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73" r:id="rId3"/>
    <p:sldId id="274" r:id="rId4"/>
    <p:sldId id="275" r:id="rId5"/>
    <p:sldId id="276" r:id="rId6"/>
    <p:sldId id="272" r:id="rId7"/>
    <p:sldId id="277" r:id="rId8"/>
    <p:sldId id="262" r:id="rId9"/>
    <p:sldId id="263" r:id="rId10"/>
    <p:sldId id="264" r:id="rId11"/>
    <p:sldId id="265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667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18" y="-96"/>
      </p:cViewPr>
      <p:guideLst>
        <p:guide orient="horz" pos="300"/>
        <p:guide orient="horz" pos="1344"/>
        <p:guide pos="4150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F232-FC9E-4605-BF81-1A5649843222}" type="datetimeFigureOut">
              <a:rPr lang="en-PH" smtClean="0"/>
              <a:pPr/>
              <a:t>05/02/2018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BEA3-5E00-4940-A153-42551812E0BE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="" xmlns:p14="http://schemas.microsoft.com/office/powerpoint/2010/main" val="125108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463E-427B-4CD0-9196-59AB7A59BF27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E406-68E1-4C41-BA4B-985C39804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2345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664E-C9CB-4A7F-9190-28A2F6704390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CD15-9C04-4E1F-961D-B8CB919255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482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A383-D950-4A50-A310-1E9F82C76DBA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4EC5-4B6D-4F69-B2BB-F2E4C3F1D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4679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812166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="" xmlns:p14="http://schemas.microsoft.com/office/powerpoint/2010/main" val="34769725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451520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4051-DE45-46D3-A83D-819A88431E42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0534-4CA5-43CD-A0FF-59E927135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644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1425"/>
            <a:ext cx="9144000" cy="536575"/>
          </a:xfrm>
          <a:prstGeom prst="rect">
            <a:avLst/>
          </a:prstGeom>
          <a:solidFill>
            <a:srgbClr val="23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Rectangle 5"/>
          <p:cNvSpPr/>
          <p:nvPr/>
        </p:nvSpPr>
        <p:spPr bwMode="auto">
          <a:xfrm>
            <a:off x="0" y="6354763"/>
            <a:ext cx="9144000" cy="503237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F2DC-646B-4A5A-AC54-A17C9EAE2C8F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6FB4-C776-4342-B18F-232583D65D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4" name="Group 21"/>
          <p:cNvGrpSpPr>
            <a:grpSpLocks/>
          </p:cNvGrpSpPr>
          <p:nvPr userDrawn="1"/>
        </p:nvGrpSpPr>
        <p:grpSpPr bwMode="auto">
          <a:xfrm>
            <a:off x="2081213" y="6354763"/>
            <a:ext cx="4960937" cy="503237"/>
            <a:chOff x="2081393" y="6354764"/>
            <a:chExt cx="4960433" cy="503236"/>
          </a:xfrm>
        </p:grpSpPr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2609206" y="6354764"/>
              <a:ext cx="3118425" cy="503236"/>
              <a:chOff x="2253331" y="6354001"/>
              <a:chExt cx="3118425" cy="503999"/>
            </a:xfrm>
          </p:grpSpPr>
          <p:pic>
            <p:nvPicPr>
              <p:cNvPr id="18" name="Picture 9" descr="MORU Logo_New_1.10.14 small high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8971" y="6354001"/>
                <a:ext cx="1692785" cy="503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0" descr="MORU_Epi_logo_small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3331" y="6376302"/>
                <a:ext cx="1212589" cy="46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863" y="6372225"/>
              <a:ext cx="122396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 descr="D:\GAIA-GEOSYSTEMS\DROPBOX\Dropbox (Personal)\HEALTH_GEOLAB\ADVOCACY\LOGOS\MOHS-Logo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393" y="6365578"/>
              <a:ext cx="475488" cy="47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2980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48E6-DA82-4C85-B0A0-7DF606E30EA4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58D45-D55A-4935-AB7F-C6D39C899A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405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B9CE-3898-43A0-98C1-4DBBF54AE95D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8E92-FCBF-4EA0-8E1B-87DBA5B2C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8369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B1F7-6572-432E-BB1F-3D6A64F0B323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8E5AD-C3E8-4F3B-8DEE-22F6808B1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272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775F-3EAA-4D98-921E-F9D3447FE44D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7C31-A7AE-4D46-A2B9-D1C7AEE6A1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4638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2F5-ED07-4630-BB24-FBC8001E38C5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AD08-9B2E-42BB-84AA-DD7B501A2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222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0BEB6-E0D9-44DA-9DEF-F16E97F665F7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2589-7E61-437E-80E0-F1B8D7750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0036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05EA3-219A-4AED-9D95-02F17E3BE545}" type="datetime1">
              <a:rPr lang="en-GB"/>
              <a:pPr>
                <a:defRPr/>
              </a:pPr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2125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11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D9E72-CA0D-473F-AC4A-5D011FD0E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3175" y="6354763"/>
            <a:ext cx="9144000" cy="503237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4" name="Group 12"/>
          <p:cNvGrpSpPr>
            <a:grpSpLocks/>
          </p:cNvGrpSpPr>
          <p:nvPr userDrawn="1"/>
        </p:nvGrpSpPr>
        <p:grpSpPr bwMode="auto">
          <a:xfrm>
            <a:off x="2562225" y="6354763"/>
            <a:ext cx="4008438" cy="503237"/>
            <a:chOff x="2228850" y="6354763"/>
            <a:chExt cx="4008856" cy="503237"/>
          </a:xfrm>
        </p:grpSpPr>
        <p:pic>
          <p:nvPicPr>
            <p:cNvPr id="15" name="Picture 9" descr="MORU Logo_New_1.10.14 small high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39749" y="6354763"/>
              <a:ext cx="1692783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4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32854" y="6372224"/>
              <a:ext cx="1223961" cy="471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:\GAIA-GEOSYSTEMS\DROPBOX\Dropbox (Personal)\HEALTH_GEOLAB\ADVOCACY\LOGOS\MOH_KHM_w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228850" y="6382512"/>
              <a:ext cx="436157" cy="47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0" descr="D:\GAIA-GEOSYSTEMS\DROPBOX\Dropbox (Personal)\HEALTH_GEOLAB\ADVOCACY\LOGOS\ADB_crop.jpg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 l="63159" t="7124" b="6964"/>
            <a:stretch>
              <a:fillRect/>
            </a:stretch>
          </p:blipFill>
          <p:spPr bwMode="auto">
            <a:xfrm>
              <a:off x="5761632" y="6386117"/>
              <a:ext cx="476074" cy="471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85955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5502275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3995936" y="2155503"/>
            <a:ext cx="51119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346667"/>
                </a:solidFill>
                <a:latin typeface="Open Sans" pitchFamily="34" charset="0"/>
                <a:cs typeface="Open Sans" pitchFamily="34" charset="0"/>
              </a:rPr>
              <a:t>Session 8 - Preparing the data for its use in a GIS software</a:t>
            </a:r>
            <a:endParaRPr lang="en-PH" sz="2200" b="1" dirty="0">
              <a:solidFill>
                <a:srgbClr val="346667"/>
              </a:solidFill>
              <a:latin typeface="Open Sans" pitchFamily="34" charset="0"/>
              <a:cs typeface="Open Sans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03688" y="2924175"/>
            <a:ext cx="4572000" cy="0"/>
          </a:xfrm>
          <a:prstGeom prst="line">
            <a:avLst/>
          </a:prstGeom>
          <a:ln w="25400">
            <a:solidFill>
              <a:srgbClr val="339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1" descr="D:\GAIA-GEOSYSTEMS\DROPBOX\Dropbox (Personal)\HEALTH_GEOLAB\ADVOCACY\LOGOS\MOH_KHM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0175" y="188913"/>
            <a:ext cx="987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288" y="6132513"/>
            <a:ext cx="1844675" cy="547687"/>
          </a:xfrm>
          <a:prstGeom prst="rect">
            <a:avLst/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D:\GAIA-GEOSYSTEMS\DROPBOX\Dropbox (Personal)\HEALTH_GEOLAB\ADVOCACY\LOGO\Logo_HGLC_051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6119813"/>
            <a:ext cx="1511300" cy="549275"/>
          </a:xfrm>
          <a:prstGeom prst="rect">
            <a:avLst/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0" descr="D:\GAIA-GEOSYSTEMS\DROPBOX\Dropbox (Personal)\HEALTH_GEOLAB\ADVOCACY\LOGOS\ADB_crop.jpg"/>
          <p:cNvPicPr>
            <a:picLocks noChangeAspect="1" noChangeArrowheads="1"/>
          </p:cNvPicPr>
          <p:nvPr/>
        </p:nvPicPr>
        <p:blipFill>
          <a:blip r:embed="rId6" cstate="print"/>
          <a:srcRect l="63159" t="7125" b="6964"/>
          <a:stretch>
            <a:fillRect/>
          </a:stretch>
        </p:blipFill>
        <p:spPr bwMode="auto">
          <a:xfrm>
            <a:off x="423863" y="4724400"/>
            <a:ext cx="476250" cy="473075"/>
          </a:xfrm>
          <a:prstGeom prst="rect">
            <a:avLst/>
          </a:prstGeom>
          <a:noFill/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288" y="5449888"/>
            <a:ext cx="1287462" cy="498475"/>
          </a:xfrm>
          <a:prstGeom prst="rect">
            <a:avLst/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120751" y="3356992"/>
            <a:ext cx="287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CH" altLang="en-US" sz="1600" b="1" dirty="0" err="1">
                <a:solidFill>
                  <a:srgbClr val="346667"/>
                </a:solidFill>
              </a:rPr>
              <a:t>Sokna</a:t>
            </a:r>
            <a:r>
              <a:rPr lang="fr-CH" altLang="en-US" sz="1600" b="1" dirty="0">
                <a:solidFill>
                  <a:srgbClr val="346667"/>
                </a:solidFill>
              </a:rPr>
              <a:t> Sek – MOH/DPHI</a:t>
            </a:r>
          </a:p>
          <a:p>
            <a:pPr algn="ctr"/>
            <a:r>
              <a:rPr lang="fr-CH" altLang="en-US" sz="1600" b="1" dirty="0" err="1">
                <a:solidFill>
                  <a:srgbClr val="346667"/>
                </a:solidFill>
              </a:rPr>
              <a:t>Leng</a:t>
            </a:r>
            <a:r>
              <a:rPr lang="fr-CH" altLang="en-US" sz="1600" b="1" dirty="0">
                <a:solidFill>
                  <a:srgbClr val="346667"/>
                </a:solidFill>
              </a:rPr>
              <a:t> </a:t>
            </a:r>
            <a:r>
              <a:rPr lang="fr-CH" altLang="en-US" sz="1600" b="1" dirty="0" err="1">
                <a:solidFill>
                  <a:srgbClr val="346667"/>
                </a:solidFill>
              </a:rPr>
              <a:t>Ing</a:t>
            </a:r>
            <a:r>
              <a:rPr lang="fr-CH" altLang="en-US" sz="1600" b="1" dirty="0">
                <a:solidFill>
                  <a:srgbClr val="346667"/>
                </a:solidFill>
              </a:rPr>
              <a:t> – MOH/DPHI</a:t>
            </a:r>
          </a:p>
          <a:p>
            <a:pPr algn="ctr"/>
            <a:r>
              <a:rPr lang="fr-CH" altLang="en-US" sz="1600" b="1" dirty="0" err="1">
                <a:solidFill>
                  <a:srgbClr val="346667"/>
                </a:solidFill>
              </a:rPr>
              <a:t>Sat</a:t>
            </a:r>
            <a:r>
              <a:rPr lang="fr-CH" altLang="en-US" sz="1600" b="1" dirty="0">
                <a:solidFill>
                  <a:srgbClr val="346667"/>
                </a:solidFill>
              </a:rPr>
              <a:t> </a:t>
            </a:r>
            <a:r>
              <a:rPr lang="fr-CH" altLang="en-US" sz="1600" b="1" smtClean="0">
                <a:solidFill>
                  <a:srgbClr val="346667"/>
                </a:solidFill>
              </a:rPr>
              <a:t>Chab </a:t>
            </a:r>
            <a:r>
              <a:rPr lang="fr-CH" altLang="en-US" sz="1600" b="1" dirty="0">
                <a:solidFill>
                  <a:srgbClr val="346667"/>
                </a:solidFill>
              </a:rPr>
              <a:t>– MOH/DPHI</a:t>
            </a:r>
          </a:p>
          <a:p>
            <a:pPr algn="ctr"/>
            <a:r>
              <a:rPr lang="fr-CH" altLang="en-US" sz="1600" b="1" dirty="0" err="1">
                <a:solidFill>
                  <a:srgbClr val="346667"/>
                </a:solidFill>
              </a:rPr>
              <a:t>Steeve</a:t>
            </a:r>
            <a:r>
              <a:rPr lang="fr-CH" altLang="en-US" sz="1600" b="1" dirty="0">
                <a:solidFill>
                  <a:srgbClr val="346667"/>
                </a:solidFill>
              </a:rPr>
              <a:t> </a:t>
            </a:r>
            <a:r>
              <a:rPr lang="fr-CH" altLang="en-US" sz="1600" b="1" dirty="0" err="1">
                <a:solidFill>
                  <a:srgbClr val="346667"/>
                </a:solidFill>
              </a:rPr>
              <a:t>Ebener</a:t>
            </a:r>
            <a:r>
              <a:rPr lang="fr-CH" altLang="en-US" sz="1600" b="1" dirty="0">
                <a:solidFill>
                  <a:srgbClr val="346667"/>
                </a:solidFill>
              </a:rPr>
              <a:t> – HGLC</a:t>
            </a:r>
          </a:p>
          <a:p>
            <a:pPr algn="ctr"/>
            <a:r>
              <a:rPr lang="fr-CH" altLang="en-US" sz="1600" b="1" dirty="0" err="1">
                <a:solidFill>
                  <a:srgbClr val="346667"/>
                </a:solidFill>
              </a:rPr>
              <a:t>Izay</a:t>
            </a:r>
            <a:r>
              <a:rPr lang="fr-CH" altLang="en-US" sz="1600" b="1" dirty="0">
                <a:solidFill>
                  <a:srgbClr val="346667"/>
                </a:solidFill>
              </a:rPr>
              <a:t> </a:t>
            </a:r>
            <a:r>
              <a:rPr lang="fr-CH" altLang="en-US" sz="1600" b="1" dirty="0" err="1">
                <a:solidFill>
                  <a:srgbClr val="346667"/>
                </a:solidFill>
              </a:rPr>
              <a:t>Pantanilla</a:t>
            </a:r>
            <a:r>
              <a:rPr lang="fr-CH" altLang="en-US" sz="1600" b="1" dirty="0">
                <a:solidFill>
                  <a:srgbClr val="346667"/>
                </a:solidFill>
              </a:rPr>
              <a:t> – HGLC</a:t>
            </a:r>
          </a:p>
          <a:p>
            <a:pPr algn="ctr"/>
            <a:endParaRPr lang="fr-CH" altLang="en-US" sz="1600" b="1" dirty="0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4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461125" y="6087826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E2EFB4-9AD9-485E-9248-3394A7C59DE6}" type="slidenum">
              <a:rPr lang="en-GB" altLang="en-US">
                <a:solidFill>
                  <a:schemeClr val="bg1"/>
                </a:solidFill>
              </a:rPr>
              <a:pPr/>
              <a:t>10</a:t>
            </a:fld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12292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497" b="33017"/>
          <a:stretch>
            <a:fillRect/>
          </a:stretch>
        </p:blipFill>
        <p:spPr>
          <a:xfrm>
            <a:off x="755453" y="2123839"/>
            <a:ext cx="8065020" cy="2169257"/>
          </a:xfrm>
        </p:spPr>
      </p:pic>
      <p:sp>
        <p:nvSpPr>
          <p:cNvPr id="7" name="Right Arrow 6"/>
          <p:cNvSpPr/>
          <p:nvPr/>
        </p:nvSpPr>
        <p:spPr>
          <a:xfrm rot="5601732">
            <a:off x="4013024" y="1780536"/>
            <a:ext cx="579438" cy="2921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4628786">
            <a:off x="7895834" y="1748482"/>
            <a:ext cx="492125" cy="26828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7380668">
            <a:off x="1107209" y="1813837"/>
            <a:ext cx="262040" cy="2921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6444208" y="1108830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346667"/>
                </a:solidFill>
              </a:rPr>
              <a:t>Statistics/information</a:t>
            </a:r>
            <a:endParaRPr lang="en-US" altLang="en-US" dirty="0">
              <a:solidFill>
                <a:srgbClr val="346667"/>
              </a:solidFill>
            </a:endParaRP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1674038" y="4514163"/>
            <a:ext cx="5058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One record </a:t>
            </a:r>
            <a:r>
              <a:rPr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(health facility) per line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827584" y="1084438"/>
            <a:ext cx="2376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346667"/>
                </a:solidFill>
              </a:rPr>
              <a:t>Unique identifier from the master list</a:t>
            </a:r>
            <a:endParaRPr lang="en-US" altLang="en-US" dirty="0">
              <a:solidFill>
                <a:srgbClr val="34666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592" y="2296380"/>
            <a:ext cx="360040" cy="1996716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3347864" y="980728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346667"/>
                </a:solidFill>
              </a:rPr>
              <a:t>Other useful information from the master list</a:t>
            </a:r>
            <a:endParaRPr lang="en-US" altLang="en-US" dirty="0">
              <a:solidFill>
                <a:srgbClr val="346667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6200000">
            <a:off x="-234242" y="2858555"/>
            <a:ext cx="2232248" cy="1656184"/>
          </a:xfrm>
          <a:prstGeom prst="uturnArrow">
            <a:avLst>
              <a:gd name="adj1" fmla="val 10927"/>
              <a:gd name="adj2" fmla="val 16339"/>
              <a:gd name="adj3" fmla="val 16801"/>
              <a:gd name="adj4" fmla="val 43750"/>
              <a:gd name="adj5" fmla="val 43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5910216" y="4498986"/>
            <a:ext cx="351973" cy="2921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5130134" y="4829090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0070C0"/>
                </a:solidFill>
              </a:rPr>
              <a:t>One statistic/information per column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41313" y="557213"/>
            <a:ext cx="7886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Statistics/information </a:t>
            </a:r>
            <a:r>
              <a:rPr lang="en-US" altLang="zh-CN" sz="2800" b="1" dirty="0" smtClean="0">
                <a:solidFill>
                  <a:srgbClr val="346667"/>
                </a:solidFill>
                <a:latin typeface="+mj-lt"/>
                <a:ea typeface="+mj-ea"/>
                <a:cs typeface="+mj-cs"/>
              </a:rPr>
              <a:t>– Proper data structure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1979712" y="5433726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3466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573312" y="5496272"/>
            <a:ext cx="495101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rgbClr val="346667"/>
                </a:solidFill>
                <a:latin typeface="+mn-lt"/>
                <a:cs typeface="Arial" charset="0"/>
              </a:rPr>
              <a:t>This will be practiced during exercise 3</a:t>
            </a:r>
            <a:endParaRPr lang="en-US" altLang="zh-CN" sz="2800" dirty="0">
              <a:solidFill>
                <a:srgbClr val="346667"/>
              </a:solidFill>
              <a:latin typeface="+mn-lt"/>
              <a:cs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8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1340768"/>
            <a:ext cx="7886700" cy="1944216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46667"/>
                </a:solidFill>
              </a:rPr>
              <a:t>The way the Statistics/information is captured should be consistent between records to allow for proper representation on the map:</a:t>
            </a:r>
          </a:p>
          <a:p>
            <a:pPr lvl="1"/>
            <a:r>
              <a:rPr lang="en-US" altLang="en-US" dirty="0" smtClean="0">
                <a:solidFill>
                  <a:srgbClr val="346667"/>
                </a:solidFill>
              </a:rPr>
              <a:t>Names should always spelled the same way </a:t>
            </a:r>
          </a:p>
          <a:p>
            <a:pPr lvl="1"/>
            <a:r>
              <a:rPr lang="en-US" altLang="en-US" dirty="0" smtClean="0">
                <a:solidFill>
                  <a:srgbClr val="346667"/>
                </a:solidFill>
              </a:rPr>
              <a:t>Number should use the same format</a:t>
            </a:r>
          </a:p>
          <a:p>
            <a:endParaRPr lang="en-US" altLang="en-US" dirty="0" smtClean="0">
              <a:solidFill>
                <a:srgbClr val="346667"/>
              </a:solidFill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3DB73E-A656-4D18-B42A-5EFEECEBA7BF}" type="slidenum">
              <a:rPr lang="en-GB" altLang="en-US">
                <a:solidFill>
                  <a:schemeClr val="bg1"/>
                </a:solidFill>
              </a:rPr>
              <a:pPr/>
              <a:t>11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1312" y="557213"/>
            <a:ext cx="8802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Statistics/information </a:t>
            </a:r>
            <a:r>
              <a:rPr lang="en-US" altLang="zh-CN" sz="2800" b="1" dirty="0" smtClean="0">
                <a:solidFill>
                  <a:srgbClr val="346667"/>
                </a:solidFill>
                <a:latin typeface="+mj-lt"/>
                <a:ea typeface="+mj-ea"/>
                <a:cs typeface="+mj-cs"/>
              </a:rPr>
              <a:t>– Data consistency between records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Samsung\AppData\Local\Microsoft\Windows\INetCache\IE\LZ1EBU49\y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229200"/>
            <a:ext cx="971600" cy="971600"/>
          </a:xfrm>
          <a:prstGeom prst="rect">
            <a:avLst/>
          </a:prstGeom>
          <a:noFill/>
        </p:spPr>
      </p:pic>
      <p:pic>
        <p:nvPicPr>
          <p:cNvPr id="1028" name="Picture 4" descr="C:\Users\Samsung\AppData\Local\Microsoft\Windows\INetCache\IE\LZ1EBU49\red-no-sign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229199"/>
            <a:ext cx="1008112" cy="99008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6970" t="33889" r="4878" b="36367"/>
          <a:stretch>
            <a:fillRect/>
          </a:stretch>
        </p:blipFill>
        <p:spPr bwMode="auto">
          <a:xfrm>
            <a:off x="179512" y="3717032"/>
            <a:ext cx="8712968" cy="13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425686" y="3789040"/>
            <a:ext cx="1440160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51C5DB-5C1F-4A79-AF85-BE3C5920B29F}" type="slidenum">
              <a:rPr lang="en-GB" altLang="en-US">
                <a:solidFill>
                  <a:schemeClr val="bg1"/>
                </a:solidFill>
              </a:rPr>
              <a:pPr/>
              <a:t>12</a:t>
            </a:fld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1312" y="557213"/>
            <a:ext cx="8802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Statistics/information </a:t>
            </a:r>
            <a:r>
              <a:rPr lang="en-US" altLang="zh-CN" sz="2800" b="1" dirty="0" smtClean="0">
                <a:solidFill>
                  <a:srgbClr val="346667"/>
                </a:solidFill>
                <a:latin typeface="+mj-lt"/>
                <a:ea typeface="+mj-ea"/>
                <a:cs typeface="+mj-cs"/>
              </a:rPr>
              <a:t>– Data confidentiality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8313" y="1268760"/>
            <a:ext cx="78867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Concerns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both the statistical data /information and geospatial data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Samsung\AppData\Local\Microsoft\Windows\INetCache\IE\TH5BE5R4\zeimusu-Warning-sig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780928"/>
            <a:ext cx="1234480" cy="1028733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27584" y="2204864"/>
            <a:ext cx="61926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statistical data/information</a:t>
            </a:r>
            <a:r>
              <a:rPr lang="en-US" altLang="en-US" sz="2800" dirty="0" smtClean="0">
                <a:solidFill>
                  <a:srgbClr val="346667"/>
                </a:solidFill>
              </a:rPr>
              <a:t> 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be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anonymized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before being linked to geospatial data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27584" y="3501008"/>
            <a:ext cx="61926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Precisely locating certain information on a map might allow locating the person in question even without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mentioning its name (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sexe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age, marital status, job,…)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1763688" y="5649750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3466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57288" y="5712296"/>
            <a:ext cx="64631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rgbClr val="346667"/>
                </a:solidFill>
                <a:latin typeface="+mn-lt"/>
                <a:cs typeface="Arial" charset="0"/>
              </a:rPr>
              <a:t>Great attention should be put on this issue</a:t>
            </a:r>
            <a:endParaRPr lang="en-US" altLang="zh-CN" sz="28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295232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46667"/>
                </a:solidFill>
              </a:rPr>
              <a:t>70% of your available time to prepare good data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346667"/>
                </a:solidFill>
              </a:rPr>
              <a:t>Collecting, checking, cleaning, validating, formatting, linking with other data</a:t>
            </a:r>
          </a:p>
          <a:p>
            <a:pPr>
              <a:defRPr/>
            </a:pPr>
            <a:r>
              <a:rPr lang="en-US" dirty="0" smtClean="0">
                <a:solidFill>
                  <a:srgbClr val="346667"/>
                </a:solidFill>
              </a:rPr>
              <a:t>20% to create the map</a:t>
            </a:r>
          </a:p>
          <a:p>
            <a:pPr>
              <a:defRPr/>
            </a:pPr>
            <a:r>
              <a:rPr lang="en-US" dirty="0" smtClean="0">
                <a:solidFill>
                  <a:srgbClr val="346667"/>
                </a:solidFill>
              </a:rPr>
              <a:t>10% to check the resulting map, make potential adjustments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346667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DBD6AD-F350-4B4E-8D8B-33FAD07D8C5D}" type="slidenum">
              <a:rPr lang="en-GB" altLang="en-US">
                <a:solidFill>
                  <a:schemeClr val="bg1"/>
                </a:solidFill>
              </a:rPr>
              <a:pPr/>
              <a:t>13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1312" y="557213"/>
            <a:ext cx="8802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conclusion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3568" y="1196752"/>
            <a:ext cx="8802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ea typeface="+mj-ea"/>
                <a:cs typeface="+mj-cs"/>
              </a:rPr>
              <a:t>Preparing a good map might require for you to spend: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1187624" y="4797152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3466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81224" y="4859698"/>
            <a:ext cx="64631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rgbClr val="346667"/>
                </a:solidFill>
                <a:latin typeface="+mn-lt"/>
                <a:cs typeface="Arial" charset="0"/>
              </a:rPr>
              <a:t>A good map is made of good data!</a:t>
            </a:r>
            <a:endParaRPr lang="en-US" altLang="zh-CN" sz="28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054AB-8C96-4CD4-BDB8-03A9F4B4AC13}" type="slidenum">
              <a:rPr lang="en-GB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7513" y="1247775"/>
            <a:ext cx="82089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346667"/>
                </a:solidFill>
                <a:latin typeface="+mn-lt"/>
                <a:cs typeface="Arial" charset="0"/>
              </a:rPr>
              <a:t>1. Fixed objects that can be represented by a point (health facility, village, school, …)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4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1835150" y="2981325"/>
            <a:ext cx="685800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pic>
        <p:nvPicPr>
          <p:cNvPr id="46085" name="Picture 2" descr="C:\Users\Samsung\AppData\Local\Microsoft\Windows\INetCache\IE\I0N6AJGC\hospital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2447925"/>
            <a:ext cx="1323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2371725"/>
            <a:ext cx="181927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806950" y="2205038"/>
            <a:ext cx="2468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346667"/>
                </a:solidFill>
                <a:latin typeface="+mn-lt"/>
                <a:cs typeface="Arial" charset="0"/>
              </a:rPr>
              <a:t>Master list with </a:t>
            </a:r>
            <a:r>
              <a:rPr lang="en-US" altLang="zh-CN" u="sng" dirty="0">
                <a:solidFill>
                  <a:srgbClr val="346667"/>
                </a:solidFill>
                <a:latin typeface="+mn-lt"/>
                <a:cs typeface="Arial" charset="0"/>
              </a:rPr>
              <a:t>unique identifier, admin divisions </a:t>
            </a:r>
            <a:r>
              <a:rPr lang="en-US" altLang="zh-CN" dirty="0">
                <a:solidFill>
                  <a:srgbClr val="346667"/>
                </a:solidFill>
                <a:latin typeface="+mn-lt"/>
                <a:cs typeface="Arial" charset="0"/>
              </a:rPr>
              <a:t>and </a:t>
            </a:r>
            <a:r>
              <a:rPr lang="en-US" altLang="zh-CN" u="sng" dirty="0">
                <a:solidFill>
                  <a:srgbClr val="346667"/>
                </a:solidFill>
                <a:latin typeface="+mn-lt"/>
                <a:cs typeface="Arial" charset="0"/>
              </a:rPr>
              <a:t>geographic coordinates</a:t>
            </a:r>
          </a:p>
          <a:p>
            <a:pPr marL="347663" indent="-347663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 rot="7254995">
            <a:off x="4915694" y="3593306"/>
            <a:ext cx="1174750" cy="509588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pic>
        <p:nvPicPr>
          <p:cNvPr id="46089" name="Picture 4" descr="Figure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5425" y="4276725"/>
            <a:ext cx="1333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75856" y="4551784"/>
            <a:ext cx="266429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600" dirty="0" smtClean="0">
                <a:solidFill>
                  <a:srgbClr val="346667"/>
                </a:solidFill>
                <a:cs typeface="Arial" charset="0"/>
              </a:rPr>
              <a:t>Unique identifier </a:t>
            </a:r>
            <a:r>
              <a:rPr lang="en-US" altLang="zh-CN" sz="1600" dirty="0" smtClean="0">
                <a:solidFill>
                  <a:srgbClr val="346667"/>
                </a:solidFill>
                <a:latin typeface="+mn-lt"/>
                <a:cs typeface="Arial" charset="0"/>
              </a:rPr>
              <a:t> </a:t>
            </a:r>
            <a:r>
              <a:rPr lang="en-US" altLang="zh-CN" sz="1600" dirty="0">
                <a:solidFill>
                  <a:srgbClr val="346667"/>
                </a:solidFill>
                <a:latin typeface="+mn-lt"/>
                <a:cs typeface="Arial" charset="0"/>
              </a:rPr>
              <a:t>included in the statistics/information table</a:t>
            </a:r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 rot="3677218">
            <a:off x="6304756" y="3488532"/>
            <a:ext cx="722313" cy="43815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7803395" y="4797152"/>
            <a:ext cx="1295400" cy="79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346667"/>
                </a:solidFill>
                <a:latin typeface="+mn-lt"/>
                <a:cs typeface="Arial" charset="0"/>
              </a:rPr>
              <a:t>Coordinates used to create 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346667"/>
                </a:solidFill>
                <a:latin typeface="+mn-lt"/>
                <a:cs typeface="Arial" charset="0"/>
              </a:rPr>
              <a:t> GIS layer (points)</a:t>
            </a:r>
          </a:p>
        </p:txBody>
      </p:sp>
      <p:sp>
        <p:nvSpPr>
          <p:cNvPr id="30" name="Bent Arrow 29"/>
          <p:cNvSpPr/>
          <p:nvPr/>
        </p:nvSpPr>
        <p:spPr>
          <a:xfrm flipV="1">
            <a:off x="4594225" y="5267325"/>
            <a:ext cx="1676400" cy="609600"/>
          </a:xfrm>
          <a:prstGeom prst="ben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46667"/>
              </a:solidFill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923928" y="5859694"/>
            <a:ext cx="28983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400" dirty="0" smtClean="0">
                <a:solidFill>
                  <a:srgbClr val="346667"/>
                </a:solidFill>
                <a:latin typeface="+mn-lt"/>
                <a:cs typeface="Arial" charset="0"/>
              </a:rPr>
              <a:t>Unique identifier </a:t>
            </a:r>
            <a:r>
              <a:rPr lang="en-US" altLang="zh-CN" sz="1400" dirty="0">
                <a:solidFill>
                  <a:srgbClr val="346667"/>
                </a:solidFill>
                <a:latin typeface="+mn-lt"/>
                <a:cs typeface="Arial" charset="0"/>
              </a:rPr>
              <a:t>allows </a:t>
            </a:r>
            <a:r>
              <a:rPr lang="en-US" altLang="zh-CN" sz="1400" dirty="0" smtClean="0">
                <a:solidFill>
                  <a:srgbClr val="346667"/>
                </a:solidFill>
                <a:latin typeface="+mn-lt"/>
                <a:cs typeface="Arial" charset="0"/>
              </a:rPr>
              <a:t>joining the statistics/information  with the </a:t>
            </a:r>
            <a:r>
              <a:rPr lang="en-US" altLang="zh-CN" sz="1400" dirty="0">
                <a:solidFill>
                  <a:srgbClr val="346667"/>
                </a:solidFill>
                <a:latin typeface="+mn-lt"/>
                <a:cs typeface="Arial" charset="0"/>
              </a:rPr>
              <a:t>map</a:t>
            </a:r>
          </a:p>
        </p:txBody>
      </p:sp>
      <p:pic>
        <p:nvPicPr>
          <p:cNvPr id="4609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470150"/>
            <a:ext cx="1143000" cy="117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7265988" y="2708275"/>
            <a:ext cx="601662" cy="487363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46097" name="Title 1"/>
          <p:cNvSpPr>
            <a:spLocks noGrp="1"/>
          </p:cNvSpPr>
          <p:nvPr>
            <p:ph type="title"/>
          </p:nvPr>
        </p:nvSpPr>
        <p:spPr>
          <a:xfrm>
            <a:off x="341313" y="557213"/>
            <a:ext cx="7886700" cy="619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2800" b="1" dirty="0" smtClean="0">
                <a:solidFill>
                  <a:srgbClr val="346667"/>
                </a:solidFill>
              </a:rPr>
              <a:t>What is needed?</a:t>
            </a:r>
            <a:endParaRPr lang="en-US" sz="2800" b="1" dirty="0" smtClean="0">
              <a:solidFill>
                <a:srgbClr val="346667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339752" y="2060848"/>
            <a:ext cx="246856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346667"/>
                </a:solidFill>
                <a:latin typeface="+mn-lt"/>
                <a:cs typeface="Arial" charset="0"/>
              </a:rPr>
              <a:t>Master </a:t>
            </a:r>
            <a:r>
              <a:rPr lang="en-US" altLang="zh-CN" dirty="0" smtClean="0">
                <a:solidFill>
                  <a:srgbClr val="346667"/>
                </a:solidFill>
                <a:latin typeface="+mn-lt"/>
                <a:cs typeface="Arial" charset="0"/>
              </a:rPr>
              <a:t>list</a:t>
            </a:r>
            <a:endParaRPr lang="en-US" altLang="zh-CN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 b="55490"/>
          <a:stretch>
            <a:fillRect/>
          </a:stretch>
        </p:blipFill>
        <p:spPr bwMode="auto">
          <a:xfrm>
            <a:off x="1475656" y="4653136"/>
            <a:ext cx="18192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115616" y="5517232"/>
            <a:ext cx="246856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solidFill>
                  <a:srgbClr val="346667"/>
                </a:solidFill>
                <a:latin typeface="+mn-lt"/>
                <a:cs typeface="Arial" charset="0"/>
              </a:rPr>
              <a:t>Statistics/information table</a:t>
            </a:r>
            <a:endParaRPr lang="en-US" altLang="zh-CN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853950" y="4509120"/>
            <a:ext cx="62170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4000" b="1" dirty="0" smtClean="0">
                <a:solidFill>
                  <a:srgbClr val="346667"/>
                </a:solidFill>
                <a:latin typeface="+mn-lt"/>
                <a:cs typeface="Arial" charset="0"/>
              </a:rPr>
              <a:t>2</a:t>
            </a:r>
            <a:endParaRPr lang="en-US" altLang="zh-CN" sz="4000" b="1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195736" y="1917576"/>
            <a:ext cx="62170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4000" b="1" dirty="0" smtClean="0">
                <a:solidFill>
                  <a:srgbClr val="346667"/>
                </a:solidFill>
                <a:latin typeface="+mn-lt"/>
                <a:cs typeface="Arial" charset="0"/>
              </a:rPr>
              <a:t>1</a:t>
            </a:r>
            <a:endParaRPr lang="en-US" altLang="zh-CN" sz="4000" b="1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19A3-48F8-4D3F-8BBF-BFA912DD0804}" type="slidenum">
              <a:rPr lang="en-GB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9738" y="1235075"/>
            <a:ext cx="83804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346667"/>
                </a:solidFill>
                <a:latin typeface="+mn-lt"/>
                <a:cs typeface="Arial" charset="0"/>
              </a:rPr>
              <a:t>2. </a:t>
            </a:r>
            <a:r>
              <a:rPr lang="en-US" altLang="zh-CN" sz="2400" dirty="0" smtClean="0">
                <a:solidFill>
                  <a:srgbClr val="346667"/>
                </a:solidFill>
                <a:latin typeface="+mn-lt"/>
                <a:cs typeface="Arial" charset="0"/>
              </a:rPr>
              <a:t>Fixed objects </a:t>
            </a:r>
            <a:r>
              <a:rPr lang="en-US" altLang="zh-CN" sz="2400" dirty="0">
                <a:solidFill>
                  <a:srgbClr val="346667"/>
                </a:solidFill>
                <a:latin typeface="+mn-lt"/>
                <a:cs typeface="Arial" charset="0"/>
              </a:rPr>
              <a:t>that can be represented by a line or polygons to which information/statistics can be linked (admin boundaries, road, river,…)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4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2300288" y="2781300"/>
            <a:ext cx="685800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72088" y="22479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346667"/>
                </a:solidFill>
                <a:latin typeface="+mn-lt"/>
                <a:cs typeface="Arial" charset="0"/>
              </a:rPr>
              <a:t>Complete, up-to-date master list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346667"/>
                </a:solidFill>
                <a:latin typeface="+mn-lt"/>
                <a:cs typeface="Arial" charset="0"/>
              </a:rPr>
              <a:t>with  </a:t>
            </a:r>
            <a:r>
              <a:rPr lang="en-US" altLang="zh-CN" u="sng" dirty="0">
                <a:solidFill>
                  <a:srgbClr val="346667"/>
                </a:solidFill>
                <a:latin typeface="+mn-lt"/>
                <a:cs typeface="Arial" charset="0"/>
              </a:rPr>
              <a:t>unique identifier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 rot="6213167">
            <a:off x="5743575" y="2884488"/>
            <a:ext cx="536575" cy="60960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61100" y="4381500"/>
            <a:ext cx="2654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346667"/>
                </a:solidFill>
                <a:latin typeface="+mn-lt"/>
                <a:cs typeface="Arial" charset="0"/>
              </a:rPr>
              <a:t>identifier included in the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400" dirty="0" smtClean="0">
                <a:solidFill>
                  <a:srgbClr val="346667"/>
                </a:solidFill>
                <a:latin typeface="+mn-lt"/>
                <a:cs typeface="Arial" charset="0"/>
              </a:rPr>
              <a:t>Statistics/information </a:t>
            </a:r>
            <a:r>
              <a:rPr lang="en-US" altLang="zh-CN" sz="1400" dirty="0">
                <a:solidFill>
                  <a:srgbClr val="346667"/>
                </a:solidFill>
                <a:latin typeface="+mn-lt"/>
                <a:cs typeface="Arial" charset="0"/>
              </a:rPr>
              <a:t>table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 rot="1766120">
            <a:off x="2291900" y="4352716"/>
            <a:ext cx="685800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09688" y="34671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1500">
                <a:solidFill>
                  <a:srgbClr val="346667"/>
                </a:solidFill>
                <a:latin typeface="+mn-lt"/>
                <a:cs typeface="Arial" charset="0"/>
              </a:rPr>
              <a:t>+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1150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38488" y="4800600"/>
            <a:ext cx="12176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000" dirty="0">
                <a:solidFill>
                  <a:srgbClr val="346667"/>
                </a:solidFill>
                <a:latin typeface="+mn-lt"/>
                <a:cs typeface="Arial" charset="0"/>
              </a:rPr>
              <a:t>GIS Layer (shape file)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0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pic>
        <p:nvPicPr>
          <p:cNvPr id="47115" name="Picture 4" descr="MDO_Figure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888" y="4152900"/>
            <a:ext cx="1295400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AutoShape 32"/>
          <p:cNvSpPr>
            <a:spLocks noChangeArrowheads="1"/>
          </p:cNvSpPr>
          <p:nvPr/>
        </p:nvSpPr>
        <p:spPr bwMode="auto">
          <a:xfrm rot="3656890">
            <a:off x="6303963" y="3395663"/>
            <a:ext cx="1592262" cy="474662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932363" y="34671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346667"/>
                </a:solidFill>
                <a:latin typeface="+mn-lt"/>
                <a:cs typeface="Arial" charset="0"/>
              </a:rPr>
              <a:t>identifier included in the </a:t>
            </a:r>
            <a:r>
              <a:rPr lang="en-US" altLang="zh-CN" sz="1400" dirty="0" smtClean="0">
                <a:solidFill>
                  <a:srgbClr val="346667"/>
                </a:solidFill>
                <a:latin typeface="+mn-lt"/>
                <a:cs typeface="Arial" charset="0"/>
              </a:rPr>
              <a:t>attribute </a:t>
            </a:r>
            <a:r>
              <a:rPr lang="en-US" altLang="zh-CN" sz="1400" dirty="0">
                <a:solidFill>
                  <a:srgbClr val="346667"/>
                </a:solidFill>
                <a:latin typeface="+mn-lt"/>
                <a:cs typeface="Arial" charset="0"/>
              </a:rPr>
              <a:t>table of the GIS layer</a:t>
            </a:r>
          </a:p>
        </p:txBody>
      </p:sp>
      <p:pic>
        <p:nvPicPr>
          <p:cNvPr id="471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088" y="4381500"/>
            <a:ext cx="1295400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Bent Arrow 17"/>
          <p:cNvSpPr/>
          <p:nvPr/>
        </p:nvSpPr>
        <p:spPr>
          <a:xfrm flipH="1" flipV="1">
            <a:off x="6400800" y="4852988"/>
            <a:ext cx="1219200" cy="609600"/>
          </a:xfrm>
          <a:prstGeom prst="ben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46667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668344" y="5143500"/>
            <a:ext cx="1337544" cy="10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1400" dirty="0">
                <a:solidFill>
                  <a:srgbClr val="346667"/>
                </a:solidFill>
                <a:latin typeface="+mn-lt"/>
                <a:cs typeface="Arial" charset="0"/>
              </a:rPr>
              <a:t>Identifier allows joining the </a:t>
            </a:r>
            <a:r>
              <a:rPr lang="en-US" altLang="zh-CN" sz="1400" dirty="0" smtClean="0">
                <a:solidFill>
                  <a:srgbClr val="346667"/>
                </a:solidFill>
                <a:latin typeface="+mn-lt"/>
                <a:cs typeface="Arial" charset="0"/>
              </a:rPr>
              <a:t>statistics/information with </a:t>
            </a:r>
            <a:r>
              <a:rPr lang="en-US" altLang="zh-CN" sz="1400" dirty="0">
                <a:solidFill>
                  <a:srgbClr val="346667"/>
                </a:solidFill>
                <a:latin typeface="+mn-lt"/>
                <a:cs typeface="Arial" charset="0"/>
              </a:rPr>
              <a:t>the GIS layer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488" y="2628900"/>
            <a:ext cx="1371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46667"/>
              </a:solidFill>
            </a:endParaRPr>
          </a:p>
        </p:txBody>
      </p:sp>
      <p:pic>
        <p:nvPicPr>
          <p:cNvPr id="47122" name="Picture 3" descr="C:\Users\Samsung\AppData\Local\Microsoft\Windows\INetCache\IE\HELCTOMD\road_png_stock_by_doloresdevelde-d55c9nc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488" y="2760663"/>
            <a:ext cx="137160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379663"/>
            <a:ext cx="1143000" cy="117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24" name="Picture 2"/>
          <p:cNvPicPr>
            <a:picLocks noChangeAspect="1" noChangeArrowheads="1"/>
          </p:cNvPicPr>
          <p:nvPr/>
        </p:nvPicPr>
        <p:blipFill>
          <a:blip r:embed="rId6" cstate="print"/>
          <a:srcRect b="18310"/>
          <a:stretch>
            <a:fillRect/>
          </a:stretch>
        </p:blipFill>
        <p:spPr bwMode="auto">
          <a:xfrm>
            <a:off x="3275856" y="2276872"/>
            <a:ext cx="1606550" cy="158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341313" y="557213"/>
            <a:ext cx="7886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needed?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627784" y="1917576"/>
            <a:ext cx="62170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4000" b="1" dirty="0" smtClean="0">
                <a:solidFill>
                  <a:srgbClr val="346667"/>
                </a:solidFill>
                <a:latin typeface="+mn-lt"/>
                <a:cs typeface="Arial" charset="0"/>
              </a:rPr>
              <a:t>1</a:t>
            </a:r>
            <a:endParaRPr lang="en-US" altLang="zh-CN" sz="4000" b="1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483768" y="5157192"/>
            <a:ext cx="62170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4000" b="1" dirty="0" smtClean="0">
                <a:solidFill>
                  <a:srgbClr val="346667"/>
                </a:solidFill>
                <a:latin typeface="+mn-lt"/>
                <a:cs typeface="Arial" charset="0"/>
              </a:rPr>
              <a:t>2</a:t>
            </a:r>
            <a:endParaRPr lang="en-US" altLang="zh-CN" sz="4000" b="1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751509" y="1988840"/>
            <a:ext cx="246856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346667"/>
                </a:solidFill>
                <a:latin typeface="+mn-lt"/>
                <a:cs typeface="Arial" charset="0"/>
              </a:rPr>
              <a:t>Master </a:t>
            </a:r>
            <a:r>
              <a:rPr lang="en-US" altLang="zh-CN" dirty="0" smtClean="0">
                <a:solidFill>
                  <a:srgbClr val="346667"/>
                </a:solidFill>
                <a:latin typeface="+mn-lt"/>
                <a:cs typeface="Arial" charset="0"/>
              </a:rPr>
              <a:t>list</a:t>
            </a:r>
            <a:endParaRPr lang="en-US" altLang="zh-CN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7740352" y="3789040"/>
            <a:ext cx="62170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4000" b="1" dirty="0" smtClean="0">
                <a:solidFill>
                  <a:srgbClr val="346667"/>
                </a:solidFill>
                <a:latin typeface="+mn-lt"/>
                <a:cs typeface="Arial" charset="0"/>
              </a:rPr>
              <a:t>3</a:t>
            </a:r>
            <a:endParaRPr lang="en-US" altLang="zh-CN" sz="4000" b="1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 b="55490"/>
          <a:stretch>
            <a:fillRect/>
          </a:stretch>
        </p:blipFill>
        <p:spPr bwMode="auto">
          <a:xfrm>
            <a:off x="7524328" y="3284984"/>
            <a:ext cx="132310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13CCD-2FCC-4589-B452-916C579B0748}" type="slidenum">
              <a:rPr lang="en-GB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375" y="1239838"/>
            <a:ext cx="8208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346667"/>
                </a:solidFill>
                <a:latin typeface="+mn-lt"/>
                <a:cs typeface="Arial" charset="0"/>
              </a:rPr>
              <a:t>3. “Mobile” objects (patients, health workers, vehicle,…)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4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1908175" y="2436813"/>
            <a:ext cx="685800" cy="57150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pic>
        <p:nvPicPr>
          <p:cNvPr id="48133" name="Picture 2" descr="C:\Users\Samsung\AppData\Local\Microsoft\Windows\INetCache\IE\I0N6AJGC\hospital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52938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116513" y="1989138"/>
            <a:ext cx="3200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>
                <a:solidFill>
                  <a:srgbClr val="346667"/>
                </a:solidFill>
                <a:latin typeface="+mn-lt"/>
                <a:cs typeface="Arial" charset="0"/>
              </a:rPr>
              <a:t>Complete, up-to-date master list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>
                <a:solidFill>
                  <a:srgbClr val="346667"/>
                </a:solidFill>
                <a:latin typeface="+mn-lt"/>
                <a:cs typeface="Arial" charset="0"/>
              </a:rPr>
              <a:t>with  </a:t>
            </a:r>
            <a:r>
              <a:rPr lang="en-US" altLang="zh-CN" u="sng">
                <a:solidFill>
                  <a:srgbClr val="346667"/>
                </a:solidFill>
                <a:latin typeface="+mn-lt"/>
                <a:cs typeface="Arial" charset="0"/>
              </a:rPr>
              <a:t>unique identifier </a:t>
            </a:r>
            <a:r>
              <a:rPr lang="en-US" altLang="zh-CN">
                <a:solidFill>
                  <a:srgbClr val="346667"/>
                </a:solidFill>
                <a:latin typeface="+mn-lt"/>
                <a:cs typeface="Arial" charset="0"/>
              </a:rPr>
              <a:t>and </a:t>
            </a:r>
            <a:r>
              <a:rPr lang="en-US" altLang="zh-CN" u="sng">
                <a:solidFill>
                  <a:srgbClr val="346667"/>
                </a:solidFill>
                <a:latin typeface="+mn-lt"/>
                <a:cs typeface="Arial" charset="0"/>
              </a:rPr>
              <a:t>fields </a:t>
            </a:r>
            <a:r>
              <a:rPr lang="en-US" altLang="zh-CN">
                <a:solidFill>
                  <a:srgbClr val="346667"/>
                </a:solidFill>
                <a:latin typeface="+mn-lt"/>
                <a:cs typeface="Arial" charset="0"/>
              </a:rPr>
              <a:t>to capture the </a:t>
            </a:r>
            <a:r>
              <a:rPr lang="en-US" altLang="zh-CN" u="sng">
                <a:solidFill>
                  <a:srgbClr val="346667"/>
                </a:solidFill>
                <a:latin typeface="+mn-lt"/>
                <a:cs typeface="Arial" charset="0"/>
              </a:rPr>
              <a:t>place </a:t>
            </a:r>
            <a:r>
              <a:rPr lang="en-US" altLang="zh-CN">
                <a:solidFill>
                  <a:srgbClr val="346667"/>
                </a:solidFill>
                <a:latin typeface="+mn-lt"/>
                <a:cs typeface="Arial" charset="0"/>
              </a:rPr>
              <a:t>of care, of residence,… through other fixed objects respective unique identifier</a:t>
            </a:r>
          </a:p>
          <a:p>
            <a:pPr marL="347663" indent="-347663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 rot="7254995">
            <a:off x="4964112" y="3721101"/>
            <a:ext cx="765175" cy="50800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 rot="3035377">
            <a:off x="6899275" y="3727451"/>
            <a:ext cx="752475" cy="43815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pic>
        <p:nvPicPr>
          <p:cNvPr id="48137" name="Picture 2" descr="D:\GAIA-GEOSYSTEMS\PROJECTS\ADB\MEETINGS\AeHIN_BALI_2015\GIS_WORKSHOP\PRESENTATIONS\TN_nurse_patient_stethoscop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2147888"/>
            <a:ext cx="1530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3" descr="C:\Users\Samsung\AppData\Local\Microsoft\Windows\INetCache\IE\ADQUVT3B\Village_silhouette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2350" y="4092575"/>
            <a:ext cx="10874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524375"/>
            <a:ext cx="93662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AutoShape 32"/>
          <p:cNvSpPr>
            <a:spLocks noChangeArrowheads="1"/>
          </p:cNvSpPr>
          <p:nvPr/>
        </p:nvSpPr>
        <p:spPr bwMode="auto">
          <a:xfrm rot="5400000">
            <a:off x="6043612" y="3727451"/>
            <a:ext cx="752475" cy="438150"/>
          </a:xfrm>
          <a:prstGeom prst="rightArrow">
            <a:avLst>
              <a:gd name="adj1" fmla="val 50000"/>
              <a:gd name="adj2" fmla="val 53571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499992" y="5367338"/>
            <a:ext cx="95572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CH" altLang="zh-CN" dirty="0" smtClean="0">
                <a:solidFill>
                  <a:srgbClr val="346667"/>
                </a:solidFill>
                <a:latin typeface="+mn-lt"/>
                <a:cs typeface="Arial" charset="0"/>
              </a:rPr>
              <a:t>HF12034</a:t>
            </a:r>
            <a:endParaRPr lang="en-US" altLang="zh-CN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937500" y="4119563"/>
            <a:ext cx="7191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CH" altLang="zh-CN" dirty="0">
                <a:solidFill>
                  <a:srgbClr val="346667"/>
                </a:solidFill>
                <a:latin typeface="+mn-lt"/>
                <a:cs typeface="Arial" charset="0"/>
              </a:rPr>
              <a:t>Village</a:t>
            </a:r>
            <a:endParaRPr lang="en-US" altLang="zh-CN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5963" y="5486400"/>
            <a:ext cx="1238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46667"/>
                </a:solidFill>
                <a:latin typeface="+mn-lt"/>
                <a:cs typeface="Arial" charset="0"/>
              </a:rPr>
              <a:t>174000000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389813" y="5011738"/>
            <a:ext cx="1368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CH" altLang="zh-CN" dirty="0">
                <a:solidFill>
                  <a:srgbClr val="346667"/>
                </a:solidFill>
                <a:latin typeface="+mn-lt"/>
                <a:cs typeface="Arial" charset="0"/>
              </a:rPr>
              <a:t>174000001</a:t>
            </a:r>
            <a:endParaRPr lang="en-US" altLang="zh-CN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7500" y="4398963"/>
            <a:ext cx="3563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346667"/>
                </a:solidFill>
                <a:latin typeface="+mn-lt"/>
                <a:cs typeface="Arial" charset="0"/>
              </a:rPr>
              <a:t>But you might want to track some of these objects…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pic>
        <p:nvPicPr>
          <p:cNvPr id="48146" name="Picture 20" descr="gps-tracking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988" y="4933950"/>
            <a:ext cx="33861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2246313"/>
            <a:ext cx="2222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132" descr="eTrex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9638" y="4826000"/>
            <a:ext cx="38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41313" y="557213"/>
            <a:ext cx="7886700" cy="619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2800" b="1" dirty="0" smtClean="0">
                <a:solidFill>
                  <a:srgbClr val="346667"/>
                </a:solidFill>
              </a:rPr>
              <a:t>What is needed?</a:t>
            </a:r>
            <a:endParaRPr lang="en-US" sz="2800" b="1" dirty="0" smtClean="0">
              <a:solidFill>
                <a:srgbClr val="346667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2FD43-D00C-451A-8AE6-D1523E8692FF}" type="slidenum">
              <a:rPr lang="en-GB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0850" y="1247775"/>
            <a:ext cx="8208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346667"/>
                </a:solidFill>
                <a:latin typeface="+mn-lt"/>
                <a:cs typeface="Arial" charset="0"/>
              </a:rPr>
              <a:t>4. Continuous geospatial data (</a:t>
            </a:r>
            <a:r>
              <a:rPr lang="en-US" altLang="zh-CN" sz="2400" dirty="0" err="1">
                <a:solidFill>
                  <a:srgbClr val="346667"/>
                </a:solidFill>
                <a:latin typeface="+mn-lt"/>
                <a:cs typeface="Arial" charset="0"/>
              </a:rPr>
              <a:t>Digitial</a:t>
            </a:r>
            <a:r>
              <a:rPr lang="en-US" altLang="zh-CN" sz="2400" dirty="0">
                <a:solidFill>
                  <a:srgbClr val="346667"/>
                </a:solidFill>
                <a:latin typeface="+mn-lt"/>
                <a:cs typeface="Arial" charset="0"/>
              </a:rPr>
              <a:t> Elevation Model (DEM), </a:t>
            </a:r>
            <a:r>
              <a:rPr lang="en-US" altLang="zh-CN" sz="2400" dirty="0" err="1">
                <a:solidFill>
                  <a:srgbClr val="346667"/>
                </a:solidFill>
                <a:latin typeface="+mn-lt"/>
                <a:cs typeface="Arial" charset="0"/>
              </a:rPr>
              <a:t>landcover</a:t>
            </a:r>
            <a:r>
              <a:rPr lang="en-US" altLang="zh-CN" sz="2400" dirty="0">
                <a:solidFill>
                  <a:srgbClr val="346667"/>
                </a:solidFill>
                <a:latin typeface="+mn-lt"/>
                <a:cs typeface="Arial" charset="0"/>
              </a:rPr>
              <a:t>,…)</a:t>
            </a: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4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pic>
        <p:nvPicPr>
          <p:cNvPr id="49156" name="Picture 2" descr="KHM_Land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2362200"/>
            <a:ext cx="2870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81337" y="2060848"/>
            <a:ext cx="14906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346667"/>
                </a:solidFill>
                <a:latin typeface="+mn-lt"/>
                <a:cs typeface="Arial" charset="0"/>
              </a:rPr>
              <a:t>The GIS Layer</a:t>
            </a:r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 cstate="print"/>
          <a:srcRect r="51389" b="57249"/>
          <a:stretch>
            <a:fillRect/>
          </a:stretch>
        </p:blipFill>
        <p:spPr bwMode="auto">
          <a:xfrm>
            <a:off x="4860032" y="1844824"/>
            <a:ext cx="3516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42570" y="3897461"/>
            <a:ext cx="39163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>
                <a:solidFill>
                  <a:srgbClr val="346667"/>
                </a:solidFill>
                <a:latin typeface="+mn-lt"/>
                <a:cs typeface="Arial" charset="0"/>
              </a:rPr>
              <a:t>The classification if not already included in the layer itself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60032" y="3737352"/>
            <a:ext cx="3475037" cy="1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1313" y="557213"/>
            <a:ext cx="7886700" cy="619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2800" b="1" dirty="0" smtClean="0">
                <a:solidFill>
                  <a:srgbClr val="346667"/>
                </a:solidFill>
              </a:rPr>
              <a:t>What is needed?</a:t>
            </a:r>
            <a:endParaRPr lang="en-US" sz="2800" b="1" dirty="0" smtClean="0">
              <a:solidFill>
                <a:srgbClr val="346667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6176" y="4941168"/>
            <a:ext cx="8208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>
                <a:solidFill>
                  <a:srgbClr val="346667"/>
                </a:solidFill>
                <a:cs typeface="Arial" charset="0"/>
              </a:rPr>
              <a:t>5</a:t>
            </a:r>
            <a:r>
              <a:rPr lang="en-US" altLang="zh-CN" sz="2400" dirty="0" smtClean="0">
                <a:solidFill>
                  <a:srgbClr val="346667"/>
                </a:solidFill>
                <a:latin typeface="+mn-lt"/>
                <a:cs typeface="Arial" charset="0"/>
              </a:rPr>
              <a:t>. </a:t>
            </a:r>
            <a:r>
              <a:rPr lang="en-US" altLang="zh-CN" sz="2400" dirty="0" err="1" smtClean="0">
                <a:solidFill>
                  <a:srgbClr val="346667"/>
                </a:solidFill>
                <a:latin typeface="+mn-lt"/>
                <a:cs typeface="Arial" charset="0"/>
              </a:rPr>
              <a:t>Basemaps</a:t>
            </a:r>
            <a:endParaRPr lang="en-US" altLang="zh-CN" sz="2400" dirty="0">
              <a:solidFill>
                <a:srgbClr val="346667"/>
              </a:solidFill>
              <a:latin typeface="+mn-lt"/>
              <a:cs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4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31640" y="5445224"/>
            <a:ext cx="7416824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solidFill>
                  <a:srgbClr val="346667"/>
                </a:solidFill>
                <a:latin typeface="+mn-lt"/>
                <a:cs typeface="Arial" charset="0"/>
              </a:rPr>
              <a:t>Nothing needed except the access to the </a:t>
            </a:r>
            <a:r>
              <a:rPr lang="en-US" altLang="zh-CN" dirty="0" err="1" smtClean="0">
                <a:solidFill>
                  <a:srgbClr val="346667"/>
                </a:solidFill>
                <a:latin typeface="+mn-lt"/>
                <a:cs typeface="Arial" charset="0"/>
              </a:rPr>
              <a:t>basemap</a:t>
            </a:r>
            <a:r>
              <a:rPr lang="en-US" altLang="zh-CN" dirty="0" smtClean="0">
                <a:solidFill>
                  <a:srgbClr val="346667"/>
                </a:solidFill>
                <a:latin typeface="+mn-lt"/>
                <a:cs typeface="Arial" charset="0"/>
              </a:rPr>
              <a:t> layer which is most likely going to be through internet </a:t>
            </a:r>
            <a:endParaRPr lang="en-US" altLang="zh-CN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5556796" y="3644900"/>
            <a:ext cx="887412" cy="720725"/>
          </a:xfrm>
          <a:prstGeom prst="rightArrow">
            <a:avLst/>
          </a:prstGeom>
          <a:solidFill>
            <a:srgbClr val="34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346667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41313" y="557213"/>
            <a:ext cx="7886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needed?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316436" y="3573016"/>
            <a:ext cx="64807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endParaRPr kumimoji="0" lang="en-US" sz="13800" b="1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50850" y="1150144"/>
            <a:ext cx="8208963" cy="74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rgbClr val="346667"/>
                </a:solidFill>
                <a:cs typeface="Arial" charset="0"/>
              </a:rPr>
              <a:t>What you will mostly be doing is to link statistics/information to a shape file to create a thematic map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4611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2FD43-D00C-451A-8AE6-D1523E8692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1907704" y="5793766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3466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501304" y="5856312"/>
            <a:ext cx="495101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rgbClr val="346667"/>
                </a:solidFill>
                <a:latin typeface="+mn-lt"/>
                <a:cs typeface="Arial" charset="0"/>
              </a:rPr>
              <a:t>The unique identifier is key!</a:t>
            </a:r>
            <a:endParaRPr lang="en-US" altLang="zh-CN" sz="28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1672" t="27223" r="16329" b="16376"/>
          <a:stretch>
            <a:fillRect/>
          </a:stretch>
        </p:blipFill>
        <p:spPr bwMode="auto">
          <a:xfrm>
            <a:off x="79886" y="3077838"/>
            <a:ext cx="2115850" cy="16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902" t="20354" r="75198" b="13497"/>
          <a:stretch>
            <a:fillRect/>
          </a:stretch>
        </p:blipFill>
        <p:spPr bwMode="auto">
          <a:xfrm>
            <a:off x="3468564" y="1988840"/>
            <a:ext cx="2016224" cy="38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42246" t="28307" r="15754" b="16376"/>
          <a:stretch>
            <a:fillRect/>
          </a:stretch>
        </p:blipFill>
        <p:spPr bwMode="auto">
          <a:xfrm>
            <a:off x="6804248" y="3140968"/>
            <a:ext cx="211082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2FD43-D00C-451A-8AE6-D1523E8692FF}" type="slidenum">
              <a:rPr lang="en-GB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0850" y="1247774"/>
            <a:ext cx="8208963" cy="41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rgbClr val="346667"/>
                </a:solidFill>
                <a:cs typeface="Arial" charset="0"/>
              </a:rPr>
              <a:t>The compilation is meant to have led to shape files that are presenting: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2400" dirty="0" smtClean="0">
                <a:solidFill>
                  <a:srgbClr val="346667"/>
                </a:solidFill>
                <a:cs typeface="Arial" charset="0"/>
              </a:rPr>
              <a:t>The same geographic coordinate system if more than one layer to be included on the map (good practice to also use the same projected coordinate system)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2400" dirty="0" smtClean="0">
                <a:solidFill>
                  <a:srgbClr val="346667"/>
                </a:solidFill>
                <a:latin typeface="+mn-lt"/>
                <a:cs typeface="Arial" charset="0"/>
              </a:rPr>
              <a:t>An attribute table that present the same</a:t>
            </a:r>
            <a:r>
              <a:rPr lang="en-US" altLang="zh-CN" sz="2400" dirty="0" smtClean="0">
                <a:solidFill>
                  <a:srgbClr val="346667"/>
                </a:solidFill>
                <a:cs typeface="Arial" charset="0"/>
              </a:rPr>
              <a:t> structure and content (especially the unique identifier) than the corresponding master list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zh-CN" sz="2400" dirty="0" smtClean="0">
                <a:solidFill>
                  <a:srgbClr val="346667"/>
                </a:solidFill>
                <a:latin typeface="+mn-lt"/>
                <a:cs typeface="Arial" charset="0"/>
              </a:rPr>
              <a:t>The geography in the shape file that matches the geography of the statistical/information data that you want to represent on the map</a:t>
            </a:r>
            <a:endParaRPr lang="en-US" altLang="zh-CN" sz="2400" dirty="0">
              <a:solidFill>
                <a:srgbClr val="346667"/>
              </a:solidFill>
              <a:latin typeface="+mn-lt"/>
              <a:cs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4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1313" y="557213"/>
            <a:ext cx="7886700" cy="619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2800" b="1" dirty="0" smtClean="0">
                <a:solidFill>
                  <a:srgbClr val="346667"/>
                </a:solidFill>
              </a:rPr>
              <a:t>Geospatial data</a:t>
            </a:r>
            <a:endParaRPr lang="en-US" sz="2800" b="1" dirty="0" smtClean="0">
              <a:solidFill>
                <a:srgbClr val="346667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1979712" y="5229200"/>
            <a:ext cx="504056" cy="42748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3466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cs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573312" y="5291746"/>
            <a:ext cx="495101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rgbClr val="346667"/>
                </a:solidFill>
                <a:latin typeface="+mn-lt"/>
                <a:cs typeface="Arial" charset="0"/>
              </a:rPr>
              <a:t>This will be practiced during exercise 4</a:t>
            </a:r>
            <a:endParaRPr lang="en-US" altLang="zh-CN" sz="2800" dirty="0">
              <a:solidFill>
                <a:srgbClr val="346667"/>
              </a:solidFill>
              <a:latin typeface="+mn-lt"/>
              <a:cs typeface="Arial" charset="0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800" dirty="0">
              <a:solidFill>
                <a:srgbClr val="346667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896544"/>
          </a:xfrm>
        </p:spPr>
        <p:txBody>
          <a:bodyPr/>
          <a:lstStyle/>
          <a:p>
            <a:r>
              <a:rPr lang="en-US" altLang="en-US" dirty="0" smtClean="0">
                <a:solidFill>
                  <a:srgbClr val="346667"/>
                </a:solidFill>
              </a:rPr>
              <a:t>Columns used for spacing</a:t>
            </a:r>
          </a:p>
          <a:p>
            <a:r>
              <a:rPr lang="en-US" altLang="en-US" dirty="0" smtClean="0">
                <a:solidFill>
                  <a:srgbClr val="346667"/>
                </a:solidFill>
              </a:rPr>
              <a:t>Merged cells</a:t>
            </a:r>
          </a:p>
          <a:p>
            <a:r>
              <a:rPr lang="en-US" altLang="en-US" dirty="0" smtClean="0">
                <a:solidFill>
                  <a:srgbClr val="346667"/>
                </a:solidFill>
              </a:rPr>
              <a:t>Information stored at the top of the table itself</a:t>
            </a:r>
          </a:p>
          <a:p>
            <a:r>
              <a:rPr lang="en-US" altLang="en-US" dirty="0" smtClean="0">
                <a:solidFill>
                  <a:srgbClr val="346667"/>
                </a:solidFill>
              </a:rPr>
              <a:t>Long headers</a:t>
            </a:r>
          </a:p>
          <a:p>
            <a:r>
              <a:rPr lang="en-US" altLang="en-US" dirty="0" smtClean="0">
                <a:solidFill>
                  <a:srgbClr val="346667"/>
                </a:solidFill>
              </a:rPr>
              <a:t>Duplicates of record</a:t>
            </a:r>
          </a:p>
          <a:p>
            <a:r>
              <a:rPr lang="en-US" altLang="en-US" dirty="0" smtClean="0">
                <a:solidFill>
                  <a:srgbClr val="346667"/>
                </a:solidFill>
              </a:rPr>
              <a:t>Numbers displayed as text</a:t>
            </a:r>
          </a:p>
          <a:p>
            <a:r>
              <a:rPr lang="en-US" altLang="en-US" dirty="0" smtClean="0">
                <a:solidFill>
                  <a:srgbClr val="346667"/>
                </a:solidFill>
              </a:rPr>
              <a:t>Spaces, special characters hyphens, or symbols in the header name</a:t>
            </a:r>
          </a:p>
          <a:p>
            <a:r>
              <a:rPr lang="en-US" altLang="en-US" dirty="0" smtClean="0">
                <a:solidFill>
                  <a:srgbClr val="346667"/>
                </a:solidFill>
              </a:rPr>
              <a:t>Multiple information stored in a single column</a:t>
            </a:r>
          </a:p>
          <a:p>
            <a:r>
              <a:rPr lang="en-US" altLang="en-US" dirty="0" smtClean="0">
                <a:solidFill>
                  <a:srgbClr val="346667"/>
                </a:solidFill>
              </a:rPr>
              <a:t>Data inconsistency between records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29B126-8841-4AD0-81DD-31C664CEAFB0}" type="slidenum">
              <a:rPr lang="en-GB" altLang="en-US">
                <a:solidFill>
                  <a:schemeClr val="bg1"/>
                </a:solidFill>
              </a:rPr>
              <a:pPr/>
              <a:t>8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313" y="557213"/>
            <a:ext cx="7886700" cy="619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2800" b="1" dirty="0" smtClean="0">
                <a:solidFill>
                  <a:srgbClr val="346667"/>
                </a:solidFill>
              </a:rPr>
              <a:t>Statistical/information data – Things to avoid</a:t>
            </a:r>
            <a:endParaRPr lang="en-US" sz="2800" b="1" dirty="0" smtClean="0">
              <a:solidFill>
                <a:srgbClr val="346667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8119814" cy="4351338"/>
          </a:xfrm>
        </p:spPr>
        <p:txBody>
          <a:bodyPr/>
          <a:lstStyle/>
          <a:p>
            <a:pPr marL="0">
              <a:lnSpc>
                <a:spcPct val="100000"/>
              </a:lnSpc>
            </a:pPr>
            <a:r>
              <a:rPr lang="en-US" altLang="en-US" dirty="0" smtClean="0">
                <a:solidFill>
                  <a:srgbClr val="346667"/>
                </a:solidFill>
              </a:rPr>
              <a:t>GIS software expect:</a:t>
            </a:r>
          </a:p>
          <a:p>
            <a:pPr marL="457200" lvl="1">
              <a:lnSpc>
                <a:spcPct val="100000"/>
              </a:lnSpc>
            </a:pPr>
            <a:r>
              <a:rPr lang="en-US" altLang="en-US" sz="2800" dirty="0" smtClean="0">
                <a:solidFill>
                  <a:srgbClr val="346667"/>
                </a:solidFill>
              </a:rPr>
              <a:t>Well formatted data organized in rows and columns:</a:t>
            </a:r>
          </a:p>
          <a:p>
            <a:pPr marL="914400" lvl="2">
              <a:lnSpc>
                <a:spcPct val="100000"/>
              </a:lnSpc>
            </a:pPr>
            <a:r>
              <a:rPr lang="en-US" altLang="en-US" sz="2400" dirty="0" smtClean="0">
                <a:solidFill>
                  <a:srgbClr val="346667"/>
                </a:solidFill>
              </a:rPr>
              <a:t>One record (health facility, village,..) per row</a:t>
            </a:r>
          </a:p>
          <a:p>
            <a:pPr marL="914400" lvl="2">
              <a:lnSpc>
                <a:spcPct val="100000"/>
              </a:lnSpc>
            </a:pPr>
            <a:r>
              <a:rPr lang="en-US" altLang="en-US" sz="2400" dirty="0" smtClean="0">
                <a:solidFill>
                  <a:srgbClr val="346667"/>
                </a:solidFill>
              </a:rPr>
              <a:t>One statistic/information per column</a:t>
            </a:r>
          </a:p>
          <a:p>
            <a:pPr marL="457200" lvl="1">
              <a:lnSpc>
                <a:spcPct val="100000"/>
              </a:lnSpc>
            </a:pPr>
            <a:r>
              <a:rPr lang="en-US" altLang="en-US" sz="2800" dirty="0" smtClean="0">
                <a:solidFill>
                  <a:srgbClr val="346667"/>
                </a:solidFill>
              </a:rPr>
              <a:t>The use of the same unique identifier as in the attribute table from the shape file</a:t>
            </a:r>
          </a:p>
          <a:p>
            <a:pPr marL="914400" lvl="2">
              <a:lnSpc>
                <a:spcPct val="100000"/>
              </a:lnSpc>
            </a:pPr>
            <a:r>
              <a:rPr lang="en-US" altLang="en-US" sz="2400" dirty="0" smtClean="0">
                <a:solidFill>
                  <a:srgbClr val="346667"/>
                </a:solidFill>
              </a:rPr>
              <a:t>Important to use the unique identifier from the master list like in the shape file</a:t>
            </a:r>
          </a:p>
          <a:p>
            <a:pPr marL="457200" lvl="1">
              <a:lnSpc>
                <a:spcPct val="100000"/>
              </a:lnSpc>
            </a:pPr>
            <a:endParaRPr lang="en-US" altLang="en-US" sz="2800" dirty="0" smtClean="0">
              <a:solidFill>
                <a:srgbClr val="346667"/>
              </a:solidFill>
            </a:endParaRPr>
          </a:p>
          <a:p>
            <a:pPr marL="457200" lvl="1">
              <a:lnSpc>
                <a:spcPct val="100000"/>
              </a:lnSpc>
            </a:pPr>
            <a:endParaRPr lang="en-US" altLang="en-US" dirty="0" smtClean="0">
              <a:solidFill>
                <a:srgbClr val="346667"/>
              </a:solidFill>
            </a:endParaRPr>
          </a:p>
          <a:p>
            <a:pPr marL="457200" lvl="1">
              <a:lnSpc>
                <a:spcPct val="100000"/>
              </a:lnSpc>
            </a:pPr>
            <a:endParaRPr lang="en-US" altLang="en-US" dirty="0" smtClean="0">
              <a:solidFill>
                <a:srgbClr val="346667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FFD791-8AFA-422A-BB28-0A9D67AC40CB}" type="slidenum">
              <a:rPr lang="en-GB" altLang="en-US">
                <a:solidFill>
                  <a:schemeClr val="bg1"/>
                </a:solidFill>
              </a:rPr>
              <a:pPr/>
              <a:t>9</a:t>
            </a:fld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1313" y="557213"/>
            <a:ext cx="7886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4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Statistics/information </a:t>
            </a:r>
            <a:r>
              <a:rPr lang="en-US" altLang="zh-CN" sz="2800" b="1" dirty="0" smtClean="0">
                <a:solidFill>
                  <a:srgbClr val="346667"/>
                </a:solidFill>
                <a:latin typeface="+mj-lt"/>
                <a:ea typeface="+mj-ea"/>
                <a:cs typeface="+mj-cs"/>
              </a:rPr>
              <a:t>– Proper data structure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4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1684" y="1588"/>
            <a:ext cx="826383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j-ea"/>
                <a:cs typeface="+mj-cs"/>
              </a:rPr>
              <a:t>Preparing the data for its use in a GIS software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U_Epi_HGLC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864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MORU_Epi_HGLC_template</vt:lpstr>
      <vt:lpstr>Slide 1</vt:lpstr>
      <vt:lpstr>What is needed?</vt:lpstr>
      <vt:lpstr>Slide 3</vt:lpstr>
      <vt:lpstr>What is needed?</vt:lpstr>
      <vt:lpstr>What is needed?</vt:lpstr>
      <vt:lpstr>Slide 6</vt:lpstr>
      <vt:lpstr>Geospatial data</vt:lpstr>
      <vt:lpstr>Statistical/information data – Things to avoid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Steeve</cp:lastModifiedBy>
  <cp:revision>32</cp:revision>
  <dcterms:created xsi:type="dcterms:W3CDTF">2017-12-19T07:34:12Z</dcterms:created>
  <dcterms:modified xsi:type="dcterms:W3CDTF">2018-02-05T08:52:29Z</dcterms:modified>
</cp:coreProperties>
</file>