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91" r:id="rId2"/>
    <p:sldId id="288" r:id="rId3"/>
    <p:sldId id="295" r:id="rId4"/>
    <p:sldId id="287" r:id="rId5"/>
    <p:sldId id="777" r:id="rId6"/>
    <p:sldId id="296" r:id="rId7"/>
    <p:sldId id="775" r:id="rId8"/>
    <p:sldId id="776" r:id="rId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067" userDrawn="1">
          <p15:clr>
            <a:srgbClr val="A4A3A4"/>
          </p15:clr>
        </p15:guide>
        <p15:guide id="2" orient="horz" pos="618">
          <p15:clr>
            <a:srgbClr val="A4A3A4"/>
          </p15:clr>
        </p15:guide>
        <p15:guide id="3" orient="horz" pos="4065">
          <p15:clr>
            <a:srgbClr val="A4A3A4"/>
          </p15:clr>
        </p15:guide>
        <p15:guide id="4" orient="horz" pos="3612" userDrawn="1">
          <p15:clr>
            <a:srgbClr val="A4A3A4"/>
          </p15:clr>
        </p15:guide>
        <p15:guide id="5" orient="horz" pos="1298" userDrawn="1">
          <p15:clr>
            <a:srgbClr val="A4A3A4"/>
          </p15:clr>
        </p15:guide>
        <p15:guide id="6" orient="horz" pos="2432" userDrawn="1">
          <p15:clr>
            <a:srgbClr val="A4A3A4"/>
          </p15:clr>
        </p15:guide>
        <p15:guide id="7" pos="2880">
          <p15:clr>
            <a:srgbClr val="A4A3A4"/>
          </p15:clr>
        </p15:guide>
        <p15:guide id="8" pos="5103" userDrawn="1">
          <p15:clr>
            <a:srgbClr val="A4A3A4"/>
          </p15:clr>
        </p15:guide>
        <p15:guide id="9" pos="793">
          <p15:clr>
            <a:srgbClr val="A4A3A4"/>
          </p15:clr>
        </p15:guide>
        <p15:guide id="10" pos="3696" userDrawn="1">
          <p15:clr>
            <a:srgbClr val="A4A3A4"/>
          </p15:clr>
        </p15:guide>
        <p15:guide id="11" orient="horz" pos="188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B3163"/>
    <a:srgbClr val="001C54"/>
    <a:srgbClr val="D8AA37"/>
    <a:srgbClr val="4F8CB5"/>
    <a:srgbClr val="315A75"/>
    <a:srgbClr val="3398CC"/>
    <a:srgbClr val="346667"/>
    <a:srgbClr val="253C88"/>
    <a:srgbClr val="2384C0"/>
    <a:srgbClr val="315A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265" autoAdjust="0"/>
    <p:restoredTop sz="95033" autoAdjust="0"/>
  </p:normalViewPr>
  <p:slideViewPr>
    <p:cSldViewPr showGuides="1">
      <p:cViewPr varScale="1">
        <p:scale>
          <a:sx n="79" d="100"/>
          <a:sy n="79" d="100"/>
        </p:scale>
        <p:origin x="1560" y="72"/>
      </p:cViewPr>
      <p:guideLst>
        <p:guide orient="horz" pos="3067"/>
        <p:guide orient="horz" pos="618"/>
        <p:guide orient="horz" pos="4065"/>
        <p:guide orient="horz" pos="3612"/>
        <p:guide orient="horz" pos="1298"/>
        <p:guide orient="horz" pos="2432"/>
        <p:guide pos="2880"/>
        <p:guide pos="5103"/>
        <p:guide pos="793"/>
        <p:guide pos="3696"/>
        <p:guide orient="horz" pos="188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PH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fld id="{769B6999-3394-44CF-8F97-70A985E924E7}" type="datetimeFigureOut">
              <a:rPr lang="en-PH" altLang="en-US"/>
              <a:pPr>
                <a:defRPr/>
              </a:pPr>
              <a:t>08/11/2023</a:t>
            </a:fld>
            <a:endParaRPr lang="en-PH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PH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PH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PH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fld id="{40189B38-87AB-431D-88EE-EB47DCC6C7B8}" type="slidenum">
              <a:rPr lang="en-PH" altLang="en-US"/>
              <a:pPr>
                <a:defRPr/>
              </a:pPr>
              <a:t>‹#›</a:t>
            </a:fld>
            <a:endParaRPr lang="en-PH" altLang="en-US"/>
          </a:p>
        </p:txBody>
      </p:sp>
    </p:spTree>
    <p:extLst>
      <p:ext uri="{BB962C8B-B14F-4D97-AF65-F5344CB8AC3E}">
        <p14:creationId xmlns:p14="http://schemas.microsoft.com/office/powerpoint/2010/main" val="10958349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189B38-87AB-431D-88EE-EB47DCC6C7B8}" type="slidenum">
              <a:rPr lang="en-PH" altLang="en-US" smtClean="0"/>
              <a:pPr>
                <a:defRPr/>
              </a:pPr>
              <a:t>1</a:t>
            </a:fld>
            <a:endParaRPr lang="en-PH" altLang="en-US"/>
          </a:p>
        </p:txBody>
      </p:sp>
    </p:spTree>
    <p:extLst>
      <p:ext uri="{BB962C8B-B14F-4D97-AF65-F5344CB8AC3E}">
        <p14:creationId xmlns:p14="http://schemas.microsoft.com/office/powerpoint/2010/main" val="10811471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PH" altLang="en-US" sz="1200" b="1" dirty="0">
              <a:solidFill>
                <a:schemeClr val="bg1"/>
              </a:solidFill>
              <a:latin typeface="+mn-lt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189B38-87AB-431D-88EE-EB47DCC6C7B8}" type="slidenum">
              <a:rPr lang="en-PH" altLang="en-US" smtClean="0"/>
              <a:pPr>
                <a:defRPr/>
              </a:pPr>
              <a:t>2</a:t>
            </a:fld>
            <a:endParaRPr lang="en-PH" altLang="en-US"/>
          </a:p>
        </p:txBody>
      </p:sp>
    </p:spTree>
    <p:extLst>
      <p:ext uri="{BB962C8B-B14F-4D97-AF65-F5344CB8AC3E}">
        <p14:creationId xmlns:p14="http://schemas.microsoft.com/office/powerpoint/2010/main" val="20517677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PH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189B38-87AB-431D-88EE-EB47DCC6C7B8}" type="slidenum">
              <a:rPr lang="en-PH" altLang="en-US" smtClean="0"/>
              <a:pPr>
                <a:defRPr/>
              </a:pPr>
              <a:t>3</a:t>
            </a:fld>
            <a:endParaRPr lang="en-PH" altLang="en-US"/>
          </a:p>
        </p:txBody>
      </p:sp>
    </p:spTree>
    <p:extLst>
      <p:ext uri="{BB962C8B-B14F-4D97-AF65-F5344CB8AC3E}">
        <p14:creationId xmlns:p14="http://schemas.microsoft.com/office/powerpoint/2010/main" val="20517677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PH" altLang="en-US" sz="1200" b="1" dirty="0">
              <a:solidFill>
                <a:schemeClr val="bg1"/>
              </a:solidFill>
              <a:latin typeface="+mn-lt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189B38-87AB-431D-88EE-EB47DCC6C7B8}" type="slidenum">
              <a:rPr lang="en-PH" altLang="en-US" smtClean="0"/>
              <a:pPr>
                <a:defRPr/>
              </a:pPr>
              <a:t>4</a:t>
            </a:fld>
            <a:endParaRPr lang="en-PH" altLang="en-US"/>
          </a:p>
        </p:txBody>
      </p:sp>
    </p:spTree>
    <p:extLst>
      <p:ext uri="{BB962C8B-B14F-4D97-AF65-F5344CB8AC3E}">
        <p14:creationId xmlns:p14="http://schemas.microsoft.com/office/powerpoint/2010/main" val="20517677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PH" altLang="en-US" sz="1200" b="1" dirty="0">
              <a:solidFill>
                <a:schemeClr val="bg1"/>
              </a:solidFill>
              <a:latin typeface="+mn-lt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189B38-87AB-431D-88EE-EB47DCC6C7B8}" type="slidenum">
              <a:rPr lang="en-PH" altLang="en-US" smtClean="0"/>
              <a:pPr>
                <a:defRPr/>
              </a:pPr>
              <a:t>5</a:t>
            </a:fld>
            <a:endParaRPr lang="en-PH" altLang="en-US"/>
          </a:p>
        </p:txBody>
      </p:sp>
    </p:spTree>
    <p:extLst>
      <p:ext uri="{BB962C8B-B14F-4D97-AF65-F5344CB8AC3E}">
        <p14:creationId xmlns:p14="http://schemas.microsoft.com/office/powerpoint/2010/main" val="8107347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189B38-87AB-431D-88EE-EB47DCC6C7B8}" type="slidenum">
              <a:rPr lang="en-PH" altLang="en-US" smtClean="0"/>
              <a:pPr>
                <a:defRPr/>
              </a:pPr>
              <a:t>6</a:t>
            </a:fld>
            <a:endParaRPr lang="en-PH" altLang="en-US"/>
          </a:p>
        </p:txBody>
      </p:sp>
    </p:spTree>
    <p:extLst>
      <p:ext uri="{BB962C8B-B14F-4D97-AF65-F5344CB8AC3E}">
        <p14:creationId xmlns:p14="http://schemas.microsoft.com/office/powerpoint/2010/main" val="14712909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189B38-87AB-431D-88EE-EB47DCC6C7B8}" type="slidenum">
              <a:rPr lang="en-PH" altLang="en-US" smtClean="0"/>
              <a:pPr>
                <a:defRPr/>
              </a:pPr>
              <a:t>7</a:t>
            </a:fld>
            <a:endParaRPr lang="en-PH" altLang="en-US"/>
          </a:p>
        </p:txBody>
      </p:sp>
    </p:spTree>
    <p:extLst>
      <p:ext uri="{BB962C8B-B14F-4D97-AF65-F5344CB8AC3E}">
        <p14:creationId xmlns:p14="http://schemas.microsoft.com/office/powerpoint/2010/main" val="9228666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189B38-87AB-431D-88EE-EB47DCC6C7B8}" type="slidenum">
              <a:rPr lang="en-PH" altLang="en-US" smtClean="0"/>
              <a:pPr>
                <a:defRPr/>
              </a:pPr>
              <a:t>8</a:t>
            </a:fld>
            <a:endParaRPr lang="en-PH" altLang="en-US"/>
          </a:p>
        </p:txBody>
      </p:sp>
    </p:spTree>
    <p:extLst>
      <p:ext uri="{BB962C8B-B14F-4D97-AF65-F5344CB8AC3E}">
        <p14:creationId xmlns:p14="http://schemas.microsoft.com/office/powerpoint/2010/main" val="21632933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5490D6-8476-4F9A-9D29-0EC3740DF8C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3974760-C982-0DE5-D4E6-552C34B2AE35}"/>
              </a:ext>
            </a:extLst>
          </p:cNvPr>
          <p:cNvSpPr/>
          <p:nvPr userDrawn="1"/>
        </p:nvSpPr>
        <p:spPr bwMode="auto">
          <a:xfrm>
            <a:off x="0" y="0"/>
            <a:ext cx="9144000" cy="981075"/>
          </a:xfrm>
          <a:prstGeom prst="rect">
            <a:avLst/>
          </a:prstGeom>
          <a:solidFill>
            <a:srgbClr val="001C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altLang="en-US">
              <a:solidFill>
                <a:srgbClr val="FFFFFF"/>
              </a:solidFill>
              <a:cs typeface="Arial" charset="0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1B7D825-916E-CBEF-DED4-FE017CC00CF3}"/>
              </a:ext>
            </a:extLst>
          </p:cNvPr>
          <p:cNvSpPr/>
          <p:nvPr userDrawn="1"/>
        </p:nvSpPr>
        <p:spPr bwMode="auto">
          <a:xfrm>
            <a:off x="0" y="0"/>
            <a:ext cx="9144000" cy="981075"/>
          </a:xfrm>
          <a:prstGeom prst="rect">
            <a:avLst/>
          </a:prstGeom>
          <a:solidFill>
            <a:srgbClr val="001C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altLang="en-US">
              <a:solidFill>
                <a:srgbClr val="FFFFFF"/>
              </a:solidFill>
              <a:cs typeface="Arial" charset="0"/>
            </a:endParaRPr>
          </a:p>
        </p:txBody>
      </p:sp>
    </p:spTree>
  </p:cSld>
  <p:clrMapOvr>
    <a:masterClrMapping/>
  </p:clrMapOvr>
  <p:transition/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68895E7-F979-6817-5CFA-EEACE7D59ECF}"/>
              </a:ext>
            </a:extLst>
          </p:cNvPr>
          <p:cNvSpPr/>
          <p:nvPr userDrawn="1"/>
        </p:nvSpPr>
        <p:spPr bwMode="auto">
          <a:xfrm>
            <a:off x="0" y="0"/>
            <a:ext cx="9144000" cy="981075"/>
          </a:xfrm>
          <a:prstGeom prst="rect">
            <a:avLst/>
          </a:prstGeom>
          <a:solidFill>
            <a:srgbClr val="001C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altLang="en-US">
              <a:solidFill>
                <a:srgbClr val="FFFFFF"/>
              </a:solidFill>
              <a:cs typeface="Arial" charset="0"/>
            </a:endParaRPr>
          </a:p>
        </p:txBody>
      </p:sp>
    </p:spTree>
  </p:cSld>
  <p:clrMapOvr>
    <a:masterClrMapping/>
  </p:clrMapOvr>
  <p:transition/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5733921-5FC9-C711-80A2-0B82B0900910}"/>
              </a:ext>
            </a:extLst>
          </p:cNvPr>
          <p:cNvSpPr/>
          <p:nvPr userDrawn="1"/>
        </p:nvSpPr>
        <p:spPr bwMode="auto">
          <a:xfrm>
            <a:off x="0" y="0"/>
            <a:ext cx="9144000" cy="981075"/>
          </a:xfrm>
          <a:prstGeom prst="rect">
            <a:avLst/>
          </a:prstGeom>
          <a:solidFill>
            <a:srgbClr val="001C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altLang="en-US">
              <a:solidFill>
                <a:srgbClr val="FFFFFF"/>
              </a:solidFill>
              <a:cs typeface="Arial" charset="0"/>
            </a:endParaRPr>
          </a:p>
        </p:txBody>
      </p:sp>
    </p:spTree>
  </p:cSld>
  <p:clrMapOvr>
    <a:masterClrMapping/>
  </p:clrMapOvr>
  <p:transition/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124744"/>
            <a:ext cx="8712968" cy="547260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5490D6-8476-4F9A-9D29-0EC3740DF8C6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  <p:sp>
        <p:nvSpPr>
          <p:cNvPr id="22" name="Title 1"/>
          <p:cNvSpPr txBox="1">
            <a:spLocks/>
          </p:cNvSpPr>
          <p:nvPr userDrawn="1"/>
        </p:nvSpPr>
        <p:spPr bwMode="auto">
          <a:xfrm>
            <a:off x="628650" y="142975"/>
            <a:ext cx="7886700" cy="69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algn="ctr" eaLnBrk="1" hangingPunct="1">
              <a:defRPr/>
            </a:pPr>
            <a:endParaRPr lang="en-PH" altLang="en-US" sz="32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FC336BC-8EC1-510F-8FB6-3919EB038A6A}"/>
              </a:ext>
            </a:extLst>
          </p:cNvPr>
          <p:cNvSpPr/>
          <p:nvPr userDrawn="1"/>
        </p:nvSpPr>
        <p:spPr bwMode="auto">
          <a:xfrm>
            <a:off x="0" y="0"/>
            <a:ext cx="9144000" cy="981075"/>
          </a:xfrm>
          <a:prstGeom prst="rect">
            <a:avLst/>
          </a:prstGeom>
          <a:solidFill>
            <a:srgbClr val="001C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altLang="en-US" dirty="0">
              <a:solidFill>
                <a:srgbClr val="FFFFFF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42646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5AA824-617E-4130-BCBE-CB5F4C3745C0}" type="datetime1">
              <a:rPr lang="en-GB" altLang="en-US"/>
              <a:pPr>
                <a:defRPr/>
              </a:pPr>
              <a:t>08/11/2023</a:t>
            </a:fld>
            <a:endParaRPr lang="en-GB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1C5A72-0C49-4A36-9BEC-E859308CD92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FF4B986-E58B-BCC0-DE1C-CA1C634E09B2}"/>
              </a:ext>
            </a:extLst>
          </p:cNvPr>
          <p:cNvSpPr/>
          <p:nvPr userDrawn="1"/>
        </p:nvSpPr>
        <p:spPr bwMode="auto">
          <a:xfrm>
            <a:off x="0" y="0"/>
            <a:ext cx="9144000" cy="981075"/>
          </a:xfrm>
          <a:prstGeom prst="rect">
            <a:avLst/>
          </a:prstGeom>
          <a:solidFill>
            <a:srgbClr val="001C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altLang="en-US">
              <a:solidFill>
                <a:srgbClr val="FFFFFF"/>
              </a:solidFill>
              <a:cs typeface="Arial" charset="0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4803F7-177B-4147-92C4-4ACCAE866C46}" type="datetime1">
              <a:rPr lang="en-GB" altLang="en-US"/>
              <a:pPr>
                <a:defRPr/>
              </a:pPr>
              <a:t>08/11/2023</a:t>
            </a:fld>
            <a:endParaRPr lang="en-GB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D375C9-5D4F-414A-97D3-C0A057E90B5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5DDCD14-DA73-0D11-3AF9-26D550E6B5E6}"/>
              </a:ext>
            </a:extLst>
          </p:cNvPr>
          <p:cNvSpPr/>
          <p:nvPr userDrawn="1"/>
        </p:nvSpPr>
        <p:spPr bwMode="auto">
          <a:xfrm>
            <a:off x="0" y="0"/>
            <a:ext cx="9144000" cy="981075"/>
          </a:xfrm>
          <a:prstGeom prst="rect">
            <a:avLst/>
          </a:prstGeom>
          <a:solidFill>
            <a:srgbClr val="001C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altLang="en-US">
              <a:solidFill>
                <a:srgbClr val="FFFFFF"/>
              </a:solidFill>
              <a:cs typeface="Arial" charset="0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90E863-7868-429E-ADE6-3C1F5AEBE34B}" type="datetime1">
              <a:rPr lang="en-GB" altLang="en-US"/>
              <a:pPr>
                <a:defRPr/>
              </a:pPr>
              <a:t>08/11/2023</a:t>
            </a:fld>
            <a:endParaRPr lang="en-GB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2DDD1E-DF06-49C3-A8E9-3A92C7FD62B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AC92C42-8552-E3A7-5E6A-1701360D75E2}"/>
              </a:ext>
            </a:extLst>
          </p:cNvPr>
          <p:cNvSpPr/>
          <p:nvPr userDrawn="1"/>
        </p:nvSpPr>
        <p:spPr bwMode="auto">
          <a:xfrm>
            <a:off x="0" y="0"/>
            <a:ext cx="9144000" cy="981075"/>
          </a:xfrm>
          <a:prstGeom prst="rect">
            <a:avLst/>
          </a:prstGeom>
          <a:solidFill>
            <a:srgbClr val="001C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altLang="en-US">
              <a:solidFill>
                <a:srgbClr val="FFFFFF"/>
              </a:solidFill>
              <a:cs typeface="Arial" charset="0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CC089F-5A79-4EC3-9BA3-C0873C9777E6}" type="datetime1">
              <a:rPr lang="en-GB" altLang="en-US"/>
              <a:pPr>
                <a:defRPr/>
              </a:pPr>
              <a:t>08/11/2023</a:t>
            </a:fld>
            <a:endParaRPr lang="en-GB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7F16FC-F98C-4DE2-B866-A610A684581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3836EC3-B7BF-2EEB-5445-1EA4D9C766F5}"/>
              </a:ext>
            </a:extLst>
          </p:cNvPr>
          <p:cNvSpPr/>
          <p:nvPr userDrawn="1"/>
        </p:nvSpPr>
        <p:spPr bwMode="auto">
          <a:xfrm>
            <a:off x="0" y="0"/>
            <a:ext cx="9144000" cy="981075"/>
          </a:xfrm>
          <a:prstGeom prst="rect">
            <a:avLst/>
          </a:prstGeom>
          <a:solidFill>
            <a:srgbClr val="001C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altLang="en-US">
              <a:solidFill>
                <a:srgbClr val="FFFFFF"/>
              </a:solidFill>
              <a:cs typeface="Arial" charset="0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52438E-748F-4703-B18B-B9486BE2BB71}" type="datetime1">
              <a:rPr lang="en-GB" altLang="en-US"/>
              <a:pPr>
                <a:defRPr/>
              </a:pPr>
              <a:t>08/11/2023</a:t>
            </a:fld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056065-FBFD-4591-9A24-E561AF3F8A8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5CA0C9C-21D2-C271-0F4A-805BB1546D64}"/>
              </a:ext>
            </a:extLst>
          </p:cNvPr>
          <p:cNvSpPr/>
          <p:nvPr userDrawn="1"/>
        </p:nvSpPr>
        <p:spPr bwMode="auto">
          <a:xfrm>
            <a:off x="0" y="0"/>
            <a:ext cx="9144000" cy="981075"/>
          </a:xfrm>
          <a:prstGeom prst="rect">
            <a:avLst/>
          </a:prstGeom>
          <a:solidFill>
            <a:srgbClr val="001C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altLang="en-US">
              <a:solidFill>
                <a:srgbClr val="FFFFFF"/>
              </a:solidFill>
              <a:cs typeface="Arial" charset="0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895D6E-B73B-4B7E-ABFC-8A088AD32B78}" type="datetime1">
              <a:rPr lang="en-GB" altLang="en-US"/>
              <a:pPr>
                <a:defRPr/>
              </a:pPr>
              <a:t>08/11/2023</a:t>
            </a:fld>
            <a:endParaRPr lang="en-GB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C634DB-9A3E-4C43-A0A4-114473BFEB6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43CB272-7CCB-B848-14E9-35E1972C78C8}"/>
              </a:ext>
            </a:extLst>
          </p:cNvPr>
          <p:cNvSpPr/>
          <p:nvPr userDrawn="1"/>
        </p:nvSpPr>
        <p:spPr bwMode="auto">
          <a:xfrm>
            <a:off x="0" y="0"/>
            <a:ext cx="9144000" cy="981075"/>
          </a:xfrm>
          <a:prstGeom prst="rect">
            <a:avLst/>
          </a:prstGeom>
          <a:solidFill>
            <a:srgbClr val="001C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altLang="en-US">
              <a:solidFill>
                <a:srgbClr val="FFFFFF"/>
              </a:solidFill>
              <a:cs typeface="Arial" charset="0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656C28-E446-463E-892A-1E8EBD66F402}" type="datetime1">
              <a:rPr lang="en-GB" altLang="en-US"/>
              <a:pPr>
                <a:defRPr/>
              </a:pPr>
              <a:t>08/11/2023</a:t>
            </a:fld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024E89-52C6-47CD-B590-C8A4170E4EE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4C93148-C07A-C341-874F-0C125453EB83}"/>
              </a:ext>
            </a:extLst>
          </p:cNvPr>
          <p:cNvSpPr/>
          <p:nvPr userDrawn="1"/>
        </p:nvSpPr>
        <p:spPr bwMode="auto">
          <a:xfrm>
            <a:off x="0" y="0"/>
            <a:ext cx="9144000" cy="981075"/>
          </a:xfrm>
          <a:prstGeom prst="rect">
            <a:avLst/>
          </a:prstGeom>
          <a:solidFill>
            <a:srgbClr val="001C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altLang="en-US">
              <a:solidFill>
                <a:srgbClr val="FFFFFF"/>
              </a:solidFill>
              <a:cs typeface="Arial" charset="0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9611F8-A1D8-411B-BA9E-5C4852D05D7B}" type="datetime1">
              <a:rPr lang="en-GB" altLang="en-US"/>
              <a:pPr>
                <a:defRPr/>
              </a:pPr>
              <a:t>08/11/2023</a:t>
            </a:fld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0787E6-366B-4506-9337-18DC725D07E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8518E34-DBCB-4858-0C10-3BD2972FB4B7}"/>
              </a:ext>
            </a:extLst>
          </p:cNvPr>
          <p:cNvSpPr/>
          <p:nvPr userDrawn="1"/>
        </p:nvSpPr>
        <p:spPr bwMode="auto">
          <a:xfrm>
            <a:off x="0" y="0"/>
            <a:ext cx="9144000" cy="981075"/>
          </a:xfrm>
          <a:prstGeom prst="rect">
            <a:avLst/>
          </a:prstGeom>
          <a:solidFill>
            <a:srgbClr val="001C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altLang="en-US">
              <a:solidFill>
                <a:srgbClr val="FFFFFF"/>
              </a:solidFill>
              <a:cs typeface="Arial" charset="0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75856" y="4797425"/>
            <a:ext cx="30861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  <a:cs typeface="Arial" charset="0"/>
              </a:defRPr>
            </a:lvl1pPr>
          </a:lstStyle>
          <a:p>
            <a:pPr>
              <a:defRPr/>
            </a:pPr>
            <a:endParaRPr lang="en-GB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41579" y="6472238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cs typeface="Arial" charset="0"/>
              </a:defRPr>
            </a:lvl1pPr>
          </a:lstStyle>
          <a:p>
            <a:pPr>
              <a:defRPr/>
            </a:pPr>
            <a:fld id="{665C27BB-EC34-4711-8D50-B6E287C1995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334" r:id="rId1"/>
    <p:sldLayoutId id="2147485335" r:id="rId2"/>
    <p:sldLayoutId id="2147485336" r:id="rId3"/>
    <p:sldLayoutId id="2147485341" r:id="rId4"/>
    <p:sldLayoutId id="2147485342" r:id="rId5"/>
    <p:sldLayoutId id="2147485343" r:id="rId6"/>
    <p:sldLayoutId id="2147485337" r:id="rId7"/>
    <p:sldLayoutId id="2147485338" r:id="rId8"/>
    <p:sldLayoutId id="2147485339" r:id="rId9"/>
    <p:sldLayoutId id="2147485344" r:id="rId10"/>
    <p:sldLayoutId id="2147485345" r:id="rId11"/>
    <p:sldLayoutId id="2147485346" r:id="rId12"/>
    <p:sldLayoutId id="2147485347" r:id="rId13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tif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fr.wikipedia.org/wiki/Navigation_par_satellite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youtube.com/watch?v=XFZrOSKAXH4&amp;pp=ygVCaW50cm9kdWN0aW9uIGF1IHN5c3RlbSBnbG9iYWwgZGUgbmF2aWdhdGlvbiBwYXIgc2F0ZWxsaXRlIGZyYW5jYWlz" TargetMode="External"/><Relationship Id="rId4" Type="http://schemas.openxmlformats.org/officeDocument/2006/relationships/hyperlink" Target="https://www.academia.edu/42352260/Introduction_aux_GNSS_Syst%C3%A8mes_globaux_de_Syst%C3%A8mes_globaux_de_positionnement_par_satellites_positionnement_par_satellites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hyperlink" Target="https://docs.qgis.org/3.28/fr/docs/gentle_gis_introduction/index.html" TargetMode="External"/><Relationship Id="rId7" Type="http://schemas.openxmlformats.org/officeDocument/2006/relationships/hyperlink" Target="https://docs.qgis.org/3.28/pdf/fr/QGIS-3.28-TrainingManual-fr.pdf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docs.qgis.org/3.28/fr/docs/training_manual/index.html" TargetMode="External"/><Relationship Id="rId5" Type="http://schemas.openxmlformats.org/officeDocument/2006/relationships/hyperlink" Target="https://docs.qgis.org/3.28/pdf/fr/QGIS-3.28-DesktopUserGuide-fr.pdf" TargetMode="External"/><Relationship Id="rId10" Type="http://schemas.openxmlformats.org/officeDocument/2006/relationships/image" Target="../media/image8.png"/><Relationship Id="rId4" Type="http://schemas.openxmlformats.org/officeDocument/2006/relationships/hyperlink" Target="https://docs.qgis.org/3.28/fr/docs/user_manual/index.html" TargetMode="External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eoinformations.developpement-durable.gouv.fr/qgis-formations-et-supports-pedagogiques-r947.html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youtube.com/" TargetMode="External"/><Relationship Id="rId5" Type="http://schemas.openxmlformats.org/officeDocument/2006/relationships/hyperlink" Target="http://ouvrir.passages.cnrs.fr/tutoqgis/" TargetMode="External"/><Relationship Id="rId4" Type="http://schemas.openxmlformats.org/officeDocument/2006/relationships/hyperlink" Target="http://www.geoinformations.developpement-durable.gouv.fr/qgis-r625.html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bit.ly/2PjysU1" TargetMode="External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tif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69DB235B-3CB3-D0EE-A43E-757E407920D3}"/>
              </a:ext>
            </a:extLst>
          </p:cNvPr>
          <p:cNvSpPr txBox="1"/>
          <p:nvPr/>
        </p:nvSpPr>
        <p:spPr>
          <a:xfrm>
            <a:off x="1666122" y="4667339"/>
            <a:ext cx="587496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CH" sz="2400" b="1" dirty="0">
                <a:effectLst/>
                <a:latin typeface="+mn-lt"/>
                <a:ea typeface="Helvetica Neue"/>
                <a:cs typeface="Helvetica Neue"/>
              </a:rPr>
              <a:t>8 novembre 2023</a:t>
            </a:r>
            <a:endParaRPr lang="en-PH" sz="2400" b="1" dirty="0">
              <a:effectLst/>
              <a:latin typeface="+mn-lt"/>
              <a:ea typeface="Times New Roman" panose="02020603050405020304" pitchFamily="18" charset="0"/>
            </a:endParaRPr>
          </a:p>
          <a:p>
            <a:pPr algn="ctr"/>
            <a:r>
              <a:rPr lang="fr-CH" sz="2400" b="1" dirty="0">
                <a:effectLst/>
                <a:latin typeface="+mn-lt"/>
                <a:ea typeface="Helvetica Neue"/>
                <a:cs typeface="Helvetica Neue"/>
              </a:rPr>
              <a:t>Saly, Sénégal</a:t>
            </a:r>
            <a:endParaRPr lang="en-PH" sz="2400" b="1" dirty="0">
              <a:effectLst/>
              <a:latin typeface="+mn-lt"/>
              <a:ea typeface="Times New Roman" panose="02020603050405020304" pitchFamily="18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3EB95E3-E71B-E034-EB68-4178130C4B43}"/>
              </a:ext>
            </a:extLst>
          </p:cNvPr>
          <p:cNvSpPr/>
          <p:nvPr/>
        </p:nvSpPr>
        <p:spPr>
          <a:xfrm>
            <a:off x="0" y="0"/>
            <a:ext cx="9144000" cy="13407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4710E03-240A-10DE-98E7-F6AAAC239F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708" y="395586"/>
            <a:ext cx="8042275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fr-FR" altLang="en-US" sz="2800" b="1" dirty="0">
                <a:solidFill>
                  <a:schemeClr val="tx1"/>
                </a:solidFill>
                <a:latin typeface="+mn-lt"/>
                <a:ea typeface="Century Gothic" charset="0"/>
                <a:cs typeface="Century Gothic" charset="0"/>
              </a:rPr>
              <a:t>Atelier sur la Géo-activation du Système d'Information Sanitaire (SIS) et l'Utilisation des Systèmes d’Information Géographique (SIG) en Afrique Francophone</a:t>
            </a:r>
            <a:endParaRPr lang="en-US" altLang="en-US" sz="2800" dirty="0">
              <a:solidFill>
                <a:schemeClr val="tx1"/>
              </a:solidFill>
              <a:latin typeface="+mn-lt"/>
              <a:ea typeface="Century Gothic" charset="0"/>
              <a:cs typeface="Century Gothic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2A23B60-E204-47A6-F847-917275AF6747}"/>
              </a:ext>
            </a:extLst>
          </p:cNvPr>
          <p:cNvSpPr txBox="1"/>
          <p:nvPr/>
        </p:nvSpPr>
        <p:spPr>
          <a:xfrm>
            <a:off x="1007452" y="2872837"/>
            <a:ext cx="712909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effectLst/>
                <a:latin typeface="+mn-lt"/>
                <a:ea typeface="Helvetica Neue"/>
                <a:cs typeface="Helvetica Neue"/>
              </a:rPr>
              <a:t>Séance 16 - </a:t>
            </a:r>
            <a:r>
              <a:rPr lang="fr-FR" sz="2400" b="1" dirty="0">
                <a:effectLst/>
                <a:latin typeface="+mn-lt"/>
                <a:ea typeface="Helvetica Neue"/>
                <a:cs typeface="Helvetica Neue"/>
              </a:rPr>
              <a:t>Ressources disponibles pour explorer les technologies géospatiales plus en détail (GNSS, SIG)</a:t>
            </a:r>
            <a:endParaRPr lang="en-PH" sz="2400" b="1" dirty="0">
              <a:effectLst/>
              <a:latin typeface="+mn-lt"/>
              <a:ea typeface="Times New Roman" panose="02020603050405020304" pitchFamily="18" charset="0"/>
            </a:endParaRPr>
          </a:p>
        </p:txBody>
      </p:sp>
      <p:pic>
        <p:nvPicPr>
          <p:cNvPr id="2" name="Picture 1" descr="A logo with a swirl in the middle&#10;&#10;Description automatically generated">
            <a:extLst>
              <a:ext uri="{FF2B5EF4-FFF2-40B4-BE49-F238E27FC236}">
                <a16:creationId xmlns:a16="http://schemas.microsoft.com/office/drawing/2014/main" id="{6B8AFF30-52C0-1640-D8B3-B0656E5CB00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" t="31499" r="2751" b="31076"/>
          <a:stretch/>
        </p:blipFill>
        <p:spPr>
          <a:xfrm>
            <a:off x="3995936" y="6230160"/>
            <a:ext cx="1133648" cy="439200"/>
          </a:xfrm>
          <a:prstGeom prst="rect">
            <a:avLst/>
          </a:prstGeom>
        </p:spPr>
      </p:pic>
      <p:pic>
        <p:nvPicPr>
          <p:cNvPr id="4" name="Picture 3" descr="A logo for a university&#10;&#10;Description automatically generated">
            <a:extLst>
              <a:ext uri="{FF2B5EF4-FFF2-40B4-BE49-F238E27FC236}">
                <a16:creationId xmlns:a16="http://schemas.microsoft.com/office/drawing/2014/main" id="{191D8FC1-A1DA-720E-5003-41B1271F264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6923" y="6124704"/>
            <a:ext cx="1275725" cy="649638"/>
          </a:xfrm>
          <a:prstGeom prst="rect">
            <a:avLst/>
          </a:prstGeom>
        </p:spPr>
      </p:pic>
      <p:pic>
        <p:nvPicPr>
          <p:cNvPr id="5" name="Picture 4" descr="A close-up of a logo&#10;&#10;Description automatically generated">
            <a:extLst>
              <a:ext uri="{FF2B5EF4-FFF2-40B4-BE49-F238E27FC236}">
                <a16:creationId xmlns:a16="http://schemas.microsoft.com/office/drawing/2014/main" id="{7ABE7F03-8E1B-FA65-9629-1D452FAE03B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3120" y="6230160"/>
            <a:ext cx="1476385" cy="438727"/>
          </a:xfrm>
          <a:prstGeom prst="rect">
            <a:avLst/>
          </a:prstGeom>
        </p:spPr>
      </p:pic>
      <p:pic>
        <p:nvPicPr>
          <p:cNvPr id="7" name="Picture 6" descr="A logo with blue text and colorful dots&#10;&#10;Description automatically generated">
            <a:extLst>
              <a:ext uri="{FF2B5EF4-FFF2-40B4-BE49-F238E27FC236}">
                <a16:creationId xmlns:a16="http://schemas.microsoft.com/office/drawing/2014/main" id="{78615114-0D88-DE7B-336B-59F36DCF2E0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30" t="16391" b="13376"/>
          <a:stretch/>
        </p:blipFill>
        <p:spPr>
          <a:xfrm>
            <a:off x="520596" y="6234128"/>
            <a:ext cx="1112812" cy="438120"/>
          </a:xfrm>
          <a:prstGeom prst="rect">
            <a:avLst/>
          </a:prstGeom>
        </p:spPr>
      </p:pic>
      <p:pic>
        <p:nvPicPr>
          <p:cNvPr id="8" name="Picture 7" descr="A logo with blue text and colorful dots&#10;&#10;Description automatically generated">
            <a:extLst>
              <a:ext uri="{FF2B5EF4-FFF2-40B4-BE49-F238E27FC236}">
                <a16:creationId xmlns:a16="http://schemas.microsoft.com/office/drawing/2014/main" id="{23BD9903-4878-3CE0-3DFA-F4D79DC6AC5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00" r="47187" b="11974"/>
          <a:stretch/>
        </p:blipFill>
        <p:spPr>
          <a:xfrm>
            <a:off x="2200786" y="6250408"/>
            <a:ext cx="1248033" cy="43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4304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7086600" y="6453188"/>
            <a:ext cx="20574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1F1CFA5E-D7BE-45A1-BD59-8EBEFF519CD8}" type="slidenum">
              <a:rPr lang="fr-CH" altLang="en-US" smtClean="0">
                <a:solidFill>
                  <a:schemeClr val="tx1"/>
                </a:solidFill>
              </a:rPr>
              <a:pPr/>
              <a:t>2</a:t>
            </a:fld>
            <a:endParaRPr lang="fr-CH" altLang="en-US" dirty="0">
              <a:solidFill>
                <a:schemeClr val="tx1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628650" y="142975"/>
            <a:ext cx="7886700" cy="69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algn="ctr" eaLnBrk="1" hangingPunct="1">
              <a:defRPr/>
            </a:pPr>
            <a:r>
              <a:rPr lang="fr-CH" altLang="en-US" sz="3200" b="1" dirty="0">
                <a:solidFill>
                  <a:schemeClr val="bg1"/>
                </a:solidFill>
                <a:latin typeface="+mn-lt"/>
              </a:rPr>
              <a:t>Ressources GNSS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23528" y="1183310"/>
            <a:ext cx="856895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fr-CH" sz="2400" dirty="0" err="1"/>
              <a:t>Wikipedia</a:t>
            </a:r>
            <a:endParaRPr lang="fr-CH" sz="2400" dirty="0"/>
          </a:p>
          <a:p>
            <a:pPr marL="282575" indent="-282575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CH" sz="2400" dirty="0">
                <a:hlinkClick r:id="rId3"/>
              </a:rPr>
              <a:t>https://fr.wikipedia.org/wiki/Navigation_par_satellite</a:t>
            </a:r>
            <a:endParaRPr lang="fr-CH" sz="2400" dirty="0"/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endParaRPr lang="fr-CH" sz="2400" dirty="0"/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fr-CH" sz="2400" dirty="0"/>
              <a:t>Articles</a:t>
            </a:r>
          </a:p>
          <a:p>
            <a:pPr marL="342900" indent="-342900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CH" sz="2400" dirty="0"/>
              <a:t>Série d’articles d’introduction au Systèmes globaux de positionnement par satellites: </a:t>
            </a:r>
            <a:r>
              <a:rPr lang="fr-CH" sz="2400" dirty="0">
                <a:hlinkClick r:id="rId4"/>
              </a:rPr>
              <a:t>https://www.academia.edu/42352260/Introduction_aux_GNSS_Syst%C3%A8mes_globaux_de_Syst%C3%A8mes_globaux_de_positionnement_par_satellites_positionnement_par_satellites</a:t>
            </a:r>
            <a:r>
              <a:rPr lang="fr-CH" sz="2400" dirty="0"/>
              <a:t>   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endParaRPr lang="fr-CH" sz="2400" dirty="0"/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fr-CH" sz="2400" dirty="0" err="1"/>
              <a:t>Video</a:t>
            </a:r>
            <a:endParaRPr lang="fr-CH" sz="2400" dirty="0"/>
          </a:p>
          <a:p>
            <a:pPr marL="342900" indent="-342900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CH" sz="2400" dirty="0"/>
              <a:t>Qu’est-ce que le GNSS: </a:t>
            </a:r>
            <a:r>
              <a:rPr lang="fr-CH" sz="2400" dirty="0">
                <a:hlinkClick r:id="rId5"/>
              </a:rPr>
              <a:t>https://www.youtube.com/watch?v=XFZrOSKAXH4&amp;pp=ygVCaW50cm9kdWN0aW9uIGF1IHN5c3RlbSBnbG9iYWwgZGUgbmF2aWdhdGlvbiBwYXIgc2F0ZWxsaXRlIGZyYW5jYWlz</a:t>
            </a:r>
            <a:r>
              <a:rPr lang="fr-CH" sz="2400" dirty="0"/>
              <a:t> 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69890C1C-240F-29AE-080A-22FDAAB77F87}"/>
              </a:ext>
            </a:extLst>
          </p:cNvPr>
          <p:cNvSpPr/>
          <p:nvPr/>
        </p:nvSpPr>
        <p:spPr>
          <a:xfrm>
            <a:off x="8052100" y="240718"/>
            <a:ext cx="840380" cy="58030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FR</a:t>
            </a:r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26067307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7086600" y="6453188"/>
            <a:ext cx="20574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1F1CFA5E-D7BE-45A1-BD59-8EBEFF519CD8}" type="slidenum">
              <a:rPr lang="en-GB" altLang="en-US" smtClean="0">
                <a:solidFill>
                  <a:schemeClr val="tx1"/>
                </a:solidFill>
              </a:rPr>
              <a:pPr/>
              <a:t>3</a:t>
            </a:fld>
            <a:endParaRPr lang="en-GB" altLang="en-US" dirty="0">
              <a:solidFill>
                <a:schemeClr val="tx1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628650" y="142975"/>
            <a:ext cx="7886700" cy="69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3200" b="1" dirty="0">
                <a:solidFill>
                  <a:schemeClr val="bg1"/>
                </a:solidFill>
                <a:latin typeface="+mn-lt"/>
              </a:rPr>
              <a:t>Resources SIG -  QGIS</a:t>
            </a:r>
            <a:endParaRPr lang="en-PH" altLang="en-US" sz="32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49250" y="1011386"/>
            <a:ext cx="8543925" cy="508000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fr-FR" sz="2600" dirty="0">
                <a:latin typeface="+mn-lt"/>
                <a:ea typeface="+mj-ea"/>
                <a:cs typeface="+mj-cs"/>
              </a:rPr>
              <a:t>Le site Web QGIS fournit des ressources pour leurs utilisateurs.</a:t>
            </a:r>
            <a:endParaRPr lang="en-US" sz="2600" dirty="0">
              <a:latin typeface="+mn-lt"/>
              <a:ea typeface="+mj-ea"/>
              <a:cs typeface="+mj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2049" y="1557437"/>
            <a:ext cx="4393967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fr-CH" sz="2400" dirty="0"/>
              <a:t>Une rapide introduction aux SIG</a:t>
            </a:r>
            <a:endParaRPr lang="fr-CH" sz="2000" dirty="0"/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fr-CH" sz="2000" dirty="0">
                <a:hlinkClick r:id="rId3"/>
              </a:rPr>
              <a:t>https://docs.qgis.org/3.28/fr/docs/gentle_gis_introduction/index.html</a:t>
            </a:r>
            <a:r>
              <a:rPr lang="fr-CH" sz="2000" dirty="0"/>
              <a:t> 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fr-CH" sz="1400" dirty="0"/>
              <a:t>  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fr-CH" sz="2400" dirty="0"/>
              <a:t>Manuel d’utilisation</a:t>
            </a:r>
          </a:p>
          <a:p>
            <a:pPr marL="361950" indent="-188913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fr-CH" sz="2000" dirty="0"/>
              <a:t>En ligne: </a:t>
            </a:r>
            <a:r>
              <a:rPr lang="fr-CH" sz="2000" dirty="0">
                <a:hlinkClick r:id="rId4"/>
              </a:rPr>
              <a:t>https://docs.qgis.org/3.28/fr/docs/user_manual/index.html</a:t>
            </a:r>
            <a:endParaRPr lang="fr-CH" sz="2000" dirty="0"/>
          </a:p>
          <a:p>
            <a:pPr marL="361950" indent="-188913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fr-CH" sz="2000" dirty="0"/>
              <a:t> PDF: </a:t>
            </a:r>
            <a:r>
              <a:rPr lang="fr-CH" sz="2000" dirty="0">
                <a:hlinkClick r:id="rId5"/>
              </a:rPr>
              <a:t>https://docs.qgis.org/3.28/pdf/fr/QGIS-3.28-DesktopUserGuide-fr.pdf</a:t>
            </a:r>
            <a:r>
              <a:rPr lang="fr-CH" sz="2000" dirty="0"/>
              <a:t> </a:t>
            </a:r>
          </a:p>
          <a:p>
            <a:pPr marL="361950" indent="-188913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fr-CH" sz="1400" dirty="0"/>
              <a:t>  </a:t>
            </a:r>
          </a:p>
          <a:p>
            <a:pPr marL="282575" indent="-282575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CH" sz="2400" dirty="0"/>
              <a:t>Manuel d’exercices</a:t>
            </a:r>
          </a:p>
          <a:p>
            <a:pPr marL="361950" indent="-188913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fr-CH" sz="2000" dirty="0"/>
              <a:t>En ligne: </a:t>
            </a:r>
            <a:r>
              <a:rPr lang="fr-CH" sz="2000" dirty="0">
                <a:hlinkClick r:id="rId6"/>
              </a:rPr>
              <a:t>https://docs.qgis.org/3.28/fr/docs/training_manual/index.html</a:t>
            </a:r>
            <a:endParaRPr lang="fr-CH" sz="2000" dirty="0"/>
          </a:p>
          <a:p>
            <a:pPr marL="361950" indent="-188913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fr-CH" sz="2000" dirty="0"/>
              <a:t>PDF:</a:t>
            </a:r>
          </a:p>
          <a:p>
            <a:pPr marL="361950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fr-CH" sz="2000" dirty="0">
                <a:hlinkClick r:id="rId7"/>
              </a:rPr>
              <a:t>https://docs.qgis.org/3.28/pdf/fr/QGIS-3.28-TrainingManual-fr.pdf</a:t>
            </a:r>
            <a:r>
              <a:rPr lang="fr-CH" sz="2000" dirty="0"/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CAA9BC6-2EDE-47AE-4B02-AA9E9F811B6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16016" y="1589598"/>
            <a:ext cx="3046451" cy="313496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BF725AE-F547-03FC-4BAC-C067D3C0241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70370" y="2530173"/>
            <a:ext cx="2374038" cy="333627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C96FF1C-F33E-1DE6-267E-6232150A9BF1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80520" t="38265" r="10441" b="47050"/>
          <a:stretch/>
        </p:blipFill>
        <p:spPr>
          <a:xfrm>
            <a:off x="7776183" y="5283780"/>
            <a:ext cx="972062" cy="87603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03E13BE-00A4-50E9-A828-54B9E4438F4B}"/>
              </a:ext>
            </a:extLst>
          </p:cNvPr>
          <p:cNvSpPr txBox="1"/>
          <p:nvPr/>
        </p:nvSpPr>
        <p:spPr>
          <a:xfrm>
            <a:off x="5841227" y="5890021"/>
            <a:ext cx="2418947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PH" sz="1000" dirty="0"/>
              <a:t>FR_QGIS-3.28-DesktopUserGuide-fr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B22BA58E-1429-C756-2EE0-53A88DAC26E6}"/>
              </a:ext>
            </a:extLst>
          </p:cNvPr>
          <p:cNvSpPr/>
          <p:nvPr/>
        </p:nvSpPr>
        <p:spPr>
          <a:xfrm>
            <a:off x="8045015" y="187498"/>
            <a:ext cx="840380" cy="58030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FR</a:t>
            </a:r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3878890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3528" y="1183310"/>
            <a:ext cx="8568952" cy="4745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eaLnBrk="1" fontAlgn="auto" hangingPunct="1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FR" sz="2400" dirty="0"/>
              <a:t>Le ministère français de l'Environnement soutient le projet QGIS. Leurs supports de formation et autres ressources sont disponibles ici : </a:t>
            </a:r>
          </a:p>
          <a:p>
            <a:pPr marL="800100" lvl="1" indent="-342900" eaLnBrk="1" fontAlgn="auto" hangingPunct="1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FR" sz="2400" dirty="0">
                <a:hlinkClick r:id="rId3"/>
              </a:rPr>
              <a:t>http://www.geoinformations.developpement-durable.gouv.fr/qgis-formations-et-supports-pedagogiques-r947.html</a:t>
            </a:r>
            <a:endParaRPr lang="fr-FR" sz="2400" dirty="0"/>
          </a:p>
          <a:p>
            <a:pPr marL="800100" lvl="1" indent="-342900" eaLnBrk="1" fontAlgn="auto" hangingPunct="1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FR" sz="2400" dirty="0">
                <a:hlinkClick r:id="rId4"/>
              </a:rPr>
              <a:t>http://www.geoinformations.developpement-durable.gouv.fr/qgis-r625.html</a:t>
            </a:r>
            <a:endParaRPr lang="fr-FR" sz="2400" dirty="0"/>
          </a:p>
          <a:p>
            <a:pPr marL="282575" indent="-282575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FR" sz="2400" dirty="0"/>
          </a:p>
          <a:p>
            <a:pPr marL="282575" indent="-282575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2400" dirty="0"/>
              <a:t>Le Centre National de la Recherche Scientifique (CNRS), a créé un tutoriel QGIS en ligne : </a:t>
            </a:r>
            <a:r>
              <a:rPr lang="fr-FR" sz="2400" dirty="0">
                <a:hlinkClick r:id="rId5"/>
              </a:rPr>
              <a:t>http://ouvrir.passages.cnrs.fr/tutoqgis/</a:t>
            </a:r>
            <a:r>
              <a:rPr lang="fr-FR" sz="2400" dirty="0"/>
              <a:t> </a:t>
            </a:r>
            <a:endParaRPr lang="en-US" sz="2400" dirty="0"/>
          </a:p>
          <a:p>
            <a:pPr marL="282575" indent="-282575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400" dirty="0"/>
          </a:p>
          <a:p>
            <a:pPr marL="282575" indent="-282575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2400" dirty="0"/>
              <a:t>YouTube propose de nombreux didacticiels vidéo en Français sur différents sujets QGIS</a:t>
            </a:r>
            <a:r>
              <a:rPr lang="en-US" sz="2400" dirty="0"/>
              <a:t>: </a:t>
            </a:r>
            <a:r>
              <a:rPr lang="en-US" sz="2400" dirty="0">
                <a:hlinkClick r:id="rId6"/>
              </a:rPr>
              <a:t>www.youtube.com</a:t>
            </a:r>
            <a:r>
              <a:rPr lang="en-US" sz="2400" dirty="0"/>
              <a:t> 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92D6DDDD-8AF2-652D-CAD9-E0D7F52668F4}"/>
              </a:ext>
            </a:extLst>
          </p:cNvPr>
          <p:cNvSpPr txBox="1">
            <a:spLocks/>
          </p:cNvSpPr>
          <p:nvPr/>
        </p:nvSpPr>
        <p:spPr bwMode="auto">
          <a:xfrm>
            <a:off x="628650" y="142975"/>
            <a:ext cx="7886700" cy="69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3200" b="1" dirty="0">
                <a:solidFill>
                  <a:schemeClr val="bg1"/>
                </a:solidFill>
                <a:latin typeface="+mn-lt"/>
              </a:rPr>
              <a:t>Resources SIG -  QGIS</a:t>
            </a:r>
            <a:endParaRPr lang="en-PH" altLang="en-US" sz="32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754E324D-5E7D-E5A4-3F07-88D8C93A9A9D}"/>
              </a:ext>
            </a:extLst>
          </p:cNvPr>
          <p:cNvSpPr/>
          <p:nvPr/>
        </p:nvSpPr>
        <p:spPr>
          <a:xfrm>
            <a:off x="7956376" y="199690"/>
            <a:ext cx="840380" cy="58030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FR</a:t>
            </a:r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16231495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3528" y="1183310"/>
            <a:ext cx="87129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0" i="0" u="none" strike="noStrike" baseline="0" dirty="0">
                <a:solidFill>
                  <a:srgbClr val="000000"/>
                </a:solidFill>
                <a:latin typeface="Source Sans Variable"/>
              </a:rPr>
              <a:t>Programme de subventions Esri pour la santé et les services sociaux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Source Sans Variable"/>
              </a:rPr>
              <a:t>: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Source Sans Variable"/>
                <a:hlinkClick r:id="rId3"/>
              </a:rPr>
              <a:t>https://bit.ly/2PjysU1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Source Sans Variable"/>
              </a:rPr>
              <a:t> </a:t>
            </a:r>
            <a:endParaRPr lang="en-PH" sz="2400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92D6DDDD-8AF2-652D-CAD9-E0D7F52668F4}"/>
              </a:ext>
            </a:extLst>
          </p:cNvPr>
          <p:cNvSpPr txBox="1">
            <a:spLocks/>
          </p:cNvSpPr>
          <p:nvPr/>
        </p:nvSpPr>
        <p:spPr bwMode="auto">
          <a:xfrm>
            <a:off x="0" y="1"/>
            <a:ext cx="9144000" cy="1024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3200" b="1" dirty="0">
                <a:solidFill>
                  <a:schemeClr val="bg1"/>
                </a:solidFill>
                <a:latin typeface="+mn-lt"/>
              </a:rPr>
              <a:t>Resources SIG -  Esri</a:t>
            </a:r>
            <a:endParaRPr lang="en-PH" altLang="en-US" sz="3200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AEBFD2D-31CB-35F5-A71D-F58D9D109E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528" y="2053371"/>
            <a:ext cx="4104456" cy="181502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8088B3C-824F-AEA1-70BB-D38A3C86A1B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53364"/>
          <a:stretch/>
        </p:blipFill>
        <p:spPr>
          <a:xfrm>
            <a:off x="3653271" y="2509960"/>
            <a:ext cx="5184576" cy="169819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35F350A-9BF0-ACD9-D25D-A3B4405B4F5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176" t="21149" r="50000" b="4842"/>
          <a:stretch/>
        </p:blipFill>
        <p:spPr>
          <a:xfrm>
            <a:off x="713520" y="3989963"/>
            <a:ext cx="2724100" cy="259228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8433495-921F-88D8-FFDA-D4AC2E1C99E5}"/>
              </a:ext>
            </a:extLst>
          </p:cNvPr>
          <p:cNvSpPr/>
          <p:nvPr/>
        </p:nvSpPr>
        <p:spPr>
          <a:xfrm>
            <a:off x="4667287" y="5802734"/>
            <a:ext cx="402756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0" i="0" u="none" strike="noStrike" baseline="0" dirty="0">
                <a:solidFill>
                  <a:srgbClr val="000000"/>
                </a:solidFill>
                <a:latin typeface="Source Sans Variable"/>
              </a:rPr>
              <a:t>Tous les pays participants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latin typeface="Source Sans Variable"/>
              </a:rPr>
              <a:t>ont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Source Sans Variable"/>
              </a:rPr>
              <a:t>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latin typeface="Source Sans Variable"/>
              </a:rPr>
              <a:t>accès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Source Sans Variable"/>
              </a:rPr>
              <a:t>  à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latin typeface="Source Sans Variable"/>
              </a:rPr>
              <a:t>ce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Source Sans Variable"/>
              </a:rPr>
              <a:t>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latin typeface="Source Sans Variable"/>
              </a:rPr>
              <a:t>programme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Source Sans Variable"/>
              </a:rPr>
              <a:t> </a:t>
            </a:r>
            <a:endParaRPr lang="en-PH" sz="2400" dirty="0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E43F4D0D-6AF3-8E27-ED63-FDF68EBFB895}"/>
              </a:ext>
            </a:extLst>
          </p:cNvPr>
          <p:cNvSpPr/>
          <p:nvPr/>
        </p:nvSpPr>
        <p:spPr>
          <a:xfrm>
            <a:off x="4188680" y="5802734"/>
            <a:ext cx="478607" cy="454562"/>
          </a:xfrm>
          <a:prstGeom prst="rightArrow">
            <a:avLst/>
          </a:prstGeom>
          <a:solidFill>
            <a:srgbClr val="1B3163"/>
          </a:solidFill>
          <a:ln>
            <a:solidFill>
              <a:srgbClr val="001C5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AEDB865-34E9-68B9-DA88-832AA097979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98926" y="4104535"/>
            <a:ext cx="3816424" cy="1539580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9C9AB920-4E39-7B29-2036-5C52CD91BC54}"/>
              </a:ext>
            </a:extLst>
          </p:cNvPr>
          <p:cNvSpPr/>
          <p:nvPr/>
        </p:nvSpPr>
        <p:spPr>
          <a:xfrm>
            <a:off x="8014478" y="173766"/>
            <a:ext cx="840380" cy="58030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FR</a:t>
            </a:r>
            <a:endParaRPr lang="en-PH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E139A09-A070-7157-ED6C-7BB3AE814CE0}"/>
              </a:ext>
            </a:extLst>
          </p:cNvPr>
          <p:cNvSpPr/>
          <p:nvPr/>
        </p:nvSpPr>
        <p:spPr>
          <a:xfrm>
            <a:off x="5006795" y="1970573"/>
            <a:ext cx="368805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H" sz="2000" b="0" i="0" u="none" strike="noStrike" baseline="0">
                <a:solidFill>
                  <a:srgbClr val="000000"/>
                </a:solidFill>
                <a:latin typeface="Source Sans Variable"/>
              </a:rPr>
              <a:t>Gratuit pendant 2 ans, coût très réduit après</a:t>
            </a:r>
            <a:endParaRPr lang="fr-CH" sz="2000"/>
          </a:p>
        </p:txBody>
      </p:sp>
    </p:spTree>
    <p:extLst>
      <p:ext uri="{BB962C8B-B14F-4D97-AF65-F5344CB8AC3E}">
        <p14:creationId xmlns:p14="http://schemas.microsoft.com/office/powerpoint/2010/main" val="34810266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5B8EF8-FB19-1AD8-A251-34CAB0B31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1C5A72-0C49-4A36-9BEC-E859308CD92D}" type="slidenum">
              <a:rPr lang="en-GB" altLang="en-US" smtClean="0"/>
              <a:pPr>
                <a:defRPr/>
              </a:pPr>
              <a:t>6</a:t>
            </a:fld>
            <a:endParaRPr lang="en-GB" alt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182A1BA0-5C06-3AD0-59BD-23D566B60DEE}"/>
              </a:ext>
            </a:extLst>
          </p:cNvPr>
          <p:cNvSpPr txBox="1">
            <a:spLocks/>
          </p:cNvSpPr>
          <p:nvPr/>
        </p:nvSpPr>
        <p:spPr bwMode="auto">
          <a:xfrm>
            <a:off x="0" y="1"/>
            <a:ext cx="9144000" cy="1024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3200" b="1" dirty="0">
                <a:solidFill>
                  <a:schemeClr val="bg1"/>
                </a:solidFill>
                <a:latin typeface="+mn-lt"/>
              </a:rPr>
              <a:t>Resources SIG -  Esri</a:t>
            </a:r>
            <a:endParaRPr lang="en-PH" altLang="en-US" sz="32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D598B11-6E1A-5A0C-30F3-A0FFC4422AEC}"/>
              </a:ext>
            </a:extLst>
          </p:cNvPr>
          <p:cNvSpPr txBox="1"/>
          <p:nvPr/>
        </p:nvSpPr>
        <p:spPr>
          <a:xfrm>
            <a:off x="179512" y="1088947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PH" dirty="0"/>
              <a:t>https://www.esri.com/training/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E3DFD48-C94D-977D-6B58-1C6301CF9B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1522535"/>
            <a:ext cx="5664916" cy="351641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A1B068E7-1B78-98BF-B5E6-AE6FBF47EC3D}"/>
              </a:ext>
            </a:extLst>
          </p:cNvPr>
          <p:cNvSpPr/>
          <p:nvPr/>
        </p:nvSpPr>
        <p:spPr>
          <a:xfrm>
            <a:off x="5148064" y="3280743"/>
            <a:ext cx="840380" cy="58030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FR</a:t>
            </a:r>
            <a:endParaRPr lang="en-PH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C909DBA-D6D2-CBFD-02C4-698BF076C1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0788" y="4720588"/>
            <a:ext cx="5669684" cy="179733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EDA3014-9783-69EA-FC83-20981EE40E17}"/>
              </a:ext>
            </a:extLst>
          </p:cNvPr>
          <p:cNvSpPr txBox="1"/>
          <p:nvPr/>
        </p:nvSpPr>
        <p:spPr>
          <a:xfrm>
            <a:off x="755576" y="5593341"/>
            <a:ext cx="228154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PH" dirty="0"/>
              <a:t>https://healthgeolab.net/resources/reference-materials/</a:t>
            </a:r>
          </a:p>
        </p:txBody>
      </p:sp>
    </p:spTree>
    <p:extLst>
      <p:ext uri="{BB962C8B-B14F-4D97-AF65-F5344CB8AC3E}">
        <p14:creationId xmlns:p14="http://schemas.microsoft.com/office/powerpoint/2010/main" val="24503510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B3EB95E3-E71B-E034-EB68-4178130C4B43}"/>
              </a:ext>
            </a:extLst>
          </p:cNvPr>
          <p:cNvSpPr/>
          <p:nvPr/>
        </p:nvSpPr>
        <p:spPr>
          <a:xfrm>
            <a:off x="0" y="0"/>
            <a:ext cx="9144000" cy="13407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4710E03-240A-10DE-98E7-F6AAAC239F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862" y="1052736"/>
            <a:ext cx="8042275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fr-FR" altLang="en-US" sz="2800" b="1" dirty="0">
                <a:solidFill>
                  <a:schemeClr val="tx1"/>
                </a:solidFill>
                <a:latin typeface="+mn-lt"/>
                <a:ea typeface="Century Gothic" charset="0"/>
                <a:cs typeface="Century Gothic" charset="0"/>
              </a:rPr>
              <a:t>Atelier sur la Géo-activation du Système d'Information Sanitaire (SIS) et l'Utilisation des Systèmes d’Information Géographique (SIG) en Afrique Francophone</a:t>
            </a:r>
            <a:endParaRPr lang="en-US" altLang="en-US" sz="2800" dirty="0">
              <a:solidFill>
                <a:schemeClr val="tx1"/>
              </a:solidFill>
              <a:latin typeface="+mn-lt"/>
              <a:ea typeface="Century Gothic" charset="0"/>
              <a:cs typeface="Century Gothic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2A23B60-E204-47A6-F847-917275AF6747}"/>
              </a:ext>
            </a:extLst>
          </p:cNvPr>
          <p:cNvSpPr txBox="1"/>
          <p:nvPr/>
        </p:nvSpPr>
        <p:spPr>
          <a:xfrm>
            <a:off x="998319" y="3530620"/>
            <a:ext cx="712909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CH" sz="2400" b="1" dirty="0">
                <a:effectLst/>
                <a:latin typeface="+mn-lt"/>
                <a:ea typeface="Helvetica Neue"/>
                <a:cs typeface="Helvetica Neue"/>
              </a:rPr>
              <a:t>Ordre du jour et objectifs du 4</a:t>
            </a:r>
            <a:r>
              <a:rPr lang="fr-CH" sz="2400" b="1" baseline="30000" dirty="0">
                <a:effectLst/>
                <a:latin typeface="+mn-lt"/>
                <a:ea typeface="Helvetica Neue"/>
                <a:cs typeface="Helvetica Neue"/>
              </a:rPr>
              <a:t>ème</a:t>
            </a:r>
            <a:r>
              <a:rPr lang="fr-CH" sz="2400" b="1" dirty="0">
                <a:effectLst/>
                <a:latin typeface="+mn-lt"/>
                <a:ea typeface="Helvetica Neue"/>
                <a:cs typeface="Helvetica Neue"/>
              </a:rPr>
              <a:t> jour</a:t>
            </a:r>
            <a:endParaRPr lang="fr-CH" sz="2400" b="1" dirty="0">
              <a:effectLst/>
              <a:latin typeface="+mn-lt"/>
              <a:ea typeface="Times New Roman" panose="02020603050405020304" pitchFamily="18" charset="0"/>
            </a:endParaRPr>
          </a:p>
        </p:txBody>
      </p:sp>
      <p:pic>
        <p:nvPicPr>
          <p:cNvPr id="2" name="Picture 1" descr="A logo with a swirl in the middle&#10;&#10;Description automatically generated">
            <a:extLst>
              <a:ext uri="{FF2B5EF4-FFF2-40B4-BE49-F238E27FC236}">
                <a16:creationId xmlns:a16="http://schemas.microsoft.com/office/drawing/2014/main" id="{B17695D8-E1A9-57C5-BF50-1E68FCE2E0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" t="31499" r="2751" b="31076"/>
          <a:stretch/>
        </p:blipFill>
        <p:spPr>
          <a:xfrm>
            <a:off x="3995936" y="6230160"/>
            <a:ext cx="1133648" cy="439200"/>
          </a:xfrm>
          <a:prstGeom prst="rect">
            <a:avLst/>
          </a:prstGeom>
        </p:spPr>
      </p:pic>
      <p:pic>
        <p:nvPicPr>
          <p:cNvPr id="4" name="Picture 3" descr="A logo for a university&#10;&#10;Description automatically generated">
            <a:extLst>
              <a:ext uri="{FF2B5EF4-FFF2-40B4-BE49-F238E27FC236}">
                <a16:creationId xmlns:a16="http://schemas.microsoft.com/office/drawing/2014/main" id="{89C402A9-4330-A353-A5F3-405B56AC756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6923" y="6124704"/>
            <a:ext cx="1275725" cy="649638"/>
          </a:xfrm>
          <a:prstGeom prst="rect">
            <a:avLst/>
          </a:prstGeom>
        </p:spPr>
      </p:pic>
      <p:pic>
        <p:nvPicPr>
          <p:cNvPr id="5" name="Picture 4" descr="A close-up of a logo&#10;&#10;Description automatically generated">
            <a:extLst>
              <a:ext uri="{FF2B5EF4-FFF2-40B4-BE49-F238E27FC236}">
                <a16:creationId xmlns:a16="http://schemas.microsoft.com/office/drawing/2014/main" id="{DDAD7C38-49BE-839D-8B03-02931B0ECFB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3120" y="6230160"/>
            <a:ext cx="1476385" cy="438727"/>
          </a:xfrm>
          <a:prstGeom prst="rect">
            <a:avLst/>
          </a:prstGeom>
        </p:spPr>
      </p:pic>
      <p:pic>
        <p:nvPicPr>
          <p:cNvPr id="7" name="Picture 6" descr="A logo with blue text and colorful dots&#10;&#10;Description automatically generated">
            <a:extLst>
              <a:ext uri="{FF2B5EF4-FFF2-40B4-BE49-F238E27FC236}">
                <a16:creationId xmlns:a16="http://schemas.microsoft.com/office/drawing/2014/main" id="{211EBBB8-5675-7420-7BE1-D4421FDB65C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30" t="16391" b="13376"/>
          <a:stretch/>
        </p:blipFill>
        <p:spPr>
          <a:xfrm>
            <a:off x="520596" y="6234128"/>
            <a:ext cx="1112812" cy="438120"/>
          </a:xfrm>
          <a:prstGeom prst="rect">
            <a:avLst/>
          </a:prstGeom>
        </p:spPr>
      </p:pic>
      <p:pic>
        <p:nvPicPr>
          <p:cNvPr id="8" name="Picture 7" descr="A logo with blue text and colorful dots&#10;&#10;Description automatically generated">
            <a:extLst>
              <a:ext uri="{FF2B5EF4-FFF2-40B4-BE49-F238E27FC236}">
                <a16:creationId xmlns:a16="http://schemas.microsoft.com/office/drawing/2014/main" id="{A5F3A239-A934-DC90-0C93-FC8233C27EE9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00" r="47187" b="11974"/>
          <a:stretch/>
        </p:blipFill>
        <p:spPr>
          <a:xfrm>
            <a:off x="2200786" y="6250408"/>
            <a:ext cx="1248033" cy="43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49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5490D6-8476-4F9A-9D29-0EC3740DF8C6}" type="slidenum">
              <a:rPr lang="en-GB" altLang="en-US" smtClean="0"/>
              <a:pPr>
                <a:defRPr/>
              </a:pPr>
              <a:t>8</a:t>
            </a:fld>
            <a:endParaRPr lang="en-GB" altLang="en-US"/>
          </a:p>
        </p:txBody>
      </p:sp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628650" y="-171400"/>
            <a:ext cx="7886700" cy="1325563"/>
          </a:xfrm>
        </p:spPr>
        <p:txBody>
          <a:bodyPr/>
          <a:lstStyle/>
          <a:p>
            <a:pPr algn="ctr" eaLnBrk="1" hangingPunct="1"/>
            <a:r>
              <a:rPr lang="fr-CH" sz="3200" b="1" dirty="0">
                <a:solidFill>
                  <a:schemeClr val="bg1"/>
                </a:solidFill>
                <a:latin typeface="+mn-lt"/>
              </a:rPr>
              <a:t>Ordre du jour et objectifs du 4</a:t>
            </a:r>
            <a:r>
              <a:rPr lang="fr-CH" sz="3200" b="1" baseline="30000" dirty="0">
                <a:solidFill>
                  <a:schemeClr val="bg1"/>
                </a:solidFill>
                <a:latin typeface="+mn-lt"/>
              </a:rPr>
              <a:t>ème</a:t>
            </a:r>
            <a:r>
              <a:rPr lang="fr-CH" sz="3200" b="1" dirty="0">
                <a:solidFill>
                  <a:schemeClr val="bg1"/>
                </a:solidFill>
                <a:latin typeface="+mn-lt"/>
              </a:rPr>
              <a:t> jour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1E48638F-A051-F618-D64E-2AED159ACF6A}"/>
              </a:ext>
            </a:extLst>
          </p:cNvPr>
          <p:cNvSpPr txBox="1">
            <a:spLocks/>
          </p:cNvSpPr>
          <p:nvPr/>
        </p:nvSpPr>
        <p:spPr>
          <a:xfrm>
            <a:off x="884986" y="5793243"/>
            <a:ext cx="8079502" cy="40214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fr-CH" sz="2400" dirty="0"/>
              <a:t>Introduction à la création de cartes thématiques et préparation des données pour créer ce genre de cartes </a:t>
            </a:r>
          </a:p>
        </p:txBody>
      </p:sp>
      <p:sp>
        <p:nvSpPr>
          <p:cNvPr id="6" name="Google Shape;473;p45">
            <a:extLst>
              <a:ext uri="{FF2B5EF4-FFF2-40B4-BE49-F238E27FC236}">
                <a16:creationId xmlns:a16="http://schemas.microsoft.com/office/drawing/2014/main" id="{401EC274-5728-AE60-F230-6A0025D94F67}"/>
              </a:ext>
            </a:extLst>
          </p:cNvPr>
          <p:cNvSpPr/>
          <p:nvPr/>
        </p:nvSpPr>
        <p:spPr>
          <a:xfrm>
            <a:off x="433154" y="5844257"/>
            <a:ext cx="478200" cy="351135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1B316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200"/>
            </a:pPr>
            <a:endParaRPr sz="1200"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58E1105-D805-5968-84CD-C66F3234C33E}"/>
              </a:ext>
            </a:extLst>
          </p:cNvPr>
          <p:cNvSpPr txBox="1"/>
          <p:nvPr/>
        </p:nvSpPr>
        <p:spPr>
          <a:xfrm>
            <a:off x="860497" y="2997200"/>
            <a:ext cx="200290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fontAlgn="base"/>
            <a:r>
              <a:rPr lang="fr-FR" sz="2000" dirty="0"/>
              <a:t>Création de cartes  thématiques</a:t>
            </a:r>
          </a:p>
        </p:txBody>
      </p:sp>
      <p:sp>
        <p:nvSpPr>
          <p:cNvPr id="10" name="Left Brace 9">
            <a:extLst>
              <a:ext uri="{FF2B5EF4-FFF2-40B4-BE49-F238E27FC236}">
                <a16:creationId xmlns:a16="http://schemas.microsoft.com/office/drawing/2014/main" id="{21D58F29-3C14-F05B-AE38-DD3776309E8E}"/>
              </a:ext>
            </a:extLst>
          </p:cNvPr>
          <p:cNvSpPr/>
          <p:nvPr/>
        </p:nvSpPr>
        <p:spPr>
          <a:xfrm>
            <a:off x="2882321" y="2060575"/>
            <a:ext cx="609559" cy="2952601"/>
          </a:xfrm>
          <a:prstGeom prst="leftBrace">
            <a:avLst/>
          </a:prstGeom>
          <a:noFill/>
          <a:ln w="38100">
            <a:solidFill>
              <a:srgbClr val="001C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PH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E849D89-B175-E31C-5783-1DF59CD2E5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3817" y="1345252"/>
            <a:ext cx="4991533" cy="4107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544494"/>
      </p:ext>
    </p:extLst>
  </p:cSld>
  <p:clrMapOvr>
    <a:masterClrMapping/>
  </p:clrMapOvr>
</p:sld>
</file>

<file path=ppt/theme/theme1.xml><?xml version="1.0" encoding="utf-8"?>
<a:theme xmlns:a="http://schemas.openxmlformats.org/drawingml/2006/main" name="HGLC_HIS_Geo-enabling_course_templat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RU_Epi_template.potx" id="{C4C6975B-1ACD-426D-B7B7-6BADFDA88C4B}" vid="{8964BB0A-67A4-4C3D-BACD-1CA8771A410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14966</TotalTime>
  <Words>531</Words>
  <Application>Microsoft Office PowerPoint</Application>
  <PresentationFormat>On-screen Show (4:3)</PresentationFormat>
  <Paragraphs>64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Source Sans Variable</vt:lpstr>
      <vt:lpstr>HGLC_HIS_Geo-enabling_course_template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Ordre du jour et objectifs du 4ème jour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Steeve Ebener</cp:lastModifiedBy>
  <cp:revision>130</cp:revision>
  <dcterms:created xsi:type="dcterms:W3CDTF">2018-03-06T13:12:55Z</dcterms:created>
  <dcterms:modified xsi:type="dcterms:W3CDTF">2023-11-08T17:36:13Z</dcterms:modified>
</cp:coreProperties>
</file>