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1" r:id="rId2"/>
    <p:sldId id="324" r:id="rId3"/>
    <p:sldId id="776" r:id="rId4"/>
    <p:sldId id="770" r:id="rId5"/>
    <p:sldId id="325" r:id="rId6"/>
    <p:sldId id="772" r:id="rId7"/>
    <p:sldId id="298" r:id="rId8"/>
    <p:sldId id="299" r:id="rId9"/>
    <p:sldId id="317" r:id="rId10"/>
    <p:sldId id="301" r:id="rId11"/>
    <p:sldId id="300" r:id="rId12"/>
    <p:sldId id="304" r:id="rId13"/>
    <p:sldId id="305" r:id="rId14"/>
    <p:sldId id="306" r:id="rId15"/>
    <p:sldId id="771" r:id="rId16"/>
    <p:sldId id="287" r:id="rId17"/>
    <p:sldId id="773" r:id="rId18"/>
    <p:sldId id="289" r:id="rId19"/>
    <p:sldId id="774" r:id="rId20"/>
    <p:sldId id="775"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067" userDrawn="1">
          <p15:clr>
            <a:srgbClr val="A4A3A4"/>
          </p15:clr>
        </p15:guide>
        <p15:guide id="2" orient="horz" pos="618">
          <p15:clr>
            <a:srgbClr val="A4A3A4"/>
          </p15:clr>
        </p15:guide>
        <p15:guide id="3" orient="horz" pos="4065">
          <p15:clr>
            <a:srgbClr val="A4A3A4"/>
          </p15:clr>
        </p15:guide>
        <p15:guide id="4" orient="horz" pos="3385" userDrawn="1">
          <p15:clr>
            <a:srgbClr val="A4A3A4"/>
          </p15:clr>
        </p15:guide>
        <p15:guide id="5" orient="horz" pos="935" userDrawn="1">
          <p15:clr>
            <a:srgbClr val="A4A3A4"/>
          </p15:clr>
        </p15:guide>
        <p15:guide id="6" orient="horz" pos="2478" userDrawn="1">
          <p15:clr>
            <a:srgbClr val="A4A3A4"/>
          </p15:clr>
        </p15:guide>
        <p15:guide id="7" pos="2880">
          <p15:clr>
            <a:srgbClr val="A4A3A4"/>
          </p15:clr>
        </p15:guide>
        <p15:guide id="8" pos="5511" userDrawn="1">
          <p15:clr>
            <a:srgbClr val="A4A3A4"/>
          </p15:clr>
        </p15:guide>
        <p15:guide id="9" pos="793">
          <p15:clr>
            <a:srgbClr val="A4A3A4"/>
          </p15:clr>
        </p15:guide>
        <p15:guide id="10" pos="3696" userDrawn="1">
          <p15:clr>
            <a:srgbClr val="A4A3A4"/>
          </p15:clr>
        </p15:guide>
        <p15:guide id="11" orient="horz" pos="1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C88"/>
    <a:srgbClr val="001C54"/>
    <a:srgbClr val="D8AA37"/>
    <a:srgbClr val="4F8CB5"/>
    <a:srgbClr val="315A75"/>
    <a:srgbClr val="3398CC"/>
    <a:srgbClr val="346667"/>
    <a:srgbClr val="1B3163"/>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3741" autoAdjust="0"/>
  </p:normalViewPr>
  <p:slideViewPr>
    <p:cSldViewPr showGuides="1">
      <p:cViewPr varScale="1">
        <p:scale>
          <a:sx n="74" d="100"/>
          <a:sy n="74" d="100"/>
        </p:scale>
        <p:origin x="1142" y="62"/>
      </p:cViewPr>
      <p:guideLst>
        <p:guide orient="horz" pos="3067"/>
        <p:guide orient="horz" pos="618"/>
        <p:guide orient="horz" pos="4065"/>
        <p:guide orient="horz" pos="3385"/>
        <p:guide orient="horz" pos="935"/>
        <p:guide orient="horz" pos="2478"/>
        <p:guide pos="2880"/>
        <p:guide pos="5511"/>
        <p:guide pos="793"/>
        <p:guide pos="3696"/>
        <p:guide orient="horz" pos="1888"/>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07/11/2023</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095834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0811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91588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sz="1200"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415525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389973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79742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88874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15</a:t>
            </a:fld>
            <a:endParaRPr lang="en-PH" altLang="en-US"/>
          </a:p>
        </p:txBody>
      </p:sp>
    </p:spTree>
    <p:extLst>
      <p:ext uri="{BB962C8B-B14F-4D97-AF65-F5344CB8AC3E}">
        <p14:creationId xmlns:p14="http://schemas.microsoft.com/office/powerpoint/2010/main" val="20999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327846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dirty="0"/>
          </a:p>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dirty="0"/>
          </a:p>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77954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737741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sz="1200" dirty="0"/>
          </a:p>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363168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96528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86162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21355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296331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baseline="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364678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286002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200022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7D825-916E-CBEF-DED4-FE017CC00CF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Rectangle 5">
            <a:extLst>
              <a:ext uri="{FF2B5EF4-FFF2-40B4-BE49-F238E27FC236}">
                <a16:creationId xmlns:a16="http://schemas.microsoft.com/office/drawing/2014/main" id="{E68895E7-F979-6817-5CFA-EEACE7D59ECF}"/>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33921-5FC9-C711-80A2-0B82B0900910}"/>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07/11/2023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
        <p:nvSpPr>
          <p:cNvPr id="8" name="Rectangle 7">
            <a:extLst>
              <a:ext uri="{FF2B5EF4-FFF2-40B4-BE49-F238E27FC236}">
                <a16:creationId xmlns:a16="http://schemas.microsoft.com/office/drawing/2014/main" id="{9FF4B986-E58B-BCC0-DE1C-CA1C634E09B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07/11/2023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
        <p:nvSpPr>
          <p:cNvPr id="10" name="Rectangle 9">
            <a:extLst>
              <a:ext uri="{FF2B5EF4-FFF2-40B4-BE49-F238E27FC236}">
                <a16:creationId xmlns:a16="http://schemas.microsoft.com/office/drawing/2014/main" id="{45DDCD14-DA73-0D11-3AF9-26D550E6B5E6}"/>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07/11/2023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
        <p:nvSpPr>
          <p:cNvPr id="6" name="Rectangle 5">
            <a:extLst>
              <a:ext uri="{FF2B5EF4-FFF2-40B4-BE49-F238E27FC236}">
                <a16:creationId xmlns:a16="http://schemas.microsoft.com/office/drawing/2014/main" id="{DAC92C42-8552-E3A7-5E6A-1701360D75E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07/11/2023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
        <p:nvSpPr>
          <p:cNvPr id="5" name="Rectangle 4">
            <a:extLst>
              <a:ext uri="{FF2B5EF4-FFF2-40B4-BE49-F238E27FC236}">
                <a16:creationId xmlns:a16="http://schemas.microsoft.com/office/drawing/2014/main" id="{63836EC3-B7BF-2EEB-5445-1EA4D9C766F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07/11/2023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
        <p:nvSpPr>
          <p:cNvPr id="8" name="Rectangle 7">
            <a:extLst>
              <a:ext uri="{FF2B5EF4-FFF2-40B4-BE49-F238E27FC236}">
                <a16:creationId xmlns:a16="http://schemas.microsoft.com/office/drawing/2014/main" id="{E5CA0C9C-21D2-C271-0F4A-805BB1546D64}"/>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07/11/2023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
        <p:nvSpPr>
          <p:cNvPr id="8" name="Rectangle 7">
            <a:extLst>
              <a:ext uri="{FF2B5EF4-FFF2-40B4-BE49-F238E27FC236}">
                <a16:creationId xmlns:a16="http://schemas.microsoft.com/office/drawing/2014/main" id="{543CB272-7CCB-B848-14E9-35E1972C78C8}"/>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07/11/2023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
        <p:nvSpPr>
          <p:cNvPr id="7" name="Rectangle 6">
            <a:extLst>
              <a:ext uri="{FF2B5EF4-FFF2-40B4-BE49-F238E27FC236}">
                <a16:creationId xmlns:a16="http://schemas.microsoft.com/office/drawing/2014/main" id="{14C93148-C07A-C341-874F-0C125453EB8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07/11/2023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
        <p:nvSpPr>
          <p:cNvPr id="7" name="Rectangle 6">
            <a:extLst>
              <a:ext uri="{FF2B5EF4-FFF2-40B4-BE49-F238E27FC236}">
                <a16:creationId xmlns:a16="http://schemas.microsoft.com/office/drawing/2014/main" id="{D8518E34-DBCB-4858-0C10-3BD2972FB4B7}"/>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41" r:id="rId4"/>
    <p:sldLayoutId id="2147485342" r:id="rId5"/>
    <p:sldLayoutId id="2147485343" r:id="rId6"/>
    <p:sldLayoutId id="2147485337" r:id="rId7"/>
    <p:sldLayoutId id="2147485338" r:id="rId8"/>
    <p:sldLayoutId id="2147485339" r:id="rId9"/>
    <p:sldLayoutId id="2147485344" r:id="rId10"/>
    <p:sldLayoutId id="2147485345" r:id="rId11"/>
    <p:sldLayoutId id="214748534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9DB235B-3CB3-D0EE-A43E-757E407920D3}"/>
              </a:ext>
            </a:extLst>
          </p:cNvPr>
          <p:cNvSpPr txBox="1"/>
          <p:nvPr/>
        </p:nvSpPr>
        <p:spPr>
          <a:xfrm>
            <a:off x="1666122" y="4667339"/>
            <a:ext cx="5874963" cy="830997"/>
          </a:xfrm>
          <a:prstGeom prst="rect">
            <a:avLst/>
          </a:prstGeom>
          <a:noFill/>
        </p:spPr>
        <p:txBody>
          <a:bodyPr wrap="square">
            <a:spAutoFit/>
          </a:bodyPr>
          <a:lstStyle/>
          <a:p>
            <a:pPr algn="ctr"/>
            <a:r>
              <a:rPr lang="fr-CH" sz="2400" b="1" dirty="0">
                <a:effectLst/>
                <a:latin typeface="+mn-lt"/>
                <a:ea typeface="Helvetica Neue"/>
                <a:cs typeface="Helvetica Neue"/>
              </a:rPr>
              <a:t>7 novembre 2023</a:t>
            </a:r>
            <a:endParaRPr lang="en-PH" sz="2400" b="1" dirty="0">
              <a:effectLst/>
              <a:latin typeface="+mn-lt"/>
              <a:ea typeface="Times New Roman" panose="02020603050405020304" pitchFamily="18" charset="0"/>
            </a:endParaRPr>
          </a:p>
          <a:p>
            <a:pPr algn="ctr"/>
            <a:r>
              <a:rPr lang="fr-CH" sz="2400" b="1" dirty="0">
                <a:effectLst/>
                <a:latin typeface="+mn-lt"/>
                <a:ea typeface="Helvetica Neue"/>
                <a:cs typeface="Helvetica Neue"/>
              </a:rPr>
              <a:t>Saly, Sénégal</a:t>
            </a:r>
            <a:endParaRPr lang="en-PH" sz="2400" b="1" dirty="0">
              <a:effectLst/>
              <a:latin typeface="+mn-lt"/>
              <a:ea typeface="Times New Roman" panose="02020603050405020304" pitchFamily="18" charset="0"/>
            </a:endParaRPr>
          </a:p>
        </p:txBody>
      </p:sp>
      <p:sp>
        <p:nvSpPr>
          <p:cNvPr id="20" name="Rectangle 19">
            <a:extLst>
              <a:ext uri="{FF2B5EF4-FFF2-40B4-BE49-F238E27FC236}">
                <a16:creationId xmlns:a16="http://schemas.microsoft.com/office/drawing/2014/main" id="{B3EB95E3-E71B-E034-EB68-4178130C4B43}"/>
              </a:ext>
            </a:extLst>
          </p:cNvPr>
          <p:cNvSpPr/>
          <p:nvPr/>
        </p:nvSpPr>
        <p:spPr>
          <a:xfrm>
            <a:off x="0" y="0"/>
            <a:ext cx="9144000" cy="1340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44710E03-240A-10DE-98E7-F6AAAC239F5A}"/>
              </a:ext>
            </a:extLst>
          </p:cNvPr>
          <p:cNvSpPr txBox="1">
            <a:spLocks noChangeArrowheads="1"/>
          </p:cNvSpPr>
          <p:nvPr/>
        </p:nvSpPr>
        <p:spPr bwMode="auto">
          <a:xfrm>
            <a:off x="565708" y="395586"/>
            <a:ext cx="8042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fr-FR" altLang="en-US" sz="2800" b="1" dirty="0">
                <a:solidFill>
                  <a:schemeClr val="tx1"/>
                </a:solidFill>
                <a:latin typeface="+mn-lt"/>
                <a:ea typeface="Century Gothic" charset="0"/>
                <a:cs typeface="Century Gothic" charset="0"/>
              </a:rPr>
              <a:t>Atelier sur la Géo-activation du Système d'Information Sanitaire (SIS) et l'Utilisation des Systèmes d’Information Géographique (SIG) en Afrique Francophone</a:t>
            </a:r>
            <a:endParaRPr lang="en-US" altLang="en-US" sz="2800" dirty="0">
              <a:solidFill>
                <a:schemeClr val="tx1"/>
              </a:solidFill>
              <a:latin typeface="+mn-lt"/>
              <a:ea typeface="Century Gothic" charset="0"/>
              <a:cs typeface="Century Gothic" charset="0"/>
            </a:endParaRPr>
          </a:p>
        </p:txBody>
      </p:sp>
      <p:sp>
        <p:nvSpPr>
          <p:cNvPr id="3" name="TextBox 2">
            <a:extLst>
              <a:ext uri="{FF2B5EF4-FFF2-40B4-BE49-F238E27FC236}">
                <a16:creationId xmlns:a16="http://schemas.microsoft.com/office/drawing/2014/main" id="{32A23B60-E204-47A6-F847-917275AF6747}"/>
              </a:ext>
            </a:extLst>
          </p:cNvPr>
          <p:cNvSpPr txBox="1"/>
          <p:nvPr/>
        </p:nvSpPr>
        <p:spPr>
          <a:xfrm>
            <a:off x="1013165" y="2564904"/>
            <a:ext cx="7129095" cy="1200329"/>
          </a:xfrm>
          <a:prstGeom prst="rect">
            <a:avLst/>
          </a:prstGeom>
          <a:noFill/>
        </p:spPr>
        <p:txBody>
          <a:bodyPr wrap="square">
            <a:spAutoFit/>
          </a:bodyPr>
          <a:lstStyle/>
          <a:p>
            <a:pPr algn="ctr"/>
            <a:r>
              <a:rPr lang="en-US" sz="2400" b="1" dirty="0">
                <a:effectLst/>
                <a:latin typeface="+mn-lt"/>
                <a:ea typeface="Helvetica Neue"/>
                <a:cs typeface="Helvetica Neue"/>
              </a:rPr>
              <a:t>Séance 11 - </a:t>
            </a:r>
            <a:r>
              <a:rPr lang="fr-FR" sz="2400" b="1" dirty="0">
                <a:effectLst/>
                <a:latin typeface="+mn-lt"/>
                <a:ea typeface="Helvetica Neue"/>
                <a:cs typeface="Helvetica Neue"/>
              </a:rPr>
              <a:t>Mise en œuvre du cycle de gestion des données géospatiales (</a:t>
            </a:r>
            <a:r>
              <a:rPr lang="fr-FR" sz="2400" b="1">
                <a:effectLst/>
                <a:latin typeface="+mn-lt"/>
                <a:ea typeface="Helvetica Neue"/>
                <a:cs typeface="Helvetica Neue"/>
              </a:rPr>
              <a:t>Partie 5) </a:t>
            </a:r>
            <a:r>
              <a:rPr lang="fr-FR" sz="2400" b="1" dirty="0">
                <a:effectLst/>
                <a:latin typeface="+mn-lt"/>
                <a:ea typeface="Helvetica Neue"/>
                <a:cs typeface="Helvetica Neue"/>
              </a:rPr>
              <a:t>: Combler les lacunes dans les données</a:t>
            </a:r>
            <a:endParaRPr lang="en-PH" sz="2400" b="1" dirty="0">
              <a:effectLst/>
              <a:latin typeface="+mn-lt"/>
              <a:ea typeface="Times New Roman" panose="02020603050405020304" pitchFamily="18" charset="0"/>
            </a:endParaRPr>
          </a:p>
        </p:txBody>
      </p:sp>
      <p:pic>
        <p:nvPicPr>
          <p:cNvPr id="2" name="Picture 1" descr="A logo with a swirl in the middle&#10;&#10;Description automatically generated">
            <a:extLst>
              <a:ext uri="{FF2B5EF4-FFF2-40B4-BE49-F238E27FC236}">
                <a16:creationId xmlns:a16="http://schemas.microsoft.com/office/drawing/2014/main" id="{BCAF6356-1B1A-2511-246A-72F73E693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 t="31499" r="2751" b="31076"/>
          <a:stretch/>
        </p:blipFill>
        <p:spPr>
          <a:xfrm>
            <a:off x="3995936" y="6230160"/>
            <a:ext cx="1133648" cy="439200"/>
          </a:xfrm>
          <a:prstGeom prst="rect">
            <a:avLst/>
          </a:prstGeom>
        </p:spPr>
      </p:pic>
      <p:pic>
        <p:nvPicPr>
          <p:cNvPr id="4" name="Picture 3" descr="A logo for a university&#10;&#10;Description automatically generated">
            <a:extLst>
              <a:ext uri="{FF2B5EF4-FFF2-40B4-BE49-F238E27FC236}">
                <a16:creationId xmlns:a16="http://schemas.microsoft.com/office/drawing/2014/main" id="{E47D8533-B028-764F-78F1-1665971C6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23" y="6124704"/>
            <a:ext cx="1275725" cy="649638"/>
          </a:xfrm>
          <a:prstGeom prst="rect">
            <a:avLst/>
          </a:prstGeom>
        </p:spPr>
      </p:pic>
      <p:pic>
        <p:nvPicPr>
          <p:cNvPr id="5" name="Picture 4" descr="A close-up of a logo&#10;&#10;Description automatically generated">
            <a:extLst>
              <a:ext uri="{FF2B5EF4-FFF2-40B4-BE49-F238E27FC236}">
                <a16:creationId xmlns:a16="http://schemas.microsoft.com/office/drawing/2014/main" id="{ABD285AC-E69C-E8B3-F747-EE759FE22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120" y="6230160"/>
            <a:ext cx="1476385" cy="438727"/>
          </a:xfrm>
          <a:prstGeom prst="rect">
            <a:avLst/>
          </a:prstGeom>
        </p:spPr>
      </p:pic>
      <p:pic>
        <p:nvPicPr>
          <p:cNvPr id="7" name="Picture 6" descr="A logo with blue text and colorful dots&#10;&#10;Description automatically generated">
            <a:extLst>
              <a:ext uri="{FF2B5EF4-FFF2-40B4-BE49-F238E27FC236}">
                <a16:creationId xmlns:a16="http://schemas.microsoft.com/office/drawing/2014/main" id="{E77C4E0D-5E94-E0BB-F237-CCA84277AD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30" t="16391" b="13376"/>
          <a:stretch/>
        </p:blipFill>
        <p:spPr>
          <a:xfrm>
            <a:off x="520596" y="6234128"/>
            <a:ext cx="1112812" cy="438120"/>
          </a:xfrm>
          <a:prstGeom prst="rect">
            <a:avLst/>
          </a:prstGeom>
        </p:spPr>
      </p:pic>
      <p:pic>
        <p:nvPicPr>
          <p:cNvPr id="8" name="Picture 7" descr="A logo with blue text and colorful dots&#10;&#10;Description automatically generated">
            <a:extLst>
              <a:ext uri="{FF2B5EF4-FFF2-40B4-BE49-F238E27FC236}">
                <a16:creationId xmlns:a16="http://schemas.microsoft.com/office/drawing/2014/main" id="{BC8E0514-86C4-D6F2-B87C-ECF747B045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500" r="47187" b="11974"/>
          <a:stretch/>
        </p:blipFill>
        <p:spPr>
          <a:xfrm>
            <a:off x="2200786" y="6250408"/>
            <a:ext cx="1248033" cy="438120"/>
          </a:xfrm>
          <a:prstGeom prst="rect">
            <a:avLst/>
          </a:prstGeom>
        </p:spPr>
      </p:pic>
    </p:spTree>
    <p:extLst>
      <p:ext uri="{BB962C8B-B14F-4D97-AF65-F5344CB8AC3E}">
        <p14:creationId xmlns:p14="http://schemas.microsoft.com/office/powerpoint/2010/main" val="313343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10</a:t>
            </a:fld>
            <a:endParaRPr lang="en-GB" altLang="en-US"/>
          </a:p>
        </p:txBody>
      </p:sp>
      <p:pic>
        <p:nvPicPr>
          <p:cNvPr id="4" name="Picture 2">
            <a:extLst>
              <a:ext uri="{FF2B5EF4-FFF2-40B4-BE49-F238E27FC236}">
                <a16:creationId xmlns:a16="http://schemas.microsoft.com/office/drawing/2014/main" id="{2A854101-D4EC-32C4-5E6F-291241142D77}"/>
              </a:ext>
            </a:extLst>
          </p:cNvPr>
          <p:cNvPicPr>
            <a:picLocks noChangeAspect="1" noChangeArrowheads="1"/>
          </p:cNvPicPr>
          <p:nvPr/>
        </p:nvPicPr>
        <p:blipFill>
          <a:blip r:embed="rId3" cstate="print"/>
          <a:srcRect/>
          <a:stretch>
            <a:fillRect/>
          </a:stretch>
        </p:blipFill>
        <p:spPr bwMode="auto">
          <a:xfrm>
            <a:off x="6560368" y="3267992"/>
            <a:ext cx="2474434" cy="1914388"/>
          </a:xfrm>
          <a:prstGeom prst="rect">
            <a:avLst/>
          </a:prstGeom>
          <a:ln>
            <a:noFill/>
          </a:ln>
          <a:effectLst>
            <a:outerShdw blurRad="292100" dist="139700" dir="2700000" algn="tl" rotWithShape="0">
              <a:srgbClr val="333333">
                <a:alpha val="65000"/>
              </a:srgbClr>
            </a:outerShdw>
          </a:effectLst>
        </p:spPr>
      </p:pic>
      <p:sp>
        <p:nvSpPr>
          <p:cNvPr id="6" name="Rectangle 3">
            <a:extLst>
              <a:ext uri="{FF2B5EF4-FFF2-40B4-BE49-F238E27FC236}">
                <a16:creationId xmlns:a16="http://schemas.microsoft.com/office/drawing/2014/main" id="{A9E4A4C4-5974-7FE0-30CD-DCBAB87AB856}"/>
              </a:ext>
            </a:extLst>
          </p:cNvPr>
          <p:cNvSpPr>
            <a:spLocks noChangeArrowheads="1"/>
          </p:cNvSpPr>
          <p:nvPr/>
        </p:nvSpPr>
        <p:spPr bwMode="auto">
          <a:xfrm>
            <a:off x="35496" y="1243573"/>
            <a:ext cx="5431725" cy="432047"/>
          </a:xfrm>
          <a:prstGeom prst="rect">
            <a:avLst/>
          </a:prstGeom>
          <a:noFill/>
          <a:ln w="9525">
            <a:noFill/>
            <a:miter lim="800000"/>
            <a:headEnd/>
            <a:tailEnd/>
          </a:ln>
        </p:spPr>
        <p:txBody>
          <a:bodyPr lIns="0" tIns="0" rIns="0" bIns="0"/>
          <a:lstStyle/>
          <a:p>
            <a:pPr lvl="1"/>
            <a:r>
              <a:rPr lang="en-US" sz="2200" dirty="0" err="1"/>
              <a:t>Procédure</a:t>
            </a:r>
            <a:r>
              <a:rPr lang="en-US" sz="2200" dirty="0"/>
              <a:t> </a:t>
            </a:r>
            <a:r>
              <a:rPr lang="en-US" sz="2200" dirty="0" err="1"/>
              <a:t>opérationnelle</a:t>
            </a:r>
            <a:r>
              <a:rPr lang="en-US" sz="2200" dirty="0"/>
              <a:t> standard (POS)</a:t>
            </a:r>
          </a:p>
        </p:txBody>
      </p:sp>
      <p:sp>
        <p:nvSpPr>
          <p:cNvPr id="8" name="Rectangle 3">
            <a:extLst>
              <a:ext uri="{FF2B5EF4-FFF2-40B4-BE49-F238E27FC236}">
                <a16:creationId xmlns:a16="http://schemas.microsoft.com/office/drawing/2014/main" id="{BE102B55-0226-0F34-AA80-CFBBAF4F1705}"/>
              </a:ext>
            </a:extLst>
          </p:cNvPr>
          <p:cNvSpPr>
            <a:spLocks noChangeArrowheads="1"/>
          </p:cNvSpPr>
          <p:nvPr/>
        </p:nvSpPr>
        <p:spPr bwMode="auto">
          <a:xfrm>
            <a:off x="292366" y="1760264"/>
            <a:ext cx="6151842" cy="4981103"/>
          </a:xfrm>
          <a:prstGeom prst="rect">
            <a:avLst/>
          </a:prstGeom>
          <a:noFill/>
          <a:ln w="9525">
            <a:noFill/>
            <a:miter lim="800000"/>
            <a:headEnd/>
            <a:tailEnd/>
          </a:ln>
        </p:spPr>
        <p:txBody>
          <a:bodyPr lIns="0" tIns="0" rIns="0" bIns="0"/>
          <a:lstStyle/>
          <a:p>
            <a:pPr lvl="0"/>
            <a:r>
              <a:rPr lang="fr-FR" sz="2200" dirty="0"/>
              <a:t>Une SOP est un document qui</a:t>
            </a:r>
            <a:r>
              <a:rPr lang="en-PH" sz="2200" dirty="0"/>
              <a:t>:</a:t>
            </a:r>
          </a:p>
          <a:p>
            <a:pPr marL="457200" lvl="0" indent="-457200">
              <a:buFont typeface="Arial" pitchFamily="34" charset="0"/>
              <a:buChar char="•"/>
            </a:pPr>
            <a:r>
              <a:rPr lang="fr-FR" sz="2200" dirty="0"/>
              <a:t>Contient la liste des étapes à suivre pour collecter et vérifier la qualité des coordonnées géographiques </a:t>
            </a:r>
          </a:p>
          <a:p>
            <a:pPr marL="457200" lvl="0" indent="-457200">
              <a:buFont typeface="Arial" pitchFamily="34" charset="0"/>
              <a:buChar char="•"/>
            </a:pPr>
            <a:r>
              <a:rPr lang="fr-FR" sz="2200" dirty="0"/>
              <a:t>Doit être utilisé pour la formation des collecteur et superviseurs et durant la collecte des données.</a:t>
            </a:r>
          </a:p>
          <a:p>
            <a:pPr marL="457200" lvl="0" indent="-457200">
              <a:buFont typeface="Arial" pitchFamily="34" charset="0"/>
              <a:buChar char="•"/>
            </a:pPr>
            <a:r>
              <a:rPr lang="fr-FR" sz="2200" dirty="0"/>
              <a:t>S'attache à ne fournir que les informations essentielles, à être aussi clair et simple que possible, à couvrir tous les champs du formulaire et à inclure des illustrations qui aideront le collecteur de données à franchir chaque étape.</a:t>
            </a:r>
            <a:endParaRPr lang="en-GB" sz="2200" dirty="0"/>
          </a:p>
        </p:txBody>
      </p:sp>
      <p:pic>
        <p:nvPicPr>
          <p:cNvPr id="9" name="Picture 8">
            <a:extLst>
              <a:ext uri="{FF2B5EF4-FFF2-40B4-BE49-F238E27FC236}">
                <a16:creationId xmlns:a16="http://schemas.microsoft.com/office/drawing/2014/main" id="{75FD24DA-AAFC-3143-7264-F8EF152C0B6B}"/>
              </a:ext>
            </a:extLst>
          </p:cNvPr>
          <p:cNvPicPr>
            <a:picLocks noChangeAspect="1"/>
          </p:cNvPicPr>
          <p:nvPr/>
        </p:nvPicPr>
        <p:blipFill>
          <a:blip r:embed="rId4"/>
          <a:stretch>
            <a:fillRect/>
          </a:stretch>
        </p:blipFill>
        <p:spPr>
          <a:xfrm>
            <a:off x="7452320" y="1306576"/>
            <a:ext cx="981309" cy="1374128"/>
          </a:xfrm>
          <a:prstGeom prst="rect">
            <a:avLst/>
          </a:prstGeom>
          <a:ln>
            <a:solidFill>
              <a:schemeClr val="tx1"/>
            </a:solidFill>
          </a:ln>
        </p:spPr>
      </p:pic>
      <p:pic>
        <p:nvPicPr>
          <p:cNvPr id="10" name="Picture 9">
            <a:extLst>
              <a:ext uri="{FF2B5EF4-FFF2-40B4-BE49-F238E27FC236}">
                <a16:creationId xmlns:a16="http://schemas.microsoft.com/office/drawing/2014/main" id="{FFB239EB-19FE-55AF-A29E-56850DD05D7D}"/>
              </a:ext>
            </a:extLst>
          </p:cNvPr>
          <p:cNvPicPr>
            <a:picLocks noChangeAspect="1"/>
          </p:cNvPicPr>
          <p:nvPr/>
        </p:nvPicPr>
        <p:blipFill rotWithShape="1">
          <a:blip r:embed="rId5"/>
          <a:srcRect l="80520" t="38265" r="10441" b="47050"/>
          <a:stretch/>
        </p:blipFill>
        <p:spPr>
          <a:xfrm>
            <a:off x="7972678" y="2574789"/>
            <a:ext cx="466527" cy="420441"/>
          </a:xfrm>
          <a:prstGeom prst="rect">
            <a:avLst/>
          </a:prstGeom>
        </p:spPr>
      </p:pic>
      <p:sp>
        <p:nvSpPr>
          <p:cNvPr id="11" name="TextBox 10">
            <a:extLst>
              <a:ext uri="{FF2B5EF4-FFF2-40B4-BE49-F238E27FC236}">
                <a16:creationId xmlns:a16="http://schemas.microsoft.com/office/drawing/2014/main" id="{B7C1931E-EBA4-4EF6-237A-3FE71A03A468}"/>
              </a:ext>
            </a:extLst>
          </p:cNvPr>
          <p:cNvSpPr txBox="1"/>
          <p:nvPr/>
        </p:nvSpPr>
        <p:spPr>
          <a:xfrm>
            <a:off x="7309782" y="1099739"/>
            <a:ext cx="1325791" cy="230832"/>
          </a:xfrm>
          <a:prstGeom prst="rect">
            <a:avLst/>
          </a:prstGeom>
          <a:noFill/>
        </p:spPr>
        <p:txBody>
          <a:bodyPr wrap="square">
            <a:spAutoFit/>
          </a:bodyPr>
          <a:lstStyle/>
          <a:p>
            <a:r>
              <a:rPr lang="en-PH" sz="900" dirty="0"/>
              <a:t>Guide_HGLC_Part2_4_2</a:t>
            </a:r>
          </a:p>
        </p:txBody>
      </p:sp>
      <p:sp>
        <p:nvSpPr>
          <p:cNvPr id="12" name="Title 1">
            <a:extLst>
              <a:ext uri="{FF2B5EF4-FFF2-40B4-BE49-F238E27FC236}">
                <a16:creationId xmlns:a16="http://schemas.microsoft.com/office/drawing/2014/main" id="{596F90FE-68C0-6D81-15F5-3FCE27A249A4}"/>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Tree>
    <p:extLst>
      <p:ext uri="{BB962C8B-B14F-4D97-AF65-F5344CB8AC3E}">
        <p14:creationId xmlns:p14="http://schemas.microsoft.com/office/powerpoint/2010/main" val="76353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11</a:t>
            </a:fld>
            <a:endParaRPr lang="en-GB" altLang="en-US"/>
          </a:p>
        </p:txBody>
      </p:sp>
      <p:sp>
        <p:nvSpPr>
          <p:cNvPr id="5" name="Rectangle 3"/>
          <p:cNvSpPr>
            <a:spLocks noChangeArrowheads="1"/>
          </p:cNvSpPr>
          <p:nvPr/>
        </p:nvSpPr>
        <p:spPr bwMode="auto">
          <a:xfrm>
            <a:off x="437016" y="1085194"/>
            <a:ext cx="2664296" cy="432047"/>
          </a:xfrm>
          <a:prstGeom prst="rect">
            <a:avLst/>
          </a:prstGeom>
          <a:noFill/>
          <a:ln w="9525">
            <a:noFill/>
            <a:miter lim="800000"/>
            <a:headEnd/>
            <a:tailEnd/>
          </a:ln>
        </p:spPr>
        <p:txBody>
          <a:bodyPr lIns="0" tIns="0" rIns="0" bIns="0"/>
          <a:lstStyle/>
          <a:p>
            <a:pPr lvl="0"/>
            <a:r>
              <a:rPr lang="en-PH" sz="2200" u="sng" dirty="0" err="1"/>
              <a:t>Liste</a:t>
            </a:r>
            <a:r>
              <a:rPr lang="en-PH" sz="2200" u="sng" dirty="0"/>
              <a:t> </a:t>
            </a:r>
            <a:r>
              <a:rPr lang="fr-FR" sz="2200" dirty="0"/>
              <a:t>maîtresse</a:t>
            </a:r>
            <a:endParaRPr lang="en-GB" sz="2200" u="sng" dirty="0"/>
          </a:p>
        </p:txBody>
      </p:sp>
      <p:sp>
        <p:nvSpPr>
          <p:cNvPr id="4" name="Rectangle 3">
            <a:extLst>
              <a:ext uri="{FF2B5EF4-FFF2-40B4-BE49-F238E27FC236}">
                <a16:creationId xmlns:a16="http://schemas.microsoft.com/office/drawing/2014/main" id="{0A79268A-3964-4FCE-0778-FBB2E1B18724}"/>
              </a:ext>
            </a:extLst>
          </p:cNvPr>
          <p:cNvSpPr>
            <a:spLocks noChangeArrowheads="1"/>
          </p:cNvSpPr>
          <p:nvPr/>
        </p:nvSpPr>
        <p:spPr bwMode="auto">
          <a:xfrm>
            <a:off x="215008" y="1524881"/>
            <a:ext cx="8928992" cy="2141349"/>
          </a:xfrm>
          <a:prstGeom prst="rect">
            <a:avLst/>
          </a:prstGeom>
          <a:noFill/>
          <a:ln w="9525">
            <a:noFill/>
            <a:miter lim="800000"/>
            <a:headEnd/>
            <a:tailEnd/>
          </a:ln>
        </p:spPr>
        <p:txBody>
          <a:bodyPr lIns="0" tIns="0" rIns="0" bIns="0"/>
          <a:lstStyle/>
          <a:p>
            <a:pPr lvl="0"/>
            <a:r>
              <a:rPr lang="fr-FR" sz="2200" dirty="0"/>
              <a:t>L'exercice de collecte de données est basé sur l'utilisation de listes maîtresses pour:</a:t>
            </a:r>
          </a:p>
          <a:p>
            <a:pPr lvl="0"/>
            <a:endParaRPr lang="en-GB" sz="100" dirty="0"/>
          </a:p>
          <a:p>
            <a:pPr marL="914400" lvl="1" indent="-457200">
              <a:buFont typeface="Arial" pitchFamily="34" charset="0"/>
              <a:buChar char="•"/>
            </a:pPr>
            <a:r>
              <a:rPr lang="fr-FR" sz="2200" b="1" dirty="0"/>
              <a:t>Les entités géographiques qui doivent être localisées : </a:t>
            </a:r>
            <a:r>
              <a:rPr lang="fr-FR" sz="2200" dirty="0"/>
              <a:t>généralement, une infrastructure (par exemple, un établissement de santé, une école, un ménage).</a:t>
            </a:r>
          </a:p>
          <a:p>
            <a:pPr marL="914400" lvl="1" indent="-457200">
              <a:buFont typeface="Arial" pitchFamily="34" charset="0"/>
              <a:buChar char="•"/>
            </a:pPr>
            <a:r>
              <a:rPr lang="fr-FR" sz="2200" b="1" dirty="0"/>
              <a:t>Les unités administratives : </a:t>
            </a:r>
            <a:r>
              <a:rPr lang="fr-FR" sz="2200" dirty="0"/>
              <a:t>Pour la zone couverte par la collecte de données (totalité ou une partie du pays).</a:t>
            </a:r>
            <a:endParaRPr lang="en-US" sz="2200" dirty="0"/>
          </a:p>
          <a:p>
            <a:pPr lvl="0"/>
            <a:endParaRPr lang="en-GB" sz="2200" dirty="0"/>
          </a:p>
        </p:txBody>
      </p:sp>
      <p:sp>
        <p:nvSpPr>
          <p:cNvPr id="6" name="Rectangle 3">
            <a:extLst>
              <a:ext uri="{FF2B5EF4-FFF2-40B4-BE49-F238E27FC236}">
                <a16:creationId xmlns:a16="http://schemas.microsoft.com/office/drawing/2014/main" id="{1B264AA1-71AF-0F62-8B38-9E28435A18E8}"/>
              </a:ext>
            </a:extLst>
          </p:cNvPr>
          <p:cNvSpPr>
            <a:spLocks noChangeArrowheads="1"/>
          </p:cNvSpPr>
          <p:nvPr/>
        </p:nvSpPr>
        <p:spPr bwMode="auto">
          <a:xfrm>
            <a:off x="170055" y="4077072"/>
            <a:ext cx="8803890" cy="432047"/>
          </a:xfrm>
          <a:prstGeom prst="rect">
            <a:avLst/>
          </a:prstGeom>
          <a:noFill/>
          <a:ln w="9525">
            <a:noFill/>
            <a:miter lim="800000"/>
            <a:headEnd/>
            <a:tailEnd/>
          </a:ln>
        </p:spPr>
        <p:txBody>
          <a:bodyPr lIns="0" tIns="0" rIns="0" bIns="0"/>
          <a:lstStyle/>
          <a:p>
            <a:pPr lvl="0"/>
            <a:r>
              <a:rPr lang="fr-FR" sz="2200" dirty="0"/>
              <a:t>Les éléments suivants ne sont requis que pour certaines des options </a:t>
            </a:r>
            <a:r>
              <a:rPr lang="en-PH" sz="2200" dirty="0"/>
              <a:t>:</a:t>
            </a:r>
            <a:endParaRPr lang="en-GB" sz="2200" dirty="0"/>
          </a:p>
        </p:txBody>
      </p:sp>
      <p:sp>
        <p:nvSpPr>
          <p:cNvPr id="7" name="Rectangle 3">
            <a:extLst>
              <a:ext uri="{FF2B5EF4-FFF2-40B4-BE49-F238E27FC236}">
                <a16:creationId xmlns:a16="http://schemas.microsoft.com/office/drawing/2014/main" id="{A43D78B5-FDA2-97F8-593E-E574FAB43BD3}"/>
              </a:ext>
            </a:extLst>
          </p:cNvPr>
          <p:cNvSpPr>
            <a:spLocks noChangeArrowheads="1"/>
          </p:cNvSpPr>
          <p:nvPr/>
        </p:nvSpPr>
        <p:spPr bwMode="auto">
          <a:xfrm>
            <a:off x="437016" y="4516759"/>
            <a:ext cx="8568952" cy="2141349"/>
          </a:xfrm>
          <a:prstGeom prst="rect">
            <a:avLst/>
          </a:prstGeom>
          <a:noFill/>
          <a:ln w="9525">
            <a:noFill/>
            <a:miter lim="800000"/>
            <a:headEnd/>
            <a:tailEnd/>
          </a:ln>
        </p:spPr>
        <p:txBody>
          <a:bodyPr lIns="0" tIns="0" rIns="0" bIns="0"/>
          <a:lstStyle/>
          <a:p>
            <a:pPr marL="457200" lvl="0" indent="-457200">
              <a:buFont typeface="Arial" pitchFamily="34" charset="0"/>
              <a:buChar char="•"/>
            </a:pPr>
            <a:r>
              <a:rPr lang="fr-FR" sz="2200" dirty="0"/>
              <a:t>Données géospatiales sur les limites administratives</a:t>
            </a:r>
          </a:p>
          <a:p>
            <a:pPr marL="457200" lvl="0" indent="-457200">
              <a:buFont typeface="Arial" pitchFamily="34" charset="0"/>
              <a:buChar char="•"/>
            </a:pPr>
            <a:r>
              <a:rPr lang="fr-FR" sz="2200" dirty="0"/>
              <a:t>Système d'information géographique (SIG)</a:t>
            </a:r>
          </a:p>
          <a:p>
            <a:pPr marL="457200" lvl="0" indent="-457200">
              <a:buFont typeface="Arial" pitchFamily="34" charset="0"/>
              <a:buChar char="•"/>
            </a:pPr>
            <a:r>
              <a:rPr lang="fr-FR" sz="2200" dirty="0"/>
              <a:t>Dispositif compatible avec le SGNS</a:t>
            </a:r>
          </a:p>
          <a:p>
            <a:pPr marL="457200" lvl="0" indent="-457200">
              <a:buFont typeface="Arial" pitchFamily="34" charset="0"/>
              <a:buChar char="•"/>
            </a:pPr>
            <a:r>
              <a:rPr lang="fr-FR" sz="2200" dirty="0"/>
              <a:t>Application cartographique hors ligne</a:t>
            </a:r>
          </a:p>
          <a:p>
            <a:pPr marL="457200" lvl="0" indent="-457200">
              <a:buFont typeface="Arial" pitchFamily="34" charset="0"/>
              <a:buChar char="•"/>
            </a:pPr>
            <a:r>
              <a:rPr lang="fr-FR" sz="2200" dirty="0"/>
              <a:t>Intervalle attendu (maximum, minimum) pour les coordonnées</a:t>
            </a:r>
          </a:p>
          <a:p>
            <a:pPr marL="457200" lvl="0" indent="-457200">
              <a:buFont typeface="Arial" pitchFamily="34" charset="0"/>
              <a:buChar char="•"/>
            </a:pPr>
            <a:r>
              <a:rPr lang="fr-FR" sz="2200" dirty="0"/>
              <a:t>Application de collecte de données conçue à cet effet</a:t>
            </a:r>
            <a:endParaRPr lang="en-PH" sz="2200" dirty="0"/>
          </a:p>
        </p:txBody>
      </p:sp>
      <p:sp>
        <p:nvSpPr>
          <p:cNvPr id="8" name="Title 1">
            <a:extLst>
              <a:ext uri="{FF2B5EF4-FFF2-40B4-BE49-F238E27FC236}">
                <a16:creationId xmlns:a16="http://schemas.microsoft.com/office/drawing/2014/main" id="{D5832ABF-F295-23BE-5641-5D70B3E421D4}"/>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Tree>
    <p:extLst>
      <p:ext uri="{BB962C8B-B14F-4D97-AF65-F5344CB8AC3E}">
        <p14:creationId xmlns:p14="http://schemas.microsoft.com/office/powerpoint/2010/main" val="26471649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12</a:t>
            </a:fld>
            <a:endParaRPr lang="en-GB" altLang="en-US"/>
          </a:p>
        </p:txBody>
      </p:sp>
      <p:sp>
        <p:nvSpPr>
          <p:cNvPr id="5" name="Rectangle 3"/>
          <p:cNvSpPr>
            <a:spLocks noChangeArrowheads="1"/>
          </p:cNvSpPr>
          <p:nvPr/>
        </p:nvSpPr>
        <p:spPr bwMode="auto">
          <a:xfrm>
            <a:off x="275082" y="1042088"/>
            <a:ext cx="8568952" cy="668812"/>
          </a:xfrm>
          <a:prstGeom prst="rect">
            <a:avLst/>
          </a:prstGeom>
          <a:noFill/>
          <a:ln w="9525">
            <a:noFill/>
            <a:miter lim="800000"/>
            <a:headEnd/>
            <a:tailEnd/>
          </a:ln>
        </p:spPr>
        <p:txBody>
          <a:bodyPr lIns="0" tIns="0" rIns="0" bIns="0"/>
          <a:lstStyle/>
          <a:p>
            <a:pPr lvl="0"/>
            <a:r>
              <a:rPr lang="fr-FR" sz="2200" dirty="0"/>
              <a:t>Plusieurs étapes importantes doivent être implémentées avant, pendant et après la collecte des données.</a:t>
            </a:r>
            <a:endParaRPr lang="en-GB" sz="2200" dirty="0"/>
          </a:p>
        </p:txBody>
      </p:sp>
      <p:sp>
        <p:nvSpPr>
          <p:cNvPr id="6" name="Rectangle 3"/>
          <p:cNvSpPr>
            <a:spLocks noChangeArrowheads="1"/>
          </p:cNvSpPr>
          <p:nvPr/>
        </p:nvSpPr>
        <p:spPr bwMode="auto">
          <a:xfrm>
            <a:off x="287524" y="1772816"/>
            <a:ext cx="4104456" cy="432048"/>
          </a:xfrm>
          <a:prstGeom prst="rect">
            <a:avLst/>
          </a:prstGeom>
          <a:noFill/>
          <a:ln w="9525">
            <a:noFill/>
            <a:miter lim="800000"/>
            <a:headEnd/>
            <a:tailEnd/>
          </a:ln>
        </p:spPr>
        <p:txBody>
          <a:bodyPr lIns="0" tIns="0" rIns="0" bIns="0"/>
          <a:lstStyle/>
          <a:p>
            <a:pPr lvl="0"/>
            <a:r>
              <a:rPr lang="fr-FR" sz="2200" u="sng" dirty="0"/>
              <a:t>Avant la collecte des données :</a:t>
            </a:r>
            <a:endParaRPr lang="en-PH" sz="2200" dirty="0"/>
          </a:p>
        </p:txBody>
      </p:sp>
      <p:sp>
        <p:nvSpPr>
          <p:cNvPr id="4" name="Title 1">
            <a:extLst>
              <a:ext uri="{FF2B5EF4-FFF2-40B4-BE49-F238E27FC236}">
                <a16:creationId xmlns:a16="http://schemas.microsoft.com/office/drawing/2014/main" id="{CFA76F53-810B-6538-2DA7-A6357F5F9F81}"/>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
        <p:nvSpPr>
          <p:cNvPr id="7" name="Rectangle 3">
            <a:extLst>
              <a:ext uri="{FF2B5EF4-FFF2-40B4-BE49-F238E27FC236}">
                <a16:creationId xmlns:a16="http://schemas.microsoft.com/office/drawing/2014/main" id="{F02781FA-7E6E-774B-804E-970159D2CC4E}"/>
              </a:ext>
            </a:extLst>
          </p:cNvPr>
          <p:cNvSpPr>
            <a:spLocks noChangeArrowheads="1"/>
          </p:cNvSpPr>
          <p:nvPr/>
        </p:nvSpPr>
        <p:spPr bwMode="auto">
          <a:xfrm>
            <a:off x="192302" y="2204864"/>
            <a:ext cx="5815641" cy="3041101"/>
          </a:xfrm>
          <a:prstGeom prst="rect">
            <a:avLst/>
          </a:prstGeom>
          <a:noFill/>
          <a:ln w="9525">
            <a:noFill/>
            <a:miter lim="800000"/>
            <a:headEnd/>
            <a:tailEnd/>
          </a:ln>
        </p:spPr>
        <p:txBody>
          <a:bodyPr lIns="0" tIns="0" rIns="0" bIns="0"/>
          <a:lstStyle/>
          <a:p>
            <a:pPr marL="457200" lvl="0" indent="-276225">
              <a:buFont typeface="Arial" pitchFamily="34" charset="0"/>
              <a:buChar char="•"/>
            </a:pPr>
            <a:r>
              <a:rPr lang="fr-FR" sz="2200" dirty="0"/>
              <a:t>Préparer le matériel nécessaire à la mise en œuvre de l'option sélectionnée et à la formation des personnes chargées de la collecte des données et des superviseurs</a:t>
            </a:r>
            <a:r>
              <a:rPr lang="en-PH" sz="2200" dirty="0"/>
              <a:t>.</a:t>
            </a:r>
          </a:p>
          <a:p>
            <a:pPr marL="457200" lvl="0" indent="-276225">
              <a:buFont typeface="Arial" pitchFamily="34" charset="0"/>
              <a:buChar char="•"/>
            </a:pPr>
            <a:r>
              <a:rPr lang="fr-FR" sz="2200" dirty="0"/>
              <a:t>Sélectionner les personnes chargées de la collecte des données et leur(s) superviseur(s)</a:t>
            </a:r>
          </a:p>
          <a:p>
            <a:pPr marL="457200" lvl="0" indent="-276225">
              <a:buFont typeface="Arial" pitchFamily="34" charset="0"/>
              <a:buChar char="•"/>
            </a:pPr>
            <a:r>
              <a:rPr lang="fr-FR" sz="2200" dirty="0"/>
              <a:t>Former les personnes chargées de la collecte des données et les superviseurs de manière à ce qu'ils puissent être aussi indépendants que possible une fois sur le terrain. </a:t>
            </a:r>
            <a:endParaRPr lang="en-PH" sz="2200" dirty="0"/>
          </a:p>
        </p:txBody>
      </p:sp>
      <p:sp>
        <p:nvSpPr>
          <p:cNvPr id="8" name="Right Arrow 8">
            <a:extLst>
              <a:ext uri="{FF2B5EF4-FFF2-40B4-BE49-F238E27FC236}">
                <a16:creationId xmlns:a16="http://schemas.microsoft.com/office/drawing/2014/main" id="{AB47BCE5-173A-2F6A-E48D-3F657897A91A}"/>
              </a:ext>
            </a:extLst>
          </p:cNvPr>
          <p:cNvSpPr/>
          <p:nvPr/>
        </p:nvSpPr>
        <p:spPr>
          <a:xfrm>
            <a:off x="432609" y="6261965"/>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9" name="Rectangle 3">
            <a:extLst>
              <a:ext uri="{FF2B5EF4-FFF2-40B4-BE49-F238E27FC236}">
                <a16:creationId xmlns:a16="http://schemas.microsoft.com/office/drawing/2014/main" id="{8510E5ED-2019-125A-ED4A-BA12BE7F06C4}"/>
              </a:ext>
            </a:extLst>
          </p:cNvPr>
          <p:cNvSpPr>
            <a:spLocks noChangeArrowheads="1"/>
          </p:cNvSpPr>
          <p:nvPr/>
        </p:nvSpPr>
        <p:spPr bwMode="auto">
          <a:xfrm>
            <a:off x="934482" y="6291884"/>
            <a:ext cx="7021893" cy="512527"/>
          </a:xfrm>
          <a:prstGeom prst="rect">
            <a:avLst/>
          </a:prstGeom>
          <a:noFill/>
          <a:ln w="9525">
            <a:noFill/>
            <a:miter lim="800000"/>
            <a:headEnd/>
            <a:tailEnd/>
          </a:ln>
        </p:spPr>
        <p:txBody>
          <a:bodyPr lIns="0" tIns="0" rIns="0" bIns="0"/>
          <a:lstStyle/>
          <a:p>
            <a:pPr lvl="0"/>
            <a:r>
              <a:rPr lang="fr-FR" sz="2200" dirty="0"/>
              <a:t>Nous nous exercerons à cela lors de l'exercice 2</a:t>
            </a:r>
            <a:endParaRPr lang="en-PH" sz="2200" dirty="0"/>
          </a:p>
        </p:txBody>
      </p:sp>
      <p:pic>
        <p:nvPicPr>
          <p:cNvPr id="11" name="Picture 10">
            <a:extLst>
              <a:ext uri="{FF2B5EF4-FFF2-40B4-BE49-F238E27FC236}">
                <a16:creationId xmlns:a16="http://schemas.microsoft.com/office/drawing/2014/main" id="{7B08DB94-697E-41BB-3053-5A2BA7D76101}"/>
              </a:ext>
            </a:extLst>
          </p:cNvPr>
          <p:cNvPicPr>
            <a:picLocks noChangeAspect="1"/>
          </p:cNvPicPr>
          <p:nvPr/>
        </p:nvPicPr>
        <p:blipFill>
          <a:blip r:embed="rId3"/>
          <a:stretch>
            <a:fillRect/>
          </a:stretch>
        </p:blipFill>
        <p:spPr>
          <a:xfrm>
            <a:off x="6146916" y="1988840"/>
            <a:ext cx="1721515" cy="2025168"/>
          </a:xfrm>
          <a:prstGeom prst="rect">
            <a:avLst/>
          </a:prstGeom>
          <a:ln>
            <a:solidFill>
              <a:schemeClr val="tx1"/>
            </a:solidFill>
          </a:ln>
        </p:spPr>
      </p:pic>
      <p:pic>
        <p:nvPicPr>
          <p:cNvPr id="13" name="Picture 12">
            <a:extLst>
              <a:ext uri="{FF2B5EF4-FFF2-40B4-BE49-F238E27FC236}">
                <a16:creationId xmlns:a16="http://schemas.microsoft.com/office/drawing/2014/main" id="{D1EAD185-F141-129D-30E6-89A11F3BAE74}"/>
              </a:ext>
            </a:extLst>
          </p:cNvPr>
          <p:cNvPicPr>
            <a:picLocks noChangeAspect="1"/>
          </p:cNvPicPr>
          <p:nvPr/>
        </p:nvPicPr>
        <p:blipFill>
          <a:blip r:embed="rId4"/>
          <a:stretch>
            <a:fillRect/>
          </a:stretch>
        </p:blipFill>
        <p:spPr>
          <a:xfrm>
            <a:off x="6694675" y="3365788"/>
            <a:ext cx="2111150" cy="1584176"/>
          </a:xfrm>
          <a:prstGeom prst="rect">
            <a:avLst/>
          </a:prstGeom>
          <a:ln>
            <a:solidFill>
              <a:schemeClr val="tx1"/>
            </a:solidFill>
          </a:ln>
        </p:spPr>
      </p:pic>
      <p:pic>
        <p:nvPicPr>
          <p:cNvPr id="14" name="Picture 13">
            <a:extLst>
              <a:ext uri="{FF2B5EF4-FFF2-40B4-BE49-F238E27FC236}">
                <a16:creationId xmlns:a16="http://schemas.microsoft.com/office/drawing/2014/main" id="{01091700-AB13-642B-3182-7C2B70B7EA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95" t="8196" r="7127" b="10543"/>
          <a:stretch/>
        </p:blipFill>
        <p:spPr bwMode="auto">
          <a:xfrm>
            <a:off x="6029647" y="4764645"/>
            <a:ext cx="2117592" cy="1339250"/>
          </a:xfrm>
          <a:prstGeom prst="rect">
            <a:avLst/>
          </a:prstGeom>
          <a:noFill/>
          <a:ln>
            <a:solidFill>
              <a:schemeClr val="tx1"/>
            </a:solidFill>
          </a:ln>
        </p:spPr>
      </p:pic>
      <p:sp>
        <p:nvSpPr>
          <p:cNvPr id="15" name="Right Arrow 8">
            <a:extLst>
              <a:ext uri="{FF2B5EF4-FFF2-40B4-BE49-F238E27FC236}">
                <a16:creationId xmlns:a16="http://schemas.microsoft.com/office/drawing/2014/main" id="{5FDFDC32-8926-962A-B9AD-63315593BEB9}"/>
              </a:ext>
            </a:extLst>
          </p:cNvPr>
          <p:cNvSpPr/>
          <p:nvPr/>
        </p:nvSpPr>
        <p:spPr>
          <a:xfrm>
            <a:off x="389340" y="5749017"/>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Rectangle 3">
            <a:extLst>
              <a:ext uri="{FF2B5EF4-FFF2-40B4-BE49-F238E27FC236}">
                <a16:creationId xmlns:a16="http://schemas.microsoft.com/office/drawing/2014/main" id="{39FB347F-3CAE-7F44-242E-8D653BC45FC5}"/>
              </a:ext>
            </a:extLst>
          </p:cNvPr>
          <p:cNvSpPr>
            <a:spLocks noChangeArrowheads="1"/>
          </p:cNvSpPr>
          <p:nvPr/>
        </p:nvSpPr>
        <p:spPr bwMode="auto">
          <a:xfrm>
            <a:off x="891214" y="5778936"/>
            <a:ext cx="4939813" cy="512527"/>
          </a:xfrm>
          <a:prstGeom prst="rect">
            <a:avLst/>
          </a:prstGeom>
          <a:noFill/>
          <a:ln w="9525">
            <a:noFill/>
            <a:miter lim="800000"/>
            <a:headEnd/>
            <a:tailEnd/>
          </a:ln>
        </p:spPr>
        <p:txBody>
          <a:bodyPr lIns="0" tIns="0" rIns="0" bIns="0"/>
          <a:lstStyle/>
          <a:p>
            <a:pPr lvl="0"/>
            <a:r>
              <a:rPr lang="fr-FR" sz="2200" dirty="0"/>
              <a:t>Une bonne formation est la clé</a:t>
            </a:r>
            <a:r>
              <a:rPr lang="fr-CH" sz="2200" dirty="0"/>
              <a:t>!</a:t>
            </a:r>
          </a:p>
        </p:txBody>
      </p:sp>
    </p:spTree>
    <p:extLst>
      <p:ext uri="{BB962C8B-B14F-4D97-AF65-F5344CB8AC3E}">
        <p14:creationId xmlns:p14="http://schemas.microsoft.com/office/powerpoint/2010/main" val="3742027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13</a:t>
            </a:fld>
            <a:endParaRPr lang="en-GB" altLang="en-US"/>
          </a:p>
        </p:txBody>
      </p:sp>
      <p:sp>
        <p:nvSpPr>
          <p:cNvPr id="5" name="Rectangle 3"/>
          <p:cNvSpPr>
            <a:spLocks noChangeArrowheads="1"/>
          </p:cNvSpPr>
          <p:nvPr/>
        </p:nvSpPr>
        <p:spPr bwMode="auto">
          <a:xfrm>
            <a:off x="179512" y="1086545"/>
            <a:ext cx="8568952" cy="470247"/>
          </a:xfrm>
          <a:prstGeom prst="rect">
            <a:avLst/>
          </a:prstGeom>
          <a:noFill/>
          <a:ln w="9525">
            <a:noFill/>
            <a:miter lim="800000"/>
            <a:headEnd/>
            <a:tailEnd/>
          </a:ln>
        </p:spPr>
        <p:txBody>
          <a:bodyPr lIns="0" tIns="0" rIns="0" bIns="0"/>
          <a:lstStyle/>
          <a:p>
            <a:pPr lvl="0"/>
            <a:r>
              <a:rPr lang="fr-FR" sz="2200" u="sng" dirty="0"/>
              <a:t>Pendant la collecte des données</a:t>
            </a:r>
            <a:endParaRPr lang="en-GB" sz="2200" dirty="0"/>
          </a:p>
        </p:txBody>
      </p:sp>
      <p:sp>
        <p:nvSpPr>
          <p:cNvPr id="6" name="Rectangle 3"/>
          <p:cNvSpPr>
            <a:spLocks noChangeArrowheads="1"/>
          </p:cNvSpPr>
          <p:nvPr/>
        </p:nvSpPr>
        <p:spPr bwMode="auto">
          <a:xfrm>
            <a:off x="269523" y="3403186"/>
            <a:ext cx="5724636" cy="2834126"/>
          </a:xfrm>
          <a:prstGeom prst="rect">
            <a:avLst/>
          </a:prstGeom>
          <a:noFill/>
          <a:ln w="9525">
            <a:noFill/>
            <a:miter lim="800000"/>
            <a:headEnd/>
            <a:tailEnd/>
          </a:ln>
        </p:spPr>
        <p:txBody>
          <a:bodyPr lIns="0" tIns="0" rIns="0" bIns="0"/>
          <a:lstStyle/>
          <a:p>
            <a:pPr lvl="0"/>
            <a:r>
              <a:rPr lang="fr-FR" sz="2000" dirty="0"/>
              <a:t>Les mesures suivantes doivent être mises en œuvre en fonction des ressources disponibles et de l'étendue de la zone étudiée :</a:t>
            </a:r>
            <a:endParaRPr lang="en-PH" sz="2000" dirty="0"/>
          </a:p>
          <a:p>
            <a:pPr marL="457200" lvl="0" indent="-276225">
              <a:buFont typeface="Arial" pitchFamily="34" charset="0"/>
              <a:buChar char="•"/>
            </a:pPr>
            <a:r>
              <a:rPr lang="fr-FR" sz="2000" dirty="0"/>
              <a:t>Contrôles ponctuels sur place de l'exactitude et de l'exhaustivité des données effectués par le superviseur</a:t>
            </a:r>
            <a:r>
              <a:rPr lang="en-PH" sz="2000" dirty="0"/>
              <a:t>.</a:t>
            </a:r>
          </a:p>
          <a:p>
            <a:pPr marL="457200" lvl="0" indent="-276225">
              <a:buFont typeface="Arial" pitchFamily="34" charset="0"/>
              <a:buChar char="•"/>
            </a:pPr>
            <a:r>
              <a:rPr lang="fr-FR" sz="2000" dirty="0"/>
              <a:t>Vérification des données à distance par l'envoi périodique des données collectées dans une feuille de calcul en ligne</a:t>
            </a:r>
            <a:endParaRPr lang="en-PH" sz="2000" dirty="0"/>
          </a:p>
        </p:txBody>
      </p:sp>
      <p:sp>
        <p:nvSpPr>
          <p:cNvPr id="8" name="Title 1">
            <a:extLst>
              <a:ext uri="{FF2B5EF4-FFF2-40B4-BE49-F238E27FC236}">
                <a16:creationId xmlns:a16="http://schemas.microsoft.com/office/drawing/2014/main" id="{698C2A74-4B80-BB46-F4B8-4255D25C2481}"/>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
        <p:nvSpPr>
          <p:cNvPr id="9" name="Rectangle 3">
            <a:extLst>
              <a:ext uri="{FF2B5EF4-FFF2-40B4-BE49-F238E27FC236}">
                <a16:creationId xmlns:a16="http://schemas.microsoft.com/office/drawing/2014/main" id="{5126F907-1514-611A-341E-BCB1FEA16BCF}"/>
              </a:ext>
            </a:extLst>
          </p:cNvPr>
          <p:cNvSpPr>
            <a:spLocks noChangeArrowheads="1"/>
          </p:cNvSpPr>
          <p:nvPr/>
        </p:nvSpPr>
        <p:spPr bwMode="auto">
          <a:xfrm>
            <a:off x="286291" y="1556792"/>
            <a:ext cx="8568952" cy="1728192"/>
          </a:xfrm>
          <a:prstGeom prst="rect">
            <a:avLst/>
          </a:prstGeom>
          <a:noFill/>
          <a:ln w="9525">
            <a:noFill/>
            <a:miter lim="800000"/>
            <a:headEnd/>
            <a:tailEnd/>
          </a:ln>
        </p:spPr>
        <p:txBody>
          <a:bodyPr lIns="0" tIns="0" rIns="0" bIns="0"/>
          <a:lstStyle/>
          <a:p>
            <a:pPr lvl="0"/>
            <a:r>
              <a:rPr lang="fr-FR" sz="2000" dirty="0"/>
              <a:t>Le plus important est de s'assurer que les personnes chargées de la collecte des données suivent le mode opératoire normalisé en utilisant les documents associés qui leur auront été fournis.</a:t>
            </a:r>
          </a:p>
          <a:p>
            <a:pPr lvl="0"/>
            <a:endParaRPr lang="en-PH" sz="1000" dirty="0"/>
          </a:p>
          <a:p>
            <a:r>
              <a:rPr lang="fr-FR" sz="2000" dirty="0"/>
              <a:t>Il est également important d'être en mesure de résoudre tout problème inattendu pendant que les personnes chargées de la collecte des données sont sur le terrain</a:t>
            </a:r>
            <a:r>
              <a:rPr lang="en-PH" sz="2000" dirty="0"/>
              <a:t>.</a:t>
            </a:r>
            <a:endParaRPr lang="en-GB" sz="2000" dirty="0"/>
          </a:p>
        </p:txBody>
      </p:sp>
      <p:pic>
        <p:nvPicPr>
          <p:cNvPr id="10" name="Picture 2">
            <a:extLst>
              <a:ext uri="{FF2B5EF4-FFF2-40B4-BE49-F238E27FC236}">
                <a16:creationId xmlns:a16="http://schemas.microsoft.com/office/drawing/2014/main" id="{C3FDF5F8-266A-8F42-8AA5-1F9E328A7A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9302" b="34959"/>
          <a:stretch>
            <a:fillRect/>
          </a:stretch>
        </p:blipFill>
        <p:spPr bwMode="auto">
          <a:xfrm>
            <a:off x="6012160" y="3501008"/>
            <a:ext cx="2973695" cy="1639345"/>
          </a:xfrm>
          <a:prstGeom prst="rect">
            <a:avLst/>
          </a:prstGeom>
          <a:ln>
            <a:noFill/>
          </a:ln>
          <a:effectLst>
            <a:outerShdw blurRad="190500" algn="tl" rotWithShape="0">
              <a:srgbClr val="000000">
                <a:alpha val="70000"/>
              </a:srgbClr>
            </a:outerShdw>
          </a:effectLst>
        </p:spPr>
      </p:pic>
      <p:pic>
        <p:nvPicPr>
          <p:cNvPr id="11" name="Picture 3" descr="D:\GAIA-GEOSYSTEMS\PROJECTS\ACCESS_WISAYAS\HH_SURVEY\FOLLOW_UP\Map_110114.jpg">
            <a:extLst>
              <a:ext uri="{FF2B5EF4-FFF2-40B4-BE49-F238E27FC236}">
                <a16:creationId xmlns:a16="http://schemas.microsoft.com/office/drawing/2014/main" id="{2A6492E1-45F4-B0F2-9862-872FAB169C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6611" y="4689248"/>
            <a:ext cx="1794528" cy="1854597"/>
          </a:xfrm>
          <a:prstGeom prst="rect">
            <a:avLst/>
          </a:prstGeom>
          <a:ln>
            <a:noFill/>
          </a:ln>
          <a:effectLst>
            <a:outerShdw blurRad="190500" algn="tl" rotWithShape="0">
              <a:srgbClr val="000000">
                <a:alpha val="70000"/>
              </a:srgbClr>
            </a:outerShdw>
          </a:effectLst>
        </p:spPr>
      </p:pic>
      <p:sp>
        <p:nvSpPr>
          <p:cNvPr id="12" name="Right Arrow 8">
            <a:extLst>
              <a:ext uri="{FF2B5EF4-FFF2-40B4-BE49-F238E27FC236}">
                <a16:creationId xmlns:a16="http://schemas.microsoft.com/office/drawing/2014/main" id="{24B7D614-42B5-177A-AE0F-4A77E3E042D9}"/>
              </a:ext>
            </a:extLst>
          </p:cNvPr>
          <p:cNvSpPr/>
          <p:nvPr/>
        </p:nvSpPr>
        <p:spPr>
          <a:xfrm>
            <a:off x="502861" y="6228841"/>
            <a:ext cx="458605" cy="368970"/>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Rectangle 3">
            <a:extLst>
              <a:ext uri="{FF2B5EF4-FFF2-40B4-BE49-F238E27FC236}">
                <a16:creationId xmlns:a16="http://schemas.microsoft.com/office/drawing/2014/main" id="{848FC086-70F8-748A-78CC-CC4C97467008}"/>
              </a:ext>
            </a:extLst>
          </p:cNvPr>
          <p:cNvSpPr>
            <a:spLocks noChangeArrowheads="1"/>
          </p:cNvSpPr>
          <p:nvPr/>
        </p:nvSpPr>
        <p:spPr bwMode="auto">
          <a:xfrm>
            <a:off x="1073766" y="6228841"/>
            <a:ext cx="5605886" cy="512527"/>
          </a:xfrm>
          <a:prstGeom prst="rect">
            <a:avLst/>
          </a:prstGeom>
          <a:noFill/>
          <a:ln w="9525">
            <a:noFill/>
            <a:miter lim="800000"/>
            <a:headEnd/>
            <a:tailEnd/>
          </a:ln>
        </p:spPr>
        <p:txBody>
          <a:bodyPr lIns="0" tIns="0" rIns="0" bIns="0"/>
          <a:lstStyle/>
          <a:p>
            <a:pPr lvl="0"/>
            <a:r>
              <a:rPr lang="fr-FR" sz="2200" dirty="0"/>
              <a:t>Démonstration lors de l'exercice 2</a:t>
            </a:r>
            <a:endParaRPr lang="fr-CH" sz="2200" dirty="0"/>
          </a:p>
        </p:txBody>
      </p:sp>
    </p:spTree>
    <p:extLst>
      <p:ext uri="{BB962C8B-B14F-4D97-AF65-F5344CB8AC3E}">
        <p14:creationId xmlns:p14="http://schemas.microsoft.com/office/powerpoint/2010/main" val="26537583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14</a:t>
            </a:fld>
            <a:endParaRPr lang="en-GB" altLang="en-US"/>
          </a:p>
        </p:txBody>
      </p:sp>
      <p:sp>
        <p:nvSpPr>
          <p:cNvPr id="5" name="Rectangle 3"/>
          <p:cNvSpPr>
            <a:spLocks noChangeArrowheads="1"/>
          </p:cNvSpPr>
          <p:nvPr/>
        </p:nvSpPr>
        <p:spPr bwMode="auto">
          <a:xfrm>
            <a:off x="287524" y="1494636"/>
            <a:ext cx="8748972" cy="2736304"/>
          </a:xfrm>
          <a:prstGeom prst="rect">
            <a:avLst/>
          </a:prstGeom>
          <a:noFill/>
          <a:ln w="9525">
            <a:noFill/>
            <a:miter lim="800000"/>
            <a:headEnd/>
            <a:tailEnd/>
          </a:ln>
        </p:spPr>
        <p:txBody>
          <a:bodyPr lIns="0" tIns="0" rIns="0" bIns="0"/>
          <a:lstStyle/>
          <a:p>
            <a:pPr lvl="0"/>
            <a:r>
              <a:rPr lang="fr-FR" sz="2100" dirty="0"/>
              <a:t>Si cela n'a pas déjà été fait dans le cadre du processus de vérification des données mis en œuvre lors de la collecte, il est important de s'assurer que les données collectées sont organisées dans une table structurée qui peut être sauvegardé ou exporté sous la forme d'une feuille de calcul (par exemple, dans Microsoft Excel).</a:t>
            </a:r>
          </a:p>
          <a:p>
            <a:pPr lvl="0"/>
            <a:endParaRPr lang="en-PH" sz="1200" dirty="0"/>
          </a:p>
          <a:p>
            <a:pPr lvl="0"/>
            <a:r>
              <a:rPr lang="fr-FR" sz="2100" dirty="0"/>
              <a:t>Si les données sont collectées sous forme électronique, elles doivent pouvoir être exportées dans une structure similaire. Cet ensemble de données doit contenir tous les champs figurant sur le formulaire de collecte des données.</a:t>
            </a:r>
            <a:endParaRPr lang="en-GB" sz="2100" dirty="0"/>
          </a:p>
        </p:txBody>
      </p:sp>
      <p:sp>
        <p:nvSpPr>
          <p:cNvPr id="4" name="Rectangle 3">
            <a:extLst>
              <a:ext uri="{FF2B5EF4-FFF2-40B4-BE49-F238E27FC236}">
                <a16:creationId xmlns:a16="http://schemas.microsoft.com/office/drawing/2014/main" id="{DF412161-47E6-BB65-9692-B0A8D9519F69}"/>
              </a:ext>
            </a:extLst>
          </p:cNvPr>
          <p:cNvSpPr>
            <a:spLocks noChangeArrowheads="1"/>
          </p:cNvSpPr>
          <p:nvPr/>
        </p:nvSpPr>
        <p:spPr bwMode="auto">
          <a:xfrm>
            <a:off x="179512" y="1024389"/>
            <a:ext cx="8568952" cy="470247"/>
          </a:xfrm>
          <a:prstGeom prst="rect">
            <a:avLst/>
          </a:prstGeom>
          <a:noFill/>
          <a:ln w="9525">
            <a:noFill/>
            <a:miter lim="800000"/>
            <a:headEnd/>
            <a:tailEnd/>
          </a:ln>
        </p:spPr>
        <p:txBody>
          <a:bodyPr lIns="0" tIns="0" rIns="0" bIns="0"/>
          <a:lstStyle/>
          <a:p>
            <a:pPr lvl="0"/>
            <a:r>
              <a:rPr lang="fr-FR" sz="2200" u="sng" dirty="0"/>
              <a:t>Après la collecte des données</a:t>
            </a:r>
            <a:endParaRPr lang="en-GB" sz="2200" dirty="0"/>
          </a:p>
        </p:txBody>
      </p:sp>
      <p:sp>
        <p:nvSpPr>
          <p:cNvPr id="6" name="Rectangle 3">
            <a:extLst>
              <a:ext uri="{FF2B5EF4-FFF2-40B4-BE49-F238E27FC236}">
                <a16:creationId xmlns:a16="http://schemas.microsoft.com/office/drawing/2014/main" id="{46EAEA58-274A-607B-CF64-EB6DAC8B1AD4}"/>
              </a:ext>
            </a:extLst>
          </p:cNvPr>
          <p:cNvSpPr>
            <a:spLocks noChangeArrowheads="1"/>
          </p:cNvSpPr>
          <p:nvPr/>
        </p:nvSpPr>
        <p:spPr bwMode="auto">
          <a:xfrm>
            <a:off x="287524" y="4453846"/>
            <a:ext cx="8568952" cy="753599"/>
          </a:xfrm>
          <a:prstGeom prst="rect">
            <a:avLst/>
          </a:prstGeom>
          <a:noFill/>
          <a:ln w="9525">
            <a:noFill/>
            <a:miter lim="800000"/>
            <a:headEnd/>
            <a:tailEnd/>
          </a:ln>
        </p:spPr>
        <p:txBody>
          <a:bodyPr lIns="0" tIns="0" rIns="0" bIns="0"/>
          <a:lstStyle/>
          <a:p>
            <a:pPr lvl="0"/>
            <a:r>
              <a:rPr lang="fr-FR" sz="2100" dirty="0"/>
              <a:t>Il est important que la feuille de travail contenant les données soit accompagnée de deux feuilles supplémentaires contenant :</a:t>
            </a:r>
            <a:endParaRPr lang="en-PH" sz="2100" dirty="0"/>
          </a:p>
        </p:txBody>
      </p:sp>
      <p:sp>
        <p:nvSpPr>
          <p:cNvPr id="7" name="Rectangle 3">
            <a:extLst>
              <a:ext uri="{FF2B5EF4-FFF2-40B4-BE49-F238E27FC236}">
                <a16:creationId xmlns:a16="http://schemas.microsoft.com/office/drawing/2014/main" id="{D50FE84C-D13D-B619-A444-98E4A81401A3}"/>
              </a:ext>
            </a:extLst>
          </p:cNvPr>
          <p:cNvSpPr>
            <a:spLocks noChangeArrowheads="1"/>
          </p:cNvSpPr>
          <p:nvPr/>
        </p:nvSpPr>
        <p:spPr bwMode="auto">
          <a:xfrm>
            <a:off x="179512" y="5244135"/>
            <a:ext cx="5832648" cy="1324270"/>
          </a:xfrm>
          <a:prstGeom prst="rect">
            <a:avLst/>
          </a:prstGeom>
          <a:noFill/>
          <a:ln w="9525">
            <a:noFill/>
            <a:miter lim="800000"/>
            <a:headEnd/>
            <a:tailEnd/>
          </a:ln>
        </p:spPr>
        <p:txBody>
          <a:bodyPr lIns="0" tIns="0" rIns="0" bIns="0"/>
          <a:lstStyle/>
          <a:p>
            <a:pPr marL="457200" lvl="0" indent="-276225">
              <a:buFont typeface="Arial" pitchFamily="34" charset="0"/>
              <a:buChar char="•"/>
            </a:pPr>
            <a:r>
              <a:rPr lang="fr-FR" sz="2000" dirty="0"/>
              <a:t>le catalogue de données, c'est-à-dire la définition du contenu de chaque champ pour l'ensemble des données</a:t>
            </a:r>
          </a:p>
          <a:p>
            <a:pPr marL="457200" lvl="0" indent="-276225">
              <a:buFont typeface="Arial" pitchFamily="34" charset="0"/>
              <a:buChar char="•"/>
            </a:pPr>
            <a:r>
              <a:rPr lang="fr-FR" sz="2000" dirty="0"/>
              <a:t>Les métadonnées associées aux données qui ont été collectées.</a:t>
            </a:r>
            <a:endParaRPr lang="en-PH" sz="2000" dirty="0"/>
          </a:p>
        </p:txBody>
      </p:sp>
      <p:pic>
        <p:nvPicPr>
          <p:cNvPr id="8" name="Picture 2">
            <a:extLst>
              <a:ext uri="{FF2B5EF4-FFF2-40B4-BE49-F238E27FC236}">
                <a16:creationId xmlns:a16="http://schemas.microsoft.com/office/drawing/2014/main" id="{0C864CD4-2F08-5AD0-7503-DFFCCF133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3" y="5353895"/>
            <a:ext cx="3304645" cy="110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67BCF65D-2E51-DE7F-23A2-5F4478ABBBCF}"/>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Tree>
    <p:extLst>
      <p:ext uri="{BB962C8B-B14F-4D97-AF65-F5344CB8AC3E}">
        <p14:creationId xmlns:p14="http://schemas.microsoft.com/office/powerpoint/2010/main" val="18089496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527FE9-8CE1-BC91-4396-EEE39C65905D}"/>
              </a:ext>
            </a:extLst>
          </p:cNvPr>
          <p:cNvPicPr>
            <a:picLocks noChangeAspect="1"/>
          </p:cNvPicPr>
          <p:nvPr/>
        </p:nvPicPr>
        <p:blipFill>
          <a:blip r:embed="rId3"/>
          <a:stretch>
            <a:fillRect/>
          </a:stretch>
        </p:blipFill>
        <p:spPr>
          <a:xfrm>
            <a:off x="284211" y="1943727"/>
            <a:ext cx="3226909" cy="3831033"/>
          </a:xfrm>
          <a:prstGeom prst="rect">
            <a:avLst/>
          </a:prstGeom>
        </p:spPr>
      </p:pic>
      <p:pic>
        <p:nvPicPr>
          <p:cNvPr id="15" name="Picture 14">
            <a:extLst>
              <a:ext uri="{FF2B5EF4-FFF2-40B4-BE49-F238E27FC236}">
                <a16:creationId xmlns:a16="http://schemas.microsoft.com/office/drawing/2014/main" id="{F2FD99BD-C8CF-5693-1CF6-71B5D1291FF7}"/>
              </a:ext>
            </a:extLst>
          </p:cNvPr>
          <p:cNvPicPr>
            <a:picLocks noChangeAspect="1"/>
          </p:cNvPicPr>
          <p:nvPr/>
        </p:nvPicPr>
        <p:blipFill>
          <a:blip r:embed="rId4"/>
          <a:stretch>
            <a:fillRect/>
          </a:stretch>
        </p:blipFill>
        <p:spPr>
          <a:xfrm>
            <a:off x="4258796" y="1433899"/>
            <a:ext cx="4535761" cy="4809690"/>
          </a:xfrm>
          <a:prstGeom prst="rect">
            <a:avLst/>
          </a:prstGeom>
        </p:spPr>
      </p:pic>
      <p:sp>
        <p:nvSpPr>
          <p:cNvPr id="4" name="Title 1">
            <a:extLst>
              <a:ext uri="{FF2B5EF4-FFF2-40B4-BE49-F238E27FC236}">
                <a16:creationId xmlns:a16="http://schemas.microsoft.com/office/drawing/2014/main" id="{90B72241-C96D-B4B4-6AA9-48CC1F6FD359}"/>
              </a:ext>
            </a:extLst>
          </p:cNvPr>
          <p:cNvSpPr txBox="1">
            <a:spLocks/>
          </p:cNvSpPr>
          <p:nvPr/>
        </p:nvSpPr>
        <p:spPr>
          <a:xfrm>
            <a:off x="0" y="1"/>
            <a:ext cx="9144000" cy="95156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Processus technique détaillé pour les données géospatiales</a:t>
            </a:r>
            <a:endParaRPr lang="fr-CH" altLang="en-US" sz="3200" b="1" dirty="0">
              <a:solidFill>
                <a:schemeClr val="bg1"/>
              </a:solidFill>
              <a:latin typeface="+mn-lt"/>
            </a:endParaRPr>
          </a:p>
        </p:txBody>
      </p:sp>
      <p:sp>
        <p:nvSpPr>
          <p:cNvPr id="8" name="Slide Number Placeholder 3">
            <a:extLst>
              <a:ext uri="{FF2B5EF4-FFF2-40B4-BE49-F238E27FC236}">
                <a16:creationId xmlns:a16="http://schemas.microsoft.com/office/drawing/2014/main" id="{AFBE5CD8-AE75-44A5-E6B8-4A91D8D390EB}"/>
              </a:ext>
            </a:extLst>
          </p:cNvPr>
          <p:cNvSpPr txBox="1">
            <a:spLocks/>
          </p:cNvSpPr>
          <p:nvPr/>
        </p:nvSpPr>
        <p:spPr bwMode="auto">
          <a:xfrm>
            <a:off x="6984574" y="6426441"/>
            <a:ext cx="2057400" cy="275076"/>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fld id="{1F1CFA5E-D7BE-45A1-BD59-8EBEFF519CD8}" type="slidenum">
              <a:rPr lang="en-GB" altLang="en-US" sz="1200" smtClean="0"/>
              <a:pPr algn="r"/>
              <a:t>15</a:t>
            </a:fld>
            <a:endParaRPr lang="en-GB" altLang="en-US" sz="1200"/>
          </a:p>
        </p:txBody>
      </p:sp>
      <p:sp>
        <p:nvSpPr>
          <p:cNvPr id="5" name="Oval 4">
            <a:extLst>
              <a:ext uri="{FF2B5EF4-FFF2-40B4-BE49-F238E27FC236}">
                <a16:creationId xmlns:a16="http://schemas.microsoft.com/office/drawing/2014/main" id="{B8BFDC8A-59E0-1E9A-CD23-4779282253C9}"/>
              </a:ext>
            </a:extLst>
          </p:cNvPr>
          <p:cNvSpPr/>
          <p:nvPr/>
        </p:nvSpPr>
        <p:spPr>
          <a:xfrm>
            <a:off x="875576" y="6496077"/>
            <a:ext cx="648072" cy="23624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a:extLst>
              <a:ext uri="{FF2B5EF4-FFF2-40B4-BE49-F238E27FC236}">
                <a16:creationId xmlns:a16="http://schemas.microsoft.com/office/drawing/2014/main" id="{980E0F5B-4CF8-031E-E4D2-A9B1529A26A9}"/>
              </a:ext>
            </a:extLst>
          </p:cNvPr>
          <p:cNvSpPr/>
          <p:nvPr/>
        </p:nvSpPr>
        <p:spPr>
          <a:xfrm>
            <a:off x="2459752" y="6479664"/>
            <a:ext cx="648073" cy="2362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50" dirty="0">
              <a:solidFill>
                <a:schemeClr val="tx1"/>
              </a:solidFill>
            </a:endParaRPr>
          </a:p>
        </p:txBody>
      </p:sp>
      <p:sp>
        <p:nvSpPr>
          <p:cNvPr id="9" name="Pentagon 8">
            <a:extLst>
              <a:ext uri="{FF2B5EF4-FFF2-40B4-BE49-F238E27FC236}">
                <a16:creationId xmlns:a16="http://schemas.microsoft.com/office/drawing/2014/main" id="{4690802E-F579-547F-6F69-F859DEEA41D4}"/>
              </a:ext>
            </a:extLst>
          </p:cNvPr>
          <p:cNvSpPr/>
          <p:nvPr/>
        </p:nvSpPr>
        <p:spPr>
          <a:xfrm>
            <a:off x="3796446" y="6465597"/>
            <a:ext cx="765055" cy="264823"/>
          </a:xfrm>
          <a:prstGeom prst="pent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50" dirty="0">
              <a:solidFill>
                <a:schemeClr val="tx1"/>
              </a:solidFill>
            </a:endParaRPr>
          </a:p>
        </p:txBody>
      </p:sp>
      <p:sp>
        <p:nvSpPr>
          <p:cNvPr id="10" name="TextBox 9">
            <a:extLst>
              <a:ext uri="{FF2B5EF4-FFF2-40B4-BE49-F238E27FC236}">
                <a16:creationId xmlns:a16="http://schemas.microsoft.com/office/drawing/2014/main" id="{606BDB22-75FC-5E38-7276-1BB91FD4F565}"/>
              </a:ext>
            </a:extLst>
          </p:cNvPr>
          <p:cNvSpPr txBox="1"/>
          <p:nvPr/>
        </p:nvSpPr>
        <p:spPr>
          <a:xfrm>
            <a:off x="1476400" y="6453336"/>
            <a:ext cx="4535760" cy="307777"/>
          </a:xfrm>
          <a:prstGeom prst="rect">
            <a:avLst/>
          </a:prstGeom>
          <a:noFill/>
        </p:spPr>
        <p:txBody>
          <a:bodyPr wrap="square">
            <a:spAutoFit/>
          </a:bodyPr>
          <a:lstStyle/>
          <a:p>
            <a:r>
              <a:rPr lang="fr-FR" sz="1400" dirty="0"/>
              <a:t>Donnée                          Action                         Outil</a:t>
            </a:r>
            <a:endParaRPr lang="en-PH" sz="1400" dirty="0"/>
          </a:p>
        </p:txBody>
      </p:sp>
      <p:cxnSp>
        <p:nvCxnSpPr>
          <p:cNvPr id="22" name="Straight Connector 21">
            <a:extLst>
              <a:ext uri="{FF2B5EF4-FFF2-40B4-BE49-F238E27FC236}">
                <a16:creationId xmlns:a16="http://schemas.microsoft.com/office/drawing/2014/main" id="{4727E3AF-06FD-CC2C-0AAA-7D4AF8833787}"/>
              </a:ext>
            </a:extLst>
          </p:cNvPr>
          <p:cNvCxnSpPr>
            <a:cxnSpLocks/>
            <a:endCxn id="2" idx="3"/>
          </p:cNvCxnSpPr>
          <p:nvPr/>
        </p:nvCxnSpPr>
        <p:spPr>
          <a:xfrm>
            <a:off x="2495930" y="2500566"/>
            <a:ext cx="1756030" cy="1804734"/>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995FE4-7A31-44EB-11BC-D79253E67646}"/>
              </a:ext>
            </a:extLst>
          </p:cNvPr>
          <p:cNvCxnSpPr>
            <a:cxnSpLocks/>
            <a:endCxn id="2" idx="4"/>
          </p:cNvCxnSpPr>
          <p:nvPr/>
        </p:nvCxnSpPr>
        <p:spPr>
          <a:xfrm>
            <a:off x="2495930" y="2879264"/>
            <a:ext cx="1756030" cy="247759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4809F38-6F2D-F577-EACF-87CA759E9170}"/>
              </a:ext>
            </a:extLst>
          </p:cNvPr>
          <p:cNvSpPr/>
          <p:nvPr/>
        </p:nvSpPr>
        <p:spPr>
          <a:xfrm>
            <a:off x="1199612" y="2500566"/>
            <a:ext cx="1296318" cy="3523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2" name="Freeform: Shape 1">
            <a:extLst>
              <a:ext uri="{FF2B5EF4-FFF2-40B4-BE49-F238E27FC236}">
                <a16:creationId xmlns:a16="http://schemas.microsoft.com/office/drawing/2014/main" id="{17A7E979-11AB-7717-6E74-923B6F3443A7}"/>
              </a:ext>
            </a:extLst>
          </p:cNvPr>
          <p:cNvSpPr/>
          <p:nvPr/>
        </p:nvSpPr>
        <p:spPr>
          <a:xfrm>
            <a:off x="4251960" y="3444240"/>
            <a:ext cx="4648200" cy="1935480"/>
          </a:xfrm>
          <a:custGeom>
            <a:avLst/>
            <a:gdLst>
              <a:gd name="connsiteX0" fmla="*/ 4648200 w 4648200"/>
              <a:gd name="connsiteY0" fmla="*/ 0 h 1935480"/>
              <a:gd name="connsiteX1" fmla="*/ 3383280 w 4648200"/>
              <a:gd name="connsiteY1" fmla="*/ 0 h 1935480"/>
              <a:gd name="connsiteX2" fmla="*/ 2872740 w 4648200"/>
              <a:gd name="connsiteY2" fmla="*/ 868680 h 1935480"/>
              <a:gd name="connsiteX3" fmla="*/ 0 w 4648200"/>
              <a:gd name="connsiteY3" fmla="*/ 861060 h 1935480"/>
              <a:gd name="connsiteX4" fmla="*/ 0 w 4648200"/>
              <a:gd name="connsiteY4" fmla="*/ 1912620 h 1935480"/>
              <a:gd name="connsiteX5" fmla="*/ 4648200 w 4648200"/>
              <a:gd name="connsiteY5" fmla="*/ 1935480 h 1935480"/>
              <a:gd name="connsiteX6" fmla="*/ 4648200 w 4648200"/>
              <a:gd name="connsiteY6" fmla="*/ 0 h 19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200" h="1935480">
                <a:moveTo>
                  <a:pt x="4648200" y="0"/>
                </a:moveTo>
                <a:lnTo>
                  <a:pt x="3383280" y="0"/>
                </a:lnTo>
                <a:lnTo>
                  <a:pt x="2872740" y="868680"/>
                </a:lnTo>
                <a:lnTo>
                  <a:pt x="0" y="861060"/>
                </a:lnTo>
                <a:lnTo>
                  <a:pt x="0" y="1912620"/>
                </a:lnTo>
                <a:lnTo>
                  <a:pt x="4648200" y="1935480"/>
                </a:lnTo>
                <a:lnTo>
                  <a:pt x="464820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4537318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73203731-EEF8-6B82-406B-4D3491267CE6}"/>
              </a:ext>
            </a:extLst>
          </p:cNvPr>
          <p:cNvSpPr>
            <a:spLocks noChangeArrowheads="1"/>
          </p:cNvSpPr>
          <p:nvPr/>
        </p:nvSpPr>
        <p:spPr bwMode="auto">
          <a:xfrm>
            <a:off x="49027" y="1915737"/>
            <a:ext cx="7055420" cy="3600400"/>
          </a:xfrm>
          <a:prstGeom prst="rect">
            <a:avLst/>
          </a:prstGeom>
          <a:noFill/>
          <a:ln w="9525">
            <a:noFill/>
            <a:miter lim="800000"/>
            <a:headEnd/>
            <a:tailEnd/>
          </a:ln>
        </p:spPr>
        <p:txBody>
          <a:bodyPr lIns="0" tIns="0" rIns="0" bIns="0"/>
          <a:lstStyle/>
          <a:p>
            <a:pPr marL="648000" lvl="1" indent="-360000">
              <a:lnSpc>
                <a:spcPct val="90000"/>
              </a:lnSpc>
              <a:spcBef>
                <a:spcPts val="400"/>
              </a:spcBef>
              <a:buFontTx/>
              <a:buAutoNum type="arabicPeriod"/>
              <a:defRPr/>
            </a:pPr>
            <a:r>
              <a:rPr lang="fr-CH" altLang="zh-CN" sz="2400" dirty="0">
                <a:latin typeface="+mn-lt"/>
              </a:rPr>
              <a:t>Format raster:</a:t>
            </a:r>
          </a:p>
          <a:p>
            <a:pPr marL="1088100" lvl="2" indent="-342900">
              <a:lnSpc>
                <a:spcPct val="90000"/>
              </a:lnSpc>
              <a:spcBef>
                <a:spcPts val="400"/>
              </a:spcBef>
              <a:buFont typeface="Arial" panose="020B0604020202020204" pitchFamily="34" charset="0"/>
              <a:buChar char="•"/>
              <a:defRPr/>
            </a:pPr>
            <a:r>
              <a:rPr lang="fr-CH" altLang="zh-CN" sz="2400" dirty="0">
                <a:latin typeface="+mn-lt"/>
              </a:rPr>
              <a:t>Utilisation de capteurs à distance placés sur un satellite ou dans un avion (télédétection)</a:t>
            </a:r>
          </a:p>
          <a:p>
            <a:pPr marL="648000" lvl="1" indent="-360000">
              <a:lnSpc>
                <a:spcPct val="90000"/>
              </a:lnSpc>
              <a:spcBef>
                <a:spcPts val="400"/>
              </a:spcBef>
              <a:buFontTx/>
              <a:buAutoNum type="arabicPeriod"/>
              <a:defRPr/>
            </a:pPr>
            <a:r>
              <a:rPr lang="fr-CH" altLang="zh-CN" sz="2400" dirty="0">
                <a:latin typeface="+mn-lt"/>
              </a:rPr>
              <a:t>Format raster ou vectoriel:</a:t>
            </a:r>
          </a:p>
          <a:p>
            <a:pPr marL="1105200" lvl="2" indent="-360000">
              <a:lnSpc>
                <a:spcPct val="90000"/>
              </a:lnSpc>
              <a:spcBef>
                <a:spcPts val="400"/>
              </a:spcBef>
              <a:buFont typeface="Arial" panose="020B0604020202020204" pitchFamily="34" charset="0"/>
              <a:buChar char="•"/>
              <a:defRPr/>
            </a:pPr>
            <a:r>
              <a:rPr lang="fr-CH" altLang="zh-CN" sz="2400" dirty="0">
                <a:latin typeface="+mn-lt"/>
              </a:rPr>
              <a:t>Traitement des images issues de la télédétection (traitement d'images)</a:t>
            </a:r>
          </a:p>
          <a:p>
            <a:pPr marL="648000" lvl="1" indent="-360000">
              <a:lnSpc>
                <a:spcPct val="90000"/>
              </a:lnSpc>
              <a:spcBef>
                <a:spcPts val="400"/>
              </a:spcBef>
              <a:buFontTx/>
              <a:buAutoNum type="arabicPeriod"/>
              <a:defRPr/>
            </a:pPr>
            <a:r>
              <a:rPr lang="fr-CH" altLang="zh-CN" sz="2400" dirty="0">
                <a:latin typeface="+mn-lt"/>
              </a:rPr>
              <a:t>Format vectoriel:</a:t>
            </a:r>
          </a:p>
          <a:p>
            <a:pPr marL="1088100" lvl="2" indent="-342900">
              <a:lnSpc>
                <a:spcPct val="90000"/>
              </a:lnSpc>
              <a:spcBef>
                <a:spcPts val="400"/>
              </a:spcBef>
              <a:buFont typeface="Arial" panose="020B0604020202020204" pitchFamily="34" charset="0"/>
              <a:buChar char="•"/>
              <a:defRPr/>
            </a:pPr>
            <a:r>
              <a:rPr lang="fr-CH" altLang="zh-CN" sz="2400" dirty="0">
                <a:latin typeface="+mn-lt"/>
              </a:rPr>
              <a:t>Ajuster ou créer des entités géographiques de points, de lignes ou de polygones à l'aide d’un fond de carte</a:t>
            </a:r>
          </a:p>
        </p:txBody>
      </p:sp>
      <p:sp>
        <p:nvSpPr>
          <p:cNvPr id="2" name="Title 1"/>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Améliorer, créer ou extraire des données géospatiales</a:t>
            </a: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16</a:t>
            </a:fld>
            <a:endParaRPr lang="en-GB" altLang="en-US"/>
          </a:p>
        </p:txBody>
      </p:sp>
      <p:sp>
        <p:nvSpPr>
          <p:cNvPr id="18" name="Rectangle 3"/>
          <p:cNvSpPr>
            <a:spLocks noChangeArrowheads="1"/>
          </p:cNvSpPr>
          <p:nvPr/>
        </p:nvSpPr>
        <p:spPr bwMode="auto">
          <a:xfrm>
            <a:off x="323528" y="1052737"/>
            <a:ext cx="8640960" cy="936103"/>
          </a:xfrm>
          <a:prstGeom prst="rect">
            <a:avLst/>
          </a:prstGeom>
          <a:noFill/>
          <a:ln w="9525">
            <a:noFill/>
            <a:miter lim="800000"/>
            <a:headEnd/>
            <a:tailEnd/>
          </a:ln>
        </p:spPr>
        <p:txBody>
          <a:bodyPr lIns="0" tIns="0" rIns="0" bIns="0"/>
          <a:lstStyle/>
          <a:p>
            <a:pPr lvl="0"/>
            <a:r>
              <a:rPr lang="fr-FR" sz="2400" dirty="0"/>
              <a:t>L'amélioration, la création ou l'extraction de données géospatiales peut se faire de différentes manières en fonction du format attendu</a:t>
            </a:r>
            <a:r>
              <a:rPr lang="en-GB" sz="2400" dirty="0"/>
              <a:t>:</a:t>
            </a:r>
            <a:endParaRPr lang="en-US" sz="2400" dirty="0"/>
          </a:p>
        </p:txBody>
      </p:sp>
      <p:sp>
        <p:nvSpPr>
          <p:cNvPr id="4" name="Right Arrow 21">
            <a:extLst>
              <a:ext uri="{FF2B5EF4-FFF2-40B4-BE49-F238E27FC236}">
                <a16:creationId xmlns:a16="http://schemas.microsoft.com/office/drawing/2014/main" id="{F5EC8FB4-5DB9-2F67-7F44-B03D0C57A18C}"/>
              </a:ext>
            </a:extLst>
          </p:cNvPr>
          <p:cNvSpPr/>
          <p:nvPr/>
        </p:nvSpPr>
        <p:spPr>
          <a:xfrm>
            <a:off x="693143" y="5746395"/>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 name="Rectangle 3">
            <a:extLst>
              <a:ext uri="{FF2B5EF4-FFF2-40B4-BE49-F238E27FC236}">
                <a16:creationId xmlns:a16="http://schemas.microsoft.com/office/drawing/2014/main" id="{D1CED404-5B73-93DC-A1D4-57CFDEBD028C}"/>
              </a:ext>
            </a:extLst>
          </p:cNvPr>
          <p:cNvSpPr>
            <a:spLocks noChangeArrowheads="1"/>
          </p:cNvSpPr>
          <p:nvPr/>
        </p:nvSpPr>
        <p:spPr bwMode="auto">
          <a:xfrm>
            <a:off x="1248727" y="5764383"/>
            <a:ext cx="7463625" cy="761909"/>
          </a:xfrm>
          <a:prstGeom prst="rect">
            <a:avLst/>
          </a:prstGeom>
          <a:noFill/>
          <a:ln w="9525">
            <a:noFill/>
            <a:miter lim="800000"/>
            <a:headEnd/>
            <a:tailEnd/>
          </a:ln>
        </p:spPr>
        <p:txBody>
          <a:bodyPr lIns="0" tIns="0" rIns="0" bIns="0"/>
          <a:lstStyle/>
          <a:p>
            <a:pPr fontAlgn="auto">
              <a:lnSpc>
                <a:spcPct val="90000"/>
              </a:lnSpc>
              <a:spcAft>
                <a:spcPts val="0"/>
              </a:spcAft>
              <a:defRPr/>
            </a:pPr>
            <a:r>
              <a:rPr lang="fr-CH" sz="2400" dirty="0">
                <a:solidFill>
                  <a:srgbClr val="FF0000"/>
                </a:solidFill>
              </a:rPr>
              <a:t>La méthode que nous allons examiner plus en détail car vous pourriez être amené à l’utiliser</a:t>
            </a:r>
          </a:p>
        </p:txBody>
      </p:sp>
      <p:pic>
        <p:nvPicPr>
          <p:cNvPr id="7" name="Picture 6" descr="remote_Sensing.gif">
            <a:extLst>
              <a:ext uri="{FF2B5EF4-FFF2-40B4-BE49-F238E27FC236}">
                <a16:creationId xmlns:a16="http://schemas.microsoft.com/office/drawing/2014/main" id="{06CF5256-1A15-ABFA-A5E4-7C4D32289614}"/>
              </a:ext>
            </a:extLst>
          </p:cNvPr>
          <p:cNvPicPr>
            <a:picLocks noChangeAspect="1"/>
          </p:cNvPicPr>
          <p:nvPr/>
        </p:nvPicPr>
        <p:blipFill>
          <a:blip r:embed="rId3" cstate="print"/>
          <a:stretch>
            <a:fillRect/>
          </a:stretch>
        </p:blipFill>
        <p:spPr>
          <a:xfrm>
            <a:off x="7222132" y="2083793"/>
            <a:ext cx="1320800" cy="990600"/>
          </a:xfrm>
          <a:prstGeom prst="rect">
            <a:avLst/>
          </a:prstGeom>
          <a:ln>
            <a:noFill/>
          </a:ln>
          <a:effectLst>
            <a:outerShdw blurRad="190500" algn="tl" rotWithShape="0">
              <a:srgbClr val="000000">
                <a:alpha val="70000"/>
              </a:srgbClr>
            </a:outerShdw>
          </a:effectLst>
        </p:spPr>
      </p:pic>
      <p:pic>
        <p:nvPicPr>
          <p:cNvPr id="8" name="Picture 7" descr="image_processing.jpg">
            <a:extLst>
              <a:ext uri="{FF2B5EF4-FFF2-40B4-BE49-F238E27FC236}">
                <a16:creationId xmlns:a16="http://schemas.microsoft.com/office/drawing/2014/main" id="{391FAD0A-3C53-6BD2-B67A-EA7D87F7FE01}"/>
              </a:ext>
            </a:extLst>
          </p:cNvPr>
          <p:cNvPicPr>
            <a:picLocks noChangeAspect="1"/>
          </p:cNvPicPr>
          <p:nvPr/>
        </p:nvPicPr>
        <p:blipFill>
          <a:blip r:embed="rId4" cstate="print"/>
          <a:srcRect/>
          <a:stretch>
            <a:fillRect/>
          </a:stretch>
        </p:blipFill>
        <p:spPr>
          <a:xfrm>
            <a:off x="7228041" y="3196030"/>
            <a:ext cx="1384300" cy="1039813"/>
          </a:xfrm>
          <a:prstGeom prst="rect">
            <a:avLst/>
          </a:prstGeom>
          <a:ln>
            <a:noFill/>
          </a:ln>
          <a:effectLst>
            <a:outerShdw blurRad="190500" algn="tl" rotWithShape="0">
              <a:srgbClr val="000000">
                <a:alpha val="70000"/>
              </a:srgbClr>
            </a:outerShdw>
          </a:effectLst>
        </p:spPr>
      </p:pic>
      <p:pic>
        <p:nvPicPr>
          <p:cNvPr id="9" name="Picture 8" descr="digitizing.jpg">
            <a:extLst>
              <a:ext uri="{FF2B5EF4-FFF2-40B4-BE49-F238E27FC236}">
                <a16:creationId xmlns:a16="http://schemas.microsoft.com/office/drawing/2014/main" id="{E07EE865-D62D-2A3B-D8BD-3B906A8C8098}"/>
              </a:ext>
            </a:extLst>
          </p:cNvPr>
          <p:cNvPicPr>
            <a:picLocks noChangeAspect="1"/>
          </p:cNvPicPr>
          <p:nvPr/>
        </p:nvPicPr>
        <p:blipFill>
          <a:blip r:embed="rId5" cstate="print"/>
          <a:stretch>
            <a:fillRect/>
          </a:stretch>
        </p:blipFill>
        <p:spPr>
          <a:xfrm>
            <a:off x="7228041" y="4455608"/>
            <a:ext cx="1484312" cy="987425"/>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395BF14D-DCED-E123-F179-6E7469FC6843}"/>
              </a:ext>
            </a:extLst>
          </p:cNvPr>
          <p:cNvSpPr/>
          <p:nvPr/>
        </p:nvSpPr>
        <p:spPr>
          <a:xfrm>
            <a:off x="683568" y="4412995"/>
            <a:ext cx="6424352" cy="10300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solidFill>
                <a:srgbClr val="346667"/>
              </a:solidFill>
            </a:endParaRPr>
          </a:p>
        </p:txBody>
      </p:sp>
    </p:spTree>
    <p:extLst>
      <p:ext uri="{BB962C8B-B14F-4D97-AF65-F5344CB8AC3E}">
        <p14:creationId xmlns:p14="http://schemas.microsoft.com/office/powerpoint/2010/main" val="13053976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Ajuster ou extraire des entités géographiques de points, lignes ou polygones d’un fonds de carte</a:t>
            </a: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17</a:t>
            </a:fld>
            <a:endParaRPr lang="en-GB" altLang="en-US"/>
          </a:p>
        </p:txBody>
      </p:sp>
      <p:sp>
        <p:nvSpPr>
          <p:cNvPr id="18" name="Rectangle 3"/>
          <p:cNvSpPr>
            <a:spLocks noChangeArrowheads="1"/>
          </p:cNvSpPr>
          <p:nvPr/>
        </p:nvSpPr>
        <p:spPr bwMode="auto">
          <a:xfrm>
            <a:off x="119598" y="991203"/>
            <a:ext cx="4417997" cy="571660"/>
          </a:xfrm>
          <a:prstGeom prst="rect">
            <a:avLst/>
          </a:prstGeom>
          <a:noFill/>
          <a:ln w="9525">
            <a:noFill/>
            <a:miter lim="800000"/>
            <a:headEnd/>
            <a:tailEnd/>
          </a:ln>
        </p:spPr>
        <p:txBody>
          <a:bodyPr lIns="0" tIns="0" rIns="0" bIns="0"/>
          <a:lstStyle/>
          <a:p>
            <a:pPr lvl="0" algn="ctr"/>
            <a:r>
              <a:rPr lang="fr-FR" sz="2000" dirty="0"/>
              <a:t>Ajuster les données SIG en format vectoriel (édition</a:t>
            </a:r>
            <a:r>
              <a:rPr lang="en-GB" sz="2000" dirty="0"/>
              <a:t>)</a:t>
            </a:r>
            <a:endParaRPr lang="en-US" sz="2000" dirty="0"/>
          </a:p>
        </p:txBody>
      </p:sp>
      <p:pic>
        <p:nvPicPr>
          <p:cNvPr id="5" name="Picture 4">
            <a:extLst>
              <a:ext uri="{FF2B5EF4-FFF2-40B4-BE49-F238E27FC236}">
                <a16:creationId xmlns:a16="http://schemas.microsoft.com/office/drawing/2014/main" id="{2A1619E8-54F4-E4CE-0DDE-490365EB53F0}"/>
              </a:ext>
            </a:extLst>
          </p:cNvPr>
          <p:cNvPicPr>
            <a:picLocks noChangeAspect="1"/>
          </p:cNvPicPr>
          <p:nvPr/>
        </p:nvPicPr>
        <p:blipFill>
          <a:blip r:embed="rId3"/>
          <a:stretch>
            <a:fillRect/>
          </a:stretch>
        </p:blipFill>
        <p:spPr>
          <a:xfrm>
            <a:off x="8093387" y="3160875"/>
            <a:ext cx="908539" cy="1273331"/>
          </a:xfrm>
          <a:prstGeom prst="rect">
            <a:avLst/>
          </a:prstGeom>
          <a:ln>
            <a:solidFill>
              <a:schemeClr val="tx1"/>
            </a:solidFill>
          </a:ln>
        </p:spPr>
      </p:pic>
      <p:pic>
        <p:nvPicPr>
          <p:cNvPr id="6" name="Picture 5">
            <a:extLst>
              <a:ext uri="{FF2B5EF4-FFF2-40B4-BE49-F238E27FC236}">
                <a16:creationId xmlns:a16="http://schemas.microsoft.com/office/drawing/2014/main" id="{8FD2EE47-8F82-6CB2-1965-A4E57D061633}"/>
              </a:ext>
            </a:extLst>
          </p:cNvPr>
          <p:cNvPicPr>
            <a:picLocks noChangeAspect="1"/>
          </p:cNvPicPr>
          <p:nvPr/>
        </p:nvPicPr>
        <p:blipFill rotWithShape="1">
          <a:blip r:embed="rId4"/>
          <a:srcRect l="80520" t="38265" r="10441" b="47050"/>
          <a:stretch/>
        </p:blipFill>
        <p:spPr>
          <a:xfrm>
            <a:off x="8625009" y="2992403"/>
            <a:ext cx="466527" cy="420441"/>
          </a:xfrm>
          <a:prstGeom prst="rect">
            <a:avLst/>
          </a:prstGeom>
        </p:spPr>
      </p:pic>
      <p:sp>
        <p:nvSpPr>
          <p:cNvPr id="7" name="TextBox 6">
            <a:extLst>
              <a:ext uri="{FF2B5EF4-FFF2-40B4-BE49-F238E27FC236}">
                <a16:creationId xmlns:a16="http://schemas.microsoft.com/office/drawing/2014/main" id="{090F5319-61C9-A9D2-B6DB-C2E7F05F005B}"/>
              </a:ext>
            </a:extLst>
          </p:cNvPr>
          <p:cNvSpPr txBox="1"/>
          <p:nvPr/>
        </p:nvSpPr>
        <p:spPr>
          <a:xfrm>
            <a:off x="7884760" y="4442291"/>
            <a:ext cx="1206775" cy="200055"/>
          </a:xfrm>
          <a:prstGeom prst="rect">
            <a:avLst/>
          </a:prstGeom>
          <a:noFill/>
        </p:spPr>
        <p:txBody>
          <a:bodyPr wrap="square">
            <a:spAutoFit/>
          </a:bodyPr>
          <a:lstStyle/>
          <a:p>
            <a:r>
              <a:rPr lang="en-PH" sz="700" dirty="0"/>
              <a:t>EN_Guide_HGLC_Part2_4_1</a:t>
            </a:r>
          </a:p>
        </p:txBody>
      </p:sp>
      <p:cxnSp>
        <p:nvCxnSpPr>
          <p:cNvPr id="9" name="Straight Connector 8">
            <a:extLst>
              <a:ext uri="{FF2B5EF4-FFF2-40B4-BE49-F238E27FC236}">
                <a16:creationId xmlns:a16="http://schemas.microsoft.com/office/drawing/2014/main" id="{D3424F7A-927C-FD52-67D4-AFA0B40F5D02}"/>
              </a:ext>
            </a:extLst>
          </p:cNvPr>
          <p:cNvCxnSpPr/>
          <p:nvPr/>
        </p:nvCxnSpPr>
        <p:spPr>
          <a:xfrm>
            <a:off x="4572000" y="1215155"/>
            <a:ext cx="0" cy="52380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6D24BD78-59A5-A8D0-ACB8-99A7EE221860}"/>
              </a:ext>
            </a:extLst>
          </p:cNvPr>
          <p:cNvSpPr>
            <a:spLocks noChangeArrowheads="1"/>
          </p:cNvSpPr>
          <p:nvPr/>
        </p:nvSpPr>
        <p:spPr bwMode="auto">
          <a:xfrm>
            <a:off x="4722304" y="989693"/>
            <a:ext cx="4369231" cy="571660"/>
          </a:xfrm>
          <a:prstGeom prst="rect">
            <a:avLst/>
          </a:prstGeom>
          <a:noFill/>
          <a:ln w="9525">
            <a:noFill/>
            <a:miter lim="800000"/>
            <a:headEnd/>
            <a:tailEnd/>
          </a:ln>
        </p:spPr>
        <p:txBody>
          <a:bodyPr lIns="0" tIns="0" rIns="0" bIns="0"/>
          <a:lstStyle/>
          <a:p>
            <a:pPr lvl="0" algn="ctr"/>
            <a:r>
              <a:rPr lang="fr-FR" sz="2200" dirty="0"/>
              <a:t>Extraire des données au format vectoriel (numérisation)</a:t>
            </a:r>
            <a:endParaRPr lang="en-US" sz="2200" dirty="0"/>
          </a:p>
        </p:txBody>
      </p:sp>
      <p:pic>
        <p:nvPicPr>
          <p:cNvPr id="13" name="Picture 12">
            <a:extLst>
              <a:ext uri="{FF2B5EF4-FFF2-40B4-BE49-F238E27FC236}">
                <a16:creationId xmlns:a16="http://schemas.microsoft.com/office/drawing/2014/main" id="{9F67131D-5756-98D7-E6E6-42B2E1570C6E}"/>
              </a:ext>
            </a:extLst>
          </p:cNvPr>
          <p:cNvPicPr>
            <a:picLocks noChangeAspect="1"/>
          </p:cNvPicPr>
          <p:nvPr/>
        </p:nvPicPr>
        <p:blipFill>
          <a:blip r:embed="rId5"/>
          <a:stretch>
            <a:fillRect/>
          </a:stretch>
        </p:blipFill>
        <p:spPr>
          <a:xfrm>
            <a:off x="896169" y="1665807"/>
            <a:ext cx="3018496" cy="2268018"/>
          </a:xfrm>
          <a:prstGeom prst="rect">
            <a:avLst/>
          </a:prstGeom>
        </p:spPr>
      </p:pic>
      <p:pic>
        <p:nvPicPr>
          <p:cNvPr id="11" name="Picture 10">
            <a:extLst>
              <a:ext uri="{FF2B5EF4-FFF2-40B4-BE49-F238E27FC236}">
                <a16:creationId xmlns:a16="http://schemas.microsoft.com/office/drawing/2014/main" id="{02557160-E7B8-3284-D6C7-FABC80EC7C96}"/>
              </a:ext>
            </a:extLst>
          </p:cNvPr>
          <p:cNvPicPr>
            <a:picLocks noChangeAspect="1"/>
          </p:cNvPicPr>
          <p:nvPr/>
        </p:nvPicPr>
        <p:blipFill>
          <a:blip r:embed="rId6"/>
          <a:stretch>
            <a:fillRect/>
          </a:stretch>
        </p:blipFill>
        <p:spPr>
          <a:xfrm>
            <a:off x="119598" y="2077211"/>
            <a:ext cx="1028252" cy="1351789"/>
          </a:xfrm>
          <a:prstGeom prst="rect">
            <a:avLst/>
          </a:prstGeom>
          <a:ln>
            <a:solidFill>
              <a:schemeClr val="tx1"/>
            </a:solidFill>
          </a:ln>
        </p:spPr>
      </p:pic>
      <p:pic>
        <p:nvPicPr>
          <p:cNvPr id="14" name="Picture 13">
            <a:extLst>
              <a:ext uri="{FF2B5EF4-FFF2-40B4-BE49-F238E27FC236}">
                <a16:creationId xmlns:a16="http://schemas.microsoft.com/office/drawing/2014/main" id="{9205E1B1-3E74-839E-B858-77E4CA8DA8AE}"/>
              </a:ext>
            </a:extLst>
          </p:cNvPr>
          <p:cNvPicPr>
            <a:picLocks noChangeAspect="1"/>
          </p:cNvPicPr>
          <p:nvPr/>
        </p:nvPicPr>
        <p:blipFill rotWithShape="1">
          <a:blip r:embed="rId6"/>
          <a:srcRect l="4334" t="72842" r="14696" b="12391"/>
          <a:stretch/>
        </p:blipFill>
        <p:spPr>
          <a:xfrm>
            <a:off x="596343" y="3681674"/>
            <a:ext cx="3588749" cy="860437"/>
          </a:xfrm>
          <a:prstGeom prst="rect">
            <a:avLst/>
          </a:prstGeom>
          <a:ln>
            <a:solidFill>
              <a:schemeClr val="tx1"/>
            </a:solidFill>
          </a:ln>
        </p:spPr>
      </p:pic>
      <p:sp>
        <p:nvSpPr>
          <p:cNvPr id="15" name="TextBox 14">
            <a:extLst>
              <a:ext uri="{FF2B5EF4-FFF2-40B4-BE49-F238E27FC236}">
                <a16:creationId xmlns:a16="http://schemas.microsoft.com/office/drawing/2014/main" id="{8BF7C0D8-0954-4744-BA6D-03D79C2E3207}"/>
              </a:ext>
            </a:extLst>
          </p:cNvPr>
          <p:cNvSpPr txBox="1"/>
          <p:nvPr/>
        </p:nvSpPr>
        <p:spPr>
          <a:xfrm>
            <a:off x="-2679" y="1665807"/>
            <a:ext cx="989566" cy="415498"/>
          </a:xfrm>
          <a:prstGeom prst="rect">
            <a:avLst/>
          </a:prstGeom>
          <a:noFill/>
        </p:spPr>
        <p:txBody>
          <a:bodyPr wrap="square">
            <a:spAutoFit/>
          </a:bodyPr>
          <a:lstStyle/>
          <a:p>
            <a:pPr algn="ctr"/>
            <a:r>
              <a:rPr lang="fr-CH" sz="1050" dirty="0">
                <a:ea typeface="+mj-ea"/>
                <a:cs typeface="Calibri" pitchFamily="34" charset="0"/>
              </a:rPr>
              <a:t>Spécifications de données</a:t>
            </a:r>
            <a:endParaRPr lang="en-PH" sz="1050" dirty="0"/>
          </a:p>
        </p:txBody>
      </p:sp>
      <p:cxnSp>
        <p:nvCxnSpPr>
          <p:cNvPr id="17" name="Straight Connector 16">
            <a:extLst>
              <a:ext uri="{FF2B5EF4-FFF2-40B4-BE49-F238E27FC236}">
                <a16:creationId xmlns:a16="http://schemas.microsoft.com/office/drawing/2014/main" id="{64B4C5F1-1466-BE1E-81DF-BB8C49FED4CB}"/>
              </a:ext>
            </a:extLst>
          </p:cNvPr>
          <p:cNvCxnSpPr/>
          <p:nvPr/>
        </p:nvCxnSpPr>
        <p:spPr>
          <a:xfrm>
            <a:off x="948787" y="4249663"/>
            <a:ext cx="28650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F5F59D-CC47-E2A7-AEF0-9ABEA5338908}"/>
              </a:ext>
            </a:extLst>
          </p:cNvPr>
          <p:cNvCxnSpPr>
            <a:cxnSpLocks/>
          </p:cNvCxnSpPr>
          <p:nvPr/>
        </p:nvCxnSpPr>
        <p:spPr>
          <a:xfrm flipV="1">
            <a:off x="2267744" y="3308375"/>
            <a:ext cx="119119" cy="574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097AF7-F045-9E80-28C5-BA847FDD726B}"/>
              </a:ext>
            </a:extLst>
          </p:cNvPr>
          <p:cNvSpPr txBox="1"/>
          <p:nvPr/>
        </p:nvSpPr>
        <p:spPr>
          <a:xfrm>
            <a:off x="2480669" y="2899327"/>
            <a:ext cx="685134" cy="276999"/>
          </a:xfrm>
          <a:prstGeom prst="rect">
            <a:avLst/>
          </a:prstGeom>
          <a:solidFill>
            <a:schemeClr val="bg1"/>
          </a:solidFill>
        </p:spPr>
        <p:txBody>
          <a:bodyPr wrap="square">
            <a:spAutoFit/>
          </a:bodyPr>
          <a:lstStyle/>
          <a:p>
            <a:pPr algn="ctr"/>
            <a:r>
              <a:rPr lang="fr-CH" sz="1200" b="1" dirty="0">
                <a:solidFill>
                  <a:srgbClr val="FF0000"/>
                </a:solidFill>
                <a:ea typeface="+mj-ea"/>
                <a:cs typeface="Calibri" pitchFamily="34" charset="0"/>
              </a:rPr>
              <a:t>300 m!!</a:t>
            </a:r>
            <a:endParaRPr lang="en-PH" sz="1200" b="1" dirty="0">
              <a:solidFill>
                <a:srgbClr val="FF0000"/>
              </a:solidFill>
            </a:endParaRPr>
          </a:p>
        </p:txBody>
      </p:sp>
      <p:pic>
        <p:nvPicPr>
          <p:cNvPr id="27" name="Picture 26">
            <a:extLst>
              <a:ext uri="{FF2B5EF4-FFF2-40B4-BE49-F238E27FC236}">
                <a16:creationId xmlns:a16="http://schemas.microsoft.com/office/drawing/2014/main" id="{D8977266-4731-CEAD-1180-200CBFBC195F}"/>
              </a:ext>
            </a:extLst>
          </p:cNvPr>
          <p:cNvPicPr>
            <a:picLocks noChangeAspect="1"/>
          </p:cNvPicPr>
          <p:nvPr/>
        </p:nvPicPr>
        <p:blipFill>
          <a:blip r:embed="rId7"/>
          <a:stretch>
            <a:fillRect/>
          </a:stretch>
        </p:blipFill>
        <p:spPr>
          <a:xfrm>
            <a:off x="948787" y="4730252"/>
            <a:ext cx="2965878" cy="1947407"/>
          </a:xfrm>
          <a:prstGeom prst="rect">
            <a:avLst/>
          </a:prstGeom>
        </p:spPr>
      </p:pic>
      <p:sp>
        <p:nvSpPr>
          <p:cNvPr id="29" name="Right Arrow 8">
            <a:extLst>
              <a:ext uri="{FF2B5EF4-FFF2-40B4-BE49-F238E27FC236}">
                <a16:creationId xmlns:a16="http://schemas.microsoft.com/office/drawing/2014/main" id="{2D54711C-29EF-D6F1-D15D-D209FAF748AD}"/>
              </a:ext>
            </a:extLst>
          </p:cNvPr>
          <p:cNvSpPr/>
          <p:nvPr/>
        </p:nvSpPr>
        <p:spPr>
          <a:xfrm rot="5400000">
            <a:off x="2161414" y="4503849"/>
            <a:ext cx="458605"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31" name="Picture 30">
            <a:extLst>
              <a:ext uri="{FF2B5EF4-FFF2-40B4-BE49-F238E27FC236}">
                <a16:creationId xmlns:a16="http://schemas.microsoft.com/office/drawing/2014/main" id="{AB22AFCC-CD66-E96B-D1CE-3F518DE08FA0}"/>
              </a:ext>
            </a:extLst>
          </p:cNvPr>
          <p:cNvPicPr>
            <a:picLocks noChangeAspect="1"/>
          </p:cNvPicPr>
          <p:nvPr/>
        </p:nvPicPr>
        <p:blipFill>
          <a:blip r:embed="rId8"/>
          <a:stretch>
            <a:fillRect/>
          </a:stretch>
        </p:blipFill>
        <p:spPr>
          <a:xfrm>
            <a:off x="5099648" y="1665825"/>
            <a:ext cx="2788749" cy="2268000"/>
          </a:xfrm>
          <a:prstGeom prst="rect">
            <a:avLst/>
          </a:prstGeom>
        </p:spPr>
      </p:pic>
      <p:sp>
        <p:nvSpPr>
          <p:cNvPr id="35" name="Right Arrow 21">
            <a:extLst>
              <a:ext uri="{FF2B5EF4-FFF2-40B4-BE49-F238E27FC236}">
                <a16:creationId xmlns:a16="http://schemas.microsoft.com/office/drawing/2014/main" id="{34449424-30FA-D178-888D-DF21FDD815D7}"/>
              </a:ext>
            </a:extLst>
          </p:cNvPr>
          <p:cNvSpPr/>
          <p:nvPr/>
        </p:nvSpPr>
        <p:spPr>
          <a:xfrm rot="7523434">
            <a:off x="5852495" y="2334606"/>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38" name="Picture 37">
            <a:extLst>
              <a:ext uri="{FF2B5EF4-FFF2-40B4-BE49-F238E27FC236}">
                <a16:creationId xmlns:a16="http://schemas.microsoft.com/office/drawing/2014/main" id="{9A331FB4-3032-2578-1300-A8ED445047C2}"/>
              </a:ext>
            </a:extLst>
          </p:cNvPr>
          <p:cNvPicPr>
            <a:picLocks noChangeAspect="1"/>
          </p:cNvPicPr>
          <p:nvPr/>
        </p:nvPicPr>
        <p:blipFill>
          <a:blip r:embed="rId9"/>
          <a:stretch>
            <a:fillRect/>
          </a:stretch>
        </p:blipFill>
        <p:spPr>
          <a:xfrm>
            <a:off x="5099648" y="4249663"/>
            <a:ext cx="2827137" cy="2268000"/>
          </a:xfrm>
          <a:prstGeom prst="rect">
            <a:avLst/>
          </a:prstGeom>
        </p:spPr>
      </p:pic>
      <p:sp>
        <p:nvSpPr>
          <p:cNvPr id="39" name="Right Arrow 8">
            <a:extLst>
              <a:ext uri="{FF2B5EF4-FFF2-40B4-BE49-F238E27FC236}">
                <a16:creationId xmlns:a16="http://schemas.microsoft.com/office/drawing/2014/main" id="{C5C64438-FD66-673C-6497-D2837898997C}"/>
              </a:ext>
            </a:extLst>
          </p:cNvPr>
          <p:cNvSpPr/>
          <p:nvPr/>
        </p:nvSpPr>
        <p:spPr>
          <a:xfrm rot="5400000">
            <a:off x="6226607" y="3899665"/>
            <a:ext cx="573218"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40" name="Picture 2" descr="D:\Izay_Pantanilla\Health_GeoLab\PROJECTS\HIS_GEO_ENABLING\MODULE_3\FIGURES\Paper_map.png">
            <a:extLst>
              <a:ext uri="{FF2B5EF4-FFF2-40B4-BE49-F238E27FC236}">
                <a16:creationId xmlns:a16="http://schemas.microsoft.com/office/drawing/2014/main" id="{40DC49BC-776B-9D82-D7B9-C66C9CCB1E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4831" y="4813953"/>
            <a:ext cx="2445420" cy="171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074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18</a:t>
            </a:fld>
            <a:endParaRPr lang="en-GB" altLang="en-US"/>
          </a:p>
        </p:txBody>
      </p:sp>
      <p:sp>
        <p:nvSpPr>
          <p:cNvPr id="4" name="Title 1">
            <a:extLst>
              <a:ext uri="{FF2B5EF4-FFF2-40B4-BE49-F238E27FC236}">
                <a16:creationId xmlns:a16="http://schemas.microsoft.com/office/drawing/2014/main" id="{16AC2606-C2AD-4320-F4EF-34075A607D79}"/>
              </a:ext>
            </a:extLst>
          </p:cNvPr>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Ajuster ou extraire des entités géographiques de points, lignes ou polygones d’un fonds de carte</a:t>
            </a:r>
          </a:p>
        </p:txBody>
      </p:sp>
      <p:sp>
        <p:nvSpPr>
          <p:cNvPr id="6" name="Rectangle 3">
            <a:extLst>
              <a:ext uri="{FF2B5EF4-FFF2-40B4-BE49-F238E27FC236}">
                <a16:creationId xmlns:a16="http://schemas.microsoft.com/office/drawing/2014/main" id="{7676AC3B-6E36-13D4-DC15-C4B64791FCEF}"/>
              </a:ext>
            </a:extLst>
          </p:cNvPr>
          <p:cNvSpPr>
            <a:spLocks noChangeArrowheads="1"/>
          </p:cNvSpPr>
          <p:nvPr/>
        </p:nvSpPr>
        <p:spPr bwMode="auto">
          <a:xfrm>
            <a:off x="395536" y="1196752"/>
            <a:ext cx="8568952" cy="715719"/>
          </a:xfrm>
          <a:prstGeom prst="rect">
            <a:avLst/>
          </a:prstGeom>
          <a:noFill/>
          <a:ln w="9525">
            <a:noFill/>
            <a:miter lim="800000"/>
            <a:headEnd/>
            <a:tailEnd/>
          </a:ln>
        </p:spPr>
        <p:txBody>
          <a:bodyPr lIns="0" tIns="0" rIns="0" bIns="0"/>
          <a:lstStyle/>
          <a:p>
            <a:pPr lvl="0"/>
            <a:r>
              <a:rPr lang="fr-FR" sz="2200" dirty="0"/>
              <a:t>Lors de l'édition et/ou de l'extraction de données vectorielles à partir d’un fond de carte, il est important de choisir</a:t>
            </a:r>
            <a:endParaRPr lang="en-PH" sz="2200" dirty="0"/>
          </a:p>
        </p:txBody>
      </p:sp>
      <p:pic>
        <p:nvPicPr>
          <p:cNvPr id="7" name="image185.png">
            <a:extLst>
              <a:ext uri="{FF2B5EF4-FFF2-40B4-BE49-F238E27FC236}">
                <a16:creationId xmlns:a16="http://schemas.microsoft.com/office/drawing/2014/main" id="{973FA604-785B-DFA1-05F4-7A57C4B3B05C}"/>
              </a:ext>
            </a:extLst>
          </p:cNvPr>
          <p:cNvPicPr/>
          <p:nvPr/>
        </p:nvPicPr>
        <p:blipFill rotWithShape="1">
          <a:blip r:embed="rId3"/>
          <a:srcRect l="32998" t="38417" r="30432" b="7727"/>
          <a:stretch/>
        </p:blipFill>
        <p:spPr>
          <a:xfrm>
            <a:off x="6783141" y="4199044"/>
            <a:ext cx="1557780" cy="1061938"/>
          </a:xfrm>
          <a:prstGeom prst="rect">
            <a:avLst/>
          </a:prstGeom>
          <a:ln/>
        </p:spPr>
      </p:pic>
      <p:sp>
        <p:nvSpPr>
          <p:cNvPr id="9" name="Rectangle 3">
            <a:extLst>
              <a:ext uri="{FF2B5EF4-FFF2-40B4-BE49-F238E27FC236}">
                <a16:creationId xmlns:a16="http://schemas.microsoft.com/office/drawing/2014/main" id="{04B69EC4-22FF-C73A-ABF0-9B796F00CD4C}"/>
              </a:ext>
            </a:extLst>
          </p:cNvPr>
          <p:cNvSpPr>
            <a:spLocks noChangeArrowheads="1"/>
          </p:cNvSpPr>
          <p:nvPr/>
        </p:nvSpPr>
        <p:spPr bwMode="auto">
          <a:xfrm>
            <a:off x="292798" y="2056522"/>
            <a:ext cx="5935386" cy="4396665"/>
          </a:xfrm>
          <a:prstGeom prst="rect">
            <a:avLst/>
          </a:prstGeom>
          <a:noFill/>
          <a:ln w="9525">
            <a:noFill/>
            <a:miter lim="800000"/>
            <a:headEnd/>
            <a:tailEnd/>
          </a:ln>
        </p:spPr>
        <p:txBody>
          <a:bodyPr lIns="0" tIns="0" rIns="0" bIns="0"/>
          <a:lstStyle/>
          <a:p>
            <a:pPr marL="636588" lvl="1" indent="-457200">
              <a:buAutoNum type="arabicPeriod"/>
            </a:pPr>
            <a:r>
              <a:rPr lang="fr-CH" sz="2200" dirty="0"/>
              <a:t>Le fond de carte appropriée</a:t>
            </a:r>
          </a:p>
          <a:p>
            <a:pPr marL="914400" lvl="1" indent="-457200">
              <a:buFont typeface="Arial" panose="020B0604020202020204" pitchFamily="34" charset="0"/>
              <a:buChar char="•"/>
            </a:pPr>
            <a:r>
              <a:rPr lang="fr-CH" sz="2200" dirty="0"/>
              <a:t>Respecter les spécifications des données qui ont été définies:</a:t>
            </a:r>
          </a:p>
          <a:p>
            <a:pPr marL="1371600" lvl="2" indent="-457200">
              <a:buFont typeface="Arial" panose="020B0604020202020204" pitchFamily="34" charset="0"/>
              <a:buChar char="•"/>
            </a:pPr>
            <a:r>
              <a:rPr lang="fr-CH" sz="2200" dirty="0"/>
              <a:t>Imagerie : validité temporelle, résolution, exactitude</a:t>
            </a:r>
          </a:p>
          <a:p>
            <a:pPr marL="1371600" lvl="2" indent="-457200">
              <a:buFont typeface="Arial" panose="020B0604020202020204" pitchFamily="34" charset="0"/>
              <a:buChar char="•"/>
            </a:pPr>
            <a:r>
              <a:rPr lang="fr-CH" sz="2200" dirty="0"/>
              <a:t>Carte numérisée : validité temporelle, échelle, résolution de la numérisation</a:t>
            </a:r>
          </a:p>
          <a:p>
            <a:pPr marL="914400" lvl="1" indent="-457200">
              <a:buFont typeface="Arial" panose="020B0604020202020204" pitchFamily="34" charset="0"/>
              <a:buChar char="•"/>
            </a:pPr>
            <a:r>
              <a:rPr lang="fr-CH" sz="2200" dirty="0"/>
              <a:t>Les images doivent être exemptes de nuages dans la mesure du possible afin de garantir leur exhaustivité.</a:t>
            </a:r>
          </a:p>
          <a:p>
            <a:pPr marL="914400" lvl="1" indent="-457200">
              <a:buFont typeface="Arial" panose="020B0604020202020204" pitchFamily="34" charset="0"/>
              <a:buChar char="•"/>
            </a:pPr>
            <a:r>
              <a:rPr lang="fr-CH" sz="2200" dirty="0"/>
              <a:t>Les images doivent être bien </a:t>
            </a:r>
            <a:r>
              <a:rPr lang="fr-CH" sz="2200" dirty="0" err="1"/>
              <a:t>orthorectifiées</a:t>
            </a:r>
            <a:r>
              <a:rPr lang="fr-CH" sz="2200" dirty="0"/>
              <a:t> afin d'éviter les "doublons" à la frontière entre deux scènes.</a:t>
            </a:r>
          </a:p>
        </p:txBody>
      </p:sp>
      <p:pic>
        <p:nvPicPr>
          <p:cNvPr id="10" name="image189.png">
            <a:extLst>
              <a:ext uri="{FF2B5EF4-FFF2-40B4-BE49-F238E27FC236}">
                <a16:creationId xmlns:a16="http://schemas.microsoft.com/office/drawing/2014/main" id="{A4446D60-81A4-28A8-D140-554B70C3A6C5}"/>
              </a:ext>
            </a:extLst>
          </p:cNvPr>
          <p:cNvPicPr/>
          <p:nvPr/>
        </p:nvPicPr>
        <p:blipFill>
          <a:blip r:embed="rId4"/>
          <a:srcRect l="37810" t="42894" r="35621" b="28214"/>
          <a:stretch>
            <a:fillRect/>
          </a:stretch>
        </p:blipFill>
        <p:spPr>
          <a:xfrm>
            <a:off x="6486558" y="1745786"/>
            <a:ext cx="2135131" cy="1198338"/>
          </a:xfrm>
          <a:prstGeom prst="rect">
            <a:avLst/>
          </a:prstGeom>
          <a:ln/>
        </p:spPr>
      </p:pic>
      <p:pic>
        <p:nvPicPr>
          <p:cNvPr id="15" name="Picture 14">
            <a:extLst>
              <a:ext uri="{FF2B5EF4-FFF2-40B4-BE49-F238E27FC236}">
                <a16:creationId xmlns:a16="http://schemas.microsoft.com/office/drawing/2014/main" id="{1B2E4C23-4369-368F-E683-BA05959E5AFC}"/>
              </a:ext>
            </a:extLst>
          </p:cNvPr>
          <p:cNvPicPr>
            <a:picLocks noChangeAspect="1"/>
          </p:cNvPicPr>
          <p:nvPr/>
        </p:nvPicPr>
        <p:blipFill>
          <a:blip r:embed="rId5"/>
          <a:stretch>
            <a:fillRect/>
          </a:stretch>
        </p:blipFill>
        <p:spPr>
          <a:xfrm>
            <a:off x="6502125" y="5393847"/>
            <a:ext cx="2268038" cy="1326121"/>
          </a:xfrm>
          <a:prstGeom prst="rect">
            <a:avLst/>
          </a:prstGeom>
        </p:spPr>
      </p:pic>
      <p:pic>
        <p:nvPicPr>
          <p:cNvPr id="16" name="image172.jpg">
            <a:extLst>
              <a:ext uri="{FF2B5EF4-FFF2-40B4-BE49-F238E27FC236}">
                <a16:creationId xmlns:a16="http://schemas.microsoft.com/office/drawing/2014/main" id="{BC3C41DE-15FD-2953-44C4-B9395CA5C89D}"/>
              </a:ext>
            </a:extLst>
          </p:cNvPr>
          <p:cNvPicPr/>
          <p:nvPr/>
        </p:nvPicPr>
        <p:blipFill>
          <a:blip r:embed="rId6"/>
          <a:srcRect/>
          <a:stretch>
            <a:fillRect/>
          </a:stretch>
        </p:blipFill>
        <p:spPr>
          <a:xfrm>
            <a:off x="7647118" y="3088176"/>
            <a:ext cx="978316" cy="978003"/>
          </a:xfrm>
          <a:prstGeom prst="rect">
            <a:avLst/>
          </a:prstGeom>
          <a:ln/>
        </p:spPr>
      </p:pic>
      <p:pic>
        <p:nvPicPr>
          <p:cNvPr id="17" name="image178.jpg">
            <a:extLst>
              <a:ext uri="{FF2B5EF4-FFF2-40B4-BE49-F238E27FC236}">
                <a16:creationId xmlns:a16="http://schemas.microsoft.com/office/drawing/2014/main" id="{A06F81F7-FB44-F22E-CF83-5602432B3CEE}"/>
              </a:ext>
            </a:extLst>
          </p:cNvPr>
          <p:cNvPicPr/>
          <p:nvPr/>
        </p:nvPicPr>
        <p:blipFill>
          <a:blip r:embed="rId7"/>
          <a:srcRect/>
          <a:stretch>
            <a:fillRect/>
          </a:stretch>
        </p:blipFill>
        <p:spPr>
          <a:xfrm>
            <a:off x="6486558" y="3088176"/>
            <a:ext cx="1037770" cy="999661"/>
          </a:xfrm>
          <a:prstGeom prst="rect">
            <a:avLst/>
          </a:prstGeom>
          <a:ln/>
        </p:spPr>
      </p:pic>
    </p:spTree>
    <p:extLst>
      <p:ext uri="{BB962C8B-B14F-4D97-AF65-F5344CB8AC3E}">
        <p14:creationId xmlns:p14="http://schemas.microsoft.com/office/powerpoint/2010/main" val="27775825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19</a:t>
            </a:fld>
            <a:endParaRPr lang="en-GB" altLang="en-US"/>
          </a:p>
        </p:txBody>
      </p:sp>
      <p:sp>
        <p:nvSpPr>
          <p:cNvPr id="4" name="Title 1">
            <a:extLst>
              <a:ext uri="{FF2B5EF4-FFF2-40B4-BE49-F238E27FC236}">
                <a16:creationId xmlns:a16="http://schemas.microsoft.com/office/drawing/2014/main" id="{16AC2606-C2AD-4320-F4EF-34075A607D79}"/>
              </a:ext>
            </a:extLst>
          </p:cNvPr>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Ajuster ou extraire des entités géographiques de points, lignes ou polygones d’un fonds de carte</a:t>
            </a:r>
          </a:p>
        </p:txBody>
      </p:sp>
      <p:sp>
        <p:nvSpPr>
          <p:cNvPr id="6" name="Rectangle 3">
            <a:extLst>
              <a:ext uri="{FF2B5EF4-FFF2-40B4-BE49-F238E27FC236}">
                <a16:creationId xmlns:a16="http://schemas.microsoft.com/office/drawing/2014/main" id="{7676AC3B-6E36-13D4-DC15-C4B64791FCEF}"/>
              </a:ext>
            </a:extLst>
          </p:cNvPr>
          <p:cNvSpPr>
            <a:spLocks noChangeArrowheads="1"/>
          </p:cNvSpPr>
          <p:nvPr/>
        </p:nvSpPr>
        <p:spPr bwMode="auto">
          <a:xfrm>
            <a:off x="344671" y="1046658"/>
            <a:ext cx="8568952" cy="1198337"/>
          </a:xfrm>
          <a:prstGeom prst="rect">
            <a:avLst/>
          </a:prstGeom>
          <a:noFill/>
          <a:ln w="9525">
            <a:noFill/>
            <a:miter lim="800000"/>
            <a:headEnd/>
            <a:tailEnd/>
          </a:ln>
        </p:spPr>
        <p:txBody>
          <a:bodyPr lIns="0" tIns="0" rIns="0" bIns="0"/>
          <a:lstStyle/>
          <a:p>
            <a:pPr lvl="0"/>
            <a:r>
              <a:rPr lang="fr-FR" sz="2200" dirty="0"/>
              <a:t>Lors de l'édition et/ou de l'extraction de données vectorielles à partir d’un fond de carte, il est important de choisir :</a:t>
            </a:r>
            <a:endParaRPr lang="en-PH" sz="2200" dirty="0"/>
          </a:p>
        </p:txBody>
      </p:sp>
      <p:sp>
        <p:nvSpPr>
          <p:cNvPr id="9" name="Rectangle 3">
            <a:extLst>
              <a:ext uri="{FF2B5EF4-FFF2-40B4-BE49-F238E27FC236}">
                <a16:creationId xmlns:a16="http://schemas.microsoft.com/office/drawing/2014/main" id="{04B69EC4-22FF-C73A-ABF0-9B796F00CD4C}"/>
              </a:ext>
            </a:extLst>
          </p:cNvPr>
          <p:cNvSpPr>
            <a:spLocks noChangeArrowheads="1"/>
          </p:cNvSpPr>
          <p:nvPr/>
        </p:nvSpPr>
        <p:spPr bwMode="auto">
          <a:xfrm>
            <a:off x="179512" y="1878285"/>
            <a:ext cx="5785093" cy="4757465"/>
          </a:xfrm>
          <a:prstGeom prst="rect">
            <a:avLst/>
          </a:prstGeom>
          <a:noFill/>
          <a:ln w="9525">
            <a:noFill/>
            <a:miter lim="800000"/>
            <a:headEnd/>
            <a:tailEnd/>
          </a:ln>
        </p:spPr>
        <p:txBody>
          <a:bodyPr lIns="0" tIns="0" rIns="0" bIns="0"/>
          <a:lstStyle/>
          <a:p>
            <a:pPr marL="179388" lvl="1"/>
            <a:r>
              <a:rPr lang="fr-CH" sz="2000" dirty="0"/>
              <a:t>2. La méthode la plus appropriée</a:t>
            </a:r>
          </a:p>
          <a:p>
            <a:pPr marL="717550" lvl="1" indent="-260350">
              <a:buFont typeface="Arial" panose="020B0604020202020204" pitchFamily="34" charset="0"/>
              <a:buChar char="•"/>
            </a:pPr>
            <a:r>
              <a:rPr lang="fr-CH" sz="2000" dirty="0"/>
              <a:t>Extraction manuelle : Capture guidée par l'homme à partir d'une image cartographique ou d'une source (généralement effectuée à l'écran de nos jours).</a:t>
            </a:r>
          </a:p>
          <a:p>
            <a:pPr marL="717550" lvl="1" indent="-260350">
              <a:buFont typeface="Arial" panose="020B0604020202020204" pitchFamily="34" charset="0"/>
              <a:buChar char="•"/>
            </a:pPr>
            <a:r>
              <a:rPr lang="fr-CH" sz="2000" dirty="0"/>
              <a:t>Extraction interactive : Extraction manuelle interactive de caractéristiques assistée par les fonctionnalités d'accrochage automatique aux cellules matricielles</a:t>
            </a:r>
          </a:p>
          <a:p>
            <a:pPr marL="717550" lvl="1" indent="-260350">
              <a:buFont typeface="Arial" panose="020B0604020202020204" pitchFamily="34" charset="0"/>
              <a:buChar char="•"/>
            </a:pPr>
            <a:r>
              <a:rPr lang="fr-CH" sz="2000" dirty="0"/>
              <a:t>Extraction automatique : Méthode automatique guidée par ordinateur qui convertit les données raster en données vectorielles à l'aide d'un logiciel de traitement d'images qui utilise la technologie de reconnaissance des formes pour les générer.</a:t>
            </a:r>
          </a:p>
        </p:txBody>
      </p:sp>
      <p:pic>
        <p:nvPicPr>
          <p:cNvPr id="2" name="Picture 1">
            <a:extLst>
              <a:ext uri="{FF2B5EF4-FFF2-40B4-BE49-F238E27FC236}">
                <a16:creationId xmlns:a16="http://schemas.microsoft.com/office/drawing/2014/main" id="{14C57B8D-E0F9-C5A3-81B1-2EFAACB82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605" y="1988840"/>
            <a:ext cx="2834724" cy="1658203"/>
          </a:xfrm>
          <a:prstGeom prst="rect">
            <a:avLst/>
          </a:prstGeom>
        </p:spPr>
      </p:pic>
      <p:pic>
        <p:nvPicPr>
          <p:cNvPr id="8" name="Picture 7">
            <a:extLst>
              <a:ext uri="{FF2B5EF4-FFF2-40B4-BE49-F238E27FC236}">
                <a16:creationId xmlns:a16="http://schemas.microsoft.com/office/drawing/2014/main" id="{3239B59F-67CD-EAC4-93BC-CBE579530A00}"/>
              </a:ext>
            </a:extLst>
          </p:cNvPr>
          <p:cNvPicPr>
            <a:picLocks noChangeAspect="1"/>
          </p:cNvPicPr>
          <p:nvPr/>
        </p:nvPicPr>
        <p:blipFill>
          <a:blip r:embed="rId4"/>
          <a:stretch>
            <a:fillRect/>
          </a:stretch>
        </p:blipFill>
        <p:spPr>
          <a:xfrm>
            <a:off x="5964606" y="4462912"/>
            <a:ext cx="2834723" cy="1901293"/>
          </a:xfrm>
          <a:prstGeom prst="rect">
            <a:avLst/>
          </a:prstGeom>
        </p:spPr>
      </p:pic>
    </p:spTree>
    <p:extLst>
      <p:ext uri="{BB962C8B-B14F-4D97-AF65-F5344CB8AC3E}">
        <p14:creationId xmlns:p14="http://schemas.microsoft.com/office/powerpoint/2010/main" val="15841524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37F4-94DD-7A94-0AD0-34B3C558EC13}"/>
              </a:ext>
            </a:extLst>
          </p:cNvPr>
          <p:cNvPicPr>
            <a:picLocks noChangeAspect="1"/>
          </p:cNvPicPr>
          <p:nvPr/>
        </p:nvPicPr>
        <p:blipFill>
          <a:blip r:embed="rId3"/>
          <a:stretch>
            <a:fillRect/>
          </a:stretch>
        </p:blipFill>
        <p:spPr>
          <a:xfrm>
            <a:off x="5519084" y="2170618"/>
            <a:ext cx="3226909" cy="3831033"/>
          </a:xfrm>
          <a:prstGeom prst="rect">
            <a:avLst/>
          </a:prstGeom>
        </p:spPr>
      </p:pic>
      <p:sp>
        <p:nvSpPr>
          <p:cNvPr id="2" name="Title 1"/>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a:solidFill>
                  <a:schemeClr val="bg1"/>
                </a:solidFill>
                <a:latin typeface="+mn-lt"/>
              </a:rPr>
              <a:t>Combler les lacunes dans les données</a:t>
            </a: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a:t>
            </a:fld>
            <a:endParaRPr lang="en-GB" altLang="en-US"/>
          </a:p>
        </p:txBody>
      </p:sp>
      <p:sp>
        <p:nvSpPr>
          <p:cNvPr id="18" name="Rectangle 3"/>
          <p:cNvSpPr>
            <a:spLocks noChangeArrowheads="1"/>
          </p:cNvSpPr>
          <p:nvPr/>
        </p:nvSpPr>
        <p:spPr bwMode="auto">
          <a:xfrm>
            <a:off x="251520" y="1124744"/>
            <a:ext cx="8496944" cy="1140709"/>
          </a:xfrm>
          <a:prstGeom prst="rect">
            <a:avLst/>
          </a:prstGeom>
          <a:noFill/>
          <a:ln w="9525">
            <a:noFill/>
            <a:miter lim="800000"/>
            <a:headEnd/>
            <a:tailEnd/>
          </a:ln>
        </p:spPr>
        <p:txBody>
          <a:bodyPr lIns="0" tIns="0" rIns="0" bIns="0"/>
          <a:lstStyle/>
          <a:p>
            <a:pPr lvl="0"/>
            <a:r>
              <a:rPr lang="fr-CH" sz="2400" dirty="0"/>
              <a:t>Combler les lacunes dans les données (listes maîtresses, données géospatiales) peut se faire de deux façons principales:</a:t>
            </a:r>
          </a:p>
        </p:txBody>
      </p:sp>
      <p:sp>
        <p:nvSpPr>
          <p:cNvPr id="5" name="TextBox 4">
            <a:extLst>
              <a:ext uri="{FF2B5EF4-FFF2-40B4-BE49-F238E27FC236}">
                <a16:creationId xmlns:a16="http://schemas.microsoft.com/office/drawing/2014/main" id="{926D3D19-680B-9656-A016-B8C3100CF76D}"/>
              </a:ext>
            </a:extLst>
          </p:cNvPr>
          <p:cNvSpPr txBox="1"/>
          <p:nvPr/>
        </p:nvSpPr>
        <p:spPr>
          <a:xfrm>
            <a:off x="531222" y="1994064"/>
            <a:ext cx="4790329" cy="1938992"/>
          </a:xfrm>
          <a:prstGeom prst="rect">
            <a:avLst/>
          </a:prstGeom>
          <a:noFill/>
        </p:spPr>
        <p:txBody>
          <a:bodyPr wrap="square">
            <a:spAutoFit/>
          </a:bodyPr>
          <a:lstStyle/>
          <a:p>
            <a:pPr marL="342900" indent="-342900">
              <a:buFont typeface="Arial" panose="020B0604020202020204" pitchFamily="34" charset="0"/>
              <a:buChar char="•"/>
            </a:pPr>
            <a:r>
              <a:rPr lang="fr-FR" sz="2400" dirty="0">
                <a:effectLst/>
                <a:latin typeface="+mn-lt"/>
                <a:ea typeface="Helvetica Neue"/>
                <a:cs typeface="Helvetica Neue"/>
              </a:rPr>
              <a:t>En </a:t>
            </a:r>
            <a:r>
              <a:rPr lang="fr-FR" sz="2400" dirty="0">
                <a:latin typeface="+mn-lt"/>
                <a:ea typeface="Helvetica Neue"/>
                <a:cs typeface="Helvetica Neue"/>
              </a:rPr>
              <a:t>améliorant</a:t>
            </a:r>
            <a:r>
              <a:rPr lang="fr-FR" sz="2400" dirty="0">
                <a:effectLst/>
                <a:latin typeface="+mn-lt"/>
                <a:ea typeface="Helvetica Neue"/>
                <a:cs typeface="Helvetica Neue"/>
              </a:rPr>
              <a:t> les données existantes (données géospatiales)</a:t>
            </a:r>
            <a:endParaRPr lang="fr-FR" sz="2400" dirty="0">
              <a:latin typeface="+mn-lt"/>
              <a:ea typeface="Helvetica Neue"/>
              <a:cs typeface="Helvetica Neue"/>
            </a:endParaRPr>
          </a:p>
          <a:p>
            <a:pPr marL="342900" indent="-342900">
              <a:buFont typeface="Arial" panose="020B0604020202020204" pitchFamily="34" charset="0"/>
              <a:buChar char="•"/>
            </a:pPr>
            <a:r>
              <a:rPr lang="fr-FR" sz="2400" dirty="0">
                <a:latin typeface="+mn-lt"/>
                <a:ea typeface="Helvetica Neue"/>
                <a:cs typeface="Helvetica Neue"/>
              </a:rPr>
              <a:t>En r</a:t>
            </a:r>
            <a:r>
              <a:rPr lang="fr-FR" sz="2400" dirty="0">
                <a:effectLst/>
                <a:latin typeface="+mn-lt"/>
                <a:ea typeface="Helvetica Neue"/>
                <a:cs typeface="Helvetica Neue"/>
              </a:rPr>
              <a:t>écoltant ou extrayant des données supplémentaires (listes, donn</a:t>
            </a:r>
            <a:r>
              <a:rPr lang="fr-FR" sz="2400" dirty="0">
                <a:latin typeface="+mn-lt"/>
                <a:ea typeface="Helvetica Neue"/>
                <a:cs typeface="Helvetica Neue"/>
              </a:rPr>
              <a:t>ées géospatiales)</a:t>
            </a:r>
            <a:r>
              <a:rPr lang="fr-FR" sz="2400" dirty="0">
                <a:effectLst/>
                <a:latin typeface="+mn-lt"/>
                <a:ea typeface="Helvetica Neue"/>
                <a:cs typeface="Helvetica Neue"/>
              </a:rPr>
              <a:t> </a:t>
            </a:r>
            <a:endParaRPr lang="en-PH" sz="2400" dirty="0"/>
          </a:p>
        </p:txBody>
      </p:sp>
      <p:sp>
        <p:nvSpPr>
          <p:cNvPr id="7" name="Rectangle 6">
            <a:extLst>
              <a:ext uri="{FF2B5EF4-FFF2-40B4-BE49-F238E27FC236}">
                <a16:creationId xmlns:a16="http://schemas.microsoft.com/office/drawing/2014/main" id="{110E9F9F-5C02-C6C7-3DDF-27FF832E8494}"/>
              </a:ext>
            </a:extLst>
          </p:cNvPr>
          <p:cNvSpPr/>
          <p:nvPr/>
        </p:nvSpPr>
        <p:spPr>
          <a:xfrm flipH="1">
            <a:off x="6434048" y="2707895"/>
            <a:ext cx="1296144" cy="3496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9" name="TextBox 8">
            <a:extLst>
              <a:ext uri="{FF2B5EF4-FFF2-40B4-BE49-F238E27FC236}">
                <a16:creationId xmlns:a16="http://schemas.microsoft.com/office/drawing/2014/main" id="{A3114054-6CD8-0C8E-0AB9-2E3B57985C15}"/>
              </a:ext>
            </a:extLst>
          </p:cNvPr>
          <p:cNvSpPr txBox="1"/>
          <p:nvPr/>
        </p:nvSpPr>
        <p:spPr>
          <a:xfrm>
            <a:off x="251520" y="4021786"/>
            <a:ext cx="5688632" cy="1200329"/>
          </a:xfrm>
          <a:prstGeom prst="rect">
            <a:avLst/>
          </a:prstGeom>
          <a:noFill/>
        </p:spPr>
        <p:txBody>
          <a:bodyPr wrap="square">
            <a:spAutoFit/>
          </a:bodyPr>
          <a:lstStyle/>
          <a:p>
            <a:r>
              <a:rPr lang="fr-FR" sz="2400" dirty="0">
                <a:effectLst/>
                <a:latin typeface="+mn-lt"/>
                <a:ea typeface="Helvetica Neue"/>
                <a:cs typeface="Helvetica Neue"/>
              </a:rPr>
              <a:t>En même temps, les données en question doivent être valid</a:t>
            </a:r>
            <a:r>
              <a:rPr lang="fr-FR" sz="2400" dirty="0">
                <a:latin typeface="+mn-lt"/>
                <a:ea typeface="Helvetica Neue"/>
                <a:cs typeface="Helvetica Neue"/>
              </a:rPr>
              <a:t>ées pour en assurer la plus haute qualité possible.</a:t>
            </a:r>
            <a:endParaRPr lang="en-PH" sz="2400" dirty="0"/>
          </a:p>
        </p:txBody>
      </p:sp>
      <p:sp>
        <p:nvSpPr>
          <p:cNvPr id="10" name="TextBox 9">
            <a:extLst>
              <a:ext uri="{FF2B5EF4-FFF2-40B4-BE49-F238E27FC236}">
                <a16:creationId xmlns:a16="http://schemas.microsoft.com/office/drawing/2014/main" id="{1227C71E-667B-F616-4A25-10410A121193}"/>
              </a:ext>
            </a:extLst>
          </p:cNvPr>
          <p:cNvSpPr txBox="1"/>
          <p:nvPr/>
        </p:nvSpPr>
        <p:spPr>
          <a:xfrm>
            <a:off x="251520" y="5243716"/>
            <a:ext cx="5688632" cy="1569660"/>
          </a:xfrm>
          <a:prstGeom prst="rect">
            <a:avLst/>
          </a:prstGeom>
          <a:noFill/>
        </p:spPr>
        <p:txBody>
          <a:bodyPr wrap="square">
            <a:spAutoFit/>
          </a:bodyPr>
          <a:lstStyle/>
          <a:p>
            <a:r>
              <a:rPr lang="fr-FR" sz="2400" dirty="0">
                <a:effectLst/>
                <a:latin typeface="+mn-lt"/>
                <a:ea typeface="Helvetica Neue"/>
                <a:cs typeface="Helvetica Neue"/>
              </a:rPr>
              <a:t>Il est important de commencer par combler les lacunes dans les listes maîtresses car elles servent de référence au sol pour les données géospatiales.</a:t>
            </a:r>
            <a:endParaRPr lang="en-PH" sz="2400" dirty="0"/>
          </a:p>
        </p:txBody>
      </p:sp>
    </p:spTree>
    <p:extLst>
      <p:ext uri="{BB962C8B-B14F-4D97-AF65-F5344CB8AC3E}">
        <p14:creationId xmlns:p14="http://schemas.microsoft.com/office/powerpoint/2010/main" val="25767392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20</a:t>
            </a:fld>
            <a:endParaRPr lang="en-GB" altLang="en-US"/>
          </a:p>
        </p:txBody>
      </p:sp>
      <p:sp>
        <p:nvSpPr>
          <p:cNvPr id="4" name="Title 1">
            <a:extLst>
              <a:ext uri="{FF2B5EF4-FFF2-40B4-BE49-F238E27FC236}">
                <a16:creationId xmlns:a16="http://schemas.microsoft.com/office/drawing/2014/main" id="{16AC2606-C2AD-4320-F4EF-34075A607D79}"/>
              </a:ext>
            </a:extLst>
          </p:cNvPr>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….et à la fin…</a:t>
            </a:r>
          </a:p>
        </p:txBody>
      </p:sp>
      <p:sp>
        <p:nvSpPr>
          <p:cNvPr id="6" name="Rectangle 3">
            <a:extLst>
              <a:ext uri="{FF2B5EF4-FFF2-40B4-BE49-F238E27FC236}">
                <a16:creationId xmlns:a16="http://schemas.microsoft.com/office/drawing/2014/main" id="{7676AC3B-6E36-13D4-DC15-C4B64791FCEF}"/>
              </a:ext>
            </a:extLst>
          </p:cNvPr>
          <p:cNvSpPr>
            <a:spLocks noChangeArrowheads="1"/>
          </p:cNvSpPr>
          <p:nvPr/>
        </p:nvSpPr>
        <p:spPr bwMode="auto">
          <a:xfrm>
            <a:off x="395536" y="1196753"/>
            <a:ext cx="8568952" cy="864096"/>
          </a:xfrm>
          <a:prstGeom prst="rect">
            <a:avLst/>
          </a:prstGeom>
          <a:noFill/>
          <a:ln w="9525">
            <a:noFill/>
            <a:miter lim="800000"/>
            <a:headEnd/>
            <a:tailEnd/>
          </a:ln>
        </p:spPr>
        <p:txBody>
          <a:bodyPr lIns="0" tIns="0" rIns="0" bIns="0"/>
          <a:lstStyle/>
          <a:p>
            <a:pPr lvl="0"/>
            <a:r>
              <a:rPr lang="fr-CH" sz="2200" dirty="0"/>
              <a:t>Il se peut très bien que certaines des lacunes ne puissent pas être comblées par manque de temps et/ou de ressources  </a:t>
            </a:r>
          </a:p>
        </p:txBody>
      </p:sp>
      <p:sp>
        <p:nvSpPr>
          <p:cNvPr id="5" name="Rectangle 3">
            <a:extLst>
              <a:ext uri="{FF2B5EF4-FFF2-40B4-BE49-F238E27FC236}">
                <a16:creationId xmlns:a16="http://schemas.microsoft.com/office/drawing/2014/main" id="{6AACDE7A-6758-E33B-3EBA-BE02F6A86DB9}"/>
              </a:ext>
            </a:extLst>
          </p:cNvPr>
          <p:cNvSpPr>
            <a:spLocks noChangeArrowheads="1"/>
          </p:cNvSpPr>
          <p:nvPr/>
        </p:nvSpPr>
        <p:spPr bwMode="auto">
          <a:xfrm>
            <a:off x="411143" y="1988842"/>
            <a:ext cx="8568952" cy="864096"/>
          </a:xfrm>
          <a:prstGeom prst="rect">
            <a:avLst/>
          </a:prstGeom>
          <a:noFill/>
          <a:ln w="9525">
            <a:noFill/>
            <a:miter lim="800000"/>
            <a:headEnd/>
            <a:tailEnd/>
          </a:ln>
        </p:spPr>
        <p:txBody>
          <a:bodyPr lIns="0" tIns="0" rIns="0" bIns="0"/>
          <a:lstStyle/>
          <a:p>
            <a:pPr lvl="0"/>
            <a:r>
              <a:rPr lang="fr-CH" sz="2200" dirty="0"/>
              <a:t>Si c’est le cas il va falloir prendre une décision concernant l’implémentation du/des projet(s) en court:</a:t>
            </a:r>
          </a:p>
        </p:txBody>
      </p:sp>
      <p:sp>
        <p:nvSpPr>
          <p:cNvPr id="7" name="Rectangle 3">
            <a:extLst>
              <a:ext uri="{FF2B5EF4-FFF2-40B4-BE49-F238E27FC236}">
                <a16:creationId xmlns:a16="http://schemas.microsoft.com/office/drawing/2014/main" id="{4062A696-156C-C74D-7F0C-15155EBBF84B}"/>
              </a:ext>
            </a:extLst>
          </p:cNvPr>
          <p:cNvSpPr>
            <a:spLocks noChangeArrowheads="1"/>
          </p:cNvSpPr>
          <p:nvPr/>
        </p:nvSpPr>
        <p:spPr bwMode="auto">
          <a:xfrm>
            <a:off x="755576" y="2798611"/>
            <a:ext cx="7993137" cy="2430589"/>
          </a:xfrm>
          <a:prstGeom prst="rect">
            <a:avLst/>
          </a:prstGeom>
          <a:noFill/>
          <a:ln w="9525">
            <a:noFill/>
            <a:miter lim="800000"/>
            <a:headEnd/>
            <a:tailEnd/>
          </a:ln>
        </p:spPr>
        <p:txBody>
          <a:bodyPr lIns="0" tIns="0" rIns="0" bIns="0"/>
          <a:lstStyle/>
          <a:p>
            <a:pPr marL="342900" lvl="0" indent="-342900">
              <a:buFont typeface="Arial" panose="020B0604020202020204" pitchFamily="34" charset="0"/>
              <a:buChar char="•"/>
            </a:pPr>
            <a:r>
              <a:rPr lang="fr-CH" sz="2200" dirty="0"/>
              <a:t>Soit la qualité des données actuellement à disposition reste suffisante pour l’implémentation du projet (! Attention à l’impact que cela pourrait avoir sur la prise de décision!). Dans ce cas, il faut documenter de façon précise les limitations que cela implique y compris sur les produits d’information qui sont créés</a:t>
            </a:r>
          </a:p>
          <a:p>
            <a:pPr marL="342900" lvl="0" indent="-342900">
              <a:buFont typeface="Arial" panose="020B0604020202020204" pitchFamily="34" charset="0"/>
              <a:buChar char="•"/>
            </a:pPr>
            <a:r>
              <a:rPr lang="fr-CH" sz="2200" dirty="0"/>
              <a:t>Soit la qualité est insuffisante. Dans ce cas, il faudra peut-être mettre le projet de côté jusqu’à ce que le temps et/ou les ressources nécessaires soient disponibles</a:t>
            </a:r>
          </a:p>
        </p:txBody>
      </p:sp>
      <p:sp>
        <p:nvSpPr>
          <p:cNvPr id="10" name="Rectangle 3">
            <a:extLst>
              <a:ext uri="{FF2B5EF4-FFF2-40B4-BE49-F238E27FC236}">
                <a16:creationId xmlns:a16="http://schemas.microsoft.com/office/drawing/2014/main" id="{7DBD2995-5AC3-0131-F20A-04085C3E4D70}"/>
              </a:ext>
            </a:extLst>
          </p:cNvPr>
          <p:cNvSpPr>
            <a:spLocks noChangeArrowheads="1"/>
          </p:cNvSpPr>
          <p:nvPr/>
        </p:nvSpPr>
        <p:spPr bwMode="auto">
          <a:xfrm>
            <a:off x="387987" y="5589092"/>
            <a:ext cx="8568952" cy="864096"/>
          </a:xfrm>
          <a:prstGeom prst="rect">
            <a:avLst/>
          </a:prstGeom>
          <a:noFill/>
          <a:ln w="9525">
            <a:noFill/>
            <a:miter lim="800000"/>
            <a:headEnd/>
            <a:tailEnd/>
          </a:ln>
        </p:spPr>
        <p:txBody>
          <a:bodyPr lIns="0" tIns="0" rIns="0" bIns="0"/>
          <a:lstStyle/>
          <a:p>
            <a:pPr lvl="0"/>
            <a:r>
              <a:rPr lang="fr-CH" sz="2200" dirty="0"/>
              <a:t>Au niveau de la géo-activation du SIS, les lacunes restantes peuvent être comblées dans le cadre de l’opérationnalisation de la mise à jour des données</a:t>
            </a:r>
          </a:p>
        </p:txBody>
      </p:sp>
    </p:spTree>
    <p:extLst>
      <p:ext uri="{BB962C8B-B14F-4D97-AF65-F5344CB8AC3E}">
        <p14:creationId xmlns:p14="http://schemas.microsoft.com/office/powerpoint/2010/main" val="19741950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0B994F8-64B7-693F-0686-D772DE5C6E79}"/>
              </a:ext>
            </a:extLst>
          </p:cNvPr>
          <p:cNvPicPr>
            <a:picLocks noChangeAspect="1"/>
          </p:cNvPicPr>
          <p:nvPr/>
        </p:nvPicPr>
        <p:blipFill>
          <a:blip r:embed="rId3"/>
          <a:stretch>
            <a:fillRect/>
          </a:stretch>
        </p:blipFill>
        <p:spPr>
          <a:xfrm>
            <a:off x="172891" y="1332444"/>
            <a:ext cx="8482966" cy="3993926"/>
          </a:xfrm>
          <a:prstGeom prst="rect">
            <a:avLst/>
          </a:prstGeom>
        </p:spPr>
      </p:pic>
      <p:sp>
        <p:nvSpPr>
          <p:cNvPr id="2" name="Title 1"/>
          <p:cNvSpPr txBox="1">
            <a:spLocks/>
          </p:cNvSpPr>
          <p:nvPr/>
        </p:nvSpPr>
        <p:spPr>
          <a:xfrm>
            <a:off x="0" y="0"/>
            <a:ext cx="9144000" cy="936103"/>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a:solidFill>
                  <a:schemeClr val="bg1"/>
                </a:solidFill>
                <a:latin typeface="+mn-lt"/>
              </a:rPr>
              <a:t>Combler les lacunes dans les données</a:t>
            </a: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3</a:t>
            </a:fld>
            <a:endParaRPr lang="en-GB" altLang="en-US"/>
          </a:p>
        </p:txBody>
      </p:sp>
      <p:pic>
        <p:nvPicPr>
          <p:cNvPr id="13" name="Picture 12">
            <a:extLst>
              <a:ext uri="{FF2B5EF4-FFF2-40B4-BE49-F238E27FC236}">
                <a16:creationId xmlns:a16="http://schemas.microsoft.com/office/drawing/2014/main" id="{D875FC62-2632-1183-E761-EBB4A04AFECB}"/>
              </a:ext>
            </a:extLst>
          </p:cNvPr>
          <p:cNvPicPr>
            <a:picLocks noChangeAspect="1"/>
          </p:cNvPicPr>
          <p:nvPr/>
        </p:nvPicPr>
        <p:blipFill>
          <a:blip r:embed="rId4"/>
          <a:stretch>
            <a:fillRect/>
          </a:stretch>
        </p:blipFill>
        <p:spPr>
          <a:xfrm>
            <a:off x="6621060" y="5500291"/>
            <a:ext cx="720080" cy="1008329"/>
          </a:xfrm>
          <a:prstGeom prst="rect">
            <a:avLst/>
          </a:prstGeom>
          <a:ln>
            <a:solidFill>
              <a:schemeClr val="tx1"/>
            </a:solidFill>
          </a:ln>
        </p:spPr>
      </p:pic>
      <p:pic>
        <p:nvPicPr>
          <p:cNvPr id="14" name="Picture 13">
            <a:extLst>
              <a:ext uri="{FF2B5EF4-FFF2-40B4-BE49-F238E27FC236}">
                <a16:creationId xmlns:a16="http://schemas.microsoft.com/office/drawing/2014/main" id="{0019FE9C-2778-CD4F-5737-2E6BD65EA9E4}"/>
              </a:ext>
            </a:extLst>
          </p:cNvPr>
          <p:cNvPicPr>
            <a:picLocks noChangeAspect="1"/>
          </p:cNvPicPr>
          <p:nvPr/>
        </p:nvPicPr>
        <p:blipFill>
          <a:blip r:embed="rId5"/>
          <a:stretch>
            <a:fillRect/>
          </a:stretch>
        </p:blipFill>
        <p:spPr>
          <a:xfrm>
            <a:off x="4804442" y="5603788"/>
            <a:ext cx="720080" cy="1009203"/>
          </a:xfrm>
          <a:prstGeom prst="rect">
            <a:avLst/>
          </a:prstGeom>
          <a:ln>
            <a:solidFill>
              <a:schemeClr val="tx1"/>
            </a:solidFill>
          </a:ln>
        </p:spPr>
      </p:pic>
      <p:pic>
        <p:nvPicPr>
          <p:cNvPr id="15" name="Picture 14">
            <a:extLst>
              <a:ext uri="{FF2B5EF4-FFF2-40B4-BE49-F238E27FC236}">
                <a16:creationId xmlns:a16="http://schemas.microsoft.com/office/drawing/2014/main" id="{69CDEEAB-CC03-77EF-5800-D1BEEFAD5BCD}"/>
              </a:ext>
            </a:extLst>
          </p:cNvPr>
          <p:cNvPicPr>
            <a:picLocks noChangeAspect="1"/>
          </p:cNvPicPr>
          <p:nvPr/>
        </p:nvPicPr>
        <p:blipFill rotWithShape="1">
          <a:blip r:embed="rId6"/>
          <a:srcRect l="80520" t="38265" r="10441" b="47050"/>
          <a:stretch/>
        </p:blipFill>
        <p:spPr>
          <a:xfrm>
            <a:off x="5222538" y="6298399"/>
            <a:ext cx="466527" cy="420441"/>
          </a:xfrm>
          <a:prstGeom prst="rect">
            <a:avLst/>
          </a:prstGeom>
        </p:spPr>
      </p:pic>
      <p:pic>
        <p:nvPicPr>
          <p:cNvPr id="16" name="Picture 15">
            <a:extLst>
              <a:ext uri="{FF2B5EF4-FFF2-40B4-BE49-F238E27FC236}">
                <a16:creationId xmlns:a16="http://schemas.microsoft.com/office/drawing/2014/main" id="{4298DE2F-DF92-BD8F-BA4C-97A710663225}"/>
              </a:ext>
            </a:extLst>
          </p:cNvPr>
          <p:cNvPicPr>
            <a:picLocks noChangeAspect="1"/>
          </p:cNvPicPr>
          <p:nvPr/>
        </p:nvPicPr>
        <p:blipFill rotWithShape="1">
          <a:blip r:embed="rId6"/>
          <a:srcRect l="80520" t="38265" r="10441" b="47050"/>
          <a:stretch/>
        </p:blipFill>
        <p:spPr>
          <a:xfrm>
            <a:off x="7086600" y="6283242"/>
            <a:ext cx="466527" cy="420441"/>
          </a:xfrm>
          <a:prstGeom prst="rect">
            <a:avLst/>
          </a:prstGeom>
        </p:spPr>
      </p:pic>
      <p:sp>
        <p:nvSpPr>
          <p:cNvPr id="20" name="Right Brace 19">
            <a:extLst>
              <a:ext uri="{FF2B5EF4-FFF2-40B4-BE49-F238E27FC236}">
                <a16:creationId xmlns:a16="http://schemas.microsoft.com/office/drawing/2014/main" id="{3C9AD278-63C9-42AB-ED56-E359425D67F9}"/>
              </a:ext>
            </a:extLst>
          </p:cNvPr>
          <p:cNvSpPr/>
          <p:nvPr/>
        </p:nvSpPr>
        <p:spPr>
          <a:xfrm rot="5400000">
            <a:off x="5044363" y="4311573"/>
            <a:ext cx="376498" cy="2329337"/>
          </a:xfrm>
          <a:prstGeom prst="rightBrace">
            <a:avLst/>
          </a:prstGeom>
          <a:ln w="38100">
            <a:solidFill>
              <a:srgbClr val="253C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a:p>
        </p:txBody>
      </p:sp>
      <p:sp>
        <p:nvSpPr>
          <p:cNvPr id="21" name="Right Arrow 8">
            <a:extLst>
              <a:ext uri="{FF2B5EF4-FFF2-40B4-BE49-F238E27FC236}">
                <a16:creationId xmlns:a16="http://schemas.microsoft.com/office/drawing/2014/main" id="{A311CD3F-F427-5308-AB68-10D274288710}"/>
              </a:ext>
            </a:extLst>
          </p:cNvPr>
          <p:cNvSpPr/>
          <p:nvPr/>
        </p:nvSpPr>
        <p:spPr>
          <a:xfrm rot="16200000">
            <a:off x="6751797" y="5159992"/>
            <a:ext cx="458605" cy="272523"/>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accent1">
                  <a:lumMod val="50000"/>
                </a:schemeClr>
              </a:solidFill>
            </a:endParaRPr>
          </a:p>
        </p:txBody>
      </p:sp>
      <p:pic>
        <p:nvPicPr>
          <p:cNvPr id="23" name="Picture 22">
            <a:extLst>
              <a:ext uri="{FF2B5EF4-FFF2-40B4-BE49-F238E27FC236}">
                <a16:creationId xmlns:a16="http://schemas.microsoft.com/office/drawing/2014/main" id="{6EDD4E2F-F67C-5260-C888-89CD5F82954D}"/>
              </a:ext>
            </a:extLst>
          </p:cNvPr>
          <p:cNvPicPr>
            <a:picLocks noChangeAspect="1"/>
          </p:cNvPicPr>
          <p:nvPr/>
        </p:nvPicPr>
        <p:blipFill>
          <a:blip r:embed="rId7"/>
          <a:stretch>
            <a:fillRect/>
          </a:stretch>
        </p:blipFill>
        <p:spPr>
          <a:xfrm>
            <a:off x="172891" y="682698"/>
            <a:ext cx="1139577" cy="1605513"/>
          </a:xfrm>
          <a:prstGeom prst="rect">
            <a:avLst/>
          </a:prstGeom>
          <a:ln>
            <a:solidFill>
              <a:schemeClr val="tx1"/>
            </a:solidFill>
          </a:ln>
        </p:spPr>
      </p:pic>
      <p:pic>
        <p:nvPicPr>
          <p:cNvPr id="24" name="Picture 23">
            <a:extLst>
              <a:ext uri="{FF2B5EF4-FFF2-40B4-BE49-F238E27FC236}">
                <a16:creationId xmlns:a16="http://schemas.microsoft.com/office/drawing/2014/main" id="{2F21897B-EE2F-8D55-BA2E-36744CE6F596}"/>
              </a:ext>
            </a:extLst>
          </p:cNvPr>
          <p:cNvPicPr>
            <a:picLocks noChangeAspect="1"/>
          </p:cNvPicPr>
          <p:nvPr/>
        </p:nvPicPr>
        <p:blipFill rotWithShape="1">
          <a:blip r:embed="rId6"/>
          <a:srcRect l="80520" t="38265" r="10441" b="47050"/>
          <a:stretch/>
        </p:blipFill>
        <p:spPr>
          <a:xfrm>
            <a:off x="1060031" y="1837969"/>
            <a:ext cx="466527" cy="420441"/>
          </a:xfrm>
          <a:prstGeom prst="rect">
            <a:avLst/>
          </a:prstGeom>
        </p:spPr>
      </p:pic>
    </p:spTree>
    <p:extLst>
      <p:ext uri="{BB962C8B-B14F-4D97-AF65-F5344CB8AC3E}">
        <p14:creationId xmlns:p14="http://schemas.microsoft.com/office/powerpoint/2010/main" val="27128590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2481E-7105-A7D7-A059-41082E891FDE}"/>
              </a:ext>
            </a:extLst>
          </p:cNvPr>
          <p:cNvPicPr>
            <a:picLocks noChangeAspect="1"/>
          </p:cNvPicPr>
          <p:nvPr/>
        </p:nvPicPr>
        <p:blipFill>
          <a:blip r:embed="rId3"/>
          <a:stretch>
            <a:fillRect/>
          </a:stretch>
        </p:blipFill>
        <p:spPr>
          <a:xfrm>
            <a:off x="284211" y="1943727"/>
            <a:ext cx="3226909" cy="3831033"/>
          </a:xfrm>
          <a:prstGeom prst="rect">
            <a:avLst/>
          </a:prstGeom>
        </p:spPr>
      </p:pic>
      <p:pic>
        <p:nvPicPr>
          <p:cNvPr id="10" name="Picture 9">
            <a:extLst>
              <a:ext uri="{FF2B5EF4-FFF2-40B4-BE49-F238E27FC236}">
                <a16:creationId xmlns:a16="http://schemas.microsoft.com/office/drawing/2014/main" id="{9275B294-7E55-2490-68D4-3B240CE67848}"/>
              </a:ext>
            </a:extLst>
          </p:cNvPr>
          <p:cNvPicPr>
            <a:picLocks noChangeAspect="1"/>
          </p:cNvPicPr>
          <p:nvPr/>
        </p:nvPicPr>
        <p:blipFill>
          <a:blip r:embed="rId4"/>
          <a:stretch>
            <a:fillRect/>
          </a:stretch>
        </p:blipFill>
        <p:spPr>
          <a:xfrm>
            <a:off x="4602449" y="1656432"/>
            <a:ext cx="4091943" cy="4524191"/>
          </a:xfrm>
          <a:prstGeom prst="rect">
            <a:avLst/>
          </a:prstGeom>
        </p:spPr>
      </p:pic>
      <p:sp>
        <p:nvSpPr>
          <p:cNvPr id="20" name="Rectangle 19">
            <a:extLst>
              <a:ext uri="{FF2B5EF4-FFF2-40B4-BE49-F238E27FC236}">
                <a16:creationId xmlns:a16="http://schemas.microsoft.com/office/drawing/2014/main" id="{DDFA8AD6-ED5C-EEDB-172E-B227906F0158}"/>
              </a:ext>
            </a:extLst>
          </p:cNvPr>
          <p:cNvSpPr/>
          <p:nvPr/>
        </p:nvSpPr>
        <p:spPr>
          <a:xfrm>
            <a:off x="1199612" y="2498461"/>
            <a:ext cx="1296318" cy="3697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4" name="Title 1">
            <a:extLst>
              <a:ext uri="{FF2B5EF4-FFF2-40B4-BE49-F238E27FC236}">
                <a16:creationId xmlns:a16="http://schemas.microsoft.com/office/drawing/2014/main" id="{90B72241-C96D-B4B4-6AA9-48CC1F6FD359}"/>
              </a:ext>
            </a:extLst>
          </p:cNvPr>
          <p:cNvSpPr txBox="1">
            <a:spLocks/>
          </p:cNvSpPr>
          <p:nvPr/>
        </p:nvSpPr>
        <p:spPr>
          <a:xfrm>
            <a:off x="0" y="1"/>
            <a:ext cx="9144000" cy="95156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Processus technique détaillé pour listes maîtresses</a:t>
            </a:r>
            <a:endParaRPr lang="fr-CH" altLang="en-US" sz="3200" b="1" dirty="0">
              <a:solidFill>
                <a:schemeClr val="bg1"/>
              </a:solidFill>
              <a:latin typeface="+mn-lt"/>
            </a:endParaRPr>
          </a:p>
        </p:txBody>
      </p:sp>
      <p:sp>
        <p:nvSpPr>
          <p:cNvPr id="8" name="Slide Number Placeholder 3">
            <a:extLst>
              <a:ext uri="{FF2B5EF4-FFF2-40B4-BE49-F238E27FC236}">
                <a16:creationId xmlns:a16="http://schemas.microsoft.com/office/drawing/2014/main" id="{AFBE5CD8-AE75-44A5-E6B8-4A91D8D390EB}"/>
              </a:ext>
            </a:extLst>
          </p:cNvPr>
          <p:cNvSpPr txBox="1">
            <a:spLocks/>
          </p:cNvSpPr>
          <p:nvPr/>
        </p:nvSpPr>
        <p:spPr bwMode="auto">
          <a:xfrm>
            <a:off x="6984574" y="6426441"/>
            <a:ext cx="2057400" cy="275076"/>
          </a:xfrm>
          <a:prstGeom prst="rect">
            <a:avLst/>
          </a:prstGeom>
          <a:noFill/>
          <a:ln>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fld id="{1F1CFA5E-D7BE-45A1-BD59-8EBEFF519CD8}" type="slidenum">
              <a:rPr lang="en-GB" altLang="en-US" sz="1200" smtClean="0"/>
              <a:pPr algn="r"/>
              <a:t>4</a:t>
            </a:fld>
            <a:endParaRPr lang="en-GB" altLang="en-US" sz="1200"/>
          </a:p>
        </p:txBody>
      </p:sp>
      <p:cxnSp>
        <p:nvCxnSpPr>
          <p:cNvPr id="11" name="Straight Connector 10">
            <a:extLst>
              <a:ext uri="{FF2B5EF4-FFF2-40B4-BE49-F238E27FC236}">
                <a16:creationId xmlns:a16="http://schemas.microsoft.com/office/drawing/2014/main" id="{28C4CE27-2CFB-A111-82FA-B59699485B4D}"/>
              </a:ext>
            </a:extLst>
          </p:cNvPr>
          <p:cNvCxnSpPr>
            <a:cxnSpLocks/>
            <a:endCxn id="2" idx="0"/>
          </p:cNvCxnSpPr>
          <p:nvPr/>
        </p:nvCxnSpPr>
        <p:spPr>
          <a:xfrm>
            <a:off x="2495930" y="2498461"/>
            <a:ext cx="2083690" cy="1433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73EF69F-3AC5-1281-6C14-FD604E64FD1C}"/>
              </a:ext>
            </a:extLst>
          </p:cNvPr>
          <p:cNvSpPr/>
          <p:nvPr/>
        </p:nvSpPr>
        <p:spPr>
          <a:xfrm>
            <a:off x="875576" y="6496077"/>
            <a:ext cx="648072" cy="23624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a:extLst>
              <a:ext uri="{FF2B5EF4-FFF2-40B4-BE49-F238E27FC236}">
                <a16:creationId xmlns:a16="http://schemas.microsoft.com/office/drawing/2014/main" id="{B4F0300C-B24E-BDE4-3BC9-4409AD0C2917}"/>
              </a:ext>
            </a:extLst>
          </p:cNvPr>
          <p:cNvSpPr/>
          <p:nvPr/>
        </p:nvSpPr>
        <p:spPr>
          <a:xfrm>
            <a:off x="2459752" y="6479664"/>
            <a:ext cx="648073" cy="2362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50" dirty="0">
              <a:solidFill>
                <a:schemeClr val="tx1"/>
              </a:solidFill>
            </a:endParaRPr>
          </a:p>
        </p:txBody>
      </p:sp>
      <p:sp>
        <p:nvSpPr>
          <p:cNvPr id="17" name="Pentagon 16">
            <a:extLst>
              <a:ext uri="{FF2B5EF4-FFF2-40B4-BE49-F238E27FC236}">
                <a16:creationId xmlns:a16="http://schemas.microsoft.com/office/drawing/2014/main" id="{085D31D0-55B1-3DF7-8DFA-1FAB7052DCAB}"/>
              </a:ext>
            </a:extLst>
          </p:cNvPr>
          <p:cNvSpPr/>
          <p:nvPr/>
        </p:nvSpPr>
        <p:spPr>
          <a:xfrm>
            <a:off x="3796446" y="6465597"/>
            <a:ext cx="765055" cy="264823"/>
          </a:xfrm>
          <a:prstGeom prst="pentagon">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50" dirty="0">
              <a:solidFill>
                <a:schemeClr val="tx1"/>
              </a:solidFill>
            </a:endParaRPr>
          </a:p>
        </p:txBody>
      </p:sp>
      <p:sp>
        <p:nvSpPr>
          <p:cNvPr id="18" name="TextBox 17">
            <a:extLst>
              <a:ext uri="{FF2B5EF4-FFF2-40B4-BE49-F238E27FC236}">
                <a16:creationId xmlns:a16="http://schemas.microsoft.com/office/drawing/2014/main" id="{12343F18-A141-41F0-E303-44287E15502A}"/>
              </a:ext>
            </a:extLst>
          </p:cNvPr>
          <p:cNvSpPr txBox="1"/>
          <p:nvPr/>
        </p:nvSpPr>
        <p:spPr>
          <a:xfrm>
            <a:off x="1476400" y="6453336"/>
            <a:ext cx="4535760" cy="307777"/>
          </a:xfrm>
          <a:prstGeom prst="rect">
            <a:avLst/>
          </a:prstGeom>
          <a:noFill/>
        </p:spPr>
        <p:txBody>
          <a:bodyPr wrap="square">
            <a:spAutoFit/>
          </a:bodyPr>
          <a:lstStyle/>
          <a:p>
            <a:r>
              <a:rPr lang="fr-FR" sz="1400" dirty="0"/>
              <a:t>Donnée                          Action                         Outil</a:t>
            </a:r>
            <a:endParaRPr lang="en-PH" sz="1400" dirty="0"/>
          </a:p>
        </p:txBody>
      </p:sp>
      <p:cxnSp>
        <p:nvCxnSpPr>
          <p:cNvPr id="21" name="Straight Connector 20">
            <a:extLst>
              <a:ext uri="{FF2B5EF4-FFF2-40B4-BE49-F238E27FC236}">
                <a16:creationId xmlns:a16="http://schemas.microsoft.com/office/drawing/2014/main" id="{00F5FF49-D434-C7AC-4535-6847DD5EE5F4}"/>
              </a:ext>
            </a:extLst>
          </p:cNvPr>
          <p:cNvCxnSpPr>
            <a:cxnSpLocks/>
            <a:endCxn id="2" idx="1"/>
          </p:cNvCxnSpPr>
          <p:nvPr/>
        </p:nvCxnSpPr>
        <p:spPr>
          <a:xfrm>
            <a:off x="2495930" y="2892819"/>
            <a:ext cx="2068450" cy="24945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D33671D1-5917-C6CA-E1E6-286AE2C72F9A}"/>
              </a:ext>
            </a:extLst>
          </p:cNvPr>
          <p:cNvSpPr/>
          <p:nvPr/>
        </p:nvSpPr>
        <p:spPr>
          <a:xfrm>
            <a:off x="4564380" y="3931920"/>
            <a:ext cx="4198620" cy="1455420"/>
          </a:xfrm>
          <a:custGeom>
            <a:avLst/>
            <a:gdLst>
              <a:gd name="connsiteX0" fmla="*/ 15240 w 4198620"/>
              <a:gd name="connsiteY0" fmla="*/ 0 h 1455420"/>
              <a:gd name="connsiteX1" fmla="*/ 0 w 4198620"/>
              <a:gd name="connsiteY1" fmla="*/ 1455420 h 1455420"/>
              <a:gd name="connsiteX2" fmla="*/ 4198620 w 4198620"/>
              <a:gd name="connsiteY2" fmla="*/ 1432560 h 1455420"/>
              <a:gd name="connsiteX3" fmla="*/ 4183380 w 4198620"/>
              <a:gd name="connsiteY3" fmla="*/ 838200 h 1455420"/>
              <a:gd name="connsiteX4" fmla="*/ 1668780 w 4198620"/>
              <a:gd name="connsiteY4" fmla="*/ 830580 h 1455420"/>
              <a:gd name="connsiteX5" fmla="*/ 1668780 w 4198620"/>
              <a:gd name="connsiteY5" fmla="*/ 220980 h 1455420"/>
              <a:gd name="connsiteX6" fmla="*/ 937260 w 4198620"/>
              <a:gd name="connsiteY6" fmla="*/ 45720 h 1455420"/>
              <a:gd name="connsiteX7" fmla="*/ 15240 w 4198620"/>
              <a:gd name="connsiteY7" fmla="*/ 0 h 14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8620" h="1455420">
                <a:moveTo>
                  <a:pt x="15240" y="0"/>
                </a:moveTo>
                <a:lnTo>
                  <a:pt x="0" y="1455420"/>
                </a:lnTo>
                <a:lnTo>
                  <a:pt x="4198620" y="1432560"/>
                </a:lnTo>
                <a:lnTo>
                  <a:pt x="4183380" y="838200"/>
                </a:lnTo>
                <a:lnTo>
                  <a:pt x="1668780" y="830580"/>
                </a:lnTo>
                <a:lnTo>
                  <a:pt x="1668780" y="220980"/>
                </a:lnTo>
                <a:lnTo>
                  <a:pt x="937260" y="45720"/>
                </a:lnTo>
                <a:lnTo>
                  <a:pt x="1524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30936102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5</a:t>
            </a:fld>
            <a:endParaRPr lang="en-GB" altLang="en-US"/>
          </a:p>
        </p:txBody>
      </p:sp>
      <p:sp>
        <p:nvSpPr>
          <p:cNvPr id="4" name="Rectangle 3">
            <a:extLst>
              <a:ext uri="{FF2B5EF4-FFF2-40B4-BE49-F238E27FC236}">
                <a16:creationId xmlns:a16="http://schemas.microsoft.com/office/drawing/2014/main" id="{2B71139A-044B-08C9-030F-3F7E42268A0F}"/>
              </a:ext>
            </a:extLst>
          </p:cNvPr>
          <p:cNvSpPr>
            <a:spLocks noChangeArrowheads="1"/>
          </p:cNvSpPr>
          <p:nvPr/>
        </p:nvSpPr>
        <p:spPr bwMode="auto">
          <a:xfrm>
            <a:off x="251520" y="1090673"/>
            <a:ext cx="8892480" cy="3672408"/>
          </a:xfrm>
          <a:prstGeom prst="rect">
            <a:avLst/>
          </a:prstGeom>
          <a:noFill/>
          <a:ln w="9525">
            <a:noFill/>
            <a:miter lim="800000"/>
            <a:headEnd/>
            <a:tailEnd/>
          </a:ln>
        </p:spPr>
        <p:txBody>
          <a:bodyPr lIns="0" tIns="0" rIns="0" bIns="0"/>
          <a:lstStyle/>
          <a:p>
            <a:pPr lvl="0"/>
            <a:r>
              <a:rPr lang="fr-CH" sz="2200" dirty="0"/>
              <a:t>Avant de récolter des données pour combler les lacunes identifiées dans le 1</a:t>
            </a:r>
            <a:r>
              <a:rPr lang="fr-CH" sz="2200" baseline="30000" dirty="0"/>
              <a:t>er</a:t>
            </a:r>
            <a:r>
              <a:rPr lang="fr-CH" sz="2200" dirty="0"/>
              <a:t> brouillon d’une liste maîtresse il est important de valider la liste en question avec l’entité gouvernementale en charge de la curation de cette liste et ceci afin de s’assurer que la liste:</a:t>
            </a:r>
          </a:p>
          <a:p>
            <a:pPr marL="717550" lvl="0" indent="-358775">
              <a:buFont typeface="+mj-lt"/>
              <a:buAutoNum type="arabicPeriod"/>
            </a:pPr>
            <a:r>
              <a:rPr lang="fr-CH" sz="2200" dirty="0"/>
              <a:t>Contienne toutes les entités géographiques actuellement actives – Exhaustivité au niveau des enregistrements</a:t>
            </a:r>
          </a:p>
          <a:p>
            <a:pPr marL="717550" lvl="0" indent="-358775">
              <a:buFont typeface="+mj-lt"/>
              <a:buAutoNum type="arabicPeriod"/>
            </a:pPr>
            <a:r>
              <a:rPr lang="fr-CH" sz="2200" dirty="0"/>
              <a:t>Contienne l’indication de l’unité administrative (du niveau le plus haut au niveau le plus bas dans la hiérarchie) dans laquelle se trouve actuellement chaque entité géographique</a:t>
            </a:r>
          </a:p>
          <a:p>
            <a:pPr marL="717550" lvl="0" indent="-358775">
              <a:buFont typeface="+mj-lt"/>
              <a:buAutoNum type="arabicPeriod"/>
            </a:pPr>
            <a:r>
              <a:rPr lang="fr-CH" sz="2200" dirty="0"/>
              <a:t>Ne contienne pas de doublons qui  auraient pu être manqué lors de l’étape de nettoyage et d’homogénéisation </a:t>
            </a:r>
          </a:p>
        </p:txBody>
      </p:sp>
      <p:sp>
        <p:nvSpPr>
          <p:cNvPr id="8" name="Rectangle 3">
            <a:extLst>
              <a:ext uri="{FF2B5EF4-FFF2-40B4-BE49-F238E27FC236}">
                <a16:creationId xmlns:a16="http://schemas.microsoft.com/office/drawing/2014/main" id="{AE3E0D69-3286-AD7A-BBB2-06A57583AA6A}"/>
              </a:ext>
            </a:extLst>
          </p:cNvPr>
          <p:cNvSpPr>
            <a:spLocks noChangeArrowheads="1"/>
          </p:cNvSpPr>
          <p:nvPr/>
        </p:nvSpPr>
        <p:spPr bwMode="auto">
          <a:xfrm>
            <a:off x="1112574" y="4799085"/>
            <a:ext cx="7825238" cy="934171"/>
          </a:xfrm>
          <a:prstGeom prst="rect">
            <a:avLst/>
          </a:prstGeom>
          <a:noFill/>
          <a:ln w="9525">
            <a:noFill/>
            <a:miter lim="800000"/>
            <a:headEnd/>
            <a:tailEnd/>
          </a:ln>
        </p:spPr>
        <p:txBody>
          <a:bodyPr lIns="0" tIns="0" rIns="0" bIns="0"/>
          <a:lstStyle/>
          <a:p>
            <a:pPr lvl="0"/>
            <a:r>
              <a:rPr lang="fr-CH" sz="2200" dirty="0"/>
              <a:t>Il est important d’identifier à quel niveau de désagrégation la validation doit se dérouler afin d’impliquer les personnes ayant la connaissance de la situation sur le terrain </a:t>
            </a:r>
          </a:p>
        </p:txBody>
      </p:sp>
      <p:sp>
        <p:nvSpPr>
          <p:cNvPr id="11" name="Right Arrow 8">
            <a:extLst>
              <a:ext uri="{FF2B5EF4-FFF2-40B4-BE49-F238E27FC236}">
                <a16:creationId xmlns:a16="http://schemas.microsoft.com/office/drawing/2014/main" id="{A2600160-1CD5-6967-53AA-D62B7D673BF6}"/>
              </a:ext>
            </a:extLst>
          </p:cNvPr>
          <p:cNvSpPr/>
          <p:nvPr/>
        </p:nvSpPr>
        <p:spPr>
          <a:xfrm>
            <a:off x="467544" y="4799085"/>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accent1">
                  <a:lumMod val="50000"/>
                </a:schemeClr>
              </a:solidFill>
            </a:endParaRPr>
          </a:p>
        </p:txBody>
      </p:sp>
      <p:sp>
        <p:nvSpPr>
          <p:cNvPr id="12" name="Rectangle 3">
            <a:extLst>
              <a:ext uri="{FF2B5EF4-FFF2-40B4-BE49-F238E27FC236}">
                <a16:creationId xmlns:a16="http://schemas.microsoft.com/office/drawing/2014/main" id="{B1A2726D-7D3A-6FE7-5CD6-3E61E3988B51}"/>
              </a:ext>
            </a:extLst>
          </p:cNvPr>
          <p:cNvSpPr>
            <a:spLocks noChangeArrowheads="1"/>
          </p:cNvSpPr>
          <p:nvPr/>
        </p:nvSpPr>
        <p:spPr bwMode="auto">
          <a:xfrm>
            <a:off x="1110578" y="5805264"/>
            <a:ext cx="7779906" cy="934171"/>
          </a:xfrm>
          <a:prstGeom prst="rect">
            <a:avLst/>
          </a:prstGeom>
          <a:noFill/>
          <a:ln w="9525">
            <a:noFill/>
            <a:miter lim="800000"/>
            <a:headEnd/>
            <a:tailEnd/>
          </a:ln>
        </p:spPr>
        <p:txBody>
          <a:bodyPr lIns="0" tIns="0" rIns="0" bIns="0"/>
          <a:lstStyle/>
          <a:p>
            <a:pPr lvl="0"/>
            <a:r>
              <a:rPr lang="fr-CH" sz="2200" dirty="0"/>
              <a:t>Suivant la situation, et le type d’entité géographique concernée, la validation peut constituer la première étape de récolte des données sur le terrain suivant</a:t>
            </a:r>
          </a:p>
        </p:txBody>
      </p:sp>
      <p:sp>
        <p:nvSpPr>
          <p:cNvPr id="13" name="Right Arrow 8">
            <a:extLst>
              <a:ext uri="{FF2B5EF4-FFF2-40B4-BE49-F238E27FC236}">
                <a16:creationId xmlns:a16="http://schemas.microsoft.com/office/drawing/2014/main" id="{A70DD380-48B4-E21F-2DBE-4700BB2E3DC6}"/>
              </a:ext>
            </a:extLst>
          </p:cNvPr>
          <p:cNvSpPr/>
          <p:nvPr/>
        </p:nvSpPr>
        <p:spPr>
          <a:xfrm>
            <a:off x="467544" y="5735189"/>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4" name="Title 1">
            <a:extLst>
              <a:ext uri="{FF2B5EF4-FFF2-40B4-BE49-F238E27FC236}">
                <a16:creationId xmlns:a16="http://schemas.microsoft.com/office/drawing/2014/main" id="{F3EA2DD0-F541-8654-7192-48D7E506BFC6}"/>
              </a:ext>
            </a:extLst>
          </p:cNvPr>
          <p:cNvSpPr txBox="1">
            <a:spLocks/>
          </p:cNvSpPr>
          <p:nvPr/>
        </p:nvSpPr>
        <p:spPr>
          <a:xfrm>
            <a:off x="0" y="0"/>
            <a:ext cx="9144000" cy="981075"/>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Valider le 1</a:t>
            </a:r>
            <a:r>
              <a:rPr lang="fr-CH" altLang="en-US" sz="3200" b="1" baseline="30000" dirty="0">
                <a:solidFill>
                  <a:schemeClr val="bg1"/>
                </a:solidFill>
                <a:latin typeface="+mn-lt"/>
              </a:rPr>
              <a:t>er</a:t>
            </a:r>
            <a:r>
              <a:rPr lang="fr-CH" altLang="en-US" sz="3200" b="1" dirty="0">
                <a:solidFill>
                  <a:schemeClr val="bg1"/>
                </a:solidFill>
                <a:latin typeface="+mn-lt"/>
              </a:rPr>
              <a:t> brouillon de la liste maîtresse et collecter des données supplémentaires</a:t>
            </a:r>
          </a:p>
        </p:txBody>
      </p:sp>
    </p:spTree>
    <p:extLst>
      <p:ext uri="{BB962C8B-B14F-4D97-AF65-F5344CB8AC3E}">
        <p14:creationId xmlns:p14="http://schemas.microsoft.com/office/powerpoint/2010/main" val="21017500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6</a:t>
            </a:fld>
            <a:endParaRPr lang="en-GB" altLang="en-US"/>
          </a:p>
        </p:txBody>
      </p:sp>
      <p:sp>
        <p:nvSpPr>
          <p:cNvPr id="4" name="Rectangle 3">
            <a:extLst>
              <a:ext uri="{FF2B5EF4-FFF2-40B4-BE49-F238E27FC236}">
                <a16:creationId xmlns:a16="http://schemas.microsoft.com/office/drawing/2014/main" id="{2B71139A-044B-08C9-030F-3F7E42268A0F}"/>
              </a:ext>
            </a:extLst>
          </p:cNvPr>
          <p:cNvSpPr>
            <a:spLocks noChangeArrowheads="1"/>
          </p:cNvSpPr>
          <p:nvPr/>
        </p:nvSpPr>
        <p:spPr bwMode="auto">
          <a:xfrm>
            <a:off x="251520" y="1052736"/>
            <a:ext cx="7848872" cy="1512168"/>
          </a:xfrm>
          <a:prstGeom prst="rect">
            <a:avLst/>
          </a:prstGeom>
          <a:noFill/>
          <a:ln w="9525">
            <a:noFill/>
            <a:miter lim="800000"/>
            <a:headEnd/>
            <a:tailEnd/>
          </a:ln>
        </p:spPr>
        <p:txBody>
          <a:bodyPr lIns="0" tIns="0" rIns="0" bIns="0"/>
          <a:lstStyle/>
          <a:p>
            <a:pPr lvl="0"/>
            <a:r>
              <a:rPr lang="fr-CH" sz="2200" dirty="0"/>
              <a:t>Une fois l’exhaustivité des enregistrements du 1</a:t>
            </a:r>
            <a:r>
              <a:rPr lang="fr-CH" sz="2200" baseline="30000" dirty="0"/>
              <a:t>er</a:t>
            </a:r>
            <a:r>
              <a:rPr lang="fr-CH" sz="2200" dirty="0"/>
              <a:t> brouillon de liste maîtresse est validée par l’autorité gouvernementale concernée, et que cela s’applique (infrastructures, personnel de santé,..) la collecte des données manquantes, incertaines ou périmées peut avoir lieu.</a:t>
            </a:r>
          </a:p>
        </p:txBody>
      </p:sp>
      <p:sp>
        <p:nvSpPr>
          <p:cNvPr id="8" name="Rectangle 3">
            <a:extLst>
              <a:ext uri="{FF2B5EF4-FFF2-40B4-BE49-F238E27FC236}">
                <a16:creationId xmlns:a16="http://schemas.microsoft.com/office/drawing/2014/main" id="{AE3E0D69-3286-AD7A-BBB2-06A57583AA6A}"/>
              </a:ext>
            </a:extLst>
          </p:cNvPr>
          <p:cNvSpPr>
            <a:spLocks noChangeArrowheads="1"/>
          </p:cNvSpPr>
          <p:nvPr/>
        </p:nvSpPr>
        <p:spPr bwMode="auto">
          <a:xfrm>
            <a:off x="250245" y="2439106"/>
            <a:ext cx="8343128" cy="934171"/>
          </a:xfrm>
          <a:prstGeom prst="rect">
            <a:avLst/>
          </a:prstGeom>
          <a:noFill/>
          <a:ln w="9525">
            <a:noFill/>
            <a:miter lim="800000"/>
            <a:headEnd/>
            <a:tailEnd/>
          </a:ln>
        </p:spPr>
        <p:txBody>
          <a:bodyPr lIns="0" tIns="0" rIns="0" bIns="0"/>
          <a:lstStyle/>
          <a:p>
            <a:pPr lvl="0"/>
            <a:r>
              <a:rPr lang="fr-CH" sz="2200" dirty="0"/>
              <a:t>Deux types de données peuvent être distinguées à ce niveau car elles peuvent exiger une méthode de collecte différente:</a:t>
            </a:r>
          </a:p>
        </p:txBody>
      </p:sp>
      <p:sp>
        <p:nvSpPr>
          <p:cNvPr id="12" name="Rectangle 3">
            <a:extLst>
              <a:ext uri="{FF2B5EF4-FFF2-40B4-BE49-F238E27FC236}">
                <a16:creationId xmlns:a16="http://schemas.microsoft.com/office/drawing/2014/main" id="{B1A2726D-7D3A-6FE7-5CD6-3E61E3988B51}"/>
              </a:ext>
            </a:extLst>
          </p:cNvPr>
          <p:cNvSpPr>
            <a:spLocks noChangeArrowheads="1"/>
          </p:cNvSpPr>
          <p:nvPr/>
        </p:nvSpPr>
        <p:spPr bwMode="auto">
          <a:xfrm>
            <a:off x="875675" y="3112523"/>
            <a:ext cx="7717698" cy="794759"/>
          </a:xfrm>
          <a:prstGeom prst="rect">
            <a:avLst/>
          </a:prstGeom>
          <a:noFill/>
          <a:ln w="9525">
            <a:noFill/>
            <a:miter lim="800000"/>
            <a:headEnd/>
            <a:tailEnd/>
          </a:ln>
        </p:spPr>
        <p:txBody>
          <a:bodyPr lIns="0" tIns="0" rIns="0" bIns="0"/>
          <a:lstStyle/>
          <a:p>
            <a:pPr marL="342900" lvl="0" indent="-342900">
              <a:buFont typeface="Arial" panose="020B0604020202020204" pitchFamily="34" charset="0"/>
              <a:buChar char="•"/>
            </a:pPr>
            <a:r>
              <a:rPr lang="fr-CH" sz="2200" dirty="0"/>
              <a:t>Les coordonnées géographiques</a:t>
            </a:r>
          </a:p>
          <a:p>
            <a:pPr marL="342900" lvl="0" indent="-342900">
              <a:buFont typeface="Arial" panose="020B0604020202020204" pitchFamily="34" charset="0"/>
              <a:buChar char="•"/>
            </a:pPr>
            <a:r>
              <a:rPr lang="fr-CH" sz="2200" dirty="0"/>
              <a:t>Les autres éléments de données contenu dans la liste</a:t>
            </a:r>
          </a:p>
        </p:txBody>
      </p:sp>
      <p:sp>
        <p:nvSpPr>
          <p:cNvPr id="13" name="Right Arrow 8">
            <a:extLst>
              <a:ext uri="{FF2B5EF4-FFF2-40B4-BE49-F238E27FC236}">
                <a16:creationId xmlns:a16="http://schemas.microsoft.com/office/drawing/2014/main" id="{A70DD380-48B4-E21F-2DBE-4700BB2E3DC6}"/>
              </a:ext>
            </a:extLst>
          </p:cNvPr>
          <p:cNvSpPr/>
          <p:nvPr/>
        </p:nvSpPr>
        <p:spPr>
          <a:xfrm>
            <a:off x="251520" y="5305669"/>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5" name="Rectangle 3">
            <a:extLst>
              <a:ext uri="{FF2B5EF4-FFF2-40B4-BE49-F238E27FC236}">
                <a16:creationId xmlns:a16="http://schemas.microsoft.com/office/drawing/2014/main" id="{F4CA2736-0AF3-4DC8-3A47-F8655DC9E085}"/>
              </a:ext>
            </a:extLst>
          </p:cNvPr>
          <p:cNvSpPr>
            <a:spLocks noChangeArrowheads="1"/>
          </p:cNvSpPr>
          <p:nvPr/>
        </p:nvSpPr>
        <p:spPr bwMode="auto">
          <a:xfrm>
            <a:off x="762866" y="5335927"/>
            <a:ext cx="8309126" cy="397329"/>
          </a:xfrm>
          <a:prstGeom prst="rect">
            <a:avLst/>
          </a:prstGeom>
          <a:noFill/>
          <a:ln w="9525">
            <a:noFill/>
            <a:miter lim="800000"/>
            <a:headEnd/>
            <a:tailEnd/>
          </a:ln>
        </p:spPr>
        <p:txBody>
          <a:bodyPr lIns="0" tIns="0" rIns="0" bIns="0"/>
          <a:lstStyle/>
          <a:p>
            <a:pPr lvl="0"/>
            <a:r>
              <a:rPr lang="fr-CH" sz="2200" dirty="0"/>
              <a:t>Le présent atelier se focalise sur le premier type de données </a:t>
            </a:r>
          </a:p>
          <a:p>
            <a:pPr lvl="0"/>
            <a:r>
              <a:rPr lang="fr-CH" sz="2200" dirty="0">
                <a:solidFill>
                  <a:srgbClr val="FF0000"/>
                </a:solidFill>
              </a:rPr>
              <a:t>(note importante: l’identifiant unique de chaque entité géographique doit impérativement être inclus dans l’instrument utilisé pour le 2</a:t>
            </a:r>
            <a:r>
              <a:rPr lang="fr-CH" sz="2200" baseline="30000" dirty="0">
                <a:solidFill>
                  <a:srgbClr val="FF0000"/>
                </a:solidFill>
              </a:rPr>
              <a:t>ème</a:t>
            </a:r>
            <a:r>
              <a:rPr lang="fr-CH" sz="2200" dirty="0">
                <a:solidFill>
                  <a:srgbClr val="FF0000"/>
                </a:solidFill>
              </a:rPr>
              <a:t> type de données afin de faire le lien avec la liste maîtresse)</a:t>
            </a:r>
          </a:p>
        </p:txBody>
      </p:sp>
      <p:sp>
        <p:nvSpPr>
          <p:cNvPr id="6" name="Right Arrow 8">
            <a:extLst>
              <a:ext uri="{FF2B5EF4-FFF2-40B4-BE49-F238E27FC236}">
                <a16:creationId xmlns:a16="http://schemas.microsoft.com/office/drawing/2014/main" id="{B84ED783-950A-3340-87D0-EA9953F5AD15}"/>
              </a:ext>
            </a:extLst>
          </p:cNvPr>
          <p:cNvSpPr/>
          <p:nvPr/>
        </p:nvSpPr>
        <p:spPr>
          <a:xfrm>
            <a:off x="323528" y="3860131"/>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7" name="Rectangle 3">
            <a:extLst>
              <a:ext uri="{FF2B5EF4-FFF2-40B4-BE49-F238E27FC236}">
                <a16:creationId xmlns:a16="http://schemas.microsoft.com/office/drawing/2014/main" id="{C5149C50-D7D0-6607-6BC3-F8422989585A}"/>
              </a:ext>
            </a:extLst>
          </p:cNvPr>
          <p:cNvSpPr>
            <a:spLocks noChangeArrowheads="1"/>
          </p:cNvSpPr>
          <p:nvPr/>
        </p:nvSpPr>
        <p:spPr bwMode="auto">
          <a:xfrm>
            <a:off x="815850" y="3890389"/>
            <a:ext cx="7990183" cy="1377740"/>
          </a:xfrm>
          <a:prstGeom prst="rect">
            <a:avLst/>
          </a:prstGeom>
          <a:noFill/>
          <a:ln w="9525">
            <a:noFill/>
            <a:miter lim="800000"/>
            <a:headEnd/>
            <a:tailEnd/>
          </a:ln>
        </p:spPr>
        <p:txBody>
          <a:bodyPr lIns="0" tIns="0" rIns="0" bIns="0"/>
          <a:lstStyle/>
          <a:p>
            <a:pPr lvl="0"/>
            <a:r>
              <a:rPr lang="fr-CH" sz="2200" dirty="0"/>
              <a:t>Dans les deux cas, une Procédures Opérationnelles Standard (POS), comprenant l’étape de validation, devrait être définie et documenté et les collecteurs de données formé en conséquence afin d’assurer l’efficacité de l’exercice et la qualité des données collectées</a:t>
            </a:r>
          </a:p>
        </p:txBody>
      </p:sp>
      <p:pic>
        <p:nvPicPr>
          <p:cNvPr id="10" name="Picture 9">
            <a:extLst>
              <a:ext uri="{FF2B5EF4-FFF2-40B4-BE49-F238E27FC236}">
                <a16:creationId xmlns:a16="http://schemas.microsoft.com/office/drawing/2014/main" id="{D4F4D56E-A8E9-6E0D-12DC-690A284145EC}"/>
              </a:ext>
            </a:extLst>
          </p:cNvPr>
          <p:cNvPicPr>
            <a:picLocks noChangeAspect="1"/>
          </p:cNvPicPr>
          <p:nvPr/>
        </p:nvPicPr>
        <p:blipFill>
          <a:blip r:embed="rId3"/>
          <a:stretch>
            <a:fillRect/>
          </a:stretch>
        </p:blipFill>
        <p:spPr>
          <a:xfrm>
            <a:off x="8060378" y="698198"/>
            <a:ext cx="981309" cy="1374128"/>
          </a:xfrm>
          <a:prstGeom prst="rect">
            <a:avLst/>
          </a:prstGeom>
          <a:ln>
            <a:solidFill>
              <a:schemeClr val="tx1"/>
            </a:solidFill>
          </a:ln>
        </p:spPr>
      </p:pic>
      <p:pic>
        <p:nvPicPr>
          <p:cNvPr id="14" name="Picture 13">
            <a:extLst>
              <a:ext uri="{FF2B5EF4-FFF2-40B4-BE49-F238E27FC236}">
                <a16:creationId xmlns:a16="http://schemas.microsoft.com/office/drawing/2014/main" id="{640C270D-145C-016A-513E-60799D4E29F2}"/>
              </a:ext>
            </a:extLst>
          </p:cNvPr>
          <p:cNvPicPr>
            <a:picLocks noChangeAspect="1"/>
          </p:cNvPicPr>
          <p:nvPr/>
        </p:nvPicPr>
        <p:blipFill rotWithShape="1">
          <a:blip r:embed="rId4"/>
          <a:srcRect l="80520" t="38265" r="10441" b="47050"/>
          <a:stretch/>
        </p:blipFill>
        <p:spPr>
          <a:xfrm>
            <a:off x="8635100" y="434080"/>
            <a:ext cx="466527" cy="420441"/>
          </a:xfrm>
          <a:prstGeom prst="rect">
            <a:avLst/>
          </a:prstGeom>
        </p:spPr>
      </p:pic>
      <p:sp>
        <p:nvSpPr>
          <p:cNvPr id="15" name="TextBox 14">
            <a:extLst>
              <a:ext uri="{FF2B5EF4-FFF2-40B4-BE49-F238E27FC236}">
                <a16:creationId xmlns:a16="http://schemas.microsoft.com/office/drawing/2014/main" id="{83BCE267-2EFD-BF65-8942-EEDA259DF49D}"/>
              </a:ext>
            </a:extLst>
          </p:cNvPr>
          <p:cNvSpPr txBox="1"/>
          <p:nvPr/>
        </p:nvSpPr>
        <p:spPr>
          <a:xfrm>
            <a:off x="7953624" y="2072326"/>
            <a:ext cx="1325791" cy="200055"/>
          </a:xfrm>
          <a:prstGeom prst="rect">
            <a:avLst/>
          </a:prstGeom>
          <a:noFill/>
        </p:spPr>
        <p:txBody>
          <a:bodyPr wrap="square">
            <a:spAutoFit/>
          </a:bodyPr>
          <a:lstStyle/>
          <a:p>
            <a:r>
              <a:rPr lang="en-PH" sz="700" dirty="0"/>
              <a:t>EN_Guide_HGLC_Part2_4_2</a:t>
            </a:r>
          </a:p>
        </p:txBody>
      </p:sp>
      <p:sp>
        <p:nvSpPr>
          <p:cNvPr id="16" name="Title 1">
            <a:extLst>
              <a:ext uri="{FF2B5EF4-FFF2-40B4-BE49-F238E27FC236}">
                <a16:creationId xmlns:a16="http://schemas.microsoft.com/office/drawing/2014/main" id="{31555487-E1BC-7974-DABE-E89A085D2DBC}"/>
              </a:ext>
            </a:extLst>
          </p:cNvPr>
          <p:cNvSpPr txBox="1">
            <a:spLocks/>
          </p:cNvSpPr>
          <p:nvPr/>
        </p:nvSpPr>
        <p:spPr>
          <a:xfrm>
            <a:off x="0" y="0"/>
            <a:ext cx="9144000" cy="981075"/>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Valider le 1</a:t>
            </a:r>
            <a:r>
              <a:rPr lang="fr-CH" altLang="en-US" sz="3200" b="1" baseline="30000" dirty="0">
                <a:solidFill>
                  <a:schemeClr val="bg1"/>
                </a:solidFill>
                <a:latin typeface="+mn-lt"/>
              </a:rPr>
              <a:t>er</a:t>
            </a:r>
            <a:r>
              <a:rPr lang="fr-CH" altLang="en-US" sz="3200" b="1" dirty="0">
                <a:solidFill>
                  <a:schemeClr val="bg1"/>
                </a:solidFill>
                <a:latin typeface="+mn-lt"/>
              </a:rPr>
              <a:t> brouillon de la liste maîtresse et collecter des données supplémentaires</a:t>
            </a:r>
          </a:p>
        </p:txBody>
      </p:sp>
    </p:spTree>
    <p:extLst>
      <p:ext uri="{BB962C8B-B14F-4D97-AF65-F5344CB8AC3E}">
        <p14:creationId xmlns:p14="http://schemas.microsoft.com/office/powerpoint/2010/main" val="42382781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7</a:t>
            </a:fld>
            <a:endParaRPr lang="en-GB" altLang="en-US"/>
          </a:p>
        </p:txBody>
      </p:sp>
      <p:sp>
        <p:nvSpPr>
          <p:cNvPr id="5" name="Rectangle 3"/>
          <p:cNvSpPr>
            <a:spLocks noChangeArrowheads="1"/>
          </p:cNvSpPr>
          <p:nvPr/>
        </p:nvSpPr>
        <p:spPr bwMode="auto">
          <a:xfrm>
            <a:off x="304614" y="1124745"/>
            <a:ext cx="8839386" cy="792088"/>
          </a:xfrm>
          <a:prstGeom prst="rect">
            <a:avLst/>
          </a:prstGeom>
          <a:noFill/>
          <a:ln w="9525">
            <a:noFill/>
            <a:miter lim="800000"/>
            <a:headEnd/>
            <a:tailEnd/>
          </a:ln>
        </p:spPr>
        <p:txBody>
          <a:bodyPr lIns="0" tIns="0" rIns="0" bIns="0"/>
          <a:lstStyle/>
          <a:p>
            <a:pPr lvl="0"/>
            <a:r>
              <a:rPr lang="fr-CH" sz="2400" dirty="0"/>
              <a:t>Douze (12) méthodes pour la collecte de coordonnées géographiques ont été  identifiées et documentées par le Health GeoLab:</a:t>
            </a:r>
          </a:p>
        </p:txBody>
      </p:sp>
      <p:pic>
        <p:nvPicPr>
          <p:cNvPr id="4" name="Picture 3">
            <a:extLst>
              <a:ext uri="{FF2B5EF4-FFF2-40B4-BE49-F238E27FC236}">
                <a16:creationId xmlns:a16="http://schemas.microsoft.com/office/drawing/2014/main" id="{A65EC575-0D8E-E83B-0515-166191ECB071}"/>
              </a:ext>
            </a:extLst>
          </p:cNvPr>
          <p:cNvPicPr>
            <a:picLocks noChangeAspect="1"/>
          </p:cNvPicPr>
          <p:nvPr/>
        </p:nvPicPr>
        <p:blipFill>
          <a:blip r:embed="rId3"/>
          <a:stretch>
            <a:fillRect/>
          </a:stretch>
        </p:blipFill>
        <p:spPr>
          <a:xfrm>
            <a:off x="277579" y="2559697"/>
            <a:ext cx="981309" cy="1374128"/>
          </a:xfrm>
          <a:prstGeom prst="rect">
            <a:avLst/>
          </a:prstGeom>
          <a:ln>
            <a:solidFill>
              <a:schemeClr val="tx1"/>
            </a:solidFill>
          </a:ln>
        </p:spPr>
      </p:pic>
      <p:pic>
        <p:nvPicPr>
          <p:cNvPr id="8" name="Picture 7">
            <a:extLst>
              <a:ext uri="{FF2B5EF4-FFF2-40B4-BE49-F238E27FC236}">
                <a16:creationId xmlns:a16="http://schemas.microsoft.com/office/drawing/2014/main" id="{026E50D1-86BB-3948-AE71-0456983C1DA0}"/>
              </a:ext>
            </a:extLst>
          </p:cNvPr>
          <p:cNvPicPr>
            <a:picLocks noChangeAspect="1"/>
          </p:cNvPicPr>
          <p:nvPr/>
        </p:nvPicPr>
        <p:blipFill rotWithShape="1">
          <a:blip r:embed="rId4"/>
          <a:srcRect l="80520" t="38265" r="10441" b="47050"/>
          <a:stretch/>
        </p:blipFill>
        <p:spPr>
          <a:xfrm>
            <a:off x="797937" y="3827910"/>
            <a:ext cx="466527" cy="420441"/>
          </a:xfrm>
          <a:prstGeom prst="rect">
            <a:avLst/>
          </a:prstGeom>
        </p:spPr>
      </p:pic>
      <p:sp>
        <p:nvSpPr>
          <p:cNvPr id="10" name="TextBox 9">
            <a:extLst>
              <a:ext uri="{FF2B5EF4-FFF2-40B4-BE49-F238E27FC236}">
                <a16:creationId xmlns:a16="http://schemas.microsoft.com/office/drawing/2014/main" id="{590E7CAE-C753-7729-0F52-8F713BA9C362}"/>
              </a:ext>
            </a:extLst>
          </p:cNvPr>
          <p:cNvSpPr txBox="1"/>
          <p:nvPr/>
        </p:nvSpPr>
        <p:spPr>
          <a:xfrm>
            <a:off x="135041" y="2352860"/>
            <a:ext cx="1325791" cy="200055"/>
          </a:xfrm>
          <a:prstGeom prst="rect">
            <a:avLst/>
          </a:prstGeom>
          <a:noFill/>
        </p:spPr>
        <p:txBody>
          <a:bodyPr wrap="square">
            <a:spAutoFit/>
          </a:bodyPr>
          <a:lstStyle/>
          <a:p>
            <a:r>
              <a:rPr lang="en-PH" sz="700" dirty="0"/>
              <a:t>EN_Guide_HGLC_Part2_4_2</a:t>
            </a:r>
          </a:p>
        </p:txBody>
      </p:sp>
      <p:sp>
        <p:nvSpPr>
          <p:cNvPr id="11" name="Rectangle 3">
            <a:extLst>
              <a:ext uri="{FF2B5EF4-FFF2-40B4-BE49-F238E27FC236}">
                <a16:creationId xmlns:a16="http://schemas.microsoft.com/office/drawing/2014/main" id="{8DB8BDBD-A448-33DE-D7F1-F2F0F512B85D}"/>
              </a:ext>
            </a:extLst>
          </p:cNvPr>
          <p:cNvSpPr>
            <a:spLocks noChangeArrowheads="1"/>
          </p:cNvSpPr>
          <p:nvPr/>
        </p:nvSpPr>
        <p:spPr bwMode="auto">
          <a:xfrm>
            <a:off x="755327" y="5803216"/>
            <a:ext cx="8209161" cy="739040"/>
          </a:xfrm>
          <a:prstGeom prst="rect">
            <a:avLst/>
          </a:prstGeom>
          <a:noFill/>
          <a:ln w="9525">
            <a:noFill/>
            <a:miter lim="800000"/>
            <a:headEnd/>
            <a:tailEnd/>
          </a:ln>
        </p:spPr>
        <p:txBody>
          <a:bodyPr lIns="0" tIns="0" rIns="0" bIns="0"/>
          <a:lstStyle/>
          <a:p>
            <a:pPr lvl="0"/>
            <a:r>
              <a:rPr lang="fr-FR" sz="2200" dirty="0"/>
              <a:t>Cette table peut être utilisé pour déterminer la méthode la plus appropriée en fonction du besoin d’évolutivité et d’exactitude.</a:t>
            </a:r>
            <a:endParaRPr lang="en-PH" sz="2200" dirty="0"/>
          </a:p>
        </p:txBody>
      </p:sp>
      <p:sp>
        <p:nvSpPr>
          <p:cNvPr id="12" name="Right Arrow 8">
            <a:extLst>
              <a:ext uri="{FF2B5EF4-FFF2-40B4-BE49-F238E27FC236}">
                <a16:creationId xmlns:a16="http://schemas.microsoft.com/office/drawing/2014/main" id="{1D5BA9E3-E242-28A4-AEC5-E5A543646EE9}"/>
              </a:ext>
            </a:extLst>
          </p:cNvPr>
          <p:cNvSpPr/>
          <p:nvPr/>
        </p:nvSpPr>
        <p:spPr>
          <a:xfrm>
            <a:off x="262839" y="5745149"/>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4" name="Picture 13">
            <a:extLst>
              <a:ext uri="{FF2B5EF4-FFF2-40B4-BE49-F238E27FC236}">
                <a16:creationId xmlns:a16="http://schemas.microsoft.com/office/drawing/2014/main" id="{E557E5F1-D14E-7ADD-E5B9-B18512A7CF3A}"/>
              </a:ext>
            </a:extLst>
          </p:cNvPr>
          <p:cNvPicPr>
            <a:picLocks noChangeAspect="1"/>
          </p:cNvPicPr>
          <p:nvPr/>
        </p:nvPicPr>
        <p:blipFill>
          <a:blip r:embed="rId5"/>
          <a:stretch>
            <a:fillRect/>
          </a:stretch>
        </p:blipFill>
        <p:spPr>
          <a:xfrm>
            <a:off x="1572101" y="2132856"/>
            <a:ext cx="7333086" cy="3240832"/>
          </a:xfrm>
          <a:prstGeom prst="rect">
            <a:avLst/>
          </a:prstGeom>
        </p:spPr>
      </p:pic>
    </p:spTree>
    <p:extLst>
      <p:ext uri="{BB962C8B-B14F-4D97-AF65-F5344CB8AC3E}">
        <p14:creationId xmlns:p14="http://schemas.microsoft.com/office/powerpoint/2010/main" val="4277842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en-GB" altLang="en-US"/>
              <a:pPr/>
              <a:t>8</a:t>
            </a:fld>
            <a:endParaRPr lang="en-GB" altLang="en-US"/>
          </a:p>
        </p:txBody>
      </p:sp>
      <p:sp>
        <p:nvSpPr>
          <p:cNvPr id="5" name="Rectangle 3"/>
          <p:cNvSpPr>
            <a:spLocks noChangeArrowheads="1"/>
          </p:cNvSpPr>
          <p:nvPr/>
        </p:nvSpPr>
        <p:spPr bwMode="auto">
          <a:xfrm>
            <a:off x="176059" y="981075"/>
            <a:ext cx="8946600" cy="365125"/>
          </a:xfrm>
          <a:prstGeom prst="rect">
            <a:avLst/>
          </a:prstGeom>
          <a:noFill/>
          <a:ln w="9525">
            <a:noFill/>
            <a:miter lim="800000"/>
            <a:headEnd/>
            <a:tailEnd/>
          </a:ln>
        </p:spPr>
        <p:txBody>
          <a:bodyPr lIns="0" tIns="0" rIns="0" bIns="0"/>
          <a:lstStyle/>
          <a:p>
            <a:pPr lvl="0">
              <a:spcAft>
                <a:spcPts val="1200"/>
              </a:spcAft>
            </a:pPr>
            <a:r>
              <a:rPr lang="fr-FR" sz="2200" dirty="0"/>
              <a:t>Lors de la sélection d'une option dans la table, il est important de se rappeler que</a:t>
            </a:r>
            <a:r>
              <a:rPr lang="en-PH" sz="2200" dirty="0"/>
              <a:t>:</a:t>
            </a:r>
            <a:endParaRPr lang="en-GB" sz="2200" dirty="0"/>
          </a:p>
        </p:txBody>
      </p:sp>
      <p:sp>
        <p:nvSpPr>
          <p:cNvPr id="9" name="Rectangle 3"/>
          <p:cNvSpPr>
            <a:spLocks noChangeArrowheads="1"/>
          </p:cNvSpPr>
          <p:nvPr/>
        </p:nvSpPr>
        <p:spPr bwMode="auto">
          <a:xfrm>
            <a:off x="176059" y="1756969"/>
            <a:ext cx="8860438" cy="5061344"/>
          </a:xfrm>
          <a:prstGeom prst="rect">
            <a:avLst/>
          </a:prstGeom>
          <a:noFill/>
          <a:ln w="9525">
            <a:noFill/>
            <a:miter lim="800000"/>
            <a:headEnd/>
            <a:tailEnd/>
          </a:ln>
        </p:spPr>
        <p:txBody>
          <a:bodyPr lIns="0" tIns="0" rIns="0" bIns="0"/>
          <a:lstStyle/>
          <a:p>
            <a:pPr marL="514350" indent="-514350" eaLnBrk="1" hangingPunct="1">
              <a:spcAft>
                <a:spcPts val="600"/>
              </a:spcAft>
              <a:buAutoNum type="arabicPeriod"/>
              <a:defRPr/>
            </a:pPr>
            <a:r>
              <a:rPr lang="fr-FR" altLang="en-US" sz="2000" dirty="0"/>
              <a:t>Ces options considèrent qu'il n'existe pas de système électronique de collecte de données de terrain préexistant dans le pays. Si un tel système est déjà en place, son utilisation pourrait être plus évolutive que la mise en œuvre d'une nouvelle méthode.</a:t>
            </a:r>
            <a:endParaRPr lang="en-PH" altLang="en-US" sz="2000" dirty="0"/>
          </a:p>
          <a:p>
            <a:pPr marL="514350" indent="-514350" eaLnBrk="1" hangingPunct="1">
              <a:spcAft>
                <a:spcPts val="600"/>
              </a:spcAft>
              <a:buFont typeface="+mj-lt"/>
              <a:buAutoNum type="arabicPeriod" startAt="2"/>
              <a:defRPr/>
            </a:pPr>
            <a:r>
              <a:rPr lang="fr-FR" altLang="en-US" sz="2000" dirty="0"/>
              <a:t>L'utilisation d'un formulaire électronique peut considérablement réduire le temps de collecte des données ainsi que les erreurs de saisie. L'utilisation d'un tel formulaire devrait donc être préférée à celle d'un formulaire papier.</a:t>
            </a:r>
          </a:p>
          <a:p>
            <a:pPr marL="514350" indent="-514350" eaLnBrk="1" hangingPunct="1">
              <a:spcAft>
                <a:spcPts val="600"/>
              </a:spcAft>
              <a:buFont typeface="+mj-lt"/>
              <a:buAutoNum type="arabicPeriod" startAt="2"/>
              <a:defRPr/>
            </a:pPr>
            <a:r>
              <a:rPr lang="fr-FR" altLang="en-US" sz="2000" dirty="0"/>
              <a:t>Plus l’exactitude et la précision des coordonnées collectées est élevée, plus le nombre de cas d'utilisation est important. Il est donc recommandé de toujours chercher à atteindre le niveau d’exactitude et de précision le plus élevé possible</a:t>
            </a:r>
            <a:r>
              <a:rPr lang="en-PH" altLang="en-US" sz="2000" dirty="0"/>
              <a:t>.</a:t>
            </a:r>
          </a:p>
          <a:p>
            <a:pPr marL="514350" indent="-514350" eaLnBrk="1" hangingPunct="1">
              <a:buFont typeface="+mj-lt"/>
              <a:buAutoNum type="arabicPeriod" startAt="2"/>
              <a:defRPr/>
            </a:pPr>
            <a:r>
              <a:rPr lang="fr-FR" altLang="en-US" sz="2000" dirty="0"/>
              <a:t>La collecte de coordonnées géographiques par l'utilisation unique d'applications cartographiques hors ligne (options 1 à 3) exige que les personnes chargées de la collecte des données sachent comment naviguer sur une carte et soient capables d'identifier l'endroit où elles se trouvent et la géographie de la zone à partir d'une vue aérienne. </a:t>
            </a:r>
            <a:endParaRPr lang="en-PH" altLang="en-US" sz="2000" dirty="0"/>
          </a:p>
        </p:txBody>
      </p:sp>
      <p:sp>
        <p:nvSpPr>
          <p:cNvPr id="4" name="Title 1">
            <a:extLst>
              <a:ext uri="{FF2B5EF4-FFF2-40B4-BE49-F238E27FC236}">
                <a16:creationId xmlns:a16="http://schemas.microsoft.com/office/drawing/2014/main" id="{4428CB2E-A104-4986-4CAD-02CA18088B41}"/>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Tree>
    <p:extLst>
      <p:ext uri="{BB962C8B-B14F-4D97-AF65-F5344CB8AC3E}">
        <p14:creationId xmlns:p14="http://schemas.microsoft.com/office/powerpoint/2010/main" val="31700382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eaLnBrk="1" hangingPunct="1">
              <a:defRPr sz="1200"/>
            </a:lvl1pPr>
          </a:lstStyle>
          <a:p>
            <a:fld id="{1F1CFA5E-D7BE-45A1-BD59-8EBEFF519CD8}" type="slidenum">
              <a:rPr lang="fr-CH" altLang="en-US" smtClean="0"/>
              <a:pPr/>
              <a:t>9</a:t>
            </a:fld>
            <a:endParaRPr lang="fr-CH" altLang="en-US" dirty="0"/>
          </a:p>
        </p:txBody>
      </p:sp>
      <p:sp>
        <p:nvSpPr>
          <p:cNvPr id="5" name="Rectangle 3"/>
          <p:cNvSpPr>
            <a:spLocks noChangeArrowheads="1"/>
          </p:cNvSpPr>
          <p:nvPr/>
        </p:nvSpPr>
        <p:spPr bwMode="auto">
          <a:xfrm>
            <a:off x="287524" y="1094840"/>
            <a:ext cx="7159220" cy="2334160"/>
          </a:xfrm>
          <a:prstGeom prst="rect">
            <a:avLst/>
          </a:prstGeom>
          <a:noFill/>
          <a:ln w="9525">
            <a:noFill/>
            <a:miter lim="800000"/>
            <a:headEnd/>
            <a:tailEnd/>
          </a:ln>
        </p:spPr>
        <p:txBody>
          <a:bodyPr lIns="0" tIns="0" rIns="0" bIns="0"/>
          <a:lstStyle/>
          <a:p>
            <a:r>
              <a:rPr lang="fr-CH" sz="2200" dirty="0"/>
              <a:t>Les éléments suivants sont requis pour chacune de ces options:</a:t>
            </a:r>
          </a:p>
          <a:p>
            <a:pPr marL="914400" lvl="1" indent="-457200">
              <a:buFont typeface="Arial" pitchFamily="34" charset="0"/>
              <a:buChar char="•"/>
            </a:pPr>
            <a:r>
              <a:rPr lang="fr-CH" sz="2200" dirty="0"/>
              <a:t>Formulaire de collecte de données</a:t>
            </a:r>
          </a:p>
          <a:p>
            <a:pPr marL="914400" lvl="1" indent="-457200">
              <a:buFont typeface="Arial" pitchFamily="34" charset="0"/>
              <a:buChar char="•"/>
            </a:pPr>
            <a:r>
              <a:rPr lang="fr-CH" sz="2200" dirty="0"/>
              <a:t>Une procédure opérationnelle standard (POS)</a:t>
            </a:r>
          </a:p>
          <a:p>
            <a:pPr marL="914400" lvl="1" indent="-457200">
              <a:buFont typeface="Arial" pitchFamily="34" charset="0"/>
              <a:buChar char="•"/>
            </a:pPr>
            <a:r>
              <a:rPr lang="fr-CH" sz="2200" dirty="0"/>
              <a:t>Liste maîtresse de l'entité géographique pour laquelle les coordonnées géographiques sont collectées </a:t>
            </a:r>
          </a:p>
          <a:p>
            <a:pPr lvl="0"/>
            <a:endParaRPr lang="fr-CH" sz="2200" dirty="0"/>
          </a:p>
        </p:txBody>
      </p:sp>
      <p:pic>
        <p:nvPicPr>
          <p:cNvPr id="4" name="Picture 3">
            <a:extLst>
              <a:ext uri="{FF2B5EF4-FFF2-40B4-BE49-F238E27FC236}">
                <a16:creationId xmlns:a16="http://schemas.microsoft.com/office/drawing/2014/main" id="{647FC082-961D-5365-CB02-54D7950FD198}"/>
              </a:ext>
            </a:extLst>
          </p:cNvPr>
          <p:cNvPicPr>
            <a:picLocks noChangeAspect="1"/>
          </p:cNvPicPr>
          <p:nvPr/>
        </p:nvPicPr>
        <p:blipFill>
          <a:blip r:embed="rId3"/>
          <a:stretch>
            <a:fillRect/>
          </a:stretch>
        </p:blipFill>
        <p:spPr>
          <a:xfrm>
            <a:off x="7452320" y="1306576"/>
            <a:ext cx="981309" cy="1374128"/>
          </a:xfrm>
          <a:prstGeom prst="rect">
            <a:avLst/>
          </a:prstGeom>
          <a:ln>
            <a:solidFill>
              <a:schemeClr val="tx1"/>
            </a:solidFill>
          </a:ln>
        </p:spPr>
      </p:pic>
      <p:pic>
        <p:nvPicPr>
          <p:cNvPr id="9" name="Picture 8">
            <a:extLst>
              <a:ext uri="{FF2B5EF4-FFF2-40B4-BE49-F238E27FC236}">
                <a16:creationId xmlns:a16="http://schemas.microsoft.com/office/drawing/2014/main" id="{A147D12A-F56D-399B-C6D6-D811A094C4A8}"/>
              </a:ext>
            </a:extLst>
          </p:cNvPr>
          <p:cNvPicPr>
            <a:picLocks noChangeAspect="1"/>
          </p:cNvPicPr>
          <p:nvPr/>
        </p:nvPicPr>
        <p:blipFill rotWithShape="1">
          <a:blip r:embed="rId4"/>
          <a:srcRect l="80520" t="38265" r="10441" b="47050"/>
          <a:stretch/>
        </p:blipFill>
        <p:spPr>
          <a:xfrm>
            <a:off x="7972678" y="2574789"/>
            <a:ext cx="466527" cy="420441"/>
          </a:xfrm>
          <a:prstGeom prst="rect">
            <a:avLst/>
          </a:prstGeom>
        </p:spPr>
      </p:pic>
      <p:sp>
        <p:nvSpPr>
          <p:cNvPr id="10" name="TextBox 9">
            <a:extLst>
              <a:ext uri="{FF2B5EF4-FFF2-40B4-BE49-F238E27FC236}">
                <a16:creationId xmlns:a16="http://schemas.microsoft.com/office/drawing/2014/main" id="{6DFEB4D3-E1F2-A555-7B0B-C6FBBF543E63}"/>
              </a:ext>
            </a:extLst>
          </p:cNvPr>
          <p:cNvSpPr txBox="1"/>
          <p:nvPr/>
        </p:nvSpPr>
        <p:spPr>
          <a:xfrm>
            <a:off x="7309782" y="1099739"/>
            <a:ext cx="1546694" cy="230832"/>
          </a:xfrm>
          <a:prstGeom prst="rect">
            <a:avLst/>
          </a:prstGeom>
          <a:noFill/>
        </p:spPr>
        <p:txBody>
          <a:bodyPr wrap="square">
            <a:spAutoFit/>
          </a:bodyPr>
          <a:lstStyle/>
          <a:p>
            <a:r>
              <a:rPr lang="fr-CH" sz="900" dirty="0"/>
              <a:t>EN_Guide_HGLC_Part2_4_2</a:t>
            </a:r>
          </a:p>
        </p:txBody>
      </p:sp>
      <p:pic>
        <p:nvPicPr>
          <p:cNvPr id="12" name="Picture 11">
            <a:extLst>
              <a:ext uri="{FF2B5EF4-FFF2-40B4-BE49-F238E27FC236}">
                <a16:creationId xmlns:a16="http://schemas.microsoft.com/office/drawing/2014/main" id="{6FF9531E-1E81-BB70-9055-399B574E235C}"/>
              </a:ext>
            </a:extLst>
          </p:cNvPr>
          <p:cNvPicPr>
            <a:picLocks noChangeAspect="1"/>
          </p:cNvPicPr>
          <p:nvPr/>
        </p:nvPicPr>
        <p:blipFill>
          <a:blip r:embed="rId5"/>
          <a:stretch>
            <a:fillRect/>
          </a:stretch>
        </p:blipFill>
        <p:spPr>
          <a:xfrm>
            <a:off x="6493778" y="3730405"/>
            <a:ext cx="2623605" cy="1821019"/>
          </a:xfrm>
          <a:prstGeom prst="rect">
            <a:avLst/>
          </a:prstGeom>
        </p:spPr>
      </p:pic>
      <p:sp>
        <p:nvSpPr>
          <p:cNvPr id="13" name="Title 1">
            <a:extLst>
              <a:ext uri="{FF2B5EF4-FFF2-40B4-BE49-F238E27FC236}">
                <a16:creationId xmlns:a16="http://schemas.microsoft.com/office/drawing/2014/main" id="{891B1497-BB7E-F705-458F-35753E0A64DC}"/>
              </a:ext>
            </a:extLst>
          </p:cNvPr>
          <p:cNvSpPr txBox="1">
            <a:spLocks/>
          </p:cNvSpPr>
          <p:nvPr/>
        </p:nvSpPr>
        <p:spPr>
          <a:xfrm>
            <a:off x="0" y="1"/>
            <a:ext cx="9144000" cy="981074"/>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Collecter des coordonnées géographiques</a:t>
            </a:r>
          </a:p>
        </p:txBody>
      </p:sp>
      <p:sp>
        <p:nvSpPr>
          <p:cNvPr id="14" name="Rectangle 3">
            <a:extLst>
              <a:ext uri="{FF2B5EF4-FFF2-40B4-BE49-F238E27FC236}">
                <a16:creationId xmlns:a16="http://schemas.microsoft.com/office/drawing/2014/main" id="{EC0AFF3D-0DF2-8092-C6D0-13400D75011E}"/>
              </a:ext>
            </a:extLst>
          </p:cNvPr>
          <p:cNvSpPr>
            <a:spLocks noChangeArrowheads="1"/>
          </p:cNvSpPr>
          <p:nvPr/>
        </p:nvSpPr>
        <p:spPr bwMode="auto">
          <a:xfrm>
            <a:off x="304408" y="3229317"/>
            <a:ext cx="4123575" cy="432047"/>
          </a:xfrm>
          <a:prstGeom prst="rect">
            <a:avLst/>
          </a:prstGeom>
          <a:noFill/>
          <a:ln w="9525">
            <a:noFill/>
            <a:miter lim="800000"/>
            <a:headEnd/>
            <a:tailEnd/>
          </a:ln>
        </p:spPr>
        <p:txBody>
          <a:bodyPr lIns="0" tIns="0" rIns="0" bIns="0"/>
          <a:lstStyle/>
          <a:p>
            <a:pPr lvl="0"/>
            <a:r>
              <a:rPr lang="fr-CH" sz="2200" u="sng" dirty="0"/>
              <a:t>Formulaire de collecte de données</a:t>
            </a:r>
            <a:r>
              <a:rPr lang="fr-CH" sz="2200" dirty="0"/>
              <a:t> </a:t>
            </a:r>
          </a:p>
        </p:txBody>
      </p:sp>
      <p:sp>
        <p:nvSpPr>
          <p:cNvPr id="15" name="Rectangle 3">
            <a:extLst>
              <a:ext uri="{FF2B5EF4-FFF2-40B4-BE49-F238E27FC236}">
                <a16:creationId xmlns:a16="http://schemas.microsoft.com/office/drawing/2014/main" id="{7B0B5107-E410-DEC5-3CD8-116597FC28EF}"/>
              </a:ext>
            </a:extLst>
          </p:cNvPr>
          <p:cNvSpPr>
            <a:spLocks noChangeArrowheads="1"/>
          </p:cNvSpPr>
          <p:nvPr/>
        </p:nvSpPr>
        <p:spPr bwMode="auto">
          <a:xfrm>
            <a:off x="317488" y="3697618"/>
            <a:ext cx="6270735" cy="2755570"/>
          </a:xfrm>
          <a:prstGeom prst="rect">
            <a:avLst/>
          </a:prstGeom>
          <a:noFill/>
          <a:ln w="9525">
            <a:noFill/>
            <a:miter lim="800000"/>
            <a:headEnd/>
            <a:tailEnd/>
          </a:ln>
        </p:spPr>
        <p:txBody>
          <a:bodyPr lIns="0" tIns="0" rIns="0" bIns="0"/>
          <a:lstStyle/>
          <a:p>
            <a:pPr lvl="0"/>
            <a:r>
              <a:rPr lang="fr-FR" sz="2000" dirty="0"/>
              <a:t>Un formulaire de collecte approprié doit comprendre</a:t>
            </a:r>
            <a:r>
              <a:rPr lang="en-PH" sz="2000" dirty="0"/>
              <a:t>:</a:t>
            </a:r>
          </a:p>
          <a:p>
            <a:pPr marL="457200" lvl="0" indent="-457200">
              <a:buFont typeface="Arial" pitchFamily="34" charset="0"/>
              <a:buChar char="•"/>
            </a:pPr>
            <a:r>
              <a:rPr lang="fr-FR" sz="2000" dirty="0"/>
              <a:t>Le nom officiel et l'identifiant unique de l’entité géographique tirés de la liste maîtresse officielle</a:t>
            </a:r>
            <a:r>
              <a:rPr lang="en-PH" sz="2000" dirty="0"/>
              <a:t>;</a:t>
            </a:r>
          </a:p>
          <a:p>
            <a:pPr marL="457200" lvl="0" indent="-457200">
              <a:buFont typeface="Arial" pitchFamily="34" charset="0"/>
              <a:buChar char="•"/>
            </a:pPr>
            <a:r>
              <a:rPr lang="fr-FR" sz="2000" dirty="0"/>
              <a:t>L'adresse et la localisation de l'objet, exprimées par le nom officiel et le code d'identification unique de l’unité administrative dans laquelle l’entité est située ; et</a:t>
            </a:r>
          </a:p>
          <a:p>
            <a:pPr marL="457200" lvl="0" indent="-457200">
              <a:buFont typeface="Arial" pitchFamily="34" charset="0"/>
              <a:buChar char="•"/>
            </a:pPr>
            <a:r>
              <a:rPr lang="fr-FR" sz="2000" dirty="0"/>
              <a:t>Les coordonnées géographiques de l’entités ainsi que les champs utilisés pour l'évaluation de la qualité de ces coordonnées. </a:t>
            </a:r>
            <a:endParaRPr lang="en-GB" sz="2000" dirty="0"/>
          </a:p>
        </p:txBody>
      </p:sp>
      <p:sp>
        <p:nvSpPr>
          <p:cNvPr id="2" name="Rectangle 3">
            <a:extLst>
              <a:ext uri="{FF2B5EF4-FFF2-40B4-BE49-F238E27FC236}">
                <a16:creationId xmlns:a16="http://schemas.microsoft.com/office/drawing/2014/main" id="{B8FCAD24-0400-0AD8-5B43-49E9FADF8331}"/>
              </a:ext>
            </a:extLst>
          </p:cNvPr>
          <p:cNvSpPr>
            <a:spLocks noChangeArrowheads="1"/>
          </p:cNvSpPr>
          <p:nvPr/>
        </p:nvSpPr>
        <p:spPr bwMode="auto">
          <a:xfrm>
            <a:off x="3336297" y="6330248"/>
            <a:ext cx="3750304" cy="391558"/>
          </a:xfrm>
          <a:prstGeom prst="rect">
            <a:avLst/>
          </a:prstGeom>
          <a:noFill/>
          <a:ln w="9525">
            <a:noFill/>
            <a:miter lim="800000"/>
            <a:headEnd/>
            <a:tailEnd/>
          </a:ln>
        </p:spPr>
        <p:txBody>
          <a:bodyPr lIns="0" tIns="0" rIns="0" bIns="0"/>
          <a:lstStyle/>
          <a:p>
            <a:pPr lvl="0"/>
            <a:r>
              <a:rPr lang="fr-FR" sz="2200" dirty="0"/>
              <a:t>Pratiqué pendant l’exercice 2</a:t>
            </a:r>
            <a:endParaRPr lang="en-PH" sz="2200" dirty="0"/>
          </a:p>
        </p:txBody>
      </p:sp>
      <p:sp>
        <p:nvSpPr>
          <p:cNvPr id="6" name="Right Arrow 8">
            <a:extLst>
              <a:ext uri="{FF2B5EF4-FFF2-40B4-BE49-F238E27FC236}">
                <a16:creationId xmlns:a16="http://schemas.microsoft.com/office/drawing/2014/main" id="{2F9203C6-C172-821B-C7EB-95E0279A43EE}"/>
              </a:ext>
            </a:extLst>
          </p:cNvPr>
          <p:cNvSpPr/>
          <p:nvPr/>
        </p:nvSpPr>
        <p:spPr>
          <a:xfrm>
            <a:off x="2843808" y="6272181"/>
            <a:ext cx="458605" cy="427587"/>
          </a:xfrm>
          <a:prstGeom prst="rightArrow">
            <a:avLst/>
          </a:prstGeom>
          <a:solidFill>
            <a:srgbClr val="001C54"/>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2730097459"/>
      </p:ext>
    </p:extLst>
  </p:cSld>
  <p:clrMapOvr>
    <a:masterClrMapping/>
  </p:clrMapOvr>
  <p:transition/>
</p:sld>
</file>

<file path=ppt/theme/theme1.xml><?xml version="1.0" encoding="utf-8"?>
<a:theme xmlns:a="http://schemas.openxmlformats.org/drawingml/2006/main" name="HGLC_HIS_Geo-enabling_cours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15710</TotalTime>
  <Words>2089</Words>
  <Application>Microsoft Office PowerPoint</Application>
  <PresentationFormat>On-screen Show (4:3)</PresentationFormat>
  <Paragraphs>172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HGLC_HIS_Geo-enabling_course_template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Steeve Ebener</cp:lastModifiedBy>
  <cp:revision>173</cp:revision>
  <dcterms:created xsi:type="dcterms:W3CDTF">2018-03-06T13:12:55Z</dcterms:created>
  <dcterms:modified xsi:type="dcterms:W3CDTF">2023-11-07T19:16:36Z</dcterms:modified>
</cp:coreProperties>
</file>