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91" r:id="rId2"/>
    <p:sldId id="318" r:id="rId3"/>
    <p:sldId id="319" r:id="rId4"/>
    <p:sldId id="320" r:id="rId5"/>
    <p:sldId id="322" r:id="rId6"/>
    <p:sldId id="324" r:id="rId7"/>
    <p:sldId id="326" r:id="rId8"/>
    <p:sldId id="328"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3067" userDrawn="1">
          <p15:clr>
            <a:srgbClr val="A4A3A4"/>
          </p15:clr>
        </p15:guide>
        <p15:guide id="2" orient="horz" pos="618">
          <p15:clr>
            <a:srgbClr val="A4A3A4"/>
          </p15:clr>
        </p15:guide>
        <p15:guide id="3" orient="horz" pos="4065">
          <p15:clr>
            <a:srgbClr val="A4A3A4"/>
          </p15:clr>
        </p15:guide>
        <p15:guide id="4" orient="horz" pos="3612" userDrawn="1">
          <p15:clr>
            <a:srgbClr val="A4A3A4"/>
          </p15:clr>
        </p15:guide>
        <p15:guide id="5" orient="horz" pos="1298" userDrawn="1">
          <p15:clr>
            <a:srgbClr val="A4A3A4"/>
          </p15:clr>
        </p15:guide>
        <p15:guide id="6" orient="horz" pos="2432" userDrawn="1">
          <p15:clr>
            <a:srgbClr val="A4A3A4"/>
          </p15:clr>
        </p15:guide>
        <p15:guide id="7" pos="2880">
          <p15:clr>
            <a:srgbClr val="A4A3A4"/>
          </p15:clr>
        </p15:guide>
        <p15:guide id="8" pos="5103" userDrawn="1">
          <p15:clr>
            <a:srgbClr val="A4A3A4"/>
          </p15:clr>
        </p15:guide>
        <p15:guide id="9" pos="793">
          <p15:clr>
            <a:srgbClr val="A4A3A4"/>
          </p15:clr>
        </p15:guide>
        <p15:guide id="10" pos="3696" userDrawn="1">
          <p15:clr>
            <a:srgbClr val="A4A3A4"/>
          </p15:clr>
        </p15:guide>
        <p15:guide id="11" orient="horz" pos="18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C54"/>
    <a:srgbClr val="D8AA37"/>
    <a:srgbClr val="4F8CB5"/>
    <a:srgbClr val="315A75"/>
    <a:srgbClr val="3398CC"/>
    <a:srgbClr val="346667"/>
    <a:srgbClr val="1B3163"/>
    <a:srgbClr val="253C88"/>
    <a:srgbClr val="2384C0"/>
    <a:srgbClr val="315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6247" autoAdjust="0"/>
  </p:normalViewPr>
  <p:slideViewPr>
    <p:cSldViewPr showGuides="1">
      <p:cViewPr varScale="1">
        <p:scale>
          <a:sx n="79" d="100"/>
          <a:sy n="79" d="100"/>
        </p:scale>
        <p:origin x="994" y="72"/>
      </p:cViewPr>
      <p:guideLst>
        <p:guide orient="horz" pos="3067"/>
        <p:guide orient="horz" pos="618"/>
        <p:guide orient="horz" pos="4065"/>
        <p:guide orient="horz" pos="3612"/>
        <p:guide orient="horz" pos="1298"/>
        <p:guide orient="horz" pos="2432"/>
        <p:guide pos="2880"/>
        <p:guide pos="5103"/>
        <p:guide pos="793"/>
        <p:guide pos="3696"/>
        <p:guide orient="horz" pos="188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769B6999-3394-44CF-8F97-70A985E924E7}" type="datetimeFigureOut">
              <a:rPr lang="en-PH" altLang="en-US"/>
              <a:pPr>
                <a:defRPr/>
              </a:pPr>
              <a:t>07/11/2023</a:t>
            </a:fld>
            <a:endParaRPr lang="en-PH"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PH"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PH"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pPr>
              <a:defRPr/>
            </a:pPr>
            <a:fld id="{40189B38-87AB-431D-88EE-EB47DCC6C7B8}" type="slidenum">
              <a:rPr lang="en-PH" altLang="en-US"/>
              <a:pPr>
                <a:defRPr/>
              </a:pPr>
              <a:t>‹#›</a:t>
            </a:fld>
            <a:endParaRPr lang="en-PH" altLang="en-US"/>
          </a:p>
        </p:txBody>
      </p:sp>
    </p:spTree>
    <p:extLst>
      <p:ext uri="{BB962C8B-B14F-4D97-AF65-F5344CB8AC3E}">
        <p14:creationId xmlns:p14="http://schemas.microsoft.com/office/powerpoint/2010/main" val="1095834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5"/>
          </p:nvPr>
        </p:nvSpPr>
        <p:spPr/>
        <p:txBody>
          <a:bodyPr/>
          <a:lstStyle/>
          <a:p>
            <a:pPr>
              <a:defRPr/>
            </a:pPr>
            <a:fld id="{40189B38-87AB-431D-88EE-EB47DCC6C7B8}" type="slidenum">
              <a:rPr lang="en-PH" altLang="en-US" smtClean="0"/>
              <a:pPr>
                <a:defRPr/>
              </a:pPr>
              <a:t>1</a:t>
            </a:fld>
            <a:endParaRPr lang="en-PH" altLang="en-US"/>
          </a:p>
        </p:txBody>
      </p:sp>
    </p:spTree>
    <p:extLst>
      <p:ext uri="{BB962C8B-B14F-4D97-AF65-F5344CB8AC3E}">
        <p14:creationId xmlns:p14="http://schemas.microsoft.com/office/powerpoint/2010/main" val="108114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endParaRPr lang="en-PH" altLang="en-US" sz="1200" b="0" dirty="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2</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endParaRPr lang="en-PH" altLang="en-US" sz="1200" b="0" dirty="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3</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PH" sz="1200" dirty="0">
              <a:latin typeface="+mn-lt"/>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a:latin typeface="+mn-lt"/>
            </a:endParaRPr>
          </a:p>
          <a:p>
            <a:pPr algn="l" eaLnBrk="1" hangingPunct="1">
              <a:defRPr/>
            </a:pPr>
            <a:endParaRPr lang="en-PH" altLang="en-US" sz="1200" b="0" dirty="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4</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endParaRPr lang="en-US" b="0"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5</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endParaRPr lang="en-PH" altLang="en-US" sz="1200" b="0" dirty="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6</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endParaRPr lang="en-PH" altLang="en-US" sz="1200" b="0" dirty="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7</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defRPr/>
            </a:pPr>
            <a:endParaRPr lang="en-PH" altLang="en-US" sz="1200" b="0" dirty="0">
              <a:solidFill>
                <a:schemeClr val="bg1"/>
              </a:solidFill>
              <a:latin typeface="+mn-lt"/>
            </a:endParaRPr>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8</a:t>
            </a:fld>
            <a:endParaRPr lang="en-PH" altLang="en-US"/>
          </a:p>
        </p:txBody>
      </p:sp>
    </p:spTree>
    <p:extLst>
      <p:ext uri="{BB962C8B-B14F-4D97-AF65-F5344CB8AC3E}">
        <p14:creationId xmlns:p14="http://schemas.microsoft.com/office/powerpoint/2010/main" val="102366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8C5490D6-8476-4F9A-9D29-0EC3740DF8C6}" type="slidenum">
              <a:rPr lang="en-GB" altLang="en-US"/>
              <a:pPr>
                <a:defRPr/>
              </a:pPr>
              <a:t>‹#›</a:t>
            </a:fld>
            <a:endParaRPr lang="en-GB" altLang="en-US"/>
          </a:p>
        </p:txBody>
      </p:sp>
      <p:sp>
        <p:nvSpPr>
          <p:cNvPr id="2" name="Rectangle 1">
            <a:extLst>
              <a:ext uri="{FF2B5EF4-FFF2-40B4-BE49-F238E27FC236}">
                <a16:creationId xmlns:a16="http://schemas.microsoft.com/office/drawing/2014/main" id="{03974760-C982-0DE5-D4E6-552C34B2AE35}"/>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B7D825-916E-CBEF-DED4-FE017CC00CF3}"/>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CH"/>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6" name="Rectangle 5">
            <a:extLst>
              <a:ext uri="{FF2B5EF4-FFF2-40B4-BE49-F238E27FC236}">
                <a16:creationId xmlns:a16="http://schemas.microsoft.com/office/drawing/2014/main" id="{E68895E7-F979-6817-5CFA-EEACE7D59ECF}"/>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733921-5FC9-C711-80A2-0B82B0900910}"/>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965AA824-617E-4130-BCBE-CB5F4C3745C0}" type="datetime1">
              <a:rPr lang="en-GB" altLang="en-US"/>
              <a:pPr>
                <a:defRPr/>
              </a:pPr>
              <a:t>07/11/2023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2E1C5A72-0C49-4A36-9BEC-E859308CD92D}" type="slidenum">
              <a:rPr lang="en-GB" altLang="en-US"/>
              <a:pPr>
                <a:defRPr/>
              </a:pPr>
              <a:t>‹#›</a:t>
            </a:fld>
            <a:endParaRPr lang="en-GB" altLang="en-US"/>
          </a:p>
        </p:txBody>
      </p:sp>
      <p:sp>
        <p:nvSpPr>
          <p:cNvPr id="8" name="Rectangle 7">
            <a:extLst>
              <a:ext uri="{FF2B5EF4-FFF2-40B4-BE49-F238E27FC236}">
                <a16:creationId xmlns:a16="http://schemas.microsoft.com/office/drawing/2014/main" id="{9FF4B986-E58B-BCC0-DE1C-CA1C634E09B2}"/>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324803F7-177B-4147-92C4-4ACCAE866C46}" type="datetime1">
              <a:rPr lang="en-GB" altLang="en-US"/>
              <a:pPr>
                <a:defRPr/>
              </a:pPr>
              <a:t>07/11/2023</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88D375C9-5D4F-414A-97D3-C0A057E90B5F}" type="slidenum">
              <a:rPr lang="en-GB" altLang="en-US"/>
              <a:pPr>
                <a:defRPr/>
              </a:pPr>
              <a:t>‹#›</a:t>
            </a:fld>
            <a:endParaRPr lang="en-GB" altLang="en-US"/>
          </a:p>
        </p:txBody>
      </p:sp>
      <p:sp>
        <p:nvSpPr>
          <p:cNvPr id="10" name="Rectangle 9">
            <a:extLst>
              <a:ext uri="{FF2B5EF4-FFF2-40B4-BE49-F238E27FC236}">
                <a16:creationId xmlns:a16="http://schemas.microsoft.com/office/drawing/2014/main" id="{45DDCD14-DA73-0D11-3AF9-26D550E6B5E6}"/>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lvl1pPr>
          </a:lstStyle>
          <a:p>
            <a:pPr>
              <a:defRPr/>
            </a:pPr>
            <a:fld id="{8390E863-7868-429E-ADE6-3C1F5AEBE34B}" type="datetime1">
              <a:rPr lang="en-GB" altLang="en-US"/>
              <a:pPr>
                <a:defRPr/>
              </a:pPr>
              <a:t>07/11/2023</a:t>
            </a:fld>
            <a:endParaRPr lang="en-GB"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292DDD1E-DF06-49C3-A8E9-3A92C7FD62B2}" type="slidenum">
              <a:rPr lang="en-GB" altLang="en-US"/>
              <a:pPr>
                <a:defRPr/>
              </a:pPr>
              <a:t>‹#›</a:t>
            </a:fld>
            <a:endParaRPr lang="en-GB" altLang="en-US"/>
          </a:p>
        </p:txBody>
      </p:sp>
      <p:sp>
        <p:nvSpPr>
          <p:cNvPr id="6" name="Rectangle 5">
            <a:extLst>
              <a:ext uri="{FF2B5EF4-FFF2-40B4-BE49-F238E27FC236}">
                <a16:creationId xmlns:a16="http://schemas.microsoft.com/office/drawing/2014/main" id="{DAC92C42-8552-E3A7-5E6A-1701360D75E2}"/>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lvl1pPr>
          </a:lstStyle>
          <a:p>
            <a:pPr>
              <a:defRPr/>
            </a:pPr>
            <a:fld id="{89CC089F-5A79-4EC3-9BA3-C0873C9777E6}" type="datetime1">
              <a:rPr lang="en-GB" altLang="en-US"/>
              <a:pPr>
                <a:defRPr/>
              </a:pPr>
              <a:t>07/11/2023</a:t>
            </a:fld>
            <a:endParaRPr lang="en-GB"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667F16FC-F98C-4DE2-B866-A610A6845811}" type="slidenum">
              <a:rPr lang="en-GB" altLang="en-US"/>
              <a:pPr>
                <a:defRPr/>
              </a:pPr>
              <a:t>‹#›</a:t>
            </a:fld>
            <a:endParaRPr lang="en-GB" altLang="en-US"/>
          </a:p>
        </p:txBody>
      </p:sp>
      <p:sp>
        <p:nvSpPr>
          <p:cNvPr id="5" name="Rectangle 4">
            <a:extLst>
              <a:ext uri="{FF2B5EF4-FFF2-40B4-BE49-F238E27FC236}">
                <a16:creationId xmlns:a16="http://schemas.microsoft.com/office/drawing/2014/main" id="{63836EC3-B7BF-2EEB-5445-1EA4D9C766F5}"/>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lvl1pPr>
          </a:lstStyle>
          <a:p>
            <a:pPr>
              <a:defRPr/>
            </a:pPr>
            <a:fld id="{0952438E-748F-4703-B18B-B9486BE2BB71}" type="datetime1">
              <a:rPr lang="en-GB" altLang="en-US"/>
              <a:pPr>
                <a:defRPr/>
              </a:pPr>
              <a:t>07/11/2023</a:t>
            </a:fld>
            <a:endParaRPr lang="en-GB"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23056065-FBFD-4591-9A24-E561AF3F8A8E}" type="slidenum">
              <a:rPr lang="en-GB" altLang="en-US"/>
              <a:pPr>
                <a:defRPr/>
              </a:pPr>
              <a:t>‹#›</a:t>
            </a:fld>
            <a:endParaRPr lang="en-GB" altLang="en-US"/>
          </a:p>
        </p:txBody>
      </p:sp>
      <p:sp>
        <p:nvSpPr>
          <p:cNvPr id="8" name="Rectangle 7">
            <a:extLst>
              <a:ext uri="{FF2B5EF4-FFF2-40B4-BE49-F238E27FC236}">
                <a16:creationId xmlns:a16="http://schemas.microsoft.com/office/drawing/2014/main" id="{E5CA0C9C-21D2-C271-0F4A-805BB1546D64}"/>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01895D6E-B73B-4B7E-ABFC-8A088AD32B78}" type="datetime1">
              <a:rPr lang="en-GB" altLang="en-US"/>
              <a:pPr>
                <a:defRPr/>
              </a:pPr>
              <a:t>07/11/2023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36C634DB-9A3E-4C43-A0A4-114473BFEB68}" type="slidenum">
              <a:rPr lang="en-GB" altLang="en-US"/>
              <a:pPr>
                <a:defRPr/>
              </a:pPr>
              <a:t>‹#›</a:t>
            </a:fld>
            <a:endParaRPr lang="en-GB" altLang="en-US"/>
          </a:p>
        </p:txBody>
      </p:sp>
      <p:sp>
        <p:nvSpPr>
          <p:cNvPr id="8" name="Rectangle 7">
            <a:extLst>
              <a:ext uri="{FF2B5EF4-FFF2-40B4-BE49-F238E27FC236}">
                <a16:creationId xmlns:a16="http://schemas.microsoft.com/office/drawing/2014/main" id="{543CB272-7CCB-B848-14E9-35E1972C78C8}"/>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24656C28-E446-463E-892A-1E8EBD66F402}" type="datetime1">
              <a:rPr lang="en-GB" altLang="en-US"/>
              <a:pPr>
                <a:defRPr/>
              </a:pPr>
              <a:t>07/11/2023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B4024E89-52C6-47CD-B590-C8A4170E4EE8}" type="slidenum">
              <a:rPr lang="en-GB" altLang="en-US"/>
              <a:pPr>
                <a:defRPr/>
              </a:pPr>
              <a:t>‹#›</a:t>
            </a:fld>
            <a:endParaRPr lang="en-GB" altLang="en-US"/>
          </a:p>
        </p:txBody>
      </p:sp>
      <p:sp>
        <p:nvSpPr>
          <p:cNvPr id="7" name="Rectangle 6">
            <a:extLst>
              <a:ext uri="{FF2B5EF4-FFF2-40B4-BE49-F238E27FC236}">
                <a16:creationId xmlns:a16="http://schemas.microsoft.com/office/drawing/2014/main" id="{14C93148-C07A-C341-874F-0C125453EB83}"/>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4F9611F8-A1D8-411B-BA9E-5C4852D05D7B}" type="datetime1">
              <a:rPr lang="en-GB" altLang="en-US"/>
              <a:pPr>
                <a:defRPr/>
              </a:pPr>
              <a:t>07/11/2023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4C0787E6-366B-4506-9337-18DC725D07E7}" type="slidenum">
              <a:rPr lang="en-GB" altLang="en-US"/>
              <a:pPr>
                <a:defRPr/>
              </a:pPr>
              <a:t>‹#›</a:t>
            </a:fld>
            <a:endParaRPr lang="en-GB" altLang="en-US"/>
          </a:p>
        </p:txBody>
      </p:sp>
      <p:sp>
        <p:nvSpPr>
          <p:cNvPr id="7" name="Rectangle 6">
            <a:extLst>
              <a:ext uri="{FF2B5EF4-FFF2-40B4-BE49-F238E27FC236}">
                <a16:creationId xmlns:a16="http://schemas.microsoft.com/office/drawing/2014/main" id="{D8518E34-DBCB-4858-0C10-3BD2972FB4B7}"/>
              </a:ext>
            </a:extLst>
          </p:cNvPr>
          <p:cNvSpPr/>
          <p:nvPr userDrawn="1"/>
        </p:nvSpPr>
        <p:spPr bwMode="auto">
          <a:xfrm>
            <a:off x="0" y="0"/>
            <a:ext cx="9144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275856" y="4797425"/>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charset="0"/>
              </a:defRPr>
            </a:lvl1pPr>
          </a:lstStyle>
          <a:p>
            <a:pPr>
              <a:defRPr/>
            </a:pPr>
            <a:endParaRPr lang="en-GB" altLang="en-US" dirty="0"/>
          </a:p>
        </p:txBody>
      </p:sp>
      <p:sp>
        <p:nvSpPr>
          <p:cNvPr id="6" name="Slide Number Placeholder 5"/>
          <p:cNvSpPr>
            <a:spLocks noGrp="1"/>
          </p:cNvSpPr>
          <p:nvPr>
            <p:ph type="sldNum" sz="quarter" idx="4"/>
          </p:nvPr>
        </p:nvSpPr>
        <p:spPr>
          <a:xfrm>
            <a:off x="7041579" y="6472238"/>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665C27BB-EC34-4711-8D50-B6E287C1995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334" r:id="rId1"/>
    <p:sldLayoutId id="2147485335" r:id="rId2"/>
    <p:sldLayoutId id="2147485336" r:id="rId3"/>
    <p:sldLayoutId id="2147485341" r:id="rId4"/>
    <p:sldLayoutId id="2147485342" r:id="rId5"/>
    <p:sldLayoutId id="2147485343" r:id="rId6"/>
    <p:sldLayoutId id="2147485337" r:id="rId7"/>
    <p:sldLayoutId id="2147485338" r:id="rId8"/>
    <p:sldLayoutId id="2147485339" r:id="rId9"/>
    <p:sldLayoutId id="2147485344" r:id="rId10"/>
    <p:sldLayoutId id="2147485345" r:id="rId11"/>
    <p:sldLayoutId id="2147485346" r:id="rId12"/>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69DB235B-3CB3-D0EE-A43E-757E407920D3}"/>
              </a:ext>
            </a:extLst>
          </p:cNvPr>
          <p:cNvSpPr txBox="1"/>
          <p:nvPr/>
        </p:nvSpPr>
        <p:spPr>
          <a:xfrm>
            <a:off x="1666122" y="4667339"/>
            <a:ext cx="5874963" cy="830997"/>
          </a:xfrm>
          <a:prstGeom prst="rect">
            <a:avLst/>
          </a:prstGeom>
          <a:noFill/>
        </p:spPr>
        <p:txBody>
          <a:bodyPr wrap="square">
            <a:spAutoFit/>
          </a:bodyPr>
          <a:lstStyle/>
          <a:p>
            <a:pPr algn="ctr"/>
            <a:r>
              <a:rPr lang="fr-CH" sz="2400" b="1" dirty="0">
                <a:effectLst/>
                <a:latin typeface="+mn-lt"/>
                <a:ea typeface="Helvetica Neue"/>
                <a:cs typeface="Helvetica Neue"/>
              </a:rPr>
              <a:t>7 novembre 2023</a:t>
            </a:r>
            <a:endParaRPr lang="en-PH" sz="2400" b="1" dirty="0">
              <a:effectLst/>
              <a:latin typeface="+mn-lt"/>
              <a:ea typeface="Times New Roman" panose="02020603050405020304" pitchFamily="18" charset="0"/>
            </a:endParaRPr>
          </a:p>
          <a:p>
            <a:pPr algn="ctr"/>
            <a:r>
              <a:rPr lang="fr-CH" sz="2400" b="1" dirty="0">
                <a:effectLst/>
                <a:latin typeface="+mn-lt"/>
                <a:ea typeface="Helvetica Neue"/>
                <a:cs typeface="Helvetica Neue"/>
              </a:rPr>
              <a:t>Saly, Sénégal</a:t>
            </a:r>
            <a:endParaRPr lang="en-PH" sz="2400" b="1" dirty="0">
              <a:effectLst/>
              <a:latin typeface="+mn-lt"/>
              <a:ea typeface="Times New Roman" panose="02020603050405020304" pitchFamily="18" charset="0"/>
            </a:endParaRPr>
          </a:p>
        </p:txBody>
      </p:sp>
      <p:sp>
        <p:nvSpPr>
          <p:cNvPr id="20" name="Rectangle 19">
            <a:extLst>
              <a:ext uri="{FF2B5EF4-FFF2-40B4-BE49-F238E27FC236}">
                <a16:creationId xmlns:a16="http://schemas.microsoft.com/office/drawing/2014/main" id="{B3EB95E3-E71B-E034-EB68-4178130C4B43}"/>
              </a:ext>
            </a:extLst>
          </p:cNvPr>
          <p:cNvSpPr/>
          <p:nvPr/>
        </p:nvSpPr>
        <p:spPr>
          <a:xfrm>
            <a:off x="0" y="0"/>
            <a:ext cx="9144000" cy="134076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 name="TextBox 5">
            <a:extLst>
              <a:ext uri="{FF2B5EF4-FFF2-40B4-BE49-F238E27FC236}">
                <a16:creationId xmlns:a16="http://schemas.microsoft.com/office/drawing/2014/main" id="{44710E03-240A-10DE-98E7-F6AAAC239F5A}"/>
              </a:ext>
            </a:extLst>
          </p:cNvPr>
          <p:cNvSpPr txBox="1">
            <a:spLocks noChangeArrowheads="1"/>
          </p:cNvSpPr>
          <p:nvPr/>
        </p:nvSpPr>
        <p:spPr bwMode="auto">
          <a:xfrm>
            <a:off x="565708" y="395586"/>
            <a:ext cx="80422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fr-FR" altLang="en-US" sz="2800" b="1" dirty="0">
                <a:solidFill>
                  <a:schemeClr val="tx1"/>
                </a:solidFill>
                <a:latin typeface="+mn-lt"/>
                <a:ea typeface="Century Gothic" charset="0"/>
                <a:cs typeface="Century Gothic" charset="0"/>
              </a:rPr>
              <a:t>Atelier sur la Géo-activation du Système d'Information Sanitaire (SIS) et l'Utilisation des Systèmes d’Information Géographique (SIG) en Afrique Francophone</a:t>
            </a:r>
            <a:endParaRPr lang="en-US" altLang="en-US" sz="2800" dirty="0">
              <a:solidFill>
                <a:schemeClr val="tx1"/>
              </a:solidFill>
              <a:latin typeface="+mn-lt"/>
              <a:ea typeface="Century Gothic" charset="0"/>
              <a:cs typeface="Century Gothic" charset="0"/>
            </a:endParaRPr>
          </a:p>
        </p:txBody>
      </p:sp>
      <p:sp>
        <p:nvSpPr>
          <p:cNvPr id="3" name="TextBox 2">
            <a:extLst>
              <a:ext uri="{FF2B5EF4-FFF2-40B4-BE49-F238E27FC236}">
                <a16:creationId xmlns:a16="http://schemas.microsoft.com/office/drawing/2014/main" id="{32A23B60-E204-47A6-F847-917275AF6747}"/>
              </a:ext>
            </a:extLst>
          </p:cNvPr>
          <p:cNvSpPr txBox="1"/>
          <p:nvPr/>
        </p:nvSpPr>
        <p:spPr>
          <a:xfrm>
            <a:off x="1013165" y="2564904"/>
            <a:ext cx="7129095" cy="1200329"/>
          </a:xfrm>
          <a:prstGeom prst="rect">
            <a:avLst/>
          </a:prstGeom>
          <a:noFill/>
        </p:spPr>
        <p:txBody>
          <a:bodyPr wrap="square">
            <a:spAutoFit/>
          </a:bodyPr>
          <a:lstStyle/>
          <a:p>
            <a:pPr algn="ctr"/>
            <a:r>
              <a:rPr lang="en-US" sz="2400" b="1" dirty="0">
                <a:effectLst/>
                <a:latin typeface="+mn-lt"/>
                <a:ea typeface="Helvetica Neue"/>
                <a:cs typeface="Helvetica Neue"/>
              </a:rPr>
              <a:t>Séance 9 - </a:t>
            </a:r>
            <a:r>
              <a:rPr lang="fr-FR" sz="2400" b="1" dirty="0">
                <a:effectLst/>
                <a:latin typeface="+mn-lt"/>
                <a:ea typeface="Helvetica Neue"/>
                <a:cs typeface="Helvetica Neue"/>
              </a:rPr>
              <a:t>Mise en œuvre du cycle de gestion des données géospatiales (Partie 3) : Documenter </a:t>
            </a:r>
            <a:r>
              <a:rPr lang="fr-FR" sz="2400" b="1" dirty="0">
                <a:latin typeface="+mn-lt"/>
                <a:ea typeface="Helvetica Neue"/>
                <a:cs typeface="Helvetica Neue"/>
              </a:rPr>
              <a:t>l</a:t>
            </a:r>
            <a:r>
              <a:rPr lang="fr-FR" sz="2400" b="1" dirty="0">
                <a:effectLst/>
                <a:latin typeface="+mn-lt"/>
                <a:ea typeface="Helvetica Neue"/>
                <a:cs typeface="Helvetica Neue"/>
              </a:rPr>
              <a:t>es données</a:t>
            </a:r>
            <a:endParaRPr lang="en-PH" sz="2400" b="1" dirty="0">
              <a:effectLst/>
              <a:latin typeface="+mn-lt"/>
              <a:ea typeface="Times New Roman" panose="02020603050405020304" pitchFamily="18" charset="0"/>
            </a:endParaRPr>
          </a:p>
        </p:txBody>
      </p:sp>
      <p:pic>
        <p:nvPicPr>
          <p:cNvPr id="2" name="Picture 1" descr="A logo with a swirl in the middle&#10;&#10;Description automatically generated">
            <a:extLst>
              <a:ext uri="{FF2B5EF4-FFF2-40B4-BE49-F238E27FC236}">
                <a16:creationId xmlns:a16="http://schemas.microsoft.com/office/drawing/2014/main" id="{925AD0CA-150A-917A-0245-D19166D6003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51" t="31499" r="2751" b="31076"/>
          <a:stretch/>
        </p:blipFill>
        <p:spPr>
          <a:xfrm>
            <a:off x="3995936" y="6230160"/>
            <a:ext cx="1133648" cy="439200"/>
          </a:xfrm>
          <a:prstGeom prst="rect">
            <a:avLst/>
          </a:prstGeom>
        </p:spPr>
      </p:pic>
      <p:pic>
        <p:nvPicPr>
          <p:cNvPr id="4" name="Picture 3" descr="A logo for a university&#10;&#10;Description automatically generated">
            <a:extLst>
              <a:ext uri="{FF2B5EF4-FFF2-40B4-BE49-F238E27FC236}">
                <a16:creationId xmlns:a16="http://schemas.microsoft.com/office/drawing/2014/main" id="{11C1A526-ED72-8F35-4BE0-04E30F69FB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36923" y="6124704"/>
            <a:ext cx="1275725" cy="649638"/>
          </a:xfrm>
          <a:prstGeom prst="rect">
            <a:avLst/>
          </a:prstGeom>
        </p:spPr>
      </p:pic>
      <p:pic>
        <p:nvPicPr>
          <p:cNvPr id="5" name="Picture 4" descr="A close-up of a logo&#10;&#10;Description automatically generated">
            <a:extLst>
              <a:ext uri="{FF2B5EF4-FFF2-40B4-BE49-F238E27FC236}">
                <a16:creationId xmlns:a16="http://schemas.microsoft.com/office/drawing/2014/main" id="{6655E9A8-A805-9310-1B2F-23D57AB4BAA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83120" y="6230160"/>
            <a:ext cx="1476385" cy="438727"/>
          </a:xfrm>
          <a:prstGeom prst="rect">
            <a:avLst/>
          </a:prstGeom>
        </p:spPr>
      </p:pic>
      <p:pic>
        <p:nvPicPr>
          <p:cNvPr id="7" name="Picture 6" descr="A logo with blue text and colorful dots&#10;&#10;Description automatically generated">
            <a:extLst>
              <a:ext uri="{FF2B5EF4-FFF2-40B4-BE49-F238E27FC236}">
                <a16:creationId xmlns:a16="http://schemas.microsoft.com/office/drawing/2014/main" id="{A8F6DB3B-E8E0-D938-4A6E-3AC4AC87C5B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2430" t="16391" b="13376"/>
          <a:stretch/>
        </p:blipFill>
        <p:spPr>
          <a:xfrm>
            <a:off x="520596" y="6234128"/>
            <a:ext cx="1112812" cy="438120"/>
          </a:xfrm>
          <a:prstGeom prst="rect">
            <a:avLst/>
          </a:prstGeom>
        </p:spPr>
      </p:pic>
      <p:pic>
        <p:nvPicPr>
          <p:cNvPr id="8" name="Picture 7" descr="A logo with blue text and colorful dots&#10;&#10;Description automatically generated">
            <a:extLst>
              <a:ext uri="{FF2B5EF4-FFF2-40B4-BE49-F238E27FC236}">
                <a16:creationId xmlns:a16="http://schemas.microsoft.com/office/drawing/2014/main" id="{410598EB-E9E3-FC66-35B1-47C83824881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18500" r="47187" b="11974"/>
          <a:stretch/>
        </p:blipFill>
        <p:spPr>
          <a:xfrm>
            <a:off x="2200786" y="6250408"/>
            <a:ext cx="1248033" cy="438120"/>
          </a:xfrm>
          <a:prstGeom prst="rect">
            <a:avLst/>
          </a:prstGeom>
        </p:spPr>
      </p:pic>
    </p:spTree>
    <p:extLst>
      <p:ext uri="{BB962C8B-B14F-4D97-AF65-F5344CB8AC3E}">
        <p14:creationId xmlns:p14="http://schemas.microsoft.com/office/powerpoint/2010/main" val="313343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18C6218-AA2A-BFD1-CB0B-110BC6433805}"/>
              </a:ext>
            </a:extLst>
          </p:cNvPr>
          <p:cNvPicPr>
            <a:picLocks noChangeAspect="1"/>
          </p:cNvPicPr>
          <p:nvPr/>
        </p:nvPicPr>
        <p:blipFill>
          <a:blip r:embed="rId3"/>
          <a:stretch>
            <a:fillRect/>
          </a:stretch>
        </p:blipFill>
        <p:spPr>
          <a:xfrm>
            <a:off x="5884016" y="1856484"/>
            <a:ext cx="3266103" cy="3877566"/>
          </a:xfrm>
          <a:prstGeom prst="rect">
            <a:avLst/>
          </a:prstGeom>
        </p:spPr>
      </p:pic>
      <p:sp>
        <p:nvSpPr>
          <p:cNvPr id="2" name="Title 1"/>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a:t>
            </a:r>
          </a:p>
        </p:txBody>
      </p:sp>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2</a:t>
            </a:fld>
            <a:endParaRPr lang="en-GB" altLang="en-US"/>
          </a:p>
        </p:txBody>
      </p:sp>
      <p:sp>
        <p:nvSpPr>
          <p:cNvPr id="5" name="Rectangle 3"/>
          <p:cNvSpPr>
            <a:spLocks noChangeArrowheads="1"/>
          </p:cNvSpPr>
          <p:nvPr/>
        </p:nvSpPr>
        <p:spPr bwMode="auto">
          <a:xfrm>
            <a:off x="323527" y="1044766"/>
            <a:ext cx="5573862" cy="2137827"/>
          </a:xfrm>
          <a:prstGeom prst="rect">
            <a:avLst/>
          </a:prstGeom>
          <a:noFill/>
          <a:ln w="9525">
            <a:noFill/>
            <a:miter lim="800000"/>
            <a:headEnd/>
            <a:tailEnd/>
          </a:ln>
        </p:spPr>
        <p:txBody>
          <a:bodyPr lIns="0" tIns="0" rIns="0" bIns="0"/>
          <a:lstStyle/>
          <a:p>
            <a:pPr lvl="0"/>
            <a:r>
              <a:rPr lang="fr-FR" sz="2300" dirty="0"/>
              <a:t>La documentation est une activité clé dans le cycle de gestion des données géospatiales. Elle s'applique non seulement aux processus (voir session 7), mais aussi aux données individuelles qui ont été compilées et/ou créées</a:t>
            </a:r>
            <a:r>
              <a:rPr lang="en-US" sz="2300" dirty="0"/>
              <a:t>.</a:t>
            </a:r>
          </a:p>
        </p:txBody>
      </p:sp>
      <p:sp>
        <p:nvSpPr>
          <p:cNvPr id="7" name="Rectangle 6"/>
          <p:cNvSpPr/>
          <p:nvPr/>
        </p:nvSpPr>
        <p:spPr>
          <a:xfrm>
            <a:off x="8813303" y="2405446"/>
            <a:ext cx="245777" cy="145560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accent1">
                  <a:lumMod val="50000"/>
                </a:schemeClr>
              </a:solidFill>
            </a:endParaRPr>
          </a:p>
        </p:txBody>
      </p:sp>
      <p:sp>
        <p:nvSpPr>
          <p:cNvPr id="8" name="Rectangle 3"/>
          <p:cNvSpPr>
            <a:spLocks noChangeArrowheads="1"/>
          </p:cNvSpPr>
          <p:nvPr/>
        </p:nvSpPr>
        <p:spPr bwMode="auto">
          <a:xfrm>
            <a:off x="965684" y="3269543"/>
            <a:ext cx="5190492" cy="1455601"/>
          </a:xfrm>
          <a:prstGeom prst="rect">
            <a:avLst/>
          </a:prstGeom>
          <a:noFill/>
          <a:ln w="9525">
            <a:noFill/>
            <a:miter lim="800000"/>
            <a:headEnd/>
            <a:tailEnd/>
          </a:ln>
        </p:spPr>
        <p:txBody>
          <a:bodyPr lIns="0" tIns="0" rIns="0" bIns="0"/>
          <a:lstStyle/>
          <a:p>
            <a:pPr lvl="0"/>
            <a:r>
              <a:rPr lang="fr-FR" sz="2300" dirty="0"/>
              <a:t>Toutes les données géospatiales et statistiques doivent être correctement documentées dans ce que nous appelons la métadonnée.</a:t>
            </a:r>
            <a:endParaRPr lang="en-US" sz="2300" u="none" strike="noStrike" dirty="0">
              <a:effectLst/>
            </a:endParaRPr>
          </a:p>
        </p:txBody>
      </p:sp>
      <p:sp>
        <p:nvSpPr>
          <p:cNvPr id="9" name="Right Arrow 8"/>
          <p:cNvSpPr/>
          <p:nvPr/>
        </p:nvSpPr>
        <p:spPr>
          <a:xfrm>
            <a:off x="444805" y="3289445"/>
            <a:ext cx="458605" cy="427587"/>
          </a:xfrm>
          <a:prstGeom prst="rightArrow">
            <a:avLst/>
          </a:prstGeom>
          <a:solidFill>
            <a:srgbClr val="001C5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12" name="TextBox 11">
            <a:extLst>
              <a:ext uri="{FF2B5EF4-FFF2-40B4-BE49-F238E27FC236}">
                <a16:creationId xmlns:a16="http://schemas.microsoft.com/office/drawing/2014/main" id="{5D238686-A1F3-567D-D079-C4E5E477C3B9}"/>
              </a:ext>
            </a:extLst>
          </p:cNvPr>
          <p:cNvSpPr txBox="1"/>
          <p:nvPr/>
        </p:nvSpPr>
        <p:spPr>
          <a:xfrm>
            <a:off x="444805" y="4781453"/>
            <a:ext cx="6157885" cy="1107996"/>
          </a:xfrm>
          <a:prstGeom prst="rect">
            <a:avLst/>
          </a:prstGeom>
          <a:noFill/>
        </p:spPr>
        <p:txBody>
          <a:bodyPr wrap="square">
            <a:spAutoFit/>
          </a:bodyPr>
          <a:lstStyle/>
          <a:p>
            <a:pPr algn="ctr"/>
            <a:r>
              <a:rPr lang="en-US" sz="2200" b="0" i="1" dirty="0">
                <a:effectLst/>
                <a:latin typeface="Google Sans"/>
              </a:rPr>
              <a:t>“</a:t>
            </a:r>
            <a:r>
              <a:rPr lang="fr-FR" sz="2200" b="0" i="1" dirty="0">
                <a:effectLst/>
                <a:latin typeface="Google Sans"/>
              </a:rPr>
              <a:t>Informations décrivant le contenu, la qualité, l'état, l'origine et d'autres caractéristiques des données ou d'autres éléments d'information.</a:t>
            </a:r>
            <a:r>
              <a:rPr lang="en-US" sz="2200" b="0" i="1" dirty="0">
                <a:effectLst/>
                <a:latin typeface="Google Sans"/>
              </a:rPr>
              <a:t>”</a:t>
            </a:r>
            <a:endParaRPr lang="en-PH" sz="2200" i="1" dirty="0"/>
          </a:p>
        </p:txBody>
      </p:sp>
      <p:pic>
        <p:nvPicPr>
          <p:cNvPr id="14" name="Picture 13">
            <a:extLst>
              <a:ext uri="{FF2B5EF4-FFF2-40B4-BE49-F238E27FC236}">
                <a16:creationId xmlns:a16="http://schemas.microsoft.com/office/drawing/2014/main" id="{1CDFC806-866E-E9B1-590D-E1173C7BC34E}"/>
              </a:ext>
            </a:extLst>
          </p:cNvPr>
          <p:cNvPicPr>
            <a:picLocks noChangeAspect="1"/>
          </p:cNvPicPr>
          <p:nvPr/>
        </p:nvPicPr>
        <p:blipFill>
          <a:blip r:embed="rId4"/>
          <a:stretch>
            <a:fillRect/>
          </a:stretch>
        </p:blipFill>
        <p:spPr>
          <a:xfrm>
            <a:off x="7930270" y="126716"/>
            <a:ext cx="1135980" cy="1520439"/>
          </a:xfrm>
          <a:prstGeom prst="rect">
            <a:avLst/>
          </a:prstGeom>
          <a:ln>
            <a:solidFill>
              <a:schemeClr val="tx1"/>
            </a:solidFill>
          </a:ln>
        </p:spPr>
      </p:pic>
      <p:pic>
        <p:nvPicPr>
          <p:cNvPr id="15" name="Picture 14">
            <a:extLst>
              <a:ext uri="{FF2B5EF4-FFF2-40B4-BE49-F238E27FC236}">
                <a16:creationId xmlns:a16="http://schemas.microsoft.com/office/drawing/2014/main" id="{80302A9E-830E-1C50-C4B3-9A749B563DEB}"/>
              </a:ext>
            </a:extLst>
          </p:cNvPr>
          <p:cNvPicPr>
            <a:picLocks noChangeAspect="1"/>
          </p:cNvPicPr>
          <p:nvPr/>
        </p:nvPicPr>
        <p:blipFill rotWithShape="1">
          <a:blip r:embed="rId5"/>
          <a:srcRect l="80520" t="38265" r="10441" b="47050"/>
          <a:stretch/>
        </p:blipFill>
        <p:spPr>
          <a:xfrm>
            <a:off x="8661103" y="1464592"/>
            <a:ext cx="405147" cy="365125"/>
          </a:xfrm>
          <a:prstGeom prst="rect">
            <a:avLst/>
          </a:prstGeom>
        </p:spPr>
      </p:pic>
      <p:sp>
        <p:nvSpPr>
          <p:cNvPr id="16" name="Rectangle 3">
            <a:extLst>
              <a:ext uri="{FF2B5EF4-FFF2-40B4-BE49-F238E27FC236}">
                <a16:creationId xmlns:a16="http://schemas.microsoft.com/office/drawing/2014/main" id="{1E5098BE-2AB4-88CD-6B10-B6E10E902E17}"/>
              </a:ext>
            </a:extLst>
          </p:cNvPr>
          <p:cNvSpPr>
            <a:spLocks noChangeArrowheads="1"/>
          </p:cNvSpPr>
          <p:nvPr/>
        </p:nvSpPr>
        <p:spPr bwMode="auto">
          <a:xfrm>
            <a:off x="1000743" y="5945641"/>
            <a:ext cx="7416824" cy="867735"/>
          </a:xfrm>
          <a:prstGeom prst="rect">
            <a:avLst/>
          </a:prstGeom>
          <a:noFill/>
          <a:ln w="9525">
            <a:noFill/>
            <a:miter lim="800000"/>
            <a:headEnd/>
            <a:tailEnd/>
          </a:ln>
        </p:spPr>
        <p:txBody>
          <a:bodyPr lIns="0" tIns="0" rIns="0" bIns="0"/>
          <a:lstStyle/>
          <a:p>
            <a:pPr lvl="0"/>
            <a:r>
              <a:rPr lang="fr-FR" sz="2200" dirty="0"/>
              <a:t>La collecte des informations à inclure dans les métadonnées commence dès la définition de la spécification des données.</a:t>
            </a:r>
            <a:endParaRPr lang="en-US" sz="2200" u="none" strike="noStrike" dirty="0">
              <a:effectLst/>
            </a:endParaRPr>
          </a:p>
        </p:txBody>
      </p:sp>
      <p:sp>
        <p:nvSpPr>
          <p:cNvPr id="17" name="Right Arrow 8">
            <a:extLst>
              <a:ext uri="{FF2B5EF4-FFF2-40B4-BE49-F238E27FC236}">
                <a16:creationId xmlns:a16="http://schemas.microsoft.com/office/drawing/2014/main" id="{D1A9E974-EE7B-BCF3-3142-234FA40343C5}"/>
              </a:ext>
            </a:extLst>
          </p:cNvPr>
          <p:cNvSpPr/>
          <p:nvPr/>
        </p:nvSpPr>
        <p:spPr>
          <a:xfrm>
            <a:off x="352671" y="5945641"/>
            <a:ext cx="458605" cy="427587"/>
          </a:xfrm>
          <a:prstGeom prst="rightArrow">
            <a:avLst/>
          </a:prstGeom>
          <a:solidFill>
            <a:srgbClr val="001C5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13" name="TextBox 12">
            <a:extLst>
              <a:ext uri="{FF2B5EF4-FFF2-40B4-BE49-F238E27FC236}">
                <a16:creationId xmlns:a16="http://schemas.microsoft.com/office/drawing/2014/main" id="{6EB4E77B-883E-D8A7-DB6E-04060326C0EA}"/>
              </a:ext>
            </a:extLst>
          </p:cNvPr>
          <p:cNvSpPr txBox="1"/>
          <p:nvPr/>
        </p:nvSpPr>
        <p:spPr>
          <a:xfrm>
            <a:off x="7926451" y="1115043"/>
            <a:ext cx="1139799" cy="184666"/>
          </a:xfrm>
          <a:prstGeom prst="rect">
            <a:avLst/>
          </a:prstGeom>
          <a:noFill/>
        </p:spPr>
        <p:txBody>
          <a:bodyPr wrap="square">
            <a:spAutoFit/>
          </a:bodyPr>
          <a:lstStyle/>
          <a:p>
            <a:r>
              <a:rPr lang="en-US" sz="600" dirty="0"/>
              <a:t>EN_Guide_HGLC_Part2_5.1</a:t>
            </a:r>
            <a:endParaRPr lang="en-PH" sz="600" dirty="0"/>
          </a:p>
        </p:txBody>
      </p:sp>
    </p:spTree>
    <p:extLst>
      <p:ext uri="{BB962C8B-B14F-4D97-AF65-F5344CB8AC3E}">
        <p14:creationId xmlns:p14="http://schemas.microsoft.com/office/powerpoint/2010/main" val="11185711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3</a:t>
            </a:fld>
            <a:endParaRPr lang="en-GB" altLang="en-US"/>
          </a:p>
        </p:txBody>
      </p:sp>
      <p:sp>
        <p:nvSpPr>
          <p:cNvPr id="5" name="Rectangle 3"/>
          <p:cNvSpPr>
            <a:spLocks noChangeArrowheads="1"/>
          </p:cNvSpPr>
          <p:nvPr/>
        </p:nvSpPr>
        <p:spPr bwMode="auto">
          <a:xfrm>
            <a:off x="323528" y="1060521"/>
            <a:ext cx="8496944" cy="576063"/>
          </a:xfrm>
          <a:prstGeom prst="rect">
            <a:avLst/>
          </a:prstGeom>
          <a:noFill/>
          <a:ln w="9525">
            <a:noFill/>
            <a:miter lim="800000"/>
            <a:headEnd/>
            <a:tailEnd/>
          </a:ln>
        </p:spPr>
        <p:txBody>
          <a:bodyPr lIns="0" tIns="0" rIns="0" bIns="0"/>
          <a:lstStyle/>
          <a:p>
            <a:pPr lvl="0"/>
            <a:r>
              <a:rPr lang="fr-FR" sz="2400" dirty="0"/>
              <a:t>Une bonne métadonnée doit au moins permettre de répondre aux questions suivantes </a:t>
            </a:r>
            <a:r>
              <a:rPr lang="en-GB" sz="2400" dirty="0"/>
              <a:t>:</a:t>
            </a:r>
          </a:p>
        </p:txBody>
      </p:sp>
      <p:sp>
        <p:nvSpPr>
          <p:cNvPr id="9" name="Rectangle 3"/>
          <p:cNvSpPr>
            <a:spLocks noChangeArrowheads="1"/>
          </p:cNvSpPr>
          <p:nvPr/>
        </p:nvSpPr>
        <p:spPr bwMode="auto">
          <a:xfrm>
            <a:off x="340618" y="1916832"/>
            <a:ext cx="8496944" cy="4464496"/>
          </a:xfrm>
          <a:prstGeom prst="rect">
            <a:avLst/>
          </a:prstGeom>
          <a:noFill/>
          <a:ln w="9525">
            <a:noFill/>
            <a:miter lim="800000"/>
            <a:headEnd/>
            <a:tailEnd/>
          </a:ln>
        </p:spPr>
        <p:txBody>
          <a:bodyPr lIns="0" tIns="0" rIns="0" bIns="0"/>
          <a:lstStyle/>
          <a:p>
            <a:pPr marL="720000" lvl="1" indent="-457200">
              <a:buFont typeface="Arial" pitchFamily="34" charset="0"/>
              <a:buChar char="•"/>
            </a:pPr>
            <a:r>
              <a:rPr lang="fr-FR" sz="2400" dirty="0"/>
              <a:t>Sur quoi portent les données ?</a:t>
            </a:r>
          </a:p>
          <a:p>
            <a:pPr marL="720000" lvl="1" indent="-457200">
              <a:buFont typeface="Arial" pitchFamily="34" charset="0"/>
              <a:buChar char="•"/>
            </a:pPr>
            <a:r>
              <a:rPr lang="fr-FR" sz="2400" dirty="0"/>
              <a:t>Qui a créé les données ?</a:t>
            </a:r>
          </a:p>
          <a:p>
            <a:pPr marL="720000" lvl="1" indent="-457200">
              <a:buFont typeface="Arial" pitchFamily="34" charset="0"/>
              <a:buChar char="•"/>
            </a:pPr>
            <a:r>
              <a:rPr lang="fr-FR" sz="2400" dirty="0"/>
              <a:t>Quand les données ont-elles été créées, collectées ou mises à jour pour la dernière fois ?</a:t>
            </a:r>
          </a:p>
          <a:p>
            <a:pPr marL="720000" lvl="1" indent="-457200">
              <a:buFont typeface="Arial" pitchFamily="34" charset="0"/>
              <a:buChar char="•"/>
            </a:pPr>
            <a:r>
              <a:rPr lang="fr-FR" sz="2400" dirty="0"/>
              <a:t>Comment les données ont-elles été créées ?</a:t>
            </a:r>
          </a:p>
          <a:p>
            <a:pPr marL="720000" lvl="1" indent="-457200">
              <a:buFont typeface="Arial" pitchFamily="34" charset="0"/>
              <a:buChar char="•"/>
            </a:pPr>
            <a:r>
              <a:rPr lang="fr-FR" sz="2400" dirty="0"/>
              <a:t>Quelles sont les spécifications des données (système de coordonnées géographiques/système de projection, échelle, exactitude, précision, langue, etc.)</a:t>
            </a:r>
          </a:p>
          <a:p>
            <a:pPr marL="720000" lvl="1" indent="-457200">
              <a:buFont typeface="Arial" pitchFamily="34" charset="0"/>
              <a:buChar char="•"/>
            </a:pPr>
            <a:r>
              <a:rPr lang="fr-FR" sz="2400" dirty="0"/>
              <a:t>Les données sont-elles soumises à des restrictions d'utilisation ou de redistribution ?</a:t>
            </a:r>
          </a:p>
          <a:p>
            <a:pPr marL="720000" lvl="1" indent="-457200">
              <a:buFont typeface="Arial" pitchFamily="34" charset="0"/>
              <a:buChar char="•"/>
            </a:pPr>
            <a:r>
              <a:rPr lang="fr-FR" sz="2400" dirty="0"/>
              <a:t>Qui puis-je contacter si j'ai des questions sur les données ?</a:t>
            </a:r>
            <a:br>
              <a:rPr lang="fr-FR" sz="2400" dirty="0"/>
            </a:br>
            <a:br>
              <a:rPr lang="fr-FR" sz="2400" dirty="0"/>
            </a:br>
            <a:br>
              <a:rPr lang="fr-FR" sz="2400" dirty="0"/>
            </a:br>
            <a:endParaRPr lang="en-GB" sz="2400" dirty="0"/>
          </a:p>
        </p:txBody>
      </p:sp>
      <p:sp>
        <p:nvSpPr>
          <p:cNvPr id="4" name="Title 1">
            <a:extLst>
              <a:ext uri="{FF2B5EF4-FFF2-40B4-BE49-F238E27FC236}">
                <a16:creationId xmlns:a16="http://schemas.microsoft.com/office/drawing/2014/main" id="{0FFA8075-D2AC-7655-620E-21B7BCE211A4}"/>
              </a:ext>
            </a:extLst>
          </p:cNvPr>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a:t>
            </a:r>
          </a:p>
        </p:txBody>
      </p:sp>
    </p:spTree>
    <p:extLst>
      <p:ext uri="{BB962C8B-B14F-4D97-AF65-F5344CB8AC3E}">
        <p14:creationId xmlns:p14="http://schemas.microsoft.com/office/powerpoint/2010/main" val="352862553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4</a:t>
            </a:fld>
            <a:endParaRPr lang="en-GB" altLang="en-US"/>
          </a:p>
        </p:txBody>
      </p:sp>
      <p:sp>
        <p:nvSpPr>
          <p:cNvPr id="5" name="Rectangle 3"/>
          <p:cNvSpPr>
            <a:spLocks noChangeArrowheads="1"/>
          </p:cNvSpPr>
          <p:nvPr/>
        </p:nvSpPr>
        <p:spPr bwMode="auto">
          <a:xfrm>
            <a:off x="306437" y="1016659"/>
            <a:ext cx="8637149" cy="1476237"/>
          </a:xfrm>
          <a:prstGeom prst="rect">
            <a:avLst/>
          </a:prstGeom>
          <a:noFill/>
          <a:ln w="9525">
            <a:noFill/>
            <a:miter lim="800000"/>
            <a:headEnd/>
            <a:tailEnd/>
          </a:ln>
        </p:spPr>
        <p:txBody>
          <a:bodyPr lIns="0" tIns="0" rIns="0" bIns="0"/>
          <a:lstStyle/>
          <a:p>
            <a:pPr lvl="0"/>
            <a:r>
              <a:rPr lang="fr-FR" sz="2300" dirty="0"/>
              <a:t>Les informations sont saisies dans un enregistrement de métadonnées basé sur un </a:t>
            </a:r>
            <a:r>
              <a:rPr lang="fr-FR" sz="2300" b="1" dirty="0"/>
              <a:t>profil de métadonnées </a:t>
            </a:r>
            <a:r>
              <a:rPr lang="fr-FR" sz="2300" dirty="0"/>
              <a:t>(modification d'une norme de métadonnées existante pour l'adapter au type de données et au contexte local)</a:t>
            </a:r>
            <a:r>
              <a:rPr lang="en-US" sz="2300" baseline="30000" dirty="0"/>
              <a:t>1</a:t>
            </a:r>
            <a:r>
              <a:rPr lang="en-US" sz="2300" dirty="0"/>
              <a:t>.</a:t>
            </a:r>
            <a:endParaRPr lang="en-GB" sz="2300" dirty="0"/>
          </a:p>
        </p:txBody>
      </p:sp>
      <p:sp>
        <p:nvSpPr>
          <p:cNvPr id="6" name="Rectangle 3"/>
          <p:cNvSpPr>
            <a:spLocks noChangeArrowheads="1"/>
          </p:cNvSpPr>
          <p:nvPr/>
        </p:nvSpPr>
        <p:spPr bwMode="auto">
          <a:xfrm>
            <a:off x="323528" y="2492896"/>
            <a:ext cx="8620058" cy="1476237"/>
          </a:xfrm>
          <a:prstGeom prst="rect">
            <a:avLst/>
          </a:prstGeom>
          <a:noFill/>
          <a:ln w="9525">
            <a:noFill/>
            <a:miter lim="800000"/>
            <a:headEnd/>
            <a:tailEnd/>
          </a:ln>
        </p:spPr>
        <p:txBody>
          <a:bodyPr lIns="0" tIns="0" rIns="0" bIns="0"/>
          <a:lstStyle/>
          <a:p>
            <a:r>
              <a:rPr lang="fr-FR" sz="2300" dirty="0"/>
              <a:t>Une </a:t>
            </a:r>
            <a:r>
              <a:rPr lang="fr-FR" sz="2300" b="1" dirty="0"/>
              <a:t>norme de métadonnées </a:t>
            </a:r>
            <a:r>
              <a:rPr lang="fr-FR" sz="2300" dirty="0"/>
              <a:t>est une exigence visant à établir une compréhension commune de la signification ou de la sémantique des données, et à garantir une utilisation et une interprétation correctes et adéquates des données par leurs propriétaires et leurs utilisateurs</a:t>
            </a:r>
            <a:r>
              <a:rPr lang="en-US" sz="2300" dirty="0"/>
              <a:t>.</a:t>
            </a:r>
            <a:r>
              <a:rPr lang="en-US" sz="2300" baseline="30000" dirty="0"/>
              <a:t>2</a:t>
            </a:r>
            <a:endParaRPr lang="en-GB" sz="2300" dirty="0"/>
          </a:p>
        </p:txBody>
      </p:sp>
      <p:sp>
        <p:nvSpPr>
          <p:cNvPr id="7" name="Rectangle 3"/>
          <p:cNvSpPr>
            <a:spLocks noChangeArrowheads="1"/>
          </p:cNvSpPr>
          <p:nvPr/>
        </p:nvSpPr>
        <p:spPr bwMode="auto">
          <a:xfrm>
            <a:off x="145604" y="6453188"/>
            <a:ext cx="4570412" cy="362844"/>
          </a:xfrm>
          <a:prstGeom prst="rect">
            <a:avLst/>
          </a:prstGeom>
          <a:noFill/>
          <a:ln w="9525">
            <a:noFill/>
            <a:miter lim="800000"/>
            <a:headEnd/>
            <a:tailEnd/>
          </a:ln>
        </p:spPr>
        <p:txBody>
          <a:bodyPr lIns="0" tIns="0" rIns="0" bIns="0"/>
          <a:lstStyle/>
          <a:p>
            <a:r>
              <a:rPr lang="en-US" sz="1100" baseline="30000" dirty="0"/>
              <a:t>1 </a:t>
            </a:r>
            <a:r>
              <a:rPr lang="en-US" sz="1100" dirty="0"/>
              <a:t>http://wiki.gis.com/wiki/index.php/GIS_Glossary/M (Metadata profile) </a:t>
            </a:r>
            <a:endParaRPr lang="en-US" sz="1100" baseline="30000" dirty="0"/>
          </a:p>
          <a:p>
            <a:r>
              <a:rPr lang="en-US" sz="1100" baseline="30000" dirty="0"/>
              <a:t>2 </a:t>
            </a:r>
            <a:r>
              <a:rPr lang="en-US" sz="1100" dirty="0"/>
              <a:t>https://en.wikipedia.org/wiki/Metadata_standard </a:t>
            </a:r>
            <a:endParaRPr lang="en-GB" sz="1100" dirty="0"/>
          </a:p>
        </p:txBody>
      </p:sp>
      <p:sp>
        <p:nvSpPr>
          <p:cNvPr id="4" name="Rectangle 3">
            <a:extLst>
              <a:ext uri="{FF2B5EF4-FFF2-40B4-BE49-F238E27FC236}">
                <a16:creationId xmlns:a16="http://schemas.microsoft.com/office/drawing/2014/main" id="{2B77C7CC-822E-3340-423F-86C25F67061B}"/>
              </a:ext>
            </a:extLst>
          </p:cNvPr>
          <p:cNvSpPr>
            <a:spLocks noChangeArrowheads="1"/>
          </p:cNvSpPr>
          <p:nvPr/>
        </p:nvSpPr>
        <p:spPr bwMode="auto">
          <a:xfrm>
            <a:off x="340618" y="4004990"/>
            <a:ext cx="8496944" cy="936103"/>
          </a:xfrm>
          <a:prstGeom prst="rect">
            <a:avLst/>
          </a:prstGeom>
          <a:noFill/>
          <a:ln w="9525">
            <a:noFill/>
            <a:miter lim="800000"/>
            <a:headEnd/>
            <a:tailEnd/>
          </a:ln>
        </p:spPr>
        <p:txBody>
          <a:bodyPr lIns="0" tIns="0" rIns="0" bIns="0"/>
          <a:lstStyle/>
          <a:p>
            <a:pPr lvl="0"/>
            <a:r>
              <a:rPr lang="fr-FR" sz="2300" dirty="0"/>
              <a:t>Les normes de métadonnées les plus utilisées sont celles produites par</a:t>
            </a:r>
            <a:r>
              <a:rPr lang="en-US" sz="2300" dirty="0"/>
              <a:t>:</a:t>
            </a:r>
            <a:endParaRPr lang="en-US" sz="2300" u="none" strike="noStrike" dirty="0">
              <a:effectLst/>
            </a:endParaRPr>
          </a:p>
        </p:txBody>
      </p:sp>
      <p:sp>
        <p:nvSpPr>
          <p:cNvPr id="9" name="TextBox 8">
            <a:extLst>
              <a:ext uri="{FF2B5EF4-FFF2-40B4-BE49-F238E27FC236}">
                <a16:creationId xmlns:a16="http://schemas.microsoft.com/office/drawing/2014/main" id="{8783CC42-0437-D1BA-A575-DE3FE13F5891}"/>
              </a:ext>
            </a:extLst>
          </p:cNvPr>
          <p:cNvSpPr txBox="1"/>
          <p:nvPr/>
        </p:nvSpPr>
        <p:spPr>
          <a:xfrm>
            <a:off x="539552" y="4365104"/>
            <a:ext cx="8263830" cy="830997"/>
          </a:xfrm>
          <a:prstGeom prst="rect">
            <a:avLst/>
          </a:prstGeom>
          <a:noFill/>
        </p:spPr>
        <p:txBody>
          <a:bodyPr wrap="square">
            <a:spAutoFit/>
          </a:bodyPr>
          <a:lstStyle/>
          <a:p>
            <a:pPr marL="720000" lvl="1" indent="-457200">
              <a:buFont typeface="Arial" pitchFamily="34" charset="0"/>
              <a:buChar char="•"/>
            </a:pPr>
            <a:r>
              <a:rPr lang="fr-FR" sz="2400" dirty="0"/>
              <a:t>L’organisation internationale de normalisation (ISO)</a:t>
            </a:r>
            <a:endParaRPr lang="en-US" sz="2400" dirty="0"/>
          </a:p>
          <a:p>
            <a:pPr marL="720000" lvl="1" indent="-457200">
              <a:buFont typeface="Arial" pitchFamily="34" charset="0"/>
              <a:buChar char="•"/>
            </a:pPr>
            <a:r>
              <a:rPr lang="en-US" sz="2400" dirty="0"/>
              <a:t>Le </a:t>
            </a:r>
            <a:r>
              <a:rPr lang="fr-FR" sz="2400" dirty="0"/>
              <a:t>comité fédéral des données géographiques (CFDG)</a:t>
            </a:r>
            <a:endParaRPr lang="en-US" sz="2400" dirty="0"/>
          </a:p>
        </p:txBody>
      </p:sp>
      <p:sp>
        <p:nvSpPr>
          <p:cNvPr id="10" name="Rectangle 3">
            <a:extLst>
              <a:ext uri="{FF2B5EF4-FFF2-40B4-BE49-F238E27FC236}">
                <a16:creationId xmlns:a16="http://schemas.microsoft.com/office/drawing/2014/main" id="{979A0D16-1329-9B21-1266-6034BC53A837}"/>
              </a:ext>
            </a:extLst>
          </p:cNvPr>
          <p:cNvSpPr>
            <a:spLocks noChangeArrowheads="1"/>
          </p:cNvSpPr>
          <p:nvPr/>
        </p:nvSpPr>
        <p:spPr bwMode="auto">
          <a:xfrm>
            <a:off x="1167492" y="5373216"/>
            <a:ext cx="7776094" cy="793131"/>
          </a:xfrm>
          <a:prstGeom prst="rect">
            <a:avLst/>
          </a:prstGeom>
          <a:noFill/>
          <a:ln w="9525">
            <a:noFill/>
            <a:miter lim="800000"/>
            <a:headEnd/>
            <a:tailEnd/>
          </a:ln>
        </p:spPr>
        <p:txBody>
          <a:bodyPr lIns="0" tIns="0" rIns="0" bIns="0"/>
          <a:lstStyle/>
          <a:p>
            <a:pPr lvl="0"/>
            <a:r>
              <a:rPr lang="fr-FR" sz="2300" dirty="0"/>
              <a:t>Le standard ISO est obtenu par consensus international et favorise donc une utilisation plus large</a:t>
            </a:r>
            <a:endParaRPr lang="en-US" sz="2300" u="none" strike="noStrike" dirty="0">
              <a:effectLst/>
            </a:endParaRPr>
          </a:p>
        </p:txBody>
      </p:sp>
      <p:sp>
        <p:nvSpPr>
          <p:cNvPr id="11" name="Right Arrow 8">
            <a:extLst>
              <a:ext uri="{FF2B5EF4-FFF2-40B4-BE49-F238E27FC236}">
                <a16:creationId xmlns:a16="http://schemas.microsoft.com/office/drawing/2014/main" id="{01ADDAB9-6457-3179-57AD-AAF56566DFF9}"/>
              </a:ext>
            </a:extLst>
          </p:cNvPr>
          <p:cNvSpPr/>
          <p:nvPr/>
        </p:nvSpPr>
        <p:spPr>
          <a:xfrm>
            <a:off x="539552" y="5373216"/>
            <a:ext cx="458605" cy="427587"/>
          </a:xfrm>
          <a:prstGeom prst="rightArrow">
            <a:avLst/>
          </a:prstGeom>
          <a:solidFill>
            <a:srgbClr val="001C5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sp>
        <p:nvSpPr>
          <p:cNvPr id="8" name="Title 1">
            <a:extLst>
              <a:ext uri="{FF2B5EF4-FFF2-40B4-BE49-F238E27FC236}">
                <a16:creationId xmlns:a16="http://schemas.microsoft.com/office/drawing/2014/main" id="{E3AB7560-CCFA-69EB-CD26-AF1A70445657}"/>
              </a:ext>
            </a:extLst>
          </p:cNvPr>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a:t>
            </a:r>
          </a:p>
        </p:txBody>
      </p:sp>
    </p:spTree>
    <p:extLst>
      <p:ext uri="{BB962C8B-B14F-4D97-AF65-F5344CB8AC3E}">
        <p14:creationId xmlns:p14="http://schemas.microsoft.com/office/powerpoint/2010/main" val="30453625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5</a:t>
            </a:fld>
            <a:endParaRPr lang="en-GB" altLang="en-US"/>
          </a:p>
        </p:txBody>
      </p:sp>
      <p:sp>
        <p:nvSpPr>
          <p:cNvPr id="5" name="Rectangle 3"/>
          <p:cNvSpPr>
            <a:spLocks noChangeArrowheads="1"/>
          </p:cNvSpPr>
          <p:nvPr/>
        </p:nvSpPr>
        <p:spPr bwMode="auto">
          <a:xfrm>
            <a:off x="205846" y="1076897"/>
            <a:ext cx="8938154" cy="936103"/>
          </a:xfrm>
          <a:prstGeom prst="rect">
            <a:avLst/>
          </a:prstGeom>
          <a:noFill/>
          <a:ln w="9525">
            <a:noFill/>
            <a:miter lim="800000"/>
            <a:headEnd/>
            <a:tailEnd/>
          </a:ln>
        </p:spPr>
        <p:txBody>
          <a:bodyPr lIns="0" tIns="0" rIns="0" bIns="0"/>
          <a:lstStyle/>
          <a:p>
            <a:pPr lvl="0"/>
            <a:r>
              <a:rPr lang="fr-FR" sz="2300" dirty="0"/>
              <a:t>Le profil minimum de métadonnées pour les  données géospatiales recommandé par le HGL est basé sur la norme de métadonnées ISO 19115. </a:t>
            </a:r>
            <a:endParaRPr lang="en-US" sz="2300" u="none" strike="noStrike" dirty="0">
              <a:effectLs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8" y="1999912"/>
            <a:ext cx="6696743" cy="313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a16="http://schemas.microsoft.com/office/drawing/2014/main" id="{F999C089-8991-DD47-873A-F3200731CDF6}"/>
              </a:ext>
            </a:extLst>
          </p:cNvPr>
          <p:cNvPicPr>
            <a:picLocks noChangeAspect="1"/>
          </p:cNvPicPr>
          <p:nvPr/>
        </p:nvPicPr>
        <p:blipFill>
          <a:blip r:embed="rId4"/>
          <a:stretch>
            <a:fillRect/>
          </a:stretch>
        </p:blipFill>
        <p:spPr>
          <a:xfrm>
            <a:off x="7883232" y="1946701"/>
            <a:ext cx="925760" cy="1239073"/>
          </a:xfrm>
          <a:prstGeom prst="rect">
            <a:avLst/>
          </a:prstGeom>
          <a:ln>
            <a:solidFill>
              <a:schemeClr val="tx1"/>
            </a:solidFill>
          </a:ln>
        </p:spPr>
      </p:pic>
      <p:pic>
        <p:nvPicPr>
          <p:cNvPr id="6" name="Picture 2">
            <a:extLst>
              <a:ext uri="{FF2B5EF4-FFF2-40B4-BE49-F238E27FC236}">
                <a16:creationId xmlns:a16="http://schemas.microsoft.com/office/drawing/2014/main" id="{C32AEF07-8BA3-0304-164B-F9CC98A1BA0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4941" y="2727400"/>
            <a:ext cx="5454118" cy="3074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a:extLst>
              <a:ext uri="{FF2B5EF4-FFF2-40B4-BE49-F238E27FC236}">
                <a16:creationId xmlns:a16="http://schemas.microsoft.com/office/drawing/2014/main" id="{A1D9285E-24A6-A684-A780-151ACA9F44A7}"/>
              </a:ext>
            </a:extLst>
          </p:cNvPr>
          <p:cNvSpPr txBox="1"/>
          <p:nvPr/>
        </p:nvSpPr>
        <p:spPr>
          <a:xfrm>
            <a:off x="205846" y="5966549"/>
            <a:ext cx="3142017" cy="923330"/>
          </a:xfrm>
          <a:prstGeom prst="rect">
            <a:avLst/>
          </a:prstGeom>
          <a:noFill/>
        </p:spPr>
        <p:txBody>
          <a:bodyPr wrap="square">
            <a:spAutoFit/>
          </a:bodyPr>
          <a:lstStyle/>
          <a:p>
            <a:r>
              <a:rPr lang="fr-FR" sz="1800" dirty="0"/>
              <a:t>30 champs à remplir pour répondre aux questions clés mentionnées précédemment</a:t>
            </a:r>
            <a:endParaRPr lang="en-PH" dirty="0"/>
          </a:p>
        </p:txBody>
      </p:sp>
      <p:pic>
        <p:nvPicPr>
          <p:cNvPr id="9" name="Picture 2">
            <a:extLst>
              <a:ext uri="{FF2B5EF4-FFF2-40B4-BE49-F238E27FC236}">
                <a16:creationId xmlns:a16="http://schemas.microsoft.com/office/drawing/2014/main" id="{1953ED41-84BD-05BC-5030-6AD27039628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4705" y="3542179"/>
            <a:ext cx="5600826" cy="3183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a:extLst>
              <a:ext uri="{FF2B5EF4-FFF2-40B4-BE49-F238E27FC236}">
                <a16:creationId xmlns:a16="http://schemas.microsoft.com/office/drawing/2014/main" id="{03C88517-113B-6082-3E33-046E14055CDC}"/>
              </a:ext>
            </a:extLst>
          </p:cNvPr>
          <p:cNvPicPr>
            <a:picLocks noChangeAspect="1"/>
          </p:cNvPicPr>
          <p:nvPr/>
        </p:nvPicPr>
        <p:blipFill rotWithShape="1">
          <a:blip r:embed="rId7"/>
          <a:srcRect l="80520" t="38265" r="10441" b="47050"/>
          <a:stretch/>
        </p:blipFill>
        <p:spPr>
          <a:xfrm>
            <a:off x="8568211" y="2991867"/>
            <a:ext cx="405147" cy="365125"/>
          </a:xfrm>
          <a:prstGeom prst="rect">
            <a:avLst/>
          </a:prstGeom>
        </p:spPr>
      </p:pic>
      <p:sp>
        <p:nvSpPr>
          <p:cNvPr id="7" name="Title 1">
            <a:extLst>
              <a:ext uri="{FF2B5EF4-FFF2-40B4-BE49-F238E27FC236}">
                <a16:creationId xmlns:a16="http://schemas.microsoft.com/office/drawing/2014/main" id="{8E794839-5DF4-4DBE-8063-8BB95958D041}"/>
              </a:ext>
            </a:extLst>
          </p:cNvPr>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 – Données géospatiales</a:t>
            </a:r>
          </a:p>
        </p:txBody>
      </p:sp>
      <p:sp>
        <p:nvSpPr>
          <p:cNvPr id="11" name="TextBox 10">
            <a:extLst>
              <a:ext uri="{FF2B5EF4-FFF2-40B4-BE49-F238E27FC236}">
                <a16:creationId xmlns:a16="http://schemas.microsoft.com/office/drawing/2014/main" id="{5964A32F-96B9-01A7-B862-052D5A537906}"/>
              </a:ext>
            </a:extLst>
          </p:cNvPr>
          <p:cNvSpPr txBox="1"/>
          <p:nvPr/>
        </p:nvSpPr>
        <p:spPr>
          <a:xfrm>
            <a:off x="7855956" y="2735688"/>
            <a:ext cx="1024270" cy="184666"/>
          </a:xfrm>
          <a:prstGeom prst="rect">
            <a:avLst/>
          </a:prstGeom>
          <a:noFill/>
        </p:spPr>
        <p:txBody>
          <a:bodyPr wrap="square">
            <a:spAutoFit/>
          </a:bodyPr>
          <a:lstStyle/>
          <a:p>
            <a:r>
              <a:rPr lang="en-US" sz="600" dirty="0"/>
              <a:t>EN_Guide_HGLC_Part2_2</a:t>
            </a:r>
          </a:p>
        </p:txBody>
      </p:sp>
    </p:spTree>
    <p:extLst>
      <p:ext uri="{BB962C8B-B14F-4D97-AF65-F5344CB8AC3E}">
        <p14:creationId xmlns:p14="http://schemas.microsoft.com/office/powerpoint/2010/main" val="229843511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6</a:t>
            </a:fld>
            <a:endParaRPr lang="en-GB" altLang="en-US"/>
          </a:p>
        </p:txBody>
      </p:sp>
      <p:sp>
        <p:nvSpPr>
          <p:cNvPr id="5" name="Rectangle 3"/>
          <p:cNvSpPr>
            <a:spLocks noChangeArrowheads="1"/>
          </p:cNvSpPr>
          <p:nvPr/>
        </p:nvSpPr>
        <p:spPr bwMode="auto">
          <a:xfrm>
            <a:off x="319173" y="1022967"/>
            <a:ext cx="8589853" cy="1872207"/>
          </a:xfrm>
          <a:prstGeom prst="rect">
            <a:avLst/>
          </a:prstGeom>
          <a:noFill/>
          <a:ln w="9525">
            <a:noFill/>
            <a:miter lim="800000"/>
            <a:headEnd/>
            <a:tailEnd/>
          </a:ln>
        </p:spPr>
        <p:txBody>
          <a:bodyPr lIns="0" tIns="0" rIns="0" bIns="0"/>
          <a:lstStyle/>
          <a:p>
            <a:pPr lvl="0"/>
            <a:r>
              <a:rPr lang="fr-FR" sz="2300" dirty="0"/>
              <a:t>Il existe également différentes normes de métadonnées pour les données statistiques, parmi lesquelles l'initiative EDSM (Échange de données statistiques et de métadonnées). Ces normes ont néanmoins tendance à être difficiles à assimiler pour les non-informaticiens et se concentrent davantage sur la manière dont les données et les métadonnées sont échangées.</a:t>
            </a:r>
            <a:endParaRPr lang="en-US" sz="2300" u="none" strike="noStrike" dirty="0">
              <a:effectLst/>
            </a:endParaRPr>
          </a:p>
        </p:txBody>
      </p:sp>
      <p:sp>
        <p:nvSpPr>
          <p:cNvPr id="8" name="Rectangle 3"/>
          <p:cNvSpPr>
            <a:spLocks noChangeArrowheads="1"/>
          </p:cNvSpPr>
          <p:nvPr/>
        </p:nvSpPr>
        <p:spPr bwMode="auto">
          <a:xfrm>
            <a:off x="1044376" y="3215362"/>
            <a:ext cx="8099623" cy="1082351"/>
          </a:xfrm>
          <a:prstGeom prst="rect">
            <a:avLst/>
          </a:prstGeom>
          <a:noFill/>
          <a:ln w="9525">
            <a:noFill/>
            <a:miter lim="800000"/>
            <a:headEnd/>
            <a:tailEnd/>
          </a:ln>
        </p:spPr>
        <p:txBody>
          <a:bodyPr lIns="0" tIns="0" rIns="0" bIns="0"/>
          <a:lstStyle/>
          <a:p>
            <a:pPr lvl="0"/>
            <a:r>
              <a:rPr lang="fr-FR" sz="2400" dirty="0"/>
              <a:t>Un moyen simple et efficace de documenter les données statistiques consiste à ajouter des feuilles de travail libellées "catalogue de données" et "métadonnées" dans le fichier Excel.</a:t>
            </a:r>
            <a:endParaRPr lang="en-US" sz="2400" u="none" strike="noStrike" dirty="0">
              <a:effectLst/>
            </a:endParaRPr>
          </a:p>
        </p:txBody>
      </p:sp>
      <p:sp>
        <p:nvSpPr>
          <p:cNvPr id="9" name="Right Arrow 8"/>
          <p:cNvSpPr/>
          <p:nvPr/>
        </p:nvSpPr>
        <p:spPr>
          <a:xfrm>
            <a:off x="416437" y="3199591"/>
            <a:ext cx="458605" cy="427587"/>
          </a:xfrm>
          <a:prstGeom prst="rightArrow">
            <a:avLst/>
          </a:prstGeom>
          <a:solidFill>
            <a:srgbClr val="001C5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1">
                  <a:lumMod val="50000"/>
                </a:schemeClr>
              </a:solidFill>
            </a:endParaRPr>
          </a:p>
        </p:txBody>
      </p:sp>
      <p:pic>
        <p:nvPicPr>
          <p:cNvPr id="4" name="Picture 2">
            <a:extLst>
              <a:ext uri="{FF2B5EF4-FFF2-40B4-BE49-F238E27FC236}">
                <a16:creationId xmlns:a16="http://schemas.microsoft.com/office/drawing/2014/main" id="{E3F723D3-3E1F-2949-D71E-83EBFEA6B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296" y="4858226"/>
            <a:ext cx="4954151"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
            <a:extLst>
              <a:ext uri="{FF2B5EF4-FFF2-40B4-BE49-F238E27FC236}">
                <a16:creationId xmlns:a16="http://schemas.microsoft.com/office/drawing/2014/main" id="{99D04309-CE22-1FA3-FB55-BAEB233CA26C}"/>
              </a:ext>
            </a:extLst>
          </p:cNvPr>
          <p:cNvSpPr>
            <a:spLocks noChangeArrowheads="1"/>
          </p:cNvSpPr>
          <p:nvPr/>
        </p:nvSpPr>
        <p:spPr bwMode="auto">
          <a:xfrm>
            <a:off x="835691" y="4773629"/>
            <a:ext cx="3336083" cy="1008111"/>
          </a:xfrm>
          <a:prstGeom prst="rect">
            <a:avLst/>
          </a:prstGeom>
          <a:noFill/>
          <a:ln w="9525">
            <a:noFill/>
            <a:miter lim="800000"/>
            <a:headEnd/>
            <a:tailEnd/>
          </a:ln>
        </p:spPr>
        <p:txBody>
          <a:bodyPr lIns="0" tIns="0" rIns="0" bIns="0"/>
          <a:lstStyle/>
          <a:p>
            <a:pPr lvl="0"/>
            <a:r>
              <a:rPr lang="fr-FR" sz="2300" dirty="0"/>
              <a:t>Un catalogue de données décrit le contenu de chacun des champs contenus dans l'ensemble de données statistiques</a:t>
            </a:r>
            <a:r>
              <a:rPr lang="en-US" sz="2300" dirty="0"/>
              <a:t>.</a:t>
            </a:r>
            <a:endParaRPr lang="en-US" sz="2300" u="none" strike="noStrike" dirty="0">
              <a:effectLst/>
            </a:endParaRPr>
          </a:p>
        </p:txBody>
      </p:sp>
      <p:sp>
        <p:nvSpPr>
          <p:cNvPr id="7" name="Title 1">
            <a:extLst>
              <a:ext uri="{FF2B5EF4-FFF2-40B4-BE49-F238E27FC236}">
                <a16:creationId xmlns:a16="http://schemas.microsoft.com/office/drawing/2014/main" id="{487D3010-71DF-0F11-2871-7DCC17952A8B}"/>
              </a:ext>
            </a:extLst>
          </p:cNvPr>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 – Données statistiques</a:t>
            </a:r>
          </a:p>
        </p:txBody>
      </p:sp>
    </p:spTree>
    <p:extLst>
      <p:ext uri="{BB962C8B-B14F-4D97-AF65-F5344CB8AC3E}">
        <p14:creationId xmlns:p14="http://schemas.microsoft.com/office/powerpoint/2010/main" val="27978476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04D4B84-85A7-E33F-0B03-30208307A665}"/>
              </a:ext>
            </a:extLst>
          </p:cNvPr>
          <p:cNvPicPr>
            <a:picLocks noChangeAspect="1"/>
          </p:cNvPicPr>
          <p:nvPr/>
        </p:nvPicPr>
        <p:blipFill>
          <a:blip r:embed="rId3"/>
          <a:stretch>
            <a:fillRect/>
          </a:stretch>
        </p:blipFill>
        <p:spPr>
          <a:xfrm>
            <a:off x="4249233" y="2084322"/>
            <a:ext cx="4400386" cy="4198671"/>
          </a:xfrm>
          <a:prstGeom prst="rect">
            <a:avLst/>
          </a:prstGeom>
        </p:spPr>
      </p:pic>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7</a:t>
            </a:fld>
            <a:endParaRPr lang="en-GB" altLang="en-US"/>
          </a:p>
        </p:txBody>
      </p:sp>
      <p:sp>
        <p:nvSpPr>
          <p:cNvPr id="5" name="Rectangle 3"/>
          <p:cNvSpPr>
            <a:spLocks noChangeArrowheads="1"/>
          </p:cNvSpPr>
          <p:nvPr/>
        </p:nvSpPr>
        <p:spPr bwMode="auto">
          <a:xfrm>
            <a:off x="304613" y="1042480"/>
            <a:ext cx="8608767" cy="1440159"/>
          </a:xfrm>
          <a:prstGeom prst="rect">
            <a:avLst/>
          </a:prstGeom>
          <a:noFill/>
          <a:ln w="9525">
            <a:noFill/>
            <a:miter lim="800000"/>
            <a:headEnd/>
            <a:tailEnd/>
          </a:ln>
        </p:spPr>
        <p:txBody>
          <a:bodyPr lIns="0" tIns="0" rIns="0" bIns="0"/>
          <a:lstStyle/>
          <a:p>
            <a:pPr lvl="0"/>
            <a:r>
              <a:rPr lang="fr-FR" sz="2300" dirty="0"/>
              <a:t>La feuille de travail « Métadonnée » capture alors les informations essentielles permettant à l'utilisateur de répondre aux questions qu'un minimum de métadonnées devrait couvrir.</a:t>
            </a:r>
          </a:p>
          <a:p>
            <a:pPr lvl="0"/>
            <a:endParaRPr lang="fr-FR" sz="2300" dirty="0"/>
          </a:p>
        </p:txBody>
      </p:sp>
      <p:sp>
        <p:nvSpPr>
          <p:cNvPr id="4" name="Rectangle 3">
            <a:extLst>
              <a:ext uri="{FF2B5EF4-FFF2-40B4-BE49-F238E27FC236}">
                <a16:creationId xmlns:a16="http://schemas.microsoft.com/office/drawing/2014/main" id="{988670E1-E680-9EDA-E063-29EDDCDC747B}"/>
              </a:ext>
            </a:extLst>
          </p:cNvPr>
          <p:cNvSpPr>
            <a:spLocks noChangeArrowheads="1"/>
          </p:cNvSpPr>
          <p:nvPr/>
        </p:nvSpPr>
        <p:spPr bwMode="auto">
          <a:xfrm>
            <a:off x="1044377" y="6342272"/>
            <a:ext cx="7869004" cy="427588"/>
          </a:xfrm>
          <a:prstGeom prst="rect">
            <a:avLst/>
          </a:prstGeom>
          <a:noFill/>
          <a:ln w="9525">
            <a:noFill/>
            <a:miter lim="800000"/>
            <a:headEnd/>
            <a:tailEnd/>
          </a:ln>
        </p:spPr>
        <p:txBody>
          <a:bodyPr lIns="0" tIns="0" rIns="0" bIns="0"/>
          <a:lstStyle/>
          <a:p>
            <a:pPr lvl="0"/>
            <a:r>
              <a:rPr lang="fr-FR" sz="2400" dirty="0"/>
              <a:t>Nous y reviendrons plus en détail lors des exercices</a:t>
            </a:r>
            <a:endParaRPr lang="en-US" sz="2400" u="none" strike="noStrike" dirty="0">
              <a:effectLst/>
            </a:endParaRPr>
          </a:p>
        </p:txBody>
      </p:sp>
      <p:sp>
        <p:nvSpPr>
          <p:cNvPr id="6" name="Right Arrow 8">
            <a:extLst>
              <a:ext uri="{FF2B5EF4-FFF2-40B4-BE49-F238E27FC236}">
                <a16:creationId xmlns:a16="http://schemas.microsoft.com/office/drawing/2014/main" id="{80BF4D5E-C697-B343-90D2-5B828DDE29B7}"/>
              </a:ext>
            </a:extLst>
          </p:cNvPr>
          <p:cNvSpPr/>
          <p:nvPr/>
        </p:nvSpPr>
        <p:spPr>
          <a:xfrm>
            <a:off x="416437" y="6344502"/>
            <a:ext cx="458605" cy="427587"/>
          </a:xfrm>
          <a:prstGeom prst="rightArrow">
            <a:avLst/>
          </a:prstGeom>
          <a:solidFill>
            <a:srgbClr val="001C5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1">
                  <a:lumMod val="50000"/>
                </a:schemeClr>
              </a:solidFill>
            </a:endParaRPr>
          </a:p>
        </p:txBody>
      </p:sp>
      <p:cxnSp>
        <p:nvCxnSpPr>
          <p:cNvPr id="9" name="Straight Arrow Connector 8">
            <a:extLst>
              <a:ext uri="{FF2B5EF4-FFF2-40B4-BE49-F238E27FC236}">
                <a16:creationId xmlns:a16="http://schemas.microsoft.com/office/drawing/2014/main" id="{1627C076-6540-AA96-70D9-D74972744B8C}"/>
              </a:ext>
            </a:extLst>
          </p:cNvPr>
          <p:cNvCxnSpPr>
            <a:cxnSpLocks/>
          </p:cNvCxnSpPr>
          <p:nvPr/>
        </p:nvCxnSpPr>
        <p:spPr>
          <a:xfrm>
            <a:off x="3791522" y="2205137"/>
            <a:ext cx="3818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41EA47A-AE74-B67B-6C85-9066B172F71E}"/>
              </a:ext>
            </a:extLst>
          </p:cNvPr>
          <p:cNvCxnSpPr>
            <a:cxnSpLocks/>
          </p:cNvCxnSpPr>
          <p:nvPr/>
        </p:nvCxnSpPr>
        <p:spPr>
          <a:xfrm flipV="1">
            <a:off x="3791522" y="2481702"/>
            <a:ext cx="413793" cy="155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E25C238-67A3-939B-8C62-348D1DF21F3A}"/>
              </a:ext>
            </a:extLst>
          </p:cNvPr>
          <p:cNvCxnSpPr>
            <a:cxnSpLocks/>
          </p:cNvCxnSpPr>
          <p:nvPr/>
        </p:nvCxnSpPr>
        <p:spPr>
          <a:xfrm flipV="1">
            <a:off x="3747604" y="2656873"/>
            <a:ext cx="546589" cy="38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6BA81FD-DBDF-1D03-7EAC-765A547A3A64}"/>
              </a:ext>
            </a:extLst>
          </p:cNvPr>
          <p:cNvCxnSpPr>
            <a:cxnSpLocks/>
          </p:cNvCxnSpPr>
          <p:nvPr/>
        </p:nvCxnSpPr>
        <p:spPr>
          <a:xfrm flipV="1">
            <a:off x="3791522" y="2781474"/>
            <a:ext cx="502671" cy="49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C4E6A0D-044E-8265-2511-30ACC861AD54}"/>
              </a:ext>
            </a:extLst>
          </p:cNvPr>
          <p:cNvCxnSpPr>
            <a:cxnSpLocks/>
          </p:cNvCxnSpPr>
          <p:nvPr/>
        </p:nvCxnSpPr>
        <p:spPr>
          <a:xfrm flipV="1">
            <a:off x="3791522" y="3356331"/>
            <a:ext cx="381875" cy="360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83E1C67-661B-6F68-6AD5-9A95C7D9A690}"/>
              </a:ext>
            </a:extLst>
          </p:cNvPr>
          <p:cNvCxnSpPr>
            <a:cxnSpLocks/>
          </p:cNvCxnSpPr>
          <p:nvPr/>
        </p:nvCxnSpPr>
        <p:spPr>
          <a:xfrm flipV="1">
            <a:off x="3747604" y="3678754"/>
            <a:ext cx="457711" cy="470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E878195B-B05F-7CD7-EAAC-4C50C823136C}"/>
              </a:ext>
            </a:extLst>
          </p:cNvPr>
          <p:cNvCxnSpPr>
            <a:cxnSpLocks/>
          </p:cNvCxnSpPr>
          <p:nvPr/>
        </p:nvCxnSpPr>
        <p:spPr>
          <a:xfrm flipV="1">
            <a:off x="3791522" y="3958909"/>
            <a:ext cx="413793" cy="406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C035F06-4B6C-C5E5-D040-15C3637A5FF9}"/>
              </a:ext>
            </a:extLst>
          </p:cNvPr>
          <p:cNvCxnSpPr>
            <a:cxnSpLocks/>
            <a:endCxn id="12" idx="1"/>
          </p:cNvCxnSpPr>
          <p:nvPr/>
        </p:nvCxnSpPr>
        <p:spPr>
          <a:xfrm flipV="1">
            <a:off x="3791522" y="4183658"/>
            <a:ext cx="457711" cy="430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EF5E2DD-93F8-0257-AFAF-3DC8ABAA94CC}"/>
              </a:ext>
            </a:extLst>
          </p:cNvPr>
          <p:cNvCxnSpPr>
            <a:cxnSpLocks/>
          </p:cNvCxnSpPr>
          <p:nvPr/>
        </p:nvCxnSpPr>
        <p:spPr>
          <a:xfrm flipV="1">
            <a:off x="3791522" y="4870715"/>
            <a:ext cx="381875" cy="13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FC5E441-6F77-6A6D-F00E-408A3BB9B008}"/>
              </a:ext>
            </a:extLst>
          </p:cNvPr>
          <p:cNvCxnSpPr>
            <a:cxnSpLocks/>
          </p:cNvCxnSpPr>
          <p:nvPr/>
        </p:nvCxnSpPr>
        <p:spPr>
          <a:xfrm>
            <a:off x="3791522" y="5301208"/>
            <a:ext cx="413793" cy="164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Rectangle 3">
            <a:extLst>
              <a:ext uri="{FF2B5EF4-FFF2-40B4-BE49-F238E27FC236}">
                <a16:creationId xmlns:a16="http://schemas.microsoft.com/office/drawing/2014/main" id="{B6D92147-7EF1-1FC6-ECE2-97CBDD76FE5A}"/>
              </a:ext>
            </a:extLst>
          </p:cNvPr>
          <p:cNvSpPr>
            <a:spLocks noChangeArrowheads="1"/>
          </p:cNvSpPr>
          <p:nvPr/>
        </p:nvSpPr>
        <p:spPr bwMode="auto">
          <a:xfrm>
            <a:off x="136211" y="2132856"/>
            <a:ext cx="3611393" cy="3673475"/>
          </a:xfrm>
          <a:prstGeom prst="rect">
            <a:avLst/>
          </a:prstGeom>
          <a:noFill/>
          <a:ln w="9525">
            <a:noFill/>
            <a:miter lim="800000"/>
            <a:headEnd/>
            <a:tailEnd/>
          </a:ln>
        </p:spPr>
        <p:txBody>
          <a:bodyPr lIns="0" tIns="0" rIns="0" bIns="0"/>
          <a:lstStyle/>
          <a:p>
            <a:pPr lvl="0" algn="r"/>
            <a:r>
              <a:rPr lang="fr-FR" sz="1200" dirty="0"/>
              <a:t>Nom sous lequel l'ensemble de données statistiques est connu</a:t>
            </a:r>
          </a:p>
          <a:p>
            <a:pPr lvl="0" algn="r"/>
            <a:r>
              <a:rPr lang="en-PH" sz="400" dirty="0"/>
              <a:t>-------------</a:t>
            </a:r>
          </a:p>
          <a:p>
            <a:pPr lvl="0" algn="r"/>
            <a:r>
              <a:rPr lang="fr-FR" sz="1200" dirty="0"/>
              <a:t>Nom complet de l'institution qui a généré l'ensemble de données</a:t>
            </a:r>
            <a:r>
              <a:rPr lang="en-PH" sz="400" dirty="0"/>
              <a:t>-</a:t>
            </a:r>
          </a:p>
          <a:p>
            <a:pPr lvl="0" algn="r"/>
            <a:r>
              <a:rPr lang="en-PH" sz="400" dirty="0"/>
              <a:t>-----------</a:t>
            </a:r>
          </a:p>
          <a:p>
            <a:pPr lvl="0" algn="r"/>
            <a:r>
              <a:rPr lang="fr-FR" sz="1200" dirty="0"/>
              <a:t>Date à laquelle les données ont été collectées</a:t>
            </a:r>
          </a:p>
          <a:p>
            <a:pPr lvl="0" algn="r"/>
            <a:r>
              <a:rPr lang="en-PH" sz="400" dirty="0"/>
              <a:t>------------</a:t>
            </a:r>
          </a:p>
          <a:p>
            <a:pPr lvl="0" algn="r"/>
            <a:r>
              <a:rPr lang="fr-FR" sz="1200" dirty="0"/>
              <a:t>Brève description du contenu de l'ensemble de données statistiques</a:t>
            </a:r>
            <a:r>
              <a:rPr lang="en-PH" sz="400" dirty="0"/>
              <a:t>-</a:t>
            </a:r>
          </a:p>
          <a:p>
            <a:pPr lvl="0" algn="r"/>
            <a:r>
              <a:rPr lang="en-PH" sz="400" dirty="0"/>
              <a:t>-----------</a:t>
            </a:r>
          </a:p>
          <a:p>
            <a:pPr lvl="0" algn="r"/>
            <a:r>
              <a:rPr lang="fr-FR" sz="1200" dirty="0"/>
              <a:t>Description générale des étapes suivies pour créer l'ensemble de données</a:t>
            </a:r>
            <a:r>
              <a:rPr lang="en-PH" sz="400" dirty="0"/>
              <a:t>-</a:t>
            </a:r>
          </a:p>
          <a:p>
            <a:pPr lvl="0" algn="r"/>
            <a:r>
              <a:rPr lang="en-PH" sz="400" dirty="0"/>
              <a:t>------------</a:t>
            </a:r>
          </a:p>
          <a:p>
            <a:pPr lvl="0" algn="r"/>
            <a:r>
              <a:rPr lang="fr-FR" sz="1200" dirty="0"/>
              <a:t>Statut de développement de l'ensemble de données</a:t>
            </a:r>
          </a:p>
          <a:p>
            <a:pPr lvl="0" algn="r"/>
            <a:r>
              <a:rPr lang="en-PH" sz="400" dirty="0"/>
              <a:t>------------</a:t>
            </a:r>
          </a:p>
          <a:p>
            <a:pPr lvl="0" algn="r"/>
            <a:r>
              <a:rPr lang="fr-FR" sz="1200" dirty="0"/>
              <a:t>Contraintes d'accès liées au jeu de données</a:t>
            </a:r>
          </a:p>
          <a:p>
            <a:pPr lvl="0" algn="r"/>
            <a:r>
              <a:rPr lang="en-PH" sz="400" dirty="0"/>
              <a:t>------------</a:t>
            </a:r>
          </a:p>
          <a:p>
            <a:pPr lvl="0" algn="r"/>
            <a:endParaRPr lang="en-PH" sz="400" dirty="0"/>
          </a:p>
          <a:p>
            <a:pPr lvl="0" algn="r"/>
            <a:r>
              <a:rPr lang="fr-FR" sz="1200" dirty="0"/>
              <a:t>Utiliser les contraintes liées au jeu de données</a:t>
            </a:r>
          </a:p>
          <a:p>
            <a:pPr lvl="0" algn="r"/>
            <a:r>
              <a:rPr lang="en-PH" sz="400" dirty="0"/>
              <a:t>------------</a:t>
            </a:r>
          </a:p>
          <a:p>
            <a:pPr lvl="0" algn="r"/>
            <a:endParaRPr lang="en-PH" sz="400" dirty="0"/>
          </a:p>
          <a:p>
            <a:pPr lvl="0" algn="r"/>
            <a:r>
              <a:rPr lang="fr-FR" sz="1200" dirty="0"/>
              <a:t>Déclaration de responsabilité pour l'ensemble de données</a:t>
            </a:r>
          </a:p>
          <a:p>
            <a:pPr lvl="0" algn="r"/>
            <a:r>
              <a:rPr lang="en-PH" sz="400" dirty="0"/>
              <a:t>------------</a:t>
            </a:r>
          </a:p>
          <a:p>
            <a:pPr lvl="0" algn="r"/>
            <a:endParaRPr lang="en-PH" sz="400" dirty="0"/>
          </a:p>
          <a:p>
            <a:pPr lvl="0" algn="r"/>
            <a:r>
              <a:rPr lang="fr-FR" sz="1100" dirty="0"/>
              <a:t>Nom complet, organisation, poste et rôle, numéro de téléphone et adresse électronique de la personne à contacter au sujet du jeu de données. numéro de téléphone et adresse électronique de la personne à contacter au sujet de l'ensemble de données</a:t>
            </a:r>
            <a:endParaRPr lang="en-US" sz="1100" strike="noStrike" dirty="0">
              <a:effectLst/>
            </a:endParaRPr>
          </a:p>
        </p:txBody>
      </p:sp>
      <p:sp>
        <p:nvSpPr>
          <p:cNvPr id="7" name="Title 1">
            <a:extLst>
              <a:ext uri="{FF2B5EF4-FFF2-40B4-BE49-F238E27FC236}">
                <a16:creationId xmlns:a16="http://schemas.microsoft.com/office/drawing/2014/main" id="{3A9F2D89-E4EC-2F06-E4E4-722E7F1772B1}"/>
              </a:ext>
            </a:extLst>
          </p:cNvPr>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 – Données statistiques</a:t>
            </a:r>
          </a:p>
        </p:txBody>
      </p:sp>
    </p:spTree>
    <p:extLst>
      <p:ext uri="{BB962C8B-B14F-4D97-AF65-F5344CB8AC3E}">
        <p14:creationId xmlns:p14="http://schemas.microsoft.com/office/powerpoint/2010/main" val="243536181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txBox="1">
            <a:spLocks/>
          </p:cNvSpPr>
          <p:nvPr/>
        </p:nvSpPr>
        <p:spPr bwMode="auto">
          <a:xfrm>
            <a:off x="7086600" y="6453188"/>
            <a:ext cx="20574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eaLnBrk="1" hangingPunct="1">
              <a:defRPr sz="1200"/>
            </a:lvl1pPr>
          </a:lstStyle>
          <a:p>
            <a:fld id="{1F1CFA5E-D7BE-45A1-BD59-8EBEFF519CD8}" type="slidenum">
              <a:rPr lang="en-GB" altLang="en-US"/>
              <a:pPr/>
              <a:t>8</a:t>
            </a:fld>
            <a:endParaRPr lang="en-GB" altLang="en-US"/>
          </a:p>
        </p:txBody>
      </p:sp>
      <p:sp>
        <p:nvSpPr>
          <p:cNvPr id="5" name="Rectangle 3"/>
          <p:cNvSpPr>
            <a:spLocks noChangeArrowheads="1"/>
          </p:cNvSpPr>
          <p:nvPr/>
        </p:nvSpPr>
        <p:spPr bwMode="auto">
          <a:xfrm>
            <a:off x="323528" y="1196753"/>
            <a:ext cx="8496944" cy="504055"/>
          </a:xfrm>
          <a:prstGeom prst="rect">
            <a:avLst/>
          </a:prstGeom>
          <a:noFill/>
          <a:ln w="9525">
            <a:noFill/>
            <a:miter lim="800000"/>
            <a:headEnd/>
            <a:tailEnd/>
          </a:ln>
        </p:spPr>
        <p:txBody>
          <a:bodyPr lIns="0" tIns="0" rIns="0" bIns="0"/>
          <a:lstStyle/>
          <a:p>
            <a:pPr lvl="0"/>
            <a:r>
              <a:rPr lang="fr-FR" sz="2600" dirty="0"/>
              <a:t>Microsoft Excel est le format recommandé pour échanger des données statistiques car</a:t>
            </a:r>
            <a:r>
              <a:rPr lang="en-US" sz="2600" dirty="0"/>
              <a:t>:</a:t>
            </a:r>
            <a:endParaRPr lang="en-US" sz="2600" u="none" strike="noStrike" dirty="0">
              <a:effectLst/>
            </a:endParaRPr>
          </a:p>
        </p:txBody>
      </p:sp>
      <p:sp>
        <p:nvSpPr>
          <p:cNvPr id="6" name="Rectangle 3"/>
          <p:cNvSpPr>
            <a:spLocks noChangeArrowheads="1"/>
          </p:cNvSpPr>
          <p:nvPr/>
        </p:nvSpPr>
        <p:spPr bwMode="auto">
          <a:xfrm>
            <a:off x="323528" y="2132856"/>
            <a:ext cx="8640960" cy="1872208"/>
          </a:xfrm>
          <a:prstGeom prst="rect">
            <a:avLst/>
          </a:prstGeom>
          <a:noFill/>
          <a:ln w="9525">
            <a:noFill/>
            <a:miter lim="800000"/>
            <a:headEnd/>
            <a:tailEnd/>
          </a:ln>
        </p:spPr>
        <p:txBody>
          <a:bodyPr lIns="0" tIns="0" rIns="0" bIns="0"/>
          <a:lstStyle/>
          <a:p>
            <a:pPr marL="540000" lvl="1" indent="-360000">
              <a:buFont typeface="Arial" pitchFamily="34" charset="0"/>
              <a:buChar char="•"/>
            </a:pPr>
            <a:r>
              <a:rPr lang="fr-FR" sz="2500" dirty="0"/>
              <a:t>Il est largement utilisé dans les pays</a:t>
            </a:r>
          </a:p>
          <a:p>
            <a:pPr marL="540000" lvl="1" indent="-360000">
              <a:buFont typeface="Arial" pitchFamily="34" charset="0"/>
              <a:buChar char="•"/>
            </a:pPr>
            <a:r>
              <a:rPr lang="fr-FR" sz="2500" dirty="0"/>
              <a:t>Il permet le stockage de données et d'informations dans plusieurs feuilles de travail au sein du même fichier, ce qui n'est pas le cas avec d'autres formats de fichiers tels que les fichiers .csv.</a:t>
            </a:r>
            <a:r>
              <a:rPr lang="en-US" sz="2500" dirty="0"/>
              <a:t>.</a:t>
            </a:r>
            <a:endParaRPr lang="en-US" sz="2500" u="none" strike="noStrike" dirty="0">
              <a:effectLst/>
            </a:endParaRPr>
          </a:p>
        </p:txBody>
      </p:sp>
      <p:sp>
        <p:nvSpPr>
          <p:cNvPr id="7" name="Rectangle 3"/>
          <p:cNvSpPr>
            <a:spLocks noChangeArrowheads="1"/>
          </p:cNvSpPr>
          <p:nvPr/>
        </p:nvSpPr>
        <p:spPr bwMode="auto">
          <a:xfrm>
            <a:off x="1044377" y="4005064"/>
            <a:ext cx="7920111" cy="1584176"/>
          </a:xfrm>
          <a:prstGeom prst="rect">
            <a:avLst/>
          </a:prstGeom>
          <a:noFill/>
          <a:ln w="9525">
            <a:noFill/>
            <a:miter lim="800000"/>
            <a:headEnd/>
            <a:tailEnd/>
          </a:ln>
        </p:spPr>
        <p:txBody>
          <a:bodyPr lIns="0" tIns="0" rIns="0" bIns="0"/>
          <a:lstStyle/>
          <a:p>
            <a:pPr lvl="0"/>
            <a:r>
              <a:rPr lang="fr-FR" sz="2500" dirty="0"/>
              <a:t>Cela permet à l'ensemble de données, au catalogue de données et à la métadonnée d'être enregistrés ensemble dans un seul fichier, garantissant ainsi qu'aucune de ces informations n'est perdue lors du partage.</a:t>
            </a:r>
            <a:endParaRPr lang="en-US" sz="2500" u="none" strike="noStrike" dirty="0">
              <a:effectLst/>
            </a:endParaRPr>
          </a:p>
        </p:txBody>
      </p:sp>
      <p:sp>
        <p:nvSpPr>
          <p:cNvPr id="8" name="Right Arrow 7"/>
          <p:cNvSpPr/>
          <p:nvPr/>
        </p:nvSpPr>
        <p:spPr>
          <a:xfrm>
            <a:off x="416437" y="4005064"/>
            <a:ext cx="458605" cy="427587"/>
          </a:xfrm>
          <a:prstGeom prst="rightArrow">
            <a:avLst/>
          </a:prstGeom>
          <a:solidFill>
            <a:srgbClr val="001C5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50000"/>
                </a:schemeClr>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1" y="5774713"/>
            <a:ext cx="4608513" cy="6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F141D914-46F6-EE0A-A613-C28F97288AFD}"/>
              </a:ext>
            </a:extLst>
          </p:cNvPr>
          <p:cNvSpPr txBox="1">
            <a:spLocks/>
          </p:cNvSpPr>
          <p:nvPr/>
        </p:nvSpPr>
        <p:spPr>
          <a:xfrm>
            <a:off x="0" y="0"/>
            <a:ext cx="9144000" cy="998665"/>
          </a:xfrm>
          <a:prstGeom prst="rect">
            <a:avLst/>
          </a:prstGeom>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fr-CH" altLang="en-US" sz="3200" b="1" dirty="0">
                <a:solidFill>
                  <a:schemeClr val="bg1"/>
                </a:solidFill>
                <a:latin typeface="+mn-lt"/>
              </a:rPr>
              <a:t>Documenter les données – Données statistiques</a:t>
            </a:r>
          </a:p>
        </p:txBody>
      </p:sp>
    </p:spTree>
    <p:extLst>
      <p:ext uri="{BB962C8B-B14F-4D97-AF65-F5344CB8AC3E}">
        <p14:creationId xmlns:p14="http://schemas.microsoft.com/office/powerpoint/2010/main" val="181882797"/>
      </p:ext>
    </p:extLst>
  </p:cSld>
  <p:clrMapOvr>
    <a:masterClrMapping/>
  </p:clrMapOvr>
  <p:transition/>
</p:sld>
</file>

<file path=ppt/theme/theme1.xml><?xml version="1.0" encoding="utf-8"?>
<a:theme xmlns:a="http://schemas.openxmlformats.org/drawingml/2006/main" name="HGLC_HIS_Geo-enabling_course_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RU_Epi_template.potx" id="{C4C6975B-1ACD-426D-B7B7-6BADFDA88C4B}" vid="{8964BB0A-67A4-4C3D-BACD-1CA8771A41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15557</TotalTime>
  <Words>870</Words>
  <Application>Microsoft Office PowerPoint</Application>
  <PresentationFormat>On-screen Show (4:3)</PresentationFormat>
  <Paragraphs>82</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Google Sans</vt:lpstr>
      <vt:lpstr>HGLC_HIS_Geo-enabling_course_template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Steeve Ebener</cp:lastModifiedBy>
  <cp:revision>159</cp:revision>
  <dcterms:created xsi:type="dcterms:W3CDTF">2018-03-06T13:12:55Z</dcterms:created>
  <dcterms:modified xsi:type="dcterms:W3CDTF">2023-11-07T19:13:36Z</dcterms:modified>
</cp:coreProperties>
</file>