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91" r:id="rId2"/>
    <p:sldId id="290"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305" r:id="rId17"/>
    <p:sldId id="792" r:id="rId18"/>
    <p:sldId id="306" r:id="rId19"/>
    <p:sldId id="308" r:id="rId20"/>
    <p:sldId id="307" r:id="rId21"/>
    <p:sldId id="309" r:id="rId22"/>
    <p:sldId id="310" r:id="rId23"/>
    <p:sldId id="313" r:id="rId24"/>
    <p:sldId id="315" r:id="rId25"/>
    <p:sldId id="373" r:id="rId26"/>
    <p:sldId id="772" r:id="rId27"/>
    <p:sldId id="774" r:id="rId28"/>
    <p:sldId id="773" r:id="rId29"/>
    <p:sldId id="775" r:id="rId30"/>
    <p:sldId id="776" r:id="rId31"/>
    <p:sldId id="777" r:id="rId32"/>
    <p:sldId id="778" r:id="rId33"/>
    <p:sldId id="781" r:id="rId34"/>
    <p:sldId id="780" r:id="rId35"/>
    <p:sldId id="779" r:id="rId36"/>
    <p:sldId id="782" r:id="rId37"/>
    <p:sldId id="783" r:id="rId38"/>
    <p:sldId id="784" r:id="rId39"/>
    <p:sldId id="785" r:id="rId40"/>
    <p:sldId id="786" r:id="rId41"/>
    <p:sldId id="791" r:id="rId42"/>
    <p:sldId id="793" r:id="rId43"/>
    <p:sldId id="790" r:id="rId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3067" userDrawn="1">
          <p15:clr>
            <a:srgbClr val="A4A3A4"/>
          </p15:clr>
        </p15:guide>
        <p15:guide id="2" orient="horz" pos="890" userDrawn="1">
          <p15:clr>
            <a:srgbClr val="A4A3A4"/>
          </p15:clr>
        </p15:guide>
        <p15:guide id="3" orient="horz" pos="4065">
          <p15:clr>
            <a:srgbClr val="A4A3A4"/>
          </p15:clr>
        </p15:guide>
        <p15:guide id="4" orient="horz" pos="3612" userDrawn="1">
          <p15:clr>
            <a:srgbClr val="A4A3A4"/>
          </p15:clr>
        </p15:guide>
        <p15:guide id="5" orient="horz" pos="3022" userDrawn="1">
          <p15:clr>
            <a:srgbClr val="A4A3A4"/>
          </p15:clr>
        </p15:guide>
        <p15:guide id="6" orient="horz" pos="2432" userDrawn="1">
          <p15:clr>
            <a:srgbClr val="A4A3A4"/>
          </p15:clr>
        </p15:guide>
        <p15:guide id="7" pos="2880">
          <p15:clr>
            <a:srgbClr val="A4A3A4"/>
          </p15:clr>
        </p15:guide>
        <p15:guide id="8" pos="5103" userDrawn="1">
          <p15:clr>
            <a:srgbClr val="A4A3A4"/>
          </p15:clr>
        </p15:guide>
        <p15:guide id="9" pos="204" userDrawn="1">
          <p15:clr>
            <a:srgbClr val="A4A3A4"/>
          </p15:clr>
        </p15:guide>
        <p15:guide id="10" pos="3696" userDrawn="1">
          <p15:clr>
            <a:srgbClr val="A4A3A4"/>
          </p15:clr>
        </p15:guide>
        <p15:guide id="11" orient="horz" pos="1888" userDrawn="1">
          <p15:clr>
            <a:srgbClr val="A4A3A4"/>
          </p15:clr>
        </p15:guide>
        <p15:guide id="12" orient="horz" pos="275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C88"/>
    <a:srgbClr val="001C54"/>
    <a:srgbClr val="1B3163"/>
    <a:srgbClr val="D8AA37"/>
    <a:srgbClr val="4F8CB5"/>
    <a:srgbClr val="315A75"/>
    <a:srgbClr val="3398CC"/>
    <a:srgbClr val="346667"/>
    <a:srgbClr val="2384C0"/>
    <a:srgbClr val="315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3741" autoAdjust="0"/>
  </p:normalViewPr>
  <p:slideViewPr>
    <p:cSldViewPr showGuides="1">
      <p:cViewPr varScale="1">
        <p:scale>
          <a:sx n="74" d="100"/>
          <a:sy n="74" d="100"/>
        </p:scale>
        <p:origin x="1138" y="62"/>
      </p:cViewPr>
      <p:guideLst>
        <p:guide orient="horz" pos="3067"/>
        <p:guide orient="horz" pos="890"/>
        <p:guide orient="horz" pos="4065"/>
        <p:guide orient="horz" pos="3612"/>
        <p:guide orient="horz" pos="3022"/>
        <p:guide orient="horz" pos="2432"/>
        <p:guide pos="2880"/>
        <p:guide pos="5103"/>
        <p:guide pos="204"/>
        <p:guide pos="3696"/>
        <p:guide orient="horz" pos="1888"/>
        <p:guide orient="horz" pos="275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0" d="100"/>
          <a:sy n="60" d="100"/>
        </p:scale>
        <p:origin x="3187"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charset="0"/>
              </a:defRPr>
            </a:lvl1pPr>
          </a:lstStyle>
          <a:p>
            <a:pPr>
              <a:defRPr/>
            </a:pPr>
            <a:fld id="{769B6999-3394-44CF-8F97-70A985E924E7}" type="datetimeFigureOut">
              <a:rPr lang="en-PH" altLang="en-US"/>
              <a:pPr>
                <a:defRPr/>
              </a:pPr>
              <a:t>08/11/2023</a:t>
            </a:fld>
            <a:endParaRPr lang="en-PH"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PH"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PH"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pPr>
              <a:defRPr/>
            </a:pPr>
            <a:fld id="{40189B38-87AB-431D-88EE-EB47DCC6C7B8}" type="slidenum">
              <a:rPr lang="en-PH" altLang="en-US"/>
              <a:pPr>
                <a:defRPr/>
              </a:pPr>
              <a:t>‹#›</a:t>
            </a:fld>
            <a:endParaRPr lang="en-PH" altLang="en-US"/>
          </a:p>
        </p:txBody>
      </p:sp>
    </p:spTree>
    <p:extLst>
      <p:ext uri="{BB962C8B-B14F-4D97-AF65-F5344CB8AC3E}">
        <p14:creationId xmlns:p14="http://schemas.microsoft.com/office/powerpoint/2010/main" val="10958349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08114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sz="1200" b="0" i="0" u="none" strike="noStrike" kern="1200" baseline="0" dirty="0">
              <a:solidFill>
                <a:schemeClr val="tx1"/>
              </a:solidFill>
              <a:latin typeface="+mn-lt"/>
              <a:ea typeface="+mn-ea"/>
              <a:cs typeface="+mn-cs"/>
            </a:endParaRPr>
          </a:p>
          <a:p>
            <a:endParaRPr lang="en-PH" sz="1200" b="0" i="0" u="none" strike="noStrike" kern="1200" baseline="0" dirty="0">
              <a:solidFill>
                <a:schemeClr val="tx1"/>
              </a:solidFill>
              <a:latin typeface="+mn-lt"/>
              <a:ea typeface="+mn-ea"/>
              <a:cs typeface="+mn-cs"/>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14</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15</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 typeface="Arial" pitchFamily="34" charset="0"/>
              <a:buChar char="•"/>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16</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 typeface="Arial" pitchFamily="34" charset="0"/>
              <a:buChar char="•"/>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2386907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19</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1"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23</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24</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5251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2935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9865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315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0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50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037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9356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037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9816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1957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2514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4430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409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887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439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0382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2935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874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US" u="none" strike="noStrike" dirty="0">
              <a:effectLs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 name="Rectangle 1">
            <a:extLst>
              <a:ext uri="{FF2B5EF4-FFF2-40B4-BE49-F238E27FC236}">
                <a16:creationId xmlns:a16="http://schemas.microsoft.com/office/drawing/2014/main" id="{03974760-C982-0DE5-D4E6-552C34B2AE35}"/>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B7D825-916E-CBEF-DED4-FE017CC00CF3}"/>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CH"/>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Rectangle 5">
            <a:extLst>
              <a:ext uri="{FF2B5EF4-FFF2-40B4-BE49-F238E27FC236}">
                <a16:creationId xmlns:a16="http://schemas.microsoft.com/office/drawing/2014/main" id="{E68895E7-F979-6817-5CFA-EEACE7D59ECF}"/>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733921-5FC9-C711-80A2-0B82B0900910}"/>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65AA824-617E-4130-BCBE-CB5F4C3745C0}" type="datetime1">
              <a:rPr lang="en-GB" altLang="en-US"/>
              <a:pPr>
                <a:defRPr/>
              </a:pPr>
              <a:t>08/11/2023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2E1C5A72-0C49-4A36-9BEC-E859308CD92D}" type="slidenum">
              <a:rPr lang="en-GB" altLang="en-US"/>
              <a:pPr>
                <a:defRPr/>
              </a:pPr>
              <a:t>‹#›</a:t>
            </a:fld>
            <a:endParaRPr lang="en-GB" altLang="en-US"/>
          </a:p>
        </p:txBody>
      </p:sp>
      <p:sp>
        <p:nvSpPr>
          <p:cNvPr id="8" name="Rectangle 7">
            <a:extLst>
              <a:ext uri="{FF2B5EF4-FFF2-40B4-BE49-F238E27FC236}">
                <a16:creationId xmlns:a16="http://schemas.microsoft.com/office/drawing/2014/main" id="{9FF4B986-E58B-BCC0-DE1C-CA1C634E09B2}"/>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324803F7-177B-4147-92C4-4ACCAE866C46}" type="datetime1">
              <a:rPr lang="en-GB" altLang="en-US"/>
              <a:pPr>
                <a:defRPr/>
              </a:pPr>
              <a:t>08/11/2023</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88D375C9-5D4F-414A-97D3-C0A057E90B5F}" type="slidenum">
              <a:rPr lang="en-GB" altLang="en-US"/>
              <a:pPr>
                <a:defRPr/>
              </a:pPr>
              <a:t>‹#›</a:t>
            </a:fld>
            <a:endParaRPr lang="en-GB" altLang="en-US"/>
          </a:p>
        </p:txBody>
      </p:sp>
      <p:sp>
        <p:nvSpPr>
          <p:cNvPr id="10" name="Rectangle 9">
            <a:extLst>
              <a:ext uri="{FF2B5EF4-FFF2-40B4-BE49-F238E27FC236}">
                <a16:creationId xmlns:a16="http://schemas.microsoft.com/office/drawing/2014/main" id="{45DDCD14-DA73-0D11-3AF9-26D550E6B5E6}"/>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lvl1pPr>
          </a:lstStyle>
          <a:p>
            <a:pPr>
              <a:defRPr/>
            </a:pPr>
            <a:fld id="{8390E863-7868-429E-ADE6-3C1F5AEBE34B}" type="datetime1">
              <a:rPr lang="en-GB" altLang="en-US"/>
              <a:pPr>
                <a:defRPr/>
              </a:pPr>
              <a:t>08/11/2023</a:t>
            </a:fld>
            <a:endParaRPr lang="en-GB"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292DDD1E-DF06-49C3-A8E9-3A92C7FD62B2}" type="slidenum">
              <a:rPr lang="en-GB" altLang="en-US"/>
              <a:pPr>
                <a:defRPr/>
              </a:pPr>
              <a:t>‹#›</a:t>
            </a:fld>
            <a:endParaRPr lang="en-GB" altLang="en-US"/>
          </a:p>
        </p:txBody>
      </p:sp>
      <p:sp>
        <p:nvSpPr>
          <p:cNvPr id="6" name="Rectangle 5">
            <a:extLst>
              <a:ext uri="{FF2B5EF4-FFF2-40B4-BE49-F238E27FC236}">
                <a16:creationId xmlns:a16="http://schemas.microsoft.com/office/drawing/2014/main" id="{DAC92C42-8552-E3A7-5E6A-1701360D75E2}"/>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a:defRPr/>
            </a:lvl1pPr>
          </a:lstStyle>
          <a:p>
            <a:pPr>
              <a:defRPr/>
            </a:pPr>
            <a:fld id="{89CC089F-5A79-4EC3-9BA3-C0873C9777E6}" type="datetime1">
              <a:rPr lang="en-GB" altLang="en-US"/>
              <a:pPr>
                <a:defRPr/>
              </a:pPr>
              <a:t>08/11/2023</a:t>
            </a:fld>
            <a:endParaRPr lang="en-GB"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667F16FC-F98C-4DE2-B866-A610A6845811}" type="slidenum">
              <a:rPr lang="en-GB" altLang="en-US"/>
              <a:pPr>
                <a:defRPr/>
              </a:pPr>
              <a:t>‹#›</a:t>
            </a:fld>
            <a:endParaRPr lang="en-GB" altLang="en-US"/>
          </a:p>
        </p:txBody>
      </p:sp>
      <p:sp>
        <p:nvSpPr>
          <p:cNvPr id="5" name="Rectangle 4">
            <a:extLst>
              <a:ext uri="{FF2B5EF4-FFF2-40B4-BE49-F238E27FC236}">
                <a16:creationId xmlns:a16="http://schemas.microsoft.com/office/drawing/2014/main" id="{63836EC3-B7BF-2EEB-5445-1EA4D9C766F5}"/>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0952438E-748F-4703-B18B-B9486BE2BB71}" type="datetime1">
              <a:rPr lang="en-GB" altLang="en-US"/>
              <a:pPr>
                <a:defRPr/>
              </a:pPr>
              <a:t>08/11/2023</a:t>
            </a:fld>
            <a:endParaRPr lang="en-GB"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23056065-FBFD-4591-9A24-E561AF3F8A8E}" type="slidenum">
              <a:rPr lang="en-GB" altLang="en-US"/>
              <a:pPr>
                <a:defRPr/>
              </a:pPr>
              <a:t>‹#›</a:t>
            </a:fld>
            <a:endParaRPr lang="en-GB" altLang="en-US"/>
          </a:p>
        </p:txBody>
      </p:sp>
      <p:sp>
        <p:nvSpPr>
          <p:cNvPr id="8" name="Rectangle 7">
            <a:extLst>
              <a:ext uri="{FF2B5EF4-FFF2-40B4-BE49-F238E27FC236}">
                <a16:creationId xmlns:a16="http://schemas.microsoft.com/office/drawing/2014/main" id="{E5CA0C9C-21D2-C271-0F4A-805BB1546D64}"/>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01895D6E-B73B-4B7E-ABFC-8A088AD32B78}" type="datetime1">
              <a:rPr lang="en-GB" altLang="en-US"/>
              <a:pPr>
                <a:defRPr/>
              </a:pPr>
              <a:t>08/11/2023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36C634DB-9A3E-4C43-A0A4-114473BFEB68}" type="slidenum">
              <a:rPr lang="en-GB" altLang="en-US"/>
              <a:pPr>
                <a:defRPr/>
              </a:pPr>
              <a:t>‹#›</a:t>
            </a:fld>
            <a:endParaRPr lang="en-GB" altLang="en-US"/>
          </a:p>
        </p:txBody>
      </p:sp>
      <p:sp>
        <p:nvSpPr>
          <p:cNvPr id="8" name="Rectangle 7">
            <a:extLst>
              <a:ext uri="{FF2B5EF4-FFF2-40B4-BE49-F238E27FC236}">
                <a16:creationId xmlns:a16="http://schemas.microsoft.com/office/drawing/2014/main" id="{543CB272-7CCB-B848-14E9-35E1972C78C8}"/>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24656C28-E446-463E-892A-1E8EBD66F402}" type="datetime1">
              <a:rPr lang="en-GB" altLang="en-US"/>
              <a:pPr>
                <a:defRPr/>
              </a:pPr>
              <a:t>08/11/2023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B4024E89-52C6-47CD-B590-C8A4170E4EE8}" type="slidenum">
              <a:rPr lang="en-GB" altLang="en-US"/>
              <a:pPr>
                <a:defRPr/>
              </a:pPr>
              <a:t>‹#›</a:t>
            </a:fld>
            <a:endParaRPr lang="en-GB" altLang="en-US"/>
          </a:p>
        </p:txBody>
      </p:sp>
      <p:sp>
        <p:nvSpPr>
          <p:cNvPr id="7" name="Rectangle 6">
            <a:extLst>
              <a:ext uri="{FF2B5EF4-FFF2-40B4-BE49-F238E27FC236}">
                <a16:creationId xmlns:a16="http://schemas.microsoft.com/office/drawing/2014/main" id="{14C93148-C07A-C341-874F-0C125453EB83}"/>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4F9611F8-A1D8-411B-BA9E-5C4852D05D7B}" type="datetime1">
              <a:rPr lang="en-GB" altLang="en-US"/>
              <a:pPr>
                <a:defRPr/>
              </a:pPr>
              <a:t>08/11/2023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C0787E6-366B-4506-9337-18DC725D07E7}" type="slidenum">
              <a:rPr lang="en-GB" altLang="en-US"/>
              <a:pPr>
                <a:defRPr/>
              </a:pPr>
              <a:t>‹#›</a:t>
            </a:fld>
            <a:endParaRPr lang="en-GB" altLang="en-US"/>
          </a:p>
        </p:txBody>
      </p:sp>
      <p:sp>
        <p:nvSpPr>
          <p:cNvPr id="7" name="Rectangle 6">
            <a:extLst>
              <a:ext uri="{FF2B5EF4-FFF2-40B4-BE49-F238E27FC236}">
                <a16:creationId xmlns:a16="http://schemas.microsoft.com/office/drawing/2014/main" id="{D8518E34-DBCB-4858-0C10-3BD2972FB4B7}"/>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275856" y="4797425"/>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cs typeface="Arial" charset="0"/>
              </a:defRPr>
            </a:lvl1pPr>
          </a:lstStyle>
          <a:p>
            <a:pPr>
              <a:defRPr/>
            </a:pPr>
            <a:endParaRPr lang="en-GB" altLang="en-US" dirty="0"/>
          </a:p>
        </p:txBody>
      </p:sp>
      <p:sp>
        <p:nvSpPr>
          <p:cNvPr id="6" name="Slide Number Placeholder 5"/>
          <p:cNvSpPr>
            <a:spLocks noGrp="1"/>
          </p:cNvSpPr>
          <p:nvPr>
            <p:ph type="sldNum" sz="quarter" idx="4"/>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665C27BB-EC34-4711-8D50-B6E287C1995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334" r:id="rId1"/>
    <p:sldLayoutId id="2147485335" r:id="rId2"/>
    <p:sldLayoutId id="2147485336" r:id="rId3"/>
    <p:sldLayoutId id="2147485341" r:id="rId4"/>
    <p:sldLayoutId id="2147485342" r:id="rId5"/>
    <p:sldLayoutId id="2147485343" r:id="rId6"/>
    <p:sldLayoutId id="2147485337" r:id="rId7"/>
    <p:sldLayoutId id="2147485338" r:id="rId8"/>
    <p:sldLayoutId id="2147485339" r:id="rId9"/>
    <p:sldLayoutId id="2147485344" r:id="rId10"/>
    <p:sldLayoutId id="2147485345" r:id="rId11"/>
    <p:sldLayoutId id="2147485346"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www.colorado.edu/geography/gcraft/notes/error/gif/scale.gi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8.jp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8.png"/><Relationship Id="rId4" Type="http://schemas.openxmlformats.org/officeDocument/2006/relationships/image" Target="../media/image67.pn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hyperlink" Target="https://nhfr.doh.gov.ph/Home"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9DB235B-3CB3-D0EE-A43E-757E407920D3}"/>
              </a:ext>
            </a:extLst>
          </p:cNvPr>
          <p:cNvSpPr txBox="1"/>
          <p:nvPr/>
        </p:nvSpPr>
        <p:spPr>
          <a:xfrm>
            <a:off x="1666122" y="4667339"/>
            <a:ext cx="5874963" cy="830997"/>
          </a:xfrm>
          <a:prstGeom prst="rect">
            <a:avLst/>
          </a:prstGeom>
          <a:noFill/>
        </p:spPr>
        <p:txBody>
          <a:bodyPr wrap="square">
            <a:spAutoFit/>
          </a:bodyPr>
          <a:lstStyle/>
          <a:p>
            <a:pPr algn="ctr"/>
            <a:r>
              <a:rPr lang="fr-CH" sz="2400" b="1" dirty="0">
                <a:effectLst/>
                <a:latin typeface="+mn-lt"/>
                <a:ea typeface="Helvetica Neue"/>
                <a:cs typeface="Helvetica Neue"/>
              </a:rPr>
              <a:t>7 novembre 2023</a:t>
            </a:r>
            <a:endParaRPr lang="en-PH" sz="2400" b="1" dirty="0">
              <a:effectLst/>
              <a:latin typeface="+mn-lt"/>
              <a:ea typeface="Times New Roman" panose="02020603050405020304" pitchFamily="18" charset="0"/>
            </a:endParaRPr>
          </a:p>
          <a:p>
            <a:pPr algn="ctr"/>
            <a:r>
              <a:rPr lang="fr-CH" sz="2400" b="1" dirty="0">
                <a:effectLst/>
                <a:latin typeface="+mn-lt"/>
                <a:ea typeface="Helvetica Neue"/>
                <a:cs typeface="Helvetica Neue"/>
              </a:rPr>
              <a:t>Saly, Sénégal</a:t>
            </a:r>
            <a:endParaRPr lang="en-PH" sz="2400" b="1" dirty="0">
              <a:effectLst/>
              <a:latin typeface="+mn-lt"/>
              <a:ea typeface="Times New Roman" panose="02020603050405020304" pitchFamily="18" charset="0"/>
            </a:endParaRPr>
          </a:p>
        </p:txBody>
      </p:sp>
      <p:sp>
        <p:nvSpPr>
          <p:cNvPr id="20" name="Rectangle 19">
            <a:extLst>
              <a:ext uri="{FF2B5EF4-FFF2-40B4-BE49-F238E27FC236}">
                <a16:creationId xmlns:a16="http://schemas.microsoft.com/office/drawing/2014/main" id="{B3EB95E3-E71B-E034-EB68-4178130C4B43}"/>
              </a:ext>
            </a:extLst>
          </p:cNvPr>
          <p:cNvSpPr/>
          <p:nvPr/>
        </p:nvSpPr>
        <p:spPr>
          <a:xfrm>
            <a:off x="0" y="0"/>
            <a:ext cx="9144000" cy="1340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a:extLst>
              <a:ext uri="{FF2B5EF4-FFF2-40B4-BE49-F238E27FC236}">
                <a16:creationId xmlns:a16="http://schemas.microsoft.com/office/drawing/2014/main" id="{44710E03-240A-10DE-98E7-F6AAAC239F5A}"/>
              </a:ext>
            </a:extLst>
          </p:cNvPr>
          <p:cNvSpPr txBox="1">
            <a:spLocks noChangeArrowheads="1"/>
          </p:cNvSpPr>
          <p:nvPr/>
        </p:nvSpPr>
        <p:spPr bwMode="auto">
          <a:xfrm>
            <a:off x="565708" y="395586"/>
            <a:ext cx="80422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fr-FR" altLang="en-US" sz="2800" b="1" dirty="0">
                <a:solidFill>
                  <a:schemeClr val="tx1"/>
                </a:solidFill>
                <a:latin typeface="+mn-lt"/>
                <a:ea typeface="Century Gothic" charset="0"/>
                <a:cs typeface="Century Gothic" charset="0"/>
              </a:rPr>
              <a:t>Atelier sur la Géo-activation du Système d'Information Sanitaire (SIS) et l'Utilisation des Systèmes d’Information Géographique (SIG) en Afrique Francophone</a:t>
            </a:r>
            <a:endParaRPr lang="en-US" altLang="en-US" sz="2800" dirty="0">
              <a:solidFill>
                <a:schemeClr val="tx1"/>
              </a:solidFill>
              <a:latin typeface="+mn-lt"/>
              <a:ea typeface="Century Gothic" charset="0"/>
              <a:cs typeface="Century Gothic" charset="0"/>
            </a:endParaRPr>
          </a:p>
        </p:txBody>
      </p:sp>
      <p:sp>
        <p:nvSpPr>
          <p:cNvPr id="3" name="TextBox 2">
            <a:extLst>
              <a:ext uri="{FF2B5EF4-FFF2-40B4-BE49-F238E27FC236}">
                <a16:creationId xmlns:a16="http://schemas.microsoft.com/office/drawing/2014/main" id="{32A23B60-E204-47A6-F847-917275AF6747}"/>
              </a:ext>
            </a:extLst>
          </p:cNvPr>
          <p:cNvSpPr txBox="1"/>
          <p:nvPr/>
        </p:nvSpPr>
        <p:spPr>
          <a:xfrm>
            <a:off x="1013165" y="2564904"/>
            <a:ext cx="7129095" cy="1569660"/>
          </a:xfrm>
          <a:prstGeom prst="rect">
            <a:avLst/>
          </a:prstGeom>
          <a:noFill/>
        </p:spPr>
        <p:txBody>
          <a:bodyPr wrap="square">
            <a:spAutoFit/>
          </a:bodyPr>
          <a:lstStyle/>
          <a:p>
            <a:pPr algn="ctr"/>
            <a:r>
              <a:rPr lang="en-US" sz="2400" b="1" dirty="0">
                <a:effectLst/>
                <a:latin typeface="+mn-lt"/>
                <a:ea typeface="Helvetica Neue"/>
                <a:cs typeface="Helvetica Neue"/>
              </a:rPr>
              <a:t>Séance 8 - </a:t>
            </a:r>
            <a:r>
              <a:rPr lang="fr-FR" sz="2400" b="1" dirty="0">
                <a:effectLst/>
                <a:latin typeface="+mn-lt"/>
                <a:ea typeface="Helvetica Neue"/>
                <a:cs typeface="Helvetica Neue"/>
              </a:rPr>
              <a:t>Mise en œuvre du cycle de gestion des données géospatiales (Partie 2) : Définir la terminologie, les spécifications de données et les références au sol</a:t>
            </a:r>
            <a:endParaRPr lang="en-PH" sz="2400" b="1" dirty="0">
              <a:effectLst/>
              <a:latin typeface="+mn-lt"/>
              <a:ea typeface="Times New Roman" panose="02020603050405020304" pitchFamily="18" charset="0"/>
            </a:endParaRPr>
          </a:p>
        </p:txBody>
      </p:sp>
      <p:pic>
        <p:nvPicPr>
          <p:cNvPr id="2" name="Picture 1" descr="A logo with a swirl in the middle&#10;&#10;Description automatically generated">
            <a:extLst>
              <a:ext uri="{FF2B5EF4-FFF2-40B4-BE49-F238E27FC236}">
                <a16:creationId xmlns:a16="http://schemas.microsoft.com/office/drawing/2014/main" id="{7ACEE2EE-804F-87B8-C2E1-8400F8EBA7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1" t="31499" r="2751" b="31076"/>
          <a:stretch/>
        </p:blipFill>
        <p:spPr>
          <a:xfrm>
            <a:off x="3995936" y="6230160"/>
            <a:ext cx="1133648" cy="439200"/>
          </a:xfrm>
          <a:prstGeom prst="rect">
            <a:avLst/>
          </a:prstGeom>
        </p:spPr>
      </p:pic>
      <p:pic>
        <p:nvPicPr>
          <p:cNvPr id="4" name="Picture 3" descr="A logo for a university&#10;&#10;Description automatically generated">
            <a:extLst>
              <a:ext uri="{FF2B5EF4-FFF2-40B4-BE49-F238E27FC236}">
                <a16:creationId xmlns:a16="http://schemas.microsoft.com/office/drawing/2014/main" id="{E6B1F79E-A855-3E0E-31AF-D0A72CCAF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923" y="6124704"/>
            <a:ext cx="1275725" cy="649638"/>
          </a:xfrm>
          <a:prstGeom prst="rect">
            <a:avLst/>
          </a:prstGeom>
        </p:spPr>
      </p:pic>
      <p:pic>
        <p:nvPicPr>
          <p:cNvPr id="5" name="Picture 4" descr="A close-up of a logo&#10;&#10;Description automatically generated">
            <a:extLst>
              <a:ext uri="{FF2B5EF4-FFF2-40B4-BE49-F238E27FC236}">
                <a16:creationId xmlns:a16="http://schemas.microsoft.com/office/drawing/2014/main" id="{9CEB4923-D086-5841-F69F-503D82755B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3120" y="6230160"/>
            <a:ext cx="1476385" cy="438727"/>
          </a:xfrm>
          <a:prstGeom prst="rect">
            <a:avLst/>
          </a:prstGeom>
        </p:spPr>
      </p:pic>
      <p:pic>
        <p:nvPicPr>
          <p:cNvPr id="7" name="Picture 6" descr="A logo with blue text and colorful dots&#10;&#10;Description automatically generated">
            <a:extLst>
              <a:ext uri="{FF2B5EF4-FFF2-40B4-BE49-F238E27FC236}">
                <a16:creationId xmlns:a16="http://schemas.microsoft.com/office/drawing/2014/main" id="{4B85142D-8F8A-5AF2-D386-2EAF081FC5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30" t="16391" b="13376"/>
          <a:stretch/>
        </p:blipFill>
        <p:spPr>
          <a:xfrm>
            <a:off x="520596" y="6234128"/>
            <a:ext cx="1112812" cy="438120"/>
          </a:xfrm>
          <a:prstGeom prst="rect">
            <a:avLst/>
          </a:prstGeom>
        </p:spPr>
      </p:pic>
      <p:pic>
        <p:nvPicPr>
          <p:cNvPr id="8" name="Picture 7" descr="A logo with blue text and colorful dots&#10;&#10;Description automatically generated">
            <a:extLst>
              <a:ext uri="{FF2B5EF4-FFF2-40B4-BE49-F238E27FC236}">
                <a16:creationId xmlns:a16="http://schemas.microsoft.com/office/drawing/2014/main" id="{ACF9B6F8-B812-E6BA-7924-7AF44FA594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500" r="47187" b="11974"/>
          <a:stretch/>
        </p:blipFill>
        <p:spPr>
          <a:xfrm>
            <a:off x="2200786" y="6250408"/>
            <a:ext cx="1248033" cy="438120"/>
          </a:xfrm>
          <a:prstGeom prst="rect">
            <a:avLst/>
          </a:prstGeom>
        </p:spPr>
      </p:pic>
    </p:spTree>
    <p:extLst>
      <p:ext uri="{BB962C8B-B14F-4D97-AF65-F5344CB8AC3E}">
        <p14:creationId xmlns:p14="http://schemas.microsoft.com/office/powerpoint/2010/main" val="313343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10</a:t>
            </a:fld>
            <a:endParaRPr lang="en-GB" altLang="en-US"/>
          </a:p>
        </p:txBody>
      </p:sp>
      <p:sp>
        <p:nvSpPr>
          <p:cNvPr id="14" name="Title 1"/>
          <p:cNvSpPr txBox="1">
            <a:spLocks/>
          </p:cNvSpPr>
          <p:nvPr/>
        </p:nvSpPr>
        <p:spPr>
          <a:xfrm>
            <a:off x="251520" y="1097849"/>
            <a:ext cx="8640960" cy="469900"/>
          </a:xfrm>
          <a:prstGeom prst="rect">
            <a:avLst/>
          </a:prstGeom>
        </p:spPr>
        <p:txBody>
          <a:bodyPr anchor="ctr"/>
          <a:lstStyle/>
          <a:p>
            <a:pPr fontAlgn="auto">
              <a:lnSpc>
                <a:spcPct val="90000"/>
              </a:lnSpc>
              <a:spcAft>
                <a:spcPts val="0"/>
              </a:spcAft>
              <a:defRPr/>
            </a:pPr>
            <a:r>
              <a:rPr lang="en-US" sz="2400" b="1" dirty="0">
                <a:latin typeface="+mn-lt"/>
                <a:ea typeface="+mj-ea"/>
                <a:cs typeface="+mj-cs"/>
              </a:rPr>
              <a:t>V.2 </a:t>
            </a:r>
            <a:r>
              <a:rPr lang="fr-FR" sz="2400" b="1" dirty="0">
                <a:latin typeface="+mn-lt"/>
                <a:ea typeface="+mj-ea"/>
                <a:cs typeface="+mj-cs"/>
              </a:rPr>
              <a:t>Projection cartographique – Techniques de projection de base</a:t>
            </a:r>
            <a:endParaRPr lang="en-US" sz="2400" b="1" dirty="0">
              <a:latin typeface="+mn-lt"/>
              <a:ea typeface="+mj-ea"/>
              <a:cs typeface="+mj-cs"/>
            </a:endParaRPr>
          </a:p>
        </p:txBody>
      </p:sp>
      <p:sp>
        <p:nvSpPr>
          <p:cNvPr id="12" name="Rectangle 4"/>
          <p:cNvSpPr>
            <a:spLocks noChangeArrowheads="1"/>
          </p:cNvSpPr>
          <p:nvPr/>
        </p:nvSpPr>
        <p:spPr bwMode="auto">
          <a:xfrm>
            <a:off x="35496" y="6537151"/>
            <a:ext cx="8569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http://www.icsm.gov.au/mapping/about_projections.html#types</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363" y="1916832"/>
            <a:ext cx="4987925"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845047" y="2472407"/>
            <a:ext cx="1608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err="1"/>
              <a:t>Cylindrique</a:t>
            </a:r>
            <a:endParaRPr lang="en-US" sz="2400" dirty="0"/>
          </a:p>
        </p:txBody>
      </p:sp>
      <p:sp>
        <p:nvSpPr>
          <p:cNvPr id="18" name="Rectangle 8"/>
          <p:cNvSpPr>
            <a:spLocks noChangeArrowheads="1"/>
          </p:cNvSpPr>
          <p:nvPr/>
        </p:nvSpPr>
        <p:spPr bwMode="auto">
          <a:xfrm>
            <a:off x="827584" y="3840559"/>
            <a:ext cx="1220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err="1"/>
              <a:t>Conique</a:t>
            </a:r>
            <a:endParaRPr lang="en-US" sz="2400" dirty="0"/>
          </a:p>
        </p:txBody>
      </p:sp>
      <p:sp>
        <p:nvSpPr>
          <p:cNvPr id="19" name="Rectangle 9"/>
          <p:cNvSpPr>
            <a:spLocks noChangeArrowheads="1"/>
          </p:cNvSpPr>
          <p:nvPr/>
        </p:nvSpPr>
        <p:spPr bwMode="auto">
          <a:xfrm>
            <a:off x="838697" y="5064695"/>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t>Azimuthal</a:t>
            </a:r>
          </a:p>
        </p:txBody>
      </p:sp>
      <p:sp>
        <p:nvSpPr>
          <p:cNvPr id="20" name="Rectangle 19"/>
          <p:cNvSpPr/>
          <p:nvPr/>
        </p:nvSpPr>
        <p:spPr>
          <a:xfrm>
            <a:off x="3744913" y="5398219"/>
            <a:ext cx="2447925" cy="242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1" name="Rectangle 20"/>
          <p:cNvSpPr/>
          <p:nvPr/>
        </p:nvSpPr>
        <p:spPr>
          <a:xfrm>
            <a:off x="2520950" y="2539132"/>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2" name="Rectangle 21"/>
          <p:cNvSpPr/>
          <p:nvPr/>
        </p:nvSpPr>
        <p:spPr>
          <a:xfrm>
            <a:off x="2555875" y="3718644"/>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3" name="Rectangle 22"/>
          <p:cNvSpPr/>
          <p:nvPr/>
        </p:nvSpPr>
        <p:spPr>
          <a:xfrm>
            <a:off x="2530475" y="4848944"/>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 name="Rectangle 15"/>
          <p:cNvSpPr>
            <a:spLocks noChangeArrowheads="1"/>
          </p:cNvSpPr>
          <p:nvPr/>
        </p:nvSpPr>
        <p:spPr bwMode="auto">
          <a:xfrm>
            <a:off x="35496" y="6321127"/>
            <a:ext cx="7226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https://www.healthgeolab.net/DOCUMENTS/Guide_HGLC_Part2_2.pdf</a:t>
            </a:r>
          </a:p>
        </p:txBody>
      </p:sp>
      <p:sp>
        <p:nvSpPr>
          <p:cNvPr id="2" name="Title 1">
            <a:extLst>
              <a:ext uri="{FF2B5EF4-FFF2-40B4-BE49-F238E27FC236}">
                <a16:creationId xmlns:a16="http://schemas.microsoft.com/office/drawing/2014/main" id="{901F8E4A-8EAA-E5AA-2AB3-D0EE6C74039C}"/>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11051329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11</a:t>
            </a:fld>
            <a:endParaRPr lang="en-GB" altLang="en-US"/>
          </a:p>
        </p:txBody>
      </p:sp>
      <p:sp>
        <p:nvSpPr>
          <p:cNvPr id="14" name="Title 1"/>
          <p:cNvSpPr txBox="1">
            <a:spLocks/>
          </p:cNvSpPr>
          <p:nvPr/>
        </p:nvSpPr>
        <p:spPr>
          <a:xfrm>
            <a:off x="251520" y="1097849"/>
            <a:ext cx="8361363" cy="469900"/>
          </a:xfrm>
          <a:prstGeom prst="rect">
            <a:avLst/>
          </a:prstGeom>
        </p:spPr>
        <p:txBody>
          <a:bodyPr anchor="ctr"/>
          <a:lstStyle/>
          <a:p>
            <a:pPr fontAlgn="auto">
              <a:lnSpc>
                <a:spcPct val="90000"/>
              </a:lnSpc>
              <a:spcAft>
                <a:spcPts val="0"/>
              </a:spcAft>
              <a:defRPr/>
            </a:pPr>
            <a:r>
              <a:rPr lang="en-US" sz="2400" b="1" dirty="0">
                <a:latin typeface="+mn-lt"/>
                <a:ea typeface="+mj-ea"/>
                <a:cs typeface="+mj-cs"/>
              </a:rPr>
              <a:t>V.2 </a:t>
            </a:r>
            <a:r>
              <a:rPr lang="fr-FR" sz="2400" b="1" dirty="0">
                <a:latin typeface="+mn-lt"/>
                <a:ea typeface="+mj-ea"/>
                <a:cs typeface="+mj-cs"/>
              </a:rPr>
              <a:t>Projection cartographique – Types de projection de base</a:t>
            </a:r>
            <a:endParaRPr lang="en-US" sz="2400" b="1" dirty="0">
              <a:latin typeface="+mn-lt"/>
              <a:ea typeface="+mj-ea"/>
              <a:cs typeface="+mj-cs"/>
            </a:endParaRPr>
          </a:p>
        </p:txBody>
      </p:sp>
      <p:sp>
        <p:nvSpPr>
          <p:cNvPr id="15" name="Rectangle 7"/>
          <p:cNvSpPr>
            <a:spLocks noChangeArrowheads="1"/>
          </p:cNvSpPr>
          <p:nvPr/>
        </p:nvSpPr>
        <p:spPr bwMode="auto">
          <a:xfrm>
            <a:off x="466724" y="2420888"/>
            <a:ext cx="849776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7663" indent="-347663">
              <a:buFont typeface="Arial" pitchFamily="34" charset="0"/>
              <a:buChar char="•"/>
            </a:pPr>
            <a:r>
              <a:rPr lang="en-US" sz="2400" b="1" dirty="0"/>
              <a:t>Surface </a:t>
            </a:r>
            <a:r>
              <a:rPr lang="en-US" sz="2400" b="1" dirty="0" err="1"/>
              <a:t>égale</a:t>
            </a:r>
            <a:r>
              <a:rPr lang="en-US" sz="2400" dirty="0"/>
              <a:t> — </a:t>
            </a:r>
            <a:r>
              <a:rPr lang="fr-FR" sz="2400" dirty="0"/>
              <a:t>affiche correctement la taille d'un élément</a:t>
            </a:r>
            <a:endParaRPr lang="en-US" sz="2400" dirty="0"/>
          </a:p>
          <a:p>
            <a:pPr marL="347663" indent="-347663">
              <a:buFont typeface="Arial" pitchFamily="34" charset="0"/>
              <a:buChar char="•"/>
            </a:pPr>
            <a:r>
              <a:rPr lang="en-US" sz="2400" b="1" dirty="0" err="1"/>
              <a:t>Conforme</a:t>
            </a:r>
            <a:r>
              <a:rPr lang="en-US" sz="2400" dirty="0"/>
              <a:t> — </a:t>
            </a:r>
            <a:r>
              <a:rPr lang="fr-FR" sz="2400" dirty="0"/>
              <a:t>affiche correctement la forme des caractéristiques</a:t>
            </a:r>
            <a:endParaRPr lang="en-US" sz="2400" dirty="0"/>
          </a:p>
          <a:p>
            <a:pPr marL="347663" indent="-347663">
              <a:buFont typeface="Arial" pitchFamily="34" charset="0"/>
              <a:buChar char="•"/>
            </a:pPr>
            <a:r>
              <a:rPr lang="en-US" sz="2400" b="1" dirty="0"/>
              <a:t>Equidistant</a:t>
            </a:r>
            <a:r>
              <a:rPr lang="en-US" sz="2400" dirty="0"/>
              <a:t> — </a:t>
            </a:r>
            <a:r>
              <a:rPr lang="fr-FR" sz="2400" dirty="0"/>
              <a:t>affiche correctement la distance entre deux éléments</a:t>
            </a:r>
            <a:endParaRPr lang="en-US" sz="2400" dirty="0"/>
          </a:p>
          <a:p>
            <a:pPr marL="347663" indent="-347663">
              <a:buFont typeface="Arial" pitchFamily="34" charset="0"/>
              <a:buChar char="•"/>
            </a:pPr>
            <a:r>
              <a:rPr lang="en-US" sz="2400" b="1" dirty="0" err="1"/>
              <a:t>vraie</a:t>
            </a:r>
            <a:r>
              <a:rPr lang="en-US" sz="2400" b="1" dirty="0"/>
              <a:t> direction </a:t>
            </a:r>
            <a:r>
              <a:rPr lang="en-US" sz="2400" dirty="0"/>
              <a:t>— </a:t>
            </a:r>
            <a:r>
              <a:rPr lang="fr-FR" sz="2400" dirty="0"/>
              <a:t>affiche correctement la direction de la boussole entre deux éléments</a:t>
            </a:r>
            <a:endParaRPr lang="en-US" sz="2400" dirty="0"/>
          </a:p>
        </p:txBody>
      </p:sp>
      <p:sp>
        <p:nvSpPr>
          <p:cNvPr id="16" name="Rectangle 8"/>
          <p:cNvSpPr>
            <a:spLocks noChangeArrowheads="1"/>
          </p:cNvSpPr>
          <p:nvPr/>
        </p:nvSpPr>
        <p:spPr bwMode="auto">
          <a:xfrm>
            <a:off x="323850" y="1592643"/>
            <a:ext cx="88201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600" dirty="0"/>
              <a:t>Chaque projection préserve une relation ou une caractéristique particulière :</a:t>
            </a:r>
            <a:endParaRPr lang="en-US" sz="2600" dirty="0"/>
          </a:p>
        </p:txBody>
      </p:sp>
      <p:sp>
        <p:nvSpPr>
          <p:cNvPr id="25" name="Rectangle 265"/>
          <p:cNvSpPr>
            <a:spLocks noChangeArrowheads="1"/>
          </p:cNvSpPr>
          <p:nvPr/>
        </p:nvSpPr>
        <p:spPr bwMode="auto">
          <a:xfrm>
            <a:off x="1143000" y="5859453"/>
            <a:ext cx="8037512" cy="10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fr-FR" sz="2400" dirty="0"/>
              <a:t>Une projection cartographique est à choisir en fonction des besoins</a:t>
            </a:r>
          </a:p>
          <a:p>
            <a:pPr>
              <a:lnSpc>
                <a:spcPct val="90000"/>
              </a:lnSpc>
            </a:pPr>
            <a:endParaRPr lang="fr-FR" sz="2400" dirty="0"/>
          </a:p>
        </p:txBody>
      </p:sp>
      <p:sp>
        <p:nvSpPr>
          <p:cNvPr id="27" name="Rectangle 11"/>
          <p:cNvSpPr>
            <a:spLocks noChangeArrowheads="1"/>
          </p:cNvSpPr>
          <p:nvPr/>
        </p:nvSpPr>
        <p:spPr bwMode="auto">
          <a:xfrm>
            <a:off x="1143000" y="4725855"/>
            <a:ext cx="79412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400" dirty="0"/>
              <a:t>Une carte ne peut pas être à la fois égale et conforme – elle ne peut être que l’une ou l’autre, ou ni l’une ni l’autre.</a:t>
            </a:r>
          </a:p>
          <a:p>
            <a:endParaRPr lang="fr-FR" sz="2400" dirty="0"/>
          </a:p>
          <a:p>
            <a:endParaRPr lang="en-US" sz="2400" dirty="0"/>
          </a:p>
        </p:txBody>
      </p:sp>
      <p:sp>
        <p:nvSpPr>
          <p:cNvPr id="29" name="Rectangle 12"/>
          <p:cNvSpPr>
            <a:spLocks noChangeArrowheads="1"/>
          </p:cNvSpPr>
          <p:nvPr/>
        </p:nvSpPr>
        <p:spPr bwMode="auto">
          <a:xfrm>
            <a:off x="82004" y="6537151"/>
            <a:ext cx="7226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https://www.healthgeolab.net/DOCUMENTS/Guide_HGLC_Part2_2.pdf</a:t>
            </a:r>
          </a:p>
        </p:txBody>
      </p:sp>
      <p:sp>
        <p:nvSpPr>
          <p:cNvPr id="30" name="AutoShape 416"/>
          <p:cNvSpPr>
            <a:spLocks noChangeArrowheads="1"/>
          </p:cNvSpPr>
          <p:nvPr/>
        </p:nvSpPr>
        <p:spPr bwMode="auto">
          <a:xfrm>
            <a:off x="554085" y="4766543"/>
            <a:ext cx="5080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a:solidFill>
                <a:schemeClr val="accent1">
                  <a:lumMod val="50000"/>
                </a:schemeClr>
              </a:solidFill>
              <a:latin typeface="+mn-lt"/>
              <a:cs typeface="+mn-cs"/>
            </a:endParaRPr>
          </a:p>
        </p:txBody>
      </p:sp>
      <p:sp>
        <p:nvSpPr>
          <p:cNvPr id="31" name="AutoShape 416"/>
          <p:cNvSpPr>
            <a:spLocks noChangeArrowheads="1"/>
          </p:cNvSpPr>
          <p:nvPr/>
        </p:nvSpPr>
        <p:spPr bwMode="auto">
          <a:xfrm>
            <a:off x="550425" y="5859453"/>
            <a:ext cx="5080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a:solidFill>
                <a:schemeClr val="accent1">
                  <a:lumMod val="50000"/>
                </a:schemeClr>
              </a:solidFill>
              <a:latin typeface="+mn-lt"/>
              <a:cs typeface="+mn-cs"/>
            </a:endParaRPr>
          </a:p>
        </p:txBody>
      </p:sp>
      <p:sp>
        <p:nvSpPr>
          <p:cNvPr id="2" name="Title 1">
            <a:extLst>
              <a:ext uri="{FF2B5EF4-FFF2-40B4-BE49-F238E27FC236}">
                <a16:creationId xmlns:a16="http://schemas.microsoft.com/office/drawing/2014/main" id="{D8AB4A9D-6774-A8CF-342B-500A2E28B7DC}"/>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26458277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12</a:t>
            </a:fld>
            <a:endParaRPr lang="en-GB" altLang="en-US"/>
          </a:p>
        </p:txBody>
      </p:sp>
      <p:sp>
        <p:nvSpPr>
          <p:cNvPr id="14" name="Title 1"/>
          <p:cNvSpPr txBox="1">
            <a:spLocks/>
          </p:cNvSpPr>
          <p:nvPr/>
        </p:nvSpPr>
        <p:spPr>
          <a:xfrm>
            <a:off x="251520" y="1097561"/>
            <a:ext cx="8361363" cy="469900"/>
          </a:xfrm>
          <a:prstGeom prst="rect">
            <a:avLst/>
          </a:prstGeom>
        </p:spPr>
        <p:txBody>
          <a:bodyPr anchor="ctr"/>
          <a:lstStyle/>
          <a:p>
            <a:pPr fontAlgn="auto">
              <a:lnSpc>
                <a:spcPct val="90000"/>
              </a:lnSpc>
              <a:spcAft>
                <a:spcPts val="0"/>
              </a:spcAft>
              <a:defRPr/>
            </a:pPr>
            <a:r>
              <a:rPr lang="en-US" sz="2600" b="1" dirty="0">
                <a:latin typeface="+mn-lt"/>
                <a:ea typeface="+mj-ea"/>
                <a:cs typeface="+mj-cs"/>
              </a:rPr>
              <a:t>V.2 Projection </a:t>
            </a:r>
            <a:r>
              <a:rPr lang="en-US" sz="2600" b="1" dirty="0" err="1">
                <a:latin typeface="+mn-lt"/>
                <a:ea typeface="+mj-ea"/>
                <a:cs typeface="+mj-cs"/>
              </a:rPr>
              <a:t>cartographique</a:t>
            </a:r>
            <a:r>
              <a:rPr lang="en-US" sz="2600" b="1" dirty="0">
                <a:latin typeface="+mn-lt"/>
                <a:ea typeface="+mj-ea"/>
                <a:cs typeface="+mj-cs"/>
              </a:rPr>
              <a:t> – </a:t>
            </a:r>
            <a:r>
              <a:rPr lang="en-US" sz="2600" b="1" dirty="0" err="1">
                <a:latin typeface="+mn-lt"/>
                <a:ea typeface="+mj-ea"/>
                <a:cs typeface="+mj-cs"/>
              </a:rPr>
              <a:t>Exemples</a:t>
            </a:r>
            <a:endParaRPr lang="en-US" sz="2600" b="1" dirty="0">
              <a:latin typeface="+mn-lt"/>
              <a:ea typeface="+mj-ea"/>
              <a:cs typeface="+mj-cs"/>
            </a:endParaRPr>
          </a:p>
        </p:txBody>
      </p:sp>
      <p:sp>
        <p:nvSpPr>
          <p:cNvPr id="29" name="Rectangle 12"/>
          <p:cNvSpPr>
            <a:spLocks noChangeArrowheads="1"/>
          </p:cNvSpPr>
          <p:nvPr/>
        </p:nvSpPr>
        <p:spPr bwMode="auto">
          <a:xfrm>
            <a:off x="82004" y="6537151"/>
            <a:ext cx="7226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https://en.wikipedia.org/wiki/List_of_map_projections</a:t>
            </a:r>
          </a:p>
          <a:p>
            <a:endParaRPr lang="en-US" sz="1200"/>
          </a:p>
        </p:txBody>
      </p:sp>
      <p:graphicFrame>
        <p:nvGraphicFramePr>
          <p:cNvPr id="12" name="Table 11"/>
          <p:cNvGraphicFramePr>
            <a:graphicFrameLocks noGrp="1"/>
          </p:cNvGraphicFramePr>
          <p:nvPr>
            <p:extLst>
              <p:ext uri="{D42A27DB-BD31-4B8C-83A1-F6EECF244321}">
                <p14:modId xmlns:p14="http://schemas.microsoft.com/office/powerpoint/2010/main" val="3695902932"/>
              </p:ext>
            </p:extLst>
          </p:nvPr>
        </p:nvGraphicFramePr>
        <p:xfrm>
          <a:off x="288925" y="1864642"/>
          <a:ext cx="8604250" cy="4084638"/>
        </p:xfrm>
        <a:graphic>
          <a:graphicData uri="http://schemas.openxmlformats.org/drawingml/2006/table">
            <a:tbl>
              <a:tblPr firstRow="1" bandRow="1">
                <a:tableStyleId>{5C22544A-7EE6-4342-B048-85BDC9FD1C3A}</a:tableStyleId>
              </a:tblPr>
              <a:tblGrid>
                <a:gridCol w="2050827">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3097039">
                  <a:extLst>
                    <a:ext uri="{9D8B030D-6E8A-4147-A177-3AD203B41FA5}">
                      <a16:colId xmlns:a16="http://schemas.microsoft.com/office/drawing/2014/main" val="20003"/>
                    </a:ext>
                  </a:extLst>
                </a:gridCol>
              </a:tblGrid>
              <a:tr h="350536">
                <a:tc>
                  <a:txBody>
                    <a:bodyPr/>
                    <a:lstStyle/>
                    <a:p>
                      <a:pPr algn="ctr"/>
                      <a:r>
                        <a:rPr lang="fr-CH" sz="1700" dirty="0"/>
                        <a:t>Projection</a:t>
                      </a:r>
                      <a:endParaRPr lang="en-US" sz="1700" dirty="0"/>
                    </a:p>
                  </a:txBody>
                  <a:tcPr marL="91438" marR="91438" marT="45715" marB="45715"/>
                </a:tc>
                <a:tc>
                  <a:txBody>
                    <a:bodyPr/>
                    <a:lstStyle/>
                    <a:p>
                      <a:pPr algn="ctr"/>
                      <a:r>
                        <a:rPr lang="fr-CH" sz="1700" dirty="0"/>
                        <a:t>Technique</a:t>
                      </a:r>
                      <a:endParaRPr lang="en-US" sz="1700" dirty="0"/>
                    </a:p>
                  </a:txBody>
                  <a:tcPr marL="91438" marR="91438" marT="45715" marB="45715"/>
                </a:tc>
                <a:tc>
                  <a:txBody>
                    <a:bodyPr/>
                    <a:lstStyle/>
                    <a:p>
                      <a:pPr algn="ctr"/>
                      <a:r>
                        <a:rPr lang="fr-CH" sz="1700" dirty="0"/>
                        <a:t>Type</a:t>
                      </a:r>
                      <a:endParaRPr lang="en-US" sz="1700" dirty="0"/>
                    </a:p>
                  </a:txBody>
                  <a:tcPr marL="91438" marR="91438" marT="45715" marB="45715"/>
                </a:tc>
                <a:tc>
                  <a:txBody>
                    <a:bodyPr/>
                    <a:lstStyle/>
                    <a:p>
                      <a:endParaRPr lang="en-US" sz="1700" dirty="0"/>
                    </a:p>
                  </a:txBody>
                  <a:tcPr marL="91438" marR="91438" marT="45715" marB="45715"/>
                </a:tc>
                <a:extLst>
                  <a:ext uri="{0D108BD9-81ED-4DB2-BD59-A6C34878D82A}">
                    <a16:rowId xmlns:a16="http://schemas.microsoft.com/office/drawing/2014/main" val="10000"/>
                  </a:ext>
                </a:extLst>
              </a:tr>
              <a:tr h="1386962">
                <a:tc>
                  <a:txBody>
                    <a:bodyPr/>
                    <a:lstStyle/>
                    <a:p>
                      <a:r>
                        <a:rPr lang="en-US" sz="1700" dirty="0" err="1"/>
                        <a:t>Equirectangulaire</a:t>
                      </a:r>
                      <a:endParaRPr lang="en-US" sz="1700" dirty="0"/>
                    </a:p>
                  </a:txBody>
                  <a:tcPr marL="91438" marR="91438" marT="45715" marB="45715" anchor="ctr"/>
                </a:tc>
                <a:tc>
                  <a:txBody>
                    <a:bodyPr/>
                    <a:lstStyle/>
                    <a:p>
                      <a:r>
                        <a:rPr lang="en-US" sz="1700" dirty="0" err="1"/>
                        <a:t>Cylindrique</a:t>
                      </a:r>
                      <a:endParaRPr lang="en-US" sz="1700" dirty="0"/>
                    </a:p>
                  </a:txBody>
                  <a:tcPr marL="91438" marR="91438" marT="45715" marB="45715" anchor="ctr"/>
                </a:tc>
                <a:tc>
                  <a:txBody>
                    <a:bodyPr/>
                    <a:lstStyle/>
                    <a:p>
                      <a:r>
                        <a:rPr lang="en-US" sz="1700" dirty="0"/>
                        <a:t>Equidistant</a:t>
                      </a:r>
                    </a:p>
                  </a:txBody>
                  <a:tcPr marL="91438" marR="91438" marT="45715" marB="45715" anchor="ctr"/>
                </a:tc>
                <a:tc>
                  <a:txBody>
                    <a:bodyPr/>
                    <a:lstStyle/>
                    <a:p>
                      <a:r>
                        <a:rPr lang="fr-FR" sz="1700" dirty="0"/>
                        <a:t>Géométrie la plus simple ; les distances le long des méridiens sont conservées. Plaque carrée : cas particulier ayant l'équateur comme parallèle standard.</a:t>
                      </a:r>
                      <a:endParaRPr lang="en-US" sz="1700" dirty="0"/>
                    </a:p>
                  </a:txBody>
                  <a:tcPr marL="91438" marR="91438" marT="45715" marB="45715"/>
                </a:tc>
                <a:extLst>
                  <a:ext uri="{0D108BD9-81ED-4DB2-BD59-A6C34878D82A}">
                    <a16:rowId xmlns:a16="http://schemas.microsoft.com/office/drawing/2014/main" val="10001"/>
                  </a:ext>
                </a:extLst>
              </a:tr>
              <a:tr h="609642">
                <a:tc>
                  <a:txBody>
                    <a:bodyPr/>
                    <a:lstStyle/>
                    <a:p>
                      <a:r>
                        <a:rPr lang="fr-FR" sz="1700" dirty="0"/>
                        <a:t>Lambert cylindrique à surface égale</a:t>
                      </a:r>
                      <a:endParaRPr lang="en-US" sz="1700" dirty="0"/>
                    </a:p>
                  </a:txBody>
                  <a:tcPr marL="91438" marR="91438"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err="1"/>
                        <a:t>Cylindrique</a:t>
                      </a:r>
                      <a:endParaRPr lang="en-US" sz="1700" dirty="0"/>
                    </a:p>
                    <a:p>
                      <a:endParaRPr lang="en-US" sz="1700" dirty="0"/>
                    </a:p>
                  </a:txBody>
                  <a:tcPr marL="91438" marR="91438" marT="45715" marB="45715"/>
                </a:tc>
                <a:tc>
                  <a:txBody>
                    <a:bodyPr/>
                    <a:lstStyle/>
                    <a:p>
                      <a:r>
                        <a:rPr lang="en-US" sz="1700" dirty="0"/>
                        <a:t>Surface-</a:t>
                      </a:r>
                      <a:r>
                        <a:rPr lang="en-US" sz="1700" dirty="0" err="1"/>
                        <a:t>égale</a:t>
                      </a:r>
                      <a:endParaRPr lang="en-US" sz="1700" dirty="0"/>
                    </a:p>
                  </a:txBody>
                  <a:tcPr marL="91438" marR="91438" marT="45715" marB="45715"/>
                </a:tc>
                <a:tc>
                  <a:txBody>
                    <a:bodyPr/>
                    <a:lstStyle/>
                    <a:p>
                      <a:endParaRPr lang="en-US" sz="1700" dirty="0"/>
                    </a:p>
                  </a:txBody>
                  <a:tcPr marL="91438" marR="91438" marT="45715" marB="45715"/>
                </a:tc>
                <a:extLst>
                  <a:ext uri="{0D108BD9-81ED-4DB2-BD59-A6C34878D82A}">
                    <a16:rowId xmlns:a16="http://schemas.microsoft.com/office/drawing/2014/main" val="10002"/>
                  </a:ext>
                </a:extLst>
              </a:tr>
              <a:tr h="868749">
                <a:tc>
                  <a:txBody>
                    <a:bodyPr/>
                    <a:lstStyle/>
                    <a:p>
                      <a:r>
                        <a:rPr lang="en-US" sz="1700" dirty="0"/>
                        <a:t>Universal Transverse Mercator (UTM)</a:t>
                      </a:r>
                    </a:p>
                  </a:txBody>
                  <a:tcPr marL="91438" marR="91438"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err="1"/>
                        <a:t>Cylindrique</a:t>
                      </a:r>
                      <a:endParaRPr lang="en-US" sz="1700" dirty="0"/>
                    </a:p>
                    <a:p>
                      <a:endParaRPr lang="en-US" sz="1700" dirty="0"/>
                    </a:p>
                  </a:txBody>
                  <a:tcPr marL="91438" marR="91438" marT="45715" marB="45715"/>
                </a:tc>
                <a:tc>
                  <a:txBody>
                    <a:bodyPr/>
                    <a:lstStyle/>
                    <a:p>
                      <a:r>
                        <a:rPr lang="fr-CH" sz="1700" dirty="0"/>
                        <a:t>Conforme</a:t>
                      </a:r>
                      <a:endParaRPr lang="en-US" sz="1700" dirty="0"/>
                    </a:p>
                  </a:txBody>
                  <a:tcPr marL="91438" marR="91438" marT="45715" marB="45715"/>
                </a:tc>
                <a:tc>
                  <a:txBody>
                    <a:bodyPr/>
                    <a:lstStyle/>
                    <a:p>
                      <a:r>
                        <a:rPr lang="fr-FR" sz="1700" dirty="0"/>
                        <a:t>Divise la Terre en soixante zones, chacune étant une bande de six degrés de longitude</a:t>
                      </a:r>
                      <a:endParaRPr lang="en-US" sz="1700" dirty="0"/>
                    </a:p>
                  </a:txBody>
                  <a:tcPr marL="91438" marR="91438" marT="45715" marB="45715"/>
                </a:tc>
                <a:extLst>
                  <a:ext uri="{0D108BD9-81ED-4DB2-BD59-A6C34878D82A}">
                    <a16:rowId xmlns:a16="http://schemas.microsoft.com/office/drawing/2014/main" val="10003"/>
                  </a:ext>
                </a:extLst>
              </a:tr>
              <a:tr h="868749">
                <a:tc>
                  <a:txBody>
                    <a:bodyPr/>
                    <a:lstStyle/>
                    <a:p>
                      <a:r>
                        <a:rPr lang="fr-CH" sz="1700" dirty="0"/>
                        <a:t>Robinson</a:t>
                      </a:r>
                      <a:endParaRPr lang="en-US" sz="1700" dirty="0"/>
                    </a:p>
                  </a:txBody>
                  <a:tcPr marL="91438" marR="91438" marT="45715" marB="45715"/>
                </a:tc>
                <a:tc>
                  <a:txBody>
                    <a:bodyPr/>
                    <a:lstStyle/>
                    <a:p>
                      <a:r>
                        <a:rPr lang="en-US" sz="1700" b="0" i="0" kern="1200" dirty="0" err="1">
                          <a:solidFill>
                            <a:schemeClr val="dk1"/>
                          </a:solidFill>
                          <a:latin typeface="+mn-lt"/>
                          <a:ea typeface="+mn-ea"/>
                          <a:cs typeface="+mn-cs"/>
                        </a:rPr>
                        <a:t>Pseudocylindrique</a:t>
                      </a:r>
                      <a:endParaRPr lang="en-US" sz="1700" dirty="0"/>
                    </a:p>
                  </a:txBody>
                  <a:tcPr marL="91438" marR="91438" marT="45715" marB="45715"/>
                </a:tc>
                <a:tc>
                  <a:txBody>
                    <a:bodyPr/>
                    <a:lstStyle/>
                    <a:p>
                      <a:r>
                        <a:rPr lang="fr-FR" sz="1700" b="0" i="0" kern="1200" dirty="0">
                          <a:solidFill>
                            <a:schemeClr val="dk1"/>
                          </a:solidFill>
                          <a:latin typeface="+mn-lt"/>
                          <a:ea typeface="+mn-ea"/>
                          <a:cs typeface="+mn-cs"/>
                        </a:rPr>
                        <a:t>Compromis (ni de superficie égale, ni conforme)</a:t>
                      </a:r>
                      <a:endParaRPr lang="en-US" sz="1700" dirty="0"/>
                    </a:p>
                  </a:txBody>
                  <a:tcPr marL="91438" marR="91438" marT="45715" marB="45715"/>
                </a:tc>
                <a:tc>
                  <a:txBody>
                    <a:bodyPr/>
                    <a:lstStyle/>
                    <a:p>
                      <a:r>
                        <a:rPr lang="fr-FR" sz="1700" baseline="0" dirty="0"/>
                        <a:t>Utilisé pour créer des cartes globales</a:t>
                      </a:r>
                      <a:endParaRPr lang="en-US" sz="1700" dirty="0"/>
                    </a:p>
                  </a:txBody>
                  <a:tcPr marL="91438" marR="91438" marT="45715" marB="45715"/>
                </a:tc>
                <a:extLst>
                  <a:ext uri="{0D108BD9-81ED-4DB2-BD59-A6C34878D82A}">
                    <a16:rowId xmlns:a16="http://schemas.microsoft.com/office/drawing/2014/main" val="10004"/>
                  </a:ext>
                </a:extLst>
              </a:tr>
            </a:tbl>
          </a:graphicData>
        </a:graphic>
      </p:graphicFrame>
      <p:sp>
        <p:nvSpPr>
          <p:cNvPr id="13" name="Rectangle 12"/>
          <p:cNvSpPr/>
          <p:nvPr/>
        </p:nvSpPr>
        <p:spPr>
          <a:xfrm>
            <a:off x="179388" y="4241130"/>
            <a:ext cx="8785225" cy="863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231E9D2A-F01C-8878-7119-85BF46856CBE}"/>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312830391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13</a:t>
            </a:fld>
            <a:endParaRPr lang="fr-CH" altLang="en-US" dirty="0"/>
          </a:p>
        </p:txBody>
      </p:sp>
      <p:sp>
        <p:nvSpPr>
          <p:cNvPr id="14" name="Title 1"/>
          <p:cNvSpPr txBox="1">
            <a:spLocks/>
          </p:cNvSpPr>
          <p:nvPr/>
        </p:nvSpPr>
        <p:spPr>
          <a:xfrm>
            <a:off x="251520" y="1088884"/>
            <a:ext cx="8361363" cy="469900"/>
          </a:xfrm>
          <a:prstGeom prst="rect">
            <a:avLst/>
          </a:prstGeom>
        </p:spPr>
        <p:txBody>
          <a:bodyPr anchor="ctr"/>
          <a:lstStyle/>
          <a:p>
            <a:pPr fontAlgn="auto">
              <a:lnSpc>
                <a:spcPct val="90000"/>
              </a:lnSpc>
              <a:spcAft>
                <a:spcPts val="0"/>
              </a:spcAft>
              <a:defRPr/>
            </a:pPr>
            <a:r>
              <a:rPr lang="fr-CH" sz="2600" b="1" dirty="0">
                <a:latin typeface="+mn-lt"/>
                <a:ea typeface="+mj-ea"/>
                <a:cs typeface="+mj-cs"/>
              </a:rPr>
              <a:t>V.3 </a:t>
            </a:r>
            <a:r>
              <a:rPr lang="fr-CH" sz="2600" b="1" dirty="0" err="1">
                <a:latin typeface="+mn-lt"/>
                <a:ea typeface="+mj-ea"/>
                <a:cs typeface="+mj-cs"/>
              </a:rPr>
              <a:t>Language</a:t>
            </a:r>
            <a:endParaRPr lang="fr-CH" sz="2600" b="1" dirty="0">
              <a:latin typeface="+mn-lt"/>
              <a:ea typeface="+mj-ea"/>
              <a:cs typeface="+mj-cs"/>
            </a:endParaRPr>
          </a:p>
        </p:txBody>
      </p:sp>
      <p:sp>
        <p:nvSpPr>
          <p:cNvPr id="8" name="Content Placeholder 2"/>
          <p:cNvSpPr txBox="1">
            <a:spLocks/>
          </p:cNvSpPr>
          <p:nvPr/>
        </p:nvSpPr>
        <p:spPr>
          <a:xfrm>
            <a:off x="503933" y="2534046"/>
            <a:ext cx="7886700" cy="4351338"/>
          </a:xfrm>
          <a:prstGeom prst="rect">
            <a:avLst/>
          </a:prstGeom>
        </p:spPr>
        <p:txBody>
          <a:bodyPr>
            <a:noAutofit/>
          </a:bodyPr>
          <a:lstStyle/>
          <a:p>
            <a:pPr marL="228600" indent="-228600" fontAlgn="auto">
              <a:lnSpc>
                <a:spcPct val="90000"/>
              </a:lnSpc>
              <a:spcBef>
                <a:spcPts val="0"/>
              </a:spcBef>
              <a:spcAft>
                <a:spcPts val="0"/>
              </a:spcAft>
              <a:buFont typeface="Arial" pitchFamily="34" charset="0"/>
              <a:buChar char="•"/>
              <a:defRPr/>
            </a:pPr>
            <a:r>
              <a:rPr lang="fr-CH" sz="2400" dirty="0">
                <a:latin typeface="+mn-lt"/>
                <a:cs typeface="+mn-cs"/>
              </a:rPr>
              <a:t>Vecteur</a:t>
            </a:r>
          </a:p>
          <a:p>
            <a:pPr marL="635000" lvl="1" indent="-177800" fontAlgn="auto">
              <a:lnSpc>
                <a:spcPct val="90000"/>
              </a:lnSpc>
              <a:spcBef>
                <a:spcPts val="0"/>
              </a:spcBef>
              <a:spcAft>
                <a:spcPts val="0"/>
              </a:spcAft>
              <a:buFont typeface="Arial" pitchFamily="34" charset="0"/>
              <a:buChar char="•"/>
              <a:defRPr/>
            </a:pPr>
            <a:r>
              <a:rPr lang="fr-CH" sz="2400" dirty="0">
                <a:latin typeface="+mn-lt"/>
                <a:cs typeface="+mn-cs"/>
              </a:rPr>
              <a:t>Shapefiles (composé en réalité de 3 à 8 fichiers)</a:t>
            </a:r>
          </a:p>
          <a:p>
            <a:pPr marL="635000" lvl="1" indent="-177800" fontAlgn="auto">
              <a:lnSpc>
                <a:spcPct val="90000"/>
              </a:lnSpc>
              <a:spcBef>
                <a:spcPts val="0"/>
              </a:spcBef>
              <a:spcAft>
                <a:spcPts val="0"/>
              </a:spcAft>
              <a:buFont typeface="Arial" pitchFamily="34" charset="0"/>
              <a:buChar char="•"/>
              <a:defRPr/>
            </a:pPr>
            <a:r>
              <a:rPr lang="fr-CH" sz="2400" dirty="0" err="1">
                <a:latin typeface="+mn-lt"/>
                <a:cs typeface="+mn-cs"/>
              </a:rPr>
              <a:t>GeoJSON</a:t>
            </a:r>
            <a:r>
              <a:rPr lang="fr-CH" sz="2400" dirty="0">
                <a:latin typeface="+mn-lt"/>
                <a:cs typeface="+mn-cs"/>
              </a:rPr>
              <a:t> (QGIS)</a:t>
            </a:r>
          </a:p>
          <a:p>
            <a:pPr marL="228600" indent="-228600" fontAlgn="auto">
              <a:lnSpc>
                <a:spcPct val="90000"/>
              </a:lnSpc>
              <a:spcBef>
                <a:spcPts val="0"/>
              </a:spcBef>
              <a:spcAft>
                <a:spcPts val="0"/>
              </a:spcAft>
              <a:buFont typeface="Arial" pitchFamily="34" charset="0"/>
              <a:buChar char="•"/>
              <a:defRPr/>
            </a:pPr>
            <a:r>
              <a:rPr lang="fr-CH" sz="2400" dirty="0">
                <a:latin typeface="+mn-lt"/>
                <a:cs typeface="+mn-cs"/>
              </a:rPr>
              <a:t>Raster</a:t>
            </a:r>
          </a:p>
          <a:p>
            <a:pPr marL="635000" lvl="1" indent="-177800" fontAlgn="auto">
              <a:lnSpc>
                <a:spcPct val="90000"/>
              </a:lnSpc>
              <a:spcBef>
                <a:spcPts val="0"/>
              </a:spcBef>
              <a:spcAft>
                <a:spcPts val="0"/>
              </a:spcAft>
              <a:buFont typeface="Arial" pitchFamily="34" charset="0"/>
              <a:buChar char="•"/>
              <a:defRPr/>
            </a:pPr>
            <a:r>
              <a:rPr lang="fr-CH" sz="2400" dirty="0" err="1">
                <a:latin typeface="+mn-lt"/>
                <a:cs typeface="+mn-cs"/>
              </a:rPr>
              <a:t>Géoreferencée</a:t>
            </a:r>
            <a:r>
              <a:rPr lang="fr-CH" sz="2400" dirty="0">
                <a:latin typeface="+mn-lt"/>
                <a:cs typeface="+mn-cs"/>
              </a:rPr>
              <a:t>: </a:t>
            </a:r>
            <a:r>
              <a:rPr lang="fr-CH" sz="2400" dirty="0" err="1">
                <a:latin typeface="+mn-lt"/>
                <a:cs typeface="+mn-cs"/>
              </a:rPr>
              <a:t>Geotiff</a:t>
            </a:r>
            <a:r>
              <a:rPr lang="fr-CH" sz="2400" dirty="0">
                <a:latin typeface="+mn-lt"/>
                <a:cs typeface="+mn-cs"/>
              </a:rPr>
              <a:t> </a:t>
            </a:r>
          </a:p>
          <a:p>
            <a:pPr marL="635000" lvl="1" indent="-177800" fontAlgn="auto">
              <a:lnSpc>
                <a:spcPct val="90000"/>
              </a:lnSpc>
              <a:spcBef>
                <a:spcPts val="0"/>
              </a:spcBef>
              <a:spcAft>
                <a:spcPts val="0"/>
              </a:spcAft>
              <a:buFont typeface="Arial" pitchFamily="34" charset="0"/>
              <a:buChar char="•"/>
              <a:defRPr/>
            </a:pPr>
            <a:r>
              <a:rPr lang="fr-CH" sz="2400" dirty="0">
                <a:latin typeface="+mn-lt"/>
              </a:rPr>
              <a:t>Pas </a:t>
            </a:r>
            <a:r>
              <a:rPr lang="fr-CH" sz="2400" dirty="0" err="1">
                <a:latin typeface="+mn-lt"/>
              </a:rPr>
              <a:t>géoreferencée</a:t>
            </a:r>
            <a:r>
              <a:rPr lang="fr-CH" sz="2400" dirty="0">
                <a:latin typeface="+mn-lt"/>
              </a:rPr>
              <a:t>: </a:t>
            </a:r>
            <a:r>
              <a:rPr lang="fr-CH" sz="2400" dirty="0">
                <a:latin typeface="+mn-lt"/>
                <a:cs typeface="+mn-cs"/>
              </a:rPr>
              <a:t>.jpeg, .png, etc.</a:t>
            </a:r>
          </a:p>
          <a:p>
            <a:pPr marL="635000" lvl="1" indent="-177800" fontAlgn="auto">
              <a:lnSpc>
                <a:spcPct val="90000"/>
              </a:lnSpc>
              <a:spcBef>
                <a:spcPts val="0"/>
              </a:spcBef>
              <a:spcAft>
                <a:spcPts val="0"/>
              </a:spcAft>
              <a:buFont typeface="Arial" pitchFamily="34" charset="0"/>
              <a:buChar char="•"/>
              <a:defRPr/>
            </a:pPr>
            <a:r>
              <a:rPr lang="fr-CH" sz="2400" dirty="0">
                <a:latin typeface="+mn-lt"/>
                <a:cs typeface="+mn-cs"/>
              </a:rPr>
              <a:t>GRID</a:t>
            </a:r>
          </a:p>
          <a:p>
            <a:pPr marL="228600" indent="-228600" fontAlgn="auto">
              <a:lnSpc>
                <a:spcPct val="90000"/>
              </a:lnSpc>
              <a:spcBef>
                <a:spcPts val="0"/>
              </a:spcBef>
              <a:spcAft>
                <a:spcPts val="0"/>
              </a:spcAft>
              <a:buFont typeface="Arial" pitchFamily="34" charset="0"/>
              <a:buChar char="•"/>
              <a:defRPr/>
            </a:pPr>
            <a:r>
              <a:rPr lang="fr-CH" sz="2400" dirty="0">
                <a:latin typeface="+mn-lt"/>
                <a:cs typeface="+mn-cs"/>
              </a:rPr>
              <a:t>Tabulaire (attributs) :</a:t>
            </a:r>
          </a:p>
          <a:p>
            <a:pPr marL="685800" lvl="1" indent="-228600" fontAlgn="auto">
              <a:lnSpc>
                <a:spcPct val="90000"/>
              </a:lnSpc>
              <a:spcBef>
                <a:spcPts val="0"/>
              </a:spcBef>
              <a:spcAft>
                <a:spcPts val="0"/>
              </a:spcAft>
              <a:buFont typeface="Arial" pitchFamily="34" charset="0"/>
              <a:buChar char="•"/>
              <a:defRPr/>
            </a:pPr>
            <a:r>
              <a:rPr lang="fr-CH" sz="2400" dirty="0">
                <a:latin typeface="+mn-lt"/>
                <a:cs typeface="+mn-cs"/>
              </a:rPr>
              <a:t>Feuilles de calcul: .</a:t>
            </a:r>
            <a:r>
              <a:rPr lang="fr-CH" sz="2400" dirty="0" err="1">
                <a:latin typeface="+mn-lt"/>
                <a:cs typeface="+mn-cs"/>
              </a:rPr>
              <a:t>xls</a:t>
            </a:r>
            <a:r>
              <a:rPr lang="fr-CH" sz="2400" dirty="0">
                <a:latin typeface="+mn-lt"/>
                <a:cs typeface="+mn-cs"/>
              </a:rPr>
              <a:t>, .</a:t>
            </a:r>
            <a:r>
              <a:rPr lang="fr-CH" sz="2400" dirty="0" err="1">
                <a:latin typeface="+mn-lt"/>
                <a:cs typeface="+mn-cs"/>
              </a:rPr>
              <a:t>dbf</a:t>
            </a:r>
            <a:r>
              <a:rPr lang="fr-CH" sz="2400" dirty="0">
                <a:latin typeface="+mn-lt"/>
                <a:cs typeface="+mn-cs"/>
              </a:rPr>
              <a:t>  (pour les données de type point et lorsqu'elles contiennent la latitude et la longitude)</a:t>
            </a:r>
          </a:p>
          <a:p>
            <a:pPr marL="228600" indent="-228600" fontAlgn="auto">
              <a:lnSpc>
                <a:spcPct val="90000"/>
              </a:lnSpc>
              <a:spcBef>
                <a:spcPts val="0"/>
              </a:spcBef>
              <a:spcAft>
                <a:spcPts val="0"/>
              </a:spcAft>
              <a:buFont typeface="Arial" pitchFamily="34" charset="0"/>
              <a:buChar char="•"/>
              <a:defRPr/>
            </a:pPr>
            <a:r>
              <a:rPr lang="fr-CH" sz="2400" dirty="0">
                <a:latin typeface="+mn-lt"/>
                <a:cs typeface="+mn-cs"/>
              </a:rPr>
              <a:t>Combinaison vectorielle/raster/tabulaire</a:t>
            </a:r>
          </a:p>
          <a:p>
            <a:pPr marL="685800" lvl="1" indent="-228600" fontAlgn="auto">
              <a:lnSpc>
                <a:spcPct val="90000"/>
              </a:lnSpc>
              <a:spcBef>
                <a:spcPts val="0"/>
              </a:spcBef>
              <a:spcAft>
                <a:spcPts val="0"/>
              </a:spcAft>
              <a:buFont typeface="Arial" pitchFamily="34" charset="0"/>
              <a:buChar char="•"/>
              <a:defRPr/>
            </a:pPr>
            <a:r>
              <a:rPr lang="fr-CH" sz="2400" dirty="0" err="1">
                <a:latin typeface="+mn-lt"/>
                <a:cs typeface="+mn-cs"/>
              </a:rPr>
              <a:t>Geodatabases</a:t>
            </a:r>
            <a:endParaRPr lang="fr-CH" sz="2400" dirty="0">
              <a:latin typeface="+mn-lt"/>
              <a:cs typeface="+mn-cs"/>
            </a:endParaRPr>
          </a:p>
        </p:txBody>
      </p:sp>
      <p:sp>
        <p:nvSpPr>
          <p:cNvPr id="9" name="Title 1"/>
          <p:cNvSpPr txBox="1">
            <a:spLocks/>
          </p:cNvSpPr>
          <p:nvPr/>
        </p:nvSpPr>
        <p:spPr>
          <a:xfrm>
            <a:off x="251520" y="1949276"/>
            <a:ext cx="8783638" cy="685800"/>
          </a:xfrm>
          <a:prstGeom prst="rect">
            <a:avLst/>
          </a:prstGeom>
        </p:spPr>
        <p:txBody>
          <a:bodyPr anchor="ctr"/>
          <a:lstStyle>
            <a:defPPr>
              <a:defRPr lang="en-US"/>
            </a:defPPr>
            <a:lvl1pPr fontAlgn="auto">
              <a:lnSpc>
                <a:spcPct val="90000"/>
              </a:lnSpc>
              <a:spcAft>
                <a:spcPts val="0"/>
              </a:spcAft>
              <a:defRPr sz="2600" b="1">
                <a:latin typeface="+mn-lt"/>
                <a:ea typeface="+mj-ea"/>
                <a:cs typeface="+mj-cs"/>
              </a:defRPr>
            </a:lvl1pPr>
          </a:lstStyle>
          <a:p>
            <a:r>
              <a:rPr lang="fr-CH" sz="2400" dirty="0"/>
              <a:t>V.4 Format de données géospatiales et attributaires (le plus utilisé)</a:t>
            </a:r>
          </a:p>
        </p:txBody>
      </p:sp>
      <p:sp>
        <p:nvSpPr>
          <p:cNvPr id="17" name="Title 1"/>
          <p:cNvSpPr txBox="1">
            <a:spLocks/>
          </p:cNvSpPr>
          <p:nvPr/>
        </p:nvSpPr>
        <p:spPr bwMode="auto">
          <a:xfrm>
            <a:off x="6757738" y="6143625"/>
            <a:ext cx="1835050" cy="619125"/>
          </a:xfrm>
          <a:prstGeom prst="rect">
            <a:avLst/>
          </a:prstGeom>
          <a:noFill/>
          <a:ln w="9525">
            <a:noFill/>
            <a:miter lim="800000"/>
            <a:headEnd/>
            <a:tailEnd/>
          </a:ln>
        </p:spPr>
        <p:txBody>
          <a:bodyPr anchor="ctr"/>
          <a:lstStyle/>
          <a:p>
            <a:pPr>
              <a:defRPr/>
            </a:pPr>
            <a:r>
              <a:rPr lang="fr-CH" altLang="zh-CN" sz="2000" b="1" dirty="0">
                <a:solidFill>
                  <a:srgbClr val="FF0000"/>
                </a:solidFill>
                <a:latin typeface="+mn-lt"/>
                <a:ea typeface="+mj-ea"/>
                <a:cs typeface="+mj-cs"/>
              </a:rPr>
              <a:t>Recommandé</a:t>
            </a:r>
            <a:endParaRPr lang="fr-CH" sz="2000" b="1" dirty="0">
              <a:solidFill>
                <a:srgbClr val="FF0000"/>
              </a:solidFill>
              <a:latin typeface="+mn-lt"/>
              <a:ea typeface="+mj-ea"/>
              <a:cs typeface="+mj-cs"/>
            </a:endParaRPr>
          </a:p>
        </p:txBody>
      </p:sp>
      <p:sp>
        <p:nvSpPr>
          <p:cNvPr id="19" name="Content Placeholder 2"/>
          <p:cNvSpPr txBox="1">
            <a:spLocks/>
          </p:cNvSpPr>
          <p:nvPr/>
        </p:nvSpPr>
        <p:spPr>
          <a:xfrm>
            <a:off x="503933" y="1628031"/>
            <a:ext cx="8531225" cy="504825"/>
          </a:xfrm>
          <a:prstGeom prst="rect">
            <a:avLst/>
          </a:prstGeom>
        </p:spPr>
        <p:txBody>
          <a:bodyPr>
            <a:noAutofit/>
          </a:bodyPr>
          <a:lstStyle/>
          <a:p>
            <a:pPr marL="228600" indent="-228600" fontAlgn="auto">
              <a:lnSpc>
                <a:spcPct val="90000"/>
              </a:lnSpc>
              <a:spcBef>
                <a:spcPts val="1000"/>
              </a:spcBef>
              <a:spcAft>
                <a:spcPts val="0"/>
              </a:spcAft>
              <a:buFont typeface="Arial" pitchFamily="34" charset="0"/>
              <a:buChar char="•"/>
              <a:defRPr/>
            </a:pPr>
            <a:r>
              <a:rPr lang="fr-CH" sz="2400" dirty="0">
                <a:latin typeface="+mn-lt"/>
                <a:cs typeface="+mn-cs"/>
              </a:rPr>
              <a:t>Langue nationale et internationale</a:t>
            </a:r>
          </a:p>
        </p:txBody>
      </p:sp>
      <p:sp>
        <p:nvSpPr>
          <p:cNvPr id="20" name="Rectangle 19"/>
          <p:cNvSpPr/>
          <p:nvPr/>
        </p:nvSpPr>
        <p:spPr>
          <a:xfrm>
            <a:off x="1187624" y="2852936"/>
            <a:ext cx="1368152" cy="431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1" name="Rectangle 20"/>
          <p:cNvSpPr/>
          <p:nvPr/>
        </p:nvSpPr>
        <p:spPr>
          <a:xfrm>
            <a:off x="1187624" y="3861048"/>
            <a:ext cx="3024336" cy="431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22" name="Rectangle 21"/>
          <p:cNvSpPr/>
          <p:nvPr/>
        </p:nvSpPr>
        <p:spPr>
          <a:xfrm>
            <a:off x="1161667" y="4493815"/>
            <a:ext cx="818045" cy="431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23" name="Rectangle 22"/>
          <p:cNvSpPr/>
          <p:nvPr/>
        </p:nvSpPr>
        <p:spPr>
          <a:xfrm>
            <a:off x="3491880" y="5157440"/>
            <a:ext cx="504056" cy="431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24" name="Rectangle 23"/>
          <p:cNvSpPr/>
          <p:nvPr/>
        </p:nvSpPr>
        <p:spPr>
          <a:xfrm>
            <a:off x="6805917" y="6237288"/>
            <a:ext cx="1726523" cy="431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2" name="Title 1">
            <a:extLst>
              <a:ext uri="{FF2B5EF4-FFF2-40B4-BE49-F238E27FC236}">
                <a16:creationId xmlns:a16="http://schemas.microsoft.com/office/drawing/2014/main" id="{F65460ED-25FB-AABE-0AC1-C515D935A51C}"/>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21153898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14</a:t>
            </a:fld>
            <a:endParaRPr lang="en-GB" altLang="en-US"/>
          </a:p>
        </p:txBody>
      </p:sp>
      <p:sp>
        <p:nvSpPr>
          <p:cNvPr id="14" name="Title 1"/>
          <p:cNvSpPr txBox="1">
            <a:spLocks/>
          </p:cNvSpPr>
          <p:nvPr/>
        </p:nvSpPr>
        <p:spPr>
          <a:xfrm>
            <a:off x="235260" y="1006821"/>
            <a:ext cx="8361363" cy="469900"/>
          </a:xfrm>
          <a:prstGeom prst="rect">
            <a:avLst/>
          </a:prstGeom>
        </p:spPr>
        <p:txBody>
          <a:bodyPr anchor="ctr"/>
          <a:lstStyle/>
          <a:p>
            <a:pPr fontAlgn="auto">
              <a:lnSpc>
                <a:spcPct val="90000"/>
              </a:lnSpc>
              <a:spcAft>
                <a:spcPts val="0"/>
              </a:spcAft>
              <a:defRPr/>
            </a:pPr>
            <a:r>
              <a:rPr lang="en-US" sz="2600" b="1" dirty="0">
                <a:latin typeface="+mn-lt"/>
                <a:ea typeface="+mj-ea"/>
                <a:cs typeface="+mj-cs"/>
              </a:rPr>
              <a:t>V.5 </a:t>
            </a:r>
            <a:r>
              <a:rPr lang="fr-FR" sz="2600" b="1" dirty="0">
                <a:latin typeface="+mn-lt"/>
                <a:ea typeface="+mj-ea"/>
                <a:cs typeface="+mj-cs"/>
              </a:rPr>
              <a:t>Métadonnées – Données sur les données</a:t>
            </a:r>
            <a:endParaRPr lang="en-US" sz="2600" b="1" dirty="0">
              <a:latin typeface="+mn-lt"/>
              <a:ea typeface="+mj-ea"/>
              <a:cs typeface="+mj-cs"/>
            </a:endParaRPr>
          </a:p>
        </p:txBody>
      </p:sp>
      <p:sp>
        <p:nvSpPr>
          <p:cNvPr id="15" name="AutoShape 416"/>
          <p:cNvSpPr>
            <a:spLocks noChangeArrowheads="1"/>
          </p:cNvSpPr>
          <p:nvPr/>
        </p:nvSpPr>
        <p:spPr bwMode="auto">
          <a:xfrm>
            <a:off x="419100" y="1812925"/>
            <a:ext cx="5080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a:solidFill>
                <a:schemeClr val="accent1">
                  <a:lumMod val="50000"/>
                </a:schemeClr>
              </a:solidFill>
              <a:latin typeface="+mn-lt"/>
              <a:cs typeface="+mn-cs"/>
            </a:endParaRPr>
          </a:p>
        </p:txBody>
      </p:sp>
      <p:sp>
        <p:nvSpPr>
          <p:cNvPr id="16" name="Rectangle 265"/>
          <p:cNvSpPr>
            <a:spLocks noChangeArrowheads="1"/>
          </p:cNvSpPr>
          <p:nvPr/>
        </p:nvSpPr>
        <p:spPr bwMode="auto">
          <a:xfrm>
            <a:off x="977900" y="1766888"/>
            <a:ext cx="6108700" cy="1253164"/>
          </a:xfrm>
          <a:prstGeom prst="rect">
            <a:avLst/>
          </a:prstGeom>
          <a:noFill/>
          <a:ln w="12700">
            <a:noFill/>
            <a:miter lim="800000"/>
            <a:headEnd/>
            <a:tailEnd/>
          </a:ln>
        </p:spPr>
        <p:txBody>
          <a:bodyPr wrap="square" lIns="90488" tIns="44450" rIns="90488" bIns="44450">
            <a:spAutoFit/>
          </a:bodyPr>
          <a:lstStyle/>
          <a:p>
            <a:pPr>
              <a:lnSpc>
                <a:spcPct val="90000"/>
              </a:lnSpc>
              <a:defRPr/>
            </a:pPr>
            <a:r>
              <a:rPr lang="fr-FR" sz="2800" dirty="0">
                <a:latin typeface="+mn-lt"/>
              </a:rPr>
              <a:t>Pour que les utilisateurs s’assurent que les données sont appropriées à leurs propres fins</a:t>
            </a:r>
            <a:endParaRPr lang="en-US" sz="2800" dirty="0">
              <a:latin typeface="+mn-lt"/>
            </a:endParaRPr>
          </a:p>
        </p:txBody>
      </p:sp>
      <p:pic>
        <p:nvPicPr>
          <p:cNvPr id="18" name="Picture 15" descr="nutrition facts.jpg"/>
          <p:cNvPicPr>
            <a:picLocks noChangeAspect="1"/>
          </p:cNvPicPr>
          <p:nvPr/>
        </p:nvPicPr>
        <p:blipFill>
          <a:blip r:embed="rId3" cstate="print"/>
          <a:srcRect/>
          <a:stretch>
            <a:fillRect/>
          </a:stretch>
        </p:blipFill>
        <p:spPr bwMode="auto">
          <a:xfrm>
            <a:off x="6997528" y="1439391"/>
            <a:ext cx="1911212" cy="3025031"/>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
        <p:nvSpPr>
          <p:cNvPr id="25" name="AutoShape 416"/>
          <p:cNvSpPr>
            <a:spLocks noChangeArrowheads="1"/>
          </p:cNvSpPr>
          <p:nvPr/>
        </p:nvSpPr>
        <p:spPr bwMode="auto">
          <a:xfrm>
            <a:off x="439738" y="2955453"/>
            <a:ext cx="5207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a:solidFill>
                <a:schemeClr val="accent1">
                  <a:lumMod val="50000"/>
                </a:schemeClr>
              </a:solidFill>
            </a:endParaRPr>
          </a:p>
        </p:txBody>
      </p:sp>
      <p:sp>
        <p:nvSpPr>
          <p:cNvPr id="26" name="Rectangle 265"/>
          <p:cNvSpPr>
            <a:spLocks noChangeArrowheads="1"/>
          </p:cNvSpPr>
          <p:nvPr/>
        </p:nvSpPr>
        <p:spPr bwMode="auto">
          <a:xfrm>
            <a:off x="977900" y="2931641"/>
            <a:ext cx="5989466" cy="1641475"/>
          </a:xfrm>
          <a:prstGeom prst="rect">
            <a:avLst/>
          </a:prstGeom>
          <a:noFill/>
          <a:ln w="12700">
            <a:noFill/>
            <a:miter lim="800000"/>
            <a:headEnd/>
            <a:tailEnd/>
          </a:ln>
        </p:spPr>
        <p:txBody>
          <a:bodyPr wrap="square" lIns="90488" tIns="44450" rIns="90488" bIns="44450">
            <a:spAutoFit/>
          </a:bodyPr>
          <a:lstStyle/>
          <a:p>
            <a:pPr>
              <a:lnSpc>
                <a:spcPct val="90000"/>
              </a:lnSpc>
              <a:defRPr/>
            </a:pPr>
            <a:r>
              <a:rPr lang="fr-FR" sz="2800" dirty="0">
                <a:latin typeface="+mn-lt"/>
              </a:rPr>
              <a:t>Doit </a:t>
            </a:r>
            <a:r>
              <a:rPr lang="fr-FR" sz="2800">
                <a:latin typeface="+mn-lt"/>
              </a:rPr>
              <a:t>être capturée </a:t>
            </a:r>
            <a:r>
              <a:rPr lang="fr-FR" sz="2800" dirty="0">
                <a:latin typeface="+mn-lt"/>
              </a:rPr>
              <a:t>autant que possible pendant la collecte des données </a:t>
            </a:r>
            <a:r>
              <a:rPr lang="fr-FR" sz="2800">
                <a:latin typeface="+mn-lt"/>
              </a:rPr>
              <a:t>et complétée </a:t>
            </a:r>
            <a:r>
              <a:rPr lang="fr-FR" sz="2800" dirty="0">
                <a:latin typeface="+mn-lt"/>
              </a:rPr>
              <a:t>avant la diffusion des données</a:t>
            </a:r>
            <a:endParaRPr lang="en-US" sz="2800" dirty="0">
              <a:latin typeface="+mn-lt"/>
            </a:endParaRPr>
          </a:p>
        </p:txBody>
      </p:sp>
      <p:sp>
        <p:nvSpPr>
          <p:cNvPr id="27" name="Rectangle 265"/>
          <p:cNvSpPr>
            <a:spLocks noChangeArrowheads="1"/>
          </p:cNvSpPr>
          <p:nvPr/>
        </p:nvSpPr>
        <p:spPr bwMode="auto">
          <a:xfrm>
            <a:off x="439738" y="5343227"/>
            <a:ext cx="8704262" cy="1253164"/>
          </a:xfrm>
          <a:prstGeom prst="rect">
            <a:avLst/>
          </a:prstGeom>
          <a:noFill/>
          <a:ln w="12700">
            <a:noFill/>
            <a:miter lim="800000"/>
            <a:headEnd/>
            <a:tailEnd/>
          </a:ln>
        </p:spPr>
        <p:txBody>
          <a:bodyPr wrap="square" lIns="90488" tIns="44450" rIns="90488" bIns="44450">
            <a:spAutoFit/>
          </a:bodyPr>
          <a:lstStyle/>
          <a:p>
            <a:pPr>
              <a:lnSpc>
                <a:spcPct val="90000"/>
              </a:lnSpc>
              <a:defRPr/>
            </a:pPr>
            <a:r>
              <a:rPr lang="fr-FR" sz="2800" dirty="0">
                <a:latin typeface="+mn-lt"/>
              </a:rPr>
              <a:t>Différentes normes existent (FGDC, ISO) mais elles doivent d'abord être converties en profil de métadonnées (sélection de champs) avant d'être utilisées.</a:t>
            </a:r>
            <a:endParaRPr lang="en-US" sz="2800" dirty="0">
              <a:latin typeface="+mn-lt"/>
            </a:endParaRPr>
          </a:p>
        </p:txBody>
      </p:sp>
      <p:sp>
        <p:nvSpPr>
          <p:cNvPr id="28" name="AutoShape 416"/>
          <p:cNvSpPr>
            <a:spLocks noChangeArrowheads="1"/>
          </p:cNvSpPr>
          <p:nvPr/>
        </p:nvSpPr>
        <p:spPr bwMode="auto">
          <a:xfrm>
            <a:off x="427038" y="4530253"/>
            <a:ext cx="5207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a:solidFill>
                <a:schemeClr val="accent1">
                  <a:lumMod val="50000"/>
                </a:schemeClr>
              </a:solidFill>
              <a:latin typeface="+mn-lt"/>
              <a:cs typeface="+mn-cs"/>
            </a:endParaRPr>
          </a:p>
        </p:txBody>
      </p:sp>
      <p:sp>
        <p:nvSpPr>
          <p:cNvPr id="29" name="Rectangle 265"/>
          <p:cNvSpPr>
            <a:spLocks noChangeArrowheads="1"/>
          </p:cNvSpPr>
          <p:nvPr/>
        </p:nvSpPr>
        <p:spPr bwMode="auto">
          <a:xfrm>
            <a:off x="965200" y="4506441"/>
            <a:ext cx="5911056" cy="866775"/>
          </a:xfrm>
          <a:prstGeom prst="rect">
            <a:avLst/>
          </a:prstGeom>
          <a:noFill/>
          <a:ln w="12700">
            <a:noFill/>
            <a:miter lim="800000"/>
            <a:headEnd/>
            <a:tailEnd/>
          </a:ln>
        </p:spPr>
        <p:txBody>
          <a:bodyPr wrap="square" lIns="90488" tIns="44450" rIns="90488" bIns="44450">
            <a:spAutoFit/>
          </a:bodyPr>
          <a:lstStyle/>
          <a:p>
            <a:pPr>
              <a:lnSpc>
                <a:spcPct val="90000"/>
              </a:lnSpc>
              <a:defRPr/>
            </a:pPr>
            <a:r>
              <a:rPr lang="fr-FR" sz="2800" dirty="0">
                <a:latin typeface="+mn-lt"/>
              </a:rPr>
              <a:t>S'applique aux données géospatiales et statistiques</a:t>
            </a:r>
            <a:endParaRPr lang="en-US" sz="2800" dirty="0">
              <a:latin typeface="+mn-lt"/>
            </a:endParaRPr>
          </a:p>
        </p:txBody>
      </p:sp>
      <p:sp>
        <p:nvSpPr>
          <p:cNvPr id="2" name="Title 1">
            <a:extLst>
              <a:ext uri="{FF2B5EF4-FFF2-40B4-BE49-F238E27FC236}">
                <a16:creationId xmlns:a16="http://schemas.microsoft.com/office/drawing/2014/main" id="{B7A33C68-B3E1-3561-1163-499583B67151}"/>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27991122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15</a:t>
            </a:fld>
            <a:endParaRPr lang="en-GB" altLang="en-US"/>
          </a:p>
        </p:txBody>
      </p:sp>
      <p:sp>
        <p:nvSpPr>
          <p:cNvPr id="14" name="Title 1"/>
          <p:cNvSpPr txBox="1">
            <a:spLocks/>
          </p:cNvSpPr>
          <p:nvPr/>
        </p:nvSpPr>
        <p:spPr>
          <a:xfrm>
            <a:off x="251520" y="1097561"/>
            <a:ext cx="8361363" cy="469900"/>
          </a:xfrm>
          <a:prstGeom prst="rect">
            <a:avLst/>
          </a:prstGeom>
        </p:spPr>
        <p:txBody>
          <a:bodyPr anchor="ctr"/>
          <a:lstStyle/>
          <a:p>
            <a:pPr fontAlgn="auto">
              <a:lnSpc>
                <a:spcPct val="90000"/>
              </a:lnSpc>
              <a:spcAft>
                <a:spcPts val="0"/>
              </a:spcAft>
              <a:defRPr/>
            </a:pPr>
            <a:r>
              <a:rPr lang="en-US" sz="2600" b="1" dirty="0">
                <a:latin typeface="+mn-lt"/>
                <a:ea typeface="+mj-ea"/>
                <a:cs typeface="+mj-cs"/>
              </a:rPr>
              <a:t>V.5 </a:t>
            </a:r>
            <a:r>
              <a:rPr lang="fr-FR" sz="2600" b="1" dirty="0">
                <a:latin typeface="+mn-lt"/>
                <a:ea typeface="+mj-ea"/>
                <a:cs typeface="+mj-cs"/>
              </a:rPr>
              <a:t>Métadonnées – Données sur les données</a:t>
            </a:r>
            <a:endParaRPr lang="en-US" sz="2600" b="1" dirty="0">
              <a:latin typeface="+mn-lt"/>
              <a:ea typeface="+mj-ea"/>
              <a:cs typeface="+mj-cs"/>
            </a:endParaRPr>
          </a:p>
        </p:txBody>
      </p:sp>
      <p:sp>
        <p:nvSpPr>
          <p:cNvPr id="13" name="Content Placeholder 2"/>
          <p:cNvSpPr txBox="1">
            <a:spLocks/>
          </p:cNvSpPr>
          <p:nvPr/>
        </p:nvSpPr>
        <p:spPr>
          <a:xfrm>
            <a:off x="395535" y="1669950"/>
            <a:ext cx="7632849" cy="4567362"/>
          </a:xfrm>
          <a:prstGeom prst="rect">
            <a:avLst/>
          </a:prstGeom>
        </p:spPr>
        <p:txBody>
          <a:bodyPr/>
          <a:lstStyle/>
          <a:p>
            <a:pPr marL="342900" indent="-342900" fontAlgn="auto">
              <a:spcBef>
                <a:spcPct val="20000"/>
              </a:spcBef>
              <a:spcAft>
                <a:spcPts val="0"/>
              </a:spcAft>
              <a:buFont typeface="Arial" pitchFamily="34" charset="0"/>
              <a:buNone/>
              <a:defRPr/>
            </a:pPr>
            <a:r>
              <a:rPr lang="fr-CH" sz="2400" dirty="0">
                <a:latin typeface="+mn-lt"/>
                <a:cs typeface="+mn-cs"/>
              </a:rPr>
              <a:t>Un minimum de métadonnées doit couvrir:</a:t>
            </a:r>
          </a:p>
          <a:p>
            <a:pPr marL="720000" lvl="1" indent="-457200">
              <a:buFont typeface="Arial" pitchFamily="34" charset="0"/>
              <a:buChar char="•"/>
            </a:pPr>
            <a:r>
              <a:rPr lang="fr-FR" sz="2400" dirty="0"/>
              <a:t>Sur quoi portent les données ?</a:t>
            </a:r>
          </a:p>
          <a:p>
            <a:pPr marL="720000" lvl="1" indent="-457200">
              <a:buFont typeface="Arial" pitchFamily="34" charset="0"/>
              <a:buChar char="•"/>
            </a:pPr>
            <a:r>
              <a:rPr lang="fr-FR" sz="2400" dirty="0"/>
              <a:t>Qui a créé les données ?</a:t>
            </a:r>
          </a:p>
          <a:p>
            <a:pPr marL="720000" lvl="1" indent="-457200">
              <a:buFont typeface="Arial" pitchFamily="34" charset="0"/>
              <a:buChar char="•"/>
            </a:pPr>
            <a:r>
              <a:rPr lang="fr-FR" sz="2400" dirty="0"/>
              <a:t>Quand les données ont-elles été créées, collectées ou mises à jour pour la dernière fois ?</a:t>
            </a:r>
          </a:p>
          <a:p>
            <a:pPr marL="720000" lvl="1" indent="-457200">
              <a:buFont typeface="Arial" pitchFamily="34" charset="0"/>
              <a:buChar char="•"/>
            </a:pPr>
            <a:r>
              <a:rPr lang="fr-FR" sz="2400" dirty="0"/>
              <a:t>Comment les données ont-elles été créées ?</a:t>
            </a:r>
          </a:p>
          <a:p>
            <a:pPr marL="720000" lvl="1" indent="-457200">
              <a:buFont typeface="Arial" pitchFamily="34" charset="0"/>
              <a:buChar char="•"/>
            </a:pPr>
            <a:r>
              <a:rPr lang="fr-FR" sz="2400" dirty="0"/>
              <a:t>Quelles sont les spécifications des données (système de coordonnées géographiques/système de projection, échelle, exactitude, précision, langue, etc.)</a:t>
            </a:r>
          </a:p>
          <a:p>
            <a:pPr marL="720000" lvl="1" indent="-457200">
              <a:buFont typeface="Arial" pitchFamily="34" charset="0"/>
              <a:buChar char="•"/>
            </a:pPr>
            <a:r>
              <a:rPr lang="fr-FR" sz="2400" dirty="0"/>
              <a:t>Les données sont-elles soumises à des restrictions d'utilisation ou de redistribution ?</a:t>
            </a:r>
          </a:p>
          <a:p>
            <a:pPr marL="720000" lvl="1" indent="-457200">
              <a:buFont typeface="Arial" pitchFamily="34" charset="0"/>
              <a:buChar char="•"/>
            </a:pPr>
            <a:r>
              <a:rPr lang="fr-FR" sz="2400" dirty="0"/>
              <a:t>Qui puis-je contacter si j'ai des questions sur les données ?</a:t>
            </a:r>
            <a:br>
              <a:rPr lang="fr-FR" sz="2400" dirty="0"/>
            </a:br>
            <a:endParaRPr lang="fr-CH" sz="2400" dirty="0">
              <a:latin typeface="+mn-lt"/>
              <a:cs typeface="+mn-cs"/>
            </a:endParaRPr>
          </a:p>
          <a:p>
            <a:pPr marL="342900" indent="-342900" fontAlgn="auto">
              <a:spcBef>
                <a:spcPct val="20000"/>
              </a:spcBef>
              <a:spcAft>
                <a:spcPts val="0"/>
              </a:spcAft>
              <a:buFont typeface="Arial" pitchFamily="34" charset="0"/>
              <a:buChar char="•"/>
              <a:defRPr/>
            </a:pPr>
            <a:endParaRPr lang="fr-CH" sz="2400" b="1" dirty="0">
              <a:latin typeface="+mj-lt"/>
              <a:cs typeface="+mn-cs"/>
            </a:endParaRPr>
          </a:p>
          <a:p>
            <a:pPr marL="342900" indent="-342900" fontAlgn="auto">
              <a:spcBef>
                <a:spcPct val="20000"/>
              </a:spcBef>
              <a:spcAft>
                <a:spcPts val="0"/>
              </a:spcAft>
              <a:buFont typeface="Arial" pitchFamily="34" charset="0"/>
              <a:buChar char="•"/>
              <a:defRPr/>
            </a:pPr>
            <a:endParaRPr lang="fr-CH" sz="2400" b="1" dirty="0">
              <a:latin typeface="+mj-lt"/>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76432" y="1074642"/>
            <a:ext cx="1928678" cy="1359594"/>
          </a:xfrm>
          <a:prstGeom prst="rect">
            <a:avLst/>
          </a:prstGeom>
          <a:solidFill>
            <a:srgbClr val="000000">
              <a:shade val="95000"/>
            </a:srgbClr>
          </a:solidFill>
          <a:ln w="3175" cap="sq">
            <a:solidFill>
              <a:srgbClr val="000000"/>
            </a:solidFill>
            <a:miter lim="800000"/>
          </a:ln>
          <a:effectLst/>
        </p:spPr>
      </p:pic>
      <p:sp>
        <p:nvSpPr>
          <p:cNvPr id="17" name="Rectangle 12"/>
          <p:cNvSpPr>
            <a:spLocks noChangeArrowheads="1"/>
          </p:cNvSpPr>
          <p:nvPr/>
        </p:nvSpPr>
        <p:spPr bwMode="auto">
          <a:xfrm>
            <a:off x="82004" y="6537151"/>
            <a:ext cx="7226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t>https://www.healthgeolab.net/DOCUMENTS/Guide_HGLC_Part2_5_1.pdf</a:t>
            </a:r>
          </a:p>
        </p:txBody>
      </p:sp>
      <p:sp>
        <p:nvSpPr>
          <p:cNvPr id="4" name="Title 1">
            <a:extLst>
              <a:ext uri="{FF2B5EF4-FFF2-40B4-BE49-F238E27FC236}">
                <a16:creationId xmlns:a16="http://schemas.microsoft.com/office/drawing/2014/main" id="{F5650EC5-3FD2-0E49-3035-50DD5B837BAA}"/>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pic>
        <p:nvPicPr>
          <p:cNvPr id="5" name="Picture 4">
            <a:extLst>
              <a:ext uri="{FF2B5EF4-FFF2-40B4-BE49-F238E27FC236}">
                <a16:creationId xmlns:a16="http://schemas.microsoft.com/office/drawing/2014/main" id="{8BF48266-6555-9A59-6EB4-354246F3C242}"/>
              </a:ext>
            </a:extLst>
          </p:cNvPr>
          <p:cNvPicPr>
            <a:picLocks noChangeAspect="1"/>
          </p:cNvPicPr>
          <p:nvPr/>
        </p:nvPicPr>
        <p:blipFill rotWithShape="1">
          <a:blip r:embed="rId4"/>
          <a:srcRect l="80520" t="38265" r="10441" b="47050"/>
          <a:stretch/>
        </p:blipFill>
        <p:spPr>
          <a:xfrm>
            <a:off x="8505219" y="2572637"/>
            <a:ext cx="486492" cy="438434"/>
          </a:xfrm>
          <a:prstGeom prst="rect">
            <a:avLst/>
          </a:prstGeom>
        </p:spPr>
      </p:pic>
      <p:sp>
        <p:nvSpPr>
          <p:cNvPr id="7" name="TextBox 6">
            <a:extLst>
              <a:ext uri="{FF2B5EF4-FFF2-40B4-BE49-F238E27FC236}">
                <a16:creationId xmlns:a16="http://schemas.microsoft.com/office/drawing/2014/main" id="{87117C30-B1A2-446E-3050-F499437F71B1}"/>
              </a:ext>
            </a:extLst>
          </p:cNvPr>
          <p:cNvSpPr txBox="1"/>
          <p:nvPr/>
        </p:nvSpPr>
        <p:spPr>
          <a:xfrm>
            <a:off x="7393236" y="2089595"/>
            <a:ext cx="1530929" cy="230832"/>
          </a:xfrm>
          <a:prstGeom prst="rect">
            <a:avLst/>
          </a:prstGeom>
          <a:noFill/>
        </p:spPr>
        <p:txBody>
          <a:bodyPr wrap="square">
            <a:spAutoFit/>
          </a:bodyPr>
          <a:lstStyle/>
          <a:p>
            <a:r>
              <a:rPr lang="en-US" sz="900" dirty="0"/>
              <a:t>EN_Guide_HGLC_Part2_5_1</a:t>
            </a:r>
            <a:endParaRPr lang="en-PH" sz="900" dirty="0"/>
          </a:p>
        </p:txBody>
      </p:sp>
    </p:spTree>
    <p:extLst>
      <p:ext uri="{BB962C8B-B14F-4D97-AF65-F5344CB8AC3E}">
        <p14:creationId xmlns:p14="http://schemas.microsoft.com/office/powerpoint/2010/main" val="35532793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16</a:t>
            </a:fld>
            <a:endParaRPr lang="en-GB" altLang="en-US"/>
          </a:p>
        </p:txBody>
      </p:sp>
      <p:sp>
        <p:nvSpPr>
          <p:cNvPr id="14" name="Title 1"/>
          <p:cNvSpPr txBox="1">
            <a:spLocks/>
          </p:cNvSpPr>
          <p:nvPr/>
        </p:nvSpPr>
        <p:spPr>
          <a:xfrm>
            <a:off x="251096" y="1022717"/>
            <a:ext cx="8892903" cy="469900"/>
          </a:xfrm>
          <a:prstGeom prst="rect">
            <a:avLst/>
          </a:prstGeom>
        </p:spPr>
        <p:txBody>
          <a:bodyPr anchor="ctr"/>
          <a:lstStyle/>
          <a:p>
            <a:pPr fontAlgn="auto">
              <a:lnSpc>
                <a:spcPct val="90000"/>
              </a:lnSpc>
              <a:spcAft>
                <a:spcPts val="0"/>
              </a:spcAft>
              <a:defRPr/>
            </a:pPr>
            <a:r>
              <a:rPr lang="en-US" sz="2500" b="1" dirty="0">
                <a:latin typeface="+mn-lt"/>
                <a:ea typeface="+mj-ea"/>
                <a:cs typeface="+mj-cs"/>
              </a:rPr>
              <a:t>E.1 </a:t>
            </a:r>
            <a:r>
              <a:rPr lang="fr-FR" sz="2500" b="1" dirty="0">
                <a:latin typeface="+mn-lt"/>
                <a:ea typeface="+mj-ea"/>
                <a:cs typeface="+mj-cs"/>
              </a:rPr>
              <a:t>Échelle, résolution E.2, Exactitude E.3 et E.4 et précision E.5</a:t>
            </a:r>
            <a:endParaRPr lang="en-US" sz="2500" b="1" dirty="0">
              <a:latin typeface="+mn-lt"/>
              <a:ea typeface="+mj-ea"/>
              <a:cs typeface="+mj-cs"/>
            </a:endParaRPr>
          </a:p>
        </p:txBody>
      </p:sp>
      <p:sp>
        <p:nvSpPr>
          <p:cNvPr id="17" name="Rectangle 12"/>
          <p:cNvSpPr>
            <a:spLocks noChangeArrowheads="1"/>
          </p:cNvSpPr>
          <p:nvPr/>
        </p:nvSpPr>
        <p:spPr bwMode="auto">
          <a:xfrm>
            <a:off x="82004" y="6537151"/>
            <a:ext cx="7226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200"/>
              <a:t>http://support.esri.com/other-resources/gis-dictionary/</a:t>
            </a:r>
            <a:endParaRPr lang="en-US" sz="1200" dirty="0"/>
          </a:p>
        </p:txBody>
      </p:sp>
      <p:sp>
        <p:nvSpPr>
          <p:cNvPr id="8" name="Rectangle 1"/>
          <p:cNvSpPr>
            <a:spLocks noChangeArrowheads="1"/>
          </p:cNvSpPr>
          <p:nvPr/>
        </p:nvSpPr>
        <p:spPr bwMode="auto">
          <a:xfrm>
            <a:off x="395536" y="1492617"/>
            <a:ext cx="8380412" cy="4970591"/>
          </a:xfrm>
          <a:prstGeom prst="rect">
            <a:avLst/>
          </a:prstGeom>
          <a:noFill/>
          <a:ln w="9525">
            <a:noFill/>
            <a:miter lim="800000"/>
            <a:headEnd/>
            <a:tailEnd/>
          </a:ln>
          <a:effectLst/>
        </p:spPr>
        <p:txBody>
          <a:bodyPr tIns="0" bIns="0" anchor="ctr">
            <a:spAutoFit/>
          </a:bodyPr>
          <a:lstStyle/>
          <a:p>
            <a:pPr marL="342900" indent="-342900" eaLnBrk="0" hangingPunct="0">
              <a:spcAft>
                <a:spcPts val="600"/>
              </a:spcAft>
              <a:buFontTx/>
              <a:buChar char="•"/>
              <a:defRPr/>
            </a:pPr>
            <a:r>
              <a:rPr lang="fr-FR" sz="2200" u="sng" dirty="0">
                <a:latin typeface="+mn-lt"/>
                <a:ea typeface="Times New Roman" pitchFamily="18" charset="0"/>
              </a:rPr>
              <a:t>Échelle :</a:t>
            </a:r>
            <a:r>
              <a:rPr lang="fr-FR" sz="2200" dirty="0">
                <a:latin typeface="+mn-lt"/>
                <a:ea typeface="Times New Roman" pitchFamily="18" charset="0"/>
              </a:rPr>
              <a:t> rapport ou relation entre une distance ou une surface sur une carte et la distance ou la surface correspondante sur le terrain, généralement exprimé sous forme de fraction ou de rapport. Une échelle cartographique de 1/100 000 ou 1:100 000 signifie qu'une unité de mesure sur la carte équivaut à 100 000 de la même unité dans la réalité.</a:t>
            </a:r>
          </a:p>
          <a:p>
            <a:pPr marL="342900" indent="-342900" eaLnBrk="0" hangingPunct="0">
              <a:spcAft>
                <a:spcPts val="600"/>
              </a:spcAft>
              <a:buFontTx/>
              <a:buChar char="•"/>
              <a:defRPr/>
            </a:pPr>
            <a:r>
              <a:rPr lang="fr-FR" sz="2200" u="sng" dirty="0">
                <a:ea typeface="Times New Roman" pitchFamily="18" charset="0"/>
              </a:rPr>
              <a:t>Résolution (format raster) </a:t>
            </a:r>
            <a:r>
              <a:rPr lang="fr-FR" sz="2200" dirty="0">
                <a:ea typeface="Times New Roman" pitchFamily="18" charset="0"/>
              </a:rPr>
              <a:t>: les dimensions représentées par chaque cellule ou pixel dans un raster</a:t>
            </a:r>
            <a:r>
              <a:rPr lang="en-US" sz="2200" dirty="0">
                <a:ea typeface="Times New Roman" pitchFamily="18" charset="0"/>
              </a:rPr>
              <a:t>.</a:t>
            </a:r>
            <a:endParaRPr lang="en-GB" sz="2200" dirty="0">
              <a:ea typeface="Times New Roman" pitchFamily="18" charset="0"/>
            </a:endParaRPr>
          </a:p>
          <a:p>
            <a:pPr marL="342900" indent="-342900" eaLnBrk="0" hangingPunct="0">
              <a:spcAft>
                <a:spcPts val="600"/>
              </a:spcAft>
              <a:buFontTx/>
              <a:buChar char="•"/>
              <a:defRPr/>
            </a:pPr>
            <a:r>
              <a:rPr lang="fr-FR" sz="2200" u="sng" dirty="0">
                <a:latin typeface="+mn-lt"/>
                <a:ea typeface="Times New Roman" pitchFamily="18" charset="0"/>
              </a:rPr>
              <a:t>Exactitude </a:t>
            </a:r>
            <a:r>
              <a:rPr lang="fr-FR" sz="2200" dirty="0">
                <a:latin typeface="+mn-lt"/>
                <a:ea typeface="Times New Roman" pitchFamily="18" charset="0"/>
              </a:rPr>
              <a:t>: degré selon lequel une valeur mesurée est conforme aux valeurs vraies ou acceptées. Il s’agit de la proximité des mesures à une valeur spécifique</a:t>
            </a:r>
            <a:r>
              <a:rPr lang="en-US" sz="2200" dirty="0">
                <a:latin typeface="+mn-lt"/>
                <a:ea typeface="Times New Roman" pitchFamily="18" charset="0"/>
              </a:rPr>
              <a:t>.</a:t>
            </a:r>
            <a:endParaRPr lang="en-GB" sz="2200" dirty="0">
              <a:latin typeface="+mn-lt"/>
              <a:ea typeface="Times New Roman" pitchFamily="18" charset="0"/>
            </a:endParaRPr>
          </a:p>
          <a:p>
            <a:pPr marL="342900" indent="-342900" eaLnBrk="0" hangingPunct="0">
              <a:spcAft>
                <a:spcPts val="600"/>
              </a:spcAft>
              <a:buFontTx/>
              <a:buChar char="•"/>
              <a:defRPr/>
            </a:pPr>
            <a:r>
              <a:rPr lang="fr-FR" sz="2200" u="sng" dirty="0">
                <a:latin typeface="+mn-lt"/>
                <a:ea typeface="Times New Roman" pitchFamily="18" charset="0"/>
              </a:rPr>
              <a:t>Précision : </a:t>
            </a:r>
            <a:r>
              <a:rPr lang="fr-FR" sz="2200" dirty="0">
                <a:latin typeface="+mn-lt"/>
                <a:ea typeface="Times New Roman" pitchFamily="18" charset="0"/>
              </a:rPr>
              <a:t>nombre de décimales utilisés pour stocker des nombres, en particulier des valeurs de coordonnées. Il s’agit de la proximité des mesures les unes par rapport aux autres.</a:t>
            </a:r>
            <a:endParaRPr lang="en-US" sz="2200" dirty="0">
              <a:latin typeface="+mn-lt"/>
            </a:endParaRPr>
          </a:p>
        </p:txBody>
      </p:sp>
      <p:sp>
        <p:nvSpPr>
          <p:cNvPr id="2" name="Title 1">
            <a:extLst>
              <a:ext uri="{FF2B5EF4-FFF2-40B4-BE49-F238E27FC236}">
                <a16:creationId xmlns:a16="http://schemas.microsoft.com/office/drawing/2014/main" id="{C4EB2888-1141-6883-CA8C-5345BA877F6D}"/>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199765251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17</a:t>
            </a:fld>
            <a:endParaRPr lang="fr-CH" altLang="en-US" dirty="0"/>
          </a:p>
        </p:txBody>
      </p:sp>
      <p:sp>
        <p:nvSpPr>
          <p:cNvPr id="14" name="Title 1"/>
          <p:cNvSpPr txBox="1">
            <a:spLocks/>
          </p:cNvSpPr>
          <p:nvPr/>
        </p:nvSpPr>
        <p:spPr>
          <a:xfrm>
            <a:off x="251096" y="1022717"/>
            <a:ext cx="8892903" cy="469900"/>
          </a:xfrm>
          <a:prstGeom prst="rect">
            <a:avLst/>
          </a:prstGeom>
        </p:spPr>
        <p:txBody>
          <a:bodyPr anchor="ctr"/>
          <a:lstStyle/>
          <a:p>
            <a:pPr fontAlgn="auto">
              <a:lnSpc>
                <a:spcPct val="90000"/>
              </a:lnSpc>
              <a:spcAft>
                <a:spcPts val="0"/>
              </a:spcAft>
              <a:defRPr/>
            </a:pPr>
            <a:r>
              <a:rPr lang="fr-CH" sz="2500" b="1" dirty="0">
                <a:latin typeface="+mn-lt"/>
                <a:ea typeface="+mj-ea"/>
                <a:cs typeface="+mj-cs"/>
              </a:rPr>
              <a:t>Carte à grande échelle par rapport à une carte à petite échelle </a:t>
            </a:r>
          </a:p>
        </p:txBody>
      </p:sp>
      <p:sp>
        <p:nvSpPr>
          <p:cNvPr id="17" name="Rectangle 12"/>
          <p:cNvSpPr>
            <a:spLocks noChangeArrowheads="1"/>
          </p:cNvSpPr>
          <p:nvPr/>
        </p:nvSpPr>
        <p:spPr bwMode="auto">
          <a:xfrm>
            <a:off x="1043608" y="6339444"/>
            <a:ext cx="7226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fr-CH" sz="1200" dirty="0"/>
              <a:t>          Petite échelle		     Moyenne échelle		     Grande échelle</a:t>
            </a:r>
          </a:p>
        </p:txBody>
      </p:sp>
      <p:sp>
        <p:nvSpPr>
          <p:cNvPr id="8" name="Rectangle 1"/>
          <p:cNvSpPr>
            <a:spLocks noChangeArrowheads="1"/>
          </p:cNvSpPr>
          <p:nvPr/>
        </p:nvSpPr>
        <p:spPr bwMode="auto">
          <a:xfrm>
            <a:off x="265795" y="1558786"/>
            <a:ext cx="8552433" cy="1654299"/>
          </a:xfrm>
          <a:prstGeom prst="rect">
            <a:avLst/>
          </a:prstGeom>
          <a:noFill/>
          <a:ln w="9525">
            <a:noFill/>
            <a:miter lim="800000"/>
            <a:headEnd/>
            <a:tailEnd/>
          </a:ln>
          <a:effectLst/>
        </p:spPr>
        <p:txBody>
          <a:bodyPr wrap="square" tIns="0" bIns="0" anchor="ctr">
            <a:spAutoFit/>
          </a:bodyPr>
          <a:lstStyle/>
          <a:p>
            <a:pPr eaLnBrk="0" hangingPunct="0">
              <a:spcAft>
                <a:spcPts val="600"/>
              </a:spcAft>
              <a:defRPr/>
            </a:pPr>
            <a:r>
              <a:rPr lang="fr-CH" sz="2150" dirty="0">
                <a:latin typeface="+mn-lt"/>
                <a:ea typeface="Times New Roman" pitchFamily="18" charset="0"/>
              </a:rPr>
              <a:t>Une carte à grande échelle a un rapport plus petit (1:10 000 ou 1:25 000) et contiendrait plus de détails tels que les rues et les empreintes des bâtiments. Alors qu’une carte à petite échelle a un rapport plus grand (1 : 500 000 ou 1 : 1 000 000) et illustre un État, une province ou un pays entier avec uniquement les plus grandes villes et les principales autoroutes.</a:t>
            </a:r>
            <a:endParaRPr lang="fr-CH" sz="2150" dirty="0">
              <a:latin typeface="+mn-lt"/>
            </a:endParaRPr>
          </a:p>
        </p:txBody>
      </p:sp>
      <p:sp>
        <p:nvSpPr>
          <p:cNvPr id="2" name="Title 1">
            <a:extLst>
              <a:ext uri="{FF2B5EF4-FFF2-40B4-BE49-F238E27FC236}">
                <a16:creationId xmlns:a16="http://schemas.microsoft.com/office/drawing/2014/main" id="{C4EB2888-1141-6883-CA8C-5345BA877F6D}"/>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pic>
        <p:nvPicPr>
          <p:cNvPr id="7" name="Picture 6">
            <a:extLst>
              <a:ext uri="{FF2B5EF4-FFF2-40B4-BE49-F238E27FC236}">
                <a16:creationId xmlns:a16="http://schemas.microsoft.com/office/drawing/2014/main" id="{2D337D3B-2E8C-624D-02A6-A2D70EE0B028}"/>
              </a:ext>
            </a:extLst>
          </p:cNvPr>
          <p:cNvPicPr>
            <a:picLocks noChangeAspect="1"/>
          </p:cNvPicPr>
          <p:nvPr/>
        </p:nvPicPr>
        <p:blipFill>
          <a:blip r:embed="rId3"/>
          <a:stretch>
            <a:fillRect/>
          </a:stretch>
        </p:blipFill>
        <p:spPr>
          <a:xfrm>
            <a:off x="1095135" y="3717032"/>
            <a:ext cx="1728192" cy="2520280"/>
          </a:xfrm>
          <a:prstGeom prst="rect">
            <a:avLst/>
          </a:prstGeom>
          <a:ln>
            <a:solidFill>
              <a:schemeClr val="tx1"/>
            </a:solidFill>
          </a:ln>
        </p:spPr>
      </p:pic>
      <p:pic>
        <p:nvPicPr>
          <p:cNvPr id="10" name="Picture 9">
            <a:extLst>
              <a:ext uri="{FF2B5EF4-FFF2-40B4-BE49-F238E27FC236}">
                <a16:creationId xmlns:a16="http://schemas.microsoft.com/office/drawing/2014/main" id="{659D4CB7-1FA2-997D-F7F3-91F68D4BA0F7}"/>
              </a:ext>
            </a:extLst>
          </p:cNvPr>
          <p:cNvPicPr>
            <a:picLocks noChangeAspect="1"/>
          </p:cNvPicPr>
          <p:nvPr/>
        </p:nvPicPr>
        <p:blipFill rotWithShape="1">
          <a:blip r:embed="rId4"/>
          <a:srcRect r="5315" b="7028"/>
          <a:stretch/>
        </p:blipFill>
        <p:spPr>
          <a:xfrm>
            <a:off x="3705937" y="3738028"/>
            <a:ext cx="1768827" cy="2520280"/>
          </a:xfrm>
          <a:prstGeom prst="rect">
            <a:avLst/>
          </a:prstGeom>
          <a:ln>
            <a:solidFill>
              <a:schemeClr val="tx1"/>
            </a:solidFill>
          </a:ln>
        </p:spPr>
      </p:pic>
      <p:pic>
        <p:nvPicPr>
          <p:cNvPr id="15" name="Picture 14">
            <a:extLst>
              <a:ext uri="{FF2B5EF4-FFF2-40B4-BE49-F238E27FC236}">
                <a16:creationId xmlns:a16="http://schemas.microsoft.com/office/drawing/2014/main" id="{190FFF8F-0D22-DFE8-E733-79E6874F5238}"/>
              </a:ext>
            </a:extLst>
          </p:cNvPr>
          <p:cNvPicPr>
            <a:picLocks noChangeAspect="1"/>
          </p:cNvPicPr>
          <p:nvPr/>
        </p:nvPicPr>
        <p:blipFill rotWithShape="1">
          <a:blip r:embed="rId5"/>
          <a:srcRect t="1" b="1813"/>
          <a:stretch/>
        </p:blipFill>
        <p:spPr>
          <a:xfrm>
            <a:off x="6391884" y="3724975"/>
            <a:ext cx="1728192" cy="2520280"/>
          </a:xfrm>
          <a:prstGeom prst="rect">
            <a:avLst/>
          </a:prstGeom>
          <a:ln>
            <a:solidFill>
              <a:schemeClr val="tx1"/>
            </a:solidFill>
          </a:ln>
        </p:spPr>
      </p:pic>
    </p:spTree>
    <p:extLst>
      <p:ext uri="{BB962C8B-B14F-4D97-AF65-F5344CB8AC3E}">
        <p14:creationId xmlns:p14="http://schemas.microsoft.com/office/powerpoint/2010/main" val="27593803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18</a:t>
            </a:fld>
            <a:endParaRPr lang="en-GB" altLang="en-US"/>
          </a:p>
        </p:txBody>
      </p:sp>
      <p:sp>
        <p:nvSpPr>
          <p:cNvPr id="14" name="Title 1"/>
          <p:cNvSpPr txBox="1">
            <a:spLocks/>
          </p:cNvSpPr>
          <p:nvPr/>
        </p:nvSpPr>
        <p:spPr>
          <a:xfrm>
            <a:off x="251520" y="1088596"/>
            <a:ext cx="8524428" cy="469900"/>
          </a:xfrm>
          <a:prstGeom prst="rect">
            <a:avLst/>
          </a:prstGeom>
        </p:spPr>
        <p:txBody>
          <a:bodyPr anchor="ctr"/>
          <a:lstStyle/>
          <a:p>
            <a:pPr fontAlgn="auto">
              <a:lnSpc>
                <a:spcPct val="90000"/>
              </a:lnSpc>
              <a:spcAft>
                <a:spcPts val="0"/>
              </a:spcAft>
              <a:defRPr/>
            </a:pPr>
            <a:r>
              <a:rPr lang="fr-FR" sz="2600" b="1" dirty="0">
                <a:latin typeface="+mn-lt"/>
                <a:ea typeface="+mj-ea"/>
                <a:cs typeface="+mj-cs"/>
              </a:rPr>
              <a:t>Exactitude et précision (E.3, E.4 et E.5)</a:t>
            </a:r>
            <a:endParaRPr lang="en-US" sz="2600" b="1" dirty="0">
              <a:latin typeface="+mn-lt"/>
              <a:ea typeface="+mj-ea"/>
              <a:cs typeface="+mj-cs"/>
            </a:endParaRPr>
          </a:p>
        </p:txBody>
      </p:sp>
      <p:sp>
        <p:nvSpPr>
          <p:cNvPr id="13" name="Rectangle 12"/>
          <p:cNvSpPr/>
          <p:nvPr/>
        </p:nvSpPr>
        <p:spPr>
          <a:xfrm>
            <a:off x="4427538" y="3789363"/>
            <a:ext cx="936625" cy="792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6246A05A-C7BA-C36B-D444-D2B191A72933}"/>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pic>
        <p:nvPicPr>
          <p:cNvPr id="17" name="Picture 16" descr="A screenshot of a game&#10;&#10;Description automatically generated">
            <a:extLst>
              <a:ext uri="{FF2B5EF4-FFF2-40B4-BE49-F238E27FC236}">
                <a16:creationId xmlns:a16="http://schemas.microsoft.com/office/drawing/2014/main" id="{11F26002-9CAD-FDD9-34FA-5FC7A757A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558496"/>
            <a:ext cx="3888432" cy="5181335"/>
          </a:xfrm>
          <a:prstGeom prst="rect">
            <a:avLst/>
          </a:prstGeom>
        </p:spPr>
      </p:pic>
      <p:sp>
        <p:nvSpPr>
          <p:cNvPr id="5" name="TextBox 4">
            <a:extLst>
              <a:ext uri="{FF2B5EF4-FFF2-40B4-BE49-F238E27FC236}">
                <a16:creationId xmlns:a16="http://schemas.microsoft.com/office/drawing/2014/main" id="{28908EDE-6E8E-1C4A-7880-92FC5F655CFE}"/>
              </a:ext>
            </a:extLst>
          </p:cNvPr>
          <p:cNvSpPr txBox="1"/>
          <p:nvPr/>
        </p:nvSpPr>
        <p:spPr>
          <a:xfrm>
            <a:off x="539552" y="3645024"/>
            <a:ext cx="1656184" cy="1200329"/>
          </a:xfrm>
          <a:prstGeom prst="rect">
            <a:avLst/>
          </a:prstGeom>
          <a:noFill/>
        </p:spPr>
        <p:txBody>
          <a:bodyPr wrap="square">
            <a:spAutoFit/>
          </a:bodyPr>
          <a:lstStyle/>
          <a:p>
            <a:pPr algn="r"/>
            <a:r>
              <a:rPr lang="fr-FR" sz="1800" dirty="0">
                <a:latin typeface="+mn-lt"/>
                <a:ea typeface="Times New Roman" pitchFamily="18" charset="0"/>
              </a:rPr>
              <a:t>Proximité des mesures à une valeur spécifique</a:t>
            </a:r>
            <a:endParaRPr lang="en-PH" dirty="0"/>
          </a:p>
        </p:txBody>
      </p:sp>
      <p:sp>
        <p:nvSpPr>
          <p:cNvPr id="7" name="TextBox 6">
            <a:extLst>
              <a:ext uri="{FF2B5EF4-FFF2-40B4-BE49-F238E27FC236}">
                <a16:creationId xmlns:a16="http://schemas.microsoft.com/office/drawing/2014/main" id="{2BC5EEB2-4F75-FCFA-58E1-7A95516849EF}"/>
              </a:ext>
            </a:extLst>
          </p:cNvPr>
          <p:cNvSpPr txBox="1"/>
          <p:nvPr/>
        </p:nvSpPr>
        <p:spPr>
          <a:xfrm>
            <a:off x="5754261" y="1387092"/>
            <a:ext cx="3024336" cy="646331"/>
          </a:xfrm>
          <a:prstGeom prst="rect">
            <a:avLst/>
          </a:prstGeom>
          <a:noFill/>
        </p:spPr>
        <p:txBody>
          <a:bodyPr wrap="square">
            <a:spAutoFit/>
          </a:bodyPr>
          <a:lstStyle/>
          <a:p>
            <a:r>
              <a:rPr lang="fr-FR" sz="1800" dirty="0">
                <a:latin typeface="+mn-lt"/>
                <a:ea typeface="Times New Roman" pitchFamily="18" charset="0"/>
              </a:rPr>
              <a:t>Proximité des mesures les unes par rapport aux autres</a:t>
            </a:r>
            <a:endParaRPr lang="en-PH" dirty="0"/>
          </a:p>
        </p:txBody>
      </p:sp>
    </p:spTree>
    <p:extLst>
      <p:ext uri="{BB962C8B-B14F-4D97-AF65-F5344CB8AC3E}">
        <p14:creationId xmlns:p14="http://schemas.microsoft.com/office/powerpoint/2010/main" val="30909095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19</a:t>
            </a:fld>
            <a:endParaRPr lang="en-GB" altLang="en-US"/>
          </a:p>
        </p:txBody>
      </p:sp>
      <p:sp>
        <p:nvSpPr>
          <p:cNvPr id="14" name="Title 1"/>
          <p:cNvSpPr txBox="1">
            <a:spLocks/>
          </p:cNvSpPr>
          <p:nvPr/>
        </p:nvSpPr>
        <p:spPr>
          <a:xfrm>
            <a:off x="251520" y="1097849"/>
            <a:ext cx="8524428" cy="469900"/>
          </a:xfrm>
          <a:prstGeom prst="rect">
            <a:avLst/>
          </a:prstGeom>
        </p:spPr>
        <p:txBody>
          <a:bodyPr anchor="ctr"/>
          <a:lstStyle/>
          <a:p>
            <a:pPr fontAlgn="auto">
              <a:lnSpc>
                <a:spcPct val="90000"/>
              </a:lnSpc>
              <a:spcAft>
                <a:spcPts val="0"/>
              </a:spcAft>
              <a:defRPr/>
            </a:pPr>
            <a:r>
              <a:rPr lang="fr-CH" sz="2600" b="1" dirty="0">
                <a:latin typeface="+mn-lt"/>
                <a:ea typeface="+mj-ea"/>
                <a:cs typeface="+mj-cs"/>
              </a:rPr>
              <a:t>Précision (A.5)</a:t>
            </a:r>
          </a:p>
        </p:txBody>
      </p:sp>
      <p:sp>
        <p:nvSpPr>
          <p:cNvPr id="16" name="Text Box 18"/>
          <p:cNvSpPr txBox="1">
            <a:spLocks noChangeArrowheads="1"/>
          </p:cNvSpPr>
          <p:nvPr/>
        </p:nvSpPr>
        <p:spPr bwMode="auto">
          <a:xfrm>
            <a:off x="1141413" y="1671934"/>
            <a:ext cx="2684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fr-CH" sz="2400" dirty="0">
                <a:latin typeface="Arial" pitchFamily="34" charset="0"/>
              </a:rPr>
              <a:t>A l'équateur: 360 º</a:t>
            </a:r>
          </a:p>
        </p:txBody>
      </p:sp>
      <p:sp>
        <p:nvSpPr>
          <p:cNvPr id="17" name="Text Box 18"/>
          <p:cNvSpPr txBox="1">
            <a:spLocks noChangeArrowheads="1"/>
          </p:cNvSpPr>
          <p:nvPr/>
        </p:nvSpPr>
        <p:spPr bwMode="auto">
          <a:xfrm>
            <a:off x="5273675" y="1671786"/>
            <a:ext cx="165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fr-CH" sz="2400" dirty="0">
                <a:latin typeface="Arial" pitchFamily="34" charset="0"/>
              </a:rPr>
              <a:t>40’075 km</a:t>
            </a:r>
          </a:p>
        </p:txBody>
      </p:sp>
      <p:sp>
        <p:nvSpPr>
          <p:cNvPr id="18" name="Right Arrow 7"/>
          <p:cNvSpPr>
            <a:spLocks noChangeArrowheads="1"/>
          </p:cNvSpPr>
          <p:nvPr/>
        </p:nvSpPr>
        <p:spPr bwMode="auto">
          <a:xfrm>
            <a:off x="4435475" y="1747986"/>
            <a:ext cx="609600" cy="3048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dirty="0">
              <a:solidFill>
                <a:schemeClr val="accent1">
                  <a:lumMod val="50000"/>
                </a:schemeClr>
              </a:solidFill>
              <a:latin typeface="+mn-lt"/>
              <a:cs typeface="+mn-cs"/>
            </a:endParaRPr>
          </a:p>
        </p:txBody>
      </p:sp>
      <p:sp>
        <p:nvSpPr>
          <p:cNvPr id="19" name="Text Box 18"/>
          <p:cNvSpPr txBox="1">
            <a:spLocks noChangeArrowheads="1"/>
          </p:cNvSpPr>
          <p:nvPr/>
        </p:nvSpPr>
        <p:spPr bwMode="auto">
          <a:xfrm>
            <a:off x="3597275" y="2184548"/>
            <a:ext cx="554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fr-CH" sz="2400" dirty="0">
                <a:latin typeface="Arial" pitchFamily="34" charset="0"/>
              </a:rPr>
              <a:t>1 º</a:t>
            </a:r>
          </a:p>
        </p:txBody>
      </p:sp>
      <p:sp>
        <p:nvSpPr>
          <p:cNvPr id="20" name="Rectangle 9"/>
          <p:cNvSpPr>
            <a:spLocks noChangeArrowheads="1"/>
          </p:cNvSpPr>
          <p:nvPr/>
        </p:nvSpPr>
        <p:spPr bwMode="auto">
          <a:xfrm>
            <a:off x="4375150" y="2211536"/>
            <a:ext cx="441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6000" dirty="0">
                <a:latin typeface="Arial" pitchFamily="34" charset="0"/>
              </a:rPr>
              <a:t> ͌</a:t>
            </a:r>
            <a:endParaRPr lang="fr-CH" sz="6000" dirty="0"/>
          </a:p>
        </p:txBody>
      </p:sp>
      <p:sp>
        <p:nvSpPr>
          <p:cNvPr id="21" name="Text Box 18"/>
          <p:cNvSpPr txBox="1">
            <a:spLocks noChangeArrowheads="1"/>
          </p:cNvSpPr>
          <p:nvPr/>
        </p:nvSpPr>
        <p:spPr bwMode="auto">
          <a:xfrm>
            <a:off x="5337175" y="2214711"/>
            <a:ext cx="161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fr-CH" sz="2400" dirty="0">
                <a:latin typeface="Arial" pitchFamily="34" charset="0"/>
              </a:rPr>
              <a:t>111’320 m</a:t>
            </a:r>
          </a:p>
        </p:txBody>
      </p:sp>
      <p:sp>
        <p:nvSpPr>
          <p:cNvPr id="22" name="Text Box 18"/>
          <p:cNvSpPr txBox="1">
            <a:spLocks noChangeArrowheads="1"/>
          </p:cNvSpPr>
          <p:nvPr/>
        </p:nvSpPr>
        <p:spPr bwMode="auto">
          <a:xfrm>
            <a:off x="7125523" y="5058995"/>
            <a:ext cx="1697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fr-CH" b="1" dirty="0">
                <a:solidFill>
                  <a:srgbClr val="FF0000"/>
                </a:solidFill>
                <a:latin typeface="Arial" pitchFamily="34" charset="0"/>
              </a:rPr>
              <a:t>Recommandé</a:t>
            </a:r>
          </a:p>
        </p:txBody>
      </p:sp>
      <p:pic>
        <p:nvPicPr>
          <p:cNvPr id="2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38" y="2578050"/>
            <a:ext cx="8610600" cy="257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0"/>
          <p:cNvSpPr>
            <a:spLocks noChangeArrowheads="1"/>
          </p:cNvSpPr>
          <p:nvPr/>
        </p:nvSpPr>
        <p:spPr bwMode="auto">
          <a:xfrm>
            <a:off x="295275" y="4738276"/>
            <a:ext cx="8455025" cy="34763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dirty="0"/>
          </a:p>
        </p:txBody>
      </p:sp>
      <p:sp>
        <p:nvSpPr>
          <p:cNvPr id="25" name="Rectangle 265"/>
          <p:cNvSpPr>
            <a:spLocks noChangeArrowheads="1"/>
          </p:cNvSpPr>
          <p:nvPr/>
        </p:nvSpPr>
        <p:spPr bwMode="auto">
          <a:xfrm>
            <a:off x="1117600" y="5458866"/>
            <a:ext cx="8026400" cy="69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fr-CH" sz="2200" dirty="0"/>
              <a:t>Pendant la collecte de données sur le terrain (appareils compatibles GNSS)</a:t>
            </a:r>
          </a:p>
        </p:txBody>
      </p:sp>
      <p:sp>
        <p:nvSpPr>
          <p:cNvPr id="27" name="Rectangle 265"/>
          <p:cNvSpPr>
            <a:spLocks noChangeArrowheads="1"/>
          </p:cNvSpPr>
          <p:nvPr/>
        </p:nvSpPr>
        <p:spPr bwMode="auto">
          <a:xfrm>
            <a:off x="1123682" y="6049088"/>
            <a:ext cx="7912813" cy="69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fr-CH" sz="2200" dirty="0"/>
              <a:t>Lors de la génération ou de l'extraction de données géospatiales au format vectoriel (niveau de précision des sommets (vertex))</a:t>
            </a:r>
          </a:p>
        </p:txBody>
      </p:sp>
      <p:sp>
        <p:nvSpPr>
          <p:cNvPr id="29" name="AutoShape 416"/>
          <p:cNvSpPr>
            <a:spLocks noChangeArrowheads="1"/>
          </p:cNvSpPr>
          <p:nvPr/>
        </p:nvSpPr>
        <p:spPr bwMode="auto">
          <a:xfrm>
            <a:off x="427038" y="5445224"/>
            <a:ext cx="5207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dirty="0">
              <a:solidFill>
                <a:schemeClr val="accent1">
                  <a:lumMod val="50000"/>
                </a:schemeClr>
              </a:solidFill>
              <a:latin typeface="+mn-lt"/>
              <a:cs typeface="+mn-cs"/>
            </a:endParaRPr>
          </a:p>
        </p:txBody>
      </p:sp>
      <p:sp>
        <p:nvSpPr>
          <p:cNvPr id="30" name="AutoShape 416"/>
          <p:cNvSpPr>
            <a:spLocks noChangeArrowheads="1"/>
          </p:cNvSpPr>
          <p:nvPr/>
        </p:nvSpPr>
        <p:spPr bwMode="auto">
          <a:xfrm>
            <a:off x="442211" y="6067700"/>
            <a:ext cx="5207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dirty="0">
              <a:solidFill>
                <a:schemeClr val="accent1">
                  <a:lumMod val="50000"/>
                </a:schemeClr>
              </a:solidFill>
              <a:latin typeface="+mn-lt"/>
              <a:cs typeface="+mn-cs"/>
            </a:endParaRPr>
          </a:p>
        </p:txBody>
      </p:sp>
      <p:sp>
        <p:nvSpPr>
          <p:cNvPr id="2" name="Title 1">
            <a:extLst>
              <a:ext uri="{FF2B5EF4-FFF2-40B4-BE49-F238E27FC236}">
                <a16:creationId xmlns:a16="http://schemas.microsoft.com/office/drawing/2014/main" id="{0A83ABAD-4765-DB63-750A-D5934D594363}"/>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
        <p:nvSpPr>
          <p:cNvPr id="9" name="Rectangle 8">
            <a:extLst>
              <a:ext uri="{FF2B5EF4-FFF2-40B4-BE49-F238E27FC236}">
                <a16:creationId xmlns:a16="http://schemas.microsoft.com/office/drawing/2014/main" id="{A17763A6-0072-813B-D094-E68D5D233634}"/>
              </a:ext>
            </a:extLst>
          </p:cNvPr>
          <p:cNvSpPr/>
          <p:nvPr/>
        </p:nvSpPr>
        <p:spPr>
          <a:xfrm>
            <a:off x="442211" y="2786211"/>
            <a:ext cx="2185573"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a:extLst>
              <a:ext uri="{FF2B5EF4-FFF2-40B4-BE49-F238E27FC236}">
                <a16:creationId xmlns:a16="http://schemas.microsoft.com/office/drawing/2014/main" id="{FEFA4340-69B6-DAD2-2213-7D097460A5C9}"/>
              </a:ext>
            </a:extLst>
          </p:cNvPr>
          <p:cNvSpPr/>
          <p:nvPr/>
        </p:nvSpPr>
        <p:spPr>
          <a:xfrm>
            <a:off x="2877560" y="2786211"/>
            <a:ext cx="1557915"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 name="Rectangle 10">
            <a:extLst>
              <a:ext uri="{FF2B5EF4-FFF2-40B4-BE49-F238E27FC236}">
                <a16:creationId xmlns:a16="http://schemas.microsoft.com/office/drawing/2014/main" id="{43633365-6947-8C96-1C17-EC5AD1BEA599}"/>
              </a:ext>
            </a:extLst>
          </p:cNvPr>
          <p:cNvSpPr/>
          <p:nvPr/>
        </p:nvSpPr>
        <p:spPr>
          <a:xfrm>
            <a:off x="7027449" y="2772727"/>
            <a:ext cx="1557915"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2" name="Rectangle 11">
            <a:extLst>
              <a:ext uri="{FF2B5EF4-FFF2-40B4-BE49-F238E27FC236}">
                <a16:creationId xmlns:a16="http://schemas.microsoft.com/office/drawing/2014/main" id="{67B4E4BA-18FE-A1FE-D27F-509171D05B90}"/>
              </a:ext>
            </a:extLst>
          </p:cNvPr>
          <p:cNvSpPr/>
          <p:nvPr/>
        </p:nvSpPr>
        <p:spPr>
          <a:xfrm>
            <a:off x="4608513" y="2767710"/>
            <a:ext cx="2185573"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a:extLst>
              <a:ext uri="{FF2B5EF4-FFF2-40B4-BE49-F238E27FC236}">
                <a16:creationId xmlns:a16="http://schemas.microsoft.com/office/drawing/2014/main" id="{0BD9B322-6E40-60C9-CF87-76ABC43A655C}"/>
              </a:ext>
            </a:extLst>
          </p:cNvPr>
          <p:cNvSpPr txBox="1"/>
          <p:nvPr/>
        </p:nvSpPr>
        <p:spPr>
          <a:xfrm>
            <a:off x="273169" y="2702064"/>
            <a:ext cx="2562153" cy="646331"/>
          </a:xfrm>
          <a:prstGeom prst="rect">
            <a:avLst/>
          </a:prstGeom>
          <a:noFill/>
        </p:spPr>
        <p:txBody>
          <a:bodyPr wrap="square">
            <a:spAutoFit/>
          </a:bodyPr>
          <a:lstStyle/>
          <a:p>
            <a:pPr algn="ctr"/>
            <a:r>
              <a:rPr lang="fr-FR" dirty="0"/>
              <a:t>N</a:t>
            </a:r>
            <a:r>
              <a:rPr lang="fr-FR" sz="1800" dirty="0"/>
              <a:t>ombre de décimales</a:t>
            </a:r>
          </a:p>
          <a:p>
            <a:pPr algn="ctr"/>
            <a:r>
              <a:rPr lang="fr-FR" sz="1800" dirty="0"/>
              <a:t>après la virgule</a:t>
            </a:r>
            <a:endParaRPr lang="en-PH" dirty="0"/>
          </a:p>
        </p:txBody>
      </p:sp>
      <p:sp>
        <p:nvSpPr>
          <p:cNvPr id="8" name="TextBox 7">
            <a:extLst>
              <a:ext uri="{FF2B5EF4-FFF2-40B4-BE49-F238E27FC236}">
                <a16:creationId xmlns:a16="http://schemas.microsoft.com/office/drawing/2014/main" id="{4D0503C2-D187-A373-3C72-80E6DA4E030A}"/>
              </a:ext>
            </a:extLst>
          </p:cNvPr>
          <p:cNvSpPr txBox="1"/>
          <p:nvPr/>
        </p:nvSpPr>
        <p:spPr>
          <a:xfrm>
            <a:off x="7027449" y="2695955"/>
            <a:ext cx="1568450" cy="646331"/>
          </a:xfrm>
          <a:prstGeom prst="rect">
            <a:avLst/>
          </a:prstGeom>
          <a:noFill/>
        </p:spPr>
        <p:txBody>
          <a:bodyPr wrap="square">
            <a:spAutoFit/>
          </a:bodyPr>
          <a:lstStyle/>
          <a:p>
            <a:pPr algn="ctr"/>
            <a:r>
              <a:rPr lang="fr-CH" sz="1800" dirty="0"/>
              <a:t>Niveau de précision</a:t>
            </a:r>
            <a:endParaRPr lang="en-PH" dirty="0"/>
          </a:p>
        </p:txBody>
      </p:sp>
      <p:sp>
        <p:nvSpPr>
          <p:cNvPr id="7" name="TextBox 6">
            <a:extLst>
              <a:ext uri="{FF2B5EF4-FFF2-40B4-BE49-F238E27FC236}">
                <a16:creationId xmlns:a16="http://schemas.microsoft.com/office/drawing/2014/main" id="{FB6959F8-A39B-6E07-9B0F-6C6EB28FBC40}"/>
              </a:ext>
            </a:extLst>
          </p:cNvPr>
          <p:cNvSpPr txBox="1"/>
          <p:nvPr/>
        </p:nvSpPr>
        <p:spPr>
          <a:xfrm>
            <a:off x="2857605" y="2751045"/>
            <a:ext cx="1589537" cy="646331"/>
          </a:xfrm>
          <a:prstGeom prst="rect">
            <a:avLst/>
          </a:prstGeom>
          <a:noFill/>
        </p:spPr>
        <p:txBody>
          <a:bodyPr wrap="square">
            <a:spAutoFit/>
          </a:bodyPr>
          <a:lstStyle/>
          <a:p>
            <a:pPr algn="ctr"/>
            <a:r>
              <a:rPr lang="fr-CH" sz="1800" dirty="0"/>
              <a:t>Exemple</a:t>
            </a:r>
          </a:p>
          <a:p>
            <a:pPr algn="ctr"/>
            <a:r>
              <a:rPr lang="fr-CH" dirty="0"/>
              <a:t>(Longitude)</a:t>
            </a:r>
            <a:endParaRPr lang="en-PH" dirty="0"/>
          </a:p>
        </p:txBody>
      </p:sp>
      <p:sp>
        <p:nvSpPr>
          <p:cNvPr id="5" name="TextBox 4">
            <a:extLst>
              <a:ext uri="{FF2B5EF4-FFF2-40B4-BE49-F238E27FC236}">
                <a16:creationId xmlns:a16="http://schemas.microsoft.com/office/drawing/2014/main" id="{D95BB027-A952-96F0-74F8-79A023A11B16}"/>
              </a:ext>
            </a:extLst>
          </p:cNvPr>
          <p:cNvSpPr txBox="1"/>
          <p:nvPr/>
        </p:nvSpPr>
        <p:spPr>
          <a:xfrm>
            <a:off x="4838758" y="2737561"/>
            <a:ext cx="1751140" cy="646331"/>
          </a:xfrm>
          <a:prstGeom prst="rect">
            <a:avLst/>
          </a:prstGeom>
          <a:noFill/>
        </p:spPr>
        <p:txBody>
          <a:bodyPr wrap="square">
            <a:spAutoFit/>
          </a:bodyPr>
          <a:lstStyle/>
          <a:p>
            <a:pPr algn="ctr"/>
            <a:r>
              <a:rPr lang="fr-CH" sz="1800" dirty="0"/>
              <a:t>Erreur maximale potentielle</a:t>
            </a:r>
            <a:endParaRPr lang="en-PH" dirty="0"/>
          </a:p>
        </p:txBody>
      </p:sp>
    </p:spTree>
    <p:extLst>
      <p:ext uri="{BB962C8B-B14F-4D97-AF65-F5344CB8AC3E}">
        <p14:creationId xmlns:p14="http://schemas.microsoft.com/office/powerpoint/2010/main" val="17837885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D10D63-A59E-1CD5-D84F-835145CE4AF8}"/>
              </a:ext>
            </a:extLst>
          </p:cNvPr>
          <p:cNvPicPr>
            <a:picLocks noChangeAspect="1"/>
          </p:cNvPicPr>
          <p:nvPr/>
        </p:nvPicPr>
        <p:blipFill>
          <a:blip r:embed="rId3"/>
          <a:stretch>
            <a:fillRect/>
          </a:stretch>
        </p:blipFill>
        <p:spPr>
          <a:xfrm>
            <a:off x="5449556" y="1772816"/>
            <a:ext cx="3609629" cy="4369551"/>
          </a:xfrm>
          <a:prstGeom prst="rect">
            <a:avLst/>
          </a:prstGeom>
        </p:spPr>
      </p:pic>
      <p:sp>
        <p:nvSpPr>
          <p:cNvPr id="2" name="Title 1"/>
          <p:cNvSpPr txBox="1">
            <a:spLocks/>
          </p:cNvSpPr>
          <p:nvPr/>
        </p:nvSpPr>
        <p:spPr>
          <a:xfrm>
            <a:off x="0" y="0"/>
            <a:ext cx="9144000" cy="1052901"/>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2800" b="1" dirty="0">
                <a:solidFill>
                  <a:schemeClr val="bg1"/>
                </a:solidFill>
                <a:latin typeface="+mn-lt"/>
              </a:rPr>
              <a:t>Définir la terminologie, les spécifications de données et les références au sol</a:t>
            </a:r>
            <a:endParaRPr lang="en-PH" altLang="en-US" sz="2800" b="1" dirty="0">
              <a:solidFill>
                <a:schemeClr val="bg1"/>
              </a:solidFill>
              <a:latin typeface="+mn-lt"/>
            </a:endParaRPr>
          </a:p>
        </p:txBody>
      </p:sp>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a:t>
            </a:fld>
            <a:endParaRPr lang="en-GB" altLang="en-US"/>
          </a:p>
        </p:txBody>
      </p:sp>
      <p:sp>
        <p:nvSpPr>
          <p:cNvPr id="5" name="Rectangle 3"/>
          <p:cNvSpPr>
            <a:spLocks noChangeArrowheads="1"/>
          </p:cNvSpPr>
          <p:nvPr/>
        </p:nvSpPr>
        <p:spPr bwMode="auto">
          <a:xfrm>
            <a:off x="323528" y="1196753"/>
            <a:ext cx="4968552" cy="2592288"/>
          </a:xfrm>
          <a:prstGeom prst="rect">
            <a:avLst/>
          </a:prstGeom>
          <a:noFill/>
          <a:ln w="9525">
            <a:noFill/>
            <a:miter lim="800000"/>
            <a:headEnd/>
            <a:tailEnd/>
          </a:ln>
        </p:spPr>
        <p:txBody>
          <a:bodyPr lIns="0" tIns="0" rIns="0" bIns="0"/>
          <a:lstStyle/>
          <a:p>
            <a:r>
              <a:rPr lang="fr-FR" sz="2400" dirty="0"/>
              <a:t>Les prochaines étapes du cycle de gestion des données géospatiales ont pour objectif de garantir que toutes les données acquises et utilisées sont de qualité et ce en conformité avec la finalité initiale fixée pour une telle utilisation.</a:t>
            </a:r>
            <a:r>
              <a:rPr lang="en-US" sz="2400" dirty="0"/>
              <a:t> </a:t>
            </a:r>
          </a:p>
          <a:p>
            <a:r>
              <a:rPr lang="fr-FR" sz="2400" dirty="0"/>
              <a:t>Ces étapes consistent à définir les</a:t>
            </a:r>
            <a:r>
              <a:rPr lang="en-US" sz="2400" dirty="0"/>
              <a:t>:</a:t>
            </a:r>
          </a:p>
        </p:txBody>
      </p:sp>
      <p:sp>
        <p:nvSpPr>
          <p:cNvPr id="7" name="Rectangle 6"/>
          <p:cNvSpPr/>
          <p:nvPr/>
        </p:nvSpPr>
        <p:spPr>
          <a:xfrm>
            <a:off x="6489000" y="3941441"/>
            <a:ext cx="1395368" cy="13597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8" name="Rectangle 3"/>
          <p:cNvSpPr>
            <a:spLocks noChangeArrowheads="1"/>
          </p:cNvSpPr>
          <p:nvPr/>
        </p:nvSpPr>
        <p:spPr bwMode="auto">
          <a:xfrm>
            <a:off x="467544" y="4476767"/>
            <a:ext cx="5311048" cy="1359768"/>
          </a:xfrm>
          <a:prstGeom prst="rect">
            <a:avLst/>
          </a:prstGeom>
          <a:noFill/>
          <a:ln w="9525">
            <a:noFill/>
            <a:miter lim="800000"/>
            <a:headEnd/>
            <a:tailEnd/>
          </a:ln>
        </p:spPr>
        <p:txBody>
          <a:bodyPr lIns="0" tIns="0" rIns="0" bIns="0"/>
          <a:lstStyle/>
          <a:p>
            <a:pPr marL="720000" lvl="1" indent="-360000">
              <a:buFont typeface="Arial" pitchFamily="34" charset="0"/>
              <a:buChar char="•"/>
            </a:pPr>
            <a:r>
              <a:rPr lang="en-US" sz="2400" dirty="0"/>
              <a:t>Terminologies</a:t>
            </a:r>
          </a:p>
          <a:p>
            <a:pPr marL="720000" lvl="1" indent="-360000">
              <a:buFont typeface="Arial" pitchFamily="34" charset="0"/>
              <a:buChar char="•"/>
            </a:pPr>
            <a:r>
              <a:rPr lang="en-US" sz="2400" dirty="0" err="1"/>
              <a:t>Spécification</a:t>
            </a:r>
            <a:r>
              <a:rPr lang="en-US" sz="2400" dirty="0"/>
              <a:t> des </a:t>
            </a:r>
            <a:r>
              <a:rPr lang="en-US" sz="2400" dirty="0" err="1"/>
              <a:t>données</a:t>
            </a:r>
            <a:endParaRPr lang="en-US" sz="2400" dirty="0"/>
          </a:p>
          <a:p>
            <a:pPr marL="720000" lvl="1" indent="-360000">
              <a:buFont typeface="Arial" pitchFamily="34" charset="0"/>
              <a:buChar char="•"/>
            </a:pPr>
            <a:r>
              <a:rPr lang="en-US" sz="2400" dirty="0" err="1"/>
              <a:t>Références</a:t>
            </a:r>
            <a:r>
              <a:rPr lang="en-US" sz="2400" dirty="0"/>
              <a:t> au sol</a:t>
            </a:r>
            <a:endParaRPr lang="en-US" sz="2400" u="none" strike="noStrike" dirty="0">
              <a:effectLst/>
            </a:endParaRPr>
          </a:p>
        </p:txBody>
      </p:sp>
      <p:pic>
        <p:nvPicPr>
          <p:cNvPr id="12" name="Picture 11">
            <a:extLst>
              <a:ext uri="{FF2B5EF4-FFF2-40B4-BE49-F238E27FC236}">
                <a16:creationId xmlns:a16="http://schemas.microsoft.com/office/drawing/2014/main" id="{996C339C-F596-C0EC-84BE-8E6B3A37BFDA}"/>
              </a:ext>
            </a:extLst>
          </p:cNvPr>
          <p:cNvPicPr>
            <a:picLocks noChangeAspect="1"/>
          </p:cNvPicPr>
          <p:nvPr/>
        </p:nvPicPr>
        <p:blipFill>
          <a:blip r:embed="rId4"/>
          <a:stretch>
            <a:fillRect/>
          </a:stretch>
        </p:blipFill>
        <p:spPr>
          <a:xfrm>
            <a:off x="4841699" y="4725145"/>
            <a:ext cx="1156874" cy="1640214"/>
          </a:xfrm>
          <a:prstGeom prst="rect">
            <a:avLst/>
          </a:prstGeom>
          <a:ln>
            <a:solidFill>
              <a:schemeClr val="tx1"/>
            </a:solidFill>
          </a:ln>
        </p:spPr>
      </p:pic>
      <p:pic>
        <p:nvPicPr>
          <p:cNvPr id="13" name="Picture 12">
            <a:extLst>
              <a:ext uri="{FF2B5EF4-FFF2-40B4-BE49-F238E27FC236}">
                <a16:creationId xmlns:a16="http://schemas.microsoft.com/office/drawing/2014/main" id="{26045140-7132-86EF-0E84-0106D44148D8}"/>
              </a:ext>
            </a:extLst>
          </p:cNvPr>
          <p:cNvPicPr>
            <a:picLocks noChangeAspect="1"/>
          </p:cNvPicPr>
          <p:nvPr/>
        </p:nvPicPr>
        <p:blipFill rotWithShape="1">
          <a:blip r:embed="rId5"/>
          <a:srcRect l="80520" t="38265" r="10441" b="47050"/>
          <a:stretch/>
        </p:blipFill>
        <p:spPr>
          <a:xfrm>
            <a:off x="5755327" y="6011127"/>
            <a:ext cx="486492" cy="438434"/>
          </a:xfrm>
          <a:prstGeom prst="rect">
            <a:avLst/>
          </a:prstGeom>
        </p:spPr>
      </p:pic>
      <p:sp>
        <p:nvSpPr>
          <p:cNvPr id="6" name="TextBox 5">
            <a:extLst>
              <a:ext uri="{FF2B5EF4-FFF2-40B4-BE49-F238E27FC236}">
                <a16:creationId xmlns:a16="http://schemas.microsoft.com/office/drawing/2014/main" id="{B0E5D955-7BA7-7640-8153-DCEA2E78FBE7}"/>
              </a:ext>
            </a:extLst>
          </p:cNvPr>
          <p:cNvSpPr txBox="1"/>
          <p:nvPr/>
        </p:nvSpPr>
        <p:spPr>
          <a:xfrm>
            <a:off x="4644008" y="6449561"/>
            <a:ext cx="1728192" cy="261610"/>
          </a:xfrm>
          <a:prstGeom prst="rect">
            <a:avLst/>
          </a:prstGeom>
          <a:noFill/>
        </p:spPr>
        <p:txBody>
          <a:bodyPr wrap="square">
            <a:spAutoFit/>
          </a:bodyPr>
          <a:lstStyle/>
          <a:p>
            <a:r>
              <a:rPr lang="en-US" sz="1100" dirty="0"/>
              <a:t>EN_Guide_HGLC_Part2_2</a:t>
            </a:r>
            <a:endParaRPr lang="en-PH" sz="1100" dirty="0"/>
          </a:p>
        </p:txBody>
      </p:sp>
    </p:spTree>
    <p:extLst>
      <p:ext uri="{BB962C8B-B14F-4D97-AF65-F5344CB8AC3E}">
        <p14:creationId xmlns:p14="http://schemas.microsoft.com/office/powerpoint/2010/main" val="4725081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FC225D-2D1E-4984-103A-8FDEB910F833}"/>
              </a:ext>
            </a:extLst>
          </p:cNvPr>
          <p:cNvPicPr>
            <a:picLocks noChangeAspect="1"/>
          </p:cNvPicPr>
          <p:nvPr/>
        </p:nvPicPr>
        <p:blipFill>
          <a:blip r:embed="rId3"/>
          <a:stretch>
            <a:fillRect/>
          </a:stretch>
        </p:blipFill>
        <p:spPr>
          <a:xfrm>
            <a:off x="744215" y="2914359"/>
            <a:ext cx="7655570" cy="3394961"/>
          </a:xfrm>
          <a:prstGeom prst="rect">
            <a:avLst/>
          </a:prstGeom>
        </p:spPr>
      </p:pic>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20</a:t>
            </a:fld>
            <a:endParaRPr lang="en-GB" altLang="en-US"/>
          </a:p>
        </p:txBody>
      </p:sp>
      <p:sp>
        <p:nvSpPr>
          <p:cNvPr id="14" name="Title 1"/>
          <p:cNvSpPr txBox="1">
            <a:spLocks/>
          </p:cNvSpPr>
          <p:nvPr/>
        </p:nvSpPr>
        <p:spPr>
          <a:xfrm>
            <a:off x="251520" y="1088596"/>
            <a:ext cx="8524428" cy="469900"/>
          </a:xfrm>
          <a:prstGeom prst="rect">
            <a:avLst/>
          </a:prstGeom>
        </p:spPr>
        <p:txBody>
          <a:bodyPr anchor="ctr"/>
          <a:lstStyle/>
          <a:p>
            <a:pPr fontAlgn="auto">
              <a:lnSpc>
                <a:spcPct val="90000"/>
              </a:lnSpc>
              <a:spcAft>
                <a:spcPts val="0"/>
              </a:spcAft>
              <a:defRPr/>
            </a:pPr>
            <a:r>
              <a:rPr lang="fr-FR" sz="2600" b="1" dirty="0">
                <a:latin typeface="+mn-lt"/>
                <a:ea typeface="+mj-ea"/>
                <a:cs typeface="+mj-cs"/>
              </a:rPr>
              <a:t>Échelle et exactitude de positionnement (E.1, E.3 et E.4)</a:t>
            </a:r>
            <a:endParaRPr lang="en-US" sz="2600" b="1" dirty="0">
              <a:latin typeface="+mn-lt"/>
              <a:ea typeface="+mj-ea"/>
              <a:cs typeface="+mj-cs"/>
            </a:endParaRPr>
          </a:p>
        </p:txBody>
      </p:sp>
      <p:sp>
        <p:nvSpPr>
          <p:cNvPr id="7" name="Rectangle 4"/>
          <p:cNvSpPr>
            <a:spLocks noChangeArrowheads="1"/>
          </p:cNvSpPr>
          <p:nvPr/>
        </p:nvSpPr>
        <p:spPr bwMode="auto">
          <a:xfrm>
            <a:off x="35496" y="6535564"/>
            <a:ext cx="4919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9063" indent="-119063"/>
            <a:r>
              <a:rPr lang="en-US" sz="1200"/>
              <a:t>http://www.colorado.edu/geography/gcraft/notes/error/error_f.html</a:t>
            </a:r>
          </a:p>
        </p:txBody>
      </p:sp>
      <p:sp>
        <p:nvSpPr>
          <p:cNvPr id="9" name="Rectangle 5"/>
          <p:cNvSpPr>
            <a:spLocks noChangeArrowheads="1"/>
          </p:cNvSpPr>
          <p:nvPr/>
        </p:nvSpPr>
        <p:spPr bwMode="auto">
          <a:xfrm>
            <a:off x="683568" y="1700808"/>
            <a:ext cx="7655570" cy="120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80000"/>
              </a:lnSpc>
            </a:pPr>
            <a:r>
              <a:rPr lang="fr-FR" dirty="0"/>
              <a:t>Norme cartographique de l'United States </a:t>
            </a:r>
            <a:r>
              <a:rPr lang="fr-FR" dirty="0" err="1"/>
              <a:t>Geological</a:t>
            </a:r>
            <a:r>
              <a:rPr lang="fr-FR" dirty="0"/>
              <a:t> Survey : «Exigences pour atteindre une précision horizontale, avec 90 % de tous les points mesurables devant se situer dans un intervalle de 1/30</a:t>
            </a:r>
            <a:r>
              <a:rPr lang="fr-FR" baseline="30000" dirty="0"/>
              <a:t>ème</a:t>
            </a:r>
            <a:r>
              <a:rPr lang="fr-FR" dirty="0"/>
              <a:t>  de pouce pour les cartes à une échelle de 1:20,000 ou plus, et de 1/50</a:t>
            </a:r>
            <a:r>
              <a:rPr lang="fr-FR" baseline="30000" dirty="0"/>
              <a:t>ème</a:t>
            </a:r>
            <a:r>
              <a:rPr lang="fr-FR" dirty="0"/>
              <a:t> de pouce pour les cartes à des échelles inférieures à 1:20,000.»</a:t>
            </a:r>
            <a:endParaRPr lang="en-US" b="1" dirty="0">
              <a:hlinkClick r:id="rId4"/>
            </a:endParaRPr>
          </a:p>
        </p:txBody>
      </p:sp>
      <p:sp>
        <p:nvSpPr>
          <p:cNvPr id="12" name="Rectangle 50"/>
          <p:cNvSpPr>
            <a:spLocks noChangeArrowheads="1"/>
          </p:cNvSpPr>
          <p:nvPr/>
        </p:nvSpPr>
        <p:spPr bwMode="auto">
          <a:xfrm>
            <a:off x="4077469" y="4075256"/>
            <a:ext cx="4331841" cy="419236"/>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sp>
        <p:nvSpPr>
          <p:cNvPr id="2" name="Title 1">
            <a:extLst>
              <a:ext uri="{FF2B5EF4-FFF2-40B4-BE49-F238E27FC236}">
                <a16:creationId xmlns:a16="http://schemas.microsoft.com/office/drawing/2014/main" id="{5C8B6242-BF6D-F64D-ADD3-F99A190FBD14}"/>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10776927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DF0113-84B4-AF5A-F02E-7AB56B491D84}"/>
              </a:ext>
            </a:extLst>
          </p:cNvPr>
          <p:cNvPicPr>
            <a:picLocks noChangeAspect="1"/>
          </p:cNvPicPr>
          <p:nvPr/>
        </p:nvPicPr>
        <p:blipFill>
          <a:blip r:embed="rId3"/>
          <a:stretch>
            <a:fillRect/>
          </a:stretch>
        </p:blipFill>
        <p:spPr>
          <a:xfrm>
            <a:off x="610419" y="2044824"/>
            <a:ext cx="4826000" cy="2934542"/>
          </a:xfrm>
          <a:prstGeom prst="rect">
            <a:avLst/>
          </a:prstGeom>
        </p:spPr>
      </p:pic>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21</a:t>
            </a:fld>
            <a:endParaRPr lang="en-GB" altLang="en-US"/>
          </a:p>
        </p:txBody>
      </p:sp>
      <p:sp>
        <p:nvSpPr>
          <p:cNvPr id="14" name="Title 1"/>
          <p:cNvSpPr txBox="1">
            <a:spLocks/>
          </p:cNvSpPr>
          <p:nvPr/>
        </p:nvSpPr>
        <p:spPr>
          <a:xfrm>
            <a:off x="251520" y="1086892"/>
            <a:ext cx="8524428" cy="469900"/>
          </a:xfrm>
          <a:prstGeom prst="rect">
            <a:avLst/>
          </a:prstGeom>
        </p:spPr>
        <p:txBody>
          <a:bodyPr anchor="ctr"/>
          <a:lstStyle/>
          <a:p>
            <a:pPr fontAlgn="auto">
              <a:lnSpc>
                <a:spcPct val="90000"/>
              </a:lnSpc>
              <a:spcAft>
                <a:spcPts val="0"/>
              </a:spcAft>
              <a:defRPr/>
            </a:pPr>
            <a:r>
              <a:rPr lang="fr-FR" sz="2600" b="1" dirty="0">
                <a:latin typeface="+mn-lt"/>
                <a:ea typeface="+mj-ea"/>
                <a:cs typeface="+mj-cs"/>
              </a:rPr>
              <a:t>Échelle et résolution (E.1 et E.2)</a:t>
            </a:r>
          </a:p>
        </p:txBody>
      </p:sp>
      <p:sp>
        <p:nvSpPr>
          <p:cNvPr id="13" name="Rectangle 4"/>
          <p:cNvSpPr>
            <a:spLocks noChangeArrowheads="1"/>
          </p:cNvSpPr>
          <p:nvPr/>
        </p:nvSpPr>
        <p:spPr bwMode="auto">
          <a:xfrm>
            <a:off x="35496" y="6537151"/>
            <a:ext cx="8183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9063" indent="-119063"/>
            <a:r>
              <a:rPr lang="en-US" sz="1200"/>
              <a:t>Tobler W. (1987): Measuring Spatial Resolution, Proceedings, Land Resources Information Systems Conference, Beijing, pp. 12-16</a:t>
            </a:r>
          </a:p>
        </p:txBody>
      </p:sp>
      <p:sp>
        <p:nvSpPr>
          <p:cNvPr id="16" name="Rectangle 265"/>
          <p:cNvSpPr>
            <a:spLocks noChangeArrowheads="1"/>
          </p:cNvSpPr>
          <p:nvPr/>
        </p:nvSpPr>
        <p:spPr bwMode="auto">
          <a:xfrm>
            <a:off x="1115616" y="5643429"/>
            <a:ext cx="7562850" cy="80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nSpc>
                <a:spcPct val="90000"/>
              </a:lnSpc>
            </a:pPr>
            <a:r>
              <a:rPr lang="fr-FR" sz="2600" dirty="0"/>
              <a:t>Les valeurs sont très proches de celles de l’exactitude pour le format vecteur</a:t>
            </a:r>
            <a:endParaRPr lang="en-US" sz="2600" dirty="0"/>
          </a:p>
        </p:txBody>
      </p:sp>
      <p:sp>
        <p:nvSpPr>
          <p:cNvPr id="18" name="Rectangle 50"/>
          <p:cNvSpPr>
            <a:spLocks noChangeArrowheads="1"/>
          </p:cNvSpPr>
          <p:nvPr/>
        </p:nvSpPr>
        <p:spPr bwMode="auto">
          <a:xfrm>
            <a:off x="610419" y="2708126"/>
            <a:ext cx="4826000" cy="400050"/>
          </a:xfrm>
          <a:prstGeom prst="rect">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pic>
        <p:nvPicPr>
          <p:cNvPr id="19" name="Picture 11" descr="D:\GAIA-GEOSYSTEMS\DROPBOX\Dropbox (Personal)\DPHI_KHM_TRAINING\resolution.gif"/>
          <p:cNvPicPr>
            <a:picLocks noChangeAspect="1" noChangeArrowheads="1"/>
          </p:cNvPicPr>
          <p:nvPr/>
        </p:nvPicPr>
        <p:blipFill>
          <a:blip r:embed="rId4" cstate="print">
            <a:extLst>
              <a:ext uri="{28A0092B-C50C-407E-A947-70E740481C1C}">
                <a14:useLocalDpi xmlns:a14="http://schemas.microsoft.com/office/drawing/2010/main" val="0"/>
              </a:ext>
            </a:extLst>
          </a:blip>
          <a:srcRect t="29279" r="65994"/>
          <a:stretch>
            <a:fillRect/>
          </a:stretch>
        </p:blipFill>
        <p:spPr bwMode="auto">
          <a:xfrm>
            <a:off x="5797872" y="1844824"/>
            <a:ext cx="14843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D:\GAIA-GEOSYSTEMS\DROPBOX\Dropbox (Personal)\DPHI_KHM_TRAINING\resolution.gif"/>
          <p:cNvPicPr>
            <a:picLocks noChangeAspect="1" noChangeArrowheads="1"/>
          </p:cNvPicPr>
          <p:nvPr/>
        </p:nvPicPr>
        <p:blipFill>
          <a:blip r:embed="rId4" cstate="print">
            <a:extLst>
              <a:ext uri="{28A0092B-C50C-407E-A947-70E740481C1C}">
                <a14:useLocalDpi xmlns:a14="http://schemas.microsoft.com/office/drawing/2010/main" val="0"/>
              </a:ext>
            </a:extLst>
          </a:blip>
          <a:srcRect l="33002" t="28975" r="32993"/>
          <a:stretch>
            <a:fillRect/>
          </a:stretch>
        </p:blipFill>
        <p:spPr bwMode="auto">
          <a:xfrm>
            <a:off x="7336160" y="2852886"/>
            <a:ext cx="1484312"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D:\GAIA-GEOSYSTEMS\DROPBOX\Dropbox (Personal)\DPHI_KHM_TRAINING\resolution.gif"/>
          <p:cNvPicPr>
            <a:picLocks noChangeAspect="1" noChangeArrowheads="1"/>
          </p:cNvPicPr>
          <p:nvPr/>
        </p:nvPicPr>
        <p:blipFill>
          <a:blip r:embed="rId4" cstate="print">
            <a:extLst>
              <a:ext uri="{28A0092B-C50C-407E-A947-70E740481C1C}">
                <a14:useLocalDpi xmlns:a14="http://schemas.microsoft.com/office/drawing/2010/main" val="0"/>
              </a:ext>
            </a:extLst>
          </a:blip>
          <a:srcRect l="67647" t="29767" r="-2292"/>
          <a:stretch>
            <a:fillRect/>
          </a:stretch>
        </p:blipFill>
        <p:spPr bwMode="auto">
          <a:xfrm>
            <a:off x="5797872" y="4149874"/>
            <a:ext cx="15113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416"/>
          <p:cNvSpPr>
            <a:spLocks noChangeArrowheads="1"/>
          </p:cNvSpPr>
          <p:nvPr/>
        </p:nvSpPr>
        <p:spPr bwMode="auto">
          <a:xfrm>
            <a:off x="427038" y="5661248"/>
            <a:ext cx="5207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a:solidFill>
                <a:schemeClr val="accent1">
                  <a:lumMod val="50000"/>
                </a:schemeClr>
              </a:solidFill>
              <a:latin typeface="+mn-lt"/>
              <a:cs typeface="+mn-cs"/>
            </a:endParaRPr>
          </a:p>
        </p:txBody>
      </p:sp>
      <p:sp>
        <p:nvSpPr>
          <p:cNvPr id="2" name="Title 1">
            <a:extLst>
              <a:ext uri="{FF2B5EF4-FFF2-40B4-BE49-F238E27FC236}">
                <a16:creationId xmlns:a16="http://schemas.microsoft.com/office/drawing/2014/main" id="{7A94BE02-037A-818D-4558-EA484183E965}"/>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18856647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22</a:t>
            </a:fld>
            <a:endParaRPr lang="en-GB" altLang="en-US"/>
          </a:p>
        </p:txBody>
      </p:sp>
      <p:sp>
        <p:nvSpPr>
          <p:cNvPr id="14" name="Title 1"/>
          <p:cNvSpPr txBox="1">
            <a:spLocks/>
          </p:cNvSpPr>
          <p:nvPr/>
        </p:nvSpPr>
        <p:spPr>
          <a:xfrm>
            <a:off x="251520" y="1086892"/>
            <a:ext cx="8524428" cy="469900"/>
          </a:xfrm>
          <a:prstGeom prst="rect">
            <a:avLst/>
          </a:prstGeom>
        </p:spPr>
        <p:txBody>
          <a:bodyPr anchor="ctr"/>
          <a:lstStyle/>
          <a:p>
            <a:pPr fontAlgn="auto">
              <a:lnSpc>
                <a:spcPct val="90000"/>
              </a:lnSpc>
              <a:spcAft>
                <a:spcPts val="0"/>
              </a:spcAft>
              <a:defRPr/>
            </a:pPr>
            <a:r>
              <a:rPr lang="en-US" sz="2600" b="1" dirty="0">
                <a:latin typeface="+mn-lt"/>
                <a:ea typeface="+mj-ea"/>
                <a:cs typeface="+mj-cs"/>
              </a:rPr>
              <a:t>…</a:t>
            </a:r>
            <a:r>
              <a:rPr lang="en-US" sz="2600" b="1" dirty="0" err="1">
                <a:latin typeface="+mn-lt"/>
                <a:ea typeface="+mj-ea"/>
                <a:cs typeface="+mj-cs"/>
              </a:rPr>
              <a:t>en</a:t>
            </a:r>
            <a:r>
              <a:rPr lang="en-US" sz="2600" b="1" dirty="0">
                <a:latin typeface="+mn-lt"/>
                <a:ea typeface="+mj-ea"/>
                <a:cs typeface="+mj-cs"/>
              </a:rPr>
              <a:t> résumé</a:t>
            </a:r>
          </a:p>
        </p:txBody>
      </p:sp>
      <p:sp>
        <p:nvSpPr>
          <p:cNvPr id="17" name="Rectangle 1"/>
          <p:cNvSpPr>
            <a:spLocks noChangeArrowheads="1"/>
          </p:cNvSpPr>
          <p:nvPr/>
        </p:nvSpPr>
        <p:spPr bwMode="auto">
          <a:xfrm>
            <a:off x="439738" y="1778471"/>
            <a:ext cx="5428406" cy="4847481"/>
          </a:xfrm>
          <a:prstGeom prst="rect">
            <a:avLst/>
          </a:prstGeom>
          <a:noFill/>
          <a:ln w="9525">
            <a:noFill/>
            <a:miter lim="800000"/>
            <a:headEnd/>
            <a:tailEnd/>
          </a:ln>
          <a:effectLst/>
        </p:spPr>
        <p:txBody>
          <a:bodyPr wrap="square" tIns="0" bIns="0" anchor="ctr">
            <a:spAutoFit/>
          </a:bodyPr>
          <a:lstStyle/>
          <a:p>
            <a:pPr marL="292100" indent="-292100">
              <a:defRPr/>
            </a:pPr>
            <a:r>
              <a:rPr lang="en-US" sz="2100" dirty="0">
                <a:cs typeface="Calibri" pitchFamily="34" charset="0"/>
              </a:rPr>
              <a:t>• </a:t>
            </a:r>
            <a:r>
              <a:rPr lang="fr-FR" sz="2100" dirty="0">
                <a:cs typeface="Calibri" pitchFamily="34" charset="0"/>
              </a:rPr>
              <a:t>La finalité de l’utilisation des données géospatiales guidera le choix d’une échelle de travail spécifique</a:t>
            </a:r>
            <a:r>
              <a:rPr lang="en-US" sz="2100" dirty="0">
                <a:cs typeface="Calibri" pitchFamily="34" charset="0"/>
              </a:rPr>
              <a:t>.</a:t>
            </a:r>
          </a:p>
          <a:p>
            <a:pPr marL="292100" indent="-292100">
              <a:defRPr/>
            </a:pPr>
            <a:r>
              <a:rPr lang="en-US" sz="2100" dirty="0">
                <a:cs typeface="Calibri" pitchFamily="34" charset="0"/>
              </a:rPr>
              <a:t>• </a:t>
            </a:r>
            <a:r>
              <a:rPr lang="fr-FR" sz="2100" dirty="0">
                <a:cs typeface="Calibri" pitchFamily="34" charset="0"/>
              </a:rPr>
              <a:t>Cette échelle influencera directement l’exactitude de positionnement et la résolution spatiale qui doivent être utilisées lors de la compilation, collecte ou extraction de données géospatiales.</a:t>
            </a:r>
            <a:endParaRPr lang="en-US" sz="2100" dirty="0">
              <a:cs typeface="Calibri" pitchFamily="34" charset="0"/>
            </a:endParaRPr>
          </a:p>
          <a:p>
            <a:pPr marL="292100" indent="-292100">
              <a:defRPr/>
            </a:pPr>
            <a:r>
              <a:rPr lang="en-US" sz="2100" dirty="0">
                <a:cs typeface="Calibri" pitchFamily="34" charset="0"/>
              </a:rPr>
              <a:t>• </a:t>
            </a:r>
            <a:r>
              <a:rPr lang="fr-FR" sz="2100" dirty="0">
                <a:cs typeface="Calibri" pitchFamily="34" charset="0"/>
              </a:rPr>
              <a:t>La plus grande exactitude et précision possible doit être recherchée lors de l'utilisation d'appareils compatibles GNSS afin de permettre l'utilisation le plus large possible des données obtenues ;</a:t>
            </a:r>
            <a:endParaRPr lang="en-US" sz="2100" dirty="0">
              <a:cs typeface="Calibri" pitchFamily="34" charset="0"/>
            </a:endParaRPr>
          </a:p>
          <a:p>
            <a:pPr marL="292100" indent="-292100">
              <a:defRPr/>
            </a:pPr>
            <a:r>
              <a:rPr lang="en-US" sz="2100" dirty="0">
                <a:cs typeface="Calibri" pitchFamily="34" charset="0"/>
              </a:rPr>
              <a:t>• </a:t>
            </a:r>
            <a:r>
              <a:rPr lang="fr-FR" sz="2100" dirty="0">
                <a:cs typeface="Calibri" pitchFamily="34" charset="0"/>
              </a:rPr>
              <a:t>Un niveau de précision au mètre près (5 décimales après la virgule) est recommandé.</a:t>
            </a:r>
            <a:endParaRPr lang="en-US" sz="2100" dirty="0">
              <a:cs typeface="Calibri" pitchFamily="34" charset="0"/>
            </a:endParaRPr>
          </a:p>
        </p:txBody>
      </p:sp>
      <p:sp>
        <p:nvSpPr>
          <p:cNvPr id="2" name="Title 1">
            <a:extLst>
              <a:ext uri="{FF2B5EF4-FFF2-40B4-BE49-F238E27FC236}">
                <a16:creationId xmlns:a16="http://schemas.microsoft.com/office/drawing/2014/main" id="{DDD14C98-1DAE-F8EF-DFE9-A57B9B9BAD67}"/>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pic>
        <p:nvPicPr>
          <p:cNvPr id="5" name="Picture 4">
            <a:extLst>
              <a:ext uri="{FF2B5EF4-FFF2-40B4-BE49-F238E27FC236}">
                <a16:creationId xmlns:a16="http://schemas.microsoft.com/office/drawing/2014/main" id="{6BB1A785-C027-77AA-911D-52C7E0E6CBBD}"/>
              </a:ext>
            </a:extLst>
          </p:cNvPr>
          <p:cNvPicPr>
            <a:picLocks noChangeAspect="1"/>
          </p:cNvPicPr>
          <p:nvPr/>
        </p:nvPicPr>
        <p:blipFill>
          <a:blip r:embed="rId3"/>
          <a:stretch>
            <a:fillRect/>
          </a:stretch>
        </p:blipFill>
        <p:spPr>
          <a:xfrm>
            <a:off x="5995704" y="1486559"/>
            <a:ext cx="2995073" cy="3937464"/>
          </a:xfrm>
          <a:prstGeom prst="rect">
            <a:avLst/>
          </a:prstGeom>
          <a:ln>
            <a:solidFill>
              <a:schemeClr val="tx1"/>
            </a:solidFill>
          </a:ln>
        </p:spPr>
      </p:pic>
      <p:sp>
        <p:nvSpPr>
          <p:cNvPr id="6" name="TextBox 5">
            <a:extLst>
              <a:ext uri="{FF2B5EF4-FFF2-40B4-BE49-F238E27FC236}">
                <a16:creationId xmlns:a16="http://schemas.microsoft.com/office/drawing/2014/main" id="{BBD5CF09-985D-1E49-D1BF-A4AF27E3B848}"/>
              </a:ext>
            </a:extLst>
          </p:cNvPr>
          <p:cNvSpPr txBox="1"/>
          <p:nvPr/>
        </p:nvSpPr>
        <p:spPr>
          <a:xfrm>
            <a:off x="5964200" y="5454358"/>
            <a:ext cx="2640248" cy="307777"/>
          </a:xfrm>
          <a:prstGeom prst="rect">
            <a:avLst/>
          </a:prstGeom>
          <a:noFill/>
        </p:spPr>
        <p:txBody>
          <a:bodyPr wrap="square">
            <a:spAutoFit/>
          </a:bodyPr>
          <a:lstStyle/>
          <a:p>
            <a:r>
              <a:rPr lang="en-PH" sz="1400" dirty="0" err="1"/>
              <a:t>FR_Specifications_données_KHM</a:t>
            </a:r>
            <a:endParaRPr lang="en-PH" sz="1400" dirty="0"/>
          </a:p>
        </p:txBody>
      </p:sp>
      <p:pic>
        <p:nvPicPr>
          <p:cNvPr id="7" name="Picture 6">
            <a:extLst>
              <a:ext uri="{FF2B5EF4-FFF2-40B4-BE49-F238E27FC236}">
                <a16:creationId xmlns:a16="http://schemas.microsoft.com/office/drawing/2014/main" id="{A77A2B84-DB07-19E0-B342-98171E8FE91A}"/>
              </a:ext>
            </a:extLst>
          </p:cNvPr>
          <p:cNvPicPr>
            <a:picLocks noChangeAspect="1"/>
          </p:cNvPicPr>
          <p:nvPr/>
        </p:nvPicPr>
        <p:blipFill rotWithShape="1">
          <a:blip r:embed="rId4"/>
          <a:srcRect l="80520" t="38265" r="10441" b="47050"/>
          <a:stretch/>
        </p:blipFill>
        <p:spPr>
          <a:xfrm>
            <a:off x="8604448" y="5204806"/>
            <a:ext cx="486492" cy="438434"/>
          </a:xfrm>
          <a:prstGeom prst="rect">
            <a:avLst/>
          </a:prstGeom>
        </p:spPr>
      </p:pic>
    </p:spTree>
    <p:extLst>
      <p:ext uri="{BB962C8B-B14F-4D97-AF65-F5344CB8AC3E}">
        <p14:creationId xmlns:p14="http://schemas.microsoft.com/office/powerpoint/2010/main" val="5451334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23</a:t>
            </a:fld>
            <a:endParaRPr lang="fr-CH" altLang="en-US" dirty="0"/>
          </a:p>
        </p:txBody>
      </p:sp>
      <p:sp>
        <p:nvSpPr>
          <p:cNvPr id="11" name="Title 1"/>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les références au sol</a:t>
            </a:r>
          </a:p>
        </p:txBody>
      </p:sp>
      <p:sp>
        <p:nvSpPr>
          <p:cNvPr id="6" name="Rectangle 3"/>
          <p:cNvSpPr>
            <a:spLocks noChangeArrowheads="1"/>
          </p:cNvSpPr>
          <p:nvPr/>
        </p:nvSpPr>
        <p:spPr bwMode="auto">
          <a:xfrm>
            <a:off x="342628" y="1139258"/>
            <a:ext cx="6459860" cy="648072"/>
          </a:xfrm>
          <a:prstGeom prst="rect">
            <a:avLst/>
          </a:prstGeom>
          <a:noFill/>
          <a:ln w="9525">
            <a:noFill/>
            <a:miter lim="800000"/>
            <a:headEnd/>
            <a:tailEnd/>
          </a:ln>
        </p:spPr>
        <p:txBody>
          <a:bodyPr lIns="0" tIns="0" rIns="0" bIns="0"/>
          <a:lstStyle/>
          <a:p>
            <a:pPr lvl="0"/>
            <a:r>
              <a:rPr lang="fr-CH" sz="2400" dirty="0">
                <a:latin typeface="+mn-lt"/>
              </a:rPr>
              <a:t>Il y a deux types de référence au sol ou «réalité terrain»:</a:t>
            </a:r>
          </a:p>
        </p:txBody>
      </p:sp>
      <p:pic>
        <p:nvPicPr>
          <p:cNvPr id="7" name="Picture 2"/>
          <p:cNvPicPr>
            <a:picLocks noChangeAspect="1" noChangeArrowheads="1"/>
          </p:cNvPicPr>
          <p:nvPr/>
        </p:nvPicPr>
        <p:blipFill>
          <a:blip r:embed="rId3" cstate="print"/>
          <a:srcRect/>
          <a:stretch>
            <a:fillRect/>
          </a:stretch>
        </p:blipFill>
        <p:spPr bwMode="auto">
          <a:xfrm>
            <a:off x="6934200" y="1125240"/>
            <a:ext cx="1997075" cy="1901825"/>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
        <p:nvSpPr>
          <p:cNvPr id="9" name="AutoShape 416"/>
          <p:cNvSpPr>
            <a:spLocks noChangeArrowheads="1"/>
          </p:cNvSpPr>
          <p:nvPr/>
        </p:nvSpPr>
        <p:spPr bwMode="auto">
          <a:xfrm>
            <a:off x="319088" y="1977943"/>
            <a:ext cx="5080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dirty="0">
              <a:solidFill>
                <a:schemeClr val="accent1">
                  <a:lumMod val="50000"/>
                </a:schemeClr>
              </a:solidFill>
              <a:latin typeface="+mn-lt"/>
              <a:cs typeface="+mn-cs"/>
            </a:endParaRPr>
          </a:p>
        </p:txBody>
      </p:sp>
      <p:sp>
        <p:nvSpPr>
          <p:cNvPr id="13" name="Rectangle 266"/>
          <p:cNvSpPr>
            <a:spLocks noChangeArrowheads="1"/>
          </p:cNvSpPr>
          <p:nvPr/>
        </p:nvSpPr>
        <p:spPr bwMode="auto">
          <a:xfrm>
            <a:off x="7950200" y="3868440"/>
            <a:ext cx="977900" cy="366712"/>
          </a:xfrm>
          <a:prstGeom prst="rect">
            <a:avLst/>
          </a:prstGeom>
          <a:noFill/>
          <a:ln w="12700">
            <a:noFill/>
            <a:miter lim="800000"/>
            <a:headEnd/>
            <a:tailEnd/>
          </a:ln>
        </p:spPr>
        <p:txBody>
          <a:bodyPr lIns="90488" tIns="44450" rIns="90488" bIns="44450">
            <a:spAutoFit/>
          </a:bodyPr>
          <a:lstStyle/>
          <a:p>
            <a:pPr>
              <a:lnSpc>
                <a:spcPct val="90000"/>
              </a:lnSpc>
              <a:defRPr/>
            </a:pPr>
            <a:r>
              <a:rPr lang="fr-CH" sz="2000" dirty="0">
                <a:latin typeface="+mj-lt"/>
                <a:cs typeface="Arial" charset="0"/>
              </a:rPr>
              <a:t>890 m</a:t>
            </a:r>
          </a:p>
        </p:txBody>
      </p:sp>
      <p:sp>
        <p:nvSpPr>
          <p:cNvPr id="15" name="Rectangle 265"/>
          <p:cNvSpPr>
            <a:spLocks noChangeArrowheads="1"/>
          </p:cNvSpPr>
          <p:nvPr/>
        </p:nvSpPr>
        <p:spPr bwMode="auto">
          <a:xfrm>
            <a:off x="903288" y="1923968"/>
            <a:ext cx="5894760" cy="754566"/>
          </a:xfrm>
          <a:prstGeom prst="rect">
            <a:avLst/>
          </a:prstGeom>
          <a:noFill/>
          <a:ln w="12700">
            <a:noFill/>
            <a:miter lim="800000"/>
            <a:headEnd/>
            <a:tailEnd/>
          </a:ln>
        </p:spPr>
        <p:txBody>
          <a:bodyPr wrap="square" lIns="90488" tIns="44450" rIns="90488" bIns="44450">
            <a:spAutoFit/>
          </a:bodyPr>
          <a:lstStyle/>
          <a:p>
            <a:pPr>
              <a:lnSpc>
                <a:spcPct val="90000"/>
              </a:lnSpc>
              <a:defRPr/>
            </a:pPr>
            <a:r>
              <a:rPr lang="fr-CH" sz="2400" dirty="0">
                <a:latin typeface="+mn-lt"/>
                <a:cs typeface="Arial" charset="0"/>
              </a:rPr>
              <a:t>Imagerie de télédétection (s’applique aux données géospatiales)</a:t>
            </a:r>
          </a:p>
        </p:txBody>
      </p:sp>
      <p:sp>
        <p:nvSpPr>
          <p:cNvPr id="16" name="Rectangle 265"/>
          <p:cNvSpPr>
            <a:spLocks noChangeArrowheads="1"/>
          </p:cNvSpPr>
          <p:nvPr/>
        </p:nvSpPr>
        <p:spPr bwMode="auto">
          <a:xfrm>
            <a:off x="858788" y="3857648"/>
            <a:ext cx="5585420" cy="754566"/>
          </a:xfrm>
          <a:prstGeom prst="rect">
            <a:avLst/>
          </a:prstGeom>
          <a:noFill/>
          <a:ln w="12700">
            <a:noFill/>
            <a:miter lim="800000"/>
            <a:headEnd/>
            <a:tailEnd/>
          </a:ln>
        </p:spPr>
        <p:txBody>
          <a:bodyPr wrap="square" lIns="90488" tIns="44450" rIns="90488" bIns="44450">
            <a:spAutoFit/>
          </a:bodyPr>
          <a:lstStyle/>
          <a:p>
            <a:pPr>
              <a:lnSpc>
                <a:spcPct val="90000"/>
              </a:lnSpc>
              <a:defRPr/>
            </a:pPr>
            <a:r>
              <a:rPr lang="fr-CH" sz="2400" dirty="0">
                <a:latin typeface="+mn-lt"/>
                <a:cs typeface="Arial" charset="0"/>
              </a:rPr>
              <a:t>Listes maîtresses (s’appliquent aux données géospatiales et attributaires)</a:t>
            </a:r>
          </a:p>
        </p:txBody>
      </p:sp>
      <p:pic>
        <p:nvPicPr>
          <p:cNvPr id="19" name="Picture 1" descr="C:\Users\Samsung\AppData\Local\Microsoft\Windows\INetCache\IE\3LEF0BVK\556px-Mauritius_Road_Signs_-_Warning_Sign_-_Other_danger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287" y="2724254"/>
            <a:ext cx="10525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65"/>
          <p:cNvSpPr>
            <a:spLocks noChangeArrowheads="1"/>
          </p:cNvSpPr>
          <p:nvPr/>
        </p:nvSpPr>
        <p:spPr bwMode="auto">
          <a:xfrm>
            <a:off x="2110616" y="2920396"/>
            <a:ext cx="3845683" cy="643766"/>
          </a:xfrm>
          <a:prstGeom prst="rect">
            <a:avLst/>
          </a:prstGeom>
          <a:noFill/>
          <a:ln w="12700">
            <a:noFill/>
            <a:miter lim="800000"/>
            <a:headEnd/>
            <a:tailEnd/>
          </a:ln>
        </p:spPr>
        <p:txBody>
          <a:bodyPr wrap="square" lIns="90488" tIns="44450" rIns="90488" bIns="44450">
            <a:spAutoFit/>
          </a:bodyPr>
          <a:lstStyle/>
          <a:p>
            <a:pPr>
              <a:lnSpc>
                <a:spcPct val="90000"/>
              </a:lnSpc>
              <a:defRPr/>
            </a:pPr>
            <a:r>
              <a:rPr lang="fr-CH" sz="2000" dirty="0">
                <a:solidFill>
                  <a:srgbClr val="FF0000"/>
                </a:solidFill>
                <a:latin typeface="+mn-lt"/>
                <a:cs typeface="Arial" charset="0"/>
              </a:rPr>
              <a:t>L’image a son propre niveau d’exactitude</a:t>
            </a:r>
          </a:p>
        </p:txBody>
      </p:sp>
      <p:sp>
        <p:nvSpPr>
          <p:cNvPr id="24" name="Rectangle 23"/>
          <p:cNvSpPr/>
          <p:nvPr/>
        </p:nvSpPr>
        <p:spPr>
          <a:xfrm>
            <a:off x="4499248" y="4724617"/>
            <a:ext cx="1944960" cy="20646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solidFill>
                <a:schemeClr val="accent1">
                  <a:lumMod val="50000"/>
                </a:schemeClr>
              </a:solidFill>
            </a:endParaRPr>
          </a:p>
        </p:txBody>
      </p:sp>
      <p:sp>
        <p:nvSpPr>
          <p:cNvPr id="25" name="AutoShape 416"/>
          <p:cNvSpPr>
            <a:spLocks noChangeArrowheads="1"/>
          </p:cNvSpPr>
          <p:nvPr/>
        </p:nvSpPr>
        <p:spPr bwMode="auto">
          <a:xfrm>
            <a:off x="319088" y="3914897"/>
            <a:ext cx="5080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dirty="0">
              <a:solidFill>
                <a:schemeClr val="accent1">
                  <a:lumMod val="50000"/>
                </a:schemeClr>
              </a:solidFill>
              <a:latin typeface="+mn-lt"/>
              <a:cs typeface="+mn-cs"/>
            </a:endParaRPr>
          </a:p>
        </p:txBody>
      </p:sp>
      <p:pic>
        <p:nvPicPr>
          <p:cNvPr id="2" name="Picture 2">
            <a:extLst>
              <a:ext uri="{FF2B5EF4-FFF2-40B4-BE49-F238E27FC236}">
                <a16:creationId xmlns:a16="http://schemas.microsoft.com/office/drawing/2014/main" id="{5A11EB30-7F70-1947-8A5A-9CFB855B6E61}"/>
              </a:ext>
            </a:extLst>
          </p:cNvPr>
          <p:cNvPicPr>
            <a:picLocks noChangeAspect="1" noChangeArrowheads="1"/>
          </p:cNvPicPr>
          <p:nvPr/>
        </p:nvPicPr>
        <p:blipFill>
          <a:blip r:embed="rId3" cstate="print"/>
          <a:srcRect/>
          <a:stretch>
            <a:fillRect/>
          </a:stretch>
        </p:blipFill>
        <p:spPr bwMode="auto">
          <a:xfrm>
            <a:off x="6939696" y="1084342"/>
            <a:ext cx="1997075" cy="1901825"/>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pic>
        <p:nvPicPr>
          <p:cNvPr id="4" name="Picture 5">
            <a:extLst>
              <a:ext uri="{FF2B5EF4-FFF2-40B4-BE49-F238E27FC236}">
                <a16:creationId xmlns:a16="http://schemas.microsoft.com/office/drawing/2014/main" id="{FAC7CC5B-374E-D7C6-EFFB-8DBE06C75FD6}"/>
              </a:ext>
            </a:extLst>
          </p:cNvPr>
          <p:cNvPicPr>
            <a:picLocks noChangeAspect="1" noChangeArrowheads="1"/>
          </p:cNvPicPr>
          <p:nvPr/>
        </p:nvPicPr>
        <p:blipFill>
          <a:blip r:embed="rId5" cstate="print"/>
          <a:srcRect/>
          <a:stretch>
            <a:fillRect/>
          </a:stretch>
        </p:blipFill>
        <p:spPr bwMode="auto">
          <a:xfrm>
            <a:off x="6540712" y="2156107"/>
            <a:ext cx="1851025" cy="1566863"/>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cxnSp>
        <p:nvCxnSpPr>
          <p:cNvPr id="12" name="Straight Connector 8"/>
          <p:cNvCxnSpPr>
            <a:cxnSpLocks noChangeShapeType="1"/>
          </p:cNvCxnSpPr>
          <p:nvPr/>
        </p:nvCxnSpPr>
        <p:spPr bwMode="auto">
          <a:xfrm flipH="1" flipV="1">
            <a:off x="7308304" y="3284984"/>
            <a:ext cx="641896" cy="746968"/>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pic>
        <p:nvPicPr>
          <p:cNvPr id="14" name="Picture 13">
            <a:extLst>
              <a:ext uri="{FF2B5EF4-FFF2-40B4-BE49-F238E27FC236}">
                <a16:creationId xmlns:a16="http://schemas.microsoft.com/office/drawing/2014/main" id="{CA3E6325-F34C-4322-1608-A2844A01DA00}"/>
              </a:ext>
            </a:extLst>
          </p:cNvPr>
          <p:cNvPicPr>
            <a:picLocks noChangeAspect="1"/>
          </p:cNvPicPr>
          <p:nvPr/>
        </p:nvPicPr>
        <p:blipFill>
          <a:blip r:embed="rId6"/>
          <a:stretch>
            <a:fillRect/>
          </a:stretch>
        </p:blipFill>
        <p:spPr>
          <a:xfrm>
            <a:off x="2942606" y="4722330"/>
            <a:ext cx="3501602" cy="2106275"/>
          </a:xfrm>
          <a:prstGeom prst="rect">
            <a:avLst/>
          </a:prstGeom>
        </p:spPr>
      </p:pic>
      <p:sp>
        <p:nvSpPr>
          <p:cNvPr id="17" name="AutoShape 416">
            <a:extLst>
              <a:ext uri="{FF2B5EF4-FFF2-40B4-BE49-F238E27FC236}">
                <a16:creationId xmlns:a16="http://schemas.microsoft.com/office/drawing/2014/main" id="{3B06F832-0117-31D5-5959-6F5DFFD949CC}"/>
              </a:ext>
            </a:extLst>
          </p:cNvPr>
          <p:cNvSpPr>
            <a:spLocks noChangeArrowheads="1"/>
          </p:cNvSpPr>
          <p:nvPr/>
        </p:nvSpPr>
        <p:spPr bwMode="auto">
          <a:xfrm>
            <a:off x="1708303" y="5189662"/>
            <a:ext cx="911964" cy="754565"/>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dirty="0">
              <a:solidFill>
                <a:schemeClr val="accent1">
                  <a:lumMod val="50000"/>
                </a:schemeClr>
              </a:solidFill>
              <a:latin typeface="+mn-lt"/>
              <a:cs typeface="+mn-cs"/>
            </a:endParaRPr>
          </a:p>
        </p:txBody>
      </p:sp>
    </p:spTree>
    <p:extLst>
      <p:ext uri="{BB962C8B-B14F-4D97-AF65-F5344CB8AC3E}">
        <p14:creationId xmlns:p14="http://schemas.microsoft.com/office/powerpoint/2010/main" val="32535406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24</a:t>
            </a:fld>
            <a:endParaRPr lang="fr-CH" altLang="en-US" dirty="0"/>
          </a:p>
        </p:txBody>
      </p:sp>
      <p:sp>
        <p:nvSpPr>
          <p:cNvPr id="14" name="Title 1"/>
          <p:cNvSpPr txBox="1">
            <a:spLocks/>
          </p:cNvSpPr>
          <p:nvPr/>
        </p:nvSpPr>
        <p:spPr>
          <a:xfrm>
            <a:off x="251520" y="1088596"/>
            <a:ext cx="8524428" cy="469900"/>
          </a:xfrm>
          <a:prstGeom prst="rect">
            <a:avLst/>
          </a:prstGeom>
        </p:spPr>
        <p:txBody>
          <a:bodyPr anchor="ctr"/>
          <a:lstStyle/>
          <a:p>
            <a:pPr fontAlgn="auto">
              <a:lnSpc>
                <a:spcPct val="90000"/>
              </a:lnSpc>
              <a:spcAft>
                <a:spcPts val="0"/>
              </a:spcAft>
              <a:defRPr/>
            </a:pPr>
            <a:r>
              <a:rPr lang="fr-CH" sz="2600" b="1" dirty="0">
                <a:latin typeface="+mn-lt"/>
                <a:ea typeface="+mj-ea"/>
                <a:cs typeface="+mj-cs"/>
              </a:rPr>
              <a:t>Imagerie de télédétection</a:t>
            </a:r>
          </a:p>
        </p:txBody>
      </p:sp>
      <p:sp>
        <p:nvSpPr>
          <p:cNvPr id="17" name="Rectangle 1"/>
          <p:cNvSpPr>
            <a:spLocks noChangeArrowheads="1"/>
          </p:cNvSpPr>
          <p:nvPr/>
        </p:nvSpPr>
        <p:spPr bwMode="auto">
          <a:xfrm>
            <a:off x="251520" y="1603091"/>
            <a:ext cx="8892480" cy="1415772"/>
          </a:xfrm>
          <a:prstGeom prst="rect">
            <a:avLst/>
          </a:prstGeom>
          <a:noFill/>
          <a:ln w="9525">
            <a:noFill/>
            <a:miter lim="800000"/>
            <a:headEnd/>
            <a:tailEnd/>
          </a:ln>
          <a:effectLst/>
        </p:spPr>
        <p:txBody>
          <a:bodyPr wrap="square" tIns="0" bIns="0" anchor="t">
            <a:spAutoFit/>
          </a:bodyPr>
          <a:lstStyle/>
          <a:p>
            <a:pPr indent="-292100">
              <a:defRPr/>
            </a:pPr>
            <a:r>
              <a:rPr lang="fr-CH" sz="2300" dirty="0">
                <a:cs typeface="Calibri" pitchFamily="34" charset="0"/>
              </a:rPr>
              <a:t>Les images de moyenne à haute résolution sont désormais disponibles gratuitement via des applications en ligne telles que Google </a:t>
            </a:r>
            <a:r>
              <a:rPr lang="fr-CH" sz="2300" dirty="0" err="1">
                <a:cs typeface="Calibri" pitchFamily="34" charset="0"/>
              </a:rPr>
              <a:t>Map</a:t>
            </a:r>
            <a:r>
              <a:rPr lang="fr-CH" sz="2300" dirty="0">
                <a:cs typeface="Calibri" pitchFamily="34" charset="0"/>
              </a:rPr>
              <a:t> ou Bing </a:t>
            </a:r>
            <a:r>
              <a:rPr lang="fr-CH" sz="2300" dirty="0" err="1">
                <a:cs typeface="Calibri" pitchFamily="34" charset="0"/>
              </a:rPr>
              <a:t>Map</a:t>
            </a:r>
            <a:r>
              <a:rPr lang="fr-CH" sz="2300" dirty="0">
                <a:cs typeface="Calibri" pitchFamily="34" charset="0"/>
              </a:rPr>
              <a:t> ou directement dans un logiciel SIG via ce que nous appelons un service de cartographie Web.</a:t>
            </a:r>
          </a:p>
        </p:txBody>
      </p:sp>
      <p:sp>
        <p:nvSpPr>
          <p:cNvPr id="4" name="Title 1">
            <a:extLst>
              <a:ext uri="{FF2B5EF4-FFF2-40B4-BE49-F238E27FC236}">
                <a16:creationId xmlns:a16="http://schemas.microsoft.com/office/drawing/2014/main" id="{0353838E-9F77-DFA6-66D4-02DC006CF193}"/>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les références au sol - Imagerie de télédétection </a:t>
            </a:r>
          </a:p>
        </p:txBody>
      </p:sp>
      <p:sp>
        <p:nvSpPr>
          <p:cNvPr id="5" name="AutoShape 416">
            <a:extLst>
              <a:ext uri="{FF2B5EF4-FFF2-40B4-BE49-F238E27FC236}">
                <a16:creationId xmlns:a16="http://schemas.microsoft.com/office/drawing/2014/main" id="{9A14F4DE-121B-7833-6626-F9E2B7FB9E37}"/>
              </a:ext>
            </a:extLst>
          </p:cNvPr>
          <p:cNvSpPr>
            <a:spLocks noChangeArrowheads="1"/>
          </p:cNvSpPr>
          <p:nvPr/>
        </p:nvSpPr>
        <p:spPr bwMode="auto">
          <a:xfrm>
            <a:off x="357032" y="6319922"/>
            <a:ext cx="508000" cy="381000"/>
          </a:xfrm>
          <a:prstGeom prst="rightArrow">
            <a:avLst>
              <a:gd name="adj1" fmla="val 50000"/>
              <a:gd name="adj2" fmla="val 50000"/>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600" dirty="0">
              <a:solidFill>
                <a:schemeClr val="accent1">
                  <a:lumMod val="50000"/>
                </a:schemeClr>
              </a:solidFill>
              <a:latin typeface="+mn-lt"/>
              <a:cs typeface="+mn-cs"/>
            </a:endParaRPr>
          </a:p>
        </p:txBody>
      </p:sp>
      <p:sp>
        <p:nvSpPr>
          <p:cNvPr id="6" name="Rectangle 265">
            <a:extLst>
              <a:ext uri="{FF2B5EF4-FFF2-40B4-BE49-F238E27FC236}">
                <a16:creationId xmlns:a16="http://schemas.microsoft.com/office/drawing/2014/main" id="{EBC219C2-6053-A05B-0F12-6E8EC6E4E169}"/>
              </a:ext>
            </a:extLst>
          </p:cNvPr>
          <p:cNvSpPr>
            <a:spLocks noChangeArrowheads="1"/>
          </p:cNvSpPr>
          <p:nvPr/>
        </p:nvSpPr>
        <p:spPr bwMode="auto">
          <a:xfrm>
            <a:off x="923702" y="6280872"/>
            <a:ext cx="7863266" cy="459100"/>
          </a:xfrm>
          <a:prstGeom prst="rect">
            <a:avLst/>
          </a:prstGeom>
          <a:noFill/>
          <a:ln w="12700">
            <a:noFill/>
            <a:miter lim="800000"/>
            <a:headEnd/>
            <a:tailEnd/>
          </a:ln>
        </p:spPr>
        <p:txBody>
          <a:bodyPr wrap="square" lIns="90488" tIns="44450" rIns="90488" bIns="44450">
            <a:spAutoFit/>
          </a:bodyPr>
          <a:lstStyle/>
          <a:p>
            <a:pPr lvl="0"/>
            <a:r>
              <a:rPr lang="fr-CH" sz="2400" dirty="0"/>
              <a:t>Nous pratiquerons cela lors des exercices des prochains jours</a:t>
            </a:r>
          </a:p>
        </p:txBody>
      </p:sp>
      <p:pic>
        <p:nvPicPr>
          <p:cNvPr id="10" name="Picture 9">
            <a:extLst>
              <a:ext uri="{FF2B5EF4-FFF2-40B4-BE49-F238E27FC236}">
                <a16:creationId xmlns:a16="http://schemas.microsoft.com/office/drawing/2014/main" id="{7E685DC0-C7E2-6D2A-E975-A0B65A0FDF69}"/>
              </a:ext>
            </a:extLst>
          </p:cNvPr>
          <p:cNvPicPr>
            <a:picLocks noChangeAspect="1"/>
          </p:cNvPicPr>
          <p:nvPr/>
        </p:nvPicPr>
        <p:blipFill>
          <a:blip r:embed="rId3"/>
          <a:stretch>
            <a:fillRect/>
          </a:stretch>
        </p:blipFill>
        <p:spPr>
          <a:xfrm>
            <a:off x="1686657" y="3045014"/>
            <a:ext cx="5770686" cy="3235858"/>
          </a:xfrm>
          <a:prstGeom prst="rect">
            <a:avLst/>
          </a:prstGeom>
          <a:ln>
            <a:solidFill>
              <a:schemeClr val="tx1"/>
            </a:solidFill>
          </a:ln>
        </p:spPr>
      </p:pic>
    </p:spTree>
    <p:extLst>
      <p:ext uri="{BB962C8B-B14F-4D97-AF65-F5344CB8AC3E}">
        <p14:creationId xmlns:p14="http://schemas.microsoft.com/office/powerpoint/2010/main" val="68764521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81DDA98-B870-2523-7579-AE07ADA8840F}"/>
              </a:ext>
            </a:extLst>
          </p:cNvPr>
          <p:cNvPicPr>
            <a:picLocks noChangeAspect="1"/>
          </p:cNvPicPr>
          <p:nvPr/>
        </p:nvPicPr>
        <p:blipFill>
          <a:blip r:embed="rId3"/>
          <a:stretch>
            <a:fillRect/>
          </a:stretch>
        </p:blipFill>
        <p:spPr>
          <a:xfrm>
            <a:off x="1493586" y="1198002"/>
            <a:ext cx="5832648" cy="3486654"/>
          </a:xfrm>
          <a:prstGeom prst="rect">
            <a:avLst/>
          </a:prstGeom>
        </p:spPr>
      </p:pic>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25</a:t>
            </a:fld>
            <a:endParaRPr lang="en-US" sz="1200" dirty="0"/>
          </a:p>
        </p:txBody>
      </p:sp>
      <p:sp>
        <p:nvSpPr>
          <p:cNvPr id="2" name="Rectangle 1">
            <a:extLst>
              <a:ext uri="{FF2B5EF4-FFF2-40B4-BE49-F238E27FC236}">
                <a16:creationId xmlns:a16="http://schemas.microsoft.com/office/drawing/2014/main" id="{9A8D8E04-B3B9-ABE9-84BD-98F867183082}"/>
              </a:ext>
            </a:extLst>
          </p:cNvPr>
          <p:cNvSpPr/>
          <p:nvPr/>
        </p:nvSpPr>
        <p:spPr>
          <a:xfrm>
            <a:off x="3825240" y="2308094"/>
            <a:ext cx="2080260" cy="7239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a:extLst>
              <a:ext uri="{FF2B5EF4-FFF2-40B4-BE49-F238E27FC236}">
                <a16:creationId xmlns:a16="http://schemas.microsoft.com/office/drawing/2014/main" id="{0FD4F01E-DD4E-A004-CA92-B373DB34A0EF}"/>
              </a:ext>
            </a:extLst>
          </p:cNvPr>
          <p:cNvSpPr/>
          <p:nvPr/>
        </p:nvSpPr>
        <p:spPr>
          <a:xfrm>
            <a:off x="6513555" y="1628330"/>
            <a:ext cx="2330234" cy="1588127"/>
          </a:xfrm>
          <a:prstGeom prst="rect">
            <a:avLst/>
          </a:prstGeom>
        </p:spPr>
        <p:txBody>
          <a:bodyPr wrap="square">
            <a:spAutoFit/>
          </a:bodyPr>
          <a:lstStyle/>
          <a:p>
            <a:pPr algn="ctr">
              <a:lnSpc>
                <a:spcPct val="90000"/>
              </a:lnSpc>
              <a:spcBef>
                <a:spcPts val="0"/>
              </a:spcBef>
            </a:pPr>
            <a:r>
              <a:rPr lang="fr-FR" altLang="zh-CN" dirty="0">
                <a:ea typeface="SimSun" pitchFamily="2" charset="-122"/>
              </a:rPr>
              <a:t>Les listes maîtresses et leur gestion dans un Registre Géographique Commun sont au cœur du cadre de géo-activation du SIS.</a:t>
            </a:r>
            <a:endParaRPr lang="en-US" altLang="zh-CN" dirty="0">
              <a:ea typeface="SimSun" pitchFamily="2" charset="-122"/>
            </a:endParaRPr>
          </a:p>
        </p:txBody>
      </p:sp>
      <p:cxnSp>
        <p:nvCxnSpPr>
          <p:cNvPr id="8" name="Straight Connector 7">
            <a:extLst>
              <a:ext uri="{FF2B5EF4-FFF2-40B4-BE49-F238E27FC236}">
                <a16:creationId xmlns:a16="http://schemas.microsoft.com/office/drawing/2014/main" id="{37B148F4-7106-6394-00C2-1318F98A6DA9}"/>
              </a:ext>
            </a:extLst>
          </p:cNvPr>
          <p:cNvCxnSpPr/>
          <p:nvPr/>
        </p:nvCxnSpPr>
        <p:spPr>
          <a:xfrm flipH="1">
            <a:off x="5905500" y="2422394"/>
            <a:ext cx="664369" cy="129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4D9EB3CC-B589-AA03-F79F-9EF9F3F7750D}"/>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les références au sol – Listes maîtresses</a:t>
            </a:r>
          </a:p>
        </p:txBody>
      </p:sp>
      <p:sp>
        <p:nvSpPr>
          <p:cNvPr id="9" name="Rectangle 8">
            <a:extLst>
              <a:ext uri="{FF2B5EF4-FFF2-40B4-BE49-F238E27FC236}">
                <a16:creationId xmlns:a16="http://schemas.microsoft.com/office/drawing/2014/main" id="{91F17217-53A5-817C-E246-3E57A84E3906}"/>
              </a:ext>
            </a:extLst>
          </p:cNvPr>
          <p:cNvSpPr/>
          <p:nvPr/>
        </p:nvSpPr>
        <p:spPr>
          <a:xfrm>
            <a:off x="292602" y="4750145"/>
            <a:ext cx="8851398" cy="923330"/>
          </a:xfrm>
          <a:prstGeom prst="rect">
            <a:avLst/>
          </a:prstGeom>
        </p:spPr>
        <p:txBody>
          <a:bodyPr wrap="square">
            <a:spAutoFit/>
          </a:bodyPr>
          <a:lstStyle/>
          <a:p>
            <a:pPr>
              <a:spcBef>
                <a:spcPts val="0"/>
              </a:spcBef>
            </a:pPr>
            <a:r>
              <a:rPr lang="fr-FR" altLang="zh-CN" dirty="0">
                <a:ea typeface="SimSun" pitchFamily="2" charset="-122"/>
              </a:rPr>
              <a:t>Elles jouent un rôle clé pour garantir la qualité des données pour 5 des 6 dimensions définissant la qualité des données et ce, tant pour les données géospatiales que statistiques.</a:t>
            </a:r>
          </a:p>
          <a:p>
            <a:pPr>
              <a:spcBef>
                <a:spcPts val="0"/>
              </a:spcBef>
            </a:pPr>
            <a:endParaRPr lang="fr-FR" altLang="zh-CN" dirty="0">
              <a:ea typeface="SimSun" pitchFamily="2" charset="-122"/>
            </a:endParaRPr>
          </a:p>
        </p:txBody>
      </p:sp>
      <p:sp>
        <p:nvSpPr>
          <p:cNvPr id="10" name="AutoShape 416">
            <a:extLst>
              <a:ext uri="{FF2B5EF4-FFF2-40B4-BE49-F238E27FC236}">
                <a16:creationId xmlns:a16="http://schemas.microsoft.com/office/drawing/2014/main" id="{360E2C23-ED41-902C-3879-DF591FB44529}"/>
              </a:ext>
            </a:extLst>
          </p:cNvPr>
          <p:cNvSpPr>
            <a:spLocks noChangeArrowheads="1"/>
          </p:cNvSpPr>
          <p:nvPr/>
        </p:nvSpPr>
        <p:spPr bwMode="auto">
          <a:xfrm>
            <a:off x="524670" y="5719476"/>
            <a:ext cx="381000" cy="285750"/>
          </a:xfrm>
          <a:prstGeom prst="rightArrow">
            <a:avLst>
              <a:gd name="adj1" fmla="val 50000"/>
              <a:gd name="adj2" fmla="val 50000"/>
            </a:avLst>
          </a:prstGeom>
          <a:solidFill>
            <a:srgbClr val="4F8CB5"/>
          </a:solidFill>
          <a:ln w="9525">
            <a:noFill/>
            <a:miter lim="800000"/>
            <a:headEnd/>
            <a:tailEnd/>
          </a:ln>
        </p:spPr>
        <p:txBody>
          <a:bodyPr wrap="none" anchor="ctr"/>
          <a:lstStyle/>
          <a:p>
            <a:pPr eaLnBrk="1" hangingPunct="1">
              <a:defRPr/>
            </a:pPr>
            <a:endParaRPr lang="fr-CH" sz="1200">
              <a:latin typeface="+mj-lt"/>
            </a:endParaRPr>
          </a:p>
        </p:txBody>
      </p:sp>
      <p:sp>
        <p:nvSpPr>
          <p:cNvPr id="11" name="Rectangle 265">
            <a:extLst>
              <a:ext uri="{FF2B5EF4-FFF2-40B4-BE49-F238E27FC236}">
                <a16:creationId xmlns:a16="http://schemas.microsoft.com/office/drawing/2014/main" id="{1415936A-C322-D465-7896-A2B636EF1E2C}"/>
              </a:ext>
            </a:extLst>
          </p:cNvPr>
          <p:cNvSpPr>
            <a:spLocks noChangeArrowheads="1"/>
          </p:cNvSpPr>
          <p:nvPr/>
        </p:nvSpPr>
        <p:spPr bwMode="auto">
          <a:xfrm>
            <a:off x="859236" y="5699236"/>
            <a:ext cx="7769354" cy="565925"/>
          </a:xfrm>
          <a:prstGeom prst="rect">
            <a:avLst/>
          </a:prstGeom>
          <a:noFill/>
          <a:ln w="12700">
            <a:noFill/>
            <a:miter lim="800000"/>
            <a:headEnd/>
            <a:tailEnd/>
          </a:ln>
        </p:spPr>
        <p:txBody>
          <a:bodyPr wrap="square" lIns="67866" tIns="33338" rIns="67866" bIns="33338">
            <a:spAutoFit/>
          </a:bodyPr>
          <a:lstStyle/>
          <a:p>
            <a:pPr eaLnBrk="1" hangingPunct="1">
              <a:lnSpc>
                <a:spcPct val="90000"/>
              </a:lnSpc>
              <a:defRPr/>
            </a:pPr>
            <a:r>
              <a:rPr lang="fr-FR" dirty="0">
                <a:latin typeface="+mn-lt"/>
              </a:rPr>
              <a:t>Réduis la duplication des efforts et donc les coûts en ne conservant qu'un seul ensemble de listes faisant autorité au lieu de plusieurs.</a:t>
            </a:r>
            <a:endParaRPr lang="en-US" dirty="0">
              <a:latin typeface="+mn-lt"/>
            </a:endParaRPr>
          </a:p>
        </p:txBody>
      </p:sp>
      <p:sp>
        <p:nvSpPr>
          <p:cNvPr id="12" name="AutoShape 416">
            <a:extLst>
              <a:ext uri="{FF2B5EF4-FFF2-40B4-BE49-F238E27FC236}">
                <a16:creationId xmlns:a16="http://schemas.microsoft.com/office/drawing/2014/main" id="{2B1C8962-0D50-03A7-CA9B-43AF514D0E9C}"/>
              </a:ext>
            </a:extLst>
          </p:cNvPr>
          <p:cNvSpPr>
            <a:spLocks noChangeArrowheads="1"/>
          </p:cNvSpPr>
          <p:nvPr/>
        </p:nvSpPr>
        <p:spPr bwMode="auto">
          <a:xfrm>
            <a:off x="524670" y="6239024"/>
            <a:ext cx="381000" cy="285750"/>
          </a:xfrm>
          <a:prstGeom prst="rightArrow">
            <a:avLst>
              <a:gd name="adj1" fmla="val 50000"/>
              <a:gd name="adj2" fmla="val 50000"/>
            </a:avLst>
          </a:prstGeom>
          <a:solidFill>
            <a:srgbClr val="4F8CB5"/>
          </a:solidFill>
          <a:ln w="9525">
            <a:noFill/>
            <a:miter lim="800000"/>
            <a:headEnd/>
            <a:tailEnd/>
          </a:ln>
        </p:spPr>
        <p:txBody>
          <a:bodyPr wrap="none" anchor="ctr"/>
          <a:lstStyle/>
          <a:p>
            <a:pPr eaLnBrk="1" hangingPunct="1">
              <a:defRPr/>
            </a:pPr>
            <a:endParaRPr lang="fr-CH" sz="1200">
              <a:latin typeface="+mj-lt"/>
            </a:endParaRPr>
          </a:p>
        </p:txBody>
      </p:sp>
      <p:sp>
        <p:nvSpPr>
          <p:cNvPr id="14" name="Rectangle 265">
            <a:extLst>
              <a:ext uri="{FF2B5EF4-FFF2-40B4-BE49-F238E27FC236}">
                <a16:creationId xmlns:a16="http://schemas.microsoft.com/office/drawing/2014/main" id="{E70180CD-F006-2ADF-91A7-95CE99B5FED9}"/>
              </a:ext>
            </a:extLst>
          </p:cNvPr>
          <p:cNvSpPr>
            <a:spLocks noChangeArrowheads="1"/>
          </p:cNvSpPr>
          <p:nvPr/>
        </p:nvSpPr>
        <p:spPr bwMode="auto">
          <a:xfrm>
            <a:off x="859236" y="6218783"/>
            <a:ext cx="7769354" cy="565925"/>
          </a:xfrm>
          <a:prstGeom prst="rect">
            <a:avLst/>
          </a:prstGeom>
          <a:noFill/>
          <a:ln w="12700">
            <a:noFill/>
            <a:miter lim="800000"/>
            <a:headEnd/>
            <a:tailEnd/>
          </a:ln>
        </p:spPr>
        <p:txBody>
          <a:bodyPr wrap="square" lIns="67866" tIns="33338" rIns="67866" bIns="33338">
            <a:spAutoFit/>
          </a:bodyPr>
          <a:lstStyle/>
          <a:p>
            <a:pPr eaLnBrk="1" hangingPunct="1">
              <a:lnSpc>
                <a:spcPct val="90000"/>
              </a:lnSpc>
              <a:defRPr/>
            </a:pPr>
            <a:r>
              <a:rPr lang="fr-FR" dirty="0">
                <a:latin typeface="+mn-lt"/>
              </a:rPr>
              <a:t>Soutien l’interopérabilité et la collaboration entre les partenaires ainsi que la </a:t>
            </a:r>
            <a:r>
              <a:rPr lang="fr-FR" dirty="0" err="1">
                <a:latin typeface="+mn-lt"/>
              </a:rPr>
              <a:t>la</a:t>
            </a:r>
            <a:r>
              <a:rPr lang="fr-FR" dirty="0">
                <a:latin typeface="+mn-lt"/>
              </a:rPr>
              <a:t> promotion de l’innovation et l’utilisation des données</a:t>
            </a:r>
            <a:r>
              <a:rPr lang="en-US" dirty="0">
                <a:latin typeface="+mn-lt"/>
              </a:rPr>
              <a:t>.</a:t>
            </a:r>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25</a:t>
            </a:fld>
            <a:endParaRPr lang="en-GB" altLang="en-US"/>
          </a:p>
        </p:txBody>
      </p:sp>
      <p:sp>
        <p:nvSpPr>
          <p:cNvPr id="17" name="Rectangle 265">
            <a:extLst>
              <a:ext uri="{FF2B5EF4-FFF2-40B4-BE49-F238E27FC236}">
                <a16:creationId xmlns:a16="http://schemas.microsoft.com/office/drawing/2014/main" id="{D4EB4561-8576-D25C-A6DD-5CA50A056E0A}"/>
              </a:ext>
            </a:extLst>
          </p:cNvPr>
          <p:cNvSpPr>
            <a:spLocks noChangeArrowheads="1"/>
          </p:cNvSpPr>
          <p:nvPr/>
        </p:nvSpPr>
        <p:spPr bwMode="auto">
          <a:xfrm>
            <a:off x="860713" y="5377035"/>
            <a:ext cx="7769354" cy="316626"/>
          </a:xfrm>
          <a:prstGeom prst="rect">
            <a:avLst/>
          </a:prstGeom>
          <a:noFill/>
          <a:ln w="12700">
            <a:noFill/>
            <a:miter lim="800000"/>
            <a:headEnd/>
            <a:tailEnd/>
          </a:ln>
        </p:spPr>
        <p:txBody>
          <a:bodyPr wrap="square" lIns="67866" tIns="33338" rIns="67866" bIns="33338">
            <a:spAutoFit/>
          </a:bodyPr>
          <a:lstStyle/>
          <a:p>
            <a:pPr eaLnBrk="1" hangingPunct="1">
              <a:lnSpc>
                <a:spcPct val="90000"/>
              </a:lnSpc>
              <a:defRPr/>
            </a:pPr>
            <a:r>
              <a:rPr lang="fr-FR" dirty="0">
                <a:latin typeface="+mn-lt"/>
              </a:rPr>
              <a:t>Fournis le dénominateur pour la gestion des données</a:t>
            </a:r>
            <a:endParaRPr lang="en-US" dirty="0">
              <a:latin typeface="+mn-lt"/>
            </a:endParaRPr>
          </a:p>
        </p:txBody>
      </p:sp>
      <p:sp>
        <p:nvSpPr>
          <p:cNvPr id="18" name="AutoShape 416">
            <a:extLst>
              <a:ext uri="{FF2B5EF4-FFF2-40B4-BE49-F238E27FC236}">
                <a16:creationId xmlns:a16="http://schemas.microsoft.com/office/drawing/2014/main" id="{A620E6B0-4671-4FFE-F10E-01D92028140D}"/>
              </a:ext>
            </a:extLst>
          </p:cNvPr>
          <p:cNvSpPr>
            <a:spLocks noChangeArrowheads="1"/>
          </p:cNvSpPr>
          <p:nvPr/>
        </p:nvSpPr>
        <p:spPr bwMode="auto">
          <a:xfrm>
            <a:off x="502277" y="5394861"/>
            <a:ext cx="381000" cy="285750"/>
          </a:xfrm>
          <a:prstGeom prst="rightArrow">
            <a:avLst>
              <a:gd name="adj1" fmla="val 50000"/>
              <a:gd name="adj2" fmla="val 50000"/>
            </a:avLst>
          </a:prstGeom>
          <a:solidFill>
            <a:srgbClr val="4F8CB5"/>
          </a:solidFill>
          <a:ln w="9525">
            <a:noFill/>
            <a:miter lim="800000"/>
            <a:headEnd/>
            <a:tailEnd/>
          </a:ln>
        </p:spPr>
        <p:txBody>
          <a:bodyPr wrap="none" anchor="ctr"/>
          <a:lstStyle/>
          <a:p>
            <a:pPr eaLnBrk="1" hangingPunct="1">
              <a:defRPr/>
            </a:pPr>
            <a:endParaRPr lang="fr-CH" sz="1200">
              <a:latin typeface="+mj-lt"/>
            </a:endParaRPr>
          </a:p>
        </p:txBody>
      </p:sp>
    </p:spTree>
    <p:extLst>
      <p:ext uri="{BB962C8B-B14F-4D97-AF65-F5344CB8AC3E}">
        <p14:creationId xmlns:p14="http://schemas.microsoft.com/office/powerpoint/2010/main" val="31185728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26</a:t>
            </a:fld>
            <a:endParaRPr lang="en-US" sz="1200" dirty="0"/>
          </a:p>
        </p:txBody>
      </p:sp>
      <p:sp>
        <p:nvSpPr>
          <p:cNvPr id="7" name="Title 1">
            <a:extLst>
              <a:ext uri="{FF2B5EF4-FFF2-40B4-BE49-F238E27FC236}">
                <a16:creationId xmlns:a16="http://schemas.microsoft.com/office/drawing/2014/main" id="{4D9EB3CC-B589-AA03-F79F-9EF9F3F7750D}"/>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les références au sol – Listes maîtresses</a:t>
            </a:r>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26</a:t>
            </a:fld>
            <a:endParaRPr lang="en-GB" altLang="en-US"/>
          </a:p>
        </p:txBody>
      </p:sp>
      <p:sp>
        <p:nvSpPr>
          <p:cNvPr id="4" name="Rectangle 3">
            <a:extLst>
              <a:ext uri="{FF2B5EF4-FFF2-40B4-BE49-F238E27FC236}">
                <a16:creationId xmlns:a16="http://schemas.microsoft.com/office/drawing/2014/main" id="{A78FE994-135F-2F9F-9405-54E1518336BC}"/>
              </a:ext>
            </a:extLst>
          </p:cNvPr>
          <p:cNvSpPr/>
          <p:nvPr/>
        </p:nvSpPr>
        <p:spPr>
          <a:xfrm>
            <a:off x="226957" y="1082218"/>
            <a:ext cx="8654708" cy="1754326"/>
          </a:xfrm>
          <a:prstGeom prst="rect">
            <a:avLst/>
          </a:prstGeom>
        </p:spPr>
        <p:txBody>
          <a:bodyPr wrap="square">
            <a:spAutoFit/>
          </a:bodyPr>
          <a:lstStyle/>
          <a:p>
            <a:pPr algn="just">
              <a:lnSpc>
                <a:spcPct val="90000"/>
              </a:lnSpc>
              <a:spcBef>
                <a:spcPts val="0"/>
              </a:spcBef>
            </a:pPr>
            <a:r>
              <a:rPr lang="fr-FR" altLang="zh-CN" sz="2400" dirty="0">
                <a:ea typeface="SimSun" pitchFamily="2" charset="-122"/>
              </a:rPr>
              <a:t>Liste unique, faisant autorité, géré par l'agence officiellement mandatée, complète, à jour et codée de manière unique de tous les enregistrements actifs (et passés) pour un type d’ entité/objet géographique (par exemple : établissements de santé, divisions administratives, villages)</a:t>
            </a:r>
            <a:endParaRPr lang="en-US" altLang="zh-CN" sz="2400" dirty="0">
              <a:ea typeface="SimSun" pitchFamily="2" charset="-122"/>
            </a:endParaRPr>
          </a:p>
        </p:txBody>
      </p:sp>
      <p:sp>
        <p:nvSpPr>
          <p:cNvPr id="13" name="Title 1">
            <a:extLst>
              <a:ext uri="{FF2B5EF4-FFF2-40B4-BE49-F238E27FC236}">
                <a16:creationId xmlns:a16="http://schemas.microsoft.com/office/drawing/2014/main" id="{CC902B77-160E-BC76-0AE9-5BB314004185}"/>
              </a:ext>
            </a:extLst>
          </p:cNvPr>
          <p:cNvSpPr txBox="1">
            <a:spLocks/>
          </p:cNvSpPr>
          <p:nvPr/>
        </p:nvSpPr>
        <p:spPr>
          <a:xfrm>
            <a:off x="296406" y="2800634"/>
            <a:ext cx="3843546" cy="387383"/>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fr-CH" altLang="en-US" sz="2400" b="1" dirty="0">
                <a:latin typeface="+mn-lt"/>
              </a:rPr>
              <a:t>Caractéristiques principales </a:t>
            </a:r>
          </a:p>
          <a:p>
            <a:endParaRPr lang="fr-CH" altLang="en-US" sz="2400" b="1" dirty="0">
              <a:latin typeface="+mn-lt"/>
            </a:endParaRPr>
          </a:p>
        </p:txBody>
      </p:sp>
      <p:sp>
        <p:nvSpPr>
          <p:cNvPr id="19" name="Rectangle 3">
            <a:extLst>
              <a:ext uri="{FF2B5EF4-FFF2-40B4-BE49-F238E27FC236}">
                <a16:creationId xmlns:a16="http://schemas.microsoft.com/office/drawing/2014/main" id="{3DD5F64B-046A-784D-8967-BBFCE461D967}"/>
              </a:ext>
            </a:extLst>
          </p:cNvPr>
          <p:cNvSpPr>
            <a:spLocks noChangeArrowheads="1"/>
          </p:cNvSpPr>
          <p:nvPr/>
        </p:nvSpPr>
        <p:spPr bwMode="auto">
          <a:xfrm>
            <a:off x="150194" y="3282240"/>
            <a:ext cx="8843611" cy="3502468"/>
          </a:xfrm>
          <a:prstGeom prst="rect">
            <a:avLst/>
          </a:prstGeom>
          <a:noFill/>
          <a:ln w="9525">
            <a:noFill/>
            <a:miter lim="800000"/>
            <a:headEnd/>
            <a:tailEnd/>
          </a:ln>
        </p:spPr>
        <p:txBody>
          <a:bodyPr lIns="0" tIns="0" rIns="0" bIns="0"/>
          <a:lstStyle/>
          <a:p>
            <a:pPr marL="540000" lvl="1" indent="-270000">
              <a:lnSpc>
                <a:spcPct val="90000"/>
              </a:lnSpc>
              <a:spcAft>
                <a:spcPts val="450"/>
              </a:spcAft>
              <a:buFont typeface="+mj-lt"/>
              <a:buAutoNum type="arabicPeriod"/>
              <a:defRPr/>
            </a:pPr>
            <a:r>
              <a:rPr lang="fr-FR" altLang="zh-CN" sz="2000" dirty="0">
                <a:latin typeface="+mn-lt"/>
              </a:rPr>
              <a:t>Couvre l'ensemble des éléments de données qui permettent d'identifier de façon unique, de classer, de localiser géographiquement et, le cas échéant, de contacter chaque enregistrement actif dans la liste maîtresse – Validité</a:t>
            </a:r>
          </a:p>
          <a:p>
            <a:pPr marL="540000" lvl="1" indent="-270000">
              <a:lnSpc>
                <a:spcPct val="90000"/>
              </a:lnSpc>
              <a:spcAft>
                <a:spcPts val="450"/>
              </a:spcAft>
              <a:buFont typeface="+mj-lt"/>
              <a:buAutoNum type="arabicPeriod"/>
              <a:defRPr/>
            </a:pPr>
            <a:r>
              <a:rPr lang="fr-FR" altLang="zh-CN" sz="2000" dirty="0">
                <a:latin typeface="+mn-lt"/>
              </a:rPr>
              <a:t>Provient uniquement de l’entité gouvernementale officiellement mandatée pour développer et maintenir une telle liste maîtresse – Unicité</a:t>
            </a:r>
          </a:p>
          <a:p>
            <a:pPr marL="540000" lvl="1" indent="-270000">
              <a:lnSpc>
                <a:spcPct val="90000"/>
              </a:lnSpc>
              <a:spcAft>
                <a:spcPts val="450"/>
              </a:spcAft>
              <a:buFont typeface="+mj-lt"/>
              <a:buAutoNum type="arabicPeriod"/>
              <a:defRPr/>
            </a:pPr>
            <a:r>
              <a:rPr lang="fr-FR" altLang="zh-CN" sz="2000" dirty="0">
                <a:latin typeface="+mn-lt"/>
              </a:rPr>
              <a:t>Est complète et à jour grâce à l’opérationnalisation d’un mécanisme de mise à jour – exhaustivité, actualité</a:t>
            </a:r>
          </a:p>
          <a:p>
            <a:pPr marL="540000" lvl="1" indent="-270000">
              <a:lnSpc>
                <a:spcPct val="90000"/>
              </a:lnSpc>
              <a:spcAft>
                <a:spcPts val="450"/>
              </a:spcAft>
              <a:buFont typeface="+mj-lt"/>
              <a:buAutoNum type="arabicPeriod"/>
              <a:defRPr/>
            </a:pPr>
            <a:r>
              <a:rPr lang="fr-FR" altLang="zh-CN" sz="2000" dirty="0">
                <a:latin typeface="+mn-lt"/>
              </a:rPr>
              <a:t>Contient un identifiant (ID) officiel et unique pour chaque enregistrement – ​​Unicité, interopérabilité</a:t>
            </a:r>
          </a:p>
          <a:p>
            <a:pPr marL="540000" lvl="1" indent="-270000">
              <a:lnSpc>
                <a:spcPct val="90000"/>
              </a:lnSpc>
              <a:spcAft>
                <a:spcPts val="450"/>
              </a:spcAft>
              <a:buFont typeface="+mj-lt"/>
              <a:buAutoNum type="arabicPeriod"/>
              <a:defRPr/>
            </a:pPr>
            <a:r>
              <a:rPr lang="fr-FR" altLang="zh-CN" sz="2000" dirty="0">
                <a:latin typeface="+mn-lt"/>
              </a:rPr>
              <a:t>Fait le lien avec d'autres listes maîtresses pertinentes (ex : nom officiel et code unique des divisions administratives inclus dans la liste maîtresse des établissements de santé) - Cohérence</a:t>
            </a:r>
          </a:p>
          <a:p>
            <a:pPr marL="540000" lvl="1" indent="-270000">
              <a:lnSpc>
                <a:spcPct val="90000"/>
              </a:lnSpc>
              <a:spcAft>
                <a:spcPts val="450"/>
              </a:spcAft>
              <a:buFont typeface="+mj-lt"/>
              <a:buAutoNum type="arabicPeriod"/>
              <a:defRPr/>
            </a:pPr>
            <a:endParaRPr lang="fr-FR" altLang="zh-CN" sz="2000" dirty="0">
              <a:latin typeface="+mn-lt"/>
            </a:endParaRPr>
          </a:p>
          <a:p>
            <a:pPr>
              <a:lnSpc>
                <a:spcPct val="90000"/>
              </a:lnSpc>
              <a:spcBef>
                <a:spcPct val="20000"/>
              </a:spcBef>
              <a:defRPr/>
            </a:pPr>
            <a:endParaRPr lang="en-US" altLang="zh-CN" sz="2000" dirty="0">
              <a:latin typeface="+mn-lt"/>
            </a:endParaRPr>
          </a:p>
        </p:txBody>
      </p:sp>
    </p:spTree>
    <p:extLst>
      <p:ext uri="{BB962C8B-B14F-4D97-AF65-F5344CB8AC3E}">
        <p14:creationId xmlns:p14="http://schemas.microsoft.com/office/powerpoint/2010/main" val="35995504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8984229-18E2-1684-BE46-C50A11C4383F}"/>
              </a:ext>
            </a:extLst>
          </p:cNvPr>
          <p:cNvSpPr txBox="1">
            <a:spLocks/>
          </p:cNvSpPr>
          <p:nvPr/>
        </p:nvSpPr>
        <p:spPr bwMode="auto">
          <a:xfrm>
            <a:off x="1520476" y="2603210"/>
            <a:ext cx="1024712" cy="219721"/>
          </a:xfrm>
          <a:prstGeom prst="rect">
            <a:avLst/>
          </a:prstGeom>
          <a:noFill/>
          <a:ln w="9525">
            <a:noFill/>
            <a:miter lim="800000"/>
            <a:headEnd/>
            <a:tailEnd/>
          </a:ln>
        </p:spPr>
        <p:txBody>
          <a:bodyPr anchor="ctr"/>
          <a:lstStyle/>
          <a:p>
            <a:pPr algn="ctr">
              <a:lnSpc>
                <a:spcPct val="90000"/>
              </a:lnSpc>
              <a:defRPr/>
            </a:pPr>
            <a:r>
              <a:rPr lang="fr-CH" altLang="en-US" sz="825" b="1" dirty="0">
                <a:solidFill>
                  <a:srgbClr val="7030A0"/>
                </a:solidFill>
                <a:latin typeface="+mn-lt"/>
                <a:ea typeface="+mj-ea"/>
                <a:cs typeface="+mj-cs"/>
              </a:rPr>
              <a:t>Identifiant unique</a:t>
            </a:r>
          </a:p>
        </p:txBody>
      </p:sp>
      <p:sp>
        <p:nvSpPr>
          <p:cNvPr id="2" name="Rectangle 10">
            <a:extLst>
              <a:ext uri="{FF2B5EF4-FFF2-40B4-BE49-F238E27FC236}">
                <a16:creationId xmlns:a16="http://schemas.microsoft.com/office/drawing/2014/main" id="{AEBB9461-80CA-A2C3-7B57-183EE03FB2ED}"/>
              </a:ext>
            </a:extLst>
          </p:cNvPr>
          <p:cNvSpPr>
            <a:spLocks noChangeArrowheads="1"/>
          </p:cNvSpPr>
          <p:nvPr/>
        </p:nvSpPr>
        <p:spPr bwMode="auto">
          <a:xfrm>
            <a:off x="2448682" y="4159393"/>
            <a:ext cx="1331230" cy="48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algn="ctr">
              <a:lnSpc>
                <a:spcPct val="90000"/>
              </a:lnSpc>
            </a:pPr>
            <a:r>
              <a:rPr lang="fr-CH" sz="1500" dirty="0">
                <a:latin typeface="+mn-lt"/>
              </a:rPr>
              <a:t>Etablissement de santé</a:t>
            </a:r>
          </a:p>
        </p:txBody>
      </p:sp>
      <p:sp>
        <p:nvSpPr>
          <p:cNvPr id="3" name="Rectangle 10">
            <a:extLst>
              <a:ext uri="{FF2B5EF4-FFF2-40B4-BE49-F238E27FC236}">
                <a16:creationId xmlns:a16="http://schemas.microsoft.com/office/drawing/2014/main" id="{C8392294-CA50-CE1B-CD96-9CDC26EA1509}"/>
              </a:ext>
            </a:extLst>
          </p:cNvPr>
          <p:cNvSpPr>
            <a:spLocks noChangeArrowheads="1"/>
          </p:cNvSpPr>
          <p:nvPr/>
        </p:nvSpPr>
        <p:spPr bwMode="auto">
          <a:xfrm>
            <a:off x="2131010" y="3186470"/>
            <a:ext cx="1866900" cy="27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7" rIns="67866" bIns="33337">
            <a:spAutoFit/>
          </a:bodyPr>
          <a:lstStyle/>
          <a:p>
            <a:pPr marL="346454" indent="-346454" algn="ctr">
              <a:lnSpc>
                <a:spcPct val="90000"/>
              </a:lnSpc>
            </a:pPr>
            <a:r>
              <a:rPr lang="fr-CH" sz="1500" dirty="0">
                <a:latin typeface="+mn-lt"/>
              </a:rPr>
              <a:t>District</a:t>
            </a:r>
          </a:p>
        </p:txBody>
      </p:sp>
      <p:sp>
        <p:nvSpPr>
          <p:cNvPr id="4" name="Rectangle 10">
            <a:extLst>
              <a:ext uri="{FF2B5EF4-FFF2-40B4-BE49-F238E27FC236}">
                <a16:creationId xmlns:a16="http://schemas.microsoft.com/office/drawing/2014/main" id="{086985FC-7D6D-53BD-F2F6-74E564C6AA2F}"/>
              </a:ext>
            </a:extLst>
          </p:cNvPr>
          <p:cNvSpPr>
            <a:spLocks noChangeArrowheads="1"/>
          </p:cNvSpPr>
          <p:nvPr/>
        </p:nvSpPr>
        <p:spPr bwMode="auto">
          <a:xfrm>
            <a:off x="2154823" y="4775323"/>
            <a:ext cx="1859756" cy="27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7" rIns="67866" bIns="33337">
            <a:spAutoFit/>
          </a:bodyPr>
          <a:lstStyle/>
          <a:p>
            <a:pPr marL="346454" indent="-346454" algn="ctr">
              <a:lnSpc>
                <a:spcPct val="90000"/>
              </a:lnSpc>
            </a:pPr>
            <a:r>
              <a:rPr lang="fr-CH" sz="1500" dirty="0">
                <a:latin typeface="+mn-lt"/>
              </a:rPr>
              <a:t>Personne</a:t>
            </a:r>
          </a:p>
        </p:txBody>
      </p:sp>
      <p:sp>
        <p:nvSpPr>
          <p:cNvPr id="5" name="Rectangle 10">
            <a:extLst>
              <a:ext uri="{FF2B5EF4-FFF2-40B4-BE49-F238E27FC236}">
                <a16:creationId xmlns:a16="http://schemas.microsoft.com/office/drawing/2014/main" id="{2CB37C41-A881-85AF-BADF-EBCB815CDCAE}"/>
              </a:ext>
            </a:extLst>
          </p:cNvPr>
          <p:cNvSpPr>
            <a:spLocks noChangeArrowheads="1"/>
          </p:cNvSpPr>
          <p:nvPr/>
        </p:nvSpPr>
        <p:spPr bwMode="auto">
          <a:xfrm>
            <a:off x="2171491" y="2702549"/>
            <a:ext cx="1843088" cy="27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7" rIns="67866" bIns="33337">
            <a:spAutoFit/>
          </a:bodyPr>
          <a:lstStyle/>
          <a:p>
            <a:pPr marL="346454" indent="-346454" algn="ctr">
              <a:lnSpc>
                <a:spcPct val="90000"/>
              </a:lnSpc>
            </a:pPr>
            <a:r>
              <a:rPr lang="fr-CH" sz="1500" dirty="0">
                <a:latin typeface="+mn-lt"/>
              </a:rPr>
              <a:t>Province</a:t>
            </a:r>
          </a:p>
        </p:txBody>
      </p:sp>
      <p:sp>
        <p:nvSpPr>
          <p:cNvPr id="7" name="Rectangle 10">
            <a:extLst>
              <a:ext uri="{FF2B5EF4-FFF2-40B4-BE49-F238E27FC236}">
                <a16:creationId xmlns:a16="http://schemas.microsoft.com/office/drawing/2014/main" id="{D3B55900-C864-240F-8379-0E058E17EFF6}"/>
              </a:ext>
            </a:extLst>
          </p:cNvPr>
          <p:cNvSpPr>
            <a:spLocks noChangeArrowheads="1"/>
          </p:cNvSpPr>
          <p:nvPr/>
        </p:nvSpPr>
        <p:spPr bwMode="auto">
          <a:xfrm>
            <a:off x="546270" y="2639087"/>
            <a:ext cx="844049" cy="27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marL="346454" indent="-346454">
              <a:lnSpc>
                <a:spcPct val="90000"/>
              </a:lnSpc>
            </a:pPr>
            <a:r>
              <a:rPr lang="fr-CH" sz="1502" dirty="0">
                <a:latin typeface="+mn-lt"/>
              </a:rPr>
              <a:t>Stat/Info</a:t>
            </a:r>
          </a:p>
        </p:txBody>
      </p:sp>
      <p:cxnSp>
        <p:nvCxnSpPr>
          <p:cNvPr id="8" name="Straight Arrow Connector 46">
            <a:extLst>
              <a:ext uri="{FF2B5EF4-FFF2-40B4-BE49-F238E27FC236}">
                <a16:creationId xmlns:a16="http://schemas.microsoft.com/office/drawing/2014/main" id="{0BFA8DBE-A2C3-B06F-5B9E-BEF41C3570B4}"/>
              </a:ext>
            </a:extLst>
          </p:cNvPr>
          <p:cNvCxnSpPr>
            <a:cxnSpLocks noChangeShapeType="1"/>
          </p:cNvCxnSpPr>
          <p:nvPr/>
        </p:nvCxnSpPr>
        <p:spPr bwMode="auto">
          <a:xfrm flipH="1">
            <a:off x="1666311" y="2838504"/>
            <a:ext cx="744864" cy="0"/>
          </a:xfrm>
          <a:prstGeom prst="straightConnector1">
            <a:avLst/>
          </a:prstGeom>
          <a:noFill/>
          <a:ln w="28575" algn="ctr">
            <a:solidFill>
              <a:srgbClr val="7030A0"/>
            </a:solidFill>
            <a:round/>
            <a:headEnd type="arrow" w="med" len="med"/>
            <a:tailEnd/>
          </a:ln>
          <a:extLst>
            <a:ext uri="{909E8E84-426E-40DD-AFC4-6F175D3DCCD1}">
              <a14:hiddenFill xmlns:a14="http://schemas.microsoft.com/office/drawing/2010/main">
                <a:noFill/>
              </a14:hiddenFill>
            </a:ext>
          </a:extLst>
        </p:spPr>
      </p:cxnSp>
      <p:sp>
        <p:nvSpPr>
          <p:cNvPr id="10" name="Rectangle 10">
            <a:extLst>
              <a:ext uri="{FF2B5EF4-FFF2-40B4-BE49-F238E27FC236}">
                <a16:creationId xmlns:a16="http://schemas.microsoft.com/office/drawing/2014/main" id="{162D66AC-37AC-EEBA-61AD-B6A3F457A493}"/>
              </a:ext>
            </a:extLst>
          </p:cNvPr>
          <p:cNvSpPr>
            <a:spLocks noChangeArrowheads="1"/>
          </p:cNvSpPr>
          <p:nvPr/>
        </p:nvSpPr>
        <p:spPr bwMode="auto">
          <a:xfrm>
            <a:off x="2397077" y="2177576"/>
            <a:ext cx="1450356" cy="35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algn="ctr">
              <a:lnSpc>
                <a:spcPct val="90000"/>
              </a:lnSpc>
            </a:pPr>
            <a:r>
              <a:rPr lang="fr-CH" sz="1050" b="1" dirty="0">
                <a:latin typeface="+mn-lt"/>
              </a:rPr>
              <a:t>Entités/objets géographiques</a:t>
            </a:r>
          </a:p>
        </p:txBody>
      </p:sp>
      <p:pic>
        <p:nvPicPr>
          <p:cNvPr id="11" name="Picture 10" descr="C:\Users\Samsung\AppData\Local\Microsoft\Windows\INetCache\Content.Word\KHM_Figure_18_final.jpg">
            <a:extLst>
              <a:ext uri="{FF2B5EF4-FFF2-40B4-BE49-F238E27FC236}">
                <a16:creationId xmlns:a16="http://schemas.microsoft.com/office/drawing/2014/main" id="{4E5F2F5B-BEE2-0339-77B7-B5192A125686}"/>
              </a:ext>
            </a:extLst>
          </p:cNvPr>
          <p:cNvPicPr/>
          <p:nvPr/>
        </p:nvPicPr>
        <p:blipFill>
          <a:blip r:embed="rId3" cstate="print"/>
          <a:srcRect l="7802" t="5572" r="7553" b="6136"/>
          <a:stretch>
            <a:fillRect/>
          </a:stretch>
        </p:blipFill>
        <p:spPr bwMode="auto">
          <a:xfrm>
            <a:off x="4603214" y="3174028"/>
            <a:ext cx="1523932" cy="1076203"/>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13" name="Rectangle 10">
            <a:extLst>
              <a:ext uri="{FF2B5EF4-FFF2-40B4-BE49-F238E27FC236}">
                <a16:creationId xmlns:a16="http://schemas.microsoft.com/office/drawing/2014/main" id="{DFC89846-DBEA-593A-037E-7C945C505481}"/>
              </a:ext>
            </a:extLst>
          </p:cNvPr>
          <p:cNvSpPr>
            <a:spLocks noChangeArrowheads="1"/>
          </p:cNvSpPr>
          <p:nvPr/>
        </p:nvSpPr>
        <p:spPr bwMode="auto">
          <a:xfrm>
            <a:off x="4931299" y="2951615"/>
            <a:ext cx="887636" cy="2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marL="346454" indent="-346454" algn="ctr">
              <a:lnSpc>
                <a:spcPct val="90000"/>
              </a:lnSpc>
            </a:pPr>
            <a:r>
              <a:rPr lang="fr-CH" sz="1050" b="1" dirty="0">
                <a:latin typeface="+mn-lt"/>
              </a:rPr>
              <a:t>Carte</a:t>
            </a:r>
          </a:p>
        </p:txBody>
      </p:sp>
      <p:pic>
        <p:nvPicPr>
          <p:cNvPr id="14" name="Picture 13">
            <a:extLst>
              <a:ext uri="{FF2B5EF4-FFF2-40B4-BE49-F238E27FC236}">
                <a16:creationId xmlns:a16="http://schemas.microsoft.com/office/drawing/2014/main" id="{896FA399-75FC-E0CD-4D15-C3BD6AE70FDD}"/>
              </a:ext>
            </a:extLst>
          </p:cNvPr>
          <p:cNvPicPr>
            <a:picLocks noChangeAspect="1" noChangeArrowheads="1"/>
          </p:cNvPicPr>
          <p:nvPr/>
        </p:nvPicPr>
        <p:blipFill>
          <a:blip r:embed="rId4" cstate="print"/>
          <a:srcRect l="18780" t="19149" r="34303" b="44901"/>
          <a:stretch>
            <a:fillRect/>
          </a:stretch>
        </p:blipFill>
        <p:spPr bwMode="auto">
          <a:xfrm>
            <a:off x="4899079" y="5179848"/>
            <a:ext cx="1518531" cy="625416"/>
          </a:xfrm>
          <a:prstGeom prst="rect">
            <a:avLst/>
          </a:prstGeom>
          <a:noFill/>
          <a:ln w="9525">
            <a:noFill/>
            <a:miter lim="800000"/>
            <a:headEnd/>
            <a:tailEnd/>
          </a:ln>
          <a:effectLst>
            <a:outerShdw blurRad="50800" dist="38100" dir="2700000" sx="102000" sy="102000" algn="tl" rotWithShape="0">
              <a:prstClr val="black">
                <a:alpha val="40000"/>
              </a:prstClr>
            </a:outerShdw>
          </a:effectLst>
        </p:spPr>
      </p:pic>
      <p:pic>
        <p:nvPicPr>
          <p:cNvPr id="15" name="Picture 14">
            <a:extLst>
              <a:ext uri="{FF2B5EF4-FFF2-40B4-BE49-F238E27FC236}">
                <a16:creationId xmlns:a16="http://schemas.microsoft.com/office/drawing/2014/main" id="{FBDF7D48-B2D7-C91A-CFA4-BCBD73991FEE}"/>
              </a:ext>
            </a:extLst>
          </p:cNvPr>
          <p:cNvPicPr>
            <a:picLocks noChangeAspect="1" noChangeArrowheads="1"/>
          </p:cNvPicPr>
          <p:nvPr/>
        </p:nvPicPr>
        <p:blipFill>
          <a:blip r:embed="rId5" cstate="print"/>
          <a:srcRect l="18000" t="36279" r="40000" b="23721"/>
          <a:stretch>
            <a:fillRect/>
          </a:stretch>
        </p:blipFill>
        <p:spPr bwMode="auto">
          <a:xfrm>
            <a:off x="4574549" y="4697066"/>
            <a:ext cx="1553491" cy="79549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16" name="Rectangle 10">
            <a:extLst>
              <a:ext uri="{FF2B5EF4-FFF2-40B4-BE49-F238E27FC236}">
                <a16:creationId xmlns:a16="http://schemas.microsoft.com/office/drawing/2014/main" id="{32077C0A-8A09-1006-660A-BF32E10BB4C7}"/>
              </a:ext>
            </a:extLst>
          </p:cNvPr>
          <p:cNvSpPr>
            <a:spLocks noChangeArrowheads="1"/>
          </p:cNvSpPr>
          <p:nvPr/>
        </p:nvSpPr>
        <p:spPr bwMode="auto">
          <a:xfrm>
            <a:off x="4521287" y="4437298"/>
            <a:ext cx="1843088" cy="212750"/>
          </a:xfrm>
          <a:prstGeom prst="rect">
            <a:avLst/>
          </a:prstGeom>
          <a:noFill/>
          <a:ln w="12700">
            <a:noFill/>
            <a:miter lim="800000"/>
            <a:headEnd/>
            <a:tailEnd/>
          </a:ln>
        </p:spPr>
        <p:txBody>
          <a:bodyPr lIns="67866" tIns="33337" rIns="67866" bIns="33337">
            <a:spAutoFit/>
          </a:bodyPr>
          <a:lstStyle/>
          <a:p>
            <a:pPr marL="346454" indent="-346454" algn="ctr">
              <a:lnSpc>
                <a:spcPct val="90000"/>
              </a:lnSpc>
              <a:defRPr/>
            </a:pPr>
            <a:r>
              <a:rPr lang="fr-CH" sz="1050" b="1" dirty="0">
                <a:latin typeface="+mn-lt"/>
              </a:rPr>
              <a:t>Table/graphique</a:t>
            </a:r>
          </a:p>
        </p:txBody>
      </p:sp>
      <p:sp>
        <p:nvSpPr>
          <p:cNvPr id="17" name="Rectangle 10">
            <a:extLst>
              <a:ext uri="{FF2B5EF4-FFF2-40B4-BE49-F238E27FC236}">
                <a16:creationId xmlns:a16="http://schemas.microsoft.com/office/drawing/2014/main" id="{11DD5CB5-6159-0691-338F-5DD572607F17}"/>
              </a:ext>
            </a:extLst>
          </p:cNvPr>
          <p:cNvSpPr>
            <a:spLocks noChangeArrowheads="1"/>
          </p:cNvSpPr>
          <p:nvPr/>
        </p:nvSpPr>
        <p:spPr bwMode="auto">
          <a:xfrm>
            <a:off x="2349489" y="3683647"/>
            <a:ext cx="1429940" cy="27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7" rIns="67866" bIns="33337">
            <a:spAutoFit/>
          </a:bodyPr>
          <a:lstStyle/>
          <a:p>
            <a:pPr marL="346454" indent="-346454" algn="ctr">
              <a:lnSpc>
                <a:spcPct val="90000"/>
              </a:lnSpc>
            </a:pPr>
            <a:r>
              <a:rPr lang="fr-CH" sz="1500" dirty="0">
                <a:latin typeface="+mn-lt"/>
              </a:rPr>
              <a:t>Village</a:t>
            </a:r>
          </a:p>
        </p:txBody>
      </p:sp>
      <p:sp>
        <p:nvSpPr>
          <p:cNvPr id="20" name="Rectangle 10">
            <a:extLst>
              <a:ext uri="{FF2B5EF4-FFF2-40B4-BE49-F238E27FC236}">
                <a16:creationId xmlns:a16="http://schemas.microsoft.com/office/drawing/2014/main" id="{FF61DB18-D15E-607C-9796-0AA5E2C8713C}"/>
              </a:ext>
            </a:extLst>
          </p:cNvPr>
          <p:cNvSpPr>
            <a:spLocks noChangeArrowheads="1"/>
          </p:cNvSpPr>
          <p:nvPr/>
        </p:nvSpPr>
        <p:spPr bwMode="auto">
          <a:xfrm>
            <a:off x="547063" y="3121238"/>
            <a:ext cx="906909" cy="27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marL="346454" indent="-346454">
              <a:lnSpc>
                <a:spcPct val="90000"/>
              </a:lnSpc>
            </a:pPr>
            <a:r>
              <a:rPr lang="fr-CH" sz="1502" dirty="0">
                <a:latin typeface="+mn-lt"/>
              </a:rPr>
              <a:t>Stat/Info</a:t>
            </a:r>
          </a:p>
        </p:txBody>
      </p:sp>
      <p:sp>
        <p:nvSpPr>
          <p:cNvPr id="21" name="Rectangle 10">
            <a:extLst>
              <a:ext uri="{FF2B5EF4-FFF2-40B4-BE49-F238E27FC236}">
                <a16:creationId xmlns:a16="http://schemas.microsoft.com/office/drawing/2014/main" id="{37B50C75-30E3-A689-855A-8E2AAF738EEE}"/>
              </a:ext>
            </a:extLst>
          </p:cNvPr>
          <p:cNvSpPr>
            <a:spLocks noChangeArrowheads="1"/>
          </p:cNvSpPr>
          <p:nvPr/>
        </p:nvSpPr>
        <p:spPr bwMode="auto">
          <a:xfrm>
            <a:off x="554325" y="3636358"/>
            <a:ext cx="1198707" cy="27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marL="346454" indent="-346454">
              <a:lnSpc>
                <a:spcPct val="90000"/>
              </a:lnSpc>
            </a:pPr>
            <a:r>
              <a:rPr lang="fr-CH" sz="1502" dirty="0">
                <a:latin typeface="+mn-lt"/>
              </a:rPr>
              <a:t>Stat/Info</a:t>
            </a:r>
          </a:p>
        </p:txBody>
      </p:sp>
      <p:sp>
        <p:nvSpPr>
          <p:cNvPr id="22" name="Rectangle 10">
            <a:extLst>
              <a:ext uri="{FF2B5EF4-FFF2-40B4-BE49-F238E27FC236}">
                <a16:creationId xmlns:a16="http://schemas.microsoft.com/office/drawing/2014/main" id="{CBCFA6FA-2CC3-180B-9A4B-FCC9CB14C3F9}"/>
              </a:ext>
            </a:extLst>
          </p:cNvPr>
          <p:cNvSpPr>
            <a:spLocks noChangeArrowheads="1"/>
          </p:cNvSpPr>
          <p:nvPr/>
        </p:nvSpPr>
        <p:spPr bwMode="auto">
          <a:xfrm>
            <a:off x="547063" y="4224454"/>
            <a:ext cx="817801" cy="27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marL="346454" indent="-346454">
              <a:lnSpc>
                <a:spcPct val="90000"/>
              </a:lnSpc>
            </a:pPr>
            <a:r>
              <a:rPr lang="fr-CH" sz="1502" dirty="0">
                <a:latin typeface="+mn-lt"/>
              </a:rPr>
              <a:t>Stat/Info</a:t>
            </a:r>
          </a:p>
        </p:txBody>
      </p:sp>
      <p:sp>
        <p:nvSpPr>
          <p:cNvPr id="24" name="Rectangle 10">
            <a:extLst>
              <a:ext uri="{FF2B5EF4-FFF2-40B4-BE49-F238E27FC236}">
                <a16:creationId xmlns:a16="http://schemas.microsoft.com/office/drawing/2014/main" id="{A6F47EC4-5176-2F97-67D1-DA4BEA1A6A2B}"/>
              </a:ext>
            </a:extLst>
          </p:cNvPr>
          <p:cNvSpPr>
            <a:spLocks noChangeArrowheads="1"/>
          </p:cNvSpPr>
          <p:nvPr/>
        </p:nvSpPr>
        <p:spPr bwMode="auto">
          <a:xfrm>
            <a:off x="547062" y="4766827"/>
            <a:ext cx="1000602" cy="27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marL="346454" indent="-346454">
              <a:lnSpc>
                <a:spcPct val="90000"/>
              </a:lnSpc>
            </a:pPr>
            <a:r>
              <a:rPr lang="fr-CH" sz="1502" dirty="0">
                <a:latin typeface="+mn-lt"/>
              </a:rPr>
              <a:t>Stat/Info</a:t>
            </a:r>
          </a:p>
        </p:txBody>
      </p:sp>
      <p:sp>
        <p:nvSpPr>
          <p:cNvPr id="38" name="Right Brace 37">
            <a:extLst>
              <a:ext uri="{FF2B5EF4-FFF2-40B4-BE49-F238E27FC236}">
                <a16:creationId xmlns:a16="http://schemas.microsoft.com/office/drawing/2014/main" id="{229A4D4A-DDF5-0AD5-E9BD-55A3D78CCD69}"/>
              </a:ext>
            </a:extLst>
          </p:cNvPr>
          <p:cNvSpPr/>
          <p:nvPr/>
        </p:nvSpPr>
        <p:spPr>
          <a:xfrm rot="5400000" flipH="1">
            <a:off x="2025219" y="208144"/>
            <a:ext cx="275261" cy="323316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1050" dirty="0"/>
          </a:p>
        </p:txBody>
      </p:sp>
      <p:sp>
        <p:nvSpPr>
          <p:cNvPr id="39" name="Title 1">
            <a:extLst>
              <a:ext uri="{FF2B5EF4-FFF2-40B4-BE49-F238E27FC236}">
                <a16:creationId xmlns:a16="http://schemas.microsoft.com/office/drawing/2014/main" id="{D300BDD7-8F9B-A788-8C54-2B3CCAB032C9}"/>
              </a:ext>
            </a:extLst>
          </p:cNvPr>
          <p:cNvSpPr txBox="1">
            <a:spLocks/>
          </p:cNvSpPr>
          <p:nvPr/>
        </p:nvSpPr>
        <p:spPr bwMode="auto">
          <a:xfrm>
            <a:off x="1259632" y="1415615"/>
            <a:ext cx="1822016" cy="315547"/>
          </a:xfrm>
          <a:prstGeom prst="rect">
            <a:avLst/>
          </a:prstGeom>
          <a:noFill/>
          <a:ln w="9525">
            <a:noFill/>
            <a:miter lim="800000"/>
            <a:headEnd/>
            <a:tailEnd/>
          </a:ln>
        </p:spPr>
        <p:txBody>
          <a:bodyPr anchor="ctr"/>
          <a:lstStyle/>
          <a:p>
            <a:pPr algn="ctr">
              <a:lnSpc>
                <a:spcPct val="90000"/>
              </a:lnSpc>
              <a:defRPr/>
            </a:pPr>
            <a:r>
              <a:rPr lang="fr-CH" altLang="en-US" sz="1406" b="1" dirty="0">
                <a:latin typeface="+mn-lt"/>
                <a:ea typeface="+mj-ea"/>
                <a:cs typeface="+mj-cs"/>
              </a:rPr>
              <a:t>Données</a:t>
            </a:r>
          </a:p>
        </p:txBody>
      </p:sp>
      <p:sp>
        <p:nvSpPr>
          <p:cNvPr id="51" name="Title 1">
            <a:extLst>
              <a:ext uri="{FF2B5EF4-FFF2-40B4-BE49-F238E27FC236}">
                <a16:creationId xmlns:a16="http://schemas.microsoft.com/office/drawing/2014/main" id="{C1E6915A-707B-4292-FB06-1F00C93344BA}"/>
              </a:ext>
            </a:extLst>
          </p:cNvPr>
          <p:cNvSpPr txBox="1">
            <a:spLocks/>
          </p:cNvSpPr>
          <p:nvPr/>
        </p:nvSpPr>
        <p:spPr bwMode="auto">
          <a:xfrm>
            <a:off x="4454678" y="1423217"/>
            <a:ext cx="1822016" cy="315547"/>
          </a:xfrm>
          <a:prstGeom prst="rect">
            <a:avLst/>
          </a:prstGeom>
          <a:noFill/>
          <a:ln w="9525">
            <a:noFill/>
            <a:miter lim="800000"/>
            <a:headEnd/>
            <a:tailEnd/>
          </a:ln>
        </p:spPr>
        <p:txBody>
          <a:bodyPr anchor="ctr"/>
          <a:lstStyle/>
          <a:p>
            <a:pPr algn="ctr">
              <a:lnSpc>
                <a:spcPct val="90000"/>
              </a:lnSpc>
              <a:defRPr/>
            </a:pPr>
            <a:r>
              <a:rPr lang="fr-CH" altLang="en-US" sz="1406" b="1" dirty="0">
                <a:latin typeface="+mn-lt"/>
                <a:ea typeface="+mj-ea"/>
                <a:cs typeface="+mj-cs"/>
              </a:rPr>
              <a:t>Information</a:t>
            </a:r>
          </a:p>
        </p:txBody>
      </p:sp>
      <p:sp>
        <p:nvSpPr>
          <p:cNvPr id="52" name="Google Shape;473;p45">
            <a:extLst>
              <a:ext uri="{FF2B5EF4-FFF2-40B4-BE49-F238E27FC236}">
                <a16:creationId xmlns:a16="http://schemas.microsoft.com/office/drawing/2014/main" id="{83BD8275-6F8B-3234-D20E-381E33F48740}"/>
              </a:ext>
            </a:extLst>
          </p:cNvPr>
          <p:cNvSpPr/>
          <p:nvPr/>
        </p:nvSpPr>
        <p:spPr>
          <a:xfrm>
            <a:off x="3870619" y="2708468"/>
            <a:ext cx="563053" cy="273684"/>
          </a:xfrm>
          <a:prstGeom prst="rightArrow">
            <a:avLst>
              <a:gd name="adj1" fmla="val 50000"/>
              <a:gd name="adj2" fmla="val 50000"/>
            </a:avLst>
          </a:prstGeom>
          <a:solidFill>
            <a:srgbClr val="001C54"/>
          </a:solidFill>
          <a:ln>
            <a:noFill/>
          </a:ln>
        </p:spPr>
        <p:txBody>
          <a:bodyPr spcFirstLastPara="1" wrap="square" lIns="91425" tIns="45700" rIns="91425" bIns="45700" anchor="ctr" anchorCtr="0">
            <a:noAutofit/>
          </a:bodyPr>
          <a:lstStyle/>
          <a:p>
            <a:pPr>
              <a:buSzPts val="1200"/>
            </a:pPr>
            <a:endParaRPr lang="fr-CH" sz="1200" dirty="0">
              <a:latin typeface="+mn-lt"/>
            </a:endParaRPr>
          </a:p>
        </p:txBody>
      </p:sp>
      <p:sp>
        <p:nvSpPr>
          <p:cNvPr id="53" name="Google Shape;473;p45">
            <a:extLst>
              <a:ext uri="{FF2B5EF4-FFF2-40B4-BE49-F238E27FC236}">
                <a16:creationId xmlns:a16="http://schemas.microsoft.com/office/drawing/2014/main" id="{561208E9-A3A1-D906-CBA7-2EAD90ED8D0A}"/>
              </a:ext>
            </a:extLst>
          </p:cNvPr>
          <p:cNvSpPr/>
          <p:nvPr/>
        </p:nvSpPr>
        <p:spPr>
          <a:xfrm>
            <a:off x="3870619" y="3208489"/>
            <a:ext cx="563053" cy="273684"/>
          </a:xfrm>
          <a:prstGeom prst="rightArrow">
            <a:avLst>
              <a:gd name="adj1" fmla="val 50000"/>
              <a:gd name="adj2" fmla="val 50000"/>
            </a:avLst>
          </a:prstGeom>
          <a:solidFill>
            <a:srgbClr val="001C54"/>
          </a:solidFill>
          <a:ln>
            <a:noFill/>
          </a:ln>
        </p:spPr>
        <p:txBody>
          <a:bodyPr spcFirstLastPara="1" wrap="square" lIns="91425" tIns="45700" rIns="91425" bIns="45700" anchor="ctr" anchorCtr="0">
            <a:noAutofit/>
          </a:bodyPr>
          <a:lstStyle/>
          <a:p>
            <a:pPr>
              <a:buSzPts val="1200"/>
            </a:pPr>
            <a:endParaRPr lang="fr-CH" sz="1200" dirty="0">
              <a:latin typeface="+mn-lt"/>
            </a:endParaRPr>
          </a:p>
        </p:txBody>
      </p:sp>
      <p:sp>
        <p:nvSpPr>
          <p:cNvPr id="54" name="Google Shape;473;p45">
            <a:extLst>
              <a:ext uri="{FF2B5EF4-FFF2-40B4-BE49-F238E27FC236}">
                <a16:creationId xmlns:a16="http://schemas.microsoft.com/office/drawing/2014/main" id="{C8A0F387-22A6-1788-75AB-35ACE90B3D13}"/>
              </a:ext>
            </a:extLst>
          </p:cNvPr>
          <p:cNvSpPr/>
          <p:nvPr/>
        </p:nvSpPr>
        <p:spPr>
          <a:xfrm>
            <a:off x="3862533" y="3706783"/>
            <a:ext cx="563053" cy="273684"/>
          </a:xfrm>
          <a:prstGeom prst="rightArrow">
            <a:avLst>
              <a:gd name="adj1" fmla="val 50000"/>
              <a:gd name="adj2" fmla="val 50000"/>
            </a:avLst>
          </a:prstGeom>
          <a:solidFill>
            <a:srgbClr val="001C54"/>
          </a:solidFill>
          <a:ln>
            <a:noFill/>
          </a:ln>
        </p:spPr>
        <p:txBody>
          <a:bodyPr spcFirstLastPara="1" wrap="square" lIns="91425" tIns="45700" rIns="91425" bIns="45700" anchor="ctr" anchorCtr="0">
            <a:noAutofit/>
          </a:bodyPr>
          <a:lstStyle/>
          <a:p>
            <a:pPr>
              <a:buSzPts val="1200"/>
            </a:pPr>
            <a:endParaRPr lang="fr-CH" sz="1200" dirty="0">
              <a:latin typeface="+mn-lt"/>
            </a:endParaRPr>
          </a:p>
        </p:txBody>
      </p:sp>
      <p:sp>
        <p:nvSpPr>
          <p:cNvPr id="55" name="Google Shape;473;p45">
            <a:extLst>
              <a:ext uri="{FF2B5EF4-FFF2-40B4-BE49-F238E27FC236}">
                <a16:creationId xmlns:a16="http://schemas.microsoft.com/office/drawing/2014/main" id="{29CBE69A-5E65-3264-B338-E1BA6FE6B679}"/>
              </a:ext>
            </a:extLst>
          </p:cNvPr>
          <p:cNvSpPr/>
          <p:nvPr/>
        </p:nvSpPr>
        <p:spPr>
          <a:xfrm>
            <a:off x="3862533" y="4269785"/>
            <a:ext cx="563053" cy="273684"/>
          </a:xfrm>
          <a:prstGeom prst="rightArrow">
            <a:avLst>
              <a:gd name="adj1" fmla="val 50000"/>
              <a:gd name="adj2" fmla="val 50000"/>
            </a:avLst>
          </a:prstGeom>
          <a:solidFill>
            <a:srgbClr val="001C54"/>
          </a:solidFill>
          <a:ln>
            <a:noFill/>
          </a:ln>
        </p:spPr>
        <p:txBody>
          <a:bodyPr spcFirstLastPara="1" wrap="square" lIns="91425" tIns="45700" rIns="91425" bIns="45700" anchor="ctr" anchorCtr="0">
            <a:noAutofit/>
          </a:bodyPr>
          <a:lstStyle/>
          <a:p>
            <a:pPr>
              <a:buSzPts val="1200"/>
            </a:pPr>
            <a:endParaRPr lang="fr-CH" sz="1200" dirty="0">
              <a:latin typeface="+mn-lt"/>
            </a:endParaRPr>
          </a:p>
        </p:txBody>
      </p:sp>
      <p:sp>
        <p:nvSpPr>
          <p:cNvPr id="56" name="Google Shape;473;p45">
            <a:extLst>
              <a:ext uri="{FF2B5EF4-FFF2-40B4-BE49-F238E27FC236}">
                <a16:creationId xmlns:a16="http://schemas.microsoft.com/office/drawing/2014/main" id="{656B281F-E836-D8D0-47CB-F01C4C3862D0}"/>
              </a:ext>
            </a:extLst>
          </p:cNvPr>
          <p:cNvSpPr/>
          <p:nvPr/>
        </p:nvSpPr>
        <p:spPr>
          <a:xfrm>
            <a:off x="3870618" y="4776713"/>
            <a:ext cx="563053" cy="273684"/>
          </a:xfrm>
          <a:prstGeom prst="rightArrow">
            <a:avLst>
              <a:gd name="adj1" fmla="val 50000"/>
              <a:gd name="adj2" fmla="val 50000"/>
            </a:avLst>
          </a:prstGeom>
          <a:solidFill>
            <a:srgbClr val="001C54"/>
          </a:solidFill>
          <a:ln>
            <a:noFill/>
          </a:ln>
        </p:spPr>
        <p:txBody>
          <a:bodyPr spcFirstLastPara="1" wrap="square" lIns="91425" tIns="45700" rIns="91425" bIns="45700" anchor="ctr" anchorCtr="0">
            <a:noAutofit/>
          </a:bodyPr>
          <a:lstStyle/>
          <a:p>
            <a:pPr>
              <a:buSzPts val="1200"/>
            </a:pPr>
            <a:endParaRPr lang="fr-CH" sz="1200" dirty="0">
              <a:latin typeface="+mn-lt"/>
            </a:endParaRPr>
          </a:p>
        </p:txBody>
      </p:sp>
      <p:sp>
        <p:nvSpPr>
          <p:cNvPr id="60" name="Title 1">
            <a:extLst>
              <a:ext uri="{FF2B5EF4-FFF2-40B4-BE49-F238E27FC236}">
                <a16:creationId xmlns:a16="http://schemas.microsoft.com/office/drawing/2014/main" id="{15F6B221-D9DF-458D-1420-3A9F5B467666}"/>
              </a:ext>
            </a:extLst>
          </p:cNvPr>
          <p:cNvSpPr txBox="1">
            <a:spLocks/>
          </p:cNvSpPr>
          <p:nvPr/>
        </p:nvSpPr>
        <p:spPr bwMode="auto">
          <a:xfrm>
            <a:off x="7069296" y="1422301"/>
            <a:ext cx="1822016" cy="315547"/>
          </a:xfrm>
          <a:prstGeom prst="rect">
            <a:avLst/>
          </a:prstGeom>
          <a:noFill/>
          <a:ln w="9525">
            <a:noFill/>
            <a:miter lim="800000"/>
            <a:headEnd/>
            <a:tailEnd/>
          </a:ln>
        </p:spPr>
        <p:txBody>
          <a:bodyPr anchor="ctr"/>
          <a:lstStyle/>
          <a:p>
            <a:pPr algn="ctr">
              <a:lnSpc>
                <a:spcPct val="90000"/>
              </a:lnSpc>
              <a:defRPr/>
            </a:pPr>
            <a:r>
              <a:rPr lang="fr-CH" altLang="en-US" sz="1406" b="1" dirty="0">
                <a:latin typeface="+mn-lt"/>
                <a:ea typeface="+mj-ea"/>
                <a:cs typeface="+mj-cs"/>
              </a:rPr>
              <a:t>Produit d’information</a:t>
            </a:r>
          </a:p>
        </p:txBody>
      </p:sp>
      <p:sp>
        <p:nvSpPr>
          <p:cNvPr id="61" name="Google Shape;473;p45">
            <a:extLst>
              <a:ext uri="{FF2B5EF4-FFF2-40B4-BE49-F238E27FC236}">
                <a16:creationId xmlns:a16="http://schemas.microsoft.com/office/drawing/2014/main" id="{EFC5F655-D8CC-8C80-9575-CA9BC78A0C27}"/>
              </a:ext>
            </a:extLst>
          </p:cNvPr>
          <p:cNvSpPr/>
          <p:nvPr/>
        </p:nvSpPr>
        <p:spPr>
          <a:xfrm>
            <a:off x="6504047" y="2225225"/>
            <a:ext cx="563053" cy="273684"/>
          </a:xfrm>
          <a:prstGeom prst="rightArrow">
            <a:avLst>
              <a:gd name="adj1" fmla="val 50000"/>
              <a:gd name="adj2" fmla="val 50000"/>
            </a:avLst>
          </a:prstGeom>
          <a:solidFill>
            <a:srgbClr val="001C54"/>
          </a:solidFill>
          <a:ln>
            <a:noFill/>
          </a:ln>
        </p:spPr>
        <p:txBody>
          <a:bodyPr spcFirstLastPara="1" wrap="square" lIns="91425" tIns="45700" rIns="91425" bIns="45700" anchor="ctr" anchorCtr="0">
            <a:noAutofit/>
          </a:bodyPr>
          <a:lstStyle/>
          <a:p>
            <a:pPr>
              <a:buSzPts val="1200"/>
            </a:pPr>
            <a:endParaRPr lang="fr-CH" sz="1200" dirty="0">
              <a:latin typeface="+mn-lt"/>
            </a:endParaRPr>
          </a:p>
        </p:txBody>
      </p:sp>
      <p:sp>
        <p:nvSpPr>
          <p:cNvPr id="62" name="Google Shape;473;p45">
            <a:extLst>
              <a:ext uri="{FF2B5EF4-FFF2-40B4-BE49-F238E27FC236}">
                <a16:creationId xmlns:a16="http://schemas.microsoft.com/office/drawing/2014/main" id="{7ECD52A5-A890-2F7E-BD46-74801A81D1D7}"/>
              </a:ext>
            </a:extLst>
          </p:cNvPr>
          <p:cNvSpPr/>
          <p:nvPr/>
        </p:nvSpPr>
        <p:spPr>
          <a:xfrm>
            <a:off x="6488762" y="3582501"/>
            <a:ext cx="563053" cy="273684"/>
          </a:xfrm>
          <a:prstGeom prst="rightArrow">
            <a:avLst>
              <a:gd name="adj1" fmla="val 50000"/>
              <a:gd name="adj2" fmla="val 50000"/>
            </a:avLst>
          </a:prstGeom>
          <a:solidFill>
            <a:srgbClr val="001C54"/>
          </a:solidFill>
          <a:ln>
            <a:noFill/>
          </a:ln>
        </p:spPr>
        <p:txBody>
          <a:bodyPr spcFirstLastPara="1" wrap="square" lIns="91425" tIns="45700" rIns="91425" bIns="45700" anchor="ctr" anchorCtr="0">
            <a:noAutofit/>
          </a:bodyPr>
          <a:lstStyle/>
          <a:p>
            <a:pPr>
              <a:buSzPts val="1200"/>
            </a:pPr>
            <a:endParaRPr lang="fr-CH" sz="1200" dirty="0">
              <a:latin typeface="+mn-lt"/>
            </a:endParaRPr>
          </a:p>
        </p:txBody>
      </p:sp>
      <p:pic>
        <p:nvPicPr>
          <p:cNvPr id="6" name="Picture 5" descr="A picture containing clipart, child art, drawing, sketch&#10;&#10;Description automatically generated">
            <a:extLst>
              <a:ext uri="{FF2B5EF4-FFF2-40B4-BE49-F238E27FC236}">
                <a16:creationId xmlns:a16="http://schemas.microsoft.com/office/drawing/2014/main" id="{45019CD4-FA29-A057-76A3-181D5F3C0B98}"/>
              </a:ext>
            </a:extLst>
          </p:cNvPr>
          <p:cNvPicPr>
            <a:picLocks noChangeAspect="1"/>
          </p:cNvPicPr>
          <p:nvPr/>
        </p:nvPicPr>
        <p:blipFill>
          <a:blip r:embed="rId6"/>
          <a:stretch>
            <a:fillRect/>
          </a:stretch>
        </p:blipFill>
        <p:spPr>
          <a:xfrm rot="5400000">
            <a:off x="4830664" y="2947942"/>
            <a:ext cx="1037480" cy="1523638"/>
          </a:xfrm>
          <a:prstGeom prst="rect">
            <a:avLst/>
          </a:prstGeom>
        </p:spPr>
      </p:pic>
      <p:sp>
        <p:nvSpPr>
          <p:cNvPr id="9" name="TextBox 8">
            <a:extLst>
              <a:ext uri="{FF2B5EF4-FFF2-40B4-BE49-F238E27FC236}">
                <a16:creationId xmlns:a16="http://schemas.microsoft.com/office/drawing/2014/main" id="{99B982FA-B001-9DD5-D7DC-16C970F03683}"/>
              </a:ext>
            </a:extLst>
          </p:cNvPr>
          <p:cNvSpPr txBox="1"/>
          <p:nvPr/>
        </p:nvSpPr>
        <p:spPr>
          <a:xfrm>
            <a:off x="4614756" y="1999501"/>
            <a:ext cx="1701545" cy="646331"/>
          </a:xfrm>
          <a:prstGeom prst="rect">
            <a:avLst/>
          </a:prstGeom>
          <a:noFill/>
        </p:spPr>
        <p:txBody>
          <a:bodyPr wrap="square">
            <a:spAutoFit/>
          </a:bodyPr>
          <a:lstStyle/>
          <a:p>
            <a:r>
              <a:rPr lang="fr-FR" sz="900" dirty="0">
                <a:latin typeface="+mn-lt"/>
              </a:rPr>
              <a:t>Selon le rapport du district, le nombre de cas de paludisme a doublé au cours des 6 derniers mois.</a:t>
            </a:r>
            <a:endParaRPr lang="en-PH" sz="900" dirty="0">
              <a:solidFill>
                <a:srgbClr val="000000"/>
              </a:solidFill>
              <a:latin typeface="+mn-lt"/>
            </a:endParaRPr>
          </a:p>
        </p:txBody>
      </p:sp>
      <p:sp>
        <p:nvSpPr>
          <p:cNvPr id="19" name="Rectangle 10">
            <a:extLst>
              <a:ext uri="{FF2B5EF4-FFF2-40B4-BE49-F238E27FC236}">
                <a16:creationId xmlns:a16="http://schemas.microsoft.com/office/drawing/2014/main" id="{268C9593-C2F1-C004-3FFC-F019C97ECFDA}"/>
              </a:ext>
            </a:extLst>
          </p:cNvPr>
          <p:cNvSpPr>
            <a:spLocks noChangeArrowheads="1"/>
          </p:cNvSpPr>
          <p:nvPr/>
        </p:nvSpPr>
        <p:spPr bwMode="auto">
          <a:xfrm>
            <a:off x="4908070" y="1805033"/>
            <a:ext cx="887636" cy="2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marL="346454" indent="-346454" algn="ctr">
              <a:lnSpc>
                <a:spcPct val="90000"/>
              </a:lnSpc>
            </a:pPr>
            <a:r>
              <a:rPr lang="fr-CH" sz="1050" b="1" dirty="0">
                <a:latin typeface="+mn-lt"/>
              </a:rPr>
              <a:t>Texte</a:t>
            </a:r>
          </a:p>
        </p:txBody>
      </p:sp>
      <p:sp>
        <p:nvSpPr>
          <p:cNvPr id="33" name="Google Shape;473;p45">
            <a:extLst>
              <a:ext uri="{FF2B5EF4-FFF2-40B4-BE49-F238E27FC236}">
                <a16:creationId xmlns:a16="http://schemas.microsoft.com/office/drawing/2014/main" id="{FA5B2DB2-67B7-1211-F3B9-E93C3EF470C2}"/>
              </a:ext>
            </a:extLst>
          </p:cNvPr>
          <p:cNvSpPr/>
          <p:nvPr/>
        </p:nvSpPr>
        <p:spPr>
          <a:xfrm>
            <a:off x="6535056" y="4821127"/>
            <a:ext cx="563053" cy="273684"/>
          </a:xfrm>
          <a:prstGeom prst="rightArrow">
            <a:avLst>
              <a:gd name="adj1" fmla="val 50000"/>
              <a:gd name="adj2" fmla="val 50000"/>
            </a:avLst>
          </a:prstGeom>
          <a:solidFill>
            <a:srgbClr val="001C54"/>
          </a:solidFill>
          <a:ln>
            <a:noFill/>
          </a:ln>
        </p:spPr>
        <p:txBody>
          <a:bodyPr spcFirstLastPara="1" wrap="square" lIns="91425" tIns="45700" rIns="91425" bIns="45700" anchor="ctr" anchorCtr="0">
            <a:noAutofit/>
          </a:bodyPr>
          <a:lstStyle/>
          <a:p>
            <a:pPr>
              <a:buSzPts val="1200"/>
            </a:pPr>
            <a:endParaRPr lang="fr-CH" sz="1200" dirty="0">
              <a:latin typeface="+mn-lt"/>
            </a:endParaRPr>
          </a:p>
        </p:txBody>
      </p:sp>
      <p:sp>
        <p:nvSpPr>
          <p:cNvPr id="41" name="Content Placeholder 2">
            <a:extLst>
              <a:ext uri="{FF2B5EF4-FFF2-40B4-BE49-F238E27FC236}">
                <a16:creationId xmlns:a16="http://schemas.microsoft.com/office/drawing/2014/main" id="{7B61E604-69A2-59C9-A6AA-A9B031B74423}"/>
              </a:ext>
            </a:extLst>
          </p:cNvPr>
          <p:cNvSpPr txBox="1">
            <a:spLocks/>
          </p:cNvSpPr>
          <p:nvPr/>
        </p:nvSpPr>
        <p:spPr>
          <a:xfrm>
            <a:off x="851529" y="6021288"/>
            <a:ext cx="8164233" cy="42755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CH" sz="2400" dirty="0"/>
              <a:t>Rôle clés dans le développement et l’utilisation des données, des informations et des produits d’information de qualité </a:t>
            </a:r>
          </a:p>
        </p:txBody>
      </p:sp>
      <p:sp>
        <p:nvSpPr>
          <p:cNvPr id="42" name="Google Shape;473;p45">
            <a:extLst>
              <a:ext uri="{FF2B5EF4-FFF2-40B4-BE49-F238E27FC236}">
                <a16:creationId xmlns:a16="http://schemas.microsoft.com/office/drawing/2014/main" id="{C0C70579-45F1-0A33-C776-5B68C19085A4}"/>
              </a:ext>
            </a:extLst>
          </p:cNvPr>
          <p:cNvSpPr/>
          <p:nvPr/>
        </p:nvSpPr>
        <p:spPr>
          <a:xfrm>
            <a:off x="389550" y="6086417"/>
            <a:ext cx="478200" cy="351135"/>
          </a:xfrm>
          <a:prstGeom prst="rightArrow">
            <a:avLst>
              <a:gd name="adj1" fmla="val 50000"/>
              <a:gd name="adj2" fmla="val 50000"/>
            </a:avLst>
          </a:prstGeom>
          <a:solidFill>
            <a:srgbClr val="1B3163"/>
          </a:solidFill>
          <a:ln>
            <a:noFill/>
          </a:ln>
        </p:spPr>
        <p:txBody>
          <a:bodyPr spcFirstLastPara="1" wrap="square" lIns="91425" tIns="45700" rIns="91425" bIns="45700" anchor="ctr" anchorCtr="0">
            <a:noAutofit/>
          </a:bodyPr>
          <a:lstStyle/>
          <a:p>
            <a:pPr>
              <a:buSzPts val="1200"/>
            </a:pPr>
            <a:endParaRPr sz="1200">
              <a:latin typeface="+mj-lt"/>
            </a:endParaRPr>
          </a:p>
        </p:txBody>
      </p:sp>
      <p:sp>
        <p:nvSpPr>
          <p:cNvPr id="43" name="Title 1">
            <a:extLst>
              <a:ext uri="{FF2B5EF4-FFF2-40B4-BE49-F238E27FC236}">
                <a16:creationId xmlns:a16="http://schemas.microsoft.com/office/drawing/2014/main" id="{345CF76C-0836-16D9-0DA2-D9155B0AFF9F}"/>
              </a:ext>
            </a:extLst>
          </p:cNvPr>
          <p:cNvSpPr txBox="1">
            <a:spLocks/>
          </p:cNvSpPr>
          <p:nvPr/>
        </p:nvSpPr>
        <p:spPr bwMode="auto">
          <a:xfrm>
            <a:off x="1541793" y="3061575"/>
            <a:ext cx="1024712" cy="219721"/>
          </a:xfrm>
          <a:prstGeom prst="rect">
            <a:avLst/>
          </a:prstGeom>
          <a:noFill/>
          <a:ln w="9525">
            <a:noFill/>
            <a:miter lim="800000"/>
            <a:headEnd/>
            <a:tailEnd/>
          </a:ln>
        </p:spPr>
        <p:txBody>
          <a:bodyPr anchor="ctr"/>
          <a:lstStyle/>
          <a:p>
            <a:pPr algn="ctr">
              <a:lnSpc>
                <a:spcPct val="90000"/>
              </a:lnSpc>
              <a:defRPr/>
            </a:pPr>
            <a:r>
              <a:rPr lang="fr-CH" altLang="en-US" sz="825" b="1" dirty="0">
                <a:solidFill>
                  <a:srgbClr val="7030A0"/>
                </a:solidFill>
                <a:latin typeface="+mn-lt"/>
                <a:ea typeface="+mj-ea"/>
                <a:cs typeface="+mj-cs"/>
              </a:rPr>
              <a:t>Identifiant unique</a:t>
            </a:r>
          </a:p>
        </p:txBody>
      </p:sp>
      <p:cxnSp>
        <p:nvCxnSpPr>
          <p:cNvPr id="44" name="Straight Arrow Connector 46">
            <a:extLst>
              <a:ext uri="{FF2B5EF4-FFF2-40B4-BE49-F238E27FC236}">
                <a16:creationId xmlns:a16="http://schemas.microsoft.com/office/drawing/2014/main" id="{58DD6B60-CB80-8E9D-F707-231FCAF9F449}"/>
              </a:ext>
            </a:extLst>
          </p:cNvPr>
          <p:cNvCxnSpPr>
            <a:cxnSpLocks noChangeShapeType="1"/>
          </p:cNvCxnSpPr>
          <p:nvPr/>
        </p:nvCxnSpPr>
        <p:spPr bwMode="auto">
          <a:xfrm flipH="1">
            <a:off x="1687628" y="3296869"/>
            <a:ext cx="744864" cy="0"/>
          </a:xfrm>
          <a:prstGeom prst="straightConnector1">
            <a:avLst/>
          </a:prstGeom>
          <a:noFill/>
          <a:ln w="28575" algn="ctr">
            <a:solidFill>
              <a:srgbClr val="7030A0"/>
            </a:solidFill>
            <a:round/>
            <a:headEnd type="arrow" w="med" len="med"/>
            <a:tailEnd/>
          </a:ln>
          <a:extLst>
            <a:ext uri="{909E8E84-426E-40DD-AFC4-6F175D3DCCD1}">
              <a14:hiddenFill xmlns:a14="http://schemas.microsoft.com/office/drawing/2010/main">
                <a:noFill/>
              </a14:hiddenFill>
            </a:ext>
          </a:extLst>
        </p:spPr>
      </p:cxnSp>
      <p:sp>
        <p:nvSpPr>
          <p:cNvPr id="45" name="Title 1">
            <a:extLst>
              <a:ext uri="{FF2B5EF4-FFF2-40B4-BE49-F238E27FC236}">
                <a16:creationId xmlns:a16="http://schemas.microsoft.com/office/drawing/2014/main" id="{1D1A8664-F21C-29BC-F694-61FA76346547}"/>
              </a:ext>
            </a:extLst>
          </p:cNvPr>
          <p:cNvSpPr txBox="1">
            <a:spLocks/>
          </p:cNvSpPr>
          <p:nvPr/>
        </p:nvSpPr>
        <p:spPr bwMode="auto">
          <a:xfrm>
            <a:off x="1551311" y="3644882"/>
            <a:ext cx="1024712" cy="219721"/>
          </a:xfrm>
          <a:prstGeom prst="rect">
            <a:avLst/>
          </a:prstGeom>
          <a:noFill/>
          <a:ln w="9525">
            <a:noFill/>
            <a:miter lim="800000"/>
            <a:headEnd/>
            <a:tailEnd/>
          </a:ln>
        </p:spPr>
        <p:txBody>
          <a:bodyPr anchor="ctr"/>
          <a:lstStyle/>
          <a:p>
            <a:pPr algn="ctr">
              <a:lnSpc>
                <a:spcPct val="90000"/>
              </a:lnSpc>
              <a:defRPr/>
            </a:pPr>
            <a:r>
              <a:rPr lang="fr-CH" altLang="en-US" sz="825" b="1" dirty="0">
                <a:solidFill>
                  <a:srgbClr val="7030A0"/>
                </a:solidFill>
                <a:latin typeface="+mn-lt"/>
                <a:ea typeface="+mj-ea"/>
                <a:cs typeface="+mj-cs"/>
              </a:rPr>
              <a:t>Identifiant unique</a:t>
            </a:r>
          </a:p>
        </p:txBody>
      </p:sp>
      <p:cxnSp>
        <p:nvCxnSpPr>
          <p:cNvPr id="46" name="Straight Arrow Connector 46">
            <a:extLst>
              <a:ext uri="{FF2B5EF4-FFF2-40B4-BE49-F238E27FC236}">
                <a16:creationId xmlns:a16="http://schemas.microsoft.com/office/drawing/2014/main" id="{753BB2C4-8FA1-BEFA-1D10-C00C0E520950}"/>
              </a:ext>
            </a:extLst>
          </p:cNvPr>
          <p:cNvCxnSpPr>
            <a:cxnSpLocks noChangeShapeType="1"/>
          </p:cNvCxnSpPr>
          <p:nvPr/>
        </p:nvCxnSpPr>
        <p:spPr bwMode="auto">
          <a:xfrm flipH="1">
            <a:off x="1697146" y="3880176"/>
            <a:ext cx="744864" cy="0"/>
          </a:xfrm>
          <a:prstGeom prst="straightConnector1">
            <a:avLst/>
          </a:prstGeom>
          <a:noFill/>
          <a:ln w="28575" algn="ctr">
            <a:solidFill>
              <a:srgbClr val="7030A0"/>
            </a:solidFill>
            <a:round/>
            <a:headEnd type="arrow" w="med" len="med"/>
            <a:tailEnd/>
          </a:ln>
          <a:extLst>
            <a:ext uri="{909E8E84-426E-40DD-AFC4-6F175D3DCCD1}">
              <a14:hiddenFill xmlns:a14="http://schemas.microsoft.com/office/drawing/2010/main">
                <a:noFill/>
              </a14:hiddenFill>
            </a:ext>
          </a:extLst>
        </p:spPr>
      </p:cxnSp>
      <p:sp>
        <p:nvSpPr>
          <p:cNvPr id="47" name="Title 1">
            <a:extLst>
              <a:ext uri="{FF2B5EF4-FFF2-40B4-BE49-F238E27FC236}">
                <a16:creationId xmlns:a16="http://schemas.microsoft.com/office/drawing/2014/main" id="{A5F2C03E-B430-ED4A-C883-F2D21EDE33BE}"/>
              </a:ext>
            </a:extLst>
          </p:cNvPr>
          <p:cNvSpPr txBox="1">
            <a:spLocks/>
          </p:cNvSpPr>
          <p:nvPr/>
        </p:nvSpPr>
        <p:spPr bwMode="auto">
          <a:xfrm>
            <a:off x="1522592" y="4182931"/>
            <a:ext cx="1024712" cy="219721"/>
          </a:xfrm>
          <a:prstGeom prst="rect">
            <a:avLst/>
          </a:prstGeom>
          <a:noFill/>
          <a:ln w="9525">
            <a:noFill/>
            <a:miter lim="800000"/>
            <a:headEnd/>
            <a:tailEnd/>
          </a:ln>
        </p:spPr>
        <p:txBody>
          <a:bodyPr anchor="ctr"/>
          <a:lstStyle/>
          <a:p>
            <a:pPr algn="ctr">
              <a:lnSpc>
                <a:spcPct val="90000"/>
              </a:lnSpc>
              <a:defRPr/>
            </a:pPr>
            <a:r>
              <a:rPr lang="fr-CH" altLang="en-US" sz="825" b="1" dirty="0">
                <a:solidFill>
                  <a:srgbClr val="7030A0"/>
                </a:solidFill>
                <a:latin typeface="+mn-lt"/>
                <a:ea typeface="+mj-ea"/>
                <a:cs typeface="+mj-cs"/>
              </a:rPr>
              <a:t>Identifiant unique</a:t>
            </a:r>
          </a:p>
        </p:txBody>
      </p:sp>
      <p:cxnSp>
        <p:nvCxnSpPr>
          <p:cNvPr id="48" name="Straight Arrow Connector 46">
            <a:extLst>
              <a:ext uri="{FF2B5EF4-FFF2-40B4-BE49-F238E27FC236}">
                <a16:creationId xmlns:a16="http://schemas.microsoft.com/office/drawing/2014/main" id="{9FFF5B2F-5083-02F9-A99F-EEFABCE0AE71}"/>
              </a:ext>
            </a:extLst>
          </p:cNvPr>
          <p:cNvCxnSpPr>
            <a:cxnSpLocks noChangeShapeType="1"/>
          </p:cNvCxnSpPr>
          <p:nvPr/>
        </p:nvCxnSpPr>
        <p:spPr bwMode="auto">
          <a:xfrm flipH="1">
            <a:off x="1668427" y="4418225"/>
            <a:ext cx="744864" cy="0"/>
          </a:xfrm>
          <a:prstGeom prst="straightConnector1">
            <a:avLst/>
          </a:prstGeom>
          <a:noFill/>
          <a:ln w="28575" algn="ctr">
            <a:solidFill>
              <a:srgbClr val="7030A0"/>
            </a:solidFill>
            <a:round/>
            <a:headEnd type="arrow" w="med" len="med"/>
            <a:tailEnd/>
          </a:ln>
          <a:extLst>
            <a:ext uri="{909E8E84-426E-40DD-AFC4-6F175D3DCCD1}">
              <a14:hiddenFill xmlns:a14="http://schemas.microsoft.com/office/drawing/2010/main">
                <a:noFill/>
              </a14:hiddenFill>
            </a:ext>
          </a:extLst>
        </p:spPr>
      </p:cxnSp>
      <p:sp>
        <p:nvSpPr>
          <p:cNvPr id="49" name="Title 1">
            <a:extLst>
              <a:ext uri="{FF2B5EF4-FFF2-40B4-BE49-F238E27FC236}">
                <a16:creationId xmlns:a16="http://schemas.microsoft.com/office/drawing/2014/main" id="{707069E7-EC02-58AD-F212-BC08E426D413}"/>
              </a:ext>
            </a:extLst>
          </p:cNvPr>
          <p:cNvSpPr txBox="1">
            <a:spLocks/>
          </p:cNvSpPr>
          <p:nvPr/>
        </p:nvSpPr>
        <p:spPr bwMode="auto">
          <a:xfrm>
            <a:off x="1514561" y="4679348"/>
            <a:ext cx="1024712" cy="219721"/>
          </a:xfrm>
          <a:prstGeom prst="rect">
            <a:avLst/>
          </a:prstGeom>
          <a:noFill/>
          <a:ln w="9525">
            <a:noFill/>
            <a:miter lim="800000"/>
            <a:headEnd/>
            <a:tailEnd/>
          </a:ln>
        </p:spPr>
        <p:txBody>
          <a:bodyPr anchor="ctr"/>
          <a:lstStyle/>
          <a:p>
            <a:pPr algn="ctr">
              <a:lnSpc>
                <a:spcPct val="90000"/>
              </a:lnSpc>
              <a:defRPr/>
            </a:pPr>
            <a:r>
              <a:rPr lang="fr-CH" altLang="en-US" sz="825" b="1" dirty="0">
                <a:solidFill>
                  <a:srgbClr val="7030A0"/>
                </a:solidFill>
                <a:latin typeface="+mn-lt"/>
                <a:ea typeface="+mj-ea"/>
                <a:cs typeface="+mj-cs"/>
              </a:rPr>
              <a:t>Identifiant unique</a:t>
            </a:r>
          </a:p>
        </p:txBody>
      </p:sp>
      <p:cxnSp>
        <p:nvCxnSpPr>
          <p:cNvPr id="50" name="Straight Arrow Connector 46">
            <a:extLst>
              <a:ext uri="{FF2B5EF4-FFF2-40B4-BE49-F238E27FC236}">
                <a16:creationId xmlns:a16="http://schemas.microsoft.com/office/drawing/2014/main" id="{32E053CF-2775-B9C2-08FD-240530749334}"/>
              </a:ext>
            </a:extLst>
          </p:cNvPr>
          <p:cNvCxnSpPr>
            <a:cxnSpLocks noChangeShapeType="1"/>
          </p:cNvCxnSpPr>
          <p:nvPr/>
        </p:nvCxnSpPr>
        <p:spPr bwMode="auto">
          <a:xfrm flipH="1">
            <a:off x="1660396" y="4914642"/>
            <a:ext cx="744864" cy="0"/>
          </a:xfrm>
          <a:prstGeom prst="straightConnector1">
            <a:avLst/>
          </a:prstGeom>
          <a:noFill/>
          <a:ln w="28575" algn="ctr">
            <a:solidFill>
              <a:srgbClr val="7030A0"/>
            </a:solidFill>
            <a:round/>
            <a:headEnd type="arrow" w="med" len="med"/>
            <a:tailEnd/>
          </a:ln>
          <a:extLst>
            <a:ext uri="{909E8E84-426E-40DD-AFC4-6F175D3DCCD1}">
              <a14:hiddenFill xmlns:a14="http://schemas.microsoft.com/office/drawing/2010/main">
                <a:noFill/>
              </a14:hiddenFill>
            </a:ext>
          </a:extLst>
        </p:spPr>
      </p:cxnSp>
      <p:pic>
        <p:nvPicPr>
          <p:cNvPr id="63" name="Picture 62">
            <a:extLst>
              <a:ext uri="{FF2B5EF4-FFF2-40B4-BE49-F238E27FC236}">
                <a16:creationId xmlns:a16="http://schemas.microsoft.com/office/drawing/2014/main" id="{08DFA924-B5D1-46EF-FF98-AE61985FE290}"/>
              </a:ext>
            </a:extLst>
          </p:cNvPr>
          <p:cNvPicPr>
            <a:picLocks noChangeAspect="1"/>
          </p:cNvPicPr>
          <p:nvPr/>
        </p:nvPicPr>
        <p:blipFill rotWithShape="1">
          <a:blip r:embed="rId7"/>
          <a:srcRect l="44315" t="16450" r="29524" b="13473"/>
          <a:stretch/>
        </p:blipFill>
        <p:spPr>
          <a:xfrm>
            <a:off x="7209516" y="1872700"/>
            <a:ext cx="1090563" cy="1570127"/>
          </a:xfrm>
          <a:prstGeom prst="rect">
            <a:avLst/>
          </a:prstGeom>
          <a:ln>
            <a:solidFill>
              <a:schemeClr val="tx1"/>
            </a:solidFill>
          </a:ln>
        </p:spPr>
      </p:pic>
      <p:pic>
        <p:nvPicPr>
          <p:cNvPr id="64" name="Picture 63" descr="A map of the united states&#10;&#10;Description automatically generated with low confidence">
            <a:extLst>
              <a:ext uri="{FF2B5EF4-FFF2-40B4-BE49-F238E27FC236}">
                <a16:creationId xmlns:a16="http://schemas.microsoft.com/office/drawing/2014/main" id="{D17EAE38-A7A5-0326-BC7E-8F6463ED685B}"/>
              </a:ext>
            </a:extLst>
          </p:cNvPr>
          <p:cNvPicPr>
            <a:picLocks noChangeAspect="1"/>
          </p:cNvPicPr>
          <p:nvPr/>
        </p:nvPicPr>
        <p:blipFill>
          <a:blip r:embed="rId8"/>
          <a:stretch>
            <a:fillRect/>
          </a:stretch>
        </p:blipFill>
        <p:spPr>
          <a:xfrm>
            <a:off x="7224309" y="4488216"/>
            <a:ext cx="1558076" cy="1101782"/>
          </a:xfrm>
          <a:prstGeom prst="rect">
            <a:avLst/>
          </a:prstGeom>
          <a:ln>
            <a:solidFill>
              <a:schemeClr val="tx1"/>
            </a:solidFill>
          </a:ln>
        </p:spPr>
      </p:pic>
      <p:pic>
        <p:nvPicPr>
          <p:cNvPr id="65" name="Picture 64">
            <a:extLst>
              <a:ext uri="{FF2B5EF4-FFF2-40B4-BE49-F238E27FC236}">
                <a16:creationId xmlns:a16="http://schemas.microsoft.com/office/drawing/2014/main" id="{1D456B29-E609-9FB9-D065-BCB48BD298CD}"/>
              </a:ext>
            </a:extLst>
          </p:cNvPr>
          <p:cNvPicPr>
            <a:picLocks noChangeAspect="1"/>
          </p:cNvPicPr>
          <p:nvPr/>
        </p:nvPicPr>
        <p:blipFill rotWithShape="1">
          <a:blip r:embed="rId9"/>
          <a:srcRect l="43427" t="16133" r="28570" b="8947"/>
          <a:stretch/>
        </p:blipFill>
        <p:spPr>
          <a:xfrm>
            <a:off x="7579277" y="2237796"/>
            <a:ext cx="1084949" cy="1560230"/>
          </a:xfrm>
          <a:prstGeom prst="rect">
            <a:avLst/>
          </a:prstGeom>
          <a:ln>
            <a:solidFill>
              <a:schemeClr val="tx1"/>
            </a:solidFill>
          </a:ln>
        </p:spPr>
      </p:pic>
      <p:pic>
        <p:nvPicPr>
          <p:cNvPr id="66" name="Picture 65">
            <a:extLst>
              <a:ext uri="{FF2B5EF4-FFF2-40B4-BE49-F238E27FC236}">
                <a16:creationId xmlns:a16="http://schemas.microsoft.com/office/drawing/2014/main" id="{88EA7BC8-304A-904D-FF7E-823B3B9BED69}"/>
              </a:ext>
            </a:extLst>
          </p:cNvPr>
          <p:cNvPicPr>
            <a:picLocks noChangeAspect="1"/>
          </p:cNvPicPr>
          <p:nvPr/>
        </p:nvPicPr>
        <p:blipFill>
          <a:blip r:embed="rId10"/>
          <a:stretch>
            <a:fillRect/>
          </a:stretch>
        </p:blipFill>
        <p:spPr>
          <a:xfrm>
            <a:off x="7983005" y="2656653"/>
            <a:ext cx="1032757" cy="1560230"/>
          </a:xfrm>
          <a:prstGeom prst="rect">
            <a:avLst/>
          </a:prstGeom>
          <a:ln>
            <a:solidFill>
              <a:schemeClr val="tx1"/>
            </a:solidFill>
          </a:ln>
        </p:spPr>
      </p:pic>
      <p:sp>
        <p:nvSpPr>
          <p:cNvPr id="67" name="Slide Number Placeholder 3">
            <a:extLst>
              <a:ext uri="{FF2B5EF4-FFF2-40B4-BE49-F238E27FC236}">
                <a16:creationId xmlns:a16="http://schemas.microsoft.com/office/drawing/2014/main" id="{F0C650CD-36BF-DBF5-0945-1422A2E1AC5D}"/>
              </a:ext>
            </a:extLst>
          </p:cNvPr>
          <p:cNvSpPr txBox="1">
            <a:spLocks/>
          </p:cNvSpPr>
          <p:nvPr/>
        </p:nvSpPr>
        <p:spPr bwMode="auto">
          <a:xfrm>
            <a:off x="8300078" y="6453188"/>
            <a:ext cx="843921"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27</a:t>
            </a:fld>
            <a:endParaRPr lang="en-GB" altLang="en-US"/>
          </a:p>
        </p:txBody>
      </p:sp>
      <p:sp>
        <p:nvSpPr>
          <p:cNvPr id="68" name="Rectangle 10">
            <a:extLst>
              <a:ext uri="{FF2B5EF4-FFF2-40B4-BE49-F238E27FC236}">
                <a16:creationId xmlns:a16="http://schemas.microsoft.com/office/drawing/2014/main" id="{688B0FBC-51D4-7FD4-E009-2EACD8526315}"/>
              </a:ext>
            </a:extLst>
          </p:cNvPr>
          <p:cNvSpPr>
            <a:spLocks noChangeArrowheads="1"/>
          </p:cNvSpPr>
          <p:nvPr/>
        </p:nvSpPr>
        <p:spPr bwMode="auto">
          <a:xfrm>
            <a:off x="2344353" y="5427801"/>
            <a:ext cx="1450356" cy="51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7" rIns="67866" bIns="33337">
            <a:spAutoFit/>
          </a:bodyPr>
          <a:lstStyle/>
          <a:p>
            <a:pPr algn="ctr">
              <a:lnSpc>
                <a:spcPct val="90000"/>
              </a:lnSpc>
            </a:pPr>
            <a:r>
              <a:rPr lang="fr-CH" sz="1600" b="1" dirty="0">
                <a:solidFill>
                  <a:srgbClr val="FF0000"/>
                </a:solidFill>
                <a:latin typeface="+mn-lt"/>
              </a:rPr>
              <a:t>Listes maîtresses</a:t>
            </a:r>
          </a:p>
        </p:txBody>
      </p:sp>
      <p:sp>
        <p:nvSpPr>
          <p:cNvPr id="69" name="Google Shape;473;p45">
            <a:extLst>
              <a:ext uri="{FF2B5EF4-FFF2-40B4-BE49-F238E27FC236}">
                <a16:creationId xmlns:a16="http://schemas.microsoft.com/office/drawing/2014/main" id="{92FDF80B-2724-4E02-2245-B564ED30AAB3}"/>
              </a:ext>
            </a:extLst>
          </p:cNvPr>
          <p:cNvSpPr/>
          <p:nvPr/>
        </p:nvSpPr>
        <p:spPr>
          <a:xfrm rot="5400000">
            <a:off x="2914828" y="5068874"/>
            <a:ext cx="299261" cy="351135"/>
          </a:xfrm>
          <a:prstGeom prst="rightArrow">
            <a:avLst>
              <a:gd name="adj1" fmla="val 50000"/>
              <a:gd name="adj2" fmla="val 50000"/>
            </a:avLst>
          </a:prstGeom>
          <a:solidFill>
            <a:srgbClr val="FF0000"/>
          </a:solidFill>
          <a:ln>
            <a:solidFill>
              <a:srgbClr val="FF0000"/>
            </a:solidFill>
          </a:ln>
        </p:spPr>
        <p:txBody>
          <a:bodyPr spcFirstLastPara="1" wrap="square" lIns="91425" tIns="45700" rIns="91425" bIns="45700" anchor="ctr" anchorCtr="0">
            <a:noAutofit/>
          </a:bodyPr>
          <a:lstStyle/>
          <a:p>
            <a:pPr>
              <a:buSzPts val="1200"/>
            </a:pPr>
            <a:endParaRPr sz="1200">
              <a:solidFill>
                <a:srgbClr val="FF0000"/>
              </a:solidFill>
              <a:latin typeface="+mj-lt"/>
            </a:endParaRPr>
          </a:p>
        </p:txBody>
      </p:sp>
      <p:sp>
        <p:nvSpPr>
          <p:cNvPr id="12" name="Rectangle 11">
            <a:extLst>
              <a:ext uri="{FF2B5EF4-FFF2-40B4-BE49-F238E27FC236}">
                <a16:creationId xmlns:a16="http://schemas.microsoft.com/office/drawing/2014/main" id="{D61D0EE3-2F9D-CE1B-E980-444511C3680D}"/>
              </a:ext>
            </a:extLst>
          </p:cNvPr>
          <p:cNvSpPr/>
          <p:nvPr/>
        </p:nvSpPr>
        <p:spPr>
          <a:xfrm>
            <a:off x="1514561" y="2603210"/>
            <a:ext cx="2207094" cy="24872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3" name="Title 1">
            <a:extLst>
              <a:ext uri="{FF2B5EF4-FFF2-40B4-BE49-F238E27FC236}">
                <a16:creationId xmlns:a16="http://schemas.microsoft.com/office/drawing/2014/main" id="{5074554E-BE60-B7FA-841C-7275D4EEEA13}"/>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les références au sol – Listes maîtresses</a:t>
            </a:r>
          </a:p>
        </p:txBody>
      </p:sp>
    </p:spTree>
    <p:extLst>
      <p:ext uri="{BB962C8B-B14F-4D97-AF65-F5344CB8AC3E}">
        <p14:creationId xmlns:p14="http://schemas.microsoft.com/office/powerpoint/2010/main" val="1522457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ADB2175-104C-D8E3-9A3F-A6CCF908B92F}"/>
              </a:ext>
            </a:extLst>
          </p:cNvPr>
          <p:cNvPicPr>
            <a:picLocks noChangeAspect="1"/>
          </p:cNvPicPr>
          <p:nvPr/>
        </p:nvPicPr>
        <p:blipFill>
          <a:blip r:embed="rId3"/>
          <a:stretch>
            <a:fillRect/>
          </a:stretch>
        </p:blipFill>
        <p:spPr>
          <a:xfrm>
            <a:off x="5711218" y="1167895"/>
            <a:ext cx="1308121" cy="1728200"/>
          </a:xfrm>
          <a:prstGeom prst="rect">
            <a:avLst/>
          </a:prstGeom>
          <a:ln>
            <a:solidFill>
              <a:schemeClr val="tx1"/>
            </a:solidFill>
          </a:ln>
        </p:spPr>
      </p:pic>
      <p:pic>
        <p:nvPicPr>
          <p:cNvPr id="33" name="Picture 32">
            <a:extLst>
              <a:ext uri="{FF2B5EF4-FFF2-40B4-BE49-F238E27FC236}">
                <a16:creationId xmlns:a16="http://schemas.microsoft.com/office/drawing/2014/main" id="{A57BE3FC-F4F0-95DF-0B20-BA6B2E4348E0}"/>
              </a:ext>
            </a:extLst>
          </p:cNvPr>
          <p:cNvPicPr>
            <a:picLocks noChangeAspect="1"/>
          </p:cNvPicPr>
          <p:nvPr/>
        </p:nvPicPr>
        <p:blipFill>
          <a:blip r:embed="rId4"/>
          <a:stretch>
            <a:fillRect/>
          </a:stretch>
        </p:blipFill>
        <p:spPr>
          <a:xfrm>
            <a:off x="7079877" y="3237089"/>
            <a:ext cx="1235447" cy="1749600"/>
          </a:xfrm>
          <a:prstGeom prst="rect">
            <a:avLst/>
          </a:prstGeom>
          <a:ln>
            <a:solidFill>
              <a:schemeClr val="tx1"/>
            </a:solidFill>
          </a:ln>
        </p:spPr>
      </p:pic>
      <p:sp>
        <p:nvSpPr>
          <p:cNvPr id="7" name="Title 1">
            <a:extLst>
              <a:ext uri="{FF2B5EF4-FFF2-40B4-BE49-F238E27FC236}">
                <a16:creationId xmlns:a16="http://schemas.microsoft.com/office/drawing/2014/main" id="{4D9EB3CC-B589-AA03-F79F-9EF9F3F7750D}"/>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les références au sol – Listes maîtresses</a:t>
            </a:r>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28</a:t>
            </a:fld>
            <a:endParaRPr lang="fr-CH" altLang="en-US" dirty="0"/>
          </a:p>
        </p:txBody>
      </p:sp>
      <p:pic>
        <p:nvPicPr>
          <p:cNvPr id="2" name="Picture 1">
            <a:extLst>
              <a:ext uri="{FF2B5EF4-FFF2-40B4-BE49-F238E27FC236}">
                <a16:creationId xmlns:a16="http://schemas.microsoft.com/office/drawing/2014/main" id="{44AA2338-2E09-C8FE-FEB6-4F3534775B05}"/>
              </a:ext>
            </a:extLst>
          </p:cNvPr>
          <p:cNvPicPr>
            <a:picLocks noChangeAspect="1"/>
          </p:cNvPicPr>
          <p:nvPr/>
        </p:nvPicPr>
        <p:blipFill rotWithShape="1">
          <a:blip r:embed="rId5"/>
          <a:srcRect l="27217" t="13125" r="39999" b="34"/>
          <a:stretch/>
        </p:blipFill>
        <p:spPr>
          <a:xfrm>
            <a:off x="4067944" y="1167895"/>
            <a:ext cx="1205943" cy="1728200"/>
          </a:xfrm>
          <a:prstGeom prst="rect">
            <a:avLst/>
          </a:prstGeom>
          <a:ln>
            <a:solidFill>
              <a:schemeClr val="tx1"/>
            </a:solidFill>
          </a:ln>
        </p:spPr>
      </p:pic>
      <p:pic>
        <p:nvPicPr>
          <p:cNvPr id="8" name="Picture 7">
            <a:extLst>
              <a:ext uri="{FF2B5EF4-FFF2-40B4-BE49-F238E27FC236}">
                <a16:creationId xmlns:a16="http://schemas.microsoft.com/office/drawing/2014/main" id="{C9DB4D1C-C754-A14B-C654-FE271478214E}"/>
              </a:ext>
            </a:extLst>
          </p:cNvPr>
          <p:cNvPicPr>
            <a:picLocks noChangeAspect="1"/>
          </p:cNvPicPr>
          <p:nvPr/>
        </p:nvPicPr>
        <p:blipFill rotWithShape="1">
          <a:blip r:embed="rId6"/>
          <a:srcRect l="20659" t="20125" r="41274" b="4724"/>
          <a:stretch/>
        </p:blipFill>
        <p:spPr>
          <a:xfrm>
            <a:off x="7486526" y="1170883"/>
            <a:ext cx="1215721" cy="1725211"/>
          </a:xfrm>
          <a:prstGeom prst="rect">
            <a:avLst/>
          </a:prstGeom>
          <a:ln>
            <a:solidFill>
              <a:schemeClr val="tx1"/>
            </a:solidFill>
          </a:ln>
        </p:spPr>
      </p:pic>
      <p:sp>
        <p:nvSpPr>
          <p:cNvPr id="9" name="Rectangle 265">
            <a:extLst>
              <a:ext uri="{FF2B5EF4-FFF2-40B4-BE49-F238E27FC236}">
                <a16:creationId xmlns:a16="http://schemas.microsoft.com/office/drawing/2014/main" id="{43E29AC6-F1A2-6938-B467-4CE91C888E6F}"/>
              </a:ext>
            </a:extLst>
          </p:cNvPr>
          <p:cNvSpPr>
            <a:spLocks noChangeArrowheads="1"/>
          </p:cNvSpPr>
          <p:nvPr/>
        </p:nvSpPr>
        <p:spPr bwMode="auto">
          <a:xfrm>
            <a:off x="257119" y="1476750"/>
            <a:ext cx="3548228" cy="939874"/>
          </a:xfrm>
          <a:prstGeom prst="rect">
            <a:avLst/>
          </a:prstGeom>
          <a:noFill/>
          <a:ln w="12700">
            <a:noFill/>
            <a:miter lim="800000"/>
            <a:headEnd/>
            <a:tailEnd/>
          </a:ln>
        </p:spPr>
        <p:txBody>
          <a:bodyPr wrap="square" lIns="67866" tIns="33338" rIns="67866" bIns="33338">
            <a:spAutoFit/>
          </a:bodyPr>
          <a:lstStyle/>
          <a:p>
            <a:pPr>
              <a:lnSpc>
                <a:spcPct val="90000"/>
              </a:lnSpc>
              <a:defRPr/>
            </a:pPr>
            <a:r>
              <a:rPr lang="fr-CH" sz="2100" dirty="0">
                <a:latin typeface="+mn-lt"/>
              </a:rPr>
              <a:t>Éléments clés mentionnés dans plusieurs directives liées aux programmes de santé</a:t>
            </a:r>
          </a:p>
        </p:txBody>
      </p:sp>
      <p:pic>
        <p:nvPicPr>
          <p:cNvPr id="10" name="Picture 9">
            <a:extLst>
              <a:ext uri="{FF2B5EF4-FFF2-40B4-BE49-F238E27FC236}">
                <a16:creationId xmlns:a16="http://schemas.microsoft.com/office/drawing/2014/main" id="{CB65C819-391D-ABB1-C2F2-1B7CFAFE66CA}"/>
              </a:ext>
            </a:extLst>
          </p:cNvPr>
          <p:cNvPicPr>
            <a:picLocks noChangeAspect="1"/>
          </p:cNvPicPr>
          <p:nvPr/>
        </p:nvPicPr>
        <p:blipFill rotWithShape="1">
          <a:blip r:embed="rId7"/>
          <a:srcRect l="54201" t="36370" r="35206" b="43635"/>
          <a:stretch/>
        </p:blipFill>
        <p:spPr>
          <a:xfrm>
            <a:off x="5004048" y="1098751"/>
            <a:ext cx="384582" cy="390197"/>
          </a:xfrm>
          <a:prstGeom prst="rect">
            <a:avLst/>
          </a:prstGeom>
        </p:spPr>
      </p:pic>
      <p:pic>
        <p:nvPicPr>
          <p:cNvPr id="12" name="Picture 11">
            <a:extLst>
              <a:ext uri="{FF2B5EF4-FFF2-40B4-BE49-F238E27FC236}">
                <a16:creationId xmlns:a16="http://schemas.microsoft.com/office/drawing/2014/main" id="{0B4B61D5-8AF3-DDA3-80F5-8E974BEDB50E}"/>
              </a:ext>
            </a:extLst>
          </p:cNvPr>
          <p:cNvPicPr>
            <a:picLocks noChangeAspect="1"/>
          </p:cNvPicPr>
          <p:nvPr/>
        </p:nvPicPr>
        <p:blipFill rotWithShape="1">
          <a:blip r:embed="rId8"/>
          <a:srcRect l="44459" t="42206" r="44407" b="37593"/>
          <a:stretch/>
        </p:blipFill>
        <p:spPr>
          <a:xfrm>
            <a:off x="8433462" y="1095646"/>
            <a:ext cx="387010" cy="377423"/>
          </a:xfrm>
          <a:prstGeom prst="rect">
            <a:avLst/>
          </a:prstGeom>
        </p:spPr>
      </p:pic>
      <p:sp>
        <p:nvSpPr>
          <p:cNvPr id="16" name="Rectangle 15">
            <a:extLst>
              <a:ext uri="{FF2B5EF4-FFF2-40B4-BE49-F238E27FC236}">
                <a16:creationId xmlns:a16="http://schemas.microsoft.com/office/drawing/2014/main" id="{EE66D495-4D55-D952-AEA8-194B8016EEB8}"/>
              </a:ext>
            </a:extLst>
          </p:cNvPr>
          <p:cNvSpPr/>
          <p:nvPr/>
        </p:nvSpPr>
        <p:spPr>
          <a:xfrm>
            <a:off x="8563393" y="1226991"/>
            <a:ext cx="113064" cy="120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8" name="Rectangle 265">
            <a:extLst>
              <a:ext uri="{FF2B5EF4-FFF2-40B4-BE49-F238E27FC236}">
                <a16:creationId xmlns:a16="http://schemas.microsoft.com/office/drawing/2014/main" id="{C842451D-630D-9F74-E5DD-714915F48B3B}"/>
              </a:ext>
            </a:extLst>
          </p:cNvPr>
          <p:cNvSpPr>
            <a:spLocks noChangeArrowheads="1"/>
          </p:cNvSpPr>
          <p:nvPr/>
        </p:nvSpPr>
        <p:spPr bwMode="auto">
          <a:xfrm>
            <a:off x="373636" y="3825051"/>
            <a:ext cx="3949148" cy="939874"/>
          </a:xfrm>
          <a:prstGeom prst="rect">
            <a:avLst/>
          </a:prstGeom>
          <a:noFill/>
          <a:ln w="12700">
            <a:noFill/>
            <a:miter lim="800000"/>
            <a:headEnd/>
            <a:tailEnd/>
          </a:ln>
        </p:spPr>
        <p:txBody>
          <a:bodyPr wrap="square" lIns="67866" tIns="33338" rIns="67866" bIns="33338">
            <a:spAutoFit/>
          </a:bodyPr>
          <a:lstStyle/>
          <a:p>
            <a:pPr>
              <a:lnSpc>
                <a:spcPct val="90000"/>
              </a:lnSpc>
              <a:defRPr/>
            </a:pPr>
            <a:r>
              <a:rPr lang="fr-CH" sz="2100" dirty="0">
                <a:latin typeface="+mn-lt"/>
              </a:rPr>
              <a:t>…le sujet principal d'un nombre croissant de documents spécifiques à la liste maîtresse</a:t>
            </a:r>
          </a:p>
        </p:txBody>
      </p:sp>
      <p:pic>
        <p:nvPicPr>
          <p:cNvPr id="21" name="Picture 20">
            <a:extLst>
              <a:ext uri="{FF2B5EF4-FFF2-40B4-BE49-F238E27FC236}">
                <a16:creationId xmlns:a16="http://schemas.microsoft.com/office/drawing/2014/main" id="{AFBAFB1B-76CE-3A92-106A-C47E310CDB58}"/>
              </a:ext>
            </a:extLst>
          </p:cNvPr>
          <p:cNvPicPr>
            <a:picLocks noChangeAspect="1"/>
          </p:cNvPicPr>
          <p:nvPr/>
        </p:nvPicPr>
        <p:blipFill rotWithShape="1">
          <a:blip r:embed="rId9"/>
          <a:srcRect l="15584" t="15356" r="50725" b="6469"/>
          <a:stretch/>
        </p:blipFill>
        <p:spPr>
          <a:xfrm>
            <a:off x="4716017" y="3219159"/>
            <a:ext cx="1340445" cy="1749600"/>
          </a:xfrm>
          <a:prstGeom prst="rect">
            <a:avLst/>
          </a:prstGeom>
          <a:ln>
            <a:solidFill>
              <a:schemeClr val="tx1"/>
            </a:solidFill>
          </a:ln>
        </p:spPr>
      </p:pic>
      <p:pic>
        <p:nvPicPr>
          <p:cNvPr id="22" name="Picture 21">
            <a:extLst>
              <a:ext uri="{FF2B5EF4-FFF2-40B4-BE49-F238E27FC236}">
                <a16:creationId xmlns:a16="http://schemas.microsoft.com/office/drawing/2014/main" id="{A205259B-1BA7-A1A1-87FF-77D8AAA0953F}"/>
              </a:ext>
            </a:extLst>
          </p:cNvPr>
          <p:cNvPicPr>
            <a:picLocks noChangeAspect="1"/>
          </p:cNvPicPr>
          <p:nvPr/>
        </p:nvPicPr>
        <p:blipFill rotWithShape="1">
          <a:blip r:embed="rId10"/>
          <a:srcRect l="69914" t="43445" r="16593" b="32888"/>
          <a:stretch/>
        </p:blipFill>
        <p:spPr>
          <a:xfrm>
            <a:off x="5816514" y="3093221"/>
            <a:ext cx="383101" cy="378000"/>
          </a:xfrm>
          <a:prstGeom prst="rect">
            <a:avLst/>
          </a:prstGeom>
        </p:spPr>
      </p:pic>
      <p:pic>
        <p:nvPicPr>
          <p:cNvPr id="27" name="Picture 26">
            <a:extLst>
              <a:ext uri="{FF2B5EF4-FFF2-40B4-BE49-F238E27FC236}">
                <a16:creationId xmlns:a16="http://schemas.microsoft.com/office/drawing/2014/main" id="{4DDB7EED-2938-EE00-82E7-AF2A303ADBA2}"/>
              </a:ext>
            </a:extLst>
          </p:cNvPr>
          <p:cNvPicPr>
            <a:picLocks noChangeAspect="1"/>
          </p:cNvPicPr>
          <p:nvPr/>
        </p:nvPicPr>
        <p:blipFill>
          <a:blip r:embed="rId11"/>
          <a:stretch>
            <a:fillRect/>
          </a:stretch>
        </p:blipFill>
        <p:spPr>
          <a:xfrm>
            <a:off x="6786004" y="1099449"/>
            <a:ext cx="392539" cy="388800"/>
          </a:xfrm>
          <a:prstGeom prst="rect">
            <a:avLst/>
          </a:prstGeom>
        </p:spPr>
      </p:pic>
      <p:pic>
        <p:nvPicPr>
          <p:cNvPr id="31" name="Picture 30">
            <a:extLst>
              <a:ext uri="{FF2B5EF4-FFF2-40B4-BE49-F238E27FC236}">
                <a16:creationId xmlns:a16="http://schemas.microsoft.com/office/drawing/2014/main" id="{83FC5C74-032F-2F8B-4ADA-44ED1738B42A}"/>
              </a:ext>
            </a:extLst>
          </p:cNvPr>
          <p:cNvPicPr>
            <a:picLocks noChangeAspect="1"/>
          </p:cNvPicPr>
          <p:nvPr/>
        </p:nvPicPr>
        <p:blipFill rotWithShape="1">
          <a:blip r:embed="rId12"/>
          <a:srcRect l="80520" t="38265" r="10441" b="47050"/>
          <a:stretch/>
        </p:blipFill>
        <p:spPr>
          <a:xfrm>
            <a:off x="3943282" y="2755614"/>
            <a:ext cx="303501" cy="273520"/>
          </a:xfrm>
          <a:prstGeom prst="rect">
            <a:avLst/>
          </a:prstGeom>
        </p:spPr>
      </p:pic>
      <p:pic>
        <p:nvPicPr>
          <p:cNvPr id="35" name="Picture 34">
            <a:extLst>
              <a:ext uri="{FF2B5EF4-FFF2-40B4-BE49-F238E27FC236}">
                <a16:creationId xmlns:a16="http://schemas.microsoft.com/office/drawing/2014/main" id="{D0B1B963-5939-7102-ED7D-F07B0974A486}"/>
              </a:ext>
            </a:extLst>
          </p:cNvPr>
          <p:cNvPicPr>
            <a:picLocks noChangeAspect="1"/>
          </p:cNvPicPr>
          <p:nvPr/>
        </p:nvPicPr>
        <p:blipFill>
          <a:blip r:embed="rId13"/>
          <a:stretch>
            <a:fillRect/>
          </a:stretch>
        </p:blipFill>
        <p:spPr>
          <a:xfrm>
            <a:off x="8123851" y="3093221"/>
            <a:ext cx="401948" cy="388800"/>
          </a:xfrm>
          <a:prstGeom prst="rect">
            <a:avLst/>
          </a:prstGeom>
        </p:spPr>
      </p:pic>
      <p:sp>
        <p:nvSpPr>
          <p:cNvPr id="36" name="Rectangle 35">
            <a:extLst>
              <a:ext uri="{FF2B5EF4-FFF2-40B4-BE49-F238E27FC236}">
                <a16:creationId xmlns:a16="http://schemas.microsoft.com/office/drawing/2014/main" id="{9F72ED79-C633-2F37-F136-E39A8C55D902}"/>
              </a:ext>
            </a:extLst>
          </p:cNvPr>
          <p:cNvSpPr/>
          <p:nvPr/>
        </p:nvSpPr>
        <p:spPr>
          <a:xfrm>
            <a:off x="6246497" y="3221545"/>
            <a:ext cx="127149" cy="124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7" name="Rectangle 36">
            <a:extLst>
              <a:ext uri="{FF2B5EF4-FFF2-40B4-BE49-F238E27FC236}">
                <a16:creationId xmlns:a16="http://schemas.microsoft.com/office/drawing/2014/main" id="{6CA24623-D5CA-68AB-5FE2-D0D64B887FFF}"/>
              </a:ext>
            </a:extLst>
          </p:cNvPr>
          <p:cNvSpPr/>
          <p:nvPr/>
        </p:nvSpPr>
        <p:spPr>
          <a:xfrm>
            <a:off x="5125811" y="1229070"/>
            <a:ext cx="118800" cy="11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3" name="Rectangle 12">
            <a:extLst>
              <a:ext uri="{FF2B5EF4-FFF2-40B4-BE49-F238E27FC236}">
                <a16:creationId xmlns:a16="http://schemas.microsoft.com/office/drawing/2014/main" id="{302E8A9F-5571-8756-0352-C3DB0D35A7FD}"/>
              </a:ext>
            </a:extLst>
          </p:cNvPr>
          <p:cNvSpPr/>
          <p:nvPr/>
        </p:nvSpPr>
        <p:spPr>
          <a:xfrm>
            <a:off x="6922873" y="1232068"/>
            <a:ext cx="118800" cy="11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8" name="Rectangle 265">
            <a:extLst>
              <a:ext uri="{FF2B5EF4-FFF2-40B4-BE49-F238E27FC236}">
                <a16:creationId xmlns:a16="http://schemas.microsoft.com/office/drawing/2014/main" id="{281BCECC-DEA8-D4FD-EC0F-9CFD0688AEEE}"/>
              </a:ext>
            </a:extLst>
          </p:cNvPr>
          <p:cNvSpPr>
            <a:spLocks noChangeArrowheads="1"/>
          </p:cNvSpPr>
          <p:nvPr/>
        </p:nvSpPr>
        <p:spPr bwMode="auto">
          <a:xfrm>
            <a:off x="376213" y="5734050"/>
            <a:ext cx="3949148" cy="649025"/>
          </a:xfrm>
          <a:prstGeom prst="rect">
            <a:avLst/>
          </a:prstGeom>
          <a:noFill/>
          <a:ln w="12700">
            <a:noFill/>
            <a:miter lim="800000"/>
            <a:headEnd/>
            <a:tailEnd/>
          </a:ln>
        </p:spPr>
        <p:txBody>
          <a:bodyPr wrap="square" lIns="67866" tIns="33338" rIns="67866" bIns="33338">
            <a:spAutoFit/>
          </a:bodyPr>
          <a:lstStyle/>
          <a:p>
            <a:pPr>
              <a:lnSpc>
                <a:spcPct val="90000"/>
              </a:lnSpc>
              <a:defRPr/>
            </a:pPr>
            <a:r>
              <a:rPr lang="fr-CH" sz="2100" dirty="0">
                <a:latin typeface="+mn-lt"/>
              </a:rPr>
              <a:t>…et à l'origine de quelques initiatives à l’échelle globale</a:t>
            </a:r>
          </a:p>
        </p:txBody>
      </p:sp>
      <p:pic>
        <p:nvPicPr>
          <p:cNvPr id="40" name="Picture 39">
            <a:extLst>
              <a:ext uri="{FF2B5EF4-FFF2-40B4-BE49-F238E27FC236}">
                <a16:creationId xmlns:a16="http://schemas.microsoft.com/office/drawing/2014/main" id="{87B37E5A-C462-5DFC-9FAC-55E0DEEDBD14}"/>
              </a:ext>
            </a:extLst>
          </p:cNvPr>
          <p:cNvPicPr>
            <a:picLocks noChangeAspect="1"/>
          </p:cNvPicPr>
          <p:nvPr/>
        </p:nvPicPr>
        <p:blipFill>
          <a:blip r:embed="rId14"/>
          <a:stretch>
            <a:fillRect/>
          </a:stretch>
        </p:blipFill>
        <p:spPr>
          <a:xfrm>
            <a:off x="4585937" y="5333687"/>
            <a:ext cx="1820198" cy="1260000"/>
          </a:xfrm>
          <a:prstGeom prst="rect">
            <a:avLst/>
          </a:prstGeom>
          <a:ln>
            <a:solidFill>
              <a:schemeClr val="tx1"/>
            </a:solidFill>
          </a:ln>
        </p:spPr>
      </p:pic>
      <p:sp>
        <p:nvSpPr>
          <p:cNvPr id="44" name="TextBox 43">
            <a:extLst>
              <a:ext uri="{FF2B5EF4-FFF2-40B4-BE49-F238E27FC236}">
                <a16:creationId xmlns:a16="http://schemas.microsoft.com/office/drawing/2014/main" id="{8F3C564E-E7ED-A4DB-57E1-818CD7A45131}"/>
              </a:ext>
            </a:extLst>
          </p:cNvPr>
          <p:cNvSpPr txBox="1"/>
          <p:nvPr/>
        </p:nvSpPr>
        <p:spPr>
          <a:xfrm>
            <a:off x="4769472" y="6592496"/>
            <a:ext cx="1453127" cy="261610"/>
          </a:xfrm>
          <a:prstGeom prst="rect">
            <a:avLst/>
          </a:prstGeom>
          <a:noFill/>
        </p:spPr>
        <p:txBody>
          <a:bodyPr wrap="square">
            <a:spAutoFit/>
          </a:bodyPr>
          <a:lstStyle/>
          <a:p>
            <a:r>
              <a:rPr lang="en-PH" sz="1100" dirty="0"/>
              <a:t>https://salb.un.org/en</a:t>
            </a:r>
          </a:p>
        </p:txBody>
      </p:sp>
      <p:pic>
        <p:nvPicPr>
          <p:cNvPr id="45" name="Picture 44">
            <a:extLst>
              <a:ext uri="{FF2B5EF4-FFF2-40B4-BE49-F238E27FC236}">
                <a16:creationId xmlns:a16="http://schemas.microsoft.com/office/drawing/2014/main" id="{1B99D416-5CA6-76A2-256D-958399798908}"/>
              </a:ext>
            </a:extLst>
          </p:cNvPr>
          <p:cNvPicPr>
            <a:picLocks noChangeAspect="1"/>
          </p:cNvPicPr>
          <p:nvPr/>
        </p:nvPicPr>
        <p:blipFill rotWithShape="1">
          <a:blip r:embed="rId12"/>
          <a:srcRect l="80520" t="38265" r="10441" b="47050"/>
          <a:stretch/>
        </p:blipFill>
        <p:spPr>
          <a:xfrm>
            <a:off x="5592993" y="2728674"/>
            <a:ext cx="303501" cy="273520"/>
          </a:xfrm>
          <a:prstGeom prst="rect">
            <a:avLst/>
          </a:prstGeom>
        </p:spPr>
      </p:pic>
      <p:pic>
        <p:nvPicPr>
          <p:cNvPr id="46" name="Picture 45">
            <a:extLst>
              <a:ext uri="{FF2B5EF4-FFF2-40B4-BE49-F238E27FC236}">
                <a16:creationId xmlns:a16="http://schemas.microsoft.com/office/drawing/2014/main" id="{E23F816E-9681-0546-BAC5-5AA6D5F62983}"/>
              </a:ext>
            </a:extLst>
          </p:cNvPr>
          <p:cNvPicPr>
            <a:picLocks noChangeAspect="1"/>
          </p:cNvPicPr>
          <p:nvPr/>
        </p:nvPicPr>
        <p:blipFill rotWithShape="1">
          <a:blip r:embed="rId12"/>
          <a:srcRect l="80520" t="38265" r="10441" b="47050"/>
          <a:stretch/>
        </p:blipFill>
        <p:spPr>
          <a:xfrm>
            <a:off x="7390883" y="2747239"/>
            <a:ext cx="303501" cy="273520"/>
          </a:xfrm>
          <a:prstGeom prst="rect">
            <a:avLst/>
          </a:prstGeom>
        </p:spPr>
      </p:pic>
      <p:pic>
        <p:nvPicPr>
          <p:cNvPr id="47" name="Picture 46">
            <a:extLst>
              <a:ext uri="{FF2B5EF4-FFF2-40B4-BE49-F238E27FC236}">
                <a16:creationId xmlns:a16="http://schemas.microsoft.com/office/drawing/2014/main" id="{E0576918-45A8-AB91-B37C-B4C646690F30}"/>
              </a:ext>
            </a:extLst>
          </p:cNvPr>
          <p:cNvPicPr>
            <a:picLocks noChangeAspect="1"/>
          </p:cNvPicPr>
          <p:nvPr/>
        </p:nvPicPr>
        <p:blipFill rotWithShape="1">
          <a:blip r:embed="rId12"/>
          <a:srcRect l="80520" t="38265" r="10441" b="47050"/>
          <a:stretch/>
        </p:blipFill>
        <p:spPr>
          <a:xfrm>
            <a:off x="4547772" y="4797070"/>
            <a:ext cx="303501" cy="273520"/>
          </a:xfrm>
          <a:prstGeom prst="rect">
            <a:avLst/>
          </a:prstGeom>
        </p:spPr>
      </p:pic>
      <p:pic>
        <p:nvPicPr>
          <p:cNvPr id="48" name="Picture 47">
            <a:extLst>
              <a:ext uri="{FF2B5EF4-FFF2-40B4-BE49-F238E27FC236}">
                <a16:creationId xmlns:a16="http://schemas.microsoft.com/office/drawing/2014/main" id="{B8C8DF32-0B17-0A4B-2C54-693D08A20365}"/>
              </a:ext>
            </a:extLst>
          </p:cNvPr>
          <p:cNvPicPr>
            <a:picLocks noChangeAspect="1"/>
          </p:cNvPicPr>
          <p:nvPr/>
        </p:nvPicPr>
        <p:blipFill rotWithShape="1">
          <a:blip r:embed="rId12"/>
          <a:srcRect l="80520" t="38265" r="10441" b="47050"/>
          <a:stretch/>
        </p:blipFill>
        <p:spPr>
          <a:xfrm>
            <a:off x="6956746" y="4779214"/>
            <a:ext cx="303501" cy="273520"/>
          </a:xfrm>
          <a:prstGeom prst="rect">
            <a:avLst/>
          </a:prstGeom>
        </p:spPr>
      </p:pic>
      <p:sp>
        <p:nvSpPr>
          <p:cNvPr id="49" name="TextBox 48">
            <a:extLst>
              <a:ext uri="{FF2B5EF4-FFF2-40B4-BE49-F238E27FC236}">
                <a16:creationId xmlns:a16="http://schemas.microsoft.com/office/drawing/2014/main" id="{2A47F0DC-A2FE-60B3-4471-0D568BEB5983}"/>
              </a:ext>
            </a:extLst>
          </p:cNvPr>
          <p:cNvSpPr txBox="1"/>
          <p:nvPr/>
        </p:nvSpPr>
        <p:spPr>
          <a:xfrm>
            <a:off x="4533684" y="5091314"/>
            <a:ext cx="1924704" cy="307777"/>
          </a:xfrm>
          <a:prstGeom prst="rect">
            <a:avLst/>
          </a:prstGeom>
          <a:noFill/>
        </p:spPr>
        <p:txBody>
          <a:bodyPr wrap="square">
            <a:spAutoFit/>
          </a:bodyPr>
          <a:lstStyle/>
          <a:p>
            <a:pPr algn="ctr"/>
            <a:r>
              <a:rPr lang="fr-CH" sz="1400" dirty="0"/>
              <a:t>Unités administratives</a:t>
            </a:r>
          </a:p>
        </p:txBody>
      </p:sp>
      <p:pic>
        <p:nvPicPr>
          <p:cNvPr id="51" name="Picture 50">
            <a:extLst>
              <a:ext uri="{FF2B5EF4-FFF2-40B4-BE49-F238E27FC236}">
                <a16:creationId xmlns:a16="http://schemas.microsoft.com/office/drawing/2014/main" id="{6664DF7F-34BE-A970-22E2-FFEC129DA3B1}"/>
              </a:ext>
            </a:extLst>
          </p:cNvPr>
          <p:cNvPicPr>
            <a:picLocks noChangeAspect="1"/>
          </p:cNvPicPr>
          <p:nvPr/>
        </p:nvPicPr>
        <p:blipFill>
          <a:blip r:embed="rId15"/>
          <a:stretch>
            <a:fillRect/>
          </a:stretch>
        </p:blipFill>
        <p:spPr>
          <a:xfrm>
            <a:off x="6601816" y="5344415"/>
            <a:ext cx="2185136" cy="1260000"/>
          </a:xfrm>
          <a:prstGeom prst="rect">
            <a:avLst/>
          </a:prstGeom>
          <a:ln>
            <a:solidFill>
              <a:schemeClr val="tx1"/>
            </a:solidFill>
          </a:ln>
        </p:spPr>
      </p:pic>
      <p:sp>
        <p:nvSpPr>
          <p:cNvPr id="52" name="TextBox 51">
            <a:extLst>
              <a:ext uri="{FF2B5EF4-FFF2-40B4-BE49-F238E27FC236}">
                <a16:creationId xmlns:a16="http://schemas.microsoft.com/office/drawing/2014/main" id="{BCEA6ACD-6D23-2BB9-E28A-5D7BE34AA823}"/>
              </a:ext>
            </a:extLst>
          </p:cNvPr>
          <p:cNvSpPr txBox="1"/>
          <p:nvPr/>
        </p:nvSpPr>
        <p:spPr>
          <a:xfrm>
            <a:off x="6707610" y="5087039"/>
            <a:ext cx="2112861" cy="307777"/>
          </a:xfrm>
          <a:prstGeom prst="rect">
            <a:avLst/>
          </a:prstGeom>
          <a:noFill/>
        </p:spPr>
        <p:txBody>
          <a:bodyPr wrap="square">
            <a:spAutoFit/>
          </a:bodyPr>
          <a:lstStyle/>
          <a:p>
            <a:pPr algn="ctr"/>
            <a:r>
              <a:rPr lang="fr-CH" sz="1400" dirty="0"/>
              <a:t>Établissements de santé</a:t>
            </a:r>
          </a:p>
        </p:txBody>
      </p:sp>
      <p:sp>
        <p:nvSpPr>
          <p:cNvPr id="53" name="TextBox 52">
            <a:extLst>
              <a:ext uri="{FF2B5EF4-FFF2-40B4-BE49-F238E27FC236}">
                <a16:creationId xmlns:a16="http://schemas.microsoft.com/office/drawing/2014/main" id="{51B4F184-B596-98AB-EFEA-2E86ECF5BA6D}"/>
              </a:ext>
            </a:extLst>
          </p:cNvPr>
          <p:cNvSpPr txBox="1"/>
          <p:nvPr/>
        </p:nvSpPr>
        <p:spPr>
          <a:xfrm>
            <a:off x="6529084" y="6606317"/>
            <a:ext cx="2389230" cy="261610"/>
          </a:xfrm>
          <a:prstGeom prst="rect">
            <a:avLst/>
          </a:prstGeom>
          <a:noFill/>
        </p:spPr>
        <p:txBody>
          <a:bodyPr wrap="square">
            <a:spAutoFit/>
          </a:bodyPr>
          <a:lstStyle/>
          <a:p>
            <a:r>
              <a:rPr lang="en-PH" sz="1100" dirty="0"/>
              <a:t>https://www.who.int/data/GIS/GHFD</a:t>
            </a:r>
          </a:p>
        </p:txBody>
      </p:sp>
      <p:sp>
        <p:nvSpPr>
          <p:cNvPr id="3" name="Oval 2">
            <a:extLst>
              <a:ext uri="{FF2B5EF4-FFF2-40B4-BE49-F238E27FC236}">
                <a16:creationId xmlns:a16="http://schemas.microsoft.com/office/drawing/2014/main" id="{D04A0A08-E348-DA7A-C881-5CE1A76668C0}"/>
              </a:ext>
            </a:extLst>
          </p:cNvPr>
          <p:cNvSpPr/>
          <p:nvPr/>
        </p:nvSpPr>
        <p:spPr>
          <a:xfrm>
            <a:off x="6595343" y="2281930"/>
            <a:ext cx="585898" cy="38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t>
            </a:r>
            <a:endParaRPr lang="en-PH" dirty="0"/>
          </a:p>
        </p:txBody>
      </p:sp>
      <p:sp>
        <p:nvSpPr>
          <p:cNvPr id="4" name="Oval 3">
            <a:extLst>
              <a:ext uri="{FF2B5EF4-FFF2-40B4-BE49-F238E27FC236}">
                <a16:creationId xmlns:a16="http://schemas.microsoft.com/office/drawing/2014/main" id="{0EF6B4DB-8E75-59C9-7082-E825C7ED69C1}"/>
              </a:ext>
            </a:extLst>
          </p:cNvPr>
          <p:cNvSpPr/>
          <p:nvPr/>
        </p:nvSpPr>
        <p:spPr>
          <a:xfrm>
            <a:off x="7939901" y="4256134"/>
            <a:ext cx="585898" cy="38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t>
            </a:r>
            <a:endParaRPr lang="en-PH" dirty="0"/>
          </a:p>
        </p:txBody>
      </p:sp>
    </p:spTree>
    <p:extLst>
      <p:ext uri="{BB962C8B-B14F-4D97-AF65-F5344CB8AC3E}">
        <p14:creationId xmlns:p14="http://schemas.microsoft.com/office/powerpoint/2010/main" val="55366690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29</a:t>
            </a:fld>
            <a:endParaRPr lang="en-US" sz="1200" dirty="0"/>
          </a:p>
        </p:txBody>
      </p:sp>
      <p:sp>
        <p:nvSpPr>
          <p:cNvPr id="7" name="Title 1">
            <a:extLst>
              <a:ext uri="{FF2B5EF4-FFF2-40B4-BE49-F238E27FC236}">
                <a16:creationId xmlns:a16="http://schemas.microsoft.com/office/drawing/2014/main" id="{4D9EB3CC-B589-AA03-F79F-9EF9F3F7750D}"/>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les références au sol – Listes maîtresses</a:t>
            </a:r>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29</a:t>
            </a:fld>
            <a:endParaRPr lang="en-GB" altLang="en-US"/>
          </a:p>
        </p:txBody>
      </p:sp>
      <p:sp>
        <p:nvSpPr>
          <p:cNvPr id="2" name="Rectangle 3">
            <a:extLst>
              <a:ext uri="{FF2B5EF4-FFF2-40B4-BE49-F238E27FC236}">
                <a16:creationId xmlns:a16="http://schemas.microsoft.com/office/drawing/2014/main" id="{F844C6F2-7E06-D06D-BA63-7D1AA18AFED0}"/>
              </a:ext>
            </a:extLst>
          </p:cNvPr>
          <p:cNvSpPr>
            <a:spLocks noChangeArrowheads="1"/>
          </p:cNvSpPr>
          <p:nvPr/>
        </p:nvSpPr>
        <p:spPr bwMode="auto">
          <a:xfrm>
            <a:off x="467544" y="1704975"/>
            <a:ext cx="8542011" cy="489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 typeface="Calibri Light" panose="020F0302020204030204" pitchFamily="34" charset="0"/>
              <a:buAutoNum type="arabicPeriod"/>
            </a:pPr>
            <a:r>
              <a:rPr lang="fr-CH" altLang="zh-CN" sz="2400" dirty="0"/>
              <a:t>Définition</a:t>
            </a:r>
          </a:p>
          <a:p>
            <a:pPr eaLnBrk="1" hangingPunct="1">
              <a:spcBef>
                <a:spcPct val="20000"/>
              </a:spcBef>
              <a:buFont typeface="Calibri Light" panose="020F0302020204030204" pitchFamily="34" charset="0"/>
              <a:buAutoNum type="arabicPeriod"/>
            </a:pPr>
            <a:r>
              <a:rPr lang="fr-CH" altLang="zh-CN" sz="2400" dirty="0"/>
              <a:t>Contenu</a:t>
            </a:r>
          </a:p>
          <a:p>
            <a:pPr marL="667941" lvl="1" indent="-325041">
              <a:spcBef>
                <a:spcPct val="20000"/>
              </a:spcBef>
            </a:pPr>
            <a:r>
              <a:rPr lang="fr-CH" altLang="zh-CN" dirty="0"/>
              <a:t>Dictionnaire de données</a:t>
            </a:r>
          </a:p>
          <a:p>
            <a:pPr marL="667941" lvl="1" indent="-325041">
              <a:spcBef>
                <a:spcPct val="20000"/>
              </a:spcBef>
            </a:pPr>
            <a:r>
              <a:rPr lang="fr-CH" altLang="zh-CN" dirty="0"/>
              <a:t>Schéma de codage</a:t>
            </a:r>
          </a:p>
          <a:p>
            <a:pPr marL="667941" lvl="1" indent="-325041">
              <a:spcBef>
                <a:spcPct val="20000"/>
              </a:spcBef>
            </a:pPr>
            <a:r>
              <a:rPr lang="fr-CH" altLang="zh-CN" dirty="0"/>
              <a:t>Convention de dénomination</a:t>
            </a:r>
          </a:p>
          <a:p>
            <a:pPr marL="667941" lvl="1" indent="-325041">
              <a:spcBef>
                <a:spcPct val="20000"/>
              </a:spcBef>
            </a:pPr>
            <a:r>
              <a:rPr lang="fr-CH" altLang="zh-CN" dirty="0"/>
              <a:t>Classifications (types, Propriétaire)</a:t>
            </a:r>
          </a:p>
          <a:p>
            <a:pPr marL="667941" lvl="1" indent="-325041">
              <a:spcBef>
                <a:spcPct val="20000"/>
              </a:spcBef>
            </a:pPr>
            <a:r>
              <a:rPr lang="fr-CH" altLang="zh-CN" dirty="0"/>
              <a:t>Localisations (adresses, divisions administratives, coordonnées géographiques)</a:t>
            </a:r>
          </a:p>
          <a:p>
            <a:pPr marL="667941" lvl="1" indent="-325041">
              <a:spcBef>
                <a:spcPct val="20000"/>
              </a:spcBef>
            </a:pPr>
            <a:r>
              <a:rPr lang="fr-CH" altLang="zh-CN" dirty="0"/>
              <a:t>Coordonnées (responsable de l'établissement, numéro de téléphone,…)</a:t>
            </a:r>
          </a:p>
          <a:p>
            <a:pPr>
              <a:spcBef>
                <a:spcPct val="20000"/>
              </a:spcBef>
              <a:buFont typeface="Calibri Light" panose="020F0302020204030204" pitchFamily="34" charset="0"/>
              <a:buAutoNum type="arabicPeriod"/>
            </a:pPr>
            <a:r>
              <a:rPr lang="fr-CH" altLang="zh-CN" sz="2400" dirty="0"/>
              <a:t>Registre</a:t>
            </a:r>
          </a:p>
          <a:p>
            <a:pPr>
              <a:spcBef>
                <a:spcPct val="20000"/>
              </a:spcBef>
              <a:buFont typeface="Calibri Light" panose="020F0302020204030204" pitchFamily="34" charset="0"/>
              <a:buAutoNum type="arabicPeriod"/>
            </a:pPr>
            <a:r>
              <a:rPr lang="fr-CH" altLang="zh-CN" sz="2400" dirty="0"/>
              <a:t>Processus</a:t>
            </a:r>
          </a:p>
          <a:p>
            <a:pPr eaLnBrk="1" hangingPunct="1">
              <a:spcBef>
                <a:spcPct val="20000"/>
              </a:spcBef>
              <a:buFont typeface="Calibri Light" panose="020F0302020204030204" pitchFamily="34" charset="0"/>
              <a:buAutoNum type="arabicPeriod"/>
            </a:pPr>
            <a:endParaRPr lang="fr-CH" altLang="zh-CN" sz="2400" dirty="0"/>
          </a:p>
        </p:txBody>
      </p:sp>
      <p:sp>
        <p:nvSpPr>
          <p:cNvPr id="4" name="Title 1">
            <a:extLst>
              <a:ext uri="{FF2B5EF4-FFF2-40B4-BE49-F238E27FC236}">
                <a16:creationId xmlns:a16="http://schemas.microsoft.com/office/drawing/2014/main" id="{75F95651-3466-B786-D7D2-C0B4D03F8B26}"/>
              </a:ext>
            </a:extLst>
          </p:cNvPr>
          <p:cNvSpPr txBox="1">
            <a:spLocks/>
          </p:cNvSpPr>
          <p:nvPr/>
        </p:nvSpPr>
        <p:spPr>
          <a:xfrm>
            <a:off x="238520" y="1107577"/>
            <a:ext cx="8898757" cy="50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Eléments clés d’une liste maîtresses</a:t>
            </a:r>
            <a:endParaRPr lang="en-PH" altLang="en-US" sz="2400" b="1" dirty="0">
              <a:latin typeface="+mn-lt"/>
            </a:endParaRPr>
          </a:p>
        </p:txBody>
      </p:sp>
    </p:spTree>
    <p:extLst>
      <p:ext uri="{BB962C8B-B14F-4D97-AF65-F5344CB8AC3E}">
        <p14:creationId xmlns:p14="http://schemas.microsoft.com/office/powerpoint/2010/main" val="6827777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3</a:t>
            </a:fld>
            <a:endParaRPr lang="fr-CH" altLang="en-US" dirty="0"/>
          </a:p>
        </p:txBody>
      </p:sp>
      <p:sp>
        <p:nvSpPr>
          <p:cNvPr id="5" name="Rectangle 3"/>
          <p:cNvSpPr>
            <a:spLocks noChangeArrowheads="1"/>
          </p:cNvSpPr>
          <p:nvPr/>
        </p:nvSpPr>
        <p:spPr bwMode="auto">
          <a:xfrm>
            <a:off x="323528" y="1196753"/>
            <a:ext cx="8496944" cy="864095"/>
          </a:xfrm>
          <a:prstGeom prst="rect">
            <a:avLst/>
          </a:prstGeom>
          <a:noFill/>
          <a:ln w="9525">
            <a:noFill/>
            <a:miter lim="800000"/>
            <a:headEnd/>
            <a:tailEnd/>
          </a:ln>
        </p:spPr>
        <p:txBody>
          <a:bodyPr lIns="0" tIns="0" rIns="0" bIns="0"/>
          <a:lstStyle/>
          <a:p>
            <a:pPr lvl="0"/>
            <a:r>
              <a:rPr lang="fr-CH" sz="2400" dirty="0"/>
              <a:t>Définir la terminologie garantit que tous les acteurs impliqués parlent le même langage et se comprennent!</a:t>
            </a:r>
          </a:p>
        </p:txBody>
      </p:sp>
      <p:sp>
        <p:nvSpPr>
          <p:cNvPr id="9" name="Title 1"/>
          <p:cNvSpPr txBox="1">
            <a:spLocks/>
          </p:cNvSpPr>
          <p:nvPr/>
        </p:nvSpPr>
        <p:spPr>
          <a:xfrm>
            <a:off x="645740" y="214983"/>
            <a:ext cx="7886700" cy="69373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la terminologie</a:t>
            </a:r>
          </a:p>
        </p:txBody>
      </p:sp>
      <p:sp>
        <p:nvSpPr>
          <p:cNvPr id="14" name="Rectangle 3"/>
          <p:cNvSpPr>
            <a:spLocks noChangeArrowheads="1"/>
          </p:cNvSpPr>
          <p:nvPr/>
        </p:nvSpPr>
        <p:spPr bwMode="auto">
          <a:xfrm>
            <a:off x="291952" y="5905897"/>
            <a:ext cx="8713290" cy="576196"/>
          </a:xfrm>
          <a:prstGeom prst="rect">
            <a:avLst/>
          </a:prstGeom>
          <a:noFill/>
          <a:ln w="9525">
            <a:noFill/>
            <a:miter lim="800000"/>
            <a:headEnd/>
            <a:tailEnd/>
          </a:ln>
        </p:spPr>
        <p:txBody>
          <a:bodyPr lIns="0" tIns="0" rIns="0" bIns="0"/>
          <a:lstStyle/>
          <a:p>
            <a:pPr>
              <a:lnSpc>
                <a:spcPct val="90000"/>
              </a:lnSpc>
              <a:spcBef>
                <a:spcPct val="20000"/>
              </a:spcBef>
            </a:pPr>
            <a:r>
              <a:rPr lang="fr-FR" altLang="zh-CN" sz="2400" dirty="0">
                <a:ea typeface="SimSun" pitchFamily="2" charset="-122"/>
              </a:rPr>
              <a:t>Il est également important de disposer d'un dictionnaire/glossaire couvrant le domaine thématique concerné (Paludisme, tuberculose,…)</a:t>
            </a:r>
            <a:endParaRPr lang="fr-CH" altLang="zh-CN" sz="2400" dirty="0">
              <a:ea typeface="SimSun" pitchFamily="2" charset="-122"/>
            </a:endParaRPr>
          </a:p>
        </p:txBody>
      </p:sp>
      <p:sp>
        <p:nvSpPr>
          <p:cNvPr id="18" name="Right Arrow 17"/>
          <p:cNvSpPr/>
          <p:nvPr/>
        </p:nvSpPr>
        <p:spPr>
          <a:xfrm>
            <a:off x="429877" y="2079703"/>
            <a:ext cx="431726" cy="288032"/>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4" name="TextBox 3">
            <a:extLst>
              <a:ext uri="{FF2B5EF4-FFF2-40B4-BE49-F238E27FC236}">
                <a16:creationId xmlns:a16="http://schemas.microsoft.com/office/drawing/2014/main" id="{957B2855-C5E1-3802-98F1-D7530E12471B}"/>
              </a:ext>
            </a:extLst>
          </p:cNvPr>
          <p:cNvSpPr txBox="1"/>
          <p:nvPr/>
        </p:nvSpPr>
        <p:spPr>
          <a:xfrm>
            <a:off x="884507" y="1992886"/>
            <a:ext cx="7360920" cy="461665"/>
          </a:xfrm>
          <a:prstGeom prst="rect">
            <a:avLst/>
          </a:prstGeom>
          <a:noFill/>
        </p:spPr>
        <p:txBody>
          <a:bodyPr wrap="square">
            <a:spAutoFit/>
          </a:bodyPr>
          <a:lstStyle/>
          <a:p>
            <a:r>
              <a:rPr lang="fr-CH" sz="2400" dirty="0"/>
              <a:t>2 glossaires principaux à avoir:</a:t>
            </a:r>
          </a:p>
        </p:txBody>
      </p:sp>
      <p:sp>
        <p:nvSpPr>
          <p:cNvPr id="6" name="Rectangle 3">
            <a:extLst>
              <a:ext uri="{FF2B5EF4-FFF2-40B4-BE49-F238E27FC236}">
                <a16:creationId xmlns:a16="http://schemas.microsoft.com/office/drawing/2014/main" id="{F5E6D2DC-183F-115F-796E-6E88B061AC6A}"/>
              </a:ext>
            </a:extLst>
          </p:cNvPr>
          <p:cNvSpPr>
            <a:spLocks noChangeArrowheads="1"/>
          </p:cNvSpPr>
          <p:nvPr/>
        </p:nvSpPr>
        <p:spPr bwMode="auto">
          <a:xfrm>
            <a:off x="1002139" y="2550806"/>
            <a:ext cx="5486819" cy="1670298"/>
          </a:xfrm>
          <a:prstGeom prst="rect">
            <a:avLst/>
          </a:prstGeom>
          <a:noFill/>
          <a:ln w="9525">
            <a:noFill/>
            <a:miter lim="800000"/>
            <a:headEnd/>
            <a:tailEnd/>
          </a:ln>
        </p:spPr>
        <p:txBody>
          <a:bodyPr lIns="0" tIns="0" rIns="0" bIns="0"/>
          <a:lstStyle/>
          <a:p>
            <a:pPr marL="457200" indent="-457200">
              <a:lnSpc>
                <a:spcPct val="90000"/>
              </a:lnSpc>
              <a:spcBef>
                <a:spcPct val="20000"/>
              </a:spcBef>
              <a:buFont typeface="+mj-lt"/>
              <a:buAutoNum type="arabicPeriod"/>
            </a:pPr>
            <a:r>
              <a:rPr lang="fr-CH" altLang="zh-CN" sz="2400" dirty="0">
                <a:ea typeface="SimSun" pitchFamily="2" charset="-122"/>
              </a:rPr>
              <a:t>Définition pour chaque objet géographique, y compris les tables de classification quand applicable</a:t>
            </a:r>
          </a:p>
          <a:p>
            <a:pPr marL="457200" indent="-457200">
              <a:lnSpc>
                <a:spcPct val="90000"/>
              </a:lnSpc>
              <a:spcBef>
                <a:spcPct val="20000"/>
              </a:spcBef>
              <a:buFont typeface="+mj-lt"/>
              <a:buAutoNum type="arabicPeriod"/>
            </a:pPr>
            <a:r>
              <a:rPr lang="fr-CH" altLang="zh-CN" sz="2400" dirty="0">
                <a:ea typeface="SimSun" pitchFamily="2" charset="-122"/>
              </a:rPr>
              <a:t>Terminologie SIG:</a:t>
            </a:r>
          </a:p>
        </p:txBody>
      </p:sp>
      <p:pic>
        <p:nvPicPr>
          <p:cNvPr id="8" name="Picture 7">
            <a:extLst>
              <a:ext uri="{FF2B5EF4-FFF2-40B4-BE49-F238E27FC236}">
                <a16:creationId xmlns:a16="http://schemas.microsoft.com/office/drawing/2014/main" id="{262A7787-4081-D114-3856-D9CAE1297371}"/>
              </a:ext>
            </a:extLst>
          </p:cNvPr>
          <p:cNvPicPr>
            <a:picLocks noChangeAspect="1"/>
          </p:cNvPicPr>
          <p:nvPr/>
        </p:nvPicPr>
        <p:blipFill rotWithShape="1">
          <a:blip r:embed="rId3"/>
          <a:srcRect l="1147" t="1291" r="1523" b="2101"/>
          <a:stretch/>
        </p:blipFill>
        <p:spPr>
          <a:xfrm>
            <a:off x="6300192" y="1628801"/>
            <a:ext cx="2257282" cy="1008096"/>
          </a:xfrm>
          <a:prstGeom prst="rect">
            <a:avLst/>
          </a:prstGeom>
          <a:ln>
            <a:solidFill>
              <a:schemeClr val="tx1"/>
            </a:solidFill>
          </a:ln>
        </p:spPr>
      </p:pic>
      <p:pic>
        <p:nvPicPr>
          <p:cNvPr id="11" name="Picture 10">
            <a:extLst>
              <a:ext uri="{FF2B5EF4-FFF2-40B4-BE49-F238E27FC236}">
                <a16:creationId xmlns:a16="http://schemas.microsoft.com/office/drawing/2014/main" id="{59A49A22-DC49-5F1C-8F6A-FF1C4440D14A}"/>
              </a:ext>
            </a:extLst>
          </p:cNvPr>
          <p:cNvPicPr>
            <a:picLocks noChangeAspect="1"/>
          </p:cNvPicPr>
          <p:nvPr/>
        </p:nvPicPr>
        <p:blipFill>
          <a:blip r:embed="rId4"/>
          <a:stretch>
            <a:fillRect/>
          </a:stretch>
        </p:blipFill>
        <p:spPr>
          <a:xfrm>
            <a:off x="6677725" y="2568883"/>
            <a:ext cx="2142747" cy="1229751"/>
          </a:xfrm>
          <a:prstGeom prst="rect">
            <a:avLst/>
          </a:prstGeom>
          <a:ln>
            <a:solidFill>
              <a:schemeClr val="tx1"/>
            </a:solidFill>
          </a:ln>
        </p:spPr>
      </p:pic>
      <p:sp>
        <p:nvSpPr>
          <p:cNvPr id="13" name="TextBox 12">
            <a:extLst>
              <a:ext uri="{FF2B5EF4-FFF2-40B4-BE49-F238E27FC236}">
                <a16:creationId xmlns:a16="http://schemas.microsoft.com/office/drawing/2014/main" id="{4130447A-42F4-4223-F695-3110C7D75F0C}"/>
              </a:ext>
            </a:extLst>
          </p:cNvPr>
          <p:cNvSpPr txBox="1"/>
          <p:nvPr/>
        </p:nvSpPr>
        <p:spPr>
          <a:xfrm>
            <a:off x="119266" y="6663007"/>
            <a:ext cx="8136904" cy="196208"/>
          </a:xfrm>
          <a:prstGeom prst="rect">
            <a:avLst/>
          </a:prstGeom>
          <a:noFill/>
        </p:spPr>
        <p:txBody>
          <a:bodyPr wrap="square">
            <a:spAutoFit/>
          </a:bodyPr>
          <a:lstStyle/>
          <a:p>
            <a:r>
              <a:rPr lang="fr-CH" sz="675" dirty="0">
                <a:solidFill>
                  <a:srgbClr val="002147"/>
                </a:solidFill>
              </a:rPr>
              <a:t>https://drive.google.com/file/d/1jj779zww4herWOESAd9mXqVE1YfQehtH/view?usp=sharing;  https://healthgeolab.net/DOCUMENTS/Guidance_Common_Geo-registry_Ve2.pdf </a:t>
            </a:r>
          </a:p>
        </p:txBody>
      </p:sp>
      <p:pic>
        <p:nvPicPr>
          <p:cNvPr id="17" name="Picture 16">
            <a:extLst>
              <a:ext uri="{FF2B5EF4-FFF2-40B4-BE49-F238E27FC236}">
                <a16:creationId xmlns:a16="http://schemas.microsoft.com/office/drawing/2014/main" id="{B453734D-2F54-108C-C72A-C92010EFB188}"/>
              </a:ext>
            </a:extLst>
          </p:cNvPr>
          <p:cNvPicPr>
            <a:picLocks noChangeAspect="1"/>
          </p:cNvPicPr>
          <p:nvPr/>
        </p:nvPicPr>
        <p:blipFill rotWithShape="1">
          <a:blip r:embed="rId5"/>
          <a:srcRect l="80520" t="38265" r="10441" b="47050"/>
          <a:stretch/>
        </p:blipFill>
        <p:spPr>
          <a:xfrm>
            <a:off x="8607307" y="2073283"/>
            <a:ext cx="486492" cy="438434"/>
          </a:xfrm>
          <a:prstGeom prst="rect">
            <a:avLst/>
          </a:prstGeom>
        </p:spPr>
      </p:pic>
      <p:sp>
        <p:nvSpPr>
          <p:cNvPr id="20" name="Rectangle 3">
            <a:extLst>
              <a:ext uri="{FF2B5EF4-FFF2-40B4-BE49-F238E27FC236}">
                <a16:creationId xmlns:a16="http://schemas.microsoft.com/office/drawing/2014/main" id="{ACE07910-E268-D29E-1F66-ED38A57B4152}"/>
              </a:ext>
            </a:extLst>
          </p:cNvPr>
          <p:cNvSpPr>
            <a:spLocks noChangeArrowheads="1"/>
          </p:cNvSpPr>
          <p:nvPr/>
        </p:nvSpPr>
        <p:spPr bwMode="auto">
          <a:xfrm>
            <a:off x="1512256" y="4036960"/>
            <a:ext cx="4895977" cy="576196"/>
          </a:xfrm>
          <a:prstGeom prst="rect">
            <a:avLst/>
          </a:prstGeom>
          <a:noFill/>
          <a:ln w="9525">
            <a:noFill/>
            <a:miter lim="800000"/>
            <a:headEnd/>
            <a:tailEnd/>
          </a:ln>
        </p:spPr>
        <p:txBody>
          <a:bodyPr lIns="0" tIns="0" rIns="0" bIns="0"/>
          <a:lstStyle/>
          <a:p>
            <a:pPr marL="457200" indent="-457200">
              <a:lnSpc>
                <a:spcPct val="90000"/>
              </a:lnSpc>
              <a:spcBef>
                <a:spcPct val="20000"/>
              </a:spcBef>
              <a:buFont typeface="Arial" panose="020B0604020202020204" pitchFamily="34" charset="0"/>
              <a:buChar char="•"/>
            </a:pPr>
            <a:r>
              <a:rPr lang="fr-CH" altLang="zh-CN" dirty="0">
                <a:ea typeface="SimSun" pitchFamily="2" charset="-122"/>
              </a:rPr>
              <a:t>Dictionnaire SIG du support technique Esri: https://support.esri.com/fr-fr/gis-dictionary</a:t>
            </a:r>
          </a:p>
        </p:txBody>
      </p:sp>
      <p:pic>
        <p:nvPicPr>
          <p:cNvPr id="22" name="Picture 21">
            <a:extLst>
              <a:ext uri="{FF2B5EF4-FFF2-40B4-BE49-F238E27FC236}">
                <a16:creationId xmlns:a16="http://schemas.microsoft.com/office/drawing/2014/main" id="{4A20EDE7-871B-C9FE-AC8D-00F26D9B0A96}"/>
              </a:ext>
            </a:extLst>
          </p:cNvPr>
          <p:cNvPicPr>
            <a:picLocks noChangeAspect="1"/>
          </p:cNvPicPr>
          <p:nvPr/>
        </p:nvPicPr>
        <p:blipFill>
          <a:blip r:embed="rId6"/>
          <a:stretch>
            <a:fillRect/>
          </a:stretch>
        </p:blipFill>
        <p:spPr>
          <a:xfrm>
            <a:off x="6267563" y="3578442"/>
            <a:ext cx="2184172" cy="1285324"/>
          </a:xfrm>
          <a:prstGeom prst="rect">
            <a:avLst/>
          </a:prstGeom>
          <a:ln>
            <a:solidFill>
              <a:schemeClr val="tx1"/>
            </a:solidFill>
          </a:ln>
        </p:spPr>
      </p:pic>
      <p:sp>
        <p:nvSpPr>
          <p:cNvPr id="24" name="TextBox 23">
            <a:extLst>
              <a:ext uri="{FF2B5EF4-FFF2-40B4-BE49-F238E27FC236}">
                <a16:creationId xmlns:a16="http://schemas.microsoft.com/office/drawing/2014/main" id="{BD680A42-8BC4-41A3-833E-09B25A4F0733}"/>
              </a:ext>
            </a:extLst>
          </p:cNvPr>
          <p:cNvSpPr txBox="1"/>
          <p:nvPr/>
        </p:nvSpPr>
        <p:spPr>
          <a:xfrm>
            <a:off x="1576116" y="4593902"/>
            <a:ext cx="4572000" cy="923330"/>
          </a:xfrm>
          <a:prstGeom prst="rect">
            <a:avLst/>
          </a:prstGeom>
          <a:noFill/>
        </p:spPr>
        <p:txBody>
          <a:bodyPr wrap="square">
            <a:spAutoFit/>
          </a:bodyPr>
          <a:lstStyle/>
          <a:p>
            <a:pPr marL="285750" indent="-285750">
              <a:buFont typeface="Arial" panose="020B0604020202020204" pitchFamily="34" charset="0"/>
              <a:buChar char="•"/>
            </a:pPr>
            <a:r>
              <a:rPr lang="fr-CH" dirty="0"/>
              <a:t>Vocabulaire de la géomatique: https://mrnf.gouv.qc.ca/documents/territoire/vocabulaire.pdf</a:t>
            </a:r>
          </a:p>
        </p:txBody>
      </p:sp>
      <p:pic>
        <p:nvPicPr>
          <p:cNvPr id="26" name="Picture 25">
            <a:extLst>
              <a:ext uri="{FF2B5EF4-FFF2-40B4-BE49-F238E27FC236}">
                <a16:creationId xmlns:a16="http://schemas.microsoft.com/office/drawing/2014/main" id="{2A5DA29B-F6BA-D2F1-E5CB-A1F116640A93}"/>
              </a:ext>
            </a:extLst>
          </p:cNvPr>
          <p:cNvPicPr>
            <a:picLocks noChangeAspect="1"/>
          </p:cNvPicPr>
          <p:nvPr/>
        </p:nvPicPr>
        <p:blipFill>
          <a:blip r:embed="rId7"/>
          <a:stretch>
            <a:fillRect/>
          </a:stretch>
        </p:blipFill>
        <p:spPr>
          <a:xfrm>
            <a:off x="7338087" y="4114454"/>
            <a:ext cx="1480708" cy="1690857"/>
          </a:xfrm>
          <a:prstGeom prst="rect">
            <a:avLst/>
          </a:prstGeom>
          <a:ln>
            <a:solidFill>
              <a:schemeClr val="tx1"/>
            </a:solidFill>
          </a:ln>
        </p:spPr>
      </p:pic>
      <p:pic>
        <p:nvPicPr>
          <p:cNvPr id="27" name="Picture 26">
            <a:extLst>
              <a:ext uri="{FF2B5EF4-FFF2-40B4-BE49-F238E27FC236}">
                <a16:creationId xmlns:a16="http://schemas.microsoft.com/office/drawing/2014/main" id="{4EF4566C-5F6A-8D1A-2F9A-6D711492B77B}"/>
              </a:ext>
            </a:extLst>
          </p:cNvPr>
          <p:cNvPicPr>
            <a:picLocks noChangeAspect="1"/>
          </p:cNvPicPr>
          <p:nvPr/>
        </p:nvPicPr>
        <p:blipFill rotWithShape="1">
          <a:blip r:embed="rId5"/>
          <a:srcRect l="80520" t="38265" r="10441" b="47050"/>
          <a:stretch/>
        </p:blipFill>
        <p:spPr>
          <a:xfrm>
            <a:off x="8451750" y="5467463"/>
            <a:ext cx="486492" cy="438434"/>
          </a:xfrm>
          <a:prstGeom prst="rect">
            <a:avLst/>
          </a:prstGeom>
        </p:spPr>
      </p:pic>
    </p:spTree>
    <p:extLst>
      <p:ext uri="{BB962C8B-B14F-4D97-AF65-F5344CB8AC3E}">
        <p14:creationId xmlns:p14="http://schemas.microsoft.com/office/powerpoint/2010/main" val="261310285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D9EB3CC-B589-AA03-F79F-9EF9F3F7750D}"/>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30</a:t>
            </a:fld>
            <a:endParaRPr lang="en-GB" altLang="en-US"/>
          </a:p>
        </p:txBody>
      </p:sp>
      <p:sp>
        <p:nvSpPr>
          <p:cNvPr id="2" name="Rectangle 3">
            <a:extLst>
              <a:ext uri="{FF2B5EF4-FFF2-40B4-BE49-F238E27FC236}">
                <a16:creationId xmlns:a16="http://schemas.microsoft.com/office/drawing/2014/main" id="{E55B6374-16AB-824E-DF75-07C79C1030AF}"/>
              </a:ext>
            </a:extLst>
          </p:cNvPr>
          <p:cNvSpPr>
            <a:spLocks noChangeArrowheads="1"/>
          </p:cNvSpPr>
          <p:nvPr/>
        </p:nvSpPr>
        <p:spPr bwMode="auto">
          <a:xfrm>
            <a:off x="623028" y="3973987"/>
            <a:ext cx="8300525" cy="285750"/>
          </a:xfrm>
          <a:prstGeom prst="rect">
            <a:avLst/>
          </a:prstGeom>
          <a:noFill/>
          <a:ln w="9525">
            <a:noFill/>
            <a:miter lim="800000"/>
            <a:headEnd/>
            <a:tailEnd/>
          </a:ln>
        </p:spPr>
        <p:txBody>
          <a:bodyPr lIns="0" tIns="0" rIns="0" bIns="0"/>
          <a:lstStyle/>
          <a:p>
            <a:pPr marL="1197769" indent="-1197769">
              <a:lnSpc>
                <a:spcPct val="90000"/>
              </a:lnSpc>
              <a:spcBef>
                <a:spcPct val="20000"/>
              </a:spcBef>
              <a:defRPr/>
            </a:pPr>
            <a:r>
              <a:rPr lang="fr-FR" altLang="zh-CN" sz="1500" dirty="0">
                <a:latin typeface="+mn-lt"/>
              </a:rPr>
              <a:t>Dictionnaire gratuit : Bâtiment où s'exerce la médecine.</a:t>
            </a:r>
            <a:endParaRPr lang="en-US" altLang="zh-CN" sz="1500" dirty="0">
              <a:latin typeface="+mn-lt"/>
            </a:endParaRPr>
          </a:p>
        </p:txBody>
      </p:sp>
      <p:sp>
        <p:nvSpPr>
          <p:cNvPr id="4" name="Rectangle 3">
            <a:extLst>
              <a:ext uri="{FF2B5EF4-FFF2-40B4-BE49-F238E27FC236}">
                <a16:creationId xmlns:a16="http://schemas.microsoft.com/office/drawing/2014/main" id="{6F4A9A1A-1FDF-71C9-2C23-95EBD8DE729C}"/>
              </a:ext>
            </a:extLst>
          </p:cNvPr>
          <p:cNvSpPr>
            <a:spLocks noChangeArrowheads="1"/>
          </p:cNvSpPr>
          <p:nvPr/>
        </p:nvSpPr>
        <p:spPr bwMode="auto">
          <a:xfrm>
            <a:off x="755252" y="2087463"/>
            <a:ext cx="5997424" cy="41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2000" dirty="0" err="1">
                <a:latin typeface="+mn-lt"/>
              </a:rPr>
              <a:t>Exemple</a:t>
            </a:r>
            <a:r>
              <a:rPr lang="en-US" altLang="zh-CN" sz="2000" dirty="0">
                <a:latin typeface="+mn-lt"/>
              </a:rPr>
              <a:t>: </a:t>
            </a:r>
            <a:r>
              <a:rPr lang="fr-FR" altLang="zh-CN" sz="2000" dirty="0">
                <a:latin typeface="+mn-lt"/>
              </a:rPr>
              <a:t>Qu'est-ce qu'un établissement de santé</a:t>
            </a:r>
            <a:r>
              <a:rPr lang="en-US" altLang="zh-CN" sz="2000" dirty="0">
                <a:latin typeface="+mn-lt"/>
              </a:rPr>
              <a:t>?</a:t>
            </a:r>
          </a:p>
          <a:p>
            <a:pPr eaLnBrk="1" hangingPunct="1">
              <a:spcBef>
                <a:spcPct val="20000"/>
              </a:spcBef>
              <a:buFontTx/>
              <a:buNone/>
            </a:pPr>
            <a:endParaRPr lang="en-US" altLang="zh-CN" sz="2000" dirty="0">
              <a:latin typeface="+mn-lt"/>
            </a:endParaRPr>
          </a:p>
        </p:txBody>
      </p:sp>
      <p:sp>
        <p:nvSpPr>
          <p:cNvPr id="6" name="Rectangle 3">
            <a:extLst>
              <a:ext uri="{FF2B5EF4-FFF2-40B4-BE49-F238E27FC236}">
                <a16:creationId xmlns:a16="http://schemas.microsoft.com/office/drawing/2014/main" id="{7AAC7AEA-1E75-A9AB-69AD-ECB1EF80B765}"/>
              </a:ext>
            </a:extLst>
          </p:cNvPr>
          <p:cNvSpPr>
            <a:spLocks noChangeArrowheads="1"/>
          </p:cNvSpPr>
          <p:nvPr/>
        </p:nvSpPr>
        <p:spPr bwMode="auto">
          <a:xfrm>
            <a:off x="655174" y="2564904"/>
            <a:ext cx="8397363" cy="685800"/>
          </a:xfrm>
          <a:prstGeom prst="rect">
            <a:avLst/>
          </a:prstGeom>
          <a:noFill/>
          <a:ln w="9525">
            <a:noFill/>
            <a:miter lim="800000"/>
            <a:headEnd/>
            <a:tailEnd/>
          </a:ln>
        </p:spPr>
        <p:txBody>
          <a:bodyPr lIns="0" tIns="0" rIns="0" bIns="0"/>
          <a:lstStyle/>
          <a:p>
            <a:pPr marL="815579" indent="-815579">
              <a:lnSpc>
                <a:spcPct val="90000"/>
              </a:lnSpc>
              <a:spcBef>
                <a:spcPct val="20000"/>
              </a:spcBef>
              <a:defRPr/>
            </a:pPr>
            <a:r>
              <a:rPr lang="fr-FR" altLang="zh-CN" sz="1500" i="1" dirty="0" err="1">
                <a:latin typeface="+mn-lt"/>
              </a:rPr>
              <a:t>Medline</a:t>
            </a:r>
            <a:r>
              <a:rPr lang="fr-FR" altLang="zh-CN" sz="1500" i="1" dirty="0">
                <a:latin typeface="+mn-lt"/>
              </a:rPr>
              <a:t> Plus : Lieux qui dispensent des soins de santé. Ils comprennent les hôpitaux, les cliniques, les centres de soins ambulatoires et les centres de soins spécialisés, tels que les maisons de naissance et les centres de soins psychiatriques.</a:t>
            </a:r>
            <a:endParaRPr lang="en-US" altLang="zh-CN" sz="1500" i="1" dirty="0">
              <a:latin typeface="+mn-lt"/>
            </a:endParaRPr>
          </a:p>
        </p:txBody>
      </p:sp>
      <p:sp>
        <p:nvSpPr>
          <p:cNvPr id="8" name="Rectangle 3">
            <a:extLst>
              <a:ext uri="{FF2B5EF4-FFF2-40B4-BE49-F238E27FC236}">
                <a16:creationId xmlns:a16="http://schemas.microsoft.com/office/drawing/2014/main" id="{288CF42C-CBFC-812A-B916-F7530900D624}"/>
              </a:ext>
            </a:extLst>
          </p:cNvPr>
          <p:cNvSpPr>
            <a:spLocks noChangeArrowheads="1"/>
          </p:cNvSpPr>
          <p:nvPr/>
        </p:nvSpPr>
        <p:spPr bwMode="auto">
          <a:xfrm>
            <a:off x="623028" y="4662661"/>
            <a:ext cx="8300525" cy="3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143000" indent="-1143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1500" dirty="0">
                <a:latin typeface="+mn-lt"/>
              </a:rPr>
              <a:t>Wikipedia: </a:t>
            </a:r>
            <a:r>
              <a:rPr lang="fr-FR" altLang="zh-CN" sz="1500" i="1" dirty="0">
                <a:latin typeface="+mn-lt"/>
              </a:rPr>
              <a:t>en général, tout lieu où la médecine est exercée régulièrement</a:t>
            </a:r>
            <a:r>
              <a:rPr lang="en-US" altLang="zh-CN" sz="1500" i="1" dirty="0">
                <a:latin typeface="+mn-lt"/>
              </a:rPr>
              <a:t>. </a:t>
            </a:r>
            <a:endParaRPr lang="en-US" altLang="zh-CN" sz="1500" dirty="0">
              <a:latin typeface="+mn-lt"/>
            </a:endParaRPr>
          </a:p>
        </p:txBody>
      </p:sp>
      <p:sp>
        <p:nvSpPr>
          <p:cNvPr id="9" name="Rectangle 3">
            <a:extLst>
              <a:ext uri="{FF2B5EF4-FFF2-40B4-BE49-F238E27FC236}">
                <a16:creationId xmlns:a16="http://schemas.microsoft.com/office/drawing/2014/main" id="{143F8EE2-D5A9-A4CA-BD24-651843CD06CA}"/>
              </a:ext>
            </a:extLst>
          </p:cNvPr>
          <p:cNvSpPr>
            <a:spLocks noChangeArrowheads="1"/>
          </p:cNvSpPr>
          <p:nvPr/>
        </p:nvSpPr>
        <p:spPr bwMode="auto">
          <a:xfrm>
            <a:off x="623028" y="3273429"/>
            <a:ext cx="83005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143000" indent="-1143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fr-FR" altLang="zh-CN" sz="1500" dirty="0">
                <a:latin typeface="+mn-lt"/>
              </a:rPr>
              <a:t>Autorité sanitaire d'Abu Dhabi : bâtiment autonome avec des services d'hospitalisation pendant 24 heures ou plus par les patients dans le traitement de maladies, de blessures, de déformations, d'un état physique ou mental anormal, de cas de maternité, de crèches et de dispensaires.</a:t>
            </a:r>
            <a:endParaRPr lang="en-US" altLang="zh-CN" sz="1500" i="1" dirty="0">
              <a:latin typeface="+mn-lt"/>
            </a:endParaRPr>
          </a:p>
        </p:txBody>
      </p:sp>
      <p:cxnSp>
        <p:nvCxnSpPr>
          <p:cNvPr id="10" name="Straight Connector 9">
            <a:extLst>
              <a:ext uri="{FF2B5EF4-FFF2-40B4-BE49-F238E27FC236}">
                <a16:creationId xmlns:a16="http://schemas.microsoft.com/office/drawing/2014/main" id="{771FE419-D23B-04D1-3ED7-3889C6ABDC07}"/>
              </a:ext>
            </a:extLst>
          </p:cNvPr>
          <p:cNvCxnSpPr>
            <a:cxnSpLocks/>
          </p:cNvCxnSpPr>
          <p:nvPr/>
        </p:nvCxnSpPr>
        <p:spPr>
          <a:xfrm>
            <a:off x="3666503" y="2771403"/>
            <a:ext cx="93407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FF52F3-987F-154B-446A-CCB263148382}"/>
              </a:ext>
            </a:extLst>
          </p:cNvPr>
          <p:cNvCxnSpPr>
            <a:cxnSpLocks/>
          </p:cNvCxnSpPr>
          <p:nvPr/>
        </p:nvCxnSpPr>
        <p:spPr>
          <a:xfrm>
            <a:off x="1763688" y="2770882"/>
            <a:ext cx="3856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C528B95-5A03-5A3E-3CE9-9AC1651300EB}"/>
              </a:ext>
            </a:extLst>
          </p:cNvPr>
          <p:cNvCxnSpPr>
            <a:cxnSpLocks/>
          </p:cNvCxnSpPr>
          <p:nvPr/>
        </p:nvCxnSpPr>
        <p:spPr>
          <a:xfrm>
            <a:off x="3099973" y="3479809"/>
            <a:ext cx="6806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3">
            <a:extLst>
              <a:ext uri="{FF2B5EF4-FFF2-40B4-BE49-F238E27FC236}">
                <a16:creationId xmlns:a16="http://schemas.microsoft.com/office/drawing/2014/main" id="{43A6B5CD-A3FE-FE61-D6DF-24EEF20F9FE5}"/>
              </a:ext>
            </a:extLst>
          </p:cNvPr>
          <p:cNvSpPr>
            <a:spLocks noChangeArrowheads="1"/>
          </p:cNvSpPr>
          <p:nvPr/>
        </p:nvSpPr>
        <p:spPr bwMode="auto">
          <a:xfrm>
            <a:off x="632553" y="4314507"/>
            <a:ext cx="8300525" cy="30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97025" indent="-1597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1500" dirty="0">
                <a:latin typeface="+mn-lt"/>
              </a:rPr>
              <a:t>DOH Philippines: </a:t>
            </a:r>
            <a:r>
              <a:rPr lang="fr-FR" altLang="zh-CN" sz="1500" i="1" dirty="0">
                <a:latin typeface="+mn-lt"/>
              </a:rPr>
              <a:t>Un bâtiment ou une structure physique fournissant des soins de santé</a:t>
            </a:r>
            <a:r>
              <a:rPr lang="en-US" altLang="zh-CN" sz="1500" i="1" dirty="0">
                <a:latin typeface="+mn-lt"/>
              </a:rPr>
              <a:t>. </a:t>
            </a:r>
            <a:endParaRPr lang="en-US" altLang="zh-CN" sz="1500" dirty="0">
              <a:latin typeface="+mn-lt"/>
            </a:endParaRPr>
          </a:p>
        </p:txBody>
      </p:sp>
      <p:cxnSp>
        <p:nvCxnSpPr>
          <p:cNvPr id="14" name="Straight Connector 13">
            <a:extLst>
              <a:ext uri="{FF2B5EF4-FFF2-40B4-BE49-F238E27FC236}">
                <a16:creationId xmlns:a16="http://schemas.microsoft.com/office/drawing/2014/main" id="{37AF62FE-1550-5505-575E-EB6DAB4D4976}"/>
              </a:ext>
            </a:extLst>
          </p:cNvPr>
          <p:cNvCxnSpPr>
            <a:cxnSpLocks/>
          </p:cNvCxnSpPr>
          <p:nvPr/>
        </p:nvCxnSpPr>
        <p:spPr>
          <a:xfrm>
            <a:off x="2075124" y="4543603"/>
            <a:ext cx="26213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B112B6-5A58-4E31-58DE-D2C7D9401547}"/>
              </a:ext>
            </a:extLst>
          </p:cNvPr>
          <p:cNvCxnSpPr>
            <a:cxnSpLocks/>
          </p:cNvCxnSpPr>
          <p:nvPr/>
        </p:nvCxnSpPr>
        <p:spPr>
          <a:xfrm>
            <a:off x="4047610" y="4183537"/>
            <a:ext cx="8162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24F2AF-7A94-CB11-E589-A508469FACE0}"/>
              </a:ext>
            </a:extLst>
          </p:cNvPr>
          <p:cNvCxnSpPr>
            <a:cxnSpLocks/>
          </p:cNvCxnSpPr>
          <p:nvPr/>
        </p:nvCxnSpPr>
        <p:spPr>
          <a:xfrm flipV="1">
            <a:off x="5364088" y="3479809"/>
            <a:ext cx="1944216" cy="159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EEAAF-75C8-3C12-358B-FA73A451FC92}"/>
              </a:ext>
            </a:extLst>
          </p:cNvPr>
          <p:cNvCxnSpPr>
            <a:cxnSpLocks/>
          </p:cNvCxnSpPr>
          <p:nvPr/>
        </p:nvCxnSpPr>
        <p:spPr>
          <a:xfrm>
            <a:off x="2328706" y="4868863"/>
            <a:ext cx="7712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3A3754-068C-C32E-6084-A8C750458AD6}"/>
              </a:ext>
            </a:extLst>
          </p:cNvPr>
          <p:cNvCxnSpPr>
            <a:cxnSpLocks/>
          </p:cNvCxnSpPr>
          <p:nvPr/>
        </p:nvCxnSpPr>
        <p:spPr>
          <a:xfrm>
            <a:off x="3407562" y="4868863"/>
            <a:ext cx="78173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1A62CAC7-4CFE-0BD5-D180-738342159E76}"/>
              </a:ext>
            </a:extLst>
          </p:cNvPr>
          <p:cNvSpPr txBox="1">
            <a:spLocks/>
          </p:cNvSpPr>
          <p:nvPr/>
        </p:nvSpPr>
        <p:spPr>
          <a:xfrm>
            <a:off x="242022" y="1124744"/>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Eléments clés d’une liste maîtresses </a:t>
            </a:r>
            <a:r>
              <a:rPr lang="fr-FR" altLang="en-US" sz="2400" b="1" dirty="0">
                <a:latin typeface="+mn-lt"/>
              </a:rPr>
              <a:t>- Définition</a:t>
            </a:r>
            <a:endParaRPr lang="en-PH" altLang="en-US" sz="2400" b="1" dirty="0">
              <a:latin typeface="+mn-lt"/>
            </a:endParaRPr>
          </a:p>
        </p:txBody>
      </p:sp>
      <p:sp>
        <p:nvSpPr>
          <p:cNvPr id="21" name="Rectangle 20">
            <a:extLst>
              <a:ext uri="{FF2B5EF4-FFF2-40B4-BE49-F238E27FC236}">
                <a16:creationId xmlns:a16="http://schemas.microsoft.com/office/drawing/2014/main" id="{14EDEBD0-6FB0-33F5-D847-319C30B2D1B1}"/>
              </a:ext>
            </a:extLst>
          </p:cNvPr>
          <p:cNvSpPr/>
          <p:nvPr/>
        </p:nvSpPr>
        <p:spPr>
          <a:xfrm>
            <a:off x="242021" y="1624953"/>
            <a:ext cx="8901979" cy="590931"/>
          </a:xfrm>
          <a:prstGeom prst="rect">
            <a:avLst/>
          </a:prstGeom>
        </p:spPr>
        <p:txBody>
          <a:bodyPr wrap="square">
            <a:spAutoFit/>
          </a:bodyPr>
          <a:lstStyle/>
          <a:p>
            <a:pPr>
              <a:lnSpc>
                <a:spcPct val="90000"/>
              </a:lnSpc>
              <a:spcBef>
                <a:spcPts val="0"/>
              </a:spcBef>
            </a:pPr>
            <a:r>
              <a:rPr lang="fr-FR" altLang="zh-CN" dirty="0">
                <a:latin typeface="+mn-lt"/>
                <a:ea typeface="SimSun" pitchFamily="2" charset="-122"/>
              </a:rPr>
              <a:t>L’entité géographique pour laquelle la liste maîtresse est établie doit être clairement défini</a:t>
            </a:r>
          </a:p>
          <a:p>
            <a:pPr>
              <a:lnSpc>
                <a:spcPct val="90000"/>
              </a:lnSpc>
              <a:spcBef>
                <a:spcPts val="0"/>
              </a:spcBef>
            </a:pPr>
            <a:endParaRPr lang="fr-FR" altLang="zh-CN" dirty="0">
              <a:latin typeface="+mn-lt"/>
              <a:ea typeface="SimSun" pitchFamily="2" charset="-122"/>
            </a:endParaRPr>
          </a:p>
        </p:txBody>
      </p:sp>
      <p:cxnSp>
        <p:nvCxnSpPr>
          <p:cNvPr id="22" name="Straight Connector 21">
            <a:extLst>
              <a:ext uri="{FF2B5EF4-FFF2-40B4-BE49-F238E27FC236}">
                <a16:creationId xmlns:a16="http://schemas.microsoft.com/office/drawing/2014/main" id="{7F7DF8C0-CECC-0525-7A30-97FADE70D5AD}"/>
              </a:ext>
            </a:extLst>
          </p:cNvPr>
          <p:cNvCxnSpPr>
            <a:cxnSpLocks/>
          </p:cNvCxnSpPr>
          <p:nvPr/>
        </p:nvCxnSpPr>
        <p:spPr>
          <a:xfrm>
            <a:off x="2170559" y="4183537"/>
            <a:ext cx="7284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BC631C-3BB9-22C0-8B6C-D6FA50B4F1B5}"/>
              </a:ext>
            </a:extLst>
          </p:cNvPr>
          <p:cNvCxnSpPr>
            <a:cxnSpLocks/>
          </p:cNvCxnSpPr>
          <p:nvPr/>
        </p:nvCxnSpPr>
        <p:spPr>
          <a:xfrm>
            <a:off x="6156176" y="4543603"/>
            <a:ext cx="129614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AutoShape 416">
            <a:extLst>
              <a:ext uri="{FF2B5EF4-FFF2-40B4-BE49-F238E27FC236}">
                <a16:creationId xmlns:a16="http://schemas.microsoft.com/office/drawing/2014/main" id="{D63E20FD-7B2E-EE79-5765-6D4C07F00122}"/>
              </a:ext>
            </a:extLst>
          </p:cNvPr>
          <p:cNvSpPr>
            <a:spLocks noChangeArrowheads="1"/>
          </p:cNvSpPr>
          <p:nvPr/>
        </p:nvSpPr>
        <p:spPr bwMode="auto">
          <a:xfrm>
            <a:off x="534786" y="5092048"/>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a:solidFill>
                <a:srgbClr val="346667"/>
              </a:solidFill>
              <a:latin typeface="+mn-lt"/>
            </a:endParaRPr>
          </a:p>
        </p:txBody>
      </p:sp>
      <p:sp>
        <p:nvSpPr>
          <p:cNvPr id="25" name="TextBox 24">
            <a:extLst>
              <a:ext uri="{FF2B5EF4-FFF2-40B4-BE49-F238E27FC236}">
                <a16:creationId xmlns:a16="http://schemas.microsoft.com/office/drawing/2014/main" id="{858C6473-E3D5-CA10-8343-A11EB82DD62D}"/>
              </a:ext>
            </a:extLst>
          </p:cNvPr>
          <p:cNvSpPr txBox="1"/>
          <p:nvPr/>
        </p:nvSpPr>
        <p:spPr>
          <a:xfrm>
            <a:off x="905240" y="5014828"/>
            <a:ext cx="8147297" cy="707886"/>
          </a:xfrm>
          <a:prstGeom prst="rect">
            <a:avLst/>
          </a:prstGeom>
          <a:noFill/>
        </p:spPr>
        <p:txBody>
          <a:bodyPr wrap="square">
            <a:spAutoFit/>
          </a:bodyPr>
          <a:lstStyle/>
          <a:p>
            <a:pPr eaLnBrk="1" hangingPunct="1">
              <a:lnSpc>
                <a:spcPct val="100000"/>
              </a:lnSpc>
              <a:spcBef>
                <a:spcPct val="0"/>
              </a:spcBef>
            </a:pPr>
            <a:r>
              <a:rPr lang="fr-FR" altLang="en-US" sz="2000" dirty="0">
                <a:latin typeface="+mn-lt"/>
              </a:rPr>
              <a:t>Importance de la géographie mais un bâtiment ou un lieu/emplacement sont deux choses différentes</a:t>
            </a:r>
            <a:endParaRPr lang="en-US" altLang="en-US" sz="2000" dirty="0">
              <a:latin typeface="+mn-lt"/>
            </a:endParaRPr>
          </a:p>
        </p:txBody>
      </p:sp>
      <p:sp>
        <p:nvSpPr>
          <p:cNvPr id="26" name="AutoShape 416">
            <a:extLst>
              <a:ext uri="{FF2B5EF4-FFF2-40B4-BE49-F238E27FC236}">
                <a16:creationId xmlns:a16="http://schemas.microsoft.com/office/drawing/2014/main" id="{D029E08E-8802-FB8E-03F1-92AF42323481}"/>
              </a:ext>
            </a:extLst>
          </p:cNvPr>
          <p:cNvSpPr>
            <a:spLocks noChangeArrowheads="1"/>
          </p:cNvSpPr>
          <p:nvPr/>
        </p:nvSpPr>
        <p:spPr bwMode="auto">
          <a:xfrm>
            <a:off x="632553" y="5808648"/>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a:solidFill>
                <a:srgbClr val="346667"/>
              </a:solidFill>
              <a:latin typeface="+mn-lt"/>
            </a:endParaRPr>
          </a:p>
        </p:txBody>
      </p:sp>
      <p:sp>
        <p:nvSpPr>
          <p:cNvPr id="27" name="TextBox 26">
            <a:extLst>
              <a:ext uri="{FF2B5EF4-FFF2-40B4-BE49-F238E27FC236}">
                <a16:creationId xmlns:a16="http://schemas.microsoft.com/office/drawing/2014/main" id="{A0B95B55-EB19-37E6-030B-8CCEF5CB7164}"/>
              </a:ext>
            </a:extLst>
          </p:cNvPr>
          <p:cNvSpPr txBox="1"/>
          <p:nvPr/>
        </p:nvSpPr>
        <p:spPr>
          <a:xfrm>
            <a:off x="1003007" y="5745450"/>
            <a:ext cx="8147297" cy="707886"/>
          </a:xfrm>
          <a:prstGeom prst="rect">
            <a:avLst/>
          </a:prstGeom>
          <a:noFill/>
        </p:spPr>
        <p:txBody>
          <a:bodyPr wrap="square">
            <a:spAutoFit/>
          </a:bodyPr>
          <a:lstStyle/>
          <a:p>
            <a:pPr eaLnBrk="1" hangingPunct="1">
              <a:lnSpc>
                <a:spcPct val="100000"/>
              </a:lnSpc>
              <a:spcBef>
                <a:spcPct val="0"/>
              </a:spcBef>
            </a:pPr>
            <a:r>
              <a:rPr lang="fr-FR" altLang="en-US" sz="2000" dirty="0">
                <a:latin typeface="+mn-lt"/>
              </a:rPr>
              <a:t>Il faudra peut-être définir des concepts supplémentaires (soins de santé, médecine, services)</a:t>
            </a:r>
            <a:endParaRPr lang="en-US" altLang="en-US" sz="2000" dirty="0">
              <a:latin typeface="+mn-lt"/>
            </a:endParaRPr>
          </a:p>
        </p:txBody>
      </p:sp>
      <p:sp>
        <p:nvSpPr>
          <p:cNvPr id="28" name="AutoShape 416">
            <a:extLst>
              <a:ext uri="{FF2B5EF4-FFF2-40B4-BE49-F238E27FC236}">
                <a16:creationId xmlns:a16="http://schemas.microsoft.com/office/drawing/2014/main" id="{D901B1CC-E8F1-B5DB-9548-F2379D0F0885}"/>
              </a:ext>
            </a:extLst>
          </p:cNvPr>
          <p:cNvSpPr>
            <a:spLocks noChangeArrowheads="1"/>
          </p:cNvSpPr>
          <p:nvPr/>
        </p:nvSpPr>
        <p:spPr bwMode="auto">
          <a:xfrm>
            <a:off x="344286" y="2065909"/>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a:solidFill>
                <a:srgbClr val="346667"/>
              </a:solidFill>
              <a:latin typeface="+mn-lt"/>
            </a:endParaRPr>
          </a:p>
        </p:txBody>
      </p:sp>
      <p:sp>
        <p:nvSpPr>
          <p:cNvPr id="29" name="Rectangle 265">
            <a:extLst>
              <a:ext uri="{FF2B5EF4-FFF2-40B4-BE49-F238E27FC236}">
                <a16:creationId xmlns:a16="http://schemas.microsoft.com/office/drawing/2014/main" id="{4277A1A4-1BC3-FAE2-12B0-8B6EA4D94ED6}"/>
              </a:ext>
            </a:extLst>
          </p:cNvPr>
          <p:cNvSpPr>
            <a:spLocks noChangeArrowheads="1"/>
          </p:cNvSpPr>
          <p:nvPr/>
        </p:nvSpPr>
        <p:spPr bwMode="auto">
          <a:xfrm>
            <a:off x="740699" y="6452114"/>
            <a:ext cx="8246221" cy="33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FR" altLang="en-US" sz="1900" dirty="0">
                <a:latin typeface="+mn-lt"/>
              </a:rPr>
              <a:t>Votre pays a-t-il une définition officielle de ce qu'est un établissement de santé ?</a:t>
            </a:r>
            <a:endParaRPr lang="en-US" altLang="en-US" sz="1900" dirty="0">
              <a:latin typeface="+mn-lt"/>
            </a:endParaRPr>
          </a:p>
        </p:txBody>
      </p:sp>
      <p:sp>
        <p:nvSpPr>
          <p:cNvPr id="30" name="AutoShape 416">
            <a:extLst>
              <a:ext uri="{FF2B5EF4-FFF2-40B4-BE49-F238E27FC236}">
                <a16:creationId xmlns:a16="http://schemas.microsoft.com/office/drawing/2014/main" id="{ECD83FBD-ADD9-FC5E-D8AC-59FB1F5683AC}"/>
              </a:ext>
            </a:extLst>
          </p:cNvPr>
          <p:cNvSpPr>
            <a:spLocks noChangeArrowheads="1"/>
          </p:cNvSpPr>
          <p:nvPr/>
        </p:nvSpPr>
        <p:spPr bwMode="auto">
          <a:xfrm>
            <a:off x="374252" y="6459270"/>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a:solidFill>
                <a:srgbClr val="346667"/>
              </a:solidFill>
              <a:latin typeface="+mn-lt"/>
            </a:endParaRPr>
          </a:p>
        </p:txBody>
      </p:sp>
    </p:spTree>
    <p:extLst>
      <p:ext uri="{BB962C8B-B14F-4D97-AF65-F5344CB8AC3E}">
        <p14:creationId xmlns:p14="http://schemas.microsoft.com/office/powerpoint/2010/main" val="25643288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fr-CH" sz="1200" smtClean="0"/>
              <a:pPr/>
              <a:t>31</a:t>
            </a:fld>
            <a:endParaRPr lang="fr-CH" sz="1200" dirty="0"/>
          </a:p>
        </p:txBody>
      </p:sp>
      <p:sp>
        <p:nvSpPr>
          <p:cNvPr id="5" name="Slide Number Placeholder 3">
            <a:extLst>
              <a:ext uri="{FF2B5EF4-FFF2-40B4-BE49-F238E27FC236}">
                <a16:creationId xmlns:a16="http://schemas.microsoft.com/office/drawing/2014/main" id="{C7A4B1F9-2098-1C3F-7AA2-2656CEC8913A}"/>
              </a:ext>
            </a:extLst>
          </p:cNvPr>
          <p:cNvSpPr>
            <a:spLocks noGrp="1"/>
          </p:cNvSpPr>
          <p:nvPr>
            <p:ph type="sldNum" sz="quarter" idx="12"/>
          </p:nvPr>
        </p:nvSpPr>
        <p:spPr bwMode="auto">
          <a:xfrm>
            <a:off x="11743268" y="6419583"/>
            <a:ext cx="448732"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9pPr>
          </a:lstStyle>
          <a:p>
            <a:pPr algn="r">
              <a:defRPr/>
            </a:pPr>
            <a:fld id="{8C5490D6-8476-4F9A-9D29-0EC3740DF8C6}" type="slidenum">
              <a:rPr lang="en-GB" altLang="en-US" smtClean="0"/>
              <a:pPr algn="r">
                <a:defRPr/>
              </a:pPr>
              <a:t>31</a:t>
            </a:fld>
            <a:endParaRPr lang="en-GB" altLang="en-US" dirty="0">
              <a:solidFill>
                <a:schemeClr val="tx1"/>
              </a:solidFill>
            </a:endParaRPr>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31</a:t>
            </a:fld>
            <a:endParaRPr lang="en-GB" altLang="en-US"/>
          </a:p>
        </p:txBody>
      </p:sp>
      <p:sp>
        <p:nvSpPr>
          <p:cNvPr id="2" name="Google Shape;156;g74f4d1d32f_1_256">
            <a:extLst>
              <a:ext uri="{FF2B5EF4-FFF2-40B4-BE49-F238E27FC236}">
                <a16:creationId xmlns:a16="http://schemas.microsoft.com/office/drawing/2014/main" id="{EF81C10A-3C31-8D01-F1AF-477D3F3B6902}"/>
              </a:ext>
            </a:extLst>
          </p:cNvPr>
          <p:cNvSpPr txBox="1"/>
          <p:nvPr/>
        </p:nvSpPr>
        <p:spPr>
          <a:xfrm>
            <a:off x="192983" y="1546551"/>
            <a:ext cx="5156765" cy="4026149"/>
          </a:xfrm>
          <a:prstGeom prst="rect">
            <a:avLst/>
          </a:prstGeom>
          <a:noFill/>
          <a:ln>
            <a:noFill/>
          </a:ln>
        </p:spPr>
        <p:txBody>
          <a:bodyPr spcFirstLastPara="1" wrap="square" lIns="91425" tIns="45700" rIns="91425" bIns="45700" anchor="t" anchorCtr="0">
            <a:noAutofit/>
          </a:bodyPr>
          <a:lstStyle/>
          <a:p>
            <a:pPr>
              <a:buSzPts val="1800"/>
            </a:pPr>
            <a:r>
              <a:rPr lang="fr-CH" sz="2000" dirty="0">
                <a:latin typeface="+mn-lt"/>
                <a:ea typeface="Open Sans" panose="020B0604020202020204" charset="0"/>
                <a:cs typeface="Open Sans" panose="020B0604020202020204" charset="0"/>
                <a:sym typeface="Calibri"/>
              </a:rPr>
              <a:t>Les informations qui permettent de faire ce qui suit pour chacun des objets géographiques :</a:t>
            </a:r>
          </a:p>
          <a:p>
            <a:pPr>
              <a:buSzPts val="1800"/>
            </a:pPr>
            <a:endParaRPr lang="fr-CH" sz="1050" dirty="0">
              <a:latin typeface="+mn-lt"/>
              <a:ea typeface="Open Sans" panose="020B0604020202020204" charset="0"/>
              <a:cs typeface="Open Sans" panose="020B0604020202020204" charset="0"/>
              <a:sym typeface="Calibri"/>
            </a:endParaRPr>
          </a:p>
          <a:p>
            <a:pPr marL="625460" indent="-342892">
              <a:buSzPts val="1800"/>
              <a:buFont typeface="Arial" panose="020B0604020202020204" pitchFamily="34" charset="0"/>
              <a:buChar char="•"/>
            </a:pPr>
            <a:r>
              <a:rPr lang="fr-CH" sz="2000" dirty="0">
                <a:latin typeface="+mn-lt"/>
                <a:ea typeface="Open Sans" panose="020B0604020202020204" charset="0"/>
                <a:cs typeface="Open Sans" panose="020B0604020202020204" charset="0"/>
              </a:rPr>
              <a:t>Identifier de manière unique (identifiant unique, nom)</a:t>
            </a:r>
          </a:p>
          <a:p>
            <a:pPr marL="282568">
              <a:buSzPts val="1800"/>
            </a:pPr>
            <a:endParaRPr lang="fr-CH" sz="1050" dirty="0">
              <a:latin typeface="+mn-lt"/>
              <a:ea typeface="Open Sans" panose="020B0604020202020204" charset="0"/>
              <a:cs typeface="Open Sans" panose="020B0604020202020204" charset="0"/>
            </a:endParaRPr>
          </a:p>
          <a:p>
            <a:pPr marL="625460" indent="-342892">
              <a:buSzPts val="1800"/>
              <a:buFont typeface="Arial" panose="020B0604020202020204" pitchFamily="34" charset="0"/>
              <a:buChar char="•"/>
            </a:pPr>
            <a:r>
              <a:rPr lang="fr-CH" sz="2000" dirty="0">
                <a:latin typeface="+mn-lt"/>
                <a:ea typeface="Open Sans" panose="020B0604020202020204" charset="0"/>
                <a:cs typeface="Open Sans" panose="020B0604020202020204" charset="0"/>
              </a:rPr>
              <a:t>Classer (type, propriété,…)</a:t>
            </a:r>
          </a:p>
          <a:p>
            <a:pPr marL="625460" indent="-342892">
              <a:buSzPts val="1800"/>
              <a:buFont typeface="Arial" panose="020B0604020202020204" pitchFamily="34" charset="0"/>
              <a:buChar char="•"/>
            </a:pPr>
            <a:endParaRPr lang="fr-CH" sz="2000" dirty="0">
              <a:latin typeface="+mn-lt"/>
              <a:ea typeface="Open Sans" panose="020B0604020202020204" charset="0"/>
              <a:cs typeface="Open Sans" panose="020B0604020202020204" charset="0"/>
            </a:endParaRPr>
          </a:p>
          <a:p>
            <a:pPr marL="625460" indent="-342892">
              <a:buSzPts val="1800"/>
              <a:buFont typeface="Arial" panose="020B0604020202020204" pitchFamily="34" charset="0"/>
              <a:buChar char="•"/>
            </a:pPr>
            <a:r>
              <a:rPr lang="fr-CH" sz="2000" dirty="0">
                <a:latin typeface="+mn-lt"/>
                <a:ea typeface="Open Sans" panose="020B0604020202020204" charset="0"/>
                <a:cs typeface="Open Sans" panose="020B0604020202020204" charset="0"/>
              </a:rPr>
              <a:t>Localiser (adresse, division administrative, coordonnées géographiques)</a:t>
            </a:r>
          </a:p>
          <a:p>
            <a:pPr marL="625460" indent="-342892">
              <a:buSzPts val="1800"/>
              <a:buFont typeface="Arial" panose="020B0604020202020204" pitchFamily="34" charset="0"/>
              <a:buChar char="•"/>
            </a:pPr>
            <a:endParaRPr lang="fr-CH" sz="2000" dirty="0">
              <a:latin typeface="+mn-lt"/>
              <a:ea typeface="Open Sans" panose="020B0604020202020204" charset="0"/>
              <a:cs typeface="Open Sans" panose="020B0604020202020204" charset="0"/>
            </a:endParaRPr>
          </a:p>
          <a:p>
            <a:pPr marL="625460" indent="-342892">
              <a:buSzPts val="1800"/>
              <a:buFont typeface="Arial" panose="020B0604020202020204" pitchFamily="34" charset="0"/>
              <a:buChar char="•"/>
            </a:pPr>
            <a:r>
              <a:rPr lang="fr-CH" sz="2000" dirty="0">
                <a:latin typeface="+mn-lt"/>
                <a:ea typeface="Open Sans" panose="020B0604020202020204" charset="0"/>
                <a:cs typeface="Open Sans" panose="020B0604020202020204" charset="0"/>
              </a:rPr>
              <a:t>Lorsque cela s'applique, contacter (Nom du responsable, numéro de téléphone, adresse email,…)</a:t>
            </a:r>
          </a:p>
        </p:txBody>
      </p:sp>
      <p:pic>
        <p:nvPicPr>
          <p:cNvPr id="4" name="Picture 3">
            <a:extLst>
              <a:ext uri="{FF2B5EF4-FFF2-40B4-BE49-F238E27FC236}">
                <a16:creationId xmlns:a16="http://schemas.microsoft.com/office/drawing/2014/main" id="{21E95BE2-8A3B-1C25-89C1-75CF5C3BCF7F}"/>
              </a:ext>
            </a:extLst>
          </p:cNvPr>
          <p:cNvPicPr>
            <a:picLocks noChangeAspect="1"/>
          </p:cNvPicPr>
          <p:nvPr/>
        </p:nvPicPr>
        <p:blipFill rotWithShape="1">
          <a:blip r:embed="rId3"/>
          <a:srcRect l="12391" t="53330" r="50000" b="32029"/>
          <a:stretch/>
        </p:blipFill>
        <p:spPr>
          <a:xfrm>
            <a:off x="5759523" y="2388066"/>
            <a:ext cx="2904890" cy="609134"/>
          </a:xfrm>
          <a:prstGeom prst="rect">
            <a:avLst/>
          </a:prstGeom>
        </p:spPr>
      </p:pic>
      <p:pic>
        <p:nvPicPr>
          <p:cNvPr id="6" name="Picture 5">
            <a:extLst>
              <a:ext uri="{FF2B5EF4-FFF2-40B4-BE49-F238E27FC236}">
                <a16:creationId xmlns:a16="http://schemas.microsoft.com/office/drawing/2014/main" id="{3535535D-B4F7-A37D-6DC1-0507D518C2D4}"/>
              </a:ext>
            </a:extLst>
          </p:cNvPr>
          <p:cNvPicPr>
            <a:picLocks noChangeAspect="1"/>
          </p:cNvPicPr>
          <p:nvPr/>
        </p:nvPicPr>
        <p:blipFill rotWithShape="1">
          <a:blip r:embed="rId3"/>
          <a:srcRect l="60008" t="53330" r="3134" b="32029"/>
          <a:stretch/>
        </p:blipFill>
        <p:spPr>
          <a:xfrm>
            <a:off x="5793121" y="3048578"/>
            <a:ext cx="2846788" cy="609134"/>
          </a:xfrm>
          <a:prstGeom prst="rect">
            <a:avLst/>
          </a:prstGeom>
        </p:spPr>
      </p:pic>
      <p:pic>
        <p:nvPicPr>
          <p:cNvPr id="8" name="Picture 7">
            <a:extLst>
              <a:ext uri="{FF2B5EF4-FFF2-40B4-BE49-F238E27FC236}">
                <a16:creationId xmlns:a16="http://schemas.microsoft.com/office/drawing/2014/main" id="{363C35E1-9A68-F305-22DF-0BAA48D28200}"/>
              </a:ext>
            </a:extLst>
          </p:cNvPr>
          <p:cNvPicPr>
            <a:picLocks noChangeAspect="1"/>
          </p:cNvPicPr>
          <p:nvPr/>
        </p:nvPicPr>
        <p:blipFill rotWithShape="1">
          <a:blip r:embed="rId4"/>
          <a:srcRect l="13414" t="53934" r="23821" b="27651"/>
          <a:stretch/>
        </p:blipFill>
        <p:spPr>
          <a:xfrm>
            <a:off x="5547972" y="3737806"/>
            <a:ext cx="3451592" cy="545459"/>
          </a:xfrm>
          <a:prstGeom prst="rect">
            <a:avLst/>
          </a:prstGeom>
        </p:spPr>
      </p:pic>
      <p:pic>
        <p:nvPicPr>
          <p:cNvPr id="9" name="Picture 8">
            <a:extLst>
              <a:ext uri="{FF2B5EF4-FFF2-40B4-BE49-F238E27FC236}">
                <a16:creationId xmlns:a16="http://schemas.microsoft.com/office/drawing/2014/main" id="{0FD84CD7-A89A-AE97-D384-C00BF2819FEB}"/>
              </a:ext>
            </a:extLst>
          </p:cNvPr>
          <p:cNvPicPr>
            <a:picLocks noChangeAspect="1"/>
          </p:cNvPicPr>
          <p:nvPr/>
        </p:nvPicPr>
        <p:blipFill rotWithShape="1">
          <a:blip r:embed="rId5"/>
          <a:srcRect l="24716" t="64953" r="31707" b="20544"/>
          <a:stretch/>
        </p:blipFill>
        <p:spPr>
          <a:xfrm>
            <a:off x="5380857" y="4803738"/>
            <a:ext cx="3398039" cy="609134"/>
          </a:xfrm>
          <a:prstGeom prst="rect">
            <a:avLst/>
          </a:prstGeom>
        </p:spPr>
      </p:pic>
      <p:sp>
        <p:nvSpPr>
          <p:cNvPr id="10" name="Rectangle 9">
            <a:extLst>
              <a:ext uri="{FF2B5EF4-FFF2-40B4-BE49-F238E27FC236}">
                <a16:creationId xmlns:a16="http://schemas.microsoft.com/office/drawing/2014/main" id="{E8ECC435-01C4-29A8-316C-8C0F65B57CA2}"/>
              </a:ext>
            </a:extLst>
          </p:cNvPr>
          <p:cNvSpPr/>
          <p:nvPr/>
        </p:nvSpPr>
        <p:spPr>
          <a:xfrm>
            <a:off x="5634808" y="1956593"/>
            <a:ext cx="3196078" cy="307777"/>
          </a:xfrm>
          <a:prstGeom prst="rect">
            <a:avLst/>
          </a:prstGeom>
        </p:spPr>
        <p:txBody>
          <a:bodyPr wrap="square">
            <a:spAutoFit/>
          </a:bodyPr>
          <a:lstStyle/>
          <a:p>
            <a:pPr lvl="0">
              <a:buSzPts val="1800"/>
            </a:pPr>
            <a:r>
              <a:rPr lang="fr-CH" sz="1400" i="1" dirty="0">
                <a:solidFill>
                  <a:srgbClr val="4C3C65"/>
                </a:solidFill>
                <a:latin typeface="+mn-lt"/>
                <a:ea typeface="Open Sans" panose="020B0604020202020204" charset="0"/>
                <a:cs typeface="Open Sans" panose="020B0604020202020204" charset="0"/>
                <a:sym typeface="Calibri"/>
              </a:rPr>
              <a:t>Exemple pour les établissements de santé</a:t>
            </a:r>
          </a:p>
        </p:txBody>
      </p:sp>
      <p:sp>
        <p:nvSpPr>
          <p:cNvPr id="11" name="Title 1">
            <a:extLst>
              <a:ext uri="{FF2B5EF4-FFF2-40B4-BE49-F238E27FC236}">
                <a16:creationId xmlns:a16="http://schemas.microsoft.com/office/drawing/2014/main" id="{A787B776-8497-7F85-E2B5-8BDA7B68D7AD}"/>
              </a:ext>
            </a:extLst>
          </p:cNvPr>
          <p:cNvSpPr txBox="1">
            <a:spLocks/>
          </p:cNvSpPr>
          <p:nvPr/>
        </p:nvSpPr>
        <p:spPr>
          <a:xfrm>
            <a:off x="224092" y="1122551"/>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Eléments clés d’une liste maîtresses - Contenu</a:t>
            </a:r>
          </a:p>
        </p:txBody>
      </p:sp>
      <p:sp>
        <p:nvSpPr>
          <p:cNvPr id="12" name="AutoShape 416">
            <a:extLst>
              <a:ext uri="{FF2B5EF4-FFF2-40B4-BE49-F238E27FC236}">
                <a16:creationId xmlns:a16="http://schemas.microsoft.com/office/drawing/2014/main" id="{38BD25A9-2135-5695-EA21-8F658E5008C4}"/>
              </a:ext>
            </a:extLst>
          </p:cNvPr>
          <p:cNvSpPr>
            <a:spLocks noChangeArrowheads="1"/>
          </p:cNvSpPr>
          <p:nvPr/>
        </p:nvSpPr>
        <p:spPr bwMode="auto">
          <a:xfrm>
            <a:off x="358216" y="5764568"/>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dirty="0">
              <a:solidFill>
                <a:srgbClr val="346667"/>
              </a:solidFill>
              <a:latin typeface="+mj-lt"/>
            </a:endParaRPr>
          </a:p>
        </p:txBody>
      </p:sp>
      <p:sp>
        <p:nvSpPr>
          <p:cNvPr id="13" name="TextBox 12">
            <a:extLst>
              <a:ext uri="{FF2B5EF4-FFF2-40B4-BE49-F238E27FC236}">
                <a16:creationId xmlns:a16="http://schemas.microsoft.com/office/drawing/2014/main" id="{94597345-1169-6C49-031B-FC86A3D6C71C}"/>
              </a:ext>
            </a:extLst>
          </p:cNvPr>
          <p:cNvSpPr txBox="1"/>
          <p:nvPr/>
        </p:nvSpPr>
        <p:spPr>
          <a:xfrm>
            <a:off x="760367" y="5678954"/>
            <a:ext cx="8383633" cy="992579"/>
          </a:xfrm>
          <a:prstGeom prst="rect">
            <a:avLst/>
          </a:prstGeom>
          <a:noFill/>
        </p:spPr>
        <p:txBody>
          <a:bodyPr wrap="square">
            <a:spAutoFit/>
          </a:bodyPr>
          <a:lstStyle/>
          <a:p>
            <a:pPr eaLnBrk="1" hangingPunct="1">
              <a:lnSpc>
                <a:spcPct val="100000"/>
              </a:lnSpc>
              <a:spcBef>
                <a:spcPct val="0"/>
              </a:spcBef>
            </a:pPr>
            <a:r>
              <a:rPr lang="fr-CH" altLang="en-US" sz="1950" dirty="0"/>
              <a:t>Tout le reste est considéré comme des attributs programmatiques et ne devraient idéalement pas être inclus dans la liste maîtresse car ils ont leur propre cycle de vie, souvent géré par différentes entités et peut être plus sensible.</a:t>
            </a:r>
          </a:p>
        </p:txBody>
      </p:sp>
      <p:sp>
        <p:nvSpPr>
          <p:cNvPr id="14" name="Title 1">
            <a:extLst>
              <a:ext uri="{FF2B5EF4-FFF2-40B4-BE49-F238E27FC236}">
                <a16:creationId xmlns:a16="http://schemas.microsoft.com/office/drawing/2014/main" id="{6EF1CD5C-038F-E3DC-886D-10C521644F4E}"/>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Tree>
    <p:extLst>
      <p:ext uri="{BB962C8B-B14F-4D97-AF65-F5344CB8AC3E}">
        <p14:creationId xmlns:p14="http://schemas.microsoft.com/office/powerpoint/2010/main" val="12407895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32</a:t>
            </a:fld>
            <a:endParaRPr lang="en-US" sz="1200" dirty="0"/>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32</a:t>
            </a:fld>
            <a:endParaRPr lang="en-GB" altLang="en-US"/>
          </a:p>
        </p:txBody>
      </p:sp>
      <p:sp>
        <p:nvSpPr>
          <p:cNvPr id="2" name="Google Shape;156;g74f4d1d32f_1_256">
            <a:extLst>
              <a:ext uri="{FF2B5EF4-FFF2-40B4-BE49-F238E27FC236}">
                <a16:creationId xmlns:a16="http://schemas.microsoft.com/office/drawing/2014/main" id="{26416748-1364-E6C2-DED3-BFF9E15EA8E3}"/>
              </a:ext>
            </a:extLst>
          </p:cNvPr>
          <p:cNvSpPr txBox="1"/>
          <p:nvPr/>
        </p:nvSpPr>
        <p:spPr>
          <a:xfrm>
            <a:off x="137738" y="1555388"/>
            <a:ext cx="8898757" cy="746753"/>
          </a:xfrm>
          <a:prstGeom prst="rect">
            <a:avLst/>
          </a:prstGeom>
          <a:noFill/>
          <a:ln>
            <a:noFill/>
          </a:ln>
        </p:spPr>
        <p:txBody>
          <a:bodyPr spcFirstLastPara="1" wrap="square" lIns="91425" tIns="45700" rIns="91425" bIns="45700" anchor="t" anchorCtr="0">
            <a:noAutofit/>
          </a:bodyPr>
          <a:lstStyle/>
          <a:p>
            <a:pPr algn="ctr">
              <a:buSzPts val="1800"/>
            </a:pPr>
            <a:r>
              <a:rPr lang="fr-FR" sz="2200" dirty="0">
                <a:latin typeface="+mn-lt"/>
                <a:ea typeface="Open Sans" panose="020B0604020202020204" charset="0"/>
                <a:cs typeface="Open Sans" panose="020B0604020202020204" charset="0"/>
                <a:sym typeface="Calibri"/>
              </a:rPr>
              <a:t>Une collection de noms, de définitions et d'attributs sur les éléments de données utilisés ou capturés dans une base de données ou un système d'information.</a:t>
            </a:r>
            <a:endParaRPr lang="en-US" sz="2200" dirty="0">
              <a:latin typeface="+mn-lt"/>
              <a:ea typeface="Open Sans" panose="020B0604020202020204" charset="0"/>
              <a:cs typeface="Open Sans" panose="020B0604020202020204" charset="0"/>
              <a:sym typeface="Calibri"/>
            </a:endParaRPr>
          </a:p>
        </p:txBody>
      </p:sp>
      <p:sp>
        <p:nvSpPr>
          <p:cNvPr id="4" name="Title 1">
            <a:extLst>
              <a:ext uri="{FF2B5EF4-FFF2-40B4-BE49-F238E27FC236}">
                <a16:creationId xmlns:a16="http://schemas.microsoft.com/office/drawing/2014/main" id="{8E04C4CF-ED84-A656-EA71-7C516BCE1F27}"/>
              </a:ext>
            </a:extLst>
          </p:cNvPr>
          <p:cNvSpPr txBox="1">
            <a:spLocks/>
          </p:cNvSpPr>
          <p:nvPr/>
        </p:nvSpPr>
        <p:spPr>
          <a:xfrm>
            <a:off x="242022" y="1133709"/>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en-US" sz="2400" b="1" dirty="0">
                <a:latin typeface="+mn-lt"/>
              </a:rPr>
              <a:t>Contenu de la liste maîtresse – Dictionnaire de données</a:t>
            </a:r>
          </a:p>
          <a:p>
            <a:pPr>
              <a:defRPr/>
            </a:pPr>
            <a:endParaRPr lang="fr-FR" altLang="en-US" sz="2400" b="1" dirty="0">
              <a:latin typeface="+mn-lt"/>
            </a:endParaRPr>
          </a:p>
        </p:txBody>
      </p:sp>
      <p:sp>
        <p:nvSpPr>
          <p:cNvPr id="6" name="AutoShape 416">
            <a:extLst>
              <a:ext uri="{FF2B5EF4-FFF2-40B4-BE49-F238E27FC236}">
                <a16:creationId xmlns:a16="http://schemas.microsoft.com/office/drawing/2014/main" id="{C8A43BAB-1119-86FE-9E72-4B0F660AB800}"/>
              </a:ext>
            </a:extLst>
          </p:cNvPr>
          <p:cNvSpPr>
            <a:spLocks noChangeArrowheads="1"/>
          </p:cNvSpPr>
          <p:nvPr/>
        </p:nvSpPr>
        <p:spPr bwMode="auto">
          <a:xfrm>
            <a:off x="439820" y="5164243"/>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a:solidFill>
                <a:srgbClr val="346667"/>
              </a:solidFill>
              <a:latin typeface="+mn-lt"/>
            </a:endParaRPr>
          </a:p>
        </p:txBody>
      </p:sp>
      <p:sp>
        <p:nvSpPr>
          <p:cNvPr id="8" name="TextBox 7">
            <a:extLst>
              <a:ext uri="{FF2B5EF4-FFF2-40B4-BE49-F238E27FC236}">
                <a16:creationId xmlns:a16="http://schemas.microsoft.com/office/drawing/2014/main" id="{2B63482C-E0D6-6260-1355-9968C00DFEBE}"/>
              </a:ext>
            </a:extLst>
          </p:cNvPr>
          <p:cNvSpPr txBox="1"/>
          <p:nvPr/>
        </p:nvSpPr>
        <p:spPr>
          <a:xfrm>
            <a:off x="807348" y="5070195"/>
            <a:ext cx="8318127" cy="1107996"/>
          </a:xfrm>
          <a:prstGeom prst="rect">
            <a:avLst/>
          </a:prstGeom>
          <a:noFill/>
        </p:spPr>
        <p:txBody>
          <a:bodyPr wrap="square">
            <a:spAutoFit/>
          </a:bodyPr>
          <a:lstStyle/>
          <a:p>
            <a:pPr eaLnBrk="1" hangingPunct="1">
              <a:lnSpc>
                <a:spcPct val="100000"/>
              </a:lnSpc>
              <a:spcBef>
                <a:spcPct val="0"/>
              </a:spcBef>
            </a:pPr>
            <a:r>
              <a:rPr lang="fr-FR" altLang="en-US" sz="2200" dirty="0">
                <a:latin typeface="+mn-lt"/>
              </a:rPr>
              <a:t>Un tel dictionnaire doit être développé pour chaque liste maîtresse et contenir la description des éléments de données minimaux à inclure dans chacune d'elles</a:t>
            </a:r>
            <a:endParaRPr lang="en-US" altLang="en-US" sz="2200" dirty="0">
              <a:latin typeface="+mn-lt"/>
            </a:endParaRPr>
          </a:p>
        </p:txBody>
      </p:sp>
      <p:pic>
        <p:nvPicPr>
          <p:cNvPr id="9" name="Picture 8">
            <a:extLst>
              <a:ext uri="{FF2B5EF4-FFF2-40B4-BE49-F238E27FC236}">
                <a16:creationId xmlns:a16="http://schemas.microsoft.com/office/drawing/2014/main" id="{295B6BE8-FC91-D3BB-F707-721EF31F31D0}"/>
              </a:ext>
            </a:extLst>
          </p:cNvPr>
          <p:cNvPicPr>
            <a:picLocks noChangeAspect="1"/>
          </p:cNvPicPr>
          <p:nvPr/>
        </p:nvPicPr>
        <p:blipFill rotWithShape="1">
          <a:blip r:embed="rId3"/>
          <a:srcRect l="2647" t="29185" r="38000" b="20565"/>
          <a:stretch/>
        </p:blipFill>
        <p:spPr>
          <a:xfrm>
            <a:off x="2071902" y="2604441"/>
            <a:ext cx="4987142" cy="2375020"/>
          </a:xfrm>
          <a:prstGeom prst="rect">
            <a:avLst/>
          </a:prstGeom>
          <a:ln>
            <a:solidFill>
              <a:schemeClr val="tx1"/>
            </a:solidFill>
          </a:ln>
        </p:spPr>
      </p:pic>
      <p:sp>
        <p:nvSpPr>
          <p:cNvPr id="10" name="Rectangle 265">
            <a:extLst>
              <a:ext uri="{FF2B5EF4-FFF2-40B4-BE49-F238E27FC236}">
                <a16:creationId xmlns:a16="http://schemas.microsoft.com/office/drawing/2014/main" id="{CEAD07A2-19DF-0E1D-EA0F-3317A70E08E8}"/>
              </a:ext>
            </a:extLst>
          </p:cNvPr>
          <p:cNvSpPr>
            <a:spLocks noChangeArrowheads="1"/>
          </p:cNvSpPr>
          <p:nvPr/>
        </p:nvSpPr>
        <p:spPr bwMode="auto">
          <a:xfrm>
            <a:off x="952987" y="6268925"/>
            <a:ext cx="7867485"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FR" altLang="en-US" sz="2200" dirty="0">
                <a:latin typeface="+mn-lt"/>
              </a:rPr>
              <a:t>Un tel dictionnaire de données a-t-il déjà été défini pour votre pays</a:t>
            </a:r>
            <a:r>
              <a:rPr lang="en-US" altLang="en-US" sz="2200" dirty="0">
                <a:latin typeface="+mn-lt"/>
              </a:rPr>
              <a:t>?</a:t>
            </a:r>
          </a:p>
        </p:txBody>
      </p:sp>
      <p:sp>
        <p:nvSpPr>
          <p:cNvPr id="11" name="AutoShape 416">
            <a:extLst>
              <a:ext uri="{FF2B5EF4-FFF2-40B4-BE49-F238E27FC236}">
                <a16:creationId xmlns:a16="http://schemas.microsoft.com/office/drawing/2014/main" id="{DE172C50-BC62-2249-5C08-1EF9C4C1CCE1}"/>
              </a:ext>
            </a:extLst>
          </p:cNvPr>
          <p:cNvSpPr>
            <a:spLocks noChangeArrowheads="1"/>
          </p:cNvSpPr>
          <p:nvPr/>
        </p:nvSpPr>
        <p:spPr bwMode="auto">
          <a:xfrm>
            <a:off x="571987" y="6268925"/>
            <a:ext cx="397361"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a:solidFill>
                <a:srgbClr val="346667"/>
              </a:solidFill>
              <a:latin typeface="+mn-lt"/>
            </a:endParaRPr>
          </a:p>
        </p:txBody>
      </p:sp>
      <p:sp>
        <p:nvSpPr>
          <p:cNvPr id="12" name="Title 1">
            <a:extLst>
              <a:ext uri="{FF2B5EF4-FFF2-40B4-BE49-F238E27FC236}">
                <a16:creationId xmlns:a16="http://schemas.microsoft.com/office/drawing/2014/main" id="{EA036760-8AF4-BAB4-3B1C-95B124495E2D}"/>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
        <p:nvSpPr>
          <p:cNvPr id="13" name="Rectangle 265">
            <a:extLst>
              <a:ext uri="{FF2B5EF4-FFF2-40B4-BE49-F238E27FC236}">
                <a16:creationId xmlns:a16="http://schemas.microsoft.com/office/drawing/2014/main" id="{FA5C3BA7-C74A-FDFC-491B-D25161B5094C}"/>
              </a:ext>
            </a:extLst>
          </p:cNvPr>
          <p:cNvSpPr>
            <a:spLocks noChangeArrowheads="1"/>
          </p:cNvSpPr>
          <p:nvPr/>
        </p:nvSpPr>
        <p:spPr bwMode="auto">
          <a:xfrm>
            <a:off x="7099946" y="3403205"/>
            <a:ext cx="2066588" cy="565925"/>
          </a:xfrm>
          <a:prstGeom prst="rect">
            <a:avLst/>
          </a:prstGeom>
          <a:noFill/>
          <a:ln w="12700">
            <a:noFill/>
            <a:miter lim="800000"/>
            <a:headEnd/>
            <a:tailEnd/>
          </a:ln>
        </p:spPr>
        <p:txBody>
          <a:bodyPr wrap="square" lIns="67866" tIns="33338" rIns="67866" bIns="33338">
            <a:spAutoFit/>
          </a:bodyPr>
          <a:lstStyle/>
          <a:p>
            <a:pPr>
              <a:lnSpc>
                <a:spcPct val="90000"/>
              </a:lnSpc>
            </a:pPr>
            <a:r>
              <a:rPr lang="fr-CH" dirty="0"/>
              <a:t>Exemples  pour le </a:t>
            </a:r>
          </a:p>
          <a:p>
            <a:pPr>
              <a:lnSpc>
                <a:spcPct val="90000"/>
              </a:lnSpc>
            </a:pPr>
            <a:r>
              <a:rPr lang="fr-CH" dirty="0"/>
              <a:t>Cambodge</a:t>
            </a:r>
          </a:p>
        </p:txBody>
      </p:sp>
    </p:spTree>
    <p:extLst>
      <p:ext uri="{BB962C8B-B14F-4D97-AF65-F5344CB8AC3E}">
        <p14:creationId xmlns:p14="http://schemas.microsoft.com/office/powerpoint/2010/main" val="34627546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33</a:t>
            </a:fld>
            <a:endParaRPr lang="en-GB" altLang="en-US"/>
          </a:p>
        </p:txBody>
      </p:sp>
      <p:sp>
        <p:nvSpPr>
          <p:cNvPr id="2" name="Rectangle 265">
            <a:extLst>
              <a:ext uri="{FF2B5EF4-FFF2-40B4-BE49-F238E27FC236}">
                <a16:creationId xmlns:a16="http://schemas.microsoft.com/office/drawing/2014/main" id="{AB03EE78-83C9-2356-B280-EF43D6484F97}"/>
              </a:ext>
            </a:extLst>
          </p:cNvPr>
          <p:cNvSpPr>
            <a:spLocks noChangeArrowheads="1"/>
          </p:cNvSpPr>
          <p:nvPr/>
        </p:nvSpPr>
        <p:spPr bwMode="auto">
          <a:xfrm>
            <a:off x="405932" y="1542136"/>
            <a:ext cx="7511237"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FR" altLang="en-US" sz="2200" dirty="0">
                <a:latin typeface="+mn-lt"/>
              </a:rPr>
              <a:t>Règles de base pour choisir un schéma de codage approprié</a:t>
            </a:r>
            <a:r>
              <a:rPr lang="en-US" altLang="en-US" sz="2200" dirty="0">
                <a:latin typeface="+mn-lt"/>
              </a:rPr>
              <a:t>:</a:t>
            </a:r>
          </a:p>
        </p:txBody>
      </p:sp>
      <p:sp>
        <p:nvSpPr>
          <p:cNvPr id="4" name="Rectangle 25">
            <a:extLst>
              <a:ext uri="{FF2B5EF4-FFF2-40B4-BE49-F238E27FC236}">
                <a16:creationId xmlns:a16="http://schemas.microsoft.com/office/drawing/2014/main" id="{32A87970-15AB-3524-67BE-E8F9E25F9A6A}"/>
              </a:ext>
            </a:extLst>
          </p:cNvPr>
          <p:cNvSpPr>
            <a:spLocks noChangeArrowheads="1"/>
          </p:cNvSpPr>
          <p:nvPr/>
        </p:nvSpPr>
        <p:spPr bwMode="auto">
          <a:xfrm>
            <a:off x="525041" y="1949294"/>
            <a:ext cx="5492957" cy="422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57175" indent="-257175" eaLnBrk="1" hangingPunct="1">
              <a:lnSpc>
                <a:spcPct val="100000"/>
              </a:lnSpc>
              <a:spcBef>
                <a:spcPct val="0"/>
              </a:spcBef>
              <a:buFontTx/>
              <a:buAutoNum type="arabicPeriod"/>
            </a:pPr>
            <a:r>
              <a:rPr lang="fr-FR" altLang="en-US" sz="1900" dirty="0">
                <a:latin typeface="+mn-lt"/>
              </a:rPr>
              <a:t>Assurez-vous que les systèmes de codes n'incluent pas d'informations susceptibles de changer au fil du temps (par exemple, code de division administrative, type d'établissement de santé, etc.) – Exception: Unités de découpage territorial (e.g. unités administratives)</a:t>
            </a:r>
          </a:p>
          <a:p>
            <a:pPr marL="0" indent="0" eaLnBrk="1" hangingPunct="1">
              <a:lnSpc>
                <a:spcPct val="100000"/>
              </a:lnSpc>
              <a:spcBef>
                <a:spcPct val="0"/>
              </a:spcBef>
              <a:buNone/>
            </a:pPr>
            <a:endParaRPr lang="en-US" altLang="en-US" sz="1100" dirty="0">
              <a:latin typeface="+mn-lt"/>
            </a:endParaRPr>
          </a:p>
          <a:p>
            <a:pPr marL="269081" indent="-269081" eaLnBrk="1" hangingPunct="1">
              <a:lnSpc>
                <a:spcPct val="100000"/>
              </a:lnSpc>
              <a:spcBef>
                <a:spcPct val="0"/>
              </a:spcBef>
              <a:buNone/>
            </a:pPr>
            <a:r>
              <a:rPr lang="en-US" altLang="en-US" sz="1900" dirty="0">
                <a:latin typeface="+mn-lt"/>
              </a:rPr>
              <a:t>2. </a:t>
            </a:r>
            <a:r>
              <a:rPr lang="fr-FR" altLang="en-US" sz="1900" dirty="0">
                <a:latin typeface="+mn-lt"/>
              </a:rPr>
              <a:t>Utiliser une séquence la plus courte possible mais en tenant compte du nombre actuel d’ établissements et de changements qui pourraient intervenir au cours des prochaines décennies</a:t>
            </a:r>
          </a:p>
          <a:p>
            <a:pPr marL="269081" indent="-269081" eaLnBrk="1" hangingPunct="1">
              <a:lnSpc>
                <a:spcPct val="100000"/>
              </a:lnSpc>
              <a:spcBef>
                <a:spcPct val="0"/>
              </a:spcBef>
              <a:buNone/>
            </a:pPr>
            <a:r>
              <a:rPr lang="fr-FR" altLang="en-US" sz="1050" dirty="0">
                <a:latin typeface="+mn-lt"/>
              </a:rPr>
              <a:t> </a:t>
            </a:r>
          </a:p>
          <a:p>
            <a:pPr marL="269081" indent="-269081" eaLnBrk="1" hangingPunct="1">
              <a:lnSpc>
                <a:spcPct val="100000"/>
              </a:lnSpc>
              <a:spcBef>
                <a:spcPct val="0"/>
              </a:spcBef>
              <a:buNone/>
            </a:pPr>
            <a:r>
              <a:rPr lang="en-US" altLang="en-US" sz="1900" dirty="0">
                <a:latin typeface="+mn-lt"/>
              </a:rPr>
              <a:t>3. </a:t>
            </a:r>
            <a:r>
              <a:rPr lang="fr-FR" altLang="en-US" sz="1900" dirty="0">
                <a:latin typeface="+mn-lt"/>
              </a:rPr>
              <a:t>Utiliser un jeu de caractères spécifique en début de séquence (ex : « HF ») pour éviter les problèmes liés au fait d'avoir un « 0 » au début de l’identifiant</a:t>
            </a:r>
            <a:endParaRPr lang="en-US" altLang="en-US" sz="1900" dirty="0">
              <a:latin typeface="+mn-lt"/>
            </a:endParaRPr>
          </a:p>
        </p:txBody>
      </p:sp>
      <p:sp>
        <p:nvSpPr>
          <p:cNvPr id="6" name="Title 1">
            <a:extLst>
              <a:ext uri="{FF2B5EF4-FFF2-40B4-BE49-F238E27FC236}">
                <a16:creationId xmlns:a16="http://schemas.microsoft.com/office/drawing/2014/main" id="{402B3B0B-B9E2-06F5-F01A-7666E4B8E47F}"/>
              </a:ext>
            </a:extLst>
          </p:cNvPr>
          <p:cNvSpPr txBox="1">
            <a:spLocks/>
          </p:cNvSpPr>
          <p:nvPr/>
        </p:nvSpPr>
        <p:spPr>
          <a:xfrm>
            <a:off x="224092" y="1124744"/>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en-US" sz="2400" b="1" dirty="0">
                <a:latin typeface="+mn-lt"/>
              </a:rPr>
              <a:t>Contenu de la liste maîtresse – Schéma de codage</a:t>
            </a:r>
            <a:endParaRPr lang="en-PH" altLang="en-US" sz="2400" b="1" dirty="0">
              <a:latin typeface="+mn-lt"/>
            </a:endParaRPr>
          </a:p>
        </p:txBody>
      </p:sp>
      <p:graphicFrame>
        <p:nvGraphicFramePr>
          <p:cNvPr id="8" name="Table 7">
            <a:extLst>
              <a:ext uri="{FF2B5EF4-FFF2-40B4-BE49-F238E27FC236}">
                <a16:creationId xmlns:a16="http://schemas.microsoft.com/office/drawing/2014/main" id="{D2A848AA-E71E-640A-CB0D-7BE580231909}"/>
              </a:ext>
            </a:extLst>
          </p:cNvPr>
          <p:cNvGraphicFramePr>
            <a:graphicFrameLocks noGrp="1"/>
          </p:cNvGraphicFramePr>
          <p:nvPr>
            <p:extLst>
              <p:ext uri="{D42A27DB-BD31-4B8C-83A1-F6EECF244321}">
                <p14:modId xmlns:p14="http://schemas.microsoft.com/office/powerpoint/2010/main" val="460474775"/>
              </p:ext>
            </p:extLst>
          </p:nvPr>
        </p:nvGraphicFramePr>
        <p:xfrm>
          <a:off x="6000981" y="2499934"/>
          <a:ext cx="3001566" cy="479998"/>
        </p:xfrm>
        <a:graphic>
          <a:graphicData uri="http://schemas.openxmlformats.org/drawingml/2006/table">
            <a:tbl>
              <a:tblPr firstRow="1" bandRow="1">
                <a:tableStyleId>{5C22544A-7EE6-4342-B048-85BDC9FD1C3A}</a:tableStyleId>
              </a:tblPr>
              <a:tblGrid>
                <a:gridCol w="890472">
                  <a:extLst>
                    <a:ext uri="{9D8B030D-6E8A-4147-A177-3AD203B41FA5}">
                      <a16:colId xmlns:a16="http://schemas.microsoft.com/office/drawing/2014/main" val="20000"/>
                    </a:ext>
                  </a:extLst>
                </a:gridCol>
                <a:gridCol w="1009767">
                  <a:extLst>
                    <a:ext uri="{9D8B030D-6E8A-4147-A177-3AD203B41FA5}">
                      <a16:colId xmlns:a16="http://schemas.microsoft.com/office/drawing/2014/main" val="20001"/>
                    </a:ext>
                  </a:extLst>
                </a:gridCol>
                <a:gridCol w="1101327">
                  <a:extLst>
                    <a:ext uri="{9D8B030D-6E8A-4147-A177-3AD203B41FA5}">
                      <a16:colId xmlns:a16="http://schemas.microsoft.com/office/drawing/2014/main" val="20002"/>
                    </a:ext>
                  </a:extLst>
                </a:gridCol>
              </a:tblGrid>
              <a:tr h="479997">
                <a:tc>
                  <a:txBody>
                    <a:bodyPr/>
                    <a:lstStyle/>
                    <a:p>
                      <a:pPr algn="ctr"/>
                      <a:r>
                        <a:rPr lang="fr-CH" sz="2700" dirty="0"/>
                        <a:t>09</a:t>
                      </a:r>
                      <a:endParaRPr lang="en-US" sz="2700" dirty="0"/>
                    </a:p>
                  </a:txBody>
                  <a:tcPr marL="68591" marR="68591" marT="34259" marB="34259"/>
                </a:tc>
                <a:tc>
                  <a:txBody>
                    <a:bodyPr/>
                    <a:lstStyle/>
                    <a:p>
                      <a:pPr algn="ctr"/>
                      <a:r>
                        <a:rPr lang="fr-CH" sz="2700" dirty="0"/>
                        <a:t>01</a:t>
                      </a:r>
                      <a:endParaRPr lang="en-US" sz="2700" dirty="0"/>
                    </a:p>
                  </a:txBody>
                  <a:tcPr marL="68591" marR="68591" marT="34259" marB="34259"/>
                </a:tc>
                <a:tc>
                  <a:txBody>
                    <a:bodyPr/>
                    <a:lstStyle/>
                    <a:p>
                      <a:pPr algn="ctr"/>
                      <a:r>
                        <a:rPr lang="fr-CH" sz="2700" dirty="0"/>
                        <a:t>10</a:t>
                      </a:r>
                      <a:endParaRPr lang="en-US" sz="2700" dirty="0"/>
                    </a:p>
                  </a:txBody>
                  <a:tcPr marL="68591" marR="68591" marT="34259" marB="34259"/>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A30D3575-D2FB-EF35-D4B9-BB865BE1429D}"/>
              </a:ext>
            </a:extLst>
          </p:cNvPr>
          <p:cNvGraphicFramePr>
            <a:graphicFrameLocks noGrp="1"/>
          </p:cNvGraphicFramePr>
          <p:nvPr>
            <p:extLst>
              <p:ext uri="{D42A27DB-BD31-4B8C-83A1-F6EECF244321}">
                <p14:modId xmlns:p14="http://schemas.microsoft.com/office/powerpoint/2010/main" val="1892554897"/>
              </p:ext>
            </p:extLst>
          </p:nvPr>
        </p:nvGraphicFramePr>
        <p:xfrm>
          <a:off x="5918829" y="2152271"/>
          <a:ext cx="3370659" cy="305991"/>
        </p:xfrm>
        <a:graphic>
          <a:graphicData uri="http://schemas.openxmlformats.org/drawingml/2006/table">
            <a:tbl>
              <a:tblPr firstRow="1" bandRow="1">
                <a:tableStyleId>{2D5ABB26-0587-4C30-8999-92F81FD0307C}</a:tableStyleId>
              </a:tblPr>
              <a:tblGrid>
                <a:gridCol w="1023754">
                  <a:extLst>
                    <a:ext uri="{9D8B030D-6E8A-4147-A177-3AD203B41FA5}">
                      <a16:colId xmlns:a16="http://schemas.microsoft.com/office/drawing/2014/main" val="20000"/>
                    </a:ext>
                  </a:extLst>
                </a:gridCol>
                <a:gridCol w="888540">
                  <a:extLst>
                    <a:ext uri="{9D8B030D-6E8A-4147-A177-3AD203B41FA5}">
                      <a16:colId xmlns:a16="http://schemas.microsoft.com/office/drawing/2014/main" val="20001"/>
                    </a:ext>
                  </a:extLst>
                </a:gridCol>
                <a:gridCol w="1458365">
                  <a:extLst>
                    <a:ext uri="{9D8B030D-6E8A-4147-A177-3AD203B41FA5}">
                      <a16:colId xmlns:a16="http://schemas.microsoft.com/office/drawing/2014/main" val="20002"/>
                    </a:ext>
                  </a:extLst>
                </a:gridCol>
              </a:tblGrid>
              <a:tr h="305991">
                <a:tc>
                  <a:txBody>
                    <a:bodyPr/>
                    <a:lstStyle/>
                    <a:p>
                      <a:pPr algn="ctr"/>
                      <a:r>
                        <a:rPr lang="en-US" sz="1400" b="1" noProof="0" dirty="0">
                          <a:solidFill>
                            <a:srgbClr val="346667"/>
                          </a:solidFill>
                        </a:rPr>
                        <a:t>Province</a:t>
                      </a:r>
                    </a:p>
                  </a:txBody>
                  <a:tcPr marL="68573" marR="68573" marT="34261" marB="34261" anchor="ctr"/>
                </a:tc>
                <a:tc>
                  <a:txBody>
                    <a:bodyPr/>
                    <a:lstStyle/>
                    <a:p>
                      <a:pPr algn="ctr"/>
                      <a:r>
                        <a:rPr lang="en-US" sz="1400" b="1" noProof="0" dirty="0">
                          <a:solidFill>
                            <a:srgbClr val="346667"/>
                          </a:solidFill>
                        </a:rPr>
                        <a:t>OD</a:t>
                      </a:r>
                    </a:p>
                  </a:txBody>
                  <a:tcPr marL="68573" marR="68573" marT="34261" marB="34261" anchor="ctr"/>
                </a:tc>
                <a:tc>
                  <a:txBody>
                    <a:bodyPr/>
                    <a:lstStyle/>
                    <a:p>
                      <a:pPr algn="ctr"/>
                      <a:r>
                        <a:rPr lang="en-US" sz="1400" b="1" noProof="0" dirty="0">
                          <a:solidFill>
                            <a:srgbClr val="346667"/>
                          </a:solidFill>
                        </a:rPr>
                        <a:t>Health</a:t>
                      </a:r>
                      <a:r>
                        <a:rPr lang="en-US" sz="1400" b="1" baseline="0" noProof="0" dirty="0">
                          <a:solidFill>
                            <a:srgbClr val="346667"/>
                          </a:solidFill>
                        </a:rPr>
                        <a:t> facility</a:t>
                      </a:r>
                      <a:endParaRPr lang="en-US" sz="1400" b="1" noProof="0" dirty="0">
                        <a:solidFill>
                          <a:srgbClr val="346667"/>
                        </a:solidFill>
                      </a:endParaRPr>
                    </a:p>
                  </a:txBody>
                  <a:tcPr marL="68573" marR="68573" marT="34261" marB="34261" anchor="ctr"/>
                </a:tc>
                <a:extLst>
                  <a:ext uri="{0D108BD9-81ED-4DB2-BD59-A6C34878D82A}">
                    <a16:rowId xmlns:a16="http://schemas.microsoft.com/office/drawing/2014/main" val="10000"/>
                  </a:ext>
                </a:extLst>
              </a:tr>
            </a:tbl>
          </a:graphicData>
        </a:graphic>
      </p:graphicFrame>
      <p:cxnSp>
        <p:nvCxnSpPr>
          <p:cNvPr id="10" name="Straight Arrow Connector 9">
            <a:extLst>
              <a:ext uri="{FF2B5EF4-FFF2-40B4-BE49-F238E27FC236}">
                <a16:creationId xmlns:a16="http://schemas.microsoft.com/office/drawing/2014/main" id="{CCB10154-AD59-5470-8F59-258EB0CA25FD}"/>
              </a:ext>
            </a:extLst>
          </p:cNvPr>
          <p:cNvCxnSpPr>
            <a:cxnSpLocks/>
          </p:cNvCxnSpPr>
          <p:nvPr/>
        </p:nvCxnSpPr>
        <p:spPr>
          <a:xfrm>
            <a:off x="6996329" y="2284557"/>
            <a:ext cx="772610" cy="808289"/>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6C9DC3-0904-FD90-E367-AA6164FD8151}"/>
              </a:ext>
            </a:extLst>
          </p:cNvPr>
          <p:cNvCxnSpPr>
            <a:cxnSpLocks/>
          </p:cNvCxnSpPr>
          <p:nvPr/>
        </p:nvCxnSpPr>
        <p:spPr>
          <a:xfrm flipH="1">
            <a:off x="7013691" y="2305266"/>
            <a:ext cx="755248" cy="77763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265">
            <a:extLst>
              <a:ext uri="{FF2B5EF4-FFF2-40B4-BE49-F238E27FC236}">
                <a16:creationId xmlns:a16="http://schemas.microsoft.com/office/drawing/2014/main" id="{D9795AF4-CB14-0FD4-525C-B899EAD13A68}"/>
              </a:ext>
            </a:extLst>
          </p:cNvPr>
          <p:cNvSpPr>
            <a:spLocks noChangeArrowheads="1"/>
          </p:cNvSpPr>
          <p:nvPr/>
        </p:nvSpPr>
        <p:spPr bwMode="auto">
          <a:xfrm>
            <a:off x="6319747" y="3873866"/>
            <a:ext cx="3001566"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marL="290513" indent="-290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CH" altLang="en-US" sz="2200" dirty="0">
                <a:latin typeface="+mn-lt"/>
              </a:rPr>
              <a:t>148337353801198976</a:t>
            </a:r>
            <a:endParaRPr lang="en-US" altLang="en-US" sz="2200" dirty="0">
              <a:latin typeface="+mn-lt"/>
            </a:endParaRPr>
          </a:p>
        </p:txBody>
      </p:sp>
      <p:sp>
        <p:nvSpPr>
          <p:cNvPr id="13" name="Rectangle 265">
            <a:extLst>
              <a:ext uri="{FF2B5EF4-FFF2-40B4-BE49-F238E27FC236}">
                <a16:creationId xmlns:a16="http://schemas.microsoft.com/office/drawing/2014/main" id="{A35FFF1B-A112-DF0C-673F-F3E04C5EF091}"/>
              </a:ext>
            </a:extLst>
          </p:cNvPr>
          <p:cNvSpPr>
            <a:spLocks noChangeArrowheads="1"/>
          </p:cNvSpPr>
          <p:nvPr/>
        </p:nvSpPr>
        <p:spPr bwMode="auto">
          <a:xfrm>
            <a:off x="6974181" y="5312461"/>
            <a:ext cx="1428750"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lvl1pPr marL="290513" indent="-290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CH" altLang="en-US" sz="2200" dirty="0">
                <a:latin typeface="+mn-lt"/>
              </a:rPr>
              <a:t>08365222</a:t>
            </a:r>
            <a:endParaRPr lang="en-US" altLang="en-US" sz="2200" dirty="0">
              <a:latin typeface="+mn-lt"/>
            </a:endParaRPr>
          </a:p>
        </p:txBody>
      </p:sp>
      <p:cxnSp>
        <p:nvCxnSpPr>
          <p:cNvPr id="14" name="Straight Arrow Connector 13">
            <a:extLst>
              <a:ext uri="{FF2B5EF4-FFF2-40B4-BE49-F238E27FC236}">
                <a16:creationId xmlns:a16="http://schemas.microsoft.com/office/drawing/2014/main" id="{B961CF42-C49E-77FE-3869-2ABAA35F38D6}"/>
              </a:ext>
            </a:extLst>
          </p:cNvPr>
          <p:cNvCxnSpPr>
            <a:cxnSpLocks/>
          </p:cNvCxnSpPr>
          <p:nvPr/>
        </p:nvCxnSpPr>
        <p:spPr>
          <a:xfrm>
            <a:off x="6967854" y="3522099"/>
            <a:ext cx="772610" cy="808289"/>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22DD2A-437F-FCF7-4F9A-BDB0F24D66D4}"/>
              </a:ext>
            </a:extLst>
          </p:cNvPr>
          <p:cNvCxnSpPr>
            <a:cxnSpLocks/>
          </p:cNvCxnSpPr>
          <p:nvPr/>
        </p:nvCxnSpPr>
        <p:spPr>
          <a:xfrm flipH="1">
            <a:off x="6985217" y="3542808"/>
            <a:ext cx="755248" cy="77763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DA8439-178C-FC3E-1638-78E8B1153BA9}"/>
              </a:ext>
            </a:extLst>
          </p:cNvPr>
          <p:cNvCxnSpPr>
            <a:cxnSpLocks/>
          </p:cNvCxnSpPr>
          <p:nvPr/>
        </p:nvCxnSpPr>
        <p:spPr>
          <a:xfrm>
            <a:off x="7144560" y="4996975"/>
            <a:ext cx="772610" cy="808289"/>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92EBC8-C6DE-D0DC-1A54-14079D96D3B9}"/>
              </a:ext>
            </a:extLst>
          </p:cNvPr>
          <p:cNvCxnSpPr>
            <a:cxnSpLocks/>
          </p:cNvCxnSpPr>
          <p:nvPr/>
        </p:nvCxnSpPr>
        <p:spPr>
          <a:xfrm flipH="1">
            <a:off x="7161923" y="5017684"/>
            <a:ext cx="755248" cy="77763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Rectangle 265">
            <a:extLst>
              <a:ext uri="{FF2B5EF4-FFF2-40B4-BE49-F238E27FC236}">
                <a16:creationId xmlns:a16="http://schemas.microsoft.com/office/drawing/2014/main" id="{5073D3EB-A33F-F762-E11C-D3B77F11E49D}"/>
              </a:ext>
            </a:extLst>
          </p:cNvPr>
          <p:cNvSpPr>
            <a:spLocks noChangeArrowheads="1"/>
          </p:cNvSpPr>
          <p:nvPr/>
        </p:nvSpPr>
        <p:spPr bwMode="auto">
          <a:xfrm>
            <a:off x="906041" y="6208659"/>
            <a:ext cx="8216808" cy="6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FR" altLang="en-US" sz="2200" dirty="0">
                <a:latin typeface="+mn-lt"/>
              </a:rPr>
              <a:t>Un système de codage unique et officiel respectant les règles ci-dessus a-t-il été défini pour les établissements de santé dans votre pays ?</a:t>
            </a:r>
            <a:endParaRPr lang="en-US" altLang="en-US" sz="2200" dirty="0">
              <a:latin typeface="+mn-lt"/>
            </a:endParaRPr>
          </a:p>
        </p:txBody>
      </p:sp>
      <p:sp>
        <p:nvSpPr>
          <p:cNvPr id="20" name="AutoShape 416">
            <a:extLst>
              <a:ext uri="{FF2B5EF4-FFF2-40B4-BE49-F238E27FC236}">
                <a16:creationId xmlns:a16="http://schemas.microsoft.com/office/drawing/2014/main" id="{65294521-DE84-51AF-85A0-8CADF484B7AD}"/>
              </a:ext>
            </a:extLst>
          </p:cNvPr>
          <p:cNvSpPr>
            <a:spLocks noChangeArrowheads="1"/>
          </p:cNvSpPr>
          <p:nvPr/>
        </p:nvSpPr>
        <p:spPr bwMode="auto">
          <a:xfrm>
            <a:off x="525041" y="6208659"/>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2200">
              <a:solidFill>
                <a:srgbClr val="346667"/>
              </a:solidFill>
              <a:latin typeface="+mn-lt"/>
            </a:endParaRPr>
          </a:p>
        </p:txBody>
      </p:sp>
      <p:sp>
        <p:nvSpPr>
          <p:cNvPr id="3" name="Title 1">
            <a:extLst>
              <a:ext uri="{FF2B5EF4-FFF2-40B4-BE49-F238E27FC236}">
                <a16:creationId xmlns:a16="http://schemas.microsoft.com/office/drawing/2014/main" id="{D2C76E84-00E5-8F7A-B9F6-C180233B83AF}"/>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Tree>
    <p:extLst>
      <p:ext uri="{BB962C8B-B14F-4D97-AF65-F5344CB8AC3E}">
        <p14:creationId xmlns:p14="http://schemas.microsoft.com/office/powerpoint/2010/main" val="187102141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52982" y="6107484"/>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fr-CH" sz="1200" smtClean="0"/>
              <a:pPr/>
              <a:t>34</a:t>
            </a:fld>
            <a:endParaRPr lang="fr-CH" sz="1200" dirty="0"/>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34</a:t>
            </a:fld>
            <a:endParaRPr lang="en-GB" altLang="en-US"/>
          </a:p>
        </p:txBody>
      </p:sp>
      <p:sp>
        <p:nvSpPr>
          <p:cNvPr id="2" name="Rectangle 25">
            <a:extLst>
              <a:ext uri="{FF2B5EF4-FFF2-40B4-BE49-F238E27FC236}">
                <a16:creationId xmlns:a16="http://schemas.microsoft.com/office/drawing/2014/main" id="{DF6157AB-E77D-B00A-03BC-9839285A4C0B}"/>
              </a:ext>
            </a:extLst>
          </p:cNvPr>
          <p:cNvSpPr>
            <a:spLocks noChangeArrowheads="1"/>
          </p:cNvSpPr>
          <p:nvPr/>
        </p:nvSpPr>
        <p:spPr bwMode="auto">
          <a:xfrm>
            <a:off x="224092" y="1546555"/>
            <a:ext cx="87786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fr-CH" altLang="en-US" sz="2100" dirty="0">
                <a:latin typeface="+mn-lt"/>
              </a:rPr>
              <a:t>Veiller à ce que l'identifiant unique reste le même du début jusqu'à la fin d'existence de chaque géo-objet (exemple : ouverture jusqu'à la fermeture de l'installation et ce même si son nom, son type (évolution) ou sa localisation change (en raison d’une inondation par exemple))</a:t>
            </a:r>
          </a:p>
        </p:txBody>
      </p:sp>
      <p:pic>
        <p:nvPicPr>
          <p:cNvPr id="6" name="Picture 3">
            <a:extLst>
              <a:ext uri="{FF2B5EF4-FFF2-40B4-BE49-F238E27FC236}">
                <a16:creationId xmlns:a16="http://schemas.microsoft.com/office/drawing/2014/main" id="{D62F5DEC-A4B1-06DC-E434-3802AB8EE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51" t="24083" r="45668" b="53033"/>
          <a:stretch>
            <a:fillRect/>
          </a:stretch>
        </p:blipFill>
        <p:spPr bwMode="auto">
          <a:xfrm>
            <a:off x="1948631" y="3013620"/>
            <a:ext cx="5575697" cy="140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50CF5027-FCF9-1128-7833-B35B8C987A41}"/>
              </a:ext>
            </a:extLst>
          </p:cNvPr>
          <p:cNvPicPr>
            <a:picLocks noChangeAspect="1" noChangeArrowheads="1"/>
          </p:cNvPicPr>
          <p:nvPr/>
        </p:nvPicPr>
        <p:blipFill>
          <a:blip r:embed="rId4"/>
          <a:srcRect l="41286" t="36943" r="48143" b="60266"/>
          <a:stretch>
            <a:fillRect/>
          </a:stretch>
        </p:blipFill>
        <p:spPr bwMode="auto">
          <a:xfrm>
            <a:off x="5204990" y="4529285"/>
            <a:ext cx="1208484" cy="171450"/>
          </a:xfrm>
          <a:prstGeom prst="rect">
            <a:avLst/>
          </a:prstGeom>
          <a:ln>
            <a:noFill/>
          </a:ln>
          <a:effectLst>
            <a:outerShdw blurRad="190500" algn="tl" rotWithShape="0">
              <a:srgbClr val="000000">
                <a:alpha val="70000"/>
              </a:srgbClr>
            </a:outerShdw>
          </a:effectLst>
        </p:spPr>
      </p:pic>
      <p:pic>
        <p:nvPicPr>
          <p:cNvPr id="9" name="Picture 2">
            <a:extLst>
              <a:ext uri="{FF2B5EF4-FFF2-40B4-BE49-F238E27FC236}">
                <a16:creationId xmlns:a16="http://schemas.microsoft.com/office/drawing/2014/main" id="{E3B4BA7B-8994-06A3-A2B9-175B4C305575}"/>
              </a:ext>
            </a:extLst>
          </p:cNvPr>
          <p:cNvPicPr>
            <a:picLocks noChangeAspect="1" noChangeArrowheads="1"/>
          </p:cNvPicPr>
          <p:nvPr/>
        </p:nvPicPr>
        <p:blipFill>
          <a:blip r:embed="rId4"/>
          <a:srcRect l="41286" t="39336" r="48143" b="57873"/>
          <a:stretch>
            <a:fillRect/>
          </a:stretch>
        </p:blipFill>
        <p:spPr bwMode="auto">
          <a:xfrm>
            <a:off x="4798987" y="5012678"/>
            <a:ext cx="1208485" cy="171450"/>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D31CDA78-D8EC-BE69-E68F-4EC9D8D914C6}"/>
              </a:ext>
            </a:extLst>
          </p:cNvPr>
          <p:cNvSpPr/>
          <p:nvPr/>
        </p:nvSpPr>
        <p:spPr>
          <a:xfrm>
            <a:off x="1946248" y="2996952"/>
            <a:ext cx="529829" cy="14204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dirty="0"/>
          </a:p>
        </p:txBody>
      </p:sp>
      <p:sp>
        <p:nvSpPr>
          <p:cNvPr id="11" name="Content Placeholder 2">
            <a:extLst>
              <a:ext uri="{FF2B5EF4-FFF2-40B4-BE49-F238E27FC236}">
                <a16:creationId xmlns:a16="http://schemas.microsoft.com/office/drawing/2014/main" id="{0743C76F-5C4A-C5D6-4A04-C4A9827E5FB1}"/>
              </a:ext>
            </a:extLst>
          </p:cNvPr>
          <p:cNvSpPr txBox="1">
            <a:spLocks/>
          </p:cNvSpPr>
          <p:nvPr/>
        </p:nvSpPr>
        <p:spPr>
          <a:xfrm>
            <a:off x="1330698" y="3716684"/>
            <a:ext cx="654844" cy="340519"/>
          </a:xfrm>
          <a:prstGeom prst="rect">
            <a:avLst/>
          </a:prstGeom>
        </p:spPr>
        <p:txBody>
          <a:bodyPr/>
          <a:lstStyle/>
          <a:p>
            <a:pPr marL="257175" indent="-257175" defTabSz="342900">
              <a:lnSpc>
                <a:spcPct val="120000"/>
              </a:lnSpc>
              <a:spcBef>
                <a:spcPts val="450"/>
              </a:spcBef>
              <a:buClr>
                <a:schemeClr val="bg2">
                  <a:lumMod val="40000"/>
                  <a:lumOff val="60000"/>
                </a:schemeClr>
              </a:buClr>
              <a:buSzPct val="80000"/>
              <a:defRPr/>
            </a:pPr>
            <a:r>
              <a:rPr lang="fr-CH" sz="1500" dirty="0">
                <a:solidFill>
                  <a:srgbClr val="346667"/>
                </a:solidFill>
                <a:latin typeface="+mn-lt"/>
                <a:ea typeface="+mj-ea"/>
                <a:cs typeface="+mj-cs"/>
              </a:rPr>
              <a:t>2017</a:t>
            </a:r>
          </a:p>
        </p:txBody>
      </p:sp>
      <p:sp>
        <p:nvSpPr>
          <p:cNvPr id="12" name="Content Placeholder 2">
            <a:extLst>
              <a:ext uri="{FF2B5EF4-FFF2-40B4-BE49-F238E27FC236}">
                <a16:creationId xmlns:a16="http://schemas.microsoft.com/office/drawing/2014/main" id="{DA119E5B-78B2-82A4-77C0-64C3E0BE7612}"/>
              </a:ext>
            </a:extLst>
          </p:cNvPr>
          <p:cNvSpPr txBox="1">
            <a:spLocks/>
          </p:cNvSpPr>
          <p:nvPr/>
        </p:nvSpPr>
        <p:spPr>
          <a:xfrm>
            <a:off x="4452516" y="4442370"/>
            <a:ext cx="653653" cy="340519"/>
          </a:xfrm>
          <a:prstGeom prst="rect">
            <a:avLst/>
          </a:prstGeom>
        </p:spPr>
        <p:txBody>
          <a:bodyPr/>
          <a:lstStyle/>
          <a:p>
            <a:pPr marL="257175" indent="-257175" defTabSz="342900">
              <a:lnSpc>
                <a:spcPct val="120000"/>
              </a:lnSpc>
              <a:spcBef>
                <a:spcPts val="450"/>
              </a:spcBef>
              <a:buClr>
                <a:schemeClr val="bg2">
                  <a:lumMod val="40000"/>
                  <a:lumOff val="60000"/>
                </a:schemeClr>
              </a:buClr>
              <a:buSzPct val="80000"/>
              <a:defRPr/>
            </a:pPr>
            <a:r>
              <a:rPr lang="fr-CH" sz="1500" dirty="0">
                <a:solidFill>
                  <a:srgbClr val="346667"/>
                </a:solidFill>
                <a:latin typeface="+mn-lt"/>
                <a:ea typeface="+mj-ea"/>
                <a:cs typeface="+mj-cs"/>
              </a:rPr>
              <a:t>2010</a:t>
            </a:r>
          </a:p>
        </p:txBody>
      </p:sp>
      <p:sp>
        <p:nvSpPr>
          <p:cNvPr id="13" name="Content Placeholder 2">
            <a:extLst>
              <a:ext uri="{FF2B5EF4-FFF2-40B4-BE49-F238E27FC236}">
                <a16:creationId xmlns:a16="http://schemas.microsoft.com/office/drawing/2014/main" id="{91D8072B-95FD-CBAD-D3C0-EC7FFBF273EC}"/>
              </a:ext>
            </a:extLst>
          </p:cNvPr>
          <p:cNvSpPr txBox="1">
            <a:spLocks/>
          </p:cNvSpPr>
          <p:nvPr/>
        </p:nvSpPr>
        <p:spPr>
          <a:xfrm>
            <a:off x="4063181" y="4941242"/>
            <a:ext cx="654844" cy="341710"/>
          </a:xfrm>
          <a:prstGeom prst="rect">
            <a:avLst/>
          </a:prstGeom>
        </p:spPr>
        <p:txBody>
          <a:bodyPr/>
          <a:lstStyle/>
          <a:p>
            <a:pPr marL="257175" indent="-257175" defTabSz="342900">
              <a:lnSpc>
                <a:spcPct val="120000"/>
              </a:lnSpc>
              <a:spcBef>
                <a:spcPts val="450"/>
              </a:spcBef>
              <a:buClr>
                <a:schemeClr val="bg2">
                  <a:lumMod val="40000"/>
                  <a:lumOff val="60000"/>
                </a:schemeClr>
              </a:buClr>
              <a:buSzPct val="80000"/>
              <a:defRPr/>
            </a:pPr>
            <a:r>
              <a:rPr lang="fr-CH" sz="1500" dirty="0">
                <a:solidFill>
                  <a:srgbClr val="346667"/>
                </a:solidFill>
                <a:latin typeface="+mn-lt"/>
                <a:ea typeface="+mj-ea"/>
                <a:cs typeface="+mj-cs"/>
              </a:rPr>
              <a:t>2005</a:t>
            </a:r>
          </a:p>
        </p:txBody>
      </p:sp>
      <p:sp>
        <p:nvSpPr>
          <p:cNvPr id="16" name="Rectangle 15">
            <a:extLst>
              <a:ext uri="{FF2B5EF4-FFF2-40B4-BE49-F238E27FC236}">
                <a16:creationId xmlns:a16="http://schemas.microsoft.com/office/drawing/2014/main" id="{6305AB77-F02F-83D2-4E0C-19970B8F3B79}"/>
              </a:ext>
            </a:extLst>
          </p:cNvPr>
          <p:cNvSpPr/>
          <p:nvPr/>
        </p:nvSpPr>
        <p:spPr>
          <a:xfrm>
            <a:off x="5213325" y="4529286"/>
            <a:ext cx="1183481" cy="1643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dirty="0"/>
          </a:p>
        </p:txBody>
      </p:sp>
      <p:sp>
        <p:nvSpPr>
          <p:cNvPr id="17" name="Rectangle 16">
            <a:extLst>
              <a:ext uri="{FF2B5EF4-FFF2-40B4-BE49-F238E27FC236}">
                <a16:creationId xmlns:a16="http://schemas.microsoft.com/office/drawing/2014/main" id="{C6DEA9C9-3755-5492-6DCC-3C31CAACED95}"/>
              </a:ext>
            </a:extLst>
          </p:cNvPr>
          <p:cNvSpPr/>
          <p:nvPr/>
        </p:nvSpPr>
        <p:spPr>
          <a:xfrm>
            <a:off x="4807321" y="5021014"/>
            <a:ext cx="1184672" cy="1631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dirty="0"/>
          </a:p>
        </p:txBody>
      </p:sp>
      <p:cxnSp>
        <p:nvCxnSpPr>
          <p:cNvPr id="18" name="Straight Arrow Connector 17">
            <a:extLst>
              <a:ext uri="{FF2B5EF4-FFF2-40B4-BE49-F238E27FC236}">
                <a16:creationId xmlns:a16="http://schemas.microsoft.com/office/drawing/2014/main" id="{868F4F97-0CC6-0C4B-5408-C34C1C048606}"/>
              </a:ext>
            </a:extLst>
          </p:cNvPr>
          <p:cNvCxnSpPr/>
          <p:nvPr/>
        </p:nvCxnSpPr>
        <p:spPr>
          <a:xfrm flipH="1">
            <a:off x="4800177" y="4557860"/>
            <a:ext cx="419100" cy="438150"/>
          </a:xfrm>
          <a:prstGeom prst="straightConnector1">
            <a:avLst/>
          </a:prstGeom>
          <a:ln w="57150">
            <a:solidFill>
              <a:srgbClr val="34666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Rectangle 265">
            <a:extLst>
              <a:ext uri="{FF2B5EF4-FFF2-40B4-BE49-F238E27FC236}">
                <a16:creationId xmlns:a16="http://schemas.microsoft.com/office/drawing/2014/main" id="{73B96067-FB48-BE5B-26F7-3BCAB307BEBE}"/>
              </a:ext>
            </a:extLst>
          </p:cNvPr>
          <p:cNvSpPr>
            <a:spLocks noChangeArrowheads="1"/>
          </p:cNvSpPr>
          <p:nvPr/>
        </p:nvSpPr>
        <p:spPr bwMode="auto">
          <a:xfrm>
            <a:off x="1830758" y="4557860"/>
            <a:ext cx="2213372" cy="23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CH" altLang="en-US" sz="1200" dirty="0">
                <a:solidFill>
                  <a:srgbClr val="346667"/>
                </a:solidFill>
              </a:rPr>
              <a:t>Exemple de </a:t>
            </a:r>
            <a:r>
              <a:rPr lang="fr-CH" altLang="en-US" sz="1200" dirty="0" err="1">
                <a:solidFill>
                  <a:srgbClr val="346667"/>
                </a:solidFill>
              </a:rPr>
              <a:t>Cambodia</a:t>
            </a:r>
            <a:endParaRPr lang="fr-CH" altLang="en-US" sz="1200" dirty="0">
              <a:solidFill>
                <a:srgbClr val="346667"/>
              </a:solidFill>
            </a:endParaRPr>
          </a:p>
        </p:txBody>
      </p:sp>
      <p:sp>
        <p:nvSpPr>
          <p:cNvPr id="22" name="Rectangle 265">
            <a:extLst>
              <a:ext uri="{FF2B5EF4-FFF2-40B4-BE49-F238E27FC236}">
                <a16:creationId xmlns:a16="http://schemas.microsoft.com/office/drawing/2014/main" id="{EBD4DA9A-39AC-AFA5-B4A2-29870852CD0C}"/>
              </a:ext>
            </a:extLst>
          </p:cNvPr>
          <p:cNvSpPr>
            <a:spLocks noChangeArrowheads="1"/>
          </p:cNvSpPr>
          <p:nvPr/>
        </p:nvSpPr>
        <p:spPr bwMode="auto">
          <a:xfrm>
            <a:off x="367279" y="5356675"/>
            <a:ext cx="8409441" cy="6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CH" altLang="en-US" sz="2200" dirty="0">
                <a:latin typeface="+mn-lt"/>
              </a:rPr>
              <a:t>Toutes les autres informations sont stockées dans la liste maîtresse et les valeurs passées sont conservées dans la plateforme servant de registre</a:t>
            </a:r>
          </a:p>
        </p:txBody>
      </p:sp>
      <p:sp>
        <p:nvSpPr>
          <p:cNvPr id="23" name="Rectangle 265">
            <a:extLst>
              <a:ext uri="{FF2B5EF4-FFF2-40B4-BE49-F238E27FC236}">
                <a16:creationId xmlns:a16="http://schemas.microsoft.com/office/drawing/2014/main" id="{99793F3A-8024-089A-69E7-D908E8B48438}"/>
              </a:ext>
            </a:extLst>
          </p:cNvPr>
          <p:cNvSpPr>
            <a:spLocks noChangeArrowheads="1"/>
          </p:cNvSpPr>
          <p:nvPr/>
        </p:nvSpPr>
        <p:spPr bwMode="auto">
          <a:xfrm>
            <a:off x="934300" y="6208659"/>
            <a:ext cx="8079932" cy="98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FR" altLang="en-US" sz="2200" dirty="0">
                <a:latin typeface="+mn-lt"/>
              </a:rPr>
              <a:t>Permet de suivre les changements qui se produisent dans le temps sans modifier l’identifiant unique</a:t>
            </a:r>
          </a:p>
          <a:p>
            <a:pPr eaLnBrk="1" hangingPunct="1">
              <a:spcBef>
                <a:spcPct val="0"/>
              </a:spcBef>
              <a:buFontTx/>
              <a:buNone/>
            </a:pPr>
            <a:endParaRPr lang="fr-FR" altLang="en-US" sz="2200" dirty="0">
              <a:latin typeface="+mn-lt"/>
            </a:endParaRPr>
          </a:p>
        </p:txBody>
      </p:sp>
      <p:sp>
        <p:nvSpPr>
          <p:cNvPr id="24" name="AutoShape 416">
            <a:extLst>
              <a:ext uri="{FF2B5EF4-FFF2-40B4-BE49-F238E27FC236}">
                <a16:creationId xmlns:a16="http://schemas.microsoft.com/office/drawing/2014/main" id="{3CA34BC8-1299-0B78-F064-B4743C1652DC}"/>
              </a:ext>
            </a:extLst>
          </p:cNvPr>
          <p:cNvSpPr>
            <a:spLocks noChangeArrowheads="1"/>
          </p:cNvSpPr>
          <p:nvPr/>
        </p:nvSpPr>
        <p:spPr bwMode="auto">
          <a:xfrm>
            <a:off x="553300" y="6235479"/>
            <a:ext cx="381000" cy="285750"/>
          </a:xfrm>
          <a:prstGeom prst="rightArrow">
            <a:avLst>
              <a:gd name="adj1" fmla="val 50000"/>
              <a:gd name="adj2" fmla="val 50000"/>
            </a:avLst>
          </a:prstGeom>
          <a:solidFill>
            <a:srgbClr val="253C88"/>
          </a:solidFill>
          <a:ln w="9525">
            <a:noFill/>
            <a:miter lim="800000"/>
            <a:headEnd/>
            <a:tailEnd/>
          </a:ln>
        </p:spPr>
        <p:txBody>
          <a:bodyPr wrap="none" anchor="ctr"/>
          <a:lstStyle/>
          <a:p>
            <a:pPr eaLnBrk="1" hangingPunct="1">
              <a:defRPr/>
            </a:pPr>
            <a:endParaRPr lang="fr-CH" sz="1200" dirty="0">
              <a:solidFill>
                <a:srgbClr val="346667"/>
              </a:solidFill>
              <a:latin typeface="+mj-lt"/>
            </a:endParaRPr>
          </a:p>
        </p:txBody>
      </p:sp>
      <p:sp>
        <p:nvSpPr>
          <p:cNvPr id="25" name="Title 1">
            <a:extLst>
              <a:ext uri="{FF2B5EF4-FFF2-40B4-BE49-F238E27FC236}">
                <a16:creationId xmlns:a16="http://schemas.microsoft.com/office/drawing/2014/main" id="{20A5DA03-2F7E-09B0-4FC0-78BFAD50EEB4}"/>
              </a:ext>
            </a:extLst>
          </p:cNvPr>
          <p:cNvSpPr txBox="1">
            <a:spLocks/>
          </p:cNvSpPr>
          <p:nvPr/>
        </p:nvSpPr>
        <p:spPr>
          <a:xfrm>
            <a:off x="224092" y="1124744"/>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Contenu de la liste maîtresse– </a:t>
            </a:r>
            <a:r>
              <a:rPr lang="fr-CH" altLang="zh-CN" sz="2400" b="1" dirty="0">
                <a:latin typeface="+mn-lt"/>
              </a:rPr>
              <a:t>Schéma de codage</a:t>
            </a:r>
          </a:p>
          <a:p>
            <a:pPr>
              <a:defRPr/>
            </a:pPr>
            <a:endParaRPr lang="fr-CH" altLang="en-US" sz="2400" b="1" dirty="0">
              <a:latin typeface="+mn-lt"/>
            </a:endParaRPr>
          </a:p>
        </p:txBody>
      </p:sp>
      <p:sp>
        <p:nvSpPr>
          <p:cNvPr id="28" name="Rectangle 27">
            <a:extLst>
              <a:ext uri="{FF2B5EF4-FFF2-40B4-BE49-F238E27FC236}">
                <a16:creationId xmlns:a16="http://schemas.microsoft.com/office/drawing/2014/main" id="{35B9DE1B-EF5B-3919-76B3-B3653A7EAE09}"/>
              </a:ext>
            </a:extLst>
          </p:cNvPr>
          <p:cNvSpPr/>
          <p:nvPr/>
        </p:nvSpPr>
        <p:spPr>
          <a:xfrm>
            <a:off x="3707904" y="327545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9" name="Rectangle 28">
            <a:extLst>
              <a:ext uri="{FF2B5EF4-FFF2-40B4-BE49-F238E27FC236}">
                <a16:creationId xmlns:a16="http://schemas.microsoft.com/office/drawing/2014/main" id="{C3636916-73C9-88E0-DF48-08DC41E23548}"/>
              </a:ext>
            </a:extLst>
          </p:cNvPr>
          <p:cNvSpPr/>
          <p:nvPr/>
        </p:nvSpPr>
        <p:spPr>
          <a:xfrm>
            <a:off x="3710378" y="341833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0" name="Rectangle 29">
            <a:extLst>
              <a:ext uri="{FF2B5EF4-FFF2-40B4-BE49-F238E27FC236}">
                <a16:creationId xmlns:a16="http://schemas.microsoft.com/office/drawing/2014/main" id="{7C9E7919-C3C1-8486-8A42-7805941B9F9F}"/>
              </a:ext>
            </a:extLst>
          </p:cNvPr>
          <p:cNvSpPr/>
          <p:nvPr/>
        </p:nvSpPr>
        <p:spPr>
          <a:xfrm>
            <a:off x="3703141" y="3563490"/>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1" name="Rectangle 30">
            <a:extLst>
              <a:ext uri="{FF2B5EF4-FFF2-40B4-BE49-F238E27FC236}">
                <a16:creationId xmlns:a16="http://schemas.microsoft.com/office/drawing/2014/main" id="{14675E1B-B6BF-9BBD-3F17-0C5042C684D4}"/>
              </a:ext>
            </a:extLst>
          </p:cNvPr>
          <p:cNvSpPr/>
          <p:nvPr/>
        </p:nvSpPr>
        <p:spPr>
          <a:xfrm>
            <a:off x="3707904" y="385447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2" name="Rectangle 31">
            <a:extLst>
              <a:ext uri="{FF2B5EF4-FFF2-40B4-BE49-F238E27FC236}">
                <a16:creationId xmlns:a16="http://schemas.microsoft.com/office/drawing/2014/main" id="{4456DD2B-E9C8-D6DA-23BF-098B55AD4B17}"/>
              </a:ext>
            </a:extLst>
          </p:cNvPr>
          <p:cNvSpPr/>
          <p:nvPr/>
        </p:nvSpPr>
        <p:spPr>
          <a:xfrm>
            <a:off x="3703129" y="399553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3" name="Rectangle 32">
            <a:extLst>
              <a:ext uri="{FF2B5EF4-FFF2-40B4-BE49-F238E27FC236}">
                <a16:creationId xmlns:a16="http://schemas.microsoft.com/office/drawing/2014/main" id="{ECD13E9A-2BD7-2C2E-2298-AB50A6C4A027}"/>
              </a:ext>
            </a:extLst>
          </p:cNvPr>
          <p:cNvSpPr/>
          <p:nvPr/>
        </p:nvSpPr>
        <p:spPr>
          <a:xfrm>
            <a:off x="3707904" y="4133649"/>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4" name="Rectangle 33">
            <a:extLst>
              <a:ext uri="{FF2B5EF4-FFF2-40B4-BE49-F238E27FC236}">
                <a16:creationId xmlns:a16="http://schemas.microsoft.com/office/drawing/2014/main" id="{FBEF791B-E6A4-868C-DEF8-4796CF085093}"/>
              </a:ext>
            </a:extLst>
          </p:cNvPr>
          <p:cNvSpPr/>
          <p:nvPr/>
        </p:nvSpPr>
        <p:spPr>
          <a:xfrm>
            <a:off x="3712667" y="427652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5" name="Rectangle 34">
            <a:extLst>
              <a:ext uri="{FF2B5EF4-FFF2-40B4-BE49-F238E27FC236}">
                <a16:creationId xmlns:a16="http://schemas.microsoft.com/office/drawing/2014/main" id="{5751CB70-9224-9CAD-3C30-35A8E87378F5}"/>
              </a:ext>
            </a:extLst>
          </p:cNvPr>
          <p:cNvSpPr/>
          <p:nvPr/>
        </p:nvSpPr>
        <p:spPr>
          <a:xfrm>
            <a:off x="4896410" y="327117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6" name="Rectangle 35">
            <a:extLst>
              <a:ext uri="{FF2B5EF4-FFF2-40B4-BE49-F238E27FC236}">
                <a16:creationId xmlns:a16="http://schemas.microsoft.com/office/drawing/2014/main" id="{3C5218E1-0037-AB3A-B2FF-674DF4CD1D81}"/>
              </a:ext>
            </a:extLst>
          </p:cNvPr>
          <p:cNvSpPr/>
          <p:nvPr/>
        </p:nvSpPr>
        <p:spPr>
          <a:xfrm>
            <a:off x="4898884" y="341404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7" name="Rectangle 36">
            <a:extLst>
              <a:ext uri="{FF2B5EF4-FFF2-40B4-BE49-F238E27FC236}">
                <a16:creationId xmlns:a16="http://schemas.microsoft.com/office/drawing/2014/main" id="{B3D77507-C188-1E4B-4AB5-AC23F928BF79}"/>
              </a:ext>
            </a:extLst>
          </p:cNvPr>
          <p:cNvSpPr/>
          <p:nvPr/>
        </p:nvSpPr>
        <p:spPr>
          <a:xfrm>
            <a:off x="4891647" y="3559204"/>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8" name="Rectangle 37">
            <a:extLst>
              <a:ext uri="{FF2B5EF4-FFF2-40B4-BE49-F238E27FC236}">
                <a16:creationId xmlns:a16="http://schemas.microsoft.com/office/drawing/2014/main" id="{590F6E35-5925-3C55-B25D-EDC454256052}"/>
              </a:ext>
            </a:extLst>
          </p:cNvPr>
          <p:cNvSpPr/>
          <p:nvPr/>
        </p:nvSpPr>
        <p:spPr>
          <a:xfrm>
            <a:off x="4896410" y="385019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9" name="Rectangle 38">
            <a:extLst>
              <a:ext uri="{FF2B5EF4-FFF2-40B4-BE49-F238E27FC236}">
                <a16:creationId xmlns:a16="http://schemas.microsoft.com/office/drawing/2014/main" id="{65DD43D7-686B-59D7-B8E9-95EE8C9E6101}"/>
              </a:ext>
            </a:extLst>
          </p:cNvPr>
          <p:cNvSpPr/>
          <p:nvPr/>
        </p:nvSpPr>
        <p:spPr>
          <a:xfrm>
            <a:off x="4891635" y="399125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0" name="Rectangle 39">
            <a:extLst>
              <a:ext uri="{FF2B5EF4-FFF2-40B4-BE49-F238E27FC236}">
                <a16:creationId xmlns:a16="http://schemas.microsoft.com/office/drawing/2014/main" id="{F0447028-9A42-ED81-9028-31DBE9D1AA75}"/>
              </a:ext>
            </a:extLst>
          </p:cNvPr>
          <p:cNvSpPr/>
          <p:nvPr/>
        </p:nvSpPr>
        <p:spPr>
          <a:xfrm>
            <a:off x="4896410" y="412936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1" name="Rectangle 40">
            <a:extLst>
              <a:ext uri="{FF2B5EF4-FFF2-40B4-BE49-F238E27FC236}">
                <a16:creationId xmlns:a16="http://schemas.microsoft.com/office/drawing/2014/main" id="{D3FC7EA9-3DBB-149E-7182-76069CEEA870}"/>
              </a:ext>
            </a:extLst>
          </p:cNvPr>
          <p:cNvSpPr/>
          <p:nvPr/>
        </p:nvSpPr>
        <p:spPr>
          <a:xfrm>
            <a:off x="4901173" y="427223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2" name="Rectangle 41">
            <a:extLst>
              <a:ext uri="{FF2B5EF4-FFF2-40B4-BE49-F238E27FC236}">
                <a16:creationId xmlns:a16="http://schemas.microsoft.com/office/drawing/2014/main" id="{4275B17F-62CB-E04D-E080-4D23DA56D860}"/>
              </a:ext>
            </a:extLst>
          </p:cNvPr>
          <p:cNvSpPr/>
          <p:nvPr/>
        </p:nvSpPr>
        <p:spPr>
          <a:xfrm>
            <a:off x="3708029" y="370628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3" name="Rectangle 42">
            <a:extLst>
              <a:ext uri="{FF2B5EF4-FFF2-40B4-BE49-F238E27FC236}">
                <a16:creationId xmlns:a16="http://schemas.microsoft.com/office/drawing/2014/main" id="{46701646-9B98-9F20-3E20-2A3E72ACE6D8}"/>
              </a:ext>
            </a:extLst>
          </p:cNvPr>
          <p:cNvSpPr/>
          <p:nvPr/>
        </p:nvSpPr>
        <p:spPr>
          <a:xfrm>
            <a:off x="4891635" y="370731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5" name="Rectangle 44">
            <a:extLst>
              <a:ext uri="{FF2B5EF4-FFF2-40B4-BE49-F238E27FC236}">
                <a16:creationId xmlns:a16="http://schemas.microsoft.com/office/drawing/2014/main" id="{918F62C2-6F5D-AD6A-2711-4D726D9940A4}"/>
              </a:ext>
            </a:extLst>
          </p:cNvPr>
          <p:cNvSpPr/>
          <p:nvPr/>
        </p:nvSpPr>
        <p:spPr>
          <a:xfrm>
            <a:off x="5924913" y="327707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6" name="Rectangle 45">
            <a:extLst>
              <a:ext uri="{FF2B5EF4-FFF2-40B4-BE49-F238E27FC236}">
                <a16:creationId xmlns:a16="http://schemas.microsoft.com/office/drawing/2014/main" id="{AF319264-B02C-6085-6165-2FE104433089}"/>
              </a:ext>
            </a:extLst>
          </p:cNvPr>
          <p:cNvSpPr/>
          <p:nvPr/>
        </p:nvSpPr>
        <p:spPr>
          <a:xfrm>
            <a:off x="5927387" y="3419950"/>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7" name="Rectangle 46">
            <a:extLst>
              <a:ext uri="{FF2B5EF4-FFF2-40B4-BE49-F238E27FC236}">
                <a16:creationId xmlns:a16="http://schemas.microsoft.com/office/drawing/2014/main" id="{A1BE5C26-C6A4-4104-A572-ADAA91F75A81}"/>
              </a:ext>
            </a:extLst>
          </p:cNvPr>
          <p:cNvSpPr/>
          <p:nvPr/>
        </p:nvSpPr>
        <p:spPr>
          <a:xfrm>
            <a:off x="5920150" y="356510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8" name="Rectangle 47">
            <a:extLst>
              <a:ext uri="{FF2B5EF4-FFF2-40B4-BE49-F238E27FC236}">
                <a16:creationId xmlns:a16="http://schemas.microsoft.com/office/drawing/2014/main" id="{84548AA8-51E8-E364-2F16-AE7149D9189F}"/>
              </a:ext>
            </a:extLst>
          </p:cNvPr>
          <p:cNvSpPr/>
          <p:nvPr/>
        </p:nvSpPr>
        <p:spPr>
          <a:xfrm>
            <a:off x="5924913" y="3860859"/>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9" name="Rectangle 48">
            <a:extLst>
              <a:ext uri="{FF2B5EF4-FFF2-40B4-BE49-F238E27FC236}">
                <a16:creationId xmlns:a16="http://schemas.microsoft.com/office/drawing/2014/main" id="{8A622B6C-A5DF-B995-8E6D-2657E1BFAD07}"/>
              </a:ext>
            </a:extLst>
          </p:cNvPr>
          <p:cNvSpPr/>
          <p:nvPr/>
        </p:nvSpPr>
        <p:spPr>
          <a:xfrm>
            <a:off x="5920138" y="399715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0" name="Rectangle 49">
            <a:extLst>
              <a:ext uri="{FF2B5EF4-FFF2-40B4-BE49-F238E27FC236}">
                <a16:creationId xmlns:a16="http://schemas.microsoft.com/office/drawing/2014/main" id="{41552FCE-5C42-F8B3-8CBE-A42CFA12C90D}"/>
              </a:ext>
            </a:extLst>
          </p:cNvPr>
          <p:cNvSpPr/>
          <p:nvPr/>
        </p:nvSpPr>
        <p:spPr>
          <a:xfrm>
            <a:off x="5924913" y="413526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1" name="Rectangle 50">
            <a:extLst>
              <a:ext uri="{FF2B5EF4-FFF2-40B4-BE49-F238E27FC236}">
                <a16:creationId xmlns:a16="http://schemas.microsoft.com/office/drawing/2014/main" id="{13CBF97F-9156-05B8-F924-C59BEA0B363C}"/>
              </a:ext>
            </a:extLst>
          </p:cNvPr>
          <p:cNvSpPr/>
          <p:nvPr/>
        </p:nvSpPr>
        <p:spPr>
          <a:xfrm>
            <a:off x="5929676" y="427814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2" name="Rectangle 51">
            <a:extLst>
              <a:ext uri="{FF2B5EF4-FFF2-40B4-BE49-F238E27FC236}">
                <a16:creationId xmlns:a16="http://schemas.microsoft.com/office/drawing/2014/main" id="{7C1E5960-E4BE-830F-6582-1B48F6A734E0}"/>
              </a:ext>
            </a:extLst>
          </p:cNvPr>
          <p:cNvSpPr/>
          <p:nvPr/>
        </p:nvSpPr>
        <p:spPr>
          <a:xfrm>
            <a:off x="5912338" y="371266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6" name="Rectangle 55">
            <a:extLst>
              <a:ext uri="{FF2B5EF4-FFF2-40B4-BE49-F238E27FC236}">
                <a16:creationId xmlns:a16="http://schemas.microsoft.com/office/drawing/2014/main" id="{8BAA16F7-6D1E-7F63-8C43-DEBD58EDEC73}"/>
              </a:ext>
            </a:extLst>
          </p:cNvPr>
          <p:cNvSpPr/>
          <p:nvPr/>
        </p:nvSpPr>
        <p:spPr>
          <a:xfrm>
            <a:off x="7098430" y="385019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9" name="Rectangle 18">
            <a:extLst>
              <a:ext uri="{FF2B5EF4-FFF2-40B4-BE49-F238E27FC236}">
                <a16:creationId xmlns:a16="http://schemas.microsoft.com/office/drawing/2014/main" id="{23EFCEA3-3FD5-D1AA-6392-188ABF98DD9D}"/>
              </a:ext>
            </a:extLst>
          </p:cNvPr>
          <p:cNvSpPr/>
          <p:nvPr/>
        </p:nvSpPr>
        <p:spPr>
          <a:xfrm>
            <a:off x="1942677" y="3862536"/>
            <a:ext cx="5528072" cy="107156"/>
          </a:xfrm>
          <a:prstGeom prst="rect">
            <a:avLst/>
          </a:prstGeom>
          <a:solidFill>
            <a:srgbClr val="FFFF00">
              <a:alpha val="47059"/>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dirty="0"/>
          </a:p>
        </p:txBody>
      </p:sp>
      <p:sp>
        <p:nvSpPr>
          <p:cNvPr id="14" name="Rectangle 13">
            <a:extLst>
              <a:ext uri="{FF2B5EF4-FFF2-40B4-BE49-F238E27FC236}">
                <a16:creationId xmlns:a16="http://schemas.microsoft.com/office/drawing/2014/main" id="{C5DB840D-6279-0CA1-0DE8-2AEF6DEFE902}"/>
              </a:ext>
            </a:extLst>
          </p:cNvPr>
          <p:cNvSpPr/>
          <p:nvPr/>
        </p:nvSpPr>
        <p:spPr>
          <a:xfrm>
            <a:off x="5862216" y="3820864"/>
            <a:ext cx="1183481" cy="1643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dirty="0"/>
          </a:p>
        </p:txBody>
      </p:sp>
      <p:cxnSp>
        <p:nvCxnSpPr>
          <p:cNvPr id="20" name="Straight Arrow Connector 19">
            <a:extLst>
              <a:ext uri="{FF2B5EF4-FFF2-40B4-BE49-F238E27FC236}">
                <a16:creationId xmlns:a16="http://schemas.microsoft.com/office/drawing/2014/main" id="{4E4BF814-9A17-0AE7-50AB-7159BE8D167D}"/>
              </a:ext>
            </a:extLst>
          </p:cNvPr>
          <p:cNvCxnSpPr/>
          <p:nvPr/>
        </p:nvCxnSpPr>
        <p:spPr>
          <a:xfrm flipH="1">
            <a:off x="5232374" y="3845867"/>
            <a:ext cx="638175" cy="664369"/>
          </a:xfrm>
          <a:prstGeom prst="straightConnector1">
            <a:avLst/>
          </a:prstGeom>
          <a:ln w="57150">
            <a:solidFill>
              <a:srgbClr val="34666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EFC9981-C369-2A4F-AEE9-140D70C63A63}"/>
              </a:ext>
            </a:extLst>
          </p:cNvPr>
          <p:cNvSpPr/>
          <p:nvPr/>
        </p:nvSpPr>
        <p:spPr>
          <a:xfrm>
            <a:off x="7098430" y="327117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4" name="Rectangle 53">
            <a:extLst>
              <a:ext uri="{FF2B5EF4-FFF2-40B4-BE49-F238E27FC236}">
                <a16:creationId xmlns:a16="http://schemas.microsoft.com/office/drawing/2014/main" id="{037F2F02-8504-3ECC-40DE-479C6E836084}"/>
              </a:ext>
            </a:extLst>
          </p:cNvPr>
          <p:cNvSpPr/>
          <p:nvPr/>
        </p:nvSpPr>
        <p:spPr>
          <a:xfrm>
            <a:off x="7100904" y="341404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5" name="Rectangle 54">
            <a:extLst>
              <a:ext uri="{FF2B5EF4-FFF2-40B4-BE49-F238E27FC236}">
                <a16:creationId xmlns:a16="http://schemas.microsoft.com/office/drawing/2014/main" id="{A9431D04-D9A3-501C-E8C6-6667858E8385}"/>
              </a:ext>
            </a:extLst>
          </p:cNvPr>
          <p:cNvSpPr/>
          <p:nvPr/>
        </p:nvSpPr>
        <p:spPr>
          <a:xfrm>
            <a:off x="7100017" y="3559204"/>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7" name="Rectangle 56">
            <a:extLst>
              <a:ext uri="{FF2B5EF4-FFF2-40B4-BE49-F238E27FC236}">
                <a16:creationId xmlns:a16="http://schemas.microsoft.com/office/drawing/2014/main" id="{696DB145-0FC4-E5C9-B7E9-01F4E02E62CC}"/>
              </a:ext>
            </a:extLst>
          </p:cNvPr>
          <p:cNvSpPr/>
          <p:nvPr/>
        </p:nvSpPr>
        <p:spPr>
          <a:xfrm>
            <a:off x="7100005" y="399125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8" name="Rectangle 57">
            <a:extLst>
              <a:ext uri="{FF2B5EF4-FFF2-40B4-BE49-F238E27FC236}">
                <a16:creationId xmlns:a16="http://schemas.microsoft.com/office/drawing/2014/main" id="{1A4B2113-B402-3285-1B24-D7FCA18CFC42}"/>
              </a:ext>
            </a:extLst>
          </p:cNvPr>
          <p:cNvSpPr/>
          <p:nvPr/>
        </p:nvSpPr>
        <p:spPr>
          <a:xfrm>
            <a:off x="7098430" y="412936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9" name="Rectangle 58">
            <a:extLst>
              <a:ext uri="{FF2B5EF4-FFF2-40B4-BE49-F238E27FC236}">
                <a16:creationId xmlns:a16="http://schemas.microsoft.com/office/drawing/2014/main" id="{544869CE-6A8A-1F5B-98AD-037846F9B1EB}"/>
              </a:ext>
            </a:extLst>
          </p:cNvPr>
          <p:cNvSpPr/>
          <p:nvPr/>
        </p:nvSpPr>
        <p:spPr>
          <a:xfrm>
            <a:off x="7103193" y="427223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60" name="Rectangle 59">
            <a:extLst>
              <a:ext uri="{FF2B5EF4-FFF2-40B4-BE49-F238E27FC236}">
                <a16:creationId xmlns:a16="http://schemas.microsoft.com/office/drawing/2014/main" id="{7D59E4EE-7656-AFC4-8598-1F7945BAE971}"/>
              </a:ext>
            </a:extLst>
          </p:cNvPr>
          <p:cNvSpPr/>
          <p:nvPr/>
        </p:nvSpPr>
        <p:spPr>
          <a:xfrm>
            <a:off x="7098555" y="370200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4" name="Title 1">
            <a:extLst>
              <a:ext uri="{FF2B5EF4-FFF2-40B4-BE49-F238E27FC236}">
                <a16:creationId xmlns:a16="http://schemas.microsoft.com/office/drawing/2014/main" id="{675EAAA1-3242-9A6F-CA59-888EEA685BE8}"/>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Tree>
    <p:extLst>
      <p:ext uri="{BB962C8B-B14F-4D97-AF65-F5344CB8AC3E}">
        <p14:creationId xmlns:p14="http://schemas.microsoft.com/office/powerpoint/2010/main" val="91274783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35</a:t>
            </a:fld>
            <a:endParaRPr lang="en-US" sz="1200" dirty="0"/>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35</a:t>
            </a:fld>
            <a:endParaRPr lang="en-GB" altLang="en-US"/>
          </a:p>
        </p:txBody>
      </p:sp>
      <p:sp>
        <p:nvSpPr>
          <p:cNvPr id="2" name="Title 1">
            <a:extLst>
              <a:ext uri="{FF2B5EF4-FFF2-40B4-BE49-F238E27FC236}">
                <a16:creationId xmlns:a16="http://schemas.microsoft.com/office/drawing/2014/main" id="{2CE5C705-9966-88FB-57F0-D073A447B722}"/>
              </a:ext>
            </a:extLst>
          </p:cNvPr>
          <p:cNvSpPr txBox="1">
            <a:spLocks/>
          </p:cNvSpPr>
          <p:nvPr/>
        </p:nvSpPr>
        <p:spPr>
          <a:xfrm>
            <a:off x="233617" y="1115219"/>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400" b="1" dirty="0">
                <a:latin typeface="+mn-lt"/>
              </a:rPr>
              <a:t>“</a:t>
            </a:r>
            <a:r>
              <a:rPr lang="en-US" altLang="en-US" sz="2400" b="1" dirty="0" err="1">
                <a:latin typeface="+mn-lt"/>
              </a:rPr>
              <a:t>Géo</a:t>
            </a:r>
            <a:r>
              <a:rPr lang="en-US" altLang="en-US" sz="2400" b="1" dirty="0">
                <a:latin typeface="+mn-lt"/>
              </a:rPr>
              <a:t>-tag”</a:t>
            </a:r>
            <a:endParaRPr lang="en-PH" altLang="en-US" sz="2400" b="1" dirty="0">
              <a:latin typeface="+mn-lt"/>
            </a:endParaRPr>
          </a:p>
        </p:txBody>
      </p:sp>
      <p:sp>
        <p:nvSpPr>
          <p:cNvPr id="17" name="Rectangle 25">
            <a:extLst>
              <a:ext uri="{FF2B5EF4-FFF2-40B4-BE49-F238E27FC236}">
                <a16:creationId xmlns:a16="http://schemas.microsoft.com/office/drawing/2014/main" id="{1B7F4F37-1915-7121-DCE1-0C6315DFE0DC}"/>
              </a:ext>
            </a:extLst>
          </p:cNvPr>
          <p:cNvSpPr>
            <a:spLocks noChangeArrowheads="1"/>
          </p:cNvSpPr>
          <p:nvPr/>
        </p:nvSpPr>
        <p:spPr bwMode="auto">
          <a:xfrm>
            <a:off x="219461" y="1459724"/>
            <a:ext cx="877863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fr-FR" altLang="en-US" sz="2100" dirty="0">
                <a:latin typeface="+mn-lt"/>
              </a:rPr>
              <a:t>Si les utilisateurs souhaitent pouvoir identifier rapidement dans quelle unité administrative se trouve un établissement de santé, ils peuvent toujours utiliser ce que nous appelons une « géolocalisation ».</a:t>
            </a:r>
            <a:endParaRPr lang="en-US" altLang="en-US" sz="2100" dirty="0">
              <a:latin typeface="+mn-lt"/>
            </a:endParaRPr>
          </a:p>
        </p:txBody>
      </p:sp>
      <p:sp>
        <p:nvSpPr>
          <p:cNvPr id="18" name="Rectangle 265">
            <a:extLst>
              <a:ext uri="{FF2B5EF4-FFF2-40B4-BE49-F238E27FC236}">
                <a16:creationId xmlns:a16="http://schemas.microsoft.com/office/drawing/2014/main" id="{D0821C56-8773-3E81-2083-528703ED53F8}"/>
              </a:ext>
            </a:extLst>
          </p:cNvPr>
          <p:cNvSpPr>
            <a:spLocks noChangeArrowheads="1"/>
          </p:cNvSpPr>
          <p:nvPr/>
        </p:nvSpPr>
        <p:spPr bwMode="auto">
          <a:xfrm>
            <a:off x="934299" y="2553546"/>
            <a:ext cx="7990239" cy="98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FR" altLang="en-US" sz="2200" dirty="0">
                <a:latin typeface="+mn-lt"/>
              </a:rPr>
              <a:t>Concaténer l'identifiant unique de l'unité administrative avec celui de l'établissement de santé à la volée en fonction du contenu de la liste maîtresse de l'établissement de santé à un moment donné.</a:t>
            </a:r>
            <a:endParaRPr lang="en-US" altLang="en-US" sz="2200" dirty="0">
              <a:latin typeface="+mn-lt"/>
            </a:endParaRPr>
          </a:p>
        </p:txBody>
      </p:sp>
      <p:sp>
        <p:nvSpPr>
          <p:cNvPr id="19" name="AutoShape 416">
            <a:extLst>
              <a:ext uri="{FF2B5EF4-FFF2-40B4-BE49-F238E27FC236}">
                <a16:creationId xmlns:a16="http://schemas.microsoft.com/office/drawing/2014/main" id="{C748EBDE-5187-D1E6-A7BD-C4C5D66934BC}"/>
              </a:ext>
            </a:extLst>
          </p:cNvPr>
          <p:cNvSpPr>
            <a:spLocks noChangeArrowheads="1"/>
          </p:cNvSpPr>
          <p:nvPr/>
        </p:nvSpPr>
        <p:spPr bwMode="auto">
          <a:xfrm>
            <a:off x="553300" y="2620221"/>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2200">
              <a:solidFill>
                <a:srgbClr val="346667"/>
              </a:solidFill>
              <a:latin typeface="+mn-lt"/>
            </a:endParaRPr>
          </a:p>
        </p:txBody>
      </p:sp>
      <p:sp>
        <p:nvSpPr>
          <p:cNvPr id="21" name="Rectangle 265">
            <a:extLst>
              <a:ext uri="{FF2B5EF4-FFF2-40B4-BE49-F238E27FC236}">
                <a16:creationId xmlns:a16="http://schemas.microsoft.com/office/drawing/2014/main" id="{7946DC93-713E-0AB3-95B1-3313FEE42498}"/>
              </a:ext>
            </a:extLst>
          </p:cNvPr>
          <p:cNvSpPr>
            <a:spLocks noChangeArrowheads="1"/>
          </p:cNvSpPr>
          <p:nvPr/>
        </p:nvSpPr>
        <p:spPr bwMode="auto">
          <a:xfrm>
            <a:off x="964316" y="5900871"/>
            <a:ext cx="6920052" cy="98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FR" altLang="en-US" sz="2200" dirty="0">
                <a:latin typeface="+mn-lt"/>
              </a:rPr>
              <a:t>Cela ne doit pas être utilisé comme identifiant unique car cet « tag » contient une signification et il changera au cours du temps !</a:t>
            </a:r>
            <a:endParaRPr lang="en-US" altLang="en-US" sz="2200" dirty="0">
              <a:latin typeface="+mn-lt"/>
            </a:endParaRPr>
          </a:p>
        </p:txBody>
      </p:sp>
      <p:sp>
        <p:nvSpPr>
          <p:cNvPr id="22" name="AutoShape 416">
            <a:extLst>
              <a:ext uri="{FF2B5EF4-FFF2-40B4-BE49-F238E27FC236}">
                <a16:creationId xmlns:a16="http://schemas.microsoft.com/office/drawing/2014/main" id="{446EA7CB-774E-149D-6550-955A47D7D691}"/>
              </a:ext>
            </a:extLst>
          </p:cNvPr>
          <p:cNvSpPr>
            <a:spLocks noChangeArrowheads="1"/>
          </p:cNvSpPr>
          <p:nvPr/>
        </p:nvSpPr>
        <p:spPr bwMode="auto">
          <a:xfrm>
            <a:off x="583316" y="5939355"/>
            <a:ext cx="381000" cy="273844"/>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2200">
              <a:solidFill>
                <a:srgbClr val="346667"/>
              </a:solidFill>
              <a:latin typeface="+mn-lt"/>
            </a:endParaRPr>
          </a:p>
        </p:txBody>
      </p:sp>
      <p:sp>
        <p:nvSpPr>
          <p:cNvPr id="24" name="Rectangle 265">
            <a:extLst>
              <a:ext uri="{FF2B5EF4-FFF2-40B4-BE49-F238E27FC236}">
                <a16:creationId xmlns:a16="http://schemas.microsoft.com/office/drawing/2014/main" id="{C9E3EEE0-17C1-5BFD-F3CB-25B114E62034}"/>
              </a:ext>
            </a:extLst>
          </p:cNvPr>
          <p:cNvSpPr>
            <a:spLocks noChangeArrowheads="1"/>
          </p:cNvSpPr>
          <p:nvPr/>
        </p:nvSpPr>
        <p:spPr bwMode="auto">
          <a:xfrm>
            <a:off x="3048298" y="4857055"/>
            <a:ext cx="3611933"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None/>
            </a:pPr>
            <a:r>
              <a:rPr lang="en-US" altLang="en-US" sz="2200" dirty="0">
                <a:latin typeface="+mn-lt"/>
              </a:rPr>
              <a:t>1020113       +       HF000005</a:t>
            </a:r>
          </a:p>
        </p:txBody>
      </p:sp>
      <p:sp>
        <p:nvSpPr>
          <p:cNvPr id="25" name="Rectangle 265">
            <a:extLst>
              <a:ext uri="{FF2B5EF4-FFF2-40B4-BE49-F238E27FC236}">
                <a16:creationId xmlns:a16="http://schemas.microsoft.com/office/drawing/2014/main" id="{73DF3CA6-3448-6DA9-CE5A-9344880981D2}"/>
              </a:ext>
            </a:extLst>
          </p:cNvPr>
          <p:cNvSpPr>
            <a:spLocks noChangeArrowheads="1"/>
          </p:cNvSpPr>
          <p:nvPr/>
        </p:nvSpPr>
        <p:spPr bwMode="auto">
          <a:xfrm>
            <a:off x="2901622" y="5433238"/>
            <a:ext cx="4809688"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dirty="0">
                <a:latin typeface="+mn-lt"/>
              </a:rPr>
              <a:t>= </a:t>
            </a:r>
            <a:r>
              <a:rPr lang="en-US" altLang="en-US" sz="2200" dirty="0" err="1">
                <a:latin typeface="+mn-lt"/>
              </a:rPr>
              <a:t>Géo</a:t>
            </a:r>
            <a:r>
              <a:rPr lang="en-US" altLang="en-US" sz="2200" dirty="0">
                <a:latin typeface="+mn-lt"/>
              </a:rPr>
              <a:t>-tag 1020113HF000005</a:t>
            </a:r>
          </a:p>
        </p:txBody>
      </p:sp>
      <p:pic>
        <p:nvPicPr>
          <p:cNvPr id="26" name="Picture 3">
            <a:extLst>
              <a:ext uri="{FF2B5EF4-FFF2-40B4-BE49-F238E27FC236}">
                <a16:creationId xmlns:a16="http://schemas.microsoft.com/office/drawing/2014/main" id="{000FC317-7C95-EE47-FD5C-12B1C60D28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24083" r="45668" b="59822"/>
          <a:stretch/>
        </p:blipFill>
        <p:spPr bwMode="auto">
          <a:xfrm>
            <a:off x="1948631" y="3611369"/>
            <a:ext cx="5575697" cy="98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9A32569E-E76E-95F0-C792-7AD24DA3D40D}"/>
              </a:ext>
            </a:extLst>
          </p:cNvPr>
          <p:cNvSpPr/>
          <p:nvPr/>
        </p:nvSpPr>
        <p:spPr>
          <a:xfrm>
            <a:off x="3707904" y="387320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Rectangle 28">
            <a:extLst>
              <a:ext uri="{FF2B5EF4-FFF2-40B4-BE49-F238E27FC236}">
                <a16:creationId xmlns:a16="http://schemas.microsoft.com/office/drawing/2014/main" id="{79C0BE97-2127-488C-F8F5-8BDA784DE402}"/>
              </a:ext>
            </a:extLst>
          </p:cNvPr>
          <p:cNvSpPr/>
          <p:nvPr/>
        </p:nvSpPr>
        <p:spPr>
          <a:xfrm>
            <a:off x="3710378" y="401608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Rectangle 29">
            <a:extLst>
              <a:ext uri="{FF2B5EF4-FFF2-40B4-BE49-F238E27FC236}">
                <a16:creationId xmlns:a16="http://schemas.microsoft.com/office/drawing/2014/main" id="{23798566-8085-64E3-644A-867BD0AF05DF}"/>
              </a:ext>
            </a:extLst>
          </p:cNvPr>
          <p:cNvSpPr/>
          <p:nvPr/>
        </p:nvSpPr>
        <p:spPr>
          <a:xfrm>
            <a:off x="3703141" y="4161239"/>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Rectangle 30">
            <a:extLst>
              <a:ext uri="{FF2B5EF4-FFF2-40B4-BE49-F238E27FC236}">
                <a16:creationId xmlns:a16="http://schemas.microsoft.com/office/drawing/2014/main" id="{FCD64358-6085-BED3-838C-3FD684E6FD09}"/>
              </a:ext>
            </a:extLst>
          </p:cNvPr>
          <p:cNvSpPr/>
          <p:nvPr/>
        </p:nvSpPr>
        <p:spPr>
          <a:xfrm>
            <a:off x="3707904" y="445222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5" name="Rectangle 34">
            <a:extLst>
              <a:ext uri="{FF2B5EF4-FFF2-40B4-BE49-F238E27FC236}">
                <a16:creationId xmlns:a16="http://schemas.microsoft.com/office/drawing/2014/main" id="{4D5FDFD6-A152-8E69-6E96-DA0BA7049A4E}"/>
              </a:ext>
            </a:extLst>
          </p:cNvPr>
          <p:cNvSpPr/>
          <p:nvPr/>
        </p:nvSpPr>
        <p:spPr>
          <a:xfrm>
            <a:off x="4896410" y="386892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6" name="Rectangle 35">
            <a:extLst>
              <a:ext uri="{FF2B5EF4-FFF2-40B4-BE49-F238E27FC236}">
                <a16:creationId xmlns:a16="http://schemas.microsoft.com/office/drawing/2014/main" id="{A3B96FD1-341E-B7FA-51FF-6AA1D4DE2479}"/>
              </a:ext>
            </a:extLst>
          </p:cNvPr>
          <p:cNvSpPr/>
          <p:nvPr/>
        </p:nvSpPr>
        <p:spPr>
          <a:xfrm>
            <a:off x="4898884" y="4011795"/>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7" name="Rectangle 36">
            <a:extLst>
              <a:ext uri="{FF2B5EF4-FFF2-40B4-BE49-F238E27FC236}">
                <a16:creationId xmlns:a16="http://schemas.microsoft.com/office/drawing/2014/main" id="{737E7DAC-C069-E996-CCF6-CFD873E38144}"/>
              </a:ext>
            </a:extLst>
          </p:cNvPr>
          <p:cNvSpPr/>
          <p:nvPr/>
        </p:nvSpPr>
        <p:spPr>
          <a:xfrm>
            <a:off x="4891647" y="415695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8" name="Rectangle 37">
            <a:extLst>
              <a:ext uri="{FF2B5EF4-FFF2-40B4-BE49-F238E27FC236}">
                <a16:creationId xmlns:a16="http://schemas.microsoft.com/office/drawing/2014/main" id="{9FB1E4C5-3ABF-FECB-B791-EBC69A79D5D1}"/>
              </a:ext>
            </a:extLst>
          </p:cNvPr>
          <p:cNvSpPr/>
          <p:nvPr/>
        </p:nvSpPr>
        <p:spPr>
          <a:xfrm>
            <a:off x="4896410" y="444794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2" name="Rectangle 41">
            <a:extLst>
              <a:ext uri="{FF2B5EF4-FFF2-40B4-BE49-F238E27FC236}">
                <a16:creationId xmlns:a16="http://schemas.microsoft.com/office/drawing/2014/main" id="{DC318EF4-8E4B-E9EA-629F-3DBEB69A519C}"/>
              </a:ext>
            </a:extLst>
          </p:cNvPr>
          <p:cNvSpPr/>
          <p:nvPr/>
        </p:nvSpPr>
        <p:spPr>
          <a:xfrm>
            <a:off x="3708029" y="430403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3" name="Rectangle 42">
            <a:extLst>
              <a:ext uri="{FF2B5EF4-FFF2-40B4-BE49-F238E27FC236}">
                <a16:creationId xmlns:a16="http://schemas.microsoft.com/office/drawing/2014/main" id="{2B024E71-31F9-A23D-6B66-2C995821523C}"/>
              </a:ext>
            </a:extLst>
          </p:cNvPr>
          <p:cNvSpPr/>
          <p:nvPr/>
        </p:nvSpPr>
        <p:spPr>
          <a:xfrm>
            <a:off x="4891635" y="430506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4" name="Rectangle 43">
            <a:extLst>
              <a:ext uri="{FF2B5EF4-FFF2-40B4-BE49-F238E27FC236}">
                <a16:creationId xmlns:a16="http://schemas.microsoft.com/office/drawing/2014/main" id="{D8E7C54F-D840-2E9A-95E4-4016D3A15C27}"/>
              </a:ext>
            </a:extLst>
          </p:cNvPr>
          <p:cNvSpPr/>
          <p:nvPr/>
        </p:nvSpPr>
        <p:spPr>
          <a:xfrm>
            <a:off x="5924913" y="3874825"/>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5" name="Rectangle 44">
            <a:extLst>
              <a:ext uri="{FF2B5EF4-FFF2-40B4-BE49-F238E27FC236}">
                <a16:creationId xmlns:a16="http://schemas.microsoft.com/office/drawing/2014/main" id="{F5131404-8570-52AD-57CE-131C33C144B5}"/>
              </a:ext>
            </a:extLst>
          </p:cNvPr>
          <p:cNvSpPr/>
          <p:nvPr/>
        </p:nvSpPr>
        <p:spPr>
          <a:xfrm>
            <a:off x="5927387" y="4017699"/>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6" name="Rectangle 45">
            <a:extLst>
              <a:ext uri="{FF2B5EF4-FFF2-40B4-BE49-F238E27FC236}">
                <a16:creationId xmlns:a16="http://schemas.microsoft.com/office/drawing/2014/main" id="{AFF31078-15A5-BCA9-832D-C5C52341964D}"/>
              </a:ext>
            </a:extLst>
          </p:cNvPr>
          <p:cNvSpPr/>
          <p:nvPr/>
        </p:nvSpPr>
        <p:spPr>
          <a:xfrm>
            <a:off x="5920150" y="416285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7" name="Rectangle 46">
            <a:extLst>
              <a:ext uri="{FF2B5EF4-FFF2-40B4-BE49-F238E27FC236}">
                <a16:creationId xmlns:a16="http://schemas.microsoft.com/office/drawing/2014/main" id="{1F22FD1B-104C-B0F7-8E4A-4E12F2B22BF2}"/>
              </a:ext>
            </a:extLst>
          </p:cNvPr>
          <p:cNvSpPr/>
          <p:nvPr/>
        </p:nvSpPr>
        <p:spPr>
          <a:xfrm>
            <a:off x="5924913" y="445860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1" name="Rectangle 50">
            <a:extLst>
              <a:ext uri="{FF2B5EF4-FFF2-40B4-BE49-F238E27FC236}">
                <a16:creationId xmlns:a16="http://schemas.microsoft.com/office/drawing/2014/main" id="{C12F01A6-D4B1-06A1-897F-41C293C9BE3D}"/>
              </a:ext>
            </a:extLst>
          </p:cNvPr>
          <p:cNvSpPr/>
          <p:nvPr/>
        </p:nvSpPr>
        <p:spPr>
          <a:xfrm>
            <a:off x="5912338" y="431041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2" name="Rectangle 51">
            <a:extLst>
              <a:ext uri="{FF2B5EF4-FFF2-40B4-BE49-F238E27FC236}">
                <a16:creationId xmlns:a16="http://schemas.microsoft.com/office/drawing/2014/main" id="{D6C59370-66E2-AE55-FCB4-64105B5FBC9B}"/>
              </a:ext>
            </a:extLst>
          </p:cNvPr>
          <p:cNvSpPr/>
          <p:nvPr/>
        </p:nvSpPr>
        <p:spPr>
          <a:xfrm>
            <a:off x="7098430" y="444794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6" name="Rectangle 55">
            <a:extLst>
              <a:ext uri="{FF2B5EF4-FFF2-40B4-BE49-F238E27FC236}">
                <a16:creationId xmlns:a16="http://schemas.microsoft.com/office/drawing/2014/main" id="{A3AE266D-A710-85E4-39D3-46727F2BEC37}"/>
              </a:ext>
            </a:extLst>
          </p:cNvPr>
          <p:cNvSpPr/>
          <p:nvPr/>
        </p:nvSpPr>
        <p:spPr>
          <a:xfrm>
            <a:off x="7098430" y="386892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7" name="Rectangle 56">
            <a:extLst>
              <a:ext uri="{FF2B5EF4-FFF2-40B4-BE49-F238E27FC236}">
                <a16:creationId xmlns:a16="http://schemas.microsoft.com/office/drawing/2014/main" id="{BF241B7E-C4AA-E99D-C813-7A0DBBC7CF05}"/>
              </a:ext>
            </a:extLst>
          </p:cNvPr>
          <p:cNvSpPr/>
          <p:nvPr/>
        </p:nvSpPr>
        <p:spPr>
          <a:xfrm>
            <a:off x="7100904" y="4011795"/>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8" name="Rectangle 57">
            <a:extLst>
              <a:ext uri="{FF2B5EF4-FFF2-40B4-BE49-F238E27FC236}">
                <a16:creationId xmlns:a16="http://schemas.microsoft.com/office/drawing/2014/main" id="{1B05A558-08A4-0B17-5603-7EE2D6CAB3DA}"/>
              </a:ext>
            </a:extLst>
          </p:cNvPr>
          <p:cNvSpPr/>
          <p:nvPr/>
        </p:nvSpPr>
        <p:spPr>
          <a:xfrm>
            <a:off x="7100017" y="4156953"/>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2" name="Rectangle 61">
            <a:extLst>
              <a:ext uri="{FF2B5EF4-FFF2-40B4-BE49-F238E27FC236}">
                <a16:creationId xmlns:a16="http://schemas.microsoft.com/office/drawing/2014/main" id="{A90FA839-B8D8-D1B6-916A-F70430AD5048}"/>
              </a:ext>
            </a:extLst>
          </p:cNvPr>
          <p:cNvSpPr/>
          <p:nvPr/>
        </p:nvSpPr>
        <p:spPr>
          <a:xfrm>
            <a:off x="7098555" y="4299750"/>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3" name="Picture 1" descr="C:\Users\Samsung\AppData\Local\Microsoft\Windows\INetCache\IE\3LEF0BVK\556px-Mauritius_Road_Signs_-_Warning_Sign_-_Other_dangers.svg[1].png">
            <a:extLst>
              <a:ext uri="{FF2B5EF4-FFF2-40B4-BE49-F238E27FC236}">
                <a16:creationId xmlns:a16="http://schemas.microsoft.com/office/drawing/2014/main" id="{C970A86F-2512-1B9C-A35A-F906A29FF5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1310" y="5748855"/>
            <a:ext cx="10525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a:extLst>
              <a:ext uri="{FF2B5EF4-FFF2-40B4-BE49-F238E27FC236}">
                <a16:creationId xmlns:a16="http://schemas.microsoft.com/office/drawing/2014/main" id="{D42F9292-CECF-15E2-8BA8-41643146CBE6}"/>
              </a:ext>
            </a:extLst>
          </p:cNvPr>
          <p:cNvSpPr/>
          <p:nvPr/>
        </p:nvSpPr>
        <p:spPr>
          <a:xfrm>
            <a:off x="7041587" y="4406906"/>
            <a:ext cx="554750" cy="19346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 name="Rectangle 64">
            <a:extLst>
              <a:ext uri="{FF2B5EF4-FFF2-40B4-BE49-F238E27FC236}">
                <a16:creationId xmlns:a16="http://schemas.microsoft.com/office/drawing/2014/main" id="{BB9C20CB-4203-4296-4AF8-B129245B9444}"/>
              </a:ext>
            </a:extLst>
          </p:cNvPr>
          <p:cNvSpPr/>
          <p:nvPr/>
        </p:nvSpPr>
        <p:spPr>
          <a:xfrm>
            <a:off x="1924968" y="4400633"/>
            <a:ext cx="554750" cy="1934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6" name="Rectangle 65">
            <a:extLst>
              <a:ext uri="{FF2B5EF4-FFF2-40B4-BE49-F238E27FC236}">
                <a16:creationId xmlns:a16="http://schemas.microsoft.com/office/drawing/2014/main" id="{10D3BA02-18FE-2EAF-64BF-0DAA998935A1}"/>
              </a:ext>
            </a:extLst>
          </p:cNvPr>
          <p:cNvSpPr/>
          <p:nvPr/>
        </p:nvSpPr>
        <p:spPr>
          <a:xfrm>
            <a:off x="3048298" y="4894852"/>
            <a:ext cx="1163662" cy="290409"/>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7" name="Rectangle 66">
            <a:extLst>
              <a:ext uri="{FF2B5EF4-FFF2-40B4-BE49-F238E27FC236}">
                <a16:creationId xmlns:a16="http://schemas.microsoft.com/office/drawing/2014/main" id="{937BA488-63C9-E0DF-386E-890E03882F82}"/>
              </a:ext>
            </a:extLst>
          </p:cNvPr>
          <p:cNvSpPr/>
          <p:nvPr/>
        </p:nvSpPr>
        <p:spPr>
          <a:xfrm>
            <a:off x="5076056" y="4871667"/>
            <a:ext cx="1296144" cy="31359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69" name="Straight Arrow Connector 68">
            <a:extLst>
              <a:ext uri="{FF2B5EF4-FFF2-40B4-BE49-F238E27FC236}">
                <a16:creationId xmlns:a16="http://schemas.microsoft.com/office/drawing/2014/main" id="{B53E2AF1-7BE6-5E91-3D58-C5C506C4F43F}"/>
              </a:ext>
            </a:extLst>
          </p:cNvPr>
          <p:cNvCxnSpPr>
            <a:stCxn id="65" idx="3"/>
            <a:endCxn id="67" idx="0"/>
          </p:cNvCxnSpPr>
          <p:nvPr/>
        </p:nvCxnSpPr>
        <p:spPr>
          <a:xfrm>
            <a:off x="2479718" y="4497363"/>
            <a:ext cx="3244410" cy="37430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5E11F8F-5B7F-6BED-6655-91F8C2CE087C}"/>
              </a:ext>
            </a:extLst>
          </p:cNvPr>
          <p:cNvCxnSpPr>
            <a:cxnSpLocks/>
            <a:stCxn id="64" idx="1"/>
            <a:endCxn id="66" idx="0"/>
          </p:cNvCxnSpPr>
          <p:nvPr/>
        </p:nvCxnSpPr>
        <p:spPr>
          <a:xfrm flipH="1">
            <a:off x="3630129" y="4503636"/>
            <a:ext cx="3411458" cy="39121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4A0252E-7973-0CF7-569A-A47C95BE9C82}"/>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Tree>
    <p:extLst>
      <p:ext uri="{BB962C8B-B14F-4D97-AF65-F5344CB8AC3E}">
        <p14:creationId xmlns:p14="http://schemas.microsoft.com/office/powerpoint/2010/main" val="356067995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36</a:t>
            </a:fld>
            <a:endParaRPr lang="en-GB" altLang="en-US"/>
          </a:p>
        </p:txBody>
      </p:sp>
      <p:sp>
        <p:nvSpPr>
          <p:cNvPr id="2" name="Title 1">
            <a:extLst>
              <a:ext uri="{FF2B5EF4-FFF2-40B4-BE49-F238E27FC236}">
                <a16:creationId xmlns:a16="http://schemas.microsoft.com/office/drawing/2014/main" id="{5E0514E1-6522-066F-3D1A-52641E544771}"/>
              </a:ext>
            </a:extLst>
          </p:cNvPr>
          <p:cNvSpPr txBox="1">
            <a:spLocks/>
          </p:cNvSpPr>
          <p:nvPr/>
        </p:nvSpPr>
        <p:spPr>
          <a:xfrm>
            <a:off x="233057" y="1124805"/>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Contenu de la liste maîtresse– Conventions de nommage</a:t>
            </a:r>
          </a:p>
        </p:txBody>
      </p:sp>
      <p:pic>
        <p:nvPicPr>
          <p:cNvPr id="4" name="Picture 2">
            <a:extLst>
              <a:ext uri="{FF2B5EF4-FFF2-40B4-BE49-F238E27FC236}">
                <a16:creationId xmlns:a16="http://schemas.microsoft.com/office/drawing/2014/main" id="{8851D8E8-D9F4-3354-C4E7-4D0DEA8F1EDC}"/>
              </a:ext>
            </a:extLst>
          </p:cNvPr>
          <p:cNvPicPr>
            <a:picLocks noChangeAspect="1" noChangeArrowheads="1"/>
          </p:cNvPicPr>
          <p:nvPr/>
        </p:nvPicPr>
        <p:blipFill>
          <a:blip r:embed="rId3" cstate="print"/>
          <a:srcRect l="6300" t="39253" r="61015" b="34574"/>
          <a:stretch>
            <a:fillRect/>
          </a:stretch>
        </p:blipFill>
        <p:spPr bwMode="auto">
          <a:xfrm>
            <a:off x="2987824" y="4797425"/>
            <a:ext cx="3564396" cy="1546075"/>
          </a:xfrm>
          <a:prstGeom prst="rect">
            <a:avLst/>
          </a:prstGeom>
          <a:noFill/>
          <a:ln w="9525">
            <a:noFill/>
            <a:miter lim="800000"/>
            <a:headEnd/>
            <a:tailEnd/>
          </a:ln>
        </p:spPr>
      </p:pic>
      <p:sp>
        <p:nvSpPr>
          <p:cNvPr id="6" name="Rectangle 5">
            <a:extLst>
              <a:ext uri="{FF2B5EF4-FFF2-40B4-BE49-F238E27FC236}">
                <a16:creationId xmlns:a16="http://schemas.microsoft.com/office/drawing/2014/main" id="{9D975B27-0E12-D787-A8C1-47F91735E01A}"/>
              </a:ext>
            </a:extLst>
          </p:cNvPr>
          <p:cNvSpPr/>
          <p:nvPr/>
        </p:nvSpPr>
        <p:spPr>
          <a:xfrm>
            <a:off x="281830" y="1766093"/>
            <a:ext cx="7818562" cy="2462213"/>
          </a:xfrm>
          <a:prstGeom prst="rect">
            <a:avLst/>
          </a:prstGeom>
        </p:spPr>
        <p:txBody>
          <a:bodyPr wrap="square">
            <a:spAutoFit/>
          </a:bodyPr>
          <a:lstStyle/>
          <a:p>
            <a:r>
              <a:rPr lang="fr-CH" sz="2200" dirty="0"/>
              <a:t>Bonnes pratiques:</a:t>
            </a:r>
          </a:p>
          <a:p>
            <a:pPr marL="342900" indent="-342900">
              <a:buFont typeface="Arial" panose="020B0604020202020204" pitchFamily="34" charset="0"/>
              <a:buChar char="•"/>
            </a:pPr>
            <a:r>
              <a:rPr lang="fr-CH" sz="2200" dirty="0"/>
              <a:t>En langue locale et en anglais</a:t>
            </a:r>
          </a:p>
          <a:p>
            <a:pPr marL="342900" indent="-342900">
              <a:buFont typeface="Arial" panose="020B0604020202020204" pitchFamily="34" charset="0"/>
              <a:buChar char="•"/>
            </a:pPr>
            <a:r>
              <a:rPr lang="fr-CH" sz="2200" dirty="0"/>
              <a:t>Inclure le nom de l'établissement au complet</a:t>
            </a:r>
          </a:p>
          <a:p>
            <a:pPr marL="342900" indent="-342900">
              <a:buFont typeface="Arial" panose="020B0604020202020204" pitchFamily="34" charset="0"/>
              <a:buChar char="•"/>
            </a:pPr>
            <a:r>
              <a:rPr lang="fr-CH" sz="2200" dirty="0"/>
              <a:t>Inclure le type d’établissement de santé pour éviter les doublons de noms</a:t>
            </a:r>
          </a:p>
          <a:p>
            <a:pPr marL="342900" indent="-342900">
              <a:buFont typeface="Arial" panose="020B0604020202020204" pitchFamily="34" charset="0"/>
              <a:buChar char="•"/>
            </a:pPr>
            <a:r>
              <a:rPr lang="fr-CH" sz="2200" dirty="0"/>
              <a:t>Il est parfois nécessaire d'inclure plus d'informations pour éviter les doublons (exemple nom du District)</a:t>
            </a:r>
          </a:p>
        </p:txBody>
      </p:sp>
      <p:sp>
        <p:nvSpPr>
          <p:cNvPr id="8" name="Rectangle 265">
            <a:extLst>
              <a:ext uri="{FF2B5EF4-FFF2-40B4-BE49-F238E27FC236}">
                <a16:creationId xmlns:a16="http://schemas.microsoft.com/office/drawing/2014/main" id="{FC145BEF-7121-CBEB-7F62-06938A582A53}"/>
              </a:ext>
            </a:extLst>
          </p:cNvPr>
          <p:cNvSpPr>
            <a:spLocks noChangeArrowheads="1"/>
          </p:cNvSpPr>
          <p:nvPr/>
        </p:nvSpPr>
        <p:spPr bwMode="auto">
          <a:xfrm>
            <a:off x="6552742" y="5337484"/>
            <a:ext cx="2066588" cy="565925"/>
          </a:xfrm>
          <a:prstGeom prst="rect">
            <a:avLst/>
          </a:prstGeom>
          <a:noFill/>
          <a:ln w="12700">
            <a:noFill/>
            <a:miter lim="800000"/>
            <a:headEnd/>
            <a:tailEnd/>
          </a:ln>
        </p:spPr>
        <p:txBody>
          <a:bodyPr wrap="square" lIns="67866" tIns="33338" rIns="67866" bIns="33338">
            <a:spAutoFit/>
          </a:bodyPr>
          <a:lstStyle/>
          <a:p>
            <a:pPr>
              <a:lnSpc>
                <a:spcPct val="90000"/>
              </a:lnSpc>
            </a:pPr>
            <a:r>
              <a:rPr lang="fr-CH" dirty="0"/>
              <a:t>Exemples  pour le </a:t>
            </a:r>
          </a:p>
          <a:p>
            <a:pPr>
              <a:lnSpc>
                <a:spcPct val="90000"/>
              </a:lnSpc>
            </a:pPr>
            <a:r>
              <a:rPr lang="fr-CH" dirty="0"/>
              <a:t>Myanmar</a:t>
            </a:r>
          </a:p>
        </p:txBody>
      </p:sp>
      <p:pic>
        <p:nvPicPr>
          <p:cNvPr id="9" name="Picture 3">
            <a:extLst>
              <a:ext uri="{FF2B5EF4-FFF2-40B4-BE49-F238E27FC236}">
                <a16:creationId xmlns:a16="http://schemas.microsoft.com/office/drawing/2014/main" id="{565D27C5-C07C-CCEF-4C52-A9C9EA527D52}"/>
              </a:ext>
            </a:extLst>
          </p:cNvPr>
          <p:cNvPicPr>
            <a:picLocks noChangeAspect="1" noChangeArrowheads="1"/>
          </p:cNvPicPr>
          <p:nvPr/>
        </p:nvPicPr>
        <p:blipFill>
          <a:blip r:embed="rId4" cstate="print"/>
          <a:srcRect l="8662" t="26170" r="45663" b="57111"/>
          <a:stretch>
            <a:fillRect/>
          </a:stretch>
        </p:blipFill>
        <p:spPr bwMode="auto">
          <a:xfrm>
            <a:off x="5640073" y="1638006"/>
            <a:ext cx="3222097" cy="638865"/>
          </a:xfrm>
          <a:prstGeom prst="rect">
            <a:avLst/>
          </a:prstGeom>
          <a:noFill/>
          <a:ln w="9525">
            <a:noFill/>
            <a:miter lim="800000"/>
            <a:headEnd/>
            <a:tailEnd/>
          </a:ln>
        </p:spPr>
      </p:pic>
      <p:pic>
        <p:nvPicPr>
          <p:cNvPr id="10" name="Picture 1" descr="C:\Users\Samsung\AppData\Local\Microsoft\Windows\INetCache\IE\3LEF0BVK\556px-Mauritius_Road_Signs_-_Warning_Sign_-_Other_dangers.svg[1].png">
            <a:extLst>
              <a:ext uri="{FF2B5EF4-FFF2-40B4-BE49-F238E27FC236}">
                <a16:creationId xmlns:a16="http://schemas.microsoft.com/office/drawing/2014/main" id="{24A3319D-7134-EC2E-DF56-3E3084DA30B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06571" y="2124617"/>
            <a:ext cx="482586" cy="426169"/>
          </a:xfrm>
          <a:prstGeom prst="rect">
            <a:avLst/>
          </a:prstGeom>
          <a:noFill/>
        </p:spPr>
      </p:pic>
      <p:sp>
        <p:nvSpPr>
          <p:cNvPr id="11" name="AutoShape 416">
            <a:extLst>
              <a:ext uri="{FF2B5EF4-FFF2-40B4-BE49-F238E27FC236}">
                <a16:creationId xmlns:a16="http://schemas.microsoft.com/office/drawing/2014/main" id="{002FEFD8-AB0C-3056-F54D-AF8C8F303D35}"/>
              </a:ext>
            </a:extLst>
          </p:cNvPr>
          <p:cNvSpPr>
            <a:spLocks noChangeArrowheads="1"/>
          </p:cNvSpPr>
          <p:nvPr/>
        </p:nvSpPr>
        <p:spPr bwMode="auto">
          <a:xfrm rot="2799660">
            <a:off x="3384407" y="4473704"/>
            <a:ext cx="445833"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dirty="0">
              <a:solidFill>
                <a:srgbClr val="346667"/>
              </a:solidFill>
              <a:latin typeface="+mj-lt"/>
            </a:endParaRPr>
          </a:p>
        </p:txBody>
      </p:sp>
      <p:sp>
        <p:nvSpPr>
          <p:cNvPr id="12" name="Title 1">
            <a:extLst>
              <a:ext uri="{FF2B5EF4-FFF2-40B4-BE49-F238E27FC236}">
                <a16:creationId xmlns:a16="http://schemas.microsoft.com/office/drawing/2014/main" id="{B0907254-BC22-70C8-1E28-B8CC250DF32A}"/>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Tree>
    <p:extLst>
      <p:ext uri="{BB962C8B-B14F-4D97-AF65-F5344CB8AC3E}">
        <p14:creationId xmlns:p14="http://schemas.microsoft.com/office/powerpoint/2010/main" val="79698247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79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fr-CH" sz="1200" smtClean="0"/>
              <a:pPr/>
              <a:t>37</a:t>
            </a:fld>
            <a:endParaRPr lang="fr-CH" sz="1200" dirty="0"/>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37</a:t>
            </a:fld>
            <a:endParaRPr lang="en-GB" altLang="en-US"/>
          </a:p>
        </p:txBody>
      </p:sp>
      <p:pic>
        <p:nvPicPr>
          <p:cNvPr id="2" name="Picture 1">
            <a:extLst>
              <a:ext uri="{FF2B5EF4-FFF2-40B4-BE49-F238E27FC236}">
                <a16:creationId xmlns:a16="http://schemas.microsoft.com/office/drawing/2014/main" id="{B24E61DB-9EF3-AA92-3B0D-910B6EEFDFC4}"/>
              </a:ext>
            </a:extLst>
          </p:cNvPr>
          <p:cNvPicPr>
            <a:picLocks noChangeAspect="1"/>
          </p:cNvPicPr>
          <p:nvPr/>
        </p:nvPicPr>
        <p:blipFill>
          <a:blip r:embed="rId3"/>
          <a:stretch>
            <a:fillRect/>
          </a:stretch>
        </p:blipFill>
        <p:spPr>
          <a:xfrm>
            <a:off x="3833996" y="3499786"/>
            <a:ext cx="5077262" cy="1779459"/>
          </a:xfrm>
          <a:prstGeom prst="rect">
            <a:avLst/>
          </a:prstGeom>
        </p:spPr>
      </p:pic>
      <p:sp>
        <p:nvSpPr>
          <p:cNvPr id="4" name="Title 1">
            <a:extLst>
              <a:ext uri="{FF2B5EF4-FFF2-40B4-BE49-F238E27FC236}">
                <a16:creationId xmlns:a16="http://schemas.microsoft.com/office/drawing/2014/main" id="{E479EAEC-79DE-3B90-FC6A-DBDB015DE40F}"/>
              </a:ext>
            </a:extLst>
          </p:cNvPr>
          <p:cNvSpPr txBox="1">
            <a:spLocks/>
          </p:cNvSpPr>
          <p:nvPr/>
        </p:nvSpPr>
        <p:spPr>
          <a:xfrm>
            <a:off x="224092" y="1133039"/>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Contenu de la liste maîtresse – Tables de classification</a:t>
            </a:r>
          </a:p>
          <a:p>
            <a:pPr>
              <a:defRPr/>
            </a:pPr>
            <a:endParaRPr lang="fr-CH" altLang="en-US" sz="2400" b="1" dirty="0">
              <a:latin typeface="+mn-lt"/>
            </a:endParaRPr>
          </a:p>
        </p:txBody>
      </p:sp>
      <p:sp>
        <p:nvSpPr>
          <p:cNvPr id="8" name="Rectangle 7">
            <a:extLst>
              <a:ext uri="{FF2B5EF4-FFF2-40B4-BE49-F238E27FC236}">
                <a16:creationId xmlns:a16="http://schemas.microsoft.com/office/drawing/2014/main" id="{A9F28769-B7BB-3AAD-00DF-2828A2EA0A38}"/>
              </a:ext>
            </a:extLst>
          </p:cNvPr>
          <p:cNvSpPr/>
          <p:nvPr/>
        </p:nvSpPr>
        <p:spPr>
          <a:xfrm>
            <a:off x="249905" y="3835517"/>
            <a:ext cx="3582603" cy="1107996"/>
          </a:xfrm>
          <a:prstGeom prst="rect">
            <a:avLst/>
          </a:prstGeom>
        </p:spPr>
        <p:txBody>
          <a:bodyPr wrap="square">
            <a:spAutoFit/>
          </a:bodyPr>
          <a:lstStyle/>
          <a:p>
            <a:pPr lvl="0"/>
            <a:r>
              <a:rPr lang="fr-CH" sz="2200" dirty="0"/>
              <a:t>Type d'établissement de santé basé sur la classification officielle utilisée dans le pays</a:t>
            </a:r>
          </a:p>
        </p:txBody>
      </p:sp>
      <p:sp>
        <p:nvSpPr>
          <p:cNvPr id="10" name="Rectangle 9">
            <a:extLst>
              <a:ext uri="{FF2B5EF4-FFF2-40B4-BE49-F238E27FC236}">
                <a16:creationId xmlns:a16="http://schemas.microsoft.com/office/drawing/2014/main" id="{7D371B5C-39D7-44F9-821B-445A1CC4EC4B}"/>
              </a:ext>
            </a:extLst>
          </p:cNvPr>
          <p:cNvSpPr/>
          <p:nvPr/>
        </p:nvSpPr>
        <p:spPr>
          <a:xfrm>
            <a:off x="897488" y="5667625"/>
            <a:ext cx="7850975" cy="769441"/>
          </a:xfrm>
          <a:prstGeom prst="rect">
            <a:avLst/>
          </a:prstGeom>
        </p:spPr>
        <p:txBody>
          <a:bodyPr wrap="square">
            <a:spAutoFit/>
          </a:bodyPr>
          <a:lstStyle/>
          <a:p>
            <a:r>
              <a:rPr lang="fr-CH" sz="2200" dirty="0"/>
              <a:t>Cela nous ramène à la question de la définition liée à l’entité géographique pour laquelle la liste est créée</a:t>
            </a:r>
          </a:p>
        </p:txBody>
      </p:sp>
      <p:sp>
        <p:nvSpPr>
          <p:cNvPr id="11" name="Rectangle 265">
            <a:extLst>
              <a:ext uri="{FF2B5EF4-FFF2-40B4-BE49-F238E27FC236}">
                <a16:creationId xmlns:a16="http://schemas.microsoft.com/office/drawing/2014/main" id="{F4DCE702-0826-6EB0-5BBC-E145281D3DE9}"/>
              </a:ext>
            </a:extLst>
          </p:cNvPr>
          <p:cNvSpPr>
            <a:spLocks noChangeArrowheads="1"/>
          </p:cNvSpPr>
          <p:nvPr/>
        </p:nvSpPr>
        <p:spPr bwMode="auto">
          <a:xfrm>
            <a:off x="238436" y="3036982"/>
            <a:ext cx="4693604" cy="372026"/>
          </a:xfrm>
          <a:prstGeom prst="rect">
            <a:avLst/>
          </a:prstGeom>
          <a:noFill/>
          <a:ln w="12700">
            <a:noFill/>
            <a:miter lim="800000"/>
            <a:headEnd/>
            <a:tailEnd/>
          </a:ln>
        </p:spPr>
        <p:txBody>
          <a:bodyPr wrap="square" lIns="67866" tIns="33338" rIns="67866" bIns="33338">
            <a:spAutoFit/>
          </a:bodyPr>
          <a:lstStyle/>
          <a:p>
            <a:pPr>
              <a:lnSpc>
                <a:spcPct val="90000"/>
              </a:lnSpc>
            </a:pPr>
            <a:r>
              <a:rPr lang="fr-CH" sz="2200" dirty="0"/>
              <a:t>Exemple: Type d’établissement de santé</a:t>
            </a:r>
          </a:p>
        </p:txBody>
      </p:sp>
      <p:sp>
        <p:nvSpPr>
          <p:cNvPr id="18" name="AutoShape 416">
            <a:extLst>
              <a:ext uri="{FF2B5EF4-FFF2-40B4-BE49-F238E27FC236}">
                <a16:creationId xmlns:a16="http://schemas.microsoft.com/office/drawing/2014/main" id="{6FC21DD3-9B79-C6FC-44A9-F3000563D711}"/>
              </a:ext>
            </a:extLst>
          </p:cNvPr>
          <p:cNvSpPr>
            <a:spLocks noChangeArrowheads="1"/>
          </p:cNvSpPr>
          <p:nvPr/>
        </p:nvSpPr>
        <p:spPr bwMode="auto">
          <a:xfrm>
            <a:off x="516488" y="5724961"/>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1200" dirty="0">
              <a:solidFill>
                <a:srgbClr val="346667"/>
              </a:solidFill>
              <a:latin typeface="+mj-lt"/>
            </a:endParaRPr>
          </a:p>
        </p:txBody>
      </p:sp>
      <p:sp>
        <p:nvSpPr>
          <p:cNvPr id="25" name="TextBox 24">
            <a:extLst>
              <a:ext uri="{FF2B5EF4-FFF2-40B4-BE49-F238E27FC236}">
                <a16:creationId xmlns:a16="http://schemas.microsoft.com/office/drawing/2014/main" id="{14669CB7-327E-B7B5-B05D-69C8A2688DE0}"/>
              </a:ext>
            </a:extLst>
          </p:cNvPr>
          <p:cNvSpPr txBox="1"/>
          <p:nvPr/>
        </p:nvSpPr>
        <p:spPr>
          <a:xfrm>
            <a:off x="249905" y="1685815"/>
            <a:ext cx="8642575" cy="1200329"/>
          </a:xfrm>
          <a:prstGeom prst="rect">
            <a:avLst/>
          </a:prstGeom>
          <a:noFill/>
        </p:spPr>
        <p:txBody>
          <a:bodyPr wrap="square">
            <a:spAutoFit/>
          </a:bodyPr>
          <a:lstStyle/>
          <a:p>
            <a:pPr algn="just"/>
            <a:r>
              <a:rPr lang="fr-CH" sz="2400" dirty="0"/>
              <a:t>Une table fournissant les informations nécessaires (code, classe, définition) pour regrouper les entités géographiques selon une caractéristique spécifique</a:t>
            </a:r>
          </a:p>
        </p:txBody>
      </p:sp>
      <p:sp>
        <p:nvSpPr>
          <p:cNvPr id="26" name="Rectangle 25">
            <a:extLst>
              <a:ext uri="{FF2B5EF4-FFF2-40B4-BE49-F238E27FC236}">
                <a16:creationId xmlns:a16="http://schemas.microsoft.com/office/drawing/2014/main" id="{DB16D7D2-FC25-54D6-2148-679365E90AD8}"/>
              </a:ext>
            </a:extLst>
          </p:cNvPr>
          <p:cNvSpPr/>
          <p:nvPr/>
        </p:nvSpPr>
        <p:spPr>
          <a:xfrm>
            <a:off x="5346839" y="5294979"/>
            <a:ext cx="2899671" cy="323165"/>
          </a:xfrm>
          <a:prstGeom prst="rect">
            <a:avLst/>
          </a:prstGeom>
        </p:spPr>
        <p:txBody>
          <a:bodyPr wrap="square">
            <a:spAutoFit/>
          </a:bodyPr>
          <a:lstStyle/>
          <a:p>
            <a:pPr lvl="0"/>
            <a:r>
              <a:rPr lang="fr-CH" sz="1500" dirty="0"/>
              <a:t>Exemple pour le Cambodge</a:t>
            </a:r>
          </a:p>
        </p:txBody>
      </p:sp>
      <p:sp>
        <p:nvSpPr>
          <p:cNvPr id="6" name="Title 1">
            <a:extLst>
              <a:ext uri="{FF2B5EF4-FFF2-40B4-BE49-F238E27FC236}">
                <a16:creationId xmlns:a16="http://schemas.microsoft.com/office/drawing/2014/main" id="{D51AC7EC-824D-CBAD-1856-4553D6E8BDC4}"/>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Tree>
    <p:extLst>
      <p:ext uri="{BB962C8B-B14F-4D97-AF65-F5344CB8AC3E}">
        <p14:creationId xmlns:p14="http://schemas.microsoft.com/office/powerpoint/2010/main" val="8765581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38</a:t>
            </a:fld>
            <a:endParaRPr lang="en-GB" altLang="en-US"/>
          </a:p>
        </p:txBody>
      </p:sp>
      <p:sp>
        <p:nvSpPr>
          <p:cNvPr id="4" name="Title 1">
            <a:extLst>
              <a:ext uri="{FF2B5EF4-FFF2-40B4-BE49-F238E27FC236}">
                <a16:creationId xmlns:a16="http://schemas.microsoft.com/office/drawing/2014/main" id="{6E95CFB5-D283-71D1-2C7C-52A5A48B57C9}"/>
              </a:ext>
            </a:extLst>
          </p:cNvPr>
          <p:cNvSpPr txBox="1">
            <a:spLocks/>
          </p:cNvSpPr>
          <p:nvPr/>
        </p:nvSpPr>
        <p:spPr>
          <a:xfrm>
            <a:off x="224092" y="1125093"/>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400" b="1" dirty="0" err="1">
                <a:latin typeface="+mn-lt"/>
              </a:rPr>
              <a:t>Contenu</a:t>
            </a:r>
            <a:r>
              <a:rPr lang="en-US" altLang="en-US" sz="2400" b="1" dirty="0">
                <a:latin typeface="+mn-lt"/>
              </a:rPr>
              <a:t> de la l</a:t>
            </a:r>
            <a:r>
              <a:rPr lang="fr-CH" altLang="en-US" sz="2400" b="1" dirty="0" err="1">
                <a:latin typeface="+mn-lt"/>
              </a:rPr>
              <a:t>iste</a:t>
            </a:r>
            <a:r>
              <a:rPr lang="fr-CH" altLang="en-US" sz="2400" b="1" dirty="0">
                <a:latin typeface="+mn-lt"/>
              </a:rPr>
              <a:t> maîtresse</a:t>
            </a:r>
            <a:r>
              <a:rPr lang="en-US" altLang="en-US" sz="2400" b="1" dirty="0">
                <a:latin typeface="+mn-lt"/>
              </a:rPr>
              <a:t>– </a:t>
            </a:r>
            <a:r>
              <a:rPr lang="en-US" altLang="en-US" sz="2400" b="1" dirty="0" err="1">
                <a:latin typeface="+mn-lt"/>
              </a:rPr>
              <a:t>Localisation</a:t>
            </a:r>
            <a:endParaRPr lang="en-US" altLang="en-US" sz="2400" b="1" dirty="0">
              <a:latin typeface="+mn-lt"/>
            </a:endParaRPr>
          </a:p>
          <a:p>
            <a:pPr>
              <a:defRPr/>
            </a:pPr>
            <a:endParaRPr lang="en-PH" altLang="en-US" sz="2400" b="1" dirty="0">
              <a:latin typeface="+mn-lt"/>
            </a:endParaRPr>
          </a:p>
        </p:txBody>
      </p:sp>
      <p:sp>
        <p:nvSpPr>
          <p:cNvPr id="8" name="Rectangle 265">
            <a:extLst>
              <a:ext uri="{FF2B5EF4-FFF2-40B4-BE49-F238E27FC236}">
                <a16:creationId xmlns:a16="http://schemas.microsoft.com/office/drawing/2014/main" id="{139F58C6-57CF-8F95-7794-74F2B476E16E}"/>
              </a:ext>
            </a:extLst>
          </p:cNvPr>
          <p:cNvSpPr>
            <a:spLocks noChangeArrowheads="1"/>
          </p:cNvSpPr>
          <p:nvPr/>
        </p:nvSpPr>
        <p:spPr bwMode="auto">
          <a:xfrm>
            <a:off x="566619" y="1702046"/>
            <a:ext cx="5029200" cy="372026"/>
          </a:xfrm>
          <a:prstGeom prst="rect">
            <a:avLst/>
          </a:prstGeom>
          <a:noFill/>
          <a:ln w="12700">
            <a:noFill/>
            <a:miter lim="800000"/>
            <a:headEnd/>
            <a:tailEnd/>
          </a:ln>
        </p:spPr>
        <p:txBody>
          <a:bodyPr wrap="square" lIns="67866" tIns="33338" rIns="67866" bIns="33338">
            <a:spAutoFit/>
          </a:bodyPr>
          <a:lstStyle/>
          <a:p>
            <a:pPr>
              <a:lnSpc>
                <a:spcPct val="90000"/>
              </a:lnSpc>
            </a:pPr>
            <a:r>
              <a:rPr lang="en-US" sz="2200" u="sng" dirty="0">
                <a:latin typeface="+mn-lt"/>
              </a:rPr>
              <a:t>Address</a:t>
            </a:r>
          </a:p>
        </p:txBody>
      </p:sp>
      <p:sp>
        <p:nvSpPr>
          <p:cNvPr id="9" name="Rectangle 8">
            <a:extLst>
              <a:ext uri="{FF2B5EF4-FFF2-40B4-BE49-F238E27FC236}">
                <a16:creationId xmlns:a16="http://schemas.microsoft.com/office/drawing/2014/main" id="{4183106E-19F0-F1D0-3BCD-11F53496185A}"/>
              </a:ext>
            </a:extLst>
          </p:cNvPr>
          <p:cNvSpPr/>
          <p:nvPr/>
        </p:nvSpPr>
        <p:spPr>
          <a:xfrm>
            <a:off x="869222" y="1958895"/>
            <a:ext cx="4638882" cy="1107996"/>
          </a:xfrm>
          <a:prstGeom prst="rect">
            <a:avLst/>
          </a:prstGeom>
        </p:spPr>
        <p:txBody>
          <a:bodyPr wrap="square">
            <a:spAutoFit/>
          </a:bodyPr>
          <a:lstStyle/>
          <a:p>
            <a:pPr marL="180975" indent="-180975">
              <a:buFont typeface="Arial" pitchFamily="34" charset="0"/>
              <a:buChar char="•"/>
            </a:pPr>
            <a:r>
              <a:rPr lang="fr-FR" sz="2200" dirty="0">
                <a:latin typeface="+mn-lt"/>
              </a:rPr>
              <a:t>Numéro et nom de la rue (le cas échéant</a:t>
            </a:r>
            <a:r>
              <a:rPr lang="en-US" sz="2200" dirty="0">
                <a:latin typeface="+mn-lt"/>
              </a:rPr>
              <a:t>)</a:t>
            </a:r>
          </a:p>
          <a:p>
            <a:pPr>
              <a:buFont typeface="Arial" pitchFamily="34" charset="0"/>
              <a:buChar char="•"/>
            </a:pPr>
            <a:r>
              <a:rPr lang="en-US" sz="2200" dirty="0">
                <a:latin typeface="+mn-lt"/>
              </a:rPr>
              <a:t> </a:t>
            </a:r>
            <a:r>
              <a:rPr lang="fr-FR" sz="2200" dirty="0">
                <a:latin typeface="+mn-lt"/>
              </a:rPr>
              <a:t>Eventuellement le code postal si utile</a:t>
            </a:r>
            <a:endParaRPr lang="en-US" sz="2200" dirty="0">
              <a:latin typeface="+mn-lt"/>
            </a:endParaRPr>
          </a:p>
        </p:txBody>
      </p:sp>
      <p:sp>
        <p:nvSpPr>
          <p:cNvPr id="10" name="Rectangle 265">
            <a:extLst>
              <a:ext uri="{FF2B5EF4-FFF2-40B4-BE49-F238E27FC236}">
                <a16:creationId xmlns:a16="http://schemas.microsoft.com/office/drawing/2014/main" id="{72406414-112B-4E0C-B236-AE986C510AF0}"/>
              </a:ext>
            </a:extLst>
          </p:cNvPr>
          <p:cNvSpPr>
            <a:spLocks noChangeArrowheads="1"/>
          </p:cNvSpPr>
          <p:nvPr/>
        </p:nvSpPr>
        <p:spPr bwMode="auto">
          <a:xfrm>
            <a:off x="566618" y="3218400"/>
            <a:ext cx="5877589" cy="372026"/>
          </a:xfrm>
          <a:prstGeom prst="rect">
            <a:avLst/>
          </a:prstGeom>
          <a:noFill/>
          <a:ln w="12700">
            <a:noFill/>
            <a:miter lim="800000"/>
            <a:headEnd/>
            <a:tailEnd/>
          </a:ln>
        </p:spPr>
        <p:txBody>
          <a:bodyPr wrap="square" lIns="67866" tIns="33338" rIns="67866" bIns="33338">
            <a:spAutoFit/>
          </a:bodyPr>
          <a:lstStyle/>
          <a:p>
            <a:pPr>
              <a:lnSpc>
                <a:spcPct val="90000"/>
              </a:lnSpc>
            </a:pPr>
            <a:r>
              <a:rPr lang="fr-FR" sz="2200" u="sng" dirty="0">
                <a:latin typeface="+mn-lt"/>
              </a:rPr>
              <a:t>Localisation dans la structure administrative</a:t>
            </a:r>
            <a:endParaRPr lang="en-US" sz="2200" u="sng" dirty="0">
              <a:latin typeface="+mn-lt"/>
            </a:endParaRPr>
          </a:p>
        </p:txBody>
      </p:sp>
      <p:sp>
        <p:nvSpPr>
          <p:cNvPr id="11" name="Rectangle 10">
            <a:extLst>
              <a:ext uri="{FF2B5EF4-FFF2-40B4-BE49-F238E27FC236}">
                <a16:creationId xmlns:a16="http://schemas.microsoft.com/office/drawing/2014/main" id="{F5E1C6E9-D4AC-442F-5750-410B3403068B}"/>
              </a:ext>
            </a:extLst>
          </p:cNvPr>
          <p:cNvSpPr/>
          <p:nvPr/>
        </p:nvSpPr>
        <p:spPr>
          <a:xfrm>
            <a:off x="948582" y="3604759"/>
            <a:ext cx="6288826" cy="1107996"/>
          </a:xfrm>
          <a:prstGeom prst="rect">
            <a:avLst/>
          </a:prstGeom>
        </p:spPr>
        <p:txBody>
          <a:bodyPr wrap="square">
            <a:spAutoFit/>
          </a:bodyPr>
          <a:lstStyle/>
          <a:p>
            <a:pPr marL="127397" indent="-127397">
              <a:buFont typeface="Arial" pitchFamily="34" charset="0"/>
              <a:buChar char="•"/>
            </a:pPr>
            <a:r>
              <a:rPr lang="fr-FR" sz="2200" dirty="0">
                <a:latin typeface="+mn-lt"/>
              </a:rPr>
              <a:t>Code officiel et nom de l'unité administrative de 1er, 2ème, 3ème,… niveau dans laquelle est située l'entité géographique</a:t>
            </a:r>
            <a:endParaRPr lang="en-US" sz="2200" dirty="0">
              <a:latin typeface="+mn-lt"/>
            </a:endParaRPr>
          </a:p>
        </p:txBody>
      </p:sp>
      <p:pic>
        <p:nvPicPr>
          <p:cNvPr id="12" name="Picture 1" descr="C:\Users\Samsung\AppData\Local\Microsoft\Windows\INetCache\IE\3LEF0BVK\556px-Mauritius_Road_Signs_-_Warning_Sign_-_Other_dangers.svg[1].png">
            <a:extLst>
              <a:ext uri="{FF2B5EF4-FFF2-40B4-BE49-F238E27FC236}">
                <a16:creationId xmlns:a16="http://schemas.microsoft.com/office/drawing/2014/main" id="{BE679DC7-B30A-AA1B-6271-E646EA6DBE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95418" y="4042648"/>
            <a:ext cx="810090" cy="715385"/>
          </a:xfrm>
          <a:prstGeom prst="rect">
            <a:avLst/>
          </a:prstGeom>
          <a:noFill/>
        </p:spPr>
      </p:pic>
      <p:sp>
        <p:nvSpPr>
          <p:cNvPr id="13" name="Rectangle 12">
            <a:extLst>
              <a:ext uri="{FF2B5EF4-FFF2-40B4-BE49-F238E27FC236}">
                <a16:creationId xmlns:a16="http://schemas.microsoft.com/office/drawing/2014/main" id="{FE7FBFC9-1F68-4364-AE99-9A9DCE81237C}"/>
              </a:ext>
            </a:extLst>
          </p:cNvPr>
          <p:cNvSpPr/>
          <p:nvPr/>
        </p:nvSpPr>
        <p:spPr>
          <a:xfrm>
            <a:off x="720206" y="4677176"/>
            <a:ext cx="8285302" cy="430887"/>
          </a:xfrm>
          <a:prstGeom prst="rect">
            <a:avLst/>
          </a:prstGeom>
        </p:spPr>
        <p:txBody>
          <a:bodyPr wrap="square">
            <a:spAutoFit/>
          </a:bodyPr>
          <a:lstStyle/>
          <a:p>
            <a:pPr marL="127397" indent="-127397"/>
            <a:r>
              <a:rPr lang="fr-FR" sz="2200" dirty="0">
                <a:latin typeface="+mn-lt"/>
              </a:rPr>
              <a:t>La structure administrative du pays évolue également au fil du temps</a:t>
            </a:r>
            <a:endParaRPr lang="en-US" sz="2200" dirty="0">
              <a:latin typeface="+mn-lt"/>
            </a:endParaRPr>
          </a:p>
        </p:txBody>
      </p:sp>
      <p:sp>
        <p:nvSpPr>
          <p:cNvPr id="14" name="Rectangle 13">
            <a:extLst>
              <a:ext uri="{FF2B5EF4-FFF2-40B4-BE49-F238E27FC236}">
                <a16:creationId xmlns:a16="http://schemas.microsoft.com/office/drawing/2014/main" id="{4D5FC55B-C853-A577-88DF-920BBE7AFABF}"/>
              </a:ext>
            </a:extLst>
          </p:cNvPr>
          <p:cNvSpPr/>
          <p:nvPr/>
        </p:nvSpPr>
        <p:spPr>
          <a:xfrm>
            <a:off x="756021" y="5237101"/>
            <a:ext cx="7964327" cy="769441"/>
          </a:xfrm>
          <a:prstGeom prst="rect">
            <a:avLst/>
          </a:prstGeom>
        </p:spPr>
        <p:txBody>
          <a:bodyPr wrap="square">
            <a:spAutoFit/>
          </a:bodyPr>
          <a:lstStyle/>
          <a:p>
            <a:r>
              <a:rPr lang="fr-FR" sz="2200" dirty="0">
                <a:latin typeface="+mn-lt"/>
              </a:rPr>
              <a:t>Nécessite une liste maîtresse des unités administratives et des villages régulièrement mise à jour</a:t>
            </a:r>
            <a:endParaRPr lang="en-US" sz="2200" dirty="0">
              <a:latin typeface="+mn-lt"/>
            </a:endParaRPr>
          </a:p>
        </p:txBody>
      </p:sp>
      <p:sp>
        <p:nvSpPr>
          <p:cNvPr id="16" name="Rectangle 15">
            <a:extLst>
              <a:ext uri="{FF2B5EF4-FFF2-40B4-BE49-F238E27FC236}">
                <a16:creationId xmlns:a16="http://schemas.microsoft.com/office/drawing/2014/main" id="{B24C2708-EE88-87EB-76F9-A96871B258B9}"/>
              </a:ext>
            </a:extLst>
          </p:cNvPr>
          <p:cNvSpPr/>
          <p:nvPr/>
        </p:nvSpPr>
        <p:spPr>
          <a:xfrm>
            <a:off x="980452" y="6029226"/>
            <a:ext cx="7569862" cy="769441"/>
          </a:xfrm>
          <a:prstGeom prst="rect">
            <a:avLst/>
          </a:prstGeom>
        </p:spPr>
        <p:txBody>
          <a:bodyPr wrap="square">
            <a:spAutoFit/>
          </a:bodyPr>
          <a:lstStyle/>
          <a:p>
            <a:pPr marL="127397" indent="-127397"/>
            <a:r>
              <a:rPr lang="fr-FR" sz="2200" dirty="0">
                <a:latin typeface="+mn-lt"/>
              </a:rPr>
              <a:t>Quelle entité gouvernementale a le mandat de conservation de cette liste maîtresse dans votre pays ?</a:t>
            </a:r>
          </a:p>
        </p:txBody>
      </p:sp>
      <p:pic>
        <p:nvPicPr>
          <p:cNvPr id="17" name="Picture 16">
            <a:extLst>
              <a:ext uri="{FF2B5EF4-FFF2-40B4-BE49-F238E27FC236}">
                <a16:creationId xmlns:a16="http://schemas.microsoft.com/office/drawing/2014/main" id="{499AA9D1-5CD5-81C5-87D0-C64A0A6D64A1}"/>
              </a:ext>
            </a:extLst>
          </p:cNvPr>
          <p:cNvPicPr>
            <a:picLocks noChangeAspect="1"/>
          </p:cNvPicPr>
          <p:nvPr/>
        </p:nvPicPr>
        <p:blipFill>
          <a:blip r:embed="rId4"/>
          <a:stretch>
            <a:fillRect/>
          </a:stretch>
        </p:blipFill>
        <p:spPr>
          <a:xfrm>
            <a:off x="7388297" y="2669382"/>
            <a:ext cx="1389807" cy="1367873"/>
          </a:xfrm>
          <a:prstGeom prst="rect">
            <a:avLst/>
          </a:prstGeom>
        </p:spPr>
      </p:pic>
      <p:sp>
        <p:nvSpPr>
          <p:cNvPr id="18" name="AutoShape 416">
            <a:extLst>
              <a:ext uri="{FF2B5EF4-FFF2-40B4-BE49-F238E27FC236}">
                <a16:creationId xmlns:a16="http://schemas.microsoft.com/office/drawing/2014/main" id="{AD408175-CEE0-52B6-B8C4-5A216246CD63}"/>
              </a:ext>
            </a:extLst>
          </p:cNvPr>
          <p:cNvSpPr>
            <a:spLocks noChangeArrowheads="1"/>
          </p:cNvSpPr>
          <p:nvPr/>
        </p:nvSpPr>
        <p:spPr bwMode="auto">
          <a:xfrm>
            <a:off x="310553" y="4758033"/>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2200">
              <a:solidFill>
                <a:srgbClr val="346667"/>
              </a:solidFill>
              <a:latin typeface="+mn-lt"/>
            </a:endParaRPr>
          </a:p>
        </p:txBody>
      </p:sp>
      <p:sp>
        <p:nvSpPr>
          <p:cNvPr id="19" name="AutoShape 416">
            <a:extLst>
              <a:ext uri="{FF2B5EF4-FFF2-40B4-BE49-F238E27FC236}">
                <a16:creationId xmlns:a16="http://schemas.microsoft.com/office/drawing/2014/main" id="{12D484BB-5795-3BC7-11E5-3F5E9843142A}"/>
              </a:ext>
            </a:extLst>
          </p:cNvPr>
          <p:cNvSpPr>
            <a:spLocks noChangeArrowheads="1"/>
          </p:cNvSpPr>
          <p:nvPr/>
        </p:nvSpPr>
        <p:spPr bwMode="auto">
          <a:xfrm>
            <a:off x="593686" y="6096225"/>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2200">
              <a:solidFill>
                <a:srgbClr val="346667"/>
              </a:solidFill>
              <a:latin typeface="+mn-lt"/>
            </a:endParaRPr>
          </a:p>
        </p:txBody>
      </p:sp>
      <p:pic>
        <p:nvPicPr>
          <p:cNvPr id="22" name="Picture 21">
            <a:extLst>
              <a:ext uri="{FF2B5EF4-FFF2-40B4-BE49-F238E27FC236}">
                <a16:creationId xmlns:a16="http://schemas.microsoft.com/office/drawing/2014/main" id="{396C21B5-C605-DBC8-EE97-7A5F60AAC3EE}"/>
              </a:ext>
            </a:extLst>
          </p:cNvPr>
          <p:cNvPicPr>
            <a:picLocks noChangeAspect="1"/>
          </p:cNvPicPr>
          <p:nvPr/>
        </p:nvPicPr>
        <p:blipFill>
          <a:blip r:embed="rId5"/>
          <a:stretch>
            <a:fillRect/>
          </a:stretch>
        </p:blipFill>
        <p:spPr>
          <a:xfrm>
            <a:off x="5746708" y="1539564"/>
            <a:ext cx="1822050" cy="1188651"/>
          </a:xfrm>
          <a:prstGeom prst="rect">
            <a:avLst/>
          </a:prstGeom>
        </p:spPr>
      </p:pic>
      <p:sp>
        <p:nvSpPr>
          <p:cNvPr id="23" name="AutoShape 416">
            <a:extLst>
              <a:ext uri="{FF2B5EF4-FFF2-40B4-BE49-F238E27FC236}">
                <a16:creationId xmlns:a16="http://schemas.microsoft.com/office/drawing/2014/main" id="{FC58AA18-CE3B-118E-6806-EC031F68F9E2}"/>
              </a:ext>
            </a:extLst>
          </p:cNvPr>
          <p:cNvSpPr>
            <a:spLocks noChangeArrowheads="1"/>
          </p:cNvSpPr>
          <p:nvPr/>
        </p:nvSpPr>
        <p:spPr bwMode="auto">
          <a:xfrm>
            <a:off x="403186" y="5295461"/>
            <a:ext cx="381000" cy="28575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2200">
              <a:solidFill>
                <a:srgbClr val="346667"/>
              </a:solidFill>
              <a:latin typeface="+mn-lt"/>
            </a:endParaRPr>
          </a:p>
        </p:txBody>
      </p:sp>
      <p:sp>
        <p:nvSpPr>
          <p:cNvPr id="2" name="Title 1">
            <a:extLst>
              <a:ext uri="{FF2B5EF4-FFF2-40B4-BE49-F238E27FC236}">
                <a16:creationId xmlns:a16="http://schemas.microsoft.com/office/drawing/2014/main" id="{47E24B5F-D0E3-E99C-997B-635B43236C79}"/>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Tree>
    <p:extLst>
      <p:ext uri="{BB962C8B-B14F-4D97-AF65-F5344CB8AC3E}">
        <p14:creationId xmlns:p14="http://schemas.microsoft.com/office/powerpoint/2010/main" val="17015663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39</a:t>
            </a:fld>
            <a:endParaRPr lang="fr-CH" altLang="en-US" dirty="0"/>
          </a:p>
        </p:txBody>
      </p:sp>
      <p:sp>
        <p:nvSpPr>
          <p:cNvPr id="4" name="Title 1">
            <a:extLst>
              <a:ext uri="{FF2B5EF4-FFF2-40B4-BE49-F238E27FC236}">
                <a16:creationId xmlns:a16="http://schemas.microsoft.com/office/drawing/2014/main" id="{BC1EF12A-21D3-81B3-997C-C58BA3693026}"/>
              </a:ext>
            </a:extLst>
          </p:cNvPr>
          <p:cNvSpPr txBox="1">
            <a:spLocks/>
          </p:cNvSpPr>
          <p:nvPr/>
        </p:nvSpPr>
        <p:spPr>
          <a:xfrm>
            <a:off x="215127" y="1128696"/>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Contenu de la liste maîtresse– Localisation</a:t>
            </a:r>
          </a:p>
          <a:p>
            <a:pPr>
              <a:defRPr/>
            </a:pPr>
            <a:endParaRPr lang="fr-CH" altLang="en-US" sz="2400" b="1" dirty="0">
              <a:latin typeface="+mn-lt"/>
            </a:endParaRPr>
          </a:p>
        </p:txBody>
      </p:sp>
      <p:sp>
        <p:nvSpPr>
          <p:cNvPr id="6" name="Rectangle 265">
            <a:extLst>
              <a:ext uri="{FF2B5EF4-FFF2-40B4-BE49-F238E27FC236}">
                <a16:creationId xmlns:a16="http://schemas.microsoft.com/office/drawing/2014/main" id="{503B7B8D-8BD9-D4C6-8635-02C6440552C6}"/>
              </a:ext>
            </a:extLst>
          </p:cNvPr>
          <p:cNvSpPr>
            <a:spLocks noChangeArrowheads="1"/>
          </p:cNvSpPr>
          <p:nvPr/>
        </p:nvSpPr>
        <p:spPr bwMode="auto">
          <a:xfrm>
            <a:off x="277216" y="1602292"/>
            <a:ext cx="5029200" cy="316626"/>
          </a:xfrm>
          <a:prstGeom prst="rect">
            <a:avLst/>
          </a:prstGeom>
          <a:noFill/>
          <a:ln w="12700">
            <a:noFill/>
            <a:miter lim="800000"/>
            <a:headEnd/>
            <a:tailEnd/>
          </a:ln>
        </p:spPr>
        <p:txBody>
          <a:bodyPr wrap="square" lIns="67866" tIns="33338" rIns="67866" bIns="33338">
            <a:spAutoFit/>
          </a:bodyPr>
          <a:lstStyle/>
          <a:p>
            <a:pPr>
              <a:lnSpc>
                <a:spcPct val="90000"/>
              </a:lnSpc>
            </a:pPr>
            <a:r>
              <a:rPr lang="fr-CH" u="sng" dirty="0"/>
              <a:t>Les coordonnées géographiques</a:t>
            </a:r>
          </a:p>
        </p:txBody>
      </p:sp>
      <p:sp>
        <p:nvSpPr>
          <p:cNvPr id="8" name="Rectangle 7">
            <a:extLst>
              <a:ext uri="{FF2B5EF4-FFF2-40B4-BE49-F238E27FC236}">
                <a16:creationId xmlns:a16="http://schemas.microsoft.com/office/drawing/2014/main" id="{7C4E6D03-D214-2E92-EEDD-8E67E10BCCC3}"/>
              </a:ext>
            </a:extLst>
          </p:cNvPr>
          <p:cNvSpPr/>
          <p:nvPr/>
        </p:nvSpPr>
        <p:spPr>
          <a:xfrm>
            <a:off x="277217" y="1910726"/>
            <a:ext cx="5590184" cy="1631216"/>
          </a:xfrm>
          <a:prstGeom prst="rect">
            <a:avLst/>
          </a:prstGeom>
        </p:spPr>
        <p:txBody>
          <a:bodyPr wrap="square">
            <a:spAutoFit/>
          </a:bodyPr>
          <a:lstStyle/>
          <a:p>
            <a:r>
              <a:rPr lang="fr-CH" sz="2000" dirty="0"/>
              <a:t>Latitude et longitude de l'établissement de santé exprimées en degrés décimaux ainsi que l'indication de la source, de la méthode et du niveau d’exactitude attaché aux coordonnées (un élément de donnée distinct pour chaque information)</a:t>
            </a:r>
          </a:p>
        </p:txBody>
      </p:sp>
      <p:pic>
        <p:nvPicPr>
          <p:cNvPr id="9" name="Picture 2">
            <a:extLst>
              <a:ext uri="{FF2B5EF4-FFF2-40B4-BE49-F238E27FC236}">
                <a16:creationId xmlns:a16="http://schemas.microsoft.com/office/drawing/2014/main" id="{86639CA0-4E96-80F9-7053-FAF725253E0C}"/>
              </a:ext>
            </a:extLst>
          </p:cNvPr>
          <p:cNvPicPr>
            <a:picLocks noChangeAspect="1" noChangeArrowheads="1"/>
          </p:cNvPicPr>
          <p:nvPr/>
        </p:nvPicPr>
        <p:blipFill>
          <a:blip r:embed="rId3" cstate="print"/>
          <a:srcRect l="24500" t="20444" r="18500" b="12000"/>
          <a:stretch>
            <a:fillRect/>
          </a:stretch>
        </p:blipFill>
        <p:spPr bwMode="auto">
          <a:xfrm>
            <a:off x="2437350" y="3645024"/>
            <a:ext cx="1855169" cy="123678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11" name="Rectangle 265">
            <a:extLst>
              <a:ext uri="{FF2B5EF4-FFF2-40B4-BE49-F238E27FC236}">
                <a16:creationId xmlns:a16="http://schemas.microsoft.com/office/drawing/2014/main" id="{D51116E5-BFE5-875A-DB23-BDAA6BC4E38B}"/>
              </a:ext>
            </a:extLst>
          </p:cNvPr>
          <p:cNvSpPr>
            <a:spLocks noChangeArrowheads="1"/>
          </p:cNvSpPr>
          <p:nvPr/>
        </p:nvSpPr>
        <p:spPr bwMode="auto">
          <a:xfrm>
            <a:off x="6533971" y="1296292"/>
            <a:ext cx="1965125" cy="254301"/>
          </a:xfrm>
          <a:prstGeom prst="rect">
            <a:avLst/>
          </a:prstGeom>
          <a:noFill/>
          <a:ln w="12700">
            <a:noFill/>
            <a:miter lim="800000"/>
            <a:headEnd/>
            <a:tailEnd/>
          </a:ln>
        </p:spPr>
        <p:txBody>
          <a:bodyPr wrap="square" lIns="67866" tIns="33338" rIns="67866" bIns="33338">
            <a:spAutoFit/>
          </a:bodyPr>
          <a:lstStyle/>
          <a:p>
            <a:pPr>
              <a:lnSpc>
                <a:spcPct val="90000"/>
              </a:lnSpc>
            </a:pPr>
            <a:r>
              <a:rPr lang="fr-CH" sz="1350" dirty="0"/>
              <a:t>Exemple:</a:t>
            </a:r>
          </a:p>
        </p:txBody>
      </p:sp>
      <p:pic>
        <p:nvPicPr>
          <p:cNvPr id="12" name="Picture 11">
            <a:extLst>
              <a:ext uri="{FF2B5EF4-FFF2-40B4-BE49-F238E27FC236}">
                <a16:creationId xmlns:a16="http://schemas.microsoft.com/office/drawing/2014/main" id="{6CD69C2C-AE61-DB11-340C-C339D65254C2}"/>
              </a:ext>
            </a:extLst>
          </p:cNvPr>
          <p:cNvPicPr>
            <a:picLocks noChangeAspect="1"/>
          </p:cNvPicPr>
          <p:nvPr/>
        </p:nvPicPr>
        <p:blipFill>
          <a:blip r:embed="rId4"/>
          <a:stretch>
            <a:fillRect/>
          </a:stretch>
        </p:blipFill>
        <p:spPr>
          <a:xfrm>
            <a:off x="323528" y="3732512"/>
            <a:ext cx="1855169" cy="2705270"/>
          </a:xfrm>
          <a:prstGeom prst="rect">
            <a:avLst/>
          </a:prstGeom>
        </p:spPr>
      </p:pic>
      <p:sp>
        <p:nvSpPr>
          <p:cNvPr id="13" name="AutoShape 416">
            <a:extLst>
              <a:ext uri="{FF2B5EF4-FFF2-40B4-BE49-F238E27FC236}">
                <a16:creationId xmlns:a16="http://schemas.microsoft.com/office/drawing/2014/main" id="{5E50CD2C-7E0C-ACE2-75F6-6E8AA036E0FD}"/>
              </a:ext>
            </a:extLst>
          </p:cNvPr>
          <p:cNvSpPr>
            <a:spLocks noChangeArrowheads="1"/>
          </p:cNvSpPr>
          <p:nvPr/>
        </p:nvSpPr>
        <p:spPr bwMode="auto">
          <a:xfrm>
            <a:off x="1916761" y="4826485"/>
            <a:ext cx="415406" cy="357188"/>
          </a:xfrm>
          <a:prstGeom prst="rightArrow">
            <a:avLst>
              <a:gd name="adj1" fmla="val 50000"/>
              <a:gd name="adj2" fmla="val 50000"/>
            </a:avLst>
          </a:prstGeom>
          <a:solidFill>
            <a:srgbClr val="4F8CB5"/>
          </a:solidFill>
          <a:ln w="9525">
            <a:noFill/>
            <a:miter lim="800000"/>
            <a:headEnd/>
            <a:tailEnd/>
          </a:ln>
        </p:spPr>
        <p:txBody>
          <a:bodyPr wrap="none" anchor="ctr"/>
          <a:lstStyle/>
          <a:p>
            <a:pPr eaLnBrk="1" hangingPunct="1">
              <a:defRPr/>
            </a:pPr>
            <a:endParaRPr lang="fr-CH" sz="1200" dirty="0">
              <a:solidFill>
                <a:srgbClr val="346667"/>
              </a:solidFill>
              <a:latin typeface="+mj-lt"/>
            </a:endParaRPr>
          </a:p>
        </p:txBody>
      </p:sp>
      <p:pic>
        <p:nvPicPr>
          <p:cNvPr id="14" name="Picture 13">
            <a:extLst>
              <a:ext uri="{FF2B5EF4-FFF2-40B4-BE49-F238E27FC236}">
                <a16:creationId xmlns:a16="http://schemas.microsoft.com/office/drawing/2014/main" id="{7FE9E53F-6B68-250A-DB4B-F286A61BF0D6}"/>
              </a:ext>
            </a:extLst>
          </p:cNvPr>
          <p:cNvPicPr>
            <a:picLocks noChangeAspect="1"/>
          </p:cNvPicPr>
          <p:nvPr/>
        </p:nvPicPr>
        <p:blipFill rotWithShape="1">
          <a:blip r:embed="rId5"/>
          <a:srcRect l="7510" t="21581" r="47675" b="14930"/>
          <a:stretch/>
        </p:blipFill>
        <p:spPr>
          <a:xfrm>
            <a:off x="5593459" y="3645024"/>
            <a:ext cx="1852683" cy="1408038"/>
          </a:xfrm>
          <a:prstGeom prst="rect">
            <a:avLst/>
          </a:prstGeom>
        </p:spPr>
      </p:pic>
      <p:pic>
        <p:nvPicPr>
          <p:cNvPr id="16" name="Picture 15">
            <a:extLst>
              <a:ext uri="{FF2B5EF4-FFF2-40B4-BE49-F238E27FC236}">
                <a16:creationId xmlns:a16="http://schemas.microsoft.com/office/drawing/2014/main" id="{3EF8AF37-885E-A4C7-39BB-7092774C91A1}"/>
              </a:ext>
            </a:extLst>
          </p:cNvPr>
          <p:cNvPicPr>
            <a:picLocks noChangeAspect="1"/>
          </p:cNvPicPr>
          <p:nvPr/>
        </p:nvPicPr>
        <p:blipFill rotWithShape="1">
          <a:blip r:embed="rId6"/>
          <a:srcRect l="25588" t="16235" r="27951" b="19839"/>
          <a:stretch/>
        </p:blipFill>
        <p:spPr>
          <a:xfrm>
            <a:off x="6895049" y="5053062"/>
            <a:ext cx="1846360" cy="1362789"/>
          </a:xfrm>
          <a:prstGeom prst="rect">
            <a:avLst/>
          </a:prstGeom>
        </p:spPr>
      </p:pic>
      <p:pic>
        <p:nvPicPr>
          <p:cNvPr id="17" name="Picture 16">
            <a:extLst>
              <a:ext uri="{FF2B5EF4-FFF2-40B4-BE49-F238E27FC236}">
                <a16:creationId xmlns:a16="http://schemas.microsoft.com/office/drawing/2014/main" id="{8FB3866F-49B2-36B2-A64B-4F766B8030C1}"/>
              </a:ext>
            </a:extLst>
          </p:cNvPr>
          <p:cNvPicPr>
            <a:picLocks noChangeAspect="1"/>
          </p:cNvPicPr>
          <p:nvPr/>
        </p:nvPicPr>
        <p:blipFill rotWithShape="1">
          <a:blip r:embed="rId7"/>
          <a:srcRect l="13361" t="26590" r="33463" b="19014"/>
          <a:stretch/>
        </p:blipFill>
        <p:spPr>
          <a:xfrm>
            <a:off x="5040624" y="5080262"/>
            <a:ext cx="1939445" cy="1321571"/>
          </a:xfrm>
          <a:prstGeom prst="rect">
            <a:avLst/>
          </a:prstGeom>
        </p:spPr>
      </p:pic>
      <p:sp>
        <p:nvSpPr>
          <p:cNvPr id="18" name="AutoShape 416">
            <a:extLst>
              <a:ext uri="{FF2B5EF4-FFF2-40B4-BE49-F238E27FC236}">
                <a16:creationId xmlns:a16="http://schemas.microsoft.com/office/drawing/2014/main" id="{9B86934E-AA76-F219-EBBA-6C097F0DCBBE}"/>
              </a:ext>
            </a:extLst>
          </p:cNvPr>
          <p:cNvSpPr>
            <a:spLocks noChangeArrowheads="1"/>
          </p:cNvSpPr>
          <p:nvPr/>
        </p:nvSpPr>
        <p:spPr bwMode="auto">
          <a:xfrm rot="19838271">
            <a:off x="4588667" y="4467268"/>
            <a:ext cx="527411" cy="357188"/>
          </a:xfrm>
          <a:prstGeom prst="rightArrow">
            <a:avLst>
              <a:gd name="adj1" fmla="val 50000"/>
              <a:gd name="adj2" fmla="val 50000"/>
            </a:avLst>
          </a:prstGeom>
          <a:solidFill>
            <a:srgbClr val="4F8CB5"/>
          </a:solidFill>
          <a:ln w="9525">
            <a:noFill/>
            <a:miter lim="800000"/>
            <a:headEnd/>
            <a:tailEnd/>
          </a:ln>
        </p:spPr>
        <p:txBody>
          <a:bodyPr wrap="none" anchor="ctr"/>
          <a:lstStyle/>
          <a:p>
            <a:pPr eaLnBrk="1" hangingPunct="1">
              <a:defRPr/>
            </a:pPr>
            <a:endParaRPr lang="fr-CH" sz="1200" dirty="0">
              <a:solidFill>
                <a:srgbClr val="346667"/>
              </a:solidFill>
              <a:latin typeface="+mj-lt"/>
            </a:endParaRPr>
          </a:p>
        </p:txBody>
      </p:sp>
      <p:sp>
        <p:nvSpPr>
          <p:cNvPr id="19" name="AutoShape 416">
            <a:extLst>
              <a:ext uri="{FF2B5EF4-FFF2-40B4-BE49-F238E27FC236}">
                <a16:creationId xmlns:a16="http://schemas.microsoft.com/office/drawing/2014/main" id="{8ABB110B-30D2-45B1-EFBD-E91144A3A0B8}"/>
              </a:ext>
            </a:extLst>
          </p:cNvPr>
          <p:cNvSpPr>
            <a:spLocks noChangeArrowheads="1"/>
          </p:cNvSpPr>
          <p:nvPr/>
        </p:nvSpPr>
        <p:spPr bwMode="auto">
          <a:xfrm rot="1218542">
            <a:off x="4596767" y="5267738"/>
            <a:ext cx="527411" cy="357188"/>
          </a:xfrm>
          <a:prstGeom prst="rightArrow">
            <a:avLst>
              <a:gd name="adj1" fmla="val 50000"/>
              <a:gd name="adj2" fmla="val 50000"/>
            </a:avLst>
          </a:prstGeom>
          <a:solidFill>
            <a:srgbClr val="4F8CB5"/>
          </a:solidFill>
          <a:ln w="9525">
            <a:noFill/>
            <a:miter lim="800000"/>
            <a:headEnd/>
            <a:tailEnd/>
          </a:ln>
        </p:spPr>
        <p:txBody>
          <a:bodyPr wrap="none" anchor="ctr"/>
          <a:lstStyle/>
          <a:p>
            <a:pPr eaLnBrk="1" hangingPunct="1">
              <a:defRPr/>
            </a:pPr>
            <a:endParaRPr lang="fr-CH" sz="1200" dirty="0">
              <a:solidFill>
                <a:srgbClr val="346667"/>
              </a:solidFill>
              <a:latin typeface="+mj-lt"/>
            </a:endParaRPr>
          </a:p>
        </p:txBody>
      </p:sp>
      <p:sp>
        <p:nvSpPr>
          <p:cNvPr id="20" name="TextBox 19">
            <a:extLst>
              <a:ext uri="{FF2B5EF4-FFF2-40B4-BE49-F238E27FC236}">
                <a16:creationId xmlns:a16="http://schemas.microsoft.com/office/drawing/2014/main" id="{364B2542-B391-F027-A3F2-C7653BB5544A}"/>
              </a:ext>
            </a:extLst>
          </p:cNvPr>
          <p:cNvSpPr txBox="1"/>
          <p:nvPr/>
        </p:nvSpPr>
        <p:spPr>
          <a:xfrm>
            <a:off x="7176029" y="4136456"/>
            <a:ext cx="1665375" cy="253916"/>
          </a:xfrm>
          <a:prstGeom prst="rect">
            <a:avLst/>
          </a:prstGeom>
          <a:noFill/>
        </p:spPr>
        <p:txBody>
          <a:bodyPr wrap="square">
            <a:spAutoFit/>
          </a:bodyPr>
          <a:lstStyle/>
          <a:p>
            <a:r>
              <a:rPr lang="fr-CH" sz="1050" dirty="0"/>
              <a:t>Cartographie thématique</a:t>
            </a:r>
            <a:endParaRPr lang="fr-CH" dirty="0"/>
          </a:p>
        </p:txBody>
      </p:sp>
      <p:sp>
        <p:nvSpPr>
          <p:cNvPr id="21" name="TextBox 20">
            <a:extLst>
              <a:ext uri="{FF2B5EF4-FFF2-40B4-BE49-F238E27FC236}">
                <a16:creationId xmlns:a16="http://schemas.microsoft.com/office/drawing/2014/main" id="{B022C068-DB29-08BB-2E6E-D8D1E60134C4}"/>
              </a:ext>
            </a:extLst>
          </p:cNvPr>
          <p:cNvSpPr txBox="1"/>
          <p:nvPr/>
        </p:nvSpPr>
        <p:spPr>
          <a:xfrm>
            <a:off x="6980069" y="6345684"/>
            <a:ext cx="1513499" cy="253916"/>
          </a:xfrm>
          <a:prstGeom prst="rect">
            <a:avLst/>
          </a:prstGeom>
          <a:noFill/>
        </p:spPr>
        <p:txBody>
          <a:bodyPr wrap="square">
            <a:spAutoFit/>
          </a:bodyPr>
          <a:lstStyle/>
          <a:p>
            <a:r>
              <a:rPr lang="fr-CH" sz="1050" dirty="0"/>
              <a:t>Modélisation spatiale</a:t>
            </a:r>
            <a:endParaRPr lang="fr-CH" dirty="0"/>
          </a:p>
        </p:txBody>
      </p:sp>
      <p:sp>
        <p:nvSpPr>
          <p:cNvPr id="22" name="TextBox 21">
            <a:extLst>
              <a:ext uri="{FF2B5EF4-FFF2-40B4-BE49-F238E27FC236}">
                <a16:creationId xmlns:a16="http://schemas.microsoft.com/office/drawing/2014/main" id="{4836CC2E-E605-7A5E-B32A-7E2558063818}"/>
              </a:ext>
            </a:extLst>
          </p:cNvPr>
          <p:cNvSpPr txBox="1"/>
          <p:nvPr/>
        </p:nvSpPr>
        <p:spPr>
          <a:xfrm>
            <a:off x="5206007" y="6345684"/>
            <a:ext cx="1513499" cy="253916"/>
          </a:xfrm>
          <a:prstGeom prst="rect">
            <a:avLst/>
          </a:prstGeom>
          <a:noFill/>
        </p:spPr>
        <p:txBody>
          <a:bodyPr wrap="square">
            <a:spAutoFit/>
          </a:bodyPr>
          <a:lstStyle/>
          <a:p>
            <a:r>
              <a:rPr lang="fr-CH" sz="1050" dirty="0"/>
              <a:t>Analyse spatiale</a:t>
            </a:r>
            <a:endParaRPr lang="fr-CH" dirty="0"/>
          </a:p>
        </p:txBody>
      </p:sp>
      <p:sp>
        <p:nvSpPr>
          <p:cNvPr id="23" name="Rectangle 265">
            <a:extLst>
              <a:ext uri="{FF2B5EF4-FFF2-40B4-BE49-F238E27FC236}">
                <a16:creationId xmlns:a16="http://schemas.microsoft.com/office/drawing/2014/main" id="{9E13B3FF-3548-ACD8-EA03-820CF9991C06}"/>
              </a:ext>
            </a:extLst>
          </p:cNvPr>
          <p:cNvSpPr>
            <a:spLocks noChangeArrowheads="1"/>
          </p:cNvSpPr>
          <p:nvPr/>
        </p:nvSpPr>
        <p:spPr bwMode="auto">
          <a:xfrm>
            <a:off x="6017256" y="4906939"/>
            <a:ext cx="2824148" cy="254301"/>
          </a:xfrm>
          <a:prstGeom prst="rect">
            <a:avLst/>
          </a:prstGeom>
          <a:noFill/>
          <a:ln w="12700">
            <a:noFill/>
            <a:miter lim="800000"/>
            <a:headEnd/>
            <a:tailEnd/>
          </a:ln>
        </p:spPr>
        <p:txBody>
          <a:bodyPr wrap="square" lIns="67866" tIns="33338" rIns="67866" bIns="33338">
            <a:spAutoFit/>
          </a:bodyPr>
          <a:lstStyle/>
          <a:p>
            <a:pPr>
              <a:lnSpc>
                <a:spcPct val="90000"/>
              </a:lnSpc>
            </a:pPr>
            <a:r>
              <a:rPr lang="fr-CH" sz="1350" dirty="0"/>
              <a:t>Exemples pour le Cambodge</a:t>
            </a:r>
          </a:p>
        </p:txBody>
      </p:sp>
      <p:pic>
        <p:nvPicPr>
          <p:cNvPr id="24" name="Picture 23">
            <a:extLst>
              <a:ext uri="{FF2B5EF4-FFF2-40B4-BE49-F238E27FC236}">
                <a16:creationId xmlns:a16="http://schemas.microsoft.com/office/drawing/2014/main" id="{8916FCE0-45C5-9BC8-5AA7-A2172B521175}"/>
              </a:ext>
            </a:extLst>
          </p:cNvPr>
          <p:cNvPicPr>
            <a:picLocks noChangeAspect="1"/>
          </p:cNvPicPr>
          <p:nvPr/>
        </p:nvPicPr>
        <p:blipFill>
          <a:blip r:embed="rId8"/>
          <a:stretch>
            <a:fillRect/>
          </a:stretch>
        </p:blipFill>
        <p:spPr>
          <a:xfrm>
            <a:off x="2436183" y="5085146"/>
            <a:ext cx="1939446" cy="1347572"/>
          </a:xfrm>
          <a:prstGeom prst="rect">
            <a:avLst/>
          </a:prstGeom>
        </p:spPr>
      </p:pic>
      <p:pic>
        <p:nvPicPr>
          <p:cNvPr id="26" name="Picture 25">
            <a:extLst>
              <a:ext uri="{FF2B5EF4-FFF2-40B4-BE49-F238E27FC236}">
                <a16:creationId xmlns:a16="http://schemas.microsoft.com/office/drawing/2014/main" id="{F319EF42-4CA2-744F-4B15-D991E2776053}"/>
              </a:ext>
            </a:extLst>
          </p:cNvPr>
          <p:cNvPicPr>
            <a:picLocks noChangeAspect="1"/>
          </p:cNvPicPr>
          <p:nvPr/>
        </p:nvPicPr>
        <p:blipFill>
          <a:blip r:embed="rId9"/>
          <a:stretch>
            <a:fillRect/>
          </a:stretch>
        </p:blipFill>
        <p:spPr>
          <a:xfrm>
            <a:off x="5957274" y="1577793"/>
            <a:ext cx="3090176" cy="1244858"/>
          </a:xfrm>
          <a:prstGeom prst="rect">
            <a:avLst/>
          </a:prstGeom>
        </p:spPr>
      </p:pic>
      <p:sp>
        <p:nvSpPr>
          <p:cNvPr id="28" name="TextBox 27">
            <a:extLst>
              <a:ext uri="{FF2B5EF4-FFF2-40B4-BE49-F238E27FC236}">
                <a16:creationId xmlns:a16="http://schemas.microsoft.com/office/drawing/2014/main" id="{609AB0AB-718E-40B2-A569-049481A45D68}"/>
              </a:ext>
            </a:extLst>
          </p:cNvPr>
          <p:cNvSpPr txBox="1"/>
          <p:nvPr/>
        </p:nvSpPr>
        <p:spPr>
          <a:xfrm>
            <a:off x="6300192" y="2937256"/>
            <a:ext cx="2813692" cy="507831"/>
          </a:xfrm>
          <a:prstGeom prst="rect">
            <a:avLst/>
          </a:prstGeom>
          <a:noFill/>
        </p:spPr>
        <p:txBody>
          <a:bodyPr wrap="square">
            <a:spAutoFit/>
          </a:bodyPr>
          <a:lstStyle/>
          <a:p>
            <a:r>
              <a:rPr lang="fr-CH" sz="900" dirty="0"/>
              <a:t>COOR_SO: Source</a:t>
            </a:r>
          </a:p>
          <a:p>
            <a:r>
              <a:rPr lang="fr-CH" sz="900" dirty="0"/>
              <a:t>COOR_ME: Méthode utilisée</a:t>
            </a:r>
          </a:p>
          <a:p>
            <a:r>
              <a:rPr lang="fr-CH" sz="900" dirty="0"/>
              <a:t>COOR_AC: Evaluation qualitative de l’exactitude</a:t>
            </a:r>
          </a:p>
        </p:txBody>
      </p:sp>
      <p:sp>
        <p:nvSpPr>
          <p:cNvPr id="2" name="Title 1">
            <a:extLst>
              <a:ext uri="{FF2B5EF4-FFF2-40B4-BE49-F238E27FC236}">
                <a16:creationId xmlns:a16="http://schemas.microsoft.com/office/drawing/2014/main" id="{9A4B8455-CAA5-52EC-3C7B-04B6FFE6FBCB}"/>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
        <p:nvSpPr>
          <p:cNvPr id="7" name="TextBox 6">
            <a:extLst>
              <a:ext uri="{FF2B5EF4-FFF2-40B4-BE49-F238E27FC236}">
                <a16:creationId xmlns:a16="http://schemas.microsoft.com/office/drawing/2014/main" id="{453CEF28-26D9-121C-F437-285CD18B3063}"/>
              </a:ext>
            </a:extLst>
          </p:cNvPr>
          <p:cNvSpPr txBox="1"/>
          <p:nvPr/>
        </p:nvSpPr>
        <p:spPr>
          <a:xfrm>
            <a:off x="5839514" y="6623201"/>
            <a:ext cx="2111070" cy="246221"/>
          </a:xfrm>
          <a:prstGeom prst="rect">
            <a:avLst/>
          </a:prstGeom>
          <a:noFill/>
        </p:spPr>
        <p:txBody>
          <a:bodyPr wrap="square">
            <a:spAutoFit/>
          </a:bodyPr>
          <a:lstStyle/>
          <a:p>
            <a:r>
              <a:rPr lang="en-PH" sz="1000" dirty="0"/>
              <a:t>EN_KHM_WHO-HIS-HGF-GIS-2016.2</a:t>
            </a:r>
          </a:p>
        </p:txBody>
      </p:sp>
      <p:pic>
        <p:nvPicPr>
          <p:cNvPr id="10" name="Picture 9">
            <a:extLst>
              <a:ext uri="{FF2B5EF4-FFF2-40B4-BE49-F238E27FC236}">
                <a16:creationId xmlns:a16="http://schemas.microsoft.com/office/drawing/2014/main" id="{D9234817-BA6D-39AD-1F09-5A823B2B0001}"/>
              </a:ext>
            </a:extLst>
          </p:cNvPr>
          <p:cNvPicPr>
            <a:picLocks noChangeAspect="1"/>
          </p:cNvPicPr>
          <p:nvPr/>
        </p:nvPicPr>
        <p:blipFill rotWithShape="1">
          <a:blip r:embed="rId10"/>
          <a:srcRect l="80520" t="38265" r="10441" b="47050"/>
          <a:stretch/>
        </p:blipFill>
        <p:spPr>
          <a:xfrm>
            <a:off x="8460579" y="4578208"/>
            <a:ext cx="486492" cy="438434"/>
          </a:xfrm>
          <a:prstGeom prst="rect">
            <a:avLst/>
          </a:prstGeom>
        </p:spPr>
      </p:pic>
    </p:spTree>
    <p:extLst>
      <p:ext uri="{BB962C8B-B14F-4D97-AF65-F5344CB8AC3E}">
        <p14:creationId xmlns:p14="http://schemas.microsoft.com/office/powerpoint/2010/main" val="348051175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4</a:t>
            </a:fld>
            <a:endParaRPr lang="en-GB" altLang="en-US"/>
          </a:p>
        </p:txBody>
      </p:sp>
      <p:sp>
        <p:nvSpPr>
          <p:cNvPr id="20" name="Rectangle 3"/>
          <p:cNvSpPr>
            <a:spLocks noChangeArrowheads="1"/>
          </p:cNvSpPr>
          <p:nvPr/>
        </p:nvSpPr>
        <p:spPr bwMode="auto">
          <a:xfrm>
            <a:off x="350226" y="1063225"/>
            <a:ext cx="8496944" cy="864095"/>
          </a:xfrm>
          <a:prstGeom prst="rect">
            <a:avLst/>
          </a:prstGeom>
          <a:noFill/>
          <a:ln w="9525">
            <a:noFill/>
            <a:miter lim="800000"/>
            <a:headEnd/>
            <a:tailEnd/>
          </a:ln>
        </p:spPr>
        <p:txBody>
          <a:bodyPr lIns="0" tIns="0" rIns="0" bIns="0"/>
          <a:lstStyle/>
          <a:p>
            <a:pPr lvl="0"/>
            <a:r>
              <a:rPr lang="fr-FR" sz="2500" dirty="0"/>
              <a:t>La résolution des problèmes de santé publique nécessite des données géospatiales de qualité et ce dans les six (6) dimensions de la qualité des données</a:t>
            </a:r>
            <a:r>
              <a:rPr lang="en-US" sz="2500" dirty="0"/>
              <a:t>:</a:t>
            </a:r>
            <a:endParaRPr lang="en-US" sz="2500" u="none" strike="noStrike" dirty="0">
              <a:effectLst/>
            </a:endParaRPr>
          </a:p>
        </p:txBody>
      </p:sp>
      <p:sp>
        <p:nvSpPr>
          <p:cNvPr id="21" name="Title 1"/>
          <p:cNvSpPr txBox="1">
            <a:spLocks/>
          </p:cNvSpPr>
          <p:nvPr/>
        </p:nvSpPr>
        <p:spPr>
          <a:xfrm>
            <a:off x="467544" y="2422792"/>
            <a:ext cx="6768752" cy="2739148"/>
          </a:xfrm>
          <a:prstGeom prst="rect">
            <a:avLst/>
          </a:prstGeom>
        </p:spPr>
        <p:txBody>
          <a:bodyPr anchor="ctr">
            <a:noAutofit/>
          </a:bodyPr>
          <a:lstStyle/>
          <a:p>
            <a:pPr marL="514350" indent="-514350" fontAlgn="auto">
              <a:lnSpc>
                <a:spcPct val="90000"/>
              </a:lnSpc>
              <a:spcAft>
                <a:spcPts val="0"/>
              </a:spcAft>
              <a:buFont typeface="+mj-lt"/>
              <a:buAutoNum type="arabicPeriod"/>
              <a:defRPr/>
            </a:pPr>
            <a:r>
              <a:rPr lang="fr-CH" sz="2600" u="sng" dirty="0">
                <a:latin typeface="+mn-lt"/>
                <a:ea typeface="+mj-ea"/>
                <a:cs typeface="+mj-cs"/>
              </a:rPr>
              <a:t>Exhaustivité</a:t>
            </a:r>
            <a:r>
              <a:rPr lang="fr-CH" sz="2600" dirty="0">
                <a:latin typeface="+mn-lt"/>
                <a:ea typeface="+mj-ea"/>
                <a:cs typeface="+mj-cs"/>
              </a:rPr>
              <a:t>: aucune lacune dans les données</a:t>
            </a:r>
          </a:p>
          <a:p>
            <a:pPr marL="514350" indent="-514350" fontAlgn="auto">
              <a:lnSpc>
                <a:spcPct val="90000"/>
              </a:lnSpc>
              <a:spcAft>
                <a:spcPts val="0"/>
              </a:spcAft>
              <a:buFont typeface="+mj-lt"/>
              <a:buAutoNum type="arabicPeriod"/>
              <a:defRPr/>
            </a:pPr>
            <a:r>
              <a:rPr lang="fr-CH" sz="2600" u="sng" dirty="0">
                <a:latin typeface="+mn-lt"/>
                <a:ea typeface="+mj-ea"/>
                <a:cs typeface="+mj-cs"/>
              </a:rPr>
              <a:t>Unicité </a:t>
            </a:r>
            <a:r>
              <a:rPr lang="fr-CH" sz="2600" dirty="0">
                <a:latin typeface="+mn-lt"/>
                <a:ea typeface="+mj-ea"/>
                <a:cs typeface="+mj-cs"/>
              </a:rPr>
              <a:t>: Pas de doublons</a:t>
            </a:r>
          </a:p>
          <a:p>
            <a:pPr marL="514350" indent="-514350" fontAlgn="auto">
              <a:lnSpc>
                <a:spcPct val="90000"/>
              </a:lnSpc>
              <a:spcAft>
                <a:spcPts val="0"/>
              </a:spcAft>
              <a:buFont typeface="+mj-lt"/>
              <a:buAutoNum type="arabicPeriod"/>
              <a:defRPr/>
            </a:pPr>
            <a:r>
              <a:rPr lang="fr-CH" sz="2600" u="sng" dirty="0">
                <a:latin typeface="+mn-lt"/>
                <a:ea typeface="+mj-ea"/>
                <a:cs typeface="+mj-cs"/>
              </a:rPr>
              <a:t>Actualité:</a:t>
            </a:r>
            <a:r>
              <a:rPr lang="fr-CH" sz="2600" dirty="0">
                <a:latin typeface="+mn-lt"/>
                <a:ea typeface="+mj-ea"/>
                <a:cs typeface="+mj-cs"/>
              </a:rPr>
              <a:t> A jour </a:t>
            </a:r>
          </a:p>
          <a:p>
            <a:pPr marL="514350" indent="-514350" fontAlgn="auto">
              <a:lnSpc>
                <a:spcPct val="90000"/>
              </a:lnSpc>
              <a:spcAft>
                <a:spcPts val="0"/>
              </a:spcAft>
              <a:buFont typeface="+mj-lt"/>
              <a:buAutoNum type="arabicPeriod"/>
              <a:defRPr/>
            </a:pPr>
            <a:r>
              <a:rPr lang="fr-CH" sz="2600" u="sng" dirty="0">
                <a:latin typeface="+mn-lt"/>
                <a:ea typeface="+mj-ea"/>
                <a:cs typeface="+mj-cs"/>
              </a:rPr>
              <a:t>Validité</a:t>
            </a:r>
            <a:r>
              <a:rPr lang="fr-CH" sz="2600" dirty="0">
                <a:latin typeface="+mn-lt"/>
                <a:ea typeface="+mj-ea"/>
                <a:cs typeface="+mj-cs"/>
              </a:rPr>
              <a:t>: Conforme au format, type,...</a:t>
            </a:r>
          </a:p>
          <a:p>
            <a:pPr marL="514350" indent="-514350" fontAlgn="auto">
              <a:lnSpc>
                <a:spcPct val="90000"/>
              </a:lnSpc>
              <a:spcAft>
                <a:spcPts val="0"/>
              </a:spcAft>
              <a:buFont typeface="+mj-lt"/>
              <a:buAutoNum type="arabicPeriod"/>
              <a:defRPr/>
            </a:pPr>
            <a:r>
              <a:rPr lang="fr-CH" sz="2600" u="sng" dirty="0">
                <a:latin typeface="+mn-lt"/>
                <a:ea typeface="+mj-ea"/>
                <a:cs typeface="+mj-cs"/>
              </a:rPr>
              <a:t>Exactitude</a:t>
            </a:r>
            <a:r>
              <a:rPr lang="fr-CH" sz="2600" dirty="0">
                <a:latin typeface="+mn-lt"/>
                <a:ea typeface="+mj-ea"/>
                <a:cs typeface="+mj-cs"/>
              </a:rPr>
              <a:t>: Conformité avec la réalité</a:t>
            </a:r>
          </a:p>
          <a:p>
            <a:pPr marL="514350" indent="-514350" fontAlgn="auto">
              <a:lnSpc>
                <a:spcPct val="90000"/>
              </a:lnSpc>
              <a:spcAft>
                <a:spcPts val="0"/>
              </a:spcAft>
              <a:buFont typeface="+mj-lt"/>
              <a:buAutoNum type="arabicPeriod"/>
              <a:defRPr/>
            </a:pPr>
            <a:r>
              <a:rPr lang="fr-CH" sz="2600" u="sng" dirty="0">
                <a:latin typeface="+mn-lt"/>
                <a:ea typeface="+mj-ea"/>
                <a:cs typeface="+mj-cs"/>
              </a:rPr>
              <a:t>Cohérence</a:t>
            </a:r>
            <a:r>
              <a:rPr lang="fr-CH" sz="2600" dirty="0">
                <a:latin typeface="+mn-lt"/>
                <a:ea typeface="+mj-ea"/>
                <a:cs typeface="+mj-cs"/>
              </a:rPr>
              <a:t>: Consistance entre les sources</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763743" y="2643521"/>
            <a:ext cx="2448271" cy="1731127"/>
          </a:xfrm>
          <a:prstGeom prst="rect">
            <a:avLst/>
          </a:prstGeom>
          <a:ln>
            <a:noFill/>
          </a:ln>
          <a:effectLst>
            <a:outerShdw blurRad="190500" algn="tl" rotWithShape="0">
              <a:srgbClr val="000000">
                <a:alpha val="70000"/>
              </a:srgbClr>
            </a:outerShdw>
          </a:effectLst>
        </p:spPr>
      </p:pic>
      <p:sp>
        <p:nvSpPr>
          <p:cNvPr id="23" name="Rectangle 22"/>
          <p:cNvSpPr/>
          <p:nvPr/>
        </p:nvSpPr>
        <p:spPr>
          <a:xfrm>
            <a:off x="-9836" y="6581001"/>
            <a:ext cx="4693270" cy="276999"/>
          </a:xfrm>
          <a:prstGeom prst="rect">
            <a:avLst/>
          </a:prstGeom>
        </p:spPr>
        <p:txBody>
          <a:bodyPr wrap="square">
            <a:spAutoFit/>
          </a:bodyPr>
          <a:lstStyle/>
          <a:p>
            <a:pPr algn="ctr"/>
            <a:r>
              <a:rPr lang="en-US" sz="1200" dirty="0"/>
              <a:t>http://www.healthgeolab.net/DOCUMENTS/Guide_HGLC_Part2_2.pdf</a:t>
            </a:r>
          </a:p>
        </p:txBody>
      </p:sp>
      <p:sp>
        <p:nvSpPr>
          <p:cNvPr id="24" name="Title 1"/>
          <p:cNvSpPr txBox="1">
            <a:spLocks/>
          </p:cNvSpPr>
          <p:nvPr/>
        </p:nvSpPr>
        <p:spPr>
          <a:xfrm>
            <a:off x="0" y="18284"/>
            <a:ext cx="9142684" cy="96244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2800" b="1" dirty="0">
                <a:solidFill>
                  <a:schemeClr val="bg1"/>
                </a:solidFill>
                <a:latin typeface="+mn-lt"/>
              </a:rPr>
              <a:t>Définir les spécifications de données et les références au sol</a:t>
            </a:r>
            <a:endParaRPr lang="en-PH" altLang="en-US" sz="2800" b="1" dirty="0">
              <a:solidFill>
                <a:schemeClr val="bg1"/>
              </a:solidFill>
              <a:latin typeface="+mn-lt"/>
            </a:endParaRPr>
          </a:p>
        </p:txBody>
      </p:sp>
      <p:sp>
        <p:nvSpPr>
          <p:cNvPr id="9" name="Right Arrow 8"/>
          <p:cNvSpPr/>
          <p:nvPr/>
        </p:nvSpPr>
        <p:spPr>
          <a:xfrm>
            <a:off x="323528" y="5325369"/>
            <a:ext cx="575742" cy="432048"/>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Rectangle 3"/>
          <p:cNvSpPr>
            <a:spLocks noChangeArrowheads="1"/>
          </p:cNvSpPr>
          <p:nvPr/>
        </p:nvSpPr>
        <p:spPr bwMode="auto">
          <a:xfrm>
            <a:off x="1043608" y="5309137"/>
            <a:ext cx="7992888" cy="1144051"/>
          </a:xfrm>
          <a:prstGeom prst="rect">
            <a:avLst/>
          </a:prstGeom>
          <a:noFill/>
          <a:ln w="9525">
            <a:noFill/>
            <a:miter lim="800000"/>
            <a:headEnd/>
            <a:tailEnd/>
          </a:ln>
        </p:spPr>
        <p:txBody>
          <a:bodyPr lIns="0" tIns="0" rIns="0" bIns="0"/>
          <a:lstStyle/>
          <a:p>
            <a:pPr lvl="0"/>
            <a:r>
              <a:rPr lang="fr-FR" sz="2400" dirty="0"/>
              <a:t>Les spécifications de données et la référence au sol capturent les critères de références par rapport auxquelles la qualité des données géospatiales est évaluée pour ces 6 dimensions.</a:t>
            </a:r>
            <a:endParaRPr lang="en-US" sz="2400" dirty="0"/>
          </a:p>
        </p:txBody>
      </p:sp>
      <p:pic>
        <p:nvPicPr>
          <p:cNvPr id="4" name="Picture 3">
            <a:extLst>
              <a:ext uri="{FF2B5EF4-FFF2-40B4-BE49-F238E27FC236}">
                <a16:creationId xmlns:a16="http://schemas.microsoft.com/office/drawing/2014/main" id="{703CEBF6-C5FC-2479-755E-39ABB1B5AACF}"/>
              </a:ext>
            </a:extLst>
          </p:cNvPr>
          <p:cNvPicPr>
            <a:picLocks noChangeAspect="1"/>
          </p:cNvPicPr>
          <p:nvPr/>
        </p:nvPicPr>
        <p:blipFill rotWithShape="1">
          <a:blip r:embed="rId4"/>
          <a:srcRect l="80520" t="38265" r="10441" b="47050"/>
          <a:stretch/>
        </p:blipFill>
        <p:spPr>
          <a:xfrm>
            <a:off x="8433210" y="4524736"/>
            <a:ext cx="486492" cy="438434"/>
          </a:xfrm>
          <a:prstGeom prst="rect">
            <a:avLst/>
          </a:prstGeom>
        </p:spPr>
      </p:pic>
    </p:spTree>
    <p:extLst>
      <p:ext uri="{BB962C8B-B14F-4D97-AF65-F5344CB8AC3E}">
        <p14:creationId xmlns:p14="http://schemas.microsoft.com/office/powerpoint/2010/main" val="38362071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7A4B1F9-2098-1C3F-7AA2-2656CEC8913A}"/>
              </a:ext>
            </a:extLst>
          </p:cNvPr>
          <p:cNvSpPr>
            <a:spLocks noGrp="1"/>
          </p:cNvSpPr>
          <p:nvPr>
            <p:ph type="sldNum" sz="quarter" idx="12"/>
          </p:nvPr>
        </p:nvSpPr>
        <p:spPr bwMode="auto">
          <a:xfrm>
            <a:off x="11743268" y="6419583"/>
            <a:ext cx="448732"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9pPr>
          </a:lstStyle>
          <a:p>
            <a:pPr algn="r">
              <a:defRPr/>
            </a:pPr>
            <a:fld id="{8C5490D6-8476-4F9A-9D29-0EC3740DF8C6}" type="slidenum">
              <a:rPr lang="en-GB" altLang="en-US" smtClean="0"/>
              <a:pPr algn="r">
                <a:defRPr/>
              </a:pPr>
              <a:t>40</a:t>
            </a:fld>
            <a:endParaRPr lang="en-GB" altLang="en-US" dirty="0">
              <a:solidFill>
                <a:schemeClr val="tx1"/>
              </a:solidFill>
            </a:endParaRPr>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40</a:t>
            </a:fld>
            <a:endParaRPr lang="en-GB" altLang="en-US"/>
          </a:p>
        </p:txBody>
      </p:sp>
      <p:sp>
        <p:nvSpPr>
          <p:cNvPr id="4" name="Title 1">
            <a:extLst>
              <a:ext uri="{FF2B5EF4-FFF2-40B4-BE49-F238E27FC236}">
                <a16:creationId xmlns:a16="http://schemas.microsoft.com/office/drawing/2014/main" id="{9A278144-0789-0158-0BCD-A0B9E0E217B8}"/>
              </a:ext>
            </a:extLst>
          </p:cNvPr>
          <p:cNvSpPr txBox="1">
            <a:spLocks/>
          </p:cNvSpPr>
          <p:nvPr/>
        </p:nvSpPr>
        <p:spPr>
          <a:xfrm>
            <a:off x="224092" y="1124805"/>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Contenu de la liste maîtresse – Information de contact</a:t>
            </a:r>
          </a:p>
          <a:p>
            <a:pPr>
              <a:defRPr/>
            </a:pPr>
            <a:endParaRPr lang="fr-CH" altLang="en-US" sz="2400" b="1" dirty="0">
              <a:latin typeface="+mn-lt"/>
            </a:endParaRPr>
          </a:p>
        </p:txBody>
      </p:sp>
      <p:sp>
        <p:nvSpPr>
          <p:cNvPr id="6" name="Rectangle 5">
            <a:extLst>
              <a:ext uri="{FF2B5EF4-FFF2-40B4-BE49-F238E27FC236}">
                <a16:creationId xmlns:a16="http://schemas.microsoft.com/office/drawing/2014/main" id="{FE32F978-7A78-7C78-F41E-84D5032A9F37}"/>
              </a:ext>
            </a:extLst>
          </p:cNvPr>
          <p:cNvSpPr/>
          <p:nvPr/>
        </p:nvSpPr>
        <p:spPr>
          <a:xfrm>
            <a:off x="449986" y="1687638"/>
            <a:ext cx="8169344" cy="2123658"/>
          </a:xfrm>
          <a:prstGeom prst="rect">
            <a:avLst/>
          </a:prstGeom>
        </p:spPr>
        <p:txBody>
          <a:bodyPr wrap="square">
            <a:spAutoFit/>
          </a:bodyPr>
          <a:lstStyle/>
          <a:p>
            <a:r>
              <a:rPr lang="fr-CH" sz="2200" dirty="0"/>
              <a:t>Informations nécessaires pour contacter l'établissement de santé via différents médias, notamment :</a:t>
            </a:r>
          </a:p>
          <a:p>
            <a:pPr marL="342900" indent="-342900">
              <a:buFont typeface="Arial" panose="020B0604020202020204" pitchFamily="34" charset="0"/>
              <a:buChar char="•"/>
            </a:pPr>
            <a:r>
              <a:rPr lang="fr-CH" sz="2200" dirty="0"/>
              <a:t>Le nom complet et la fonction du chef de l’établissement de santé</a:t>
            </a:r>
          </a:p>
          <a:p>
            <a:pPr marL="342900" indent="-342900">
              <a:buFont typeface="Arial" panose="020B0604020202020204" pitchFamily="34" charset="0"/>
              <a:buChar char="•"/>
            </a:pPr>
            <a:r>
              <a:rPr lang="fr-CH" sz="2200" dirty="0"/>
              <a:t>Les numéros de téléphone (mobile, fixe)</a:t>
            </a:r>
          </a:p>
          <a:p>
            <a:pPr marL="342900" indent="-342900">
              <a:buFont typeface="Arial" panose="020B0604020202020204" pitchFamily="34" charset="0"/>
              <a:buChar char="•"/>
            </a:pPr>
            <a:r>
              <a:rPr lang="fr-CH" sz="2200" dirty="0"/>
              <a:t>Adresse e-mail</a:t>
            </a:r>
          </a:p>
          <a:p>
            <a:endParaRPr lang="fr-CH" sz="2200" dirty="0"/>
          </a:p>
        </p:txBody>
      </p:sp>
      <p:pic>
        <p:nvPicPr>
          <p:cNvPr id="8" name="Picture 7">
            <a:extLst>
              <a:ext uri="{FF2B5EF4-FFF2-40B4-BE49-F238E27FC236}">
                <a16:creationId xmlns:a16="http://schemas.microsoft.com/office/drawing/2014/main" id="{4603886E-9069-8787-1349-9ADF56E3BAC0}"/>
              </a:ext>
            </a:extLst>
          </p:cNvPr>
          <p:cNvPicPr>
            <a:picLocks noChangeAspect="1"/>
          </p:cNvPicPr>
          <p:nvPr/>
        </p:nvPicPr>
        <p:blipFill>
          <a:blip r:embed="rId3"/>
          <a:stretch>
            <a:fillRect/>
          </a:stretch>
        </p:blipFill>
        <p:spPr>
          <a:xfrm>
            <a:off x="779264" y="3789040"/>
            <a:ext cx="2096690" cy="1599372"/>
          </a:xfrm>
          <a:prstGeom prst="rect">
            <a:avLst/>
          </a:prstGeom>
        </p:spPr>
      </p:pic>
      <p:pic>
        <p:nvPicPr>
          <p:cNvPr id="9" name="Picture 8">
            <a:extLst>
              <a:ext uri="{FF2B5EF4-FFF2-40B4-BE49-F238E27FC236}">
                <a16:creationId xmlns:a16="http://schemas.microsoft.com/office/drawing/2014/main" id="{30B827F3-0B42-ECB0-4A02-FE451F357594}"/>
              </a:ext>
            </a:extLst>
          </p:cNvPr>
          <p:cNvPicPr>
            <a:picLocks noChangeAspect="1"/>
          </p:cNvPicPr>
          <p:nvPr/>
        </p:nvPicPr>
        <p:blipFill>
          <a:blip r:embed="rId4"/>
          <a:stretch>
            <a:fillRect/>
          </a:stretch>
        </p:blipFill>
        <p:spPr>
          <a:xfrm>
            <a:off x="5047075" y="3946503"/>
            <a:ext cx="587423" cy="996768"/>
          </a:xfrm>
          <a:prstGeom prst="rect">
            <a:avLst/>
          </a:prstGeom>
        </p:spPr>
      </p:pic>
      <p:pic>
        <p:nvPicPr>
          <p:cNvPr id="10" name="Picture 9">
            <a:extLst>
              <a:ext uri="{FF2B5EF4-FFF2-40B4-BE49-F238E27FC236}">
                <a16:creationId xmlns:a16="http://schemas.microsoft.com/office/drawing/2014/main" id="{0695A421-9ED8-95EC-03F1-45B08700B773}"/>
              </a:ext>
            </a:extLst>
          </p:cNvPr>
          <p:cNvPicPr>
            <a:picLocks noChangeAspect="1"/>
          </p:cNvPicPr>
          <p:nvPr/>
        </p:nvPicPr>
        <p:blipFill>
          <a:blip r:embed="rId5"/>
          <a:stretch>
            <a:fillRect/>
          </a:stretch>
        </p:blipFill>
        <p:spPr>
          <a:xfrm>
            <a:off x="3293503" y="3946503"/>
            <a:ext cx="1182651" cy="1030526"/>
          </a:xfrm>
          <a:prstGeom prst="rect">
            <a:avLst/>
          </a:prstGeom>
        </p:spPr>
      </p:pic>
      <p:pic>
        <p:nvPicPr>
          <p:cNvPr id="11" name="Picture 10">
            <a:extLst>
              <a:ext uri="{FF2B5EF4-FFF2-40B4-BE49-F238E27FC236}">
                <a16:creationId xmlns:a16="http://schemas.microsoft.com/office/drawing/2014/main" id="{8A3F21CA-39F5-7061-6BB1-67E04255E77E}"/>
              </a:ext>
            </a:extLst>
          </p:cNvPr>
          <p:cNvPicPr>
            <a:picLocks noChangeAspect="1"/>
          </p:cNvPicPr>
          <p:nvPr/>
        </p:nvPicPr>
        <p:blipFill>
          <a:blip r:embed="rId6"/>
          <a:stretch>
            <a:fillRect/>
          </a:stretch>
        </p:blipFill>
        <p:spPr>
          <a:xfrm>
            <a:off x="6300192" y="3856595"/>
            <a:ext cx="1732592" cy="1120434"/>
          </a:xfrm>
          <a:prstGeom prst="rect">
            <a:avLst/>
          </a:prstGeom>
        </p:spPr>
      </p:pic>
      <p:sp>
        <p:nvSpPr>
          <p:cNvPr id="2" name="Title 1">
            <a:extLst>
              <a:ext uri="{FF2B5EF4-FFF2-40B4-BE49-F238E27FC236}">
                <a16:creationId xmlns:a16="http://schemas.microsoft.com/office/drawing/2014/main" id="{2A1B7495-8AC6-90EA-6B67-1955ADCA15AA}"/>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Tree>
    <p:extLst>
      <p:ext uri="{BB962C8B-B14F-4D97-AF65-F5344CB8AC3E}">
        <p14:creationId xmlns:p14="http://schemas.microsoft.com/office/powerpoint/2010/main" val="396700790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41</a:t>
            </a:fld>
            <a:endParaRPr lang="en-GB" altLang="en-US"/>
          </a:p>
        </p:txBody>
      </p:sp>
      <p:sp>
        <p:nvSpPr>
          <p:cNvPr id="12" name="Rectangle 11">
            <a:extLst>
              <a:ext uri="{FF2B5EF4-FFF2-40B4-BE49-F238E27FC236}">
                <a16:creationId xmlns:a16="http://schemas.microsoft.com/office/drawing/2014/main" id="{A3E57592-6649-780D-C3EF-583145DCB18B}"/>
              </a:ext>
            </a:extLst>
          </p:cNvPr>
          <p:cNvSpPr/>
          <p:nvPr/>
        </p:nvSpPr>
        <p:spPr>
          <a:xfrm>
            <a:off x="143508" y="969186"/>
            <a:ext cx="8856984" cy="1446550"/>
          </a:xfrm>
          <a:prstGeom prst="rect">
            <a:avLst/>
          </a:prstGeom>
        </p:spPr>
        <p:txBody>
          <a:bodyPr wrap="square">
            <a:spAutoFit/>
          </a:bodyPr>
          <a:lstStyle/>
          <a:p>
            <a:r>
              <a:rPr lang="fr-FR" sz="2200" dirty="0"/>
              <a:t>Couvrir les 4 types d'informations présentés ici (identifier, classer, localiser et contacter de manière unique) peut donner lieu à une longue liste d'éléments de donnée à inclure dans le dictionnaire de données et donc dans la liste maîtresse.</a:t>
            </a:r>
            <a:endParaRPr lang="en-US" sz="2200" dirty="0"/>
          </a:p>
        </p:txBody>
      </p:sp>
      <p:sp>
        <p:nvSpPr>
          <p:cNvPr id="19" name="TextBox 18">
            <a:extLst>
              <a:ext uri="{FF2B5EF4-FFF2-40B4-BE49-F238E27FC236}">
                <a16:creationId xmlns:a16="http://schemas.microsoft.com/office/drawing/2014/main" id="{E7E95BB2-4AD2-29E4-8151-67E63EDC9830}"/>
              </a:ext>
            </a:extLst>
          </p:cNvPr>
          <p:cNvSpPr txBox="1"/>
          <p:nvPr/>
        </p:nvSpPr>
        <p:spPr>
          <a:xfrm>
            <a:off x="323528" y="2348880"/>
            <a:ext cx="8856984" cy="369332"/>
          </a:xfrm>
          <a:prstGeom prst="rect">
            <a:avLst/>
          </a:prstGeom>
          <a:noFill/>
        </p:spPr>
        <p:txBody>
          <a:bodyPr wrap="square">
            <a:spAutoFit/>
          </a:bodyPr>
          <a:lstStyle/>
          <a:p>
            <a:r>
              <a:rPr lang="fr-FR" sz="1800" dirty="0"/>
              <a:t>Exemple : Liste maitresse des établissements de santé – Mongolie (33 éléments de données)</a:t>
            </a:r>
          </a:p>
        </p:txBody>
      </p:sp>
      <p:sp>
        <p:nvSpPr>
          <p:cNvPr id="2" name="Title 1">
            <a:extLst>
              <a:ext uri="{FF2B5EF4-FFF2-40B4-BE49-F238E27FC236}">
                <a16:creationId xmlns:a16="http://schemas.microsoft.com/office/drawing/2014/main" id="{53BBC0AC-CC96-3058-D9CF-FF24BE796D0E}"/>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pic>
        <p:nvPicPr>
          <p:cNvPr id="3" name="Picture 2">
            <a:extLst>
              <a:ext uri="{FF2B5EF4-FFF2-40B4-BE49-F238E27FC236}">
                <a16:creationId xmlns:a16="http://schemas.microsoft.com/office/drawing/2014/main" id="{392857C5-A2D8-D8E8-9764-B3E6E5BFE904}"/>
              </a:ext>
            </a:extLst>
          </p:cNvPr>
          <p:cNvPicPr>
            <a:picLocks noChangeAspect="1"/>
          </p:cNvPicPr>
          <p:nvPr/>
        </p:nvPicPr>
        <p:blipFill>
          <a:blip r:embed="rId3"/>
          <a:stretch>
            <a:fillRect/>
          </a:stretch>
        </p:blipFill>
        <p:spPr>
          <a:xfrm>
            <a:off x="683568" y="2850222"/>
            <a:ext cx="6048672" cy="3894405"/>
          </a:xfrm>
          <a:prstGeom prst="rect">
            <a:avLst/>
          </a:prstGeom>
        </p:spPr>
      </p:pic>
      <p:sp>
        <p:nvSpPr>
          <p:cNvPr id="4" name="TextBox 3">
            <a:extLst>
              <a:ext uri="{FF2B5EF4-FFF2-40B4-BE49-F238E27FC236}">
                <a16:creationId xmlns:a16="http://schemas.microsoft.com/office/drawing/2014/main" id="{FE3142FC-4267-8BA0-0434-F3B8F32BFE44}"/>
              </a:ext>
            </a:extLst>
          </p:cNvPr>
          <p:cNvSpPr txBox="1"/>
          <p:nvPr/>
        </p:nvSpPr>
        <p:spPr>
          <a:xfrm>
            <a:off x="7268325" y="4767911"/>
            <a:ext cx="1665375" cy="415498"/>
          </a:xfrm>
          <a:prstGeom prst="rect">
            <a:avLst/>
          </a:prstGeom>
          <a:noFill/>
        </p:spPr>
        <p:txBody>
          <a:bodyPr wrap="square">
            <a:spAutoFit/>
          </a:bodyPr>
          <a:lstStyle/>
          <a:p>
            <a:r>
              <a:rPr lang="fr-FR" sz="1050" dirty="0" err="1"/>
              <a:t>FR_LMES_Dictionnaire_données_MNG_FR</a:t>
            </a:r>
            <a:endParaRPr lang="fr-CH" dirty="0"/>
          </a:p>
        </p:txBody>
      </p:sp>
      <p:pic>
        <p:nvPicPr>
          <p:cNvPr id="6" name="Picture 5">
            <a:extLst>
              <a:ext uri="{FF2B5EF4-FFF2-40B4-BE49-F238E27FC236}">
                <a16:creationId xmlns:a16="http://schemas.microsoft.com/office/drawing/2014/main" id="{FFB10F3D-3281-F546-B766-8B6E204F2843}"/>
              </a:ext>
            </a:extLst>
          </p:cNvPr>
          <p:cNvPicPr>
            <a:picLocks noChangeAspect="1"/>
          </p:cNvPicPr>
          <p:nvPr/>
        </p:nvPicPr>
        <p:blipFill rotWithShape="1">
          <a:blip r:embed="rId4"/>
          <a:srcRect l="80520" t="38265" r="10441" b="47050"/>
          <a:stretch/>
        </p:blipFill>
        <p:spPr>
          <a:xfrm>
            <a:off x="6804248" y="5202563"/>
            <a:ext cx="486492" cy="438434"/>
          </a:xfrm>
          <a:prstGeom prst="rect">
            <a:avLst/>
          </a:prstGeom>
        </p:spPr>
      </p:pic>
    </p:spTree>
    <p:extLst>
      <p:ext uri="{BB962C8B-B14F-4D97-AF65-F5344CB8AC3E}">
        <p14:creationId xmlns:p14="http://schemas.microsoft.com/office/powerpoint/2010/main" val="269009975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42</a:t>
            </a:fld>
            <a:endParaRPr lang="en-GB" altLang="en-US"/>
          </a:p>
        </p:txBody>
      </p:sp>
      <p:sp>
        <p:nvSpPr>
          <p:cNvPr id="11" name="Title 1">
            <a:extLst>
              <a:ext uri="{FF2B5EF4-FFF2-40B4-BE49-F238E27FC236}">
                <a16:creationId xmlns:a16="http://schemas.microsoft.com/office/drawing/2014/main" id="{A787B776-8497-7F85-E2B5-8BDA7B68D7AD}"/>
              </a:ext>
            </a:extLst>
          </p:cNvPr>
          <p:cNvSpPr txBox="1">
            <a:spLocks/>
          </p:cNvSpPr>
          <p:nvPr/>
        </p:nvSpPr>
        <p:spPr>
          <a:xfrm>
            <a:off x="224092" y="1122551"/>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Eléments clés d’une liste maîtresses - Registre</a:t>
            </a:r>
          </a:p>
        </p:txBody>
      </p:sp>
      <p:sp>
        <p:nvSpPr>
          <p:cNvPr id="14" name="Title 1">
            <a:extLst>
              <a:ext uri="{FF2B5EF4-FFF2-40B4-BE49-F238E27FC236}">
                <a16:creationId xmlns:a16="http://schemas.microsoft.com/office/drawing/2014/main" id="{6EF1CD5C-038F-E3DC-886D-10C521644F4E}"/>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000" b="1" dirty="0">
                <a:solidFill>
                  <a:schemeClr val="bg1"/>
                </a:solidFill>
                <a:latin typeface="+mn-lt"/>
              </a:rPr>
              <a:t>Définir les références au sol – Listes maîtresses (Example: liste maîtresses des établissements de santé)</a:t>
            </a:r>
          </a:p>
        </p:txBody>
      </p:sp>
      <p:sp>
        <p:nvSpPr>
          <p:cNvPr id="7" name="Rectangle 6">
            <a:extLst>
              <a:ext uri="{FF2B5EF4-FFF2-40B4-BE49-F238E27FC236}">
                <a16:creationId xmlns:a16="http://schemas.microsoft.com/office/drawing/2014/main" id="{07DD5AA4-3BF8-D207-7C60-DC87E322FDB3}"/>
              </a:ext>
            </a:extLst>
          </p:cNvPr>
          <p:cNvSpPr/>
          <p:nvPr/>
        </p:nvSpPr>
        <p:spPr>
          <a:xfrm>
            <a:off x="957716" y="5329164"/>
            <a:ext cx="8285302" cy="430887"/>
          </a:xfrm>
          <a:prstGeom prst="rect">
            <a:avLst/>
          </a:prstGeom>
        </p:spPr>
        <p:txBody>
          <a:bodyPr wrap="square">
            <a:spAutoFit/>
          </a:bodyPr>
          <a:lstStyle/>
          <a:p>
            <a:pPr marL="127397" indent="-127397"/>
            <a:r>
              <a:rPr lang="fr-FR" sz="2200" dirty="0">
                <a:latin typeface="+mn-lt"/>
              </a:rPr>
              <a:t>On parlera plus en détail du concept de registre durant la Séance 12</a:t>
            </a:r>
            <a:endParaRPr lang="en-US" sz="2200" dirty="0">
              <a:latin typeface="+mn-lt"/>
            </a:endParaRPr>
          </a:p>
        </p:txBody>
      </p:sp>
      <p:sp>
        <p:nvSpPr>
          <p:cNvPr id="16" name="AutoShape 416">
            <a:extLst>
              <a:ext uri="{FF2B5EF4-FFF2-40B4-BE49-F238E27FC236}">
                <a16:creationId xmlns:a16="http://schemas.microsoft.com/office/drawing/2014/main" id="{60A411DF-1816-2AB4-A09D-E653A40EA38D}"/>
              </a:ext>
            </a:extLst>
          </p:cNvPr>
          <p:cNvSpPr>
            <a:spLocks noChangeArrowheads="1"/>
          </p:cNvSpPr>
          <p:nvPr/>
        </p:nvSpPr>
        <p:spPr bwMode="auto">
          <a:xfrm>
            <a:off x="548063" y="5344371"/>
            <a:ext cx="381000" cy="404700"/>
          </a:xfrm>
          <a:prstGeom prst="rightArrow">
            <a:avLst>
              <a:gd name="adj1" fmla="val 50000"/>
              <a:gd name="adj2" fmla="val 50000"/>
            </a:avLst>
          </a:prstGeom>
          <a:solidFill>
            <a:srgbClr val="1B3163"/>
          </a:solidFill>
          <a:ln w="9525">
            <a:noFill/>
            <a:miter lim="800000"/>
            <a:headEnd/>
            <a:tailEnd/>
          </a:ln>
        </p:spPr>
        <p:txBody>
          <a:bodyPr wrap="none" anchor="ctr"/>
          <a:lstStyle/>
          <a:p>
            <a:pPr eaLnBrk="1" hangingPunct="1">
              <a:defRPr/>
            </a:pPr>
            <a:endParaRPr lang="fr-CH" sz="2200">
              <a:solidFill>
                <a:srgbClr val="346667"/>
              </a:solidFill>
              <a:latin typeface="+mn-lt"/>
            </a:endParaRPr>
          </a:p>
        </p:txBody>
      </p:sp>
      <p:sp>
        <p:nvSpPr>
          <p:cNvPr id="17" name="Google Shape;459;p44">
            <a:extLst>
              <a:ext uri="{FF2B5EF4-FFF2-40B4-BE49-F238E27FC236}">
                <a16:creationId xmlns:a16="http://schemas.microsoft.com/office/drawing/2014/main" id="{CF373E9E-10AD-770C-36CD-64BB862CDACD}"/>
              </a:ext>
            </a:extLst>
          </p:cNvPr>
          <p:cNvSpPr txBox="1">
            <a:spLocks/>
          </p:cNvSpPr>
          <p:nvPr/>
        </p:nvSpPr>
        <p:spPr>
          <a:xfrm>
            <a:off x="1110866" y="1592374"/>
            <a:ext cx="6922267" cy="756506"/>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fr-CH" sz="2400" dirty="0"/>
              <a:t>Solution informatique permettant de stocker, maintenir, valider, mettre à jour et partager une liste maîtresse.</a:t>
            </a:r>
          </a:p>
        </p:txBody>
      </p:sp>
      <p:sp>
        <p:nvSpPr>
          <p:cNvPr id="18" name="Google Shape;462;p44">
            <a:extLst>
              <a:ext uri="{FF2B5EF4-FFF2-40B4-BE49-F238E27FC236}">
                <a16:creationId xmlns:a16="http://schemas.microsoft.com/office/drawing/2014/main" id="{287742C3-B08E-B0AE-26D6-40F62FE8E5C4}"/>
              </a:ext>
            </a:extLst>
          </p:cNvPr>
          <p:cNvSpPr/>
          <p:nvPr/>
        </p:nvSpPr>
        <p:spPr>
          <a:xfrm>
            <a:off x="1216763" y="3025836"/>
            <a:ext cx="7549990" cy="316500"/>
          </a:xfrm>
          <a:prstGeom prst="rect">
            <a:avLst/>
          </a:prstGeom>
          <a:noFill/>
          <a:ln>
            <a:noFill/>
          </a:ln>
        </p:spPr>
        <p:txBody>
          <a:bodyPr spcFirstLastPara="1" wrap="square" lIns="67850" tIns="33325" rIns="67850" bIns="33325" anchor="t" anchorCtr="0">
            <a:noAutofit/>
          </a:bodyPr>
          <a:lstStyle/>
          <a:p>
            <a:pPr>
              <a:lnSpc>
                <a:spcPct val="90000"/>
              </a:lnSpc>
              <a:buSzPts val="1800"/>
            </a:pPr>
            <a:r>
              <a:rPr lang="fr-FR" sz="2400" dirty="0">
                <a:latin typeface="+mn-lt"/>
                <a:ea typeface="Open Sans"/>
                <a:cs typeface="Open Sans"/>
                <a:sym typeface="Open Sans"/>
              </a:rPr>
              <a:t>Conteneur qui gère une seule liste maîtresse</a:t>
            </a:r>
            <a:endParaRPr lang="fr-CH" sz="2400" dirty="0">
              <a:latin typeface="+mn-lt"/>
            </a:endParaRPr>
          </a:p>
        </p:txBody>
      </p:sp>
      <p:sp>
        <p:nvSpPr>
          <p:cNvPr id="19" name="Google Shape;463;p44">
            <a:extLst>
              <a:ext uri="{FF2B5EF4-FFF2-40B4-BE49-F238E27FC236}">
                <a16:creationId xmlns:a16="http://schemas.microsoft.com/office/drawing/2014/main" id="{96A6145B-5943-863B-1346-9906D9AFCA7A}"/>
              </a:ext>
            </a:extLst>
          </p:cNvPr>
          <p:cNvSpPr/>
          <p:nvPr/>
        </p:nvSpPr>
        <p:spPr>
          <a:xfrm>
            <a:off x="695941" y="2997200"/>
            <a:ext cx="478200" cy="404700"/>
          </a:xfrm>
          <a:prstGeom prst="rightArrow">
            <a:avLst>
              <a:gd name="adj1" fmla="val 50000"/>
              <a:gd name="adj2" fmla="val 50000"/>
            </a:avLst>
          </a:prstGeom>
          <a:solidFill>
            <a:srgbClr val="002060"/>
          </a:solidFill>
          <a:ln>
            <a:noFill/>
          </a:ln>
        </p:spPr>
        <p:txBody>
          <a:bodyPr spcFirstLastPara="1" wrap="square" lIns="91425" tIns="45700" rIns="91425" bIns="45700" anchor="ctr" anchorCtr="0">
            <a:noAutofit/>
          </a:bodyPr>
          <a:lstStyle/>
          <a:p>
            <a:pPr>
              <a:buSzPts val="1200"/>
            </a:pPr>
            <a:endParaRPr lang="fr-CH" sz="2400" dirty="0">
              <a:latin typeface="+mn-lt"/>
            </a:endParaRPr>
          </a:p>
        </p:txBody>
      </p:sp>
      <p:sp>
        <p:nvSpPr>
          <p:cNvPr id="20" name="Google Shape;461;p44">
            <a:extLst>
              <a:ext uri="{FF2B5EF4-FFF2-40B4-BE49-F238E27FC236}">
                <a16:creationId xmlns:a16="http://schemas.microsoft.com/office/drawing/2014/main" id="{8AA5E22C-13D5-42B4-43A7-20A8B6AE9AC5}"/>
              </a:ext>
            </a:extLst>
          </p:cNvPr>
          <p:cNvSpPr/>
          <p:nvPr/>
        </p:nvSpPr>
        <p:spPr>
          <a:xfrm>
            <a:off x="738563" y="3769263"/>
            <a:ext cx="478200" cy="404700"/>
          </a:xfrm>
          <a:prstGeom prst="rightArrow">
            <a:avLst>
              <a:gd name="adj1" fmla="val 50000"/>
              <a:gd name="adj2" fmla="val 50000"/>
            </a:avLst>
          </a:prstGeom>
          <a:solidFill>
            <a:srgbClr val="002060"/>
          </a:solidFill>
          <a:ln>
            <a:noFill/>
          </a:ln>
        </p:spPr>
        <p:txBody>
          <a:bodyPr spcFirstLastPara="1" wrap="square" lIns="91425" tIns="45700" rIns="91425" bIns="45700" anchor="ctr" anchorCtr="0">
            <a:noAutofit/>
          </a:bodyPr>
          <a:lstStyle/>
          <a:p>
            <a:pPr>
              <a:buSzPts val="1200"/>
            </a:pPr>
            <a:endParaRPr lang="fr-CH" sz="2400" dirty="0">
              <a:latin typeface="+mn-lt"/>
            </a:endParaRPr>
          </a:p>
        </p:txBody>
      </p:sp>
      <p:sp>
        <p:nvSpPr>
          <p:cNvPr id="21" name="Google Shape;460;p44">
            <a:extLst>
              <a:ext uri="{FF2B5EF4-FFF2-40B4-BE49-F238E27FC236}">
                <a16:creationId xmlns:a16="http://schemas.microsoft.com/office/drawing/2014/main" id="{47AEBF2A-3EBA-C0CE-47E3-7464C0FA7A59}"/>
              </a:ext>
            </a:extLst>
          </p:cNvPr>
          <p:cNvSpPr txBox="1"/>
          <p:nvPr/>
        </p:nvSpPr>
        <p:spPr>
          <a:xfrm>
            <a:off x="1344113" y="3654142"/>
            <a:ext cx="6900295" cy="9096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chemeClr val="dk2"/>
              </a:buClr>
              <a:buSzPts val="1800"/>
            </a:pPr>
            <a:r>
              <a:rPr lang="fr-CH" sz="2400" dirty="0">
                <a:latin typeface="+mn-lt"/>
                <a:ea typeface="Open Sans"/>
                <a:cs typeface="Open Sans"/>
                <a:sym typeface="Open Sans"/>
              </a:rPr>
              <a:t>Exemple du registre national des établissement de santé du Département de la santé des Philippines: </a:t>
            </a:r>
            <a:r>
              <a:rPr lang="fr-CH" sz="2400" dirty="0">
                <a:latin typeface="+mn-lt"/>
                <a:ea typeface="Open Sans"/>
                <a:cs typeface="Open Sans"/>
                <a:sym typeface="Open Sans"/>
                <a:hlinkClick r:id="rId3"/>
              </a:rPr>
              <a:t>https://nhfr.doh.gov.ph/Home</a:t>
            </a:r>
            <a:r>
              <a:rPr lang="fr-CH" sz="2400" dirty="0">
                <a:latin typeface="+mn-lt"/>
                <a:ea typeface="Open Sans"/>
                <a:cs typeface="Open Sans"/>
                <a:sym typeface="Open Sans"/>
              </a:rPr>
              <a:t>)   </a:t>
            </a:r>
            <a:endParaRPr lang="fr-CH" sz="2400" dirty="0">
              <a:latin typeface="+mn-lt"/>
            </a:endParaRPr>
          </a:p>
        </p:txBody>
      </p:sp>
    </p:spTree>
    <p:extLst>
      <p:ext uri="{BB962C8B-B14F-4D97-AF65-F5344CB8AC3E}">
        <p14:creationId xmlns:p14="http://schemas.microsoft.com/office/powerpoint/2010/main" val="36466376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7079877" y="5819452"/>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43</a:t>
            </a:fld>
            <a:endParaRPr lang="en-US" sz="1200" dirty="0"/>
          </a:p>
        </p:txBody>
      </p:sp>
      <p:sp>
        <p:nvSpPr>
          <p:cNvPr id="7" name="Title 1">
            <a:extLst>
              <a:ext uri="{FF2B5EF4-FFF2-40B4-BE49-F238E27FC236}">
                <a16:creationId xmlns:a16="http://schemas.microsoft.com/office/drawing/2014/main" id="{4D9EB3CC-B589-AA03-F79F-9EF9F3F7750D}"/>
              </a:ext>
            </a:extLst>
          </p:cNvPr>
          <p:cNvSpPr txBox="1">
            <a:spLocks/>
          </p:cNvSpPr>
          <p:nvPr/>
        </p:nvSpPr>
        <p:spPr>
          <a:xfrm>
            <a:off x="0" y="1"/>
            <a:ext cx="9144000" cy="974226"/>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Définir les références au sol – Listes maîtresses</a:t>
            </a:r>
          </a:p>
        </p:txBody>
      </p:sp>
      <p:sp>
        <p:nvSpPr>
          <p:cNvPr id="15" name="Slide Number Placeholder 3">
            <a:extLst>
              <a:ext uri="{FF2B5EF4-FFF2-40B4-BE49-F238E27FC236}">
                <a16:creationId xmlns:a16="http://schemas.microsoft.com/office/drawing/2014/main" id="{209B6518-FDB2-AF4B-0F26-D489A8D432F4}"/>
              </a:ext>
            </a:extLst>
          </p:cNvPr>
          <p:cNvSpPr txBox="1">
            <a:spLocks/>
          </p:cNvSpPr>
          <p:nvPr/>
        </p:nvSpPr>
        <p:spPr bwMode="auto">
          <a:xfrm>
            <a:off x="8619330" y="6453188"/>
            <a:ext cx="52467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43</a:t>
            </a:fld>
            <a:endParaRPr lang="en-GB" altLang="en-US"/>
          </a:p>
        </p:txBody>
      </p:sp>
      <p:sp>
        <p:nvSpPr>
          <p:cNvPr id="2" name="Slide Number Placeholder 3">
            <a:extLst>
              <a:ext uri="{FF2B5EF4-FFF2-40B4-BE49-F238E27FC236}">
                <a16:creationId xmlns:a16="http://schemas.microsoft.com/office/drawing/2014/main" id="{E4881296-EBA7-D3CF-FA20-D746EE7649EB}"/>
              </a:ext>
            </a:extLst>
          </p:cNvPr>
          <p:cNvSpPr txBox="1">
            <a:spLocks noChangeArrowheads="1"/>
          </p:cNvSpPr>
          <p:nvPr/>
        </p:nvSpPr>
        <p:spPr bwMode="auto">
          <a:xfrm>
            <a:off x="5988844" y="5775913"/>
            <a:ext cx="154305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Calibri" panose="020F0502020204030204" pitchFamily="34" charset="0"/>
                <a:ea typeface="+mn-ea"/>
                <a:cs typeface="Arial" charset="0"/>
              </a:defRPr>
            </a:lvl1pPr>
            <a:lvl2pPr marL="557213" indent="-214313"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Arial"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Calibri" panose="020F0502020204030204" pitchFamily="34" charset="0"/>
                <a:ea typeface="+mn-ea"/>
                <a:cs typeface="Arial"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5pPr>
            <a:lvl6pPr marL="1885950" indent="-171450" algn="l" defTabSz="914400"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6pPr>
            <a:lvl7pPr marL="2228850" indent="-171450" algn="l" defTabSz="914400"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7pPr>
            <a:lvl8pPr marL="2571750" indent="-171450" algn="l" defTabSz="914400"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8pPr>
            <a:lvl9pPr marL="2914650" indent="-171450" algn="l" defTabSz="914400"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itchFamily="34" charset="0"/>
                <a:ea typeface="+mn-ea"/>
                <a:cs typeface="Arial" charset="0"/>
              </a:defRPr>
            </a:lvl9pPr>
          </a:lstStyle>
          <a:p>
            <a:pPr>
              <a:lnSpc>
                <a:spcPct val="100000"/>
              </a:lnSpc>
              <a:spcBef>
                <a:spcPct val="0"/>
              </a:spcBef>
              <a:buFontTx/>
              <a:buNone/>
            </a:pPr>
            <a:fld id="{AB949C20-3D3E-4CE0-B0BF-0461DA919736}" type="slidenum">
              <a:rPr lang="en-GB" altLang="en-US" sz="900" smtClean="0">
                <a:solidFill>
                  <a:schemeClr val="bg1"/>
                </a:solidFill>
              </a:rPr>
              <a:pPr>
                <a:lnSpc>
                  <a:spcPct val="100000"/>
                </a:lnSpc>
                <a:spcBef>
                  <a:spcPct val="0"/>
                </a:spcBef>
                <a:buFontTx/>
                <a:buNone/>
              </a:pPr>
              <a:t>43</a:t>
            </a:fld>
            <a:endParaRPr lang="en-GB" altLang="en-US" sz="900">
              <a:solidFill>
                <a:schemeClr val="bg1"/>
              </a:solidFill>
            </a:endParaRPr>
          </a:p>
        </p:txBody>
      </p:sp>
      <p:sp>
        <p:nvSpPr>
          <p:cNvPr id="6" name="Rectangle 3">
            <a:extLst>
              <a:ext uri="{FF2B5EF4-FFF2-40B4-BE49-F238E27FC236}">
                <a16:creationId xmlns:a16="http://schemas.microsoft.com/office/drawing/2014/main" id="{AC92AD8A-C407-46DB-A0BB-8DEE3578230D}"/>
              </a:ext>
            </a:extLst>
          </p:cNvPr>
          <p:cNvSpPr>
            <a:spLocks noChangeArrowheads="1"/>
          </p:cNvSpPr>
          <p:nvPr/>
        </p:nvSpPr>
        <p:spPr bwMode="auto">
          <a:xfrm>
            <a:off x="467917" y="1831460"/>
            <a:ext cx="5520927" cy="440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 typeface="Calibri Light" panose="020F0302020204030204" pitchFamily="34" charset="0"/>
              <a:buAutoNum type="arabicPeriod"/>
            </a:pPr>
            <a:r>
              <a:rPr lang="fr-FR" altLang="zh-CN" sz="2400" dirty="0"/>
              <a:t>Évaluer l’état actuel Établir la structure de gouvernance</a:t>
            </a:r>
          </a:p>
          <a:p>
            <a:pPr eaLnBrk="1" hangingPunct="1">
              <a:spcBef>
                <a:spcPct val="20000"/>
              </a:spcBef>
              <a:buFont typeface="Calibri Light" panose="020F0302020204030204" pitchFamily="34" charset="0"/>
              <a:buAutoNum type="arabicPeriod"/>
            </a:pPr>
            <a:r>
              <a:rPr lang="fr-FR" altLang="zh-CN" sz="2400" dirty="0"/>
              <a:t>Définir l'état cible Générer la première version de la liste maîtresse et l'utiliser pour le projet pilote</a:t>
            </a:r>
          </a:p>
          <a:p>
            <a:pPr eaLnBrk="1" hangingPunct="1">
              <a:spcBef>
                <a:spcPct val="20000"/>
              </a:spcBef>
              <a:buFont typeface="Calibri Light" panose="020F0302020204030204" pitchFamily="34" charset="0"/>
              <a:buAutoNum type="arabicPeriod"/>
            </a:pPr>
            <a:r>
              <a:rPr lang="fr-FR" altLang="zh-CN" sz="2400" dirty="0"/>
              <a:t>Établir le registre (registre géographique commun) pour héberger et gérer la liste maîtresse</a:t>
            </a:r>
          </a:p>
          <a:p>
            <a:pPr eaLnBrk="1" hangingPunct="1">
              <a:spcBef>
                <a:spcPct val="20000"/>
              </a:spcBef>
              <a:buFont typeface="Calibri Light" panose="020F0302020204030204" pitchFamily="34" charset="0"/>
              <a:buAutoNum type="arabicPeriod"/>
            </a:pPr>
            <a:r>
              <a:rPr lang="fr-FR" altLang="zh-CN" sz="2400" dirty="0"/>
              <a:t>Partager et utiliser la liste maîtresse au-delà du projet pilote</a:t>
            </a:r>
          </a:p>
          <a:p>
            <a:pPr eaLnBrk="1" hangingPunct="1">
              <a:spcBef>
                <a:spcPct val="20000"/>
              </a:spcBef>
              <a:buFont typeface="Calibri Light" panose="020F0302020204030204" pitchFamily="34" charset="0"/>
              <a:buAutoNum type="arabicPeriod"/>
            </a:pPr>
            <a:r>
              <a:rPr lang="fr-FR" altLang="zh-CN" sz="2400" dirty="0"/>
              <a:t>Tenir à jour la liste maîtresse et le registre</a:t>
            </a:r>
          </a:p>
          <a:p>
            <a:pPr eaLnBrk="1" hangingPunct="1">
              <a:spcBef>
                <a:spcPct val="20000"/>
              </a:spcBef>
              <a:buFont typeface="Calibri Light" panose="020F0302020204030204" pitchFamily="34" charset="0"/>
              <a:buAutoNum type="arabicPeriod"/>
            </a:pPr>
            <a:endParaRPr lang="fr-FR" altLang="zh-CN" sz="2400" dirty="0"/>
          </a:p>
          <a:p>
            <a:pPr eaLnBrk="1" hangingPunct="1">
              <a:spcBef>
                <a:spcPct val="20000"/>
              </a:spcBef>
              <a:buFont typeface="Calibri Light" panose="020F0302020204030204" pitchFamily="34" charset="0"/>
              <a:buAutoNum type="arabicPeriod"/>
            </a:pPr>
            <a:endParaRPr lang="en-US" altLang="zh-CN" sz="2400" dirty="0"/>
          </a:p>
        </p:txBody>
      </p:sp>
      <p:pic>
        <p:nvPicPr>
          <p:cNvPr id="12" name="Picture 11">
            <a:extLst>
              <a:ext uri="{FF2B5EF4-FFF2-40B4-BE49-F238E27FC236}">
                <a16:creationId xmlns:a16="http://schemas.microsoft.com/office/drawing/2014/main" id="{BCCD3096-29F0-A796-B7CD-FD958733CB56}"/>
              </a:ext>
            </a:extLst>
          </p:cNvPr>
          <p:cNvPicPr>
            <a:picLocks noChangeAspect="1"/>
          </p:cNvPicPr>
          <p:nvPr/>
        </p:nvPicPr>
        <p:blipFill>
          <a:blip r:embed="rId3"/>
          <a:stretch>
            <a:fillRect/>
          </a:stretch>
        </p:blipFill>
        <p:spPr>
          <a:xfrm>
            <a:off x="6439436" y="2207773"/>
            <a:ext cx="2265443" cy="3208247"/>
          </a:xfrm>
          <a:prstGeom prst="rect">
            <a:avLst/>
          </a:prstGeom>
          <a:ln>
            <a:solidFill>
              <a:schemeClr val="tx1"/>
            </a:solidFill>
          </a:ln>
        </p:spPr>
      </p:pic>
      <p:pic>
        <p:nvPicPr>
          <p:cNvPr id="14" name="Picture 13">
            <a:extLst>
              <a:ext uri="{FF2B5EF4-FFF2-40B4-BE49-F238E27FC236}">
                <a16:creationId xmlns:a16="http://schemas.microsoft.com/office/drawing/2014/main" id="{AB1B0BBE-0B54-C27C-BA51-33FA97180530}"/>
              </a:ext>
            </a:extLst>
          </p:cNvPr>
          <p:cNvPicPr>
            <a:picLocks noChangeAspect="1"/>
          </p:cNvPicPr>
          <p:nvPr/>
        </p:nvPicPr>
        <p:blipFill>
          <a:blip r:embed="rId4"/>
          <a:stretch>
            <a:fillRect/>
          </a:stretch>
        </p:blipFill>
        <p:spPr>
          <a:xfrm>
            <a:off x="8418356" y="1991604"/>
            <a:ext cx="401948" cy="388800"/>
          </a:xfrm>
          <a:prstGeom prst="rect">
            <a:avLst/>
          </a:prstGeom>
        </p:spPr>
      </p:pic>
      <p:pic>
        <p:nvPicPr>
          <p:cNvPr id="16" name="Picture 15">
            <a:extLst>
              <a:ext uri="{FF2B5EF4-FFF2-40B4-BE49-F238E27FC236}">
                <a16:creationId xmlns:a16="http://schemas.microsoft.com/office/drawing/2014/main" id="{148A274B-3CFE-2E7F-14C6-C767F3558B58}"/>
              </a:ext>
            </a:extLst>
          </p:cNvPr>
          <p:cNvPicPr>
            <a:picLocks noChangeAspect="1"/>
          </p:cNvPicPr>
          <p:nvPr/>
        </p:nvPicPr>
        <p:blipFill rotWithShape="1">
          <a:blip r:embed="rId5"/>
          <a:srcRect l="80520" t="38265" r="10441" b="47050"/>
          <a:stretch/>
        </p:blipFill>
        <p:spPr>
          <a:xfrm>
            <a:off x="6258378" y="5342761"/>
            <a:ext cx="477874" cy="430668"/>
          </a:xfrm>
          <a:prstGeom prst="rect">
            <a:avLst/>
          </a:prstGeom>
        </p:spPr>
      </p:pic>
      <p:sp>
        <p:nvSpPr>
          <p:cNvPr id="10" name="Title 1">
            <a:extLst>
              <a:ext uri="{FF2B5EF4-FFF2-40B4-BE49-F238E27FC236}">
                <a16:creationId xmlns:a16="http://schemas.microsoft.com/office/drawing/2014/main" id="{F259CF17-3D5D-199A-4710-203AC2D7EB42}"/>
              </a:ext>
            </a:extLst>
          </p:cNvPr>
          <p:cNvSpPr txBox="1">
            <a:spLocks/>
          </p:cNvSpPr>
          <p:nvPr/>
        </p:nvSpPr>
        <p:spPr>
          <a:xfrm>
            <a:off x="224092" y="1122551"/>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CH" altLang="en-US" sz="2400" b="1" dirty="0">
                <a:latin typeface="+mn-lt"/>
              </a:rPr>
              <a:t>Eléments clés d’une liste maîtresses - Processus</a:t>
            </a:r>
          </a:p>
        </p:txBody>
      </p:sp>
      <p:sp>
        <p:nvSpPr>
          <p:cNvPr id="11" name="Oval 10">
            <a:extLst>
              <a:ext uri="{FF2B5EF4-FFF2-40B4-BE49-F238E27FC236}">
                <a16:creationId xmlns:a16="http://schemas.microsoft.com/office/drawing/2014/main" id="{C82A3EAA-E821-4187-24DE-4D9F5202D34A}"/>
              </a:ext>
            </a:extLst>
          </p:cNvPr>
          <p:cNvSpPr/>
          <p:nvPr/>
        </p:nvSpPr>
        <p:spPr>
          <a:xfrm>
            <a:off x="8033432" y="4361036"/>
            <a:ext cx="585898" cy="38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t>
            </a:r>
            <a:endParaRPr lang="en-PH" dirty="0"/>
          </a:p>
        </p:txBody>
      </p:sp>
    </p:spTree>
    <p:extLst>
      <p:ext uri="{BB962C8B-B14F-4D97-AF65-F5344CB8AC3E}">
        <p14:creationId xmlns:p14="http://schemas.microsoft.com/office/powerpoint/2010/main" val="27166049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4F7EC2F-0498-A4DB-6BF2-EEB571160E74}"/>
              </a:ext>
            </a:extLst>
          </p:cNvPr>
          <p:cNvGraphicFramePr>
            <a:graphicFrameLocks noGrp="1"/>
          </p:cNvGraphicFramePr>
          <p:nvPr>
            <p:extLst>
              <p:ext uri="{D42A27DB-BD31-4B8C-83A1-F6EECF244321}">
                <p14:modId xmlns:p14="http://schemas.microsoft.com/office/powerpoint/2010/main" val="3120639027"/>
              </p:ext>
            </p:extLst>
          </p:nvPr>
        </p:nvGraphicFramePr>
        <p:xfrm>
          <a:off x="1727684" y="3645024"/>
          <a:ext cx="5688632" cy="2595880"/>
        </p:xfrm>
        <a:graphic>
          <a:graphicData uri="http://schemas.openxmlformats.org/drawingml/2006/table">
            <a:tbl>
              <a:tblPr firstRow="1" bandRow="1">
                <a:tableStyleId>{5940675A-B579-460E-94D1-54222C63F5DA}</a:tableStyleId>
              </a:tblPr>
              <a:tblGrid>
                <a:gridCol w="2520280">
                  <a:extLst>
                    <a:ext uri="{9D8B030D-6E8A-4147-A177-3AD203B41FA5}">
                      <a16:colId xmlns:a16="http://schemas.microsoft.com/office/drawing/2014/main" val="4186697709"/>
                    </a:ext>
                  </a:extLst>
                </a:gridCol>
                <a:gridCol w="3168352">
                  <a:extLst>
                    <a:ext uri="{9D8B030D-6E8A-4147-A177-3AD203B41FA5}">
                      <a16:colId xmlns:a16="http://schemas.microsoft.com/office/drawing/2014/main" val="1910247681"/>
                    </a:ext>
                  </a:extLst>
                </a:gridCol>
              </a:tblGrid>
              <a:tr h="370840">
                <a:tc>
                  <a:txBody>
                    <a:bodyPr/>
                    <a:lstStyle/>
                    <a:p>
                      <a:pPr algn="ctr"/>
                      <a:r>
                        <a:rPr lang="fr-CH" b="1" noProof="0" dirty="0"/>
                        <a:t>Dimension de qualité</a:t>
                      </a:r>
                    </a:p>
                  </a:txBody>
                  <a:tcPr/>
                </a:tc>
                <a:tc>
                  <a:txBody>
                    <a:bodyPr/>
                    <a:lstStyle/>
                    <a:p>
                      <a:pPr algn="ctr"/>
                      <a:r>
                        <a:rPr lang="fr-CH" b="1" noProof="0" dirty="0"/>
                        <a:t>Spécifications de données</a:t>
                      </a:r>
                    </a:p>
                  </a:txBody>
                  <a:tcPr/>
                </a:tc>
                <a:extLst>
                  <a:ext uri="{0D108BD9-81ED-4DB2-BD59-A6C34878D82A}">
                    <a16:rowId xmlns:a16="http://schemas.microsoft.com/office/drawing/2014/main" val="1733784756"/>
                  </a:ext>
                </a:extLst>
              </a:tr>
              <a:tr h="370840">
                <a:tc>
                  <a:txBody>
                    <a:bodyPr/>
                    <a:lstStyle/>
                    <a:p>
                      <a:r>
                        <a:rPr lang="fr-CH" sz="1800" b="0" i="0" kern="1200" noProof="0" dirty="0">
                          <a:solidFill>
                            <a:schemeClr val="tx1"/>
                          </a:solidFill>
                          <a:effectLst/>
                          <a:latin typeface="+mn-lt"/>
                          <a:ea typeface="+mn-ea"/>
                          <a:cs typeface="+mn-cs"/>
                        </a:rPr>
                        <a:t>Exhaustivité</a:t>
                      </a:r>
                      <a:endParaRPr lang="fr-CH" noProof="0" dirty="0"/>
                    </a:p>
                  </a:txBody>
                  <a:tcPr/>
                </a:tc>
                <a:tc>
                  <a:txBody>
                    <a:bodyPr/>
                    <a:lstStyle/>
                    <a:p>
                      <a:endParaRPr lang="fr-CH" noProof="0" dirty="0"/>
                    </a:p>
                  </a:txBody>
                  <a:tcPr/>
                </a:tc>
                <a:extLst>
                  <a:ext uri="{0D108BD9-81ED-4DB2-BD59-A6C34878D82A}">
                    <a16:rowId xmlns:a16="http://schemas.microsoft.com/office/drawing/2014/main" val="92637725"/>
                  </a:ext>
                </a:extLst>
              </a:tr>
              <a:tr h="370840">
                <a:tc>
                  <a:txBody>
                    <a:bodyPr/>
                    <a:lstStyle/>
                    <a:p>
                      <a:r>
                        <a:rPr lang="fr-CH" noProof="0" dirty="0"/>
                        <a:t>Unicité</a:t>
                      </a:r>
                    </a:p>
                  </a:txBody>
                  <a:tcPr/>
                </a:tc>
                <a:tc>
                  <a:txBody>
                    <a:bodyPr/>
                    <a:lstStyle/>
                    <a:p>
                      <a:endParaRPr lang="fr-CH" noProof="0" dirty="0"/>
                    </a:p>
                  </a:txBody>
                  <a:tcPr/>
                </a:tc>
                <a:extLst>
                  <a:ext uri="{0D108BD9-81ED-4DB2-BD59-A6C34878D82A}">
                    <a16:rowId xmlns:a16="http://schemas.microsoft.com/office/drawing/2014/main" val="4202777001"/>
                  </a:ext>
                </a:extLst>
              </a:tr>
              <a:tr h="370840">
                <a:tc>
                  <a:txBody>
                    <a:bodyPr/>
                    <a:lstStyle/>
                    <a:p>
                      <a:r>
                        <a:rPr lang="fr-CH" noProof="0" dirty="0"/>
                        <a:t>Actualité</a:t>
                      </a:r>
                    </a:p>
                  </a:txBody>
                  <a:tcPr/>
                </a:tc>
                <a:tc>
                  <a:txBody>
                    <a:bodyPr/>
                    <a:lstStyle/>
                    <a:p>
                      <a:pPr algn="ctr"/>
                      <a:r>
                        <a:rPr lang="fr-CH" noProof="0" dirty="0"/>
                        <a:t>X</a:t>
                      </a:r>
                    </a:p>
                  </a:txBody>
                  <a:tcPr/>
                </a:tc>
                <a:extLst>
                  <a:ext uri="{0D108BD9-81ED-4DB2-BD59-A6C34878D82A}">
                    <a16:rowId xmlns:a16="http://schemas.microsoft.com/office/drawing/2014/main" val="957470261"/>
                  </a:ext>
                </a:extLst>
              </a:tr>
              <a:tr h="370840">
                <a:tc>
                  <a:txBody>
                    <a:bodyPr/>
                    <a:lstStyle/>
                    <a:p>
                      <a:r>
                        <a:rPr lang="fr-CH" noProof="0" dirty="0"/>
                        <a:t>Validité</a:t>
                      </a:r>
                    </a:p>
                  </a:txBody>
                  <a:tcPr/>
                </a:tc>
                <a:tc>
                  <a:txBody>
                    <a:bodyPr/>
                    <a:lstStyle/>
                    <a:p>
                      <a:pPr algn="ctr"/>
                      <a:r>
                        <a:rPr lang="fr-CH" noProof="0" dirty="0"/>
                        <a:t>X</a:t>
                      </a:r>
                    </a:p>
                  </a:txBody>
                  <a:tcPr/>
                </a:tc>
                <a:extLst>
                  <a:ext uri="{0D108BD9-81ED-4DB2-BD59-A6C34878D82A}">
                    <a16:rowId xmlns:a16="http://schemas.microsoft.com/office/drawing/2014/main" val="226115053"/>
                  </a:ext>
                </a:extLst>
              </a:tr>
              <a:tr h="370840">
                <a:tc>
                  <a:txBody>
                    <a:bodyPr/>
                    <a:lstStyle/>
                    <a:p>
                      <a:r>
                        <a:rPr lang="fr-CH" noProof="0" dirty="0"/>
                        <a:t>Exactitude</a:t>
                      </a:r>
                    </a:p>
                  </a:txBody>
                  <a:tcPr/>
                </a:tc>
                <a:tc>
                  <a:txBody>
                    <a:bodyPr/>
                    <a:lstStyle/>
                    <a:p>
                      <a:pPr algn="ctr"/>
                      <a:r>
                        <a:rPr lang="fr-CH" noProof="0" dirty="0"/>
                        <a:t>X</a:t>
                      </a:r>
                    </a:p>
                  </a:txBody>
                  <a:tcPr/>
                </a:tc>
                <a:extLst>
                  <a:ext uri="{0D108BD9-81ED-4DB2-BD59-A6C34878D82A}">
                    <a16:rowId xmlns:a16="http://schemas.microsoft.com/office/drawing/2014/main" val="744205989"/>
                  </a:ext>
                </a:extLst>
              </a:tr>
              <a:tr h="370840">
                <a:tc>
                  <a:txBody>
                    <a:bodyPr/>
                    <a:lstStyle/>
                    <a:p>
                      <a:r>
                        <a:rPr lang="fr-CH" noProof="0" dirty="0"/>
                        <a:t>Cohérence</a:t>
                      </a:r>
                    </a:p>
                  </a:txBody>
                  <a:tcPr/>
                </a:tc>
                <a:tc>
                  <a:txBody>
                    <a:bodyPr/>
                    <a:lstStyle/>
                    <a:p>
                      <a:pPr algn="ctr"/>
                      <a:r>
                        <a:rPr lang="fr-CH" noProof="0" dirty="0"/>
                        <a:t>X</a:t>
                      </a:r>
                    </a:p>
                  </a:txBody>
                  <a:tcPr/>
                </a:tc>
                <a:extLst>
                  <a:ext uri="{0D108BD9-81ED-4DB2-BD59-A6C34878D82A}">
                    <a16:rowId xmlns:a16="http://schemas.microsoft.com/office/drawing/2014/main" val="609947902"/>
                  </a:ext>
                </a:extLst>
              </a:tr>
            </a:tbl>
          </a:graphicData>
        </a:graphic>
      </p:graphicFrame>
      <p:sp>
        <p:nvSpPr>
          <p:cNvPr id="3" name="Slide Number Placeholder 3"/>
          <p:cNvSpPr txBox="1">
            <a:spLocks/>
          </p:cNvSpPr>
          <p:nvPr/>
        </p:nvSpPr>
        <p:spPr bwMode="auto">
          <a:xfrm>
            <a:off x="8532440" y="6453188"/>
            <a:ext cx="61156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5</a:t>
            </a:fld>
            <a:endParaRPr lang="en-GB" altLang="en-US"/>
          </a:p>
        </p:txBody>
      </p:sp>
      <p:sp>
        <p:nvSpPr>
          <p:cNvPr id="11" name="Title 1"/>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
        <p:nvSpPr>
          <p:cNvPr id="15" name="Rectangle 14"/>
          <p:cNvSpPr/>
          <p:nvPr/>
        </p:nvSpPr>
        <p:spPr>
          <a:xfrm>
            <a:off x="4211960" y="4733532"/>
            <a:ext cx="3204356" cy="15037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46667"/>
              </a:solidFill>
            </a:endParaRPr>
          </a:p>
        </p:txBody>
      </p:sp>
      <p:sp>
        <p:nvSpPr>
          <p:cNvPr id="16" name="Rectangle 3"/>
          <p:cNvSpPr>
            <a:spLocks noChangeArrowheads="1"/>
          </p:cNvSpPr>
          <p:nvPr/>
        </p:nvSpPr>
        <p:spPr bwMode="auto">
          <a:xfrm>
            <a:off x="251520" y="1126088"/>
            <a:ext cx="8892480" cy="864095"/>
          </a:xfrm>
          <a:prstGeom prst="rect">
            <a:avLst/>
          </a:prstGeom>
          <a:noFill/>
          <a:ln w="9525">
            <a:noFill/>
            <a:miter lim="800000"/>
            <a:headEnd/>
            <a:tailEnd/>
          </a:ln>
        </p:spPr>
        <p:txBody>
          <a:bodyPr lIns="0" tIns="0" rIns="0" bIns="0"/>
          <a:lstStyle/>
          <a:p>
            <a:r>
              <a:rPr lang="fr-CH" sz="2400" dirty="0"/>
              <a:t>Les spécifications de données sont capturées dans un document contenant les critères de référence avec lesquels les données géospatiales doivent être alignés pour être considéré de bonne qualité lors de l’implémentation d’un projet ou la géo-activation du SIS.</a:t>
            </a:r>
          </a:p>
          <a:p>
            <a:pPr lvl="0"/>
            <a:r>
              <a:rPr lang="fr-CH" sz="1400" dirty="0"/>
              <a:t> </a:t>
            </a:r>
            <a:endParaRPr lang="fr-CH" sz="500" dirty="0"/>
          </a:p>
          <a:p>
            <a:pPr lvl="0"/>
            <a:r>
              <a:rPr lang="fr-CH" sz="2400" dirty="0"/>
              <a:t>Les dimensions de qualité</a:t>
            </a:r>
            <a:r>
              <a:rPr lang="fr-CH" sz="2400" baseline="30000" dirty="0"/>
              <a:t>1</a:t>
            </a:r>
            <a:r>
              <a:rPr lang="fr-CH" sz="2400" dirty="0"/>
              <a:t> couvertes par les spécifications de données sont les suivantes:</a:t>
            </a:r>
          </a:p>
        </p:txBody>
      </p:sp>
      <p:sp>
        <p:nvSpPr>
          <p:cNvPr id="18" name="Rectangle 3"/>
          <p:cNvSpPr>
            <a:spLocks noChangeArrowheads="1"/>
          </p:cNvSpPr>
          <p:nvPr/>
        </p:nvSpPr>
        <p:spPr bwMode="auto">
          <a:xfrm>
            <a:off x="180528" y="6386265"/>
            <a:ext cx="9144000" cy="498970"/>
          </a:xfrm>
          <a:prstGeom prst="rect">
            <a:avLst/>
          </a:prstGeom>
          <a:noFill/>
          <a:ln w="9525">
            <a:noFill/>
            <a:miter lim="800000"/>
            <a:headEnd/>
            <a:tailEnd/>
          </a:ln>
        </p:spPr>
        <p:txBody>
          <a:bodyPr lIns="0" tIns="0" rIns="0" bIns="0"/>
          <a:lstStyle/>
          <a:p>
            <a:pPr lvl="0"/>
            <a:r>
              <a:rPr lang="en-US" sz="1200" baseline="30000" dirty="0"/>
              <a:t>1 </a:t>
            </a:r>
            <a:r>
              <a:rPr lang="fr-FR" sz="1200" dirty="0"/>
              <a:t>Une dimension de qualité des données (DQ) est un utilisé par les professionnels de la gestion de données pour décrire une caractéristique des données qui peut être mesurée ou évaluée par rapport à des normes définies afin de déterminer la qualité des données</a:t>
            </a:r>
            <a:endParaRPr lang="en-US" sz="1200" u="none" strike="noStrike" dirty="0">
              <a:effectLst/>
            </a:endParaRPr>
          </a:p>
        </p:txBody>
      </p:sp>
    </p:spTree>
    <p:extLst>
      <p:ext uri="{BB962C8B-B14F-4D97-AF65-F5344CB8AC3E}">
        <p14:creationId xmlns:p14="http://schemas.microsoft.com/office/powerpoint/2010/main" val="33789379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6</a:t>
            </a:fld>
            <a:endParaRPr lang="fr-CH" altLang="en-US" dirty="0"/>
          </a:p>
        </p:txBody>
      </p:sp>
      <p:sp>
        <p:nvSpPr>
          <p:cNvPr id="16" name="Rectangle 3"/>
          <p:cNvSpPr>
            <a:spLocks noChangeArrowheads="1"/>
          </p:cNvSpPr>
          <p:nvPr/>
        </p:nvSpPr>
        <p:spPr bwMode="auto">
          <a:xfrm>
            <a:off x="191221" y="1007891"/>
            <a:ext cx="8496944" cy="432047"/>
          </a:xfrm>
          <a:prstGeom prst="rect">
            <a:avLst/>
          </a:prstGeom>
          <a:noFill/>
          <a:ln w="9525">
            <a:noFill/>
            <a:miter lim="800000"/>
            <a:headEnd/>
            <a:tailEnd/>
          </a:ln>
        </p:spPr>
        <p:txBody>
          <a:bodyPr lIns="0" tIns="0" rIns="0" bIns="0"/>
          <a:lstStyle/>
          <a:p>
            <a:pPr lvl="0"/>
            <a:r>
              <a:rPr lang="fr-FR" sz="2200" dirty="0"/>
              <a:t>Un tel document doit contenir au moins les informations suivantes</a:t>
            </a:r>
            <a:r>
              <a:rPr lang="en-US" sz="2200" dirty="0"/>
              <a:t>:</a:t>
            </a:r>
          </a:p>
        </p:txBody>
      </p:sp>
      <p:sp>
        <p:nvSpPr>
          <p:cNvPr id="10" name="Rectangle 1"/>
          <p:cNvSpPr>
            <a:spLocks noChangeArrowheads="1"/>
          </p:cNvSpPr>
          <p:nvPr/>
        </p:nvSpPr>
        <p:spPr bwMode="auto">
          <a:xfrm>
            <a:off x="311323" y="1232446"/>
            <a:ext cx="7564909" cy="5616922"/>
          </a:xfrm>
          <a:prstGeom prst="rect">
            <a:avLst/>
          </a:prstGeom>
          <a:noFill/>
          <a:ln w="9525">
            <a:noFill/>
            <a:miter lim="800000"/>
            <a:headEnd/>
            <a:tailEnd/>
          </a:ln>
          <a:effectLst/>
        </p:spPr>
        <p:txBody>
          <a:bodyPr wrap="square" anchor="ctr">
            <a:spAutoFit/>
          </a:bodyPr>
          <a:lstStyle/>
          <a:p>
            <a:pPr marL="342900" indent="-342900">
              <a:buFont typeface="Arial" panose="020B0604020202020204" pitchFamily="34" charset="0"/>
              <a:buChar char="•"/>
              <a:defRPr/>
            </a:pPr>
            <a:r>
              <a:rPr lang="fr-CH" sz="2300" dirty="0">
                <a:latin typeface="+mn-lt"/>
                <a:ea typeface="Times New Roman" pitchFamily="18" charset="0"/>
              </a:rPr>
              <a:t> </a:t>
            </a:r>
            <a:r>
              <a:rPr lang="fr-CH" sz="2100" dirty="0">
                <a:latin typeface="+mn-lt"/>
                <a:ea typeface="Times New Roman" pitchFamily="18" charset="0"/>
              </a:rPr>
              <a:t>Validité:</a:t>
            </a:r>
            <a:endParaRPr lang="fr-CH" sz="2100" dirty="0">
              <a:latin typeface="+mn-lt"/>
            </a:endParaRPr>
          </a:p>
          <a:p>
            <a:pPr lvl="1" eaLnBrk="0" hangingPunct="0">
              <a:defRPr/>
            </a:pPr>
            <a:r>
              <a:rPr lang="fr-CH" sz="2100" dirty="0">
                <a:latin typeface="+mn-lt"/>
                <a:ea typeface="Times New Roman" pitchFamily="18" charset="0"/>
              </a:rPr>
              <a:t>V.1 Système de coordonnées géographiques et projection cartographique</a:t>
            </a:r>
            <a:endParaRPr lang="fr-CH" sz="2100" dirty="0">
              <a:latin typeface="+mn-lt"/>
            </a:endParaRPr>
          </a:p>
          <a:p>
            <a:pPr lvl="1" eaLnBrk="0" hangingPunct="0">
              <a:defRPr/>
            </a:pPr>
            <a:r>
              <a:rPr lang="fr-CH" sz="2100" dirty="0">
                <a:latin typeface="+mn-lt"/>
                <a:ea typeface="Times New Roman" pitchFamily="18" charset="0"/>
              </a:rPr>
              <a:t>V.2 Étendue géographique de la zone couverte</a:t>
            </a:r>
            <a:endParaRPr lang="fr-CH" sz="2100" dirty="0">
              <a:latin typeface="+mn-lt"/>
            </a:endParaRPr>
          </a:p>
          <a:p>
            <a:pPr lvl="1" eaLnBrk="0" hangingPunct="0">
              <a:defRPr/>
            </a:pPr>
            <a:r>
              <a:rPr lang="fr-CH" sz="2100" dirty="0">
                <a:latin typeface="+mn-lt"/>
                <a:ea typeface="Times New Roman" pitchFamily="18" charset="0"/>
              </a:rPr>
              <a:t>V.3 Langue(s) incluse(s) dans les données</a:t>
            </a:r>
            <a:endParaRPr lang="fr-CH" sz="2100" dirty="0">
              <a:latin typeface="+mn-lt"/>
            </a:endParaRPr>
          </a:p>
          <a:p>
            <a:pPr lvl="1" eaLnBrk="0" hangingPunct="0">
              <a:defRPr/>
            </a:pPr>
            <a:r>
              <a:rPr lang="fr-CH" sz="2100" dirty="0">
                <a:latin typeface="+mn-lt"/>
                <a:ea typeface="Times New Roman" pitchFamily="18" charset="0"/>
              </a:rPr>
              <a:t>V.4 Format(s) de fichier pour le partage de données</a:t>
            </a:r>
            <a:endParaRPr lang="fr-CH" sz="2100" dirty="0">
              <a:latin typeface="+mn-lt"/>
            </a:endParaRPr>
          </a:p>
          <a:p>
            <a:pPr lvl="1" eaLnBrk="0" hangingPunct="0">
              <a:defRPr/>
            </a:pPr>
            <a:r>
              <a:rPr lang="fr-CH" sz="2100" dirty="0">
                <a:latin typeface="+mn-lt"/>
                <a:ea typeface="Times New Roman" pitchFamily="18" charset="0"/>
              </a:rPr>
              <a:t>V.5 Norme de métadonnées utilisée pour documenter les données</a:t>
            </a:r>
            <a:endParaRPr lang="fr-CH" sz="2100" dirty="0">
              <a:latin typeface="+mn-lt"/>
            </a:endParaRPr>
          </a:p>
          <a:p>
            <a:pPr marL="342900" indent="-342900" eaLnBrk="0" hangingPunct="0">
              <a:buFont typeface="Arial" panose="020B0604020202020204" pitchFamily="34" charset="0"/>
              <a:buChar char="•"/>
              <a:defRPr/>
            </a:pPr>
            <a:r>
              <a:rPr lang="fr-CH" sz="2100" dirty="0">
                <a:latin typeface="+mn-lt"/>
                <a:ea typeface="Times New Roman" pitchFamily="18" charset="0"/>
              </a:rPr>
              <a:t> Exactitude:</a:t>
            </a:r>
            <a:endParaRPr lang="fr-CH" sz="2100" dirty="0">
              <a:latin typeface="+mn-lt"/>
            </a:endParaRPr>
          </a:p>
          <a:p>
            <a:pPr lvl="1" eaLnBrk="0" hangingPunct="0">
              <a:defRPr/>
            </a:pPr>
            <a:r>
              <a:rPr lang="fr-CH" sz="2100" dirty="0">
                <a:latin typeface="+mn-lt"/>
                <a:ea typeface="Times New Roman" pitchFamily="18" charset="0"/>
              </a:rPr>
              <a:t>E.1 Échelle (couches vectorielles)</a:t>
            </a:r>
          </a:p>
          <a:p>
            <a:pPr lvl="1" eaLnBrk="0" hangingPunct="0">
              <a:defRPr/>
            </a:pPr>
            <a:r>
              <a:rPr lang="fr-CH" sz="2100" dirty="0">
                <a:latin typeface="+mn-lt"/>
                <a:ea typeface="Times New Roman" pitchFamily="18" charset="0"/>
              </a:rPr>
              <a:t>E.2 Résolution spatiale (couches raster)</a:t>
            </a:r>
          </a:p>
          <a:p>
            <a:pPr lvl="1" eaLnBrk="0" hangingPunct="0">
              <a:defRPr/>
            </a:pPr>
            <a:r>
              <a:rPr lang="fr-CH" sz="2100" dirty="0">
                <a:latin typeface="+mn-lt"/>
                <a:ea typeface="Times New Roman" pitchFamily="18" charset="0"/>
              </a:rPr>
              <a:t>E.3 Exactitude de positionnement (couches vectorielles)</a:t>
            </a:r>
          </a:p>
          <a:p>
            <a:pPr lvl="1" eaLnBrk="0" hangingPunct="0">
              <a:defRPr/>
            </a:pPr>
            <a:r>
              <a:rPr lang="fr-CH" sz="2100" dirty="0">
                <a:latin typeface="+mn-lt"/>
                <a:ea typeface="Times New Roman" pitchFamily="18" charset="0"/>
              </a:rPr>
              <a:t>E.4 Exactitude de positionnement (lecture GNSS)</a:t>
            </a:r>
          </a:p>
          <a:p>
            <a:pPr lvl="1" eaLnBrk="0" hangingPunct="0">
              <a:defRPr/>
            </a:pPr>
            <a:r>
              <a:rPr lang="fr-CH" sz="2100" dirty="0">
                <a:latin typeface="+mn-lt"/>
                <a:ea typeface="Times New Roman" pitchFamily="18" charset="0"/>
              </a:rPr>
              <a:t>E.5 Précision de positionnement (lecture GNSS)</a:t>
            </a:r>
          </a:p>
          <a:p>
            <a:pPr marL="447675" lvl="1" indent="-342900" eaLnBrk="0" hangingPunct="0">
              <a:buFont typeface="Arial" panose="020B0604020202020204" pitchFamily="34" charset="0"/>
              <a:buChar char="•"/>
              <a:defRPr/>
            </a:pPr>
            <a:r>
              <a:rPr lang="fr-CH" sz="2100" dirty="0">
                <a:latin typeface="+mn-lt"/>
                <a:ea typeface="Times New Roman" pitchFamily="18" charset="0"/>
              </a:rPr>
              <a:t>Actualité:</a:t>
            </a:r>
            <a:endParaRPr lang="fr-CH" sz="2100" dirty="0">
              <a:latin typeface="+mn-lt"/>
            </a:endParaRPr>
          </a:p>
          <a:p>
            <a:pPr lvl="1" eaLnBrk="0" hangingPunct="0">
              <a:defRPr/>
            </a:pPr>
            <a:r>
              <a:rPr lang="fr-CH" sz="2100" dirty="0">
                <a:latin typeface="+mn-lt"/>
                <a:ea typeface="Times New Roman" pitchFamily="18" charset="0"/>
              </a:rPr>
              <a:t>A.1 Période pour laquelle les données sont considérées comme pertinentes</a:t>
            </a:r>
            <a:endParaRPr lang="fr-CH" sz="2100" dirty="0">
              <a:latin typeface="+mn-lt"/>
            </a:endParaRPr>
          </a:p>
        </p:txBody>
      </p:sp>
      <p:sp>
        <p:nvSpPr>
          <p:cNvPr id="12" name="Left Brace 11"/>
          <p:cNvSpPr/>
          <p:nvPr/>
        </p:nvSpPr>
        <p:spPr>
          <a:xfrm flipH="1">
            <a:off x="7812732" y="1556469"/>
            <a:ext cx="647700" cy="49688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H" dirty="0">
              <a:ln>
                <a:solidFill>
                  <a:sysClr val="windowText" lastClr="000000"/>
                </a:solidFill>
              </a:ln>
            </a:endParaRPr>
          </a:p>
        </p:txBody>
      </p:sp>
      <p:sp>
        <p:nvSpPr>
          <p:cNvPr id="13" name="Rectangle 1"/>
          <p:cNvSpPr>
            <a:spLocks noChangeArrowheads="1"/>
          </p:cNvSpPr>
          <p:nvPr/>
        </p:nvSpPr>
        <p:spPr bwMode="auto">
          <a:xfrm rot="16200000">
            <a:off x="7309644" y="3748806"/>
            <a:ext cx="2754312" cy="584200"/>
          </a:xfrm>
          <a:prstGeom prst="rect">
            <a:avLst/>
          </a:prstGeom>
          <a:noFill/>
          <a:ln w="9525">
            <a:noFill/>
            <a:miter lim="800000"/>
            <a:headEnd/>
            <a:tailEnd/>
          </a:ln>
          <a:effectLst/>
        </p:spPr>
        <p:txBody>
          <a:bodyPr anchor="ctr">
            <a:spAutoFit/>
          </a:bodyPr>
          <a:lstStyle/>
          <a:p>
            <a:pPr algn="ctr">
              <a:defRPr/>
            </a:pPr>
            <a:r>
              <a:rPr lang="fr-CH" sz="3200" dirty="0">
                <a:latin typeface="+mn-lt"/>
              </a:rPr>
              <a:t>Cohérence</a:t>
            </a:r>
          </a:p>
        </p:txBody>
      </p:sp>
      <p:sp>
        <p:nvSpPr>
          <p:cNvPr id="2" name="Title 1">
            <a:extLst>
              <a:ext uri="{FF2B5EF4-FFF2-40B4-BE49-F238E27FC236}">
                <a16:creationId xmlns:a16="http://schemas.microsoft.com/office/drawing/2014/main" id="{CF807FA1-4B1F-A3AB-5A81-9D3099FD8FE3}"/>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63607091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7</a:t>
            </a:fld>
            <a:endParaRPr lang="en-GB" altLang="en-US"/>
          </a:p>
        </p:txBody>
      </p:sp>
      <p:sp>
        <p:nvSpPr>
          <p:cNvPr id="8" name="Rectangle 7"/>
          <p:cNvSpPr/>
          <p:nvPr/>
        </p:nvSpPr>
        <p:spPr>
          <a:xfrm>
            <a:off x="330700" y="1504168"/>
            <a:ext cx="8569325" cy="892552"/>
          </a:xfrm>
          <a:prstGeom prst="rect">
            <a:avLst/>
          </a:prstGeom>
        </p:spPr>
        <p:txBody>
          <a:bodyPr>
            <a:spAutoFit/>
          </a:bodyPr>
          <a:lstStyle/>
          <a:p>
            <a:pPr>
              <a:defRPr/>
            </a:pPr>
            <a:r>
              <a:rPr lang="fr-FR" sz="2600" dirty="0">
                <a:latin typeface="+mn-lt"/>
                <a:cs typeface="Arial" charset="0"/>
              </a:rPr>
              <a:t>Système dans lequel les données géospatiales sont définies par une surface 3D et mesurées en latitude et en longitude.</a:t>
            </a:r>
            <a:endParaRPr lang="en-US" sz="2600" dirty="0">
              <a:latin typeface="+mn-lt"/>
              <a:cs typeface="Arial" charset="0"/>
            </a:endParaRPr>
          </a:p>
        </p:txBody>
      </p:sp>
      <p:sp>
        <p:nvSpPr>
          <p:cNvPr id="14" name="Title 1"/>
          <p:cNvSpPr txBox="1">
            <a:spLocks/>
          </p:cNvSpPr>
          <p:nvPr/>
        </p:nvSpPr>
        <p:spPr>
          <a:xfrm>
            <a:off x="251520" y="1088596"/>
            <a:ext cx="8361363" cy="469900"/>
          </a:xfrm>
          <a:prstGeom prst="rect">
            <a:avLst/>
          </a:prstGeom>
        </p:spPr>
        <p:txBody>
          <a:bodyPr anchor="ctr"/>
          <a:lstStyle/>
          <a:p>
            <a:pPr fontAlgn="auto">
              <a:lnSpc>
                <a:spcPct val="90000"/>
              </a:lnSpc>
              <a:spcAft>
                <a:spcPts val="0"/>
              </a:spcAft>
              <a:defRPr/>
            </a:pPr>
            <a:r>
              <a:rPr lang="en-US" sz="2600" b="1" dirty="0">
                <a:latin typeface="+mn-lt"/>
                <a:ea typeface="+mj-ea"/>
                <a:cs typeface="+mj-cs"/>
              </a:rPr>
              <a:t>V.1 </a:t>
            </a:r>
            <a:r>
              <a:rPr lang="en-US" sz="2600" b="1" dirty="0" err="1">
                <a:latin typeface="+mn-lt"/>
                <a:ea typeface="+mj-ea"/>
                <a:cs typeface="+mj-cs"/>
              </a:rPr>
              <a:t>Système</a:t>
            </a:r>
            <a:r>
              <a:rPr lang="en-US" sz="2600" b="1" dirty="0">
                <a:latin typeface="+mn-lt"/>
                <a:ea typeface="+mj-ea"/>
                <a:cs typeface="+mj-cs"/>
              </a:rPr>
              <a:t> de coordonnées </a:t>
            </a:r>
            <a:r>
              <a:rPr lang="en-US" sz="2600" b="1" dirty="0" err="1">
                <a:latin typeface="+mn-lt"/>
                <a:ea typeface="+mj-ea"/>
                <a:cs typeface="+mj-cs"/>
              </a:rPr>
              <a:t>géographiques</a:t>
            </a:r>
            <a:r>
              <a:rPr lang="en-US" sz="2600" b="1" dirty="0">
                <a:latin typeface="+mn-lt"/>
                <a:ea typeface="+mj-ea"/>
                <a:cs typeface="+mj-cs"/>
              </a:rPr>
              <a:t> </a:t>
            </a:r>
          </a:p>
        </p:txBody>
      </p:sp>
      <p:sp>
        <p:nvSpPr>
          <p:cNvPr id="15" name="Content Placeholder 2"/>
          <p:cNvSpPr txBox="1">
            <a:spLocks/>
          </p:cNvSpPr>
          <p:nvPr/>
        </p:nvSpPr>
        <p:spPr>
          <a:xfrm>
            <a:off x="2840252" y="2545316"/>
            <a:ext cx="6089650" cy="3715697"/>
          </a:xfrm>
          <a:prstGeom prst="rect">
            <a:avLst/>
          </a:prstGeom>
        </p:spPr>
        <p:txBody>
          <a:bodyPr>
            <a:noAutofit/>
          </a:bodyPr>
          <a:lstStyle/>
          <a:p>
            <a:pPr marL="457200" indent="-457200" fontAlgn="auto">
              <a:lnSpc>
                <a:spcPct val="90000"/>
              </a:lnSpc>
              <a:spcBef>
                <a:spcPts val="0"/>
              </a:spcBef>
              <a:spcAft>
                <a:spcPts val="600"/>
              </a:spcAft>
              <a:buFont typeface="Arial" pitchFamily="34" charset="0"/>
              <a:buChar char="•"/>
              <a:defRPr/>
            </a:pPr>
            <a:r>
              <a:rPr lang="fr-FR" sz="2500" u="sng" dirty="0">
                <a:latin typeface="+mn-lt"/>
                <a:cs typeface="+mn-cs"/>
              </a:rPr>
              <a:t>Unités angulaires </a:t>
            </a:r>
            <a:r>
              <a:rPr lang="fr-FR" sz="2500" dirty="0">
                <a:latin typeface="+mn-lt"/>
                <a:cs typeface="+mn-cs"/>
              </a:rPr>
              <a:t>: l'unité de mesure sur le système de référence sphérique</a:t>
            </a:r>
            <a:r>
              <a:rPr lang="en-GB" sz="2500" dirty="0">
                <a:latin typeface="+mn-lt"/>
                <a:cs typeface="+mn-cs"/>
              </a:rPr>
              <a:t>.</a:t>
            </a:r>
          </a:p>
          <a:p>
            <a:pPr marL="457200" indent="-457200" fontAlgn="auto">
              <a:lnSpc>
                <a:spcPct val="90000"/>
              </a:lnSpc>
              <a:spcBef>
                <a:spcPts val="0"/>
              </a:spcBef>
              <a:spcAft>
                <a:spcPts val="600"/>
              </a:spcAft>
              <a:buFont typeface="Arial" pitchFamily="34" charset="0"/>
              <a:buChar char="•"/>
              <a:defRPr/>
            </a:pPr>
            <a:r>
              <a:rPr lang="fr-FR" sz="2500" u="sng" dirty="0">
                <a:latin typeface="+mn-lt"/>
                <a:cs typeface="+mn-cs"/>
              </a:rPr>
              <a:t>Premier méridien </a:t>
            </a:r>
            <a:r>
              <a:rPr lang="fr-FR" sz="2500" dirty="0">
                <a:latin typeface="+mn-lt"/>
                <a:cs typeface="+mn-cs"/>
              </a:rPr>
              <a:t>: l'origine de la longitude du système de référence sphérique</a:t>
            </a:r>
            <a:r>
              <a:rPr lang="en-GB" sz="2500" dirty="0">
                <a:latin typeface="+mn-lt"/>
                <a:cs typeface="+mn-cs"/>
              </a:rPr>
              <a:t>.</a:t>
            </a:r>
          </a:p>
          <a:p>
            <a:pPr marL="457200" indent="-457200" fontAlgn="auto">
              <a:lnSpc>
                <a:spcPct val="90000"/>
              </a:lnSpc>
              <a:spcBef>
                <a:spcPts val="0"/>
              </a:spcBef>
              <a:spcAft>
                <a:spcPts val="600"/>
              </a:spcAft>
              <a:buFont typeface="Arial" pitchFamily="34" charset="0"/>
              <a:buChar char="•"/>
              <a:defRPr/>
            </a:pPr>
            <a:r>
              <a:rPr lang="fr-FR" sz="2500" u="sng" dirty="0" err="1">
                <a:latin typeface="+mn-lt"/>
                <a:cs typeface="+mn-cs"/>
              </a:rPr>
              <a:t>Datum</a:t>
            </a:r>
            <a:r>
              <a:rPr lang="fr-FR" sz="2500" dirty="0">
                <a:latin typeface="+mn-lt"/>
                <a:cs typeface="+mn-cs"/>
              </a:rPr>
              <a:t> : définit la relation entre le sphéroïde de référence et la surface de la Terre</a:t>
            </a:r>
            <a:r>
              <a:rPr lang="en-GB" sz="2500" dirty="0">
                <a:latin typeface="+mn-lt"/>
                <a:cs typeface="+mn-cs"/>
              </a:rPr>
              <a:t>.</a:t>
            </a:r>
          </a:p>
          <a:p>
            <a:pPr marL="457200" indent="-457200" fontAlgn="auto">
              <a:lnSpc>
                <a:spcPct val="90000"/>
              </a:lnSpc>
              <a:spcBef>
                <a:spcPts val="0"/>
              </a:spcBef>
              <a:spcAft>
                <a:spcPts val="600"/>
              </a:spcAft>
              <a:buFont typeface="Arial" pitchFamily="34" charset="0"/>
              <a:buChar char="•"/>
              <a:defRPr/>
            </a:pPr>
            <a:r>
              <a:rPr lang="fr-FR" sz="2500" u="sng" dirty="0">
                <a:latin typeface="+mn-lt"/>
                <a:cs typeface="+mn-cs"/>
              </a:rPr>
              <a:t>Sphéroïde</a:t>
            </a:r>
            <a:r>
              <a:rPr lang="fr-FR" sz="2500" dirty="0">
                <a:latin typeface="+mn-lt"/>
                <a:cs typeface="+mn-cs"/>
              </a:rPr>
              <a:t> : le sphéroïde de référence pour la transformation des coordonnées</a:t>
            </a:r>
            <a:r>
              <a:rPr lang="en-GB" sz="2500" dirty="0">
                <a:latin typeface="+mn-lt"/>
                <a:cs typeface="+mn-cs"/>
              </a:rPr>
              <a:t>.</a:t>
            </a:r>
          </a:p>
          <a:p>
            <a:pPr fontAlgn="auto">
              <a:lnSpc>
                <a:spcPct val="90000"/>
              </a:lnSpc>
              <a:spcBef>
                <a:spcPts val="1000"/>
              </a:spcBef>
              <a:spcAft>
                <a:spcPts val="0"/>
              </a:spcAft>
              <a:buFont typeface="Arial" pitchFamily="34" charset="0"/>
              <a:buChar char="•"/>
              <a:defRPr/>
            </a:pPr>
            <a:endParaRPr lang="en-GB" sz="2500" dirty="0">
              <a:latin typeface="+mn-lt"/>
              <a:cs typeface="+mn-cs"/>
            </a:endParaRPr>
          </a:p>
        </p:txBody>
      </p:sp>
      <p:pic>
        <p:nvPicPr>
          <p:cNvPr id="17" name="Picture 11" descr="coordinate_sys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4" y="2850522"/>
            <a:ext cx="2019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
          <p:cNvSpPr>
            <a:spLocks noChangeArrowheads="1"/>
          </p:cNvSpPr>
          <p:nvPr/>
        </p:nvSpPr>
        <p:spPr bwMode="auto">
          <a:xfrm>
            <a:off x="109091" y="6535563"/>
            <a:ext cx="8569325" cy="261610"/>
          </a:xfrm>
          <a:prstGeom prst="rect">
            <a:avLst/>
          </a:prstGeom>
          <a:noFill/>
          <a:ln w="9525">
            <a:noFill/>
            <a:miter lim="800000"/>
            <a:headEnd/>
            <a:tailEnd/>
          </a:ln>
        </p:spPr>
        <p:txBody>
          <a:bodyPr>
            <a:spAutoFit/>
          </a:bodyPr>
          <a:lstStyle/>
          <a:p>
            <a:pPr>
              <a:defRPr/>
            </a:pPr>
            <a:r>
              <a:rPr lang="en-US" sz="1050" dirty="0">
                <a:latin typeface="+mn-lt"/>
              </a:rPr>
              <a:t>http://help.arcgis.com/en/arcgisdesktop/10.0/help/index.html#/What_are_geographic_coordinate_systems/003r00000006000000/</a:t>
            </a:r>
          </a:p>
        </p:txBody>
      </p:sp>
      <p:sp>
        <p:nvSpPr>
          <p:cNvPr id="19" name="Rectangle 12"/>
          <p:cNvSpPr>
            <a:spLocks noChangeArrowheads="1"/>
          </p:cNvSpPr>
          <p:nvPr/>
        </p:nvSpPr>
        <p:spPr bwMode="auto">
          <a:xfrm>
            <a:off x="107504" y="6302201"/>
            <a:ext cx="72263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50" dirty="0"/>
              <a:t>https://www.healthgeolab.net/DOCUMENTS/Guide_HGLC_Part2_2.pdf</a:t>
            </a:r>
          </a:p>
        </p:txBody>
      </p:sp>
      <p:sp>
        <p:nvSpPr>
          <p:cNvPr id="2" name="Title 1">
            <a:extLst>
              <a:ext uri="{FF2B5EF4-FFF2-40B4-BE49-F238E27FC236}">
                <a16:creationId xmlns:a16="http://schemas.microsoft.com/office/drawing/2014/main" id="{06B72961-60EE-7E91-2DEB-CE68DE310FE7}"/>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22057611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8</a:t>
            </a:fld>
            <a:endParaRPr lang="en-GB" altLang="en-US"/>
          </a:p>
        </p:txBody>
      </p:sp>
      <p:sp>
        <p:nvSpPr>
          <p:cNvPr id="14" name="Title 1"/>
          <p:cNvSpPr txBox="1">
            <a:spLocks/>
          </p:cNvSpPr>
          <p:nvPr/>
        </p:nvSpPr>
        <p:spPr>
          <a:xfrm>
            <a:off x="251520" y="1097561"/>
            <a:ext cx="8361363" cy="469900"/>
          </a:xfrm>
          <a:prstGeom prst="rect">
            <a:avLst/>
          </a:prstGeom>
        </p:spPr>
        <p:txBody>
          <a:bodyPr anchor="ctr"/>
          <a:lstStyle/>
          <a:p>
            <a:pPr fontAlgn="auto">
              <a:lnSpc>
                <a:spcPct val="90000"/>
              </a:lnSpc>
              <a:spcAft>
                <a:spcPts val="0"/>
              </a:spcAft>
              <a:defRPr/>
            </a:pPr>
            <a:r>
              <a:rPr lang="en-US" sz="2600" b="1" dirty="0">
                <a:latin typeface="+mn-lt"/>
                <a:ea typeface="+mj-ea"/>
                <a:cs typeface="+mj-cs"/>
              </a:rPr>
              <a:t>V.1 </a:t>
            </a:r>
            <a:r>
              <a:rPr lang="en-US" sz="2600" b="1" dirty="0" err="1">
                <a:latin typeface="+mn-lt"/>
                <a:ea typeface="+mj-ea"/>
                <a:cs typeface="+mj-cs"/>
              </a:rPr>
              <a:t>Système</a:t>
            </a:r>
            <a:r>
              <a:rPr lang="en-US" sz="2600" b="1" dirty="0">
                <a:latin typeface="+mn-lt"/>
                <a:ea typeface="+mj-ea"/>
                <a:cs typeface="+mj-cs"/>
              </a:rPr>
              <a:t> de coordonnées </a:t>
            </a:r>
            <a:r>
              <a:rPr lang="en-US" sz="2600" b="1" dirty="0" err="1">
                <a:latin typeface="+mn-lt"/>
                <a:ea typeface="+mj-ea"/>
                <a:cs typeface="+mj-cs"/>
              </a:rPr>
              <a:t>géographiques</a:t>
            </a:r>
            <a:r>
              <a:rPr lang="en-US" sz="2600" b="1" dirty="0">
                <a:latin typeface="+mn-lt"/>
                <a:ea typeface="+mj-ea"/>
                <a:cs typeface="+mj-cs"/>
              </a:rPr>
              <a:t> </a:t>
            </a:r>
          </a:p>
        </p:txBody>
      </p:sp>
      <p:sp>
        <p:nvSpPr>
          <p:cNvPr id="12" name="Content Placeholder 2"/>
          <p:cNvSpPr txBox="1">
            <a:spLocks/>
          </p:cNvSpPr>
          <p:nvPr/>
        </p:nvSpPr>
        <p:spPr bwMode="auto">
          <a:xfrm>
            <a:off x="573088" y="1669284"/>
            <a:ext cx="8463408" cy="733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z="2600" b="1" dirty="0"/>
              <a:t>IMPORTANT: </a:t>
            </a:r>
            <a:r>
              <a:rPr lang="fr-FR" sz="2600" b="1" dirty="0"/>
              <a:t>Toutes les données utilisées doivent présenter le même système de coordonnées géographiques</a:t>
            </a:r>
            <a:endParaRPr lang="en-GB" sz="2600" b="1" dirty="0"/>
          </a:p>
        </p:txBody>
      </p:sp>
      <p:pic>
        <p:nvPicPr>
          <p:cNvPr id="13" name="Picture 5"/>
          <p:cNvPicPr>
            <a:picLocks noChangeAspect="1"/>
          </p:cNvPicPr>
          <p:nvPr/>
        </p:nvPicPr>
        <p:blipFill>
          <a:blip r:embed="rId3" cstate="print">
            <a:extLst>
              <a:ext uri="{28A0092B-C50C-407E-A947-70E740481C1C}">
                <a14:useLocalDpi xmlns:a14="http://schemas.microsoft.com/office/drawing/2010/main" val="0"/>
              </a:ext>
            </a:extLst>
          </a:blip>
          <a:srcRect b="7060"/>
          <a:stretch>
            <a:fillRect/>
          </a:stretch>
        </p:blipFill>
        <p:spPr bwMode="auto">
          <a:xfrm>
            <a:off x="1595438" y="2681563"/>
            <a:ext cx="59563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787D141-BB1C-A501-F676-4EA5546E042C}"/>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22669944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9</a:t>
            </a:fld>
            <a:endParaRPr lang="en-GB" altLang="en-US"/>
          </a:p>
        </p:txBody>
      </p:sp>
      <p:sp>
        <p:nvSpPr>
          <p:cNvPr id="14" name="Title 1"/>
          <p:cNvSpPr txBox="1">
            <a:spLocks/>
          </p:cNvSpPr>
          <p:nvPr/>
        </p:nvSpPr>
        <p:spPr>
          <a:xfrm>
            <a:off x="251520" y="1017929"/>
            <a:ext cx="8361363" cy="469900"/>
          </a:xfrm>
          <a:prstGeom prst="rect">
            <a:avLst/>
          </a:prstGeom>
        </p:spPr>
        <p:txBody>
          <a:bodyPr anchor="ctr"/>
          <a:lstStyle/>
          <a:p>
            <a:pPr fontAlgn="auto">
              <a:lnSpc>
                <a:spcPct val="90000"/>
              </a:lnSpc>
              <a:spcAft>
                <a:spcPts val="0"/>
              </a:spcAft>
              <a:defRPr/>
            </a:pPr>
            <a:r>
              <a:rPr lang="en-US" sz="2600" b="1" dirty="0">
                <a:latin typeface="+mn-lt"/>
                <a:ea typeface="+mj-ea"/>
                <a:cs typeface="+mj-cs"/>
              </a:rPr>
              <a:t>V.2 </a:t>
            </a:r>
            <a:r>
              <a:rPr lang="en-US" sz="2600" b="1" dirty="0" err="1">
                <a:latin typeface="+mn-lt"/>
                <a:ea typeface="+mj-ea"/>
                <a:cs typeface="+mj-cs"/>
              </a:rPr>
              <a:t>Système</a:t>
            </a:r>
            <a:r>
              <a:rPr lang="en-US" sz="2600" b="1" dirty="0">
                <a:latin typeface="+mn-lt"/>
                <a:ea typeface="+mj-ea"/>
                <a:cs typeface="+mj-cs"/>
              </a:rPr>
              <a:t> de coordonnées </a:t>
            </a:r>
            <a:r>
              <a:rPr lang="en-US" sz="2600" b="1" dirty="0" err="1">
                <a:latin typeface="+mn-lt"/>
                <a:ea typeface="+mj-ea"/>
                <a:cs typeface="+mj-cs"/>
              </a:rPr>
              <a:t>projetées</a:t>
            </a:r>
            <a:endParaRPr lang="en-US" sz="2600" b="1" dirty="0">
              <a:latin typeface="+mn-lt"/>
              <a:ea typeface="+mj-ea"/>
              <a:cs typeface="+mj-cs"/>
            </a:endParaRPr>
          </a:p>
        </p:txBody>
      </p:sp>
      <p:sp>
        <p:nvSpPr>
          <p:cNvPr id="7" name="Title 1"/>
          <p:cNvSpPr txBox="1">
            <a:spLocks/>
          </p:cNvSpPr>
          <p:nvPr/>
        </p:nvSpPr>
        <p:spPr>
          <a:xfrm>
            <a:off x="365671" y="2412568"/>
            <a:ext cx="8534400" cy="685800"/>
          </a:xfrm>
          <a:prstGeom prst="rect">
            <a:avLst/>
          </a:prstGeom>
        </p:spPr>
        <p:txBody>
          <a:bodyPr anchor="ctr"/>
          <a:lstStyle/>
          <a:p>
            <a:pPr fontAlgn="auto">
              <a:lnSpc>
                <a:spcPct val="90000"/>
              </a:lnSpc>
              <a:spcAft>
                <a:spcPts val="0"/>
              </a:spcAft>
              <a:defRPr/>
            </a:pPr>
            <a:r>
              <a:rPr lang="fr-CH" sz="2400" b="1" dirty="0">
                <a:latin typeface="+mn-lt"/>
                <a:ea typeface="+mj-ea"/>
                <a:cs typeface="+mj-cs"/>
              </a:rPr>
              <a:t>Projection cartographique</a:t>
            </a:r>
            <a:endParaRPr lang="en-US" sz="2400" b="1" dirty="0">
              <a:latin typeface="+mn-lt"/>
              <a:ea typeface="+mj-ea"/>
              <a:cs typeface="+mj-cs"/>
            </a:endParaRPr>
          </a:p>
        </p:txBody>
      </p:sp>
      <p:sp>
        <p:nvSpPr>
          <p:cNvPr id="8" name="Content Placeholder 2"/>
          <p:cNvSpPr txBox="1">
            <a:spLocks/>
          </p:cNvSpPr>
          <p:nvPr/>
        </p:nvSpPr>
        <p:spPr>
          <a:xfrm>
            <a:off x="417141" y="3795395"/>
            <a:ext cx="6103974" cy="2473038"/>
          </a:xfrm>
          <a:prstGeom prst="rect">
            <a:avLst/>
          </a:prstGeom>
        </p:spPr>
        <p:txBody>
          <a:bodyPr/>
          <a:lstStyle/>
          <a:p>
            <a:pPr marL="230188" indent="-230188" fontAlgn="auto">
              <a:lnSpc>
                <a:spcPct val="90000"/>
              </a:lnSpc>
              <a:spcBef>
                <a:spcPts val="0"/>
              </a:spcBef>
              <a:spcAft>
                <a:spcPts val="600"/>
              </a:spcAft>
              <a:buFont typeface="Arial" pitchFamily="34" charset="0"/>
              <a:buChar char="•"/>
              <a:defRPr/>
            </a:pPr>
            <a:r>
              <a:rPr lang="fr-FR" sz="2400" dirty="0">
                <a:latin typeface="+mn-lt"/>
                <a:cs typeface="+mn-cs"/>
              </a:rPr>
              <a:t>La transformation systématique de points sur la surface de la Terre en points correspondants sur une surface plane (plate).</a:t>
            </a:r>
          </a:p>
          <a:p>
            <a:pPr marL="230188" indent="-230188" fontAlgn="auto">
              <a:lnSpc>
                <a:spcPct val="90000"/>
              </a:lnSpc>
              <a:spcBef>
                <a:spcPts val="0"/>
              </a:spcBef>
              <a:spcAft>
                <a:spcPts val="600"/>
              </a:spcAft>
              <a:buFont typeface="Arial" pitchFamily="34" charset="0"/>
              <a:buChar char="•"/>
              <a:defRPr/>
            </a:pPr>
            <a:r>
              <a:rPr lang="fr-FR" sz="2400" dirty="0">
                <a:latin typeface="+mn-lt"/>
                <a:cs typeface="+mn-cs"/>
              </a:rPr>
              <a:t>La Terre est en 3D mais les cartes doivent être plates</a:t>
            </a:r>
            <a:r>
              <a:rPr lang="en-US" sz="2400" dirty="0">
                <a:latin typeface="+mn-lt"/>
                <a:cs typeface="+mn-cs"/>
              </a:rPr>
              <a:t>!</a:t>
            </a:r>
          </a:p>
          <a:p>
            <a:pPr marL="230188" indent="-230188" fontAlgn="auto">
              <a:lnSpc>
                <a:spcPct val="90000"/>
              </a:lnSpc>
              <a:spcBef>
                <a:spcPts val="0"/>
              </a:spcBef>
              <a:spcAft>
                <a:spcPts val="600"/>
              </a:spcAft>
              <a:buFont typeface="Arial" pitchFamily="34" charset="0"/>
              <a:buChar char="•"/>
              <a:defRPr/>
            </a:pPr>
            <a:r>
              <a:rPr lang="fr-FR" sz="2400" dirty="0">
                <a:latin typeface="+mn-lt"/>
                <a:cs typeface="+mn-cs"/>
              </a:rPr>
              <a:t>Cela nécessite une distorsion de certaines parties de la carte</a:t>
            </a:r>
            <a:r>
              <a:rPr lang="en-US" sz="2400" dirty="0">
                <a:latin typeface="+mn-lt"/>
                <a:cs typeface="+mn-cs"/>
              </a:rPr>
              <a:t>.</a:t>
            </a:r>
            <a:endParaRPr lang="en-GB" sz="2400" dirty="0">
              <a:latin typeface="+mn-lt"/>
              <a:cs typeface="+mn-cs"/>
            </a:endParaRPr>
          </a:p>
        </p:txBody>
      </p:sp>
      <p:sp>
        <p:nvSpPr>
          <p:cNvPr id="9" name="Rectangle 7"/>
          <p:cNvSpPr>
            <a:spLocks noChangeArrowheads="1"/>
          </p:cNvSpPr>
          <p:nvPr/>
        </p:nvSpPr>
        <p:spPr bwMode="auto">
          <a:xfrm>
            <a:off x="359568" y="2888696"/>
            <a:ext cx="8424863" cy="830997"/>
          </a:xfrm>
          <a:prstGeom prst="rect">
            <a:avLst/>
          </a:prstGeom>
          <a:noFill/>
          <a:ln w="9525">
            <a:noFill/>
            <a:miter lim="800000"/>
            <a:headEnd/>
            <a:tailEnd/>
          </a:ln>
        </p:spPr>
        <p:txBody>
          <a:bodyPr>
            <a:spAutoFit/>
          </a:bodyPr>
          <a:lstStyle/>
          <a:p>
            <a:pPr>
              <a:defRPr/>
            </a:pPr>
            <a:r>
              <a:rPr lang="fr-FR" sz="2400" dirty="0">
                <a:latin typeface="+mn-lt"/>
              </a:rPr>
              <a:t>Une méthode par laquelle la surface courbe de la Terre est représentée sur une surface plane</a:t>
            </a:r>
            <a:endParaRPr lang="en-US" sz="2400" dirty="0">
              <a:latin typeface="+mn-lt"/>
            </a:endParaRPr>
          </a:p>
        </p:txBody>
      </p:sp>
      <p:sp>
        <p:nvSpPr>
          <p:cNvPr id="10" name="Rectangle 8"/>
          <p:cNvSpPr>
            <a:spLocks noChangeArrowheads="1"/>
          </p:cNvSpPr>
          <p:nvPr/>
        </p:nvSpPr>
        <p:spPr bwMode="auto">
          <a:xfrm>
            <a:off x="400707" y="1417870"/>
            <a:ext cx="8578850" cy="1200329"/>
          </a:xfrm>
          <a:prstGeom prst="rect">
            <a:avLst/>
          </a:prstGeom>
          <a:noFill/>
          <a:ln w="9525">
            <a:noFill/>
            <a:miter lim="800000"/>
            <a:headEnd/>
            <a:tailEnd/>
          </a:ln>
        </p:spPr>
        <p:txBody>
          <a:bodyPr>
            <a:spAutoFit/>
          </a:bodyPr>
          <a:lstStyle/>
          <a:p>
            <a:pPr>
              <a:defRPr/>
            </a:pPr>
            <a:r>
              <a:rPr lang="fr-FR" sz="2400" dirty="0">
                <a:latin typeface="+mn-lt"/>
              </a:rPr>
              <a:t>Système dans lequel les données géospatiales sont définies par une surface plane en 2D et peuvent être mesurées en unités de mètres et de pieds</a:t>
            </a:r>
            <a:r>
              <a:rPr lang="en-US" sz="2400" dirty="0">
                <a:latin typeface="+mn-lt"/>
              </a:rPr>
              <a:t>.</a:t>
            </a:r>
          </a:p>
        </p:txBody>
      </p:sp>
      <p:pic>
        <p:nvPicPr>
          <p:cNvPr id="15" name="Picture 11" descr="map_projection.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0313" y="3583161"/>
            <a:ext cx="29241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60871" y="6334780"/>
            <a:ext cx="9144000" cy="523220"/>
          </a:xfrm>
          <a:prstGeom prst="rect">
            <a:avLst/>
          </a:prstGeom>
          <a:noFill/>
          <a:ln w="9525">
            <a:noFill/>
            <a:miter lim="800000"/>
            <a:headEnd/>
            <a:tailEnd/>
          </a:ln>
        </p:spPr>
        <p:txBody>
          <a:bodyPr>
            <a:spAutoFit/>
          </a:bodyPr>
          <a:lstStyle/>
          <a:p>
            <a:pPr>
              <a:defRPr/>
            </a:pPr>
            <a:r>
              <a:rPr lang="en-US" sz="1200" dirty="0">
                <a:latin typeface="+mn-lt"/>
              </a:rPr>
              <a:t>Note: When displaying data that's using a geographic coordinate system, GIS uses a projected coordinate system. Basically, we just treat the coordinate values as if they are linear and just display the data</a:t>
            </a:r>
            <a:r>
              <a:rPr lang="en-US" sz="1600" dirty="0">
                <a:latin typeface="+mn-lt"/>
              </a:rPr>
              <a:t>. </a:t>
            </a:r>
          </a:p>
        </p:txBody>
      </p:sp>
      <p:sp>
        <p:nvSpPr>
          <p:cNvPr id="2" name="Title 1">
            <a:extLst>
              <a:ext uri="{FF2B5EF4-FFF2-40B4-BE49-F238E27FC236}">
                <a16:creationId xmlns:a16="http://schemas.microsoft.com/office/drawing/2014/main" id="{525798CB-1E69-C20C-C2C5-156DCF47CE07}"/>
              </a:ext>
            </a:extLst>
          </p:cNvPr>
          <p:cNvSpPr txBox="1">
            <a:spLocks/>
          </p:cNvSpPr>
          <p:nvPr/>
        </p:nvSpPr>
        <p:spPr>
          <a:xfrm>
            <a:off x="0" y="0"/>
            <a:ext cx="9144000" cy="98072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altLang="en-US" sz="3200" b="1" dirty="0">
                <a:solidFill>
                  <a:schemeClr val="bg1"/>
                </a:solidFill>
                <a:latin typeface="+mn-lt"/>
              </a:rPr>
              <a:t>Définir les spécifications de données</a:t>
            </a:r>
            <a:endParaRPr lang="en-PH" altLang="en-US" sz="3200" b="1" dirty="0">
              <a:solidFill>
                <a:schemeClr val="bg1"/>
              </a:solidFill>
              <a:latin typeface="+mn-lt"/>
            </a:endParaRPr>
          </a:p>
        </p:txBody>
      </p:sp>
    </p:spTree>
    <p:extLst>
      <p:ext uri="{BB962C8B-B14F-4D97-AF65-F5344CB8AC3E}">
        <p14:creationId xmlns:p14="http://schemas.microsoft.com/office/powerpoint/2010/main" val="3992075916"/>
      </p:ext>
    </p:extLst>
  </p:cSld>
  <p:clrMapOvr>
    <a:masterClrMapping/>
  </p:clrMapOvr>
  <p:transition/>
</p:sld>
</file>

<file path=ppt/theme/theme1.xml><?xml version="1.0" encoding="utf-8"?>
<a:theme xmlns:a="http://schemas.openxmlformats.org/drawingml/2006/main" name="HGLC_HIS_Geo-enabling_course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_Epi_template.potx" id="{C4C6975B-1ACD-426D-B7B7-6BADFDA88C4B}" vid="{8964BB0A-67A4-4C3D-BACD-1CA8771A41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16108</TotalTime>
  <Words>4492</Words>
  <Application>Microsoft Office PowerPoint</Application>
  <PresentationFormat>On-screen Show (4:3)</PresentationFormat>
  <Paragraphs>501</Paragraphs>
  <Slides>43</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HGLC_HIS_Geo-enabling_course_template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Steeve Ebener</cp:lastModifiedBy>
  <cp:revision>189</cp:revision>
  <dcterms:created xsi:type="dcterms:W3CDTF">2018-03-06T13:12:55Z</dcterms:created>
  <dcterms:modified xsi:type="dcterms:W3CDTF">2023-11-08T07:07:12Z</dcterms:modified>
</cp:coreProperties>
</file>