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1" r:id="rId2"/>
    <p:sldId id="292" r:id="rId3"/>
    <p:sldId id="268" r:id="rId4"/>
    <p:sldId id="288" r:id="rId5"/>
    <p:sldId id="768" r:id="rId6"/>
    <p:sldId id="769" r:id="rId7"/>
    <p:sldId id="295" r:id="rId8"/>
    <p:sldId id="293" r:id="rId9"/>
    <p:sldId id="772" r:id="rId10"/>
    <p:sldId id="762" r:id="rId11"/>
    <p:sldId id="761" r:id="rId12"/>
    <p:sldId id="760" r:id="rId13"/>
    <p:sldId id="766" r:id="rId14"/>
    <p:sldId id="763" r:id="rId15"/>
    <p:sldId id="764" r:id="rId16"/>
    <p:sldId id="765" r:id="rId17"/>
    <p:sldId id="767" r:id="rId18"/>
    <p:sldId id="770" r:id="rId19"/>
    <p:sldId id="771" r:id="rId20"/>
    <p:sldId id="29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618">
          <p15:clr>
            <a:srgbClr val="A4A3A4"/>
          </p15:clr>
        </p15:guide>
        <p15:guide id="3" orient="horz" pos="4201" userDrawn="1">
          <p15:clr>
            <a:srgbClr val="A4A3A4"/>
          </p15:clr>
        </p15:guide>
        <p15:guide id="4" orient="horz" pos="3612" userDrawn="1">
          <p15:clr>
            <a:srgbClr val="A4A3A4"/>
          </p15:clr>
        </p15:guide>
        <p15:guide id="5" orient="horz" pos="1298" userDrawn="1">
          <p15:clr>
            <a:srgbClr val="A4A3A4"/>
          </p15:clr>
        </p15:guide>
        <p15:guide id="6" orient="horz" pos="2432" userDrawn="1">
          <p15:clr>
            <a:srgbClr val="A4A3A4"/>
          </p15:clr>
        </p15:guide>
        <p15:guide id="7" pos="2880">
          <p15:clr>
            <a:srgbClr val="A4A3A4"/>
          </p15:clr>
        </p15:guide>
        <p15:guide id="8" pos="5647" userDrawn="1">
          <p15:clr>
            <a:srgbClr val="A4A3A4"/>
          </p15:clr>
        </p15:guide>
        <p15:guide id="9" pos="793">
          <p15:clr>
            <a:srgbClr val="A4A3A4"/>
          </p15:clr>
        </p15:guide>
        <p15:guide id="10" pos="3696" userDrawn="1">
          <p15:clr>
            <a:srgbClr val="A4A3A4"/>
          </p15:clr>
        </p15:guide>
        <p15:guide id="11" orient="horz" pos="1888" userDrawn="1">
          <p15:clr>
            <a:srgbClr val="A4A3A4"/>
          </p15:clr>
        </p15:guide>
        <p15:guide id="12" orient="horz" pos="9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a:srgbClr val="1B3163"/>
    <a:srgbClr val="D8AA37"/>
    <a:srgbClr val="4F8CB5"/>
    <a:srgbClr val="315A75"/>
    <a:srgbClr val="3398CC"/>
    <a:srgbClr val="34666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6247" autoAdjust="0"/>
  </p:normalViewPr>
  <p:slideViewPr>
    <p:cSldViewPr showGuides="1">
      <p:cViewPr varScale="1">
        <p:scale>
          <a:sx n="62" d="100"/>
          <a:sy n="62" d="100"/>
        </p:scale>
        <p:origin x="48" y="235"/>
      </p:cViewPr>
      <p:guideLst>
        <p:guide orient="horz" pos="3067"/>
        <p:guide orient="horz" pos="618"/>
        <p:guide orient="horz" pos="4201"/>
        <p:guide orient="horz" pos="3612"/>
        <p:guide orient="horz" pos="1298"/>
        <p:guide orient="horz" pos="2432"/>
        <p:guide pos="2880"/>
        <p:guide pos="5647"/>
        <p:guide pos="793"/>
        <p:guide pos="3696"/>
        <p:guide orient="horz" pos="1888"/>
        <p:guide orient="horz" pos="93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06/11/2023</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dirty="0"/>
          </a:p>
        </p:txBody>
      </p:sp>
    </p:spTree>
    <p:extLst>
      <p:ext uri="{BB962C8B-B14F-4D97-AF65-F5344CB8AC3E}">
        <p14:creationId xmlns:p14="http://schemas.microsoft.com/office/powerpoint/2010/main" val="10811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912509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91480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68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337610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301333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54401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348609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7D825-916E-CBEF-DED4-FE017CC00CF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Rectangle 5">
            <a:extLst>
              <a:ext uri="{FF2B5EF4-FFF2-40B4-BE49-F238E27FC236}">
                <a16:creationId xmlns:a16="http://schemas.microsoft.com/office/drawing/2014/main" id="{E68895E7-F979-6817-5CFA-EEACE7D59ECF}"/>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33921-5FC9-C711-80A2-0B82B0900910}"/>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6A6C3EAF-6A7D-48BF-BB92-6447C6551793}" type="datetime1">
              <a:rPr lang="en-GB" altLang="en-US"/>
              <a:pPr>
                <a:defRPr/>
              </a:pPr>
              <a:t>06/11/2023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7" name="Rectangle 6">
            <a:extLst>
              <a:ext uri="{FF2B5EF4-FFF2-40B4-BE49-F238E27FC236}">
                <a16:creationId xmlns:a16="http://schemas.microsoft.com/office/drawing/2014/main" id="{055C5EBF-1049-E74D-5C0C-DD1CE58633DE}"/>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1174267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06/11/2023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
        <p:nvSpPr>
          <p:cNvPr id="8" name="Rectangle 7">
            <a:extLst>
              <a:ext uri="{FF2B5EF4-FFF2-40B4-BE49-F238E27FC236}">
                <a16:creationId xmlns:a16="http://schemas.microsoft.com/office/drawing/2014/main" id="{9FF4B986-E58B-BCC0-DE1C-CA1C634E09B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06/11/2023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
        <p:nvSpPr>
          <p:cNvPr id="10" name="Rectangle 9">
            <a:extLst>
              <a:ext uri="{FF2B5EF4-FFF2-40B4-BE49-F238E27FC236}">
                <a16:creationId xmlns:a16="http://schemas.microsoft.com/office/drawing/2014/main" id="{45DDCD14-DA73-0D11-3AF9-26D550E6B5E6}"/>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06/11/2023</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
        <p:nvSpPr>
          <p:cNvPr id="6" name="Rectangle 5">
            <a:extLst>
              <a:ext uri="{FF2B5EF4-FFF2-40B4-BE49-F238E27FC236}">
                <a16:creationId xmlns:a16="http://schemas.microsoft.com/office/drawing/2014/main" id="{DAC92C42-8552-E3A7-5E6A-1701360D75E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06/11/2023</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
        <p:nvSpPr>
          <p:cNvPr id="5" name="Rectangle 4">
            <a:extLst>
              <a:ext uri="{FF2B5EF4-FFF2-40B4-BE49-F238E27FC236}">
                <a16:creationId xmlns:a16="http://schemas.microsoft.com/office/drawing/2014/main" id="{63836EC3-B7BF-2EEB-5445-1EA4D9C766F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06/11/2023</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
        <p:nvSpPr>
          <p:cNvPr id="8" name="Rectangle 7">
            <a:extLst>
              <a:ext uri="{FF2B5EF4-FFF2-40B4-BE49-F238E27FC236}">
                <a16:creationId xmlns:a16="http://schemas.microsoft.com/office/drawing/2014/main" id="{E5CA0C9C-21D2-C271-0F4A-805BB1546D64}"/>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06/11/2023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
        <p:nvSpPr>
          <p:cNvPr id="8" name="Rectangle 7">
            <a:extLst>
              <a:ext uri="{FF2B5EF4-FFF2-40B4-BE49-F238E27FC236}">
                <a16:creationId xmlns:a16="http://schemas.microsoft.com/office/drawing/2014/main" id="{543CB272-7CCB-B848-14E9-35E1972C78C8}"/>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06/11/2023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
        <p:nvSpPr>
          <p:cNvPr id="7" name="Rectangle 6">
            <a:extLst>
              <a:ext uri="{FF2B5EF4-FFF2-40B4-BE49-F238E27FC236}">
                <a16:creationId xmlns:a16="http://schemas.microsoft.com/office/drawing/2014/main" id="{14C93148-C07A-C341-874F-0C125453EB8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06/11/2023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
        <p:nvSpPr>
          <p:cNvPr id="7" name="Rectangle 6">
            <a:extLst>
              <a:ext uri="{FF2B5EF4-FFF2-40B4-BE49-F238E27FC236}">
                <a16:creationId xmlns:a16="http://schemas.microsoft.com/office/drawing/2014/main" id="{D8518E34-DBCB-4858-0C10-3BD2972FB4B7}"/>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 id="2147485348"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s://healthgeolab.net/resources/reference-materials/"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pixabay.com/en/chart-graph-graphic-statistics-35773/" TargetMode="External"/><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hyperlink" Target="http://mathematica.stackexchange.com/questions/88178/using-mathematica-to-solve-a-probability-problem"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5619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6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13165" y="2873470"/>
            <a:ext cx="7129095" cy="830997"/>
          </a:xfrm>
          <a:prstGeom prst="rect">
            <a:avLst/>
          </a:prstGeom>
          <a:noFill/>
        </p:spPr>
        <p:txBody>
          <a:bodyPr wrap="square">
            <a:spAutoFit/>
          </a:bodyPr>
          <a:lstStyle/>
          <a:p>
            <a:pPr algn="ctr"/>
            <a:r>
              <a:rPr lang="en-US" sz="2400" b="1" dirty="0">
                <a:effectLst/>
                <a:latin typeface="+mn-lt"/>
                <a:ea typeface="Helvetica Neue"/>
                <a:cs typeface="Helvetica Neue"/>
              </a:rPr>
              <a:t>Séance 6 - </a:t>
            </a:r>
            <a:r>
              <a:rPr lang="fr-FR" sz="2400" b="1" dirty="0">
                <a:effectLst/>
                <a:latin typeface="+mn-lt"/>
                <a:ea typeface="Helvetica Neue"/>
                <a:cs typeface="Helvetica Neue"/>
              </a:rPr>
              <a:t>Introduction au cycle de gestion des données géospatiales</a:t>
            </a: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F2CD5B5C-DFFA-CC1A-8B65-A89C47B8DA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1E94EA74-0CCC-62EA-29D6-01ED6EE480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8A77F45F-B608-E6AB-F6E8-8EA872C0EA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29896B5F-5954-788F-1C12-905889A44A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879EA215-E24C-31B6-5193-1EF48657DB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1087BA-7221-6B00-FEC5-D6AECCECF8FE}"/>
              </a:ext>
            </a:extLst>
          </p:cNvPr>
          <p:cNvPicPr>
            <a:picLocks noChangeAspect="1"/>
          </p:cNvPicPr>
          <p:nvPr/>
        </p:nvPicPr>
        <p:blipFill>
          <a:blip r:embed="rId3"/>
          <a:stretch>
            <a:fillRect/>
          </a:stretch>
        </p:blipFill>
        <p:spPr>
          <a:xfrm>
            <a:off x="5870238" y="2051883"/>
            <a:ext cx="3233944" cy="3839385"/>
          </a:xfrm>
          <a:prstGeom prst="rect">
            <a:avLst/>
          </a:prstGeom>
        </p:spPr>
      </p:pic>
      <p:sp>
        <p:nvSpPr>
          <p:cNvPr id="10242" name="Title 1"/>
          <p:cNvSpPr>
            <a:spLocks noGrp="1"/>
          </p:cNvSpPr>
          <p:nvPr>
            <p:ph type="title"/>
          </p:nvPr>
        </p:nvSpPr>
        <p:spPr>
          <a:xfrm>
            <a:off x="628650" y="142975"/>
            <a:ext cx="7886700" cy="693737"/>
          </a:xfrm>
        </p:spPr>
        <p:txBody>
          <a:bodyPr/>
          <a:lstStyle/>
          <a:p>
            <a:pPr algn="ctr" eaLnBrk="1" hangingPunct="1">
              <a:defRPr/>
            </a:pPr>
            <a:r>
              <a:rPr lang="en-PH" sz="3200" b="1" dirty="0">
                <a:solidFill>
                  <a:schemeClr val="bg1"/>
                </a:solidFill>
                <a:latin typeface="+mn-lt"/>
              </a:rPr>
              <a:t>Documenter le processus</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6984574" y="6392506"/>
            <a:ext cx="2057400" cy="365125"/>
          </a:xfrm>
          <a:noFill/>
          <a:ln>
            <a:miter lim="800000"/>
            <a:headEnd/>
            <a:tailEnd/>
          </a:ln>
        </p:spPr>
        <p:txBody>
          <a:bodyPr/>
          <a:lstStyle/>
          <a:p>
            <a:fld id="{1F1CFA5E-D7BE-45A1-BD59-8EBEFF519CD8}" type="slidenum">
              <a:rPr lang="en-GB" altLang="en-US" smtClean="0">
                <a:solidFill>
                  <a:schemeClr val="tx1"/>
                </a:solidFill>
              </a:rPr>
              <a:pPr/>
              <a:t>10</a:t>
            </a:fld>
            <a:endParaRPr lang="en-GB" altLang="en-US">
              <a:solidFill>
                <a:schemeClr val="tx1"/>
              </a:solidFill>
            </a:endParaRPr>
          </a:p>
        </p:txBody>
      </p:sp>
      <p:sp>
        <p:nvSpPr>
          <p:cNvPr id="6" name="Rectangle 5">
            <a:extLst>
              <a:ext uri="{FF2B5EF4-FFF2-40B4-BE49-F238E27FC236}">
                <a16:creationId xmlns:a16="http://schemas.microsoft.com/office/drawing/2014/main" id="{D19F52B6-F3E2-8999-E8BB-54C8846EBB3E}"/>
              </a:ext>
            </a:extLst>
          </p:cNvPr>
          <p:cNvSpPr/>
          <p:nvPr/>
        </p:nvSpPr>
        <p:spPr>
          <a:xfrm>
            <a:off x="8484321" y="2132855"/>
            <a:ext cx="192135" cy="34115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Title 1">
            <a:extLst>
              <a:ext uri="{FF2B5EF4-FFF2-40B4-BE49-F238E27FC236}">
                <a16:creationId xmlns:a16="http://schemas.microsoft.com/office/drawing/2014/main" id="{96E7E3F7-16B3-732E-F2C7-F53B23D59910}"/>
              </a:ext>
            </a:extLst>
          </p:cNvPr>
          <p:cNvSpPr txBox="1">
            <a:spLocks/>
          </p:cNvSpPr>
          <p:nvPr/>
        </p:nvSpPr>
        <p:spPr>
          <a:xfrm>
            <a:off x="323528" y="1229256"/>
            <a:ext cx="5328593" cy="1703521"/>
          </a:xfrm>
          <a:prstGeom prst="rect">
            <a:avLst/>
          </a:prstGeom>
        </p:spPr>
        <p:txBody>
          <a:bodyPr rtlCol="0">
            <a:noAutofit/>
          </a:bodyPr>
          <a:lstStyle/>
          <a:p>
            <a:pPr marR="0" lvl="0" algn="just" defTabSz="914400" latinLnBrk="0">
              <a:lnSpc>
                <a:spcPct val="90000"/>
              </a:lnSpc>
              <a:spcBef>
                <a:spcPts val="1000"/>
              </a:spcBef>
              <a:buClrTx/>
              <a:buSzTx/>
              <a:tabLst/>
              <a:defRPr/>
            </a:pPr>
            <a:r>
              <a:rPr lang="fr-FR" sz="2400" dirty="0">
                <a:latin typeface="+mn-lt"/>
                <a:cs typeface="+mn-cs"/>
              </a:rPr>
              <a:t>Le fait de documenter chaque étape depuis le début, de manière détaillée et aussi précise que possible, permet de s'assurer que le processus peut être compris et reproduit, y compris par quelqu'un d'autre</a:t>
            </a:r>
            <a:r>
              <a:rPr lang="en-US" sz="2400" dirty="0">
                <a:latin typeface="+mn-lt"/>
                <a:cs typeface="+mn-cs"/>
              </a:rPr>
              <a:t>.</a:t>
            </a:r>
          </a:p>
        </p:txBody>
      </p:sp>
      <p:sp>
        <p:nvSpPr>
          <p:cNvPr id="3" name="Title 1">
            <a:extLst>
              <a:ext uri="{FF2B5EF4-FFF2-40B4-BE49-F238E27FC236}">
                <a16:creationId xmlns:a16="http://schemas.microsoft.com/office/drawing/2014/main" id="{52CB4CAE-9323-02F0-4927-ACCF6D780F91}"/>
              </a:ext>
            </a:extLst>
          </p:cNvPr>
          <p:cNvSpPr txBox="1">
            <a:spLocks/>
          </p:cNvSpPr>
          <p:nvPr/>
        </p:nvSpPr>
        <p:spPr>
          <a:xfrm>
            <a:off x="1162965" y="4306778"/>
            <a:ext cx="4921203" cy="994430"/>
          </a:xfrm>
          <a:prstGeom prst="rect">
            <a:avLst/>
          </a:prstGeom>
        </p:spPr>
        <p:txBody>
          <a:bodyPr rtlCol="0">
            <a:noAutofit/>
          </a:bodyPr>
          <a:lstStyle/>
          <a:p>
            <a:pPr marR="0" lvl="0" eaLnBrk="1" hangingPunct="1">
              <a:lnSpc>
                <a:spcPct val="100000"/>
              </a:lnSpc>
              <a:spcBef>
                <a:spcPct val="20000"/>
              </a:spcBef>
              <a:buClrTx/>
              <a:buSzTx/>
              <a:tabLst/>
              <a:defRPr/>
            </a:pPr>
            <a:r>
              <a:rPr lang="fr-FR" sz="2400" dirty="0">
                <a:latin typeface="+mn-lt"/>
                <a:cs typeface="+mn-cs"/>
              </a:rPr>
              <a:t>Une activité critique souvent oubliée ou considérée comme acquise</a:t>
            </a:r>
            <a:endParaRPr lang="en-US" sz="2400" dirty="0">
              <a:latin typeface="+mn-lt"/>
              <a:cs typeface="+mn-cs"/>
            </a:endParaRPr>
          </a:p>
        </p:txBody>
      </p:sp>
      <p:sp>
        <p:nvSpPr>
          <p:cNvPr id="4" name="Right Arrow 14">
            <a:extLst>
              <a:ext uri="{FF2B5EF4-FFF2-40B4-BE49-F238E27FC236}">
                <a16:creationId xmlns:a16="http://schemas.microsoft.com/office/drawing/2014/main" id="{C33973B9-08C8-6D1C-75CA-65CF54D62E02}"/>
              </a:ext>
            </a:extLst>
          </p:cNvPr>
          <p:cNvSpPr/>
          <p:nvPr/>
        </p:nvSpPr>
        <p:spPr>
          <a:xfrm>
            <a:off x="632352" y="4367334"/>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9" name="Title 1">
            <a:extLst>
              <a:ext uri="{FF2B5EF4-FFF2-40B4-BE49-F238E27FC236}">
                <a16:creationId xmlns:a16="http://schemas.microsoft.com/office/drawing/2014/main" id="{888DFA63-D4B3-E1BF-D7B8-8B408025FE31}"/>
              </a:ext>
            </a:extLst>
          </p:cNvPr>
          <p:cNvSpPr txBox="1">
            <a:spLocks/>
          </p:cNvSpPr>
          <p:nvPr/>
        </p:nvSpPr>
        <p:spPr>
          <a:xfrm>
            <a:off x="1159263" y="3387893"/>
            <a:ext cx="4660599" cy="994430"/>
          </a:xfrm>
          <a:prstGeom prst="rect">
            <a:avLst/>
          </a:prstGeom>
        </p:spPr>
        <p:txBody>
          <a:bodyPr rtlCol="0">
            <a:noAutofit/>
          </a:bodyPr>
          <a:lstStyle/>
          <a:p>
            <a:pPr marR="0" lvl="0" eaLnBrk="1" hangingPunct="1">
              <a:lnSpc>
                <a:spcPct val="100000"/>
              </a:lnSpc>
              <a:spcBef>
                <a:spcPct val="20000"/>
              </a:spcBef>
              <a:buClrTx/>
              <a:buSzTx/>
              <a:tabLst/>
              <a:defRPr/>
            </a:pPr>
            <a:r>
              <a:rPr lang="fr-FR" sz="2400" dirty="0">
                <a:latin typeface="+mn-lt"/>
                <a:cs typeface="+mn-cs"/>
              </a:rPr>
              <a:t>S'applique à l'ensemble du cycle de gestion des données géospatiales</a:t>
            </a:r>
            <a:endParaRPr lang="en-US" sz="2400" dirty="0">
              <a:latin typeface="+mn-lt"/>
              <a:cs typeface="+mn-cs"/>
            </a:endParaRPr>
          </a:p>
        </p:txBody>
      </p:sp>
      <p:sp>
        <p:nvSpPr>
          <p:cNvPr id="10" name="Right Arrow 14">
            <a:extLst>
              <a:ext uri="{FF2B5EF4-FFF2-40B4-BE49-F238E27FC236}">
                <a16:creationId xmlns:a16="http://schemas.microsoft.com/office/drawing/2014/main" id="{CADFB51E-1CEB-F200-57EE-73E5801798A9}"/>
              </a:ext>
            </a:extLst>
          </p:cNvPr>
          <p:cNvSpPr/>
          <p:nvPr/>
        </p:nvSpPr>
        <p:spPr>
          <a:xfrm>
            <a:off x="628650" y="3448449"/>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257389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02739A-3986-E4CA-2359-D7C925A24649}"/>
              </a:ext>
            </a:extLst>
          </p:cNvPr>
          <p:cNvPicPr>
            <a:picLocks noChangeAspect="1"/>
          </p:cNvPicPr>
          <p:nvPr/>
        </p:nvPicPr>
        <p:blipFill>
          <a:blip r:embed="rId3"/>
          <a:stretch>
            <a:fillRect/>
          </a:stretch>
        </p:blipFill>
        <p:spPr>
          <a:xfrm>
            <a:off x="5870238" y="2051883"/>
            <a:ext cx="3233944" cy="3839385"/>
          </a:xfrm>
          <a:prstGeom prst="rect">
            <a:avLst/>
          </a:prstGeom>
        </p:spPr>
      </p:pic>
      <p:sp>
        <p:nvSpPr>
          <p:cNvPr id="10242" name="Title 1"/>
          <p:cNvSpPr>
            <a:spLocks noGrp="1"/>
          </p:cNvSpPr>
          <p:nvPr>
            <p:ph type="title"/>
          </p:nvPr>
        </p:nvSpPr>
        <p:spPr>
          <a:xfrm>
            <a:off x="628650" y="142975"/>
            <a:ext cx="7886700" cy="693737"/>
          </a:xfrm>
        </p:spPr>
        <p:txBody>
          <a:bodyPr/>
          <a:lstStyle/>
          <a:p>
            <a:pPr algn="ctr" eaLnBrk="1" hangingPunct="1">
              <a:defRPr/>
            </a:pPr>
            <a:r>
              <a:rPr lang="fr-CH" sz="3200" b="1">
                <a:solidFill>
                  <a:schemeClr val="bg1"/>
                </a:solidFill>
                <a:latin typeface="+mn-lt"/>
              </a:rPr>
              <a:t>Définir le besoin en données</a:t>
            </a:r>
            <a:endParaRPr lang="fr-CH" altLang="en-US" sz="3200" b="1">
              <a:solidFill>
                <a:schemeClr val="bg1"/>
              </a:solidFill>
              <a:latin typeface="+mn-lt"/>
            </a:endParaRPr>
          </a:p>
        </p:txBody>
      </p:sp>
      <p:sp>
        <p:nvSpPr>
          <p:cNvPr id="15363" name="Slide Number Placeholder 3"/>
          <p:cNvSpPr>
            <a:spLocks noGrp="1"/>
          </p:cNvSpPr>
          <p:nvPr>
            <p:ph type="sldNum" sz="quarter" idx="12"/>
          </p:nvPr>
        </p:nvSpPr>
        <p:spPr bwMode="auto">
          <a:xfrm>
            <a:off x="6984574" y="6392506"/>
            <a:ext cx="2057400" cy="365125"/>
          </a:xfrm>
          <a:noFill/>
          <a:ln>
            <a:miter lim="800000"/>
            <a:headEnd/>
            <a:tailEnd/>
          </a:ln>
        </p:spPr>
        <p:txBody>
          <a:bodyPr/>
          <a:lstStyle/>
          <a:p>
            <a:fld id="{1F1CFA5E-D7BE-45A1-BD59-8EBEFF519CD8}" type="slidenum">
              <a:rPr lang="en-GB" altLang="en-US" smtClean="0">
                <a:solidFill>
                  <a:schemeClr val="tx1"/>
                </a:solidFill>
              </a:rPr>
              <a:pPr/>
              <a:t>11</a:t>
            </a:fld>
            <a:endParaRPr lang="en-GB" altLang="en-US" dirty="0">
              <a:solidFill>
                <a:schemeClr val="tx1"/>
              </a:solidFill>
            </a:endParaRPr>
          </a:p>
        </p:txBody>
      </p:sp>
      <p:sp>
        <p:nvSpPr>
          <p:cNvPr id="11" name="Rectangle 3"/>
          <p:cNvSpPr>
            <a:spLocks noChangeArrowheads="1"/>
          </p:cNvSpPr>
          <p:nvPr/>
        </p:nvSpPr>
        <p:spPr bwMode="auto">
          <a:xfrm>
            <a:off x="646541" y="2090172"/>
            <a:ext cx="5005577" cy="2677656"/>
          </a:xfrm>
          <a:prstGeom prst="rect">
            <a:avLst/>
          </a:prstGeom>
          <a:noFill/>
          <a:ln w="9525">
            <a:noFill/>
            <a:miter lim="800000"/>
            <a:headEnd/>
            <a:tailEnd/>
          </a:ln>
        </p:spPr>
        <p:txBody>
          <a:bodyPr wrap="square">
            <a:spAutoFit/>
          </a:bodyPr>
          <a:lstStyle/>
          <a:p>
            <a:pPr marL="457200" indent="-457200">
              <a:buAutoNum type="arabicPeriod"/>
            </a:pPr>
            <a:r>
              <a:rPr lang="fr-CH" sz="2400" dirty="0"/>
              <a:t>Comprendre et documenter le contexte géographique</a:t>
            </a:r>
          </a:p>
          <a:p>
            <a:pPr marL="457200" indent="-457200">
              <a:buAutoNum type="arabicPeriod"/>
            </a:pPr>
            <a:r>
              <a:rPr lang="fr-CH" altLang="en-US" sz="2400" dirty="0"/>
              <a:t>Caractériser les informations et le contenu des produits d’information qui doivent être générer pour soutenir le(s) programme(s)</a:t>
            </a:r>
          </a:p>
        </p:txBody>
      </p:sp>
      <p:sp>
        <p:nvSpPr>
          <p:cNvPr id="6" name="Rectangle 5">
            <a:extLst>
              <a:ext uri="{FF2B5EF4-FFF2-40B4-BE49-F238E27FC236}">
                <a16:creationId xmlns:a16="http://schemas.microsoft.com/office/drawing/2014/main" id="{D19F52B6-F3E2-8999-E8BB-54C8846EBB3E}"/>
              </a:ext>
            </a:extLst>
          </p:cNvPr>
          <p:cNvSpPr/>
          <p:nvPr/>
        </p:nvSpPr>
        <p:spPr>
          <a:xfrm>
            <a:off x="6824568" y="5217845"/>
            <a:ext cx="1224136" cy="3144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Title 1">
            <a:extLst>
              <a:ext uri="{FF2B5EF4-FFF2-40B4-BE49-F238E27FC236}">
                <a16:creationId xmlns:a16="http://schemas.microsoft.com/office/drawing/2014/main" id="{ADD4E8A4-04C4-E321-69B1-36B6C9C8766C}"/>
              </a:ext>
            </a:extLst>
          </p:cNvPr>
          <p:cNvSpPr txBox="1">
            <a:spLocks/>
          </p:cNvSpPr>
          <p:nvPr/>
        </p:nvSpPr>
        <p:spPr>
          <a:xfrm>
            <a:off x="323528" y="1268760"/>
            <a:ext cx="5112568" cy="911433"/>
          </a:xfrm>
          <a:prstGeom prst="rect">
            <a:avLst/>
          </a:prstGeom>
        </p:spPr>
        <p:txBody>
          <a:bodyPr rtlCol="0">
            <a:noAutofit/>
          </a:bodyPr>
          <a:lstStyle/>
          <a:p>
            <a:pPr marR="0" lvl="0" algn="just" defTabSz="914400" latinLnBrk="0">
              <a:lnSpc>
                <a:spcPct val="90000"/>
              </a:lnSpc>
              <a:spcBef>
                <a:spcPts val="1000"/>
              </a:spcBef>
              <a:buClrTx/>
              <a:buSzTx/>
              <a:tabLst/>
              <a:defRPr/>
            </a:pPr>
            <a:r>
              <a:rPr lang="fr-CH" sz="2400" dirty="0">
                <a:latin typeface="+mn-lt"/>
                <a:cs typeface="+mn-cs"/>
              </a:rPr>
              <a:t>Deux activités importantes doivent être complétées pendant cette étape: </a:t>
            </a:r>
          </a:p>
        </p:txBody>
      </p:sp>
      <p:pic>
        <p:nvPicPr>
          <p:cNvPr id="4" name="Picture 3">
            <a:extLst>
              <a:ext uri="{FF2B5EF4-FFF2-40B4-BE49-F238E27FC236}">
                <a16:creationId xmlns:a16="http://schemas.microsoft.com/office/drawing/2014/main" id="{013E11E3-7F20-26B6-39CC-B781977D583F}"/>
              </a:ext>
            </a:extLst>
          </p:cNvPr>
          <p:cNvPicPr>
            <a:picLocks noChangeAspect="1"/>
          </p:cNvPicPr>
          <p:nvPr/>
        </p:nvPicPr>
        <p:blipFill>
          <a:blip r:embed="rId4"/>
          <a:stretch>
            <a:fillRect/>
          </a:stretch>
        </p:blipFill>
        <p:spPr>
          <a:xfrm>
            <a:off x="646541" y="4913741"/>
            <a:ext cx="2425729" cy="1801284"/>
          </a:xfrm>
          <a:prstGeom prst="rect">
            <a:avLst/>
          </a:prstGeom>
        </p:spPr>
      </p:pic>
      <p:pic>
        <p:nvPicPr>
          <p:cNvPr id="5" name="Content Placeholder 7">
            <a:extLst>
              <a:ext uri="{FF2B5EF4-FFF2-40B4-BE49-F238E27FC236}">
                <a16:creationId xmlns:a16="http://schemas.microsoft.com/office/drawing/2014/main" id="{D07906A3-F0E6-402E-0371-DB0C14BD28BC}"/>
              </a:ext>
            </a:extLst>
          </p:cNvPr>
          <p:cNvPicPr>
            <a:picLocks noChangeAspect="1"/>
          </p:cNvPicPr>
          <p:nvPr/>
        </p:nvPicPr>
        <p:blipFill>
          <a:blip r:embed="rId5" cstate="print"/>
          <a:stretch>
            <a:fillRect/>
          </a:stretch>
        </p:blipFill>
        <p:spPr>
          <a:xfrm>
            <a:off x="3272794" y="4890874"/>
            <a:ext cx="2598411" cy="1839616"/>
          </a:xfrm>
          <a:prstGeom prst="rect">
            <a:avLst/>
          </a:prstGeom>
          <a:effectLst/>
        </p:spPr>
      </p:pic>
    </p:spTree>
    <p:extLst>
      <p:ext uri="{BB962C8B-B14F-4D97-AF65-F5344CB8AC3E}">
        <p14:creationId xmlns:p14="http://schemas.microsoft.com/office/powerpoint/2010/main" val="229140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4B5EA6-70E3-C4A2-4A17-A156C684F67F}"/>
              </a:ext>
            </a:extLst>
          </p:cNvPr>
          <p:cNvPicPr>
            <a:picLocks noChangeAspect="1"/>
          </p:cNvPicPr>
          <p:nvPr/>
        </p:nvPicPr>
        <p:blipFill>
          <a:blip r:embed="rId2"/>
          <a:stretch>
            <a:fillRect/>
          </a:stretch>
        </p:blipFill>
        <p:spPr>
          <a:xfrm>
            <a:off x="5870238" y="2051883"/>
            <a:ext cx="3233944" cy="3839385"/>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6804248" y="3935993"/>
            <a:ext cx="1242066" cy="11760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Définir la terminologie, les spécifications de données et les références au sol</a:t>
            </a:r>
            <a:endParaRPr lang="fr-CH" altLang="en-US" sz="3200" b="1" dirty="0">
              <a:solidFill>
                <a:schemeClr val="bg1"/>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379985" y="1120361"/>
            <a:ext cx="5831630" cy="1079247"/>
          </a:xfrm>
          <a:prstGeom prst="rect">
            <a:avLst/>
          </a:prstGeom>
          <a:noFill/>
          <a:ln w="9525">
            <a:noFill/>
            <a:miter lim="800000"/>
            <a:headEnd/>
            <a:tailEnd/>
          </a:ln>
        </p:spPr>
        <p:txBody>
          <a:bodyPr lIns="0" tIns="0" rIns="0" bIns="0"/>
          <a:lstStyle/>
          <a:p>
            <a:pPr lvl="0"/>
            <a:r>
              <a:rPr lang="fr-FR" sz="2400" dirty="0"/>
              <a:t>La définition de la terminologie permet de s'assurer que tous les acteurs impliqués parlent le même langage.</a:t>
            </a:r>
            <a:endParaRPr lang="en-US" sz="2400" dirty="0"/>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386515" y="2301958"/>
            <a:ext cx="5573716" cy="2356435"/>
          </a:xfrm>
          <a:prstGeom prst="rect">
            <a:avLst/>
          </a:prstGeom>
          <a:noFill/>
          <a:ln w="9525">
            <a:noFill/>
            <a:miter lim="800000"/>
            <a:headEnd/>
            <a:tailEnd/>
          </a:ln>
        </p:spPr>
        <p:txBody>
          <a:bodyPr lIns="0" tIns="0" rIns="0" bIns="0"/>
          <a:lstStyle/>
          <a:p>
            <a:pPr lvl="0"/>
            <a:r>
              <a:rPr lang="fr-FR" sz="2300" dirty="0"/>
              <a:t>Les spécifications des données et les références au sol (imagerie satellitaire, listes maitresses) fournissent les critères de références permettant de mesurer la qualité des données géospatiales à travers les 6 dimensions de la qualité des données (exhaustivité, unicité, actualité, exactitude, validité et cohérence).</a:t>
            </a:r>
            <a:endParaRPr lang="en-US" sz="2300" dirty="0"/>
          </a:p>
        </p:txBody>
      </p:sp>
      <p:pic>
        <p:nvPicPr>
          <p:cNvPr id="9" name="Picture 5">
            <a:extLst>
              <a:ext uri="{FF2B5EF4-FFF2-40B4-BE49-F238E27FC236}">
                <a16:creationId xmlns:a16="http://schemas.microsoft.com/office/drawing/2014/main" id="{9336019F-2E97-A174-5172-01129B392044}"/>
              </a:ext>
            </a:extLst>
          </p:cNvPr>
          <p:cNvPicPr>
            <a:picLocks noChangeAspect="1" noChangeArrowheads="1"/>
          </p:cNvPicPr>
          <p:nvPr/>
        </p:nvPicPr>
        <p:blipFill>
          <a:blip r:embed="rId3" cstate="print"/>
          <a:srcRect/>
          <a:stretch>
            <a:fillRect/>
          </a:stretch>
        </p:blipFill>
        <p:spPr bwMode="auto">
          <a:xfrm>
            <a:off x="2653730" y="5301811"/>
            <a:ext cx="1388269" cy="1175147"/>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cxnSp>
        <p:nvCxnSpPr>
          <p:cNvPr id="11" name="Straight Connector 8">
            <a:extLst>
              <a:ext uri="{FF2B5EF4-FFF2-40B4-BE49-F238E27FC236}">
                <a16:creationId xmlns:a16="http://schemas.microsoft.com/office/drawing/2014/main" id="{30B4B0B5-D1BB-DB73-F0E1-4314DCB084C9}"/>
              </a:ext>
            </a:extLst>
          </p:cNvPr>
          <p:cNvCxnSpPr>
            <a:cxnSpLocks noChangeShapeType="1"/>
          </p:cNvCxnSpPr>
          <p:nvPr/>
        </p:nvCxnSpPr>
        <p:spPr bwMode="auto">
          <a:xfrm flipH="1" flipV="1">
            <a:off x="3157364" y="6138820"/>
            <a:ext cx="571500" cy="5941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2" name="Rectangle 266">
            <a:extLst>
              <a:ext uri="{FF2B5EF4-FFF2-40B4-BE49-F238E27FC236}">
                <a16:creationId xmlns:a16="http://schemas.microsoft.com/office/drawing/2014/main" id="{937BFF6C-D06D-6252-1F11-CEC96E260B37}"/>
              </a:ext>
            </a:extLst>
          </p:cNvPr>
          <p:cNvSpPr>
            <a:spLocks noChangeArrowheads="1"/>
          </p:cNvSpPr>
          <p:nvPr/>
        </p:nvSpPr>
        <p:spPr bwMode="auto">
          <a:xfrm>
            <a:off x="3728864" y="6610308"/>
            <a:ext cx="733425" cy="275076"/>
          </a:xfrm>
          <a:prstGeom prst="rect">
            <a:avLst/>
          </a:prstGeom>
          <a:noFill/>
          <a:ln w="12700">
            <a:noFill/>
            <a:miter lim="800000"/>
            <a:headEnd/>
            <a:tailEnd/>
          </a:ln>
        </p:spPr>
        <p:txBody>
          <a:bodyPr lIns="67866" tIns="33338" rIns="67866" bIns="33338">
            <a:spAutoFit/>
          </a:bodyPr>
          <a:lstStyle/>
          <a:p>
            <a:pPr>
              <a:lnSpc>
                <a:spcPct val="90000"/>
              </a:lnSpc>
              <a:defRPr/>
            </a:pPr>
            <a:r>
              <a:rPr lang="en-US" sz="1500" dirty="0">
                <a:latin typeface="+mj-lt"/>
              </a:rPr>
              <a:t>890 m</a:t>
            </a:r>
          </a:p>
        </p:txBody>
      </p:sp>
      <p:pic>
        <p:nvPicPr>
          <p:cNvPr id="15" name="Picture 11" descr="coordinate_syst.jpg">
            <a:extLst>
              <a:ext uri="{FF2B5EF4-FFF2-40B4-BE49-F238E27FC236}">
                <a16:creationId xmlns:a16="http://schemas.microsoft.com/office/drawing/2014/main" id="{DBFDD1AC-328F-9786-AA96-765FB90895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309" y="5245663"/>
            <a:ext cx="1478325" cy="133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a:extLst>
              <a:ext uri="{FF2B5EF4-FFF2-40B4-BE49-F238E27FC236}">
                <a16:creationId xmlns:a16="http://schemas.microsoft.com/office/drawing/2014/main" id="{978F8335-D227-7E63-FAD5-233A3CB674DC}"/>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12</a:t>
            </a:fld>
            <a:endParaRPr lang="en-GB" altLang="en-US" sz="1200"/>
          </a:p>
        </p:txBody>
      </p:sp>
    </p:spTree>
    <p:extLst>
      <p:ext uri="{BB962C8B-B14F-4D97-AF65-F5344CB8AC3E}">
        <p14:creationId xmlns:p14="http://schemas.microsoft.com/office/powerpoint/2010/main" val="33821718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6961B2-0C3F-B1D9-AC47-AAF50DB3AA3A}"/>
              </a:ext>
            </a:extLst>
          </p:cNvPr>
          <p:cNvPicPr>
            <a:picLocks noChangeAspect="1"/>
          </p:cNvPicPr>
          <p:nvPr/>
        </p:nvPicPr>
        <p:blipFill>
          <a:blip r:embed="rId2"/>
          <a:stretch>
            <a:fillRect/>
          </a:stretch>
        </p:blipFill>
        <p:spPr>
          <a:xfrm>
            <a:off x="5870238" y="2051883"/>
            <a:ext cx="3233944" cy="3839385"/>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797383" y="2582835"/>
            <a:ext cx="217695" cy="14401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Documenter les données</a:t>
            </a:r>
            <a:endParaRPr lang="fr-CH" altLang="en-US" sz="3200" b="1" dirty="0">
              <a:solidFill>
                <a:schemeClr val="bg1"/>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396554" y="1268760"/>
            <a:ext cx="5404219" cy="1440160"/>
          </a:xfrm>
          <a:prstGeom prst="rect">
            <a:avLst/>
          </a:prstGeom>
          <a:noFill/>
          <a:ln w="9525">
            <a:noFill/>
            <a:miter lim="800000"/>
            <a:headEnd/>
            <a:tailEnd/>
          </a:ln>
        </p:spPr>
        <p:txBody>
          <a:bodyPr lIns="0" tIns="0" rIns="0" bIns="0"/>
          <a:lstStyle/>
          <a:p>
            <a:pPr lvl="0"/>
            <a:r>
              <a:rPr lang="fr-FR" sz="2400" dirty="0"/>
              <a:t>Toutes les données géospatiales et statistiques utilisées ou générées dans le cadre de la mise en œuvre du cycle doivent être correctement documentées.</a:t>
            </a:r>
            <a:endParaRPr lang="en-US" sz="2400" dirty="0"/>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386232" y="2816931"/>
            <a:ext cx="5404219" cy="1792955"/>
          </a:xfrm>
          <a:prstGeom prst="rect">
            <a:avLst/>
          </a:prstGeom>
          <a:noFill/>
          <a:ln w="9525">
            <a:noFill/>
            <a:miter lim="800000"/>
            <a:headEnd/>
            <a:tailEnd/>
          </a:ln>
        </p:spPr>
        <p:txBody>
          <a:bodyPr lIns="0" tIns="0" rIns="0" bIns="0"/>
          <a:lstStyle/>
          <a:p>
            <a:pPr lvl="0"/>
            <a:r>
              <a:rPr lang="fr-FR" sz="2400" dirty="0"/>
              <a:t>Cette documentation fournit les informations nécessaires pour garantir l'exactitude des données et devrait commencer dès que possible tout au long du cycle.</a:t>
            </a:r>
            <a:endParaRPr lang="en-US" sz="2400" dirty="0"/>
          </a:p>
        </p:txBody>
      </p:sp>
      <p:sp>
        <p:nvSpPr>
          <p:cNvPr id="3" name="Rectangle 3">
            <a:extLst>
              <a:ext uri="{FF2B5EF4-FFF2-40B4-BE49-F238E27FC236}">
                <a16:creationId xmlns:a16="http://schemas.microsoft.com/office/drawing/2014/main" id="{DFD75E42-0501-730C-8A51-B8EB28B61BA6}"/>
              </a:ext>
            </a:extLst>
          </p:cNvPr>
          <p:cNvSpPr>
            <a:spLocks noChangeArrowheads="1"/>
          </p:cNvSpPr>
          <p:nvPr/>
        </p:nvSpPr>
        <p:spPr bwMode="auto">
          <a:xfrm>
            <a:off x="386232" y="4806261"/>
            <a:ext cx="3743398" cy="1620180"/>
          </a:xfrm>
          <a:prstGeom prst="rect">
            <a:avLst/>
          </a:prstGeom>
          <a:noFill/>
          <a:ln w="9525">
            <a:noFill/>
            <a:miter lim="800000"/>
            <a:headEnd/>
            <a:tailEnd/>
          </a:ln>
        </p:spPr>
        <p:txBody>
          <a:bodyPr lIns="0" tIns="0" rIns="0" bIns="0"/>
          <a:lstStyle/>
          <a:p>
            <a:pPr lvl="0"/>
            <a:r>
              <a:rPr lang="fr-FR" sz="2400" dirty="0"/>
              <a:t>Les informations sont saisies dans un enregistrement de métadonnées basé sur un profil de métadonnées standardisé.</a:t>
            </a:r>
            <a:endParaRPr lang="en-GB" sz="2400" dirty="0"/>
          </a:p>
        </p:txBody>
      </p:sp>
      <p:pic>
        <p:nvPicPr>
          <p:cNvPr id="8" name="Picture 7">
            <a:extLst>
              <a:ext uri="{FF2B5EF4-FFF2-40B4-BE49-F238E27FC236}">
                <a16:creationId xmlns:a16="http://schemas.microsoft.com/office/drawing/2014/main" id="{932DF8C6-95F1-10A6-C004-21B88FE72CBE}"/>
              </a:ext>
            </a:extLst>
          </p:cNvPr>
          <p:cNvPicPr>
            <a:picLocks noChangeAspect="1"/>
          </p:cNvPicPr>
          <p:nvPr/>
        </p:nvPicPr>
        <p:blipFill>
          <a:blip r:embed="rId3"/>
          <a:stretch>
            <a:fillRect/>
          </a:stretch>
        </p:blipFill>
        <p:spPr>
          <a:xfrm>
            <a:off x="4308094" y="4697765"/>
            <a:ext cx="1158684" cy="2116334"/>
          </a:xfrm>
          <a:prstGeom prst="rect">
            <a:avLst/>
          </a:prstGeom>
        </p:spPr>
      </p:pic>
      <p:sp>
        <p:nvSpPr>
          <p:cNvPr id="9" name="Slide Number Placeholder 3">
            <a:extLst>
              <a:ext uri="{FF2B5EF4-FFF2-40B4-BE49-F238E27FC236}">
                <a16:creationId xmlns:a16="http://schemas.microsoft.com/office/drawing/2014/main" id="{D30C7874-A8F6-8732-5FAB-BA849C28D70C}"/>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13</a:t>
            </a:fld>
            <a:endParaRPr lang="en-GB" altLang="en-US" sz="1200"/>
          </a:p>
        </p:txBody>
      </p:sp>
    </p:spTree>
    <p:extLst>
      <p:ext uri="{BB962C8B-B14F-4D97-AF65-F5344CB8AC3E}">
        <p14:creationId xmlns:p14="http://schemas.microsoft.com/office/powerpoint/2010/main" val="9215961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84F19-8EA8-17AC-FF2F-A9D4A945BC7D}"/>
              </a:ext>
            </a:extLst>
          </p:cNvPr>
          <p:cNvPicPr>
            <a:picLocks noChangeAspect="1"/>
          </p:cNvPicPr>
          <p:nvPr/>
        </p:nvPicPr>
        <p:blipFill>
          <a:blip r:embed="rId2"/>
          <a:stretch>
            <a:fillRect/>
          </a:stretch>
        </p:blipFill>
        <p:spPr>
          <a:xfrm>
            <a:off x="5870238" y="2051883"/>
            <a:ext cx="3233944" cy="3839385"/>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6815603" y="3026237"/>
            <a:ext cx="1224136"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Compiler les données existantes et identifier les lacunes</a:t>
            </a:r>
            <a:endParaRPr lang="fr-CH" altLang="en-US" sz="3200" b="1" dirty="0">
              <a:solidFill>
                <a:schemeClr val="bg1"/>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373565" y="1101490"/>
            <a:ext cx="5404219" cy="1450370"/>
          </a:xfrm>
          <a:prstGeom prst="rect">
            <a:avLst/>
          </a:prstGeom>
          <a:noFill/>
          <a:ln w="9525">
            <a:noFill/>
            <a:miter lim="800000"/>
            <a:headEnd/>
            <a:tailEnd/>
          </a:ln>
        </p:spPr>
        <p:txBody>
          <a:bodyPr lIns="0" tIns="0" rIns="0" bIns="0"/>
          <a:lstStyle/>
          <a:p>
            <a:pPr lvl="0"/>
            <a:r>
              <a:rPr lang="fr-FR" sz="2400" dirty="0"/>
              <a:t>La compilation et l'organisation des données existantes permettent de réduire la duplication des efforts, et donc d'économiser du temps et de l'argent.</a:t>
            </a:r>
            <a:endParaRPr lang="en-US" sz="2400" dirty="0"/>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373565" y="2701785"/>
            <a:ext cx="5404219" cy="1754281"/>
          </a:xfrm>
          <a:prstGeom prst="rect">
            <a:avLst/>
          </a:prstGeom>
          <a:noFill/>
          <a:ln w="9525">
            <a:noFill/>
            <a:miter lim="800000"/>
            <a:headEnd/>
            <a:tailEnd/>
          </a:ln>
        </p:spPr>
        <p:txBody>
          <a:bodyPr lIns="0" tIns="0" rIns="0" bIns="0"/>
          <a:lstStyle/>
          <a:p>
            <a:pPr lvl="0"/>
            <a:r>
              <a:rPr lang="fr-FR" sz="2400" dirty="0"/>
              <a:t>La qualité des données existantes qui ont été compilées doit être évaluée par rapport aux spécifications des données et références au sol afin d'identifier les lacunes potentielles qui devront être comblées.</a:t>
            </a:r>
            <a:endParaRPr lang="en-US" sz="2400" dirty="0"/>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383834" y="5063730"/>
            <a:ext cx="5782612" cy="1610265"/>
          </a:xfrm>
          <a:prstGeom prst="rect">
            <a:avLst/>
          </a:prstGeom>
          <a:noFill/>
          <a:ln w="9525">
            <a:noFill/>
            <a:miter lim="800000"/>
            <a:headEnd/>
            <a:tailEnd/>
          </a:ln>
        </p:spPr>
        <p:txBody>
          <a:bodyPr lIns="0" tIns="0" rIns="0" bIns="0"/>
          <a:lstStyle/>
          <a:p>
            <a:pPr lvl="0"/>
            <a:r>
              <a:rPr lang="fr-FR" sz="2400" dirty="0"/>
              <a:t>Des restrictions dans l'utilisation et/ou le partage des données compilées peuvent également entraîner la nécessité de collecter des données nouvelles ou supplémentaires. </a:t>
            </a:r>
            <a:endParaRPr lang="en-US" sz="2400" dirty="0"/>
          </a:p>
        </p:txBody>
      </p:sp>
      <p:sp>
        <p:nvSpPr>
          <p:cNvPr id="8" name="Slide Number Placeholder 3">
            <a:extLst>
              <a:ext uri="{FF2B5EF4-FFF2-40B4-BE49-F238E27FC236}">
                <a16:creationId xmlns:a16="http://schemas.microsoft.com/office/drawing/2014/main" id="{032DB171-0D75-D6AD-E462-BF9200320455}"/>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14</a:t>
            </a:fld>
            <a:endParaRPr lang="en-GB" altLang="en-US" sz="1200"/>
          </a:p>
        </p:txBody>
      </p:sp>
    </p:spTree>
    <p:extLst>
      <p:ext uri="{BB962C8B-B14F-4D97-AF65-F5344CB8AC3E}">
        <p14:creationId xmlns:p14="http://schemas.microsoft.com/office/powerpoint/2010/main" val="36731088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382C5-21D2-AFFC-7996-50FCF1578E58}"/>
              </a:ext>
            </a:extLst>
          </p:cNvPr>
          <p:cNvPicPr>
            <a:picLocks noChangeAspect="1"/>
          </p:cNvPicPr>
          <p:nvPr/>
        </p:nvPicPr>
        <p:blipFill>
          <a:blip r:embed="rId2"/>
          <a:stretch>
            <a:fillRect/>
          </a:stretch>
        </p:blipFill>
        <p:spPr>
          <a:xfrm>
            <a:off x="5870238" y="2051883"/>
            <a:ext cx="3233944" cy="3839385"/>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6787064" y="2583520"/>
            <a:ext cx="1271800" cy="3886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Combler les lacunes dans les données</a:t>
            </a:r>
            <a:endParaRPr lang="fr-CH" altLang="en-US" sz="3200" b="1" dirty="0">
              <a:solidFill>
                <a:schemeClr val="bg1"/>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396554" y="1052736"/>
            <a:ext cx="8495926" cy="384199"/>
          </a:xfrm>
          <a:prstGeom prst="rect">
            <a:avLst/>
          </a:prstGeom>
          <a:noFill/>
          <a:ln w="9525">
            <a:noFill/>
            <a:miter lim="800000"/>
            <a:headEnd/>
            <a:tailEnd/>
          </a:ln>
        </p:spPr>
        <p:txBody>
          <a:bodyPr lIns="0" tIns="0" rIns="0" bIns="0"/>
          <a:lstStyle/>
          <a:p>
            <a:pPr lvl="0"/>
            <a:r>
              <a:rPr lang="fr-FR" sz="2400" dirty="0"/>
              <a:t>Les lacunes dans les données identifiées au cours de l'étape précédente doivent idéalement être comblées</a:t>
            </a:r>
            <a:r>
              <a:rPr lang="en-US" sz="2400" dirty="0"/>
              <a:t>.</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368409" y="2011720"/>
            <a:ext cx="5404219" cy="2446612"/>
          </a:xfrm>
          <a:prstGeom prst="rect">
            <a:avLst/>
          </a:prstGeom>
          <a:noFill/>
          <a:ln w="9525">
            <a:noFill/>
            <a:miter lim="800000"/>
            <a:headEnd/>
            <a:tailEnd/>
          </a:ln>
        </p:spPr>
        <p:txBody>
          <a:bodyPr lIns="0" tIns="0" rIns="0" bIns="0"/>
          <a:lstStyle/>
          <a:p>
            <a:pPr lvl="0"/>
            <a:r>
              <a:rPr lang="fr-FR" sz="2400" dirty="0"/>
              <a:t>Pour ce faire, différentes méthodes sont utilisées, notamment l’amélioration des données existantes, l’extraction de nouvelles données en utilisant différentes méthodes comme la numérisation ou la collecte de coordonnées géographiques sur le terrain.</a:t>
            </a:r>
            <a:endParaRPr lang="en-US" sz="2400" dirty="0"/>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368409" y="4669957"/>
            <a:ext cx="6075799" cy="726319"/>
          </a:xfrm>
          <a:prstGeom prst="rect">
            <a:avLst/>
          </a:prstGeom>
          <a:noFill/>
          <a:ln w="9525">
            <a:noFill/>
            <a:miter lim="800000"/>
            <a:headEnd/>
            <a:tailEnd/>
          </a:ln>
        </p:spPr>
        <p:txBody>
          <a:bodyPr lIns="0" tIns="0" rIns="0" bIns="0"/>
          <a:lstStyle/>
          <a:p>
            <a:pPr lvl="0"/>
            <a:r>
              <a:rPr lang="fr-FR" sz="2400" dirty="0"/>
              <a:t>Les données en question doivent également être validées avant d'être utilisées.</a:t>
            </a:r>
            <a:endParaRPr lang="en-US" sz="2400" dirty="0"/>
          </a:p>
        </p:txBody>
      </p:sp>
      <p:pic>
        <p:nvPicPr>
          <p:cNvPr id="6" name="Picture 5" descr="remote_Sensing.gif">
            <a:extLst>
              <a:ext uri="{FF2B5EF4-FFF2-40B4-BE49-F238E27FC236}">
                <a16:creationId xmlns:a16="http://schemas.microsoft.com/office/drawing/2014/main" id="{E64FB149-1982-952F-2D49-48648DF6DCCD}"/>
              </a:ext>
            </a:extLst>
          </p:cNvPr>
          <p:cNvPicPr>
            <a:picLocks noChangeAspect="1"/>
          </p:cNvPicPr>
          <p:nvPr/>
        </p:nvPicPr>
        <p:blipFill>
          <a:blip r:embed="rId3" cstate="print"/>
          <a:stretch>
            <a:fillRect/>
          </a:stretch>
        </p:blipFill>
        <p:spPr>
          <a:xfrm>
            <a:off x="396554" y="5536519"/>
            <a:ext cx="1320800" cy="990600"/>
          </a:xfrm>
          <a:prstGeom prst="rect">
            <a:avLst/>
          </a:prstGeom>
          <a:ln>
            <a:noFill/>
          </a:ln>
          <a:effectLst>
            <a:outerShdw blurRad="190500" algn="tl" rotWithShape="0">
              <a:srgbClr val="000000">
                <a:alpha val="70000"/>
              </a:srgbClr>
            </a:outerShdw>
          </a:effectLst>
        </p:spPr>
      </p:pic>
      <p:pic>
        <p:nvPicPr>
          <p:cNvPr id="8" name="Picture 7" descr="image_processing.jpg">
            <a:extLst>
              <a:ext uri="{FF2B5EF4-FFF2-40B4-BE49-F238E27FC236}">
                <a16:creationId xmlns:a16="http://schemas.microsoft.com/office/drawing/2014/main" id="{AA1AFFD3-13B5-657C-5188-36EA94702447}"/>
              </a:ext>
            </a:extLst>
          </p:cNvPr>
          <p:cNvPicPr>
            <a:picLocks noChangeAspect="1"/>
          </p:cNvPicPr>
          <p:nvPr/>
        </p:nvPicPr>
        <p:blipFill>
          <a:blip r:embed="rId4" cstate="print"/>
          <a:srcRect/>
          <a:stretch>
            <a:fillRect/>
          </a:stretch>
        </p:blipFill>
        <p:spPr>
          <a:xfrm>
            <a:off x="1830988" y="5517232"/>
            <a:ext cx="1344461" cy="1009888"/>
          </a:xfrm>
          <a:prstGeom prst="rect">
            <a:avLst/>
          </a:prstGeom>
          <a:ln>
            <a:noFill/>
          </a:ln>
          <a:effectLst>
            <a:outerShdw blurRad="190500" algn="tl" rotWithShape="0">
              <a:srgbClr val="000000">
                <a:alpha val="70000"/>
              </a:srgbClr>
            </a:outerShdw>
          </a:effectLst>
        </p:spPr>
      </p:pic>
      <p:pic>
        <p:nvPicPr>
          <p:cNvPr id="9" name="Picture 8" descr="digitizing.jpg">
            <a:extLst>
              <a:ext uri="{FF2B5EF4-FFF2-40B4-BE49-F238E27FC236}">
                <a16:creationId xmlns:a16="http://schemas.microsoft.com/office/drawing/2014/main" id="{19D19BF7-3DFF-228B-53BA-7EF2CA19AF8F}"/>
              </a:ext>
            </a:extLst>
          </p:cNvPr>
          <p:cNvPicPr>
            <a:picLocks noChangeAspect="1"/>
          </p:cNvPicPr>
          <p:nvPr/>
        </p:nvPicPr>
        <p:blipFill>
          <a:blip r:embed="rId5" cstate="print"/>
          <a:stretch>
            <a:fillRect/>
          </a:stretch>
        </p:blipFill>
        <p:spPr>
          <a:xfrm>
            <a:off x="3289082" y="5528463"/>
            <a:ext cx="1498941" cy="997157"/>
          </a:xfrm>
          <a:prstGeom prst="rect">
            <a:avLst/>
          </a:prstGeom>
          <a:ln>
            <a:noFill/>
          </a:ln>
          <a:effectLst>
            <a:outerShdw blurRad="190500" algn="tl" rotWithShape="0">
              <a:srgbClr val="000000">
                <a:alpha val="70000"/>
              </a:srgbClr>
            </a:outerShdw>
          </a:effectLst>
        </p:spPr>
      </p:pic>
      <p:pic>
        <p:nvPicPr>
          <p:cNvPr id="11" name="Picture 2">
            <a:extLst>
              <a:ext uri="{FF2B5EF4-FFF2-40B4-BE49-F238E27FC236}">
                <a16:creationId xmlns:a16="http://schemas.microsoft.com/office/drawing/2014/main" id="{6F706019-7A2B-186A-1410-70ACC78B67A0}"/>
              </a:ext>
            </a:extLst>
          </p:cNvPr>
          <p:cNvPicPr>
            <a:picLocks noChangeAspect="1" noChangeArrowheads="1"/>
          </p:cNvPicPr>
          <p:nvPr/>
        </p:nvPicPr>
        <p:blipFill>
          <a:blip r:embed="rId6" cstate="print"/>
          <a:srcRect/>
          <a:stretch>
            <a:fillRect/>
          </a:stretch>
        </p:blipFill>
        <p:spPr bwMode="auto">
          <a:xfrm>
            <a:off x="4872237" y="5536519"/>
            <a:ext cx="1643980" cy="987055"/>
          </a:xfrm>
          <a:prstGeom prst="rect">
            <a:avLst/>
          </a:prstGeom>
          <a:ln>
            <a:noFill/>
          </a:ln>
          <a:effectLst>
            <a:outerShdw blurRad="190500" algn="tl" rotWithShape="0">
              <a:srgbClr val="000000">
                <a:alpha val="70000"/>
              </a:srgbClr>
            </a:outerShdw>
          </a:effectLst>
        </p:spPr>
      </p:pic>
      <p:sp>
        <p:nvSpPr>
          <p:cNvPr id="12" name="Slide Number Placeholder 3">
            <a:extLst>
              <a:ext uri="{FF2B5EF4-FFF2-40B4-BE49-F238E27FC236}">
                <a16:creationId xmlns:a16="http://schemas.microsoft.com/office/drawing/2014/main" id="{DECC12DF-620B-C39A-C4E4-FBDFFF05DDBA}"/>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15</a:t>
            </a:fld>
            <a:endParaRPr lang="en-GB" altLang="en-US" sz="1200"/>
          </a:p>
        </p:txBody>
      </p:sp>
    </p:spTree>
    <p:extLst>
      <p:ext uri="{BB962C8B-B14F-4D97-AF65-F5344CB8AC3E}">
        <p14:creationId xmlns:p14="http://schemas.microsoft.com/office/powerpoint/2010/main" val="15588065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1BBD9E-A329-4D79-EC3A-D3D065E651C6}"/>
              </a:ext>
            </a:extLst>
          </p:cNvPr>
          <p:cNvPicPr>
            <a:picLocks noChangeAspect="1"/>
          </p:cNvPicPr>
          <p:nvPr/>
        </p:nvPicPr>
        <p:blipFill>
          <a:blip r:embed="rId2"/>
          <a:stretch>
            <a:fillRect/>
          </a:stretch>
        </p:blipFill>
        <p:spPr>
          <a:xfrm>
            <a:off x="5870238" y="2051883"/>
            <a:ext cx="3233944" cy="3839385"/>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6795283" y="2060848"/>
            <a:ext cx="1296144"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Héberger, gérer, partager et utiliser les données</a:t>
            </a:r>
            <a:endParaRPr lang="fr-CH" altLang="en-US" sz="3200" b="1" dirty="0">
              <a:solidFill>
                <a:schemeClr val="bg1"/>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428348" y="1124744"/>
            <a:ext cx="5552563" cy="3097138"/>
          </a:xfrm>
          <a:prstGeom prst="rect">
            <a:avLst/>
          </a:prstGeom>
          <a:noFill/>
          <a:ln w="9525">
            <a:noFill/>
            <a:miter lim="800000"/>
            <a:headEnd/>
            <a:tailEnd/>
          </a:ln>
        </p:spPr>
        <p:txBody>
          <a:bodyPr lIns="0" tIns="0" rIns="0" bIns="0"/>
          <a:lstStyle/>
          <a:p>
            <a:pPr lvl="0"/>
            <a:r>
              <a:rPr lang="fr-FR" sz="2400" dirty="0"/>
              <a:t>Une fois que les données géospatiales ont atteint le niveau de qualité approprié, elles peuvent être utilisées pour générer l'information et/ou le(s) produit(s) d'information défini(s) à l'origine. </a:t>
            </a:r>
          </a:p>
          <a:p>
            <a:pPr lvl="0"/>
            <a:endParaRPr lang="fr-FR" sz="2400" dirty="0"/>
          </a:p>
          <a:p>
            <a:pPr lvl="0"/>
            <a:r>
              <a:rPr lang="fr-FR" sz="2400" dirty="0"/>
              <a:t>Elles doivent également être correctement hébergées et maintenues. </a:t>
            </a:r>
            <a:endParaRPr lang="en-US" sz="2400" dirty="0"/>
          </a:p>
        </p:txBody>
      </p:sp>
      <p:sp>
        <p:nvSpPr>
          <p:cNvPr id="9" name="Slide Number Placeholder 3">
            <a:extLst>
              <a:ext uri="{FF2B5EF4-FFF2-40B4-BE49-F238E27FC236}">
                <a16:creationId xmlns:a16="http://schemas.microsoft.com/office/drawing/2014/main" id="{597AA816-CF1A-06B0-1357-62DE6A8CA8B7}"/>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16</a:t>
            </a:fld>
            <a:endParaRPr lang="en-GB" altLang="en-US" sz="1200"/>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428348" y="4413154"/>
            <a:ext cx="5943852" cy="1983650"/>
          </a:xfrm>
          <a:prstGeom prst="rect">
            <a:avLst/>
          </a:prstGeom>
          <a:noFill/>
          <a:ln w="9525">
            <a:noFill/>
            <a:miter lim="800000"/>
            <a:headEnd/>
            <a:tailEnd/>
          </a:ln>
        </p:spPr>
        <p:txBody>
          <a:bodyPr lIns="0" tIns="0" rIns="0" bIns="0"/>
          <a:lstStyle/>
          <a:p>
            <a:r>
              <a:rPr lang="fr-FR" sz="2400" dirty="0"/>
              <a:t>En fonction des restrictions qui y sont attachées, les données peuvent être distribuées aux parties visées et/ou intéressées. Il en va de même pour les informations et/ou les produits d'information qui sont alors générés sur la base de ces données.</a:t>
            </a:r>
            <a:endParaRPr lang="en-US" sz="2400" dirty="0"/>
          </a:p>
        </p:txBody>
      </p:sp>
    </p:spTree>
    <p:extLst>
      <p:ext uri="{BB962C8B-B14F-4D97-AF65-F5344CB8AC3E}">
        <p14:creationId xmlns:p14="http://schemas.microsoft.com/office/powerpoint/2010/main" val="17201119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728963-9FFF-9D1C-721A-F5EF169C79F1}"/>
              </a:ext>
            </a:extLst>
          </p:cNvPr>
          <p:cNvPicPr>
            <a:picLocks noChangeAspect="1"/>
          </p:cNvPicPr>
          <p:nvPr/>
        </p:nvPicPr>
        <p:blipFill>
          <a:blip r:embed="rId2"/>
          <a:stretch>
            <a:fillRect/>
          </a:stretch>
        </p:blipFill>
        <p:spPr>
          <a:xfrm>
            <a:off x="5870238" y="2051883"/>
            <a:ext cx="3233944" cy="3839385"/>
          </a:xfrm>
          <a:prstGeom prst="rect">
            <a:avLst/>
          </a:prstGeom>
        </p:spPr>
      </p:pic>
      <p:sp>
        <p:nvSpPr>
          <p:cNvPr id="6" name="Rectangle 3">
            <a:extLst>
              <a:ext uri="{FF2B5EF4-FFF2-40B4-BE49-F238E27FC236}">
                <a16:creationId xmlns:a16="http://schemas.microsoft.com/office/drawing/2014/main" id="{77F26251-3AB1-0C14-9C43-5E7D813C9567}"/>
              </a:ext>
            </a:extLst>
          </p:cNvPr>
          <p:cNvSpPr>
            <a:spLocks noChangeArrowheads="1"/>
          </p:cNvSpPr>
          <p:nvPr/>
        </p:nvSpPr>
        <p:spPr bwMode="auto">
          <a:xfrm>
            <a:off x="446514" y="2357656"/>
            <a:ext cx="5404219" cy="1817490"/>
          </a:xfrm>
          <a:prstGeom prst="rect">
            <a:avLst/>
          </a:prstGeom>
          <a:noFill/>
          <a:ln w="9525">
            <a:noFill/>
            <a:miter lim="800000"/>
            <a:headEnd/>
            <a:tailEnd/>
          </a:ln>
        </p:spPr>
        <p:txBody>
          <a:bodyPr lIns="0" tIns="0" rIns="0" bIns="0"/>
          <a:lstStyle/>
          <a:p>
            <a:pPr lvl="0"/>
            <a:r>
              <a:rPr lang="fr-FR" sz="2400" dirty="0"/>
              <a:t>Une telle mise à jour doit se faire en suivant un mécanisme de mise à jour établit.</a:t>
            </a:r>
          </a:p>
          <a:p>
            <a:pPr lvl="0"/>
            <a:endParaRPr lang="fr-FR" sz="800" dirty="0"/>
          </a:p>
          <a:p>
            <a:pPr lvl="0"/>
            <a:r>
              <a:rPr lang="fr-FR" sz="2400" dirty="0"/>
              <a:t>Ceci peut nécessiter la collecte ou l'extraction de données supplémentaires ainsi que la mise à jour des informations et des produits d'information qui en découlent.</a:t>
            </a:r>
            <a:endParaRPr lang="en-US" sz="2400" dirty="0"/>
          </a:p>
        </p:txBody>
      </p:sp>
      <p:sp>
        <p:nvSpPr>
          <p:cNvPr id="20" name="Rectangle 19">
            <a:extLst>
              <a:ext uri="{FF2B5EF4-FFF2-40B4-BE49-F238E27FC236}">
                <a16:creationId xmlns:a16="http://schemas.microsoft.com/office/drawing/2014/main" id="{DDFA8AD6-ED5C-EEDB-172E-B227906F0158}"/>
              </a:ext>
            </a:extLst>
          </p:cNvPr>
          <p:cNvSpPr/>
          <p:nvPr/>
        </p:nvSpPr>
        <p:spPr>
          <a:xfrm>
            <a:off x="5997815" y="2315121"/>
            <a:ext cx="314927" cy="9361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Mettre à jours les données</a:t>
            </a:r>
            <a:endParaRPr lang="fr-CH" altLang="en-US" sz="3200" b="1" dirty="0">
              <a:solidFill>
                <a:schemeClr val="bg1"/>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396399" y="1068912"/>
            <a:ext cx="8496081" cy="1526651"/>
          </a:xfrm>
          <a:prstGeom prst="rect">
            <a:avLst/>
          </a:prstGeom>
          <a:noFill/>
          <a:ln w="9525">
            <a:noFill/>
            <a:miter lim="800000"/>
            <a:headEnd/>
            <a:tailEnd/>
          </a:ln>
        </p:spPr>
        <p:txBody>
          <a:bodyPr lIns="0" tIns="0" rIns="0" bIns="0"/>
          <a:lstStyle/>
          <a:p>
            <a:pPr lvl="0"/>
            <a:r>
              <a:rPr lang="fr-FR" sz="2400" dirty="0"/>
              <a:t>Comme tout autre type de données, les données géospatiales doivent être mises à jour régulièrement pour refléter les changements qui se produisent au fil du temps.</a:t>
            </a:r>
            <a:endParaRPr lang="en-US" sz="2400" dirty="0"/>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2746973" y="5086422"/>
            <a:ext cx="2366436" cy="432048"/>
          </a:xfrm>
          <a:prstGeom prst="rect">
            <a:avLst/>
          </a:prstGeom>
          <a:noFill/>
          <a:ln w="9525">
            <a:noFill/>
            <a:miter lim="800000"/>
            <a:headEnd/>
            <a:tailEnd/>
          </a:ln>
        </p:spPr>
        <p:txBody>
          <a:bodyPr lIns="0" tIns="0" rIns="0" bIns="0"/>
          <a:lstStyle/>
          <a:p>
            <a:pPr lvl="0"/>
            <a:r>
              <a:rPr lang="fr-CH" sz="2400"/>
              <a:t>Génère une boucle</a:t>
            </a:r>
          </a:p>
        </p:txBody>
      </p:sp>
      <p:sp>
        <p:nvSpPr>
          <p:cNvPr id="8" name="Slide Number Placeholder 3">
            <a:extLst>
              <a:ext uri="{FF2B5EF4-FFF2-40B4-BE49-F238E27FC236}">
                <a16:creationId xmlns:a16="http://schemas.microsoft.com/office/drawing/2014/main" id="{AFBE5CD8-AE75-44A5-E6B8-4A91D8D390EB}"/>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17</a:t>
            </a:fld>
            <a:endParaRPr lang="en-GB" altLang="en-US" sz="1200"/>
          </a:p>
        </p:txBody>
      </p:sp>
      <p:sp>
        <p:nvSpPr>
          <p:cNvPr id="16" name="Rectangle 3">
            <a:extLst>
              <a:ext uri="{FF2B5EF4-FFF2-40B4-BE49-F238E27FC236}">
                <a16:creationId xmlns:a16="http://schemas.microsoft.com/office/drawing/2014/main" id="{C8A9F300-77F6-F0BE-8AC3-5ABFAEFD765A}"/>
              </a:ext>
            </a:extLst>
          </p:cNvPr>
          <p:cNvSpPr>
            <a:spLocks noChangeArrowheads="1"/>
          </p:cNvSpPr>
          <p:nvPr/>
        </p:nvSpPr>
        <p:spPr bwMode="auto">
          <a:xfrm>
            <a:off x="396399" y="5581238"/>
            <a:ext cx="6407849" cy="1174297"/>
          </a:xfrm>
          <a:prstGeom prst="rect">
            <a:avLst/>
          </a:prstGeom>
          <a:noFill/>
          <a:ln w="9525">
            <a:noFill/>
            <a:miter lim="800000"/>
            <a:headEnd/>
            <a:tailEnd/>
          </a:ln>
        </p:spPr>
        <p:txBody>
          <a:bodyPr lIns="0" tIns="0" rIns="0" bIns="0"/>
          <a:lstStyle/>
          <a:p>
            <a:pPr lvl="0"/>
            <a:r>
              <a:rPr lang="fr-FR" sz="2400" dirty="0"/>
              <a:t>Note: L'identification de nouveaux besoins en matière de données peut nécessiter de reprendre l'ensemble du processus à partir de l'étape 1.</a:t>
            </a:r>
            <a:endParaRPr lang="en-US" sz="2400" dirty="0"/>
          </a:p>
        </p:txBody>
      </p:sp>
      <p:sp>
        <p:nvSpPr>
          <p:cNvPr id="17" name="AutoShape 32">
            <a:extLst>
              <a:ext uri="{FF2B5EF4-FFF2-40B4-BE49-F238E27FC236}">
                <a16:creationId xmlns:a16="http://schemas.microsoft.com/office/drawing/2014/main" id="{9F05D026-D9AB-F652-5290-D2CA12EABE88}"/>
              </a:ext>
            </a:extLst>
          </p:cNvPr>
          <p:cNvSpPr>
            <a:spLocks noChangeArrowheads="1"/>
          </p:cNvSpPr>
          <p:nvPr/>
        </p:nvSpPr>
        <p:spPr bwMode="auto">
          <a:xfrm>
            <a:off x="2195736" y="5082890"/>
            <a:ext cx="478972" cy="38100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endParaRPr lang="en-US"/>
          </a:p>
        </p:txBody>
      </p:sp>
    </p:spTree>
    <p:extLst>
      <p:ext uri="{BB962C8B-B14F-4D97-AF65-F5344CB8AC3E}">
        <p14:creationId xmlns:p14="http://schemas.microsoft.com/office/powerpoint/2010/main" val="1071648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1DCD5C-C3B2-2EC6-2188-0E90DE2F31A4}"/>
              </a:ext>
            </a:extLst>
          </p:cNvPr>
          <p:cNvPicPr>
            <a:picLocks noChangeAspect="1"/>
          </p:cNvPicPr>
          <p:nvPr/>
        </p:nvPicPr>
        <p:blipFill>
          <a:blip r:embed="rId2"/>
          <a:stretch>
            <a:fillRect/>
          </a:stretch>
        </p:blipFill>
        <p:spPr>
          <a:xfrm>
            <a:off x="260302" y="1987612"/>
            <a:ext cx="3233944" cy="3839385"/>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323528" y="2006071"/>
            <a:ext cx="2160240" cy="17829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Processus technique détaillé et spécifique aux listes maîtresses</a:t>
            </a:r>
            <a:endParaRPr lang="fr-CH" altLang="en-US" sz="3200" b="1" dirty="0">
              <a:solidFill>
                <a:schemeClr val="bg1"/>
              </a:solidFill>
              <a:latin typeface="+mn-lt"/>
            </a:endParaRPr>
          </a:p>
        </p:txBody>
      </p:sp>
      <p:sp>
        <p:nvSpPr>
          <p:cNvPr id="8" name="Slide Number Placeholder 3">
            <a:extLst>
              <a:ext uri="{FF2B5EF4-FFF2-40B4-BE49-F238E27FC236}">
                <a16:creationId xmlns:a16="http://schemas.microsoft.com/office/drawing/2014/main" id="{AFBE5CD8-AE75-44A5-E6B8-4A91D8D390EB}"/>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18</a:t>
            </a:fld>
            <a:endParaRPr lang="en-GB" altLang="en-US" sz="1200"/>
          </a:p>
        </p:txBody>
      </p:sp>
      <p:cxnSp>
        <p:nvCxnSpPr>
          <p:cNvPr id="11" name="Straight Connector 10">
            <a:extLst>
              <a:ext uri="{FF2B5EF4-FFF2-40B4-BE49-F238E27FC236}">
                <a16:creationId xmlns:a16="http://schemas.microsoft.com/office/drawing/2014/main" id="{28C4CE27-2CFB-A111-82FA-B59699485B4D}"/>
              </a:ext>
            </a:extLst>
          </p:cNvPr>
          <p:cNvCxnSpPr>
            <a:cxnSpLocks/>
          </p:cNvCxnSpPr>
          <p:nvPr/>
        </p:nvCxnSpPr>
        <p:spPr>
          <a:xfrm flipV="1">
            <a:off x="2459752" y="1484313"/>
            <a:ext cx="2112248" cy="5217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0CFF79-F624-3660-60FF-DE97F87970F9}"/>
              </a:ext>
            </a:extLst>
          </p:cNvPr>
          <p:cNvCxnSpPr>
            <a:cxnSpLocks/>
          </p:cNvCxnSpPr>
          <p:nvPr/>
        </p:nvCxnSpPr>
        <p:spPr>
          <a:xfrm>
            <a:off x="2459752" y="3717032"/>
            <a:ext cx="1680200" cy="25450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F24611D-1314-6976-213F-D1DA5100D60C}"/>
              </a:ext>
            </a:extLst>
          </p:cNvPr>
          <p:cNvSpPr/>
          <p:nvPr/>
        </p:nvSpPr>
        <p:spPr>
          <a:xfrm>
            <a:off x="875576" y="6496077"/>
            <a:ext cx="648072" cy="23624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Box 9">
            <a:extLst>
              <a:ext uri="{FF2B5EF4-FFF2-40B4-BE49-F238E27FC236}">
                <a16:creationId xmlns:a16="http://schemas.microsoft.com/office/drawing/2014/main" id="{069F388E-64CB-0BA2-FD86-86D07CBEE198}"/>
              </a:ext>
            </a:extLst>
          </p:cNvPr>
          <p:cNvSpPr txBox="1"/>
          <p:nvPr/>
        </p:nvSpPr>
        <p:spPr>
          <a:xfrm>
            <a:off x="1476400" y="6453336"/>
            <a:ext cx="4535760" cy="307777"/>
          </a:xfrm>
          <a:prstGeom prst="rect">
            <a:avLst/>
          </a:prstGeom>
          <a:noFill/>
        </p:spPr>
        <p:txBody>
          <a:bodyPr wrap="square">
            <a:spAutoFit/>
          </a:bodyPr>
          <a:lstStyle/>
          <a:p>
            <a:r>
              <a:rPr lang="fr-FR" sz="1400" dirty="0"/>
              <a:t>Donnée                          Action                         Outil</a:t>
            </a:r>
            <a:endParaRPr lang="en-PH" sz="1400" dirty="0"/>
          </a:p>
        </p:txBody>
      </p:sp>
      <p:sp>
        <p:nvSpPr>
          <p:cNvPr id="16" name="Rectangle 15">
            <a:extLst>
              <a:ext uri="{FF2B5EF4-FFF2-40B4-BE49-F238E27FC236}">
                <a16:creationId xmlns:a16="http://schemas.microsoft.com/office/drawing/2014/main" id="{E4783885-2A24-47B0-6614-2A9CC5DD5B7E}"/>
              </a:ext>
            </a:extLst>
          </p:cNvPr>
          <p:cNvSpPr/>
          <p:nvPr/>
        </p:nvSpPr>
        <p:spPr>
          <a:xfrm>
            <a:off x="2459752" y="6479664"/>
            <a:ext cx="648073" cy="23624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1050" dirty="0">
              <a:solidFill>
                <a:schemeClr val="tx1"/>
              </a:solidFill>
            </a:endParaRPr>
          </a:p>
        </p:txBody>
      </p:sp>
      <p:sp>
        <p:nvSpPr>
          <p:cNvPr id="17" name="Pentagon 16">
            <a:extLst>
              <a:ext uri="{FF2B5EF4-FFF2-40B4-BE49-F238E27FC236}">
                <a16:creationId xmlns:a16="http://schemas.microsoft.com/office/drawing/2014/main" id="{84AB785C-049C-9A13-1241-BAA5B8EA43D1}"/>
              </a:ext>
            </a:extLst>
          </p:cNvPr>
          <p:cNvSpPr/>
          <p:nvPr/>
        </p:nvSpPr>
        <p:spPr>
          <a:xfrm>
            <a:off x="3796446" y="6465597"/>
            <a:ext cx="765055" cy="264823"/>
          </a:xfrm>
          <a:prstGeom prst="pent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1050" dirty="0">
              <a:solidFill>
                <a:schemeClr val="tx1"/>
              </a:solidFill>
            </a:endParaRPr>
          </a:p>
        </p:txBody>
      </p:sp>
      <p:sp>
        <p:nvSpPr>
          <p:cNvPr id="18" name="Rectangle 3">
            <a:extLst>
              <a:ext uri="{FF2B5EF4-FFF2-40B4-BE49-F238E27FC236}">
                <a16:creationId xmlns:a16="http://schemas.microsoft.com/office/drawing/2014/main" id="{0A3F2DB7-C0A6-DBA3-FA85-BD280520736C}"/>
              </a:ext>
            </a:extLst>
          </p:cNvPr>
          <p:cNvSpPr>
            <a:spLocks noChangeArrowheads="1"/>
          </p:cNvSpPr>
          <p:nvPr/>
        </p:nvSpPr>
        <p:spPr bwMode="auto">
          <a:xfrm>
            <a:off x="180375" y="1057898"/>
            <a:ext cx="3527529" cy="576535"/>
          </a:xfrm>
          <a:prstGeom prst="rect">
            <a:avLst/>
          </a:prstGeom>
          <a:noFill/>
          <a:ln w="9525">
            <a:noFill/>
            <a:miter lim="800000"/>
            <a:headEnd/>
            <a:tailEnd/>
          </a:ln>
        </p:spPr>
        <p:txBody>
          <a:bodyPr lIns="0" tIns="0" rIns="0" bIns="0"/>
          <a:lstStyle/>
          <a:p>
            <a:pPr lvl="0"/>
            <a:r>
              <a:rPr lang="fr-FR" sz="1400" dirty="0">
                <a:solidFill>
                  <a:srgbClr val="FF0000"/>
                </a:solidFill>
              </a:rPr>
              <a:t>Couvre également les coordonnées géographiques pour les entités géographiques représentées par un point</a:t>
            </a:r>
            <a:endParaRPr lang="en-US" sz="1400" dirty="0">
              <a:solidFill>
                <a:srgbClr val="FF0000"/>
              </a:solidFill>
            </a:endParaRPr>
          </a:p>
        </p:txBody>
      </p:sp>
      <p:sp>
        <p:nvSpPr>
          <p:cNvPr id="19" name="Rectangle 3">
            <a:extLst>
              <a:ext uri="{FF2B5EF4-FFF2-40B4-BE49-F238E27FC236}">
                <a16:creationId xmlns:a16="http://schemas.microsoft.com/office/drawing/2014/main" id="{C3B996E6-976D-74A5-3E1C-79E022640612}"/>
              </a:ext>
            </a:extLst>
          </p:cNvPr>
          <p:cNvSpPr>
            <a:spLocks noChangeArrowheads="1"/>
          </p:cNvSpPr>
          <p:nvPr/>
        </p:nvSpPr>
        <p:spPr bwMode="auto">
          <a:xfrm>
            <a:off x="6621626" y="1057898"/>
            <a:ext cx="2376264" cy="576535"/>
          </a:xfrm>
          <a:prstGeom prst="rect">
            <a:avLst/>
          </a:prstGeom>
          <a:noFill/>
          <a:ln w="9525">
            <a:noFill/>
            <a:miter lim="800000"/>
            <a:headEnd/>
            <a:tailEnd/>
          </a:ln>
        </p:spPr>
        <p:txBody>
          <a:bodyPr lIns="0" tIns="0" rIns="0" bIns="0"/>
          <a:lstStyle/>
          <a:p>
            <a:pPr lvl="0"/>
            <a:r>
              <a:rPr lang="fr-FR" sz="1400" dirty="0"/>
              <a:t>Processus à suivre pour chaque entité géographique pour laquelle une liste maîtresse est nécessaire</a:t>
            </a:r>
            <a:endParaRPr lang="en-US" sz="1400" dirty="0"/>
          </a:p>
        </p:txBody>
      </p:sp>
      <p:pic>
        <p:nvPicPr>
          <p:cNvPr id="9" name="Picture 8">
            <a:extLst>
              <a:ext uri="{FF2B5EF4-FFF2-40B4-BE49-F238E27FC236}">
                <a16:creationId xmlns:a16="http://schemas.microsoft.com/office/drawing/2014/main" id="{4817F139-2646-4D4D-FA17-37D8CE52925D}"/>
              </a:ext>
            </a:extLst>
          </p:cNvPr>
          <p:cNvPicPr>
            <a:picLocks noChangeAspect="1"/>
          </p:cNvPicPr>
          <p:nvPr/>
        </p:nvPicPr>
        <p:blipFill>
          <a:blip r:embed="rId3"/>
          <a:stretch>
            <a:fillRect/>
          </a:stretch>
        </p:blipFill>
        <p:spPr>
          <a:xfrm>
            <a:off x="4440496" y="2006071"/>
            <a:ext cx="4091943" cy="4524191"/>
          </a:xfrm>
          <a:prstGeom prst="rect">
            <a:avLst/>
          </a:prstGeom>
        </p:spPr>
      </p:pic>
      <p:sp>
        <p:nvSpPr>
          <p:cNvPr id="6" name="Rectangle 5">
            <a:extLst>
              <a:ext uri="{FF2B5EF4-FFF2-40B4-BE49-F238E27FC236}">
                <a16:creationId xmlns:a16="http://schemas.microsoft.com/office/drawing/2014/main" id="{63F356E5-96D7-145C-AD37-C298F5DBE093}"/>
              </a:ext>
            </a:extLst>
          </p:cNvPr>
          <p:cNvSpPr>
            <a:spLocks noChangeArrowheads="1"/>
          </p:cNvSpPr>
          <p:nvPr/>
        </p:nvSpPr>
        <p:spPr bwMode="auto">
          <a:xfrm>
            <a:off x="512611" y="5763132"/>
            <a:ext cx="2518409" cy="307777"/>
          </a:xfrm>
          <a:prstGeom prst="rect">
            <a:avLst/>
          </a:prstGeom>
          <a:noFill/>
          <a:ln w="9525">
            <a:noFill/>
            <a:miter lim="800000"/>
            <a:headEnd/>
            <a:tailEnd/>
          </a:ln>
        </p:spPr>
        <p:txBody>
          <a:bodyPr wrap="square">
            <a:spAutoFit/>
          </a:bodyPr>
          <a:lstStyle/>
          <a:p>
            <a:pPr algn="ctr"/>
            <a:r>
              <a:rPr lang="fr-CH" altLang="en-US" sz="1400" dirty="0"/>
              <a:t>Processus technique généralisé</a:t>
            </a:r>
          </a:p>
        </p:txBody>
      </p:sp>
      <p:sp>
        <p:nvSpPr>
          <p:cNvPr id="7" name="Rectangle 6">
            <a:extLst>
              <a:ext uri="{FF2B5EF4-FFF2-40B4-BE49-F238E27FC236}">
                <a16:creationId xmlns:a16="http://schemas.microsoft.com/office/drawing/2014/main" id="{518EBF45-8B04-8B55-4EB5-168E4F69D13D}"/>
              </a:ext>
            </a:extLst>
          </p:cNvPr>
          <p:cNvSpPr>
            <a:spLocks noChangeArrowheads="1"/>
          </p:cNvSpPr>
          <p:nvPr/>
        </p:nvSpPr>
        <p:spPr bwMode="auto">
          <a:xfrm>
            <a:off x="5494865" y="6311181"/>
            <a:ext cx="2518409" cy="523220"/>
          </a:xfrm>
          <a:prstGeom prst="rect">
            <a:avLst/>
          </a:prstGeom>
          <a:noFill/>
          <a:ln w="9525">
            <a:noFill/>
            <a:miter lim="800000"/>
            <a:headEnd/>
            <a:tailEnd/>
          </a:ln>
        </p:spPr>
        <p:txBody>
          <a:bodyPr wrap="square">
            <a:spAutoFit/>
          </a:bodyPr>
          <a:lstStyle/>
          <a:p>
            <a:pPr algn="ctr"/>
            <a:r>
              <a:rPr lang="fr-CH" altLang="en-US" sz="1400" dirty="0"/>
              <a:t>Processus technique détaillé de gestion des données</a:t>
            </a:r>
          </a:p>
        </p:txBody>
      </p:sp>
    </p:spTree>
    <p:extLst>
      <p:ext uri="{BB962C8B-B14F-4D97-AF65-F5344CB8AC3E}">
        <p14:creationId xmlns:p14="http://schemas.microsoft.com/office/powerpoint/2010/main" val="30936102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9544F-ACC7-F439-4EB0-A70F6D447656}"/>
              </a:ext>
            </a:extLst>
          </p:cNvPr>
          <p:cNvPicPr>
            <a:picLocks noChangeAspect="1"/>
          </p:cNvPicPr>
          <p:nvPr/>
        </p:nvPicPr>
        <p:blipFill>
          <a:blip r:embed="rId2"/>
          <a:stretch>
            <a:fillRect/>
          </a:stretch>
        </p:blipFill>
        <p:spPr>
          <a:xfrm>
            <a:off x="260302" y="1987612"/>
            <a:ext cx="3233944" cy="3839385"/>
          </a:xfrm>
          <a:prstGeom prst="rect">
            <a:avLst/>
          </a:prstGeom>
        </p:spPr>
      </p:pic>
      <p:pic>
        <p:nvPicPr>
          <p:cNvPr id="10" name="Picture 9">
            <a:extLst>
              <a:ext uri="{FF2B5EF4-FFF2-40B4-BE49-F238E27FC236}">
                <a16:creationId xmlns:a16="http://schemas.microsoft.com/office/drawing/2014/main" id="{00AE38DB-B2AB-0C3D-C4E1-A44A9326CA3B}"/>
              </a:ext>
            </a:extLst>
          </p:cNvPr>
          <p:cNvPicPr>
            <a:picLocks noChangeAspect="1"/>
          </p:cNvPicPr>
          <p:nvPr/>
        </p:nvPicPr>
        <p:blipFill>
          <a:blip r:embed="rId3"/>
          <a:stretch>
            <a:fillRect/>
          </a:stretch>
        </p:blipFill>
        <p:spPr>
          <a:xfrm>
            <a:off x="4432900" y="1680447"/>
            <a:ext cx="4535761" cy="4809690"/>
          </a:xfrm>
          <a:prstGeom prst="rect">
            <a:avLst/>
          </a:prstGeom>
        </p:spPr>
      </p:pic>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Processus technique détaillé et spécifique aux données géospatiales</a:t>
            </a:r>
            <a:endParaRPr lang="fr-CH" altLang="en-US" sz="3200" b="1" dirty="0">
              <a:solidFill>
                <a:schemeClr val="bg1"/>
              </a:solidFill>
              <a:latin typeface="+mn-lt"/>
            </a:endParaRPr>
          </a:p>
        </p:txBody>
      </p:sp>
      <p:sp>
        <p:nvSpPr>
          <p:cNvPr id="8" name="Slide Number Placeholder 3">
            <a:extLst>
              <a:ext uri="{FF2B5EF4-FFF2-40B4-BE49-F238E27FC236}">
                <a16:creationId xmlns:a16="http://schemas.microsoft.com/office/drawing/2014/main" id="{AFBE5CD8-AE75-44A5-E6B8-4A91D8D390EB}"/>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19</a:t>
            </a:fld>
            <a:endParaRPr lang="en-GB" altLang="en-US" sz="1200"/>
          </a:p>
        </p:txBody>
      </p:sp>
      <p:sp>
        <p:nvSpPr>
          <p:cNvPr id="2" name="Oval 1">
            <a:extLst>
              <a:ext uri="{FF2B5EF4-FFF2-40B4-BE49-F238E27FC236}">
                <a16:creationId xmlns:a16="http://schemas.microsoft.com/office/drawing/2014/main" id="{68A41D58-5F49-0DE9-9C70-6C2CA36427F0}"/>
              </a:ext>
            </a:extLst>
          </p:cNvPr>
          <p:cNvSpPr/>
          <p:nvPr/>
        </p:nvSpPr>
        <p:spPr>
          <a:xfrm>
            <a:off x="875576" y="6496077"/>
            <a:ext cx="648072" cy="23624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a:extLst>
              <a:ext uri="{FF2B5EF4-FFF2-40B4-BE49-F238E27FC236}">
                <a16:creationId xmlns:a16="http://schemas.microsoft.com/office/drawing/2014/main" id="{3F2C325F-3F4B-CA40-E136-9F75A78EFADA}"/>
              </a:ext>
            </a:extLst>
          </p:cNvPr>
          <p:cNvSpPr txBox="1"/>
          <p:nvPr/>
        </p:nvSpPr>
        <p:spPr>
          <a:xfrm>
            <a:off x="1476400" y="6453336"/>
            <a:ext cx="4535760" cy="307777"/>
          </a:xfrm>
          <a:prstGeom prst="rect">
            <a:avLst/>
          </a:prstGeom>
          <a:noFill/>
        </p:spPr>
        <p:txBody>
          <a:bodyPr wrap="square">
            <a:spAutoFit/>
          </a:bodyPr>
          <a:lstStyle/>
          <a:p>
            <a:r>
              <a:rPr lang="fr-FR" sz="1400" dirty="0"/>
              <a:t>Donnée                          Action                         Outil</a:t>
            </a:r>
            <a:endParaRPr lang="en-PH" sz="1400" dirty="0"/>
          </a:p>
        </p:txBody>
      </p:sp>
      <p:sp>
        <p:nvSpPr>
          <p:cNvPr id="6" name="Rectangle 5">
            <a:extLst>
              <a:ext uri="{FF2B5EF4-FFF2-40B4-BE49-F238E27FC236}">
                <a16:creationId xmlns:a16="http://schemas.microsoft.com/office/drawing/2014/main" id="{83C9891F-2040-8777-EDAC-8A2263FCD4B2}"/>
              </a:ext>
            </a:extLst>
          </p:cNvPr>
          <p:cNvSpPr/>
          <p:nvPr/>
        </p:nvSpPr>
        <p:spPr>
          <a:xfrm>
            <a:off x="2459752" y="6479664"/>
            <a:ext cx="648073" cy="23624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1050" dirty="0">
              <a:solidFill>
                <a:schemeClr val="tx1"/>
              </a:solidFill>
            </a:endParaRPr>
          </a:p>
        </p:txBody>
      </p:sp>
      <p:sp>
        <p:nvSpPr>
          <p:cNvPr id="9" name="Pentagon 8">
            <a:extLst>
              <a:ext uri="{FF2B5EF4-FFF2-40B4-BE49-F238E27FC236}">
                <a16:creationId xmlns:a16="http://schemas.microsoft.com/office/drawing/2014/main" id="{38BB196A-D81C-43AA-2515-D16B2D93926B}"/>
              </a:ext>
            </a:extLst>
          </p:cNvPr>
          <p:cNvSpPr/>
          <p:nvPr/>
        </p:nvSpPr>
        <p:spPr>
          <a:xfrm>
            <a:off x="3796446" y="6465597"/>
            <a:ext cx="765055" cy="264823"/>
          </a:xfrm>
          <a:prstGeom prst="pent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1050" dirty="0">
              <a:solidFill>
                <a:schemeClr val="tx1"/>
              </a:solidFill>
            </a:endParaRPr>
          </a:p>
        </p:txBody>
      </p:sp>
      <p:sp>
        <p:nvSpPr>
          <p:cNvPr id="14" name="Rectangle 3">
            <a:extLst>
              <a:ext uri="{FF2B5EF4-FFF2-40B4-BE49-F238E27FC236}">
                <a16:creationId xmlns:a16="http://schemas.microsoft.com/office/drawing/2014/main" id="{49799D9B-9034-FB1B-D452-B54BEDA442A3}"/>
              </a:ext>
            </a:extLst>
          </p:cNvPr>
          <p:cNvSpPr>
            <a:spLocks noChangeArrowheads="1"/>
          </p:cNvSpPr>
          <p:nvPr/>
        </p:nvSpPr>
        <p:spPr bwMode="auto">
          <a:xfrm>
            <a:off x="6665710" y="1058243"/>
            <a:ext cx="2376264" cy="576535"/>
          </a:xfrm>
          <a:prstGeom prst="rect">
            <a:avLst/>
          </a:prstGeom>
          <a:noFill/>
          <a:ln w="9525">
            <a:noFill/>
            <a:miter lim="800000"/>
            <a:headEnd/>
            <a:tailEnd/>
          </a:ln>
        </p:spPr>
        <p:txBody>
          <a:bodyPr lIns="0" tIns="0" rIns="0" bIns="0"/>
          <a:lstStyle/>
          <a:p>
            <a:pPr lvl="0"/>
            <a:r>
              <a:rPr lang="fr-FR" sz="1400" dirty="0"/>
              <a:t>Processus à suivre pour chaque type de données géospatiale à utiliser</a:t>
            </a:r>
            <a:endParaRPr lang="en-US" sz="1400" dirty="0"/>
          </a:p>
        </p:txBody>
      </p:sp>
      <p:sp>
        <p:nvSpPr>
          <p:cNvPr id="11" name="Rectangle 10">
            <a:extLst>
              <a:ext uri="{FF2B5EF4-FFF2-40B4-BE49-F238E27FC236}">
                <a16:creationId xmlns:a16="http://schemas.microsoft.com/office/drawing/2014/main" id="{661799EA-DBC0-EE14-7F32-975E01DFF2D8}"/>
              </a:ext>
            </a:extLst>
          </p:cNvPr>
          <p:cNvSpPr/>
          <p:nvPr/>
        </p:nvSpPr>
        <p:spPr>
          <a:xfrm>
            <a:off x="323528" y="2006071"/>
            <a:ext cx="2160240" cy="17829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cxnSp>
        <p:nvCxnSpPr>
          <p:cNvPr id="12" name="Straight Connector 11">
            <a:extLst>
              <a:ext uri="{FF2B5EF4-FFF2-40B4-BE49-F238E27FC236}">
                <a16:creationId xmlns:a16="http://schemas.microsoft.com/office/drawing/2014/main" id="{D8A80B98-60CF-6774-DBB4-36CDADE6100C}"/>
              </a:ext>
            </a:extLst>
          </p:cNvPr>
          <p:cNvCxnSpPr>
            <a:cxnSpLocks/>
          </p:cNvCxnSpPr>
          <p:nvPr/>
        </p:nvCxnSpPr>
        <p:spPr>
          <a:xfrm flipV="1">
            <a:off x="2459752" y="1484313"/>
            <a:ext cx="2112248" cy="5217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A87FAC-03A9-8C6F-7DB7-3562C7D95365}"/>
              </a:ext>
            </a:extLst>
          </p:cNvPr>
          <p:cNvCxnSpPr>
            <a:cxnSpLocks/>
          </p:cNvCxnSpPr>
          <p:nvPr/>
        </p:nvCxnSpPr>
        <p:spPr>
          <a:xfrm>
            <a:off x="2459752" y="3717032"/>
            <a:ext cx="1680200" cy="25450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23EDC96-C385-BD0F-5000-6A75E536E926}"/>
              </a:ext>
            </a:extLst>
          </p:cNvPr>
          <p:cNvSpPr>
            <a:spLocks noChangeArrowheads="1"/>
          </p:cNvSpPr>
          <p:nvPr/>
        </p:nvSpPr>
        <p:spPr bwMode="auto">
          <a:xfrm>
            <a:off x="512611" y="5763132"/>
            <a:ext cx="2518409" cy="307777"/>
          </a:xfrm>
          <a:prstGeom prst="rect">
            <a:avLst/>
          </a:prstGeom>
          <a:noFill/>
          <a:ln w="9525">
            <a:noFill/>
            <a:miter lim="800000"/>
            <a:headEnd/>
            <a:tailEnd/>
          </a:ln>
        </p:spPr>
        <p:txBody>
          <a:bodyPr wrap="square">
            <a:spAutoFit/>
          </a:bodyPr>
          <a:lstStyle/>
          <a:p>
            <a:pPr algn="ctr"/>
            <a:r>
              <a:rPr lang="fr-CH" altLang="en-US" sz="1400" dirty="0"/>
              <a:t>Processus technique généralisé</a:t>
            </a:r>
          </a:p>
        </p:txBody>
      </p:sp>
      <p:sp>
        <p:nvSpPr>
          <p:cNvPr id="16" name="Rectangle 15">
            <a:extLst>
              <a:ext uri="{FF2B5EF4-FFF2-40B4-BE49-F238E27FC236}">
                <a16:creationId xmlns:a16="http://schemas.microsoft.com/office/drawing/2014/main" id="{7D03B596-8874-B9D0-ACE8-B9AE21011CD8}"/>
              </a:ext>
            </a:extLst>
          </p:cNvPr>
          <p:cNvSpPr>
            <a:spLocks noChangeArrowheads="1"/>
          </p:cNvSpPr>
          <p:nvPr/>
        </p:nvSpPr>
        <p:spPr bwMode="auto">
          <a:xfrm>
            <a:off x="5494865" y="6311181"/>
            <a:ext cx="2518409" cy="523220"/>
          </a:xfrm>
          <a:prstGeom prst="rect">
            <a:avLst/>
          </a:prstGeom>
          <a:noFill/>
          <a:ln w="9525">
            <a:noFill/>
            <a:miter lim="800000"/>
            <a:headEnd/>
            <a:tailEnd/>
          </a:ln>
        </p:spPr>
        <p:txBody>
          <a:bodyPr wrap="square">
            <a:spAutoFit/>
          </a:bodyPr>
          <a:lstStyle/>
          <a:p>
            <a:pPr algn="ctr"/>
            <a:r>
              <a:rPr lang="fr-CH" altLang="en-US" sz="1400" dirty="0"/>
              <a:t>Processus technique détaillé de gestion des données</a:t>
            </a:r>
          </a:p>
        </p:txBody>
      </p:sp>
    </p:spTree>
    <p:extLst>
      <p:ext uri="{BB962C8B-B14F-4D97-AF65-F5344CB8AC3E}">
        <p14:creationId xmlns:p14="http://schemas.microsoft.com/office/powerpoint/2010/main" val="34537318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8650" y="142975"/>
            <a:ext cx="7886700" cy="693737"/>
          </a:xfrm>
        </p:spPr>
        <p:txBody>
          <a:bodyPr/>
          <a:lstStyle/>
          <a:p>
            <a:pPr algn="ctr" eaLnBrk="1" hangingPunct="1">
              <a:defRPr/>
            </a:pPr>
            <a:r>
              <a:rPr lang="fr-FR" altLang="en-US" sz="2800" b="1" dirty="0">
                <a:solidFill>
                  <a:schemeClr val="bg1"/>
                </a:solidFill>
                <a:latin typeface="+mn-lt"/>
              </a:rPr>
              <a:t>L'importance des données et des informations dans le domaine de la santé publique</a:t>
            </a:r>
            <a:endParaRPr lang="en-PH" altLang="en-US" sz="2800" b="1" dirty="0">
              <a:solidFill>
                <a:schemeClr val="bg1"/>
              </a:solidFill>
              <a:latin typeface="+mn-lt"/>
            </a:endParaRPr>
          </a:p>
        </p:txBody>
      </p:sp>
      <p:sp>
        <p:nvSpPr>
          <p:cNvPr id="15363" name="Slide Number Placeholder 3"/>
          <p:cNvSpPr>
            <a:spLocks noGrp="1"/>
          </p:cNvSpPr>
          <p:nvPr>
            <p:ph type="sldNum" sz="quarter" idx="12"/>
          </p:nvPr>
        </p:nvSpPr>
        <p:spPr bwMode="auto">
          <a:xfrm>
            <a:off x="8604448" y="6453188"/>
            <a:ext cx="539552" cy="365125"/>
          </a:xfrm>
          <a:noFill/>
          <a:ln>
            <a:miter lim="800000"/>
            <a:headEnd/>
            <a:tailEnd/>
          </a:ln>
        </p:spPr>
        <p:txBody>
          <a:bodyPr/>
          <a:lstStyle/>
          <a:p>
            <a:fld id="{1F1CFA5E-D7BE-45A1-BD59-8EBEFF519CD8}" type="slidenum">
              <a:rPr lang="en-GB" altLang="en-US" smtClean="0">
                <a:solidFill>
                  <a:schemeClr val="tx1"/>
                </a:solidFill>
              </a:rPr>
              <a:pPr/>
              <a:t>2</a:t>
            </a:fld>
            <a:endParaRPr lang="en-GB" altLang="en-US" dirty="0">
              <a:solidFill>
                <a:schemeClr val="tx1"/>
              </a:solidFill>
            </a:endParaRPr>
          </a:p>
        </p:txBody>
      </p:sp>
      <p:sp>
        <p:nvSpPr>
          <p:cNvPr id="11" name="Rectangle 3"/>
          <p:cNvSpPr>
            <a:spLocks noChangeArrowheads="1"/>
          </p:cNvSpPr>
          <p:nvPr/>
        </p:nvSpPr>
        <p:spPr bwMode="auto">
          <a:xfrm>
            <a:off x="313145" y="1162690"/>
            <a:ext cx="8507327" cy="1384995"/>
          </a:xfrm>
          <a:prstGeom prst="rect">
            <a:avLst/>
          </a:prstGeom>
          <a:noFill/>
          <a:ln w="9525">
            <a:noFill/>
            <a:miter lim="800000"/>
            <a:headEnd/>
            <a:tailEnd/>
          </a:ln>
        </p:spPr>
        <p:txBody>
          <a:bodyPr wrap="square">
            <a:spAutoFit/>
          </a:bodyPr>
          <a:lstStyle/>
          <a:p>
            <a:pPr algn="ctr"/>
            <a:r>
              <a:rPr lang="fr-FR" sz="2800"/>
              <a:t>Pour relever les défis liés à la santé publique, il faut prendre des décisions importantes en s'appuyant sur des données, des informations et des produits d'information.</a:t>
            </a:r>
            <a:endParaRPr lang="fr-FR" altLang="en-US" sz="2800"/>
          </a:p>
        </p:txBody>
      </p:sp>
      <p:graphicFrame>
        <p:nvGraphicFramePr>
          <p:cNvPr id="2" name="Table 2">
            <a:extLst>
              <a:ext uri="{FF2B5EF4-FFF2-40B4-BE49-F238E27FC236}">
                <a16:creationId xmlns:a16="http://schemas.microsoft.com/office/drawing/2014/main" id="{8DDDA09B-EF60-A13B-96F2-FAF6844C8786}"/>
              </a:ext>
            </a:extLst>
          </p:cNvPr>
          <p:cNvGraphicFramePr>
            <a:graphicFrameLocks noGrp="1"/>
          </p:cNvGraphicFramePr>
          <p:nvPr>
            <p:extLst>
              <p:ext uri="{D42A27DB-BD31-4B8C-83A1-F6EECF244321}">
                <p14:modId xmlns:p14="http://schemas.microsoft.com/office/powerpoint/2010/main" val="1692846251"/>
              </p:ext>
            </p:extLst>
          </p:nvPr>
        </p:nvGraphicFramePr>
        <p:xfrm>
          <a:off x="448748" y="2775268"/>
          <a:ext cx="8064896" cy="3139440"/>
        </p:xfrm>
        <a:graphic>
          <a:graphicData uri="http://schemas.openxmlformats.org/drawingml/2006/table">
            <a:tbl>
              <a:tblPr firstRow="1" bandRow="1">
                <a:tableStyleId>{5940675A-B579-460E-94D1-54222C63F5DA}</a:tableStyleId>
              </a:tblPr>
              <a:tblGrid>
                <a:gridCol w="2251044">
                  <a:extLst>
                    <a:ext uri="{9D8B030D-6E8A-4147-A177-3AD203B41FA5}">
                      <a16:colId xmlns:a16="http://schemas.microsoft.com/office/drawing/2014/main" val="507206760"/>
                    </a:ext>
                  </a:extLst>
                </a:gridCol>
                <a:gridCol w="5813852">
                  <a:extLst>
                    <a:ext uri="{9D8B030D-6E8A-4147-A177-3AD203B41FA5}">
                      <a16:colId xmlns:a16="http://schemas.microsoft.com/office/drawing/2014/main" val="2084659945"/>
                    </a:ext>
                  </a:extLst>
                </a:gridCol>
              </a:tblGrid>
              <a:tr h="370840">
                <a:tc>
                  <a:txBody>
                    <a:bodyPr/>
                    <a:lstStyle/>
                    <a:p>
                      <a:pPr algn="ctr"/>
                      <a:r>
                        <a:rPr lang="en-US" sz="2000" b="1" dirty="0">
                          <a:effectLst/>
                        </a:rPr>
                        <a:t>Termes</a:t>
                      </a:r>
                      <a:endParaRPr lang="en-PH"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fr-CH" sz="2000" b="1" noProof="0" dirty="0">
                          <a:effectLst/>
                        </a:rPr>
                        <a:t>Définition</a:t>
                      </a:r>
                      <a:endParaRPr lang="fr-CH" sz="2000" b="1"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3565179"/>
                  </a:ext>
                </a:extLst>
              </a:tr>
              <a:tr h="741680">
                <a:tc>
                  <a:txBody>
                    <a:bodyPr/>
                    <a:lstStyle/>
                    <a:p>
                      <a:r>
                        <a:rPr lang="fr-CH" sz="2000" noProof="0" dirty="0">
                          <a:effectLst/>
                        </a:rPr>
                        <a:t>Donnée</a:t>
                      </a:r>
                      <a:endParaRPr lang="fr-CH" sz="20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CH" sz="2000" noProof="0" dirty="0">
                          <a:effectLst/>
                        </a:rPr>
                        <a:t>Faits et statistiques bruts et non organisés collectés à des fins de référence ou d'analyse</a:t>
                      </a:r>
                      <a:endParaRPr lang="fr-CH" sz="20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4606369"/>
                  </a:ext>
                </a:extLst>
              </a:tr>
              <a:tr h="741680">
                <a:tc>
                  <a:txBody>
                    <a:bodyPr/>
                    <a:lstStyle/>
                    <a:p>
                      <a:r>
                        <a:rPr lang="fr-CH" sz="2000" noProof="0" dirty="0">
                          <a:effectLst/>
                        </a:rPr>
                        <a:t>Information</a:t>
                      </a:r>
                      <a:endParaRPr lang="fr-CH" sz="20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CH" sz="2000" noProof="0" dirty="0">
                          <a:effectLst/>
                        </a:rPr>
                        <a:t>Données traitées, organisées, structurées ou présentées dans un contexte donné de manière à les rendre utiles</a:t>
                      </a:r>
                      <a:endParaRPr lang="fr-CH" sz="20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9446016"/>
                  </a:ext>
                </a:extLst>
              </a:tr>
              <a:tr h="1112520">
                <a:tc>
                  <a:txBody>
                    <a:bodyPr/>
                    <a:lstStyle/>
                    <a:p>
                      <a:r>
                        <a:rPr lang="fr-CH" sz="2000" noProof="0" dirty="0">
                          <a:effectLst/>
                        </a:rPr>
                        <a:t>Produit d’information</a:t>
                      </a:r>
                      <a:endParaRPr lang="fr-CH" sz="20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CH" sz="2000" noProof="0" dirty="0">
                          <a:effectLst/>
                        </a:rPr>
                        <a:t>Produit dérivé d'une ou plusieurs sources de données et d'informations pour répondre à un objectif spécifique</a:t>
                      </a:r>
                      <a:endParaRPr lang="fr-CH" sz="20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7460762"/>
                  </a:ext>
                </a:extLst>
              </a:tr>
            </a:tbl>
          </a:graphicData>
        </a:graphic>
      </p:graphicFrame>
    </p:spTree>
    <p:extLst>
      <p:ext uri="{BB962C8B-B14F-4D97-AF65-F5344CB8AC3E}">
        <p14:creationId xmlns:p14="http://schemas.microsoft.com/office/powerpoint/2010/main" val="30312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65918" y="142975"/>
            <a:ext cx="8310538" cy="693737"/>
          </a:xfrm>
        </p:spPr>
        <p:txBody>
          <a:bodyPr/>
          <a:lstStyle/>
          <a:p>
            <a:pPr algn="ctr" eaLnBrk="1" hangingPunct="1">
              <a:defRPr/>
            </a:pPr>
            <a:r>
              <a:rPr lang="fr-FR" altLang="en-US" sz="3200" b="1" dirty="0">
                <a:solidFill>
                  <a:schemeClr val="bg1"/>
                </a:solidFill>
                <a:latin typeface="+mn-lt"/>
              </a:rPr>
              <a:t>Les guidances du Health GeoLab</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6948264" y="6392506"/>
            <a:ext cx="2057400" cy="365125"/>
          </a:xfrm>
          <a:noFill/>
          <a:ln>
            <a:miter lim="800000"/>
            <a:headEnd/>
            <a:tailEnd/>
          </a:ln>
        </p:spPr>
        <p:txBody>
          <a:bodyPr/>
          <a:lstStyle/>
          <a:p>
            <a:fld id="{1F1CFA5E-D7BE-45A1-BD59-8EBEFF519CD8}" type="slidenum">
              <a:rPr lang="en-GB" altLang="en-US" smtClean="0">
                <a:solidFill>
                  <a:schemeClr val="tx1"/>
                </a:solidFill>
              </a:rPr>
              <a:pPr/>
              <a:t>20</a:t>
            </a:fld>
            <a:endParaRPr lang="en-GB" altLang="en-US">
              <a:solidFill>
                <a:schemeClr val="tx1"/>
              </a:solidFill>
            </a:endParaRPr>
          </a:p>
        </p:txBody>
      </p:sp>
      <p:sp>
        <p:nvSpPr>
          <p:cNvPr id="11" name="Rectangle 3"/>
          <p:cNvSpPr>
            <a:spLocks noChangeArrowheads="1"/>
          </p:cNvSpPr>
          <p:nvPr/>
        </p:nvSpPr>
        <p:spPr bwMode="auto">
          <a:xfrm>
            <a:off x="365918" y="1402898"/>
            <a:ext cx="4206082" cy="2677656"/>
          </a:xfrm>
          <a:prstGeom prst="rect">
            <a:avLst/>
          </a:prstGeom>
          <a:noFill/>
          <a:ln w="9525">
            <a:noFill/>
            <a:miter lim="800000"/>
            <a:headEnd/>
            <a:tailEnd/>
          </a:ln>
        </p:spPr>
        <p:txBody>
          <a:bodyPr wrap="square">
            <a:spAutoFit/>
          </a:bodyPr>
          <a:lstStyle/>
          <a:p>
            <a:r>
              <a:rPr lang="fr-FR" sz="2400" dirty="0"/>
              <a:t>Le Health GeoLab a créé une série de guidances qui décrivent le cycle de gestion des données géospatiales et fournissent des conseils sur la manière de mettre en œuvre chacune des étapes du cycle.</a:t>
            </a:r>
            <a:endParaRPr lang="en-US" alt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316059" y="2047876"/>
            <a:ext cx="3528000" cy="2401817"/>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917261" y="2547938"/>
            <a:ext cx="3528000" cy="2490328"/>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67B08E83-C2BB-A3C8-0A6D-DBC79BCF21BF}"/>
              </a:ext>
            </a:extLst>
          </p:cNvPr>
          <p:cNvSpPr/>
          <p:nvPr/>
        </p:nvSpPr>
        <p:spPr>
          <a:xfrm>
            <a:off x="425477" y="5455102"/>
            <a:ext cx="4578571" cy="1200329"/>
          </a:xfrm>
          <a:prstGeom prst="rect">
            <a:avLst/>
          </a:prstGeom>
        </p:spPr>
        <p:txBody>
          <a:bodyPr wrap="square">
            <a:spAutoFit/>
          </a:bodyPr>
          <a:lstStyle/>
          <a:p>
            <a:r>
              <a:rPr lang="fr-CH" sz="2400" dirty="0"/>
              <a:t>Accessibles librement (en Anglais): </a:t>
            </a:r>
            <a:r>
              <a:rPr lang="fr-CH" sz="2400" dirty="0">
                <a:hlinkClick r:id="rId5"/>
              </a:rPr>
              <a:t>https://healthgeolab.net/resources/reference-materials/</a:t>
            </a:r>
            <a:r>
              <a:rPr lang="fr-CH" sz="2400" dirty="0"/>
              <a:t> </a:t>
            </a:r>
          </a:p>
        </p:txBody>
      </p:sp>
      <p:sp>
        <p:nvSpPr>
          <p:cNvPr id="6" name="Rectangle 5">
            <a:extLst>
              <a:ext uri="{FF2B5EF4-FFF2-40B4-BE49-F238E27FC236}">
                <a16:creationId xmlns:a16="http://schemas.microsoft.com/office/drawing/2014/main" id="{0B72F5D0-F432-59AD-3575-040B4DEEE7BD}"/>
              </a:ext>
            </a:extLst>
          </p:cNvPr>
          <p:cNvSpPr/>
          <p:nvPr/>
        </p:nvSpPr>
        <p:spPr>
          <a:xfrm>
            <a:off x="664963" y="4155371"/>
            <a:ext cx="3832821" cy="1200329"/>
          </a:xfrm>
          <a:prstGeom prst="rect">
            <a:avLst/>
          </a:prstGeom>
        </p:spPr>
        <p:txBody>
          <a:bodyPr wrap="square">
            <a:spAutoFit/>
          </a:bodyPr>
          <a:lstStyle/>
          <a:p>
            <a:r>
              <a:rPr lang="fr-FR" sz="2400" dirty="0"/>
              <a:t>Utilisé comme référence dans le contexte du présent atelier</a:t>
            </a:r>
            <a:endParaRPr lang="en-US" sz="2400" dirty="0"/>
          </a:p>
        </p:txBody>
      </p:sp>
      <p:sp>
        <p:nvSpPr>
          <p:cNvPr id="7" name="AutoShape 32">
            <a:extLst>
              <a:ext uri="{FF2B5EF4-FFF2-40B4-BE49-F238E27FC236}">
                <a16:creationId xmlns:a16="http://schemas.microsoft.com/office/drawing/2014/main" id="{95B56AA3-029E-1D08-D900-066D77C98A17}"/>
              </a:ext>
            </a:extLst>
          </p:cNvPr>
          <p:cNvSpPr>
            <a:spLocks noChangeArrowheads="1"/>
          </p:cNvSpPr>
          <p:nvPr/>
        </p:nvSpPr>
        <p:spPr bwMode="auto">
          <a:xfrm>
            <a:off x="185991" y="4252779"/>
            <a:ext cx="478972" cy="38100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endParaRPr lang="en-US"/>
          </a:p>
        </p:txBody>
      </p:sp>
      <p:pic>
        <p:nvPicPr>
          <p:cNvPr id="9" name="Picture 8">
            <a:extLst>
              <a:ext uri="{FF2B5EF4-FFF2-40B4-BE49-F238E27FC236}">
                <a16:creationId xmlns:a16="http://schemas.microsoft.com/office/drawing/2014/main" id="{4F3890F1-47EB-06AC-A953-01DE34CA85DF}"/>
              </a:ext>
            </a:extLst>
          </p:cNvPr>
          <p:cNvPicPr>
            <a:picLocks noChangeAspect="1"/>
          </p:cNvPicPr>
          <p:nvPr/>
        </p:nvPicPr>
        <p:blipFill>
          <a:blip r:embed="rId6"/>
          <a:stretch>
            <a:fillRect/>
          </a:stretch>
        </p:blipFill>
        <p:spPr>
          <a:xfrm>
            <a:off x="6122824" y="2943474"/>
            <a:ext cx="2401817" cy="3408292"/>
          </a:xfrm>
          <a:prstGeom prst="rect">
            <a:avLst/>
          </a:prstGeom>
          <a:effectLst>
            <a:outerShdw blurRad="215900" dist="38100" dir="2700000" algn="tl" rotWithShape="0">
              <a:prstClr val="black">
                <a:alpha val="40000"/>
              </a:prstClr>
            </a:outerShdw>
          </a:effectLst>
        </p:spPr>
      </p:pic>
      <p:pic>
        <p:nvPicPr>
          <p:cNvPr id="4" name="Picture 3">
            <a:extLst>
              <a:ext uri="{FF2B5EF4-FFF2-40B4-BE49-F238E27FC236}">
                <a16:creationId xmlns:a16="http://schemas.microsoft.com/office/drawing/2014/main" id="{1ABFB891-DFB1-ECA2-1FD0-764D3B5AF055}"/>
              </a:ext>
            </a:extLst>
          </p:cNvPr>
          <p:cNvPicPr>
            <a:picLocks noChangeAspect="1"/>
          </p:cNvPicPr>
          <p:nvPr/>
        </p:nvPicPr>
        <p:blipFill rotWithShape="1">
          <a:blip r:embed="rId7"/>
          <a:srcRect l="80520" t="38265" r="10441" b="47050"/>
          <a:stretch/>
        </p:blipFill>
        <p:spPr>
          <a:xfrm>
            <a:off x="8209929" y="6132318"/>
            <a:ext cx="466527" cy="420441"/>
          </a:xfrm>
          <a:prstGeom prst="rect">
            <a:avLst/>
          </a:prstGeom>
        </p:spPr>
      </p:pic>
    </p:spTree>
    <p:extLst>
      <p:ext uri="{BB962C8B-B14F-4D97-AF65-F5344CB8AC3E}">
        <p14:creationId xmlns:p14="http://schemas.microsoft.com/office/powerpoint/2010/main" val="336194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EE04E6-5F14-9252-A107-4AD4E48AA6BB}"/>
              </a:ext>
            </a:extLst>
          </p:cNvPr>
          <p:cNvSpPr/>
          <p:nvPr/>
        </p:nvSpPr>
        <p:spPr>
          <a:xfrm>
            <a:off x="496145" y="2253106"/>
            <a:ext cx="794827" cy="380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700</a:t>
            </a:r>
          </a:p>
        </p:txBody>
      </p:sp>
      <p:sp>
        <p:nvSpPr>
          <p:cNvPr id="4" name="Rectangle 3">
            <a:extLst>
              <a:ext uri="{FF2B5EF4-FFF2-40B4-BE49-F238E27FC236}">
                <a16:creationId xmlns:a16="http://schemas.microsoft.com/office/drawing/2014/main" id="{06535449-4116-66FD-5162-BE8D4ACC1F8D}"/>
              </a:ext>
            </a:extLst>
          </p:cNvPr>
          <p:cNvSpPr/>
          <p:nvPr/>
        </p:nvSpPr>
        <p:spPr>
          <a:xfrm>
            <a:off x="364659" y="3248625"/>
            <a:ext cx="794827" cy="380530"/>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854</a:t>
            </a:r>
          </a:p>
        </p:txBody>
      </p:sp>
      <p:sp>
        <p:nvSpPr>
          <p:cNvPr id="5" name="Rectangle 4">
            <a:extLst>
              <a:ext uri="{FF2B5EF4-FFF2-40B4-BE49-F238E27FC236}">
                <a16:creationId xmlns:a16="http://schemas.microsoft.com/office/drawing/2014/main" id="{4240B6EC-13BE-AA8E-B8DC-ED0C4EF6956B}"/>
              </a:ext>
            </a:extLst>
          </p:cNvPr>
          <p:cNvSpPr/>
          <p:nvPr/>
        </p:nvSpPr>
        <p:spPr>
          <a:xfrm>
            <a:off x="1107869" y="2751605"/>
            <a:ext cx="794827" cy="38053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667</a:t>
            </a:r>
          </a:p>
        </p:txBody>
      </p:sp>
      <p:sp>
        <p:nvSpPr>
          <p:cNvPr id="6" name="Rectangle 5">
            <a:extLst>
              <a:ext uri="{FF2B5EF4-FFF2-40B4-BE49-F238E27FC236}">
                <a16:creationId xmlns:a16="http://schemas.microsoft.com/office/drawing/2014/main" id="{9B3C6E56-8054-E119-1F53-504AFEA6DB13}"/>
              </a:ext>
            </a:extLst>
          </p:cNvPr>
          <p:cNvSpPr/>
          <p:nvPr/>
        </p:nvSpPr>
        <p:spPr>
          <a:xfrm>
            <a:off x="1102347" y="3739285"/>
            <a:ext cx="794827" cy="38053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CH" dirty="0"/>
              <a:t>920</a:t>
            </a:r>
          </a:p>
        </p:txBody>
      </p:sp>
      <p:sp>
        <p:nvSpPr>
          <p:cNvPr id="8" name="TextBox 7">
            <a:extLst>
              <a:ext uri="{FF2B5EF4-FFF2-40B4-BE49-F238E27FC236}">
                <a16:creationId xmlns:a16="http://schemas.microsoft.com/office/drawing/2014/main" id="{613FB3F2-3FE7-543F-CAAA-442C3100D3B6}"/>
              </a:ext>
            </a:extLst>
          </p:cNvPr>
          <p:cNvSpPr txBox="1"/>
          <p:nvPr/>
        </p:nvSpPr>
        <p:spPr>
          <a:xfrm>
            <a:off x="466376" y="4685509"/>
            <a:ext cx="2188325" cy="1649811"/>
          </a:xfrm>
          <a:prstGeom prst="rect">
            <a:avLst/>
          </a:prstGeom>
          <a:noFill/>
        </p:spPr>
        <p:txBody>
          <a:bodyPr wrap="square">
            <a:spAutoFit/>
          </a:bodyPr>
          <a:lstStyle/>
          <a:p>
            <a:pPr marL="160706" indent="-160706">
              <a:buFont typeface="Arial" panose="020B0604020202020204" pitchFamily="34" charset="0"/>
              <a:buChar char="•"/>
            </a:pPr>
            <a:r>
              <a:rPr lang="fr-CH" sz="1012" b="1" dirty="0">
                <a:solidFill>
                  <a:srgbClr val="1E242F"/>
                </a:solidFill>
                <a:latin typeface="+mn-lt"/>
              </a:rPr>
              <a:t>Les données quantitatives </a:t>
            </a:r>
            <a:r>
              <a:rPr lang="fr-CH" sz="1012" dirty="0">
                <a:solidFill>
                  <a:srgbClr val="1E242F"/>
                </a:solidFill>
                <a:latin typeface="+mn-lt"/>
              </a:rPr>
              <a:t>(statistiques) sont fournies sous forme numérique, comme le poids, le volume ou le coût d'un article.</a:t>
            </a:r>
          </a:p>
          <a:p>
            <a:pPr marL="160706" indent="-160706">
              <a:buFont typeface="Arial" panose="020B0604020202020204" pitchFamily="34" charset="0"/>
              <a:buChar char="•"/>
            </a:pPr>
            <a:r>
              <a:rPr lang="fr-CH" sz="1012" b="1" dirty="0">
                <a:solidFill>
                  <a:srgbClr val="1E242F"/>
                </a:solidFill>
                <a:latin typeface="+mn-lt"/>
              </a:rPr>
              <a:t>Les données qualitatives </a:t>
            </a:r>
            <a:r>
              <a:rPr lang="fr-CH" sz="1012" dirty="0">
                <a:solidFill>
                  <a:srgbClr val="1E242F"/>
                </a:solidFill>
                <a:latin typeface="+mn-lt"/>
              </a:rPr>
              <a:t>(faits) sont descriptives, mais non numériques, comme le nom, le sexe ou la couleur des yeux d'une personne.</a:t>
            </a:r>
          </a:p>
        </p:txBody>
      </p:sp>
      <p:sp>
        <p:nvSpPr>
          <p:cNvPr id="10" name="TextBox 9">
            <a:extLst>
              <a:ext uri="{FF2B5EF4-FFF2-40B4-BE49-F238E27FC236}">
                <a16:creationId xmlns:a16="http://schemas.microsoft.com/office/drawing/2014/main" id="{672626CD-C75C-6945-8CDA-80045644C074}"/>
              </a:ext>
            </a:extLst>
          </p:cNvPr>
          <p:cNvSpPr txBox="1"/>
          <p:nvPr/>
        </p:nvSpPr>
        <p:spPr>
          <a:xfrm>
            <a:off x="1115289" y="1185503"/>
            <a:ext cx="986797" cy="369332"/>
          </a:xfrm>
          <a:prstGeom prst="rect">
            <a:avLst/>
          </a:prstGeom>
          <a:noFill/>
        </p:spPr>
        <p:txBody>
          <a:bodyPr wrap="square">
            <a:spAutoFit/>
          </a:bodyPr>
          <a:lstStyle/>
          <a:p>
            <a:pPr algn="ctr"/>
            <a:r>
              <a:rPr lang="fr-CH" b="1" dirty="0"/>
              <a:t>Donnée</a:t>
            </a:r>
            <a:endParaRPr lang="fr-CH" b="1" dirty="0">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A58F42D9-F954-3D2A-0E5B-4E77F5E1FD7A}"/>
              </a:ext>
            </a:extLst>
          </p:cNvPr>
          <p:cNvSpPr txBox="1"/>
          <p:nvPr/>
        </p:nvSpPr>
        <p:spPr>
          <a:xfrm>
            <a:off x="549782" y="1824739"/>
            <a:ext cx="2275921" cy="248081"/>
          </a:xfrm>
          <a:prstGeom prst="rect">
            <a:avLst/>
          </a:prstGeom>
          <a:noFill/>
        </p:spPr>
        <p:txBody>
          <a:bodyPr wrap="square">
            <a:spAutoFit/>
          </a:bodyPr>
          <a:lstStyle/>
          <a:p>
            <a:r>
              <a:rPr lang="fr-CH" sz="1000" dirty="0">
                <a:solidFill>
                  <a:srgbClr val="1E242F"/>
                </a:solidFill>
                <a:latin typeface="+mn-lt"/>
              </a:rPr>
              <a:t>Exemple : Population totale du district</a:t>
            </a:r>
            <a:endParaRPr lang="fr-CH" sz="1000" dirty="0">
              <a:latin typeface="+mn-lt"/>
            </a:endParaRPr>
          </a:p>
        </p:txBody>
      </p:sp>
      <p:sp>
        <p:nvSpPr>
          <p:cNvPr id="24" name="TextBox 23">
            <a:extLst>
              <a:ext uri="{FF2B5EF4-FFF2-40B4-BE49-F238E27FC236}">
                <a16:creationId xmlns:a16="http://schemas.microsoft.com/office/drawing/2014/main" id="{5F3DBBC6-2F3C-D39D-E874-1995A8B9740E}"/>
              </a:ext>
            </a:extLst>
          </p:cNvPr>
          <p:cNvSpPr txBox="1"/>
          <p:nvPr/>
        </p:nvSpPr>
        <p:spPr>
          <a:xfrm>
            <a:off x="3473967" y="1187460"/>
            <a:ext cx="1698748" cy="369332"/>
          </a:xfrm>
          <a:prstGeom prst="rect">
            <a:avLst/>
          </a:prstGeom>
          <a:noFill/>
        </p:spPr>
        <p:txBody>
          <a:bodyPr wrap="square">
            <a:spAutoFit/>
          </a:bodyPr>
          <a:lstStyle/>
          <a:p>
            <a:pPr algn="ctr"/>
            <a:r>
              <a:rPr lang="fr-CH" b="1" dirty="0"/>
              <a:t>Information</a:t>
            </a:r>
            <a:endParaRPr lang="fr-CH" b="1" dirty="0">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BA0F7DAB-791A-0DBD-4A80-AB9FA8567D01}"/>
              </a:ext>
            </a:extLst>
          </p:cNvPr>
          <p:cNvSpPr txBox="1"/>
          <p:nvPr/>
        </p:nvSpPr>
        <p:spPr>
          <a:xfrm>
            <a:off x="5788145" y="1177279"/>
            <a:ext cx="3129164" cy="369332"/>
          </a:xfrm>
          <a:prstGeom prst="rect">
            <a:avLst/>
          </a:prstGeom>
          <a:noFill/>
        </p:spPr>
        <p:txBody>
          <a:bodyPr wrap="square">
            <a:spAutoFit/>
          </a:bodyPr>
          <a:lstStyle/>
          <a:p>
            <a:pPr algn="ctr"/>
            <a:r>
              <a:rPr lang="fr-CH" sz="1800" b="1" dirty="0">
                <a:effectLst/>
              </a:rPr>
              <a:t>Produit d’information</a:t>
            </a:r>
            <a:endParaRPr lang="fr-CH" sz="1800" b="1" dirty="0">
              <a:effectLst/>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2E5B9E8B-3E81-1970-33D8-2910DBF31975}"/>
              </a:ext>
            </a:extLst>
          </p:cNvPr>
          <p:cNvCxnSpPr>
            <a:cxnSpLocks/>
          </p:cNvCxnSpPr>
          <p:nvPr/>
        </p:nvCxnSpPr>
        <p:spPr>
          <a:xfrm flipV="1">
            <a:off x="2900392" y="1196752"/>
            <a:ext cx="0" cy="463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ED9F989F-A07B-2984-2B43-B81F15770D62}"/>
              </a:ext>
            </a:extLst>
          </p:cNvPr>
          <p:cNvSpPr/>
          <p:nvPr/>
        </p:nvSpPr>
        <p:spPr>
          <a:xfrm>
            <a:off x="2435287" y="2093642"/>
            <a:ext cx="959945" cy="6505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dirty="0">
                <a:solidFill>
                  <a:schemeClr val="tx1"/>
                </a:solidFill>
              </a:rPr>
              <a:t>Traiter, organiser, structurer,...</a:t>
            </a:r>
          </a:p>
        </p:txBody>
      </p:sp>
      <p:sp>
        <p:nvSpPr>
          <p:cNvPr id="29" name="Arrow: Right 28">
            <a:extLst>
              <a:ext uri="{FF2B5EF4-FFF2-40B4-BE49-F238E27FC236}">
                <a16:creationId xmlns:a16="http://schemas.microsoft.com/office/drawing/2014/main" id="{30DA8495-76A8-E235-39A9-06E5265E9F50}"/>
              </a:ext>
            </a:extLst>
          </p:cNvPr>
          <p:cNvSpPr/>
          <p:nvPr/>
        </p:nvSpPr>
        <p:spPr>
          <a:xfrm>
            <a:off x="2554338" y="2997663"/>
            <a:ext cx="677316" cy="3805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TextBox 8">
            <a:extLst>
              <a:ext uri="{FF2B5EF4-FFF2-40B4-BE49-F238E27FC236}">
                <a16:creationId xmlns:a16="http://schemas.microsoft.com/office/drawing/2014/main" id="{D02D947F-0FB5-EA4C-847F-AFB53DEB7CB7}"/>
              </a:ext>
            </a:extLst>
          </p:cNvPr>
          <p:cNvSpPr txBox="1"/>
          <p:nvPr/>
        </p:nvSpPr>
        <p:spPr>
          <a:xfrm>
            <a:off x="549782" y="4352414"/>
            <a:ext cx="2004556" cy="248081"/>
          </a:xfrm>
          <a:prstGeom prst="rect">
            <a:avLst/>
          </a:prstGeom>
          <a:noFill/>
        </p:spPr>
        <p:txBody>
          <a:bodyPr wrap="square">
            <a:spAutoFit/>
          </a:bodyPr>
          <a:lstStyle/>
          <a:p>
            <a:r>
              <a:rPr lang="fr-CH" sz="1012" dirty="0">
                <a:solidFill>
                  <a:srgbClr val="1E242F"/>
                </a:solidFill>
                <a:latin typeface="+mn-lt"/>
              </a:rPr>
              <a:t>Faits individuels ou statistiques :</a:t>
            </a:r>
            <a:endParaRPr lang="fr-CH" sz="1012" dirty="0">
              <a:latin typeface="+mn-lt"/>
            </a:endParaRPr>
          </a:p>
        </p:txBody>
      </p:sp>
      <p:pic>
        <p:nvPicPr>
          <p:cNvPr id="11" name="Picture 10" descr="A picture containing text, font, number, screenshot&#10;&#10;Description automatically generated">
            <a:extLst>
              <a:ext uri="{FF2B5EF4-FFF2-40B4-BE49-F238E27FC236}">
                <a16:creationId xmlns:a16="http://schemas.microsoft.com/office/drawing/2014/main" id="{26C6A01A-5625-ACF8-E55D-623C58AFBFA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62667" b="36551"/>
          <a:stretch/>
        </p:blipFill>
        <p:spPr>
          <a:xfrm>
            <a:off x="3359741" y="2981482"/>
            <a:ext cx="1377322" cy="775946"/>
          </a:xfrm>
          <a:prstGeom prst="rect">
            <a:avLst/>
          </a:prstGeom>
        </p:spPr>
      </p:pic>
      <p:sp>
        <p:nvSpPr>
          <p:cNvPr id="12" name="TextBox 11">
            <a:extLst>
              <a:ext uri="{FF2B5EF4-FFF2-40B4-BE49-F238E27FC236}">
                <a16:creationId xmlns:a16="http://schemas.microsoft.com/office/drawing/2014/main" id="{08D3864E-05AC-8BBF-0C8F-FF4E57DBA408}"/>
              </a:ext>
            </a:extLst>
          </p:cNvPr>
          <p:cNvSpPr txBox="1"/>
          <p:nvPr/>
        </p:nvSpPr>
        <p:spPr>
          <a:xfrm>
            <a:off x="4801744" y="3303743"/>
            <a:ext cx="787036" cy="248081"/>
          </a:xfrm>
          <a:prstGeom prst="rect">
            <a:avLst/>
          </a:prstGeom>
          <a:noFill/>
        </p:spPr>
        <p:txBody>
          <a:bodyPr wrap="square">
            <a:spAutoFit/>
          </a:bodyPr>
          <a:lstStyle/>
          <a:p>
            <a:r>
              <a:rPr lang="fr-CH" sz="1012" b="1" dirty="0">
                <a:solidFill>
                  <a:srgbClr val="1E242F"/>
                </a:solidFill>
                <a:latin typeface="+mn-lt"/>
              </a:rPr>
              <a:t>Table</a:t>
            </a:r>
            <a:endParaRPr lang="fr-CH" sz="1012" b="1" dirty="0">
              <a:latin typeface="+mn-lt"/>
            </a:endParaRPr>
          </a:p>
        </p:txBody>
      </p:sp>
      <p:cxnSp>
        <p:nvCxnSpPr>
          <p:cNvPr id="13" name="Straight Connector 12">
            <a:extLst>
              <a:ext uri="{FF2B5EF4-FFF2-40B4-BE49-F238E27FC236}">
                <a16:creationId xmlns:a16="http://schemas.microsoft.com/office/drawing/2014/main" id="{5CD877F0-FDD8-4231-2B9F-365D416E4419}"/>
              </a:ext>
            </a:extLst>
          </p:cNvPr>
          <p:cNvCxnSpPr>
            <a:cxnSpLocks/>
          </p:cNvCxnSpPr>
          <p:nvPr/>
        </p:nvCxnSpPr>
        <p:spPr>
          <a:xfrm flipV="1">
            <a:off x="5713456" y="1196752"/>
            <a:ext cx="0" cy="463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rectangle, colorfulness, screenshot, square&#10;&#10;Description automatically generated">
            <a:extLst>
              <a:ext uri="{FF2B5EF4-FFF2-40B4-BE49-F238E27FC236}">
                <a16:creationId xmlns:a16="http://schemas.microsoft.com/office/drawing/2014/main" id="{AF4646FC-B63C-196A-0ED8-06165722B50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351591" y="3974130"/>
            <a:ext cx="1121189" cy="972597"/>
          </a:xfrm>
          <a:prstGeom prst="rect">
            <a:avLst/>
          </a:prstGeom>
        </p:spPr>
      </p:pic>
      <p:sp>
        <p:nvSpPr>
          <p:cNvPr id="15" name="TextBox 14">
            <a:extLst>
              <a:ext uri="{FF2B5EF4-FFF2-40B4-BE49-F238E27FC236}">
                <a16:creationId xmlns:a16="http://schemas.microsoft.com/office/drawing/2014/main" id="{0A995730-FBFE-099C-6814-F4C3188B3CB1}"/>
              </a:ext>
            </a:extLst>
          </p:cNvPr>
          <p:cNvSpPr txBox="1"/>
          <p:nvPr/>
        </p:nvSpPr>
        <p:spPr>
          <a:xfrm>
            <a:off x="4028985" y="5591322"/>
            <a:ext cx="953679" cy="403828"/>
          </a:xfrm>
          <a:prstGeom prst="rect">
            <a:avLst/>
          </a:prstGeom>
          <a:noFill/>
        </p:spPr>
        <p:txBody>
          <a:bodyPr wrap="square">
            <a:spAutoFit/>
          </a:bodyPr>
          <a:lstStyle/>
          <a:p>
            <a:r>
              <a:rPr lang="fr-CH" sz="1012" b="1" dirty="0">
                <a:solidFill>
                  <a:srgbClr val="1E242F"/>
                </a:solidFill>
                <a:latin typeface="+mn-lt"/>
              </a:rPr>
              <a:t>Carte thématique</a:t>
            </a:r>
            <a:endParaRPr lang="fr-CH" sz="1012" b="1" dirty="0">
              <a:latin typeface="+mn-lt"/>
            </a:endParaRPr>
          </a:p>
        </p:txBody>
      </p:sp>
      <p:pic>
        <p:nvPicPr>
          <p:cNvPr id="16" name="Picture 15" descr="A picture containing clipart, child art, drawing, sketch&#10;&#10;Description automatically generated">
            <a:extLst>
              <a:ext uri="{FF2B5EF4-FFF2-40B4-BE49-F238E27FC236}">
                <a16:creationId xmlns:a16="http://schemas.microsoft.com/office/drawing/2014/main" id="{62A9B091-87A1-EEB6-FB63-76CB00DC30C4}"/>
              </a:ext>
            </a:extLst>
          </p:cNvPr>
          <p:cNvPicPr>
            <a:picLocks noChangeAspect="1"/>
          </p:cNvPicPr>
          <p:nvPr/>
        </p:nvPicPr>
        <p:blipFill>
          <a:blip r:embed="rId7"/>
          <a:stretch>
            <a:fillRect/>
          </a:stretch>
        </p:blipFill>
        <p:spPr>
          <a:xfrm>
            <a:off x="3126641" y="4616901"/>
            <a:ext cx="879631" cy="1446903"/>
          </a:xfrm>
          <a:prstGeom prst="rect">
            <a:avLst/>
          </a:prstGeom>
        </p:spPr>
      </p:pic>
      <p:sp>
        <p:nvSpPr>
          <p:cNvPr id="17" name="TextBox 16">
            <a:extLst>
              <a:ext uri="{FF2B5EF4-FFF2-40B4-BE49-F238E27FC236}">
                <a16:creationId xmlns:a16="http://schemas.microsoft.com/office/drawing/2014/main" id="{DE792C06-9F80-70C6-0BF7-678FBFD7CE6F}"/>
              </a:ext>
            </a:extLst>
          </p:cNvPr>
          <p:cNvSpPr txBox="1"/>
          <p:nvPr/>
        </p:nvSpPr>
        <p:spPr>
          <a:xfrm>
            <a:off x="3536776" y="4347999"/>
            <a:ext cx="807328" cy="248081"/>
          </a:xfrm>
          <a:prstGeom prst="rect">
            <a:avLst/>
          </a:prstGeom>
          <a:noFill/>
        </p:spPr>
        <p:txBody>
          <a:bodyPr wrap="square">
            <a:spAutoFit/>
          </a:bodyPr>
          <a:lstStyle/>
          <a:p>
            <a:pPr algn="r"/>
            <a:r>
              <a:rPr lang="fr-CH" sz="1012" b="1" dirty="0">
                <a:solidFill>
                  <a:srgbClr val="1E242F"/>
                </a:solidFill>
                <a:latin typeface="+mn-lt"/>
              </a:rPr>
              <a:t>Graphique</a:t>
            </a:r>
            <a:endParaRPr lang="fr-CH" sz="1012" b="1" dirty="0">
              <a:latin typeface="+mn-lt"/>
            </a:endParaRPr>
          </a:p>
        </p:txBody>
      </p:sp>
      <p:sp>
        <p:nvSpPr>
          <p:cNvPr id="40" name="Arrow: Right 39">
            <a:extLst>
              <a:ext uri="{FF2B5EF4-FFF2-40B4-BE49-F238E27FC236}">
                <a16:creationId xmlns:a16="http://schemas.microsoft.com/office/drawing/2014/main" id="{675DF874-A487-F409-33F4-2902A5DDA27A}"/>
              </a:ext>
            </a:extLst>
          </p:cNvPr>
          <p:cNvSpPr/>
          <p:nvPr/>
        </p:nvSpPr>
        <p:spPr>
          <a:xfrm>
            <a:off x="5321110" y="4092361"/>
            <a:ext cx="677316" cy="3805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44" name="Picture 43">
            <a:extLst>
              <a:ext uri="{FF2B5EF4-FFF2-40B4-BE49-F238E27FC236}">
                <a16:creationId xmlns:a16="http://schemas.microsoft.com/office/drawing/2014/main" id="{164C27C2-9CCF-67AA-5E2D-BFCBD604942A}"/>
              </a:ext>
            </a:extLst>
          </p:cNvPr>
          <p:cNvPicPr>
            <a:picLocks noChangeAspect="1"/>
          </p:cNvPicPr>
          <p:nvPr/>
        </p:nvPicPr>
        <p:blipFill rotWithShape="1">
          <a:blip r:embed="rId8"/>
          <a:srcRect l="44315" t="16450" r="29524" b="13473"/>
          <a:stretch/>
        </p:blipFill>
        <p:spPr>
          <a:xfrm>
            <a:off x="5998426" y="1667372"/>
            <a:ext cx="1090563" cy="1570127"/>
          </a:xfrm>
          <a:prstGeom prst="rect">
            <a:avLst/>
          </a:prstGeom>
          <a:ln>
            <a:solidFill>
              <a:schemeClr val="tx1"/>
            </a:solidFill>
          </a:ln>
        </p:spPr>
      </p:pic>
      <p:pic>
        <p:nvPicPr>
          <p:cNvPr id="47" name="Picture 46" descr="A map of the united states&#10;&#10;Description automatically generated with low confidence">
            <a:extLst>
              <a:ext uri="{FF2B5EF4-FFF2-40B4-BE49-F238E27FC236}">
                <a16:creationId xmlns:a16="http://schemas.microsoft.com/office/drawing/2014/main" id="{BEFC9479-BEE0-9AB2-F154-A28B8501296A}"/>
              </a:ext>
            </a:extLst>
          </p:cNvPr>
          <p:cNvPicPr>
            <a:picLocks noChangeAspect="1"/>
          </p:cNvPicPr>
          <p:nvPr/>
        </p:nvPicPr>
        <p:blipFill>
          <a:blip r:embed="rId9"/>
          <a:stretch>
            <a:fillRect/>
          </a:stretch>
        </p:blipFill>
        <p:spPr>
          <a:xfrm>
            <a:off x="5794974" y="4647853"/>
            <a:ext cx="2224258" cy="1572868"/>
          </a:xfrm>
          <a:prstGeom prst="rect">
            <a:avLst/>
          </a:prstGeom>
          <a:ln>
            <a:solidFill>
              <a:schemeClr val="tx1"/>
            </a:solidFill>
          </a:ln>
        </p:spPr>
      </p:pic>
      <p:sp>
        <p:nvSpPr>
          <p:cNvPr id="49" name="TextBox 48">
            <a:extLst>
              <a:ext uri="{FF2B5EF4-FFF2-40B4-BE49-F238E27FC236}">
                <a16:creationId xmlns:a16="http://schemas.microsoft.com/office/drawing/2014/main" id="{9E21C0A1-6254-864C-EB23-95530930507B}"/>
              </a:ext>
            </a:extLst>
          </p:cNvPr>
          <p:cNvSpPr txBox="1"/>
          <p:nvPr/>
        </p:nvSpPr>
        <p:spPr>
          <a:xfrm>
            <a:off x="6788218" y="3784805"/>
            <a:ext cx="1160028" cy="248081"/>
          </a:xfrm>
          <a:prstGeom prst="rect">
            <a:avLst/>
          </a:prstGeom>
          <a:noFill/>
        </p:spPr>
        <p:txBody>
          <a:bodyPr wrap="square">
            <a:spAutoFit/>
          </a:bodyPr>
          <a:lstStyle/>
          <a:p>
            <a:r>
              <a:rPr lang="fr-CH" sz="1000" dirty="0">
                <a:solidFill>
                  <a:srgbClr val="1E242F"/>
                </a:solidFill>
                <a:latin typeface="+mn-lt"/>
              </a:rPr>
              <a:t>Infographiques</a:t>
            </a:r>
            <a:endParaRPr lang="fr-CH" sz="1000" dirty="0">
              <a:latin typeface="+mn-lt"/>
            </a:endParaRPr>
          </a:p>
        </p:txBody>
      </p:sp>
      <p:sp>
        <p:nvSpPr>
          <p:cNvPr id="51" name="TextBox 50">
            <a:extLst>
              <a:ext uri="{FF2B5EF4-FFF2-40B4-BE49-F238E27FC236}">
                <a16:creationId xmlns:a16="http://schemas.microsoft.com/office/drawing/2014/main" id="{F2316988-0A40-D646-8EE9-ED7FE7FC232F}"/>
              </a:ext>
            </a:extLst>
          </p:cNvPr>
          <p:cNvSpPr txBox="1"/>
          <p:nvPr/>
        </p:nvSpPr>
        <p:spPr>
          <a:xfrm>
            <a:off x="8068056" y="4787807"/>
            <a:ext cx="1075944" cy="1015663"/>
          </a:xfrm>
          <a:prstGeom prst="rect">
            <a:avLst/>
          </a:prstGeom>
          <a:noFill/>
        </p:spPr>
        <p:txBody>
          <a:bodyPr wrap="square">
            <a:spAutoFit/>
          </a:bodyPr>
          <a:lstStyle/>
          <a:p>
            <a:r>
              <a:rPr lang="fr-CH" sz="1000" dirty="0">
                <a:solidFill>
                  <a:srgbClr val="1E242F"/>
                </a:solidFill>
                <a:latin typeface="+mn-lt"/>
              </a:rPr>
              <a:t>Tableaux de bord / cartes avec des données et/ou des informations supplémentaires</a:t>
            </a:r>
            <a:endParaRPr lang="fr-CH" sz="1000" dirty="0">
              <a:latin typeface="+mn-lt"/>
            </a:endParaRPr>
          </a:p>
        </p:txBody>
      </p:sp>
      <p:sp>
        <p:nvSpPr>
          <p:cNvPr id="56" name="TextBox 55">
            <a:extLst>
              <a:ext uri="{FF2B5EF4-FFF2-40B4-BE49-F238E27FC236}">
                <a16:creationId xmlns:a16="http://schemas.microsoft.com/office/drawing/2014/main" id="{6F108187-285D-53D7-6908-D3161320A7DB}"/>
              </a:ext>
            </a:extLst>
          </p:cNvPr>
          <p:cNvSpPr txBox="1"/>
          <p:nvPr/>
        </p:nvSpPr>
        <p:spPr>
          <a:xfrm>
            <a:off x="7482982" y="1721065"/>
            <a:ext cx="1434327" cy="1169551"/>
          </a:xfrm>
          <a:prstGeom prst="rect">
            <a:avLst/>
          </a:prstGeom>
          <a:noFill/>
        </p:spPr>
        <p:txBody>
          <a:bodyPr wrap="square">
            <a:spAutoFit/>
          </a:bodyPr>
          <a:lstStyle/>
          <a:p>
            <a:r>
              <a:rPr lang="fr-CH" sz="1000" dirty="0">
                <a:latin typeface="+mn-lt"/>
              </a:rPr>
              <a:t>Documents contenant du texte, des tableaux, des graphiques, des cartes (par exemple : lettres d'information, rapports, bulletins, mises à jour, etc.)</a:t>
            </a:r>
          </a:p>
        </p:txBody>
      </p:sp>
      <p:pic>
        <p:nvPicPr>
          <p:cNvPr id="59" name="Picture 58">
            <a:extLst>
              <a:ext uri="{FF2B5EF4-FFF2-40B4-BE49-F238E27FC236}">
                <a16:creationId xmlns:a16="http://schemas.microsoft.com/office/drawing/2014/main" id="{B2EFCB23-DFBD-456F-69AA-395B463FE759}"/>
              </a:ext>
            </a:extLst>
          </p:cNvPr>
          <p:cNvPicPr>
            <a:picLocks noChangeAspect="1"/>
          </p:cNvPicPr>
          <p:nvPr/>
        </p:nvPicPr>
        <p:blipFill rotWithShape="1">
          <a:blip r:embed="rId10"/>
          <a:srcRect l="43427" t="16133" r="28570" b="8947"/>
          <a:stretch/>
        </p:blipFill>
        <p:spPr>
          <a:xfrm>
            <a:off x="6368187" y="2032468"/>
            <a:ext cx="1084949" cy="1560230"/>
          </a:xfrm>
          <a:prstGeom prst="rect">
            <a:avLst/>
          </a:prstGeom>
          <a:ln>
            <a:solidFill>
              <a:schemeClr val="tx1"/>
            </a:solidFill>
          </a:ln>
        </p:spPr>
      </p:pic>
      <p:sp>
        <p:nvSpPr>
          <p:cNvPr id="22" name="Arrow: Right 21">
            <a:extLst>
              <a:ext uri="{FF2B5EF4-FFF2-40B4-BE49-F238E27FC236}">
                <a16:creationId xmlns:a16="http://schemas.microsoft.com/office/drawing/2014/main" id="{D0E0038B-339C-E8E2-DF7C-AA00214ADA0B}"/>
              </a:ext>
            </a:extLst>
          </p:cNvPr>
          <p:cNvSpPr/>
          <p:nvPr/>
        </p:nvSpPr>
        <p:spPr>
          <a:xfrm>
            <a:off x="5343988" y="2481466"/>
            <a:ext cx="677316" cy="3805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8" name="TextBox 17">
            <a:extLst>
              <a:ext uri="{FF2B5EF4-FFF2-40B4-BE49-F238E27FC236}">
                <a16:creationId xmlns:a16="http://schemas.microsoft.com/office/drawing/2014/main" id="{80A6A7B6-2BFA-6D0D-6C42-563F6FCE5648}"/>
              </a:ext>
            </a:extLst>
          </p:cNvPr>
          <p:cNvSpPr txBox="1"/>
          <p:nvPr/>
        </p:nvSpPr>
        <p:spPr>
          <a:xfrm>
            <a:off x="3398230" y="2114047"/>
            <a:ext cx="527119" cy="248081"/>
          </a:xfrm>
          <a:prstGeom prst="rect">
            <a:avLst/>
          </a:prstGeom>
          <a:noFill/>
        </p:spPr>
        <p:txBody>
          <a:bodyPr wrap="square">
            <a:spAutoFit/>
          </a:bodyPr>
          <a:lstStyle/>
          <a:p>
            <a:r>
              <a:rPr lang="fr-CH" sz="1012" b="1" dirty="0">
                <a:solidFill>
                  <a:srgbClr val="1E242F"/>
                </a:solidFill>
                <a:latin typeface="+mj-lt"/>
              </a:rPr>
              <a:t>Texte</a:t>
            </a:r>
            <a:endParaRPr lang="fr-CH" sz="1012" b="1" dirty="0"/>
          </a:p>
        </p:txBody>
      </p:sp>
      <p:sp>
        <p:nvSpPr>
          <p:cNvPr id="25" name="TextBox 24">
            <a:extLst>
              <a:ext uri="{FF2B5EF4-FFF2-40B4-BE49-F238E27FC236}">
                <a16:creationId xmlns:a16="http://schemas.microsoft.com/office/drawing/2014/main" id="{445283E6-9E10-7866-7CF4-0DFC1727667C}"/>
              </a:ext>
            </a:extLst>
          </p:cNvPr>
          <p:cNvSpPr txBox="1"/>
          <p:nvPr/>
        </p:nvSpPr>
        <p:spPr>
          <a:xfrm>
            <a:off x="3789225" y="1741156"/>
            <a:ext cx="1414152" cy="861774"/>
          </a:xfrm>
          <a:prstGeom prst="rect">
            <a:avLst/>
          </a:prstGeom>
          <a:noFill/>
        </p:spPr>
        <p:txBody>
          <a:bodyPr wrap="square">
            <a:spAutoFit/>
          </a:bodyPr>
          <a:lstStyle/>
          <a:p>
            <a:r>
              <a:rPr lang="fr-CH" sz="1000" dirty="0">
                <a:latin typeface="+mn-lt"/>
              </a:rPr>
              <a:t>Selon le rapport du district, le nombre de cas de paludisme a doublé au cours des six derniers mois.</a:t>
            </a:r>
            <a:endParaRPr lang="fr-CH" sz="1000" dirty="0">
              <a:solidFill>
                <a:srgbClr val="000000"/>
              </a:solidFill>
              <a:latin typeface="+mn-lt"/>
            </a:endParaRPr>
          </a:p>
        </p:txBody>
      </p:sp>
      <p:sp>
        <p:nvSpPr>
          <p:cNvPr id="19" name="Title 1">
            <a:extLst>
              <a:ext uri="{FF2B5EF4-FFF2-40B4-BE49-F238E27FC236}">
                <a16:creationId xmlns:a16="http://schemas.microsoft.com/office/drawing/2014/main" id="{2D1D3DAF-478E-7447-E939-006224A9D16F}"/>
              </a:ext>
            </a:extLst>
          </p:cNvPr>
          <p:cNvSpPr txBox="1">
            <a:spLocks/>
          </p:cNvSpPr>
          <p:nvPr/>
        </p:nvSpPr>
        <p:spPr>
          <a:xfrm>
            <a:off x="0" y="14623"/>
            <a:ext cx="9144000" cy="969580"/>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3200" b="1" dirty="0">
                <a:solidFill>
                  <a:schemeClr val="bg1"/>
                </a:solidFill>
                <a:latin typeface="+mn-lt"/>
              </a:rPr>
              <a:t>Des données aux produits d'information</a:t>
            </a:r>
            <a:endParaRPr lang="en-US" altLang="en-US" sz="3200" b="1" dirty="0">
              <a:solidFill>
                <a:schemeClr val="bg1"/>
              </a:solidFill>
              <a:latin typeface="+mn-lt"/>
            </a:endParaRPr>
          </a:p>
        </p:txBody>
      </p:sp>
      <p:sp>
        <p:nvSpPr>
          <p:cNvPr id="26" name="Slide Number Placeholder 3">
            <a:extLst>
              <a:ext uri="{FF2B5EF4-FFF2-40B4-BE49-F238E27FC236}">
                <a16:creationId xmlns:a16="http://schemas.microsoft.com/office/drawing/2014/main" id="{B920CEAB-49D9-C5E1-95BD-85F04BE7FDA1}"/>
              </a:ext>
            </a:extLst>
          </p:cNvPr>
          <p:cNvSpPr>
            <a:spLocks noGrp="1"/>
          </p:cNvSpPr>
          <p:nvPr>
            <p:ph type="sldNum" sz="quarter" idx="12"/>
          </p:nvPr>
        </p:nvSpPr>
        <p:spPr bwMode="auto">
          <a:xfrm>
            <a:off x="8604448" y="6453188"/>
            <a:ext cx="539552" cy="365125"/>
          </a:xfrm>
          <a:noFill/>
          <a:ln>
            <a:miter lim="800000"/>
            <a:headEnd/>
            <a:tailEnd/>
          </a:ln>
        </p:spPr>
        <p:txBody>
          <a:bodyPr/>
          <a:lstStyle/>
          <a:p>
            <a:fld id="{1F1CFA5E-D7BE-45A1-BD59-8EBEFF519CD8}" type="slidenum">
              <a:rPr lang="en-GB" altLang="en-US" smtClean="0">
                <a:solidFill>
                  <a:schemeClr val="tx1"/>
                </a:solidFill>
              </a:rPr>
              <a:pPr/>
              <a:t>3</a:t>
            </a:fld>
            <a:endParaRPr lang="en-GB" altLang="en-US">
              <a:solidFill>
                <a:schemeClr val="tx1"/>
              </a:solidFill>
            </a:endParaRPr>
          </a:p>
        </p:txBody>
      </p:sp>
      <p:pic>
        <p:nvPicPr>
          <p:cNvPr id="28" name="Picture 27">
            <a:extLst>
              <a:ext uri="{FF2B5EF4-FFF2-40B4-BE49-F238E27FC236}">
                <a16:creationId xmlns:a16="http://schemas.microsoft.com/office/drawing/2014/main" id="{85E9A150-21D2-6357-65BA-9CC61DF42D11}"/>
              </a:ext>
            </a:extLst>
          </p:cNvPr>
          <p:cNvPicPr>
            <a:picLocks noChangeAspect="1"/>
          </p:cNvPicPr>
          <p:nvPr/>
        </p:nvPicPr>
        <p:blipFill>
          <a:blip r:embed="rId11"/>
          <a:stretch>
            <a:fillRect/>
          </a:stretch>
        </p:blipFill>
        <p:spPr>
          <a:xfrm>
            <a:off x="7705610" y="2981482"/>
            <a:ext cx="1032757" cy="1560230"/>
          </a:xfrm>
          <a:prstGeom prst="rect">
            <a:avLst/>
          </a:prstGeom>
          <a:ln>
            <a:solidFill>
              <a:schemeClr val="tx1"/>
            </a:solidFill>
          </a:ln>
        </p:spPr>
      </p:pic>
    </p:spTree>
    <p:extLst>
      <p:ext uri="{BB962C8B-B14F-4D97-AF65-F5344CB8AC3E}">
        <p14:creationId xmlns:p14="http://schemas.microsoft.com/office/powerpoint/2010/main" val="81995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42975"/>
            <a:ext cx="9144000" cy="838100"/>
          </a:xfrm>
        </p:spPr>
        <p:txBody>
          <a:bodyPr/>
          <a:lstStyle/>
          <a:p>
            <a:pPr algn="ctr" eaLnBrk="1" hangingPunct="1">
              <a:defRPr/>
            </a:pPr>
            <a:r>
              <a:rPr lang="fr-FR" altLang="en-US" sz="3200" b="1" dirty="0">
                <a:solidFill>
                  <a:schemeClr val="bg1"/>
                </a:solidFill>
                <a:latin typeface="+mn-lt"/>
              </a:rPr>
              <a:t>L'importance de données de bonne qualité </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6984574" y="6392506"/>
            <a:ext cx="2057400" cy="365125"/>
          </a:xfrm>
          <a:noFill/>
          <a:ln>
            <a:miter lim="800000"/>
            <a:headEnd/>
            <a:tailEnd/>
          </a:ln>
        </p:spPr>
        <p:txBody>
          <a:bodyPr/>
          <a:lstStyle/>
          <a:p>
            <a:fld id="{1F1CFA5E-D7BE-45A1-BD59-8EBEFF519CD8}" type="slidenum">
              <a:rPr lang="en-GB" altLang="en-US" smtClean="0">
                <a:solidFill>
                  <a:schemeClr val="tx1"/>
                </a:solidFill>
              </a:rPr>
              <a:pPr/>
              <a:t>4</a:t>
            </a:fld>
            <a:endParaRPr lang="en-GB" altLang="en-US">
              <a:solidFill>
                <a:schemeClr val="tx1"/>
              </a:solidFill>
            </a:endParaRPr>
          </a:p>
        </p:txBody>
      </p:sp>
      <p:sp>
        <p:nvSpPr>
          <p:cNvPr id="11" name="Rectangle 3"/>
          <p:cNvSpPr>
            <a:spLocks noChangeArrowheads="1"/>
          </p:cNvSpPr>
          <p:nvPr/>
        </p:nvSpPr>
        <p:spPr bwMode="auto">
          <a:xfrm>
            <a:off x="380727" y="982207"/>
            <a:ext cx="8382546" cy="1569660"/>
          </a:xfrm>
          <a:prstGeom prst="rect">
            <a:avLst/>
          </a:prstGeom>
          <a:noFill/>
          <a:ln w="9525">
            <a:noFill/>
            <a:miter lim="800000"/>
            <a:headEnd/>
            <a:tailEnd/>
          </a:ln>
        </p:spPr>
        <p:txBody>
          <a:bodyPr wrap="square">
            <a:spAutoFit/>
          </a:bodyPr>
          <a:lstStyle/>
          <a:p>
            <a:r>
              <a:rPr lang="fr-FR" sz="2400" dirty="0"/>
              <a:t>Cependant, les données et les informations nécessaires pour résoudre les problèmes de santé publique ne peuvent pas être n'importe quelles données, </a:t>
            </a:r>
            <a:r>
              <a:rPr lang="fr-FR" sz="2400" b="1" dirty="0"/>
              <a:t>elles doivent être de bonne qualité pour pouvoir générer des produits de données de bonne qualité</a:t>
            </a:r>
            <a:endParaRPr lang="en-US" altLang="en-US" sz="2400" b="1" dirty="0"/>
          </a:p>
        </p:txBody>
      </p:sp>
      <p:sp>
        <p:nvSpPr>
          <p:cNvPr id="15" name="AutoShape 4"/>
          <p:cNvSpPr>
            <a:spLocks noChangeArrowheads="1"/>
          </p:cNvSpPr>
          <p:nvPr/>
        </p:nvSpPr>
        <p:spPr bwMode="auto">
          <a:xfrm>
            <a:off x="899592" y="2671311"/>
            <a:ext cx="1584176" cy="1245429"/>
          </a:xfrm>
          <a:prstGeom prst="triangle">
            <a:avLst>
              <a:gd name="adj" fmla="val 50000"/>
            </a:avLst>
          </a:prstGeom>
          <a:solidFill>
            <a:schemeClr val="bg1"/>
          </a:solidFill>
          <a:ln w="203200">
            <a:solidFill>
              <a:srgbClr val="FF3300"/>
            </a:solidFill>
            <a:miter lim="800000"/>
            <a:headEnd/>
            <a:tailEnd/>
          </a:ln>
          <a:effectLst/>
        </p:spPr>
        <p:txBody>
          <a:bodyPr wrap="none" anchor="ctr"/>
          <a:lstStyle/>
          <a:p>
            <a:endParaRPr lang="fr-CH"/>
          </a:p>
        </p:txBody>
      </p:sp>
      <p:graphicFrame>
        <p:nvGraphicFramePr>
          <p:cNvPr id="16" name="Object 5"/>
          <p:cNvGraphicFramePr>
            <a:graphicFrameLocks noChangeAspect="1"/>
          </p:cNvGraphicFramePr>
          <p:nvPr>
            <p:extLst>
              <p:ext uri="{D42A27DB-BD31-4B8C-83A1-F6EECF244321}">
                <p14:modId xmlns:p14="http://schemas.microsoft.com/office/powerpoint/2010/main" val="3179460149"/>
              </p:ext>
            </p:extLst>
          </p:nvPr>
        </p:nvGraphicFramePr>
        <p:xfrm>
          <a:off x="1115615" y="2707721"/>
          <a:ext cx="1411563" cy="1503140"/>
        </p:xfrm>
        <a:graphic>
          <a:graphicData uri="http://schemas.openxmlformats.org/presentationml/2006/ole">
            <mc:AlternateContent xmlns:mc="http://schemas.openxmlformats.org/markup-compatibility/2006">
              <mc:Choice xmlns:v="urn:schemas-microsoft-com:vml" Requires="v">
                <p:oleObj name="Clip" r:id="rId3" imgW="2505075" imgH="2371725" progId="">
                  <p:embed/>
                </p:oleObj>
              </mc:Choice>
              <mc:Fallback>
                <p:oleObj name="Clip" r:id="rId3" imgW="2505075" imgH="2371725" progId="">
                  <p:embed/>
                  <p:pic>
                    <p:nvPicPr>
                      <p:cNvPr id="1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5" y="2707721"/>
                        <a:ext cx="1411563" cy="150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62"/>
          <p:cNvSpPr txBox="1">
            <a:spLocks noChangeArrowheads="1"/>
          </p:cNvSpPr>
          <p:nvPr/>
        </p:nvSpPr>
        <p:spPr bwMode="auto">
          <a:xfrm>
            <a:off x="3391274" y="2896714"/>
            <a:ext cx="3874895" cy="830997"/>
          </a:xfrm>
          <a:prstGeom prst="rect">
            <a:avLst/>
          </a:prstGeom>
          <a:noFill/>
          <a:ln w="9525">
            <a:noFill/>
            <a:miter lim="800000"/>
            <a:headEnd/>
            <a:tailEnd/>
          </a:ln>
          <a:effectLst/>
        </p:spPr>
        <p:txBody>
          <a:bodyPr wrap="square">
            <a:spAutoFit/>
          </a:bodyPr>
          <a:lstStyle/>
          <a:p>
            <a:pPr algn="ctr"/>
            <a:r>
              <a:rPr lang="fr-FR" sz="2400" b="1" dirty="0">
                <a:solidFill>
                  <a:srgbClr val="FF0000"/>
                </a:solidFill>
                <a:latin typeface="Tahoma" pitchFamily="34" charset="0"/>
                <a:cs typeface="Tahoma" pitchFamily="34" charset="0"/>
              </a:rPr>
              <a:t>Déchets à l’entrée – </a:t>
            </a:r>
          </a:p>
          <a:p>
            <a:pPr algn="ctr"/>
            <a:r>
              <a:rPr lang="fr-FR" sz="2400" b="1" dirty="0">
                <a:solidFill>
                  <a:srgbClr val="FF0000"/>
                </a:solidFill>
                <a:latin typeface="Tahoma" pitchFamily="34" charset="0"/>
                <a:cs typeface="Tahoma" pitchFamily="34" charset="0"/>
              </a:rPr>
              <a:t>Déchets à la sortie !</a:t>
            </a:r>
            <a:endParaRPr lang="en-US" sz="2400" b="1" dirty="0">
              <a:solidFill>
                <a:srgbClr val="FF0000"/>
              </a:solidFill>
              <a:latin typeface="Tahoma" pitchFamily="34" charset="0"/>
              <a:cs typeface="Tahoma" pitchFamily="34" charset="0"/>
            </a:endParaRPr>
          </a:p>
        </p:txBody>
      </p:sp>
      <p:sp>
        <p:nvSpPr>
          <p:cNvPr id="18" name="Right Arrow 17"/>
          <p:cNvSpPr/>
          <p:nvPr/>
        </p:nvSpPr>
        <p:spPr>
          <a:xfrm>
            <a:off x="2860559" y="2874259"/>
            <a:ext cx="864096" cy="8041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descr="how to lie.jpg"/>
          <p:cNvPicPr>
            <a:picLocks noChangeAspect="1"/>
          </p:cNvPicPr>
          <p:nvPr/>
        </p:nvPicPr>
        <p:blipFill>
          <a:blip r:embed="rId5" cstate="print"/>
          <a:stretch>
            <a:fillRect/>
          </a:stretch>
        </p:blipFill>
        <p:spPr>
          <a:xfrm>
            <a:off x="7068583" y="2492896"/>
            <a:ext cx="1240923" cy="1912805"/>
          </a:xfrm>
          <a:prstGeom prst="rect">
            <a:avLst/>
          </a:prstGeom>
        </p:spPr>
      </p:pic>
      <p:sp>
        <p:nvSpPr>
          <p:cNvPr id="3" name="Rectangle 2">
            <a:extLst>
              <a:ext uri="{FF2B5EF4-FFF2-40B4-BE49-F238E27FC236}">
                <a16:creationId xmlns:a16="http://schemas.microsoft.com/office/drawing/2014/main" id="{FD904409-736E-8661-2EC4-58F04A447EF9}"/>
              </a:ext>
            </a:extLst>
          </p:cNvPr>
          <p:cNvSpPr/>
          <p:nvPr/>
        </p:nvSpPr>
        <p:spPr>
          <a:xfrm>
            <a:off x="108641" y="6611779"/>
            <a:ext cx="7904633" cy="246221"/>
          </a:xfrm>
          <a:prstGeom prst="rect">
            <a:avLst/>
          </a:prstGeom>
        </p:spPr>
        <p:txBody>
          <a:bodyPr wrap="square">
            <a:spAutoFit/>
          </a:bodyPr>
          <a:lstStyle/>
          <a:p>
            <a:pPr>
              <a:defRPr/>
            </a:pPr>
            <a:r>
              <a:rPr lang="en-US" sz="1000" baseline="30000" dirty="0">
                <a:latin typeface="+mn-lt"/>
              </a:rPr>
              <a:t>1</a:t>
            </a:r>
            <a:r>
              <a:rPr lang="en-US" sz="1000" dirty="0">
                <a:latin typeface="+mn-lt"/>
              </a:rPr>
              <a:t> Mendis K. (2009) Spatial technology &amp; malaria control. Indian J Med Res 130, November 2009, pp 498-500</a:t>
            </a:r>
          </a:p>
        </p:txBody>
      </p:sp>
      <p:sp>
        <p:nvSpPr>
          <p:cNvPr id="6" name="TextBox 5">
            <a:extLst>
              <a:ext uri="{FF2B5EF4-FFF2-40B4-BE49-F238E27FC236}">
                <a16:creationId xmlns:a16="http://schemas.microsoft.com/office/drawing/2014/main" id="{8244C463-7140-1099-3EAE-8103BE00B638}"/>
              </a:ext>
            </a:extLst>
          </p:cNvPr>
          <p:cNvSpPr txBox="1"/>
          <p:nvPr/>
        </p:nvSpPr>
        <p:spPr>
          <a:xfrm>
            <a:off x="251520" y="4502320"/>
            <a:ext cx="8382546" cy="1384995"/>
          </a:xfrm>
          <a:prstGeom prst="rect">
            <a:avLst/>
          </a:prstGeom>
          <a:noFill/>
        </p:spPr>
        <p:txBody>
          <a:bodyPr wrap="square">
            <a:spAutoFit/>
          </a:bodyPr>
          <a:lstStyle/>
          <a:p>
            <a:pPr algn="ctr"/>
            <a:r>
              <a:rPr lang="en-PH" sz="2400" dirty="0"/>
              <a:t>“</a:t>
            </a:r>
            <a:r>
              <a:rPr lang="fr-FR" sz="2000" dirty="0"/>
              <a:t>Quel que soit le degré d'avancement des technologies SIG, les résultats de leur utilisation ne seront valables que dans la mesure où la qualité des données primaires utilisées est suffisante. Les résultats de leur utilisation ne seront bons que dans la mesure où la qualité des données primaires utilisées le sera</a:t>
            </a:r>
            <a:r>
              <a:rPr lang="en-PH" sz="2000" dirty="0"/>
              <a:t>.”</a:t>
            </a:r>
            <a:r>
              <a:rPr lang="en-PH" sz="2000" baseline="30000" dirty="0"/>
              <a:t> </a:t>
            </a:r>
            <a:r>
              <a:rPr lang="en-PH" sz="2400" baseline="30000" dirty="0"/>
              <a:t>1</a:t>
            </a:r>
          </a:p>
        </p:txBody>
      </p:sp>
      <p:sp>
        <p:nvSpPr>
          <p:cNvPr id="7" name="Title 1">
            <a:extLst>
              <a:ext uri="{FF2B5EF4-FFF2-40B4-BE49-F238E27FC236}">
                <a16:creationId xmlns:a16="http://schemas.microsoft.com/office/drawing/2014/main" id="{1043C0F8-BF36-7AED-C345-D77CEB554771}"/>
              </a:ext>
            </a:extLst>
          </p:cNvPr>
          <p:cNvSpPr txBox="1">
            <a:spLocks/>
          </p:cNvSpPr>
          <p:nvPr/>
        </p:nvSpPr>
        <p:spPr>
          <a:xfrm>
            <a:off x="863847" y="5900832"/>
            <a:ext cx="8532689" cy="720725"/>
          </a:xfrm>
          <a:prstGeom prst="rect">
            <a:avLst/>
          </a:prstGeom>
        </p:spPr>
        <p:txBody>
          <a:bodyPr anchor="ctr"/>
          <a:lstStyle/>
          <a:p>
            <a:pPr fontAlgn="auto">
              <a:lnSpc>
                <a:spcPct val="90000"/>
              </a:lnSpc>
              <a:spcAft>
                <a:spcPts val="0"/>
              </a:spcAft>
              <a:defRPr/>
            </a:pPr>
            <a:r>
              <a:rPr lang="fr-FR" sz="2000" dirty="0">
                <a:latin typeface="+mn-lt"/>
                <a:ea typeface="+mj-ea"/>
                <a:cs typeface="+mj-cs"/>
              </a:rPr>
              <a:t>Souligne la nécessité de bonnes pratiques en matière de gestion des données</a:t>
            </a:r>
            <a:endParaRPr lang="en-US" sz="2000" dirty="0">
              <a:latin typeface="+mn-lt"/>
              <a:ea typeface="+mj-ea"/>
              <a:cs typeface="+mj-cs"/>
            </a:endParaRPr>
          </a:p>
        </p:txBody>
      </p:sp>
      <p:sp>
        <p:nvSpPr>
          <p:cNvPr id="8" name="Right Arrow 15">
            <a:extLst>
              <a:ext uri="{FF2B5EF4-FFF2-40B4-BE49-F238E27FC236}">
                <a16:creationId xmlns:a16="http://schemas.microsoft.com/office/drawing/2014/main" id="{ECBE3CED-B83C-804F-F466-0A23BA3BBA17}"/>
              </a:ext>
            </a:extLst>
          </p:cNvPr>
          <p:cNvSpPr/>
          <p:nvPr/>
        </p:nvSpPr>
        <p:spPr>
          <a:xfrm rot="10800000" flipH="1">
            <a:off x="432047" y="6079193"/>
            <a:ext cx="431800" cy="337823"/>
          </a:xfrm>
          <a:prstGeom prst="rightArrow">
            <a:avLst/>
          </a:prstGeom>
          <a:solidFill>
            <a:srgbClr val="1B3163"/>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a:extLst>
              <a:ext uri="{FF2B5EF4-FFF2-40B4-BE49-F238E27FC236}">
                <a16:creationId xmlns:a16="http://schemas.microsoft.com/office/drawing/2014/main" id="{399CE0D5-2C67-635E-F88B-2C27300A2E2A}"/>
              </a:ext>
            </a:extLst>
          </p:cNvPr>
          <p:cNvPicPr>
            <a:picLocks noChangeAspect="1"/>
          </p:cNvPicPr>
          <p:nvPr/>
        </p:nvPicPr>
        <p:blipFill rotWithShape="1">
          <a:blip r:embed="rId6"/>
          <a:srcRect l="80520" t="38265" r="10441" b="47050"/>
          <a:stretch/>
        </p:blipFill>
        <p:spPr>
          <a:xfrm>
            <a:off x="8183708" y="4002421"/>
            <a:ext cx="466527" cy="420441"/>
          </a:xfrm>
          <a:prstGeom prst="rect">
            <a:avLst/>
          </a:prstGeom>
        </p:spPr>
      </p:pic>
      <p:sp>
        <p:nvSpPr>
          <p:cNvPr id="5" name="TextBox 4">
            <a:extLst>
              <a:ext uri="{FF2B5EF4-FFF2-40B4-BE49-F238E27FC236}">
                <a16:creationId xmlns:a16="http://schemas.microsoft.com/office/drawing/2014/main" id="{3B43A8A1-23EE-1D23-3975-BEA47276B741}"/>
              </a:ext>
            </a:extLst>
          </p:cNvPr>
          <p:cNvSpPr txBox="1"/>
          <p:nvPr/>
        </p:nvSpPr>
        <p:spPr>
          <a:xfrm>
            <a:off x="6840347" y="4357998"/>
            <a:ext cx="1809888" cy="261610"/>
          </a:xfrm>
          <a:prstGeom prst="rect">
            <a:avLst/>
          </a:prstGeom>
          <a:noFill/>
        </p:spPr>
        <p:txBody>
          <a:bodyPr wrap="square">
            <a:spAutoFit/>
          </a:bodyPr>
          <a:lstStyle/>
          <a:p>
            <a:r>
              <a:rPr lang="en-PH" sz="1100" dirty="0" err="1"/>
              <a:t>EN_How_to_lie_with_maps</a:t>
            </a:r>
            <a:endParaRPr lang="en-PH" sz="1100" dirty="0"/>
          </a:p>
        </p:txBody>
      </p:sp>
    </p:spTree>
    <p:extLst>
      <p:ext uri="{BB962C8B-B14F-4D97-AF65-F5344CB8AC3E}">
        <p14:creationId xmlns:p14="http://schemas.microsoft.com/office/powerpoint/2010/main" val="21556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981075"/>
          </a:xfrm>
        </p:spPr>
        <p:txBody>
          <a:bodyPr/>
          <a:lstStyle/>
          <a:p>
            <a:pPr algn="ctr" eaLnBrk="1" hangingPunct="1">
              <a:defRPr/>
            </a:pPr>
            <a:r>
              <a:rPr lang="fr-CH" altLang="en-US" sz="3200" b="1" dirty="0">
                <a:solidFill>
                  <a:schemeClr val="bg1"/>
                </a:solidFill>
                <a:latin typeface="+mn-lt"/>
              </a:rPr>
              <a:t>Données géospatiales</a:t>
            </a:r>
          </a:p>
        </p:txBody>
      </p:sp>
      <p:sp>
        <p:nvSpPr>
          <p:cNvPr id="15363" name="Slide Number Placeholder 3"/>
          <p:cNvSpPr>
            <a:spLocks noGrp="1"/>
          </p:cNvSpPr>
          <p:nvPr>
            <p:ph type="sldNum" sz="quarter" idx="12"/>
          </p:nvPr>
        </p:nvSpPr>
        <p:spPr bwMode="auto">
          <a:xfrm>
            <a:off x="6984574" y="6392506"/>
            <a:ext cx="2057400" cy="365125"/>
          </a:xfrm>
          <a:noFill/>
          <a:ln>
            <a:miter lim="800000"/>
            <a:headEnd/>
            <a:tailEnd/>
          </a:ln>
        </p:spPr>
        <p:txBody>
          <a:bodyPr/>
          <a:lstStyle/>
          <a:p>
            <a:fld id="{1F1CFA5E-D7BE-45A1-BD59-8EBEFF519CD8}" type="slidenum">
              <a:rPr lang="fr-CH" altLang="en-US" smtClean="0">
                <a:solidFill>
                  <a:schemeClr val="tx1"/>
                </a:solidFill>
              </a:rPr>
              <a:pPr/>
              <a:t>5</a:t>
            </a:fld>
            <a:endParaRPr lang="fr-CH" altLang="en-US" dirty="0">
              <a:solidFill>
                <a:schemeClr val="tx1"/>
              </a:solidFill>
            </a:endParaRPr>
          </a:p>
        </p:txBody>
      </p:sp>
      <p:sp>
        <p:nvSpPr>
          <p:cNvPr id="4" name="TextBox 3">
            <a:extLst>
              <a:ext uri="{FF2B5EF4-FFF2-40B4-BE49-F238E27FC236}">
                <a16:creationId xmlns:a16="http://schemas.microsoft.com/office/drawing/2014/main" id="{288EA06D-C5B9-B462-1FF5-AFF3C64882A1}"/>
              </a:ext>
            </a:extLst>
          </p:cNvPr>
          <p:cNvSpPr txBox="1"/>
          <p:nvPr/>
        </p:nvSpPr>
        <p:spPr>
          <a:xfrm>
            <a:off x="755576" y="1268760"/>
            <a:ext cx="7401714" cy="1569660"/>
          </a:xfrm>
          <a:prstGeom prst="rect">
            <a:avLst/>
          </a:prstGeom>
          <a:noFill/>
        </p:spPr>
        <p:txBody>
          <a:bodyPr wrap="square">
            <a:spAutoFit/>
          </a:bodyPr>
          <a:lstStyle/>
          <a:p>
            <a:pPr algn="ctr"/>
            <a:r>
              <a:rPr lang="fr-CH" sz="2400" b="0" i="0" dirty="0">
                <a:solidFill>
                  <a:srgbClr val="1F1F1F"/>
                </a:solidFill>
                <a:effectLst/>
                <a:latin typeface="Google Sans"/>
              </a:rPr>
              <a:t>Également appelées données spatiales, informations sur les emplacements et les formes des entités géographiques et les relations entre elles, généralement stockées sous forme de coordonnées ou de topologie.</a:t>
            </a:r>
            <a:endParaRPr lang="fr-CH" sz="2400" dirty="0"/>
          </a:p>
        </p:txBody>
      </p:sp>
      <p:pic>
        <p:nvPicPr>
          <p:cNvPr id="5" name="Content Placeholder 5">
            <a:extLst>
              <a:ext uri="{FF2B5EF4-FFF2-40B4-BE49-F238E27FC236}">
                <a16:creationId xmlns:a16="http://schemas.microsoft.com/office/drawing/2014/main" id="{41F9E520-47AC-8A8D-C647-16C21ACB79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43458" y="3080070"/>
            <a:ext cx="2992438" cy="2409825"/>
          </a:xfrm>
          <a:prstGeom prst="rect">
            <a:avLst/>
          </a:prstGeom>
          <a:noFill/>
          <a:ln w="9525">
            <a:noFill/>
            <a:miter lim="800000"/>
            <a:headEnd/>
            <a:tailEnd/>
          </a:ln>
        </p:spPr>
      </p:pic>
      <p:sp>
        <p:nvSpPr>
          <p:cNvPr id="9" name="Right Arrow 18">
            <a:extLst>
              <a:ext uri="{FF2B5EF4-FFF2-40B4-BE49-F238E27FC236}">
                <a16:creationId xmlns:a16="http://schemas.microsoft.com/office/drawing/2014/main" id="{4A5D1C25-8AAD-99E9-55B6-5F3E29A7F9E3}"/>
              </a:ext>
            </a:extLst>
          </p:cNvPr>
          <p:cNvSpPr/>
          <p:nvPr/>
        </p:nvSpPr>
        <p:spPr>
          <a:xfrm>
            <a:off x="4067944" y="3991883"/>
            <a:ext cx="909263" cy="585627"/>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pic>
        <p:nvPicPr>
          <p:cNvPr id="10" name="Picture 9">
            <a:extLst>
              <a:ext uri="{FF2B5EF4-FFF2-40B4-BE49-F238E27FC236}">
                <a16:creationId xmlns:a16="http://schemas.microsoft.com/office/drawing/2014/main" id="{AA6B0D8B-3084-6701-42C1-D2DFF77D0E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41843" y="2996952"/>
            <a:ext cx="3260035" cy="2692057"/>
          </a:xfrm>
          <a:prstGeom prst="rect">
            <a:avLst/>
          </a:prstGeom>
        </p:spPr>
      </p:pic>
      <p:sp>
        <p:nvSpPr>
          <p:cNvPr id="12" name="TextBox 11">
            <a:extLst>
              <a:ext uri="{FF2B5EF4-FFF2-40B4-BE49-F238E27FC236}">
                <a16:creationId xmlns:a16="http://schemas.microsoft.com/office/drawing/2014/main" id="{D3FD64B4-9811-DC00-F597-351BB9589B53}"/>
              </a:ext>
            </a:extLst>
          </p:cNvPr>
          <p:cNvSpPr txBox="1"/>
          <p:nvPr/>
        </p:nvSpPr>
        <p:spPr>
          <a:xfrm>
            <a:off x="1276350" y="5930659"/>
            <a:ext cx="7401714" cy="830997"/>
          </a:xfrm>
          <a:prstGeom prst="rect">
            <a:avLst/>
          </a:prstGeom>
          <a:noFill/>
        </p:spPr>
        <p:txBody>
          <a:bodyPr wrap="square">
            <a:spAutoFit/>
          </a:bodyPr>
          <a:lstStyle/>
          <a:p>
            <a:r>
              <a:rPr lang="fr-CH" sz="2400" b="0" i="0" dirty="0">
                <a:solidFill>
                  <a:srgbClr val="1F1F1F"/>
                </a:solidFill>
                <a:effectLst/>
                <a:latin typeface="Google Sans"/>
              </a:rPr>
              <a:t>Représentation informatique d’entités géographiques naturelles ou artificielles dans la réalité</a:t>
            </a:r>
            <a:endParaRPr lang="fr-CH" sz="2400" dirty="0"/>
          </a:p>
        </p:txBody>
      </p:sp>
      <p:sp>
        <p:nvSpPr>
          <p:cNvPr id="13" name="Right Arrow 18">
            <a:extLst>
              <a:ext uri="{FF2B5EF4-FFF2-40B4-BE49-F238E27FC236}">
                <a16:creationId xmlns:a16="http://schemas.microsoft.com/office/drawing/2014/main" id="{AC148E7C-5285-E81F-6D65-3AC83D43C76F}"/>
              </a:ext>
            </a:extLst>
          </p:cNvPr>
          <p:cNvSpPr/>
          <p:nvPr/>
        </p:nvSpPr>
        <p:spPr>
          <a:xfrm>
            <a:off x="649120" y="5979585"/>
            <a:ext cx="526639" cy="412921"/>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Tree>
    <p:extLst>
      <p:ext uri="{BB962C8B-B14F-4D97-AF65-F5344CB8AC3E}">
        <p14:creationId xmlns:p14="http://schemas.microsoft.com/office/powerpoint/2010/main" val="318723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6</a:t>
            </a:fld>
            <a:endParaRPr lang="en-GB" altLang="en-US"/>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a:solidFill>
                  <a:schemeClr val="bg1"/>
                </a:solidFill>
                <a:latin typeface="+mn-lt"/>
              </a:rPr>
              <a:t>Types de données géospatiales</a:t>
            </a:r>
            <a:endParaRPr lang="fr-CH" altLang="en-US" sz="3200" b="1">
              <a:solidFill>
                <a:schemeClr val="bg1"/>
              </a:solidFill>
              <a:latin typeface="+mn-lt"/>
            </a:endParaRPr>
          </a:p>
        </p:txBody>
      </p:sp>
      <p:pic>
        <p:nvPicPr>
          <p:cNvPr id="5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618" y="2182312"/>
            <a:ext cx="2724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193" y="2388687"/>
            <a:ext cx="25050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6705" y="2166437"/>
            <a:ext cx="27066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Content Placeholder 4"/>
          <p:cNvSpPr txBox="1">
            <a:spLocks/>
          </p:cNvSpPr>
          <p:nvPr/>
        </p:nvSpPr>
        <p:spPr>
          <a:xfrm>
            <a:off x="2197643" y="4103311"/>
            <a:ext cx="6875462" cy="504825"/>
          </a:xfrm>
          <a:prstGeom prst="rect">
            <a:avLst/>
          </a:prstGeom>
        </p:spPr>
        <p:txBody>
          <a:bodyPr>
            <a:normAutofit/>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lnSpc>
                <a:spcPct val="90000"/>
              </a:lnSpc>
              <a:spcBef>
                <a:spcPts val="1000"/>
              </a:spcBef>
              <a:buFont typeface="Arial" charset="0"/>
              <a:buNone/>
            </a:pPr>
            <a:r>
              <a:rPr lang="en-US" sz="2000"/>
              <a:t>Point                                           Line                                           Polygon</a:t>
            </a:r>
          </a:p>
          <a:p>
            <a:pPr eaLnBrk="1" hangingPunct="1">
              <a:lnSpc>
                <a:spcPct val="90000"/>
              </a:lnSpc>
              <a:spcBef>
                <a:spcPts val="1000"/>
              </a:spcBef>
              <a:buFont typeface="Arial" charset="0"/>
              <a:buChar char="•"/>
            </a:pPr>
            <a:endParaRPr lang="en-US" sz="1800"/>
          </a:p>
        </p:txBody>
      </p:sp>
      <p:sp>
        <p:nvSpPr>
          <p:cNvPr id="62" name="Title 1"/>
          <p:cNvSpPr txBox="1">
            <a:spLocks/>
          </p:cNvSpPr>
          <p:nvPr/>
        </p:nvSpPr>
        <p:spPr>
          <a:xfrm>
            <a:off x="173225" y="1859756"/>
            <a:ext cx="4400550" cy="541337"/>
          </a:xfrm>
          <a:prstGeom prst="rect">
            <a:avLst/>
          </a:prstGeom>
        </p:spPr>
        <p:txBody>
          <a:bodyPr anchor="ctr">
            <a:norm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0000"/>
              </a:lnSpc>
            </a:pPr>
            <a:r>
              <a:rPr lang="fr-FR" sz="2400" u="sng" dirty="0"/>
              <a:t>format vectoriel </a:t>
            </a:r>
            <a:r>
              <a:rPr lang="en-US" sz="2400" u="sng" dirty="0"/>
              <a:t>(shapefile)</a:t>
            </a:r>
            <a:endParaRPr lang="en-GB" sz="2400" u="sng" dirty="0"/>
          </a:p>
        </p:txBody>
      </p:sp>
      <p:sp>
        <p:nvSpPr>
          <p:cNvPr id="72" name="Title 1"/>
          <p:cNvSpPr txBox="1">
            <a:spLocks/>
          </p:cNvSpPr>
          <p:nvPr/>
        </p:nvSpPr>
        <p:spPr>
          <a:xfrm>
            <a:off x="50725" y="1031745"/>
            <a:ext cx="8970775" cy="817170"/>
          </a:xfrm>
          <a:prstGeom prst="rect">
            <a:avLst/>
          </a:prstGeom>
        </p:spPr>
        <p:txBody>
          <a:bodyPr anchor="ctr">
            <a:no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lnSpc>
                <a:spcPct val="90000"/>
              </a:lnSpc>
            </a:pPr>
            <a:r>
              <a:rPr lang="fr-FR" sz="2300" dirty="0"/>
              <a:t>Dans les données géospatiales, les entités géographiques sont représentées soit dans un format vectoriel, soit dans un format raster.</a:t>
            </a:r>
            <a:endParaRPr lang="en-GB" sz="2300" dirty="0"/>
          </a:p>
        </p:txBody>
      </p:sp>
      <p:pic>
        <p:nvPicPr>
          <p:cNvPr id="4" name="Picture 14">
            <a:extLst>
              <a:ext uri="{FF2B5EF4-FFF2-40B4-BE49-F238E27FC236}">
                <a16:creationId xmlns:a16="http://schemas.microsoft.com/office/drawing/2014/main" id="{ADAE0E24-2BA9-208D-B27F-B716BDA6976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266" y="4922315"/>
            <a:ext cx="1885133" cy="171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a:extLst>
              <a:ext uri="{FF2B5EF4-FFF2-40B4-BE49-F238E27FC236}">
                <a16:creationId xmlns:a16="http://schemas.microsoft.com/office/drawing/2014/main" id="{4F2A51FD-0833-C75F-DFCA-718D5767FDB1}"/>
              </a:ext>
            </a:extLst>
          </p:cNvPr>
          <p:cNvGrpSpPr>
            <a:grpSpLocks/>
          </p:cNvGrpSpPr>
          <p:nvPr/>
        </p:nvGrpSpPr>
        <p:grpSpPr bwMode="auto">
          <a:xfrm>
            <a:off x="3101766" y="4870511"/>
            <a:ext cx="2684961" cy="1824068"/>
            <a:chOff x="6223000" y="3810000"/>
            <a:chExt cx="3733800" cy="2686050"/>
          </a:xfrm>
        </p:grpSpPr>
        <p:pic>
          <p:nvPicPr>
            <p:cNvPr id="6" name="Picture 3">
              <a:extLst>
                <a:ext uri="{FF2B5EF4-FFF2-40B4-BE49-F238E27FC236}">
                  <a16:creationId xmlns:a16="http://schemas.microsoft.com/office/drawing/2014/main" id="{0665CC9F-878B-6EAB-8750-E948D9BD51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3000" y="3810000"/>
              <a:ext cx="27527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1A919698-4937-ED39-71FD-8308F9AF29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4200" y="4267200"/>
              <a:ext cx="1752600" cy="172264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4C1CF61-9962-C793-BF44-D2C25350E6EB}"/>
                </a:ext>
              </a:extLst>
            </p:cNvPr>
            <p:cNvSpPr/>
            <p:nvPr/>
          </p:nvSpPr>
          <p:spPr>
            <a:xfrm>
              <a:off x="7290380" y="4953333"/>
              <a:ext cx="304386" cy="305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chemeClr val="tx1"/>
                </a:solidFill>
                <a:cs typeface="Arial" charset="0"/>
              </a:endParaRPr>
            </a:p>
          </p:txBody>
        </p:sp>
        <p:cxnSp>
          <p:nvCxnSpPr>
            <p:cNvPr id="9" name="Straight Connector 8">
              <a:extLst>
                <a:ext uri="{FF2B5EF4-FFF2-40B4-BE49-F238E27FC236}">
                  <a16:creationId xmlns:a16="http://schemas.microsoft.com/office/drawing/2014/main" id="{3A0694CD-8830-2DEA-820A-E8F755B50DEB}"/>
                </a:ext>
              </a:extLst>
            </p:cNvPr>
            <p:cNvCxnSpPr/>
            <p:nvPr/>
          </p:nvCxnSpPr>
          <p:spPr>
            <a:xfrm flipV="1">
              <a:off x="7594766" y="4342511"/>
              <a:ext cx="533691" cy="7635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06198E-EB57-5F3C-4015-C17E2227D55A}"/>
                </a:ext>
              </a:extLst>
            </p:cNvPr>
            <p:cNvCxnSpPr>
              <a:stCxn id="8" idx="3"/>
            </p:cNvCxnSpPr>
            <p:nvPr/>
          </p:nvCxnSpPr>
          <p:spPr>
            <a:xfrm>
              <a:off x="7594766" y="5106039"/>
              <a:ext cx="533691" cy="8379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1" name="Picture 19">
            <a:extLst>
              <a:ext uri="{FF2B5EF4-FFF2-40B4-BE49-F238E27FC236}">
                <a16:creationId xmlns:a16="http://schemas.microsoft.com/office/drawing/2014/main" id="{39D10F65-2AFE-9965-D61C-FD05FDF436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3989" y="4879379"/>
            <a:ext cx="2059856" cy="17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C141B383-E921-4981-79B0-8189AB805624}"/>
              </a:ext>
            </a:extLst>
          </p:cNvPr>
          <p:cNvSpPr txBox="1">
            <a:spLocks/>
          </p:cNvSpPr>
          <p:nvPr/>
        </p:nvSpPr>
        <p:spPr>
          <a:xfrm>
            <a:off x="97463" y="4233924"/>
            <a:ext cx="4438650" cy="636587"/>
          </a:xfrm>
          <a:prstGeom prst="rect">
            <a:avLst/>
          </a:prstGeom>
        </p:spPr>
        <p:txBody>
          <a:bodyPr anchor="ctr">
            <a:norm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0000"/>
              </a:lnSpc>
            </a:pPr>
            <a:r>
              <a:rPr lang="en-US" sz="2400" u="sng" dirty="0"/>
              <a:t>format raster (</a:t>
            </a:r>
            <a:r>
              <a:rPr lang="en-US" sz="2400" u="sng" dirty="0" err="1"/>
              <a:t>Geotiff</a:t>
            </a:r>
            <a:r>
              <a:rPr lang="en-US" sz="2400" u="sng" dirty="0"/>
              <a:t>, GRID)</a:t>
            </a:r>
            <a:endParaRPr lang="en-GB" sz="2400" u="sng" dirty="0"/>
          </a:p>
        </p:txBody>
      </p:sp>
    </p:spTree>
    <p:extLst>
      <p:ext uri="{BB962C8B-B14F-4D97-AF65-F5344CB8AC3E}">
        <p14:creationId xmlns:p14="http://schemas.microsoft.com/office/powerpoint/2010/main" val="32281406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7</a:t>
            </a:fld>
            <a:endParaRPr lang="en-GB" altLang="en-US"/>
          </a:p>
        </p:txBody>
      </p:sp>
      <p:sp>
        <p:nvSpPr>
          <p:cNvPr id="11" name="Content Placeholder 2"/>
          <p:cNvSpPr txBox="1">
            <a:spLocks/>
          </p:cNvSpPr>
          <p:nvPr/>
        </p:nvSpPr>
        <p:spPr bwMode="auto">
          <a:xfrm>
            <a:off x="251520" y="1206758"/>
            <a:ext cx="4420375" cy="4434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latin typeface="Calibri" pitchFamily="34" charset="0"/>
                <a:cs typeface="Calibri" pitchFamily="34" charset="0"/>
              </a:rPr>
              <a:t>Sélection de couches d’information combinées en un seul fichier raster ou vectoriel accessible généralement via un service de carte en ligne</a:t>
            </a:r>
          </a:p>
          <a:p>
            <a:r>
              <a:rPr lang="fr-FR" sz="2400" dirty="0">
                <a:latin typeface="Calibri" pitchFamily="34" charset="0"/>
                <a:cs typeface="Calibri" pitchFamily="34" charset="0"/>
              </a:rPr>
              <a:t>Utilisé comme arrière-plan pour une carte</a:t>
            </a:r>
          </a:p>
          <a:p>
            <a:r>
              <a:rPr lang="en-GB" sz="2400" dirty="0">
                <a:latin typeface="Calibri" pitchFamily="34" charset="0"/>
                <a:cs typeface="Calibri" pitchFamily="34" charset="0"/>
              </a:rPr>
              <a:t>Examples </a:t>
            </a:r>
          </a:p>
          <a:p>
            <a:pPr lvl="1"/>
            <a:r>
              <a:rPr lang="en-GB" dirty="0">
                <a:latin typeface="Calibri" pitchFamily="34" charset="0"/>
                <a:cs typeface="Calibri" pitchFamily="34" charset="0"/>
              </a:rPr>
              <a:t>Google Maps</a:t>
            </a:r>
          </a:p>
          <a:p>
            <a:pPr lvl="1"/>
            <a:r>
              <a:rPr lang="en-GB" dirty="0">
                <a:latin typeface="Calibri" pitchFamily="34" charset="0"/>
                <a:cs typeface="Calibri" pitchFamily="34" charset="0"/>
              </a:rPr>
              <a:t>Images Esri avec ArcGIS online</a:t>
            </a:r>
          </a:p>
          <a:p>
            <a:pPr lvl="1"/>
            <a:r>
              <a:rPr lang="en-GB" dirty="0">
                <a:latin typeface="Calibri" pitchFamily="34" charset="0"/>
                <a:cs typeface="Calibri" pitchFamily="34" charset="0"/>
              </a:rPr>
              <a:t>Open Street Map</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7013" y="1531544"/>
            <a:ext cx="3962429" cy="3890991"/>
          </a:xfrm>
          <a:prstGeom prst="rect">
            <a:avLst/>
          </a:prstGeom>
        </p:spPr>
      </p:pic>
      <p:sp>
        <p:nvSpPr>
          <p:cNvPr id="13" name="Rectangle 265"/>
          <p:cNvSpPr>
            <a:spLocks noChangeArrowheads="1"/>
          </p:cNvSpPr>
          <p:nvPr/>
        </p:nvSpPr>
        <p:spPr bwMode="auto">
          <a:xfrm>
            <a:off x="1184454" y="6319201"/>
            <a:ext cx="6075362" cy="422167"/>
          </a:xfrm>
          <a:prstGeom prst="rect">
            <a:avLst/>
          </a:prstGeom>
          <a:noFill/>
          <a:ln w="12700">
            <a:noFill/>
            <a:miter lim="800000"/>
            <a:headEnd/>
            <a:tailEnd/>
          </a:ln>
        </p:spPr>
        <p:txBody>
          <a:bodyPr wrap="square" lIns="90488" tIns="44450" rIns="90488" bIns="44450">
            <a:spAutoFit/>
          </a:bodyPr>
          <a:lstStyle/>
          <a:p>
            <a:pPr>
              <a:lnSpc>
                <a:spcPct val="90000"/>
              </a:lnSpc>
            </a:pPr>
            <a:r>
              <a:rPr lang="fr-FR" sz="2400" dirty="0">
                <a:cs typeface="Calibri" pitchFamily="34" charset="0"/>
              </a:rPr>
              <a:t>Uniquement à des fins de visualisation</a:t>
            </a:r>
            <a:endParaRPr lang="en-US" sz="2400" dirty="0">
              <a:cs typeface="Calibri" pitchFamily="34" charset="0"/>
            </a:endParaRPr>
          </a:p>
        </p:txBody>
      </p:sp>
      <p:sp>
        <p:nvSpPr>
          <p:cNvPr id="14" name="AutoShape 416"/>
          <p:cNvSpPr>
            <a:spLocks noChangeArrowheads="1"/>
          </p:cNvSpPr>
          <p:nvPr/>
        </p:nvSpPr>
        <p:spPr bwMode="auto">
          <a:xfrm>
            <a:off x="612954" y="6331901"/>
            <a:ext cx="508000" cy="381000"/>
          </a:xfrm>
          <a:prstGeom prst="rightArrow">
            <a:avLst>
              <a:gd name="adj1" fmla="val 50000"/>
              <a:gd name="adj2" fmla="val 50000"/>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latin typeface="+mn-lt"/>
              <a:cs typeface="+mn-cs"/>
            </a:endParaRPr>
          </a:p>
        </p:txBody>
      </p:sp>
      <p:sp>
        <p:nvSpPr>
          <p:cNvPr id="4" name="Title 1">
            <a:extLst>
              <a:ext uri="{FF2B5EF4-FFF2-40B4-BE49-F238E27FC236}">
                <a16:creationId xmlns:a16="http://schemas.microsoft.com/office/drawing/2014/main" id="{21C2F930-1C5A-4B76-59B2-0E784FF430E1}"/>
              </a:ext>
            </a:extLst>
          </p:cNvPr>
          <p:cNvSpPr txBox="1">
            <a:spLocks/>
          </p:cNvSpPr>
          <p:nvPr/>
        </p:nvSpPr>
        <p:spPr bwMode="auto">
          <a:xfrm>
            <a:off x="0" y="1"/>
            <a:ext cx="9144000" cy="987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Types de données géospatiales – Fonds de carte</a:t>
            </a:r>
            <a:endParaRPr lang="fr-CH" altLang="en-US" sz="3200" b="1" dirty="0">
              <a:solidFill>
                <a:schemeClr val="bg1"/>
              </a:solidFill>
              <a:latin typeface="+mn-lt"/>
            </a:endParaRPr>
          </a:p>
        </p:txBody>
      </p:sp>
      <p:sp>
        <p:nvSpPr>
          <p:cNvPr id="5" name="Rectangle 265">
            <a:extLst>
              <a:ext uri="{FF2B5EF4-FFF2-40B4-BE49-F238E27FC236}">
                <a16:creationId xmlns:a16="http://schemas.microsoft.com/office/drawing/2014/main" id="{56345F0F-C7B9-B313-56C0-C508EA49E704}"/>
              </a:ext>
            </a:extLst>
          </p:cNvPr>
          <p:cNvSpPr>
            <a:spLocks noChangeArrowheads="1"/>
          </p:cNvSpPr>
          <p:nvPr/>
        </p:nvSpPr>
        <p:spPr bwMode="auto">
          <a:xfrm>
            <a:off x="1184454" y="5860664"/>
            <a:ext cx="7886700" cy="422167"/>
          </a:xfrm>
          <a:prstGeom prst="rect">
            <a:avLst/>
          </a:prstGeom>
          <a:noFill/>
          <a:ln w="12700">
            <a:noFill/>
            <a:miter lim="800000"/>
            <a:headEnd/>
            <a:tailEnd/>
          </a:ln>
        </p:spPr>
        <p:txBody>
          <a:bodyPr wrap="square" lIns="90488" tIns="44450" rIns="90488" bIns="44450">
            <a:spAutoFit/>
          </a:bodyPr>
          <a:lstStyle/>
          <a:p>
            <a:pPr>
              <a:lnSpc>
                <a:spcPct val="90000"/>
              </a:lnSpc>
            </a:pPr>
            <a:r>
              <a:rPr lang="fr-FR" sz="2400" dirty="0">
                <a:cs typeface="Calibri" pitchFamily="34" charset="0"/>
              </a:rPr>
              <a:t>Ne peuvent pas être téléchargées ou consultées</a:t>
            </a:r>
            <a:endParaRPr lang="en-US" sz="2400" dirty="0">
              <a:cs typeface="Calibri" pitchFamily="34" charset="0"/>
            </a:endParaRPr>
          </a:p>
        </p:txBody>
      </p:sp>
      <p:sp>
        <p:nvSpPr>
          <p:cNvPr id="6" name="AutoShape 416">
            <a:extLst>
              <a:ext uri="{FF2B5EF4-FFF2-40B4-BE49-F238E27FC236}">
                <a16:creationId xmlns:a16="http://schemas.microsoft.com/office/drawing/2014/main" id="{570B31E3-4B62-B62C-117A-6B31AFE4EB1B}"/>
              </a:ext>
            </a:extLst>
          </p:cNvPr>
          <p:cNvSpPr>
            <a:spLocks noChangeArrowheads="1"/>
          </p:cNvSpPr>
          <p:nvPr/>
        </p:nvSpPr>
        <p:spPr bwMode="auto">
          <a:xfrm>
            <a:off x="612954" y="5873364"/>
            <a:ext cx="508000" cy="381000"/>
          </a:xfrm>
          <a:prstGeom prst="rightArrow">
            <a:avLst>
              <a:gd name="adj1" fmla="val 50000"/>
              <a:gd name="adj2" fmla="val 50000"/>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latin typeface="+mn-lt"/>
              <a:cs typeface="+mn-cs"/>
            </a:endParaRPr>
          </a:p>
        </p:txBody>
      </p:sp>
    </p:spTree>
    <p:extLst>
      <p:ext uri="{BB962C8B-B14F-4D97-AF65-F5344CB8AC3E}">
        <p14:creationId xmlns:p14="http://schemas.microsoft.com/office/powerpoint/2010/main" val="6822167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D20FB-8C51-0EA1-53B2-A86D838F0CD9}"/>
              </a:ext>
            </a:extLst>
          </p:cNvPr>
          <p:cNvPicPr>
            <a:picLocks noChangeAspect="1"/>
          </p:cNvPicPr>
          <p:nvPr/>
        </p:nvPicPr>
        <p:blipFill>
          <a:blip r:embed="rId3"/>
          <a:stretch>
            <a:fillRect/>
          </a:stretch>
        </p:blipFill>
        <p:spPr>
          <a:xfrm>
            <a:off x="5947596" y="3060781"/>
            <a:ext cx="3094378" cy="3673691"/>
          </a:xfrm>
          <a:prstGeom prst="rect">
            <a:avLst/>
          </a:prstGeom>
        </p:spPr>
      </p:pic>
      <p:sp>
        <p:nvSpPr>
          <p:cNvPr id="10242" name="Title 1"/>
          <p:cNvSpPr>
            <a:spLocks noGrp="1"/>
          </p:cNvSpPr>
          <p:nvPr>
            <p:ph type="title"/>
          </p:nvPr>
        </p:nvSpPr>
        <p:spPr>
          <a:xfrm>
            <a:off x="628650" y="142975"/>
            <a:ext cx="7886700" cy="693737"/>
          </a:xfrm>
        </p:spPr>
        <p:txBody>
          <a:bodyPr/>
          <a:lstStyle/>
          <a:p>
            <a:pPr algn="ctr" eaLnBrk="1" hangingPunct="1">
              <a:defRPr/>
            </a:pPr>
            <a:r>
              <a:rPr lang="fr-CH" sz="3200" b="1" dirty="0">
                <a:solidFill>
                  <a:schemeClr val="bg1"/>
                </a:solidFill>
                <a:latin typeface="+mn-lt"/>
              </a:rPr>
              <a:t>Le cycle de gestion des données géospatiales</a:t>
            </a:r>
            <a:endParaRPr lang="fr-C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8515350" y="6392506"/>
            <a:ext cx="526624" cy="365125"/>
          </a:xfrm>
          <a:noFill/>
          <a:ln>
            <a:miter lim="800000"/>
            <a:headEnd/>
            <a:tailEnd/>
          </a:ln>
        </p:spPr>
        <p:txBody>
          <a:bodyPr/>
          <a:lstStyle/>
          <a:p>
            <a:fld id="{1F1CFA5E-D7BE-45A1-BD59-8EBEFF519CD8}" type="slidenum">
              <a:rPr lang="fr-CH" altLang="en-US" smtClean="0">
                <a:solidFill>
                  <a:schemeClr val="tx1"/>
                </a:solidFill>
              </a:rPr>
              <a:pPr/>
              <a:t>8</a:t>
            </a:fld>
            <a:endParaRPr lang="fr-CH" altLang="en-US" dirty="0">
              <a:solidFill>
                <a:schemeClr val="tx1"/>
              </a:solidFill>
            </a:endParaRPr>
          </a:p>
        </p:txBody>
      </p:sp>
      <p:sp>
        <p:nvSpPr>
          <p:cNvPr id="11" name="Rectangle 3"/>
          <p:cNvSpPr>
            <a:spLocks noChangeArrowheads="1"/>
          </p:cNvSpPr>
          <p:nvPr/>
        </p:nvSpPr>
        <p:spPr bwMode="auto">
          <a:xfrm>
            <a:off x="360214" y="1057577"/>
            <a:ext cx="7308130" cy="1938992"/>
          </a:xfrm>
          <a:prstGeom prst="rect">
            <a:avLst/>
          </a:prstGeom>
          <a:noFill/>
          <a:ln w="9525">
            <a:noFill/>
            <a:miter lim="800000"/>
            <a:headEnd/>
            <a:tailEnd/>
          </a:ln>
        </p:spPr>
        <p:txBody>
          <a:bodyPr wrap="square">
            <a:spAutoFit/>
          </a:bodyPr>
          <a:lstStyle/>
          <a:p>
            <a:r>
              <a:rPr lang="fr-CH" sz="2400" dirty="0"/>
              <a:t>La génération et la maintenance de données géospatiales de bonne qualité et la création de produits de données (tableaux, graphiques et cartes) nécessitent la définition et la mise en œuvre de normes, de processus et de protocoles de gestion des données appropriés.</a:t>
            </a:r>
            <a:endParaRPr lang="fr-CH" altLang="en-US" sz="2400" dirty="0"/>
          </a:p>
        </p:txBody>
      </p:sp>
      <p:sp>
        <p:nvSpPr>
          <p:cNvPr id="13" name="Rectangle 3"/>
          <p:cNvSpPr>
            <a:spLocks noChangeArrowheads="1"/>
          </p:cNvSpPr>
          <p:nvPr/>
        </p:nvSpPr>
        <p:spPr bwMode="auto">
          <a:xfrm>
            <a:off x="821670" y="3064892"/>
            <a:ext cx="4951379" cy="2308324"/>
          </a:xfrm>
          <a:prstGeom prst="rect">
            <a:avLst/>
          </a:prstGeom>
          <a:noFill/>
          <a:ln w="9525">
            <a:noFill/>
            <a:miter lim="800000"/>
            <a:headEnd/>
            <a:tailEnd/>
          </a:ln>
        </p:spPr>
        <p:txBody>
          <a:bodyPr wrap="square">
            <a:spAutoFit/>
          </a:bodyPr>
          <a:lstStyle/>
          <a:p>
            <a:r>
              <a:rPr lang="fr-CH" sz="2400" dirty="0"/>
              <a:t>Le </a:t>
            </a:r>
            <a:r>
              <a:rPr lang="fr-CH" sz="2400" b="1" dirty="0"/>
              <a:t>cycle de gestion des données géospatiales</a:t>
            </a:r>
            <a:r>
              <a:rPr lang="fr-CH" sz="2400" dirty="0"/>
              <a:t> fournit les étapes nécessaires pour garantir la définition et la mise en œuvre de normes, de processus et de protocoles de gestion des données.</a:t>
            </a:r>
            <a:endParaRPr lang="fr-CH" altLang="en-US" sz="2400" dirty="0"/>
          </a:p>
        </p:txBody>
      </p:sp>
      <p:sp>
        <p:nvSpPr>
          <p:cNvPr id="14" name="Right Arrow 13"/>
          <p:cNvSpPr/>
          <p:nvPr/>
        </p:nvSpPr>
        <p:spPr>
          <a:xfrm>
            <a:off x="365918" y="3068960"/>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4" name="Rectangle 3">
            <a:extLst>
              <a:ext uri="{FF2B5EF4-FFF2-40B4-BE49-F238E27FC236}">
                <a16:creationId xmlns:a16="http://schemas.microsoft.com/office/drawing/2014/main" id="{533DD0A8-49F3-373D-0A6C-997141E97379}"/>
              </a:ext>
            </a:extLst>
          </p:cNvPr>
          <p:cNvSpPr>
            <a:spLocks noChangeArrowheads="1"/>
          </p:cNvSpPr>
          <p:nvPr/>
        </p:nvSpPr>
        <p:spPr bwMode="auto">
          <a:xfrm>
            <a:off x="824523" y="5395005"/>
            <a:ext cx="3930621" cy="461665"/>
          </a:xfrm>
          <a:prstGeom prst="rect">
            <a:avLst/>
          </a:prstGeom>
          <a:noFill/>
          <a:ln w="9525">
            <a:noFill/>
            <a:miter lim="800000"/>
            <a:headEnd/>
            <a:tailEnd/>
          </a:ln>
        </p:spPr>
        <p:txBody>
          <a:bodyPr wrap="square">
            <a:spAutoFit/>
          </a:bodyPr>
          <a:lstStyle/>
          <a:p>
            <a:r>
              <a:rPr lang="fr-CH" altLang="en-US" sz="2400" b="1" dirty="0"/>
              <a:t>Qualité des données</a:t>
            </a:r>
          </a:p>
        </p:txBody>
      </p:sp>
      <p:sp>
        <p:nvSpPr>
          <p:cNvPr id="5" name="Right Arrow 13">
            <a:extLst>
              <a:ext uri="{FF2B5EF4-FFF2-40B4-BE49-F238E27FC236}">
                <a16:creationId xmlns:a16="http://schemas.microsoft.com/office/drawing/2014/main" id="{8D3DF1B2-F74C-9894-710B-512FEF96D98C}"/>
              </a:ext>
            </a:extLst>
          </p:cNvPr>
          <p:cNvSpPr/>
          <p:nvPr/>
        </p:nvSpPr>
        <p:spPr>
          <a:xfrm>
            <a:off x="365918" y="5409474"/>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8" name="Rectangle 7">
            <a:extLst>
              <a:ext uri="{FF2B5EF4-FFF2-40B4-BE49-F238E27FC236}">
                <a16:creationId xmlns:a16="http://schemas.microsoft.com/office/drawing/2014/main" id="{E35EEBD2-BB4F-EAB5-05CF-E3FA459B00ED}"/>
              </a:ext>
            </a:extLst>
          </p:cNvPr>
          <p:cNvSpPr>
            <a:spLocks noChangeArrowheads="1"/>
          </p:cNvSpPr>
          <p:nvPr/>
        </p:nvSpPr>
        <p:spPr bwMode="auto">
          <a:xfrm>
            <a:off x="961251" y="5876617"/>
            <a:ext cx="5133155" cy="830997"/>
          </a:xfrm>
          <a:prstGeom prst="rect">
            <a:avLst/>
          </a:prstGeom>
          <a:noFill/>
          <a:ln w="9525">
            <a:noFill/>
            <a:miter lim="800000"/>
            <a:headEnd/>
            <a:tailEnd/>
          </a:ln>
        </p:spPr>
        <p:txBody>
          <a:bodyPr wrap="square">
            <a:spAutoFit/>
          </a:bodyPr>
          <a:lstStyle/>
          <a:p>
            <a:r>
              <a:rPr lang="fr-CH" sz="2400" dirty="0"/>
              <a:t>Nous examinerons ces étapes en détail au cours des prochaines sessions.</a:t>
            </a:r>
            <a:endParaRPr lang="fr-CH" altLang="en-US" sz="2400" dirty="0"/>
          </a:p>
        </p:txBody>
      </p:sp>
      <p:sp>
        <p:nvSpPr>
          <p:cNvPr id="9" name="Right Arrow 13">
            <a:extLst>
              <a:ext uri="{FF2B5EF4-FFF2-40B4-BE49-F238E27FC236}">
                <a16:creationId xmlns:a16="http://schemas.microsoft.com/office/drawing/2014/main" id="{F27AF003-B801-3BA0-7AF6-958DDC1E70CC}"/>
              </a:ext>
            </a:extLst>
          </p:cNvPr>
          <p:cNvSpPr/>
          <p:nvPr/>
        </p:nvSpPr>
        <p:spPr>
          <a:xfrm>
            <a:off x="528533" y="6010311"/>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pic>
        <p:nvPicPr>
          <p:cNvPr id="6" name="Picture 5">
            <a:extLst>
              <a:ext uri="{FF2B5EF4-FFF2-40B4-BE49-F238E27FC236}">
                <a16:creationId xmlns:a16="http://schemas.microsoft.com/office/drawing/2014/main" id="{B482B35F-499C-1403-F90F-4418B5AC5CF8}"/>
              </a:ext>
            </a:extLst>
          </p:cNvPr>
          <p:cNvPicPr>
            <a:picLocks noChangeAspect="1"/>
          </p:cNvPicPr>
          <p:nvPr/>
        </p:nvPicPr>
        <p:blipFill>
          <a:blip r:embed="rId4"/>
          <a:stretch>
            <a:fillRect/>
          </a:stretch>
        </p:blipFill>
        <p:spPr>
          <a:xfrm>
            <a:off x="7740352" y="777524"/>
            <a:ext cx="1152042" cy="1535444"/>
          </a:xfrm>
          <a:prstGeom prst="rect">
            <a:avLst/>
          </a:prstGeom>
          <a:ln>
            <a:solidFill>
              <a:schemeClr val="tx1"/>
            </a:solidFill>
          </a:ln>
        </p:spPr>
      </p:pic>
      <p:sp>
        <p:nvSpPr>
          <p:cNvPr id="10" name="TextBox 9">
            <a:extLst>
              <a:ext uri="{FF2B5EF4-FFF2-40B4-BE49-F238E27FC236}">
                <a16:creationId xmlns:a16="http://schemas.microsoft.com/office/drawing/2014/main" id="{DCBD6772-70B6-D219-10DE-DC10250B68A5}"/>
              </a:ext>
            </a:extLst>
          </p:cNvPr>
          <p:cNvSpPr txBox="1"/>
          <p:nvPr/>
        </p:nvSpPr>
        <p:spPr>
          <a:xfrm>
            <a:off x="7711379" y="2303294"/>
            <a:ext cx="1152042" cy="415498"/>
          </a:xfrm>
          <a:prstGeom prst="rect">
            <a:avLst/>
          </a:prstGeom>
          <a:noFill/>
        </p:spPr>
        <p:txBody>
          <a:bodyPr wrap="square">
            <a:spAutoFit/>
          </a:bodyPr>
          <a:lstStyle/>
          <a:p>
            <a:r>
              <a:rPr lang="en-PH" sz="1050" dirty="0"/>
              <a:t>EN_Guide_HGLC_Part1</a:t>
            </a:r>
          </a:p>
        </p:txBody>
      </p:sp>
      <p:pic>
        <p:nvPicPr>
          <p:cNvPr id="12" name="Picture 11">
            <a:extLst>
              <a:ext uri="{FF2B5EF4-FFF2-40B4-BE49-F238E27FC236}">
                <a16:creationId xmlns:a16="http://schemas.microsoft.com/office/drawing/2014/main" id="{E6715530-ADEE-4D12-6A6E-CC983BBEF30F}"/>
              </a:ext>
            </a:extLst>
          </p:cNvPr>
          <p:cNvPicPr>
            <a:picLocks noChangeAspect="1"/>
          </p:cNvPicPr>
          <p:nvPr/>
        </p:nvPicPr>
        <p:blipFill rotWithShape="1">
          <a:blip r:embed="rId5"/>
          <a:srcRect l="80520" t="38265" r="10441" b="47050"/>
          <a:stretch/>
        </p:blipFill>
        <p:spPr>
          <a:xfrm>
            <a:off x="7311653" y="2232445"/>
            <a:ext cx="466527" cy="420441"/>
          </a:xfrm>
          <a:prstGeom prst="rect">
            <a:avLst/>
          </a:prstGeom>
        </p:spPr>
      </p:pic>
    </p:spTree>
    <p:extLst>
      <p:ext uri="{BB962C8B-B14F-4D97-AF65-F5344CB8AC3E}">
        <p14:creationId xmlns:p14="http://schemas.microsoft.com/office/powerpoint/2010/main" val="141747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A7542-556E-450F-66F9-D6E04AE0ED6A}"/>
              </a:ext>
            </a:extLst>
          </p:cNvPr>
          <p:cNvPicPr>
            <a:picLocks noChangeAspect="1"/>
          </p:cNvPicPr>
          <p:nvPr/>
        </p:nvPicPr>
        <p:blipFill>
          <a:blip r:embed="rId3"/>
          <a:stretch>
            <a:fillRect/>
          </a:stretch>
        </p:blipFill>
        <p:spPr>
          <a:xfrm>
            <a:off x="5118875" y="1377121"/>
            <a:ext cx="3382066" cy="4015238"/>
          </a:xfrm>
          <a:prstGeom prst="rect">
            <a:avLst/>
          </a:prstGeom>
        </p:spPr>
      </p:pic>
      <p:sp>
        <p:nvSpPr>
          <p:cNvPr id="10242" name="Title 1"/>
          <p:cNvSpPr>
            <a:spLocks noGrp="1"/>
          </p:cNvSpPr>
          <p:nvPr>
            <p:ph type="title"/>
          </p:nvPr>
        </p:nvSpPr>
        <p:spPr>
          <a:xfrm>
            <a:off x="628650" y="142975"/>
            <a:ext cx="7886700" cy="693737"/>
          </a:xfrm>
        </p:spPr>
        <p:txBody>
          <a:bodyPr/>
          <a:lstStyle/>
          <a:p>
            <a:pPr algn="ctr" eaLnBrk="1" hangingPunct="1">
              <a:defRPr/>
            </a:pPr>
            <a:r>
              <a:rPr lang="fr-CH" sz="3200" b="1" dirty="0">
                <a:solidFill>
                  <a:schemeClr val="bg1"/>
                </a:solidFill>
                <a:latin typeface="+mn-lt"/>
              </a:rPr>
              <a:t>Le cycle de gestion des données géospatiales</a:t>
            </a:r>
            <a:endParaRPr lang="fr-C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8515350" y="6392506"/>
            <a:ext cx="526624" cy="365125"/>
          </a:xfrm>
          <a:noFill/>
          <a:ln>
            <a:miter lim="800000"/>
            <a:headEnd/>
            <a:tailEnd/>
          </a:ln>
        </p:spPr>
        <p:txBody>
          <a:bodyPr/>
          <a:lstStyle/>
          <a:p>
            <a:fld id="{1F1CFA5E-D7BE-45A1-BD59-8EBEFF519CD8}" type="slidenum">
              <a:rPr lang="en-GB" altLang="en-US" smtClean="0">
                <a:solidFill>
                  <a:schemeClr val="tx1"/>
                </a:solidFill>
              </a:rPr>
              <a:pPr/>
              <a:t>9</a:t>
            </a:fld>
            <a:endParaRPr lang="en-GB" altLang="en-US">
              <a:solidFill>
                <a:schemeClr val="tx1"/>
              </a:solidFill>
            </a:endParaRPr>
          </a:p>
        </p:txBody>
      </p:sp>
      <p:pic>
        <p:nvPicPr>
          <p:cNvPr id="2" name="Picture 1">
            <a:extLst>
              <a:ext uri="{FF2B5EF4-FFF2-40B4-BE49-F238E27FC236}">
                <a16:creationId xmlns:a16="http://schemas.microsoft.com/office/drawing/2014/main" id="{AC39E2F4-B334-C087-F182-28681634DF03}"/>
              </a:ext>
            </a:extLst>
          </p:cNvPr>
          <p:cNvPicPr>
            <a:picLocks noChangeAspect="1"/>
          </p:cNvPicPr>
          <p:nvPr/>
        </p:nvPicPr>
        <p:blipFill rotWithShape="1">
          <a:blip r:embed="rId4"/>
          <a:srcRect l="18389"/>
          <a:stretch/>
        </p:blipFill>
        <p:spPr>
          <a:xfrm>
            <a:off x="467544" y="1821303"/>
            <a:ext cx="4474151" cy="3277200"/>
          </a:xfrm>
          <a:prstGeom prst="rect">
            <a:avLst/>
          </a:prstGeom>
        </p:spPr>
      </p:pic>
      <p:sp>
        <p:nvSpPr>
          <p:cNvPr id="6" name="Trapezoid 5">
            <a:extLst>
              <a:ext uri="{FF2B5EF4-FFF2-40B4-BE49-F238E27FC236}">
                <a16:creationId xmlns:a16="http://schemas.microsoft.com/office/drawing/2014/main" id="{93089AC4-D0F7-4212-4ACE-5DEDC7FB0763}"/>
              </a:ext>
            </a:extLst>
          </p:cNvPr>
          <p:cNvSpPr/>
          <p:nvPr/>
        </p:nvSpPr>
        <p:spPr>
          <a:xfrm>
            <a:off x="899592" y="2055723"/>
            <a:ext cx="3590745" cy="2268010"/>
          </a:xfrm>
          <a:prstGeom prst="trapezoid">
            <a:avLst>
              <a:gd name="adj" fmla="val 57552"/>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6">
            <a:extLst>
              <a:ext uri="{FF2B5EF4-FFF2-40B4-BE49-F238E27FC236}">
                <a16:creationId xmlns:a16="http://schemas.microsoft.com/office/drawing/2014/main" id="{271ED35F-6CBE-3779-8F1F-71ECCA65EA9B}"/>
              </a:ext>
            </a:extLst>
          </p:cNvPr>
          <p:cNvSpPr>
            <a:spLocks noChangeArrowheads="1"/>
          </p:cNvSpPr>
          <p:nvPr/>
        </p:nvSpPr>
        <p:spPr bwMode="auto">
          <a:xfrm>
            <a:off x="899592" y="5355542"/>
            <a:ext cx="7705725" cy="461665"/>
          </a:xfrm>
          <a:prstGeom prst="rect">
            <a:avLst/>
          </a:prstGeom>
          <a:noFill/>
          <a:ln w="9525">
            <a:noFill/>
            <a:miter lim="800000"/>
            <a:headEnd/>
            <a:tailEnd/>
          </a:ln>
        </p:spPr>
        <p:txBody>
          <a:bodyPr wrap="square">
            <a:spAutoFit/>
          </a:bodyPr>
          <a:lstStyle/>
          <a:p>
            <a:pPr algn="ctr"/>
            <a:r>
              <a:rPr lang="fr-CH" altLang="en-US" sz="2400" dirty="0"/>
              <a:t>Cadre stratégique                             Processus technique </a:t>
            </a:r>
          </a:p>
        </p:txBody>
      </p:sp>
      <p:cxnSp>
        <p:nvCxnSpPr>
          <p:cNvPr id="12" name="Straight Connector 11">
            <a:extLst>
              <a:ext uri="{FF2B5EF4-FFF2-40B4-BE49-F238E27FC236}">
                <a16:creationId xmlns:a16="http://schemas.microsoft.com/office/drawing/2014/main" id="{1216CED0-0288-E391-0BCA-513D19DE552D}"/>
              </a:ext>
            </a:extLst>
          </p:cNvPr>
          <p:cNvCxnSpPr>
            <a:cxnSpLocks/>
          </p:cNvCxnSpPr>
          <p:nvPr/>
        </p:nvCxnSpPr>
        <p:spPr>
          <a:xfrm flipV="1">
            <a:off x="3203848" y="1533544"/>
            <a:ext cx="1872208" cy="5221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EEE4A0-0B89-D881-9349-1EABC71C830E}"/>
              </a:ext>
            </a:extLst>
          </p:cNvPr>
          <p:cNvCxnSpPr>
            <a:cxnSpLocks/>
          </p:cNvCxnSpPr>
          <p:nvPr/>
        </p:nvCxnSpPr>
        <p:spPr>
          <a:xfrm>
            <a:off x="4490337" y="4323733"/>
            <a:ext cx="1377063" cy="7335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6F356C-422E-5282-D097-91C64EB466B5}"/>
              </a:ext>
            </a:extLst>
          </p:cNvPr>
          <p:cNvSpPr txBox="1"/>
          <p:nvPr/>
        </p:nvSpPr>
        <p:spPr>
          <a:xfrm>
            <a:off x="5553805" y="6231274"/>
            <a:ext cx="2871057" cy="369332"/>
          </a:xfrm>
          <a:prstGeom prst="rect">
            <a:avLst/>
          </a:prstGeom>
          <a:noFill/>
        </p:spPr>
        <p:txBody>
          <a:bodyPr wrap="square">
            <a:spAutoFit/>
          </a:bodyPr>
          <a:lstStyle/>
          <a:p>
            <a:r>
              <a:rPr lang="fr-FR" altLang="en-US" sz="1800" dirty="0"/>
              <a:t>Thème principal de l'atelier</a:t>
            </a:r>
            <a:endParaRPr lang="en-PH" dirty="0"/>
          </a:p>
        </p:txBody>
      </p:sp>
      <p:sp>
        <p:nvSpPr>
          <p:cNvPr id="10" name="Right Arrow 13">
            <a:extLst>
              <a:ext uri="{FF2B5EF4-FFF2-40B4-BE49-F238E27FC236}">
                <a16:creationId xmlns:a16="http://schemas.microsoft.com/office/drawing/2014/main" id="{9ED255C5-626E-333B-ED01-2D648B469385}"/>
              </a:ext>
            </a:extLst>
          </p:cNvPr>
          <p:cNvSpPr/>
          <p:nvPr/>
        </p:nvSpPr>
        <p:spPr>
          <a:xfrm rot="16200000">
            <a:off x="6732240" y="5817139"/>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 name="TextBox 10">
            <a:extLst>
              <a:ext uri="{FF2B5EF4-FFF2-40B4-BE49-F238E27FC236}">
                <a16:creationId xmlns:a16="http://schemas.microsoft.com/office/drawing/2014/main" id="{DD9307B1-5388-561A-C953-AE4D4C11355F}"/>
              </a:ext>
            </a:extLst>
          </p:cNvPr>
          <p:cNvSpPr txBox="1"/>
          <p:nvPr/>
        </p:nvSpPr>
        <p:spPr>
          <a:xfrm>
            <a:off x="1202308" y="6252674"/>
            <a:ext cx="2871057" cy="646331"/>
          </a:xfrm>
          <a:prstGeom prst="rect">
            <a:avLst/>
          </a:prstGeom>
          <a:noFill/>
        </p:spPr>
        <p:txBody>
          <a:bodyPr wrap="square">
            <a:spAutoFit/>
          </a:bodyPr>
          <a:lstStyle/>
          <a:p>
            <a:pPr algn="ctr"/>
            <a:r>
              <a:rPr lang="fr-FR" altLang="en-US" sz="1800" dirty="0"/>
              <a:t>Thème principal du soutien après l’atelier</a:t>
            </a:r>
            <a:endParaRPr lang="en-PH" dirty="0"/>
          </a:p>
        </p:txBody>
      </p:sp>
      <p:sp>
        <p:nvSpPr>
          <p:cNvPr id="13" name="Right Arrow 13">
            <a:extLst>
              <a:ext uri="{FF2B5EF4-FFF2-40B4-BE49-F238E27FC236}">
                <a16:creationId xmlns:a16="http://schemas.microsoft.com/office/drawing/2014/main" id="{208F8DA2-34BE-5720-F896-930C42B4E8D6}"/>
              </a:ext>
            </a:extLst>
          </p:cNvPr>
          <p:cNvSpPr/>
          <p:nvPr/>
        </p:nvSpPr>
        <p:spPr>
          <a:xfrm rot="16200000">
            <a:off x="2380743" y="5838539"/>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Tree>
    <p:extLst>
      <p:ext uri="{BB962C8B-B14F-4D97-AF65-F5344CB8AC3E}">
        <p14:creationId xmlns:p14="http://schemas.microsoft.com/office/powerpoint/2010/main" val="1826552007"/>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15228</TotalTime>
  <Words>1517</Words>
  <Application>Microsoft Office PowerPoint</Application>
  <PresentationFormat>On-screen Show (4:3)</PresentationFormat>
  <Paragraphs>152</Paragraphs>
  <Slides>20</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Calibri Light</vt:lpstr>
      <vt:lpstr>Google Sans</vt:lpstr>
      <vt:lpstr>Tahoma</vt:lpstr>
      <vt:lpstr>Times New Roman</vt:lpstr>
      <vt:lpstr>HGLC_HIS_Geo-enabling_course_template</vt:lpstr>
      <vt:lpstr>Clip</vt:lpstr>
      <vt:lpstr>PowerPoint Presentation</vt:lpstr>
      <vt:lpstr>L'importance des données et des informations dans le domaine de la santé publique</vt:lpstr>
      <vt:lpstr>PowerPoint Presentation</vt:lpstr>
      <vt:lpstr>L'importance de données de bonne qualité </vt:lpstr>
      <vt:lpstr>Données géospatiales</vt:lpstr>
      <vt:lpstr>PowerPoint Presentation</vt:lpstr>
      <vt:lpstr>PowerPoint Presentation</vt:lpstr>
      <vt:lpstr>Le cycle de gestion des données géospatiales</vt:lpstr>
      <vt:lpstr>Le cycle de gestion des données géospatiales</vt:lpstr>
      <vt:lpstr>Documenter le processus</vt:lpstr>
      <vt:lpstr>Définir le besoin en données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 guidances du Health GeoLab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169</cp:revision>
  <dcterms:created xsi:type="dcterms:W3CDTF">2018-03-06T13:12:55Z</dcterms:created>
  <dcterms:modified xsi:type="dcterms:W3CDTF">2023-11-06T19:16:17Z</dcterms:modified>
</cp:coreProperties>
</file>