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1" r:id="rId2"/>
    <p:sldId id="792" r:id="rId3"/>
    <p:sldId id="793" r:id="rId4"/>
    <p:sldId id="811" r:id="rId5"/>
    <p:sldId id="795" r:id="rId6"/>
    <p:sldId id="304" r:id="rId7"/>
    <p:sldId id="812" r:id="rId8"/>
    <p:sldId id="796" r:id="rId9"/>
    <p:sldId id="801" r:id="rId10"/>
    <p:sldId id="794" r:id="rId11"/>
    <p:sldId id="803" r:id="rId12"/>
    <p:sldId id="804" r:id="rId13"/>
    <p:sldId id="799" r:id="rId14"/>
    <p:sldId id="800" r:id="rId15"/>
    <p:sldId id="374" r:id="rId16"/>
    <p:sldId id="798" r:id="rId17"/>
    <p:sldId id="805" r:id="rId18"/>
    <p:sldId id="806" r:id="rId19"/>
    <p:sldId id="807" r:id="rId20"/>
    <p:sldId id="802" r:id="rId21"/>
    <p:sldId id="808" r:id="rId22"/>
    <p:sldId id="809" r:id="rId23"/>
    <p:sldId id="810" r:id="rId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067" userDrawn="1">
          <p15:clr>
            <a:srgbClr val="A4A3A4"/>
          </p15:clr>
        </p15:guide>
        <p15:guide id="2" orient="horz" pos="3430" userDrawn="1">
          <p15:clr>
            <a:srgbClr val="A4A3A4"/>
          </p15:clr>
        </p15:guide>
        <p15:guide id="3" orient="horz" pos="4065">
          <p15:clr>
            <a:srgbClr val="A4A3A4"/>
          </p15:clr>
        </p15:guide>
        <p15:guide id="4" orient="horz" pos="3612" userDrawn="1">
          <p15:clr>
            <a:srgbClr val="A4A3A4"/>
          </p15:clr>
        </p15:guide>
        <p15:guide id="5" orient="horz" pos="890" userDrawn="1">
          <p15:clr>
            <a:srgbClr val="A4A3A4"/>
          </p15:clr>
        </p15:guide>
        <p15:guide id="6" orient="horz" pos="3294" userDrawn="1">
          <p15:clr>
            <a:srgbClr val="A4A3A4"/>
          </p15:clr>
        </p15:guide>
        <p15:guide id="7" pos="2880">
          <p15:clr>
            <a:srgbClr val="A4A3A4"/>
          </p15:clr>
        </p15:guide>
        <p15:guide id="8" pos="5103" userDrawn="1">
          <p15:clr>
            <a:srgbClr val="A4A3A4"/>
          </p15:clr>
        </p15:guide>
        <p15:guide id="9" pos="793">
          <p15:clr>
            <a:srgbClr val="A4A3A4"/>
          </p15:clr>
        </p15:guide>
        <p15:guide id="10" pos="3696" userDrawn="1">
          <p15:clr>
            <a:srgbClr val="A4A3A4"/>
          </p15:clr>
        </p15:guide>
        <p15:guide id="11" orient="horz" pos="1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253C88"/>
    <a:srgbClr val="315A75"/>
    <a:srgbClr val="1B3163"/>
    <a:srgbClr val="D8AA37"/>
    <a:srgbClr val="4F8CB5"/>
    <a:srgbClr val="3398CC"/>
    <a:srgbClr val="346667"/>
    <a:srgbClr val="2384C0"/>
    <a:srgbClr val="31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6247" autoAdjust="0"/>
  </p:normalViewPr>
  <p:slideViewPr>
    <p:cSldViewPr showGuides="1">
      <p:cViewPr varScale="1">
        <p:scale>
          <a:sx n="107" d="100"/>
          <a:sy n="107" d="100"/>
        </p:scale>
        <p:origin x="1254" y="114"/>
      </p:cViewPr>
      <p:guideLst>
        <p:guide orient="horz" pos="3067"/>
        <p:guide orient="horz" pos="3430"/>
        <p:guide orient="horz" pos="4065"/>
        <p:guide orient="horz" pos="3612"/>
        <p:guide orient="horz" pos="890"/>
        <p:guide orient="horz" pos="3294"/>
        <p:guide pos="2880"/>
        <p:guide pos="5103"/>
        <p:guide pos="793"/>
        <p:guide pos="3696"/>
        <p:guide orient="horz" pos="188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fld id="{769B6999-3394-44CF-8F97-70A985E924E7}" type="datetimeFigureOut">
              <a:rPr lang="en-PH" altLang="en-US"/>
              <a:pPr>
                <a:defRPr/>
              </a:pPr>
              <a:t>22/12/2023</a:t>
            </a:fld>
            <a:endParaRPr lang="en-PH"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40189B38-87AB-431D-88EE-EB47DCC6C7B8}" type="slidenum">
              <a:rPr lang="en-PH" altLang="en-US"/>
              <a:pPr>
                <a:defRPr/>
              </a:pPr>
              <a:t>‹#›</a:t>
            </a:fld>
            <a:endParaRPr lang="en-PH" altLang="en-US"/>
          </a:p>
        </p:txBody>
      </p:sp>
    </p:spTree>
    <p:extLst>
      <p:ext uri="{BB962C8B-B14F-4D97-AF65-F5344CB8AC3E}">
        <p14:creationId xmlns:p14="http://schemas.microsoft.com/office/powerpoint/2010/main" val="1095834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08114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3810437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347257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1728553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652502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14</a:t>
            </a:fld>
            <a:endParaRPr lang="en-PH" altLang="en-US"/>
          </a:p>
        </p:txBody>
      </p:sp>
    </p:spTree>
    <p:extLst>
      <p:ext uri="{BB962C8B-B14F-4D97-AF65-F5344CB8AC3E}">
        <p14:creationId xmlns:p14="http://schemas.microsoft.com/office/powerpoint/2010/main" val="3682013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16</a:t>
            </a:fld>
            <a:endParaRPr lang="en-PH" altLang="en-US"/>
          </a:p>
        </p:txBody>
      </p:sp>
    </p:spTree>
    <p:extLst>
      <p:ext uri="{BB962C8B-B14F-4D97-AF65-F5344CB8AC3E}">
        <p14:creationId xmlns:p14="http://schemas.microsoft.com/office/powerpoint/2010/main" val="1257121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2321164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3747622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1230116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271225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2715994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3179750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22</a:t>
            </a:fld>
            <a:endParaRPr lang="en-PH" altLang="en-US"/>
          </a:p>
        </p:txBody>
      </p:sp>
    </p:spTree>
    <p:extLst>
      <p:ext uri="{BB962C8B-B14F-4D97-AF65-F5344CB8AC3E}">
        <p14:creationId xmlns:p14="http://schemas.microsoft.com/office/powerpoint/2010/main" val="4148517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23</a:t>
            </a:fld>
            <a:endParaRPr lang="en-PH" altLang="en-US"/>
          </a:p>
        </p:txBody>
      </p:sp>
    </p:spTree>
    <p:extLst>
      <p:ext uri="{BB962C8B-B14F-4D97-AF65-F5344CB8AC3E}">
        <p14:creationId xmlns:p14="http://schemas.microsoft.com/office/powerpoint/2010/main" val="117031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260293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68938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326604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33505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348827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190262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 name="Rectangle 1">
            <a:extLst>
              <a:ext uri="{FF2B5EF4-FFF2-40B4-BE49-F238E27FC236}">
                <a16:creationId xmlns:a16="http://schemas.microsoft.com/office/drawing/2014/main" id="{03974760-C982-0DE5-D4E6-552C34B2AE3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24744"/>
            <a:ext cx="8712968"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2" name="Title 1"/>
          <p:cNvSpPr txBox="1">
            <a:spLocks/>
          </p:cNvSpPr>
          <p:nvPr userDrawn="1"/>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Rectangle 1">
            <a:extLst>
              <a:ext uri="{FF2B5EF4-FFF2-40B4-BE49-F238E27FC236}">
                <a16:creationId xmlns:a16="http://schemas.microsoft.com/office/drawing/2014/main" id="{8FC336BC-8EC1-510F-8FB6-3919EB038A6A}"/>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extLst>
      <p:ext uri="{BB962C8B-B14F-4D97-AF65-F5344CB8AC3E}">
        <p14:creationId xmlns:p14="http://schemas.microsoft.com/office/powerpoint/2010/main" val="40216689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a:pPr>
                <a:defRPr/>
              </a:pPr>
              <a:t>22/12/2023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a:pPr>
                <a:defRPr/>
              </a:pPr>
              <a:t>‹#›</a:t>
            </a:fld>
            <a:endParaRPr lang="en-GB"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a:pPr>
                <a:defRPr/>
              </a:pPr>
              <a:t>22/12/2023</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a:pPr>
                <a:defRPr/>
              </a:pPr>
              <a:t>‹#›</a:t>
            </a:fld>
            <a:endParaRPr lang="en-GB"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a:pPr>
                <a:defRPr/>
              </a:pPr>
              <a:t>22/12/2023</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a:pPr>
                <a:defRPr/>
              </a:pPr>
              <a:t>‹#›</a:t>
            </a:fld>
            <a:endParaRPr lang="en-GB"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a:pPr>
                <a:defRPr/>
              </a:pPr>
              <a:t>22/12/2023</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a:pPr>
                <a:defRPr/>
              </a:pPr>
              <a:t>‹#›</a:t>
            </a:fld>
            <a:endParaRPr lang="en-GB"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a:pPr>
                <a:defRPr/>
              </a:pPr>
              <a:t>22/12/2023</a:t>
            </a:fld>
            <a:endParaRPr lang="en-GB"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a:pPr>
                <a:defRPr/>
              </a:pPr>
              <a:t>‹#›</a:t>
            </a:fld>
            <a:endParaRPr lang="en-GB"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a:pPr>
                <a:defRPr/>
              </a:pPr>
              <a:t>22/12/2023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a:pPr>
                <a:defRPr/>
              </a:pPr>
              <a:t>‹#›</a:t>
            </a:fld>
            <a:endParaRPr lang="en-GB"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a:pPr>
                <a:defRPr/>
              </a:pPr>
              <a:t>22/12/2023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a:pPr>
                <a:defRPr/>
              </a:pPr>
              <a:t>‹#›</a:t>
            </a:fld>
            <a:endParaRPr lang="en-GB"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a:pPr>
                <a:defRPr/>
              </a:pPr>
              <a:t>22/12/2023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a:pPr>
                <a:defRPr/>
              </a:pPr>
              <a:t>‹#›</a:t>
            </a:fld>
            <a:endParaRPr lang="en-GB"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275856" y="479742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charset="0"/>
              </a:defRPr>
            </a:lvl1pPr>
          </a:lstStyle>
          <a:p>
            <a:pPr>
              <a:defRPr/>
            </a:pPr>
            <a:endParaRPr lang="en-GB" altLang="en-US" dirty="0"/>
          </a:p>
        </p:txBody>
      </p:sp>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41" r:id="rId4"/>
    <p:sldLayoutId id="2147485342" r:id="rId5"/>
    <p:sldLayoutId id="2147485343" r:id="rId6"/>
    <p:sldLayoutId id="2147485337" r:id="rId7"/>
    <p:sldLayoutId id="2147485338" r:id="rId8"/>
    <p:sldLayoutId id="2147485339" r:id="rId9"/>
    <p:sldLayoutId id="2147485344" r:id="rId10"/>
    <p:sldLayoutId id="2147485345" r:id="rId11"/>
    <p:sldLayoutId id="2147485346" r:id="rId12"/>
    <p:sldLayoutId id="2147485347"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33.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hyperlink" Target="https://arcg.is/1CmSeL" TargetMode="External"/><Relationship Id="rId13" Type="http://schemas.openxmlformats.org/officeDocument/2006/relationships/image" Target="../media/image46.png"/><Relationship Id="rId3" Type="http://schemas.openxmlformats.org/officeDocument/2006/relationships/hyperlink" Target="http://arcg.is/neSvX" TargetMode="External"/><Relationship Id="rId7" Type="http://schemas.openxmlformats.org/officeDocument/2006/relationships/hyperlink" Target="https://arcg.is/1KL18X0" TargetMode="External"/><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hyperlink" Target="https://arcg.is/C4fjD" TargetMode="External"/><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hyperlink" Target="https://bit.ly/2HfVvjH"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jpeg"/><Relationship Id="rId21" Type="http://schemas.openxmlformats.org/officeDocument/2006/relationships/image" Target="../media/image65.jpe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4.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png"/><Relationship Id="rId22"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8.png"/><Relationship Id="rId7"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gavi.org/news/document-library/leveraging-geospatial-technologies-and-data-strengthen-immunisation" TargetMode="External"/><Relationship Id="rId5" Type="http://schemas.openxmlformats.org/officeDocument/2006/relationships/hyperlink" Target="https://www.unicef.org/media/58181/file" TargetMode="External"/><Relationship Id="rId4" Type="http://schemas.openxmlformats.org/officeDocument/2006/relationships/hyperlink" Target="https://www.healthgeolab.net/DOCUMENTS/HIS_geo-enabling_toolkit.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6.png"/><Relationship Id="rId7" Type="http://schemas.openxmlformats.org/officeDocument/2006/relationships/image" Target="../media/image79.png"/><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8.xml"/><Relationship Id="rId16"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9DB235B-3CB3-D0EE-A43E-757E407920D3}"/>
              </a:ext>
            </a:extLst>
          </p:cNvPr>
          <p:cNvSpPr txBox="1"/>
          <p:nvPr/>
        </p:nvSpPr>
        <p:spPr>
          <a:xfrm>
            <a:off x="1666122" y="4561939"/>
            <a:ext cx="5874963" cy="830997"/>
          </a:xfrm>
          <a:prstGeom prst="rect">
            <a:avLst/>
          </a:prstGeom>
          <a:noFill/>
        </p:spPr>
        <p:txBody>
          <a:bodyPr wrap="square">
            <a:spAutoFit/>
          </a:bodyPr>
          <a:lstStyle/>
          <a:p>
            <a:pPr algn="ctr"/>
            <a:r>
              <a:rPr lang="fr-CH" sz="2400" b="1" dirty="0">
                <a:effectLst/>
                <a:latin typeface="+mn-lt"/>
                <a:ea typeface="Helvetica Neue"/>
                <a:cs typeface="Helvetica Neue"/>
              </a:rPr>
              <a:t>6 novembre 2023</a:t>
            </a:r>
            <a:endParaRPr lang="en-PH" sz="2400" b="1" dirty="0">
              <a:effectLst/>
              <a:latin typeface="+mn-lt"/>
              <a:ea typeface="Times New Roman" panose="02020603050405020304" pitchFamily="18" charset="0"/>
            </a:endParaRPr>
          </a:p>
          <a:p>
            <a:pPr algn="ctr"/>
            <a:r>
              <a:rPr lang="fr-CH" sz="2400" b="1" dirty="0">
                <a:effectLst/>
                <a:latin typeface="+mn-lt"/>
                <a:ea typeface="Helvetica Neue"/>
                <a:cs typeface="Helvetica Neue"/>
              </a:rPr>
              <a:t>Saly, Sénégal</a:t>
            </a:r>
            <a:endParaRPr lang="en-PH" sz="2400" b="1" dirty="0">
              <a:effectLst/>
              <a:latin typeface="+mn-lt"/>
              <a:ea typeface="Times New Roman" panose="02020603050405020304" pitchFamily="18" charset="0"/>
            </a:endParaRPr>
          </a:p>
        </p:txBody>
      </p:sp>
      <p:sp>
        <p:nvSpPr>
          <p:cNvPr id="20" name="Rectangle 19">
            <a:extLst>
              <a:ext uri="{FF2B5EF4-FFF2-40B4-BE49-F238E27FC236}">
                <a16:creationId xmlns:a16="http://schemas.microsoft.com/office/drawing/2014/main" id="{B3EB95E3-E71B-E034-EB68-4178130C4B43}"/>
              </a:ext>
            </a:extLst>
          </p:cNvPr>
          <p:cNvSpPr/>
          <p:nvPr/>
        </p:nvSpPr>
        <p:spPr>
          <a:xfrm>
            <a:off x="0" y="0"/>
            <a:ext cx="9144000" cy="1340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44710E03-240A-10DE-98E7-F6AAAC239F5A}"/>
              </a:ext>
            </a:extLst>
          </p:cNvPr>
          <p:cNvSpPr txBox="1">
            <a:spLocks noChangeArrowheads="1"/>
          </p:cNvSpPr>
          <p:nvPr/>
        </p:nvSpPr>
        <p:spPr bwMode="auto">
          <a:xfrm>
            <a:off x="565708" y="395586"/>
            <a:ext cx="8042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fr-FR" altLang="en-US" sz="2800" b="1" dirty="0">
                <a:solidFill>
                  <a:schemeClr val="tx1"/>
                </a:solidFill>
                <a:latin typeface="+mn-lt"/>
                <a:ea typeface="Century Gothic" charset="0"/>
                <a:cs typeface="Century Gothic" charset="0"/>
              </a:rPr>
              <a:t>Atelier sur la Géo-activation du Système d'Information Sanitaire (SIS) et l'Utilisation des Systèmes d’Information Géographique (SIG) en Afrique Francophone</a:t>
            </a:r>
            <a:endParaRPr lang="en-US" altLang="en-US" sz="2800" dirty="0">
              <a:solidFill>
                <a:schemeClr val="tx1"/>
              </a:solidFill>
              <a:latin typeface="+mn-lt"/>
              <a:ea typeface="Century Gothic" charset="0"/>
              <a:cs typeface="Century Gothic" charset="0"/>
            </a:endParaRPr>
          </a:p>
        </p:txBody>
      </p:sp>
      <p:sp>
        <p:nvSpPr>
          <p:cNvPr id="3" name="TextBox 2">
            <a:extLst>
              <a:ext uri="{FF2B5EF4-FFF2-40B4-BE49-F238E27FC236}">
                <a16:creationId xmlns:a16="http://schemas.microsoft.com/office/drawing/2014/main" id="{32A23B60-E204-47A6-F847-917275AF6747}"/>
              </a:ext>
            </a:extLst>
          </p:cNvPr>
          <p:cNvSpPr txBox="1"/>
          <p:nvPr/>
        </p:nvSpPr>
        <p:spPr>
          <a:xfrm>
            <a:off x="1013165" y="2660719"/>
            <a:ext cx="7129095" cy="1200329"/>
          </a:xfrm>
          <a:prstGeom prst="rect">
            <a:avLst/>
          </a:prstGeom>
          <a:noFill/>
        </p:spPr>
        <p:txBody>
          <a:bodyPr wrap="square">
            <a:spAutoFit/>
          </a:bodyPr>
          <a:lstStyle/>
          <a:p>
            <a:pPr algn="ctr"/>
            <a:r>
              <a:rPr lang="en-US" sz="2400" b="1" dirty="0">
                <a:effectLst/>
                <a:latin typeface="+mn-lt"/>
                <a:ea typeface="Helvetica Neue"/>
                <a:cs typeface="Helvetica Neue"/>
              </a:rPr>
              <a:t>Séance 3 - </a:t>
            </a:r>
            <a:r>
              <a:rPr lang="fr-FR" sz="2400" b="1" dirty="0">
                <a:effectLst/>
                <a:latin typeface="+mn-lt"/>
                <a:ea typeface="Helvetica Neue"/>
                <a:cs typeface="Helvetica Neue"/>
              </a:rPr>
              <a:t>Introduction au cadre de géo-activation du Système d’Information Sanitaire (SIS) et sa place dans la stratégie du Fonds Mondial</a:t>
            </a:r>
            <a:endParaRPr lang="en-PH" sz="2400" b="1" dirty="0">
              <a:effectLst/>
              <a:latin typeface="+mn-lt"/>
              <a:ea typeface="Times New Roman" panose="02020603050405020304" pitchFamily="18" charset="0"/>
            </a:endParaRPr>
          </a:p>
        </p:txBody>
      </p:sp>
      <p:pic>
        <p:nvPicPr>
          <p:cNvPr id="2" name="Picture 1" descr="A logo with a swirl in the middle&#10;&#10;Description automatically generated">
            <a:extLst>
              <a:ext uri="{FF2B5EF4-FFF2-40B4-BE49-F238E27FC236}">
                <a16:creationId xmlns:a16="http://schemas.microsoft.com/office/drawing/2014/main" id="{5EC2A270-DE8A-C5B4-4D7A-91D66EA29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 t="31499" r="2751" b="31076"/>
          <a:stretch/>
        </p:blipFill>
        <p:spPr>
          <a:xfrm>
            <a:off x="3995936" y="6230160"/>
            <a:ext cx="1133648" cy="439200"/>
          </a:xfrm>
          <a:prstGeom prst="rect">
            <a:avLst/>
          </a:prstGeom>
        </p:spPr>
      </p:pic>
      <p:pic>
        <p:nvPicPr>
          <p:cNvPr id="4" name="Picture 3" descr="A logo for a university&#10;&#10;Description automatically generated">
            <a:extLst>
              <a:ext uri="{FF2B5EF4-FFF2-40B4-BE49-F238E27FC236}">
                <a16:creationId xmlns:a16="http://schemas.microsoft.com/office/drawing/2014/main" id="{F0FBFBF2-DEB1-27AC-4F71-73CFF56C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23" y="6124704"/>
            <a:ext cx="1275725" cy="649638"/>
          </a:xfrm>
          <a:prstGeom prst="rect">
            <a:avLst/>
          </a:prstGeom>
        </p:spPr>
      </p:pic>
      <p:pic>
        <p:nvPicPr>
          <p:cNvPr id="5" name="Picture 4" descr="A close-up of a logo&#10;&#10;Description automatically generated">
            <a:extLst>
              <a:ext uri="{FF2B5EF4-FFF2-40B4-BE49-F238E27FC236}">
                <a16:creationId xmlns:a16="http://schemas.microsoft.com/office/drawing/2014/main" id="{C99782F2-405A-2E5C-FE6A-989500741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120" y="6230160"/>
            <a:ext cx="1476385" cy="438727"/>
          </a:xfrm>
          <a:prstGeom prst="rect">
            <a:avLst/>
          </a:prstGeom>
        </p:spPr>
      </p:pic>
      <p:pic>
        <p:nvPicPr>
          <p:cNvPr id="7" name="Picture 6" descr="A logo with blue text and colorful dots&#10;&#10;Description automatically generated">
            <a:extLst>
              <a:ext uri="{FF2B5EF4-FFF2-40B4-BE49-F238E27FC236}">
                <a16:creationId xmlns:a16="http://schemas.microsoft.com/office/drawing/2014/main" id="{65F17DD2-3766-6E97-335D-2CA40E8F06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30" t="16391" b="13376"/>
          <a:stretch/>
        </p:blipFill>
        <p:spPr>
          <a:xfrm>
            <a:off x="520596" y="6234128"/>
            <a:ext cx="1112812" cy="438120"/>
          </a:xfrm>
          <a:prstGeom prst="rect">
            <a:avLst/>
          </a:prstGeom>
        </p:spPr>
      </p:pic>
      <p:pic>
        <p:nvPicPr>
          <p:cNvPr id="8" name="Picture 7" descr="A logo with blue text and colorful dots&#10;&#10;Description automatically generated">
            <a:extLst>
              <a:ext uri="{FF2B5EF4-FFF2-40B4-BE49-F238E27FC236}">
                <a16:creationId xmlns:a16="http://schemas.microsoft.com/office/drawing/2014/main" id="{B5D679BD-9E4B-CEB0-B0DE-0FF1A623F7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500" r="47187" b="11974"/>
          <a:stretch/>
        </p:blipFill>
        <p:spPr>
          <a:xfrm>
            <a:off x="2200786" y="6250408"/>
            <a:ext cx="1248033" cy="438120"/>
          </a:xfrm>
          <a:prstGeom prst="rect">
            <a:avLst/>
          </a:prstGeom>
        </p:spPr>
      </p:pic>
    </p:spTree>
    <p:extLst>
      <p:ext uri="{BB962C8B-B14F-4D97-AF65-F5344CB8AC3E}">
        <p14:creationId xmlns:p14="http://schemas.microsoft.com/office/powerpoint/2010/main" val="313343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C97A6-0D24-6038-3534-BA64931DF688}"/>
              </a:ext>
            </a:extLst>
          </p:cNvPr>
          <p:cNvPicPr>
            <a:picLocks noChangeAspect="1"/>
          </p:cNvPicPr>
          <p:nvPr/>
        </p:nvPicPr>
        <p:blipFill>
          <a:blip r:embed="rId3"/>
          <a:stretch>
            <a:fillRect/>
          </a:stretch>
        </p:blipFill>
        <p:spPr>
          <a:xfrm>
            <a:off x="3278294" y="1563669"/>
            <a:ext cx="2779435" cy="3672000"/>
          </a:xfrm>
          <a:prstGeom prst="rect">
            <a:avLst/>
          </a:prstGeom>
          <a:ln>
            <a:solidFill>
              <a:schemeClr val="tx1"/>
            </a:solidFill>
          </a:ln>
        </p:spPr>
      </p:pic>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10</a:t>
            </a:fld>
            <a:endParaRPr lang="en-GB" altLang="en-US"/>
          </a:p>
        </p:txBody>
      </p:sp>
      <p:sp>
        <p:nvSpPr>
          <p:cNvPr id="7" name="Title 1"/>
          <p:cNvSpPr txBox="1">
            <a:spLocks/>
          </p:cNvSpPr>
          <p:nvPr/>
        </p:nvSpPr>
        <p:spPr bwMode="auto">
          <a:xfrm>
            <a:off x="1" y="142975"/>
            <a:ext cx="9098978"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Lignes directrices incluant/basées sur le cadre de la géo-activation du SIS</a:t>
            </a:r>
            <a:endParaRPr lang="en-US" sz="3200" b="1" dirty="0">
              <a:solidFill>
                <a:schemeClr val="bg1"/>
              </a:solidFill>
              <a:latin typeface="+mn-lt"/>
            </a:endParaRPr>
          </a:p>
        </p:txBody>
      </p:sp>
      <p:pic>
        <p:nvPicPr>
          <p:cNvPr id="4" name="Picture 3">
            <a:extLst>
              <a:ext uri="{FF2B5EF4-FFF2-40B4-BE49-F238E27FC236}">
                <a16:creationId xmlns:a16="http://schemas.microsoft.com/office/drawing/2014/main" id="{54D58FAF-BFA5-4BA1-F562-F7177B7B0009}"/>
              </a:ext>
            </a:extLst>
          </p:cNvPr>
          <p:cNvPicPr>
            <a:picLocks noChangeAspect="1"/>
          </p:cNvPicPr>
          <p:nvPr/>
        </p:nvPicPr>
        <p:blipFill rotWithShape="1">
          <a:blip r:embed="rId4"/>
          <a:srcRect l="27217" t="13125" r="39999" b="34"/>
          <a:stretch/>
        </p:blipFill>
        <p:spPr>
          <a:xfrm>
            <a:off x="354270" y="1573788"/>
            <a:ext cx="2579018" cy="3672000"/>
          </a:xfrm>
          <a:prstGeom prst="rect">
            <a:avLst/>
          </a:prstGeom>
          <a:ln>
            <a:solidFill>
              <a:schemeClr val="tx1"/>
            </a:solidFill>
          </a:ln>
        </p:spPr>
      </p:pic>
      <p:pic>
        <p:nvPicPr>
          <p:cNvPr id="6" name="Picture 5">
            <a:extLst>
              <a:ext uri="{FF2B5EF4-FFF2-40B4-BE49-F238E27FC236}">
                <a16:creationId xmlns:a16="http://schemas.microsoft.com/office/drawing/2014/main" id="{E9510991-C2CF-8853-083B-7DA74A9D9EB5}"/>
              </a:ext>
            </a:extLst>
          </p:cNvPr>
          <p:cNvPicPr>
            <a:picLocks noChangeAspect="1"/>
          </p:cNvPicPr>
          <p:nvPr/>
        </p:nvPicPr>
        <p:blipFill rotWithShape="1">
          <a:blip r:embed="rId5"/>
          <a:srcRect l="20659" t="20125" r="41274" b="4724"/>
          <a:stretch/>
        </p:blipFill>
        <p:spPr>
          <a:xfrm>
            <a:off x="6300651" y="1572742"/>
            <a:ext cx="2621176" cy="3672609"/>
          </a:xfrm>
          <a:prstGeom prst="rect">
            <a:avLst/>
          </a:prstGeom>
          <a:ln>
            <a:solidFill>
              <a:schemeClr val="tx1"/>
            </a:solidFill>
          </a:ln>
        </p:spPr>
      </p:pic>
      <p:sp>
        <p:nvSpPr>
          <p:cNvPr id="9" name="TextBox 8">
            <a:extLst>
              <a:ext uri="{FF2B5EF4-FFF2-40B4-BE49-F238E27FC236}">
                <a16:creationId xmlns:a16="http://schemas.microsoft.com/office/drawing/2014/main" id="{558CD067-20CA-8938-E043-107CE1F611E5}"/>
              </a:ext>
            </a:extLst>
          </p:cNvPr>
          <p:cNvSpPr txBox="1"/>
          <p:nvPr/>
        </p:nvSpPr>
        <p:spPr>
          <a:xfrm>
            <a:off x="4427984" y="6421741"/>
            <a:ext cx="6192121" cy="403957"/>
          </a:xfrm>
          <a:prstGeom prst="rect">
            <a:avLst/>
          </a:prstGeom>
          <a:noFill/>
        </p:spPr>
        <p:txBody>
          <a:bodyPr wrap="square">
            <a:spAutoFit/>
          </a:bodyPr>
          <a:lstStyle/>
          <a:p>
            <a:r>
              <a:rPr lang="en-PH" sz="675" dirty="0">
                <a:solidFill>
                  <a:srgbClr val="002147"/>
                </a:solidFill>
              </a:rPr>
              <a:t>https://www.unicef.org/media/58181/file</a:t>
            </a:r>
          </a:p>
          <a:p>
            <a:r>
              <a:rPr lang="en-PH" sz="675" dirty="0">
                <a:solidFill>
                  <a:srgbClr val="002147"/>
                </a:solidFill>
              </a:rPr>
              <a:t>https://www.gavi.org/fr/actualites/librarie-de-documents/tirer-parti-des-technologies-et-des-donnees-geospatiales-pour https://drive.google.com/file/d/1jj779zww4herWOESAd9mXqVE1YfQehtH/view?usp=sharing  </a:t>
            </a:r>
          </a:p>
        </p:txBody>
      </p:sp>
      <p:sp>
        <p:nvSpPr>
          <p:cNvPr id="12" name="AutoShape 416">
            <a:extLst>
              <a:ext uri="{FF2B5EF4-FFF2-40B4-BE49-F238E27FC236}">
                <a16:creationId xmlns:a16="http://schemas.microsoft.com/office/drawing/2014/main" id="{6292074C-6CA0-2294-3D90-CAD5EEA2C2AF}"/>
              </a:ext>
            </a:extLst>
          </p:cNvPr>
          <p:cNvSpPr>
            <a:spLocks noChangeArrowheads="1"/>
          </p:cNvSpPr>
          <p:nvPr/>
        </p:nvSpPr>
        <p:spPr bwMode="auto">
          <a:xfrm>
            <a:off x="338900" y="5692674"/>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13" name="Rectangle 265">
            <a:extLst>
              <a:ext uri="{FF2B5EF4-FFF2-40B4-BE49-F238E27FC236}">
                <a16:creationId xmlns:a16="http://schemas.microsoft.com/office/drawing/2014/main" id="{2DFFC40B-5A7C-B2FC-F8A1-814CF3FEDF65}"/>
              </a:ext>
            </a:extLst>
          </p:cNvPr>
          <p:cNvSpPr>
            <a:spLocks noChangeArrowheads="1"/>
          </p:cNvSpPr>
          <p:nvPr/>
        </p:nvSpPr>
        <p:spPr bwMode="auto">
          <a:xfrm>
            <a:off x="720175" y="5676845"/>
            <a:ext cx="8378029" cy="1064523"/>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sz="2400" dirty="0">
                <a:latin typeface="+mn-lt"/>
              </a:rPr>
              <a:t>Cadre utilisé par l'UNICEF, GAVI, l'OMS et le Fonds mondial pour soutenir la gestion et l'utilisation des données et technologies géospatiales dans les pays.</a:t>
            </a:r>
            <a:endParaRPr lang="en-US" sz="2400" dirty="0">
              <a:latin typeface="+mn-lt"/>
            </a:endParaRPr>
          </a:p>
        </p:txBody>
      </p:sp>
      <p:sp>
        <p:nvSpPr>
          <p:cNvPr id="14" name="Rectangle 265">
            <a:extLst>
              <a:ext uri="{FF2B5EF4-FFF2-40B4-BE49-F238E27FC236}">
                <a16:creationId xmlns:a16="http://schemas.microsoft.com/office/drawing/2014/main" id="{45347A3F-4EDA-0D19-73E8-37AE6ABDA932}"/>
              </a:ext>
            </a:extLst>
          </p:cNvPr>
          <p:cNvSpPr>
            <a:spLocks noChangeArrowheads="1"/>
          </p:cNvSpPr>
          <p:nvPr/>
        </p:nvSpPr>
        <p:spPr bwMode="auto">
          <a:xfrm>
            <a:off x="384787" y="1279313"/>
            <a:ext cx="714611" cy="316626"/>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b="1" dirty="0">
                <a:latin typeface="+mn-lt"/>
              </a:rPr>
              <a:t>2018</a:t>
            </a:r>
          </a:p>
        </p:txBody>
      </p:sp>
      <p:sp>
        <p:nvSpPr>
          <p:cNvPr id="15" name="Rectangle 265">
            <a:extLst>
              <a:ext uri="{FF2B5EF4-FFF2-40B4-BE49-F238E27FC236}">
                <a16:creationId xmlns:a16="http://schemas.microsoft.com/office/drawing/2014/main" id="{C58ADA82-5D21-9C14-904B-4FABEB3A812F}"/>
              </a:ext>
            </a:extLst>
          </p:cNvPr>
          <p:cNvSpPr>
            <a:spLocks noChangeArrowheads="1"/>
          </p:cNvSpPr>
          <p:nvPr/>
        </p:nvSpPr>
        <p:spPr bwMode="auto">
          <a:xfrm>
            <a:off x="3278592" y="1240166"/>
            <a:ext cx="714611" cy="316626"/>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b="1" dirty="0">
                <a:latin typeface="+mn-lt"/>
              </a:rPr>
              <a:t>2021</a:t>
            </a:r>
          </a:p>
        </p:txBody>
      </p:sp>
      <p:sp>
        <p:nvSpPr>
          <p:cNvPr id="16" name="Rectangle 265">
            <a:extLst>
              <a:ext uri="{FF2B5EF4-FFF2-40B4-BE49-F238E27FC236}">
                <a16:creationId xmlns:a16="http://schemas.microsoft.com/office/drawing/2014/main" id="{064DD276-87BD-8731-7B57-79D0F0267EE0}"/>
              </a:ext>
            </a:extLst>
          </p:cNvPr>
          <p:cNvSpPr>
            <a:spLocks noChangeArrowheads="1"/>
          </p:cNvSpPr>
          <p:nvPr/>
        </p:nvSpPr>
        <p:spPr bwMode="auto">
          <a:xfrm>
            <a:off x="6300192" y="1268760"/>
            <a:ext cx="714611" cy="316626"/>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b="1" dirty="0">
                <a:latin typeface="+mn-lt"/>
              </a:rPr>
              <a:t>2023</a:t>
            </a:r>
          </a:p>
        </p:txBody>
      </p:sp>
      <p:pic>
        <p:nvPicPr>
          <p:cNvPr id="17" name="Picture 16">
            <a:extLst>
              <a:ext uri="{FF2B5EF4-FFF2-40B4-BE49-F238E27FC236}">
                <a16:creationId xmlns:a16="http://schemas.microsoft.com/office/drawing/2014/main" id="{3B121D55-D8EC-975A-E6D2-34DB06A1C01C}"/>
              </a:ext>
            </a:extLst>
          </p:cNvPr>
          <p:cNvPicPr>
            <a:picLocks noChangeAspect="1"/>
          </p:cNvPicPr>
          <p:nvPr/>
        </p:nvPicPr>
        <p:blipFill rotWithShape="1">
          <a:blip r:embed="rId6"/>
          <a:srcRect l="54201" t="36370" r="35206" b="43635"/>
          <a:stretch/>
        </p:blipFill>
        <p:spPr>
          <a:xfrm>
            <a:off x="2246893" y="1675250"/>
            <a:ext cx="610770" cy="619687"/>
          </a:xfrm>
          <a:prstGeom prst="rect">
            <a:avLst/>
          </a:prstGeom>
        </p:spPr>
      </p:pic>
      <p:pic>
        <p:nvPicPr>
          <p:cNvPr id="19" name="Picture 18">
            <a:extLst>
              <a:ext uri="{FF2B5EF4-FFF2-40B4-BE49-F238E27FC236}">
                <a16:creationId xmlns:a16="http://schemas.microsoft.com/office/drawing/2014/main" id="{8F2EF9FE-5E89-776C-127E-BF581198DFD4}"/>
              </a:ext>
            </a:extLst>
          </p:cNvPr>
          <p:cNvPicPr>
            <a:picLocks noChangeAspect="1"/>
          </p:cNvPicPr>
          <p:nvPr/>
        </p:nvPicPr>
        <p:blipFill rotWithShape="1">
          <a:blip r:embed="rId7"/>
          <a:srcRect l="44459" t="42206" r="44407" b="37593"/>
          <a:stretch/>
        </p:blipFill>
        <p:spPr>
          <a:xfrm>
            <a:off x="8205846" y="1651360"/>
            <a:ext cx="614626" cy="599400"/>
          </a:xfrm>
          <a:prstGeom prst="rect">
            <a:avLst/>
          </a:prstGeom>
        </p:spPr>
      </p:pic>
      <p:sp>
        <p:nvSpPr>
          <p:cNvPr id="20" name="Rectangle 19">
            <a:extLst>
              <a:ext uri="{FF2B5EF4-FFF2-40B4-BE49-F238E27FC236}">
                <a16:creationId xmlns:a16="http://schemas.microsoft.com/office/drawing/2014/main" id="{282DC52F-3AD1-0DA9-076B-91A3AC636904}"/>
              </a:ext>
            </a:extLst>
          </p:cNvPr>
          <p:cNvSpPr/>
          <p:nvPr/>
        </p:nvSpPr>
        <p:spPr>
          <a:xfrm>
            <a:off x="2451313" y="1877739"/>
            <a:ext cx="201930" cy="20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Rectangle 21">
            <a:extLst>
              <a:ext uri="{FF2B5EF4-FFF2-40B4-BE49-F238E27FC236}">
                <a16:creationId xmlns:a16="http://schemas.microsoft.com/office/drawing/2014/main" id="{C41B54E2-6DA5-EDB2-447F-71B74726A97F}"/>
              </a:ext>
            </a:extLst>
          </p:cNvPr>
          <p:cNvSpPr/>
          <p:nvPr/>
        </p:nvSpPr>
        <p:spPr>
          <a:xfrm>
            <a:off x="8412193" y="1850029"/>
            <a:ext cx="201930" cy="20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4" name="Picture 23">
            <a:extLst>
              <a:ext uri="{FF2B5EF4-FFF2-40B4-BE49-F238E27FC236}">
                <a16:creationId xmlns:a16="http://schemas.microsoft.com/office/drawing/2014/main" id="{AA39362B-B35D-03B5-3505-34CF2A3C5593}"/>
              </a:ext>
            </a:extLst>
          </p:cNvPr>
          <p:cNvPicPr>
            <a:picLocks noChangeAspect="1"/>
          </p:cNvPicPr>
          <p:nvPr/>
        </p:nvPicPr>
        <p:blipFill rotWithShape="1">
          <a:blip r:embed="rId8"/>
          <a:srcRect l="80520" t="38265" r="10441" b="47050"/>
          <a:stretch/>
        </p:blipFill>
        <p:spPr>
          <a:xfrm>
            <a:off x="8611712" y="4865418"/>
            <a:ext cx="486492" cy="438434"/>
          </a:xfrm>
          <a:prstGeom prst="rect">
            <a:avLst/>
          </a:prstGeom>
        </p:spPr>
      </p:pic>
      <p:pic>
        <p:nvPicPr>
          <p:cNvPr id="11" name="Picture 10">
            <a:extLst>
              <a:ext uri="{FF2B5EF4-FFF2-40B4-BE49-F238E27FC236}">
                <a16:creationId xmlns:a16="http://schemas.microsoft.com/office/drawing/2014/main" id="{7D8A764C-7B97-3F49-4093-DE8B6EB46AE7}"/>
              </a:ext>
            </a:extLst>
          </p:cNvPr>
          <p:cNvPicPr>
            <a:picLocks noChangeAspect="1"/>
          </p:cNvPicPr>
          <p:nvPr/>
        </p:nvPicPr>
        <p:blipFill>
          <a:blip r:embed="rId9"/>
          <a:stretch>
            <a:fillRect/>
          </a:stretch>
        </p:blipFill>
        <p:spPr>
          <a:xfrm>
            <a:off x="5320107" y="1595939"/>
            <a:ext cx="709464" cy="702707"/>
          </a:xfrm>
          <a:prstGeom prst="rect">
            <a:avLst/>
          </a:prstGeom>
        </p:spPr>
      </p:pic>
      <p:sp>
        <p:nvSpPr>
          <p:cNvPr id="21" name="Rectangle 20">
            <a:extLst>
              <a:ext uri="{FF2B5EF4-FFF2-40B4-BE49-F238E27FC236}">
                <a16:creationId xmlns:a16="http://schemas.microsoft.com/office/drawing/2014/main" id="{65E9D948-DACB-AE06-FF50-29A4C7727EFE}"/>
              </a:ext>
            </a:extLst>
          </p:cNvPr>
          <p:cNvSpPr/>
          <p:nvPr/>
        </p:nvSpPr>
        <p:spPr>
          <a:xfrm>
            <a:off x="5566754" y="1836987"/>
            <a:ext cx="201930" cy="20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3" name="Picture 22">
            <a:extLst>
              <a:ext uri="{FF2B5EF4-FFF2-40B4-BE49-F238E27FC236}">
                <a16:creationId xmlns:a16="http://schemas.microsoft.com/office/drawing/2014/main" id="{BDA37DAD-A9F1-AEF3-CECF-82F04AF30D7E}"/>
              </a:ext>
            </a:extLst>
          </p:cNvPr>
          <p:cNvPicPr>
            <a:picLocks noChangeAspect="1"/>
          </p:cNvPicPr>
          <p:nvPr/>
        </p:nvPicPr>
        <p:blipFill rotWithShape="1">
          <a:blip r:embed="rId8"/>
          <a:srcRect l="80520" t="38265" r="10441" b="47050"/>
          <a:stretch/>
        </p:blipFill>
        <p:spPr>
          <a:xfrm>
            <a:off x="5721779" y="4887091"/>
            <a:ext cx="486492" cy="438434"/>
          </a:xfrm>
          <a:prstGeom prst="rect">
            <a:avLst/>
          </a:prstGeom>
        </p:spPr>
      </p:pic>
      <p:pic>
        <p:nvPicPr>
          <p:cNvPr id="25" name="Picture 24">
            <a:extLst>
              <a:ext uri="{FF2B5EF4-FFF2-40B4-BE49-F238E27FC236}">
                <a16:creationId xmlns:a16="http://schemas.microsoft.com/office/drawing/2014/main" id="{61634CF7-F5AF-EFE1-F334-1470EA08769C}"/>
              </a:ext>
            </a:extLst>
          </p:cNvPr>
          <p:cNvPicPr>
            <a:picLocks noChangeAspect="1"/>
          </p:cNvPicPr>
          <p:nvPr/>
        </p:nvPicPr>
        <p:blipFill rotWithShape="1">
          <a:blip r:embed="rId8"/>
          <a:srcRect l="80520" t="38265" r="10441" b="47050"/>
          <a:stretch/>
        </p:blipFill>
        <p:spPr>
          <a:xfrm>
            <a:off x="2773186" y="5084916"/>
            <a:ext cx="486492" cy="438434"/>
          </a:xfrm>
          <a:prstGeom prst="rect">
            <a:avLst/>
          </a:prstGeom>
        </p:spPr>
      </p:pic>
      <p:sp>
        <p:nvSpPr>
          <p:cNvPr id="8" name="TextBox 7">
            <a:extLst>
              <a:ext uri="{FF2B5EF4-FFF2-40B4-BE49-F238E27FC236}">
                <a16:creationId xmlns:a16="http://schemas.microsoft.com/office/drawing/2014/main" id="{F0A53708-C5FF-03B7-558D-4230B6B719A7}"/>
              </a:ext>
            </a:extLst>
          </p:cNvPr>
          <p:cNvSpPr txBox="1"/>
          <p:nvPr/>
        </p:nvSpPr>
        <p:spPr>
          <a:xfrm>
            <a:off x="3280250" y="5177618"/>
            <a:ext cx="2488434" cy="246221"/>
          </a:xfrm>
          <a:prstGeom prst="rect">
            <a:avLst/>
          </a:prstGeom>
          <a:noFill/>
        </p:spPr>
        <p:txBody>
          <a:bodyPr wrap="square">
            <a:spAutoFit/>
          </a:bodyPr>
          <a:lstStyle/>
          <a:p>
            <a:r>
              <a:rPr lang="en-PH" sz="1000" dirty="0" err="1"/>
              <a:t>FR_GAVI_Tirer</a:t>
            </a:r>
            <a:r>
              <a:rPr lang="en-PH" sz="1000" dirty="0"/>
              <a:t>-parti-des-technologies</a:t>
            </a:r>
          </a:p>
        </p:txBody>
      </p:sp>
      <p:sp>
        <p:nvSpPr>
          <p:cNvPr id="18" name="TextBox 17">
            <a:extLst>
              <a:ext uri="{FF2B5EF4-FFF2-40B4-BE49-F238E27FC236}">
                <a16:creationId xmlns:a16="http://schemas.microsoft.com/office/drawing/2014/main" id="{ECA24FF6-7087-3410-3E41-C5FAA04CBE48}"/>
              </a:ext>
            </a:extLst>
          </p:cNvPr>
          <p:cNvSpPr txBox="1"/>
          <p:nvPr/>
        </p:nvSpPr>
        <p:spPr>
          <a:xfrm>
            <a:off x="338900" y="5227008"/>
            <a:ext cx="2434286" cy="400110"/>
          </a:xfrm>
          <a:prstGeom prst="rect">
            <a:avLst/>
          </a:prstGeom>
          <a:noFill/>
        </p:spPr>
        <p:txBody>
          <a:bodyPr wrap="square">
            <a:spAutoFit/>
          </a:bodyPr>
          <a:lstStyle/>
          <a:p>
            <a:r>
              <a:rPr lang="en-PH" sz="1000" dirty="0"/>
              <a:t>EN_Gavi_UNICEF_HGLC_GIS_Immunization_guidance_Oct2018</a:t>
            </a:r>
          </a:p>
        </p:txBody>
      </p:sp>
      <p:sp>
        <p:nvSpPr>
          <p:cNvPr id="27" name="TextBox 26">
            <a:extLst>
              <a:ext uri="{FF2B5EF4-FFF2-40B4-BE49-F238E27FC236}">
                <a16:creationId xmlns:a16="http://schemas.microsoft.com/office/drawing/2014/main" id="{0C5C813B-794C-08B0-94B0-AFD6E31C6AB1}"/>
              </a:ext>
            </a:extLst>
          </p:cNvPr>
          <p:cNvSpPr txBox="1"/>
          <p:nvPr/>
        </p:nvSpPr>
        <p:spPr>
          <a:xfrm>
            <a:off x="6226239" y="5214559"/>
            <a:ext cx="2779436" cy="261610"/>
          </a:xfrm>
          <a:prstGeom prst="rect">
            <a:avLst/>
          </a:prstGeom>
          <a:noFill/>
        </p:spPr>
        <p:txBody>
          <a:bodyPr wrap="square">
            <a:spAutoFit/>
          </a:bodyPr>
          <a:lstStyle/>
          <a:p>
            <a:r>
              <a:rPr lang="en-PH" sz="1050" dirty="0" err="1"/>
              <a:t>EN_Geo-enabled_Microplanning_Handbook</a:t>
            </a:r>
            <a:endParaRPr lang="en-PH" sz="1050" dirty="0"/>
          </a:p>
        </p:txBody>
      </p:sp>
      <p:sp>
        <p:nvSpPr>
          <p:cNvPr id="28" name="Oval 27">
            <a:extLst>
              <a:ext uri="{FF2B5EF4-FFF2-40B4-BE49-F238E27FC236}">
                <a16:creationId xmlns:a16="http://schemas.microsoft.com/office/drawing/2014/main" id="{11CE6C34-2CC3-69A6-EBE6-E2F61B5334A2}"/>
              </a:ext>
            </a:extLst>
          </p:cNvPr>
          <p:cNvSpPr/>
          <p:nvPr/>
        </p:nvSpPr>
        <p:spPr>
          <a:xfrm>
            <a:off x="5323862" y="2896370"/>
            <a:ext cx="517194" cy="4424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FR</a:t>
            </a:r>
            <a:endParaRPr lang="en-PH" sz="1400" dirty="0"/>
          </a:p>
        </p:txBody>
      </p:sp>
    </p:spTree>
    <p:extLst>
      <p:ext uri="{BB962C8B-B14F-4D97-AF65-F5344CB8AC3E}">
        <p14:creationId xmlns:p14="http://schemas.microsoft.com/office/powerpoint/2010/main" val="30905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11</a:t>
            </a:fld>
            <a:endParaRPr lang="en-GB" altLang="en-US"/>
          </a:p>
        </p:txBody>
      </p:sp>
      <p:sp>
        <p:nvSpPr>
          <p:cNvPr id="7" name="Title 1"/>
          <p:cNvSpPr txBox="1">
            <a:spLocks/>
          </p:cNvSpPr>
          <p:nvPr/>
        </p:nvSpPr>
        <p:spPr bwMode="auto">
          <a:xfrm>
            <a:off x="1" y="142975"/>
            <a:ext cx="9098978"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Lignes directrices incluant/basées sur le cadre de la géo-activation du SIS</a:t>
            </a:r>
            <a:endParaRPr lang="en-US" sz="3200" b="1" dirty="0">
              <a:solidFill>
                <a:schemeClr val="bg1"/>
              </a:solidFill>
              <a:latin typeface="+mn-lt"/>
            </a:endParaRPr>
          </a:p>
        </p:txBody>
      </p:sp>
      <p:graphicFrame>
        <p:nvGraphicFramePr>
          <p:cNvPr id="2" name="Table 4">
            <a:extLst>
              <a:ext uri="{FF2B5EF4-FFF2-40B4-BE49-F238E27FC236}">
                <a16:creationId xmlns:a16="http://schemas.microsoft.com/office/drawing/2014/main" id="{94093F11-D934-B9E4-B7CE-53DFF5D57733}"/>
              </a:ext>
            </a:extLst>
          </p:cNvPr>
          <p:cNvGraphicFramePr>
            <a:graphicFrameLocks noGrp="1"/>
          </p:cNvGraphicFramePr>
          <p:nvPr>
            <p:extLst>
              <p:ext uri="{D42A27DB-BD31-4B8C-83A1-F6EECF244321}">
                <p14:modId xmlns:p14="http://schemas.microsoft.com/office/powerpoint/2010/main" val="540159113"/>
              </p:ext>
            </p:extLst>
          </p:nvPr>
        </p:nvGraphicFramePr>
        <p:xfrm>
          <a:off x="442608" y="1483309"/>
          <a:ext cx="8258784" cy="3723312"/>
        </p:xfrm>
        <a:graphic>
          <a:graphicData uri="http://schemas.openxmlformats.org/drawingml/2006/table">
            <a:tbl>
              <a:tblPr firstRow="1" bandRow="1">
                <a:tableStyleId>{5940675A-B579-460E-94D1-54222C63F5DA}</a:tableStyleId>
              </a:tblPr>
              <a:tblGrid>
                <a:gridCol w="1317153">
                  <a:extLst>
                    <a:ext uri="{9D8B030D-6E8A-4147-A177-3AD203B41FA5}">
                      <a16:colId xmlns:a16="http://schemas.microsoft.com/office/drawing/2014/main" val="1235583876"/>
                    </a:ext>
                  </a:extLst>
                </a:gridCol>
                <a:gridCol w="2541517">
                  <a:extLst>
                    <a:ext uri="{9D8B030D-6E8A-4147-A177-3AD203B41FA5}">
                      <a16:colId xmlns:a16="http://schemas.microsoft.com/office/drawing/2014/main" val="3564175973"/>
                    </a:ext>
                  </a:extLst>
                </a:gridCol>
                <a:gridCol w="1991271">
                  <a:extLst>
                    <a:ext uri="{9D8B030D-6E8A-4147-A177-3AD203B41FA5}">
                      <a16:colId xmlns:a16="http://schemas.microsoft.com/office/drawing/2014/main" val="1820733150"/>
                    </a:ext>
                  </a:extLst>
                </a:gridCol>
                <a:gridCol w="2408843">
                  <a:extLst>
                    <a:ext uri="{9D8B030D-6E8A-4147-A177-3AD203B41FA5}">
                      <a16:colId xmlns:a16="http://schemas.microsoft.com/office/drawing/2014/main" val="3918069515"/>
                    </a:ext>
                  </a:extLst>
                </a:gridCol>
              </a:tblGrid>
              <a:tr h="568632">
                <a:tc>
                  <a:txBody>
                    <a:bodyPr/>
                    <a:lstStyle/>
                    <a:p>
                      <a:endParaRPr lang="en-PH" sz="1400" dirty="0"/>
                    </a:p>
                  </a:txBody>
                  <a:tcPr marL="68580" marR="68580" marT="34290" marB="3429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PH"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PH" sz="14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PH" sz="1400" dirty="0"/>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960008"/>
                  </a:ext>
                </a:extLst>
              </a:tr>
              <a:tr h="1518533">
                <a:tc>
                  <a:txBody>
                    <a:bodyPr/>
                    <a:lstStyle/>
                    <a:p>
                      <a:r>
                        <a:rPr lang="en-US" sz="1100" b="1" dirty="0"/>
                        <a:t>Objectif</a:t>
                      </a:r>
                      <a:endParaRPr lang="en-PH"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b="0" i="0" u="none" strike="noStrike" kern="1200" baseline="0" dirty="0">
                          <a:solidFill>
                            <a:schemeClr val="tx1"/>
                          </a:solidFill>
                          <a:latin typeface="+mn-lt"/>
                          <a:ea typeface="+mn-ea"/>
                          <a:cs typeface="+mn-cs"/>
                        </a:rPr>
                        <a:t>Fournir une introduction non technique au rôle des données et des technologies géospatiales dans les programmes de vaccination et proposer un cadre basé sur les processus pour guider les décideurs et les planificateurs dans le renforcement de la gestion et de l'utilisation des données et des technologies géospatiales dans les programmes de vaccination dans les pays. </a:t>
                      </a:r>
                      <a:endParaRPr lang="en-US" sz="1100" b="0" i="0" u="none" strike="noStrike" kern="1200" baseline="0" dirty="0">
                        <a:solidFill>
                          <a:schemeClr val="tx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b="0" i="0" u="none" strike="noStrike" kern="1200" baseline="0" dirty="0">
                          <a:solidFill>
                            <a:schemeClr val="tx1"/>
                          </a:solidFill>
                          <a:latin typeface="+mn-lt"/>
                          <a:ea typeface="+mn-ea"/>
                          <a:cs typeface="+mn-cs"/>
                        </a:rPr>
                        <a:t>Fournit des informations, des étapes et des considérations importantes pour le processus de sélection, de planification et de budgétisation des données géospatiales et des applications technologiques pour la vaccination.</a:t>
                      </a:r>
                      <a:endParaRPr lang="en-PH"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b="0" i="0" u="none" strike="noStrike" kern="1200" baseline="0" dirty="0">
                          <a:solidFill>
                            <a:schemeClr val="tx1"/>
                          </a:solidFill>
                          <a:latin typeface="+mn-lt"/>
                          <a:ea typeface="+mn-ea"/>
                          <a:cs typeface="+mn-cs"/>
                        </a:rPr>
                        <a:t>Fournir aux responsables de la santé des conseils sur la manière d'intégrer les données et les technologies géospatiales - en particulier les systèmes d'information géographique (SIG) - dans le processus de </a:t>
                      </a:r>
                      <a:r>
                        <a:rPr lang="fr-FR" sz="1100" b="0" i="0" u="none" strike="noStrike" kern="1200" baseline="0" dirty="0" err="1">
                          <a:solidFill>
                            <a:schemeClr val="tx1"/>
                          </a:solidFill>
                          <a:latin typeface="+mn-lt"/>
                          <a:ea typeface="+mn-ea"/>
                          <a:cs typeface="+mn-cs"/>
                        </a:rPr>
                        <a:t>microplanification</a:t>
                      </a:r>
                      <a:r>
                        <a:rPr lang="fr-FR" sz="1100" b="0" i="0" u="none" strike="noStrike" kern="1200" baseline="0" dirty="0">
                          <a:solidFill>
                            <a:schemeClr val="tx1"/>
                          </a:solidFill>
                          <a:latin typeface="+mn-lt"/>
                          <a:ea typeface="+mn-ea"/>
                          <a:cs typeface="+mn-cs"/>
                        </a:rPr>
                        <a:t>. Le manuel fournit également des informations sur les avantages de la </a:t>
                      </a:r>
                      <a:r>
                        <a:rPr lang="fr-FR" sz="1100" b="0" i="0" u="none" strike="noStrike" kern="1200" baseline="0" dirty="0" err="1">
                          <a:solidFill>
                            <a:schemeClr val="tx1"/>
                          </a:solidFill>
                          <a:latin typeface="+mn-lt"/>
                          <a:ea typeface="+mn-ea"/>
                          <a:cs typeface="+mn-cs"/>
                        </a:rPr>
                        <a:t>microplanification</a:t>
                      </a:r>
                      <a:r>
                        <a:rPr lang="fr-FR" sz="1100" b="0" i="0" u="none" strike="noStrike" kern="1200" baseline="0" dirty="0">
                          <a:solidFill>
                            <a:schemeClr val="tx1"/>
                          </a:solidFill>
                          <a:latin typeface="+mn-lt"/>
                          <a:ea typeface="+mn-ea"/>
                          <a:cs typeface="+mn-cs"/>
                        </a:rPr>
                        <a:t> basée sur la géo-activation. </a:t>
                      </a:r>
                      <a:endParaRPr lang="en-PH"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8748275"/>
                  </a:ext>
                </a:extLst>
              </a:tr>
              <a:tr h="1257853">
                <a:tc>
                  <a:txBody>
                    <a:bodyPr/>
                    <a:lstStyle/>
                    <a:p>
                      <a:r>
                        <a:rPr lang="en-US" sz="1100" b="1" dirty="0"/>
                        <a:t>Public </a:t>
                      </a:r>
                      <a:r>
                        <a:rPr lang="en-US" sz="1100" b="1" dirty="0" err="1"/>
                        <a:t>cible</a:t>
                      </a:r>
                      <a:endParaRPr lang="en-PH" sz="1100" b="1"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fr-FR" sz="1100" b="0" i="0" u="none" strike="noStrike" kern="1200" baseline="0" dirty="0">
                          <a:solidFill>
                            <a:schemeClr val="tx1"/>
                          </a:solidFill>
                          <a:latin typeface="+mn-lt"/>
                          <a:ea typeface="+mn-ea"/>
                          <a:cs typeface="+mn-cs"/>
                        </a:rPr>
                        <a:t>Tous les acteurs intéressés par la promotion ou l'investissement dans la gestion et l'utilisation des données et technologies géospatiales dans les programmes de vaccination.</a:t>
                      </a:r>
                      <a:endParaRPr lang="en-PH"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fr-FR" sz="1100" dirty="0"/>
                        <a:t>Programmes de vaccination nationaux prêts à investir dans l'utilisation de données géospatiales et d'applications technologiques. </a:t>
                      </a:r>
                      <a:endParaRPr lang="en-PH"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fr-FR" sz="1100" b="0" i="0" u="none" strike="noStrike" kern="1200" baseline="0" dirty="0">
                          <a:solidFill>
                            <a:schemeClr val="tx1"/>
                          </a:solidFill>
                          <a:latin typeface="+mn-lt"/>
                          <a:ea typeface="+mn-ea"/>
                          <a:cs typeface="+mn-cs"/>
                        </a:rPr>
                        <a:t>Gestionnaires/concepteurs de programmes de santé publique (personnel compétent dans le pays, responsables de la santé au niveau national et infranational) et experts techniques (SIG et autre personnel technique soutenant les efforts de </a:t>
                      </a:r>
                      <a:r>
                        <a:rPr lang="fr-FR" sz="1100" b="0" i="0" u="none" strike="noStrike" kern="1200" baseline="0" dirty="0" err="1">
                          <a:solidFill>
                            <a:schemeClr val="tx1"/>
                          </a:solidFill>
                          <a:latin typeface="+mn-lt"/>
                          <a:ea typeface="+mn-ea"/>
                          <a:cs typeface="+mn-cs"/>
                        </a:rPr>
                        <a:t>microplanification</a:t>
                      </a:r>
                      <a:r>
                        <a:rPr lang="fr-FR" sz="1100" b="0" i="0" u="none" strike="noStrike" kern="1200" baseline="0" dirty="0">
                          <a:solidFill>
                            <a:schemeClr val="tx1"/>
                          </a:solidFill>
                          <a:latin typeface="+mn-lt"/>
                          <a:ea typeface="+mn-ea"/>
                          <a:cs typeface="+mn-cs"/>
                        </a:rPr>
                        <a:t>).</a:t>
                      </a:r>
                      <a:endParaRPr lang="en-PH" sz="1100" dirty="0"/>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497749"/>
                  </a:ext>
                </a:extLst>
              </a:tr>
            </a:tbl>
          </a:graphicData>
        </a:graphic>
      </p:graphicFrame>
      <p:sp>
        <p:nvSpPr>
          <p:cNvPr id="8" name="Slide Number Placeholder 3">
            <a:extLst>
              <a:ext uri="{FF2B5EF4-FFF2-40B4-BE49-F238E27FC236}">
                <a16:creationId xmlns:a16="http://schemas.microsoft.com/office/drawing/2014/main" id="{11691145-02F2-7033-C431-3FE8FEB47615}"/>
              </a:ext>
            </a:extLst>
          </p:cNvPr>
          <p:cNvSpPr txBox="1">
            <a:spLocks/>
          </p:cNvSpPr>
          <p:nvPr/>
        </p:nvSpPr>
        <p:spPr>
          <a:xfrm>
            <a:off x="6997813" y="5902405"/>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11</a:t>
            </a:fld>
            <a:endParaRPr lang="en-US" sz="1200" dirty="0"/>
          </a:p>
        </p:txBody>
      </p:sp>
      <p:sp>
        <p:nvSpPr>
          <p:cNvPr id="10" name="Title 1">
            <a:extLst>
              <a:ext uri="{FF2B5EF4-FFF2-40B4-BE49-F238E27FC236}">
                <a16:creationId xmlns:a16="http://schemas.microsoft.com/office/drawing/2014/main" id="{F9B1AC15-011A-EA00-4E1B-61EB730173C6}"/>
              </a:ext>
            </a:extLst>
          </p:cNvPr>
          <p:cNvSpPr txBox="1">
            <a:spLocks/>
          </p:cNvSpPr>
          <p:nvPr/>
        </p:nvSpPr>
        <p:spPr>
          <a:xfrm>
            <a:off x="177319" y="1088902"/>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dirty="0">
                <a:latin typeface="+mn-lt"/>
              </a:rPr>
              <a:t>Le cadre de géo-activation du SIS dans les 3 lignes directrices</a:t>
            </a:r>
            <a:endParaRPr lang="en-PH" altLang="en-US" sz="2400" dirty="0">
              <a:latin typeface="+mn-lt"/>
            </a:endParaRPr>
          </a:p>
        </p:txBody>
      </p:sp>
      <p:pic>
        <p:nvPicPr>
          <p:cNvPr id="11" name="Picture 10">
            <a:extLst>
              <a:ext uri="{FF2B5EF4-FFF2-40B4-BE49-F238E27FC236}">
                <a16:creationId xmlns:a16="http://schemas.microsoft.com/office/drawing/2014/main" id="{4BE63755-1F34-AD0D-3248-123405972AAE}"/>
              </a:ext>
            </a:extLst>
          </p:cNvPr>
          <p:cNvPicPr>
            <a:picLocks noChangeAspect="1"/>
          </p:cNvPicPr>
          <p:nvPr/>
        </p:nvPicPr>
        <p:blipFill rotWithShape="1">
          <a:blip r:embed="rId3"/>
          <a:srcRect l="4671" t="32342" r="16031" b="36644"/>
          <a:stretch/>
        </p:blipFill>
        <p:spPr>
          <a:xfrm>
            <a:off x="2020390" y="1582994"/>
            <a:ext cx="1986428" cy="417584"/>
          </a:xfrm>
          <a:prstGeom prst="rect">
            <a:avLst/>
          </a:prstGeom>
        </p:spPr>
      </p:pic>
      <p:pic>
        <p:nvPicPr>
          <p:cNvPr id="23" name="Picture 22">
            <a:extLst>
              <a:ext uri="{FF2B5EF4-FFF2-40B4-BE49-F238E27FC236}">
                <a16:creationId xmlns:a16="http://schemas.microsoft.com/office/drawing/2014/main" id="{A464FC49-F2AF-E524-734A-66B1C44CFE7D}"/>
              </a:ext>
            </a:extLst>
          </p:cNvPr>
          <p:cNvPicPr>
            <a:picLocks noChangeAspect="1"/>
          </p:cNvPicPr>
          <p:nvPr/>
        </p:nvPicPr>
        <p:blipFill rotWithShape="1">
          <a:blip r:embed="rId4"/>
          <a:srcRect l="29741" t="28156" r="15676" b="64402"/>
          <a:stretch/>
        </p:blipFill>
        <p:spPr>
          <a:xfrm>
            <a:off x="4360729" y="1614440"/>
            <a:ext cx="1872000" cy="137191"/>
          </a:xfrm>
          <a:prstGeom prst="rect">
            <a:avLst/>
          </a:prstGeom>
        </p:spPr>
      </p:pic>
      <p:pic>
        <p:nvPicPr>
          <p:cNvPr id="25" name="Picture 24">
            <a:extLst>
              <a:ext uri="{FF2B5EF4-FFF2-40B4-BE49-F238E27FC236}">
                <a16:creationId xmlns:a16="http://schemas.microsoft.com/office/drawing/2014/main" id="{DECCE2F5-9A34-8FCB-51D7-C56130843CEC}"/>
              </a:ext>
            </a:extLst>
          </p:cNvPr>
          <p:cNvPicPr>
            <a:picLocks noChangeAspect="1"/>
          </p:cNvPicPr>
          <p:nvPr/>
        </p:nvPicPr>
        <p:blipFill rotWithShape="1">
          <a:blip r:embed="rId5"/>
          <a:srcRect l="20625" t="48449" r="28125" b="32752"/>
          <a:stretch/>
        </p:blipFill>
        <p:spPr>
          <a:xfrm>
            <a:off x="6614741" y="1602214"/>
            <a:ext cx="1839289" cy="362624"/>
          </a:xfrm>
          <a:prstGeom prst="rect">
            <a:avLst/>
          </a:prstGeom>
        </p:spPr>
      </p:pic>
      <p:sp>
        <p:nvSpPr>
          <p:cNvPr id="26" name="AutoShape 416">
            <a:extLst>
              <a:ext uri="{FF2B5EF4-FFF2-40B4-BE49-F238E27FC236}">
                <a16:creationId xmlns:a16="http://schemas.microsoft.com/office/drawing/2014/main" id="{70F539F3-F7DA-9005-D90D-A27C96BAB86E}"/>
              </a:ext>
            </a:extLst>
          </p:cNvPr>
          <p:cNvSpPr>
            <a:spLocks noChangeArrowheads="1"/>
          </p:cNvSpPr>
          <p:nvPr/>
        </p:nvSpPr>
        <p:spPr bwMode="auto">
          <a:xfrm>
            <a:off x="908243" y="6228560"/>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27" name="Rectangle 265">
            <a:extLst>
              <a:ext uri="{FF2B5EF4-FFF2-40B4-BE49-F238E27FC236}">
                <a16:creationId xmlns:a16="http://schemas.microsoft.com/office/drawing/2014/main" id="{7B90E7DD-087E-87B4-F07D-4EC268B545C9}"/>
              </a:ext>
            </a:extLst>
          </p:cNvPr>
          <p:cNvSpPr>
            <a:spLocks noChangeArrowheads="1"/>
          </p:cNvSpPr>
          <p:nvPr/>
        </p:nvSpPr>
        <p:spPr bwMode="auto">
          <a:xfrm>
            <a:off x="1286816" y="6208621"/>
            <a:ext cx="7309983" cy="316626"/>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dirty="0">
                <a:latin typeface="+mn-lt"/>
              </a:rPr>
              <a:t>Applicable à d'autres programmes de santé</a:t>
            </a:r>
            <a:endParaRPr lang="en-US" dirty="0">
              <a:latin typeface="+mn-lt"/>
            </a:endParaRPr>
          </a:p>
        </p:txBody>
      </p:sp>
      <p:sp>
        <p:nvSpPr>
          <p:cNvPr id="28" name="AutoShape 416">
            <a:extLst>
              <a:ext uri="{FF2B5EF4-FFF2-40B4-BE49-F238E27FC236}">
                <a16:creationId xmlns:a16="http://schemas.microsoft.com/office/drawing/2014/main" id="{4394CF27-1A6A-BFA9-3FDA-948599C64B4C}"/>
              </a:ext>
            </a:extLst>
          </p:cNvPr>
          <p:cNvSpPr>
            <a:spLocks noChangeArrowheads="1"/>
          </p:cNvSpPr>
          <p:nvPr/>
        </p:nvSpPr>
        <p:spPr bwMode="auto">
          <a:xfrm>
            <a:off x="778255" y="5890499"/>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29" name="Rectangle 265">
            <a:extLst>
              <a:ext uri="{FF2B5EF4-FFF2-40B4-BE49-F238E27FC236}">
                <a16:creationId xmlns:a16="http://schemas.microsoft.com/office/drawing/2014/main" id="{31DE202F-80F0-8669-C838-3FCA17D0E2C8}"/>
              </a:ext>
            </a:extLst>
          </p:cNvPr>
          <p:cNvSpPr>
            <a:spLocks noChangeArrowheads="1"/>
          </p:cNvSpPr>
          <p:nvPr/>
        </p:nvSpPr>
        <p:spPr bwMode="auto">
          <a:xfrm>
            <a:off x="1133014" y="5870622"/>
            <a:ext cx="7309983" cy="316626"/>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dirty="0">
                <a:latin typeface="+mn-lt"/>
              </a:rPr>
              <a:t>Complémentaires tout en présentant des chevauchements</a:t>
            </a:r>
            <a:endParaRPr lang="en-US" dirty="0">
              <a:latin typeface="+mn-lt"/>
            </a:endParaRPr>
          </a:p>
        </p:txBody>
      </p:sp>
      <p:sp>
        <p:nvSpPr>
          <p:cNvPr id="30" name="TextBox 29">
            <a:extLst>
              <a:ext uri="{FF2B5EF4-FFF2-40B4-BE49-F238E27FC236}">
                <a16:creationId xmlns:a16="http://schemas.microsoft.com/office/drawing/2014/main" id="{E6D3A42E-DC97-F7E3-D9AE-06D6C782E5E3}"/>
              </a:ext>
            </a:extLst>
          </p:cNvPr>
          <p:cNvSpPr txBox="1"/>
          <p:nvPr/>
        </p:nvSpPr>
        <p:spPr>
          <a:xfrm>
            <a:off x="1679470" y="5292341"/>
            <a:ext cx="7234519" cy="369332"/>
          </a:xfrm>
          <a:prstGeom prst="rect">
            <a:avLst/>
          </a:prstGeom>
          <a:noFill/>
        </p:spPr>
        <p:txBody>
          <a:bodyPr wrap="square">
            <a:spAutoFit/>
          </a:bodyPr>
          <a:lstStyle/>
          <a:p>
            <a:r>
              <a:rPr lang="en-US" sz="1350" dirty="0">
                <a:latin typeface="+mn-lt"/>
              </a:rPr>
              <a:t>          Promotion	                 </a:t>
            </a:r>
            <a:r>
              <a:rPr lang="en-US" sz="1350" dirty="0" err="1">
                <a:latin typeface="+mn-lt"/>
              </a:rPr>
              <a:t>Mobilisation</a:t>
            </a:r>
            <a:r>
              <a:rPr lang="en-US" sz="1350" dirty="0">
                <a:latin typeface="+mn-lt"/>
              </a:rPr>
              <a:t> des </a:t>
            </a:r>
            <a:r>
              <a:rPr lang="en-US" sz="1350" dirty="0" err="1">
                <a:latin typeface="+mn-lt"/>
              </a:rPr>
              <a:t>ressources</a:t>
            </a:r>
            <a:r>
              <a:rPr lang="en-US" sz="1350" dirty="0">
                <a:latin typeface="+mn-lt"/>
              </a:rPr>
              <a:t> 	</a:t>
            </a:r>
            <a:r>
              <a:rPr lang="en-US" dirty="0"/>
              <a:t>      </a:t>
            </a:r>
            <a:r>
              <a:rPr lang="en-US" sz="1350" dirty="0">
                <a:latin typeface="+mn-lt"/>
              </a:rPr>
              <a:t>Mise en œuvre technique</a:t>
            </a:r>
            <a:endParaRPr lang="en-PH" sz="1350" dirty="0">
              <a:latin typeface="+mn-lt"/>
            </a:endParaRPr>
          </a:p>
        </p:txBody>
      </p:sp>
      <p:sp>
        <p:nvSpPr>
          <p:cNvPr id="31" name="AutoShape 416">
            <a:extLst>
              <a:ext uri="{FF2B5EF4-FFF2-40B4-BE49-F238E27FC236}">
                <a16:creationId xmlns:a16="http://schemas.microsoft.com/office/drawing/2014/main" id="{2A9B6A43-45AE-B72D-1F6C-19E76EF769B7}"/>
              </a:ext>
            </a:extLst>
          </p:cNvPr>
          <p:cNvSpPr>
            <a:spLocks noChangeArrowheads="1"/>
          </p:cNvSpPr>
          <p:nvPr/>
        </p:nvSpPr>
        <p:spPr bwMode="auto">
          <a:xfrm rot="5400000">
            <a:off x="2525410" y="5019833"/>
            <a:ext cx="276999"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32" name="AutoShape 416">
            <a:extLst>
              <a:ext uri="{FF2B5EF4-FFF2-40B4-BE49-F238E27FC236}">
                <a16:creationId xmlns:a16="http://schemas.microsoft.com/office/drawing/2014/main" id="{7E9CF1E5-2CFF-4047-BC60-0F103DCBBBDC}"/>
              </a:ext>
            </a:extLst>
          </p:cNvPr>
          <p:cNvSpPr>
            <a:spLocks noChangeArrowheads="1"/>
          </p:cNvSpPr>
          <p:nvPr/>
        </p:nvSpPr>
        <p:spPr bwMode="auto">
          <a:xfrm rot="5400000">
            <a:off x="4896382" y="5007725"/>
            <a:ext cx="276999"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33" name="AutoShape 416">
            <a:extLst>
              <a:ext uri="{FF2B5EF4-FFF2-40B4-BE49-F238E27FC236}">
                <a16:creationId xmlns:a16="http://schemas.microsoft.com/office/drawing/2014/main" id="{21E017B8-1D06-EA31-7FE1-FD8744910F3F}"/>
              </a:ext>
            </a:extLst>
          </p:cNvPr>
          <p:cNvSpPr>
            <a:spLocks noChangeArrowheads="1"/>
          </p:cNvSpPr>
          <p:nvPr/>
        </p:nvSpPr>
        <p:spPr bwMode="auto">
          <a:xfrm rot="5400000">
            <a:off x="7468905" y="5084278"/>
            <a:ext cx="276999"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pic>
        <p:nvPicPr>
          <p:cNvPr id="4" name="Picture 3">
            <a:extLst>
              <a:ext uri="{FF2B5EF4-FFF2-40B4-BE49-F238E27FC236}">
                <a16:creationId xmlns:a16="http://schemas.microsoft.com/office/drawing/2014/main" id="{D7223E37-EB64-4287-B9CF-4DDFA761BD16}"/>
              </a:ext>
            </a:extLst>
          </p:cNvPr>
          <p:cNvPicPr>
            <a:picLocks noChangeAspect="1"/>
          </p:cNvPicPr>
          <p:nvPr/>
        </p:nvPicPr>
        <p:blipFill rotWithShape="1">
          <a:blip r:embed="rId6"/>
          <a:srcRect l="38775" t="27499" r="1638" b="68548"/>
          <a:stretch/>
        </p:blipFill>
        <p:spPr>
          <a:xfrm>
            <a:off x="4306729" y="1796955"/>
            <a:ext cx="1980000" cy="173528"/>
          </a:xfrm>
          <a:prstGeom prst="rect">
            <a:avLst/>
          </a:prstGeom>
          <a:ln>
            <a:noFill/>
          </a:ln>
        </p:spPr>
      </p:pic>
    </p:spTree>
    <p:extLst>
      <p:ext uri="{BB962C8B-B14F-4D97-AF65-F5344CB8AC3E}">
        <p14:creationId xmlns:p14="http://schemas.microsoft.com/office/powerpoint/2010/main" val="258905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12</a:t>
            </a:fld>
            <a:endParaRPr lang="en-GB" altLang="en-US"/>
          </a:p>
        </p:txBody>
      </p:sp>
      <p:sp>
        <p:nvSpPr>
          <p:cNvPr id="7" name="Title 1"/>
          <p:cNvSpPr txBox="1">
            <a:spLocks/>
          </p:cNvSpPr>
          <p:nvPr/>
        </p:nvSpPr>
        <p:spPr bwMode="auto">
          <a:xfrm>
            <a:off x="1" y="142975"/>
            <a:ext cx="9098978"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Lignes directrices incluant/basées sur le cadre de la géo-activation du SIS</a:t>
            </a:r>
            <a:endParaRPr lang="en-US" sz="3200" b="1" dirty="0">
              <a:solidFill>
                <a:schemeClr val="bg1"/>
              </a:solidFill>
              <a:latin typeface="+mn-lt"/>
            </a:endParaRPr>
          </a:p>
        </p:txBody>
      </p:sp>
      <p:sp>
        <p:nvSpPr>
          <p:cNvPr id="10" name="Title 1">
            <a:extLst>
              <a:ext uri="{FF2B5EF4-FFF2-40B4-BE49-F238E27FC236}">
                <a16:creationId xmlns:a16="http://schemas.microsoft.com/office/drawing/2014/main" id="{F9B1AC15-011A-EA00-4E1B-61EB730173C6}"/>
              </a:ext>
            </a:extLst>
          </p:cNvPr>
          <p:cNvSpPr txBox="1">
            <a:spLocks/>
          </p:cNvSpPr>
          <p:nvPr/>
        </p:nvSpPr>
        <p:spPr>
          <a:xfrm>
            <a:off x="177320" y="1157852"/>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dirty="0">
                <a:latin typeface="+mn-lt"/>
              </a:rPr>
              <a:t>Le cadre de géo-activation du SIS dans les 3 lignes directrices</a:t>
            </a:r>
            <a:endParaRPr lang="en-PH" altLang="en-US" sz="2400" dirty="0">
              <a:latin typeface="+mn-lt"/>
            </a:endParaRPr>
          </a:p>
        </p:txBody>
      </p:sp>
      <p:pic>
        <p:nvPicPr>
          <p:cNvPr id="4" name="Picture 3">
            <a:extLst>
              <a:ext uri="{FF2B5EF4-FFF2-40B4-BE49-F238E27FC236}">
                <a16:creationId xmlns:a16="http://schemas.microsoft.com/office/drawing/2014/main" id="{1E119468-70BD-B02D-BD18-4CE71B353504}"/>
              </a:ext>
            </a:extLst>
          </p:cNvPr>
          <p:cNvPicPr>
            <a:picLocks noChangeAspect="1"/>
          </p:cNvPicPr>
          <p:nvPr/>
        </p:nvPicPr>
        <p:blipFill rotWithShape="1">
          <a:blip r:embed="rId3"/>
          <a:srcRect l="4671" t="32342" r="16031" b="36644"/>
          <a:stretch/>
        </p:blipFill>
        <p:spPr>
          <a:xfrm>
            <a:off x="637044" y="1828541"/>
            <a:ext cx="1986428" cy="417584"/>
          </a:xfrm>
          <a:prstGeom prst="rect">
            <a:avLst/>
          </a:prstGeom>
        </p:spPr>
      </p:pic>
      <p:pic>
        <p:nvPicPr>
          <p:cNvPr id="6" name="Picture 5">
            <a:extLst>
              <a:ext uri="{FF2B5EF4-FFF2-40B4-BE49-F238E27FC236}">
                <a16:creationId xmlns:a16="http://schemas.microsoft.com/office/drawing/2014/main" id="{14D2986A-117C-2A9D-B83B-E790DDACA68D}"/>
              </a:ext>
            </a:extLst>
          </p:cNvPr>
          <p:cNvPicPr>
            <a:picLocks noChangeAspect="1"/>
          </p:cNvPicPr>
          <p:nvPr/>
        </p:nvPicPr>
        <p:blipFill rotWithShape="1">
          <a:blip r:embed="rId4"/>
          <a:srcRect l="20625" t="48449" r="28125" b="32752"/>
          <a:stretch/>
        </p:blipFill>
        <p:spPr>
          <a:xfrm>
            <a:off x="6682298" y="1819722"/>
            <a:ext cx="2162783" cy="426403"/>
          </a:xfrm>
          <a:prstGeom prst="rect">
            <a:avLst/>
          </a:prstGeom>
        </p:spPr>
      </p:pic>
      <p:pic>
        <p:nvPicPr>
          <p:cNvPr id="9" name="Picture 8">
            <a:extLst>
              <a:ext uri="{FF2B5EF4-FFF2-40B4-BE49-F238E27FC236}">
                <a16:creationId xmlns:a16="http://schemas.microsoft.com/office/drawing/2014/main" id="{835DD328-1064-AFBE-CA29-2AE024EF4A1A}"/>
              </a:ext>
            </a:extLst>
          </p:cNvPr>
          <p:cNvPicPr>
            <a:picLocks noChangeAspect="1"/>
          </p:cNvPicPr>
          <p:nvPr/>
        </p:nvPicPr>
        <p:blipFill rotWithShape="1">
          <a:blip r:embed="rId5"/>
          <a:srcRect l="21563" t="30251" r="35625" b="24806"/>
          <a:stretch/>
        </p:blipFill>
        <p:spPr>
          <a:xfrm>
            <a:off x="5806653" y="2235824"/>
            <a:ext cx="3299736" cy="1861878"/>
          </a:xfrm>
          <a:prstGeom prst="rect">
            <a:avLst/>
          </a:prstGeom>
        </p:spPr>
      </p:pic>
      <p:pic>
        <p:nvPicPr>
          <p:cNvPr id="12" name="Picture 11">
            <a:extLst>
              <a:ext uri="{FF2B5EF4-FFF2-40B4-BE49-F238E27FC236}">
                <a16:creationId xmlns:a16="http://schemas.microsoft.com/office/drawing/2014/main" id="{2668BA24-73F0-5019-0715-DAC3EDE8203C}"/>
              </a:ext>
            </a:extLst>
          </p:cNvPr>
          <p:cNvPicPr>
            <a:picLocks noChangeAspect="1"/>
          </p:cNvPicPr>
          <p:nvPr/>
        </p:nvPicPr>
        <p:blipFill rotWithShape="1">
          <a:blip r:embed="rId6"/>
          <a:srcRect l="5548" t="17829" r="18125" b="8721"/>
          <a:stretch/>
        </p:blipFill>
        <p:spPr>
          <a:xfrm>
            <a:off x="107504" y="2355330"/>
            <a:ext cx="3137554" cy="1622867"/>
          </a:xfrm>
          <a:prstGeom prst="rect">
            <a:avLst/>
          </a:prstGeom>
        </p:spPr>
      </p:pic>
      <p:pic>
        <p:nvPicPr>
          <p:cNvPr id="13" name="Picture 12">
            <a:extLst>
              <a:ext uri="{FF2B5EF4-FFF2-40B4-BE49-F238E27FC236}">
                <a16:creationId xmlns:a16="http://schemas.microsoft.com/office/drawing/2014/main" id="{FB1A877B-0932-488C-8499-C989BBF02EA3}"/>
              </a:ext>
            </a:extLst>
          </p:cNvPr>
          <p:cNvPicPr>
            <a:picLocks noChangeAspect="1"/>
          </p:cNvPicPr>
          <p:nvPr/>
        </p:nvPicPr>
        <p:blipFill rotWithShape="1">
          <a:blip r:embed="rId7"/>
          <a:srcRect l="22708" t="50828" r="57500" b="28294"/>
          <a:stretch/>
        </p:blipFill>
        <p:spPr>
          <a:xfrm>
            <a:off x="3814994" y="2154699"/>
            <a:ext cx="1490567" cy="845146"/>
          </a:xfrm>
          <a:prstGeom prst="rect">
            <a:avLst/>
          </a:prstGeom>
        </p:spPr>
      </p:pic>
      <p:pic>
        <p:nvPicPr>
          <p:cNvPr id="14" name="Picture 13">
            <a:extLst>
              <a:ext uri="{FF2B5EF4-FFF2-40B4-BE49-F238E27FC236}">
                <a16:creationId xmlns:a16="http://schemas.microsoft.com/office/drawing/2014/main" id="{CDBE001B-4FB0-8D52-5F14-C4EA5767F478}"/>
              </a:ext>
            </a:extLst>
          </p:cNvPr>
          <p:cNvPicPr>
            <a:picLocks noChangeAspect="1"/>
          </p:cNvPicPr>
          <p:nvPr/>
        </p:nvPicPr>
        <p:blipFill rotWithShape="1">
          <a:blip r:embed="rId7"/>
          <a:srcRect l="42869" t="52082" r="35632" b="30226"/>
          <a:stretch/>
        </p:blipFill>
        <p:spPr>
          <a:xfrm>
            <a:off x="3549182" y="2999845"/>
            <a:ext cx="2230958" cy="986771"/>
          </a:xfrm>
          <a:prstGeom prst="rect">
            <a:avLst/>
          </a:prstGeom>
        </p:spPr>
      </p:pic>
      <p:cxnSp>
        <p:nvCxnSpPr>
          <p:cNvPr id="15" name="Straight Connector 14">
            <a:extLst>
              <a:ext uri="{FF2B5EF4-FFF2-40B4-BE49-F238E27FC236}">
                <a16:creationId xmlns:a16="http://schemas.microsoft.com/office/drawing/2014/main" id="{5B6A05A6-52CF-5AF8-F5D9-9BE65E3ACAB0}"/>
              </a:ext>
            </a:extLst>
          </p:cNvPr>
          <p:cNvCxnSpPr>
            <a:cxnSpLocks/>
          </p:cNvCxnSpPr>
          <p:nvPr/>
        </p:nvCxnSpPr>
        <p:spPr>
          <a:xfrm>
            <a:off x="3663481" y="3521805"/>
            <a:ext cx="1947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102990-BC00-D10E-92CF-750E8DD6CE61}"/>
              </a:ext>
            </a:extLst>
          </p:cNvPr>
          <p:cNvCxnSpPr>
            <a:cxnSpLocks/>
          </p:cNvCxnSpPr>
          <p:nvPr/>
        </p:nvCxnSpPr>
        <p:spPr>
          <a:xfrm>
            <a:off x="4157431" y="3421793"/>
            <a:ext cx="1453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59DA92-7EA4-7F99-A97F-43601659C704}"/>
              </a:ext>
            </a:extLst>
          </p:cNvPr>
          <p:cNvCxnSpPr>
            <a:cxnSpLocks/>
          </p:cNvCxnSpPr>
          <p:nvPr/>
        </p:nvCxnSpPr>
        <p:spPr>
          <a:xfrm>
            <a:off x="3673006" y="3617055"/>
            <a:ext cx="1947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34DE0-48DF-4F2B-5E56-DF4C35F86F3A}"/>
              </a:ext>
            </a:extLst>
          </p:cNvPr>
          <p:cNvCxnSpPr>
            <a:cxnSpLocks/>
          </p:cNvCxnSpPr>
          <p:nvPr/>
        </p:nvCxnSpPr>
        <p:spPr>
          <a:xfrm>
            <a:off x="3653956" y="3724678"/>
            <a:ext cx="2714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03439B3-8417-70F9-A21C-928731D1C95A}"/>
              </a:ext>
            </a:extLst>
          </p:cNvPr>
          <p:cNvPicPr>
            <a:picLocks noChangeAspect="1"/>
          </p:cNvPicPr>
          <p:nvPr/>
        </p:nvPicPr>
        <p:blipFill rotWithShape="1">
          <a:blip r:embed="rId8"/>
          <a:srcRect l="28672" t="19377" r="41461" b="15295"/>
          <a:stretch/>
        </p:blipFill>
        <p:spPr>
          <a:xfrm>
            <a:off x="3750166" y="4416090"/>
            <a:ext cx="1555395" cy="1828645"/>
          </a:xfrm>
          <a:prstGeom prst="rect">
            <a:avLst/>
          </a:prstGeom>
        </p:spPr>
      </p:pic>
      <p:pic>
        <p:nvPicPr>
          <p:cNvPr id="20" name="Picture 19">
            <a:extLst>
              <a:ext uri="{FF2B5EF4-FFF2-40B4-BE49-F238E27FC236}">
                <a16:creationId xmlns:a16="http://schemas.microsoft.com/office/drawing/2014/main" id="{FC14A041-194E-0F1D-A5FA-CE7D7F7980E4}"/>
              </a:ext>
            </a:extLst>
          </p:cNvPr>
          <p:cNvPicPr>
            <a:picLocks noChangeAspect="1"/>
          </p:cNvPicPr>
          <p:nvPr/>
        </p:nvPicPr>
        <p:blipFill rotWithShape="1">
          <a:blip r:embed="rId9"/>
          <a:srcRect l="25666" t="-1857" r="29927" b="265"/>
          <a:stretch/>
        </p:blipFill>
        <p:spPr>
          <a:xfrm>
            <a:off x="975461" y="4326155"/>
            <a:ext cx="1511214" cy="1944707"/>
          </a:xfrm>
          <a:prstGeom prst="rect">
            <a:avLst/>
          </a:prstGeom>
        </p:spPr>
      </p:pic>
      <p:sp>
        <p:nvSpPr>
          <p:cNvPr id="21" name="Rectangle 20">
            <a:extLst>
              <a:ext uri="{FF2B5EF4-FFF2-40B4-BE49-F238E27FC236}">
                <a16:creationId xmlns:a16="http://schemas.microsoft.com/office/drawing/2014/main" id="{E778B170-4058-7D34-94DC-A986954ECBA6}"/>
              </a:ext>
            </a:extLst>
          </p:cNvPr>
          <p:cNvSpPr/>
          <p:nvPr/>
        </p:nvSpPr>
        <p:spPr>
          <a:xfrm>
            <a:off x="893812" y="4087402"/>
            <a:ext cx="285750" cy="623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5"/>
          </a:p>
        </p:txBody>
      </p:sp>
      <p:pic>
        <p:nvPicPr>
          <p:cNvPr id="22" name="Picture 21">
            <a:extLst>
              <a:ext uri="{FF2B5EF4-FFF2-40B4-BE49-F238E27FC236}">
                <a16:creationId xmlns:a16="http://schemas.microsoft.com/office/drawing/2014/main" id="{7D35EF48-E5ED-2C52-540C-849E9B1D91C4}"/>
              </a:ext>
            </a:extLst>
          </p:cNvPr>
          <p:cNvPicPr>
            <a:picLocks noChangeAspect="1"/>
          </p:cNvPicPr>
          <p:nvPr/>
        </p:nvPicPr>
        <p:blipFill rotWithShape="1">
          <a:blip r:embed="rId10"/>
          <a:srcRect l="21094" t="24236" r="33046" b="29674"/>
          <a:stretch/>
        </p:blipFill>
        <p:spPr>
          <a:xfrm>
            <a:off x="6150550" y="4579328"/>
            <a:ext cx="2879204" cy="1555350"/>
          </a:xfrm>
          <a:prstGeom prst="rect">
            <a:avLst/>
          </a:prstGeom>
        </p:spPr>
      </p:pic>
      <p:pic>
        <p:nvPicPr>
          <p:cNvPr id="2" name="Picture 1">
            <a:extLst>
              <a:ext uri="{FF2B5EF4-FFF2-40B4-BE49-F238E27FC236}">
                <a16:creationId xmlns:a16="http://schemas.microsoft.com/office/drawing/2014/main" id="{7CEDE909-3F5C-601E-FDAC-90FAD7940CD9}"/>
              </a:ext>
            </a:extLst>
          </p:cNvPr>
          <p:cNvPicPr>
            <a:picLocks noChangeAspect="1"/>
          </p:cNvPicPr>
          <p:nvPr/>
        </p:nvPicPr>
        <p:blipFill rotWithShape="1">
          <a:blip r:embed="rId11"/>
          <a:srcRect l="29741" t="28156" r="15676" b="64402"/>
          <a:stretch/>
        </p:blipFill>
        <p:spPr>
          <a:xfrm>
            <a:off x="3374581" y="1785139"/>
            <a:ext cx="2545910" cy="186579"/>
          </a:xfrm>
          <a:prstGeom prst="rect">
            <a:avLst/>
          </a:prstGeom>
        </p:spPr>
      </p:pic>
      <p:pic>
        <p:nvPicPr>
          <p:cNvPr id="8" name="Picture 7">
            <a:extLst>
              <a:ext uri="{FF2B5EF4-FFF2-40B4-BE49-F238E27FC236}">
                <a16:creationId xmlns:a16="http://schemas.microsoft.com/office/drawing/2014/main" id="{5DC85D07-CBF7-8B1A-B954-EE97617DF6A9}"/>
              </a:ext>
            </a:extLst>
          </p:cNvPr>
          <p:cNvPicPr>
            <a:picLocks noChangeAspect="1"/>
          </p:cNvPicPr>
          <p:nvPr/>
        </p:nvPicPr>
        <p:blipFill rotWithShape="1">
          <a:blip r:embed="rId12"/>
          <a:srcRect l="38775" t="27499" r="1638" b="68548"/>
          <a:stretch/>
        </p:blipFill>
        <p:spPr>
          <a:xfrm>
            <a:off x="3281703" y="1967653"/>
            <a:ext cx="2692788" cy="235997"/>
          </a:xfrm>
          <a:prstGeom prst="rect">
            <a:avLst/>
          </a:prstGeom>
          <a:ln>
            <a:noFill/>
          </a:ln>
        </p:spPr>
      </p:pic>
    </p:spTree>
    <p:extLst>
      <p:ext uri="{BB962C8B-B14F-4D97-AF65-F5344CB8AC3E}">
        <p14:creationId xmlns:p14="http://schemas.microsoft.com/office/powerpoint/2010/main" val="915848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13</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Exemple de mise en œuvre</a:t>
            </a:r>
            <a:endParaRPr lang="en-US" sz="3200" b="1" dirty="0">
              <a:solidFill>
                <a:schemeClr val="bg1"/>
              </a:solidFill>
              <a:latin typeface="+mn-lt"/>
            </a:endParaRPr>
          </a:p>
        </p:txBody>
      </p:sp>
      <p:pic>
        <p:nvPicPr>
          <p:cNvPr id="2" name="Picture 1">
            <a:hlinkClick r:id="rId3"/>
            <a:extLst>
              <a:ext uri="{FF2B5EF4-FFF2-40B4-BE49-F238E27FC236}">
                <a16:creationId xmlns:a16="http://schemas.microsoft.com/office/drawing/2014/main" id="{136F7D06-28C5-8BB7-93F0-310A5BE46C8F}"/>
              </a:ext>
            </a:extLst>
          </p:cNvPr>
          <p:cNvPicPr>
            <a:picLocks noChangeAspect="1"/>
          </p:cNvPicPr>
          <p:nvPr/>
        </p:nvPicPr>
        <p:blipFill rotWithShape="1">
          <a:blip r:embed="rId4"/>
          <a:srcRect l="2750" t="12191" r="1176" b="12191"/>
          <a:stretch/>
        </p:blipFill>
        <p:spPr>
          <a:xfrm>
            <a:off x="458733" y="1124744"/>
            <a:ext cx="3659113" cy="16200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8" name="Picture 7">
            <a:hlinkClick r:id="rId5"/>
            <a:extLst>
              <a:ext uri="{FF2B5EF4-FFF2-40B4-BE49-F238E27FC236}">
                <a16:creationId xmlns:a16="http://schemas.microsoft.com/office/drawing/2014/main" id="{E2806F3A-6CED-05BE-4368-8C9A985FF343}"/>
              </a:ext>
            </a:extLst>
          </p:cNvPr>
          <p:cNvPicPr>
            <a:picLocks noChangeAspect="1"/>
          </p:cNvPicPr>
          <p:nvPr/>
        </p:nvPicPr>
        <p:blipFill rotWithShape="1">
          <a:blip r:embed="rId6"/>
          <a:srcRect l="2750" t="12191" r="1176" b="12191"/>
          <a:stretch/>
        </p:blipFill>
        <p:spPr>
          <a:xfrm>
            <a:off x="3566650" y="2996952"/>
            <a:ext cx="3659112" cy="1620000"/>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10" name="Title 1">
            <a:extLst>
              <a:ext uri="{FF2B5EF4-FFF2-40B4-BE49-F238E27FC236}">
                <a16:creationId xmlns:a16="http://schemas.microsoft.com/office/drawing/2014/main" id="{809B7020-A4DD-A1F3-861B-793F39AC1C78}"/>
              </a:ext>
            </a:extLst>
          </p:cNvPr>
          <p:cNvSpPr txBox="1">
            <a:spLocks/>
          </p:cNvSpPr>
          <p:nvPr/>
        </p:nvSpPr>
        <p:spPr>
          <a:xfrm>
            <a:off x="5032477" y="1526581"/>
            <a:ext cx="2579915" cy="358486"/>
          </a:xfrm>
          <a:prstGeom prst="rect">
            <a:avLst/>
          </a:prstGeom>
        </p:spPr>
        <p:txBody>
          <a:bodyPr vert="horz" lIns="51435" tIns="25718" rIns="51435" bIns="25718" rtlCol="0" anchor="b">
            <a:noAutofit/>
          </a:bodyPr>
          <a:lstStyle/>
          <a:p>
            <a:pPr defTabSz="514350" fontAlgn="auto">
              <a:lnSpc>
                <a:spcPct val="90000"/>
              </a:lnSpc>
              <a:spcAft>
                <a:spcPts val="0"/>
              </a:spcAft>
              <a:defRPr/>
            </a:pPr>
            <a:r>
              <a:rPr lang="en-US" dirty="0">
                <a:latin typeface="+mn-lt"/>
                <a:ea typeface="Arial" charset="0"/>
              </a:rPr>
              <a:t>Myanmar (</a:t>
            </a:r>
            <a:r>
              <a:rPr lang="en-US" dirty="0">
                <a:latin typeface="+mn-lt"/>
                <a:ea typeface="Arial" charset="0"/>
                <a:hlinkClick r:id="rId7"/>
              </a:rPr>
              <a:t>https://arcg.is/1KL18X0</a:t>
            </a:r>
            <a:r>
              <a:rPr lang="en-US" dirty="0">
                <a:latin typeface="+mn-lt"/>
                <a:ea typeface="Arial" charset="0"/>
              </a:rPr>
              <a:t>)</a:t>
            </a:r>
          </a:p>
        </p:txBody>
      </p:sp>
      <p:sp>
        <p:nvSpPr>
          <p:cNvPr id="16" name="Title 1">
            <a:extLst>
              <a:ext uri="{FF2B5EF4-FFF2-40B4-BE49-F238E27FC236}">
                <a16:creationId xmlns:a16="http://schemas.microsoft.com/office/drawing/2014/main" id="{E0B973F2-AD2F-81E8-0161-BEB4439E3F40}"/>
              </a:ext>
            </a:extLst>
          </p:cNvPr>
          <p:cNvSpPr txBox="1">
            <a:spLocks/>
          </p:cNvSpPr>
          <p:nvPr/>
        </p:nvSpPr>
        <p:spPr>
          <a:xfrm>
            <a:off x="228967" y="3686428"/>
            <a:ext cx="2402977" cy="472754"/>
          </a:xfrm>
          <a:prstGeom prst="rect">
            <a:avLst/>
          </a:prstGeom>
        </p:spPr>
        <p:txBody>
          <a:bodyPr vert="horz" lIns="51435" tIns="25718" rIns="51435" bIns="25718" rtlCol="0" anchor="b">
            <a:noAutofit/>
          </a:bodyPr>
          <a:lstStyle/>
          <a:p>
            <a:pPr algn="r" defTabSz="514350" fontAlgn="auto">
              <a:lnSpc>
                <a:spcPct val="90000"/>
              </a:lnSpc>
              <a:spcAft>
                <a:spcPts val="0"/>
              </a:spcAft>
              <a:defRPr/>
            </a:pPr>
            <a:r>
              <a:rPr lang="en-US" dirty="0" err="1">
                <a:latin typeface="+mn-lt"/>
                <a:ea typeface="Arial" charset="0"/>
              </a:rPr>
              <a:t>Cambodge</a:t>
            </a:r>
            <a:r>
              <a:rPr lang="en-US" dirty="0">
                <a:latin typeface="+mn-lt"/>
                <a:ea typeface="Arial" charset="0"/>
              </a:rPr>
              <a:t> (</a:t>
            </a:r>
            <a:r>
              <a:rPr lang="en-US" dirty="0">
                <a:latin typeface="+mn-lt"/>
                <a:ea typeface="Arial" charset="0"/>
                <a:hlinkClick r:id="rId8"/>
              </a:rPr>
              <a:t>https://arcg.is/1CmSeL</a:t>
            </a:r>
            <a:r>
              <a:rPr lang="en-US" dirty="0">
                <a:latin typeface="+mn-lt"/>
                <a:ea typeface="Arial" charset="0"/>
              </a:rPr>
              <a:t>)</a:t>
            </a:r>
          </a:p>
        </p:txBody>
      </p:sp>
      <p:sp>
        <p:nvSpPr>
          <p:cNvPr id="17" name="Title 1">
            <a:extLst>
              <a:ext uri="{FF2B5EF4-FFF2-40B4-BE49-F238E27FC236}">
                <a16:creationId xmlns:a16="http://schemas.microsoft.com/office/drawing/2014/main" id="{74DF190B-98C8-1678-02D6-CA296711D264}"/>
              </a:ext>
            </a:extLst>
          </p:cNvPr>
          <p:cNvSpPr txBox="1">
            <a:spLocks/>
          </p:cNvSpPr>
          <p:nvPr/>
        </p:nvSpPr>
        <p:spPr>
          <a:xfrm>
            <a:off x="1638118" y="5864078"/>
            <a:ext cx="2559992" cy="358486"/>
          </a:xfrm>
          <a:prstGeom prst="rect">
            <a:avLst/>
          </a:prstGeom>
        </p:spPr>
        <p:txBody>
          <a:bodyPr vert="horz" lIns="51435" tIns="25718" rIns="51435" bIns="25718" rtlCol="0" anchor="b">
            <a:noAutofit/>
          </a:bodyPr>
          <a:lstStyle/>
          <a:p>
            <a:pPr algn="r" defTabSz="514350" fontAlgn="auto">
              <a:lnSpc>
                <a:spcPct val="90000"/>
              </a:lnSpc>
              <a:spcAft>
                <a:spcPts val="0"/>
              </a:spcAft>
              <a:defRPr/>
            </a:pPr>
            <a:r>
              <a:rPr lang="en-US" dirty="0">
                <a:latin typeface="+mn-lt"/>
                <a:ea typeface="Arial" charset="0"/>
              </a:rPr>
              <a:t>Viet Nam (</a:t>
            </a:r>
            <a:r>
              <a:rPr lang="en-US" dirty="0">
                <a:latin typeface="+mn-lt"/>
                <a:ea typeface="Arial" charset="0"/>
                <a:hlinkClick r:id="rId9"/>
              </a:rPr>
              <a:t>https://bit.ly/2HfVvjH</a:t>
            </a:r>
            <a:r>
              <a:rPr lang="en-US" dirty="0">
                <a:latin typeface="+mn-lt"/>
                <a:ea typeface="Arial" charset="0"/>
              </a:rPr>
              <a:t>)</a:t>
            </a:r>
          </a:p>
        </p:txBody>
      </p:sp>
      <p:pic>
        <p:nvPicPr>
          <p:cNvPr id="18" name="Picture 17">
            <a:hlinkClick r:id="rId9"/>
            <a:extLst>
              <a:ext uri="{FF2B5EF4-FFF2-40B4-BE49-F238E27FC236}">
                <a16:creationId xmlns:a16="http://schemas.microsoft.com/office/drawing/2014/main" id="{189C2936-4E3E-060D-2BD9-1CA4DED0D69E}"/>
              </a:ext>
            </a:extLst>
          </p:cNvPr>
          <p:cNvPicPr>
            <a:picLocks noChangeAspect="1"/>
          </p:cNvPicPr>
          <p:nvPr/>
        </p:nvPicPr>
        <p:blipFill rotWithShape="1">
          <a:blip r:embed="rId10"/>
          <a:srcRect l="2750" t="12191" r="1963" b="10800"/>
          <a:stretch/>
        </p:blipFill>
        <p:spPr>
          <a:xfrm>
            <a:off x="5273525" y="4869160"/>
            <a:ext cx="3563576" cy="1620000"/>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19" name="Slide Number Placeholder 3">
            <a:extLst>
              <a:ext uri="{FF2B5EF4-FFF2-40B4-BE49-F238E27FC236}">
                <a16:creationId xmlns:a16="http://schemas.microsoft.com/office/drawing/2014/main" id="{50312E11-DC69-5070-C46B-2B2DA7A5389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13</a:t>
            </a:fld>
            <a:endParaRPr lang="en-US" sz="1200" dirty="0"/>
          </a:p>
        </p:txBody>
      </p:sp>
      <p:pic>
        <p:nvPicPr>
          <p:cNvPr id="20" name="Picture 19">
            <a:extLst>
              <a:ext uri="{FF2B5EF4-FFF2-40B4-BE49-F238E27FC236}">
                <a16:creationId xmlns:a16="http://schemas.microsoft.com/office/drawing/2014/main" id="{B2B92906-73E8-0CA2-B4F4-5FFA8C22DC24}"/>
              </a:ext>
            </a:extLst>
          </p:cNvPr>
          <p:cNvPicPr>
            <a:picLocks noChangeAspect="1"/>
          </p:cNvPicPr>
          <p:nvPr/>
        </p:nvPicPr>
        <p:blipFill rotWithShape="1">
          <a:blip r:embed="rId11"/>
          <a:srcRect l="72539" t="42639" r="12813" b="30606"/>
          <a:stretch/>
        </p:blipFill>
        <p:spPr>
          <a:xfrm>
            <a:off x="4232466" y="1192268"/>
            <a:ext cx="800011" cy="821944"/>
          </a:xfrm>
          <a:prstGeom prst="rect">
            <a:avLst/>
          </a:prstGeom>
        </p:spPr>
      </p:pic>
      <p:pic>
        <p:nvPicPr>
          <p:cNvPr id="21" name="Picture 20">
            <a:extLst>
              <a:ext uri="{FF2B5EF4-FFF2-40B4-BE49-F238E27FC236}">
                <a16:creationId xmlns:a16="http://schemas.microsoft.com/office/drawing/2014/main" id="{D00E9D6B-B626-782C-5171-3DF18FEDDF2F}"/>
              </a:ext>
            </a:extLst>
          </p:cNvPr>
          <p:cNvPicPr>
            <a:picLocks noChangeAspect="1"/>
          </p:cNvPicPr>
          <p:nvPr/>
        </p:nvPicPr>
        <p:blipFill rotWithShape="1">
          <a:blip r:embed="rId12"/>
          <a:srcRect l="42328" t="37424" r="42744" b="37727"/>
          <a:stretch/>
        </p:blipFill>
        <p:spPr>
          <a:xfrm>
            <a:off x="2603085" y="3501008"/>
            <a:ext cx="877840" cy="821945"/>
          </a:xfrm>
          <a:prstGeom prst="rect">
            <a:avLst/>
          </a:prstGeom>
        </p:spPr>
      </p:pic>
      <p:pic>
        <p:nvPicPr>
          <p:cNvPr id="22" name="Picture 21">
            <a:extLst>
              <a:ext uri="{FF2B5EF4-FFF2-40B4-BE49-F238E27FC236}">
                <a16:creationId xmlns:a16="http://schemas.microsoft.com/office/drawing/2014/main" id="{5D51148D-55ED-93CC-99AD-0B8936227887}"/>
              </a:ext>
            </a:extLst>
          </p:cNvPr>
          <p:cNvPicPr>
            <a:picLocks noChangeAspect="1"/>
          </p:cNvPicPr>
          <p:nvPr/>
        </p:nvPicPr>
        <p:blipFill rotWithShape="1">
          <a:blip r:embed="rId13"/>
          <a:srcRect l="54966" t="31516" r="31307" b="45777"/>
          <a:stretch/>
        </p:blipFill>
        <p:spPr>
          <a:xfrm>
            <a:off x="4280504" y="5612840"/>
            <a:ext cx="828235" cy="770693"/>
          </a:xfrm>
          <a:prstGeom prst="rect">
            <a:avLst/>
          </a:prstGeom>
        </p:spPr>
      </p:pic>
      <p:sp>
        <p:nvSpPr>
          <p:cNvPr id="23" name="Rectangle 22">
            <a:extLst>
              <a:ext uri="{FF2B5EF4-FFF2-40B4-BE49-F238E27FC236}">
                <a16:creationId xmlns:a16="http://schemas.microsoft.com/office/drawing/2014/main" id="{F259BB88-B6EE-95EC-23A1-62B57168DD72}"/>
              </a:ext>
            </a:extLst>
          </p:cNvPr>
          <p:cNvSpPr/>
          <p:nvPr/>
        </p:nvSpPr>
        <p:spPr>
          <a:xfrm>
            <a:off x="4533900" y="1502692"/>
            <a:ext cx="201930" cy="20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Rectangle 23">
            <a:extLst>
              <a:ext uri="{FF2B5EF4-FFF2-40B4-BE49-F238E27FC236}">
                <a16:creationId xmlns:a16="http://schemas.microsoft.com/office/drawing/2014/main" id="{0C4EE2AE-83C1-DB07-2A53-157E31BA43E9}"/>
              </a:ext>
            </a:extLst>
          </p:cNvPr>
          <p:cNvSpPr/>
          <p:nvPr/>
        </p:nvSpPr>
        <p:spPr>
          <a:xfrm>
            <a:off x="2918113" y="3810950"/>
            <a:ext cx="244187" cy="20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5" name="Rectangle 24">
            <a:extLst>
              <a:ext uri="{FF2B5EF4-FFF2-40B4-BE49-F238E27FC236}">
                <a16:creationId xmlns:a16="http://schemas.microsoft.com/office/drawing/2014/main" id="{0F9968CF-DE22-210F-DC4B-FA12853731AD}"/>
              </a:ext>
            </a:extLst>
          </p:cNvPr>
          <p:cNvSpPr/>
          <p:nvPr/>
        </p:nvSpPr>
        <p:spPr>
          <a:xfrm>
            <a:off x="4572527" y="5897155"/>
            <a:ext cx="244187" cy="20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63099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14</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Exemple de mise en œuvre</a:t>
            </a:r>
            <a:endParaRPr lang="en-US" sz="3200" b="1" dirty="0">
              <a:solidFill>
                <a:schemeClr val="bg1"/>
              </a:solidFill>
              <a:latin typeface="+mn-lt"/>
            </a:endParaRPr>
          </a:p>
        </p:txBody>
      </p:sp>
      <p:sp>
        <p:nvSpPr>
          <p:cNvPr id="4" name="Rectangle 5">
            <a:extLst>
              <a:ext uri="{FF2B5EF4-FFF2-40B4-BE49-F238E27FC236}">
                <a16:creationId xmlns:a16="http://schemas.microsoft.com/office/drawing/2014/main" id="{06082587-B4D9-1C69-1F0F-D45833C95B43}"/>
              </a:ext>
            </a:extLst>
          </p:cNvPr>
          <p:cNvSpPr>
            <a:spLocks noChangeArrowheads="1"/>
          </p:cNvSpPr>
          <p:nvPr/>
        </p:nvSpPr>
        <p:spPr bwMode="auto">
          <a:xfrm>
            <a:off x="2874175" y="4434584"/>
            <a:ext cx="161483" cy="369332"/>
          </a:xfrm>
          <a:prstGeom prst="rect">
            <a:avLst/>
          </a:prstGeom>
          <a:noFill/>
          <a:ln w="9525">
            <a:noFill/>
            <a:miter lim="800000"/>
            <a:headEnd/>
            <a:tailEnd/>
          </a:ln>
        </p:spPr>
        <p:txBody>
          <a:bodyPr wrap="square">
            <a:spAutoFit/>
          </a:bodyPr>
          <a:lstStyle/>
          <a:p>
            <a:pPr>
              <a:defRPr/>
            </a:pPr>
            <a:r>
              <a:rPr lang="en-US">
                <a:solidFill>
                  <a:srgbClr val="346667"/>
                </a:solidFill>
                <a:latin typeface="+mn-lt"/>
              </a:rPr>
              <a:t> </a:t>
            </a:r>
          </a:p>
        </p:txBody>
      </p:sp>
      <p:sp>
        <p:nvSpPr>
          <p:cNvPr id="5" name="Curved Left Arrow 8">
            <a:extLst>
              <a:ext uri="{FF2B5EF4-FFF2-40B4-BE49-F238E27FC236}">
                <a16:creationId xmlns:a16="http://schemas.microsoft.com/office/drawing/2014/main" id="{B27F563B-FF91-B692-0D82-BA3C8FD7C024}"/>
              </a:ext>
            </a:extLst>
          </p:cNvPr>
          <p:cNvSpPr/>
          <p:nvPr/>
        </p:nvSpPr>
        <p:spPr>
          <a:xfrm rot="10449076">
            <a:off x="1667310" y="2203111"/>
            <a:ext cx="2482538" cy="3261683"/>
          </a:xfrm>
          <a:prstGeom prst="curvedLeftArrow">
            <a:avLst>
              <a:gd name="adj1" fmla="val 17936"/>
              <a:gd name="adj2" fmla="val 42207"/>
              <a:gd name="adj3" fmla="val 48922"/>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346667"/>
              </a:solidFill>
            </a:endParaRPr>
          </a:p>
        </p:txBody>
      </p:sp>
      <p:sp>
        <p:nvSpPr>
          <p:cNvPr id="6" name="Curved Left Arrow 9">
            <a:extLst>
              <a:ext uri="{FF2B5EF4-FFF2-40B4-BE49-F238E27FC236}">
                <a16:creationId xmlns:a16="http://schemas.microsoft.com/office/drawing/2014/main" id="{5E52FF73-F430-A1E8-0FE4-95DB78414B2C}"/>
              </a:ext>
            </a:extLst>
          </p:cNvPr>
          <p:cNvSpPr/>
          <p:nvPr/>
        </p:nvSpPr>
        <p:spPr>
          <a:xfrm>
            <a:off x="4332909" y="2426479"/>
            <a:ext cx="2982059" cy="3280808"/>
          </a:xfrm>
          <a:prstGeom prst="curvedLeftArrow">
            <a:avLst>
              <a:gd name="adj1" fmla="val 17403"/>
              <a:gd name="adj2" fmla="val 42207"/>
              <a:gd name="adj3" fmla="val 22330"/>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346667"/>
              </a:solidFill>
            </a:endParaRPr>
          </a:p>
        </p:txBody>
      </p:sp>
      <p:pic>
        <p:nvPicPr>
          <p:cNvPr id="9" name="Picture 8" descr="thumbnail_140617_c.jpg">
            <a:extLst>
              <a:ext uri="{FF2B5EF4-FFF2-40B4-BE49-F238E27FC236}">
                <a16:creationId xmlns:a16="http://schemas.microsoft.com/office/drawing/2014/main" id="{4A55F18B-4199-52E3-764D-3C854D4C5332}"/>
              </a:ext>
            </a:extLst>
          </p:cNvPr>
          <p:cNvPicPr>
            <a:picLocks noChangeAspect="1"/>
          </p:cNvPicPr>
          <p:nvPr/>
        </p:nvPicPr>
        <p:blipFill>
          <a:blip r:embed="rId3" cstate="print"/>
          <a:stretch>
            <a:fillRect/>
          </a:stretch>
        </p:blipFill>
        <p:spPr>
          <a:xfrm>
            <a:off x="4635184" y="3302722"/>
            <a:ext cx="1329546" cy="872958"/>
          </a:xfrm>
          <a:prstGeom prst="rect">
            <a:avLst/>
          </a:prstGeom>
          <a:ln>
            <a:noFill/>
          </a:ln>
          <a:effectLst>
            <a:outerShdw blurRad="190500" algn="tl" rotWithShape="0">
              <a:srgbClr val="000000">
                <a:alpha val="70000"/>
              </a:srgbClr>
            </a:outerShdw>
          </a:effectLst>
        </p:spPr>
      </p:pic>
      <p:pic>
        <p:nvPicPr>
          <p:cNvPr id="11" name="Picture 2">
            <a:extLst>
              <a:ext uri="{FF2B5EF4-FFF2-40B4-BE49-F238E27FC236}">
                <a16:creationId xmlns:a16="http://schemas.microsoft.com/office/drawing/2014/main" id="{40BFF3D1-2963-438D-7791-363CCF910B38}"/>
              </a:ext>
            </a:extLst>
          </p:cNvPr>
          <p:cNvPicPr>
            <a:picLocks noChangeAspect="1" noChangeArrowheads="1"/>
          </p:cNvPicPr>
          <p:nvPr/>
        </p:nvPicPr>
        <p:blipFill>
          <a:blip r:embed="rId4" cstate="print"/>
          <a:srcRect l="7231" t="17349" r="5998" b="8434"/>
          <a:stretch>
            <a:fillRect/>
          </a:stretch>
        </p:blipFill>
        <p:spPr bwMode="auto">
          <a:xfrm>
            <a:off x="4188036" y="2359264"/>
            <a:ext cx="868181" cy="495322"/>
          </a:xfrm>
          <a:prstGeom prst="rect">
            <a:avLst/>
          </a:prstGeom>
          <a:ln>
            <a:noFill/>
          </a:ln>
          <a:effectLst>
            <a:outerShdw blurRad="190500" algn="tl" rotWithShape="0">
              <a:srgbClr val="000000">
                <a:alpha val="70000"/>
              </a:srgbClr>
            </a:outerShdw>
          </a:effectLst>
        </p:spPr>
      </p:pic>
      <p:pic>
        <p:nvPicPr>
          <p:cNvPr id="12" name="Picture 4">
            <a:extLst>
              <a:ext uri="{FF2B5EF4-FFF2-40B4-BE49-F238E27FC236}">
                <a16:creationId xmlns:a16="http://schemas.microsoft.com/office/drawing/2014/main" id="{E3DE7AF1-FF91-953A-FF99-EB1420061DFE}"/>
              </a:ext>
            </a:extLst>
          </p:cNvPr>
          <p:cNvPicPr>
            <a:picLocks noChangeAspect="1" noChangeArrowheads="1"/>
          </p:cNvPicPr>
          <p:nvPr/>
        </p:nvPicPr>
        <p:blipFill>
          <a:blip r:embed="rId5" cstate="print"/>
          <a:srcRect l="8333" t="23846" r="67917" b="12308"/>
          <a:stretch>
            <a:fillRect/>
          </a:stretch>
        </p:blipFill>
        <p:spPr bwMode="auto">
          <a:xfrm>
            <a:off x="6254561" y="2511622"/>
            <a:ext cx="674416" cy="958581"/>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628F9D5E-424E-A1A9-3F0E-9AE6AB983ABA}"/>
              </a:ext>
            </a:extLst>
          </p:cNvPr>
          <p:cNvPicPr>
            <a:picLocks noChangeAspect="1" noChangeArrowheads="1"/>
          </p:cNvPicPr>
          <p:nvPr/>
        </p:nvPicPr>
        <p:blipFill>
          <a:blip r:embed="rId6" cstate="print"/>
          <a:srcRect l="7917" t="22308" r="67916" b="14615"/>
          <a:stretch>
            <a:fillRect/>
          </a:stretch>
        </p:blipFill>
        <p:spPr bwMode="auto">
          <a:xfrm>
            <a:off x="7150901" y="3648804"/>
            <a:ext cx="560662" cy="773782"/>
          </a:xfrm>
          <a:prstGeom prst="rect">
            <a:avLst/>
          </a:prstGeom>
          <a:ln>
            <a:noFill/>
          </a:ln>
          <a:effectLst>
            <a:outerShdw blurRad="190500" algn="tl" rotWithShape="0">
              <a:srgbClr val="000000">
                <a:alpha val="70000"/>
              </a:srgbClr>
            </a:outerShdw>
          </a:effectLst>
        </p:spPr>
      </p:pic>
      <p:sp>
        <p:nvSpPr>
          <p:cNvPr id="14" name="Rectangle 68">
            <a:extLst>
              <a:ext uri="{FF2B5EF4-FFF2-40B4-BE49-F238E27FC236}">
                <a16:creationId xmlns:a16="http://schemas.microsoft.com/office/drawing/2014/main" id="{CDACC69D-5AB6-C4DB-DF6F-6175905B5EA0}"/>
              </a:ext>
            </a:extLst>
          </p:cNvPr>
          <p:cNvSpPr>
            <a:spLocks noChangeArrowheads="1"/>
          </p:cNvSpPr>
          <p:nvPr/>
        </p:nvSpPr>
        <p:spPr bwMode="auto">
          <a:xfrm>
            <a:off x="6991217" y="2375537"/>
            <a:ext cx="2107762" cy="461665"/>
          </a:xfrm>
          <a:prstGeom prst="rect">
            <a:avLst/>
          </a:prstGeom>
          <a:noFill/>
          <a:ln w="9525">
            <a:noFill/>
            <a:miter lim="800000"/>
            <a:headEnd/>
            <a:tailEnd/>
          </a:ln>
        </p:spPr>
        <p:txBody>
          <a:bodyPr wrap="square">
            <a:spAutoFit/>
          </a:bodyPr>
          <a:lstStyle/>
          <a:p>
            <a:pPr eaLnBrk="1" hangingPunct="1"/>
            <a:r>
              <a:rPr lang="fr-FR" altLang="en-US" sz="1200" b="1" dirty="0">
                <a:solidFill>
                  <a:srgbClr val="346667"/>
                </a:solidFill>
              </a:rPr>
              <a:t>Modèle de données et spécifications des données</a:t>
            </a:r>
            <a:endParaRPr lang="en-US" altLang="en-US" sz="1200" b="1" dirty="0">
              <a:solidFill>
                <a:srgbClr val="346667"/>
              </a:solidFill>
            </a:endParaRPr>
          </a:p>
        </p:txBody>
      </p:sp>
      <p:pic>
        <p:nvPicPr>
          <p:cNvPr id="15" name="Picture 2">
            <a:extLst>
              <a:ext uri="{FF2B5EF4-FFF2-40B4-BE49-F238E27FC236}">
                <a16:creationId xmlns:a16="http://schemas.microsoft.com/office/drawing/2014/main" id="{7F00DFF5-4BE5-4A05-DA2A-0A629A60770C}"/>
              </a:ext>
            </a:extLst>
          </p:cNvPr>
          <p:cNvPicPr>
            <a:picLocks noChangeAspect="1" noChangeArrowheads="1"/>
          </p:cNvPicPr>
          <p:nvPr/>
        </p:nvPicPr>
        <p:blipFill>
          <a:blip r:embed="rId7" cstate="print"/>
          <a:srcRect l="23750" t="24487" r="24652" b="24102"/>
          <a:stretch>
            <a:fillRect/>
          </a:stretch>
        </p:blipFill>
        <p:spPr bwMode="auto">
          <a:xfrm>
            <a:off x="6679046" y="4066440"/>
            <a:ext cx="794863" cy="418964"/>
          </a:xfrm>
          <a:prstGeom prst="rect">
            <a:avLst/>
          </a:prstGeom>
          <a:ln>
            <a:noFill/>
          </a:ln>
          <a:effectLst>
            <a:outerShdw blurRad="190500" algn="tl" rotWithShape="0">
              <a:srgbClr val="000000">
                <a:alpha val="70000"/>
              </a:srgbClr>
            </a:outerShdw>
          </a:effectLst>
        </p:spPr>
      </p:pic>
      <p:sp>
        <p:nvSpPr>
          <p:cNvPr id="26" name="Rectangle 71">
            <a:extLst>
              <a:ext uri="{FF2B5EF4-FFF2-40B4-BE49-F238E27FC236}">
                <a16:creationId xmlns:a16="http://schemas.microsoft.com/office/drawing/2014/main" id="{8557C6D7-E1B4-59B4-0CF7-200A42AE5CCF}"/>
              </a:ext>
            </a:extLst>
          </p:cNvPr>
          <p:cNvSpPr>
            <a:spLocks noChangeArrowheads="1"/>
          </p:cNvSpPr>
          <p:nvPr/>
        </p:nvSpPr>
        <p:spPr bwMode="auto">
          <a:xfrm>
            <a:off x="5986964" y="3495907"/>
            <a:ext cx="957113" cy="830997"/>
          </a:xfrm>
          <a:prstGeom prst="rect">
            <a:avLst/>
          </a:prstGeom>
          <a:noFill/>
          <a:ln w="9525">
            <a:noFill/>
            <a:miter lim="800000"/>
            <a:headEnd/>
            <a:tailEnd/>
          </a:ln>
        </p:spPr>
        <p:txBody>
          <a:bodyPr wrap="square">
            <a:spAutoFit/>
          </a:bodyPr>
          <a:lstStyle/>
          <a:p>
            <a:pPr eaLnBrk="1" hangingPunct="1"/>
            <a:r>
              <a:rPr lang="fr-FR" altLang="en-US" sz="1200" b="1" dirty="0">
                <a:solidFill>
                  <a:srgbClr val="346667"/>
                </a:solidFill>
              </a:rPr>
              <a:t>Lignes directrices et listes maitresses</a:t>
            </a:r>
            <a:endParaRPr lang="en-US" altLang="en-US" sz="1200" b="1" dirty="0">
              <a:solidFill>
                <a:srgbClr val="346667"/>
              </a:solidFill>
            </a:endParaRPr>
          </a:p>
        </p:txBody>
      </p:sp>
      <p:pic>
        <p:nvPicPr>
          <p:cNvPr id="27" name="Picture 2">
            <a:extLst>
              <a:ext uri="{FF2B5EF4-FFF2-40B4-BE49-F238E27FC236}">
                <a16:creationId xmlns:a16="http://schemas.microsoft.com/office/drawing/2014/main" id="{5D852A8B-E985-9E28-B41A-451205FE8E49}"/>
              </a:ext>
            </a:extLst>
          </p:cNvPr>
          <p:cNvPicPr>
            <a:picLocks noChangeAspect="1" noChangeArrowheads="1"/>
          </p:cNvPicPr>
          <p:nvPr/>
        </p:nvPicPr>
        <p:blipFill>
          <a:blip r:embed="rId8" cstate="print"/>
          <a:srcRect l="35458" t="27608" r="19119" b="14692"/>
          <a:stretch>
            <a:fillRect/>
          </a:stretch>
        </p:blipFill>
        <p:spPr bwMode="auto">
          <a:xfrm>
            <a:off x="5227526" y="2424584"/>
            <a:ext cx="794863" cy="654743"/>
          </a:xfrm>
          <a:prstGeom prst="rect">
            <a:avLst/>
          </a:prstGeom>
          <a:ln>
            <a:noFill/>
          </a:ln>
          <a:effectLst>
            <a:outerShdw blurRad="190500" algn="tl" rotWithShape="0">
              <a:srgbClr val="000000">
                <a:alpha val="70000"/>
              </a:srgbClr>
            </a:outerShdw>
          </a:effectLst>
        </p:spPr>
      </p:pic>
      <p:sp>
        <p:nvSpPr>
          <p:cNvPr id="28" name="Rectangle 72">
            <a:extLst>
              <a:ext uri="{FF2B5EF4-FFF2-40B4-BE49-F238E27FC236}">
                <a16:creationId xmlns:a16="http://schemas.microsoft.com/office/drawing/2014/main" id="{DF4F2C8E-3A0F-F632-4569-C53E7A529493}"/>
              </a:ext>
            </a:extLst>
          </p:cNvPr>
          <p:cNvSpPr>
            <a:spLocks noChangeArrowheads="1"/>
          </p:cNvSpPr>
          <p:nvPr/>
        </p:nvSpPr>
        <p:spPr bwMode="auto">
          <a:xfrm>
            <a:off x="4188036" y="1943411"/>
            <a:ext cx="1334752" cy="461665"/>
          </a:xfrm>
          <a:prstGeom prst="rect">
            <a:avLst/>
          </a:prstGeom>
          <a:noFill/>
          <a:ln w="9525">
            <a:noFill/>
            <a:miter lim="800000"/>
            <a:headEnd/>
            <a:tailEnd/>
          </a:ln>
        </p:spPr>
        <p:txBody>
          <a:bodyPr wrap="square">
            <a:spAutoFit/>
          </a:bodyPr>
          <a:lstStyle/>
          <a:p>
            <a:pPr eaLnBrk="1" hangingPunct="1"/>
            <a:r>
              <a:rPr lang="fr-FR" altLang="en-US" sz="1200" b="1" dirty="0">
                <a:solidFill>
                  <a:srgbClr val="346667"/>
                </a:solidFill>
              </a:rPr>
              <a:t>Plan national de santé 2017-2021</a:t>
            </a:r>
            <a:endParaRPr lang="en-US" altLang="en-US" sz="1200" b="1" dirty="0">
              <a:solidFill>
                <a:srgbClr val="346667"/>
              </a:solidFill>
            </a:endParaRPr>
          </a:p>
        </p:txBody>
      </p:sp>
      <p:sp>
        <p:nvSpPr>
          <p:cNvPr id="29" name="Rectangle 73">
            <a:extLst>
              <a:ext uri="{FF2B5EF4-FFF2-40B4-BE49-F238E27FC236}">
                <a16:creationId xmlns:a16="http://schemas.microsoft.com/office/drawing/2014/main" id="{37758F36-AD8F-283E-C5D2-D6CC17BCE2D3}"/>
              </a:ext>
            </a:extLst>
          </p:cNvPr>
          <p:cNvSpPr>
            <a:spLocks noChangeArrowheads="1"/>
          </p:cNvSpPr>
          <p:nvPr/>
        </p:nvSpPr>
        <p:spPr bwMode="auto">
          <a:xfrm>
            <a:off x="4943090" y="2185545"/>
            <a:ext cx="1648679" cy="276999"/>
          </a:xfrm>
          <a:prstGeom prst="rect">
            <a:avLst/>
          </a:prstGeom>
          <a:noFill/>
          <a:ln w="9525">
            <a:noFill/>
            <a:miter lim="800000"/>
            <a:headEnd/>
            <a:tailEnd/>
          </a:ln>
        </p:spPr>
        <p:txBody>
          <a:bodyPr wrap="square">
            <a:spAutoFit/>
          </a:bodyPr>
          <a:lstStyle/>
          <a:p>
            <a:pPr algn="r" eaLnBrk="1" hangingPunct="1"/>
            <a:r>
              <a:rPr lang="en-US" altLang="en-US" sz="1200" b="1" dirty="0">
                <a:solidFill>
                  <a:srgbClr val="346667"/>
                </a:solidFill>
              </a:rPr>
              <a:t>Vision et </a:t>
            </a:r>
            <a:r>
              <a:rPr lang="en-US" altLang="en-US" sz="1200" b="1" dirty="0" err="1">
                <a:solidFill>
                  <a:srgbClr val="346667"/>
                </a:solidFill>
              </a:rPr>
              <a:t>besoins</a:t>
            </a:r>
            <a:endParaRPr lang="en-US" altLang="en-US" sz="1200" b="1" dirty="0">
              <a:solidFill>
                <a:srgbClr val="346667"/>
              </a:solidFill>
            </a:endParaRPr>
          </a:p>
        </p:txBody>
      </p:sp>
      <p:sp>
        <p:nvSpPr>
          <p:cNvPr id="30" name="Rectangle 74">
            <a:extLst>
              <a:ext uri="{FF2B5EF4-FFF2-40B4-BE49-F238E27FC236}">
                <a16:creationId xmlns:a16="http://schemas.microsoft.com/office/drawing/2014/main" id="{C1372C79-0BEA-C86D-EAE9-14E48CE1D28E}"/>
              </a:ext>
            </a:extLst>
          </p:cNvPr>
          <p:cNvSpPr>
            <a:spLocks noChangeArrowheads="1"/>
          </p:cNvSpPr>
          <p:nvPr/>
        </p:nvSpPr>
        <p:spPr bwMode="auto">
          <a:xfrm>
            <a:off x="6705014" y="5268070"/>
            <a:ext cx="826795" cy="461665"/>
          </a:xfrm>
          <a:prstGeom prst="rect">
            <a:avLst/>
          </a:prstGeom>
          <a:noFill/>
          <a:ln w="9525">
            <a:noFill/>
            <a:miter lim="800000"/>
            <a:headEnd/>
            <a:tailEnd/>
          </a:ln>
        </p:spPr>
        <p:txBody>
          <a:bodyPr wrap="square">
            <a:spAutoFit/>
          </a:bodyPr>
          <a:lstStyle/>
          <a:p>
            <a:pPr eaLnBrk="1" hangingPunct="1"/>
            <a:r>
              <a:rPr lang="en-US" altLang="en-US" sz="1200" b="1" dirty="0" err="1">
                <a:solidFill>
                  <a:srgbClr val="346667"/>
                </a:solidFill>
              </a:rPr>
              <a:t>Projet</a:t>
            </a:r>
            <a:r>
              <a:rPr lang="en-US" altLang="en-US" sz="1200" b="1" dirty="0">
                <a:solidFill>
                  <a:srgbClr val="346667"/>
                </a:solidFill>
              </a:rPr>
              <a:t> </a:t>
            </a:r>
            <a:r>
              <a:rPr lang="en-US" altLang="en-US" sz="1200" b="1" dirty="0" err="1">
                <a:solidFill>
                  <a:srgbClr val="346667"/>
                </a:solidFill>
              </a:rPr>
              <a:t>pilote</a:t>
            </a:r>
            <a:endParaRPr lang="en-US" altLang="en-US" sz="1200" b="1" dirty="0">
              <a:solidFill>
                <a:srgbClr val="346667"/>
              </a:solidFill>
            </a:endParaRPr>
          </a:p>
        </p:txBody>
      </p:sp>
      <p:pic>
        <p:nvPicPr>
          <p:cNvPr id="31" name="Picture 3">
            <a:extLst>
              <a:ext uri="{FF2B5EF4-FFF2-40B4-BE49-F238E27FC236}">
                <a16:creationId xmlns:a16="http://schemas.microsoft.com/office/drawing/2014/main" id="{A6C9433E-9CC7-6BAC-3F77-1DC240CDF715}"/>
              </a:ext>
            </a:extLst>
          </p:cNvPr>
          <p:cNvPicPr>
            <a:picLocks noChangeAspect="1" noChangeArrowheads="1"/>
          </p:cNvPicPr>
          <p:nvPr/>
        </p:nvPicPr>
        <p:blipFill>
          <a:blip r:embed="rId9" cstate="print"/>
          <a:srcRect/>
          <a:stretch>
            <a:fillRect/>
          </a:stretch>
        </p:blipFill>
        <p:spPr bwMode="auto">
          <a:xfrm>
            <a:off x="6100023" y="4569869"/>
            <a:ext cx="976454" cy="536579"/>
          </a:xfrm>
          <a:prstGeom prst="rect">
            <a:avLst/>
          </a:prstGeom>
          <a:ln>
            <a:noFill/>
          </a:ln>
          <a:effectLst>
            <a:outerShdw blurRad="190500" algn="tl" rotWithShape="0">
              <a:srgbClr val="000000">
                <a:alpha val="70000"/>
              </a:srgbClr>
            </a:outerShdw>
          </a:effectLst>
        </p:spPr>
      </p:pic>
      <p:sp>
        <p:nvSpPr>
          <p:cNvPr id="32" name="Rectangle 75">
            <a:extLst>
              <a:ext uri="{FF2B5EF4-FFF2-40B4-BE49-F238E27FC236}">
                <a16:creationId xmlns:a16="http://schemas.microsoft.com/office/drawing/2014/main" id="{8A78EF9A-BFD1-D180-07E3-290AF04029D2}"/>
              </a:ext>
            </a:extLst>
          </p:cNvPr>
          <p:cNvSpPr>
            <a:spLocks noChangeArrowheads="1"/>
          </p:cNvSpPr>
          <p:nvPr/>
        </p:nvSpPr>
        <p:spPr bwMode="auto">
          <a:xfrm>
            <a:off x="7111820" y="4717571"/>
            <a:ext cx="1276604" cy="461665"/>
          </a:xfrm>
          <a:prstGeom prst="rect">
            <a:avLst/>
          </a:prstGeom>
          <a:noFill/>
          <a:ln w="9525">
            <a:noFill/>
            <a:miter lim="800000"/>
            <a:headEnd/>
            <a:tailEnd/>
          </a:ln>
        </p:spPr>
        <p:txBody>
          <a:bodyPr wrap="square">
            <a:spAutoFit/>
          </a:bodyPr>
          <a:lstStyle/>
          <a:p>
            <a:pPr algn="r" eaLnBrk="1" hangingPunct="1"/>
            <a:r>
              <a:rPr lang="en-US" altLang="en-US" sz="1200" b="1" dirty="0">
                <a:solidFill>
                  <a:srgbClr val="346667"/>
                </a:solidFill>
              </a:rPr>
              <a:t>Formation et </a:t>
            </a:r>
            <a:r>
              <a:rPr lang="en-US" altLang="en-US" sz="1200" b="1" dirty="0" err="1">
                <a:solidFill>
                  <a:srgbClr val="346667"/>
                </a:solidFill>
              </a:rPr>
              <a:t>Equipement</a:t>
            </a:r>
            <a:endParaRPr lang="en-US" altLang="en-US" sz="1200" b="1" dirty="0">
              <a:solidFill>
                <a:srgbClr val="346667"/>
              </a:solidFill>
            </a:endParaRPr>
          </a:p>
        </p:txBody>
      </p:sp>
      <p:pic>
        <p:nvPicPr>
          <p:cNvPr id="33" name="Picture 2">
            <a:extLst>
              <a:ext uri="{FF2B5EF4-FFF2-40B4-BE49-F238E27FC236}">
                <a16:creationId xmlns:a16="http://schemas.microsoft.com/office/drawing/2014/main" id="{C071FC99-7DAA-4945-925A-68E53ECE61B8}"/>
              </a:ext>
            </a:extLst>
          </p:cNvPr>
          <p:cNvPicPr>
            <a:picLocks noChangeAspect="1" noChangeArrowheads="1"/>
          </p:cNvPicPr>
          <p:nvPr/>
        </p:nvPicPr>
        <p:blipFill>
          <a:blip r:embed="rId10" cstate="print"/>
          <a:srcRect l="59206" t="53072" r="25250" b="17078"/>
          <a:stretch>
            <a:fillRect/>
          </a:stretch>
        </p:blipFill>
        <p:spPr bwMode="auto">
          <a:xfrm>
            <a:off x="4721547" y="4928659"/>
            <a:ext cx="727284" cy="766949"/>
          </a:xfrm>
          <a:prstGeom prst="rect">
            <a:avLst/>
          </a:prstGeom>
          <a:ln>
            <a:noFill/>
          </a:ln>
          <a:effectLst>
            <a:outerShdw blurRad="190500" algn="tl" rotWithShape="0">
              <a:srgbClr val="000000">
                <a:alpha val="70000"/>
              </a:srgbClr>
            </a:outerShdw>
          </a:effectLst>
        </p:spPr>
      </p:pic>
      <p:pic>
        <p:nvPicPr>
          <p:cNvPr id="34" name="Picture 4">
            <a:extLst>
              <a:ext uri="{FF2B5EF4-FFF2-40B4-BE49-F238E27FC236}">
                <a16:creationId xmlns:a16="http://schemas.microsoft.com/office/drawing/2014/main" id="{5AE96113-9801-4F11-6F2D-6EF4EDB1BDA8}"/>
              </a:ext>
            </a:extLst>
          </p:cNvPr>
          <p:cNvPicPr>
            <a:picLocks noChangeAspect="1" noChangeArrowheads="1"/>
          </p:cNvPicPr>
          <p:nvPr/>
        </p:nvPicPr>
        <p:blipFill>
          <a:blip r:embed="rId11" cstate="print"/>
          <a:srcRect l="32641" t="18382" r="28373" b="61105"/>
          <a:stretch>
            <a:fillRect/>
          </a:stretch>
        </p:blipFill>
        <p:spPr bwMode="auto">
          <a:xfrm>
            <a:off x="4485476" y="4750982"/>
            <a:ext cx="1005085" cy="422737"/>
          </a:xfrm>
          <a:prstGeom prst="rect">
            <a:avLst/>
          </a:prstGeom>
          <a:ln>
            <a:noFill/>
          </a:ln>
          <a:effectLst>
            <a:outerShdw blurRad="190500" algn="tl" rotWithShape="0">
              <a:srgbClr val="000000">
                <a:alpha val="70000"/>
              </a:srgbClr>
            </a:outerShdw>
          </a:effectLst>
        </p:spPr>
      </p:pic>
      <p:sp>
        <p:nvSpPr>
          <p:cNvPr id="35" name="Rectangle 34">
            <a:extLst>
              <a:ext uri="{FF2B5EF4-FFF2-40B4-BE49-F238E27FC236}">
                <a16:creationId xmlns:a16="http://schemas.microsoft.com/office/drawing/2014/main" id="{1C0A7640-0E3A-2921-0C13-85F17A267DE3}"/>
              </a:ext>
            </a:extLst>
          </p:cNvPr>
          <p:cNvSpPr/>
          <p:nvPr/>
        </p:nvSpPr>
        <p:spPr>
          <a:xfrm>
            <a:off x="4597758" y="4159423"/>
            <a:ext cx="1611962" cy="253916"/>
          </a:xfrm>
          <a:prstGeom prst="rect">
            <a:avLst/>
          </a:prstGeom>
        </p:spPr>
        <p:txBody>
          <a:bodyPr wrap="square">
            <a:spAutoFit/>
          </a:bodyPr>
          <a:lstStyle/>
          <a:p>
            <a:r>
              <a:rPr lang="en-US" sz="1050" dirty="0">
                <a:solidFill>
                  <a:srgbClr val="346667"/>
                </a:solidFill>
                <a:ea typeface="Arial" charset="0"/>
              </a:rPr>
              <a:t>https://arcg.is/1KL18X0</a:t>
            </a:r>
            <a:endParaRPr lang="en-US" sz="1050" dirty="0">
              <a:solidFill>
                <a:srgbClr val="346667"/>
              </a:solidFill>
            </a:endParaRPr>
          </a:p>
        </p:txBody>
      </p:sp>
      <p:pic>
        <p:nvPicPr>
          <p:cNvPr id="36" name="Picture 3">
            <a:extLst>
              <a:ext uri="{FF2B5EF4-FFF2-40B4-BE49-F238E27FC236}">
                <a16:creationId xmlns:a16="http://schemas.microsoft.com/office/drawing/2014/main" id="{D11C090E-BA28-73A1-34A2-D73F216983FC}"/>
              </a:ext>
            </a:extLst>
          </p:cNvPr>
          <p:cNvPicPr>
            <a:picLocks noChangeAspect="1" noChangeArrowheads="1"/>
          </p:cNvPicPr>
          <p:nvPr/>
        </p:nvPicPr>
        <p:blipFill>
          <a:blip r:embed="rId12" cstate="print"/>
          <a:srcRect l="50833" t="24615" r="12917" b="26154"/>
          <a:stretch>
            <a:fillRect/>
          </a:stretch>
        </p:blipFill>
        <p:spPr bwMode="auto">
          <a:xfrm>
            <a:off x="6485787" y="2864218"/>
            <a:ext cx="1000490" cy="718906"/>
          </a:xfrm>
          <a:prstGeom prst="rect">
            <a:avLst/>
          </a:prstGeom>
          <a:ln>
            <a:noFill/>
          </a:ln>
          <a:effectLst>
            <a:outerShdw blurRad="190500" algn="tl" rotWithShape="0">
              <a:srgbClr val="000000">
                <a:alpha val="70000"/>
              </a:srgbClr>
            </a:outerShdw>
          </a:effectLst>
        </p:spPr>
      </p:pic>
      <p:pic>
        <p:nvPicPr>
          <p:cNvPr id="37" name="Picture 2">
            <a:extLst>
              <a:ext uri="{FF2B5EF4-FFF2-40B4-BE49-F238E27FC236}">
                <a16:creationId xmlns:a16="http://schemas.microsoft.com/office/drawing/2014/main" id="{3ABC6645-7DEF-5348-6F1A-00EDDDE82D77}"/>
              </a:ext>
            </a:extLst>
          </p:cNvPr>
          <p:cNvPicPr>
            <a:picLocks noChangeAspect="1" noChangeArrowheads="1"/>
          </p:cNvPicPr>
          <p:nvPr/>
        </p:nvPicPr>
        <p:blipFill>
          <a:blip r:embed="rId13" cstate="print"/>
          <a:srcRect t="12615" r="24242"/>
          <a:stretch>
            <a:fillRect/>
          </a:stretch>
        </p:blipFill>
        <p:spPr bwMode="auto">
          <a:xfrm>
            <a:off x="5589071" y="4823817"/>
            <a:ext cx="985024" cy="597215"/>
          </a:xfrm>
          <a:prstGeom prst="rect">
            <a:avLst/>
          </a:prstGeom>
          <a:ln>
            <a:noFill/>
          </a:ln>
          <a:effectLst>
            <a:outerShdw blurRad="190500" algn="tl" rotWithShape="0">
              <a:srgbClr val="000000">
                <a:alpha val="70000"/>
              </a:srgbClr>
            </a:outerShdw>
          </a:effectLst>
        </p:spPr>
      </p:pic>
      <p:pic>
        <p:nvPicPr>
          <p:cNvPr id="38" name="Picture 2">
            <a:extLst>
              <a:ext uri="{FF2B5EF4-FFF2-40B4-BE49-F238E27FC236}">
                <a16:creationId xmlns:a16="http://schemas.microsoft.com/office/drawing/2014/main" id="{A993C61D-38D9-6F7B-C3D4-092BDAEA68D5}"/>
              </a:ext>
            </a:extLst>
          </p:cNvPr>
          <p:cNvPicPr>
            <a:picLocks noChangeAspect="1" noChangeArrowheads="1"/>
          </p:cNvPicPr>
          <p:nvPr/>
        </p:nvPicPr>
        <p:blipFill>
          <a:blip r:embed="rId14" cstate="print"/>
          <a:srcRect l="500" t="15814" r="47000" b="465"/>
          <a:stretch>
            <a:fillRect/>
          </a:stretch>
        </p:blipFill>
        <p:spPr bwMode="auto">
          <a:xfrm>
            <a:off x="5924687" y="5154021"/>
            <a:ext cx="741832" cy="620591"/>
          </a:xfrm>
          <a:prstGeom prst="rect">
            <a:avLst/>
          </a:prstGeom>
          <a:ln>
            <a:noFill/>
          </a:ln>
          <a:effectLst>
            <a:outerShdw blurRad="190500" algn="tl" rotWithShape="0">
              <a:srgbClr val="000000">
                <a:alpha val="70000"/>
              </a:srgbClr>
            </a:outerShdw>
          </a:effectLst>
        </p:spPr>
      </p:pic>
      <p:sp>
        <p:nvSpPr>
          <p:cNvPr id="39" name="Rectangle 72">
            <a:extLst>
              <a:ext uri="{FF2B5EF4-FFF2-40B4-BE49-F238E27FC236}">
                <a16:creationId xmlns:a16="http://schemas.microsoft.com/office/drawing/2014/main" id="{210B694B-F9F7-3F8C-E361-0CA75EAC37AD}"/>
              </a:ext>
            </a:extLst>
          </p:cNvPr>
          <p:cNvSpPr>
            <a:spLocks noChangeArrowheads="1"/>
          </p:cNvSpPr>
          <p:nvPr/>
        </p:nvSpPr>
        <p:spPr bwMode="auto">
          <a:xfrm>
            <a:off x="6572532" y="1902972"/>
            <a:ext cx="2257933" cy="369332"/>
          </a:xfrm>
          <a:prstGeom prst="rect">
            <a:avLst/>
          </a:prstGeom>
          <a:noFill/>
          <a:ln w="9525">
            <a:noFill/>
            <a:miter lim="800000"/>
            <a:headEnd/>
            <a:tailEnd/>
          </a:ln>
        </p:spPr>
        <p:txBody>
          <a:bodyPr wrap="square">
            <a:spAutoFit/>
          </a:bodyPr>
          <a:lstStyle/>
          <a:p>
            <a:pPr algn="ctr" eaLnBrk="1" hangingPunct="1"/>
            <a:r>
              <a:rPr lang="en-US" altLang="en-US" b="1" dirty="0" err="1">
                <a:solidFill>
                  <a:srgbClr val="346667"/>
                </a:solidFill>
              </a:rPr>
              <a:t>Géo</a:t>
            </a:r>
            <a:r>
              <a:rPr lang="en-US" altLang="en-US" b="1" dirty="0">
                <a:solidFill>
                  <a:srgbClr val="346667"/>
                </a:solidFill>
              </a:rPr>
              <a:t>-activation du SIS</a:t>
            </a:r>
          </a:p>
        </p:txBody>
      </p:sp>
      <p:sp>
        <p:nvSpPr>
          <p:cNvPr id="40" name="Rectangle 72">
            <a:extLst>
              <a:ext uri="{FF2B5EF4-FFF2-40B4-BE49-F238E27FC236}">
                <a16:creationId xmlns:a16="http://schemas.microsoft.com/office/drawing/2014/main" id="{E7BDD19D-EA1A-A938-2718-C88FE4F5E938}"/>
              </a:ext>
            </a:extLst>
          </p:cNvPr>
          <p:cNvSpPr>
            <a:spLocks noChangeArrowheads="1"/>
          </p:cNvSpPr>
          <p:nvPr/>
        </p:nvSpPr>
        <p:spPr bwMode="auto">
          <a:xfrm>
            <a:off x="252854" y="5484495"/>
            <a:ext cx="2632072" cy="553998"/>
          </a:xfrm>
          <a:prstGeom prst="rect">
            <a:avLst/>
          </a:prstGeom>
          <a:noFill/>
          <a:ln w="9525">
            <a:noFill/>
            <a:miter lim="800000"/>
            <a:headEnd/>
            <a:tailEnd/>
          </a:ln>
        </p:spPr>
        <p:txBody>
          <a:bodyPr wrap="square">
            <a:spAutoFit/>
          </a:bodyPr>
          <a:lstStyle/>
          <a:p>
            <a:pPr algn="ctr" eaLnBrk="1" hangingPunct="1"/>
            <a:r>
              <a:rPr lang="fr-FR" altLang="en-US" sz="1500" b="1" dirty="0">
                <a:solidFill>
                  <a:srgbClr val="0099FF"/>
                </a:solidFill>
              </a:rPr>
              <a:t>Géo-activation du programme de vaccination</a:t>
            </a:r>
            <a:endParaRPr lang="en-US" altLang="en-US" sz="1500" b="1" dirty="0">
              <a:solidFill>
                <a:srgbClr val="0099FF"/>
              </a:solidFill>
            </a:endParaRPr>
          </a:p>
        </p:txBody>
      </p:sp>
      <p:pic>
        <p:nvPicPr>
          <p:cNvPr id="41" name="Picture 40">
            <a:extLst>
              <a:ext uri="{FF2B5EF4-FFF2-40B4-BE49-F238E27FC236}">
                <a16:creationId xmlns:a16="http://schemas.microsoft.com/office/drawing/2014/main" id="{4C862758-1200-AC6A-C056-22BE252BCD9A}"/>
              </a:ext>
            </a:extLst>
          </p:cNvPr>
          <p:cNvPicPr>
            <a:picLocks noChangeAspect="1"/>
          </p:cNvPicPr>
          <p:nvPr/>
        </p:nvPicPr>
        <p:blipFill rotWithShape="1">
          <a:blip r:embed="rId15"/>
          <a:srcRect l="33929" t="24814" r="15595" b="12937"/>
          <a:stretch/>
        </p:blipFill>
        <p:spPr>
          <a:xfrm>
            <a:off x="1769625" y="2746124"/>
            <a:ext cx="848012" cy="574268"/>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2" name="Picture 41">
            <a:extLst>
              <a:ext uri="{FF2B5EF4-FFF2-40B4-BE49-F238E27FC236}">
                <a16:creationId xmlns:a16="http://schemas.microsoft.com/office/drawing/2014/main" id="{79F80711-7E5D-2085-4182-CDED7546FC78}"/>
              </a:ext>
            </a:extLst>
          </p:cNvPr>
          <p:cNvPicPr>
            <a:picLocks noChangeAspect="1"/>
          </p:cNvPicPr>
          <p:nvPr/>
        </p:nvPicPr>
        <p:blipFill rotWithShape="1">
          <a:blip r:embed="rId16"/>
          <a:srcRect l="36594" t="17662" r="41035" b="21616"/>
          <a:stretch/>
        </p:blipFill>
        <p:spPr>
          <a:xfrm>
            <a:off x="3253038" y="4482096"/>
            <a:ext cx="488099" cy="700558"/>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3" name="Picture 42">
            <a:extLst>
              <a:ext uri="{FF2B5EF4-FFF2-40B4-BE49-F238E27FC236}">
                <a16:creationId xmlns:a16="http://schemas.microsoft.com/office/drawing/2014/main" id="{AE7F0DA9-15BB-0491-33D3-E35351502342}"/>
              </a:ext>
            </a:extLst>
          </p:cNvPr>
          <p:cNvPicPr>
            <a:picLocks noChangeAspect="1"/>
          </p:cNvPicPr>
          <p:nvPr/>
        </p:nvPicPr>
        <p:blipFill rotWithShape="1">
          <a:blip r:embed="rId17"/>
          <a:srcRect l="43316" t="48662" r="21080" b="14204"/>
          <a:stretch/>
        </p:blipFill>
        <p:spPr>
          <a:xfrm>
            <a:off x="3345646" y="5015655"/>
            <a:ext cx="918770" cy="506711"/>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4" name="Picture 43">
            <a:extLst>
              <a:ext uri="{FF2B5EF4-FFF2-40B4-BE49-F238E27FC236}">
                <a16:creationId xmlns:a16="http://schemas.microsoft.com/office/drawing/2014/main" id="{E7279A22-C4A3-E3B7-2DDF-1C143AF2411F}"/>
              </a:ext>
            </a:extLst>
          </p:cNvPr>
          <p:cNvPicPr>
            <a:picLocks noChangeAspect="1"/>
          </p:cNvPicPr>
          <p:nvPr/>
        </p:nvPicPr>
        <p:blipFill rotWithShape="1">
          <a:blip r:embed="rId18"/>
          <a:srcRect l="8817" t="27111" r="45515" b="13974"/>
          <a:stretch/>
        </p:blipFill>
        <p:spPr>
          <a:xfrm>
            <a:off x="1602693" y="4219550"/>
            <a:ext cx="767964" cy="523884"/>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5" name="Picture 44">
            <a:extLst>
              <a:ext uri="{FF2B5EF4-FFF2-40B4-BE49-F238E27FC236}">
                <a16:creationId xmlns:a16="http://schemas.microsoft.com/office/drawing/2014/main" id="{7C56F848-E204-B1F4-63F8-5D31535DB6CA}"/>
              </a:ext>
            </a:extLst>
          </p:cNvPr>
          <p:cNvPicPr>
            <a:picLocks noChangeAspect="1"/>
          </p:cNvPicPr>
          <p:nvPr/>
        </p:nvPicPr>
        <p:blipFill rotWithShape="1">
          <a:blip r:embed="rId19"/>
          <a:srcRect l="20149" t="28625" r="33409" b="11300"/>
          <a:stretch/>
        </p:blipFill>
        <p:spPr>
          <a:xfrm>
            <a:off x="1322784" y="3997540"/>
            <a:ext cx="765887" cy="523884"/>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6" name="Picture 45">
            <a:extLst>
              <a:ext uri="{FF2B5EF4-FFF2-40B4-BE49-F238E27FC236}">
                <a16:creationId xmlns:a16="http://schemas.microsoft.com/office/drawing/2014/main" id="{6124B7D3-7257-AC1A-2FB9-C204A5EBDE9A}"/>
              </a:ext>
            </a:extLst>
          </p:cNvPr>
          <p:cNvPicPr>
            <a:picLocks noChangeAspect="1"/>
          </p:cNvPicPr>
          <p:nvPr/>
        </p:nvPicPr>
        <p:blipFill rotWithShape="1">
          <a:blip r:embed="rId20"/>
          <a:srcRect l="12804" t="22178" r="26673" b="10053"/>
          <a:stretch/>
        </p:blipFill>
        <p:spPr>
          <a:xfrm>
            <a:off x="2175166" y="4823817"/>
            <a:ext cx="950705" cy="562916"/>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7" name="Picture 46">
            <a:extLst>
              <a:ext uri="{FF2B5EF4-FFF2-40B4-BE49-F238E27FC236}">
                <a16:creationId xmlns:a16="http://schemas.microsoft.com/office/drawing/2014/main" id="{24AA53C8-99E7-FA98-A9F3-3C5B3919BFA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66634" y="3440318"/>
            <a:ext cx="796357" cy="437297"/>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48" name="Rectangle 75">
            <a:extLst>
              <a:ext uri="{FF2B5EF4-FFF2-40B4-BE49-F238E27FC236}">
                <a16:creationId xmlns:a16="http://schemas.microsoft.com/office/drawing/2014/main" id="{CDF015C9-E256-AF94-E41D-BB1B90FE2229}"/>
              </a:ext>
            </a:extLst>
          </p:cNvPr>
          <p:cNvSpPr>
            <a:spLocks noChangeArrowheads="1"/>
          </p:cNvSpPr>
          <p:nvPr/>
        </p:nvSpPr>
        <p:spPr bwMode="auto">
          <a:xfrm>
            <a:off x="3798540" y="4255423"/>
            <a:ext cx="956335" cy="461665"/>
          </a:xfrm>
          <a:prstGeom prst="rect">
            <a:avLst/>
          </a:prstGeom>
          <a:noFill/>
          <a:ln w="9525">
            <a:noFill/>
            <a:miter lim="800000"/>
            <a:headEnd/>
            <a:tailEnd/>
          </a:ln>
        </p:spPr>
        <p:txBody>
          <a:bodyPr wrap="square">
            <a:spAutoFit/>
          </a:bodyPr>
          <a:lstStyle/>
          <a:p>
            <a:pPr eaLnBrk="1" hangingPunct="1"/>
            <a:r>
              <a:rPr lang="en-US" altLang="en-US" sz="1200" b="1" dirty="0" err="1">
                <a:solidFill>
                  <a:srgbClr val="0099FF"/>
                </a:solidFill>
              </a:rPr>
              <a:t>Besoins</a:t>
            </a:r>
            <a:r>
              <a:rPr lang="en-US" altLang="en-US" sz="1200" b="1" dirty="0">
                <a:solidFill>
                  <a:srgbClr val="0099FF"/>
                </a:solidFill>
              </a:rPr>
              <a:t> et Lacunes</a:t>
            </a:r>
          </a:p>
        </p:txBody>
      </p:sp>
      <p:sp>
        <p:nvSpPr>
          <p:cNvPr id="49" name="Rectangle 75">
            <a:extLst>
              <a:ext uri="{FF2B5EF4-FFF2-40B4-BE49-F238E27FC236}">
                <a16:creationId xmlns:a16="http://schemas.microsoft.com/office/drawing/2014/main" id="{7F052180-385E-916E-F5C9-6BD82358BF20}"/>
              </a:ext>
            </a:extLst>
          </p:cNvPr>
          <p:cNvSpPr>
            <a:spLocks noChangeArrowheads="1"/>
          </p:cNvSpPr>
          <p:nvPr/>
        </p:nvSpPr>
        <p:spPr bwMode="auto">
          <a:xfrm>
            <a:off x="1005202" y="4954042"/>
            <a:ext cx="1169965" cy="461665"/>
          </a:xfrm>
          <a:prstGeom prst="rect">
            <a:avLst/>
          </a:prstGeom>
          <a:noFill/>
          <a:ln w="9525">
            <a:noFill/>
            <a:miter lim="800000"/>
            <a:headEnd/>
            <a:tailEnd/>
          </a:ln>
        </p:spPr>
        <p:txBody>
          <a:bodyPr wrap="square">
            <a:spAutoFit/>
          </a:bodyPr>
          <a:lstStyle/>
          <a:p>
            <a:pPr algn="r" eaLnBrk="1" hangingPunct="1"/>
            <a:r>
              <a:rPr lang="fr-FR" altLang="en-US" sz="1200" b="1" dirty="0">
                <a:solidFill>
                  <a:srgbClr val="0099FF"/>
                </a:solidFill>
              </a:rPr>
              <a:t>Plan de travail et méthodes</a:t>
            </a:r>
            <a:endParaRPr lang="en-US" altLang="en-US" sz="1200" b="1" dirty="0">
              <a:solidFill>
                <a:srgbClr val="0099FF"/>
              </a:solidFill>
            </a:endParaRPr>
          </a:p>
        </p:txBody>
      </p:sp>
      <p:sp>
        <p:nvSpPr>
          <p:cNvPr id="50" name="Rectangle 75">
            <a:extLst>
              <a:ext uri="{FF2B5EF4-FFF2-40B4-BE49-F238E27FC236}">
                <a16:creationId xmlns:a16="http://schemas.microsoft.com/office/drawing/2014/main" id="{41D26B97-8C44-7988-71FA-032B17AB4DB2}"/>
              </a:ext>
            </a:extLst>
          </p:cNvPr>
          <p:cNvSpPr>
            <a:spLocks noChangeArrowheads="1"/>
          </p:cNvSpPr>
          <p:nvPr/>
        </p:nvSpPr>
        <p:spPr bwMode="auto">
          <a:xfrm>
            <a:off x="2355759" y="3938910"/>
            <a:ext cx="1749366" cy="461665"/>
          </a:xfrm>
          <a:prstGeom prst="rect">
            <a:avLst/>
          </a:prstGeom>
          <a:noFill/>
          <a:ln w="9525">
            <a:noFill/>
            <a:miter lim="800000"/>
            <a:headEnd/>
            <a:tailEnd/>
          </a:ln>
        </p:spPr>
        <p:txBody>
          <a:bodyPr wrap="square">
            <a:spAutoFit/>
          </a:bodyPr>
          <a:lstStyle/>
          <a:p>
            <a:pPr eaLnBrk="1" hangingPunct="1"/>
            <a:r>
              <a:rPr lang="en-US" altLang="en-US" sz="1200" b="1" dirty="0" err="1">
                <a:solidFill>
                  <a:srgbClr val="0099FF"/>
                </a:solidFill>
              </a:rPr>
              <a:t>Niveau</a:t>
            </a:r>
            <a:r>
              <a:rPr lang="en-US" altLang="en-US" sz="1200" b="1" dirty="0">
                <a:solidFill>
                  <a:srgbClr val="0099FF"/>
                </a:solidFill>
              </a:rPr>
              <a:t> communal          </a:t>
            </a:r>
            <a:r>
              <a:rPr lang="en-US" altLang="en-US" sz="1200" b="1" dirty="0" err="1">
                <a:solidFill>
                  <a:srgbClr val="0099FF"/>
                </a:solidFill>
              </a:rPr>
              <a:t>projet</a:t>
            </a:r>
            <a:r>
              <a:rPr lang="en-US" altLang="en-US" sz="1200" b="1" dirty="0">
                <a:solidFill>
                  <a:srgbClr val="0099FF"/>
                </a:solidFill>
              </a:rPr>
              <a:t> </a:t>
            </a:r>
            <a:r>
              <a:rPr lang="en-US" altLang="en-US" sz="1200" b="1" dirty="0" err="1">
                <a:solidFill>
                  <a:srgbClr val="0099FF"/>
                </a:solidFill>
              </a:rPr>
              <a:t>pilote</a:t>
            </a:r>
            <a:endParaRPr lang="en-US" altLang="en-US" sz="1200" b="1" dirty="0">
              <a:solidFill>
                <a:srgbClr val="0099FF"/>
              </a:solidFill>
            </a:endParaRPr>
          </a:p>
        </p:txBody>
      </p:sp>
      <p:sp>
        <p:nvSpPr>
          <p:cNvPr id="51" name="Rectangle 75">
            <a:extLst>
              <a:ext uri="{FF2B5EF4-FFF2-40B4-BE49-F238E27FC236}">
                <a16:creationId xmlns:a16="http://schemas.microsoft.com/office/drawing/2014/main" id="{FED24B1D-D957-6574-B091-2A2C638FF40A}"/>
              </a:ext>
            </a:extLst>
          </p:cNvPr>
          <p:cNvSpPr>
            <a:spLocks noChangeArrowheads="1"/>
          </p:cNvSpPr>
          <p:nvPr/>
        </p:nvSpPr>
        <p:spPr bwMode="auto">
          <a:xfrm>
            <a:off x="2287988" y="3441232"/>
            <a:ext cx="1165448" cy="461665"/>
          </a:xfrm>
          <a:prstGeom prst="rect">
            <a:avLst/>
          </a:prstGeom>
          <a:noFill/>
          <a:ln w="9525">
            <a:noFill/>
            <a:miter lim="800000"/>
            <a:headEnd/>
            <a:tailEnd/>
          </a:ln>
        </p:spPr>
        <p:txBody>
          <a:bodyPr wrap="square">
            <a:spAutoFit/>
          </a:bodyPr>
          <a:lstStyle/>
          <a:p>
            <a:pPr eaLnBrk="1" hangingPunct="1"/>
            <a:r>
              <a:rPr lang="en-US" altLang="en-US" sz="1200" b="1" dirty="0" err="1">
                <a:solidFill>
                  <a:srgbClr val="0099FF"/>
                </a:solidFill>
              </a:rPr>
              <a:t>Renforcement</a:t>
            </a:r>
            <a:r>
              <a:rPr lang="en-US" altLang="en-US" sz="1200" b="1" dirty="0">
                <a:solidFill>
                  <a:srgbClr val="0099FF"/>
                </a:solidFill>
              </a:rPr>
              <a:t> des </a:t>
            </a:r>
            <a:r>
              <a:rPr lang="en-US" altLang="en-US" sz="1200" b="1" dirty="0" err="1">
                <a:solidFill>
                  <a:srgbClr val="0099FF"/>
                </a:solidFill>
              </a:rPr>
              <a:t>capacités</a:t>
            </a:r>
            <a:endParaRPr lang="en-US" altLang="en-US" sz="1200" b="1" dirty="0">
              <a:solidFill>
                <a:srgbClr val="0099FF"/>
              </a:solidFill>
            </a:endParaRPr>
          </a:p>
        </p:txBody>
      </p:sp>
      <p:sp>
        <p:nvSpPr>
          <p:cNvPr id="52" name="Rectangle 75">
            <a:extLst>
              <a:ext uri="{FF2B5EF4-FFF2-40B4-BE49-F238E27FC236}">
                <a16:creationId xmlns:a16="http://schemas.microsoft.com/office/drawing/2014/main" id="{F2873FD0-B669-131D-04BC-86E17FD75574}"/>
              </a:ext>
            </a:extLst>
          </p:cNvPr>
          <p:cNvSpPr>
            <a:spLocks noChangeArrowheads="1"/>
          </p:cNvSpPr>
          <p:nvPr/>
        </p:nvSpPr>
        <p:spPr bwMode="auto">
          <a:xfrm>
            <a:off x="1200245" y="2160128"/>
            <a:ext cx="1222201" cy="461665"/>
          </a:xfrm>
          <a:prstGeom prst="rect">
            <a:avLst/>
          </a:prstGeom>
          <a:noFill/>
          <a:ln w="9525">
            <a:noFill/>
            <a:miter lim="800000"/>
            <a:headEnd/>
            <a:tailEnd/>
          </a:ln>
        </p:spPr>
        <p:txBody>
          <a:bodyPr wrap="square">
            <a:spAutoFit/>
          </a:bodyPr>
          <a:lstStyle/>
          <a:p>
            <a:pPr eaLnBrk="1" hangingPunct="1"/>
            <a:r>
              <a:rPr lang="en-US" altLang="en-US" sz="1200" b="1" dirty="0" err="1">
                <a:solidFill>
                  <a:srgbClr val="0099FF"/>
                </a:solidFill>
              </a:rPr>
              <a:t>Niveau</a:t>
            </a:r>
            <a:r>
              <a:rPr lang="en-US" altLang="en-US" sz="1200" b="1" dirty="0">
                <a:solidFill>
                  <a:srgbClr val="0099FF"/>
                </a:solidFill>
              </a:rPr>
              <a:t> regional </a:t>
            </a:r>
            <a:r>
              <a:rPr lang="en-US" altLang="en-US" sz="1200" b="1" dirty="0" err="1">
                <a:solidFill>
                  <a:srgbClr val="0099FF"/>
                </a:solidFill>
              </a:rPr>
              <a:t>projet</a:t>
            </a:r>
            <a:r>
              <a:rPr lang="en-US" altLang="en-US" sz="1200" b="1" dirty="0">
                <a:solidFill>
                  <a:srgbClr val="0099FF"/>
                </a:solidFill>
              </a:rPr>
              <a:t> </a:t>
            </a:r>
            <a:r>
              <a:rPr lang="en-US" altLang="en-US" sz="1200" b="1" dirty="0" err="1">
                <a:solidFill>
                  <a:srgbClr val="0099FF"/>
                </a:solidFill>
              </a:rPr>
              <a:t>pilote</a:t>
            </a:r>
            <a:endParaRPr lang="en-US" altLang="en-US" sz="1200" b="1" dirty="0">
              <a:solidFill>
                <a:srgbClr val="0099FF"/>
              </a:solidFill>
            </a:endParaRPr>
          </a:p>
        </p:txBody>
      </p:sp>
      <p:sp>
        <p:nvSpPr>
          <p:cNvPr id="53" name="Rectangle 75">
            <a:extLst>
              <a:ext uri="{FF2B5EF4-FFF2-40B4-BE49-F238E27FC236}">
                <a16:creationId xmlns:a16="http://schemas.microsoft.com/office/drawing/2014/main" id="{2EC68DA3-A946-0F56-AE62-82008C4E0310}"/>
              </a:ext>
            </a:extLst>
          </p:cNvPr>
          <p:cNvSpPr>
            <a:spLocks noChangeArrowheads="1"/>
          </p:cNvSpPr>
          <p:nvPr/>
        </p:nvSpPr>
        <p:spPr bwMode="auto">
          <a:xfrm>
            <a:off x="2459319" y="1861288"/>
            <a:ext cx="1329269" cy="461665"/>
          </a:xfrm>
          <a:prstGeom prst="rect">
            <a:avLst/>
          </a:prstGeom>
          <a:noFill/>
          <a:ln w="9525">
            <a:noFill/>
            <a:miter lim="800000"/>
            <a:headEnd/>
            <a:tailEnd/>
          </a:ln>
        </p:spPr>
        <p:txBody>
          <a:bodyPr wrap="square">
            <a:spAutoFit/>
          </a:bodyPr>
          <a:lstStyle/>
          <a:p>
            <a:pPr eaLnBrk="1" hangingPunct="1"/>
            <a:r>
              <a:rPr lang="en-US" altLang="en-US" sz="1200" b="1" dirty="0" err="1">
                <a:solidFill>
                  <a:srgbClr val="0099FF"/>
                </a:solidFill>
              </a:rPr>
              <a:t>Déploiement</a:t>
            </a:r>
            <a:r>
              <a:rPr lang="en-US" altLang="en-US" sz="1200" b="1" dirty="0">
                <a:solidFill>
                  <a:srgbClr val="0099FF"/>
                </a:solidFill>
              </a:rPr>
              <a:t> national</a:t>
            </a:r>
          </a:p>
        </p:txBody>
      </p:sp>
      <p:pic>
        <p:nvPicPr>
          <p:cNvPr id="54" name="Picture 53">
            <a:extLst>
              <a:ext uri="{FF2B5EF4-FFF2-40B4-BE49-F238E27FC236}">
                <a16:creationId xmlns:a16="http://schemas.microsoft.com/office/drawing/2014/main" id="{3CCB5ECF-EA92-8017-002E-BC82C444A743}"/>
              </a:ext>
            </a:extLst>
          </p:cNvPr>
          <p:cNvPicPr>
            <a:picLocks noChangeAspect="1"/>
          </p:cNvPicPr>
          <p:nvPr/>
        </p:nvPicPr>
        <p:blipFill rotWithShape="1">
          <a:blip r:embed="rId22"/>
          <a:srcRect l="44567" t="10387" r="31181" b="6189"/>
          <a:stretch/>
        </p:blipFill>
        <p:spPr>
          <a:xfrm>
            <a:off x="3039385" y="2250069"/>
            <a:ext cx="635115" cy="1155218"/>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56" name="AutoShape 416">
            <a:extLst>
              <a:ext uri="{FF2B5EF4-FFF2-40B4-BE49-F238E27FC236}">
                <a16:creationId xmlns:a16="http://schemas.microsoft.com/office/drawing/2014/main" id="{51F31DC5-EEF4-3F1A-4B46-7A0C1C52C7C9}"/>
              </a:ext>
            </a:extLst>
          </p:cNvPr>
          <p:cNvSpPr>
            <a:spLocks noChangeArrowheads="1"/>
          </p:cNvSpPr>
          <p:nvPr/>
        </p:nvSpPr>
        <p:spPr bwMode="auto">
          <a:xfrm>
            <a:off x="1805231" y="6181384"/>
            <a:ext cx="509546" cy="345753"/>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57" name="Rectangle 265">
            <a:extLst>
              <a:ext uri="{FF2B5EF4-FFF2-40B4-BE49-F238E27FC236}">
                <a16:creationId xmlns:a16="http://schemas.microsoft.com/office/drawing/2014/main" id="{A742E0F1-66A4-55CF-3FFB-10F0B56E519D}"/>
              </a:ext>
            </a:extLst>
          </p:cNvPr>
          <p:cNvSpPr>
            <a:spLocks noChangeArrowheads="1"/>
          </p:cNvSpPr>
          <p:nvPr/>
        </p:nvSpPr>
        <p:spPr bwMode="auto">
          <a:xfrm>
            <a:off x="2308714" y="6154398"/>
            <a:ext cx="5093396" cy="399726"/>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sz="2400" dirty="0">
                <a:latin typeface="+mn-lt"/>
              </a:rPr>
              <a:t>Soutien la convergence des efforts </a:t>
            </a:r>
            <a:endParaRPr lang="en-US" sz="2400" dirty="0">
              <a:latin typeface="+mn-lt"/>
            </a:endParaRPr>
          </a:p>
        </p:txBody>
      </p:sp>
      <p:sp>
        <p:nvSpPr>
          <p:cNvPr id="58" name="Title 1">
            <a:extLst>
              <a:ext uri="{FF2B5EF4-FFF2-40B4-BE49-F238E27FC236}">
                <a16:creationId xmlns:a16="http://schemas.microsoft.com/office/drawing/2014/main" id="{7022FD10-B9CD-3BF5-BB04-DFA117B84F1F}"/>
              </a:ext>
            </a:extLst>
          </p:cNvPr>
          <p:cNvSpPr txBox="1">
            <a:spLocks/>
          </p:cNvSpPr>
          <p:nvPr/>
        </p:nvSpPr>
        <p:spPr>
          <a:xfrm>
            <a:off x="148379" y="1195343"/>
            <a:ext cx="507914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dirty="0">
                <a:latin typeface="+mn-lt"/>
              </a:rPr>
              <a:t>Mise en œuvre au Myanmar</a:t>
            </a:r>
            <a:endParaRPr lang="en-PH" altLang="en-US" sz="2400" dirty="0">
              <a:latin typeface="+mn-lt"/>
            </a:endParaRPr>
          </a:p>
        </p:txBody>
      </p:sp>
    </p:spTree>
    <p:extLst>
      <p:ext uri="{BB962C8B-B14F-4D97-AF65-F5344CB8AC3E}">
        <p14:creationId xmlns:p14="http://schemas.microsoft.com/office/powerpoint/2010/main" val="681565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34C604-787A-FA70-F273-4B0DD95A8362}"/>
              </a:ext>
            </a:extLst>
          </p:cNvPr>
          <p:cNvPicPr>
            <a:picLocks noChangeAspect="1"/>
          </p:cNvPicPr>
          <p:nvPr/>
        </p:nvPicPr>
        <p:blipFill>
          <a:blip r:embed="rId2"/>
          <a:stretch>
            <a:fillRect/>
          </a:stretch>
        </p:blipFill>
        <p:spPr>
          <a:xfrm>
            <a:off x="6586332" y="2354525"/>
            <a:ext cx="2035142" cy="1374357"/>
          </a:xfrm>
          <a:prstGeom prst="rect">
            <a:avLst/>
          </a:prstGeom>
        </p:spPr>
      </p:pic>
      <p:pic>
        <p:nvPicPr>
          <p:cNvPr id="2" name="Picture 1">
            <a:extLst>
              <a:ext uri="{FF2B5EF4-FFF2-40B4-BE49-F238E27FC236}">
                <a16:creationId xmlns:a16="http://schemas.microsoft.com/office/drawing/2014/main" id="{45A575B4-BC38-A5B8-8B83-F2FD78836875}"/>
              </a:ext>
            </a:extLst>
          </p:cNvPr>
          <p:cNvPicPr>
            <a:picLocks noChangeAspect="1"/>
          </p:cNvPicPr>
          <p:nvPr/>
        </p:nvPicPr>
        <p:blipFill>
          <a:blip r:embed="rId3"/>
          <a:stretch>
            <a:fillRect/>
          </a:stretch>
        </p:blipFill>
        <p:spPr>
          <a:xfrm>
            <a:off x="338417" y="2658141"/>
            <a:ext cx="2294186" cy="3261439"/>
          </a:xfrm>
          <a:prstGeom prst="rect">
            <a:avLst/>
          </a:prstGeom>
          <a:ln>
            <a:solidFill>
              <a:schemeClr val="tx1"/>
            </a:solidFill>
          </a:ln>
        </p:spPr>
      </p:pic>
      <p:sp>
        <p:nvSpPr>
          <p:cNvPr id="6" name="Google Shape;147;p5">
            <a:extLst>
              <a:ext uri="{FF2B5EF4-FFF2-40B4-BE49-F238E27FC236}">
                <a16:creationId xmlns:a16="http://schemas.microsoft.com/office/drawing/2014/main" id="{4934ADAD-8FE8-0913-C7A7-208DCB1E8060}"/>
              </a:ext>
            </a:extLst>
          </p:cNvPr>
          <p:cNvSpPr/>
          <p:nvPr/>
        </p:nvSpPr>
        <p:spPr>
          <a:xfrm>
            <a:off x="2759418" y="2931728"/>
            <a:ext cx="577672" cy="362624"/>
          </a:xfrm>
          <a:prstGeom prst="rightArrow">
            <a:avLst>
              <a:gd name="adj1" fmla="val 50000"/>
              <a:gd name="adj2" fmla="val 50000"/>
            </a:avLst>
          </a:prstGeom>
          <a:solidFill>
            <a:srgbClr val="4F8CB5"/>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CF1A4059-55EF-46FE-99F7-B7A617EFAC3F}"/>
              </a:ext>
            </a:extLst>
          </p:cNvPr>
          <p:cNvPicPr>
            <a:picLocks noChangeAspect="1"/>
          </p:cNvPicPr>
          <p:nvPr/>
        </p:nvPicPr>
        <p:blipFill rotWithShape="1">
          <a:blip r:embed="rId4"/>
          <a:srcRect l="28763" t="34314" r="42629" b="18461"/>
          <a:stretch/>
        </p:blipFill>
        <p:spPr>
          <a:xfrm>
            <a:off x="3245177" y="4464920"/>
            <a:ext cx="1334483" cy="1184038"/>
          </a:xfrm>
          <a:prstGeom prst="rect">
            <a:avLst/>
          </a:prstGeom>
        </p:spPr>
      </p:pic>
      <p:pic>
        <p:nvPicPr>
          <p:cNvPr id="17" name="Picture 16">
            <a:extLst>
              <a:ext uri="{FF2B5EF4-FFF2-40B4-BE49-F238E27FC236}">
                <a16:creationId xmlns:a16="http://schemas.microsoft.com/office/drawing/2014/main" id="{09E4946D-3CE8-FFB6-8E37-C19AF8ACBAE6}"/>
              </a:ext>
            </a:extLst>
          </p:cNvPr>
          <p:cNvPicPr>
            <a:picLocks noChangeAspect="1"/>
          </p:cNvPicPr>
          <p:nvPr/>
        </p:nvPicPr>
        <p:blipFill rotWithShape="1">
          <a:blip r:embed="rId4"/>
          <a:srcRect l="59582" t="34619" r="13743" b="12731"/>
          <a:stretch/>
        </p:blipFill>
        <p:spPr>
          <a:xfrm>
            <a:off x="3659998" y="4786781"/>
            <a:ext cx="1378945" cy="1462880"/>
          </a:xfrm>
          <a:prstGeom prst="rect">
            <a:avLst/>
          </a:prstGeom>
        </p:spPr>
      </p:pic>
      <p:pic>
        <p:nvPicPr>
          <p:cNvPr id="19" name="Picture 18">
            <a:extLst>
              <a:ext uri="{FF2B5EF4-FFF2-40B4-BE49-F238E27FC236}">
                <a16:creationId xmlns:a16="http://schemas.microsoft.com/office/drawing/2014/main" id="{A69175A5-2ADB-B808-0B2A-4156E419D0DB}"/>
              </a:ext>
            </a:extLst>
          </p:cNvPr>
          <p:cNvPicPr>
            <a:picLocks noChangeAspect="1"/>
          </p:cNvPicPr>
          <p:nvPr/>
        </p:nvPicPr>
        <p:blipFill rotWithShape="1">
          <a:blip r:embed="rId5"/>
          <a:srcRect l="27989" t="15383" r="43093" b="9202"/>
          <a:stretch/>
        </p:blipFill>
        <p:spPr>
          <a:xfrm>
            <a:off x="5642347" y="4466771"/>
            <a:ext cx="1220771" cy="1711222"/>
          </a:xfrm>
          <a:prstGeom prst="rect">
            <a:avLst/>
          </a:prstGeom>
          <a:ln>
            <a:solidFill>
              <a:schemeClr val="tx1"/>
            </a:solidFill>
          </a:ln>
        </p:spPr>
      </p:pic>
      <p:pic>
        <p:nvPicPr>
          <p:cNvPr id="21" name="Picture 20">
            <a:extLst>
              <a:ext uri="{FF2B5EF4-FFF2-40B4-BE49-F238E27FC236}">
                <a16:creationId xmlns:a16="http://schemas.microsoft.com/office/drawing/2014/main" id="{7423F37F-B09D-1661-7CD6-FA6360AE71B6}"/>
              </a:ext>
            </a:extLst>
          </p:cNvPr>
          <p:cNvPicPr>
            <a:picLocks noChangeAspect="1"/>
          </p:cNvPicPr>
          <p:nvPr/>
        </p:nvPicPr>
        <p:blipFill rotWithShape="1">
          <a:blip r:embed="rId6"/>
          <a:srcRect l="30887" t="27324" r="44095" b="12417"/>
          <a:stretch/>
        </p:blipFill>
        <p:spPr>
          <a:xfrm>
            <a:off x="7222130" y="4446527"/>
            <a:ext cx="1408425" cy="1823375"/>
          </a:xfrm>
          <a:prstGeom prst="rect">
            <a:avLst/>
          </a:prstGeom>
          <a:ln>
            <a:noFill/>
          </a:ln>
        </p:spPr>
      </p:pic>
      <p:sp>
        <p:nvSpPr>
          <p:cNvPr id="22" name="Rectangle 21">
            <a:extLst>
              <a:ext uri="{FF2B5EF4-FFF2-40B4-BE49-F238E27FC236}">
                <a16:creationId xmlns:a16="http://schemas.microsoft.com/office/drawing/2014/main" id="{E8CF9DA2-3250-ECA2-E628-8F4F57BA3144}"/>
              </a:ext>
            </a:extLst>
          </p:cNvPr>
          <p:cNvSpPr/>
          <p:nvPr/>
        </p:nvSpPr>
        <p:spPr>
          <a:xfrm>
            <a:off x="7079877" y="6262517"/>
            <a:ext cx="2089435" cy="456087"/>
          </a:xfrm>
          <a:prstGeom prst="rect">
            <a:avLst/>
          </a:prstGeom>
        </p:spPr>
        <p:txBody>
          <a:bodyPr wrap="square">
            <a:spAutoFit/>
          </a:bodyPr>
          <a:lstStyle/>
          <a:p>
            <a:r>
              <a:rPr lang="fr-FR" sz="788" dirty="0"/>
              <a:t>Stratégies, participation des parties prenantes et niveau de mise en œuvre pour combler les lacunes existantes</a:t>
            </a:r>
            <a:endParaRPr lang="en-PH" sz="788" dirty="0"/>
          </a:p>
        </p:txBody>
      </p:sp>
      <p:sp>
        <p:nvSpPr>
          <p:cNvPr id="23" name="Rectangle 22">
            <a:extLst>
              <a:ext uri="{FF2B5EF4-FFF2-40B4-BE49-F238E27FC236}">
                <a16:creationId xmlns:a16="http://schemas.microsoft.com/office/drawing/2014/main" id="{260EBDB6-9418-EACD-35A1-92784F6E4502}"/>
              </a:ext>
            </a:extLst>
          </p:cNvPr>
          <p:cNvSpPr/>
          <p:nvPr/>
        </p:nvSpPr>
        <p:spPr>
          <a:xfrm>
            <a:off x="5528664" y="6251449"/>
            <a:ext cx="1408425" cy="334835"/>
          </a:xfrm>
          <a:prstGeom prst="rect">
            <a:avLst/>
          </a:prstGeom>
        </p:spPr>
        <p:txBody>
          <a:bodyPr wrap="square">
            <a:spAutoFit/>
          </a:bodyPr>
          <a:lstStyle/>
          <a:p>
            <a:pPr algn="ctr"/>
            <a:r>
              <a:rPr lang="fr-FR" sz="788" dirty="0"/>
              <a:t>Outil d'évaluation rapide du géo-activation du SIS</a:t>
            </a:r>
            <a:endParaRPr lang="en-PH" sz="788" dirty="0"/>
          </a:p>
        </p:txBody>
      </p:sp>
      <p:sp>
        <p:nvSpPr>
          <p:cNvPr id="24" name="Rectangle 23">
            <a:extLst>
              <a:ext uri="{FF2B5EF4-FFF2-40B4-BE49-F238E27FC236}">
                <a16:creationId xmlns:a16="http://schemas.microsoft.com/office/drawing/2014/main" id="{DE4B3EE0-C7CC-2571-2399-B5787569B172}"/>
              </a:ext>
            </a:extLst>
          </p:cNvPr>
          <p:cNvSpPr/>
          <p:nvPr/>
        </p:nvSpPr>
        <p:spPr>
          <a:xfrm>
            <a:off x="3662191" y="6287661"/>
            <a:ext cx="1408425" cy="213585"/>
          </a:xfrm>
          <a:prstGeom prst="rect">
            <a:avLst/>
          </a:prstGeom>
        </p:spPr>
        <p:txBody>
          <a:bodyPr wrap="square">
            <a:spAutoFit/>
          </a:bodyPr>
          <a:lstStyle/>
          <a:p>
            <a:pPr algn="ctr"/>
            <a:r>
              <a:rPr lang="en-PH" sz="788" dirty="0" err="1"/>
              <a:t>Repère</a:t>
            </a:r>
            <a:endParaRPr lang="en-PH" sz="788" dirty="0"/>
          </a:p>
        </p:txBody>
      </p:sp>
      <p:sp>
        <p:nvSpPr>
          <p:cNvPr id="25" name="Rectangle 24">
            <a:extLst>
              <a:ext uri="{FF2B5EF4-FFF2-40B4-BE49-F238E27FC236}">
                <a16:creationId xmlns:a16="http://schemas.microsoft.com/office/drawing/2014/main" id="{88342D14-D9A6-844A-B8F7-EA210601D353}"/>
              </a:ext>
            </a:extLst>
          </p:cNvPr>
          <p:cNvSpPr/>
          <p:nvPr/>
        </p:nvSpPr>
        <p:spPr>
          <a:xfrm>
            <a:off x="6937089" y="3729577"/>
            <a:ext cx="1408425" cy="334835"/>
          </a:xfrm>
          <a:prstGeom prst="rect">
            <a:avLst/>
          </a:prstGeom>
        </p:spPr>
        <p:txBody>
          <a:bodyPr wrap="square">
            <a:spAutoFit/>
          </a:bodyPr>
          <a:lstStyle/>
          <a:p>
            <a:pPr algn="ctr"/>
            <a:r>
              <a:rPr lang="fr-FR" sz="788" dirty="0"/>
              <a:t>Processus de mise en œuvre et matériel associé</a:t>
            </a:r>
            <a:endParaRPr lang="en-PH" sz="788" dirty="0"/>
          </a:p>
        </p:txBody>
      </p:sp>
      <p:sp>
        <p:nvSpPr>
          <p:cNvPr id="26" name="Rectangle 25">
            <a:extLst>
              <a:ext uri="{FF2B5EF4-FFF2-40B4-BE49-F238E27FC236}">
                <a16:creationId xmlns:a16="http://schemas.microsoft.com/office/drawing/2014/main" id="{E735CD97-91C8-3ECE-6F3C-EDA965355836}"/>
              </a:ext>
            </a:extLst>
          </p:cNvPr>
          <p:cNvSpPr/>
          <p:nvPr/>
        </p:nvSpPr>
        <p:spPr>
          <a:xfrm>
            <a:off x="4000043" y="3633107"/>
            <a:ext cx="1408425" cy="334835"/>
          </a:xfrm>
          <a:prstGeom prst="rect">
            <a:avLst/>
          </a:prstGeom>
        </p:spPr>
        <p:txBody>
          <a:bodyPr wrap="square">
            <a:spAutoFit/>
          </a:bodyPr>
          <a:lstStyle/>
          <a:p>
            <a:pPr algn="ctr"/>
            <a:r>
              <a:rPr lang="fr-FR" sz="788" dirty="0"/>
              <a:t>Pyramide du cadre géo-activation du SIS</a:t>
            </a:r>
            <a:endParaRPr lang="en-PH" sz="788" dirty="0"/>
          </a:p>
        </p:txBody>
      </p:sp>
      <p:sp>
        <p:nvSpPr>
          <p:cNvPr id="29" name="Google Shape;147;p5">
            <a:extLst>
              <a:ext uri="{FF2B5EF4-FFF2-40B4-BE49-F238E27FC236}">
                <a16:creationId xmlns:a16="http://schemas.microsoft.com/office/drawing/2014/main" id="{EF1BA926-7718-A094-58FC-70C8BDBA7603}"/>
              </a:ext>
            </a:extLst>
          </p:cNvPr>
          <p:cNvSpPr/>
          <p:nvPr/>
        </p:nvSpPr>
        <p:spPr>
          <a:xfrm>
            <a:off x="5901668" y="2932710"/>
            <a:ext cx="577672" cy="362624"/>
          </a:xfrm>
          <a:prstGeom prst="rightArrow">
            <a:avLst>
              <a:gd name="adj1" fmla="val 50000"/>
              <a:gd name="adj2" fmla="val 50000"/>
            </a:avLst>
          </a:prstGeom>
          <a:solidFill>
            <a:srgbClr val="4F8CB5"/>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0" name="Google Shape;147;p5">
            <a:extLst>
              <a:ext uri="{FF2B5EF4-FFF2-40B4-BE49-F238E27FC236}">
                <a16:creationId xmlns:a16="http://schemas.microsoft.com/office/drawing/2014/main" id="{145B2684-575C-8147-476E-3B7D50AFB179}"/>
              </a:ext>
            </a:extLst>
          </p:cNvPr>
          <p:cNvSpPr/>
          <p:nvPr/>
        </p:nvSpPr>
        <p:spPr>
          <a:xfrm rot="9134819">
            <a:off x="4861723" y="3895656"/>
            <a:ext cx="1917899" cy="270198"/>
          </a:xfrm>
          <a:prstGeom prst="rightArrow">
            <a:avLst>
              <a:gd name="adj1" fmla="val 42062"/>
              <a:gd name="adj2" fmla="val 49807"/>
            </a:avLst>
          </a:prstGeom>
          <a:solidFill>
            <a:srgbClr val="4F8CB5"/>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1" name="Google Shape;147;p5">
            <a:extLst>
              <a:ext uri="{FF2B5EF4-FFF2-40B4-BE49-F238E27FC236}">
                <a16:creationId xmlns:a16="http://schemas.microsoft.com/office/drawing/2014/main" id="{A0E97451-0F39-79A8-2968-C00C682EB615}"/>
              </a:ext>
            </a:extLst>
          </p:cNvPr>
          <p:cNvSpPr/>
          <p:nvPr/>
        </p:nvSpPr>
        <p:spPr>
          <a:xfrm rot="8088988">
            <a:off x="6493653" y="4040286"/>
            <a:ext cx="549147" cy="270198"/>
          </a:xfrm>
          <a:prstGeom prst="rightArrow">
            <a:avLst>
              <a:gd name="adj1" fmla="val 42062"/>
              <a:gd name="adj2" fmla="val 49807"/>
            </a:avLst>
          </a:prstGeom>
          <a:solidFill>
            <a:srgbClr val="4F8CB5"/>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2" name="Google Shape;147;p5">
            <a:extLst>
              <a:ext uri="{FF2B5EF4-FFF2-40B4-BE49-F238E27FC236}">
                <a16:creationId xmlns:a16="http://schemas.microsoft.com/office/drawing/2014/main" id="{CBCB0F54-5093-62A5-72E2-6FB47BABDFC6}"/>
              </a:ext>
            </a:extLst>
          </p:cNvPr>
          <p:cNvSpPr/>
          <p:nvPr/>
        </p:nvSpPr>
        <p:spPr>
          <a:xfrm rot="4830249">
            <a:off x="7704194" y="4131627"/>
            <a:ext cx="445199" cy="270198"/>
          </a:xfrm>
          <a:prstGeom prst="rightArrow">
            <a:avLst>
              <a:gd name="adj1" fmla="val 42062"/>
              <a:gd name="adj2" fmla="val 49807"/>
            </a:avLst>
          </a:prstGeom>
          <a:solidFill>
            <a:srgbClr val="4F8CB5"/>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CC214A10-DCD8-441E-FA3A-025E27F58803}"/>
              </a:ext>
            </a:extLst>
          </p:cNvPr>
          <p:cNvSpPr/>
          <p:nvPr/>
        </p:nvSpPr>
        <p:spPr>
          <a:xfrm>
            <a:off x="85557" y="6611150"/>
            <a:ext cx="5400600" cy="207749"/>
          </a:xfrm>
          <a:prstGeom prst="rect">
            <a:avLst/>
          </a:prstGeom>
        </p:spPr>
        <p:txBody>
          <a:bodyPr wrap="square">
            <a:spAutoFit/>
          </a:bodyPr>
          <a:lstStyle/>
          <a:p>
            <a:r>
              <a:rPr lang="en-PH" sz="750" dirty="0"/>
              <a:t>Version </a:t>
            </a:r>
            <a:r>
              <a:rPr lang="en-PH" sz="750" dirty="0" err="1"/>
              <a:t>originale</a:t>
            </a:r>
            <a:r>
              <a:rPr lang="en-PH" sz="750" dirty="0"/>
              <a:t> (</a:t>
            </a:r>
            <a:r>
              <a:rPr lang="en-PH" sz="750" dirty="0" err="1"/>
              <a:t>Anglais</a:t>
            </a:r>
            <a:r>
              <a:rPr lang="en-PH" sz="750" dirty="0"/>
              <a:t>) https://www.healthgeolab.net/DOCUMENTS/HIS_geo-enabling_toolkit.pdf</a:t>
            </a:r>
          </a:p>
        </p:txBody>
      </p:sp>
      <p:pic>
        <p:nvPicPr>
          <p:cNvPr id="9" name="Picture 8">
            <a:extLst>
              <a:ext uri="{FF2B5EF4-FFF2-40B4-BE49-F238E27FC236}">
                <a16:creationId xmlns:a16="http://schemas.microsoft.com/office/drawing/2014/main" id="{39472EE3-B2D6-2789-2694-13D0DA985891}"/>
              </a:ext>
            </a:extLst>
          </p:cNvPr>
          <p:cNvPicPr>
            <a:picLocks noChangeAspect="1"/>
          </p:cNvPicPr>
          <p:nvPr/>
        </p:nvPicPr>
        <p:blipFill rotWithShape="1">
          <a:blip r:embed="rId7"/>
          <a:srcRect l="80520" t="38265" r="10441" b="47050"/>
          <a:stretch/>
        </p:blipFill>
        <p:spPr>
          <a:xfrm>
            <a:off x="2284292" y="5706663"/>
            <a:ext cx="617689" cy="556671"/>
          </a:xfrm>
          <a:prstGeom prst="rect">
            <a:avLst/>
          </a:prstGeom>
        </p:spPr>
      </p:pic>
      <p:sp>
        <p:nvSpPr>
          <p:cNvPr id="10" name="Title 1">
            <a:extLst>
              <a:ext uri="{FF2B5EF4-FFF2-40B4-BE49-F238E27FC236}">
                <a16:creationId xmlns:a16="http://schemas.microsoft.com/office/drawing/2014/main" id="{17F8FEC6-8ECE-7682-5828-E1EDBD878169}"/>
              </a:ext>
            </a:extLst>
          </p:cNvPr>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La boîte à outils de Géo-activation du SIS</a:t>
            </a:r>
            <a:endParaRPr lang="en-US" sz="3200" b="1" dirty="0">
              <a:solidFill>
                <a:schemeClr val="bg1"/>
              </a:solidFill>
              <a:latin typeface="+mn-lt"/>
            </a:endParaRPr>
          </a:p>
        </p:txBody>
      </p:sp>
      <p:sp>
        <p:nvSpPr>
          <p:cNvPr id="11" name="Rectangle 10">
            <a:extLst>
              <a:ext uri="{FF2B5EF4-FFF2-40B4-BE49-F238E27FC236}">
                <a16:creationId xmlns:a16="http://schemas.microsoft.com/office/drawing/2014/main" id="{C3E78A46-101A-E66C-69F6-3B12E2AFD931}"/>
              </a:ext>
            </a:extLst>
          </p:cNvPr>
          <p:cNvSpPr/>
          <p:nvPr/>
        </p:nvSpPr>
        <p:spPr>
          <a:xfrm>
            <a:off x="359179" y="1106377"/>
            <a:ext cx="8677318" cy="1200329"/>
          </a:xfrm>
          <a:prstGeom prst="rect">
            <a:avLst/>
          </a:prstGeom>
        </p:spPr>
        <p:txBody>
          <a:bodyPr wrap="square">
            <a:spAutoFit/>
          </a:bodyPr>
          <a:lstStyle/>
          <a:p>
            <a:r>
              <a:rPr lang="fr-FR" sz="2000" dirty="0">
                <a:latin typeface="Arial" panose="020B0604020202020204" pitchFamily="34" charset="0"/>
                <a:cs typeface="Arial" panose="020B0604020202020204" pitchFamily="34" charset="0"/>
              </a:rPr>
              <a:t>Conçu comme un instrument destiné à aider les pays à évaluer leur niveau de géo-activation du SIS et à combler les lacunes identifiées. </a:t>
            </a:r>
          </a:p>
          <a:p>
            <a:endParaRPr lang="en-GB" sz="1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Traduit en français pour les besoins du présent atelier.</a:t>
            </a:r>
            <a:endParaRPr lang="en-PH" sz="2000" dirty="0">
              <a:latin typeface="Arial" panose="020B0604020202020204" pitchFamily="34" charset="0"/>
              <a:cs typeface="Arial" panose="020B0604020202020204" pitchFamily="34" charset="0"/>
            </a:endParaRPr>
          </a:p>
        </p:txBody>
      </p:sp>
      <p:sp>
        <p:nvSpPr>
          <p:cNvPr id="12" name="Slide Number Placeholder 2">
            <a:extLst>
              <a:ext uri="{FF2B5EF4-FFF2-40B4-BE49-F238E27FC236}">
                <a16:creationId xmlns:a16="http://schemas.microsoft.com/office/drawing/2014/main" id="{35B6B85C-E69E-B958-BD6B-F38178D713C2}"/>
              </a:ext>
            </a:extLst>
          </p:cNvPr>
          <p:cNvSpPr>
            <a:spLocks noGrp="1"/>
          </p:cNvSpPr>
          <p:nvPr>
            <p:ph type="sldNum" sz="quarter" idx="12"/>
          </p:nvPr>
        </p:nvSpPr>
        <p:spPr>
          <a:xfrm>
            <a:off x="7041579" y="6472238"/>
            <a:ext cx="2057400" cy="365125"/>
          </a:xfrm>
        </p:spPr>
        <p:txBody>
          <a:bodyPr/>
          <a:lstStyle/>
          <a:p>
            <a:pPr>
              <a:defRPr/>
            </a:pPr>
            <a:fld id="{8C5490D6-8476-4F9A-9D29-0EC3740DF8C6}" type="slidenum">
              <a:rPr lang="en-GB" altLang="en-US" smtClean="0"/>
              <a:pPr>
                <a:defRPr/>
              </a:pPr>
              <a:t>15</a:t>
            </a:fld>
            <a:endParaRPr lang="en-GB" altLang="en-US" dirty="0"/>
          </a:p>
        </p:txBody>
      </p:sp>
      <p:pic>
        <p:nvPicPr>
          <p:cNvPr id="3" name="Picture 2">
            <a:extLst>
              <a:ext uri="{FF2B5EF4-FFF2-40B4-BE49-F238E27FC236}">
                <a16:creationId xmlns:a16="http://schemas.microsoft.com/office/drawing/2014/main" id="{82626136-A9BB-BA7A-6F60-C02AA20929C6}"/>
              </a:ext>
            </a:extLst>
          </p:cNvPr>
          <p:cNvPicPr>
            <a:picLocks noChangeAspect="1"/>
          </p:cNvPicPr>
          <p:nvPr/>
        </p:nvPicPr>
        <p:blipFill>
          <a:blip r:embed="rId8"/>
          <a:stretch>
            <a:fillRect/>
          </a:stretch>
        </p:blipFill>
        <p:spPr>
          <a:xfrm>
            <a:off x="3440495" y="2291357"/>
            <a:ext cx="2236753" cy="1337091"/>
          </a:xfrm>
          <a:prstGeom prst="rect">
            <a:avLst/>
          </a:prstGeom>
        </p:spPr>
      </p:pic>
      <p:sp>
        <p:nvSpPr>
          <p:cNvPr id="8" name="TextBox 7">
            <a:extLst>
              <a:ext uri="{FF2B5EF4-FFF2-40B4-BE49-F238E27FC236}">
                <a16:creationId xmlns:a16="http://schemas.microsoft.com/office/drawing/2014/main" id="{FD129869-CF7B-EC06-3882-7DB877964F37}"/>
              </a:ext>
            </a:extLst>
          </p:cNvPr>
          <p:cNvSpPr txBox="1"/>
          <p:nvPr/>
        </p:nvSpPr>
        <p:spPr>
          <a:xfrm>
            <a:off x="325110" y="5943049"/>
            <a:ext cx="2042456" cy="400110"/>
          </a:xfrm>
          <a:prstGeom prst="rect">
            <a:avLst/>
          </a:prstGeom>
          <a:noFill/>
        </p:spPr>
        <p:txBody>
          <a:bodyPr wrap="square">
            <a:spAutoFit/>
          </a:bodyPr>
          <a:lstStyle/>
          <a:p>
            <a:r>
              <a:rPr lang="fr-FR" sz="1000" dirty="0"/>
              <a:t>FR_boite_outil_geo-activation_SIS_061223</a:t>
            </a:r>
            <a:endParaRPr lang="en-PH" sz="1000" dirty="0"/>
          </a:p>
        </p:txBody>
      </p:sp>
      <p:sp>
        <p:nvSpPr>
          <p:cNvPr id="13" name="Oval 12">
            <a:extLst>
              <a:ext uri="{FF2B5EF4-FFF2-40B4-BE49-F238E27FC236}">
                <a16:creationId xmlns:a16="http://schemas.microsoft.com/office/drawing/2014/main" id="{D454C770-AC2C-EA23-F504-F43BC7E9DB00}"/>
              </a:ext>
            </a:extLst>
          </p:cNvPr>
          <p:cNvSpPr/>
          <p:nvPr/>
        </p:nvSpPr>
        <p:spPr>
          <a:xfrm>
            <a:off x="2051211" y="5217450"/>
            <a:ext cx="517194" cy="4424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FR</a:t>
            </a:r>
            <a:endParaRPr lang="en-PH" sz="1400" dirty="0"/>
          </a:p>
        </p:txBody>
      </p:sp>
    </p:spTree>
    <p:extLst>
      <p:ext uri="{BB962C8B-B14F-4D97-AF65-F5344CB8AC3E}">
        <p14:creationId xmlns:p14="http://schemas.microsoft.com/office/powerpoint/2010/main" val="54668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16</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La boîte à outils de Géo-activation du SIS</a:t>
            </a:r>
            <a:endParaRPr lang="en-US" sz="3200" b="1" dirty="0">
              <a:solidFill>
                <a:schemeClr val="bg1"/>
              </a:solidFill>
              <a:latin typeface="+mn-lt"/>
            </a:endParaRPr>
          </a:p>
          <a:p>
            <a:pPr algn="ctr" eaLnBrk="1" fontAlgn="auto" hangingPunct="1">
              <a:spcAft>
                <a:spcPts val="0"/>
              </a:spcAft>
              <a:defRPr/>
            </a:pPr>
            <a:r>
              <a:rPr lang="en-US" sz="3200" b="1" dirty="0">
                <a:solidFill>
                  <a:schemeClr val="bg1"/>
                </a:solidFill>
                <a:latin typeface="+mn-lt"/>
              </a:rPr>
              <a:t>– </a:t>
            </a:r>
            <a:r>
              <a:rPr lang="fr-FR" sz="3200" b="1" dirty="0">
                <a:solidFill>
                  <a:schemeClr val="bg1"/>
                </a:solidFill>
                <a:latin typeface="+mn-lt"/>
              </a:rPr>
              <a:t>Processus de mise en œuvre</a:t>
            </a:r>
            <a:endParaRPr lang="en-US" sz="3200" b="1" dirty="0">
              <a:solidFill>
                <a:schemeClr val="bg1"/>
              </a:solidFill>
              <a:latin typeface="+mn-lt"/>
            </a:endParaRPr>
          </a:p>
        </p:txBody>
      </p:sp>
      <p:pic>
        <p:nvPicPr>
          <p:cNvPr id="4" name="Picture 3">
            <a:extLst>
              <a:ext uri="{FF2B5EF4-FFF2-40B4-BE49-F238E27FC236}">
                <a16:creationId xmlns:a16="http://schemas.microsoft.com/office/drawing/2014/main" id="{453E0B16-519E-E2CE-0449-4BDC656848BD}"/>
              </a:ext>
            </a:extLst>
          </p:cNvPr>
          <p:cNvPicPr>
            <a:picLocks noChangeAspect="1"/>
          </p:cNvPicPr>
          <p:nvPr/>
        </p:nvPicPr>
        <p:blipFill rotWithShape="1">
          <a:blip r:embed="rId3"/>
          <a:srcRect l="25666" t="-1857" r="29927" b="265"/>
          <a:stretch/>
        </p:blipFill>
        <p:spPr>
          <a:xfrm>
            <a:off x="5060790" y="1897283"/>
            <a:ext cx="3512910" cy="4520591"/>
          </a:xfrm>
          <a:prstGeom prst="rect">
            <a:avLst/>
          </a:prstGeom>
        </p:spPr>
      </p:pic>
      <p:sp>
        <p:nvSpPr>
          <p:cNvPr id="5" name="Google Shape;206;p8">
            <a:extLst>
              <a:ext uri="{FF2B5EF4-FFF2-40B4-BE49-F238E27FC236}">
                <a16:creationId xmlns:a16="http://schemas.microsoft.com/office/drawing/2014/main" id="{6C676AB9-9CA5-8D63-A490-253C44D53376}"/>
              </a:ext>
            </a:extLst>
          </p:cNvPr>
          <p:cNvSpPr txBox="1"/>
          <p:nvPr/>
        </p:nvSpPr>
        <p:spPr>
          <a:xfrm>
            <a:off x="1974840" y="5431945"/>
            <a:ext cx="2525151" cy="328913"/>
          </a:xfrm>
          <a:prstGeom prst="rect">
            <a:avLst/>
          </a:prstGeom>
          <a:noFill/>
          <a:ln>
            <a:noFill/>
          </a:ln>
        </p:spPr>
        <p:txBody>
          <a:bodyPr spcFirstLastPara="1" wrap="square" lIns="51427" tIns="25706" rIns="51427" bIns="25706" anchor="t" anchorCtr="0">
            <a:spAutoFit/>
          </a:bodyPr>
          <a:lstStyle/>
          <a:p>
            <a:r>
              <a:rPr lang="fr-FR" dirty="0">
                <a:latin typeface="Calibri"/>
                <a:ea typeface="Calibri"/>
                <a:cs typeface="Calibri"/>
                <a:sym typeface="Calibri"/>
              </a:rPr>
              <a:t>Boucle dans les deux cas</a:t>
            </a:r>
            <a:endParaRPr dirty="0"/>
          </a:p>
        </p:txBody>
      </p:sp>
      <p:sp>
        <p:nvSpPr>
          <p:cNvPr id="6" name="Google Shape;209;p8">
            <a:extLst>
              <a:ext uri="{FF2B5EF4-FFF2-40B4-BE49-F238E27FC236}">
                <a16:creationId xmlns:a16="http://schemas.microsoft.com/office/drawing/2014/main" id="{94DC171F-E50C-330D-D319-2DCBF2520EED}"/>
              </a:ext>
            </a:extLst>
          </p:cNvPr>
          <p:cNvSpPr/>
          <p:nvPr/>
        </p:nvSpPr>
        <p:spPr>
          <a:xfrm>
            <a:off x="1691680" y="5488350"/>
            <a:ext cx="283163" cy="245700"/>
          </a:xfrm>
          <a:prstGeom prst="rightArrow">
            <a:avLst>
              <a:gd name="adj1" fmla="val 50000"/>
              <a:gd name="adj2" fmla="val 50000"/>
            </a:avLst>
          </a:prstGeom>
          <a:solidFill>
            <a:srgbClr val="253C88"/>
          </a:solidFill>
          <a:ln>
            <a:noFill/>
          </a:ln>
        </p:spPr>
        <p:txBody>
          <a:bodyPr spcFirstLastPara="1" wrap="square"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1D57C78C-C03B-AB94-BC3D-07796BB9C727}"/>
              </a:ext>
            </a:extLst>
          </p:cNvPr>
          <p:cNvSpPr/>
          <p:nvPr/>
        </p:nvSpPr>
        <p:spPr>
          <a:xfrm>
            <a:off x="4993764" y="2170668"/>
            <a:ext cx="28575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5"/>
          </a:p>
        </p:txBody>
      </p:sp>
      <p:sp>
        <p:nvSpPr>
          <p:cNvPr id="11" name="Google Shape;132;p5">
            <a:extLst>
              <a:ext uri="{FF2B5EF4-FFF2-40B4-BE49-F238E27FC236}">
                <a16:creationId xmlns:a16="http://schemas.microsoft.com/office/drawing/2014/main" id="{A39EEC64-EB48-F235-EF12-7E0C1E9ED745}"/>
              </a:ext>
            </a:extLst>
          </p:cNvPr>
          <p:cNvSpPr txBox="1"/>
          <p:nvPr/>
        </p:nvSpPr>
        <p:spPr>
          <a:xfrm>
            <a:off x="107504" y="6590276"/>
            <a:ext cx="8466196" cy="147197"/>
          </a:xfrm>
          <a:prstGeom prst="rect">
            <a:avLst/>
          </a:prstGeom>
          <a:noFill/>
          <a:ln>
            <a:noFill/>
          </a:ln>
        </p:spPr>
        <p:txBody>
          <a:bodyPr spcFirstLastPara="1" wrap="square" lIns="51427" tIns="25706" rIns="51427" bIns="25706" anchor="t" anchorCtr="0">
            <a:spAutoFit/>
          </a:bodyPr>
          <a:lstStyle/>
          <a:p>
            <a:pPr marL="276401" indent="-276401"/>
            <a:r>
              <a:rPr lang="en-US" sz="619" dirty="0">
                <a:solidFill>
                  <a:srgbClr val="346667"/>
                </a:solidFill>
                <a:latin typeface="Calibri"/>
                <a:ea typeface="Calibri"/>
                <a:cs typeface="Calibri"/>
                <a:sym typeface="Calibri"/>
              </a:rPr>
              <a:t>Sources: 1. </a:t>
            </a:r>
            <a:r>
              <a:rPr lang="en-US" sz="619" dirty="0">
                <a:solidFill>
                  <a:srgbClr val="346667"/>
                </a:solidFill>
                <a:latin typeface="Calibri"/>
                <a:ea typeface="Calibri"/>
                <a:cs typeface="Calibri"/>
                <a:sym typeface="Calibri"/>
                <a:hlinkClick r:id="rId4"/>
              </a:rPr>
              <a:t>https://www.healthgeolab.net/DOCUMENTS/HIS_geo-enabling_toolkit.pdf</a:t>
            </a:r>
            <a:r>
              <a:rPr lang="en-US" sz="619" dirty="0">
                <a:solidFill>
                  <a:srgbClr val="346667"/>
                </a:solidFill>
                <a:latin typeface="Calibri"/>
                <a:ea typeface="Calibri"/>
                <a:cs typeface="Calibri"/>
                <a:sym typeface="Calibri"/>
              </a:rPr>
              <a:t>; 2. </a:t>
            </a:r>
            <a:r>
              <a:rPr lang="en-US" sz="619" dirty="0">
                <a:solidFill>
                  <a:srgbClr val="346667"/>
                </a:solidFill>
                <a:latin typeface="Calibri"/>
                <a:ea typeface="Calibri"/>
                <a:cs typeface="Calibri"/>
                <a:sym typeface="Calibri"/>
                <a:hlinkClick r:id="rId5"/>
              </a:rPr>
              <a:t>https://www.unicef.org/media/58181/file</a:t>
            </a:r>
            <a:r>
              <a:rPr lang="en-US" sz="619" dirty="0">
                <a:solidFill>
                  <a:srgbClr val="346667"/>
                </a:solidFill>
                <a:latin typeface="Calibri"/>
                <a:ea typeface="Calibri"/>
                <a:cs typeface="Calibri"/>
                <a:sym typeface="Calibri"/>
              </a:rPr>
              <a:t>; 3. </a:t>
            </a:r>
            <a:r>
              <a:rPr lang="en-US" sz="619" dirty="0">
                <a:solidFill>
                  <a:srgbClr val="346667"/>
                </a:solidFill>
                <a:latin typeface="Calibri"/>
                <a:ea typeface="Calibri"/>
                <a:cs typeface="Calibri"/>
                <a:sym typeface="Calibri"/>
                <a:hlinkClick r:id="rId6"/>
              </a:rPr>
              <a:t>https://www.gavi.org/news/document-library/leveraging-geospatial-technologies-and-data-strengthen-immunisation</a:t>
            </a:r>
            <a:r>
              <a:rPr lang="en-US" sz="619" dirty="0">
                <a:solidFill>
                  <a:srgbClr val="346667"/>
                </a:solidFill>
                <a:latin typeface="Calibri"/>
                <a:ea typeface="Calibri"/>
                <a:cs typeface="Calibri"/>
                <a:sym typeface="Calibri"/>
              </a:rPr>
              <a:t>    </a:t>
            </a:r>
            <a:endParaRPr sz="1406" dirty="0"/>
          </a:p>
        </p:txBody>
      </p:sp>
      <p:sp>
        <p:nvSpPr>
          <p:cNvPr id="12" name="Title 1">
            <a:extLst>
              <a:ext uri="{FF2B5EF4-FFF2-40B4-BE49-F238E27FC236}">
                <a16:creationId xmlns:a16="http://schemas.microsoft.com/office/drawing/2014/main" id="{8B0EEFA8-EFE7-DF1D-C30E-6F5587CF5C03}"/>
              </a:ext>
            </a:extLst>
          </p:cNvPr>
          <p:cNvSpPr txBox="1">
            <a:spLocks/>
          </p:cNvSpPr>
          <p:nvPr/>
        </p:nvSpPr>
        <p:spPr>
          <a:xfrm>
            <a:off x="245244" y="1079043"/>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PH" altLang="en-US" sz="2400" b="1" dirty="0">
              <a:solidFill>
                <a:srgbClr val="4F8CB5"/>
              </a:solidFill>
              <a:latin typeface="+mn-lt"/>
            </a:endParaRPr>
          </a:p>
        </p:txBody>
      </p:sp>
      <p:sp>
        <p:nvSpPr>
          <p:cNvPr id="14" name="TextBox 13">
            <a:extLst>
              <a:ext uri="{FF2B5EF4-FFF2-40B4-BE49-F238E27FC236}">
                <a16:creationId xmlns:a16="http://schemas.microsoft.com/office/drawing/2014/main" id="{C62A0A46-B85F-953F-41F4-6516A6810C76}"/>
              </a:ext>
            </a:extLst>
          </p:cNvPr>
          <p:cNvSpPr txBox="1"/>
          <p:nvPr/>
        </p:nvSpPr>
        <p:spPr>
          <a:xfrm>
            <a:off x="1008231" y="1300143"/>
            <a:ext cx="2861071" cy="369332"/>
          </a:xfrm>
          <a:prstGeom prst="rect">
            <a:avLst/>
          </a:prstGeom>
          <a:noFill/>
        </p:spPr>
        <p:txBody>
          <a:bodyPr wrap="square">
            <a:spAutoFit/>
          </a:bodyPr>
          <a:lstStyle/>
          <a:p>
            <a:pPr algn="ctr"/>
            <a:r>
              <a:rPr lang="en-US" dirty="0" err="1"/>
              <a:t>Géo</a:t>
            </a:r>
            <a:r>
              <a:rPr lang="en-US" dirty="0"/>
              <a:t>-activation du SIS</a:t>
            </a:r>
            <a:endParaRPr lang="en-PH" dirty="0"/>
          </a:p>
        </p:txBody>
      </p:sp>
      <p:sp>
        <p:nvSpPr>
          <p:cNvPr id="15" name="TextBox 14">
            <a:extLst>
              <a:ext uri="{FF2B5EF4-FFF2-40B4-BE49-F238E27FC236}">
                <a16:creationId xmlns:a16="http://schemas.microsoft.com/office/drawing/2014/main" id="{8776B0AC-B601-BA03-2AFB-4E0B5B03194A}"/>
              </a:ext>
            </a:extLst>
          </p:cNvPr>
          <p:cNvSpPr txBox="1"/>
          <p:nvPr/>
        </p:nvSpPr>
        <p:spPr>
          <a:xfrm>
            <a:off x="5274700" y="1305025"/>
            <a:ext cx="3275669" cy="369332"/>
          </a:xfrm>
          <a:prstGeom prst="rect">
            <a:avLst/>
          </a:prstGeom>
          <a:noFill/>
        </p:spPr>
        <p:txBody>
          <a:bodyPr wrap="square">
            <a:spAutoFit/>
          </a:bodyPr>
          <a:lstStyle/>
          <a:p>
            <a:pPr algn="ctr"/>
            <a:r>
              <a:rPr lang="en-US" dirty="0" err="1"/>
              <a:t>Géo</a:t>
            </a:r>
            <a:r>
              <a:rPr lang="en-US" dirty="0"/>
              <a:t>-activation d'un </a:t>
            </a:r>
            <a:r>
              <a:rPr lang="en-US" dirty="0" err="1"/>
              <a:t>programme</a:t>
            </a:r>
            <a:endParaRPr lang="en-PH" dirty="0"/>
          </a:p>
        </p:txBody>
      </p:sp>
      <p:pic>
        <p:nvPicPr>
          <p:cNvPr id="8" name="Picture 7">
            <a:extLst>
              <a:ext uri="{FF2B5EF4-FFF2-40B4-BE49-F238E27FC236}">
                <a16:creationId xmlns:a16="http://schemas.microsoft.com/office/drawing/2014/main" id="{2160EABD-9D6E-B24D-59F7-BDBB163E4056}"/>
              </a:ext>
            </a:extLst>
          </p:cNvPr>
          <p:cNvPicPr>
            <a:picLocks noChangeAspect="1"/>
          </p:cNvPicPr>
          <p:nvPr/>
        </p:nvPicPr>
        <p:blipFill>
          <a:blip r:embed="rId7"/>
          <a:stretch>
            <a:fillRect/>
          </a:stretch>
        </p:blipFill>
        <p:spPr>
          <a:xfrm>
            <a:off x="487510" y="2100688"/>
            <a:ext cx="4210850" cy="2843639"/>
          </a:xfrm>
          <a:prstGeom prst="rect">
            <a:avLst/>
          </a:prstGeom>
        </p:spPr>
      </p:pic>
    </p:spTree>
    <p:extLst>
      <p:ext uri="{BB962C8B-B14F-4D97-AF65-F5344CB8AC3E}">
        <p14:creationId xmlns:p14="http://schemas.microsoft.com/office/powerpoint/2010/main" val="3211759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17</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err="1">
                <a:solidFill>
                  <a:schemeClr val="bg1"/>
                </a:solidFill>
                <a:latin typeface="+mn-lt"/>
              </a:rPr>
              <a:t>Autres</a:t>
            </a:r>
            <a:r>
              <a:rPr lang="en-US" sz="3200" b="1" dirty="0">
                <a:solidFill>
                  <a:schemeClr val="bg1"/>
                </a:solidFill>
                <a:latin typeface="+mn-lt"/>
              </a:rPr>
              <a:t> </a:t>
            </a:r>
            <a:r>
              <a:rPr lang="en-US" sz="3200" b="1" dirty="0" err="1">
                <a:solidFill>
                  <a:schemeClr val="bg1"/>
                </a:solidFill>
                <a:latin typeface="+mn-lt"/>
              </a:rPr>
              <a:t>outils</a:t>
            </a:r>
            <a:r>
              <a:rPr lang="en-US" sz="3200" b="1" dirty="0">
                <a:solidFill>
                  <a:schemeClr val="bg1"/>
                </a:solidFill>
                <a:latin typeface="+mn-lt"/>
              </a:rPr>
              <a:t> </a:t>
            </a:r>
            <a:r>
              <a:rPr lang="en-US" sz="3200" b="1" dirty="0" err="1">
                <a:solidFill>
                  <a:schemeClr val="bg1"/>
                </a:solidFill>
                <a:latin typeface="+mn-lt"/>
              </a:rPr>
              <a:t>utiles</a:t>
            </a:r>
            <a:endParaRPr lang="en-US" sz="3200" b="1" dirty="0">
              <a:solidFill>
                <a:schemeClr val="bg1"/>
              </a:solidFill>
              <a:latin typeface="+mn-lt"/>
            </a:endParaRPr>
          </a:p>
        </p:txBody>
      </p:sp>
      <p:sp>
        <p:nvSpPr>
          <p:cNvPr id="2" name="Rectangle 1">
            <a:extLst>
              <a:ext uri="{FF2B5EF4-FFF2-40B4-BE49-F238E27FC236}">
                <a16:creationId xmlns:a16="http://schemas.microsoft.com/office/drawing/2014/main" id="{01F0E2E3-5226-CFBF-CBE7-A1DC9816794F}"/>
              </a:ext>
            </a:extLst>
          </p:cNvPr>
          <p:cNvSpPr/>
          <p:nvPr/>
        </p:nvSpPr>
        <p:spPr>
          <a:xfrm>
            <a:off x="5400675" y="1786958"/>
            <a:ext cx="28575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5"/>
          </a:p>
        </p:txBody>
      </p:sp>
      <p:pic>
        <p:nvPicPr>
          <p:cNvPr id="8" name="Picture 7">
            <a:extLst>
              <a:ext uri="{FF2B5EF4-FFF2-40B4-BE49-F238E27FC236}">
                <a16:creationId xmlns:a16="http://schemas.microsoft.com/office/drawing/2014/main" id="{DE32E5A8-C407-4912-F8CF-886C92E4FAAA}"/>
              </a:ext>
            </a:extLst>
          </p:cNvPr>
          <p:cNvPicPr>
            <a:picLocks noChangeAspect="1"/>
          </p:cNvPicPr>
          <p:nvPr/>
        </p:nvPicPr>
        <p:blipFill rotWithShape="1">
          <a:blip r:embed="rId3"/>
          <a:srcRect l="4671" t="32342" r="16031" b="36644"/>
          <a:stretch/>
        </p:blipFill>
        <p:spPr>
          <a:xfrm>
            <a:off x="1654389" y="1750952"/>
            <a:ext cx="1986428" cy="417584"/>
          </a:xfrm>
          <a:prstGeom prst="rect">
            <a:avLst/>
          </a:prstGeom>
        </p:spPr>
      </p:pic>
      <p:pic>
        <p:nvPicPr>
          <p:cNvPr id="16" name="Picture 15">
            <a:extLst>
              <a:ext uri="{FF2B5EF4-FFF2-40B4-BE49-F238E27FC236}">
                <a16:creationId xmlns:a16="http://schemas.microsoft.com/office/drawing/2014/main" id="{63FC6BEA-E12F-4A20-706D-BEFAAAAF681B}"/>
              </a:ext>
            </a:extLst>
          </p:cNvPr>
          <p:cNvPicPr>
            <a:picLocks noChangeAspect="1"/>
          </p:cNvPicPr>
          <p:nvPr/>
        </p:nvPicPr>
        <p:blipFill rotWithShape="1">
          <a:blip r:embed="rId4"/>
          <a:srcRect l="27402" t="12088" r="39922" b="290"/>
          <a:stretch/>
        </p:blipFill>
        <p:spPr>
          <a:xfrm>
            <a:off x="7021964" y="2722671"/>
            <a:ext cx="1693069" cy="2440261"/>
          </a:xfrm>
          <a:prstGeom prst="rect">
            <a:avLst/>
          </a:prstGeom>
          <a:ln>
            <a:solidFill>
              <a:schemeClr val="tx1"/>
            </a:solidFill>
          </a:ln>
        </p:spPr>
      </p:pic>
      <p:pic>
        <p:nvPicPr>
          <p:cNvPr id="17" name="Picture 16">
            <a:extLst>
              <a:ext uri="{FF2B5EF4-FFF2-40B4-BE49-F238E27FC236}">
                <a16:creationId xmlns:a16="http://schemas.microsoft.com/office/drawing/2014/main" id="{08DF7936-60EA-6F40-ECF7-7E77F1946A46}"/>
              </a:ext>
            </a:extLst>
          </p:cNvPr>
          <p:cNvPicPr>
            <a:picLocks noChangeAspect="1"/>
          </p:cNvPicPr>
          <p:nvPr/>
        </p:nvPicPr>
        <p:blipFill rotWithShape="1">
          <a:blip r:embed="rId5"/>
          <a:srcRect l="19921" t="26231" r="32891" b="16591"/>
          <a:stretch/>
        </p:blipFill>
        <p:spPr>
          <a:xfrm>
            <a:off x="426878" y="3225455"/>
            <a:ext cx="2971170" cy="1935092"/>
          </a:xfrm>
          <a:prstGeom prst="rect">
            <a:avLst/>
          </a:prstGeom>
          <a:ln>
            <a:solidFill>
              <a:schemeClr val="tx1"/>
            </a:solidFill>
          </a:ln>
        </p:spPr>
      </p:pic>
      <p:pic>
        <p:nvPicPr>
          <p:cNvPr id="18" name="Picture 17">
            <a:extLst>
              <a:ext uri="{FF2B5EF4-FFF2-40B4-BE49-F238E27FC236}">
                <a16:creationId xmlns:a16="http://schemas.microsoft.com/office/drawing/2014/main" id="{A764AC11-7645-12A5-A490-59C889FF5A57}"/>
              </a:ext>
            </a:extLst>
          </p:cNvPr>
          <p:cNvPicPr>
            <a:picLocks noChangeAspect="1"/>
          </p:cNvPicPr>
          <p:nvPr/>
        </p:nvPicPr>
        <p:blipFill rotWithShape="1">
          <a:blip r:embed="rId6"/>
          <a:srcRect l="27402" t="12088" r="40156"/>
          <a:stretch/>
        </p:blipFill>
        <p:spPr>
          <a:xfrm>
            <a:off x="5267839" y="2722670"/>
            <a:ext cx="1673729" cy="2437877"/>
          </a:xfrm>
          <a:prstGeom prst="rect">
            <a:avLst/>
          </a:prstGeom>
          <a:ln>
            <a:solidFill>
              <a:schemeClr val="tx1"/>
            </a:solidFill>
          </a:ln>
        </p:spPr>
      </p:pic>
      <p:pic>
        <p:nvPicPr>
          <p:cNvPr id="19" name="Picture 18">
            <a:extLst>
              <a:ext uri="{FF2B5EF4-FFF2-40B4-BE49-F238E27FC236}">
                <a16:creationId xmlns:a16="http://schemas.microsoft.com/office/drawing/2014/main" id="{14E287DB-49F1-0EC0-9164-1A41200BBADA}"/>
              </a:ext>
            </a:extLst>
          </p:cNvPr>
          <p:cNvPicPr>
            <a:picLocks noChangeAspect="1"/>
          </p:cNvPicPr>
          <p:nvPr/>
        </p:nvPicPr>
        <p:blipFill rotWithShape="1">
          <a:blip r:embed="rId7"/>
          <a:srcRect l="26797" t="12088" r="40078"/>
          <a:stretch/>
        </p:blipFill>
        <p:spPr>
          <a:xfrm>
            <a:off x="3478444" y="2722670"/>
            <a:ext cx="1709000" cy="2437877"/>
          </a:xfrm>
          <a:prstGeom prst="rect">
            <a:avLst/>
          </a:prstGeom>
          <a:ln>
            <a:solidFill>
              <a:schemeClr val="tx1"/>
            </a:solidFill>
          </a:ln>
        </p:spPr>
      </p:pic>
      <p:sp>
        <p:nvSpPr>
          <p:cNvPr id="20" name="AutoShape 416">
            <a:extLst>
              <a:ext uri="{FF2B5EF4-FFF2-40B4-BE49-F238E27FC236}">
                <a16:creationId xmlns:a16="http://schemas.microsoft.com/office/drawing/2014/main" id="{8B565150-48D9-03BC-B266-6C2F047E40BE}"/>
              </a:ext>
            </a:extLst>
          </p:cNvPr>
          <p:cNvSpPr>
            <a:spLocks noChangeArrowheads="1"/>
          </p:cNvSpPr>
          <p:nvPr/>
        </p:nvSpPr>
        <p:spPr bwMode="auto">
          <a:xfrm>
            <a:off x="426878" y="6253140"/>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21" name="Rectangle 265">
            <a:extLst>
              <a:ext uri="{FF2B5EF4-FFF2-40B4-BE49-F238E27FC236}">
                <a16:creationId xmlns:a16="http://schemas.microsoft.com/office/drawing/2014/main" id="{D4B93BEC-CC90-4729-0915-21FE68003AA2}"/>
              </a:ext>
            </a:extLst>
          </p:cNvPr>
          <p:cNvSpPr>
            <a:spLocks noChangeArrowheads="1"/>
          </p:cNvSpPr>
          <p:nvPr/>
        </p:nvSpPr>
        <p:spPr bwMode="auto">
          <a:xfrm>
            <a:off x="808153" y="6237312"/>
            <a:ext cx="7508263" cy="316626"/>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dirty="0">
                <a:latin typeface="+mn-lt"/>
              </a:rPr>
              <a:t>Peut  être contextualisé pour s'appliquer à n'importe quel programme de santé </a:t>
            </a:r>
            <a:endParaRPr lang="en-US" dirty="0">
              <a:latin typeface="+mn-lt"/>
            </a:endParaRPr>
          </a:p>
        </p:txBody>
      </p:sp>
      <p:sp>
        <p:nvSpPr>
          <p:cNvPr id="22" name="Rectangle 21">
            <a:extLst>
              <a:ext uri="{FF2B5EF4-FFF2-40B4-BE49-F238E27FC236}">
                <a16:creationId xmlns:a16="http://schemas.microsoft.com/office/drawing/2014/main" id="{6D26E05F-2C11-EAB9-E42B-E83137191D7D}"/>
              </a:ext>
            </a:extLst>
          </p:cNvPr>
          <p:cNvSpPr/>
          <p:nvPr/>
        </p:nvSpPr>
        <p:spPr>
          <a:xfrm>
            <a:off x="1176343" y="5229302"/>
            <a:ext cx="2089435" cy="707886"/>
          </a:xfrm>
          <a:prstGeom prst="rect">
            <a:avLst/>
          </a:prstGeom>
        </p:spPr>
        <p:txBody>
          <a:bodyPr wrap="square">
            <a:spAutoFit/>
          </a:bodyPr>
          <a:lstStyle/>
          <a:p>
            <a:pPr algn="ctr"/>
            <a:r>
              <a:rPr lang="fr-FR" sz="1000" b="1" dirty="0"/>
              <a:t>Stratégies, participation des parties prenantes et niveau de mise en œuvre pour combler les lacunes existantes</a:t>
            </a:r>
            <a:endParaRPr lang="en-PH" sz="1000" b="1" dirty="0"/>
          </a:p>
        </p:txBody>
      </p:sp>
      <p:sp>
        <p:nvSpPr>
          <p:cNvPr id="23" name="Rectangle 22">
            <a:extLst>
              <a:ext uri="{FF2B5EF4-FFF2-40B4-BE49-F238E27FC236}">
                <a16:creationId xmlns:a16="http://schemas.microsoft.com/office/drawing/2014/main" id="{DF496EC6-61DB-663B-1D5D-3A31BA8EFEBC}"/>
              </a:ext>
            </a:extLst>
          </p:cNvPr>
          <p:cNvSpPr/>
          <p:nvPr/>
        </p:nvSpPr>
        <p:spPr>
          <a:xfrm>
            <a:off x="7164285" y="5229302"/>
            <a:ext cx="1550748" cy="246221"/>
          </a:xfrm>
          <a:prstGeom prst="rect">
            <a:avLst/>
          </a:prstGeom>
        </p:spPr>
        <p:txBody>
          <a:bodyPr wrap="square">
            <a:spAutoFit/>
          </a:bodyPr>
          <a:lstStyle/>
          <a:p>
            <a:pPr algn="ctr"/>
            <a:r>
              <a:rPr lang="en-PH" sz="1000" b="1" dirty="0" err="1"/>
              <a:t>Outil</a:t>
            </a:r>
            <a:r>
              <a:rPr lang="en-PH" sz="1000" b="1" dirty="0"/>
              <a:t> </a:t>
            </a:r>
            <a:r>
              <a:rPr lang="en-PH" sz="1000" b="1" dirty="0" err="1"/>
              <a:t>d'évaluation</a:t>
            </a:r>
            <a:r>
              <a:rPr lang="en-PH" sz="1000" b="1" dirty="0"/>
              <a:t> </a:t>
            </a:r>
            <a:r>
              <a:rPr lang="en-PH" sz="1000" b="1" dirty="0" err="1"/>
              <a:t>rapide</a:t>
            </a:r>
            <a:endParaRPr lang="en-PH" sz="1000" b="1" dirty="0"/>
          </a:p>
        </p:txBody>
      </p:sp>
      <p:sp>
        <p:nvSpPr>
          <p:cNvPr id="24" name="Rectangle 23">
            <a:extLst>
              <a:ext uri="{FF2B5EF4-FFF2-40B4-BE49-F238E27FC236}">
                <a16:creationId xmlns:a16="http://schemas.microsoft.com/office/drawing/2014/main" id="{A24B1C5A-DFD7-53F4-8149-DDD84F75A474}"/>
              </a:ext>
            </a:extLst>
          </p:cNvPr>
          <p:cNvSpPr/>
          <p:nvPr/>
        </p:nvSpPr>
        <p:spPr>
          <a:xfrm>
            <a:off x="3628731" y="5310113"/>
            <a:ext cx="1408425" cy="246221"/>
          </a:xfrm>
          <a:prstGeom prst="rect">
            <a:avLst/>
          </a:prstGeom>
        </p:spPr>
        <p:txBody>
          <a:bodyPr wrap="square">
            <a:spAutoFit/>
          </a:bodyPr>
          <a:lstStyle/>
          <a:p>
            <a:pPr algn="ctr"/>
            <a:r>
              <a:rPr lang="en-PH" sz="1000" b="1" dirty="0"/>
              <a:t>Termes de reference</a:t>
            </a:r>
          </a:p>
        </p:txBody>
      </p:sp>
      <p:sp>
        <p:nvSpPr>
          <p:cNvPr id="25" name="Rectangle 24">
            <a:extLst>
              <a:ext uri="{FF2B5EF4-FFF2-40B4-BE49-F238E27FC236}">
                <a16:creationId xmlns:a16="http://schemas.microsoft.com/office/drawing/2014/main" id="{511B32B9-FB3E-D43D-D32C-7D8DB7277657}"/>
              </a:ext>
            </a:extLst>
          </p:cNvPr>
          <p:cNvSpPr/>
          <p:nvPr/>
        </p:nvSpPr>
        <p:spPr>
          <a:xfrm>
            <a:off x="5392907" y="5280220"/>
            <a:ext cx="1408425" cy="553998"/>
          </a:xfrm>
          <a:prstGeom prst="rect">
            <a:avLst/>
          </a:prstGeom>
        </p:spPr>
        <p:txBody>
          <a:bodyPr wrap="square">
            <a:spAutoFit/>
          </a:bodyPr>
          <a:lstStyle/>
          <a:p>
            <a:pPr algn="ctr"/>
            <a:r>
              <a:rPr lang="fr-FR" sz="1000" b="1" dirty="0"/>
              <a:t>Éléments à prendre en considération lors de l'estimation des coûts</a:t>
            </a:r>
            <a:endParaRPr lang="en-PH" sz="1000" b="1" dirty="0"/>
          </a:p>
        </p:txBody>
      </p:sp>
      <p:pic>
        <p:nvPicPr>
          <p:cNvPr id="26" name="Picture 25">
            <a:extLst>
              <a:ext uri="{FF2B5EF4-FFF2-40B4-BE49-F238E27FC236}">
                <a16:creationId xmlns:a16="http://schemas.microsoft.com/office/drawing/2014/main" id="{7D9B2C71-E5A0-8A8A-767A-B3E8CD592270}"/>
              </a:ext>
            </a:extLst>
          </p:cNvPr>
          <p:cNvPicPr>
            <a:picLocks noChangeAspect="1"/>
          </p:cNvPicPr>
          <p:nvPr/>
        </p:nvPicPr>
        <p:blipFill rotWithShape="1">
          <a:blip r:embed="rId8"/>
          <a:srcRect l="27217" t="13125" r="39999" b="34"/>
          <a:stretch/>
        </p:blipFill>
        <p:spPr>
          <a:xfrm>
            <a:off x="506025" y="1665750"/>
            <a:ext cx="867742" cy="1235489"/>
          </a:xfrm>
          <a:prstGeom prst="rect">
            <a:avLst/>
          </a:prstGeom>
          <a:ln>
            <a:solidFill>
              <a:schemeClr val="tx1"/>
            </a:solidFill>
          </a:ln>
        </p:spPr>
      </p:pic>
      <p:sp>
        <p:nvSpPr>
          <p:cNvPr id="28" name="Title 1">
            <a:extLst>
              <a:ext uri="{FF2B5EF4-FFF2-40B4-BE49-F238E27FC236}">
                <a16:creationId xmlns:a16="http://schemas.microsoft.com/office/drawing/2014/main" id="{A344B6F9-1D22-FC09-E904-63F25734DA38}"/>
              </a:ext>
            </a:extLst>
          </p:cNvPr>
          <p:cNvSpPr txBox="1">
            <a:spLocks/>
          </p:cNvSpPr>
          <p:nvPr/>
        </p:nvSpPr>
        <p:spPr>
          <a:xfrm>
            <a:off x="222192" y="1041180"/>
            <a:ext cx="5789968" cy="411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dirty="0">
                <a:latin typeface="+mn-lt"/>
              </a:rPr>
              <a:t>Matériel d'appui spécifique au programme</a:t>
            </a:r>
            <a:endParaRPr lang="en-PH" altLang="en-US" sz="2400" dirty="0">
              <a:latin typeface="+mn-lt"/>
            </a:endParaRPr>
          </a:p>
        </p:txBody>
      </p:sp>
      <p:pic>
        <p:nvPicPr>
          <p:cNvPr id="30" name="Picture 29">
            <a:extLst>
              <a:ext uri="{FF2B5EF4-FFF2-40B4-BE49-F238E27FC236}">
                <a16:creationId xmlns:a16="http://schemas.microsoft.com/office/drawing/2014/main" id="{755BD865-BE50-CCA8-AB0C-A9D9A47E723B}"/>
              </a:ext>
            </a:extLst>
          </p:cNvPr>
          <p:cNvPicPr>
            <a:picLocks noChangeAspect="1"/>
          </p:cNvPicPr>
          <p:nvPr/>
        </p:nvPicPr>
        <p:blipFill rotWithShape="1">
          <a:blip r:embed="rId9"/>
          <a:srcRect l="80520" t="38265" r="10441" b="47050"/>
          <a:stretch/>
        </p:blipFill>
        <p:spPr>
          <a:xfrm>
            <a:off x="1197975" y="2630437"/>
            <a:ext cx="456414" cy="411327"/>
          </a:xfrm>
          <a:prstGeom prst="rect">
            <a:avLst/>
          </a:prstGeom>
        </p:spPr>
      </p:pic>
    </p:spTree>
    <p:extLst>
      <p:ext uri="{BB962C8B-B14F-4D97-AF65-F5344CB8AC3E}">
        <p14:creationId xmlns:p14="http://schemas.microsoft.com/office/powerpoint/2010/main" val="11626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0BCE68-5EF2-C3D9-0CF9-687FBD71DC2B}"/>
              </a:ext>
            </a:extLst>
          </p:cNvPr>
          <p:cNvPicPr>
            <a:picLocks noChangeAspect="1"/>
          </p:cNvPicPr>
          <p:nvPr/>
        </p:nvPicPr>
        <p:blipFill>
          <a:blip r:embed="rId3"/>
          <a:stretch>
            <a:fillRect/>
          </a:stretch>
        </p:blipFill>
        <p:spPr>
          <a:xfrm>
            <a:off x="542942" y="1759059"/>
            <a:ext cx="843001" cy="1198467"/>
          </a:xfrm>
          <a:prstGeom prst="rect">
            <a:avLst/>
          </a:prstGeom>
          <a:ln>
            <a:solidFill>
              <a:schemeClr val="tx1"/>
            </a:solidFill>
          </a:ln>
        </p:spPr>
      </p:pic>
      <p:pic>
        <p:nvPicPr>
          <p:cNvPr id="8" name="Picture 7">
            <a:extLst>
              <a:ext uri="{FF2B5EF4-FFF2-40B4-BE49-F238E27FC236}">
                <a16:creationId xmlns:a16="http://schemas.microsoft.com/office/drawing/2014/main" id="{4877E83B-6FBA-2B2E-AF30-472206438782}"/>
              </a:ext>
            </a:extLst>
          </p:cNvPr>
          <p:cNvPicPr>
            <a:picLocks noChangeAspect="1"/>
          </p:cNvPicPr>
          <p:nvPr/>
        </p:nvPicPr>
        <p:blipFill>
          <a:blip r:embed="rId4"/>
          <a:stretch>
            <a:fillRect/>
          </a:stretch>
        </p:blipFill>
        <p:spPr>
          <a:xfrm>
            <a:off x="1573829" y="2004175"/>
            <a:ext cx="3296110" cy="219106"/>
          </a:xfrm>
          <a:prstGeom prst="rect">
            <a:avLst/>
          </a:prstGeom>
        </p:spPr>
      </p:pic>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18</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err="1">
                <a:solidFill>
                  <a:schemeClr val="bg1"/>
                </a:solidFill>
                <a:latin typeface="+mn-lt"/>
              </a:rPr>
              <a:t>Autres</a:t>
            </a:r>
            <a:r>
              <a:rPr lang="en-US" sz="3200" b="1" dirty="0">
                <a:solidFill>
                  <a:schemeClr val="bg1"/>
                </a:solidFill>
                <a:latin typeface="+mn-lt"/>
              </a:rPr>
              <a:t> </a:t>
            </a:r>
            <a:r>
              <a:rPr lang="en-US" sz="3200" b="1" dirty="0" err="1">
                <a:solidFill>
                  <a:schemeClr val="bg1"/>
                </a:solidFill>
                <a:latin typeface="+mn-lt"/>
              </a:rPr>
              <a:t>outils</a:t>
            </a:r>
            <a:r>
              <a:rPr lang="en-US" sz="3200" b="1" dirty="0">
                <a:solidFill>
                  <a:schemeClr val="bg1"/>
                </a:solidFill>
                <a:latin typeface="+mn-lt"/>
              </a:rPr>
              <a:t> </a:t>
            </a:r>
            <a:r>
              <a:rPr lang="en-US" sz="3200" b="1" dirty="0" err="1">
                <a:solidFill>
                  <a:schemeClr val="bg1"/>
                </a:solidFill>
                <a:latin typeface="+mn-lt"/>
              </a:rPr>
              <a:t>utiles</a:t>
            </a:r>
            <a:endParaRPr lang="en-US" sz="3200" b="1" dirty="0">
              <a:solidFill>
                <a:schemeClr val="bg1"/>
              </a:solidFill>
              <a:latin typeface="+mn-lt"/>
            </a:endParaRPr>
          </a:p>
        </p:txBody>
      </p:sp>
      <p:sp>
        <p:nvSpPr>
          <p:cNvPr id="20" name="AutoShape 416">
            <a:extLst>
              <a:ext uri="{FF2B5EF4-FFF2-40B4-BE49-F238E27FC236}">
                <a16:creationId xmlns:a16="http://schemas.microsoft.com/office/drawing/2014/main" id="{8B565150-48D9-03BC-B266-6C2F047E40BE}"/>
              </a:ext>
            </a:extLst>
          </p:cNvPr>
          <p:cNvSpPr>
            <a:spLocks noChangeArrowheads="1"/>
          </p:cNvSpPr>
          <p:nvPr/>
        </p:nvSpPr>
        <p:spPr bwMode="auto">
          <a:xfrm>
            <a:off x="426878" y="6252750"/>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4" name="Title 1">
            <a:extLst>
              <a:ext uri="{FF2B5EF4-FFF2-40B4-BE49-F238E27FC236}">
                <a16:creationId xmlns:a16="http://schemas.microsoft.com/office/drawing/2014/main" id="{14E541AA-ED9D-3978-604A-84813AD17323}"/>
              </a:ext>
            </a:extLst>
          </p:cNvPr>
          <p:cNvSpPr txBox="1">
            <a:spLocks/>
          </p:cNvSpPr>
          <p:nvPr/>
        </p:nvSpPr>
        <p:spPr>
          <a:xfrm>
            <a:off x="222192" y="1041180"/>
            <a:ext cx="8876787" cy="650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dirty="0">
                <a:latin typeface="+mn-lt"/>
              </a:rPr>
              <a:t>Facteurs de coûts et de délais pour les activités visant à renforcer l'environnement géo-activé</a:t>
            </a:r>
            <a:endParaRPr lang="en-PH" altLang="en-US" sz="2400" dirty="0">
              <a:latin typeface="+mn-lt"/>
            </a:endParaRPr>
          </a:p>
        </p:txBody>
      </p:sp>
      <p:sp>
        <p:nvSpPr>
          <p:cNvPr id="5" name="Rectangle 4">
            <a:extLst>
              <a:ext uri="{FF2B5EF4-FFF2-40B4-BE49-F238E27FC236}">
                <a16:creationId xmlns:a16="http://schemas.microsoft.com/office/drawing/2014/main" id="{9FCB9968-3D50-7184-8E3A-66ED0CE3A25F}"/>
              </a:ext>
            </a:extLst>
          </p:cNvPr>
          <p:cNvSpPr/>
          <p:nvPr/>
        </p:nvSpPr>
        <p:spPr>
          <a:xfrm>
            <a:off x="5500688" y="2401369"/>
            <a:ext cx="28575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5"/>
          </a:p>
        </p:txBody>
      </p:sp>
      <p:sp>
        <p:nvSpPr>
          <p:cNvPr id="9" name="Rectangle 8">
            <a:extLst>
              <a:ext uri="{FF2B5EF4-FFF2-40B4-BE49-F238E27FC236}">
                <a16:creationId xmlns:a16="http://schemas.microsoft.com/office/drawing/2014/main" id="{20BB5BA4-F557-4ECE-32C4-BC6C044A8EC5}"/>
              </a:ext>
            </a:extLst>
          </p:cNvPr>
          <p:cNvSpPr/>
          <p:nvPr/>
        </p:nvSpPr>
        <p:spPr>
          <a:xfrm>
            <a:off x="185714" y="2851449"/>
            <a:ext cx="28575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5"/>
          </a:p>
        </p:txBody>
      </p:sp>
      <p:pic>
        <p:nvPicPr>
          <p:cNvPr id="10" name="Picture 9">
            <a:extLst>
              <a:ext uri="{FF2B5EF4-FFF2-40B4-BE49-F238E27FC236}">
                <a16:creationId xmlns:a16="http://schemas.microsoft.com/office/drawing/2014/main" id="{36F9BECF-FDE0-98D5-0612-81829952F257}"/>
              </a:ext>
            </a:extLst>
          </p:cNvPr>
          <p:cNvPicPr>
            <a:picLocks noChangeAspect="1"/>
          </p:cNvPicPr>
          <p:nvPr/>
        </p:nvPicPr>
        <p:blipFill rotWithShape="1">
          <a:blip r:embed="rId5"/>
          <a:srcRect l="26966" t="12088" r="40261" b="557"/>
          <a:stretch/>
        </p:blipFill>
        <p:spPr>
          <a:xfrm>
            <a:off x="2510629" y="2794344"/>
            <a:ext cx="1938863" cy="2621279"/>
          </a:xfrm>
          <a:prstGeom prst="rect">
            <a:avLst/>
          </a:prstGeom>
          <a:ln>
            <a:solidFill>
              <a:schemeClr val="tx1"/>
            </a:solidFill>
          </a:ln>
        </p:spPr>
      </p:pic>
      <p:pic>
        <p:nvPicPr>
          <p:cNvPr id="11" name="Picture 10">
            <a:extLst>
              <a:ext uri="{FF2B5EF4-FFF2-40B4-BE49-F238E27FC236}">
                <a16:creationId xmlns:a16="http://schemas.microsoft.com/office/drawing/2014/main" id="{84DA01CD-F66E-EDE4-796A-547E9EB57BC1}"/>
              </a:ext>
            </a:extLst>
          </p:cNvPr>
          <p:cNvPicPr>
            <a:picLocks noChangeAspect="1"/>
          </p:cNvPicPr>
          <p:nvPr/>
        </p:nvPicPr>
        <p:blipFill rotWithShape="1">
          <a:blip r:embed="rId6"/>
          <a:srcRect l="26966" t="11531" r="40261" b="557"/>
          <a:stretch/>
        </p:blipFill>
        <p:spPr>
          <a:xfrm>
            <a:off x="3900508" y="3319649"/>
            <a:ext cx="1938863" cy="2637998"/>
          </a:xfrm>
          <a:prstGeom prst="rect">
            <a:avLst/>
          </a:prstGeom>
          <a:ln>
            <a:solidFill>
              <a:schemeClr val="tx1"/>
            </a:solidFill>
          </a:ln>
        </p:spPr>
      </p:pic>
      <p:pic>
        <p:nvPicPr>
          <p:cNvPr id="12" name="Picture 11">
            <a:extLst>
              <a:ext uri="{FF2B5EF4-FFF2-40B4-BE49-F238E27FC236}">
                <a16:creationId xmlns:a16="http://schemas.microsoft.com/office/drawing/2014/main" id="{0038EBB5-57CF-E418-336D-B7B07DB29396}"/>
              </a:ext>
            </a:extLst>
          </p:cNvPr>
          <p:cNvPicPr>
            <a:picLocks noChangeAspect="1"/>
          </p:cNvPicPr>
          <p:nvPr/>
        </p:nvPicPr>
        <p:blipFill rotWithShape="1">
          <a:blip r:embed="rId7"/>
          <a:srcRect l="26966" t="12088" r="40261" b="557"/>
          <a:stretch/>
        </p:blipFill>
        <p:spPr>
          <a:xfrm>
            <a:off x="4672013" y="2803817"/>
            <a:ext cx="1938863" cy="2621280"/>
          </a:xfrm>
          <a:prstGeom prst="rect">
            <a:avLst/>
          </a:prstGeom>
          <a:ln>
            <a:solidFill>
              <a:schemeClr val="tx1"/>
            </a:solidFill>
          </a:ln>
        </p:spPr>
      </p:pic>
      <p:pic>
        <p:nvPicPr>
          <p:cNvPr id="13" name="Picture 12">
            <a:extLst>
              <a:ext uri="{FF2B5EF4-FFF2-40B4-BE49-F238E27FC236}">
                <a16:creationId xmlns:a16="http://schemas.microsoft.com/office/drawing/2014/main" id="{47F28AF9-E0A6-0014-D8AB-FAD8C1AEA554}"/>
              </a:ext>
            </a:extLst>
          </p:cNvPr>
          <p:cNvPicPr>
            <a:picLocks noChangeAspect="1"/>
          </p:cNvPicPr>
          <p:nvPr/>
        </p:nvPicPr>
        <p:blipFill rotWithShape="1">
          <a:blip r:embed="rId8"/>
          <a:srcRect l="26966" t="12088" r="40261" b="557"/>
          <a:stretch/>
        </p:blipFill>
        <p:spPr>
          <a:xfrm>
            <a:off x="1709769" y="3356805"/>
            <a:ext cx="1938863" cy="2621279"/>
          </a:xfrm>
          <a:prstGeom prst="rect">
            <a:avLst/>
          </a:prstGeom>
          <a:ln>
            <a:solidFill>
              <a:schemeClr val="tx1"/>
            </a:solidFill>
          </a:ln>
        </p:spPr>
      </p:pic>
      <p:pic>
        <p:nvPicPr>
          <p:cNvPr id="14" name="Picture 13">
            <a:extLst>
              <a:ext uri="{FF2B5EF4-FFF2-40B4-BE49-F238E27FC236}">
                <a16:creationId xmlns:a16="http://schemas.microsoft.com/office/drawing/2014/main" id="{CB4773EA-59C7-018B-E111-24F9E2AEF58F}"/>
              </a:ext>
            </a:extLst>
          </p:cNvPr>
          <p:cNvPicPr>
            <a:picLocks noChangeAspect="1"/>
          </p:cNvPicPr>
          <p:nvPr/>
        </p:nvPicPr>
        <p:blipFill rotWithShape="1">
          <a:blip r:embed="rId9"/>
          <a:srcRect l="26966" t="12088" r="40261" b="557"/>
          <a:stretch/>
        </p:blipFill>
        <p:spPr>
          <a:xfrm>
            <a:off x="289456" y="3063603"/>
            <a:ext cx="1938863" cy="2621279"/>
          </a:xfrm>
          <a:prstGeom prst="rect">
            <a:avLst/>
          </a:prstGeom>
          <a:ln>
            <a:solidFill>
              <a:schemeClr val="tx1"/>
            </a:solidFill>
          </a:ln>
        </p:spPr>
      </p:pic>
      <p:pic>
        <p:nvPicPr>
          <p:cNvPr id="15" name="Picture 14">
            <a:extLst>
              <a:ext uri="{FF2B5EF4-FFF2-40B4-BE49-F238E27FC236}">
                <a16:creationId xmlns:a16="http://schemas.microsoft.com/office/drawing/2014/main" id="{4BDB0124-048D-DE66-A46F-695F7909A17F}"/>
              </a:ext>
            </a:extLst>
          </p:cNvPr>
          <p:cNvPicPr>
            <a:picLocks noChangeAspect="1"/>
          </p:cNvPicPr>
          <p:nvPr/>
        </p:nvPicPr>
        <p:blipFill rotWithShape="1">
          <a:blip r:embed="rId10"/>
          <a:srcRect l="26966" t="12088" r="40261" b="557"/>
          <a:stretch/>
        </p:blipFill>
        <p:spPr>
          <a:xfrm>
            <a:off x="6061893" y="3351328"/>
            <a:ext cx="1938863" cy="2621279"/>
          </a:xfrm>
          <a:prstGeom prst="rect">
            <a:avLst/>
          </a:prstGeom>
          <a:ln>
            <a:solidFill>
              <a:schemeClr val="tx1"/>
            </a:solidFill>
          </a:ln>
        </p:spPr>
      </p:pic>
      <p:pic>
        <p:nvPicPr>
          <p:cNvPr id="28" name="Picture 27">
            <a:extLst>
              <a:ext uri="{FF2B5EF4-FFF2-40B4-BE49-F238E27FC236}">
                <a16:creationId xmlns:a16="http://schemas.microsoft.com/office/drawing/2014/main" id="{7935019A-B12A-9D3C-E9ED-CE3C57AF3BE4}"/>
              </a:ext>
            </a:extLst>
          </p:cNvPr>
          <p:cNvPicPr>
            <a:picLocks noChangeAspect="1"/>
          </p:cNvPicPr>
          <p:nvPr/>
        </p:nvPicPr>
        <p:blipFill rotWithShape="1">
          <a:blip r:embed="rId11"/>
          <a:srcRect l="26966" t="12088" r="40261" b="557"/>
          <a:stretch/>
        </p:blipFill>
        <p:spPr>
          <a:xfrm>
            <a:off x="6867683" y="2803818"/>
            <a:ext cx="1938863" cy="2621279"/>
          </a:xfrm>
          <a:prstGeom prst="rect">
            <a:avLst/>
          </a:prstGeom>
          <a:ln>
            <a:solidFill>
              <a:schemeClr val="tx1"/>
            </a:solidFill>
          </a:ln>
        </p:spPr>
      </p:pic>
      <p:sp>
        <p:nvSpPr>
          <p:cNvPr id="31" name="Rectangle 265">
            <a:extLst>
              <a:ext uri="{FF2B5EF4-FFF2-40B4-BE49-F238E27FC236}">
                <a16:creationId xmlns:a16="http://schemas.microsoft.com/office/drawing/2014/main" id="{601425AD-1258-A763-F95B-8E2BBC7ED221}"/>
              </a:ext>
            </a:extLst>
          </p:cNvPr>
          <p:cNvSpPr>
            <a:spLocks noChangeArrowheads="1"/>
          </p:cNvSpPr>
          <p:nvPr/>
        </p:nvSpPr>
        <p:spPr bwMode="auto">
          <a:xfrm>
            <a:off x="822868" y="6237312"/>
            <a:ext cx="7894254" cy="565925"/>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dirty="0">
                <a:latin typeface="+mn-lt"/>
              </a:rPr>
              <a:t>Couvre 7 des 9 composantes du cadre de géo-activation du système d'information sanitaire</a:t>
            </a:r>
            <a:endParaRPr lang="en-US" dirty="0">
              <a:latin typeface="+mn-lt"/>
            </a:endParaRPr>
          </a:p>
        </p:txBody>
      </p:sp>
      <p:pic>
        <p:nvPicPr>
          <p:cNvPr id="32" name="Picture 31">
            <a:extLst>
              <a:ext uri="{FF2B5EF4-FFF2-40B4-BE49-F238E27FC236}">
                <a16:creationId xmlns:a16="http://schemas.microsoft.com/office/drawing/2014/main" id="{35C67278-BF31-22A5-708B-BC988182007D}"/>
              </a:ext>
            </a:extLst>
          </p:cNvPr>
          <p:cNvPicPr>
            <a:picLocks noChangeAspect="1"/>
          </p:cNvPicPr>
          <p:nvPr/>
        </p:nvPicPr>
        <p:blipFill rotWithShape="1">
          <a:blip r:embed="rId12"/>
          <a:srcRect l="80520" t="38265" r="10441" b="47050"/>
          <a:stretch/>
        </p:blipFill>
        <p:spPr>
          <a:xfrm>
            <a:off x="1197975" y="2614064"/>
            <a:ext cx="456414" cy="411327"/>
          </a:xfrm>
          <a:prstGeom prst="rect">
            <a:avLst/>
          </a:prstGeom>
        </p:spPr>
      </p:pic>
    </p:spTree>
    <p:extLst>
      <p:ext uri="{BB962C8B-B14F-4D97-AF65-F5344CB8AC3E}">
        <p14:creationId xmlns:p14="http://schemas.microsoft.com/office/powerpoint/2010/main" val="277753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19</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err="1">
                <a:solidFill>
                  <a:schemeClr val="bg1"/>
                </a:solidFill>
                <a:latin typeface="+mn-lt"/>
              </a:rPr>
              <a:t>Autres</a:t>
            </a:r>
            <a:r>
              <a:rPr lang="en-US" sz="3200" b="1" dirty="0">
                <a:solidFill>
                  <a:schemeClr val="bg1"/>
                </a:solidFill>
                <a:latin typeface="+mn-lt"/>
              </a:rPr>
              <a:t> </a:t>
            </a:r>
            <a:r>
              <a:rPr lang="en-US" sz="3200" b="1" dirty="0" err="1">
                <a:solidFill>
                  <a:schemeClr val="bg1"/>
                </a:solidFill>
                <a:latin typeface="+mn-lt"/>
              </a:rPr>
              <a:t>outils</a:t>
            </a:r>
            <a:r>
              <a:rPr lang="en-US" sz="3200" b="1" dirty="0">
                <a:solidFill>
                  <a:schemeClr val="bg1"/>
                </a:solidFill>
                <a:latin typeface="+mn-lt"/>
              </a:rPr>
              <a:t> </a:t>
            </a:r>
            <a:r>
              <a:rPr lang="en-US" sz="3200" b="1" dirty="0" err="1">
                <a:solidFill>
                  <a:schemeClr val="bg1"/>
                </a:solidFill>
                <a:latin typeface="+mn-lt"/>
              </a:rPr>
              <a:t>utiles</a:t>
            </a:r>
            <a:endParaRPr lang="en-US" sz="3200" b="1" dirty="0">
              <a:solidFill>
                <a:schemeClr val="bg1"/>
              </a:solidFill>
              <a:latin typeface="+mn-lt"/>
            </a:endParaRPr>
          </a:p>
        </p:txBody>
      </p:sp>
      <p:sp>
        <p:nvSpPr>
          <p:cNvPr id="20" name="AutoShape 416">
            <a:extLst>
              <a:ext uri="{FF2B5EF4-FFF2-40B4-BE49-F238E27FC236}">
                <a16:creationId xmlns:a16="http://schemas.microsoft.com/office/drawing/2014/main" id="{8B565150-48D9-03BC-B266-6C2F047E40BE}"/>
              </a:ext>
            </a:extLst>
          </p:cNvPr>
          <p:cNvSpPr>
            <a:spLocks noChangeArrowheads="1"/>
          </p:cNvSpPr>
          <p:nvPr/>
        </p:nvSpPr>
        <p:spPr bwMode="auto">
          <a:xfrm>
            <a:off x="539552" y="5420626"/>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4" name="Title 1">
            <a:extLst>
              <a:ext uri="{FF2B5EF4-FFF2-40B4-BE49-F238E27FC236}">
                <a16:creationId xmlns:a16="http://schemas.microsoft.com/office/drawing/2014/main" id="{14E541AA-ED9D-3978-604A-84813AD17323}"/>
              </a:ext>
            </a:extLst>
          </p:cNvPr>
          <p:cNvSpPr txBox="1">
            <a:spLocks/>
          </p:cNvSpPr>
          <p:nvPr/>
        </p:nvSpPr>
        <p:spPr>
          <a:xfrm>
            <a:off x="222192" y="1041181"/>
            <a:ext cx="887678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dirty="0">
                <a:latin typeface="+mn-lt"/>
              </a:rPr>
              <a:t>Ressources gratuites du </a:t>
            </a:r>
            <a:r>
              <a:rPr lang="fr-FR" altLang="en-US" sz="2400" dirty="0" err="1">
                <a:latin typeface="+mn-lt"/>
              </a:rPr>
              <a:t>Health</a:t>
            </a:r>
            <a:r>
              <a:rPr lang="fr-FR" altLang="en-US" sz="2400" dirty="0">
                <a:latin typeface="+mn-lt"/>
              </a:rPr>
              <a:t> </a:t>
            </a:r>
            <a:r>
              <a:rPr lang="fr-FR" altLang="en-US" sz="2400" dirty="0" err="1">
                <a:latin typeface="+mn-lt"/>
              </a:rPr>
              <a:t>GeoLab</a:t>
            </a:r>
            <a:endParaRPr lang="en-PH" altLang="en-US" sz="2400" dirty="0">
              <a:latin typeface="+mn-lt"/>
            </a:endParaRPr>
          </a:p>
        </p:txBody>
      </p:sp>
      <p:sp>
        <p:nvSpPr>
          <p:cNvPr id="31" name="Rectangle 265">
            <a:extLst>
              <a:ext uri="{FF2B5EF4-FFF2-40B4-BE49-F238E27FC236}">
                <a16:creationId xmlns:a16="http://schemas.microsoft.com/office/drawing/2014/main" id="{601425AD-1258-A763-F95B-8E2BBC7ED221}"/>
              </a:ext>
            </a:extLst>
          </p:cNvPr>
          <p:cNvSpPr>
            <a:spLocks noChangeArrowheads="1"/>
          </p:cNvSpPr>
          <p:nvPr/>
        </p:nvSpPr>
        <p:spPr bwMode="auto">
          <a:xfrm>
            <a:off x="935542" y="5405188"/>
            <a:ext cx="7309983" cy="372026"/>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sz="2200" dirty="0">
                <a:latin typeface="+mn-lt"/>
              </a:rPr>
              <a:t>En anglais, sauf pour la boîte à outils de géo-activation du SIS</a:t>
            </a:r>
            <a:endParaRPr lang="en-US" sz="2200" dirty="0">
              <a:latin typeface="+mn-lt"/>
            </a:endParaRPr>
          </a:p>
        </p:txBody>
      </p:sp>
      <p:sp>
        <p:nvSpPr>
          <p:cNvPr id="2" name="TextBox 1">
            <a:extLst>
              <a:ext uri="{FF2B5EF4-FFF2-40B4-BE49-F238E27FC236}">
                <a16:creationId xmlns:a16="http://schemas.microsoft.com/office/drawing/2014/main" id="{E1BFA251-2C8A-E9BB-9D1B-3691C455978C}"/>
              </a:ext>
            </a:extLst>
          </p:cNvPr>
          <p:cNvSpPr txBox="1"/>
          <p:nvPr/>
        </p:nvSpPr>
        <p:spPr>
          <a:xfrm>
            <a:off x="5714083" y="4953758"/>
            <a:ext cx="3417098" cy="415498"/>
          </a:xfrm>
          <a:prstGeom prst="rect">
            <a:avLst/>
          </a:prstGeom>
          <a:noFill/>
        </p:spPr>
        <p:txBody>
          <a:bodyPr wrap="square">
            <a:spAutoFit/>
          </a:bodyPr>
          <a:lstStyle/>
          <a:p>
            <a:r>
              <a:rPr lang="en-PH" sz="1050" dirty="0"/>
              <a:t>https://healthgeolab.net/hub/resources/training-materials/</a:t>
            </a:r>
          </a:p>
        </p:txBody>
      </p:sp>
      <p:sp>
        <p:nvSpPr>
          <p:cNvPr id="8" name="TextBox 7">
            <a:extLst>
              <a:ext uri="{FF2B5EF4-FFF2-40B4-BE49-F238E27FC236}">
                <a16:creationId xmlns:a16="http://schemas.microsoft.com/office/drawing/2014/main" id="{836D8BCE-D6EB-DC9E-D543-5E1A36BA82C1}"/>
              </a:ext>
            </a:extLst>
          </p:cNvPr>
          <p:cNvSpPr txBox="1"/>
          <p:nvPr/>
        </p:nvSpPr>
        <p:spPr>
          <a:xfrm>
            <a:off x="6246261" y="1547500"/>
            <a:ext cx="2261565" cy="369332"/>
          </a:xfrm>
          <a:prstGeom prst="rect">
            <a:avLst/>
          </a:prstGeom>
          <a:noFill/>
        </p:spPr>
        <p:txBody>
          <a:bodyPr wrap="square">
            <a:spAutoFit/>
          </a:bodyPr>
          <a:lstStyle/>
          <a:p>
            <a:pPr algn="ctr"/>
            <a:r>
              <a:rPr lang="en-PH" dirty="0"/>
              <a:t>Matériel de formation</a:t>
            </a:r>
          </a:p>
        </p:txBody>
      </p:sp>
      <p:pic>
        <p:nvPicPr>
          <p:cNvPr id="16" name="Google Shape;373;p13">
            <a:extLst>
              <a:ext uri="{FF2B5EF4-FFF2-40B4-BE49-F238E27FC236}">
                <a16:creationId xmlns:a16="http://schemas.microsoft.com/office/drawing/2014/main" id="{7582BF1F-2E20-1806-C929-47CCE21449B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21251" y="1898279"/>
            <a:ext cx="1406700" cy="952833"/>
          </a:xfrm>
          <a:prstGeom prst="rect">
            <a:avLst/>
          </a:prstGeom>
          <a:noFill/>
          <a:ln w="9525" cap="flat" cmpd="sng">
            <a:solidFill>
              <a:schemeClr val="dk1"/>
            </a:solidFill>
            <a:prstDash val="solid"/>
            <a:round/>
            <a:headEnd type="none" w="sm" len="sm"/>
            <a:tailEnd type="none" w="sm" len="sm"/>
          </a:ln>
        </p:spPr>
      </p:pic>
      <p:pic>
        <p:nvPicPr>
          <p:cNvPr id="17" name="Google Shape;354;p12">
            <a:extLst>
              <a:ext uri="{FF2B5EF4-FFF2-40B4-BE49-F238E27FC236}">
                <a16:creationId xmlns:a16="http://schemas.microsoft.com/office/drawing/2014/main" id="{5BF27E93-CB00-5895-6565-C56DFF778BD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1" r="1961"/>
          <a:stretch/>
        </p:blipFill>
        <p:spPr>
          <a:xfrm>
            <a:off x="1284250" y="1886172"/>
            <a:ext cx="992473" cy="1431808"/>
          </a:xfrm>
          <a:prstGeom prst="rect">
            <a:avLst/>
          </a:prstGeom>
          <a:noFill/>
          <a:ln w="9525" cap="flat" cmpd="sng">
            <a:solidFill>
              <a:schemeClr val="dk1"/>
            </a:solidFill>
            <a:prstDash val="solid"/>
            <a:round/>
            <a:headEnd type="none" w="sm" len="sm"/>
            <a:tailEnd type="none" w="sm" len="sm"/>
          </a:ln>
        </p:spPr>
      </p:pic>
      <p:sp>
        <p:nvSpPr>
          <p:cNvPr id="18" name="TextBox 17">
            <a:extLst>
              <a:ext uri="{FF2B5EF4-FFF2-40B4-BE49-F238E27FC236}">
                <a16:creationId xmlns:a16="http://schemas.microsoft.com/office/drawing/2014/main" id="{35D01AE5-38CF-7C92-1D79-29C9E434B2B4}"/>
              </a:ext>
            </a:extLst>
          </p:cNvPr>
          <p:cNvSpPr txBox="1"/>
          <p:nvPr/>
        </p:nvSpPr>
        <p:spPr>
          <a:xfrm>
            <a:off x="1043608" y="1488644"/>
            <a:ext cx="2523732" cy="369332"/>
          </a:xfrm>
          <a:prstGeom prst="rect">
            <a:avLst/>
          </a:prstGeom>
          <a:noFill/>
        </p:spPr>
        <p:txBody>
          <a:bodyPr wrap="square">
            <a:spAutoFit/>
          </a:bodyPr>
          <a:lstStyle/>
          <a:p>
            <a:pPr algn="ctr"/>
            <a:r>
              <a:rPr lang="en-PH" dirty="0" err="1"/>
              <a:t>Guidances</a:t>
            </a:r>
            <a:endParaRPr lang="en-PH" dirty="0"/>
          </a:p>
        </p:txBody>
      </p:sp>
      <p:pic>
        <p:nvPicPr>
          <p:cNvPr id="19" name="Picture 18">
            <a:extLst>
              <a:ext uri="{FF2B5EF4-FFF2-40B4-BE49-F238E27FC236}">
                <a16:creationId xmlns:a16="http://schemas.microsoft.com/office/drawing/2014/main" id="{4874B68F-EA30-0671-D25E-6F752194BE27}"/>
              </a:ext>
            </a:extLst>
          </p:cNvPr>
          <p:cNvPicPr>
            <a:picLocks noChangeAspect="1"/>
          </p:cNvPicPr>
          <p:nvPr/>
        </p:nvPicPr>
        <p:blipFill rotWithShape="1">
          <a:blip r:embed="rId5"/>
          <a:srcRect l="26915" t="13623" r="40311" b="47"/>
          <a:stretch/>
        </p:blipFill>
        <p:spPr>
          <a:xfrm>
            <a:off x="198048" y="1886174"/>
            <a:ext cx="1011268" cy="1431809"/>
          </a:xfrm>
          <a:prstGeom prst="rect">
            <a:avLst/>
          </a:prstGeom>
          <a:ln>
            <a:solidFill>
              <a:schemeClr val="tx1"/>
            </a:solidFill>
          </a:ln>
        </p:spPr>
      </p:pic>
      <p:pic>
        <p:nvPicPr>
          <p:cNvPr id="21" name="Picture 20">
            <a:extLst>
              <a:ext uri="{FF2B5EF4-FFF2-40B4-BE49-F238E27FC236}">
                <a16:creationId xmlns:a16="http://schemas.microsoft.com/office/drawing/2014/main" id="{94C011B7-55DF-AA17-A499-7CE25D2EE63A}"/>
              </a:ext>
            </a:extLst>
          </p:cNvPr>
          <p:cNvPicPr>
            <a:picLocks noChangeAspect="1"/>
          </p:cNvPicPr>
          <p:nvPr/>
        </p:nvPicPr>
        <p:blipFill rotWithShape="1">
          <a:blip r:embed="rId6"/>
          <a:srcRect l="26966" t="12088" r="40183" b="557"/>
          <a:stretch/>
        </p:blipFill>
        <p:spPr>
          <a:xfrm>
            <a:off x="2351111" y="1886174"/>
            <a:ext cx="1001775" cy="1431809"/>
          </a:xfrm>
          <a:prstGeom prst="rect">
            <a:avLst/>
          </a:prstGeom>
          <a:ln>
            <a:solidFill>
              <a:schemeClr val="tx1"/>
            </a:solidFill>
          </a:ln>
        </p:spPr>
      </p:pic>
      <p:pic>
        <p:nvPicPr>
          <p:cNvPr id="22" name="Picture 21">
            <a:extLst>
              <a:ext uri="{FF2B5EF4-FFF2-40B4-BE49-F238E27FC236}">
                <a16:creationId xmlns:a16="http://schemas.microsoft.com/office/drawing/2014/main" id="{9AD24559-D112-4255-EC87-40E0F26AF28B}"/>
              </a:ext>
            </a:extLst>
          </p:cNvPr>
          <p:cNvPicPr>
            <a:picLocks noChangeAspect="1"/>
          </p:cNvPicPr>
          <p:nvPr/>
        </p:nvPicPr>
        <p:blipFill rotWithShape="1">
          <a:blip r:embed="rId7"/>
          <a:srcRect l="26966" t="12088" r="40261" b="557"/>
          <a:stretch/>
        </p:blipFill>
        <p:spPr>
          <a:xfrm>
            <a:off x="3419410" y="1886174"/>
            <a:ext cx="999407" cy="1431808"/>
          </a:xfrm>
          <a:prstGeom prst="rect">
            <a:avLst/>
          </a:prstGeom>
          <a:ln>
            <a:solidFill>
              <a:schemeClr val="tx1"/>
            </a:solidFill>
          </a:ln>
        </p:spPr>
      </p:pic>
      <p:pic>
        <p:nvPicPr>
          <p:cNvPr id="23" name="Picture 22">
            <a:extLst>
              <a:ext uri="{FF2B5EF4-FFF2-40B4-BE49-F238E27FC236}">
                <a16:creationId xmlns:a16="http://schemas.microsoft.com/office/drawing/2014/main" id="{31C6D8EB-F453-715B-E951-08B76AA6EB8F}"/>
              </a:ext>
            </a:extLst>
          </p:cNvPr>
          <p:cNvPicPr>
            <a:picLocks noChangeAspect="1"/>
          </p:cNvPicPr>
          <p:nvPr/>
        </p:nvPicPr>
        <p:blipFill rotWithShape="1">
          <a:blip r:embed="rId8"/>
          <a:srcRect l="27121" t="13623" r="40028" b="420"/>
          <a:stretch/>
        </p:blipFill>
        <p:spPr>
          <a:xfrm>
            <a:off x="1285408" y="3374372"/>
            <a:ext cx="991315" cy="1431808"/>
          </a:xfrm>
          <a:prstGeom prst="rect">
            <a:avLst/>
          </a:prstGeom>
          <a:ln>
            <a:solidFill>
              <a:schemeClr val="tx1"/>
            </a:solidFill>
          </a:ln>
        </p:spPr>
      </p:pic>
      <p:pic>
        <p:nvPicPr>
          <p:cNvPr id="24" name="Picture 23">
            <a:extLst>
              <a:ext uri="{FF2B5EF4-FFF2-40B4-BE49-F238E27FC236}">
                <a16:creationId xmlns:a16="http://schemas.microsoft.com/office/drawing/2014/main" id="{241E6D8F-50EA-D31D-93C7-8B30463E3587}"/>
              </a:ext>
            </a:extLst>
          </p:cNvPr>
          <p:cNvPicPr>
            <a:picLocks noChangeAspect="1"/>
          </p:cNvPicPr>
          <p:nvPr/>
        </p:nvPicPr>
        <p:blipFill rotWithShape="1">
          <a:blip r:embed="rId9"/>
          <a:srcRect l="26966" t="12645" r="40183" b="977"/>
          <a:stretch/>
        </p:blipFill>
        <p:spPr>
          <a:xfrm>
            <a:off x="2351110" y="3374370"/>
            <a:ext cx="1013114" cy="1431809"/>
          </a:xfrm>
          <a:prstGeom prst="rect">
            <a:avLst/>
          </a:prstGeom>
          <a:ln>
            <a:solidFill>
              <a:schemeClr val="tx1"/>
            </a:solidFill>
          </a:ln>
        </p:spPr>
      </p:pic>
      <p:pic>
        <p:nvPicPr>
          <p:cNvPr id="25" name="Picture 24">
            <a:extLst>
              <a:ext uri="{FF2B5EF4-FFF2-40B4-BE49-F238E27FC236}">
                <a16:creationId xmlns:a16="http://schemas.microsoft.com/office/drawing/2014/main" id="{767C6B5D-E446-4618-6974-C7BD74AE9338}"/>
              </a:ext>
            </a:extLst>
          </p:cNvPr>
          <p:cNvPicPr>
            <a:picLocks noChangeAspect="1"/>
          </p:cNvPicPr>
          <p:nvPr/>
        </p:nvPicPr>
        <p:blipFill rotWithShape="1">
          <a:blip r:embed="rId10"/>
          <a:srcRect l="26966" t="12231" r="40260" b="414"/>
          <a:stretch/>
        </p:blipFill>
        <p:spPr>
          <a:xfrm>
            <a:off x="3419409" y="3374370"/>
            <a:ext cx="999407" cy="1431809"/>
          </a:xfrm>
          <a:prstGeom prst="rect">
            <a:avLst/>
          </a:prstGeom>
          <a:ln>
            <a:solidFill>
              <a:schemeClr val="tx1"/>
            </a:solidFill>
          </a:ln>
        </p:spPr>
      </p:pic>
      <p:pic>
        <p:nvPicPr>
          <p:cNvPr id="26" name="Picture 25">
            <a:extLst>
              <a:ext uri="{FF2B5EF4-FFF2-40B4-BE49-F238E27FC236}">
                <a16:creationId xmlns:a16="http://schemas.microsoft.com/office/drawing/2014/main" id="{1EDD92C3-7F4F-8C30-8260-C92553DFFB15}"/>
              </a:ext>
            </a:extLst>
          </p:cNvPr>
          <p:cNvPicPr>
            <a:picLocks noChangeAspect="1"/>
          </p:cNvPicPr>
          <p:nvPr/>
        </p:nvPicPr>
        <p:blipFill rotWithShape="1">
          <a:blip r:embed="rId11"/>
          <a:srcRect l="26965" t="12088" r="40261" b="557"/>
          <a:stretch/>
        </p:blipFill>
        <p:spPr>
          <a:xfrm>
            <a:off x="4474001" y="2642001"/>
            <a:ext cx="992473" cy="1421875"/>
          </a:xfrm>
          <a:prstGeom prst="rect">
            <a:avLst/>
          </a:prstGeom>
          <a:ln>
            <a:solidFill>
              <a:schemeClr val="tx1"/>
            </a:solidFill>
          </a:ln>
        </p:spPr>
      </p:pic>
      <p:pic>
        <p:nvPicPr>
          <p:cNvPr id="27" name="Picture 26">
            <a:extLst>
              <a:ext uri="{FF2B5EF4-FFF2-40B4-BE49-F238E27FC236}">
                <a16:creationId xmlns:a16="http://schemas.microsoft.com/office/drawing/2014/main" id="{49799761-2565-26C9-D7CB-83C97F1447A2}"/>
              </a:ext>
            </a:extLst>
          </p:cNvPr>
          <p:cNvPicPr>
            <a:picLocks noChangeAspect="1"/>
          </p:cNvPicPr>
          <p:nvPr/>
        </p:nvPicPr>
        <p:blipFill rotWithShape="1">
          <a:blip r:embed="rId12"/>
          <a:srcRect l="26966" t="12645" r="40183" b="977"/>
          <a:stretch/>
        </p:blipFill>
        <p:spPr>
          <a:xfrm>
            <a:off x="190532" y="3374372"/>
            <a:ext cx="1013114" cy="1431809"/>
          </a:xfrm>
          <a:prstGeom prst="rect">
            <a:avLst/>
          </a:prstGeom>
          <a:ln>
            <a:solidFill>
              <a:schemeClr val="tx1"/>
            </a:solidFill>
          </a:ln>
        </p:spPr>
      </p:pic>
      <p:sp>
        <p:nvSpPr>
          <p:cNvPr id="29" name="TextBox 28">
            <a:extLst>
              <a:ext uri="{FF2B5EF4-FFF2-40B4-BE49-F238E27FC236}">
                <a16:creationId xmlns:a16="http://schemas.microsoft.com/office/drawing/2014/main" id="{50F81B7C-BE3A-4041-676F-3ECFAFE61A9C}"/>
              </a:ext>
            </a:extLst>
          </p:cNvPr>
          <p:cNvSpPr txBox="1"/>
          <p:nvPr/>
        </p:nvSpPr>
        <p:spPr>
          <a:xfrm>
            <a:off x="355402" y="4919716"/>
            <a:ext cx="4588073" cy="253916"/>
          </a:xfrm>
          <a:prstGeom prst="rect">
            <a:avLst/>
          </a:prstGeom>
          <a:noFill/>
        </p:spPr>
        <p:txBody>
          <a:bodyPr wrap="square">
            <a:spAutoFit/>
          </a:bodyPr>
          <a:lstStyle/>
          <a:p>
            <a:pPr algn="ctr"/>
            <a:r>
              <a:rPr lang="en-PH" sz="1050" dirty="0"/>
              <a:t>https://healthgeolab.net/resources/reference-materials/</a:t>
            </a:r>
          </a:p>
        </p:txBody>
      </p:sp>
      <p:pic>
        <p:nvPicPr>
          <p:cNvPr id="30" name="Picture 29">
            <a:extLst>
              <a:ext uri="{FF2B5EF4-FFF2-40B4-BE49-F238E27FC236}">
                <a16:creationId xmlns:a16="http://schemas.microsoft.com/office/drawing/2014/main" id="{B1F3395A-E9A3-B19F-719F-AB252101FDB9}"/>
              </a:ext>
            </a:extLst>
          </p:cNvPr>
          <p:cNvPicPr>
            <a:picLocks noChangeAspect="1"/>
          </p:cNvPicPr>
          <p:nvPr/>
        </p:nvPicPr>
        <p:blipFill rotWithShape="1">
          <a:blip r:embed="rId13"/>
          <a:srcRect l="22578" t="22458" r="8203" b="4443"/>
          <a:stretch/>
        </p:blipFill>
        <p:spPr>
          <a:xfrm>
            <a:off x="7445126" y="3050574"/>
            <a:ext cx="1406700" cy="798481"/>
          </a:xfrm>
          <a:prstGeom prst="rect">
            <a:avLst/>
          </a:prstGeom>
          <a:ln>
            <a:solidFill>
              <a:schemeClr val="tx1"/>
            </a:solidFill>
          </a:ln>
        </p:spPr>
      </p:pic>
      <p:pic>
        <p:nvPicPr>
          <p:cNvPr id="34" name="Picture 33">
            <a:extLst>
              <a:ext uri="{FF2B5EF4-FFF2-40B4-BE49-F238E27FC236}">
                <a16:creationId xmlns:a16="http://schemas.microsoft.com/office/drawing/2014/main" id="{2D64DD01-7C9B-2F18-0B78-C5C63C638135}"/>
              </a:ext>
            </a:extLst>
          </p:cNvPr>
          <p:cNvPicPr>
            <a:picLocks noChangeAspect="1"/>
          </p:cNvPicPr>
          <p:nvPr/>
        </p:nvPicPr>
        <p:blipFill rotWithShape="1">
          <a:blip r:embed="rId14"/>
          <a:srcRect l="31250" t="18677" r="13755" b="4443"/>
          <a:stretch/>
        </p:blipFill>
        <p:spPr>
          <a:xfrm>
            <a:off x="7445533" y="3928148"/>
            <a:ext cx="1406294" cy="1056704"/>
          </a:xfrm>
          <a:prstGeom prst="rect">
            <a:avLst/>
          </a:prstGeom>
          <a:ln>
            <a:solidFill>
              <a:schemeClr val="tx1"/>
            </a:solidFill>
          </a:ln>
        </p:spPr>
      </p:pic>
      <p:pic>
        <p:nvPicPr>
          <p:cNvPr id="35" name="Picture 34">
            <a:extLst>
              <a:ext uri="{FF2B5EF4-FFF2-40B4-BE49-F238E27FC236}">
                <a16:creationId xmlns:a16="http://schemas.microsoft.com/office/drawing/2014/main" id="{E1DF1C70-33B5-D60C-D2FB-EA2C2158004C}"/>
              </a:ext>
            </a:extLst>
          </p:cNvPr>
          <p:cNvPicPr>
            <a:picLocks noChangeAspect="1"/>
          </p:cNvPicPr>
          <p:nvPr/>
        </p:nvPicPr>
        <p:blipFill rotWithShape="1">
          <a:blip r:embed="rId15"/>
          <a:srcRect l="41011" t="16019" r="3887" b="8080"/>
          <a:stretch/>
        </p:blipFill>
        <p:spPr>
          <a:xfrm>
            <a:off x="5928612" y="2928356"/>
            <a:ext cx="1406294" cy="918119"/>
          </a:xfrm>
          <a:prstGeom prst="rect">
            <a:avLst/>
          </a:prstGeom>
          <a:ln>
            <a:solidFill>
              <a:schemeClr val="tx1"/>
            </a:solidFill>
          </a:ln>
        </p:spPr>
      </p:pic>
      <p:pic>
        <p:nvPicPr>
          <p:cNvPr id="36" name="Picture 35">
            <a:extLst>
              <a:ext uri="{FF2B5EF4-FFF2-40B4-BE49-F238E27FC236}">
                <a16:creationId xmlns:a16="http://schemas.microsoft.com/office/drawing/2014/main" id="{5B469C38-E80F-BC86-1931-C3F2A5B368F7}"/>
              </a:ext>
            </a:extLst>
          </p:cNvPr>
          <p:cNvPicPr>
            <a:picLocks noChangeAspect="1"/>
          </p:cNvPicPr>
          <p:nvPr/>
        </p:nvPicPr>
        <p:blipFill rotWithShape="1">
          <a:blip r:embed="rId16"/>
          <a:srcRect l="22735" t="16019" r="21970" b="5572"/>
          <a:stretch/>
        </p:blipFill>
        <p:spPr>
          <a:xfrm>
            <a:off x="5921251" y="3902249"/>
            <a:ext cx="1406294" cy="1071835"/>
          </a:xfrm>
          <a:prstGeom prst="rect">
            <a:avLst/>
          </a:prstGeom>
          <a:ln>
            <a:solidFill>
              <a:schemeClr val="tx1"/>
            </a:solidFill>
          </a:ln>
        </p:spPr>
      </p:pic>
      <p:pic>
        <p:nvPicPr>
          <p:cNvPr id="37" name="Picture 36">
            <a:extLst>
              <a:ext uri="{FF2B5EF4-FFF2-40B4-BE49-F238E27FC236}">
                <a16:creationId xmlns:a16="http://schemas.microsoft.com/office/drawing/2014/main" id="{5B101CF5-DD1C-3F9D-CD43-B632AAC8CAA9}"/>
              </a:ext>
            </a:extLst>
          </p:cNvPr>
          <p:cNvPicPr>
            <a:picLocks noChangeAspect="1"/>
          </p:cNvPicPr>
          <p:nvPr/>
        </p:nvPicPr>
        <p:blipFill rotWithShape="1">
          <a:blip r:embed="rId17"/>
          <a:srcRect l="22578" t="16018" r="20644" b="4444"/>
          <a:stretch/>
        </p:blipFill>
        <p:spPr>
          <a:xfrm>
            <a:off x="7426136" y="1898279"/>
            <a:ext cx="1406700" cy="1059187"/>
          </a:xfrm>
          <a:prstGeom prst="rect">
            <a:avLst/>
          </a:prstGeom>
          <a:ln>
            <a:solidFill>
              <a:schemeClr val="tx1"/>
            </a:solidFill>
          </a:ln>
        </p:spPr>
      </p:pic>
      <p:pic>
        <p:nvPicPr>
          <p:cNvPr id="38" name="Picture 37">
            <a:extLst>
              <a:ext uri="{FF2B5EF4-FFF2-40B4-BE49-F238E27FC236}">
                <a16:creationId xmlns:a16="http://schemas.microsoft.com/office/drawing/2014/main" id="{1B2631D6-5BE3-454F-9857-9AC77026E51D}"/>
              </a:ext>
            </a:extLst>
          </p:cNvPr>
          <p:cNvPicPr>
            <a:picLocks noChangeAspect="1"/>
          </p:cNvPicPr>
          <p:nvPr/>
        </p:nvPicPr>
        <p:blipFill rotWithShape="1">
          <a:blip r:embed="rId18"/>
          <a:srcRect l="80520" t="38265" r="10441" b="47050"/>
          <a:stretch/>
        </p:blipFill>
        <p:spPr>
          <a:xfrm>
            <a:off x="4692633" y="4298290"/>
            <a:ext cx="456414" cy="411327"/>
          </a:xfrm>
          <a:prstGeom prst="rect">
            <a:avLst/>
          </a:prstGeom>
        </p:spPr>
      </p:pic>
      <p:sp>
        <p:nvSpPr>
          <p:cNvPr id="39" name="AutoShape 416">
            <a:extLst>
              <a:ext uri="{FF2B5EF4-FFF2-40B4-BE49-F238E27FC236}">
                <a16:creationId xmlns:a16="http://schemas.microsoft.com/office/drawing/2014/main" id="{D27C1E0B-310B-7680-5592-49874BDF6780}"/>
              </a:ext>
            </a:extLst>
          </p:cNvPr>
          <p:cNvSpPr>
            <a:spLocks noChangeArrowheads="1"/>
          </p:cNvSpPr>
          <p:nvPr/>
        </p:nvSpPr>
        <p:spPr bwMode="auto">
          <a:xfrm>
            <a:off x="730052" y="5809504"/>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40" name="Rectangle 265">
            <a:extLst>
              <a:ext uri="{FF2B5EF4-FFF2-40B4-BE49-F238E27FC236}">
                <a16:creationId xmlns:a16="http://schemas.microsoft.com/office/drawing/2014/main" id="{729A9D04-5B3E-89FB-54AE-2500F03F9CE3}"/>
              </a:ext>
            </a:extLst>
          </p:cNvPr>
          <p:cNvSpPr>
            <a:spLocks noChangeArrowheads="1"/>
          </p:cNvSpPr>
          <p:nvPr/>
        </p:nvSpPr>
        <p:spPr bwMode="auto">
          <a:xfrm>
            <a:off x="1095480" y="5799990"/>
            <a:ext cx="7309983" cy="981424"/>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sz="2200" dirty="0">
                <a:latin typeface="+mn-lt"/>
              </a:rPr>
              <a:t>Les documents les plus pertinents pour les participants pourraient être traduits en français après l'atelier (sera discuté pendant la séance 21).</a:t>
            </a:r>
            <a:endParaRPr lang="en-US" sz="2200" dirty="0">
              <a:latin typeface="+mn-lt"/>
            </a:endParaRPr>
          </a:p>
        </p:txBody>
      </p:sp>
    </p:spTree>
    <p:extLst>
      <p:ext uri="{BB962C8B-B14F-4D97-AF65-F5344CB8AC3E}">
        <p14:creationId xmlns:p14="http://schemas.microsoft.com/office/powerpoint/2010/main" val="136857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a:t>
            </a:fld>
            <a:endParaRPr lang="en-GB" altLang="en-US"/>
          </a:p>
        </p:txBody>
      </p:sp>
      <p:sp>
        <p:nvSpPr>
          <p:cNvPr id="7" name="Title 1"/>
          <p:cNvSpPr txBox="1">
            <a:spLocks/>
          </p:cNvSpPr>
          <p:nvPr/>
        </p:nvSpPr>
        <p:spPr bwMode="auto">
          <a:xfrm>
            <a:off x="0" y="130487"/>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Autres avantages d'une bonne intégration des dimensions géographiques et temporelles dans le SIS</a:t>
            </a:r>
            <a:endParaRPr lang="en-US" sz="3200" b="1" dirty="0">
              <a:solidFill>
                <a:schemeClr val="bg1"/>
              </a:solidFill>
              <a:latin typeface="+mn-lt"/>
            </a:endParaRPr>
          </a:p>
        </p:txBody>
      </p:sp>
      <p:pic>
        <p:nvPicPr>
          <p:cNvPr id="5" name="Google Shape;111;p4">
            <a:extLst>
              <a:ext uri="{FF2B5EF4-FFF2-40B4-BE49-F238E27FC236}">
                <a16:creationId xmlns:a16="http://schemas.microsoft.com/office/drawing/2014/main" id="{12DDA37A-82C2-4BD6-28FE-BAD33CA8C6C5}"/>
              </a:ext>
            </a:extLst>
          </p:cNvPr>
          <p:cNvPicPr preferRelativeResize="0"/>
          <p:nvPr/>
        </p:nvPicPr>
        <p:blipFill rotWithShape="1">
          <a:blip r:embed="rId3">
            <a:alphaModFix/>
          </a:blip>
          <a:srcRect t="8491" b="52911"/>
          <a:stretch/>
        </p:blipFill>
        <p:spPr>
          <a:xfrm>
            <a:off x="149913" y="2154134"/>
            <a:ext cx="4450704" cy="2388276"/>
          </a:xfrm>
          <a:prstGeom prst="rect">
            <a:avLst/>
          </a:prstGeom>
          <a:noFill/>
          <a:ln>
            <a:noFill/>
          </a:ln>
        </p:spPr>
      </p:pic>
      <p:sp>
        <p:nvSpPr>
          <p:cNvPr id="9" name="Google Shape;117;p4">
            <a:extLst>
              <a:ext uri="{FF2B5EF4-FFF2-40B4-BE49-F238E27FC236}">
                <a16:creationId xmlns:a16="http://schemas.microsoft.com/office/drawing/2014/main" id="{60164D65-5E0B-A825-7337-E1FD34940719}"/>
              </a:ext>
            </a:extLst>
          </p:cNvPr>
          <p:cNvSpPr/>
          <p:nvPr/>
        </p:nvSpPr>
        <p:spPr>
          <a:xfrm>
            <a:off x="6721646" y="1690622"/>
            <a:ext cx="314660" cy="63953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788">
              <a:solidFill>
                <a:schemeClr val="lt1"/>
              </a:solidFill>
              <a:latin typeface="Calibri"/>
              <a:ea typeface="Calibri"/>
              <a:cs typeface="Calibri"/>
              <a:sym typeface="Calibri"/>
            </a:endParaRPr>
          </a:p>
        </p:txBody>
      </p:sp>
      <p:sp>
        <p:nvSpPr>
          <p:cNvPr id="12" name="Google Shape;118;p4">
            <a:extLst>
              <a:ext uri="{FF2B5EF4-FFF2-40B4-BE49-F238E27FC236}">
                <a16:creationId xmlns:a16="http://schemas.microsoft.com/office/drawing/2014/main" id="{5E5E7787-823B-8BE2-90D2-045F80E90A88}"/>
              </a:ext>
            </a:extLst>
          </p:cNvPr>
          <p:cNvSpPr/>
          <p:nvPr/>
        </p:nvSpPr>
        <p:spPr>
          <a:xfrm>
            <a:off x="4665091" y="1412776"/>
            <a:ext cx="314660" cy="63953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788">
              <a:solidFill>
                <a:schemeClr val="lt1"/>
              </a:solidFill>
              <a:latin typeface="Calibri"/>
              <a:ea typeface="Calibri"/>
              <a:cs typeface="Calibri"/>
              <a:sym typeface="Calibri"/>
            </a:endParaRPr>
          </a:p>
        </p:txBody>
      </p:sp>
      <p:pic>
        <p:nvPicPr>
          <p:cNvPr id="13" name="Google Shape;119;p4">
            <a:extLst>
              <a:ext uri="{FF2B5EF4-FFF2-40B4-BE49-F238E27FC236}">
                <a16:creationId xmlns:a16="http://schemas.microsoft.com/office/drawing/2014/main" id="{0CE5184F-B4B7-0470-CE8A-8971B419CBD8}"/>
              </a:ext>
            </a:extLst>
          </p:cNvPr>
          <p:cNvPicPr preferRelativeResize="0"/>
          <p:nvPr/>
        </p:nvPicPr>
        <p:blipFill rotWithShape="1">
          <a:blip r:embed="rId3">
            <a:alphaModFix/>
          </a:blip>
          <a:srcRect l="5640" t="49902" r="88459" b="43022"/>
          <a:stretch/>
        </p:blipFill>
        <p:spPr>
          <a:xfrm>
            <a:off x="4716016" y="1124744"/>
            <a:ext cx="197511" cy="329184"/>
          </a:xfrm>
          <a:prstGeom prst="rect">
            <a:avLst/>
          </a:prstGeom>
          <a:noFill/>
          <a:ln>
            <a:noFill/>
          </a:ln>
        </p:spPr>
      </p:pic>
      <p:pic>
        <p:nvPicPr>
          <p:cNvPr id="14" name="Google Shape;120;p4">
            <a:extLst>
              <a:ext uri="{FF2B5EF4-FFF2-40B4-BE49-F238E27FC236}">
                <a16:creationId xmlns:a16="http://schemas.microsoft.com/office/drawing/2014/main" id="{13AA17D0-25B1-920F-195E-7121B30BCFED}"/>
              </a:ext>
            </a:extLst>
          </p:cNvPr>
          <p:cNvPicPr preferRelativeResize="0"/>
          <p:nvPr/>
        </p:nvPicPr>
        <p:blipFill rotWithShape="1">
          <a:blip r:embed="rId3">
            <a:alphaModFix/>
          </a:blip>
          <a:srcRect l="51560" t="49902" r="43062" b="43135"/>
          <a:stretch/>
        </p:blipFill>
        <p:spPr>
          <a:xfrm>
            <a:off x="6792740" y="1144161"/>
            <a:ext cx="182862" cy="329184"/>
          </a:xfrm>
          <a:prstGeom prst="rect">
            <a:avLst/>
          </a:prstGeom>
          <a:noFill/>
          <a:ln>
            <a:noFill/>
          </a:ln>
        </p:spPr>
      </p:pic>
      <p:pic>
        <p:nvPicPr>
          <p:cNvPr id="15" name="Google Shape;121;p4">
            <a:extLst>
              <a:ext uri="{FF2B5EF4-FFF2-40B4-BE49-F238E27FC236}">
                <a16:creationId xmlns:a16="http://schemas.microsoft.com/office/drawing/2014/main" id="{1DC7DCA4-8525-8FB7-7A9C-80EBF5DF5B9D}"/>
              </a:ext>
            </a:extLst>
          </p:cNvPr>
          <p:cNvPicPr preferRelativeResize="0"/>
          <p:nvPr/>
        </p:nvPicPr>
        <p:blipFill rotWithShape="1">
          <a:blip r:embed="rId3">
            <a:alphaModFix/>
          </a:blip>
          <a:srcRect t="59104" b="5823"/>
          <a:stretch/>
        </p:blipFill>
        <p:spPr>
          <a:xfrm>
            <a:off x="4509491" y="2144694"/>
            <a:ext cx="4450704" cy="2169852"/>
          </a:xfrm>
          <a:prstGeom prst="rect">
            <a:avLst/>
          </a:prstGeom>
          <a:noFill/>
          <a:ln>
            <a:noFill/>
          </a:ln>
        </p:spPr>
      </p:pic>
      <p:sp>
        <p:nvSpPr>
          <p:cNvPr id="16" name="Google Shape;122;p4">
            <a:extLst>
              <a:ext uri="{FF2B5EF4-FFF2-40B4-BE49-F238E27FC236}">
                <a16:creationId xmlns:a16="http://schemas.microsoft.com/office/drawing/2014/main" id="{17AFCC3F-8217-AA48-DFCA-7FE60B06FF8B}"/>
              </a:ext>
            </a:extLst>
          </p:cNvPr>
          <p:cNvSpPr/>
          <p:nvPr/>
        </p:nvSpPr>
        <p:spPr>
          <a:xfrm>
            <a:off x="2262259" y="1472639"/>
            <a:ext cx="159488" cy="302433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17" name="Google Shape;124;p4">
            <a:extLst>
              <a:ext uri="{FF2B5EF4-FFF2-40B4-BE49-F238E27FC236}">
                <a16:creationId xmlns:a16="http://schemas.microsoft.com/office/drawing/2014/main" id="{A81C367A-BFE3-04A5-3F1A-2E1C00128B0E}"/>
              </a:ext>
            </a:extLst>
          </p:cNvPr>
          <p:cNvCxnSpPr>
            <a:cxnSpLocks/>
          </p:cNvCxnSpPr>
          <p:nvPr/>
        </p:nvCxnSpPr>
        <p:spPr>
          <a:xfrm>
            <a:off x="2349526" y="1144161"/>
            <a:ext cx="0" cy="3416137"/>
          </a:xfrm>
          <a:prstGeom prst="straightConnector1">
            <a:avLst/>
          </a:prstGeom>
          <a:noFill/>
          <a:ln w="19050" cap="flat" cmpd="sng">
            <a:solidFill>
              <a:schemeClr val="dk1"/>
            </a:solidFill>
            <a:prstDash val="solid"/>
            <a:round/>
            <a:headEnd type="none" w="sm" len="sm"/>
            <a:tailEnd type="none" w="sm" len="sm"/>
          </a:ln>
        </p:spPr>
      </p:cxnSp>
      <p:cxnSp>
        <p:nvCxnSpPr>
          <p:cNvPr id="18" name="Google Shape;125;p4">
            <a:extLst>
              <a:ext uri="{FF2B5EF4-FFF2-40B4-BE49-F238E27FC236}">
                <a16:creationId xmlns:a16="http://schemas.microsoft.com/office/drawing/2014/main" id="{FA2497EC-2E16-30C9-A53F-C1A48090A452}"/>
              </a:ext>
            </a:extLst>
          </p:cNvPr>
          <p:cNvCxnSpPr>
            <a:cxnSpLocks/>
          </p:cNvCxnSpPr>
          <p:nvPr/>
        </p:nvCxnSpPr>
        <p:spPr>
          <a:xfrm>
            <a:off x="4572000" y="1143705"/>
            <a:ext cx="3213" cy="3416137"/>
          </a:xfrm>
          <a:prstGeom prst="straightConnector1">
            <a:avLst/>
          </a:prstGeom>
          <a:noFill/>
          <a:ln w="19050" cap="flat" cmpd="sng">
            <a:solidFill>
              <a:schemeClr val="dk1"/>
            </a:solidFill>
            <a:prstDash val="solid"/>
            <a:round/>
            <a:headEnd type="none" w="sm" len="sm"/>
            <a:tailEnd type="none" w="sm" len="sm"/>
          </a:ln>
        </p:spPr>
      </p:cxnSp>
      <p:cxnSp>
        <p:nvCxnSpPr>
          <p:cNvPr id="19" name="Google Shape;126;p4">
            <a:extLst>
              <a:ext uri="{FF2B5EF4-FFF2-40B4-BE49-F238E27FC236}">
                <a16:creationId xmlns:a16="http://schemas.microsoft.com/office/drawing/2014/main" id="{A0095D70-F70E-CE9A-DABF-309FBFF3BF22}"/>
              </a:ext>
            </a:extLst>
          </p:cNvPr>
          <p:cNvCxnSpPr>
            <a:cxnSpLocks/>
          </p:cNvCxnSpPr>
          <p:nvPr/>
        </p:nvCxnSpPr>
        <p:spPr>
          <a:xfrm>
            <a:off x="6721646" y="1101940"/>
            <a:ext cx="10295" cy="3457902"/>
          </a:xfrm>
          <a:prstGeom prst="straightConnector1">
            <a:avLst/>
          </a:prstGeom>
          <a:noFill/>
          <a:ln w="19050" cap="flat" cmpd="sng">
            <a:solidFill>
              <a:schemeClr val="dk1"/>
            </a:solidFill>
            <a:prstDash val="solid"/>
            <a:round/>
            <a:headEnd type="none" w="sm" len="sm"/>
            <a:tailEnd type="none" w="sm" len="sm"/>
          </a:ln>
        </p:spPr>
      </p:cxnSp>
      <p:pic>
        <p:nvPicPr>
          <p:cNvPr id="21" name="Picture 20">
            <a:extLst>
              <a:ext uri="{FF2B5EF4-FFF2-40B4-BE49-F238E27FC236}">
                <a16:creationId xmlns:a16="http://schemas.microsoft.com/office/drawing/2014/main" id="{93D43143-523F-6A9E-102B-CD8363CCF5D0}"/>
              </a:ext>
            </a:extLst>
          </p:cNvPr>
          <p:cNvPicPr>
            <a:picLocks noChangeAspect="1"/>
          </p:cNvPicPr>
          <p:nvPr/>
        </p:nvPicPr>
        <p:blipFill>
          <a:blip r:embed="rId4"/>
          <a:stretch>
            <a:fillRect/>
          </a:stretch>
        </p:blipFill>
        <p:spPr>
          <a:xfrm>
            <a:off x="6989499" y="5005627"/>
            <a:ext cx="795769" cy="659964"/>
          </a:xfrm>
          <a:prstGeom prst="rect">
            <a:avLst/>
          </a:prstGeom>
        </p:spPr>
      </p:pic>
      <p:pic>
        <p:nvPicPr>
          <p:cNvPr id="22" name="Picture 21">
            <a:extLst>
              <a:ext uri="{FF2B5EF4-FFF2-40B4-BE49-F238E27FC236}">
                <a16:creationId xmlns:a16="http://schemas.microsoft.com/office/drawing/2014/main" id="{A436C63E-7A1F-C012-3887-90740821F7EB}"/>
              </a:ext>
            </a:extLst>
          </p:cNvPr>
          <p:cNvPicPr>
            <a:picLocks noChangeAspect="1" noChangeArrowheads="1"/>
          </p:cNvPicPr>
          <p:nvPr/>
        </p:nvPicPr>
        <p:blipFill>
          <a:blip r:embed="rId5" cstate="print"/>
          <a:srcRect l="36250" t="14634" r="12500" b="34959"/>
          <a:stretch>
            <a:fillRect/>
          </a:stretch>
        </p:blipFill>
        <p:spPr bwMode="auto">
          <a:xfrm>
            <a:off x="8085593" y="4329400"/>
            <a:ext cx="755957" cy="571577"/>
          </a:xfrm>
          <a:prstGeom prst="rect">
            <a:avLst/>
          </a:prstGeom>
          <a:noFill/>
          <a:ln w="9525">
            <a:noFill/>
            <a:miter lim="800000"/>
            <a:headEnd/>
            <a:tailEnd/>
          </a:ln>
          <a:effectLst>
            <a:outerShdw blurRad="50800" dist="38100" dir="2700000" sx="102000" sy="102000" algn="tl" rotWithShape="0">
              <a:prstClr val="black">
                <a:alpha val="40000"/>
              </a:prstClr>
            </a:outerShdw>
          </a:effectLst>
        </p:spPr>
      </p:pic>
      <p:pic>
        <p:nvPicPr>
          <p:cNvPr id="23" name="Picture 22">
            <a:extLst>
              <a:ext uri="{FF2B5EF4-FFF2-40B4-BE49-F238E27FC236}">
                <a16:creationId xmlns:a16="http://schemas.microsoft.com/office/drawing/2014/main" id="{5B782900-2D7A-FC85-98B7-ECCAA6AA1AA2}"/>
              </a:ext>
            </a:extLst>
          </p:cNvPr>
          <p:cNvPicPr>
            <a:picLocks noChangeAspect="1"/>
          </p:cNvPicPr>
          <p:nvPr/>
        </p:nvPicPr>
        <p:blipFill rotWithShape="1">
          <a:blip r:embed="rId6"/>
          <a:srcRect l="34250" t="13372" r="31100" b="6047"/>
          <a:stretch/>
        </p:blipFill>
        <p:spPr>
          <a:xfrm>
            <a:off x="8199588" y="5005627"/>
            <a:ext cx="527968" cy="659964"/>
          </a:xfrm>
          <a:prstGeom prst="rect">
            <a:avLst/>
          </a:prstGeom>
        </p:spPr>
      </p:pic>
      <p:pic>
        <p:nvPicPr>
          <p:cNvPr id="24" name="Picture 23">
            <a:extLst>
              <a:ext uri="{FF2B5EF4-FFF2-40B4-BE49-F238E27FC236}">
                <a16:creationId xmlns:a16="http://schemas.microsoft.com/office/drawing/2014/main" id="{B7F7F016-F971-8E0E-DE78-A0EBE5A8DFAC}"/>
              </a:ext>
            </a:extLst>
          </p:cNvPr>
          <p:cNvPicPr>
            <a:picLocks noChangeAspect="1"/>
          </p:cNvPicPr>
          <p:nvPr/>
        </p:nvPicPr>
        <p:blipFill>
          <a:blip r:embed="rId7"/>
          <a:stretch>
            <a:fillRect/>
          </a:stretch>
        </p:blipFill>
        <p:spPr>
          <a:xfrm>
            <a:off x="6995704" y="4340539"/>
            <a:ext cx="795767" cy="576294"/>
          </a:xfrm>
          <a:prstGeom prst="rect">
            <a:avLst/>
          </a:prstGeom>
        </p:spPr>
      </p:pic>
      <p:sp>
        <p:nvSpPr>
          <p:cNvPr id="25" name="TextBox 24">
            <a:extLst>
              <a:ext uri="{FF2B5EF4-FFF2-40B4-BE49-F238E27FC236}">
                <a16:creationId xmlns:a16="http://schemas.microsoft.com/office/drawing/2014/main" id="{147E9028-24DB-1EF5-2117-564B7D407704}"/>
              </a:ext>
            </a:extLst>
          </p:cNvPr>
          <p:cNvSpPr txBox="1"/>
          <p:nvPr/>
        </p:nvSpPr>
        <p:spPr>
          <a:xfrm>
            <a:off x="747849" y="4770777"/>
            <a:ext cx="5522245" cy="461665"/>
          </a:xfrm>
          <a:prstGeom prst="rect">
            <a:avLst/>
          </a:prstGeom>
          <a:noFill/>
        </p:spPr>
        <p:txBody>
          <a:bodyPr wrap="square" rtlCol="0">
            <a:spAutoFit/>
          </a:bodyPr>
          <a:lstStyle/>
          <a:p>
            <a:r>
              <a:rPr lang="fr-FR" sz="2400" dirty="0"/>
              <a:t>Comment y parvenir de manière durable ?</a:t>
            </a:r>
            <a:endParaRPr lang="en-US" sz="2400" dirty="0"/>
          </a:p>
        </p:txBody>
      </p:sp>
      <p:sp>
        <p:nvSpPr>
          <p:cNvPr id="26" name="Right Arrow 10">
            <a:extLst>
              <a:ext uri="{FF2B5EF4-FFF2-40B4-BE49-F238E27FC236}">
                <a16:creationId xmlns:a16="http://schemas.microsoft.com/office/drawing/2014/main" id="{317A9986-5039-6D57-3A6B-0E1B528248A6}"/>
              </a:ext>
            </a:extLst>
          </p:cNvPr>
          <p:cNvSpPr/>
          <p:nvPr/>
        </p:nvSpPr>
        <p:spPr>
          <a:xfrm>
            <a:off x="425842" y="4881358"/>
            <a:ext cx="380251" cy="316412"/>
          </a:xfrm>
          <a:prstGeom prst="rightArrow">
            <a:avLst/>
          </a:prstGeom>
          <a:solidFill>
            <a:srgbClr val="1B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EEC791EB-88F8-42AC-56D3-B7A97FD555C6}"/>
              </a:ext>
            </a:extLst>
          </p:cNvPr>
          <p:cNvSpPr txBox="1"/>
          <p:nvPr/>
        </p:nvSpPr>
        <p:spPr>
          <a:xfrm>
            <a:off x="1199402" y="5445223"/>
            <a:ext cx="3780350" cy="830997"/>
          </a:xfrm>
          <a:prstGeom prst="rect">
            <a:avLst/>
          </a:prstGeom>
          <a:noFill/>
        </p:spPr>
        <p:txBody>
          <a:bodyPr wrap="square" rtlCol="0">
            <a:spAutoFit/>
          </a:bodyPr>
          <a:lstStyle/>
          <a:p>
            <a:r>
              <a:rPr lang="fr-FR" sz="2400" dirty="0"/>
              <a:t>En géo-activant le système d'information sanitaire</a:t>
            </a:r>
            <a:endParaRPr lang="en-US" sz="2400" dirty="0"/>
          </a:p>
        </p:txBody>
      </p:sp>
      <p:sp>
        <p:nvSpPr>
          <p:cNvPr id="28" name="Right Arrow 10">
            <a:extLst>
              <a:ext uri="{FF2B5EF4-FFF2-40B4-BE49-F238E27FC236}">
                <a16:creationId xmlns:a16="http://schemas.microsoft.com/office/drawing/2014/main" id="{09C93CAB-6EC6-E412-8A6F-3B05172BDA22}"/>
              </a:ext>
            </a:extLst>
          </p:cNvPr>
          <p:cNvSpPr/>
          <p:nvPr/>
        </p:nvSpPr>
        <p:spPr>
          <a:xfrm>
            <a:off x="839719" y="5704875"/>
            <a:ext cx="380251" cy="316412"/>
          </a:xfrm>
          <a:prstGeom prst="rightArrow">
            <a:avLst/>
          </a:prstGeom>
          <a:solidFill>
            <a:srgbClr val="1B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93DDE1AC-C8A5-4DB7-B8F5-3D24E8FAFC21}"/>
              </a:ext>
            </a:extLst>
          </p:cNvPr>
          <p:cNvSpPr txBox="1"/>
          <p:nvPr/>
        </p:nvSpPr>
        <p:spPr>
          <a:xfrm>
            <a:off x="497276" y="1112899"/>
            <a:ext cx="1771943" cy="707886"/>
          </a:xfrm>
          <a:prstGeom prst="rect">
            <a:avLst/>
          </a:prstGeom>
          <a:solidFill>
            <a:schemeClr val="bg1"/>
          </a:solidFill>
        </p:spPr>
        <p:txBody>
          <a:bodyPr wrap="square">
            <a:spAutoFit/>
          </a:bodyPr>
          <a:lstStyle/>
          <a:p>
            <a:r>
              <a:rPr lang="fr-CH" sz="1000" dirty="0"/>
              <a:t>Contextualiser les données provenant de différentes sources dans l’espace et dans le temps</a:t>
            </a:r>
          </a:p>
        </p:txBody>
      </p:sp>
      <p:sp>
        <p:nvSpPr>
          <p:cNvPr id="11" name="TextBox 10">
            <a:extLst>
              <a:ext uri="{FF2B5EF4-FFF2-40B4-BE49-F238E27FC236}">
                <a16:creationId xmlns:a16="http://schemas.microsoft.com/office/drawing/2014/main" id="{8AEC42B1-737A-C694-190E-094769C81174}"/>
              </a:ext>
            </a:extLst>
          </p:cNvPr>
          <p:cNvSpPr txBox="1"/>
          <p:nvPr/>
        </p:nvSpPr>
        <p:spPr>
          <a:xfrm>
            <a:off x="4883981" y="1101940"/>
            <a:ext cx="1789888" cy="707886"/>
          </a:xfrm>
          <a:prstGeom prst="rect">
            <a:avLst/>
          </a:prstGeom>
          <a:solidFill>
            <a:schemeClr val="bg1"/>
          </a:solidFill>
        </p:spPr>
        <p:txBody>
          <a:bodyPr wrap="square">
            <a:spAutoFit/>
          </a:bodyPr>
          <a:lstStyle/>
          <a:p>
            <a:r>
              <a:rPr lang="fr-FR" sz="1000" dirty="0"/>
              <a:t>Faciliter l'analyse des tendances en tenant compte de l'évolution de la géographie au fil du temps</a:t>
            </a:r>
            <a:endParaRPr lang="fr-CH" sz="1000" dirty="0"/>
          </a:p>
        </p:txBody>
      </p:sp>
      <p:sp>
        <p:nvSpPr>
          <p:cNvPr id="20" name="TextBox 19">
            <a:extLst>
              <a:ext uri="{FF2B5EF4-FFF2-40B4-BE49-F238E27FC236}">
                <a16:creationId xmlns:a16="http://schemas.microsoft.com/office/drawing/2014/main" id="{D84882F1-96D2-099D-9E1D-DEB03D8BC60D}"/>
              </a:ext>
            </a:extLst>
          </p:cNvPr>
          <p:cNvSpPr txBox="1"/>
          <p:nvPr/>
        </p:nvSpPr>
        <p:spPr>
          <a:xfrm>
            <a:off x="7000194" y="1117193"/>
            <a:ext cx="1960001" cy="1015663"/>
          </a:xfrm>
          <a:prstGeom prst="rect">
            <a:avLst/>
          </a:prstGeom>
          <a:solidFill>
            <a:schemeClr val="bg1"/>
          </a:solidFill>
        </p:spPr>
        <p:txBody>
          <a:bodyPr wrap="square">
            <a:spAutoFit/>
          </a:bodyPr>
          <a:lstStyle/>
          <a:p>
            <a:r>
              <a:rPr lang="fr-FR" sz="1000" dirty="0"/>
              <a:t>Utiliser un système d'information géographique (SIG) pour créer des cartes thématiques, effectuer des analyses spatiales ou appliquer des modèles distribués spatialement</a:t>
            </a:r>
            <a:endParaRPr lang="fr-CH" sz="1000" dirty="0"/>
          </a:p>
        </p:txBody>
      </p:sp>
      <p:sp>
        <p:nvSpPr>
          <p:cNvPr id="29" name="Rectangle 28">
            <a:extLst>
              <a:ext uri="{FF2B5EF4-FFF2-40B4-BE49-F238E27FC236}">
                <a16:creationId xmlns:a16="http://schemas.microsoft.com/office/drawing/2014/main" id="{D411DC3C-AE83-218B-D684-F7668C5D0606}"/>
              </a:ext>
            </a:extLst>
          </p:cNvPr>
          <p:cNvSpPr/>
          <p:nvPr/>
        </p:nvSpPr>
        <p:spPr>
          <a:xfrm>
            <a:off x="2771800" y="1706691"/>
            <a:ext cx="1650884" cy="404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Box 9">
            <a:extLst>
              <a:ext uri="{FF2B5EF4-FFF2-40B4-BE49-F238E27FC236}">
                <a16:creationId xmlns:a16="http://schemas.microsoft.com/office/drawing/2014/main" id="{7BBCE20E-84C1-4DE2-2921-D84D84071E24}"/>
              </a:ext>
            </a:extLst>
          </p:cNvPr>
          <p:cNvSpPr txBox="1"/>
          <p:nvPr/>
        </p:nvSpPr>
        <p:spPr>
          <a:xfrm>
            <a:off x="2680668" y="1101940"/>
            <a:ext cx="1846768" cy="1015663"/>
          </a:xfrm>
          <a:prstGeom prst="rect">
            <a:avLst/>
          </a:prstGeom>
          <a:noFill/>
        </p:spPr>
        <p:txBody>
          <a:bodyPr wrap="square">
            <a:spAutoFit/>
          </a:bodyPr>
          <a:lstStyle/>
          <a:p>
            <a:r>
              <a:rPr lang="fr-FR" sz="1000" dirty="0"/>
              <a:t>Utiliser les entités géographiques (par exemple des établissements de santé) comme lien commun entre les données collectées par différentes sources</a:t>
            </a:r>
            <a:endParaRPr lang="fr-CH" sz="1000" dirty="0"/>
          </a:p>
        </p:txBody>
      </p:sp>
      <p:pic>
        <p:nvPicPr>
          <p:cNvPr id="35" name="Google Shape;111;p4">
            <a:extLst>
              <a:ext uri="{FF2B5EF4-FFF2-40B4-BE49-F238E27FC236}">
                <a16:creationId xmlns:a16="http://schemas.microsoft.com/office/drawing/2014/main" id="{593CAF9E-ECCA-D8A7-4DAD-22D4A7FB9740}"/>
              </a:ext>
            </a:extLst>
          </p:cNvPr>
          <p:cNvPicPr preferRelativeResize="0"/>
          <p:nvPr/>
        </p:nvPicPr>
        <p:blipFill rotWithShape="1">
          <a:blip r:embed="rId3">
            <a:alphaModFix/>
          </a:blip>
          <a:srcRect t="1915" r="91868" b="91797"/>
          <a:stretch/>
        </p:blipFill>
        <p:spPr>
          <a:xfrm>
            <a:off x="149053" y="1133576"/>
            <a:ext cx="361950" cy="389085"/>
          </a:xfrm>
          <a:prstGeom prst="rect">
            <a:avLst/>
          </a:prstGeom>
          <a:noFill/>
          <a:ln>
            <a:noFill/>
          </a:ln>
        </p:spPr>
      </p:pic>
      <p:pic>
        <p:nvPicPr>
          <p:cNvPr id="36" name="Google Shape;111;p4">
            <a:extLst>
              <a:ext uri="{FF2B5EF4-FFF2-40B4-BE49-F238E27FC236}">
                <a16:creationId xmlns:a16="http://schemas.microsoft.com/office/drawing/2014/main" id="{A9339379-996F-4972-AD7D-6A3C7E76D9BD}"/>
              </a:ext>
            </a:extLst>
          </p:cNvPr>
          <p:cNvPicPr preferRelativeResize="0"/>
          <p:nvPr/>
        </p:nvPicPr>
        <p:blipFill rotWithShape="1">
          <a:blip r:embed="rId3">
            <a:alphaModFix/>
          </a:blip>
          <a:srcRect l="52021" t="1915" r="40909" b="92621"/>
          <a:stretch/>
        </p:blipFill>
        <p:spPr>
          <a:xfrm>
            <a:off x="2405220" y="1159061"/>
            <a:ext cx="314660" cy="338114"/>
          </a:xfrm>
          <a:prstGeom prst="rect">
            <a:avLst/>
          </a:prstGeom>
          <a:noFill/>
          <a:ln>
            <a:noFill/>
          </a:ln>
        </p:spPr>
      </p:pic>
      <p:pic>
        <p:nvPicPr>
          <p:cNvPr id="2" name="Picture 1">
            <a:extLst>
              <a:ext uri="{FF2B5EF4-FFF2-40B4-BE49-F238E27FC236}">
                <a16:creationId xmlns:a16="http://schemas.microsoft.com/office/drawing/2014/main" id="{7E5FAE5C-9D93-11E6-9BEA-A0895E0368F7}"/>
              </a:ext>
            </a:extLst>
          </p:cNvPr>
          <p:cNvPicPr>
            <a:picLocks noChangeAspect="1"/>
          </p:cNvPicPr>
          <p:nvPr/>
        </p:nvPicPr>
        <p:blipFill rotWithShape="1">
          <a:blip r:embed="rId8"/>
          <a:srcRect l="80520" t="38265" r="10441" b="47050"/>
          <a:stretch/>
        </p:blipFill>
        <p:spPr>
          <a:xfrm>
            <a:off x="7036306" y="6356672"/>
            <a:ext cx="486492" cy="438434"/>
          </a:xfrm>
          <a:prstGeom prst="rect">
            <a:avLst/>
          </a:prstGeom>
        </p:spPr>
      </p:pic>
      <p:sp>
        <p:nvSpPr>
          <p:cNvPr id="30" name="TextBox 29">
            <a:extLst>
              <a:ext uri="{FF2B5EF4-FFF2-40B4-BE49-F238E27FC236}">
                <a16:creationId xmlns:a16="http://schemas.microsoft.com/office/drawing/2014/main" id="{975C96B1-898F-E579-634A-B00D756BE653}"/>
              </a:ext>
            </a:extLst>
          </p:cNvPr>
          <p:cNvSpPr txBox="1"/>
          <p:nvPr/>
        </p:nvSpPr>
        <p:spPr>
          <a:xfrm>
            <a:off x="5079256" y="6604402"/>
            <a:ext cx="2154422" cy="246221"/>
          </a:xfrm>
          <a:prstGeom prst="rect">
            <a:avLst/>
          </a:prstGeom>
          <a:noFill/>
        </p:spPr>
        <p:txBody>
          <a:bodyPr wrap="square">
            <a:spAutoFit/>
          </a:bodyPr>
          <a:lstStyle/>
          <a:p>
            <a:r>
              <a:rPr lang="en-PH" sz="1000" dirty="0" err="1"/>
              <a:t>EN_ADB_Building</a:t>
            </a:r>
            <a:r>
              <a:rPr lang="en-PH" sz="1000" dirty="0"/>
              <a:t> Capacity for Geo</a:t>
            </a:r>
          </a:p>
        </p:txBody>
      </p:sp>
      <p:pic>
        <p:nvPicPr>
          <p:cNvPr id="32" name="Picture 31">
            <a:extLst>
              <a:ext uri="{FF2B5EF4-FFF2-40B4-BE49-F238E27FC236}">
                <a16:creationId xmlns:a16="http://schemas.microsoft.com/office/drawing/2014/main" id="{1733E033-3268-11B3-E129-8097B8294B27}"/>
              </a:ext>
            </a:extLst>
          </p:cNvPr>
          <p:cNvPicPr>
            <a:picLocks noChangeAspect="1"/>
          </p:cNvPicPr>
          <p:nvPr/>
        </p:nvPicPr>
        <p:blipFill>
          <a:blip r:embed="rId9"/>
          <a:stretch>
            <a:fillRect/>
          </a:stretch>
        </p:blipFill>
        <p:spPr>
          <a:xfrm>
            <a:off x="5795729" y="5476947"/>
            <a:ext cx="917105" cy="1144161"/>
          </a:xfrm>
          <a:prstGeom prst="rect">
            <a:avLst/>
          </a:prstGeom>
          <a:ln>
            <a:solidFill>
              <a:schemeClr val="tx1"/>
            </a:solidFill>
          </a:ln>
        </p:spPr>
      </p:pic>
    </p:spTree>
    <p:extLst>
      <p:ext uri="{BB962C8B-B14F-4D97-AF65-F5344CB8AC3E}">
        <p14:creationId xmlns:p14="http://schemas.microsoft.com/office/powerpoint/2010/main" val="3284648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20</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2800" b="1" dirty="0">
                <a:solidFill>
                  <a:schemeClr val="bg1"/>
                </a:solidFill>
                <a:latin typeface="+mn-lt"/>
              </a:rPr>
              <a:t>Place du cadre de géo-activation du SIS dans la stratégie du Fonds mondial pour la période 2023-2028</a:t>
            </a:r>
            <a:endParaRPr lang="en-US" sz="2800" b="1" dirty="0">
              <a:solidFill>
                <a:schemeClr val="bg1"/>
              </a:solidFill>
              <a:latin typeface="+mn-lt"/>
            </a:endParaRPr>
          </a:p>
        </p:txBody>
      </p:sp>
      <p:sp>
        <p:nvSpPr>
          <p:cNvPr id="4" name="TextBox 3">
            <a:extLst>
              <a:ext uri="{FF2B5EF4-FFF2-40B4-BE49-F238E27FC236}">
                <a16:creationId xmlns:a16="http://schemas.microsoft.com/office/drawing/2014/main" id="{FB3617D0-590C-F507-F4E2-B8015C15B135}"/>
              </a:ext>
            </a:extLst>
          </p:cNvPr>
          <p:cNvSpPr txBox="1"/>
          <p:nvPr/>
        </p:nvSpPr>
        <p:spPr>
          <a:xfrm>
            <a:off x="179512" y="968915"/>
            <a:ext cx="8784973" cy="1479700"/>
          </a:xfrm>
          <a:prstGeom prst="rect">
            <a:avLst/>
          </a:prstGeom>
          <a:noFill/>
        </p:spPr>
        <p:txBody>
          <a:bodyPr wrap="square">
            <a:spAutoFit/>
          </a:bodyPr>
          <a:lstStyle/>
          <a:p>
            <a:pPr marR="2540" algn="just">
              <a:lnSpc>
                <a:spcPct val="107000"/>
              </a:lnSpc>
              <a:spcAft>
                <a:spcPts val="800"/>
              </a:spcAft>
            </a:pPr>
            <a:r>
              <a:rPr lang="fr-FR" sz="1700" dirty="0"/>
              <a:t>La stratégie 2023-2028 du Fonds mondial, intitulée "Lutter contre les pandémies et bâtir un monde plus sain et plus équitable", vise à atteindre l'objectif principal consistant à mettre fin au VIH, à la tuberculose et au paludisme, et à contribuer à la réalisation de l'objectif de développement durable (ODD) consistant à parvenir à une couverture sanitaire universelle (CSU). La géographie est une dimension sous-jacente essentielle de cette stratégie.</a:t>
            </a:r>
            <a:endParaRPr lang="en-PH" sz="17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9" name="TextBox 8">
            <a:extLst>
              <a:ext uri="{FF2B5EF4-FFF2-40B4-BE49-F238E27FC236}">
                <a16:creationId xmlns:a16="http://schemas.microsoft.com/office/drawing/2014/main" id="{C912B354-E826-143E-AA95-5B2E8C4978BC}"/>
              </a:ext>
            </a:extLst>
          </p:cNvPr>
          <p:cNvSpPr txBox="1"/>
          <p:nvPr/>
        </p:nvSpPr>
        <p:spPr>
          <a:xfrm>
            <a:off x="467543" y="2492896"/>
            <a:ext cx="8496941" cy="3370923"/>
          </a:xfrm>
          <a:prstGeom prst="rect">
            <a:avLst/>
          </a:prstGeom>
          <a:noFill/>
        </p:spPr>
        <p:txBody>
          <a:bodyPr wrap="square">
            <a:spAutoFit/>
          </a:bodyPr>
          <a:lstStyle/>
          <a:p>
            <a:pPr marR="2540" algn="just">
              <a:lnSpc>
                <a:spcPct val="107000"/>
              </a:lnSpc>
              <a:spcAft>
                <a:spcPts val="800"/>
              </a:spcAft>
            </a:pPr>
            <a:r>
              <a:rPr lang="fr-FR" sz="1700" dirty="0">
                <a:effectLst/>
                <a:latin typeface="Calibri" panose="020F0502020204030204" pitchFamily="34" charset="0"/>
                <a:ea typeface="Georgia" panose="02040502050405020303" pitchFamily="18" charset="0"/>
                <a:cs typeface="Calibri" panose="020F0502020204030204" pitchFamily="34" charset="0"/>
              </a:rPr>
              <a:t>Pour libérer le monde du fardeau du VIH, de la tuberculose et du paludisme en améliorant la santé de tous (vision du Fonds mondial), il est nécessaire de connaître :</a:t>
            </a:r>
            <a:endParaRPr lang="en-PH" sz="1700" dirty="0">
              <a:effectLst/>
              <a:latin typeface="Calibri" panose="020F0502020204030204" pitchFamily="34" charset="0"/>
              <a:ea typeface="Calibri" panose="020F0502020204030204" pitchFamily="34" charset="0"/>
              <a:cs typeface="Cordia New" panose="020B0304020202020204" pitchFamily="34" charset="-34"/>
            </a:endParaRPr>
          </a:p>
          <a:p>
            <a:pPr marL="538163" marR="2540" lvl="0" indent="-268288" algn="just">
              <a:buFont typeface="Symbol" panose="05050102010706020507" pitchFamily="18" charset="2"/>
              <a:buChar char=""/>
            </a:pPr>
            <a:r>
              <a:rPr lang="fr-FR" sz="1700" dirty="0">
                <a:effectLst/>
                <a:latin typeface="Calibri" panose="020F0502020204030204" pitchFamily="34" charset="0"/>
                <a:ea typeface="Georgia" panose="02040502050405020303" pitchFamily="18" charset="0"/>
                <a:cs typeface="Georgia" panose="02040502050405020303" pitchFamily="18" charset="0"/>
              </a:rPr>
              <a:t>La </a:t>
            </a:r>
            <a:r>
              <a:rPr lang="fr-FR" sz="1700" b="1" dirty="0">
                <a:effectLst/>
                <a:latin typeface="Calibri" panose="020F0502020204030204" pitchFamily="34" charset="0"/>
                <a:ea typeface="Georgia" panose="02040502050405020303" pitchFamily="18" charset="0"/>
                <a:cs typeface="Georgia" panose="02040502050405020303" pitchFamily="18" charset="0"/>
              </a:rPr>
              <a:t>situation géographique </a:t>
            </a:r>
            <a:r>
              <a:rPr lang="fr-FR" sz="1700" dirty="0">
                <a:effectLst/>
                <a:latin typeface="Calibri" panose="020F0502020204030204" pitchFamily="34" charset="0"/>
                <a:ea typeface="Georgia" panose="02040502050405020303" pitchFamily="18" charset="0"/>
                <a:cs typeface="Georgia" panose="02040502050405020303" pitchFamily="18" charset="0"/>
              </a:rPr>
              <a:t>et l'</a:t>
            </a:r>
            <a:r>
              <a:rPr lang="fr-FR" sz="1700" b="1" dirty="0">
                <a:effectLst/>
                <a:latin typeface="Calibri" panose="020F0502020204030204" pitchFamily="34" charset="0"/>
                <a:ea typeface="Georgia" panose="02040502050405020303" pitchFamily="18" charset="0"/>
                <a:cs typeface="Georgia" panose="02040502050405020303" pitchFamily="18" charset="0"/>
              </a:rPr>
              <a:t>étendue</a:t>
            </a:r>
            <a:r>
              <a:rPr lang="fr-FR" sz="1700" dirty="0">
                <a:effectLst/>
                <a:latin typeface="Calibri" panose="020F0502020204030204" pitchFamily="34" charset="0"/>
                <a:ea typeface="Georgia" panose="02040502050405020303" pitchFamily="18" charset="0"/>
                <a:cs typeface="Georgia" panose="02040502050405020303" pitchFamily="18" charset="0"/>
              </a:rPr>
              <a:t> des zones où la population est la plus exposée au risque de contracter le VIH, la tuberculose et/ou le paludisme. </a:t>
            </a:r>
          </a:p>
          <a:p>
            <a:pPr marL="538163" marR="2540" lvl="0" indent="-268288" algn="just">
              <a:buFont typeface="Symbol" panose="05050102010706020507" pitchFamily="18" charset="2"/>
              <a:buChar char=""/>
            </a:pPr>
            <a:r>
              <a:rPr lang="fr-FR" sz="1600" b="1" dirty="0">
                <a:ea typeface="Georgia" panose="02040502050405020303" pitchFamily="18" charset="0"/>
                <a:cs typeface="Georgia" panose="02040502050405020303" pitchFamily="18" charset="0"/>
              </a:rPr>
              <a:t>O</a:t>
            </a:r>
            <a:r>
              <a:rPr lang="fr-FR" sz="1600" b="1" dirty="0">
                <a:effectLst/>
                <a:latin typeface="Calibri" panose="020F0502020204030204" pitchFamily="34" charset="0"/>
                <a:ea typeface="Georgia" panose="02040502050405020303" pitchFamily="18" charset="0"/>
                <a:cs typeface="Georgia" panose="02040502050405020303" pitchFamily="18" charset="0"/>
              </a:rPr>
              <a:t>ù</a:t>
            </a:r>
            <a:r>
              <a:rPr lang="fr-FR" sz="1700" dirty="0">
                <a:effectLst/>
                <a:latin typeface="Calibri" panose="020F0502020204030204" pitchFamily="34" charset="0"/>
                <a:ea typeface="Georgia" panose="02040502050405020303" pitchFamily="18" charset="0"/>
                <a:cs typeface="Georgia" panose="02040502050405020303" pitchFamily="18" charset="0"/>
              </a:rPr>
              <a:t> vivent les populations les plus vulnérables</a:t>
            </a:r>
          </a:p>
          <a:p>
            <a:pPr marL="538163" marR="2540" lvl="0" indent="-268288" algn="just">
              <a:buFont typeface="Symbol" panose="05050102010706020507" pitchFamily="18" charset="2"/>
              <a:buChar char=""/>
            </a:pPr>
            <a:r>
              <a:rPr lang="fr-FR" sz="1700" b="1" dirty="0">
                <a:effectLst/>
                <a:latin typeface="Calibri" panose="020F0502020204030204" pitchFamily="34" charset="0"/>
                <a:ea typeface="Georgia" panose="02040502050405020303" pitchFamily="18" charset="0"/>
                <a:cs typeface="Georgia" panose="02040502050405020303" pitchFamily="18" charset="0"/>
              </a:rPr>
              <a:t>Où </a:t>
            </a:r>
            <a:r>
              <a:rPr lang="fr-FR" sz="1700" dirty="0">
                <a:effectLst/>
                <a:latin typeface="Calibri" panose="020F0502020204030204" pitchFamily="34" charset="0"/>
                <a:ea typeface="Georgia" panose="02040502050405020303" pitchFamily="18" charset="0"/>
                <a:cs typeface="Georgia" panose="02040502050405020303" pitchFamily="18" charset="0"/>
              </a:rPr>
              <a:t>se trouvent les services de prévention et de traitement du VIH, de la tuberculose et du paludisme ?</a:t>
            </a:r>
          </a:p>
          <a:p>
            <a:pPr marL="538163" marR="2540" lvl="0" indent="-268288" algn="just">
              <a:buFont typeface="Symbol" panose="05050102010706020507" pitchFamily="18" charset="2"/>
              <a:buChar char=""/>
            </a:pPr>
            <a:r>
              <a:rPr lang="fr-FR" sz="1700" b="1" dirty="0">
                <a:effectLst/>
                <a:latin typeface="Calibri" panose="020F0502020204030204" pitchFamily="34" charset="0"/>
                <a:ea typeface="Georgia" panose="02040502050405020303" pitchFamily="18" charset="0"/>
                <a:cs typeface="Georgia" panose="02040502050405020303" pitchFamily="18" charset="0"/>
              </a:rPr>
              <a:t>Où </a:t>
            </a:r>
            <a:r>
              <a:rPr lang="fr-FR" sz="1700" dirty="0">
                <a:effectLst/>
                <a:latin typeface="Calibri" panose="020F0502020204030204" pitchFamily="34" charset="0"/>
                <a:ea typeface="Georgia" panose="02040502050405020303" pitchFamily="18" charset="0"/>
                <a:cs typeface="Georgia" panose="02040502050405020303" pitchFamily="18" charset="0"/>
              </a:rPr>
              <a:t>sont fournis les principaux services du SIDA, tuberculose et paludisme</a:t>
            </a:r>
          </a:p>
          <a:p>
            <a:pPr marL="538163" marR="2540" lvl="0" indent="-268288" algn="just">
              <a:buFont typeface="Symbol" panose="05050102010706020507" pitchFamily="18" charset="2"/>
              <a:buChar char=""/>
            </a:pPr>
            <a:r>
              <a:rPr lang="fr-FR" sz="1700" dirty="0">
                <a:effectLst/>
                <a:latin typeface="Calibri" panose="020F0502020204030204" pitchFamily="34" charset="0"/>
                <a:ea typeface="Georgia" panose="02040502050405020303" pitchFamily="18" charset="0"/>
                <a:cs typeface="Georgia" panose="02040502050405020303" pitchFamily="18" charset="0"/>
              </a:rPr>
              <a:t>L'</a:t>
            </a:r>
            <a:r>
              <a:rPr lang="fr-FR" sz="1700" b="1" dirty="0">
                <a:effectLst/>
                <a:latin typeface="Calibri" panose="020F0502020204030204" pitchFamily="34" charset="0"/>
                <a:ea typeface="Georgia" panose="02040502050405020303" pitchFamily="18" charset="0"/>
                <a:cs typeface="Georgia" panose="02040502050405020303" pitchFamily="18" charset="0"/>
              </a:rPr>
              <a:t>emplacement </a:t>
            </a:r>
            <a:r>
              <a:rPr lang="fr-FR" sz="1700" dirty="0">
                <a:effectLst/>
                <a:latin typeface="Calibri" panose="020F0502020204030204" pitchFamily="34" charset="0"/>
                <a:ea typeface="Georgia" panose="02040502050405020303" pitchFamily="18" charset="0"/>
                <a:cs typeface="Georgia" panose="02040502050405020303" pitchFamily="18" charset="0"/>
              </a:rPr>
              <a:t>des équipements de laboratoire ou l'endroit où ils devraient être déployés</a:t>
            </a:r>
          </a:p>
          <a:p>
            <a:pPr marL="538163" marR="2540" lvl="0" indent="-268288" algn="just">
              <a:buFont typeface="Symbol" panose="05050102010706020507" pitchFamily="18" charset="2"/>
              <a:buChar char=""/>
            </a:pPr>
            <a:r>
              <a:rPr lang="fr-FR" sz="1700" b="1" dirty="0">
                <a:effectLst/>
                <a:latin typeface="Calibri" panose="020F0502020204030204" pitchFamily="34" charset="0"/>
                <a:ea typeface="Georgia" panose="02040502050405020303" pitchFamily="18" charset="0"/>
                <a:cs typeface="Georgia" panose="02040502050405020303" pitchFamily="18" charset="0"/>
              </a:rPr>
              <a:t>Où </a:t>
            </a:r>
            <a:r>
              <a:rPr lang="fr-FR" sz="1700" dirty="0">
                <a:effectLst/>
                <a:latin typeface="Calibri" panose="020F0502020204030204" pitchFamily="34" charset="0"/>
                <a:ea typeface="Georgia" panose="02040502050405020303" pitchFamily="18" charset="0"/>
                <a:cs typeface="Georgia" panose="02040502050405020303" pitchFamily="18" charset="0"/>
              </a:rPr>
              <a:t>se trouvent les services communautaires, où ils doivent être optimisés ou déployés ?</a:t>
            </a:r>
          </a:p>
          <a:p>
            <a:pPr marL="538163" marR="2540" lvl="0" indent="-268288" algn="just">
              <a:buFont typeface="Symbol" panose="05050102010706020507" pitchFamily="18" charset="2"/>
              <a:buChar char=""/>
            </a:pPr>
            <a:r>
              <a:rPr lang="fr-FR" sz="1700" dirty="0">
                <a:effectLst/>
                <a:latin typeface="Calibri" panose="020F0502020204030204" pitchFamily="34" charset="0"/>
                <a:ea typeface="Georgia" panose="02040502050405020303" pitchFamily="18" charset="0"/>
                <a:cs typeface="Georgia" panose="02040502050405020303" pitchFamily="18" charset="0"/>
              </a:rPr>
              <a:t>La facilité d'</a:t>
            </a:r>
            <a:r>
              <a:rPr lang="fr-FR" sz="1700" b="1" dirty="0">
                <a:effectLst/>
                <a:latin typeface="Calibri" panose="020F0502020204030204" pitchFamily="34" charset="0"/>
                <a:ea typeface="Georgia" panose="02040502050405020303" pitchFamily="18" charset="0"/>
                <a:cs typeface="Georgia" panose="02040502050405020303" pitchFamily="18" charset="0"/>
              </a:rPr>
              <a:t>accès physique </a:t>
            </a:r>
            <a:r>
              <a:rPr lang="fr-FR" sz="1700" dirty="0">
                <a:effectLst/>
                <a:latin typeface="Calibri" panose="020F0502020204030204" pitchFamily="34" charset="0"/>
                <a:ea typeface="Georgia" panose="02040502050405020303" pitchFamily="18" charset="0"/>
                <a:cs typeface="Georgia" panose="02040502050405020303" pitchFamily="18" charset="0"/>
              </a:rPr>
              <a:t>à ces services pour les populations vulnérables</a:t>
            </a:r>
            <a:endParaRPr lang="en-PH" sz="17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2" name="TextBox 11">
            <a:extLst>
              <a:ext uri="{FF2B5EF4-FFF2-40B4-BE49-F238E27FC236}">
                <a16:creationId xmlns:a16="http://schemas.microsoft.com/office/drawing/2014/main" id="{21D7A825-BD7B-2281-9142-63FF95D7E569}"/>
              </a:ext>
            </a:extLst>
          </p:cNvPr>
          <p:cNvSpPr txBox="1"/>
          <p:nvPr/>
        </p:nvSpPr>
        <p:spPr>
          <a:xfrm>
            <a:off x="323526" y="5942111"/>
            <a:ext cx="8496944" cy="607539"/>
          </a:xfrm>
          <a:prstGeom prst="rect">
            <a:avLst/>
          </a:prstGeom>
          <a:noFill/>
        </p:spPr>
        <p:txBody>
          <a:bodyPr wrap="square">
            <a:spAutoFit/>
          </a:bodyPr>
          <a:lstStyle/>
          <a:p>
            <a:pPr marR="2540" algn="just">
              <a:lnSpc>
                <a:spcPct val="107000"/>
              </a:lnSpc>
              <a:spcAft>
                <a:spcPts val="800"/>
              </a:spcAft>
            </a:pPr>
            <a:r>
              <a:rPr lang="fr-FR" sz="1600" dirty="0">
                <a:effectLst/>
                <a:latin typeface="Calibri" panose="020F0502020204030204" pitchFamily="34" charset="0"/>
                <a:ea typeface="Georgia" panose="02040502050405020303" pitchFamily="18" charset="0"/>
                <a:cs typeface="Calibri" panose="020F0502020204030204" pitchFamily="34" charset="0"/>
              </a:rPr>
              <a:t>Ce qui précède s'applique également à la réponse au COVID-19 et à toute autre pandémie pour laquelle le Fonds mondial pourrait également mettre en place un mécanisme de réponse. </a:t>
            </a:r>
            <a:endParaRPr lang="en-PH" sz="16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517012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21</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2800" b="1" dirty="0">
                <a:solidFill>
                  <a:schemeClr val="bg1"/>
                </a:solidFill>
                <a:latin typeface="+mn-lt"/>
              </a:rPr>
              <a:t>Place du cadre de géo-activation du SIS dans la stratégie du Fonds mondial pour la période 2023-2028</a:t>
            </a:r>
            <a:endParaRPr lang="en-US" sz="2800" b="1" dirty="0">
              <a:solidFill>
                <a:schemeClr val="bg1"/>
              </a:solidFill>
              <a:latin typeface="+mn-lt"/>
            </a:endParaRPr>
          </a:p>
        </p:txBody>
      </p:sp>
      <p:sp>
        <p:nvSpPr>
          <p:cNvPr id="4" name="TextBox 3">
            <a:extLst>
              <a:ext uri="{FF2B5EF4-FFF2-40B4-BE49-F238E27FC236}">
                <a16:creationId xmlns:a16="http://schemas.microsoft.com/office/drawing/2014/main" id="{FB3617D0-590C-F507-F4E2-B8015C15B135}"/>
              </a:ext>
            </a:extLst>
          </p:cNvPr>
          <p:cNvSpPr txBox="1"/>
          <p:nvPr/>
        </p:nvSpPr>
        <p:spPr>
          <a:xfrm>
            <a:off x="467544" y="1204381"/>
            <a:ext cx="8352928" cy="1855573"/>
          </a:xfrm>
          <a:prstGeom prst="rect">
            <a:avLst/>
          </a:prstGeom>
          <a:noFill/>
        </p:spPr>
        <p:txBody>
          <a:bodyPr wrap="square">
            <a:spAutoFit/>
          </a:bodyPr>
          <a:lstStyle/>
          <a:p>
            <a:pPr marR="2540" algn="just">
              <a:lnSpc>
                <a:spcPct val="107000"/>
              </a:lnSpc>
              <a:spcAft>
                <a:spcPts val="800"/>
              </a:spcAft>
            </a:pPr>
            <a:r>
              <a:rPr lang="fr-FR" dirty="0"/>
              <a:t>En outre, pour remplir sa mission, le Fonds mondial doit s'assurer qu'il investit ses ressources là où elles sont le plus nécessaires, c'est-à-dire en adéquation avec les besoins des pays (indicateur de performance clé n° 3), afin d'avoir l'impact le plus élevé possible (indicateur de performance clé n° 4) et de réduire le nombre de nouvelles infections dans les populations clés et vulnérables touchées de manière disproportionnée par les trois maladies (indicateur de performance clé n° 5). </a:t>
            </a:r>
            <a:endParaRPr lang="en-PH" sz="1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9F2839D2-5642-83CD-0BF3-045F62879D27}"/>
              </a:ext>
            </a:extLst>
          </p:cNvPr>
          <p:cNvSpPr txBox="1"/>
          <p:nvPr/>
        </p:nvSpPr>
        <p:spPr>
          <a:xfrm>
            <a:off x="1403648" y="3140968"/>
            <a:ext cx="7632848" cy="1477328"/>
          </a:xfrm>
          <a:prstGeom prst="rect">
            <a:avLst/>
          </a:prstGeom>
          <a:noFill/>
        </p:spPr>
        <p:txBody>
          <a:bodyPr wrap="square">
            <a:spAutoFit/>
          </a:bodyPr>
          <a:lstStyle/>
          <a:p>
            <a:r>
              <a:rPr lang="fr-FR" sz="1800" dirty="0">
                <a:effectLst/>
                <a:latin typeface="Calibri" panose="020F0502020204030204" pitchFamily="34" charset="0"/>
                <a:ea typeface="Georgia" panose="02040502050405020303" pitchFamily="18" charset="0"/>
                <a:cs typeface="Calibri" panose="020F0502020204030204" pitchFamily="34" charset="0"/>
              </a:rPr>
              <a:t>Les pays doivent disposer d'un système d'information sanitaire (SIS) géo-activé pour être en mesure de bénéficier pleinement de ce que la géographie, en tant que science, les données géospatiales, en tant que contenu, et les technologies géospatiales, en tant qu'outils, ont à offrir pour soutenir la planification et la mise en œuvre des programmes financés par le Fonds mondial. </a:t>
            </a:r>
            <a:endParaRPr lang="en-PH" dirty="0"/>
          </a:p>
        </p:txBody>
      </p:sp>
      <p:sp>
        <p:nvSpPr>
          <p:cNvPr id="10" name="AutoShape 416">
            <a:extLst>
              <a:ext uri="{FF2B5EF4-FFF2-40B4-BE49-F238E27FC236}">
                <a16:creationId xmlns:a16="http://schemas.microsoft.com/office/drawing/2014/main" id="{8D03093B-FE62-39FB-D1FC-EC5EB21D7FFC}"/>
              </a:ext>
            </a:extLst>
          </p:cNvPr>
          <p:cNvSpPr>
            <a:spLocks noChangeArrowheads="1"/>
          </p:cNvSpPr>
          <p:nvPr/>
        </p:nvSpPr>
        <p:spPr bwMode="auto">
          <a:xfrm>
            <a:off x="807438" y="3212976"/>
            <a:ext cx="481425" cy="283087"/>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pic>
        <p:nvPicPr>
          <p:cNvPr id="5" name="Picture 4">
            <a:extLst>
              <a:ext uri="{FF2B5EF4-FFF2-40B4-BE49-F238E27FC236}">
                <a16:creationId xmlns:a16="http://schemas.microsoft.com/office/drawing/2014/main" id="{26BF3E4F-8625-B941-559B-9F5689468960}"/>
              </a:ext>
            </a:extLst>
          </p:cNvPr>
          <p:cNvPicPr>
            <a:picLocks noChangeAspect="1"/>
          </p:cNvPicPr>
          <p:nvPr/>
        </p:nvPicPr>
        <p:blipFill>
          <a:blip r:embed="rId3"/>
          <a:stretch>
            <a:fillRect/>
          </a:stretch>
        </p:blipFill>
        <p:spPr>
          <a:xfrm>
            <a:off x="2915816" y="4630894"/>
            <a:ext cx="3652689" cy="2183513"/>
          </a:xfrm>
          <a:prstGeom prst="rect">
            <a:avLst/>
          </a:prstGeom>
        </p:spPr>
      </p:pic>
    </p:spTree>
    <p:extLst>
      <p:ext uri="{BB962C8B-B14F-4D97-AF65-F5344CB8AC3E}">
        <p14:creationId xmlns:p14="http://schemas.microsoft.com/office/powerpoint/2010/main" val="116070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22</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2800" b="1" dirty="0">
                <a:solidFill>
                  <a:schemeClr val="bg1"/>
                </a:solidFill>
                <a:latin typeface="+mn-lt"/>
              </a:rPr>
              <a:t>Place du cadre de géo-activation du SIS dans la stratégie du Fonds mondial pour la période 2023-2028</a:t>
            </a:r>
            <a:endParaRPr lang="en-US" sz="2800" b="1" dirty="0">
              <a:solidFill>
                <a:schemeClr val="bg1"/>
              </a:solidFill>
              <a:latin typeface="+mn-lt"/>
            </a:endParaRPr>
          </a:p>
        </p:txBody>
      </p:sp>
      <p:sp>
        <p:nvSpPr>
          <p:cNvPr id="5" name="TextBox 4">
            <a:extLst>
              <a:ext uri="{FF2B5EF4-FFF2-40B4-BE49-F238E27FC236}">
                <a16:creationId xmlns:a16="http://schemas.microsoft.com/office/drawing/2014/main" id="{7D6F7E7B-C2D8-4CB4-28BE-3864A222C09B}"/>
              </a:ext>
            </a:extLst>
          </p:cNvPr>
          <p:cNvSpPr txBox="1"/>
          <p:nvPr/>
        </p:nvSpPr>
        <p:spPr>
          <a:xfrm>
            <a:off x="863587" y="1148782"/>
            <a:ext cx="7416824" cy="968278"/>
          </a:xfrm>
          <a:prstGeom prst="rect">
            <a:avLst/>
          </a:prstGeom>
          <a:noFill/>
        </p:spPr>
        <p:txBody>
          <a:bodyPr wrap="square">
            <a:spAutoFit/>
          </a:bodyPr>
          <a:lstStyle/>
          <a:p>
            <a:pPr marR="2540" algn="ctr">
              <a:lnSpc>
                <a:spcPct val="107000"/>
              </a:lnSpc>
              <a:spcAft>
                <a:spcPts val="800"/>
              </a:spcAft>
            </a:pPr>
            <a:r>
              <a:rPr lang="fr-FR" dirty="0">
                <a:effectLst/>
                <a:latin typeface="Calibri" panose="020F0502020204030204" pitchFamily="34" charset="0"/>
                <a:ea typeface="Georgia" panose="02040502050405020303" pitchFamily="18" charset="0"/>
                <a:cs typeface="Calibri" panose="020F0502020204030204" pitchFamily="34" charset="0"/>
              </a:rPr>
              <a:t>Dans la stratégie du Fonds mondial, la géo-activation du SIS est principalement soutenue par le module Systèmes de suivi et d'évaluation du cadre modulaire Systèmes Résistants et Pérennes pour la Santé (SRPS). </a:t>
            </a:r>
            <a:endParaRPr lang="en-PH"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TextBox 7">
            <a:extLst>
              <a:ext uri="{FF2B5EF4-FFF2-40B4-BE49-F238E27FC236}">
                <a16:creationId xmlns:a16="http://schemas.microsoft.com/office/drawing/2014/main" id="{8C6411CE-FE3F-3734-B2EB-4794B69AC62A}"/>
              </a:ext>
            </a:extLst>
          </p:cNvPr>
          <p:cNvSpPr txBox="1"/>
          <p:nvPr/>
        </p:nvSpPr>
        <p:spPr>
          <a:xfrm>
            <a:off x="251520" y="2350203"/>
            <a:ext cx="8424936" cy="4150367"/>
          </a:xfrm>
          <a:prstGeom prst="rect">
            <a:avLst/>
          </a:prstGeom>
          <a:noFill/>
        </p:spPr>
        <p:txBody>
          <a:bodyPr wrap="square">
            <a:spAutoFit/>
          </a:bodyPr>
          <a:lstStyle/>
          <a:p>
            <a:pPr marR="2540" algn="just">
              <a:lnSpc>
                <a:spcPct val="107000"/>
              </a:lnSpc>
              <a:spcAft>
                <a:spcPts val="800"/>
              </a:spcAft>
            </a:pPr>
            <a:r>
              <a:rPr lang="fr-FR" sz="1800" dirty="0">
                <a:effectLst/>
                <a:latin typeface="Calibri" panose="020F0502020204030204" pitchFamily="34" charset="0"/>
                <a:ea typeface="Georgia" panose="02040502050405020303" pitchFamily="18" charset="0"/>
                <a:cs typeface="Calibri" panose="020F0502020204030204" pitchFamily="34" charset="0"/>
              </a:rPr>
              <a:t>Plus précisément, les interventions de renforcement des systèmes de suivi et d'évaluation éligibles au soutien du Fonds mondial comprennent les éléments suivants sous l'intitulé "Production, disponibilité et qualité des données" en ce qui concerne la géo-activation du SIS</a:t>
            </a:r>
            <a:r>
              <a:rPr lang="en-US" sz="1800" baseline="30000" dirty="0">
                <a:effectLst/>
                <a:latin typeface="Calibri" panose="020F0502020204030204" pitchFamily="34" charset="0"/>
                <a:ea typeface="Georgia" panose="02040502050405020303" pitchFamily="18" charset="0"/>
                <a:cs typeface="Calibri" panose="020F0502020204030204" pitchFamily="34" charset="0"/>
              </a:rPr>
              <a:t>1</a:t>
            </a:r>
            <a:r>
              <a:rPr lang="en-US" sz="1800" dirty="0">
                <a:effectLst/>
                <a:latin typeface="Calibri" panose="020F0502020204030204" pitchFamily="34" charset="0"/>
                <a:ea typeface="Georgia" panose="02040502050405020303" pitchFamily="18" charset="0"/>
                <a:cs typeface="Calibri" panose="020F0502020204030204" pitchFamily="34" charset="0"/>
              </a:rPr>
              <a:t>:</a:t>
            </a:r>
            <a:endParaRPr lang="en-PH"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2540" lvl="0" indent="-342900" algn="just">
              <a:spcAft>
                <a:spcPts val="0"/>
              </a:spcAft>
              <a:buFont typeface="Symbol" panose="05050102010706020507" pitchFamily="18" charset="2"/>
              <a:buChar char=""/>
            </a:pPr>
            <a:r>
              <a:rPr lang="fr-FR" sz="1800" dirty="0">
                <a:effectLst/>
                <a:latin typeface="Calibri" panose="020F0502020204030204" pitchFamily="34" charset="0"/>
                <a:ea typeface="Georgia" panose="02040502050405020303" pitchFamily="18" charset="0"/>
                <a:cs typeface="Georgia" panose="02040502050405020303" pitchFamily="18" charset="0"/>
              </a:rPr>
              <a:t>Intervention de </a:t>
            </a:r>
            <a:r>
              <a:rPr lang="fr-FR" sz="1800" dirty="0" err="1">
                <a:effectLst/>
                <a:latin typeface="Calibri" panose="020F0502020204030204" pitchFamily="34" charset="0"/>
                <a:ea typeface="Georgia" panose="02040502050405020303" pitchFamily="18" charset="0"/>
                <a:cs typeface="Georgia" panose="02040502050405020303" pitchFamily="18" charset="0"/>
              </a:rPr>
              <a:t>reporting</a:t>
            </a:r>
            <a:r>
              <a:rPr lang="fr-FR" sz="1800" dirty="0">
                <a:effectLst/>
                <a:latin typeface="Calibri" panose="020F0502020204030204" pitchFamily="34" charset="0"/>
                <a:ea typeface="Georgia" panose="02040502050405020303" pitchFamily="18" charset="0"/>
                <a:cs typeface="Georgia" panose="02040502050405020303" pitchFamily="18" charset="0"/>
              </a:rPr>
              <a:t> de routine : "La géo-activation des informations sanitaires permet de cartographier et de cibler les interventions en fonction de l'accès aux services de santé et de leur disponibilité, en utilisant des données géoréférencées sur les établissements de santé, des listes nationales géoréférencées d'ASC hébergées dans un registre et d'autres couches de données géospatiales</a:t>
            </a:r>
            <a:r>
              <a:rPr lang="en-US" sz="1800" dirty="0">
                <a:effectLst/>
                <a:latin typeface="Calibri" panose="020F0502020204030204" pitchFamily="34" charset="0"/>
                <a:ea typeface="Georgia" panose="02040502050405020303" pitchFamily="18" charset="0"/>
                <a:cs typeface="Georgia" panose="02040502050405020303" pitchFamily="18" charset="0"/>
              </a:rPr>
              <a:t>.”</a:t>
            </a:r>
          </a:p>
          <a:p>
            <a:pPr marR="2540" lvl="0" algn="just">
              <a:spcAft>
                <a:spcPts val="0"/>
              </a:spcAft>
            </a:pPr>
            <a:endParaRPr lang="en-PH" sz="1800" dirty="0">
              <a:effectLst/>
              <a:latin typeface="Georgia" panose="02040502050405020303" pitchFamily="18" charset="0"/>
              <a:ea typeface="Georgia" panose="02040502050405020303" pitchFamily="18" charset="0"/>
              <a:cs typeface="Georgia" panose="02040502050405020303" pitchFamily="18" charset="0"/>
            </a:endParaRPr>
          </a:p>
          <a:p>
            <a:pPr marL="342900" marR="2540" lvl="0" indent="-342900" algn="just">
              <a:spcAft>
                <a:spcPts val="0"/>
              </a:spcAft>
              <a:buFont typeface="Symbol" panose="05050102010706020507" pitchFamily="18" charset="2"/>
              <a:buChar char=""/>
            </a:pPr>
            <a:r>
              <a:rPr lang="fr-FR" sz="1800" dirty="0">
                <a:effectLst/>
                <a:latin typeface="Calibri" panose="020F0502020204030204" pitchFamily="34" charset="0"/>
                <a:ea typeface="Georgia" panose="02040502050405020303" pitchFamily="18" charset="0"/>
                <a:cs typeface="Georgia" panose="02040502050405020303" pitchFamily="18" charset="0"/>
              </a:rPr>
              <a:t>Intervention de sources de données administratives : "Un élément essentiel est la tenue d'une liste géoréférencée des établissements de santé et d'un registre numérique (y compris les sites du secteur communautaire et privé, les laboratoires, les pharmacies, etc.)</a:t>
            </a:r>
            <a:r>
              <a:rPr lang="en-US" sz="1800" dirty="0">
                <a:effectLst/>
                <a:latin typeface="Calibri" panose="020F0502020204030204" pitchFamily="34" charset="0"/>
                <a:ea typeface="Georgia" panose="02040502050405020303" pitchFamily="18" charset="0"/>
                <a:cs typeface="Georgia" panose="02040502050405020303" pitchFamily="18" charset="0"/>
              </a:rPr>
              <a:t>.”</a:t>
            </a:r>
            <a:r>
              <a:rPr lang="en-US" sz="1800" baseline="30000" dirty="0">
                <a:effectLst/>
                <a:latin typeface="Calibri" panose="020F0502020204030204" pitchFamily="34" charset="0"/>
                <a:ea typeface="Georgia" panose="02040502050405020303" pitchFamily="18" charset="0"/>
                <a:cs typeface="Georgia" panose="02040502050405020303" pitchFamily="18" charset="0"/>
              </a:rPr>
              <a:t> </a:t>
            </a:r>
            <a:endParaRPr lang="en-PH" sz="18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1" name="TextBox 10">
            <a:extLst>
              <a:ext uri="{FF2B5EF4-FFF2-40B4-BE49-F238E27FC236}">
                <a16:creationId xmlns:a16="http://schemas.microsoft.com/office/drawing/2014/main" id="{D5F92210-4B85-0998-335F-A89EFC1F881B}"/>
              </a:ext>
            </a:extLst>
          </p:cNvPr>
          <p:cNvSpPr txBox="1"/>
          <p:nvPr/>
        </p:nvSpPr>
        <p:spPr>
          <a:xfrm>
            <a:off x="251520" y="6531689"/>
            <a:ext cx="6966520" cy="246221"/>
          </a:xfrm>
          <a:prstGeom prst="rect">
            <a:avLst/>
          </a:prstGeom>
          <a:noFill/>
        </p:spPr>
        <p:txBody>
          <a:bodyPr wrap="square">
            <a:spAutoFit/>
          </a:bodyPr>
          <a:lstStyle/>
          <a:p>
            <a:r>
              <a:rPr lang="en-US" sz="1000" baseline="30000" dirty="0">
                <a:effectLst/>
                <a:latin typeface="Calibri" panose="020F0502020204030204" pitchFamily="34" charset="0"/>
                <a:ea typeface="MS Mincho" panose="02020609040205080304" pitchFamily="49" charset="-128"/>
                <a:cs typeface="Times New Roman" panose="02020603050405020304" pitchFamily="18" charset="0"/>
              </a:rPr>
              <a:t>1</a:t>
            </a:r>
            <a:r>
              <a:rPr lang="en-US" sz="1000" dirty="0">
                <a:effectLst/>
                <a:latin typeface="Calibri" panose="020F0502020204030204" pitchFamily="34" charset="0"/>
                <a:ea typeface="MS Mincho" panose="02020609040205080304" pitchFamily="49" charset="-128"/>
                <a:cs typeface="Times New Roman" panose="02020603050405020304" pitchFamily="18" charset="0"/>
              </a:rPr>
              <a:t> https://www.theglobalfund.org/media/4759/core_resilientsustainablesystemsforhealth_infonote_en.pdf</a:t>
            </a:r>
            <a:endParaRPr lang="en-PH" sz="1100" dirty="0">
              <a:effectLst/>
              <a:latin typeface="Georgia" panose="02040502050405020303"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41739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23</a:t>
            </a:fld>
            <a:endParaRPr lang="en-GB" altLang="en-US"/>
          </a:p>
        </p:txBody>
      </p:sp>
      <p:sp>
        <p:nvSpPr>
          <p:cNvPr id="7" name="Title 1"/>
          <p:cNvSpPr txBox="1">
            <a:spLocks/>
          </p:cNvSpPr>
          <p:nvPr/>
        </p:nvSpPr>
        <p:spPr bwMode="auto">
          <a:xfrm>
            <a:off x="0" y="142975"/>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2800" b="1" dirty="0">
                <a:solidFill>
                  <a:schemeClr val="bg1"/>
                </a:solidFill>
                <a:latin typeface="+mn-lt"/>
              </a:rPr>
              <a:t>Place du cadre de géo-activation du SIS dans la stratégie du Fonds mondial pour la période 2023-2028</a:t>
            </a:r>
            <a:endParaRPr lang="en-US" sz="2800" b="1" dirty="0">
              <a:solidFill>
                <a:schemeClr val="bg1"/>
              </a:solidFill>
              <a:latin typeface="+mn-lt"/>
            </a:endParaRPr>
          </a:p>
        </p:txBody>
      </p:sp>
      <p:sp>
        <p:nvSpPr>
          <p:cNvPr id="8" name="TextBox 7">
            <a:extLst>
              <a:ext uri="{FF2B5EF4-FFF2-40B4-BE49-F238E27FC236}">
                <a16:creationId xmlns:a16="http://schemas.microsoft.com/office/drawing/2014/main" id="{8C6411CE-FE3F-3734-B2EB-4794B69AC62A}"/>
              </a:ext>
            </a:extLst>
          </p:cNvPr>
          <p:cNvSpPr txBox="1"/>
          <p:nvPr/>
        </p:nvSpPr>
        <p:spPr>
          <a:xfrm>
            <a:off x="239616" y="1160892"/>
            <a:ext cx="8424936" cy="4388637"/>
          </a:xfrm>
          <a:prstGeom prst="rect">
            <a:avLst/>
          </a:prstGeom>
          <a:noFill/>
        </p:spPr>
        <p:txBody>
          <a:bodyPr wrap="square">
            <a:spAutoFit/>
          </a:bodyPr>
          <a:lstStyle/>
          <a:p>
            <a:pPr marR="2540" algn="just">
              <a:lnSpc>
                <a:spcPct val="107000"/>
              </a:lnSpc>
              <a:spcAft>
                <a:spcPts val="800"/>
              </a:spcAft>
            </a:pPr>
            <a:r>
              <a:rPr lang="fr-FR" sz="1800" dirty="0">
                <a:effectLst/>
                <a:latin typeface="Calibri" panose="020F0502020204030204" pitchFamily="34" charset="0"/>
                <a:ea typeface="Georgia" panose="02040502050405020303" pitchFamily="18" charset="0"/>
                <a:cs typeface="Calibri" panose="020F0502020204030204" pitchFamily="34" charset="0"/>
              </a:rPr>
              <a:t>L'utilisation de données et de technologies géospatiales est également mentionnée dans d'autres modules du SRPS. Par exemple</a:t>
            </a:r>
            <a:r>
              <a:rPr lang="en-US" sz="1800" dirty="0">
                <a:effectLst/>
                <a:latin typeface="Calibri" panose="020F0502020204030204" pitchFamily="34" charset="0"/>
                <a:ea typeface="Georgia" panose="02040502050405020303" pitchFamily="18" charset="0"/>
                <a:cs typeface="Calibri" panose="020F0502020204030204" pitchFamily="34" charset="0"/>
              </a:rPr>
              <a:t>:</a:t>
            </a:r>
            <a:endParaRPr lang="en-PH"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2540" lvl="0" indent="-342900" algn="just">
              <a:spcAft>
                <a:spcPts val="0"/>
              </a:spcAft>
              <a:buFont typeface="Symbol" panose="05050102010706020507" pitchFamily="18" charset="2"/>
              <a:buChar char=""/>
            </a:pPr>
            <a:r>
              <a:rPr lang="fr-FR" sz="1800" dirty="0">
                <a:effectLst/>
                <a:latin typeface="Calibri" panose="020F0502020204030204" pitchFamily="34" charset="0"/>
                <a:ea typeface="Georgia" panose="02040502050405020303" pitchFamily="18" charset="0"/>
                <a:cs typeface="Georgia" panose="02040502050405020303" pitchFamily="18" charset="0"/>
              </a:rPr>
              <a:t>L'optimisation de la répartition des RHS, par exemple l'évaluation des besoins de services en fonction de la charge de travail pour informer le déploiement, ou l'analyse géospatiale de la répartition des ASC pour informer le passage à l'échelle supérieure, et la garantie de l'élaboration de listes principales nationales géoréférencées d'ASC hébergées dans un registre intégré ou lié à des registres plus larges de RHS, à des systèmes d'information, à des systèmes de paie et à des SIGS constituent une priorité essentielle, sont mentionnées dans le module Ressources humaines pour la santé et la qualité des soins.</a:t>
            </a:r>
            <a:endParaRPr lang="fr-FR" dirty="0">
              <a:ea typeface="Georgia" panose="02040502050405020303" pitchFamily="18" charset="0"/>
              <a:cs typeface="Georgia" panose="02040502050405020303" pitchFamily="18" charset="0"/>
            </a:endParaRPr>
          </a:p>
          <a:p>
            <a:pPr marL="342900" marR="2540" lvl="0" indent="-342900" algn="just">
              <a:spcAft>
                <a:spcPts val="0"/>
              </a:spcAft>
              <a:buFont typeface="Symbol" panose="05050102010706020507" pitchFamily="18" charset="2"/>
              <a:buChar char=""/>
            </a:pPr>
            <a:r>
              <a:rPr lang="en-US" sz="1800" dirty="0">
                <a:effectLst/>
                <a:latin typeface="Calibri" panose="020F0502020204030204" pitchFamily="34" charset="0"/>
                <a:ea typeface="Georgia" panose="02040502050405020303" pitchFamily="18" charset="0"/>
                <a:cs typeface="Georgia" panose="02040502050405020303" pitchFamily="18" charset="0"/>
              </a:rPr>
              <a:t>“</a:t>
            </a:r>
            <a:r>
              <a:rPr lang="fr-FR" sz="1800" dirty="0">
                <a:effectLst/>
                <a:latin typeface="Calibri" panose="020F0502020204030204" pitchFamily="34" charset="0"/>
                <a:ea typeface="Georgia" panose="02040502050405020303" pitchFamily="18" charset="0"/>
                <a:cs typeface="Georgia" panose="02040502050405020303" pitchFamily="18" charset="0"/>
              </a:rPr>
              <a:t>Les plans d'expansion des services de diagnostic par le biais d'investissements dans l'infrastructure et l'équipement doivent être soutenus par des données quantitatives sur la capacité/l'utilisation du réseau actuel et, idéalement, par des résultats d'analyses géospatiales" est mentionné dans le module "Renforcement des systèmes de laboratoire.</a:t>
            </a:r>
            <a:r>
              <a:rPr lang="en-US" sz="1800" dirty="0">
                <a:effectLst/>
                <a:latin typeface="Calibri" panose="020F0502020204030204" pitchFamily="34" charset="0"/>
                <a:ea typeface="Georgia" panose="02040502050405020303" pitchFamily="18" charset="0"/>
                <a:cs typeface="Georgia" panose="02040502050405020303" pitchFamily="18" charset="0"/>
              </a:rPr>
              <a:t> </a:t>
            </a:r>
            <a:endParaRPr lang="en-PH" sz="18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2" name="AutoShape 416">
            <a:extLst>
              <a:ext uri="{FF2B5EF4-FFF2-40B4-BE49-F238E27FC236}">
                <a16:creationId xmlns:a16="http://schemas.microsoft.com/office/drawing/2014/main" id="{897081A7-43CE-CAB0-2A95-F93B74C67504}"/>
              </a:ext>
            </a:extLst>
          </p:cNvPr>
          <p:cNvSpPr>
            <a:spLocks noChangeArrowheads="1"/>
          </p:cNvSpPr>
          <p:nvPr/>
        </p:nvSpPr>
        <p:spPr bwMode="auto">
          <a:xfrm>
            <a:off x="730809" y="5771977"/>
            <a:ext cx="575320" cy="393327"/>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4" name="TextBox 3">
            <a:extLst>
              <a:ext uri="{FF2B5EF4-FFF2-40B4-BE49-F238E27FC236}">
                <a16:creationId xmlns:a16="http://schemas.microsoft.com/office/drawing/2014/main" id="{6B2FAA1A-0C37-DDB2-6AA9-328E58915A88}"/>
              </a:ext>
            </a:extLst>
          </p:cNvPr>
          <p:cNvSpPr txBox="1"/>
          <p:nvPr/>
        </p:nvSpPr>
        <p:spPr>
          <a:xfrm>
            <a:off x="1306129" y="5734997"/>
            <a:ext cx="7344196" cy="646331"/>
          </a:xfrm>
          <a:prstGeom prst="rect">
            <a:avLst/>
          </a:prstGeom>
          <a:noFill/>
        </p:spPr>
        <p:txBody>
          <a:bodyPr wrap="square">
            <a:spAutoFit/>
          </a:bodyPr>
          <a:lstStyle/>
          <a:p>
            <a:r>
              <a:rPr lang="fr-FR" sz="1800" dirty="0">
                <a:effectLst/>
                <a:latin typeface="Calibri" panose="020F0502020204030204" pitchFamily="34" charset="0"/>
                <a:ea typeface="Georgia" panose="02040502050405020303" pitchFamily="18" charset="0"/>
                <a:cs typeface="Calibri" panose="020F0502020204030204" pitchFamily="34" charset="0"/>
              </a:rPr>
              <a:t>Nous examinerons plus en détail le mécanisme de demande de financement lors de </a:t>
            </a:r>
            <a:r>
              <a:rPr lang="fr-FR" sz="1800">
                <a:effectLst/>
                <a:latin typeface="Calibri" panose="020F0502020204030204" pitchFamily="34" charset="0"/>
                <a:ea typeface="Georgia" panose="02040502050405020303" pitchFamily="18" charset="0"/>
                <a:cs typeface="Calibri" panose="020F0502020204030204" pitchFamily="34" charset="0"/>
              </a:rPr>
              <a:t>la Séance </a:t>
            </a:r>
            <a:r>
              <a:rPr lang="fr-FR" sz="1800" dirty="0">
                <a:effectLst/>
                <a:latin typeface="Calibri" panose="020F0502020204030204" pitchFamily="34" charset="0"/>
                <a:ea typeface="Georgia" panose="02040502050405020303" pitchFamily="18" charset="0"/>
                <a:cs typeface="Calibri" panose="020F0502020204030204" pitchFamily="34" charset="0"/>
              </a:rPr>
              <a:t>20 de vendredi. </a:t>
            </a:r>
            <a:endParaRPr lang="en-PH" dirty="0"/>
          </a:p>
        </p:txBody>
      </p:sp>
    </p:spTree>
    <p:extLst>
      <p:ext uri="{BB962C8B-B14F-4D97-AF65-F5344CB8AC3E}">
        <p14:creationId xmlns:p14="http://schemas.microsoft.com/office/powerpoint/2010/main" val="3342196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3</a:t>
            </a:fld>
            <a:endParaRPr lang="en-GB" altLang="en-US"/>
          </a:p>
        </p:txBody>
      </p:sp>
      <p:sp>
        <p:nvSpPr>
          <p:cNvPr id="7" name="Title 1"/>
          <p:cNvSpPr txBox="1">
            <a:spLocks/>
          </p:cNvSpPr>
          <p:nvPr/>
        </p:nvSpPr>
        <p:spPr bwMode="auto">
          <a:xfrm>
            <a:off x="0" y="130487"/>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Un système d'information sanitaire géo-activé</a:t>
            </a:r>
            <a:endParaRPr lang="en-US" sz="3200" b="1" dirty="0">
              <a:solidFill>
                <a:schemeClr val="bg1"/>
              </a:solidFill>
              <a:latin typeface="+mn-lt"/>
            </a:endParaRPr>
          </a:p>
        </p:txBody>
      </p:sp>
      <p:sp>
        <p:nvSpPr>
          <p:cNvPr id="2" name="Google Shape;73;p2">
            <a:extLst>
              <a:ext uri="{FF2B5EF4-FFF2-40B4-BE49-F238E27FC236}">
                <a16:creationId xmlns:a16="http://schemas.microsoft.com/office/drawing/2014/main" id="{C7D8DF44-0C5C-9871-FD3C-5298796D3E77}"/>
              </a:ext>
            </a:extLst>
          </p:cNvPr>
          <p:cNvSpPr/>
          <p:nvPr/>
        </p:nvSpPr>
        <p:spPr>
          <a:xfrm>
            <a:off x="179512" y="1131067"/>
            <a:ext cx="8919467" cy="1529242"/>
          </a:xfrm>
          <a:prstGeom prst="rect">
            <a:avLst/>
          </a:prstGeom>
          <a:noFill/>
          <a:ln>
            <a:noFill/>
          </a:ln>
        </p:spPr>
        <p:txBody>
          <a:bodyPr spcFirstLastPara="1" wrap="square" lIns="51427" tIns="25706" rIns="51427" bIns="25706" anchor="t" anchorCtr="0">
            <a:spAutoFit/>
          </a:bodyPr>
          <a:lstStyle/>
          <a:p>
            <a:pPr marL="128588" indent="-128588" algn="ctr"/>
            <a:r>
              <a:rPr lang="fr-FR" sz="2400" dirty="0">
                <a:latin typeface="Calibri"/>
                <a:ea typeface="Calibri"/>
                <a:cs typeface="Calibri"/>
                <a:sym typeface="Calibri"/>
              </a:rPr>
              <a:t>Un système d'information qui tire pleinement parti de la puissance de la </a:t>
            </a:r>
            <a:r>
              <a:rPr lang="fr-FR" sz="2400" b="1" dirty="0">
                <a:latin typeface="Calibri"/>
                <a:ea typeface="Calibri"/>
                <a:cs typeface="Calibri"/>
                <a:sym typeface="Calibri"/>
              </a:rPr>
              <a:t>géographie</a:t>
            </a:r>
            <a:r>
              <a:rPr lang="fr-FR" sz="2400" dirty="0">
                <a:latin typeface="Calibri"/>
                <a:ea typeface="Calibri"/>
                <a:cs typeface="Calibri"/>
                <a:sym typeface="Calibri"/>
              </a:rPr>
              <a:t>, des </a:t>
            </a:r>
            <a:r>
              <a:rPr lang="fr-FR" sz="2400" b="1" dirty="0">
                <a:latin typeface="Calibri"/>
                <a:ea typeface="Calibri"/>
                <a:cs typeface="Calibri"/>
                <a:sym typeface="Calibri"/>
              </a:rPr>
              <a:t>données</a:t>
            </a:r>
            <a:r>
              <a:rPr lang="fr-FR" sz="2400" dirty="0">
                <a:latin typeface="Calibri"/>
                <a:ea typeface="Calibri"/>
                <a:cs typeface="Calibri"/>
                <a:sym typeface="Calibri"/>
              </a:rPr>
              <a:t> et des </a:t>
            </a:r>
            <a:r>
              <a:rPr lang="fr-FR" sz="2400" b="1" dirty="0">
                <a:latin typeface="Calibri"/>
                <a:ea typeface="Calibri"/>
                <a:cs typeface="Calibri"/>
                <a:sym typeface="Calibri"/>
              </a:rPr>
              <a:t>technologies géospatiales </a:t>
            </a:r>
            <a:r>
              <a:rPr lang="fr-FR" sz="2400" dirty="0">
                <a:latin typeface="Calibri"/>
                <a:ea typeface="Calibri"/>
                <a:cs typeface="Calibri"/>
                <a:sym typeface="Calibri"/>
              </a:rPr>
              <a:t>grâce à l'intégration appropriée de la géographie et du temps dans ses processus d'entreprise.</a:t>
            </a:r>
            <a:endParaRPr sz="2400" dirty="0">
              <a:latin typeface="Calibri"/>
              <a:ea typeface="Calibri"/>
              <a:cs typeface="Calibri"/>
              <a:sym typeface="Calibri"/>
            </a:endParaRPr>
          </a:p>
        </p:txBody>
      </p:sp>
      <p:sp>
        <p:nvSpPr>
          <p:cNvPr id="8" name="Google Shape;75;p2">
            <a:extLst>
              <a:ext uri="{FF2B5EF4-FFF2-40B4-BE49-F238E27FC236}">
                <a16:creationId xmlns:a16="http://schemas.microsoft.com/office/drawing/2014/main" id="{C4EC3B6B-104F-F7D8-FEE5-DD4057AADDBF}"/>
              </a:ext>
            </a:extLst>
          </p:cNvPr>
          <p:cNvSpPr txBox="1"/>
          <p:nvPr/>
        </p:nvSpPr>
        <p:spPr>
          <a:xfrm>
            <a:off x="5704855" y="5247434"/>
            <a:ext cx="1157288" cy="205383"/>
          </a:xfrm>
          <a:prstGeom prst="rect">
            <a:avLst/>
          </a:prstGeom>
          <a:noFill/>
          <a:ln>
            <a:noFill/>
          </a:ln>
        </p:spPr>
        <p:txBody>
          <a:bodyPr spcFirstLastPara="1" wrap="square" lIns="51427" tIns="25706" rIns="51427" bIns="25706" anchor="t" anchorCtr="0">
            <a:noAutofit/>
          </a:bodyPr>
          <a:lstStyle/>
          <a:p>
            <a:pPr algn="r"/>
            <a:fld id="{00000000-1234-1234-1234-123412341234}" type="slidenum">
              <a:rPr lang="en-US" sz="675">
                <a:solidFill>
                  <a:schemeClr val="lt1"/>
                </a:solidFill>
                <a:latin typeface="Calibri"/>
                <a:ea typeface="Calibri"/>
                <a:cs typeface="Calibri"/>
                <a:sym typeface="Calibri"/>
              </a:rPr>
              <a:pPr algn="r"/>
              <a:t>3</a:t>
            </a:fld>
            <a:endParaRPr sz="675">
              <a:solidFill>
                <a:schemeClr val="lt1"/>
              </a:solidFill>
              <a:latin typeface="Calibri"/>
              <a:ea typeface="Calibri"/>
              <a:cs typeface="Calibri"/>
              <a:sym typeface="Calibri"/>
            </a:endParaRPr>
          </a:p>
        </p:txBody>
      </p:sp>
      <p:sp>
        <p:nvSpPr>
          <p:cNvPr id="10" name="Rectangle 10">
            <a:extLst>
              <a:ext uri="{FF2B5EF4-FFF2-40B4-BE49-F238E27FC236}">
                <a16:creationId xmlns:a16="http://schemas.microsoft.com/office/drawing/2014/main" id="{362814CC-45B1-442B-791F-4C9460595B93}"/>
              </a:ext>
            </a:extLst>
          </p:cNvPr>
          <p:cNvSpPr>
            <a:spLocks noChangeArrowheads="1"/>
          </p:cNvSpPr>
          <p:nvPr/>
        </p:nvSpPr>
        <p:spPr bwMode="auto">
          <a:xfrm>
            <a:off x="887379" y="2780133"/>
            <a:ext cx="8077109" cy="1064523"/>
          </a:xfrm>
          <a:prstGeom prst="rect">
            <a:avLst/>
          </a:prstGeom>
          <a:noFill/>
          <a:ln w="12700">
            <a:noFill/>
            <a:miter lim="800000"/>
            <a:headEnd/>
            <a:tailEnd/>
          </a:ln>
        </p:spPr>
        <p:txBody>
          <a:bodyPr wrap="square" lIns="67866" tIns="33338" rIns="67866" bIns="33338">
            <a:spAutoFit/>
          </a:bodyPr>
          <a:lstStyle/>
          <a:p>
            <a:pPr>
              <a:lnSpc>
                <a:spcPct val="90000"/>
              </a:lnSpc>
            </a:pPr>
            <a:r>
              <a:rPr lang="fr-FR" sz="2400" dirty="0"/>
              <a:t>Pouvez-vous imaginer une donnée ou une information au sein d'un SIS qui n'a ni une dimension spatiale ni une dimension temporelle ?</a:t>
            </a:r>
            <a:endParaRPr lang="en-US" sz="2400" dirty="0"/>
          </a:p>
        </p:txBody>
      </p:sp>
      <p:sp>
        <p:nvSpPr>
          <p:cNvPr id="11" name="Rectangle 12">
            <a:extLst>
              <a:ext uri="{FF2B5EF4-FFF2-40B4-BE49-F238E27FC236}">
                <a16:creationId xmlns:a16="http://schemas.microsoft.com/office/drawing/2014/main" id="{85997CD7-CA77-7FB0-E386-3FB726F8DAF3}"/>
              </a:ext>
            </a:extLst>
          </p:cNvPr>
          <p:cNvSpPr>
            <a:spLocks noChangeArrowheads="1"/>
          </p:cNvSpPr>
          <p:nvPr/>
        </p:nvSpPr>
        <p:spPr bwMode="auto">
          <a:xfrm>
            <a:off x="994767" y="4064398"/>
            <a:ext cx="7154465" cy="842924"/>
          </a:xfrm>
          <a:prstGeom prst="rect">
            <a:avLst/>
          </a:prstGeom>
          <a:noFill/>
          <a:ln w="12700">
            <a:noFill/>
            <a:miter lim="800000"/>
            <a:headEnd/>
            <a:tailEnd/>
          </a:ln>
        </p:spPr>
        <p:txBody>
          <a:bodyPr wrap="square" lIns="67866" tIns="33338" rIns="67866" bIns="33338">
            <a:spAutoFit/>
          </a:bodyPr>
          <a:lstStyle/>
          <a:p>
            <a:pPr algn="ctr">
              <a:lnSpc>
                <a:spcPct val="90000"/>
              </a:lnSpc>
            </a:pPr>
            <a:r>
              <a:rPr lang="en-GB" sz="2800" i="1" dirty="0"/>
              <a:t> "</a:t>
            </a:r>
            <a:r>
              <a:rPr lang="fr-FR" sz="2800" i="1" dirty="0"/>
              <a:t> tout se passe quelque part à un moment donné </a:t>
            </a:r>
            <a:r>
              <a:rPr lang="en-GB" sz="2800" i="1" dirty="0"/>
              <a:t>"</a:t>
            </a:r>
            <a:endParaRPr lang="en-US" sz="2800" i="1" dirty="0"/>
          </a:p>
        </p:txBody>
      </p:sp>
      <p:sp>
        <p:nvSpPr>
          <p:cNvPr id="20" name="Right Arrow 26">
            <a:extLst>
              <a:ext uri="{FF2B5EF4-FFF2-40B4-BE49-F238E27FC236}">
                <a16:creationId xmlns:a16="http://schemas.microsoft.com/office/drawing/2014/main" id="{A87A34FD-7389-419B-AF97-AF7899346157}"/>
              </a:ext>
            </a:extLst>
          </p:cNvPr>
          <p:cNvSpPr/>
          <p:nvPr/>
        </p:nvSpPr>
        <p:spPr>
          <a:xfrm>
            <a:off x="486592" y="2799317"/>
            <a:ext cx="324036" cy="336891"/>
          </a:xfrm>
          <a:prstGeom prst="rightArrow">
            <a:avLst/>
          </a:prstGeom>
          <a:solidFill>
            <a:srgbClr val="1B316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A8A81F24-5CBE-4452-A8DD-9974A8D8C9C9}"/>
              </a:ext>
            </a:extLst>
          </p:cNvPr>
          <p:cNvSpPr/>
          <p:nvPr/>
        </p:nvSpPr>
        <p:spPr>
          <a:xfrm>
            <a:off x="988902" y="5027692"/>
            <a:ext cx="7975586" cy="1569660"/>
          </a:xfrm>
          <a:prstGeom prst="rect">
            <a:avLst/>
          </a:prstGeom>
        </p:spPr>
        <p:txBody>
          <a:bodyPr wrap="square">
            <a:spAutoFit/>
          </a:bodyPr>
          <a:lstStyle/>
          <a:p>
            <a:pPr fontAlgn="base"/>
            <a:r>
              <a:rPr lang="fr-FR" sz="2400" dirty="0"/>
              <a:t>L'intégration adéquate de la géographie et du temps dans le SIS améliore la prise de décision basée sur la géographie et fournit donc une approche plus systémique, et systématique pour résoudre les problèmes de santé publique.</a:t>
            </a:r>
            <a:endParaRPr lang="en-US" sz="2400" dirty="0"/>
          </a:p>
        </p:txBody>
      </p:sp>
      <p:sp>
        <p:nvSpPr>
          <p:cNvPr id="30" name="Right Arrow 26">
            <a:extLst>
              <a:ext uri="{FF2B5EF4-FFF2-40B4-BE49-F238E27FC236}">
                <a16:creationId xmlns:a16="http://schemas.microsoft.com/office/drawing/2014/main" id="{C7B2A207-FD87-9376-7465-B96B1D9715BF}"/>
              </a:ext>
            </a:extLst>
          </p:cNvPr>
          <p:cNvSpPr/>
          <p:nvPr/>
        </p:nvSpPr>
        <p:spPr>
          <a:xfrm>
            <a:off x="538103" y="5097440"/>
            <a:ext cx="324036" cy="336891"/>
          </a:xfrm>
          <a:prstGeom prst="rightArrow">
            <a:avLst/>
          </a:prstGeom>
          <a:solidFill>
            <a:srgbClr val="1B316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8734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6">
            <a:extLst>
              <a:ext uri="{FF2B5EF4-FFF2-40B4-BE49-F238E27FC236}">
                <a16:creationId xmlns:a16="http://schemas.microsoft.com/office/drawing/2014/main" id="{8A447744-ED88-8D13-2909-68FA963ECC3D}"/>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873" y="3443560"/>
            <a:ext cx="2447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4</a:t>
            </a:fld>
            <a:endParaRPr lang="en-GB" altLang="en-US"/>
          </a:p>
        </p:txBody>
      </p:sp>
      <p:sp>
        <p:nvSpPr>
          <p:cNvPr id="7" name="Title 1"/>
          <p:cNvSpPr txBox="1">
            <a:spLocks/>
          </p:cNvSpPr>
          <p:nvPr/>
        </p:nvSpPr>
        <p:spPr bwMode="auto">
          <a:xfrm>
            <a:off x="0" y="130487"/>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Un système d'information sanitaire géo-activé</a:t>
            </a:r>
            <a:endParaRPr lang="en-US" sz="3200" b="1" dirty="0">
              <a:solidFill>
                <a:schemeClr val="bg1"/>
              </a:solidFill>
              <a:latin typeface="+mn-lt"/>
            </a:endParaRPr>
          </a:p>
        </p:txBody>
      </p:sp>
      <p:pic>
        <p:nvPicPr>
          <p:cNvPr id="4" name="Picture 5">
            <a:extLst>
              <a:ext uri="{FF2B5EF4-FFF2-40B4-BE49-F238E27FC236}">
                <a16:creationId xmlns:a16="http://schemas.microsoft.com/office/drawing/2014/main" id="{0EBD8462-7C8F-48A9-A488-FBA0407AB8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429273"/>
            <a:ext cx="24399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047D2857-B50D-7C04-04D3-0D05821A60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0486" y="3443560"/>
            <a:ext cx="24145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7B884E8-35E5-3E48-4499-F1A22FE3B4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1948" y="3443560"/>
            <a:ext cx="2417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8C8CBE0-F3A4-0AAD-2AAC-F23339A44F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6111" y="3445148"/>
            <a:ext cx="243998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F54E2E0F-F98B-2A7D-FFF6-C33A6280E4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936" y="2060848"/>
            <a:ext cx="79216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a:extLst>
              <a:ext uri="{FF2B5EF4-FFF2-40B4-BE49-F238E27FC236}">
                <a16:creationId xmlns:a16="http://schemas.microsoft.com/office/drawing/2014/main" id="{8B62A077-D4D3-13BF-6835-C22580EF7A5B}"/>
              </a:ext>
            </a:extLst>
          </p:cNvPr>
          <p:cNvGrpSpPr>
            <a:grpSpLocks/>
          </p:cNvGrpSpPr>
          <p:nvPr/>
        </p:nvGrpSpPr>
        <p:grpSpPr bwMode="auto">
          <a:xfrm>
            <a:off x="1100386" y="2853010"/>
            <a:ext cx="2311400" cy="1368425"/>
            <a:chOff x="925" y="1888"/>
            <a:chExt cx="1456" cy="1134"/>
          </a:xfrm>
        </p:grpSpPr>
        <p:sp>
          <p:nvSpPr>
            <p:cNvPr id="14" name="Line 11">
              <a:extLst>
                <a:ext uri="{FF2B5EF4-FFF2-40B4-BE49-F238E27FC236}">
                  <a16:creationId xmlns:a16="http://schemas.microsoft.com/office/drawing/2014/main" id="{D273F830-7696-ACDE-0BC8-1B09B19BFD67}"/>
                </a:ext>
              </a:extLst>
            </p:cNvPr>
            <p:cNvSpPr>
              <a:spLocks noChangeShapeType="1"/>
            </p:cNvSpPr>
            <p:nvPr/>
          </p:nvSpPr>
          <p:spPr bwMode="auto">
            <a:xfrm>
              <a:off x="925" y="1902"/>
              <a:ext cx="504" cy="107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 name="Line 12">
              <a:extLst>
                <a:ext uri="{FF2B5EF4-FFF2-40B4-BE49-F238E27FC236}">
                  <a16:creationId xmlns:a16="http://schemas.microsoft.com/office/drawing/2014/main" id="{A2BD71C0-930B-3929-22EE-6884BDC031FD}"/>
                </a:ext>
              </a:extLst>
            </p:cNvPr>
            <p:cNvSpPr>
              <a:spLocks noChangeShapeType="1"/>
            </p:cNvSpPr>
            <p:nvPr/>
          </p:nvSpPr>
          <p:spPr bwMode="auto">
            <a:xfrm>
              <a:off x="1973" y="1888"/>
              <a:ext cx="408" cy="113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grpSp>
        <p:nvGrpSpPr>
          <p:cNvPr id="16" name="Group 13">
            <a:extLst>
              <a:ext uri="{FF2B5EF4-FFF2-40B4-BE49-F238E27FC236}">
                <a16:creationId xmlns:a16="http://schemas.microsoft.com/office/drawing/2014/main" id="{47DE76F6-A6FB-4CE1-D255-B296CAD01D60}"/>
              </a:ext>
            </a:extLst>
          </p:cNvPr>
          <p:cNvGrpSpPr>
            <a:grpSpLocks/>
          </p:cNvGrpSpPr>
          <p:nvPr/>
        </p:nvGrpSpPr>
        <p:grpSpPr bwMode="auto">
          <a:xfrm>
            <a:off x="4348411" y="2853010"/>
            <a:ext cx="2160587" cy="1439863"/>
            <a:chOff x="2971" y="1888"/>
            <a:chExt cx="1361" cy="1134"/>
          </a:xfrm>
        </p:grpSpPr>
        <p:sp>
          <p:nvSpPr>
            <p:cNvPr id="17" name="Line 14">
              <a:extLst>
                <a:ext uri="{FF2B5EF4-FFF2-40B4-BE49-F238E27FC236}">
                  <a16:creationId xmlns:a16="http://schemas.microsoft.com/office/drawing/2014/main" id="{A6A68FFB-1FEF-D530-E258-32EEDC788B8E}"/>
                </a:ext>
              </a:extLst>
            </p:cNvPr>
            <p:cNvSpPr>
              <a:spLocks noChangeShapeType="1"/>
            </p:cNvSpPr>
            <p:nvPr/>
          </p:nvSpPr>
          <p:spPr bwMode="auto">
            <a:xfrm>
              <a:off x="2971" y="1888"/>
              <a:ext cx="317" cy="113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Line 15">
              <a:extLst>
                <a:ext uri="{FF2B5EF4-FFF2-40B4-BE49-F238E27FC236}">
                  <a16:creationId xmlns:a16="http://schemas.microsoft.com/office/drawing/2014/main" id="{91C00116-B48E-F6EE-2EFB-DE4D3FCA8B0D}"/>
                </a:ext>
              </a:extLst>
            </p:cNvPr>
            <p:cNvSpPr>
              <a:spLocks noChangeShapeType="1"/>
            </p:cNvSpPr>
            <p:nvPr/>
          </p:nvSpPr>
          <p:spPr bwMode="auto">
            <a:xfrm>
              <a:off x="3923" y="1888"/>
              <a:ext cx="409" cy="113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19" name="Line 17">
            <a:extLst>
              <a:ext uri="{FF2B5EF4-FFF2-40B4-BE49-F238E27FC236}">
                <a16:creationId xmlns:a16="http://schemas.microsoft.com/office/drawing/2014/main" id="{D2C8BE28-FF7C-4B44-88AB-8CC456AE50A4}"/>
              </a:ext>
            </a:extLst>
          </p:cNvPr>
          <p:cNvSpPr>
            <a:spLocks noChangeShapeType="1"/>
          </p:cNvSpPr>
          <p:nvPr/>
        </p:nvSpPr>
        <p:spPr bwMode="auto">
          <a:xfrm>
            <a:off x="7517061" y="2853010"/>
            <a:ext cx="574675" cy="136683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2" name="Title 1">
            <a:extLst>
              <a:ext uri="{FF2B5EF4-FFF2-40B4-BE49-F238E27FC236}">
                <a16:creationId xmlns:a16="http://schemas.microsoft.com/office/drawing/2014/main" id="{15B5D187-4D54-D789-BEDE-F247FD91A941}"/>
              </a:ext>
            </a:extLst>
          </p:cNvPr>
          <p:cNvSpPr txBox="1">
            <a:spLocks/>
          </p:cNvSpPr>
          <p:nvPr/>
        </p:nvSpPr>
        <p:spPr>
          <a:xfrm>
            <a:off x="107505" y="1074956"/>
            <a:ext cx="8991474" cy="507928"/>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fontAlgn="auto">
              <a:lnSpc>
                <a:spcPct val="90000"/>
              </a:lnSpc>
              <a:spcAft>
                <a:spcPts val="0"/>
              </a:spcAft>
            </a:pPr>
            <a:r>
              <a:rPr lang="fr-CH" sz="2800" dirty="0">
                <a:ea typeface="+mj-ea"/>
                <a:cs typeface="+mj-cs"/>
              </a:rPr>
              <a:t>Importance de gérer simultanément les dimensions géographiques et temporelles </a:t>
            </a:r>
          </a:p>
          <a:p>
            <a:r>
              <a:rPr lang="fr-CH" sz="2800" dirty="0"/>
              <a:t> </a:t>
            </a:r>
          </a:p>
        </p:txBody>
      </p:sp>
      <p:sp>
        <p:nvSpPr>
          <p:cNvPr id="23" name="Google Shape;75;p2">
            <a:extLst>
              <a:ext uri="{FF2B5EF4-FFF2-40B4-BE49-F238E27FC236}">
                <a16:creationId xmlns:a16="http://schemas.microsoft.com/office/drawing/2014/main" id="{06597488-2570-8C80-83CB-76405F5C9BF5}"/>
              </a:ext>
            </a:extLst>
          </p:cNvPr>
          <p:cNvSpPr txBox="1"/>
          <p:nvPr/>
        </p:nvSpPr>
        <p:spPr>
          <a:xfrm>
            <a:off x="5562288" y="5633151"/>
            <a:ext cx="1157288" cy="205383"/>
          </a:xfrm>
          <a:prstGeom prst="rect">
            <a:avLst/>
          </a:prstGeom>
          <a:noFill/>
          <a:ln>
            <a:noFill/>
          </a:ln>
        </p:spPr>
        <p:txBody>
          <a:bodyPr spcFirstLastPara="1" wrap="square" lIns="51427" tIns="25706" rIns="51427" bIns="25706" anchor="t" anchorCtr="0">
            <a:noAutofit/>
          </a:bodyPr>
          <a:lstStyle/>
          <a:p>
            <a:pPr algn="r"/>
            <a:fld id="{00000000-1234-1234-1234-123412341234}" type="slidenum">
              <a:rPr lang="en-US" sz="675">
                <a:solidFill>
                  <a:schemeClr val="lt1"/>
                </a:solidFill>
                <a:latin typeface="Calibri"/>
                <a:ea typeface="Calibri"/>
                <a:cs typeface="Calibri"/>
                <a:sym typeface="Calibri"/>
              </a:rPr>
              <a:pPr algn="r"/>
              <a:t>4</a:t>
            </a:fld>
            <a:endParaRPr sz="675">
              <a:solidFill>
                <a:schemeClr val="lt1"/>
              </a:solidFill>
              <a:latin typeface="Calibri"/>
              <a:ea typeface="Calibri"/>
              <a:cs typeface="Calibri"/>
              <a:sym typeface="Calibri"/>
            </a:endParaRPr>
          </a:p>
        </p:txBody>
      </p:sp>
      <p:sp>
        <p:nvSpPr>
          <p:cNvPr id="24" name="Rectangle 23">
            <a:extLst>
              <a:ext uri="{FF2B5EF4-FFF2-40B4-BE49-F238E27FC236}">
                <a16:creationId xmlns:a16="http://schemas.microsoft.com/office/drawing/2014/main" id="{F33194ED-6E84-67F4-1B9E-3D9DAE27D9FA}"/>
              </a:ext>
            </a:extLst>
          </p:cNvPr>
          <p:cNvSpPr/>
          <p:nvPr/>
        </p:nvSpPr>
        <p:spPr>
          <a:xfrm>
            <a:off x="846335" y="5413409"/>
            <a:ext cx="7975586" cy="1200329"/>
          </a:xfrm>
          <a:prstGeom prst="rect">
            <a:avLst/>
          </a:prstGeom>
        </p:spPr>
        <p:txBody>
          <a:bodyPr wrap="square">
            <a:spAutoFit/>
          </a:bodyPr>
          <a:lstStyle/>
          <a:p>
            <a:pPr fontAlgn="base"/>
            <a:r>
              <a:rPr lang="fr-FR" sz="2400" dirty="0"/>
              <a:t>La géographie change continuellement au cours du temps et ceci à une « vitesse » différente suivant l’entité géographique considérée</a:t>
            </a:r>
            <a:endParaRPr lang="en-US" sz="2400" dirty="0"/>
          </a:p>
        </p:txBody>
      </p:sp>
      <p:sp>
        <p:nvSpPr>
          <p:cNvPr id="25" name="Right Arrow 26">
            <a:extLst>
              <a:ext uri="{FF2B5EF4-FFF2-40B4-BE49-F238E27FC236}">
                <a16:creationId xmlns:a16="http://schemas.microsoft.com/office/drawing/2014/main" id="{F0F6F8FE-6C09-296C-4AC1-8BB6A0280E57}"/>
              </a:ext>
            </a:extLst>
          </p:cNvPr>
          <p:cNvSpPr/>
          <p:nvPr/>
        </p:nvSpPr>
        <p:spPr>
          <a:xfrm>
            <a:off x="395536" y="5483157"/>
            <a:ext cx="324036" cy="336891"/>
          </a:xfrm>
          <a:prstGeom prst="rightArrow">
            <a:avLst/>
          </a:prstGeom>
          <a:solidFill>
            <a:srgbClr val="1B316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6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FCB29F-8321-436E-62A8-2E0E145EF6E7}"/>
              </a:ext>
            </a:extLst>
          </p:cNvPr>
          <p:cNvPicPr>
            <a:picLocks noChangeAspect="1"/>
          </p:cNvPicPr>
          <p:nvPr/>
        </p:nvPicPr>
        <p:blipFill>
          <a:blip r:embed="rId3"/>
          <a:stretch>
            <a:fillRect/>
          </a:stretch>
        </p:blipFill>
        <p:spPr>
          <a:xfrm>
            <a:off x="5188955" y="2362238"/>
            <a:ext cx="3373208" cy="3405509"/>
          </a:xfrm>
          <a:prstGeom prst="rect">
            <a:avLst/>
          </a:prstGeom>
        </p:spPr>
      </p:pic>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5</a:t>
            </a:fld>
            <a:endParaRPr lang="en-GB" altLang="en-US"/>
          </a:p>
        </p:txBody>
      </p:sp>
      <p:sp>
        <p:nvSpPr>
          <p:cNvPr id="7"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chemeClr val="bg1"/>
                </a:solidFill>
                <a:latin typeface="+mn-lt"/>
              </a:rPr>
              <a:t>La vision de la </a:t>
            </a:r>
            <a:r>
              <a:rPr lang="en-US" sz="3200" b="1" dirty="0" err="1">
                <a:solidFill>
                  <a:schemeClr val="bg1"/>
                </a:solidFill>
                <a:latin typeface="+mn-lt"/>
              </a:rPr>
              <a:t>géo</a:t>
            </a:r>
            <a:r>
              <a:rPr lang="en-US" sz="3200" b="1" dirty="0">
                <a:solidFill>
                  <a:schemeClr val="bg1"/>
                </a:solidFill>
                <a:latin typeface="+mn-lt"/>
              </a:rPr>
              <a:t>-activation</a:t>
            </a:r>
          </a:p>
        </p:txBody>
      </p:sp>
      <p:sp>
        <p:nvSpPr>
          <p:cNvPr id="9" name="Google Shape;318;p3">
            <a:extLst>
              <a:ext uri="{FF2B5EF4-FFF2-40B4-BE49-F238E27FC236}">
                <a16:creationId xmlns:a16="http://schemas.microsoft.com/office/drawing/2014/main" id="{CF2011B9-5F19-A238-FAF6-24A4476CFC04}"/>
              </a:ext>
            </a:extLst>
          </p:cNvPr>
          <p:cNvSpPr txBox="1"/>
          <p:nvPr/>
        </p:nvSpPr>
        <p:spPr>
          <a:xfrm>
            <a:off x="626322" y="1474322"/>
            <a:ext cx="2781285" cy="266998"/>
          </a:xfrm>
          <a:prstGeom prst="rect">
            <a:avLst/>
          </a:prstGeom>
          <a:noFill/>
          <a:ln>
            <a:noFill/>
          </a:ln>
        </p:spPr>
        <p:txBody>
          <a:bodyPr spcFirstLastPara="1" wrap="square" lIns="68569" tIns="34275" rIns="68569" bIns="34275" anchor="t" anchorCtr="0">
            <a:noAutofit/>
          </a:bodyPr>
          <a:lstStyle/>
          <a:p>
            <a:pPr>
              <a:lnSpc>
                <a:spcPct val="90000"/>
              </a:lnSpc>
              <a:spcBef>
                <a:spcPts val="0"/>
              </a:spcBef>
              <a:spcAft>
                <a:spcPts val="0"/>
              </a:spcAft>
              <a:buClr>
                <a:srgbClr val="000000"/>
              </a:buClr>
              <a:buSzPts val="1800"/>
            </a:pPr>
            <a:r>
              <a:rPr lang="en-US" dirty="0">
                <a:latin typeface="Arial"/>
                <a:ea typeface="Arial"/>
                <a:cs typeface="Arial"/>
                <a:sym typeface="Arial"/>
              </a:rPr>
              <a:t>En passant de ceci …</a:t>
            </a:r>
            <a:endParaRPr b="0" i="0" u="none" strike="noStrike" cap="none" dirty="0">
              <a:latin typeface="Arial"/>
              <a:ea typeface="Arial"/>
              <a:cs typeface="Arial"/>
              <a:sym typeface="Arial"/>
            </a:endParaRPr>
          </a:p>
        </p:txBody>
      </p:sp>
      <p:sp>
        <p:nvSpPr>
          <p:cNvPr id="13" name="Google Shape;322;p3">
            <a:extLst>
              <a:ext uri="{FF2B5EF4-FFF2-40B4-BE49-F238E27FC236}">
                <a16:creationId xmlns:a16="http://schemas.microsoft.com/office/drawing/2014/main" id="{633D997B-2628-6BB6-05A2-9AA5155712B7}"/>
              </a:ext>
            </a:extLst>
          </p:cNvPr>
          <p:cNvSpPr txBox="1"/>
          <p:nvPr/>
        </p:nvSpPr>
        <p:spPr>
          <a:xfrm>
            <a:off x="4826375" y="5829421"/>
            <a:ext cx="4083034" cy="767931"/>
          </a:xfrm>
          <a:prstGeom prst="rect">
            <a:avLst/>
          </a:prstGeom>
          <a:noFill/>
          <a:ln>
            <a:noFill/>
          </a:ln>
        </p:spPr>
        <p:txBody>
          <a:bodyPr spcFirstLastPara="1" wrap="square" lIns="68569" tIns="34275" rIns="68569" bIns="34275" anchor="t" anchorCtr="0">
            <a:noAutofit/>
          </a:bodyPr>
          <a:lstStyle/>
          <a:p>
            <a:pPr algn="ctr">
              <a:lnSpc>
                <a:spcPct val="90000"/>
              </a:lnSpc>
              <a:spcBef>
                <a:spcPts val="0"/>
              </a:spcBef>
              <a:spcAft>
                <a:spcPts val="0"/>
              </a:spcAft>
              <a:buClr>
                <a:srgbClr val="000000"/>
              </a:buClr>
              <a:buSzPts val="1050"/>
            </a:pPr>
            <a:r>
              <a:rPr lang="fr-FR" sz="1050" dirty="0">
                <a:latin typeface="Open Sans"/>
                <a:ea typeface="Open Sans"/>
                <a:cs typeface="Open Sans"/>
                <a:sym typeface="Open Sans"/>
              </a:rPr>
              <a:t>Tous les systèmes d'information utilisent la même géographie, au cours du temps ce qui permet non seulement de réduire la duplication des efforts et des coûts, mais aussi de tirer pleinement parti de la puissance de la géographie, des données et technologies géospatiales.</a:t>
            </a:r>
            <a:endParaRPr sz="1050" dirty="0">
              <a:latin typeface="Arial"/>
              <a:ea typeface="Arial"/>
              <a:cs typeface="Arial"/>
              <a:sym typeface="Arial"/>
            </a:endParaRPr>
          </a:p>
        </p:txBody>
      </p:sp>
      <p:sp>
        <p:nvSpPr>
          <p:cNvPr id="14" name="Google Shape;323;p3">
            <a:extLst>
              <a:ext uri="{FF2B5EF4-FFF2-40B4-BE49-F238E27FC236}">
                <a16:creationId xmlns:a16="http://schemas.microsoft.com/office/drawing/2014/main" id="{BB8F4ABA-4722-94A5-64E1-3133DCD8AAED}"/>
              </a:ext>
            </a:extLst>
          </p:cNvPr>
          <p:cNvSpPr txBox="1"/>
          <p:nvPr/>
        </p:nvSpPr>
        <p:spPr>
          <a:xfrm>
            <a:off x="323528" y="5863027"/>
            <a:ext cx="3824926" cy="806333"/>
          </a:xfrm>
          <a:prstGeom prst="rect">
            <a:avLst/>
          </a:prstGeom>
          <a:noFill/>
          <a:ln>
            <a:noFill/>
          </a:ln>
        </p:spPr>
        <p:txBody>
          <a:bodyPr spcFirstLastPara="1" wrap="square" lIns="68569" tIns="34275" rIns="68569" bIns="34275" anchor="t" anchorCtr="0">
            <a:noAutofit/>
          </a:bodyPr>
          <a:lstStyle/>
          <a:p>
            <a:pPr algn="ctr">
              <a:lnSpc>
                <a:spcPct val="90000"/>
              </a:lnSpc>
              <a:spcBef>
                <a:spcPts val="0"/>
              </a:spcBef>
              <a:spcAft>
                <a:spcPts val="0"/>
              </a:spcAft>
              <a:buClr>
                <a:srgbClr val="000000"/>
              </a:buClr>
              <a:buSzPts val="1050"/>
            </a:pPr>
            <a:r>
              <a:rPr lang="fr-FR" sz="1050" dirty="0">
                <a:latin typeface="Open Sans"/>
                <a:ea typeface="Open Sans"/>
                <a:cs typeface="Open Sans"/>
                <a:sym typeface="Open Sans"/>
              </a:rPr>
              <a:t>Chaque système d'information utilise une géographie différente, la maintenance de chaque géographie séparément n'est pas rentable et cette situation ne permet pas de bénéficier de la puissance de la géographie, des données et technologies géospatiales.</a:t>
            </a:r>
            <a:endParaRPr sz="1050" dirty="0">
              <a:latin typeface="Arial"/>
              <a:ea typeface="Arial"/>
              <a:cs typeface="Arial"/>
              <a:sym typeface="Arial"/>
            </a:endParaRPr>
          </a:p>
        </p:txBody>
      </p:sp>
      <p:pic>
        <p:nvPicPr>
          <p:cNvPr id="19" name="Picture 18">
            <a:extLst>
              <a:ext uri="{FF2B5EF4-FFF2-40B4-BE49-F238E27FC236}">
                <a16:creationId xmlns:a16="http://schemas.microsoft.com/office/drawing/2014/main" id="{207C98EB-CB7D-4521-9548-24794472A186}"/>
              </a:ext>
            </a:extLst>
          </p:cNvPr>
          <p:cNvPicPr>
            <a:picLocks noChangeAspect="1"/>
          </p:cNvPicPr>
          <p:nvPr/>
        </p:nvPicPr>
        <p:blipFill>
          <a:blip r:embed="rId4"/>
          <a:stretch>
            <a:fillRect/>
          </a:stretch>
        </p:blipFill>
        <p:spPr>
          <a:xfrm>
            <a:off x="7335828" y="1285371"/>
            <a:ext cx="795769" cy="659964"/>
          </a:xfrm>
          <a:prstGeom prst="rect">
            <a:avLst/>
          </a:prstGeom>
        </p:spPr>
      </p:pic>
      <p:pic>
        <p:nvPicPr>
          <p:cNvPr id="20" name="Picture 2">
            <a:extLst>
              <a:ext uri="{FF2B5EF4-FFF2-40B4-BE49-F238E27FC236}">
                <a16:creationId xmlns:a16="http://schemas.microsoft.com/office/drawing/2014/main" id="{4F13259B-C3EF-95E0-74ED-E2EABCC05938}"/>
              </a:ext>
            </a:extLst>
          </p:cNvPr>
          <p:cNvPicPr>
            <a:picLocks noChangeAspect="1" noChangeArrowheads="1"/>
          </p:cNvPicPr>
          <p:nvPr/>
        </p:nvPicPr>
        <p:blipFill>
          <a:blip r:embed="rId5" cstate="print"/>
          <a:srcRect l="36250" t="14634" r="12500" b="34959"/>
          <a:stretch>
            <a:fillRect/>
          </a:stretch>
        </p:blipFill>
        <p:spPr bwMode="auto">
          <a:xfrm>
            <a:off x="6323920" y="1293045"/>
            <a:ext cx="755957" cy="571577"/>
          </a:xfrm>
          <a:prstGeom prst="rect">
            <a:avLst/>
          </a:prstGeom>
          <a:noFill/>
          <a:ln w="9525">
            <a:noFill/>
            <a:miter lim="800000"/>
            <a:headEnd/>
            <a:tailEnd/>
          </a:ln>
          <a:effectLst>
            <a:outerShdw blurRad="50800" dist="38100" dir="2700000" sx="102000" sy="102000" algn="tl" rotWithShape="0">
              <a:prstClr val="black">
                <a:alpha val="40000"/>
              </a:prstClr>
            </a:outerShdw>
          </a:effectLst>
        </p:spPr>
      </p:pic>
      <p:pic>
        <p:nvPicPr>
          <p:cNvPr id="21" name="Picture 20">
            <a:extLst>
              <a:ext uri="{FF2B5EF4-FFF2-40B4-BE49-F238E27FC236}">
                <a16:creationId xmlns:a16="http://schemas.microsoft.com/office/drawing/2014/main" id="{08259DD8-1F81-0249-4D45-F948E25C09FC}"/>
              </a:ext>
            </a:extLst>
          </p:cNvPr>
          <p:cNvPicPr>
            <a:picLocks noChangeAspect="1"/>
          </p:cNvPicPr>
          <p:nvPr/>
        </p:nvPicPr>
        <p:blipFill rotWithShape="1">
          <a:blip r:embed="rId6"/>
          <a:srcRect l="34250" t="13372" r="31100" b="6047"/>
          <a:stretch/>
        </p:blipFill>
        <p:spPr>
          <a:xfrm>
            <a:off x="8328231" y="1332199"/>
            <a:ext cx="527968" cy="659964"/>
          </a:xfrm>
          <a:prstGeom prst="rect">
            <a:avLst/>
          </a:prstGeom>
        </p:spPr>
      </p:pic>
      <p:pic>
        <p:nvPicPr>
          <p:cNvPr id="22" name="Picture 21">
            <a:extLst>
              <a:ext uri="{FF2B5EF4-FFF2-40B4-BE49-F238E27FC236}">
                <a16:creationId xmlns:a16="http://schemas.microsoft.com/office/drawing/2014/main" id="{705C861E-5C45-2734-2B49-46310368C47F}"/>
              </a:ext>
            </a:extLst>
          </p:cNvPr>
          <p:cNvPicPr>
            <a:picLocks noChangeAspect="1"/>
          </p:cNvPicPr>
          <p:nvPr/>
        </p:nvPicPr>
        <p:blipFill>
          <a:blip r:embed="rId7"/>
          <a:stretch>
            <a:fillRect/>
          </a:stretch>
        </p:blipFill>
        <p:spPr>
          <a:xfrm>
            <a:off x="5304071" y="1293263"/>
            <a:ext cx="908199" cy="657717"/>
          </a:xfrm>
          <a:prstGeom prst="rect">
            <a:avLst/>
          </a:prstGeom>
        </p:spPr>
      </p:pic>
      <p:sp>
        <p:nvSpPr>
          <p:cNvPr id="15" name="AutoShape 416">
            <a:extLst>
              <a:ext uri="{FF2B5EF4-FFF2-40B4-BE49-F238E27FC236}">
                <a16:creationId xmlns:a16="http://schemas.microsoft.com/office/drawing/2014/main" id="{640AB64E-29D5-296A-BAAD-B7E2169B6602}"/>
              </a:ext>
            </a:extLst>
          </p:cNvPr>
          <p:cNvSpPr>
            <a:spLocks noChangeArrowheads="1"/>
          </p:cNvSpPr>
          <p:nvPr/>
        </p:nvSpPr>
        <p:spPr bwMode="auto">
          <a:xfrm rot="14848491">
            <a:off x="6096446" y="2111769"/>
            <a:ext cx="381000" cy="18272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200" dirty="0">
              <a:latin typeface="+mj-lt"/>
            </a:endParaRPr>
          </a:p>
        </p:txBody>
      </p:sp>
      <p:sp>
        <p:nvSpPr>
          <p:cNvPr id="16" name="AutoShape 416">
            <a:extLst>
              <a:ext uri="{FF2B5EF4-FFF2-40B4-BE49-F238E27FC236}">
                <a16:creationId xmlns:a16="http://schemas.microsoft.com/office/drawing/2014/main" id="{F4F4C971-EAB1-22EC-5257-9ABE2AC9DE39}"/>
              </a:ext>
            </a:extLst>
          </p:cNvPr>
          <p:cNvSpPr>
            <a:spLocks noChangeArrowheads="1"/>
          </p:cNvSpPr>
          <p:nvPr/>
        </p:nvSpPr>
        <p:spPr bwMode="auto">
          <a:xfrm rot="16200000">
            <a:off x="6550619" y="2101935"/>
            <a:ext cx="381000" cy="18272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200" dirty="0">
              <a:latin typeface="+mj-lt"/>
            </a:endParaRPr>
          </a:p>
        </p:txBody>
      </p:sp>
      <p:sp>
        <p:nvSpPr>
          <p:cNvPr id="17" name="AutoShape 416">
            <a:extLst>
              <a:ext uri="{FF2B5EF4-FFF2-40B4-BE49-F238E27FC236}">
                <a16:creationId xmlns:a16="http://schemas.microsoft.com/office/drawing/2014/main" id="{8D87D44E-2EFE-534B-2D62-CD4A9D59F540}"/>
              </a:ext>
            </a:extLst>
          </p:cNvPr>
          <p:cNvSpPr>
            <a:spLocks noChangeArrowheads="1"/>
          </p:cNvSpPr>
          <p:nvPr/>
        </p:nvSpPr>
        <p:spPr bwMode="auto">
          <a:xfrm rot="18239461">
            <a:off x="7022143" y="2146131"/>
            <a:ext cx="381000" cy="18272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200" dirty="0">
              <a:latin typeface="+mj-lt"/>
            </a:endParaRPr>
          </a:p>
        </p:txBody>
      </p:sp>
      <p:sp>
        <p:nvSpPr>
          <p:cNvPr id="12" name="Google Shape;321;p3">
            <a:extLst>
              <a:ext uri="{FF2B5EF4-FFF2-40B4-BE49-F238E27FC236}">
                <a16:creationId xmlns:a16="http://schemas.microsoft.com/office/drawing/2014/main" id="{6AADA03A-5FBD-0A6D-CF58-935151BFCAD0}"/>
              </a:ext>
            </a:extLst>
          </p:cNvPr>
          <p:cNvSpPr txBox="1"/>
          <p:nvPr/>
        </p:nvSpPr>
        <p:spPr>
          <a:xfrm>
            <a:off x="4628462" y="2192544"/>
            <a:ext cx="1148928" cy="295573"/>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800"/>
            </a:pPr>
            <a:r>
              <a:rPr lang="fr-CH">
                <a:latin typeface="Arial"/>
                <a:ea typeface="Arial"/>
                <a:cs typeface="Arial"/>
                <a:sym typeface="Arial"/>
              </a:rPr>
              <a:t>… à cela</a:t>
            </a:r>
            <a:endParaRPr lang="fr-CH" b="0" i="0" u="none" strike="noStrike" cap="none">
              <a:latin typeface="Arial"/>
              <a:ea typeface="Arial"/>
              <a:cs typeface="Arial"/>
              <a:sym typeface="Arial"/>
            </a:endParaRPr>
          </a:p>
        </p:txBody>
      </p:sp>
      <p:pic>
        <p:nvPicPr>
          <p:cNvPr id="4" name="Picture 3">
            <a:extLst>
              <a:ext uri="{FF2B5EF4-FFF2-40B4-BE49-F238E27FC236}">
                <a16:creationId xmlns:a16="http://schemas.microsoft.com/office/drawing/2014/main" id="{A80C0300-9EAD-749B-A7AE-C1785F588B42}"/>
              </a:ext>
            </a:extLst>
          </p:cNvPr>
          <p:cNvPicPr>
            <a:picLocks noChangeAspect="1"/>
          </p:cNvPicPr>
          <p:nvPr/>
        </p:nvPicPr>
        <p:blipFill>
          <a:blip r:embed="rId8"/>
          <a:stretch>
            <a:fillRect/>
          </a:stretch>
        </p:blipFill>
        <p:spPr>
          <a:xfrm>
            <a:off x="348139" y="1889937"/>
            <a:ext cx="3964003" cy="3901082"/>
          </a:xfrm>
          <a:prstGeom prst="rect">
            <a:avLst/>
          </a:prstGeom>
        </p:spPr>
      </p:pic>
    </p:spTree>
    <p:extLst>
      <p:ext uri="{BB962C8B-B14F-4D97-AF65-F5344CB8AC3E}">
        <p14:creationId xmlns:p14="http://schemas.microsoft.com/office/powerpoint/2010/main" val="152605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6</a:t>
            </a:fld>
            <a:endParaRPr lang="en-GB" altLang="en-US"/>
          </a:p>
        </p:txBody>
      </p:sp>
      <p:sp>
        <p:nvSpPr>
          <p:cNvPr id="10" name="Title 1"/>
          <p:cNvSpPr txBox="1">
            <a:spLocks/>
          </p:cNvSpPr>
          <p:nvPr/>
        </p:nvSpPr>
        <p:spPr>
          <a:xfrm>
            <a:off x="611560" y="5911552"/>
            <a:ext cx="8532440" cy="685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none" spc="0" normalizeH="0" baseline="0" noProof="0" dirty="0">
                <a:ln>
                  <a:noFill/>
                </a:ln>
                <a:effectLst/>
                <a:uLnTx/>
                <a:uFillTx/>
                <a:latin typeface="+mn-lt"/>
                <a:ea typeface="Arial" charset="0"/>
                <a:cs typeface="Arial" charset="0"/>
              </a:rPr>
              <a:t>Chaque niveau soutient le suivant vers une utilisation opérationnelle de la géographie, des données géospatiales et des technologies pour soutenir la mise en œuvre des programmes de santé</a:t>
            </a:r>
            <a:endParaRPr kumimoji="0" lang="en-US" sz="2000" b="0" i="0" u="none" strike="noStrike" kern="1200" cap="none" spc="0" normalizeH="0" baseline="0" noProof="0" dirty="0">
              <a:ln>
                <a:noFill/>
              </a:ln>
              <a:effectLst/>
              <a:uLnTx/>
              <a:uFillTx/>
              <a:latin typeface="+mn-lt"/>
              <a:ea typeface="Arial" charset="0"/>
              <a:cs typeface="Arial" charset="0"/>
            </a:endParaRPr>
          </a:p>
        </p:txBody>
      </p:sp>
      <p:sp>
        <p:nvSpPr>
          <p:cNvPr id="11" name="Right Arrow 10"/>
          <p:cNvSpPr/>
          <p:nvPr/>
        </p:nvSpPr>
        <p:spPr>
          <a:xfrm>
            <a:off x="179512" y="5764320"/>
            <a:ext cx="432048" cy="400984"/>
          </a:xfrm>
          <a:prstGeom prst="rightArrow">
            <a:avLst/>
          </a:prstGeom>
          <a:solidFill>
            <a:srgbClr val="1B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Le cadre de géo-activation du SIS</a:t>
            </a:r>
            <a:endParaRPr lang="en-US" sz="3200" b="1" dirty="0">
              <a:solidFill>
                <a:schemeClr val="bg1"/>
              </a:solidFill>
              <a:latin typeface="+mn-lt"/>
            </a:endParaRPr>
          </a:p>
        </p:txBody>
      </p:sp>
      <p:sp>
        <p:nvSpPr>
          <p:cNvPr id="8" name="Title 1"/>
          <p:cNvSpPr txBox="1">
            <a:spLocks/>
          </p:cNvSpPr>
          <p:nvPr/>
        </p:nvSpPr>
        <p:spPr>
          <a:xfrm>
            <a:off x="360040" y="1124744"/>
            <a:ext cx="8532440" cy="936105"/>
          </a:xfrm>
          <a:prstGeom prst="rect">
            <a:avLst/>
          </a:prstGeom>
        </p:spPr>
        <p:txBody>
          <a:bodyPr vert="horz" lIns="91440" tIns="45720" rIns="91440" bIns="45720" rtlCol="0" anchor="t">
            <a:noAutofit/>
          </a:bodyPr>
          <a:lstStyle/>
          <a:p>
            <a:pPr lvl="0" eaLnBrk="1" fontAlgn="auto" hangingPunct="1">
              <a:lnSpc>
                <a:spcPct val="90000"/>
              </a:lnSpc>
              <a:spcAft>
                <a:spcPts val="0"/>
              </a:spcAft>
              <a:defRPr/>
            </a:pPr>
            <a:r>
              <a:rPr lang="fr-FR" sz="2400" dirty="0">
                <a:latin typeface="+mn-lt"/>
                <a:ea typeface="Arial" charset="0"/>
              </a:rPr>
              <a:t>9 éléments qui doivent être en place et soutenus sur le long terme pour qu'un SIS soit considéré comme étant géo-activé </a:t>
            </a:r>
            <a:endParaRPr kumimoji="0" lang="en-US" sz="2400" i="0" u="none" strike="noStrike" kern="1200" cap="none" spc="0" normalizeH="0" baseline="0" noProof="0" dirty="0">
              <a:ln>
                <a:noFill/>
              </a:ln>
              <a:effectLst/>
              <a:uLnTx/>
              <a:uFillTx/>
              <a:latin typeface="+mn-lt"/>
              <a:ea typeface="Arial" charset="0"/>
            </a:endParaRPr>
          </a:p>
        </p:txBody>
      </p:sp>
      <p:pic>
        <p:nvPicPr>
          <p:cNvPr id="5" name="Picture 4">
            <a:extLst>
              <a:ext uri="{FF2B5EF4-FFF2-40B4-BE49-F238E27FC236}">
                <a16:creationId xmlns:a16="http://schemas.microsoft.com/office/drawing/2014/main" id="{DFBDE253-4555-46ED-CFE7-FD46505FDD12}"/>
              </a:ext>
            </a:extLst>
          </p:cNvPr>
          <p:cNvPicPr>
            <a:picLocks noChangeAspect="1"/>
          </p:cNvPicPr>
          <p:nvPr/>
        </p:nvPicPr>
        <p:blipFill>
          <a:blip r:embed="rId3"/>
          <a:stretch>
            <a:fillRect/>
          </a:stretch>
        </p:blipFill>
        <p:spPr>
          <a:xfrm>
            <a:off x="1259632" y="2184883"/>
            <a:ext cx="6147124" cy="3674642"/>
          </a:xfrm>
          <a:prstGeom prst="rect">
            <a:avLst/>
          </a:prstGeom>
        </p:spPr>
      </p:pic>
      <p:pic>
        <p:nvPicPr>
          <p:cNvPr id="4" name="Picture 3">
            <a:extLst>
              <a:ext uri="{FF2B5EF4-FFF2-40B4-BE49-F238E27FC236}">
                <a16:creationId xmlns:a16="http://schemas.microsoft.com/office/drawing/2014/main" id="{D9AD738A-5CB7-B1D9-C5EF-0A57D0D27695}"/>
              </a:ext>
            </a:extLst>
          </p:cNvPr>
          <p:cNvPicPr>
            <a:picLocks noChangeAspect="1"/>
          </p:cNvPicPr>
          <p:nvPr/>
        </p:nvPicPr>
        <p:blipFill>
          <a:blip r:embed="rId4"/>
          <a:stretch>
            <a:fillRect/>
          </a:stretch>
        </p:blipFill>
        <p:spPr>
          <a:xfrm>
            <a:off x="6949704" y="1834574"/>
            <a:ext cx="1869327" cy="1594426"/>
          </a:xfrm>
          <a:prstGeom prst="rect">
            <a:avLst/>
          </a:prstGeom>
        </p:spPr>
      </p:pic>
      <p:sp>
        <p:nvSpPr>
          <p:cNvPr id="9" name="TextBox 8">
            <a:extLst>
              <a:ext uri="{FF2B5EF4-FFF2-40B4-BE49-F238E27FC236}">
                <a16:creationId xmlns:a16="http://schemas.microsoft.com/office/drawing/2014/main" id="{FA549BF6-7609-233B-F53C-4362D760BFC7}"/>
              </a:ext>
            </a:extLst>
          </p:cNvPr>
          <p:cNvSpPr txBox="1"/>
          <p:nvPr/>
        </p:nvSpPr>
        <p:spPr>
          <a:xfrm>
            <a:off x="6586443" y="3429000"/>
            <a:ext cx="2523331" cy="738664"/>
          </a:xfrm>
          <a:prstGeom prst="rect">
            <a:avLst/>
          </a:prstGeom>
          <a:noFill/>
        </p:spPr>
        <p:txBody>
          <a:bodyPr wrap="square">
            <a:spAutoFit/>
          </a:bodyPr>
          <a:lstStyle/>
          <a:p>
            <a:pPr algn="ctr"/>
            <a:r>
              <a:rPr lang="fr-CH" sz="1400"/>
              <a:t>Aligné avec le Cadre intégré d'information géospatiale des Nations Unies (UN-IGIF)</a:t>
            </a:r>
          </a:p>
        </p:txBody>
      </p:sp>
    </p:spTree>
    <p:extLst>
      <p:ext uri="{BB962C8B-B14F-4D97-AF65-F5344CB8AC3E}">
        <p14:creationId xmlns:p14="http://schemas.microsoft.com/office/powerpoint/2010/main" val="31293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7</a:t>
            </a:fld>
            <a:endParaRPr lang="en-GB" altLang="en-US"/>
          </a:p>
        </p:txBody>
      </p:sp>
      <p:sp>
        <p:nvSpPr>
          <p:cNvPr id="10" name="Title 1"/>
          <p:cNvSpPr txBox="1">
            <a:spLocks/>
          </p:cNvSpPr>
          <p:nvPr/>
        </p:nvSpPr>
        <p:spPr>
          <a:xfrm>
            <a:off x="179512" y="1367663"/>
            <a:ext cx="8784976" cy="5014313"/>
          </a:xfrm>
          <a:prstGeom prst="rect">
            <a:avLst/>
          </a:prstGeom>
        </p:spPr>
        <p:txBody>
          <a:bodyPr vert="horz" lIns="91440" tIns="45720" rIns="91440" bIns="45720" rtlCol="0" anchor="ctr">
            <a:noAutofit/>
          </a:body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Une </a:t>
            </a:r>
            <a:r>
              <a:rPr kumimoji="0" lang="fr-FR" sz="1750" b="1" i="0" u="none" strike="noStrike" kern="1200" cap="none" spc="0" normalizeH="0" baseline="0" noProof="0" dirty="0">
                <a:ln>
                  <a:noFill/>
                </a:ln>
                <a:effectLst/>
                <a:uLnTx/>
                <a:uFillTx/>
                <a:latin typeface="+mn-lt"/>
                <a:ea typeface="Arial" charset="0"/>
                <a:cs typeface="Arial" charset="0"/>
              </a:rPr>
              <a:t>vision, une stratégie et un plan d'action </a:t>
            </a:r>
            <a:r>
              <a:rPr kumimoji="0" lang="fr-FR" sz="1750" b="0" i="0" u="none" strike="noStrike" kern="1200" cap="none" spc="0" normalizeH="0" baseline="0" noProof="0" dirty="0">
                <a:ln>
                  <a:noFill/>
                </a:ln>
                <a:effectLst/>
                <a:uLnTx/>
                <a:uFillTx/>
                <a:latin typeface="+mn-lt"/>
                <a:ea typeface="Arial" charset="0"/>
                <a:cs typeface="Arial" charset="0"/>
              </a:rPr>
              <a:t>clairs ont été défini pour la gestion et l'utilisation des données et technologies géospatiales.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Un </a:t>
            </a:r>
            <a:r>
              <a:rPr kumimoji="0" lang="fr-FR" sz="1750" b="1" i="0" u="none" strike="noStrike" kern="1200" cap="none" spc="0" normalizeH="0" baseline="0" noProof="0" dirty="0">
                <a:ln>
                  <a:noFill/>
                </a:ln>
                <a:effectLst/>
                <a:uLnTx/>
                <a:uFillTx/>
                <a:latin typeface="+mn-lt"/>
                <a:ea typeface="Arial" charset="0"/>
                <a:cs typeface="Arial" charset="0"/>
              </a:rPr>
              <a:t>mécanisme de gouvernance </a:t>
            </a:r>
            <a:r>
              <a:rPr kumimoji="0" lang="fr-FR" sz="1750" b="0" i="0" u="none" strike="noStrike" kern="1200" cap="none" spc="0" normalizeH="0" baseline="0" noProof="0" dirty="0">
                <a:ln>
                  <a:noFill/>
                </a:ln>
                <a:effectLst/>
                <a:uLnTx/>
                <a:uFillTx/>
                <a:latin typeface="+mn-lt"/>
                <a:ea typeface="Arial" charset="0"/>
                <a:cs typeface="Arial" charset="0"/>
              </a:rPr>
              <a:t>soutenant la vision, la ou les stratégies et le plan d'action a été établie.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Une </a:t>
            </a:r>
            <a:r>
              <a:rPr kumimoji="0" lang="fr-FR" sz="1750" b="1" i="0" u="none" strike="noStrike" kern="1200" cap="none" spc="0" normalizeH="0" baseline="0" noProof="0" dirty="0">
                <a:ln>
                  <a:noFill/>
                </a:ln>
                <a:effectLst/>
                <a:uLnTx/>
                <a:uFillTx/>
                <a:latin typeface="+mn-lt"/>
                <a:ea typeface="Arial" charset="0"/>
                <a:cs typeface="Arial" charset="0"/>
              </a:rPr>
              <a:t>capacité technique </a:t>
            </a:r>
            <a:r>
              <a:rPr kumimoji="0" lang="fr-FR" sz="1750" b="0" i="0" u="none" strike="noStrike" kern="1200" cap="none" spc="0" normalizeH="0" baseline="0" noProof="0" dirty="0">
                <a:ln>
                  <a:noFill/>
                </a:ln>
                <a:effectLst/>
                <a:uLnTx/>
                <a:uFillTx/>
                <a:latin typeface="+mn-lt"/>
                <a:ea typeface="Arial" charset="0"/>
                <a:cs typeface="Arial" charset="0"/>
              </a:rPr>
              <a:t>suffisante a été développée.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Les </a:t>
            </a:r>
            <a:r>
              <a:rPr kumimoji="0" lang="fr-FR" sz="1750" b="1" i="0" u="none" strike="noStrike" kern="1200" cap="none" spc="0" normalizeH="0" baseline="0" noProof="0" dirty="0">
                <a:ln>
                  <a:noFill/>
                </a:ln>
                <a:effectLst/>
                <a:uLnTx/>
                <a:uFillTx/>
                <a:latin typeface="+mn-lt"/>
                <a:ea typeface="Arial" charset="0"/>
                <a:cs typeface="Arial" charset="0"/>
              </a:rPr>
              <a:t>spécifications, normes et protocoles </a:t>
            </a:r>
            <a:r>
              <a:rPr kumimoji="0" lang="fr-FR" sz="1750" b="0" i="0" u="none" strike="noStrike" kern="1200" cap="none" spc="0" normalizeH="0" baseline="0" noProof="0" dirty="0">
                <a:ln>
                  <a:noFill/>
                </a:ln>
                <a:effectLst/>
                <a:uLnTx/>
                <a:uFillTx/>
                <a:latin typeface="+mn-lt"/>
                <a:ea typeface="Arial" charset="0"/>
                <a:cs typeface="Arial" charset="0"/>
              </a:rPr>
              <a:t>des données géospatiales ont été définis et mis en œuvre pour garantir la disponibilité et la qualité (exhaustivité, unicité, actualité, validité, exactitude et cohérence) des informations géographiques tout au long du cycle de vie des données.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Les </a:t>
            </a:r>
            <a:r>
              <a:rPr kumimoji="0" lang="fr-FR" sz="1750" b="1" i="0" u="none" strike="noStrike" kern="1200" cap="none" spc="0" normalizeH="0" baseline="0" noProof="0" dirty="0">
                <a:ln>
                  <a:noFill/>
                </a:ln>
                <a:effectLst/>
                <a:uLnTx/>
                <a:uFillTx/>
                <a:latin typeface="+mn-lt"/>
                <a:ea typeface="Arial" charset="0"/>
                <a:cs typeface="Arial" charset="0"/>
              </a:rPr>
              <a:t>listes maîtresses </a:t>
            </a:r>
            <a:r>
              <a:rPr kumimoji="0" lang="fr-FR" sz="1750" b="0" i="0" u="none" strike="noStrike" kern="1200" cap="none" spc="0" normalizeH="0" baseline="0" noProof="0" dirty="0">
                <a:ln>
                  <a:noFill/>
                </a:ln>
                <a:effectLst/>
                <a:uLnTx/>
                <a:uFillTx/>
                <a:latin typeface="+mn-lt"/>
                <a:ea typeface="Arial" charset="0"/>
                <a:cs typeface="Arial" charset="0"/>
              </a:rPr>
              <a:t>pour les entités géographiques de base (établissements de santé, divisions administratives, villages et divisions déclarantes) et leurs </a:t>
            </a:r>
            <a:r>
              <a:rPr kumimoji="0" lang="fr-FR" sz="1750" b="1" i="0" u="none" strike="noStrike" kern="1200" cap="none" spc="0" normalizeH="0" baseline="0" noProof="0" dirty="0">
                <a:ln>
                  <a:noFill/>
                </a:ln>
                <a:effectLst/>
                <a:uLnTx/>
                <a:uFillTx/>
                <a:latin typeface="+mn-lt"/>
                <a:ea typeface="Arial" charset="0"/>
                <a:cs typeface="Arial" charset="0"/>
              </a:rPr>
              <a:t>hiérarchies et données géospatiales </a:t>
            </a:r>
            <a:r>
              <a:rPr kumimoji="0" lang="fr-FR" sz="1750" b="0" i="0" u="none" strike="noStrike" kern="1200" cap="none" spc="0" normalizeH="0" baseline="0" noProof="0" dirty="0">
                <a:ln>
                  <a:noFill/>
                </a:ln>
                <a:effectLst/>
                <a:uLnTx/>
                <a:uFillTx/>
                <a:latin typeface="+mn-lt"/>
                <a:ea typeface="Arial" charset="0"/>
                <a:cs typeface="Arial" charset="0"/>
              </a:rPr>
              <a:t>associées ont été élaborées et rendues accessibles ; et un mécanisme de mise à jour mis en place pour chacun d'eux à l'aide d'un </a:t>
            </a:r>
            <a:r>
              <a:rPr kumimoji="0" lang="fr-FR" sz="1750" b="1" i="0" u="none" strike="noStrike" kern="1200" cap="none" spc="0" normalizeH="0" baseline="0" noProof="0" dirty="0">
                <a:ln>
                  <a:noFill/>
                </a:ln>
                <a:effectLst/>
                <a:uLnTx/>
                <a:uFillTx/>
                <a:latin typeface="+mn-lt"/>
                <a:ea typeface="Arial" charset="0"/>
                <a:cs typeface="Arial" charset="0"/>
              </a:rPr>
              <a:t>Registre Géographique Commun (RGC).</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Les </a:t>
            </a:r>
            <a:r>
              <a:rPr kumimoji="0" lang="fr-FR" sz="1750" b="1" i="0" u="none" strike="noStrike" kern="1200" cap="none" spc="0" normalizeH="0" baseline="0" noProof="0" dirty="0">
                <a:ln>
                  <a:noFill/>
                </a:ln>
                <a:effectLst/>
                <a:uLnTx/>
                <a:uFillTx/>
                <a:latin typeface="+mn-lt"/>
                <a:ea typeface="Arial" charset="0"/>
                <a:cs typeface="Arial" charset="0"/>
              </a:rPr>
              <a:t>technologies géospatiales </a:t>
            </a:r>
            <a:r>
              <a:rPr kumimoji="0" lang="fr-FR" sz="1750" b="0" i="0" u="none" strike="noStrike" kern="1200" cap="none" spc="0" normalizeH="0" baseline="0" noProof="0" dirty="0">
                <a:ln>
                  <a:noFill/>
                </a:ln>
                <a:effectLst/>
                <a:uLnTx/>
                <a:uFillTx/>
                <a:latin typeface="+mn-lt"/>
                <a:ea typeface="Arial" charset="0"/>
                <a:cs typeface="Arial" charset="0"/>
              </a:rPr>
              <a:t>appropriées ont été identifiées et sont utilisées conformément aux bonnes pratiques de gestion des données géospatiales.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Des </a:t>
            </a:r>
            <a:r>
              <a:rPr kumimoji="0" lang="fr-FR" sz="1750" b="1" i="0" u="none" strike="noStrike" kern="1200" cap="none" spc="0" normalizeH="0" baseline="0" noProof="0" dirty="0">
                <a:ln>
                  <a:noFill/>
                </a:ln>
                <a:effectLst/>
                <a:uLnTx/>
                <a:uFillTx/>
                <a:latin typeface="+mn-lt"/>
                <a:ea typeface="Arial" charset="0"/>
                <a:cs typeface="Arial" charset="0"/>
              </a:rPr>
              <a:t>cas d'utilisation </a:t>
            </a:r>
            <a:r>
              <a:rPr kumimoji="0" lang="fr-FR" sz="1750" b="0" i="0" u="none" strike="noStrike" kern="1200" cap="none" spc="0" normalizeH="0" baseline="0" noProof="0" dirty="0">
                <a:ln>
                  <a:noFill/>
                </a:ln>
                <a:effectLst/>
                <a:uLnTx/>
                <a:uFillTx/>
                <a:latin typeface="+mn-lt"/>
                <a:ea typeface="Arial" charset="0"/>
                <a:cs typeface="Arial" charset="0"/>
              </a:rPr>
              <a:t>soutenant les programmes de santé (surveillance des maladies transmissibles, élimination du paludisme, couverture des services de santé, gestion des catastrophes, etc.) en vue d'atteindre l'ODD 3 ont </a:t>
            </a:r>
            <a:r>
              <a:rPr lang="fr-FR" sz="1750" dirty="0">
                <a:latin typeface="+mn-lt"/>
                <a:ea typeface="Arial" charset="0"/>
              </a:rPr>
              <a:t>été </a:t>
            </a:r>
            <a:r>
              <a:rPr kumimoji="0" lang="fr-FR" sz="1750" b="0" i="0" u="none" strike="noStrike" kern="1200" cap="none" spc="0" normalizeH="0" baseline="0" noProof="0" dirty="0">
                <a:ln>
                  <a:noFill/>
                </a:ln>
                <a:effectLst/>
                <a:uLnTx/>
                <a:uFillTx/>
                <a:latin typeface="+mn-lt"/>
                <a:ea typeface="Arial" charset="0"/>
                <a:cs typeface="Arial" charset="0"/>
              </a:rPr>
              <a:t>implémentés et documentés.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Des </a:t>
            </a:r>
            <a:r>
              <a:rPr kumimoji="0" lang="fr-FR" sz="1750" b="1" i="0" u="none" strike="noStrike" kern="1200" cap="none" spc="0" normalizeH="0" baseline="0" noProof="0" dirty="0">
                <a:ln>
                  <a:noFill/>
                </a:ln>
                <a:effectLst/>
                <a:uLnTx/>
                <a:uFillTx/>
                <a:latin typeface="+mn-lt"/>
                <a:ea typeface="Arial" charset="0"/>
                <a:cs typeface="Arial" charset="0"/>
              </a:rPr>
              <a:t>politiques </a:t>
            </a:r>
            <a:r>
              <a:rPr kumimoji="0" lang="fr-FR" sz="1750" b="0" i="0" u="none" strike="noStrike" kern="1200" cap="none" spc="0" normalizeH="0" baseline="0" noProof="0" dirty="0">
                <a:ln>
                  <a:noFill/>
                </a:ln>
                <a:effectLst/>
                <a:uLnTx/>
                <a:uFillTx/>
                <a:latin typeface="+mn-lt"/>
                <a:ea typeface="Arial" charset="0"/>
                <a:cs typeface="Arial" charset="0"/>
              </a:rPr>
              <a:t>soutenants et appliquant tout ce qui précède ainsi que l'accessibilité aux données géospatiales ont été publiées.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FR" sz="1750" b="0" i="0" u="none" strike="noStrike" kern="1200" cap="none" spc="0" normalizeH="0" baseline="0" noProof="0" dirty="0">
                <a:ln>
                  <a:noFill/>
                </a:ln>
                <a:effectLst/>
                <a:uLnTx/>
                <a:uFillTx/>
                <a:latin typeface="+mn-lt"/>
                <a:ea typeface="Arial" charset="0"/>
                <a:cs typeface="Arial" charset="0"/>
              </a:rPr>
              <a:t>Les </a:t>
            </a:r>
            <a:r>
              <a:rPr kumimoji="0" lang="fr-FR" sz="1750" b="1" i="0" u="none" strike="noStrike" kern="1200" cap="none" spc="0" normalizeH="0" baseline="0" noProof="0" dirty="0">
                <a:ln>
                  <a:noFill/>
                </a:ln>
                <a:effectLst/>
                <a:uLnTx/>
                <a:uFillTx/>
                <a:latin typeface="+mn-lt"/>
                <a:ea typeface="Arial" charset="0"/>
                <a:cs typeface="Arial" charset="0"/>
              </a:rPr>
              <a:t>ressources</a:t>
            </a:r>
            <a:r>
              <a:rPr kumimoji="0" lang="fr-FR" sz="1750" b="0" i="0" u="none" strike="noStrike" kern="1200" cap="none" spc="0" normalizeH="0" baseline="0" noProof="0" dirty="0">
                <a:ln>
                  <a:noFill/>
                </a:ln>
                <a:effectLst/>
                <a:uLnTx/>
                <a:uFillTx/>
                <a:latin typeface="+mn-lt"/>
                <a:ea typeface="Arial" charset="0"/>
                <a:cs typeface="Arial" charset="0"/>
              </a:rPr>
              <a:t> nécessaires pour assurer la durabilité à long terme ont été identifiées et sécurisées.</a:t>
            </a:r>
            <a:endParaRPr kumimoji="0" lang="en-US" sz="1750" b="0" i="0" u="none" strike="noStrike" kern="1200" cap="none" spc="0" normalizeH="0" baseline="0" noProof="0" dirty="0">
              <a:ln>
                <a:noFill/>
              </a:ln>
              <a:effectLst/>
              <a:uLnTx/>
              <a:uFillTx/>
              <a:latin typeface="+mn-lt"/>
              <a:ea typeface="Arial" charset="0"/>
              <a:cs typeface="Arial" charset="0"/>
            </a:endParaRPr>
          </a:p>
        </p:txBody>
      </p:sp>
      <p:sp>
        <p:nvSpPr>
          <p:cNvPr id="7"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Le cadre de géo-activation du SIS</a:t>
            </a:r>
            <a:endParaRPr lang="en-US" sz="3200" b="1" dirty="0">
              <a:solidFill>
                <a:schemeClr val="bg1"/>
              </a:solidFill>
              <a:latin typeface="+mn-lt"/>
            </a:endParaRPr>
          </a:p>
        </p:txBody>
      </p:sp>
    </p:spTree>
    <p:extLst>
      <p:ext uri="{BB962C8B-B14F-4D97-AF65-F5344CB8AC3E}">
        <p14:creationId xmlns:p14="http://schemas.microsoft.com/office/powerpoint/2010/main" val="244726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8</a:t>
            </a:fld>
            <a:endParaRPr lang="en-GB" altLang="en-US"/>
          </a:p>
        </p:txBody>
      </p:sp>
      <p:sp>
        <p:nvSpPr>
          <p:cNvPr id="7" name="Title 1"/>
          <p:cNvSpPr txBox="1">
            <a:spLocks/>
          </p:cNvSpPr>
          <p:nvPr/>
        </p:nvSpPr>
        <p:spPr bwMode="auto">
          <a:xfrm>
            <a:off x="0" y="142975"/>
            <a:ext cx="9144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CH" sz="3200" b="1">
                <a:solidFill>
                  <a:schemeClr val="bg1"/>
                </a:solidFill>
                <a:latin typeface="+mn-lt"/>
              </a:rPr>
              <a:t>Le cadre de géo-activation du SIS – Critères de référence</a:t>
            </a:r>
          </a:p>
        </p:txBody>
      </p:sp>
      <p:sp>
        <p:nvSpPr>
          <p:cNvPr id="2" name="Slide Number Placeholder 3">
            <a:extLst>
              <a:ext uri="{FF2B5EF4-FFF2-40B4-BE49-F238E27FC236}">
                <a16:creationId xmlns:a16="http://schemas.microsoft.com/office/drawing/2014/main" id="{D45BFB3A-D3F3-4F57-1F48-43328D0B43A9}"/>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8</a:t>
            </a:fld>
            <a:endParaRPr lang="en-US" sz="1200" dirty="0"/>
          </a:p>
        </p:txBody>
      </p:sp>
      <p:sp>
        <p:nvSpPr>
          <p:cNvPr id="13" name="AutoShape 416">
            <a:extLst>
              <a:ext uri="{FF2B5EF4-FFF2-40B4-BE49-F238E27FC236}">
                <a16:creationId xmlns:a16="http://schemas.microsoft.com/office/drawing/2014/main" id="{D7EC8488-DE47-269E-92A3-10949A79B289}"/>
              </a:ext>
            </a:extLst>
          </p:cNvPr>
          <p:cNvSpPr>
            <a:spLocks noChangeArrowheads="1"/>
          </p:cNvSpPr>
          <p:nvPr/>
        </p:nvSpPr>
        <p:spPr bwMode="auto">
          <a:xfrm>
            <a:off x="4548353" y="4509120"/>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a:defRPr/>
            </a:pPr>
            <a:endParaRPr lang="en-US" sz="1200" dirty="0">
              <a:solidFill>
                <a:srgbClr val="346667"/>
              </a:solidFill>
              <a:latin typeface="+mj-lt"/>
            </a:endParaRPr>
          </a:p>
        </p:txBody>
      </p:sp>
      <p:sp>
        <p:nvSpPr>
          <p:cNvPr id="14" name="Rectangle 265">
            <a:extLst>
              <a:ext uri="{FF2B5EF4-FFF2-40B4-BE49-F238E27FC236}">
                <a16:creationId xmlns:a16="http://schemas.microsoft.com/office/drawing/2014/main" id="{A1492D1F-6CE9-B074-614C-8FF6CD397C65}"/>
              </a:ext>
            </a:extLst>
          </p:cNvPr>
          <p:cNvSpPr>
            <a:spLocks noChangeArrowheads="1"/>
          </p:cNvSpPr>
          <p:nvPr/>
        </p:nvSpPr>
        <p:spPr bwMode="auto">
          <a:xfrm>
            <a:off x="4929353" y="4477746"/>
            <a:ext cx="3946321" cy="2061719"/>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sz="2400" dirty="0">
                <a:latin typeface="+mn-lt"/>
              </a:rPr>
              <a:t>Utilisé pour évaluer le niveau actuel de géo-activation dans chaque pays et comme base pour développer le plan d’action pour combler les lacunes existantes</a:t>
            </a:r>
            <a:endParaRPr lang="en-US" sz="2400" dirty="0">
              <a:latin typeface="+mn-lt"/>
            </a:endParaRPr>
          </a:p>
        </p:txBody>
      </p:sp>
      <p:pic>
        <p:nvPicPr>
          <p:cNvPr id="16" name="Picture 15">
            <a:extLst>
              <a:ext uri="{FF2B5EF4-FFF2-40B4-BE49-F238E27FC236}">
                <a16:creationId xmlns:a16="http://schemas.microsoft.com/office/drawing/2014/main" id="{1D47A310-049B-1746-F66F-4D56495B24F4}"/>
              </a:ext>
            </a:extLst>
          </p:cNvPr>
          <p:cNvPicPr>
            <a:picLocks noChangeAspect="1"/>
          </p:cNvPicPr>
          <p:nvPr/>
        </p:nvPicPr>
        <p:blipFill>
          <a:blip r:embed="rId3"/>
          <a:stretch>
            <a:fillRect/>
          </a:stretch>
        </p:blipFill>
        <p:spPr>
          <a:xfrm>
            <a:off x="340428" y="1047272"/>
            <a:ext cx="3946322" cy="5738676"/>
          </a:xfrm>
          <a:prstGeom prst="rect">
            <a:avLst/>
          </a:prstGeom>
        </p:spPr>
      </p:pic>
      <p:pic>
        <p:nvPicPr>
          <p:cNvPr id="5" name="Picture 4">
            <a:extLst>
              <a:ext uri="{FF2B5EF4-FFF2-40B4-BE49-F238E27FC236}">
                <a16:creationId xmlns:a16="http://schemas.microsoft.com/office/drawing/2014/main" id="{13FFA3A9-FA45-56E8-E0B8-5E871F0ACFD5}"/>
              </a:ext>
            </a:extLst>
          </p:cNvPr>
          <p:cNvPicPr>
            <a:picLocks noChangeAspect="1"/>
          </p:cNvPicPr>
          <p:nvPr/>
        </p:nvPicPr>
        <p:blipFill>
          <a:blip r:embed="rId4"/>
          <a:stretch>
            <a:fillRect/>
          </a:stretch>
        </p:blipFill>
        <p:spPr>
          <a:xfrm>
            <a:off x="4572000" y="1059171"/>
            <a:ext cx="4327321" cy="3277752"/>
          </a:xfrm>
          <a:prstGeom prst="rect">
            <a:avLst/>
          </a:prstGeom>
        </p:spPr>
      </p:pic>
    </p:spTree>
    <p:extLst>
      <p:ext uri="{BB962C8B-B14F-4D97-AF65-F5344CB8AC3E}">
        <p14:creationId xmlns:p14="http://schemas.microsoft.com/office/powerpoint/2010/main" val="305768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40B53CC-45F9-2BDA-0F01-CD329786EB22}"/>
              </a:ext>
            </a:extLst>
          </p:cNvPr>
          <p:cNvPicPr>
            <a:picLocks noChangeAspect="1"/>
          </p:cNvPicPr>
          <p:nvPr/>
        </p:nvPicPr>
        <p:blipFill>
          <a:blip r:embed="rId3"/>
          <a:stretch>
            <a:fillRect/>
          </a:stretch>
        </p:blipFill>
        <p:spPr>
          <a:xfrm>
            <a:off x="372035" y="1546472"/>
            <a:ext cx="6301073" cy="4203093"/>
          </a:xfrm>
          <a:prstGeom prst="rect">
            <a:avLst/>
          </a:prstGeom>
        </p:spPr>
      </p:pic>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9</a:t>
            </a:fld>
            <a:endParaRPr lang="en-GB" altLang="en-US"/>
          </a:p>
        </p:txBody>
      </p:sp>
      <p:sp>
        <p:nvSpPr>
          <p:cNvPr id="7" name="Title 1"/>
          <p:cNvSpPr txBox="1">
            <a:spLocks/>
          </p:cNvSpPr>
          <p:nvPr/>
        </p:nvSpPr>
        <p:spPr bwMode="auto">
          <a:xfrm>
            <a:off x="0" y="142975"/>
            <a:ext cx="9144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chemeClr val="bg1"/>
                </a:solidFill>
                <a:latin typeface="+mn-lt"/>
              </a:rPr>
              <a:t>Le cadre de géo-activation du SIS - Origine</a:t>
            </a:r>
            <a:endParaRPr 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D45BFB3A-D3F3-4F57-1F48-43328D0B43A9}"/>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9</a:t>
            </a:fld>
            <a:endParaRPr lang="en-US" sz="1200" dirty="0"/>
          </a:p>
        </p:txBody>
      </p:sp>
      <p:sp>
        <p:nvSpPr>
          <p:cNvPr id="9" name="Google Shape;162;p6">
            <a:extLst>
              <a:ext uri="{FF2B5EF4-FFF2-40B4-BE49-F238E27FC236}">
                <a16:creationId xmlns:a16="http://schemas.microsoft.com/office/drawing/2014/main" id="{C3835EC8-6865-7AF0-5318-E3EA79ADEBA7}"/>
              </a:ext>
            </a:extLst>
          </p:cNvPr>
          <p:cNvSpPr/>
          <p:nvPr/>
        </p:nvSpPr>
        <p:spPr>
          <a:xfrm rot="5400000">
            <a:off x="3776092" y="-301189"/>
            <a:ext cx="655709" cy="4968553"/>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0" name="Google Shape;163;p6">
            <a:extLst>
              <a:ext uri="{FF2B5EF4-FFF2-40B4-BE49-F238E27FC236}">
                <a16:creationId xmlns:a16="http://schemas.microsoft.com/office/drawing/2014/main" id="{71CD5E11-692C-89EC-A391-AB1A6D47BBFA}"/>
              </a:ext>
            </a:extLst>
          </p:cNvPr>
          <p:cNvSpPr/>
          <p:nvPr/>
        </p:nvSpPr>
        <p:spPr>
          <a:xfrm rot="10800000">
            <a:off x="6688834" y="2480916"/>
            <a:ext cx="332871" cy="327676"/>
          </a:xfrm>
          <a:prstGeom prst="rightArrow">
            <a:avLst>
              <a:gd name="adj1" fmla="val 50000"/>
              <a:gd name="adj2" fmla="val 50000"/>
            </a:avLst>
          </a:prstGeom>
          <a:solidFill>
            <a:srgbClr val="001C54"/>
          </a:solidFill>
          <a:ln>
            <a:solidFill>
              <a:srgbClr val="4F8CB5"/>
            </a:solid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1" name="Google Shape;164;p6">
            <a:extLst>
              <a:ext uri="{FF2B5EF4-FFF2-40B4-BE49-F238E27FC236}">
                <a16:creationId xmlns:a16="http://schemas.microsoft.com/office/drawing/2014/main" id="{6F58B5B5-4C15-173B-DC02-94515ACB4FCD}"/>
              </a:ext>
            </a:extLst>
          </p:cNvPr>
          <p:cNvSpPr/>
          <p:nvPr/>
        </p:nvSpPr>
        <p:spPr>
          <a:xfrm rot="10800000">
            <a:off x="6688834" y="3501008"/>
            <a:ext cx="332871" cy="327676"/>
          </a:xfrm>
          <a:prstGeom prst="rightArrow">
            <a:avLst>
              <a:gd name="adj1" fmla="val 50000"/>
              <a:gd name="adj2" fmla="val 50000"/>
            </a:avLst>
          </a:prstGeom>
          <a:solidFill>
            <a:srgbClr val="001C54"/>
          </a:solidFill>
          <a:ln>
            <a:solidFill>
              <a:srgbClr val="4F8CB5"/>
            </a:solid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2" name="Google Shape;165;p6">
            <a:extLst>
              <a:ext uri="{FF2B5EF4-FFF2-40B4-BE49-F238E27FC236}">
                <a16:creationId xmlns:a16="http://schemas.microsoft.com/office/drawing/2014/main" id="{3F86C5DA-B58A-4875-BE5F-B26FAE786CC1}"/>
              </a:ext>
            </a:extLst>
          </p:cNvPr>
          <p:cNvSpPr/>
          <p:nvPr/>
        </p:nvSpPr>
        <p:spPr>
          <a:xfrm rot="10800000">
            <a:off x="6688834" y="3854349"/>
            <a:ext cx="332871" cy="327676"/>
          </a:xfrm>
          <a:prstGeom prst="rightArrow">
            <a:avLst>
              <a:gd name="adj1" fmla="val 50000"/>
              <a:gd name="adj2" fmla="val 50000"/>
            </a:avLst>
          </a:prstGeom>
          <a:solidFill>
            <a:srgbClr val="001C54"/>
          </a:solidFill>
          <a:ln>
            <a:solidFill>
              <a:srgbClr val="4F8CB5"/>
            </a:solid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5" name="Google Shape;166;p6">
            <a:extLst>
              <a:ext uri="{FF2B5EF4-FFF2-40B4-BE49-F238E27FC236}">
                <a16:creationId xmlns:a16="http://schemas.microsoft.com/office/drawing/2014/main" id="{4DBD3551-2C3E-E34F-9BF6-131C6F8724F2}"/>
              </a:ext>
            </a:extLst>
          </p:cNvPr>
          <p:cNvSpPr txBox="1"/>
          <p:nvPr/>
        </p:nvSpPr>
        <p:spPr>
          <a:xfrm>
            <a:off x="7085835" y="2517126"/>
            <a:ext cx="1950661" cy="807883"/>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fr-FR" sz="1200" dirty="0">
                <a:solidFill>
                  <a:srgbClr val="002147"/>
                </a:solidFill>
                <a:latin typeface="Calibri"/>
                <a:ea typeface="Calibri"/>
                <a:cs typeface="Calibri"/>
                <a:sym typeface="Calibri"/>
              </a:rPr>
              <a:t>A reçu une formation SIG (principalement sur la collecte de données et la cartographie thématique)</a:t>
            </a:r>
            <a:endParaRPr dirty="0">
              <a:solidFill>
                <a:srgbClr val="002147"/>
              </a:solidFill>
            </a:endParaRPr>
          </a:p>
        </p:txBody>
      </p:sp>
      <p:sp>
        <p:nvSpPr>
          <p:cNvPr id="17" name="Google Shape;167;p6">
            <a:extLst>
              <a:ext uri="{FF2B5EF4-FFF2-40B4-BE49-F238E27FC236}">
                <a16:creationId xmlns:a16="http://schemas.microsoft.com/office/drawing/2014/main" id="{218774B4-F2A1-583B-4B1B-3E1C41C93100}"/>
              </a:ext>
            </a:extLst>
          </p:cNvPr>
          <p:cNvSpPr txBox="1"/>
          <p:nvPr/>
        </p:nvSpPr>
        <p:spPr>
          <a:xfrm>
            <a:off x="7021705" y="3537888"/>
            <a:ext cx="2060313" cy="253885"/>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fr-FR" sz="1200" dirty="0">
                <a:solidFill>
                  <a:srgbClr val="002147"/>
                </a:solidFill>
                <a:latin typeface="Calibri"/>
                <a:ea typeface="Calibri"/>
                <a:cs typeface="Calibri"/>
                <a:sym typeface="Calibri"/>
              </a:rPr>
              <a:t>A accès à un logiciel SIG</a:t>
            </a:r>
            <a:endParaRPr dirty="0">
              <a:solidFill>
                <a:srgbClr val="002147"/>
              </a:solidFill>
            </a:endParaRPr>
          </a:p>
        </p:txBody>
      </p:sp>
      <p:sp>
        <p:nvSpPr>
          <p:cNvPr id="18" name="Google Shape;168;p6">
            <a:extLst>
              <a:ext uri="{FF2B5EF4-FFF2-40B4-BE49-F238E27FC236}">
                <a16:creationId xmlns:a16="http://schemas.microsoft.com/office/drawing/2014/main" id="{AF850B31-2A41-EE97-075B-2CF75698FFC1}"/>
              </a:ext>
            </a:extLst>
          </p:cNvPr>
          <p:cNvSpPr txBox="1"/>
          <p:nvPr/>
        </p:nvSpPr>
        <p:spPr>
          <a:xfrm>
            <a:off x="7021705" y="3891229"/>
            <a:ext cx="2060313" cy="807883"/>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fr-FR" sz="1200" dirty="0">
                <a:solidFill>
                  <a:srgbClr val="002147"/>
                </a:solidFill>
                <a:latin typeface="Calibri"/>
                <a:ea typeface="Calibri"/>
                <a:cs typeface="Calibri"/>
                <a:sym typeface="Calibri"/>
              </a:rPr>
              <a:t>Génère des cartes thématiques mais l’analyse et modélisation spatiales sont très limitées</a:t>
            </a:r>
            <a:endParaRPr dirty="0">
              <a:solidFill>
                <a:srgbClr val="002147"/>
              </a:solidFill>
            </a:endParaRPr>
          </a:p>
        </p:txBody>
      </p:sp>
      <p:sp>
        <p:nvSpPr>
          <p:cNvPr id="20" name="Google Shape;170;p6">
            <a:extLst>
              <a:ext uri="{FF2B5EF4-FFF2-40B4-BE49-F238E27FC236}">
                <a16:creationId xmlns:a16="http://schemas.microsoft.com/office/drawing/2014/main" id="{CD2B941E-B094-5C60-7C24-4317DF8D9CAA}"/>
              </a:ext>
            </a:extLst>
          </p:cNvPr>
          <p:cNvSpPr/>
          <p:nvPr/>
        </p:nvSpPr>
        <p:spPr>
          <a:xfrm>
            <a:off x="732281" y="5919021"/>
            <a:ext cx="526607" cy="327676"/>
          </a:xfrm>
          <a:prstGeom prst="rightArrow">
            <a:avLst>
              <a:gd name="adj1" fmla="val 50000"/>
              <a:gd name="adj2" fmla="val 50000"/>
            </a:avLst>
          </a:prstGeom>
          <a:solidFill>
            <a:srgbClr val="632423"/>
          </a:solidFill>
          <a:ln w="2540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21" name="Google Shape;171;p6">
            <a:extLst>
              <a:ext uri="{FF2B5EF4-FFF2-40B4-BE49-F238E27FC236}">
                <a16:creationId xmlns:a16="http://schemas.microsoft.com/office/drawing/2014/main" id="{0C1D71FB-F062-C45B-CD9B-F7C2ED2BE883}"/>
              </a:ext>
            </a:extLst>
          </p:cNvPr>
          <p:cNvSpPr txBox="1"/>
          <p:nvPr/>
        </p:nvSpPr>
        <p:spPr>
          <a:xfrm>
            <a:off x="1273951" y="5893575"/>
            <a:ext cx="7690538" cy="62321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fr-FR" dirty="0">
                <a:solidFill>
                  <a:srgbClr val="C00000"/>
                </a:solidFill>
                <a:latin typeface="Calibri"/>
                <a:ea typeface="Calibri"/>
                <a:cs typeface="Calibri"/>
                <a:sym typeface="Calibri"/>
              </a:rPr>
              <a:t>Lacunes dans les éléments censés garantir la qualité, l'efficacité et la durabilité au long terme des données et produits d’information </a:t>
            </a:r>
            <a:endParaRPr dirty="0"/>
          </a:p>
        </p:txBody>
      </p:sp>
      <p:sp>
        <p:nvSpPr>
          <p:cNvPr id="27" name="Google Shape;157;p6">
            <a:extLst>
              <a:ext uri="{FF2B5EF4-FFF2-40B4-BE49-F238E27FC236}">
                <a16:creationId xmlns:a16="http://schemas.microsoft.com/office/drawing/2014/main" id="{EE7AB2A0-B25B-378A-3856-C9611711DA80}"/>
              </a:ext>
            </a:extLst>
          </p:cNvPr>
          <p:cNvSpPr txBox="1"/>
          <p:nvPr/>
        </p:nvSpPr>
        <p:spPr>
          <a:xfrm>
            <a:off x="406923" y="1000528"/>
            <a:ext cx="9144000" cy="477981"/>
          </a:xfrm>
          <a:prstGeom prst="rect">
            <a:avLst/>
          </a:prstGeom>
          <a:noFill/>
          <a:ln>
            <a:noFill/>
          </a:ln>
        </p:spPr>
        <p:txBody>
          <a:bodyPr spcFirstLastPara="1" wrap="square" lIns="68569" tIns="34275" rIns="68569" bIns="34275" anchor="b" anchorCtr="0">
            <a:noAutofit/>
          </a:bodyPr>
          <a:lstStyle/>
          <a:p>
            <a:pPr>
              <a:lnSpc>
                <a:spcPct val="90000"/>
              </a:lnSpc>
              <a:spcBef>
                <a:spcPts val="0"/>
              </a:spcBef>
              <a:spcAft>
                <a:spcPts val="0"/>
              </a:spcAft>
            </a:pPr>
            <a:r>
              <a:rPr lang="fr-FR" sz="2400" dirty="0">
                <a:latin typeface="Calibri"/>
                <a:ea typeface="Calibri"/>
                <a:cs typeface="Calibri"/>
                <a:sym typeface="Calibri"/>
              </a:rPr>
              <a:t>Situation dans les pays de la région Asie-Pacifique (2017)</a:t>
            </a:r>
            <a:endParaRPr dirty="0"/>
          </a:p>
        </p:txBody>
      </p:sp>
      <p:sp>
        <p:nvSpPr>
          <p:cNvPr id="28" name="Slide Number Placeholder 3">
            <a:extLst>
              <a:ext uri="{FF2B5EF4-FFF2-40B4-BE49-F238E27FC236}">
                <a16:creationId xmlns:a16="http://schemas.microsoft.com/office/drawing/2014/main" id="{D06DD4D6-0E39-9F0D-3C66-2F1559514753}"/>
              </a:ext>
            </a:extLst>
          </p:cNvPr>
          <p:cNvSpPr txBox="1">
            <a:spLocks/>
          </p:cNvSpPr>
          <p:nvPr/>
        </p:nvSpPr>
        <p:spPr>
          <a:xfrm>
            <a:off x="7232277" y="58204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9</a:t>
            </a:fld>
            <a:endParaRPr lang="en-US" sz="1200" dirty="0"/>
          </a:p>
        </p:txBody>
      </p:sp>
      <p:sp>
        <p:nvSpPr>
          <p:cNvPr id="29" name="Google Shape;158;p6">
            <a:extLst>
              <a:ext uri="{FF2B5EF4-FFF2-40B4-BE49-F238E27FC236}">
                <a16:creationId xmlns:a16="http://schemas.microsoft.com/office/drawing/2014/main" id="{B92C35E6-C055-A3D4-4976-8E84129DF122}"/>
              </a:ext>
            </a:extLst>
          </p:cNvPr>
          <p:cNvSpPr txBox="1"/>
          <p:nvPr/>
        </p:nvSpPr>
        <p:spPr>
          <a:xfrm>
            <a:off x="179512" y="6616936"/>
            <a:ext cx="5837328" cy="19617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825" dirty="0">
                <a:solidFill>
                  <a:srgbClr val="346667"/>
                </a:solidFill>
                <a:latin typeface="Calibri"/>
                <a:ea typeface="Calibri"/>
                <a:cs typeface="Calibri"/>
                <a:sym typeface="Calibri"/>
              </a:rPr>
              <a:t>Source: https://www.adb.org/publications/building-capacity-geo-enabling-health-information-systems</a:t>
            </a:r>
            <a:endParaRPr dirty="0"/>
          </a:p>
        </p:txBody>
      </p:sp>
      <p:sp>
        <p:nvSpPr>
          <p:cNvPr id="30" name="Google Shape;162;p6">
            <a:extLst>
              <a:ext uri="{FF2B5EF4-FFF2-40B4-BE49-F238E27FC236}">
                <a16:creationId xmlns:a16="http://schemas.microsoft.com/office/drawing/2014/main" id="{41FB1C15-FD2D-E19A-C163-09E7D4A295E4}"/>
              </a:ext>
            </a:extLst>
          </p:cNvPr>
          <p:cNvSpPr/>
          <p:nvPr/>
        </p:nvSpPr>
        <p:spPr>
          <a:xfrm rot="5400000">
            <a:off x="3718769" y="703563"/>
            <a:ext cx="770352" cy="4968553"/>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1" name="Google Shape;162;p6">
            <a:extLst>
              <a:ext uri="{FF2B5EF4-FFF2-40B4-BE49-F238E27FC236}">
                <a16:creationId xmlns:a16="http://schemas.microsoft.com/office/drawing/2014/main" id="{0510A0FD-5C99-AED6-F80A-2F023EBF5A65}"/>
              </a:ext>
            </a:extLst>
          </p:cNvPr>
          <p:cNvSpPr/>
          <p:nvPr/>
        </p:nvSpPr>
        <p:spPr>
          <a:xfrm rot="5400000">
            <a:off x="3762641" y="1970101"/>
            <a:ext cx="655711" cy="4995449"/>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3A48FE0-898D-F4C4-DD50-D2C2888B9D9A}"/>
              </a:ext>
            </a:extLst>
          </p:cNvPr>
          <p:cNvPicPr>
            <a:picLocks noChangeAspect="1"/>
          </p:cNvPicPr>
          <p:nvPr/>
        </p:nvPicPr>
        <p:blipFill rotWithShape="1">
          <a:blip r:embed="rId4"/>
          <a:srcRect l="80520" t="38265" r="10441" b="47050"/>
          <a:stretch/>
        </p:blipFill>
        <p:spPr>
          <a:xfrm>
            <a:off x="6684940" y="1604638"/>
            <a:ext cx="486492" cy="438434"/>
          </a:xfrm>
          <a:prstGeom prst="rect">
            <a:avLst/>
          </a:prstGeom>
        </p:spPr>
      </p:pic>
      <p:sp>
        <p:nvSpPr>
          <p:cNvPr id="6" name="TextBox 5">
            <a:extLst>
              <a:ext uri="{FF2B5EF4-FFF2-40B4-BE49-F238E27FC236}">
                <a16:creationId xmlns:a16="http://schemas.microsoft.com/office/drawing/2014/main" id="{E12DDF02-1EBF-90B3-F228-EE7431369B1A}"/>
              </a:ext>
            </a:extLst>
          </p:cNvPr>
          <p:cNvSpPr txBox="1"/>
          <p:nvPr/>
        </p:nvSpPr>
        <p:spPr>
          <a:xfrm>
            <a:off x="6648896" y="1995164"/>
            <a:ext cx="2171576" cy="246221"/>
          </a:xfrm>
          <a:prstGeom prst="rect">
            <a:avLst/>
          </a:prstGeom>
          <a:noFill/>
        </p:spPr>
        <p:txBody>
          <a:bodyPr wrap="square">
            <a:spAutoFit/>
          </a:bodyPr>
          <a:lstStyle/>
          <a:p>
            <a:r>
              <a:rPr lang="en-PH" sz="1000" dirty="0" err="1"/>
              <a:t>EN_ADB_Building</a:t>
            </a:r>
            <a:r>
              <a:rPr lang="en-PH" sz="1000" dirty="0"/>
              <a:t> Capacity for Geo</a:t>
            </a:r>
          </a:p>
        </p:txBody>
      </p:sp>
    </p:spTree>
    <p:extLst>
      <p:ext uri="{BB962C8B-B14F-4D97-AF65-F5344CB8AC3E}">
        <p14:creationId xmlns:p14="http://schemas.microsoft.com/office/powerpoint/2010/main" val="665199549"/>
      </p:ext>
    </p:extLst>
  </p:cSld>
  <p:clrMapOvr>
    <a:masterClrMapping/>
  </p:clrMapOvr>
</p:sld>
</file>

<file path=ppt/theme/theme1.xml><?xml version="1.0" encoding="utf-8"?>
<a:theme xmlns:a="http://schemas.openxmlformats.org/drawingml/2006/main" name="HGLC_HIS_Geo-enabling_course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_Epi_template.potx" id="{C4C6975B-1ACD-426D-B7B7-6BADFDA88C4B}" vid="{8964BB0A-67A4-4C3D-BACD-1CA8771A41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16127</TotalTime>
  <Words>2664</Words>
  <Application>Microsoft Office PowerPoint</Application>
  <PresentationFormat>On-screen Show (4:3)</PresentationFormat>
  <Paragraphs>212</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Georgia</vt:lpstr>
      <vt:lpstr>Open Sans</vt:lpstr>
      <vt:lpstr>Symbol</vt:lpstr>
      <vt:lpstr>HGLC_HIS_Geo-enabling_course_template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975</cp:lastModifiedBy>
  <cp:revision>165</cp:revision>
  <dcterms:created xsi:type="dcterms:W3CDTF">2018-03-06T13:12:55Z</dcterms:created>
  <dcterms:modified xsi:type="dcterms:W3CDTF">2023-12-21T21:26:07Z</dcterms:modified>
</cp:coreProperties>
</file>