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5350" r:id="rId2"/>
    <p:sldMasterId id="2147485367" r:id="rId3"/>
    <p:sldMasterId id="2147485379" r:id="rId4"/>
  </p:sldMasterIdLst>
  <p:notesMasterIdLst>
    <p:notesMasterId r:id="rId46"/>
  </p:notesMasterIdLst>
  <p:sldIdLst>
    <p:sldId id="291" r:id="rId5"/>
    <p:sldId id="268" r:id="rId6"/>
    <p:sldId id="686" r:id="rId7"/>
    <p:sldId id="2423" r:id="rId8"/>
    <p:sldId id="2420" r:id="rId9"/>
    <p:sldId id="504" r:id="rId10"/>
    <p:sldId id="590" r:id="rId11"/>
    <p:sldId id="714" r:id="rId12"/>
    <p:sldId id="744" r:id="rId13"/>
    <p:sldId id="666" r:id="rId14"/>
    <p:sldId id="705" r:id="rId15"/>
    <p:sldId id="761" r:id="rId16"/>
    <p:sldId id="408" r:id="rId17"/>
    <p:sldId id="270" r:id="rId18"/>
    <p:sldId id="833" r:id="rId19"/>
    <p:sldId id="862" r:id="rId20"/>
    <p:sldId id="867" r:id="rId21"/>
    <p:sldId id="869" r:id="rId22"/>
    <p:sldId id="845" r:id="rId23"/>
    <p:sldId id="2440" r:id="rId24"/>
    <p:sldId id="2443" r:id="rId25"/>
    <p:sldId id="758" r:id="rId26"/>
    <p:sldId id="860" r:id="rId27"/>
    <p:sldId id="759" r:id="rId28"/>
    <p:sldId id="2439" r:id="rId29"/>
    <p:sldId id="305" r:id="rId30"/>
    <p:sldId id="2444" r:id="rId31"/>
    <p:sldId id="2445" r:id="rId32"/>
    <p:sldId id="289" r:id="rId33"/>
    <p:sldId id="2285" r:id="rId34"/>
    <p:sldId id="2425" r:id="rId35"/>
    <p:sldId id="2429" r:id="rId36"/>
    <p:sldId id="2436" r:id="rId37"/>
    <p:sldId id="2432" r:id="rId38"/>
    <p:sldId id="708" r:id="rId39"/>
    <p:sldId id="706" r:id="rId40"/>
    <p:sldId id="2421" r:id="rId41"/>
    <p:sldId id="2428" r:id="rId42"/>
    <p:sldId id="2427" r:id="rId43"/>
    <p:sldId id="2422" r:id="rId44"/>
    <p:sldId id="2426"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067" userDrawn="1">
          <p15:clr>
            <a:srgbClr val="A4A3A4"/>
          </p15:clr>
        </p15:guide>
        <p15:guide id="2" orient="horz" pos="618">
          <p15:clr>
            <a:srgbClr val="A4A3A4"/>
          </p15:clr>
        </p15:guide>
        <p15:guide id="3" orient="horz" pos="4065">
          <p15:clr>
            <a:srgbClr val="A4A3A4"/>
          </p15:clr>
        </p15:guide>
        <p15:guide id="4" orient="horz" pos="3612" userDrawn="1">
          <p15:clr>
            <a:srgbClr val="A4A3A4"/>
          </p15:clr>
        </p15:guide>
        <p15:guide id="5" orient="horz" pos="1298" userDrawn="1">
          <p15:clr>
            <a:srgbClr val="A4A3A4"/>
          </p15:clr>
        </p15:guide>
        <p15:guide id="6" orient="horz" pos="2432" userDrawn="1">
          <p15:clr>
            <a:srgbClr val="A4A3A4"/>
          </p15:clr>
        </p15:guide>
        <p15:guide id="7" pos="2880">
          <p15:clr>
            <a:srgbClr val="A4A3A4"/>
          </p15:clr>
        </p15:guide>
        <p15:guide id="8" pos="5103" userDrawn="1">
          <p15:clr>
            <a:srgbClr val="A4A3A4"/>
          </p15:clr>
        </p15:guide>
        <p15:guide id="9" pos="793">
          <p15:clr>
            <a:srgbClr val="A4A3A4"/>
          </p15:clr>
        </p15:guide>
        <p15:guide id="10" pos="3696" userDrawn="1">
          <p15:clr>
            <a:srgbClr val="A4A3A4"/>
          </p15:clr>
        </p15:guide>
        <p15:guide id="11" orient="horz" pos="18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62C00-2DEF-4D86-1A49-3309FC52D19F}" name="Zeynabou Sy" initials="ZS" userId="S::Zeynabou.Sy@unige.ch::356b1175-aa71-4f48-95f2-5dec8bebd53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C54"/>
    <a:srgbClr val="D8AA37"/>
    <a:srgbClr val="4F8CB5"/>
    <a:srgbClr val="315A75"/>
    <a:srgbClr val="3398CC"/>
    <a:srgbClr val="346667"/>
    <a:srgbClr val="1B3163"/>
    <a:srgbClr val="253C88"/>
    <a:srgbClr val="2384C0"/>
    <a:srgbClr val="31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6" autoAdjust="0"/>
    <p:restoredTop sz="79688" autoAdjust="0"/>
  </p:normalViewPr>
  <p:slideViewPr>
    <p:cSldViewPr showGuides="1">
      <p:cViewPr varScale="1">
        <p:scale>
          <a:sx n="87" d="100"/>
          <a:sy n="87" d="100"/>
        </p:scale>
        <p:origin x="1400" y="184"/>
      </p:cViewPr>
      <p:guideLst>
        <p:guide orient="horz" pos="3067"/>
        <p:guide orient="horz" pos="618"/>
        <p:guide orient="horz" pos="4065"/>
        <p:guide orient="horz" pos="3612"/>
        <p:guide orient="horz" pos="1298"/>
        <p:guide orient="horz" pos="2432"/>
        <p:guide pos="2880"/>
        <p:guide pos="5103"/>
        <p:guide pos="793"/>
        <p:guide pos="3696"/>
        <p:guide orient="horz" pos="1888"/>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y\Documents\ACCESMOD\FOND_MONDIAL\NIGER\DATA\OUTPUT\districts_et_taux_de_couverture_restitution\Couverture%20des%20populations%20&#224;%201h%20et%20nbr%20de%20c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6661417322835"/>
          <c:y val="9.2243186582809222E-2"/>
          <c:w val="0.81947063688999178"/>
          <c:h val="0.79992498718725247"/>
        </c:manualLayout>
      </c:layout>
      <c:scatterChart>
        <c:scatterStyle val="lineMarker"/>
        <c:varyColors val="1"/>
        <c:ser>
          <c:idx val="0"/>
          <c:order val="0"/>
          <c:tx>
            <c:strRef>
              <c:f>TB!$A$1</c:f>
              <c:strCache>
                <c:ptCount val="1"/>
                <c:pt idx="0">
                  <c:v>DEPARTEMEN</c:v>
                </c:pt>
              </c:strCache>
            </c:strRef>
          </c:tx>
          <c:spPr>
            <a:ln w="19050">
              <a:noFill/>
            </a:ln>
          </c:spPr>
          <c:marker>
            <c:symbol val="circle"/>
            <c:size val="7"/>
            <c:spPr>
              <a:solidFill>
                <a:schemeClr val="accent1"/>
              </a:solidFill>
              <a:ln w="3175">
                <a:solidFill>
                  <a:schemeClr val="bg1"/>
                </a:solidFill>
              </a:ln>
              <a:effectLst/>
            </c:spPr>
          </c:marker>
          <c:dPt>
            <c:idx val="19"/>
            <c:bubble3D val="0"/>
            <c:extLst>
              <c:ext xmlns:c16="http://schemas.microsoft.com/office/drawing/2014/chart" uri="{C3380CC4-5D6E-409C-BE32-E72D297353CC}">
                <c16:uniqueId val="{00000000-6725-4E6B-9C6F-A4BA0A33188D}"/>
              </c:ext>
            </c:extLst>
          </c:dPt>
          <c:dPt>
            <c:idx val="20"/>
            <c:marker>
              <c:spPr>
                <a:solidFill>
                  <a:srgbClr val="FF0000"/>
                </a:solidFill>
                <a:ln w="3175">
                  <a:solidFill>
                    <a:schemeClr val="bg1"/>
                  </a:solidFill>
                </a:ln>
                <a:effectLst/>
              </c:spPr>
            </c:marker>
            <c:bubble3D val="0"/>
            <c:extLst>
              <c:ext xmlns:c16="http://schemas.microsoft.com/office/drawing/2014/chart" uri="{C3380CC4-5D6E-409C-BE32-E72D297353CC}">
                <c16:uniqueId val="{00000001-6725-4E6B-9C6F-A4BA0A33188D}"/>
              </c:ext>
            </c:extLst>
          </c:dPt>
          <c:dPt>
            <c:idx val="21"/>
            <c:marker>
              <c:spPr>
                <a:solidFill>
                  <a:schemeClr val="accent5"/>
                </a:solidFill>
                <a:ln w="3175">
                  <a:solidFill>
                    <a:schemeClr val="bg1"/>
                  </a:solidFill>
                </a:ln>
                <a:effectLst/>
              </c:spPr>
            </c:marker>
            <c:bubble3D val="0"/>
            <c:extLst>
              <c:ext xmlns:c16="http://schemas.microsoft.com/office/drawing/2014/chart" uri="{C3380CC4-5D6E-409C-BE32-E72D297353CC}">
                <c16:uniqueId val="{00000002-6725-4E6B-9C6F-A4BA0A33188D}"/>
              </c:ext>
            </c:extLst>
          </c:dPt>
          <c:dPt>
            <c:idx val="26"/>
            <c:bubble3D val="0"/>
            <c:extLst>
              <c:ext xmlns:c16="http://schemas.microsoft.com/office/drawing/2014/chart" uri="{C3380CC4-5D6E-409C-BE32-E72D297353CC}">
                <c16:uniqueId val="{00000003-6725-4E6B-9C6F-A4BA0A33188D}"/>
              </c:ext>
            </c:extLst>
          </c:dPt>
          <c:dPt>
            <c:idx val="29"/>
            <c:bubble3D val="0"/>
            <c:extLst>
              <c:ext xmlns:c16="http://schemas.microsoft.com/office/drawing/2014/chart" uri="{C3380CC4-5D6E-409C-BE32-E72D297353CC}">
                <c16:uniqueId val="{00000004-6725-4E6B-9C6F-A4BA0A33188D}"/>
              </c:ext>
            </c:extLst>
          </c:dPt>
          <c:dPt>
            <c:idx val="45"/>
            <c:marker>
              <c:spPr>
                <a:solidFill>
                  <a:schemeClr val="accent5"/>
                </a:solidFill>
                <a:ln w="3175">
                  <a:solidFill>
                    <a:schemeClr val="bg1"/>
                  </a:solidFill>
                </a:ln>
                <a:effectLst/>
              </c:spPr>
            </c:marker>
            <c:bubble3D val="0"/>
            <c:extLst>
              <c:ext xmlns:c16="http://schemas.microsoft.com/office/drawing/2014/chart" uri="{C3380CC4-5D6E-409C-BE32-E72D297353CC}">
                <c16:uniqueId val="{00000005-6725-4E6B-9C6F-A4BA0A33188D}"/>
              </c:ext>
            </c:extLst>
          </c:dPt>
          <c:dPt>
            <c:idx val="50"/>
            <c:marker>
              <c:spPr>
                <a:solidFill>
                  <a:srgbClr val="FF0000"/>
                </a:solidFill>
                <a:ln w="3175">
                  <a:solidFill>
                    <a:schemeClr val="bg1"/>
                  </a:solidFill>
                </a:ln>
                <a:effectLst/>
              </c:spPr>
            </c:marker>
            <c:bubble3D val="0"/>
            <c:extLst>
              <c:ext xmlns:c16="http://schemas.microsoft.com/office/drawing/2014/chart" uri="{C3380CC4-5D6E-409C-BE32-E72D297353CC}">
                <c16:uniqueId val="{00000006-6725-4E6B-9C6F-A4BA0A33188D}"/>
              </c:ext>
            </c:extLst>
          </c:dPt>
          <c:dPt>
            <c:idx val="69"/>
            <c:bubble3D val="0"/>
            <c:extLst>
              <c:ext xmlns:c16="http://schemas.microsoft.com/office/drawing/2014/chart" uri="{C3380CC4-5D6E-409C-BE32-E72D297353CC}">
                <c16:uniqueId val="{00000007-6725-4E6B-9C6F-A4BA0A33188D}"/>
              </c:ext>
            </c:extLst>
          </c:dPt>
          <c:dLbls>
            <c:dLbl>
              <c:idx val="0"/>
              <c:delete val="1"/>
              <c:extLst>
                <c:ext xmlns:c15="http://schemas.microsoft.com/office/drawing/2012/chart" uri="{CE6537A1-D6FC-4f65-9D91-7224C49458BB}"/>
                <c:ext xmlns:c16="http://schemas.microsoft.com/office/drawing/2014/chart" uri="{C3380CC4-5D6E-409C-BE32-E72D297353CC}">
                  <c16:uniqueId val="{00000008-6725-4E6B-9C6F-A4BA0A33188D}"/>
                </c:ext>
              </c:extLst>
            </c:dLbl>
            <c:dLbl>
              <c:idx val="1"/>
              <c:delete val="1"/>
              <c:extLst>
                <c:ext xmlns:c15="http://schemas.microsoft.com/office/drawing/2012/chart" uri="{CE6537A1-D6FC-4f65-9D91-7224C49458BB}"/>
                <c:ext xmlns:c16="http://schemas.microsoft.com/office/drawing/2014/chart" uri="{C3380CC4-5D6E-409C-BE32-E72D297353CC}">
                  <c16:uniqueId val="{00000009-6725-4E6B-9C6F-A4BA0A33188D}"/>
                </c:ext>
              </c:extLst>
            </c:dLbl>
            <c:dLbl>
              <c:idx val="2"/>
              <c:delete val="1"/>
              <c:extLst>
                <c:ext xmlns:c15="http://schemas.microsoft.com/office/drawing/2012/chart" uri="{CE6537A1-D6FC-4f65-9D91-7224C49458BB}"/>
                <c:ext xmlns:c16="http://schemas.microsoft.com/office/drawing/2014/chart" uri="{C3380CC4-5D6E-409C-BE32-E72D297353CC}">
                  <c16:uniqueId val="{0000000A-6725-4E6B-9C6F-A4BA0A33188D}"/>
                </c:ext>
              </c:extLst>
            </c:dLbl>
            <c:dLbl>
              <c:idx val="3"/>
              <c:delete val="1"/>
              <c:extLst>
                <c:ext xmlns:c15="http://schemas.microsoft.com/office/drawing/2012/chart" uri="{CE6537A1-D6FC-4f65-9D91-7224C49458BB}"/>
                <c:ext xmlns:c16="http://schemas.microsoft.com/office/drawing/2014/chart" uri="{C3380CC4-5D6E-409C-BE32-E72D297353CC}">
                  <c16:uniqueId val="{0000000B-6725-4E6B-9C6F-A4BA0A33188D}"/>
                </c:ext>
              </c:extLst>
            </c:dLbl>
            <c:dLbl>
              <c:idx val="4"/>
              <c:delete val="1"/>
              <c:extLst>
                <c:ext xmlns:c15="http://schemas.microsoft.com/office/drawing/2012/chart" uri="{CE6537A1-D6FC-4f65-9D91-7224C49458BB}"/>
                <c:ext xmlns:c16="http://schemas.microsoft.com/office/drawing/2014/chart" uri="{C3380CC4-5D6E-409C-BE32-E72D297353CC}">
                  <c16:uniqueId val="{0000000C-6725-4E6B-9C6F-A4BA0A33188D}"/>
                </c:ext>
              </c:extLst>
            </c:dLbl>
            <c:dLbl>
              <c:idx val="5"/>
              <c:delete val="1"/>
              <c:extLst>
                <c:ext xmlns:c15="http://schemas.microsoft.com/office/drawing/2012/chart" uri="{CE6537A1-D6FC-4f65-9D91-7224C49458BB}"/>
                <c:ext xmlns:c16="http://schemas.microsoft.com/office/drawing/2014/chart" uri="{C3380CC4-5D6E-409C-BE32-E72D297353CC}">
                  <c16:uniqueId val="{0000000D-6725-4E6B-9C6F-A4BA0A33188D}"/>
                </c:ext>
              </c:extLst>
            </c:dLbl>
            <c:dLbl>
              <c:idx val="6"/>
              <c:delete val="1"/>
              <c:extLst>
                <c:ext xmlns:c15="http://schemas.microsoft.com/office/drawing/2012/chart" uri="{CE6537A1-D6FC-4f65-9D91-7224C49458BB}"/>
                <c:ext xmlns:c16="http://schemas.microsoft.com/office/drawing/2014/chart" uri="{C3380CC4-5D6E-409C-BE32-E72D297353CC}">
                  <c16:uniqueId val="{0000000E-6725-4E6B-9C6F-A4BA0A33188D}"/>
                </c:ext>
              </c:extLst>
            </c:dLbl>
            <c:dLbl>
              <c:idx val="7"/>
              <c:delete val="1"/>
              <c:extLst>
                <c:ext xmlns:c15="http://schemas.microsoft.com/office/drawing/2012/chart" uri="{CE6537A1-D6FC-4f65-9D91-7224C49458BB}"/>
                <c:ext xmlns:c16="http://schemas.microsoft.com/office/drawing/2014/chart" uri="{C3380CC4-5D6E-409C-BE32-E72D297353CC}">
                  <c16:uniqueId val="{0000000F-6725-4E6B-9C6F-A4BA0A33188D}"/>
                </c:ext>
              </c:extLst>
            </c:dLbl>
            <c:dLbl>
              <c:idx val="8"/>
              <c:delete val="1"/>
              <c:extLst>
                <c:ext xmlns:c15="http://schemas.microsoft.com/office/drawing/2012/chart" uri="{CE6537A1-D6FC-4f65-9D91-7224C49458BB}"/>
                <c:ext xmlns:c16="http://schemas.microsoft.com/office/drawing/2014/chart" uri="{C3380CC4-5D6E-409C-BE32-E72D297353CC}">
                  <c16:uniqueId val="{00000010-6725-4E6B-9C6F-A4BA0A33188D}"/>
                </c:ext>
              </c:extLst>
            </c:dLbl>
            <c:dLbl>
              <c:idx val="9"/>
              <c:delete val="1"/>
              <c:extLst>
                <c:ext xmlns:c15="http://schemas.microsoft.com/office/drawing/2012/chart" uri="{CE6537A1-D6FC-4f65-9D91-7224C49458BB}"/>
                <c:ext xmlns:c16="http://schemas.microsoft.com/office/drawing/2014/chart" uri="{C3380CC4-5D6E-409C-BE32-E72D297353CC}">
                  <c16:uniqueId val="{00000011-6725-4E6B-9C6F-A4BA0A33188D}"/>
                </c:ext>
              </c:extLst>
            </c:dLbl>
            <c:dLbl>
              <c:idx val="10"/>
              <c:delete val="1"/>
              <c:extLst>
                <c:ext xmlns:c15="http://schemas.microsoft.com/office/drawing/2012/chart" uri="{CE6537A1-D6FC-4f65-9D91-7224C49458BB}"/>
                <c:ext xmlns:c16="http://schemas.microsoft.com/office/drawing/2014/chart" uri="{C3380CC4-5D6E-409C-BE32-E72D297353CC}">
                  <c16:uniqueId val="{00000012-6725-4E6B-9C6F-A4BA0A33188D}"/>
                </c:ext>
              </c:extLst>
            </c:dLbl>
            <c:dLbl>
              <c:idx val="11"/>
              <c:tx>
                <c:rich>
                  <a:bodyPr/>
                  <a:lstStyle/>
                  <a:p>
                    <a:fld id="{314E0B50-E913-2947-9008-0AB4DEABA5DC}"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6725-4E6B-9C6F-A4BA0A33188D}"/>
                </c:ext>
              </c:extLst>
            </c:dLbl>
            <c:dLbl>
              <c:idx val="12"/>
              <c:delete val="1"/>
              <c:extLst>
                <c:ext xmlns:c15="http://schemas.microsoft.com/office/drawing/2012/chart" uri="{CE6537A1-D6FC-4f65-9D91-7224C49458BB}"/>
                <c:ext xmlns:c16="http://schemas.microsoft.com/office/drawing/2014/chart" uri="{C3380CC4-5D6E-409C-BE32-E72D297353CC}">
                  <c16:uniqueId val="{00000014-6725-4E6B-9C6F-A4BA0A33188D}"/>
                </c:ext>
              </c:extLst>
            </c:dLbl>
            <c:dLbl>
              <c:idx val="13"/>
              <c:delete val="1"/>
              <c:extLst>
                <c:ext xmlns:c15="http://schemas.microsoft.com/office/drawing/2012/chart" uri="{CE6537A1-D6FC-4f65-9D91-7224C49458BB}"/>
                <c:ext xmlns:c16="http://schemas.microsoft.com/office/drawing/2014/chart" uri="{C3380CC4-5D6E-409C-BE32-E72D297353CC}">
                  <c16:uniqueId val="{00000015-6725-4E6B-9C6F-A4BA0A33188D}"/>
                </c:ext>
              </c:extLst>
            </c:dLbl>
            <c:dLbl>
              <c:idx val="14"/>
              <c:delete val="1"/>
              <c:extLst>
                <c:ext xmlns:c15="http://schemas.microsoft.com/office/drawing/2012/chart" uri="{CE6537A1-D6FC-4f65-9D91-7224C49458BB}"/>
                <c:ext xmlns:c16="http://schemas.microsoft.com/office/drawing/2014/chart" uri="{C3380CC4-5D6E-409C-BE32-E72D297353CC}">
                  <c16:uniqueId val="{00000016-6725-4E6B-9C6F-A4BA0A33188D}"/>
                </c:ext>
              </c:extLst>
            </c:dLbl>
            <c:dLbl>
              <c:idx val="15"/>
              <c:delete val="1"/>
              <c:extLst>
                <c:ext xmlns:c15="http://schemas.microsoft.com/office/drawing/2012/chart" uri="{CE6537A1-D6FC-4f65-9D91-7224C49458BB}"/>
                <c:ext xmlns:c16="http://schemas.microsoft.com/office/drawing/2014/chart" uri="{C3380CC4-5D6E-409C-BE32-E72D297353CC}">
                  <c16:uniqueId val="{00000017-6725-4E6B-9C6F-A4BA0A33188D}"/>
                </c:ext>
              </c:extLst>
            </c:dLbl>
            <c:dLbl>
              <c:idx val="16"/>
              <c:delete val="1"/>
              <c:extLst>
                <c:ext xmlns:c15="http://schemas.microsoft.com/office/drawing/2012/chart" uri="{CE6537A1-D6FC-4f65-9D91-7224C49458BB}"/>
                <c:ext xmlns:c16="http://schemas.microsoft.com/office/drawing/2014/chart" uri="{C3380CC4-5D6E-409C-BE32-E72D297353CC}">
                  <c16:uniqueId val="{00000018-6725-4E6B-9C6F-A4BA0A33188D}"/>
                </c:ext>
              </c:extLst>
            </c:dLbl>
            <c:dLbl>
              <c:idx val="17"/>
              <c:delete val="1"/>
              <c:extLst>
                <c:ext xmlns:c15="http://schemas.microsoft.com/office/drawing/2012/chart" uri="{CE6537A1-D6FC-4f65-9D91-7224C49458BB}"/>
                <c:ext xmlns:c16="http://schemas.microsoft.com/office/drawing/2014/chart" uri="{C3380CC4-5D6E-409C-BE32-E72D297353CC}">
                  <c16:uniqueId val="{00000019-6725-4E6B-9C6F-A4BA0A33188D}"/>
                </c:ext>
              </c:extLst>
            </c:dLbl>
            <c:dLbl>
              <c:idx val="18"/>
              <c:delete val="1"/>
              <c:extLst>
                <c:ext xmlns:c15="http://schemas.microsoft.com/office/drawing/2012/chart" uri="{CE6537A1-D6FC-4f65-9D91-7224C49458BB}"/>
                <c:ext xmlns:c16="http://schemas.microsoft.com/office/drawing/2014/chart" uri="{C3380CC4-5D6E-409C-BE32-E72D297353CC}">
                  <c16:uniqueId val="{0000001A-6725-4E6B-9C6F-A4BA0A33188D}"/>
                </c:ext>
              </c:extLst>
            </c:dLbl>
            <c:dLbl>
              <c:idx val="19"/>
              <c:layout>
                <c:manualLayout>
                  <c:x val="-1.6542597187759085E-3"/>
                  <c:y val="-1.5779092702169626E-2"/>
                </c:manualLayout>
              </c:layout>
              <c:tx>
                <c:rich>
                  <a:bodyPr/>
                  <a:lstStyle/>
                  <a:p>
                    <a:fld id="{C019D612-717E-A14F-AFF9-5A250E8A06E5}"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725-4E6B-9C6F-A4BA0A33188D}"/>
                </c:ext>
              </c:extLst>
            </c:dLbl>
            <c:dLbl>
              <c:idx val="20"/>
              <c:tx>
                <c:rich>
                  <a:bodyPr/>
                  <a:lstStyle/>
                  <a:p>
                    <a:fld id="{EE98A61D-E4AB-3349-8C80-5DD7328B7A7E}" type="CELLRANGE">
                      <a:rPr lang="en-CH"/>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725-4E6B-9C6F-A4BA0A33188D}"/>
                </c:ext>
              </c:extLst>
            </c:dLbl>
            <c:dLbl>
              <c:idx val="21"/>
              <c:tx>
                <c:rich>
                  <a:bodyPr/>
                  <a:lstStyle/>
                  <a:p>
                    <a:fld id="{3D7D4A45-B824-4A43-8056-4060756C8887}" type="CELLRANGE">
                      <a:rPr lang="en-CH"/>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725-4E6B-9C6F-A4BA0A33188D}"/>
                </c:ext>
              </c:extLst>
            </c:dLbl>
            <c:dLbl>
              <c:idx val="22"/>
              <c:tx>
                <c:rich>
                  <a:bodyPr/>
                  <a:lstStyle/>
                  <a:p>
                    <a:fld id="{A8264CEC-2E30-8C41-A636-07AFC6F8A48C}" type="CELLRANGE">
                      <a:rPr lang="en-CH"/>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6725-4E6B-9C6F-A4BA0A33188D}"/>
                </c:ext>
              </c:extLst>
            </c:dLbl>
            <c:dLbl>
              <c:idx val="23"/>
              <c:layout>
                <c:manualLayout>
                  <c:x val="-8.271298593879239E-3"/>
                  <c:y val="7.8895463510847402E-3"/>
                </c:manualLayout>
              </c:layout>
              <c:tx>
                <c:rich>
                  <a:bodyPr/>
                  <a:lstStyle/>
                  <a:p>
                    <a:fld id="{3C2723AE-76F5-9548-98C7-DA3E5F4F5FF2}"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6725-4E6B-9C6F-A4BA0A33188D}"/>
                </c:ext>
              </c:extLst>
            </c:dLbl>
            <c:dLbl>
              <c:idx val="24"/>
              <c:delete val="1"/>
              <c:extLst>
                <c:ext xmlns:c15="http://schemas.microsoft.com/office/drawing/2012/chart" uri="{CE6537A1-D6FC-4f65-9D91-7224C49458BB}"/>
                <c:ext xmlns:c16="http://schemas.microsoft.com/office/drawing/2014/chart" uri="{C3380CC4-5D6E-409C-BE32-E72D297353CC}">
                  <c16:uniqueId val="{0000001D-6725-4E6B-9C6F-A4BA0A33188D}"/>
                </c:ext>
              </c:extLst>
            </c:dLbl>
            <c:dLbl>
              <c:idx val="25"/>
              <c:layout>
                <c:manualLayout>
                  <c:x val="-4.9627791563275434E-3"/>
                  <c:y val="5.9171597633136093E-3"/>
                </c:manualLayout>
              </c:layout>
              <c:tx>
                <c:rich>
                  <a:bodyPr/>
                  <a:lstStyle/>
                  <a:p>
                    <a:fld id="{ABC94FF3-47B3-E14E-B206-93000F24734A}"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6725-4E6B-9C6F-A4BA0A33188D}"/>
                </c:ext>
              </c:extLst>
            </c:dLbl>
            <c:dLbl>
              <c:idx val="26"/>
              <c:delete val="1"/>
              <c:extLst>
                <c:ext xmlns:c15="http://schemas.microsoft.com/office/drawing/2012/chart" uri="{CE6537A1-D6FC-4f65-9D91-7224C49458BB}"/>
                <c:ext xmlns:c16="http://schemas.microsoft.com/office/drawing/2014/chart" uri="{C3380CC4-5D6E-409C-BE32-E72D297353CC}">
                  <c16:uniqueId val="{00000003-6725-4E6B-9C6F-A4BA0A33188D}"/>
                </c:ext>
              </c:extLst>
            </c:dLbl>
            <c:dLbl>
              <c:idx val="27"/>
              <c:delete val="1"/>
              <c:extLst>
                <c:ext xmlns:c15="http://schemas.microsoft.com/office/drawing/2012/chart" uri="{CE6537A1-D6FC-4f65-9D91-7224C49458BB}"/>
                <c:ext xmlns:c16="http://schemas.microsoft.com/office/drawing/2014/chart" uri="{C3380CC4-5D6E-409C-BE32-E72D297353CC}">
                  <c16:uniqueId val="{0000001F-6725-4E6B-9C6F-A4BA0A33188D}"/>
                </c:ext>
              </c:extLst>
            </c:dLbl>
            <c:dLbl>
              <c:idx val="28"/>
              <c:delete val="1"/>
              <c:extLst>
                <c:ext xmlns:c15="http://schemas.microsoft.com/office/drawing/2012/chart" uri="{CE6537A1-D6FC-4f65-9D91-7224C49458BB}"/>
                <c:ext xmlns:c16="http://schemas.microsoft.com/office/drawing/2014/chart" uri="{C3380CC4-5D6E-409C-BE32-E72D297353CC}">
                  <c16:uniqueId val="{00000020-6725-4E6B-9C6F-A4BA0A33188D}"/>
                </c:ext>
              </c:extLst>
            </c:dLbl>
            <c:dLbl>
              <c:idx val="29"/>
              <c:delete val="1"/>
              <c:extLst>
                <c:ext xmlns:c15="http://schemas.microsoft.com/office/drawing/2012/chart" uri="{CE6537A1-D6FC-4f65-9D91-7224C49458BB}"/>
                <c:ext xmlns:c16="http://schemas.microsoft.com/office/drawing/2014/chart" uri="{C3380CC4-5D6E-409C-BE32-E72D297353CC}">
                  <c16:uniqueId val="{00000004-6725-4E6B-9C6F-A4BA0A33188D}"/>
                </c:ext>
              </c:extLst>
            </c:dLbl>
            <c:dLbl>
              <c:idx val="30"/>
              <c:delete val="1"/>
              <c:extLst>
                <c:ext xmlns:c15="http://schemas.microsoft.com/office/drawing/2012/chart" uri="{CE6537A1-D6FC-4f65-9D91-7224C49458BB}"/>
                <c:ext xmlns:c16="http://schemas.microsoft.com/office/drawing/2014/chart" uri="{C3380CC4-5D6E-409C-BE32-E72D297353CC}">
                  <c16:uniqueId val="{00000021-6725-4E6B-9C6F-A4BA0A33188D}"/>
                </c:ext>
              </c:extLst>
            </c:dLbl>
            <c:dLbl>
              <c:idx val="31"/>
              <c:delete val="1"/>
              <c:extLst>
                <c:ext xmlns:c15="http://schemas.microsoft.com/office/drawing/2012/chart" uri="{CE6537A1-D6FC-4f65-9D91-7224C49458BB}"/>
                <c:ext xmlns:c16="http://schemas.microsoft.com/office/drawing/2014/chart" uri="{C3380CC4-5D6E-409C-BE32-E72D297353CC}">
                  <c16:uniqueId val="{00000022-6725-4E6B-9C6F-A4BA0A33188D}"/>
                </c:ext>
              </c:extLst>
            </c:dLbl>
            <c:dLbl>
              <c:idx val="32"/>
              <c:delete val="1"/>
              <c:extLst>
                <c:ext xmlns:c15="http://schemas.microsoft.com/office/drawing/2012/chart" uri="{CE6537A1-D6FC-4f65-9D91-7224C49458BB}"/>
                <c:ext xmlns:c16="http://schemas.microsoft.com/office/drawing/2014/chart" uri="{C3380CC4-5D6E-409C-BE32-E72D297353CC}">
                  <c16:uniqueId val="{00000023-6725-4E6B-9C6F-A4BA0A33188D}"/>
                </c:ext>
              </c:extLst>
            </c:dLbl>
            <c:dLbl>
              <c:idx val="33"/>
              <c:delete val="1"/>
              <c:extLst>
                <c:ext xmlns:c15="http://schemas.microsoft.com/office/drawing/2012/chart" uri="{CE6537A1-D6FC-4f65-9D91-7224C49458BB}"/>
                <c:ext xmlns:c16="http://schemas.microsoft.com/office/drawing/2014/chart" uri="{C3380CC4-5D6E-409C-BE32-E72D297353CC}">
                  <c16:uniqueId val="{00000024-6725-4E6B-9C6F-A4BA0A33188D}"/>
                </c:ext>
              </c:extLst>
            </c:dLbl>
            <c:dLbl>
              <c:idx val="34"/>
              <c:delete val="1"/>
              <c:extLst>
                <c:ext xmlns:c15="http://schemas.microsoft.com/office/drawing/2012/chart" uri="{CE6537A1-D6FC-4f65-9D91-7224C49458BB}"/>
                <c:ext xmlns:c16="http://schemas.microsoft.com/office/drawing/2014/chart" uri="{C3380CC4-5D6E-409C-BE32-E72D297353CC}">
                  <c16:uniqueId val="{00000025-6725-4E6B-9C6F-A4BA0A33188D}"/>
                </c:ext>
              </c:extLst>
            </c:dLbl>
            <c:dLbl>
              <c:idx val="35"/>
              <c:delete val="1"/>
              <c:extLst>
                <c:ext xmlns:c15="http://schemas.microsoft.com/office/drawing/2012/chart" uri="{CE6537A1-D6FC-4f65-9D91-7224C49458BB}"/>
                <c:ext xmlns:c16="http://schemas.microsoft.com/office/drawing/2014/chart" uri="{C3380CC4-5D6E-409C-BE32-E72D297353CC}">
                  <c16:uniqueId val="{00000026-6725-4E6B-9C6F-A4BA0A33188D}"/>
                </c:ext>
              </c:extLst>
            </c:dLbl>
            <c:dLbl>
              <c:idx val="36"/>
              <c:delete val="1"/>
              <c:extLst>
                <c:ext xmlns:c15="http://schemas.microsoft.com/office/drawing/2012/chart" uri="{CE6537A1-D6FC-4f65-9D91-7224C49458BB}"/>
                <c:ext xmlns:c16="http://schemas.microsoft.com/office/drawing/2014/chart" uri="{C3380CC4-5D6E-409C-BE32-E72D297353CC}">
                  <c16:uniqueId val="{00000027-6725-4E6B-9C6F-A4BA0A33188D}"/>
                </c:ext>
              </c:extLst>
            </c:dLbl>
            <c:dLbl>
              <c:idx val="37"/>
              <c:delete val="1"/>
              <c:extLst>
                <c:ext xmlns:c15="http://schemas.microsoft.com/office/drawing/2012/chart" uri="{CE6537A1-D6FC-4f65-9D91-7224C49458BB}"/>
                <c:ext xmlns:c16="http://schemas.microsoft.com/office/drawing/2014/chart" uri="{C3380CC4-5D6E-409C-BE32-E72D297353CC}">
                  <c16:uniqueId val="{00000028-6725-4E6B-9C6F-A4BA0A33188D}"/>
                </c:ext>
              </c:extLst>
            </c:dLbl>
            <c:dLbl>
              <c:idx val="38"/>
              <c:delete val="1"/>
              <c:extLst>
                <c:ext xmlns:c15="http://schemas.microsoft.com/office/drawing/2012/chart" uri="{CE6537A1-D6FC-4f65-9D91-7224C49458BB}"/>
                <c:ext xmlns:c16="http://schemas.microsoft.com/office/drawing/2014/chart" uri="{C3380CC4-5D6E-409C-BE32-E72D297353CC}">
                  <c16:uniqueId val="{00000029-6725-4E6B-9C6F-A4BA0A33188D}"/>
                </c:ext>
              </c:extLst>
            </c:dLbl>
            <c:dLbl>
              <c:idx val="39"/>
              <c:delete val="1"/>
              <c:extLst>
                <c:ext xmlns:c15="http://schemas.microsoft.com/office/drawing/2012/chart" uri="{CE6537A1-D6FC-4f65-9D91-7224C49458BB}"/>
                <c:ext xmlns:c16="http://schemas.microsoft.com/office/drawing/2014/chart" uri="{C3380CC4-5D6E-409C-BE32-E72D297353CC}">
                  <c16:uniqueId val="{0000002A-6725-4E6B-9C6F-A4BA0A33188D}"/>
                </c:ext>
              </c:extLst>
            </c:dLbl>
            <c:dLbl>
              <c:idx val="40"/>
              <c:delete val="1"/>
              <c:extLst>
                <c:ext xmlns:c15="http://schemas.microsoft.com/office/drawing/2012/chart" uri="{CE6537A1-D6FC-4f65-9D91-7224C49458BB}"/>
                <c:ext xmlns:c16="http://schemas.microsoft.com/office/drawing/2014/chart" uri="{C3380CC4-5D6E-409C-BE32-E72D297353CC}">
                  <c16:uniqueId val="{0000002B-6725-4E6B-9C6F-A4BA0A33188D}"/>
                </c:ext>
              </c:extLst>
            </c:dLbl>
            <c:dLbl>
              <c:idx val="41"/>
              <c:delete val="1"/>
              <c:extLst>
                <c:ext xmlns:c15="http://schemas.microsoft.com/office/drawing/2012/chart" uri="{CE6537A1-D6FC-4f65-9D91-7224C49458BB}"/>
                <c:ext xmlns:c16="http://schemas.microsoft.com/office/drawing/2014/chart" uri="{C3380CC4-5D6E-409C-BE32-E72D297353CC}">
                  <c16:uniqueId val="{0000002C-6725-4E6B-9C6F-A4BA0A33188D}"/>
                </c:ext>
              </c:extLst>
            </c:dLbl>
            <c:dLbl>
              <c:idx val="42"/>
              <c:tx>
                <c:rich>
                  <a:bodyPr/>
                  <a:lstStyle/>
                  <a:p>
                    <a:fld id="{A0A320E6-089F-9A49-9047-D25CE213361D}" type="CELLRANGE">
                      <a:rPr lang="en-CH"/>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6725-4E6B-9C6F-A4BA0A33188D}"/>
                </c:ext>
              </c:extLst>
            </c:dLbl>
            <c:dLbl>
              <c:idx val="43"/>
              <c:layout>
                <c:manualLayout>
                  <c:x val="-6.7824648469809762E-2"/>
                  <c:y val="-1.9723865877712757E-3"/>
                </c:manualLayout>
              </c:layout>
              <c:tx>
                <c:rich>
                  <a:bodyPr/>
                  <a:lstStyle/>
                  <a:p>
                    <a:fld id="{24E20270-759B-1941-8716-DE392BAE98A2}"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6725-4E6B-9C6F-A4BA0A33188D}"/>
                </c:ext>
              </c:extLst>
            </c:dLbl>
            <c:dLbl>
              <c:idx val="44"/>
              <c:delete val="1"/>
              <c:extLst>
                <c:ext xmlns:c15="http://schemas.microsoft.com/office/drawing/2012/chart" uri="{CE6537A1-D6FC-4f65-9D91-7224C49458BB}"/>
                <c:ext xmlns:c16="http://schemas.microsoft.com/office/drawing/2014/chart" uri="{C3380CC4-5D6E-409C-BE32-E72D297353CC}">
                  <c16:uniqueId val="{0000002F-6725-4E6B-9C6F-A4BA0A33188D}"/>
                </c:ext>
              </c:extLst>
            </c:dLbl>
            <c:dLbl>
              <c:idx val="45"/>
              <c:layout>
                <c:manualLayout>
                  <c:x val="-5.9553349875930521E-2"/>
                  <c:y val="-1.9723865877712032E-2"/>
                </c:manualLayout>
              </c:layout>
              <c:tx>
                <c:rich>
                  <a:bodyPr/>
                  <a:lstStyle/>
                  <a:p>
                    <a:fld id="{35BC9219-1398-7A47-B017-7CAF6D501180}"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6725-4E6B-9C6F-A4BA0A33188D}"/>
                </c:ext>
              </c:extLst>
            </c:dLbl>
            <c:dLbl>
              <c:idx val="46"/>
              <c:delete val="1"/>
              <c:extLst>
                <c:ext xmlns:c15="http://schemas.microsoft.com/office/drawing/2012/chart" uri="{CE6537A1-D6FC-4f65-9D91-7224C49458BB}"/>
                <c:ext xmlns:c16="http://schemas.microsoft.com/office/drawing/2014/chart" uri="{C3380CC4-5D6E-409C-BE32-E72D297353CC}">
                  <c16:uniqueId val="{00000030-6725-4E6B-9C6F-A4BA0A33188D}"/>
                </c:ext>
              </c:extLst>
            </c:dLbl>
            <c:dLbl>
              <c:idx val="47"/>
              <c:delete val="1"/>
              <c:extLst>
                <c:ext xmlns:c15="http://schemas.microsoft.com/office/drawing/2012/chart" uri="{CE6537A1-D6FC-4f65-9D91-7224C49458BB}"/>
                <c:ext xmlns:c16="http://schemas.microsoft.com/office/drawing/2014/chart" uri="{C3380CC4-5D6E-409C-BE32-E72D297353CC}">
                  <c16:uniqueId val="{00000031-6725-4E6B-9C6F-A4BA0A33188D}"/>
                </c:ext>
              </c:extLst>
            </c:dLbl>
            <c:dLbl>
              <c:idx val="48"/>
              <c:delete val="1"/>
              <c:extLst>
                <c:ext xmlns:c15="http://schemas.microsoft.com/office/drawing/2012/chart" uri="{CE6537A1-D6FC-4f65-9D91-7224C49458BB}"/>
                <c:ext xmlns:c16="http://schemas.microsoft.com/office/drawing/2014/chart" uri="{C3380CC4-5D6E-409C-BE32-E72D297353CC}">
                  <c16:uniqueId val="{00000032-6725-4E6B-9C6F-A4BA0A33188D}"/>
                </c:ext>
              </c:extLst>
            </c:dLbl>
            <c:dLbl>
              <c:idx val="49"/>
              <c:delete val="1"/>
              <c:extLst>
                <c:ext xmlns:c15="http://schemas.microsoft.com/office/drawing/2012/chart" uri="{CE6537A1-D6FC-4f65-9D91-7224C49458BB}"/>
                <c:ext xmlns:c16="http://schemas.microsoft.com/office/drawing/2014/chart" uri="{C3380CC4-5D6E-409C-BE32-E72D297353CC}">
                  <c16:uniqueId val="{00000033-6725-4E6B-9C6F-A4BA0A33188D}"/>
                </c:ext>
              </c:extLst>
            </c:dLbl>
            <c:dLbl>
              <c:idx val="50"/>
              <c:layout>
                <c:manualLayout>
                  <c:x val="-4.9627791563276041E-3"/>
                  <c:y val="1.1834319526627219E-2"/>
                </c:manualLayout>
              </c:layout>
              <c:tx>
                <c:rich>
                  <a:bodyPr/>
                  <a:lstStyle/>
                  <a:p>
                    <a:fld id="{26A01C1D-50FF-9E4D-BAA0-9640D4855B9F}"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6725-4E6B-9C6F-A4BA0A33188D}"/>
                </c:ext>
              </c:extLst>
            </c:dLbl>
            <c:dLbl>
              <c:idx val="51"/>
              <c:delete val="1"/>
              <c:extLst>
                <c:ext xmlns:c15="http://schemas.microsoft.com/office/drawing/2012/chart" uri="{CE6537A1-D6FC-4f65-9D91-7224C49458BB}"/>
                <c:ext xmlns:c16="http://schemas.microsoft.com/office/drawing/2014/chart" uri="{C3380CC4-5D6E-409C-BE32-E72D297353CC}">
                  <c16:uniqueId val="{00000034-6725-4E6B-9C6F-A4BA0A33188D}"/>
                </c:ext>
              </c:extLst>
            </c:dLbl>
            <c:dLbl>
              <c:idx val="52"/>
              <c:layout>
                <c:manualLayout>
                  <c:x val="-8.4367245657568202E-2"/>
                  <c:y val="0"/>
                </c:manualLayout>
              </c:layout>
              <c:tx>
                <c:rich>
                  <a:bodyPr/>
                  <a:lstStyle/>
                  <a:p>
                    <a:fld id="{A640232E-3BEF-634B-8C22-6129F611A246}"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5-6725-4E6B-9C6F-A4BA0A33188D}"/>
                </c:ext>
              </c:extLst>
            </c:dLbl>
            <c:dLbl>
              <c:idx val="53"/>
              <c:delete val="1"/>
              <c:extLst>
                <c:ext xmlns:c15="http://schemas.microsoft.com/office/drawing/2012/chart" uri="{CE6537A1-D6FC-4f65-9D91-7224C49458BB}"/>
                <c:ext xmlns:c16="http://schemas.microsoft.com/office/drawing/2014/chart" uri="{C3380CC4-5D6E-409C-BE32-E72D297353CC}">
                  <c16:uniqueId val="{00000036-6725-4E6B-9C6F-A4BA0A33188D}"/>
                </c:ext>
              </c:extLst>
            </c:dLbl>
            <c:dLbl>
              <c:idx val="54"/>
              <c:delete val="1"/>
              <c:extLst>
                <c:ext xmlns:c15="http://schemas.microsoft.com/office/drawing/2012/chart" uri="{CE6537A1-D6FC-4f65-9D91-7224C49458BB}"/>
                <c:ext xmlns:c16="http://schemas.microsoft.com/office/drawing/2014/chart" uri="{C3380CC4-5D6E-409C-BE32-E72D297353CC}">
                  <c16:uniqueId val="{00000037-6725-4E6B-9C6F-A4BA0A33188D}"/>
                </c:ext>
              </c:extLst>
            </c:dLbl>
            <c:dLbl>
              <c:idx val="55"/>
              <c:delete val="1"/>
              <c:extLst>
                <c:ext xmlns:c15="http://schemas.microsoft.com/office/drawing/2012/chart" uri="{CE6537A1-D6FC-4f65-9D91-7224C49458BB}"/>
                <c:ext xmlns:c16="http://schemas.microsoft.com/office/drawing/2014/chart" uri="{C3380CC4-5D6E-409C-BE32-E72D297353CC}">
                  <c16:uniqueId val="{00000038-6725-4E6B-9C6F-A4BA0A33188D}"/>
                </c:ext>
              </c:extLst>
            </c:dLbl>
            <c:dLbl>
              <c:idx val="56"/>
              <c:layout>
                <c:manualLayout>
                  <c:x val="-6.6170388751033912E-2"/>
                  <c:y val="-1.9723865877711308E-3"/>
                </c:manualLayout>
              </c:layout>
              <c:tx>
                <c:rich>
                  <a:bodyPr/>
                  <a:lstStyle/>
                  <a:p>
                    <a:fld id="{E7E256B6-1FB7-0F4D-83FD-7D56AB75855D}"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6725-4E6B-9C6F-A4BA0A33188D}"/>
                </c:ext>
              </c:extLst>
            </c:dLbl>
            <c:dLbl>
              <c:idx val="57"/>
              <c:delete val="1"/>
              <c:extLst>
                <c:ext xmlns:c15="http://schemas.microsoft.com/office/drawing/2012/chart" uri="{CE6537A1-D6FC-4f65-9D91-7224C49458BB}"/>
                <c:ext xmlns:c16="http://schemas.microsoft.com/office/drawing/2014/chart" uri="{C3380CC4-5D6E-409C-BE32-E72D297353CC}">
                  <c16:uniqueId val="{0000003A-6725-4E6B-9C6F-A4BA0A33188D}"/>
                </c:ext>
              </c:extLst>
            </c:dLbl>
            <c:dLbl>
              <c:idx val="58"/>
              <c:delete val="1"/>
              <c:extLst>
                <c:ext xmlns:c15="http://schemas.microsoft.com/office/drawing/2012/chart" uri="{CE6537A1-D6FC-4f65-9D91-7224C49458BB}"/>
                <c:ext xmlns:c16="http://schemas.microsoft.com/office/drawing/2014/chart" uri="{C3380CC4-5D6E-409C-BE32-E72D297353CC}">
                  <c16:uniqueId val="{0000003B-6725-4E6B-9C6F-A4BA0A33188D}"/>
                </c:ext>
              </c:extLst>
            </c:dLbl>
            <c:dLbl>
              <c:idx val="59"/>
              <c:delete val="1"/>
              <c:extLst>
                <c:ext xmlns:c15="http://schemas.microsoft.com/office/drawing/2012/chart" uri="{CE6537A1-D6FC-4f65-9D91-7224C49458BB}"/>
                <c:ext xmlns:c16="http://schemas.microsoft.com/office/drawing/2014/chart" uri="{C3380CC4-5D6E-409C-BE32-E72D297353CC}">
                  <c16:uniqueId val="{0000003C-6725-4E6B-9C6F-A4BA0A33188D}"/>
                </c:ext>
              </c:extLst>
            </c:dLbl>
            <c:dLbl>
              <c:idx val="60"/>
              <c:delete val="1"/>
              <c:extLst>
                <c:ext xmlns:c15="http://schemas.microsoft.com/office/drawing/2012/chart" uri="{CE6537A1-D6FC-4f65-9D91-7224C49458BB}"/>
                <c:ext xmlns:c16="http://schemas.microsoft.com/office/drawing/2014/chart" uri="{C3380CC4-5D6E-409C-BE32-E72D297353CC}">
                  <c16:uniqueId val="{0000003D-6725-4E6B-9C6F-A4BA0A33188D}"/>
                </c:ext>
              </c:extLst>
            </c:dLbl>
            <c:dLbl>
              <c:idx val="61"/>
              <c:tx>
                <c:rich>
                  <a:bodyPr/>
                  <a:lstStyle/>
                  <a:p>
                    <a:fld id="{AAF8F008-B41F-E24C-B201-DFA85A41AC7C}" type="CELLRANGE">
                      <a:rPr lang="en-CH"/>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6725-4E6B-9C6F-A4BA0A33188D}"/>
                </c:ext>
              </c:extLst>
            </c:dLbl>
            <c:dLbl>
              <c:idx val="62"/>
              <c:delete val="1"/>
              <c:extLst>
                <c:ext xmlns:c15="http://schemas.microsoft.com/office/drawing/2012/chart" uri="{CE6537A1-D6FC-4f65-9D91-7224C49458BB}"/>
                <c:ext xmlns:c16="http://schemas.microsoft.com/office/drawing/2014/chart" uri="{C3380CC4-5D6E-409C-BE32-E72D297353CC}">
                  <c16:uniqueId val="{0000003F-6725-4E6B-9C6F-A4BA0A33188D}"/>
                </c:ext>
              </c:extLst>
            </c:dLbl>
            <c:dLbl>
              <c:idx val="63"/>
              <c:delete val="1"/>
              <c:extLst>
                <c:ext xmlns:c15="http://schemas.microsoft.com/office/drawing/2012/chart" uri="{CE6537A1-D6FC-4f65-9D91-7224C49458BB}"/>
                <c:ext xmlns:c16="http://schemas.microsoft.com/office/drawing/2014/chart" uri="{C3380CC4-5D6E-409C-BE32-E72D297353CC}">
                  <c16:uniqueId val="{00000040-6725-4E6B-9C6F-A4BA0A33188D}"/>
                </c:ext>
              </c:extLst>
            </c:dLbl>
            <c:dLbl>
              <c:idx val="64"/>
              <c:delete val="1"/>
              <c:extLst>
                <c:ext xmlns:c15="http://schemas.microsoft.com/office/drawing/2012/chart" uri="{CE6537A1-D6FC-4f65-9D91-7224C49458BB}"/>
                <c:ext xmlns:c16="http://schemas.microsoft.com/office/drawing/2014/chart" uri="{C3380CC4-5D6E-409C-BE32-E72D297353CC}">
                  <c16:uniqueId val="{00000041-6725-4E6B-9C6F-A4BA0A33188D}"/>
                </c:ext>
              </c:extLst>
            </c:dLbl>
            <c:dLbl>
              <c:idx val="65"/>
              <c:delete val="1"/>
              <c:extLst>
                <c:ext xmlns:c15="http://schemas.microsoft.com/office/drawing/2012/chart" uri="{CE6537A1-D6FC-4f65-9D91-7224C49458BB}"/>
                <c:ext xmlns:c16="http://schemas.microsoft.com/office/drawing/2014/chart" uri="{C3380CC4-5D6E-409C-BE32-E72D297353CC}">
                  <c16:uniqueId val="{00000042-6725-4E6B-9C6F-A4BA0A33188D}"/>
                </c:ext>
              </c:extLst>
            </c:dLbl>
            <c:dLbl>
              <c:idx val="66"/>
              <c:delete val="1"/>
              <c:extLst>
                <c:ext xmlns:c15="http://schemas.microsoft.com/office/drawing/2012/chart" uri="{CE6537A1-D6FC-4f65-9D91-7224C49458BB}"/>
                <c:ext xmlns:c16="http://schemas.microsoft.com/office/drawing/2014/chart" uri="{C3380CC4-5D6E-409C-BE32-E72D297353CC}">
                  <c16:uniqueId val="{00000043-6725-4E6B-9C6F-A4BA0A33188D}"/>
                </c:ext>
              </c:extLst>
            </c:dLbl>
            <c:dLbl>
              <c:idx val="67"/>
              <c:tx>
                <c:rich>
                  <a:bodyPr/>
                  <a:lstStyle/>
                  <a:p>
                    <a:fld id="{409F2579-C531-574B-B323-05FDF821248A}" type="CELLRANGE">
                      <a:rPr lang="en-CH"/>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4-6725-4E6B-9C6F-A4BA0A33188D}"/>
                </c:ext>
              </c:extLst>
            </c:dLbl>
            <c:dLbl>
              <c:idx val="68"/>
              <c:delete val="1"/>
              <c:extLst>
                <c:ext xmlns:c15="http://schemas.microsoft.com/office/drawing/2012/chart" uri="{CE6537A1-D6FC-4f65-9D91-7224C49458BB}"/>
                <c:ext xmlns:c16="http://schemas.microsoft.com/office/drawing/2014/chart" uri="{C3380CC4-5D6E-409C-BE32-E72D297353CC}">
                  <c16:uniqueId val="{00000045-6725-4E6B-9C6F-A4BA0A33188D}"/>
                </c:ext>
              </c:extLst>
            </c:dLbl>
            <c:dLbl>
              <c:idx val="69"/>
              <c:delete val="1"/>
              <c:extLst>
                <c:ext xmlns:c15="http://schemas.microsoft.com/office/drawing/2012/chart" uri="{CE6537A1-D6FC-4f65-9D91-7224C49458BB}"/>
                <c:ext xmlns:c16="http://schemas.microsoft.com/office/drawing/2014/chart" uri="{C3380CC4-5D6E-409C-BE32-E72D297353CC}">
                  <c16:uniqueId val="{00000007-6725-4E6B-9C6F-A4BA0A33188D}"/>
                </c:ext>
              </c:extLst>
            </c:dLbl>
            <c:dLbl>
              <c:idx val="70"/>
              <c:delete val="1"/>
              <c:extLst>
                <c:ext xmlns:c15="http://schemas.microsoft.com/office/drawing/2012/chart" uri="{CE6537A1-D6FC-4f65-9D91-7224C49458BB}"/>
                <c:ext xmlns:c16="http://schemas.microsoft.com/office/drawing/2014/chart" uri="{C3380CC4-5D6E-409C-BE32-E72D297353CC}">
                  <c16:uniqueId val="{00000046-6725-4E6B-9C6F-A4BA0A33188D}"/>
                </c:ext>
              </c:extLst>
            </c:dLbl>
            <c:dLbl>
              <c:idx val="71"/>
              <c:delete val="1"/>
              <c:extLst>
                <c:ext xmlns:c15="http://schemas.microsoft.com/office/drawing/2012/chart" uri="{CE6537A1-D6FC-4f65-9D91-7224C49458BB}"/>
                <c:ext xmlns:c16="http://schemas.microsoft.com/office/drawing/2014/chart" uri="{C3380CC4-5D6E-409C-BE32-E72D297353CC}">
                  <c16:uniqueId val="{00000047-6725-4E6B-9C6F-A4BA0A33188D}"/>
                </c:ext>
              </c:extLst>
            </c:dLbl>
            <c:spPr>
              <a:noFill/>
              <a:ln>
                <a:noFill/>
              </a:ln>
              <a:effectLst/>
            </c:sp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a:solidFill>
                        <a:schemeClr val="tx1">
                          <a:lumMod val="25000"/>
                          <a:lumOff val="75000"/>
                          <a:alpha val="0"/>
                        </a:schemeClr>
                      </a:solidFill>
                    </a:ln>
                  </c:spPr>
                </c15:leaderLines>
              </c:ext>
            </c:extLst>
          </c:dLbls>
          <c:xVal>
            <c:numRef>
              <c:f>TB!$C$2:$C$73</c:f>
              <c:numCache>
                <c:formatCode>0.0%</c:formatCode>
                <c:ptCount val="72"/>
                <c:pt idx="0">
                  <c:v>0.47137561480000001</c:v>
                </c:pt>
                <c:pt idx="1">
                  <c:v>5.4236156000000001E-2</c:v>
                </c:pt>
                <c:pt idx="2">
                  <c:v>0.31251551690000001</c:v>
                </c:pt>
                <c:pt idx="3">
                  <c:v>0.23245583219999999</c:v>
                </c:pt>
                <c:pt idx="4">
                  <c:v>0.97541843810000006</c:v>
                </c:pt>
                <c:pt idx="5">
                  <c:v>0.2152687452</c:v>
                </c:pt>
                <c:pt idx="6">
                  <c:v>8.3662931240000002E-2</c:v>
                </c:pt>
                <c:pt idx="7">
                  <c:v>7.9623785229999994E-2</c:v>
                </c:pt>
                <c:pt idx="8">
                  <c:v>7.3454796779999998E-2</c:v>
                </c:pt>
                <c:pt idx="9">
                  <c:v>0.45582506569999998</c:v>
                </c:pt>
                <c:pt idx="10">
                  <c:v>0.99996441680000003</c:v>
                </c:pt>
                <c:pt idx="11">
                  <c:v>5.263010421E-2</c:v>
                </c:pt>
                <c:pt idx="12">
                  <c:v>0.1235319644</c:v>
                </c:pt>
                <c:pt idx="13">
                  <c:v>0.25513925879999999</c:v>
                </c:pt>
                <c:pt idx="14">
                  <c:v>0.27124195820000002</c:v>
                </c:pt>
                <c:pt idx="15">
                  <c:v>0.48244294719999997</c:v>
                </c:pt>
                <c:pt idx="16">
                  <c:v>5.83294391E-3</c:v>
                </c:pt>
                <c:pt idx="17">
                  <c:v>0.28380659609999997</c:v>
                </c:pt>
                <c:pt idx="18">
                  <c:v>0.32590152659999999</c:v>
                </c:pt>
                <c:pt idx="19">
                  <c:v>0.2727120294</c:v>
                </c:pt>
                <c:pt idx="20">
                  <c:v>0.34858030550000002</c:v>
                </c:pt>
                <c:pt idx="21">
                  <c:v>0.55920570920000001</c:v>
                </c:pt>
                <c:pt idx="22">
                  <c:v>0.39843302749999998</c:v>
                </c:pt>
                <c:pt idx="23">
                  <c:v>0.30944100920000001</c:v>
                </c:pt>
                <c:pt idx="24">
                  <c:v>0.1595549061</c:v>
                </c:pt>
                <c:pt idx="25">
                  <c:v>0.3385610952</c:v>
                </c:pt>
                <c:pt idx="26">
                  <c:v>0.34949740379999999</c:v>
                </c:pt>
                <c:pt idx="27">
                  <c:v>0.36181340079999996</c:v>
                </c:pt>
                <c:pt idx="28">
                  <c:v>0.30976403810000003</c:v>
                </c:pt>
                <c:pt idx="29">
                  <c:v>0.24768067020000001</c:v>
                </c:pt>
                <c:pt idx="30">
                  <c:v>0.13432742790000002</c:v>
                </c:pt>
                <c:pt idx="31">
                  <c:v>0.67377704459999999</c:v>
                </c:pt>
                <c:pt idx="32">
                  <c:v>0.2089006384</c:v>
                </c:pt>
                <c:pt idx="33">
                  <c:v>0.18339733580000001</c:v>
                </c:pt>
                <c:pt idx="34">
                  <c:v>0.3429393758</c:v>
                </c:pt>
                <c:pt idx="35">
                  <c:v>0.22940886729999999</c:v>
                </c:pt>
                <c:pt idx="36">
                  <c:v>0.10124530059999999</c:v>
                </c:pt>
                <c:pt idx="37">
                  <c:v>7.3364967559999994E-2</c:v>
                </c:pt>
                <c:pt idx="38">
                  <c:v>4.5570465230000003E-2</c:v>
                </c:pt>
                <c:pt idx="39">
                  <c:v>0.2558962783</c:v>
                </c:pt>
                <c:pt idx="40">
                  <c:v>0.2169571434</c:v>
                </c:pt>
                <c:pt idx="41">
                  <c:v>0.53145989770000002</c:v>
                </c:pt>
                <c:pt idx="42">
                  <c:v>0.12768617360000001</c:v>
                </c:pt>
                <c:pt idx="43">
                  <c:v>0.27374482629999997</c:v>
                </c:pt>
                <c:pt idx="44">
                  <c:v>0.98608833119999995</c:v>
                </c:pt>
                <c:pt idx="45">
                  <c:v>0.99964102669999999</c:v>
                </c:pt>
                <c:pt idx="46">
                  <c:v>0.99931378120000003</c:v>
                </c:pt>
                <c:pt idx="47">
                  <c:v>0.99650954260000002</c:v>
                </c:pt>
                <c:pt idx="48">
                  <c:v>0.9992332679</c:v>
                </c:pt>
                <c:pt idx="49">
                  <c:v>0.16352344360000001</c:v>
                </c:pt>
                <c:pt idx="50">
                  <c:v>0.34150029050000003</c:v>
                </c:pt>
                <c:pt idx="51">
                  <c:v>0.33604961510000003</c:v>
                </c:pt>
                <c:pt idx="52">
                  <c:v>0.2792807578</c:v>
                </c:pt>
                <c:pt idx="53">
                  <c:v>0.13964779899999999</c:v>
                </c:pt>
                <c:pt idx="54">
                  <c:v>0.20926308769999999</c:v>
                </c:pt>
                <c:pt idx="55">
                  <c:v>0.4542941647</c:v>
                </c:pt>
                <c:pt idx="56">
                  <c:v>0.1653551469</c:v>
                </c:pt>
                <c:pt idx="57">
                  <c:v>0.17819089900000001</c:v>
                </c:pt>
                <c:pt idx="58">
                  <c:v>0.42737780540000003</c:v>
                </c:pt>
                <c:pt idx="59">
                  <c:v>0.22535465760000001</c:v>
                </c:pt>
                <c:pt idx="60">
                  <c:v>0.36481710100000003</c:v>
                </c:pt>
                <c:pt idx="61">
                  <c:v>0.26072413659999999</c:v>
                </c:pt>
                <c:pt idx="62">
                  <c:v>0.23952219060000002</c:v>
                </c:pt>
                <c:pt idx="63">
                  <c:v>0.42858205230000002</c:v>
                </c:pt>
                <c:pt idx="64">
                  <c:v>0</c:v>
                </c:pt>
                <c:pt idx="65">
                  <c:v>0.49813498439999998</c:v>
                </c:pt>
                <c:pt idx="66">
                  <c:v>0.80310330539999997</c:v>
                </c:pt>
                <c:pt idx="67">
                  <c:v>0.24106869650000001</c:v>
                </c:pt>
                <c:pt idx="68">
                  <c:v>0.1752841836</c:v>
                </c:pt>
                <c:pt idx="69">
                  <c:v>0</c:v>
                </c:pt>
                <c:pt idx="70">
                  <c:v>0.22382783889999999</c:v>
                </c:pt>
                <c:pt idx="71">
                  <c:v>0.93937793990000007</c:v>
                </c:pt>
              </c:numCache>
            </c:numRef>
          </c:xVal>
          <c:yVal>
            <c:numRef>
              <c:f>TB!$B$2:$B$73</c:f>
              <c:numCache>
                <c:formatCode>General</c:formatCode>
                <c:ptCount val="72"/>
                <c:pt idx="0">
                  <c:v>102</c:v>
                </c:pt>
                <c:pt idx="1">
                  <c:v>0</c:v>
                </c:pt>
                <c:pt idx="2">
                  <c:v>72</c:v>
                </c:pt>
                <c:pt idx="3">
                  <c:v>175</c:v>
                </c:pt>
                <c:pt idx="4">
                  <c:v>115</c:v>
                </c:pt>
                <c:pt idx="5">
                  <c:v>98</c:v>
                </c:pt>
                <c:pt idx="6">
                  <c:v>54</c:v>
                </c:pt>
                <c:pt idx="7">
                  <c:v>72</c:v>
                </c:pt>
                <c:pt idx="8">
                  <c:v>146</c:v>
                </c:pt>
                <c:pt idx="9">
                  <c:v>192</c:v>
                </c:pt>
                <c:pt idx="10">
                  <c:v>164</c:v>
                </c:pt>
                <c:pt idx="11">
                  <c:v>240</c:v>
                </c:pt>
                <c:pt idx="12">
                  <c:v>90</c:v>
                </c:pt>
                <c:pt idx="13">
                  <c:v>66</c:v>
                </c:pt>
                <c:pt idx="14">
                  <c:v>110</c:v>
                </c:pt>
                <c:pt idx="15">
                  <c:v>150</c:v>
                </c:pt>
                <c:pt idx="16">
                  <c:v>28</c:v>
                </c:pt>
                <c:pt idx="17">
                  <c:v>120</c:v>
                </c:pt>
                <c:pt idx="18">
                  <c:v>118</c:v>
                </c:pt>
                <c:pt idx="19">
                  <c:v>282</c:v>
                </c:pt>
                <c:pt idx="20">
                  <c:v>428</c:v>
                </c:pt>
                <c:pt idx="21">
                  <c:v>332</c:v>
                </c:pt>
                <c:pt idx="22">
                  <c:v>229</c:v>
                </c:pt>
                <c:pt idx="23">
                  <c:v>271</c:v>
                </c:pt>
                <c:pt idx="24">
                  <c:v>34</c:v>
                </c:pt>
                <c:pt idx="25">
                  <c:v>284</c:v>
                </c:pt>
                <c:pt idx="26">
                  <c:v>185</c:v>
                </c:pt>
                <c:pt idx="27">
                  <c:v>120</c:v>
                </c:pt>
                <c:pt idx="28">
                  <c:v>176</c:v>
                </c:pt>
                <c:pt idx="29">
                  <c:v>86</c:v>
                </c:pt>
                <c:pt idx="30">
                  <c:v>66</c:v>
                </c:pt>
                <c:pt idx="31">
                  <c:v>7</c:v>
                </c:pt>
                <c:pt idx="32">
                  <c:v>58</c:v>
                </c:pt>
                <c:pt idx="33">
                  <c:v>16</c:v>
                </c:pt>
                <c:pt idx="34">
                  <c:v>128</c:v>
                </c:pt>
                <c:pt idx="35">
                  <c:v>37</c:v>
                </c:pt>
                <c:pt idx="36">
                  <c:v>133</c:v>
                </c:pt>
                <c:pt idx="37">
                  <c:v>79</c:v>
                </c:pt>
                <c:pt idx="38">
                  <c:v>24</c:v>
                </c:pt>
                <c:pt idx="39">
                  <c:v>126</c:v>
                </c:pt>
                <c:pt idx="40">
                  <c:v>115</c:v>
                </c:pt>
                <c:pt idx="41">
                  <c:v>137</c:v>
                </c:pt>
                <c:pt idx="42">
                  <c:v>258</c:v>
                </c:pt>
                <c:pt idx="43">
                  <c:v>202</c:v>
                </c:pt>
                <c:pt idx="44">
                  <c:v>47</c:v>
                </c:pt>
                <c:pt idx="45">
                  <c:v>423</c:v>
                </c:pt>
                <c:pt idx="46">
                  <c:v>115</c:v>
                </c:pt>
                <c:pt idx="47">
                  <c:v>85</c:v>
                </c:pt>
                <c:pt idx="48">
                  <c:v>170</c:v>
                </c:pt>
                <c:pt idx="49">
                  <c:v>61</c:v>
                </c:pt>
                <c:pt idx="50">
                  <c:v>649</c:v>
                </c:pt>
                <c:pt idx="51">
                  <c:v>198</c:v>
                </c:pt>
                <c:pt idx="52">
                  <c:v>289</c:v>
                </c:pt>
                <c:pt idx="53">
                  <c:v>99</c:v>
                </c:pt>
                <c:pt idx="54">
                  <c:v>46</c:v>
                </c:pt>
                <c:pt idx="55">
                  <c:v>128</c:v>
                </c:pt>
                <c:pt idx="56">
                  <c:v>283</c:v>
                </c:pt>
                <c:pt idx="57">
                  <c:v>51</c:v>
                </c:pt>
                <c:pt idx="58">
                  <c:v>159</c:v>
                </c:pt>
                <c:pt idx="59">
                  <c:v>52</c:v>
                </c:pt>
                <c:pt idx="60">
                  <c:v>61</c:v>
                </c:pt>
                <c:pt idx="61">
                  <c:v>214</c:v>
                </c:pt>
                <c:pt idx="62">
                  <c:v>2</c:v>
                </c:pt>
                <c:pt idx="63">
                  <c:v>15</c:v>
                </c:pt>
                <c:pt idx="64">
                  <c:v>26</c:v>
                </c:pt>
                <c:pt idx="65">
                  <c:v>8</c:v>
                </c:pt>
                <c:pt idx="66">
                  <c:v>90</c:v>
                </c:pt>
                <c:pt idx="67">
                  <c:v>235</c:v>
                </c:pt>
                <c:pt idx="68">
                  <c:v>25</c:v>
                </c:pt>
                <c:pt idx="69">
                  <c:v>13</c:v>
                </c:pt>
                <c:pt idx="70">
                  <c:v>9</c:v>
                </c:pt>
                <c:pt idx="71">
                  <c:v>39</c:v>
                </c:pt>
              </c:numCache>
            </c:numRef>
          </c:yVal>
          <c:smooth val="0"/>
          <c:extLst>
            <c:ext xmlns:c15="http://schemas.microsoft.com/office/drawing/2012/chart" uri="{02D57815-91ED-43cb-92C2-25804820EDAC}">
              <c15:datalabelsRange>
                <c15:f>TB!$A$2:$A$73</c15:f>
                <c15:dlblRangeCache>
                  <c:ptCount val="72"/>
                  <c:pt idx="0">
                    <c:v>DIFFA</c:v>
                  </c:pt>
                  <c:pt idx="1">
                    <c:v>NGOURTI</c:v>
                  </c:pt>
                  <c:pt idx="2">
                    <c:v>NGUIGMI</c:v>
                  </c:pt>
                  <c:pt idx="3">
                    <c:v>MAGARIA</c:v>
                  </c:pt>
                  <c:pt idx="4">
                    <c:v>ZINDER I,II,III*</c:v>
                  </c:pt>
                  <c:pt idx="5">
                    <c:v>MIRRIAH</c:v>
                  </c:pt>
                  <c:pt idx="6">
                    <c:v>DAMAGARAM TAKAYA</c:v>
                  </c:pt>
                  <c:pt idx="7">
                    <c:v>DUNGASS</c:v>
                  </c:pt>
                  <c:pt idx="8">
                    <c:v>DAKORO</c:v>
                  </c:pt>
                  <c:pt idx="9">
                    <c:v>MADAROUNFA</c:v>
                  </c:pt>
                  <c:pt idx="10">
                    <c:v>MARADI VILLE</c:v>
                  </c:pt>
                  <c:pt idx="11">
                    <c:v>MAYAHI</c:v>
                  </c:pt>
                  <c:pt idx="12">
                    <c:v>BERMO</c:v>
                  </c:pt>
                  <c:pt idx="13">
                    <c:v>FALMEY</c:v>
                  </c:pt>
                  <c:pt idx="14">
                    <c:v>BOBOYE</c:v>
                  </c:pt>
                  <c:pt idx="15">
                    <c:v>GAYA</c:v>
                  </c:pt>
                  <c:pt idx="16">
                    <c:v>DIOUNDIOU</c:v>
                  </c:pt>
                  <c:pt idx="17">
                    <c:v>DOSSO</c:v>
                  </c:pt>
                  <c:pt idx="18">
                    <c:v>LOGA</c:v>
                  </c:pt>
                  <c:pt idx="19">
                    <c:v>DOGONDOUTCHI</c:v>
                  </c:pt>
                  <c:pt idx="20">
                    <c:v>MADAOUA</c:v>
                  </c:pt>
                  <c:pt idx="21">
                    <c:v>BIRNI NKONNI</c:v>
                  </c:pt>
                  <c:pt idx="22">
                    <c:v>MALBAZA</c:v>
                  </c:pt>
                  <c:pt idx="23">
                    <c:v>BOUZA</c:v>
                  </c:pt>
                  <c:pt idx="24">
                    <c:v>TILLIA</c:v>
                  </c:pt>
                  <c:pt idx="25">
                    <c:v>KEITA</c:v>
                  </c:pt>
                  <c:pt idx="26">
                    <c:v>KOLLO</c:v>
                  </c:pt>
                  <c:pt idx="27">
                    <c:v>TILLABERI</c:v>
                  </c:pt>
                  <c:pt idx="28">
                    <c:v>FILINGUE</c:v>
                  </c:pt>
                  <c:pt idx="29">
                    <c:v>BANKILARE</c:v>
                  </c:pt>
                  <c:pt idx="30">
                    <c:v>TORODI</c:v>
                  </c:pt>
                  <c:pt idx="31">
                    <c:v>BILMA</c:v>
                  </c:pt>
                  <c:pt idx="32">
                    <c:v>MAINE SOROA</c:v>
                  </c:pt>
                  <c:pt idx="33">
                    <c:v>GOUDOUMARIA</c:v>
                  </c:pt>
                  <c:pt idx="34">
                    <c:v>BOSSO</c:v>
                  </c:pt>
                  <c:pt idx="35">
                    <c:v>TAKEITA</c:v>
                  </c:pt>
                  <c:pt idx="36">
                    <c:v>GOURE</c:v>
                  </c:pt>
                  <c:pt idx="37">
                    <c:v>TARKA</c:v>
                  </c:pt>
                  <c:pt idx="38">
                    <c:v>TESKER</c:v>
                  </c:pt>
                  <c:pt idx="39">
                    <c:v>KANTCHE</c:v>
                  </c:pt>
                  <c:pt idx="40">
                    <c:v>AGUIE</c:v>
                  </c:pt>
                  <c:pt idx="41">
                    <c:v>GUIDAN ROUMDJI</c:v>
                  </c:pt>
                  <c:pt idx="42">
                    <c:v>TESSAOUA</c:v>
                  </c:pt>
                  <c:pt idx="43">
                    <c:v>TIBIRI</c:v>
                  </c:pt>
                  <c:pt idx="44">
                    <c:v>NIAMEY 3</c:v>
                  </c:pt>
                  <c:pt idx="45">
                    <c:v>NIAMEY 2</c:v>
                  </c:pt>
                  <c:pt idx="46">
                    <c:v>NIAMEY 1</c:v>
                  </c:pt>
                  <c:pt idx="47">
                    <c:v>NIAMEY 5</c:v>
                  </c:pt>
                  <c:pt idx="48">
                    <c:v>NIAMEY 4</c:v>
                  </c:pt>
                  <c:pt idx="49">
                    <c:v>BAGAROUA</c:v>
                  </c:pt>
                  <c:pt idx="50">
                    <c:v>ILLELA</c:v>
                  </c:pt>
                  <c:pt idx="51">
                    <c:v>ABALAK</c:v>
                  </c:pt>
                  <c:pt idx="52">
                    <c:v>TAHOUA</c:v>
                  </c:pt>
                  <c:pt idx="53">
                    <c:v>TCHINTABARADEN</c:v>
                  </c:pt>
                  <c:pt idx="54">
                    <c:v>SAY</c:v>
                  </c:pt>
                  <c:pt idx="55">
                    <c:v>BALLEYARA</c:v>
                  </c:pt>
                  <c:pt idx="56">
                    <c:v>TERA</c:v>
                  </c:pt>
                  <c:pt idx="57">
                    <c:v>OUALLAM</c:v>
                  </c:pt>
                  <c:pt idx="58">
                    <c:v>AYEROU</c:v>
                  </c:pt>
                  <c:pt idx="59">
                    <c:v>BANI BANGOU</c:v>
                  </c:pt>
                  <c:pt idx="60">
                    <c:v>ABALA</c:v>
                  </c:pt>
                  <c:pt idx="61">
                    <c:v>GOTHEYE</c:v>
                  </c:pt>
                  <c:pt idx="62">
                    <c:v>IFEROUANE</c:v>
                  </c:pt>
                  <c:pt idx="63">
                    <c:v>ADERBISSINAT</c:v>
                  </c:pt>
                  <c:pt idx="64">
                    <c:v>INGALL</c:v>
                  </c:pt>
                  <c:pt idx="65">
                    <c:v>TCHIROZERINE</c:v>
                  </c:pt>
                  <c:pt idx="66">
                    <c:v>ARLIT</c:v>
                  </c:pt>
                  <c:pt idx="67">
                    <c:v>TANOUT</c:v>
                  </c:pt>
                  <c:pt idx="68">
                    <c:v>GAZAOUA</c:v>
                  </c:pt>
                  <c:pt idx="69">
                    <c:v>AGADEZ VILLE</c:v>
                  </c:pt>
                  <c:pt idx="70">
                    <c:v>TASSARA</c:v>
                  </c:pt>
                  <c:pt idx="71">
                    <c:v>TAHOUA VILLE</c:v>
                  </c:pt>
                </c15:dlblRangeCache>
              </c15:datalabelsRange>
            </c:ext>
            <c:ext xmlns:c16="http://schemas.microsoft.com/office/drawing/2014/chart" uri="{C3380CC4-5D6E-409C-BE32-E72D297353CC}">
              <c16:uniqueId val="{00000048-6725-4E6B-9C6F-A4BA0A33188D}"/>
            </c:ext>
          </c:extLst>
        </c:ser>
        <c:ser>
          <c:idx val="2"/>
          <c:order val="1"/>
          <c:tx>
            <c:strRef>
              <c:f>TB!$E$3</c:f>
              <c:strCache>
                <c:ptCount val="1"/>
                <c:pt idx="0">
                  <c:v>x_axis</c:v>
                </c:pt>
              </c:strCache>
            </c:strRef>
          </c:tx>
          <c:spPr>
            <a:ln w="19050">
              <a:noFill/>
            </a:ln>
          </c:spPr>
          <c:dPt>
            <c:idx val="0"/>
            <c:marker>
              <c:symbol val="none"/>
            </c:marker>
            <c:bubble3D val="0"/>
            <c:extLst>
              <c:ext xmlns:c16="http://schemas.microsoft.com/office/drawing/2014/chart" uri="{C3380CC4-5D6E-409C-BE32-E72D297353CC}">
                <c16:uniqueId val="{00000049-6725-4E6B-9C6F-A4BA0A33188D}"/>
              </c:ext>
            </c:extLst>
          </c:dPt>
          <c:dPt>
            <c:idx val="1"/>
            <c:marker>
              <c:symbol val="none"/>
            </c:marker>
            <c:bubble3D val="0"/>
            <c:spPr>
              <a:ln w="19050">
                <a:solidFill>
                  <a:schemeClr val="tx1"/>
                </a:solidFill>
              </a:ln>
            </c:spPr>
            <c:extLst>
              <c:ext xmlns:c16="http://schemas.microsoft.com/office/drawing/2014/chart" uri="{C3380CC4-5D6E-409C-BE32-E72D297353CC}">
                <c16:uniqueId val="{0000004B-6725-4E6B-9C6F-A4BA0A33188D}"/>
              </c:ext>
            </c:extLst>
          </c:dPt>
          <c:xVal>
            <c:numRef>
              <c:f>TB!$F$3:$F$4</c:f>
              <c:numCache>
                <c:formatCode>0%</c:formatCode>
                <c:ptCount val="2"/>
                <c:pt idx="0">
                  <c:v>0</c:v>
                </c:pt>
                <c:pt idx="1">
                  <c:v>1</c:v>
                </c:pt>
              </c:numCache>
            </c:numRef>
          </c:xVal>
          <c:yVal>
            <c:numRef>
              <c:f>TB!$G$3:$G$4</c:f>
              <c:numCache>
                <c:formatCode>General</c:formatCode>
                <c:ptCount val="2"/>
                <c:pt idx="0">
                  <c:v>300</c:v>
                </c:pt>
                <c:pt idx="1">
                  <c:v>300</c:v>
                </c:pt>
              </c:numCache>
            </c:numRef>
          </c:yVal>
          <c:smooth val="0"/>
          <c:extLst>
            <c:ext xmlns:c16="http://schemas.microsoft.com/office/drawing/2014/chart" uri="{C3380CC4-5D6E-409C-BE32-E72D297353CC}">
              <c16:uniqueId val="{0000004C-6725-4E6B-9C6F-A4BA0A33188D}"/>
            </c:ext>
          </c:extLst>
        </c:ser>
        <c:ser>
          <c:idx val="1"/>
          <c:order val="2"/>
          <c:tx>
            <c:strRef>
              <c:f>TB!$E$5</c:f>
              <c:strCache>
                <c:ptCount val="1"/>
                <c:pt idx="0">
                  <c:v>y_axis</c:v>
                </c:pt>
              </c:strCache>
            </c:strRef>
          </c:tx>
          <c:spPr>
            <a:ln w="19050">
              <a:solidFill>
                <a:schemeClr val="tx1"/>
              </a:solidFill>
            </a:ln>
          </c:spPr>
          <c:marker>
            <c:symbol val="none"/>
          </c:marker>
          <c:xVal>
            <c:numRef>
              <c:f>TB!$F$5:$F$6</c:f>
              <c:numCache>
                <c:formatCode>0%</c:formatCode>
                <c:ptCount val="2"/>
                <c:pt idx="0">
                  <c:v>0.5</c:v>
                </c:pt>
                <c:pt idx="1">
                  <c:v>0.5</c:v>
                </c:pt>
              </c:numCache>
            </c:numRef>
          </c:xVal>
          <c:yVal>
            <c:numRef>
              <c:f>TB!$G$5:$G$6</c:f>
              <c:numCache>
                <c:formatCode>General</c:formatCode>
                <c:ptCount val="2"/>
                <c:pt idx="0">
                  <c:v>0</c:v>
                </c:pt>
                <c:pt idx="1">
                  <c:v>650</c:v>
                </c:pt>
              </c:numCache>
            </c:numRef>
          </c:yVal>
          <c:smooth val="0"/>
          <c:extLst>
            <c:ext xmlns:c16="http://schemas.microsoft.com/office/drawing/2014/chart" uri="{C3380CC4-5D6E-409C-BE32-E72D297353CC}">
              <c16:uniqueId val="{0000004D-6725-4E6B-9C6F-A4BA0A33188D}"/>
            </c:ext>
          </c:extLst>
        </c:ser>
        <c:dLbls>
          <c:showLegendKey val="0"/>
          <c:showVal val="0"/>
          <c:showCatName val="0"/>
          <c:showSerName val="0"/>
          <c:showPercent val="0"/>
          <c:showBubbleSize val="0"/>
        </c:dLbls>
        <c:axId val="1847995343"/>
        <c:axId val="1847663503"/>
      </c:scatterChart>
      <c:valAx>
        <c:axId val="1847995343"/>
        <c:scaling>
          <c:orientation val="minMax"/>
          <c:max val="1"/>
        </c:scaling>
        <c:delete val="0"/>
        <c:axPos val="b"/>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847663503"/>
        <c:crosses val="autoZero"/>
        <c:crossBetween val="midCat"/>
      </c:valAx>
      <c:valAx>
        <c:axId val="1847663503"/>
        <c:scaling>
          <c:orientation val="minMax"/>
          <c:max val="650"/>
          <c:min val="0"/>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chemeClr val="tx1"/>
                    </a:solidFill>
                    <a:latin typeface="+mn-lt"/>
                    <a:ea typeface="+mn-ea"/>
                    <a:cs typeface="+mn-cs"/>
                  </a:defRPr>
                </a:pPr>
                <a:r>
                  <a:rPr lang="fr-FR" sz="1100" b="0" i="0" baseline="0" dirty="0">
                    <a:solidFill>
                      <a:schemeClr val="tx1"/>
                    </a:solidFill>
                    <a:effectLst/>
                  </a:rPr>
                  <a:t>Nombre de cas de tuberculose notifiés en 2020</a:t>
                </a:r>
                <a:endParaRPr lang="fr-FR" sz="1100" dirty="0">
                  <a:solidFill>
                    <a:schemeClr val="tx1"/>
                  </a:solidFill>
                </a:endParaRPr>
              </a:p>
            </c:rich>
          </c:tx>
          <c:layout>
            <c:manualLayout>
              <c:xMode val="edge"/>
              <c:yMode val="edge"/>
              <c:x val="9.7080296724696008E-3"/>
              <c:y val="0.31148084300113377"/>
            </c:manualLayout>
          </c:layout>
          <c:overlay val="0"/>
          <c:spPr>
            <a:noFill/>
            <a:ln>
              <a:noFill/>
            </a:ln>
            <a:effectLst/>
          </c:sp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847995343"/>
        <c:crosses val="autoZero"/>
        <c:crossBetween val="midCat"/>
        <c:majorUnit val="100"/>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CH"/>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fld id="{769B6999-3394-44CF-8F97-70A985E924E7}" type="datetimeFigureOut">
              <a:rPr lang="en-PH" altLang="en-US"/>
              <a:pPr>
                <a:defRPr/>
              </a:pPr>
              <a:t>11/4/23</a:t>
            </a:fld>
            <a:endParaRPr lang="en-PH"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40189B38-87AB-431D-88EE-EB47DCC6C7B8}" type="slidenum">
              <a:rPr lang="en-PH" altLang="en-US"/>
              <a:pPr>
                <a:defRPr/>
              </a:pPr>
              <a:t>‹#›</a:t>
            </a:fld>
            <a:endParaRPr lang="en-PH" altLang="en-US"/>
          </a:p>
        </p:txBody>
      </p:sp>
    </p:spTree>
    <p:extLst>
      <p:ext uri="{BB962C8B-B14F-4D97-AF65-F5344CB8AC3E}">
        <p14:creationId xmlns:p14="http://schemas.microsoft.com/office/powerpoint/2010/main" val="1095834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knightmare?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nsplash.com/s/photos/africa?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08114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90% of our time !!</a:t>
            </a:r>
          </a:p>
          <a:p>
            <a:r>
              <a:rPr lang="en-CH" dirty="0"/>
              <a:t>4 main issues:</a:t>
            </a:r>
          </a:p>
          <a:p>
            <a:pPr marL="171450" indent="-171450">
              <a:buFontTx/>
              <a:buChar char="-"/>
            </a:pPr>
            <a:r>
              <a:rPr lang="en-GB" dirty="0"/>
              <a:t>H</a:t>
            </a:r>
            <a:r>
              <a:rPr lang="en-CH" dirty="0"/>
              <a:t>igh resolution raster data, variable precision in vector data</a:t>
            </a:r>
          </a:p>
          <a:p>
            <a:pPr marL="171450" indent="-171450">
              <a:buFontTx/>
              <a:buChar char="-"/>
            </a:pPr>
            <a:r>
              <a:rPr lang="en-GB" dirty="0"/>
              <a:t>C</a:t>
            </a:r>
            <a:r>
              <a:rPr lang="en-CH" dirty="0"/>
              <a:t>omputational limitation when running large models on large countries</a:t>
            </a:r>
          </a:p>
          <a:p>
            <a:pPr marL="171450" indent="-171450">
              <a:buFontTx/>
              <a:buChar char="-"/>
            </a:pPr>
            <a:r>
              <a:rPr lang="en-GB" dirty="0"/>
              <a:t>E</a:t>
            </a:r>
            <a:r>
              <a:rPr lang="en-CH" dirty="0"/>
              <a:t>liciting expert knowledge on travel behaviour: modes and speed of travel</a:t>
            </a:r>
          </a:p>
          <a:p>
            <a:pPr marL="171450" indent="-171450">
              <a:buFontTx/>
              <a:buChar char="-"/>
            </a:pPr>
            <a:r>
              <a:rPr lang="en-GB" dirty="0"/>
              <a:t>L</a:t>
            </a:r>
            <a:r>
              <a:rPr lang="en-CH" dirty="0"/>
              <a:t>egal issues in how to display, redisitrubbute integrated data sets with variable terms of use</a:t>
            </a:r>
          </a:p>
        </p:txBody>
      </p:sp>
      <p:sp>
        <p:nvSpPr>
          <p:cNvPr id="4" name="Slide Number Placeholder 3"/>
          <p:cNvSpPr>
            <a:spLocks noGrp="1"/>
          </p:cNvSpPr>
          <p:nvPr>
            <p:ph type="sldNum" sz="quarter" idx="5"/>
          </p:nvPr>
        </p:nvSpPr>
        <p:spPr/>
        <p:txBody>
          <a:bodyPr/>
          <a:lstStyle/>
          <a:p>
            <a:fld id="{C2C0EA75-AFE6-4848-B00E-8773E3616734}" type="slidenum">
              <a:rPr lang="en-US" smtClean="0"/>
              <a:t>11</a:t>
            </a:fld>
            <a:endParaRPr lang="en-US"/>
          </a:p>
        </p:txBody>
      </p:sp>
    </p:spTree>
    <p:extLst>
      <p:ext uri="{BB962C8B-B14F-4D97-AF65-F5344CB8AC3E}">
        <p14:creationId xmlns:p14="http://schemas.microsoft.com/office/powerpoint/2010/main" val="306071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B43D9-1C9E-4CF4-97D0-32118BDCB4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7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B43D9-1C9E-4CF4-97D0-32118BDCB4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62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B43D9-1C9E-4CF4-97D0-32118BDCB4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954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0" i="0" dirty="0">
                <a:solidFill>
                  <a:srgbClr val="374151"/>
                </a:solidFill>
                <a:effectLst/>
                <a:latin typeface="Söhne"/>
              </a:rPr>
              <a:t>Info : Seuls les sites de traitement partiellement fonctionnels et fonctionnels du VIH ont été utilisés, exclusivement pour le scénario de marche</a:t>
            </a:r>
            <a:endParaRPr lang="fr-CH" b="0" i="0" dirty="0">
              <a:solidFill>
                <a:schemeClr val="tx1"/>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ART = Antirétroviral thérapie</a:t>
            </a:r>
            <a:endParaRPr lang="fr-FR" b="0" i="0" dirty="0">
              <a:solidFill>
                <a:srgbClr val="374151"/>
              </a:solidFill>
              <a:effectLst/>
              <a:latin typeface="Söhne"/>
            </a:endParaRPr>
          </a:p>
          <a:p>
            <a:pPr algn="l"/>
            <a:r>
              <a:rPr lang="fr-FR" b="0" i="0" dirty="0">
                <a:solidFill>
                  <a:srgbClr val="374151"/>
                </a:solidFill>
                <a:effectLst/>
                <a:latin typeface="Söhne"/>
              </a:rPr>
              <a:t>nous avons également réalisé les analyses pour les services suivants :</a:t>
            </a:r>
          </a:p>
          <a:p>
            <a:pPr algn="l">
              <a:buFont typeface="Arial" panose="020B0604020202020204" pitchFamily="34" charset="0"/>
              <a:buChar char="•"/>
            </a:pPr>
            <a:r>
              <a:rPr lang="fr-FR" b="0" i="0" dirty="0">
                <a:solidFill>
                  <a:srgbClr val="374151"/>
                </a:solidFill>
                <a:effectLst/>
                <a:latin typeface="Söhne"/>
              </a:rPr>
              <a:t>PTME</a:t>
            </a:r>
          </a:p>
          <a:p>
            <a:pPr algn="l">
              <a:buFont typeface="Arial" panose="020B0604020202020204" pitchFamily="34" charset="0"/>
              <a:buChar char="•"/>
            </a:pPr>
            <a:r>
              <a:rPr lang="fr-FR" b="0" i="0" dirty="0">
                <a:solidFill>
                  <a:srgbClr val="374151"/>
                </a:solidFill>
                <a:effectLst/>
                <a:latin typeface="Söhne"/>
              </a:rPr>
              <a:t>TB</a:t>
            </a:r>
          </a:p>
          <a:p>
            <a:pPr algn="l">
              <a:buFont typeface="Arial" panose="020B0604020202020204" pitchFamily="34" charset="0"/>
              <a:buChar char="•"/>
            </a:pPr>
            <a:r>
              <a:rPr lang="fr-FR" b="0" i="0" dirty="0">
                <a:solidFill>
                  <a:srgbClr val="374151"/>
                </a:solidFill>
                <a:effectLst/>
                <a:latin typeface="Söhne"/>
              </a:rPr>
              <a:t>Paludisme</a:t>
            </a:r>
          </a:p>
          <a:p>
            <a:pPr algn="l">
              <a:buFont typeface="Arial" panose="020B0604020202020204" pitchFamily="34" charset="0"/>
              <a:buChar char="•"/>
            </a:pPr>
            <a:r>
              <a:rPr lang="fr-FR" b="0" i="0" dirty="0">
                <a:solidFill>
                  <a:srgbClr val="374151"/>
                </a:solidFill>
                <a:effectLst/>
                <a:latin typeface="Söhne"/>
              </a:rPr>
              <a:t>Soins prénatals</a:t>
            </a:r>
            <a:endParaRPr lang="LID4096" dirty="0"/>
          </a:p>
        </p:txBody>
      </p:sp>
      <p:sp>
        <p:nvSpPr>
          <p:cNvPr id="4" name="Slide Number Placeholder 3"/>
          <p:cNvSpPr>
            <a:spLocks noGrp="1"/>
          </p:cNvSpPr>
          <p:nvPr>
            <p:ph type="sldNum" sz="quarter" idx="5"/>
          </p:nvPr>
        </p:nvSpPr>
        <p:spPr/>
        <p:txBody>
          <a:bodyPr/>
          <a:lstStyle/>
          <a:p>
            <a:fld id="{81D2FBED-B9BB-40A2-A14D-3C9CEB3A2C0A}" type="slidenum">
              <a:rPr lang="fr-FR" smtClean="0"/>
              <a:t>18</a:t>
            </a:fld>
            <a:endParaRPr lang="fr-FR"/>
          </a:p>
        </p:txBody>
      </p:sp>
    </p:spTree>
    <p:extLst>
      <p:ext uri="{BB962C8B-B14F-4D97-AF65-F5344CB8AC3E}">
        <p14:creationId xmlns:p14="http://schemas.microsoft.com/office/powerpoint/2010/main" val="396654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solidFill>
                  <a:prstClr val="black"/>
                </a:solidFill>
                <a:latin typeface="Tw Cen MT" panose="020B0602020104020603" pitchFamily="34" charset="0"/>
                <a:ea typeface="Calibri" panose="020F0502020204030204" pitchFamily="34" charset="0"/>
                <a:cs typeface="+mn-cs"/>
              </a:rPr>
              <a:t>L’incidence est considérée comme forte si le nombre de patients dépasse la valeur médiane estimée à 120.5 pour la TB et 47 pour le VIH</a:t>
            </a:r>
            <a:endParaRPr lang="fr-FR" sz="1200" dirty="0">
              <a:solidFill>
                <a:prstClr val="black"/>
              </a:solidFill>
              <a:latin typeface="Tw Cen MT" panose="020B0602020104020603" pitchFamily="34" charset="0"/>
              <a:cs typeface="+mn-cs"/>
            </a:endParaRP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5EE6E-A6EB-4032-964F-887CB304157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119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5EE6E-A6EB-4032-964F-887CB304157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04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Pendant la COVID, des machines ont été déployées, mais le Misnitère voulait savoir si leurs emplacements sotn optimaux </a:t>
            </a:r>
            <a:r>
              <a:rPr lang="en-GB" dirty="0"/>
              <a:t>pour que </a:t>
            </a:r>
            <a:r>
              <a:rPr lang="en-GB" dirty="0" err="1"/>
              <a:t>ces</a:t>
            </a:r>
            <a:r>
              <a:rPr lang="en-GB" dirty="0"/>
              <a:t> machines </a:t>
            </a:r>
            <a:r>
              <a:rPr lang="en-GB" dirty="0" err="1"/>
              <a:t>recoivent</a:t>
            </a:r>
            <a:r>
              <a:rPr lang="en-GB" dirty="0"/>
              <a:t> </a:t>
            </a:r>
            <a:r>
              <a:rPr lang="en-GB" dirty="0" err="1"/>
              <a:t>maintenant</a:t>
            </a:r>
            <a:r>
              <a:rPr lang="en-GB" dirty="0"/>
              <a:t> des </a:t>
            </a:r>
            <a:r>
              <a:rPr lang="en-GB" dirty="0" err="1"/>
              <a:t>échantillons</a:t>
            </a:r>
            <a:r>
              <a:rPr lang="en-GB" dirty="0"/>
              <a:t> TB </a:t>
            </a:r>
            <a:r>
              <a:rPr lang="en-GB" dirty="0" err="1"/>
              <a:t>depuis</a:t>
            </a:r>
            <a:r>
              <a:rPr lang="en-GB" dirty="0"/>
              <a:t> les sites de </a:t>
            </a:r>
            <a:r>
              <a:rPr lang="en-GB" dirty="0" err="1"/>
              <a:t>prélévement</a:t>
            </a:r>
            <a:r>
              <a:rPr lang="en-GB" dirty="0"/>
              <a:t>, </a:t>
            </a:r>
            <a:r>
              <a:rPr lang="en-GB" dirty="0" err="1"/>
              <a:t>ou</a:t>
            </a:r>
            <a:r>
              <a:rPr lang="en-GB" dirty="0"/>
              <a:t> </a:t>
            </a:r>
            <a:r>
              <a:rPr lang="en-GB" dirty="0" err="1"/>
              <a:t>si</a:t>
            </a:r>
            <a:r>
              <a:rPr lang="en-GB" dirty="0"/>
              <a:t> </a:t>
            </a:r>
            <a:r>
              <a:rPr lang="en-GB" dirty="0" err="1"/>
              <a:t>ils</a:t>
            </a:r>
            <a:r>
              <a:rPr lang="en-GB" dirty="0"/>
              <a:t> faut les </a:t>
            </a:r>
            <a:r>
              <a:rPr lang="en-GB" dirty="0" err="1"/>
              <a:t>déplacer</a:t>
            </a:r>
            <a:r>
              <a:rPr lang="en-GB" dirty="0"/>
              <a:t> dans des sites candidates (points rouges et jaunes). La conclusion: </a:t>
            </a:r>
            <a:r>
              <a:rPr lang="en-GB" dirty="0" err="1"/>
              <a:t>ils</a:t>
            </a:r>
            <a:r>
              <a:rPr lang="en-GB" dirty="0"/>
              <a:t> </a:t>
            </a:r>
            <a:r>
              <a:rPr lang="en-GB" dirty="0" err="1"/>
              <a:t>sont</a:t>
            </a:r>
            <a:r>
              <a:rPr lang="en-GB" dirty="0"/>
              <a:t> </a:t>
            </a:r>
            <a:r>
              <a:rPr lang="en-GB" dirty="0" err="1"/>
              <a:t>placés</a:t>
            </a:r>
            <a:r>
              <a:rPr lang="en-GB" dirty="0"/>
              <a:t> de manière </a:t>
            </a:r>
            <a:r>
              <a:rPr lang="en-GB" dirty="0" err="1"/>
              <a:t>optimale</a:t>
            </a:r>
            <a:r>
              <a:rPr lang="en-GB" dirty="0"/>
              <a:t>, </a:t>
            </a:r>
            <a:r>
              <a:rPr lang="en-GB" dirty="0" err="1"/>
              <a:t>mais</a:t>
            </a:r>
            <a:r>
              <a:rPr lang="en-GB" dirty="0"/>
              <a:t> un reseaux de nouveaux sites de </a:t>
            </a:r>
            <a:r>
              <a:rPr lang="en-GB" dirty="0" err="1"/>
              <a:t>prélévement</a:t>
            </a:r>
            <a:r>
              <a:rPr lang="en-GB" dirty="0"/>
              <a:t> (</a:t>
            </a:r>
            <a:r>
              <a:rPr lang="en-GB" dirty="0" err="1"/>
              <a:t>en</a:t>
            </a:r>
            <a:r>
              <a:rPr lang="en-GB" dirty="0"/>
              <a:t> jaune) avec un </a:t>
            </a:r>
            <a:r>
              <a:rPr lang="en-GB" dirty="0" err="1"/>
              <a:t>système</a:t>
            </a:r>
            <a:r>
              <a:rPr lang="en-GB" dirty="0"/>
              <a:t> de transport doit </a:t>
            </a:r>
            <a:r>
              <a:rPr lang="en-GB" dirty="0" err="1"/>
              <a:t>être</a:t>
            </a:r>
            <a:r>
              <a:rPr lang="en-GB" dirty="0"/>
              <a:t> mis </a:t>
            </a:r>
            <a:r>
              <a:rPr lang="en-GB" dirty="0" err="1"/>
              <a:t>en</a:t>
            </a:r>
            <a:r>
              <a:rPr lang="en-GB" dirty="0"/>
              <a:t> place.</a:t>
            </a:r>
          </a:p>
          <a:p>
            <a:endParaRPr lang="en-GB" dirty="0"/>
          </a:p>
          <a:p>
            <a:r>
              <a:rPr lang="en-GB" dirty="0"/>
              <a:t>Bonjour Nicolas,</a:t>
            </a:r>
          </a:p>
          <a:p>
            <a:r>
              <a:rPr lang="en-GB" dirty="0"/>
              <a:t>Au Niger, les </a:t>
            </a:r>
            <a:r>
              <a:rPr lang="en-GB" dirty="0" err="1"/>
              <a:t>candidats</a:t>
            </a:r>
            <a:r>
              <a:rPr lang="en-GB" dirty="0"/>
              <a:t> pour les </a:t>
            </a:r>
            <a:r>
              <a:rPr lang="en-GB" dirty="0" err="1"/>
              <a:t>GeneXperts</a:t>
            </a:r>
            <a:r>
              <a:rPr lang="en-GB" dirty="0"/>
              <a:t> se </a:t>
            </a:r>
            <a:r>
              <a:rPr lang="en-GB" dirty="0" err="1"/>
              <a:t>divisent</a:t>
            </a:r>
            <a:r>
              <a:rPr lang="en-GB" dirty="0"/>
              <a:t> </a:t>
            </a:r>
            <a:r>
              <a:rPr lang="en-GB" dirty="0" err="1"/>
              <a:t>en</a:t>
            </a:r>
            <a:r>
              <a:rPr lang="en-GB" dirty="0"/>
              <a:t> deux </a:t>
            </a:r>
            <a:r>
              <a:rPr lang="en-GB" dirty="0" err="1"/>
              <a:t>groupes</a:t>
            </a:r>
            <a:r>
              <a:rPr lang="en-GB" dirty="0"/>
              <a:t>. Le premier </a:t>
            </a:r>
            <a:r>
              <a:rPr lang="en-GB" dirty="0" err="1"/>
              <a:t>groupe</a:t>
            </a:r>
            <a:r>
              <a:rPr lang="en-GB" dirty="0"/>
              <a:t> </a:t>
            </a:r>
            <a:r>
              <a:rPr lang="en-GB" dirty="0" err="1"/>
              <a:t>est</a:t>
            </a:r>
            <a:r>
              <a:rPr lang="en-GB" dirty="0"/>
              <a:t> </a:t>
            </a:r>
            <a:r>
              <a:rPr lang="en-GB" dirty="0" err="1"/>
              <a:t>composé</a:t>
            </a:r>
            <a:r>
              <a:rPr lang="en-GB" dirty="0"/>
              <a:t> de FOSA qui </a:t>
            </a:r>
            <a:r>
              <a:rPr lang="en-GB" dirty="0" err="1"/>
              <a:t>effectuent</a:t>
            </a:r>
            <a:r>
              <a:rPr lang="en-GB" dirty="0"/>
              <a:t> la </a:t>
            </a:r>
            <a:r>
              <a:rPr lang="en-GB" dirty="0" err="1"/>
              <a:t>collecte</a:t>
            </a:r>
            <a:r>
              <a:rPr lang="en-GB" dirty="0"/>
              <a:t> </a:t>
            </a:r>
            <a:r>
              <a:rPr lang="en-GB" dirty="0" err="1"/>
              <a:t>d'échantillons</a:t>
            </a:r>
            <a:r>
              <a:rPr lang="en-GB" dirty="0"/>
              <a:t>, </a:t>
            </a:r>
            <a:r>
              <a:rPr lang="en-GB" dirty="0" err="1"/>
              <a:t>tandis</a:t>
            </a:r>
            <a:r>
              <a:rPr lang="en-GB" dirty="0"/>
              <a:t> que le second </a:t>
            </a:r>
            <a:r>
              <a:rPr lang="en-GB" dirty="0" err="1"/>
              <a:t>groupe</a:t>
            </a:r>
            <a:r>
              <a:rPr lang="en-GB" dirty="0"/>
              <a:t>, bien </a:t>
            </a:r>
            <a:r>
              <a:rPr lang="en-GB" dirty="0" err="1"/>
              <a:t>qu'ils</a:t>
            </a:r>
            <a:r>
              <a:rPr lang="en-GB" dirty="0"/>
              <a:t> ne </a:t>
            </a:r>
            <a:r>
              <a:rPr lang="en-GB" dirty="0" err="1"/>
              <a:t>soient</a:t>
            </a:r>
            <a:r>
              <a:rPr lang="en-GB" dirty="0"/>
              <a:t> pas </a:t>
            </a:r>
            <a:r>
              <a:rPr lang="en-GB" dirty="0" err="1"/>
              <a:t>directement</a:t>
            </a:r>
            <a:r>
              <a:rPr lang="en-GB" dirty="0"/>
              <a:t> </a:t>
            </a:r>
            <a:r>
              <a:rPr lang="en-GB" dirty="0" err="1"/>
              <a:t>impliqués</a:t>
            </a:r>
            <a:r>
              <a:rPr lang="en-GB" dirty="0"/>
              <a:t> dans la </a:t>
            </a:r>
            <a:r>
              <a:rPr lang="en-GB" dirty="0" err="1"/>
              <a:t>collecte</a:t>
            </a:r>
            <a:r>
              <a:rPr lang="en-GB" dirty="0"/>
              <a:t>, </a:t>
            </a:r>
            <a:r>
              <a:rPr lang="en-GB" dirty="0" err="1"/>
              <a:t>respecte</a:t>
            </a:r>
            <a:r>
              <a:rPr lang="en-GB" dirty="0"/>
              <a:t> les </a:t>
            </a:r>
            <a:r>
              <a:rPr lang="en-GB" dirty="0" err="1"/>
              <a:t>critères</a:t>
            </a:r>
            <a:r>
              <a:rPr lang="en-GB" dirty="0"/>
              <a:t> </a:t>
            </a:r>
            <a:r>
              <a:rPr lang="en-GB" dirty="0" err="1"/>
              <a:t>établis</a:t>
            </a:r>
            <a:r>
              <a:rPr lang="en-GB" dirty="0"/>
              <a:t> par le </a:t>
            </a:r>
            <a:r>
              <a:rPr lang="en-GB" dirty="0" err="1"/>
              <a:t>Ministère</a:t>
            </a:r>
            <a:r>
              <a:rPr lang="en-GB" dirty="0"/>
              <a:t>. </a:t>
            </a:r>
            <a:r>
              <a:rPr lang="en-GB" dirty="0" err="1"/>
              <a:t>C'est</a:t>
            </a:r>
            <a:r>
              <a:rPr lang="en-GB" dirty="0"/>
              <a:t> la raison pour </a:t>
            </a:r>
            <a:r>
              <a:rPr lang="en-GB" dirty="0" err="1"/>
              <a:t>laquelle</a:t>
            </a:r>
            <a:r>
              <a:rPr lang="en-GB" dirty="0"/>
              <a:t> </a:t>
            </a:r>
            <a:r>
              <a:rPr lang="en-GB" dirty="0" err="1"/>
              <a:t>ces</a:t>
            </a:r>
            <a:r>
              <a:rPr lang="en-GB" dirty="0"/>
              <a:t> </a:t>
            </a:r>
            <a:r>
              <a:rPr lang="en-GB" dirty="0" err="1"/>
              <a:t>derniers</a:t>
            </a:r>
            <a:r>
              <a:rPr lang="en-GB" dirty="0"/>
              <a:t> </a:t>
            </a:r>
            <a:r>
              <a:rPr lang="en-GB" dirty="0" err="1"/>
              <a:t>sont</a:t>
            </a:r>
            <a:r>
              <a:rPr lang="en-GB" dirty="0"/>
              <a:t> </a:t>
            </a:r>
            <a:r>
              <a:rPr lang="en-GB" dirty="0" err="1"/>
              <a:t>inclus</a:t>
            </a:r>
            <a:r>
              <a:rPr lang="en-GB" dirty="0"/>
              <a:t> dans le </a:t>
            </a:r>
            <a:r>
              <a:rPr lang="en-GB" dirty="0" err="1"/>
              <a:t>réseau</a:t>
            </a:r>
            <a:r>
              <a:rPr lang="en-GB" dirty="0"/>
              <a:t> des </a:t>
            </a:r>
            <a:r>
              <a:rPr lang="en-GB" dirty="0" err="1"/>
              <a:t>candidats</a:t>
            </a:r>
            <a:r>
              <a:rPr lang="en-GB" dirty="0"/>
              <a:t>.</a:t>
            </a:r>
          </a:p>
          <a:p>
            <a:endParaRPr lang="en-GB" dirty="0"/>
          </a:p>
          <a:p>
            <a:r>
              <a:rPr lang="en-GB" dirty="0"/>
              <a:t>La </a:t>
            </a:r>
            <a:r>
              <a:rPr lang="en-GB" dirty="0" err="1"/>
              <a:t>recommandation</a:t>
            </a:r>
            <a:r>
              <a:rPr lang="en-GB" dirty="0"/>
              <a:t> </a:t>
            </a:r>
            <a:r>
              <a:rPr lang="en-GB" dirty="0" err="1"/>
              <a:t>visant</a:t>
            </a:r>
            <a:r>
              <a:rPr lang="en-GB" dirty="0"/>
              <a:t> </a:t>
            </a:r>
            <a:r>
              <a:rPr lang="en-GB" dirty="0" err="1"/>
              <a:t>à</a:t>
            </a:r>
            <a:r>
              <a:rPr lang="en-GB" dirty="0"/>
              <a:t> </a:t>
            </a:r>
            <a:r>
              <a:rPr lang="en-GB" dirty="0" err="1"/>
              <a:t>mettre</a:t>
            </a:r>
            <a:r>
              <a:rPr lang="en-GB" dirty="0"/>
              <a:t> </a:t>
            </a:r>
            <a:r>
              <a:rPr lang="en-GB" dirty="0" err="1"/>
              <a:t>en</a:t>
            </a:r>
            <a:r>
              <a:rPr lang="en-GB" dirty="0"/>
              <a:t> place un </a:t>
            </a:r>
            <a:r>
              <a:rPr lang="en-GB" dirty="0" err="1"/>
              <a:t>système</a:t>
            </a:r>
            <a:r>
              <a:rPr lang="en-GB" dirty="0"/>
              <a:t> de transport ne repose pas sur </a:t>
            </a:r>
            <a:r>
              <a:rPr lang="en-GB" dirty="0" err="1"/>
              <a:t>l'exemple</a:t>
            </a:r>
            <a:r>
              <a:rPr lang="en-GB" dirty="0"/>
              <a:t> de la </a:t>
            </a:r>
            <a:r>
              <a:rPr lang="en-GB" dirty="0" err="1"/>
              <a:t>région</a:t>
            </a:r>
            <a:r>
              <a:rPr lang="en-GB" dirty="0"/>
              <a:t> de </a:t>
            </a:r>
            <a:r>
              <a:rPr lang="en-GB" dirty="0" err="1"/>
              <a:t>Dosso</a:t>
            </a:r>
            <a:r>
              <a:rPr lang="en-GB" dirty="0"/>
              <a:t>, </a:t>
            </a:r>
            <a:r>
              <a:rPr lang="en-GB" dirty="0" err="1"/>
              <a:t>mais</a:t>
            </a:r>
            <a:r>
              <a:rPr lang="en-GB" dirty="0"/>
              <a:t> </a:t>
            </a:r>
            <a:r>
              <a:rPr lang="en-GB" dirty="0" err="1"/>
              <a:t>plutôt</a:t>
            </a:r>
            <a:r>
              <a:rPr lang="en-GB" dirty="0"/>
              <a:t> sur </a:t>
            </a:r>
            <a:r>
              <a:rPr lang="en-GB" dirty="0" err="1"/>
              <a:t>d'autres</a:t>
            </a:r>
            <a:r>
              <a:rPr lang="en-GB" dirty="0"/>
              <a:t> </a:t>
            </a:r>
            <a:r>
              <a:rPr lang="en-GB" dirty="0" err="1"/>
              <a:t>régions</a:t>
            </a:r>
            <a:r>
              <a:rPr lang="en-GB" dirty="0"/>
              <a:t> </a:t>
            </a:r>
            <a:r>
              <a:rPr lang="en-GB" dirty="0" err="1"/>
              <a:t>où</a:t>
            </a:r>
            <a:r>
              <a:rPr lang="en-GB" dirty="0"/>
              <a:t> le transport des </a:t>
            </a:r>
            <a:r>
              <a:rPr lang="en-GB" dirty="0" err="1"/>
              <a:t>échantillons</a:t>
            </a:r>
            <a:r>
              <a:rPr lang="en-GB" dirty="0"/>
              <a:t> </a:t>
            </a:r>
            <a:r>
              <a:rPr lang="en-GB" dirty="0" err="1"/>
              <a:t>s'avère</a:t>
            </a:r>
            <a:r>
              <a:rPr lang="en-GB" dirty="0"/>
              <a:t> </a:t>
            </a:r>
            <a:r>
              <a:rPr lang="en-GB" dirty="0" err="1"/>
              <a:t>particulièrement</a:t>
            </a:r>
            <a:r>
              <a:rPr lang="en-GB" dirty="0"/>
              <a:t> long. </a:t>
            </a:r>
            <a:r>
              <a:rPr lang="en-GB" dirty="0" err="1"/>
              <a:t>En</a:t>
            </a:r>
            <a:r>
              <a:rPr lang="en-GB" dirty="0"/>
              <a:t> </a:t>
            </a:r>
            <a:r>
              <a:rPr lang="en-GB" dirty="0" err="1"/>
              <a:t>effet</a:t>
            </a:r>
            <a:r>
              <a:rPr lang="en-GB" dirty="0"/>
              <a:t>, dans </a:t>
            </a:r>
            <a:r>
              <a:rPr lang="en-GB" dirty="0" err="1"/>
              <a:t>certaines</a:t>
            </a:r>
            <a:r>
              <a:rPr lang="en-GB" dirty="0"/>
              <a:t> situations, les </a:t>
            </a:r>
            <a:r>
              <a:rPr lang="en-GB" dirty="0" err="1"/>
              <a:t>échantillons</a:t>
            </a:r>
            <a:r>
              <a:rPr lang="en-GB" dirty="0"/>
              <a:t> </a:t>
            </a:r>
            <a:r>
              <a:rPr lang="en-GB" dirty="0" err="1"/>
              <a:t>sont</a:t>
            </a:r>
            <a:r>
              <a:rPr lang="en-GB" dirty="0"/>
              <a:t> </a:t>
            </a:r>
            <a:r>
              <a:rPr lang="en-GB" dirty="0" err="1"/>
              <a:t>acheminés</a:t>
            </a:r>
            <a:r>
              <a:rPr lang="en-GB" dirty="0"/>
              <a:t> sur de </a:t>
            </a:r>
            <a:r>
              <a:rPr lang="en-GB" dirty="0" err="1"/>
              <a:t>longues</a:t>
            </a:r>
            <a:r>
              <a:rPr lang="en-GB" dirty="0"/>
              <a:t> distances, </a:t>
            </a:r>
            <a:r>
              <a:rPr lang="en-GB" dirty="0" err="1"/>
              <a:t>parfois</a:t>
            </a:r>
            <a:r>
              <a:rPr lang="en-GB" dirty="0"/>
              <a:t> </a:t>
            </a:r>
            <a:r>
              <a:rPr lang="en-GB" dirty="0" err="1"/>
              <a:t>à</a:t>
            </a:r>
            <a:r>
              <a:rPr lang="en-GB" dirty="0"/>
              <a:t> </a:t>
            </a:r>
            <a:r>
              <a:rPr lang="en-GB" dirty="0" err="1"/>
              <a:t>vélo</a:t>
            </a:r>
            <a:r>
              <a:rPr lang="en-GB" dirty="0"/>
              <a:t> </a:t>
            </a:r>
            <a:r>
              <a:rPr lang="en-GB" dirty="0" err="1"/>
              <a:t>ou</a:t>
            </a:r>
            <a:r>
              <a:rPr lang="en-GB" dirty="0"/>
              <a:t> </a:t>
            </a:r>
            <a:r>
              <a:rPr lang="en-GB" dirty="0" err="1"/>
              <a:t>à</a:t>
            </a:r>
            <a:r>
              <a:rPr lang="en-GB" dirty="0"/>
              <a:t> </a:t>
            </a:r>
            <a:r>
              <a:rPr lang="en-GB" dirty="0" err="1"/>
              <a:t>l'aide</a:t>
            </a:r>
            <a:r>
              <a:rPr lang="en-GB" dirty="0"/>
              <a:t> de charrettes, </a:t>
            </a:r>
            <a:r>
              <a:rPr lang="en-GB" dirty="0" err="1"/>
              <a:t>avant</a:t>
            </a:r>
            <a:r>
              <a:rPr lang="en-GB" dirty="0"/>
              <a:t> d'être pris </a:t>
            </a:r>
            <a:r>
              <a:rPr lang="en-GB" dirty="0" err="1"/>
              <a:t>en</a:t>
            </a:r>
            <a:r>
              <a:rPr lang="en-GB" dirty="0"/>
              <a:t> charge par les transports publics pour les </a:t>
            </a:r>
            <a:r>
              <a:rPr lang="en-GB" dirty="0" err="1"/>
              <a:t>amener</a:t>
            </a:r>
            <a:r>
              <a:rPr lang="en-GB" dirty="0"/>
              <a:t> </a:t>
            </a:r>
            <a:r>
              <a:rPr lang="en-GB" dirty="0" err="1"/>
              <a:t>jusqu'au</a:t>
            </a:r>
            <a:r>
              <a:rPr lang="en-GB" dirty="0"/>
              <a:t> GeneXpert </a:t>
            </a:r>
            <a:r>
              <a:rPr lang="en-GB" dirty="0" err="1"/>
              <a:t>fonctionnel</a:t>
            </a:r>
            <a:r>
              <a:rPr lang="en-GB" dirty="0"/>
              <a:t> le plus </a:t>
            </a:r>
            <a:r>
              <a:rPr lang="en-GB" dirty="0" err="1"/>
              <a:t>proche</a:t>
            </a:r>
            <a:r>
              <a:rPr lang="en-GB" dirty="0"/>
              <a:t>. </a:t>
            </a:r>
            <a:r>
              <a:rPr lang="en-GB" dirty="0" err="1"/>
              <a:t>C'est</a:t>
            </a:r>
            <a:r>
              <a:rPr lang="en-GB" dirty="0"/>
              <a:t> </a:t>
            </a:r>
            <a:r>
              <a:rPr lang="en-GB" dirty="0" err="1"/>
              <a:t>l'exemple</a:t>
            </a:r>
            <a:r>
              <a:rPr lang="en-GB" dirty="0"/>
              <a:t> de la </a:t>
            </a:r>
            <a:r>
              <a:rPr lang="en-GB" dirty="0" err="1"/>
              <a:t>région</a:t>
            </a:r>
            <a:r>
              <a:rPr lang="en-GB" dirty="0"/>
              <a:t> de Zinder, je </a:t>
            </a:r>
            <a:r>
              <a:rPr lang="en-GB" dirty="0" err="1"/>
              <a:t>viens</a:t>
            </a:r>
            <a:r>
              <a:rPr lang="en-GB" dirty="0"/>
              <a:t> de </a:t>
            </a:r>
            <a:r>
              <a:rPr lang="en-GB" dirty="0" err="1"/>
              <a:t>t'envoyer</a:t>
            </a:r>
            <a:r>
              <a:rPr lang="en-GB" dirty="0"/>
              <a:t> </a:t>
            </a:r>
            <a:r>
              <a:rPr lang="en-GB" dirty="0" err="1"/>
              <a:t>sa</a:t>
            </a:r>
            <a:r>
              <a:rPr lang="en-GB" dirty="0"/>
              <a:t> carte par e-mail.</a:t>
            </a:r>
          </a:p>
          <a:p>
            <a:endParaRPr lang="en-GB" dirty="0"/>
          </a:p>
          <a:p>
            <a:r>
              <a:rPr lang="en-GB" dirty="0"/>
              <a:t>Il faut savoir </a:t>
            </a:r>
            <a:r>
              <a:rPr lang="en-GB" dirty="0" err="1"/>
              <a:t>quand</a:t>
            </a:r>
            <a:r>
              <a:rPr lang="en-GB" dirty="0"/>
              <a:t> nous </a:t>
            </a:r>
            <a:r>
              <a:rPr lang="en-GB" dirty="0" err="1"/>
              <a:t>faisons</a:t>
            </a:r>
            <a:r>
              <a:rPr lang="en-GB" dirty="0"/>
              <a:t> </a:t>
            </a:r>
            <a:r>
              <a:rPr lang="en-GB" dirty="0" err="1"/>
              <a:t>notre</a:t>
            </a:r>
            <a:r>
              <a:rPr lang="en-GB" dirty="0"/>
              <a:t> </a:t>
            </a:r>
            <a:r>
              <a:rPr lang="en-GB" dirty="0" err="1"/>
              <a:t>projet</a:t>
            </a:r>
            <a:r>
              <a:rPr lang="en-GB" dirty="0"/>
              <a:t>, </a:t>
            </a:r>
            <a:r>
              <a:rPr lang="en-GB" dirty="0" err="1"/>
              <a:t>l’OMS</a:t>
            </a:r>
            <a:r>
              <a:rPr lang="en-GB" dirty="0"/>
              <a:t> </a:t>
            </a:r>
            <a:r>
              <a:rPr lang="en-GB" dirty="0" err="1"/>
              <a:t>était</a:t>
            </a:r>
            <a:r>
              <a:rPr lang="en-GB" dirty="0"/>
              <a:t> </a:t>
            </a:r>
            <a:r>
              <a:rPr lang="en-GB" dirty="0" err="1"/>
              <a:t>en</a:t>
            </a:r>
            <a:r>
              <a:rPr lang="en-GB" dirty="0"/>
              <a:t> train </a:t>
            </a:r>
            <a:r>
              <a:rPr lang="en-GB" dirty="0" err="1"/>
              <a:t>d’examiner</a:t>
            </a:r>
            <a:r>
              <a:rPr lang="en-GB" dirty="0"/>
              <a:t> la </a:t>
            </a:r>
            <a:r>
              <a:rPr lang="en-GB" dirty="0" err="1"/>
              <a:t>possibilité</a:t>
            </a:r>
            <a:r>
              <a:rPr lang="en-GB" dirty="0"/>
              <a:t> de </a:t>
            </a:r>
            <a:r>
              <a:rPr lang="en-GB" dirty="0" err="1"/>
              <a:t>mettre</a:t>
            </a:r>
            <a:r>
              <a:rPr lang="en-GB" dirty="0"/>
              <a:t> </a:t>
            </a:r>
            <a:r>
              <a:rPr lang="en-GB" dirty="0" err="1"/>
              <a:t>en</a:t>
            </a:r>
            <a:r>
              <a:rPr lang="en-GB" dirty="0"/>
              <a:t> place un </a:t>
            </a:r>
            <a:r>
              <a:rPr lang="en-GB" dirty="0" err="1"/>
              <a:t>réseau</a:t>
            </a:r>
            <a:r>
              <a:rPr lang="en-GB" dirty="0"/>
              <a:t> de transport </a:t>
            </a:r>
            <a:r>
              <a:rPr lang="en-GB" dirty="0" err="1"/>
              <a:t>d’échantillon</a:t>
            </a:r>
            <a:r>
              <a:rPr lang="en-GB" dirty="0"/>
              <a:t> au Niger. Notre </a:t>
            </a:r>
            <a:r>
              <a:rPr lang="en-GB" dirty="0" err="1"/>
              <a:t>projet</a:t>
            </a:r>
            <a:r>
              <a:rPr lang="en-GB" dirty="0"/>
              <a:t> </a:t>
            </a:r>
            <a:r>
              <a:rPr lang="en-GB" dirty="0" err="1"/>
              <a:t>confirme</a:t>
            </a:r>
            <a:r>
              <a:rPr lang="en-GB" dirty="0"/>
              <a:t> </a:t>
            </a:r>
            <a:r>
              <a:rPr lang="en-GB" dirty="0" err="1"/>
              <a:t>qu’il</a:t>
            </a:r>
            <a:r>
              <a:rPr lang="en-GB" dirty="0"/>
              <a:t> </a:t>
            </a:r>
            <a:r>
              <a:rPr lang="en-GB" dirty="0" err="1"/>
              <a:t>est</a:t>
            </a:r>
            <a:r>
              <a:rPr lang="en-GB" dirty="0"/>
              <a:t> </a:t>
            </a:r>
            <a:r>
              <a:rPr lang="en-GB" dirty="0" err="1"/>
              <a:t>effectivement</a:t>
            </a:r>
            <a:r>
              <a:rPr lang="en-GB" dirty="0"/>
              <a:t> très pertinent de </a:t>
            </a:r>
            <a:r>
              <a:rPr lang="en-GB" dirty="0" err="1"/>
              <a:t>mettre</a:t>
            </a:r>
            <a:r>
              <a:rPr lang="en-GB" dirty="0"/>
              <a:t> </a:t>
            </a:r>
            <a:r>
              <a:rPr lang="en-GB" dirty="0" err="1"/>
              <a:t>en</a:t>
            </a:r>
            <a:r>
              <a:rPr lang="en-GB" dirty="0"/>
              <a:t> </a:t>
            </a:r>
            <a:r>
              <a:rPr lang="en-GB" dirty="0" err="1"/>
              <a:t>œuvre</a:t>
            </a:r>
            <a:r>
              <a:rPr lang="en-GB" dirty="0"/>
              <a:t> </a:t>
            </a:r>
            <a:r>
              <a:rPr lang="en-GB" dirty="0" err="1"/>
              <a:t>ce</a:t>
            </a:r>
            <a:r>
              <a:rPr lang="en-GB" dirty="0"/>
              <a:t> </a:t>
            </a:r>
            <a:r>
              <a:rPr lang="en-GB" dirty="0" err="1"/>
              <a:t>système</a:t>
            </a:r>
            <a:r>
              <a:rPr lang="en-GB" dirty="0"/>
              <a:t>.</a:t>
            </a:r>
            <a:endParaRPr lang="en-C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1342248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Figure 3A) Geographic coverage at 1km x 1km resolution of the CSI (dark green) and CS-ASC networks (medium green) in 2013, 60-minute catchment (walking scenario), with inset near </a:t>
            </a:r>
            <a:r>
              <a:rPr lang="en-GB" sz="1200" b="1" i="0" kern="1200" dirty="0" err="1">
                <a:solidFill>
                  <a:schemeClr val="tx1"/>
                </a:solidFill>
                <a:effectLst/>
                <a:latin typeface="+mn-lt"/>
                <a:ea typeface="+mn-ea"/>
                <a:cs typeface="+mn-cs"/>
              </a:rPr>
              <a:t>Madarounfa</a:t>
            </a:r>
            <a:r>
              <a:rPr lang="en-GB" sz="1200" b="1" i="0" kern="1200" dirty="0">
                <a:solidFill>
                  <a:schemeClr val="tx1"/>
                </a:solidFill>
                <a:effectLst/>
                <a:latin typeface="+mn-lt"/>
                <a:ea typeface="+mn-ea"/>
                <a:cs typeface="+mn-cs"/>
              </a:rPr>
              <a:t> commune in </a:t>
            </a:r>
            <a:r>
              <a:rPr lang="en-GB" sz="1200" b="1" i="0" kern="1200" dirty="0" err="1">
                <a:solidFill>
                  <a:schemeClr val="tx1"/>
                </a:solidFill>
                <a:effectLst/>
                <a:latin typeface="+mn-lt"/>
                <a:ea typeface="+mn-ea"/>
                <a:cs typeface="+mn-cs"/>
              </a:rPr>
              <a:t>Maradi</a:t>
            </a:r>
            <a:r>
              <a:rPr lang="en-GB" sz="1200" b="1" i="0" kern="1200" dirty="0">
                <a:solidFill>
                  <a:schemeClr val="tx1"/>
                </a:solidFill>
                <a:effectLst/>
                <a:latin typeface="+mn-lt"/>
                <a:ea typeface="+mn-ea"/>
                <a:cs typeface="+mn-cs"/>
              </a:rPr>
              <a:t> region; B) Cumulative percent of the estimated total population covered within a 60-minute catchment, walking scenario (y-axis) by the number of CSI (x-axis, dark green line) and CS-ASC (x-axis, medium green line) at 1km x 1km resolution. C) Geographic coverage at 1km x 1km resolution of the CSI network (dark green), CS-ASC (medium green) and hypothetical scale-up RC network (light green) deployed to optimize geographic coverage of the residual population beyond the geographic coverage of the existing CSI and CS-ASC networks (60-minute catchment, walking scenario) in 2013, with maximum population capacity of 1000 people per RC, n=7741 RC in 6806 locations, and inset near </a:t>
            </a:r>
            <a:r>
              <a:rPr lang="en-GB" sz="1200" b="1" i="0" kern="1200" dirty="0" err="1">
                <a:solidFill>
                  <a:schemeClr val="tx1"/>
                </a:solidFill>
                <a:effectLst/>
                <a:latin typeface="+mn-lt"/>
                <a:ea typeface="+mn-ea"/>
                <a:cs typeface="+mn-cs"/>
              </a:rPr>
              <a:t>Madarounfa</a:t>
            </a:r>
            <a:r>
              <a:rPr lang="en-GB" sz="1200" b="1" i="0" kern="1200" dirty="0">
                <a:solidFill>
                  <a:schemeClr val="tx1"/>
                </a:solidFill>
                <a:effectLst/>
                <a:latin typeface="+mn-lt"/>
                <a:ea typeface="+mn-ea"/>
                <a:cs typeface="+mn-cs"/>
              </a:rPr>
              <a:t> commune in </a:t>
            </a:r>
            <a:r>
              <a:rPr lang="en-GB" sz="1200" b="1" i="0" kern="1200" dirty="0" err="1">
                <a:solidFill>
                  <a:schemeClr val="tx1"/>
                </a:solidFill>
                <a:effectLst/>
                <a:latin typeface="+mn-lt"/>
                <a:ea typeface="+mn-ea"/>
                <a:cs typeface="+mn-cs"/>
              </a:rPr>
              <a:t>Maradi</a:t>
            </a:r>
            <a:r>
              <a:rPr lang="en-GB" sz="1200" b="1" i="0" kern="1200" dirty="0">
                <a:solidFill>
                  <a:schemeClr val="tx1"/>
                </a:solidFill>
                <a:effectLst/>
                <a:latin typeface="+mn-lt"/>
                <a:ea typeface="+mn-ea"/>
                <a:cs typeface="+mn-cs"/>
              </a:rPr>
              <a:t> region; D) Cumulative percent of the estimated total population covered within a 60-minute catchment, walking scenario (y-axis) by the number of CSI (x-axis, dark green), CS-ASC (x-axis, medium green), and hypothetical scale-up RC network (x-axis, light green) at 1km x 1km resolution. The hypothetical scale-up RC network targeted 1km x 1km grid cells with at least 250 people situated beyond the geographic coverage of the existing CSI and CS-ASC networks (60-minute catchment, walking scenario) in 2013. Maximum population capacity was set to 1000 people per RC. CSI, Centre de </a:t>
            </a:r>
            <a:r>
              <a:rPr lang="en-GB" sz="1200" b="1" i="0" kern="1200" dirty="0" err="1">
                <a:solidFill>
                  <a:schemeClr val="tx1"/>
                </a:solidFill>
                <a:effectLst/>
                <a:latin typeface="+mn-lt"/>
                <a:ea typeface="+mn-ea"/>
                <a:cs typeface="+mn-cs"/>
              </a:rPr>
              <a:t>santé</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intégrée</a:t>
            </a:r>
            <a:r>
              <a:rPr lang="en-GB" sz="1200" b="1" i="0" kern="1200" dirty="0">
                <a:solidFill>
                  <a:schemeClr val="tx1"/>
                </a:solidFill>
                <a:effectLst/>
                <a:latin typeface="+mn-lt"/>
                <a:ea typeface="+mn-ea"/>
                <a:cs typeface="+mn-cs"/>
              </a:rPr>
              <a:t>; CS-ASC, Case de </a:t>
            </a:r>
            <a:r>
              <a:rPr lang="en-GB" sz="1200" b="1" i="0" kern="1200" dirty="0" err="1">
                <a:solidFill>
                  <a:schemeClr val="tx1"/>
                </a:solidFill>
                <a:effectLst/>
                <a:latin typeface="+mn-lt"/>
                <a:ea typeface="+mn-ea"/>
                <a:cs typeface="+mn-cs"/>
              </a:rPr>
              <a:t>santé</a:t>
            </a:r>
            <a:r>
              <a:rPr lang="en-GB" sz="1200" b="1" i="0" kern="1200" dirty="0">
                <a:solidFill>
                  <a:schemeClr val="tx1"/>
                </a:solidFill>
                <a:effectLst/>
                <a:latin typeface="+mn-lt"/>
                <a:ea typeface="+mn-ea"/>
                <a:cs typeface="+mn-cs"/>
              </a:rPr>
              <a:t> and Agent de </a:t>
            </a:r>
            <a:r>
              <a:rPr lang="en-GB" sz="1200" b="1" i="0" kern="1200" dirty="0" err="1">
                <a:solidFill>
                  <a:schemeClr val="tx1"/>
                </a:solidFill>
                <a:effectLst/>
                <a:latin typeface="+mn-lt"/>
                <a:ea typeface="+mn-ea"/>
                <a:cs typeface="+mn-cs"/>
              </a:rPr>
              <a:t>santé</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communautaire</a:t>
            </a:r>
            <a:r>
              <a:rPr lang="en-GB" sz="1200" b="1" i="0" kern="1200" dirty="0">
                <a:solidFill>
                  <a:schemeClr val="tx1"/>
                </a:solidFill>
                <a:effectLst/>
                <a:latin typeface="+mn-lt"/>
                <a:ea typeface="+mn-ea"/>
                <a:cs typeface="+mn-cs"/>
              </a:rPr>
              <a:t>; RC, </a:t>
            </a:r>
            <a:r>
              <a:rPr lang="en-GB" sz="1200" b="1" i="0" kern="1200" dirty="0" err="1">
                <a:solidFill>
                  <a:schemeClr val="tx1"/>
                </a:solidFill>
                <a:effectLst/>
                <a:latin typeface="+mn-lt"/>
                <a:ea typeface="+mn-ea"/>
                <a:cs typeface="+mn-cs"/>
              </a:rPr>
              <a:t>Relais</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communautaire</a:t>
            </a:r>
            <a:r>
              <a:rPr lang="en-GB" sz="1200" b="1" i="0" kern="1200" dirty="0">
                <a:solidFill>
                  <a:schemeClr val="tx1"/>
                </a:solidFill>
                <a:effectLst/>
                <a:latin typeface="+mn-lt"/>
                <a:ea typeface="+mn-ea"/>
                <a:cs typeface="+mn-cs"/>
              </a:rPr>
              <a:t>.</a:t>
            </a:r>
          </a:p>
          <a:p>
            <a:endParaRPr lang="en-CH" dirty="0"/>
          </a:p>
        </p:txBody>
      </p:sp>
      <p:sp>
        <p:nvSpPr>
          <p:cNvPr id="4" name="Slide Number Placeholder 3"/>
          <p:cNvSpPr>
            <a:spLocks noGrp="1"/>
          </p:cNvSpPr>
          <p:nvPr>
            <p:ph type="sldNum" sz="quarter" idx="5"/>
          </p:nvPr>
        </p:nvSpPr>
        <p:spPr/>
        <p:txBody>
          <a:bodyPr/>
          <a:lstStyle/>
          <a:p>
            <a:fld id="{3CE5EE6E-A6EB-4032-964F-887CB3041574}" type="slidenum">
              <a:rPr lang="fr-FR" smtClean="0"/>
              <a:t>22</a:t>
            </a:fld>
            <a:endParaRPr lang="fr-FR"/>
          </a:p>
        </p:txBody>
      </p:sp>
    </p:spTree>
    <p:extLst>
      <p:ext uri="{BB962C8B-B14F-4D97-AF65-F5344CB8AC3E}">
        <p14:creationId xmlns:p14="http://schemas.microsoft.com/office/powerpoint/2010/main" val="492468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000" dirty="0"/>
              <a:t>Réponse de la 1</a:t>
            </a:r>
            <a:r>
              <a:rPr lang="fr-FR" sz="1000" baseline="30000" dirty="0"/>
              <a:t>ère</a:t>
            </a:r>
            <a:r>
              <a:rPr lang="fr-FR" sz="1000" dirty="0"/>
              <a:t> question : Nous avons effectué plusieurs simulations pour montrer que : Si on cible les zones peuplées, on offre une bonne couverture à la population éloignée mais aussi on offre une bonne couverture aux endroits avec un nombre de décès élevé chez les -5ans ainsi qu’aux endroits avec un nombre élevé cas de palu.</a:t>
            </a:r>
            <a:endParaRPr lang="LID4096" sz="1000" dirty="0"/>
          </a:p>
        </p:txBody>
      </p:sp>
      <p:sp>
        <p:nvSpPr>
          <p:cNvPr id="4" name="Slide Number Placeholder 3"/>
          <p:cNvSpPr>
            <a:spLocks noGrp="1"/>
          </p:cNvSpPr>
          <p:nvPr>
            <p:ph type="sldNum" sz="quarter" idx="5"/>
          </p:nvPr>
        </p:nvSpPr>
        <p:spPr/>
        <p:txBody>
          <a:bodyPr/>
          <a:lstStyle/>
          <a:p>
            <a:fld id="{81D2FBED-B9BB-40A2-A14D-3C9CEB3A2C0A}" type="slidenum">
              <a:rPr lang="fr-FR" smtClean="0"/>
              <a:t>23</a:t>
            </a:fld>
            <a:endParaRPr lang="fr-FR"/>
          </a:p>
        </p:txBody>
      </p:sp>
    </p:spTree>
    <p:extLst>
      <p:ext uri="{BB962C8B-B14F-4D97-AF65-F5344CB8AC3E}">
        <p14:creationId xmlns:p14="http://schemas.microsoft.com/office/powerpoint/2010/main" val="273969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361775-F764-0A4E-A66E-1A51031FB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1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1D2FBED-B9BB-40A2-A14D-3C9CEB3A2C0A}" type="slidenum">
              <a:rPr lang="fr-FR" smtClean="0"/>
              <a:t>24</a:t>
            </a:fld>
            <a:endParaRPr lang="fr-FR"/>
          </a:p>
        </p:txBody>
      </p:sp>
    </p:spTree>
    <p:extLst>
      <p:ext uri="{BB962C8B-B14F-4D97-AF65-F5344CB8AC3E}">
        <p14:creationId xmlns:p14="http://schemas.microsoft.com/office/powerpoint/2010/main" val="423803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378D-4FA9-9A42-B5E3-A88BEAF10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133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26</a:t>
            </a:fld>
            <a:endParaRPr lang="en-PH" altLang="en-US"/>
          </a:p>
        </p:txBody>
      </p:sp>
    </p:spTree>
    <p:extLst>
      <p:ext uri="{BB962C8B-B14F-4D97-AF65-F5344CB8AC3E}">
        <p14:creationId xmlns:p14="http://schemas.microsoft.com/office/powerpoint/2010/main" val="2461910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27</a:t>
            </a:fld>
            <a:endParaRPr lang="en-PH" altLang="en-US"/>
          </a:p>
        </p:txBody>
      </p:sp>
    </p:spTree>
    <p:extLst>
      <p:ext uri="{BB962C8B-B14F-4D97-AF65-F5344CB8AC3E}">
        <p14:creationId xmlns:p14="http://schemas.microsoft.com/office/powerpoint/2010/main" val="3070349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Event though scenario B was better, scenario A was chosen by TWG:</a:t>
            </a:r>
          </a:p>
          <a:p>
            <a:endParaRPr lang="en-US" sz="1500" b="1" u="sng" dirty="0">
              <a:latin typeface="Calibri" panose="020F0502020204030204" pitchFamily="34" charset="0"/>
              <a:cs typeface="Times New Roman" panose="02020603050405020304" pitchFamily="18" charset="0"/>
            </a:endParaRPr>
          </a:p>
          <a:p>
            <a:r>
              <a:rPr lang="en-US" sz="1500" b="1" u="sng" dirty="0">
                <a:latin typeface="Calibri" panose="020F0502020204030204" pitchFamily="34" charset="0"/>
                <a:cs typeface="Times New Roman" panose="02020603050405020304" pitchFamily="18" charset="0"/>
              </a:rPr>
              <a:t>Explained by</a:t>
            </a:r>
          </a:p>
          <a:p>
            <a:pPr marL="548640" lvl="1" indent="-342900">
              <a:buFont typeface="+mj-lt"/>
              <a:buAutoNum type="arabicPeriod"/>
            </a:pPr>
            <a:r>
              <a:rPr lang="en-US" sz="2100" dirty="0">
                <a:latin typeface="Calibri" panose="020F0502020204030204" pitchFamily="34" charset="0"/>
                <a:cs typeface="Times New Roman" panose="02020603050405020304" pitchFamily="18" charset="0"/>
              </a:rPr>
              <a:t>Difficulty of mutualization in Scenario B</a:t>
            </a:r>
          </a:p>
          <a:p>
            <a:pPr marL="548640" lvl="1" indent="-342900">
              <a:buFont typeface="+mj-lt"/>
              <a:buAutoNum type="arabicPeriod"/>
            </a:pPr>
            <a:r>
              <a:rPr lang="en-US" sz="2100" dirty="0">
                <a:latin typeface="Calibri" panose="020F0502020204030204" pitchFamily="34" charset="0"/>
                <a:cs typeface="Times New Roman" panose="02020603050405020304" pitchFamily="18" charset="0"/>
              </a:rPr>
              <a:t>Scenario A still reaches the transportation main objective</a:t>
            </a:r>
          </a:p>
          <a:p>
            <a:pPr marL="548640" lvl="1" indent="-342900">
              <a:buFont typeface="+mj-lt"/>
              <a:buAutoNum type="arabicPeriod"/>
            </a:pPr>
            <a:r>
              <a:rPr lang="en-US" sz="2100" dirty="0">
                <a:latin typeface="Calibri" panose="020F0502020204030204" pitchFamily="34" charset="0"/>
                <a:cs typeface="Times New Roman" panose="02020603050405020304" pitchFamily="18" charset="0"/>
              </a:rPr>
              <a:t>Scenario A allows adoptions of some recommendations made by WHO on the short-term priorities</a:t>
            </a:r>
          </a:p>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28</a:t>
            </a:fld>
            <a:endParaRPr lang="en-PH" altLang="en-US"/>
          </a:p>
        </p:txBody>
      </p:sp>
    </p:spTree>
    <p:extLst>
      <p:ext uri="{BB962C8B-B14F-4D97-AF65-F5344CB8AC3E}">
        <p14:creationId xmlns:p14="http://schemas.microsoft.com/office/powerpoint/2010/main" val="345930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29</a:t>
            </a:fld>
            <a:endParaRPr lang="en-PH" altLang="en-US"/>
          </a:p>
        </p:txBody>
      </p:sp>
    </p:spTree>
    <p:extLst>
      <p:ext uri="{BB962C8B-B14F-4D97-AF65-F5344CB8AC3E}">
        <p14:creationId xmlns:p14="http://schemas.microsoft.com/office/powerpoint/2010/main" val="4104372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EPMM is a global multi-partner initiative established in 2015 to set global goals and strategies to improve maternal health and reduce maternal mortality</a:t>
            </a:r>
            <a:endParaRPr lang="en-CH" dirty="0"/>
          </a:p>
        </p:txBody>
      </p:sp>
      <p:sp>
        <p:nvSpPr>
          <p:cNvPr id="4" name="Slide Number Placeholder 3"/>
          <p:cNvSpPr>
            <a:spLocks noGrp="1"/>
          </p:cNvSpPr>
          <p:nvPr>
            <p:ph type="sldNum" sz="quarter" idx="5"/>
          </p:nvPr>
        </p:nvSpPr>
        <p:spPr/>
        <p:txBody>
          <a:bodyPr/>
          <a:lstStyle/>
          <a:p>
            <a:fld id="{B5DB43D9-1C9E-4CF4-97D0-32118BDCB41A}" type="slidenum">
              <a:rPr lang="fr-FR" smtClean="0"/>
              <a:t>30</a:t>
            </a:fld>
            <a:endParaRPr lang="fr-FR"/>
          </a:p>
        </p:txBody>
      </p:sp>
    </p:spTree>
    <p:extLst>
      <p:ext uri="{BB962C8B-B14F-4D97-AF65-F5344CB8AC3E}">
        <p14:creationId xmlns:p14="http://schemas.microsoft.com/office/powerpoint/2010/main" val="35326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31</a:t>
            </a:fld>
            <a:endParaRPr lang="en-PH" altLang="en-US"/>
          </a:p>
        </p:txBody>
      </p:sp>
    </p:spTree>
    <p:extLst>
      <p:ext uri="{BB962C8B-B14F-4D97-AF65-F5344CB8AC3E}">
        <p14:creationId xmlns:p14="http://schemas.microsoft.com/office/powerpoint/2010/main" val="1617858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AdvOT1ef757c0"/>
              </a:rPr>
              <a:t>Some of the SSA countries where a form of school mapping has been conducted include Ethiopia (Att</a:t>
            </a:r>
            <a:r>
              <a:rPr lang="en-GB" sz="1800" dirty="0">
                <a:effectLst/>
                <a:latin typeface="AdvOT1ef757c0+fb"/>
              </a:rPr>
              <a:t>fi</a:t>
            </a:r>
            <a:r>
              <a:rPr lang="en-GB" sz="1800" dirty="0">
                <a:effectLst/>
                <a:latin typeface="AdvOT1ef757c0"/>
              </a:rPr>
              <a:t>eld et al. </a:t>
            </a:r>
            <a:r>
              <a:rPr lang="en-GB" sz="1800" dirty="0">
                <a:solidFill>
                  <a:srgbClr val="000082"/>
                </a:solidFill>
                <a:effectLst/>
                <a:latin typeface="AdvOT1ef757c0"/>
              </a:rPr>
              <a:t>1999</a:t>
            </a:r>
            <a:r>
              <a:rPr lang="en-GB" sz="1800" dirty="0">
                <a:effectLst/>
                <a:latin typeface="AdvOT1ef757c0"/>
              </a:rPr>
              <a:t>), Kenya (</a:t>
            </a:r>
            <a:r>
              <a:rPr lang="en-GB" sz="1800" dirty="0" err="1">
                <a:effectLst/>
                <a:latin typeface="AdvOT1ef757c0"/>
              </a:rPr>
              <a:t>Mulaku</a:t>
            </a:r>
            <a:r>
              <a:rPr lang="en-GB" sz="1800" dirty="0">
                <a:effectLst/>
                <a:latin typeface="AdvOT1ef757c0"/>
              </a:rPr>
              <a:t> and </a:t>
            </a:r>
            <a:r>
              <a:rPr lang="en-GB" sz="1800" dirty="0" err="1">
                <a:effectLst/>
                <a:latin typeface="AdvOT1ef757c0"/>
              </a:rPr>
              <a:t>Nyadimo</a:t>
            </a:r>
            <a:r>
              <a:rPr lang="en-GB" sz="1800" dirty="0">
                <a:effectLst/>
                <a:latin typeface="AdvOT1ef757c0"/>
              </a:rPr>
              <a:t> </a:t>
            </a:r>
            <a:r>
              <a:rPr lang="en-GB" sz="1800" dirty="0">
                <a:solidFill>
                  <a:srgbClr val="000082"/>
                </a:solidFill>
                <a:effectLst/>
                <a:latin typeface="AdvOT1ef757c0"/>
              </a:rPr>
              <a:t>2011</a:t>
            </a:r>
            <a:r>
              <a:rPr lang="en-GB" sz="1800" dirty="0">
                <a:effectLst/>
                <a:latin typeface="AdvOT1ef757c0"/>
              </a:rPr>
              <a:t>), Tanzania (</a:t>
            </a:r>
            <a:r>
              <a:rPr lang="en-GB" sz="1800" dirty="0" err="1">
                <a:effectLst/>
                <a:latin typeface="AdvOT1ef757c0"/>
              </a:rPr>
              <a:t>Alegana</a:t>
            </a:r>
            <a:r>
              <a:rPr lang="en-GB" sz="1800" dirty="0">
                <a:effectLst/>
                <a:latin typeface="AdvOT1ef757c0"/>
              </a:rPr>
              <a:t> et al. </a:t>
            </a:r>
            <a:r>
              <a:rPr lang="en-GB" sz="1800" dirty="0">
                <a:solidFill>
                  <a:srgbClr val="000082"/>
                </a:solidFill>
                <a:effectLst/>
                <a:latin typeface="AdvOT1ef757c0"/>
              </a:rPr>
              <a:t>2021</a:t>
            </a:r>
            <a:r>
              <a:rPr lang="en-GB" sz="1800" dirty="0">
                <a:effectLst/>
                <a:latin typeface="AdvOT1ef757c0"/>
              </a:rPr>
              <a:t>), Rwanda and South Africa (Rodriguez-Segura and Kim </a:t>
            </a:r>
            <a:r>
              <a:rPr lang="en-GB" sz="1800" dirty="0">
                <a:solidFill>
                  <a:srgbClr val="000082"/>
                </a:solidFill>
                <a:effectLst/>
                <a:latin typeface="AdvOT1ef757c0"/>
              </a:rPr>
              <a:t>2021</a:t>
            </a:r>
            <a:r>
              <a:rPr lang="en-GB" sz="1800" dirty="0">
                <a:effectLst/>
                <a:latin typeface="AdvOT1ef757c0"/>
              </a:rPr>
              <a:t>), and Nigeria and Sierra Leone (GRID3 </a:t>
            </a:r>
            <a:r>
              <a:rPr lang="en-GB" sz="1800" dirty="0">
                <a:solidFill>
                  <a:srgbClr val="000082"/>
                </a:solidFill>
                <a:effectLst/>
                <a:latin typeface="AdvOT1ef757c0"/>
              </a:rPr>
              <a:t>2021</a:t>
            </a:r>
            <a:r>
              <a:rPr lang="en-GB" sz="1800" dirty="0">
                <a:effectLst/>
                <a:latin typeface="AdvOT1ef757c0"/>
              </a:rPr>
              <a:t>). </a:t>
            </a:r>
            <a:endParaRPr lang="en-GB" dirty="0"/>
          </a:p>
          <a:p>
            <a:endParaRPr lang="en-CH" dirty="0"/>
          </a:p>
        </p:txBody>
      </p:sp>
      <p:sp>
        <p:nvSpPr>
          <p:cNvPr id="4" name="Slide Number Placeholder 3"/>
          <p:cNvSpPr>
            <a:spLocks noGrp="1"/>
          </p:cNvSpPr>
          <p:nvPr>
            <p:ph type="sldNum" sz="quarter" idx="5"/>
          </p:nvPr>
        </p:nvSpPr>
        <p:spPr/>
        <p:txBody>
          <a:bodyPr/>
          <a:lstStyle/>
          <a:p>
            <a:fld id="{5AC1378D-4FA9-9A42-B5E3-A88BEAF1013C}" type="slidenum">
              <a:rPr lang="en-US" smtClean="0"/>
              <a:pPr/>
              <a:t>32</a:t>
            </a:fld>
            <a:endParaRPr lang="en-US"/>
          </a:p>
        </p:txBody>
      </p:sp>
    </p:spTree>
    <p:extLst>
      <p:ext uri="{BB962C8B-B14F-4D97-AF65-F5344CB8AC3E}">
        <p14:creationId xmlns:p14="http://schemas.microsoft.com/office/powerpoint/2010/main" val="3188455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Availability of the e</a:t>
            </a:r>
            <a:r>
              <a:rPr lang="en-CH" dirty="0"/>
              <a:t>xtend of the flood area was very important.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1378D-4FA9-9A42-B5E3-A88BEAF10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43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b="0" i="0" kern="1200" dirty="0" err="1">
                <a:solidFill>
                  <a:schemeClr val="tx1"/>
                </a:solidFill>
                <a:effectLst/>
                <a:latin typeface="+mn-lt"/>
                <a:ea typeface="+mn-ea"/>
                <a:cs typeface="+mn-cs"/>
              </a:rPr>
              <a:t>Photo</a:t>
            </a:r>
            <a:r>
              <a:rPr lang="de-CH" sz="1200" b="0" i="0" kern="1200" dirty="0">
                <a:solidFill>
                  <a:schemeClr val="tx1"/>
                </a:solidFill>
                <a:effectLst/>
                <a:latin typeface="+mn-lt"/>
                <a:ea typeface="+mn-ea"/>
                <a:cs typeface="+mn-cs"/>
              </a:rPr>
              <a:t> </a:t>
            </a:r>
            <a:r>
              <a:rPr lang="de-CH" sz="1200" b="0" i="0" kern="1200" dirty="0" err="1">
                <a:solidFill>
                  <a:schemeClr val="tx1"/>
                </a:solidFill>
                <a:effectLst/>
                <a:latin typeface="+mn-lt"/>
                <a:ea typeface="+mn-ea"/>
                <a:cs typeface="+mn-cs"/>
              </a:rPr>
              <a:t>by</a:t>
            </a:r>
            <a:r>
              <a:rPr lang="de-CH" sz="1200" b="0" i="0" kern="1200" dirty="0">
                <a:solidFill>
                  <a:schemeClr val="tx1"/>
                </a:solidFill>
                <a:effectLst/>
                <a:latin typeface="+mn-lt"/>
                <a:ea typeface="+mn-ea"/>
                <a:cs typeface="+mn-cs"/>
              </a:rPr>
              <a:t> </a:t>
            </a:r>
            <a:r>
              <a:rPr lang="de-CH" sz="1200" b="0" i="0" kern="1200" dirty="0">
                <a:solidFill>
                  <a:schemeClr val="tx1"/>
                </a:solidFill>
                <a:effectLst/>
                <a:latin typeface="+mn-lt"/>
                <a:ea typeface="+mn-ea"/>
                <a:cs typeface="+mn-cs"/>
                <a:hlinkClick r:id="rId3"/>
              </a:rPr>
              <a:t>Clay Knight</a:t>
            </a:r>
            <a:r>
              <a:rPr lang="de-CH" sz="1200" b="0" i="0" kern="1200" dirty="0">
                <a:solidFill>
                  <a:schemeClr val="tx1"/>
                </a:solidFill>
                <a:effectLst/>
                <a:latin typeface="+mn-lt"/>
                <a:ea typeface="+mn-ea"/>
                <a:cs typeface="+mn-cs"/>
              </a:rPr>
              <a:t> on </a:t>
            </a:r>
            <a:r>
              <a:rPr lang="de-CH" sz="1200" b="0" i="0" kern="1200" dirty="0">
                <a:solidFill>
                  <a:schemeClr val="tx1"/>
                </a:solidFill>
                <a:effectLst/>
                <a:latin typeface="+mn-lt"/>
                <a:ea typeface="+mn-ea"/>
                <a:cs typeface="+mn-cs"/>
                <a:hlinkClick r:id="rId4"/>
              </a:rPr>
              <a:t>Unsplash</a:t>
            </a:r>
            <a:r>
              <a:rPr lang="de-CH" sz="1200" b="0" i="0" kern="1200" dirty="0">
                <a:solidFill>
                  <a:schemeClr val="tx1"/>
                </a:solidFill>
                <a:effectLst/>
                <a:latin typeface="+mn-lt"/>
                <a:ea typeface="+mn-ea"/>
                <a:cs typeface="+mn-cs"/>
              </a:rPr>
              <a:t>, Location: </a:t>
            </a:r>
            <a:r>
              <a:rPr lang="de-CH" sz="1200" b="0" i="0" kern="1200" dirty="0" err="1">
                <a:solidFill>
                  <a:schemeClr val="tx1"/>
                </a:solidFill>
                <a:effectLst/>
                <a:latin typeface="+mn-lt"/>
                <a:ea typeface="+mn-ea"/>
                <a:cs typeface="+mn-cs"/>
              </a:rPr>
              <a:t>Ethiopia</a:t>
            </a:r>
            <a:r>
              <a:rPr lang="de-CH" sz="1200" b="0" i="0" kern="1200" dirty="0">
                <a:solidFill>
                  <a:schemeClr val="tx1"/>
                </a:solidFill>
                <a:effectLst/>
                <a:latin typeface="+mn-lt"/>
                <a:ea typeface="+mn-ea"/>
                <a:cs typeface="+mn-cs"/>
              </a:rPr>
              <a:t> (https://</a:t>
            </a:r>
            <a:r>
              <a:rPr lang="de-CH" sz="1200" b="0" i="0" kern="1200" dirty="0" err="1">
                <a:solidFill>
                  <a:schemeClr val="tx1"/>
                </a:solidFill>
                <a:effectLst/>
                <a:latin typeface="+mn-lt"/>
                <a:ea typeface="+mn-ea"/>
                <a:cs typeface="+mn-cs"/>
              </a:rPr>
              <a:t>commons.wikimedia.org</a:t>
            </a:r>
            <a:r>
              <a:rPr lang="de-CH" sz="1200" b="0" i="0" kern="1200" dirty="0">
                <a:solidFill>
                  <a:schemeClr val="tx1"/>
                </a:solidFill>
                <a:effectLst/>
                <a:latin typeface="+mn-lt"/>
                <a:ea typeface="+mn-ea"/>
                <a:cs typeface="+mn-cs"/>
              </a:rPr>
              <a:t>/</a:t>
            </a:r>
            <a:r>
              <a:rPr lang="de-CH" sz="1200" b="0" i="0" kern="1200" dirty="0" err="1">
                <a:solidFill>
                  <a:schemeClr val="tx1"/>
                </a:solidFill>
                <a:effectLst/>
                <a:latin typeface="+mn-lt"/>
                <a:ea typeface="+mn-ea"/>
                <a:cs typeface="+mn-cs"/>
              </a:rPr>
              <a:t>wiki</a:t>
            </a:r>
            <a:r>
              <a:rPr lang="de-CH" sz="1200" b="0" i="0" kern="1200" dirty="0">
                <a:solidFill>
                  <a:schemeClr val="tx1"/>
                </a:solidFill>
                <a:effectLst/>
                <a:latin typeface="+mn-lt"/>
                <a:ea typeface="+mn-ea"/>
                <a:cs typeface="+mn-cs"/>
              </a:rPr>
              <a:t>/</a:t>
            </a:r>
            <a:r>
              <a:rPr lang="de-CH" sz="1200" b="0" i="0" kern="1200" dirty="0" err="1">
                <a:solidFill>
                  <a:schemeClr val="tx1"/>
                </a:solidFill>
                <a:effectLst/>
                <a:latin typeface="+mn-lt"/>
                <a:ea typeface="+mn-ea"/>
                <a:cs typeface="+mn-cs"/>
              </a:rPr>
              <a:t>File:Ethiopian_mountain_road</a:t>
            </a:r>
            <a:r>
              <a:rPr lang="de-CH" sz="1200" b="0" i="0" kern="1200" dirty="0">
                <a:solidFill>
                  <a:schemeClr val="tx1"/>
                </a:solidFill>
                <a:effectLst/>
                <a:latin typeface="+mn-lt"/>
                <a:ea typeface="+mn-ea"/>
                <a:cs typeface="+mn-cs"/>
              </a:rPr>
              <a:t>_(</a:t>
            </a:r>
            <a:r>
              <a:rPr lang="de-CH" sz="1200" b="0" i="0" kern="1200" dirty="0" err="1">
                <a:solidFill>
                  <a:schemeClr val="tx1"/>
                </a:solidFill>
                <a:effectLst/>
                <a:latin typeface="+mn-lt"/>
                <a:ea typeface="+mn-ea"/>
                <a:cs typeface="+mn-cs"/>
              </a:rPr>
              <a:t>Unsplash</a:t>
            </a:r>
            <a:r>
              <a:rPr lang="de-CH" sz="1200" b="0" i="0" kern="1200" dirty="0">
                <a:solidFill>
                  <a:schemeClr val="tx1"/>
                </a:solidFill>
                <a:effectLst/>
                <a:latin typeface="+mn-lt"/>
                <a:ea typeface="+mn-ea"/>
                <a:cs typeface="+mn-cs"/>
              </a:rPr>
              <a:t>).</a:t>
            </a:r>
            <a:r>
              <a:rPr lang="de-CH" sz="1200" b="0" i="0" kern="1200" dirty="0" err="1">
                <a:solidFill>
                  <a:schemeClr val="tx1"/>
                </a:solidFill>
                <a:effectLst/>
                <a:latin typeface="+mn-lt"/>
                <a:ea typeface="+mn-ea"/>
                <a:cs typeface="+mn-cs"/>
              </a:rPr>
              <a:t>jpg</a:t>
            </a:r>
            <a:r>
              <a:rPr lang="de-CH" sz="1200" b="0" i="0" kern="1200" dirty="0">
                <a:solidFill>
                  <a:schemeClr val="tx1"/>
                </a:solidFill>
                <a:effectLst/>
                <a:latin typeface="+mn-lt"/>
                <a:ea typeface="+mn-ea"/>
                <a:cs typeface="+mn-cs"/>
              </a:rPr>
              <a:t>#/</a:t>
            </a:r>
            <a:r>
              <a:rPr lang="de-CH" sz="1200" b="0" i="0" kern="1200" dirty="0" err="1">
                <a:solidFill>
                  <a:schemeClr val="tx1"/>
                </a:solidFill>
                <a:effectLst/>
                <a:latin typeface="+mn-lt"/>
                <a:ea typeface="+mn-ea"/>
                <a:cs typeface="+mn-cs"/>
              </a:rPr>
              <a:t>maplink</a:t>
            </a:r>
            <a:r>
              <a:rPr lang="de-CH" sz="1200" b="0" i="0" kern="1200" dirty="0">
                <a:solidFill>
                  <a:schemeClr val="tx1"/>
                </a:solidFill>
                <a:effectLst/>
                <a:latin typeface="+mn-lt"/>
                <a:ea typeface="+mn-ea"/>
                <a:cs typeface="+mn-cs"/>
              </a:rPr>
              <a:t>/0)</a:t>
            </a:r>
          </a:p>
          <a:p>
            <a:r>
              <a:rPr lang="de-DE" dirty="0"/>
              <a:t>https://</a:t>
            </a:r>
            <a:r>
              <a:rPr lang="de-DE" dirty="0" err="1"/>
              <a:t>commons.wikimedia.org</a:t>
            </a:r>
            <a:r>
              <a:rPr lang="de-DE" dirty="0"/>
              <a:t>/</a:t>
            </a:r>
            <a:r>
              <a:rPr lang="de-DE" dirty="0" err="1"/>
              <a:t>wiki</a:t>
            </a:r>
            <a:r>
              <a:rPr lang="de-DE" dirty="0"/>
              <a:t>/</a:t>
            </a:r>
            <a:r>
              <a:rPr lang="de-DE" dirty="0" err="1"/>
              <a:t>File:Ethiopian_mountain_road</a:t>
            </a:r>
            <a:r>
              <a:rPr lang="de-DE" dirty="0"/>
              <a:t>_(</a:t>
            </a:r>
            <a:r>
              <a:rPr lang="de-DE" dirty="0" err="1"/>
              <a:t>Unsplash</a:t>
            </a:r>
            <a:r>
              <a:rPr lang="de-DE" dirty="0"/>
              <a:t>).</a:t>
            </a:r>
            <a:r>
              <a:rPr lang="de-DE" dirty="0" err="1"/>
              <a:t>jpg</a:t>
            </a:r>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188109-818A-4844-9A97-9CAAB500B6F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49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B1224-917E-FF4D-9D23-5BEF762190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819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4. Sub-national accessibility coverage maps for sub-Saharan Africa.</a:t>
            </a:r>
            <a:r>
              <a:rPr lang="en-US" sz="1200" kern="1200" dirty="0">
                <a:solidFill>
                  <a:schemeClr val="tx1"/>
                </a:solidFill>
                <a:effectLst/>
                <a:latin typeface="+mn-lt"/>
                <a:ea typeface="+mn-ea"/>
                <a:cs typeface="+mn-cs"/>
              </a:rPr>
              <a:t> Relative accessibility coverage at a 1-hour travel time limit for a)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constrained, b)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unconstrained, c) GPWv4, d) </a:t>
            </a:r>
            <a:r>
              <a:rPr lang="en-US" sz="1200" kern="1200" dirty="0" err="1">
                <a:solidFill>
                  <a:schemeClr val="tx1"/>
                </a:solidFill>
                <a:effectLst/>
                <a:latin typeface="+mn-lt"/>
                <a:ea typeface="+mn-ea"/>
                <a:cs typeface="+mn-cs"/>
              </a:rPr>
              <a:t>Landscan</a:t>
            </a:r>
            <a:r>
              <a:rPr lang="en-US" sz="1200" kern="1200" dirty="0">
                <a:solidFill>
                  <a:schemeClr val="tx1"/>
                </a:solidFill>
                <a:effectLst/>
                <a:latin typeface="+mn-lt"/>
                <a:ea typeface="+mn-ea"/>
                <a:cs typeface="+mn-cs"/>
              </a:rPr>
              <a:t>, e) GHS-POP, and f) HRSL. Boundaries reflect administrative level 1.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5AC1378D-4FA9-9A42-B5E3-A88BEAF1013C}" type="slidenum">
              <a:rPr lang="en-US" smtClean="0"/>
              <a:pPr/>
              <a:t>37</a:t>
            </a:fld>
            <a:endParaRPr lang="en-US"/>
          </a:p>
        </p:txBody>
      </p:sp>
    </p:spTree>
    <p:extLst>
      <p:ext uri="{BB962C8B-B14F-4D97-AF65-F5344CB8AC3E}">
        <p14:creationId xmlns:p14="http://schemas.microsoft.com/office/powerpoint/2010/main" val="3703420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4. Sub-national accessibility coverage maps for sub-Saharan Africa.</a:t>
            </a:r>
            <a:r>
              <a:rPr lang="en-US" sz="1200" kern="1200" dirty="0">
                <a:solidFill>
                  <a:schemeClr val="tx1"/>
                </a:solidFill>
                <a:effectLst/>
                <a:latin typeface="+mn-lt"/>
                <a:ea typeface="+mn-ea"/>
                <a:cs typeface="+mn-cs"/>
              </a:rPr>
              <a:t> Relative accessibility coverage at a 1-hour travel time limit for a)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constrained, b)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unconstrained, c) GPWv4, d) </a:t>
            </a:r>
            <a:r>
              <a:rPr lang="en-US" sz="1200" kern="1200" dirty="0" err="1">
                <a:solidFill>
                  <a:schemeClr val="tx1"/>
                </a:solidFill>
                <a:effectLst/>
                <a:latin typeface="+mn-lt"/>
                <a:ea typeface="+mn-ea"/>
                <a:cs typeface="+mn-cs"/>
              </a:rPr>
              <a:t>Landscan</a:t>
            </a:r>
            <a:r>
              <a:rPr lang="en-US" sz="1200" kern="1200" dirty="0">
                <a:solidFill>
                  <a:schemeClr val="tx1"/>
                </a:solidFill>
                <a:effectLst/>
                <a:latin typeface="+mn-lt"/>
                <a:ea typeface="+mn-ea"/>
                <a:cs typeface="+mn-cs"/>
              </a:rPr>
              <a:t>, e) GHS-POP, and f) HRSL. Boundaries reflect administrative level 1.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5AC1378D-4FA9-9A42-B5E3-A88BEAF1013C}" type="slidenum">
              <a:rPr lang="en-US" smtClean="0"/>
              <a:pPr/>
              <a:t>38</a:t>
            </a:fld>
            <a:endParaRPr lang="en-US"/>
          </a:p>
        </p:txBody>
      </p:sp>
    </p:spTree>
    <p:extLst>
      <p:ext uri="{BB962C8B-B14F-4D97-AF65-F5344CB8AC3E}">
        <p14:creationId xmlns:p14="http://schemas.microsoft.com/office/powerpoint/2010/main" val="220379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4. Sub-national accessibility coverage maps for sub-Saharan Africa.</a:t>
            </a:r>
            <a:r>
              <a:rPr lang="en-US" sz="1200" kern="1200" dirty="0">
                <a:solidFill>
                  <a:schemeClr val="tx1"/>
                </a:solidFill>
                <a:effectLst/>
                <a:latin typeface="+mn-lt"/>
                <a:ea typeface="+mn-ea"/>
                <a:cs typeface="+mn-cs"/>
              </a:rPr>
              <a:t> Relative accessibility coverage at a 1-hour travel time limit for a)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constrained, b)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unconstrained, c) GPWv4, d) </a:t>
            </a:r>
            <a:r>
              <a:rPr lang="en-US" sz="1200" kern="1200" dirty="0" err="1">
                <a:solidFill>
                  <a:schemeClr val="tx1"/>
                </a:solidFill>
                <a:effectLst/>
                <a:latin typeface="+mn-lt"/>
                <a:ea typeface="+mn-ea"/>
                <a:cs typeface="+mn-cs"/>
              </a:rPr>
              <a:t>Landscan</a:t>
            </a:r>
            <a:r>
              <a:rPr lang="en-US" sz="1200" kern="1200" dirty="0">
                <a:solidFill>
                  <a:schemeClr val="tx1"/>
                </a:solidFill>
                <a:effectLst/>
                <a:latin typeface="+mn-lt"/>
                <a:ea typeface="+mn-ea"/>
                <a:cs typeface="+mn-cs"/>
              </a:rPr>
              <a:t>, e) GHS-POP, and f) HRSL. Boundaries reflect administrative level 1.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5AC1378D-4FA9-9A42-B5E3-A88BEAF1013C}" type="slidenum">
              <a:rPr lang="en-US" smtClean="0"/>
              <a:pPr/>
              <a:t>39</a:t>
            </a:fld>
            <a:endParaRPr lang="en-US"/>
          </a:p>
        </p:txBody>
      </p:sp>
    </p:spTree>
    <p:extLst>
      <p:ext uri="{BB962C8B-B14F-4D97-AF65-F5344CB8AC3E}">
        <p14:creationId xmlns:p14="http://schemas.microsoft.com/office/powerpoint/2010/main" val="2202074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6. Visual comparison of gridded population datasets.</a:t>
            </a:r>
            <a:r>
              <a:rPr lang="en-US" sz="1200" kern="1200" dirty="0">
                <a:solidFill>
                  <a:schemeClr val="tx1"/>
                </a:solidFill>
                <a:effectLst/>
                <a:latin typeface="+mn-lt"/>
                <a:ea typeface="+mn-ea"/>
                <a:cs typeface="+mn-cs"/>
              </a:rPr>
              <a:t> Visual differences between a) HRSL, b)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constrained, c)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unconstrained, d) </a:t>
            </a:r>
            <a:r>
              <a:rPr lang="en-US" sz="1200" kern="1200" dirty="0" err="1">
                <a:solidFill>
                  <a:schemeClr val="tx1"/>
                </a:solidFill>
                <a:effectLst/>
                <a:latin typeface="+mn-lt"/>
                <a:ea typeface="+mn-ea"/>
                <a:cs typeface="+mn-cs"/>
              </a:rPr>
              <a:t>Landscan</a:t>
            </a:r>
            <a:r>
              <a:rPr lang="en-US" sz="1200" kern="1200" dirty="0">
                <a:solidFill>
                  <a:schemeClr val="tx1"/>
                </a:solidFill>
                <a:effectLst/>
                <a:latin typeface="+mn-lt"/>
                <a:ea typeface="+mn-ea"/>
                <a:cs typeface="+mn-cs"/>
              </a:rPr>
              <a:t>, e) GHS-POP, and f) GPWv4 for </a:t>
            </a:r>
            <a:r>
              <a:rPr lang="en-US" sz="1200" kern="1200" dirty="0" err="1">
                <a:solidFill>
                  <a:schemeClr val="tx1"/>
                </a:solidFill>
                <a:effectLst/>
                <a:latin typeface="+mn-lt"/>
                <a:ea typeface="+mn-ea"/>
                <a:cs typeface="+mn-cs"/>
              </a:rPr>
              <a:t>Borkou</a:t>
            </a:r>
            <a:r>
              <a:rPr lang="en-US" sz="1200" kern="1200" dirty="0">
                <a:solidFill>
                  <a:schemeClr val="tx1"/>
                </a:solidFill>
                <a:effectLst/>
                <a:latin typeface="+mn-lt"/>
                <a:ea typeface="+mn-ea"/>
                <a:cs typeface="+mn-cs"/>
              </a:rPr>
              <a:t>, a northern region in Chad. Google satellite imagery (2022) as background. White transparent color represents low numbers of population density.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5AC1378D-4FA9-9A42-B5E3-A88BEAF1013C}" type="slidenum">
              <a:rPr lang="en-US" smtClean="0"/>
              <a:pPr/>
              <a:t>40</a:t>
            </a:fld>
            <a:endParaRPr lang="en-US"/>
          </a:p>
        </p:txBody>
      </p:sp>
    </p:spTree>
    <p:extLst>
      <p:ext uri="{BB962C8B-B14F-4D97-AF65-F5344CB8AC3E}">
        <p14:creationId xmlns:p14="http://schemas.microsoft.com/office/powerpoint/2010/main" val="1101827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 6. Visual comparison of gridded population datasets.</a:t>
            </a:r>
            <a:r>
              <a:rPr lang="en-US" sz="1200" kern="1200" dirty="0">
                <a:solidFill>
                  <a:schemeClr val="tx1"/>
                </a:solidFill>
                <a:effectLst/>
                <a:latin typeface="+mn-lt"/>
                <a:ea typeface="+mn-ea"/>
                <a:cs typeface="+mn-cs"/>
              </a:rPr>
              <a:t> Visual differences between a) HRSL, b)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constrained, c) </a:t>
            </a:r>
            <a:r>
              <a:rPr lang="en-US" sz="1200" kern="1200" dirty="0" err="1">
                <a:solidFill>
                  <a:schemeClr val="tx1"/>
                </a:solidFill>
                <a:effectLst/>
                <a:latin typeface="+mn-lt"/>
                <a:ea typeface="+mn-ea"/>
                <a:cs typeface="+mn-cs"/>
              </a:rPr>
              <a:t>WorldPop</a:t>
            </a:r>
            <a:r>
              <a:rPr lang="en-US" sz="1200" kern="1200" dirty="0">
                <a:solidFill>
                  <a:schemeClr val="tx1"/>
                </a:solidFill>
                <a:effectLst/>
                <a:latin typeface="+mn-lt"/>
                <a:ea typeface="+mn-ea"/>
                <a:cs typeface="+mn-cs"/>
              </a:rPr>
              <a:t> top-down unconstrained, d) </a:t>
            </a:r>
            <a:r>
              <a:rPr lang="en-US" sz="1200" kern="1200" dirty="0" err="1">
                <a:solidFill>
                  <a:schemeClr val="tx1"/>
                </a:solidFill>
                <a:effectLst/>
                <a:latin typeface="+mn-lt"/>
                <a:ea typeface="+mn-ea"/>
                <a:cs typeface="+mn-cs"/>
              </a:rPr>
              <a:t>Landscan</a:t>
            </a:r>
            <a:r>
              <a:rPr lang="en-US" sz="1200" kern="1200" dirty="0">
                <a:solidFill>
                  <a:schemeClr val="tx1"/>
                </a:solidFill>
                <a:effectLst/>
                <a:latin typeface="+mn-lt"/>
                <a:ea typeface="+mn-ea"/>
                <a:cs typeface="+mn-cs"/>
              </a:rPr>
              <a:t>, e) GHS-POP, and f) GPWv4 for </a:t>
            </a:r>
            <a:r>
              <a:rPr lang="en-US" sz="1200" kern="1200" dirty="0" err="1">
                <a:solidFill>
                  <a:schemeClr val="tx1"/>
                </a:solidFill>
                <a:effectLst/>
                <a:latin typeface="+mn-lt"/>
                <a:ea typeface="+mn-ea"/>
                <a:cs typeface="+mn-cs"/>
              </a:rPr>
              <a:t>Borkou</a:t>
            </a:r>
            <a:r>
              <a:rPr lang="en-US" sz="1200" kern="1200" dirty="0">
                <a:solidFill>
                  <a:schemeClr val="tx1"/>
                </a:solidFill>
                <a:effectLst/>
                <a:latin typeface="+mn-lt"/>
                <a:ea typeface="+mn-ea"/>
                <a:cs typeface="+mn-cs"/>
              </a:rPr>
              <a:t>, a northern region in Chad. Google satellite imagery (2022) as background. White transparent color represents low numbers of population density.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5AC1378D-4FA9-9A42-B5E3-A88BEAF1013C}" type="slidenum">
              <a:rPr lang="en-US" smtClean="0"/>
              <a:pPr/>
              <a:t>41</a:t>
            </a:fld>
            <a:endParaRPr lang="en-US"/>
          </a:p>
        </p:txBody>
      </p:sp>
    </p:spTree>
    <p:extLst>
      <p:ext uri="{BB962C8B-B14F-4D97-AF65-F5344CB8AC3E}">
        <p14:creationId xmlns:p14="http://schemas.microsoft.com/office/powerpoint/2010/main" val="180013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Malawi</a:t>
            </a:r>
          </a:p>
          <a:p>
            <a:r>
              <a:rPr lang="en-US" dirty="0"/>
              <a:t>Rwanda</a:t>
            </a:r>
          </a:p>
          <a:p>
            <a:r>
              <a:rPr lang="en-US" dirty="0"/>
              <a:t>Nigeria</a:t>
            </a:r>
          </a:p>
          <a:p>
            <a:r>
              <a:rPr lang="en-US" dirty="0"/>
              <a:t>Mexico</a:t>
            </a:r>
          </a:p>
          <a:p>
            <a:r>
              <a:rPr lang="en-US" dirty="0"/>
              <a:t>Kosovo</a:t>
            </a:r>
          </a:p>
          <a:p>
            <a:r>
              <a:rPr lang="en-US" dirty="0"/>
              <a:t>Kazakhstan</a:t>
            </a:r>
          </a:p>
          <a:p>
            <a:r>
              <a:rPr lang="en-US" dirty="0"/>
              <a:t>Philippines</a:t>
            </a:r>
          </a:p>
          <a:p>
            <a:r>
              <a:rPr lang="en-US" dirty="0"/>
              <a:t>Kashmir (</a:t>
            </a:r>
            <a:r>
              <a:rPr lang="en-US" dirty="0" err="1"/>
              <a:t>Inde</a:t>
            </a:r>
            <a:r>
              <a:rPr lang="en-US" dirty="0"/>
              <a:t>)</a:t>
            </a:r>
          </a:p>
          <a:p>
            <a:r>
              <a:rPr lang="en-US" dirty="0"/>
              <a:t>Burkina Faso</a:t>
            </a:r>
          </a:p>
          <a:p>
            <a:r>
              <a:rPr lang="en-US" dirty="0"/>
              <a:t>Laos</a:t>
            </a:r>
          </a:p>
          <a:p>
            <a:r>
              <a:rPr lang="en-US" dirty="0"/>
              <a:t>Iran</a:t>
            </a:r>
          </a:p>
          <a:p>
            <a:r>
              <a:rPr lang="en-US" dirty="0"/>
              <a:t>+ les pays des articles </a:t>
            </a:r>
            <a:r>
              <a:rPr lang="en-US" dirty="0" err="1"/>
              <a:t>postés</a:t>
            </a:r>
            <a:r>
              <a:rPr lang="en-US" dirty="0"/>
              <a:t> sur le site </a:t>
            </a:r>
            <a:r>
              <a:rPr lang="en-US" dirty="0" err="1"/>
              <a:t>d'AccessMod</a:t>
            </a:r>
            <a:endParaRPr lang="en-US" dirty="0"/>
          </a:p>
          <a:p>
            <a:endParaRPr lang="en-GB" dirty="0"/>
          </a:p>
          <a:p>
            <a:endParaRPr lang="en-GB" dirty="0"/>
          </a:p>
          <a:p>
            <a:r>
              <a:rPr lang="en-GB" dirty="0"/>
              <a:t>The analysis makes use of </a:t>
            </a:r>
            <a:r>
              <a:rPr lang="en-GB" dirty="0" err="1"/>
              <a:t>Accessmod</a:t>
            </a:r>
            <a:r>
              <a:rPr lang="en-GB" dirty="0"/>
              <a:t>, which is WHO Geographic Information System (GIS) software that works of the standard GIS ESRI ArcGIS platform but performs additional analytical functions, such as examining the capacity of each facility to deliver services, and to run scale up scenarios. </a:t>
            </a:r>
            <a:r>
              <a:rPr lang="en-US" dirty="0"/>
              <a:t>These are important functions related to strategic planning and forecasting population health needs. </a:t>
            </a:r>
            <a:endParaRPr lang="en-GB" dirty="0"/>
          </a:p>
          <a:p>
            <a:r>
              <a:rPr lang="en-US" dirty="0"/>
              <a:t> </a:t>
            </a:r>
            <a:endParaRPr lang="en-GB" dirty="0"/>
          </a:p>
          <a:p>
            <a:r>
              <a:rPr lang="en-US" dirty="0" err="1"/>
              <a:t>Accesmod</a:t>
            </a:r>
            <a:r>
              <a:rPr lang="en-US" dirty="0"/>
              <a:t> allows for taking into account conjointly the location and the maximum coverage capacity of each health care provider, the geographic distribution of the population, the environment that the patient will have to cross to reach the care provider, as well as the transportation mode s/he will be using, and the capacity of each facility to provide services (i.e., up to a threshold or saturation point).</a:t>
            </a:r>
            <a:endParaRPr lang="en-GB" dirty="0"/>
          </a:p>
          <a:p>
            <a:r>
              <a:rPr lang="en-US" dirty="0"/>
              <a:t> </a:t>
            </a:r>
            <a:endParaRPr lang="en-GB" dirty="0"/>
          </a:p>
          <a:p>
            <a:r>
              <a:rPr lang="en-US" dirty="0"/>
              <a:t>Over the years, </a:t>
            </a:r>
            <a:r>
              <a:rPr lang="en-GB" dirty="0"/>
              <a:t>two versions of </a:t>
            </a:r>
            <a:r>
              <a:rPr lang="en-GB" dirty="0" err="1"/>
              <a:t>AccessMod</a:t>
            </a:r>
            <a:r>
              <a:rPr lang="en-GB" dirty="0"/>
              <a:t> have been freely shared with the public (Version 3.0, released in 2008, has been downloaded more than 1'000 times from ESRI’s </a:t>
            </a:r>
            <a:r>
              <a:rPr lang="en-GB" dirty="0" err="1"/>
              <a:t>ArcScript</a:t>
            </a:r>
            <a:r>
              <a:rPr lang="en-GB" dirty="0"/>
              <a:t> web site), and Version 4.0 for ArcGIS 9.3.1 has been downloaded 466 times since its release in June 2012, also accessible from ArcGIS online). </a:t>
            </a:r>
            <a:r>
              <a:rPr lang="en-GB" dirty="0" err="1"/>
              <a:t>AccessMod</a:t>
            </a:r>
            <a:r>
              <a:rPr lang="en-GB" dirty="0"/>
              <a:t> has been used to measure physical accessibility and geographic coverage in many low- and middle income countries including Rwanda, Namibia and Sao Tomé and Principe.</a:t>
            </a:r>
          </a:p>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EAE58-9F69-4FBA-999C-0D092074DA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67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Malawi</a:t>
            </a:r>
          </a:p>
          <a:p>
            <a:r>
              <a:rPr lang="en-US" dirty="0"/>
              <a:t>Rwanda</a:t>
            </a:r>
          </a:p>
          <a:p>
            <a:r>
              <a:rPr lang="en-US" dirty="0"/>
              <a:t>Nigeria</a:t>
            </a:r>
          </a:p>
          <a:p>
            <a:r>
              <a:rPr lang="en-US" dirty="0"/>
              <a:t>Mexico</a:t>
            </a:r>
          </a:p>
          <a:p>
            <a:r>
              <a:rPr lang="en-US" dirty="0"/>
              <a:t>Kosovo</a:t>
            </a:r>
          </a:p>
          <a:p>
            <a:r>
              <a:rPr lang="en-US" dirty="0"/>
              <a:t>Kazakhstan</a:t>
            </a:r>
          </a:p>
          <a:p>
            <a:r>
              <a:rPr lang="en-US" dirty="0"/>
              <a:t>Philippines</a:t>
            </a:r>
          </a:p>
          <a:p>
            <a:r>
              <a:rPr lang="en-US" dirty="0"/>
              <a:t>Kashmir (</a:t>
            </a:r>
            <a:r>
              <a:rPr lang="en-US" dirty="0" err="1"/>
              <a:t>Inde</a:t>
            </a:r>
            <a:r>
              <a:rPr lang="en-US" dirty="0"/>
              <a:t>)</a:t>
            </a:r>
          </a:p>
          <a:p>
            <a:r>
              <a:rPr lang="en-US" dirty="0"/>
              <a:t>Burkina Faso</a:t>
            </a:r>
          </a:p>
          <a:p>
            <a:r>
              <a:rPr lang="en-US" dirty="0"/>
              <a:t>Laos</a:t>
            </a:r>
          </a:p>
          <a:p>
            <a:r>
              <a:rPr lang="en-US" dirty="0"/>
              <a:t>Iran</a:t>
            </a:r>
          </a:p>
          <a:p>
            <a:r>
              <a:rPr lang="en-US" dirty="0"/>
              <a:t>+ les pays des articles </a:t>
            </a:r>
            <a:r>
              <a:rPr lang="en-US" dirty="0" err="1"/>
              <a:t>postés</a:t>
            </a:r>
            <a:r>
              <a:rPr lang="en-US" dirty="0"/>
              <a:t> sur le site </a:t>
            </a:r>
            <a:r>
              <a:rPr lang="en-US" dirty="0" err="1"/>
              <a:t>d'AccessMod</a:t>
            </a:r>
            <a:endParaRPr lang="en-US" dirty="0"/>
          </a:p>
          <a:p>
            <a:endParaRPr lang="en-GB" dirty="0"/>
          </a:p>
          <a:p>
            <a:endParaRPr lang="en-GB" dirty="0"/>
          </a:p>
          <a:p>
            <a:r>
              <a:rPr lang="en-GB" dirty="0"/>
              <a:t>The analysis makes use of </a:t>
            </a:r>
            <a:r>
              <a:rPr lang="en-GB" dirty="0" err="1"/>
              <a:t>Accessmod</a:t>
            </a:r>
            <a:r>
              <a:rPr lang="en-GB" dirty="0"/>
              <a:t>, which is WHO Geographic Information System (GIS) software that works of the standard GIS ESRI ArcGIS platform but performs additional analytical functions, such as examining the capacity of each facility to deliver services, and to run scale up scenarios. </a:t>
            </a:r>
            <a:r>
              <a:rPr lang="en-US" dirty="0"/>
              <a:t>These are important functions related to strategic planning and forecasting population health needs. </a:t>
            </a:r>
            <a:endParaRPr lang="en-GB" dirty="0"/>
          </a:p>
          <a:p>
            <a:r>
              <a:rPr lang="en-US" dirty="0"/>
              <a:t> </a:t>
            </a:r>
            <a:endParaRPr lang="en-GB" dirty="0"/>
          </a:p>
          <a:p>
            <a:r>
              <a:rPr lang="en-US" dirty="0" err="1"/>
              <a:t>Accesmod</a:t>
            </a:r>
            <a:r>
              <a:rPr lang="en-US" dirty="0"/>
              <a:t> allows for taking into account conjointly the location and the maximum coverage capacity of each health care provider, the geographic distribution of the population, the environment that the patient will have to cross to reach the care provider, as well as the transportation mode s/he will be using, and the capacity of each facility to provide services (i.e., up to a threshold or saturation point).</a:t>
            </a:r>
            <a:endParaRPr lang="en-GB" dirty="0"/>
          </a:p>
          <a:p>
            <a:r>
              <a:rPr lang="en-US" dirty="0"/>
              <a:t> </a:t>
            </a:r>
            <a:endParaRPr lang="en-GB" dirty="0"/>
          </a:p>
          <a:p>
            <a:r>
              <a:rPr lang="en-US" dirty="0"/>
              <a:t>Over the years, </a:t>
            </a:r>
            <a:r>
              <a:rPr lang="en-GB" dirty="0"/>
              <a:t>two versions of </a:t>
            </a:r>
            <a:r>
              <a:rPr lang="en-GB" dirty="0" err="1"/>
              <a:t>AccessMod</a:t>
            </a:r>
            <a:r>
              <a:rPr lang="en-GB" dirty="0"/>
              <a:t> have been freely shared with the public (Version 3.0, released in 2008, has been downloaded more than 1'000 times from ESRI’s </a:t>
            </a:r>
            <a:r>
              <a:rPr lang="en-GB" dirty="0" err="1"/>
              <a:t>ArcScript</a:t>
            </a:r>
            <a:r>
              <a:rPr lang="en-GB" dirty="0"/>
              <a:t> web site), and Version 4.0 for ArcGIS 9.3.1 has been downloaded 466 times since its release in June 2012, also accessible from ArcGIS online). </a:t>
            </a:r>
            <a:r>
              <a:rPr lang="en-GB" dirty="0" err="1"/>
              <a:t>AccessMod</a:t>
            </a:r>
            <a:r>
              <a:rPr lang="en-GB" dirty="0"/>
              <a:t> has been used to measure physical accessibility and geographic coverage in many low- and middle income countries including Rwanda, Namibia and Sao Tomé and Principe.</a:t>
            </a:r>
          </a:p>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EAE58-9F69-4FBA-999C-0D092074DA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58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226DB59-D931-47AA-A3ED-9E4A76C1E001}" type="slidenum">
              <a:rPr lang="en-US"/>
              <a:pPr/>
              <a:t>7</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15418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AU" sz="1200" dirty="0"/>
              <a:t>Timely access to care is of utmost importance for interventions with a certain level of emergency (this is the case e.g. of , obstetrical complications, snakebite ) and it has been shown the longer it takes to reach the nearest healthcare facility, the higher the risk of enduring severe health outcome.</a:t>
            </a:r>
          </a:p>
          <a:p>
            <a:pPr algn="l">
              <a:defRPr/>
            </a:pPr>
            <a:r>
              <a:rPr lang="en-AU" sz="1200" dirty="0"/>
              <a:t>But there is also a strong effect of accessibility on non emergency healthcare (give an example)</a:t>
            </a:r>
            <a:endParaRPr lang="en-AU" sz="1200" b="1" dirty="0"/>
          </a:p>
          <a:p>
            <a:pPr algn="l">
              <a:defRPr/>
            </a:pPr>
            <a:endParaRPr lang="en-AU" sz="1200" b="1" dirty="0"/>
          </a:p>
          <a:p>
            <a:pPr algn="l">
              <a:defRPr/>
            </a:pPr>
            <a:r>
              <a:rPr lang="en-AU" sz="1200" dirty="0"/>
              <a:t>But what is the situation in Africa in terms of accessibility to health care?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378D-4FA9-9A42-B5E3-A88BEAF10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2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1D73B-934C-4B92-B848-B455F76CD5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9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1378D-4FA9-9A42-B5E3-A88BEAF10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73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 name="Rectangle 1">
            <a:extLst>
              <a:ext uri="{FF2B5EF4-FFF2-40B4-BE49-F238E27FC236}">
                <a16:creationId xmlns:a16="http://schemas.microsoft.com/office/drawing/2014/main" id="{03974760-C982-0DE5-D4E6-552C34B2AE3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24744"/>
            <a:ext cx="8712968"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2" name="Title 1"/>
          <p:cNvSpPr txBox="1">
            <a:spLocks/>
          </p:cNvSpPr>
          <p:nvPr userDrawn="1"/>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Rectangle 1">
            <a:extLst>
              <a:ext uri="{FF2B5EF4-FFF2-40B4-BE49-F238E27FC236}">
                <a16:creationId xmlns:a16="http://schemas.microsoft.com/office/drawing/2014/main" id="{8FC336BC-8EC1-510F-8FB6-3919EB038A6A}"/>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extLst>
      <p:ext uri="{BB962C8B-B14F-4D97-AF65-F5344CB8AC3E}">
        <p14:creationId xmlns:p14="http://schemas.microsoft.com/office/powerpoint/2010/main" val="40216689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EAC1-97F4-A54E-AADB-EE7D88230B1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2B5760A7-0C0E-EE42-9220-42D9EA3ABF4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FC5A9F2-70DA-5248-A269-8998FF6BA0AA}"/>
              </a:ext>
            </a:extLst>
          </p:cNvPr>
          <p:cNvSpPr>
            <a:spLocks noGrp="1"/>
          </p:cNvSpPr>
          <p:nvPr>
            <p:ph type="dt" sz="half" idx="10"/>
          </p:nvPr>
        </p:nvSpPr>
        <p:spPr/>
        <p:txBody>
          <a:bodyPr/>
          <a:lstStyle/>
          <a:p>
            <a:fld id="{528DA206-1775-E34C-BFFD-2149DE49A43B}" type="datetimeFigureOut">
              <a:rPr lang="en-CH" smtClean="0"/>
              <a:t>04.11.23</a:t>
            </a:fld>
            <a:endParaRPr lang="en-CH"/>
          </a:p>
        </p:txBody>
      </p:sp>
      <p:sp>
        <p:nvSpPr>
          <p:cNvPr id="5" name="Footer Placeholder 4">
            <a:extLst>
              <a:ext uri="{FF2B5EF4-FFF2-40B4-BE49-F238E27FC236}">
                <a16:creationId xmlns:a16="http://schemas.microsoft.com/office/drawing/2014/main" id="{0D314A1E-4680-494D-95D5-06723462E5E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A59737B-E9F9-9D4D-B898-47B9028BE3FA}"/>
              </a:ext>
            </a:extLst>
          </p:cNvPr>
          <p:cNvSpPr>
            <a:spLocks noGrp="1"/>
          </p:cNvSpPr>
          <p:nvPr>
            <p:ph type="sldNum" sz="quarter" idx="12"/>
          </p:nvPr>
        </p:nvSpPr>
        <p:spPr/>
        <p:txBody>
          <a:bodyPr/>
          <a:lstStyle/>
          <a:p>
            <a:fld id="{51B9AB0E-AE61-3540-A4C9-B1D98BA5F36E}" type="slidenum">
              <a:rPr lang="en-CH" smtClean="0"/>
              <a:t>‹#›</a:t>
            </a:fld>
            <a:endParaRPr lang="en-CH"/>
          </a:p>
        </p:txBody>
      </p:sp>
    </p:spTree>
    <p:extLst>
      <p:ext uri="{BB962C8B-B14F-4D97-AF65-F5344CB8AC3E}">
        <p14:creationId xmlns:p14="http://schemas.microsoft.com/office/powerpoint/2010/main" val="1565514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A1DCA-37D1-4227-BDF5-E20DF0A8C091}"/>
              </a:ext>
            </a:extLst>
          </p:cNvPr>
          <p:cNvSpPr>
            <a:spLocks noGrp="1"/>
          </p:cNvSpPr>
          <p:nvPr>
            <p:ph type="ctrTitle"/>
          </p:nvPr>
        </p:nvSpPr>
        <p:spPr>
          <a:xfrm>
            <a:off x="1143000" y="1122363"/>
            <a:ext cx="6858000" cy="2387600"/>
          </a:xfrm>
        </p:spPr>
        <p:txBody>
          <a:bodyPr anchor="b"/>
          <a:lstStyle>
            <a:lvl1pPr algn="ctr">
              <a:defRPr sz="4500"/>
            </a:lvl1pPr>
          </a:lstStyle>
          <a:p>
            <a:r>
              <a:rPr lang="fr-CA"/>
              <a:t>Modifier le style du titre</a:t>
            </a:r>
            <a:endParaRPr lang="fr-FR"/>
          </a:p>
        </p:txBody>
      </p:sp>
      <p:sp>
        <p:nvSpPr>
          <p:cNvPr id="3" name="Sous-titre 2">
            <a:extLst>
              <a:ext uri="{FF2B5EF4-FFF2-40B4-BE49-F238E27FC236}">
                <a16:creationId xmlns:a16="http://schemas.microsoft.com/office/drawing/2014/main" id="{2E359018-1CA2-47E6-AEC8-46D82903A8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0D720CAD-F08C-4F93-8388-AA37B938ADEB}"/>
              </a:ext>
            </a:extLst>
          </p:cNvPr>
          <p:cNvSpPr>
            <a:spLocks noGrp="1"/>
          </p:cNvSpPr>
          <p:nvPr>
            <p:ph type="dt" sz="half" idx="10"/>
          </p:nvPr>
        </p:nvSpPr>
        <p:spPr/>
        <p:txBody>
          <a:bodyPr/>
          <a:lstStyle/>
          <a:p>
            <a:fld id="{72C4C267-939C-4BDC-A6D2-B7182803A4EB}" type="datetimeFigureOut">
              <a:rPr lang="fr-FR" smtClean="0"/>
              <a:t>04/11/2023</a:t>
            </a:fld>
            <a:endParaRPr lang="fr-FR"/>
          </a:p>
        </p:txBody>
      </p:sp>
      <p:sp>
        <p:nvSpPr>
          <p:cNvPr id="5" name="Espace réservé du pied de page 4">
            <a:extLst>
              <a:ext uri="{FF2B5EF4-FFF2-40B4-BE49-F238E27FC236}">
                <a16:creationId xmlns:a16="http://schemas.microsoft.com/office/drawing/2014/main" id="{A0357EAE-AB3F-46C0-A6F1-CE310130A4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5C90970-3FE0-4A57-BFE8-CF39E9BCB8DC}"/>
              </a:ext>
            </a:extLst>
          </p:cNvPr>
          <p:cNvSpPr>
            <a:spLocks noGrp="1"/>
          </p:cNvSpPr>
          <p:nvPr>
            <p:ph type="sldNum" sz="quarter" idx="12"/>
          </p:nvPr>
        </p:nvSpPr>
        <p:spPr/>
        <p:txBody>
          <a:bodyPr/>
          <a:lstStyle/>
          <a:p>
            <a:fld id="{922FE9AD-DB4C-4D70-8127-B5E2B378567A}" type="slidenum">
              <a:rPr lang="fr-FR" smtClean="0"/>
              <a:t>‹#›</a:t>
            </a:fld>
            <a:endParaRPr lang="fr-FR"/>
          </a:p>
        </p:txBody>
      </p:sp>
    </p:spTree>
    <p:extLst>
      <p:ext uri="{BB962C8B-B14F-4D97-AF65-F5344CB8AC3E}">
        <p14:creationId xmlns:p14="http://schemas.microsoft.com/office/powerpoint/2010/main" val="154499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1136"/>
            <a:ext cx="9144000" cy="816864"/>
          </a:xfrm>
          <a:prstGeom prst="rect">
            <a:avLst/>
          </a:prstGeom>
        </p:spPr>
      </p:pic>
    </p:spTree>
    <p:extLst>
      <p:ext uri="{BB962C8B-B14F-4D97-AF65-F5344CB8AC3E}">
        <p14:creationId xmlns:p14="http://schemas.microsoft.com/office/powerpoint/2010/main" val="4152261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smtClean="0"/>
              <a:pPr>
                <a:defRPr/>
              </a:pPr>
              <a:t>‹#›</a:t>
            </a:fld>
            <a:endParaRPr lang="en-GB" altLang="en-US"/>
          </a:p>
        </p:txBody>
      </p:sp>
      <p:sp>
        <p:nvSpPr>
          <p:cNvPr id="2" name="Rectangle 1">
            <a:extLst>
              <a:ext uri="{FF2B5EF4-FFF2-40B4-BE49-F238E27FC236}">
                <a16:creationId xmlns:a16="http://schemas.microsoft.com/office/drawing/2014/main" id="{03974760-C982-0DE5-D4E6-552C34B2AE35}"/>
              </a:ext>
            </a:extLst>
          </p:cNvPr>
          <p:cNvSpPr/>
          <p:nvPr/>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 name="Rectangle 2">
            <a:extLst>
              <a:ext uri="{FF2B5EF4-FFF2-40B4-BE49-F238E27FC236}">
                <a16:creationId xmlns:a16="http://schemas.microsoft.com/office/drawing/2014/main" id="{FC1D2D82-8EBD-85DD-B119-D41ADF6BAF9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extLst>
      <p:ext uri="{BB962C8B-B14F-4D97-AF65-F5344CB8AC3E}">
        <p14:creationId xmlns:p14="http://schemas.microsoft.com/office/powerpoint/2010/main" val="384139233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smtClean="0"/>
              <a:pPr>
                <a:defRPr/>
              </a:pPr>
              <a:t>04/11/2023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smtClean="0"/>
              <a:pPr>
                <a:defRPr/>
              </a:pPr>
              <a:t>‹#›</a:t>
            </a:fld>
            <a:endParaRPr lang="en-GB" altLang="en-US"/>
          </a:p>
        </p:txBody>
      </p:sp>
    </p:spTree>
    <p:extLst>
      <p:ext uri="{BB962C8B-B14F-4D97-AF65-F5344CB8AC3E}">
        <p14:creationId xmlns:p14="http://schemas.microsoft.com/office/powerpoint/2010/main" val="803448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smtClean="0"/>
              <a:pPr>
                <a:defRPr/>
              </a:pPr>
              <a:t>04/11/2023</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smtClean="0"/>
              <a:pPr>
                <a:defRPr/>
              </a:pPr>
              <a:t>‹#›</a:t>
            </a:fld>
            <a:endParaRPr lang="en-GB" altLang="en-US"/>
          </a:p>
        </p:txBody>
      </p:sp>
    </p:spTree>
    <p:extLst>
      <p:ext uri="{BB962C8B-B14F-4D97-AF65-F5344CB8AC3E}">
        <p14:creationId xmlns:p14="http://schemas.microsoft.com/office/powerpoint/2010/main" val="59527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a:pPr>
                <a:defRPr/>
              </a:pPr>
              <a:t>04/11/2023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a:pPr>
                <a:defRPr/>
              </a:pPr>
              <a:t>‹#›</a:t>
            </a:fld>
            <a:endParaRPr lang="en-GB"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smtClean="0"/>
              <a:pPr>
                <a:defRPr/>
              </a:pPr>
              <a:t>04/11/2023</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smtClean="0"/>
              <a:pPr>
                <a:defRPr/>
              </a:pPr>
              <a:t>‹#›</a:t>
            </a:fld>
            <a:endParaRPr lang="en-GB" altLang="en-US"/>
          </a:p>
        </p:txBody>
      </p:sp>
    </p:spTree>
    <p:extLst>
      <p:ext uri="{BB962C8B-B14F-4D97-AF65-F5344CB8AC3E}">
        <p14:creationId xmlns:p14="http://schemas.microsoft.com/office/powerpoint/2010/main" val="185213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smtClean="0"/>
              <a:pPr>
                <a:defRPr/>
              </a:pPr>
              <a:t>04/11/2023</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smtClean="0"/>
              <a:pPr>
                <a:defRPr/>
              </a:pPr>
              <a:t>‹#›</a:t>
            </a:fld>
            <a:endParaRPr lang="en-GB" altLang="en-US"/>
          </a:p>
        </p:txBody>
      </p:sp>
    </p:spTree>
    <p:extLst>
      <p:ext uri="{BB962C8B-B14F-4D97-AF65-F5344CB8AC3E}">
        <p14:creationId xmlns:p14="http://schemas.microsoft.com/office/powerpoint/2010/main" val="412391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smtClean="0"/>
              <a:pPr>
                <a:defRPr/>
              </a:pPr>
              <a:t>04/11/2023</a:t>
            </a:fld>
            <a:endParaRPr lang="en-GB"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smtClean="0"/>
              <a:pPr>
                <a:defRPr/>
              </a:pPr>
              <a:t>‹#›</a:t>
            </a:fld>
            <a:endParaRPr lang="en-GB" altLang="en-US"/>
          </a:p>
        </p:txBody>
      </p:sp>
    </p:spTree>
    <p:extLst>
      <p:ext uri="{BB962C8B-B14F-4D97-AF65-F5344CB8AC3E}">
        <p14:creationId xmlns:p14="http://schemas.microsoft.com/office/powerpoint/2010/main" val="103413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smtClean="0"/>
              <a:pPr>
                <a:defRPr/>
              </a:pPr>
              <a:t>04/11/2023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smtClean="0"/>
              <a:pPr>
                <a:defRPr/>
              </a:pPr>
              <a:t>‹#›</a:t>
            </a:fld>
            <a:endParaRPr lang="en-GB" altLang="en-US"/>
          </a:p>
        </p:txBody>
      </p:sp>
    </p:spTree>
    <p:extLst>
      <p:ext uri="{BB962C8B-B14F-4D97-AF65-F5344CB8AC3E}">
        <p14:creationId xmlns:p14="http://schemas.microsoft.com/office/powerpoint/2010/main" val="178735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smtClean="0"/>
              <a:pPr>
                <a:defRPr/>
              </a:pPr>
              <a:t>04/11/2023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smtClean="0"/>
              <a:pPr>
                <a:defRPr/>
              </a:pPr>
              <a:t>‹#›</a:t>
            </a:fld>
            <a:endParaRPr lang="en-GB" altLang="en-US"/>
          </a:p>
        </p:txBody>
      </p:sp>
    </p:spTree>
    <p:extLst>
      <p:ext uri="{BB962C8B-B14F-4D97-AF65-F5344CB8AC3E}">
        <p14:creationId xmlns:p14="http://schemas.microsoft.com/office/powerpoint/2010/main" val="802876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smtClean="0"/>
              <a:pPr>
                <a:defRPr/>
              </a:pPr>
              <a:t>04/11/2023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smtClean="0"/>
              <a:pPr>
                <a:defRPr/>
              </a:pPr>
              <a:t>‹#›</a:t>
            </a:fld>
            <a:endParaRPr lang="en-GB" altLang="en-US"/>
          </a:p>
        </p:txBody>
      </p:sp>
    </p:spTree>
    <p:extLst>
      <p:ext uri="{BB962C8B-B14F-4D97-AF65-F5344CB8AC3E}">
        <p14:creationId xmlns:p14="http://schemas.microsoft.com/office/powerpoint/2010/main" val="3047578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0203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CH"/>
          </a:p>
        </p:txBody>
      </p:sp>
    </p:spTree>
    <p:extLst>
      <p:ext uri="{BB962C8B-B14F-4D97-AF65-F5344CB8AC3E}">
        <p14:creationId xmlns:p14="http://schemas.microsoft.com/office/powerpoint/2010/main" val="2270000702"/>
      </p:ext>
    </p:extLst>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9822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24744"/>
            <a:ext cx="8712968" cy="54726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smtClean="0"/>
              <a:pPr>
                <a:defRPr/>
              </a:pPr>
              <a:t>‹#›</a:t>
            </a:fld>
            <a:endParaRPr lang="en-GB" altLang="en-US"/>
          </a:p>
        </p:txBody>
      </p:sp>
      <p:sp>
        <p:nvSpPr>
          <p:cNvPr id="22"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Rectangle 1">
            <a:extLst>
              <a:ext uri="{FF2B5EF4-FFF2-40B4-BE49-F238E27FC236}">
                <a16:creationId xmlns:a16="http://schemas.microsoft.com/office/drawing/2014/main" id="{8FC336BC-8EC1-510F-8FB6-3919EB038A6A}"/>
              </a:ext>
            </a:extLst>
          </p:cNvPr>
          <p:cNvSpPr/>
          <p:nvPr/>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 name="Title 1">
            <a:extLst>
              <a:ext uri="{FF2B5EF4-FFF2-40B4-BE49-F238E27FC236}">
                <a16:creationId xmlns:a16="http://schemas.microsoft.com/office/drawing/2014/main" id="{E88543B2-A7AE-03CF-6BF8-18AC1CFE7812}"/>
              </a:ext>
            </a:extLst>
          </p:cNvPr>
          <p:cNvSpPr txBox="1">
            <a:spLocks/>
          </p:cNvSpPr>
          <p:nvPr userDrawn="1"/>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7" name="Rectangle 6">
            <a:extLst>
              <a:ext uri="{FF2B5EF4-FFF2-40B4-BE49-F238E27FC236}">
                <a16:creationId xmlns:a16="http://schemas.microsoft.com/office/drawing/2014/main" id="{BE5902F1-730C-87F2-3606-4790CA52F2D6}"/>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extLst>
      <p:ext uri="{BB962C8B-B14F-4D97-AF65-F5344CB8AC3E}">
        <p14:creationId xmlns:p14="http://schemas.microsoft.com/office/powerpoint/2010/main" val="321642228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a:pPr>
                <a:defRPr/>
              </a:pPr>
              <a:t>04/11/2023</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a:pPr>
                <a:defRPr/>
              </a:pPr>
              <a:t>‹#›</a:t>
            </a:fld>
            <a:endParaRPr lang="en-GB"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EAC1-97F4-A54E-AADB-EE7D88230B1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2B5760A7-0C0E-EE42-9220-42D9EA3ABF4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FC5A9F2-70DA-5248-A269-8998FF6BA0AA}"/>
              </a:ext>
            </a:extLst>
          </p:cNvPr>
          <p:cNvSpPr>
            <a:spLocks noGrp="1"/>
          </p:cNvSpPr>
          <p:nvPr>
            <p:ph type="dt" sz="half" idx="10"/>
          </p:nvPr>
        </p:nvSpPr>
        <p:spPr/>
        <p:txBody>
          <a:bodyPr/>
          <a:lstStyle/>
          <a:p>
            <a:fld id="{528DA206-1775-E34C-BFFD-2149DE49A43B}" type="datetimeFigureOut">
              <a:rPr lang="en-CH" smtClean="0"/>
              <a:t>04.11.23</a:t>
            </a:fld>
            <a:endParaRPr lang="en-CH"/>
          </a:p>
        </p:txBody>
      </p:sp>
      <p:sp>
        <p:nvSpPr>
          <p:cNvPr id="5" name="Footer Placeholder 4">
            <a:extLst>
              <a:ext uri="{FF2B5EF4-FFF2-40B4-BE49-F238E27FC236}">
                <a16:creationId xmlns:a16="http://schemas.microsoft.com/office/drawing/2014/main" id="{0D314A1E-4680-494D-95D5-06723462E5E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A59737B-E9F9-9D4D-B898-47B9028BE3FA}"/>
              </a:ext>
            </a:extLst>
          </p:cNvPr>
          <p:cNvSpPr>
            <a:spLocks noGrp="1"/>
          </p:cNvSpPr>
          <p:nvPr>
            <p:ph type="sldNum" sz="quarter" idx="12"/>
          </p:nvPr>
        </p:nvSpPr>
        <p:spPr/>
        <p:txBody>
          <a:bodyPr/>
          <a:lstStyle/>
          <a:p>
            <a:fld id="{51B9AB0E-AE61-3540-A4C9-B1D98BA5F36E}" type="slidenum">
              <a:rPr lang="en-CH" smtClean="0"/>
              <a:t>‹#›</a:t>
            </a:fld>
            <a:endParaRPr lang="en-CH"/>
          </a:p>
        </p:txBody>
      </p:sp>
    </p:spTree>
    <p:extLst>
      <p:ext uri="{BB962C8B-B14F-4D97-AF65-F5344CB8AC3E}">
        <p14:creationId xmlns:p14="http://schemas.microsoft.com/office/powerpoint/2010/main" val="259091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A1DCA-37D1-4227-BDF5-E20DF0A8C091}"/>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fr-FR"/>
          </a:p>
        </p:txBody>
      </p:sp>
      <p:sp>
        <p:nvSpPr>
          <p:cNvPr id="3" name="Sous-titre 2">
            <a:extLst>
              <a:ext uri="{FF2B5EF4-FFF2-40B4-BE49-F238E27FC236}">
                <a16:creationId xmlns:a16="http://schemas.microsoft.com/office/drawing/2014/main" id="{2E359018-1CA2-47E6-AEC8-46D82903A8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fr-FR"/>
          </a:p>
        </p:txBody>
      </p:sp>
      <p:sp>
        <p:nvSpPr>
          <p:cNvPr id="4" name="Espace réservé de la date 3">
            <a:extLst>
              <a:ext uri="{FF2B5EF4-FFF2-40B4-BE49-F238E27FC236}">
                <a16:creationId xmlns:a16="http://schemas.microsoft.com/office/drawing/2014/main" id="{0D720CAD-F08C-4F93-8388-AA37B938ADEB}"/>
              </a:ext>
            </a:extLst>
          </p:cNvPr>
          <p:cNvSpPr>
            <a:spLocks noGrp="1"/>
          </p:cNvSpPr>
          <p:nvPr>
            <p:ph type="dt" sz="half" idx="10"/>
          </p:nvPr>
        </p:nvSpPr>
        <p:spPr/>
        <p:txBody>
          <a:bodyPr/>
          <a:lstStyle/>
          <a:p>
            <a:fld id="{72C4C267-939C-4BDC-A6D2-B7182803A4EB}" type="datetimeFigureOut">
              <a:rPr lang="fr-FR" smtClean="0"/>
              <a:t>04/11/2023</a:t>
            </a:fld>
            <a:endParaRPr lang="fr-FR"/>
          </a:p>
        </p:txBody>
      </p:sp>
      <p:sp>
        <p:nvSpPr>
          <p:cNvPr id="5" name="Espace réservé du pied de page 4">
            <a:extLst>
              <a:ext uri="{FF2B5EF4-FFF2-40B4-BE49-F238E27FC236}">
                <a16:creationId xmlns:a16="http://schemas.microsoft.com/office/drawing/2014/main" id="{A0357EAE-AB3F-46C0-A6F1-CE310130A4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5C90970-3FE0-4A57-BFE8-CF39E9BCB8DC}"/>
              </a:ext>
            </a:extLst>
          </p:cNvPr>
          <p:cNvSpPr>
            <a:spLocks noGrp="1"/>
          </p:cNvSpPr>
          <p:nvPr>
            <p:ph type="sldNum" sz="quarter" idx="12"/>
          </p:nvPr>
        </p:nvSpPr>
        <p:spPr/>
        <p:txBody>
          <a:bodyPr/>
          <a:lstStyle/>
          <a:p>
            <a:fld id="{922FE9AD-DB4C-4D70-8127-B5E2B378567A}" type="slidenum">
              <a:rPr lang="fr-FR" smtClean="0"/>
              <a:t>‹#›</a:t>
            </a:fld>
            <a:endParaRPr lang="fr-FR"/>
          </a:p>
        </p:txBody>
      </p:sp>
    </p:spTree>
    <p:extLst>
      <p:ext uri="{BB962C8B-B14F-4D97-AF65-F5344CB8AC3E}">
        <p14:creationId xmlns:p14="http://schemas.microsoft.com/office/powerpoint/2010/main" val="1924230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1136"/>
            <a:ext cx="9144000" cy="816864"/>
          </a:xfrm>
          <a:prstGeom prst="rect">
            <a:avLst/>
          </a:prstGeom>
        </p:spPr>
      </p:pic>
    </p:spTree>
    <p:extLst>
      <p:ext uri="{BB962C8B-B14F-4D97-AF65-F5344CB8AC3E}">
        <p14:creationId xmlns:p14="http://schemas.microsoft.com/office/powerpoint/2010/main" val="2679236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98F0-E4E5-8344-B994-AF074CC5E0D6}"/>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96385F3D-38B2-284F-ABD5-08DF95C2773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38BA24E3-38A8-4F4D-AF21-EF2BC83BED4F}"/>
              </a:ext>
            </a:extLst>
          </p:cNvPr>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B5C11107-EC2B-0443-A91A-6F1700741533}"/>
              </a:ext>
            </a:extLst>
          </p:cNvPr>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40FA9586-DA93-F247-A660-12BC8F4A451B}"/>
              </a:ext>
            </a:extLst>
          </p:cNvPr>
          <p:cNvSpPr>
            <a:spLocks noGrp="1"/>
          </p:cNvSpPr>
          <p:nvPr>
            <p:ph type="sldNum" sz="quarter" idx="12"/>
          </p:nvPr>
        </p:nvSpPr>
        <p:spPr/>
        <p:txBody>
          <a:bodyPr/>
          <a:lstStyle/>
          <a:p>
            <a:fld id="{3079F0AB-F6BF-5042-840A-D3486652E13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340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F406-0CC2-1D46-B2B3-B75F95D8A35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8FE6AFE-784A-4645-90FE-55E67DA12B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C3AF3B9-EC01-574C-A114-94545B94FF69}"/>
              </a:ext>
            </a:extLst>
          </p:cNvPr>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B9E09740-2E6E-954A-AE1D-DC912F9FFCE9}"/>
              </a:ext>
            </a:extLst>
          </p:cNvPr>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E8F27E7B-280D-F349-A2EE-A716287A0C26}"/>
              </a:ext>
            </a:extLst>
          </p:cNvPr>
          <p:cNvSpPr>
            <a:spLocks noGrp="1"/>
          </p:cNvSpPr>
          <p:nvPr>
            <p:ph type="sldNum" sz="quarter" idx="12"/>
          </p:nvPr>
        </p:nvSpPr>
        <p:spPr/>
        <p:txBody>
          <a:bodyPr/>
          <a:lstStyle/>
          <a:p>
            <a:fld id="{6C9340E0-97DB-6F4C-B58A-1A22EA4D6B2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71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28D7-6A14-A64C-9A44-F96F0F6EFD98}"/>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4B95CB86-F997-6E41-80D1-95B691447C3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784064B-0C04-E34C-A2CC-0C1AA2AF50DD}"/>
              </a:ext>
            </a:extLst>
          </p:cNvPr>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51B7E417-41B8-9342-87DB-7F35220A56EF}"/>
              </a:ext>
            </a:extLst>
          </p:cNvPr>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FC7CA46D-BD12-0C4B-AC6E-079B8C679A80}"/>
              </a:ext>
            </a:extLst>
          </p:cNvPr>
          <p:cNvSpPr>
            <a:spLocks noGrp="1"/>
          </p:cNvSpPr>
          <p:nvPr>
            <p:ph type="sldNum" sz="quarter" idx="12"/>
          </p:nvPr>
        </p:nvSpPr>
        <p:spPr/>
        <p:txBody>
          <a:bodyPr/>
          <a:lstStyle/>
          <a:p>
            <a:fld id="{680D7855-D65B-5F4E-B03D-9A9AB271BC0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723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5A86-A027-9E4D-A314-E4C12D547686}"/>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A39FB3A5-550C-C84B-996D-B5EF2E9F6057}"/>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9279F0DD-CBC6-DD48-B950-FE93BF2A165A}"/>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1184501A-2EED-DD4D-92A6-6AA0E5F0E51E}"/>
              </a:ext>
            </a:extLst>
          </p:cNvPr>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a:extLst>
              <a:ext uri="{FF2B5EF4-FFF2-40B4-BE49-F238E27FC236}">
                <a16:creationId xmlns:a16="http://schemas.microsoft.com/office/drawing/2014/main" id="{A7C50AE3-AF01-DB45-9A15-DD154AA87D81}"/>
              </a:ext>
            </a:extLst>
          </p:cNvPr>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a:extLst>
              <a:ext uri="{FF2B5EF4-FFF2-40B4-BE49-F238E27FC236}">
                <a16:creationId xmlns:a16="http://schemas.microsoft.com/office/drawing/2014/main" id="{52FE599E-7E60-924B-85E3-9127D0BB9288}"/>
              </a:ext>
            </a:extLst>
          </p:cNvPr>
          <p:cNvSpPr>
            <a:spLocks noGrp="1"/>
          </p:cNvSpPr>
          <p:nvPr>
            <p:ph type="sldNum" sz="quarter" idx="12"/>
          </p:nvPr>
        </p:nvSpPr>
        <p:spPr/>
        <p:txBody>
          <a:bodyPr/>
          <a:lstStyle/>
          <a:p>
            <a:fld id="{E036B839-EABA-EC4D-90FD-14CF679D4E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732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A57E-C896-2A4D-8D21-433654829759}"/>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4D10BE91-EF6E-9447-AB6C-2D21E551E2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8DBF0B2-0E3F-884F-A5BC-BF57264BAD77}"/>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A6BC7147-10A6-B743-9EC1-E70FC4C4218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A0D300B-B7DD-954E-931C-615F7106A7FC}"/>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1B5376F7-B341-564D-825B-929D4631C219}"/>
              </a:ext>
            </a:extLst>
          </p:cNvPr>
          <p:cNvSpPr>
            <a:spLocks noGrp="1"/>
          </p:cNvSpPr>
          <p:nvPr>
            <p:ph type="dt" sz="half" idx="10"/>
          </p:nvPr>
        </p:nvSpPr>
        <p:spPr/>
        <p:txBody>
          <a:bodyPr/>
          <a:lstStyle/>
          <a:p>
            <a:pPr>
              <a:defRPr/>
            </a:pPr>
            <a:endParaRPr lang="en-US" altLang="en-US">
              <a:solidFill>
                <a:srgbClr val="000000"/>
              </a:solidFill>
            </a:endParaRPr>
          </a:p>
        </p:txBody>
      </p:sp>
      <p:sp>
        <p:nvSpPr>
          <p:cNvPr id="8" name="Footer Placeholder 7">
            <a:extLst>
              <a:ext uri="{FF2B5EF4-FFF2-40B4-BE49-F238E27FC236}">
                <a16:creationId xmlns:a16="http://schemas.microsoft.com/office/drawing/2014/main" id="{4ABED984-28D0-9C4D-8F09-2F78E94430FE}"/>
              </a:ext>
            </a:extLst>
          </p:cNvPr>
          <p:cNvSpPr>
            <a:spLocks noGrp="1"/>
          </p:cNvSpPr>
          <p:nvPr>
            <p:ph type="ftr" sz="quarter" idx="11"/>
          </p:nvPr>
        </p:nvSpPr>
        <p:spPr/>
        <p:txBody>
          <a:bodyPr/>
          <a:lstStyle/>
          <a:p>
            <a:pPr>
              <a:defRPr/>
            </a:pPr>
            <a:endParaRPr lang="en-US" altLang="en-US">
              <a:solidFill>
                <a:srgbClr val="000000"/>
              </a:solidFill>
            </a:endParaRPr>
          </a:p>
        </p:txBody>
      </p:sp>
      <p:sp>
        <p:nvSpPr>
          <p:cNvPr id="9" name="Slide Number Placeholder 8">
            <a:extLst>
              <a:ext uri="{FF2B5EF4-FFF2-40B4-BE49-F238E27FC236}">
                <a16:creationId xmlns:a16="http://schemas.microsoft.com/office/drawing/2014/main" id="{72E9D0E7-FA1A-A545-B372-80A2EA1FFF40}"/>
              </a:ext>
            </a:extLst>
          </p:cNvPr>
          <p:cNvSpPr>
            <a:spLocks noGrp="1"/>
          </p:cNvSpPr>
          <p:nvPr>
            <p:ph type="sldNum" sz="quarter" idx="12"/>
          </p:nvPr>
        </p:nvSpPr>
        <p:spPr/>
        <p:txBody>
          <a:bodyPr/>
          <a:lstStyle/>
          <a:p>
            <a:fld id="{EFA4DF48-0597-244A-BBDF-8FCD90E9356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2085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3AD7-6146-6445-85C0-A60BC0D03270}"/>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5D6EC7C-ED97-4048-A084-CC0FCCC5782A}"/>
              </a:ext>
            </a:extLst>
          </p:cNvPr>
          <p:cNvSpPr>
            <a:spLocks noGrp="1"/>
          </p:cNvSpPr>
          <p:nvPr>
            <p:ph type="dt" sz="half" idx="10"/>
          </p:nvPr>
        </p:nvSpPr>
        <p:spPr/>
        <p:txBody>
          <a:bodyPr/>
          <a:lstStyle/>
          <a:p>
            <a:pPr>
              <a:defRPr/>
            </a:pPr>
            <a:endParaRPr lang="en-US" altLang="en-US">
              <a:solidFill>
                <a:srgbClr val="000000"/>
              </a:solidFill>
            </a:endParaRPr>
          </a:p>
        </p:txBody>
      </p:sp>
      <p:sp>
        <p:nvSpPr>
          <p:cNvPr id="4" name="Footer Placeholder 3">
            <a:extLst>
              <a:ext uri="{FF2B5EF4-FFF2-40B4-BE49-F238E27FC236}">
                <a16:creationId xmlns:a16="http://schemas.microsoft.com/office/drawing/2014/main" id="{9621E91D-57A5-F547-9660-FCC52F8B9CE7}"/>
              </a:ext>
            </a:extLst>
          </p:cNvPr>
          <p:cNvSpPr>
            <a:spLocks noGrp="1"/>
          </p:cNvSpPr>
          <p:nvPr>
            <p:ph type="ftr" sz="quarter" idx="11"/>
          </p:nvPr>
        </p:nvSpPr>
        <p:spPr/>
        <p:txBody>
          <a:bodyPr/>
          <a:lstStyle/>
          <a:p>
            <a:pPr>
              <a:defRPr/>
            </a:pPr>
            <a:endParaRPr lang="en-US" altLang="en-US">
              <a:solidFill>
                <a:srgbClr val="000000"/>
              </a:solidFill>
            </a:endParaRPr>
          </a:p>
        </p:txBody>
      </p:sp>
      <p:sp>
        <p:nvSpPr>
          <p:cNvPr id="5" name="Slide Number Placeholder 4">
            <a:extLst>
              <a:ext uri="{FF2B5EF4-FFF2-40B4-BE49-F238E27FC236}">
                <a16:creationId xmlns:a16="http://schemas.microsoft.com/office/drawing/2014/main" id="{21E40787-829B-A64D-B441-A4F1B864E6BA}"/>
              </a:ext>
            </a:extLst>
          </p:cNvPr>
          <p:cNvSpPr>
            <a:spLocks noGrp="1"/>
          </p:cNvSpPr>
          <p:nvPr>
            <p:ph type="sldNum" sz="quarter" idx="12"/>
          </p:nvPr>
        </p:nvSpPr>
        <p:spPr/>
        <p:txBody>
          <a:bodyPr/>
          <a:lstStyle/>
          <a:p>
            <a:fld id="{B19EF668-DBD2-064D-ACB9-D48106E91C6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642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12548-E037-8246-88DA-D0E58562E9CC}"/>
              </a:ext>
            </a:extLst>
          </p:cNvPr>
          <p:cNvSpPr>
            <a:spLocks noGrp="1"/>
          </p:cNvSpPr>
          <p:nvPr>
            <p:ph type="dt" sz="half" idx="10"/>
          </p:nvPr>
        </p:nvSpPr>
        <p:spPr/>
        <p:txBody>
          <a:bodyPr/>
          <a:lstStyle/>
          <a:p>
            <a:pPr>
              <a:defRPr/>
            </a:pPr>
            <a:endParaRPr lang="en-US" altLang="en-US">
              <a:solidFill>
                <a:srgbClr val="000000"/>
              </a:solidFill>
            </a:endParaRPr>
          </a:p>
        </p:txBody>
      </p:sp>
      <p:sp>
        <p:nvSpPr>
          <p:cNvPr id="3" name="Footer Placeholder 2">
            <a:extLst>
              <a:ext uri="{FF2B5EF4-FFF2-40B4-BE49-F238E27FC236}">
                <a16:creationId xmlns:a16="http://schemas.microsoft.com/office/drawing/2014/main" id="{F267D88F-CB22-3449-9EEB-5E605ED84C99}"/>
              </a:ext>
            </a:extLst>
          </p:cNvPr>
          <p:cNvSpPr>
            <a:spLocks noGrp="1"/>
          </p:cNvSpPr>
          <p:nvPr>
            <p:ph type="ftr" sz="quarter" idx="11"/>
          </p:nvPr>
        </p:nvSpPr>
        <p:spPr/>
        <p:txBody>
          <a:bodyPr/>
          <a:lstStyle/>
          <a:p>
            <a:pPr>
              <a:defRPr/>
            </a:pPr>
            <a:endParaRPr lang="en-US" altLang="en-US">
              <a:solidFill>
                <a:srgbClr val="000000"/>
              </a:solidFill>
            </a:endParaRPr>
          </a:p>
        </p:txBody>
      </p:sp>
      <p:sp>
        <p:nvSpPr>
          <p:cNvPr id="4" name="Slide Number Placeholder 3">
            <a:extLst>
              <a:ext uri="{FF2B5EF4-FFF2-40B4-BE49-F238E27FC236}">
                <a16:creationId xmlns:a16="http://schemas.microsoft.com/office/drawing/2014/main" id="{C7AF92AA-14CD-AB49-859C-2DB251B77ED4}"/>
              </a:ext>
            </a:extLst>
          </p:cNvPr>
          <p:cNvSpPr>
            <a:spLocks noGrp="1"/>
          </p:cNvSpPr>
          <p:nvPr>
            <p:ph type="sldNum" sz="quarter" idx="12"/>
          </p:nvPr>
        </p:nvSpPr>
        <p:spPr/>
        <p:txBody>
          <a:bodyPr/>
          <a:lstStyle/>
          <a:p>
            <a:fld id="{1FA9B515-AC03-2642-A920-0E4B13A96AB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657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a:pPr>
                <a:defRPr/>
              </a:pPr>
              <a:t>04/11/2023</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a:pPr>
                <a:defRPr/>
              </a:pPr>
              <a:t>‹#›</a:t>
            </a:fld>
            <a:endParaRPr lang="en-GB"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062CD-6E0F-5946-8C3E-92EDC4DC32EF}"/>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8FDB6C93-C0C0-9C46-A518-3FA7E28DF5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4801E79F-6886-A44C-984F-ED10256CE4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CCB1225-AE23-0C47-A5CC-F84EA20E367A}"/>
              </a:ext>
            </a:extLst>
          </p:cNvPr>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a:extLst>
              <a:ext uri="{FF2B5EF4-FFF2-40B4-BE49-F238E27FC236}">
                <a16:creationId xmlns:a16="http://schemas.microsoft.com/office/drawing/2014/main" id="{7D2A8E92-4EE1-F446-A305-9E8445B110E9}"/>
              </a:ext>
            </a:extLst>
          </p:cNvPr>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a:extLst>
              <a:ext uri="{FF2B5EF4-FFF2-40B4-BE49-F238E27FC236}">
                <a16:creationId xmlns:a16="http://schemas.microsoft.com/office/drawing/2014/main" id="{D98FE963-67F6-664C-A45B-37D2641843B3}"/>
              </a:ext>
            </a:extLst>
          </p:cNvPr>
          <p:cNvSpPr>
            <a:spLocks noGrp="1"/>
          </p:cNvSpPr>
          <p:nvPr>
            <p:ph type="sldNum" sz="quarter" idx="12"/>
          </p:nvPr>
        </p:nvSpPr>
        <p:spPr/>
        <p:txBody>
          <a:bodyPr/>
          <a:lstStyle/>
          <a:p>
            <a:fld id="{62E35B18-9AB3-CB46-8747-572D330A07B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539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7F95-EF4E-304D-81BF-83728482C226}"/>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CADD919A-BB9C-BD4A-B567-7B152D1D8C1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1179A538-45C0-0542-8BD7-1B71354BC8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AECDAF3-80C1-964C-8144-8D4F9C2D7BCA}"/>
              </a:ext>
            </a:extLst>
          </p:cNvPr>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a:extLst>
              <a:ext uri="{FF2B5EF4-FFF2-40B4-BE49-F238E27FC236}">
                <a16:creationId xmlns:a16="http://schemas.microsoft.com/office/drawing/2014/main" id="{BEC1F477-1FF1-1A4B-BAA6-C874E3308F63}"/>
              </a:ext>
            </a:extLst>
          </p:cNvPr>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a:extLst>
              <a:ext uri="{FF2B5EF4-FFF2-40B4-BE49-F238E27FC236}">
                <a16:creationId xmlns:a16="http://schemas.microsoft.com/office/drawing/2014/main" id="{1817E374-5A51-F14A-8C15-1EB35FCD1F65}"/>
              </a:ext>
            </a:extLst>
          </p:cNvPr>
          <p:cNvSpPr>
            <a:spLocks noGrp="1"/>
          </p:cNvSpPr>
          <p:nvPr>
            <p:ph type="sldNum" sz="quarter" idx="12"/>
          </p:nvPr>
        </p:nvSpPr>
        <p:spPr/>
        <p:txBody>
          <a:bodyPr/>
          <a:lstStyle/>
          <a:p>
            <a:fld id="{F40760AF-A67A-294A-B2EA-734F147F113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5CE6-5E27-9447-B597-D69835F1AB28}"/>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4FE69272-BF9A-9F47-B747-FB74CD156C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49E87F2-80BB-AF49-85C6-7DFAF93E2C7A}"/>
              </a:ext>
            </a:extLst>
          </p:cNvPr>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4D1D2133-A0B1-4C49-BD8A-19F156F5B3E6}"/>
              </a:ext>
            </a:extLst>
          </p:cNvPr>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5BE360C4-AA29-AC4C-B141-91941D12E7C5}"/>
              </a:ext>
            </a:extLst>
          </p:cNvPr>
          <p:cNvSpPr>
            <a:spLocks noGrp="1"/>
          </p:cNvSpPr>
          <p:nvPr>
            <p:ph type="sldNum" sz="quarter" idx="12"/>
          </p:nvPr>
        </p:nvSpPr>
        <p:spPr/>
        <p:txBody>
          <a:bodyPr/>
          <a:lstStyle/>
          <a:p>
            <a:fld id="{E5D37AA0-4D44-7B46-A930-51BD228224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9757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9308F-E890-DF4D-8103-0C49E2F68E71}"/>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B625BB74-1D7C-EA48-B4AD-B63528DF3BE9}"/>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37C9D3C-A660-7347-BB53-BDC3CD5ADD42}"/>
              </a:ext>
            </a:extLst>
          </p:cNvPr>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423FEC22-5E40-C44F-A020-6557B9A1CF4B}"/>
              </a:ext>
            </a:extLst>
          </p:cNvPr>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EC30CB16-E81E-094A-A7CD-8E720A56EF5C}"/>
              </a:ext>
            </a:extLst>
          </p:cNvPr>
          <p:cNvSpPr>
            <a:spLocks noGrp="1"/>
          </p:cNvSpPr>
          <p:nvPr>
            <p:ph type="sldNum" sz="quarter" idx="12"/>
          </p:nvPr>
        </p:nvSpPr>
        <p:spPr/>
        <p:txBody>
          <a:bodyPr/>
          <a:lstStyle/>
          <a:p>
            <a:fld id="{28BF8904-9A65-4B4C-A2AF-A951461248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2252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04F8-3142-4E90-A50B-5E5E51C6671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H"/>
          </a:p>
        </p:txBody>
      </p:sp>
      <p:sp>
        <p:nvSpPr>
          <p:cNvPr id="3" name="Subtitle 2">
            <a:extLst>
              <a:ext uri="{FF2B5EF4-FFF2-40B4-BE49-F238E27FC236}">
                <a16:creationId xmlns:a16="http://schemas.microsoft.com/office/drawing/2014/main" id="{E305D010-0AFE-4000-B28F-A40561C6C331}"/>
              </a:ext>
            </a:extLst>
          </p:cNvPr>
          <p:cNvSpPr>
            <a:spLocks noGrp="1"/>
          </p:cNvSpPr>
          <p:nvPr>
            <p:ph type="subTitle" idx="1"/>
          </p:nvPr>
        </p:nvSpPr>
        <p:spPr>
          <a:xfrm>
            <a:off x="1143000" y="3602038"/>
            <a:ext cx="6858000" cy="1655762"/>
          </a:xfrm>
        </p:spPr>
        <p:txBody>
          <a:bodyPr/>
          <a:lstStyle>
            <a:lvl1pPr marL="0" indent="0" algn="ctr">
              <a:buNone/>
              <a:defRPr sz="1800"/>
            </a:lvl1pPr>
            <a:lvl2pPr marL="342908" indent="0" algn="ctr">
              <a:buNone/>
              <a:defRPr sz="1500"/>
            </a:lvl2pPr>
            <a:lvl3pPr marL="685817" indent="0" algn="ctr">
              <a:buNone/>
              <a:defRPr sz="1351"/>
            </a:lvl3pPr>
            <a:lvl4pPr marL="1028726" indent="0" algn="ctr">
              <a:buNone/>
              <a:defRPr sz="1200"/>
            </a:lvl4pPr>
            <a:lvl5pPr marL="1371635" indent="0" algn="ctr">
              <a:buNone/>
              <a:defRPr sz="1200"/>
            </a:lvl5pPr>
            <a:lvl6pPr marL="1714543" indent="0" algn="ctr">
              <a:buNone/>
              <a:defRPr sz="1200"/>
            </a:lvl6pPr>
            <a:lvl7pPr marL="2057451" indent="0" algn="ctr">
              <a:buNone/>
              <a:defRPr sz="1200"/>
            </a:lvl7pPr>
            <a:lvl8pPr marL="2400361" indent="0" algn="ctr">
              <a:buNone/>
              <a:defRPr sz="1200"/>
            </a:lvl8pPr>
            <a:lvl9pPr marL="2743269" indent="0" algn="ctr">
              <a:buNone/>
              <a:defRPr sz="12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0286AFE0-D3FF-41A1-9437-24E8B9813A4D}"/>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5" name="Footer Placeholder 4">
            <a:extLst>
              <a:ext uri="{FF2B5EF4-FFF2-40B4-BE49-F238E27FC236}">
                <a16:creationId xmlns:a16="http://schemas.microsoft.com/office/drawing/2014/main" id="{E1388922-E2AE-4EE0-B387-8455ECA5C63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05E9387-ECDA-42E5-8015-A62BD5F78E04}"/>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1636328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B86B-8EEE-4CF6-85C3-3E0415F39124}"/>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EADE21C9-6FBF-4AD5-8675-ACF1EF2B6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A9E54441-179D-4D81-A422-55B515FC4177}"/>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5" name="Footer Placeholder 4">
            <a:extLst>
              <a:ext uri="{FF2B5EF4-FFF2-40B4-BE49-F238E27FC236}">
                <a16:creationId xmlns:a16="http://schemas.microsoft.com/office/drawing/2014/main" id="{45E4DBE8-1090-4DD0-8632-28FF74A2836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47CE872-ABB3-459A-801F-0F1F31F9E58B}"/>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648760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663-3CE5-49D7-8641-9037F7611B51}"/>
              </a:ext>
            </a:extLst>
          </p:cNvPr>
          <p:cNvSpPr>
            <a:spLocks noGrp="1"/>
          </p:cNvSpPr>
          <p:nvPr>
            <p:ph type="title"/>
          </p:nvPr>
        </p:nvSpPr>
        <p:spPr>
          <a:xfrm>
            <a:off x="623890" y="1709738"/>
            <a:ext cx="7886700" cy="2852737"/>
          </a:xfrm>
        </p:spPr>
        <p:txBody>
          <a:bodyPr anchor="b"/>
          <a:lstStyle>
            <a:lvl1pPr>
              <a:defRPr sz="45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6370A8F0-409B-4E08-8B47-0C3407E85A80}"/>
              </a:ext>
            </a:extLst>
          </p:cNvPr>
          <p:cNvSpPr>
            <a:spLocks noGrp="1"/>
          </p:cNvSpPr>
          <p:nvPr>
            <p:ph type="body" idx="1"/>
          </p:nvPr>
        </p:nvSpPr>
        <p:spPr>
          <a:xfrm>
            <a:off x="623890" y="4589466"/>
            <a:ext cx="7886700" cy="1500187"/>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7" indent="0">
              <a:buNone/>
              <a:defRPr sz="1351">
                <a:solidFill>
                  <a:schemeClr val="tx1">
                    <a:tint val="75000"/>
                  </a:schemeClr>
                </a:solidFill>
              </a:defRPr>
            </a:lvl3pPr>
            <a:lvl4pPr marL="1028726" indent="0">
              <a:buNone/>
              <a:defRPr sz="1200">
                <a:solidFill>
                  <a:schemeClr val="tx1">
                    <a:tint val="75000"/>
                  </a:schemeClr>
                </a:solidFill>
              </a:defRPr>
            </a:lvl4pPr>
            <a:lvl5pPr marL="1371635" indent="0">
              <a:buNone/>
              <a:defRPr sz="1200">
                <a:solidFill>
                  <a:schemeClr val="tx1">
                    <a:tint val="75000"/>
                  </a:schemeClr>
                </a:solidFill>
              </a:defRPr>
            </a:lvl5pPr>
            <a:lvl6pPr marL="1714543" indent="0">
              <a:buNone/>
              <a:defRPr sz="1200">
                <a:solidFill>
                  <a:schemeClr val="tx1">
                    <a:tint val="75000"/>
                  </a:schemeClr>
                </a:solidFill>
              </a:defRPr>
            </a:lvl6pPr>
            <a:lvl7pPr marL="2057451" indent="0">
              <a:buNone/>
              <a:defRPr sz="1200">
                <a:solidFill>
                  <a:schemeClr val="tx1">
                    <a:tint val="75000"/>
                  </a:schemeClr>
                </a:solidFill>
              </a:defRPr>
            </a:lvl7pPr>
            <a:lvl8pPr marL="2400361" indent="0">
              <a:buNone/>
              <a:defRPr sz="1200">
                <a:solidFill>
                  <a:schemeClr val="tx1">
                    <a:tint val="75000"/>
                  </a:schemeClr>
                </a:solidFill>
              </a:defRPr>
            </a:lvl8pPr>
            <a:lvl9pPr marL="2743269"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35965-A927-4B79-8D4D-31456A97D31C}"/>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5" name="Footer Placeholder 4">
            <a:extLst>
              <a:ext uri="{FF2B5EF4-FFF2-40B4-BE49-F238E27FC236}">
                <a16:creationId xmlns:a16="http://schemas.microsoft.com/office/drawing/2014/main" id="{F8788D11-4DDC-43F2-8253-28C8D919928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9323BDE-1F45-4CCC-BB37-B28A13C63D8E}"/>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1910548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9DB4-98C1-4814-B53A-7B5D901E39B0}"/>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5C7911EF-0B73-4896-8723-CD5F326BA4D5}"/>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B08FFC16-FC35-441B-8CBE-484828055AA9}"/>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821ACDE6-C06A-4D1E-B47F-577141F5ECC1}"/>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6" name="Footer Placeholder 5">
            <a:extLst>
              <a:ext uri="{FF2B5EF4-FFF2-40B4-BE49-F238E27FC236}">
                <a16:creationId xmlns:a16="http://schemas.microsoft.com/office/drawing/2014/main" id="{A3ED87A2-010A-490F-B5D9-322B2125E7C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C870267-CC4E-43F7-954E-FA1B461D1E3E}"/>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296109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6E6E-19FA-4FB5-9F0A-CF693F74DE32}"/>
              </a:ext>
            </a:extLst>
          </p:cNvPr>
          <p:cNvSpPr>
            <a:spLocks noGrp="1"/>
          </p:cNvSpPr>
          <p:nvPr>
            <p:ph type="title"/>
          </p:nvPr>
        </p:nvSpPr>
        <p:spPr>
          <a:xfrm>
            <a:off x="629842" y="365126"/>
            <a:ext cx="78867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47B7BD0C-0AA2-42D5-9B2B-4314A85E8337}"/>
              </a:ext>
            </a:extLst>
          </p:cNvPr>
          <p:cNvSpPr>
            <a:spLocks noGrp="1"/>
          </p:cNvSpPr>
          <p:nvPr>
            <p:ph type="body" idx="1"/>
          </p:nvPr>
        </p:nvSpPr>
        <p:spPr>
          <a:xfrm>
            <a:off x="629844" y="1681163"/>
            <a:ext cx="3868340" cy="823912"/>
          </a:xfrm>
        </p:spPr>
        <p:txBody>
          <a:bodyPr anchor="b"/>
          <a:lstStyle>
            <a:lvl1pPr marL="0" indent="0">
              <a:buNone/>
              <a:defRPr sz="1800" b="1"/>
            </a:lvl1pPr>
            <a:lvl2pPr marL="342908" indent="0">
              <a:buNone/>
              <a:defRPr sz="1500" b="1"/>
            </a:lvl2pPr>
            <a:lvl3pPr marL="685817" indent="0">
              <a:buNone/>
              <a:defRPr sz="1351" b="1"/>
            </a:lvl3pPr>
            <a:lvl4pPr marL="1028726" indent="0">
              <a:buNone/>
              <a:defRPr sz="1200" b="1"/>
            </a:lvl4pPr>
            <a:lvl5pPr marL="1371635" indent="0">
              <a:buNone/>
              <a:defRPr sz="1200" b="1"/>
            </a:lvl5pPr>
            <a:lvl6pPr marL="1714543" indent="0">
              <a:buNone/>
              <a:defRPr sz="1200" b="1"/>
            </a:lvl6pPr>
            <a:lvl7pPr marL="2057451" indent="0">
              <a:buNone/>
              <a:defRPr sz="1200" b="1"/>
            </a:lvl7pPr>
            <a:lvl8pPr marL="2400361" indent="0">
              <a:buNone/>
              <a:defRPr sz="1200" b="1"/>
            </a:lvl8pPr>
            <a:lvl9pPr marL="2743269"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D5271C-F43B-476F-A372-F52EB02BFEC5}"/>
              </a:ext>
            </a:extLst>
          </p:cNvPr>
          <p:cNvSpPr>
            <a:spLocks noGrp="1"/>
          </p:cNvSpPr>
          <p:nvPr>
            <p:ph sz="half" idx="2"/>
          </p:nvPr>
        </p:nvSpPr>
        <p:spPr>
          <a:xfrm>
            <a:off x="629844"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BD56BC9F-1170-4473-8E03-29399CECEC3B}"/>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908" indent="0">
              <a:buNone/>
              <a:defRPr sz="1500" b="1"/>
            </a:lvl2pPr>
            <a:lvl3pPr marL="685817" indent="0">
              <a:buNone/>
              <a:defRPr sz="1351" b="1"/>
            </a:lvl3pPr>
            <a:lvl4pPr marL="1028726" indent="0">
              <a:buNone/>
              <a:defRPr sz="1200" b="1"/>
            </a:lvl4pPr>
            <a:lvl5pPr marL="1371635" indent="0">
              <a:buNone/>
              <a:defRPr sz="1200" b="1"/>
            </a:lvl5pPr>
            <a:lvl6pPr marL="1714543" indent="0">
              <a:buNone/>
              <a:defRPr sz="1200" b="1"/>
            </a:lvl6pPr>
            <a:lvl7pPr marL="2057451" indent="0">
              <a:buNone/>
              <a:defRPr sz="1200" b="1"/>
            </a:lvl7pPr>
            <a:lvl8pPr marL="2400361" indent="0">
              <a:buNone/>
              <a:defRPr sz="1200" b="1"/>
            </a:lvl8pPr>
            <a:lvl9pPr marL="2743269"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EC1C6A-C9E3-48A0-B35F-58081EFF3F79}"/>
              </a:ext>
            </a:extLst>
          </p:cNvPr>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71B7C718-D211-49BE-B251-6C7FFEDC8416}"/>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8" name="Footer Placeholder 7">
            <a:extLst>
              <a:ext uri="{FF2B5EF4-FFF2-40B4-BE49-F238E27FC236}">
                <a16:creationId xmlns:a16="http://schemas.microsoft.com/office/drawing/2014/main" id="{2FC8EC27-2280-4FAA-AF26-2330A9A5006A}"/>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45435FF1-4B7A-493C-B484-4E27CF7B184C}"/>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3272757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74CF-FBBE-44FB-B0F4-1677151E0357}"/>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AF4CF62E-CAAE-4390-A739-AA5CA427BDCF}"/>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4" name="Footer Placeholder 3">
            <a:extLst>
              <a:ext uri="{FF2B5EF4-FFF2-40B4-BE49-F238E27FC236}">
                <a16:creationId xmlns:a16="http://schemas.microsoft.com/office/drawing/2014/main" id="{3AD0FE25-70D5-46A7-8713-F0D8F7051755}"/>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47365FB1-6E18-4EFD-83C4-DFD446D58C01}"/>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198742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a:pPr>
                <a:defRPr/>
              </a:pPr>
              <a:t>04/11/2023</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a:pPr>
                <a:defRPr/>
              </a:pPr>
              <a:t>‹#›</a:t>
            </a:fld>
            <a:endParaRPr lang="en-GB"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B6E28F-3659-45ED-8FF1-AE791A33679E}"/>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3" name="Footer Placeholder 2">
            <a:extLst>
              <a:ext uri="{FF2B5EF4-FFF2-40B4-BE49-F238E27FC236}">
                <a16:creationId xmlns:a16="http://schemas.microsoft.com/office/drawing/2014/main" id="{F1E12C0F-BB59-4627-BD07-6B8C76A164CF}"/>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60F16318-3755-4FAE-8415-F10403CB8EA3}"/>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687612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EC44-BEDF-4A90-8E10-E8166D8D6043}"/>
              </a:ext>
            </a:extLst>
          </p:cNvPr>
          <p:cNvSpPr>
            <a:spLocks noGrp="1"/>
          </p:cNvSpPr>
          <p:nvPr>
            <p:ph type="title"/>
          </p:nvPr>
        </p:nvSpPr>
        <p:spPr>
          <a:xfrm>
            <a:off x="629843" y="457200"/>
            <a:ext cx="2949177" cy="1600200"/>
          </a:xfrm>
        </p:spPr>
        <p:txBody>
          <a:bodyPr anchor="b"/>
          <a:lstStyle>
            <a:lvl1pPr>
              <a:defRPr sz="24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92952097-0D30-48BB-A59C-D3208C063A78}"/>
              </a:ext>
            </a:extLst>
          </p:cNvPr>
          <p:cNvSpPr>
            <a:spLocks noGrp="1"/>
          </p:cNvSpPr>
          <p:nvPr>
            <p:ph idx="1"/>
          </p:nvPr>
        </p:nvSpPr>
        <p:spPr>
          <a:xfrm>
            <a:off x="3887393" y="987426"/>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4489942C-78B4-4868-A348-EB96B6697D18}"/>
              </a:ext>
            </a:extLst>
          </p:cNvPr>
          <p:cNvSpPr>
            <a:spLocks noGrp="1"/>
          </p:cNvSpPr>
          <p:nvPr>
            <p:ph type="body" sz="half" idx="2"/>
          </p:nvPr>
        </p:nvSpPr>
        <p:spPr>
          <a:xfrm>
            <a:off x="629843" y="2057400"/>
            <a:ext cx="2949177" cy="3811588"/>
          </a:xfrm>
        </p:spPr>
        <p:txBody>
          <a:bodyPr/>
          <a:lstStyle>
            <a:lvl1pPr marL="0" indent="0">
              <a:buNone/>
              <a:defRPr sz="1200"/>
            </a:lvl1pPr>
            <a:lvl2pPr marL="342908" indent="0">
              <a:buNone/>
              <a:defRPr sz="1051"/>
            </a:lvl2pPr>
            <a:lvl3pPr marL="685817" indent="0">
              <a:buNone/>
              <a:defRPr sz="900"/>
            </a:lvl3pPr>
            <a:lvl4pPr marL="1028726" indent="0">
              <a:buNone/>
              <a:defRPr sz="751"/>
            </a:lvl4pPr>
            <a:lvl5pPr marL="1371635" indent="0">
              <a:buNone/>
              <a:defRPr sz="751"/>
            </a:lvl5pPr>
            <a:lvl6pPr marL="1714543" indent="0">
              <a:buNone/>
              <a:defRPr sz="751"/>
            </a:lvl6pPr>
            <a:lvl7pPr marL="2057451" indent="0">
              <a:buNone/>
              <a:defRPr sz="751"/>
            </a:lvl7pPr>
            <a:lvl8pPr marL="2400361" indent="0">
              <a:buNone/>
              <a:defRPr sz="751"/>
            </a:lvl8pPr>
            <a:lvl9pPr marL="2743269"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221F382E-B8FB-484B-A394-25E72E4F5076}"/>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6" name="Footer Placeholder 5">
            <a:extLst>
              <a:ext uri="{FF2B5EF4-FFF2-40B4-BE49-F238E27FC236}">
                <a16:creationId xmlns:a16="http://schemas.microsoft.com/office/drawing/2014/main" id="{5CCED2E3-5F65-4CB8-B0EB-7ACCBBDE0C4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AB5C275-87B3-4CAB-A025-5BD4FB8F6D30}"/>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268871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4AA5-455C-465C-AA2C-45384299A566}"/>
              </a:ext>
            </a:extLst>
          </p:cNvPr>
          <p:cNvSpPr>
            <a:spLocks noGrp="1"/>
          </p:cNvSpPr>
          <p:nvPr>
            <p:ph type="title"/>
          </p:nvPr>
        </p:nvSpPr>
        <p:spPr>
          <a:xfrm>
            <a:off x="629843" y="457200"/>
            <a:ext cx="2949177" cy="1600200"/>
          </a:xfrm>
        </p:spPr>
        <p:txBody>
          <a:bodyPr anchor="b"/>
          <a:lstStyle>
            <a:lvl1pPr>
              <a:defRPr sz="24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6B308C1A-A2F8-42E9-8B12-3A7037E60067}"/>
              </a:ext>
            </a:extLst>
          </p:cNvPr>
          <p:cNvSpPr>
            <a:spLocks noGrp="1"/>
          </p:cNvSpPr>
          <p:nvPr>
            <p:ph type="pic" idx="1"/>
          </p:nvPr>
        </p:nvSpPr>
        <p:spPr>
          <a:xfrm>
            <a:off x="3887393" y="987426"/>
            <a:ext cx="4629151" cy="4873625"/>
          </a:xfrm>
        </p:spPr>
        <p:txBody>
          <a:bodyPr/>
          <a:lstStyle>
            <a:lvl1pPr marL="0" indent="0">
              <a:buNone/>
              <a:defRPr sz="2400"/>
            </a:lvl1pPr>
            <a:lvl2pPr marL="342908" indent="0">
              <a:buNone/>
              <a:defRPr sz="2100"/>
            </a:lvl2pPr>
            <a:lvl3pPr marL="685817" indent="0">
              <a:buNone/>
              <a:defRPr sz="1800"/>
            </a:lvl3pPr>
            <a:lvl4pPr marL="1028726" indent="0">
              <a:buNone/>
              <a:defRPr sz="1500"/>
            </a:lvl4pPr>
            <a:lvl5pPr marL="1371635" indent="0">
              <a:buNone/>
              <a:defRPr sz="1500"/>
            </a:lvl5pPr>
            <a:lvl6pPr marL="1714543" indent="0">
              <a:buNone/>
              <a:defRPr sz="1500"/>
            </a:lvl6pPr>
            <a:lvl7pPr marL="2057451" indent="0">
              <a:buNone/>
              <a:defRPr sz="1500"/>
            </a:lvl7pPr>
            <a:lvl8pPr marL="2400361" indent="0">
              <a:buNone/>
              <a:defRPr sz="1500"/>
            </a:lvl8pPr>
            <a:lvl9pPr marL="2743269" indent="0">
              <a:buNone/>
              <a:defRPr sz="1500"/>
            </a:lvl9pPr>
          </a:lstStyle>
          <a:p>
            <a:endParaRPr lang="en-CH"/>
          </a:p>
        </p:txBody>
      </p:sp>
      <p:sp>
        <p:nvSpPr>
          <p:cNvPr id="4" name="Text Placeholder 3">
            <a:extLst>
              <a:ext uri="{FF2B5EF4-FFF2-40B4-BE49-F238E27FC236}">
                <a16:creationId xmlns:a16="http://schemas.microsoft.com/office/drawing/2014/main" id="{423EC1E8-F2CD-420E-A013-85B66D0EEFE6}"/>
              </a:ext>
            </a:extLst>
          </p:cNvPr>
          <p:cNvSpPr>
            <a:spLocks noGrp="1"/>
          </p:cNvSpPr>
          <p:nvPr>
            <p:ph type="body" sz="half" idx="2"/>
          </p:nvPr>
        </p:nvSpPr>
        <p:spPr>
          <a:xfrm>
            <a:off x="629843" y="2057400"/>
            <a:ext cx="2949177" cy="3811588"/>
          </a:xfrm>
        </p:spPr>
        <p:txBody>
          <a:bodyPr/>
          <a:lstStyle>
            <a:lvl1pPr marL="0" indent="0">
              <a:buNone/>
              <a:defRPr sz="1200"/>
            </a:lvl1pPr>
            <a:lvl2pPr marL="342908" indent="0">
              <a:buNone/>
              <a:defRPr sz="1051"/>
            </a:lvl2pPr>
            <a:lvl3pPr marL="685817" indent="0">
              <a:buNone/>
              <a:defRPr sz="900"/>
            </a:lvl3pPr>
            <a:lvl4pPr marL="1028726" indent="0">
              <a:buNone/>
              <a:defRPr sz="751"/>
            </a:lvl4pPr>
            <a:lvl5pPr marL="1371635" indent="0">
              <a:buNone/>
              <a:defRPr sz="751"/>
            </a:lvl5pPr>
            <a:lvl6pPr marL="1714543" indent="0">
              <a:buNone/>
              <a:defRPr sz="751"/>
            </a:lvl6pPr>
            <a:lvl7pPr marL="2057451" indent="0">
              <a:buNone/>
              <a:defRPr sz="751"/>
            </a:lvl7pPr>
            <a:lvl8pPr marL="2400361" indent="0">
              <a:buNone/>
              <a:defRPr sz="751"/>
            </a:lvl8pPr>
            <a:lvl9pPr marL="2743269"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012806DB-568A-45F7-BC68-D60A7040D173}"/>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6" name="Footer Placeholder 5">
            <a:extLst>
              <a:ext uri="{FF2B5EF4-FFF2-40B4-BE49-F238E27FC236}">
                <a16:creationId xmlns:a16="http://schemas.microsoft.com/office/drawing/2014/main" id="{E2E58E4B-F8AC-4137-A6F6-8036F44CAA1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A0D1C081-B3ED-4024-BAE8-AAFFF46C8D48}"/>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1615179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B19A-A3DE-4178-9C32-CA41717B67AC}"/>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F75AAB77-7773-4793-8608-3BC3A49872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9932363-5470-4B7F-863D-230DF88FD76C}"/>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5" name="Footer Placeholder 4">
            <a:extLst>
              <a:ext uri="{FF2B5EF4-FFF2-40B4-BE49-F238E27FC236}">
                <a16:creationId xmlns:a16="http://schemas.microsoft.com/office/drawing/2014/main" id="{FAF26EFE-8ECE-449B-B3E4-8F88834C477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CC329C8-C446-4C70-ACF4-7382CDA19F7C}"/>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1979649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5ED8F7-BF10-428F-ADF0-5C5A526D98D8}"/>
              </a:ext>
            </a:extLst>
          </p:cNvPr>
          <p:cNvSpPr>
            <a:spLocks noGrp="1"/>
          </p:cNvSpPr>
          <p:nvPr>
            <p:ph type="title" orient="vert"/>
          </p:nvPr>
        </p:nvSpPr>
        <p:spPr>
          <a:xfrm>
            <a:off x="6543674" y="365125"/>
            <a:ext cx="1971675"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141F35CE-F29E-403B-B4B6-6A8B396CB904}"/>
              </a:ext>
            </a:extLst>
          </p:cNvPr>
          <p:cNvSpPr>
            <a:spLocks noGrp="1"/>
          </p:cNvSpPr>
          <p:nvPr>
            <p:ph type="body" orient="vert" idx="1"/>
          </p:nvPr>
        </p:nvSpPr>
        <p:spPr>
          <a:xfrm>
            <a:off x="628649"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80EF8C3-544E-49A8-996C-03225EC0D59D}"/>
              </a:ext>
            </a:extLst>
          </p:cNvPr>
          <p:cNvSpPr>
            <a:spLocks noGrp="1"/>
          </p:cNvSpPr>
          <p:nvPr>
            <p:ph type="dt" sz="half" idx="10"/>
          </p:nvPr>
        </p:nvSpPr>
        <p:spPr/>
        <p:txBody>
          <a:bodyPr/>
          <a:lstStyle/>
          <a:p>
            <a:fld id="{BB6B9841-4CC2-4CAF-B17F-FDED3538F84A}" type="datetimeFigureOut">
              <a:rPr lang="en-CH" smtClean="0"/>
              <a:t>04.11.23</a:t>
            </a:fld>
            <a:endParaRPr lang="en-CH"/>
          </a:p>
        </p:txBody>
      </p:sp>
      <p:sp>
        <p:nvSpPr>
          <p:cNvPr id="5" name="Footer Placeholder 4">
            <a:extLst>
              <a:ext uri="{FF2B5EF4-FFF2-40B4-BE49-F238E27FC236}">
                <a16:creationId xmlns:a16="http://schemas.microsoft.com/office/drawing/2014/main" id="{170D7A96-F37A-4838-91D8-03343837D7C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E6BDDC6-81B1-492E-9BC2-36B4BEE20973}"/>
              </a:ext>
            </a:extLst>
          </p:cNvPr>
          <p:cNvSpPr>
            <a:spLocks noGrp="1"/>
          </p:cNvSpPr>
          <p:nvPr>
            <p:ph type="sldNum" sz="quarter" idx="12"/>
          </p:nvPr>
        </p:nvSpPr>
        <p:spPr/>
        <p:txBody>
          <a:bodyPr/>
          <a:lstStyle/>
          <a:p>
            <a:fld id="{12185E9F-BBFE-4BDE-BB20-AF01BACF7442}" type="slidenum">
              <a:rPr lang="en-CH" smtClean="0"/>
              <a:t>‹#›</a:t>
            </a:fld>
            <a:endParaRPr lang="en-CH"/>
          </a:p>
        </p:txBody>
      </p:sp>
    </p:spTree>
    <p:extLst>
      <p:ext uri="{BB962C8B-B14F-4D97-AF65-F5344CB8AC3E}">
        <p14:creationId xmlns:p14="http://schemas.microsoft.com/office/powerpoint/2010/main" val="378266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a:pPr>
                <a:defRPr/>
              </a:pPr>
              <a:t>04/11/2023</a:t>
            </a:fld>
            <a:endParaRPr lang="en-GB"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a:pPr>
                <a:defRPr/>
              </a:pPr>
              <a:t>‹#›</a:t>
            </a:fld>
            <a:endParaRPr lang="en-GB"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a:pPr>
                <a:defRPr/>
              </a:pPr>
              <a:t>04/11/2023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a:pPr>
                <a:defRPr/>
              </a:pPr>
              <a:t>‹#›</a:t>
            </a:fld>
            <a:endParaRPr lang="en-GB"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a:pPr>
                <a:defRPr/>
              </a:pPr>
              <a:t>04/11/2023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a:pPr>
                <a:defRPr/>
              </a:pPr>
              <a:t>‹#›</a:t>
            </a:fld>
            <a:endParaRPr lang="en-GB"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a:pPr>
                <a:defRPr/>
              </a:pPr>
              <a:t>04/11/2023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a:pPr>
                <a:defRPr/>
              </a:pPr>
              <a:t>‹#›</a:t>
            </a:fld>
            <a:endParaRPr lang="en-GB"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275856" y="479742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charset="0"/>
              </a:defRPr>
            </a:lvl1pPr>
          </a:lstStyle>
          <a:p>
            <a:pPr>
              <a:defRPr/>
            </a:pPr>
            <a:endParaRPr lang="en-GB" altLang="en-US" dirty="0"/>
          </a:p>
        </p:txBody>
      </p:sp>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41" r:id="rId4"/>
    <p:sldLayoutId id="2147485342" r:id="rId5"/>
    <p:sldLayoutId id="2147485343" r:id="rId6"/>
    <p:sldLayoutId id="2147485337" r:id="rId7"/>
    <p:sldLayoutId id="2147485338" r:id="rId8"/>
    <p:sldLayoutId id="2147485339" r:id="rId9"/>
    <p:sldLayoutId id="2147485344" r:id="rId10"/>
    <p:sldLayoutId id="2147485345" r:id="rId11"/>
    <p:sldLayoutId id="2147485346" r:id="rId12"/>
    <p:sldLayoutId id="2147485347" r:id="rId13"/>
    <p:sldLayoutId id="2147485348" r:id="rId14"/>
    <p:sldLayoutId id="2147485349" r:id="rId15"/>
    <p:sldLayoutId id="2147485391" r:id="rId16"/>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5" name="Footer Placeholder 4"/>
          <p:cNvSpPr>
            <a:spLocks noGrp="1"/>
          </p:cNvSpPr>
          <p:nvPr>
            <p:ph type="ftr" sz="quarter" idx="3"/>
          </p:nvPr>
        </p:nvSpPr>
        <p:spPr>
          <a:xfrm>
            <a:off x="3275856" y="479742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charset="0"/>
              </a:defRPr>
            </a:lvl1pPr>
          </a:lstStyle>
          <a:p>
            <a:pPr>
              <a:defRPr/>
            </a:pPr>
            <a:endParaRPr lang="en-GB" altLang="en-US" dirty="0"/>
          </a:p>
        </p:txBody>
      </p:sp>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smtClean="0"/>
              <a:pPr>
                <a:defRPr/>
              </a:pPr>
              <a:t>‹#›</a:t>
            </a:fld>
            <a:endParaRPr lang="en-GB" altLang="en-US"/>
          </a:p>
        </p:txBody>
      </p:sp>
    </p:spTree>
    <p:extLst>
      <p:ext uri="{BB962C8B-B14F-4D97-AF65-F5344CB8AC3E}">
        <p14:creationId xmlns:p14="http://schemas.microsoft.com/office/powerpoint/2010/main" val="2295483055"/>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364" r:id="rId14"/>
    <p:sldLayoutId id="2147485365" r:id="rId15"/>
    <p:sldLayoutId id="2147485366" r:id="rId16"/>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B7DFD-EAED-BD4D-B55E-89B81703BC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37F00B0C-DBC7-CB48-9262-88153076DAD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096F956-6AF3-7346-B352-6445D21A75B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base">
              <a:spcBef>
                <a:spcPct val="0"/>
              </a:spcBef>
              <a:spcAft>
                <a:spcPct val="0"/>
              </a:spcAft>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2C120672-6275-B148-BD44-4376A8A668B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base">
              <a:spcBef>
                <a:spcPct val="0"/>
              </a:spcBef>
              <a:spcAft>
                <a:spcPct val="0"/>
              </a:spcAft>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48DF0C56-0D12-D449-AA3C-A37EC0255D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base">
              <a:spcBef>
                <a:spcPct val="0"/>
              </a:spcBef>
              <a:spcAft>
                <a:spcPct val="0"/>
              </a:spcAft>
            </a:pPr>
            <a:fld id="{D690A7D3-509F-CB4F-BE4F-2C1090FA622C}" type="slidenum">
              <a:rPr lang="en-US" altLang="en-US" smtClean="0">
                <a:solidFill>
                  <a:srgbClr val="000000"/>
                </a:solidFill>
                <a:ea typeface="ＭＳ Ｐゴシック" charset="-128"/>
              </a:rPr>
              <a:pPr defTabSz="914400" fontAlgn="base">
                <a:spcBef>
                  <a:spcPct val="0"/>
                </a:spcBef>
                <a:spcAft>
                  <a:spcPct val="0"/>
                </a:spcAft>
              </a:pPr>
              <a:t>‹#›</a:t>
            </a:fld>
            <a:endParaRPr lang="en-US" altLang="en-US">
              <a:solidFill>
                <a:srgbClr val="000000"/>
              </a:solidFill>
              <a:ea typeface="ＭＳ Ｐゴシック" charset="-128"/>
            </a:endParaRPr>
          </a:p>
        </p:txBody>
      </p:sp>
    </p:spTree>
    <p:extLst>
      <p:ext uri="{BB962C8B-B14F-4D97-AF65-F5344CB8AC3E}">
        <p14:creationId xmlns:p14="http://schemas.microsoft.com/office/powerpoint/2010/main" val="746916210"/>
      </p:ext>
    </p:extLst>
  </p:cSld>
  <p:clrMap bg1="lt1" tx1="dk1" bg2="lt2" tx2="dk2" accent1="accent1" accent2="accent2" accent3="accent3" accent4="accent4" accent5="accent5" accent6="accent6" hlink="hlink" folHlink="folHlink"/>
  <p:sldLayoutIdLst>
    <p:sldLayoutId id="2147485368" r:id="rId1"/>
    <p:sldLayoutId id="2147485369" r:id="rId2"/>
    <p:sldLayoutId id="2147485370" r:id="rId3"/>
    <p:sldLayoutId id="2147485371" r:id="rId4"/>
    <p:sldLayoutId id="2147485372" r:id="rId5"/>
    <p:sldLayoutId id="2147485373" r:id="rId6"/>
    <p:sldLayoutId id="2147485374" r:id="rId7"/>
    <p:sldLayoutId id="2147485375" r:id="rId8"/>
    <p:sldLayoutId id="2147485376" r:id="rId9"/>
    <p:sldLayoutId id="2147485377" r:id="rId10"/>
    <p:sldLayoutId id="21474853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A21F9-13B1-4D79-A384-A4E7F6D70566}"/>
              </a:ext>
            </a:extLst>
          </p:cNvPr>
          <p:cNvSpPr>
            <a:spLocks noGrp="1"/>
          </p:cNvSpPr>
          <p:nvPr>
            <p:ph type="title"/>
          </p:nvPr>
        </p:nvSpPr>
        <p:spPr>
          <a:xfrm>
            <a:off x="628653" y="365126"/>
            <a:ext cx="78867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77F4D101-472B-43B0-BB25-1E2790F248D6}"/>
              </a:ext>
            </a:extLst>
          </p:cNvPr>
          <p:cNvSpPr>
            <a:spLocks noGrp="1"/>
          </p:cNvSpPr>
          <p:nvPr>
            <p:ph type="body" idx="1"/>
          </p:nvPr>
        </p:nvSpPr>
        <p:spPr>
          <a:xfrm>
            <a:off x="62865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8D3E3AF-BB00-4A4B-A734-45D1915DB7C3}"/>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6B9841-4CC2-4CAF-B17F-FDED3538F84A}" type="datetimeFigureOut">
              <a:rPr lang="en-CH" smtClean="0"/>
              <a:t>04.11.23</a:t>
            </a:fld>
            <a:endParaRPr lang="en-CH"/>
          </a:p>
        </p:txBody>
      </p:sp>
      <p:sp>
        <p:nvSpPr>
          <p:cNvPr id="5" name="Footer Placeholder 4">
            <a:extLst>
              <a:ext uri="{FF2B5EF4-FFF2-40B4-BE49-F238E27FC236}">
                <a16:creationId xmlns:a16="http://schemas.microsoft.com/office/drawing/2014/main" id="{C8162F8E-8B1C-4FB7-9400-F2B2401EBA06}"/>
              </a:ext>
            </a:extLst>
          </p:cNvPr>
          <p:cNvSpPr>
            <a:spLocks noGrp="1"/>
          </p:cNvSpPr>
          <p:nvPr>
            <p:ph type="ftr" sz="quarter" idx="3"/>
          </p:nvPr>
        </p:nvSpPr>
        <p:spPr>
          <a:xfrm>
            <a:off x="3028953"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D99E520D-ECD2-48D3-81C1-62E72E27E787}"/>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185E9F-BBFE-4BDE-BB20-AF01BACF7442}" type="slidenum">
              <a:rPr lang="en-CH" smtClean="0"/>
              <a:t>‹#›</a:t>
            </a:fld>
            <a:endParaRPr lang="en-CH"/>
          </a:p>
        </p:txBody>
      </p:sp>
    </p:spTree>
    <p:extLst>
      <p:ext uri="{BB962C8B-B14F-4D97-AF65-F5344CB8AC3E}">
        <p14:creationId xmlns:p14="http://schemas.microsoft.com/office/powerpoint/2010/main" val="3911946555"/>
      </p:ext>
    </p:extLst>
  </p:cSld>
  <p:clrMap bg1="lt1" tx1="dk1" bg2="lt2" tx2="dk2" accent1="accent1" accent2="accent2" accent3="accent3" accent4="accent4" accent5="accent5" accent6="accent6" hlink="hlink" folHlink="folHlink"/>
  <p:sldLayoutIdLst>
    <p:sldLayoutId id="2147485380" r:id="rId1"/>
    <p:sldLayoutId id="2147485381" r:id="rId2"/>
    <p:sldLayoutId id="2147485382" r:id="rId3"/>
    <p:sldLayoutId id="2147485383" r:id="rId4"/>
    <p:sldLayoutId id="2147485384" r:id="rId5"/>
    <p:sldLayoutId id="2147485385" r:id="rId6"/>
    <p:sldLayoutId id="2147485386" r:id="rId7"/>
    <p:sldLayoutId id="2147485387" r:id="rId8"/>
    <p:sldLayoutId id="2147485388" r:id="rId9"/>
    <p:sldLayoutId id="2147485389" r:id="rId10"/>
    <p:sldLayoutId id="2147485390" r:id="rId11"/>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5" indent="-171455" algn="l" defTabSz="685817"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63" indent="-171455"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5"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88"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98"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723" indent="-171455" algn="l" defTabSz="68581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CH"/>
      </a:defPPr>
      <a:lvl1pPr marL="0" algn="l" defTabSz="685817" rtl="0" eaLnBrk="1" latinLnBrk="0" hangingPunct="1">
        <a:defRPr sz="1351" kern="1200">
          <a:solidFill>
            <a:schemeClr val="tx1"/>
          </a:solidFill>
          <a:latin typeface="+mn-lt"/>
          <a:ea typeface="+mn-ea"/>
          <a:cs typeface="+mn-cs"/>
        </a:defRPr>
      </a:lvl1pPr>
      <a:lvl2pPr marL="342908" algn="l" defTabSz="685817" rtl="0" eaLnBrk="1" latinLnBrk="0" hangingPunct="1">
        <a:defRPr sz="1351" kern="1200">
          <a:solidFill>
            <a:schemeClr val="tx1"/>
          </a:solidFill>
          <a:latin typeface="+mn-lt"/>
          <a:ea typeface="+mn-ea"/>
          <a:cs typeface="+mn-cs"/>
        </a:defRPr>
      </a:lvl2pPr>
      <a:lvl3pPr marL="685817" algn="l" defTabSz="685817" rtl="0" eaLnBrk="1" latinLnBrk="0" hangingPunct="1">
        <a:defRPr sz="1351" kern="1200">
          <a:solidFill>
            <a:schemeClr val="tx1"/>
          </a:solidFill>
          <a:latin typeface="+mn-lt"/>
          <a:ea typeface="+mn-ea"/>
          <a:cs typeface="+mn-cs"/>
        </a:defRPr>
      </a:lvl3pPr>
      <a:lvl4pPr marL="1028726" algn="l" defTabSz="685817" rtl="0" eaLnBrk="1" latinLnBrk="0" hangingPunct="1">
        <a:defRPr sz="1351" kern="1200">
          <a:solidFill>
            <a:schemeClr val="tx1"/>
          </a:solidFill>
          <a:latin typeface="+mn-lt"/>
          <a:ea typeface="+mn-ea"/>
          <a:cs typeface="+mn-cs"/>
        </a:defRPr>
      </a:lvl4pPr>
      <a:lvl5pPr marL="1371635" algn="l" defTabSz="685817" rtl="0" eaLnBrk="1" latinLnBrk="0" hangingPunct="1">
        <a:defRPr sz="1351" kern="1200">
          <a:solidFill>
            <a:schemeClr val="tx1"/>
          </a:solidFill>
          <a:latin typeface="+mn-lt"/>
          <a:ea typeface="+mn-ea"/>
          <a:cs typeface="+mn-cs"/>
        </a:defRPr>
      </a:lvl5pPr>
      <a:lvl6pPr marL="1714543" algn="l" defTabSz="685817" rtl="0" eaLnBrk="1" latinLnBrk="0" hangingPunct="1">
        <a:defRPr sz="1351" kern="1200">
          <a:solidFill>
            <a:schemeClr val="tx1"/>
          </a:solidFill>
          <a:latin typeface="+mn-lt"/>
          <a:ea typeface="+mn-ea"/>
          <a:cs typeface="+mn-cs"/>
        </a:defRPr>
      </a:lvl6pPr>
      <a:lvl7pPr marL="2057451" algn="l" defTabSz="685817" rtl="0" eaLnBrk="1" latinLnBrk="0" hangingPunct="1">
        <a:defRPr sz="1351" kern="1200">
          <a:solidFill>
            <a:schemeClr val="tx1"/>
          </a:solidFill>
          <a:latin typeface="+mn-lt"/>
          <a:ea typeface="+mn-ea"/>
          <a:cs typeface="+mn-cs"/>
        </a:defRPr>
      </a:lvl7pPr>
      <a:lvl8pPr marL="2400361" algn="l" defTabSz="685817" rtl="0" eaLnBrk="1" latinLnBrk="0" hangingPunct="1">
        <a:defRPr sz="1351" kern="1200">
          <a:solidFill>
            <a:schemeClr val="tx1"/>
          </a:solidFill>
          <a:latin typeface="+mn-lt"/>
          <a:ea typeface="+mn-ea"/>
          <a:cs typeface="+mn-cs"/>
        </a:defRPr>
      </a:lvl8pPr>
      <a:lvl9pPr marL="2743269" algn="l" defTabSz="685817"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tif"/></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chart" Target="../charts/chart1.xml"/><Relationship Id="rId12" Type="http://schemas.openxmlformats.org/officeDocument/2006/relationships/image" Target="../media/image56.tif"/><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55.jpeg"/><Relationship Id="rId5" Type="http://schemas.openxmlformats.org/officeDocument/2006/relationships/image" Target="../media/image61.png"/><Relationship Id="rId10" Type="http://schemas.openxmlformats.org/officeDocument/2006/relationships/image" Target="../media/image54.jpeg"/><Relationship Id="rId4" Type="http://schemas.openxmlformats.org/officeDocument/2006/relationships/image" Target="../media/image60.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5" Type="http://schemas.openxmlformats.org/officeDocument/2006/relationships/hyperlink" Target="https://improvingphc.org/improvement-strategies/access/geographic-access" TargetMode="External"/><Relationship Id="rId2" Type="http://schemas.openxmlformats.org/officeDocument/2006/relationships/notesSlide" Target="../notesSlides/notesSlide2.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30.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hyperlink" Target="http://dx.doi.org/10.1136/bmjgh-2021-00523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hyperlink" Target="https://doi.org/10.1371/journal.pgph.0000626" TargetMode="Externa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hyperlink" Target="https://www.tandfonline.com/doi/full/10.1080/14733285.2022.2137388"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hyperlink" Target="https://www.nature.com/articles/s43856-022-00179-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6.tif"/><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33.jpeg"/><Relationship Id="rId4" Type="http://schemas.openxmlformats.org/officeDocument/2006/relationships/hyperlink" Target="http://www.accessmo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9DB235B-3CB3-D0EE-A43E-757E407920D3}"/>
              </a:ext>
            </a:extLst>
          </p:cNvPr>
          <p:cNvSpPr txBox="1"/>
          <p:nvPr/>
        </p:nvSpPr>
        <p:spPr>
          <a:xfrm>
            <a:off x="1666122" y="4561939"/>
            <a:ext cx="5874963" cy="830997"/>
          </a:xfrm>
          <a:prstGeom prst="rect">
            <a:avLst/>
          </a:prstGeom>
          <a:noFill/>
        </p:spPr>
        <p:txBody>
          <a:bodyPr wrap="square">
            <a:spAutoFit/>
          </a:bodyPr>
          <a:lstStyle/>
          <a:p>
            <a:pPr algn="ctr"/>
            <a:r>
              <a:rPr lang="fr-FR" sz="2400" b="1" dirty="0">
                <a:effectLst/>
                <a:latin typeface="+mn-lt"/>
                <a:ea typeface="Helvetica Neue"/>
                <a:cs typeface="Helvetica Neue"/>
              </a:rPr>
              <a:t>6 novembre 2023</a:t>
            </a:r>
            <a:endParaRPr lang="fr-FR" sz="2400" b="1" dirty="0">
              <a:effectLst/>
              <a:latin typeface="+mn-lt"/>
              <a:ea typeface="Times New Roman" panose="02020603050405020304" pitchFamily="18" charset="0"/>
            </a:endParaRPr>
          </a:p>
          <a:p>
            <a:pPr algn="ctr"/>
            <a:r>
              <a:rPr lang="fr-FR" sz="2400" b="1" dirty="0">
                <a:effectLst/>
                <a:latin typeface="+mn-lt"/>
                <a:ea typeface="Helvetica Neue"/>
                <a:cs typeface="Helvetica Neue"/>
              </a:rPr>
              <a:t>Saly, Sénégal</a:t>
            </a:r>
            <a:endParaRPr lang="fr-FR" sz="2400" b="1" dirty="0">
              <a:effectLst/>
              <a:latin typeface="+mn-lt"/>
              <a:ea typeface="Times New Roman" panose="02020603050405020304" pitchFamily="18" charset="0"/>
            </a:endParaRPr>
          </a:p>
        </p:txBody>
      </p:sp>
      <p:sp>
        <p:nvSpPr>
          <p:cNvPr id="20" name="Rectangle 19">
            <a:extLst>
              <a:ext uri="{FF2B5EF4-FFF2-40B4-BE49-F238E27FC236}">
                <a16:creationId xmlns:a16="http://schemas.microsoft.com/office/drawing/2014/main" id="{B3EB95E3-E71B-E034-EB68-4178130C4B43}"/>
              </a:ext>
            </a:extLst>
          </p:cNvPr>
          <p:cNvSpPr/>
          <p:nvPr/>
        </p:nvSpPr>
        <p:spPr>
          <a:xfrm>
            <a:off x="0" y="0"/>
            <a:ext cx="9144000" cy="1340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extBox 5">
            <a:extLst>
              <a:ext uri="{FF2B5EF4-FFF2-40B4-BE49-F238E27FC236}">
                <a16:creationId xmlns:a16="http://schemas.microsoft.com/office/drawing/2014/main" id="{44710E03-240A-10DE-98E7-F6AAAC239F5A}"/>
              </a:ext>
            </a:extLst>
          </p:cNvPr>
          <p:cNvSpPr txBox="1">
            <a:spLocks noChangeArrowheads="1"/>
          </p:cNvSpPr>
          <p:nvPr/>
        </p:nvSpPr>
        <p:spPr bwMode="auto">
          <a:xfrm>
            <a:off x="565708" y="395586"/>
            <a:ext cx="8042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fr-FR" altLang="en-US" sz="2800" b="1" dirty="0">
                <a:solidFill>
                  <a:schemeClr val="tx1"/>
                </a:solidFill>
                <a:latin typeface="+mn-lt"/>
                <a:ea typeface="Century Gothic" charset="0"/>
                <a:cs typeface="Century Gothic" charset="0"/>
              </a:rPr>
              <a:t>Atelier sur la Géo-activation du Système d'Information Sanitaire (SIS) et l'Utilisation des Systèmes d’Information Géographique (SIG) en Afrique Francophone</a:t>
            </a:r>
            <a:endParaRPr lang="fr-FR" altLang="en-US" sz="2800" dirty="0">
              <a:solidFill>
                <a:schemeClr val="tx1"/>
              </a:solidFill>
              <a:latin typeface="+mn-lt"/>
              <a:ea typeface="Century Gothic" charset="0"/>
              <a:cs typeface="Century Gothic" charset="0"/>
            </a:endParaRPr>
          </a:p>
        </p:txBody>
      </p:sp>
      <p:sp>
        <p:nvSpPr>
          <p:cNvPr id="3" name="TextBox 2">
            <a:extLst>
              <a:ext uri="{FF2B5EF4-FFF2-40B4-BE49-F238E27FC236}">
                <a16:creationId xmlns:a16="http://schemas.microsoft.com/office/drawing/2014/main" id="{32A23B60-E204-47A6-F847-917275AF6747}"/>
              </a:ext>
            </a:extLst>
          </p:cNvPr>
          <p:cNvSpPr txBox="1"/>
          <p:nvPr/>
        </p:nvSpPr>
        <p:spPr>
          <a:xfrm>
            <a:off x="1013165" y="2873470"/>
            <a:ext cx="7129095" cy="1200329"/>
          </a:xfrm>
          <a:prstGeom prst="rect">
            <a:avLst/>
          </a:prstGeom>
          <a:noFill/>
        </p:spPr>
        <p:txBody>
          <a:bodyPr wrap="square">
            <a:spAutoFit/>
          </a:bodyPr>
          <a:lstStyle/>
          <a:p>
            <a:pPr algn="ctr"/>
            <a:r>
              <a:rPr lang="fr-FR" sz="2400" b="1" dirty="0">
                <a:effectLst/>
                <a:latin typeface="+mn-lt"/>
                <a:ea typeface="Helvetica Neue"/>
                <a:cs typeface="Helvetica Neue"/>
              </a:rPr>
              <a:t>Séance 2 - Exemples d’application des données et technologies géospatiales pour le sida, la tuberculose et le paludisme</a:t>
            </a:r>
            <a:endParaRPr lang="fr-FR" sz="2400" b="1" dirty="0">
              <a:effectLst/>
              <a:latin typeface="+mn-lt"/>
              <a:ea typeface="Times New Roman" panose="02020603050405020304" pitchFamily="18" charset="0"/>
            </a:endParaRPr>
          </a:p>
        </p:txBody>
      </p:sp>
      <p:pic>
        <p:nvPicPr>
          <p:cNvPr id="2" name="Picture 1" descr="A logo with a swirl in the middle&#10;&#10;Description automatically generated">
            <a:extLst>
              <a:ext uri="{FF2B5EF4-FFF2-40B4-BE49-F238E27FC236}">
                <a16:creationId xmlns:a16="http://schemas.microsoft.com/office/drawing/2014/main" id="{B1C4EDF7-798C-B799-E19E-61472D5BE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 t="31499" r="2751" b="31076"/>
          <a:stretch/>
        </p:blipFill>
        <p:spPr>
          <a:xfrm>
            <a:off x="3995936" y="6230160"/>
            <a:ext cx="1133648" cy="439200"/>
          </a:xfrm>
          <a:prstGeom prst="rect">
            <a:avLst/>
          </a:prstGeom>
        </p:spPr>
      </p:pic>
      <p:pic>
        <p:nvPicPr>
          <p:cNvPr id="4" name="Picture 3" descr="A logo for a university&#10;&#10;Description automatically generated">
            <a:extLst>
              <a:ext uri="{FF2B5EF4-FFF2-40B4-BE49-F238E27FC236}">
                <a16:creationId xmlns:a16="http://schemas.microsoft.com/office/drawing/2014/main" id="{1C528511-7297-9CED-46F0-ED469B3D7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23" y="6124704"/>
            <a:ext cx="1275725" cy="649638"/>
          </a:xfrm>
          <a:prstGeom prst="rect">
            <a:avLst/>
          </a:prstGeom>
        </p:spPr>
      </p:pic>
      <p:pic>
        <p:nvPicPr>
          <p:cNvPr id="5" name="Picture 4" descr="A close-up of a logo&#10;&#10;Description automatically generated">
            <a:extLst>
              <a:ext uri="{FF2B5EF4-FFF2-40B4-BE49-F238E27FC236}">
                <a16:creationId xmlns:a16="http://schemas.microsoft.com/office/drawing/2014/main" id="{A2F732E3-31D5-F468-B655-17AA9F618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120" y="6230160"/>
            <a:ext cx="1476385" cy="438727"/>
          </a:xfrm>
          <a:prstGeom prst="rect">
            <a:avLst/>
          </a:prstGeom>
        </p:spPr>
      </p:pic>
      <p:pic>
        <p:nvPicPr>
          <p:cNvPr id="7" name="Picture 6" descr="A logo with blue text and colorful dots&#10;&#10;Description automatically generated">
            <a:extLst>
              <a:ext uri="{FF2B5EF4-FFF2-40B4-BE49-F238E27FC236}">
                <a16:creationId xmlns:a16="http://schemas.microsoft.com/office/drawing/2014/main" id="{F43C4C4A-C058-0FBB-8843-B4F169F483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30" t="16391" b="13376"/>
          <a:stretch/>
        </p:blipFill>
        <p:spPr>
          <a:xfrm>
            <a:off x="520596" y="6234128"/>
            <a:ext cx="1112812" cy="438120"/>
          </a:xfrm>
          <a:prstGeom prst="rect">
            <a:avLst/>
          </a:prstGeom>
        </p:spPr>
      </p:pic>
      <p:pic>
        <p:nvPicPr>
          <p:cNvPr id="8" name="Picture 7" descr="A logo with blue text and colorful dots&#10;&#10;Description automatically generated">
            <a:extLst>
              <a:ext uri="{FF2B5EF4-FFF2-40B4-BE49-F238E27FC236}">
                <a16:creationId xmlns:a16="http://schemas.microsoft.com/office/drawing/2014/main" id="{485BE81D-D679-7AEA-75AB-A5038CA7D6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500" r="47187" b="11974"/>
          <a:stretch/>
        </p:blipFill>
        <p:spPr>
          <a:xfrm>
            <a:off x="2200786" y="6250408"/>
            <a:ext cx="1248033" cy="438120"/>
          </a:xfrm>
          <a:prstGeom prst="rect">
            <a:avLst/>
          </a:prstGeom>
        </p:spPr>
      </p:pic>
      <p:sp>
        <p:nvSpPr>
          <p:cNvPr id="10" name="TextBox 9">
            <a:extLst>
              <a:ext uri="{FF2B5EF4-FFF2-40B4-BE49-F238E27FC236}">
                <a16:creationId xmlns:a16="http://schemas.microsoft.com/office/drawing/2014/main" id="{AE3AC3FA-7378-A04C-E3AF-84B4C7091EF8}"/>
              </a:ext>
            </a:extLst>
          </p:cNvPr>
          <p:cNvSpPr txBox="1"/>
          <p:nvPr/>
        </p:nvSpPr>
        <p:spPr>
          <a:xfrm>
            <a:off x="7177101" y="5645385"/>
            <a:ext cx="2237080" cy="584775"/>
          </a:xfrm>
          <a:prstGeom prst="rect">
            <a:avLst/>
          </a:prstGeom>
          <a:noFill/>
        </p:spPr>
        <p:txBody>
          <a:bodyPr wrap="square">
            <a:spAutoFit/>
          </a:bodyPr>
          <a:lstStyle/>
          <a:p>
            <a:r>
              <a:rPr lang="fr-FR" sz="1600" dirty="0">
                <a:effectLst/>
                <a:latin typeface="+mn-lt"/>
                <a:ea typeface="Helvetica Neue"/>
                <a:cs typeface="Helvetica Neue"/>
              </a:rPr>
              <a:t>Prof. Nicolas Ray</a:t>
            </a:r>
          </a:p>
          <a:p>
            <a:r>
              <a:rPr lang="fr-FR" sz="1600" dirty="0" err="1">
                <a:latin typeface="+mn-lt"/>
                <a:ea typeface="Helvetica Neue"/>
                <a:cs typeface="Helvetica Neue"/>
              </a:rPr>
              <a:t>nicolas.ray@unige.ch</a:t>
            </a:r>
            <a:endParaRPr lang="en-CH" sz="1600" dirty="0"/>
          </a:p>
        </p:txBody>
      </p:sp>
    </p:spTree>
    <p:extLst>
      <p:ext uri="{BB962C8B-B14F-4D97-AF65-F5344CB8AC3E}">
        <p14:creationId xmlns:p14="http://schemas.microsoft.com/office/powerpoint/2010/main" val="313343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15AAAF2-ACBE-EC44-B155-1DE94F3F3F82}"/>
              </a:ext>
            </a:extLst>
          </p:cNvPr>
          <p:cNvPicPr>
            <a:picLocks noChangeAspect="1"/>
          </p:cNvPicPr>
          <p:nvPr/>
        </p:nvPicPr>
        <p:blipFill rotWithShape="1">
          <a:blip r:embed="rId3"/>
          <a:srcRect r="5668"/>
          <a:stretch/>
        </p:blipFill>
        <p:spPr>
          <a:xfrm>
            <a:off x="120756" y="39757"/>
            <a:ext cx="8764104" cy="6573078"/>
          </a:xfrm>
          <a:prstGeom prst="rect">
            <a:avLst/>
          </a:prstGeom>
        </p:spPr>
      </p:pic>
      <p:sp>
        <p:nvSpPr>
          <p:cNvPr id="3" name="TextBox 2">
            <a:extLst>
              <a:ext uri="{FF2B5EF4-FFF2-40B4-BE49-F238E27FC236}">
                <a16:creationId xmlns:a16="http://schemas.microsoft.com/office/drawing/2014/main" id="{01ADF150-48C3-574F-B95C-B7F5A2BCCAAA}"/>
              </a:ext>
            </a:extLst>
          </p:cNvPr>
          <p:cNvSpPr txBox="1"/>
          <p:nvPr/>
        </p:nvSpPr>
        <p:spPr>
          <a:xfrm>
            <a:off x="6051104" y="39757"/>
            <a:ext cx="3092896" cy="5539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prstClr val="black"/>
                </a:solidFill>
                <a:effectLst/>
                <a:uLnTx/>
                <a:uFillTx/>
                <a:latin typeface="Calibri"/>
                <a:ea typeface="+mn-ea"/>
                <a:cs typeface="+mn-cs"/>
              </a:rPr>
              <a:t>67.5% de la population a accès à moins d'une heure de déplacement</a:t>
            </a:r>
          </a:p>
        </p:txBody>
      </p:sp>
      <p:sp>
        <p:nvSpPr>
          <p:cNvPr id="4" name="TextBox 3">
            <a:extLst>
              <a:ext uri="{FF2B5EF4-FFF2-40B4-BE49-F238E27FC236}">
                <a16:creationId xmlns:a16="http://schemas.microsoft.com/office/drawing/2014/main" id="{9EE52C0B-49C6-BF41-B40A-6814D6BCD836}"/>
              </a:ext>
            </a:extLst>
          </p:cNvPr>
          <p:cNvSpPr txBox="1"/>
          <p:nvPr/>
        </p:nvSpPr>
        <p:spPr>
          <a:xfrm>
            <a:off x="1143001" y="944471"/>
            <a:ext cx="1321904"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A6923B36-595F-A946-8D74-434B74085CFA}"/>
              </a:ext>
            </a:extLst>
          </p:cNvPr>
          <p:cNvSpPr txBox="1"/>
          <p:nvPr/>
        </p:nvSpPr>
        <p:spPr>
          <a:xfrm>
            <a:off x="120756" y="159641"/>
            <a:ext cx="2489922" cy="7848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prstClr val="black"/>
                </a:solidFill>
                <a:effectLst/>
                <a:uLnTx/>
                <a:uFillTx/>
                <a:latin typeface="Calibri"/>
                <a:ea typeface="+mn-ea"/>
                <a:cs typeface="+mn-cs"/>
              </a:rPr>
              <a:t>Accessibilité géographique aux structures traitant le palu grave</a:t>
            </a:r>
          </a:p>
        </p:txBody>
      </p:sp>
      <p:sp>
        <p:nvSpPr>
          <p:cNvPr id="6" name="TextBox 5">
            <a:extLst>
              <a:ext uri="{FF2B5EF4-FFF2-40B4-BE49-F238E27FC236}">
                <a16:creationId xmlns:a16="http://schemas.microsoft.com/office/drawing/2014/main" id="{9084B3C8-0A7C-4E19-E18D-3CCB464D34BC}"/>
              </a:ext>
            </a:extLst>
          </p:cNvPr>
          <p:cNvSpPr txBox="1"/>
          <p:nvPr/>
        </p:nvSpPr>
        <p:spPr>
          <a:xfrm>
            <a:off x="147769" y="6021288"/>
            <a:ext cx="1656184" cy="430887"/>
          </a:xfrm>
          <a:prstGeom prst="rect">
            <a:avLst/>
          </a:prstGeom>
          <a:solidFill>
            <a:schemeClr val="bg1"/>
          </a:solidFill>
        </p:spPr>
        <p:txBody>
          <a:bodyPr wrap="square" rtlCol="0">
            <a:spAutoFit/>
          </a:bodyPr>
          <a:lstStyle/>
          <a:p>
            <a:r>
              <a:rPr lang="en-CH" sz="1100" dirty="0"/>
              <a:t>C</a:t>
            </a:r>
            <a:r>
              <a:rPr lang="en-GB" sz="1100" dirty="0"/>
              <a:t>a</a:t>
            </a:r>
            <a:r>
              <a:rPr lang="en-CH" sz="1100" dirty="0"/>
              <a:t>rte préliminaire illustrative</a:t>
            </a:r>
          </a:p>
        </p:txBody>
      </p:sp>
      <p:sp>
        <p:nvSpPr>
          <p:cNvPr id="7" name="Slide Number Placeholder 2">
            <a:extLst>
              <a:ext uri="{FF2B5EF4-FFF2-40B4-BE49-F238E27FC236}">
                <a16:creationId xmlns:a16="http://schemas.microsoft.com/office/drawing/2014/main" id="{9099E2AC-765C-3B35-A3CE-09430EFB050F}"/>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10</a:t>
            </a:fld>
            <a:endParaRPr lang="en-GB" altLang="en-US" dirty="0"/>
          </a:p>
        </p:txBody>
      </p:sp>
    </p:spTree>
    <p:extLst>
      <p:ext uri="{BB962C8B-B14F-4D97-AF65-F5344CB8AC3E}">
        <p14:creationId xmlns:p14="http://schemas.microsoft.com/office/powerpoint/2010/main" val="155449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4">
            <a:extLst>
              <a:ext uri="{FF2B5EF4-FFF2-40B4-BE49-F238E27FC236}">
                <a16:creationId xmlns:a16="http://schemas.microsoft.com/office/drawing/2014/main" id="{E03B0DEE-515D-CC44-8B63-DD1F1E476806}"/>
              </a:ext>
            </a:extLst>
          </p:cNvPr>
          <p:cNvSpPr txBox="1"/>
          <p:nvPr/>
        </p:nvSpPr>
        <p:spPr>
          <a:xfrm>
            <a:off x="229047" y="1487040"/>
            <a:ext cx="1154924" cy="461665"/>
          </a:xfrm>
          <a:prstGeom prst="rect">
            <a:avLst/>
          </a:prstGeom>
          <a:noFill/>
        </p:spPr>
        <p:txBody>
          <a:bodyPr wrap="square" rtlCol="0">
            <a:spAutoFit/>
          </a:bodyPr>
          <a:lstStyle/>
          <a:p>
            <a:pPr algn="ctr" fontAlgn="base">
              <a:spcBef>
                <a:spcPct val="0"/>
              </a:spcBef>
              <a:spcAft>
                <a:spcPct val="0"/>
              </a:spcAft>
            </a:pPr>
            <a:r>
              <a:rPr lang="en-AU" sz="1200" dirty="0" err="1">
                <a:solidFill>
                  <a:prstClr val="black"/>
                </a:solidFill>
                <a:latin typeface="Calibri"/>
              </a:rPr>
              <a:t>Coordonnées</a:t>
            </a:r>
            <a:r>
              <a:rPr lang="en-AU" sz="1200" dirty="0">
                <a:solidFill>
                  <a:prstClr val="black"/>
                </a:solidFill>
                <a:latin typeface="Calibri"/>
              </a:rPr>
              <a:t> </a:t>
            </a:r>
            <a:r>
              <a:rPr lang="en-AU" sz="1200" dirty="0" err="1">
                <a:solidFill>
                  <a:prstClr val="black"/>
                </a:solidFill>
                <a:latin typeface="Calibri"/>
              </a:rPr>
              <a:t>géographiques</a:t>
            </a:r>
            <a:endParaRPr lang="en-AU" sz="1200" dirty="0">
              <a:solidFill>
                <a:prstClr val="black"/>
              </a:solidFill>
              <a:latin typeface="Calibri"/>
            </a:endParaRPr>
          </a:p>
        </p:txBody>
      </p:sp>
      <p:pic>
        <p:nvPicPr>
          <p:cNvPr id="4" name="Image 24">
            <a:extLst>
              <a:ext uri="{FF2B5EF4-FFF2-40B4-BE49-F238E27FC236}">
                <a16:creationId xmlns:a16="http://schemas.microsoft.com/office/drawing/2014/main" id="{9F9D19A5-7C5D-AE4A-9981-86C9EFCF67F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7499" t="13921" r="41702" b="15294"/>
          <a:stretch/>
        </p:blipFill>
        <p:spPr>
          <a:xfrm>
            <a:off x="1408905" y="1845623"/>
            <a:ext cx="1577251" cy="3795917"/>
          </a:xfrm>
          <a:prstGeom prst="rect">
            <a:avLst/>
          </a:prstGeom>
        </p:spPr>
      </p:pic>
      <p:pic>
        <p:nvPicPr>
          <p:cNvPr id="5" name="Image 18">
            <a:extLst>
              <a:ext uri="{FF2B5EF4-FFF2-40B4-BE49-F238E27FC236}">
                <a16:creationId xmlns:a16="http://schemas.microsoft.com/office/drawing/2014/main" id="{180A93F0-DAA0-F74C-97F3-761C75951C0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496" t="9643" r="36994" b="11441"/>
          <a:stretch/>
        </p:blipFill>
        <p:spPr>
          <a:xfrm>
            <a:off x="264693" y="1848865"/>
            <a:ext cx="1651582" cy="3740933"/>
          </a:xfrm>
          <a:prstGeom prst="rect">
            <a:avLst/>
          </a:prstGeom>
        </p:spPr>
      </p:pic>
      <p:pic>
        <p:nvPicPr>
          <p:cNvPr id="6" name="Image 11">
            <a:extLst>
              <a:ext uri="{FF2B5EF4-FFF2-40B4-BE49-F238E27FC236}">
                <a16:creationId xmlns:a16="http://schemas.microsoft.com/office/drawing/2014/main" id="{F32A27BB-3A28-8949-AB46-758C0A0915C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8689" t="11089" r="38446" b="12201"/>
          <a:stretch/>
        </p:blipFill>
        <p:spPr>
          <a:xfrm>
            <a:off x="4949194" y="1814917"/>
            <a:ext cx="1545611" cy="3808827"/>
          </a:xfrm>
          <a:prstGeom prst="rect">
            <a:avLst/>
          </a:prstGeom>
        </p:spPr>
      </p:pic>
      <p:sp>
        <p:nvSpPr>
          <p:cNvPr id="7" name="ZoneTexte 4">
            <a:extLst>
              <a:ext uri="{FF2B5EF4-FFF2-40B4-BE49-F238E27FC236}">
                <a16:creationId xmlns:a16="http://schemas.microsoft.com/office/drawing/2014/main" id="{E533F442-5AC2-4F45-9E34-3B06981A6407}"/>
              </a:ext>
            </a:extLst>
          </p:cNvPr>
          <p:cNvSpPr txBox="1"/>
          <p:nvPr/>
        </p:nvSpPr>
        <p:spPr>
          <a:xfrm>
            <a:off x="4758117" y="1487040"/>
            <a:ext cx="1277049" cy="461665"/>
          </a:xfrm>
          <a:prstGeom prst="rect">
            <a:avLst/>
          </a:prstGeom>
          <a:noFill/>
        </p:spPr>
        <p:txBody>
          <a:bodyPr wrap="square" rtlCol="0">
            <a:spAutoFit/>
          </a:bodyPr>
          <a:lstStyle/>
          <a:p>
            <a:pPr algn="ctr" fontAlgn="base">
              <a:spcBef>
                <a:spcPct val="0"/>
              </a:spcBef>
              <a:spcAft>
                <a:spcPct val="0"/>
              </a:spcAft>
            </a:pPr>
            <a:r>
              <a:rPr lang="en-AU" sz="1200" dirty="0">
                <a:solidFill>
                  <a:prstClr val="black"/>
                </a:solidFill>
                <a:latin typeface="Calibri"/>
              </a:rPr>
              <a:t>Distribution de la population</a:t>
            </a:r>
          </a:p>
        </p:txBody>
      </p:sp>
      <p:sp>
        <p:nvSpPr>
          <p:cNvPr id="8" name="ZoneTexte 4">
            <a:extLst>
              <a:ext uri="{FF2B5EF4-FFF2-40B4-BE49-F238E27FC236}">
                <a16:creationId xmlns:a16="http://schemas.microsoft.com/office/drawing/2014/main" id="{A8839B49-4FA5-014A-9D57-BA3ABE8A1FD4}"/>
              </a:ext>
            </a:extLst>
          </p:cNvPr>
          <p:cNvSpPr txBox="1"/>
          <p:nvPr/>
        </p:nvSpPr>
        <p:spPr>
          <a:xfrm>
            <a:off x="1383334" y="1487040"/>
            <a:ext cx="995783" cy="276999"/>
          </a:xfrm>
          <a:prstGeom prst="rect">
            <a:avLst/>
          </a:prstGeom>
          <a:noFill/>
        </p:spPr>
        <p:txBody>
          <a:bodyPr wrap="square" rtlCol="0">
            <a:spAutoFit/>
          </a:bodyPr>
          <a:lstStyle/>
          <a:p>
            <a:pPr algn="ctr" fontAlgn="base">
              <a:spcBef>
                <a:spcPct val="0"/>
              </a:spcBef>
              <a:spcAft>
                <a:spcPct val="0"/>
              </a:spcAft>
            </a:pPr>
            <a:r>
              <a:rPr lang="en-AU" sz="1200" dirty="0">
                <a:solidFill>
                  <a:prstClr val="black"/>
                </a:solidFill>
                <a:latin typeface="Calibri"/>
              </a:rPr>
              <a:t>Routes</a:t>
            </a:r>
          </a:p>
        </p:txBody>
      </p:sp>
      <p:pic>
        <p:nvPicPr>
          <p:cNvPr id="9" name="Image 1">
            <a:extLst>
              <a:ext uri="{FF2B5EF4-FFF2-40B4-BE49-F238E27FC236}">
                <a16:creationId xmlns:a16="http://schemas.microsoft.com/office/drawing/2014/main" id="{8E02A410-ED2D-B143-B583-2C5157AE9FEB}"/>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8975" t="12221" r="38187" b="12054"/>
          <a:stretch/>
        </p:blipFill>
        <p:spPr>
          <a:xfrm>
            <a:off x="6098408" y="1737980"/>
            <a:ext cx="1634619" cy="3832902"/>
          </a:xfrm>
          <a:prstGeom prst="rect">
            <a:avLst/>
          </a:prstGeom>
        </p:spPr>
      </p:pic>
      <p:pic>
        <p:nvPicPr>
          <p:cNvPr id="10" name="Image 13">
            <a:extLst>
              <a:ext uri="{FF2B5EF4-FFF2-40B4-BE49-F238E27FC236}">
                <a16:creationId xmlns:a16="http://schemas.microsoft.com/office/drawing/2014/main" id="{788308FB-8056-E841-8B6F-8ABA416D748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613" t="13334" r="43700" b="16509"/>
          <a:stretch/>
        </p:blipFill>
        <p:spPr>
          <a:xfrm>
            <a:off x="7305429" y="1835613"/>
            <a:ext cx="1500383" cy="3780965"/>
          </a:xfrm>
          <a:prstGeom prst="rect">
            <a:avLst/>
          </a:prstGeom>
        </p:spPr>
      </p:pic>
      <p:pic>
        <p:nvPicPr>
          <p:cNvPr id="11" name="Image 19">
            <a:extLst>
              <a:ext uri="{FF2B5EF4-FFF2-40B4-BE49-F238E27FC236}">
                <a16:creationId xmlns:a16="http://schemas.microsoft.com/office/drawing/2014/main" id="{00F53B44-8FCB-FC47-BAA7-89CEDD79EB79}"/>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5410" t="17843" r="42550" b="14117"/>
          <a:stretch/>
        </p:blipFill>
        <p:spPr>
          <a:xfrm>
            <a:off x="3716402" y="1899896"/>
            <a:ext cx="1687246" cy="3682227"/>
          </a:xfrm>
          <a:prstGeom prst="rect">
            <a:avLst/>
          </a:prstGeom>
        </p:spPr>
      </p:pic>
      <p:pic>
        <p:nvPicPr>
          <p:cNvPr id="12" name="Image 23">
            <a:extLst>
              <a:ext uri="{FF2B5EF4-FFF2-40B4-BE49-F238E27FC236}">
                <a16:creationId xmlns:a16="http://schemas.microsoft.com/office/drawing/2014/main" id="{191736CD-F39A-8A46-920E-03779855A461}"/>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5836" t="17844" r="43920" b="12941"/>
          <a:stretch/>
        </p:blipFill>
        <p:spPr>
          <a:xfrm>
            <a:off x="2552930" y="1808884"/>
            <a:ext cx="1560603" cy="3773240"/>
          </a:xfrm>
          <a:prstGeom prst="rect">
            <a:avLst/>
          </a:prstGeom>
        </p:spPr>
      </p:pic>
      <p:sp>
        <p:nvSpPr>
          <p:cNvPr id="13" name="ZoneTexte 4">
            <a:extLst>
              <a:ext uri="{FF2B5EF4-FFF2-40B4-BE49-F238E27FC236}">
                <a16:creationId xmlns:a16="http://schemas.microsoft.com/office/drawing/2014/main" id="{29B847F1-110F-D945-BC89-596201D029FD}"/>
              </a:ext>
            </a:extLst>
          </p:cNvPr>
          <p:cNvSpPr txBox="1"/>
          <p:nvPr/>
        </p:nvSpPr>
        <p:spPr>
          <a:xfrm>
            <a:off x="7167520" y="1487040"/>
            <a:ext cx="1025384" cy="276999"/>
          </a:xfrm>
          <a:prstGeom prst="rect">
            <a:avLst/>
          </a:prstGeom>
          <a:noFill/>
        </p:spPr>
        <p:txBody>
          <a:bodyPr wrap="square" rtlCol="0">
            <a:spAutoFit/>
          </a:bodyPr>
          <a:lstStyle/>
          <a:p>
            <a:pPr algn="ctr" fontAlgn="base">
              <a:spcBef>
                <a:spcPct val="0"/>
              </a:spcBef>
              <a:spcAft>
                <a:spcPct val="0"/>
              </a:spcAft>
            </a:pPr>
            <a:r>
              <a:rPr lang="fr-FR" sz="1200" dirty="0">
                <a:solidFill>
                  <a:prstClr val="black"/>
                </a:solidFill>
                <a:latin typeface="Calibri"/>
              </a:rPr>
              <a:t>Relief</a:t>
            </a:r>
          </a:p>
        </p:txBody>
      </p:sp>
      <p:sp>
        <p:nvSpPr>
          <p:cNvPr id="14" name="ZoneTexte 4">
            <a:extLst>
              <a:ext uri="{FF2B5EF4-FFF2-40B4-BE49-F238E27FC236}">
                <a16:creationId xmlns:a16="http://schemas.microsoft.com/office/drawing/2014/main" id="{D3557759-9487-FF42-A668-6B3D9C20AA5D}"/>
              </a:ext>
            </a:extLst>
          </p:cNvPr>
          <p:cNvSpPr txBox="1"/>
          <p:nvPr/>
        </p:nvSpPr>
        <p:spPr>
          <a:xfrm>
            <a:off x="6047263" y="1487040"/>
            <a:ext cx="1025384" cy="461665"/>
          </a:xfrm>
          <a:prstGeom prst="rect">
            <a:avLst/>
          </a:prstGeom>
          <a:noFill/>
        </p:spPr>
        <p:txBody>
          <a:bodyPr wrap="square" rtlCol="0">
            <a:spAutoFit/>
          </a:bodyPr>
          <a:lstStyle/>
          <a:p>
            <a:pPr algn="ctr" fontAlgn="base">
              <a:spcBef>
                <a:spcPct val="0"/>
              </a:spcBef>
              <a:spcAft>
                <a:spcPct val="0"/>
              </a:spcAft>
            </a:pPr>
            <a:r>
              <a:rPr lang="en-AU" sz="1200" dirty="0">
                <a:solidFill>
                  <a:prstClr val="black"/>
                </a:solidFill>
                <a:latin typeface="Calibri"/>
              </a:rPr>
              <a:t>Couverture du sol</a:t>
            </a:r>
          </a:p>
        </p:txBody>
      </p:sp>
      <p:sp>
        <p:nvSpPr>
          <p:cNvPr id="15" name="ZoneTexte 4">
            <a:extLst>
              <a:ext uri="{FF2B5EF4-FFF2-40B4-BE49-F238E27FC236}">
                <a16:creationId xmlns:a16="http://schemas.microsoft.com/office/drawing/2014/main" id="{9D4A7878-13E3-BD42-B70F-2CBC59ED00E3}"/>
              </a:ext>
            </a:extLst>
          </p:cNvPr>
          <p:cNvSpPr txBox="1"/>
          <p:nvPr/>
        </p:nvSpPr>
        <p:spPr>
          <a:xfrm>
            <a:off x="3858972" y="1487040"/>
            <a:ext cx="681318" cy="276999"/>
          </a:xfrm>
          <a:prstGeom prst="rect">
            <a:avLst/>
          </a:prstGeom>
          <a:noFill/>
        </p:spPr>
        <p:txBody>
          <a:bodyPr wrap="square" rtlCol="0">
            <a:spAutoFit/>
          </a:bodyPr>
          <a:lstStyle/>
          <a:p>
            <a:pPr algn="ctr" fontAlgn="base">
              <a:spcBef>
                <a:spcPct val="0"/>
              </a:spcBef>
              <a:spcAft>
                <a:spcPct val="0"/>
              </a:spcAft>
            </a:pPr>
            <a:r>
              <a:rPr lang="en-AU" sz="1200" dirty="0">
                <a:solidFill>
                  <a:prstClr val="black"/>
                </a:solidFill>
                <a:latin typeface="Calibri"/>
              </a:rPr>
              <a:t>Rivières</a:t>
            </a:r>
          </a:p>
        </p:txBody>
      </p:sp>
      <p:sp>
        <p:nvSpPr>
          <p:cNvPr id="16" name="ZoneTexte 4">
            <a:extLst>
              <a:ext uri="{FF2B5EF4-FFF2-40B4-BE49-F238E27FC236}">
                <a16:creationId xmlns:a16="http://schemas.microsoft.com/office/drawing/2014/main" id="{322CABF3-63DE-6D48-9E4E-1C5C7401E0E9}"/>
              </a:ext>
            </a:extLst>
          </p:cNvPr>
          <p:cNvSpPr txBox="1"/>
          <p:nvPr/>
        </p:nvSpPr>
        <p:spPr>
          <a:xfrm>
            <a:off x="2480784" y="1487040"/>
            <a:ext cx="1172376" cy="461665"/>
          </a:xfrm>
          <a:prstGeom prst="rect">
            <a:avLst/>
          </a:prstGeom>
          <a:noFill/>
        </p:spPr>
        <p:txBody>
          <a:bodyPr wrap="square" rtlCol="0">
            <a:spAutoFit/>
          </a:bodyPr>
          <a:lstStyle/>
          <a:p>
            <a:pPr algn="ctr" fontAlgn="base">
              <a:spcBef>
                <a:spcPct val="0"/>
              </a:spcBef>
              <a:spcAft>
                <a:spcPct val="0"/>
              </a:spcAft>
            </a:pPr>
            <a:r>
              <a:rPr lang="en-AU" sz="1200" dirty="0" err="1">
                <a:solidFill>
                  <a:prstClr val="black"/>
                </a:solidFill>
                <a:latin typeface="Calibri"/>
              </a:rPr>
              <a:t>Limites</a:t>
            </a:r>
            <a:r>
              <a:rPr lang="en-AU" sz="1200" dirty="0">
                <a:solidFill>
                  <a:prstClr val="black"/>
                </a:solidFill>
                <a:latin typeface="Calibri"/>
              </a:rPr>
              <a:t> </a:t>
            </a:r>
            <a:r>
              <a:rPr lang="en-AU" sz="1200" dirty="0" err="1">
                <a:solidFill>
                  <a:prstClr val="black"/>
                </a:solidFill>
                <a:latin typeface="Calibri"/>
              </a:rPr>
              <a:t>administratives</a:t>
            </a:r>
            <a:endParaRPr lang="en-AU" sz="1200" dirty="0">
              <a:solidFill>
                <a:prstClr val="black"/>
              </a:solidFill>
              <a:latin typeface="Calibri"/>
            </a:endParaRPr>
          </a:p>
        </p:txBody>
      </p:sp>
      <p:sp>
        <p:nvSpPr>
          <p:cNvPr id="23" name="ZoneTexte 4">
            <a:extLst>
              <a:ext uri="{FF2B5EF4-FFF2-40B4-BE49-F238E27FC236}">
                <a16:creationId xmlns:a16="http://schemas.microsoft.com/office/drawing/2014/main" id="{8B855ACB-6420-3D43-827F-8B3D02199459}"/>
              </a:ext>
            </a:extLst>
          </p:cNvPr>
          <p:cNvSpPr txBox="1"/>
          <p:nvPr/>
        </p:nvSpPr>
        <p:spPr>
          <a:xfrm>
            <a:off x="-16563" y="5956683"/>
            <a:ext cx="9177125" cy="346249"/>
          </a:xfrm>
          <a:prstGeom prst="rect">
            <a:avLst/>
          </a:prstGeom>
          <a:noFill/>
        </p:spPr>
        <p:txBody>
          <a:bodyPr wrap="square" rtlCol="0">
            <a:spAutoFit/>
          </a:bodyPr>
          <a:lstStyle/>
          <a:p>
            <a:pPr algn="ctr" fontAlgn="base">
              <a:spcBef>
                <a:spcPct val="0"/>
              </a:spcBef>
              <a:spcAft>
                <a:spcPct val="0"/>
              </a:spcAft>
            </a:pPr>
            <a:r>
              <a:rPr lang="fr-FR" sz="1650" dirty="0">
                <a:solidFill>
                  <a:prstClr val="black"/>
                </a:solidFill>
                <a:latin typeface="Calibri"/>
              </a:rPr>
              <a:t>+ expertise nationale et locale sur les modes de transport, vitesses et barrières aux mouvements</a:t>
            </a:r>
          </a:p>
        </p:txBody>
      </p:sp>
      <p:sp>
        <p:nvSpPr>
          <p:cNvPr id="18" name="Rectangle 17">
            <a:extLst>
              <a:ext uri="{FF2B5EF4-FFF2-40B4-BE49-F238E27FC236}">
                <a16:creationId xmlns:a16="http://schemas.microsoft.com/office/drawing/2014/main" id="{0EC18AAB-605A-5C79-1857-69E2EF2141B4}"/>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0645D514-75D5-9E82-3822-3CEAD6FEFAD5}"/>
              </a:ext>
            </a:extLst>
          </p:cNvPr>
          <p:cNvSpPr txBox="1"/>
          <p:nvPr/>
        </p:nvSpPr>
        <p:spPr>
          <a:xfrm>
            <a:off x="67238" y="197976"/>
            <a:ext cx="9036496" cy="584775"/>
          </a:xfrm>
          <a:prstGeom prst="rect">
            <a:avLst/>
          </a:prstGeom>
          <a:noFill/>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Données</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en</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entrée de la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modélisation</a:t>
            </a:r>
            <a:endParaRPr kumimoji="0" lang="en-US" sz="3200" b="1" i="0" u="none" strike="noStrike" kern="1200" cap="none" spc="0" normalizeH="0" baseline="0" noProof="0" dirty="0">
              <a:ln>
                <a:noFill/>
              </a:ln>
              <a:solidFill>
                <a:schemeClr val="bg1"/>
              </a:solidFill>
              <a:effectLst/>
              <a:uLnTx/>
              <a:uFillTx/>
              <a:latin typeface="+mn-lt"/>
              <a:ea typeface="+mn-ea"/>
              <a:cs typeface="Arial" charset="0"/>
            </a:endParaRPr>
          </a:p>
        </p:txBody>
      </p:sp>
      <p:sp>
        <p:nvSpPr>
          <p:cNvPr id="2" name="Slide Number Placeholder 2">
            <a:extLst>
              <a:ext uri="{FF2B5EF4-FFF2-40B4-BE49-F238E27FC236}">
                <a16:creationId xmlns:a16="http://schemas.microsoft.com/office/drawing/2014/main" id="{CD625277-29B1-7BE1-B423-BD66B68377CB}"/>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11</a:t>
            </a:fld>
            <a:endParaRPr lang="en-GB" altLang="en-US" dirty="0"/>
          </a:p>
        </p:txBody>
      </p:sp>
    </p:spTree>
    <p:extLst>
      <p:ext uri="{BB962C8B-B14F-4D97-AF65-F5344CB8AC3E}">
        <p14:creationId xmlns:p14="http://schemas.microsoft.com/office/powerpoint/2010/main" val="9506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3" grpId="0"/>
      <p:bldP spid="14" grpId="0"/>
      <p:bldP spid="15" grpId="0"/>
      <p:bldP spid="16"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CD4B3-A3B4-30D5-F64F-197CA8E19DE8}"/>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018231DF-B5EF-0808-5E1A-42DB934DFCBE}"/>
              </a:ext>
            </a:extLst>
          </p:cNvPr>
          <p:cNvSpPr txBox="1"/>
          <p:nvPr/>
        </p:nvSpPr>
        <p:spPr>
          <a:xfrm>
            <a:off x="53752" y="16581"/>
            <a:ext cx="9036496" cy="830997"/>
          </a:xfrm>
          <a:prstGeom prst="rect">
            <a:avLst/>
          </a:prstGeom>
          <a:noFill/>
        </p:spPr>
        <p:txBody>
          <a:bodyPr wrap="square">
            <a:spAutoFit/>
          </a:bodyPr>
          <a:lstStyle/>
          <a:p>
            <a:pPr marL="0" marR="0" lvl="0" indent="0" defTabSz="3429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a:ln>
                  <a:noFill/>
                </a:ln>
                <a:solidFill>
                  <a:schemeClr val="bg1"/>
                </a:solidFill>
                <a:effectLst/>
                <a:uLnTx/>
                <a:uFillTx/>
                <a:latin typeface="+mn-lt"/>
                <a:ea typeface="+mn-ea"/>
                <a:cs typeface="Arial" charset="0"/>
              </a:rPr>
              <a:t>Quel est le temps de déplacement au service de santé le plus proche et où sont les liens de références problématiques ?</a:t>
            </a:r>
          </a:p>
        </p:txBody>
      </p:sp>
      <p:pic>
        <p:nvPicPr>
          <p:cNvPr id="15" name="Picture 14" descr="Map&#10;&#10;Description automatically generated">
            <a:extLst>
              <a:ext uri="{FF2B5EF4-FFF2-40B4-BE49-F238E27FC236}">
                <a16:creationId xmlns:a16="http://schemas.microsoft.com/office/drawing/2014/main" id="{9365F13C-B8C4-8047-805E-2F50660C6633}"/>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3738" y="416369"/>
            <a:ext cx="2100262" cy="2013825"/>
          </a:xfrm>
          <a:prstGeom prst="rect">
            <a:avLst/>
          </a:prstGeom>
        </p:spPr>
      </p:pic>
      <p:pic>
        <p:nvPicPr>
          <p:cNvPr id="24" name="Picture 23">
            <a:extLst>
              <a:ext uri="{FF2B5EF4-FFF2-40B4-BE49-F238E27FC236}">
                <a16:creationId xmlns:a16="http://schemas.microsoft.com/office/drawing/2014/main" id="{27B27FE8-F862-4350-B6E3-999C7FF27E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41745" y="1865835"/>
            <a:ext cx="3302255" cy="4134916"/>
          </a:xfrm>
          <a:prstGeom prst="rect">
            <a:avLst/>
          </a:prstGeom>
        </p:spPr>
      </p:pic>
      <p:sp>
        <p:nvSpPr>
          <p:cNvPr id="29" name="TextBox 28">
            <a:extLst>
              <a:ext uri="{FF2B5EF4-FFF2-40B4-BE49-F238E27FC236}">
                <a16:creationId xmlns:a16="http://schemas.microsoft.com/office/drawing/2014/main" id="{E9A1FF46-09F6-4B36-8885-3897E0B557C3}"/>
              </a:ext>
            </a:extLst>
          </p:cNvPr>
          <p:cNvSpPr txBox="1"/>
          <p:nvPr/>
        </p:nvSpPr>
        <p:spPr>
          <a:xfrm>
            <a:off x="74428" y="951035"/>
            <a:ext cx="6402419" cy="707886"/>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Accessibilité géographique aux centres traitant la malaria.</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pitchFamily="34" charset="0"/>
                <a:cs typeface="Calibri" panose="020F0502020204030204" pitchFamily="34" charset="0"/>
              </a:rPr>
              <a:t>Province du </a:t>
            </a:r>
            <a:r>
              <a:rPr lang="fr-FR" sz="2000" dirty="0" err="1">
                <a:solidFill>
                  <a:prstClr val="black"/>
                </a:solidFill>
                <a:latin typeface="Calibri" panose="020F0502020204030204" pitchFamily="34" charset="0"/>
                <a:cs typeface="Calibri" panose="020F0502020204030204" pitchFamily="34" charset="0"/>
              </a:rPr>
              <a:t>Maniéma</a:t>
            </a:r>
            <a:r>
              <a:rPr lang="fr-FR" sz="2000" dirty="0">
                <a:solidFill>
                  <a:prstClr val="black"/>
                </a:solidFill>
                <a:latin typeface="Calibri" panose="020F0502020204030204" pitchFamily="34" charset="0"/>
                <a:cs typeface="Calibri" panose="020F0502020204030204" pitchFamily="34" charset="0"/>
              </a:rPr>
              <a:t>, RDC</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Picture 8" descr="Map&#10;&#10;Description automatically generated">
            <a:extLst>
              <a:ext uri="{FF2B5EF4-FFF2-40B4-BE49-F238E27FC236}">
                <a16:creationId xmlns:a16="http://schemas.microsoft.com/office/drawing/2014/main" id="{E04874DF-B4D3-A34D-A93B-994DF15A468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0384" y="1694117"/>
            <a:ext cx="3090631" cy="4368437"/>
          </a:xfrm>
          <a:prstGeom prst="rect">
            <a:avLst/>
          </a:prstGeom>
        </p:spPr>
      </p:pic>
      <p:pic>
        <p:nvPicPr>
          <p:cNvPr id="11" name="Picture 10" descr="Map&#10;&#10;Description automatically generated">
            <a:extLst>
              <a:ext uri="{FF2B5EF4-FFF2-40B4-BE49-F238E27FC236}">
                <a16:creationId xmlns:a16="http://schemas.microsoft.com/office/drawing/2014/main" id="{3534CC35-FB3F-7F40-B30F-306C1A592B3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772506"/>
            <a:ext cx="3032491" cy="4286261"/>
          </a:xfrm>
          <a:prstGeom prst="rect">
            <a:avLst/>
          </a:prstGeom>
        </p:spPr>
      </p:pic>
      <p:pic>
        <p:nvPicPr>
          <p:cNvPr id="10" name="Picture 2" descr="Global Fund raises $14 billion to fight AIDS, tuberculosis and malaria">
            <a:extLst>
              <a:ext uri="{FF2B5EF4-FFF2-40B4-BE49-F238E27FC236}">
                <a16:creationId xmlns:a16="http://schemas.microsoft.com/office/drawing/2014/main" id="{E8695F45-7E36-0849-9A61-A3285B60D8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239" b="37364"/>
          <a:stretch/>
        </p:blipFill>
        <p:spPr bwMode="auto">
          <a:xfrm>
            <a:off x="6564024" y="6359225"/>
            <a:ext cx="2072471" cy="35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33B565D-EEA3-BC41-A4F6-ED4D31A523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2574" y="6101748"/>
            <a:ext cx="1801536" cy="708874"/>
          </a:xfrm>
          <a:prstGeom prst="rect">
            <a:avLst/>
          </a:prstGeom>
        </p:spPr>
      </p:pic>
      <p:pic>
        <p:nvPicPr>
          <p:cNvPr id="14" name="Picture 13">
            <a:extLst>
              <a:ext uri="{FF2B5EF4-FFF2-40B4-BE49-F238E27FC236}">
                <a16:creationId xmlns:a16="http://schemas.microsoft.com/office/drawing/2014/main" id="{EFA81472-4E52-2648-BDFE-419CBCD61EA3}"/>
              </a:ext>
            </a:extLst>
          </p:cNvPr>
          <p:cNvPicPr>
            <a:picLocks noChangeAspect="1"/>
          </p:cNvPicPr>
          <p:nvPr/>
        </p:nvPicPr>
        <p:blipFill>
          <a:blip r:embed="rId9"/>
          <a:stretch>
            <a:fillRect/>
          </a:stretch>
        </p:blipFill>
        <p:spPr>
          <a:xfrm>
            <a:off x="2843808" y="6158273"/>
            <a:ext cx="1801536" cy="642585"/>
          </a:xfrm>
          <a:prstGeom prst="rect">
            <a:avLst/>
          </a:prstGeom>
        </p:spPr>
      </p:pic>
      <p:sp>
        <p:nvSpPr>
          <p:cNvPr id="4" name="Slide Number Placeholder 2">
            <a:extLst>
              <a:ext uri="{FF2B5EF4-FFF2-40B4-BE49-F238E27FC236}">
                <a16:creationId xmlns:a16="http://schemas.microsoft.com/office/drawing/2014/main" id="{7286AC00-67DF-8D3A-CA64-17E2D858F350}"/>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12</a:t>
            </a:fld>
            <a:endParaRPr lang="en-GB" altLang="en-US" dirty="0"/>
          </a:p>
        </p:txBody>
      </p:sp>
    </p:spTree>
    <p:extLst>
      <p:ext uri="{BB962C8B-B14F-4D97-AF65-F5344CB8AC3E}">
        <p14:creationId xmlns:p14="http://schemas.microsoft.com/office/powerpoint/2010/main" val="20815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118084-8C8E-A20D-514D-7462196E3C67}"/>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55017504-F4D0-D36F-3E5B-B3A6ADC00F56}"/>
              </a:ext>
            </a:extLst>
          </p:cNvPr>
          <p:cNvSpPr txBox="1"/>
          <p:nvPr/>
        </p:nvSpPr>
        <p:spPr>
          <a:xfrm>
            <a:off x="53752" y="16581"/>
            <a:ext cx="9036496" cy="931089"/>
          </a:xfrm>
          <a:prstGeom prst="rect">
            <a:avLst/>
          </a:prstGeom>
          <a:noFill/>
        </p:spPr>
        <p:txBody>
          <a:bodyPr wrap="square">
            <a:spAutoFit/>
          </a:bodyPr>
          <a:lstStyle/>
          <a:p>
            <a:pPr defTabSz="685800">
              <a:lnSpc>
                <a:spcPct val="120000"/>
              </a:lnSpc>
            </a:pPr>
            <a:r>
              <a:rPr lang="fr-FR" sz="2400" dirty="0">
                <a:solidFill>
                  <a:schemeClr val="bg1"/>
                </a:solidFill>
                <a:latin typeface="Tahoma" pitchFamily="34" charset="0"/>
                <a:cs typeface="Tahoma" pitchFamily="34" charset="0"/>
              </a:rPr>
              <a:t>Analyse de la référence pour les échantillons TB envoyés dans les labos avec </a:t>
            </a:r>
            <a:r>
              <a:rPr lang="fr-FR" sz="2400" dirty="0" err="1">
                <a:solidFill>
                  <a:schemeClr val="bg1"/>
                </a:solidFill>
                <a:latin typeface="Tahoma" pitchFamily="34" charset="0"/>
                <a:cs typeface="Tahoma" pitchFamily="34" charset="0"/>
              </a:rPr>
              <a:t>GeneXpert</a:t>
            </a:r>
            <a:r>
              <a:rPr lang="fr-FR" sz="2400" dirty="0">
                <a:solidFill>
                  <a:schemeClr val="bg1"/>
                </a:solidFill>
                <a:latin typeface="Tahoma" pitchFamily="34" charset="0"/>
                <a:cs typeface="Tahoma" pitchFamily="34" charset="0"/>
              </a:rPr>
              <a:t>. Province du Maniema, RDC</a:t>
            </a:r>
          </a:p>
        </p:txBody>
      </p:sp>
      <p:pic>
        <p:nvPicPr>
          <p:cNvPr id="6" name="Image 76">
            <a:extLst>
              <a:ext uri="{FF2B5EF4-FFF2-40B4-BE49-F238E27FC236}">
                <a16:creationId xmlns:a16="http://schemas.microsoft.com/office/drawing/2014/main" id="{DA104DD4-022B-E041-AC97-204AAB536411}"/>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022556"/>
            <a:ext cx="3986381" cy="5835444"/>
          </a:xfrm>
          <a:prstGeom prst="rect">
            <a:avLst/>
          </a:prstGeom>
        </p:spPr>
      </p:pic>
      <p:sp>
        <p:nvSpPr>
          <p:cNvPr id="8" name="Rectangle 7">
            <a:extLst>
              <a:ext uri="{FF2B5EF4-FFF2-40B4-BE49-F238E27FC236}">
                <a16:creationId xmlns:a16="http://schemas.microsoft.com/office/drawing/2014/main" id="{1E30414F-3DC0-AD40-BC2F-C1C17D4EB7B8}"/>
              </a:ext>
            </a:extLst>
          </p:cNvPr>
          <p:cNvSpPr/>
          <p:nvPr/>
        </p:nvSpPr>
        <p:spPr>
          <a:xfrm>
            <a:off x="2855494" y="2066939"/>
            <a:ext cx="1472647" cy="300082"/>
          </a:xfrm>
          <a:prstGeom prst="rect">
            <a:avLst/>
          </a:prstGeom>
        </p:spPr>
        <p:txBody>
          <a:bodyPr wrap="none">
            <a:spAutoFit/>
          </a:bodyPr>
          <a:lstStyle/>
          <a:p>
            <a:pPr defTabSz="685800"/>
            <a:r>
              <a:rPr lang="en-GB" sz="1350" dirty="0">
                <a:solidFill>
                  <a:prstClr val="black"/>
                </a:solidFill>
                <a:latin typeface="Calibri" panose="020F0502020204030204"/>
              </a:rPr>
              <a:t>L</a:t>
            </a:r>
            <a:r>
              <a:rPr lang="en-CH" sz="1350" dirty="0">
                <a:solidFill>
                  <a:prstClr val="black"/>
                </a:solidFill>
                <a:latin typeface="Calibri" panose="020F0502020204030204"/>
              </a:rPr>
              <a:t>iens de référence</a:t>
            </a:r>
          </a:p>
        </p:txBody>
      </p:sp>
      <p:grpSp>
        <p:nvGrpSpPr>
          <p:cNvPr id="9" name="Group 8">
            <a:extLst>
              <a:ext uri="{FF2B5EF4-FFF2-40B4-BE49-F238E27FC236}">
                <a16:creationId xmlns:a16="http://schemas.microsoft.com/office/drawing/2014/main" id="{AE8CCAFB-A4A4-1A48-A26E-2C4DD5B2EC78}"/>
              </a:ext>
            </a:extLst>
          </p:cNvPr>
          <p:cNvGrpSpPr/>
          <p:nvPr/>
        </p:nvGrpSpPr>
        <p:grpSpPr>
          <a:xfrm>
            <a:off x="4716790" y="1022556"/>
            <a:ext cx="4235013" cy="5303983"/>
            <a:chOff x="9300459" y="417596"/>
            <a:chExt cx="4438983" cy="5559433"/>
          </a:xfrm>
        </p:grpSpPr>
        <p:pic>
          <p:nvPicPr>
            <p:cNvPr id="10" name="Image 5" descr="Une image contenant carte&#10;&#10;Description générée automatiquement">
              <a:extLst>
                <a:ext uri="{FF2B5EF4-FFF2-40B4-BE49-F238E27FC236}">
                  <a16:creationId xmlns:a16="http://schemas.microsoft.com/office/drawing/2014/main" id="{96A12B12-1859-3A4D-9B47-7F62B310B3C6}"/>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00459" y="417596"/>
              <a:ext cx="3930728" cy="5559433"/>
            </a:xfrm>
            <a:prstGeom prst="rect">
              <a:avLst/>
            </a:prstGeom>
          </p:spPr>
        </p:pic>
        <p:sp>
          <p:nvSpPr>
            <p:cNvPr id="11" name="Rectangle 10">
              <a:extLst>
                <a:ext uri="{FF2B5EF4-FFF2-40B4-BE49-F238E27FC236}">
                  <a16:creationId xmlns:a16="http://schemas.microsoft.com/office/drawing/2014/main" id="{4AE42AC7-762A-1C4C-B61C-F8EEC2FED7DF}"/>
                </a:ext>
              </a:extLst>
            </p:cNvPr>
            <p:cNvSpPr/>
            <p:nvPr/>
          </p:nvSpPr>
          <p:spPr>
            <a:xfrm>
              <a:off x="12224508" y="1451790"/>
              <a:ext cx="1514934" cy="750045"/>
            </a:xfrm>
            <a:prstGeom prst="rect">
              <a:avLst/>
            </a:prstGeom>
          </p:spPr>
          <p:txBody>
            <a:bodyPr wrap="square">
              <a:spAutoFit/>
            </a:bodyPr>
            <a:lstStyle/>
            <a:p>
              <a:pPr defTabSz="685800"/>
              <a:r>
                <a:rPr lang="en-GB" sz="1350" dirty="0">
                  <a:solidFill>
                    <a:prstClr val="black"/>
                  </a:solidFill>
                  <a:latin typeface="Calibri" panose="020F0502020204030204"/>
                </a:rPr>
                <a:t>C</a:t>
              </a:r>
              <a:r>
                <a:rPr lang="en-CH" sz="1350" dirty="0">
                  <a:solidFill>
                    <a:prstClr val="black"/>
                  </a:solidFill>
                  <a:latin typeface="Calibri" panose="020F0502020204030204"/>
                </a:rPr>
                <a:t>hemins modélisés de référence</a:t>
              </a:r>
            </a:p>
          </p:txBody>
        </p:sp>
      </p:grpSp>
      <p:sp>
        <p:nvSpPr>
          <p:cNvPr id="4" name="Slide Number Placeholder 2">
            <a:extLst>
              <a:ext uri="{FF2B5EF4-FFF2-40B4-BE49-F238E27FC236}">
                <a16:creationId xmlns:a16="http://schemas.microsoft.com/office/drawing/2014/main" id="{625333A4-53D8-E04D-26AF-76B02A8FE4AD}"/>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13</a:t>
            </a:fld>
            <a:endParaRPr lang="en-GB" altLang="en-US" dirty="0"/>
          </a:p>
        </p:txBody>
      </p:sp>
    </p:spTree>
    <p:extLst>
      <p:ext uri="{BB962C8B-B14F-4D97-AF65-F5344CB8AC3E}">
        <p14:creationId xmlns:p14="http://schemas.microsoft.com/office/powerpoint/2010/main" val="253856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66B7BE-A549-52D5-B172-C13B48A8BA7A}"/>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B8561904-120D-D861-A5E3-CCED8500DF09}"/>
              </a:ext>
            </a:extLst>
          </p:cNvPr>
          <p:cNvSpPr txBox="1"/>
          <p:nvPr/>
        </p:nvSpPr>
        <p:spPr>
          <a:xfrm>
            <a:off x="53752" y="16581"/>
            <a:ext cx="9036496" cy="949171"/>
          </a:xfrm>
          <a:prstGeom prst="rect">
            <a:avLst/>
          </a:prstGeom>
          <a:noFill/>
        </p:spPr>
        <p:txBody>
          <a:bodyPr wrap="square">
            <a:spAutoFit/>
          </a:bodyPr>
          <a:lstStyle/>
          <a:p>
            <a:pPr defTabSz="685800">
              <a:lnSpc>
                <a:spcPct val="120000"/>
              </a:lnSpc>
            </a:pPr>
            <a:r>
              <a:rPr lang="fr-FR" sz="2400" dirty="0">
                <a:solidFill>
                  <a:schemeClr val="bg1"/>
                </a:solidFill>
                <a:latin typeface="Tahoma" pitchFamily="34" charset="0"/>
                <a:cs typeface="Tahoma" pitchFamily="34" charset="0"/>
              </a:rPr>
              <a:t>Quels sont les districts prioritaires avec un fardeau élevé de TB et une faible accessibilité aux services? Niger</a:t>
            </a:r>
          </a:p>
        </p:txBody>
      </p:sp>
      <p:pic>
        <p:nvPicPr>
          <p:cNvPr id="32" name="Picture 31" descr="Map&#10;&#10;Description automatically generated">
            <a:extLst>
              <a:ext uri="{FF2B5EF4-FFF2-40B4-BE49-F238E27FC236}">
                <a16:creationId xmlns:a16="http://schemas.microsoft.com/office/drawing/2014/main" id="{B5504D2E-9991-41AB-8C3B-22170417FE0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1808" y="1219549"/>
            <a:ext cx="973266" cy="1000746"/>
          </a:xfrm>
          <a:prstGeom prst="rect">
            <a:avLst/>
          </a:prstGeom>
        </p:spPr>
      </p:pic>
      <p:sp>
        <p:nvSpPr>
          <p:cNvPr id="41" name="TextBox 40">
            <a:extLst>
              <a:ext uri="{FF2B5EF4-FFF2-40B4-BE49-F238E27FC236}">
                <a16:creationId xmlns:a16="http://schemas.microsoft.com/office/drawing/2014/main" id="{641E8622-BE26-4D4D-BD08-59AB3071A858}"/>
              </a:ext>
            </a:extLst>
          </p:cNvPr>
          <p:cNvSpPr txBox="1"/>
          <p:nvPr/>
        </p:nvSpPr>
        <p:spPr>
          <a:xfrm>
            <a:off x="173265" y="1855658"/>
            <a:ext cx="1127993"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Population coverage</a:t>
            </a:r>
            <a:br>
              <a:rPr kumimoji="0" lang="en-US"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br>
            <a:r>
              <a:rPr kumimoji="0" lang="en-US"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at 30min</a:t>
            </a:r>
            <a:endParaRPr kumimoji="0" lang="en-CH"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nvGrpSpPr>
          <p:cNvPr id="3" name="Group 2">
            <a:extLst>
              <a:ext uri="{FF2B5EF4-FFF2-40B4-BE49-F238E27FC236}">
                <a16:creationId xmlns:a16="http://schemas.microsoft.com/office/drawing/2014/main" id="{F48266FE-670F-4A2E-BBBB-70EA14D8CFA2}"/>
              </a:ext>
            </a:extLst>
          </p:cNvPr>
          <p:cNvGrpSpPr/>
          <p:nvPr/>
        </p:nvGrpSpPr>
        <p:grpSpPr>
          <a:xfrm>
            <a:off x="9649" y="3640661"/>
            <a:ext cx="3292895" cy="2295798"/>
            <a:chOff x="12864" y="3711215"/>
            <a:chExt cx="4390527" cy="3061064"/>
          </a:xfrm>
        </p:grpSpPr>
        <p:pic>
          <p:nvPicPr>
            <p:cNvPr id="44" name="Picture 43">
              <a:extLst>
                <a:ext uri="{FF2B5EF4-FFF2-40B4-BE49-F238E27FC236}">
                  <a16:creationId xmlns:a16="http://schemas.microsoft.com/office/drawing/2014/main" id="{872DB247-8959-412A-BA10-7C85DFADB02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6567" y="3711215"/>
              <a:ext cx="3946824" cy="3061064"/>
            </a:xfrm>
            <a:prstGeom prst="rect">
              <a:avLst/>
            </a:prstGeom>
          </p:spPr>
        </p:pic>
        <p:grpSp>
          <p:nvGrpSpPr>
            <p:cNvPr id="2" name="Group 1">
              <a:extLst>
                <a:ext uri="{FF2B5EF4-FFF2-40B4-BE49-F238E27FC236}">
                  <a16:creationId xmlns:a16="http://schemas.microsoft.com/office/drawing/2014/main" id="{106EF53C-14A6-42C0-98E8-0F05B446FE22}"/>
                </a:ext>
              </a:extLst>
            </p:cNvPr>
            <p:cNvGrpSpPr/>
            <p:nvPr/>
          </p:nvGrpSpPr>
          <p:grpSpPr>
            <a:xfrm>
              <a:off x="12864" y="4024979"/>
              <a:ext cx="3568483" cy="765067"/>
              <a:chOff x="24855" y="5854808"/>
              <a:chExt cx="3568483" cy="765067"/>
            </a:xfrm>
          </p:grpSpPr>
          <p:grpSp>
            <p:nvGrpSpPr>
              <p:cNvPr id="45" name="Group 44">
                <a:extLst>
                  <a:ext uri="{FF2B5EF4-FFF2-40B4-BE49-F238E27FC236}">
                    <a16:creationId xmlns:a16="http://schemas.microsoft.com/office/drawing/2014/main" id="{18CB42C8-5637-4B85-A4A9-7638FF1CBE03}"/>
                  </a:ext>
                </a:extLst>
              </p:cNvPr>
              <p:cNvGrpSpPr/>
              <p:nvPr/>
            </p:nvGrpSpPr>
            <p:grpSpPr>
              <a:xfrm>
                <a:off x="32253" y="6295170"/>
                <a:ext cx="3561085" cy="324705"/>
                <a:chOff x="7265" y="5103960"/>
                <a:chExt cx="3182939" cy="286952"/>
              </a:xfrm>
            </p:grpSpPr>
            <p:sp>
              <p:nvSpPr>
                <p:cNvPr id="46" name="TextBox 45">
                  <a:extLst>
                    <a:ext uri="{FF2B5EF4-FFF2-40B4-BE49-F238E27FC236}">
                      <a16:creationId xmlns:a16="http://schemas.microsoft.com/office/drawing/2014/main" id="{AF467CE5-A974-4EA3-9850-8A54CE27FF7D}"/>
                    </a:ext>
                  </a:extLst>
                </p:cNvPr>
                <p:cNvSpPr txBox="1"/>
                <p:nvPr/>
              </p:nvSpPr>
              <p:spPr>
                <a:xfrm>
                  <a:off x="95874" y="5103960"/>
                  <a:ext cx="3094330" cy="2719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H"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r>
                    <a:rPr kumimoji="0" lang="fr-FR"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Population not </a:t>
                  </a:r>
                  <a:r>
                    <a:rPr kumimoji="0" lang="fr-FR" sz="9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covered</a:t>
                  </a:r>
                  <a:endParaRPr kumimoji="0" lang="en-CH"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pic>
              <p:nvPicPr>
                <p:cNvPr id="47" name="Picture 46">
                  <a:extLst>
                    <a:ext uri="{FF2B5EF4-FFF2-40B4-BE49-F238E27FC236}">
                      <a16:creationId xmlns:a16="http://schemas.microsoft.com/office/drawing/2014/main" id="{82F06F28-8509-4457-A040-5687B03173DC}"/>
                    </a:ext>
                  </a:extLst>
                </p:cNvPr>
                <p:cNvPicPr>
                  <a:picLocks noChangeAspect="1"/>
                </p:cNvPicPr>
                <p:nvPr/>
              </p:nvPicPr>
              <p:blipFill rotWithShape="1">
                <a:blip r:embed="rId5"/>
                <a:srcRect t="-1" r="84695" b="-4148"/>
                <a:stretch/>
              </p:blipFill>
              <p:spPr>
                <a:xfrm>
                  <a:off x="7265" y="5114135"/>
                  <a:ext cx="252171" cy="276777"/>
                </a:xfrm>
                <a:prstGeom prst="rect">
                  <a:avLst/>
                </a:prstGeom>
              </p:spPr>
            </p:pic>
          </p:grpSp>
          <p:grpSp>
            <p:nvGrpSpPr>
              <p:cNvPr id="48" name="Group 47">
                <a:extLst>
                  <a:ext uri="{FF2B5EF4-FFF2-40B4-BE49-F238E27FC236}">
                    <a16:creationId xmlns:a16="http://schemas.microsoft.com/office/drawing/2014/main" id="{BDE5347D-EF22-4A55-9604-295447DBAF7C}"/>
                  </a:ext>
                </a:extLst>
              </p:cNvPr>
              <p:cNvGrpSpPr/>
              <p:nvPr/>
            </p:nvGrpSpPr>
            <p:grpSpPr>
              <a:xfrm>
                <a:off x="24855" y="5854808"/>
                <a:ext cx="3094330" cy="308123"/>
                <a:chOff x="0" y="4343368"/>
                <a:chExt cx="3094330" cy="308123"/>
              </a:xfrm>
            </p:grpSpPr>
            <p:sp>
              <p:nvSpPr>
                <p:cNvPr id="49" name="TextBox 48">
                  <a:extLst>
                    <a:ext uri="{FF2B5EF4-FFF2-40B4-BE49-F238E27FC236}">
                      <a16:creationId xmlns:a16="http://schemas.microsoft.com/office/drawing/2014/main" id="{96D15D13-524B-4371-863E-2DAE0F835D0C}"/>
                    </a:ext>
                  </a:extLst>
                </p:cNvPr>
                <p:cNvSpPr txBox="1"/>
                <p:nvPr/>
              </p:nvSpPr>
              <p:spPr>
                <a:xfrm>
                  <a:off x="0" y="4343715"/>
                  <a:ext cx="3094330" cy="30777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H"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r>
                    <a:rPr kumimoji="0" lang="en-US"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District with a number of cases &gt; 100</a:t>
                  </a:r>
                  <a:endParaRPr kumimoji="0" lang="en-CH"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pic>
              <p:nvPicPr>
                <p:cNvPr id="50" name="Picture 49">
                  <a:extLst>
                    <a:ext uri="{FF2B5EF4-FFF2-40B4-BE49-F238E27FC236}">
                      <a16:creationId xmlns:a16="http://schemas.microsoft.com/office/drawing/2014/main" id="{ED249D99-CF74-4C5C-B3EA-9CFC68CEE9B2}"/>
                    </a:ext>
                  </a:extLst>
                </p:cNvPr>
                <p:cNvPicPr>
                  <a:picLocks noChangeAspect="1"/>
                </p:cNvPicPr>
                <p:nvPr/>
              </p:nvPicPr>
              <p:blipFill rotWithShape="1">
                <a:blip r:embed="rId6"/>
                <a:srcRect t="1" r="81371" b="10936"/>
                <a:stretch/>
              </p:blipFill>
              <p:spPr>
                <a:xfrm>
                  <a:off x="3544" y="4343368"/>
                  <a:ext cx="278586" cy="279948"/>
                </a:xfrm>
                <a:prstGeom prst="rect">
                  <a:avLst/>
                </a:prstGeom>
              </p:spPr>
            </p:pic>
          </p:grpSp>
        </p:grpSp>
      </p:grpSp>
      <p:graphicFrame>
        <p:nvGraphicFramePr>
          <p:cNvPr id="51" name="Graphique 2">
            <a:extLst>
              <a:ext uri="{FF2B5EF4-FFF2-40B4-BE49-F238E27FC236}">
                <a16:creationId xmlns:a16="http://schemas.microsoft.com/office/drawing/2014/main" id="{98BED4CE-949E-4587-B19A-BFC6A0BBD14D}"/>
              </a:ext>
            </a:extLst>
          </p:cNvPr>
          <p:cNvGraphicFramePr>
            <a:graphicFrameLocks/>
          </p:cNvGraphicFramePr>
          <p:nvPr/>
        </p:nvGraphicFramePr>
        <p:xfrm>
          <a:off x="4161754" y="1469892"/>
          <a:ext cx="4744584" cy="384892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B9AA7CFC-B828-634F-A582-53ECC7AF2450}"/>
              </a:ext>
            </a:extLst>
          </p:cNvPr>
          <p:cNvGrpSpPr/>
          <p:nvPr/>
        </p:nvGrpSpPr>
        <p:grpSpPr>
          <a:xfrm>
            <a:off x="221246" y="1508358"/>
            <a:ext cx="3114675" cy="2327320"/>
            <a:chOff x="95121" y="751749"/>
            <a:chExt cx="4189014" cy="3130077"/>
          </a:xfrm>
        </p:grpSpPr>
        <p:pic>
          <p:nvPicPr>
            <p:cNvPr id="30" name="Picture 29">
              <a:extLst>
                <a:ext uri="{FF2B5EF4-FFF2-40B4-BE49-F238E27FC236}">
                  <a16:creationId xmlns:a16="http://schemas.microsoft.com/office/drawing/2014/main" id="{13D9A86D-6F96-3042-9E83-3AA27E8F6D1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5121" y="751749"/>
              <a:ext cx="4189014" cy="3130077"/>
            </a:xfrm>
            <a:prstGeom prst="rect">
              <a:avLst/>
            </a:prstGeom>
          </p:spPr>
        </p:pic>
        <p:sp>
          <p:nvSpPr>
            <p:cNvPr id="4" name="Rectangle 3">
              <a:extLst>
                <a:ext uri="{FF2B5EF4-FFF2-40B4-BE49-F238E27FC236}">
                  <a16:creationId xmlns:a16="http://schemas.microsoft.com/office/drawing/2014/main" id="{150593F4-CCBA-5B41-A7F7-F81907A9A61E}"/>
                </a:ext>
              </a:extLst>
            </p:cNvPr>
            <p:cNvSpPr/>
            <p:nvPr/>
          </p:nvSpPr>
          <p:spPr>
            <a:xfrm>
              <a:off x="155701" y="1995040"/>
              <a:ext cx="997224" cy="826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F405F2EE-260B-DA44-B94C-717BE86717F6}"/>
              </a:ext>
            </a:extLst>
          </p:cNvPr>
          <p:cNvPicPr>
            <a:picLocks noChangeAspect="1"/>
          </p:cNvPicPr>
          <p:nvPr/>
        </p:nvPicPr>
        <p:blipFill>
          <a:blip r:embed="rId9"/>
          <a:stretch>
            <a:fillRect/>
          </a:stretch>
        </p:blipFill>
        <p:spPr>
          <a:xfrm>
            <a:off x="248063" y="2307414"/>
            <a:ext cx="604297" cy="679210"/>
          </a:xfrm>
          <a:prstGeom prst="rect">
            <a:avLst/>
          </a:prstGeom>
        </p:spPr>
      </p:pic>
      <p:sp>
        <p:nvSpPr>
          <p:cNvPr id="53" name="TextBox 52">
            <a:extLst>
              <a:ext uri="{FF2B5EF4-FFF2-40B4-BE49-F238E27FC236}">
                <a16:creationId xmlns:a16="http://schemas.microsoft.com/office/drawing/2014/main" id="{BFE65C41-9548-984F-BF61-53DE12FCE9D2}"/>
              </a:ext>
            </a:extLst>
          </p:cNvPr>
          <p:cNvSpPr txBox="1"/>
          <p:nvPr/>
        </p:nvSpPr>
        <p:spPr>
          <a:xfrm rot="16200000">
            <a:off x="2771816" y="3246113"/>
            <a:ext cx="2897478" cy="55399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r>
              <a:rPr kumimoji="0" lang="fr-FR" sz="15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Nombre de cas de TB notifiés en 2020</a:t>
            </a:r>
            <a:endParaRPr kumimoji="0" lang="en-CH" sz="15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54" name="TextBox 53">
            <a:extLst>
              <a:ext uri="{FF2B5EF4-FFF2-40B4-BE49-F238E27FC236}">
                <a16:creationId xmlns:a16="http://schemas.microsoft.com/office/drawing/2014/main" id="{DFC094A4-CFB2-BC4A-AEA0-D6EA4D10AAA8}"/>
              </a:ext>
            </a:extLst>
          </p:cNvPr>
          <p:cNvSpPr txBox="1"/>
          <p:nvPr/>
        </p:nvSpPr>
        <p:spPr>
          <a:xfrm>
            <a:off x="4439289" y="5111885"/>
            <a:ext cx="3960690" cy="55399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H" sz="15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Pourcentage de la population couverte à 30 min max. de déplacement</a:t>
            </a:r>
          </a:p>
        </p:txBody>
      </p:sp>
      <p:grpSp>
        <p:nvGrpSpPr>
          <p:cNvPr id="12" name="Group 11">
            <a:extLst>
              <a:ext uri="{FF2B5EF4-FFF2-40B4-BE49-F238E27FC236}">
                <a16:creationId xmlns:a16="http://schemas.microsoft.com/office/drawing/2014/main" id="{660A29FF-0FBF-6C41-A82F-A63C20893F25}"/>
              </a:ext>
            </a:extLst>
          </p:cNvPr>
          <p:cNvGrpSpPr/>
          <p:nvPr/>
        </p:nvGrpSpPr>
        <p:grpSpPr>
          <a:xfrm>
            <a:off x="5579274" y="1217819"/>
            <a:ext cx="2497082" cy="2076707"/>
            <a:chOff x="7439025" y="995113"/>
            <a:chExt cx="3329441" cy="2768943"/>
          </a:xfrm>
        </p:grpSpPr>
        <p:sp>
          <p:nvSpPr>
            <p:cNvPr id="6" name="Oval 5">
              <a:extLst>
                <a:ext uri="{FF2B5EF4-FFF2-40B4-BE49-F238E27FC236}">
                  <a16:creationId xmlns:a16="http://schemas.microsoft.com/office/drawing/2014/main" id="{BED6EC1D-CB3E-2A4E-8D5A-518319108643}"/>
                </a:ext>
              </a:extLst>
            </p:cNvPr>
            <p:cNvSpPr/>
            <p:nvPr/>
          </p:nvSpPr>
          <p:spPr>
            <a:xfrm>
              <a:off x="7439025" y="1364445"/>
              <a:ext cx="1581150" cy="2399611"/>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3887947-F767-2E43-A3BA-03C8F6003B4D}"/>
                </a:ext>
              </a:extLst>
            </p:cNvPr>
            <p:cNvSpPr/>
            <p:nvPr/>
          </p:nvSpPr>
          <p:spPr>
            <a:xfrm>
              <a:off x="8756463" y="995113"/>
              <a:ext cx="2012003" cy="40010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H" sz="13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a:t>
              </a:r>
              <a:r>
                <a:rPr kumimoji="0" lang="en-GB" sz="135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i</a:t>
              </a:r>
              <a:r>
                <a:rPr kumimoji="0" lang="en-CH" sz="13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srticts prioritaires</a:t>
              </a:r>
              <a:endParaRPr kumimoji="0" lang="en-CH"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EDB37B97-D32E-0D4D-A46D-CE936E8CF9BD}"/>
                </a:ext>
              </a:extLst>
            </p:cNvPr>
            <p:cNvCxnSpPr/>
            <p:nvPr/>
          </p:nvCxnSpPr>
          <p:spPr>
            <a:xfrm flipH="1">
              <a:off x="8505825" y="1255073"/>
              <a:ext cx="323850" cy="18320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5" name="Picture 2" descr="Global Fund raises $14 billion to fight AIDS, tuberculosis and malaria">
            <a:extLst>
              <a:ext uri="{FF2B5EF4-FFF2-40B4-BE49-F238E27FC236}">
                <a16:creationId xmlns:a16="http://schemas.microsoft.com/office/drawing/2014/main" id="{9DFDD3E3-2F6E-7648-B5EE-1091656BAB9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7239" b="37364"/>
          <a:stretch/>
        </p:blipFill>
        <p:spPr bwMode="auto">
          <a:xfrm>
            <a:off x="6636032" y="6359225"/>
            <a:ext cx="2072471" cy="350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3121A96-7A5F-3643-9BD8-2940D0003A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4582" y="6101748"/>
            <a:ext cx="1801536" cy="708874"/>
          </a:xfrm>
          <a:prstGeom prst="rect">
            <a:avLst/>
          </a:prstGeom>
        </p:spPr>
      </p:pic>
      <p:pic>
        <p:nvPicPr>
          <p:cNvPr id="27" name="Picture 26">
            <a:extLst>
              <a:ext uri="{FF2B5EF4-FFF2-40B4-BE49-F238E27FC236}">
                <a16:creationId xmlns:a16="http://schemas.microsoft.com/office/drawing/2014/main" id="{B45866F8-1160-BB4B-8099-2C13ADF0BC29}"/>
              </a:ext>
            </a:extLst>
          </p:cNvPr>
          <p:cNvPicPr>
            <a:picLocks noChangeAspect="1"/>
          </p:cNvPicPr>
          <p:nvPr/>
        </p:nvPicPr>
        <p:blipFill>
          <a:blip r:embed="rId12"/>
          <a:stretch>
            <a:fillRect/>
          </a:stretch>
        </p:blipFill>
        <p:spPr>
          <a:xfrm>
            <a:off x="2915816" y="6158273"/>
            <a:ext cx="1801536" cy="642585"/>
          </a:xfrm>
          <a:prstGeom prst="rect">
            <a:avLst/>
          </a:prstGeom>
        </p:spPr>
      </p:pic>
      <p:sp>
        <p:nvSpPr>
          <p:cNvPr id="8" name="Slide Number Placeholder 2">
            <a:extLst>
              <a:ext uri="{FF2B5EF4-FFF2-40B4-BE49-F238E27FC236}">
                <a16:creationId xmlns:a16="http://schemas.microsoft.com/office/drawing/2014/main" id="{61B6F559-8D16-8868-DC8E-9BCCBAF3A9C6}"/>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14</a:t>
            </a:fld>
            <a:endParaRPr lang="en-GB" altLang="en-US" dirty="0"/>
          </a:p>
        </p:txBody>
      </p:sp>
    </p:spTree>
    <p:extLst>
      <p:ext uri="{BB962C8B-B14F-4D97-AF65-F5344CB8AC3E}">
        <p14:creationId xmlns:p14="http://schemas.microsoft.com/office/powerpoint/2010/main" val="3695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 grpId="0">
        <p:bldAsOne/>
      </p:bldGraphic>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bar chart&#10;&#10;Description automatically generated">
            <a:extLst>
              <a:ext uri="{FF2B5EF4-FFF2-40B4-BE49-F238E27FC236}">
                <a16:creationId xmlns:a16="http://schemas.microsoft.com/office/drawing/2014/main" id="{4719CCE6-ADFA-4D95-BC25-1CCC11E9B20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0480"/>
          <a:stretch/>
        </p:blipFill>
        <p:spPr>
          <a:xfrm>
            <a:off x="6581423" y="3189522"/>
            <a:ext cx="2497838" cy="3512632"/>
          </a:xfrm>
          <a:prstGeom prst="rect">
            <a:avLst/>
          </a:prstGeom>
          <a:noFill/>
        </p:spPr>
      </p:pic>
      <p:sp>
        <p:nvSpPr>
          <p:cNvPr id="25" name="Rectangle 24">
            <a:extLst>
              <a:ext uri="{FF2B5EF4-FFF2-40B4-BE49-F238E27FC236}">
                <a16:creationId xmlns:a16="http://schemas.microsoft.com/office/drawing/2014/main" id="{5E619BD5-25C7-40C9-882C-501749A97347}"/>
              </a:ext>
            </a:extLst>
          </p:cNvPr>
          <p:cNvSpPr/>
          <p:nvPr/>
        </p:nvSpPr>
        <p:spPr>
          <a:xfrm>
            <a:off x="6943043" y="3573662"/>
            <a:ext cx="611198" cy="774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map, text&#10;&#10;Description automatically generated">
            <a:extLst>
              <a:ext uri="{FF2B5EF4-FFF2-40B4-BE49-F238E27FC236}">
                <a16:creationId xmlns:a16="http://schemas.microsoft.com/office/drawing/2014/main" id="{66511C17-1312-4547-AA20-376B26A131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8159" y="3290924"/>
            <a:ext cx="2831342" cy="2946388"/>
          </a:xfrm>
          <a:prstGeom prst="rect">
            <a:avLst/>
          </a:prstGeom>
        </p:spPr>
      </p:pic>
      <p:pic>
        <p:nvPicPr>
          <p:cNvPr id="28" name="Picture 27" descr="Diagram, map&#10;&#10;Description automatically generated">
            <a:extLst>
              <a:ext uri="{FF2B5EF4-FFF2-40B4-BE49-F238E27FC236}">
                <a16:creationId xmlns:a16="http://schemas.microsoft.com/office/drawing/2014/main" id="{C86335DB-D0E6-45E1-B8B7-B0C8A1CA805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379" y="3290924"/>
            <a:ext cx="2831342" cy="2946388"/>
          </a:xfrm>
          <a:prstGeom prst="rect">
            <a:avLst/>
          </a:prstGeom>
        </p:spPr>
      </p:pic>
      <p:grpSp>
        <p:nvGrpSpPr>
          <p:cNvPr id="31" name="Group 30">
            <a:extLst>
              <a:ext uri="{FF2B5EF4-FFF2-40B4-BE49-F238E27FC236}">
                <a16:creationId xmlns:a16="http://schemas.microsoft.com/office/drawing/2014/main" id="{D83DBA22-57A5-48E1-8F71-3F0DB59B19F2}"/>
              </a:ext>
            </a:extLst>
          </p:cNvPr>
          <p:cNvGrpSpPr/>
          <p:nvPr/>
        </p:nvGrpSpPr>
        <p:grpSpPr>
          <a:xfrm>
            <a:off x="74858" y="1659755"/>
            <a:ext cx="3506089" cy="1424495"/>
            <a:chOff x="258922" y="728817"/>
            <a:chExt cx="3081120" cy="1764193"/>
          </a:xfrm>
        </p:grpSpPr>
        <p:sp>
          <p:nvSpPr>
            <p:cNvPr id="2" name="Rectangle 1">
              <a:extLst>
                <a:ext uri="{FF2B5EF4-FFF2-40B4-BE49-F238E27FC236}">
                  <a16:creationId xmlns:a16="http://schemas.microsoft.com/office/drawing/2014/main" id="{56AE694C-346D-437D-9DD2-14285C52E8F8}"/>
                </a:ext>
              </a:extLst>
            </p:cNvPr>
            <p:cNvSpPr/>
            <p:nvPr/>
          </p:nvSpPr>
          <p:spPr>
            <a:xfrm>
              <a:off x="260710" y="879402"/>
              <a:ext cx="2997970" cy="1555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F5FA39-2BEB-49FD-B60B-2BE06A18782F}"/>
                </a:ext>
              </a:extLst>
            </p:cNvPr>
            <p:cNvSpPr/>
            <p:nvPr/>
          </p:nvSpPr>
          <p:spPr>
            <a:xfrm>
              <a:off x="262412" y="728817"/>
              <a:ext cx="2998056" cy="6131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0E84504-E843-4DB3-B249-A6DB74EC5B05}"/>
                </a:ext>
              </a:extLst>
            </p:cNvPr>
            <p:cNvSpPr txBox="1"/>
            <p:nvPr/>
          </p:nvSpPr>
          <p:spPr>
            <a:xfrm>
              <a:off x="258922" y="735526"/>
              <a:ext cx="2773344" cy="6289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Mise à l’échelle de </a:t>
              </a:r>
              <a:r>
                <a:rPr kumimoji="0" lang="fr-FR"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10 nouveaux centres </a:t>
              </a:r>
              <a:r>
                <a:rPr kumimoji="0" lang="fr-FR" sz="1350" b="0" i="0" u="none" strike="noStrike" kern="1200" cap="none" spc="0" normalizeH="0" baseline="0" noProof="0" dirty="0" err="1">
                  <a:ln>
                    <a:noFill/>
                  </a:ln>
                  <a:solidFill>
                    <a:prstClr val="white"/>
                  </a:solidFill>
                  <a:effectLst/>
                  <a:uLnTx/>
                  <a:uFillTx/>
                  <a:latin typeface="Tw Cen MT" panose="020B0602020104020603" pitchFamily="34" charset="0"/>
                  <a:ea typeface="+mn-ea"/>
                  <a:cs typeface="+mn-cs"/>
                </a:rPr>
                <a:t>anti-TB</a:t>
              </a:r>
              <a:r>
                <a:rPr kumimoji="0" lang="fr-FR"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 (CAT</a:t>
              </a:r>
              <a:r>
                <a:rPr kumimoji="0" lang="en-CH"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a:t>
              </a:r>
              <a:endParaRPr kumimoji="0" lang="fr-FR"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29" name="TextBox 28">
              <a:extLst>
                <a:ext uri="{FF2B5EF4-FFF2-40B4-BE49-F238E27FC236}">
                  <a16:creationId xmlns:a16="http://schemas.microsoft.com/office/drawing/2014/main" id="{5B862345-1E5D-4ABC-B6C4-151A5A4D19F0}"/>
                </a:ext>
              </a:extLst>
            </p:cNvPr>
            <p:cNvSpPr txBox="1"/>
            <p:nvPr/>
          </p:nvSpPr>
          <p:spPr>
            <a:xfrm>
              <a:off x="260625" y="1378083"/>
              <a:ext cx="3079417" cy="111492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dirty="0">
                  <a:ln>
                    <a:noFill/>
                  </a:ln>
                  <a:solidFill>
                    <a:prstClr val="black"/>
                  </a:solidFill>
                  <a:effectLst/>
                  <a:uLnTx/>
                  <a:uFillTx/>
                  <a:latin typeface="Calibri" panose="020F0502020204030204"/>
                  <a:ea typeface="+mn-ea"/>
                  <a:cs typeface="Arial" panose="020B0604020202020204" pitchFamily="34" charset="0"/>
                </a:rPr>
                <a:t>La modélisation a confirmé que 8 sur 10 CAT sélectionnés par le programme TB étaient optimisés (flèches vertes).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dirty="0">
                  <a:ln>
                    <a:noFill/>
                  </a:ln>
                  <a:solidFill>
                    <a:prstClr val="black"/>
                  </a:solidFill>
                  <a:effectLst/>
                  <a:uLnTx/>
                  <a:uFillTx/>
                  <a:latin typeface="Calibri" panose="020F0502020204030204"/>
                  <a:ea typeface="+mn-ea"/>
                  <a:cs typeface="Arial" panose="020B0604020202020204" pitchFamily="34" charset="0"/>
                </a:rPr>
                <a:t>Deux CAT alternatifs ont été proposées (flèches orange), avec ~30'000 personnes additionnelles ayant accès rapide aux services</a:t>
              </a:r>
            </a:p>
          </p:txBody>
        </p:sp>
      </p:grpSp>
      <p:pic>
        <p:nvPicPr>
          <p:cNvPr id="8" name="Picture 7">
            <a:extLst>
              <a:ext uri="{FF2B5EF4-FFF2-40B4-BE49-F238E27FC236}">
                <a16:creationId xmlns:a16="http://schemas.microsoft.com/office/drawing/2014/main" id="{5E5CC1E9-65D8-4CCD-A0B5-5D5AB0EC69A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39482" y="5905860"/>
            <a:ext cx="1328837" cy="278213"/>
          </a:xfrm>
          <a:prstGeom prst="rect">
            <a:avLst/>
          </a:prstGeom>
        </p:spPr>
      </p:pic>
      <p:grpSp>
        <p:nvGrpSpPr>
          <p:cNvPr id="40" name="Group 39">
            <a:extLst>
              <a:ext uri="{FF2B5EF4-FFF2-40B4-BE49-F238E27FC236}">
                <a16:creationId xmlns:a16="http://schemas.microsoft.com/office/drawing/2014/main" id="{FD05A0CE-A75F-4D3F-B43D-80A930C443CB}"/>
              </a:ext>
            </a:extLst>
          </p:cNvPr>
          <p:cNvGrpSpPr/>
          <p:nvPr/>
        </p:nvGrpSpPr>
        <p:grpSpPr>
          <a:xfrm>
            <a:off x="3747664" y="1659755"/>
            <a:ext cx="3551063" cy="1032295"/>
            <a:chOff x="238827" y="681159"/>
            <a:chExt cx="3038104" cy="1852641"/>
          </a:xfrm>
        </p:grpSpPr>
        <p:sp>
          <p:nvSpPr>
            <p:cNvPr id="41" name="Rectangle 40">
              <a:extLst>
                <a:ext uri="{FF2B5EF4-FFF2-40B4-BE49-F238E27FC236}">
                  <a16:creationId xmlns:a16="http://schemas.microsoft.com/office/drawing/2014/main" id="{D541F4AF-3271-4688-A412-D211683B54F0}"/>
                </a:ext>
              </a:extLst>
            </p:cNvPr>
            <p:cNvSpPr/>
            <p:nvPr/>
          </p:nvSpPr>
          <p:spPr>
            <a:xfrm>
              <a:off x="260710" y="878775"/>
              <a:ext cx="2997970" cy="1655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B4FE300-5CB6-42BE-BE2B-7EEFC84BDF9E}"/>
                </a:ext>
              </a:extLst>
            </p:cNvPr>
            <p:cNvSpPr/>
            <p:nvPr/>
          </p:nvSpPr>
          <p:spPr>
            <a:xfrm>
              <a:off x="262412" y="681159"/>
              <a:ext cx="2998056" cy="848028"/>
            </a:xfrm>
            <a:prstGeom prst="rect">
              <a:avLst/>
            </a:prstGeom>
            <a:solidFill>
              <a:srgbClr val="5F8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AF26031-52D1-4256-B94F-082DC40C76EE}"/>
                </a:ext>
              </a:extLst>
            </p:cNvPr>
            <p:cNvSpPr txBox="1"/>
            <p:nvPr/>
          </p:nvSpPr>
          <p:spPr>
            <a:xfrm>
              <a:off x="258888" y="681159"/>
              <a:ext cx="2997961" cy="91139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Mise à l’échelle de </a:t>
              </a:r>
              <a:r>
                <a:rPr kumimoji="0" lang="en-CH"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206</a:t>
              </a:r>
              <a:r>
                <a:rPr kumimoji="0" lang="fr-FR" sz="135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 nouveaux centres de traitement TB (CT)</a:t>
              </a:r>
            </a:p>
          </p:txBody>
        </p:sp>
        <p:sp>
          <p:nvSpPr>
            <p:cNvPr id="44" name="TextBox 43">
              <a:extLst>
                <a:ext uri="{FF2B5EF4-FFF2-40B4-BE49-F238E27FC236}">
                  <a16:creationId xmlns:a16="http://schemas.microsoft.com/office/drawing/2014/main" id="{4F4DA0D9-EB5D-4A3E-811C-8F7372C7D6E6}"/>
                </a:ext>
              </a:extLst>
            </p:cNvPr>
            <p:cNvSpPr txBox="1"/>
            <p:nvPr/>
          </p:nvSpPr>
          <p:spPr>
            <a:xfrm>
              <a:off x="238827" y="1539550"/>
              <a:ext cx="3038104" cy="82854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L’ouverture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 nouveaux CT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été</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optimisés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pour maximiser la couverture de la population</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pic>
        <p:nvPicPr>
          <p:cNvPr id="35" name="Picture 34" descr="Chart, bar chart&#10;&#10;Description automatically generated">
            <a:extLst>
              <a:ext uri="{FF2B5EF4-FFF2-40B4-BE49-F238E27FC236}">
                <a16:creationId xmlns:a16="http://schemas.microsoft.com/office/drawing/2014/main" id="{F5FA908E-7B77-D94D-9CDD-758C9B2C2EE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215" t="38755" r="16006" b="41488"/>
          <a:stretch/>
        </p:blipFill>
        <p:spPr>
          <a:xfrm>
            <a:off x="7678523" y="2348062"/>
            <a:ext cx="1230758" cy="789517"/>
          </a:xfrm>
          <a:prstGeom prst="rect">
            <a:avLst/>
          </a:prstGeom>
          <a:noFill/>
        </p:spPr>
      </p:pic>
      <p:pic>
        <p:nvPicPr>
          <p:cNvPr id="36" name="Picture 35" descr="A close up of a map&#10;&#10;Description automatically generated">
            <a:extLst>
              <a:ext uri="{FF2B5EF4-FFF2-40B4-BE49-F238E27FC236}">
                <a16:creationId xmlns:a16="http://schemas.microsoft.com/office/drawing/2014/main" id="{19F67A7D-BF4B-3842-9E32-38B0F3986B08}"/>
              </a:ext>
            </a:extLst>
          </p:cNvPr>
          <p:cNvPicPr>
            <a:picLocks noChangeAspect="1"/>
          </p:cNvPicPr>
          <p:nvPr/>
        </p:nvPicPr>
        <p:blipFill rotWithShape="1">
          <a:blip r:embed="rId7"/>
          <a:srcRect r="5668"/>
          <a:stretch/>
        </p:blipFill>
        <p:spPr>
          <a:xfrm>
            <a:off x="7676299" y="1176257"/>
            <a:ext cx="1230758" cy="923069"/>
          </a:xfrm>
          <a:prstGeom prst="rect">
            <a:avLst/>
          </a:prstGeom>
        </p:spPr>
      </p:pic>
      <p:grpSp>
        <p:nvGrpSpPr>
          <p:cNvPr id="11" name="Group 10">
            <a:extLst>
              <a:ext uri="{FF2B5EF4-FFF2-40B4-BE49-F238E27FC236}">
                <a16:creationId xmlns:a16="http://schemas.microsoft.com/office/drawing/2014/main" id="{87AF70F0-98FB-474B-8B5C-907645E1B65F}"/>
              </a:ext>
            </a:extLst>
          </p:cNvPr>
          <p:cNvGrpSpPr/>
          <p:nvPr/>
        </p:nvGrpSpPr>
        <p:grpSpPr>
          <a:xfrm>
            <a:off x="603284" y="3627699"/>
            <a:ext cx="2283542" cy="2210723"/>
            <a:chOff x="1286040" y="3320914"/>
            <a:chExt cx="3044723" cy="2947630"/>
          </a:xfrm>
        </p:grpSpPr>
        <p:cxnSp>
          <p:nvCxnSpPr>
            <p:cNvPr id="7" name="Straight Arrow Connector 6">
              <a:extLst>
                <a:ext uri="{FF2B5EF4-FFF2-40B4-BE49-F238E27FC236}">
                  <a16:creationId xmlns:a16="http://schemas.microsoft.com/office/drawing/2014/main" id="{C2BB41C3-971E-AE4E-884E-EBD2805E47F0}"/>
                </a:ext>
              </a:extLst>
            </p:cNvPr>
            <p:cNvCxnSpPr/>
            <p:nvPr/>
          </p:nvCxnSpPr>
          <p:spPr>
            <a:xfrm>
              <a:off x="1286040" y="4041429"/>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843AD6C-3695-BC46-83C2-89623257B72F}"/>
                </a:ext>
              </a:extLst>
            </p:cNvPr>
            <p:cNvCxnSpPr/>
            <p:nvPr/>
          </p:nvCxnSpPr>
          <p:spPr>
            <a:xfrm>
              <a:off x="1515302" y="4947915"/>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737BB73-18B5-364A-9526-7783380B76ED}"/>
                </a:ext>
              </a:extLst>
            </p:cNvPr>
            <p:cNvCxnSpPr/>
            <p:nvPr/>
          </p:nvCxnSpPr>
          <p:spPr>
            <a:xfrm>
              <a:off x="3463988" y="4768714"/>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914676C-0A4C-C949-B481-801D6FBC6B82}"/>
                </a:ext>
              </a:extLst>
            </p:cNvPr>
            <p:cNvCxnSpPr/>
            <p:nvPr/>
          </p:nvCxnSpPr>
          <p:spPr>
            <a:xfrm>
              <a:off x="3330638" y="5016364"/>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0DB8040-96E1-104B-915F-ED3080D5A007}"/>
                </a:ext>
              </a:extLst>
            </p:cNvPr>
            <p:cNvCxnSpPr/>
            <p:nvPr/>
          </p:nvCxnSpPr>
          <p:spPr>
            <a:xfrm>
              <a:off x="3216338" y="5787889"/>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3FCA4B2-4CBC-CB47-B3B4-A75C9FBE99A7}"/>
                </a:ext>
              </a:extLst>
            </p:cNvPr>
            <p:cNvCxnSpPr/>
            <p:nvPr/>
          </p:nvCxnSpPr>
          <p:spPr>
            <a:xfrm>
              <a:off x="2216213" y="5987914"/>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3B42186-3125-EF4C-83E1-71B8D331BD4C}"/>
                </a:ext>
              </a:extLst>
            </p:cNvPr>
            <p:cNvCxnSpPr/>
            <p:nvPr/>
          </p:nvCxnSpPr>
          <p:spPr>
            <a:xfrm>
              <a:off x="2778188" y="3320914"/>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FDD241F-9E63-A54B-A652-A66F227D08FB}"/>
                </a:ext>
              </a:extLst>
            </p:cNvPr>
            <p:cNvCxnSpPr/>
            <p:nvPr/>
          </p:nvCxnSpPr>
          <p:spPr>
            <a:xfrm>
              <a:off x="4045013" y="3501889"/>
              <a:ext cx="285750" cy="28063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61E7B63C-F9C6-1646-945F-F69C4934E7D5}"/>
              </a:ext>
            </a:extLst>
          </p:cNvPr>
          <p:cNvGrpSpPr/>
          <p:nvPr/>
        </p:nvGrpSpPr>
        <p:grpSpPr>
          <a:xfrm>
            <a:off x="739418" y="3498292"/>
            <a:ext cx="723150" cy="596149"/>
            <a:chOff x="1467553" y="3148370"/>
            <a:chExt cx="964200" cy="794865"/>
          </a:xfrm>
        </p:grpSpPr>
        <p:cxnSp>
          <p:nvCxnSpPr>
            <p:cNvPr id="52" name="Straight Arrow Connector 51">
              <a:extLst>
                <a:ext uri="{FF2B5EF4-FFF2-40B4-BE49-F238E27FC236}">
                  <a16:creationId xmlns:a16="http://schemas.microsoft.com/office/drawing/2014/main" id="{64BB5CFE-CE62-D943-AA21-339525C2E936}"/>
                </a:ext>
              </a:extLst>
            </p:cNvPr>
            <p:cNvCxnSpPr/>
            <p:nvPr/>
          </p:nvCxnSpPr>
          <p:spPr>
            <a:xfrm>
              <a:off x="2146003" y="3662605"/>
              <a:ext cx="285750" cy="280630"/>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62CCCF8-8309-E249-9E93-011426AE6C19}"/>
                </a:ext>
              </a:extLst>
            </p:cNvPr>
            <p:cNvCxnSpPr/>
            <p:nvPr/>
          </p:nvCxnSpPr>
          <p:spPr>
            <a:xfrm>
              <a:off x="1467553" y="3148370"/>
              <a:ext cx="285750" cy="280630"/>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9B18232A-E07F-7FA0-B0D8-A03F8FA51576}"/>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E4E34357-B2FD-6304-C6B7-86B9D4FA77C8}"/>
              </a:ext>
            </a:extLst>
          </p:cNvPr>
          <p:cNvSpPr txBox="1"/>
          <p:nvPr/>
        </p:nvSpPr>
        <p:spPr>
          <a:xfrm>
            <a:off x="53752" y="16581"/>
            <a:ext cx="9036496" cy="95410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C</a:t>
            </a:r>
            <a:r>
              <a:rPr kumimoji="0" lang="en-GB" sz="28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o</a:t>
            </a:r>
            <a:r>
              <a:rPr kumimoji="0" lang="en-CH" sz="28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mment optimiser la mise à l’échelle des centres TB ?</a:t>
            </a:r>
            <a:br>
              <a:rPr kumimoji="0" lang="en-CH" sz="28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br>
            <a:r>
              <a:rPr kumimoji="0" lang="en-CH" sz="28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Côte d’Ivoire</a:t>
            </a:r>
          </a:p>
        </p:txBody>
      </p:sp>
      <p:sp>
        <p:nvSpPr>
          <p:cNvPr id="6" name="Slide Number Placeholder 2">
            <a:extLst>
              <a:ext uri="{FF2B5EF4-FFF2-40B4-BE49-F238E27FC236}">
                <a16:creationId xmlns:a16="http://schemas.microsoft.com/office/drawing/2014/main" id="{06EEE0D8-4B19-AB8B-51CB-9FD6C709023C}"/>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15</a:t>
            </a:fld>
            <a:endParaRPr lang="en-GB" altLang="en-US" dirty="0"/>
          </a:p>
        </p:txBody>
      </p:sp>
    </p:spTree>
    <p:extLst>
      <p:ext uri="{BB962C8B-B14F-4D97-AF65-F5344CB8AC3E}">
        <p14:creationId xmlns:p14="http://schemas.microsoft.com/office/powerpoint/2010/main" val="223218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nodePh="1">
                                  <p:stCondLst>
                                    <p:cond delay="0"/>
                                  </p:stCondLst>
                                  <p:endCondLst>
                                    <p:cond evt="begin" delay="0">
                                      <p:tn val="23"/>
                                    </p:cond>
                                  </p:end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different colored spots&#10;&#10;Description automatically generated">
            <a:extLst>
              <a:ext uri="{FF2B5EF4-FFF2-40B4-BE49-F238E27FC236}">
                <a16:creationId xmlns:a16="http://schemas.microsoft.com/office/drawing/2014/main" id="{37BC872B-128A-27C9-E033-5FBBC309F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5" y="116632"/>
            <a:ext cx="9036496" cy="6389311"/>
          </a:xfrm>
          <a:prstGeom prst="rect">
            <a:avLst/>
          </a:prstGeom>
        </p:spPr>
      </p:pic>
      <p:sp>
        <p:nvSpPr>
          <p:cNvPr id="2" name="Slide Number Placeholder 2">
            <a:extLst>
              <a:ext uri="{FF2B5EF4-FFF2-40B4-BE49-F238E27FC236}">
                <a16:creationId xmlns:a16="http://schemas.microsoft.com/office/drawing/2014/main" id="{DFB3969F-F204-C73A-BCC7-FF5B63FA1755}"/>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16</a:t>
            </a:fld>
            <a:endParaRPr lang="en-GB" altLang="en-US" dirty="0"/>
          </a:p>
        </p:txBody>
      </p:sp>
    </p:spTree>
    <p:extLst>
      <p:ext uri="{BB962C8B-B14F-4D97-AF65-F5344CB8AC3E}">
        <p14:creationId xmlns:p14="http://schemas.microsoft.com/office/powerpoint/2010/main" val="2752960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D66E41-A07D-9CCB-B72F-3266AE5216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89" y="116632"/>
            <a:ext cx="9154889" cy="6473022"/>
          </a:xfrm>
          <a:prstGeom prst="rect">
            <a:avLst/>
          </a:prstGeom>
        </p:spPr>
      </p:pic>
      <p:sp>
        <p:nvSpPr>
          <p:cNvPr id="2" name="Slide Number Placeholder 2">
            <a:extLst>
              <a:ext uri="{FF2B5EF4-FFF2-40B4-BE49-F238E27FC236}">
                <a16:creationId xmlns:a16="http://schemas.microsoft.com/office/drawing/2014/main" id="{7B693F35-B108-E019-B54E-C678893DBB5E}"/>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17</a:t>
            </a:fld>
            <a:endParaRPr lang="en-GB" altLang="en-US" dirty="0"/>
          </a:p>
        </p:txBody>
      </p:sp>
    </p:spTree>
    <p:extLst>
      <p:ext uri="{BB962C8B-B14F-4D97-AF65-F5344CB8AC3E}">
        <p14:creationId xmlns:p14="http://schemas.microsoft.com/office/powerpoint/2010/main" val="357693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C82F49C-047E-B381-59D1-E1F5A3242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852" y="2534"/>
            <a:ext cx="6081979" cy="6855466"/>
          </a:xfrm>
          <a:prstGeom prst="rect">
            <a:avLst/>
          </a:prstGeom>
        </p:spPr>
      </p:pic>
      <p:sp>
        <p:nvSpPr>
          <p:cNvPr id="2" name="Rectangle 1">
            <a:extLst>
              <a:ext uri="{FF2B5EF4-FFF2-40B4-BE49-F238E27FC236}">
                <a16:creationId xmlns:a16="http://schemas.microsoft.com/office/drawing/2014/main" id="{B36EC188-FAD3-BE98-ABC4-83DDAD28AD77}"/>
              </a:ext>
            </a:extLst>
          </p:cNvPr>
          <p:cNvSpPr/>
          <p:nvPr/>
        </p:nvSpPr>
        <p:spPr>
          <a:xfrm>
            <a:off x="15169" y="0"/>
            <a:ext cx="2998091" cy="1844824"/>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853DDAC9-FDBD-CD66-DD92-13493987AF29}"/>
              </a:ext>
            </a:extLst>
          </p:cNvPr>
          <p:cNvSpPr txBox="1"/>
          <p:nvPr/>
        </p:nvSpPr>
        <p:spPr>
          <a:xfrm>
            <a:off x="10151" y="197976"/>
            <a:ext cx="2962843" cy="1569660"/>
          </a:xfrm>
          <a:prstGeom prst="rect">
            <a:avLst/>
          </a:prstGeom>
          <a:noFill/>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Arial" charset="0"/>
              </a:rPr>
              <a:t>Cas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manquants</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vs.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accès</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aux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traitements</a:t>
            </a:r>
            <a:endParaRPr kumimoji="0" lang="en-US" sz="3200" b="1" i="0" u="none" strike="noStrike" kern="1200" cap="none" spc="0" normalizeH="0" baseline="0" noProof="0" dirty="0">
              <a:ln>
                <a:noFill/>
              </a:ln>
              <a:solidFill>
                <a:schemeClr val="bg1"/>
              </a:solidFill>
              <a:effectLst/>
              <a:uLnTx/>
              <a:uFillTx/>
              <a:latin typeface="+mn-lt"/>
              <a:ea typeface="+mn-ea"/>
              <a:cs typeface="Arial" charset="0"/>
            </a:endParaRPr>
          </a:p>
        </p:txBody>
      </p:sp>
      <p:sp>
        <p:nvSpPr>
          <p:cNvPr id="4" name="Slide Number Placeholder 2">
            <a:extLst>
              <a:ext uri="{FF2B5EF4-FFF2-40B4-BE49-F238E27FC236}">
                <a16:creationId xmlns:a16="http://schemas.microsoft.com/office/drawing/2014/main" id="{D059B27A-BE1B-B8EE-3A50-C924757C16E5}"/>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18</a:t>
            </a:fld>
            <a:endParaRPr lang="en-GB" altLang="en-US" dirty="0"/>
          </a:p>
        </p:txBody>
      </p:sp>
    </p:spTree>
    <p:extLst>
      <p:ext uri="{BB962C8B-B14F-4D97-AF65-F5344CB8AC3E}">
        <p14:creationId xmlns:p14="http://schemas.microsoft.com/office/powerpoint/2010/main" val="1829022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 name="Rectangle 14">
            <a:extLst>
              <a:ext uri="{FF2B5EF4-FFF2-40B4-BE49-F238E27FC236}">
                <a16:creationId xmlns:a16="http://schemas.microsoft.com/office/drawing/2014/main" id="{E948C05A-6FFC-53FF-0DF0-19700B32F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987"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6" name="Picture 5" descr="Chart, bar chart, box and whisker chart&#10;&#10;Description automatically generated">
            <a:extLst>
              <a:ext uri="{FF2B5EF4-FFF2-40B4-BE49-F238E27FC236}">
                <a16:creationId xmlns:a16="http://schemas.microsoft.com/office/drawing/2014/main" id="{34E1C365-0DC6-23FE-5C3D-B29909527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380" y="1705325"/>
            <a:ext cx="4190207" cy="1997861"/>
          </a:xfrm>
          <a:prstGeom prst="rect">
            <a:avLst/>
          </a:prstGeom>
        </p:spPr>
      </p:pic>
      <p:pic>
        <p:nvPicPr>
          <p:cNvPr id="7" name="Picture 6" descr="Chart&#10;&#10;Description automatically generated">
            <a:extLst>
              <a:ext uri="{FF2B5EF4-FFF2-40B4-BE49-F238E27FC236}">
                <a16:creationId xmlns:a16="http://schemas.microsoft.com/office/drawing/2014/main" id="{04B4D822-2455-2E5B-255D-B92D475DC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380" y="4074646"/>
            <a:ext cx="4190207" cy="1997861"/>
          </a:xfrm>
          <a:prstGeom prst="rect">
            <a:avLst/>
          </a:prstGeom>
        </p:spPr>
      </p:pic>
      <p:grpSp>
        <p:nvGrpSpPr>
          <p:cNvPr id="8" name="Group 7">
            <a:extLst>
              <a:ext uri="{FF2B5EF4-FFF2-40B4-BE49-F238E27FC236}">
                <a16:creationId xmlns:a16="http://schemas.microsoft.com/office/drawing/2014/main" id="{2332FF8A-F6B1-4829-694B-D60D5D02EF88}"/>
              </a:ext>
            </a:extLst>
          </p:cNvPr>
          <p:cNvGrpSpPr/>
          <p:nvPr/>
        </p:nvGrpSpPr>
        <p:grpSpPr>
          <a:xfrm>
            <a:off x="6208401" y="3758234"/>
            <a:ext cx="2155825" cy="300082"/>
            <a:chOff x="8179982" y="3140590"/>
            <a:chExt cx="2874433" cy="400110"/>
          </a:xfrm>
        </p:grpSpPr>
        <p:sp>
          <p:nvSpPr>
            <p:cNvPr id="9" name="TextBox 8">
              <a:extLst>
                <a:ext uri="{FF2B5EF4-FFF2-40B4-BE49-F238E27FC236}">
                  <a16:creationId xmlns:a16="http://schemas.microsoft.com/office/drawing/2014/main" id="{6FC04602-7C8E-D369-AC6E-D5004910F5D6}"/>
                </a:ext>
              </a:extLst>
            </p:cNvPr>
            <p:cNvSpPr txBox="1"/>
            <p:nvPr/>
          </p:nvSpPr>
          <p:spPr>
            <a:xfrm>
              <a:off x="8179982" y="3140590"/>
              <a:ext cx="897467" cy="400110"/>
            </a:xfrm>
            <a:prstGeom prst="rect">
              <a:avLst/>
            </a:prstGeom>
            <a:noFill/>
          </p:spPr>
          <p:txBody>
            <a:bodyPr wrap="square" rtlCol="0">
              <a:spAutoFit/>
            </a:bodyPr>
            <a:lstStyle/>
            <a:p>
              <a:pPr defTabSz="685800" eaLnBrk="1" fontAlgn="auto" hangingPunct="1">
                <a:spcBef>
                  <a:spcPts val="0"/>
                </a:spcBef>
                <a:spcAft>
                  <a:spcPts val="0"/>
                </a:spcAft>
              </a:pPr>
              <a:r>
                <a:rPr lang="en-CH" sz="1350" b="1" dirty="0">
                  <a:solidFill>
                    <a:prstClr val="black"/>
                  </a:solidFill>
                  <a:latin typeface="Calibri" panose="020F0502020204030204"/>
                  <a:cs typeface="+mn-cs"/>
                </a:rPr>
                <a:t>38</a:t>
              </a:r>
              <a:endParaRPr lang="fr-FR" sz="1350" b="1" dirty="0">
                <a:solidFill>
                  <a:prstClr val="black"/>
                </a:solidFill>
                <a:latin typeface="Calibri" panose="020F0502020204030204"/>
                <a:cs typeface="+mn-cs"/>
              </a:endParaRPr>
            </a:p>
          </p:txBody>
        </p:sp>
        <p:sp>
          <p:nvSpPr>
            <p:cNvPr id="10" name="TextBox 9">
              <a:extLst>
                <a:ext uri="{FF2B5EF4-FFF2-40B4-BE49-F238E27FC236}">
                  <a16:creationId xmlns:a16="http://schemas.microsoft.com/office/drawing/2014/main" id="{5203F7FD-46D7-DA23-F548-C5F42F227DE7}"/>
                </a:ext>
              </a:extLst>
            </p:cNvPr>
            <p:cNvSpPr txBox="1"/>
            <p:nvPr/>
          </p:nvSpPr>
          <p:spPr>
            <a:xfrm>
              <a:off x="9168465" y="3140590"/>
              <a:ext cx="897467" cy="400110"/>
            </a:xfrm>
            <a:prstGeom prst="rect">
              <a:avLst/>
            </a:prstGeom>
            <a:noFill/>
          </p:spPr>
          <p:txBody>
            <a:bodyPr wrap="square" rtlCol="0">
              <a:spAutoFit/>
            </a:bodyPr>
            <a:lstStyle/>
            <a:p>
              <a:pPr defTabSz="685800" eaLnBrk="1" fontAlgn="auto" hangingPunct="1">
                <a:spcBef>
                  <a:spcPts val="0"/>
                </a:spcBef>
                <a:spcAft>
                  <a:spcPts val="0"/>
                </a:spcAft>
              </a:pPr>
              <a:r>
                <a:rPr lang="en-CH" sz="1350" b="1" dirty="0">
                  <a:solidFill>
                    <a:prstClr val="black"/>
                  </a:solidFill>
                  <a:latin typeface="Calibri" panose="020F0502020204030204"/>
                  <a:cs typeface="+mn-cs"/>
                </a:rPr>
                <a:t>40</a:t>
              </a:r>
              <a:endParaRPr lang="fr-FR" sz="1350" b="1" dirty="0">
                <a:solidFill>
                  <a:prstClr val="black"/>
                </a:solidFill>
                <a:latin typeface="Calibri" panose="020F0502020204030204"/>
                <a:cs typeface="+mn-cs"/>
              </a:endParaRPr>
            </a:p>
          </p:txBody>
        </p:sp>
        <p:sp>
          <p:nvSpPr>
            <p:cNvPr id="11" name="TextBox 10">
              <a:extLst>
                <a:ext uri="{FF2B5EF4-FFF2-40B4-BE49-F238E27FC236}">
                  <a16:creationId xmlns:a16="http://schemas.microsoft.com/office/drawing/2014/main" id="{C0971574-3545-D583-953B-42192D729A82}"/>
                </a:ext>
              </a:extLst>
            </p:cNvPr>
            <p:cNvSpPr txBox="1"/>
            <p:nvPr/>
          </p:nvSpPr>
          <p:spPr>
            <a:xfrm>
              <a:off x="10156948" y="3140590"/>
              <a:ext cx="897467" cy="400110"/>
            </a:xfrm>
            <a:prstGeom prst="rect">
              <a:avLst/>
            </a:prstGeom>
            <a:noFill/>
          </p:spPr>
          <p:txBody>
            <a:bodyPr wrap="square" rtlCol="0">
              <a:spAutoFit/>
            </a:bodyPr>
            <a:lstStyle/>
            <a:p>
              <a:pPr defTabSz="685800" eaLnBrk="1" fontAlgn="auto" hangingPunct="1">
                <a:spcBef>
                  <a:spcPts val="0"/>
                </a:spcBef>
                <a:spcAft>
                  <a:spcPts val="0"/>
                </a:spcAft>
              </a:pPr>
              <a:r>
                <a:rPr lang="en-CH" sz="1350" b="1" dirty="0">
                  <a:solidFill>
                    <a:prstClr val="black"/>
                  </a:solidFill>
                  <a:latin typeface="Calibri" panose="020F0502020204030204"/>
                  <a:cs typeface="+mn-cs"/>
                </a:rPr>
                <a:t>41</a:t>
              </a:r>
              <a:endParaRPr lang="fr-FR" sz="1350" b="1" dirty="0">
                <a:solidFill>
                  <a:prstClr val="black"/>
                </a:solidFill>
                <a:latin typeface="Calibri" panose="020F0502020204030204"/>
                <a:cs typeface="+mn-cs"/>
              </a:endParaRPr>
            </a:p>
          </p:txBody>
        </p:sp>
      </p:grpSp>
      <p:grpSp>
        <p:nvGrpSpPr>
          <p:cNvPr id="12" name="Group 11">
            <a:extLst>
              <a:ext uri="{FF2B5EF4-FFF2-40B4-BE49-F238E27FC236}">
                <a16:creationId xmlns:a16="http://schemas.microsoft.com/office/drawing/2014/main" id="{29850A89-B90C-9C52-16E3-C344BC83C02D}"/>
              </a:ext>
            </a:extLst>
          </p:cNvPr>
          <p:cNvGrpSpPr/>
          <p:nvPr/>
        </p:nvGrpSpPr>
        <p:grpSpPr>
          <a:xfrm>
            <a:off x="190190" y="1154810"/>
            <a:ext cx="3548672" cy="3484413"/>
            <a:chOff x="537187" y="1999797"/>
            <a:chExt cx="4731563" cy="4645884"/>
          </a:xfrm>
        </p:grpSpPr>
        <p:sp>
          <p:nvSpPr>
            <p:cNvPr id="13" name="TextBox 12">
              <a:extLst>
                <a:ext uri="{FF2B5EF4-FFF2-40B4-BE49-F238E27FC236}">
                  <a16:creationId xmlns:a16="http://schemas.microsoft.com/office/drawing/2014/main" id="{BEEB9B69-640B-3E31-77A0-A61AA4B82918}"/>
                </a:ext>
              </a:extLst>
            </p:cNvPr>
            <p:cNvSpPr txBox="1"/>
            <p:nvPr/>
          </p:nvSpPr>
          <p:spPr>
            <a:xfrm>
              <a:off x="645104" y="1999797"/>
              <a:ext cx="4623646" cy="1231107"/>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fr-FR" sz="1350" dirty="0">
                  <a:solidFill>
                    <a:prstClr val="black"/>
                  </a:solidFill>
                  <a:latin typeface="+mn-lt"/>
                  <a:cs typeface="+mn-cs"/>
                </a:rPr>
                <a:t>Les districts en rouge sont ceux dans lesquels l’incidence de la TB et du VIH est élevée et les l’accessibilité des populations aux services de santé liés à ces maladies est faible</a:t>
              </a:r>
            </a:p>
          </p:txBody>
        </p:sp>
        <p:grpSp>
          <p:nvGrpSpPr>
            <p:cNvPr id="14" name="Group 13">
              <a:extLst>
                <a:ext uri="{FF2B5EF4-FFF2-40B4-BE49-F238E27FC236}">
                  <a16:creationId xmlns:a16="http://schemas.microsoft.com/office/drawing/2014/main" id="{70BAD636-60E1-9DA9-4BDD-97D3FD844845}"/>
                </a:ext>
              </a:extLst>
            </p:cNvPr>
            <p:cNvGrpSpPr/>
            <p:nvPr/>
          </p:nvGrpSpPr>
          <p:grpSpPr>
            <a:xfrm>
              <a:off x="537187" y="3190070"/>
              <a:ext cx="4555490" cy="3455611"/>
              <a:chOff x="537187" y="3190070"/>
              <a:chExt cx="4555490" cy="3455611"/>
            </a:xfrm>
          </p:grpSpPr>
          <p:pic>
            <p:nvPicPr>
              <p:cNvPr id="15" name="Picture 14" descr="Map&#10;&#10;Description automatically generated">
                <a:extLst>
                  <a:ext uri="{FF2B5EF4-FFF2-40B4-BE49-F238E27FC236}">
                    <a16:creationId xmlns:a16="http://schemas.microsoft.com/office/drawing/2014/main" id="{EA497728-C854-8D7E-9919-97660CFB6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408" y="3190070"/>
                <a:ext cx="4430269" cy="3455611"/>
              </a:xfrm>
              <a:prstGeom prst="rect">
                <a:avLst/>
              </a:prstGeom>
            </p:spPr>
          </p:pic>
          <p:sp>
            <p:nvSpPr>
              <p:cNvPr id="16" name="TextBox 15">
                <a:extLst>
                  <a:ext uri="{FF2B5EF4-FFF2-40B4-BE49-F238E27FC236}">
                    <a16:creationId xmlns:a16="http://schemas.microsoft.com/office/drawing/2014/main" id="{F92C9B61-D533-8D35-FE17-2CABB5ED26F1}"/>
                  </a:ext>
                </a:extLst>
              </p:cNvPr>
              <p:cNvSpPr txBox="1"/>
              <p:nvPr/>
            </p:nvSpPr>
            <p:spPr>
              <a:xfrm>
                <a:off x="537187" y="3259525"/>
                <a:ext cx="1535763" cy="400109"/>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fr-FR" sz="1350" dirty="0">
                  <a:solidFill>
                    <a:prstClr val="black"/>
                  </a:solidFill>
                  <a:latin typeface="Calibri" panose="020F0502020204030204"/>
                  <a:cs typeface="+mn-cs"/>
                </a:endParaRPr>
              </a:p>
            </p:txBody>
          </p:sp>
        </p:grpSp>
      </p:grpSp>
      <p:sp>
        <p:nvSpPr>
          <p:cNvPr id="17" name="TextBox 16">
            <a:extLst>
              <a:ext uri="{FF2B5EF4-FFF2-40B4-BE49-F238E27FC236}">
                <a16:creationId xmlns:a16="http://schemas.microsoft.com/office/drawing/2014/main" id="{6CA0DF08-8239-6630-E678-EA9F0982FF0A}"/>
              </a:ext>
            </a:extLst>
          </p:cNvPr>
          <p:cNvSpPr txBox="1"/>
          <p:nvPr/>
        </p:nvSpPr>
        <p:spPr>
          <a:xfrm>
            <a:off x="4849809" y="1160822"/>
            <a:ext cx="3514417" cy="523220"/>
          </a:xfrm>
          <a:prstGeom prst="rect">
            <a:avLst/>
          </a:prstGeom>
          <a:noFill/>
        </p:spPr>
        <p:txBody>
          <a:bodyPr wrap="square" rtlCol="0">
            <a:spAutoFit/>
          </a:bodyPr>
          <a:lstStyle/>
          <a:p>
            <a:pPr defTabSz="685800" eaLnBrk="1" fontAlgn="auto" hangingPunct="1">
              <a:spcBef>
                <a:spcPts val="0"/>
              </a:spcBef>
              <a:spcAft>
                <a:spcPts val="0"/>
              </a:spcAft>
            </a:pPr>
            <a:r>
              <a:rPr lang="fr-FR" sz="1400" dirty="0">
                <a:solidFill>
                  <a:prstClr val="black"/>
                </a:solidFill>
                <a:latin typeface="+mn-lt"/>
                <a:cs typeface="+mn-cs"/>
              </a:rPr>
              <a:t>Proposition de répartition des guichets uniques selon la modélisation</a:t>
            </a:r>
          </a:p>
        </p:txBody>
      </p:sp>
      <p:sp>
        <p:nvSpPr>
          <p:cNvPr id="18" name="TextBox 17">
            <a:extLst>
              <a:ext uri="{FF2B5EF4-FFF2-40B4-BE49-F238E27FC236}">
                <a16:creationId xmlns:a16="http://schemas.microsoft.com/office/drawing/2014/main" id="{45FE66BC-1029-B934-48AE-C9FDFFC2C3CA}"/>
              </a:ext>
            </a:extLst>
          </p:cNvPr>
          <p:cNvSpPr txBox="1"/>
          <p:nvPr/>
        </p:nvSpPr>
        <p:spPr>
          <a:xfrm>
            <a:off x="4877552" y="6099458"/>
            <a:ext cx="4144422" cy="523220"/>
          </a:xfrm>
          <a:prstGeom prst="rect">
            <a:avLst/>
          </a:prstGeom>
          <a:noFill/>
        </p:spPr>
        <p:txBody>
          <a:bodyPr wrap="square" rtlCol="0">
            <a:spAutoFit/>
          </a:bodyPr>
          <a:lstStyle/>
          <a:p>
            <a:pPr defTabSz="685800" eaLnBrk="1" fontAlgn="auto" hangingPunct="1">
              <a:spcBef>
                <a:spcPts val="0"/>
              </a:spcBef>
              <a:spcAft>
                <a:spcPts val="0"/>
              </a:spcAft>
            </a:pPr>
            <a:r>
              <a:rPr lang="fr-FR" sz="1400" dirty="0">
                <a:solidFill>
                  <a:prstClr val="black"/>
                </a:solidFill>
                <a:latin typeface="+mn-lt"/>
                <a:cs typeface="+mn-cs"/>
              </a:rPr>
              <a:t>Proposition de répartition des guichets uniques selon le PNLT</a:t>
            </a:r>
          </a:p>
        </p:txBody>
      </p:sp>
      <p:sp>
        <p:nvSpPr>
          <p:cNvPr id="20" name="TextBox 19">
            <a:extLst>
              <a:ext uri="{FF2B5EF4-FFF2-40B4-BE49-F238E27FC236}">
                <a16:creationId xmlns:a16="http://schemas.microsoft.com/office/drawing/2014/main" id="{A2852CB3-222B-2A13-D12D-C6730652960F}"/>
              </a:ext>
            </a:extLst>
          </p:cNvPr>
          <p:cNvSpPr txBox="1"/>
          <p:nvPr/>
        </p:nvSpPr>
        <p:spPr>
          <a:xfrm>
            <a:off x="199125" y="5071737"/>
            <a:ext cx="3892325" cy="954107"/>
          </a:xfrm>
          <a:prstGeom prst="rect">
            <a:avLst/>
          </a:prstGeom>
          <a:noFill/>
        </p:spPr>
        <p:txBody>
          <a:bodyPr wrap="square" rtlCol="0">
            <a:spAutoFit/>
          </a:bodyPr>
          <a:lstStyle/>
          <a:p>
            <a:pPr defTabSz="685800" eaLnBrk="1" fontAlgn="auto" hangingPunct="1">
              <a:spcBef>
                <a:spcPts val="0"/>
              </a:spcBef>
              <a:spcAft>
                <a:spcPts val="0"/>
              </a:spcAft>
            </a:pPr>
            <a:r>
              <a:rPr lang="fr-FR" sz="1400" dirty="0">
                <a:solidFill>
                  <a:prstClr val="black"/>
                </a:solidFill>
                <a:latin typeface="+mn-lt"/>
                <a:ea typeface="Calibri" panose="020F0502020204030204" pitchFamily="34" charset="0"/>
                <a:cs typeface="+mn-cs"/>
              </a:rPr>
              <a:t>63 FOSA ont été sélectionnées dans les districts prioritaires</a:t>
            </a:r>
            <a:r>
              <a:rPr lang="en-CH" sz="1400" dirty="0">
                <a:solidFill>
                  <a:prstClr val="black"/>
                </a:solidFill>
                <a:latin typeface="+mn-lt"/>
                <a:ea typeface="Calibri" panose="020F0502020204030204" pitchFamily="34" charset="0"/>
                <a:cs typeface="+mn-cs"/>
              </a:rPr>
              <a:t> (</a:t>
            </a:r>
            <a:r>
              <a:rPr lang="en-CH" sz="1400" dirty="0" err="1">
                <a:solidFill>
                  <a:prstClr val="black"/>
                </a:solidFill>
                <a:latin typeface="+mn-lt"/>
                <a:ea typeface="Calibri" panose="020F0502020204030204" pitchFamily="34" charset="0"/>
                <a:cs typeface="+mn-cs"/>
              </a:rPr>
              <a:t>en</a:t>
            </a:r>
            <a:r>
              <a:rPr lang="en-CH" sz="1400" dirty="0">
                <a:solidFill>
                  <a:prstClr val="black"/>
                </a:solidFill>
                <a:latin typeface="+mn-lt"/>
                <a:ea typeface="Calibri" panose="020F0502020204030204" pitchFamily="34" charset="0"/>
                <a:cs typeface="+mn-cs"/>
              </a:rPr>
              <a:t> raison de 3 FOSA par district)</a:t>
            </a:r>
            <a:r>
              <a:rPr lang="fr-FR" sz="1400" dirty="0">
                <a:solidFill>
                  <a:prstClr val="black"/>
                </a:solidFill>
                <a:latin typeface="+mn-lt"/>
                <a:ea typeface="Calibri" panose="020F0502020204030204" pitchFamily="34" charset="0"/>
                <a:cs typeface="+mn-cs"/>
              </a:rPr>
              <a:t>. Pour compléter le réseau, 56 FOSA ont été proposés dans les districts non prioritaires</a:t>
            </a:r>
            <a:r>
              <a:rPr lang="en-CH" sz="1400" dirty="0">
                <a:solidFill>
                  <a:prstClr val="black"/>
                </a:solidFill>
                <a:latin typeface="+mn-lt"/>
                <a:ea typeface="Calibri" panose="020F0502020204030204" pitchFamily="34" charset="0"/>
                <a:cs typeface="+mn-cs"/>
              </a:rPr>
              <a:t>. </a:t>
            </a:r>
            <a:endParaRPr lang="fr-FR" sz="1400" dirty="0">
              <a:solidFill>
                <a:prstClr val="black"/>
              </a:solidFill>
              <a:latin typeface="+mn-lt"/>
              <a:cs typeface="+mn-cs"/>
            </a:endParaRPr>
          </a:p>
        </p:txBody>
      </p:sp>
      <p:sp>
        <p:nvSpPr>
          <p:cNvPr id="2" name="Rectangle 1">
            <a:extLst>
              <a:ext uri="{FF2B5EF4-FFF2-40B4-BE49-F238E27FC236}">
                <a16:creationId xmlns:a16="http://schemas.microsoft.com/office/drawing/2014/main" id="{CE3E7B90-A922-336B-9468-DF197B81B520}"/>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9B0A5D4C-39F8-F620-E936-C0B1AF7B459A}"/>
              </a:ext>
            </a:extLst>
          </p:cNvPr>
          <p:cNvSpPr txBox="1"/>
          <p:nvPr/>
        </p:nvSpPr>
        <p:spPr>
          <a:xfrm>
            <a:off x="0" y="219009"/>
            <a:ext cx="9102587" cy="535531"/>
          </a:xfrm>
          <a:prstGeom prst="rect">
            <a:avLst/>
          </a:prstGeom>
          <a:noFill/>
        </p:spPr>
        <p:txBody>
          <a:bodyPr wrap="square">
            <a:spAutoFit/>
          </a:bodyPr>
          <a:lstStyle/>
          <a:p>
            <a:pPr algn="ctr" defTabSz="685800" eaLnBrk="1" fontAlgn="auto" hangingPunct="1">
              <a:lnSpc>
                <a:spcPct val="90000"/>
              </a:lnSpc>
              <a:spcAft>
                <a:spcPts val="450"/>
              </a:spcAft>
            </a:pPr>
            <a:r>
              <a:rPr lang="en-US" sz="3200" b="1" dirty="0">
                <a:solidFill>
                  <a:schemeClr val="bg1"/>
                </a:solidFill>
                <a:latin typeface="Calibri" panose="020F0502020204030204"/>
                <a:cs typeface="+mn-cs"/>
              </a:rPr>
              <a:t>Mise </a:t>
            </a:r>
            <a:r>
              <a:rPr lang="en-US" sz="3200" b="1" dirty="0" err="1">
                <a:solidFill>
                  <a:schemeClr val="bg1"/>
                </a:solidFill>
                <a:latin typeface="Calibri" panose="020F0502020204030204"/>
                <a:cs typeface="+mn-cs"/>
              </a:rPr>
              <a:t>à</a:t>
            </a:r>
            <a:r>
              <a:rPr lang="en-US" sz="3200" b="1" dirty="0">
                <a:solidFill>
                  <a:schemeClr val="bg1"/>
                </a:solidFill>
                <a:latin typeface="Calibri" panose="020F0502020204030204"/>
                <a:cs typeface="+mn-cs"/>
              </a:rPr>
              <a:t> </a:t>
            </a:r>
            <a:r>
              <a:rPr lang="en-US" sz="3200" b="1" dirty="0" err="1">
                <a:solidFill>
                  <a:schemeClr val="bg1"/>
                </a:solidFill>
                <a:latin typeface="Calibri" panose="020F0502020204030204"/>
                <a:cs typeface="+mn-cs"/>
              </a:rPr>
              <a:t>l’échelle</a:t>
            </a:r>
            <a:r>
              <a:rPr lang="en-US" sz="3200" b="1" dirty="0">
                <a:solidFill>
                  <a:schemeClr val="bg1"/>
                </a:solidFill>
                <a:latin typeface="Calibri" panose="020F0502020204030204"/>
                <a:cs typeface="+mn-cs"/>
              </a:rPr>
              <a:t> des guichets </a:t>
            </a:r>
            <a:r>
              <a:rPr lang="en-US" sz="3200" b="1" dirty="0" err="1">
                <a:solidFill>
                  <a:schemeClr val="bg1"/>
                </a:solidFill>
                <a:latin typeface="Calibri" panose="020F0502020204030204"/>
                <a:cs typeface="+mn-cs"/>
              </a:rPr>
              <a:t>uniques</a:t>
            </a:r>
            <a:r>
              <a:rPr lang="en-US" sz="3200" b="1" dirty="0">
                <a:solidFill>
                  <a:schemeClr val="bg1"/>
                </a:solidFill>
                <a:latin typeface="Calibri" panose="020F0502020204030204"/>
                <a:cs typeface="+mn-cs"/>
              </a:rPr>
              <a:t>, Niger</a:t>
            </a:r>
          </a:p>
        </p:txBody>
      </p:sp>
      <p:sp>
        <p:nvSpPr>
          <p:cNvPr id="21" name="TextBox 20">
            <a:extLst>
              <a:ext uri="{FF2B5EF4-FFF2-40B4-BE49-F238E27FC236}">
                <a16:creationId xmlns:a16="http://schemas.microsoft.com/office/drawing/2014/main" id="{A85DFE60-07DA-FD64-5158-DEBCEF396F0E}"/>
              </a:ext>
            </a:extLst>
          </p:cNvPr>
          <p:cNvSpPr txBox="1"/>
          <p:nvPr/>
        </p:nvSpPr>
        <p:spPr>
          <a:xfrm>
            <a:off x="105943" y="1280304"/>
            <a:ext cx="184731" cy="369332"/>
          </a:xfrm>
          <a:prstGeom prst="rect">
            <a:avLst/>
          </a:prstGeom>
          <a:noFill/>
        </p:spPr>
        <p:txBody>
          <a:bodyPr wrap="none" rtlCol="0">
            <a:spAutoFit/>
          </a:bodyPr>
          <a:lstStyle/>
          <a:p>
            <a:endParaRPr lang="en-CH" dirty="0"/>
          </a:p>
        </p:txBody>
      </p:sp>
      <p:sp>
        <p:nvSpPr>
          <p:cNvPr id="5" name="Slide Number Placeholder 2">
            <a:extLst>
              <a:ext uri="{FF2B5EF4-FFF2-40B4-BE49-F238E27FC236}">
                <a16:creationId xmlns:a16="http://schemas.microsoft.com/office/drawing/2014/main" id="{31A785B2-D5E5-8FEC-CF7E-F7E6BF744822}"/>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19</a:t>
            </a:fld>
            <a:endParaRPr lang="en-GB" altLang="en-US" dirty="0"/>
          </a:p>
        </p:txBody>
      </p:sp>
    </p:spTree>
    <p:extLst>
      <p:ext uri="{BB962C8B-B14F-4D97-AF65-F5344CB8AC3E}">
        <p14:creationId xmlns:p14="http://schemas.microsoft.com/office/powerpoint/2010/main" val="24564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B892AC-2960-B04E-826B-D6C624DBCC24}"/>
              </a:ext>
            </a:extLst>
          </p:cNvPr>
          <p:cNvGrpSpPr/>
          <p:nvPr/>
        </p:nvGrpSpPr>
        <p:grpSpPr>
          <a:xfrm>
            <a:off x="293630" y="1453399"/>
            <a:ext cx="5881959" cy="1128916"/>
            <a:chOff x="391506" y="794866"/>
            <a:chExt cx="7842612" cy="1505220"/>
          </a:xfrm>
        </p:grpSpPr>
        <p:pic>
          <p:nvPicPr>
            <p:cNvPr id="130" name="Graphic 129">
              <a:extLst>
                <a:ext uri="{FF2B5EF4-FFF2-40B4-BE49-F238E27FC236}">
                  <a16:creationId xmlns:a16="http://schemas.microsoft.com/office/drawing/2014/main" id="{7148F104-D520-7040-9F18-55867B31A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9660" y="865550"/>
              <a:ext cx="1254458" cy="1254458"/>
            </a:xfrm>
            <a:prstGeom prst="rect">
              <a:avLst/>
            </a:prstGeom>
          </p:spPr>
        </p:pic>
        <p:pic>
          <p:nvPicPr>
            <p:cNvPr id="131" name="Graphic 130">
              <a:extLst>
                <a:ext uri="{FF2B5EF4-FFF2-40B4-BE49-F238E27FC236}">
                  <a16:creationId xmlns:a16="http://schemas.microsoft.com/office/drawing/2014/main" id="{5D48EF86-5577-A74D-A400-AF7CB714C5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59262" y="1529144"/>
              <a:ext cx="399829" cy="399829"/>
            </a:xfrm>
            <a:prstGeom prst="rect">
              <a:avLst/>
            </a:prstGeom>
          </p:spPr>
        </p:pic>
        <p:sp>
          <p:nvSpPr>
            <p:cNvPr id="134" name="TextBox 133">
              <a:extLst>
                <a:ext uri="{FF2B5EF4-FFF2-40B4-BE49-F238E27FC236}">
                  <a16:creationId xmlns:a16="http://schemas.microsoft.com/office/drawing/2014/main" id="{8F6D6F00-990E-904D-A993-4E541575EF37}"/>
                </a:ext>
              </a:extLst>
            </p:cNvPr>
            <p:cNvSpPr txBox="1"/>
            <p:nvPr/>
          </p:nvSpPr>
          <p:spPr>
            <a:xfrm>
              <a:off x="391506" y="794866"/>
              <a:ext cx="5301024" cy="348813"/>
            </a:xfrm>
            <a:prstGeom prst="rect">
              <a:avLst/>
            </a:prstGeom>
            <a:noFill/>
            <a:ln>
              <a:noFill/>
            </a:ln>
          </p:spPr>
          <p:txBody>
            <a:bodyPr wrap="none" rtlCol="0">
              <a:spAutoFit/>
            </a:bodyPr>
            <a:lstStyle/>
            <a:p>
              <a:pPr defTabSz="342900"/>
              <a:r>
                <a:rPr lang="fr-FR" sz="1100" b="1" dirty="0">
                  <a:solidFill>
                    <a:srgbClr val="3A405A"/>
                  </a:solidFill>
                  <a:latin typeface="Montserrat SemiBold" pitchFamily="2" charset="77"/>
                </a:rPr>
                <a:t>Disponibilité et répartition des ressources humaines</a:t>
              </a:r>
            </a:p>
          </p:txBody>
        </p:sp>
        <p:pic>
          <p:nvPicPr>
            <p:cNvPr id="135" name="Graphic 134">
              <a:extLst>
                <a:ext uri="{FF2B5EF4-FFF2-40B4-BE49-F238E27FC236}">
                  <a16:creationId xmlns:a16="http://schemas.microsoft.com/office/drawing/2014/main" id="{BA5F590C-9FC5-7B45-B838-885ECD7944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0466" y="1603920"/>
              <a:ext cx="478971" cy="478971"/>
            </a:xfrm>
            <a:prstGeom prst="rect">
              <a:avLst/>
            </a:prstGeom>
          </p:spPr>
        </p:pic>
        <p:pic>
          <p:nvPicPr>
            <p:cNvPr id="136" name="Graphic 135">
              <a:extLst>
                <a:ext uri="{FF2B5EF4-FFF2-40B4-BE49-F238E27FC236}">
                  <a16:creationId xmlns:a16="http://schemas.microsoft.com/office/drawing/2014/main" id="{F5FB88CB-30F4-0B4B-AB18-65ED64E1F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72455" y="1397091"/>
              <a:ext cx="685800" cy="685800"/>
            </a:xfrm>
            <a:prstGeom prst="rect">
              <a:avLst/>
            </a:prstGeom>
          </p:spPr>
        </p:pic>
        <p:pic>
          <p:nvPicPr>
            <p:cNvPr id="137" name="Graphic 136">
              <a:extLst>
                <a:ext uri="{FF2B5EF4-FFF2-40B4-BE49-F238E27FC236}">
                  <a16:creationId xmlns:a16="http://schemas.microsoft.com/office/drawing/2014/main" id="{C428D139-5A90-A649-88EE-1AB124520A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4532" y="1302336"/>
              <a:ext cx="780555" cy="780555"/>
            </a:xfrm>
            <a:prstGeom prst="rect">
              <a:avLst/>
            </a:prstGeom>
          </p:spPr>
        </p:pic>
        <p:sp>
          <p:nvSpPr>
            <p:cNvPr id="138" name="TextBox 137">
              <a:extLst>
                <a:ext uri="{FF2B5EF4-FFF2-40B4-BE49-F238E27FC236}">
                  <a16:creationId xmlns:a16="http://schemas.microsoft.com/office/drawing/2014/main" id="{8E4FC067-4ADD-9349-9A08-586614354414}"/>
                </a:ext>
              </a:extLst>
            </p:cNvPr>
            <p:cNvSpPr txBox="1"/>
            <p:nvPr/>
          </p:nvSpPr>
          <p:spPr>
            <a:xfrm>
              <a:off x="6642790" y="1520387"/>
              <a:ext cx="500565" cy="779699"/>
            </a:xfrm>
            <a:prstGeom prst="rect">
              <a:avLst/>
            </a:prstGeom>
            <a:noFill/>
            <a:ln>
              <a:noFill/>
            </a:ln>
          </p:spPr>
          <p:txBody>
            <a:bodyPr wrap="none" rtlCol="0">
              <a:spAutoFit/>
            </a:bodyPr>
            <a:lstStyle/>
            <a:p>
              <a:pPr defTabSz="342900"/>
              <a:r>
                <a:rPr lang="fr-FR" sz="3200" dirty="0">
                  <a:solidFill>
                    <a:srgbClr val="C00000"/>
                  </a:solidFill>
                  <a:latin typeface="Calibri" panose="020F0502020204030204"/>
                </a:rPr>
                <a:t>?</a:t>
              </a:r>
            </a:p>
          </p:txBody>
        </p:sp>
        <p:sp>
          <p:nvSpPr>
            <p:cNvPr id="140" name="TextBox 139">
              <a:extLst>
                <a:ext uri="{FF2B5EF4-FFF2-40B4-BE49-F238E27FC236}">
                  <a16:creationId xmlns:a16="http://schemas.microsoft.com/office/drawing/2014/main" id="{C0F70802-9C0D-DB46-AB23-8400080F4FB9}"/>
                </a:ext>
              </a:extLst>
            </p:cNvPr>
            <p:cNvSpPr txBox="1"/>
            <p:nvPr/>
          </p:nvSpPr>
          <p:spPr>
            <a:xfrm>
              <a:off x="391506" y="1027242"/>
              <a:ext cx="4711621" cy="984884"/>
            </a:xfrm>
            <a:prstGeom prst="rect">
              <a:avLst/>
            </a:prstGeom>
            <a:noFill/>
            <a:ln>
              <a:noFill/>
            </a:ln>
          </p:spPr>
          <p:txBody>
            <a:bodyPr wrap="square" rtlCol="0">
              <a:spAutoFit/>
            </a:bodyPr>
            <a:lstStyle/>
            <a:p>
              <a:pPr defTabSz="342900"/>
              <a:r>
                <a:rPr lang="fr-FR" sz="1050" dirty="0">
                  <a:solidFill>
                    <a:srgbClr val="3A405A"/>
                  </a:solidFill>
                  <a:latin typeface="Montserrat Light" pitchFamily="2" charset="77"/>
                </a:rPr>
                <a:t>Y a-t-il un fournisseur de services de santé dans ma communauté? Les services de santé disponibles répondent-ils aux besoins de la population ?</a:t>
              </a:r>
            </a:p>
          </p:txBody>
        </p:sp>
      </p:grpSp>
      <p:grpSp>
        <p:nvGrpSpPr>
          <p:cNvPr id="3" name="Group 2">
            <a:extLst>
              <a:ext uri="{FF2B5EF4-FFF2-40B4-BE49-F238E27FC236}">
                <a16:creationId xmlns:a16="http://schemas.microsoft.com/office/drawing/2014/main" id="{983D21C4-E181-364F-A70C-2D05F6CDF820}"/>
              </a:ext>
            </a:extLst>
          </p:cNvPr>
          <p:cNvGrpSpPr/>
          <p:nvPr/>
        </p:nvGrpSpPr>
        <p:grpSpPr>
          <a:xfrm>
            <a:off x="253432" y="2493087"/>
            <a:ext cx="8577813" cy="1518658"/>
            <a:chOff x="337909" y="2181125"/>
            <a:chExt cx="11437083" cy="2024880"/>
          </a:xfrm>
        </p:grpSpPr>
        <p:grpSp>
          <p:nvGrpSpPr>
            <p:cNvPr id="100" name="Group 99">
              <a:extLst>
                <a:ext uri="{FF2B5EF4-FFF2-40B4-BE49-F238E27FC236}">
                  <a16:creationId xmlns:a16="http://schemas.microsoft.com/office/drawing/2014/main" id="{2A1A1F17-8273-A54A-8199-2D6D63FEDDE2}"/>
                </a:ext>
              </a:extLst>
            </p:cNvPr>
            <p:cNvGrpSpPr/>
            <p:nvPr/>
          </p:nvGrpSpPr>
          <p:grpSpPr>
            <a:xfrm>
              <a:off x="4196976" y="2330127"/>
              <a:ext cx="4269509" cy="1866996"/>
              <a:chOff x="4292600" y="2480877"/>
              <a:chExt cx="4269509" cy="1292259"/>
            </a:xfrm>
            <a:noFill/>
          </p:grpSpPr>
          <p:sp>
            <p:nvSpPr>
              <p:cNvPr id="101" name="Freeform 100">
                <a:extLst>
                  <a:ext uri="{FF2B5EF4-FFF2-40B4-BE49-F238E27FC236}">
                    <a16:creationId xmlns:a16="http://schemas.microsoft.com/office/drawing/2014/main" id="{086EAE7E-4CC2-1346-8607-DB5CE3C7E476}"/>
                  </a:ext>
                </a:extLst>
              </p:cNvPr>
              <p:cNvSpPr/>
              <p:nvPr/>
            </p:nvSpPr>
            <p:spPr>
              <a:xfrm>
                <a:off x="4292600" y="2493611"/>
                <a:ext cx="2743200" cy="1279525"/>
              </a:xfrm>
              <a:custGeom>
                <a:avLst/>
                <a:gdLst>
                  <a:gd name="connsiteX0" fmla="*/ 0 w 2743200"/>
                  <a:gd name="connsiteY0" fmla="*/ 958850 h 1279525"/>
                  <a:gd name="connsiteX1" fmla="*/ 1171575 w 2743200"/>
                  <a:gd name="connsiteY1" fmla="*/ 1136650 h 1279525"/>
                  <a:gd name="connsiteX2" fmla="*/ 1508125 w 2743200"/>
                  <a:gd name="connsiteY2" fmla="*/ 1216025 h 1279525"/>
                  <a:gd name="connsiteX3" fmla="*/ 1689100 w 2743200"/>
                  <a:gd name="connsiteY3" fmla="*/ 1257300 h 1279525"/>
                  <a:gd name="connsiteX4" fmla="*/ 1771650 w 2743200"/>
                  <a:gd name="connsiteY4" fmla="*/ 1279525 h 1279525"/>
                  <a:gd name="connsiteX5" fmla="*/ 2273300 w 2743200"/>
                  <a:gd name="connsiteY5" fmla="*/ 1273175 h 1279525"/>
                  <a:gd name="connsiteX6" fmla="*/ 2714625 w 2743200"/>
                  <a:gd name="connsiteY6" fmla="*/ 1276350 h 1279525"/>
                  <a:gd name="connsiteX7" fmla="*/ 2740025 w 2743200"/>
                  <a:gd name="connsiteY7" fmla="*/ 1254125 h 1279525"/>
                  <a:gd name="connsiteX8" fmla="*/ 2740025 w 2743200"/>
                  <a:gd name="connsiteY8" fmla="*/ 1254125 h 1279525"/>
                  <a:gd name="connsiteX9" fmla="*/ 2743200 w 2743200"/>
                  <a:gd name="connsiteY9" fmla="*/ 1187450 h 1279525"/>
                  <a:gd name="connsiteX10" fmla="*/ 2717800 w 2743200"/>
                  <a:gd name="connsiteY10" fmla="*/ 1114425 h 1279525"/>
                  <a:gd name="connsiteX11" fmla="*/ 2676525 w 2743200"/>
                  <a:gd name="connsiteY11" fmla="*/ 1025525 h 1279525"/>
                  <a:gd name="connsiteX12" fmla="*/ 2574925 w 2743200"/>
                  <a:gd name="connsiteY12" fmla="*/ 727075 h 1279525"/>
                  <a:gd name="connsiteX13" fmla="*/ 2463800 w 2743200"/>
                  <a:gd name="connsiteY13" fmla="*/ 438150 h 1279525"/>
                  <a:gd name="connsiteX14" fmla="*/ 2298700 w 2743200"/>
                  <a:gd name="connsiteY14" fmla="*/ 0 h 1279525"/>
                  <a:gd name="connsiteX15" fmla="*/ 2298700 w 2743200"/>
                  <a:gd name="connsiteY15" fmla="*/ 0 h 12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200" h="1279525">
                    <a:moveTo>
                      <a:pt x="0" y="958850"/>
                    </a:moveTo>
                    <a:lnTo>
                      <a:pt x="1171575" y="1136650"/>
                    </a:lnTo>
                    <a:lnTo>
                      <a:pt x="1508125" y="1216025"/>
                    </a:lnTo>
                    <a:lnTo>
                      <a:pt x="1689100" y="1257300"/>
                    </a:lnTo>
                    <a:lnTo>
                      <a:pt x="1771650" y="1279525"/>
                    </a:lnTo>
                    <a:lnTo>
                      <a:pt x="2273300" y="1273175"/>
                    </a:lnTo>
                    <a:lnTo>
                      <a:pt x="2714625" y="1276350"/>
                    </a:lnTo>
                    <a:lnTo>
                      <a:pt x="2740025" y="1254125"/>
                    </a:lnTo>
                    <a:lnTo>
                      <a:pt x="2740025" y="1254125"/>
                    </a:lnTo>
                    <a:lnTo>
                      <a:pt x="2743200" y="1187450"/>
                    </a:lnTo>
                    <a:lnTo>
                      <a:pt x="2717800" y="1114425"/>
                    </a:lnTo>
                    <a:lnTo>
                      <a:pt x="2676525" y="1025525"/>
                    </a:lnTo>
                    <a:lnTo>
                      <a:pt x="2574925" y="727075"/>
                    </a:lnTo>
                    <a:lnTo>
                      <a:pt x="2463800" y="438150"/>
                    </a:lnTo>
                    <a:lnTo>
                      <a:pt x="2298700" y="0"/>
                    </a:lnTo>
                    <a:lnTo>
                      <a:pt x="2298700" y="0"/>
                    </a:lnTo>
                  </a:path>
                </a:pathLst>
              </a:custGeom>
              <a:grpFill/>
              <a:ln w="31750"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2" name="Freeform 101">
                <a:extLst>
                  <a:ext uri="{FF2B5EF4-FFF2-40B4-BE49-F238E27FC236}">
                    <a16:creationId xmlns:a16="http://schemas.microsoft.com/office/drawing/2014/main" id="{96B156F2-502C-004F-9DC3-23B16E615455}"/>
                  </a:ext>
                </a:extLst>
              </p:cNvPr>
              <p:cNvSpPr/>
              <p:nvPr/>
            </p:nvSpPr>
            <p:spPr>
              <a:xfrm>
                <a:off x="5721350" y="2493611"/>
                <a:ext cx="12700" cy="1130300"/>
              </a:xfrm>
              <a:custGeom>
                <a:avLst/>
                <a:gdLst>
                  <a:gd name="connsiteX0" fmla="*/ 0 w 12700"/>
                  <a:gd name="connsiteY0" fmla="*/ 0 h 1130300"/>
                  <a:gd name="connsiteX1" fmla="*/ 12700 w 12700"/>
                  <a:gd name="connsiteY1" fmla="*/ 1130300 h 1130300"/>
                </a:gdLst>
                <a:ahLst/>
                <a:cxnLst>
                  <a:cxn ang="0">
                    <a:pos x="connsiteX0" y="connsiteY0"/>
                  </a:cxn>
                  <a:cxn ang="0">
                    <a:pos x="connsiteX1" y="connsiteY1"/>
                  </a:cxn>
                </a:cxnLst>
                <a:rect l="l" t="t" r="r" b="b"/>
                <a:pathLst>
                  <a:path w="12700" h="1130300">
                    <a:moveTo>
                      <a:pt x="0" y="0"/>
                    </a:moveTo>
                    <a:lnTo>
                      <a:pt x="12700" y="1130300"/>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3" name="Freeform 102">
                <a:extLst>
                  <a:ext uri="{FF2B5EF4-FFF2-40B4-BE49-F238E27FC236}">
                    <a16:creationId xmlns:a16="http://schemas.microsoft.com/office/drawing/2014/main" id="{AF2608AE-363E-D146-92F9-EE933D94A0D3}"/>
                  </a:ext>
                </a:extLst>
              </p:cNvPr>
              <p:cNvSpPr/>
              <p:nvPr/>
            </p:nvSpPr>
            <p:spPr>
              <a:xfrm>
                <a:off x="5494339" y="3147661"/>
                <a:ext cx="1350962" cy="488950"/>
              </a:xfrm>
              <a:custGeom>
                <a:avLst/>
                <a:gdLst>
                  <a:gd name="connsiteX0" fmla="*/ 0 w 1336675"/>
                  <a:gd name="connsiteY0" fmla="*/ 488950 h 488950"/>
                  <a:gd name="connsiteX1" fmla="*/ 434975 w 1336675"/>
                  <a:gd name="connsiteY1" fmla="*/ 473075 h 488950"/>
                  <a:gd name="connsiteX2" fmla="*/ 441325 w 1336675"/>
                  <a:gd name="connsiteY2" fmla="*/ 250825 h 488950"/>
                  <a:gd name="connsiteX3" fmla="*/ 450850 w 1336675"/>
                  <a:gd name="connsiteY3" fmla="*/ 130175 h 488950"/>
                  <a:gd name="connsiteX4" fmla="*/ 460375 w 1336675"/>
                  <a:gd name="connsiteY4" fmla="*/ 9525 h 488950"/>
                  <a:gd name="connsiteX5" fmla="*/ 460375 w 1336675"/>
                  <a:gd name="connsiteY5" fmla="*/ 9525 h 488950"/>
                  <a:gd name="connsiteX6" fmla="*/ 552450 w 1336675"/>
                  <a:gd name="connsiteY6" fmla="*/ 0 h 488950"/>
                  <a:gd name="connsiteX7" fmla="*/ 844550 w 1336675"/>
                  <a:gd name="connsiteY7" fmla="*/ 3175 h 488950"/>
                  <a:gd name="connsiteX8" fmla="*/ 1336675 w 1336675"/>
                  <a:gd name="connsiteY8" fmla="*/ 9525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6675" h="488950">
                    <a:moveTo>
                      <a:pt x="0" y="488950"/>
                    </a:moveTo>
                    <a:lnTo>
                      <a:pt x="434975" y="473075"/>
                    </a:lnTo>
                    <a:lnTo>
                      <a:pt x="441325" y="250825"/>
                    </a:lnTo>
                    <a:lnTo>
                      <a:pt x="450850" y="130175"/>
                    </a:lnTo>
                    <a:lnTo>
                      <a:pt x="460375" y="9525"/>
                    </a:lnTo>
                    <a:lnTo>
                      <a:pt x="460375" y="9525"/>
                    </a:lnTo>
                    <a:lnTo>
                      <a:pt x="552450" y="0"/>
                    </a:lnTo>
                    <a:lnTo>
                      <a:pt x="844550" y="3175"/>
                    </a:lnTo>
                    <a:lnTo>
                      <a:pt x="1336675" y="9525"/>
                    </a:lnTo>
                  </a:path>
                </a:pathLst>
              </a:custGeom>
              <a:grpFill/>
              <a:ln w="12700"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4" name="Freeform 103">
                <a:extLst>
                  <a:ext uri="{FF2B5EF4-FFF2-40B4-BE49-F238E27FC236}">
                    <a16:creationId xmlns:a16="http://schemas.microsoft.com/office/drawing/2014/main" id="{1AEE53D0-6E34-3648-AE76-AB398E5E5EB3}"/>
                  </a:ext>
                </a:extLst>
              </p:cNvPr>
              <p:cNvSpPr/>
              <p:nvPr/>
            </p:nvSpPr>
            <p:spPr>
              <a:xfrm>
                <a:off x="6542089" y="2480877"/>
                <a:ext cx="1358900" cy="676275"/>
              </a:xfrm>
              <a:custGeom>
                <a:avLst/>
                <a:gdLst>
                  <a:gd name="connsiteX0" fmla="*/ 3175 w 1358900"/>
                  <a:gd name="connsiteY0" fmla="*/ 676275 h 676275"/>
                  <a:gd name="connsiteX1" fmla="*/ 0 w 1358900"/>
                  <a:gd name="connsiteY1" fmla="*/ 517525 h 676275"/>
                  <a:gd name="connsiteX2" fmla="*/ 3175 w 1358900"/>
                  <a:gd name="connsiteY2" fmla="*/ 415925 h 676275"/>
                  <a:gd name="connsiteX3" fmla="*/ 15875 w 1358900"/>
                  <a:gd name="connsiteY3" fmla="*/ 342900 h 676275"/>
                  <a:gd name="connsiteX4" fmla="*/ 66675 w 1358900"/>
                  <a:gd name="connsiteY4" fmla="*/ 276225 h 676275"/>
                  <a:gd name="connsiteX5" fmla="*/ 158750 w 1358900"/>
                  <a:gd name="connsiteY5" fmla="*/ 250825 h 676275"/>
                  <a:gd name="connsiteX6" fmla="*/ 285750 w 1358900"/>
                  <a:gd name="connsiteY6" fmla="*/ 219075 h 676275"/>
                  <a:gd name="connsiteX7" fmla="*/ 381000 w 1358900"/>
                  <a:gd name="connsiteY7" fmla="*/ 193675 h 676275"/>
                  <a:gd name="connsiteX8" fmla="*/ 479425 w 1358900"/>
                  <a:gd name="connsiteY8" fmla="*/ 171450 h 676275"/>
                  <a:gd name="connsiteX9" fmla="*/ 600075 w 1358900"/>
                  <a:gd name="connsiteY9" fmla="*/ 155575 h 676275"/>
                  <a:gd name="connsiteX10" fmla="*/ 676275 w 1358900"/>
                  <a:gd name="connsiteY10" fmla="*/ 149225 h 676275"/>
                  <a:gd name="connsiteX11" fmla="*/ 771525 w 1358900"/>
                  <a:gd name="connsiteY11" fmla="*/ 152400 h 676275"/>
                  <a:gd name="connsiteX12" fmla="*/ 854075 w 1358900"/>
                  <a:gd name="connsiteY12" fmla="*/ 168275 h 676275"/>
                  <a:gd name="connsiteX13" fmla="*/ 917575 w 1358900"/>
                  <a:gd name="connsiteY13" fmla="*/ 184150 h 676275"/>
                  <a:gd name="connsiteX14" fmla="*/ 987425 w 1358900"/>
                  <a:gd name="connsiteY14" fmla="*/ 209550 h 676275"/>
                  <a:gd name="connsiteX15" fmla="*/ 1111250 w 1358900"/>
                  <a:gd name="connsiteY15" fmla="*/ 238125 h 676275"/>
                  <a:gd name="connsiteX16" fmla="*/ 1177925 w 1358900"/>
                  <a:gd name="connsiteY16" fmla="*/ 238125 h 676275"/>
                  <a:gd name="connsiteX17" fmla="*/ 1260475 w 1358900"/>
                  <a:gd name="connsiteY17" fmla="*/ 222250 h 676275"/>
                  <a:gd name="connsiteX18" fmla="*/ 1301750 w 1358900"/>
                  <a:gd name="connsiteY18" fmla="*/ 161925 h 676275"/>
                  <a:gd name="connsiteX19" fmla="*/ 1349375 w 1358900"/>
                  <a:gd name="connsiteY19" fmla="*/ 79375 h 676275"/>
                  <a:gd name="connsiteX20" fmla="*/ 1358900 w 1358900"/>
                  <a:gd name="connsiteY20" fmla="*/ 0 h 676275"/>
                  <a:gd name="connsiteX21" fmla="*/ 1358900 w 1358900"/>
                  <a:gd name="connsiteY21"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8900" h="676275">
                    <a:moveTo>
                      <a:pt x="3175" y="676275"/>
                    </a:moveTo>
                    <a:cubicBezTo>
                      <a:pt x="2117" y="623358"/>
                      <a:pt x="1058" y="570442"/>
                      <a:pt x="0" y="517525"/>
                    </a:cubicBezTo>
                    <a:cubicBezTo>
                      <a:pt x="1058" y="483658"/>
                      <a:pt x="2117" y="449792"/>
                      <a:pt x="3175" y="415925"/>
                    </a:cubicBezTo>
                    <a:lnTo>
                      <a:pt x="15875" y="342900"/>
                    </a:lnTo>
                    <a:lnTo>
                      <a:pt x="66675" y="276225"/>
                    </a:lnTo>
                    <a:lnTo>
                      <a:pt x="158750" y="250825"/>
                    </a:lnTo>
                    <a:lnTo>
                      <a:pt x="285750" y="219075"/>
                    </a:lnTo>
                    <a:lnTo>
                      <a:pt x="381000" y="193675"/>
                    </a:lnTo>
                    <a:lnTo>
                      <a:pt x="479425" y="171450"/>
                    </a:lnTo>
                    <a:lnTo>
                      <a:pt x="600075" y="155575"/>
                    </a:lnTo>
                    <a:lnTo>
                      <a:pt x="676275" y="149225"/>
                    </a:lnTo>
                    <a:lnTo>
                      <a:pt x="771525" y="152400"/>
                    </a:lnTo>
                    <a:lnTo>
                      <a:pt x="854075" y="168275"/>
                    </a:lnTo>
                    <a:lnTo>
                      <a:pt x="917575" y="184150"/>
                    </a:lnTo>
                    <a:lnTo>
                      <a:pt x="987425" y="209550"/>
                    </a:lnTo>
                    <a:lnTo>
                      <a:pt x="1111250" y="238125"/>
                    </a:lnTo>
                    <a:lnTo>
                      <a:pt x="1177925" y="238125"/>
                    </a:lnTo>
                    <a:lnTo>
                      <a:pt x="1260475" y="222250"/>
                    </a:lnTo>
                    <a:lnTo>
                      <a:pt x="1301750" y="161925"/>
                    </a:lnTo>
                    <a:lnTo>
                      <a:pt x="1349375" y="79375"/>
                    </a:lnTo>
                    <a:lnTo>
                      <a:pt x="1358900" y="0"/>
                    </a:lnTo>
                    <a:lnTo>
                      <a:pt x="1358900" y="0"/>
                    </a:lnTo>
                  </a:path>
                </a:pathLst>
              </a:custGeom>
              <a:grpFill/>
              <a:ln w="25400"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srgbClr val="3A405A"/>
                  </a:solidFill>
                  <a:latin typeface="Calibri" panose="020F0502020204030204"/>
                </a:endParaRPr>
              </a:p>
            </p:txBody>
          </p:sp>
          <p:sp>
            <p:nvSpPr>
              <p:cNvPr id="105" name="Freeform 104">
                <a:extLst>
                  <a:ext uri="{FF2B5EF4-FFF2-40B4-BE49-F238E27FC236}">
                    <a16:creationId xmlns:a16="http://schemas.microsoft.com/office/drawing/2014/main" id="{175C0762-6B91-9B47-BBC9-E42394129768}"/>
                  </a:ext>
                </a:extLst>
              </p:cNvPr>
              <p:cNvSpPr/>
              <p:nvPr/>
            </p:nvSpPr>
            <p:spPr>
              <a:xfrm>
                <a:off x="4546600" y="2950811"/>
                <a:ext cx="2000250" cy="101600"/>
              </a:xfrm>
              <a:custGeom>
                <a:avLst/>
                <a:gdLst>
                  <a:gd name="connsiteX0" fmla="*/ 0 w 2000250"/>
                  <a:gd name="connsiteY0" fmla="*/ 95250 h 101600"/>
                  <a:gd name="connsiteX1" fmla="*/ 1727200 w 2000250"/>
                  <a:gd name="connsiteY1" fmla="*/ 101600 h 101600"/>
                  <a:gd name="connsiteX2" fmla="*/ 1730375 w 2000250"/>
                  <a:gd name="connsiteY2" fmla="*/ 0 h 101600"/>
                  <a:gd name="connsiteX3" fmla="*/ 2000250 w 2000250"/>
                  <a:gd name="connsiteY3" fmla="*/ 3175 h 101600"/>
                  <a:gd name="connsiteX4" fmla="*/ 2000250 w 2000250"/>
                  <a:gd name="connsiteY4" fmla="*/ 3175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101600">
                    <a:moveTo>
                      <a:pt x="0" y="95250"/>
                    </a:moveTo>
                    <a:lnTo>
                      <a:pt x="1727200" y="101600"/>
                    </a:lnTo>
                    <a:cubicBezTo>
                      <a:pt x="1728258" y="67733"/>
                      <a:pt x="1729317" y="33867"/>
                      <a:pt x="1730375" y="0"/>
                    </a:cubicBezTo>
                    <a:lnTo>
                      <a:pt x="2000250" y="3175"/>
                    </a:lnTo>
                    <a:lnTo>
                      <a:pt x="2000250" y="3175"/>
                    </a:lnTo>
                  </a:path>
                </a:pathLst>
              </a:custGeom>
              <a:grpFill/>
              <a:ln w="12700"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6" name="Freeform 105">
                <a:extLst>
                  <a:ext uri="{FF2B5EF4-FFF2-40B4-BE49-F238E27FC236}">
                    <a16:creationId xmlns:a16="http://schemas.microsoft.com/office/drawing/2014/main" id="{8459BA16-AA5B-5E41-B57C-4211EFEF4758}"/>
                  </a:ext>
                </a:extLst>
              </p:cNvPr>
              <p:cNvSpPr/>
              <p:nvPr/>
            </p:nvSpPr>
            <p:spPr>
              <a:xfrm>
                <a:off x="6146800" y="2487261"/>
                <a:ext cx="619125" cy="942975"/>
              </a:xfrm>
              <a:custGeom>
                <a:avLst/>
                <a:gdLst>
                  <a:gd name="connsiteX0" fmla="*/ 558800 w 619125"/>
                  <a:gd name="connsiteY0" fmla="*/ 0 h 942975"/>
                  <a:gd name="connsiteX1" fmla="*/ 619125 w 619125"/>
                  <a:gd name="connsiteY1" fmla="*/ 149225 h 942975"/>
                  <a:gd name="connsiteX2" fmla="*/ 571500 w 619125"/>
                  <a:gd name="connsiteY2" fmla="*/ 168275 h 942975"/>
                  <a:gd name="connsiteX3" fmla="*/ 530225 w 619125"/>
                  <a:gd name="connsiteY3" fmla="*/ 180975 h 942975"/>
                  <a:gd name="connsiteX4" fmla="*/ 469900 w 619125"/>
                  <a:gd name="connsiteY4" fmla="*/ 196850 h 942975"/>
                  <a:gd name="connsiteX5" fmla="*/ 393700 w 619125"/>
                  <a:gd name="connsiteY5" fmla="*/ 231775 h 942975"/>
                  <a:gd name="connsiteX6" fmla="*/ 330200 w 619125"/>
                  <a:gd name="connsiteY6" fmla="*/ 266700 h 942975"/>
                  <a:gd name="connsiteX7" fmla="*/ 288925 w 619125"/>
                  <a:gd name="connsiteY7" fmla="*/ 311150 h 942975"/>
                  <a:gd name="connsiteX8" fmla="*/ 241300 w 619125"/>
                  <a:gd name="connsiteY8" fmla="*/ 358775 h 942975"/>
                  <a:gd name="connsiteX9" fmla="*/ 206375 w 619125"/>
                  <a:gd name="connsiteY9" fmla="*/ 415925 h 942975"/>
                  <a:gd name="connsiteX10" fmla="*/ 165100 w 619125"/>
                  <a:gd name="connsiteY10" fmla="*/ 438150 h 942975"/>
                  <a:gd name="connsiteX11" fmla="*/ 66675 w 619125"/>
                  <a:gd name="connsiteY11" fmla="*/ 479425 h 942975"/>
                  <a:gd name="connsiteX12" fmla="*/ 12700 w 619125"/>
                  <a:gd name="connsiteY12" fmla="*/ 511175 h 942975"/>
                  <a:gd name="connsiteX13" fmla="*/ 12700 w 619125"/>
                  <a:gd name="connsiteY13" fmla="*/ 660400 h 942975"/>
                  <a:gd name="connsiteX14" fmla="*/ 6350 w 619125"/>
                  <a:gd name="connsiteY14" fmla="*/ 768350 h 942975"/>
                  <a:gd name="connsiteX15" fmla="*/ 12700 w 619125"/>
                  <a:gd name="connsiteY15" fmla="*/ 806450 h 942975"/>
                  <a:gd name="connsiteX16" fmla="*/ 0 w 619125"/>
                  <a:gd name="connsiteY16" fmla="*/ 854075 h 942975"/>
                  <a:gd name="connsiteX17" fmla="*/ 22225 w 619125"/>
                  <a:gd name="connsiteY17" fmla="*/ 914400 h 942975"/>
                  <a:gd name="connsiteX18" fmla="*/ 50800 w 619125"/>
                  <a:gd name="connsiteY18" fmla="*/ 939800 h 942975"/>
                  <a:gd name="connsiteX19" fmla="*/ 95250 w 619125"/>
                  <a:gd name="connsiteY19" fmla="*/ 942975 h 942975"/>
                  <a:gd name="connsiteX20" fmla="*/ 174625 w 619125"/>
                  <a:gd name="connsiteY20" fmla="*/ 942975 h 942975"/>
                  <a:gd name="connsiteX21" fmla="*/ 447675 w 619125"/>
                  <a:gd name="connsiteY21" fmla="*/ 942975 h 942975"/>
                  <a:gd name="connsiteX22" fmla="*/ 447675 w 619125"/>
                  <a:gd name="connsiteY22" fmla="*/ 6635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9125" h="942975">
                    <a:moveTo>
                      <a:pt x="558800" y="0"/>
                    </a:moveTo>
                    <a:lnTo>
                      <a:pt x="619125" y="149225"/>
                    </a:lnTo>
                    <a:lnTo>
                      <a:pt x="571500" y="168275"/>
                    </a:lnTo>
                    <a:lnTo>
                      <a:pt x="530225" y="180975"/>
                    </a:lnTo>
                    <a:lnTo>
                      <a:pt x="469900" y="196850"/>
                    </a:lnTo>
                    <a:lnTo>
                      <a:pt x="393700" y="231775"/>
                    </a:lnTo>
                    <a:lnTo>
                      <a:pt x="330200" y="266700"/>
                    </a:lnTo>
                    <a:lnTo>
                      <a:pt x="288925" y="311150"/>
                    </a:lnTo>
                    <a:lnTo>
                      <a:pt x="241300" y="358775"/>
                    </a:lnTo>
                    <a:lnTo>
                      <a:pt x="206375" y="415925"/>
                    </a:lnTo>
                    <a:lnTo>
                      <a:pt x="165100" y="438150"/>
                    </a:lnTo>
                    <a:lnTo>
                      <a:pt x="66675" y="479425"/>
                    </a:lnTo>
                    <a:lnTo>
                      <a:pt x="12700" y="511175"/>
                    </a:lnTo>
                    <a:lnTo>
                      <a:pt x="12700" y="660400"/>
                    </a:lnTo>
                    <a:lnTo>
                      <a:pt x="6350" y="768350"/>
                    </a:lnTo>
                    <a:lnTo>
                      <a:pt x="12700" y="806450"/>
                    </a:lnTo>
                    <a:lnTo>
                      <a:pt x="0" y="854075"/>
                    </a:lnTo>
                    <a:lnTo>
                      <a:pt x="22225" y="914400"/>
                    </a:lnTo>
                    <a:lnTo>
                      <a:pt x="50800" y="939800"/>
                    </a:lnTo>
                    <a:lnTo>
                      <a:pt x="95250" y="942975"/>
                    </a:lnTo>
                    <a:lnTo>
                      <a:pt x="174625" y="942975"/>
                    </a:lnTo>
                    <a:lnTo>
                      <a:pt x="447675" y="942975"/>
                    </a:lnTo>
                    <a:lnTo>
                      <a:pt x="447675" y="663575"/>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7" name="Freeform 106">
                <a:extLst>
                  <a:ext uri="{FF2B5EF4-FFF2-40B4-BE49-F238E27FC236}">
                    <a16:creationId xmlns:a16="http://schemas.microsoft.com/office/drawing/2014/main" id="{5C303157-B4A9-5343-B3B8-1E0229B32D10}"/>
                  </a:ext>
                </a:extLst>
              </p:cNvPr>
              <p:cNvSpPr/>
              <p:nvPr/>
            </p:nvSpPr>
            <p:spPr>
              <a:xfrm>
                <a:off x="5889625" y="2674586"/>
                <a:ext cx="762000" cy="536575"/>
              </a:xfrm>
              <a:custGeom>
                <a:avLst/>
                <a:gdLst>
                  <a:gd name="connsiteX0" fmla="*/ 739775 w 739775"/>
                  <a:gd name="connsiteY0" fmla="*/ 0 h 536575"/>
                  <a:gd name="connsiteX1" fmla="*/ 425450 w 739775"/>
                  <a:gd name="connsiteY1" fmla="*/ 3175 h 536575"/>
                  <a:gd name="connsiteX2" fmla="*/ 3175 w 739775"/>
                  <a:gd name="connsiteY2" fmla="*/ 377825 h 536575"/>
                  <a:gd name="connsiteX3" fmla="*/ 0 w 739775"/>
                  <a:gd name="connsiteY3" fmla="*/ 530225 h 536575"/>
                  <a:gd name="connsiteX4" fmla="*/ 660400 w 739775"/>
                  <a:gd name="connsiteY4" fmla="*/ 536575 h 536575"/>
                  <a:gd name="connsiteX5" fmla="*/ 663575 w 739775"/>
                  <a:gd name="connsiteY5" fmla="*/ 479425 h 53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775" h="536575">
                    <a:moveTo>
                      <a:pt x="739775" y="0"/>
                    </a:moveTo>
                    <a:lnTo>
                      <a:pt x="425450" y="3175"/>
                    </a:lnTo>
                    <a:lnTo>
                      <a:pt x="3175" y="377825"/>
                    </a:lnTo>
                    <a:cubicBezTo>
                      <a:pt x="2117" y="428625"/>
                      <a:pt x="1058" y="479425"/>
                      <a:pt x="0" y="530225"/>
                    </a:cubicBezTo>
                    <a:lnTo>
                      <a:pt x="660400" y="536575"/>
                    </a:lnTo>
                    <a:lnTo>
                      <a:pt x="663575" y="479425"/>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8" name="Freeform 107">
                <a:extLst>
                  <a:ext uri="{FF2B5EF4-FFF2-40B4-BE49-F238E27FC236}">
                    <a16:creationId xmlns:a16="http://schemas.microsoft.com/office/drawing/2014/main" id="{7B42C6A2-E808-3E4B-A327-A6519F97C74C}"/>
                  </a:ext>
                </a:extLst>
              </p:cNvPr>
              <p:cNvSpPr/>
              <p:nvPr/>
            </p:nvSpPr>
            <p:spPr>
              <a:xfrm>
                <a:off x="4659207" y="2503136"/>
                <a:ext cx="1627294" cy="222250"/>
              </a:xfrm>
              <a:custGeom>
                <a:avLst/>
                <a:gdLst>
                  <a:gd name="connsiteX0" fmla="*/ 0 w 1533525"/>
                  <a:gd name="connsiteY0" fmla="*/ 0 h 222250"/>
                  <a:gd name="connsiteX1" fmla="*/ 101600 w 1533525"/>
                  <a:gd name="connsiteY1" fmla="*/ 222250 h 222250"/>
                  <a:gd name="connsiteX2" fmla="*/ 1533525 w 1533525"/>
                  <a:gd name="connsiteY2" fmla="*/ 212725 h 222250"/>
                </a:gdLst>
                <a:ahLst/>
                <a:cxnLst>
                  <a:cxn ang="0">
                    <a:pos x="connsiteX0" y="connsiteY0"/>
                  </a:cxn>
                  <a:cxn ang="0">
                    <a:pos x="connsiteX1" y="connsiteY1"/>
                  </a:cxn>
                  <a:cxn ang="0">
                    <a:pos x="connsiteX2" y="connsiteY2"/>
                  </a:cxn>
                </a:cxnLst>
                <a:rect l="l" t="t" r="r" b="b"/>
                <a:pathLst>
                  <a:path w="1533525" h="222250">
                    <a:moveTo>
                      <a:pt x="0" y="0"/>
                    </a:moveTo>
                    <a:lnTo>
                      <a:pt x="101600" y="222250"/>
                    </a:lnTo>
                    <a:lnTo>
                      <a:pt x="1533525" y="212725"/>
                    </a:lnTo>
                  </a:path>
                </a:pathLst>
              </a:custGeom>
              <a:grpFill/>
              <a:ln w="0"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09" name="Freeform 108">
                <a:extLst>
                  <a:ext uri="{FF2B5EF4-FFF2-40B4-BE49-F238E27FC236}">
                    <a16:creationId xmlns:a16="http://schemas.microsoft.com/office/drawing/2014/main" id="{6B027226-B4A9-214A-8FC3-B5575474995B}"/>
                  </a:ext>
                </a:extLst>
              </p:cNvPr>
              <p:cNvSpPr/>
              <p:nvPr/>
            </p:nvSpPr>
            <p:spPr>
              <a:xfrm>
                <a:off x="4845050" y="2722211"/>
                <a:ext cx="136525" cy="323850"/>
              </a:xfrm>
              <a:custGeom>
                <a:avLst/>
                <a:gdLst>
                  <a:gd name="connsiteX0" fmla="*/ 0 w 136525"/>
                  <a:gd name="connsiteY0" fmla="*/ 0 h 323850"/>
                  <a:gd name="connsiteX1" fmla="*/ 136525 w 136525"/>
                  <a:gd name="connsiteY1" fmla="*/ 323850 h 323850"/>
                </a:gdLst>
                <a:ahLst/>
                <a:cxnLst>
                  <a:cxn ang="0">
                    <a:pos x="connsiteX0" y="connsiteY0"/>
                  </a:cxn>
                  <a:cxn ang="0">
                    <a:pos x="connsiteX1" y="connsiteY1"/>
                  </a:cxn>
                </a:cxnLst>
                <a:rect l="l" t="t" r="r" b="b"/>
                <a:pathLst>
                  <a:path w="136525" h="323850">
                    <a:moveTo>
                      <a:pt x="0" y="0"/>
                    </a:moveTo>
                    <a:lnTo>
                      <a:pt x="136525" y="323850"/>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0" name="Freeform 109">
                <a:extLst>
                  <a:ext uri="{FF2B5EF4-FFF2-40B4-BE49-F238E27FC236}">
                    <a16:creationId xmlns:a16="http://schemas.microsoft.com/office/drawing/2014/main" id="{B3E2A340-15F1-2148-9E0A-ECF35F0ED768}"/>
                  </a:ext>
                </a:extLst>
              </p:cNvPr>
              <p:cNvSpPr/>
              <p:nvPr/>
            </p:nvSpPr>
            <p:spPr>
              <a:xfrm>
                <a:off x="5638800" y="2795236"/>
                <a:ext cx="800100" cy="473075"/>
              </a:xfrm>
              <a:custGeom>
                <a:avLst/>
                <a:gdLst>
                  <a:gd name="connsiteX0" fmla="*/ 514350 w 800100"/>
                  <a:gd name="connsiteY0" fmla="*/ 466725 h 473075"/>
                  <a:gd name="connsiteX1" fmla="*/ 0 w 800100"/>
                  <a:gd name="connsiteY1" fmla="*/ 473075 h 473075"/>
                  <a:gd name="connsiteX2" fmla="*/ 0 w 800100"/>
                  <a:gd name="connsiteY2" fmla="*/ 400050 h 473075"/>
                  <a:gd name="connsiteX3" fmla="*/ 174625 w 800100"/>
                  <a:gd name="connsiteY3" fmla="*/ 400050 h 473075"/>
                  <a:gd name="connsiteX4" fmla="*/ 174625 w 800100"/>
                  <a:gd name="connsiteY4" fmla="*/ 0 h 473075"/>
                  <a:gd name="connsiteX5" fmla="*/ 800100 w 800100"/>
                  <a:gd name="connsiteY5" fmla="*/ 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473075">
                    <a:moveTo>
                      <a:pt x="514350" y="466725"/>
                    </a:moveTo>
                    <a:lnTo>
                      <a:pt x="0" y="473075"/>
                    </a:lnTo>
                    <a:lnTo>
                      <a:pt x="0" y="400050"/>
                    </a:lnTo>
                    <a:lnTo>
                      <a:pt x="174625" y="400050"/>
                    </a:lnTo>
                    <a:lnTo>
                      <a:pt x="174625" y="0"/>
                    </a:lnTo>
                    <a:lnTo>
                      <a:pt x="800100" y="0"/>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1" name="Freeform 110">
                <a:extLst>
                  <a:ext uri="{FF2B5EF4-FFF2-40B4-BE49-F238E27FC236}">
                    <a16:creationId xmlns:a16="http://schemas.microsoft.com/office/drawing/2014/main" id="{A7FBB110-285E-634F-82C0-832B6302738C}"/>
                  </a:ext>
                </a:extLst>
              </p:cNvPr>
              <p:cNvSpPr/>
              <p:nvPr/>
            </p:nvSpPr>
            <p:spPr>
              <a:xfrm>
                <a:off x="5308600" y="3052411"/>
                <a:ext cx="422275" cy="304800"/>
              </a:xfrm>
              <a:custGeom>
                <a:avLst/>
                <a:gdLst>
                  <a:gd name="connsiteX0" fmla="*/ 0 w 422275"/>
                  <a:gd name="connsiteY0" fmla="*/ 0 h 314325"/>
                  <a:gd name="connsiteX1" fmla="*/ 0 w 422275"/>
                  <a:gd name="connsiteY1" fmla="*/ 314325 h 314325"/>
                  <a:gd name="connsiteX2" fmla="*/ 422275 w 422275"/>
                  <a:gd name="connsiteY2" fmla="*/ 314325 h 314325"/>
                </a:gdLst>
                <a:ahLst/>
                <a:cxnLst>
                  <a:cxn ang="0">
                    <a:pos x="connsiteX0" y="connsiteY0"/>
                  </a:cxn>
                  <a:cxn ang="0">
                    <a:pos x="connsiteX1" y="connsiteY1"/>
                  </a:cxn>
                  <a:cxn ang="0">
                    <a:pos x="connsiteX2" y="connsiteY2"/>
                  </a:cxn>
                </a:cxnLst>
                <a:rect l="l" t="t" r="r" b="b"/>
                <a:pathLst>
                  <a:path w="422275" h="314325">
                    <a:moveTo>
                      <a:pt x="0" y="0"/>
                    </a:moveTo>
                    <a:lnTo>
                      <a:pt x="0" y="314325"/>
                    </a:lnTo>
                    <a:lnTo>
                      <a:pt x="422275" y="314325"/>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2" name="Freeform 111">
                <a:extLst>
                  <a:ext uri="{FF2B5EF4-FFF2-40B4-BE49-F238E27FC236}">
                    <a16:creationId xmlns:a16="http://schemas.microsoft.com/office/drawing/2014/main" id="{7917BAE0-C183-8646-A6D1-ACFF20E09396}"/>
                  </a:ext>
                </a:extLst>
              </p:cNvPr>
              <p:cNvSpPr/>
              <p:nvPr/>
            </p:nvSpPr>
            <p:spPr>
              <a:xfrm>
                <a:off x="6026150" y="2490436"/>
                <a:ext cx="0" cy="657225"/>
              </a:xfrm>
              <a:custGeom>
                <a:avLst/>
                <a:gdLst>
                  <a:gd name="connsiteX0" fmla="*/ 0 w 0"/>
                  <a:gd name="connsiteY0" fmla="*/ 0 h 657225"/>
                  <a:gd name="connsiteX1" fmla="*/ 0 w 0"/>
                  <a:gd name="connsiteY1" fmla="*/ 657225 h 657225"/>
                </a:gdLst>
                <a:ahLst/>
                <a:cxnLst>
                  <a:cxn ang="0">
                    <a:pos x="connsiteX0" y="connsiteY0"/>
                  </a:cxn>
                  <a:cxn ang="0">
                    <a:pos x="connsiteX1" y="connsiteY1"/>
                  </a:cxn>
                </a:cxnLst>
                <a:rect l="l" t="t" r="r" b="b"/>
                <a:pathLst>
                  <a:path h="657225">
                    <a:moveTo>
                      <a:pt x="0" y="0"/>
                    </a:moveTo>
                    <a:lnTo>
                      <a:pt x="0" y="657225"/>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3" name="Freeform 112">
                <a:extLst>
                  <a:ext uri="{FF2B5EF4-FFF2-40B4-BE49-F238E27FC236}">
                    <a16:creationId xmlns:a16="http://schemas.microsoft.com/office/drawing/2014/main" id="{018CA385-0558-F549-84A2-CCC7FF4E3300}"/>
                  </a:ext>
                </a:extLst>
              </p:cNvPr>
              <p:cNvSpPr/>
              <p:nvPr/>
            </p:nvSpPr>
            <p:spPr>
              <a:xfrm>
                <a:off x="6026150" y="2798411"/>
                <a:ext cx="241300" cy="209550"/>
              </a:xfrm>
              <a:custGeom>
                <a:avLst/>
                <a:gdLst>
                  <a:gd name="connsiteX0" fmla="*/ 241300 w 241300"/>
                  <a:gd name="connsiteY0" fmla="*/ 0 h 209550"/>
                  <a:gd name="connsiteX1" fmla="*/ 0 w 241300"/>
                  <a:gd name="connsiteY1" fmla="*/ 209550 h 209550"/>
                </a:gdLst>
                <a:ahLst/>
                <a:cxnLst>
                  <a:cxn ang="0">
                    <a:pos x="connsiteX0" y="connsiteY0"/>
                  </a:cxn>
                  <a:cxn ang="0">
                    <a:pos x="connsiteX1" y="connsiteY1"/>
                  </a:cxn>
                </a:cxnLst>
                <a:rect l="l" t="t" r="r" b="b"/>
                <a:pathLst>
                  <a:path w="241300" h="209550">
                    <a:moveTo>
                      <a:pt x="241300" y="0"/>
                    </a:moveTo>
                    <a:lnTo>
                      <a:pt x="0" y="209550"/>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4" name="Freeform 113">
                <a:extLst>
                  <a:ext uri="{FF2B5EF4-FFF2-40B4-BE49-F238E27FC236}">
                    <a16:creationId xmlns:a16="http://schemas.microsoft.com/office/drawing/2014/main" id="{D290AB37-BD75-2A4A-8300-2F0515C4A919}"/>
                  </a:ext>
                </a:extLst>
              </p:cNvPr>
              <p:cNvSpPr/>
              <p:nvPr/>
            </p:nvSpPr>
            <p:spPr>
              <a:xfrm>
                <a:off x="6540500" y="3027011"/>
                <a:ext cx="254000" cy="0"/>
              </a:xfrm>
              <a:custGeom>
                <a:avLst/>
                <a:gdLst>
                  <a:gd name="connsiteX0" fmla="*/ 254000 w 254000"/>
                  <a:gd name="connsiteY0" fmla="*/ 0 h 0"/>
                  <a:gd name="connsiteX1" fmla="*/ 0 w 254000"/>
                  <a:gd name="connsiteY1" fmla="*/ 0 h 0"/>
                  <a:gd name="connsiteX2" fmla="*/ 0 w 254000"/>
                  <a:gd name="connsiteY2" fmla="*/ 0 h 0"/>
                  <a:gd name="connsiteX3" fmla="*/ 0 w 254000"/>
                  <a:gd name="connsiteY3" fmla="*/ 0 h 0"/>
                </a:gdLst>
                <a:ahLst/>
                <a:cxnLst>
                  <a:cxn ang="0">
                    <a:pos x="connsiteX0" y="connsiteY0"/>
                  </a:cxn>
                  <a:cxn ang="0">
                    <a:pos x="connsiteX1" y="connsiteY1"/>
                  </a:cxn>
                  <a:cxn ang="0">
                    <a:pos x="connsiteX2" y="connsiteY2"/>
                  </a:cxn>
                  <a:cxn ang="0">
                    <a:pos x="connsiteX3" y="connsiteY3"/>
                  </a:cxn>
                </a:cxnLst>
                <a:rect l="l" t="t" r="r" b="b"/>
                <a:pathLst>
                  <a:path w="254000">
                    <a:moveTo>
                      <a:pt x="254000" y="0"/>
                    </a:moveTo>
                    <a:lnTo>
                      <a:pt x="0" y="0"/>
                    </a:lnTo>
                    <a:lnTo>
                      <a:pt x="0" y="0"/>
                    </a:lnTo>
                    <a:lnTo>
                      <a:pt x="0" y="0"/>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5" name="Freeform 114">
                <a:extLst>
                  <a:ext uri="{FF2B5EF4-FFF2-40B4-BE49-F238E27FC236}">
                    <a16:creationId xmlns:a16="http://schemas.microsoft.com/office/drawing/2014/main" id="{C7F4E5B9-EFFF-C04E-9453-1A6892BFC8DA}"/>
                  </a:ext>
                </a:extLst>
              </p:cNvPr>
              <p:cNvSpPr/>
              <p:nvPr/>
            </p:nvSpPr>
            <p:spPr>
              <a:xfrm>
                <a:off x="6372225" y="2788886"/>
                <a:ext cx="69850" cy="504825"/>
              </a:xfrm>
              <a:custGeom>
                <a:avLst/>
                <a:gdLst>
                  <a:gd name="connsiteX0" fmla="*/ 69850 w 69850"/>
                  <a:gd name="connsiteY0" fmla="*/ 0 h 504825"/>
                  <a:gd name="connsiteX1" fmla="*/ 69850 w 69850"/>
                  <a:gd name="connsiteY1" fmla="*/ 504825 h 504825"/>
                  <a:gd name="connsiteX2" fmla="*/ 0 w 69850"/>
                  <a:gd name="connsiteY2" fmla="*/ 504825 h 504825"/>
                  <a:gd name="connsiteX3" fmla="*/ 3175 w 69850"/>
                  <a:gd name="connsiteY3" fmla="*/ 161925 h 504825"/>
                </a:gdLst>
                <a:ahLst/>
                <a:cxnLst>
                  <a:cxn ang="0">
                    <a:pos x="connsiteX0" y="connsiteY0"/>
                  </a:cxn>
                  <a:cxn ang="0">
                    <a:pos x="connsiteX1" y="connsiteY1"/>
                  </a:cxn>
                  <a:cxn ang="0">
                    <a:pos x="connsiteX2" y="connsiteY2"/>
                  </a:cxn>
                  <a:cxn ang="0">
                    <a:pos x="connsiteX3" y="connsiteY3"/>
                  </a:cxn>
                </a:cxnLst>
                <a:rect l="l" t="t" r="r" b="b"/>
                <a:pathLst>
                  <a:path w="69850" h="504825">
                    <a:moveTo>
                      <a:pt x="69850" y="0"/>
                    </a:moveTo>
                    <a:lnTo>
                      <a:pt x="69850" y="504825"/>
                    </a:lnTo>
                    <a:lnTo>
                      <a:pt x="0" y="504825"/>
                    </a:lnTo>
                    <a:cubicBezTo>
                      <a:pt x="1058" y="390525"/>
                      <a:pt x="2117" y="276225"/>
                      <a:pt x="3175" y="161925"/>
                    </a:cubicBez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6" name="Freeform 115">
                <a:extLst>
                  <a:ext uri="{FF2B5EF4-FFF2-40B4-BE49-F238E27FC236}">
                    <a16:creationId xmlns:a16="http://schemas.microsoft.com/office/drawing/2014/main" id="{3BCE415B-5194-9642-9E26-A73686ED2399}"/>
                  </a:ext>
                </a:extLst>
              </p:cNvPr>
              <p:cNvSpPr/>
              <p:nvPr/>
            </p:nvSpPr>
            <p:spPr>
              <a:xfrm>
                <a:off x="6273800" y="3046061"/>
                <a:ext cx="263525" cy="0"/>
              </a:xfrm>
              <a:custGeom>
                <a:avLst/>
                <a:gdLst>
                  <a:gd name="connsiteX0" fmla="*/ 0 w 263525"/>
                  <a:gd name="connsiteY0" fmla="*/ 0 h 0"/>
                  <a:gd name="connsiteX1" fmla="*/ 263525 w 263525"/>
                  <a:gd name="connsiteY1" fmla="*/ 0 h 0"/>
                </a:gdLst>
                <a:ahLst/>
                <a:cxnLst>
                  <a:cxn ang="0">
                    <a:pos x="connsiteX0" y="connsiteY0"/>
                  </a:cxn>
                  <a:cxn ang="0">
                    <a:pos x="connsiteX1" y="connsiteY1"/>
                  </a:cxn>
                </a:cxnLst>
                <a:rect l="l" t="t" r="r" b="b"/>
                <a:pathLst>
                  <a:path w="263525">
                    <a:moveTo>
                      <a:pt x="0" y="0"/>
                    </a:moveTo>
                    <a:lnTo>
                      <a:pt x="263525" y="0"/>
                    </a:lnTo>
                  </a:path>
                </a:pathLst>
              </a:custGeom>
              <a:grpFill/>
              <a:ln w="3175"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7" name="Freeform 116">
                <a:extLst>
                  <a:ext uri="{FF2B5EF4-FFF2-40B4-BE49-F238E27FC236}">
                    <a16:creationId xmlns:a16="http://schemas.microsoft.com/office/drawing/2014/main" id="{BF747BE3-8DC3-E84C-9BA5-8A48009048F2}"/>
                  </a:ext>
                </a:extLst>
              </p:cNvPr>
              <p:cNvSpPr/>
              <p:nvPr/>
            </p:nvSpPr>
            <p:spPr>
              <a:xfrm>
                <a:off x="7330314" y="2637402"/>
                <a:ext cx="1231795" cy="634790"/>
              </a:xfrm>
              <a:custGeom>
                <a:avLst/>
                <a:gdLst>
                  <a:gd name="connsiteX0" fmla="*/ 0 w 1231795"/>
                  <a:gd name="connsiteY0" fmla="*/ 0 h 634790"/>
                  <a:gd name="connsiteX1" fmla="*/ 15114 w 1231795"/>
                  <a:gd name="connsiteY1" fmla="*/ 581891 h 634790"/>
                  <a:gd name="connsiteX2" fmla="*/ 37785 w 1231795"/>
                  <a:gd name="connsiteY2" fmla="*/ 627233 h 634790"/>
                  <a:gd name="connsiteX3" fmla="*/ 83127 w 1231795"/>
                  <a:gd name="connsiteY3" fmla="*/ 634790 h 634790"/>
                  <a:gd name="connsiteX4" fmla="*/ 1231795 w 1231795"/>
                  <a:gd name="connsiteY4" fmla="*/ 634790 h 634790"/>
                  <a:gd name="connsiteX5" fmla="*/ 1231795 w 1231795"/>
                  <a:gd name="connsiteY5" fmla="*/ 634790 h 634790"/>
                  <a:gd name="connsiteX6" fmla="*/ 1231795 w 1231795"/>
                  <a:gd name="connsiteY6" fmla="*/ 634790 h 63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795" h="634790">
                    <a:moveTo>
                      <a:pt x="0" y="0"/>
                    </a:moveTo>
                    <a:lnTo>
                      <a:pt x="15114" y="581891"/>
                    </a:lnTo>
                    <a:lnTo>
                      <a:pt x="37785" y="627233"/>
                    </a:lnTo>
                    <a:lnTo>
                      <a:pt x="83127" y="634790"/>
                    </a:lnTo>
                    <a:lnTo>
                      <a:pt x="1231795" y="634790"/>
                    </a:lnTo>
                    <a:lnTo>
                      <a:pt x="1231795" y="634790"/>
                    </a:lnTo>
                    <a:lnTo>
                      <a:pt x="1231795" y="634790"/>
                    </a:lnTo>
                  </a:path>
                </a:pathLst>
              </a:custGeom>
              <a:grpFill/>
              <a:ln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18" name="Freeform 117">
                <a:extLst>
                  <a:ext uri="{FF2B5EF4-FFF2-40B4-BE49-F238E27FC236}">
                    <a16:creationId xmlns:a16="http://schemas.microsoft.com/office/drawing/2014/main" id="{32D96BDF-6703-2E4C-A1B1-6C881AB2CD48}"/>
                  </a:ext>
                </a:extLst>
              </p:cNvPr>
              <p:cNvSpPr/>
              <p:nvPr/>
            </p:nvSpPr>
            <p:spPr>
              <a:xfrm>
                <a:off x="7349207" y="3215514"/>
                <a:ext cx="275831" cy="555441"/>
              </a:xfrm>
              <a:custGeom>
                <a:avLst/>
                <a:gdLst>
                  <a:gd name="connsiteX0" fmla="*/ 0 w 275831"/>
                  <a:gd name="connsiteY0" fmla="*/ 0 h 555441"/>
                  <a:gd name="connsiteX1" fmla="*/ 3778 w 275831"/>
                  <a:gd name="connsiteY1" fmla="*/ 309838 h 555441"/>
                  <a:gd name="connsiteX2" fmla="*/ 22671 w 275831"/>
                  <a:gd name="connsiteY2" fmla="*/ 358959 h 555441"/>
                  <a:gd name="connsiteX3" fmla="*/ 75570 w 275831"/>
                  <a:gd name="connsiteY3" fmla="*/ 377851 h 555441"/>
                  <a:gd name="connsiteX4" fmla="*/ 109576 w 275831"/>
                  <a:gd name="connsiteY4" fmla="*/ 385408 h 555441"/>
                  <a:gd name="connsiteX5" fmla="*/ 158697 w 275831"/>
                  <a:gd name="connsiteY5" fmla="*/ 404301 h 555441"/>
                  <a:gd name="connsiteX6" fmla="*/ 226710 w 275831"/>
                  <a:gd name="connsiteY6" fmla="*/ 434529 h 555441"/>
                  <a:gd name="connsiteX7" fmla="*/ 260717 w 275831"/>
                  <a:gd name="connsiteY7" fmla="*/ 517656 h 555441"/>
                  <a:gd name="connsiteX8" fmla="*/ 275831 w 275831"/>
                  <a:gd name="connsiteY8" fmla="*/ 555441 h 55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831" h="555441">
                    <a:moveTo>
                      <a:pt x="0" y="0"/>
                    </a:moveTo>
                    <a:cubicBezTo>
                      <a:pt x="1259" y="103279"/>
                      <a:pt x="2519" y="206559"/>
                      <a:pt x="3778" y="309838"/>
                    </a:cubicBezTo>
                    <a:lnTo>
                      <a:pt x="22671" y="358959"/>
                    </a:lnTo>
                    <a:lnTo>
                      <a:pt x="75570" y="377851"/>
                    </a:lnTo>
                    <a:lnTo>
                      <a:pt x="109576" y="385408"/>
                    </a:lnTo>
                    <a:lnTo>
                      <a:pt x="158697" y="404301"/>
                    </a:lnTo>
                    <a:lnTo>
                      <a:pt x="226710" y="434529"/>
                    </a:lnTo>
                    <a:lnTo>
                      <a:pt x="260717" y="517656"/>
                    </a:lnTo>
                    <a:lnTo>
                      <a:pt x="275831" y="555441"/>
                    </a:lnTo>
                  </a:path>
                </a:pathLst>
              </a:custGeom>
              <a:grpFill/>
              <a:ln cap="rnd">
                <a:solidFill>
                  <a:srgbClr val="99B2D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grpSp>
        <p:pic>
          <p:nvPicPr>
            <p:cNvPr id="119" name="Graphic 118">
              <a:extLst>
                <a:ext uri="{FF2B5EF4-FFF2-40B4-BE49-F238E27FC236}">
                  <a16:creationId xmlns:a16="http://schemas.microsoft.com/office/drawing/2014/main" id="{60BECF07-BB7E-4A4C-97CF-BD355363A4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3843" y="3331704"/>
              <a:ext cx="478971" cy="478971"/>
            </a:xfrm>
            <a:prstGeom prst="rect">
              <a:avLst/>
            </a:prstGeom>
          </p:spPr>
        </p:pic>
        <p:pic>
          <p:nvPicPr>
            <p:cNvPr id="120" name="Graphic 119">
              <a:extLst>
                <a:ext uri="{FF2B5EF4-FFF2-40B4-BE49-F238E27FC236}">
                  <a16:creationId xmlns:a16="http://schemas.microsoft.com/office/drawing/2014/main" id="{27E60805-1BF5-6D41-9EEF-CDBCB0D013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5832" y="3124875"/>
              <a:ext cx="685800" cy="685800"/>
            </a:xfrm>
            <a:prstGeom prst="rect">
              <a:avLst/>
            </a:prstGeom>
          </p:spPr>
        </p:pic>
        <p:pic>
          <p:nvPicPr>
            <p:cNvPr id="121" name="Graphic 120">
              <a:extLst>
                <a:ext uri="{FF2B5EF4-FFF2-40B4-BE49-F238E27FC236}">
                  <a16:creationId xmlns:a16="http://schemas.microsoft.com/office/drawing/2014/main" id="{5B8F620A-0E16-5B42-B741-99E1ABA7BA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7909" y="3030120"/>
              <a:ext cx="780555" cy="780555"/>
            </a:xfrm>
            <a:prstGeom prst="rect">
              <a:avLst/>
            </a:prstGeom>
          </p:spPr>
        </p:pic>
        <p:sp>
          <p:nvSpPr>
            <p:cNvPr id="122" name="Freeform 121">
              <a:extLst>
                <a:ext uri="{FF2B5EF4-FFF2-40B4-BE49-F238E27FC236}">
                  <a16:creationId xmlns:a16="http://schemas.microsoft.com/office/drawing/2014/main" id="{A87F9931-768E-7044-BF18-2C8050084D47}"/>
                </a:ext>
              </a:extLst>
            </p:cNvPr>
            <p:cNvSpPr/>
            <p:nvPr/>
          </p:nvSpPr>
          <p:spPr>
            <a:xfrm>
              <a:off x="2050301" y="2536231"/>
              <a:ext cx="8094160" cy="1669774"/>
            </a:xfrm>
            <a:custGeom>
              <a:avLst/>
              <a:gdLst>
                <a:gd name="connsiteX0" fmla="*/ 0 w 8094160"/>
                <a:gd name="connsiteY0" fmla="*/ 1238132 h 1669774"/>
                <a:gd name="connsiteX1" fmla="*/ 2084377 w 8094160"/>
                <a:gd name="connsiteY1" fmla="*/ 1238132 h 1669774"/>
                <a:gd name="connsiteX2" fmla="*/ 2152531 w 8094160"/>
                <a:gd name="connsiteY2" fmla="*/ 1198375 h 1669774"/>
                <a:gd name="connsiteX3" fmla="*/ 3294111 w 8094160"/>
                <a:gd name="connsiteY3" fmla="*/ 1442594 h 1669774"/>
                <a:gd name="connsiteX4" fmla="*/ 3583766 w 8094160"/>
                <a:gd name="connsiteY4" fmla="*/ 1544825 h 1669774"/>
                <a:gd name="connsiteX5" fmla="*/ 3969972 w 8094160"/>
                <a:gd name="connsiteY5" fmla="*/ 1669774 h 1669774"/>
                <a:gd name="connsiteX6" fmla="*/ 4674231 w 8094160"/>
                <a:gd name="connsiteY6" fmla="*/ 1652736 h 1669774"/>
                <a:gd name="connsiteX7" fmla="*/ 4884372 w 8094160"/>
                <a:gd name="connsiteY7" fmla="*/ 1652736 h 1669774"/>
                <a:gd name="connsiteX8" fmla="*/ 4901411 w 8094160"/>
                <a:gd name="connsiteY8" fmla="*/ 1522107 h 1669774"/>
                <a:gd name="connsiteX9" fmla="*/ 4816218 w 8094160"/>
                <a:gd name="connsiteY9" fmla="*/ 1238132 h 1669774"/>
                <a:gd name="connsiteX10" fmla="*/ 4725346 w 8094160"/>
                <a:gd name="connsiteY10" fmla="*/ 863285 h 1669774"/>
                <a:gd name="connsiteX11" fmla="*/ 4628795 w 8094160"/>
                <a:gd name="connsiteY11" fmla="*/ 522514 h 1669774"/>
                <a:gd name="connsiteX12" fmla="*/ 4554961 w 8094160"/>
                <a:gd name="connsiteY12" fmla="*/ 215821 h 1669774"/>
                <a:gd name="connsiteX13" fmla="*/ 4543602 w 8094160"/>
                <a:gd name="connsiteY13" fmla="*/ 159026 h 1669774"/>
                <a:gd name="connsiteX14" fmla="*/ 4634474 w 8094160"/>
                <a:gd name="connsiteY14" fmla="*/ 136308 h 1669774"/>
                <a:gd name="connsiteX15" fmla="*/ 4753744 w 8094160"/>
                <a:gd name="connsiteY15" fmla="*/ 79513 h 1669774"/>
                <a:gd name="connsiteX16" fmla="*/ 4878693 w 8094160"/>
                <a:gd name="connsiteY16" fmla="*/ 45436 h 1669774"/>
                <a:gd name="connsiteX17" fmla="*/ 5088834 w 8094160"/>
                <a:gd name="connsiteY17" fmla="*/ 17039 h 1669774"/>
                <a:gd name="connsiteX18" fmla="*/ 5174027 w 8094160"/>
                <a:gd name="connsiteY18" fmla="*/ 0 h 1669774"/>
                <a:gd name="connsiteX19" fmla="*/ 5191065 w 8094160"/>
                <a:gd name="connsiteY19" fmla="*/ 119270 h 1669774"/>
                <a:gd name="connsiteX20" fmla="*/ 5202424 w 8094160"/>
                <a:gd name="connsiteY20" fmla="*/ 829208 h 1669774"/>
                <a:gd name="connsiteX21" fmla="*/ 5202424 w 8094160"/>
                <a:gd name="connsiteY21" fmla="*/ 880323 h 1669774"/>
                <a:gd name="connsiteX22" fmla="*/ 5202424 w 8094160"/>
                <a:gd name="connsiteY22" fmla="*/ 880323 h 1669774"/>
                <a:gd name="connsiteX23" fmla="*/ 5247860 w 8094160"/>
                <a:gd name="connsiteY23" fmla="*/ 942798 h 1669774"/>
                <a:gd name="connsiteX24" fmla="*/ 6491672 w 8094160"/>
                <a:gd name="connsiteY24" fmla="*/ 942798 h 1669774"/>
                <a:gd name="connsiteX25" fmla="*/ 8094160 w 8094160"/>
                <a:gd name="connsiteY25" fmla="*/ 947742 h 166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4160" h="1669774">
                  <a:moveTo>
                    <a:pt x="0" y="1238132"/>
                  </a:moveTo>
                  <a:lnTo>
                    <a:pt x="2084377" y="1238132"/>
                  </a:lnTo>
                  <a:lnTo>
                    <a:pt x="2152531" y="1198375"/>
                  </a:lnTo>
                  <a:lnTo>
                    <a:pt x="3294111" y="1442594"/>
                  </a:lnTo>
                  <a:lnTo>
                    <a:pt x="3583766" y="1544825"/>
                  </a:lnTo>
                  <a:lnTo>
                    <a:pt x="3969972" y="1669774"/>
                  </a:lnTo>
                  <a:lnTo>
                    <a:pt x="4674231" y="1652736"/>
                  </a:lnTo>
                  <a:lnTo>
                    <a:pt x="4884372" y="1652736"/>
                  </a:lnTo>
                  <a:lnTo>
                    <a:pt x="4901411" y="1522107"/>
                  </a:lnTo>
                  <a:lnTo>
                    <a:pt x="4816218" y="1238132"/>
                  </a:lnTo>
                  <a:lnTo>
                    <a:pt x="4725346" y="863285"/>
                  </a:lnTo>
                  <a:lnTo>
                    <a:pt x="4628795" y="522514"/>
                  </a:lnTo>
                  <a:lnTo>
                    <a:pt x="4554961" y="215821"/>
                  </a:lnTo>
                  <a:lnTo>
                    <a:pt x="4543602" y="159026"/>
                  </a:lnTo>
                  <a:lnTo>
                    <a:pt x="4634474" y="136308"/>
                  </a:lnTo>
                  <a:lnTo>
                    <a:pt x="4753744" y="79513"/>
                  </a:lnTo>
                  <a:lnTo>
                    <a:pt x="4878693" y="45436"/>
                  </a:lnTo>
                  <a:lnTo>
                    <a:pt x="5088834" y="17039"/>
                  </a:lnTo>
                  <a:lnTo>
                    <a:pt x="5174027" y="0"/>
                  </a:lnTo>
                  <a:lnTo>
                    <a:pt x="5191065" y="119270"/>
                  </a:lnTo>
                  <a:lnTo>
                    <a:pt x="5202424" y="829208"/>
                  </a:lnTo>
                  <a:lnTo>
                    <a:pt x="5202424" y="880323"/>
                  </a:lnTo>
                  <a:lnTo>
                    <a:pt x="5202424" y="880323"/>
                  </a:lnTo>
                  <a:lnTo>
                    <a:pt x="5247860" y="942798"/>
                  </a:lnTo>
                  <a:lnTo>
                    <a:pt x="6491672" y="942798"/>
                  </a:lnTo>
                  <a:lnTo>
                    <a:pt x="8094160" y="947742"/>
                  </a:lnTo>
                </a:path>
              </a:pathLst>
            </a:custGeom>
            <a:noFill/>
            <a:ln w="15875" cap="rnd">
              <a:solidFill>
                <a:srgbClr val="3A405A"/>
              </a:solidFill>
              <a:prstDash val="dash"/>
              <a:rou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srgbClr val="3A405A"/>
                </a:solidFill>
                <a:latin typeface="Calibri" panose="020F0502020204030204"/>
              </a:endParaRPr>
            </a:p>
          </p:txBody>
        </p:sp>
        <p:sp>
          <p:nvSpPr>
            <p:cNvPr id="123" name="TextBox 122">
              <a:extLst>
                <a:ext uri="{FF2B5EF4-FFF2-40B4-BE49-F238E27FC236}">
                  <a16:creationId xmlns:a16="http://schemas.microsoft.com/office/drawing/2014/main" id="{DF12A6A2-B1C1-8D46-A1A0-51AAEE99CD30}"/>
                </a:ext>
              </a:extLst>
            </p:cNvPr>
            <p:cNvSpPr txBox="1"/>
            <p:nvPr/>
          </p:nvSpPr>
          <p:spPr>
            <a:xfrm>
              <a:off x="7413061" y="3184603"/>
              <a:ext cx="1556409" cy="348813"/>
            </a:xfrm>
            <a:prstGeom prst="rect">
              <a:avLst/>
            </a:prstGeom>
            <a:noFill/>
            <a:ln>
              <a:noFill/>
            </a:ln>
          </p:spPr>
          <p:txBody>
            <a:bodyPr wrap="none" rtlCol="0">
              <a:spAutoFit/>
            </a:bodyPr>
            <a:lstStyle/>
            <a:p>
              <a:pPr defTabSz="342900"/>
              <a:r>
                <a:rPr lang="fr-FR" sz="1100">
                  <a:solidFill>
                    <a:srgbClr val="3A405A"/>
                  </a:solidFill>
                  <a:latin typeface="Montserrat Medium" pitchFamily="2" charset="77"/>
                </a:rPr>
                <a:t>Trop éloigné?</a:t>
              </a:r>
            </a:p>
          </p:txBody>
        </p:sp>
        <p:sp>
          <p:nvSpPr>
            <p:cNvPr id="125" name="TextBox 124">
              <a:extLst>
                <a:ext uri="{FF2B5EF4-FFF2-40B4-BE49-F238E27FC236}">
                  <a16:creationId xmlns:a16="http://schemas.microsoft.com/office/drawing/2014/main" id="{8B91C4E2-A626-5040-A934-FD51534708EC}"/>
                </a:ext>
              </a:extLst>
            </p:cNvPr>
            <p:cNvSpPr txBox="1"/>
            <p:nvPr/>
          </p:nvSpPr>
          <p:spPr>
            <a:xfrm>
              <a:off x="10009123" y="3665515"/>
              <a:ext cx="1765869" cy="348812"/>
            </a:xfrm>
            <a:prstGeom prst="rect">
              <a:avLst/>
            </a:prstGeom>
            <a:noFill/>
            <a:ln>
              <a:noFill/>
            </a:ln>
          </p:spPr>
          <p:txBody>
            <a:bodyPr wrap="none" rtlCol="0">
              <a:spAutoFit/>
            </a:bodyPr>
            <a:lstStyle/>
            <a:p>
              <a:pPr defTabSz="342900"/>
              <a:r>
                <a:rPr lang="en-US" sz="1100" dirty="0">
                  <a:solidFill>
                    <a:srgbClr val="3A405A"/>
                  </a:solidFill>
                  <a:latin typeface="Montserrat Light" pitchFamily="2" charset="77"/>
                </a:rPr>
                <a:t>Service de </a:t>
              </a:r>
              <a:r>
                <a:rPr lang="en-US" sz="1100" dirty="0" err="1">
                  <a:solidFill>
                    <a:srgbClr val="3A405A"/>
                  </a:solidFill>
                  <a:latin typeface="Montserrat Light" pitchFamily="2" charset="77"/>
                </a:rPr>
                <a:t>santé</a:t>
              </a:r>
              <a:endParaRPr lang="en-US" sz="1100" dirty="0">
                <a:solidFill>
                  <a:srgbClr val="3A405A"/>
                </a:solidFill>
                <a:latin typeface="Montserrat Light" pitchFamily="2" charset="77"/>
              </a:endParaRPr>
            </a:p>
          </p:txBody>
        </p:sp>
        <p:pic>
          <p:nvPicPr>
            <p:cNvPr id="126" name="Graphic 125">
              <a:extLst>
                <a:ext uri="{FF2B5EF4-FFF2-40B4-BE49-F238E27FC236}">
                  <a16:creationId xmlns:a16="http://schemas.microsoft.com/office/drawing/2014/main" id="{E4CDD68D-40A0-6049-B53A-E106C5BBC6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69754" y="2548157"/>
              <a:ext cx="1172055" cy="1172055"/>
            </a:xfrm>
            <a:prstGeom prst="rect">
              <a:avLst/>
            </a:prstGeom>
          </p:spPr>
        </p:pic>
        <p:pic>
          <p:nvPicPr>
            <p:cNvPr id="129" name="Graphic 128">
              <a:extLst>
                <a:ext uri="{FF2B5EF4-FFF2-40B4-BE49-F238E27FC236}">
                  <a16:creationId xmlns:a16="http://schemas.microsoft.com/office/drawing/2014/main" id="{7828E993-132D-5149-86EB-C72E3CBDFD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24421" y="3168161"/>
              <a:ext cx="373565" cy="373565"/>
            </a:xfrm>
            <a:prstGeom prst="rect">
              <a:avLst/>
            </a:prstGeom>
          </p:spPr>
        </p:pic>
        <p:sp>
          <p:nvSpPr>
            <p:cNvPr id="132" name="TextBox 131">
              <a:extLst>
                <a:ext uri="{FF2B5EF4-FFF2-40B4-BE49-F238E27FC236}">
                  <a16:creationId xmlns:a16="http://schemas.microsoft.com/office/drawing/2014/main" id="{73425A9A-0C9B-A340-BFAA-53A7B26B9822}"/>
                </a:ext>
              </a:extLst>
            </p:cNvPr>
            <p:cNvSpPr txBox="1"/>
            <p:nvPr/>
          </p:nvSpPr>
          <p:spPr>
            <a:xfrm>
              <a:off x="391506" y="2181125"/>
              <a:ext cx="2625078" cy="348814"/>
            </a:xfrm>
            <a:prstGeom prst="rect">
              <a:avLst/>
            </a:prstGeom>
            <a:noFill/>
            <a:ln>
              <a:noFill/>
            </a:ln>
          </p:spPr>
          <p:txBody>
            <a:bodyPr wrap="none" rtlCol="0">
              <a:spAutoFit/>
            </a:bodyPr>
            <a:lstStyle/>
            <a:p>
              <a:pPr defTabSz="342900"/>
              <a:r>
                <a:rPr lang="en-US" sz="1100" b="1" dirty="0">
                  <a:solidFill>
                    <a:srgbClr val="3A405A"/>
                  </a:solidFill>
                  <a:latin typeface="Montserrat SemiBold" pitchFamily="2" charset="77"/>
                </a:rPr>
                <a:t>Distribution des services</a:t>
              </a:r>
            </a:p>
          </p:txBody>
        </p:sp>
        <p:sp>
          <p:nvSpPr>
            <p:cNvPr id="149" name="TextBox 148">
              <a:extLst>
                <a:ext uri="{FF2B5EF4-FFF2-40B4-BE49-F238E27FC236}">
                  <a16:creationId xmlns:a16="http://schemas.microsoft.com/office/drawing/2014/main" id="{1977E0F1-540F-4248-BE4E-6906342AA3C2}"/>
                </a:ext>
              </a:extLst>
            </p:cNvPr>
            <p:cNvSpPr txBox="1"/>
            <p:nvPr/>
          </p:nvSpPr>
          <p:spPr>
            <a:xfrm>
              <a:off x="391506" y="2400527"/>
              <a:ext cx="5065917" cy="553998"/>
            </a:xfrm>
            <a:prstGeom prst="rect">
              <a:avLst/>
            </a:prstGeom>
            <a:noFill/>
            <a:ln>
              <a:noFill/>
            </a:ln>
          </p:spPr>
          <p:txBody>
            <a:bodyPr wrap="none" rtlCol="0">
              <a:spAutoFit/>
            </a:bodyPr>
            <a:lstStyle/>
            <a:p>
              <a:pPr defTabSz="342900"/>
              <a:r>
                <a:rPr lang="fr-FR" sz="1050" dirty="0">
                  <a:solidFill>
                    <a:srgbClr val="3A405A"/>
                  </a:solidFill>
                  <a:latin typeface="Montserrat Light" pitchFamily="2" charset="77"/>
                </a:rPr>
                <a:t>Quelle est la proximité des services avec la population </a:t>
              </a:r>
              <a:br>
                <a:rPr lang="fr-FR" sz="1050" dirty="0">
                  <a:solidFill>
                    <a:srgbClr val="3A405A"/>
                  </a:solidFill>
                  <a:latin typeface="Montserrat Light" pitchFamily="2" charset="77"/>
                </a:rPr>
              </a:br>
              <a:r>
                <a:rPr lang="fr-FR" sz="1050" dirty="0">
                  <a:solidFill>
                    <a:srgbClr val="3A405A"/>
                  </a:solidFill>
                  <a:latin typeface="Montserrat Light" pitchFamily="2" charset="77"/>
                </a:rPr>
                <a:t>dans le besoin ?</a:t>
              </a:r>
            </a:p>
          </p:txBody>
        </p:sp>
      </p:grpSp>
      <p:grpSp>
        <p:nvGrpSpPr>
          <p:cNvPr id="5" name="Group 4">
            <a:extLst>
              <a:ext uri="{FF2B5EF4-FFF2-40B4-BE49-F238E27FC236}">
                <a16:creationId xmlns:a16="http://schemas.microsoft.com/office/drawing/2014/main" id="{6E90D58C-4ED7-0146-9BC1-8BC421D8B958}"/>
              </a:ext>
            </a:extLst>
          </p:cNvPr>
          <p:cNvGrpSpPr/>
          <p:nvPr/>
        </p:nvGrpSpPr>
        <p:grpSpPr>
          <a:xfrm>
            <a:off x="293630" y="4064181"/>
            <a:ext cx="8577227" cy="1817040"/>
            <a:chOff x="391506" y="4275907"/>
            <a:chExt cx="11436300" cy="2422719"/>
          </a:xfrm>
        </p:grpSpPr>
        <p:grpSp>
          <p:nvGrpSpPr>
            <p:cNvPr id="4" name="Group 3">
              <a:extLst>
                <a:ext uri="{FF2B5EF4-FFF2-40B4-BE49-F238E27FC236}">
                  <a16:creationId xmlns:a16="http://schemas.microsoft.com/office/drawing/2014/main" id="{612704DA-4D40-1141-B3B0-4495BA30688A}"/>
                </a:ext>
              </a:extLst>
            </p:cNvPr>
            <p:cNvGrpSpPr/>
            <p:nvPr/>
          </p:nvGrpSpPr>
          <p:grpSpPr>
            <a:xfrm>
              <a:off x="391506" y="4275907"/>
              <a:ext cx="11436300" cy="2270406"/>
              <a:chOff x="391506" y="4275907"/>
              <a:chExt cx="11436300" cy="2270406"/>
            </a:xfrm>
          </p:grpSpPr>
          <p:cxnSp>
            <p:nvCxnSpPr>
              <p:cNvPr id="160" name="Straight Arrow Connector 159">
                <a:extLst>
                  <a:ext uri="{FF2B5EF4-FFF2-40B4-BE49-F238E27FC236}">
                    <a16:creationId xmlns:a16="http://schemas.microsoft.com/office/drawing/2014/main" id="{322379A4-D7AA-C846-AED8-BB6AEB0B96F6}"/>
                  </a:ext>
                </a:extLst>
              </p:cNvPr>
              <p:cNvCxnSpPr/>
              <p:nvPr/>
            </p:nvCxnSpPr>
            <p:spPr>
              <a:xfrm>
                <a:off x="2161416" y="6228581"/>
                <a:ext cx="7865453" cy="0"/>
              </a:xfrm>
              <a:prstGeom prst="straightConnector1">
                <a:avLst/>
              </a:prstGeom>
              <a:ln w="12700">
                <a:solidFill>
                  <a:srgbClr val="3A405A"/>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94" name="Graphic 93">
                <a:extLst>
                  <a:ext uri="{FF2B5EF4-FFF2-40B4-BE49-F238E27FC236}">
                    <a16:creationId xmlns:a16="http://schemas.microsoft.com/office/drawing/2014/main" id="{69FC7A20-4494-7147-86B4-2A9025640A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440" y="5686953"/>
                <a:ext cx="478971" cy="478971"/>
              </a:xfrm>
              <a:prstGeom prst="rect">
                <a:avLst/>
              </a:prstGeom>
            </p:spPr>
          </p:pic>
          <p:pic>
            <p:nvPicPr>
              <p:cNvPr id="95" name="Graphic 94">
                <a:extLst>
                  <a:ext uri="{FF2B5EF4-FFF2-40B4-BE49-F238E27FC236}">
                    <a16:creationId xmlns:a16="http://schemas.microsoft.com/office/drawing/2014/main" id="{6D59370A-4777-0748-A12E-474E3A7267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429" y="5480124"/>
                <a:ext cx="685800" cy="685800"/>
              </a:xfrm>
              <a:prstGeom prst="rect">
                <a:avLst/>
              </a:prstGeom>
            </p:spPr>
          </p:pic>
          <p:pic>
            <p:nvPicPr>
              <p:cNvPr id="96" name="Graphic 95">
                <a:extLst>
                  <a:ext uri="{FF2B5EF4-FFF2-40B4-BE49-F238E27FC236}">
                    <a16:creationId xmlns:a16="http://schemas.microsoft.com/office/drawing/2014/main" id="{98FA5344-C6B9-8D42-BD78-586930ABD8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1506" y="5385369"/>
                <a:ext cx="780555" cy="780555"/>
              </a:xfrm>
              <a:prstGeom prst="rect">
                <a:avLst/>
              </a:prstGeom>
            </p:spPr>
          </p:pic>
          <p:pic>
            <p:nvPicPr>
              <p:cNvPr id="97" name="Graphic 96">
                <a:extLst>
                  <a:ext uri="{FF2B5EF4-FFF2-40B4-BE49-F238E27FC236}">
                    <a16:creationId xmlns:a16="http://schemas.microsoft.com/office/drawing/2014/main" id="{6A0C991E-A4CB-E343-9FE5-0647B6E9CB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6118" y="4275907"/>
                <a:ext cx="2049518" cy="2049518"/>
              </a:xfrm>
              <a:prstGeom prst="rect">
                <a:avLst/>
              </a:prstGeom>
            </p:spPr>
          </p:pic>
          <p:sp>
            <p:nvSpPr>
              <p:cNvPr id="98" name="Freeform 97">
                <a:extLst>
                  <a:ext uri="{FF2B5EF4-FFF2-40B4-BE49-F238E27FC236}">
                    <a16:creationId xmlns:a16="http://schemas.microsoft.com/office/drawing/2014/main" id="{BBCE070A-4A27-5040-AB53-823BB2648D7A}"/>
                  </a:ext>
                </a:extLst>
              </p:cNvPr>
              <p:cNvSpPr/>
              <p:nvPr/>
            </p:nvSpPr>
            <p:spPr>
              <a:xfrm>
                <a:off x="2161416" y="4411511"/>
                <a:ext cx="7865453" cy="1669774"/>
              </a:xfrm>
              <a:custGeom>
                <a:avLst/>
                <a:gdLst>
                  <a:gd name="connsiteX0" fmla="*/ 0 w 8213835"/>
                  <a:gd name="connsiteY0" fmla="*/ 2033751 h 2049517"/>
                  <a:gd name="connsiteX1" fmla="*/ 2900856 w 8213835"/>
                  <a:gd name="connsiteY1" fmla="*/ 2033751 h 2049517"/>
                  <a:gd name="connsiteX2" fmla="*/ 3011214 w 8213835"/>
                  <a:gd name="connsiteY2" fmla="*/ 1765738 h 2049517"/>
                  <a:gd name="connsiteX3" fmla="*/ 3105807 w 8213835"/>
                  <a:gd name="connsiteY3" fmla="*/ 1529255 h 2049517"/>
                  <a:gd name="connsiteX4" fmla="*/ 3247697 w 8213835"/>
                  <a:gd name="connsiteY4" fmla="*/ 1277007 h 2049517"/>
                  <a:gd name="connsiteX5" fmla="*/ 3247697 w 8213835"/>
                  <a:gd name="connsiteY5" fmla="*/ 1277007 h 2049517"/>
                  <a:gd name="connsiteX6" fmla="*/ 3310759 w 8213835"/>
                  <a:gd name="connsiteY6" fmla="*/ 1040524 h 2049517"/>
                  <a:gd name="connsiteX7" fmla="*/ 3436883 w 8213835"/>
                  <a:gd name="connsiteY7" fmla="*/ 945931 h 2049517"/>
                  <a:gd name="connsiteX8" fmla="*/ 3531476 w 8213835"/>
                  <a:gd name="connsiteY8" fmla="*/ 756745 h 2049517"/>
                  <a:gd name="connsiteX9" fmla="*/ 3626069 w 8213835"/>
                  <a:gd name="connsiteY9" fmla="*/ 662151 h 2049517"/>
                  <a:gd name="connsiteX10" fmla="*/ 3720663 w 8213835"/>
                  <a:gd name="connsiteY10" fmla="*/ 488731 h 2049517"/>
                  <a:gd name="connsiteX11" fmla="*/ 3736428 w 8213835"/>
                  <a:gd name="connsiteY11" fmla="*/ 283779 h 2049517"/>
                  <a:gd name="connsiteX12" fmla="*/ 3815256 w 8213835"/>
                  <a:gd name="connsiteY12" fmla="*/ 220717 h 2049517"/>
                  <a:gd name="connsiteX13" fmla="*/ 3894083 w 8213835"/>
                  <a:gd name="connsiteY13" fmla="*/ 63062 h 2049517"/>
                  <a:gd name="connsiteX14" fmla="*/ 4114800 w 8213835"/>
                  <a:gd name="connsiteY14" fmla="*/ 0 h 2049517"/>
                  <a:gd name="connsiteX15" fmla="*/ 4288221 w 8213835"/>
                  <a:gd name="connsiteY15" fmla="*/ 220717 h 2049517"/>
                  <a:gd name="connsiteX16" fmla="*/ 4445876 w 8213835"/>
                  <a:gd name="connsiteY16" fmla="*/ 488731 h 2049517"/>
                  <a:gd name="connsiteX17" fmla="*/ 4556235 w 8213835"/>
                  <a:gd name="connsiteY17" fmla="*/ 599089 h 2049517"/>
                  <a:gd name="connsiteX18" fmla="*/ 4666594 w 8213835"/>
                  <a:gd name="connsiteY18" fmla="*/ 867103 h 2049517"/>
                  <a:gd name="connsiteX19" fmla="*/ 4792718 w 8213835"/>
                  <a:gd name="connsiteY19" fmla="*/ 1103586 h 2049517"/>
                  <a:gd name="connsiteX20" fmla="*/ 4950373 w 8213835"/>
                  <a:gd name="connsiteY20" fmla="*/ 1198179 h 2049517"/>
                  <a:gd name="connsiteX21" fmla="*/ 5186856 w 8213835"/>
                  <a:gd name="connsiteY21" fmla="*/ 1481958 h 2049517"/>
                  <a:gd name="connsiteX22" fmla="*/ 5470635 w 8213835"/>
                  <a:gd name="connsiteY22" fmla="*/ 2049517 h 2049517"/>
                  <a:gd name="connsiteX23" fmla="*/ 8213835 w 8213835"/>
                  <a:gd name="connsiteY23" fmla="*/ 2049517 h 2049517"/>
                  <a:gd name="connsiteX24" fmla="*/ 8213835 w 8213835"/>
                  <a:gd name="connsiteY24" fmla="*/ 2049517 h 20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13835" h="2049517">
                    <a:moveTo>
                      <a:pt x="0" y="2033751"/>
                    </a:moveTo>
                    <a:lnTo>
                      <a:pt x="2900856" y="2033751"/>
                    </a:lnTo>
                    <a:lnTo>
                      <a:pt x="3011214" y="1765738"/>
                    </a:lnTo>
                    <a:lnTo>
                      <a:pt x="3105807" y="1529255"/>
                    </a:lnTo>
                    <a:lnTo>
                      <a:pt x="3247697" y="1277007"/>
                    </a:lnTo>
                    <a:lnTo>
                      <a:pt x="3247697" y="1277007"/>
                    </a:lnTo>
                    <a:lnTo>
                      <a:pt x="3310759" y="1040524"/>
                    </a:lnTo>
                    <a:lnTo>
                      <a:pt x="3436883" y="945931"/>
                    </a:lnTo>
                    <a:lnTo>
                      <a:pt x="3531476" y="756745"/>
                    </a:lnTo>
                    <a:lnTo>
                      <a:pt x="3626069" y="662151"/>
                    </a:lnTo>
                    <a:lnTo>
                      <a:pt x="3720663" y="488731"/>
                    </a:lnTo>
                    <a:lnTo>
                      <a:pt x="3736428" y="283779"/>
                    </a:lnTo>
                    <a:lnTo>
                      <a:pt x="3815256" y="220717"/>
                    </a:lnTo>
                    <a:lnTo>
                      <a:pt x="3894083" y="63062"/>
                    </a:lnTo>
                    <a:lnTo>
                      <a:pt x="4114800" y="0"/>
                    </a:lnTo>
                    <a:lnTo>
                      <a:pt x="4288221" y="220717"/>
                    </a:lnTo>
                    <a:lnTo>
                      <a:pt x="4445876" y="488731"/>
                    </a:lnTo>
                    <a:lnTo>
                      <a:pt x="4556235" y="599089"/>
                    </a:lnTo>
                    <a:lnTo>
                      <a:pt x="4666594" y="867103"/>
                    </a:lnTo>
                    <a:lnTo>
                      <a:pt x="4792718" y="1103586"/>
                    </a:lnTo>
                    <a:lnTo>
                      <a:pt x="4950373" y="1198179"/>
                    </a:lnTo>
                    <a:lnTo>
                      <a:pt x="5186856" y="1481958"/>
                    </a:lnTo>
                    <a:lnTo>
                      <a:pt x="5470635" y="2049517"/>
                    </a:lnTo>
                    <a:lnTo>
                      <a:pt x="8213835" y="2049517"/>
                    </a:lnTo>
                    <a:lnTo>
                      <a:pt x="8213835" y="2049517"/>
                    </a:lnTo>
                  </a:path>
                </a:pathLst>
              </a:custGeom>
              <a:noFill/>
              <a:ln>
                <a:solidFill>
                  <a:srgbClr val="3A405A"/>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a:solidFill>
                    <a:srgbClr val="3A405A"/>
                  </a:solidFill>
                  <a:latin typeface="Calibri" panose="020F0502020204030204"/>
                </a:endParaRPr>
              </a:p>
            </p:txBody>
          </p:sp>
          <p:sp>
            <p:nvSpPr>
              <p:cNvPr id="99" name="TextBox 98">
                <a:extLst>
                  <a:ext uri="{FF2B5EF4-FFF2-40B4-BE49-F238E27FC236}">
                    <a16:creationId xmlns:a16="http://schemas.microsoft.com/office/drawing/2014/main" id="{C4ED2BE9-1361-0641-94B9-0DBF53919C6D}"/>
                  </a:ext>
                </a:extLst>
              </p:cNvPr>
              <p:cNvSpPr txBox="1"/>
              <p:nvPr/>
            </p:nvSpPr>
            <p:spPr>
              <a:xfrm>
                <a:off x="2103049" y="5730303"/>
                <a:ext cx="1669688" cy="348813"/>
              </a:xfrm>
              <a:prstGeom prst="rect">
                <a:avLst/>
              </a:prstGeom>
              <a:noFill/>
              <a:ln>
                <a:noFill/>
              </a:ln>
            </p:spPr>
            <p:txBody>
              <a:bodyPr wrap="none" rtlCol="0">
                <a:spAutoFit/>
              </a:bodyPr>
              <a:lstStyle/>
              <a:p>
                <a:pPr defTabSz="342900"/>
                <a:r>
                  <a:rPr lang="fr-FR" sz="1100">
                    <a:solidFill>
                      <a:srgbClr val="3A405A"/>
                    </a:solidFill>
                    <a:latin typeface="Montserrat Medium" pitchFamily="2" charset="77"/>
                  </a:rPr>
                  <a:t>Terrain difficile</a:t>
                </a:r>
              </a:p>
            </p:txBody>
          </p:sp>
          <p:sp>
            <p:nvSpPr>
              <p:cNvPr id="124" name="TextBox 123">
                <a:extLst>
                  <a:ext uri="{FF2B5EF4-FFF2-40B4-BE49-F238E27FC236}">
                    <a16:creationId xmlns:a16="http://schemas.microsoft.com/office/drawing/2014/main" id="{FF768B0E-D578-4644-9053-36E1537E8744}"/>
                  </a:ext>
                </a:extLst>
              </p:cNvPr>
              <p:cNvSpPr txBox="1"/>
              <p:nvPr/>
            </p:nvSpPr>
            <p:spPr>
              <a:xfrm>
                <a:off x="10061937" y="6172588"/>
                <a:ext cx="1765869" cy="348813"/>
              </a:xfrm>
              <a:prstGeom prst="rect">
                <a:avLst/>
              </a:prstGeom>
              <a:noFill/>
              <a:ln>
                <a:noFill/>
              </a:ln>
            </p:spPr>
            <p:txBody>
              <a:bodyPr wrap="none" rtlCol="0">
                <a:spAutoFit/>
              </a:bodyPr>
              <a:lstStyle/>
              <a:p>
                <a:pPr defTabSz="342900"/>
                <a:r>
                  <a:rPr lang="fr-FR" sz="1100" dirty="0">
                    <a:solidFill>
                      <a:srgbClr val="3A405A"/>
                    </a:solidFill>
                    <a:latin typeface="Montserrat Light" pitchFamily="2" charset="77"/>
                  </a:rPr>
                  <a:t>Service de santé</a:t>
                </a:r>
              </a:p>
            </p:txBody>
          </p:sp>
          <p:pic>
            <p:nvPicPr>
              <p:cNvPr id="127" name="Graphic 126">
                <a:extLst>
                  <a:ext uri="{FF2B5EF4-FFF2-40B4-BE49-F238E27FC236}">
                    <a16:creationId xmlns:a16="http://schemas.microsoft.com/office/drawing/2014/main" id="{CA42B5B7-1B16-FD41-98CD-9F44FF3C4B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55216" y="5056526"/>
                <a:ext cx="1172055" cy="1172055"/>
              </a:xfrm>
              <a:prstGeom prst="rect">
                <a:avLst/>
              </a:prstGeom>
            </p:spPr>
          </p:pic>
          <p:pic>
            <p:nvPicPr>
              <p:cNvPr id="128" name="Graphic 127">
                <a:extLst>
                  <a:ext uri="{FF2B5EF4-FFF2-40B4-BE49-F238E27FC236}">
                    <a16:creationId xmlns:a16="http://schemas.microsoft.com/office/drawing/2014/main" id="{12218292-DACB-2846-90B2-DE4305DEF6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12156" y="5686953"/>
                <a:ext cx="373565" cy="373565"/>
              </a:xfrm>
              <a:prstGeom prst="rect">
                <a:avLst/>
              </a:prstGeom>
            </p:spPr>
          </p:pic>
          <p:sp>
            <p:nvSpPr>
              <p:cNvPr id="133" name="TextBox 132">
                <a:extLst>
                  <a:ext uri="{FF2B5EF4-FFF2-40B4-BE49-F238E27FC236}">
                    <a16:creationId xmlns:a16="http://schemas.microsoft.com/office/drawing/2014/main" id="{0E069891-EE26-414C-8DD5-A0918D220650}"/>
                  </a:ext>
                </a:extLst>
              </p:cNvPr>
              <p:cNvSpPr txBox="1"/>
              <p:nvPr/>
            </p:nvSpPr>
            <p:spPr>
              <a:xfrm>
                <a:off x="476853" y="4737432"/>
                <a:ext cx="3550543" cy="348813"/>
              </a:xfrm>
              <a:prstGeom prst="rect">
                <a:avLst/>
              </a:prstGeom>
              <a:noFill/>
              <a:ln>
                <a:noFill/>
              </a:ln>
            </p:spPr>
            <p:txBody>
              <a:bodyPr wrap="none" rtlCol="0">
                <a:spAutoFit/>
              </a:bodyPr>
              <a:lstStyle/>
              <a:p>
                <a:pPr defTabSz="342900"/>
                <a:r>
                  <a:rPr lang="fr-FR" sz="1100" b="1">
                    <a:solidFill>
                      <a:srgbClr val="3A405A"/>
                    </a:solidFill>
                    <a:latin typeface="Montserrat SemiBold" pitchFamily="2" charset="77"/>
                  </a:rPr>
                  <a:t>Terrain difficile ou transport limité</a:t>
                </a:r>
              </a:p>
            </p:txBody>
          </p:sp>
          <p:sp>
            <p:nvSpPr>
              <p:cNvPr id="150" name="TextBox 149">
                <a:extLst>
                  <a:ext uri="{FF2B5EF4-FFF2-40B4-BE49-F238E27FC236}">
                    <a16:creationId xmlns:a16="http://schemas.microsoft.com/office/drawing/2014/main" id="{4CFF3CE4-C9C5-5540-9FF6-FA3DB50351C8}"/>
                  </a:ext>
                </a:extLst>
              </p:cNvPr>
              <p:cNvSpPr txBox="1"/>
              <p:nvPr/>
            </p:nvSpPr>
            <p:spPr>
              <a:xfrm>
                <a:off x="476853" y="4932589"/>
                <a:ext cx="4110526" cy="338555"/>
              </a:xfrm>
              <a:prstGeom prst="rect">
                <a:avLst/>
              </a:prstGeom>
              <a:noFill/>
              <a:ln>
                <a:noFill/>
              </a:ln>
            </p:spPr>
            <p:txBody>
              <a:bodyPr wrap="none" rtlCol="0">
                <a:spAutoFit/>
              </a:bodyPr>
              <a:lstStyle/>
              <a:p>
                <a:pPr defTabSz="342900"/>
                <a:r>
                  <a:rPr lang="fr-FR" sz="1050">
                    <a:solidFill>
                      <a:srgbClr val="3A405A"/>
                    </a:solidFill>
                    <a:latin typeface="Montserrat Light" pitchFamily="2" charset="77"/>
                  </a:rPr>
                  <a:t>La population peut-elle accéder au service?</a:t>
                </a:r>
              </a:p>
            </p:txBody>
          </p:sp>
          <p:pic>
            <p:nvPicPr>
              <p:cNvPr id="153" name="Graphic 152">
                <a:extLst>
                  <a:ext uri="{FF2B5EF4-FFF2-40B4-BE49-F238E27FC236}">
                    <a16:creationId xmlns:a16="http://schemas.microsoft.com/office/drawing/2014/main" id="{0F384C23-5EB5-9A43-9AC9-41E88C0DF08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712845" y="5761342"/>
                <a:ext cx="784971" cy="784971"/>
              </a:xfrm>
              <a:prstGeom prst="rect">
                <a:avLst/>
              </a:prstGeom>
            </p:spPr>
          </p:pic>
          <p:pic>
            <p:nvPicPr>
              <p:cNvPr id="158" name="Graphic 157">
                <a:extLst>
                  <a:ext uri="{FF2B5EF4-FFF2-40B4-BE49-F238E27FC236}">
                    <a16:creationId xmlns:a16="http://schemas.microsoft.com/office/drawing/2014/main" id="{DA755157-2DF0-4F4E-92D8-92105031770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88302" y="5810119"/>
                <a:ext cx="620193" cy="620193"/>
              </a:xfrm>
              <a:prstGeom prst="rect">
                <a:avLst/>
              </a:prstGeom>
            </p:spPr>
          </p:pic>
        </p:grpSp>
        <p:sp>
          <p:nvSpPr>
            <p:cNvPr id="161" name="TextBox 160">
              <a:extLst>
                <a:ext uri="{FF2B5EF4-FFF2-40B4-BE49-F238E27FC236}">
                  <a16:creationId xmlns:a16="http://schemas.microsoft.com/office/drawing/2014/main" id="{583A8002-BE2D-4041-A444-4EE96849B991}"/>
                </a:ext>
              </a:extLst>
            </p:cNvPr>
            <p:cNvSpPr txBox="1"/>
            <p:nvPr/>
          </p:nvSpPr>
          <p:spPr>
            <a:xfrm>
              <a:off x="4828773" y="6349813"/>
              <a:ext cx="2522486" cy="348813"/>
            </a:xfrm>
            <a:prstGeom prst="rect">
              <a:avLst/>
            </a:prstGeom>
            <a:noFill/>
            <a:ln>
              <a:noFill/>
            </a:ln>
          </p:spPr>
          <p:txBody>
            <a:bodyPr wrap="none" rtlCol="0">
              <a:spAutoFit/>
            </a:bodyPr>
            <a:lstStyle/>
            <a:p>
              <a:pPr defTabSz="342900"/>
              <a:r>
                <a:rPr lang="fr-FR" sz="1100" dirty="0">
                  <a:solidFill>
                    <a:srgbClr val="3A405A"/>
                  </a:solidFill>
                  <a:latin typeface="Montserrat Medium" pitchFamily="2" charset="77"/>
                </a:rPr>
                <a:t>Problèmes de transport</a:t>
              </a:r>
            </a:p>
          </p:txBody>
        </p:sp>
      </p:grpSp>
      <p:pic>
        <p:nvPicPr>
          <p:cNvPr id="163" name="Graphic 162">
            <a:extLst>
              <a:ext uri="{FF2B5EF4-FFF2-40B4-BE49-F238E27FC236}">
                <a16:creationId xmlns:a16="http://schemas.microsoft.com/office/drawing/2014/main" id="{33053235-F0AF-AC47-83EE-06BA69620E4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38283" y="6255262"/>
            <a:ext cx="1620416" cy="481829"/>
          </a:xfrm>
          <a:prstGeom prst="rect">
            <a:avLst/>
          </a:prstGeom>
        </p:spPr>
      </p:pic>
      <p:sp>
        <p:nvSpPr>
          <p:cNvPr id="165" name="TextBox 164">
            <a:extLst>
              <a:ext uri="{FF2B5EF4-FFF2-40B4-BE49-F238E27FC236}">
                <a16:creationId xmlns:a16="http://schemas.microsoft.com/office/drawing/2014/main" id="{20DB7E12-283B-8244-B630-96C7D1666C6B}"/>
              </a:ext>
            </a:extLst>
          </p:cNvPr>
          <p:cNvSpPr txBox="1"/>
          <p:nvPr/>
        </p:nvSpPr>
        <p:spPr>
          <a:xfrm>
            <a:off x="24242" y="5681576"/>
            <a:ext cx="1552028" cy="230832"/>
          </a:xfrm>
          <a:prstGeom prst="rect">
            <a:avLst/>
          </a:prstGeom>
          <a:noFill/>
          <a:ln>
            <a:noFill/>
          </a:ln>
        </p:spPr>
        <p:txBody>
          <a:bodyPr wrap="none" rtlCol="0">
            <a:spAutoFit/>
          </a:bodyPr>
          <a:lstStyle/>
          <a:p>
            <a:pPr defTabSz="342900"/>
            <a:r>
              <a:rPr lang="en-US" sz="900" dirty="0">
                <a:solidFill>
                  <a:srgbClr val="3A405A"/>
                </a:solidFill>
                <a:latin typeface="Montserrat Light" pitchFamily="2" charset="77"/>
                <a:hlinkClick r:id="rId25">
                  <a:extLst>
                    <a:ext uri="{A12FA001-AC4F-418D-AE19-62706E023703}">
                      <ahyp:hlinkClr xmlns:ahyp="http://schemas.microsoft.com/office/drawing/2018/hyperlinkcolor" val="tx"/>
                    </a:ext>
                  </a:extLst>
                </a:hlinkClick>
              </a:rPr>
              <a:t>As adapted from PHCPI</a:t>
            </a:r>
            <a:endParaRPr lang="en-US" sz="900" dirty="0">
              <a:solidFill>
                <a:srgbClr val="3A405A"/>
              </a:solidFill>
              <a:latin typeface="Montserrat Light" pitchFamily="2" charset="77"/>
            </a:endParaRPr>
          </a:p>
        </p:txBody>
      </p:sp>
      <p:sp>
        <p:nvSpPr>
          <p:cNvPr id="6" name="Rectangle 5">
            <a:extLst>
              <a:ext uri="{FF2B5EF4-FFF2-40B4-BE49-F238E27FC236}">
                <a16:creationId xmlns:a16="http://schemas.microsoft.com/office/drawing/2014/main" id="{679002E5-C46C-B809-256C-846E55A1C144}"/>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D63F79CC-B8AB-CC26-5BF0-D4788196A0BF}"/>
              </a:ext>
            </a:extLst>
          </p:cNvPr>
          <p:cNvSpPr txBox="1"/>
          <p:nvPr/>
        </p:nvSpPr>
        <p:spPr>
          <a:xfrm>
            <a:off x="67238" y="197976"/>
            <a:ext cx="9036496" cy="584775"/>
          </a:xfrm>
          <a:prstGeom prst="rect">
            <a:avLst/>
          </a:prstGeom>
          <a:noFill/>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Accès</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géographique</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à</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la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santé</a:t>
            </a:r>
            <a:endParaRPr kumimoji="0" lang="en-US" sz="3200" b="1" i="0" u="none" strike="noStrike" kern="1200" cap="none" spc="0" normalizeH="0" baseline="0" noProof="0" dirty="0">
              <a:ln>
                <a:noFill/>
              </a:ln>
              <a:solidFill>
                <a:schemeClr val="bg1"/>
              </a:solidFill>
              <a:effectLst/>
              <a:uLnTx/>
              <a:uFillTx/>
              <a:latin typeface="+mn-lt"/>
              <a:ea typeface="+mn-ea"/>
              <a:cs typeface="Arial" charset="0"/>
            </a:endParaRPr>
          </a:p>
        </p:txBody>
      </p:sp>
    </p:spTree>
    <p:extLst>
      <p:ext uri="{BB962C8B-B14F-4D97-AF65-F5344CB8AC3E}">
        <p14:creationId xmlns:p14="http://schemas.microsoft.com/office/powerpoint/2010/main" val="3976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EA3562-7227-0134-E760-0C127F91FD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39" y="1427199"/>
            <a:ext cx="8872122" cy="3245836"/>
          </a:xfrm>
          <a:prstGeom prst="rect">
            <a:avLst/>
          </a:prstGeom>
        </p:spPr>
      </p:pic>
      <p:sp>
        <p:nvSpPr>
          <p:cNvPr id="9" name="TextBox 8">
            <a:extLst>
              <a:ext uri="{FF2B5EF4-FFF2-40B4-BE49-F238E27FC236}">
                <a16:creationId xmlns:a16="http://schemas.microsoft.com/office/drawing/2014/main" id="{91038665-7FF9-2E00-6EBD-88436C2F7349}"/>
              </a:ext>
            </a:extLst>
          </p:cNvPr>
          <p:cNvSpPr txBox="1"/>
          <p:nvPr/>
        </p:nvSpPr>
        <p:spPr>
          <a:xfrm>
            <a:off x="5720428" y="4687670"/>
            <a:ext cx="2570034" cy="1131079"/>
          </a:xfrm>
          <a:prstGeom prst="rect">
            <a:avLst/>
          </a:prstGeom>
          <a:noFill/>
        </p:spPr>
        <p:txBody>
          <a:bodyPr wrap="square" rtlCol="0">
            <a:spAutoFit/>
          </a:bodyPr>
          <a:lstStyle/>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cs typeface="+mn-cs"/>
              </a:rPr>
              <a:t>C</a:t>
            </a:r>
            <a:r>
              <a:rPr lang="en-GB" sz="1350" dirty="0">
                <a:solidFill>
                  <a:prstClr val="black"/>
                </a:solidFill>
                <a:latin typeface="Tw Cen MT" panose="020B0602020104020603" pitchFamily="34" charset="0"/>
                <a:ea typeface="Calibri" panose="020F0502020204030204" pitchFamily="34" charset="0"/>
                <a:cs typeface="+mn-cs"/>
              </a:rPr>
              <a:t>o</a:t>
            </a:r>
            <a:r>
              <a:rPr lang="en-CH" sz="1350" dirty="0">
                <a:solidFill>
                  <a:prstClr val="black"/>
                </a:solidFill>
                <a:latin typeface="Tw Cen MT" panose="020B0602020104020603" pitchFamily="34" charset="0"/>
                <a:ea typeface="Calibri" panose="020F0502020204030204" pitchFamily="34" charset="0"/>
                <a:cs typeface="+mn-cs"/>
              </a:rPr>
              <a:t>uverture de la population</a:t>
            </a: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cs typeface="+mn-cs"/>
              </a:rPr>
              <a:t>2021 : </a:t>
            </a:r>
            <a:r>
              <a:rPr lang="fr-FR" sz="1350" dirty="0">
                <a:solidFill>
                  <a:prstClr val="black"/>
                </a:solidFill>
                <a:latin typeface="Tw Cen MT" panose="020B0602020104020603" pitchFamily="34" charset="0"/>
                <a:ea typeface="Calibri" panose="020F0502020204030204" pitchFamily="34" charset="0"/>
                <a:cs typeface="+mn-cs"/>
              </a:rPr>
              <a:t>2</a:t>
            </a:r>
            <a:r>
              <a:rPr lang="en-CH" sz="1350" dirty="0">
                <a:solidFill>
                  <a:prstClr val="black"/>
                </a:solidFill>
                <a:latin typeface="Tw Cen MT" panose="020B0602020104020603" pitchFamily="34" charset="0"/>
                <a:ea typeface="Calibri" panose="020F0502020204030204" pitchFamily="34" charset="0"/>
                <a:cs typeface="+mn-cs"/>
              </a:rPr>
              <a:t>0</a:t>
            </a:r>
            <a:r>
              <a:rPr lang="fr-FR" sz="1350" dirty="0">
                <a:solidFill>
                  <a:prstClr val="black"/>
                </a:solidFill>
                <a:latin typeface="Tw Cen MT" panose="020B0602020104020603" pitchFamily="34" charset="0"/>
                <a:ea typeface="Calibri" panose="020F0502020204030204" pitchFamily="34" charset="0"/>
                <a:cs typeface="+mn-cs"/>
              </a:rPr>
              <a:t>%</a:t>
            </a:r>
            <a:endParaRPr lang="en-CH" sz="1350" dirty="0">
              <a:solidFill>
                <a:prstClr val="black"/>
              </a:solidFill>
              <a:latin typeface="Tw Cen MT" panose="020B0602020104020603" pitchFamily="34" charset="0"/>
              <a:ea typeface="Calibri" panose="020F0502020204030204" pitchFamily="34" charset="0"/>
              <a:cs typeface="+mn-cs"/>
            </a:endParaRP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cs typeface="+mn-cs"/>
              </a:rPr>
              <a:t>2022 : 22%</a:t>
            </a: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rPr>
              <a:t>2023 : </a:t>
            </a:r>
            <a:r>
              <a:rPr lang="fr-FR" sz="1350" dirty="0">
                <a:solidFill>
                  <a:prstClr val="black"/>
                </a:solidFill>
                <a:latin typeface="Tw Cen MT" panose="020B0602020104020603" pitchFamily="34" charset="0"/>
                <a:ea typeface="Calibri" panose="020F0502020204030204" pitchFamily="34" charset="0"/>
              </a:rPr>
              <a:t>2</a:t>
            </a:r>
            <a:r>
              <a:rPr lang="en-CH" sz="1350" dirty="0">
                <a:solidFill>
                  <a:prstClr val="black"/>
                </a:solidFill>
                <a:latin typeface="Tw Cen MT" panose="020B0602020104020603" pitchFamily="34" charset="0"/>
                <a:ea typeface="Calibri" panose="020F0502020204030204" pitchFamily="34" charset="0"/>
              </a:rPr>
              <a:t>4</a:t>
            </a:r>
            <a:r>
              <a:rPr lang="fr-FR" sz="1350" dirty="0">
                <a:solidFill>
                  <a:prstClr val="black"/>
                </a:solidFill>
                <a:latin typeface="Tw Cen MT" panose="020B0602020104020603" pitchFamily="34" charset="0"/>
                <a:ea typeface="Calibri" panose="020F0502020204030204" pitchFamily="34" charset="0"/>
              </a:rPr>
              <a:t>%</a:t>
            </a:r>
            <a:endParaRPr lang="en-CH" sz="1350" dirty="0">
              <a:solidFill>
                <a:prstClr val="black"/>
              </a:solidFill>
              <a:latin typeface="Tw Cen MT" panose="020B0602020104020603" pitchFamily="34" charset="0"/>
              <a:ea typeface="Calibri" panose="020F0502020204030204" pitchFamily="34" charset="0"/>
            </a:endParaRP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rPr>
              <a:t>2024 : 25%</a:t>
            </a:r>
          </a:p>
        </p:txBody>
      </p:sp>
      <p:sp>
        <p:nvSpPr>
          <p:cNvPr id="15" name="TextBox 14">
            <a:extLst>
              <a:ext uri="{FF2B5EF4-FFF2-40B4-BE49-F238E27FC236}">
                <a16:creationId xmlns:a16="http://schemas.microsoft.com/office/drawing/2014/main" id="{33DC4C57-B652-84F1-6D34-9E509DCD4F0B}"/>
              </a:ext>
            </a:extLst>
          </p:cNvPr>
          <p:cNvSpPr txBox="1"/>
          <p:nvPr/>
        </p:nvSpPr>
        <p:spPr>
          <a:xfrm>
            <a:off x="2001966" y="4687670"/>
            <a:ext cx="2570034" cy="1131079"/>
          </a:xfrm>
          <a:prstGeom prst="rect">
            <a:avLst/>
          </a:prstGeom>
          <a:noFill/>
        </p:spPr>
        <p:txBody>
          <a:bodyPr wrap="square" rtlCol="0">
            <a:spAutoFit/>
          </a:bodyPr>
          <a:lstStyle/>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rPr>
              <a:t>C</a:t>
            </a:r>
            <a:r>
              <a:rPr lang="en-GB" sz="1350" dirty="0">
                <a:solidFill>
                  <a:prstClr val="black"/>
                </a:solidFill>
                <a:latin typeface="Tw Cen MT" panose="020B0602020104020603" pitchFamily="34" charset="0"/>
                <a:ea typeface="Calibri" panose="020F0502020204030204" pitchFamily="34" charset="0"/>
              </a:rPr>
              <a:t>o</a:t>
            </a:r>
            <a:r>
              <a:rPr lang="en-CH" sz="1350" dirty="0">
                <a:solidFill>
                  <a:prstClr val="black"/>
                </a:solidFill>
                <a:latin typeface="Tw Cen MT" panose="020B0602020104020603" pitchFamily="34" charset="0"/>
                <a:ea typeface="Calibri" panose="020F0502020204030204" pitchFamily="34" charset="0"/>
              </a:rPr>
              <a:t>uverture de la population</a:t>
            </a:r>
            <a:endParaRPr lang="en-CH" sz="1350" dirty="0">
              <a:solidFill>
                <a:prstClr val="black"/>
              </a:solidFill>
              <a:latin typeface="Tw Cen MT" panose="020B0602020104020603" pitchFamily="34" charset="0"/>
              <a:ea typeface="Calibri" panose="020F0502020204030204" pitchFamily="34" charset="0"/>
              <a:cs typeface="+mn-cs"/>
            </a:endParaRP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cs typeface="+mn-cs"/>
              </a:rPr>
              <a:t>2021 : </a:t>
            </a:r>
            <a:r>
              <a:rPr lang="fr-FR" sz="1350" dirty="0">
                <a:solidFill>
                  <a:prstClr val="black"/>
                </a:solidFill>
                <a:latin typeface="Tw Cen MT" panose="020B0602020104020603" pitchFamily="34" charset="0"/>
                <a:ea typeface="Calibri" panose="020F0502020204030204" pitchFamily="34" charset="0"/>
                <a:cs typeface="+mn-cs"/>
              </a:rPr>
              <a:t>2</a:t>
            </a:r>
            <a:r>
              <a:rPr lang="en-CH" sz="1350" dirty="0">
                <a:solidFill>
                  <a:prstClr val="black"/>
                </a:solidFill>
                <a:latin typeface="Tw Cen MT" panose="020B0602020104020603" pitchFamily="34" charset="0"/>
                <a:ea typeface="Calibri" panose="020F0502020204030204" pitchFamily="34" charset="0"/>
                <a:cs typeface="+mn-cs"/>
              </a:rPr>
              <a:t>0</a:t>
            </a:r>
            <a:r>
              <a:rPr lang="fr-FR" sz="1350" dirty="0">
                <a:solidFill>
                  <a:prstClr val="black"/>
                </a:solidFill>
                <a:latin typeface="Tw Cen MT" panose="020B0602020104020603" pitchFamily="34" charset="0"/>
                <a:ea typeface="Calibri" panose="020F0502020204030204" pitchFamily="34" charset="0"/>
                <a:cs typeface="+mn-cs"/>
              </a:rPr>
              <a:t>%</a:t>
            </a:r>
            <a:endParaRPr lang="en-CH" sz="1350" dirty="0">
              <a:solidFill>
                <a:prstClr val="black"/>
              </a:solidFill>
              <a:latin typeface="Tw Cen MT" panose="020B0602020104020603" pitchFamily="34" charset="0"/>
              <a:ea typeface="Calibri" panose="020F0502020204030204" pitchFamily="34" charset="0"/>
              <a:cs typeface="+mn-cs"/>
            </a:endParaRP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cs typeface="+mn-cs"/>
              </a:rPr>
              <a:t>2022 : 24%</a:t>
            </a: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rPr>
              <a:t>2023 : </a:t>
            </a:r>
            <a:r>
              <a:rPr lang="fr-FR" sz="1350" dirty="0">
                <a:solidFill>
                  <a:prstClr val="black"/>
                </a:solidFill>
                <a:latin typeface="Tw Cen MT" panose="020B0602020104020603" pitchFamily="34" charset="0"/>
                <a:ea typeface="Calibri" panose="020F0502020204030204" pitchFamily="34" charset="0"/>
              </a:rPr>
              <a:t>2</a:t>
            </a:r>
            <a:r>
              <a:rPr lang="en-CH" sz="1350" dirty="0">
                <a:solidFill>
                  <a:prstClr val="black"/>
                </a:solidFill>
                <a:latin typeface="Tw Cen MT" panose="020B0602020104020603" pitchFamily="34" charset="0"/>
                <a:ea typeface="Calibri" panose="020F0502020204030204" pitchFamily="34" charset="0"/>
              </a:rPr>
              <a:t>7</a:t>
            </a:r>
            <a:r>
              <a:rPr lang="fr-FR" sz="1350" dirty="0">
                <a:solidFill>
                  <a:prstClr val="black"/>
                </a:solidFill>
                <a:latin typeface="Tw Cen MT" panose="020B0602020104020603" pitchFamily="34" charset="0"/>
                <a:ea typeface="Calibri" panose="020F0502020204030204" pitchFamily="34" charset="0"/>
              </a:rPr>
              <a:t>%</a:t>
            </a:r>
            <a:endParaRPr lang="en-CH" sz="1350" dirty="0">
              <a:solidFill>
                <a:prstClr val="black"/>
              </a:solidFill>
              <a:latin typeface="Tw Cen MT" panose="020B0602020104020603" pitchFamily="34" charset="0"/>
              <a:ea typeface="Calibri" panose="020F0502020204030204" pitchFamily="34" charset="0"/>
            </a:endParaRPr>
          </a:p>
          <a:p>
            <a:pPr defTabSz="685800" eaLnBrk="1" fontAlgn="auto" hangingPunct="1">
              <a:spcBef>
                <a:spcPts val="0"/>
              </a:spcBef>
              <a:spcAft>
                <a:spcPts val="0"/>
              </a:spcAft>
            </a:pPr>
            <a:r>
              <a:rPr lang="en-CH" sz="1350" dirty="0">
                <a:solidFill>
                  <a:prstClr val="black"/>
                </a:solidFill>
                <a:latin typeface="Tw Cen MT" panose="020B0602020104020603" pitchFamily="34" charset="0"/>
                <a:ea typeface="Calibri" panose="020F0502020204030204" pitchFamily="34" charset="0"/>
              </a:rPr>
              <a:t>2024 : 29%</a:t>
            </a:r>
            <a:endParaRPr lang="fr-FR" sz="1350" dirty="0">
              <a:solidFill>
                <a:prstClr val="black"/>
              </a:solidFill>
              <a:latin typeface="Tw Cen MT" panose="020B0602020104020603" pitchFamily="34" charset="0"/>
            </a:endParaRPr>
          </a:p>
        </p:txBody>
      </p:sp>
      <p:sp>
        <p:nvSpPr>
          <p:cNvPr id="10" name="TextBox 9">
            <a:extLst>
              <a:ext uri="{FF2B5EF4-FFF2-40B4-BE49-F238E27FC236}">
                <a16:creationId xmlns:a16="http://schemas.microsoft.com/office/drawing/2014/main" id="{FA744FB4-3C93-AB8E-3DAC-58889FDEF1A5}"/>
              </a:ext>
            </a:extLst>
          </p:cNvPr>
          <p:cNvSpPr txBox="1"/>
          <p:nvPr/>
        </p:nvSpPr>
        <p:spPr>
          <a:xfrm>
            <a:off x="611560" y="1191749"/>
            <a:ext cx="4415780" cy="369332"/>
          </a:xfrm>
          <a:prstGeom prst="rect">
            <a:avLst/>
          </a:prstGeom>
          <a:noFill/>
        </p:spPr>
        <p:txBody>
          <a:bodyPr wrap="square" rtlCol="0">
            <a:spAutoFit/>
          </a:bodyPr>
          <a:lstStyle/>
          <a:p>
            <a:pPr defTabSz="685800" eaLnBrk="1" fontAlgn="auto" hangingPunct="1">
              <a:spcBef>
                <a:spcPts val="0"/>
              </a:spcBef>
              <a:spcAft>
                <a:spcPts val="0"/>
              </a:spcAft>
            </a:pPr>
            <a:r>
              <a:rPr lang="fr-FR" dirty="0">
                <a:solidFill>
                  <a:prstClr val="black"/>
                </a:solidFill>
                <a:latin typeface="Tw Cen MT" panose="020B0602020104020603" pitchFamily="34" charset="0"/>
                <a:cs typeface="+mn-cs"/>
              </a:rPr>
              <a:t>R</a:t>
            </a:r>
            <a:r>
              <a:rPr lang="en-CH" dirty="0" err="1">
                <a:solidFill>
                  <a:prstClr val="black"/>
                </a:solidFill>
                <a:latin typeface="Tw Cen MT" panose="020B0602020104020603" pitchFamily="34" charset="0"/>
                <a:cs typeface="+mn-cs"/>
              </a:rPr>
              <a:t>éseau</a:t>
            </a:r>
            <a:r>
              <a:rPr lang="en-CH" dirty="0">
                <a:solidFill>
                  <a:prstClr val="black"/>
                </a:solidFill>
                <a:latin typeface="Tw Cen MT" panose="020B0602020104020603" pitchFamily="34" charset="0"/>
                <a:cs typeface="+mn-cs"/>
              </a:rPr>
              <a:t> </a:t>
            </a:r>
            <a:r>
              <a:rPr lang="en-CH" dirty="0" err="1">
                <a:solidFill>
                  <a:prstClr val="black"/>
                </a:solidFill>
                <a:latin typeface="Tw Cen MT" panose="020B0602020104020603" pitchFamily="34" charset="0"/>
                <a:cs typeface="+mn-cs"/>
              </a:rPr>
              <a:t>identifié</a:t>
            </a:r>
            <a:r>
              <a:rPr lang="en-CH" dirty="0">
                <a:solidFill>
                  <a:prstClr val="black"/>
                </a:solidFill>
                <a:latin typeface="Tw Cen MT" panose="020B0602020104020603" pitchFamily="34" charset="0"/>
                <a:cs typeface="+mn-cs"/>
              </a:rPr>
              <a:t> à travers la </a:t>
            </a:r>
            <a:r>
              <a:rPr lang="en-CH" dirty="0" err="1">
                <a:solidFill>
                  <a:prstClr val="black"/>
                </a:solidFill>
                <a:latin typeface="Tw Cen MT" panose="020B0602020104020603" pitchFamily="34" charset="0"/>
                <a:cs typeface="+mn-cs"/>
              </a:rPr>
              <a:t>modélisation</a:t>
            </a:r>
            <a:endParaRPr lang="fr-FR" dirty="0">
              <a:solidFill>
                <a:prstClr val="black"/>
              </a:solidFill>
              <a:latin typeface="Tw Cen MT" panose="020B0602020104020603" pitchFamily="34" charset="0"/>
              <a:cs typeface="+mn-cs"/>
            </a:endParaRPr>
          </a:p>
        </p:txBody>
      </p:sp>
      <p:sp>
        <p:nvSpPr>
          <p:cNvPr id="12" name="TextBox 11">
            <a:extLst>
              <a:ext uri="{FF2B5EF4-FFF2-40B4-BE49-F238E27FC236}">
                <a16:creationId xmlns:a16="http://schemas.microsoft.com/office/drawing/2014/main" id="{E8114CB1-9DED-1C82-A248-C7A5B85F6037}"/>
              </a:ext>
            </a:extLst>
          </p:cNvPr>
          <p:cNvSpPr txBox="1"/>
          <p:nvPr/>
        </p:nvSpPr>
        <p:spPr>
          <a:xfrm>
            <a:off x="5813929" y="1187274"/>
            <a:ext cx="2325906" cy="369332"/>
          </a:xfrm>
          <a:prstGeom prst="rect">
            <a:avLst/>
          </a:prstGeom>
          <a:noFill/>
        </p:spPr>
        <p:txBody>
          <a:bodyPr wrap="square" rtlCol="0">
            <a:spAutoFit/>
          </a:bodyPr>
          <a:lstStyle/>
          <a:p>
            <a:pPr defTabSz="685800" eaLnBrk="1" fontAlgn="auto" hangingPunct="1">
              <a:spcBef>
                <a:spcPts val="0"/>
              </a:spcBef>
              <a:spcAft>
                <a:spcPts val="0"/>
              </a:spcAft>
            </a:pPr>
            <a:r>
              <a:rPr lang="fr-FR" dirty="0">
                <a:solidFill>
                  <a:prstClr val="black"/>
                </a:solidFill>
                <a:latin typeface="Tw Cen MT" panose="020B0602020104020603" pitchFamily="34" charset="0"/>
                <a:cs typeface="+mn-cs"/>
              </a:rPr>
              <a:t>R</a:t>
            </a:r>
            <a:r>
              <a:rPr lang="en-CH" dirty="0" err="1">
                <a:solidFill>
                  <a:prstClr val="black"/>
                </a:solidFill>
                <a:latin typeface="Tw Cen MT" panose="020B0602020104020603" pitchFamily="34" charset="0"/>
                <a:cs typeface="+mn-cs"/>
              </a:rPr>
              <a:t>éseau</a:t>
            </a:r>
            <a:r>
              <a:rPr lang="en-CH" dirty="0">
                <a:solidFill>
                  <a:prstClr val="black"/>
                </a:solidFill>
                <a:latin typeface="Tw Cen MT" panose="020B0602020104020603" pitchFamily="34" charset="0"/>
                <a:cs typeface="+mn-cs"/>
              </a:rPr>
              <a:t> du PNLT</a:t>
            </a:r>
            <a:endParaRPr lang="fr-FR" dirty="0">
              <a:solidFill>
                <a:prstClr val="black"/>
              </a:solidFill>
              <a:latin typeface="Tw Cen MT" panose="020B0602020104020603" pitchFamily="34" charset="0"/>
              <a:cs typeface="+mn-cs"/>
            </a:endParaRPr>
          </a:p>
        </p:txBody>
      </p:sp>
      <p:sp>
        <p:nvSpPr>
          <p:cNvPr id="2" name="Rectangle 1">
            <a:extLst>
              <a:ext uri="{FF2B5EF4-FFF2-40B4-BE49-F238E27FC236}">
                <a16:creationId xmlns:a16="http://schemas.microsoft.com/office/drawing/2014/main" id="{F30E061D-9CA0-9A0A-9275-E4DE11FC45AB}"/>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FC44DD37-49B4-B016-50C2-07C273319617}"/>
              </a:ext>
            </a:extLst>
          </p:cNvPr>
          <p:cNvSpPr txBox="1"/>
          <p:nvPr/>
        </p:nvSpPr>
        <p:spPr>
          <a:xfrm>
            <a:off x="53752" y="8804"/>
            <a:ext cx="9036496" cy="867930"/>
          </a:xfrm>
          <a:prstGeom prst="rect">
            <a:avLst/>
          </a:prstGeom>
          <a:noFill/>
        </p:spPr>
        <p:txBody>
          <a:bodyPr wrap="square">
            <a:spAutoFit/>
          </a:bodyPr>
          <a:lstStyle/>
          <a:p>
            <a:pPr defTabSz="685800" eaLnBrk="1" fontAlgn="auto" hangingPunct="1">
              <a:lnSpc>
                <a:spcPct val="90000"/>
              </a:lnSpc>
              <a:spcAft>
                <a:spcPts val="450"/>
              </a:spcAft>
            </a:pPr>
            <a:r>
              <a:rPr lang="fr-FR" sz="2800" b="1">
                <a:solidFill>
                  <a:schemeClr val="bg1"/>
                </a:solidFill>
                <a:latin typeface="Calibri" panose="020F0502020204030204"/>
                <a:cs typeface="+mn-cs"/>
              </a:rPr>
              <a:t>Comparaison des taux de couverture à 1h de marche par les différents reseaux de guichets uniques</a:t>
            </a:r>
          </a:p>
        </p:txBody>
      </p:sp>
      <p:sp>
        <p:nvSpPr>
          <p:cNvPr id="4" name="TextBox 3">
            <a:extLst>
              <a:ext uri="{FF2B5EF4-FFF2-40B4-BE49-F238E27FC236}">
                <a16:creationId xmlns:a16="http://schemas.microsoft.com/office/drawing/2014/main" id="{7044133F-10F6-8E0F-87AD-1C21BF8D7141}"/>
              </a:ext>
            </a:extLst>
          </p:cNvPr>
          <p:cNvSpPr txBox="1"/>
          <p:nvPr/>
        </p:nvSpPr>
        <p:spPr>
          <a:xfrm>
            <a:off x="683568" y="5833384"/>
            <a:ext cx="8208912" cy="830997"/>
          </a:xfrm>
          <a:prstGeom prst="rect">
            <a:avLst/>
          </a:prstGeom>
          <a:noFill/>
        </p:spPr>
        <p:txBody>
          <a:bodyPr wrap="square" rtlCol="0">
            <a:spAutoFit/>
          </a:bodyPr>
          <a:lstStyle/>
          <a:p>
            <a:pPr defTabSz="685800" eaLnBrk="1" fontAlgn="auto" hangingPunct="1">
              <a:spcBef>
                <a:spcPts val="0"/>
              </a:spcBef>
              <a:spcAft>
                <a:spcPts val="0"/>
              </a:spcAft>
            </a:pPr>
            <a:r>
              <a:rPr lang="fr-FR" sz="1600" dirty="0">
                <a:solidFill>
                  <a:prstClr val="black"/>
                </a:solidFill>
                <a:latin typeface="Tw Cen MT" panose="020B0602020104020603" pitchFamily="34" charset="0"/>
                <a:cs typeface="+mn-cs"/>
              </a:rPr>
              <a:t>4% de gain </a:t>
            </a:r>
            <a:r>
              <a:rPr lang="fr-FR" sz="1600" dirty="0">
                <a:solidFill>
                  <a:prstClr val="black"/>
                </a:solidFill>
                <a:latin typeface="Tw Cen MT" panose="020B0602020104020603" pitchFamily="34" charset="0"/>
                <a:cs typeface="+mn-cs"/>
                <a:sym typeface="Wingdings" panose="05000000000000000000" pitchFamily="2" charset="2"/>
              </a:rPr>
              <a:t> </a:t>
            </a:r>
            <a:r>
              <a:rPr lang="fr-FR" sz="1600" dirty="0">
                <a:solidFill>
                  <a:prstClr val="black"/>
                </a:solidFill>
                <a:latin typeface="Tw Cen MT" panose="020B0602020104020603" pitchFamily="34" charset="0"/>
                <a:cs typeface="+mn-cs"/>
              </a:rPr>
              <a:t>~ 964’510 personnes supplémentaires qui seront couvertes si le réseau identifié à travers la modélisation venait à devenir fonctionnel.</a:t>
            </a:r>
          </a:p>
          <a:p>
            <a:pPr defTabSz="685800" eaLnBrk="1" fontAlgn="auto" hangingPunct="1">
              <a:spcBef>
                <a:spcPts val="0"/>
              </a:spcBef>
              <a:spcAft>
                <a:spcPts val="0"/>
              </a:spcAft>
            </a:pPr>
            <a:r>
              <a:rPr lang="en-CH" sz="1600" b="1" dirty="0">
                <a:solidFill>
                  <a:prstClr val="black"/>
                </a:solidFill>
                <a:latin typeface="Tw Cen MT" panose="020B0602020104020603" pitchFamily="34" charset="0"/>
              </a:rPr>
              <a:t>D</a:t>
            </a:r>
            <a:r>
              <a:rPr lang="en-GB" sz="1600" b="1" dirty="0">
                <a:solidFill>
                  <a:prstClr val="black"/>
                </a:solidFill>
                <a:latin typeface="Tw Cen MT" panose="020B0602020104020603" pitchFamily="34" charset="0"/>
              </a:rPr>
              <a:t>o</a:t>
            </a:r>
            <a:r>
              <a:rPr lang="en-CH" sz="1600" b="1" dirty="0">
                <a:solidFill>
                  <a:prstClr val="black"/>
                </a:solidFill>
                <a:latin typeface="Tw Cen MT" panose="020B0602020104020603" pitchFamily="34" charset="0"/>
              </a:rPr>
              <a:t>uble optimisation : la couverture de la population est optimisée dans les districts prioritaires</a:t>
            </a:r>
            <a:endParaRPr lang="fr-FR" sz="1600" b="1" dirty="0">
              <a:solidFill>
                <a:prstClr val="black"/>
              </a:solidFill>
              <a:latin typeface="Tw Cen MT" panose="020B0602020104020603" pitchFamily="34" charset="0"/>
            </a:endParaRPr>
          </a:p>
        </p:txBody>
      </p:sp>
      <p:sp>
        <p:nvSpPr>
          <p:cNvPr id="6" name="Slide Number Placeholder 2">
            <a:extLst>
              <a:ext uri="{FF2B5EF4-FFF2-40B4-BE49-F238E27FC236}">
                <a16:creationId xmlns:a16="http://schemas.microsoft.com/office/drawing/2014/main" id="{076BEA71-489F-9F47-A53F-F273098A6B07}"/>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20</a:t>
            </a:fld>
            <a:endParaRPr lang="en-GB" altLang="en-US" dirty="0"/>
          </a:p>
        </p:txBody>
      </p:sp>
    </p:spTree>
    <p:extLst>
      <p:ext uri="{BB962C8B-B14F-4D97-AF65-F5344CB8AC3E}">
        <p14:creationId xmlns:p14="http://schemas.microsoft.com/office/powerpoint/2010/main" val="34366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kenya&#10;&#10;Description automatically generated">
            <a:extLst>
              <a:ext uri="{FF2B5EF4-FFF2-40B4-BE49-F238E27FC236}">
                <a16:creationId xmlns:a16="http://schemas.microsoft.com/office/drawing/2014/main" id="{CBC6786D-8766-7CDA-DC67-A265DA758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 y="-8804"/>
            <a:ext cx="4851974" cy="6858000"/>
          </a:xfrm>
          <a:prstGeom prst="rect">
            <a:avLst/>
          </a:prstGeom>
        </p:spPr>
      </p:pic>
      <p:sp>
        <p:nvSpPr>
          <p:cNvPr id="4" name="Rectangle 3">
            <a:extLst>
              <a:ext uri="{FF2B5EF4-FFF2-40B4-BE49-F238E27FC236}">
                <a16:creationId xmlns:a16="http://schemas.microsoft.com/office/drawing/2014/main" id="{9E11866A-AFFC-1D78-D8DB-9B40C1BB155B}"/>
              </a:ext>
            </a:extLst>
          </p:cNvPr>
          <p:cNvSpPr/>
          <p:nvPr/>
        </p:nvSpPr>
        <p:spPr>
          <a:xfrm>
            <a:off x="4936322" y="-7778"/>
            <a:ext cx="4207677" cy="1832463"/>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7FF6FD4A-42A5-4627-BB45-7FA7D6823CB3}"/>
              </a:ext>
            </a:extLst>
          </p:cNvPr>
          <p:cNvSpPr txBox="1"/>
          <p:nvPr/>
        </p:nvSpPr>
        <p:spPr>
          <a:xfrm>
            <a:off x="4932040" y="8804"/>
            <a:ext cx="4158208" cy="1815882"/>
          </a:xfrm>
          <a:prstGeom prst="rect">
            <a:avLst/>
          </a:prstGeom>
          <a:noFill/>
        </p:spPr>
        <p:txBody>
          <a:bodyPr wrap="square">
            <a:spAutoFit/>
          </a:bodyPr>
          <a:lstStyle/>
          <a:p>
            <a:pPr defTabSz="685800" eaLnBrk="1" fontAlgn="auto" hangingPunct="1">
              <a:spcBef>
                <a:spcPts val="0"/>
              </a:spcBef>
              <a:spcAft>
                <a:spcPts val="0"/>
              </a:spcAft>
              <a:defRPr/>
            </a:pPr>
            <a:r>
              <a:rPr lang="en-CH" sz="2800" dirty="0">
                <a:solidFill>
                  <a:schemeClr val="bg1"/>
                </a:solidFill>
                <a:latin typeface="Arial" panose="020B0604020202020204" pitchFamily="34" charset="0"/>
                <a:cs typeface="Arial" panose="020B0604020202020204" pitchFamily="34" charset="0"/>
              </a:rPr>
              <a:t>Optimisation des localisation des machines GeneXpert, Niger</a:t>
            </a:r>
          </a:p>
        </p:txBody>
      </p:sp>
      <p:sp>
        <p:nvSpPr>
          <p:cNvPr id="6" name="Slide Number Placeholder 2">
            <a:extLst>
              <a:ext uri="{FF2B5EF4-FFF2-40B4-BE49-F238E27FC236}">
                <a16:creationId xmlns:a16="http://schemas.microsoft.com/office/drawing/2014/main" id="{E43B744C-DF94-54F8-3609-A3F7AB248EF6}"/>
              </a:ext>
            </a:extLst>
          </p:cNvPr>
          <p:cNvSpPr txBox="1">
            <a:spLocks/>
          </p:cNvSpPr>
          <p:nvPr/>
        </p:nvSpPr>
        <p:spPr>
          <a:xfrm>
            <a:off x="8699837" y="6472238"/>
            <a:ext cx="399142"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en-GB" altLang="en-US" smtClean="0"/>
              <a:pPr>
                <a:defRPr/>
              </a:pPr>
              <a:t>21</a:t>
            </a:fld>
            <a:endParaRPr lang="en-GB" altLang="en-US" dirty="0"/>
          </a:p>
        </p:txBody>
      </p:sp>
    </p:spTree>
    <p:extLst>
      <p:ext uri="{BB962C8B-B14F-4D97-AF65-F5344CB8AC3E}">
        <p14:creationId xmlns:p14="http://schemas.microsoft.com/office/powerpoint/2010/main" val="3584468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B24BF-4A97-EB42-B6DA-10727DDFF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24" y="1433192"/>
            <a:ext cx="8845551" cy="4984626"/>
          </a:xfrm>
          <a:prstGeom prst="rect">
            <a:avLst/>
          </a:prstGeom>
        </p:spPr>
      </p:pic>
      <p:sp>
        <p:nvSpPr>
          <p:cNvPr id="8" name="TextBox 7">
            <a:extLst>
              <a:ext uri="{FF2B5EF4-FFF2-40B4-BE49-F238E27FC236}">
                <a16:creationId xmlns:a16="http://schemas.microsoft.com/office/drawing/2014/main" id="{FFC097F5-45E1-834E-9E36-E954DF921E2A}"/>
              </a:ext>
            </a:extLst>
          </p:cNvPr>
          <p:cNvSpPr txBox="1"/>
          <p:nvPr/>
        </p:nvSpPr>
        <p:spPr>
          <a:xfrm>
            <a:off x="416668" y="934384"/>
            <a:ext cx="3275856" cy="584775"/>
          </a:xfrm>
          <a:prstGeom prst="rect">
            <a:avLst/>
          </a:prstGeom>
          <a:noFill/>
        </p:spPr>
        <p:txBody>
          <a:bodyPr wrap="square" rtlCol="0">
            <a:spAutoFit/>
          </a:bodyPr>
          <a:lstStyle/>
          <a:p>
            <a:r>
              <a:rPr lang="en-GB" sz="1600" dirty="0"/>
              <a:t>C</a:t>
            </a:r>
            <a:r>
              <a:rPr lang="en-CH" sz="1600" dirty="0"/>
              <a:t>ouverture des centres de santé communautaires en 2013</a:t>
            </a:r>
          </a:p>
        </p:txBody>
      </p:sp>
      <p:sp>
        <p:nvSpPr>
          <p:cNvPr id="9" name="TextBox 8">
            <a:extLst>
              <a:ext uri="{FF2B5EF4-FFF2-40B4-BE49-F238E27FC236}">
                <a16:creationId xmlns:a16="http://schemas.microsoft.com/office/drawing/2014/main" id="{E6F4D9E0-562F-DC46-8012-884A97408159}"/>
              </a:ext>
            </a:extLst>
          </p:cNvPr>
          <p:cNvSpPr txBox="1"/>
          <p:nvPr/>
        </p:nvSpPr>
        <p:spPr>
          <a:xfrm>
            <a:off x="0" y="6362461"/>
            <a:ext cx="3635896" cy="584775"/>
          </a:xfrm>
          <a:prstGeom prst="rect">
            <a:avLst/>
          </a:prstGeom>
          <a:noFill/>
        </p:spPr>
        <p:txBody>
          <a:bodyPr wrap="square" rtlCol="0">
            <a:spAutoFit/>
          </a:bodyPr>
          <a:lstStyle/>
          <a:p>
            <a:r>
              <a:rPr lang="en-GB" sz="1600" dirty="0"/>
              <a:t>C</a:t>
            </a:r>
            <a:r>
              <a:rPr lang="en-CH" sz="1600" dirty="0"/>
              <a:t>ouverture du réseau optimisé des centres de santé communautaires</a:t>
            </a:r>
          </a:p>
        </p:txBody>
      </p:sp>
      <p:sp>
        <p:nvSpPr>
          <p:cNvPr id="10" name="Rectangle 9">
            <a:extLst>
              <a:ext uri="{FF2B5EF4-FFF2-40B4-BE49-F238E27FC236}">
                <a16:creationId xmlns:a16="http://schemas.microsoft.com/office/drawing/2014/main" id="{6C3C7E46-AFFA-4145-9C9C-329925719F67}"/>
              </a:ext>
            </a:extLst>
          </p:cNvPr>
          <p:cNvSpPr/>
          <p:nvPr/>
        </p:nvSpPr>
        <p:spPr>
          <a:xfrm>
            <a:off x="4336839" y="6442502"/>
            <a:ext cx="4748705" cy="415498"/>
          </a:xfrm>
          <a:prstGeom prst="rect">
            <a:avLst/>
          </a:prstGeom>
        </p:spPr>
        <p:txBody>
          <a:bodyPr wrap="square">
            <a:spAutoFit/>
          </a:bodyPr>
          <a:lstStyle/>
          <a:p>
            <a:r>
              <a:rPr lang="en-GB" sz="1050" dirty="0">
                <a:solidFill>
                  <a:srgbClr val="222222"/>
                </a:solidFill>
                <a:latin typeface="thesansosflight"/>
              </a:rPr>
              <a:t>Oliphant NP, Ray N, …, Sy Z., … et al. 2021. </a:t>
            </a:r>
            <a:br>
              <a:rPr lang="en-GB" sz="1050" dirty="0">
                <a:solidFill>
                  <a:srgbClr val="222222"/>
                </a:solidFill>
                <a:latin typeface="thesansosflight"/>
              </a:rPr>
            </a:br>
            <a:r>
              <a:rPr lang="en-GB" sz="1050" b="1" dirty="0">
                <a:solidFill>
                  <a:srgbClr val="222222"/>
                </a:solidFill>
                <a:latin typeface="thesansosfplain"/>
              </a:rPr>
              <a:t>BMJ Global Health</a:t>
            </a:r>
            <a:r>
              <a:rPr lang="en-GB" sz="1050" dirty="0">
                <a:solidFill>
                  <a:srgbClr val="222222"/>
                </a:solidFill>
                <a:latin typeface="thesansosflight"/>
              </a:rPr>
              <a:t>, 6: e005238 </a:t>
            </a:r>
            <a:r>
              <a:rPr lang="en-GB" sz="1050" dirty="0">
                <a:hlinkClick r:id="rId4"/>
              </a:rPr>
              <a:t>http://dx.doi.org/10.1136/bmjgh-2021-005238</a:t>
            </a:r>
            <a:endParaRPr lang="en-GB" sz="1050" dirty="0">
              <a:solidFill>
                <a:srgbClr val="222222"/>
              </a:solidFill>
              <a:latin typeface="thesansosflight"/>
            </a:endParaRPr>
          </a:p>
        </p:txBody>
      </p:sp>
      <p:sp>
        <p:nvSpPr>
          <p:cNvPr id="11" name="TextBox 10">
            <a:extLst>
              <a:ext uri="{FF2B5EF4-FFF2-40B4-BE49-F238E27FC236}">
                <a16:creationId xmlns:a16="http://schemas.microsoft.com/office/drawing/2014/main" id="{2800EF8A-4D04-4643-810C-11E856AD6346}"/>
              </a:ext>
            </a:extLst>
          </p:cNvPr>
          <p:cNvSpPr txBox="1"/>
          <p:nvPr/>
        </p:nvSpPr>
        <p:spPr>
          <a:xfrm>
            <a:off x="5724128" y="1684802"/>
            <a:ext cx="3049415" cy="923330"/>
          </a:xfrm>
          <a:prstGeom prst="rect">
            <a:avLst/>
          </a:prstGeom>
          <a:noFill/>
        </p:spPr>
        <p:txBody>
          <a:bodyPr wrap="square" rtlCol="0">
            <a:spAutoFit/>
          </a:bodyPr>
          <a:lstStyle/>
          <a:p>
            <a:r>
              <a:rPr lang="fr-FR"/>
              <a:t>Taux de couverture de la population par le réseau CSI-CS-ASC existant</a:t>
            </a:r>
          </a:p>
        </p:txBody>
      </p:sp>
      <p:sp>
        <p:nvSpPr>
          <p:cNvPr id="12" name="TextBox 11">
            <a:extLst>
              <a:ext uri="{FF2B5EF4-FFF2-40B4-BE49-F238E27FC236}">
                <a16:creationId xmlns:a16="http://schemas.microsoft.com/office/drawing/2014/main" id="{F2628E98-1F8D-5B48-81E1-E781701921A6}"/>
              </a:ext>
            </a:extLst>
          </p:cNvPr>
          <p:cNvSpPr txBox="1"/>
          <p:nvPr/>
        </p:nvSpPr>
        <p:spPr>
          <a:xfrm>
            <a:off x="5724128" y="3783071"/>
            <a:ext cx="2702198" cy="1077218"/>
          </a:xfrm>
          <a:prstGeom prst="rect">
            <a:avLst/>
          </a:prstGeom>
          <a:noFill/>
        </p:spPr>
        <p:txBody>
          <a:bodyPr wrap="square" rtlCol="0">
            <a:spAutoFit/>
          </a:bodyPr>
          <a:lstStyle/>
          <a:p>
            <a:r>
              <a:rPr lang="fr-FR" sz="1600" dirty="0"/>
              <a:t>Potentiel d'augmentation de</a:t>
            </a:r>
            <a:r>
              <a:rPr lang="en-CH" sz="1600" dirty="0"/>
              <a:t> la</a:t>
            </a:r>
            <a:r>
              <a:rPr lang="fr-FR" sz="1600" dirty="0"/>
              <a:t> couverture </a:t>
            </a:r>
            <a:r>
              <a:rPr lang="en-CH" sz="1600" dirty="0"/>
              <a:t>suite au</a:t>
            </a:r>
            <a:r>
              <a:rPr lang="fr-FR" sz="1600" dirty="0"/>
              <a:t> déploiement d</a:t>
            </a:r>
            <a:r>
              <a:rPr lang="en-CH" sz="1600" dirty="0"/>
              <a:t>es RECO</a:t>
            </a:r>
            <a:r>
              <a:rPr lang="fr-FR" sz="1600" dirty="0"/>
              <a:t> supplémentaires </a:t>
            </a:r>
          </a:p>
        </p:txBody>
      </p:sp>
      <p:sp>
        <p:nvSpPr>
          <p:cNvPr id="2" name="Rectangle 1">
            <a:extLst>
              <a:ext uri="{FF2B5EF4-FFF2-40B4-BE49-F238E27FC236}">
                <a16:creationId xmlns:a16="http://schemas.microsoft.com/office/drawing/2014/main" id="{4ADE7CC5-D69F-1EAD-2B76-678994BCB06F}"/>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EDE9580F-B059-CBBA-04C3-39E408163659}"/>
              </a:ext>
            </a:extLst>
          </p:cNvPr>
          <p:cNvSpPr txBox="1"/>
          <p:nvPr/>
        </p:nvSpPr>
        <p:spPr>
          <a:xfrm>
            <a:off x="53752" y="8804"/>
            <a:ext cx="9036496" cy="954107"/>
          </a:xfrm>
          <a:prstGeom prst="rect">
            <a:avLst/>
          </a:prstGeom>
          <a:noFill/>
        </p:spPr>
        <p:txBody>
          <a:bodyPr wrap="square">
            <a:spAutoFit/>
          </a:bodyPr>
          <a:lstStyle/>
          <a:p>
            <a:pPr defTabSz="685800" eaLnBrk="1" fontAlgn="auto" hangingPunct="1">
              <a:spcBef>
                <a:spcPts val="0"/>
              </a:spcBef>
              <a:spcAft>
                <a:spcPts val="0"/>
              </a:spcAft>
              <a:defRPr/>
            </a:pPr>
            <a:r>
              <a:rPr lang="en-CH" sz="2800" dirty="0">
                <a:solidFill>
                  <a:schemeClr val="bg1"/>
                </a:solidFill>
                <a:latin typeface="Arial" panose="020B0604020202020204" pitchFamily="34" charset="0"/>
                <a:cs typeface="Arial" panose="020B0604020202020204" pitchFamily="34" charset="0"/>
              </a:rPr>
              <a:t>Exemple d’application pour la santé communautaire, Niger</a:t>
            </a:r>
          </a:p>
        </p:txBody>
      </p:sp>
      <p:sp>
        <p:nvSpPr>
          <p:cNvPr id="4" name="Slide Number Placeholder 2">
            <a:extLst>
              <a:ext uri="{FF2B5EF4-FFF2-40B4-BE49-F238E27FC236}">
                <a16:creationId xmlns:a16="http://schemas.microsoft.com/office/drawing/2014/main" id="{A9487475-24AD-1E1A-1B5B-C117DF9823E2}"/>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22</a:t>
            </a:fld>
            <a:endParaRPr lang="en-GB" altLang="en-US" dirty="0"/>
          </a:p>
        </p:txBody>
      </p:sp>
      <p:pic>
        <p:nvPicPr>
          <p:cNvPr id="6" name="Picture 5">
            <a:extLst>
              <a:ext uri="{FF2B5EF4-FFF2-40B4-BE49-F238E27FC236}">
                <a16:creationId xmlns:a16="http://schemas.microsoft.com/office/drawing/2014/main" id="{326662C8-CB69-3CC2-4AE5-24BCA49955CC}"/>
              </a:ext>
            </a:extLst>
          </p:cNvPr>
          <p:cNvPicPr>
            <a:picLocks noChangeAspect="1"/>
          </p:cNvPicPr>
          <p:nvPr/>
        </p:nvPicPr>
        <p:blipFill rotWithShape="1">
          <a:blip r:embed="rId5"/>
          <a:srcRect l="80520" t="38265" r="10441" b="47050"/>
          <a:stretch/>
        </p:blipFill>
        <p:spPr>
          <a:xfrm>
            <a:off x="8611814" y="5971987"/>
            <a:ext cx="532186" cy="479614"/>
          </a:xfrm>
          <a:prstGeom prst="rect">
            <a:avLst/>
          </a:prstGeom>
        </p:spPr>
      </p:pic>
      <p:sp>
        <p:nvSpPr>
          <p:cNvPr id="7" name="TextBox 6">
            <a:extLst>
              <a:ext uri="{FF2B5EF4-FFF2-40B4-BE49-F238E27FC236}">
                <a16:creationId xmlns:a16="http://schemas.microsoft.com/office/drawing/2014/main" id="{DFBDC083-27DB-817E-B71D-FD3429E9AD47}"/>
              </a:ext>
            </a:extLst>
          </p:cNvPr>
          <p:cNvSpPr txBox="1"/>
          <p:nvPr/>
        </p:nvSpPr>
        <p:spPr>
          <a:xfrm>
            <a:off x="7111698" y="6378804"/>
            <a:ext cx="2128136" cy="276999"/>
          </a:xfrm>
          <a:prstGeom prst="rect">
            <a:avLst/>
          </a:prstGeom>
          <a:noFill/>
        </p:spPr>
        <p:txBody>
          <a:bodyPr wrap="square">
            <a:spAutoFit/>
          </a:bodyPr>
          <a:lstStyle/>
          <a:p>
            <a:r>
              <a:rPr lang="en-GB" sz="1200" dirty="0"/>
              <a:t>EN_Ray_and_Ebener2008.pdf</a:t>
            </a:r>
            <a:endParaRPr lang="en-CH" sz="1200" dirty="0"/>
          </a:p>
        </p:txBody>
      </p:sp>
    </p:spTree>
    <p:extLst>
      <p:ext uri="{BB962C8B-B14F-4D97-AF65-F5344CB8AC3E}">
        <p14:creationId xmlns:p14="http://schemas.microsoft.com/office/powerpoint/2010/main" val="78059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01F047DD-D06A-53CF-0DA1-0538B5057B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96136" y="1022837"/>
            <a:ext cx="1970094" cy="1807562"/>
          </a:xfrm>
          <a:prstGeom prst="rect">
            <a:avLst/>
          </a:prstGeom>
        </p:spPr>
      </p:pic>
      <p:sp>
        <p:nvSpPr>
          <p:cNvPr id="7" name="TextBox 6">
            <a:extLst>
              <a:ext uri="{FF2B5EF4-FFF2-40B4-BE49-F238E27FC236}">
                <a16:creationId xmlns:a16="http://schemas.microsoft.com/office/drawing/2014/main" id="{E9882343-E086-A460-73D9-B3CAFFBDF455}"/>
              </a:ext>
            </a:extLst>
          </p:cNvPr>
          <p:cNvSpPr txBox="1"/>
          <p:nvPr/>
        </p:nvSpPr>
        <p:spPr>
          <a:xfrm>
            <a:off x="610384" y="2444350"/>
            <a:ext cx="3124778" cy="729654"/>
          </a:xfrm>
          <a:prstGeom prst="rect">
            <a:avLst/>
          </a:prstGeom>
        </p:spPr>
        <p:txBody>
          <a:bodyPr vert="horz" lIns="68580" tIns="34290" rIns="68580" bIns="34290" rtlCol="0">
            <a:normAutofit fontScale="92500"/>
          </a:bodyPr>
          <a:lstStyle/>
          <a:p>
            <a:pPr defTabSz="672084">
              <a:defRPr/>
            </a:pPr>
            <a:br>
              <a:rPr lang="en-US" sz="165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fr-FR" sz="1650" dirty="0">
                <a:latin typeface="Open Sans" panose="020B0606030504020204" pitchFamily="34" charset="0"/>
                <a:ea typeface="Open Sans" panose="020B0606030504020204" pitchFamily="34" charset="0"/>
                <a:cs typeface="Open Sans" panose="020B0606030504020204" pitchFamily="34" charset="0"/>
              </a:rPr>
              <a:t>Combien d’ASC sont nécessaires</a:t>
            </a:r>
          </a:p>
          <a:p>
            <a:pPr defTabSz="672084" eaLnBrk="1" fontAlgn="auto" hangingPunct="1">
              <a:spcBef>
                <a:spcPts val="0"/>
              </a:spcBef>
              <a:spcAft>
                <a:spcPts val="0"/>
              </a:spcAft>
              <a:defRPr/>
            </a:pPr>
            <a:endParaRPr lang="en-US" sz="15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B835563-5C25-5980-431C-0C50EDE58553}"/>
              </a:ext>
            </a:extLst>
          </p:cNvPr>
          <p:cNvSpPr txBox="1"/>
          <p:nvPr/>
        </p:nvSpPr>
        <p:spPr>
          <a:xfrm>
            <a:off x="610384" y="3616133"/>
            <a:ext cx="1027745" cy="321622"/>
          </a:xfrm>
          <a:prstGeom prst="rect">
            <a:avLst/>
          </a:prstGeom>
        </p:spPr>
        <p:txBody>
          <a:bodyPr vert="horz" lIns="68580" tIns="34290" rIns="68580" bIns="34290" rtlCol="0">
            <a:noAutofit/>
          </a:bodyPr>
          <a:lstStyle/>
          <a:p>
            <a:r>
              <a:rPr lang="fr-FR" sz="1500" dirty="0">
                <a:latin typeface="Open Sans" panose="020B0606030504020204" pitchFamily="34" charset="0"/>
                <a:ea typeface="Open Sans" panose="020B0606030504020204" pitchFamily="34" charset="0"/>
                <a:cs typeface="Open Sans" panose="020B0606030504020204" pitchFamily="34" charset="0"/>
              </a:rPr>
              <a:t>Où ?</a:t>
            </a:r>
          </a:p>
          <a:p>
            <a:pPr defTabSz="672084" eaLnBrk="1" fontAlgn="auto" hangingPunct="1">
              <a:spcBef>
                <a:spcPts val="0"/>
              </a:spcBef>
              <a:spcAft>
                <a:spcPts val="0"/>
              </a:spcAft>
              <a:defRPr/>
            </a:pPr>
            <a:endParaRPr lang="en-US" sz="1500" dirty="0">
              <a:solidFill>
                <a:srgbClr val="374151"/>
              </a:solidFill>
              <a:latin typeface="Open Sans" panose="020B0606030504020204" pitchFamily="34" charset="0"/>
              <a:ea typeface="Open Sans" panose="020B0606030504020204" pitchFamily="34" charset="0"/>
              <a:cs typeface="Open Sans" panose="020B0606030504020204" pitchFamily="34" charset="0"/>
            </a:endParaRPr>
          </a:p>
          <a:p>
            <a:pPr indent="-171450" defTabSz="685800" eaLnBrk="1" fontAlgn="auto" hangingPunct="1">
              <a:lnSpc>
                <a:spcPct val="90000"/>
              </a:lnSpc>
              <a:spcBef>
                <a:spcPts val="0"/>
              </a:spcBef>
              <a:spcAft>
                <a:spcPts val="450"/>
              </a:spcAft>
              <a:buFont typeface="Arial" panose="020B0604020202020204" pitchFamily="34" charset="0"/>
              <a:buChar char="•"/>
              <a:defRPr/>
            </a:pPr>
            <a:endParaRPr lang="en-US" sz="15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7CDD4DC-1A2D-ADFF-48EC-7E7B25469BAE}"/>
              </a:ext>
            </a:extLst>
          </p:cNvPr>
          <p:cNvSpPr txBox="1"/>
          <p:nvPr/>
        </p:nvSpPr>
        <p:spPr>
          <a:xfrm>
            <a:off x="556096" y="4898991"/>
            <a:ext cx="2306522" cy="478538"/>
          </a:xfrm>
          <a:prstGeom prst="rect">
            <a:avLst/>
          </a:prstGeom>
        </p:spPr>
        <p:txBody>
          <a:bodyPr vert="horz" lIns="68580" tIns="34290" rIns="68580" bIns="34290" rtlCol="0">
            <a:normAutofit/>
          </a:bodyPr>
          <a:lstStyle/>
          <a:p>
            <a:pPr defTabSz="685800" eaLnBrk="1" fontAlgn="auto" hangingPunct="1">
              <a:lnSpc>
                <a:spcPct val="90000"/>
              </a:lnSpc>
              <a:spcBef>
                <a:spcPts val="0"/>
              </a:spcBef>
              <a:spcAft>
                <a:spcPts val="450"/>
              </a:spcAft>
              <a:defRPr/>
            </a:pPr>
            <a:r>
              <a:rPr lang="en-US" sz="1500" dirty="0">
                <a:solidFill>
                  <a:srgbClr val="4472C4"/>
                </a:solidFill>
                <a:latin typeface="Open Sans" panose="020B0606030504020204" pitchFamily="34" charset="0"/>
                <a:ea typeface="Open Sans" panose="020B0606030504020204" pitchFamily="34" charset="0"/>
                <a:cs typeface="Open Sans" panose="020B0606030504020204" pitchFamily="34" charset="0"/>
              </a:rPr>
              <a:t>les zones à </a:t>
            </a:r>
            <a:r>
              <a:rPr lang="en-US" sz="1500" dirty="0" err="1">
                <a:solidFill>
                  <a:srgbClr val="4472C4"/>
                </a:solidFill>
                <a:latin typeface="Open Sans" panose="020B0606030504020204" pitchFamily="34" charset="0"/>
                <a:ea typeface="Open Sans" panose="020B0606030504020204" pitchFamily="34" charset="0"/>
                <a:cs typeface="Open Sans" panose="020B0606030504020204" pitchFamily="34" charset="0"/>
              </a:rPr>
              <a:t>cibler</a:t>
            </a:r>
            <a:endParaRPr lang="en-US" sz="1500" dirty="0">
              <a:solidFill>
                <a:srgbClr val="4472C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5C44AEA-863D-4848-277E-3D756FD4305F}"/>
              </a:ext>
            </a:extLst>
          </p:cNvPr>
          <p:cNvSpPr txBox="1"/>
          <p:nvPr/>
        </p:nvSpPr>
        <p:spPr>
          <a:xfrm>
            <a:off x="628158" y="3003481"/>
            <a:ext cx="2162399" cy="323165"/>
          </a:xfrm>
          <a:prstGeom prst="rect">
            <a:avLst/>
          </a:prstGeom>
          <a:noFill/>
        </p:spPr>
        <p:txBody>
          <a:bodyPr wrap="square" rtlCol="0">
            <a:spAutoFit/>
          </a:bodyPr>
          <a:lstStyle/>
          <a:p>
            <a:pPr defTabSz="685800" eaLnBrk="1" fontAlgn="auto" hangingPunct="1">
              <a:spcBef>
                <a:spcPts val="0"/>
              </a:spcBef>
              <a:spcAft>
                <a:spcPts val="0"/>
              </a:spcAft>
              <a:defRPr/>
            </a:pPr>
            <a:r>
              <a:rPr lang="fr-CH" sz="1500" dirty="0">
                <a:solidFill>
                  <a:srgbClr val="4472C4"/>
                </a:solidFill>
                <a:latin typeface="Open Sans" panose="020B0606030504020204" pitchFamily="34" charset="0"/>
                <a:ea typeface="Open Sans" panose="020B0606030504020204" pitchFamily="34" charset="0"/>
                <a:cs typeface="Open Sans" panose="020B0606030504020204" pitchFamily="34" charset="0"/>
              </a:rPr>
              <a:t>15,000 ASC</a:t>
            </a:r>
            <a:endParaRPr lang="LID4096" sz="1500" dirty="0">
              <a:solidFill>
                <a:srgbClr val="4472C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B85DC46-B2C7-CB32-478D-9B56B75A9778}"/>
              </a:ext>
            </a:extLst>
          </p:cNvPr>
          <p:cNvSpPr txBox="1"/>
          <p:nvPr/>
        </p:nvSpPr>
        <p:spPr>
          <a:xfrm>
            <a:off x="599968" y="3882342"/>
            <a:ext cx="3190875" cy="323165"/>
          </a:xfrm>
          <a:prstGeom prst="rect">
            <a:avLst/>
          </a:prstGeom>
          <a:noFill/>
        </p:spPr>
        <p:txBody>
          <a:bodyPr wrap="square" rtlCol="0">
            <a:spAutoFit/>
          </a:bodyPr>
          <a:lstStyle/>
          <a:p>
            <a:pPr defTabSz="685800" eaLnBrk="1" fontAlgn="auto" hangingPunct="1">
              <a:spcBef>
                <a:spcPts val="0"/>
              </a:spcBef>
              <a:spcAft>
                <a:spcPts val="0"/>
              </a:spcAft>
              <a:defRPr/>
            </a:pPr>
            <a:r>
              <a:rPr lang="en-US" sz="1500" dirty="0">
                <a:solidFill>
                  <a:srgbClr val="4472C4"/>
                </a:solidFill>
                <a:latin typeface="Open Sans" panose="020B0606030504020204" pitchFamily="34" charset="0"/>
                <a:ea typeface="Open Sans" panose="020B0606030504020204" pitchFamily="34" charset="0"/>
                <a:cs typeface="Open Sans" panose="020B0606030504020204" pitchFamily="34" charset="0"/>
              </a:rPr>
              <a:t>Les villages </a:t>
            </a:r>
            <a:r>
              <a:rPr lang="en-US" sz="1500" dirty="0" err="1">
                <a:solidFill>
                  <a:srgbClr val="4472C4"/>
                </a:solidFill>
                <a:latin typeface="Open Sans" panose="020B0606030504020204" pitchFamily="34" charset="0"/>
                <a:ea typeface="Open Sans" panose="020B0606030504020204" pitchFamily="34" charset="0"/>
                <a:cs typeface="Open Sans" panose="020B0606030504020204" pitchFamily="34" charset="0"/>
              </a:rPr>
              <a:t>ont</a:t>
            </a:r>
            <a:r>
              <a:rPr lang="en-US" sz="1500" dirty="0">
                <a:solidFill>
                  <a:srgbClr val="4472C4"/>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4472C4"/>
                </a:solidFill>
                <a:latin typeface="Open Sans" panose="020B0606030504020204" pitchFamily="34" charset="0"/>
                <a:ea typeface="Open Sans" panose="020B0606030504020204" pitchFamily="34" charset="0"/>
                <a:cs typeface="Open Sans" panose="020B0606030504020204" pitchFamily="34" charset="0"/>
              </a:rPr>
              <a:t>été</a:t>
            </a:r>
            <a:r>
              <a:rPr lang="en-US" sz="1500" dirty="0">
                <a:solidFill>
                  <a:srgbClr val="4472C4"/>
                </a:solidFill>
                <a:latin typeface="Open Sans" panose="020B0606030504020204" pitchFamily="34" charset="0"/>
                <a:ea typeface="Open Sans" panose="020B0606030504020204" pitchFamily="34" charset="0"/>
                <a:cs typeface="Open Sans" panose="020B0606030504020204" pitchFamily="34" charset="0"/>
              </a:rPr>
              <a:t> </a:t>
            </a:r>
            <a:r>
              <a:rPr lang="en-US" sz="1500" dirty="0" err="1">
                <a:solidFill>
                  <a:srgbClr val="4472C4"/>
                </a:solidFill>
                <a:latin typeface="Open Sans" panose="020B0606030504020204" pitchFamily="34" charset="0"/>
                <a:ea typeface="Open Sans" panose="020B0606030504020204" pitchFamily="34" charset="0"/>
                <a:cs typeface="Open Sans" panose="020B0606030504020204" pitchFamily="34" charset="0"/>
              </a:rPr>
              <a:t>identifiés</a:t>
            </a:r>
            <a:endParaRPr lang="LID4096" sz="1500" dirty="0">
              <a:solidFill>
                <a:srgbClr val="4472C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BF19B02-26AF-30EC-247B-34127241BE7F}"/>
              </a:ext>
            </a:extLst>
          </p:cNvPr>
          <p:cNvSpPr txBox="1"/>
          <p:nvPr/>
        </p:nvSpPr>
        <p:spPr>
          <a:xfrm>
            <a:off x="541782" y="4590680"/>
            <a:ext cx="2654536" cy="300083"/>
          </a:xfrm>
          <a:prstGeom prst="rect">
            <a:avLst/>
          </a:prstGeom>
        </p:spPr>
        <p:txBody>
          <a:bodyPr vert="horz" lIns="68580" tIns="34290" rIns="68580" bIns="34290" rtlCol="0">
            <a:noAutofit/>
          </a:bodyPr>
          <a:lstStyle/>
          <a:p>
            <a:r>
              <a:rPr lang="fr-FR" sz="1500" dirty="0">
                <a:latin typeface="Open Sans" panose="020B0606030504020204" pitchFamily="34" charset="0"/>
                <a:ea typeface="Open Sans" panose="020B0606030504020204" pitchFamily="34" charset="0"/>
                <a:cs typeface="Open Sans" panose="020B0606030504020204" pitchFamily="34" charset="0"/>
              </a:rPr>
              <a:t>Où pour budget limité ?</a:t>
            </a:r>
          </a:p>
          <a:p>
            <a:pPr indent="-171450" defTabSz="685800" eaLnBrk="1" fontAlgn="auto" hangingPunct="1">
              <a:lnSpc>
                <a:spcPct val="90000"/>
              </a:lnSpc>
              <a:spcBef>
                <a:spcPts val="0"/>
              </a:spcBef>
              <a:spcAft>
                <a:spcPts val="450"/>
              </a:spcAft>
              <a:buFont typeface="Arial" panose="020B0604020202020204" pitchFamily="34" charset="0"/>
              <a:buChar char="•"/>
              <a:defRPr/>
            </a:pPr>
            <a:endParaRPr lang="en-US" sz="1500" dirty="0">
              <a:solidFill>
                <a:prstClr val="black"/>
              </a:solidFill>
              <a:latin typeface="Calibri" panose="020F0502020204030204"/>
              <a:cs typeface="+mn-cs"/>
            </a:endParaRPr>
          </a:p>
        </p:txBody>
      </p:sp>
      <p:sp>
        <p:nvSpPr>
          <p:cNvPr id="2" name="TextBox 1">
            <a:extLst>
              <a:ext uri="{FF2B5EF4-FFF2-40B4-BE49-F238E27FC236}">
                <a16:creationId xmlns:a16="http://schemas.microsoft.com/office/drawing/2014/main" id="{4B983F1E-9A5C-3C10-6E29-F5EACC57F6B3}"/>
              </a:ext>
            </a:extLst>
          </p:cNvPr>
          <p:cNvSpPr txBox="1"/>
          <p:nvPr/>
        </p:nvSpPr>
        <p:spPr>
          <a:xfrm>
            <a:off x="610383" y="1794899"/>
            <a:ext cx="4580910" cy="817770"/>
          </a:xfrm>
          <a:prstGeom prst="rect">
            <a:avLst/>
          </a:prstGeom>
        </p:spPr>
        <p:txBody>
          <a:bodyPr vert="horz" lIns="68580" tIns="34290" rIns="68580" bIns="34290" rtlCol="0">
            <a:normAutofit/>
          </a:bodyPr>
          <a:lstStyle/>
          <a:p>
            <a:pPr defTabSz="672084">
              <a:defRPr/>
            </a:pPr>
            <a:r>
              <a:rPr lang="fr-FR" sz="1500" dirty="0">
                <a:latin typeface="Open Sans" panose="020B0606030504020204" pitchFamily="34" charset="0"/>
                <a:ea typeface="Open Sans" panose="020B0606030504020204" pitchFamily="34" charset="0"/>
                <a:cs typeface="Open Sans" panose="020B0606030504020204" pitchFamily="34" charset="0"/>
              </a:rPr>
              <a:t>Quelle est la meilleure manière de cibler le déploiement des ASC ?</a:t>
            </a:r>
          </a:p>
          <a:p>
            <a:pPr defTabSz="672084" eaLnBrk="1" fontAlgn="auto" hangingPunct="1">
              <a:spcBef>
                <a:spcPts val="0"/>
              </a:spcBef>
              <a:spcAft>
                <a:spcPts val="0"/>
              </a:spcAft>
              <a:defRPr/>
            </a:pPr>
            <a:endParaRPr lang="en-US" sz="15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35DF7465-8D2E-B536-7FE8-4582C2BA7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936" y="3073848"/>
            <a:ext cx="5318744" cy="3333746"/>
          </a:xfrm>
          <a:prstGeom prst="rect">
            <a:avLst/>
          </a:prstGeom>
        </p:spPr>
      </p:pic>
      <p:sp>
        <p:nvSpPr>
          <p:cNvPr id="10" name="Rectangle 9">
            <a:extLst>
              <a:ext uri="{FF2B5EF4-FFF2-40B4-BE49-F238E27FC236}">
                <a16:creationId xmlns:a16="http://schemas.microsoft.com/office/drawing/2014/main" id="{8D5F0B57-79D8-77AF-F2A2-8F9DE01F0595}"/>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12">
            <a:extLst>
              <a:ext uri="{FF2B5EF4-FFF2-40B4-BE49-F238E27FC236}">
                <a16:creationId xmlns:a16="http://schemas.microsoft.com/office/drawing/2014/main" id="{5F97DC3E-10F5-1F4F-C5F0-64BFF1B32B1A}"/>
              </a:ext>
            </a:extLst>
          </p:cNvPr>
          <p:cNvSpPr txBox="1"/>
          <p:nvPr/>
        </p:nvSpPr>
        <p:spPr>
          <a:xfrm>
            <a:off x="53752" y="8804"/>
            <a:ext cx="9036496" cy="954107"/>
          </a:xfrm>
          <a:prstGeom prst="rect">
            <a:avLst/>
          </a:prstGeom>
          <a:noFill/>
        </p:spPr>
        <p:txBody>
          <a:bodyPr wrap="square">
            <a:spAutoFit/>
          </a:bodyPr>
          <a:lstStyle/>
          <a:p>
            <a:pPr defTabSz="685800" eaLnBrk="1" fontAlgn="auto" hangingPunct="1">
              <a:spcBef>
                <a:spcPts val="0"/>
              </a:spcBef>
              <a:spcAft>
                <a:spcPts val="0"/>
              </a:spcAft>
              <a:defRPr/>
            </a:pPr>
            <a:r>
              <a:rPr lang="en-CH" sz="2800" dirty="0">
                <a:solidFill>
                  <a:schemeClr val="bg1"/>
                </a:solidFill>
                <a:latin typeface="Arial" panose="020B0604020202020204" pitchFamily="34" charset="0"/>
                <a:cs typeface="Arial" panose="020B0604020202020204" pitchFamily="34" charset="0"/>
              </a:rPr>
              <a:t>Optimisation du déploiement des agents de santé communautaire, Mali</a:t>
            </a:r>
          </a:p>
        </p:txBody>
      </p:sp>
      <p:sp>
        <p:nvSpPr>
          <p:cNvPr id="15" name="TextBox 14">
            <a:extLst>
              <a:ext uri="{FF2B5EF4-FFF2-40B4-BE49-F238E27FC236}">
                <a16:creationId xmlns:a16="http://schemas.microsoft.com/office/drawing/2014/main" id="{1F960E01-73AF-60D8-FAF4-F9AF4662D22B}"/>
              </a:ext>
            </a:extLst>
          </p:cNvPr>
          <p:cNvSpPr txBox="1"/>
          <p:nvPr/>
        </p:nvSpPr>
        <p:spPr>
          <a:xfrm>
            <a:off x="28577" y="6022292"/>
            <a:ext cx="3680945" cy="769441"/>
          </a:xfrm>
          <a:prstGeom prst="rect">
            <a:avLst/>
          </a:prstGeom>
          <a:noFill/>
        </p:spPr>
        <p:txBody>
          <a:bodyPr wrap="square">
            <a:spAutoFit/>
          </a:bodyPr>
          <a:lstStyle/>
          <a:p>
            <a:r>
              <a:rPr lang="en-GB" sz="1100" b="0" i="0" dirty="0">
                <a:solidFill>
                  <a:srgbClr val="202020"/>
                </a:solidFill>
                <a:effectLst/>
                <a:latin typeface="Helvetica" pitchFamily="2" charset="0"/>
              </a:rPr>
              <a:t>Oliphant et al. (2022) Improving the efficiency of scale-up and deployment of community health workers in Mali: A geospatial analysis. </a:t>
            </a:r>
            <a:r>
              <a:rPr lang="en-GB" sz="1100" b="0" i="1" dirty="0">
                <a:solidFill>
                  <a:srgbClr val="202020"/>
                </a:solidFill>
                <a:effectLst/>
                <a:latin typeface="Helvetica" pitchFamily="2" charset="0"/>
              </a:rPr>
              <a:t>PLOS Global Public Health </a:t>
            </a:r>
            <a:r>
              <a:rPr lang="en-GB" sz="1100" b="0" i="0" dirty="0">
                <a:solidFill>
                  <a:srgbClr val="202020"/>
                </a:solidFill>
                <a:effectLst/>
                <a:latin typeface="Helvetica" pitchFamily="2" charset="0"/>
              </a:rPr>
              <a:t>2(10): e0000626. </a:t>
            </a:r>
            <a:r>
              <a:rPr lang="en-GB" sz="1100" b="0" i="0" u="sng" dirty="0">
                <a:solidFill>
                  <a:srgbClr val="CF3030"/>
                </a:solidFill>
                <a:effectLst/>
                <a:latin typeface="Helvetica" pitchFamily="2" charset="0"/>
                <a:hlinkClick r:id="rId5"/>
              </a:rPr>
              <a:t>https://doi.org/10.1371/journal.pgph.0000626</a:t>
            </a:r>
            <a:endParaRPr lang="en-CH" sz="1100" dirty="0"/>
          </a:p>
        </p:txBody>
      </p:sp>
      <p:sp>
        <p:nvSpPr>
          <p:cNvPr id="4" name="Slide Number Placeholder 2">
            <a:extLst>
              <a:ext uri="{FF2B5EF4-FFF2-40B4-BE49-F238E27FC236}">
                <a16:creationId xmlns:a16="http://schemas.microsoft.com/office/drawing/2014/main" id="{6CC68237-4B74-E358-AD4D-BCE92F450AC1}"/>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23</a:t>
            </a:fld>
            <a:endParaRPr lang="en-GB" altLang="en-US" dirty="0"/>
          </a:p>
        </p:txBody>
      </p:sp>
      <p:pic>
        <p:nvPicPr>
          <p:cNvPr id="14" name="Picture 13">
            <a:extLst>
              <a:ext uri="{FF2B5EF4-FFF2-40B4-BE49-F238E27FC236}">
                <a16:creationId xmlns:a16="http://schemas.microsoft.com/office/drawing/2014/main" id="{B378E0C7-33AA-70A0-555B-80099B7C0E68}"/>
              </a:ext>
            </a:extLst>
          </p:cNvPr>
          <p:cNvPicPr>
            <a:picLocks noChangeAspect="1"/>
          </p:cNvPicPr>
          <p:nvPr/>
        </p:nvPicPr>
        <p:blipFill rotWithShape="1">
          <a:blip r:embed="rId6"/>
          <a:srcRect l="80520" t="38265" r="10441" b="47050"/>
          <a:stretch/>
        </p:blipFill>
        <p:spPr>
          <a:xfrm>
            <a:off x="5781286" y="6316722"/>
            <a:ext cx="532186" cy="479614"/>
          </a:xfrm>
          <a:prstGeom prst="rect">
            <a:avLst/>
          </a:prstGeom>
        </p:spPr>
      </p:pic>
      <p:sp>
        <p:nvSpPr>
          <p:cNvPr id="16" name="TextBox 15">
            <a:extLst>
              <a:ext uri="{FF2B5EF4-FFF2-40B4-BE49-F238E27FC236}">
                <a16:creationId xmlns:a16="http://schemas.microsoft.com/office/drawing/2014/main" id="{73B25CE7-FCEC-9875-E915-AE94BA1E2DAD}"/>
              </a:ext>
            </a:extLst>
          </p:cNvPr>
          <p:cNvSpPr txBox="1"/>
          <p:nvPr/>
        </p:nvSpPr>
        <p:spPr>
          <a:xfrm>
            <a:off x="3752936" y="6512543"/>
            <a:ext cx="2128136" cy="276999"/>
          </a:xfrm>
          <a:prstGeom prst="rect">
            <a:avLst/>
          </a:prstGeom>
          <a:noFill/>
        </p:spPr>
        <p:txBody>
          <a:bodyPr wrap="square">
            <a:spAutoFit/>
          </a:bodyPr>
          <a:lstStyle/>
          <a:p>
            <a:r>
              <a:rPr lang="en-GB" sz="1200" dirty="0"/>
              <a:t>EN_Oliphant_et_al_2022.pdf</a:t>
            </a:r>
            <a:endParaRPr lang="en-CH" sz="1200" dirty="0"/>
          </a:p>
        </p:txBody>
      </p:sp>
    </p:spTree>
    <p:extLst>
      <p:ext uri="{BB962C8B-B14F-4D97-AF65-F5344CB8AC3E}">
        <p14:creationId xmlns:p14="http://schemas.microsoft.com/office/powerpoint/2010/main" val="21373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11" grpId="0"/>
      <p:bldP spid="12"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7C83F166-9F04-479E-A2B8-107CA2E59F4D}"/>
              </a:ext>
            </a:extLst>
          </p:cNvPr>
          <p:cNvSpPr>
            <a:spLocks noGrp="1"/>
          </p:cNvSpPr>
          <p:nvPr>
            <p:ph type="subTitle" idx="1"/>
          </p:nvPr>
        </p:nvSpPr>
        <p:spPr>
          <a:xfrm>
            <a:off x="152948" y="965794"/>
            <a:ext cx="8890732" cy="4919012"/>
          </a:xfrm>
        </p:spPr>
        <p:txBody>
          <a:bodyPr>
            <a:normAutofit/>
          </a:bodyPr>
          <a:lstStyle/>
          <a:p>
            <a:pPr algn="l"/>
            <a:endParaRPr lang="en-CH" b="1" dirty="0"/>
          </a:p>
          <a:p>
            <a:pPr algn="l"/>
            <a:endParaRPr lang="en-CH" dirty="0">
              <a:latin typeface="Tw Cen MT" panose="020B0602020104020603" pitchFamily="34" charset="0"/>
            </a:endParaRPr>
          </a:p>
          <a:p>
            <a:pPr algn="l"/>
            <a:endParaRPr lang="en-CH" sz="1350" dirty="0">
              <a:latin typeface="Tw Cen MT" panose="020B0602020104020603" pitchFamily="34" charset="0"/>
            </a:endParaRPr>
          </a:p>
          <a:p>
            <a:pPr algn="l"/>
            <a:endParaRPr lang="fr-FR" sz="1500" dirty="0">
              <a:latin typeface="Tw Cen MT" panose="020B0602020104020603" pitchFamily="34" charset="0"/>
            </a:endParaRPr>
          </a:p>
          <a:p>
            <a:pPr algn="l"/>
            <a:endParaRPr lang="fr-FR" sz="1500" dirty="0">
              <a:latin typeface="Tw Cen MT" panose="020B0602020104020603" pitchFamily="34" charset="0"/>
            </a:endParaRPr>
          </a:p>
          <a:p>
            <a:pPr algn="l"/>
            <a:endParaRPr lang="fr-FR" sz="1500" dirty="0">
              <a:latin typeface="Tw Cen MT" panose="020B0602020104020603" pitchFamily="34" charset="0"/>
            </a:endParaRPr>
          </a:p>
          <a:p>
            <a:pPr algn="l"/>
            <a:endParaRPr lang="en-CH" sz="1500" dirty="0">
              <a:latin typeface="Tw Cen MT" panose="020B0602020104020603" pitchFamily="34" charset="0"/>
            </a:endParaRPr>
          </a:p>
          <a:p>
            <a:pPr algn="l"/>
            <a:r>
              <a:rPr lang="en-CH" sz="1500" dirty="0">
                <a:latin typeface="Tw Cen MT" panose="020B0602020104020603" pitchFamily="34" charset="0"/>
              </a:rPr>
              <a:t> </a:t>
            </a:r>
          </a:p>
          <a:p>
            <a:pPr algn="l"/>
            <a:endParaRPr lang="en-CH" sz="1500" dirty="0">
              <a:latin typeface="Tw Cen MT" panose="020B0602020104020603" pitchFamily="34" charset="0"/>
            </a:endParaRPr>
          </a:p>
          <a:p>
            <a:pPr algn="l"/>
            <a:endParaRPr lang="en-CH" sz="1500" dirty="0">
              <a:latin typeface="Tw Cen MT" panose="020B0602020104020603" pitchFamily="34" charset="0"/>
            </a:endParaRPr>
          </a:p>
          <a:p>
            <a:pPr algn="l"/>
            <a:endParaRPr lang="fr-FR" dirty="0"/>
          </a:p>
        </p:txBody>
      </p:sp>
      <p:pic>
        <p:nvPicPr>
          <p:cNvPr id="4" name="Picture 4">
            <a:extLst>
              <a:ext uri="{FF2B5EF4-FFF2-40B4-BE49-F238E27FC236}">
                <a16:creationId xmlns:a16="http://schemas.microsoft.com/office/drawing/2014/main" id="{2BD00990-DB30-4D03-819F-1657E70E82B8}"/>
              </a:ext>
            </a:extLst>
          </p:cNvPr>
          <p:cNvPicPr>
            <a:picLocks noChangeAspect="1"/>
          </p:cNvPicPr>
          <p:nvPr/>
        </p:nvPicPr>
        <p:blipFill rotWithShape="1">
          <a:blip r:embed="rId3"/>
          <a:srcRect r="5557"/>
          <a:stretch/>
        </p:blipFill>
        <p:spPr>
          <a:xfrm>
            <a:off x="4144326" y="1471821"/>
            <a:ext cx="4999674" cy="4919012"/>
          </a:xfrm>
          <a:prstGeom prst="rect">
            <a:avLst/>
          </a:prstGeom>
          <a:effectLst/>
        </p:spPr>
      </p:pic>
      <p:sp>
        <p:nvSpPr>
          <p:cNvPr id="5" name="TextBox 4">
            <a:extLst>
              <a:ext uri="{FF2B5EF4-FFF2-40B4-BE49-F238E27FC236}">
                <a16:creationId xmlns:a16="http://schemas.microsoft.com/office/drawing/2014/main" id="{A00F960E-8FB5-81F6-DB25-DB0E18798ABD}"/>
              </a:ext>
            </a:extLst>
          </p:cNvPr>
          <p:cNvSpPr txBox="1"/>
          <p:nvPr/>
        </p:nvSpPr>
        <p:spPr>
          <a:xfrm>
            <a:off x="77720" y="1089783"/>
            <a:ext cx="6344286" cy="369332"/>
          </a:xfrm>
          <a:prstGeom prst="rect">
            <a:avLst/>
          </a:prstGeom>
          <a:noFill/>
        </p:spPr>
        <p:txBody>
          <a:bodyPr wrap="square" rtlCol="0">
            <a:spAutoFit/>
          </a:bodyPr>
          <a:lstStyle/>
          <a:p>
            <a:pPr algn="l"/>
            <a:r>
              <a:rPr lang="en-CH" b="1" dirty="0">
                <a:latin typeface="Open Sans" panose="020B0606030504020204" pitchFamily="34" charset="0"/>
                <a:ea typeface="Open Sans" panose="020B0606030504020204" pitchFamily="34" charset="0"/>
                <a:cs typeface="Open Sans" panose="020B0606030504020204" pitchFamily="34" charset="0"/>
              </a:rPr>
              <a:t>But</a:t>
            </a:r>
            <a:r>
              <a:rPr lang="en-CH" dirty="0">
                <a:latin typeface="Tw Cen MT" panose="020B0602020104020603" pitchFamily="34" charset="0"/>
              </a:rPr>
              <a:t> </a:t>
            </a:r>
            <a:r>
              <a:rPr lang="en-CH" sz="1500" dirty="0">
                <a:latin typeface="Tw Cen MT" panose="020B0602020104020603" pitchFamily="34" charset="0"/>
              </a:rPr>
              <a:t>: </a:t>
            </a:r>
            <a:r>
              <a:rPr lang="fr-FR" sz="1500" dirty="0">
                <a:latin typeface="Open Sans" panose="020B0606030504020204" pitchFamily="34" charset="0"/>
                <a:ea typeface="Open Sans" panose="020B0606030504020204" pitchFamily="34" charset="0"/>
                <a:cs typeface="Open Sans" panose="020B0606030504020204" pitchFamily="34" charset="0"/>
              </a:rPr>
              <a:t>Estimer la </a:t>
            </a:r>
            <a:r>
              <a:rPr lang="en-CH" sz="1500" dirty="0">
                <a:latin typeface="Open Sans" panose="020B0606030504020204" pitchFamily="34" charset="0"/>
                <a:ea typeface="Open Sans" panose="020B0606030504020204" pitchFamily="34" charset="0"/>
                <a:cs typeface="Open Sans" panose="020B0606030504020204" pitchFamily="34" charset="0"/>
              </a:rPr>
              <a:t>population couverte par les ASC et RECO</a:t>
            </a:r>
            <a:endParaRPr lang="LID4096" sz="1500" dirty="0"/>
          </a:p>
        </p:txBody>
      </p:sp>
      <p:sp>
        <p:nvSpPr>
          <p:cNvPr id="7" name="TextBox 6">
            <a:extLst>
              <a:ext uri="{FF2B5EF4-FFF2-40B4-BE49-F238E27FC236}">
                <a16:creationId xmlns:a16="http://schemas.microsoft.com/office/drawing/2014/main" id="{C0058185-80F1-6896-C59D-4CAD32B1A530}"/>
              </a:ext>
            </a:extLst>
          </p:cNvPr>
          <p:cNvSpPr txBox="1"/>
          <p:nvPr/>
        </p:nvSpPr>
        <p:spPr>
          <a:xfrm>
            <a:off x="100320" y="1736054"/>
            <a:ext cx="4327663" cy="542456"/>
          </a:xfrm>
          <a:prstGeom prst="rect">
            <a:avLst/>
          </a:prstGeom>
          <a:noFill/>
        </p:spPr>
        <p:txBody>
          <a:bodyPr wrap="square" rtlCol="0">
            <a:spAutoFit/>
          </a:bodyPr>
          <a:lstStyle/>
          <a:p>
            <a:pPr algn="l"/>
            <a:r>
              <a:rPr lang="fr-FR" b="1" dirty="0">
                <a:latin typeface="Open Sans" panose="020B0606030504020204" pitchFamily="34" charset="0"/>
                <a:ea typeface="Open Sans" panose="020B0606030504020204" pitchFamily="34" charset="0"/>
                <a:cs typeface="Open Sans" panose="020B0606030504020204" pitchFamily="34" charset="0"/>
              </a:rPr>
              <a:t>C</a:t>
            </a:r>
            <a:r>
              <a:rPr lang="en-CH" b="1" dirty="0">
                <a:latin typeface="Open Sans" panose="020B0606030504020204" pitchFamily="34" charset="0"/>
                <a:ea typeface="Open Sans" panose="020B0606030504020204" pitchFamily="34" charset="0"/>
                <a:cs typeface="Open Sans" panose="020B0606030504020204" pitchFamily="34" charset="0"/>
              </a:rPr>
              <a:t>ritère du Ministère </a:t>
            </a:r>
            <a:r>
              <a:rPr lang="en-CH" dirty="0">
                <a:latin typeface="Tw Cen MT" panose="020B0602020104020603" pitchFamily="34" charset="0"/>
              </a:rPr>
              <a:t>: </a:t>
            </a:r>
          </a:p>
          <a:p>
            <a:pPr marL="214313" indent="-214313">
              <a:buFont typeface="Wingdings" panose="05000000000000000000" pitchFamily="2" charset="2"/>
              <a:buChar char="ü"/>
            </a:pPr>
            <a:r>
              <a:rPr lang="en-CH" sz="1125" dirty="0">
                <a:latin typeface="Open Sans" panose="020B0606030504020204" pitchFamily="34" charset="0"/>
                <a:ea typeface="Open Sans" panose="020B0606030504020204" pitchFamily="34" charset="0"/>
                <a:cs typeface="Open Sans" panose="020B0606030504020204" pitchFamily="34" charset="0"/>
              </a:rPr>
              <a:t>1 RECO ou ASC </a:t>
            </a:r>
            <a:r>
              <a:rPr lang="fr-FR" sz="1125" dirty="0">
                <a:latin typeface="Open Sans" panose="020B0606030504020204" pitchFamily="34" charset="0"/>
                <a:ea typeface="Open Sans" panose="020B0606030504020204" pitchFamily="34" charset="0"/>
                <a:cs typeface="Open Sans" panose="020B0606030504020204" pitchFamily="34" charset="0"/>
              </a:rPr>
              <a:t>65</a:t>
            </a:r>
            <a:r>
              <a:rPr lang="en-CH" sz="1125" dirty="0">
                <a:latin typeface="Open Sans" panose="020B0606030504020204" pitchFamily="34" charset="0"/>
                <a:ea typeface="Open Sans" panose="020B0606030504020204" pitchFamily="34" charset="0"/>
                <a:cs typeface="Open Sans" panose="020B0606030504020204" pitchFamily="34" charset="0"/>
              </a:rPr>
              <a:t>0 personnes </a:t>
            </a:r>
          </a:p>
        </p:txBody>
      </p:sp>
      <p:sp>
        <p:nvSpPr>
          <p:cNvPr id="9" name="TextBox 8">
            <a:extLst>
              <a:ext uri="{FF2B5EF4-FFF2-40B4-BE49-F238E27FC236}">
                <a16:creationId xmlns:a16="http://schemas.microsoft.com/office/drawing/2014/main" id="{7D835A37-40DE-378A-6225-13F5DCD3248D}"/>
              </a:ext>
            </a:extLst>
          </p:cNvPr>
          <p:cNvSpPr txBox="1"/>
          <p:nvPr/>
        </p:nvSpPr>
        <p:spPr>
          <a:xfrm>
            <a:off x="152947" y="2451726"/>
            <a:ext cx="3789904" cy="1569660"/>
          </a:xfrm>
          <a:prstGeom prst="rect">
            <a:avLst/>
          </a:prstGeom>
          <a:noFill/>
        </p:spPr>
        <p:txBody>
          <a:bodyPr wrap="square" rtlCol="0">
            <a:spAutoFit/>
          </a:bodyPr>
          <a:lstStyle/>
          <a:p>
            <a:pPr algn="l"/>
            <a:r>
              <a:rPr lang="en-CH" b="1" dirty="0">
                <a:latin typeface="Open Sans" panose="020B0606030504020204" pitchFamily="34" charset="0"/>
                <a:ea typeface="Open Sans" panose="020B0606030504020204" pitchFamily="34" charset="0"/>
                <a:cs typeface="Open Sans" panose="020B0606030504020204" pitchFamily="34" charset="0"/>
              </a:rPr>
              <a:t>Avec la modélisation</a:t>
            </a:r>
            <a:r>
              <a:rPr lang="en-CH" sz="1500" dirty="0">
                <a:latin typeface="Tw Cen MT" panose="020B0602020104020603" pitchFamily="34" charset="0"/>
              </a:rPr>
              <a:t>, </a:t>
            </a:r>
            <a:r>
              <a:rPr lang="en-CH" sz="1500" dirty="0">
                <a:latin typeface="Open Sans" panose="020B0606030504020204" pitchFamily="34" charset="0"/>
                <a:ea typeface="Open Sans" panose="020B0606030504020204" pitchFamily="34" charset="0"/>
                <a:cs typeface="Open Sans" panose="020B0606030504020204" pitchFamily="34" charset="0"/>
              </a:rPr>
              <a:t>nous avons pu : </a:t>
            </a:r>
          </a:p>
          <a:p>
            <a:pPr algn="l"/>
            <a:endParaRPr lang="en-CH" sz="1500" dirty="0">
              <a:latin typeface="Tw Cen MT" panose="020B0602020104020603" pitchFamily="34" charset="0"/>
            </a:endParaRPr>
          </a:p>
          <a:p>
            <a:pPr marL="342900" indent="-342900">
              <a:buAutoNum type="arabicPeriod"/>
            </a:pPr>
            <a:r>
              <a:rPr lang="fr-FR" sz="1500" dirty="0">
                <a:latin typeface="Open Sans" panose="020B0606030504020204" pitchFamily="34" charset="0"/>
                <a:ea typeface="Open Sans" panose="020B0606030504020204" pitchFamily="34" charset="0"/>
                <a:cs typeface="Open Sans" panose="020B0606030504020204" pitchFamily="34" charset="0"/>
              </a:rPr>
              <a:t>Estimer la couverture de la population par les ASC et RECO</a:t>
            </a:r>
            <a:endParaRPr lang="en-CH" sz="1500" dirty="0">
              <a:latin typeface="Open Sans" panose="020B0606030504020204" pitchFamily="34" charset="0"/>
              <a:ea typeface="Open Sans" panose="020B0606030504020204" pitchFamily="34" charset="0"/>
              <a:cs typeface="Open Sans" panose="020B0606030504020204" pitchFamily="34" charset="0"/>
            </a:endParaRPr>
          </a:p>
          <a:p>
            <a:endParaRPr lang="LID4096" dirty="0"/>
          </a:p>
        </p:txBody>
      </p:sp>
      <p:sp>
        <p:nvSpPr>
          <p:cNvPr id="10" name="TextBox 9">
            <a:extLst>
              <a:ext uri="{FF2B5EF4-FFF2-40B4-BE49-F238E27FC236}">
                <a16:creationId xmlns:a16="http://schemas.microsoft.com/office/drawing/2014/main" id="{86BC1E4E-9242-4605-30E7-59176DBEA2D8}"/>
              </a:ext>
            </a:extLst>
          </p:cNvPr>
          <p:cNvSpPr txBox="1"/>
          <p:nvPr/>
        </p:nvSpPr>
        <p:spPr>
          <a:xfrm>
            <a:off x="161271" y="3894428"/>
            <a:ext cx="4212339" cy="553998"/>
          </a:xfrm>
          <a:prstGeom prst="rect">
            <a:avLst/>
          </a:prstGeom>
          <a:noFill/>
        </p:spPr>
        <p:txBody>
          <a:bodyPr wrap="square" rtlCol="0">
            <a:spAutoFit/>
          </a:bodyPr>
          <a:lstStyle/>
          <a:p>
            <a:pPr algn="l"/>
            <a:r>
              <a:rPr lang="en-CH" sz="1500" dirty="0">
                <a:latin typeface="Open Sans" panose="020B0606030504020204" pitchFamily="34" charset="0"/>
                <a:ea typeface="Open Sans" panose="020B0606030504020204" pitchFamily="34" charset="0"/>
                <a:cs typeface="Open Sans" panose="020B0606030504020204" pitchFamily="34" charset="0"/>
              </a:rPr>
              <a:t>2.   Identifier les villages qui sont couvertes par les ASC et RECO / villages non couvertes</a:t>
            </a:r>
          </a:p>
        </p:txBody>
      </p:sp>
      <p:sp>
        <p:nvSpPr>
          <p:cNvPr id="11" name="TextBox 10">
            <a:extLst>
              <a:ext uri="{FF2B5EF4-FFF2-40B4-BE49-F238E27FC236}">
                <a16:creationId xmlns:a16="http://schemas.microsoft.com/office/drawing/2014/main" id="{081E20EA-9AC3-5202-8E7D-60768F9B802C}"/>
              </a:ext>
            </a:extLst>
          </p:cNvPr>
          <p:cNvSpPr txBox="1"/>
          <p:nvPr/>
        </p:nvSpPr>
        <p:spPr>
          <a:xfrm>
            <a:off x="161271" y="4655670"/>
            <a:ext cx="4131732" cy="877163"/>
          </a:xfrm>
          <a:prstGeom prst="rect">
            <a:avLst/>
          </a:prstGeom>
          <a:noFill/>
        </p:spPr>
        <p:txBody>
          <a:bodyPr wrap="square" rtlCol="0">
            <a:spAutoFit/>
          </a:bodyPr>
          <a:lstStyle/>
          <a:p>
            <a:r>
              <a:rPr lang="en-CH" sz="1500" dirty="0">
                <a:latin typeface="Open Sans" panose="020B0606030504020204" pitchFamily="34" charset="0"/>
                <a:ea typeface="Open Sans" panose="020B0606030504020204" pitchFamily="34" charset="0"/>
                <a:cs typeface="Open Sans" panose="020B0606030504020204" pitchFamily="34" charset="0"/>
              </a:rPr>
              <a:t>3.    Identifier les endroits avec une forte densité de population non couvertes</a:t>
            </a:r>
          </a:p>
          <a:p>
            <a:pPr marL="685800" lvl="1" indent="-342900">
              <a:buFont typeface="Wingdings" panose="05000000000000000000" pitchFamily="2" charset="2"/>
              <a:buChar char="Ø"/>
            </a:pPr>
            <a:r>
              <a:rPr lang="fr-FR" sz="1050" dirty="0">
                <a:latin typeface="Open Sans" panose="020B0606030504020204" pitchFamily="34" charset="0"/>
                <a:ea typeface="Open Sans" panose="020B0606030504020204" pitchFamily="34" charset="0"/>
                <a:cs typeface="Open Sans" panose="020B0606030504020204" pitchFamily="34" charset="0"/>
              </a:rPr>
              <a:t>Dans le but de faciliter la sélection des villages à couvrir lors d'un redéploiement</a:t>
            </a:r>
            <a:endParaRPr lang="en-CH"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FE84CAE8-7EE7-BD18-BBF3-79AB89D57E9B}"/>
              </a:ext>
            </a:extLst>
          </p:cNvPr>
          <p:cNvSpPr txBox="1"/>
          <p:nvPr/>
        </p:nvSpPr>
        <p:spPr>
          <a:xfrm>
            <a:off x="287524" y="6379383"/>
            <a:ext cx="8568952" cy="369332"/>
          </a:xfrm>
          <a:prstGeom prst="rect">
            <a:avLst/>
          </a:prstGeom>
          <a:noFill/>
        </p:spPr>
        <p:txBody>
          <a:bodyPr wrap="square" rtlCol="0">
            <a:spAutoFit/>
          </a:bodyPr>
          <a:lstStyle/>
          <a:p>
            <a:r>
              <a:rPr lang="fr-FR" dirty="0">
                <a:solidFill>
                  <a:srgbClr val="8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fr-FR" dirty="0">
                <a:solidFill>
                  <a:srgbClr val="374151"/>
                </a:solidFill>
                <a:latin typeface="Open Sans" panose="020B0606030504020204" pitchFamily="34" charset="0"/>
                <a:ea typeface="Open Sans" panose="020B0606030504020204" pitchFamily="34" charset="0"/>
                <a:cs typeface="Open Sans" panose="020B0606030504020204" pitchFamily="34" charset="0"/>
              </a:rPr>
              <a:t> </a:t>
            </a:r>
            <a:r>
              <a:rPr lang="fr-FR" dirty="0">
                <a:solidFill>
                  <a:srgbClr val="800000"/>
                </a:solidFill>
                <a:latin typeface="Open Sans" panose="020B0606030504020204" pitchFamily="34" charset="0"/>
                <a:ea typeface="Open Sans" panose="020B0606030504020204" pitchFamily="34" charset="0"/>
                <a:cs typeface="Open Sans" panose="020B0606030504020204" pitchFamily="34" charset="0"/>
              </a:rPr>
              <a:t>Ces résultats ont été pris en compte lors du dernier redéploiement</a:t>
            </a:r>
            <a:endParaRPr lang="LID4096" dirty="0">
              <a:solidFill>
                <a:srgbClr val="8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DD7FB46-892C-70E6-4BD6-EC73A9A70FC8}"/>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a:extLst>
              <a:ext uri="{FF2B5EF4-FFF2-40B4-BE49-F238E27FC236}">
                <a16:creationId xmlns:a16="http://schemas.microsoft.com/office/drawing/2014/main" id="{B3DA6238-7DDB-0F91-5CB9-FACEB5DB1E0C}"/>
              </a:ext>
            </a:extLst>
          </p:cNvPr>
          <p:cNvSpPr txBox="1"/>
          <p:nvPr/>
        </p:nvSpPr>
        <p:spPr>
          <a:xfrm>
            <a:off x="53752" y="8804"/>
            <a:ext cx="9036496" cy="954107"/>
          </a:xfrm>
          <a:prstGeom prst="rect">
            <a:avLst/>
          </a:prstGeom>
          <a:noFill/>
        </p:spPr>
        <p:txBody>
          <a:bodyPr wrap="square">
            <a:spAutoFit/>
          </a:bodyPr>
          <a:lstStyle/>
          <a:p>
            <a:pPr defTabSz="685800" eaLnBrk="1" fontAlgn="auto" hangingPunct="1">
              <a:spcBef>
                <a:spcPts val="0"/>
              </a:spcBef>
              <a:spcAft>
                <a:spcPts val="0"/>
              </a:spcAft>
              <a:defRPr/>
            </a:pPr>
            <a:r>
              <a:rPr lang="en-CH" sz="2800" dirty="0">
                <a:solidFill>
                  <a:schemeClr val="bg1"/>
                </a:solidFill>
                <a:latin typeface="Arial" panose="020B0604020202020204" pitchFamily="34" charset="0"/>
                <a:cs typeface="Arial" panose="020B0604020202020204" pitchFamily="34" charset="0"/>
              </a:rPr>
              <a:t>Exemple d’application pour la santé communautaire, Guinée</a:t>
            </a:r>
          </a:p>
        </p:txBody>
      </p:sp>
      <p:sp>
        <p:nvSpPr>
          <p:cNvPr id="6" name="Slide Number Placeholder 2">
            <a:extLst>
              <a:ext uri="{FF2B5EF4-FFF2-40B4-BE49-F238E27FC236}">
                <a16:creationId xmlns:a16="http://schemas.microsoft.com/office/drawing/2014/main" id="{9C30AC37-48DC-2620-3406-314109F0F829}"/>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24</a:t>
            </a:fld>
            <a:endParaRPr lang="en-GB" altLang="en-US" dirty="0"/>
          </a:p>
        </p:txBody>
      </p:sp>
    </p:spTree>
    <p:extLst>
      <p:ext uri="{BB962C8B-B14F-4D97-AF65-F5344CB8AC3E}">
        <p14:creationId xmlns:p14="http://schemas.microsoft.com/office/powerpoint/2010/main" val="22481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preferRelativeResize="0">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195736" y="866122"/>
            <a:ext cx="6833963" cy="5930100"/>
          </a:xfrm>
        </p:spPr>
      </p:pic>
      <p:pic>
        <p:nvPicPr>
          <p:cNvPr id="6" name="Content Placeholder 2"/>
          <p:cNvPicPr preferRelativeResize="0">
            <a:picLocks/>
          </p:cNvPicPr>
          <p:nvPr/>
        </p:nvPicPr>
        <p:blipFill rotWithShape="1">
          <a:blip r:embed="rId4">
            <a:extLst>
              <a:ext uri="{28A0092B-C50C-407E-A947-70E740481C1C}">
                <a14:useLocalDpi xmlns:a14="http://schemas.microsoft.com/office/drawing/2010/main" val="0"/>
              </a:ext>
            </a:extLst>
          </a:blip>
          <a:srcRect t="59961" r="64915"/>
          <a:stretch/>
        </p:blipFill>
        <p:spPr>
          <a:xfrm>
            <a:off x="240131" y="2564904"/>
            <a:ext cx="3161778" cy="3131016"/>
          </a:xfrm>
          <a:prstGeom prst="rect">
            <a:avLst/>
          </a:prstGeom>
        </p:spPr>
      </p:pic>
      <p:sp>
        <p:nvSpPr>
          <p:cNvPr id="7" name="Oval 6">
            <a:extLst>
              <a:ext uri="{FF2B5EF4-FFF2-40B4-BE49-F238E27FC236}">
                <a16:creationId xmlns:a16="http://schemas.microsoft.com/office/drawing/2014/main" id="{446A81FA-0B92-4341-8897-8C51DD0FB37C}"/>
              </a:ext>
            </a:extLst>
          </p:cNvPr>
          <p:cNvSpPr/>
          <p:nvPr/>
        </p:nvSpPr>
        <p:spPr>
          <a:xfrm>
            <a:off x="3707904" y="2004596"/>
            <a:ext cx="564995" cy="564995"/>
          </a:xfrm>
          <a:prstGeom prst="ellipse">
            <a:avLst/>
          </a:prstGeom>
          <a:noFill/>
          <a:ln w="6032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D8BA34A-0FC8-6A42-8FD1-DC1E56147630}"/>
              </a:ext>
            </a:extLst>
          </p:cNvPr>
          <p:cNvSpPr/>
          <p:nvPr/>
        </p:nvSpPr>
        <p:spPr>
          <a:xfrm>
            <a:off x="6665766" y="3933056"/>
            <a:ext cx="564995" cy="564995"/>
          </a:xfrm>
          <a:prstGeom prst="ellipse">
            <a:avLst/>
          </a:prstGeom>
          <a:noFill/>
          <a:ln w="6032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BA6102C-AAFF-0AC1-9A2B-73465A804DC0}"/>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a:extLst>
              <a:ext uri="{FF2B5EF4-FFF2-40B4-BE49-F238E27FC236}">
                <a16:creationId xmlns:a16="http://schemas.microsoft.com/office/drawing/2014/main" id="{47FC2B7C-F2F4-9B9C-F9E6-7F4A02D9F18E}"/>
              </a:ext>
            </a:extLst>
          </p:cNvPr>
          <p:cNvSpPr txBox="1"/>
          <p:nvPr/>
        </p:nvSpPr>
        <p:spPr>
          <a:xfrm>
            <a:off x="53752" y="8804"/>
            <a:ext cx="9036496" cy="954107"/>
          </a:xfrm>
          <a:prstGeom prst="rect">
            <a:avLst/>
          </a:prstGeom>
          <a:noFill/>
        </p:spPr>
        <p:txBody>
          <a:bodyPr wrap="square">
            <a:spAutoFit/>
          </a:bodyPr>
          <a:lstStyle/>
          <a:p>
            <a:pPr defTabSz="685800" eaLnBrk="1" fontAlgn="auto" hangingPunct="1">
              <a:spcBef>
                <a:spcPts val="0"/>
              </a:spcBef>
              <a:spcAft>
                <a:spcPts val="0"/>
              </a:spcAft>
              <a:defRPr/>
            </a:pPr>
            <a:r>
              <a:rPr lang="fr-FR" sz="2800" dirty="0">
                <a:solidFill>
                  <a:schemeClr val="bg1"/>
                </a:solidFill>
                <a:latin typeface="Arial" panose="020B0604020202020204" pitchFamily="34" charset="0"/>
                <a:cs typeface="Arial" panose="020B0604020202020204" pitchFamily="34" charset="0"/>
              </a:rPr>
              <a:t>Répartition des RECO et ASC en lien avec la référence palu, Guinée</a:t>
            </a:r>
          </a:p>
        </p:txBody>
      </p:sp>
      <p:sp>
        <p:nvSpPr>
          <p:cNvPr id="5" name="Slide Number Placeholder 2">
            <a:extLst>
              <a:ext uri="{FF2B5EF4-FFF2-40B4-BE49-F238E27FC236}">
                <a16:creationId xmlns:a16="http://schemas.microsoft.com/office/drawing/2014/main" id="{39225FCD-1A37-0A32-A3C3-CAB076205256}"/>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25</a:t>
            </a:fld>
            <a:endParaRPr lang="en-GB" altLang="en-US" dirty="0"/>
          </a:p>
        </p:txBody>
      </p:sp>
    </p:spTree>
    <p:extLst>
      <p:ext uri="{BB962C8B-B14F-4D97-AF65-F5344CB8AC3E}">
        <p14:creationId xmlns:p14="http://schemas.microsoft.com/office/powerpoint/2010/main" val="15489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26</a:t>
            </a:fld>
            <a:endParaRPr lang="en-GB" altLang="en-US"/>
          </a:p>
        </p:txBody>
      </p:sp>
      <p:sp>
        <p:nvSpPr>
          <p:cNvPr id="5" name="Title 4"/>
          <p:cNvSpPr>
            <a:spLocks noGrp="1"/>
          </p:cNvSpPr>
          <p:nvPr>
            <p:ph type="title" idx="4294967295"/>
          </p:nvPr>
        </p:nvSpPr>
        <p:spPr>
          <a:xfrm>
            <a:off x="0" y="31759"/>
            <a:ext cx="9144000" cy="919146"/>
          </a:xfrm>
        </p:spPr>
        <p:txBody>
          <a:bodyPr/>
          <a:lstStyle/>
          <a:p>
            <a:pPr algn="ctr" eaLnBrk="1" hangingPunct="1"/>
            <a:r>
              <a:rPr lang="fr-FR" sz="3200" b="1" dirty="0">
                <a:solidFill>
                  <a:schemeClr val="bg1"/>
                </a:solidFill>
                <a:latin typeface="+mn-lt"/>
              </a:rPr>
              <a:t>Carte de </a:t>
            </a:r>
            <a:r>
              <a:rPr lang="fr-FR" sz="3200" b="1" dirty="0" err="1">
                <a:solidFill>
                  <a:schemeClr val="bg1"/>
                </a:solidFill>
                <a:latin typeface="+mn-lt"/>
              </a:rPr>
              <a:t>microplanification</a:t>
            </a:r>
            <a:r>
              <a:rPr lang="fr-FR" sz="3200" b="1" dirty="0">
                <a:solidFill>
                  <a:schemeClr val="bg1"/>
                </a:solidFill>
                <a:latin typeface="+mn-lt"/>
              </a:rPr>
              <a:t>, Guinée</a:t>
            </a:r>
          </a:p>
        </p:txBody>
      </p:sp>
      <p:pic>
        <p:nvPicPr>
          <p:cNvPr id="4" name="Picture 3" descr="A map of a forest&#10;&#10;Description automatically generated">
            <a:extLst>
              <a:ext uri="{FF2B5EF4-FFF2-40B4-BE49-F238E27FC236}">
                <a16:creationId xmlns:a16="http://schemas.microsoft.com/office/drawing/2014/main" id="{535BD2C0-E79D-E6F6-C1C4-863D4223E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9" y="1006666"/>
            <a:ext cx="8234562" cy="5825879"/>
          </a:xfrm>
          <a:prstGeom prst="rect">
            <a:avLst/>
          </a:prstGeom>
          <a:ln>
            <a:solidFill>
              <a:schemeClr val="tx1"/>
            </a:solidFill>
          </a:ln>
        </p:spPr>
      </p:pic>
    </p:spTree>
    <p:extLst>
      <p:ext uri="{BB962C8B-B14F-4D97-AF65-F5344CB8AC3E}">
        <p14:creationId xmlns:p14="http://schemas.microsoft.com/office/powerpoint/2010/main" val="2475933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27</a:t>
            </a:fld>
            <a:endParaRPr lang="en-GB" altLang="en-US" dirty="0"/>
          </a:p>
        </p:txBody>
      </p:sp>
      <p:sp>
        <p:nvSpPr>
          <p:cNvPr id="5" name="Title 4"/>
          <p:cNvSpPr>
            <a:spLocks noGrp="1"/>
          </p:cNvSpPr>
          <p:nvPr>
            <p:ph type="title" idx="4294967295"/>
          </p:nvPr>
        </p:nvSpPr>
        <p:spPr>
          <a:xfrm>
            <a:off x="0" y="31759"/>
            <a:ext cx="9144000" cy="919146"/>
          </a:xfrm>
        </p:spPr>
        <p:txBody>
          <a:bodyPr/>
          <a:lstStyle/>
          <a:p>
            <a:pPr algn="ctr" eaLnBrk="1" hangingPunct="1"/>
            <a:r>
              <a:rPr lang="fr-FR" sz="3200" b="1" dirty="0">
                <a:solidFill>
                  <a:schemeClr val="bg1"/>
                </a:solidFill>
                <a:latin typeface="+mn-lt"/>
              </a:rPr>
              <a:t>Diagnostic network </a:t>
            </a:r>
            <a:r>
              <a:rPr lang="fr-FR" sz="3200" b="1" dirty="0" err="1">
                <a:solidFill>
                  <a:schemeClr val="bg1"/>
                </a:solidFill>
                <a:latin typeface="+mn-lt"/>
              </a:rPr>
              <a:t>optimization</a:t>
            </a:r>
            <a:r>
              <a:rPr lang="fr-FR" sz="3200" b="1" dirty="0">
                <a:solidFill>
                  <a:schemeClr val="bg1"/>
                </a:solidFill>
                <a:latin typeface="+mn-lt"/>
              </a:rPr>
              <a:t> (DNO)</a:t>
            </a:r>
          </a:p>
        </p:txBody>
      </p:sp>
      <p:grpSp>
        <p:nvGrpSpPr>
          <p:cNvPr id="19" name="Group 18">
            <a:extLst>
              <a:ext uri="{FF2B5EF4-FFF2-40B4-BE49-F238E27FC236}">
                <a16:creationId xmlns:a16="http://schemas.microsoft.com/office/drawing/2014/main" id="{AD969BDD-1694-7EA1-3DB0-6A9EFA464683}"/>
              </a:ext>
            </a:extLst>
          </p:cNvPr>
          <p:cNvGrpSpPr/>
          <p:nvPr/>
        </p:nvGrpSpPr>
        <p:grpSpPr>
          <a:xfrm>
            <a:off x="-21704" y="643502"/>
            <a:ext cx="5922112" cy="2961156"/>
            <a:chOff x="-21704" y="643502"/>
            <a:chExt cx="5922112" cy="2961156"/>
          </a:xfrm>
        </p:grpSpPr>
        <p:pic>
          <p:nvPicPr>
            <p:cNvPr id="8" name="Picture 7">
              <a:extLst>
                <a:ext uri="{FF2B5EF4-FFF2-40B4-BE49-F238E27FC236}">
                  <a16:creationId xmlns:a16="http://schemas.microsoft.com/office/drawing/2014/main" id="{7333EAFB-340B-A0A1-5573-4BCA83E3D9C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704" y="643502"/>
              <a:ext cx="5433968" cy="2926559"/>
            </a:xfrm>
            <a:prstGeom prst="rect">
              <a:avLst/>
            </a:prstGeom>
          </p:spPr>
        </p:pic>
        <p:sp>
          <p:nvSpPr>
            <p:cNvPr id="9" name="Oval 8">
              <a:extLst>
                <a:ext uri="{FF2B5EF4-FFF2-40B4-BE49-F238E27FC236}">
                  <a16:creationId xmlns:a16="http://schemas.microsoft.com/office/drawing/2014/main" id="{D6DBFAE0-E865-3DD2-A178-9F80AEB6D581}"/>
                </a:ext>
              </a:extLst>
            </p:cNvPr>
            <p:cNvSpPr/>
            <p:nvPr/>
          </p:nvSpPr>
          <p:spPr>
            <a:xfrm>
              <a:off x="4250779" y="2023096"/>
              <a:ext cx="899548" cy="291799"/>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solidFill>
                    <a:srgbClr val="A56CAA"/>
                  </a:solidFill>
                </a:rPr>
                <a:t>Hubs</a:t>
              </a:r>
              <a:endParaRPr lang="en-US" sz="1600" dirty="0">
                <a:solidFill>
                  <a:srgbClr val="A56CAA"/>
                </a:solidFill>
              </a:endParaRPr>
            </a:p>
          </p:txBody>
        </p:sp>
        <p:sp>
          <p:nvSpPr>
            <p:cNvPr id="10" name="Oval 9">
              <a:extLst>
                <a:ext uri="{FF2B5EF4-FFF2-40B4-BE49-F238E27FC236}">
                  <a16:creationId xmlns:a16="http://schemas.microsoft.com/office/drawing/2014/main" id="{50401B79-0BC1-C8EE-24A9-1CBC9EF7D121}"/>
                </a:ext>
              </a:extLst>
            </p:cNvPr>
            <p:cNvSpPr/>
            <p:nvPr/>
          </p:nvSpPr>
          <p:spPr>
            <a:xfrm>
              <a:off x="1444967" y="2032709"/>
              <a:ext cx="857369" cy="315523"/>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solidFill>
                    <a:srgbClr val="5C60A7"/>
                  </a:solidFill>
                </a:rPr>
                <a:t>Labs</a:t>
              </a:r>
              <a:endParaRPr lang="en-US" sz="1600" dirty="0">
                <a:solidFill>
                  <a:srgbClr val="5C60A7"/>
                </a:solidFill>
              </a:endParaRPr>
            </a:p>
          </p:txBody>
        </p:sp>
        <p:sp>
          <p:nvSpPr>
            <p:cNvPr id="11" name="Arrow: Right 3">
              <a:extLst>
                <a:ext uri="{FF2B5EF4-FFF2-40B4-BE49-F238E27FC236}">
                  <a16:creationId xmlns:a16="http://schemas.microsoft.com/office/drawing/2014/main" id="{8689CFA3-B856-3129-599C-7A32786064F8}"/>
                </a:ext>
              </a:extLst>
            </p:cNvPr>
            <p:cNvSpPr/>
            <p:nvPr/>
          </p:nvSpPr>
          <p:spPr>
            <a:xfrm rot="18465123">
              <a:off x="3649728" y="2765418"/>
              <a:ext cx="649796" cy="142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2">
              <a:extLst>
                <a:ext uri="{FF2B5EF4-FFF2-40B4-BE49-F238E27FC236}">
                  <a16:creationId xmlns:a16="http://schemas.microsoft.com/office/drawing/2014/main" id="{EC5496CD-CEF9-693C-60F0-501199391A22}"/>
                </a:ext>
              </a:extLst>
            </p:cNvPr>
            <p:cNvSpPr/>
            <p:nvPr/>
          </p:nvSpPr>
          <p:spPr>
            <a:xfrm rot="10978471">
              <a:off x="2812453" y="2238648"/>
              <a:ext cx="1307875" cy="224232"/>
            </a:xfrm>
            <a:prstGeom prst="rightArrow">
              <a:avLst>
                <a:gd name="adj1" fmla="val 50000"/>
                <a:gd name="adj2" fmla="val 53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6">
              <a:extLst>
                <a:ext uri="{FF2B5EF4-FFF2-40B4-BE49-F238E27FC236}">
                  <a16:creationId xmlns:a16="http://schemas.microsoft.com/office/drawing/2014/main" id="{FA341607-40D3-E4D8-E325-6829EA066D2A}"/>
                </a:ext>
              </a:extLst>
            </p:cNvPr>
            <p:cNvSpPr/>
            <p:nvPr/>
          </p:nvSpPr>
          <p:spPr>
            <a:xfrm rot="20102288">
              <a:off x="1745979" y="2421914"/>
              <a:ext cx="545397" cy="172659"/>
            </a:xfrm>
            <a:prstGeom prst="rightArrow">
              <a:avLst/>
            </a:prstGeom>
            <a:solidFill>
              <a:srgbClr val="7C9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a:extLst>
                <a:ext uri="{FF2B5EF4-FFF2-40B4-BE49-F238E27FC236}">
                  <a16:creationId xmlns:a16="http://schemas.microsoft.com/office/drawing/2014/main" id="{52696317-9250-7CE1-9142-FC4BAE6FC698}"/>
                </a:ext>
              </a:extLst>
            </p:cNvPr>
            <p:cNvSpPr/>
            <p:nvPr/>
          </p:nvSpPr>
          <p:spPr>
            <a:xfrm>
              <a:off x="328916" y="2845600"/>
              <a:ext cx="1454610" cy="530025"/>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solidFill>
                    <a:srgbClr val="89A4C3"/>
                  </a:solidFill>
                </a:rPr>
                <a:t>Health Facility</a:t>
              </a:r>
              <a:endParaRPr lang="en-US" sz="1600" dirty="0">
                <a:solidFill>
                  <a:srgbClr val="89A4C3"/>
                </a:solidFill>
              </a:endParaRPr>
            </a:p>
          </p:txBody>
        </p:sp>
        <p:sp>
          <p:nvSpPr>
            <p:cNvPr id="15" name="TextBox 14">
              <a:extLst>
                <a:ext uri="{FF2B5EF4-FFF2-40B4-BE49-F238E27FC236}">
                  <a16:creationId xmlns:a16="http://schemas.microsoft.com/office/drawing/2014/main" id="{859E69D6-B99F-7968-BC6F-52A61C5F2DE7}"/>
                </a:ext>
              </a:extLst>
            </p:cNvPr>
            <p:cNvSpPr txBox="1"/>
            <p:nvPr/>
          </p:nvSpPr>
          <p:spPr>
            <a:xfrm>
              <a:off x="3372007" y="3350742"/>
              <a:ext cx="2528401" cy="253916"/>
            </a:xfrm>
            <a:prstGeom prst="rect">
              <a:avLst/>
            </a:prstGeom>
            <a:noFill/>
          </p:spPr>
          <p:txBody>
            <a:bodyPr wrap="square" rtlCol="0">
              <a:spAutoFit/>
            </a:bodyPr>
            <a:lstStyle/>
            <a:p>
              <a:r>
                <a:rPr lang="fr-CH" sz="1050" dirty="0">
                  <a:solidFill>
                    <a:schemeClr val="bg1">
                      <a:lumMod val="65000"/>
                    </a:schemeClr>
                  </a:solidFill>
                </a:rPr>
                <a:t>https://</a:t>
              </a:r>
              <a:r>
                <a:rPr lang="fr-CH" sz="1050" dirty="0" err="1">
                  <a:solidFill>
                    <a:schemeClr val="bg1">
                      <a:lumMod val="65000"/>
                    </a:schemeClr>
                  </a:solidFill>
                </a:rPr>
                <a:t>www.finddx.org</a:t>
              </a:r>
              <a:endParaRPr lang="en-US" sz="1050" dirty="0">
                <a:solidFill>
                  <a:schemeClr val="bg1">
                    <a:lumMod val="65000"/>
                  </a:schemeClr>
                </a:solidFill>
              </a:endParaRPr>
            </a:p>
          </p:txBody>
        </p:sp>
      </p:grpSp>
      <p:pic>
        <p:nvPicPr>
          <p:cNvPr id="17" name="Picture 16">
            <a:extLst>
              <a:ext uri="{FF2B5EF4-FFF2-40B4-BE49-F238E27FC236}">
                <a16:creationId xmlns:a16="http://schemas.microsoft.com/office/drawing/2014/main" id="{94D7743B-B27A-D4ED-83B5-ABA62C4D9E90}"/>
              </a:ext>
            </a:extLst>
          </p:cNvPr>
          <p:cNvPicPr>
            <a:picLocks noChangeAspect="1"/>
          </p:cNvPicPr>
          <p:nvPr/>
        </p:nvPicPr>
        <p:blipFill>
          <a:blip r:embed="rId4"/>
          <a:stretch>
            <a:fillRect/>
          </a:stretch>
        </p:blipFill>
        <p:spPr>
          <a:xfrm>
            <a:off x="444163" y="3795112"/>
            <a:ext cx="4378947" cy="273579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E104352-20AC-A8F9-C11F-700BD921366E}"/>
              </a:ext>
            </a:extLst>
          </p:cNvPr>
          <p:cNvPicPr>
            <a:picLocks noChangeAspect="1"/>
          </p:cNvPicPr>
          <p:nvPr/>
        </p:nvPicPr>
        <p:blipFill>
          <a:blip r:embed="rId5"/>
          <a:stretch>
            <a:fillRect/>
          </a:stretch>
        </p:blipFill>
        <p:spPr>
          <a:xfrm>
            <a:off x="4983603" y="3429000"/>
            <a:ext cx="3869507" cy="2499845"/>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8215B221-FBBE-9B05-DAA9-24D07636394A}"/>
              </a:ext>
            </a:extLst>
          </p:cNvPr>
          <p:cNvPicPr>
            <a:picLocks noChangeAspect="1"/>
          </p:cNvPicPr>
          <p:nvPr/>
        </p:nvPicPr>
        <p:blipFill>
          <a:blip r:embed="rId6"/>
          <a:stretch>
            <a:fillRect/>
          </a:stretch>
        </p:blipFill>
        <p:spPr>
          <a:xfrm>
            <a:off x="5900408" y="6201000"/>
            <a:ext cx="1690022" cy="542476"/>
          </a:xfrm>
          <a:prstGeom prst="rect">
            <a:avLst/>
          </a:prstGeom>
        </p:spPr>
      </p:pic>
    </p:spTree>
    <p:extLst>
      <p:ext uri="{BB962C8B-B14F-4D97-AF65-F5344CB8AC3E}">
        <p14:creationId xmlns:p14="http://schemas.microsoft.com/office/powerpoint/2010/main" val="319341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28</a:t>
            </a:fld>
            <a:endParaRPr lang="en-GB" altLang="en-US"/>
          </a:p>
        </p:txBody>
      </p:sp>
      <p:sp>
        <p:nvSpPr>
          <p:cNvPr id="5" name="Title 4"/>
          <p:cNvSpPr>
            <a:spLocks noGrp="1"/>
          </p:cNvSpPr>
          <p:nvPr>
            <p:ph type="title" idx="4294967295"/>
          </p:nvPr>
        </p:nvSpPr>
        <p:spPr>
          <a:xfrm>
            <a:off x="0" y="31759"/>
            <a:ext cx="9144000" cy="919146"/>
          </a:xfrm>
        </p:spPr>
        <p:txBody>
          <a:bodyPr/>
          <a:lstStyle/>
          <a:p>
            <a:pPr algn="ctr" eaLnBrk="1" hangingPunct="1"/>
            <a:r>
              <a:rPr lang="fr-FR" sz="3200" b="1" dirty="0">
                <a:solidFill>
                  <a:schemeClr val="bg1"/>
                </a:solidFill>
                <a:latin typeface="+mn-lt"/>
              </a:rPr>
              <a:t>Diagnostic network </a:t>
            </a:r>
            <a:r>
              <a:rPr lang="fr-FR" sz="3200" b="1" dirty="0" err="1">
                <a:solidFill>
                  <a:schemeClr val="bg1"/>
                </a:solidFill>
                <a:latin typeface="+mn-lt"/>
              </a:rPr>
              <a:t>optimization</a:t>
            </a:r>
            <a:r>
              <a:rPr lang="fr-FR" sz="3200" b="1" dirty="0">
                <a:solidFill>
                  <a:schemeClr val="bg1"/>
                </a:solidFill>
                <a:latin typeface="+mn-lt"/>
              </a:rPr>
              <a:t> (DNO)</a:t>
            </a:r>
          </a:p>
        </p:txBody>
      </p:sp>
      <p:graphicFrame>
        <p:nvGraphicFramePr>
          <p:cNvPr id="2" name="Content Placeholder 3">
            <a:extLst>
              <a:ext uri="{FF2B5EF4-FFF2-40B4-BE49-F238E27FC236}">
                <a16:creationId xmlns:a16="http://schemas.microsoft.com/office/drawing/2014/main" id="{0237295E-4DF7-81ED-4AB5-73A3FC3FEDE9}"/>
              </a:ext>
            </a:extLst>
          </p:cNvPr>
          <p:cNvGraphicFramePr>
            <a:graphicFrameLocks noGrp="1"/>
          </p:cNvGraphicFramePr>
          <p:nvPr>
            <p:ph idx="1"/>
            <p:extLst>
              <p:ext uri="{D42A27DB-BD31-4B8C-83A1-F6EECF244321}">
                <p14:modId xmlns:p14="http://schemas.microsoft.com/office/powerpoint/2010/main" val="547026572"/>
              </p:ext>
            </p:extLst>
          </p:nvPr>
        </p:nvGraphicFramePr>
        <p:xfrm>
          <a:off x="0" y="1628800"/>
          <a:ext cx="9144000" cy="4379364"/>
        </p:xfrm>
        <a:graphic>
          <a:graphicData uri="http://schemas.openxmlformats.org/drawingml/2006/table">
            <a:tbl>
              <a:tblPr firstRow="1">
                <a:tableStyleId>{793D81CF-94F2-401A-BA57-92F5A7B2D0C5}</a:tableStyleId>
              </a:tblPr>
              <a:tblGrid>
                <a:gridCol w="2306453">
                  <a:extLst>
                    <a:ext uri="{9D8B030D-6E8A-4147-A177-3AD203B41FA5}">
                      <a16:colId xmlns:a16="http://schemas.microsoft.com/office/drawing/2014/main" val="2470016472"/>
                    </a:ext>
                  </a:extLst>
                </a:gridCol>
                <a:gridCol w="1713683">
                  <a:extLst>
                    <a:ext uri="{9D8B030D-6E8A-4147-A177-3AD203B41FA5}">
                      <a16:colId xmlns:a16="http://schemas.microsoft.com/office/drawing/2014/main" val="1668471961"/>
                    </a:ext>
                  </a:extLst>
                </a:gridCol>
                <a:gridCol w="1787970">
                  <a:extLst>
                    <a:ext uri="{9D8B030D-6E8A-4147-A177-3AD203B41FA5}">
                      <a16:colId xmlns:a16="http://schemas.microsoft.com/office/drawing/2014/main" val="3446193088"/>
                    </a:ext>
                  </a:extLst>
                </a:gridCol>
                <a:gridCol w="3335894">
                  <a:extLst>
                    <a:ext uri="{9D8B030D-6E8A-4147-A177-3AD203B41FA5}">
                      <a16:colId xmlns:a16="http://schemas.microsoft.com/office/drawing/2014/main" val="1412039838"/>
                    </a:ext>
                  </a:extLst>
                </a:gridCol>
              </a:tblGrid>
              <a:tr h="1005495">
                <a:tc>
                  <a:txBody>
                    <a:bodyPr/>
                    <a:lstStyle/>
                    <a:p>
                      <a:pPr algn="ctr">
                        <a:lnSpc>
                          <a:spcPct val="107000"/>
                        </a:lnSpc>
                        <a:spcAft>
                          <a:spcPts val="800"/>
                        </a:spcAft>
                      </a:pPr>
                      <a:r>
                        <a:rPr lang="en-US" sz="1100" b="0" kern="100" cap="all" spc="150">
                          <a:solidFill>
                            <a:schemeClr val="lt1"/>
                          </a:solidFill>
                          <a:effectLst/>
                        </a:rPr>
                        <a:t> </a:t>
                      </a:r>
                      <a:endParaRPr lang="en-CH" sz="1100" b="0" kern="10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tc>
                <a:tc>
                  <a:txBody>
                    <a:bodyPr/>
                    <a:lstStyle/>
                    <a:p>
                      <a:pPr algn="ctr">
                        <a:lnSpc>
                          <a:spcPct val="107000"/>
                        </a:lnSpc>
                        <a:spcAft>
                          <a:spcPts val="800"/>
                        </a:spcAft>
                      </a:pPr>
                      <a:r>
                        <a:rPr lang="en-US" sz="1600" b="0" kern="100" cap="all" spc="150" dirty="0">
                          <a:solidFill>
                            <a:schemeClr val="bg1"/>
                          </a:solidFill>
                          <a:effectLst/>
                        </a:rPr>
                        <a:t>Current Network</a:t>
                      </a:r>
                      <a:endParaRPr lang="en-CH" sz="1600" b="0" kern="100" cap="all" spc="1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600" b="1" kern="100" cap="all" spc="150" dirty="0">
                          <a:solidFill>
                            <a:schemeClr val="bg1"/>
                          </a:solidFill>
                          <a:effectLst/>
                        </a:rPr>
                        <a:t>Scenario A</a:t>
                      </a:r>
                      <a:endParaRPr lang="en-CH" sz="1600" b="1" kern="100" cap="all" spc="1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600" b="1" kern="100" cap="all" spc="150" dirty="0">
                          <a:solidFill>
                            <a:schemeClr val="bg1"/>
                          </a:solidFill>
                          <a:effectLst/>
                        </a:rPr>
                        <a:t>Scenario B</a:t>
                      </a:r>
                      <a:endParaRPr lang="en-CH" sz="1600" b="1" kern="100" cap="all" spc="1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extLst>
                  <a:ext uri="{0D108BD9-81ED-4DB2-BD59-A6C34878D82A}">
                    <a16:rowId xmlns:a16="http://schemas.microsoft.com/office/drawing/2014/main" val="1489528280"/>
                  </a:ext>
                </a:extLst>
              </a:tr>
              <a:tr h="1454131">
                <a:tc>
                  <a:txBody>
                    <a:bodyPr/>
                    <a:lstStyle/>
                    <a:p>
                      <a:pPr algn="ctr">
                        <a:lnSpc>
                          <a:spcPct val="107000"/>
                        </a:lnSpc>
                        <a:spcAft>
                          <a:spcPts val="800"/>
                        </a:spcAft>
                      </a:pPr>
                      <a:r>
                        <a:rPr lang="en-US" sz="1500" b="1" kern="100" cap="none" spc="0" dirty="0">
                          <a:solidFill>
                            <a:schemeClr val="tx1"/>
                          </a:solidFill>
                          <a:effectLst/>
                        </a:rPr>
                        <a:t>Applied constraints</a:t>
                      </a:r>
                      <a:endParaRPr lang="en-CH" sz="1500" b="1"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800" kern="100" cap="none" spc="0" dirty="0">
                          <a:solidFill>
                            <a:schemeClr val="tx1"/>
                          </a:solidFill>
                          <a:effectLst/>
                        </a:rPr>
                        <a:t>None</a:t>
                      </a:r>
                      <a:endParaRPr lang="en-CH" sz="18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800" kern="100" cap="none" spc="0" dirty="0">
                          <a:solidFill>
                            <a:schemeClr val="tx1"/>
                          </a:solidFill>
                          <a:effectLst/>
                        </a:rPr>
                        <a:t>Optimized</a:t>
                      </a:r>
                      <a:endParaRPr lang="en-CH" sz="18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800" kern="100" cap="none" spc="0" dirty="0">
                          <a:solidFill>
                            <a:schemeClr val="tx1"/>
                          </a:solidFill>
                          <a:effectLst/>
                        </a:rPr>
                        <a:t>Integration of HIV on some devices (mutualization)</a:t>
                      </a:r>
                    </a:p>
                    <a:p>
                      <a:pPr algn="ctr">
                        <a:lnSpc>
                          <a:spcPct val="107000"/>
                        </a:lnSpc>
                        <a:spcAft>
                          <a:spcPts val="800"/>
                        </a:spcAft>
                      </a:pPr>
                      <a:r>
                        <a:rPr lang="en-US" sz="1800" kern="100" cap="none" spc="0" dirty="0">
                          <a:solidFill>
                            <a:schemeClr val="tx1"/>
                          </a:solidFill>
                          <a:effectLst/>
                        </a:rPr>
                        <a:t>Distance constraints on two types of samples</a:t>
                      </a:r>
                      <a:endParaRPr lang="en-CH" sz="18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extLst>
                  <a:ext uri="{0D108BD9-81ED-4DB2-BD59-A6C34878D82A}">
                    <a16:rowId xmlns:a16="http://schemas.microsoft.com/office/drawing/2014/main" val="3820537359"/>
                  </a:ext>
                </a:extLst>
              </a:tr>
              <a:tr h="1158617">
                <a:tc>
                  <a:txBody>
                    <a:bodyPr/>
                    <a:lstStyle/>
                    <a:p>
                      <a:pPr algn="ctr">
                        <a:lnSpc>
                          <a:spcPct val="107000"/>
                        </a:lnSpc>
                        <a:spcAft>
                          <a:spcPts val="800"/>
                        </a:spcAft>
                      </a:pPr>
                      <a:r>
                        <a:rPr lang="en-US" sz="15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Estimated total network cost</a:t>
                      </a:r>
                      <a:endParaRPr lang="en-US" sz="15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7148" marR="37148" marT="37148" marB="37148" anchor="ctr"/>
                </a:tc>
                <a:tc>
                  <a:txBody>
                    <a:bodyPr/>
                    <a:lstStyle/>
                    <a:p>
                      <a:pPr algn="ctr">
                        <a:lnSpc>
                          <a:spcPct val="107000"/>
                        </a:lnSpc>
                        <a:spcAft>
                          <a:spcPts val="800"/>
                        </a:spcAft>
                      </a:pPr>
                      <a:r>
                        <a:rPr lang="en-US" sz="15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$21,6 M</a:t>
                      </a:r>
                      <a:endParaRPr lang="en-US" sz="15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7148" marR="37148" marT="37148" marB="37148" anchor="ctr"/>
                </a:tc>
                <a:tc>
                  <a:txBody>
                    <a:bodyPr/>
                    <a:lstStyle/>
                    <a:p>
                      <a:pPr algn="ctr">
                        <a:lnSpc>
                          <a:spcPct val="107000"/>
                        </a:lnSpc>
                        <a:spcAft>
                          <a:spcPts val="800"/>
                        </a:spcAft>
                      </a:pPr>
                      <a:r>
                        <a:rPr lang="en-US" sz="15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$11,6 M</a:t>
                      </a:r>
                      <a:endParaRPr lang="en-US" sz="15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7148" marR="37148" marT="37148" marB="37148" anchor="ctr"/>
                </a:tc>
                <a:tc>
                  <a:txBody>
                    <a:bodyPr/>
                    <a:lstStyle/>
                    <a:p>
                      <a:pPr algn="ctr">
                        <a:lnSpc>
                          <a:spcPct val="107000"/>
                        </a:lnSpc>
                        <a:spcAft>
                          <a:spcPts val="800"/>
                        </a:spcAft>
                      </a:pPr>
                      <a:r>
                        <a:rPr lang="en-US" sz="1500" b="1" kern="100">
                          <a:solidFill>
                            <a:schemeClr val="tx1"/>
                          </a:solidFill>
                          <a:effectLst/>
                          <a:latin typeface="Calibri" panose="020F0502020204030204" pitchFamily="34" charset="0"/>
                          <a:ea typeface="Calibri" panose="020F0502020204030204" pitchFamily="34" charset="0"/>
                          <a:cs typeface="Arial" panose="020B0604020202020204" pitchFamily="34" charset="0"/>
                        </a:rPr>
                        <a:t>$10,9 M</a:t>
                      </a:r>
                      <a:endParaRPr lang="en-US" sz="15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7148" marR="37148" marT="37148" marB="37148" anchor="ctr"/>
                </a:tc>
                <a:extLst>
                  <a:ext uri="{0D108BD9-81ED-4DB2-BD59-A6C34878D82A}">
                    <a16:rowId xmlns:a16="http://schemas.microsoft.com/office/drawing/2014/main" val="4239199892"/>
                  </a:ext>
                </a:extLst>
              </a:tr>
              <a:tr h="761121">
                <a:tc>
                  <a:txBody>
                    <a:bodyPr/>
                    <a:lstStyle/>
                    <a:p>
                      <a:pPr algn="ctr">
                        <a:lnSpc>
                          <a:spcPct val="107000"/>
                        </a:lnSpc>
                        <a:spcAft>
                          <a:spcPts val="800"/>
                        </a:spcAft>
                      </a:pPr>
                      <a:r>
                        <a:rPr lang="en-US" sz="1500" b="1" kern="100" cap="none" spc="0" dirty="0">
                          <a:solidFill>
                            <a:schemeClr val="tx1"/>
                          </a:solidFill>
                          <a:effectLst/>
                        </a:rPr>
                        <a:t>Average weighted service distance</a:t>
                      </a:r>
                      <a:endParaRPr lang="en-CH" sz="1500" b="1"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800" kern="100" cap="none" spc="0" dirty="0">
                          <a:solidFill>
                            <a:schemeClr val="tx1"/>
                          </a:solidFill>
                          <a:effectLst/>
                        </a:rPr>
                        <a:t>52 km</a:t>
                      </a:r>
                      <a:endParaRPr lang="en-CH" sz="18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800" kern="100" cap="none" spc="0" dirty="0">
                          <a:solidFill>
                            <a:schemeClr val="tx1"/>
                          </a:solidFill>
                          <a:effectLst/>
                        </a:rPr>
                        <a:t>44 km</a:t>
                      </a:r>
                      <a:endParaRPr lang="en-CH" sz="18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tc>
                  <a:txBody>
                    <a:bodyPr/>
                    <a:lstStyle/>
                    <a:p>
                      <a:pPr algn="ctr">
                        <a:lnSpc>
                          <a:spcPct val="107000"/>
                        </a:lnSpc>
                        <a:spcAft>
                          <a:spcPts val="800"/>
                        </a:spcAft>
                      </a:pPr>
                      <a:r>
                        <a:rPr lang="en-US" sz="1800" kern="100" cap="none" spc="0" dirty="0">
                          <a:solidFill>
                            <a:schemeClr val="tx1"/>
                          </a:solidFill>
                          <a:effectLst/>
                        </a:rPr>
                        <a:t>30 km</a:t>
                      </a:r>
                      <a:endParaRPr lang="en-CH" sz="18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232" marR="37232" marT="37232" marB="37232" anchor="ctr"/>
                </a:tc>
                <a:extLst>
                  <a:ext uri="{0D108BD9-81ED-4DB2-BD59-A6C34878D82A}">
                    <a16:rowId xmlns:a16="http://schemas.microsoft.com/office/drawing/2014/main" val="848998005"/>
                  </a:ext>
                </a:extLst>
              </a:tr>
            </a:tbl>
          </a:graphicData>
        </a:graphic>
      </p:graphicFrame>
      <p:sp>
        <p:nvSpPr>
          <p:cNvPr id="4" name="Rectangle 3">
            <a:extLst>
              <a:ext uri="{FF2B5EF4-FFF2-40B4-BE49-F238E27FC236}">
                <a16:creationId xmlns:a16="http://schemas.microsoft.com/office/drawing/2014/main" id="{2F8A047F-1116-18D9-884A-ED36A738552A}"/>
              </a:ext>
            </a:extLst>
          </p:cNvPr>
          <p:cNvSpPr/>
          <p:nvPr/>
        </p:nvSpPr>
        <p:spPr>
          <a:xfrm>
            <a:off x="6987731" y="5454019"/>
            <a:ext cx="942975" cy="32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879823-22FD-47D3-F4A3-05BAF508ED79}"/>
              </a:ext>
            </a:extLst>
          </p:cNvPr>
          <p:cNvSpPr/>
          <p:nvPr/>
        </p:nvSpPr>
        <p:spPr>
          <a:xfrm>
            <a:off x="6979864" y="4493721"/>
            <a:ext cx="990599" cy="32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0FF11C-DC26-8EEB-DDB0-387B0F90D9CB}"/>
              </a:ext>
            </a:extLst>
          </p:cNvPr>
          <p:cNvSpPr/>
          <p:nvPr/>
        </p:nvSpPr>
        <p:spPr>
          <a:xfrm>
            <a:off x="4478135" y="5467093"/>
            <a:ext cx="942975" cy="32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50251F-99CA-83E9-A05A-8788455C359B}"/>
              </a:ext>
            </a:extLst>
          </p:cNvPr>
          <p:cNvSpPr/>
          <p:nvPr/>
        </p:nvSpPr>
        <p:spPr>
          <a:xfrm>
            <a:off x="4478136" y="4513219"/>
            <a:ext cx="990599" cy="32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40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017"/>
          <a:stretch/>
        </p:blipFill>
        <p:spPr>
          <a:xfrm>
            <a:off x="-44609" y="-1"/>
            <a:ext cx="9135087" cy="6857999"/>
          </a:xfrm>
          <a:prstGeom prst="rect">
            <a:avLst/>
          </a:prstGeom>
        </p:spPr>
      </p:pic>
      <p:sp>
        <p:nvSpPr>
          <p:cNvPr id="4" name="Rectangle 3"/>
          <p:cNvSpPr/>
          <p:nvPr/>
        </p:nvSpPr>
        <p:spPr>
          <a:xfrm>
            <a:off x="5791200" y="0"/>
            <a:ext cx="3352800" cy="6857999"/>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5672940" y="612235"/>
            <a:ext cx="3589318" cy="3460230"/>
          </a:xfrm>
        </p:spPr>
        <p:txBody>
          <a:bodyPr>
            <a:noAutofit/>
          </a:bodyPr>
          <a:lstStyle/>
          <a:p>
            <a:r>
              <a:rPr lang="en-US" sz="2800" b="1" dirty="0">
                <a:solidFill>
                  <a:schemeClr val="bg1"/>
                </a:solidFill>
              </a:rPr>
              <a:t>Strategies toward ending preventable maternal mortality (EPMM)</a:t>
            </a:r>
            <a:br>
              <a:rPr lang="en-US" sz="2800" b="1" dirty="0">
                <a:solidFill>
                  <a:schemeClr val="bg1"/>
                </a:solidFill>
              </a:rPr>
            </a:br>
            <a:r>
              <a:rPr lang="fr-FR" sz="1800" b="1" dirty="0">
                <a:solidFill>
                  <a:schemeClr val="bg1"/>
                </a:solidFill>
              </a:rPr>
              <a:t>Stratégies pour mettre un terme aux décès maternels évitables, lancées en 2015</a:t>
            </a:r>
            <a:br>
              <a:rPr lang="en-US" sz="2800" b="1" dirty="0">
                <a:solidFill>
                  <a:schemeClr val="bg1"/>
                </a:solidFill>
              </a:rPr>
            </a:br>
            <a:r>
              <a:rPr lang="en-US" sz="2800" b="1" dirty="0">
                <a:solidFill>
                  <a:schemeClr val="bg1"/>
                </a:solidFill>
              </a:rPr>
              <a:t> </a:t>
            </a:r>
            <a:br>
              <a:rPr lang="en-US" sz="2800" b="1" dirty="0">
                <a:solidFill>
                  <a:schemeClr val="bg1"/>
                </a:solidFill>
              </a:rPr>
            </a:br>
            <a:r>
              <a:rPr lang="en-US" sz="2800" b="1" dirty="0">
                <a:solidFill>
                  <a:schemeClr val="bg1"/>
                </a:solidFill>
              </a:rPr>
              <a:t>Nouvelles </a:t>
            </a:r>
            <a:r>
              <a:rPr lang="en-US" sz="2800" b="1" dirty="0" err="1">
                <a:solidFill>
                  <a:schemeClr val="bg1"/>
                </a:solidFill>
              </a:rPr>
              <a:t>cibles</a:t>
            </a:r>
            <a:r>
              <a:rPr lang="en-US" sz="2800" b="1" dirty="0">
                <a:solidFill>
                  <a:schemeClr val="bg1"/>
                </a:solidFill>
              </a:rPr>
              <a:t> de couvertures</a:t>
            </a:r>
            <a:br>
              <a:rPr lang="en-US" sz="2800" b="1" dirty="0">
                <a:solidFill>
                  <a:schemeClr val="bg1"/>
                </a:solidFill>
              </a:rPr>
            </a:br>
            <a:r>
              <a:rPr lang="en-US" sz="2800" b="1" dirty="0">
                <a:solidFill>
                  <a:schemeClr val="bg1"/>
                </a:solidFill>
              </a:rPr>
              <a:t>2020-2025</a:t>
            </a:r>
          </a:p>
        </p:txBody>
      </p:sp>
      <p:pic>
        <p:nvPicPr>
          <p:cNvPr id="7" name="Picture Placeholder 15"/>
          <p:cNvPicPr>
            <a:picLocks noChangeAspect="1"/>
          </p:cNvPicPr>
          <p:nvPr/>
        </p:nvPicPr>
        <p:blipFill>
          <a:blip r:embed="rId4" cstate="print">
            <a:extLst>
              <a:ext uri="{28A0092B-C50C-407E-A947-70E740481C1C}">
                <a14:useLocalDpi xmlns:a14="http://schemas.microsoft.com/office/drawing/2010/main" val="0"/>
              </a:ext>
            </a:extLst>
          </a:blip>
          <a:srcRect t="278" b="278"/>
          <a:stretch>
            <a:fillRect/>
          </a:stretch>
        </p:blipFill>
        <p:spPr>
          <a:xfrm>
            <a:off x="5504955" y="5956178"/>
            <a:ext cx="2572245" cy="901822"/>
          </a:xfrm>
          <a:prstGeom prst="rect">
            <a:avLst/>
          </a:prstGeom>
        </p:spPr>
      </p:pic>
      <p:pic>
        <p:nvPicPr>
          <p:cNvPr id="8" name="Picture 7">
            <a:extLst>
              <a:ext uri="{FF2B5EF4-FFF2-40B4-BE49-F238E27FC236}">
                <a16:creationId xmlns:a16="http://schemas.microsoft.com/office/drawing/2014/main" id="{4EE511BF-2C88-4079-B0D9-8733381CB15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6172200"/>
            <a:ext cx="990600" cy="477760"/>
          </a:xfrm>
          <a:prstGeom prst="rect">
            <a:avLst/>
          </a:prstGeom>
          <a:noFill/>
          <a:ln>
            <a:noFill/>
          </a:ln>
        </p:spPr>
      </p:pic>
      <p:sp>
        <p:nvSpPr>
          <p:cNvPr id="3" name="Rectangle 2">
            <a:extLst>
              <a:ext uri="{FF2B5EF4-FFF2-40B4-BE49-F238E27FC236}">
                <a16:creationId xmlns:a16="http://schemas.microsoft.com/office/drawing/2014/main" id="{D91DA51C-0721-E44C-9D17-9B85730F71A9}"/>
              </a:ext>
            </a:extLst>
          </p:cNvPr>
          <p:cNvSpPr/>
          <p:nvPr/>
        </p:nvSpPr>
        <p:spPr>
          <a:xfrm>
            <a:off x="5894160" y="5279359"/>
            <a:ext cx="3146879" cy="523220"/>
          </a:xfrm>
          <a:prstGeom prst="rect">
            <a:avLst/>
          </a:prstGeom>
        </p:spPr>
        <p:txBody>
          <a:bodyPr wrap="square">
            <a:spAutoFit/>
          </a:bodyPr>
          <a:lstStyle/>
          <a:p>
            <a:r>
              <a:rPr lang="en-GB" sz="1400" dirty="0">
                <a:solidFill>
                  <a:schemeClr val="bg1"/>
                </a:solidFill>
              </a:rPr>
              <a:t>https://</a:t>
            </a:r>
            <a:r>
              <a:rPr lang="en-GB" sz="1400" dirty="0" err="1">
                <a:solidFill>
                  <a:schemeClr val="bg1"/>
                </a:solidFill>
              </a:rPr>
              <a:t>www.who.int</a:t>
            </a:r>
            <a:r>
              <a:rPr lang="en-GB" sz="1400" dirty="0">
                <a:solidFill>
                  <a:schemeClr val="bg1"/>
                </a:solidFill>
              </a:rPr>
              <a:t>/</a:t>
            </a:r>
            <a:r>
              <a:rPr lang="en-GB" sz="1400" dirty="0" err="1">
                <a:solidFill>
                  <a:schemeClr val="bg1"/>
                </a:solidFill>
              </a:rPr>
              <a:t>reproductivehealth</a:t>
            </a:r>
            <a:r>
              <a:rPr lang="en-GB" sz="1400" dirty="0">
                <a:solidFill>
                  <a:schemeClr val="bg1"/>
                </a:solidFill>
              </a:rPr>
              <a:t>/topics/</a:t>
            </a:r>
            <a:r>
              <a:rPr lang="en-GB" sz="1400" dirty="0" err="1">
                <a:solidFill>
                  <a:schemeClr val="bg1"/>
                </a:solidFill>
              </a:rPr>
              <a:t>maternal_perinatal</a:t>
            </a:r>
            <a:r>
              <a:rPr lang="en-GB" sz="1400" dirty="0">
                <a:solidFill>
                  <a:schemeClr val="bg1"/>
                </a:solidFill>
              </a:rPr>
              <a:t>/</a:t>
            </a:r>
            <a:r>
              <a:rPr lang="en-GB" sz="1400" dirty="0" err="1">
                <a:solidFill>
                  <a:schemeClr val="bg1"/>
                </a:solidFill>
              </a:rPr>
              <a:t>epmm</a:t>
            </a:r>
            <a:r>
              <a:rPr lang="en-GB" sz="1400" dirty="0">
                <a:solidFill>
                  <a:schemeClr val="bg1"/>
                </a:solidFill>
              </a:rPr>
              <a:t>/</a:t>
            </a:r>
            <a:r>
              <a:rPr lang="en-GB" sz="1400" dirty="0" err="1">
                <a:solidFill>
                  <a:schemeClr val="bg1"/>
                </a:solidFill>
              </a:rPr>
              <a:t>en</a:t>
            </a:r>
            <a:r>
              <a:rPr lang="en-GB" sz="1400" dirty="0">
                <a:solidFill>
                  <a:schemeClr val="bg1"/>
                </a:solidFill>
              </a:rPr>
              <a:t>/</a:t>
            </a:r>
            <a:endParaRPr lang="en-CH" sz="1400" dirty="0">
              <a:solidFill>
                <a:schemeClr val="bg1"/>
              </a:solidFill>
            </a:endParaRPr>
          </a:p>
        </p:txBody>
      </p:sp>
    </p:spTree>
    <p:extLst>
      <p:ext uri="{BB962C8B-B14F-4D97-AF65-F5344CB8AC3E}">
        <p14:creationId xmlns:p14="http://schemas.microsoft.com/office/powerpoint/2010/main" val="1544000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mountain in the background&#10;&#10;Description automatically generated">
            <a:extLst>
              <a:ext uri="{FF2B5EF4-FFF2-40B4-BE49-F238E27FC236}">
                <a16:creationId xmlns:a16="http://schemas.microsoft.com/office/drawing/2014/main" id="{C4912E76-1F4F-FC49-882E-6F5EB5246F58}"/>
              </a:ext>
            </a:extLst>
          </p:cNvPr>
          <p:cNvPicPr>
            <a:picLocks noChangeAspect="1"/>
          </p:cNvPicPr>
          <p:nvPr/>
        </p:nvPicPr>
        <p:blipFill rotWithShape="1">
          <a:blip r:embed="rId3">
            <a:extLst>
              <a:ext uri="{28A0092B-C50C-407E-A947-70E740481C1C}">
                <a14:useLocalDpi xmlns:a14="http://schemas.microsoft.com/office/drawing/2010/main" val="0"/>
              </a:ext>
            </a:extLst>
          </a:blip>
          <a:srcRect t="41997" b="8127"/>
          <a:stretch/>
        </p:blipFill>
        <p:spPr>
          <a:xfrm>
            <a:off x="0" y="17004"/>
            <a:ext cx="9144000" cy="6840996"/>
          </a:xfrm>
          <a:prstGeom prst="rect">
            <a:avLst/>
          </a:prstGeom>
        </p:spPr>
      </p:pic>
    </p:spTree>
    <p:extLst>
      <p:ext uri="{BB962C8B-B14F-4D97-AF65-F5344CB8AC3E}">
        <p14:creationId xmlns:p14="http://schemas.microsoft.com/office/powerpoint/2010/main" val="1694144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6E22-A04F-E51D-C883-6594E11480FA}"/>
              </a:ext>
            </a:extLst>
          </p:cNvPr>
          <p:cNvSpPr>
            <a:spLocks noGrp="1"/>
          </p:cNvSpPr>
          <p:nvPr>
            <p:ph type="title"/>
          </p:nvPr>
        </p:nvSpPr>
        <p:spPr>
          <a:xfrm>
            <a:off x="118871" y="143350"/>
            <a:ext cx="3355849" cy="1494867"/>
          </a:xfrm>
        </p:spPr>
        <p:txBody>
          <a:bodyPr>
            <a:normAutofit fontScale="90000"/>
          </a:bodyPr>
          <a:lstStyle/>
          <a:p>
            <a:r>
              <a:rPr lang="en-CH" b="1" dirty="0"/>
              <a:t>EPMM</a:t>
            </a:r>
            <a:br>
              <a:rPr lang="en-CH" dirty="0"/>
            </a:br>
            <a:r>
              <a:rPr lang="en-CH" sz="3000" dirty="0"/>
              <a:t>Ending preventable maternal mortality</a:t>
            </a:r>
            <a:endParaRPr lang="en-CH" dirty="0"/>
          </a:p>
        </p:txBody>
      </p:sp>
      <p:pic>
        <p:nvPicPr>
          <p:cNvPr id="3" name="Picture 2">
            <a:extLst>
              <a:ext uri="{FF2B5EF4-FFF2-40B4-BE49-F238E27FC236}">
                <a16:creationId xmlns:a16="http://schemas.microsoft.com/office/drawing/2014/main" id="{42D08ADD-8BD1-41E0-8D6F-439849A40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278" y="1196752"/>
            <a:ext cx="5691887" cy="517936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D072C1C-C482-CAE7-6DF1-C3A1284DE85E}"/>
              </a:ext>
            </a:extLst>
          </p:cNvPr>
          <p:cNvSpPr txBox="1"/>
          <p:nvPr/>
        </p:nvSpPr>
        <p:spPr>
          <a:xfrm>
            <a:off x="0" y="3921902"/>
            <a:ext cx="2589137" cy="923330"/>
          </a:xfrm>
          <a:prstGeom prst="rect">
            <a:avLst/>
          </a:prstGeom>
          <a:noFill/>
        </p:spPr>
        <p:txBody>
          <a:bodyPr wrap="square">
            <a:spAutoFit/>
          </a:bodyPr>
          <a:lstStyle/>
          <a:p>
            <a:r>
              <a:rPr lang="en-CH" b="1" dirty="0">
                <a:solidFill>
                  <a:srgbClr val="0070C0"/>
                </a:solidFill>
              </a:rPr>
              <a:t>Nouvel indicateur basé dur le temps de déplacement!</a:t>
            </a:r>
          </a:p>
        </p:txBody>
      </p:sp>
      <p:sp>
        <p:nvSpPr>
          <p:cNvPr id="6" name="Rectangle 5">
            <a:extLst>
              <a:ext uri="{FF2B5EF4-FFF2-40B4-BE49-F238E27FC236}">
                <a16:creationId xmlns:a16="http://schemas.microsoft.com/office/drawing/2014/main" id="{F4DF3417-FB8B-BEFB-4A97-63A987A9AB5E}"/>
              </a:ext>
            </a:extLst>
          </p:cNvPr>
          <p:cNvSpPr/>
          <p:nvPr/>
        </p:nvSpPr>
        <p:spPr>
          <a:xfrm>
            <a:off x="3239911" y="3890950"/>
            <a:ext cx="5776254" cy="1093223"/>
          </a:xfrm>
          <a:prstGeom prst="rect">
            <a:avLst/>
          </a:prstGeom>
          <a:noFill/>
          <a:ln w="1047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7" name="Right Arrow 6">
            <a:extLst>
              <a:ext uri="{FF2B5EF4-FFF2-40B4-BE49-F238E27FC236}">
                <a16:creationId xmlns:a16="http://schemas.microsoft.com/office/drawing/2014/main" id="{93DCE61F-B763-B5D2-EF07-03036C786092}"/>
              </a:ext>
            </a:extLst>
          </p:cNvPr>
          <p:cNvSpPr/>
          <p:nvPr/>
        </p:nvSpPr>
        <p:spPr>
          <a:xfrm>
            <a:off x="2490880" y="4261862"/>
            <a:ext cx="465827" cy="243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4" name="Slide Number Placeholder 2">
            <a:extLst>
              <a:ext uri="{FF2B5EF4-FFF2-40B4-BE49-F238E27FC236}">
                <a16:creationId xmlns:a16="http://schemas.microsoft.com/office/drawing/2014/main" id="{EAF92B18-722E-926A-C163-F444FCE797EB}"/>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30</a:t>
            </a:fld>
            <a:endParaRPr lang="en-GB" altLang="en-US" dirty="0"/>
          </a:p>
        </p:txBody>
      </p:sp>
    </p:spTree>
    <p:extLst>
      <p:ext uri="{BB962C8B-B14F-4D97-AF65-F5344CB8AC3E}">
        <p14:creationId xmlns:p14="http://schemas.microsoft.com/office/powerpoint/2010/main" val="28754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31</a:t>
            </a:fld>
            <a:endParaRPr lang="en-GB" altLang="en-US"/>
          </a:p>
        </p:txBody>
      </p:sp>
      <p:sp>
        <p:nvSpPr>
          <p:cNvPr id="19" name="Rectangle 18">
            <a:extLst>
              <a:ext uri="{FF2B5EF4-FFF2-40B4-BE49-F238E27FC236}">
                <a16:creationId xmlns:a16="http://schemas.microsoft.com/office/drawing/2014/main" id="{59FAD20D-FFDA-AEEE-7155-ED5A57A3A044}"/>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extBox 19">
            <a:extLst>
              <a:ext uri="{FF2B5EF4-FFF2-40B4-BE49-F238E27FC236}">
                <a16:creationId xmlns:a16="http://schemas.microsoft.com/office/drawing/2014/main" id="{3A2FB495-C86D-F9DC-C25D-E19CAE99FFFE}"/>
              </a:ext>
            </a:extLst>
          </p:cNvPr>
          <p:cNvSpPr txBox="1"/>
          <p:nvPr/>
        </p:nvSpPr>
        <p:spPr>
          <a:xfrm>
            <a:off x="53752" y="220977"/>
            <a:ext cx="9036496" cy="584775"/>
          </a:xfrm>
          <a:prstGeom prst="rect">
            <a:avLst/>
          </a:prstGeom>
          <a:noFill/>
        </p:spPr>
        <p:txBody>
          <a:bodyPr wrap="square">
            <a:spAutoFit/>
          </a:bodyPr>
          <a:lstStyle/>
          <a:p>
            <a:pPr algn="ctr" defTabSz="685800" eaLnBrk="1" fontAlgn="auto" hangingPunct="1">
              <a:spcBef>
                <a:spcPts val="0"/>
              </a:spcBef>
              <a:spcAft>
                <a:spcPts val="0"/>
              </a:spcAft>
              <a:defRPr/>
            </a:pPr>
            <a:r>
              <a:rPr lang="fr-FR" sz="3200" dirty="0">
                <a:solidFill>
                  <a:schemeClr val="bg1"/>
                </a:solidFill>
                <a:latin typeface="Arial" panose="020B0604020202020204" pitchFamily="34" charset="0"/>
                <a:cs typeface="Arial" panose="020B0604020202020204" pitchFamily="34" charset="0"/>
              </a:rPr>
              <a:t>Accès aux maternités SONU dans 17 pays</a:t>
            </a:r>
          </a:p>
        </p:txBody>
      </p:sp>
      <p:sp>
        <p:nvSpPr>
          <p:cNvPr id="22" name="Title 1">
            <a:extLst>
              <a:ext uri="{FF2B5EF4-FFF2-40B4-BE49-F238E27FC236}">
                <a16:creationId xmlns:a16="http://schemas.microsoft.com/office/drawing/2014/main" id="{7C8B8FA7-220F-EBAE-E4D1-3DA7802E5DD6}"/>
              </a:ext>
            </a:extLst>
          </p:cNvPr>
          <p:cNvSpPr txBox="1">
            <a:spLocks/>
          </p:cNvSpPr>
          <p:nvPr/>
        </p:nvSpPr>
        <p:spPr>
          <a:xfrm>
            <a:off x="2411004" y="5886030"/>
            <a:ext cx="4553746" cy="471719"/>
          </a:xfrm>
          <a:prstGeom prst="rect">
            <a:avLst/>
          </a:prstGeom>
        </p:spPr>
        <p:txBody>
          <a:bodyPr>
            <a:normAutofit fontScale="97500"/>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a:lstStyle>
          <a:p>
            <a:pPr algn="ctr"/>
            <a:r>
              <a:rPr lang="en-CH" sz="2400" dirty="0"/>
              <a:t>Maternités SONU fonctionnelles</a:t>
            </a:r>
          </a:p>
        </p:txBody>
      </p:sp>
      <p:sp>
        <p:nvSpPr>
          <p:cNvPr id="4" name="TextBox 3">
            <a:extLst>
              <a:ext uri="{FF2B5EF4-FFF2-40B4-BE49-F238E27FC236}">
                <a16:creationId xmlns:a16="http://schemas.microsoft.com/office/drawing/2014/main" id="{9FEAF9CC-612F-7262-9469-9E6A562DF2EE}"/>
              </a:ext>
            </a:extLst>
          </p:cNvPr>
          <p:cNvSpPr txBox="1"/>
          <p:nvPr/>
        </p:nvSpPr>
        <p:spPr>
          <a:xfrm>
            <a:off x="759564" y="6448544"/>
            <a:ext cx="7695867" cy="369332"/>
          </a:xfrm>
          <a:prstGeom prst="rect">
            <a:avLst/>
          </a:prstGeom>
          <a:noFill/>
        </p:spPr>
        <p:txBody>
          <a:bodyPr wrap="square">
            <a:spAutoFit/>
          </a:bodyPr>
          <a:lstStyle/>
          <a:p>
            <a:r>
              <a:rPr lang="en-CH" dirty="0"/>
              <a:t>FR_UNFPA_Manuel_de_mise_en_oeuvre_de_reseau_SONU_Sept_2020.pdf</a:t>
            </a:r>
          </a:p>
        </p:txBody>
      </p:sp>
      <p:pic>
        <p:nvPicPr>
          <p:cNvPr id="5" name="Picture 4">
            <a:extLst>
              <a:ext uri="{FF2B5EF4-FFF2-40B4-BE49-F238E27FC236}">
                <a16:creationId xmlns:a16="http://schemas.microsoft.com/office/drawing/2014/main" id="{C6AB5359-9098-B110-4218-054A93CE3668}"/>
              </a:ext>
            </a:extLst>
          </p:cNvPr>
          <p:cNvPicPr>
            <a:picLocks noChangeAspect="1"/>
          </p:cNvPicPr>
          <p:nvPr/>
        </p:nvPicPr>
        <p:blipFill rotWithShape="1">
          <a:blip r:embed="rId3"/>
          <a:srcRect l="80520" t="38265" r="10441" b="47050"/>
          <a:stretch/>
        </p:blipFill>
        <p:spPr>
          <a:xfrm>
            <a:off x="247886" y="6357749"/>
            <a:ext cx="532186" cy="479614"/>
          </a:xfrm>
          <a:prstGeom prst="rect">
            <a:avLst/>
          </a:prstGeom>
        </p:spPr>
      </p:pic>
      <p:pic>
        <p:nvPicPr>
          <p:cNvPr id="7" name="Picture 6" descr="A map of africa with red and green areas&#10;&#10;Description automatically generated">
            <a:extLst>
              <a:ext uri="{FF2B5EF4-FFF2-40B4-BE49-F238E27FC236}">
                <a16:creationId xmlns:a16="http://schemas.microsoft.com/office/drawing/2014/main" id="{6167A60D-CBC8-F7DA-A6CF-787670976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184" y="1034506"/>
            <a:ext cx="4819372" cy="4865096"/>
          </a:xfrm>
          <a:prstGeom prst="rect">
            <a:avLst/>
          </a:prstGeom>
        </p:spPr>
      </p:pic>
    </p:spTree>
    <p:extLst>
      <p:ext uri="{BB962C8B-B14F-4D97-AF65-F5344CB8AC3E}">
        <p14:creationId xmlns:p14="http://schemas.microsoft.com/office/powerpoint/2010/main" val="2723318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9DF33-A4E7-75A2-F963-BA7EE5C56415}"/>
              </a:ext>
            </a:extLst>
          </p:cNvPr>
          <p:cNvPicPr>
            <a:picLocks noChangeAspect="1"/>
          </p:cNvPicPr>
          <p:nvPr/>
        </p:nvPicPr>
        <p:blipFill>
          <a:blip r:embed="rId3"/>
          <a:stretch>
            <a:fillRect/>
          </a:stretch>
        </p:blipFill>
        <p:spPr>
          <a:xfrm>
            <a:off x="3183225" y="0"/>
            <a:ext cx="5960775" cy="6858000"/>
          </a:xfrm>
          <a:prstGeom prst="rect">
            <a:avLst/>
          </a:prstGeom>
        </p:spPr>
      </p:pic>
      <p:sp>
        <p:nvSpPr>
          <p:cNvPr id="5" name="TextBox 4">
            <a:extLst>
              <a:ext uri="{FF2B5EF4-FFF2-40B4-BE49-F238E27FC236}">
                <a16:creationId xmlns:a16="http://schemas.microsoft.com/office/drawing/2014/main" id="{E2BA3FB0-B1FF-E30F-0A33-CCBB9EE386BC}"/>
              </a:ext>
            </a:extLst>
          </p:cNvPr>
          <p:cNvSpPr txBox="1"/>
          <p:nvPr/>
        </p:nvSpPr>
        <p:spPr>
          <a:xfrm>
            <a:off x="296212" y="4767943"/>
            <a:ext cx="3048000" cy="1600438"/>
          </a:xfrm>
          <a:prstGeom prst="rect">
            <a:avLst/>
          </a:prstGeom>
          <a:noFill/>
        </p:spPr>
        <p:txBody>
          <a:bodyPr wrap="square">
            <a:spAutoFit/>
          </a:bodyPr>
          <a:lstStyle/>
          <a:p>
            <a:r>
              <a:rPr lang="en-GB" sz="1400" b="0" i="0" dirty="0">
                <a:solidFill>
                  <a:srgbClr val="222222"/>
                </a:solidFill>
                <a:effectLst/>
                <a:latin typeface="thesansosflight"/>
              </a:rPr>
              <a:t>Macharia PM, </a:t>
            </a:r>
            <a:r>
              <a:rPr lang="en-GB" sz="1400" b="0" i="0" dirty="0" err="1">
                <a:solidFill>
                  <a:srgbClr val="222222"/>
                </a:solidFill>
                <a:effectLst/>
                <a:latin typeface="thesansosflight"/>
              </a:rPr>
              <a:t>Moturi</a:t>
            </a:r>
            <a:r>
              <a:rPr lang="en-GB" sz="1400" b="0" i="0" dirty="0">
                <a:solidFill>
                  <a:srgbClr val="222222"/>
                </a:solidFill>
                <a:effectLst/>
                <a:latin typeface="thesansosflight"/>
              </a:rPr>
              <a:t> A, </a:t>
            </a:r>
            <a:r>
              <a:rPr lang="en-GB" sz="1400" b="0" i="0" dirty="0" err="1">
                <a:solidFill>
                  <a:srgbClr val="222222"/>
                </a:solidFill>
                <a:effectLst/>
                <a:latin typeface="thesansosflight"/>
              </a:rPr>
              <a:t>Mumo</a:t>
            </a:r>
            <a:r>
              <a:rPr lang="en-GB" sz="1400" b="0" i="0" dirty="0">
                <a:solidFill>
                  <a:srgbClr val="222222"/>
                </a:solidFill>
                <a:effectLst/>
                <a:latin typeface="thesansosflight"/>
              </a:rPr>
              <a:t> E, Giorgi E, </a:t>
            </a:r>
            <a:r>
              <a:rPr lang="en-GB" sz="1400" b="0" i="0" dirty="0" err="1">
                <a:solidFill>
                  <a:srgbClr val="222222"/>
                </a:solidFill>
                <a:effectLst/>
                <a:latin typeface="thesansosflight"/>
              </a:rPr>
              <a:t>Okiro</a:t>
            </a:r>
            <a:r>
              <a:rPr lang="en-GB" sz="1400" b="0" i="0" dirty="0">
                <a:solidFill>
                  <a:srgbClr val="222222"/>
                </a:solidFill>
                <a:effectLst/>
                <a:latin typeface="thesansosflight"/>
              </a:rPr>
              <a:t> EA, Snow RW &amp; N Ray. 2022. Modelling geographic access and school catchment areas across public primary schools to support subnational planning in Kenya. </a:t>
            </a:r>
            <a:r>
              <a:rPr lang="en-GB" sz="1400" b="1" i="0" dirty="0">
                <a:solidFill>
                  <a:srgbClr val="222222"/>
                </a:solidFill>
                <a:effectLst/>
                <a:latin typeface="thesansosfplain"/>
              </a:rPr>
              <a:t>Children's Geographies</a:t>
            </a:r>
            <a:r>
              <a:rPr lang="en-GB" sz="1400" b="0" i="0" dirty="0">
                <a:solidFill>
                  <a:srgbClr val="222222"/>
                </a:solidFill>
                <a:effectLst/>
                <a:latin typeface="thesansosflight"/>
              </a:rPr>
              <a:t>, 1-17</a:t>
            </a:r>
            <a:endParaRPr lang="en-CH" sz="1400" dirty="0"/>
          </a:p>
        </p:txBody>
      </p:sp>
      <p:sp>
        <p:nvSpPr>
          <p:cNvPr id="7" name="TextBox 6">
            <a:extLst>
              <a:ext uri="{FF2B5EF4-FFF2-40B4-BE49-F238E27FC236}">
                <a16:creationId xmlns:a16="http://schemas.microsoft.com/office/drawing/2014/main" id="{E2E21260-48DE-3832-0DC2-AF8A5BBFA391}"/>
              </a:ext>
            </a:extLst>
          </p:cNvPr>
          <p:cNvSpPr txBox="1"/>
          <p:nvPr/>
        </p:nvSpPr>
        <p:spPr>
          <a:xfrm>
            <a:off x="296212" y="6368381"/>
            <a:ext cx="2726025" cy="461665"/>
          </a:xfrm>
          <a:prstGeom prst="rect">
            <a:avLst/>
          </a:prstGeom>
          <a:noFill/>
        </p:spPr>
        <p:txBody>
          <a:bodyPr wrap="square">
            <a:spAutoFit/>
          </a:bodyPr>
          <a:lstStyle/>
          <a:p>
            <a:r>
              <a:rPr lang="en-CH" sz="1200" dirty="0">
                <a:hlinkClick r:id="rId4"/>
              </a:rPr>
              <a:t>https://www.tandfonline.com/doi/full/10.1080/14733285.2022.2137388</a:t>
            </a:r>
            <a:r>
              <a:rPr lang="en-CH" sz="1200" dirty="0"/>
              <a:t> </a:t>
            </a:r>
          </a:p>
        </p:txBody>
      </p:sp>
      <p:sp>
        <p:nvSpPr>
          <p:cNvPr id="2" name="Title 1">
            <a:extLst>
              <a:ext uri="{FF2B5EF4-FFF2-40B4-BE49-F238E27FC236}">
                <a16:creationId xmlns:a16="http://schemas.microsoft.com/office/drawing/2014/main" id="{414156D5-440F-618E-8B5A-15B93F260E80}"/>
              </a:ext>
            </a:extLst>
          </p:cNvPr>
          <p:cNvSpPr>
            <a:spLocks noGrp="1"/>
          </p:cNvSpPr>
          <p:nvPr>
            <p:ph type="title"/>
          </p:nvPr>
        </p:nvSpPr>
        <p:spPr>
          <a:xfrm>
            <a:off x="296212" y="188640"/>
            <a:ext cx="3322712" cy="1522174"/>
          </a:xfrm>
        </p:spPr>
        <p:txBody>
          <a:bodyPr/>
          <a:lstStyle/>
          <a:p>
            <a:r>
              <a:rPr lang="en-CH" dirty="0"/>
              <a:t>Accès aux écoles, Kenya</a:t>
            </a:r>
          </a:p>
        </p:txBody>
      </p:sp>
      <p:sp>
        <p:nvSpPr>
          <p:cNvPr id="4" name="Slide Number Placeholder 2">
            <a:extLst>
              <a:ext uri="{FF2B5EF4-FFF2-40B4-BE49-F238E27FC236}">
                <a16:creationId xmlns:a16="http://schemas.microsoft.com/office/drawing/2014/main" id="{A02D5944-53FD-6901-DDB1-F887ECB4D67D}"/>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32</a:t>
            </a:fld>
            <a:endParaRPr lang="en-GB" altLang="en-US" dirty="0"/>
          </a:p>
        </p:txBody>
      </p:sp>
      <p:pic>
        <p:nvPicPr>
          <p:cNvPr id="6" name="Picture 5">
            <a:extLst>
              <a:ext uri="{FF2B5EF4-FFF2-40B4-BE49-F238E27FC236}">
                <a16:creationId xmlns:a16="http://schemas.microsoft.com/office/drawing/2014/main" id="{8A5E67A3-A8F2-CA8A-32E6-2ACC294AF66D}"/>
              </a:ext>
            </a:extLst>
          </p:cNvPr>
          <p:cNvPicPr>
            <a:picLocks noChangeAspect="1"/>
          </p:cNvPicPr>
          <p:nvPr/>
        </p:nvPicPr>
        <p:blipFill rotWithShape="1">
          <a:blip r:embed="rId5"/>
          <a:srcRect l="80520" t="38265" r="10441" b="47050"/>
          <a:stretch/>
        </p:blipFill>
        <p:spPr>
          <a:xfrm>
            <a:off x="2324562" y="4082503"/>
            <a:ext cx="532186" cy="479614"/>
          </a:xfrm>
          <a:prstGeom prst="rect">
            <a:avLst/>
          </a:prstGeom>
        </p:spPr>
      </p:pic>
      <p:sp>
        <p:nvSpPr>
          <p:cNvPr id="8" name="TextBox 7">
            <a:extLst>
              <a:ext uri="{FF2B5EF4-FFF2-40B4-BE49-F238E27FC236}">
                <a16:creationId xmlns:a16="http://schemas.microsoft.com/office/drawing/2014/main" id="{4A617502-C4C9-EE52-C96E-8D4873EA57F9}"/>
              </a:ext>
            </a:extLst>
          </p:cNvPr>
          <p:cNvSpPr txBox="1"/>
          <p:nvPr/>
        </p:nvSpPr>
        <p:spPr>
          <a:xfrm>
            <a:off x="296212" y="4278324"/>
            <a:ext cx="2128136" cy="276999"/>
          </a:xfrm>
          <a:prstGeom prst="rect">
            <a:avLst/>
          </a:prstGeom>
          <a:noFill/>
        </p:spPr>
        <p:txBody>
          <a:bodyPr wrap="square">
            <a:spAutoFit/>
          </a:bodyPr>
          <a:lstStyle/>
          <a:p>
            <a:r>
              <a:rPr lang="en-GB" sz="1200" dirty="0"/>
              <a:t>EN_Macharia_et_al_2022.pdf</a:t>
            </a:r>
            <a:endParaRPr lang="en-CH" sz="1200" dirty="0"/>
          </a:p>
        </p:txBody>
      </p:sp>
    </p:spTree>
    <p:extLst>
      <p:ext uri="{BB962C8B-B14F-4D97-AF65-F5344CB8AC3E}">
        <p14:creationId xmlns:p14="http://schemas.microsoft.com/office/powerpoint/2010/main" val="4284983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97517-6239-5119-15F2-5EA889452794}"/>
              </a:ext>
            </a:extLst>
          </p:cNvPr>
          <p:cNvPicPr>
            <a:picLocks noChangeAspect="1"/>
          </p:cNvPicPr>
          <p:nvPr/>
        </p:nvPicPr>
        <p:blipFill>
          <a:blip r:embed="rId2"/>
          <a:stretch>
            <a:fillRect/>
          </a:stretch>
        </p:blipFill>
        <p:spPr>
          <a:xfrm>
            <a:off x="1311728" y="1159945"/>
            <a:ext cx="6520543" cy="5698055"/>
          </a:xfrm>
          <a:prstGeom prst="rect">
            <a:avLst/>
          </a:prstGeom>
        </p:spPr>
      </p:pic>
      <p:sp>
        <p:nvSpPr>
          <p:cNvPr id="3" name="Rectangle 2">
            <a:extLst>
              <a:ext uri="{FF2B5EF4-FFF2-40B4-BE49-F238E27FC236}">
                <a16:creationId xmlns:a16="http://schemas.microsoft.com/office/drawing/2014/main" id="{2BE985B9-B2B3-60CC-6BC7-C34070BA262D}"/>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2C3B84BE-1C31-D0EC-17AC-1286347E0D33}"/>
              </a:ext>
            </a:extLst>
          </p:cNvPr>
          <p:cNvSpPr txBox="1"/>
          <p:nvPr/>
        </p:nvSpPr>
        <p:spPr>
          <a:xfrm>
            <a:off x="53751" y="220977"/>
            <a:ext cx="9036496" cy="523220"/>
          </a:xfrm>
          <a:prstGeom prst="rect">
            <a:avLst/>
          </a:prstGeom>
          <a:noFill/>
        </p:spPr>
        <p:txBody>
          <a:bodyPr wrap="square">
            <a:spAutoFit/>
          </a:bodyPr>
          <a:lstStyle/>
          <a:p>
            <a:pPr algn="ctr" defTabSz="685800" eaLnBrk="1" fontAlgn="auto" hangingPunct="1">
              <a:spcBef>
                <a:spcPts val="0"/>
              </a:spcBef>
              <a:spcAft>
                <a:spcPts val="0"/>
              </a:spcAft>
              <a:defRPr/>
            </a:pPr>
            <a:r>
              <a:rPr lang="fr-FR" sz="2800" dirty="0">
                <a:solidFill>
                  <a:schemeClr val="bg1"/>
                </a:solidFill>
                <a:latin typeface="Arial" panose="020B0604020202020204" pitchFamily="34" charset="0"/>
                <a:cs typeface="Arial" panose="020B0604020202020204" pitchFamily="34" charset="0"/>
              </a:rPr>
              <a:t>Bassins des écoles à max. 24 min. de marche</a:t>
            </a:r>
          </a:p>
        </p:txBody>
      </p:sp>
      <p:sp>
        <p:nvSpPr>
          <p:cNvPr id="2" name="Slide Number Placeholder 2">
            <a:extLst>
              <a:ext uri="{FF2B5EF4-FFF2-40B4-BE49-F238E27FC236}">
                <a16:creationId xmlns:a16="http://schemas.microsoft.com/office/drawing/2014/main" id="{E6038BD5-B394-B3A4-E509-C9DBB6F8DF51}"/>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33</a:t>
            </a:fld>
            <a:endParaRPr lang="en-GB" altLang="en-US" dirty="0"/>
          </a:p>
        </p:txBody>
      </p:sp>
    </p:spTree>
    <p:extLst>
      <p:ext uri="{BB962C8B-B14F-4D97-AF65-F5344CB8AC3E}">
        <p14:creationId xmlns:p14="http://schemas.microsoft.com/office/powerpoint/2010/main" val="2343180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C21BB-6467-8057-AA2B-5B9E2A22E01C}"/>
              </a:ext>
            </a:extLst>
          </p:cNvPr>
          <p:cNvPicPr>
            <a:picLocks noChangeAspect="1"/>
          </p:cNvPicPr>
          <p:nvPr/>
        </p:nvPicPr>
        <p:blipFill>
          <a:blip r:embed="rId2"/>
          <a:stretch>
            <a:fillRect/>
          </a:stretch>
        </p:blipFill>
        <p:spPr>
          <a:xfrm>
            <a:off x="1428750" y="1220333"/>
            <a:ext cx="6286500" cy="5537200"/>
          </a:xfrm>
          <a:prstGeom prst="rect">
            <a:avLst/>
          </a:prstGeom>
        </p:spPr>
      </p:pic>
      <p:sp>
        <p:nvSpPr>
          <p:cNvPr id="4" name="Rectangle 3">
            <a:extLst>
              <a:ext uri="{FF2B5EF4-FFF2-40B4-BE49-F238E27FC236}">
                <a16:creationId xmlns:a16="http://schemas.microsoft.com/office/drawing/2014/main" id="{9CFF5A08-94EC-908B-FD02-5443A6EB4098}"/>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6DD2EFD5-F89C-060E-99E7-A2193445DF57}"/>
              </a:ext>
            </a:extLst>
          </p:cNvPr>
          <p:cNvSpPr txBox="1"/>
          <p:nvPr/>
        </p:nvSpPr>
        <p:spPr>
          <a:xfrm>
            <a:off x="53751" y="220977"/>
            <a:ext cx="9036496" cy="523220"/>
          </a:xfrm>
          <a:prstGeom prst="rect">
            <a:avLst/>
          </a:prstGeom>
          <a:noFill/>
        </p:spPr>
        <p:txBody>
          <a:bodyPr wrap="square">
            <a:spAutoFit/>
          </a:bodyPr>
          <a:lstStyle/>
          <a:p>
            <a:pPr algn="ctr" defTabSz="685800" eaLnBrk="1" fontAlgn="auto" hangingPunct="1">
              <a:spcBef>
                <a:spcPts val="0"/>
              </a:spcBef>
              <a:spcAft>
                <a:spcPts val="0"/>
              </a:spcAft>
              <a:defRPr/>
            </a:pPr>
            <a:r>
              <a:rPr lang="fr-FR" sz="2800" dirty="0">
                <a:solidFill>
                  <a:schemeClr val="bg1"/>
                </a:solidFill>
                <a:latin typeface="Arial" panose="020B0604020202020204" pitchFamily="34" charset="0"/>
                <a:cs typeface="Arial" panose="020B0604020202020204" pitchFamily="34" charset="0"/>
              </a:rPr>
              <a:t>Couverture des écoles à moins de 24 min. de marche</a:t>
            </a:r>
          </a:p>
        </p:txBody>
      </p:sp>
      <p:sp>
        <p:nvSpPr>
          <p:cNvPr id="2" name="Slide Number Placeholder 2">
            <a:extLst>
              <a:ext uri="{FF2B5EF4-FFF2-40B4-BE49-F238E27FC236}">
                <a16:creationId xmlns:a16="http://schemas.microsoft.com/office/drawing/2014/main" id="{C88E7459-5A01-D374-DC65-0D37BC053EDD}"/>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34</a:t>
            </a:fld>
            <a:endParaRPr lang="en-GB" altLang="en-US" dirty="0"/>
          </a:p>
        </p:txBody>
      </p:sp>
    </p:spTree>
    <p:extLst>
      <p:ext uri="{BB962C8B-B14F-4D97-AF65-F5344CB8AC3E}">
        <p14:creationId xmlns:p14="http://schemas.microsoft.com/office/powerpoint/2010/main" val="654148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92D63C-F2D0-0A45-975E-9D935C136D7A}"/>
              </a:ext>
            </a:extLst>
          </p:cNvPr>
          <p:cNvPicPr>
            <a:picLocks noChangeAspect="1"/>
          </p:cNvPicPr>
          <p:nvPr/>
        </p:nvPicPr>
        <p:blipFill rotWithShape="1">
          <a:blip r:embed="rId3"/>
          <a:srcRect l="1425"/>
          <a:stretch/>
        </p:blipFill>
        <p:spPr>
          <a:xfrm>
            <a:off x="3027439" y="2420888"/>
            <a:ext cx="5875206" cy="2974554"/>
          </a:xfrm>
          <a:prstGeom prst="rect">
            <a:avLst/>
          </a:prstGeom>
        </p:spPr>
      </p:pic>
      <p:grpSp>
        <p:nvGrpSpPr>
          <p:cNvPr id="3" name="Group 2">
            <a:extLst>
              <a:ext uri="{FF2B5EF4-FFF2-40B4-BE49-F238E27FC236}">
                <a16:creationId xmlns:a16="http://schemas.microsoft.com/office/drawing/2014/main" id="{C3E333F7-6ACC-0F4B-99F5-F49812D5608D}"/>
              </a:ext>
            </a:extLst>
          </p:cNvPr>
          <p:cNvGrpSpPr/>
          <p:nvPr/>
        </p:nvGrpSpPr>
        <p:grpSpPr>
          <a:xfrm>
            <a:off x="6890376" y="4569270"/>
            <a:ext cx="1792989" cy="776554"/>
            <a:chOff x="7998703" y="3231959"/>
            <a:chExt cx="2390652" cy="1035405"/>
          </a:xfrm>
        </p:grpSpPr>
        <p:pic>
          <p:nvPicPr>
            <p:cNvPr id="7" name="Picture 6">
              <a:extLst>
                <a:ext uri="{FF2B5EF4-FFF2-40B4-BE49-F238E27FC236}">
                  <a16:creationId xmlns:a16="http://schemas.microsoft.com/office/drawing/2014/main" id="{615651BF-E3F1-7246-BC50-8E4A7E7E3959}"/>
                </a:ext>
              </a:extLst>
            </p:cNvPr>
            <p:cNvPicPr>
              <a:picLocks noChangeAspect="1"/>
            </p:cNvPicPr>
            <p:nvPr/>
          </p:nvPicPr>
          <p:blipFill rotWithShape="1">
            <a:blip r:embed="rId4"/>
            <a:srcRect r="28772"/>
            <a:stretch/>
          </p:blipFill>
          <p:spPr>
            <a:xfrm>
              <a:off x="9493801" y="3845487"/>
              <a:ext cx="895554" cy="409575"/>
            </a:xfrm>
            <a:prstGeom prst="rect">
              <a:avLst/>
            </a:prstGeom>
          </p:spPr>
        </p:pic>
        <p:pic>
          <p:nvPicPr>
            <p:cNvPr id="8" name="Picture 7">
              <a:extLst>
                <a:ext uri="{FF2B5EF4-FFF2-40B4-BE49-F238E27FC236}">
                  <a16:creationId xmlns:a16="http://schemas.microsoft.com/office/drawing/2014/main" id="{FC84B572-17CE-FE4E-9929-B18EF25C0F75}"/>
                </a:ext>
              </a:extLst>
            </p:cNvPr>
            <p:cNvPicPr>
              <a:picLocks noChangeAspect="1"/>
            </p:cNvPicPr>
            <p:nvPr/>
          </p:nvPicPr>
          <p:blipFill rotWithShape="1">
            <a:blip r:embed="rId5"/>
            <a:srcRect r="38973"/>
            <a:stretch/>
          </p:blipFill>
          <p:spPr>
            <a:xfrm>
              <a:off x="8081314" y="3857789"/>
              <a:ext cx="767291" cy="409575"/>
            </a:xfrm>
            <a:prstGeom prst="rect">
              <a:avLst/>
            </a:prstGeom>
          </p:spPr>
        </p:pic>
        <p:pic>
          <p:nvPicPr>
            <p:cNvPr id="9" name="Picture 8">
              <a:extLst>
                <a:ext uri="{FF2B5EF4-FFF2-40B4-BE49-F238E27FC236}">
                  <a16:creationId xmlns:a16="http://schemas.microsoft.com/office/drawing/2014/main" id="{550E0666-33E4-AA46-B517-B4E8846E4615}"/>
                </a:ext>
              </a:extLst>
            </p:cNvPr>
            <p:cNvPicPr>
              <a:picLocks noChangeAspect="1"/>
            </p:cNvPicPr>
            <p:nvPr/>
          </p:nvPicPr>
          <p:blipFill rotWithShape="1">
            <a:blip r:embed="rId6"/>
            <a:srcRect b="17252"/>
            <a:stretch/>
          </p:blipFill>
          <p:spPr>
            <a:xfrm>
              <a:off x="8693665" y="3231959"/>
              <a:ext cx="1533525" cy="197043"/>
            </a:xfrm>
            <a:prstGeom prst="rect">
              <a:avLst/>
            </a:prstGeom>
          </p:spPr>
        </p:pic>
        <p:sp>
          <p:nvSpPr>
            <p:cNvPr id="10" name="TextBox 9">
              <a:extLst>
                <a:ext uri="{FF2B5EF4-FFF2-40B4-BE49-F238E27FC236}">
                  <a16:creationId xmlns:a16="http://schemas.microsoft.com/office/drawing/2014/main" id="{54436010-E23D-EF45-9DBE-D56F330A23FE}"/>
                </a:ext>
              </a:extLst>
            </p:cNvPr>
            <p:cNvSpPr txBox="1"/>
            <p:nvPr/>
          </p:nvSpPr>
          <p:spPr>
            <a:xfrm>
              <a:off x="9376912" y="3557706"/>
              <a:ext cx="733799" cy="330945"/>
            </a:xfrm>
            <a:prstGeom prst="rect">
              <a:avLst/>
            </a:prstGeom>
            <a:noFill/>
          </p:spPr>
          <p:txBody>
            <a:bodyPr wrap="square" rtlCol="0">
              <a:spAutoFit/>
            </a:bodyPr>
            <a:lstStyle/>
            <a:p>
              <a:pPr defTabSz="342900"/>
              <a:r>
                <a:rPr lang="en-US" sz="1013" dirty="0">
                  <a:solidFill>
                    <a:prstClr val="black"/>
                  </a:solidFill>
                  <a:latin typeface="Calibri"/>
                </a:rPr>
                <a:t>Roads</a:t>
              </a:r>
            </a:p>
          </p:txBody>
        </p:sp>
        <p:sp>
          <p:nvSpPr>
            <p:cNvPr id="11" name="TextBox 10">
              <a:extLst>
                <a:ext uri="{FF2B5EF4-FFF2-40B4-BE49-F238E27FC236}">
                  <a16:creationId xmlns:a16="http://schemas.microsoft.com/office/drawing/2014/main" id="{DC359E56-1B33-5B48-9CE3-1268DCB881B5}"/>
                </a:ext>
              </a:extLst>
            </p:cNvPr>
            <p:cNvSpPr txBox="1"/>
            <p:nvPr/>
          </p:nvSpPr>
          <p:spPr>
            <a:xfrm>
              <a:off x="7998703" y="3566991"/>
              <a:ext cx="1389920" cy="330945"/>
            </a:xfrm>
            <a:prstGeom prst="rect">
              <a:avLst/>
            </a:prstGeom>
            <a:noFill/>
          </p:spPr>
          <p:txBody>
            <a:bodyPr wrap="square" rtlCol="0">
              <a:spAutoFit/>
            </a:bodyPr>
            <a:lstStyle/>
            <a:p>
              <a:pPr defTabSz="342900"/>
              <a:r>
                <a:rPr lang="en-US" sz="1013" dirty="0">
                  <a:solidFill>
                    <a:prstClr val="black"/>
                  </a:solidFill>
                  <a:latin typeface="Calibri"/>
                </a:rPr>
                <a:t>Health facilities</a:t>
              </a:r>
            </a:p>
          </p:txBody>
        </p:sp>
      </p:grpSp>
      <p:sp>
        <p:nvSpPr>
          <p:cNvPr id="13" name="Rectangle 12">
            <a:extLst>
              <a:ext uri="{FF2B5EF4-FFF2-40B4-BE49-F238E27FC236}">
                <a16:creationId xmlns:a16="http://schemas.microsoft.com/office/drawing/2014/main" id="{2F573C38-C1A3-DB41-BE92-BC25E5CD2679}"/>
              </a:ext>
            </a:extLst>
          </p:cNvPr>
          <p:cNvSpPr/>
          <p:nvPr/>
        </p:nvSpPr>
        <p:spPr>
          <a:xfrm>
            <a:off x="4375733" y="5402406"/>
            <a:ext cx="3388388" cy="415498"/>
          </a:xfrm>
          <a:prstGeom prst="rect">
            <a:avLst/>
          </a:prstGeom>
          <a:solidFill>
            <a:schemeClr val="bg1"/>
          </a:solidFill>
        </p:spPr>
        <p:txBody>
          <a:bodyPr wrap="square">
            <a:spAutoFit/>
          </a:bodyPr>
          <a:lstStyle/>
          <a:p>
            <a:pPr algn="ctr" defTabSz="257175">
              <a:defRPr/>
            </a:pPr>
            <a:r>
              <a:rPr lang="en-AU" sz="2100" b="1" dirty="0">
                <a:solidFill>
                  <a:prstClr val="black"/>
                </a:solidFill>
                <a:latin typeface="Calibri"/>
              </a:rPr>
              <a:t>Situation post-cyclone</a:t>
            </a:r>
          </a:p>
        </p:txBody>
      </p:sp>
      <p:pic>
        <p:nvPicPr>
          <p:cNvPr id="12" name="Picture 11">
            <a:extLst>
              <a:ext uri="{FF2B5EF4-FFF2-40B4-BE49-F238E27FC236}">
                <a16:creationId xmlns:a16="http://schemas.microsoft.com/office/drawing/2014/main" id="{68EC7FC7-44EF-0947-A06D-70FA1776E64C}"/>
              </a:ext>
            </a:extLst>
          </p:cNvPr>
          <p:cNvPicPr>
            <a:picLocks noChangeAspect="1"/>
          </p:cNvPicPr>
          <p:nvPr/>
        </p:nvPicPr>
        <p:blipFill>
          <a:blip r:embed="rId7"/>
          <a:stretch>
            <a:fillRect/>
          </a:stretch>
        </p:blipFill>
        <p:spPr>
          <a:xfrm>
            <a:off x="20941" y="2082359"/>
            <a:ext cx="3006498" cy="3857625"/>
          </a:xfrm>
          <a:prstGeom prst="rect">
            <a:avLst/>
          </a:prstGeom>
        </p:spPr>
      </p:pic>
      <p:grpSp>
        <p:nvGrpSpPr>
          <p:cNvPr id="2" name="Group 1">
            <a:extLst>
              <a:ext uri="{FF2B5EF4-FFF2-40B4-BE49-F238E27FC236}">
                <a16:creationId xmlns:a16="http://schemas.microsoft.com/office/drawing/2014/main" id="{224E6FC4-9CDA-D846-A497-5B034767C3B9}"/>
              </a:ext>
            </a:extLst>
          </p:cNvPr>
          <p:cNvGrpSpPr/>
          <p:nvPr/>
        </p:nvGrpSpPr>
        <p:grpSpPr>
          <a:xfrm>
            <a:off x="8163717" y="2420888"/>
            <a:ext cx="859500" cy="1123563"/>
            <a:chOff x="0" y="0"/>
            <a:chExt cx="3934659" cy="5143500"/>
          </a:xfrm>
        </p:grpSpPr>
        <p:pic>
          <p:nvPicPr>
            <p:cNvPr id="4" name="Picture 3">
              <a:extLst>
                <a:ext uri="{FF2B5EF4-FFF2-40B4-BE49-F238E27FC236}">
                  <a16:creationId xmlns:a16="http://schemas.microsoft.com/office/drawing/2014/main" id="{38BC7AFD-023E-9147-8E17-B00CCA1336EC}"/>
                </a:ext>
              </a:extLst>
            </p:cNvPr>
            <p:cNvPicPr>
              <a:picLocks noChangeAspect="1"/>
            </p:cNvPicPr>
            <p:nvPr/>
          </p:nvPicPr>
          <p:blipFill>
            <a:blip r:embed="rId8"/>
            <a:stretch>
              <a:fillRect/>
            </a:stretch>
          </p:blipFill>
          <p:spPr>
            <a:xfrm>
              <a:off x="0" y="0"/>
              <a:ext cx="3934659" cy="51435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CF15D4A-E101-6D47-885D-65F2A70C98BE}"/>
                </a:ext>
              </a:extLst>
            </p:cNvPr>
            <p:cNvSpPr/>
            <p:nvPr/>
          </p:nvSpPr>
          <p:spPr>
            <a:xfrm>
              <a:off x="1288192" y="2488342"/>
              <a:ext cx="1090677" cy="825104"/>
            </a:xfrm>
            <a:prstGeom prst="rect">
              <a:avLst/>
            </a:prstGeom>
            <a:solidFill>
              <a:srgbClr val="C00000">
                <a:alpha val="46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prstClr val="white"/>
                </a:solidFill>
                <a:latin typeface="Calibri"/>
              </a:endParaRPr>
            </a:p>
          </p:txBody>
        </p:sp>
      </p:grpSp>
      <p:sp>
        <p:nvSpPr>
          <p:cNvPr id="14" name="TextBox 13">
            <a:extLst>
              <a:ext uri="{FF2B5EF4-FFF2-40B4-BE49-F238E27FC236}">
                <a16:creationId xmlns:a16="http://schemas.microsoft.com/office/drawing/2014/main" id="{20E1DC56-56A6-8041-ACFD-EC9929E0D86A}"/>
              </a:ext>
            </a:extLst>
          </p:cNvPr>
          <p:cNvSpPr txBox="1"/>
          <p:nvPr/>
        </p:nvSpPr>
        <p:spPr>
          <a:xfrm>
            <a:off x="131029" y="1462558"/>
            <a:ext cx="2896410" cy="646331"/>
          </a:xfrm>
          <a:prstGeom prst="rect">
            <a:avLst/>
          </a:prstGeom>
          <a:solidFill>
            <a:schemeClr val="bg1"/>
          </a:solidFill>
        </p:spPr>
        <p:txBody>
          <a:bodyPr wrap="square" rtlCol="0">
            <a:spAutoFit/>
          </a:bodyPr>
          <a:lstStyle/>
          <a:p>
            <a:r>
              <a:rPr lang="en-AU" dirty="0"/>
              <a:t>Le cyclone </a:t>
            </a:r>
            <a:r>
              <a:rPr lang="en-AU" dirty="0" err="1"/>
              <a:t>Idai</a:t>
            </a:r>
            <a:r>
              <a:rPr lang="en-AU" dirty="0"/>
              <a:t> a touché le Mozambique </a:t>
            </a:r>
            <a:r>
              <a:rPr lang="en-AU" dirty="0" err="1"/>
              <a:t>en</a:t>
            </a:r>
            <a:r>
              <a:rPr lang="en-AU" dirty="0"/>
              <a:t> 2019</a:t>
            </a:r>
          </a:p>
        </p:txBody>
      </p:sp>
      <p:sp>
        <p:nvSpPr>
          <p:cNvPr id="15" name="Rectangle 14">
            <a:extLst>
              <a:ext uri="{FF2B5EF4-FFF2-40B4-BE49-F238E27FC236}">
                <a16:creationId xmlns:a16="http://schemas.microsoft.com/office/drawing/2014/main" id="{41A2016E-5A18-AA90-EF04-207C56E252C9}"/>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a:extLst>
              <a:ext uri="{FF2B5EF4-FFF2-40B4-BE49-F238E27FC236}">
                <a16:creationId xmlns:a16="http://schemas.microsoft.com/office/drawing/2014/main" id="{684EB551-BE43-6398-CC44-D7AD242E1FFF}"/>
              </a:ext>
            </a:extLst>
          </p:cNvPr>
          <p:cNvSpPr txBox="1"/>
          <p:nvPr/>
        </p:nvSpPr>
        <p:spPr>
          <a:xfrm>
            <a:off x="53752" y="-16817"/>
            <a:ext cx="9036496" cy="954107"/>
          </a:xfrm>
          <a:prstGeom prst="rect">
            <a:avLst/>
          </a:prstGeom>
          <a:noFill/>
        </p:spPr>
        <p:txBody>
          <a:bodyPr wrap="square">
            <a:spAutoFit/>
          </a:bodyPr>
          <a:lstStyle/>
          <a:p>
            <a:pPr algn="ctr" defTabSz="685800" eaLnBrk="1" fontAlgn="auto" hangingPunct="1">
              <a:spcBef>
                <a:spcPts val="0"/>
              </a:spcBef>
              <a:spcAft>
                <a:spcPts val="0"/>
              </a:spcAft>
              <a:defRPr/>
            </a:pPr>
            <a:r>
              <a:rPr lang="fr-FR" sz="2800" dirty="0">
                <a:solidFill>
                  <a:schemeClr val="bg1"/>
                </a:solidFill>
                <a:latin typeface="Arial" panose="020B0604020202020204" pitchFamily="34" charset="0"/>
                <a:cs typeface="Arial" panose="020B0604020202020204" pitchFamily="34" charset="0"/>
              </a:rPr>
              <a:t>Impact du cyclone </a:t>
            </a:r>
            <a:r>
              <a:rPr lang="fr-FR" sz="2800" dirty="0" err="1">
                <a:solidFill>
                  <a:schemeClr val="bg1"/>
                </a:solidFill>
                <a:latin typeface="Arial" panose="020B0604020202020204" pitchFamily="34" charset="0"/>
                <a:cs typeface="Arial" panose="020B0604020202020204" pitchFamily="34" charset="0"/>
              </a:rPr>
              <a:t>Idai</a:t>
            </a:r>
            <a:r>
              <a:rPr lang="fr-FR" sz="2800" dirty="0">
                <a:solidFill>
                  <a:schemeClr val="bg1"/>
                </a:solidFill>
                <a:latin typeface="Arial" panose="020B0604020202020204" pitchFamily="34" charset="0"/>
                <a:cs typeface="Arial" panose="020B0604020202020204" pitchFamily="34" charset="0"/>
              </a:rPr>
              <a:t> sur l’accès aux formations sanitaires au Mozambique</a:t>
            </a:r>
          </a:p>
        </p:txBody>
      </p:sp>
      <p:sp>
        <p:nvSpPr>
          <p:cNvPr id="17" name="Slide Number Placeholder 2">
            <a:extLst>
              <a:ext uri="{FF2B5EF4-FFF2-40B4-BE49-F238E27FC236}">
                <a16:creationId xmlns:a16="http://schemas.microsoft.com/office/drawing/2014/main" id="{D5336DB8-BBBE-7E06-6875-F7AF3F477053}"/>
              </a:ext>
            </a:extLst>
          </p:cNvPr>
          <p:cNvSpPr txBox="1">
            <a:spLocks/>
          </p:cNvSpPr>
          <p:nvPr/>
        </p:nvSpPr>
        <p:spPr>
          <a:xfrm>
            <a:off x="8763204" y="6478254"/>
            <a:ext cx="415614"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en-GB" altLang="en-US" sz="1200" smtClean="0"/>
              <a:pPr>
                <a:defRPr/>
              </a:pPr>
              <a:t>35</a:t>
            </a:fld>
            <a:endParaRPr lang="en-GB" altLang="en-US" sz="1200" dirty="0"/>
          </a:p>
        </p:txBody>
      </p:sp>
    </p:spTree>
    <p:extLst>
      <p:ext uri="{BB962C8B-B14F-4D97-AF65-F5344CB8AC3E}">
        <p14:creationId xmlns:p14="http://schemas.microsoft.com/office/powerpoint/2010/main" val="2363089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3C295EE-C41B-2D4D-A088-C9CD4C08BE99}"/>
              </a:ext>
            </a:extLst>
          </p:cNvPr>
          <p:cNvSpPr/>
          <p:nvPr/>
        </p:nvSpPr>
        <p:spPr>
          <a:xfrm>
            <a:off x="3402051" y="2989387"/>
            <a:ext cx="1169404" cy="1361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latin typeface="Calibri"/>
            </a:endParaRPr>
          </a:p>
        </p:txBody>
      </p:sp>
      <p:grpSp>
        <p:nvGrpSpPr>
          <p:cNvPr id="3" name="Group 2">
            <a:extLst>
              <a:ext uri="{FF2B5EF4-FFF2-40B4-BE49-F238E27FC236}">
                <a16:creationId xmlns:a16="http://schemas.microsoft.com/office/drawing/2014/main" id="{EFE80F46-171C-574A-B27B-540FA01834BC}"/>
              </a:ext>
            </a:extLst>
          </p:cNvPr>
          <p:cNvGrpSpPr/>
          <p:nvPr/>
        </p:nvGrpSpPr>
        <p:grpSpPr>
          <a:xfrm>
            <a:off x="350000" y="1369841"/>
            <a:ext cx="4000851" cy="3736427"/>
            <a:chOff x="179512" y="699542"/>
            <a:chExt cx="4409167" cy="4117757"/>
          </a:xfrm>
        </p:grpSpPr>
        <p:pic>
          <p:nvPicPr>
            <p:cNvPr id="5" name="Picture 4" descr="A close up of a map&#10;&#10;Description automatically generated">
              <a:extLst>
                <a:ext uri="{FF2B5EF4-FFF2-40B4-BE49-F238E27FC236}">
                  <a16:creationId xmlns:a16="http://schemas.microsoft.com/office/drawing/2014/main" id="{9640583F-A6AA-494E-A6DA-4FA72B2E059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244"/>
            <a:stretch/>
          </p:blipFill>
          <p:spPr>
            <a:xfrm>
              <a:off x="179512" y="699542"/>
              <a:ext cx="4409167" cy="4117757"/>
            </a:xfrm>
            <a:prstGeom prst="rect">
              <a:avLst/>
            </a:prstGeom>
          </p:spPr>
        </p:pic>
        <p:pic>
          <p:nvPicPr>
            <p:cNvPr id="9" name="Picture 8" descr="A close up of a map&#10;&#10;Description automatically generated">
              <a:extLst>
                <a:ext uri="{FF2B5EF4-FFF2-40B4-BE49-F238E27FC236}">
                  <a16:creationId xmlns:a16="http://schemas.microsoft.com/office/drawing/2014/main" id="{D5F1B6AD-129E-3143-947D-76508E9759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743" t="26038" r="9400" b="24964"/>
            <a:stretch/>
          </p:blipFill>
          <p:spPr>
            <a:xfrm>
              <a:off x="3328150" y="2562341"/>
              <a:ext cx="955818" cy="2230243"/>
            </a:xfrm>
            <a:prstGeom prst="rect">
              <a:avLst/>
            </a:prstGeom>
          </p:spPr>
        </p:pic>
      </p:grpSp>
      <p:grpSp>
        <p:nvGrpSpPr>
          <p:cNvPr id="11" name="Group 10">
            <a:extLst>
              <a:ext uri="{FF2B5EF4-FFF2-40B4-BE49-F238E27FC236}">
                <a16:creationId xmlns:a16="http://schemas.microsoft.com/office/drawing/2014/main" id="{0D3A047E-99A2-3D44-BBEC-6B887A9A95E6}"/>
              </a:ext>
            </a:extLst>
          </p:cNvPr>
          <p:cNvGrpSpPr/>
          <p:nvPr/>
        </p:nvGrpSpPr>
        <p:grpSpPr>
          <a:xfrm>
            <a:off x="4835984" y="1369841"/>
            <a:ext cx="4142769" cy="3736427"/>
            <a:chOff x="4536968" y="699542"/>
            <a:chExt cx="4565569" cy="4117757"/>
          </a:xfrm>
        </p:grpSpPr>
        <p:pic>
          <p:nvPicPr>
            <p:cNvPr id="4" name="Picture 3">
              <a:extLst>
                <a:ext uri="{FF2B5EF4-FFF2-40B4-BE49-F238E27FC236}">
                  <a16:creationId xmlns:a16="http://schemas.microsoft.com/office/drawing/2014/main" id="{EE315ACD-D491-5A4B-A50A-E1A9CF0992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3953"/>
            <a:stretch/>
          </p:blipFill>
          <p:spPr>
            <a:xfrm>
              <a:off x="4536968" y="699542"/>
              <a:ext cx="4426061" cy="4117757"/>
            </a:xfrm>
            <a:prstGeom prst="rect">
              <a:avLst/>
            </a:prstGeom>
          </p:spPr>
        </p:pic>
        <p:sp>
          <p:nvSpPr>
            <p:cNvPr id="2" name="Rectangle 1">
              <a:extLst>
                <a:ext uri="{FF2B5EF4-FFF2-40B4-BE49-F238E27FC236}">
                  <a16:creationId xmlns:a16="http://schemas.microsoft.com/office/drawing/2014/main" id="{32C2831E-E253-CF49-B003-D66198B3A801}"/>
                </a:ext>
              </a:extLst>
            </p:cNvPr>
            <p:cNvSpPr/>
            <p:nvPr/>
          </p:nvSpPr>
          <p:spPr>
            <a:xfrm>
              <a:off x="7452320" y="2931790"/>
              <a:ext cx="1440160" cy="184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pic>
          <p:nvPicPr>
            <p:cNvPr id="10" name="Picture 9">
              <a:extLst>
                <a:ext uri="{FF2B5EF4-FFF2-40B4-BE49-F238E27FC236}">
                  <a16:creationId xmlns:a16="http://schemas.microsoft.com/office/drawing/2014/main" id="{CD0AB606-BC54-FD4A-96D7-FE5DB3C1BD3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6655" t="9238" r="4447" b="8164"/>
            <a:stretch/>
          </p:blipFill>
          <p:spPr>
            <a:xfrm>
              <a:off x="8203486" y="2037186"/>
              <a:ext cx="899051" cy="2780113"/>
            </a:xfrm>
            <a:prstGeom prst="rect">
              <a:avLst/>
            </a:prstGeom>
          </p:spPr>
        </p:pic>
      </p:grpSp>
      <p:sp>
        <p:nvSpPr>
          <p:cNvPr id="12" name="Rectangle 11">
            <a:extLst>
              <a:ext uri="{FF2B5EF4-FFF2-40B4-BE49-F238E27FC236}">
                <a16:creationId xmlns:a16="http://schemas.microsoft.com/office/drawing/2014/main" id="{EFA07B7D-5A49-4A47-A44B-66231B2A06BD}"/>
              </a:ext>
            </a:extLst>
          </p:cNvPr>
          <p:cNvSpPr/>
          <p:nvPr/>
        </p:nvSpPr>
        <p:spPr>
          <a:xfrm>
            <a:off x="864404" y="1052736"/>
            <a:ext cx="3388388" cy="323165"/>
          </a:xfrm>
          <a:prstGeom prst="rect">
            <a:avLst/>
          </a:prstGeom>
          <a:noFill/>
        </p:spPr>
        <p:txBody>
          <a:bodyPr wrap="square">
            <a:spAutoFit/>
          </a:bodyPr>
          <a:lstStyle/>
          <a:p>
            <a:pPr algn="ctr" defTabSz="257175">
              <a:defRPr/>
            </a:pPr>
            <a:r>
              <a:rPr lang="en-AU" sz="1500" b="1" dirty="0">
                <a:solidFill>
                  <a:prstClr val="black"/>
                </a:solidFill>
                <a:latin typeface="Calibri"/>
              </a:rPr>
              <a:t>Pre-cyclone</a:t>
            </a:r>
          </a:p>
        </p:txBody>
      </p:sp>
      <p:sp>
        <p:nvSpPr>
          <p:cNvPr id="13" name="Rectangle 12">
            <a:extLst>
              <a:ext uri="{FF2B5EF4-FFF2-40B4-BE49-F238E27FC236}">
                <a16:creationId xmlns:a16="http://schemas.microsoft.com/office/drawing/2014/main" id="{3E905A7B-15C7-D045-BAA5-3E1404F35B55}"/>
              </a:ext>
            </a:extLst>
          </p:cNvPr>
          <p:cNvSpPr/>
          <p:nvPr/>
        </p:nvSpPr>
        <p:spPr>
          <a:xfrm>
            <a:off x="5321858" y="1061289"/>
            <a:ext cx="3388388" cy="323165"/>
          </a:xfrm>
          <a:prstGeom prst="rect">
            <a:avLst/>
          </a:prstGeom>
          <a:noFill/>
        </p:spPr>
        <p:txBody>
          <a:bodyPr wrap="square">
            <a:spAutoFit/>
          </a:bodyPr>
          <a:lstStyle/>
          <a:p>
            <a:pPr algn="ctr" defTabSz="257175">
              <a:defRPr/>
            </a:pPr>
            <a:r>
              <a:rPr lang="en-AU" sz="1500" b="1" dirty="0">
                <a:solidFill>
                  <a:prstClr val="black"/>
                </a:solidFill>
                <a:latin typeface="Calibri"/>
              </a:rPr>
              <a:t>Post-cyclone</a:t>
            </a:r>
          </a:p>
        </p:txBody>
      </p:sp>
      <p:sp>
        <p:nvSpPr>
          <p:cNvPr id="8" name="Title 1">
            <a:extLst>
              <a:ext uri="{FF2B5EF4-FFF2-40B4-BE49-F238E27FC236}">
                <a16:creationId xmlns:a16="http://schemas.microsoft.com/office/drawing/2014/main" id="{BC6A1626-4DE8-15B6-D0ED-211EE1101859}"/>
              </a:ext>
            </a:extLst>
          </p:cNvPr>
          <p:cNvSpPr txBox="1">
            <a:spLocks/>
          </p:cNvSpPr>
          <p:nvPr/>
        </p:nvSpPr>
        <p:spPr>
          <a:xfrm>
            <a:off x="2808896" y="5243907"/>
            <a:ext cx="3327298" cy="91425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600" dirty="0"/>
              <a:t>25% de la population a perdu un accès rapide (&lt; 1heure) à la FOSA la plus proche après le cyclone</a:t>
            </a:r>
          </a:p>
        </p:txBody>
      </p:sp>
      <p:pic>
        <p:nvPicPr>
          <p:cNvPr id="14" name="Picture 13">
            <a:extLst>
              <a:ext uri="{FF2B5EF4-FFF2-40B4-BE49-F238E27FC236}">
                <a16:creationId xmlns:a16="http://schemas.microsoft.com/office/drawing/2014/main" id="{D4B4B968-3F14-D97A-7E74-BC8F31FC2B1C}"/>
              </a:ext>
            </a:extLst>
          </p:cNvPr>
          <p:cNvPicPr>
            <a:picLocks noChangeAspect="1"/>
          </p:cNvPicPr>
          <p:nvPr/>
        </p:nvPicPr>
        <p:blipFill>
          <a:blip r:embed="rId5"/>
          <a:stretch>
            <a:fillRect/>
          </a:stretch>
        </p:blipFill>
        <p:spPr>
          <a:xfrm>
            <a:off x="6335105" y="6119615"/>
            <a:ext cx="2053319" cy="638532"/>
          </a:xfrm>
          <a:prstGeom prst="rect">
            <a:avLst/>
          </a:prstGeom>
        </p:spPr>
      </p:pic>
      <p:sp>
        <p:nvSpPr>
          <p:cNvPr id="15" name="Rectangle 14">
            <a:extLst>
              <a:ext uri="{FF2B5EF4-FFF2-40B4-BE49-F238E27FC236}">
                <a16:creationId xmlns:a16="http://schemas.microsoft.com/office/drawing/2014/main" id="{7E71D2CC-B8D2-34D9-7D86-7E8FB05351FB}"/>
              </a:ext>
            </a:extLst>
          </p:cNvPr>
          <p:cNvSpPr/>
          <p:nvPr/>
        </p:nvSpPr>
        <p:spPr>
          <a:xfrm>
            <a:off x="113382" y="5352804"/>
            <a:ext cx="2151358" cy="523220"/>
          </a:xfrm>
          <a:prstGeom prst="rect">
            <a:avLst/>
          </a:prstGeom>
        </p:spPr>
        <p:txBody>
          <a:bodyPr wrap="none">
            <a:spAutoFit/>
          </a:bodyPr>
          <a:lstStyle/>
          <a:p>
            <a:r>
              <a:rPr lang="en-CH" sz="1400" dirty="0">
                <a:hlinkClick r:id="" action="ppaction://noaction"/>
              </a:rPr>
              <a:t>https://bmjopen.bmj.com/</a:t>
            </a:r>
          </a:p>
          <a:p>
            <a:r>
              <a:rPr lang="en-CH" sz="1400" dirty="0">
                <a:hlinkClick r:id="" action="ppaction://noaction"/>
              </a:rPr>
              <a:t>content/10/11/e039138</a:t>
            </a:r>
            <a:r>
              <a:rPr lang="en-CH" sz="1400" dirty="0"/>
              <a:t> </a:t>
            </a:r>
          </a:p>
        </p:txBody>
      </p:sp>
      <p:sp>
        <p:nvSpPr>
          <p:cNvPr id="16" name="Rectangle 15">
            <a:extLst>
              <a:ext uri="{FF2B5EF4-FFF2-40B4-BE49-F238E27FC236}">
                <a16:creationId xmlns:a16="http://schemas.microsoft.com/office/drawing/2014/main" id="{81C3E0CB-1DD0-E72F-8354-01D2A0C50223}"/>
              </a:ext>
            </a:extLst>
          </p:cNvPr>
          <p:cNvSpPr/>
          <p:nvPr/>
        </p:nvSpPr>
        <p:spPr>
          <a:xfrm>
            <a:off x="123697" y="5157192"/>
            <a:ext cx="1088824" cy="307777"/>
          </a:xfrm>
          <a:prstGeom prst="rect">
            <a:avLst/>
          </a:prstGeom>
        </p:spPr>
        <p:txBody>
          <a:bodyPr wrap="none">
            <a:spAutoFit/>
          </a:bodyPr>
          <a:lstStyle/>
          <a:p>
            <a:r>
              <a:rPr lang="en-AU" sz="1400" dirty="0"/>
              <a:t>Publication: </a:t>
            </a:r>
            <a:endParaRPr lang="en-CH" sz="1400" dirty="0"/>
          </a:p>
        </p:txBody>
      </p:sp>
      <p:sp>
        <p:nvSpPr>
          <p:cNvPr id="17" name="Rectangle 16">
            <a:extLst>
              <a:ext uri="{FF2B5EF4-FFF2-40B4-BE49-F238E27FC236}">
                <a16:creationId xmlns:a16="http://schemas.microsoft.com/office/drawing/2014/main" id="{C5FD5D6F-798B-EB88-6656-1666EC2E733B}"/>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a16="http://schemas.microsoft.com/office/drawing/2014/main" id="{6B34DFD8-8076-FBFA-9CA9-1EF11F1DA6E0}"/>
              </a:ext>
            </a:extLst>
          </p:cNvPr>
          <p:cNvSpPr txBox="1"/>
          <p:nvPr/>
        </p:nvSpPr>
        <p:spPr>
          <a:xfrm>
            <a:off x="53752" y="-16817"/>
            <a:ext cx="9036496" cy="954107"/>
          </a:xfrm>
          <a:prstGeom prst="rect">
            <a:avLst/>
          </a:prstGeom>
          <a:noFill/>
        </p:spPr>
        <p:txBody>
          <a:bodyPr wrap="square">
            <a:spAutoFit/>
          </a:bodyPr>
          <a:lstStyle/>
          <a:p>
            <a:pPr algn="ctr" defTabSz="685800" eaLnBrk="1" fontAlgn="auto" hangingPunct="1">
              <a:spcBef>
                <a:spcPts val="0"/>
              </a:spcBef>
              <a:spcAft>
                <a:spcPts val="0"/>
              </a:spcAft>
              <a:defRPr/>
            </a:pPr>
            <a:r>
              <a:rPr lang="fr-FR" sz="2800" dirty="0">
                <a:solidFill>
                  <a:schemeClr val="bg1"/>
                </a:solidFill>
                <a:latin typeface="Arial" panose="020B0604020202020204" pitchFamily="34" charset="0"/>
                <a:cs typeface="Arial" panose="020B0604020202020204" pitchFamily="34" charset="0"/>
              </a:rPr>
              <a:t>Temps de déplacement à la FOSA la plus proche avant et après le cyclone </a:t>
            </a:r>
          </a:p>
        </p:txBody>
      </p:sp>
      <p:sp>
        <p:nvSpPr>
          <p:cNvPr id="6" name="Slide Number Placeholder 2">
            <a:extLst>
              <a:ext uri="{FF2B5EF4-FFF2-40B4-BE49-F238E27FC236}">
                <a16:creationId xmlns:a16="http://schemas.microsoft.com/office/drawing/2014/main" id="{F8E6D7CB-D6B3-D0A7-E5F2-247C2ADA505D}"/>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36</a:t>
            </a:fld>
            <a:endParaRPr lang="en-GB" altLang="en-US" dirty="0"/>
          </a:p>
        </p:txBody>
      </p:sp>
      <p:pic>
        <p:nvPicPr>
          <p:cNvPr id="19" name="Picture 18">
            <a:extLst>
              <a:ext uri="{FF2B5EF4-FFF2-40B4-BE49-F238E27FC236}">
                <a16:creationId xmlns:a16="http://schemas.microsoft.com/office/drawing/2014/main" id="{A9983179-F65D-078A-C35F-50E63DD47078}"/>
              </a:ext>
            </a:extLst>
          </p:cNvPr>
          <p:cNvPicPr>
            <a:picLocks noChangeAspect="1"/>
          </p:cNvPicPr>
          <p:nvPr/>
        </p:nvPicPr>
        <p:blipFill rotWithShape="1">
          <a:blip r:embed="rId6"/>
          <a:srcRect l="80520" t="38265" r="10441" b="47050"/>
          <a:stretch/>
        </p:blipFill>
        <p:spPr>
          <a:xfrm>
            <a:off x="1078590" y="6041792"/>
            <a:ext cx="532186" cy="479614"/>
          </a:xfrm>
          <a:prstGeom prst="rect">
            <a:avLst/>
          </a:prstGeom>
        </p:spPr>
      </p:pic>
      <p:sp>
        <p:nvSpPr>
          <p:cNvPr id="20" name="TextBox 19">
            <a:extLst>
              <a:ext uri="{FF2B5EF4-FFF2-40B4-BE49-F238E27FC236}">
                <a16:creationId xmlns:a16="http://schemas.microsoft.com/office/drawing/2014/main" id="{6A7F11D8-2BFF-616D-F054-374A6783BADC}"/>
              </a:ext>
            </a:extLst>
          </p:cNvPr>
          <p:cNvSpPr txBox="1"/>
          <p:nvPr/>
        </p:nvSpPr>
        <p:spPr>
          <a:xfrm>
            <a:off x="64623" y="6502088"/>
            <a:ext cx="3096344" cy="338554"/>
          </a:xfrm>
          <a:prstGeom prst="rect">
            <a:avLst/>
          </a:prstGeom>
          <a:noFill/>
        </p:spPr>
        <p:txBody>
          <a:bodyPr wrap="square">
            <a:spAutoFit/>
          </a:bodyPr>
          <a:lstStyle/>
          <a:p>
            <a:r>
              <a:rPr lang="en-GB" sz="1600" dirty="0"/>
              <a:t>EN_Hierink_et_al_2020.pdf</a:t>
            </a:r>
            <a:endParaRPr lang="en-CH" sz="1600" dirty="0"/>
          </a:p>
        </p:txBody>
      </p:sp>
    </p:spTree>
    <p:extLst>
      <p:ext uri="{BB962C8B-B14F-4D97-AF65-F5344CB8AC3E}">
        <p14:creationId xmlns:p14="http://schemas.microsoft.com/office/powerpoint/2010/main" val="356472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CF66D-644D-218D-41D1-C7B47FD8C729}"/>
              </a:ext>
            </a:extLst>
          </p:cNvPr>
          <p:cNvPicPr>
            <a:picLocks noChangeAspect="1"/>
          </p:cNvPicPr>
          <p:nvPr/>
        </p:nvPicPr>
        <p:blipFill>
          <a:blip r:embed="rId3"/>
          <a:stretch>
            <a:fillRect/>
          </a:stretch>
        </p:blipFill>
        <p:spPr>
          <a:xfrm>
            <a:off x="51086" y="1339332"/>
            <a:ext cx="8971251" cy="3930518"/>
          </a:xfrm>
          <a:prstGeom prst="rect">
            <a:avLst/>
          </a:prstGeom>
        </p:spPr>
      </p:pic>
      <p:sp>
        <p:nvSpPr>
          <p:cNvPr id="4" name="TextBox 3">
            <a:extLst>
              <a:ext uri="{FF2B5EF4-FFF2-40B4-BE49-F238E27FC236}">
                <a16:creationId xmlns:a16="http://schemas.microsoft.com/office/drawing/2014/main" id="{45079DEC-8037-A3EF-68E5-F16AF96C1C54}"/>
              </a:ext>
            </a:extLst>
          </p:cNvPr>
          <p:cNvSpPr txBox="1"/>
          <p:nvPr/>
        </p:nvSpPr>
        <p:spPr>
          <a:xfrm>
            <a:off x="278970" y="5085184"/>
            <a:ext cx="5489222" cy="369332"/>
          </a:xfrm>
          <a:prstGeom prst="rect">
            <a:avLst/>
          </a:prstGeom>
          <a:noFill/>
        </p:spPr>
        <p:txBody>
          <a:bodyPr wrap="square">
            <a:spAutoFit/>
          </a:bodyPr>
          <a:lstStyle/>
          <a:p>
            <a:r>
              <a:rPr lang="en-GB" dirty="0">
                <a:hlinkClick r:id="rId4"/>
              </a:rPr>
              <a:t>https://www.nature.com/articles/s43856-022-00179-4</a:t>
            </a:r>
            <a:r>
              <a:rPr lang="en-GB" dirty="0"/>
              <a:t> </a:t>
            </a:r>
            <a:endParaRPr lang="en-CH" dirty="0"/>
          </a:p>
        </p:txBody>
      </p:sp>
      <p:sp>
        <p:nvSpPr>
          <p:cNvPr id="3" name="Rectangle 2">
            <a:extLst>
              <a:ext uri="{FF2B5EF4-FFF2-40B4-BE49-F238E27FC236}">
                <a16:creationId xmlns:a16="http://schemas.microsoft.com/office/drawing/2014/main" id="{9C4EF990-786C-73D7-D144-28A5CE1A945E}"/>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9DD78848-0C17-0A18-FA04-5444634B5B5E}"/>
              </a:ext>
            </a:extLst>
          </p:cNvPr>
          <p:cNvSpPr txBox="1"/>
          <p:nvPr/>
        </p:nvSpPr>
        <p:spPr>
          <a:xfrm>
            <a:off x="53752" y="-16817"/>
            <a:ext cx="9036496" cy="954107"/>
          </a:xfrm>
          <a:prstGeom prst="rect">
            <a:avLst/>
          </a:prstGeom>
          <a:noFill/>
        </p:spPr>
        <p:txBody>
          <a:bodyPr wrap="square">
            <a:spAutoFit/>
          </a:bodyPr>
          <a:lstStyle/>
          <a:p>
            <a:r>
              <a:rPr lang="fr-FR" sz="2800" dirty="0">
                <a:solidFill>
                  <a:schemeClr val="bg1"/>
                </a:solidFill>
              </a:rPr>
              <a:t>Impact du choix des données de distribution spatiale de la population</a:t>
            </a:r>
          </a:p>
        </p:txBody>
      </p:sp>
      <p:sp>
        <p:nvSpPr>
          <p:cNvPr id="6" name="Slide Number Placeholder 2">
            <a:extLst>
              <a:ext uri="{FF2B5EF4-FFF2-40B4-BE49-F238E27FC236}">
                <a16:creationId xmlns:a16="http://schemas.microsoft.com/office/drawing/2014/main" id="{CC365FB0-9FCE-AF2A-A063-BF1AF5FA8057}"/>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37</a:t>
            </a:fld>
            <a:endParaRPr lang="en-GB" altLang="en-US" dirty="0"/>
          </a:p>
        </p:txBody>
      </p:sp>
      <p:pic>
        <p:nvPicPr>
          <p:cNvPr id="7" name="Picture 6">
            <a:extLst>
              <a:ext uri="{FF2B5EF4-FFF2-40B4-BE49-F238E27FC236}">
                <a16:creationId xmlns:a16="http://schemas.microsoft.com/office/drawing/2014/main" id="{C7AE7209-1D57-31FD-A142-6117448202CE}"/>
              </a:ext>
            </a:extLst>
          </p:cNvPr>
          <p:cNvPicPr>
            <a:picLocks noChangeAspect="1"/>
          </p:cNvPicPr>
          <p:nvPr/>
        </p:nvPicPr>
        <p:blipFill rotWithShape="1">
          <a:blip r:embed="rId5"/>
          <a:srcRect l="80520" t="38265" r="10441" b="47050"/>
          <a:stretch/>
        </p:blipFill>
        <p:spPr>
          <a:xfrm>
            <a:off x="5729983" y="5281503"/>
            <a:ext cx="532186" cy="479614"/>
          </a:xfrm>
          <a:prstGeom prst="rect">
            <a:avLst/>
          </a:prstGeom>
        </p:spPr>
      </p:pic>
      <p:sp>
        <p:nvSpPr>
          <p:cNvPr id="9" name="TextBox 8">
            <a:extLst>
              <a:ext uri="{FF2B5EF4-FFF2-40B4-BE49-F238E27FC236}">
                <a16:creationId xmlns:a16="http://schemas.microsoft.com/office/drawing/2014/main" id="{5BF6B9EA-7D8D-D681-49ED-6F791C140BC0}"/>
              </a:ext>
            </a:extLst>
          </p:cNvPr>
          <p:cNvSpPr txBox="1"/>
          <p:nvPr/>
        </p:nvSpPr>
        <p:spPr>
          <a:xfrm>
            <a:off x="4716016" y="5741799"/>
            <a:ext cx="3096344" cy="338554"/>
          </a:xfrm>
          <a:prstGeom prst="rect">
            <a:avLst/>
          </a:prstGeom>
          <a:noFill/>
        </p:spPr>
        <p:txBody>
          <a:bodyPr wrap="square">
            <a:spAutoFit/>
          </a:bodyPr>
          <a:lstStyle/>
          <a:p>
            <a:r>
              <a:rPr lang="en-GB" sz="1600" dirty="0"/>
              <a:t>EN_Hierink_et_al_2022.pdf</a:t>
            </a:r>
            <a:endParaRPr lang="en-CH" sz="1600" dirty="0"/>
          </a:p>
        </p:txBody>
      </p:sp>
    </p:spTree>
    <p:extLst>
      <p:ext uri="{BB962C8B-B14F-4D97-AF65-F5344CB8AC3E}">
        <p14:creationId xmlns:p14="http://schemas.microsoft.com/office/powerpoint/2010/main" val="140008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755012-03C8-9D3F-D514-C2AE1B4922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1243785"/>
            <a:ext cx="7230250" cy="5527695"/>
          </a:xfrm>
          <a:prstGeom prst="rect">
            <a:avLst/>
          </a:prstGeom>
        </p:spPr>
      </p:pic>
      <p:sp>
        <p:nvSpPr>
          <p:cNvPr id="2" name="Rectangle 1">
            <a:extLst>
              <a:ext uri="{FF2B5EF4-FFF2-40B4-BE49-F238E27FC236}">
                <a16:creationId xmlns:a16="http://schemas.microsoft.com/office/drawing/2014/main" id="{77AB1362-7A7F-5BA5-9EBA-0B0EEA4537DC}"/>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9DCCDBE9-A95B-5A0F-6503-7D3B4D1D7EAF}"/>
              </a:ext>
            </a:extLst>
          </p:cNvPr>
          <p:cNvSpPr txBox="1"/>
          <p:nvPr/>
        </p:nvSpPr>
        <p:spPr>
          <a:xfrm>
            <a:off x="53752" y="-16817"/>
            <a:ext cx="9036496" cy="954107"/>
          </a:xfrm>
          <a:prstGeom prst="rect">
            <a:avLst/>
          </a:prstGeom>
          <a:noFill/>
        </p:spPr>
        <p:txBody>
          <a:bodyPr wrap="square">
            <a:spAutoFit/>
          </a:bodyPr>
          <a:lstStyle/>
          <a:p>
            <a:pPr algn="ctr"/>
            <a:r>
              <a:rPr lang="fr-FR" sz="2800" dirty="0">
                <a:solidFill>
                  <a:schemeClr val="bg1"/>
                </a:solidFill>
              </a:rPr>
              <a:t>Différences de couverture de population à 1 heure de déplacement pour différentes couches de population</a:t>
            </a:r>
          </a:p>
        </p:txBody>
      </p:sp>
      <p:sp>
        <p:nvSpPr>
          <p:cNvPr id="4" name="Slide Number Placeholder 2">
            <a:extLst>
              <a:ext uri="{FF2B5EF4-FFF2-40B4-BE49-F238E27FC236}">
                <a16:creationId xmlns:a16="http://schemas.microsoft.com/office/drawing/2014/main" id="{4BDD9830-A723-67AE-4E39-B1AC2F4A9D08}"/>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38</a:t>
            </a:fld>
            <a:endParaRPr lang="en-GB" altLang="en-US" dirty="0"/>
          </a:p>
        </p:txBody>
      </p:sp>
    </p:spTree>
    <p:extLst>
      <p:ext uri="{BB962C8B-B14F-4D97-AF65-F5344CB8AC3E}">
        <p14:creationId xmlns:p14="http://schemas.microsoft.com/office/powerpoint/2010/main" val="4122798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E17783B-D071-CB4B-86AF-3A4714B767E6}"/>
              </a:ext>
            </a:extLst>
          </p:cNvPr>
          <p:cNvSpPr txBox="1">
            <a:spLocks/>
          </p:cNvSpPr>
          <p:nvPr/>
        </p:nvSpPr>
        <p:spPr>
          <a:xfrm>
            <a:off x="457199" y="84138"/>
            <a:ext cx="7401339" cy="931862"/>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dirty="0"/>
              <a:t>Impact du </a:t>
            </a:r>
            <a:r>
              <a:rPr lang="en-US" dirty="0" err="1"/>
              <a:t>choix</a:t>
            </a:r>
            <a:r>
              <a:rPr lang="en-US" dirty="0"/>
              <a:t> des </a:t>
            </a:r>
            <a:r>
              <a:rPr lang="en-US" dirty="0" err="1"/>
              <a:t>données</a:t>
            </a:r>
            <a:r>
              <a:rPr lang="en-US" dirty="0"/>
              <a:t> de population</a:t>
            </a:r>
          </a:p>
        </p:txBody>
      </p:sp>
      <p:pic>
        <p:nvPicPr>
          <p:cNvPr id="2050" name="Picture 2" descr="Fig. 3">
            <a:extLst>
              <a:ext uri="{FF2B5EF4-FFF2-40B4-BE49-F238E27FC236}">
                <a16:creationId xmlns:a16="http://schemas.microsoft.com/office/drawing/2014/main" id="{874F3E4B-9E8E-43D0-6A02-3579F7A2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93" y="316607"/>
            <a:ext cx="7919311" cy="62247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CDC3B8D7-C1AE-AD88-6552-EF613EF1DEEE}"/>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39</a:t>
            </a:fld>
            <a:endParaRPr lang="en-GB" altLang="en-US" dirty="0"/>
          </a:p>
        </p:txBody>
      </p:sp>
    </p:spTree>
    <p:extLst>
      <p:ext uri="{BB962C8B-B14F-4D97-AF65-F5344CB8AC3E}">
        <p14:creationId xmlns:p14="http://schemas.microsoft.com/office/powerpoint/2010/main" val="1115030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042C5-954A-97B7-72D9-07B86D568FB2}"/>
              </a:ext>
            </a:extLst>
          </p:cNvPr>
          <p:cNvPicPr>
            <a:picLocks noChangeAspect="1"/>
          </p:cNvPicPr>
          <p:nvPr/>
        </p:nvPicPr>
        <p:blipFill>
          <a:blip r:embed="rId2"/>
          <a:stretch>
            <a:fillRect/>
          </a:stretch>
        </p:blipFill>
        <p:spPr>
          <a:xfrm>
            <a:off x="332098" y="0"/>
            <a:ext cx="5808793" cy="6858000"/>
          </a:xfrm>
          <a:prstGeom prst="rect">
            <a:avLst/>
          </a:prstGeom>
        </p:spPr>
      </p:pic>
      <p:sp>
        <p:nvSpPr>
          <p:cNvPr id="3" name="TextBox 2">
            <a:extLst>
              <a:ext uri="{FF2B5EF4-FFF2-40B4-BE49-F238E27FC236}">
                <a16:creationId xmlns:a16="http://schemas.microsoft.com/office/drawing/2014/main" id="{01D71569-52BF-9BF2-63B8-1F5E8C47B84C}"/>
              </a:ext>
            </a:extLst>
          </p:cNvPr>
          <p:cNvSpPr txBox="1"/>
          <p:nvPr/>
        </p:nvSpPr>
        <p:spPr>
          <a:xfrm>
            <a:off x="6509085" y="6075948"/>
            <a:ext cx="2216056" cy="646331"/>
          </a:xfrm>
          <a:prstGeom prst="rect">
            <a:avLst/>
          </a:prstGeom>
          <a:noFill/>
        </p:spPr>
        <p:txBody>
          <a:bodyPr wrap="none" rtlCol="0">
            <a:spAutoFit/>
          </a:bodyPr>
          <a:lstStyle/>
          <a:p>
            <a:r>
              <a:rPr lang="en-CH" dirty="0"/>
              <a:t>Macharia </a:t>
            </a:r>
            <a:r>
              <a:rPr lang="en-CH" i="1" dirty="0"/>
              <a:t>et al</a:t>
            </a:r>
            <a:r>
              <a:rPr lang="en-CH" dirty="0"/>
              <a:t>, 2021, </a:t>
            </a:r>
            <a:br>
              <a:rPr lang="en-CH" dirty="0"/>
            </a:br>
            <a:r>
              <a:rPr lang="en-CH" i="1" dirty="0"/>
              <a:t>BMJ G</a:t>
            </a:r>
            <a:r>
              <a:rPr lang="en-GB" i="1" dirty="0"/>
              <a:t>l</a:t>
            </a:r>
            <a:r>
              <a:rPr lang="en-CH" i="1" dirty="0"/>
              <a:t>obal Health</a:t>
            </a:r>
          </a:p>
        </p:txBody>
      </p:sp>
      <p:sp>
        <p:nvSpPr>
          <p:cNvPr id="5" name="Rectangle 4">
            <a:extLst>
              <a:ext uri="{FF2B5EF4-FFF2-40B4-BE49-F238E27FC236}">
                <a16:creationId xmlns:a16="http://schemas.microsoft.com/office/drawing/2014/main" id="{5EBCF2C8-697B-FB3C-0F38-05CB6A8385E7}"/>
              </a:ext>
            </a:extLst>
          </p:cNvPr>
          <p:cNvSpPr/>
          <p:nvPr/>
        </p:nvSpPr>
        <p:spPr>
          <a:xfrm>
            <a:off x="6145909" y="0"/>
            <a:ext cx="2998091" cy="1844824"/>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CF68028C-858E-3B90-A711-4691E5B8166C}"/>
              </a:ext>
            </a:extLst>
          </p:cNvPr>
          <p:cNvSpPr txBox="1"/>
          <p:nvPr/>
        </p:nvSpPr>
        <p:spPr>
          <a:xfrm>
            <a:off x="6140891" y="197976"/>
            <a:ext cx="2962843" cy="1569660"/>
          </a:xfrm>
          <a:prstGeom prst="rect">
            <a:avLst/>
          </a:prstGeom>
          <a:noFill/>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Plusieurs</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types </a:t>
            </a:r>
            <a:br>
              <a:rPr kumimoji="0" lang="en-US" sz="3200" b="1" i="0" u="none" strike="noStrike" kern="1200" cap="none" spc="0" normalizeH="0" baseline="0" noProof="0" dirty="0">
                <a:ln>
                  <a:noFill/>
                </a:ln>
                <a:solidFill>
                  <a:schemeClr val="bg1"/>
                </a:solidFill>
                <a:effectLst/>
                <a:uLnTx/>
                <a:uFillTx/>
                <a:latin typeface="+mn-lt"/>
                <a:ea typeface="+mn-ea"/>
                <a:cs typeface="Arial" charset="0"/>
              </a:rPr>
            </a:b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d’aires</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de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captage</a:t>
            </a:r>
            <a:endParaRPr kumimoji="0" lang="en-US" sz="3200" b="1" i="0" u="none" strike="noStrike" kern="1200" cap="none" spc="0" normalizeH="0" baseline="0" noProof="0" dirty="0">
              <a:ln>
                <a:noFill/>
              </a:ln>
              <a:solidFill>
                <a:schemeClr val="bg1"/>
              </a:solidFill>
              <a:effectLst/>
              <a:uLnTx/>
              <a:uFillTx/>
              <a:latin typeface="+mn-lt"/>
              <a:ea typeface="+mn-ea"/>
              <a:cs typeface="Arial" charset="0"/>
            </a:endParaRPr>
          </a:p>
        </p:txBody>
      </p:sp>
      <p:sp>
        <p:nvSpPr>
          <p:cNvPr id="4" name="Slide Number Placeholder 2">
            <a:extLst>
              <a:ext uri="{FF2B5EF4-FFF2-40B4-BE49-F238E27FC236}">
                <a16:creationId xmlns:a16="http://schemas.microsoft.com/office/drawing/2014/main" id="{5132892A-BDBE-EFBF-CFA5-D0D71A38E534}"/>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4</a:t>
            </a:fld>
            <a:endParaRPr lang="en-GB" altLang="en-US" dirty="0"/>
          </a:p>
        </p:txBody>
      </p:sp>
      <p:pic>
        <p:nvPicPr>
          <p:cNvPr id="7" name="Picture 6">
            <a:extLst>
              <a:ext uri="{FF2B5EF4-FFF2-40B4-BE49-F238E27FC236}">
                <a16:creationId xmlns:a16="http://schemas.microsoft.com/office/drawing/2014/main" id="{74F3F574-40F9-8D2D-BBD7-48741D066712}"/>
              </a:ext>
            </a:extLst>
          </p:cNvPr>
          <p:cNvPicPr>
            <a:picLocks noChangeAspect="1"/>
          </p:cNvPicPr>
          <p:nvPr/>
        </p:nvPicPr>
        <p:blipFill rotWithShape="1">
          <a:blip r:embed="rId3"/>
          <a:srcRect l="80520" t="38265" r="10441" b="47050"/>
          <a:stretch/>
        </p:blipFill>
        <p:spPr>
          <a:xfrm>
            <a:off x="7522295" y="5197060"/>
            <a:ext cx="532186" cy="479614"/>
          </a:xfrm>
          <a:prstGeom prst="rect">
            <a:avLst/>
          </a:prstGeom>
        </p:spPr>
      </p:pic>
      <p:sp>
        <p:nvSpPr>
          <p:cNvPr id="8" name="TextBox 7">
            <a:extLst>
              <a:ext uri="{FF2B5EF4-FFF2-40B4-BE49-F238E27FC236}">
                <a16:creationId xmlns:a16="http://schemas.microsoft.com/office/drawing/2014/main" id="{5B48A58B-9514-4A55-75DF-742697723200}"/>
              </a:ext>
            </a:extLst>
          </p:cNvPr>
          <p:cNvSpPr txBox="1"/>
          <p:nvPr/>
        </p:nvSpPr>
        <p:spPr>
          <a:xfrm>
            <a:off x="6372200" y="5594575"/>
            <a:ext cx="3096344" cy="338554"/>
          </a:xfrm>
          <a:prstGeom prst="rect">
            <a:avLst/>
          </a:prstGeom>
          <a:noFill/>
        </p:spPr>
        <p:txBody>
          <a:bodyPr wrap="square">
            <a:spAutoFit/>
          </a:bodyPr>
          <a:lstStyle/>
          <a:p>
            <a:r>
              <a:rPr lang="en-GB" sz="1600" dirty="0"/>
              <a:t>EN_Macharia_et_al_2021.pdf</a:t>
            </a:r>
            <a:endParaRPr lang="en-CH" sz="1600" dirty="0"/>
          </a:p>
        </p:txBody>
      </p:sp>
    </p:spTree>
    <p:extLst>
      <p:ext uri="{BB962C8B-B14F-4D97-AF65-F5344CB8AC3E}">
        <p14:creationId xmlns:p14="http://schemas.microsoft.com/office/powerpoint/2010/main" val="1797906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BCEEF5-C2CC-B260-B3BE-47D006B2A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069" y="1610360"/>
            <a:ext cx="5922010" cy="5247640"/>
          </a:xfrm>
          <a:prstGeom prst="rect">
            <a:avLst/>
          </a:prstGeom>
        </p:spPr>
      </p:pic>
      <p:sp>
        <p:nvSpPr>
          <p:cNvPr id="2" name="Rectangle 1">
            <a:extLst>
              <a:ext uri="{FF2B5EF4-FFF2-40B4-BE49-F238E27FC236}">
                <a16:creationId xmlns:a16="http://schemas.microsoft.com/office/drawing/2014/main" id="{7D1CC7D0-8CA3-B9A1-73AA-9C8FFE581EBA}"/>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2111B75C-C932-8687-21DD-4A6769F9BFC9}"/>
              </a:ext>
            </a:extLst>
          </p:cNvPr>
          <p:cNvSpPr txBox="1"/>
          <p:nvPr/>
        </p:nvSpPr>
        <p:spPr>
          <a:xfrm>
            <a:off x="53752" y="-16817"/>
            <a:ext cx="9036496" cy="954107"/>
          </a:xfrm>
          <a:prstGeom prst="rect">
            <a:avLst/>
          </a:prstGeom>
          <a:noFill/>
        </p:spPr>
        <p:txBody>
          <a:bodyPr wrap="square">
            <a:spAutoFit/>
          </a:bodyPr>
          <a:lstStyle/>
          <a:p>
            <a:pPr algn="ctr"/>
            <a:r>
              <a:rPr lang="fr-FR" sz="2800" dirty="0">
                <a:solidFill>
                  <a:schemeClr val="bg1"/>
                </a:solidFill>
              </a:rPr>
              <a:t>Comparaisons visuelles pour différentes couches de population</a:t>
            </a:r>
          </a:p>
        </p:txBody>
      </p:sp>
      <p:sp>
        <p:nvSpPr>
          <p:cNvPr id="4" name="Slide Number Placeholder 2">
            <a:extLst>
              <a:ext uri="{FF2B5EF4-FFF2-40B4-BE49-F238E27FC236}">
                <a16:creationId xmlns:a16="http://schemas.microsoft.com/office/drawing/2014/main" id="{AB9089EB-9AC6-3157-CE49-B1B4372E6E12}"/>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40</a:t>
            </a:fld>
            <a:endParaRPr lang="en-GB" altLang="en-US" dirty="0"/>
          </a:p>
        </p:txBody>
      </p:sp>
    </p:spTree>
    <p:extLst>
      <p:ext uri="{BB962C8B-B14F-4D97-AF65-F5344CB8AC3E}">
        <p14:creationId xmlns:p14="http://schemas.microsoft.com/office/powerpoint/2010/main" val="1810734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5">
            <a:extLst>
              <a:ext uri="{FF2B5EF4-FFF2-40B4-BE49-F238E27FC236}">
                <a16:creationId xmlns:a16="http://schemas.microsoft.com/office/drawing/2014/main" id="{CBE728DA-1680-7ED8-E562-0F421AE4A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9616"/>
            <a:ext cx="914400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49BA96F-55BE-EFB0-DA7D-8037D70AEE70}"/>
              </a:ext>
            </a:extLst>
          </p:cNvPr>
          <p:cNvSpPr/>
          <p:nvPr/>
        </p:nvSpPr>
        <p:spPr>
          <a:xfrm>
            <a:off x="0" y="-7777"/>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D4B1BE58-0746-BF9D-9272-8FA9525EFB3E}"/>
              </a:ext>
            </a:extLst>
          </p:cNvPr>
          <p:cNvSpPr txBox="1"/>
          <p:nvPr/>
        </p:nvSpPr>
        <p:spPr>
          <a:xfrm>
            <a:off x="53752" y="-16817"/>
            <a:ext cx="9036496" cy="954107"/>
          </a:xfrm>
          <a:prstGeom prst="rect">
            <a:avLst/>
          </a:prstGeom>
          <a:noFill/>
        </p:spPr>
        <p:txBody>
          <a:bodyPr wrap="square">
            <a:spAutoFit/>
          </a:bodyPr>
          <a:lstStyle/>
          <a:p>
            <a:pPr algn="ctr"/>
            <a:r>
              <a:rPr lang="fr-FR" sz="2800" dirty="0">
                <a:solidFill>
                  <a:schemeClr val="bg1"/>
                </a:solidFill>
              </a:rPr>
              <a:t>Différences relatives de couverture de population à 1 heure de déplacement pour différentes couches de population</a:t>
            </a:r>
          </a:p>
        </p:txBody>
      </p:sp>
      <p:sp>
        <p:nvSpPr>
          <p:cNvPr id="4" name="Slide Number Placeholder 2">
            <a:extLst>
              <a:ext uri="{FF2B5EF4-FFF2-40B4-BE49-F238E27FC236}">
                <a16:creationId xmlns:a16="http://schemas.microsoft.com/office/drawing/2014/main" id="{534F92DC-470E-048C-5C5F-05B50A38F148}"/>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41</a:t>
            </a:fld>
            <a:endParaRPr lang="en-GB" altLang="en-US" dirty="0"/>
          </a:p>
        </p:txBody>
      </p:sp>
    </p:spTree>
    <p:extLst>
      <p:ext uri="{BB962C8B-B14F-4D97-AF65-F5344CB8AC3E}">
        <p14:creationId xmlns:p14="http://schemas.microsoft.com/office/powerpoint/2010/main" val="134437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307525" y="2785272"/>
            <a:ext cx="6232904" cy="3259228"/>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481A66FB-D85E-404A-9A89-07D9D6F644E1}"/>
              </a:ext>
            </a:extLst>
          </p:cNvPr>
          <p:cNvSpPr/>
          <p:nvPr/>
        </p:nvSpPr>
        <p:spPr>
          <a:xfrm>
            <a:off x="219230" y="1689062"/>
            <a:ext cx="3541989"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en-US" sz="1800" b="0" i="0" u="none" strike="noStrike" kern="1200" cap="none" spc="0" normalizeH="0" baseline="0" noProof="0" dirty="0">
                <a:ln>
                  <a:noFill/>
                </a:ln>
                <a:solidFill>
                  <a:prstClr val="black"/>
                </a:solidFill>
                <a:effectLst/>
                <a:uLnTx/>
                <a:uFillTx/>
                <a:latin typeface="Calibri"/>
                <a:ea typeface="+mn-ea"/>
                <a:cs typeface="Arial"/>
              </a:rPr>
              <a:t>Co-directeurs </a:t>
            </a:r>
            <a:r>
              <a:rPr lang="fr-FR" altLang="en-US" dirty="0">
                <a:solidFill>
                  <a:prstClr val="black"/>
                </a:solidFill>
                <a:latin typeface="Calibri"/>
                <a:cs typeface="Arial"/>
              </a:rPr>
              <a:t>d’</a:t>
            </a:r>
            <a:r>
              <a:rPr kumimoji="0" lang="fr-FR" altLang="en-US" sz="1800" b="0" i="0" u="none" strike="noStrike" kern="1200" cap="none" spc="0" normalizeH="0" baseline="0" noProof="0" dirty="0">
                <a:ln>
                  <a:noFill/>
                </a:ln>
                <a:solidFill>
                  <a:prstClr val="black"/>
                </a:solidFill>
                <a:effectLst/>
                <a:uLnTx/>
                <a:uFillTx/>
                <a:latin typeface="Calibri"/>
                <a:ea typeface="+mn-ea"/>
                <a:cs typeface="Arial"/>
              </a:rPr>
              <a:t>AccessMod: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en-US" sz="1800" b="0" i="0" u="none" strike="noStrike" kern="1200" cap="none" spc="0" normalizeH="0" baseline="0" noProof="0" dirty="0">
                <a:ln>
                  <a:noFill/>
                </a:ln>
                <a:solidFill>
                  <a:prstClr val="black"/>
                </a:solidFill>
                <a:effectLst/>
                <a:uLnTx/>
                <a:uFillTx/>
                <a:latin typeface="Calibri"/>
                <a:ea typeface="+mn-ea"/>
                <a:cs typeface="Arial"/>
              </a:rPr>
              <a:t>Nicolas Ray, Université de Genève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Steeve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Ebener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Health</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GeoLab</a:t>
            </a:r>
            <a:r>
              <a:rPr kumimoji="0" lang="fr-FR" sz="1800" b="0" i="0" u="none" strike="noStrike" kern="1200" cap="none" spc="0" normalizeH="0" baseline="0" noProof="0" dirty="0">
                <a:ln>
                  <a:noFill/>
                </a:ln>
                <a:solidFill>
                  <a:prstClr val="black"/>
                </a:solidFill>
                <a:effectLst/>
                <a:uLnTx/>
                <a:uFillTx/>
                <a:latin typeface="Calibri"/>
                <a:ea typeface="+mn-ea"/>
                <a:cs typeface="+mn-cs"/>
              </a:rPr>
              <a:t> Coll.</a:t>
            </a:r>
          </a:p>
        </p:txBody>
      </p:sp>
      <p:sp>
        <p:nvSpPr>
          <p:cNvPr id="13" name="Rectangle 12">
            <a:extLst>
              <a:ext uri="{FF2B5EF4-FFF2-40B4-BE49-F238E27FC236}">
                <a16:creationId xmlns:a16="http://schemas.microsoft.com/office/drawing/2014/main" id="{6B5C5A8C-0A76-6B43-9A46-1484922B00A9}"/>
              </a:ext>
            </a:extLst>
          </p:cNvPr>
          <p:cNvSpPr/>
          <p:nvPr/>
        </p:nvSpPr>
        <p:spPr>
          <a:xfrm>
            <a:off x="4572000" y="1699879"/>
            <a:ext cx="364566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mn-ea"/>
                <a:cs typeface="Arial"/>
              </a:rPr>
              <a:t>Appliqué</a:t>
            </a:r>
            <a:r>
              <a:rPr lang="fr-FR">
                <a:solidFill>
                  <a:prstClr val="black"/>
                </a:solidFill>
                <a:latin typeface="Calibri"/>
                <a:cs typeface="Arial"/>
              </a:rPr>
              <a:t> dans plus de </a:t>
            </a:r>
            <a:r>
              <a:rPr kumimoji="0" lang="fr-FR" sz="1800" b="0" i="0" u="none" strike="noStrike" kern="1200" cap="none" spc="0" normalizeH="0" baseline="0" noProof="0">
                <a:ln>
                  <a:noFill/>
                </a:ln>
                <a:solidFill>
                  <a:prstClr val="black"/>
                </a:solidFill>
                <a:effectLst/>
                <a:uLnTx/>
                <a:uFillTx/>
                <a:latin typeface="Calibri"/>
                <a:ea typeface="+mn-ea"/>
                <a:cs typeface="Arial"/>
              </a:rPr>
              <a:t>35 pays</a:t>
            </a:r>
            <a:endParaRPr kumimoji="0" lang="fr-FR" sz="1800" b="0" i="0" u="none" strike="noStrike" kern="1200" cap="none" spc="0" normalizeH="0" baseline="0" noProof="0" dirty="0">
              <a:ln>
                <a:noFill/>
              </a:ln>
              <a:solidFill>
                <a:prstClr val="black"/>
              </a:solidFill>
              <a:effectLst/>
              <a:uLnTx/>
              <a:uFillTx/>
              <a:latin typeface="Calibri"/>
              <a:ea typeface="+mn-ea"/>
              <a:cs typeface="Arial"/>
            </a:endParaRPr>
          </a:p>
        </p:txBody>
      </p:sp>
      <p:sp>
        <p:nvSpPr>
          <p:cNvPr id="14" name="Rectangle 13">
            <a:extLst>
              <a:ext uri="{FF2B5EF4-FFF2-40B4-BE49-F238E27FC236}">
                <a16:creationId xmlns:a16="http://schemas.microsoft.com/office/drawing/2014/main" id="{E01F3F65-8CFB-9944-B564-143AF849374D}"/>
              </a:ext>
            </a:extLst>
          </p:cNvPr>
          <p:cNvSpPr/>
          <p:nvPr/>
        </p:nvSpPr>
        <p:spPr>
          <a:xfrm>
            <a:off x="952739" y="1029420"/>
            <a:ext cx="7238520" cy="461665"/>
          </a:xfrm>
          <a:prstGeom prst="rect">
            <a:avLst/>
          </a:prstGeom>
        </p:spPr>
        <p:txBody>
          <a:bodyPr wrap="none">
            <a:spAutoFit/>
          </a:bodyPr>
          <a:lstStyle/>
          <a:p>
            <a:pPr lvl="0">
              <a:defRPr/>
            </a:pPr>
            <a:r>
              <a:rPr kumimoji="0" lang="fr-CH" sz="2400" b="0" i="0" u="none" strike="noStrike" kern="1200" cap="none" spc="0" normalizeH="0" baseline="0" noProof="0" dirty="0">
                <a:ln>
                  <a:noFill/>
                </a:ln>
                <a:solidFill>
                  <a:prstClr val="black"/>
                </a:solidFill>
                <a:effectLst/>
                <a:uLnTx/>
                <a:uFillTx/>
                <a:latin typeface="Calibri"/>
                <a:ea typeface="+mn-ea"/>
                <a:cs typeface="Arial"/>
              </a:rPr>
              <a:t>open source | </a:t>
            </a:r>
            <a:r>
              <a:rPr kumimoji="0" lang="fr-CH" sz="2400" b="0" i="0" u="none" strike="noStrike" kern="1200" cap="none" spc="0" normalizeH="0" baseline="0" noProof="0" dirty="0">
                <a:ln>
                  <a:noFill/>
                </a:ln>
                <a:solidFill>
                  <a:prstClr val="black"/>
                </a:solidFill>
                <a:effectLst/>
                <a:uLnTx/>
                <a:uFillTx/>
                <a:latin typeface="Calibri"/>
                <a:ea typeface="+mn-ea"/>
                <a:cs typeface="+mn-cs"/>
              </a:rPr>
              <a:t>gratuit | </a:t>
            </a:r>
            <a:r>
              <a:rPr kumimoji="0" lang="fr-CH" sz="2400" b="0" i="0" u="none" strike="noStrike" kern="1200" cap="none" spc="0" normalizeH="0" baseline="0" noProof="0" dirty="0">
                <a:ln>
                  <a:noFill/>
                </a:ln>
                <a:solidFill>
                  <a:prstClr val="black"/>
                </a:solidFill>
                <a:effectLst/>
                <a:uLnTx/>
                <a:uFillTx/>
                <a:latin typeface="Calibri"/>
                <a:ea typeface="+mn-ea"/>
                <a:cs typeface="Arial"/>
              </a:rPr>
              <a:t>multi-OS </a:t>
            </a:r>
            <a:r>
              <a:rPr lang="fr-CH" sz="2400" dirty="0">
                <a:solidFill>
                  <a:prstClr val="black"/>
                </a:solidFill>
              </a:rPr>
              <a:t>| </a:t>
            </a:r>
            <a:r>
              <a:rPr lang="fr-CH" sz="2400" dirty="0">
                <a:solidFill>
                  <a:prstClr val="black"/>
                </a:solidFill>
                <a:cs typeface="Arial"/>
              </a:rPr>
              <a:t>outil officiel de l’OMS</a:t>
            </a:r>
            <a:endParaRPr kumimoji="0" lang="fr-CH" sz="2400" b="0" i="0" u="none" strike="noStrike" kern="1200" cap="none" spc="0" normalizeH="0" baseline="0" noProof="0" dirty="0">
              <a:ln>
                <a:noFill/>
              </a:ln>
              <a:solidFill>
                <a:prstClr val="black"/>
              </a:solidFill>
              <a:effectLst/>
              <a:uLnTx/>
              <a:uFillTx/>
              <a:latin typeface="Calibri"/>
              <a:ea typeface="+mn-ea"/>
              <a:cs typeface="Arial"/>
            </a:endParaRPr>
          </a:p>
        </p:txBody>
      </p:sp>
      <p:sp>
        <p:nvSpPr>
          <p:cNvPr id="15" name="Rectangle 14">
            <a:extLst>
              <a:ext uri="{FF2B5EF4-FFF2-40B4-BE49-F238E27FC236}">
                <a16:creationId xmlns:a16="http://schemas.microsoft.com/office/drawing/2014/main" id="{E67D013A-F1B2-1D43-B07A-6946D0AB75FA}"/>
              </a:ext>
            </a:extLst>
          </p:cNvPr>
          <p:cNvSpPr/>
          <p:nvPr/>
        </p:nvSpPr>
        <p:spPr>
          <a:xfrm>
            <a:off x="2350942" y="6080916"/>
            <a:ext cx="44421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Arial"/>
                <a:hlinkClick r:id="rId4">
                  <a:extLst>
                    <a:ext uri="{A12FA001-AC4F-418D-AE19-62706E023703}">
                      <ahyp:hlinkClr xmlns:ahyp="http://schemas.microsoft.com/office/drawing/2018/hyperlinkcolor" val="tx"/>
                    </a:ext>
                  </a:extLst>
                </a:hlinkClick>
              </a:rPr>
              <a:t>www.accessmod.org</a:t>
            </a:r>
            <a:endParaRPr kumimoji="0" lang="en-US" sz="3200" b="1" i="0" u="none" strike="noStrike" kern="1200" cap="none" spc="0" normalizeH="0" baseline="0" noProof="0" dirty="0">
              <a:ln>
                <a:noFill/>
              </a:ln>
              <a:solidFill>
                <a:prstClr val="black"/>
              </a:solidFill>
              <a:effectLst/>
              <a:uLnTx/>
              <a:uFillTx/>
              <a:latin typeface="Calibri"/>
              <a:ea typeface="+mn-ea"/>
              <a:cs typeface="Arial"/>
            </a:endParaRPr>
          </a:p>
        </p:txBody>
      </p:sp>
      <p:pic>
        <p:nvPicPr>
          <p:cNvPr id="8" name="Picture 7" descr="BFA_Figures_14">
            <a:extLst>
              <a:ext uri="{FF2B5EF4-FFF2-40B4-BE49-F238E27FC236}">
                <a16:creationId xmlns:a16="http://schemas.microsoft.com/office/drawing/2014/main" id="{5427783C-980A-1B6E-61F6-846FA708BE38}"/>
              </a:ext>
            </a:extLst>
          </p:cNvPr>
          <p:cNvPicPr/>
          <p:nvPr/>
        </p:nvPicPr>
        <p:blipFill>
          <a:blip r:embed="rId5" cstate="print">
            <a:clrChange>
              <a:clrFrom>
                <a:srgbClr val="FFFFFF"/>
              </a:clrFrom>
              <a:clrTo>
                <a:srgbClr val="FFFFFF">
                  <a:alpha val="0"/>
                </a:srgbClr>
              </a:clrTo>
            </a:clrChange>
          </a:blip>
          <a:srcRect l="13020" t="15933" r="12476" b="14496"/>
          <a:stretch>
            <a:fillRect/>
          </a:stretch>
        </p:blipFill>
        <p:spPr bwMode="auto">
          <a:xfrm>
            <a:off x="5824602" y="2468808"/>
            <a:ext cx="2952651" cy="187896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222AF962-110B-5E90-AF93-266C647D6197}"/>
              </a:ext>
            </a:extLst>
          </p:cNvPr>
          <p:cNvSpPr/>
          <p:nvPr/>
        </p:nvSpPr>
        <p:spPr>
          <a:xfrm>
            <a:off x="0" y="4552"/>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0DA18424-E808-04A5-01EF-9E82329378D6}"/>
              </a:ext>
            </a:extLst>
          </p:cNvPr>
          <p:cNvSpPr txBox="1"/>
          <p:nvPr/>
        </p:nvSpPr>
        <p:spPr>
          <a:xfrm>
            <a:off x="67238" y="202528"/>
            <a:ext cx="9036496" cy="584775"/>
          </a:xfrm>
          <a:prstGeom prst="rect">
            <a:avLst/>
          </a:prstGeom>
          <a:noFill/>
        </p:spPr>
        <p:txBody>
          <a:bodyPr wrap="square">
            <a:spAutoFit/>
          </a:bodyPr>
          <a:lstStyle/>
          <a:p>
            <a:pPr marL="0" marR="0" lvl="0" indent="-514350" algn="ctr" defTabSz="457200" rtl="0" eaLnBrk="1" fontAlgn="auto" latinLnBrk="0" hangingPunct="1">
              <a:lnSpc>
                <a:spcPct val="100000"/>
              </a:lnSpc>
              <a:spcBef>
                <a:spcPct val="0"/>
              </a:spcBef>
              <a:spcAft>
                <a:spcPts val="0"/>
              </a:spcAft>
              <a:buClrTx/>
              <a:buSzTx/>
              <a:buFontTx/>
              <a:buNone/>
              <a:tabLst/>
              <a:defRPr/>
            </a:pPr>
            <a:r>
              <a:rPr kumimoji="0" lang="en-US" altLang="en-US" sz="3200" b="1" u="none" strike="noStrike" kern="1200" cap="none" spc="0" normalizeH="0" baseline="0" noProof="0" dirty="0">
                <a:ln>
                  <a:noFill/>
                </a:ln>
                <a:solidFill>
                  <a:schemeClr val="bg1"/>
                </a:solidFill>
                <a:effectLst/>
                <a:uLnTx/>
                <a:uFillTx/>
                <a:ea typeface="+mj-ea"/>
                <a:cs typeface="Calibri" panose="020F0502020204030204" pitchFamily="34" charset="0"/>
              </a:rPr>
              <a:t>AccessMod 5</a:t>
            </a:r>
          </a:p>
        </p:txBody>
      </p:sp>
      <p:sp>
        <p:nvSpPr>
          <p:cNvPr id="4" name="Slide Number Placeholder 2">
            <a:extLst>
              <a:ext uri="{FF2B5EF4-FFF2-40B4-BE49-F238E27FC236}">
                <a16:creationId xmlns:a16="http://schemas.microsoft.com/office/drawing/2014/main" id="{1EAE3F57-EB92-3BAC-6F4A-5E28313897C0}"/>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5</a:t>
            </a:fld>
            <a:endParaRPr lang="en-GB" altLang="en-US" dirty="0"/>
          </a:p>
        </p:txBody>
      </p:sp>
    </p:spTree>
    <p:extLst>
      <p:ext uri="{BB962C8B-B14F-4D97-AF65-F5344CB8AC3E}">
        <p14:creationId xmlns:p14="http://schemas.microsoft.com/office/powerpoint/2010/main" val="2217084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1B67EE5-0276-1945-AC0C-591C28B4BA26}"/>
              </a:ext>
            </a:extLst>
          </p:cNvPr>
          <p:cNvGrpSpPr/>
          <p:nvPr/>
        </p:nvGrpSpPr>
        <p:grpSpPr>
          <a:xfrm>
            <a:off x="1737142" y="3715441"/>
            <a:ext cx="2757250" cy="3095785"/>
            <a:chOff x="1737142" y="3527405"/>
            <a:chExt cx="2757250" cy="3095785"/>
          </a:xfrm>
        </p:grpSpPr>
        <p:sp>
          <p:nvSpPr>
            <p:cNvPr id="11" name="Rectangle 10">
              <a:extLst>
                <a:ext uri="{FF2B5EF4-FFF2-40B4-BE49-F238E27FC236}">
                  <a16:creationId xmlns:a16="http://schemas.microsoft.com/office/drawing/2014/main" id="{E9926EA9-76E5-9145-B646-9E3AB389F0A9}"/>
                </a:ext>
              </a:extLst>
            </p:cNvPr>
            <p:cNvSpPr/>
            <p:nvPr/>
          </p:nvSpPr>
          <p:spPr>
            <a:xfrm>
              <a:off x="1737142" y="5607527"/>
              <a:ext cx="2757250" cy="1015663"/>
            </a:xfrm>
            <a:prstGeom prst="rect">
              <a:avLst/>
            </a:prstGeom>
          </p:spPr>
          <p:txBody>
            <a:bodyPr wrap="square">
              <a:spAutoFit/>
            </a:bodyPr>
            <a:lstStyle/>
            <a:p>
              <a:pPr algn="ctr" fontAlgn="base"/>
              <a:r>
                <a:rPr lang="fr-FR" b="1" dirty="0">
                  <a:solidFill>
                    <a:srgbClr val="6E6968"/>
                  </a:solidFill>
                </a:rPr>
                <a:t>Statistiques zonales</a:t>
              </a:r>
            </a:p>
            <a:p>
              <a:pPr algn="ctr" fontAlgn="base"/>
              <a:r>
                <a:rPr lang="fr-FR" sz="1400" dirty="0">
                  <a:solidFill>
                    <a:srgbClr val="6E6968"/>
                  </a:solidFill>
                </a:rPr>
                <a:t>Calculer le pourcentage de population couverte dans chaque division sous-nationale</a:t>
              </a:r>
            </a:p>
          </p:txBody>
        </p:sp>
        <p:pic>
          <p:nvPicPr>
            <p:cNvPr id="13" name="Picture 12">
              <a:extLst>
                <a:ext uri="{FF2B5EF4-FFF2-40B4-BE49-F238E27FC236}">
                  <a16:creationId xmlns:a16="http://schemas.microsoft.com/office/drawing/2014/main" id="{C708F550-9E2F-F746-AA1E-D4150AF80CEB}"/>
                </a:ext>
              </a:extLst>
            </p:cNvPr>
            <p:cNvPicPr>
              <a:picLocks noChangeAspect="1"/>
            </p:cNvPicPr>
            <p:nvPr/>
          </p:nvPicPr>
          <p:blipFill>
            <a:blip r:embed="rId3"/>
            <a:stretch>
              <a:fillRect/>
            </a:stretch>
          </p:blipFill>
          <p:spPr>
            <a:xfrm>
              <a:off x="2110835" y="3527405"/>
              <a:ext cx="2009865" cy="1976214"/>
            </a:xfrm>
            <a:prstGeom prst="rect">
              <a:avLst/>
            </a:prstGeom>
          </p:spPr>
        </p:pic>
      </p:grpSp>
      <p:grpSp>
        <p:nvGrpSpPr>
          <p:cNvPr id="25" name="Group 24">
            <a:extLst>
              <a:ext uri="{FF2B5EF4-FFF2-40B4-BE49-F238E27FC236}">
                <a16:creationId xmlns:a16="http://schemas.microsoft.com/office/drawing/2014/main" id="{41631129-DAD8-614F-95A4-E241F3682378}"/>
              </a:ext>
            </a:extLst>
          </p:cNvPr>
          <p:cNvGrpSpPr/>
          <p:nvPr/>
        </p:nvGrpSpPr>
        <p:grpSpPr>
          <a:xfrm>
            <a:off x="4889713" y="3715441"/>
            <a:ext cx="2757250" cy="3095785"/>
            <a:chOff x="4889713" y="3527405"/>
            <a:chExt cx="2757250" cy="3095785"/>
          </a:xfrm>
        </p:grpSpPr>
        <p:sp>
          <p:nvSpPr>
            <p:cNvPr id="12" name="Rectangle 11">
              <a:extLst>
                <a:ext uri="{FF2B5EF4-FFF2-40B4-BE49-F238E27FC236}">
                  <a16:creationId xmlns:a16="http://schemas.microsoft.com/office/drawing/2014/main" id="{B4D0B3AC-0EDF-7A44-AB55-BCAF1A9ADFE4}"/>
                </a:ext>
              </a:extLst>
            </p:cNvPr>
            <p:cNvSpPr/>
            <p:nvPr/>
          </p:nvSpPr>
          <p:spPr>
            <a:xfrm>
              <a:off x="4889713" y="5607527"/>
              <a:ext cx="2757250" cy="1015663"/>
            </a:xfrm>
            <a:prstGeom prst="rect">
              <a:avLst/>
            </a:prstGeom>
          </p:spPr>
          <p:txBody>
            <a:bodyPr wrap="square">
              <a:spAutoFit/>
            </a:bodyPr>
            <a:lstStyle/>
            <a:p>
              <a:pPr algn="ctr" fontAlgn="base"/>
              <a:r>
                <a:rPr lang="fr-FR" b="1" dirty="0">
                  <a:solidFill>
                    <a:srgbClr val="6E6968"/>
                  </a:solidFill>
                </a:rPr>
                <a:t>Analyse de mise à l’échelle</a:t>
              </a:r>
            </a:p>
            <a:p>
              <a:pPr algn="ctr" fontAlgn="base"/>
              <a:r>
                <a:rPr lang="fr-FR" sz="1400" dirty="0">
                  <a:solidFill>
                    <a:srgbClr val="6E6968"/>
                  </a:solidFill>
                </a:rPr>
                <a:t>Identifier l’emplacement optimal pour la construction de nouveaux </a:t>
              </a:r>
            </a:p>
            <a:p>
              <a:pPr algn="ctr" fontAlgn="base"/>
              <a:r>
                <a:rPr lang="fr-FR" sz="1400" dirty="0">
                  <a:solidFill>
                    <a:srgbClr val="6E6968"/>
                  </a:solidFill>
                </a:rPr>
                <a:t>établissements de santé</a:t>
              </a:r>
            </a:p>
          </p:txBody>
        </p:sp>
        <p:pic>
          <p:nvPicPr>
            <p:cNvPr id="14" name="Picture 13">
              <a:extLst>
                <a:ext uri="{FF2B5EF4-FFF2-40B4-BE49-F238E27FC236}">
                  <a16:creationId xmlns:a16="http://schemas.microsoft.com/office/drawing/2014/main" id="{07D8FCBA-D129-C143-99AD-A3C8A5DAD944}"/>
                </a:ext>
              </a:extLst>
            </p:cNvPr>
            <p:cNvPicPr>
              <a:picLocks noChangeAspect="1"/>
            </p:cNvPicPr>
            <p:nvPr/>
          </p:nvPicPr>
          <p:blipFill>
            <a:blip r:embed="rId4"/>
            <a:stretch>
              <a:fillRect/>
            </a:stretch>
          </p:blipFill>
          <p:spPr>
            <a:xfrm>
              <a:off x="5385789" y="3527405"/>
              <a:ext cx="1978211" cy="1953598"/>
            </a:xfrm>
            <a:prstGeom prst="rect">
              <a:avLst/>
            </a:prstGeom>
          </p:spPr>
        </p:pic>
      </p:grpSp>
      <p:grpSp>
        <p:nvGrpSpPr>
          <p:cNvPr id="21" name="Group 20">
            <a:extLst>
              <a:ext uri="{FF2B5EF4-FFF2-40B4-BE49-F238E27FC236}">
                <a16:creationId xmlns:a16="http://schemas.microsoft.com/office/drawing/2014/main" id="{4E6A7BCA-7CC1-8548-B72A-CEB02A7AB808}"/>
              </a:ext>
            </a:extLst>
          </p:cNvPr>
          <p:cNvGrpSpPr/>
          <p:nvPr/>
        </p:nvGrpSpPr>
        <p:grpSpPr>
          <a:xfrm>
            <a:off x="261891" y="83667"/>
            <a:ext cx="2741409" cy="3106819"/>
            <a:chOff x="261891" y="255123"/>
            <a:chExt cx="2741409" cy="3106819"/>
          </a:xfrm>
        </p:grpSpPr>
        <p:pic>
          <p:nvPicPr>
            <p:cNvPr id="15" name="Picture 14">
              <a:extLst>
                <a:ext uri="{FF2B5EF4-FFF2-40B4-BE49-F238E27FC236}">
                  <a16:creationId xmlns:a16="http://schemas.microsoft.com/office/drawing/2014/main" id="{9AE03B80-CC72-0E45-A79E-9EBAE782CD1F}"/>
                </a:ext>
              </a:extLst>
            </p:cNvPr>
            <p:cNvPicPr>
              <a:picLocks noChangeAspect="1"/>
            </p:cNvPicPr>
            <p:nvPr/>
          </p:nvPicPr>
          <p:blipFill rotWithShape="1">
            <a:blip r:embed="rId5"/>
            <a:srcRect b="3005"/>
            <a:stretch/>
          </p:blipFill>
          <p:spPr>
            <a:xfrm>
              <a:off x="600638" y="255123"/>
              <a:ext cx="2063917" cy="1913100"/>
            </a:xfrm>
            <a:prstGeom prst="rect">
              <a:avLst/>
            </a:prstGeom>
          </p:spPr>
        </p:pic>
        <p:sp>
          <p:nvSpPr>
            <p:cNvPr id="17" name="Rectangle 16">
              <a:extLst>
                <a:ext uri="{FF2B5EF4-FFF2-40B4-BE49-F238E27FC236}">
                  <a16:creationId xmlns:a16="http://schemas.microsoft.com/office/drawing/2014/main" id="{EE19A802-6C26-FC43-9CBE-5C8DED472F8D}"/>
                </a:ext>
              </a:extLst>
            </p:cNvPr>
            <p:cNvSpPr/>
            <p:nvPr/>
          </p:nvSpPr>
          <p:spPr>
            <a:xfrm>
              <a:off x="261891" y="2346279"/>
              <a:ext cx="2741409" cy="1015663"/>
            </a:xfrm>
            <a:prstGeom prst="rect">
              <a:avLst/>
            </a:prstGeom>
          </p:spPr>
          <p:txBody>
            <a:bodyPr wrap="square">
              <a:spAutoFit/>
            </a:bodyPr>
            <a:lstStyle/>
            <a:p>
              <a:pPr algn="ctr" fontAlgn="base"/>
              <a:r>
                <a:rPr lang="fr-FR" b="1" dirty="0">
                  <a:solidFill>
                    <a:srgbClr val="6E6968"/>
                  </a:solidFill>
                </a:rPr>
                <a:t>Analyse d’accessibilité</a:t>
              </a:r>
            </a:p>
            <a:p>
              <a:pPr algn="ctr" fontAlgn="base"/>
              <a:r>
                <a:rPr lang="fr-FR" sz="1400" dirty="0">
                  <a:solidFill>
                    <a:srgbClr val="6E6968"/>
                  </a:solidFill>
                </a:rPr>
                <a:t>Calculer le temps de voyage nécessaire pour atteindre le centre de santé le plus proche</a:t>
              </a:r>
            </a:p>
          </p:txBody>
        </p:sp>
      </p:grpSp>
      <p:grpSp>
        <p:nvGrpSpPr>
          <p:cNvPr id="22" name="Group 21">
            <a:extLst>
              <a:ext uri="{FF2B5EF4-FFF2-40B4-BE49-F238E27FC236}">
                <a16:creationId xmlns:a16="http://schemas.microsoft.com/office/drawing/2014/main" id="{5EFB1BC5-C89C-A848-A965-37A990CB82C8}"/>
              </a:ext>
            </a:extLst>
          </p:cNvPr>
          <p:cNvGrpSpPr/>
          <p:nvPr/>
        </p:nvGrpSpPr>
        <p:grpSpPr>
          <a:xfrm>
            <a:off x="3003301" y="41550"/>
            <a:ext cx="3137402" cy="3641378"/>
            <a:chOff x="3003301" y="213006"/>
            <a:chExt cx="3137402" cy="3641378"/>
          </a:xfrm>
        </p:grpSpPr>
        <p:pic>
          <p:nvPicPr>
            <p:cNvPr id="16" name="Picture 15">
              <a:extLst>
                <a:ext uri="{FF2B5EF4-FFF2-40B4-BE49-F238E27FC236}">
                  <a16:creationId xmlns:a16="http://schemas.microsoft.com/office/drawing/2014/main" id="{4805CE52-11A3-1648-BF9B-354BCC15D5BA}"/>
                </a:ext>
              </a:extLst>
            </p:cNvPr>
            <p:cNvPicPr>
              <a:picLocks noChangeAspect="1"/>
            </p:cNvPicPr>
            <p:nvPr/>
          </p:nvPicPr>
          <p:blipFill rotWithShape="1">
            <a:blip r:embed="rId6"/>
            <a:srcRect b="2809"/>
            <a:stretch/>
          </p:blipFill>
          <p:spPr>
            <a:xfrm>
              <a:off x="3554166" y="213006"/>
              <a:ext cx="2047920" cy="1987592"/>
            </a:xfrm>
            <a:prstGeom prst="rect">
              <a:avLst/>
            </a:prstGeom>
          </p:spPr>
        </p:pic>
        <p:sp>
          <p:nvSpPr>
            <p:cNvPr id="18" name="Rectangle 17">
              <a:extLst>
                <a:ext uri="{FF2B5EF4-FFF2-40B4-BE49-F238E27FC236}">
                  <a16:creationId xmlns:a16="http://schemas.microsoft.com/office/drawing/2014/main" id="{A6B938C4-0F03-324D-8730-A0D505EA10B2}"/>
                </a:ext>
              </a:extLst>
            </p:cNvPr>
            <p:cNvSpPr/>
            <p:nvPr/>
          </p:nvSpPr>
          <p:spPr>
            <a:xfrm>
              <a:off x="3003301" y="2346279"/>
              <a:ext cx="3137402" cy="1508105"/>
            </a:xfrm>
            <a:prstGeom prst="rect">
              <a:avLst/>
            </a:prstGeom>
          </p:spPr>
          <p:txBody>
            <a:bodyPr wrap="square">
              <a:spAutoFit/>
            </a:bodyPr>
            <a:lstStyle/>
            <a:p>
              <a:pPr algn="ctr" fontAlgn="base"/>
              <a:r>
                <a:rPr lang="en-US" b="1" dirty="0" err="1">
                  <a:solidFill>
                    <a:srgbClr val="6E6968"/>
                  </a:solidFill>
                </a:rPr>
                <a:t>Analyse</a:t>
              </a:r>
              <a:r>
                <a:rPr lang="en-US" b="1" dirty="0">
                  <a:solidFill>
                    <a:srgbClr val="6E6968"/>
                  </a:solidFill>
                </a:rPr>
                <a:t> de la couverture </a:t>
              </a:r>
              <a:r>
                <a:rPr lang="en-US" b="1" dirty="0" err="1">
                  <a:solidFill>
                    <a:srgbClr val="6E6968"/>
                  </a:solidFill>
                </a:rPr>
                <a:t>géographique</a:t>
              </a:r>
              <a:endParaRPr lang="en-US" b="1" dirty="0">
                <a:solidFill>
                  <a:srgbClr val="6E6968"/>
                </a:solidFill>
              </a:endParaRPr>
            </a:p>
            <a:p>
              <a:pPr algn="ctr" fontAlgn="base"/>
              <a:r>
                <a:rPr lang="fr-FR" sz="1400" dirty="0">
                  <a:solidFill>
                    <a:srgbClr val="6E6968"/>
                  </a:solidFill>
                </a:rPr>
                <a:t>Prendre en compte la capacité d'accueil </a:t>
              </a:r>
              <a:r>
                <a:rPr lang="en-US" sz="1400" dirty="0">
                  <a:solidFill>
                    <a:srgbClr val="6E6968"/>
                  </a:solidFill>
                </a:rPr>
                <a:t>de </a:t>
              </a:r>
              <a:r>
                <a:rPr lang="fr-FR" sz="1400" dirty="0">
                  <a:solidFill>
                    <a:srgbClr val="6E6968"/>
                  </a:solidFill>
                </a:rPr>
                <a:t>chaque</a:t>
              </a:r>
              <a:r>
                <a:rPr lang="en-US" sz="1400" dirty="0">
                  <a:solidFill>
                    <a:srgbClr val="6E6968"/>
                  </a:solidFill>
                </a:rPr>
                <a:t> </a:t>
              </a:r>
              <a:r>
                <a:rPr lang="fr-FR" sz="1400" dirty="0">
                  <a:solidFill>
                    <a:srgbClr val="6E6968"/>
                  </a:solidFill>
                </a:rPr>
                <a:t>établissement</a:t>
              </a:r>
              <a:r>
                <a:rPr lang="en-US" sz="1400" dirty="0">
                  <a:solidFill>
                    <a:srgbClr val="6E6968"/>
                  </a:solidFill>
                </a:rPr>
                <a:t> de santé pour </a:t>
              </a:r>
              <a:r>
                <a:rPr lang="fr-FR" sz="1400" dirty="0">
                  <a:solidFill>
                    <a:srgbClr val="6E6968"/>
                  </a:solidFill>
                </a:rPr>
                <a:t>identifier les contraintes de capacité et leur variation selon les régions</a:t>
              </a:r>
            </a:p>
          </p:txBody>
        </p:sp>
      </p:grpSp>
      <p:grpSp>
        <p:nvGrpSpPr>
          <p:cNvPr id="23" name="Group 22">
            <a:extLst>
              <a:ext uri="{FF2B5EF4-FFF2-40B4-BE49-F238E27FC236}">
                <a16:creationId xmlns:a16="http://schemas.microsoft.com/office/drawing/2014/main" id="{DBD87DBB-7972-EA43-9E9E-026617D091F7}"/>
              </a:ext>
            </a:extLst>
          </p:cNvPr>
          <p:cNvGrpSpPr/>
          <p:nvPr/>
        </p:nvGrpSpPr>
        <p:grpSpPr>
          <a:xfrm>
            <a:off x="6357938" y="83667"/>
            <a:ext cx="2131427" cy="3608740"/>
            <a:chOff x="6357938" y="255123"/>
            <a:chExt cx="2131427" cy="3608740"/>
          </a:xfrm>
        </p:grpSpPr>
        <p:pic>
          <p:nvPicPr>
            <p:cNvPr id="19" name="Picture 18">
              <a:extLst>
                <a:ext uri="{FF2B5EF4-FFF2-40B4-BE49-F238E27FC236}">
                  <a16:creationId xmlns:a16="http://schemas.microsoft.com/office/drawing/2014/main" id="{416592B5-4F40-E841-A2D3-D8823EE6C3C1}"/>
                </a:ext>
              </a:extLst>
            </p:cNvPr>
            <p:cNvPicPr>
              <a:picLocks noChangeAspect="1"/>
            </p:cNvPicPr>
            <p:nvPr/>
          </p:nvPicPr>
          <p:blipFill>
            <a:blip r:embed="rId7"/>
            <a:stretch>
              <a:fillRect/>
            </a:stretch>
          </p:blipFill>
          <p:spPr>
            <a:xfrm>
              <a:off x="6491697" y="255123"/>
              <a:ext cx="1988936" cy="1919729"/>
            </a:xfrm>
            <a:prstGeom prst="rect">
              <a:avLst/>
            </a:prstGeom>
          </p:spPr>
        </p:pic>
        <p:sp>
          <p:nvSpPr>
            <p:cNvPr id="20" name="Rectangle 19">
              <a:extLst>
                <a:ext uri="{FF2B5EF4-FFF2-40B4-BE49-F238E27FC236}">
                  <a16:creationId xmlns:a16="http://schemas.microsoft.com/office/drawing/2014/main" id="{77517A76-E16C-3244-A0FB-01472F4C0439}"/>
                </a:ext>
              </a:extLst>
            </p:cNvPr>
            <p:cNvSpPr/>
            <p:nvPr/>
          </p:nvSpPr>
          <p:spPr>
            <a:xfrm>
              <a:off x="6357938" y="2355758"/>
              <a:ext cx="2131427" cy="1508105"/>
            </a:xfrm>
            <a:prstGeom prst="rect">
              <a:avLst/>
            </a:prstGeom>
          </p:spPr>
          <p:txBody>
            <a:bodyPr wrap="square">
              <a:spAutoFit/>
            </a:bodyPr>
            <a:lstStyle/>
            <a:p>
              <a:pPr algn="ctr" fontAlgn="base"/>
              <a:r>
                <a:rPr lang="fr-FR" b="1" dirty="0">
                  <a:solidFill>
                    <a:srgbClr val="6E6968"/>
                  </a:solidFill>
                </a:rPr>
                <a:t>Analyse de la référence</a:t>
              </a:r>
            </a:p>
            <a:p>
              <a:pPr algn="ctr" fontAlgn="base"/>
              <a:r>
                <a:rPr lang="fr-FR" sz="1400" dirty="0">
                  <a:solidFill>
                    <a:srgbClr val="6E6968"/>
                  </a:solidFill>
                </a:rPr>
                <a:t>Calculer les distances et temps de trajet séparant différents types d’établissements de santé</a:t>
              </a:r>
            </a:p>
          </p:txBody>
        </p:sp>
      </p:grpSp>
      <p:sp>
        <p:nvSpPr>
          <p:cNvPr id="2" name="Slide Number Placeholder 2">
            <a:extLst>
              <a:ext uri="{FF2B5EF4-FFF2-40B4-BE49-F238E27FC236}">
                <a16:creationId xmlns:a16="http://schemas.microsoft.com/office/drawing/2014/main" id="{AA0A27F0-A2EB-0039-79C4-3B65D02A7F69}"/>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6</a:t>
            </a:fld>
            <a:endParaRPr lang="en-GB" altLang="en-US" dirty="0"/>
          </a:p>
        </p:txBody>
      </p:sp>
    </p:spTree>
    <p:extLst>
      <p:ext uri="{BB962C8B-B14F-4D97-AF65-F5344CB8AC3E}">
        <p14:creationId xmlns:p14="http://schemas.microsoft.com/office/powerpoint/2010/main" val="226158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0" name="Rectangle 16"/>
          <p:cNvSpPr>
            <a:spLocks noChangeArrowheads="1"/>
          </p:cNvSpPr>
          <p:nvPr/>
        </p:nvSpPr>
        <p:spPr bwMode="auto">
          <a:xfrm>
            <a:off x="3730451" y="3554976"/>
            <a:ext cx="2232025" cy="215900"/>
          </a:xfrm>
          <a:prstGeom prst="rect">
            <a:avLst/>
          </a:prstGeom>
          <a:solidFill>
            <a:schemeClr val="bg1"/>
          </a:solidFill>
          <a:ln w="9525">
            <a:noFill/>
            <a:miter lim="800000"/>
            <a:headEnd/>
            <a:tailEnd/>
          </a:ln>
        </p:spPr>
        <p:txBody>
          <a:bodyPr wrap="none" anchor="ctr"/>
          <a:lstStyle/>
          <a:p>
            <a:endParaRPr lang="fr-CH"/>
          </a:p>
        </p:txBody>
      </p:sp>
      <p:sp>
        <p:nvSpPr>
          <p:cNvPr id="59401" name="Rectangle 17"/>
          <p:cNvSpPr>
            <a:spLocks noChangeArrowheads="1"/>
          </p:cNvSpPr>
          <p:nvPr/>
        </p:nvSpPr>
        <p:spPr bwMode="auto">
          <a:xfrm>
            <a:off x="688801" y="3539101"/>
            <a:ext cx="2232025" cy="215900"/>
          </a:xfrm>
          <a:prstGeom prst="rect">
            <a:avLst/>
          </a:prstGeom>
          <a:solidFill>
            <a:schemeClr val="bg1"/>
          </a:solidFill>
          <a:ln w="9525">
            <a:noFill/>
            <a:miter lim="800000"/>
            <a:headEnd/>
            <a:tailEnd/>
          </a:ln>
        </p:spPr>
        <p:txBody>
          <a:bodyPr wrap="none" anchor="ctr"/>
          <a:lstStyle/>
          <a:p>
            <a:endParaRPr lang="fr-CH"/>
          </a:p>
        </p:txBody>
      </p:sp>
      <p:sp>
        <p:nvSpPr>
          <p:cNvPr id="59403" name="Freeform 19"/>
          <p:cNvSpPr>
            <a:spLocks/>
          </p:cNvSpPr>
          <p:nvPr/>
        </p:nvSpPr>
        <p:spPr bwMode="auto">
          <a:xfrm>
            <a:off x="2698576" y="1707126"/>
            <a:ext cx="503238" cy="574675"/>
          </a:xfrm>
          <a:custGeom>
            <a:avLst/>
            <a:gdLst>
              <a:gd name="T0" fmla="*/ 0 w 317"/>
              <a:gd name="T1" fmla="*/ 317 h 362"/>
              <a:gd name="T2" fmla="*/ 317 w 317"/>
              <a:gd name="T3" fmla="*/ 362 h 362"/>
              <a:gd name="T4" fmla="*/ 317 w 317"/>
              <a:gd name="T5" fmla="*/ 136 h 362"/>
              <a:gd name="T6" fmla="*/ 272 w 317"/>
              <a:gd name="T7" fmla="*/ 90 h 362"/>
              <a:gd name="T8" fmla="*/ 181 w 317"/>
              <a:gd name="T9" fmla="*/ 0 h 362"/>
              <a:gd name="T10" fmla="*/ 0 w 317"/>
              <a:gd name="T11" fmla="*/ 136 h 362"/>
              <a:gd name="T12" fmla="*/ 0 w 317"/>
              <a:gd name="T13" fmla="*/ 317 h 362"/>
              <a:gd name="T14" fmla="*/ 0 60000 65536"/>
              <a:gd name="T15" fmla="*/ 0 60000 65536"/>
              <a:gd name="T16" fmla="*/ 0 60000 65536"/>
              <a:gd name="T17" fmla="*/ 0 60000 65536"/>
              <a:gd name="T18" fmla="*/ 0 60000 65536"/>
              <a:gd name="T19" fmla="*/ 0 60000 65536"/>
              <a:gd name="T20" fmla="*/ 0 60000 65536"/>
              <a:gd name="T21" fmla="*/ 0 w 317"/>
              <a:gd name="T22" fmla="*/ 0 h 362"/>
              <a:gd name="T23" fmla="*/ 317 w 317"/>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7" h="362">
                <a:moveTo>
                  <a:pt x="0" y="317"/>
                </a:moveTo>
                <a:lnTo>
                  <a:pt x="317" y="362"/>
                </a:lnTo>
                <a:lnTo>
                  <a:pt x="317" y="136"/>
                </a:lnTo>
                <a:lnTo>
                  <a:pt x="272" y="90"/>
                </a:lnTo>
                <a:lnTo>
                  <a:pt x="181" y="0"/>
                </a:lnTo>
                <a:lnTo>
                  <a:pt x="0" y="136"/>
                </a:lnTo>
                <a:lnTo>
                  <a:pt x="0" y="317"/>
                </a:lnTo>
                <a:close/>
              </a:path>
            </a:pathLst>
          </a:custGeom>
          <a:solidFill>
            <a:schemeClr val="bg1"/>
          </a:solidFill>
          <a:ln w="9525">
            <a:noFill/>
            <a:round/>
            <a:headEnd/>
            <a:tailEnd/>
          </a:ln>
        </p:spPr>
        <p:txBody>
          <a:bodyPr/>
          <a:lstStyle/>
          <a:p>
            <a:endParaRPr lang="fr-CH"/>
          </a:p>
        </p:txBody>
      </p:sp>
      <p:sp>
        <p:nvSpPr>
          <p:cNvPr id="59405" name="Freeform 21"/>
          <p:cNvSpPr>
            <a:spLocks/>
          </p:cNvSpPr>
          <p:nvPr/>
        </p:nvSpPr>
        <p:spPr bwMode="auto">
          <a:xfrm>
            <a:off x="5649739" y="1626163"/>
            <a:ext cx="720725" cy="215900"/>
          </a:xfrm>
          <a:custGeom>
            <a:avLst/>
            <a:gdLst>
              <a:gd name="T0" fmla="*/ 0 w 454"/>
              <a:gd name="T1" fmla="*/ 136 h 136"/>
              <a:gd name="T2" fmla="*/ 454 w 454"/>
              <a:gd name="T3" fmla="*/ 136 h 136"/>
              <a:gd name="T4" fmla="*/ 409 w 454"/>
              <a:gd name="T5" fmla="*/ 0 h 136"/>
              <a:gd name="T6" fmla="*/ 0 w 454"/>
              <a:gd name="T7" fmla="*/ 91 h 136"/>
              <a:gd name="T8" fmla="*/ 0 w 454"/>
              <a:gd name="T9" fmla="*/ 136 h 136"/>
              <a:gd name="T10" fmla="*/ 0 60000 65536"/>
              <a:gd name="T11" fmla="*/ 0 60000 65536"/>
              <a:gd name="T12" fmla="*/ 0 60000 65536"/>
              <a:gd name="T13" fmla="*/ 0 60000 65536"/>
              <a:gd name="T14" fmla="*/ 0 60000 65536"/>
              <a:gd name="T15" fmla="*/ 0 w 454"/>
              <a:gd name="T16" fmla="*/ 0 h 136"/>
              <a:gd name="T17" fmla="*/ 454 w 454"/>
              <a:gd name="T18" fmla="*/ 136 h 136"/>
            </a:gdLst>
            <a:ahLst/>
            <a:cxnLst>
              <a:cxn ang="T10">
                <a:pos x="T0" y="T1"/>
              </a:cxn>
              <a:cxn ang="T11">
                <a:pos x="T2" y="T3"/>
              </a:cxn>
              <a:cxn ang="T12">
                <a:pos x="T4" y="T5"/>
              </a:cxn>
              <a:cxn ang="T13">
                <a:pos x="T6" y="T7"/>
              </a:cxn>
              <a:cxn ang="T14">
                <a:pos x="T8" y="T9"/>
              </a:cxn>
            </a:cxnLst>
            <a:rect l="T15" t="T16" r="T17" b="T18"/>
            <a:pathLst>
              <a:path w="454" h="136">
                <a:moveTo>
                  <a:pt x="0" y="136"/>
                </a:moveTo>
                <a:lnTo>
                  <a:pt x="454" y="136"/>
                </a:lnTo>
                <a:lnTo>
                  <a:pt x="409" y="0"/>
                </a:lnTo>
                <a:lnTo>
                  <a:pt x="0" y="91"/>
                </a:lnTo>
                <a:lnTo>
                  <a:pt x="0" y="136"/>
                </a:lnTo>
                <a:close/>
              </a:path>
            </a:pathLst>
          </a:custGeom>
          <a:solidFill>
            <a:schemeClr val="bg1"/>
          </a:solidFill>
          <a:ln w="9525">
            <a:noFill/>
            <a:round/>
            <a:headEnd/>
            <a:tailEnd/>
          </a:ln>
        </p:spPr>
        <p:txBody>
          <a:bodyPr/>
          <a:lstStyle/>
          <a:p>
            <a:endParaRPr lang="fr-CH">
              <a:solidFill>
                <a:srgbClr val="2B6959"/>
              </a:solidFill>
            </a:endParaRPr>
          </a:p>
        </p:txBody>
      </p:sp>
      <p:pic>
        <p:nvPicPr>
          <p:cNvPr id="2" name="Picture 1"/>
          <p:cNvPicPr>
            <a:picLocks noChangeAspect="1"/>
          </p:cNvPicPr>
          <p:nvPr/>
        </p:nvPicPr>
        <p:blipFill>
          <a:blip r:embed="rId3" cstate="print"/>
          <a:srcRect r="81255" b="25045"/>
          <a:stretch>
            <a:fillRect/>
          </a:stretch>
        </p:blipFill>
        <p:spPr>
          <a:xfrm>
            <a:off x="457200" y="1378662"/>
            <a:ext cx="1403176" cy="2346176"/>
          </a:xfrm>
          <a:prstGeom prst="rect">
            <a:avLst/>
          </a:prstGeom>
        </p:spPr>
      </p:pic>
      <p:pic>
        <p:nvPicPr>
          <p:cNvPr id="9" name="Picture 8"/>
          <p:cNvPicPr>
            <a:picLocks noChangeAspect="1"/>
          </p:cNvPicPr>
          <p:nvPr/>
        </p:nvPicPr>
        <p:blipFill>
          <a:blip r:embed="rId3" cstate="print"/>
          <a:srcRect l="18324" r="52155" b="25045"/>
          <a:stretch>
            <a:fillRect/>
          </a:stretch>
        </p:blipFill>
        <p:spPr>
          <a:xfrm>
            <a:off x="1981200" y="1362638"/>
            <a:ext cx="2209800" cy="2346176"/>
          </a:xfrm>
          <a:prstGeom prst="rect">
            <a:avLst/>
          </a:prstGeom>
        </p:spPr>
      </p:pic>
      <p:pic>
        <p:nvPicPr>
          <p:cNvPr id="10" name="Picture 9"/>
          <p:cNvPicPr>
            <a:picLocks noChangeAspect="1"/>
          </p:cNvPicPr>
          <p:nvPr/>
        </p:nvPicPr>
        <p:blipFill>
          <a:blip r:embed="rId3" cstate="print"/>
          <a:srcRect l="47249" r="27302" b="25045"/>
          <a:stretch>
            <a:fillRect/>
          </a:stretch>
        </p:blipFill>
        <p:spPr>
          <a:xfrm>
            <a:off x="4451176" y="1362638"/>
            <a:ext cx="1905000" cy="2346176"/>
          </a:xfrm>
          <a:prstGeom prst="rect">
            <a:avLst/>
          </a:prstGeom>
        </p:spPr>
      </p:pic>
      <p:pic>
        <p:nvPicPr>
          <p:cNvPr id="11" name="Picture 10"/>
          <p:cNvPicPr>
            <a:picLocks noChangeAspect="1"/>
          </p:cNvPicPr>
          <p:nvPr/>
        </p:nvPicPr>
        <p:blipFill>
          <a:blip r:embed="rId3" cstate="print"/>
          <a:srcRect l="73716" b="25045"/>
          <a:stretch>
            <a:fillRect/>
          </a:stretch>
        </p:blipFill>
        <p:spPr>
          <a:xfrm>
            <a:off x="6643170" y="1362638"/>
            <a:ext cx="1967430" cy="2346176"/>
          </a:xfrm>
          <a:prstGeom prst="rect">
            <a:avLst/>
          </a:prstGeom>
        </p:spPr>
      </p:pic>
      <p:sp>
        <p:nvSpPr>
          <p:cNvPr id="12" name="Rectangle 11"/>
          <p:cNvSpPr/>
          <p:nvPr/>
        </p:nvSpPr>
        <p:spPr>
          <a:xfrm>
            <a:off x="5356573" y="6550223"/>
            <a:ext cx="3496150" cy="307777"/>
          </a:xfrm>
          <a:prstGeom prst="rect">
            <a:avLst/>
          </a:prstGeom>
        </p:spPr>
        <p:txBody>
          <a:bodyPr wrap="none">
            <a:spAutoFit/>
          </a:bodyPr>
          <a:lstStyle/>
          <a:p>
            <a:r>
              <a:rPr lang="fr-FR" sz="1400" b="0" dirty="0">
                <a:latin typeface="Tahoma" pitchFamily="34" charset="0"/>
                <a:cs typeface="Tahoma" pitchFamily="34" charset="0"/>
              </a:rPr>
              <a:t>Ray et </a:t>
            </a:r>
            <a:r>
              <a:rPr lang="fr-FR" sz="1400" b="0" dirty="0" err="1">
                <a:latin typeface="Tahoma" pitchFamily="34" charset="0"/>
                <a:cs typeface="Tahoma" pitchFamily="34" charset="0"/>
              </a:rPr>
              <a:t>Ebener</a:t>
            </a:r>
            <a:r>
              <a:rPr lang="fr-FR" sz="1400" b="0" dirty="0">
                <a:latin typeface="Tahoma" pitchFamily="34" charset="0"/>
                <a:cs typeface="Tahoma" pitchFamily="34" charset="0"/>
              </a:rPr>
              <a:t>, 2008 Int. J. of </a:t>
            </a:r>
            <a:r>
              <a:rPr lang="fr-FR" sz="1400" b="0" dirty="0" err="1">
                <a:latin typeface="Tahoma" pitchFamily="34" charset="0"/>
                <a:cs typeface="Tahoma" pitchFamily="34" charset="0"/>
              </a:rPr>
              <a:t>Health</a:t>
            </a:r>
            <a:r>
              <a:rPr lang="fr-FR" sz="1400" b="0" dirty="0">
                <a:latin typeface="Tahoma" pitchFamily="34" charset="0"/>
                <a:cs typeface="Tahoma" pitchFamily="34" charset="0"/>
              </a:rPr>
              <a:t> </a:t>
            </a:r>
            <a:r>
              <a:rPr lang="fr-FR" sz="1400" b="0" dirty="0" err="1">
                <a:latin typeface="Tahoma" pitchFamily="34" charset="0"/>
                <a:cs typeface="Tahoma" pitchFamily="34" charset="0"/>
              </a:rPr>
              <a:t>Geo</a:t>
            </a:r>
            <a:r>
              <a:rPr lang="fr-FR" sz="1400" b="0" dirty="0">
                <a:latin typeface="Tahoma" pitchFamily="34" charset="0"/>
                <a:cs typeface="Tahoma" pitchFamily="34" charset="0"/>
              </a:rPr>
              <a:t>.</a:t>
            </a:r>
            <a:endParaRPr lang="en-US" sz="1400" b="0" dirty="0"/>
          </a:p>
        </p:txBody>
      </p:sp>
      <p:sp>
        <p:nvSpPr>
          <p:cNvPr id="14" name="Rectangle 13"/>
          <p:cNvSpPr/>
          <p:nvPr/>
        </p:nvSpPr>
        <p:spPr>
          <a:xfrm>
            <a:off x="116299" y="3865250"/>
            <a:ext cx="1941237" cy="707886"/>
          </a:xfrm>
          <a:prstGeom prst="rect">
            <a:avLst/>
          </a:prstGeom>
        </p:spPr>
        <p:txBody>
          <a:bodyPr wrap="none">
            <a:spAutoFit/>
          </a:bodyPr>
          <a:lstStyle/>
          <a:p>
            <a:r>
              <a:rPr lang="en-AU" sz="2000" b="1" dirty="0" err="1"/>
              <a:t>Cercle</a:t>
            </a:r>
            <a:r>
              <a:rPr lang="en-AU" sz="2000" b="1" dirty="0"/>
              <a:t> </a:t>
            </a:r>
            <a:r>
              <a:rPr lang="en-AU" sz="2000" b="1" u="sng" dirty="0" err="1"/>
              <a:t>à</a:t>
            </a:r>
            <a:r>
              <a:rPr lang="en-AU" sz="2000" b="1" u="sng" dirty="0"/>
              <a:t> </a:t>
            </a:r>
            <a:r>
              <a:rPr lang="en-AU" sz="2000" b="1" u="sng" dirty="0" err="1"/>
              <a:t>une</a:t>
            </a:r>
            <a:r>
              <a:rPr lang="en-AU" sz="2000" b="1" u="sng" dirty="0"/>
              <a:t> </a:t>
            </a:r>
            <a:br>
              <a:rPr lang="en-AU" sz="2000" b="1" u="sng" dirty="0"/>
            </a:br>
            <a:r>
              <a:rPr lang="en-AU" sz="2000" b="1" u="sng" dirty="0"/>
              <a:t>distance </a:t>
            </a:r>
            <a:r>
              <a:rPr lang="en-AU" sz="2000" b="1" u="sng" dirty="0" err="1"/>
              <a:t>donnée</a:t>
            </a:r>
            <a:endParaRPr lang="en-AU" sz="2000" b="1" u="sng" dirty="0"/>
          </a:p>
        </p:txBody>
      </p:sp>
      <p:sp>
        <p:nvSpPr>
          <p:cNvPr id="15" name="Rectangle 14"/>
          <p:cNvSpPr/>
          <p:nvPr/>
        </p:nvSpPr>
        <p:spPr>
          <a:xfrm>
            <a:off x="2134594" y="3866631"/>
            <a:ext cx="2134440" cy="2862322"/>
          </a:xfrm>
          <a:prstGeom prst="rect">
            <a:avLst/>
          </a:prstGeom>
        </p:spPr>
        <p:txBody>
          <a:bodyPr wrap="square">
            <a:spAutoFit/>
          </a:bodyPr>
          <a:lstStyle/>
          <a:p>
            <a:r>
              <a:rPr lang="fr-FR" sz="2000" b="1" dirty="0"/>
              <a:t>Contraintes des </a:t>
            </a:r>
            <a:br>
              <a:rPr lang="fr-FR" sz="2000" b="1" dirty="0"/>
            </a:br>
            <a:r>
              <a:rPr lang="fr-FR" sz="2000" b="1" dirty="0"/>
              <a:t>mouvements </a:t>
            </a:r>
          </a:p>
          <a:p>
            <a:r>
              <a:rPr lang="fr-FR" sz="2000" b="1" dirty="0"/>
              <a:t>des patients (routes, forêts, barrières, …)</a:t>
            </a:r>
          </a:p>
          <a:p>
            <a:r>
              <a:rPr lang="fr-FR" sz="2000" b="1" dirty="0"/>
              <a:t>définissent un bassin plus réaliste </a:t>
            </a:r>
            <a:r>
              <a:rPr lang="fr-FR" sz="2000" b="1" u="sng" dirty="0"/>
              <a:t>à un temps donné</a:t>
            </a:r>
          </a:p>
        </p:txBody>
      </p:sp>
      <p:sp>
        <p:nvSpPr>
          <p:cNvPr id="16" name="Rectangle 15"/>
          <p:cNvSpPr/>
          <p:nvPr/>
        </p:nvSpPr>
        <p:spPr>
          <a:xfrm>
            <a:off x="6643170" y="3852246"/>
            <a:ext cx="2169459" cy="2554545"/>
          </a:xfrm>
          <a:prstGeom prst="rect">
            <a:avLst/>
          </a:prstGeom>
        </p:spPr>
        <p:txBody>
          <a:bodyPr wrap="square">
            <a:spAutoFit/>
          </a:bodyPr>
          <a:lstStyle/>
          <a:p>
            <a:r>
              <a:rPr lang="fr-FR" sz="2000" b="1" dirty="0"/>
              <a:t>La capacité du centre à traiter la population cible: peut faire diminuer le nombre théorique de personnes "captées"</a:t>
            </a:r>
          </a:p>
        </p:txBody>
      </p:sp>
      <p:sp>
        <p:nvSpPr>
          <p:cNvPr id="17" name="Rectangle 16"/>
          <p:cNvSpPr/>
          <p:nvPr/>
        </p:nvSpPr>
        <p:spPr>
          <a:xfrm>
            <a:off x="4355336" y="3866631"/>
            <a:ext cx="2000840" cy="1323439"/>
          </a:xfrm>
          <a:prstGeom prst="rect">
            <a:avLst/>
          </a:prstGeom>
        </p:spPr>
        <p:txBody>
          <a:bodyPr wrap="square">
            <a:spAutoFit/>
          </a:bodyPr>
          <a:lstStyle/>
          <a:p>
            <a:r>
              <a:rPr lang="fr-FR" sz="2000" b="1" dirty="0"/>
              <a:t>L'anisotropie des mouvements peut changer le bassin</a:t>
            </a:r>
            <a:endParaRPr lang="fr-FR" sz="2000" b="1" u="sng" dirty="0"/>
          </a:p>
        </p:txBody>
      </p:sp>
      <p:sp>
        <p:nvSpPr>
          <p:cNvPr id="3" name="Rectangle 2">
            <a:extLst>
              <a:ext uri="{FF2B5EF4-FFF2-40B4-BE49-F238E27FC236}">
                <a16:creationId xmlns:a16="http://schemas.microsoft.com/office/drawing/2014/main" id="{FEAB33CE-E629-9B46-B97A-57438D9D0A49}"/>
              </a:ext>
            </a:extLst>
          </p:cNvPr>
          <p:cNvSpPr/>
          <p:nvPr/>
        </p:nvSpPr>
        <p:spPr>
          <a:xfrm>
            <a:off x="4355336" y="1626163"/>
            <a:ext cx="281464" cy="281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3A7BEC-5416-D700-0692-7F51152C243E}"/>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EE9BBA36-7637-C662-DF72-0F7BDBC7A127}"/>
              </a:ext>
            </a:extLst>
          </p:cNvPr>
          <p:cNvSpPr txBox="1"/>
          <p:nvPr/>
        </p:nvSpPr>
        <p:spPr>
          <a:xfrm>
            <a:off x="67238" y="197976"/>
            <a:ext cx="9036496" cy="584775"/>
          </a:xfrm>
          <a:prstGeom prst="rect">
            <a:avLst/>
          </a:prstGeom>
          <a:noFill/>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Arial" charset="0"/>
              </a:rPr>
              <a:t>Aire de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captage</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d'influence</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(catchment)</a:t>
            </a:r>
          </a:p>
        </p:txBody>
      </p:sp>
      <p:sp>
        <p:nvSpPr>
          <p:cNvPr id="6" name="Slide Number Placeholder 2">
            <a:extLst>
              <a:ext uri="{FF2B5EF4-FFF2-40B4-BE49-F238E27FC236}">
                <a16:creationId xmlns:a16="http://schemas.microsoft.com/office/drawing/2014/main" id="{69174F6F-3E93-0878-B934-54177ACEF598}"/>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7</a:t>
            </a:fld>
            <a:endParaRPr lang="en-GB" altLang="en-US" dirty="0"/>
          </a:p>
        </p:txBody>
      </p:sp>
      <p:pic>
        <p:nvPicPr>
          <p:cNvPr id="7" name="Picture 6">
            <a:extLst>
              <a:ext uri="{FF2B5EF4-FFF2-40B4-BE49-F238E27FC236}">
                <a16:creationId xmlns:a16="http://schemas.microsoft.com/office/drawing/2014/main" id="{CCD7FCB3-E14E-A0A4-EE92-E9E159324D27}"/>
              </a:ext>
            </a:extLst>
          </p:cNvPr>
          <p:cNvPicPr>
            <a:picLocks noChangeAspect="1"/>
          </p:cNvPicPr>
          <p:nvPr/>
        </p:nvPicPr>
        <p:blipFill rotWithShape="1">
          <a:blip r:embed="rId4"/>
          <a:srcRect l="80520" t="38265" r="10441" b="47050"/>
          <a:stretch/>
        </p:blipFill>
        <p:spPr>
          <a:xfrm>
            <a:off x="5251662" y="5839999"/>
            <a:ext cx="532186" cy="479614"/>
          </a:xfrm>
          <a:prstGeom prst="rect">
            <a:avLst/>
          </a:prstGeom>
        </p:spPr>
      </p:pic>
      <p:sp>
        <p:nvSpPr>
          <p:cNvPr id="8" name="TextBox 7">
            <a:extLst>
              <a:ext uri="{FF2B5EF4-FFF2-40B4-BE49-F238E27FC236}">
                <a16:creationId xmlns:a16="http://schemas.microsoft.com/office/drawing/2014/main" id="{EADBE07A-1BB5-96F5-EBC9-00C8610FC2E1}"/>
              </a:ext>
            </a:extLst>
          </p:cNvPr>
          <p:cNvSpPr txBox="1"/>
          <p:nvPr/>
        </p:nvSpPr>
        <p:spPr>
          <a:xfrm>
            <a:off x="4101567" y="6237514"/>
            <a:ext cx="3096344" cy="338554"/>
          </a:xfrm>
          <a:prstGeom prst="rect">
            <a:avLst/>
          </a:prstGeom>
          <a:noFill/>
        </p:spPr>
        <p:txBody>
          <a:bodyPr wrap="square">
            <a:spAutoFit/>
          </a:bodyPr>
          <a:lstStyle/>
          <a:p>
            <a:r>
              <a:rPr lang="en-GB" sz="1600" dirty="0"/>
              <a:t>EN_Ray_and_Ebener2008.pdf</a:t>
            </a:r>
            <a:endParaRPr lang="en-CH" sz="1600" dirty="0"/>
          </a:p>
        </p:txBody>
      </p:sp>
    </p:spTree>
    <p:extLst>
      <p:ext uri="{BB962C8B-B14F-4D97-AF65-F5344CB8AC3E}">
        <p14:creationId xmlns:p14="http://schemas.microsoft.com/office/powerpoint/2010/main" val="905537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9545E4-124F-3E4A-999C-574B275240B9}"/>
              </a:ext>
            </a:extLst>
          </p:cNvPr>
          <p:cNvPicPr>
            <a:picLocks noChangeAspect="1"/>
          </p:cNvPicPr>
          <p:nvPr/>
        </p:nvPicPr>
        <p:blipFill>
          <a:blip r:embed="rId3" cstate="print"/>
          <a:srcRect l="18324" r="52155" b="25045"/>
          <a:stretch>
            <a:fillRect/>
          </a:stretch>
        </p:blipFill>
        <p:spPr>
          <a:xfrm>
            <a:off x="442527" y="1371807"/>
            <a:ext cx="4415412" cy="4687907"/>
          </a:xfrm>
          <a:prstGeom prst="rect">
            <a:avLst/>
          </a:prstGeom>
        </p:spPr>
      </p:pic>
      <p:sp>
        <p:nvSpPr>
          <p:cNvPr id="2" name="Rectangle 1">
            <a:extLst>
              <a:ext uri="{FF2B5EF4-FFF2-40B4-BE49-F238E27FC236}">
                <a16:creationId xmlns:a16="http://schemas.microsoft.com/office/drawing/2014/main" id="{5818CBEC-7457-D842-BA2A-1E569DFA7853}"/>
              </a:ext>
            </a:extLst>
          </p:cNvPr>
          <p:cNvSpPr/>
          <p:nvPr/>
        </p:nvSpPr>
        <p:spPr>
          <a:xfrm>
            <a:off x="3382447" y="4069016"/>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AF59C87B-67D8-9346-A19A-01FD4B520120}"/>
              </a:ext>
            </a:extLst>
          </p:cNvPr>
          <p:cNvGrpSpPr/>
          <p:nvPr/>
        </p:nvGrpSpPr>
        <p:grpSpPr>
          <a:xfrm>
            <a:off x="2529565" y="4537938"/>
            <a:ext cx="260885" cy="277684"/>
            <a:chOff x="11205082" y="2608729"/>
            <a:chExt cx="151602" cy="161364"/>
          </a:xfrm>
        </p:grpSpPr>
        <p:sp>
          <p:nvSpPr>
            <p:cNvPr id="15" name="Rectangle 14">
              <a:extLst>
                <a:ext uri="{FF2B5EF4-FFF2-40B4-BE49-F238E27FC236}">
                  <a16:creationId xmlns:a16="http://schemas.microsoft.com/office/drawing/2014/main" id="{E38541D0-700A-B847-A77B-9343A284AD58}"/>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90FF218-6629-F74A-8012-072F8525DCE5}"/>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6E41F29D-FD82-5946-80F0-819DFF619688}"/>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2799DE2-8E10-3E41-A55C-73D751ACA9F3}"/>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0EB51B9C-5A7E-CA47-A7E0-D4D0A19B75E6}"/>
              </a:ext>
            </a:extLst>
          </p:cNvPr>
          <p:cNvSpPr/>
          <p:nvPr/>
        </p:nvSpPr>
        <p:spPr>
          <a:xfrm>
            <a:off x="3652434" y="470763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1649BCE-5CE6-F84C-8D92-1DAA00C025AC}"/>
              </a:ext>
            </a:extLst>
          </p:cNvPr>
          <p:cNvSpPr/>
          <p:nvPr/>
        </p:nvSpPr>
        <p:spPr>
          <a:xfrm>
            <a:off x="3530393" y="4723059"/>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057DFE6-6605-8A46-A009-58CB0276E67A}"/>
              </a:ext>
            </a:extLst>
          </p:cNvPr>
          <p:cNvSpPr/>
          <p:nvPr/>
        </p:nvSpPr>
        <p:spPr>
          <a:xfrm>
            <a:off x="3578052" y="4877329"/>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73ACBCA-D386-9D42-88C3-D1383416981B}"/>
              </a:ext>
            </a:extLst>
          </p:cNvPr>
          <p:cNvSpPr/>
          <p:nvPr/>
        </p:nvSpPr>
        <p:spPr>
          <a:xfrm>
            <a:off x="3698715" y="4892755"/>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0AC177D-D500-9842-B7A6-745A20C9C0FE}"/>
              </a:ext>
            </a:extLst>
          </p:cNvPr>
          <p:cNvSpPr/>
          <p:nvPr/>
        </p:nvSpPr>
        <p:spPr>
          <a:xfrm>
            <a:off x="3763175" y="4923611"/>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2E68109-BDA7-B642-A995-C81166263A61}"/>
              </a:ext>
            </a:extLst>
          </p:cNvPr>
          <p:cNvSpPr/>
          <p:nvPr/>
        </p:nvSpPr>
        <p:spPr>
          <a:xfrm>
            <a:off x="3902017" y="4491650"/>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F3329606-FE8C-5F4C-B5E8-791AE64C45AD}"/>
              </a:ext>
            </a:extLst>
          </p:cNvPr>
          <p:cNvSpPr/>
          <p:nvPr/>
        </p:nvSpPr>
        <p:spPr>
          <a:xfrm>
            <a:off x="3688238" y="251088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A1F71AD-A6F1-A74C-98E0-514F427ECDAD}"/>
              </a:ext>
            </a:extLst>
          </p:cNvPr>
          <p:cNvSpPr/>
          <p:nvPr/>
        </p:nvSpPr>
        <p:spPr>
          <a:xfrm>
            <a:off x="2472766" y="423870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8217013F-437D-8745-ACAD-578590A1EC56}"/>
              </a:ext>
            </a:extLst>
          </p:cNvPr>
          <p:cNvSpPr/>
          <p:nvPr/>
        </p:nvSpPr>
        <p:spPr>
          <a:xfrm>
            <a:off x="2996771" y="3266810"/>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F085A8C6-5B03-6F44-9B78-27929FFAACEA}"/>
              </a:ext>
            </a:extLst>
          </p:cNvPr>
          <p:cNvSpPr/>
          <p:nvPr/>
        </p:nvSpPr>
        <p:spPr>
          <a:xfrm>
            <a:off x="2650233" y="3725810"/>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78AD3F43-660F-5640-979D-9CDD8CBC54C7}"/>
              </a:ext>
            </a:extLst>
          </p:cNvPr>
          <p:cNvSpPr/>
          <p:nvPr/>
        </p:nvSpPr>
        <p:spPr>
          <a:xfrm>
            <a:off x="2714693" y="375666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1DA67F36-F66A-6344-87D4-27BA3D48A5E6}"/>
              </a:ext>
            </a:extLst>
          </p:cNvPr>
          <p:cNvSpPr/>
          <p:nvPr/>
        </p:nvSpPr>
        <p:spPr>
          <a:xfrm>
            <a:off x="2866211" y="380294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4948F311-C65F-8741-92AA-CA49CCA05634}"/>
              </a:ext>
            </a:extLst>
          </p:cNvPr>
          <p:cNvSpPr/>
          <p:nvPr/>
        </p:nvSpPr>
        <p:spPr>
          <a:xfrm>
            <a:off x="2744169" y="381837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83AA524C-8376-0A45-8A6A-F2F9E09A5DF0}"/>
              </a:ext>
            </a:extLst>
          </p:cNvPr>
          <p:cNvSpPr/>
          <p:nvPr/>
        </p:nvSpPr>
        <p:spPr>
          <a:xfrm>
            <a:off x="2791829" y="397264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F20A2A68-584A-B54C-BD6D-0E69AA3CD02A}"/>
              </a:ext>
            </a:extLst>
          </p:cNvPr>
          <p:cNvSpPr/>
          <p:nvPr/>
        </p:nvSpPr>
        <p:spPr>
          <a:xfrm>
            <a:off x="2912492" y="3988069"/>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CAD3D700-7FF8-C948-851E-06944E51E544}"/>
              </a:ext>
            </a:extLst>
          </p:cNvPr>
          <p:cNvGrpSpPr/>
          <p:nvPr/>
        </p:nvGrpSpPr>
        <p:grpSpPr>
          <a:xfrm>
            <a:off x="3162071" y="3072375"/>
            <a:ext cx="260885" cy="277684"/>
            <a:chOff x="11205082" y="2608729"/>
            <a:chExt cx="151602" cy="161364"/>
          </a:xfrm>
        </p:grpSpPr>
        <p:sp>
          <p:nvSpPr>
            <p:cNvPr id="31" name="Rectangle 30">
              <a:extLst>
                <a:ext uri="{FF2B5EF4-FFF2-40B4-BE49-F238E27FC236}">
                  <a16:creationId xmlns:a16="http://schemas.microsoft.com/office/drawing/2014/main" id="{1DD429E7-0ACE-C74F-BB7C-2CA560239042}"/>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EF5DCD57-AAD0-3648-AABD-507F6E9E20A0}"/>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ABA99716-CA32-294E-AD9F-7D96880F401B}"/>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24067A37-E984-944D-8A5D-F59242D64FC3}"/>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0C74C579-1A73-DE45-9181-9E3647FD68CA}"/>
              </a:ext>
            </a:extLst>
          </p:cNvPr>
          <p:cNvGrpSpPr/>
          <p:nvPr/>
        </p:nvGrpSpPr>
        <p:grpSpPr>
          <a:xfrm>
            <a:off x="3344568" y="3932477"/>
            <a:ext cx="260885" cy="277684"/>
            <a:chOff x="11205082" y="2608729"/>
            <a:chExt cx="151602" cy="161364"/>
          </a:xfrm>
        </p:grpSpPr>
        <p:sp>
          <p:nvSpPr>
            <p:cNvPr id="37" name="Rectangle 36">
              <a:extLst>
                <a:ext uri="{FF2B5EF4-FFF2-40B4-BE49-F238E27FC236}">
                  <a16:creationId xmlns:a16="http://schemas.microsoft.com/office/drawing/2014/main" id="{270A3986-5887-3440-8D9C-A3B71B639E94}"/>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4B4BB298-A355-C743-8F64-48952A2C8230}"/>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5BC3BD9E-9A29-8B4A-9DF1-532121DBC6CE}"/>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226C7311-06DA-2142-AD37-F8866FA2CA84}"/>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Rectangle 41">
            <a:extLst>
              <a:ext uri="{FF2B5EF4-FFF2-40B4-BE49-F238E27FC236}">
                <a16:creationId xmlns:a16="http://schemas.microsoft.com/office/drawing/2014/main" id="{73C10129-476C-C74F-8906-B44DDBF49A5A}"/>
              </a:ext>
            </a:extLst>
          </p:cNvPr>
          <p:cNvSpPr/>
          <p:nvPr/>
        </p:nvSpPr>
        <p:spPr>
          <a:xfrm>
            <a:off x="1530141" y="5361071"/>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9A44ECCA-FB52-9B4C-BED4-735BA27545CE}"/>
              </a:ext>
            </a:extLst>
          </p:cNvPr>
          <p:cNvSpPr/>
          <p:nvPr/>
        </p:nvSpPr>
        <p:spPr>
          <a:xfrm>
            <a:off x="1748871" y="5175946"/>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F80A1DBB-BAEF-6341-BA87-FFD3326CC6D4}"/>
              </a:ext>
            </a:extLst>
          </p:cNvPr>
          <p:cNvSpPr/>
          <p:nvPr/>
        </p:nvSpPr>
        <p:spPr>
          <a:xfrm>
            <a:off x="1746119" y="5438208"/>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B4AA58C8-3D02-9B48-A1DA-3D32607AB334}"/>
              </a:ext>
            </a:extLst>
          </p:cNvPr>
          <p:cNvSpPr/>
          <p:nvPr/>
        </p:nvSpPr>
        <p:spPr>
          <a:xfrm>
            <a:off x="1624078" y="5453634"/>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0D6B2A82-85F8-8A47-90A3-2E089BCD92DA}"/>
              </a:ext>
            </a:extLst>
          </p:cNvPr>
          <p:cNvSpPr/>
          <p:nvPr/>
        </p:nvSpPr>
        <p:spPr>
          <a:xfrm>
            <a:off x="1671737" y="5607904"/>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28CA5D5A-B85C-9549-8D2A-902D8AFA9A3B}"/>
              </a:ext>
            </a:extLst>
          </p:cNvPr>
          <p:cNvSpPr/>
          <p:nvPr/>
        </p:nvSpPr>
        <p:spPr>
          <a:xfrm>
            <a:off x="2054657" y="5283924"/>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9" name="Group 48">
            <a:extLst>
              <a:ext uri="{FF2B5EF4-FFF2-40B4-BE49-F238E27FC236}">
                <a16:creationId xmlns:a16="http://schemas.microsoft.com/office/drawing/2014/main" id="{641BB06F-DF64-6148-8668-D9225F9EFB26}"/>
              </a:ext>
            </a:extLst>
          </p:cNvPr>
          <p:cNvGrpSpPr/>
          <p:nvPr/>
        </p:nvGrpSpPr>
        <p:grpSpPr>
          <a:xfrm>
            <a:off x="1792400" y="5438204"/>
            <a:ext cx="311293" cy="524521"/>
            <a:chOff x="8722036" y="4309810"/>
            <a:chExt cx="180894" cy="304802"/>
          </a:xfrm>
        </p:grpSpPr>
        <p:sp>
          <p:nvSpPr>
            <p:cNvPr id="50" name="Rectangle 49">
              <a:extLst>
                <a:ext uri="{FF2B5EF4-FFF2-40B4-BE49-F238E27FC236}">
                  <a16:creationId xmlns:a16="http://schemas.microsoft.com/office/drawing/2014/main" id="{E19E2121-49DE-E446-AD53-DA128B594FBA}"/>
                </a:ext>
              </a:extLst>
            </p:cNvPr>
            <p:cNvSpPr/>
            <p:nvPr/>
          </p:nvSpPr>
          <p:spPr>
            <a:xfrm>
              <a:off x="8722036" y="4417387"/>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52DCC5BA-73CF-B640-90E9-9FADEFFBBC32}"/>
                </a:ext>
              </a:extLst>
            </p:cNvPr>
            <p:cNvSpPr/>
            <p:nvPr/>
          </p:nvSpPr>
          <p:spPr>
            <a:xfrm>
              <a:off x="8849141" y="430981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D88F59F2-5A6C-734C-BFFE-207B1FC95E53}"/>
                </a:ext>
              </a:extLst>
            </p:cNvPr>
            <p:cNvSpPr/>
            <p:nvPr/>
          </p:nvSpPr>
          <p:spPr>
            <a:xfrm>
              <a:off x="8847542" y="4462212"/>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061F6A2E-39F9-1A44-8DEA-EBF86AF9280E}"/>
                </a:ext>
              </a:extLst>
            </p:cNvPr>
            <p:cNvSpPr/>
            <p:nvPr/>
          </p:nvSpPr>
          <p:spPr>
            <a:xfrm>
              <a:off x="8776623" y="4471176"/>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DBA60D3C-8189-F049-B6A4-7A534C7EC4D4}"/>
                </a:ext>
              </a:extLst>
            </p:cNvPr>
            <p:cNvSpPr/>
            <p:nvPr/>
          </p:nvSpPr>
          <p:spPr>
            <a:xfrm>
              <a:off x="8804318" y="456082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56" name="Rectangle 55">
            <a:extLst>
              <a:ext uri="{FF2B5EF4-FFF2-40B4-BE49-F238E27FC236}">
                <a16:creationId xmlns:a16="http://schemas.microsoft.com/office/drawing/2014/main" id="{E6F6E1A7-D285-6444-B607-E1CB89C503A0}"/>
              </a:ext>
            </a:extLst>
          </p:cNvPr>
          <p:cNvSpPr/>
          <p:nvPr/>
        </p:nvSpPr>
        <p:spPr>
          <a:xfrm>
            <a:off x="1805375" y="4501051"/>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2086DADA-0E03-C540-A141-70C8D2A260C9}"/>
              </a:ext>
            </a:extLst>
          </p:cNvPr>
          <p:cNvSpPr/>
          <p:nvPr/>
        </p:nvSpPr>
        <p:spPr>
          <a:xfrm>
            <a:off x="2024104" y="431592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0636D17C-9853-0746-BB5C-3798389ACBAF}"/>
              </a:ext>
            </a:extLst>
          </p:cNvPr>
          <p:cNvSpPr/>
          <p:nvPr/>
        </p:nvSpPr>
        <p:spPr>
          <a:xfrm>
            <a:off x="2206477" y="4578189"/>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82B0A42B-F3AA-9F42-BB83-A3373A4735F5}"/>
              </a:ext>
            </a:extLst>
          </p:cNvPr>
          <p:cNvSpPr/>
          <p:nvPr/>
        </p:nvSpPr>
        <p:spPr>
          <a:xfrm>
            <a:off x="1899311" y="4593615"/>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0E89158D-56E3-FB42-9E1D-0E1BB41A72D0}"/>
              </a:ext>
            </a:extLst>
          </p:cNvPr>
          <p:cNvSpPr/>
          <p:nvPr/>
        </p:nvSpPr>
        <p:spPr>
          <a:xfrm>
            <a:off x="1808125" y="484044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7CAC7C1F-97C3-8341-8AEF-B1C3D2753CA2}"/>
              </a:ext>
            </a:extLst>
          </p:cNvPr>
          <p:cNvSpPr/>
          <p:nvPr/>
        </p:nvSpPr>
        <p:spPr>
          <a:xfrm>
            <a:off x="2268182" y="4393068"/>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62" name="Group 61">
            <a:extLst>
              <a:ext uri="{FF2B5EF4-FFF2-40B4-BE49-F238E27FC236}">
                <a16:creationId xmlns:a16="http://schemas.microsoft.com/office/drawing/2014/main" id="{397A036C-5283-B046-B1F3-549BB3A101E0}"/>
              </a:ext>
            </a:extLst>
          </p:cNvPr>
          <p:cNvGrpSpPr/>
          <p:nvPr/>
        </p:nvGrpSpPr>
        <p:grpSpPr>
          <a:xfrm>
            <a:off x="2791823" y="4306533"/>
            <a:ext cx="260885" cy="277684"/>
            <a:chOff x="11205082" y="2608729"/>
            <a:chExt cx="151602" cy="161364"/>
          </a:xfrm>
        </p:grpSpPr>
        <p:sp>
          <p:nvSpPr>
            <p:cNvPr id="63" name="Rectangle 62">
              <a:extLst>
                <a:ext uri="{FF2B5EF4-FFF2-40B4-BE49-F238E27FC236}">
                  <a16:creationId xmlns:a16="http://schemas.microsoft.com/office/drawing/2014/main" id="{DBF96FA1-0593-3242-BEA6-47167E12D676}"/>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57930DE0-99A3-ED40-BF98-5B712069D940}"/>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4CDC243F-D698-0D46-9295-34D94220E121}"/>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5EAB3867-FBC9-2C42-98F0-1AA20146DC58}"/>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a16="http://schemas.microsoft.com/office/drawing/2014/main" id="{F1951D39-B7CE-5C4D-B978-F3EC3365E971}"/>
              </a:ext>
            </a:extLst>
          </p:cNvPr>
          <p:cNvGrpSpPr/>
          <p:nvPr/>
        </p:nvGrpSpPr>
        <p:grpSpPr>
          <a:xfrm>
            <a:off x="2514136" y="3889997"/>
            <a:ext cx="260885" cy="277684"/>
            <a:chOff x="11205082" y="2608729"/>
            <a:chExt cx="151602" cy="161364"/>
          </a:xfrm>
        </p:grpSpPr>
        <p:sp>
          <p:nvSpPr>
            <p:cNvPr id="68" name="Rectangle 67">
              <a:extLst>
                <a:ext uri="{FF2B5EF4-FFF2-40B4-BE49-F238E27FC236}">
                  <a16:creationId xmlns:a16="http://schemas.microsoft.com/office/drawing/2014/main" id="{1453A281-F165-024D-8B3D-9630BC9CF6AC}"/>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FEDF1D05-B714-7E4F-A7F6-62CDF0465099}"/>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92C552BF-081C-A848-9EC1-425F708A1703}"/>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C47EF52D-CB25-384D-ABAB-E21589EBDA73}"/>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2" name="Group 71">
            <a:extLst>
              <a:ext uri="{FF2B5EF4-FFF2-40B4-BE49-F238E27FC236}">
                <a16:creationId xmlns:a16="http://schemas.microsoft.com/office/drawing/2014/main" id="{86B3DEC0-2CE5-AE42-9E4C-0B6737DDEC4A}"/>
              </a:ext>
            </a:extLst>
          </p:cNvPr>
          <p:cNvGrpSpPr/>
          <p:nvPr/>
        </p:nvGrpSpPr>
        <p:grpSpPr>
          <a:xfrm>
            <a:off x="2544991" y="4275662"/>
            <a:ext cx="260885" cy="277684"/>
            <a:chOff x="11205082" y="2608729"/>
            <a:chExt cx="151602" cy="161364"/>
          </a:xfrm>
        </p:grpSpPr>
        <p:sp>
          <p:nvSpPr>
            <p:cNvPr id="73" name="Rectangle 72">
              <a:extLst>
                <a:ext uri="{FF2B5EF4-FFF2-40B4-BE49-F238E27FC236}">
                  <a16:creationId xmlns:a16="http://schemas.microsoft.com/office/drawing/2014/main" id="{0F6CC964-4EFB-394E-8A66-2DE56021D5FB}"/>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8753F498-3381-114D-89A9-42B34C891DAA}"/>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1D9D6DF0-F2CA-2B47-BF72-DEA4442AEEFA}"/>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37B6A32C-EBBE-2842-BE7E-3B134B0D8B35}"/>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7" name="Group 76">
            <a:extLst>
              <a:ext uri="{FF2B5EF4-FFF2-40B4-BE49-F238E27FC236}">
                <a16:creationId xmlns:a16="http://schemas.microsoft.com/office/drawing/2014/main" id="{639607FA-F412-EF47-9632-3F003AFE89C9}"/>
              </a:ext>
            </a:extLst>
          </p:cNvPr>
          <p:cNvGrpSpPr/>
          <p:nvPr/>
        </p:nvGrpSpPr>
        <p:grpSpPr>
          <a:xfrm>
            <a:off x="2483281" y="4368208"/>
            <a:ext cx="260885" cy="277684"/>
            <a:chOff x="11205082" y="2608729"/>
            <a:chExt cx="151602" cy="161364"/>
          </a:xfrm>
        </p:grpSpPr>
        <p:sp>
          <p:nvSpPr>
            <p:cNvPr id="78" name="Rectangle 77">
              <a:extLst>
                <a:ext uri="{FF2B5EF4-FFF2-40B4-BE49-F238E27FC236}">
                  <a16:creationId xmlns:a16="http://schemas.microsoft.com/office/drawing/2014/main" id="{86E12535-BB1D-CC46-9CEC-287F20076584}"/>
                </a:ext>
              </a:extLst>
            </p:cNvPr>
            <p:cNvSpPr/>
            <p:nvPr/>
          </p:nvSpPr>
          <p:spPr>
            <a:xfrm>
              <a:off x="11276001" y="2608729"/>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FEC415A7-431A-0B49-A8DB-1C317228D995}"/>
                </a:ext>
              </a:extLst>
            </p:cNvPr>
            <p:cNvSpPr/>
            <p:nvPr/>
          </p:nvSpPr>
          <p:spPr>
            <a:xfrm>
              <a:off x="11205082" y="261769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0F6AFD73-EA32-8B49-9991-9433DAA9AEBA}"/>
                </a:ext>
              </a:extLst>
            </p:cNvPr>
            <p:cNvSpPr/>
            <p:nvPr/>
          </p:nvSpPr>
          <p:spPr>
            <a:xfrm>
              <a:off x="11232777" y="270734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1C9A9B07-8A55-BF4C-A615-6D665E00369C}"/>
                </a:ext>
              </a:extLst>
            </p:cNvPr>
            <p:cNvSpPr/>
            <p:nvPr/>
          </p:nvSpPr>
          <p:spPr>
            <a:xfrm>
              <a:off x="11302895" y="2716304"/>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83" name="Rectangle 82">
            <a:extLst>
              <a:ext uri="{FF2B5EF4-FFF2-40B4-BE49-F238E27FC236}">
                <a16:creationId xmlns:a16="http://schemas.microsoft.com/office/drawing/2014/main" id="{E63194BE-F404-D645-9533-310899FFE7C2}"/>
              </a:ext>
            </a:extLst>
          </p:cNvPr>
          <p:cNvSpPr/>
          <p:nvPr/>
        </p:nvSpPr>
        <p:spPr>
          <a:xfrm>
            <a:off x="1633424" y="382827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028A0B26-51DD-3147-9A67-C544D6B7B8AD}"/>
              </a:ext>
            </a:extLst>
          </p:cNvPr>
          <p:cNvSpPr/>
          <p:nvPr/>
        </p:nvSpPr>
        <p:spPr>
          <a:xfrm>
            <a:off x="1511382" y="384370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61AAE962-2B5B-2447-86E8-DF004821DA8C}"/>
              </a:ext>
            </a:extLst>
          </p:cNvPr>
          <p:cNvSpPr/>
          <p:nvPr/>
        </p:nvSpPr>
        <p:spPr>
          <a:xfrm>
            <a:off x="2006433" y="3596872"/>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33881352-97CF-4248-8AB6-F6173A88BDB8}"/>
              </a:ext>
            </a:extLst>
          </p:cNvPr>
          <p:cNvSpPr/>
          <p:nvPr/>
        </p:nvSpPr>
        <p:spPr>
          <a:xfrm>
            <a:off x="1679704" y="4013398"/>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F02B9929-5499-C345-9002-90B88B85E103}"/>
              </a:ext>
            </a:extLst>
          </p:cNvPr>
          <p:cNvSpPr/>
          <p:nvPr/>
        </p:nvSpPr>
        <p:spPr>
          <a:xfrm>
            <a:off x="2268692" y="3504310"/>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0CF4FD0-5034-AB49-8A94-A6C830416FA6}"/>
              </a:ext>
            </a:extLst>
          </p:cNvPr>
          <p:cNvSpPr/>
          <p:nvPr/>
        </p:nvSpPr>
        <p:spPr>
          <a:xfrm>
            <a:off x="2191556" y="3365466"/>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471EC279-4486-2E48-94D2-B549DA4AC0E9}"/>
              </a:ext>
            </a:extLst>
          </p:cNvPr>
          <p:cNvSpPr/>
          <p:nvPr/>
        </p:nvSpPr>
        <p:spPr>
          <a:xfrm>
            <a:off x="2114420" y="339632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6B80A63E-93B0-DE4E-9DEC-DCEAB0FDE4CE}"/>
              </a:ext>
            </a:extLst>
          </p:cNvPr>
          <p:cNvSpPr/>
          <p:nvPr/>
        </p:nvSpPr>
        <p:spPr>
          <a:xfrm>
            <a:off x="2037284" y="3504317"/>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4ADA4160-F2A2-7B42-9607-0DEDA7D509CF}"/>
              </a:ext>
            </a:extLst>
          </p:cNvPr>
          <p:cNvSpPr/>
          <p:nvPr/>
        </p:nvSpPr>
        <p:spPr>
          <a:xfrm>
            <a:off x="2237835" y="2933521"/>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96E59F0C-6656-5746-93CC-21EFEBFFDDC0}"/>
              </a:ext>
            </a:extLst>
          </p:cNvPr>
          <p:cNvSpPr/>
          <p:nvPr/>
        </p:nvSpPr>
        <p:spPr>
          <a:xfrm>
            <a:off x="2592660" y="2794689"/>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0B99F642-3279-844E-84A3-6D3F605447FB}"/>
              </a:ext>
            </a:extLst>
          </p:cNvPr>
          <p:cNvSpPr/>
          <p:nvPr/>
        </p:nvSpPr>
        <p:spPr>
          <a:xfrm>
            <a:off x="1664587" y="5876930"/>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D9FA80B9-460B-AE4C-B6B0-45DC90729C94}"/>
              </a:ext>
            </a:extLst>
          </p:cNvPr>
          <p:cNvSpPr/>
          <p:nvPr/>
        </p:nvSpPr>
        <p:spPr>
          <a:xfrm>
            <a:off x="1374232" y="5691805"/>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27A840CA-2CCC-5A4C-A650-0065FE34038C}"/>
              </a:ext>
            </a:extLst>
          </p:cNvPr>
          <p:cNvSpPr/>
          <p:nvPr/>
        </p:nvSpPr>
        <p:spPr>
          <a:xfrm>
            <a:off x="1541177" y="5707236"/>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7808E7E0-257A-204F-87E8-B71DBD26B877}"/>
              </a:ext>
            </a:extLst>
          </p:cNvPr>
          <p:cNvSpPr/>
          <p:nvPr/>
        </p:nvSpPr>
        <p:spPr>
          <a:xfrm>
            <a:off x="1249438" y="596949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80923260-87AF-EC46-8264-6A1D29EEC44C}"/>
              </a:ext>
            </a:extLst>
          </p:cNvPr>
          <p:cNvSpPr/>
          <p:nvPr/>
        </p:nvSpPr>
        <p:spPr>
          <a:xfrm>
            <a:off x="1297098" y="612376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23A6951A-D956-5E4D-9D45-F59F06F43B04}"/>
              </a:ext>
            </a:extLst>
          </p:cNvPr>
          <p:cNvSpPr/>
          <p:nvPr/>
        </p:nvSpPr>
        <p:spPr>
          <a:xfrm>
            <a:off x="3901191" y="4352822"/>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A20A143D-DB74-7743-A972-8867409355C5}"/>
              </a:ext>
            </a:extLst>
          </p:cNvPr>
          <p:cNvSpPr/>
          <p:nvPr/>
        </p:nvSpPr>
        <p:spPr>
          <a:xfrm>
            <a:off x="3979703" y="4275683"/>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454FCF9A-64F6-BA44-96D5-24A88B905AE9}"/>
              </a:ext>
            </a:extLst>
          </p:cNvPr>
          <p:cNvSpPr/>
          <p:nvPr/>
        </p:nvSpPr>
        <p:spPr>
          <a:xfrm>
            <a:off x="4027362" y="4429952"/>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090BF8C3-8D7E-DF40-9F36-8F66A10A23C1}"/>
              </a:ext>
            </a:extLst>
          </p:cNvPr>
          <p:cNvSpPr/>
          <p:nvPr/>
        </p:nvSpPr>
        <p:spPr>
          <a:xfrm>
            <a:off x="4148025" y="4445378"/>
            <a:ext cx="92563" cy="925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04" name="Group 103">
            <a:extLst>
              <a:ext uri="{FF2B5EF4-FFF2-40B4-BE49-F238E27FC236}">
                <a16:creationId xmlns:a16="http://schemas.microsoft.com/office/drawing/2014/main" id="{0330F4AD-0140-014A-8EA5-57792F49960A}"/>
              </a:ext>
            </a:extLst>
          </p:cNvPr>
          <p:cNvGrpSpPr/>
          <p:nvPr/>
        </p:nvGrpSpPr>
        <p:grpSpPr>
          <a:xfrm>
            <a:off x="758793" y="4635998"/>
            <a:ext cx="311293" cy="524521"/>
            <a:chOff x="8722036" y="4309810"/>
            <a:chExt cx="180894" cy="304802"/>
          </a:xfrm>
        </p:grpSpPr>
        <p:sp>
          <p:nvSpPr>
            <p:cNvPr id="105" name="Rectangle 104">
              <a:extLst>
                <a:ext uri="{FF2B5EF4-FFF2-40B4-BE49-F238E27FC236}">
                  <a16:creationId xmlns:a16="http://schemas.microsoft.com/office/drawing/2014/main" id="{EC9C8A36-9F70-9347-AB21-21CD27A5E622}"/>
                </a:ext>
              </a:extLst>
            </p:cNvPr>
            <p:cNvSpPr/>
            <p:nvPr/>
          </p:nvSpPr>
          <p:spPr>
            <a:xfrm>
              <a:off x="8722036" y="4417387"/>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32CD1198-E9FD-4149-BC41-1A9D31CFDAAA}"/>
                </a:ext>
              </a:extLst>
            </p:cNvPr>
            <p:cNvSpPr/>
            <p:nvPr/>
          </p:nvSpPr>
          <p:spPr>
            <a:xfrm>
              <a:off x="8849141" y="430981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8A3C8068-E1EF-FC49-B01C-00D350854B8F}"/>
                </a:ext>
              </a:extLst>
            </p:cNvPr>
            <p:cNvSpPr/>
            <p:nvPr/>
          </p:nvSpPr>
          <p:spPr>
            <a:xfrm>
              <a:off x="8847542" y="4462212"/>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61BD47E1-4792-494B-AF71-EF67501A289E}"/>
                </a:ext>
              </a:extLst>
            </p:cNvPr>
            <p:cNvSpPr/>
            <p:nvPr/>
          </p:nvSpPr>
          <p:spPr>
            <a:xfrm>
              <a:off x="8776623" y="4471176"/>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7E39AA4A-6BCF-8E46-86CE-66B2D6980F43}"/>
                </a:ext>
              </a:extLst>
            </p:cNvPr>
            <p:cNvSpPr/>
            <p:nvPr/>
          </p:nvSpPr>
          <p:spPr>
            <a:xfrm>
              <a:off x="8804318" y="456082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0" name="Group 109">
            <a:extLst>
              <a:ext uri="{FF2B5EF4-FFF2-40B4-BE49-F238E27FC236}">
                <a16:creationId xmlns:a16="http://schemas.microsoft.com/office/drawing/2014/main" id="{3E86F2A2-98B9-3D49-984D-20BD1AEC4D25}"/>
              </a:ext>
            </a:extLst>
          </p:cNvPr>
          <p:cNvGrpSpPr/>
          <p:nvPr/>
        </p:nvGrpSpPr>
        <p:grpSpPr>
          <a:xfrm>
            <a:off x="820503" y="4512581"/>
            <a:ext cx="311293" cy="524521"/>
            <a:chOff x="8722036" y="4309810"/>
            <a:chExt cx="180894" cy="304802"/>
          </a:xfrm>
        </p:grpSpPr>
        <p:sp>
          <p:nvSpPr>
            <p:cNvPr id="111" name="Rectangle 110">
              <a:extLst>
                <a:ext uri="{FF2B5EF4-FFF2-40B4-BE49-F238E27FC236}">
                  <a16:creationId xmlns:a16="http://schemas.microsoft.com/office/drawing/2014/main" id="{C94C6B2E-F534-9A44-98C0-52DC48A6B709}"/>
                </a:ext>
              </a:extLst>
            </p:cNvPr>
            <p:cNvSpPr/>
            <p:nvPr/>
          </p:nvSpPr>
          <p:spPr>
            <a:xfrm>
              <a:off x="8722036" y="4417387"/>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09817BED-8C7A-0B4A-B810-E4B6BB918551}"/>
                </a:ext>
              </a:extLst>
            </p:cNvPr>
            <p:cNvSpPr/>
            <p:nvPr/>
          </p:nvSpPr>
          <p:spPr>
            <a:xfrm>
              <a:off x="8849141" y="4309810"/>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5E831DE5-5030-DF42-A9FE-4F1A309D0569}"/>
                </a:ext>
              </a:extLst>
            </p:cNvPr>
            <p:cNvSpPr/>
            <p:nvPr/>
          </p:nvSpPr>
          <p:spPr>
            <a:xfrm>
              <a:off x="8847542" y="4462212"/>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D676406A-AC2F-574D-9DFA-0E3DD51F7FE9}"/>
                </a:ext>
              </a:extLst>
            </p:cNvPr>
            <p:cNvSpPr/>
            <p:nvPr/>
          </p:nvSpPr>
          <p:spPr>
            <a:xfrm>
              <a:off x="8776623" y="4471176"/>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5BCA4D95-D744-1C47-9CAD-B512F910FF99}"/>
                </a:ext>
              </a:extLst>
            </p:cNvPr>
            <p:cNvSpPr/>
            <p:nvPr/>
          </p:nvSpPr>
          <p:spPr>
            <a:xfrm>
              <a:off x="8804318" y="4560823"/>
              <a:ext cx="53789" cy="537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19" name="Rectangle 118">
            <a:extLst>
              <a:ext uri="{FF2B5EF4-FFF2-40B4-BE49-F238E27FC236}">
                <a16:creationId xmlns:a16="http://schemas.microsoft.com/office/drawing/2014/main" id="{1D460B81-0A01-B547-BDF0-B9E5FFAD4675}"/>
              </a:ext>
            </a:extLst>
          </p:cNvPr>
          <p:cNvSpPr/>
          <p:nvPr/>
        </p:nvSpPr>
        <p:spPr>
          <a:xfrm>
            <a:off x="2440691" y="1604363"/>
            <a:ext cx="758125" cy="70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id="{12CD6499-614F-7A4A-BE94-C937C0D7D5E6}"/>
              </a:ext>
            </a:extLst>
          </p:cNvPr>
          <p:cNvSpPr/>
          <p:nvPr/>
        </p:nvSpPr>
        <p:spPr>
          <a:xfrm>
            <a:off x="4710557" y="2657405"/>
            <a:ext cx="4238590" cy="156966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Statistiques zonales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(par ex., pourcentage de la population à moins de 2 heures du centre)</a:t>
            </a:r>
          </a:p>
        </p:txBody>
      </p:sp>
      <p:grpSp>
        <p:nvGrpSpPr>
          <p:cNvPr id="5" name="Group 4">
            <a:extLst>
              <a:ext uri="{FF2B5EF4-FFF2-40B4-BE49-F238E27FC236}">
                <a16:creationId xmlns:a16="http://schemas.microsoft.com/office/drawing/2014/main" id="{7C077237-BD58-A647-BB1B-3BB79B29D1FA}"/>
              </a:ext>
            </a:extLst>
          </p:cNvPr>
          <p:cNvGrpSpPr/>
          <p:nvPr/>
        </p:nvGrpSpPr>
        <p:grpSpPr>
          <a:xfrm>
            <a:off x="1532702" y="2510518"/>
            <a:ext cx="2250660" cy="3035310"/>
            <a:chOff x="5646834" y="1745631"/>
            <a:chExt cx="2250660" cy="3035310"/>
          </a:xfrm>
        </p:grpSpPr>
        <p:sp>
          <p:nvSpPr>
            <p:cNvPr id="118" name="Rectangle 117">
              <a:extLst>
                <a:ext uri="{FF2B5EF4-FFF2-40B4-BE49-F238E27FC236}">
                  <a16:creationId xmlns:a16="http://schemas.microsoft.com/office/drawing/2014/main" id="{FA5B0723-F01F-9749-B46B-EC148A989753}"/>
                </a:ext>
              </a:extLst>
            </p:cNvPr>
            <p:cNvSpPr/>
            <p:nvPr/>
          </p:nvSpPr>
          <p:spPr>
            <a:xfrm>
              <a:off x="7499140" y="3303760"/>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20" name="Group 119">
              <a:extLst>
                <a:ext uri="{FF2B5EF4-FFF2-40B4-BE49-F238E27FC236}">
                  <a16:creationId xmlns:a16="http://schemas.microsoft.com/office/drawing/2014/main" id="{4EF467CA-DE33-A94F-B927-13DECDE2850E}"/>
                </a:ext>
              </a:extLst>
            </p:cNvPr>
            <p:cNvGrpSpPr/>
            <p:nvPr/>
          </p:nvGrpSpPr>
          <p:grpSpPr>
            <a:xfrm>
              <a:off x="6646258" y="3772682"/>
              <a:ext cx="260885" cy="277684"/>
              <a:chOff x="11205082" y="2608729"/>
              <a:chExt cx="151602" cy="161364"/>
            </a:xfrm>
            <a:solidFill>
              <a:srgbClr val="92D050"/>
            </a:solidFill>
          </p:grpSpPr>
          <p:sp>
            <p:nvSpPr>
              <p:cNvPr id="121" name="Rectangle 120">
                <a:extLst>
                  <a:ext uri="{FF2B5EF4-FFF2-40B4-BE49-F238E27FC236}">
                    <a16:creationId xmlns:a16="http://schemas.microsoft.com/office/drawing/2014/main" id="{3D14A255-9E13-8B4C-B03E-8818D45EE72B}"/>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06421C73-2E70-664E-B9CA-EFC44CDA3D07}"/>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4188A19D-7C74-794B-B661-7C31DCD391FC}"/>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BBA81E50-3C29-8448-A977-A0D401C44AA7}"/>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125">
              <a:extLst>
                <a:ext uri="{FF2B5EF4-FFF2-40B4-BE49-F238E27FC236}">
                  <a16:creationId xmlns:a16="http://schemas.microsoft.com/office/drawing/2014/main" id="{9F6A2AE6-33BB-4D40-B5E2-48E486CA09C5}"/>
                </a:ext>
              </a:extLst>
            </p:cNvPr>
            <p:cNvSpPr/>
            <p:nvPr/>
          </p:nvSpPr>
          <p:spPr>
            <a:xfrm>
              <a:off x="7769127" y="3942377"/>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5C67891E-9B05-0044-A030-7F109765A896}"/>
                </a:ext>
              </a:extLst>
            </p:cNvPr>
            <p:cNvSpPr/>
            <p:nvPr/>
          </p:nvSpPr>
          <p:spPr>
            <a:xfrm>
              <a:off x="7647086" y="3957803"/>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a:extLst>
                <a:ext uri="{FF2B5EF4-FFF2-40B4-BE49-F238E27FC236}">
                  <a16:creationId xmlns:a16="http://schemas.microsoft.com/office/drawing/2014/main" id="{A1B29F14-B346-DA49-A2BF-BE6ADBB504BC}"/>
                </a:ext>
              </a:extLst>
            </p:cNvPr>
            <p:cNvSpPr/>
            <p:nvPr/>
          </p:nvSpPr>
          <p:spPr>
            <a:xfrm>
              <a:off x="7694745" y="4112073"/>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E6D05BF6-337E-C544-BA62-3BDCC66BD3BF}"/>
                </a:ext>
              </a:extLst>
            </p:cNvPr>
            <p:cNvSpPr/>
            <p:nvPr/>
          </p:nvSpPr>
          <p:spPr>
            <a:xfrm>
              <a:off x="7804931" y="174563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id="{1CC57094-4D04-2A40-BC7D-B916A218C9E9}"/>
                </a:ext>
              </a:extLst>
            </p:cNvPr>
            <p:cNvSpPr/>
            <p:nvPr/>
          </p:nvSpPr>
          <p:spPr>
            <a:xfrm>
              <a:off x="6589459" y="347345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3" name="Rectangle 132">
              <a:extLst>
                <a:ext uri="{FF2B5EF4-FFF2-40B4-BE49-F238E27FC236}">
                  <a16:creationId xmlns:a16="http://schemas.microsoft.com/office/drawing/2014/main" id="{8B66C6AE-1DD7-A049-9797-231D65AD4C89}"/>
                </a:ext>
              </a:extLst>
            </p:cNvPr>
            <p:cNvSpPr/>
            <p:nvPr/>
          </p:nvSpPr>
          <p:spPr>
            <a:xfrm>
              <a:off x="7113464" y="2501554"/>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1884FC14-6E1E-7C4E-9467-AFE99FAC54F5}"/>
                </a:ext>
              </a:extLst>
            </p:cNvPr>
            <p:cNvSpPr/>
            <p:nvPr/>
          </p:nvSpPr>
          <p:spPr>
            <a:xfrm>
              <a:off x="6766926" y="2960554"/>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5" name="Rectangle 134">
              <a:extLst>
                <a:ext uri="{FF2B5EF4-FFF2-40B4-BE49-F238E27FC236}">
                  <a16:creationId xmlns:a16="http://schemas.microsoft.com/office/drawing/2014/main" id="{613F2E90-B9E3-384A-B4C3-A156125A8ED6}"/>
                </a:ext>
              </a:extLst>
            </p:cNvPr>
            <p:cNvSpPr/>
            <p:nvPr/>
          </p:nvSpPr>
          <p:spPr>
            <a:xfrm>
              <a:off x="6831386" y="299141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6" name="Rectangle 135">
              <a:extLst>
                <a:ext uri="{FF2B5EF4-FFF2-40B4-BE49-F238E27FC236}">
                  <a16:creationId xmlns:a16="http://schemas.microsoft.com/office/drawing/2014/main" id="{C57B9050-90A3-B04E-8AFC-8708DE093FC2}"/>
                </a:ext>
              </a:extLst>
            </p:cNvPr>
            <p:cNvSpPr/>
            <p:nvPr/>
          </p:nvSpPr>
          <p:spPr>
            <a:xfrm>
              <a:off x="6982904" y="303769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7" name="Rectangle 136">
              <a:extLst>
                <a:ext uri="{FF2B5EF4-FFF2-40B4-BE49-F238E27FC236}">
                  <a16:creationId xmlns:a16="http://schemas.microsoft.com/office/drawing/2014/main" id="{93E35C6F-7B8C-9B41-91EA-E381F7D09D6F}"/>
                </a:ext>
              </a:extLst>
            </p:cNvPr>
            <p:cNvSpPr/>
            <p:nvPr/>
          </p:nvSpPr>
          <p:spPr>
            <a:xfrm>
              <a:off x="6860862" y="3053117"/>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8" name="Rectangle 137">
              <a:extLst>
                <a:ext uri="{FF2B5EF4-FFF2-40B4-BE49-F238E27FC236}">
                  <a16:creationId xmlns:a16="http://schemas.microsoft.com/office/drawing/2014/main" id="{BDAAD7B7-C422-0247-BC38-406419E55723}"/>
                </a:ext>
              </a:extLst>
            </p:cNvPr>
            <p:cNvSpPr/>
            <p:nvPr/>
          </p:nvSpPr>
          <p:spPr>
            <a:xfrm>
              <a:off x="6908522" y="3207387"/>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39" name="Rectangle 138">
              <a:extLst>
                <a:ext uri="{FF2B5EF4-FFF2-40B4-BE49-F238E27FC236}">
                  <a16:creationId xmlns:a16="http://schemas.microsoft.com/office/drawing/2014/main" id="{0DA8C1D8-B2E6-D746-8A26-90E8AB018288}"/>
                </a:ext>
              </a:extLst>
            </p:cNvPr>
            <p:cNvSpPr/>
            <p:nvPr/>
          </p:nvSpPr>
          <p:spPr>
            <a:xfrm>
              <a:off x="7029185" y="3222813"/>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40" name="Group 139">
              <a:extLst>
                <a:ext uri="{FF2B5EF4-FFF2-40B4-BE49-F238E27FC236}">
                  <a16:creationId xmlns:a16="http://schemas.microsoft.com/office/drawing/2014/main" id="{4E230558-6186-9D4B-9F58-E1FA238877C6}"/>
                </a:ext>
              </a:extLst>
            </p:cNvPr>
            <p:cNvGrpSpPr/>
            <p:nvPr/>
          </p:nvGrpSpPr>
          <p:grpSpPr>
            <a:xfrm>
              <a:off x="7278764" y="2307119"/>
              <a:ext cx="260885" cy="277684"/>
              <a:chOff x="11205082" y="2608729"/>
              <a:chExt cx="151602" cy="161364"/>
            </a:xfrm>
            <a:solidFill>
              <a:srgbClr val="92D050"/>
            </a:solidFill>
          </p:grpSpPr>
          <p:sp>
            <p:nvSpPr>
              <p:cNvPr id="141" name="Rectangle 140">
                <a:extLst>
                  <a:ext uri="{FF2B5EF4-FFF2-40B4-BE49-F238E27FC236}">
                    <a16:creationId xmlns:a16="http://schemas.microsoft.com/office/drawing/2014/main" id="{053B893B-8125-BB4A-9F37-A6AAD010C986}"/>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2" name="Rectangle 141">
                <a:extLst>
                  <a:ext uri="{FF2B5EF4-FFF2-40B4-BE49-F238E27FC236}">
                    <a16:creationId xmlns:a16="http://schemas.microsoft.com/office/drawing/2014/main" id="{DDF8B86E-2A3B-C749-8A7B-4571C76B6A2E}"/>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3" name="Rectangle 142">
                <a:extLst>
                  <a:ext uri="{FF2B5EF4-FFF2-40B4-BE49-F238E27FC236}">
                    <a16:creationId xmlns:a16="http://schemas.microsoft.com/office/drawing/2014/main" id="{B395202E-83F9-AB44-A760-7359D48E36F6}"/>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4" name="Rectangle 143">
                <a:extLst>
                  <a:ext uri="{FF2B5EF4-FFF2-40B4-BE49-F238E27FC236}">
                    <a16:creationId xmlns:a16="http://schemas.microsoft.com/office/drawing/2014/main" id="{EBA058D4-0690-CE41-AAE8-C06C5345C268}"/>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5" name="Group 144">
              <a:extLst>
                <a:ext uri="{FF2B5EF4-FFF2-40B4-BE49-F238E27FC236}">
                  <a16:creationId xmlns:a16="http://schemas.microsoft.com/office/drawing/2014/main" id="{10719F40-1DE1-7743-B54C-DA94CC804EED}"/>
                </a:ext>
              </a:extLst>
            </p:cNvPr>
            <p:cNvGrpSpPr/>
            <p:nvPr/>
          </p:nvGrpSpPr>
          <p:grpSpPr>
            <a:xfrm>
              <a:off x="7461261" y="3167221"/>
              <a:ext cx="260885" cy="277684"/>
              <a:chOff x="11205082" y="2608729"/>
              <a:chExt cx="151602" cy="161364"/>
            </a:xfrm>
            <a:solidFill>
              <a:srgbClr val="92D050"/>
            </a:solidFill>
          </p:grpSpPr>
          <p:sp>
            <p:nvSpPr>
              <p:cNvPr id="146" name="Rectangle 145">
                <a:extLst>
                  <a:ext uri="{FF2B5EF4-FFF2-40B4-BE49-F238E27FC236}">
                    <a16:creationId xmlns:a16="http://schemas.microsoft.com/office/drawing/2014/main" id="{B6254E91-8EDF-5F46-966C-009CD7083425}"/>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7" name="Rectangle 146">
                <a:extLst>
                  <a:ext uri="{FF2B5EF4-FFF2-40B4-BE49-F238E27FC236}">
                    <a16:creationId xmlns:a16="http://schemas.microsoft.com/office/drawing/2014/main" id="{08CFE687-1DA3-BF48-BC00-192F832E1FC4}"/>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8" name="Rectangle 147">
                <a:extLst>
                  <a:ext uri="{FF2B5EF4-FFF2-40B4-BE49-F238E27FC236}">
                    <a16:creationId xmlns:a16="http://schemas.microsoft.com/office/drawing/2014/main" id="{B3D8D1AA-9452-9D40-AEE4-F66C99462CE1}"/>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49" name="Rectangle 148">
                <a:extLst>
                  <a:ext uri="{FF2B5EF4-FFF2-40B4-BE49-F238E27FC236}">
                    <a16:creationId xmlns:a16="http://schemas.microsoft.com/office/drawing/2014/main" id="{3207385C-4EFB-6543-B6F0-46743A882D7D}"/>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50" name="Rectangle 149">
              <a:extLst>
                <a:ext uri="{FF2B5EF4-FFF2-40B4-BE49-F238E27FC236}">
                  <a16:creationId xmlns:a16="http://schemas.microsoft.com/office/drawing/2014/main" id="{E4AA081D-72C6-DE4D-B1C2-69BBD90CD6F9}"/>
                </a:ext>
              </a:extLst>
            </p:cNvPr>
            <p:cNvSpPr/>
            <p:nvPr/>
          </p:nvSpPr>
          <p:spPr>
            <a:xfrm>
              <a:off x="5646834" y="4595815"/>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51" name="Rectangle 150">
              <a:extLst>
                <a:ext uri="{FF2B5EF4-FFF2-40B4-BE49-F238E27FC236}">
                  <a16:creationId xmlns:a16="http://schemas.microsoft.com/office/drawing/2014/main" id="{64B367D2-862E-5446-9B4E-2B803F41F77C}"/>
                </a:ext>
              </a:extLst>
            </p:cNvPr>
            <p:cNvSpPr/>
            <p:nvPr/>
          </p:nvSpPr>
          <p:spPr>
            <a:xfrm>
              <a:off x="5865564" y="4410690"/>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53" name="Rectangle 152">
              <a:extLst>
                <a:ext uri="{FF2B5EF4-FFF2-40B4-BE49-F238E27FC236}">
                  <a16:creationId xmlns:a16="http://schemas.microsoft.com/office/drawing/2014/main" id="{B7575209-5379-474A-9B33-40F7BA5F809D}"/>
                </a:ext>
              </a:extLst>
            </p:cNvPr>
            <p:cNvSpPr/>
            <p:nvPr/>
          </p:nvSpPr>
          <p:spPr>
            <a:xfrm>
              <a:off x="5740771" y="4688378"/>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2" name="Rectangle 161">
              <a:extLst>
                <a:ext uri="{FF2B5EF4-FFF2-40B4-BE49-F238E27FC236}">
                  <a16:creationId xmlns:a16="http://schemas.microsoft.com/office/drawing/2014/main" id="{EC5ACBBD-E745-F843-A1EC-4B2D32A4D814}"/>
                </a:ext>
              </a:extLst>
            </p:cNvPr>
            <p:cNvSpPr/>
            <p:nvPr/>
          </p:nvSpPr>
          <p:spPr>
            <a:xfrm>
              <a:off x="5922068" y="3735795"/>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3" name="Rectangle 162">
              <a:extLst>
                <a:ext uri="{FF2B5EF4-FFF2-40B4-BE49-F238E27FC236}">
                  <a16:creationId xmlns:a16="http://schemas.microsoft.com/office/drawing/2014/main" id="{64E674CE-6CA0-FE41-B5EE-F6A2E410C77F}"/>
                </a:ext>
              </a:extLst>
            </p:cNvPr>
            <p:cNvSpPr/>
            <p:nvPr/>
          </p:nvSpPr>
          <p:spPr>
            <a:xfrm>
              <a:off x="6140797" y="355067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4" name="Rectangle 163">
              <a:extLst>
                <a:ext uri="{FF2B5EF4-FFF2-40B4-BE49-F238E27FC236}">
                  <a16:creationId xmlns:a16="http://schemas.microsoft.com/office/drawing/2014/main" id="{2FDF5DDA-FC90-9441-8E9A-6FA7126A682E}"/>
                </a:ext>
              </a:extLst>
            </p:cNvPr>
            <p:cNvSpPr/>
            <p:nvPr/>
          </p:nvSpPr>
          <p:spPr>
            <a:xfrm>
              <a:off x="6323170" y="3812933"/>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5" name="Rectangle 164">
              <a:extLst>
                <a:ext uri="{FF2B5EF4-FFF2-40B4-BE49-F238E27FC236}">
                  <a16:creationId xmlns:a16="http://schemas.microsoft.com/office/drawing/2014/main" id="{4D04D535-E24C-6646-9DDD-848B7DFB2F07}"/>
                </a:ext>
              </a:extLst>
            </p:cNvPr>
            <p:cNvSpPr/>
            <p:nvPr/>
          </p:nvSpPr>
          <p:spPr>
            <a:xfrm>
              <a:off x="6016004" y="3828359"/>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6" name="Rectangle 165">
              <a:extLst>
                <a:ext uri="{FF2B5EF4-FFF2-40B4-BE49-F238E27FC236}">
                  <a16:creationId xmlns:a16="http://schemas.microsoft.com/office/drawing/2014/main" id="{3327F81F-041A-0148-B46F-B1E79D553846}"/>
                </a:ext>
              </a:extLst>
            </p:cNvPr>
            <p:cNvSpPr/>
            <p:nvPr/>
          </p:nvSpPr>
          <p:spPr>
            <a:xfrm>
              <a:off x="5924818" y="407519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67" name="Rectangle 166">
              <a:extLst>
                <a:ext uri="{FF2B5EF4-FFF2-40B4-BE49-F238E27FC236}">
                  <a16:creationId xmlns:a16="http://schemas.microsoft.com/office/drawing/2014/main" id="{D4056E01-4610-054F-930B-364F325B7598}"/>
                </a:ext>
              </a:extLst>
            </p:cNvPr>
            <p:cNvSpPr/>
            <p:nvPr/>
          </p:nvSpPr>
          <p:spPr>
            <a:xfrm>
              <a:off x="6384875" y="3627812"/>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68" name="Group 167">
              <a:extLst>
                <a:ext uri="{FF2B5EF4-FFF2-40B4-BE49-F238E27FC236}">
                  <a16:creationId xmlns:a16="http://schemas.microsoft.com/office/drawing/2014/main" id="{985D9C83-067B-9C41-9DBD-EC9708DF5DFF}"/>
                </a:ext>
              </a:extLst>
            </p:cNvPr>
            <p:cNvGrpSpPr/>
            <p:nvPr/>
          </p:nvGrpSpPr>
          <p:grpSpPr>
            <a:xfrm>
              <a:off x="6908516" y="3541277"/>
              <a:ext cx="260885" cy="277684"/>
              <a:chOff x="11205082" y="2608729"/>
              <a:chExt cx="151602" cy="161364"/>
            </a:xfrm>
            <a:solidFill>
              <a:srgbClr val="92D050"/>
            </a:solidFill>
          </p:grpSpPr>
          <p:sp>
            <p:nvSpPr>
              <p:cNvPr id="169" name="Rectangle 168">
                <a:extLst>
                  <a:ext uri="{FF2B5EF4-FFF2-40B4-BE49-F238E27FC236}">
                    <a16:creationId xmlns:a16="http://schemas.microsoft.com/office/drawing/2014/main" id="{52F4DD2E-0D3E-A040-A9FF-B2E4D45F2671}"/>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0" name="Rectangle 169">
                <a:extLst>
                  <a:ext uri="{FF2B5EF4-FFF2-40B4-BE49-F238E27FC236}">
                    <a16:creationId xmlns:a16="http://schemas.microsoft.com/office/drawing/2014/main" id="{BC4415C3-24F0-0F40-877C-64CED916105D}"/>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1" name="Rectangle 170">
                <a:extLst>
                  <a:ext uri="{FF2B5EF4-FFF2-40B4-BE49-F238E27FC236}">
                    <a16:creationId xmlns:a16="http://schemas.microsoft.com/office/drawing/2014/main" id="{03B2D833-F018-374C-9C09-E74C0FD81F59}"/>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2" name="Rectangle 171">
                <a:extLst>
                  <a:ext uri="{FF2B5EF4-FFF2-40B4-BE49-F238E27FC236}">
                    <a16:creationId xmlns:a16="http://schemas.microsoft.com/office/drawing/2014/main" id="{0B07BB64-7DEF-464A-ABF4-6B965710F9A1}"/>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3" name="Group 172">
              <a:extLst>
                <a:ext uri="{FF2B5EF4-FFF2-40B4-BE49-F238E27FC236}">
                  <a16:creationId xmlns:a16="http://schemas.microsoft.com/office/drawing/2014/main" id="{77D2B344-74D4-F841-9189-D1DE479ACC43}"/>
                </a:ext>
              </a:extLst>
            </p:cNvPr>
            <p:cNvGrpSpPr/>
            <p:nvPr/>
          </p:nvGrpSpPr>
          <p:grpSpPr>
            <a:xfrm>
              <a:off x="6630829" y="3124741"/>
              <a:ext cx="260885" cy="277684"/>
              <a:chOff x="11205082" y="2608729"/>
              <a:chExt cx="151602" cy="161364"/>
            </a:xfrm>
            <a:solidFill>
              <a:srgbClr val="92D050"/>
            </a:solidFill>
          </p:grpSpPr>
          <p:sp>
            <p:nvSpPr>
              <p:cNvPr id="174" name="Rectangle 173">
                <a:extLst>
                  <a:ext uri="{FF2B5EF4-FFF2-40B4-BE49-F238E27FC236}">
                    <a16:creationId xmlns:a16="http://schemas.microsoft.com/office/drawing/2014/main" id="{27581F93-7F3E-4143-95B2-E9D50DB9855F}"/>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5" name="Rectangle 174">
                <a:extLst>
                  <a:ext uri="{FF2B5EF4-FFF2-40B4-BE49-F238E27FC236}">
                    <a16:creationId xmlns:a16="http://schemas.microsoft.com/office/drawing/2014/main" id="{C532C7CC-4398-9546-B64B-462ABCD76345}"/>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6" name="Rectangle 175">
                <a:extLst>
                  <a:ext uri="{FF2B5EF4-FFF2-40B4-BE49-F238E27FC236}">
                    <a16:creationId xmlns:a16="http://schemas.microsoft.com/office/drawing/2014/main" id="{19F7E935-4F69-1C45-93EC-CB0B2CE799EF}"/>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77" name="Rectangle 176">
                <a:extLst>
                  <a:ext uri="{FF2B5EF4-FFF2-40B4-BE49-F238E27FC236}">
                    <a16:creationId xmlns:a16="http://schemas.microsoft.com/office/drawing/2014/main" id="{9959F504-4CFA-5845-8EBB-9245FE4303AB}"/>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A614ECDC-2FAA-C848-8E6A-E912EF165200}"/>
                </a:ext>
              </a:extLst>
            </p:cNvPr>
            <p:cNvGrpSpPr/>
            <p:nvPr/>
          </p:nvGrpSpPr>
          <p:grpSpPr>
            <a:xfrm>
              <a:off x="6661684" y="3510406"/>
              <a:ext cx="260885" cy="277684"/>
              <a:chOff x="11205082" y="2608729"/>
              <a:chExt cx="151602" cy="161364"/>
            </a:xfrm>
            <a:solidFill>
              <a:srgbClr val="92D050"/>
            </a:solidFill>
          </p:grpSpPr>
          <p:sp>
            <p:nvSpPr>
              <p:cNvPr id="179" name="Rectangle 178">
                <a:extLst>
                  <a:ext uri="{FF2B5EF4-FFF2-40B4-BE49-F238E27FC236}">
                    <a16:creationId xmlns:a16="http://schemas.microsoft.com/office/drawing/2014/main" id="{FEC7E651-6AF9-2F43-9B6D-D6AF4F5A5175}"/>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a:extLst>
                  <a:ext uri="{FF2B5EF4-FFF2-40B4-BE49-F238E27FC236}">
                    <a16:creationId xmlns:a16="http://schemas.microsoft.com/office/drawing/2014/main" id="{0DF63E72-EF76-6C44-8A0A-4B6EDE9E4036}"/>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1" name="Rectangle 180">
                <a:extLst>
                  <a:ext uri="{FF2B5EF4-FFF2-40B4-BE49-F238E27FC236}">
                    <a16:creationId xmlns:a16="http://schemas.microsoft.com/office/drawing/2014/main" id="{1D12D7CC-B38C-9B4A-997B-4ECB49417537}"/>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a:extLst>
                  <a:ext uri="{FF2B5EF4-FFF2-40B4-BE49-F238E27FC236}">
                    <a16:creationId xmlns:a16="http://schemas.microsoft.com/office/drawing/2014/main" id="{2A30FF5B-38F5-854B-B144-388ADDAEFDE3}"/>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3" name="Group 182">
              <a:extLst>
                <a:ext uri="{FF2B5EF4-FFF2-40B4-BE49-F238E27FC236}">
                  <a16:creationId xmlns:a16="http://schemas.microsoft.com/office/drawing/2014/main" id="{E6521B1D-19EA-7E44-9DF1-8B85AB69B013}"/>
                </a:ext>
              </a:extLst>
            </p:cNvPr>
            <p:cNvGrpSpPr/>
            <p:nvPr/>
          </p:nvGrpSpPr>
          <p:grpSpPr>
            <a:xfrm>
              <a:off x="6599974" y="3602952"/>
              <a:ext cx="260885" cy="277684"/>
              <a:chOff x="11205082" y="2608729"/>
              <a:chExt cx="151602" cy="161364"/>
            </a:xfrm>
            <a:solidFill>
              <a:srgbClr val="92D050"/>
            </a:solidFill>
          </p:grpSpPr>
          <p:sp>
            <p:nvSpPr>
              <p:cNvPr id="184" name="Rectangle 183">
                <a:extLst>
                  <a:ext uri="{FF2B5EF4-FFF2-40B4-BE49-F238E27FC236}">
                    <a16:creationId xmlns:a16="http://schemas.microsoft.com/office/drawing/2014/main" id="{920F6B25-6E5B-8C49-958B-7AA17E7C8AC3}"/>
                  </a:ext>
                </a:extLst>
              </p:cNvPr>
              <p:cNvSpPr/>
              <p:nvPr/>
            </p:nvSpPr>
            <p:spPr>
              <a:xfrm>
                <a:off x="11276001" y="2608729"/>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a:extLst>
                  <a:ext uri="{FF2B5EF4-FFF2-40B4-BE49-F238E27FC236}">
                    <a16:creationId xmlns:a16="http://schemas.microsoft.com/office/drawing/2014/main" id="{0841FF38-422A-C847-9995-54AE818AA88A}"/>
                  </a:ext>
                </a:extLst>
              </p:cNvPr>
              <p:cNvSpPr/>
              <p:nvPr/>
            </p:nvSpPr>
            <p:spPr>
              <a:xfrm>
                <a:off x="11205082" y="2617693"/>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a:extLst>
                  <a:ext uri="{FF2B5EF4-FFF2-40B4-BE49-F238E27FC236}">
                    <a16:creationId xmlns:a16="http://schemas.microsoft.com/office/drawing/2014/main" id="{79D5502E-31CE-7F49-A599-0CEF9A1AE26A}"/>
                  </a:ext>
                </a:extLst>
              </p:cNvPr>
              <p:cNvSpPr/>
              <p:nvPr/>
            </p:nvSpPr>
            <p:spPr>
              <a:xfrm>
                <a:off x="11232777" y="2707340"/>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a:extLst>
                  <a:ext uri="{FF2B5EF4-FFF2-40B4-BE49-F238E27FC236}">
                    <a16:creationId xmlns:a16="http://schemas.microsoft.com/office/drawing/2014/main" id="{AE282894-D113-BA4A-94A6-D39CE4CD5532}"/>
                  </a:ext>
                </a:extLst>
              </p:cNvPr>
              <p:cNvSpPr/>
              <p:nvPr/>
            </p:nvSpPr>
            <p:spPr>
              <a:xfrm>
                <a:off x="11302895" y="2716304"/>
                <a:ext cx="53789" cy="53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90" name="Rectangle 189">
              <a:extLst>
                <a:ext uri="{FF2B5EF4-FFF2-40B4-BE49-F238E27FC236}">
                  <a16:creationId xmlns:a16="http://schemas.microsoft.com/office/drawing/2014/main" id="{31194D63-CBA8-0748-8190-9A158AE9ACD6}"/>
                </a:ext>
              </a:extLst>
            </p:cNvPr>
            <p:cNvSpPr/>
            <p:nvPr/>
          </p:nvSpPr>
          <p:spPr>
            <a:xfrm>
              <a:off x="6123126" y="2831616"/>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92" name="Rectangle 191">
              <a:extLst>
                <a:ext uri="{FF2B5EF4-FFF2-40B4-BE49-F238E27FC236}">
                  <a16:creationId xmlns:a16="http://schemas.microsoft.com/office/drawing/2014/main" id="{38027A8B-EC02-5144-8351-0197987477D5}"/>
                </a:ext>
              </a:extLst>
            </p:cNvPr>
            <p:cNvSpPr/>
            <p:nvPr/>
          </p:nvSpPr>
          <p:spPr>
            <a:xfrm>
              <a:off x="6385385" y="2739054"/>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93" name="Rectangle 192">
              <a:extLst>
                <a:ext uri="{FF2B5EF4-FFF2-40B4-BE49-F238E27FC236}">
                  <a16:creationId xmlns:a16="http://schemas.microsoft.com/office/drawing/2014/main" id="{19C9772B-1346-AF4B-A178-4516A4CFF22B}"/>
                </a:ext>
              </a:extLst>
            </p:cNvPr>
            <p:cNvSpPr/>
            <p:nvPr/>
          </p:nvSpPr>
          <p:spPr>
            <a:xfrm>
              <a:off x="6308249" y="2600210"/>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a:extLst>
                <a:ext uri="{FF2B5EF4-FFF2-40B4-BE49-F238E27FC236}">
                  <a16:creationId xmlns:a16="http://schemas.microsoft.com/office/drawing/2014/main" id="{BF4831E8-2580-A542-B981-C9C6A39FDB7D}"/>
                </a:ext>
              </a:extLst>
            </p:cNvPr>
            <p:cNvSpPr/>
            <p:nvPr/>
          </p:nvSpPr>
          <p:spPr>
            <a:xfrm>
              <a:off x="6231113" y="2631067"/>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a:extLst>
                <a:ext uri="{FF2B5EF4-FFF2-40B4-BE49-F238E27FC236}">
                  <a16:creationId xmlns:a16="http://schemas.microsoft.com/office/drawing/2014/main" id="{A1BF9467-3E1B-214A-BA17-D47497758725}"/>
                </a:ext>
              </a:extLst>
            </p:cNvPr>
            <p:cNvSpPr/>
            <p:nvPr/>
          </p:nvSpPr>
          <p:spPr>
            <a:xfrm>
              <a:off x="6153977" y="2739061"/>
              <a:ext cx="92563" cy="925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978D8FB1-F21D-0FD6-BC16-451A720D73D7}"/>
              </a:ext>
            </a:extLst>
          </p:cNvPr>
          <p:cNvSpPr/>
          <p:nvPr/>
        </p:nvSpPr>
        <p:spPr>
          <a:xfrm>
            <a:off x="0" y="0"/>
            <a:ext cx="9144000" cy="980728"/>
          </a:xfrm>
          <a:prstGeom prst="rect">
            <a:avLst/>
          </a:prstGeom>
          <a:solidFill>
            <a:srgbClr val="001C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88703C08-0F4C-CE99-DB49-1576995880F9}"/>
              </a:ext>
            </a:extLst>
          </p:cNvPr>
          <p:cNvSpPr txBox="1"/>
          <p:nvPr/>
        </p:nvSpPr>
        <p:spPr>
          <a:xfrm>
            <a:off x="67238" y="197976"/>
            <a:ext cx="9036496" cy="584775"/>
          </a:xfrm>
          <a:prstGeom prst="rect">
            <a:avLst/>
          </a:prstGeom>
          <a:noFill/>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Arial" charset="0"/>
              </a:rPr>
              <a:t>Superposition avec la </a:t>
            </a:r>
            <a:r>
              <a:rPr kumimoji="0" lang="en-US" sz="3200" b="1" i="0" u="none" strike="noStrike" kern="1200" cap="none" spc="0" normalizeH="0" baseline="0" noProof="0" dirty="0" err="1">
                <a:ln>
                  <a:noFill/>
                </a:ln>
                <a:solidFill>
                  <a:schemeClr val="bg1"/>
                </a:solidFill>
                <a:effectLst/>
                <a:uLnTx/>
                <a:uFillTx/>
                <a:latin typeface="+mn-lt"/>
                <a:ea typeface="+mn-ea"/>
                <a:cs typeface="Arial" charset="0"/>
              </a:rPr>
              <a:t>densité</a:t>
            </a:r>
            <a:r>
              <a:rPr kumimoji="0" lang="en-US" sz="3200" b="1" i="0" u="none" strike="noStrike" kern="1200" cap="none" spc="0" normalizeH="0" baseline="0" noProof="0" dirty="0">
                <a:ln>
                  <a:noFill/>
                </a:ln>
                <a:solidFill>
                  <a:schemeClr val="bg1"/>
                </a:solidFill>
                <a:effectLst/>
                <a:uLnTx/>
                <a:uFillTx/>
                <a:latin typeface="+mn-lt"/>
                <a:ea typeface="+mn-ea"/>
                <a:cs typeface="Arial" charset="0"/>
              </a:rPr>
              <a:t> de population</a:t>
            </a:r>
          </a:p>
        </p:txBody>
      </p:sp>
      <p:sp>
        <p:nvSpPr>
          <p:cNvPr id="6" name="Slide Number Placeholder 2">
            <a:extLst>
              <a:ext uri="{FF2B5EF4-FFF2-40B4-BE49-F238E27FC236}">
                <a16:creationId xmlns:a16="http://schemas.microsoft.com/office/drawing/2014/main" id="{BF8095C5-88A8-CA05-B726-C35EDA59E788}"/>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8</a:t>
            </a:fld>
            <a:endParaRPr lang="en-GB" altLang="en-US" dirty="0"/>
          </a:p>
        </p:txBody>
      </p:sp>
    </p:spTree>
    <p:extLst>
      <p:ext uri="{BB962C8B-B14F-4D97-AF65-F5344CB8AC3E}">
        <p14:creationId xmlns:p14="http://schemas.microsoft.com/office/powerpoint/2010/main" val="338264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353" y="857250"/>
            <a:ext cx="7273486" cy="514349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528"/>
          <a:stretch/>
        </p:blipFill>
        <p:spPr>
          <a:xfrm>
            <a:off x="165151" y="205005"/>
            <a:ext cx="8978850" cy="6447989"/>
          </a:xfrm>
          <a:prstGeom prst="rect">
            <a:avLst/>
          </a:prstGeom>
          <a:solidFill>
            <a:schemeClr val="bg1"/>
          </a:solidFill>
        </p:spPr>
      </p:pic>
      <p:sp>
        <p:nvSpPr>
          <p:cNvPr id="14" name="Rectangle 13">
            <a:extLst>
              <a:ext uri="{FF2B5EF4-FFF2-40B4-BE49-F238E27FC236}">
                <a16:creationId xmlns:a16="http://schemas.microsoft.com/office/drawing/2014/main" id="{3DDA8B0E-20C5-F547-8678-2BBAE27001EA}"/>
              </a:ext>
            </a:extLst>
          </p:cNvPr>
          <p:cNvSpPr/>
          <p:nvPr/>
        </p:nvSpPr>
        <p:spPr>
          <a:xfrm>
            <a:off x="5567051" y="2167915"/>
            <a:ext cx="2476752" cy="937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ABD5D17F-5B94-2B49-8BD0-54D200B61FF9}"/>
              </a:ext>
            </a:extLst>
          </p:cNvPr>
          <p:cNvGrpSpPr/>
          <p:nvPr/>
        </p:nvGrpSpPr>
        <p:grpSpPr>
          <a:xfrm>
            <a:off x="4667447" y="2239256"/>
            <a:ext cx="3471330" cy="707886"/>
            <a:chOff x="4538351" y="2239256"/>
            <a:chExt cx="3471330" cy="707886"/>
          </a:xfrm>
        </p:grpSpPr>
        <p:sp>
          <p:nvSpPr>
            <p:cNvPr id="3" name="TextBox 2">
              <a:extLst>
                <a:ext uri="{FF2B5EF4-FFF2-40B4-BE49-F238E27FC236}">
                  <a16:creationId xmlns:a16="http://schemas.microsoft.com/office/drawing/2014/main" id="{E2B26474-E800-E14F-8373-BAB93E7795DA}"/>
                </a:ext>
              </a:extLst>
            </p:cNvPr>
            <p:cNvSpPr txBox="1"/>
            <p:nvPr/>
          </p:nvSpPr>
          <p:spPr>
            <a:xfrm>
              <a:off x="5357933" y="2239256"/>
              <a:ext cx="2651748" cy="707886"/>
            </a:xfrm>
            <a:prstGeom prst="rect">
              <a:avLst/>
            </a:prstGeom>
            <a:solidFill>
              <a:schemeClr val="bg1"/>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Zone tampon de 5 km: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21'287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personnes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6A94EC95-F314-7945-B595-C58D0AD8D00F}"/>
                </a:ext>
              </a:extLst>
            </p:cNvPr>
            <p:cNvCxnSpPr>
              <a:cxnSpLocks/>
            </p:cNvCxnSpPr>
            <p:nvPr/>
          </p:nvCxnSpPr>
          <p:spPr>
            <a:xfrm flipH="1" flipV="1">
              <a:off x="4538351" y="2557469"/>
              <a:ext cx="819582" cy="3573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1BAD56D-D091-E34A-AB1B-C29F99591A75}"/>
              </a:ext>
            </a:extLst>
          </p:cNvPr>
          <p:cNvGrpSpPr/>
          <p:nvPr/>
        </p:nvGrpSpPr>
        <p:grpSpPr>
          <a:xfrm>
            <a:off x="279568" y="3003592"/>
            <a:ext cx="2538227" cy="1424975"/>
            <a:chOff x="150472" y="3003592"/>
            <a:chExt cx="2538227" cy="1424975"/>
          </a:xfrm>
        </p:grpSpPr>
        <p:sp>
          <p:nvSpPr>
            <p:cNvPr id="5" name="TextBox 4">
              <a:extLst>
                <a:ext uri="{FF2B5EF4-FFF2-40B4-BE49-F238E27FC236}">
                  <a16:creationId xmlns:a16="http://schemas.microsoft.com/office/drawing/2014/main" id="{7D8C7F29-7E42-2340-8A76-9452D1E975F5}"/>
                </a:ext>
              </a:extLst>
            </p:cNvPr>
            <p:cNvSpPr txBox="1"/>
            <p:nvPr/>
          </p:nvSpPr>
          <p:spPr>
            <a:xfrm>
              <a:off x="150472" y="3105128"/>
              <a:ext cx="2083444" cy="1323439"/>
            </a:xfrm>
            <a:prstGeom prst="rect">
              <a:avLst/>
            </a:prstGeom>
            <a:solidFill>
              <a:schemeClr val="bg1"/>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a:ea typeface="+mn-ea"/>
                  <a:cs typeface="+mn-cs"/>
                </a:rPr>
                <a:t>Aire de captage à 30min de déplacement: 57'690 personnes</a:t>
              </a:r>
            </a:p>
          </p:txBody>
        </p:sp>
        <p:cxnSp>
          <p:nvCxnSpPr>
            <p:cNvPr id="9" name="Straight Connector 8">
              <a:extLst>
                <a:ext uri="{FF2B5EF4-FFF2-40B4-BE49-F238E27FC236}">
                  <a16:creationId xmlns:a16="http://schemas.microsoft.com/office/drawing/2014/main" id="{E4E5E85E-E71B-0B48-856B-3A4ADBE87F44}"/>
                </a:ext>
              </a:extLst>
            </p:cNvPr>
            <p:cNvCxnSpPr>
              <a:cxnSpLocks/>
            </p:cNvCxnSpPr>
            <p:nvPr/>
          </p:nvCxnSpPr>
          <p:spPr>
            <a:xfrm flipH="1">
              <a:off x="2233916" y="3003592"/>
              <a:ext cx="454783" cy="440569"/>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F3F8929A-C15A-9848-89C9-7B421B83D298}"/>
              </a:ext>
            </a:extLst>
          </p:cNvPr>
          <p:cNvSpPr txBox="1"/>
          <p:nvPr/>
        </p:nvSpPr>
        <p:spPr>
          <a:xfrm>
            <a:off x="165150" y="237571"/>
            <a:ext cx="3019662" cy="400110"/>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D4FE1C0A-D625-D84D-97AD-54D0E508143D}"/>
              </a:ext>
            </a:extLst>
          </p:cNvPr>
          <p:cNvGrpSpPr/>
          <p:nvPr/>
        </p:nvGrpSpPr>
        <p:grpSpPr>
          <a:xfrm>
            <a:off x="1777422" y="541421"/>
            <a:ext cx="4326047" cy="5463725"/>
            <a:chOff x="1648326" y="541421"/>
            <a:chExt cx="4326047" cy="5463725"/>
          </a:xfrm>
        </p:grpSpPr>
        <p:sp>
          <p:nvSpPr>
            <p:cNvPr id="11" name="TextBox 10">
              <a:extLst>
                <a:ext uri="{FF2B5EF4-FFF2-40B4-BE49-F238E27FC236}">
                  <a16:creationId xmlns:a16="http://schemas.microsoft.com/office/drawing/2014/main" id="{92E3B34D-72A3-C74B-B76F-10DE71F1312C}"/>
                </a:ext>
              </a:extLst>
            </p:cNvPr>
            <p:cNvSpPr txBox="1"/>
            <p:nvPr/>
          </p:nvSpPr>
          <p:spPr>
            <a:xfrm>
              <a:off x="2453834" y="745122"/>
              <a:ext cx="2637698" cy="400110"/>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5">
              <a:extLst>
                <a:ext uri="{FF2B5EF4-FFF2-40B4-BE49-F238E27FC236}">
                  <a16:creationId xmlns:a16="http://schemas.microsoft.com/office/drawing/2014/main" id="{2C270695-5F21-3346-B32B-CF78D60B3E96}"/>
                </a:ext>
              </a:extLst>
            </p:cNvPr>
            <p:cNvSpPr/>
            <p:nvPr/>
          </p:nvSpPr>
          <p:spPr>
            <a:xfrm>
              <a:off x="5161547" y="541421"/>
              <a:ext cx="312821" cy="1143000"/>
            </a:xfrm>
            <a:custGeom>
              <a:avLst/>
              <a:gdLst>
                <a:gd name="connsiteX0" fmla="*/ 0 w 312821"/>
                <a:gd name="connsiteY0" fmla="*/ 1143000 h 1143000"/>
                <a:gd name="connsiteX1" fmla="*/ 96253 w 312821"/>
                <a:gd name="connsiteY1" fmla="*/ 1010653 h 1143000"/>
                <a:gd name="connsiteX2" fmla="*/ 156411 w 312821"/>
                <a:gd name="connsiteY2" fmla="*/ 914400 h 1143000"/>
                <a:gd name="connsiteX3" fmla="*/ 216569 w 312821"/>
                <a:gd name="connsiteY3" fmla="*/ 842211 h 1143000"/>
                <a:gd name="connsiteX4" fmla="*/ 240632 w 312821"/>
                <a:gd name="connsiteY4" fmla="*/ 733926 h 1143000"/>
                <a:gd name="connsiteX5" fmla="*/ 240632 w 312821"/>
                <a:gd name="connsiteY5" fmla="*/ 613611 h 1143000"/>
                <a:gd name="connsiteX6" fmla="*/ 144379 w 312821"/>
                <a:gd name="connsiteY6" fmla="*/ 517358 h 1143000"/>
                <a:gd name="connsiteX7" fmla="*/ 144379 w 312821"/>
                <a:gd name="connsiteY7" fmla="*/ 421105 h 1143000"/>
                <a:gd name="connsiteX8" fmla="*/ 192506 w 312821"/>
                <a:gd name="connsiteY8" fmla="*/ 192505 h 1143000"/>
                <a:gd name="connsiteX9" fmla="*/ 252664 w 312821"/>
                <a:gd name="connsiteY9" fmla="*/ 48126 h 1143000"/>
                <a:gd name="connsiteX10" fmla="*/ 312821 w 312821"/>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821" h="1143000">
                  <a:moveTo>
                    <a:pt x="0" y="1143000"/>
                  </a:moveTo>
                  <a:cubicBezTo>
                    <a:pt x="35092" y="1095876"/>
                    <a:pt x="70185" y="1048753"/>
                    <a:pt x="96253" y="1010653"/>
                  </a:cubicBezTo>
                  <a:cubicBezTo>
                    <a:pt x="122322" y="972553"/>
                    <a:pt x="156411" y="914400"/>
                    <a:pt x="156411" y="914400"/>
                  </a:cubicBezTo>
                  <a:cubicBezTo>
                    <a:pt x="176464" y="886326"/>
                    <a:pt x="202532" y="872290"/>
                    <a:pt x="216569" y="842211"/>
                  </a:cubicBezTo>
                  <a:cubicBezTo>
                    <a:pt x="230606" y="812132"/>
                    <a:pt x="236622" y="772026"/>
                    <a:pt x="240632" y="733926"/>
                  </a:cubicBezTo>
                  <a:cubicBezTo>
                    <a:pt x="244642" y="695826"/>
                    <a:pt x="256674" y="649706"/>
                    <a:pt x="240632" y="613611"/>
                  </a:cubicBezTo>
                  <a:cubicBezTo>
                    <a:pt x="224590" y="577516"/>
                    <a:pt x="160421" y="549442"/>
                    <a:pt x="144379" y="517358"/>
                  </a:cubicBezTo>
                  <a:cubicBezTo>
                    <a:pt x="128337" y="485274"/>
                    <a:pt x="136358" y="475247"/>
                    <a:pt x="144379" y="421105"/>
                  </a:cubicBezTo>
                  <a:cubicBezTo>
                    <a:pt x="152400" y="366963"/>
                    <a:pt x="174459" y="254668"/>
                    <a:pt x="192506" y="192505"/>
                  </a:cubicBezTo>
                  <a:cubicBezTo>
                    <a:pt x="210553" y="130342"/>
                    <a:pt x="252664" y="48126"/>
                    <a:pt x="252664" y="48126"/>
                  </a:cubicBezTo>
                  <a:cubicBezTo>
                    <a:pt x="272717" y="16042"/>
                    <a:pt x="292769" y="8021"/>
                    <a:pt x="312821"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a:extLst>
                <a:ext uri="{FF2B5EF4-FFF2-40B4-BE49-F238E27FC236}">
                  <a16:creationId xmlns:a16="http://schemas.microsoft.com/office/drawing/2014/main" id="{7CE195E0-46FE-2840-A319-FD56C6D7C5DB}"/>
                </a:ext>
              </a:extLst>
            </p:cNvPr>
            <p:cNvSpPr/>
            <p:nvPr/>
          </p:nvSpPr>
          <p:spPr>
            <a:xfrm>
              <a:off x="2093495" y="1130968"/>
              <a:ext cx="1949116" cy="1431758"/>
            </a:xfrm>
            <a:custGeom>
              <a:avLst/>
              <a:gdLst>
                <a:gd name="connsiteX0" fmla="*/ 1949116 w 1949116"/>
                <a:gd name="connsiteY0" fmla="*/ 1431758 h 1431758"/>
                <a:gd name="connsiteX1" fmla="*/ 1792705 w 1949116"/>
                <a:gd name="connsiteY1" fmla="*/ 1371600 h 1431758"/>
                <a:gd name="connsiteX2" fmla="*/ 1660358 w 1949116"/>
                <a:gd name="connsiteY2" fmla="*/ 1323474 h 1431758"/>
                <a:gd name="connsiteX3" fmla="*/ 1588168 w 1949116"/>
                <a:gd name="connsiteY3" fmla="*/ 1311443 h 1431758"/>
                <a:gd name="connsiteX4" fmla="*/ 1443789 w 1949116"/>
                <a:gd name="connsiteY4" fmla="*/ 1251285 h 1431758"/>
                <a:gd name="connsiteX5" fmla="*/ 1383631 w 1949116"/>
                <a:gd name="connsiteY5" fmla="*/ 1191127 h 1431758"/>
                <a:gd name="connsiteX6" fmla="*/ 1275347 w 1949116"/>
                <a:gd name="connsiteY6" fmla="*/ 1130969 h 1431758"/>
                <a:gd name="connsiteX7" fmla="*/ 1191126 w 1949116"/>
                <a:gd name="connsiteY7" fmla="*/ 1022685 h 1431758"/>
                <a:gd name="connsiteX8" fmla="*/ 1094873 w 1949116"/>
                <a:gd name="connsiteY8" fmla="*/ 914400 h 1431758"/>
                <a:gd name="connsiteX9" fmla="*/ 1022684 w 1949116"/>
                <a:gd name="connsiteY9" fmla="*/ 842211 h 1431758"/>
                <a:gd name="connsiteX10" fmla="*/ 902368 w 1949116"/>
                <a:gd name="connsiteY10" fmla="*/ 685800 h 1431758"/>
                <a:gd name="connsiteX11" fmla="*/ 818147 w 1949116"/>
                <a:gd name="connsiteY11" fmla="*/ 577516 h 1431758"/>
                <a:gd name="connsiteX12" fmla="*/ 745958 w 1949116"/>
                <a:gd name="connsiteY12" fmla="*/ 493295 h 1431758"/>
                <a:gd name="connsiteX13" fmla="*/ 565484 w 1949116"/>
                <a:gd name="connsiteY13" fmla="*/ 457200 h 1431758"/>
                <a:gd name="connsiteX14" fmla="*/ 457200 w 1949116"/>
                <a:gd name="connsiteY14" fmla="*/ 421106 h 1431758"/>
                <a:gd name="connsiteX15" fmla="*/ 397042 w 1949116"/>
                <a:gd name="connsiteY15" fmla="*/ 372979 h 1431758"/>
                <a:gd name="connsiteX16" fmla="*/ 264694 w 1949116"/>
                <a:gd name="connsiteY16" fmla="*/ 288758 h 1431758"/>
                <a:gd name="connsiteX17" fmla="*/ 204537 w 1949116"/>
                <a:gd name="connsiteY17" fmla="*/ 264695 h 1431758"/>
                <a:gd name="connsiteX18" fmla="*/ 144379 w 1949116"/>
                <a:gd name="connsiteY18" fmla="*/ 204537 h 1431758"/>
                <a:gd name="connsiteX19" fmla="*/ 84221 w 1949116"/>
                <a:gd name="connsiteY19" fmla="*/ 132348 h 1431758"/>
                <a:gd name="connsiteX20" fmla="*/ 72189 w 1949116"/>
                <a:gd name="connsiteY20" fmla="*/ 96253 h 1431758"/>
                <a:gd name="connsiteX21" fmla="*/ 0 w 1949116"/>
                <a:gd name="connsiteY21" fmla="*/ 0 h 14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9116" h="1431758">
                  <a:moveTo>
                    <a:pt x="1949116" y="1431758"/>
                  </a:moveTo>
                  <a:lnTo>
                    <a:pt x="1792705" y="1371600"/>
                  </a:lnTo>
                  <a:cubicBezTo>
                    <a:pt x="1744579" y="1353553"/>
                    <a:pt x="1660358" y="1323474"/>
                    <a:pt x="1660358" y="1323474"/>
                  </a:cubicBezTo>
                  <a:cubicBezTo>
                    <a:pt x="1626268" y="1313448"/>
                    <a:pt x="1624263" y="1323474"/>
                    <a:pt x="1588168" y="1311443"/>
                  </a:cubicBezTo>
                  <a:cubicBezTo>
                    <a:pt x="1552073" y="1299411"/>
                    <a:pt x="1443789" y="1251285"/>
                    <a:pt x="1443789" y="1251285"/>
                  </a:cubicBezTo>
                  <a:cubicBezTo>
                    <a:pt x="1409699" y="1231232"/>
                    <a:pt x="1411705" y="1211180"/>
                    <a:pt x="1383631" y="1191127"/>
                  </a:cubicBezTo>
                  <a:cubicBezTo>
                    <a:pt x="1355557" y="1171074"/>
                    <a:pt x="1307431" y="1159043"/>
                    <a:pt x="1275347" y="1130969"/>
                  </a:cubicBezTo>
                  <a:cubicBezTo>
                    <a:pt x="1243263" y="1102895"/>
                    <a:pt x="1221205" y="1058780"/>
                    <a:pt x="1191126" y="1022685"/>
                  </a:cubicBezTo>
                  <a:cubicBezTo>
                    <a:pt x="1161047" y="986590"/>
                    <a:pt x="1094873" y="914400"/>
                    <a:pt x="1094873" y="914400"/>
                  </a:cubicBezTo>
                  <a:cubicBezTo>
                    <a:pt x="1066799" y="884321"/>
                    <a:pt x="1054768" y="880311"/>
                    <a:pt x="1022684" y="842211"/>
                  </a:cubicBezTo>
                  <a:cubicBezTo>
                    <a:pt x="990600" y="804111"/>
                    <a:pt x="902368" y="685800"/>
                    <a:pt x="902368" y="685800"/>
                  </a:cubicBezTo>
                  <a:cubicBezTo>
                    <a:pt x="868279" y="641684"/>
                    <a:pt x="844215" y="609600"/>
                    <a:pt x="818147" y="577516"/>
                  </a:cubicBezTo>
                  <a:cubicBezTo>
                    <a:pt x="792079" y="545432"/>
                    <a:pt x="788068" y="513348"/>
                    <a:pt x="745958" y="493295"/>
                  </a:cubicBezTo>
                  <a:cubicBezTo>
                    <a:pt x="703848" y="473242"/>
                    <a:pt x="613610" y="469231"/>
                    <a:pt x="565484" y="457200"/>
                  </a:cubicBezTo>
                  <a:cubicBezTo>
                    <a:pt x="517358" y="445169"/>
                    <a:pt x="457200" y="421106"/>
                    <a:pt x="457200" y="421106"/>
                  </a:cubicBezTo>
                  <a:cubicBezTo>
                    <a:pt x="429126" y="407069"/>
                    <a:pt x="429126" y="395037"/>
                    <a:pt x="397042" y="372979"/>
                  </a:cubicBezTo>
                  <a:cubicBezTo>
                    <a:pt x="364958" y="350921"/>
                    <a:pt x="264694" y="288758"/>
                    <a:pt x="264694" y="288758"/>
                  </a:cubicBezTo>
                  <a:cubicBezTo>
                    <a:pt x="232610" y="270711"/>
                    <a:pt x="204537" y="264695"/>
                    <a:pt x="204537" y="264695"/>
                  </a:cubicBezTo>
                  <a:cubicBezTo>
                    <a:pt x="184485" y="250658"/>
                    <a:pt x="144379" y="204537"/>
                    <a:pt x="144379" y="204537"/>
                  </a:cubicBezTo>
                  <a:cubicBezTo>
                    <a:pt x="124327" y="182479"/>
                    <a:pt x="84221" y="132348"/>
                    <a:pt x="84221" y="132348"/>
                  </a:cubicBezTo>
                  <a:cubicBezTo>
                    <a:pt x="72189" y="114301"/>
                    <a:pt x="86226" y="118311"/>
                    <a:pt x="72189" y="96253"/>
                  </a:cubicBezTo>
                  <a:cubicBezTo>
                    <a:pt x="58152" y="74195"/>
                    <a:pt x="29076" y="37097"/>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7FAE07B2-CB1E-0949-8D8A-FAD23ADB435F}"/>
                </a:ext>
              </a:extLst>
            </p:cNvPr>
            <p:cNvSpPr/>
            <p:nvPr/>
          </p:nvSpPr>
          <p:spPr>
            <a:xfrm>
              <a:off x="1648326" y="2358189"/>
              <a:ext cx="1311442" cy="926432"/>
            </a:xfrm>
            <a:custGeom>
              <a:avLst/>
              <a:gdLst>
                <a:gd name="connsiteX0" fmla="*/ 1311442 w 1311442"/>
                <a:gd name="connsiteY0" fmla="*/ 926432 h 926432"/>
                <a:gd name="connsiteX1" fmla="*/ 1239253 w 1311442"/>
                <a:gd name="connsiteY1" fmla="*/ 745958 h 926432"/>
                <a:gd name="connsiteX2" fmla="*/ 1191127 w 1311442"/>
                <a:gd name="connsiteY2" fmla="*/ 649706 h 926432"/>
                <a:gd name="connsiteX3" fmla="*/ 1070811 w 1311442"/>
                <a:gd name="connsiteY3" fmla="*/ 529390 h 926432"/>
                <a:gd name="connsiteX4" fmla="*/ 986590 w 1311442"/>
                <a:gd name="connsiteY4" fmla="*/ 421106 h 926432"/>
                <a:gd name="connsiteX5" fmla="*/ 854242 w 1311442"/>
                <a:gd name="connsiteY5" fmla="*/ 385011 h 926432"/>
                <a:gd name="connsiteX6" fmla="*/ 770021 w 1311442"/>
                <a:gd name="connsiteY6" fmla="*/ 348916 h 926432"/>
                <a:gd name="connsiteX7" fmla="*/ 673769 w 1311442"/>
                <a:gd name="connsiteY7" fmla="*/ 312822 h 926432"/>
                <a:gd name="connsiteX8" fmla="*/ 577516 w 1311442"/>
                <a:gd name="connsiteY8" fmla="*/ 288758 h 926432"/>
                <a:gd name="connsiteX9" fmla="*/ 457200 w 1311442"/>
                <a:gd name="connsiteY9" fmla="*/ 288758 h 926432"/>
                <a:gd name="connsiteX10" fmla="*/ 336885 w 1311442"/>
                <a:gd name="connsiteY10" fmla="*/ 252664 h 926432"/>
                <a:gd name="connsiteX11" fmla="*/ 228600 w 1311442"/>
                <a:gd name="connsiteY11" fmla="*/ 240632 h 926432"/>
                <a:gd name="connsiteX12" fmla="*/ 204537 w 1311442"/>
                <a:gd name="connsiteY12" fmla="*/ 228600 h 926432"/>
                <a:gd name="connsiteX13" fmla="*/ 156411 w 1311442"/>
                <a:gd name="connsiteY13" fmla="*/ 180474 h 926432"/>
                <a:gd name="connsiteX14" fmla="*/ 156411 w 1311442"/>
                <a:gd name="connsiteY14" fmla="*/ 72190 h 926432"/>
                <a:gd name="connsiteX15" fmla="*/ 108285 w 1311442"/>
                <a:gd name="connsiteY15" fmla="*/ 60158 h 926432"/>
                <a:gd name="connsiteX16" fmla="*/ 60158 w 1311442"/>
                <a:gd name="connsiteY16" fmla="*/ 60158 h 926432"/>
                <a:gd name="connsiteX17" fmla="*/ 12032 w 1311442"/>
                <a:gd name="connsiteY17" fmla="*/ 24064 h 926432"/>
                <a:gd name="connsiteX18" fmla="*/ 0 w 1311442"/>
                <a:gd name="connsiteY18" fmla="*/ 0 h 9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1442" h="926432">
                  <a:moveTo>
                    <a:pt x="1311442" y="926432"/>
                  </a:moveTo>
                  <a:cubicBezTo>
                    <a:pt x="1285373" y="859255"/>
                    <a:pt x="1259305" y="792079"/>
                    <a:pt x="1239253" y="745958"/>
                  </a:cubicBezTo>
                  <a:cubicBezTo>
                    <a:pt x="1219201" y="699837"/>
                    <a:pt x="1219201" y="685801"/>
                    <a:pt x="1191127" y="649706"/>
                  </a:cubicBezTo>
                  <a:cubicBezTo>
                    <a:pt x="1163053" y="613611"/>
                    <a:pt x="1104901" y="567490"/>
                    <a:pt x="1070811" y="529390"/>
                  </a:cubicBezTo>
                  <a:cubicBezTo>
                    <a:pt x="1036721" y="491290"/>
                    <a:pt x="1022685" y="445169"/>
                    <a:pt x="986590" y="421106"/>
                  </a:cubicBezTo>
                  <a:cubicBezTo>
                    <a:pt x="950495" y="397043"/>
                    <a:pt x="890337" y="397043"/>
                    <a:pt x="854242" y="385011"/>
                  </a:cubicBezTo>
                  <a:cubicBezTo>
                    <a:pt x="818147" y="372979"/>
                    <a:pt x="800100" y="360947"/>
                    <a:pt x="770021" y="348916"/>
                  </a:cubicBezTo>
                  <a:cubicBezTo>
                    <a:pt x="739942" y="336885"/>
                    <a:pt x="705853" y="322848"/>
                    <a:pt x="673769" y="312822"/>
                  </a:cubicBezTo>
                  <a:cubicBezTo>
                    <a:pt x="641685" y="302796"/>
                    <a:pt x="613611" y="292769"/>
                    <a:pt x="577516" y="288758"/>
                  </a:cubicBezTo>
                  <a:cubicBezTo>
                    <a:pt x="541421" y="284747"/>
                    <a:pt x="497305" y="294774"/>
                    <a:pt x="457200" y="288758"/>
                  </a:cubicBezTo>
                  <a:cubicBezTo>
                    <a:pt x="417095" y="282742"/>
                    <a:pt x="374985" y="260685"/>
                    <a:pt x="336885" y="252664"/>
                  </a:cubicBezTo>
                  <a:cubicBezTo>
                    <a:pt x="298785" y="244643"/>
                    <a:pt x="228600" y="240632"/>
                    <a:pt x="228600" y="240632"/>
                  </a:cubicBezTo>
                  <a:cubicBezTo>
                    <a:pt x="206542" y="236621"/>
                    <a:pt x="204537" y="228600"/>
                    <a:pt x="204537" y="228600"/>
                  </a:cubicBezTo>
                  <a:cubicBezTo>
                    <a:pt x="192505" y="218574"/>
                    <a:pt x="164432" y="206542"/>
                    <a:pt x="156411" y="180474"/>
                  </a:cubicBezTo>
                  <a:cubicBezTo>
                    <a:pt x="148390" y="154406"/>
                    <a:pt x="156411" y="72190"/>
                    <a:pt x="156411" y="72190"/>
                  </a:cubicBezTo>
                  <a:cubicBezTo>
                    <a:pt x="148390" y="52137"/>
                    <a:pt x="108285" y="60158"/>
                    <a:pt x="108285" y="60158"/>
                  </a:cubicBezTo>
                  <a:cubicBezTo>
                    <a:pt x="92243" y="58153"/>
                    <a:pt x="60158" y="60158"/>
                    <a:pt x="60158" y="60158"/>
                  </a:cubicBezTo>
                  <a:cubicBezTo>
                    <a:pt x="44116" y="54142"/>
                    <a:pt x="12032" y="24064"/>
                    <a:pt x="12032" y="24064"/>
                  </a:cubicBezTo>
                  <a:cubicBezTo>
                    <a:pt x="2006" y="14038"/>
                    <a:pt x="1003" y="7019"/>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a:extLst>
                <a:ext uri="{FF2B5EF4-FFF2-40B4-BE49-F238E27FC236}">
                  <a16:creationId xmlns:a16="http://schemas.microsoft.com/office/drawing/2014/main" id="{876A759B-7098-664E-8B3F-76099A9616B2}"/>
                </a:ext>
              </a:extLst>
            </p:cNvPr>
            <p:cNvSpPr/>
            <p:nvPr/>
          </p:nvSpPr>
          <p:spPr>
            <a:xfrm>
              <a:off x="2622884" y="3561347"/>
              <a:ext cx="348916" cy="192506"/>
            </a:xfrm>
            <a:custGeom>
              <a:avLst/>
              <a:gdLst>
                <a:gd name="connsiteX0" fmla="*/ 348916 w 348916"/>
                <a:gd name="connsiteY0" fmla="*/ 0 h 192506"/>
                <a:gd name="connsiteX1" fmla="*/ 264695 w 348916"/>
                <a:gd name="connsiteY1" fmla="*/ 84221 h 192506"/>
                <a:gd name="connsiteX2" fmla="*/ 192505 w 348916"/>
                <a:gd name="connsiteY2" fmla="*/ 84221 h 192506"/>
                <a:gd name="connsiteX3" fmla="*/ 108284 w 348916"/>
                <a:gd name="connsiteY3" fmla="*/ 108285 h 192506"/>
                <a:gd name="connsiteX4" fmla="*/ 60158 w 348916"/>
                <a:gd name="connsiteY4" fmla="*/ 144379 h 192506"/>
                <a:gd name="connsiteX5" fmla="*/ 36095 w 348916"/>
                <a:gd name="connsiteY5" fmla="*/ 180474 h 192506"/>
                <a:gd name="connsiteX6" fmla="*/ 0 w 348916"/>
                <a:gd name="connsiteY6" fmla="*/ 192506 h 192506"/>
                <a:gd name="connsiteX7" fmla="*/ 72190 w 348916"/>
                <a:gd name="connsiteY7" fmla="*/ 168442 h 19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916" h="192506">
                  <a:moveTo>
                    <a:pt x="348916" y="0"/>
                  </a:moveTo>
                  <a:lnTo>
                    <a:pt x="264695" y="84221"/>
                  </a:lnTo>
                  <a:cubicBezTo>
                    <a:pt x="238626" y="98258"/>
                    <a:pt x="218573" y="80210"/>
                    <a:pt x="192505" y="84221"/>
                  </a:cubicBezTo>
                  <a:cubicBezTo>
                    <a:pt x="166437" y="88232"/>
                    <a:pt x="108284" y="108285"/>
                    <a:pt x="108284" y="108285"/>
                  </a:cubicBezTo>
                  <a:cubicBezTo>
                    <a:pt x="86226" y="118311"/>
                    <a:pt x="60158" y="144379"/>
                    <a:pt x="60158" y="144379"/>
                  </a:cubicBezTo>
                  <a:cubicBezTo>
                    <a:pt x="48127" y="156410"/>
                    <a:pt x="36095" y="180474"/>
                    <a:pt x="36095" y="180474"/>
                  </a:cubicBezTo>
                  <a:cubicBezTo>
                    <a:pt x="26069" y="188495"/>
                    <a:pt x="0" y="192506"/>
                    <a:pt x="0" y="192506"/>
                  </a:cubicBezTo>
                  <a:lnTo>
                    <a:pt x="72190" y="168442"/>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a:extLst>
                <a:ext uri="{FF2B5EF4-FFF2-40B4-BE49-F238E27FC236}">
                  <a16:creationId xmlns:a16="http://schemas.microsoft.com/office/drawing/2014/main" id="{58249E5B-65AB-8049-98E5-6528BC91433F}"/>
                </a:ext>
              </a:extLst>
            </p:cNvPr>
            <p:cNvSpPr/>
            <p:nvPr/>
          </p:nvSpPr>
          <p:spPr>
            <a:xfrm>
              <a:off x="2634916" y="3427844"/>
              <a:ext cx="184590" cy="222698"/>
            </a:xfrm>
            <a:custGeom>
              <a:avLst/>
              <a:gdLst>
                <a:gd name="connsiteX0" fmla="*/ 0 w 120316"/>
                <a:gd name="connsiteY0" fmla="*/ 0 h 180473"/>
                <a:gd name="connsiteX1" fmla="*/ 72189 w 120316"/>
                <a:gd name="connsiteY1" fmla="*/ 84221 h 180473"/>
                <a:gd name="connsiteX2" fmla="*/ 72189 w 120316"/>
                <a:gd name="connsiteY2" fmla="*/ 120315 h 180473"/>
                <a:gd name="connsiteX3" fmla="*/ 84221 w 120316"/>
                <a:gd name="connsiteY3" fmla="*/ 156410 h 180473"/>
                <a:gd name="connsiteX4" fmla="*/ 120316 w 120316"/>
                <a:gd name="connsiteY4" fmla="*/ 180473 h 18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16" h="180473">
                  <a:moveTo>
                    <a:pt x="0" y="0"/>
                  </a:moveTo>
                  <a:lnTo>
                    <a:pt x="72189" y="84221"/>
                  </a:lnTo>
                  <a:cubicBezTo>
                    <a:pt x="84220" y="104273"/>
                    <a:pt x="72189" y="120315"/>
                    <a:pt x="72189" y="120315"/>
                  </a:cubicBezTo>
                  <a:cubicBezTo>
                    <a:pt x="74194" y="132347"/>
                    <a:pt x="84221" y="156410"/>
                    <a:pt x="84221" y="156410"/>
                  </a:cubicBezTo>
                  <a:cubicBezTo>
                    <a:pt x="92242" y="166436"/>
                    <a:pt x="106279" y="173454"/>
                    <a:pt x="120316" y="18047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a:extLst>
                <a:ext uri="{FF2B5EF4-FFF2-40B4-BE49-F238E27FC236}">
                  <a16:creationId xmlns:a16="http://schemas.microsoft.com/office/drawing/2014/main" id="{68FB3D8B-4A80-344F-81D8-BE5E788951CD}"/>
                </a:ext>
              </a:extLst>
            </p:cNvPr>
            <p:cNvSpPr/>
            <p:nvPr/>
          </p:nvSpPr>
          <p:spPr>
            <a:xfrm>
              <a:off x="3811465" y="2602523"/>
              <a:ext cx="2162908" cy="899010"/>
            </a:xfrm>
            <a:custGeom>
              <a:avLst/>
              <a:gdLst>
                <a:gd name="connsiteX0" fmla="*/ 0 w 2162908"/>
                <a:gd name="connsiteY0" fmla="*/ 0 h 899010"/>
                <a:gd name="connsiteX1" fmla="*/ 136281 w 2162908"/>
                <a:gd name="connsiteY1" fmla="*/ 13189 h 899010"/>
                <a:gd name="connsiteX2" fmla="*/ 193431 w 2162908"/>
                <a:gd name="connsiteY2" fmla="*/ 26377 h 899010"/>
                <a:gd name="connsiteX3" fmla="*/ 237393 w 2162908"/>
                <a:gd name="connsiteY3" fmla="*/ 57150 h 899010"/>
                <a:gd name="connsiteX4" fmla="*/ 338504 w 2162908"/>
                <a:gd name="connsiteY4" fmla="*/ 92319 h 899010"/>
                <a:gd name="connsiteX5" fmla="*/ 386862 w 2162908"/>
                <a:gd name="connsiteY5" fmla="*/ 140677 h 899010"/>
                <a:gd name="connsiteX6" fmla="*/ 444012 w 2162908"/>
                <a:gd name="connsiteY6" fmla="*/ 197827 h 899010"/>
                <a:gd name="connsiteX7" fmla="*/ 553916 w 2162908"/>
                <a:gd name="connsiteY7" fmla="*/ 250581 h 899010"/>
                <a:gd name="connsiteX8" fmla="*/ 633047 w 2162908"/>
                <a:gd name="connsiteY8" fmla="*/ 312127 h 899010"/>
                <a:gd name="connsiteX9" fmla="*/ 685800 w 2162908"/>
                <a:gd name="connsiteY9" fmla="*/ 347296 h 899010"/>
                <a:gd name="connsiteX10" fmla="*/ 756139 w 2162908"/>
                <a:gd name="connsiteY10" fmla="*/ 378069 h 899010"/>
                <a:gd name="connsiteX11" fmla="*/ 914400 w 2162908"/>
                <a:gd name="connsiteY11" fmla="*/ 461596 h 899010"/>
                <a:gd name="connsiteX12" fmla="*/ 1011116 w 2162908"/>
                <a:gd name="connsiteY12" fmla="*/ 479181 h 899010"/>
                <a:gd name="connsiteX13" fmla="*/ 1081454 w 2162908"/>
                <a:gd name="connsiteY13" fmla="*/ 514350 h 899010"/>
                <a:gd name="connsiteX14" fmla="*/ 1213339 w 2162908"/>
                <a:gd name="connsiteY14" fmla="*/ 584689 h 899010"/>
                <a:gd name="connsiteX15" fmla="*/ 1305658 w 2162908"/>
                <a:gd name="connsiteY15" fmla="*/ 650631 h 899010"/>
                <a:gd name="connsiteX16" fmla="*/ 1419958 w 2162908"/>
                <a:gd name="connsiteY16" fmla="*/ 703385 h 899010"/>
                <a:gd name="connsiteX17" fmla="*/ 1459523 w 2162908"/>
                <a:gd name="connsiteY17" fmla="*/ 725365 h 899010"/>
                <a:gd name="connsiteX18" fmla="*/ 1499089 w 2162908"/>
                <a:gd name="connsiteY18" fmla="*/ 738554 h 899010"/>
                <a:gd name="connsiteX19" fmla="*/ 1573823 w 2162908"/>
                <a:gd name="connsiteY19" fmla="*/ 791308 h 899010"/>
                <a:gd name="connsiteX20" fmla="*/ 1644162 w 2162908"/>
                <a:gd name="connsiteY20" fmla="*/ 795704 h 899010"/>
                <a:gd name="connsiteX21" fmla="*/ 1727689 w 2162908"/>
                <a:gd name="connsiteY21" fmla="*/ 839665 h 899010"/>
                <a:gd name="connsiteX22" fmla="*/ 1749670 w 2162908"/>
                <a:gd name="connsiteY22" fmla="*/ 848458 h 899010"/>
                <a:gd name="connsiteX23" fmla="*/ 1802423 w 2162908"/>
                <a:gd name="connsiteY23" fmla="*/ 870439 h 899010"/>
                <a:gd name="connsiteX24" fmla="*/ 1859573 w 2162908"/>
                <a:gd name="connsiteY24" fmla="*/ 896815 h 899010"/>
                <a:gd name="connsiteX25" fmla="*/ 1894743 w 2162908"/>
                <a:gd name="connsiteY25" fmla="*/ 808892 h 899010"/>
                <a:gd name="connsiteX26" fmla="*/ 1929912 w 2162908"/>
                <a:gd name="connsiteY26" fmla="*/ 800100 h 899010"/>
                <a:gd name="connsiteX27" fmla="*/ 1978270 w 2162908"/>
                <a:gd name="connsiteY27" fmla="*/ 782515 h 899010"/>
                <a:gd name="connsiteX28" fmla="*/ 2004647 w 2162908"/>
                <a:gd name="connsiteY28" fmla="*/ 760535 h 899010"/>
                <a:gd name="connsiteX29" fmla="*/ 2079381 w 2162908"/>
                <a:gd name="connsiteY29" fmla="*/ 738554 h 899010"/>
                <a:gd name="connsiteX30" fmla="*/ 2118947 w 2162908"/>
                <a:gd name="connsiteY30" fmla="*/ 738554 h 899010"/>
                <a:gd name="connsiteX31" fmla="*/ 2162908 w 2162908"/>
                <a:gd name="connsiteY31" fmla="*/ 725365 h 89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2908" h="899010">
                  <a:moveTo>
                    <a:pt x="0" y="0"/>
                  </a:moveTo>
                  <a:cubicBezTo>
                    <a:pt x="52021" y="4396"/>
                    <a:pt x="104042" y="8793"/>
                    <a:pt x="136281" y="13189"/>
                  </a:cubicBezTo>
                  <a:cubicBezTo>
                    <a:pt x="168520" y="17585"/>
                    <a:pt x="176579" y="19050"/>
                    <a:pt x="193431" y="26377"/>
                  </a:cubicBezTo>
                  <a:cubicBezTo>
                    <a:pt x="210283" y="33704"/>
                    <a:pt x="213214" y="46160"/>
                    <a:pt x="237393" y="57150"/>
                  </a:cubicBezTo>
                  <a:cubicBezTo>
                    <a:pt x="261572" y="68140"/>
                    <a:pt x="313593" y="78398"/>
                    <a:pt x="338504" y="92319"/>
                  </a:cubicBezTo>
                  <a:cubicBezTo>
                    <a:pt x="363416" y="106240"/>
                    <a:pt x="386862" y="140677"/>
                    <a:pt x="386862" y="140677"/>
                  </a:cubicBezTo>
                  <a:cubicBezTo>
                    <a:pt x="404447" y="158262"/>
                    <a:pt x="416170" y="179510"/>
                    <a:pt x="444012" y="197827"/>
                  </a:cubicBezTo>
                  <a:cubicBezTo>
                    <a:pt x="471854" y="216144"/>
                    <a:pt x="522410" y="231531"/>
                    <a:pt x="553916" y="250581"/>
                  </a:cubicBezTo>
                  <a:cubicBezTo>
                    <a:pt x="585422" y="269631"/>
                    <a:pt x="611066" y="296008"/>
                    <a:pt x="633047" y="312127"/>
                  </a:cubicBezTo>
                  <a:cubicBezTo>
                    <a:pt x="655028" y="328246"/>
                    <a:pt x="665285" y="336306"/>
                    <a:pt x="685800" y="347296"/>
                  </a:cubicBezTo>
                  <a:cubicBezTo>
                    <a:pt x="706315" y="358286"/>
                    <a:pt x="718039" y="359019"/>
                    <a:pt x="756139" y="378069"/>
                  </a:cubicBezTo>
                  <a:cubicBezTo>
                    <a:pt x="794239" y="397119"/>
                    <a:pt x="871904" y="444744"/>
                    <a:pt x="914400" y="461596"/>
                  </a:cubicBezTo>
                  <a:cubicBezTo>
                    <a:pt x="956896" y="478448"/>
                    <a:pt x="983274" y="470389"/>
                    <a:pt x="1011116" y="479181"/>
                  </a:cubicBezTo>
                  <a:cubicBezTo>
                    <a:pt x="1038958" y="487973"/>
                    <a:pt x="1047750" y="496765"/>
                    <a:pt x="1081454" y="514350"/>
                  </a:cubicBezTo>
                  <a:cubicBezTo>
                    <a:pt x="1115158" y="531935"/>
                    <a:pt x="1175972" y="561976"/>
                    <a:pt x="1213339" y="584689"/>
                  </a:cubicBezTo>
                  <a:cubicBezTo>
                    <a:pt x="1250706" y="607403"/>
                    <a:pt x="1271222" y="630848"/>
                    <a:pt x="1305658" y="650631"/>
                  </a:cubicBezTo>
                  <a:cubicBezTo>
                    <a:pt x="1340094" y="670414"/>
                    <a:pt x="1394314" y="690929"/>
                    <a:pt x="1419958" y="703385"/>
                  </a:cubicBezTo>
                  <a:cubicBezTo>
                    <a:pt x="1445602" y="715841"/>
                    <a:pt x="1446335" y="719504"/>
                    <a:pt x="1459523" y="725365"/>
                  </a:cubicBezTo>
                  <a:cubicBezTo>
                    <a:pt x="1472711" y="731226"/>
                    <a:pt x="1480039" y="727564"/>
                    <a:pt x="1499089" y="738554"/>
                  </a:cubicBezTo>
                  <a:cubicBezTo>
                    <a:pt x="1518139" y="749545"/>
                    <a:pt x="1549644" y="781783"/>
                    <a:pt x="1573823" y="791308"/>
                  </a:cubicBezTo>
                  <a:cubicBezTo>
                    <a:pt x="1598002" y="800833"/>
                    <a:pt x="1618518" y="787645"/>
                    <a:pt x="1644162" y="795704"/>
                  </a:cubicBezTo>
                  <a:cubicBezTo>
                    <a:pt x="1669806" y="803763"/>
                    <a:pt x="1727689" y="839665"/>
                    <a:pt x="1727689" y="839665"/>
                  </a:cubicBezTo>
                  <a:cubicBezTo>
                    <a:pt x="1745274" y="848457"/>
                    <a:pt x="1749670" y="848458"/>
                    <a:pt x="1749670" y="848458"/>
                  </a:cubicBezTo>
                  <a:cubicBezTo>
                    <a:pt x="1762126" y="853587"/>
                    <a:pt x="1784106" y="862380"/>
                    <a:pt x="1802423" y="870439"/>
                  </a:cubicBezTo>
                  <a:cubicBezTo>
                    <a:pt x="1820740" y="878498"/>
                    <a:pt x="1844186" y="907073"/>
                    <a:pt x="1859573" y="896815"/>
                  </a:cubicBezTo>
                  <a:cubicBezTo>
                    <a:pt x="1874960" y="886557"/>
                    <a:pt x="1883020" y="825011"/>
                    <a:pt x="1894743" y="808892"/>
                  </a:cubicBezTo>
                  <a:cubicBezTo>
                    <a:pt x="1906466" y="792773"/>
                    <a:pt x="1915991" y="804496"/>
                    <a:pt x="1929912" y="800100"/>
                  </a:cubicBezTo>
                  <a:cubicBezTo>
                    <a:pt x="1943833" y="795704"/>
                    <a:pt x="1978270" y="782515"/>
                    <a:pt x="1978270" y="782515"/>
                  </a:cubicBezTo>
                  <a:cubicBezTo>
                    <a:pt x="1990726" y="775921"/>
                    <a:pt x="1987795" y="767862"/>
                    <a:pt x="2004647" y="760535"/>
                  </a:cubicBezTo>
                  <a:cubicBezTo>
                    <a:pt x="2021499" y="753208"/>
                    <a:pt x="2060331" y="742217"/>
                    <a:pt x="2079381" y="738554"/>
                  </a:cubicBezTo>
                  <a:cubicBezTo>
                    <a:pt x="2098431" y="734891"/>
                    <a:pt x="2105026" y="740752"/>
                    <a:pt x="2118947" y="738554"/>
                  </a:cubicBezTo>
                  <a:cubicBezTo>
                    <a:pt x="2132868" y="736356"/>
                    <a:pt x="2147888" y="730860"/>
                    <a:pt x="2162908" y="72536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a:extLst>
                <a:ext uri="{FF2B5EF4-FFF2-40B4-BE49-F238E27FC236}">
                  <a16:creationId xmlns:a16="http://schemas.microsoft.com/office/drawing/2014/main" id="{1A8B1F47-61BC-1645-85A0-39A1671F07DD}"/>
                </a:ext>
              </a:extLst>
            </p:cNvPr>
            <p:cNvSpPr/>
            <p:nvPr/>
          </p:nvSpPr>
          <p:spPr>
            <a:xfrm>
              <a:off x="5468815" y="3494942"/>
              <a:ext cx="193431" cy="281354"/>
            </a:xfrm>
            <a:custGeom>
              <a:avLst/>
              <a:gdLst>
                <a:gd name="connsiteX0" fmla="*/ 0 w 193431"/>
                <a:gd name="connsiteY0" fmla="*/ 281354 h 281354"/>
                <a:gd name="connsiteX1" fmla="*/ 21981 w 193431"/>
                <a:gd name="connsiteY1" fmla="*/ 232996 h 281354"/>
                <a:gd name="connsiteX2" fmla="*/ 57150 w 193431"/>
                <a:gd name="connsiteY2" fmla="*/ 175846 h 281354"/>
                <a:gd name="connsiteX3" fmla="*/ 83527 w 193431"/>
                <a:gd name="connsiteY3" fmla="*/ 149470 h 281354"/>
                <a:gd name="connsiteX4" fmla="*/ 123093 w 193431"/>
                <a:gd name="connsiteY4" fmla="*/ 92320 h 281354"/>
                <a:gd name="connsiteX5" fmla="*/ 136281 w 193431"/>
                <a:gd name="connsiteY5" fmla="*/ 57150 h 281354"/>
                <a:gd name="connsiteX6" fmla="*/ 193431 w 193431"/>
                <a:gd name="connsiteY6" fmla="*/ 0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31" h="281354">
                  <a:moveTo>
                    <a:pt x="0" y="281354"/>
                  </a:moveTo>
                  <a:cubicBezTo>
                    <a:pt x="6228" y="265967"/>
                    <a:pt x="12456" y="250581"/>
                    <a:pt x="21981" y="232996"/>
                  </a:cubicBezTo>
                  <a:cubicBezTo>
                    <a:pt x="31506" y="215411"/>
                    <a:pt x="57150" y="175846"/>
                    <a:pt x="57150" y="175846"/>
                  </a:cubicBezTo>
                  <a:cubicBezTo>
                    <a:pt x="67408" y="161925"/>
                    <a:pt x="72536" y="163391"/>
                    <a:pt x="83527" y="149470"/>
                  </a:cubicBezTo>
                  <a:cubicBezTo>
                    <a:pt x="94518" y="135549"/>
                    <a:pt x="114301" y="107707"/>
                    <a:pt x="123093" y="92320"/>
                  </a:cubicBezTo>
                  <a:cubicBezTo>
                    <a:pt x="131885" y="76933"/>
                    <a:pt x="124558" y="72537"/>
                    <a:pt x="136281" y="57150"/>
                  </a:cubicBezTo>
                  <a:cubicBezTo>
                    <a:pt x="148004" y="41763"/>
                    <a:pt x="170717" y="20881"/>
                    <a:pt x="193431"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AD499241-5401-5C41-BE92-26A32AFF365A}"/>
                </a:ext>
              </a:extLst>
            </p:cNvPr>
            <p:cNvSpPr/>
            <p:nvPr/>
          </p:nvSpPr>
          <p:spPr>
            <a:xfrm>
              <a:off x="5679831" y="3490546"/>
              <a:ext cx="215411" cy="241789"/>
            </a:xfrm>
            <a:custGeom>
              <a:avLst/>
              <a:gdLst>
                <a:gd name="connsiteX0" fmla="*/ 0 w 215411"/>
                <a:gd name="connsiteY0" fmla="*/ 0 h 241789"/>
                <a:gd name="connsiteX1" fmla="*/ 48357 w 215411"/>
                <a:gd name="connsiteY1" fmla="*/ 79131 h 241789"/>
                <a:gd name="connsiteX2" fmla="*/ 79131 w 215411"/>
                <a:gd name="connsiteY2" fmla="*/ 96716 h 241789"/>
                <a:gd name="connsiteX3" fmla="*/ 105507 w 215411"/>
                <a:gd name="connsiteY3" fmla="*/ 149469 h 241789"/>
                <a:gd name="connsiteX4" fmla="*/ 162657 w 215411"/>
                <a:gd name="connsiteY4" fmla="*/ 193431 h 241789"/>
                <a:gd name="connsiteX5" fmla="*/ 189034 w 215411"/>
                <a:gd name="connsiteY5" fmla="*/ 219808 h 241789"/>
                <a:gd name="connsiteX6" fmla="*/ 215411 w 215411"/>
                <a:gd name="connsiteY6" fmla="*/ 241789 h 2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11" h="241789">
                  <a:moveTo>
                    <a:pt x="0" y="0"/>
                  </a:moveTo>
                  <a:cubicBezTo>
                    <a:pt x="17584" y="31506"/>
                    <a:pt x="35169" y="63012"/>
                    <a:pt x="48357" y="79131"/>
                  </a:cubicBezTo>
                  <a:cubicBezTo>
                    <a:pt x="61546" y="95250"/>
                    <a:pt x="69606" y="84993"/>
                    <a:pt x="79131" y="96716"/>
                  </a:cubicBezTo>
                  <a:cubicBezTo>
                    <a:pt x="88656" y="108439"/>
                    <a:pt x="91586" y="133350"/>
                    <a:pt x="105507" y="149469"/>
                  </a:cubicBezTo>
                  <a:cubicBezTo>
                    <a:pt x="119428" y="165588"/>
                    <a:pt x="162657" y="193431"/>
                    <a:pt x="162657" y="193431"/>
                  </a:cubicBezTo>
                  <a:cubicBezTo>
                    <a:pt x="176578" y="205154"/>
                    <a:pt x="189034" y="219808"/>
                    <a:pt x="189034" y="219808"/>
                  </a:cubicBezTo>
                  <a:cubicBezTo>
                    <a:pt x="197826" y="227868"/>
                    <a:pt x="206618" y="234828"/>
                    <a:pt x="215411" y="241789"/>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0">
              <a:extLst>
                <a:ext uri="{FF2B5EF4-FFF2-40B4-BE49-F238E27FC236}">
                  <a16:creationId xmlns:a16="http://schemas.microsoft.com/office/drawing/2014/main" id="{484BBCC6-3209-3E44-B239-6B741DACDFA6}"/>
                </a:ext>
              </a:extLst>
            </p:cNvPr>
            <p:cNvSpPr/>
            <p:nvPr/>
          </p:nvSpPr>
          <p:spPr>
            <a:xfrm>
              <a:off x="4075235" y="2672862"/>
              <a:ext cx="430860" cy="2000250"/>
            </a:xfrm>
            <a:custGeom>
              <a:avLst/>
              <a:gdLst>
                <a:gd name="connsiteX0" fmla="*/ 0 w 430860"/>
                <a:gd name="connsiteY0" fmla="*/ 0 h 2000250"/>
                <a:gd name="connsiteX1" fmla="*/ 21980 w 430860"/>
                <a:gd name="connsiteY1" fmla="*/ 61546 h 2000250"/>
                <a:gd name="connsiteX2" fmla="*/ 26377 w 430860"/>
                <a:gd name="connsiteY2" fmla="*/ 162657 h 2000250"/>
                <a:gd name="connsiteX3" fmla="*/ 61546 w 430860"/>
                <a:gd name="connsiteY3" fmla="*/ 298938 h 2000250"/>
                <a:gd name="connsiteX4" fmla="*/ 101111 w 430860"/>
                <a:gd name="connsiteY4" fmla="*/ 391257 h 2000250"/>
                <a:gd name="connsiteX5" fmla="*/ 114300 w 430860"/>
                <a:gd name="connsiteY5" fmla="*/ 518746 h 2000250"/>
                <a:gd name="connsiteX6" fmla="*/ 118696 w 430860"/>
                <a:gd name="connsiteY6" fmla="*/ 580292 h 2000250"/>
                <a:gd name="connsiteX7" fmla="*/ 158261 w 430860"/>
                <a:gd name="connsiteY7" fmla="*/ 677007 h 2000250"/>
                <a:gd name="connsiteX8" fmla="*/ 193430 w 430860"/>
                <a:gd name="connsiteY8" fmla="*/ 734157 h 2000250"/>
                <a:gd name="connsiteX9" fmla="*/ 254977 w 430860"/>
                <a:gd name="connsiteY9" fmla="*/ 866042 h 2000250"/>
                <a:gd name="connsiteX10" fmla="*/ 298938 w 430860"/>
                <a:gd name="connsiteY10" fmla="*/ 901211 h 2000250"/>
                <a:gd name="connsiteX11" fmla="*/ 356088 w 430860"/>
                <a:gd name="connsiteY11" fmla="*/ 984738 h 2000250"/>
                <a:gd name="connsiteX12" fmla="*/ 408842 w 430860"/>
                <a:gd name="connsiteY12" fmla="*/ 1063869 h 2000250"/>
                <a:gd name="connsiteX13" fmla="*/ 430823 w 430860"/>
                <a:gd name="connsiteY13" fmla="*/ 1121019 h 2000250"/>
                <a:gd name="connsiteX14" fmla="*/ 413238 w 430860"/>
                <a:gd name="connsiteY14" fmla="*/ 1213338 h 2000250"/>
                <a:gd name="connsiteX15" fmla="*/ 382465 w 430860"/>
                <a:gd name="connsiteY15" fmla="*/ 1257300 h 2000250"/>
                <a:gd name="connsiteX16" fmla="*/ 369277 w 430860"/>
                <a:gd name="connsiteY16" fmla="*/ 1336430 h 2000250"/>
                <a:gd name="connsiteX17" fmla="*/ 342900 w 430860"/>
                <a:gd name="connsiteY17" fmla="*/ 1397976 h 2000250"/>
                <a:gd name="connsiteX18" fmla="*/ 325315 w 430860"/>
                <a:gd name="connsiteY18" fmla="*/ 1463919 h 2000250"/>
                <a:gd name="connsiteX19" fmla="*/ 325315 w 430860"/>
                <a:gd name="connsiteY19" fmla="*/ 1569426 h 2000250"/>
                <a:gd name="connsiteX20" fmla="*/ 316523 w 430860"/>
                <a:gd name="connsiteY20" fmla="*/ 1661746 h 2000250"/>
                <a:gd name="connsiteX21" fmla="*/ 316523 w 430860"/>
                <a:gd name="connsiteY21" fmla="*/ 1718896 h 2000250"/>
                <a:gd name="connsiteX22" fmla="*/ 312127 w 430860"/>
                <a:gd name="connsiteY22" fmla="*/ 1780442 h 2000250"/>
                <a:gd name="connsiteX23" fmla="*/ 325315 w 430860"/>
                <a:gd name="connsiteY23" fmla="*/ 1837592 h 2000250"/>
                <a:gd name="connsiteX24" fmla="*/ 369277 w 430860"/>
                <a:gd name="connsiteY24" fmla="*/ 1903534 h 2000250"/>
                <a:gd name="connsiteX25" fmla="*/ 417634 w 430860"/>
                <a:gd name="connsiteY25"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0860" h="2000250">
                  <a:moveTo>
                    <a:pt x="0" y="0"/>
                  </a:moveTo>
                  <a:cubicBezTo>
                    <a:pt x="8792" y="17218"/>
                    <a:pt x="17584" y="34436"/>
                    <a:pt x="21980" y="61546"/>
                  </a:cubicBezTo>
                  <a:cubicBezTo>
                    <a:pt x="26376" y="88656"/>
                    <a:pt x="19783" y="123092"/>
                    <a:pt x="26377" y="162657"/>
                  </a:cubicBezTo>
                  <a:cubicBezTo>
                    <a:pt x="32971" y="202222"/>
                    <a:pt x="49090" y="260838"/>
                    <a:pt x="61546" y="298938"/>
                  </a:cubicBezTo>
                  <a:cubicBezTo>
                    <a:pt x="74002" y="337038"/>
                    <a:pt x="92319" y="354622"/>
                    <a:pt x="101111" y="391257"/>
                  </a:cubicBezTo>
                  <a:cubicBezTo>
                    <a:pt x="109903" y="427892"/>
                    <a:pt x="111369" y="487240"/>
                    <a:pt x="114300" y="518746"/>
                  </a:cubicBezTo>
                  <a:cubicBezTo>
                    <a:pt x="117231" y="550252"/>
                    <a:pt x="111369" y="553915"/>
                    <a:pt x="118696" y="580292"/>
                  </a:cubicBezTo>
                  <a:cubicBezTo>
                    <a:pt x="126023" y="606669"/>
                    <a:pt x="145805" y="651363"/>
                    <a:pt x="158261" y="677007"/>
                  </a:cubicBezTo>
                  <a:cubicBezTo>
                    <a:pt x="170717" y="702651"/>
                    <a:pt x="177311" y="702651"/>
                    <a:pt x="193430" y="734157"/>
                  </a:cubicBezTo>
                  <a:cubicBezTo>
                    <a:pt x="209549" y="765663"/>
                    <a:pt x="237392" y="838200"/>
                    <a:pt x="254977" y="866042"/>
                  </a:cubicBezTo>
                  <a:cubicBezTo>
                    <a:pt x="272562" y="893884"/>
                    <a:pt x="282086" y="881428"/>
                    <a:pt x="298938" y="901211"/>
                  </a:cubicBezTo>
                  <a:cubicBezTo>
                    <a:pt x="315790" y="920994"/>
                    <a:pt x="337771" y="957628"/>
                    <a:pt x="356088" y="984738"/>
                  </a:cubicBezTo>
                  <a:cubicBezTo>
                    <a:pt x="374405" y="1011848"/>
                    <a:pt x="396386" y="1041156"/>
                    <a:pt x="408842" y="1063869"/>
                  </a:cubicBezTo>
                  <a:cubicBezTo>
                    <a:pt x="421298" y="1086582"/>
                    <a:pt x="430090" y="1096108"/>
                    <a:pt x="430823" y="1121019"/>
                  </a:cubicBezTo>
                  <a:cubicBezTo>
                    <a:pt x="431556" y="1145930"/>
                    <a:pt x="421298" y="1190625"/>
                    <a:pt x="413238" y="1213338"/>
                  </a:cubicBezTo>
                  <a:cubicBezTo>
                    <a:pt x="405178" y="1236051"/>
                    <a:pt x="389792" y="1236785"/>
                    <a:pt x="382465" y="1257300"/>
                  </a:cubicBezTo>
                  <a:cubicBezTo>
                    <a:pt x="375138" y="1277815"/>
                    <a:pt x="375871" y="1312984"/>
                    <a:pt x="369277" y="1336430"/>
                  </a:cubicBezTo>
                  <a:cubicBezTo>
                    <a:pt x="362683" y="1359876"/>
                    <a:pt x="350227" y="1376728"/>
                    <a:pt x="342900" y="1397976"/>
                  </a:cubicBezTo>
                  <a:cubicBezTo>
                    <a:pt x="335573" y="1419224"/>
                    <a:pt x="328246" y="1435344"/>
                    <a:pt x="325315" y="1463919"/>
                  </a:cubicBezTo>
                  <a:cubicBezTo>
                    <a:pt x="322384" y="1492494"/>
                    <a:pt x="326780" y="1536455"/>
                    <a:pt x="325315" y="1569426"/>
                  </a:cubicBezTo>
                  <a:cubicBezTo>
                    <a:pt x="323850" y="1602397"/>
                    <a:pt x="317988" y="1636834"/>
                    <a:pt x="316523" y="1661746"/>
                  </a:cubicBezTo>
                  <a:cubicBezTo>
                    <a:pt x="315058" y="1686658"/>
                    <a:pt x="317256" y="1699113"/>
                    <a:pt x="316523" y="1718896"/>
                  </a:cubicBezTo>
                  <a:cubicBezTo>
                    <a:pt x="315790" y="1738679"/>
                    <a:pt x="310662" y="1760659"/>
                    <a:pt x="312127" y="1780442"/>
                  </a:cubicBezTo>
                  <a:cubicBezTo>
                    <a:pt x="313592" y="1800225"/>
                    <a:pt x="315790" y="1817077"/>
                    <a:pt x="325315" y="1837592"/>
                  </a:cubicBezTo>
                  <a:cubicBezTo>
                    <a:pt x="334840" y="1858107"/>
                    <a:pt x="353891" y="1876424"/>
                    <a:pt x="369277" y="1903534"/>
                  </a:cubicBezTo>
                  <a:cubicBezTo>
                    <a:pt x="384664" y="1930644"/>
                    <a:pt x="401149" y="1965447"/>
                    <a:pt x="417634" y="200025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21">
              <a:extLst>
                <a:ext uri="{FF2B5EF4-FFF2-40B4-BE49-F238E27FC236}">
                  <a16:creationId xmlns:a16="http://schemas.microsoft.com/office/drawing/2014/main" id="{5BA7A4B2-57D2-F849-9E05-FB3292805CD6}"/>
                </a:ext>
              </a:extLst>
            </p:cNvPr>
            <p:cNvSpPr/>
            <p:nvPr/>
          </p:nvSpPr>
          <p:spPr>
            <a:xfrm>
              <a:off x="3152042" y="4545623"/>
              <a:ext cx="546256" cy="479181"/>
            </a:xfrm>
            <a:custGeom>
              <a:avLst/>
              <a:gdLst>
                <a:gd name="connsiteX0" fmla="*/ 0 w 546256"/>
                <a:gd name="connsiteY0" fmla="*/ 0 h 479181"/>
                <a:gd name="connsiteX1" fmla="*/ 70339 w 546256"/>
                <a:gd name="connsiteY1" fmla="*/ 43962 h 479181"/>
                <a:gd name="connsiteX2" fmla="*/ 101112 w 546256"/>
                <a:gd name="connsiteY2" fmla="*/ 74735 h 479181"/>
                <a:gd name="connsiteX3" fmla="*/ 131885 w 546256"/>
                <a:gd name="connsiteY3" fmla="*/ 123092 h 479181"/>
                <a:gd name="connsiteX4" fmla="*/ 202223 w 546256"/>
                <a:gd name="connsiteY4" fmla="*/ 145073 h 479181"/>
                <a:gd name="connsiteX5" fmla="*/ 294543 w 546256"/>
                <a:gd name="connsiteY5" fmla="*/ 171450 h 479181"/>
                <a:gd name="connsiteX6" fmla="*/ 347296 w 546256"/>
                <a:gd name="connsiteY6" fmla="*/ 171450 h 479181"/>
                <a:gd name="connsiteX7" fmla="*/ 422031 w 546256"/>
                <a:gd name="connsiteY7" fmla="*/ 171450 h 479181"/>
                <a:gd name="connsiteX8" fmla="*/ 536331 w 546256"/>
                <a:gd name="connsiteY8" fmla="*/ 171450 h 479181"/>
                <a:gd name="connsiteX9" fmla="*/ 536331 w 546256"/>
                <a:gd name="connsiteY9" fmla="*/ 202223 h 479181"/>
                <a:gd name="connsiteX10" fmla="*/ 501162 w 546256"/>
                <a:gd name="connsiteY10" fmla="*/ 307731 h 479181"/>
                <a:gd name="connsiteX11" fmla="*/ 505558 w 546256"/>
                <a:gd name="connsiteY11" fmla="*/ 364881 h 479181"/>
                <a:gd name="connsiteX12" fmla="*/ 527539 w 546256"/>
                <a:gd name="connsiteY12" fmla="*/ 435219 h 479181"/>
                <a:gd name="connsiteX13" fmla="*/ 540727 w 546256"/>
                <a:gd name="connsiteY13" fmla="*/ 479181 h 4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256" h="479181">
                  <a:moveTo>
                    <a:pt x="0" y="0"/>
                  </a:moveTo>
                  <a:cubicBezTo>
                    <a:pt x="26743" y="15753"/>
                    <a:pt x="53487" y="31506"/>
                    <a:pt x="70339" y="43962"/>
                  </a:cubicBezTo>
                  <a:cubicBezTo>
                    <a:pt x="87191" y="56418"/>
                    <a:pt x="90854" y="61547"/>
                    <a:pt x="101112" y="74735"/>
                  </a:cubicBezTo>
                  <a:cubicBezTo>
                    <a:pt x="111370" y="87923"/>
                    <a:pt x="115033" y="111369"/>
                    <a:pt x="131885" y="123092"/>
                  </a:cubicBezTo>
                  <a:cubicBezTo>
                    <a:pt x="148737" y="134815"/>
                    <a:pt x="175113" y="137013"/>
                    <a:pt x="202223" y="145073"/>
                  </a:cubicBezTo>
                  <a:cubicBezTo>
                    <a:pt x="229333" y="153133"/>
                    <a:pt x="270364" y="167054"/>
                    <a:pt x="294543" y="171450"/>
                  </a:cubicBezTo>
                  <a:cubicBezTo>
                    <a:pt x="318722" y="175846"/>
                    <a:pt x="347296" y="171450"/>
                    <a:pt x="347296" y="171450"/>
                  </a:cubicBezTo>
                  <a:lnTo>
                    <a:pt x="422031" y="171450"/>
                  </a:lnTo>
                  <a:cubicBezTo>
                    <a:pt x="453537" y="171450"/>
                    <a:pt x="517281" y="166321"/>
                    <a:pt x="536331" y="171450"/>
                  </a:cubicBezTo>
                  <a:cubicBezTo>
                    <a:pt x="555381" y="176579"/>
                    <a:pt x="542192" y="179510"/>
                    <a:pt x="536331" y="202223"/>
                  </a:cubicBezTo>
                  <a:cubicBezTo>
                    <a:pt x="530470" y="224936"/>
                    <a:pt x="506291" y="280621"/>
                    <a:pt x="501162" y="307731"/>
                  </a:cubicBezTo>
                  <a:cubicBezTo>
                    <a:pt x="496033" y="334841"/>
                    <a:pt x="501162" y="343633"/>
                    <a:pt x="505558" y="364881"/>
                  </a:cubicBezTo>
                  <a:cubicBezTo>
                    <a:pt x="509954" y="386129"/>
                    <a:pt x="521678" y="416169"/>
                    <a:pt x="527539" y="435219"/>
                  </a:cubicBezTo>
                  <a:cubicBezTo>
                    <a:pt x="533401" y="454269"/>
                    <a:pt x="537064" y="466725"/>
                    <a:pt x="540727" y="47918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22">
              <a:extLst>
                <a:ext uri="{FF2B5EF4-FFF2-40B4-BE49-F238E27FC236}">
                  <a16:creationId xmlns:a16="http://schemas.microsoft.com/office/drawing/2014/main" id="{68BE215F-AD35-B349-B79E-468D14279129}"/>
                </a:ext>
              </a:extLst>
            </p:cNvPr>
            <p:cNvSpPr/>
            <p:nvPr/>
          </p:nvSpPr>
          <p:spPr>
            <a:xfrm>
              <a:off x="2659673" y="5183065"/>
              <a:ext cx="347296" cy="136281"/>
            </a:xfrm>
            <a:custGeom>
              <a:avLst/>
              <a:gdLst>
                <a:gd name="connsiteX0" fmla="*/ 347296 w 347296"/>
                <a:gd name="connsiteY0" fmla="*/ 131885 h 136281"/>
                <a:gd name="connsiteX1" fmla="*/ 272562 w 347296"/>
                <a:gd name="connsiteY1" fmla="*/ 136281 h 136281"/>
                <a:gd name="connsiteX2" fmla="*/ 189035 w 347296"/>
                <a:gd name="connsiteY2" fmla="*/ 131885 h 136281"/>
                <a:gd name="connsiteX3" fmla="*/ 131885 w 347296"/>
                <a:gd name="connsiteY3" fmla="*/ 114300 h 136281"/>
                <a:gd name="connsiteX4" fmla="*/ 83527 w 347296"/>
                <a:gd name="connsiteY4" fmla="*/ 74735 h 136281"/>
                <a:gd name="connsiteX5" fmla="*/ 0 w 347296"/>
                <a:gd name="connsiteY5" fmla="*/ 0 h 13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296" h="136281">
                  <a:moveTo>
                    <a:pt x="347296" y="131885"/>
                  </a:moveTo>
                  <a:cubicBezTo>
                    <a:pt x="323117" y="134083"/>
                    <a:pt x="298939" y="136281"/>
                    <a:pt x="272562" y="136281"/>
                  </a:cubicBezTo>
                  <a:cubicBezTo>
                    <a:pt x="246185" y="136281"/>
                    <a:pt x="212481" y="135548"/>
                    <a:pt x="189035" y="131885"/>
                  </a:cubicBezTo>
                  <a:cubicBezTo>
                    <a:pt x="165589" y="128222"/>
                    <a:pt x="149470" y="123825"/>
                    <a:pt x="131885" y="114300"/>
                  </a:cubicBezTo>
                  <a:cubicBezTo>
                    <a:pt x="114300" y="104775"/>
                    <a:pt x="105508" y="93785"/>
                    <a:pt x="83527" y="74735"/>
                  </a:cubicBezTo>
                  <a:cubicBezTo>
                    <a:pt x="61546" y="55685"/>
                    <a:pt x="30773" y="27842"/>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23">
              <a:extLst>
                <a:ext uri="{FF2B5EF4-FFF2-40B4-BE49-F238E27FC236}">
                  <a16:creationId xmlns:a16="http://schemas.microsoft.com/office/drawing/2014/main" id="{5909A9DC-6BB7-4F48-A33E-B6A537A6C28D}"/>
                </a:ext>
              </a:extLst>
            </p:cNvPr>
            <p:cNvSpPr/>
            <p:nvPr/>
          </p:nvSpPr>
          <p:spPr>
            <a:xfrm>
              <a:off x="2703635" y="5890846"/>
              <a:ext cx="140677" cy="114300"/>
            </a:xfrm>
            <a:custGeom>
              <a:avLst/>
              <a:gdLst>
                <a:gd name="connsiteX0" fmla="*/ 140677 w 140677"/>
                <a:gd name="connsiteY0" fmla="*/ 0 h 114300"/>
                <a:gd name="connsiteX1" fmla="*/ 57150 w 140677"/>
                <a:gd name="connsiteY1" fmla="*/ 52754 h 114300"/>
                <a:gd name="connsiteX2" fmla="*/ 0 w 140677"/>
                <a:gd name="connsiteY2" fmla="*/ 114300 h 114300"/>
              </a:gdLst>
              <a:ahLst/>
              <a:cxnLst>
                <a:cxn ang="0">
                  <a:pos x="connsiteX0" y="connsiteY0"/>
                </a:cxn>
                <a:cxn ang="0">
                  <a:pos x="connsiteX1" y="connsiteY1"/>
                </a:cxn>
                <a:cxn ang="0">
                  <a:pos x="connsiteX2" y="connsiteY2"/>
                </a:cxn>
              </a:cxnLst>
              <a:rect l="l" t="t" r="r" b="b"/>
              <a:pathLst>
                <a:path w="140677" h="114300">
                  <a:moveTo>
                    <a:pt x="140677" y="0"/>
                  </a:moveTo>
                  <a:cubicBezTo>
                    <a:pt x="110636" y="16852"/>
                    <a:pt x="80596" y="33704"/>
                    <a:pt x="57150" y="52754"/>
                  </a:cubicBezTo>
                  <a:cubicBezTo>
                    <a:pt x="33704" y="71804"/>
                    <a:pt x="16852" y="93052"/>
                    <a:pt x="0" y="11430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4">
              <a:extLst>
                <a:ext uri="{FF2B5EF4-FFF2-40B4-BE49-F238E27FC236}">
                  <a16:creationId xmlns:a16="http://schemas.microsoft.com/office/drawing/2014/main" id="{6E98ECA4-8B50-D54F-BBF0-82BDE37C9C1F}"/>
                </a:ext>
              </a:extLst>
            </p:cNvPr>
            <p:cNvSpPr/>
            <p:nvPr/>
          </p:nvSpPr>
          <p:spPr>
            <a:xfrm>
              <a:off x="2892669" y="5776546"/>
              <a:ext cx="246185" cy="18887"/>
            </a:xfrm>
            <a:custGeom>
              <a:avLst/>
              <a:gdLst>
                <a:gd name="connsiteX0" fmla="*/ 0 w 246185"/>
                <a:gd name="connsiteY0" fmla="*/ 0 h 18887"/>
                <a:gd name="connsiteX1" fmla="*/ 61546 w 246185"/>
                <a:gd name="connsiteY1" fmla="*/ 17585 h 18887"/>
                <a:gd name="connsiteX2" fmla="*/ 127489 w 246185"/>
                <a:gd name="connsiteY2" fmla="*/ 17585 h 18887"/>
                <a:gd name="connsiteX3" fmla="*/ 197827 w 246185"/>
                <a:gd name="connsiteY3" fmla="*/ 17585 h 18887"/>
                <a:gd name="connsiteX4" fmla="*/ 246185 w 246185"/>
                <a:gd name="connsiteY4" fmla="*/ 17585 h 1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85" h="18887">
                  <a:moveTo>
                    <a:pt x="0" y="0"/>
                  </a:moveTo>
                  <a:cubicBezTo>
                    <a:pt x="20149" y="7327"/>
                    <a:pt x="40298" y="14654"/>
                    <a:pt x="61546" y="17585"/>
                  </a:cubicBezTo>
                  <a:cubicBezTo>
                    <a:pt x="82794" y="20516"/>
                    <a:pt x="127489" y="17585"/>
                    <a:pt x="127489" y="17585"/>
                  </a:cubicBezTo>
                  <a:lnTo>
                    <a:pt x="197827" y="17585"/>
                  </a:lnTo>
                  <a:lnTo>
                    <a:pt x="246185" y="1758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Slide Number Placeholder 2">
            <a:extLst>
              <a:ext uri="{FF2B5EF4-FFF2-40B4-BE49-F238E27FC236}">
                <a16:creationId xmlns:a16="http://schemas.microsoft.com/office/drawing/2014/main" id="{163C5447-517D-BF83-49FA-BB960BDB8F03}"/>
              </a:ext>
            </a:extLst>
          </p:cNvPr>
          <p:cNvSpPr>
            <a:spLocks noGrp="1"/>
          </p:cNvSpPr>
          <p:nvPr>
            <p:ph type="sldNum" sz="quarter" idx="12"/>
          </p:nvPr>
        </p:nvSpPr>
        <p:spPr>
          <a:xfrm>
            <a:off x="8699837" y="6472238"/>
            <a:ext cx="399142" cy="365125"/>
          </a:xfrm>
        </p:spPr>
        <p:txBody>
          <a:bodyPr/>
          <a:lstStyle/>
          <a:p>
            <a:pPr>
              <a:defRPr/>
            </a:pPr>
            <a:fld id="{8C5490D6-8476-4F9A-9D29-0EC3740DF8C6}" type="slidenum">
              <a:rPr lang="en-GB" altLang="en-US" smtClean="0"/>
              <a:pPr>
                <a:defRPr/>
              </a:pPr>
              <a:t>9</a:t>
            </a:fld>
            <a:endParaRPr lang="en-GB" altLang="en-US" dirty="0"/>
          </a:p>
        </p:txBody>
      </p:sp>
    </p:spTree>
    <p:extLst>
      <p:ext uri="{BB962C8B-B14F-4D97-AF65-F5344CB8AC3E}">
        <p14:creationId xmlns:p14="http://schemas.microsoft.com/office/powerpoint/2010/main" val="109550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GLC_HIS_Geo-enabling_course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_Epi_template.potx" id="{C4C6975B-1ACD-426D-B7B7-6BADFDA88C4B}" vid="{8964BB0A-67A4-4C3D-BACD-1CA8771A4109}"/>
    </a:ext>
  </a:extLst>
</a:theme>
</file>

<file path=ppt/theme/theme2.xml><?xml version="1.0" encoding="utf-8"?>
<a:theme xmlns:a="http://schemas.openxmlformats.org/drawingml/2006/main" name="geoenabling workshop, Dakar 202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enabling workshop, Dakar 2023" id="{17EA871A-DF1F-6248-8AFF-AB41568BC3C8}" vid="{E5B56741-478C-3344-BDFF-EEB791EDED23}"/>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19366</TotalTime>
  <Words>3688</Words>
  <Application>Microsoft Macintosh PowerPoint</Application>
  <PresentationFormat>On-screen Show (4:3)</PresentationFormat>
  <Paragraphs>373</Paragraphs>
  <Slides>41</Slides>
  <Notes>35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41</vt:i4>
      </vt:variant>
    </vt:vector>
  </HeadingPairs>
  <TitlesOfParts>
    <vt:vector size="61" baseType="lpstr">
      <vt:lpstr>AdvOT1ef757c0</vt:lpstr>
      <vt:lpstr>AdvOT1ef757c0+fb</vt:lpstr>
      <vt:lpstr>Arial</vt:lpstr>
      <vt:lpstr>Calibri</vt:lpstr>
      <vt:lpstr>Calibri Light</vt:lpstr>
      <vt:lpstr>Helvetica</vt:lpstr>
      <vt:lpstr>Montserrat Light</vt:lpstr>
      <vt:lpstr>Montserrat Medium</vt:lpstr>
      <vt:lpstr>Montserrat SemiBold</vt:lpstr>
      <vt:lpstr>Open Sans</vt:lpstr>
      <vt:lpstr>Söhne</vt:lpstr>
      <vt:lpstr>Tahoma</vt:lpstr>
      <vt:lpstr>thesansosflight</vt:lpstr>
      <vt:lpstr>thesansosfplain</vt:lpstr>
      <vt:lpstr>Tw Cen MT</vt:lpstr>
      <vt:lpstr>Wingdings</vt:lpstr>
      <vt:lpstr>HGLC_HIS_Geo-enabling_course_template</vt:lpstr>
      <vt:lpstr>geoenabling workshop, Dakar 2023</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Carte de microplanification, Guinée</vt:lpstr>
      <vt:lpstr>Diagnostic network optimization (DNO)</vt:lpstr>
      <vt:lpstr>Diagnostic network optimization (DNO)</vt:lpstr>
      <vt:lpstr>Strategies toward ending preventable maternal mortality (EPMM) Stratégies pour mettre un terme aux décès maternels évitables, lancées en 2015   Nouvelles cibles de couvertures 2020-2025</vt:lpstr>
      <vt:lpstr>EPMM Ending preventable maternal mortality</vt:lpstr>
      <vt:lpstr>PowerPoint Presentation</vt:lpstr>
      <vt:lpstr>Accès aux écoles, Kenya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Nicolas Ray</cp:lastModifiedBy>
  <cp:revision>166</cp:revision>
  <dcterms:created xsi:type="dcterms:W3CDTF">2018-03-06T13:12:55Z</dcterms:created>
  <dcterms:modified xsi:type="dcterms:W3CDTF">2023-11-06T22:50:18Z</dcterms:modified>
</cp:coreProperties>
</file>