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1" r:id="rId2"/>
    <p:sldId id="356" r:id="rId3"/>
    <p:sldId id="322" r:id="rId4"/>
    <p:sldId id="288" r:id="rId5"/>
    <p:sldId id="320" r:id="rId6"/>
    <p:sldId id="321" r:id="rId7"/>
    <p:sldId id="323" r:id="rId8"/>
    <p:sldId id="324" r:id="rId9"/>
    <p:sldId id="325" r:id="rId10"/>
    <p:sldId id="326" r:id="rId11"/>
    <p:sldId id="327" r:id="rId12"/>
    <p:sldId id="328" r:id="rId13"/>
    <p:sldId id="32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3612" userDrawn="1">
          <p15:clr>
            <a:srgbClr val="A4A3A4"/>
          </p15:clr>
        </p15:guide>
        <p15:guide id="5" orient="horz" pos="1298" userDrawn="1">
          <p15:clr>
            <a:srgbClr val="A4A3A4"/>
          </p15:clr>
        </p15:guide>
        <p15:guide id="6" orient="horz" pos="2432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5103" userDrawn="1">
          <p15:clr>
            <a:srgbClr val="A4A3A4"/>
          </p15:clr>
        </p15:guide>
        <p15:guide id="9" pos="793">
          <p15:clr>
            <a:srgbClr val="A4A3A4"/>
          </p15:clr>
        </p15:guide>
        <p15:guide id="10" pos="3696" userDrawn="1">
          <p15:clr>
            <a:srgbClr val="A4A3A4"/>
          </p15:clr>
        </p15:guide>
        <p15:guide id="11" orient="horz" pos="1888" userDrawn="1">
          <p15:clr>
            <a:srgbClr val="A4A3A4"/>
          </p15:clr>
        </p15:guide>
        <p15:guide id="12" pos="295" userDrawn="1">
          <p15:clr>
            <a:srgbClr val="A4A3A4"/>
          </p15:clr>
        </p15:guide>
        <p15:guide id="13" orient="horz" pos="9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C88"/>
    <a:srgbClr val="001C54"/>
    <a:srgbClr val="1B3163"/>
    <a:srgbClr val="346667"/>
    <a:srgbClr val="D8AA37"/>
    <a:srgbClr val="4F8CB5"/>
    <a:srgbClr val="315A75"/>
    <a:srgbClr val="3398CC"/>
    <a:srgbClr val="2384C0"/>
    <a:srgbClr val="315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88677" autoAdjust="0"/>
  </p:normalViewPr>
  <p:slideViewPr>
    <p:cSldViewPr showGuides="1">
      <p:cViewPr varScale="1">
        <p:scale>
          <a:sx n="70" d="100"/>
          <a:sy n="70" d="100"/>
        </p:scale>
        <p:origin x="1632" y="38"/>
      </p:cViewPr>
      <p:guideLst>
        <p:guide orient="horz" pos="3067"/>
        <p:guide orient="horz" pos="618"/>
        <p:guide orient="horz" pos="4065"/>
        <p:guide orient="horz" pos="3612"/>
        <p:guide orient="horz" pos="1298"/>
        <p:guide orient="horz" pos="2432"/>
        <p:guide pos="2880"/>
        <p:guide pos="5103"/>
        <p:guide pos="793"/>
        <p:guide pos="3696"/>
        <p:guide orient="horz" pos="1888"/>
        <p:guide pos="295"/>
        <p:guide orient="horz" pos="9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69B6999-3394-44CF-8F97-70A985E924E7}" type="datetimeFigureOut">
              <a:rPr lang="en-PH" altLang="en-US"/>
              <a:pPr>
                <a:defRPr/>
              </a:pPr>
              <a:t>09/11/2023</a:t>
            </a:fld>
            <a:endParaRPr lang="en-PH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P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189B38-87AB-431D-88EE-EB47DCC6C7B8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958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8114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61762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422370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b="1"/>
              <a:t>Conclusion</a:t>
            </a:r>
          </a:p>
          <a:p>
            <a:endParaRPr lang="en-PH"/>
          </a:p>
          <a:p>
            <a:r>
              <a:rPr lang="en-PH"/>
              <a:t>(Refer</a:t>
            </a:r>
            <a:r>
              <a:rPr lang="en-PH" baseline="0"/>
              <a:t> to slide)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8056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74760-C982-0DE5-D4E6-552C34B2AE35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A824-617E-4130-BCBE-CB5F4C3745C0}" type="datetime1">
              <a:rPr lang="en-GB" altLang="en-US"/>
              <a:pPr>
                <a:defRPr/>
              </a:pPr>
              <a:t>09/11/2023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5A72-0C49-4A36-9BEC-E859308CD9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03F7-177B-4147-92C4-4ACCAE866C46}" type="datetime1">
              <a:rPr lang="en-GB" altLang="en-US"/>
              <a:pPr>
                <a:defRPr/>
              </a:pPr>
              <a:t>09/11/2023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75C9-5D4F-414A-97D3-C0A057E90B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E863-7868-429E-ADE6-3C1F5AEBE34B}" type="datetime1">
              <a:rPr lang="en-GB" altLang="en-US"/>
              <a:pPr>
                <a:defRPr/>
              </a:pPr>
              <a:t>09/11/2023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DD1E-DF06-49C3-A8E9-3A92C7FD62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089F-5A79-4EC3-9BA3-C0873C9777E6}" type="datetime1">
              <a:rPr lang="en-GB" altLang="en-US"/>
              <a:pPr>
                <a:defRPr/>
              </a:pPr>
              <a:t>09/11/2023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16FC-F98C-4DE2-B866-A610A6845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438E-748F-4703-B18B-B9486BE2BB71}" type="datetime1">
              <a:rPr lang="en-GB" altLang="en-US"/>
              <a:pPr>
                <a:defRPr/>
              </a:pPr>
              <a:t>09/11/2023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6065-FBFD-4591-9A24-E561AF3F8A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95D6E-B73B-4B7E-ABFC-8A088AD32B78}" type="datetime1">
              <a:rPr lang="en-GB" altLang="en-US"/>
              <a:pPr>
                <a:defRPr/>
              </a:pPr>
              <a:t>09/11/2023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34DB-9A3E-4C43-A0A4-114473BFEB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6C28-E446-463E-892A-1E8EBD66F402}" type="datetime1">
              <a:rPr lang="en-GB" altLang="en-US"/>
              <a:pPr>
                <a:defRPr/>
              </a:pPr>
              <a:t>09/11/2023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4E89-52C6-47CD-B590-C8A4170E4E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11F8-A1D8-411B-BA9E-5C4852D05D7B}" type="datetime1">
              <a:rPr lang="en-GB" altLang="en-US"/>
              <a:pPr>
                <a:defRPr/>
              </a:pPr>
              <a:t>09/11/2023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87E6-366B-4506-9337-18DC725D07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1579" y="647223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65C27BB-EC34-4711-8D50-B6E287C19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  <p:sldLayoutId id="2147485335" r:id="rId2"/>
    <p:sldLayoutId id="2147485336" r:id="rId3"/>
    <p:sldLayoutId id="2147485341" r:id="rId4"/>
    <p:sldLayoutId id="2147485342" r:id="rId5"/>
    <p:sldLayoutId id="2147485343" r:id="rId6"/>
    <p:sldLayoutId id="2147485337" r:id="rId7"/>
    <p:sldLayoutId id="2147485338" r:id="rId8"/>
    <p:sldLayoutId id="2147485339" r:id="rId9"/>
    <p:sldLayoutId id="2147485344" r:id="rId10"/>
    <p:sldLayoutId id="2147485345" r:id="rId11"/>
    <p:sldLayoutId id="2147485346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9DB235B-3CB3-D0EE-A43E-757E407920D3}"/>
              </a:ext>
            </a:extLst>
          </p:cNvPr>
          <p:cNvSpPr txBox="1"/>
          <p:nvPr/>
        </p:nvSpPr>
        <p:spPr>
          <a:xfrm>
            <a:off x="1666122" y="4561939"/>
            <a:ext cx="5874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9 novembre 2023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Saly, Sénégal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EB95E3-E71B-E034-EB68-4178130C4B43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10E03-240A-10DE-98E7-F6AAAC23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08" y="395586"/>
            <a:ext cx="804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en-US" sz="2800" b="1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Atelier sur la Géo-activation du Système d'Information Sanitaire (SIS) et l'Utilisation des Systèmes d’Information Géographique (SIG) en Afrique Francophone</a:t>
            </a:r>
            <a:endParaRPr lang="en-US" altLang="en-US" sz="2800" dirty="0">
              <a:solidFill>
                <a:schemeClr val="tx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23B60-E204-47A6-F847-917275AF6747}"/>
              </a:ext>
            </a:extLst>
          </p:cNvPr>
          <p:cNvSpPr txBox="1"/>
          <p:nvPr/>
        </p:nvSpPr>
        <p:spPr>
          <a:xfrm>
            <a:off x="1013165" y="2873470"/>
            <a:ext cx="71290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b="1">
                <a:effectLst/>
                <a:latin typeface="+mn-lt"/>
                <a:ea typeface="Helvetica Neue"/>
                <a:cs typeface="Helvetica Neue"/>
              </a:rPr>
              <a:t>Exercice 4 - Préparation des données statistiques pour créer une carte thématique dans un SIG (QGIS)</a:t>
            </a:r>
            <a:endParaRPr lang="fr-CH" sz="2400" b="1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" name="Picture 1" descr="A logo with a swirl in the middle&#10;&#10;Description automatically generated">
            <a:extLst>
              <a:ext uri="{FF2B5EF4-FFF2-40B4-BE49-F238E27FC236}">
                <a16:creationId xmlns:a16="http://schemas.microsoft.com/office/drawing/2014/main" id="{6C21C925-9FE5-A94F-7262-205ADC2CB1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31499" r="2751" b="31076"/>
          <a:stretch/>
        </p:blipFill>
        <p:spPr>
          <a:xfrm>
            <a:off x="3995936" y="6230160"/>
            <a:ext cx="1133648" cy="439200"/>
          </a:xfrm>
          <a:prstGeom prst="rect">
            <a:avLst/>
          </a:prstGeom>
        </p:spPr>
      </p:pic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D5C02090-CE6C-2A39-4F76-00AF1A4BB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23" y="6124704"/>
            <a:ext cx="1275725" cy="649638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0C3DA6B3-142B-E9C3-8A6C-F5C6FE6574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20" y="6230160"/>
            <a:ext cx="1476385" cy="438727"/>
          </a:xfrm>
          <a:prstGeom prst="rect">
            <a:avLst/>
          </a:prstGeom>
        </p:spPr>
      </p:pic>
      <p:pic>
        <p:nvPicPr>
          <p:cNvPr id="7" name="Picture 6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30245875-7493-5272-DFCF-173F89D5B0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16391" b="13376"/>
          <a:stretch/>
        </p:blipFill>
        <p:spPr>
          <a:xfrm>
            <a:off x="520596" y="6234128"/>
            <a:ext cx="1112812" cy="438120"/>
          </a:xfrm>
          <a:prstGeom prst="rect">
            <a:avLst/>
          </a:prstGeom>
        </p:spPr>
      </p:pic>
      <p:pic>
        <p:nvPicPr>
          <p:cNvPr id="8" name="Picture 7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9405BB61-2303-6116-A8C4-0F424D5E18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47187" b="11974"/>
          <a:stretch/>
        </p:blipFill>
        <p:spPr>
          <a:xfrm>
            <a:off x="2200786" y="6250408"/>
            <a:ext cx="1248033" cy="4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3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918" y="1057275"/>
            <a:ext cx="8412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2800" b="1" u="sng" dirty="0"/>
              <a:t>Fichier des cas de paludisme</a:t>
            </a:r>
            <a:endParaRPr lang="en-GB" altLang="en-US" sz="2800" b="1" u="sng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8AC9C77-1108-41D8-AF90-2DD360B9A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615440"/>
            <a:ext cx="8526561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6"/>
            </a:pPr>
            <a:r>
              <a:rPr lang="fr-FR" altLang="en-US" sz="2700" dirty="0"/>
              <a:t>Les codes des barangays et les identifiants uniques des établissements de santé sont-ils les mêmes dans ce fichier et dans les listes maîtresses </a:t>
            </a:r>
          </a:p>
          <a:p>
            <a:pPr>
              <a:buFont typeface="+mj-lt"/>
              <a:buAutoNum type="arabicPeriod" startAt="6"/>
            </a:pPr>
            <a:r>
              <a:rPr lang="fr-FR" altLang="en-US" sz="2700" dirty="0"/>
              <a:t>Que pensez-vous de l'identifiant unique attaché à chaque cas</a:t>
            </a:r>
            <a:r>
              <a:rPr lang="en-US" altLang="en-US" sz="2700" dirty="0"/>
              <a:t>?</a:t>
            </a:r>
          </a:p>
          <a:p>
            <a:pPr>
              <a:buFont typeface="Calibri Light" panose="020F0302020204030204" pitchFamily="34" charset="0"/>
              <a:buAutoNum type="arabicPeriod" startAt="6"/>
            </a:pPr>
            <a:r>
              <a:rPr lang="fr-FR" altLang="en-US" sz="2700" dirty="0"/>
              <a:t>Que devons-nous faire pour obtenir les données dont nous avons besoin pour la carte </a:t>
            </a:r>
            <a:r>
              <a:rPr lang="en-US" altLang="en-US" sz="2700" dirty="0"/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1" y="142975"/>
            <a:ext cx="852656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3200" b="1" dirty="0">
                <a:solidFill>
                  <a:schemeClr val="bg1"/>
                </a:solidFill>
                <a:latin typeface="+mn-lt"/>
              </a:rPr>
              <a:t>De quelles données tabulaires disposons-nous</a:t>
            </a:r>
            <a:r>
              <a:rPr lang="en-GB" altLang="en-US" sz="3200" b="1" dirty="0">
                <a:solidFill>
                  <a:schemeClr val="bg1"/>
                </a:solidFill>
                <a:latin typeface="+mn-lt"/>
              </a:rPr>
              <a:t>?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AutoShape 32">
            <a:extLst>
              <a:ext uri="{FF2B5EF4-FFF2-40B4-BE49-F238E27FC236}">
                <a16:creationId xmlns:a16="http://schemas.microsoft.com/office/drawing/2014/main" id="{C493F635-C767-4025-AA4E-43F7F5645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992216"/>
            <a:ext cx="436087" cy="381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1743EE4-5310-4426-904B-FB39AA6E1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84" y="4988158"/>
            <a:ext cx="7573366" cy="13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altLang="zh-CN" sz="2800" dirty="0">
                <a:latin typeface="+mn-lt"/>
                <a:cs typeface="Arial" charset="0"/>
              </a:rPr>
              <a:t>Comment utiliser le contenu de ces différents fichiers Excel pour créer ceux dont nous avons besoin pour générer la carte thématique ?</a:t>
            </a:r>
            <a:endParaRPr lang="en-US" altLang="zh-CN" sz="28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6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2269" y="1125905"/>
            <a:ext cx="84121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2200" b="1" u="sng" dirty="0"/>
              <a:t>Créer le fichier de rapports de cas de paludisme par Barangay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8AC9C77-1108-41D8-AF90-2DD360B9A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2" y="1541021"/>
            <a:ext cx="8856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en-US" sz="2200" dirty="0"/>
              <a:t>Ouvrez le fichier Malaria_Cases_Report_DOH_310325.xlsx dans Excel</a:t>
            </a:r>
            <a:endParaRPr lang="en-US" altLang="en-US" sz="22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A3CA1AC-A09A-45E8-9F1D-EABD53616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60" y="1958303"/>
            <a:ext cx="595518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2"/>
            </a:pPr>
            <a:r>
              <a:rPr lang="fr-FR" altLang="en-US" sz="2200" dirty="0"/>
              <a:t>Utilisez la fonction </a:t>
            </a:r>
            <a:r>
              <a:rPr lang="fr-FR" altLang="en-US" sz="2200" i="1" dirty="0"/>
              <a:t>Tableau croisé dynamique </a:t>
            </a:r>
            <a:r>
              <a:rPr lang="fr-FR" altLang="en-US" sz="2200" dirty="0"/>
              <a:t>pour générer un nouveau tableau qui contiendrait l'identifiant unique du Barangay et le nombre total de cas par Barangay</a:t>
            </a:r>
            <a:endParaRPr lang="en-US" altLang="en-US" sz="2200" dirty="0"/>
          </a:p>
          <a:p>
            <a:pPr>
              <a:buFontTx/>
              <a:buAutoNum type="arabicPeriod" startAt="2"/>
            </a:pPr>
            <a:endParaRPr lang="en-US" alt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C2F90-34DF-499D-8D8C-B98D5A9CC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47" t="36903" r="38432" b="21755"/>
          <a:stretch/>
        </p:blipFill>
        <p:spPr>
          <a:xfrm>
            <a:off x="6165853" y="2406573"/>
            <a:ext cx="1130026" cy="1848401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6F6A0-55ED-446A-BCEA-1B8B9B6CBF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12" t="37400" r="36613" b="20773"/>
          <a:stretch/>
        </p:blipFill>
        <p:spPr>
          <a:xfrm>
            <a:off x="6837763" y="2830081"/>
            <a:ext cx="1280677" cy="2125702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80DD72F2-F898-4AE4-829A-0BAB510BD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60" y="3423402"/>
            <a:ext cx="63089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3"/>
            </a:pPr>
            <a:r>
              <a:rPr lang="fr-FR" altLang="en-US" sz="2200" dirty="0"/>
              <a:t>Assurez-vous que votre tableau croisé dynamique contient tous les cas du rapport des cas</a:t>
            </a:r>
            <a:endParaRPr lang="en-US" altLang="en-US" sz="2200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2BE89D9D-9C89-4C45-A8A1-B67791882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7" y="4453030"/>
            <a:ext cx="64508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4"/>
            </a:pPr>
            <a:r>
              <a:rPr lang="fr-FR" altLang="en-US" sz="2200" dirty="0"/>
              <a:t>Ajoutez les noms des Barangay à votre tableau et ajustez les entêtes pour qu’elles soient appropriés pour l'importation dans QGIS.</a:t>
            </a:r>
            <a:endParaRPr lang="en-US" altLang="en-US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8019AD-7C93-463E-B1C2-25E466FDCB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864" t="31800" r="24013" b="13794"/>
          <a:stretch/>
        </p:blipFill>
        <p:spPr>
          <a:xfrm>
            <a:off x="7478102" y="3242510"/>
            <a:ext cx="1530641" cy="24495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FAC063-A60C-412E-A5FF-4E701C22E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390600"/>
            <a:ext cx="89823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6"/>
            </a:pPr>
            <a:r>
              <a:rPr lang="fr-FR" altLang="en-US" sz="2200" dirty="0"/>
              <a:t>Enregistrez le tableau résultant sous Tot_Cases_Bry_010425.xlsx</a:t>
            </a:r>
            <a:endParaRPr lang="en-US" altLang="en-US" sz="2200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CED09125-228D-4881-A2C8-42DE709F9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631611"/>
            <a:ext cx="89922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5"/>
            </a:pPr>
            <a:r>
              <a:rPr lang="fr-FR" altLang="en-US" sz="2200" dirty="0"/>
              <a:t>Vérifiez que tous les Barangay de votre nouvelle table sont dans la liste maîtresse et renommez la feuille de calcul « </a:t>
            </a:r>
            <a:r>
              <a:rPr lang="fr-FR" altLang="en-US" sz="2200" dirty="0" err="1"/>
              <a:t>Tot_Cases_Bry</a:t>
            </a:r>
            <a:r>
              <a:rPr lang="fr-FR" altLang="en-US" sz="2200" dirty="0"/>
              <a:t> »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3200" b="1" dirty="0" err="1">
                <a:solidFill>
                  <a:schemeClr val="bg1"/>
                </a:solidFill>
                <a:latin typeface="+mn-lt"/>
              </a:rPr>
              <a:t>Exercice</a:t>
            </a:r>
            <a:r>
              <a:rPr lang="en-GB" altLang="en-US" sz="3200" b="1" dirty="0">
                <a:solidFill>
                  <a:schemeClr val="bg1"/>
                </a:solidFill>
                <a:latin typeface="+mn-lt"/>
              </a:rPr>
              <a:t> 4 – </a:t>
            </a:r>
            <a:r>
              <a:rPr lang="en-GB" altLang="en-US" sz="3200" b="1" dirty="0" err="1">
                <a:solidFill>
                  <a:schemeClr val="bg1"/>
                </a:solidFill>
                <a:latin typeface="+mn-lt"/>
              </a:rPr>
              <a:t>Partie</a:t>
            </a:r>
            <a:r>
              <a:rPr lang="en-GB" altLang="en-US" sz="3200" b="1" dirty="0">
                <a:solidFill>
                  <a:schemeClr val="bg1"/>
                </a:solidFill>
                <a:latin typeface="+mn-lt"/>
              </a:rPr>
              <a:t> 1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428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918" y="1167168"/>
            <a:ext cx="8412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2000" b="1" u="sng" dirty="0"/>
              <a:t>Créer le fichier de rapports de cas de paludisme par établissement de santé</a:t>
            </a:r>
            <a:endParaRPr lang="en-GB" altLang="en-US" sz="2000" b="1" u="sng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8AC9C77-1108-41D8-AF90-2DD360B9A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596475"/>
            <a:ext cx="8856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en-US" sz="2200" dirty="0"/>
              <a:t>Ouvrez le fichier Malaria_Cases_Report_DOH_310325.xlsx dans Excel</a:t>
            </a:r>
            <a:endParaRPr lang="en-US" altLang="en-US" sz="22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A3CA1AC-A09A-45E8-9F1D-EABD53616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31" y="1987719"/>
            <a:ext cx="586154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2"/>
            </a:pPr>
            <a:r>
              <a:rPr lang="fr-FR" altLang="en-US" sz="2200" dirty="0"/>
              <a:t>Utilisez la fonction Tableau croisé dynamique pour générer un nouveau tableau qui contiendrait l'identifiant unique de l'établissement de santé et le nombre total de cas par établissement de santé.</a:t>
            </a:r>
            <a:endParaRPr lang="en-US" alt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C2F90-34DF-499D-8D8C-B98D5A9CC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47" t="36903" r="38432" b="21755"/>
          <a:stretch/>
        </p:blipFill>
        <p:spPr>
          <a:xfrm>
            <a:off x="6390170" y="2066868"/>
            <a:ext cx="1091329" cy="1785104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80DD72F2-F898-4AE4-829A-0BAB510BD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3" y="3720310"/>
            <a:ext cx="65391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3"/>
            </a:pPr>
            <a:r>
              <a:rPr lang="fr-FR" altLang="en-US" sz="2200" dirty="0"/>
              <a:t>Assurez-vous que votre tableau croisé dynamique contient tous les cas du rapport de cas</a:t>
            </a:r>
            <a:endParaRPr lang="en-US" altLang="en-US" sz="2200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BE89D9D-9C89-4C45-A8A1-B67791882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0" y="4397418"/>
            <a:ext cx="695773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4"/>
            </a:pPr>
            <a:r>
              <a:rPr lang="fr-FR" altLang="en-US" sz="2200" dirty="0"/>
              <a:t>Ajoutez les noms des établissements de santé à votre tableau et ajustez les entêtes pour qu’elles soient appropriés pour l'importation dans QGIS.</a:t>
            </a:r>
            <a:endParaRPr lang="en-US" alt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FAC063-A60C-412E-A5FF-4E701C22E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1" y="6175464"/>
            <a:ext cx="89823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6"/>
            </a:pPr>
            <a:r>
              <a:rPr lang="fr-FR" altLang="en-US" sz="2200" dirty="0"/>
              <a:t>Enregistrez le tableau résultant sous Tot_Cases_HF_010425.xlsx</a:t>
            </a:r>
            <a:endParaRPr lang="en-US" altLang="en-US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376056-B09B-4DAD-8CF7-FC0936A3E1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097" t="31304" r="28346" b="26828"/>
          <a:stretch/>
        </p:blipFill>
        <p:spPr>
          <a:xfrm>
            <a:off x="6797449" y="2543646"/>
            <a:ext cx="1368100" cy="2376576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C07025-A1B9-4C17-8536-DCE907EB8C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38" t="31598" r="69687" b="14249"/>
          <a:stretch/>
        </p:blipFill>
        <p:spPr>
          <a:xfrm>
            <a:off x="7348021" y="2908559"/>
            <a:ext cx="1724479" cy="2565594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5D164B62-A46A-457C-BC92-09F47F7A9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" y="5433722"/>
            <a:ext cx="92978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5"/>
            </a:pPr>
            <a:r>
              <a:rPr lang="fr-FR" altLang="en-US" sz="2200" dirty="0"/>
              <a:t>Vérifiez que toutes les formations sanitaires de votre nouveau tableau sont dans la liste maîtresse et renommez la feuille de travail « </a:t>
            </a:r>
            <a:r>
              <a:rPr lang="fr-FR" altLang="en-US" sz="2200" dirty="0" err="1"/>
              <a:t>Tot_Cases_HF</a:t>
            </a:r>
            <a:r>
              <a:rPr lang="fr-FR" altLang="en-US" sz="2200" dirty="0"/>
              <a:t> »</a:t>
            </a:r>
            <a:endParaRPr lang="en-US" altLang="en-US" sz="220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3200" b="1" dirty="0" err="1">
                <a:solidFill>
                  <a:schemeClr val="bg1"/>
                </a:solidFill>
                <a:latin typeface="+mn-lt"/>
              </a:rPr>
              <a:t>Exercice</a:t>
            </a:r>
            <a:r>
              <a:rPr lang="en-GB" altLang="en-US" sz="3200" b="1" dirty="0">
                <a:solidFill>
                  <a:schemeClr val="bg1"/>
                </a:solidFill>
                <a:latin typeface="+mn-lt"/>
              </a:rPr>
              <a:t> 4 – </a:t>
            </a:r>
            <a:r>
              <a:rPr lang="en-GB" altLang="en-US" sz="3200" b="1" dirty="0" err="1">
                <a:solidFill>
                  <a:schemeClr val="bg1"/>
                </a:solidFill>
                <a:latin typeface="+mn-lt"/>
              </a:rPr>
              <a:t>Partie</a:t>
            </a:r>
            <a:r>
              <a:rPr lang="en-GB" altLang="en-US" sz="3200" b="1" dirty="0">
                <a:solidFill>
                  <a:schemeClr val="bg1"/>
                </a:solidFill>
                <a:latin typeface="+mn-lt"/>
              </a:rPr>
              <a:t> 2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9860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915EC18-9730-4890-B417-3D7F5E983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56" y="956371"/>
            <a:ext cx="890111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en-US" sz="2400" dirty="0"/>
              <a:t>La réorganisation de données statistiques peut prendre beaucoup de temps et être sujette à des erreurs.</a:t>
            </a:r>
          </a:p>
          <a:p>
            <a:pPr>
              <a:buFontTx/>
              <a:buAutoNum type="arabicPeriod"/>
            </a:pPr>
            <a:endParaRPr lang="fr-FR" altLang="en-US" dirty="0"/>
          </a:p>
          <a:p>
            <a:pPr>
              <a:buFontTx/>
              <a:buAutoNum type="arabicPeriod"/>
            </a:pPr>
            <a:r>
              <a:rPr lang="fr-FR" altLang="en-US" sz="2400" dirty="0"/>
              <a:t>Disposer d'un catalogue de données et des métadonnées garantit que vous comprenez les données et garantit qu'elles sont adaptées à vos besoins.</a:t>
            </a:r>
          </a:p>
          <a:p>
            <a:pPr>
              <a:buFontTx/>
              <a:buAutoNum type="arabicPeriod"/>
            </a:pPr>
            <a:endParaRPr lang="fr-FR" altLang="en-US" dirty="0"/>
          </a:p>
          <a:p>
            <a:pPr>
              <a:buFontTx/>
              <a:buAutoNum type="arabicPeriod"/>
            </a:pPr>
            <a:r>
              <a:rPr lang="fr-FR" altLang="en-US" sz="2400" dirty="0"/>
              <a:t>L'utilisation d'une liste maîtresse comme référence pour la collecte et le partage des données (identifiant unique, nom,…) facilite la cohérence des données, réduit le nettoyage des données et les erreurs.</a:t>
            </a:r>
            <a:endParaRPr lang="en-US" altLang="en-US" sz="2400" dirty="0"/>
          </a:p>
        </p:txBody>
      </p:sp>
      <p:sp>
        <p:nvSpPr>
          <p:cNvPr id="4" name="AutoShape 32">
            <a:extLst>
              <a:ext uri="{FF2B5EF4-FFF2-40B4-BE49-F238E27FC236}">
                <a16:creationId xmlns:a16="http://schemas.microsoft.com/office/drawing/2014/main" id="{693D837A-4E0F-4423-BB7D-58A3766F9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27" y="5229200"/>
            <a:ext cx="504825" cy="427037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253C8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2000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A0D97E8-2D8C-4CA0-9245-72E9FB59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161" y="5296196"/>
            <a:ext cx="8192839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altLang="zh-CN" sz="2600" dirty="0">
                <a:latin typeface="+mn-lt"/>
                <a:cs typeface="Arial" charset="0"/>
              </a:rPr>
              <a:t>De bonnes pratiques de gestion des données géospatiales sont essentielles à une utilisation efficace des SIG et autres technologies géospatiales, et donc à la cartographie thématique</a:t>
            </a:r>
            <a:r>
              <a:rPr lang="en-US" altLang="zh-CN" sz="2600" dirty="0">
                <a:latin typeface="+mn-lt"/>
                <a:cs typeface="Arial" charset="0"/>
              </a:rPr>
              <a:t>.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600" dirty="0">
              <a:latin typeface="+mn-lt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3200" b="1" dirty="0" err="1">
                <a:solidFill>
                  <a:schemeClr val="bg1"/>
                </a:solidFill>
                <a:latin typeface="+mn-lt"/>
              </a:rPr>
              <a:t>Exercice</a:t>
            </a:r>
            <a:r>
              <a:rPr lang="en-GB" altLang="en-US" sz="3200" b="1" dirty="0">
                <a:solidFill>
                  <a:schemeClr val="bg1"/>
                </a:solidFill>
                <a:latin typeface="+mn-lt"/>
              </a:rPr>
              <a:t> 4 – Conclusion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017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5DF76E7-88D6-4E0C-AD9F-D71FAEFF4A3E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1"/>
            <a:ext cx="9144000" cy="98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sz="3200" b="1" dirty="0">
                <a:solidFill>
                  <a:schemeClr val="bg1"/>
                </a:solidFill>
                <a:latin typeface="+mn-lt"/>
              </a:rPr>
              <a:t>Rappel et objectifs de l’exercice 4</a:t>
            </a:r>
            <a:endParaRPr lang="fr-C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954A99-FD4B-4F45-E0D4-5B1E3E21D645}"/>
              </a:ext>
            </a:extLst>
          </p:cNvPr>
          <p:cNvSpPr txBox="1">
            <a:spLocks/>
          </p:cNvSpPr>
          <p:nvPr/>
        </p:nvSpPr>
        <p:spPr>
          <a:xfrm>
            <a:off x="252462" y="1701232"/>
            <a:ext cx="8642886" cy="198062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14000"/>
              </a:lnSpc>
              <a:spcAft>
                <a:spcPts val="1200"/>
              </a:spcAft>
              <a:buNone/>
              <a:defRPr/>
            </a:pPr>
            <a:r>
              <a:rPr lang="fr-FR" altLang="zh-CN" sz="2400" dirty="0"/>
              <a:t>Les données utilisées dans cet exercice sont fictives et créées uniquement pour faciliter les exercices de ce cours. Les différents objets géospatiaux ne sont pas liés à un emplacement ou à des infrastructures qui existent dans le monde réel.</a:t>
            </a:r>
            <a:endParaRPr lang="en-PH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ABAF8-A568-4724-222E-4686F8E7EE77}"/>
              </a:ext>
            </a:extLst>
          </p:cNvPr>
          <p:cNvSpPr txBox="1"/>
          <p:nvPr/>
        </p:nvSpPr>
        <p:spPr>
          <a:xfrm>
            <a:off x="233602" y="114935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2400" b="1" dirty="0">
                <a:latin typeface="+mn-lt"/>
              </a:rPr>
              <a:t>Rappel</a:t>
            </a:r>
            <a:endParaRPr lang="en-PH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306D9-F878-1DC8-34DA-EAD64823B029}"/>
              </a:ext>
            </a:extLst>
          </p:cNvPr>
          <p:cNvSpPr txBox="1"/>
          <p:nvPr/>
        </p:nvSpPr>
        <p:spPr>
          <a:xfrm>
            <a:off x="233602" y="370965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2400" b="1" dirty="0">
                <a:latin typeface="+mn-lt"/>
              </a:rPr>
              <a:t>Objectifs</a:t>
            </a:r>
            <a:endParaRPr lang="en-PH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EB83E-8FD4-A5AD-89E5-711F8E0EF7B8}"/>
              </a:ext>
            </a:extLst>
          </p:cNvPr>
          <p:cNvSpPr txBox="1">
            <a:spLocks/>
          </p:cNvSpPr>
          <p:nvPr/>
        </p:nvSpPr>
        <p:spPr>
          <a:xfrm>
            <a:off x="248882" y="4231677"/>
            <a:ext cx="8395468" cy="185018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fr-FR" altLang="zh-CN" sz="2400" dirty="0"/>
              <a:t>Les objectifs de cet exercice sont d'apprendre à </a:t>
            </a:r>
            <a:r>
              <a:rPr lang="en-PH" altLang="zh-CN" sz="2400" dirty="0"/>
              <a:t>:</a:t>
            </a:r>
          </a:p>
          <a:p>
            <a:pPr eaLnBrk="1" hangingPunct="1">
              <a:defRPr/>
            </a:pPr>
            <a:r>
              <a:rPr lang="fr-FR" altLang="zh-CN" sz="2400" dirty="0"/>
              <a:t>Appliquer les enseignements tirés de la Séance 18</a:t>
            </a:r>
          </a:p>
          <a:p>
            <a:pPr eaLnBrk="1" hangingPunct="1">
              <a:defRPr/>
            </a:pPr>
            <a:r>
              <a:rPr lang="fr-FR" altLang="zh-CN" sz="2400" dirty="0"/>
              <a:t>Préparer les données statistiques en vue de leur utilisation dans un logiciel SIG, QGIS dans le cas présent (le même processus est applicable pour </a:t>
            </a:r>
            <a:r>
              <a:rPr lang="fr-FR" altLang="zh-CN" sz="2400" dirty="0" err="1"/>
              <a:t>ArcMap</a:t>
            </a:r>
            <a:r>
              <a:rPr lang="fr-FR" altLang="zh-CN" sz="2400" dirty="0"/>
              <a:t>)</a:t>
            </a:r>
            <a:endParaRPr lang="en-PH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04998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"/>
            <a:ext cx="9144000" cy="98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sz="3200" b="1">
                <a:solidFill>
                  <a:schemeClr val="bg1"/>
                </a:solidFill>
                <a:latin typeface="+mn-lt"/>
              </a:rPr>
              <a:t>Quelle est l'histoire ?</a:t>
            </a:r>
            <a:endParaRPr lang="fr-CH" altLang="en-US" sz="32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9738" y="1124867"/>
            <a:ext cx="8236718" cy="5544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Nous sommes en avril 2025</a:t>
            </a:r>
          </a:p>
          <a:p>
            <a:r>
              <a:rPr lang="fr-FR" sz="2400" dirty="0"/>
              <a:t>Le nombre de cas de paludisme ont augmenté dans la province de Tolkien depuis le début de l’année et 315 cas positifs ont déjà été identifiés depuis le 1er janvier 2025.</a:t>
            </a:r>
          </a:p>
          <a:p>
            <a:r>
              <a:rPr lang="fr-FR" sz="2400" dirty="0"/>
              <a:t>Le ministère de la Santé, par l'intermédiaire de l’office provincial de la santé, veut mener des activités dans la Province.</a:t>
            </a:r>
          </a:p>
          <a:p>
            <a:r>
              <a:rPr lang="fr-FR" sz="2400" dirty="0"/>
              <a:t>En tant que gestionnaire de données/responsable SIG du bureau provincial de la santé, vous avez été chargé(e) de créer une carte indiquant le nombre de cas de paludisme au cours des trois derniers mois :</a:t>
            </a:r>
          </a:p>
          <a:p>
            <a:pPr lvl="1"/>
            <a:r>
              <a:rPr lang="fr-FR" altLang="en-US" dirty="0"/>
              <a:t>Par établissement de santé (lieu d’identification des cas)</a:t>
            </a:r>
          </a:p>
          <a:p>
            <a:pPr lvl="1"/>
            <a:r>
              <a:rPr lang="fr-FR" altLang="en-US" dirty="0"/>
              <a:t>Par Barangay (lieu d’habitation des personnes infectées)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1811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4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3200" b="1" dirty="0">
                <a:solidFill>
                  <a:schemeClr val="bg1"/>
                </a:solidFill>
                <a:latin typeface="+mn-lt"/>
              </a:rPr>
              <a:t>Demande reçue pour une carte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Picture 2"/>
          <p:cNvSpPr>
            <a:spLocks noChangeAspect="1"/>
          </p:cNvSpPr>
          <p:nvPr/>
        </p:nvSpPr>
        <p:spPr bwMode="auto">
          <a:xfrm>
            <a:off x="611188" y="3869333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54ADE705-49E2-46C5-E306-E6462FA0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76" y="1072177"/>
            <a:ext cx="86756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7663" indent="-347663">
              <a:buFont typeface="Arial" charset="0"/>
              <a:buChar char="•"/>
            </a:pPr>
            <a:r>
              <a:rPr lang="fr-CH" altLang="en-US" sz="2600" u="sng" dirty="0"/>
              <a:t>But:</a:t>
            </a:r>
            <a:r>
              <a:rPr lang="fr-CH" altLang="en-US" sz="2600" dirty="0"/>
              <a:t> Soutenir les activités en cours de contrôle et d'élimination du paludisme </a:t>
            </a:r>
          </a:p>
          <a:p>
            <a:pPr marL="347663" indent="-347663">
              <a:buFont typeface="Arial" charset="0"/>
              <a:buChar char="•"/>
            </a:pPr>
            <a:r>
              <a:rPr lang="fr-CH" altLang="en-US" sz="2600" u="sng" dirty="0"/>
              <a:t>Audience:</a:t>
            </a:r>
            <a:r>
              <a:rPr lang="fr-CH" altLang="en-US" sz="2600" dirty="0"/>
              <a:t> Responsable de la surveillance du paludisme au niveau provincial</a:t>
            </a:r>
          </a:p>
          <a:p>
            <a:pPr marL="347663" indent="-347663">
              <a:buFont typeface="Arial" charset="0"/>
              <a:buChar char="•"/>
            </a:pPr>
            <a:r>
              <a:rPr lang="fr-CH" altLang="en-US" sz="2600" u="sng" dirty="0"/>
              <a:t>Contenu:</a:t>
            </a:r>
          </a:p>
          <a:p>
            <a:pPr marL="804863" lvl="1" indent="-347663">
              <a:buFont typeface="Arial" charset="0"/>
              <a:buChar char="•"/>
            </a:pPr>
            <a:r>
              <a:rPr lang="fr-CH" altLang="en-US" sz="2600" dirty="0"/>
              <a:t>Nombre de cas de paludisme:</a:t>
            </a:r>
          </a:p>
          <a:p>
            <a:pPr marL="1262063" lvl="2" indent="-347663">
              <a:buFont typeface="Arial" charset="0"/>
              <a:buChar char="•"/>
            </a:pPr>
            <a:r>
              <a:rPr lang="fr-CH" altLang="en-US" sz="2600" dirty="0"/>
              <a:t>Par lieu d’identification (établissements de santé)</a:t>
            </a:r>
          </a:p>
          <a:p>
            <a:pPr marL="1262063" lvl="2" indent="-347663">
              <a:buFont typeface="Arial" charset="0"/>
              <a:buChar char="•"/>
            </a:pPr>
            <a:r>
              <a:rPr lang="fr-CH" altLang="en-US" sz="2600" dirty="0"/>
              <a:t>Par lieu d’habitation (Barangay)</a:t>
            </a:r>
          </a:p>
          <a:p>
            <a:pPr marL="347663" indent="-347663">
              <a:buFont typeface="Arial" charset="0"/>
              <a:buChar char="•"/>
            </a:pPr>
            <a:r>
              <a:rPr lang="fr-CH" altLang="en-US" sz="2600" u="sng" dirty="0"/>
              <a:t>Support: </a:t>
            </a:r>
            <a:r>
              <a:rPr lang="fr-CH" altLang="en-US" sz="2600" dirty="0"/>
              <a:t>Carte au format A4 enregistrée au format PDF</a:t>
            </a:r>
          </a:p>
        </p:txBody>
      </p:sp>
    </p:spTree>
    <p:extLst>
      <p:ext uri="{BB962C8B-B14F-4D97-AF65-F5344CB8AC3E}">
        <p14:creationId xmlns:p14="http://schemas.microsoft.com/office/powerpoint/2010/main" val="111771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3" name="AutoShape 32">
            <a:extLst>
              <a:ext uri="{FF2B5EF4-FFF2-40B4-BE49-F238E27FC236}">
                <a16:creationId xmlns:a16="http://schemas.microsoft.com/office/drawing/2014/main" id="{747944FC-882F-443C-BA1C-0C5CD41E8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00" y="1200809"/>
            <a:ext cx="436087" cy="381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25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616D23-0038-44CC-9F54-0EF985AF9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73" y="1196752"/>
            <a:ext cx="811132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altLang="zh-CN" sz="2800" dirty="0">
                <a:latin typeface="+mn-lt"/>
                <a:cs typeface="Arial" charset="0"/>
              </a:rPr>
              <a:t>Afin de créer la carte thématique demandée il nous faut:</a:t>
            </a:r>
            <a:endParaRPr lang="en-US" altLang="zh-CN" sz="2800" dirty="0">
              <a:latin typeface="+mn-lt"/>
              <a:cs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B762226-58FB-4E70-B4CD-09FBFA55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988840"/>
            <a:ext cx="8352928" cy="57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indent="-16827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zh-CN" sz="2600" dirty="0">
                <a:latin typeface="+mn-lt"/>
              </a:rPr>
              <a:t>Un fichier Excel avec le nombre total de cas (315) par établissement de santé organisé dans un tableau présentant au moins 3 colonnes</a:t>
            </a:r>
            <a:r>
              <a:rPr lang="en-US" altLang="zh-CN" sz="2600" dirty="0">
                <a:latin typeface="+mn-lt"/>
              </a:rPr>
              <a:t>:</a:t>
            </a:r>
          </a:p>
          <a:p>
            <a:pPr marL="690563" lvl="1" indent="-2333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zh-CN" sz="2600" dirty="0">
                <a:latin typeface="+mn-lt"/>
              </a:rPr>
              <a:t>ID unique de l'établissement de santé</a:t>
            </a:r>
          </a:p>
          <a:p>
            <a:pPr marL="690563" lvl="1" indent="-2333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zh-CN" sz="2600" dirty="0">
                <a:latin typeface="+mn-lt"/>
              </a:rPr>
              <a:t>Nom de l'établissement de santé (pour recoupement)</a:t>
            </a:r>
          </a:p>
          <a:p>
            <a:pPr marL="690563" lvl="1" indent="-2333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zh-CN" sz="2600" dirty="0">
                <a:latin typeface="+mn-lt"/>
              </a:rPr>
              <a:t>Nombre total de cas depuis le début de 2025</a:t>
            </a:r>
            <a:endParaRPr lang="en-US" altLang="zh-CN" sz="2600" dirty="0">
              <a:latin typeface="+mn-lt"/>
            </a:endParaRPr>
          </a:p>
          <a:p>
            <a:pPr marL="347663" indent="-347663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altLang="zh-CN" sz="26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6801C56-DE08-45BA-9C86-01772B521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473637"/>
            <a:ext cx="8352928" cy="57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indent="-16827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zh-CN" sz="2600" dirty="0">
                <a:latin typeface="+mn-lt"/>
              </a:rPr>
              <a:t>Un fichier Excel avec le nombre total de cas (315) par Barangay organisé dans un tableau présentant au moins 3 colonnes </a:t>
            </a:r>
            <a:r>
              <a:rPr lang="en-US" altLang="zh-CN" sz="2600" dirty="0">
                <a:latin typeface="+mn-lt"/>
              </a:rPr>
              <a:t>:</a:t>
            </a:r>
          </a:p>
          <a:p>
            <a:pPr marL="690563" lvl="1" indent="-2333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600" dirty="0">
                <a:latin typeface="+mn-lt"/>
              </a:rPr>
              <a:t>unique ID du Barangay</a:t>
            </a:r>
          </a:p>
          <a:p>
            <a:pPr marL="690563" lvl="1" indent="-2333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600" dirty="0">
                <a:latin typeface="+mn-lt"/>
              </a:rPr>
              <a:t>Nom de Barangay (</a:t>
            </a:r>
            <a:r>
              <a:rPr lang="fr-FR" altLang="zh-CN" sz="2600" dirty="0"/>
              <a:t>pour recoupement</a:t>
            </a:r>
            <a:r>
              <a:rPr lang="en-US" altLang="zh-CN" sz="2600" dirty="0">
                <a:latin typeface="+mn-lt"/>
              </a:rPr>
              <a:t>)</a:t>
            </a:r>
          </a:p>
          <a:p>
            <a:pPr marL="690563" lvl="1" indent="-2333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zh-CN" sz="2600" dirty="0"/>
              <a:t>Nombre total de cas depuis le début de 2025</a:t>
            </a:r>
            <a:endParaRPr lang="en-US" altLang="zh-CN" sz="26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49499" y="142975"/>
            <a:ext cx="8849479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3100" b="1" dirty="0">
                <a:solidFill>
                  <a:schemeClr val="bg1"/>
                </a:solidFill>
                <a:latin typeface="+mn-lt"/>
              </a:rPr>
              <a:t>De quelles données statistiques avons-nous besoin ?</a:t>
            </a:r>
            <a:endParaRPr lang="en-PH" altLang="en-US" sz="31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230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7544" y="1253818"/>
            <a:ext cx="855138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7663" indent="-347663">
              <a:buFont typeface="Arial" charset="0"/>
              <a:buChar char="•"/>
            </a:pPr>
            <a:r>
              <a:rPr lang="fr-FR" altLang="en-US" sz="3000" dirty="0"/>
              <a:t>Liste maîtresse des divisions administratives jusqu'au niveau du Barangay (AST)</a:t>
            </a:r>
          </a:p>
          <a:p>
            <a:pPr marL="347663" indent="-347663">
              <a:buFont typeface="Arial" charset="0"/>
              <a:buChar char="•"/>
            </a:pPr>
            <a:r>
              <a:rPr lang="fr-FR" altLang="en-US" sz="3000" dirty="0"/>
              <a:t>Liste maîtresse des établissements de santé (DOH)</a:t>
            </a:r>
          </a:p>
          <a:p>
            <a:pPr marL="347663" indent="-347663">
              <a:buFont typeface="Arial" charset="0"/>
              <a:buChar char="•"/>
            </a:pPr>
            <a:r>
              <a:rPr lang="fr-FR" altLang="en-US" sz="3000" dirty="0"/>
              <a:t>Rapport sur les cas de paludisme pour les 315 cas positifs identifiés depuis le début de l'année 2025</a:t>
            </a:r>
            <a:endParaRPr lang="en-GB" altLang="en-US" sz="3000" dirty="0"/>
          </a:p>
        </p:txBody>
      </p:sp>
      <p:sp>
        <p:nvSpPr>
          <p:cNvPr id="4" name="AutoShape 32">
            <a:extLst>
              <a:ext uri="{FF2B5EF4-FFF2-40B4-BE49-F238E27FC236}">
                <a16:creationId xmlns:a16="http://schemas.microsoft.com/office/drawing/2014/main" id="{0303BD81-0BE4-476C-BF32-D5E2E9A06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34" y="3813632"/>
            <a:ext cx="436087" cy="381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25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359EF9-3F0F-4EF8-B77F-321687C70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01" y="3813632"/>
            <a:ext cx="811934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altLang="zh-CN" sz="2600" dirty="0">
                <a:latin typeface="+mn-lt"/>
              </a:rPr>
              <a:t>Les données en question se trouvent dans le dossier MATERIEL_ATELIER \ EXERCICES \ EXERCICE_4\DATA que vous avez téléchargé depuis le Google Drive créé pour l’atelier</a:t>
            </a:r>
            <a:endParaRPr lang="en-US" altLang="zh-CN" sz="260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"/>
            <a:ext cx="9144000" cy="98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3200" b="1" dirty="0">
                <a:solidFill>
                  <a:schemeClr val="bg1"/>
                </a:solidFill>
                <a:latin typeface="+mn-lt"/>
              </a:rPr>
              <a:t>De quelles données disposons-nous ?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5C339-BE21-67CA-8403-D7CC97C1F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01" y="5413682"/>
            <a:ext cx="808509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altLang="zh-CN" sz="2400" dirty="0">
                <a:latin typeface="+mn-lt"/>
              </a:rPr>
              <a:t>Faite une copie du dossier EXERCICE_4 dans le dossier ATELIER que vous créé pendant l’exercice 3 sur votre disque dur D:</a:t>
            </a:r>
            <a:endParaRPr lang="en-US" altLang="zh-CN" sz="2400" dirty="0">
              <a:latin typeface="+mn-lt"/>
            </a:endParaRPr>
          </a:p>
        </p:txBody>
      </p:sp>
      <p:sp>
        <p:nvSpPr>
          <p:cNvPr id="10" name="AutoShape 32">
            <a:extLst>
              <a:ext uri="{FF2B5EF4-FFF2-40B4-BE49-F238E27FC236}">
                <a16:creationId xmlns:a16="http://schemas.microsoft.com/office/drawing/2014/main" id="{2AF59BF2-D90B-B9E7-047B-EA10F4AB8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34" y="5362882"/>
            <a:ext cx="436087" cy="381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25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3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918" y="1064940"/>
            <a:ext cx="8412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2800" b="1" u="sng" dirty="0"/>
              <a:t>Liste maîtresse des divisions administratives</a:t>
            </a:r>
            <a:endParaRPr lang="en-GB" altLang="en-US" sz="2800" b="1" u="sng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15105D3-7612-4BBF-8F1C-D5D0C9B03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" y="1742589"/>
            <a:ext cx="87852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CH" altLang="en-US" sz="2400" dirty="0"/>
              <a:t>Ouvrez le fichier Admin_divisions_master_list_AST_Jan2025.xlsx dans MS Excel (ou un autre tableur).</a:t>
            </a:r>
          </a:p>
          <a:p>
            <a:pPr>
              <a:buFontTx/>
              <a:buAutoNum type="arabicPeriod"/>
            </a:pPr>
            <a:r>
              <a:rPr lang="fr-CH" altLang="en-US" sz="2400" dirty="0"/>
              <a:t>Examiner la structure et le contenu du fichier</a:t>
            </a:r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fr-CH" altLang="en-US" sz="2400" dirty="0"/>
              <a:t>Combien de feuilles de travail ?</a:t>
            </a:r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fr-CH" altLang="en-US" sz="2400" dirty="0"/>
              <a:t>Que contient chaque feuille de travail?</a:t>
            </a:r>
          </a:p>
          <a:p>
            <a:pPr>
              <a:buFontTx/>
              <a:buAutoNum type="arabicPeriod"/>
            </a:pPr>
            <a:r>
              <a:rPr lang="fr-CH" altLang="en-US" sz="2400" dirty="0"/>
              <a:t>Identifiez les informations suivantes dans les feuilles de travail:</a:t>
            </a:r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fr-CH" altLang="en-US" sz="2400" dirty="0"/>
              <a:t>La source de la liste</a:t>
            </a:r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fr-CH" altLang="en-US" sz="2400" dirty="0"/>
              <a:t>La validité temporelle de la liste</a:t>
            </a:r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fr-CH" altLang="en-US" sz="2400" dirty="0"/>
              <a:t>L'explication du contenu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fr-CH" altLang="en-US" sz="2400" dirty="0"/>
              <a:t>Est-ce que le contenu de celle liste semble être de qualité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fr-CH" altLang="en-US" sz="2400" dirty="0"/>
              <a:t>Ce fichier est-il organisé correctement pour permettre son utilisation dans un logiciel SIG 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28649" y="142975"/>
            <a:ext cx="841216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3200" b="1" dirty="0">
                <a:solidFill>
                  <a:schemeClr val="bg1"/>
                </a:solidFill>
                <a:latin typeface="+mn-lt"/>
              </a:rPr>
              <a:t>De quelles données tabulaires disposons-nous ?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37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918" y="1057275"/>
            <a:ext cx="8412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2800" b="1" u="sng" dirty="0"/>
              <a:t>Liste maîtresse des établissements de santé</a:t>
            </a:r>
            <a:endParaRPr lang="en-GB" altLang="en-US" sz="2800" b="1" u="sng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F38327D-5F2E-486C-9C3A-A34DB76F1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3" y="1579543"/>
            <a:ext cx="902319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CH" altLang="en-US" sz="2400" dirty="0"/>
              <a:t>Ouvrez le fichier Excel </a:t>
            </a:r>
            <a:r>
              <a:rPr lang="en-US" altLang="en-US" sz="2400" dirty="0"/>
              <a:t>Health_Facilities_master_list_DOH_Jan2025</a:t>
            </a:r>
            <a:r>
              <a:rPr lang="fr-CH" altLang="en-US" sz="2400" dirty="0"/>
              <a:t>.xlsx </a:t>
            </a:r>
          </a:p>
          <a:p>
            <a:pPr>
              <a:buFontTx/>
              <a:buAutoNum type="arabicPeriod"/>
            </a:pPr>
            <a:r>
              <a:rPr lang="fr-CH" altLang="en-US" sz="2400" dirty="0"/>
              <a:t>Remarquez que la structure du fichier est similaire à celle de la liste maîtresse de la division administrative</a:t>
            </a:r>
          </a:p>
          <a:p>
            <a:pPr>
              <a:buFontTx/>
              <a:buAutoNum type="arabicPeriod"/>
            </a:pPr>
            <a:r>
              <a:rPr lang="fr-CH" altLang="en-US" sz="2400" dirty="0"/>
              <a:t>Identifiez les informations suivantes dans les feuilles de travail :</a:t>
            </a:r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fr-CH" altLang="en-US" sz="2400" dirty="0"/>
              <a:t>La source et la validité temporelle de la liste</a:t>
            </a:r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fr-CH" altLang="en-US" sz="2400" dirty="0"/>
              <a:t>La structure de l'identifiant unique attaché à chaque établissement de santé </a:t>
            </a:r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fr-CH" altLang="en-US" sz="2400" dirty="0"/>
              <a:t>Les coordonnées géographiques de chaque établissement de santé</a:t>
            </a:r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fr-CH" altLang="en-US" sz="2400" dirty="0"/>
              <a:t>La méthode utilisée pour collecter ces coordonnées et le niveau de précision associé</a:t>
            </a:r>
          </a:p>
          <a:p>
            <a:pPr marL="538163" lvl="1" indent="-538163"/>
            <a:r>
              <a:rPr lang="fr-CH" altLang="en-US" sz="2400" dirty="0"/>
              <a:t>4. 	Est-ce que le contenu de celle liste est de qualité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142975"/>
            <a:ext cx="826383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3200" b="1" dirty="0">
                <a:solidFill>
                  <a:schemeClr val="bg1"/>
                </a:solidFill>
                <a:latin typeface="+mn-lt"/>
              </a:rPr>
              <a:t>De quelles données tabulaires disposons-nous</a:t>
            </a:r>
            <a:r>
              <a:rPr lang="en-GB" altLang="en-US" sz="3200" b="1" dirty="0">
                <a:solidFill>
                  <a:schemeClr val="bg1"/>
                </a:solidFill>
                <a:latin typeface="+mn-lt"/>
              </a:rPr>
              <a:t>?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CDDA2-076C-991F-7C35-66DD294BCD8B}"/>
              </a:ext>
            </a:extLst>
          </p:cNvPr>
          <p:cNvSpPr txBox="1"/>
          <p:nvPr/>
        </p:nvSpPr>
        <p:spPr>
          <a:xfrm>
            <a:off x="2401018" y="6439724"/>
            <a:ext cx="6114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HF110191:  Latitude: 14.508610 Longitude: 120.983090</a:t>
            </a:r>
            <a:r>
              <a:rPr lang="en-PH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092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918" y="1057275"/>
            <a:ext cx="8412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2800" b="1" u="sng" dirty="0"/>
              <a:t>Fichier des cas de paludisme</a:t>
            </a:r>
            <a:endParaRPr lang="en-GB" altLang="en-US" sz="2800" b="1" u="sng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8AC9C77-1108-41D8-AF90-2DD360B9A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525588"/>
            <a:ext cx="871296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CH" altLang="en-US" sz="2600" dirty="0"/>
              <a:t>Ouvrez le fichier Malaria_Cases_Report_DOH_310325.xlsx dans Excel.</a:t>
            </a:r>
          </a:p>
          <a:p>
            <a:pPr>
              <a:buFontTx/>
              <a:buAutoNum type="arabicPeriod"/>
            </a:pPr>
            <a:r>
              <a:rPr lang="fr-CH" altLang="en-US" sz="2600" dirty="0"/>
              <a:t>Examiner la structure et le contenu du fichier</a:t>
            </a:r>
          </a:p>
          <a:p>
            <a:pPr>
              <a:buFontTx/>
              <a:buAutoNum type="arabicPeriod"/>
            </a:pPr>
            <a:r>
              <a:rPr lang="fr-CH" altLang="en-US" sz="2600" dirty="0"/>
              <a:t>Recherchez les informations suivantes dans le fichier :</a:t>
            </a:r>
          </a:p>
          <a:p>
            <a:pPr marL="1165225" lvl="1">
              <a:buFont typeface="Calibri Light" panose="020F0302020204030204" pitchFamily="34" charset="0"/>
              <a:buAutoNum type="alphaLcPeriod"/>
            </a:pPr>
            <a:r>
              <a:rPr lang="fr-CH" altLang="en-US" sz="2600" dirty="0"/>
              <a:t>La source et la validité de la donnée</a:t>
            </a:r>
          </a:p>
          <a:p>
            <a:pPr marL="1165225" lvl="1">
              <a:buFont typeface="Calibri Light" panose="020F0302020204030204" pitchFamily="34" charset="0"/>
              <a:buAutoNum type="alphaLcPeriod"/>
            </a:pPr>
            <a:r>
              <a:rPr lang="fr-CH" altLang="en-US" sz="2600" dirty="0"/>
              <a:t>L’explication du contenu de chaque </a:t>
            </a:r>
            <a:r>
              <a:rPr lang="fr-CH" altLang="en-US" sz="2600" dirty="0" err="1"/>
              <a:t>colone</a:t>
            </a:r>
            <a:endParaRPr lang="fr-CH" altLang="en-US" sz="2600" dirty="0"/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fr-CH" altLang="en-US" sz="2600" dirty="0"/>
              <a:t>Ce fichier est-il organisé correctement pour permettre de l'utiliser pour créer le contenu de la carte ? Sinon, Pourquoi?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fr-CH" altLang="en-US" sz="2600" dirty="0"/>
              <a:t>La liste des barangays et des établissements de santé figurant dans ce fichier correspond-elle à celle des listes maîtresses 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7845" y="142975"/>
            <a:ext cx="871296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3200" b="1" dirty="0">
                <a:solidFill>
                  <a:schemeClr val="bg1"/>
                </a:solidFill>
                <a:latin typeface="+mn-lt"/>
              </a:rPr>
              <a:t>De quelles données tabulaires disposons-nous</a:t>
            </a:r>
            <a:r>
              <a:rPr lang="en-GB" altLang="en-US" sz="3200" b="1" dirty="0">
                <a:solidFill>
                  <a:schemeClr val="bg1"/>
                </a:solidFill>
                <a:latin typeface="+mn-lt"/>
              </a:rPr>
              <a:t>?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5959661"/>
      </p:ext>
    </p:extLst>
  </p:cSld>
  <p:clrMapOvr>
    <a:masterClrMapping/>
  </p:clrMapOvr>
</p:sld>
</file>

<file path=ppt/theme/theme1.xml><?xml version="1.0" encoding="utf-8"?>
<a:theme xmlns:a="http://schemas.openxmlformats.org/drawingml/2006/main" name="HGLC_HIS_Geo-enabling_cours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_Epi_template.potx" id="{C4C6975B-1ACD-426D-B7B7-6BADFDA88C4B}" vid="{8964BB0A-67A4-4C3D-BACD-1CA8771A4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16161</TotalTime>
  <Words>1347</Words>
  <Application>Microsoft Office PowerPoint</Application>
  <PresentationFormat>On-screen Show (4:3)</PresentationFormat>
  <Paragraphs>122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HGLC_HIS_Geo-enabling_course_template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Steeve Ebener</cp:lastModifiedBy>
  <cp:revision>173</cp:revision>
  <dcterms:created xsi:type="dcterms:W3CDTF">2018-03-06T13:12:55Z</dcterms:created>
  <dcterms:modified xsi:type="dcterms:W3CDTF">2023-11-09T13:09:10Z</dcterms:modified>
</cp:coreProperties>
</file>