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91" r:id="rId2"/>
    <p:sldId id="302" r:id="rId3"/>
    <p:sldId id="303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3612" userDrawn="1">
          <p15:clr>
            <a:srgbClr val="A4A3A4"/>
          </p15:clr>
        </p15:guide>
        <p15:guide id="5" orient="horz" pos="1344" userDrawn="1">
          <p15:clr>
            <a:srgbClr val="A4A3A4"/>
          </p15:clr>
        </p15:guide>
        <p15:guide id="6" orient="horz" pos="2432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5103" userDrawn="1">
          <p15:clr>
            <a:srgbClr val="A4A3A4"/>
          </p15:clr>
        </p15:guide>
        <p15:guide id="9" pos="793">
          <p15:clr>
            <a:srgbClr val="A4A3A4"/>
          </p15:clr>
        </p15:guide>
        <p15:guide id="10" pos="3696" userDrawn="1">
          <p15:clr>
            <a:srgbClr val="A4A3A4"/>
          </p15:clr>
        </p15:guide>
        <p15:guide id="11" orient="horz" pos="1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A37"/>
    <a:srgbClr val="4F8CB5"/>
    <a:srgbClr val="315A75"/>
    <a:srgbClr val="3398CC"/>
    <a:srgbClr val="346667"/>
    <a:srgbClr val="1B3163"/>
    <a:srgbClr val="001C54"/>
    <a:srgbClr val="253C88"/>
    <a:srgbClr val="2384C0"/>
    <a:srgbClr val="315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81583" autoAdjust="0"/>
  </p:normalViewPr>
  <p:slideViewPr>
    <p:cSldViewPr showGuides="1">
      <p:cViewPr varScale="1">
        <p:scale>
          <a:sx n="64" d="100"/>
          <a:sy n="64" d="100"/>
        </p:scale>
        <p:origin x="1992" y="58"/>
      </p:cViewPr>
      <p:guideLst>
        <p:guide orient="horz" pos="3067"/>
        <p:guide orient="horz" pos="618"/>
        <p:guide orient="horz" pos="4065"/>
        <p:guide orient="horz" pos="3612"/>
        <p:guide orient="horz" pos="1344"/>
        <p:guide orient="horz" pos="2432"/>
        <p:guide pos="2880"/>
        <p:guide pos="5103"/>
        <p:guide pos="793"/>
        <p:guide pos="3696"/>
        <p:guide orient="horz" pos="1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69B6999-3394-44CF-8F97-70A985E924E7}" type="datetimeFigureOut">
              <a:rPr lang="en-PH" altLang="en-US"/>
              <a:pPr>
                <a:defRPr/>
              </a:pPr>
              <a:t>04/11/2023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189B38-87AB-431D-88EE-EB47DCC6C7B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958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8114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0034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2981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74760-C982-0DE5-D4E6-552C34B2AE35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2" name="Title 1"/>
          <p:cNvSpPr txBox="1">
            <a:spLocks/>
          </p:cNvSpPr>
          <p:nvPr userDrawn="1"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C336BC-8EC1-510F-8FB6-3919EB038A6A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6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A824-617E-4130-BCBE-CB5F4C3745C0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72-0C49-4A36-9BEC-E859308CD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03F7-177B-4147-92C4-4ACCAE866C46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75C9-5D4F-414A-97D3-C0A057E90B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E863-7868-429E-ADE6-3C1F5AEBE34B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D1E-DF06-49C3-A8E9-3A92C7FD62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089F-5A79-4EC3-9BA3-C0873C9777E6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6FC-F98C-4DE2-B866-A610A6845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438E-748F-4703-B18B-B9486BE2BB71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6065-FBFD-4591-9A24-E561AF3F8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5D6E-B73B-4B7E-ABFC-8A088AD32B78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34DB-9A3E-4C43-A0A4-114473BFE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6C28-E446-463E-892A-1E8EBD66F402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E89-52C6-47CD-B590-C8A4170E4E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11F8-A1D8-411B-BA9E-5C4852D05D7B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87E6-366B-4506-9337-18DC725D0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1579" y="647223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335" r:id="rId2"/>
    <p:sldLayoutId id="2147485336" r:id="rId3"/>
    <p:sldLayoutId id="2147485341" r:id="rId4"/>
    <p:sldLayoutId id="2147485342" r:id="rId5"/>
    <p:sldLayoutId id="2147485343" r:id="rId6"/>
    <p:sldLayoutId id="2147485337" r:id="rId7"/>
    <p:sldLayoutId id="2147485338" r:id="rId8"/>
    <p:sldLayoutId id="2147485339" r:id="rId9"/>
    <p:sldLayoutId id="2147485344" r:id="rId10"/>
    <p:sldLayoutId id="2147485345" r:id="rId11"/>
    <p:sldLayoutId id="2147485346" r:id="rId12"/>
    <p:sldLayoutId id="2147485347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ogo with a swirl in the middle&#10;&#10;Description automatically generated">
            <a:extLst>
              <a:ext uri="{FF2B5EF4-FFF2-40B4-BE49-F238E27FC236}">
                <a16:creationId xmlns:a16="http://schemas.microsoft.com/office/drawing/2014/main" id="{815290DA-67E9-EE1B-2A6A-69507ED83A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31499" r="2751" b="31076"/>
          <a:stretch/>
        </p:blipFill>
        <p:spPr>
          <a:xfrm>
            <a:off x="3995936" y="6230160"/>
            <a:ext cx="1133648" cy="439200"/>
          </a:xfrm>
          <a:prstGeom prst="rect">
            <a:avLst/>
          </a:prstGeom>
        </p:spPr>
      </p:pic>
      <p:pic>
        <p:nvPicPr>
          <p:cNvPr id="13" name="Picture 12" descr="A logo for a university&#10;&#10;Description automatically generated">
            <a:extLst>
              <a:ext uri="{FF2B5EF4-FFF2-40B4-BE49-F238E27FC236}">
                <a16:creationId xmlns:a16="http://schemas.microsoft.com/office/drawing/2014/main" id="{8E21CE19-BEA5-5D89-3561-D8BA3B670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23" y="6124704"/>
            <a:ext cx="1275725" cy="649638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1EB34C48-39D5-EDEE-49C5-FD01469A1A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20" y="6230160"/>
            <a:ext cx="1476385" cy="438727"/>
          </a:xfrm>
          <a:prstGeom prst="rect">
            <a:avLst/>
          </a:prstGeom>
        </p:spPr>
      </p:pic>
      <p:pic>
        <p:nvPicPr>
          <p:cNvPr id="17" name="Picture 16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DC678215-D09C-9C63-7895-D1CC3EF143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6391" b="13376"/>
          <a:stretch/>
        </p:blipFill>
        <p:spPr>
          <a:xfrm>
            <a:off x="520596" y="6234128"/>
            <a:ext cx="1112812" cy="4381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DB235B-3CB3-D0EE-A43E-757E407920D3}"/>
              </a:ext>
            </a:extLst>
          </p:cNvPr>
          <p:cNvSpPr txBox="1"/>
          <p:nvPr/>
        </p:nvSpPr>
        <p:spPr>
          <a:xfrm>
            <a:off x="1666122" y="4561939"/>
            <a:ext cx="5874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latin typeface="+mn-lt"/>
                <a:ea typeface="Helvetica Neue"/>
                <a:cs typeface="Helvetica Neue"/>
              </a:rPr>
              <a:t>8</a:t>
            </a:r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 novembre 2023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Saly, Sénégal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EB95E3-E71B-E034-EB68-4178130C4B43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10E03-240A-10DE-98E7-F6AAAC23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08" y="395586"/>
            <a:ext cx="804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en-US" sz="28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Atelier sur la Géo-activation du Système d'Information Sanitaire (SIS) et l'Utilisation des Systèmes d’Information Géographique (SIG) en Afrique Francophone</a:t>
            </a:r>
            <a:endParaRPr lang="en-US" altLang="en-US" sz="2800" dirty="0">
              <a:solidFill>
                <a:schemeClr val="tx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21" name="Picture 20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955FDA97-B3EE-B26C-3527-03B51AC972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47187" b="11974"/>
          <a:stretch/>
        </p:blipFill>
        <p:spPr>
          <a:xfrm>
            <a:off x="2200786" y="6250408"/>
            <a:ext cx="1248033" cy="438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A23B60-E204-47A6-F847-917275AF6747}"/>
              </a:ext>
            </a:extLst>
          </p:cNvPr>
          <p:cNvSpPr txBox="1"/>
          <p:nvPr/>
        </p:nvSpPr>
        <p:spPr>
          <a:xfrm>
            <a:off x="1013165" y="2873470"/>
            <a:ext cx="71290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b="1">
                <a:effectLst/>
                <a:latin typeface="+mn-lt"/>
                <a:ea typeface="Helvetica Neue"/>
                <a:cs typeface="Helvetica Neue"/>
              </a:rPr>
              <a:t>Exercice 2 - Collecte de coordonnées géographiques sur le terrain à l'aide d’un appareil compatibles GNSS</a:t>
            </a:r>
            <a:endParaRPr lang="fr-CH" sz="2400" b="1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3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931627E-3C10-93A8-3296-103D8770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2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9E2C98-C205-E416-C775-24644AE40262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73273" cy="98107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La Procédure Opérationnelle Standard (POS) </a:t>
            </a:r>
          </a:p>
          <a:p>
            <a:pPr algn="ctr" eaLnBrk="1" hangingPunct="1">
              <a:defRPr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que nous allons utiliser</a:t>
            </a:r>
            <a:endParaRPr lang="fr-CH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69676D-F92B-9032-4E11-A7FD2EBAD633}"/>
              </a:ext>
            </a:extLst>
          </p:cNvPr>
          <p:cNvSpPr txBox="1">
            <a:spLocks/>
          </p:cNvSpPr>
          <p:nvPr/>
        </p:nvSpPr>
        <p:spPr>
          <a:xfrm>
            <a:off x="472411" y="1839373"/>
            <a:ext cx="3814768" cy="11241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fr-CH" sz="2800" dirty="0">
                <a:latin typeface="+mn-lt"/>
              </a:rPr>
              <a:t>Passons ensemble au travers de la POS 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2D8140CC-98D6-6440-FF15-48AE5360A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267" y="5485892"/>
            <a:ext cx="306835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FR_GPS_Essentials_guide_installation_et_SOP_231023</a:t>
            </a:r>
            <a:endParaRPr lang="en-GB" sz="1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1939F1-5717-34D2-4846-50AA0C90B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119" y="1860896"/>
            <a:ext cx="2774181" cy="3568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EF980B-C61C-68FC-FF8C-9F5FE434B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20" t="38265" r="10441" b="47050"/>
          <a:stretch/>
        </p:blipFill>
        <p:spPr>
          <a:xfrm>
            <a:off x="5073159" y="5269205"/>
            <a:ext cx="466527" cy="420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049941-FD15-C1BC-F87D-D753BF8E8B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24271" r="9523" b="53348"/>
          <a:stretch/>
        </p:blipFill>
        <p:spPr>
          <a:xfrm>
            <a:off x="1028700" y="4811715"/>
            <a:ext cx="1886465" cy="1111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8572C-9699-F860-D31F-1E0F8461BF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33" y="4788278"/>
            <a:ext cx="806043" cy="1748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0B387E-79B1-BEC9-A218-C17A5FDFF08F}"/>
              </a:ext>
            </a:extLst>
          </p:cNvPr>
          <p:cNvSpPr txBox="1"/>
          <p:nvPr/>
        </p:nvSpPr>
        <p:spPr>
          <a:xfrm>
            <a:off x="273247" y="3797759"/>
            <a:ext cx="4799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cs typeface="Calibri" pitchFamily="34" charset="0"/>
              </a:rPr>
              <a:t>Le processus est similaire pour les utilisateurs d’un iPhone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358799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931627E-3C10-93A8-3296-103D8770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3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9E2C98-C205-E416-C775-24644AE40262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73273" cy="98107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2800" b="1" dirty="0">
                <a:solidFill>
                  <a:schemeClr val="bg1"/>
                </a:solidFill>
                <a:latin typeface="+mn-lt"/>
              </a:rPr>
              <a:t>Coordonnées géographiques d’un centre de santé </a:t>
            </a:r>
            <a:endParaRPr lang="fr-CH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69676D-F92B-9032-4E11-A7FD2EBAD633}"/>
              </a:ext>
            </a:extLst>
          </p:cNvPr>
          <p:cNvSpPr txBox="1">
            <a:spLocks/>
          </p:cNvSpPr>
          <p:nvPr/>
        </p:nvSpPr>
        <p:spPr>
          <a:xfrm>
            <a:off x="453766" y="1177925"/>
            <a:ext cx="8061583" cy="4508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fr-CH" sz="2800">
                <a:latin typeface="+mn-lt"/>
              </a:rPr>
              <a:t>Centre de Santé des Bougainvillées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ED9BA3-3E2C-2A92-321E-07DE69106667}"/>
              </a:ext>
            </a:extLst>
          </p:cNvPr>
          <p:cNvSpPr txBox="1">
            <a:spLocks/>
          </p:cNvSpPr>
          <p:nvPr/>
        </p:nvSpPr>
        <p:spPr bwMode="auto">
          <a:xfrm>
            <a:off x="4709223" y="1666130"/>
            <a:ext cx="44640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fr-CH" sz="2000" b="1" dirty="0">
                <a:latin typeface="+mn-lt"/>
                <a:ea typeface="+mj-ea"/>
                <a:cs typeface="+mj-cs"/>
              </a:rPr>
              <a:t>Information de la liste maîtresse:</a:t>
            </a:r>
          </a:p>
          <a:p>
            <a:pPr eaLnBrk="0" hangingPunct="0">
              <a:lnSpc>
                <a:spcPct val="90000"/>
              </a:lnSpc>
              <a:defRPr/>
            </a:pPr>
            <a:endParaRPr lang="fr-CH" sz="2000" dirty="0">
              <a:latin typeface="+mn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fr-CH" sz="2000" dirty="0">
                <a:latin typeface="+mn-lt"/>
                <a:ea typeface="+mj-ea"/>
                <a:cs typeface="+mj-cs"/>
              </a:rPr>
              <a:t>Identifiant unique officiel: HF1304</a:t>
            </a:r>
          </a:p>
          <a:p>
            <a:pPr eaLnBrk="0" hangingPunct="0">
              <a:lnSpc>
                <a:spcPct val="90000"/>
              </a:lnSpc>
              <a:defRPr/>
            </a:pPr>
            <a:endParaRPr lang="fr-CH" sz="2000" dirty="0">
              <a:latin typeface="+mn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fr-CH" sz="2000" dirty="0">
                <a:latin typeface="+mn-lt"/>
                <a:ea typeface="+mj-ea"/>
                <a:cs typeface="+mj-cs"/>
              </a:rPr>
              <a:t>Adresse postale: Route de Saly</a:t>
            </a:r>
          </a:p>
          <a:p>
            <a:pPr eaLnBrk="0" hangingPunct="0">
              <a:lnSpc>
                <a:spcPct val="90000"/>
              </a:lnSpc>
              <a:defRPr/>
            </a:pPr>
            <a:endParaRPr lang="fr-CH" sz="2000" dirty="0">
              <a:latin typeface="+mn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fr-CH" sz="2000" dirty="0">
                <a:latin typeface="+mn-lt"/>
                <a:ea typeface="+mj-ea"/>
                <a:cs typeface="+mj-cs"/>
              </a:rPr>
              <a:t>Région: Thiès</a:t>
            </a:r>
          </a:p>
          <a:p>
            <a:pPr eaLnBrk="0" hangingPunct="0">
              <a:lnSpc>
                <a:spcPct val="90000"/>
              </a:lnSpc>
              <a:defRPr/>
            </a:pPr>
            <a:endParaRPr lang="fr-CH" sz="2000" dirty="0">
              <a:latin typeface="+mn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fr-CH" sz="2000" dirty="0"/>
              <a:t>Département</a:t>
            </a:r>
            <a:r>
              <a:rPr lang="fr-CH" sz="2000" dirty="0">
                <a:latin typeface="+mn-lt"/>
                <a:ea typeface="+mj-ea"/>
                <a:cs typeface="+mj-cs"/>
              </a:rPr>
              <a:t>: M’</a:t>
            </a:r>
            <a:r>
              <a:rPr lang="fr-CH" sz="2000" dirty="0" err="1">
                <a:latin typeface="+mn-lt"/>
                <a:ea typeface="+mj-ea"/>
                <a:cs typeface="+mj-cs"/>
              </a:rPr>
              <a:t>bour</a:t>
            </a:r>
            <a:endParaRPr lang="fr-CH" sz="2000" dirty="0">
              <a:latin typeface="+mn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fr-CH" sz="2000" dirty="0">
              <a:latin typeface="+mn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fr-CH" sz="2000" dirty="0"/>
              <a:t>Arrondissement: </a:t>
            </a:r>
            <a:r>
              <a:rPr lang="fr-CH" sz="2000" dirty="0" err="1"/>
              <a:t>Sindia</a:t>
            </a:r>
            <a:endParaRPr lang="fr-CH" sz="2000" dirty="0"/>
          </a:p>
          <a:p>
            <a:pPr eaLnBrk="0" hangingPunct="0">
              <a:lnSpc>
                <a:spcPct val="90000"/>
              </a:lnSpc>
              <a:defRPr/>
            </a:pPr>
            <a:endParaRPr lang="fr-CH" sz="2000" dirty="0"/>
          </a:p>
          <a:p>
            <a:pPr eaLnBrk="0" hangingPunct="0">
              <a:lnSpc>
                <a:spcPct val="90000"/>
              </a:lnSpc>
              <a:defRPr/>
            </a:pPr>
            <a:r>
              <a:rPr lang="fr-CH" sz="2000" dirty="0"/>
              <a:t>Commune urbaine</a:t>
            </a:r>
            <a:r>
              <a:rPr lang="fr-CH" sz="2000" dirty="0">
                <a:latin typeface="+mn-lt"/>
                <a:ea typeface="+mj-ea"/>
                <a:cs typeface="+mj-cs"/>
              </a:rPr>
              <a:t>: Saly </a:t>
            </a:r>
            <a:r>
              <a:rPr lang="fr-CH" sz="2000" dirty="0" err="1">
                <a:latin typeface="+mn-lt"/>
                <a:ea typeface="+mj-ea"/>
                <a:cs typeface="+mj-cs"/>
              </a:rPr>
              <a:t>Portudal</a:t>
            </a:r>
            <a:endParaRPr lang="fr-CH" sz="2000" dirty="0">
              <a:latin typeface="+mn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fr-CH" sz="2000" dirty="0">
              <a:latin typeface="+mn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fr-CH" sz="2000" dirty="0"/>
              <a:t>Identifiant unique de la commune urbaine</a:t>
            </a:r>
            <a:r>
              <a:rPr lang="fr-CH" sz="2000" dirty="0">
                <a:latin typeface="+mn-lt"/>
                <a:ea typeface="+mj-ea"/>
                <a:cs typeface="+mj-cs"/>
              </a:rPr>
              <a:t>: SN130102001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CECBB5-E6D9-3943-DBAB-ABA302647C36}"/>
              </a:ext>
            </a:extLst>
          </p:cNvPr>
          <p:cNvSpPr txBox="1">
            <a:spLocks/>
          </p:cNvSpPr>
          <p:nvPr/>
        </p:nvSpPr>
        <p:spPr bwMode="auto">
          <a:xfrm>
            <a:off x="388831" y="5108628"/>
            <a:ext cx="4011871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fr-CH" sz="2800" dirty="0">
                <a:latin typeface="+mn-lt"/>
                <a:ea typeface="+mj-ea"/>
                <a:cs typeface="+mj-cs"/>
              </a:rPr>
              <a:t>Allons récolter quelques coordonnées géographiques!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2DC638-269F-AAEE-A8DF-F0E906690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27225"/>
            <a:ext cx="3532234" cy="2870924"/>
          </a:xfrm>
          <a:prstGeom prst="rect">
            <a:avLst/>
          </a:prstGeom>
        </p:spPr>
      </p:pic>
      <p:pic>
        <p:nvPicPr>
          <p:cNvPr id="6" name="Picture 6" descr="C:\Users\Samsung\AppData\Local\Microsoft\Windows\INetCache\IE\LZ1EBU49\pitr-First-aid-icon[1].png">
            <a:extLst>
              <a:ext uri="{FF2B5EF4-FFF2-40B4-BE49-F238E27FC236}">
                <a16:creationId xmlns:a16="http://schemas.microsoft.com/office/drawing/2014/main" id="{86DAC65B-FC29-7AE7-AAFD-E0C53E8B3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96429"/>
            <a:ext cx="713930" cy="71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36047A-913E-E5C1-4AEC-970C4DF79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210" y="6237849"/>
            <a:ext cx="6220693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03618"/>
      </p:ext>
    </p:extLst>
  </p:cSld>
  <p:clrMapOvr>
    <a:masterClrMapping/>
  </p:clrMapOvr>
</p:sld>
</file>

<file path=ppt/theme/theme1.xml><?xml version="1.0" encoding="utf-8"?>
<a:theme xmlns:a="http://schemas.openxmlformats.org/drawingml/2006/main" name="HGLC_HIS_Geo-enabling_cours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14679</TotalTime>
  <Words>148</Words>
  <Application>Microsoft Office PowerPoint</Application>
  <PresentationFormat>On-screen Show (4:3)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HGLC_HIS_Geo-enabling_course_template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Steeve Ebener</cp:lastModifiedBy>
  <cp:revision>114</cp:revision>
  <dcterms:created xsi:type="dcterms:W3CDTF">2018-03-06T13:12:55Z</dcterms:created>
  <dcterms:modified xsi:type="dcterms:W3CDTF">2023-11-04T20:11:37Z</dcterms:modified>
</cp:coreProperties>
</file>