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1" r:id="rId1"/>
  </p:sldMasterIdLst>
  <p:notesMasterIdLst>
    <p:notesMasterId r:id="rId14"/>
  </p:notesMasterIdLst>
  <p:sldIdLst>
    <p:sldId id="256" r:id="rId2"/>
    <p:sldId id="285" r:id="rId3"/>
    <p:sldId id="294" r:id="rId4"/>
    <p:sldId id="295" r:id="rId5"/>
    <p:sldId id="259" r:id="rId6"/>
    <p:sldId id="264" r:id="rId7"/>
    <p:sldId id="263" r:id="rId8"/>
    <p:sldId id="288" r:id="rId9"/>
    <p:sldId id="289" r:id="rId10"/>
    <p:sldId id="290" r:id="rId11"/>
    <p:sldId id="292" r:id="rId12"/>
    <p:sldId id="291"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Arial" charset="0"/>
        <a:cs typeface="Arial" charset="0"/>
      </a:defRPr>
    </a:lvl1pPr>
    <a:lvl2pPr marL="457200" algn="l" rtl="0" eaLnBrk="0" fontAlgn="base" hangingPunct="0">
      <a:spcBef>
        <a:spcPct val="0"/>
      </a:spcBef>
      <a:spcAft>
        <a:spcPct val="0"/>
      </a:spcAft>
      <a:defRPr kern="1200">
        <a:solidFill>
          <a:schemeClr val="tx1"/>
        </a:solidFill>
        <a:latin typeface="Calibri" charset="0"/>
        <a:ea typeface="Arial" charset="0"/>
        <a:cs typeface="Arial" charset="0"/>
      </a:defRPr>
    </a:lvl2pPr>
    <a:lvl3pPr marL="914400" algn="l" rtl="0" eaLnBrk="0" fontAlgn="base" hangingPunct="0">
      <a:spcBef>
        <a:spcPct val="0"/>
      </a:spcBef>
      <a:spcAft>
        <a:spcPct val="0"/>
      </a:spcAft>
      <a:defRPr kern="1200">
        <a:solidFill>
          <a:schemeClr val="tx1"/>
        </a:solidFill>
        <a:latin typeface="Calibri" charset="0"/>
        <a:ea typeface="Arial" charset="0"/>
        <a:cs typeface="Arial" charset="0"/>
      </a:defRPr>
    </a:lvl3pPr>
    <a:lvl4pPr marL="1371600" algn="l" rtl="0" eaLnBrk="0" fontAlgn="base" hangingPunct="0">
      <a:spcBef>
        <a:spcPct val="0"/>
      </a:spcBef>
      <a:spcAft>
        <a:spcPct val="0"/>
      </a:spcAft>
      <a:defRPr kern="1200">
        <a:solidFill>
          <a:schemeClr val="tx1"/>
        </a:solidFill>
        <a:latin typeface="Calibri" charset="0"/>
        <a:ea typeface="Arial" charset="0"/>
        <a:cs typeface="Arial" charset="0"/>
      </a:defRPr>
    </a:lvl4pPr>
    <a:lvl5pPr marL="1828800" algn="l" rtl="0" eaLnBrk="0" fontAlgn="base" hangingPunct="0">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xmlns="">
        <p15:guide id="1" orient="horz" pos="300">
          <p15:clr>
            <a:srgbClr val="A4A3A4"/>
          </p15:clr>
        </p15:guide>
        <p15:guide id="2" orient="horz" pos="709">
          <p15:clr>
            <a:srgbClr val="A4A3A4"/>
          </p15:clr>
        </p15:guide>
        <p15:guide id="3" pos="4014">
          <p15:clr>
            <a:srgbClr val="A4A3A4"/>
          </p15:clr>
        </p15:guide>
        <p15:guide id="4" pos="476">
          <p15:clr>
            <a:srgbClr val="A4A3A4"/>
          </p15:clr>
        </p15:guide>
        <p15:guide id="5" pos="2608">
          <p15:clr>
            <a:srgbClr val="A4A3A4"/>
          </p15:clr>
        </p15:guide>
        <p15:guide id="6"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6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66" autoAdjust="0"/>
    <p:restoredTop sz="97363" autoAdjust="0"/>
  </p:normalViewPr>
  <p:slideViewPr>
    <p:cSldViewPr>
      <p:cViewPr varScale="1">
        <p:scale>
          <a:sx n="73" d="100"/>
          <a:sy n="73" d="100"/>
        </p:scale>
        <p:origin x="-90" y="-234"/>
      </p:cViewPr>
      <p:guideLst>
        <p:guide orient="horz" pos="300"/>
        <p:guide orient="horz" pos="709"/>
        <p:guide pos="4014"/>
        <p:guide pos="476"/>
        <p:guide pos="2608"/>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7EAE50E-E134-C24A-91D7-B3A7C2A1546E}" type="datetimeFigureOut">
              <a:rPr lang="en-PH" altLang="en-US"/>
              <a:pPr/>
              <a:t>11/03/2018</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7F60E97-6BD2-0943-B8C1-4F4D8138D345}" type="slidenum">
              <a:rPr lang="en-PH" altLang="en-US"/>
              <a:pPr/>
              <a:t>‹#›</a:t>
            </a:fld>
            <a:endParaRPr lang="en-PH" altLang="en-US"/>
          </a:p>
        </p:txBody>
      </p:sp>
    </p:spTree>
    <p:extLst>
      <p:ext uri="{BB962C8B-B14F-4D97-AF65-F5344CB8AC3E}">
        <p14:creationId xmlns:p14="http://schemas.microsoft.com/office/powerpoint/2010/main" xmlns="" val="1661074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60E97-6BD2-0943-B8C1-4F4D8138D345}" type="slidenum">
              <a:rPr lang="en-PH" altLang="en-US" smtClean="0"/>
              <a:pPr/>
              <a:t>3</a:t>
            </a:fld>
            <a:endParaRPr lang="en-PH" altLang="en-US"/>
          </a:p>
        </p:txBody>
      </p:sp>
    </p:spTree>
    <p:extLst>
      <p:ext uri="{BB962C8B-B14F-4D97-AF65-F5344CB8AC3E}">
        <p14:creationId xmlns:p14="http://schemas.microsoft.com/office/powerpoint/2010/main" xmlns="" val="186440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60E97-6BD2-0943-B8C1-4F4D8138D345}" type="slidenum">
              <a:rPr lang="en-PH" altLang="en-US" smtClean="0"/>
              <a:pPr/>
              <a:t>4</a:t>
            </a:fld>
            <a:endParaRPr lang="en-PH" altLang="en-US"/>
          </a:p>
        </p:txBody>
      </p:sp>
    </p:spTree>
    <p:extLst>
      <p:ext uri="{BB962C8B-B14F-4D97-AF65-F5344CB8AC3E}">
        <p14:creationId xmlns:p14="http://schemas.microsoft.com/office/powerpoint/2010/main" xmlns="" val="104879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Rocco asked about township level monitoring</a:t>
            </a:r>
          </a:p>
          <a:p>
            <a:pPr lvl="0"/>
            <a:r>
              <a:rPr lang="en-AU" sz="1200" kern="1200" dirty="0" err="1" smtClean="0">
                <a:solidFill>
                  <a:schemeClr val="tx1"/>
                </a:solidFill>
                <a:effectLst/>
                <a:latin typeface="+mn-lt"/>
                <a:ea typeface="+mn-ea"/>
                <a:cs typeface="+mn-cs"/>
              </a:rPr>
              <a:t>Microplanning</a:t>
            </a:r>
            <a:r>
              <a:rPr lang="en-AU" sz="1200" kern="1200" dirty="0" smtClean="0">
                <a:solidFill>
                  <a:schemeClr val="tx1"/>
                </a:solidFill>
                <a:effectLst/>
                <a:latin typeface="+mn-lt"/>
                <a:ea typeface="+mn-ea"/>
                <a:cs typeface="+mn-cs"/>
              </a:rPr>
              <a:t> done at the beginning of the year</a:t>
            </a:r>
          </a:p>
          <a:p>
            <a:pPr lvl="0"/>
            <a:r>
              <a:rPr lang="en-AU" sz="1200" kern="1200" dirty="0" smtClean="0">
                <a:solidFill>
                  <a:schemeClr val="tx1"/>
                </a:solidFill>
                <a:effectLst/>
                <a:latin typeface="+mn-lt"/>
                <a:ea typeface="+mn-ea"/>
                <a:cs typeface="+mn-cs"/>
              </a:rPr>
              <a:t>+ Monthly vaccine request done monthly is done based on the </a:t>
            </a:r>
            <a:r>
              <a:rPr lang="en-AU" sz="1200" kern="1200" dirty="0" err="1" smtClean="0">
                <a:solidFill>
                  <a:schemeClr val="tx1"/>
                </a:solidFill>
                <a:effectLst/>
                <a:latin typeface="+mn-lt"/>
                <a:ea typeface="+mn-ea"/>
                <a:cs typeface="+mn-cs"/>
              </a:rPr>
              <a:t>microplannin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(ONLY THESE 3 FORM ARE COMMUNICATED TO RHC) (</a:t>
            </a:r>
            <a:r>
              <a:rPr lang="en-AU" sz="1200" kern="1200" dirty="0" err="1"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 monthly compilation report + (</a:t>
            </a:r>
            <a:r>
              <a:rPr lang="en-AU" sz="1200" kern="1200" dirty="0" err="1"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 annual vaccine request + maps (if necessary)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Confirmed that Finally RHC FORMS ARE THEN SEND TO TOWNSHIP LEVEL that analyse the </a:t>
            </a:r>
            <a:r>
              <a:rPr lang="en-AU" sz="1200" kern="1200" dirty="0" err="1" smtClean="0">
                <a:solidFill>
                  <a:schemeClr val="tx1"/>
                </a:solidFill>
                <a:effectLst/>
                <a:latin typeface="+mn-lt"/>
                <a:ea typeface="+mn-ea"/>
                <a:cs typeface="+mn-cs"/>
              </a:rPr>
              <a:t>folowing</a:t>
            </a:r>
            <a:r>
              <a:rPr lang="en-AU" sz="1200" kern="1200" dirty="0" smtClean="0">
                <a:solidFill>
                  <a:schemeClr val="tx1"/>
                </a:solidFill>
                <a:effectLst/>
                <a:latin typeface="+mn-lt"/>
                <a:ea typeface="+mn-ea"/>
                <a:cs typeface="+mn-cs"/>
              </a:rPr>
              <a:t> </a:t>
            </a:r>
          </a:p>
          <a:p>
            <a:pPr lvl="0"/>
            <a:r>
              <a:rPr lang="en-AU" sz="1200" kern="1200" dirty="0" smtClean="0">
                <a:solidFill>
                  <a:schemeClr val="tx1"/>
                </a:solidFill>
                <a:effectLst/>
                <a:latin typeface="+mn-lt"/>
                <a:ea typeface="+mn-ea"/>
                <a:cs typeface="+mn-cs"/>
              </a:rPr>
              <a:t>NR OF UNIMMUNIZED CHILDREN</a:t>
            </a:r>
          </a:p>
          <a:p>
            <a:pPr lvl="0"/>
            <a:r>
              <a:rPr lang="en-AU" sz="1200" kern="1200" dirty="0" smtClean="0">
                <a:solidFill>
                  <a:schemeClr val="tx1"/>
                </a:solidFill>
                <a:effectLst/>
                <a:latin typeface="+mn-lt"/>
                <a:ea typeface="+mn-ea"/>
                <a:cs typeface="+mn-cs"/>
              </a:rPr>
              <a:t>% COVERAGE FROM MONTHLY COMPILATION </a:t>
            </a:r>
            <a:r>
              <a:rPr lang="en-AU" sz="1200" kern="1200" dirty="0" smtClean="0">
                <a:solidFill>
                  <a:schemeClr val="tx1"/>
                </a:solidFill>
                <a:effectLst/>
                <a:latin typeface="+mn-lt"/>
                <a:ea typeface="+mn-ea"/>
                <a:cs typeface="+mn-cs"/>
                <a:sym typeface="Wingdings" charset="2"/>
              </a:rPr>
              <a:t></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COLD CHAIN</a:t>
            </a:r>
          </a:p>
          <a:p>
            <a:endParaRPr lang="en-US" dirty="0" smtClean="0"/>
          </a:p>
          <a:p>
            <a:r>
              <a:rPr lang="en-AU" sz="1200" kern="1200" dirty="0" smtClean="0">
                <a:solidFill>
                  <a:schemeClr val="tx1"/>
                </a:solidFill>
                <a:effectLst/>
                <a:latin typeface="+mn-lt"/>
                <a:ea typeface="+mn-ea"/>
                <a:cs typeface="+mn-cs"/>
              </a:rPr>
              <a:t>Agreed with Nay and Lei Lei to include township level maps:</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effectLst/>
                <a:latin typeface="+mn-lt"/>
                <a:ea typeface="+mn-ea"/>
                <a:cs typeface="+mn-cs"/>
              </a:rPr>
              <a:t>Agreed with Steve to plot these township level map by attaching information to health facilities, and say that this ahs to be done since we cannot produce reporting division (hold on till new Master list is available) </a:t>
            </a:r>
            <a:r>
              <a:rPr lang="en-AU" sz="1200" kern="1200" dirty="0" smtClean="0">
                <a:solidFill>
                  <a:schemeClr val="tx1"/>
                </a:solidFill>
                <a:effectLst/>
                <a:latin typeface="+mn-lt"/>
                <a:ea typeface="+mn-ea"/>
                <a:cs typeface="+mn-cs"/>
                <a:sym typeface="Wingdings" charset="2"/>
              </a:rPr>
              <a:t></a:t>
            </a:r>
            <a:r>
              <a:rPr lang="en-AU" sz="1200" kern="1200" dirty="0" smtClean="0">
                <a:solidFill>
                  <a:schemeClr val="tx1"/>
                </a:solidFill>
                <a:effectLst/>
                <a:latin typeface="+mn-lt"/>
                <a:ea typeface="+mn-ea"/>
                <a:cs typeface="+mn-cs"/>
              </a:rPr>
              <a:t> got most of all the RHC excel data from  Lei Lei</a:t>
            </a:r>
          </a:p>
          <a:p>
            <a:endParaRPr lang="en-US" dirty="0"/>
          </a:p>
        </p:txBody>
      </p:sp>
      <p:sp>
        <p:nvSpPr>
          <p:cNvPr id="4" name="Slide Number Placeholder 3"/>
          <p:cNvSpPr>
            <a:spLocks noGrp="1"/>
          </p:cNvSpPr>
          <p:nvPr>
            <p:ph type="sldNum" sz="quarter" idx="10"/>
          </p:nvPr>
        </p:nvSpPr>
        <p:spPr/>
        <p:txBody>
          <a:bodyPr/>
          <a:lstStyle/>
          <a:p>
            <a:fld id="{B7F60E97-6BD2-0943-B8C1-4F4D8138D345}" type="slidenum">
              <a:rPr lang="en-PH" altLang="en-US" smtClean="0"/>
              <a:pPr/>
              <a:t>12</a:t>
            </a:fld>
            <a:endParaRPr lang="en-PH" altLang="en-US"/>
          </a:p>
        </p:txBody>
      </p:sp>
    </p:spTree>
    <p:extLst>
      <p:ext uri="{BB962C8B-B14F-4D97-AF65-F5344CB8AC3E}">
        <p14:creationId xmlns:p14="http://schemas.microsoft.com/office/powerpoint/2010/main" xmlns="" val="201627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ECC1B96B-2B04-AC4D-BA05-382AD8B6AC9E}" type="datetime1">
              <a:rPr lang="en-GB" altLang="en-US"/>
              <a:pPr/>
              <a:t>11/03/2018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E79ED63-59E7-B544-BDD2-4F178F290D5C}" type="slidenum">
              <a:rPr lang="en-GB" altLang="en-US"/>
              <a:pPr/>
              <a:t>‹#›</a:t>
            </a:fld>
            <a:endParaRPr lang="en-GB" altLang="en-US"/>
          </a:p>
        </p:txBody>
      </p:sp>
    </p:spTree>
    <p:extLst>
      <p:ext uri="{BB962C8B-B14F-4D97-AF65-F5344CB8AC3E}">
        <p14:creationId xmlns:p14="http://schemas.microsoft.com/office/powerpoint/2010/main" xmlns="" val="12406095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655BDA6C-3420-594D-A24C-6B59E3325C49}" type="datetime1">
              <a:rPr lang="en-GB" altLang="en-US"/>
              <a:pPr/>
              <a:t>11/03/2018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B121EFA-DE66-AD4B-B76B-97AE1540F7BE}" type="slidenum">
              <a:rPr lang="en-GB" altLang="en-US"/>
              <a:pPr/>
              <a:t>‹#›</a:t>
            </a:fld>
            <a:endParaRPr lang="en-GB" altLang="en-US"/>
          </a:p>
        </p:txBody>
      </p:sp>
    </p:spTree>
    <p:extLst>
      <p:ext uri="{BB962C8B-B14F-4D97-AF65-F5344CB8AC3E}">
        <p14:creationId xmlns:p14="http://schemas.microsoft.com/office/powerpoint/2010/main" xmlns="" val="166374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B8B0765-A15F-B144-9653-40FA2726AD1E}" type="datetime1">
              <a:rPr lang="en-GB" altLang="en-US"/>
              <a:pPr/>
              <a:t>11/03/2018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78218DF-98C7-AD46-83B8-7B99842EB360}" type="slidenum">
              <a:rPr lang="en-GB" altLang="en-US"/>
              <a:pPr/>
              <a:t>‹#›</a:t>
            </a:fld>
            <a:endParaRPr lang="en-GB" altLang="en-US"/>
          </a:p>
        </p:txBody>
      </p:sp>
    </p:spTree>
    <p:extLst>
      <p:ext uri="{BB962C8B-B14F-4D97-AF65-F5344CB8AC3E}">
        <p14:creationId xmlns:p14="http://schemas.microsoft.com/office/powerpoint/2010/main" xmlns="" val="13630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562772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Tree>
    <p:extLst>
      <p:ext uri="{BB962C8B-B14F-4D97-AF65-F5344CB8AC3E}">
        <p14:creationId xmlns:p14="http://schemas.microsoft.com/office/powerpoint/2010/main" xmlns="" val="58844129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70684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880ACAA9-3111-DE48-A486-0CFFA4A44073}" type="datetime1">
              <a:rPr lang="en-GB" altLang="en-US"/>
              <a:pPr/>
              <a:t>11/03/2018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06C6A88-2843-4F42-A8CB-70258E42E971}" type="slidenum">
              <a:rPr lang="en-GB" altLang="en-US"/>
              <a:pPr/>
              <a:t>‹#›</a:t>
            </a:fld>
            <a:endParaRPr lang="en-GB" altLang="en-US"/>
          </a:p>
        </p:txBody>
      </p:sp>
    </p:spTree>
    <p:extLst>
      <p:ext uri="{BB962C8B-B14F-4D97-AF65-F5344CB8AC3E}">
        <p14:creationId xmlns:p14="http://schemas.microsoft.com/office/powerpoint/2010/main" xmlns="" val="100654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6321425"/>
            <a:ext cx="9144000" cy="536575"/>
          </a:xfrm>
          <a:prstGeom prst="rect">
            <a:avLst/>
          </a:prstGeom>
          <a:solidFill>
            <a:srgbClr val="2384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endParaRPr lang="en-GB" altLang="en-US" sz="1300">
              <a:solidFill>
                <a:srgbClr val="FFFFFF"/>
              </a:solidFill>
            </a:endParaRPr>
          </a:p>
        </p:txBody>
      </p:sp>
      <p:sp>
        <p:nvSpPr>
          <p:cNvPr id="5" name="Rectangle 4"/>
          <p:cNvSpPr/>
          <p:nvPr/>
        </p:nvSpPr>
        <p:spPr bwMode="auto">
          <a:xfrm>
            <a:off x="0" y="6354763"/>
            <a:ext cx="9144000" cy="503237"/>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endParaRPr lang="en-GB" altLang="en-US">
              <a:solidFill>
                <a:srgbClr val="FFFFFF"/>
              </a:solidFill>
            </a:endParaRPr>
          </a:p>
        </p:txBody>
      </p:sp>
      <p:grpSp>
        <p:nvGrpSpPr>
          <p:cNvPr id="6" name="Group 21"/>
          <p:cNvGrpSpPr>
            <a:grpSpLocks/>
          </p:cNvGrpSpPr>
          <p:nvPr userDrawn="1"/>
        </p:nvGrpSpPr>
        <p:grpSpPr bwMode="auto">
          <a:xfrm>
            <a:off x="2081213" y="6354763"/>
            <a:ext cx="4960937" cy="503237"/>
            <a:chOff x="2081393" y="6354764"/>
            <a:chExt cx="4960433" cy="503236"/>
          </a:xfrm>
        </p:grpSpPr>
        <p:grpSp>
          <p:nvGrpSpPr>
            <p:cNvPr id="7" name="Group 8"/>
            <p:cNvGrpSpPr>
              <a:grpSpLocks/>
            </p:cNvGrpSpPr>
            <p:nvPr/>
          </p:nvGrpSpPr>
          <p:grpSpPr bwMode="auto">
            <a:xfrm>
              <a:off x="2609206" y="6354764"/>
              <a:ext cx="3118425" cy="503236"/>
              <a:chOff x="2253331" y="6354001"/>
              <a:chExt cx="3118425" cy="503999"/>
            </a:xfrm>
          </p:grpSpPr>
          <p:pic>
            <p:nvPicPr>
              <p:cNvPr id="10" name="Picture 19" descr="MORU Logo_New_1.10.14 small hig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78971" y="6354001"/>
                <a:ext cx="1692785" cy="503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0" descr="MORU_Epi_logo_small"/>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53331" y="6376302"/>
                <a:ext cx="1212589" cy="46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grpSp>
        <p:pic>
          <p:nvPicPr>
            <p:cNvPr id="8" name="Picture 1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17863" y="6372225"/>
              <a:ext cx="1223963"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D:\GAIA-GEOSYSTEMS\DROPBOX\Dropbox (Personal)\HEALTH_GEOLAB\ADVOCACY\LOGOS\MOHS-Logo.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2081393" y="6365578"/>
              <a:ext cx="475488" cy="47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Date Placeholder 3"/>
          <p:cNvSpPr>
            <a:spLocks noGrp="1"/>
          </p:cNvSpPr>
          <p:nvPr>
            <p:ph type="dt" sz="half" idx="10"/>
          </p:nvPr>
        </p:nvSpPr>
        <p:spPr/>
        <p:txBody>
          <a:bodyPr/>
          <a:lstStyle>
            <a:lvl1pPr>
              <a:defRPr/>
            </a:lvl1pPr>
          </a:lstStyle>
          <a:p>
            <a:fld id="{697A107C-462E-2C47-9592-F752AF35E50F}" type="datetime1">
              <a:rPr lang="en-GB" altLang="en-US"/>
              <a:pPr/>
              <a:t>11/03/2018</a:t>
            </a:fld>
            <a:endParaRPr lang="en-GB" altLang="en-US"/>
          </a:p>
        </p:txBody>
      </p:sp>
      <p:sp>
        <p:nvSpPr>
          <p:cNvPr id="13" name="Footer Placeholder 4"/>
          <p:cNvSpPr>
            <a:spLocks noGrp="1"/>
          </p:cNvSpPr>
          <p:nvPr>
            <p:ph type="ftr" sz="quarter" idx="11"/>
          </p:nvPr>
        </p:nvSpPr>
        <p:spPr/>
        <p:txBody>
          <a:bodyPr/>
          <a:lstStyle>
            <a:lvl1pPr>
              <a:defRPr/>
            </a:lvl1pPr>
          </a:lstStyle>
          <a:p>
            <a:endParaRPr lang="en-GB" altLang="en-US"/>
          </a:p>
        </p:txBody>
      </p:sp>
      <p:sp>
        <p:nvSpPr>
          <p:cNvPr id="14" name="Slide Number Placeholder 5"/>
          <p:cNvSpPr>
            <a:spLocks noGrp="1"/>
          </p:cNvSpPr>
          <p:nvPr>
            <p:ph type="sldNum" sz="quarter" idx="12"/>
          </p:nvPr>
        </p:nvSpPr>
        <p:spPr/>
        <p:txBody>
          <a:bodyPr/>
          <a:lstStyle>
            <a:lvl1pPr>
              <a:defRPr/>
            </a:lvl1pPr>
          </a:lstStyle>
          <a:p>
            <a:fld id="{E8A8C940-C26F-FF46-B927-3E4A44596D51}" type="slidenum">
              <a:rPr lang="en-GB" altLang="en-US"/>
              <a:pPr/>
              <a:t>‹#›</a:t>
            </a:fld>
            <a:endParaRPr lang="en-GB" altLang="en-US"/>
          </a:p>
        </p:txBody>
      </p:sp>
    </p:spTree>
    <p:extLst>
      <p:ext uri="{BB962C8B-B14F-4D97-AF65-F5344CB8AC3E}">
        <p14:creationId xmlns:p14="http://schemas.microsoft.com/office/powerpoint/2010/main" xmlns="" val="161339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F0365C1C-2AC9-A946-8617-8A42A8F53384}" type="datetime1">
              <a:rPr lang="en-GB" altLang="en-US"/>
              <a:pPr/>
              <a:t>11/03/2018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19A276CB-DA02-134A-BD73-05A69A0EDBBA}" type="slidenum">
              <a:rPr lang="en-GB" altLang="en-US"/>
              <a:pPr/>
              <a:t>‹#›</a:t>
            </a:fld>
            <a:endParaRPr lang="en-GB" altLang="en-US"/>
          </a:p>
        </p:txBody>
      </p:sp>
    </p:spTree>
    <p:extLst>
      <p:ext uri="{BB962C8B-B14F-4D97-AF65-F5344CB8AC3E}">
        <p14:creationId xmlns:p14="http://schemas.microsoft.com/office/powerpoint/2010/main" xmlns="" val="134985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BE23F56D-1401-814D-AD3F-FA1CD6453012}" type="datetime1">
              <a:rPr lang="en-GB" altLang="en-US"/>
              <a:pPr/>
              <a:t>11/03/2018</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2F5AF706-E24A-7C4A-8611-BF7AD087BB7B}" type="slidenum">
              <a:rPr lang="en-GB" altLang="en-US"/>
              <a:pPr/>
              <a:t>‹#›</a:t>
            </a:fld>
            <a:endParaRPr lang="en-GB" altLang="en-US"/>
          </a:p>
        </p:txBody>
      </p:sp>
    </p:spTree>
    <p:extLst>
      <p:ext uri="{BB962C8B-B14F-4D97-AF65-F5344CB8AC3E}">
        <p14:creationId xmlns:p14="http://schemas.microsoft.com/office/powerpoint/2010/main" xmlns="" val="93751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764CBF33-D8A0-4447-974C-7DC2F35F4991}" type="datetime1">
              <a:rPr lang="en-GB" altLang="en-US"/>
              <a:pPr/>
              <a:t>11/03/2018</a:t>
            </a:fld>
            <a:endParaRPr lang="en-GB"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73F4F76-51A7-D94C-88CA-4CA640E9D9D6}" type="slidenum">
              <a:rPr lang="en-GB" altLang="en-US"/>
              <a:pPr/>
              <a:t>‹#›</a:t>
            </a:fld>
            <a:endParaRPr lang="en-GB" altLang="en-US"/>
          </a:p>
        </p:txBody>
      </p:sp>
    </p:spTree>
    <p:extLst>
      <p:ext uri="{BB962C8B-B14F-4D97-AF65-F5344CB8AC3E}">
        <p14:creationId xmlns:p14="http://schemas.microsoft.com/office/powerpoint/2010/main" xmlns="" val="2118026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0D3F1D-7716-D84B-980D-4B13AB9DEB0F}" type="datetime1">
              <a:rPr lang="en-GB" altLang="en-US"/>
              <a:pPr/>
              <a:t>11/03/2018</a:t>
            </a:fld>
            <a:endParaRPr lang="en-GB"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A305E7F-D521-F94D-9103-7410E2A344B2}" type="slidenum">
              <a:rPr lang="en-GB" altLang="en-US"/>
              <a:pPr/>
              <a:t>‹#›</a:t>
            </a:fld>
            <a:endParaRPr lang="en-GB" altLang="en-US"/>
          </a:p>
        </p:txBody>
      </p:sp>
    </p:spTree>
    <p:extLst>
      <p:ext uri="{BB962C8B-B14F-4D97-AF65-F5344CB8AC3E}">
        <p14:creationId xmlns:p14="http://schemas.microsoft.com/office/powerpoint/2010/main" xmlns="" val="98280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51D24EC-DB2F-244A-99FF-11A13CA2CAF5}" type="datetime1">
              <a:rPr lang="en-GB" altLang="en-US"/>
              <a:pPr/>
              <a:t>11/03/2018</a:t>
            </a:fld>
            <a:endParaRPr lang="en-GB"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4AFFAA-7227-A04E-8A7A-0398612959D7}" type="slidenum">
              <a:rPr lang="en-GB" altLang="en-US"/>
              <a:pPr/>
              <a:t>‹#›</a:t>
            </a:fld>
            <a:endParaRPr lang="en-GB" altLang="en-US"/>
          </a:p>
        </p:txBody>
      </p:sp>
    </p:spTree>
    <p:extLst>
      <p:ext uri="{BB962C8B-B14F-4D97-AF65-F5344CB8AC3E}">
        <p14:creationId xmlns:p14="http://schemas.microsoft.com/office/powerpoint/2010/main" xmlns="" val="171993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1F11AC-F0C2-2A49-9EFE-FF65E8465656}" type="datetime1">
              <a:rPr lang="en-GB" altLang="en-US"/>
              <a:pPr/>
              <a:t>11/03/2018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40C93694-FA75-0C43-8906-742C88829FC6}" type="slidenum">
              <a:rPr lang="en-GB" altLang="en-US"/>
              <a:pPr/>
              <a:t>‹#›</a:t>
            </a:fld>
            <a:endParaRPr lang="en-GB" altLang="en-US"/>
          </a:p>
        </p:txBody>
      </p:sp>
    </p:spTree>
    <p:extLst>
      <p:ext uri="{BB962C8B-B14F-4D97-AF65-F5344CB8AC3E}">
        <p14:creationId xmlns:p14="http://schemas.microsoft.com/office/powerpoint/2010/main" xmlns="" val="78833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31825"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04609D4-A6E4-9B47-A764-79EF3E4A5E3B}" type="datetime1">
              <a:rPr lang="en-GB" altLang="en-US"/>
              <a:pPr/>
              <a:t>11/03/2018</a:t>
            </a:fld>
            <a:endParaRPr lang="en-GB" altLang="en-US"/>
          </a:p>
        </p:txBody>
      </p:sp>
      <p:sp>
        <p:nvSpPr>
          <p:cNvPr id="5" name="Footer Placeholder 4"/>
          <p:cNvSpPr>
            <a:spLocks noGrp="1"/>
          </p:cNvSpPr>
          <p:nvPr>
            <p:ph type="ftr" sz="quarter" idx="3"/>
          </p:nvPr>
        </p:nvSpPr>
        <p:spPr>
          <a:xfrm>
            <a:off x="3032125"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GB" altLang="en-US"/>
          </a:p>
        </p:txBody>
      </p:sp>
      <p:sp>
        <p:nvSpPr>
          <p:cNvPr id="6" name="Slide Number Placeholder 5"/>
          <p:cNvSpPr>
            <a:spLocks noGrp="1"/>
          </p:cNvSpPr>
          <p:nvPr>
            <p:ph type="sldNum" sz="quarter" idx="4"/>
          </p:nvPr>
        </p:nvSpPr>
        <p:spPr>
          <a:xfrm>
            <a:off x="6461125"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657A73A-73F3-964C-B359-E4F77FE3AE7D}" type="slidenum">
              <a:rPr lang="en-GB" altLang="en-US"/>
              <a:pPr/>
              <a:t>‹#›</a:t>
            </a:fld>
            <a:endParaRPr lang="en-GB" altLang="en-US"/>
          </a:p>
        </p:txBody>
      </p:sp>
      <p:sp>
        <p:nvSpPr>
          <p:cNvPr id="8" name="Rectangle 7"/>
          <p:cNvSpPr/>
          <p:nvPr/>
        </p:nvSpPr>
        <p:spPr bwMode="auto">
          <a:xfrm>
            <a:off x="3175" y="6354763"/>
            <a:ext cx="9144000" cy="503237"/>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charset="0"/>
                <a:ea typeface="Arial"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a:endParaRPr lang="en-GB" altLang="en-US">
              <a:solidFill>
                <a:srgbClr val="FFFFFF"/>
              </a:solidFill>
            </a:endParaRPr>
          </a:p>
        </p:txBody>
      </p:sp>
      <p:grpSp>
        <p:nvGrpSpPr>
          <p:cNvPr id="19" name="Group 18"/>
          <p:cNvGrpSpPr/>
          <p:nvPr userDrawn="1"/>
        </p:nvGrpSpPr>
        <p:grpSpPr>
          <a:xfrm>
            <a:off x="2844537" y="6372225"/>
            <a:ext cx="3459132" cy="468313"/>
            <a:chOff x="3071813" y="6372225"/>
            <a:chExt cx="3459132" cy="468313"/>
          </a:xfrm>
        </p:grpSpPr>
        <p:pic>
          <p:nvPicPr>
            <p:cNvPr id="26" name="Picture 10" descr="D:\GAIA-GEOSYSTEMS\DROPBOX\Dropbox (Personal)\HEALTH_GEOLAB\ADVOCACY\LOGOS\ADB_crop.jpg"/>
            <p:cNvPicPr>
              <a:picLocks noChangeAspect="1" noChangeArrowheads="1"/>
            </p:cNvPicPr>
            <p:nvPr userDrawn="1"/>
          </p:nvPicPr>
          <p:blipFill>
            <a:blip r:embed="rId16" cstate="print"/>
            <a:srcRect l="63159" t="7124" b="6964"/>
            <a:stretch>
              <a:fillRect/>
            </a:stretch>
          </p:blipFill>
          <p:spPr bwMode="auto">
            <a:xfrm>
              <a:off x="5045879" y="6375807"/>
              <a:ext cx="470555" cy="464731"/>
            </a:xfrm>
            <a:prstGeom prst="rect">
              <a:avLst/>
            </a:prstGeom>
            <a:noFill/>
            <a:ln w="9525">
              <a:noFill/>
              <a:miter lim="800000"/>
              <a:headEnd/>
              <a:tailEnd/>
            </a:ln>
          </p:spPr>
        </p:pic>
        <p:pic>
          <p:nvPicPr>
            <p:cNvPr id="27" name="Picture 12" descr="D:\GAIA-GEOSYSTEMS\DROPBOX\Dropbox (Personal)\HEALTH_GEOLAB\ADVOCACY\LOGOS\MOHS-logo.jpg"/>
            <p:cNvPicPr>
              <a:picLocks noChangeAspect="1" noChangeArrowheads="1"/>
            </p:cNvPicPr>
            <p:nvPr userDrawn="1"/>
          </p:nvPicPr>
          <p:blipFill>
            <a:blip r:embed="rId17" cstate="print"/>
            <a:srcRect/>
            <a:stretch>
              <a:fillRect/>
            </a:stretch>
          </p:blipFill>
          <p:spPr bwMode="auto">
            <a:xfrm>
              <a:off x="3071813" y="6375418"/>
              <a:ext cx="457315" cy="455619"/>
            </a:xfrm>
            <a:prstGeom prst="rect">
              <a:avLst/>
            </a:prstGeom>
            <a:noFill/>
            <a:ln w="9525">
              <a:noFill/>
              <a:miter lim="800000"/>
              <a:headEnd/>
              <a:tailEnd/>
            </a:ln>
          </p:spPr>
        </p:pic>
        <p:pic>
          <p:nvPicPr>
            <p:cNvPr id="28" name="Picture 15" descr="D:\GAIA-GEOSYSTEMS\DROPBOX\Dropbox (Personal)\WORK_JOINT_DOPH-cEPI_TRAINING\LOGOS\gavi-logo-en-151.jpeg"/>
            <p:cNvPicPr>
              <a:picLocks noChangeAspect="1" noChangeArrowheads="1"/>
            </p:cNvPicPr>
            <p:nvPr userDrawn="1"/>
          </p:nvPicPr>
          <p:blipFill>
            <a:blip r:embed="rId18" cstate="print"/>
            <a:srcRect l="61664"/>
            <a:stretch>
              <a:fillRect/>
            </a:stretch>
          </p:blipFill>
          <p:spPr bwMode="auto">
            <a:xfrm>
              <a:off x="3571234" y="6375418"/>
              <a:ext cx="466740" cy="455619"/>
            </a:xfrm>
            <a:prstGeom prst="rect">
              <a:avLst/>
            </a:prstGeom>
            <a:noFill/>
            <a:ln w="9525">
              <a:noFill/>
              <a:miter lim="800000"/>
              <a:headEnd/>
              <a:tailEnd/>
            </a:ln>
          </p:spPr>
        </p:pic>
        <p:grpSp>
          <p:nvGrpSpPr>
            <p:cNvPr id="29" name="Group 16"/>
            <p:cNvGrpSpPr>
              <a:grpSpLocks/>
            </p:cNvGrpSpPr>
            <p:nvPr userDrawn="1"/>
          </p:nvGrpSpPr>
          <p:grpSpPr bwMode="auto">
            <a:xfrm>
              <a:off x="4073035" y="6375418"/>
              <a:ext cx="548645" cy="455619"/>
              <a:chOff x="4932040" y="6400800"/>
              <a:chExt cx="548506" cy="457200"/>
            </a:xfrm>
          </p:grpSpPr>
          <p:sp>
            <p:nvSpPr>
              <p:cNvPr id="33" name="Rectangle 32"/>
              <p:cNvSpPr/>
              <p:nvPr userDrawn="1"/>
            </p:nvSpPr>
            <p:spPr>
              <a:xfrm>
                <a:off x="4976969" y="6400782"/>
                <a:ext cx="503111" cy="457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en-US">
                  <a:solidFill>
                    <a:srgbClr val="FFFFFF"/>
                  </a:solidFill>
                  <a:cs typeface="Arial" charset="0"/>
                </a:endParaRPr>
              </a:p>
            </p:txBody>
          </p:sp>
          <p:pic>
            <p:nvPicPr>
              <p:cNvPr id="34" name="Picture 17" descr="D:\GAIA-GEOSYSTEMS\DROPBOX\Dropbox (Personal)\WORK_JOINT_DOPH-cEPI_TRAINING\LOGOS\unicef_logo_small.png"/>
              <p:cNvPicPr>
                <a:picLocks noChangeAspect="1" noChangeArrowheads="1"/>
              </p:cNvPicPr>
              <p:nvPr userDrawn="1"/>
            </p:nvPicPr>
            <p:blipFill>
              <a:blip r:embed="rId19" cstate="print"/>
              <a:srcRect l="74738" r="-935" b="25214"/>
              <a:stretch>
                <a:fillRect/>
              </a:stretch>
            </p:blipFill>
            <p:spPr bwMode="auto">
              <a:xfrm>
                <a:off x="4932040" y="6400800"/>
                <a:ext cx="530095" cy="457200"/>
              </a:xfrm>
              <a:prstGeom prst="rect">
                <a:avLst/>
              </a:prstGeom>
              <a:noFill/>
              <a:ln w="9525">
                <a:noFill/>
                <a:miter lim="800000"/>
                <a:headEnd/>
                <a:tailEnd/>
              </a:ln>
            </p:spPr>
          </p:pic>
        </p:grpSp>
        <p:pic>
          <p:nvPicPr>
            <p:cNvPr id="30" name="Picture 12" descr="D:\GAIA-GEOSYSTEMS\DROPBOX\Dropbox (Personal)\HEALTH_GEOLAB\ADVOCACY\BRANDING\HGLC_PIN\GeoLab Pin.png"/>
            <p:cNvPicPr>
              <a:picLocks noChangeAspect="1" noChangeArrowheads="1"/>
            </p:cNvPicPr>
            <p:nvPr userDrawn="1"/>
          </p:nvPicPr>
          <p:blipFill>
            <a:blip r:embed="rId20" cstate="print"/>
            <a:srcRect/>
            <a:stretch>
              <a:fillRect/>
            </a:stretch>
          </p:blipFill>
          <p:spPr bwMode="auto">
            <a:xfrm>
              <a:off x="4649245" y="6375418"/>
              <a:ext cx="372211" cy="455619"/>
            </a:xfrm>
            <a:prstGeom prst="rect">
              <a:avLst/>
            </a:prstGeom>
            <a:noFill/>
            <a:ln w="9525">
              <a:noFill/>
              <a:miter lim="800000"/>
              <a:headEnd/>
              <a:tailEnd/>
            </a:ln>
          </p:spPr>
        </p:pic>
        <p:pic>
          <p:nvPicPr>
            <p:cNvPr id="31" name="Picture 12" descr="D:\GAIA-GEOSYSTEMS\DROPBOX\Dropbox (Personal)\HEALTH_GEOLAB\ADVOCACY\LOGOS\who-logo.jpg"/>
            <p:cNvPicPr>
              <a:picLocks noChangeAspect="1" noChangeArrowheads="1"/>
            </p:cNvPicPr>
            <p:nvPr userDrawn="1"/>
          </p:nvPicPr>
          <p:blipFill>
            <a:blip r:embed="rId21" cstate="print"/>
            <a:srcRect r="63016"/>
            <a:stretch>
              <a:fillRect/>
            </a:stretch>
          </p:blipFill>
          <p:spPr bwMode="auto">
            <a:xfrm>
              <a:off x="5538042" y="6372225"/>
              <a:ext cx="537321" cy="465936"/>
            </a:xfrm>
            <a:prstGeom prst="rect">
              <a:avLst/>
            </a:prstGeom>
            <a:noFill/>
            <a:ln w="9525">
              <a:noFill/>
              <a:miter lim="800000"/>
              <a:headEnd/>
              <a:tailEnd/>
            </a:ln>
          </p:spPr>
        </p:pic>
        <p:pic>
          <p:nvPicPr>
            <p:cNvPr id="32" name="Picture 2"/>
            <p:cNvPicPr>
              <a:picLocks noChangeAspect="1" noChangeArrowheads="1"/>
            </p:cNvPicPr>
            <p:nvPr userDrawn="1"/>
          </p:nvPicPr>
          <p:blipFill>
            <a:blip r:embed="rId22" cstate="print"/>
            <a:srcRect/>
            <a:stretch>
              <a:fillRect/>
            </a:stretch>
          </p:blipFill>
          <p:spPr bwMode="auto">
            <a:xfrm>
              <a:off x="6103216" y="6372608"/>
              <a:ext cx="427729" cy="466344"/>
            </a:xfrm>
            <a:prstGeom prst="rect">
              <a:avLst/>
            </a:prstGeom>
            <a:noFill/>
            <a:ln w="9525">
              <a:noFill/>
              <a:miter lim="800000"/>
              <a:headEnd/>
              <a:tailEnd/>
            </a:ln>
            <a:effectLst/>
          </p:spPr>
        </p:pic>
      </p:grpSp>
    </p:spTree>
  </p:cSld>
  <p:clrMap bg1="lt1" tx1="dk1" bg2="lt2" tx2="dk2" accent1="accent1" accent2="accent2" accent3="accent3" accent4="accent4" accent5="accent5" accent6="accent6" hlink="hlink" folHlink="folHlink"/>
  <p:sldLayoutIdLst>
    <p:sldLayoutId id="2147484684" r:id="rId1"/>
    <p:sldLayoutId id="2147484685" r:id="rId2"/>
    <p:sldLayoutId id="2147484691" r:id="rId3"/>
    <p:sldLayoutId id="2147484686" r:id="rId4"/>
    <p:sldLayoutId id="2147484687" r:id="rId5"/>
    <p:sldLayoutId id="2147484692" r:id="rId6"/>
    <p:sldLayoutId id="2147484693" r:id="rId7"/>
    <p:sldLayoutId id="2147484694" r:id="rId8"/>
    <p:sldLayoutId id="2147484688" r:id="rId9"/>
    <p:sldLayoutId id="2147484689" r:id="rId10"/>
    <p:sldLayoutId id="2147484690" r:id="rId11"/>
    <p:sldLayoutId id="2147484695" r:id="rId12"/>
    <p:sldLayoutId id="2147484696" r:id="rId13"/>
    <p:sldLayoutId id="2147484697" r:id="rId14"/>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5661025" cy="558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0" y="6308725"/>
            <a:ext cx="9144000" cy="549275"/>
          </a:xfrm>
          <a:prstGeom prst="rect">
            <a:avLst/>
          </a:prstGeom>
          <a:solidFill>
            <a:schemeClr val="bg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endParaRPr lang="en-PH" altLang="en-US" sz="1800">
              <a:solidFill>
                <a:srgbClr val="FFFFFF"/>
              </a:solidFill>
              <a:ea typeface="Arial" charset="0"/>
              <a:cs typeface="Arial" charset="0"/>
            </a:endParaRPr>
          </a:p>
        </p:txBody>
      </p:sp>
      <p:sp>
        <p:nvSpPr>
          <p:cNvPr id="14339" name="TextBox 4"/>
          <p:cNvSpPr txBox="1">
            <a:spLocks noChangeArrowheads="1"/>
          </p:cNvSpPr>
          <p:nvPr/>
        </p:nvSpPr>
        <p:spPr bwMode="auto">
          <a:xfrm>
            <a:off x="3487738" y="1879600"/>
            <a:ext cx="573563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PH" altLang="en-US" sz="2000" b="1" dirty="0">
                <a:solidFill>
                  <a:srgbClr val="346667"/>
                </a:solidFill>
                <a:latin typeface="Open Sans" charset="0"/>
              </a:rPr>
              <a:t>Session 2 – </a:t>
            </a:r>
          </a:p>
          <a:p>
            <a:pPr algn="ctr" eaLnBrk="1" hangingPunct="1">
              <a:lnSpc>
                <a:spcPct val="100000"/>
              </a:lnSpc>
              <a:spcBef>
                <a:spcPct val="0"/>
              </a:spcBef>
              <a:buFontTx/>
              <a:buNone/>
            </a:pPr>
            <a:r>
              <a:rPr lang="en-PH" altLang="en-US" sz="2000" b="1" dirty="0">
                <a:solidFill>
                  <a:srgbClr val="346667"/>
                </a:solidFill>
                <a:latin typeface="Open Sans" charset="0"/>
              </a:rPr>
              <a:t>The </a:t>
            </a:r>
            <a:r>
              <a:rPr lang="en-PH" altLang="en-US" sz="2000" b="1" dirty="0" err="1">
                <a:solidFill>
                  <a:srgbClr val="346667"/>
                </a:solidFill>
                <a:latin typeface="Open Sans" charset="0"/>
              </a:rPr>
              <a:t>microplanning</a:t>
            </a:r>
            <a:r>
              <a:rPr lang="en-PH" altLang="en-US" sz="2000" b="1" dirty="0">
                <a:solidFill>
                  <a:srgbClr val="346667"/>
                </a:solidFill>
                <a:latin typeface="Open Sans" charset="0"/>
              </a:rPr>
              <a:t> process as currently implemented in Myanmar</a:t>
            </a:r>
          </a:p>
        </p:txBody>
      </p:sp>
      <p:cxnSp>
        <p:nvCxnSpPr>
          <p:cNvPr id="6" name="Straight Connector 5"/>
          <p:cNvCxnSpPr/>
          <p:nvPr/>
        </p:nvCxnSpPr>
        <p:spPr>
          <a:xfrm>
            <a:off x="4103688" y="2924175"/>
            <a:ext cx="4572000" cy="0"/>
          </a:xfrm>
          <a:prstGeom prst="line">
            <a:avLst/>
          </a:prstGeom>
          <a:ln w="25400">
            <a:solidFill>
              <a:srgbClr val="3398CC"/>
            </a:solidFill>
          </a:ln>
        </p:spPr>
        <p:style>
          <a:lnRef idx="1">
            <a:schemeClr val="accent1"/>
          </a:lnRef>
          <a:fillRef idx="0">
            <a:schemeClr val="accent1"/>
          </a:fillRef>
          <a:effectRef idx="0">
            <a:schemeClr val="accent1"/>
          </a:effectRef>
          <a:fontRef idx="minor">
            <a:schemeClr val="tx1"/>
          </a:fontRef>
        </p:style>
      </p:cxnSp>
      <p:sp>
        <p:nvSpPr>
          <p:cNvPr id="14341" name="Rectangle 2"/>
          <p:cNvSpPr>
            <a:spLocks noChangeArrowheads="1"/>
          </p:cNvSpPr>
          <p:nvPr/>
        </p:nvSpPr>
        <p:spPr bwMode="auto">
          <a:xfrm>
            <a:off x="4927600" y="3829557"/>
            <a:ext cx="28702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None/>
            </a:pPr>
            <a:r>
              <a:rPr lang="fr-CH" altLang="en-US" sz="1600" b="1" dirty="0">
                <a:solidFill>
                  <a:srgbClr val="346667"/>
                </a:solidFill>
              </a:rPr>
              <a:t>Dr Tin </a:t>
            </a:r>
            <a:r>
              <a:rPr lang="fr-CH" altLang="en-US" sz="1600" b="1" dirty="0" err="1">
                <a:solidFill>
                  <a:srgbClr val="346667"/>
                </a:solidFill>
              </a:rPr>
              <a:t>Tun</a:t>
            </a:r>
            <a:r>
              <a:rPr lang="fr-CH" altLang="en-US" sz="1600" b="1" dirty="0">
                <a:solidFill>
                  <a:srgbClr val="346667"/>
                </a:solidFill>
              </a:rPr>
              <a:t> Win- </a:t>
            </a:r>
            <a:r>
              <a:rPr lang="fr-CH" altLang="en-US" sz="1600" b="1" dirty="0" smtClean="0">
                <a:solidFill>
                  <a:srgbClr val="346667"/>
                </a:solidFill>
              </a:rPr>
              <a:t>MOHS</a:t>
            </a:r>
            <a:endParaRPr lang="fr-CH" altLang="en-US" sz="1600" b="1" dirty="0">
              <a:solidFill>
                <a:srgbClr val="346667"/>
              </a:solidFill>
            </a:endParaRPr>
          </a:p>
          <a:p>
            <a:pPr algn="ctr">
              <a:lnSpc>
                <a:spcPct val="100000"/>
              </a:lnSpc>
              <a:spcBef>
                <a:spcPct val="0"/>
              </a:spcBef>
              <a:buFontTx/>
              <a:buNone/>
            </a:pPr>
            <a:endParaRPr lang="fr-CH" altLang="en-US" sz="1600" b="1" dirty="0">
              <a:solidFill>
                <a:srgbClr val="346667"/>
              </a:solidFill>
            </a:endParaRPr>
          </a:p>
        </p:txBody>
      </p:sp>
      <p:pic>
        <p:nvPicPr>
          <p:cNvPr id="12" name="Picture 11" descr="D:\GAIA-GEOSYSTEMS\DROPBOX\Dropbox (Personal)\HEALTH_GEOLAB\ADVOCACY\LOGO\Logo_HGLC_0511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313" y="6092825"/>
            <a:ext cx="1511300" cy="549275"/>
          </a:xfrm>
          <a:prstGeom prst="rect">
            <a:avLst/>
          </a:prstGeom>
          <a:noFill/>
          <a:ln>
            <a:noFill/>
          </a:ln>
          <a:effectLst>
            <a:outerShdw blurRad="63500" dist="38100" dir="2700000" sx="102000" sy="102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D:\GAIA-GEOSYSTEMS\DROPBOX\Dropbox (Personal)\HEALTH_GEOLAB\ADVOCACY\LOGOS\ADB_cro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l="63159" t="7124" b="6964"/>
          <a:stretch>
            <a:fillRect/>
          </a:stretch>
        </p:blipFill>
        <p:spPr bwMode="auto">
          <a:xfrm>
            <a:off x="2209800" y="6092825"/>
            <a:ext cx="552450" cy="549275"/>
          </a:xfrm>
          <a:prstGeom prst="rect">
            <a:avLst/>
          </a:prstGeom>
          <a:noFill/>
          <a:ln>
            <a:noFill/>
          </a:ln>
          <a:effectLst>
            <a:outerShdw blurRad="63500" dist="38100" dir="2700000" sx="106000" sy="106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5" descr="D:\GAIA-GEOSYSTEMS\DROPBOX\Dropbox (Personal)\WORK_JOINT_DOPH-cEPI_TRAINING\LOGOS\gavi-logo-en-151.jpe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8313" y="4768850"/>
            <a:ext cx="1460500" cy="547688"/>
          </a:xfrm>
          <a:prstGeom prst="rect">
            <a:avLst/>
          </a:prstGeom>
          <a:noFill/>
          <a:ln>
            <a:noFill/>
          </a:ln>
          <a:effectLst>
            <a:outerShdw blurRad="63500" dist="38100" dir="2700000" sx="102000" sy="102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7" descr="D:\GAIA-GEOSYSTEMS\DROPBOX\Dropbox (Personal)\WORK_JOINT_DOPH-cEPI_TRAINING\LOGOS\unicef_logo_small.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r="-935" b="25214"/>
          <a:stretch>
            <a:fillRect/>
          </a:stretch>
        </p:blipFill>
        <p:spPr bwMode="auto">
          <a:xfrm>
            <a:off x="468313" y="5416550"/>
            <a:ext cx="2451100" cy="547688"/>
          </a:xfrm>
          <a:prstGeom prst="rect">
            <a:avLst/>
          </a:prstGeom>
          <a:noFill/>
          <a:ln>
            <a:noFill/>
          </a:ln>
          <a:effectLst>
            <a:outerShdw blurRad="63500" dist="38100" dir="2700000" sx="102000" sy="102000" algn="t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D:\GAIA-GEOSYSTEMS\DROPBOX\Dropbox (Personal)\HEALTH_GEOLAB\ADVOCACY\LOGOS\MOHS-logo.jpg"/>
          <p:cNvPicPr>
            <a:picLocks noChangeAspect="1" noChangeArrowheads="1"/>
          </p:cNvPicPr>
          <p:nvPr/>
        </p:nvPicPr>
        <p:blipFill>
          <a:blip r:embed="rId7" cstate="print"/>
          <a:srcRect/>
          <a:stretch>
            <a:fillRect/>
          </a:stretch>
        </p:blipFill>
        <p:spPr bwMode="auto">
          <a:xfrm>
            <a:off x="7667625" y="333375"/>
            <a:ext cx="1009650" cy="1008063"/>
          </a:xfrm>
          <a:prstGeom prst="rect">
            <a:avLst/>
          </a:prstGeom>
          <a:noFill/>
          <a:ln w="9525">
            <a:noFill/>
            <a:miter lim="800000"/>
            <a:headEnd/>
            <a:tailEnd/>
          </a:ln>
        </p:spPr>
      </p:pic>
      <p:pic>
        <p:nvPicPr>
          <p:cNvPr id="14" name="Picture 11" descr="D:\GAIA-GEOSYSTEMS\DROPBOX\Dropbox (Personal)\HEALTH_GEOLAB\ADVOCACY\LOGOS\who-logo.jpg"/>
          <p:cNvPicPr>
            <a:picLocks noChangeAspect="1" noChangeArrowheads="1"/>
          </p:cNvPicPr>
          <p:nvPr/>
        </p:nvPicPr>
        <p:blipFill>
          <a:blip r:embed="rId8" cstate="print"/>
          <a:srcRect/>
          <a:stretch>
            <a:fillRect/>
          </a:stretch>
        </p:blipFill>
        <p:spPr bwMode="auto">
          <a:xfrm>
            <a:off x="2948635" y="6093296"/>
            <a:ext cx="1708760" cy="548640"/>
          </a:xfrm>
          <a:prstGeom prst="rect">
            <a:avLst/>
          </a:prstGeom>
          <a:noFill/>
          <a:effectLst>
            <a:outerShdw blurRad="50800" dist="38100" dir="2700000" sx="102000" sy="102000" algn="tl" rotWithShape="0">
              <a:prstClr val="black">
                <a:alpha val="40000"/>
              </a:prstClr>
            </a:outerShdw>
          </a:effectLst>
        </p:spPr>
      </p:pic>
      <p:pic>
        <p:nvPicPr>
          <p:cNvPr id="16" name="Picture 2"/>
          <p:cNvPicPr>
            <a:picLocks noChangeAspect="1" noChangeArrowheads="1"/>
          </p:cNvPicPr>
          <p:nvPr/>
        </p:nvPicPr>
        <p:blipFill>
          <a:blip r:embed="rId9" cstate="print"/>
          <a:srcRect/>
          <a:stretch>
            <a:fillRect/>
          </a:stretch>
        </p:blipFill>
        <p:spPr bwMode="auto">
          <a:xfrm>
            <a:off x="3059832" y="5413340"/>
            <a:ext cx="503211" cy="548640"/>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DF8948B1-50FF-DA40-A479-20A3714E3CD1}" type="slidenum">
              <a:rPr lang="en-GB" altLang="en-US" sz="1200">
                <a:solidFill>
                  <a:schemeClr val="bg1"/>
                </a:solidFill>
              </a:rPr>
              <a:pPr>
                <a:lnSpc>
                  <a:spcPct val="100000"/>
                </a:lnSpc>
                <a:spcBef>
                  <a:spcPct val="0"/>
                </a:spcBef>
                <a:buFontTx/>
                <a:buNone/>
              </a:pPr>
              <a:t>10</a:t>
            </a:fld>
            <a:endParaRPr lang="en-GB" altLang="en-US" sz="1200">
              <a:solidFill>
                <a:schemeClr val="bg1"/>
              </a:solidFill>
            </a:endParaRPr>
          </a:p>
        </p:txBody>
      </p:sp>
      <p:sp>
        <p:nvSpPr>
          <p:cNvPr id="21506"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sp>
        <p:nvSpPr>
          <p:cNvPr id="21508" name="TextBox 12"/>
          <p:cNvSpPr txBox="1">
            <a:spLocks noChangeArrowheads="1"/>
          </p:cNvSpPr>
          <p:nvPr/>
        </p:nvSpPr>
        <p:spPr bwMode="auto">
          <a:xfrm>
            <a:off x="1569263" y="1515281"/>
            <a:ext cx="4226873" cy="5047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dirty="0" smtClean="0"/>
              <a:t>Choosing  a session type and immunization strategy for each EPI community</a:t>
            </a:r>
          </a:p>
          <a:p>
            <a:pPr>
              <a:lnSpc>
                <a:spcPct val="100000"/>
              </a:lnSpc>
              <a:spcBef>
                <a:spcPct val="0"/>
              </a:spcBef>
              <a:buFontTx/>
              <a:buNone/>
            </a:pPr>
            <a:r>
              <a:rPr lang="en-US" altLang="en-US" sz="1400" u="sng" dirty="0" smtClean="0"/>
              <a:t>Session type</a:t>
            </a:r>
            <a:endParaRPr lang="en-US" altLang="en-US" sz="1400" u="sng" dirty="0"/>
          </a:p>
          <a:p>
            <a:pPr marL="285750" indent="-285750">
              <a:lnSpc>
                <a:spcPct val="100000"/>
              </a:lnSpc>
              <a:spcBef>
                <a:spcPct val="0"/>
              </a:spcBef>
            </a:pPr>
            <a:r>
              <a:rPr lang="en-US" altLang="en-US" sz="1400" i="1" dirty="0" smtClean="0"/>
              <a:t>Fixed:  immunization provided at </a:t>
            </a:r>
            <a:r>
              <a:rPr lang="en-US" altLang="en-US" sz="1400" i="1" dirty="0" smtClean="0"/>
              <a:t>health facility</a:t>
            </a:r>
            <a:endParaRPr lang="en-US" altLang="en-US" sz="1400" i="1" dirty="0"/>
          </a:p>
          <a:p>
            <a:pPr marL="285750" indent="-285750">
              <a:lnSpc>
                <a:spcPct val="100000"/>
              </a:lnSpc>
              <a:spcBef>
                <a:spcPct val="0"/>
              </a:spcBef>
            </a:pPr>
            <a:r>
              <a:rPr lang="en-US" altLang="en-US" sz="1400" i="1" dirty="0" smtClean="0"/>
              <a:t>Outreach: immunization provided at outreach site in EPI community within 5km distance from SRHC, or reachable within one day</a:t>
            </a:r>
          </a:p>
          <a:p>
            <a:pPr marL="285750" indent="-285750">
              <a:lnSpc>
                <a:spcPct val="100000"/>
              </a:lnSpc>
              <a:spcBef>
                <a:spcPct val="0"/>
              </a:spcBef>
            </a:pPr>
            <a:r>
              <a:rPr lang="en-US" altLang="en-US" sz="1400" i="1" dirty="0" smtClean="0"/>
              <a:t>Mobile: Immunization provided at mobile sites in EPI community &gt; 5km distance from SRHC,  or not reachable within one day due to difficult accessibility (overnight stay required)</a:t>
            </a:r>
          </a:p>
          <a:p>
            <a:pPr>
              <a:lnSpc>
                <a:spcPct val="100000"/>
              </a:lnSpc>
              <a:spcBef>
                <a:spcPct val="0"/>
              </a:spcBef>
            </a:pPr>
            <a:endParaRPr lang="en-US" altLang="en-US" sz="1400" i="1" dirty="0"/>
          </a:p>
          <a:p>
            <a:pPr>
              <a:lnSpc>
                <a:spcPct val="100000"/>
              </a:lnSpc>
              <a:spcBef>
                <a:spcPct val="0"/>
              </a:spcBef>
              <a:buNone/>
            </a:pPr>
            <a:r>
              <a:rPr lang="en-US" altLang="en-US" sz="1400" i="1" u="sng" dirty="0" smtClean="0"/>
              <a:t>Immunization strategy</a:t>
            </a:r>
          </a:p>
          <a:p>
            <a:pPr marL="285750" indent="-285750">
              <a:lnSpc>
                <a:spcPct val="100000"/>
              </a:lnSpc>
              <a:spcBef>
                <a:spcPct val="0"/>
              </a:spcBef>
            </a:pPr>
            <a:r>
              <a:rPr lang="en-US" altLang="en-US" sz="1400" i="1" dirty="0" smtClean="0"/>
              <a:t>Monthly (12 times/year): standard session frequency for all EPI communities</a:t>
            </a:r>
          </a:p>
          <a:p>
            <a:pPr marL="285750" indent="-285750">
              <a:lnSpc>
                <a:spcPct val="100000"/>
              </a:lnSpc>
              <a:spcBef>
                <a:spcPct val="0"/>
              </a:spcBef>
            </a:pPr>
            <a:r>
              <a:rPr lang="en-US" altLang="en-US" sz="1400" i="1" dirty="0" smtClean="0"/>
              <a:t>Area A/B (4-9 times/year): selected if resources or logistical constraints limits monthly frequency for specific EPI community</a:t>
            </a:r>
          </a:p>
          <a:p>
            <a:pPr marL="285750" lvl="0" indent="-285750">
              <a:lnSpc>
                <a:spcPct val="100000"/>
              </a:lnSpc>
              <a:spcBef>
                <a:spcPct val="0"/>
              </a:spcBef>
            </a:pPr>
            <a:r>
              <a:rPr lang="en-US" altLang="en-US" sz="1400" i="1" dirty="0" smtClean="0"/>
              <a:t>“crash/REC” (3 times/year): for </a:t>
            </a:r>
            <a:r>
              <a:rPr lang="en-AU" sz="1400" i="1" dirty="0" smtClean="0"/>
              <a:t>geographically </a:t>
            </a:r>
            <a:r>
              <a:rPr lang="en-AU" sz="1400" i="1" dirty="0"/>
              <a:t>hard to </a:t>
            </a:r>
            <a:r>
              <a:rPr lang="en-AU" sz="1400" i="1" dirty="0" smtClean="0"/>
              <a:t>reach EPI communities (difficult terrain, conflict areas)</a:t>
            </a:r>
          </a:p>
          <a:p>
            <a:pPr marL="285750" lvl="0" indent="-285750">
              <a:lnSpc>
                <a:spcPct val="100000"/>
              </a:lnSpc>
              <a:spcBef>
                <a:spcPct val="0"/>
              </a:spcBef>
            </a:pPr>
            <a:r>
              <a:rPr lang="en-AU" sz="1400" i="1" dirty="0" smtClean="0"/>
              <a:t>Uncovered: inaccessible areas</a:t>
            </a:r>
            <a:endParaRPr lang="en-AU" sz="1400" i="1" dirty="0"/>
          </a:p>
          <a:p>
            <a:pPr marL="285750" indent="-285750">
              <a:lnSpc>
                <a:spcPct val="100000"/>
              </a:lnSpc>
              <a:spcBef>
                <a:spcPct val="0"/>
              </a:spcBef>
            </a:pPr>
            <a:endParaRPr lang="en-US" altLang="en-US" sz="1400" dirty="0"/>
          </a:p>
        </p:txBody>
      </p:sp>
      <p:sp>
        <p:nvSpPr>
          <p:cNvPr id="18" name="Rounded Rectangle 17"/>
          <p:cNvSpPr/>
          <p:nvPr/>
        </p:nvSpPr>
        <p:spPr>
          <a:xfrm>
            <a:off x="107504" y="1612106"/>
            <a:ext cx="1300392" cy="1065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AU" altLang="en-US" sz="1200" dirty="0">
                <a:solidFill>
                  <a:schemeClr val="tx1"/>
                </a:solidFill>
              </a:rPr>
              <a:t>6. Making a session plan</a:t>
            </a:r>
          </a:p>
        </p:txBody>
      </p:sp>
      <p:sp>
        <p:nvSpPr>
          <p:cNvPr id="10" name="Title 1"/>
          <p:cNvSpPr>
            <a:spLocks noGrp="1"/>
          </p:cNvSpPr>
          <p:nvPr>
            <p:ph type="title"/>
          </p:nvPr>
        </p:nvSpPr>
        <p:spPr>
          <a:xfrm>
            <a:off x="467544" y="174626"/>
            <a:ext cx="7886700" cy="614362"/>
          </a:xfrm>
        </p:spPr>
        <p:txBody>
          <a:bodyPr/>
          <a:lstStyle/>
          <a:p>
            <a:pPr algn="ctr" eaLnBrk="1" hangingPunct="1">
              <a:defRPr/>
            </a:pPr>
            <a:r>
              <a:rPr lang="en-PH" altLang="en-US" sz="3200" b="1" dirty="0">
                <a:solidFill>
                  <a:srgbClr val="346667"/>
                </a:solidFill>
                <a:latin typeface="+mn-lt"/>
                <a:ea typeface="+mn-ea"/>
                <a:cs typeface="Arial" charset="0"/>
              </a:rPr>
              <a:t>The </a:t>
            </a:r>
            <a:r>
              <a:rPr lang="en-PH" altLang="en-US" sz="3200" b="1" dirty="0" err="1">
                <a:solidFill>
                  <a:srgbClr val="346667"/>
                </a:solidFill>
                <a:latin typeface="+mn-lt"/>
                <a:ea typeface="+mn-ea"/>
                <a:cs typeface="Arial" charset="0"/>
              </a:rPr>
              <a:t>microplanning</a:t>
            </a:r>
            <a:r>
              <a:rPr lang="en-PH" altLang="en-US" sz="3200" b="1" dirty="0">
                <a:solidFill>
                  <a:srgbClr val="346667"/>
                </a:solidFill>
                <a:latin typeface="+mn-lt"/>
                <a:ea typeface="+mn-ea"/>
                <a:cs typeface="Arial" charset="0"/>
              </a:rPr>
              <a:t> process as currently implemented in Myanmar</a:t>
            </a:r>
          </a:p>
        </p:txBody>
      </p:sp>
      <p:sp>
        <p:nvSpPr>
          <p:cNvPr id="12" name="TextBox 12"/>
          <p:cNvSpPr txBox="1">
            <a:spLocks noChangeArrowheads="1"/>
          </p:cNvSpPr>
          <p:nvPr/>
        </p:nvSpPr>
        <p:spPr bwMode="auto">
          <a:xfrm>
            <a:off x="6300192" y="1546986"/>
            <a:ext cx="36003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i="1" dirty="0" smtClean="0">
                <a:sym typeface="Wingdings"/>
              </a:rPr>
              <a:t> Form </a:t>
            </a:r>
            <a:r>
              <a:rPr lang="en-US" altLang="en-US" sz="1400" i="1" dirty="0" smtClean="0"/>
              <a:t>“SESSION PLAN”</a:t>
            </a:r>
            <a:endParaRPr lang="en-US" altLang="en-US" sz="1400" i="1" dirty="0"/>
          </a:p>
        </p:txBody>
      </p:sp>
      <p:pic>
        <p:nvPicPr>
          <p:cNvPr id="9" name="Picture 2" descr="161fadbae2dc479a228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558" b="13345"/>
          <a:stretch/>
        </p:blipFill>
        <p:spPr bwMode="auto">
          <a:xfrm>
            <a:off x="5724128" y="1915181"/>
            <a:ext cx="3306123" cy="2001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6B4F614D-5320-5A4A-A097-CAB39BBEC991}" type="slidenum">
              <a:rPr lang="en-GB" altLang="en-US" sz="1200">
                <a:solidFill>
                  <a:schemeClr val="bg1"/>
                </a:solidFill>
              </a:rPr>
              <a:pPr>
                <a:lnSpc>
                  <a:spcPct val="100000"/>
                </a:lnSpc>
                <a:spcBef>
                  <a:spcPct val="0"/>
                </a:spcBef>
                <a:buFontTx/>
                <a:buNone/>
              </a:pPr>
              <a:t>11</a:t>
            </a:fld>
            <a:endParaRPr lang="en-GB" altLang="en-US" sz="1200">
              <a:solidFill>
                <a:schemeClr val="bg1"/>
              </a:solidFill>
            </a:endParaRPr>
          </a:p>
        </p:txBody>
      </p:sp>
      <p:sp>
        <p:nvSpPr>
          <p:cNvPr id="22530"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sp>
        <p:nvSpPr>
          <p:cNvPr id="19" name="Rounded Rectangle 18"/>
          <p:cNvSpPr/>
          <p:nvPr/>
        </p:nvSpPr>
        <p:spPr>
          <a:xfrm>
            <a:off x="181835" y="3064807"/>
            <a:ext cx="1185862" cy="1065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AU" altLang="en-US" sz="1200" dirty="0">
                <a:solidFill>
                  <a:schemeClr val="tx1"/>
                </a:solidFill>
              </a:rPr>
              <a:t>6. Making a session outreach plan</a:t>
            </a:r>
          </a:p>
        </p:txBody>
      </p:sp>
      <p:pic>
        <p:nvPicPr>
          <p:cNvPr id="22532"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1338467"/>
            <a:ext cx="1584176" cy="1054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Rectangle 4"/>
          <p:cNvSpPr>
            <a:spLocks noChangeArrowheads="1"/>
          </p:cNvSpPr>
          <p:nvPr/>
        </p:nvSpPr>
        <p:spPr bwMode="auto">
          <a:xfrm>
            <a:off x="1796306" y="1047291"/>
            <a:ext cx="3562492"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285750" indent="-285750">
              <a:lnSpc>
                <a:spcPct val="100000"/>
              </a:lnSpc>
              <a:spcBef>
                <a:spcPct val="0"/>
              </a:spcBef>
            </a:pPr>
            <a:r>
              <a:rPr lang="en-US" altLang="en-US" sz="1400" b="1" i="1" dirty="0" smtClean="0"/>
              <a:t>Outreach  session plan</a:t>
            </a:r>
          </a:p>
          <a:p>
            <a:pPr>
              <a:lnSpc>
                <a:spcPct val="100000"/>
              </a:lnSpc>
              <a:spcBef>
                <a:spcPct val="0"/>
              </a:spcBef>
              <a:buFontTx/>
              <a:buNone/>
            </a:pPr>
            <a:r>
              <a:rPr lang="en-US" altLang="en-US" sz="1400" i="1" dirty="0" smtClean="0"/>
              <a:t>Scheduling </a:t>
            </a:r>
            <a:r>
              <a:rPr lang="en-US" altLang="en-US" sz="1400" i="1" dirty="0"/>
              <a:t>dates for each months </a:t>
            </a:r>
            <a:r>
              <a:rPr lang="en-US" altLang="en-US" sz="1400" i="1" dirty="0" smtClean="0"/>
              <a:t>from </a:t>
            </a:r>
            <a:r>
              <a:rPr lang="en-US" altLang="en-US" sz="1400" i="1" dirty="0" smtClean="0"/>
              <a:t>Mobile and Outreach session types based </a:t>
            </a:r>
            <a:r>
              <a:rPr lang="en-US" altLang="en-US" sz="1400" i="1" dirty="0"/>
              <a:t>on each </a:t>
            </a:r>
            <a:r>
              <a:rPr lang="en-US" altLang="en-US" sz="1400" i="1" dirty="0" smtClean="0"/>
              <a:t>EPI community immunization strategy, </a:t>
            </a:r>
            <a:r>
              <a:rPr lang="en-US" altLang="en-US" sz="1400" i="1" dirty="0"/>
              <a:t>distance/travel times, </a:t>
            </a:r>
            <a:r>
              <a:rPr lang="en-US" altLang="en-US" sz="1400" i="1" dirty="0" smtClean="0"/>
              <a:t>geographic accessibility, </a:t>
            </a:r>
            <a:r>
              <a:rPr lang="en-US" altLang="en-US" sz="1400" i="1" dirty="0"/>
              <a:t>availability of adequate transport</a:t>
            </a:r>
          </a:p>
          <a:p>
            <a:pPr>
              <a:lnSpc>
                <a:spcPct val="100000"/>
              </a:lnSpc>
              <a:spcBef>
                <a:spcPct val="0"/>
              </a:spcBef>
              <a:buFontTx/>
              <a:buNone/>
            </a:pPr>
            <a:r>
              <a:rPr lang="en-US" altLang="en-US" sz="1800" dirty="0"/>
              <a:t/>
            </a:r>
            <a:br>
              <a:rPr lang="en-US" altLang="en-US" sz="1800" dirty="0"/>
            </a:br>
            <a:endParaRPr lang="en-US" altLang="en-US" sz="1800" dirty="0"/>
          </a:p>
        </p:txBody>
      </p:sp>
      <p:pic>
        <p:nvPicPr>
          <p:cNvPr id="22535"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91581" y="4179771"/>
            <a:ext cx="1944216" cy="1181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eft Brace 5"/>
          <p:cNvSpPr/>
          <p:nvPr/>
        </p:nvSpPr>
        <p:spPr>
          <a:xfrm>
            <a:off x="1511300" y="1241425"/>
            <a:ext cx="285750" cy="4851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endParaRPr lang="en-US" altLang="en-US" sz="1800">
              <a:ea typeface="Arial" charset="0"/>
              <a:cs typeface="Arial" charset="0"/>
            </a:endParaRPr>
          </a:p>
        </p:txBody>
      </p:sp>
      <p:sp>
        <p:nvSpPr>
          <p:cNvPr id="22537" name="Rectangle 19"/>
          <p:cNvSpPr>
            <a:spLocks noChangeArrowheads="1"/>
          </p:cNvSpPr>
          <p:nvPr/>
        </p:nvSpPr>
        <p:spPr bwMode="auto">
          <a:xfrm>
            <a:off x="1796306" y="2654237"/>
            <a:ext cx="3315096"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285750" indent="-285750">
              <a:lnSpc>
                <a:spcPct val="100000"/>
              </a:lnSpc>
              <a:spcBef>
                <a:spcPct val="0"/>
              </a:spcBef>
            </a:pPr>
            <a:r>
              <a:rPr lang="en-US" altLang="en-US" sz="1400" b="1" i="1" dirty="0" smtClean="0"/>
              <a:t>Estimation of </a:t>
            </a:r>
            <a:r>
              <a:rPr lang="en-US" altLang="en-US" sz="1400" b="1" i="1" dirty="0" smtClean="0"/>
              <a:t>vaccine </a:t>
            </a:r>
            <a:r>
              <a:rPr lang="en-US" altLang="en-US" sz="1400" b="1" i="1" dirty="0" smtClean="0"/>
              <a:t>and other logistics needs</a:t>
            </a:r>
            <a:endParaRPr lang="en-US" altLang="en-US" sz="1400" b="1" i="1" dirty="0" smtClean="0"/>
          </a:p>
          <a:p>
            <a:pPr>
              <a:lnSpc>
                <a:spcPct val="100000"/>
              </a:lnSpc>
              <a:spcBef>
                <a:spcPct val="0"/>
              </a:spcBef>
              <a:buNone/>
            </a:pPr>
            <a:r>
              <a:rPr lang="en-US" altLang="en-US" sz="1400" i="1" dirty="0" smtClean="0"/>
              <a:t>Midwives estimate annual </a:t>
            </a:r>
            <a:r>
              <a:rPr lang="en-US" altLang="en-US" sz="1400" i="1" dirty="0" smtClean="0"/>
              <a:t>supplies </a:t>
            </a:r>
            <a:r>
              <a:rPr lang="en-US" altLang="en-US" sz="1400" i="1" dirty="0"/>
              <a:t> of vaccines </a:t>
            </a:r>
            <a:r>
              <a:rPr lang="en-US" altLang="en-US" sz="1400" i="1" dirty="0" smtClean="0"/>
              <a:t>and other logistics needed </a:t>
            </a:r>
            <a:r>
              <a:rPr lang="en-US" altLang="en-US" sz="1400" i="1" dirty="0"/>
              <a:t>to vaccinate the expected target </a:t>
            </a:r>
            <a:r>
              <a:rPr lang="en-US" altLang="en-US" sz="1400" i="1" dirty="0" smtClean="0"/>
              <a:t>population based on the immunization strategy</a:t>
            </a:r>
          </a:p>
        </p:txBody>
      </p:sp>
      <p:sp>
        <p:nvSpPr>
          <p:cNvPr id="22538" name="Rectangle 20"/>
          <p:cNvSpPr>
            <a:spLocks noChangeArrowheads="1"/>
          </p:cNvSpPr>
          <p:nvPr/>
        </p:nvSpPr>
        <p:spPr bwMode="auto">
          <a:xfrm>
            <a:off x="1724793" y="4203085"/>
            <a:ext cx="346759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285750" indent="-285750">
              <a:lnSpc>
                <a:spcPct val="100000"/>
              </a:lnSpc>
              <a:spcBef>
                <a:spcPct val="0"/>
              </a:spcBef>
            </a:pPr>
            <a:r>
              <a:rPr lang="en-US" altLang="en-US" sz="1400" b="1" i="1" dirty="0" smtClean="0"/>
              <a:t>Travel allowance</a:t>
            </a:r>
          </a:p>
          <a:p>
            <a:pPr>
              <a:lnSpc>
                <a:spcPct val="100000"/>
              </a:lnSpc>
              <a:spcBef>
                <a:spcPct val="0"/>
              </a:spcBef>
              <a:buNone/>
            </a:pPr>
            <a:r>
              <a:rPr lang="en-US" altLang="en-US" sz="1400" i="1" dirty="0" smtClean="0"/>
              <a:t>Midwives calculate travel allowance – currently midwives are getting travel allowance for “crash/REC” sessions</a:t>
            </a:r>
          </a:p>
        </p:txBody>
      </p:sp>
      <p:sp>
        <p:nvSpPr>
          <p:cNvPr id="13" name="Title 1"/>
          <p:cNvSpPr>
            <a:spLocks noGrp="1"/>
          </p:cNvSpPr>
          <p:nvPr>
            <p:ph type="title"/>
          </p:nvPr>
        </p:nvSpPr>
        <p:spPr>
          <a:xfrm>
            <a:off x="467544" y="174626"/>
            <a:ext cx="7886700" cy="614362"/>
          </a:xfrm>
        </p:spPr>
        <p:txBody>
          <a:bodyPr/>
          <a:lstStyle/>
          <a:p>
            <a:pPr algn="ctr" eaLnBrk="1" hangingPunct="1">
              <a:defRPr/>
            </a:pPr>
            <a:r>
              <a:rPr lang="en-PH" altLang="en-US" sz="3200" b="1" dirty="0">
                <a:solidFill>
                  <a:srgbClr val="346667"/>
                </a:solidFill>
                <a:latin typeface="+mn-lt"/>
                <a:ea typeface="+mn-ea"/>
                <a:cs typeface="Arial" charset="0"/>
              </a:rPr>
              <a:t>The </a:t>
            </a:r>
            <a:r>
              <a:rPr lang="en-PH" altLang="en-US" sz="3200" b="1" dirty="0" err="1">
                <a:solidFill>
                  <a:srgbClr val="346667"/>
                </a:solidFill>
                <a:latin typeface="+mn-lt"/>
                <a:ea typeface="+mn-ea"/>
                <a:cs typeface="Arial" charset="0"/>
              </a:rPr>
              <a:t>microplanning</a:t>
            </a:r>
            <a:r>
              <a:rPr lang="en-PH" altLang="en-US" sz="3200" b="1" dirty="0">
                <a:solidFill>
                  <a:srgbClr val="346667"/>
                </a:solidFill>
                <a:latin typeface="+mn-lt"/>
                <a:ea typeface="+mn-ea"/>
                <a:cs typeface="Arial" charset="0"/>
              </a:rPr>
              <a:t> process as currently implemented in Myanmar</a:t>
            </a:r>
          </a:p>
        </p:txBody>
      </p:sp>
      <p:sp>
        <p:nvSpPr>
          <p:cNvPr id="15" name="Rectangle 19"/>
          <p:cNvSpPr>
            <a:spLocks noChangeArrowheads="1"/>
          </p:cNvSpPr>
          <p:nvPr/>
        </p:nvSpPr>
        <p:spPr bwMode="auto">
          <a:xfrm>
            <a:off x="5225532" y="2331321"/>
            <a:ext cx="3884258"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i="1" dirty="0">
                <a:sym typeface="Wingdings"/>
              </a:rPr>
              <a:t> Form ANNUAL </a:t>
            </a:r>
            <a:r>
              <a:rPr lang="en-US" altLang="en-US" sz="1400" i="1" dirty="0"/>
              <a:t>VACCINE AND OTHER LOGISTIC REQUIREMENTS </a:t>
            </a:r>
            <a:r>
              <a:rPr lang="en-US" altLang="en-US" sz="1800" i="1" dirty="0"/>
              <a:t/>
            </a:r>
            <a:br>
              <a:rPr lang="en-US" altLang="en-US" sz="1800" i="1" dirty="0"/>
            </a:br>
            <a:endParaRPr lang="en-US" altLang="en-US" sz="1800" i="1" dirty="0"/>
          </a:p>
        </p:txBody>
      </p:sp>
      <p:sp>
        <p:nvSpPr>
          <p:cNvPr id="17" name="Rectangle 19"/>
          <p:cNvSpPr>
            <a:spLocks noChangeArrowheads="1"/>
          </p:cNvSpPr>
          <p:nvPr/>
        </p:nvSpPr>
        <p:spPr bwMode="auto">
          <a:xfrm>
            <a:off x="5406530" y="3809908"/>
            <a:ext cx="388425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i="1" dirty="0">
                <a:sym typeface="Wingdings"/>
              </a:rPr>
              <a:t> Form </a:t>
            </a:r>
            <a:r>
              <a:rPr lang="en-US" altLang="en-US" sz="1400" i="1" dirty="0" smtClean="0">
                <a:sym typeface="Wingdings"/>
              </a:rPr>
              <a:t>TRANSPORTATION COST FOR HARD TO REACH AREAS</a:t>
            </a:r>
            <a:endParaRPr lang="en-US" altLang="en-US" sz="1800" i="1" dirty="0"/>
          </a:p>
        </p:txBody>
      </p:sp>
      <p:sp>
        <p:nvSpPr>
          <p:cNvPr id="18" name="Rectangle 17"/>
          <p:cNvSpPr/>
          <p:nvPr/>
        </p:nvSpPr>
        <p:spPr>
          <a:xfrm>
            <a:off x="5358053" y="934556"/>
            <a:ext cx="3518160" cy="523220"/>
          </a:xfrm>
          <a:prstGeom prst="rect">
            <a:avLst/>
          </a:prstGeom>
        </p:spPr>
        <p:txBody>
          <a:bodyPr wrap="square">
            <a:spAutoFit/>
          </a:bodyPr>
          <a:lstStyle/>
          <a:p>
            <a:r>
              <a:rPr lang="en-AU" altLang="en-US" sz="1400" i="1" dirty="0">
                <a:sym typeface="Wingdings"/>
              </a:rPr>
              <a:t> Session outreach plan </a:t>
            </a:r>
            <a:r>
              <a:rPr lang="en-AU" altLang="en-US" sz="1400" i="1" dirty="0" smtClean="0">
                <a:sym typeface="Wingdings"/>
              </a:rPr>
              <a:t>are mainly indicated </a:t>
            </a:r>
            <a:r>
              <a:rPr lang="en-AU" altLang="en-US" sz="1400" i="1" dirty="0">
                <a:sym typeface="Wingdings"/>
              </a:rPr>
              <a:t>on Hand-drawn maps of </a:t>
            </a:r>
            <a:r>
              <a:rPr lang="en-AU" altLang="en-US" sz="1400" i="1" dirty="0" smtClean="0">
                <a:sym typeface="Wingdings"/>
              </a:rPr>
              <a:t>SRHC </a:t>
            </a:r>
            <a:r>
              <a:rPr lang="en-AU" altLang="en-US" sz="1400" i="1" dirty="0">
                <a:sym typeface="Wingdings"/>
              </a:rPr>
              <a:t>areas</a:t>
            </a:r>
            <a:endParaRPr lang="en-US" altLang="en-US" sz="1400" i="1" dirty="0"/>
          </a:p>
        </p:txBody>
      </p:sp>
      <p:pic>
        <p:nvPicPr>
          <p:cNvPr id="20" name="Picture 19" descr="161fadd754228bfb629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465" b="4438"/>
          <a:stretch/>
        </p:blipFill>
        <p:spPr bwMode="auto">
          <a:xfrm>
            <a:off x="6043563" y="2774999"/>
            <a:ext cx="1696789" cy="1066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xmlns="" val="0"/>
              </a:ext>
            </a:extLst>
          </a:blip>
          <a:srcRect t="3518"/>
          <a:stretch/>
        </p:blipFill>
        <p:spPr bwMode="auto">
          <a:xfrm>
            <a:off x="4839256" y="5233985"/>
            <a:ext cx="2178879" cy="1134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6"/>
          <p:cNvPicPr>
            <a:picLocks noChangeAspect="1"/>
          </p:cNvPicPr>
          <p:nvPr/>
        </p:nvPicPr>
        <p:blipFill rotWithShape="1">
          <a:blip r:embed="rId6" cstate="print">
            <a:extLst>
              <a:ext uri="{28A0092B-C50C-407E-A947-70E740481C1C}">
                <a14:useLocalDpi xmlns:a14="http://schemas.microsoft.com/office/drawing/2010/main" xmlns="" val="0"/>
              </a:ext>
            </a:extLst>
          </a:blip>
          <a:srcRect t="4016"/>
          <a:stretch/>
        </p:blipFill>
        <p:spPr bwMode="auto">
          <a:xfrm>
            <a:off x="7106846" y="5298222"/>
            <a:ext cx="2082036" cy="1070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Rectangle 34"/>
          <p:cNvSpPr>
            <a:spLocks noChangeArrowheads="1"/>
          </p:cNvSpPr>
          <p:nvPr/>
        </p:nvSpPr>
        <p:spPr bwMode="auto">
          <a:xfrm>
            <a:off x="4644008" y="5074983"/>
            <a:ext cx="5184576" cy="30777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None/>
            </a:pPr>
            <a:r>
              <a:rPr lang="en-US" altLang="en-US" sz="1400" i="1" dirty="0" smtClean="0">
                <a:sym typeface="Wingdings"/>
              </a:rPr>
              <a:t> Forms </a:t>
            </a:r>
            <a:r>
              <a:rPr lang="en-US" altLang="en-US" sz="1400" i="1" dirty="0" smtClean="0"/>
              <a:t>HUMAN RESOURCES and </a:t>
            </a:r>
            <a:r>
              <a:rPr lang="en-US" altLang="en-US" sz="1400" i="1" dirty="0"/>
              <a:t>COLD CHAIN </a:t>
            </a:r>
            <a:r>
              <a:rPr lang="en-US" altLang="en-US" sz="1400" i="1" dirty="0" smtClean="0"/>
              <a:t>INVENTORY</a:t>
            </a:r>
            <a:endParaRPr lang="en-US" altLang="en-US" sz="1400" i="1" dirty="0"/>
          </a:p>
        </p:txBody>
      </p:sp>
      <p:sp>
        <p:nvSpPr>
          <p:cNvPr id="24" name="Rectangle 20"/>
          <p:cNvSpPr>
            <a:spLocks noChangeArrowheads="1"/>
          </p:cNvSpPr>
          <p:nvPr/>
        </p:nvSpPr>
        <p:spPr bwMode="auto">
          <a:xfrm>
            <a:off x="1707539" y="5245500"/>
            <a:ext cx="346759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marL="285750" indent="-285750">
              <a:lnSpc>
                <a:spcPct val="100000"/>
              </a:lnSpc>
              <a:spcBef>
                <a:spcPct val="0"/>
              </a:spcBef>
            </a:pPr>
            <a:r>
              <a:rPr lang="en-US" altLang="en-US" sz="1400" b="1" i="1" dirty="0" smtClean="0"/>
              <a:t>Inventory or resources</a:t>
            </a:r>
          </a:p>
          <a:p>
            <a:pPr>
              <a:lnSpc>
                <a:spcPct val="100000"/>
              </a:lnSpc>
              <a:spcBef>
                <a:spcPct val="0"/>
              </a:spcBef>
              <a:buNone/>
            </a:pPr>
            <a:r>
              <a:rPr lang="en-AU" altLang="en-US" sz="1400" i="1" dirty="0" smtClean="0"/>
              <a:t>Human resources and cold chain inventory</a:t>
            </a:r>
            <a:endParaRPr lang="en-US" altLang="en-US" sz="18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idx="1"/>
          </p:nvPr>
        </p:nvSpPr>
        <p:spPr>
          <a:xfrm>
            <a:off x="1641360" y="1223491"/>
            <a:ext cx="7472844" cy="5315421"/>
          </a:xfrm>
        </p:spPr>
        <p:txBody>
          <a:bodyPr/>
          <a:lstStyle/>
          <a:p>
            <a:pPr marL="0" indent="0">
              <a:buNone/>
            </a:pPr>
            <a:r>
              <a:rPr lang="en-AU" altLang="en-US" sz="1800" dirty="0" err="1" smtClean="0">
                <a:cs typeface="宋体" charset="0"/>
              </a:rPr>
              <a:t>Microplans</a:t>
            </a:r>
            <a:r>
              <a:rPr lang="en-AU" altLang="en-US" sz="1800" dirty="0" smtClean="0">
                <a:cs typeface="宋体" charset="0"/>
              </a:rPr>
              <a:t> are sent to township for to</a:t>
            </a:r>
            <a:r>
              <a:rPr lang="en-AU" sz="1800" dirty="0" smtClean="0"/>
              <a:t>wnship </a:t>
            </a:r>
            <a:r>
              <a:rPr lang="en-AU" sz="1800" dirty="0"/>
              <a:t>level monitoring &amp; evaluation for 6-months and annual review</a:t>
            </a:r>
            <a:endParaRPr lang="en-AU" altLang="en-US" sz="1800" dirty="0"/>
          </a:p>
          <a:p>
            <a:pPr eaLnBrk="1" hangingPunct="1"/>
            <a:endParaRPr lang="en-AU" altLang="en-US" sz="1800" dirty="0">
              <a:cs typeface="宋体" charset="0"/>
            </a:endParaRPr>
          </a:p>
          <a:p>
            <a:pPr eaLnBrk="1" hangingPunct="1"/>
            <a:endParaRPr lang="en-AU" altLang="en-US" sz="1800" dirty="0">
              <a:cs typeface="宋体" charset="0"/>
            </a:endParaRPr>
          </a:p>
          <a:p>
            <a:pPr eaLnBrk="1" hangingPunct="1"/>
            <a:endParaRPr lang="en-AU" altLang="en-US" sz="1800" dirty="0">
              <a:cs typeface="宋体" charset="0"/>
            </a:endParaRPr>
          </a:p>
          <a:p>
            <a:pPr eaLnBrk="1" hangingPunct="1"/>
            <a:endParaRPr lang="en-AU" altLang="en-US" sz="1800" dirty="0">
              <a:cs typeface="宋体" charset="0"/>
            </a:endParaRPr>
          </a:p>
          <a:p>
            <a:pPr eaLnBrk="1" hangingPunct="1"/>
            <a:endParaRPr lang="en-US" sz="1800" b="1" dirty="0"/>
          </a:p>
          <a:p>
            <a:pPr eaLnBrk="1" hangingPunct="1"/>
            <a:endParaRPr lang="en-US" sz="1800" dirty="0">
              <a:cs typeface="宋体" charset="0"/>
            </a:endParaRPr>
          </a:p>
          <a:p>
            <a:pPr eaLnBrk="1" hangingPunct="1"/>
            <a:endParaRPr lang="en-US" sz="1800" dirty="0">
              <a:cs typeface="宋体" charset="0"/>
            </a:endParaRPr>
          </a:p>
          <a:p>
            <a:pPr eaLnBrk="1" hangingPunct="1"/>
            <a:endParaRPr lang="en-US" altLang="zh-CN" sz="1800" dirty="0">
              <a:cs typeface="宋体" charset="0"/>
            </a:endParaRPr>
          </a:p>
          <a:p>
            <a:pPr eaLnBrk="1" hangingPunct="1"/>
            <a:endParaRPr lang="en-PH" altLang="en-US" sz="1800" dirty="0"/>
          </a:p>
        </p:txBody>
      </p:sp>
      <p:sp>
        <p:nvSpPr>
          <p:cNvPr id="2355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5EA5AF86-2FDE-CB48-AB3D-B356823C51F1}" type="slidenum">
              <a:rPr lang="en-GB" altLang="en-US" sz="1200">
                <a:solidFill>
                  <a:schemeClr val="bg1"/>
                </a:solidFill>
              </a:rPr>
              <a:pPr>
                <a:lnSpc>
                  <a:spcPct val="100000"/>
                </a:lnSpc>
                <a:spcBef>
                  <a:spcPct val="0"/>
                </a:spcBef>
                <a:buFontTx/>
                <a:buNone/>
              </a:pPr>
              <a:t>12</a:t>
            </a:fld>
            <a:endParaRPr lang="en-GB" altLang="en-US" sz="1200">
              <a:solidFill>
                <a:schemeClr val="bg1"/>
              </a:solidFill>
            </a:endParaRPr>
          </a:p>
        </p:txBody>
      </p:sp>
      <p:sp>
        <p:nvSpPr>
          <p:cNvPr id="23554"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sp>
        <p:nvSpPr>
          <p:cNvPr id="19" name="Rounded Rectangle 18"/>
          <p:cNvSpPr/>
          <p:nvPr/>
        </p:nvSpPr>
        <p:spPr>
          <a:xfrm>
            <a:off x="61652" y="3500438"/>
            <a:ext cx="1321498" cy="1065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AU" altLang="en-US" sz="1200" dirty="0">
                <a:solidFill>
                  <a:schemeClr val="tx1"/>
                </a:solidFill>
              </a:rPr>
              <a:t>8. T</a:t>
            </a:r>
            <a:r>
              <a:rPr lang="en-AU" sz="1200" dirty="0">
                <a:solidFill>
                  <a:schemeClr val="tx1"/>
                </a:solidFill>
              </a:rPr>
              <a:t>ownship level monitoring &amp; </a:t>
            </a:r>
            <a:r>
              <a:rPr lang="en-AU" sz="1200" dirty="0" smtClean="0">
                <a:solidFill>
                  <a:schemeClr val="tx1"/>
                </a:solidFill>
              </a:rPr>
              <a:t>evaluation</a:t>
            </a:r>
            <a:endParaRPr lang="en-AU" altLang="en-US" sz="1200" dirty="0">
              <a:solidFill>
                <a:schemeClr val="tx1"/>
              </a:solidFill>
            </a:endParaRPr>
          </a:p>
        </p:txBody>
      </p:sp>
      <p:sp>
        <p:nvSpPr>
          <p:cNvPr id="15" name="Left Brace 14"/>
          <p:cNvSpPr/>
          <p:nvPr/>
        </p:nvSpPr>
        <p:spPr>
          <a:xfrm>
            <a:off x="1403349" y="1844824"/>
            <a:ext cx="187325" cy="4290864"/>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endParaRPr lang="en-US" altLang="en-US" sz="1800">
              <a:ea typeface="Arial" charset="0"/>
              <a:cs typeface="Arial" charset="0"/>
            </a:endParaRPr>
          </a:p>
        </p:txBody>
      </p:sp>
      <p:sp>
        <p:nvSpPr>
          <p:cNvPr id="23564" name="Rectangle 31"/>
          <p:cNvSpPr>
            <a:spLocks noChangeArrowheads="1"/>
          </p:cNvSpPr>
          <p:nvPr/>
        </p:nvSpPr>
        <p:spPr bwMode="auto">
          <a:xfrm>
            <a:off x="1733066" y="3243457"/>
            <a:ext cx="2556453"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2000" i="1" dirty="0"/>
              <a:t>PRIORITIZED AREA</a:t>
            </a:r>
          </a:p>
        </p:txBody>
      </p:sp>
      <p:sp>
        <p:nvSpPr>
          <p:cNvPr id="23565" name="Rectangle 32"/>
          <p:cNvSpPr>
            <a:spLocks noChangeArrowheads="1"/>
          </p:cNvSpPr>
          <p:nvPr/>
        </p:nvSpPr>
        <p:spPr bwMode="auto">
          <a:xfrm>
            <a:off x="1733066" y="2098016"/>
            <a:ext cx="2141676"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2000" i="1" dirty="0"/>
              <a:t>POPULATION DATA</a:t>
            </a:r>
          </a:p>
        </p:txBody>
      </p:sp>
      <p:sp>
        <p:nvSpPr>
          <p:cNvPr id="23566" name="Rectangle 33"/>
          <p:cNvSpPr>
            <a:spLocks noChangeArrowheads="1"/>
          </p:cNvSpPr>
          <p:nvPr/>
        </p:nvSpPr>
        <p:spPr bwMode="auto">
          <a:xfrm>
            <a:off x="1756944" y="2668247"/>
            <a:ext cx="1765550"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2000" i="1" dirty="0" smtClean="0"/>
              <a:t>SESSION PLAN</a:t>
            </a:r>
            <a:endParaRPr lang="en-US" altLang="en-US" sz="2000" i="1" dirty="0"/>
          </a:p>
        </p:txBody>
      </p:sp>
      <p:sp>
        <p:nvSpPr>
          <p:cNvPr id="21" name="Title 1"/>
          <p:cNvSpPr>
            <a:spLocks noGrp="1"/>
          </p:cNvSpPr>
          <p:nvPr>
            <p:ph type="title"/>
          </p:nvPr>
        </p:nvSpPr>
        <p:spPr>
          <a:xfrm>
            <a:off x="467544" y="174626"/>
            <a:ext cx="7886700" cy="614362"/>
          </a:xfrm>
        </p:spPr>
        <p:txBody>
          <a:bodyPr/>
          <a:lstStyle/>
          <a:p>
            <a:pPr algn="ctr" eaLnBrk="1" hangingPunct="1">
              <a:defRPr/>
            </a:pPr>
            <a:r>
              <a:rPr lang="en-PH" altLang="en-US" sz="3200" b="1" dirty="0">
                <a:solidFill>
                  <a:srgbClr val="346667"/>
                </a:solidFill>
                <a:latin typeface="+mn-lt"/>
                <a:ea typeface="+mn-ea"/>
                <a:cs typeface="Arial" charset="0"/>
              </a:rPr>
              <a:t>The </a:t>
            </a:r>
            <a:r>
              <a:rPr lang="en-PH" altLang="en-US" sz="3200" b="1" dirty="0" err="1">
                <a:solidFill>
                  <a:srgbClr val="346667"/>
                </a:solidFill>
                <a:latin typeface="+mn-lt"/>
                <a:ea typeface="+mn-ea"/>
                <a:cs typeface="Arial" charset="0"/>
              </a:rPr>
              <a:t>microplanning</a:t>
            </a:r>
            <a:r>
              <a:rPr lang="en-PH" altLang="en-US" sz="3200" b="1" dirty="0">
                <a:solidFill>
                  <a:srgbClr val="346667"/>
                </a:solidFill>
                <a:latin typeface="+mn-lt"/>
                <a:ea typeface="+mn-ea"/>
                <a:cs typeface="Arial" charset="0"/>
              </a:rPr>
              <a:t> process as currently implemented in Myanmar</a:t>
            </a:r>
          </a:p>
        </p:txBody>
      </p:sp>
      <p:sp>
        <p:nvSpPr>
          <p:cNvPr id="23563" name="Rectangle 30"/>
          <p:cNvSpPr>
            <a:spLocks noChangeArrowheads="1"/>
          </p:cNvSpPr>
          <p:nvPr/>
        </p:nvSpPr>
        <p:spPr bwMode="auto">
          <a:xfrm>
            <a:off x="1709844" y="3807016"/>
            <a:ext cx="3312420" cy="70788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2000" i="1" dirty="0"/>
              <a:t>ANNUAL VACCINE AND OTHER LOGISTIC REQUIREMENTS</a:t>
            </a:r>
          </a:p>
        </p:txBody>
      </p:sp>
      <p:sp>
        <p:nvSpPr>
          <p:cNvPr id="23567" name="Rectangle 34"/>
          <p:cNvSpPr>
            <a:spLocks noChangeArrowheads="1"/>
          </p:cNvSpPr>
          <p:nvPr/>
        </p:nvSpPr>
        <p:spPr bwMode="auto">
          <a:xfrm>
            <a:off x="1780065" y="4702429"/>
            <a:ext cx="3171979"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2000" i="1" dirty="0"/>
              <a:t>HUMAN RESOURCES</a:t>
            </a:r>
          </a:p>
        </p:txBody>
      </p:sp>
      <p:sp>
        <p:nvSpPr>
          <p:cNvPr id="23568" name="Rectangle 35"/>
          <p:cNvSpPr>
            <a:spLocks noChangeArrowheads="1"/>
          </p:cNvSpPr>
          <p:nvPr/>
        </p:nvSpPr>
        <p:spPr bwMode="auto">
          <a:xfrm>
            <a:off x="1720437" y="5379697"/>
            <a:ext cx="3424609"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2000" i="1" dirty="0"/>
              <a:t>COLD CHAIN INVENTORY</a:t>
            </a:r>
          </a:p>
        </p:txBody>
      </p:sp>
      <p:sp>
        <p:nvSpPr>
          <p:cNvPr id="2" name="Right Arrow 1"/>
          <p:cNvSpPr/>
          <p:nvPr/>
        </p:nvSpPr>
        <p:spPr>
          <a:xfrm>
            <a:off x="4453867" y="3336989"/>
            <a:ext cx="635420" cy="6131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68490" y="1910292"/>
            <a:ext cx="3191347" cy="200365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09084" y="3944780"/>
            <a:ext cx="2201926" cy="107753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09630" y="2479891"/>
            <a:ext cx="2201926" cy="109985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39956" y="3913950"/>
            <a:ext cx="1774247" cy="127941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8650" y="53975"/>
            <a:ext cx="7886700" cy="614363"/>
          </a:xfrm>
        </p:spPr>
        <p:txBody>
          <a:bodyPr/>
          <a:lstStyle/>
          <a:p>
            <a:pPr algn="ctr" eaLnBrk="1" hangingPunct="1">
              <a:defRPr/>
            </a:pPr>
            <a:r>
              <a:rPr lang="en-PH" altLang="en-US" sz="3200" b="1" dirty="0" smtClean="0">
                <a:solidFill>
                  <a:srgbClr val="346667"/>
                </a:solidFill>
                <a:latin typeface="+mn-lt"/>
                <a:ea typeface="+mn-ea"/>
                <a:cs typeface="Arial" charset="0"/>
              </a:rPr>
              <a:t>Defining the Vocabulary</a:t>
            </a:r>
            <a:endParaRPr lang="en-PH" altLang="en-US" sz="3200" b="1" dirty="0">
              <a:solidFill>
                <a:srgbClr val="346667"/>
              </a:solidFill>
              <a:latin typeface="+mn-lt"/>
              <a:ea typeface="+mn-ea"/>
              <a:cs typeface="Arial" charset="0"/>
            </a:endParaRPr>
          </a:p>
        </p:txBody>
      </p:sp>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9CCBE14F-AF16-5A48-9610-68F0F1AEB8C1}" type="slidenum">
              <a:rPr lang="en-GB" altLang="en-US" sz="1200">
                <a:solidFill>
                  <a:schemeClr val="bg1"/>
                </a:solidFill>
              </a:rPr>
              <a:pPr>
                <a:lnSpc>
                  <a:spcPct val="100000"/>
                </a:lnSpc>
                <a:spcBef>
                  <a:spcPct val="0"/>
                </a:spcBef>
                <a:buFontTx/>
                <a:buNone/>
              </a:pPr>
              <a:t>2</a:t>
            </a:fld>
            <a:endParaRPr lang="en-GB" altLang="en-US" sz="1200">
              <a:solidFill>
                <a:schemeClr val="bg1"/>
              </a:solidFill>
            </a:endParaRPr>
          </a:p>
        </p:txBody>
      </p:sp>
      <p:sp>
        <p:nvSpPr>
          <p:cNvPr id="15363"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graphicFrame>
        <p:nvGraphicFramePr>
          <p:cNvPr id="2" name="Table 1"/>
          <p:cNvGraphicFramePr>
            <a:graphicFrameLocks noGrp="1"/>
          </p:cNvGraphicFramePr>
          <p:nvPr>
            <p:extLst>
              <p:ext uri="{D42A27DB-BD31-4B8C-83A1-F6EECF244321}">
                <p14:modId xmlns:p14="http://schemas.microsoft.com/office/powerpoint/2010/main" xmlns="" val="969601020"/>
              </p:ext>
            </p:extLst>
          </p:nvPr>
        </p:nvGraphicFramePr>
        <p:xfrm>
          <a:off x="395536" y="1196752"/>
          <a:ext cx="8453437" cy="4290060"/>
        </p:xfrm>
        <a:graphic>
          <a:graphicData uri="http://schemas.openxmlformats.org/drawingml/2006/table">
            <a:tbl>
              <a:tblPr/>
              <a:tblGrid>
                <a:gridCol w="3054350"/>
                <a:gridCol w="5399087"/>
              </a:tblGrid>
              <a:tr h="37147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Arial" charset="0"/>
                          <a:cs typeface="Arial" charset="0"/>
                        </a:rPr>
                        <a:t>Term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ea typeface="Arial" charset="0"/>
                          <a:cs typeface="Arial" charset="0"/>
                        </a:rPr>
                        <a:t>Definition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Calibri" charset="0"/>
                          <a:ea typeface="宋体" charset="0"/>
                          <a:cs typeface="宋体" charset="0"/>
                        </a:rPr>
                        <a:t>EPI </a:t>
                      </a:r>
                      <a:r>
                        <a:rPr kumimoji="0" lang="en-US" altLang="zh-CN" sz="1600" b="0" i="0" u="none" strike="noStrike" cap="none" normalizeH="0" baseline="0" dirty="0" smtClean="0">
                          <a:ln>
                            <a:noFill/>
                          </a:ln>
                          <a:solidFill>
                            <a:schemeClr val="tx1"/>
                          </a:solidFill>
                          <a:effectLst/>
                          <a:latin typeface="Calibri" charset="0"/>
                          <a:ea typeface="宋体" charset="0"/>
                          <a:cs typeface="宋体" charset="0"/>
                        </a:rPr>
                        <a:t>Community</a:t>
                      </a:r>
                      <a:endParaRPr kumimoji="0" lang="en-US" altLang="en-US" sz="1600" b="0" i="0" u="none" strike="noStrike" cap="none" normalizeH="0" baseline="0" dirty="0">
                        <a:ln>
                          <a:noFill/>
                        </a:ln>
                        <a:solidFill>
                          <a:schemeClr val="tx1"/>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Calibri" charset="0"/>
                          <a:ea typeface="Arial" charset="0"/>
                          <a:cs typeface="Arial" charset="0"/>
                        </a:rPr>
                        <a:t>Any inhabited place observed in the country</a:t>
                      </a:r>
                      <a:endParaRPr kumimoji="0" lang="en-US" altLang="en-US" sz="1600" b="0" i="0" u="none" strike="noStrike" kern="1200" cap="none" normalizeH="0" baseline="0" dirty="0">
                        <a:ln>
                          <a:noFill/>
                        </a:ln>
                        <a:solidFill>
                          <a:schemeClr val="tx1"/>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charset="0"/>
                          <a:ea typeface="宋体" charset="0"/>
                          <a:cs typeface="宋体" charset="0"/>
                        </a:rPr>
                        <a:t>RHC</a:t>
                      </a:r>
                      <a:endParaRPr kumimoji="0" lang="en-US" altLang="en-US" sz="1600" b="0" i="0" u="none" strike="noStrike" cap="none" normalizeH="0" baseline="0" dirty="0">
                        <a:ln>
                          <a:noFill/>
                        </a:ln>
                        <a:solidFill>
                          <a:schemeClr val="tx1"/>
                        </a:solidFill>
                        <a:effectLst/>
                        <a:latin typeface="Calibri"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charset="0"/>
                          <a:ea typeface="Arial" charset="0"/>
                          <a:cs typeface="Arial" charset="0"/>
                        </a:rPr>
                        <a:t>Rural Health Centre</a:t>
                      </a:r>
                      <a:endParaRPr kumimoji="0" lang="en-US" altLang="en-US" sz="1600" b="0" i="0" u="none" strike="noStrike" cap="none" normalizeH="0" baseline="0" dirty="0">
                        <a:ln>
                          <a:noFill/>
                        </a:ln>
                        <a:solidFill>
                          <a:schemeClr val="tx1"/>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charset="0"/>
                          <a:ea typeface="宋体" charset="0"/>
                          <a:cs typeface="宋体" charset="0"/>
                        </a:rPr>
                        <a:t>SRHC</a:t>
                      </a:r>
                      <a:endParaRPr kumimoji="0" lang="en-US" altLang="en-US" sz="1600" b="0" i="0" u="none" strike="noStrike" cap="none" normalizeH="0" baseline="0" dirty="0">
                        <a:ln>
                          <a:noFill/>
                        </a:ln>
                        <a:solidFill>
                          <a:schemeClr val="tx1"/>
                        </a:solidFill>
                        <a:effectLst/>
                        <a:latin typeface="Calibri"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charset="0"/>
                          <a:ea typeface="Arial" charset="0"/>
                          <a:cs typeface="Arial" charset="0"/>
                        </a:rPr>
                        <a:t>Sub-Rural Health Centre</a:t>
                      </a:r>
                      <a:endParaRPr kumimoji="0" lang="en-US" altLang="en-US" sz="1600" b="0" i="0" u="none" strike="noStrike" cap="none" normalizeH="0" baseline="0" dirty="0">
                        <a:ln>
                          <a:noFill/>
                        </a:ln>
                        <a:solidFill>
                          <a:schemeClr val="tx1"/>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altLang="en-US" sz="1600" b="0" i="0" u="none" strike="noStrike" cap="none" normalizeH="0" baseline="0" dirty="0" smtClean="0">
                          <a:ln>
                            <a:noFill/>
                          </a:ln>
                          <a:solidFill>
                            <a:schemeClr val="tx1"/>
                          </a:solidFill>
                          <a:effectLst/>
                          <a:latin typeface="Calibri" charset="0"/>
                          <a:ea typeface="宋体" charset="0"/>
                          <a:cs typeface="宋体" charset="0"/>
                        </a:rPr>
                        <a:t>Session</a:t>
                      </a:r>
                      <a:endParaRPr kumimoji="0" lang="en-US" altLang="en-US" sz="1600" b="0" i="0" u="none" strike="noStrike" cap="none" normalizeH="0" baseline="0" dirty="0">
                        <a:ln>
                          <a:noFill/>
                        </a:ln>
                        <a:solidFill>
                          <a:schemeClr val="tx1"/>
                        </a:solidFill>
                        <a:effectLst/>
                        <a:latin typeface="Calibri"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charset="0"/>
                          <a:ea typeface="Arial" charset="0"/>
                          <a:cs typeface="Arial" charset="0"/>
                        </a:rPr>
                        <a:t>Activity of delivering vaccination within an EPI community within a specific </a:t>
                      </a:r>
                      <a:r>
                        <a:rPr kumimoji="0" lang="en-US" altLang="en-US" sz="1600" b="0" i="0" u="none" strike="noStrike" cap="none" normalizeH="0" baseline="0" dirty="0" smtClean="0">
                          <a:ln>
                            <a:noFill/>
                          </a:ln>
                          <a:solidFill>
                            <a:schemeClr val="tx1"/>
                          </a:solidFill>
                          <a:effectLst/>
                          <a:latin typeface="Calibri" charset="0"/>
                          <a:ea typeface="Arial" charset="0"/>
                          <a:cs typeface="Arial" charset="0"/>
                        </a:rPr>
                        <a:t>time</a:t>
                      </a:r>
                      <a:endParaRPr kumimoji="0" lang="en-US" altLang="en-US" sz="1600" b="0" i="0" u="none" strike="noStrike" cap="none" normalizeH="0" baseline="0" dirty="0">
                        <a:ln>
                          <a:noFill/>
                        </a:ln>
                        <a:solidFill>
                          <a:schemeClr val="tx1"/>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charset="0"/>
                          <a:ea typeface="宋体" charset="0"/>
                          <a:cs typeface="宋体" charset="0"/>
                        </a:rPr>
                        <a:t>Crash/REC</a:t>
                      </a:r>
                      <a:endParaRPr kumimoji="0" lang="en-US" altLang="en-US" sz="1600" b="0" i="0" u="none" strike="noStrike" cap="none" normalizeH="0" baseline="0" dirty="0">
                        <a:ln>
                          <a:noFill/>
                        </a:ln>
                        <a:solidFill>
                          <a:schemeClr val="tx1"/>
                        </a:solidFill>
                        <a:effectLst/>
                        <a:latin typeface="Calibri"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600" i="0" dirty="0" smtClean="0"/>
                        <a:t>Immunization strategy for </a:t>
                      </a:r>
                      <a:r>
                        <a:rPr lang="en-AU" sz="1600" i="0" dirty="0" smtClean="0"/>
                        <a:t>geographically hard to reach EPI communities</a:t>
                      </a:r>
                      <a:endParaRPr kumimoji="0" lang="en-US" altLang="en-US" sz="1600" b="0" i="0" u="none" strike="noStrike" cap="none" normalizeH="0" baseline="0" dirty="0">
                        <a:ln>
                          <a:noFill/>
                        </a:ln>
                        <a:solidFill>
                          <a:schemeClr val="tx1"/>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Calibri" charset="0"/>
                          <a:ea typeface="宋体" charset="0"/>
                          <a:cs typeface="宋体" charset="0"/>
                        </a:rPr>
                        <a:t>“POPULATION DATA”</a:t>
                      </a:r>
                      <a:endParaRPr kumimoji="0" lang="en-US" altLang="en-US" sz="1600" b="0" i="0" u="none" strike="noStrike" cap="none" normalizeH="0" baseline="0" dirty="0">
                        <a:ln>
                          <a:noFill/>
                        </a:ln>
                        <a:solidFill>
                          <a:schemeClr val="tx1"/>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Calibri" charset="0"/>
                          <a:ea typeface="Arial" charset="0"/>
                          <a:cs typeface="Arial" charset="0"/>
                        </a:rPr>
                        <a:t>Microplanning</a:t>
                      </a:r>
                      <a:r>
                        <a:rPr kumimoji="0" lang="en-US" altLang="en-US" sz="1600" b="0" i="0" u="none" strike="noStrike" cap="none" normalizeH="0" baseline="0" dirty="0">
                          <a:ln>
                            <a:noFill/>
                          </a:ln>
                          <a:solidFill>
                            <a:schemeClr val="tx1"/>
                          </a:solidFill>
                          <a:effectLst/>
                          <a:latin typeface="Calibri" charset="0"/>
                          <a:ea typeface="Arial" charset="0"/>
                          <a:cs typeface="Arial" charset="0"/>
                        </a:rPr>
                        <a:t> form including projected population </a:t>
                      </a:r>
                      <a:r>
                        <a:rPr kumimoji="0" lang="en-US" altLang="en-US" sz="1600" b="0" i="0" u="none" strike="noStrike" cap="none" normalizeH="0" baseline="0" dirty="0" smtClean="0">
                          <a:ln>
                            <a:noFill/>
                          </a:ln>
                          <a:solidFill>
                            <a:schemeClr val="tx1"/>
                          </a:solidFill>
                          <a:effectLst/>
                          <a:latin typeface="Calibri" charset="0"/>
                          <a:ea typeface="Arial" charset="0"/>
                          <a:cs typeface="Arial" charset="0"/>
                        </a:rPr>
                        <a:t>calculated </a:t>
                      </a:r>
                      <a:r>
                        <a:rPr kumimoji="0" lang="en-US" altLang="en-US" sz="1600" b="0" i="0" u="none" strike="noStrike" cap="none" normalizeH="0" baseline="0" dirty="0">
                          <a:ln>
                            <a:noFill/>
                          </a:ln>
                          <a:solidFill>
                            <a:schemeClr val="tx1"/>
                          </a:solidFill>
                          <a:effectLst/>
                          <a:latin typeface="Calibri" charset="0"/>
                          <a:ea typeface="Arial" charset="0"/>
                          <a:cs typeface="Arial" charset="0"/>
                        </a:rPr>
                        <a:t>from population headcounts by midwives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charset="0"/>
                          <a:ea typeface="宋体" charset="0"/>
                          <a:cs typeface="宋体" charset="0"/>
                        </a:rPr>
                        <a:t>“PRIORITIZED AREA”</a:t>
                      </a:r>
                      <a:endParaRPr kumimoji="0" lang="en-US" altLang="en-US" sz="1600" b="0" i="0" u="none" strike="noStrike" cap="none" normalizeH="0" baseline="0" dirty="0">
                        <a:ln>
                          <a:noFill/>
                        </a:ln>
                        <a:solidFill>
                          <a:schemeClr val="tx1"/>
                        </a:solidFill>
                        <a:effectLst/>
                        <a:latin typeface="Calibri" charset="0"/>
                        <a:ea typeface="宋体" charset="0"/>
                        <a:cs typeface="宋体"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a:ln>
                            <a:noFill/>
                          </a:ln>
                          <a:solidFill>
                            <a:schemeClr val="tx1"/>
                          </a:solidFill>
                          <a:effectLst/>
                          <a:latin typeface="Calibri" charset="0"/>
                          <a:ea typeface="Arial" charset="0"/>
                          <a:cs typeface="Arial" charset="0"/>
                        </a:rPr>
                        <a:t>Microplanning</a:t>
                      </a:r>
                      <a:r>
                        <a:rPr kumimoji="0" lang="en-US" altLang="en-US" sz="1600" b="0" i="0" u="none" strike="noStrike" cap="none" normalizeH="0" baseline="0" dirty="0">
                          <a:ln>
                            <a:noFill/>
                          </a:ln>
                          <a:solidFill>
                            <a:schemeClr val="tx1"/>
                          </a:solidFill>
                          <a:effectLst/>
                          <a:latin typeface="Calibri" charset="0"/>
                          <a:ea typeface="Arial" charset="0"/>
                          <a:cs typeface="Arial" charset="0"/>
                        </a:rPr>
                        <a:t> form including data on doses of vaccine administered and unimmunized children recorded by midwives from </a:t>
                      </a:r>
                      <a:r>
                        <a:rPr kumimoji="0" lang="en-US" altLang="en-US" sz="1600" b="0" i="0" u="none" strike="noStrike" cap="none" normalizeH="0" baseline="0" dirty="0" err="1">
                          <a:ln>
                            <a:noFill/>
                          </a:ln>
                          <a:solidFill>
                            <a:schemeClr val="tx1"/>
                          </a:solidFill>
                          <a:effectLst/>
                          <a:latin typeface="Calibri" charset="0"/>
                          <a:ea typeface="Arial" charset="0"/>
                          <a:cs typeface="Arial" charset="0"/>
                        </a:rPr>
                        <a:t>preceeding</a:t>
                      </a:r>
                      <a:r>
                        <a:rPr kumimoji="0" lang="en-US" altLang="en-US" sz="1600" b="0" i="0" u="none" strike="noStrike" cap="none" normalizeH="0" baseline="0" dirty="0">
                          <a:ln>
                            <a:noFill/>
                          </a:ln>
                          <a:solidFill>
                            <a:schemeClr val="tx1"/>
                          </a:solidFill>
                          <a:effectLst/>
                          <a:latin typeface="Calibri" charset="0"/>
                          <a:ea typeface="Arial" charset="0"/>
                          <a:cs typeface="Arial" charset="0"/>
                        </a:rPr>
                        <a:t> 12 months</a:t>
                      </a:r>
                      <a:endParaRPr kumimoji="0" lang="en-US" altLang="en-US" sz="1800" b="0" i="0" u="none" strike="noStrike" cap="none" normalizeH="0" baseline="0" dirty="0">
                        <a:ln>
                          <a:noFill/>
                        </a:ln>
                        <a:solidFill>
                          <a:srgbClr val="000000"/>
                        </a:solidFill>
                        <a:effectLst/>
                        <a:latin typeface="Calibri" charset="0"/>
                        <a:ea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Calibri"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bl>
          </a:graphicData>
        </a:graphic>
      </p:graphicFrame>
      <p:sp>
        <p:nvSpPr>
          <p:cNvPr id="6" name="Content Placeholder 2"/>
          <p:cNvSpPr>
            <a:spLocks noGrp="1"/>
          </p:cNvSpPr>
          <p:nvPr>
            <p:ph idx="1"/>
          </p:nvPr>
        </p:nvSpPr>
        <p:spPr>
          <a:xfrm>
            <a:off x="323528" y="668339"/>
            <a:ext cx="8971532" cy="384398"/>
          </a:xfrm>
        </p:spPr>
        <p:txBody>
          <a:bodyPr/>
          <a:lstStyle/>
          <a:p>
            <a:r>
              <a:rPr lang="en-AU" altLang="en-US" sz="2400" dirty="0" smtClean="0">
                <a:solidFill>
                  <a:srgbClr val="346667"/>
                </a:solidFill>
                <a:cs typeface="宋体" charset="0"/>
              </a:rPr>
              <a:t>Key terminology used throughout this workshop</a:t>
            </a:r>
            <a:endParaRPr lang="en-US" sz="2400" dirty="0">
              <a:solidFill>
                <a:srgbClr val="346667"/>
              </a:solidFill>
              <a:cs typeface="宋体"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8650" y="53975"/>
            <a:ext cx="7886700" cy="614363"/>
          </a:xfrm>
        </p:spPr>
        <p:txBody>
          <a:bodyPr/>
          <a:lstStyle/>
          <a:p>
            <a:pPr algn="ctr" eaLnBrk="1" hangingPunct="1">
              <a:defRPr/>
            </a:pPr>
            <a:r>
              <a:rPr lang="en-PH" altLang="en-US" sz="3200" b="1" dirty="0" smtClean="0">
                <a:solidFill>
                  <a:srgbClr val="346667"/>
                </a:solidFill>
                <a:latin typeface="+mn-lt"/>
                <a:ea typeface="+mn-ea"/>
                <a:cs typeface="Arial" charset="0"/>
              </a:rPr>
              <a:t>The </a:t>
            </a:r>
            <a:r>
              <a:rPr lang="en-PH" altLang="en-US" sz="3200" b="1" dirty="0" err="1" smtClean="0">
                <a:solidFill>
                  <a:srgbClr val="346667"/>
                </a:solidFill>
                <a:latin typeface="+mn-lt"/>
                <a:ea typeface="+mn-ea"/>
                <a:cs typeface="Arial" charset="0"/>
              </a:rPr>
              <a:t>Microplanning</a:t>
            </a:r>
            <a:r>
              <a:rPr lang="en-PH" altLang="en-US" sz="3200" b="1" dirty="0" smtClean="0">
                <a:solidFill>
                  <a:srgbClr val="346667"/>
                </a:solidFill>
                <a:latin typeface="+mn-lt"/>
                <a:ea typeface="+mn-ea"/>
                <a:cs typeface="Arial" charset="0"/>
              </a:rPr>
              <a:t> Process</a:t>
            </a:r>
            <a:endParaRPr lang="en-PH" altLang="en-US" sz="3200" b="1" dirty="0">
              <a:solidFill>
                <a:srgbClr val="346667"/>
              </a:solidFill>
              <a:latin typeface="+mn-lt"/>
              <a:ea typeface="+mn-ea"/>
              <a:cs typeface="Arial" charset="0"/>
            </a:endParaRPr>
          </a:p>
        </p:txBody>
      </p:sp>
      <p:sp>
        <p:nvSpPr>
          <p:cNvPr id="16386" name="Content Placeholder 2"/>
          <p:cNvSpPr>
            <a:spLocks noGrp="1"/>
          </p:cNvSpPr>
          <p:nvPr>
            <p:ph idx="1"/>
          </p:nvPr>
        </p:nvSpPr>
        <p:spPr>
          <a:xfrm>
            <a:off x="280988" y="777875"/>
            <a:ext cx="8971532" cy="5315421"/>
          </a:xfrm>
        </p:spPr>
        <p:txBody>
          <a:bodyPr/>
          <a:lstStyle/>
          <a:p>
            <a:r>
              <a:rPr lang="en-US" altLang="zh-CN" sz="2400" dirty="0" err="1" smtClean="0">
                <a:solidFill>
                  <a:srgbClr val="346667"/>
                </a:solidFill>
                <a:cs typeface="宋体" charset="0"/>
              </a:rPr>
              <a:t>Microplanning</a:t>
            </a:r>
            <a:r>
              <a:rPr lang="en-US" altLang="zh-CN" sz="2400" dirty="0" smtClean="0">
                <a:solidFill>
                  <a:srgbClr val="346667"/>
                </a:solidFill>
                <a:cs typeface="宋体" charset="0"/>
              </a:rPr>
              <a:t> is the </a:t>
            </a:r>
            <a:r>
              <a:rPr lang="en-US" altLang="zh-CN" sz="2400" dirty="0">
                <a:solidFill>
                  <a:srgbClr val="346667"/>
                </a:solidFill>
                <a:cs typeface="宋体" charset="0"/>
              </a:rPr>
              <a:t>process of </a:t>
            </a:r>
            <a:r>
              <a:rPr lang="en-US" sz="2400" dirty="0">
                <a:solidFill>
                  <a:srgbClr val="346667"/>
                </a:solidFill>
                <a:cs typeface="宋体" charset="0"/>
              </a:rPr>
              <a:t>identify local problems and find corrective solutions to immunization delivery using local </a:t>
            </a:r>
            <a:r>
              <a:rPr lang="en-US" sz="2400" dirty="0" smtClean="0">
                <a:solidFill>
                  <a:srgbClr val="346667"/>
                </a:solidFill>
                <a:cs typeface="宋体" charset="0"/>
              </a:rPr>
              <a:t>data</a:t>
            </a:r>
          </a:p>
          <a:p>
            <a:r>
              <a:rPr lang="en-US" sz="2400" dirty="0" smtClean="0">
                <a:solidFill>
                  <a:srgbClr val="346667"/>
                </a:solidFill>
                <a:cs typeface="宋体" charset="0"/>
              </a:rPr>
              <a:t>It was developed and introduced under the Reach Every District (RED) strategy* by WHO, UNICEF and other partners in 2002, later followed by the Reach Every Community (REC) strategy **</a:t>
            </a:r>
          </a:p>
          <a:p>
            <a:r>
              <a:rPr lang="en-AU" sz="2400" dirty="0">
                <a:solidFill>
                  <a:srgbClr val="346667"/>
                </a:solidFill>
                <a:cs typeface="宋体" charset="0"/>
              </a:rPr>
              <a:t>Since 2002, several countries worldwide have started implementing RED strategies to varying degrees, and country evaluations in 2005 and 2007 have shown that implementation of the RED strategy results in significantly more infants being reached by immunization </a:t>
            </a:r>
            <a:r>
              <a:rPr lang="en-AU" sz="2400" dirty="0" smtClean="0">
                <a:solidFill>
                  <a:srgbClr val="346667"/>
                </a:solidFill>
                <a:cs typeface="宋体" charset="0"/>
              </a:rPr>
              <a:t>services</a:t>
            </a:r>
          </a:p>
          <a:p>
            <a:r>
              <a:rPr lang="en-AU" altLang="en-US" sz="2400" dirty="0" smtClean="0">
                <a:solidFill>
                  <a:srgbClr val="346667"/>
                </a:solidFill>
                <a:cs typeface="宋体" charset="0"/>
              </a:rPr>
              <a:t>REC is </a:t>
            </a:r>
            <a:r>
              <a:rPr lang="en-AU" altLang="en-US" sz="2400" dirty="0" smtClean="0">
                <a:solidFill>
                  <a:srgbClr val="346667"/>
                </a:solidFill>
                <a:cs typeface="宋体" charset="0"/>
              </a:rPr>
              <a:t>applied </a:t>
            </a:r>
            <a:r>
              <a:rPr lang="en-AU" altLang="en-US" sz="2400" dirty="0" smtClean="0">
                <a:solidFill>
                  <a:srgbClr val="346667"/>
                </a:solidFill>
                <a:cs typeface="宋体" charset="0"/>
              </a:rPr>
              <a:t>in Myanmar as one of the strategies to address the strategic needs of the </a:t>
            </a:r>
            <a:r>
              <a:rPr lang="en-US" sz="2400" dirty="0">
                <a:solidFill>
                  <a:srgbClr val="346667"/>
                </a:solidFill>
                <a:cs typeface="宋体" charset="0"/>
              </a:rPr>
              <a:t>Expanded Program on </a:t>
            </a:r>
            <a:r>
              <a:rPr lang="en-US" sz="2400" dirty="0" smtClean="0">
                <a:solidFill>
                  <a:srgbClr val="346667"/>
                </a:solidFill>
                <a:cs typeface="宋体" charset="0"/>
              </a:rPr>
              <a:t>Immunization Multi </a:t>
            </a:r>
            <a:r>
              <a:rPr lang="en-US" sz="2400" dirty="0">
                <a:solidFill>
                  <a:srgbClr val="346667"/>
                </a:solidFill>
                <a:cs typeface="宋体" charset="0"/>
              </a:rPr>
              <a:t>Year </a:t>
            </a:r>
            <a:r>
              <a:rPr lang="en-US" sz="2400" dirty="0" smtClean="0">
                <a:solidFill>
                  <a:srgbClr val="346667"/>
                </a:solidFill>
                <a:cs typeface="宋体" charset="0"/>
              </a:rPr>
              <a:t>Plan </a:t>
            </a:r>
            <a:r>
              <a:rPr lang="fi-FI" sz="2400" dirty="0" smtClean="0">
                <a:solidFill>
                  <a:srgbClr val="346667"/>
                </a:solidFill>
                <a:cs typeface="宋体" charset="0"/>
              </a:rPr>
              <a:t>2017-2021</a:t>
            </a:r>
          </a:p>
          <a:p>
            <a:endParaRPr lang="fi-FI" sz="2400" dirty="0" smtClean="0">
              <a:solidFill>
                <a:srgbClr val="346667"/>
              </a:solidFill>
              <a:cs typeface="宋体" charset="0"/>
            </a:endParaRPr>
          </a:p>
          <a:p>
            <a:endParaRPr lang="en-AU" altLang="en-US" sz="2400" dirty="0">
              <a:solidFill>
                <a:srgbClr val="346667"/>
              </a:solidFill>
              <a:cs typeface="宋体" charset="0"/>
            </a:endParaRPr>
          </a:p>
          <a:p>
            <a:pPr eaLnBrk="1" hangingPunct="1"/>
            <a:endParaRPr lang="en-AU" altLang="en-US" sz="2400" dirty="0">
              <a:solidFill>
                <a:srgbClr val="346667"/>
              </a:solidFill>
              <a:cs typeface="宋体" charset="0"/>
            </a:endParaRPr>
          </a:p>
          <a:p>
            <a:pPr eaLnBrk="1" hangingPunct="1"/>
            <a:endParaRPr lang="en-AU" altLang="en-US" sz="2400" dirty="0">
              <a:solidFill>
                <a:srgbClr val="346667"/>
              </a:solidFill>
              <a:cs typeface="宋体" charset="0"/>
            </a:endParaRPr>
          </a:p>
          <a:p>
            <a:pPr eaLnBrk="1" hangingPunct="1"/>
            <a:endParaRPr lang="en-US" sz="2400" b="1" dirty="0"/>
          </a:p>
          <a:p>
            <a:pPr eaLnBrk="1" hangingPunct="1"/>
            <a:endParaRPr lang="en-US" sz="2400" dirty="0">
              <a:solidFill>
                <a:srgbClr val="346667"/>
              </a:solidFill>
              <a:cs typeface="宋体" charset="0"/>
            </a:endParaRPr>
          </a:p>
          <a:p>
            <a:pPr eaLnBrk="1" hangingPunct="1"/>
            <a:endParaRPr lang="en-US" sz="2400" dirty="0">
              <a:solidFill>
                <a:srgbClr val="346667"/>
              </a:solidFill>
              <a:cs typeface="宋体" charset="0"/>
            </a:endParaRPr>
          </a:p>
          <a:p>
            <a:pPr eaLnBrk="1" hangingPunct="1"/>
            <a:endParaRPr lang="en-US" altLang="zh-CN" sz="2400" dirty="0">
              <a:solidFill>
                <a:srgbClr val="346667"/>
              </a:solidFill>
              <a:cs typeface="宋体" charset="0"/>
            </a:endParaRPr>
          </a:p>
          <a:p>
            <a:pPr eaLnBrk="1" hangingPunct="1"/>
            <a:endParaRPr lang="en-PH" altLang="en-US" sz="2400" dirty="0"/>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12D841A3-012B-784C-B132-C0EB400A7069}" type="slidenum">
              <a:rPr lang="en-GB" altLang="en-US" sz="1200">
                <a:solidFill>
                  <a:schemeClr val="bg1"/>
                </a:solidFill>
              </a:rPr>
              <a:pPr>
                <a:lnSpc>
                  <a:spcPct val="100000"/>
                </a:lnSpc>
                <a:spcBef>
                  <a:spcPct val="0"/>
                </a:spcBef>
                <a:buFontTx/>
                <a:buNone/>
              </a:pPr>
              <a:t>3</a:t>
            </a:fld>
            <a:endParaRPr lang="en-GB" altLang="en-US" sz="1200">
              <a:solidFill>
                <a:schemeClr val="bg1"/>
              </a:solidFill>
            </a:endParaRPr>
          </a:p>
        </p:txBody>
      </p:sp>
      <p:sp>
        <p:nvSpPr>
          <p:cNvPr id="16388"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pic>
        <p:nvPicPr>
          <p:cNvPr id="7" name="Picture 4" descr="C:\Users\Samsung\AppData\Local\Microsoft\Windows\INetCache\IE\TH5BE5R4\sivvus-pendrive-icon-4[1].png"/>
          <p:cNvPicPr>
            <a:picLocks noChangeAspect="1" noChangeArrowheads="1"/>
          </p:cNvPicPr>
          <p:nvPr/>
        </p:nvPicPr>
        <p:blipFill>
          <a:blip r:embed="rId3" cstate="print"/>
          <a:srcRect/>
          <a:stretch>
            <a:fillRect/>
          </a:stretch>
        </p:blipFill>
        <p:spPr bwMode="auto">
          <a:xfrm>
            <a:off x="4860032" y="5013176"/>
            <a:ext cx="790575" cy="792163"/>
          </a:xfrm>
          <a:prstGeom prst="rect">
            <a:avLst/>
          </a:prstGeom>
          <a:noFill/>
          <a:ln w="9525">
            <a:noFill/>
            <a:miter lim="800000"/>
            <a:headEnd/>
            <a:tailEnd/>
          </a:ln>
        </p:spPr>
      </p:pic>
      <p:sp>
        <p:nvSpPr>
          <p:cNvPr id="8" name="Rectangle 7"/>
          <p:cNvSpPr/>
          <p:nvPr/>
        </p:nvSpPr>
        <p:spPr>
          <a:xfrm>
            <a:off x="5459554" y="5404818"/>
            <a:ext cx="3660617" cy="523220"/>
          </a:xfrm>
          <a:prstGeom prst="rect">
            <a:avLst/>
          </a:prstGeom>
        </p:spPr>
        <p:txBody>
          <a:bodyPr wrap="none">
            <a:spAutoFit/>
          </a:bodyPr>
          <a:lstStyle/>
          <a:p>
            <a:r>
              <a:rPr lang="en-US" sz="1400" dirty="0" err="1" smtClean="0"/>
              <a:t>WHO_REC_Microplanning_guide.pdf</a:t>
            </a:r>
            <a:endParaRPr lang="en-US" sz="1400" dirty="0" smtClean="0"/>
          </a:p>
          <a:p>
            <a:r>
              <a:rPr lang="en-US" sz="1400" dirty="0"/>
              <a:t>WHO_Microplanning_Immunization_RED_2009</a:t>
            </a:r>
          </a:p>
        </p:txBody>
      </p:sp>
    </p:spTree>
    <p:extLst>
      <p:ext uri="{BB962C8B-B14F-4D97-AF65-F5344CB8AC3E}">
        <p14:creationId xmlns:p14="http://schemas.microsoft.com/office/powerpoint/2010/main" xmlns="" val="810933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8650" y="53975"/>
            <a:ext cx="7886700" cy="614363"/>
          </a:xfrm>
        </p:spPr>
        <p:txBody>
          <a:bodyPr/>
          <a:lstStyle/>
          <a:p>
            <a:pPr algn="ctr" eaLnBrk="1" hangingPunct="1">
              <a:defRPr/>
            </a:pPr>
            <a:r>
              <a:rPr lang="en-PH" altLang="en-US" sz="3200" b="1" dirty="0" smtClean="0">
                <a:solidFill>
                  <a:srgbClr val="346667"/>
                </a:solidFill>
                <a:latin typeface="+mn-lt"/>
                <a:ea typeface="+mn-ea"/>
                <a:cs typeface="Arial" charset="0"/>
              </a:rPr>
              <a:t>The </a:t>
            </a:r>
            <a:r>
              <a:rPr lang="en-PH" altLang="en-US" sz="3200" b="1" dirty="0" err="1" smtClean="0">
                <a:solidFill>
                  <a:srgbClr val="346667"/>
                </a:solidFill>
                <a:latin typeface="+mn-lt"/>
                <a:ea typeface="+mn-ea"/>
                <a:cs typeface="Arial" charset="0"/>
              </a:rPr>
              <a:t>Microplanning</a:t>
            </a:r>
            <a:r>
              <a:rPr lang="en-PH" altLang="en-US" sz="3200" b="1" dirty="0" smtClean="0">
                <a:solidFill>
                  <a:srgbClr val="346667"/>
                </a:solidFill>
                <a:latin typeface="+mn-lt"/>
                <a:ea typeface="+mn-ea"/>
                <a:cs typeface="Arial" charset="0"/>
              </a:rPr>
              <a:t> Process</a:t>
            </a:r>
            <a:endParaRPr lang="en-PH" altLang="en-US" sz="3200" b="1" dirty="0">
              <a:solidFill>
                <a:srgbClr val="346667"/>
              </a:solidFill>
              <a:latin typeface="+mn-lt"/>
              <a:ea typeface="+mn-ea"/>
              <a:cs typeface="Arial" charset="0"/>
            </a:endParaRPr>
          </a:p>
        </p:txBody>
      </p:sp>
      <p:sp>
        <p:nvSpPr>
          <p:cNvPr id="16386" name="Content Placeholder 2"/>
          <p:cNvSpPr>
            <a:spLocks noGrp="1"/>
          </p:cNvSpPr>
          <p:nvPr>
            <p:ph idx="1"/>
          </p:nvPr>
        </p:nvSpPr>
        <p:spPr>
          <a:xfrm>
            <a:off x="280988" y="777875"/>
            <a:ext cx="8971532" cy="5315421"/>
          </a:xfrm>
        </p:spPr>
        <p:txBody>
          <a:bodyPr/>
          <a:lstStyle/>
          <a:p>
            <a:r>
              <a:rPr lang="en-US" altLang="en-US" sz="2400" dirty="0" smtClean="0">
                <a:solidFill>
                  <a:srgbClr val="346667"/>
                </a:solidFill>
                <a:cs typeface="宋体" charset="0"/>
              </a:rPr>
              <a:t>Five main operational components of the RED approach</a:t>
            </a:r>
            <a:endParaRPr lang="en-US" sz="2400" dirty="0">
              <a:solidFill>
                <a:srgbClr val="346667"/>
              </a:solidFill>
              <a:cs typeface="宋体" charset="0"/>
            </a:endParaRPr>
          </a:p>
          <a:p>
            <a:pPr eaLnBrk="1" hangingPunct="1"/>
            <a:endParaRPr lang="en-US" altLang="zh-CN" sz="2400" dirty="0">
              <a:solidFill>
                <a:srgbClr val="346667"/>
              </a:solidFill>
              <a:cs typeface="宋体" charset="0"/>
            </a:endParaRPr>
          </a:p>
          <a:p>
            <a:pPr eaLnBrk="1" hangingPunct="1"/>
            <a:endParaRPr lang="en-PH" altLang="en-US" sz="2400" dirty="0"/>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12D841A3-012B-784C-B132-C0EB400A7069}" type="slidenum">
              <a:rPr lang="en-GB" altLang="en-US" sz="1200">
                <a:solidFill>
                  <a:schemeClr val="bg1"/>
                </a:solidFill>
              </a:rPr>
              <a:pPr>
                <a:lnSpc>
                  <a:spcPct val="100000"/>
                </a:lnSpc>
                <a:spcBef>
                  <a:spcPct val="0"/>
                </a:spcBef>
                <a:buFontTx/>
                <a:buNone/>
              </a:pPr>
              <a:t>4</a:t>
            </a:fld>
            <a:endParaRPr lang="en-GB" altLang="en-US" sz="1200">
              <a:solidFill>
                <a:schemeClr val="bg1"/>
              </a:solidFill>
            </a:endParaRPr>
          </a:p>
        </p:txBody>
      </p:sp>
      <p:sp>
        <p:nvSpPr>
          <p:cNvPr id="16388"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sp>
        <p:nvSpPr>
          <p:cNvPr id="2" name="TextBox 1"/>
          <p:cNvSpPr txBox="1"/>
          <p:nvPr/>
        </p:nvSpPr>
        <p:spPr>
          <a:xfrm>
            <a:off x="515852" y="5876600"/>
            <a:ext cx="8156592" cy="369332"/>
          </a:xfrm>
          <a:prstGeom prst="rect">
            <a:avLst/>
          </a:prstGeom>
          <a:noFill/>
        </p:spPr>
        <p:txBody>
          <a:bodyPr wrap="none" rtlCol="0">
            <a:spAutoFit/>
          </a:bodyPr>
          <a:lstStyle/>
          <a:p>
            <a:r>
              <a:rPr lang="en-US" dirty="0"/>
              <a:t>*</a:t>
            </a:r>
            <a:r>
              <a:rPr lang="en-US" dirty="0" smtClean="0"/>
              <a:t>http</a:t>
            </a:r>
            <a:r>
              <a:rPr lang="en-US" dirty="0"/>
              <a:t>://</a:t>
            </a:r>
            <a:r>
              <a:rPr lang="en-US" dirty="0" err="1"/>
              <a:t>www.who.int</a:t>
            </a:r>
            <a:r>
              <a:rPr lang="en-US" dirty="0"/>
              <a:t>/immunization/</a:t>
            </a:r>
            <a:r>
              <a:rPr lang="en-US" dirty="0" err="1"/>
              <a:t>programmes_systems</a:t>
            </a:r>
            <a:r>
              <a:rPr lang="en-US" dirty="0"/>
              <a:t>/</a:t>
            </a:r>
            <a:r>
              <a:rPr lang="en-US" dirty="0" err="1"/>
              <a:t>service_delivery</a:t>
            </a:r>
            <a:r>
              <a:rPr lang="en-US" dirty="0"/>
              <a:t>/red/en/</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5576" y="1287570"/>
            <a:ext cx="3024336" cy="4560938"/>
          </a:xfrm>
          <a:prstGeom prst="rect">
            <a:avLst/>
          </a:prstGeom>
        </p:spPr>
      </p:pic>
      <p:sp>
        <p:nvSpPr>
          <p:cNvPr id="4" name="Rectangle 3"/>
          <p:cNvSpPr/>
          <p:nvPr/>
        </p:nvSpPr>
        <p:spPr>
          <a:xfrm>
            <a:off x="4452410" y="1312528"/>
            <a:ext cx="4691590" cy="4339650"/>
          </a:xfrm>
          <a:prstGeom prst="rect">
            <a:avLst/>
          </a:prstGeom>
        </p:spPr>
        <p:txBody>
          <a:bodyPr wrap="square">
            <a:spAutoFit/>
          </a:bodyPr>
          <a:lstStyle/>
          <a:p>
            <a:r>
              <a:rPr lang="en-US" sz="2400" dirty="0">
                <a:solidFill>
                  <a:srgbClr val="346667"/>
                </a:solidFill>
                <a:cs typeface="宋体" charset="0"/>
              </a:rPr>
              <a:t>CYMP  2017-2021</a:t>
            </a:r>
          </a:p>
          <a:p>
            <a:r>
              <a:rPr lang="en-US" b="1" dirty="0" smtClean="0">
                <a:solidFill>
                  <a:srgbClr val="346667"/>
                </a:solidFill>
                <a:latin typeface="+mn-lt"/>
                <a:ea typeface="+mn-ea"/>
                <a:cs typeface="宋体" charset="0"/>
              </a:rPr>
              <a:t>Objective 1</a:t>
            </a:r>
            <a:r>
              <a:rPr lang="en-US" dirty="0" smtClean="0">
                <a:solidFill>
                  <a:srgbClr val="346667"/>
                </a:solidFill>
                <a:latin typeface="+mn-lt"/>
                <a:ea typeface="+mn-ea"/>
                <a:cs typeface="宋体" charset="0"/>
              </a:rPr>
              <a:t>:</a:t>
            </a:r>
          </a:p>
          <a:p>
            <a:r>
              <a:rPr lang="en-US" dirty="0" smtClean="0">
                <a:solidFill>
                  <a:srgbClr val="346667"/>
                </a:solidFill>
                <a:latin typeface="+mn-lt"/>
                <a:ea typeface="+mn-ea"/>
                <a:cs typeface="宋体" charset="0"/>
              </a:rPr>
              <a:t>to </a:t>
            </a:r>
            <a:r>
              <a:rPr lang="en-US" dirty="0">
                <a:solidFill>
                  <a:srgbClr val="346667"/>
                </a:solidFill>
                <a:latin typeface="+mn-lt"/>
                <a:ea typeface="+mn-ea"/>
                <a:cs typeface="宋体" charset="0"/>
              </a:rPr>
              <a:t>strengthen immunization program management, human resources, financing and</a:t>
            </a:r>
          </a:p>
          <a:p>
            <a:r>
              <a:rPr lang="en-US" dirty="0">
                <a:solidFill>
                  <a:srgbClr val="346667"/>
                </a:solidFill>
                <a:latin typeface="+mn-lt"/>
                <a:ea typeface="+mn-ea"/>
                <a:cs typeface="宋体" charset="0"/>
              </a:rPr>
              <a:t>service delivery to provide equitable service to all target population including special strategy for </a:t>
            </a:r>
            <a:r>
              <a:rPr lang="en-US" dirty="0" err="1" smtClean="0">
                <a:solidFill>
                  <a:srgbClr val="346667"/>
                </a:solidFill>
                <a:latin typeface="+mn-lt"/>
                <a:ea typeface="+mn-ea"/>
                <a:cs typeface="宋体" charset="0"/>
              </a:rPr>
              <a:t>peri</a:t>
            </a:r>
            <a:r>
              <a:rPr lang="en-US" dirty="0" smtClean="0">
                <a:solidFill>
                  <a:srgbClr val="346667"/>
                </a:solidFill>
                <a:latin typeface="+mn-lt"/>
                <a:ea typeface="+mn-ea"/>
                <a:cs typeface="宋体" charset="0"/>
              </a:rPr>
              <a:t>-urban</a:t>
            </a:r>
            <a:r>
              <a:rPr lang="en-US" dirty="0">
                <a:solidFill>
                  <a:srgbClr val="346667"/>
                </a:solidFill>
                <a:latin typeface="+mn-lt"/>
                <a:ea typeface="+mn-ea"/>
                <a:cs typeface="宋体" charset="0"/>
              </a:rPr>
              <a:t>,</a:t>
            </a:r>
          </a:p>
          <a:p>
            <a:r>
              <a:rPr lang="en-US" dirty="0">
                <a:solidFill>
                  <a:srgbClr val="346667"/>
                </a:solidFill>
                <a:latin typeface="+mn-lt"/>
                <a:ea typeface="+mn-ea"/>
                <a:cs typeface="宋体" charset="0"/>
              </a:rPr>
              <a:t>slum, </a:t>
            </a:r>
            <a:r>
              <a:rPr lang="en-US" dirty="0" smtClean="0">
                <a:solidFill>
                  <a:srgbClr val="346667"/>
                </a:solidFill>
                <a:latin typeface="+mn-lt"/>
                <a:ea typeface="+mn-ea"/>
                <a:cs typeface="宋体" charset="0"/>
              </a:rPr>
              <a:t>migrant population</a:t>
            </a:r>
            <a:r>
              <a:rPr lang="en-US" dirty="0">
                <a:solidFill>
                  <a:srgbClr val="346667"/>
                </a:solidFill>
                <a:latin typeface="+mn-lt"/>
                <a:ea typeface="+mn-ea"/>
                <a:cs typeface="宋体" charset="0"/>
              </a:rPr>
              <a:t>, geographically and socially hard to reach </a:t>
            </a:r>
            <a:endParaRPr lang="en-US" dirty="0" smtClean="0">
              <a:solidFill>
                <a:srgbClr val="346667"/>
              </a:solidFill>
              <a:latin typeface="+mn-lt"/>
              <a:ea typeface="+mn-ea"/>
              <a:cs typeface="宋体" charset="0"/>
            </a:endParaRPr>
          </a:p>
          <a:p>
            <a:endParaRPr lang="en-US" dirty="0">
              <a:solidFill>
                <a:srgbClr val="346667"/>
              </a:solidFill>
              <a:latin typeface="+mn-lt"/>
              <a:ea typeface="+mn-ea"/>
              <a:cs typeface="宋体" charset="0"/>
            </a:endParaRPr>
          </a:p>
          <a:p>
            <a:r>
              <a:rPr lang="en-US" b="1" dirty="0">
                <a:solidFill>
                  <a:srgbClr val="346667"/>
                </a:solidFill>
                <a:latin typeface="+mn-lt"/>
                <a:ea typeface="+mn-ea"/>
                <a:cs typeface="宋体" charset="0"/>
              </a:rPr>
              <a:t>Strategy 1.1 </a:t>
            </a:r>
            <a:r>
              <a:rPr lang="en-US" dirty="0">
                <a:solidFill>
                  <a:srgbClr val="346667"/>
                </a:solidFill>
                <a:latin typeface="+mn-lt"/>
                <a:ea typeface="+mn-ea"/>
                <a:cs typeface="宋体" charset="0"/>
              </a:rPr>
              <a:t>ensure every township has an updated “reach every community </a:t>
            </a:r>
          </a:p>
          <a:p>
            <a:pPr marL="742950" lvl="1" indent="-285750">
              <a:buFont typeface="Arial" charset="0"/>
              <a:buChar char="•"/>
            </a:pPr>
            <a:r>
              <a:rPr lang="en-US" b="1" dirty="0">
                <a:solidFill>
                  <a:srgbClr val="346667"/>
                </a:solidFill>
                <a:latin typeface="+mn-lt"/>
                <a:ea typeface="+mn-ea"/>
                <a:cs typeface="宋体" charset="0"/>
              </a:rPr>
              <a:t>Activity 1.1.1</a:t>
            </a:r>
            <a:r>
              <a:rPr lang="en-US" dirty="0">
                <a:solidFill>
                  <a:srgbClr val="346667"/>
                </a:solidFill>
                <a:latin typeface="+mn-lt"/>
                <a:ea typeface="+mn-ea"/>
                <a:cs typeface="宋体" charset="0"/>
              </a:rPr>
              <a:t> </a:t>
            </a:r>
            <a:r>
              <a:rPr lang="en-US" dirty="0" err="1">
                <a:solidFill>
                  <a:srgbClr val="346667"/>
                </a:solidFill>
                <a:latin typeface="+mn-lt"/>
                <a:ea typeface="+mn-ea"/>
                <a:cs typeface="宋体" charset="0"/>
              </a:rPr>
              <a:t>microplanning</a:t>
            </a:r>
            <a:r>
              <a:rPr lang="en-US" dirty="0">
                <a:solidFill>
                  <a:srgbClr val="346667"/>
                </a:solidFill>
                <a:latin typeface="+mn-lt"/>
                <a:ea typeface="+mn-ea"/>
                <a:cs typeface="宋体" charset="0"/>
              </a:rPr>
              <a:t> in townships and state/region with involvement of community</a:t>
            </a:r>
          </a:p>
        </p:txBody>
      </p:sp>
      <p:sp>
        <p:nvSpPr>
          <p:cNvPr id="5" name="Right Arrow 4"/>
          <p:cNvSpPr/>
          <p:nvPr/>
        </p:nvSpPr>
        <p:spPr>
          <a:xfrm>
            <a:off x="3635896" y="3068960"/>
            <a:ext cx="590882" cy="674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2118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8650" y="53975"/>
            <a:ext cx="7886700" cy="614363"/>
          </a:xfrm>
        </p:spPr>
        <p:txBody>
          <a:bodyPr/>
          <a:lstStyle/>
          <a:p>
            <a:pPr algn="ctr" eaLnBrk="1" hangingPunct="1">
              <a:defRPr/>
            </a:pPr>
            <a:r>
              <a:rPr lang="en-PH" altLang="en-US" sz="3200" b="1" dirty="0" smtClean="0">
                <a:solidFill>
                  <a:srgbClr val="346667"/>
                </a:solidFill>
                <a:latin typeface="+mn-lt"/>
                <a:ea typeface="+mn-ea"/>
                <a:cs typeface="Arial" charset="0"/>
              </a:rPr>
              <a:t>The </a:t>
            </a:r>
            <a:r>
              <a:rPr lang="en-PH" altLang="en-US" sz="3200" b="1" dirty="0" err="1" smtClean="0">
                <a:solidFill>
                  <a:srgbClr val="346667"/>
                </a:solidFill>
                <a:latin typeface="+mn-lt"/>
                <a:ea typeface="+mn-ea"/>
                <a:cs typeface="Arial" charset="0"/>
              </a:rPr>
              <a:t>Microplanning</a:t>
            </a:r>
            <a:r>
              <a:rPr lang="en-PH" altLang="en-US" sz="3200" b="1" dirty="0" smtClean="0">
                <a:solidFill>
                  <a:srgbClr val="346667"/>
                </a:solidFill>
                <a:latin typeface="+mn-lt"/>
                <a:ea typeface="+mn-ea"/>
                <a:cs typeface="Arial" charset="0"/>
              </a:rPr>
              <a:t> Process</a:t>
            </a:r>
            <a:endParaRPr lang="en-PH" altLang="en-US" sz="3200" b="1" dirty="0">
              <a:solidFill>
                <a:srgbClr val="346667"/>
              </a:solidFill>
              <a:latin typeface="+mn-lt"/>
              <a:ea typeface="+mn-ea"/>
              <a:cs typeface="Arial" charset="0"/>
            </a:endParaRPr>
          </a:p>
        </p:txBody>
      </p:sp>
      <p:sp>
        <p:nvSpPr>
          <p:cNvPr id="16386" name="Content Placeholder 2"/>
          <p:cNvSpPr>
            <a:spLocks noGrp="1"/>
          </p:cNvSpPr>
          <p:nvPr>
            <p:ph idx="1"/>
          </p:nvPr>
        </p:nvSpPr>
        <p:spPr>
          <a:xfrm>
            <a:off x="217740" y="743872"/>
            <a:ext cx="8863012" cy="5315421"/>
          </a:xfrm>
        </p:spPr>
        <p:txBody>
          <a:bodyPr/>
          <a:lstStyle/>
          <a:p>
            <a:pPr eaLnBrk="1" hangingPunct="1"/>
            <a:r>
              <a:rPr lang="en-AU" altLang="en-US" sz="2400" dirty="0" smtClean="0">
                <a:solidFill>
                  <a:srgbClr val="346667"/>
                </a:solidFill>
                <a:cs typeface="宋体" charset="0"/>
              </a:rPr>
              <a:t>The RED and REC strategies suggests 2 </a:t>
            </a:r>
            <a:r>
              <a:rPr lang="en-AU" altLang="en-US" sz="2400" dirty="0">
                <a:solidFill>
                  <a:srgbClr val="346667"/>
                </a:solidFill>
                <a:cs typeface="宋体" charset="0"/>
              </a:rPr>
              <a:t>main </a:t>
            </a:r>
            <a:r>
              <a:rPr lang="en-AU" altLang="en-US" sz="2400" dirty="0" smtClean="0">
                <a:solidFill>
                  <a:srgbClr val="346667"/>
                </a:solidFill>
                <a:cs typeface="宋体" charset="0"/>
              </a:rPr>
              <a:t>stages and associated activities:</a:t>
            </a:r>
            <a:endParaRPr lang="en-AU" altLang="en-US" sz="2400" dirty="0">
              <a:solidFill>
                <a:srgbClr val="346667"/>
              </a:solidFill>
              <a:cs typeface="宋体" charset="0"/>
            </a:endParaRPr>
          </a:p>
          <a:p>
            <a:pPr marL="914400" lvl="3" indent="0" eaLnBrk="1" hangingPunct="1">
              <a:spcBef>
                <a:spcPts val="1000"/>
              </a:spcBef>
              <a:buNone/>
            </a:pPr>
            <a:endParaRPr lang="en-AU" altLang="en-US" sz="2200" dirty="0" smtClean="0">
              <a:solidFill>
                <a:srgbClr val="346667"/>
              </a:solidFill>
              <a:cs typeface="宋体" charset="0"/>
            </a:endParaRPr>
          </a:p>
          <a:p>
            <a:pPr marL="685800" lvl="2" eaLnBrk="1" hangingPunct="1">
              <a:spcBef>
                <a:spcPts val="1000"/>
              </a:spcBef>
            </a:pPr>
            <a:endParaRPr lang="en-US" altLang="zh-CN" sz="2400" dirty="0">
              <a:solidFill>
                <a:srgbClr val="346667"/>
              </a:solidFill>
              <a:cs typeface="宋体" charset="0"/>
            </a:endParaRPr>
          </a:p>
          <a:p>
            <a:pPr eaLnBrk="1" hangingPunct="1"/>
            <a:endParaRPr lang="en-AU" altLang="en-US" sz="2400" dirty="0">
              <a:solidFill>
                <a:srgbClr val="346667"/>
              </a:solidFill>
              <a:cs typeface="宋体" charset="0"/>
            </a:endParaRPr>
          </a:p>
          <a:p>
            <a:pPr eaLnBrk="1" hangingPunct="1"/>
            <a:endParaRPr lang="en-AU" altLang="en-US" sz="2400" dirty="0">
              <a:solidFill>
                <a:srgbClr val="346667"/>
              </a:solidFill>
              <a:cs typeface="宋体" charset="0"/>
            </a:endParaRPr>
          </a:p>
          <a:p>
            <a:pPr eaLnBrk="1" hangingPunct="1"/>
            <a:endParaRPr lang="en-AU" altLang="en-US" sz="2400" dirty="0">
              <a:solidFill>
                <a:srgbClr val="346667"/>
              </a:solidFill>
              <a:cs typeface="宋体" charset="0"/>
            </a:endParaRPr>
          </a:p>
          <a:p>
            <a:pPr eaLnBrk="1" hangingPunct="1"/>
            <a:endParaRPr lang="en-AU" altLang="en-US" sz="2400" dirty="0">
              <a:solidFill>
                <a:srgbClr val="346667"/>
              </a:solidFill>
              <a:cs typeface="宋体" charset="0"/>
            </a:endParaRPr>
          </a:p>
          <a:p>
            <a:pPr eaLnBrk="1" hangingPunct="1"/>
            <a:endParaRPr lang="en-US" sz="2400" b="1" dirty="0"/>
          </a:p>
          <a:p>
            <a:pPr eaLnBrk="1" hangingPunct="1"/>
            <a:endParaRPr lang="en-US" sz="2400" dirty="0">
              <a:solidFill>
                <a:srgbClr val="346667"/>
              </a:solidFill>
              <a:cs typeface="宋体" charset="0"/>
            </a:endParaRPr>
          </a:p>
          <a:p>
            <a:pPr eaLnBrk="1" hangingPunct="1"/>
            <a:endParaRPr lang="en-US" sz="2400" dirty="0">
              <a:solidFill>
                <a:srgbClr val="346667"/>
              </a:solidFill>
              <a:cs typeface="宋体" charset="0"/>
            </a:endParaRPr>
          </a:p>
          <a:p>
            <a:pPr eaLnBrk="1" hangingPunct="1"/>
            <a:endParaRPr lang="en-US" altLang="zh-CN" sz="2400" dirty="0">
              <a:solidFill>
                <a:srgbClr val="346667"/>
              </a:solidFill>
              <a:cs typeface="宋体" charset="0"/>
            </a:endParaRPr>
          </a:p>
          <a:p>
            <a:pPr eaLnBrk="1" hangingPunct="1"/>
            <a:endParaRPr lang="en-PH" altLang="en-US" sz="2400" dirty="0"/>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12D841A3-012B-784C-B132-C0EB400A7069}" type="slidenum">
              <a:rPr lang="en-GB" altLang="en-US" sz="1200">
                <a:solidFill>
                  <a:schemeClr val="bg1"/>
                </a:solidFill>
              </a:rPr>
              <a:pPr>
                <a:lnSpc>
                  <a:spcPct val="100000"/>
                </a:lnSpc>
                <a:spcBef>
                  <a:spcPct val="0"/>
                </a:spcBef>
                <a:buFontTx/>
                <a:buNone/>
              </a:pPr>
              <a:t>5</a:t>
            </a:fld>
            <a:endParaRPr lang="en-GB" altLang="en-US" sz="1200">
              <a:solidFill>
                <a:schemeClr val="bg1"/>
              </a:solidFill>
            </a:endParaRPr>
          </a:p>
        </p:txBody>
      </p:sp>
      <p:sp>
        <p:nvSpPr>
          <p:cNvPr id="16388"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4292" y="1867249"/>
            <a:ext cx="5652120" cy="3068668"/>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t="10656"/>
          <a:stretch/>
        </p:blipFill>
        <p:spPr>
          <a:xfrm>
            <a:off x="5076056" y="3355523"/>
            <a:ext cx="3960811" cy="2393192"/>
          </a:xfrm>
          <a:prstGeom prst="rect">
            <a:avLst/>
          </a:prstGeom>
        </p:spPr>
      </p:pic>
      <p:sp>
        <p:nvSpPr>
          <p:cNvPr id="4" name="Rectangle 3"/>
          <p:cNvSpPr/>
          <p:nvPr/>
        </p:nvSpPr>
        <p:spPr>
          <a:xfrm>
            <a:off x="244292" y="1435231"/>
            <a:ext cx="5911884" cy="461665"/>
          </a:xfrm>
          <a:prstGeom prst="rect">
            <a:avLst/>
          </a:prstGeom>
        </p:spPr>
        <p:txBody>
          <a:bodyPr wrap="square">
            <a:spAutoFit/>
          </a:bodyPr>
          <a:lstStyle/>
          <a:p>
            <a:pPr eaLnBrk="1" hangingPunct="1">
              <a:buFont typeface="Wingdings" pitchFamily="2" charset="2"/>
              <a:buNone/>
            </a:pPr>
            <a:r>
              <a:rPr lang="en-GB" sz="2400" dirty="0"/>
              <a:t>1) Preparing a health facility </a:t>
            </a:r>
            <a:r>
              <a:rPr lang="en-GB" sz="2400" dirty="0" err="1" smtClean="0"/>
              <a:t>microplan</a:t>
            </a:r>
            <a:endParaRPr lang="en-GB" sz="2400" dirty="0"/>
          </a:p>
        </p:txBody>
      </p:sp>
      <p:sp>
        <p:nvSpPr>
          <p:cNvPr id="5" name="Rectangle 4"/>
          <p:cNvSpPr/>
          <p:nvPr/>
        </p:nvSpPr>
        <p:spPr>
          <a:xfrm>
            <a:off x="4690808" y="2959028"/>
            <a:ext cx="4474558" cy="461665"/>
          </a:xfrm>
          <a:prstGeom prst="rect">
            <a:avLst/>
          </a:prstGeom>
        </p:spPr>
        <p:txBody>
          <a:bodyPr wrap="none">
            <a:spAutoFit/>
          </a:bodyPr>
          <a:lstStyle/>
          <a:p>
            <a:pPr eaLnBrk="1" hangingPunct="1">
              <a:buFont typeface="Wingdings" pitchFamily="2" charset="2"/>
              <a:buNone/>
            </a:pPr>
            <a:r>
              <a:rPr lang="en-GB" sz="2400" dirty="0"/>
              <a:t>2) Preparing </a:t>
            </a:r>
            <a:r>
              <a:rPr lang="en-GB" sz="2400"/>
              <a:t>a </a:t>
            </a:r>
            <a:r>
              <a:rPr lang="en-GB" sz="2400" smtClean="0"/>
              <a:t>township </a:t>
            </a:r>
            <a:r>
              <a:rPr lang="en-GB" sz="2400" dirty="0" err="1"/>
              <a:t>microplan</a:t>
            </a:r>
            <a:endParaRPr lang="en-GB" sz="2400" dirty="0"/>
          </a:p>
        </p:txBody>
      </p:sp>
      <p:sp>
        <p:nvSpPr>
          <p:cNvPr id="6" name="TextBox 5"/>
          <p:cNvSpPr txBox="1"/>
          <p:nvPr/>
        </p:nvSpPr>
        <p:spPr>
          <a:xfrm>
            <a:off x="2051720" y="5828460"/>
            <a:ext cx="5278176" cy="461665"/>
          </a:xfrm>
          <a:prstGeom prst="rect">
            <a:avLst/>
          </a:prstGeom>
          <a:noFill/>
        </p:spPr>
        <p:txBody>
          <a:bodyPr wrap="none" rtlCol="0">
            <a:spAutoFit/>
          </a:bodyPr>
          <a:lstStyle/>
          <a:p>
            <a:r>
              <a:rPr lang="en-US" sz="2400" dirty="0">
                <a:solidFill>
                  <a:srgbClr val="C00000"/>
                </a:solidFill>
                <a:effectLst>
                  <a:glow rad="63500">
                    <a:schemeClr val="accent1">
                      <a:satMod val="175000"/>
                      <a:alpha val="40000"/>
                    </a:schemeClr>
                  </a:glow>
                </a:effectLst>
                <a:latin typeface="+mn-lt"/>
                <a:ea typeface="+mn-ea"/>
                <a:cs typeface="宋体" charset="0"/>
              </a:rPr>
              <a:t>How is this process applied in Myanmar?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8B7A9A01-A8B7-F148-A681-E2385ABE56B4}" type="slidenum">
              <a:rPr lang="en-GB" altLang="en-US" sz="1200">
                <a:solidFill>
                  <a:schemeClr val="bg1"/>
                </a:solidFill>
              </a:rPr>
              <a:pPr>
                <a:lnSpc>
                  <a:spcPct val="100000"/>
                </a:lnSpc>
                <a:spcBef>
                  <a:spcPct val="0"/>
                </a:spcBef>
                <a:buFontTx/>
                <a:buNone/>
              </a:pPr>
              <a:t>6</a:t>
            </a:fld>
            <a:endParaRPr lang="en-GB" altLang="en-US" sz="1200">
              <a:solidFill>
                <a:schemeClr val="bg1"/>
              </a:solidFill>
            </a:endParaRPr>
          </a:p>
        </p:txBody>
      </p:sp>
      <p:sp>
        <p:nvSpPr>
          <p:cNvPr id="17412"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graphicFrame>
        <p:nvGraphicFramePr>
          <p:cNvPr id="4" name="Table 3"/>
          <p:cNvGraphicFramePr>
            <a:graphicFrameLocks noGrp="1"/>
          </p:cNvGraphicFramePr>
          <p:nvPr>
            <p:extLst>
              <p:ext uri="{D42A27DB-BD31-4B8C-83A1-F6EECF244321}">
                <p14:modId xmlns:p14="http://schemas.microsoft.com/office/powerpoint/2010/main" xmlns="" val="1672247402"/>
              </p:ext>
            </p:extLst>
          </p:nvPr>
        </p:nvGraphicFramePr>
        <p:xfrm>
          <a:off x="260953" y="1412776"/>
          <a:ext cx="8748712" cy="4680245"/>
        </p:xfrm>
        <a:graphic>
          <a:graphicData uri="http://schemas.openxmlformats.org/drawingml/2006/table">
            <a:tbl>
              <a:tblPr/>
              <a:tblGrid>
                <a:gridCol w="1944216"/>
                <a:gridCol w="3456384"/>
                <a:gridCol w="1008112"/>
                <a:gridCol w="1133500"/>
                <a:gridCol w="1206500"/>
              </a:tblGrid>
              <a:tr h="215561">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err="1">
                          <a:ln>
                            <a:noFill/>
                          </a:ln>
                          <a:solidFill>
                            <a:schemeClr val="bg1"/>
                          </a:solidFill>
                          <a:effectLst/>
                          <a:latin typeface="Calibri" charset="0"/>
                          <a:ea typeface="Calibri" charset="0"/>
                          <a:cs typeface="Calibri" charset="0"/>
                        </a:rPr>
                        <a:t>Microplanning</a:t>
                      </a:r>
                      <a:r>
                        <a:rPr kumimoji="0" lang="en-AU" altLang="en-US" sz="1200" b="0" i="0" u="none" strike="noStrike" cap="none" normalizeH="0" baseline="0" dirty="0">
                          <a:ln>
                            <a:noFill/>
                          </a:ln>
                          <a:solidFill>
                            <a:schemeClr val="bg1"/>
                          </a:solidFill>
                          <a:effectLst/>
                          <a:latin typeface="Calibri" charset="0"/>
                          <a:ea typeface="Calibri" charset="0"/>
                          <a:cs typeface="Calibri" charset="0"/>
                        </a:rPr>
                        <a:t> Step</a:t>
                      </a:r>
                      <a:endParaRPr kumimoji="0" lang="en-AU" altLang="en-US" sz="1200" b="0" i="0" u="none" strike="noStrike" cap="none" normalizeH="0" baseline="0" dirty="0">
                        <a:ln>
                          <a:noFill/>
                        </a:ln>
                        <a:solidFill>
                          <a:schemeClr val="bg1"/>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bg1"/>
                          </a:solidFill>
                          <a:effectLst/>
                          <a:latin typeface="Calibri" charset="0"/>
                          <a:ea typeface="Calibri" charset="0"/>
                          <a:cs typeface="Calibri" charset="0"/>
                        </a:rPr>
                        <a:t>What?</a:t>
                      </a:r>
                      <a:endParaRPr kumimoji="0" lang="en-AU" altLang="en-US" sz="1200" b="0" i="0" u="none" strike="noStrike" cap="none" normalizeH="0" baseline="0" dirty="0">
                        <a:ln>
                          <a:noFill/>
                        </a:ln>
                        <a:solidFill>
                          <a:schemeClr val="bg1"/>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bg1"/>
                          </a:solidFill>
                          <a:effectLst/>
                          <a:latin typeface="Calibri" charset="0"/>
                          <a:ea typeface="Calibri" charset="0"/>
                          <a:cs typeface="Calibri" charset="0"/>
                        </a:rPr>
                        <a:t>When?</a:t>
                      </a:r>
                      <a:endParaRPr kumimoji="0" lang="en-AU" altLang="en-US" sz="1200" b="0" i="0" u="none" strike="noStrike" cap="none" normalizeH="0" baseline="0" dirty="0">
                        <a:ln>
                          <a:noFill/>
                        </a:ln>
                        <a:solidFill>
                          <a:schemeClr val="bg1"/>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bg1"/>
                          </a:solidFill>
                          <a:effectLst/>
                          <a:latin typeface="Calibri" charset="0"/>
                          <a:ea typeface="Calibri" charset="0"/>
                          <a:cs typeface="Calibri" charset="0"/>
                        </a:rPr>
                        <a:t>At what level?</a:t>
                      </a:r>
                      <a:endParaRPr kumimoji="0" lang="en-AU" altLang="en-US" sz="1200" b="0" i="0" u="none" strike="noStrike" cap="none" normalizeH="0" baseline="0" dirty="0">
                        <a:ln>
                          <a:noFill/>
                        </a:ln>
                        <a:solidFill>
                          <a:schemeClr val="bg1"/>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bg1"/>
                          </a:solidFill>
                          <a:effectLst/>
                          <a:latin typeface="Calibri" charset="0"/>
                          <a:ea typeface="Calibri" charset="0"/>
                          <a:cs typeface="Calibri" charset="0"/>
                        </a:rPr>
                        <a:t>Who?</a:t>
                      </a:r>
                      <a:endParaRPr kumimoji="0" lang="en-AU" altLang="en-US" sz="1200" b="0" i="0" u="none" strike="noStrike" cap="none" normalizeH="0" baseline="0">
                        <a:ln>
                          <a:noFill/>
                        </a:ln>
                        <a:solidFill>
                          <a:schemeClr val="bg1"/>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439738">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1. Collection of target population head counts</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Projection of target population to next year</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December</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RHC/SRHC</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Supervisor &amp; Midwives</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r>
              <a:tr h="574640">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2. Analysis of Immunization data from preceding 12 months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Prioritize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SRHC </a:t>
                      </a:r>
                      <a:r>
                        <a:rPr kumimoji="0" lang="en-AU" altLang="en-US" sz="1200" b="0" i="0" u="none" strike="noStrike" cap="none" normalizeH="0" baseline="0" dirty="0">
                          <a:ln>
                            <a:noFill/>
                          </a:ln>
                          <a:solidFill>
                            <a:srgbClr val="000000"/>
                          </a:solidFill>
                          <a:effectLst/>
                          <a:latin typeface="Calibri" charset="0"/>
                          <a:ea typeface="Calibri" charset="0"/>
                          <a:cs typeface="Calibri" charset="0"/>
                        </a:rPr>
                        <a:t>and communities according to the nr of unvaccinated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children</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rgbClr val="000000"/>
                          </a:solidFill>
                          <a:effectLst/>
                          <a:latin typeface="Calibri" charset="0"/>
                          <a:ea typeface="Calibri" charset="0"/>
                          <a:cs typeface="Calibri" charset="0"/>
                        </a:rPr>
                        <a:t>December</a:t>
                      </a:r>
                      <a:endParaRPr kumimoji="0" lang="en-AU" altLang="en-US" sz="1200" b="0" i="0" u="none" strike="noStrike" cap="none" normalizeH="0" baseline="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RHC/SRHC</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Supervisor &amp; Midwives</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3F3"/>
                    </a:solidFill>
                  </a:tcPr>
                </a:tc>
              </a:tr>
              <a:tr h="535220">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3. </a:t>
                      </a:r>
                      <a:r>
                        <a:rPr kumimoji="0" lang="en-AU" altLang="en-US" sz="1200" b="1" i="0" u="none" strike="noStrike" cap="none" normalizeH="0" baseline="0" dirty="0" smtClean="0">
                          <a:ln>
                            <a:noFill/>
                          </a:ln>
                          <a:solidFill>
                            <a:srgbClr val="000000"/>
                          </a:solidFill>
                          <a:effectLst/>
                          <a:latin typeface="Calibri" charset="0"/>
                          <a:ea typeface="Calibri" charset="0"/>
                          <a:cs typeface="Calibri" charset="0"/>
                        </a:rPr>
                        <a:t>Production/Update </a:t>
                      </a:r>
                      <a:r>
                        <a:rPr kumimoji="0" lang="en-AU" altLang="en-US" sz="1200" b="1" i="0" u="none" strike="noStrike" cap="none" normalizeH="0" baseline="0" dirty="0">
                          <a:ln>
                            <a:noFill/>
                          </a:ln>
                          <a:solidFill>
                            <a:srgbClr val="000000"/>
                          </a:solidFill>
                          <a:effectLst/>
                          <a:latin typeface="Calibri" charset="0"/>
                          <a:ea typeface="Calibri" charset="0"/>
                          <a:cs typeface="Calibri" charset="0"/>
                        </a:rPr>
                        <a:t>of RHC and </a:t>
                      </a:r>
                      <a:r>
                        <a:rPr kumimoji="0" lang="en-AU" altLang="en-US" sz="1200" b="1" i="0" u="none" strike="noStrike" cap="none" normalizeH="0" baseline="0" dirty="0" smtClean="0">
                          <a:ln>
                            <a:noFill/>
                          </a:ln>
                          <a:solidFill>
                            <a:srgbClr val="000000"/>
                          </a:solidFill>
                          <a:effectLst/>
                          <a:latin typeface="Calibri" charset="0"/>
                          <a:ea typeface="Calibri" charset="0"/>
                          <a:cs typeface="Calibri" charset="0"/>
                        </a:rPr>
                        <a:t>SRHC </a:t>
                      </a:r>
                      <a:r>
                        <a:rPr kumimoji="0" lang="en-AU" altLang="en-US" sz="1200" b="1" i="0" u="none" strike="noStrike" cap="none" normalizeH="0" baseline="0" dirty="0">
                          <a:ln>
                            <a:noFill/>
                          </a:ln>
                          <a:solidFill>
                            <a:srgbClr val="000000"/>
                          </a:solidFill>
                          <a:effectLst/>
                          <a:latin typeface="Calibri" charset="0"/>
                          <a:ea typeface="Calibri" charset="0"/>
                          <a:cs typeface="Calibri" charset="0"/>
                        </a:rPr>
                        <a:t>maps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defRPr/>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Display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SRHC areas characteristics</a:t>
                      </a:r>
                      <a:r>
                        <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rPr>
                        <a:t>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a:t>
                      </a:r>
                      <a:r>
                        <a:rPr kumimoji="0" lang="en-AU" altLang="en-US" sz="1200" b="0" i="0" u="none" strike="noStrike" cap="none" normalizeH="0" baseline="0" dirty="0" err="1" smtClean="0">
                          <a:ln>
                            <a:noFill/>
                          </a:ln>
                          <a:solidFill>
                            <a:srgbClr val="000000"/>
                          </a:solidFill>
                          <a:effectLst/>
                          <a:latin typeface="Calibri" charset="0"/>
                          <a:ea typeface="Calibri" charset="0"/>
                          <a:cs typeface="Calibri" charset="0"/>
                        </a:rPr>
                        <a:t>handrawn</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 maps) </a:t>
                      </a:r>
                      <a:endParaRPr kumimoji="0" lang="en-AU" altLang="en-US" sz="1200" b="0" i="0" u="none" strike="noStrike" cap="none" normalizeH="0" baseline="0" dirty="0" smtClean="0">
                        <a:ln>
                          <a:noFill/>
                        </a:ln>
                        <a:solidFill>
                          <a:srgbClr val="000000"/>
                        </a:solidFill>
                        <a:effectLst/>
                        <a:latin typeface="Times New Roman" charset="0"/>
                        <a:ea typeface="Times New Roman" charset="0"/>
                        <a:cs typeface="Times New Roman"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December</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RHC/SRHC</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Midwives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2CC"/>
                    </a:solidFill>
                  </a:tcPr>
                </a:tc>
              </a:tr>
              <a:tr h="102552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a:ln>
                            <a:noFill/>
                          </a:ln>
                          <a:solidFill>
                            <a:srgbClr val="000000"/>
                          </a:solidFill>
                          <a:effectLst/>
                          <a:latin typeface="Calibri" charset="0"/>
                          <a:ea typeface="Calibri" charset="0"/>
                          <a:cs typeface="Calibri" charset="0"/>
                        </a:rPr>
                        <a:t>4. Identification of barriers to access and utilization</a:t>
                      </a:r>
                      <a:endParaRPr kumimoji="0" lang="en-AU" altLang="en-US" sz="1200" b="0" i="0" u="none" strike="noStrike" cap="none" normalizeH="0" baseline="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a:ln>
                            <a:noFill/>
                          </a:ln>
                          <a:solidFill>
                            <a:srgbClr val="000000"/>
                          </a:solidFill>
                          <a:effectLst/>
                          <a:latin typeface="Calibri" charset="0"/>
                          <a:ea typeface="Calibri" charset="0"/>
                          <a:cs typeface="Calibri" charset="0"/>
                        </a:rPr>
                        <a:t> </a:t>
                      </a:r>
                      <a:endParaRPr kumimoji="0" lang="en-AU" altLang="en-US" sz="1200" b="0" i="0" u="none" strike="noStrike" cap="none" normalizeH="0" baseline="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200" b="0" i="0" u="none" strike="noStrike" cap="none" normalizeH="0" baseline="0" dirty="0" smtClean="0">
                          <a:ln>
                            <a:noFill/>
                          </a:ln>
                          <a:solidFill>
                            <a:srgbClr val="000000"/>
                          </a:solidFill>
                          <a:effectLst/>
                          <a:latin typeface="Calibri" charset="0"/>
                          <a:ea typeface="Calibri" charset="0"/>
                          <a:cs typeface="Calibri" charset="0"/>
                        </a:rPr>
                        <a:t>Identify factors that might be responsible for low performance of vaccination services in priority communities (</a:t>
                      </a:r>
                      <a:r>
                        <a:rPr kumimoji="0" lang="en-US" altLang="en-US" sz="1200" b="0" i="0" u="none" strike="noStrike" cap="none" normalizeH="0" baseline="0" dirty="0" err="1" smtClean="0">
                          <a:ln>
                            <a:noFill/>
                          </a:ln>
                          <a:solidFill>
                            <a:srgbClr val="000000"/>
                          </a:solidFill>
                          <a:effectLst/>
                          <a:latin typeface="Calibri" charset="0"/>
                          <a:ea typeface="Calibri" charset="0"/>
                          <a:cs typeface="Calibri" charset="0"/>
                        </a:rPr>
                        <a:t>i</a:t>
                      </a:r>
                      <a:r>
                        <a:rPr kumimoji="0" lang="en-US" altLang="en-US" sz="1200" b="0" i="0" u="none" strike="noStrike" cap="none" normalizeH="0" baseline="0" dirty="0" smtClean="0">
                          <a:ln>
                            <a:noFill/>
                          </a:ln>
                          <a:solidFill>
                            <a:srgbClr val="000000"/>
                          </a:solidFill>
                          <a:effectLst/>
                          <a:latin typeface="Calibri" charset="0"/>
                          <a:ea typeface="Calibri" charset="0"/>
                          <a:cs typeface="Calibri" charset="0"/>
                        </a:rPr>
                        <a:t>) geographic barriers (e.g. distances, rugged terrain, flooded area during rainy season, conflict areas)  or (ii)  other barriers (e.g. programmatic, socio-economic , community-related issues, etc..)</a:t>
                      </a:r>
                      <a:endParaRPr kumimoji="0" lang="en-US" altLang="en-US" sz="1200" b="0" i="0" u="none" strike="noStrike" cap="none" normalizeH="0" baseline="0" dirty="0">
                        <a:ln>
                          <a:noFill/>
                        </a:ln>
                        <a:solidFill>
                          <a:srgbClr val="000000"/>
                        </a:solidFill>
                        <a:effectLst/>
                        <a:latin typeface="Calibri" charset="0"/>
                        <a:ea typeface="Calibri" charset="0"/>
                        <a:cs typeface="Calibri"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January</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RHC/SRHC</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Midwives &amp; RHC Supervisor</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EDED"/>
                    </a:solidFill>
                  </a:tcPr>
                </a:tc>
              </a:tr>
              <a:tr h="1025525">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a:ln>
                            <a:noFill/>
                          </a:ln>
                          <a:solidFill>
                            <a:srgbClr val="000000"/>
                          </a:solidFill>
                          <a:effectLst/>
                          <a:latin typeface="Calibri" charset="0"/>
                          <a:ea typeface="Calibri" charset="0"/>
                          <a:cs typeface="Calibri" charset="0"/>
                        </a:rPr>
                        <a:t>5. Identification of solutions and preparation of a workplan</a:t>
                      </a:r>
                      <a:endParaRPr kumimoji="0" lang="en-AU" altLang="en-US" sz="1200" b="0" i="0" u="none" strike="noStrike" cap="none" normalizeH="0" baseline="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a:ln>
                            <a:noFill/>
                          </a:ln>
                          <a:solidFill>
                            <a:srgbClr val="000000"/>
                          </a:solidFill>
                          <a:effectLst/>
                          <a:latin typeface="Calibri" charset="0"/>
                          <a:ea typeface="Calibri" charset="0"/>
                          <a:cs typeface="Calibri" charset="0"/>
                        </a:rPr>
                        <a:t> </a:t>
                      </a:r>
                      <a:endParaRPr kumimoji="0" lang="en-AU" altLang="en-US" sz="1200" b="0" i="0" u="none" strike="noStrike" cap="none" normalizeH="0" baseline="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rPr>
                        <a:t>I</a:t>
                      </a:r>
                      <a:r>
                        <a:rPr kumimoji="0" lang="en-AU" altLang="en-US" sz="1200" b="0" i="0" u="none" strike="noStrike" cap="none" normalizeH="0" baseline="0" dirty="0">
                          <a:ln>
                            <a:noFill/>
                          </a:ln>
                          <a:solidFill>
                            <a:srgbClr val="000000"/>
                          </a:solidFill>
                          <a:effectLst/>
                          <a:latin typeface="Calibri" charset="0"/>
                          <a:ea typeface="Calibri" charset="0"/>
                          <a:cs typeface="Calibri" charset="0"/>
                        </a:rPr>
                        <a:t>dentify activities in order to solve or overcome barriers (e.g. community </a:t>
                      </a:r>
                      <a:r>
                        <a:rPr kumimoji="0" lang="en-AU" altLang="en-US" sz="1200" b="0" i="0" u="none" strike="noStrike" cap="none" normalizeH="0" baseline="0" dirty="0" err="1">
                          <a:ln>
                            <a:noFill/>
                          </a:ln>
                          <a:solidFill>
                            <a:srgbClr val="000000"/>
                          </a:solidFill>
                          <a:effectLst/>
                          <a:latin typeface="Calibri" charset="0"/>
                          <a:ea typeface="Calibri" charset="0"/>
                          <a:cs typeface="Calibri" charset="0"/>
                        </a:rPr>
                        <a:t>sensibilization</a:t>
                      </a:r>
                      <a:r>
                        <a:rPr kumimoji="0" lang="en-AU" altLang="en-US" sz="1200" b="0" i="0" u="none" strike="noStrike" cap="none" normalizeH="0" baseline="0" dirty="0">
                          <a:ln>
                            <a:noFill/>
                          </a:ln>
                          <a:solidFill>
                            <a:srgbClr val="000000"/>
                          </a:solidFill>
                          <a:effectLst/>
                          <a:latin typeface="Calibri" charset="0"/>
                          <a:ea typeface="Calibri" charset="0"/>
                          <a:cs typeface="Calibri" charset="0"/>
                        </a:rPr>
                        <a:t>, better communications with community, provision of transport for vaccinators etc..)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rgbClr val="000000"/>
                          </a:solidFill>
                          <a:effectLst/>
                          <a:latin typeface="Calibri" charset="0"/>
                          <a:ea typeface="Calibri" charset="0"/>
                          <a:cs typeface="Calibri" charset="0"/>
                        </a:rPr>
                        <a:t>January</a:t>
                      </a:r>
                      <a:endParaRPr kumimoji="0" lang="en-AU" altLang="en-US" sz="1200" b="0" i="0" u="none" strike="noStrike" cap="none" normalizeH="0" baseline="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RHC/SRHC</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Midwives &amp; RHC Supervisor</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36000" marR="36000" marT="18000" marB="18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itle 1"/>
          <p:cNvSpPr txBox="1">
            <a:spLocks/>
          </p:cNvSpPr>
          <p:nvPr/>
        </p:nvSpPr>
        <p:spPr bwMode="auto">
          <a:xfrm>
            <a:off x="624623" y="0"/>
            <a:ext cx="7886700" cy="78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dirty="0" smtClean="0">
                <a:solidFill>
                  <a:srgbClr val="346667"/>
                </a:solidFill>
                <a:latin typeface="+mn-lt"/>
                <a:ea typeface="+mn-ea"/>
                <a:cs typeface="Arial" charset="0"/>
              </a:rPr>
              <a:t>The </a:t>
            </a:r>
            <a:r>
              <a:rPr lang="en-PH" altLang="en-US" sz="3200" b="1" dirty="0" err="1" smtClean="0">
                <a:solidFill>
                  <a:srgbClr val="346667"/>
                </a:solidFill>
                <a:latin typeface="+mn-lt"/>
                <a:ea typeface="+mn-ea"/>
                <a:cs typeface="Arial" charset="0"/>
              </a:rPr>
              <a:t>microplanning</a:t>
            </a:r>
            <a:r>
              <a:rPr lang="en-PH" altLang="en-US" sz="3200" b="1" dirty="0" smtClean="0">
                <a:solidFill>
                  <a:srgbClr val="346667"/>
                </a:solidFill>
                <a:latin typeface="+mn-lt"/>
                <a:ea typeface="+mn-ea"/>
                <a:cs typeface="Arial" charset="0"/>
              </a:rPr>
              <a:t> process as currently implemented in Myanmar</a:t>
            </a:r>
            <a:endParaRPr lang="en-PH" altLang="en-US" sz="3200" b="1" dirty="0">
              <a:solidFill>
                <a:srgbClr val="346667"/>
              </a:solidFill>
              <a:latin typeface="+mn-lt"/>
              <a:ea typeface="+mn-ea"/>
              <a:cs typeface="Arial" charset="0"/>
            </a:endParaRPr>
          </a:p>
        </p:txBody>
      </p:sp>
      <p:sp>
        <p:nvSpPr>
          <p:cNvPr id="6" name="Content Placeholder 2"/>
          <p:cNvSpPr>
            <a:spLocks noGrp="1"/>
          </p:cNvSpPr>
          <p:nvPr>
            <p:ph idx="1"/>
          </p:nvPr>
        </p:nvSpPr>
        <p:spPr>
          <a:xfrm>
            <a:off x="281236" y="823649"/>
            <a:ext cx="8588375" cy="436402"/>
          </a:xfrm>
        </p:spPr>
        <p:txBody>
          <a:bodyPr/>
          <a:lstStyle/>
          <a:p>
            <a:pPr eaLnBrk="1" hangingPunct="1">
              <a:buNone/>
            </a:pPr>
            <a:r>
              <a:rPr lang="en-US" altLang="zh-CN" sz="2400" dirty="0" smtClean="0">
                <a:solidFill>
                  <a:srgbClr val="346667"/>
                </a:solidFill>
                <a:cs typeface="宋体" charset="0"/>
              </a:rPr>
              <a:t>Main stages of the </a:t>
            </a:r>
            <a:r>
              <a:rPr lang="en-US" altLang="zh-CN" sz="2400" dirty="0" err="1" smtClean="0">
                <a:solidFill>
                  <a:srgbClr val="346667"/>
                </a:solidFill>
                <a:cs typeface="宋体" charset="0"/>
              </a:rPr>
              <a:t>microplanning</a:t>
            </a:r>
            <a:r>
              <a:rPr lang="en-US" altLang="zh-CN" sz="2400" dirty="0" smtClean="0">
                <a:solidFill>
                  <a:srgbClr val="346667"/>
                </a:solidFill>
                <a:cs typeface="宋体" charset="0"/>
              </a:rPr>
              <a:t> process in </a:t>
            </a:r>
            <a:r>
              <a:rPr lang="en-US" altLang="zh-CN" sz="2400" dirty="0" smtClean="0">
                <a:solidFill>
                  <a:srgbClr val="346667"/>
                </a:solidFill>
                <a:cs typeface="宋体" charset="0"/>
              </a:rPr>
              <a:t>Myanmar</a:t>
            </a:r>
            <a:endParaRPr lang="en-PH"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E7E022E3-AE09-2B44-8033-31AF6F081217}" type="slidenum">
              <a:rPr lang="en-GB" altLang="en-US" sz="1200">
                <a:solidFill>
                  <a:schemeClr val="bg1"/>
                </a:solidFill>
              </a:rPr>
              <a:pPr>
                <a:lnSpc>
                  <a:spcPct val="100000"/>
                </a:lnSpc>
                <a:spcBef>
                  <a:spcPct val="0"/>
                </a:spcBef>
                <a:buFontTx/>
                <a:buNone/>
              </a:pPr>
              <a:t>7</a:t>
            </a:fld>
            <a:endParaRPr lang="en-GB" altLang="en-US" sz="1200">
              <a:solidFill>
                <a:schemeClr val="bg1"/>
              </a:solidFill>
            </a:endParaRPr>
          </a:p>
        </p:txBody>
      </p:sp>
      <p:sp>
        <p:nvSpPr>
          <p:cNvPr id="18436"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graphicFrame>
        <p:nvGraphicFramePr>
          <p:cNvPr id="4" name="Table 3"/>
          <p:cNvGraphicFramePr>
            <a:graphicFrameLocks noGrp="1"/>
          </p:cNvGraphicFramePr>
          <p:nvPr>
            <p:extLst>
              <p:ext uri="{D42A27DB-BD31-4B8C-83A1-F6EECF244321}">
                <p14:modId xmlns:p14="http://schemas.microsoft.com/office/powerpoint/2010/main" xmlns="" val="673931205"/>
              </p:ext>
            </p:extLst>
          </p:nvPr>
        </p:nvGraphicFramePr>
        <p:xfrm>
          <a:off x="287400" y="1374453"/>
          <a:ext cx="8569200" cy="4646835"/>
        </p:xfrm>
        <a:graphic>
          <a:graphicData uri="http://schemas.openxmlformats.org/drawingml/2006/table">
            <a:tbl>
              <a:tblPr/>
              <a:tblGrid>
                <a:gridCol w="1656432"/>
                <a:gridCol w="3384376"/>
                <a:gridCol w="1405065"/>
                <a:gridCol w="1172271"/>
                <a:gridCol w="951056"/>
              </a:tblGrid>
              <a:tr h="336776">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err="1">
                          <a:ln>
                            <a:noFill/>
                          </a:ln>
                          <a:solidFill>
                            <a:schemeClr val="bg1"/>
                          </a:solidFill>
                          <a:effectLst/>
                          <a:latin typeface="Calibri" charset="0"/>
                          <a:ea typeface="Calibri" charset="0"/>
                          <a:cs typeface="Calibri" charset="0"/>
                        </a:rPr>
                        <a:t>Microplanning</a:t>
                      </a:r>
                      <a:r>
                        <a:rPr kumimoji="0" lang="en-AU" altLang="en-US" sz="1200" b="0" i="0" u="none" strike="noStrike" cap="none" normalizeH="0" baseline="0" dirty="0">
                          <a:ln>
                            <a:noFill/>
                          </a:ln>
                          <a:solidFill>
                            <a:schemeClr val="bg1"/>
                          </a:solidFill>
                          <a:effectLst/>
                          <a:latin typeface="Calibri" charset="0"/>
                          <a:ea typeface="Calibri" charset="0"/>
                          <a:cs typeface="Calibri" charset="0"/>
                        </a:rPr>
                        <a:t> Step</a:t>
                      </a:r>
                      <a:endParaRPr kumimoji="0" lang="en-AU" altLang="en-US" sz="1200" b="0" i="0" u="none" strike="noStrike" cap="none" normalizeH="0" baseline="0" dirty="0">
                        <a:ln>
                          <a:noFill/>
                        </a:ln>
                        <a:solidFill>
                          <a:schemeClr val="bg1"/>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bg1"/>
                          </a:solidFill>
                          <a:effectLst/>
                          <a:latin typeface="Calibri" charset="0"/>
                          <a:ea typeface="Calibri" charset="0"/>
                          <a:cs typeface="Calibri" charset="0"/>
                        </a:rPr>
                        <a:t>What?</a:t>
                      </a:r>
                      <a:endParaRPr kumimoji="0" lang="en-AU" altLang="en-US" sz="1200" b="0" i="0" u="none" strike="noStrike" cap="none" normalizeH="0" baseline="0">
                        <a:ln>
                          <a:noFill/>
                        </a:ln>
                        <a:solidFill>
                          <a:schemeClr val="bg1"/>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bg1"/>
                          </a:solidFill>
                          <a:effectLst/>
                          <a:latin typeface="Calibri" charset="0"/>
                          <a:ea typeface="Calibri" charset="0"/>
                          <a:cs typeface="Calibri" charset="0"/>
                        </a:rPr>
                        <a:t>When?</a:t>
                      </a:r>
                      <a:endParaRPr kumimoji="0" lang="en-AU" altLang="en-US" sz="1200" b="0" i="0" u="none" strike="noStrike" cap="none" normalizeH="0" baseline="0">
                        <a:ln>
                          <a:noFill/>
                        </a:ln>
                        <a:solidFill>
                          <a:schemeClr val="bg1"/>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bg1"/>
                          </a:solidFill>
                          <a:effectLst/>
                          <a:latin typeface="Calibri" charset="0"/>
                          <a:ea typeface="Calibri" charset="0"/>
                          <a:cs typeface="Calibri" charset="0"/>
                        </a:rPr>
                        <a:t>At what level?</a:t>
                      </a:r>
                      <a:endParaRPr kumimoji="0" lang="en-AU" altLang="en-US" sz="1200" b="0" i="0" u="none" strike="noStrike" cap="none" normalizeH="0" baseline="0">
                        <a:ln>
                          <a:noFill/>
                        </a:ln>
                        <a:solidFill>
                          <a:schemeClr val="bg1"/>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bg1"/>
                          </a:solidFill>
                          <a:effectLst/>
                          <a:latin typeface="Calibri" charset="0"/>
                          <a:ea typeface="Calibri" charset="0"/>
                          <a:cs typeface="Calibri" charset="0"/>
                        </a:rPr>
                        <a:t>Who?</a:t>
                      </a:r>
                      <a:endParaRPr kumimoji="0" lang="en-AU" altLang="en-US" sz="1200" b="0" i="0" u="none" strike="noStrike" cap="none" normalizeH="0" baseline="0">
                        <a:ln>
                          <a:noFill/>
                        </a:ln>
                        <a:solidFill>
                          <a:schemeClr val="bg1"/>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6A6A6"/>
                    </a:solidFill>
                  </a:tcPr>
                </a:tc>
              </a:tr>
              <a:tr h="1278859">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6. Making a session plan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1" i="0" u="none" strike="noStrike" cap="none" normalizeH="0" baseline="0" dirty="0">
                          <a:ln>
                            <a:noFill/>
                          </a:ln>
                          <a:solidFill>
                            <a:srgbClr val="000000"/>
                          </a:solidFill>
                          <a:effectLst/>
                          <a:latin typeface="Calibri" charset="0"/>
                          <a:ea typeface="Calibri" charset="0"/>
                          <a:cs typeface="Calibri" charset="0"/>
                        </a:rPr>
                        <a:t> </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1200" b="1" i="0" u="none" strike="noStrike" cap="none" normalizeH="0" baseline="0" dirty="0">
                        <a:ln>
                          <a:noFill/>
                        </a:ln>
                        <a:solidFill>
                          <a:srgbClr val="000000"/>
                        </a:solidFill>
                        <a:effectLst/>
                        <a:latin typeface="Calibri" charset="0"/>
                        <a:ea typeface="Calibri" charset="0"/>
                        <a:cs typeface="Calibri"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Choosing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immunization strategy (frequency of sessions) and </a:t>
                      </a:r>
                      <a:r>
                        <a:rPr kumimoji="0" lang="en-AU" altLang="en-US" sz="1200" b="0" i="0" u="none" strike="noStrike" cap="none" normalizeH="0" baseline="0" dirty="0">
                          <a:ln>
                            <a:noFill/>
                          </a:ln>
                          <a:solidFill>
                            <a:srgbClr val="000000"/>
                          </a:solidFill>
                          <a:effectLst/>
                          <a:latin typeface="Calibri" charset="0"/>
                          <a:ea typeface="Calibri" charset="0"/>
                          <a:cs typeface="Calibri" charset="0"/>
                        </a:rPr>
                        <a:t>session type for each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EPI community  depending on target population, accessibility and other logistic considerations</a:t>
                      </a: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to be completed by end of January</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RHC/SRHC</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midwives will propose &amp; RHC supervisor will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make adjustment</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2F0D9"/>
                    </a:solidFill>
                  </a:tcPr>
                </a:tc>
              </a:tr>
              <a:tr h="17681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1200" b="1" i="0" u="none" strike="noStrike" cap="none" normalizeH="0" baseline="0" dirty="0" smtClean="0">
                          <a:ln>
                            <a:noFill/>
                          </a:ln>
                          <a:solidFill>
                            <a:srgbClr val="000000"/>
                          </a:solidFill>
                          <a:effectLst/>
                          <a:latin typeface="Calibri" charset="0"/>
                          <a:ea typeface="Calibri" charset="0"/>
                          <a:cs typeface="Calibri" charset="0"/>
                        </a:rPr>
                        <a:t>7. Making a session outreach plan </a:t>
                      </a:r>
                      <a:endParaRPr kumimoji="0" lang="en-AU" altLang="en-US" sz="1200" b="0" i="0" u="none" strike="noStrike" cap="none" normalizeH="0" baseline="0" dirty="0" smtClean="0">
                        <a:ln>
                          <a:noFill/>
                        </a:ln>
                        <a:solidFill>
                          <a:srgbClr val="000000"/>
                        </a:solidFill>
                        <a:effectLst/>
                        <a:latin typeface="Times New Roman"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AU" altLang="en-US" sz="1200" b="0" i="0" u="none" strike="noStrike" cap="none" normalizeH="0" baseline="0" dirty="0" smtClean="0">
                          <a:ln>
                            <a:noFill/>
                          </a:ln>
                          <a:solidFill>
                            <a:schemeClr val="tx1"/>
                          </a:solidFill>
                          <a:effectLst/>
                          <a:latin typeface="+mn-lt"/>
                          <a:ea typeface="Calibri" charset="0"/>
                          <a:cs typeface="Calibri" charset="0"/>
                        </a:rPr>
                        <a:t>Scheduling dates for each months at which each EPI community of type Mobile, Outreach will be visited based on each community’s immunization strategy, distance/travel times, seasonal accessibility, availability of adequate transport, and other logistic considerations</a:t>
                      </a:r>
                      <a:endParaRPr kumimoji="0" lang="en-AU" altLang="en-US" sz="1200" b="0" i="0" u="none" strike="noStrike" cap="none" normalizeH="0" baseline="0" dirty="0" smtClean="0">
                        <a:ln>
                          <a:noFill/>
                        </a:ln>
                        <a:solidFill>
                          <a:schemeClr val="tx1"/>
                        </a:solidFill>
                        <a:effectLst/>
                        <a:latin typeface="+mn-lt"/>
                        <a:ea typeface="Calibri" charset="0"/>
                        <a:cs typeface="Times New Roman" charset="0"/>
                      </a:endParaRPr>
                    </a:p>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AU" altLang="en-US" sz="1200" b="0" i="0" u="none" strike="noStrike" cap="none" normalizeH="0" baseline="0" dirty="0" smtClean="0">
                          <a:ln>
                            <a:noFill/>
                          </a:ln>
                          <a:solidFill>
                            <a:schemeClr val="tx1"/>
                          </a:solidFill>
                          <a:effectLst/>
                          <a:latin typeface="+mn-lt"/>
                          <a:ea typeface="Calibri" charset="0"/>
                          <a:cs typeface="Times New Roman" charset="0"/>
                        </a:rPr>
                        <a:t>E</a:t>
                      </a:r>
                      <a:r>
                        <a:rPr kumimoji="0" lang="en-AU" altLang="en-US" sz="1200" b="0" i="0" u="none" strike="noStrike" cap="none" normalizeH="0" baseline="0" dirty="0" smtClean="0">
                          <a:ln>
                            <a:noFill/>
                          </a:ln>
                          <a:solidFill>
                            <a:schemeClr val="tx1"/>
                          </a:solidFill>
                          <a:effectLst/>
                          <a:latin typeface="+mn-lt"/>
                          <a:ea typeface="Calibri" charset="0"/>
                          <a:cs typeface="Calibri" charset="0"/>
                        </a:rPr>
                        <a:t>stimating the supplies  of vaccines needed to vaccinate the expected target population on each date</a:t>
                      </a:r>
                      <a:endParaRPr kumimoji="0" lang="en-AU" altLang="en-US" sz="1200" b="0" i="0" u="none" strike="sngStrike" cap="none" normalizeH="0" baseline="0" dirty="0" smtClean="0">
                        <a:ln>
                          <a:noFill/>
                        </a:ln>
                        <a:solidFill>
                          <a:schemeClr val="tx1"/>
                        </a:solidFill>
                        <a:effectLst/>
                        <a:latin typeface="+mn-lt"/>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to be completed by end of January</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RHC/SRHC</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midwives will propose &amp; RHC supervisor will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make adjustment</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902026">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algn="l"/>
                      <a:r>
                        <a:rPr kumimoji="0" lang="en-AU" altLang="en-US" sz="1200" b="1" i="0" u="none" strike="noStrike" cap="none" normalizeH="0" baseline="0" dirty="0">
                          <a:ln>
                            <a:noFill/>
                          </a:ln>
                          <a:solidFill>
                            <a:srgbClr val="000000"/>
                          </a:solidFill>
                          <a:effectLst/>
                          <a:latin typeface="Calibri" charset="0"/>
                          <a:ea typeface="Calibri" charset="0"/>
                          <a:cs typeface="Calibri" charset="0"/>
                        </a:rPr>
                        <a:t>8. </a:t>
                      </a:r>
                      <a:r>
                        <a:rPr kumimoji="0" lang="en-AU" altLang="en-US" sz="1200" b="1" i="0" u="none" strike="noStrike" kern="1200" cap="none" normalizeH="0" baseline="0" dirty="0" smtClean="0">
                          <a:ln>
                            <a:noFill/>
                          </a:ln>
                          <a:solidFill>
                            <a:srgbClr val="000000"/>
                          </a:solidFill>
                          <a:effectLst/>
                          <a:latin typeface="Calibri" charset="0"/>
                          <a:ea typeface="Calibri" charset="0"/>
                          <a:cs typeface="Calibri" charset="0"/>
                        </a:rPr>
                        <a:t>Township level monitoring and evaluation </a:t>
                      </a:r>
                      <a:r>
                        <a:rPr kumimoji="0" lang="en-AU" sz="1200" b="1" i="0" u="none" strike="noStrike" kern="1200" cap="none" normalizeH="0" baseline="0" dirty="0" smtClean="0">
                          <a:ln>
                            <a:noFill/>
                          </a:ln>
                          <a:solidFill>
                            <a:srgbClr val="000000"/>
                          </a:solidFill>
                          <a:effectLst/>
                          <a:latin typeface="Calibri" charset="0"/>
                          <a:ea typeface="Calibri" charset="0"/>
                          <a:cs typeface="Calibri" charset="0"/>
                        </a:rPr>
                        <a:t>for 6-months and annual review</a:t>
                      </a:r>
                      <a:endParaRPr kumimoji="0" lang="en-AU" altLang="en-US" sz="1200" b="1" i="0" u="none" strike="noStrike" kern="1200" cap="none" normalizeH="0" baseline="0" dirty="0">
                        <a:ln>
                          <a:noFill/>
                        </a:ln>
                        <a:solidFill>
                          <a:srgbClr val="000000"/>
                        </a:solidFill>
                        <a:effectLst/>
                        <a:latin typeface="Calibri" charset="0"/>
                        <a:ea typeface="Calibri" charset="0"/>
                        <a:cs typeface="Calibri"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171450" marR="0" lvl="0" indent="-171450" algn="l" defTabSz="914400" rtl="0" eaLnBrk="1" fontAlgn="base" latinLnBrk="0" hangingPunct="1">
                        <a:lnSpc>
                          <a:spcPct val="100000"/>
                        </a:lnSpc>
                        <a:spcBef>
                          <a:spcPct val="0"/>
                        </a:spcBef>
                        <a:spcAft>
                          <a:spcPct val="0"/>
                        </a:spcAft>
                        <a:buClrTx/>
                        <a:buSzTx/>
                        <a:buFont typeface="Arial" charset="0"/>
                        <a:buChar char="•"/>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Evaluation the RHC’s performance of previous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1 year </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(no of unimmunized children, area coverage, session conducted, identify the barriers and potential solutions), review </a:t>
                      </a:r>
                      <a:r>
                        <a:rPr kumimoji="0" lang="en-AU" altLang="en-US" sz="1200" b="0" i="0" u="none" strike="noStrike" cap="none" normalizeH="0" baseline="0" dirty="0" err="1" smtClean="0">
                          <a:ln>
                            <a:noFill/>
                          </a:ln>
                          <a:solidFill>
                            <a:srgbClr val="000000"/>
                          </a:solidFill>
                          <a:effectLst/>
                          <a:latin typeface="Calibri" charset="0"/>
                          <a:ea typeface="Calibri" charset="0"/>
                          <a:cs typeface="Calibri" charset="0"/>
                        </a:rPr>
                        <a:t>microplans</a:t>
                      </a: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 resources, and develop township level annual plan</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February</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0000"/>
                          </a:solidFill>
                          <a:effectLst/>
                          <a:latin typeface="Calibri" charset="0"/>
                          <a:ea typeface="Calibri" charset="0"/>
                          <a:cs typeface="Calibri" charset="0"/>
                        </a:rPr>
                        <a:t>Township</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c>
                  <a:txBody>
                    <a:bodyPr/>
                    <a:lstStyle>
                      <a:lvl1pPr>
                        <a:lnSpc>
                          <a:spcPct val="90000"/>
                        </a:lnSpc>
                        <a:spcBef>
                          <a:spcPts val="1000"/>
                        </a:spcBef>
                        <a:buFont typeface="Arial" charset="0"/>
                        <a:defRPr sz="2400">
                          <a:solidFill>
                            <a:schemeClr val="tx1"/>
                          </a:solidFill>
                          <a:latin typeface="Calibri" charset="0"/>
                        </a:defRPr>
                      </a:lvl1pPr>
                      <a:lvl2pPr marL="742950" indent="-285750">
                        <a:lnSpc>
                          <a:spcPct val="90000"/>
                        </a:lnSpc>
                        <a:spcBef>
                          <a:spcPts val="500"/>
                        </a:spcBef>
                        <a:buFont typeface="Arial" charset="0"/>
                        <a:defRPr sz="2000">
                          <a:solidFill>
                            <a:schemeClr val="tx1"/>
                          </a:solidFill>
                          <a:latin typeface="Calibri" charset="0"/>
                        </a:defRPr>
                      </a:lvl2pPr>
                      <a:lvl3pPr marL="1143000" indent="-228600">
                        <a:lnSpc>
                          <a:spcPct val="90000"/>
                        </a:lnSpc>
                        <a:spcBef>
                          <a:spcPts val="500"/>
                        </a:spcBef>
                        <a:buFont typeface="Arial" charset="0"/>
                        <a:defRPr>
                          <a:solidFill>
                            <a:schemeClr val="tx1"/>
                          </a:solidFill>
                          <a:latin typeface="Calibri" charset="0"/>
                        </a:defRPr>
                      </a:lvl3pPr>
                      <a:lvl4pPr marL="1600200" indent="-228600">
                        <a:lnSpc>
                          <a:spcPct val="90000"/>
                        </a:lnSpc>
                        <a:spcBef>
                          <a:spcPts val="500"/>
                        </a:spcBef>
                        <a:buFont typeface="Arial" charset="0"/>
                        <a:defRPr sz="1600">
                          <a:solidFill>
                            <a:schemeClr val="tx1"/>
                          </a:solidFill>
                          <a:latin typeface="Calibri" charset="0"/>
                        </a:defRPr>
                      </a:lvl4pPr>
                      <a:lvl5pPr marL="2057400" indent="-228600">
                        <a:lnSpc>
                          <a:spcPct val="90000"/>
                        </a:lnSpc>
                        <a:spcBef>
                          <a:spcPts val="500"/>
                        </a:spcBef>
                        <a:buFont typeface="Arial" charset="0"/>
                        <a:defRPr sz="1600">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dirty="0" smtClean="0">
                          <a:ln>
                            <a:noFill/>
                          </a:ln>
                          <a:solidFill>
                            <a:srgbClr val="000000"/>
                          </a:solidFill>
                          <a:effectLst/>
                          <a:latin typeface="Calibri" charset="0"/>
                          <a:ea typeface="Calibri" charset="0"/>
                          <a:cs typeface="Calibri" charset="0"/>
                        </a:rPr>
                        <a:t>TMO and EPI focus</a:t>
                      </a:r>
                      <a:endParaRPr kumimoji="0" lang="en-AU" altLang="en-US" sz="1200" b="0" i="0" u="none" strike="noStrike" cap="none" normalizeH="0" baseline="0" dirty="0">
                        <a:ln>
                          <a:noFill/>
                        </a:ln>
                        <a:solidFill>
                          <a:srgbClr val="000000"/>
                        </a:solidFill>
                        <a:effectLst/>
                        <a:latin typeface="Times New Roman" charset="0"/>
                        <a:ea typeface="Times New Roman" charset="0"/>
                        <a:cs typeface="Times New Roman" charset="0"/>
                      </a:endParaRPr>
                    </a:p>
                  </a:txBody>
                  <a:tcPr marL="72000" marR="72000" marT="72000" marB="72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EBF7"/>
                    </a:solidFill>
                  </a:tcPr>
                </a:tc>
              </a:tr>
            </a:tbl>
          </a:graphicData>
        </a:graphic>
      </p:graphicFrame>
      <p:sp>
        <p:nvSpPr>
          <p:cNvPr id="7" name="Title 1"/>
          <p:cNvSpPr txBox="1">
            <a:spLocks/>
          </p:cNvSpPr>
          <p:nvPr/>
        </p:nvSpPr>
        <p:spPr bwMode="auto">
          <a:xfrm>
            <a:off x="624623" y="0"/>
            <a:ext cx="7886700" cy="78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dirty="0" smtClean="0">
                <a:solidFill>
                  <a:srgbClr val="346667"/>
                </a:solidFill>
                <a:latin typeface="+mn-lt"/>
                <a:ea typeface="+mn-ea"/>
                <a:cs typeface="Arial" charset="0"/>
              </a:rPr>
              <a:t>The </a:t>
            </a:r>
            <a:r>
              <a:rPr lang="en-PH" altLang="en-US" sz="3200" b="1" dirty="0" err="1" smtClean="0">
                <a:solidFill>
                  <a:srgbClr val="346667"/>
                </a:solidFill>
                <a:latin typeface="+mn-lt"/>
                <a:ea typeface="+mn-ea"/>
                <a:cs typeface="Arial" charset="0"/>
              </a:rPr>
              <a:t>microplanning</a:t>
            </a:r>
            <a:r>
              <a:rPr lang="en-PH" altLang="en-US" sz="3200" b="1" dirty="0" smtClean="0">
                <a:solidFill>
                  <a:srgbClr val="346667"/>
                </a:solidFill>
                <a:latin typeface="+mn-lt"/>
                <a:ea typeface="+mn-ea"/>
                <a:cs typeface="Arial" charset="0"/>
              </a:rPr>
              <a:t> process as currently implemented in Myanmar</a:t>
            </a:r>
            <a:endParaRPr lang="en-PH" altLang="en-US" sz="3200" b="1" dirty="0">
              <a:solidFill>
                <a:srgbClr val="346667"/>
              </a:solidFill>
              <a:latin typeface="+mn-lt"/>
              <a:ea typeface="+mn-ea"/>
              <a:cs typeface="Arial" charset="0"/>
            </a:endParaRPr>
          </a:p>
        </p:txBody>
      </p:sp>
      <p:sp>
        <p:nvSpPr>
          <p:cNvPr id="9" name="Content Placeholder 2"/>
          <p:cNvSpPr>
            <a:spLocks noGrp="1"/>
          </p:cNvSpPr>
          <p:nvPr>
            <p:ph idx="1"/>
          </p:nvPr>
        </p:nvSpPr>
        <p:spPr>
          <a:xfrm>
            <a:off x="281236" y="823649"/>
            <a:ext cx="8588375" cy="436402"/>
          </a:xfrm>
        </p:spPr>
        <p:txBody>
          <a:bodyPr/>
          <a:lstStyle/>
          <a:p>
            <a:pPr eaLnBrk="1" hangingPunct="1">
              <a:buNone/>
            </a:pPr>
            <a:r>
              <a:rPr lang="en-US" altLang="zh-CN" sz="2400" dirty="0" smtClean="0">
                <a:solidFill>
                  <a:srgbClr val="346667"/>
                </a:solidFill>
                <a:cs typeface="宋体" charset="0"/>
              </a:rPr>
              <a:t>Main stages of the </a:t>
            </a:r>
            <a:r>
              <a:rPr lang="en-US" altLang="zh-CN" sz="2400" dirty="0" err="1" smtClean="0">
                <a:solidFill>
                  <a:srgbClr val="346667"/>
                </a:solidFill>
                <a:cs typeface="宋体" charset="0"/>
              </a:rPr>
              <a:t>microplanning</a:t>
            </a:r>
            <a:r>
              <a:rPr lang="en-US" altLang="zh-CN" sz="2400" dirty="0" smtClean="0">
                <a:solidFill>
                  <a:srgbClr val="346667"/>
                </a:solidFill>
                <a:cs typeface="宋体" charset="0"/>
              </a:rPr>
              <a:t> process in </a:t>
            </a:r>
            <a:r>
              <a:rPr lang="en-US" altLang="zh-CN" sz="2400" dirty="0" smtClean="0">
                <a:solidFill>
                  <a:srgbClr val="346667"/>
                </a:solidFill>
                <a:cs typeface="宋体" charset="0"/>
              </a:rPr>
              <a:t>Myanmar</a:t>
            </a:r>
            <a:endParaRPr lang="en-PH"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174626"/>
            <a:ext cx="7886700" cy="614362"/>
          </a:xfrm>
        </p:spPr>
        <p:txBody>
          <a:bodyPr/>
          <a:lstStyle/>
          <a:p>
            <a:pPr algn="ctr" eaLnBrk="1" hangingPunct="1">
              <a:defRPr/>
            </a:pPr>
            <a:r>
              <a:rPr lang="en-PH" altLang="en-US" sz="3200" b="1" dirty="0">
                <a:solidFill>
                  <a:srgbClr val="346667"/>
                </a:solidFill>
                <a:latin typeface="+mn-lt"/>
                <a:ea typeface="+mn-ea"/>
                <a:cs typeface="Arial" charset="0"/>
              </a:rPr>
              <a:t>The </a:t>
            </a:r>
            <a:r>
              <a:rPr lang="en-PH" altLang="en-US" sz="3200" b="1" dirty="0" err="1">
                <a:solidFill>
                  <a:srgbClr val="346667"/>
                </a:solidFill>
                <a:latin typeface="+mn-lt"/>
                <a:ea typeface="+mn-ea"/>
                <a:cs typeface="Arial" charset="0"/>
              </a:rPr>
              <a:t>microplanning</a:t>
            </a:r>
            <a:r>
              <a:rPr lang="en-PH" altLang="en-US" sz="3200" b="1" dirty="0">
                <a:solidFill>
                  <a:srgbClr val="346667"/>
                </a:solidFill>
                <a:latin typeface="+mn-lt"/>
                <a:ea typeface="+mn-ea"/>
                <a:cs typeface="Arial" charset="0"/>
              </a:rPr>
              <a:t> process as currently implemented in </a:t>
            </a:r>
            <a:r>
              <a:rPr lang="en-PH" altLang="en-US" sz="3200" b="1" dirty="0" smtClean="0">
                <a:solidFill>
                  <a:srgbClr val="346667"/>
                </a:solidFill>
                <a:latin typeface="+mn-lt"/>
                <a:ea typeface="+mn-ea"/>
                <a:cs typeface="Arial" charset="0"/>
              </a:rPr>
              <a:t>Myanmar </a:t>
            </a:r>
            <a:endParaRPr lang="en-PH" altLang="en-US" sz="3200" b="1" dirty="0">
              <a:solidFill>
                <a:srgbClr val="346667"/>
              </a:solidFill>
              <a:latin typeface="+mn-lt"/>
              <a:ea typeface="+mn-ea"/>
              <a:cs typeface="Arial" charset="0"/>
            </a:endParaRPr>
          </a:p>
        </p:txBody>
      </p:sp>
      <p:sp>
        <p:nvSpPr>
          <p:cNvPr id="1945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CB474655-9666-7C4E-8E59-FD66AB1D05F5}" type="slidenum">
              <a:rPr lang="en-GB" altLang="en-US" sz="1200">
                <a:solidFill>
                  <a:schemeClr val="bg1"/>
                </a:solidFill>
              </a:rPr>
              <a:pPr>
                <a:lnSpc>
                  <a:spcPct val="100000"/>
                </a:lnSpc>
                <a:spcBef>
                  <a:spcPct val="0"/>
                </a:spcBef>
                <a:buFontTx/>
                <a:buNone/>
              </a:pPr>
              <a:t>8</a:t>
            </a:fld>
            <a:endParaRPr lang="en-GB" altLang="en-US" sz="1200">
              <a:solidFill>
                <a:schemeClr val="bg1"/>
              </a:solidFill>
            </a:endParaRPr>
          </a:p>
        </p:txBody>
      </p:sp>
      <p:sp>
        <p:nvSpPr>
          <p:cNvPr id="19459"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sp>
        <p:nvSpPr>
          <p:cNvPr id="6" name="Rounded Rectangle 5"/>
          <p:cNvSpPr/>
          <p:nvPr/>
        </p:nvSpPr>
        <p:spPr>
          <a:xfrm>
            <a:off x="317153" y="1472814"/>
            <a:ext cx="1184275"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1. Collection of target population headcounts</a:t>
            </a:r>
          </a:p>
        </p:txBody>
      </p:sp>
      <p:sp>
        <p:nvSpPr>
          <p:cNvPr id="7" name="Rounded Rectangle 6"/>
          <p:cNvSpPr/>
          <p:nvPr/>
        </p:nvSpPr>
        <p:spPr>
          <a:xfrm>
            <a:off x="317153" y="3842097"/>
            <a:ext cx="1184275"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solidFill>
                  <a:schemeClr val="tx1"/>
                </a:solidFill>
              </a:rPr>
              <a:t>2. Analysis of Immunization data from preceding 12 months </a:t>
            </a:r>
          </a:p>
        </p:txBody>
      </p:sp>
      <p:sp>
        <p:nvSpPr>
          <p:cNvPr id="19464" name="TextBox 12"/>
          <p:cNvSpPr txBox="1">
            <a:spLocks noChangeArrowheads="1"/>
          </p:cNvSpPr>
          <p:nvPr/>
        </p:nvSpPr>
        <p:spPr bwMode="auto">
          <a:xfrm>
            <a:off x="1600356" y="1533209"/>
            <a:ext cx="3705311"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i="1" dirty="0" smtClean="0"/>
              <a:t>Midwives project target population for coming year using population headcounts and township growth rate</a:t>
            </a:r>
          </a:p>
          <a:p>
            <a:pPr>
              <a:lnSpc>
                <a:spcPct val="100000"/>
              </a:lnSpc>
              <a:spcBef>
                <a:spcPct val="0"/>
              </a:spcBef>
              <a:buFontTx/>
              <a:buNone/>
            </a:pPr>
            <a:endParaRPr lang="en-US" altLang="en-US" sz="1400" i="1" dirty="0" smtClean="0"/>
          </a:p>
          <a:p>
            <a:pPr>
              <a:lnSpc>
                <a:spcPct val="100000"/>
              </a:lnSpc>
              <a:spcBef>
                <a:spcPct val="0"/>
              </a:spcBef>
              <a:buNone/>
            </a:pPr>
            <a:endParaRPr lang="en-US" altLang="en-US" sz="1400" i="1" dirty="0"/>
          </a:p>
          <a:p>
            <a:pPr>
              <a:lnSpc>
                <a:spcPct val="100000"/>
              </a:lnSpc>
              <a:spcBef>
                <a:spcPct val="0"/>
              </a:spcBef>
              <a:buFontTx/>
              <a:buNone/>
            </a:pPr>
            <a:endParaRPr lang="en-US" altLang="en-US" sz="1400" i="1" dirty="0"/>
          </a:p>
        </p:txBody>
      </p:sp>
      <p:sp>
        <p:nvSpPr>
          <p:cNvPr id="19466" name="TextBox 19"/>
          <p:cNvSpPr txBox="1">
            <a:spLocks noChangeArrowheads="1"/>
          </p:cNvSpPr>
          <p:nvPr/>
        </p:nvSpPr>
        <p:spPr bwMode="auto">
          <a:xfrm>
            <a:off x="1625546" y="3842097"/>
            <a:ext cx="425298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i="1" dirty="0" smtClean="0"/>
              <a:t>Midwives </a:t>
            </a:r>
            <a:r>
              <a:rPr lang="en-US" altLang="en-US" sz="1400" i="1" dirty="0" err="1" smtClean="0"/>
              <a:t>analyse</a:t>
            </a:r>
            <a:r>
              <a:rPr lang="en-US" altLang="en-US" sz="1400" i="1" dirty="0" smtClean="0"/>
              <a:t> previous </a:t>
            </a:r>
            <a:r>
              <a:rPr lang="en-US" altLang="en-US" sz="1400" i="1" dirty="0"/>
              <a:t>year’s </a:t>
            </a:r>
            <a:r>
              <a:rPr lang="en-US" altLang="en-US" sz="1400" i="1" dirty="0" smtClean="0"/>
              <a:t>immunization data and assign </a:t>
            </a:r>
            <a:r>
              <a:rPr lang="en-US" altLang="en-US" sz="1400" i="1" dirty="0"/>
              <a:t>a </a:t>
            </a:r>
            <a:r>
              <a:rPr lang="en-AU" altLang="en-US" sz="1400" i="1" dirty="0">
                <a:solidFill>
                  <a:srgbClr val="000000"/>
                </a:solidFill>
                <a:ea typeface="Calibri" charset="0"/>
                <a:cs typeface="Calibri" charset="0"/>
              </a:rPr>
              <a:t>priority ranking </a:t>
            </a:r>
            <a:r>
              <a:rPr lang="en-AU" altLang="en-US" sz="1400" i="1" dirty="0" smtClean="0">
                <a:solidFill>
                  <a:srgbClr val="000000"/>
                </a:solidFill>
                <a:ea typeface="Calibri" charset="0"/>
                <a:cs typeface="Calibri" charset="0"/>
              </a:rPr>
              <a:t>to each EPI communities </a:t>
            </a:r>
            <a:r>
              <a:rPr lang="en-AU" altLang="en-US" sz="1400" i="1" dirty="0">
                <a:solidFill>
                  <a:srgbClr val="000000"/>
                </a:solidFill>
                <a:ea typeface="Calibri" charset="0"/>
                <a:cs typeface="Calibri" charset="0"/>
              </a:rPr>
              <a:t>according to the nr of unvaccinated children (</a:t>
            </a:r>
            <a:r>
              <a:rPr lang="en-AU" altLang="en-US" sz="1400" i="1" dirty="0" err="1">
                <a:solidFill>
                  <a:srgbClr val="000000"/>
                </a:solidFill>
                <a:ea typeface="Calibri" charset="0"/>
                <a:cs typeface="Calibri" charset="0"/>
              </a:rPr>
              <a:t>penta</a:t>
            </a:r>
            <a:r>
              <a:rPr lang="en-AU" altLang="en-US" sz="1400" i="1" dirty="0">
                <a:solidFill>
                  <a:srgbClr val="000000"/>
                </a:solidFill>
                <a:ea typeface="Calibri" charset="0"/>
                <a:cs typeface="Calibri" charset="0"/>
              </a:rPr>
              <a:t> 3</a:t>
            </a:r>
            <a:r>
              <a:rPr lang="en-AU" altLang="en-US" sz="1400" i="1" dirty="0" smtClean="0">
                <a:solidFill>
                  <a:srgbClr val="000000"/>
                </a:solidFill>
                <a:ea typeface="Calibri" charset="0"/>
                <a:cs typeface="Calibri" charset="0"/>
              </a:rPr>
              <a:t>)</a:t>
            </a:r>
          </a:p>
          <a:p>
            <a:pPr>
              <a:lnSpc>
                <a:spcPct val="100000"/>
              </a:lnSpc>
              <a:spcBef>
                <a:spcPct val="0"/>
              </a:spcBef>
              <a:buFontTx/>
              <a:buNone/>
            </a:pPr>
            <a:endParaRPr lang="en-AU" altLang="en-US" sz="1400" i="1" dirty="0">
              <a:solidFill>
                <a:srgbClr val="000000"/>
              </a:solidFill>
              <a:ea typeface="Calibri" charset="0"/>
              <a:cs typeface="Calibri" charset="0"/>
            </a:endParaRPr>
          </a:p>
          <a:p>
            <a:pPr>
              <a:lnSpc>
                <a:spcPct val="100000"/>
              </a:lnSpc>
              <a:spcBef>
                <a:spcPct val="0"/>
              </a:spcBef>
              <a:buFontTx/>
              <a:buNone/>
            </a:pPr>
            <a:endParaRPr lang="en-AU" altLang="en-US" sz="1400" i="1" dirty="0" smtClean="0">
              <a:solidFill>
                <a:srgbClr val="000000"/>
              </a:solidFill>
              <a:ea typeface="Calibri" charset="0"/>
              <a:cs typeface="Calibri" charset="0"/>
            </a:endParaRPr>
          </a:p>
          <a:p>
            <a:pPr>
              <a:lnSpc>
                <a:spcPct val="100000"/>
              </a:lnSpc>
              <a:spcBef>
                <a:spcPct val="0"/>
              </a:spcBef>
              <a:buFontTx/>
              <a:buNone/>
            </a:pPr>
            <a:endParaRPr lang="en-AU" altLang="en-US" sz="1400" i="1" dirty="0">
              <a:solidFill>
                <a:srgbClr val="000000"/>
              </a:solidFill>
              <a:latin typeface="Times New Roman" charset="0"/>
              <a:ea typeface="Calibri" charset="0"/>
              <a:cs typeface="Calibri" charset="0"/>
            </a:endParaRPr>
          </a:p>
          <a:p>
            <a:pPr>
              <a:lnSpc>
                <a:spcPct val="100000"/>
              </a:lnSpc>
              <a:spcBef>
                <a:spcPct val="0"/>
              </a:spcBef>
              <a:buFontTx/>
              <a:buNone/>
            </a:pPr>
            <a:endParaRPr lang="en-AU" altLang="en-US" sz="1400" i="1" dirty="0">
              <a:solidFill>
                <a:srgbClr val="000000"/>
              </a:solidFill>
              <a:latin typeface="Times New Roman" charset="0"/>
              <a:ea typeface="Times New Roman" charset="0"/>
              <a:cs typeface="Times New Roman" charset="0"/>
            </a:endParaRPr>
          </a:p>
          <a:p>
            <a:pPr>
              <a:lnSpc>
                <a:spcPct val="100000"/>
              </a:lnSpc>
              <a:spcBef>
                <a:spcPct val="0"/>
              </a:spcBef>
              <a:buFontTx/>
              <a:buNone/>
            </a:pPr>
            <a:endParaRPr lang="en-US" altLang="en-US" sz="1400" i="1" dirty="0"/>
          </a:p>
        </p:txBody>
      </p:sp>
      <p:sp>
        <p:nvSpPr>
          <p:cNvPr id="13" name="TextBox 12"/>
          <p:cNvSpPr txBox="1">
            <a:spLocks noChangeArrowheads="1"/>
          </p:cNvSpPr>
          <p:nvPr/>
        </p:nvSpPr>
        <p:spPr bwMode="auto">
          <a:xfrm>
            <a:off x="5947742" y="1380417"/>
            <a:ext cx="37053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None/>
            </a:pPr>
            <a:r>
              <a:rPr lang="en-US" altLang="en-US" sz="1400" i="1" dirty="0" smtClean="0">
                <a:sym typeface="Wingdings"/>
              </a:rPr>
              <a:t> Form </a:t>
            </a:r>
            <a:r>
              <a:rPr lang="en-US" altLang="en-US" sz="1400" i="1" dirty="0"/>
              <a:t>“POPULATION DATA”</a:t>
            </a:r>
          </a:p>
          <a:p>
            <a:pPr>
              <a:lnSpc>
                <a:spcPct val="100000"/>
              </a:lnSpc>
              <a:spcBef>
                <a:spcPct val="0"/>
              </a:spcBef>
              <a:buFontTx/>
              <a:buNone/>
            </a:pPr>
            <a:endParaRPr lang="en-US" altLang="en-US" sz="1400" i="1" dirty="0"/>
          </a:p>
        </p:txBody>
      </p:sp>
      <p:sp>
        <p:nvSpPr>
          <p:cNvPr id="2" name="Rectangle 1"/>
          <p:cNvSpPr/>
          <p:nvPr/>
        </p:nvSpPr>
        <p:spPr>
          <a:xfrm>
            <a:off x="6039662" y="3777468"/>
            <a:ext cx="2303900" cy="307777"/>
          </a:xfrm>
          <a:prstGeom prst="rect">
            <a:avLst/>
          </a:prstGeom>
        </p:spPr>
        <p:txBody>
          <a:bodyPr wrap="none">
            <a:spAutoFit/>
          </a:bodyPr>
          <a:lstStyle/>
          <a:p>
            <a:r>
              <a:rPr lang="en-AU" altLang="en-US" sz="1400" i="1" dirty="0">
                <a:solidFill>
                  <a:srgbClr val="000000"/>
                </a:solidFill>
                <a:latin typeface="Times New Roman" charset="0"/>
                <a:ea typeface="Calibri" charset="0"/>
                <a:cs typeface="Calibri" charset="0"/>
                <a:sym typeface="Wingdings"/>
              </a:rPr>
              <a:t> </a:t>
            </a:r>
            <a:r>
              <a:rPr lang="en-AU" altLang="en-US" sz="1400" i="1" dirty="0">
                <a:solidFill>
                  <a:srgbClr val="000000"/>
                </a:solidFill>
                <a:ea typeface="Calibri" charset="0"/>
                <a:cs typeface="Calibri" charset="0"/>
                <a:sym typeface="Wingdings"/>
              </a:rPr>
              <a:t>Form </a:t>
            </a:r>
            <a:r>
              <a:rPr lang="en-US" altLang="en-US" sz="1400" i="1" dirty="0">
                <a:solidFill>
                  <a:srgbClr val="000000"/>
                </a:solidFill>
                <a:ea typeface="Calibri" charset="0"/>
                <a:cs typeface="Calibri" charset="0"/>
              </a:rPr>
              <a:t>“</a:t>
            </a:r>
            <a:r>
              <a:rPr lang="en-US" altLang="en-US" sz="1400" i="1" dirty="0"/>
              <a:t>PRIORITIZED AREA”</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xmlns="" val="0"/>
              </a:ext>
            </a:extLst>
          </a:blip>
          <a:srcRect t="7914" b="12109"/>
          <a:stretch/>
        </p:blipFill>
        <p:spPr>
          <a:xfrm>
            <a:off x="5659710" y="1709497"/>
            <a:ext cx="3372210" cy="2022726"/>
          </a:xfrm>
          <a:prstGeom prst="rect">
            <a:avLst/>
          </a:prstGeom>
        </p:spPr>
      </p:pic>
      <p:pic>
        <p:nvPicPr>
          <p:cNvPr id="15" name="Picture 14" descr="161fadaa8ed60338e27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811" r="3500" b="12594"/>
          <a:stretch/>
        </p:blipFill>
        <p:spPr bwMode="auto">
          <a:xfrm>
            <a:off x="5724128" y="4317176"/>
            <a:ext cx="3378745" cy="1971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Content Placeholder 2"/>
          <p:cNvSpPr>
            <a:spLocks noGrp="1"/>
          </p:cNvSpPr>
          <p:nvPr>
            <p:ph idx="1"/>
          </p:nvPr>
        </p:nvSpPr>
        <p:spPr>
          <a:xfrm>
            <a:off x="281236" y="976374"/>
            <a:ext cx="8588375" cy="1566863"/>
          </a:xfrm>
        </p:spPr>
        <p:txBody>
          <a:bodyPr/>
          <a:lstStyle/>
          <a:p>
            <a:pPr eaLnBrk="1" hangingPunct="1"/>
            <a:r>
              <a:rPr lang="en-US" altLang="zh-CN" sz="2400" dirty="0" smtClean="0">
                <a:solidFill>
                  <a:srgbClr val="346667"/>
                </a:solidFill>
                <a:cs typeface="宋体" charset="0"/>
              </a:rPr>
              <a:t>Forms used to record and report </a:t>
            </a:r>
            <a:r>
              <a:rPr lang="en-US" altLang="zh-CN" sz="2400" dirty="0" err="1" smtClean="0">
                <a:solidFill>
                  <a:srgbClr val="346667"/>
                </a:solidFill>
                <a:cs typeface="宋体" charset="0"/>
              </a:rPr>
              <a:t>microplanning</a:t>
            </a:r>
            <a:endParaRPr lang="en-PH"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fld id="{3D4870D6-248A-AA49-95D1-E7AC8EC7451B}" type="slidenum">
              <a:rPr lang="en-GB" altLang="en-US" sz="1200">
                <a:solidFill>
                  <a:schemeClr val="bg1"/>
                </a:solidFill>
              </a:rPr>
              <a:pPr>
                <a:lnSpc>
                  <a:spcPct val="100000"/>
                </a:lnSpc>
                <a:spcBef>
                  <a:spcPct val="0"/>
                </a:spcBef>
                <a:buFontTx/>
                <a:buNone/>
              </a:pPr>
              <a:t>9</a:t>
            </a:fld>
            <a:endParaRPr lang="en-GB" altLang="en-US" sz="1200">
              <a:solidFill>
                <a:schemeClr val="bg1"/>
              </a:solidFill>
            </a:endParaRPr>
          </a:p>
        </p:txBody>
      </p:sp>
      <p:sp>
        <p:nvSpPr>
          <p:cNvPr id="20483" name="Picture 2"/>
          <p:cNvSpPr>
            <a:spLocks noChangeAspect="1"/>
          </p:cNvSpPr>
          <p:nvPr/>
        </p:nvSpPr>
        <p:spPr bwMode="auto">
          <a:xfrm>
            <a:off x="611188" y="3500438"/>
            <a:ext cx="4572000" cy="2287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endParaRPr lang="en-PH" altLang="en-US" sz="1800"/>
          </a:p>
        </p:txBody>
      </p:sp>
      <p:sp>
        <p:nvSpPr>
          <p:cNvPr id="20485" name="TextBox 12"/>
          <p:cNvSpPr txBox="1">
            <a:spLocks noChangeArrowheads="1"/>
          </p:cNvSpPr>
          <p:nvPr/>
        </p:nvSpPr>
        <p:spPr bwMode="auto">
          <a:xfrm>
            <a:off x="1663823" y="1370013"/>
            <a:ext cx="360496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i="1" dirty="0" smtClean="0"/>
              <a:t>Midwives update SRHC maps with approximate </a:t>
            </a:r>
            <a:r>
              <a:rPr lang="en-US" altLang="en-US" sz="1400" i="1" dirty="0"/>
              <a:t>location of </a:t>
            </a:r>
            <a:r>
              <a:rPr lang="en-US" altLang="en-US" sz="1400" i="1" dirty="0" smtClean="0"/>
              <a:t>EPI communities</a:t>
            </a:r>
            <a:r>
              <a:rPr lang="en-US" altLang="en-US" sz="1400" i="1" dirty="0"/>
              <a:t>, health facilities and geographic characteristics of </a:t>
            </a:r>
            <a:r>
              <a:rPr lang="en-US" altLang="en-US" sz="1400" i="1" dirty="0" smtClean="0"/>
              <a:t>SRHC </a:t>
            </a:r>
            <a:r>
              <a:rPr lang="en-US" altLang="en-US" sz="1400" i="1" dirty="0"/>
              <a:t>areas</a:t>
            </a:r>
          </a:p>
        </p:txBody>
      </p:sp>
      <p:sp>
        <p:nvSpPr>
          <p:cNvPr id="20486" name="TextBox 19"/>
          <p:cNvSpPr txBox="1">
            <a:spLocks noChangeArrowheads="1"/>
          </p:cNvSpPr>
          <p:nvPr/>
        </p:nvSpPr>
        <p:spPr bwMode="auto">
          <a:xfrm>
            <a:off x="1598028" y="3638152"/>
            <a:ext cx="3719144"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lvl="0">
              <a:lnSpc>
                <a:spcPct val="100000"/>
              </a:lnSpc>
              <a:spcBef>
                <a:spcPct val="0"/>
              </a:spcBef>
              <a:buNone/>
            </a:pPr>
            <a:r>
              <a:rPr lang="en-AU" altLang="en-US" sz="1400" i="1" dirty="0" smtClean="0"/>
              <a:t>Midwives Identify </a:t>
            </a:r>
            <a:r>
              <a:rPr lang="en-AU" altLang="en-US" sz="1400" i="1" dirty="0"/>
              <a:t>factors that might be responsible </a:t>
            </a:r>
            <a:r>
              <a:rPr lang="en-AU" altLang="en-US" sz="1400" i="1" dirty="0" smtClean="0"/>
              <a:t>low performance of vaccination </a:t>
            </a:r>
            <a:r>
              <a:rPr lang="en-AU" altLang="en-US" sz="1400" i="1" dirty="0"/>
              <a:t>services in priority communities (</a:t>
            </a:r>
            <a:r>
              <a:rPr lang="en-AU" altLang="en-US" sz="1400" i="1" dirty="0" err="1"/>
              <a:t>i</a:t>
            </a:r>
            <a:r>
              <a:rPr lang="en-AU" altLang="en-US" sz="1400" i="1" dirty="0"/>
              <a:t>) geographic barriers (e.g. distances, rugged terrain, flooded during rainy </a:t>
            </a:r>
            <a:r>
              <a:rPr lang="en-AU" altLang="en-US" sz="1400" i="1" dirty="0" smtClean="0"/>
              <a:t>season, </a:t>
            </a:r>
            <a:r>
              <a:rPr lang="en-AU" altLang="en-US" sz="1400" i="1" dirty="0"/>
              <a:t>conflict areas)  or (ii)  other barriers (e.g. programmatic, socio-economic , community-related issues, etc..)</a:t>
            </a:r>
          </a:p>
          <a:p>
            <a:pPr>
              <a:lnSpc>
                <a:spcPct val="100000"/>
              </a:lnSpc>
              <a:spcBef>
                <a:spcPct val="0"/>
              </a:spcBef>
              <a:buFontTx/>
              <a:buNone/>
            </a:pPr>
            <a:endParaRPr lang="en-AU" altLang="en-US" sz="1400" i="1" dirty="0">
              <a:solidFill>
                <a:srgbClr val="000000"/>
              </a:solidFill>
              <a:latin typeface="Times New Roman" charset="0"/>
              <a:ea typeface="Times New Roman" charset="0"/>
              <a:cs typeface="Times New Roman" charset="0"/>
            </a:endParaRPr>
          </a:p>
          <a:p>
            <a:pPr>
              <a:lnSpc>
                <a:spcPct val="100000"/>
              </a:lnSpc>
              <a:spcBef>
                <a:spcPct val="0"/>
              </a:spcBef>
              <a:buFontTx/>
              <a:buNone/>
            </a:pPr>
            <a:endParaRPr lang="en-US" altLang="en-US" sz="1400" i="1" dirty="0"/>
          </a:p>
        </p:txBody>
      </p:sp>
      <p:sp>
        <p:nvSpPr>
          <p:cNvPr id="15" name="Rounded Rectangle 14"/>
          <p:cNvSpPr/>
          <p:nvPr/>
        </p:nvSpPr>
        <p:spPr>
          <a:xfrm>
            <a:off x="249238" y="1370013"/>
            <a:ext cx="1290312"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solidFill>
                  <a:schemeClr val="tx1"/>
                </a:solidFill>
              </a:rPr>
              <a:t>3. Production of RHC and SRHC area maps </a:t>
            </a:r>
          </a:p>
        </p:txBody>
      </p:sp>
      <p:sp>
        <p:nvSpPr>
          <p:cNvPr id="16" name="Rounded Rectangle 15"/>
          <p:cNvSpPr/>
          <p:nvPr/>
        </p:nvSpPr>
        <p:spPr>
          <a:xfrm>
            <a:off x="253199" y="3709162"/>
            <a:ext cx="1286351"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AU" altLang="en-US" sz="1200" dirty="0">
                <a:solidFill>
                  <a:schemeClr val="tx1"/>
                </a:solidFill>
              </a:rPr>
              <a:t>4. Identification of barriers to access and utilization</a:t>
            </a:r>
          </a:p>
        </p:txBody>
      </p:sp>
      <p:pic>
        <p:nvPicPr>
          <p:cNvPr id="20490"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3029" y="1468992"/>
            <a:ext cx="3205162"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itle 1"/>
          <p:cNvSpPr txBox="1">
            <a:spLocks/>
          </p:cNvSpPr>
          <p:nvPr/>
        </p:nvSpPr>
        <p:spPr bwMode="auto">
          <a:xfrm>
            <a:off x="467544" y="174626"/>
            <a:ext cx="7886700" cy="61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PH" altLang="en-US" sz="3200" b="1" smtClean="0">
                <a:solidFill>
                  <a:srgbClr val="346667"/>
                </a:solidFill>
                <a:latin typeface="+mn-lt"/>
                <a:ea typeface="+mn-ea"/>
                <a:cs typeface="Arial" charset="0"/>
              </a:rPr>
              <a:t>The microplanning process as currently implemented in Myanmar</a:t>
            </a:r>
            <a:endParaRPr lang="en-PH" altLang="en-US" sz="3200" b="1" dirty="0">
              <a:solidFill>
                <a:srgbClr val="346667"/>
              </a:solidFill>
              <a:latin typeface="+mn-lt"/>
              <a:ea typeface="+mn-ea"/>
              <a:cs typeface="Arial" charset="0"/>
            </a:endParaRPr>
          </a:p>
        </p:txBody>
      </p:sp>
      <p:sp>
        <p:nvSpPr>
          <p:cNvPr id="18" name="Rectangle 17"/>
          <p:cNvSpPr/>
          <p:nvPr/>
        </p:nvSpPr>
        <p:spPr>
          <a:xfrm>
            <a:off x="6005313" y="3842668"/>
            <a:ext cx="2303900" cy="307777"/>
          </a:xfrm>
          <a:prstGeom prst="rect">
            <a:avLst/>
          </a:prstGeom>
        </p:spPr>
        <p:txBody>
          <a:bodyPr wrap="none">
            <a:spAutoFit/>
          </a:bodyPr>
          <a:lstStyle/>
          <a:p>
            <a:r>
              <a:rPr lang="en-AU" altLang="en-US" sz="1400" i="1" dirty="0">
                <a:solidFill>
                  <a:srgbClr val="000000"/>
                </a:solidFill>
                <a:latin typeface="Times New Roman" charset="0"/>
                <a:ea typeface="Calibri" charset="0"/>
                <a:cs typeface="Calibri" charset="0"/>
                <a:sym typeface="Wingdings"/>
              </a:rPr>
              <a:t> </a:t>
            </a:r>
            <a:r>
              <a:rPr lang="en-AU" altLang="en-US" sz="1400" i="1" dirty="0">
                <a:solidFill>
                  <a:srgbClr val="000000"/>
                </a:solidFill>
                <a:ea typeface="Calibri" charset="0"/>
                <a:cs typeface="Calibri" charset="0"/>
                <a:sym typeface="Wingdings"/>
              </a:rPr>
              <a:t>Form </a:t>
            </a:r>
            <a:r>
              <a:rPr lang="en-US" altLang="en-US" sz="1400" i="1" dirty="0">
                <a:solidFill>
                  <a:srgbClr val="000000"/>
                </a:solidFill>
                <a:ea typeface="Calibri" charset="0"/>
                <a:cs typeface="Calibri" charset="0"/>
              </a:rPr>
              <a:t>“</a:t>
            </a:r>
            <a:r>
              <a:rPr lang="en-US" altLang="en-US" sz="1400" i="1" dirty="0"/>
              <a:t>PRIORITIZED AREA”</a:t>
            </a:r>
          </a:p>
        </p:txBody>
      </p:sp>
      <p:sp>
        <p:nvSpPr>
          <p:cNvPr id="19" name="Rectangle 18"/>
          <p:cNvSpPr/>
          <p:nvPr/>
        </p:nvSpPr>
        <p:spPr>
          <a:xfrm>
            <a:off x="5523990" y="1161215"/>
            <a:ext cx="2812886" cy="307777"/>
          </a:xfrm>
          <a:prstGeom prst="rect">
            <a:avLst/>
          </a:prstGeom>
        </p:spPr>
        <p:txBody>
          <a:bodyPr wrap="none">
            <a:spAutoFit/>
          </a:bodyPr>
          <a:lstStyle/>
          <a:p>
            <a:r>
              <a:rPr lang="en-AU" altLang="en-US" sz="1400" i="1" dirty="0">
                <a:solidFill>
                  <a:srgbClr val="000000"/>
                </a:solidFill>
                <a:latin typeface="Times New Roman" charset="0"/>
                <a:ea typeface="Calibri" charset="0"/>
                <a:cs typeface="Calibri" charset="0"/>
                <a:sym typeface="Wingdings"/>
              </a:rPr>
              <a:t> </a:t>
            </a:r>
            <a:r>
              <a:rPr lang="en-AU" altLang="en-US" sz="1400" i="1" dirty="0" smtClean="0">
                <a:solidFill>
                  <a:srgbClr val="000000"/>
                </a:solidFill>
                <a:ea typeface="Calibri" charset="0"/>
                <a:cs typeface="Calibri" charset="0"/>
                <a:sym typeface="Wingdings"/>
              </a:rPr>
              <a:t>Hand-drawn maps of SRHC areas</a:t>
            </a:r>
            <a:endParaRPr lang="en-US" altLang="en-US" sz="1400" i="1" dirty="0"/>
          </a:p>
        </p:txBody>
      </p:sp>
      <p:sp>
        <p:nvSpPr>
          <p:cNvPr id="13" name="TextBox 12"/>
          <p:cNvSpPr txBox="1">
            <a:spLocks noChangeArrowheads="1"/>
          </p:cNvSpPr>
          <p:nvPr/>
        </p:nvSpPr>
        <p:spPr bwMode="auto">
          <a:xfrm>
            <a:off x="1644771" y="5213866"/>
            <a:ext cx="375871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US" altLang="en-US" sz="1400" i="1" dirty="0" smtClean="0"/>
              <a:t>Midwives determine immunization strategy and </a:t>
            </a:r>
            <a:r>
              <a:rPr lang="en-US" altLang="en-US" sz="1400" i="1" dirty="0"/>
              <a:t>session type for each </a:t>
            </a:r>
            <a:r>
              <a:rPr lang="en-US" altLang="en-US" sz="1400" i="1" dirty="0" smtClean="0"/>
              <a:t>EPI community taking into account target population and geographic accessibility issues of each site</a:t>
            </a:r>
          </a:p>
        </p:txBody>
      </p:sp>
      <p:sp>
        <p:nvSpPr>
          <p:cNvPr id="17" name="Rounded Rectangle 16"/>
          <p:cNvSpPr/>
          <p:nvPr/>
        </p:nvSpPr>
        <p:spPr>
          <a:xfrm>
            <a:off x="254895" y="5155910"/>
            <a:ext cx="1284655" cy="1065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AU" altLang="en-US" sz="1200" dirty="0">
                <a:solidFill>
                  <a:schemeClr val="tx1"/>
                </a:solidFill>
              </a:rPr>
              <a:t>5.Identification of solutions and preparation of a </a:t>
            </a:r>
            <a:r>
              <a:rPr lang="en-AU" altLang="en-US" sz="1200" dirty="0" err="1">
                <a:solidFill>
                  <a:schemeClr val="tx1"/>
                </a:solidFill>
              </a:rPr>
              <a:t>workplan</a:t>
            </a:r>
            <a:endParaRPr lang="en-AU" altLang="en-US" sz="1200" dirty="0">
              <a:solidFill>
                <a:schemeClr val="tx1"/>
              </a:solidFill>
            </a:endParaRPr>
          </a:p>
        </p:txBody>
      </p:sp>
      <p:pic>
        <p:nvPicPr>
          <p:cNvPr id="20" name="Picture 2" descr="161fadaa8ed60338e27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811" r="3500" b="12594"/>
          <a:stretch/>
        </p:blipFill>
        <p:spPr bwMode="auto">
          <a:xfrm>
            <a:off x="5375650" y="4221088"/>
            <a:ext cx="3588838" cy="2094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3376</TotalTime>
  <Words>1381</Words>
  <Application>Microsoft Office PowerPoint</Application>
  <PresentationFormat>On-screen Show (4:3)</PresentationFormat>
  <Paragraphs>215</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1_MORU_Epi_HGLC_template</vt:lpstr>
      <vt:lpstr>Slide 1</vt:lpstr>
      <vt:lpstr>Defining the Vocabulary</vt:lpstr>
      <vt:lpstr>The Microplanning Process</vt:lpstr>
      <vt:lpstr>The Microplanning Process</vt:lpstr>
      <vt:lpstr>The Microplanning Process</vt:lpstr>
      <vt:lpstr>Slide 6</vt:lpstr>
      <vt:lpstr>Slide 7</vt:lpstr>
      <vt:lpstr>The microplanning process as currently implemented in Myanmar </vt:lpstr>
      <vt:lpstr>Slide 9</vt:lpstr>
      <vt:lpstr>The microplanning process as currently implemented in Myanmar</vt:lpstr>
      <vt:lpstr>The microplanning process as currently implemented in Myanmar</vt:lpstr>
      <vt:lpstr>The microplanning process as currently implemented in Myanmar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Steeve</cp:lastModifiedBy>
  <cp:revision>120</cp:revision>
  <dcterms:created xsi:type="dcterms:W3CDTF">2018-02-22T19:44:37Z</dcterms:created>
  <dcterms:modified xsi:type="dcterms:W3CDTF">2018-03-11T10:25:09Z</dcterms:modified>
</cp:coreProperties>
</file>