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8"/>
  </p:notesMasterIdLst>
  <p:sldIdLst>
    <p:sldId id="256" r:id="rId2"/>
    <p:sldId id="306" r:id="rId3"/>
    <p:sldId id="308" r:id="rId4"/>
    <p:sldId id="309" r:id="rId5"/>
    <p:sldId id="307" r:id="rId6"/>
    <p:sldId id="276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pos="4014">
          <p15:clr>
            <a:srgbClr val="A4A3A4"/>
          </p15:clr>
        </p15:guide>
        <p15:guide id="4" pos="476">
          <p15:clr>
            <a:srgbClr val="A4A3A4"/>
          </p15:clr>
        </p15:guide>
        <p15:guide id="5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6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49"/>
    <p:restoredTop sz="97361" autoAdjust="0"/>
  </p:normalViewPr>
  <p:slideViewPr>
    <p:cSldViewPr>
      <p:cViewPr>
        <p:scale>
          <a:sx n="66" d="100"/>
          <a:sy n="66" d="100"/>
        </p:scale>
        <p:origin x="-2760" y="-570"/>
      </p:cViewPr>
      <p:guideLst>
        <p:guide orient="horz" pos="482"/>
        <p:guide orient="horz" pos="709"/>
        <p:guide pos="4014"/>
        <p:guide pos="2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AEA795-55EE-E943-8EC8-5BBE60C0D50A}" type="datetimeFigureOut">
              <a:rPr lang="en-PH" altLang="en-US"/>
              <a:pPr/>
              <a:t>11/03/2018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P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E337B3-B458-E747-A6FB-01FD67C063A3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807115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494CF-F5AC-7842-ACCC-0F3295578C42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9576C-C7E8-5D4B-AD20-51D16EB438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926754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B2062-3835-5541-8693-FCA800ADE753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DCD-DF8D-2647-8012-DFC75CFEAF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4201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6D681-BDED-F34E-98D5-FA0436A55976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3F56-E858-8E44-B834-7402D72DB2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3624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77114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222174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85948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11D19-3EE2-FC4F-8D95-8C8AF75E0F8F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2916-4743-4A4C-AFE2-3315CA5345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85947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1425"/>
            <a:ext cx="9144000" cy="536575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2081213" y="6354763"/>
            <a:ext cx="4960937" cy="503237"/>
            <a:chOff x="2081393" y="6354764"/>
            <a:chExt cx="4960433" cy="50323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609206" y="6354764"/>
              <a:ext cx="3118425" cy="503236"/>
              <a:chOff x="2253331" y="6354001"/>
              <a:chExt cx="3118425" cy="503999"/>
            </a:xfrm>
          </p:grpSpPr>
          <p:pic>
            <p:nvPicPr>
              <p:cNvPr id="10" name="Picture 19" descr="MORU Logo_New_1.10.14 small high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971" y="6354001"/>
                <a:ext cx="1692785" cy="503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MORU_Epi_logo_small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331" y="6376302"/>
                <a:ext cx="1212589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63" y="6372225"/>
              <a:ext cx="122396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:\GAIA-GEOSYSTEMS\DROPBOX\Dropbox (Personal)\HEALTH_GEOLAB\ADVOCACY\LOGOS\MOHS-Logo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393" y="6365578"/>
              <a:ext cx="475488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5F6BB-9363-B440-8918-AD23DA6AC891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79C9-7F10-3B44-B6CB-A9B5406F3B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9905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C6B76-B1D3-1B4B-8113-C0D2E7B29262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E1BE6-B2F5-DF47-B546-3C59B2D75D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853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EB1A6-ED93-5A42-ADEF-F29EF5D94029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4C69-8BF7-8349-8038-A4A900EBFC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9608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9F25F-78B4-5247-B093-B68ABB05B15D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20ADD-9690-E44D-A38C-41F1ACC571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540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6842B-3CE9-194D-8F56-CE3DCE976DF2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86A7-1577-A240-ACF8-4F09795E17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19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FA144-7022-4845-ADB3-55C8363ED473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3527-9B23-F84C-9003-3990C6E978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1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A4A9E-299A-3C45-AD7A-7AC86291AC96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7BE4-E57B-CB48-9AFF-C1260EE137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717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25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9B2885C-C555-B34A-81D7-FAF64FE172A1}" type="datetime1">
              <a:rPr lang="en-GB" altLang="en-US"/>
              <a:pPr/>
              <a:t>11/03/2018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2125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1125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60B7E6-1E3D-6046-AEC3-E345FB864E6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175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19" name="Group 17"/>
          <p:cNvGrpSpPr>
            <a:grpSpLocks/>
          </p:cNvGrpSpPr>
          <p:nvPr userDrawn="1"/>
        </p:nvGrpSpPr>
        <p:grpSpPr bwMode="auto">
          <a:xfrm>
            <a:off x="2844800" y="6372225"/>
            <a:ext cx="3459163" cy="468313"/>
            <a:chOff x="3071813" y="6372225"/>
            <a:chExt cx="3459132" cy="468313"/>
          </a:xfrm>
        </p:grpSpPr>
        <p:pic>
          <p:nvPicPr>
            <p:cNvPr id="26" name="Picture 10" descr="D:\GAIA-GEOSYSTEMS\DROPBOX\Dropbox (Personal)\HEALTH_GEOLAB\ADVOCACY\LOGOS\ADB_crop.jp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63159" t="7124" b="6964"/>
            <a:stretch>
              <a:fillRect/>
            </a:stretch>
          </p:blipFill>
          <p:spPr bwMode="auto">
            <a:xfrm>
              <a:off x="5045879" y="6375807"/>
              <a:ext cx="470555" cy="46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D:\GAIA-GEOSYSTEMS\DROPBOX\Dropbox (Personal)\HEALTH_GEOLAB\ADVOCACY\LOGOS\MOHS-logo.jp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71813" y="6375418"/>
              <a:ext cx="457315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5" descr="D:\GAIA-GEOSYSTEMS\DROPBOX\Dropbox (Personal)\WORK_JOINT_DOPH-cEPI_TRAINING\LOGOS\gavi-logo-en-151.jpe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61664"/>
            <a:stretch>
              <a:fillRect/>
            </a:stretch>
          </p:blipFill>
          <p:spPr bwMode="auto">
            <a:xfrm>
              <a:off x="3571234" y="6375418"/>
              <a:ext cx="466740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6"/>
            <p:cNvGrpSpPr>
              <a:grpSpLocks/>
            </p:cNvGrpSpPr>
            <p:nvPr userDrawn="1"/>
          </p:nvGrpSpPr>
          <p:grpSpPr bwMode="auto">
            <a:xfrm>
              <a:off x="4073035" y="6375418"/>
              <a:ext cx="548645" cy="455619"/>
              <a:chOff x="4932040" y="6400800"/>
              <a:chExt cx="548506" cy="457200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4976960" y="6400782"/>
                <a:ext cx="503105" cy="457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pic>
            <p:nvPicPr>
              <p:cNvPr id="34" name="Picture 17" descr="D:\GAIA-GEOSYSTEMS\DROPBOX\Dropbox (Personal)\WORK_JOINT_DOPH-cEPI_TRAINING\LOGOS\unicef_logo_small.png"/>
              <p:cNvPicPr>
                <a:picLocks noChangeAspect="1" noChangeArrowheads="1"/>
              </p:cNvPicPr>
              <p:nvPr userDrawn="1"/>
            </p:nvPicPr>
            <p:blipFill>
              <a:blip r:embed="rId19" cstate="print"/>
              <a:srcRect l="74738" r="-935" b="25214"/>
              <a:stretch>
                <a:fillRect/>
              </a:stretch>
            </p:blipFill>
            <p:spPr bwMode="auto">
              <a:xfrm>
                <a:off x="4932040" y="6400800"/>
                <a:ext cx="53009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12" descr="D:\GAIA-GEOSYSTEMS\DROPBOX\Dropbox (Personal)\HEALTH_GEOLAB\ADVOCACY\BRANDING\HGLC_PIN\GeoLab Pin.png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49245" y="6375418"/>
              <a:ext cx="372211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2" descr="D:\GAIA-GEOSYSTEMS\DROPBOX\Dropbox (Personal)\HEALTH_GEOLAB\ADVOCACY\LOGOS\who-logo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 r="63016"/>
            <a:stretch>
              <a:fillRect/>
            </a:stretch>
          </p:blipFill>
          <p:spPr bwMode="auto">
            <a:xfrm>
              <a:off x="5538042" y="6372225"/>
              <a:ext cx="537321" cy="46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03216" y="6372608"/>
              <a:ext cx="427729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9" r:id="rId3"/>
    <p:sldLayoutId id="2147484854" r:id="rId4"/>
    <p:sldLayoutId id="2147484855" r:id="rId5"/>
    <p:sldLayoutId id="2147484860" r:id="rId6"/>
    <p:sldLayoutId id="2147484861" r:id="rId7"/>
    <p:sldLayoutId id="2147484862" r:id="rId8"/>
    <p:sldLayoutId id="2147484856" r:id="rId9"/>
    <p:sldLayoutId id="2147484857" r:id="rId10"/>
    <p:sldLayoutId id="2147484858" r:id="rId11"/>
    <p:sldLayoutId id="2147484863" r:id="rId12"/>
    <p:sldLayoutId id="2147484864" r:id="rId13"/>
    <p:sldLayoutId id="21474848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102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487738" y="1865848"/>
            <a:ext cx="5735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2000" b="1" dirty="0">
                <a:solidFill>
                  <a:srgbClr val="346667"/>
                </a:solidFill>
                <a:latin typeface="Open Sans" charset="0"/>
              </a:rPr>
              <a:t>Session </a:t>
            </a:r>
            <a:r>
              <a:rPr lang="en-PH" altLang="en-US" sz="2000" b="1" dirty="0" smtClean="0">
                <a:solidFill>
                  <a:srgbClr val="346667"/>
                </a:solidFill>
                <a:latin typeface="Open Sans" charset="0"/>
              </a:rPr>
              <a:t>16 – </a:t>
            </a:r>
            <a:endParaRPr lang="en-PH" altLang="en-US" sz="2000" b="1" dirty="0">
              <a:solidFill>
                <a:srgbClr val="346667"/>
              </a:solidFill>
              <a:latin typeface="Open Sans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46667"/>
                </a:solidFill>
                <a:latin typeface="Open Sans" charset="0"/>
              </a:rPr>
              <a:t>Recap on the role of the state/regions geospatial data manager</a:t>
            </a:r>
            <a:endParaRPr lang="en-PH" altLang="en-US" sz="2000" b="1" dirty="0">
              <a:solidFill>
                <a:srgbClr val="346667"/>
              </a:solidFill>
              <a:latin typeface="Open San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3688" y="2924175"/>
            <a:ext cx="4572000" cy="0"/>
          </a:xfrm>
          <a:prstGeom prst="line">
            <a:avLst/>
          </a:prstGeom>
          <a:ln w="25400">
            <a:solidFill>
              <a:srgbClr val="339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4927600" y="3829050"/>
            <a:ext cx="287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 dirty="0" err="1" smtClean="0">
                <a:solidFill>
                  <a:srgbClr val="346667"/>
                </a:solidFill>
              </a:rPr>
              <a:t>Nay</a:t>
            </a:r>
            <a:r>
              <a:rPr lang="fr-CH" altLang="en-US" sz="1600" b="1" dirty="0" smtClean="0">
                <a:solidFill>
                  <a:srgbClr val="346667"/>
                </a:solidFill>
              </a:rPr>
              <a:t> </a:t>
            </a:r>
            <a:r>
              <a:rPr lang="fr-CH" altLang="en-US" sz="1600" b="1" dirty="0" err="1" smtClean="0">
                <a:solidFill>
                  <a:srgbClr val="346667"/>
                </a:solidFill>
              </a:rPr>
              <a:t>Myo</a:t>
            </a:r>
            <a:r>
              <a:rPr lang="fr-CH" altLang="en-US" sz="1600" b="1" dirty="0" smtClean="0">
                <a:solidFill>
                  <a:srgbClr val="346667"/>
                </a:solidFill>
              </a:rPr>
              <a:t> Thu- </a:t>
            </a:r>
            <a:r>
              <a:rPr lang="fr-CH" altLang="en-US" sz="1600" b="1" dirty="0">
                <a:solidFill>
                  <a:srgbClr val="346667"/>
                </a:solidFill>
              </a:rPr>
              <a:t>UNICEF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600" b="1" dirty="0">
              <a:solidFill>
                <a:srgbClr val="346667"/>
              </a:solidFill>
            </a:endParaRPr>
          </a:p>
        </p:txBody>
      </p:sp>
      <p:pic>
        <p:nvPicPr>
          <p:cNvPr id="12" name="Picture 11" descr="D:\GAIA-GEOSYSTEMS\DROPBOX\Dropbox (Personal)\HEALTH_GEOLAB\ADVOCACY\LOGO\Logo_HGLC_051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511300" cy="5492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:\GAIA-GEOSYSTEMS\DROPBOX\Dropbox (Personal)\HEALTH_GEOLAB\ADVOCACY\LOGOS\ADB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59" t="7124" b="6964"/>
          <a:stretch>
            <a:fillRect/>
          </a:stretch>
        </p:blipFill>
        <p:spPr bwMode="auto">
          <a:xfrm>
            <a:off x="2209800" y="6092825"/>
            <a:ext cx="552450" cy="5492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6000" sy="106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GAIA-GEOSYSTEMS\DROPBOX\Dropbox (Personal)\WORK_JOINT_DOPH-cEPI_TRAINING\LOGOS\gavi-logo-en-1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8850"/>
            <a:ext cx="1460500" cy="5476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D:\GAIA-GEOSYSTEMS\DROPBOX\Dropbox (Personal)\WORK_JOINT_DOPH-cEPI_TRAINING\LOGOS\unicef_logo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935" b="25214"/>
          <a:stretch>
            <a:fillRect/>
          </a:stretch>
        </p:blipFill>
        <p:spPr bwMode="auto">
          <a:xfrm>
            <a:off x="468313" y="5416550"/>
            <a:ext cx="2451100" cy="5476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D:\GAIA-GEOSYSTEMS\DROPBOX\Dropbox (Personal)\HEALTH_GEOLAB\ADVOCACY\LOGOS\MOHS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09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AIA-GEOSYSTEMS\DROPBOX\Dropbox (Personal)\HEALTH_GEOLAB\ADVOCACY\LOGOS\who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8635" y="6093296"/>
            <a:ext cx="1708760" cy="54864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5413375"/>
            <a:ext cx="503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6804248" y="866031"/>
            <a:ext cx="2333497" cy="5233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644008" y="670714"/>
            <a:ext cx="2168522" cy="5428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2497936" y="695692"/>
            <a:ext cx="2168522" cy="540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6" name="Down Arrow 23555"/>
          <p:cNvSpPr/>
          <p:nvPr/>
        </p:nvSpPr>
        <p:spPr>
          <a:xfrm>
            <a:off x="-113713" y="670714"/>
            <a:ext cx="533201" cy="5365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7F6FD5-4763-4543-BEAF-8696B0D81322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9941" name="Picture 2"/>
          <p:cNvSpPr>
            <a:spLocks noChangeAspect="1"/>
          </p:cNvSpPr>
          <p:nvPr/>
        </p:nvSpPr>
        <p:spPr bwMode="auto">
          <a:xfrm>
            <a:off x="611188" y="4365129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7160803" y="494544"/>
            <a:ext cx="116384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RHC/SRCH</a:t>
            </a:r>
            <a:endParaRPr lang="en-US" altLang="en-US" dirty="0" smtClean="0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2874615" y="476672"/>
            <a:ext cx="139512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State/Region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64884" y="3075464"/>
            <a:ext cx="2188630" cy="1191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3. RHC/SRHC </a:t>
            </a:r>
            <a:r>
              <a:rPr lang="en-US" sz="1200" dirty="0">
                <a:solidFill>
                  <a:schemeClr val="tx1"/>
                </a:solidFill>
              </a:rPr>
              <a:t>personnel use </a:t>
            </a:r>
            <a:r>
              <a:rPr lang="en-US" sz="1200" dirty="0" smtClean="0">
                <a:solidFill>
                  <a:schemeClr val="tx1"/>
                </a:solidFill>
              </a:rPr>
              <a:t>base </a:t>
            </a:r>
            <a:r>
              <a:rPr lang="en-US" altLang="en-US" sz="1200" dirty="0" err="1" smtClean="0">
                <a:solidFill>
                  <a:schemeClr val="tx1"/>
                </a:solidFill>
              </a:rPr>
              <a:t>microplanning</a:t>
            </a:r>
            <a:r>
              <a:rPr lang="en-US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maps for decision-making and supervision of </a:t>
            </a:r>
            <a:r>
              <a:rPr lang="en-US" altLang="en-US" sz="1200" dirty="0" err="1" smtClean="0">
                <a:solidFill>
                  <a:schemeClr val="tx1"/>
                </a:solidFill>
              </a:rPr>
              <a:t>microplanning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39954" name="TextBox 24"/>
          <p:cNvSpPr txBox="1">
            <a:spLocks noChangeArrowheads="1"/>
          </p:cNvSpPr>
          <p:nvPr/>
        </p:nvSpPr>
        <p:spPr bwMode="auto">
          <a:xfrm rot="-5400000">
            <a:off x="-151205" y="3090570"/>
            <a:ext cx="5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Dec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9957" name="TextBox 24"/>
          <p:cNvSpPr txBox="1">
            <a:spLocks noChangeArrowheads="1"/>
          </p:cNvSpPr>
          <p:nvPr/>
        </p:nvSpPr>
        <p:spPr bwMode="auto">
          <a:xfrm rot="-5400000">
            <a:off x="-123354" y="3754437"/>
            <a:ext cx="49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Jan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9958" name="TextBox 24"/>
          <p:cNvSpPr txBox="1">
            <a:spLocks noChangeArrowheads="1"/>
          </p:cNvSpPr>
          <p:nvPr/>
        </p:nvSpPr>
        <p:spPr bwMode="auto">
          <a:xfrm rot="-5400000">
            <a:off x="-132712" y="4475824"/>
            <a:ext cx="524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Feb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pic>
        <p:nvPicPr>
          <p:cNvPr id="39967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416" y="4034100"/>
            <a:ext cx="405636" cy="4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53275" y="1110258"/>
            <a:ext cx="2057346" cy="122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Central level geospatial data manager maintain</a:t>
            </a:r>
            <a:r>
              <a:rPr lang="en-US" sz="1200" dirty="0">
                <a:solidFill>
                  <a:schemeClr val="tx1"/>
                </a:solidFill>
              </a:rPr>
              <a:t>, complete and regularly update </a:t>
            </a:r>
            <a:r>
              <a:rPr lang="en-US" sz="1200" dirty="0" smtClean="0">
                <a:solidFill>
                  <a:schemeClr val="tx1"/>
                </a:solidFill>
              </a:rPr>
              <a:t>master lists and core geospatial layers + create travel time/distance matrices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41" idx="2"/>
            <a:endCxn id="44" idx="1"/>
          </p:cNvCxnSpPr>
          <p:nvPr/>
        </p:nvCxnSpPr>
        <p:spPr>
          <a:xfrm rot="16200000" flipH="1">
            <a:off x="1665105" y="2055615"/>
            <a:ext cx="690885" cy="1257198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397934" y="2457226"/>
            <a:ext cx="2005796" cy="3992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 algn="ctr" eaLnBrk="1" hangingPunct="1">
              <a:buFont typeface="Arial" charset="0"/>
              <a:buNone/>
              <a:defRPr/>
            </a:pPr>
            <a:r>
              <a:rPr lang="en-US" altLang="en-US" sz="1200" dirty="0" smtClean="0"/>
              <a:t>Updated data communicated to S/R</a:t>
            </a:r>
            <a:endParaRPr lang="en-PH" altLang="en-US" sz="1200" dirty="0" smtClean="0"/>
          </a:p>
        </p:txBody>
      </p:sp>
      <p:sp>
        <p:nvSpPr>
          <p:cNvPr id="44" name="Rounded Rectangle 43"/>
          <p:cNvSpPr/>
          <p:nvPr/>
        </p:nvSpPr>
        <p:spPr>
          <a:xfrm>
            <a:off x="2639146" y="2610960"/>
            <a:ext cx="1932045" cy="837393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S/R geospatial </a:t>
            </a:r>
            <a:r>
              <a:rPr lang="en-US" sz="1200" dirty="0" smtClean="0">
                <a:solidFill>
                  <a:schemeClr val="tx1"/>
                </a:solidFill>
              </a:rPr>
              <a:t>data manager undertakes annual update of base </a:t>
            </a:r>
            <a:r>
              <a:rPr lang="en-US" sz="1200" dirty="0" err="1" smtClean="0">
                <a:solidFill>
                  <a:schemeClr val="tx1"/>
                </a:solidFill>
              </a:rPr>
              <a:t>microplanning</a:t>
            </a:r>
            <a:r>
              <a:rPr lang="en-US" sz="1200" dirty="0" smtClean="0">
                <a:solidFill>
                  <a:schemeClr val="tx1"/>
                </a:solidFill>
              </a:rPr>
              <a:t> map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906412" y="495680"/>
            <a:ext cx="85927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Central</a:t>
            </a:r>
          </a:p>
        </p:txBody>
      </p:sp>
      <p:pic>
        <p:nvPicPr>
          <p:cNvPr id="61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7878" y="4034100"/>
            <a:ext cx="405636" cy="4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24"/>
          <p:cNvSpPr txBox="1">
            <a:spLocks noChangeArrowheads="1"/>
          </p:cNvSpPr>
          <p:nvPr/>
        </p:nvSpPr>
        <p:spPr bwMode="auto">
          <a:xfrm rot="-5400000">
            <a:off x="-618145" y="1379921"/>
            <a:ext cx="146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800" dirty="0" smtClean="0">
                <a:solidFill>
                  <a:schemeClr val="bg1"/>
                </a:solidFill>
              </a:rPr>
              <a:t>--&gt;Before Dec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cxnSp>
        <p:nvCxnSpPr>
          <p:cNvPr id="79" name="Elbow Connector 78"/>
          <p:cNvCxnSpPr>
            <a:stCxn id="44" idx="3"/>
            <a:endCxn id="18" idx="0"/>
          </p:cNvCxnSpPr>
          <p:nvPr/>
        </p:nvCxnSpPr>
        <p:spPr>
          <a:xfrm>
            <a:off x="4571191" y="3029657"/>
            <a:ext cx="3388008" cy="45807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590" y="1894655"/>
            <a:ext cx="737133" cy="735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18"/>
          <p:cNvSpPr txBox="1">
            <a:spLocks noChangeArrowheads="1"/>
          </p:cNvSpPr>
          <p:nvPr/>
        </p:nvSpPr>
        <p:spPr bwMode="auto">
          <a:xfrm>
            <a:off x="5062035" y="476672"/>
            <a:ext cx="107093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Township</a:t>
            </a:r>
            <a:endParaRPr lang="en-US" altLang="en-US" dirty="0" smtClean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760664" y="2742287"/>
            <a:ext cx="1899568" cy="55262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Base  </a:t>
            </a:r>
            <a:r>
              <a:rPr lang="en-US" altLang="en-US" sz="1200" dirty="0" err="1"/>
              <a:t>microplanning</a:t>
            </a:r>
            <a:r>
              <a:rPr lang="en-US" altLang="en-US" sz="1200" dirty="0"/>
              <a:t> maps are </a:t>
            </a:r>
            <a:r>
              <a:rPr lang="en-US" altLang="en-US" sz="1200" dirty="0" smtClean="0"/>
              <a:t>distributed </a:t>
            </a:r>
            <a:r>
              <a:rPr lang="en-US" altLang="en-US" sz="1200" dirty="0"/>
              <a:t>to </a:t>
            </a:r>
            <a:r>
              <a:rPr lang="en-US" altLang="en-US" sz="1200" dirty="0" smtClean="0"/>
              <a:t>townships</a:t>
            </a:r>
            <a:endParaRPr lang="en-PH" altLang="en-US" sz="1200" dirty="0"/>
          </a:p>
        </p:txBody>
      </p:sp>
      <p:cxnSp>
        <p:nvCxnSpPr>
          <p:cNvPr id="52" name="Elbow Connector 51"/>
          <p:cNvCxnSpPr>
            <a:stCxn id="55" idx="1"/>
            <a:endCxn id="41" idx="3"/>
          </p:cNvCxnSpPr>
          <p:nvPr/>
        </p:nvCxnSpPr>
        <p:spPr>
          <a:xfrm rot="10800000" flipV="1">
            <a:off x="2410622" y="1153315"/>
            <a:ext cx="228525" cy="5712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639146" y="954407"/>
            <a:ext cx="4054907" cy="397815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S/R geospatial data manager supports updating of master lists</a:t>
            </a:r>
          </a:p>
          <a:p>
            <a:pPr algn="ctr">
              <a:defRPr/>
            </a:pPr>
            <a:r>
              <a:rPr lang="en-US" altLang="en-US" sz="1200" dirty="0" smtClean="0">
                <a:solidFill>
                  <a:schemeClr val="tx1"/>
                </a:solidFill>
              </a:rPr>
              <a:t>In collaboration with township focal person 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807668" y="3987959"/>
            <a:ext cx="1852564" cy="10791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TMO and EPI focal verify and approve </a:t>
            </a:r>
            <a:r>
              <a:rPr lang="en-US" sz="1200" dirty="0" err="1" smtClean="0">
                <a:solidFill>
                  <a:schemeClr val="tx1"/>
                </a:solidFill>
              </a:rPr>
              <a:t>microplans</a:t>
            </a:r>
            <a:r>
              <a:rPr lang="en-US" sz="1200" dirty="0" smtClean="0">
                <a:solidFill>
                  <a:schemeClr val="tx1"/>
                </a:solidFill>
              </a:rPr>
              <a:t> using previous </a:t>
            </a:r>
            <a:r>
              <a:rPr lang="en-US" sz="1200" dirty="0" smtClean="0">
                <a:solidFill>
                  <a:schemeClr val="tx1"/>
                </a:solidFill>
              </a:rPr>
              <a:t>1 year M&amp;E </a:t>
            </a:r>
            <a:r>
              <a:rPr lang="en-US" sz="1200" dirty="0" smtClean="0">
                <a:solidFill>
                  <a:schemeClr val="tx1"/>
                </a:solidFill>
              </a:rPr>
              <a:t>report (including M&amp;E maps)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639146" y="3483570"/>
            <a:ext cx="1951376" cy="947306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S/R geospatial data manager </a:t>
            </a:r>
            <a:r>
              <a:rPr lang="en-US" sz="1200" dirty="0" smtClean="0">
                <a:solidFill>
                  <a:schemeClr val="tx1"/>
                </a:solidFill>
              </a:rPr>
              <a:t>answers verification requests  using geospatial data &amp; base </a:t>
            </a:r>
            <a:r>
              <a:rPr lang="en-US" sz="1200" dirty="0" err="1" smtClean="0">
                <a:solidFill>
                  <a:schemeClr val="tx1"/>
                </a:solidFill>
              </a:rPr>
              <a:t>microplanning</a:t>
            </a:r>
            <a:r>
              <a:rPr lang="en-US" sz="1200" dirty="0" smtClean="0">
                <a:solidFill>
                  <a:schemeClr val="tx1"/>
                </a:solidFill>
              </a:rPr>
              <a:t> maps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62" idx="3"/>
          </p:cNvCxnSpPr>
          <p:nvPr/>
        </p:nvCxnSpPr>
        <p:spPr>
          <a:xfrm flipH="1" flipV="1">
            <a:off x="4590522" y="3957223"/>
            <a:ext cx="217145" cy="2739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23557"/>
          <p:cNvSpPr txBox="1"/>
          <p:nvPr/>
        </p:nvSpPr>
        <p:spPr>
          <a:xfrm>
            <a:off x="2457336" y="4488793"/>
            <a:ext cx="2099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Request of GIS support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84" name="Elbow Connector 83"/>
          <p:cNvCxnSpPr>
            <a:stCxn id="18" idx="2"/>
            <a:endCxn id="59" idx="3"/>
          </p:cNvCxnSpPr>
          <p:nvPr/>
        </p:nvCxnSpPr>
        <p:spPr>
          <a:xfrm rot="5400000">
            <a:off x="7179298" y="3747649"/>
            <a:ext cx="260836" cy="1298967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59" idx="1"/>
            <a:endCxn id="99" idx="3"/>
          </p:cNvCxnSpPr>
          <p:nvPr/>
        </p:nvCxnSpPr>
        <p:spPr>
          <a:xfrm rot="10800000" flipV="1">
            <a:off x="4574248" y="4527550"/>
            <a:ext cx="233420" cy="90384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2583114" y="4963629"/>
            <a:ext cx="1991134" cy="935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S/R EPI officer verify and approve </a:t>
            </a:r>
            <a:r>
              <a:rPr lang="en-US" sz="1200" dirty="0" err="1" smtClean="0">
                <a:solidFill>
                  <a:schemeClr val="tx1"/>
                </a:solidFill>
              </a:rPr>
              <a:t>microplans</a:t>
            </a:r>
            <a:r>
              <a:rPr lang="en-US" sz="1200" dirty="0" smtClean="0">
                <a:solidFill>
                  <a:schemeClr val="tx1"/>
                </a:solidFill>
              </a:rPr>
              <a:t> using previous 2 years M&amp;E report (including M&amp;E maps)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>
            <a:endCxn id="62" idx="2"/>
          </p:cNvCxnSpPr>
          <p:nvPr/>
        </p:nvCxnSpPr>
        <p:spPr>
          <a:xfrm flipV="1">
            <a:off x="3563888" y="4430876"/>
            <a:ext cx="50946" cy="491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420528" y="5117110"/>
            <a:ext cx="1952305" cy="935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Central  officer EPI officer verify and approve </a:t>
            </a:r>
            <a:r>
              <a:rPr lang="en-US" sz="1200" dirty="0" err="1" smtClean="0">
                <a:solidFill>
                  <a:schemeClr val="tx1"/>
                </a:solidFill>
              </a:rPr>
              <a:t>microplans</a:t>
            </a:r>
            <a:r>
              <a:rPr lang="en-US" sz="1200" dirty="0" smtClean="0">
                <a:solidFill>
                  <a:schemeClr val="tx1"/>
                </a:solidFill>
              </a:rPr>
              <a:t> using previous 2 years M&amp;E report (including M&amp;E maps)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cxnSp>
        <p:nvCxnSpPr>
          <p:cNvPr id="109" name="Elbow Connector 108"/>
          <p:cNvCxnSpPr>
            <a:stCxn id="99" idx="1"/>
            <a:endCxn id="106" idx="3"/>
          </p:cNvCxnSpPr>
          <p:nvPr/>
        </p:nvCxnSpPr>
        <p:spPr>
          <a:xfrm rot="10800000" flipV="1">
            <a:off x="2372834" y="5431395"/>
            <a:ext cx="210281" cy="15348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1529412" y="3957223"/>
            <a:ext cx="1109734" cy="1148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24"/>
          <p:cNvSpPr txBox="1">
            <a:spLocks noChangeArrowheads="1"/>
          </p:cNvSpPr>
          <p:nvPr/>
        </p:nvSpPr>
        <p:spPr bwMode="auto">
          <a:xfrm rot="-5400000">
            <a:off x="-160994" y="5275632"/>
            <a:ext cx="572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Mar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6899845" y="4439736"/>
            <a:ext cx="2153669" cy="67680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dirty="0" err="1" smtClean="0"/>
              <a:t>Microplans</a:t>
            </a:r>
            <a:endParaRPr lang="en-US" altLang="en-US" sz="1200" dirty="0" smtClean="0"/>
          </a:p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(forms &amp; completed base </a:t>
            </a:r>
            <a:r>
              <a:rPr lang="en-US" altLang="en-US" sz="1200" dirty="0" err="1" smtClean="0"/>
              <a:t>microplanning</a:t>
            </a:r>
            <a:r>
              <a:rPr lang="en-US" altLang="en-US" sz="1200" dirty="0" smtClean="0"/>
              <a:t> map)</a:t>
            </a:r>
            <a:endParaRPr lang="en-PH" alt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3580093"/>
            <a:ext cx="493940" cy="49394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-6682" y="595692"/>
            <a:ext cx="9144000" cy="274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7400200" y="561264"/>
            <a:ext cx="116384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RHC/SRCH</a:t>
            </a:r>
            <a:endParaRPr lang="en-US" altLang="en-US" dirty="0" smtClean="0"/>
          </a:p>
        </p:txBody>
      </p:sp>
      <p:sp>
        <p:nvSpPr>
          <p:cNvPr id="81" name="TextBox 18"/>
          <p:cNvSpPr txBox="1">
            <a:spLocks noChangeArrowheads="1"/>
          </p:cNvSpPr>
          <p:nvPr/>
        </p:nvSpPr>
        <p:spPr bwMode="auto">
          <a:xfrm>
            <a:off x="2874615" y="550100"/>
            <a:ext cx="139512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State/Region</a:t>
            </a:r>
          </a:p>
        </p:txBody>
      </p:sp>
      <p:sp>
        <p:nvSpPr>
          <p:cNvPr id="82" name="TextBox 18"/>
          <p:cNvSpPr txBox="1">
            <a:spLocks noChangeArrowheads="1"/>
          </p:cNvSpPr>
          <p:nvPr/>
        </p:nvSpPr>
        <p:spPr bwMode="auto">
          <a:xfrm>
            <a:off x="906412" y="569108"/>
            <a:ext cx="85927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Central</a:t>
            </a:r>
          </a:p>
        </p:txBody>
      </p:sp>
      <p:sp>
        <p:nvSpPr>
          <p:cNvPr id="83" name="TextBox 18"/>
          <p:cNvSpPr txBox="1">
            <a:spLocks noChangeArrowheads="1"/>
          </p:cNvSpPr>
          <p:nvPr/>
        </p:nvSpPr>
        <p:spPr bwMode="auto">
          <a:xfrm>
            <a:off x="5062035" y="550100"/>
            <a:ext cx="107093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Township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491873" y="595692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649159" y="602177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812530" y="595692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341" y="1655028"/>
            <a:ext cx="1130352" cy="716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itle 1"/>
          <p:cNvSpPr txBox="1">
            <a:spLocks/>
          </p:cNvSpPr>
          <p:nvPr/>
        </p:nvSpPr>
        <p:spPr bwMode="auto">
          <a:xfrm>
            <a:off x="-518266" y="-44569"/>
            <a:ext cx="1015312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Role during the microplanning phase</a:t>
            </a:r>
            <a:endParaRPr kumimoji="0" lang="en-PH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80988" y="777875"/>
            <a:ext cx="8588375" cy="1566863"/>
          </a:xfrm>
        </p:spPr>
        <p:txBody>
          <a:bodyPr/>
          <a:lstStyle/>
          <a:p>
            <a:pPr lvl="1" eaLnBrk="1" hangingPunct="1"/>
            <a:endParaRPr lang="en-US" altLang="zh-CN" dirty="0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PH" altLang="en-US" sz="2400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4D3544-32EB-B242-85F8-0DCA8CC6F02F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6868" name="Picture 2"/>
          <p:cNvSpPr>
            <a:spLocks noChangeAspect="1"/>
          </p:cNvSpPr>
          <p:nvPr/>
        </p:nvSpPr>
        <p:spPr bwMode="auto">
          <a:xfrm>
            <a:off x="611188" y="3500438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1484784"/>
            <a:ext cx="6480646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dirty="0" smtClean="0">
                <a:solidFill>
                  <a:srgbClr val="346667"/>
                </a:solidFill>
                <a:ea typeface="+mn-ea"/>
                <a:cs typeface="宋体" charset="0"/>
              </a:rPr>
              <a:t>Answer requests from the central level for completing, checking, validating,... information  to be included in the health facility and EPI communities master list</a:t>
            </a:r>
          </a:p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dirty="0" smtClean="0">
                <a:solidFill>
                  <a:srgbClr val="346667"/>
                </a:solidFill>
                <a:ea typeface="+mn-ea"/>
                <a:cs typeface="宋体" charset="0"/>
              </a:rPr>
              <a:t>When missing, collect the geographic coordinates of health facilities or EPI communities either in the field or through the use of online tools such as </a:t>
            </a:r>
            <a:r>
              <a:rPr lang="en-AU" altLang="zh-CN" dirty="0" err="1" smtClean="0">
                <a:solidFill>
                  <a:srgbClr val="346667"/>
                </a:solidFill>
                <a:ea typeface="+mn-ea"/>
                <a:cs typeface="宋体" charset="0"/>
              </a:rPr>
              <a:t>google</a:t>
            </a:r>
            <a:r>
              <a:rPr lang="en-AU" altLang="zh-CN" dirty="0" smtClean="0">
                <a:solidFill>
                  <a:srgbClr val="346667"/>
                </a:solidFill>
                <a:ea typeface="+mn-ea"/>
                <a:cs typeface="宋体" charset="0"/>
              </a:rPr>
              <a:t> map</a:t>
            </a:r>
          </a:p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dirty="0" smtClean="0">
                <a:solidFill>
                  <a:srgbClr val="346667"/>
                </a:solidFill>
                <a:ea typeface="+mn-ea"/>
                <a:cs typeface="宋体" charset="0"/>
              </a:rPr>
              <a:t>Submit request for updates to be implemented in the master lists based on information received from or collected in the field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18266" y="-44569"/>
            <a:ext cx="10153128" cy="6143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Role during the </a:t>
            </a:r>
            <a:r>
              <a:rPr lang="en-PH" altLang="en-US" sz="3200" b="1" dirty="0" err="1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microplanning</a:t>
            </a: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 phase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" y="727723"/>
            <a:ext cx="6408712" cy="61304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S/R geospatial data manager supports updating of master lists</a:t>
            </a:r>
          </a:p>
          <a:p>
            <a:pPr algn="ctr"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In collaboration with township focal person 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amsung\AppData\Local\Microsoft\Windows\INetCache\IE\TILATLDI\pho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340768"/>
            <a:ext cx="1162096" cy="1295350"/>
          </a:xfrm>
          <a:prstGeom prst="rect">
            <a:avLst/>
          </a:prstGeom>
          <a:noFill/>
        </p:spPr>
      </p:pic>
      <p:pic>
        <p:nvPicPr>
          <p:cNvPr id="16" name="Picture 4" descr="D:\GAIA-GEOSYSTEMS\PROJECTS\ADB\MEETINGS\DATA_MANAGERS_NOV_2015\PRESENTATION\GP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068960"/>
            <a:ext cx="792088" cy="137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0000" t="15556" r="20000" b="8170"/>
          <a:stretch>
            <a:fillRect/>
          </a:stretch>
        </p:blipFill>
        <p:spPr bwMode="auto">
          <a:xfrm>
            <a:off x="7164288" y="4869160"/>
            <a:ext cx="17118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80988" y="777875"/>
            <a:ext cx="8588375" cy="1566863"/>
          </a:xfrm>
        </p:spPr>
        <p:txBody>
          <a:bodyPr/>
          <a:lstStyle/>
          <a:p>
            <a:pPr lvl="1" eaLnBrk="1" hangingPunct="1"/>
            <a:endParaRPr lang="en-US" altLang="zh-CN" dirty="0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PH" altLang="en-US" sz="2400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4D3544-32EB-B242-85F8-0DCA8CC6F02F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6868" name="Picture 2"/>
          <p:cNvSpPr>
            <a:spLocks noChangeAspect="1"/>
          </p:cNvSpPr>
          <p:nvPr/>
        </p:nvSpPr>
        <p:spPr bwMode="auto">
          <a:xfrm>
            <a:off x="611188" y="3500438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1700808"/>
            <a:ext cx="8064822" cy="20159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Use the master lists, the geospatial data and the travel time/distances matrices  provided by the central level to generate the RHC and </a:t>
            </a:r>
            <a:r>
              <a:rPr lang="en-AU" altLang="zh-CN" sz="2000" dirty="0" err="1" smtClean="0">
                <a:solidFill>
                  <a:srgbClr val="346667"/>
                </a:solidFill>
                <a:ea typeface="+mn-ea"/>
                <a:cs typeface="宋体" charset="0"/>
              </a:rPr>
              <a:t>SubRHC</a:t>
            </a: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 base </a:t>
            </a:r>
            <a:r>
              <a:rPr lang="en-AU" altLang="zh-CN" sz="2000" dirty="0" err="1" smtClean="0">
                <a:solidFill>
                  <a:srgbClr val="346667"/>
                </a:solidFill>
                <a:ea typeface="+mn-ea"/>
                <a:cs typeface="宋体" charset="0"/>
              </a:rPr>
              <a:t>macroplanning</a:t>
            </a: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 maps</a:t>
            </a:r>
          </a:p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Use satellite images and other geospatial data to answer requests </a:t>
            </a:r>
            <a:r>
              <a:rPr lang="en-AU" altLang="zh-CN" sz="2000" dirty="0" smtClean="0">
                <a:solidFill>
                  <a:srgbClr val="346667"/>
                </a:solidFill>
                <a:cs typeface="宋体" charset="0"/>
              </a:rPr>
              <a:t>from the Township, Region/State or central level  during the </a:t>
            </a:r>
            <a:r>
              <a:rPr lang="en-AU" altLang="zh-CN" sz="2000" dirty="0" err="1" smtClean="0">
                <a:solidFill>
                  <a:srgbClr val="346667"/>
                </a:solidFill>
                <a:cs typeface="宋体" charset="0"/>
              </a:rPr>
              <a:t>microplanning</a:t>
            </a:r>
            <a:r>
              <a:rPr lang="en-AU" altLang="zh-CN" sz="2000" dirty="0" smtClean="0">
                <a:solidFill>
                  <a:srgbClr val="346667"/>
                </a:solidFill>
                <a:cs typeface="宋体" charset="0"/>
              </a:rPr>
              <a:t> validation </a:t>
            </a: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" y="3789040"/>
            <a:ext cx="3923928" cy="2488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18266" y="-44569"/>
            <a:ext cx="10153128" cy="6143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Role during the </a:t>
            </a:r>
            <a:r>
              <a:rPr lang="en-PH" altLang="en-US" sz="3200" b="1" dirty="0" err="1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microplanning</a:t>
            </a: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 phase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850" y="765175"/>
            <a:ext cx="4248150" cy="83739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S/R geospatial </a:t>
            </a:r>
            <a:r>
              <a:rPr lang="en-US" sz="1600" dirty="0" smtClean="0">
                <a:solidFill>
                  <a:schemeClr val="tx1"/>
                </a:solidFill>
              </a:rPr>
              <a:t>data manager undertakes annual update of base </a:t>
            </a:r>
            <a:r>
              <a:rPr lang="en-US" sz="1600" dirty="0" err="1" smtClean="0">
                <a:solidFill>
                  <a:schemeClr val="tx1"/>
                </a:solidFill>
              </a:rPr>
              <a:t>microplanning</a:t>
            </a:r>
            <a:r>
              <a:rPr lang="en-US" sz="1600" dirty="0" smtClean="0">
                <a:solidFill>
                  <a:schemeClr val="tx1"/>
                </a:solidFill>
              </a:rPr>
              <a:t> map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47468" y="3861048"/>
            <a:ext cx="4796532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zh-CN" sz="2000" b="1" u="sng" dirty="0" smtClean="0">
                <a:solidFill>
                  <a:srgbClr val="346667"/>
                </a:solidFill>
                <a:ea typeface="+mn-ea"/>
                <a:cs typeface="宋体" charset="0"/>
              </a:rPr>
              <a:t>Map Type 1: Base </a:t>
            </a:r>
            <a:r>
              <a:rPr lang="en-AU" altLang="zh-CN" sz="2000" b="1" u="sng" dirty="0" err="1" smtClean="0">
                <a:solidFill>
                  <a:srgbClr val="346667"/>
                </a:solidFill>
                <a:ea typeface="+mn-ea"/>
                <a:cs typeface="宋体" charset="0"/>
              </a:rPr>
              <a:t>microplanning</a:t>
            </a:r>
            <a:r>
              <a:rPr lang="en-AU" altLang="zh-CN" sz="2000" b="1" u="sng" dirty="0" smtClean="0">
                <a:solidFill>
                  <a:srgbClr val="346667"/>
                </a:solidFill>
                <a:ea typeface="+mn-ea"/>
                <a:cs typeface="宋体" charset="0"/>
              </a:rPr>
              <a:t> maps</a:t>
            </a:r>
          </a:p>
          <a:p>
            <a:pPr marL="625475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Purpose: 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to</a:t>
            </a: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 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support</a:t>
            </a: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 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the </a:t>
            </a:r>
            <a:r>
              <a:rPr lang="en-AU" altLang="zh-CN" sz="1800" dirty="0" err="1" smtClean="0">
                <a:solidFill>
                  <a:srgbClr val="346667"/>
                </a:solidFill>
                <a:ea typeface="+mn-ea"/>
                <a:cs typeface="宋体" charset="0"/>
              </a:rPr>
              <a:t>microplanning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 process at RHC and SRHC level</a:t>
            </a:r>
          </a:p>
          <a:p>
            <a:pPr marL="625475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Audience: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 RHC supervisor and SRHC midwives</a:t>
            </a:r>
          </a:p>
          <a:p>
            <a:pPr marL="625475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Medium: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 hardcopy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88024" y="769398"/>
            <a:ext cx="4104455" cy="787394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S/R geospatial data manager </a:t>
            </a:r>
            <a:r>
              <a:rPr lang="en-US" sz="1600" dirty="0" smtClean="0">
                <a:solidFill>
                  <a:schemeClr val="tx1"/>
                </a:solidFill>
              </a:rPr>
              <a:t>answers verification requests  using geospatial data &amp; base </a:t>
            </a:r>
            <a:r>
              <a:rPr lang="en-US" sz="1600" dirty="0" err="1" smtClean="0">
                <a:solidFill>
                  <a:schemeClr val="tx1"/>
                </a:solidFill>
              </a:rPr>
              <a:t>microplanning</a:t>
            </a:r>
            <a:r>
              <a:rPr lang="en-US" sz="1600" dirty="0" smtClean="0">
                <a:solidFill>
                  <a:schemeClr val="tx1"/>
                </a:solidFill>
              </a:rPr>
              <a:t> maps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804248" y="1003669"/>
            <a:ext cx="2333497" cy="5233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4644008" y="808352"/>
            <a:ext cx="2168522" cy="5428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2497936" y="833330"/>
            <a:ext cx="2168522" cy="5403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315246" y="808352"/>
            <a:ext cx="2175546" cy="542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6869750" y="1051984"/>
            <a:ext cx="1086626" cy="1662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Monthly report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(January </a:t>
            </a:r>
            <a:r>
              <a:rPr lang="mr-IN" altLang="en-US" sz="1200" dirty="0" smtClean="0"/>
              <a:t>–</a:t>
            </a:r>
            <a:r>
              <a:rPr lang="en-US" altLang="en-US" sz="1200" dirty="0" smtClean="0"/>
              <a:t> June)</a:t>
            </a:r>
            <a:endParaRPr lang="en-PH" altLang="en-US" sz="1200" dirty="0"/>
          </a:p>
        </p:txBody>
      </p:sp>
      <p:sp>
        <p:nvSpPr>
          <p:cNvPr id="23556" name="Down Arrow 23555"/>
          <p:cNvSpPr/>
          <p:nvPr/>
        </p:nvSpPr>
        <p:spPr>
          <a:xfrm>
            <a:off x="-138488" y="795569"/>
            <a:ext cx="533201" cy="5365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endCxn id="71" idx="0"/>
          </p:cNvCxnSpPr>
          <p:nvPr/>
        </p:nvCxnSpPr>
        <p:spPr>
          <a:xfrm rot="10800000" flipV="1">
            <a:off x="3596150" y="4305680"/>
            <a:ext cx="4504243" cy="438717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7F6FD5-4763-4543-BEAF-8696B0D81322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9941" name="Picture 2"/>
          <p:cNvSpPr>
            <a:spLocks noChangeAspect="1"/>
          </p:cNvSpPr>
          <p:nvPr/>
        </p:nvSpPr>
        <p:spPr bwMode="auto">
          <a:xfrm>
            <a:off x="611188" y="4365129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sp>
        <p:nvSpPr>
          <p:cNvPr id="14" name="Rounded Rectangle 13"/>
          <p:cNvSpPr/>
          <p:nvPr/>
        </p:nvSpPr>
        <p:spPr>
          <a:xfrm>
            <a:off x="9716398" y="1223154"/>
            <a:ext cx="2252662" cy="957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SubRHC</a:t>
            </a:r>
            <a:r>
              <a:rPr lang="en-US" sz="1200" dirty="0" smtClean="0">
                <a:solidFill>
                  <a:schemeClr val="tx1"/>
                </a:solidFill>
              </a:rPr>
              <a:t>/RHC </a:t>
            </a:r>
            <a:r>
              <a:rPr lang="en-US" sz="1200" dirty="0">
                <a:solidFill>
                  <a:schemeClr val="tx1"/>
                </a:solidFill>
              </a:rPr>
              <a:t>personnel collects population headcounts and immunization data from proceeding 12 months and project target population 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660906" y="4744398"/>
            <a:ext cx="1870486" cy="684592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350" lvl="1" eaLnBrk="1" hangingPunct="1"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S/R geospatial data manager produces </a:t>
            </a:r>
            <a:r>
              <a:rPr lang="en-US" sz="1200" dirty="0" smtClean="0">
                <a:solidFill>
                  <a:schemeClr val="tx1"/>
                </a:solidFill>
              </a:rPr>
              <a:t>12-months M </a:t>
            </a:r>
            <a:r>
              <a:rPr lang="en-US" sz="1200" dirty="0">
                <a:solidFill>
                  <a:schemeClr val="tx1"/>
                </a:solidFill>
              </a:rPr>
              <a:t>&amp; E Evaluation maps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05680" y="1207287"/>
            <a:ext cx="1907974" cy="9415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Central level EPI </a:t>
            </a:r>
            <a:r>
              <a:rPr lang="en-US" sz="1200" dirty="0">
                <a:solidFill>
                  <a:schemeClr val="tx1"/>
                </a:solidFill>
              </a:rPr>
              <a:t>officers </a:t>
            </a:r>
            <a:r>
              <a:rPr lang="en-US" sz="1200" dirty="0"/>
              <a:t>maintain, complete and regularly update </a:t>
            </a:r>
            <a:r>
              <a:rPr lang="en-US" sz="1200" dirty="0" smtClean="0"/>
              <a:t>master lists and core geospatial layers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639" y="3890910"/>
            <a:ext cx="737133" cy="735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Elbow Connector 107"/>
          <p:cNvCxnSpPr>
            <a:stCxn id="71" idx="2"/>
            <a:endCxn id="118" idx="1"/>
          </p:cNvCxnSpPr>
          <p:nvPr/>
        </p:nvCxnSpPr>
        <p:spPr>
          <a:xfrm rot="16200000" flipH="1">
            <a:off x="4052853" y="4972285"/>
            <a:ext cx="251050" cy="1164459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4760608" y="5171246"/>
            <a:ext cx="1993846" cy="1017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 TMO and EPI focal verify and approve </a:t>
            </a:r>
            <a:r>
              <a:rPr lang="en-US" sz="1200" dirty="0" err="1">
                <a:solidFill>
                  <a:schemeClr val="tx1"/>
                </a:solidFill>
              </a:rPr>
              <a:t>microplans</a:t>
            </a:r>
            <a:r>
              <a:rPr lang="en-US" sz="1200" dirty="0">
                <a:solidFill>
                  <a:schemeClr val="tx1"/>
                </a:solidFill>
              </a:rPr>
              <a:t> using previous </a:t>
            </a:r>
            <a:r>
              <a:rPr lang="en-US" sz="1200" dirty="0" smtClean="0">
                <a:solidFill>
                  <a:schemeClr val="tx1"/>
                </a:solidFill>
              </a:rPr>
              <a:t>1 year </a:t>
            </a:r>
            <a:r>
              <a:rPr lang="en-US" sz="1200" dirty="0">
                <a:solidFill>
                  <a:schemeClr val="tx1"/>
                </a:solidFill>
              </a:rPr>
              <a:t>M&amp;E report (including M&amp;E maps)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 bwMode="auto">
          <a:xfrm>
            <a:off x="2771553" y="5499002"/>
            <a:ext cx="1759839" cy="4666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smtClean="0"/>
              <a:t>Evaluation maps </a:t>
            </a:r>
            <a:r>
              <a:rPr lang="en-US" altLang="en-US" sz="1200" dirty="0"/>
              <a:t>are </a:t>
            </a:r>
            <a:r>
              <a:rPr lang="en-US" altLang="en-US" sz="1200" dirty="0" smtClean="0"/>
              <a:t>distributed </a:t>
            </a:r>
            <a:r>
              <a:rPr lang="en-US" altLang="en-US" sz="1200" dirty="0"/>
              <a:t>to </a:t>
            </a:r>
            <a:r>
              <a:rPr lang="en-US" altLang="en-US" sz="1200" dirty="0" smtClean="0"/>
              <a:t>townships</a:t>
            </a:r>
            <a:endParaRPr lang="en-PH" altLang="en-US" sz="1200" dirty="0"/>
          </a:p>
        </p:txBody>
      </p:sp>
      <p:cxnSp>
        <p:nvCxnSpPr>
          <p:cNvPr id="50" name="Elbow Connector 49"/>
          <p:cNvCxnSpPr>
            <a:stCxn id="41" idx="2"/>
            <a:endCxn id="71" idx="1"/>
          </p:cNvCxnSpPr>
          <p:nvPr/>
        </p:nvCxnSpPr>
        <p:spPr>
          <a:xfrm rot="16200000" flipH="1">
            <a:off x="541342" y="2967130"/>
            <a:ext cx="2937888" cy="1301239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4"/>
          <p:cNvSpPr txBox="1">
            <a:spLocks noChangeArrowheads="1"/>
          </p:cNvSpPr>
          <p:nvPr/>
        </p:nvSpPr>
        <p:spPr bwMode="auto">
          <a:xfrm rot="-5400000">
            <a:off x="-146036" y="4653780"/>
            <a:ext cx="5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Dec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57" name="TextBox 24"/>
          <p:cNvSpPr txBox="1">
            <a:spLocks noChangeArrowheads="1"/>
          </p:cNvSpPr>
          <p:nvPr/>
        </p:nvSpPr>
        <p:spPr bwMode="auto">
          <a:xfrm rot="-5400000">
            <a:off x="-184508" y="1527459"/>
            <a:ext cx="617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800" dirty="0" smtClean="0">
                <a:solidFill>
                  <a:schemeClr val="bg1"/>
                </a:solidFill>
              </a:rPr>
              <a:t>June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cxnSp>
        <p:nvCxnSpPr>
          <p:cNvPr id="65" name="Elbow Connector 64"/>
          <p:cNvCxnSpPr>
            <a:endCxn id="73" idx="1"/>
          </p:cNvCxnSpPr>
          <p:nvPr/>
        </p:nvCxnSpPr>
        <p:spPr>
          <a:xfrm rot="10800000" flipV="1">
            <a:off x="4699498" y="2269576"/>
            <a:ext cx="2189964" cy="644296"/>
          </a:xfrm>
          <a:prstGeom prst="bentConnector3">
            <a:avLst>
              <a:gd name="adj1" fmla="val 110439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675619" y="2099264"/>
            <a:ext cx="1838394" cy="706642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350" lvl="1" eaLnBrk="1" hangingPunct="1"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S/R geospatial data manager </a:t>
            </a:r>
            <a:r>
              <a:rPr lang="en-US" sz="1200" dirty="0" smtClean="0">
                <a:solidFill>
                  <a:schemeClr val="tx1"/>
                </a:solidFill>
              </a:rPr>
              <a:t>produces 6-months M &amp; E Evaluation maps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699498" y="2405078"/>
            <a:ext cx="2017071" cy="1017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350" lvl="1" eaLnBrk="1" hangingPunct="1"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 TMO and EPI focal use </a:t>
            </a:r>
            <a:r>
              <a:rPr lang="en-US" sz="1200" smtClean="0">
                <a:solidFill>
                  <a:schemeClr val="tx1"/>
                </a:solidFill>
              </a:rPr>
              <a:t>6 months evaluation </a:t>
            </a:r>
            <a:r>
              <a:rPr lang="en-US" sz="1200" dirty="0">
                <a:solidFill>
                  <a:schemeClr val="tx1"/>
                </a:solidFill>
              </a:rPr>
              <a:t>maps </a:t>
            </a:r>
            <a:r>
              <a:rPr lang="en-AU" altLang="zh-CN" sz="1200" dirty="0">
                <a:solidFill>
                  <a:schemeClr val="tx1"/>
                </a:solidFill>
              </a:rPr>
              <a:t>to support </a:t>
            </a:r>
            <a:r>
              <a:rPr lang="en-AU" altLang="zh-CN" sz="1200" dirty="0" smtClean="0">
                <a:solidFill>
                  <a:schemeClr val="tx1"/>
                </a:solidFill>
              </a:rPr>
              <a:t>mid-term EPI evaluation </a:t>
            </a:r>
            <a:r>
              <a:rPr lang="en-AU" altLang="zh-CN" sz="1200" dirty="0">
                <a:solidFill>
                  <a:schemeClr val="tx1"/>
                </a:solidFill>
              </a:rPr>
              <a:t>of </a:t>
            </a:r>
            <a:r>
              <a:rPr lang="en-AU" altLang="zh-CN" sz="1200" dirty="0" err="1" smtClean="0">
                <a:solidFill>
                  <a:schemeClr val="tx1"/>
                </a:solidFill>
              </a:rPr>
              <a:t>microplanning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7998756" y="1051984"/>
            <a:ext cx="1104764" cy="3253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Monthly report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(January </a:t>
            </a:r>
            <a:r>
              <a:rPr lang="mr-IN" altLang="en-US" sz="1200" dirty="0" smtClean="0"/>
              <a:t>–</a:t>
            </a:r>
            <a:r>
              <a:rPr lang="en-US" altLang="en-US" sz="1200" dirty="0" smtClean="0"/>
              <a:t> December)</a:t>
            </a:r>
            <a:endParaRPr lang="en-PH" altLang="en-US" sz="1200" dirty="0"/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 rot="-5400000">
            <a:off x="-123901" y="5456606"/>
            <a:ext cx="524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Feb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8588" y="5428989"/>
            <a:ext cx="181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 to </a:t>
            </a:r>
            <a:r>
              <a:rPr lang="en-US" sz="1400" dirty="0" err="1" smtClean="0"/>
              <a:t>microplanning</a:t>
            </a:r>
            <a:r>
              <a:rPr lang="en-US" sz="1400" dirty="0" smtClean="0"/>
              <a:t> maps</a:t>
            </a:r>
            <a:endParaRPr lang="en-US" sz="1400" dirty="0"/>
          </a:p>
        </p:txBody>
      </p:sp>
      <p:cxnSp>
        <p:nvCxnSpPr>
          <p:cNvPr id="96" name="Elbow Connector 95"/>
          <p:cNvCxnSpPr>
            <a:stCxn id="41" idx="2"/>
            <a:endCxn id="68" idx="1"/>
          </p:cNvCxnSpPr>
          <p:nvPr/>
        </p:nvCxnSpPr>
        <p:spPr>
          <a:xfrm rot="16200000" flipH="1">
            <a:off x="1865754" y="1642719"/>
            <a:ext cx="303779" cy="1315952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85146" y="2250412"/>
            <a:ext cx="1529504" cy="59670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 algn="ctr" eaLnBrk="1" hangingPunct="1">
              <a:buFont typeface="Arial" charset="0"/>
              <a:buNone/>
              <a:defRPr/>
            </a:pPr>
            <a:r>
              <a:rPr lang="en-US" altLang="en-US" sz="1200" dirty="0" smtClean="0"/>
              <a:t>Updated master lists is communicated to S/R</a:t>
            </a:r>
            <a:endParaRPr lang="en-PH" altLang="en-US" sz="1200" dirty="0" smtClean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379" y="3554594"/>
            <a:ext cx="749896" cy="6437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520" y="1277849"/>
            <a:ext cx="737133" cy="735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479" y="1045387"/>
            <a:ext cx="749896" cy="6437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6229" y="3847856"/>
            <a:ext cx="405636" cy="4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691" y="3847856"/>
            <a:ext cx="405636" cy="4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2013" y="3393849"/>
            <a:ext cx="493940" cy="4939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6682" y="733330"/>
            <a:ext cx="9144000" cy="274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7333120" y="694887"/>
            <a:ext cx="116384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RHC/SRCH</a:t>
            </a:r>
            <a:endParaRPr lang="en-US" altLang="en-US" dirty="0" smtClean="0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2874615" y="687738"/>
            <a:ext cx="139512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State/Region</a:t>
            </a: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906412" y="706746"/>
            <a:ext cx="85927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Central</a:t>
            </a:r>
          </a:p>
        </p:txBody>
      </p:sp>
      <p:sp>
        <p:nvSpPr>
          <p:cNvPr id="89" name="TextBox 18"/>
          <p:cNvSpPr txBox="1">
            <a:spLocks noChangeArrowheads="1"/>
          </p:cNvSpPr>
          <p:nvPr/>
        </p:nvSpPr>
        <p:spPr bwMode="auto">
          <a:xfrm>
            <a:off x="5137715" y="687738"/>
            <a:ext cx="107093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Township</a:t>
            </a:r>
            <a:endParaRPr lang="en-US" altLang="en-US" dirty="0" smtClean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2491873" y="733330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666458" y="739815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812530" y="733330"/>
            <a:ext cx="0" cy="26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18" idx="3"/>
          </p:cNvCxnSpPr>
          <p:nvPr/>
        </p:nvCxnSpPr>
        <p:spPr>
          <a:xfrm flipV="1">
            <a:off x="6754454" y="5680039"/>
            <a:ext cx="39413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869750" y="2155109"/>
            <a:ext cx="2054956" cy="63940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93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Current year’s </a:t>
            </a:r>
            <a:r>
              <a:rPr lang="en-US" altLang="en-US" sz="1200" dirty="0" err="1"/>
              <a:t>m</a:t>
            </a:r>
            <a:r>
              <a:rPr lang="en-US" altLang="en-US" sz="1200" dirty="0" err="1" smtClean="0"/>
              <a:t>icroplans</a:t>
            </a:r>
            <a:endParaRPr lang="en-US" altLang="en-US" sz="1200" dirty="0" smtClean="0"/>
          </a:p>
          <a:p>
            <a:pPr lvl="1" algn="ctr" eaLnBrk="1" hangingPunct="1">
              <a:buFont typeface="Arial" charset="0"/>
              <a:buNone/>
            </a:pPr>
            <a:r>
              <a:rPr lang="en-US" altLang="en-US" sz="1200" dirty="0" smtClean="0"/>
              <a:t>(forms &amp; completed base </a:t>
            </a:r>
            <a:r>
              <a:rPr lang="en-US" altLang="en-US" sz="1200" dirty="0" err="1" smtClean="0"/>
              <a:t>microplanning</a:t>
            </a:r>
            <a:r>
              <a:rPr lang="en-US" altLang="en-US" sz="1200" dirty="0" smtClean="0"/>
              <a:t> map)</a:t>
            </a:r>
            <a:endParaRPr lang="en-PH" altLang="en-US" sz="12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540568" y="-44569"/>
            <a:ext cx="10153128" cy="6143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Role during M&amp;E phase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9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80988" y="777875"/>
            <a:ext cx="8588375" cy="1566863"/>
          </a:xfrm>
        </p:spPr>
        <p:txBody>
          <a:bodyPr/>
          <a:lstStyle/>
          <a:p>
            <a:pPr lvl="1" eaLnBrk="1" hangingPunct="1"/>
            <a:endParaRPr lang="en-US" altLang="zh-CN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PH" altLang="en-US" sz="240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4D3544-32EB-B242-85F8-0DCA8CC6F02F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6868" name="Picture 2"/>
          <p:cNvSpPr>
            <a:spLocks noChangeAspect="1"/>
          </p:cNvSpPr>
          <p:nvPr/>
        </p:nvSpPr>
        <p:spPr bwMode="auto">
          <a:xfrm>
            <a:off x="611188" y="3500438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40968"/>
            <a:ext cx="3326135" cy="28554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40568" y="-44569"/>
            <a:ext cx="10153128" cy="6143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Role during M&amp;E phase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72000" y="3717032"/>
            <a:ext cx="4236897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177800"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zh-CN" sz="2000" b="1" u="sng" dirty="0" smtClean="0">
                <a:solidFill>
                  <a:srgbClr val="346667"/>
                </a:solidFill>
                <a:ea typeface="+mn-ea"/>
                <a:cs typeface="宋体" charset="0"/>
              </a:rPr>
              <a:t>Map Type 2: M &amp; E maps</a:t>
            </a:r>
          </a:p>
          <a:p>
            <a:pPr marL="347663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Purpose: 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to</a:t>
            </a:r>
            <a:r>
              <a:rPr lang="en-AU" altLang="zh-CN" sz="1800" b="1" i="1" dirty="0" smtClean="0">
                <a:solidFill>
                  <a:srgbClr val="346667"/>
                </a:solidFill>
                <a:ea typeface="+mn-ea"/>
                <a:cs typeface="宋体" charset="0"/>
              </a:rPr>
              <a:t> 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support M&amp;E of </a:t>
            </a:r>
            <a:r>
              <a:rPr lang="en-AU" altLang="zh-CN" sz="1800" dirty="0" err="1" smtClean="0">
                <a:solidFill>
                  <a:srgbClr val="346667"/>
                </a:solidFill>
                <a:ea typeface="+mn-ea"/>
                <a:cs typeface="宋体" charset="0"/>
              </a:rPr>
              <a:t>microplanning</a:t>
            </a:r>
            <a:r>
              <a:rPr lang="en-AU" altLang="zh-CN" sz="1800" dirty="0" smtClean="0">
                <a:solidFill>
                  <a:srgbClr val="346667"/>
                </a:solidFill>
                <a:ea typeface="+mn-ea"/>
                <a:cs typeface="宋体" charset="0"/>
              </a:rPr>
              <a:t> </a:t>
            </a:r>
            <a:r>
              <a:rPr lang="en-US" altLang="en-US" sz="1800" dirty="0" smtClean="0">
                <a:solidFill>
                  <a:srgbClr val="346667"/>
                </a:solidFill>
                <a:ea typeface="宋体" charset="0"/>
                <a:cs typeface="宋体" charset="0"/>
              </a:rPr>
              <a:t>at township level for the 6-months and annual reviews</a:t>
            </a:r>
          </a:p>
          <a:p>
            <a:pPr marL="347663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CH" altLang="en-US" sz="1800" b="1" dirty="0" smtClean="0">
                <a:solidFill>
                  <a:srgbClr val="346667"/>
                </a:solidFill>
                <a:ea typeface="宋体" charset="0"/>
                <a:cs typeface="宋体" charset="0"/>
              </a:rPr>
              <a:t>Audience: </a:t>
            </a:r>
            <a:r>
              <a:rPr lang="fr-CH" altLang="en-US" sz="1800" dirty="0" smtClean="0">
                <a:solidFill>
                  <a:srgbClr val="346667"/>
                </a:solidFill>
                <a:ea typeface="宋体" charset="0"/>
                <a:cs typeface="宋体" charset="0"/>
              </a:rPr>
              <a:t>TMO and EPI focal</a:t>
            </a:r>
          </a:p>
          <a:p>
            <a:pPr marL="347663" lvl="1" indent="-168275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CH" altLang="en-US" sz="1800" b="1" dirty="0" smtClean="0">
                <a:solidFill>
                  <a:srgbClr val="346667"/>
                </a:solidFill>
                <a:ea typeface="宋体" charset="0"/>
                <a:cs typeface="宋体" charset="0"/>
              </a:rPr>
              <a:t>Medium:</a:t>
            </a:r>
            <a:r>
              <a:rPr lang="en-AU" altLang="zh-CN" sz="1800" b="1" dirty="0" smtClean="0">
                <a:solidFill>
                  <a:srgbClr val="346667"/>
                </a:solidFill>
                <a:cs typeface="宋体" charset="0"/>
              </a:rPr>
              <a:t> </a:t>
            </a:r>
            <a:r>
              <a:rPr lang="en-AU" altLang="zh-CN" sz="1800" dirty="0" smtClean="0">
                <a:solidFill>
                  <a:srgbClr val="346667"/>
                </a:solidFill>
                <a:cs typeface="宋体" charset="0"/>
              </a:rPr>
              <a:t>hardcopy &amp; electronic</a:t>
            </a:r>
            <a:endParaRPr lang="en-US" altLang="en-US" sz="1800" dirty="0" smtClean="0">
              <a:solidFill>
                <a:srgbClr val="346667"/>
              </a:solidFill>
              <a:ea typeface="宋体" charset="0"/>
              <a:cs typeface="宋体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8024" y="765175"/>
            <a:ext cx="4032448" cy="684592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350" lvl="1" algn="ctr" eaLnBrk="1" hangingPunct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S/R geospatial data manager produces </a:t>
            </a:r>
            <a:r>
              <a:rPr lang="en-US" sz="1600" dirty="0" smtClean="0">
                <a:solidFill>
                  <a:schemeClr val="tx1"/>
                </a:solidFill>
              </a:rPr>
              <a:t>12-months M </a:t>
            </a:r>
            <a:r>
              <a:rPr lang="en-US" sz="1600" dirty="0">
                <a:solidFill>
                  <a:schemeClr val="tx1"/>
                </a:solidFill>
              </a:rPr>
              <a:t>&amp; E Evaluation maps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3850" y="772217"/>
            <a:ext cx="4032126" cy="706642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350" lvl="1" algn="ctr" eaLnBrk="1" hangingPunct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S/R geospatial data manager </a:t>
            </a:r>
            <a:r>
              <a:rPr lang="en-US" sz="1600" dirty="0" smtClean="0">
                <a:solidFill>
                  <a:schemeClr val="tx1"/>
                </a:solidFill>
              </a:rPr>
              <a:t>produces 6-months M &amp; E Evaluation maps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576" y="1700808"/>
            <a:ext cx="8064822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90513" lvl="1" indent="-290513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Use the master lists and the geospatial data provided by the central level as well as the data collected at the Township </a:t>
            </a:r>
            <a:r>
              <a:rPr lang="en-AU" altLang="zh-CN" sz="2000" dirty="0" err="1" smtClean="0">
                <a:solidFill>
                  <a:srgbClr val="346667"/>
                </a:solidFill>
                <a:ea typeface="+mn-ea"/>
                <a:cs typeface="宋体" charset="0"/>
              </a:rPr>
              <a:t>lel</a:t>
            </a: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 during the implementation of the </a:t>
            </a:r>
            <a:r>
              <a:rPr lang="en-AU" altLang="zh-CN" sz="2000" dirty="0" err="1" smtClean="0">
                <a:solidFill>
                  <a:srgbClr val="346667"/>
                </a:solidFill>
                <a:ea typeface="+mn-ea"/>
                <a:cs typeface="宋体" charset="0"/>
              </a:rPr>
              <a:t>microplan</a:t>
            </a:r>
            <a:r>
              <a:rPr lang="en-AU" altLang="zh-CN" sz="2000" dirty="0" smtClean="0">
                <a:solidFill>
                  <a:srgbClr val="346667"/>
                </a:solidFill>
                <a:ea typeface="+mn-ea"/>
                <a:cs typeface="宋体" charset="0"/>
              </a:rPr>
              <a:t> to generate the thematic maps supporting the 6- and 12-months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650</Words>
  <Application>Microsoft Office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1_MORU_Epi_HGLC_template</vt:lpstr>
      <vt:lpstr>Slide 1</vt:lpstr>
      <vt:lpstr>Slide 2</vt:lpstr>
      <vt:lpstr>Role during the microplanning phase</vt:lpstr>
      <vt:lpstr>Role during the microplanning phase</vt:lpstr>
      <vt:lpstr>Role during M&amp;E phase</vt:lpstr>
      <vt:lpstr>Role during M&amp;E phase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</cp:lastModifiedBy>
  <cp:revision>106</cp:revision>
  <dcterms:created xsi:type="dcterms:W3CDTF">2018-03-01T21:26:30Z</dcterms:created>
  <dcterms:modified xsi:type="dcterms:W3CDTF">2018-03-11T10:28:07Z</dcterms:modified>
</cp:coreProperties>
</file>