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11" r:id="rId1"/>
  </p:sldMasterIdLst>
  <p:notesMasterIdLst>
    <p:notesMasterId r:id="rId18"/>
  </p:notesMasterIdLst>
  <p:sldIdLst>
    <p:sldId id="256" r:id="rId2"/>
    <p:sldId id="289" r:id="rId3"/>
    <p:sldId id="291" r:id="rId4"/>
    <p:sldId id="277" r:id="rId5"/>
    <p:sldId id="268" r:id="rId6"/>
    <p:sldId id="270" r:id="rId7"/>
    <p:sldId id="280" r:id="rId8"/>
    <p:sldId id="293" r:id="rId9"/>
    <p:sldId id="294" r:id="rId10"/>
    <p:sldId id="267" r:id="rId11"/>
    <p:sldId id="269" r:id="rId12"/>
    <p:sldId id="287" r:id="rId13"/>
    <p:sldId id="286" r:id="rId14"/>
    <p:sldId id="288" r:id="rId15"/>
    <p:sldId id="260" r:id="rId16"/>
    <p:sldId id="275" r:id="rId1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00">
          <p15:clr>
            <a:srgbClr val="A4A3A4"/>
          </p15:clr>
        </p15:guide>
        <p15:guide id="2" orient="horz" pos="709">
          <p15:clr>
            <a:srgbClr val="A4A3A4"/>
          </p15:clr>
        </p15:guide>
        <p15:guide id="3" pos="4014">
          <p15:clr>
            <a:srgbClr val="A4A3A4"/>
          </p15:clr>
        </p15:guide>
        <p15:guide id="4" pos="476">
          <p15:clr>
            <a:srgbClr val="A4A3A4"/>
          </p15:clr>
        </p15:guide>
        <p15:guide id="5" pos="260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66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478"/>
    <p:restoredTop sz="77673" autoAdjust="0"/>
  </p:normalViewPr>
  <p:slideViewPr>
    <p:cSldViewPr>
      <p:cViewPr varScale="1">
        <p:scale>
          <a:sx n="71" d="100"/>
          <a:sy n="71" d="100"/>
        </p:scale>
        <p:origin x="984" y="66"/>
      </p:cViewPr>
      <p:guideLst>
        <p:guide orient="horz" pos="300"/>
        <p:guide orient="horz" pos="709"/>
        <p:guide pos="4014"/>
        <p:guide pos="476"/>
        <p:guide pos="260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PH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74E159E6-7151-C44D-A008-CC3FE6163AD2}" type="datetimeFigureOut">
              <a:rPr lang="en-PH" altLang="en-US"/>
              <a:pPr/>
              <a:t>13/03/2018</a:t>
            </a:fld>
            <a:endParaRPr lang="en-PH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PH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PH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PH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E117443E-72C5-C645-A832-9CA2DD75B5C2}" type="slidenum">
              <a:rPr lang="en-PH" altLang="en-US"/>
              <a:pPr/>
              <a:t>‹#›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10120365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7443E-72C5-C645-A832-9CA2DD75B5C2}" type="slidenum">
              <a:rPr lang="en-PH" altLang="en-US" smtClean="0"/>
              <a:pPr/>
              <a:t>1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12300477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7443E-72C5-C645-A832-9CA2DD75B5C2}" type="slidenum">
              <a:rPr lang="en-PH" altLang="en-US" smtClean="0"/>
              <a:pPr/>
              <a:t>14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18625847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7443E-72C5-C645-A832-9CA2DD75B5C2}" type="slidenum">
              <a:rPr lang="en-PH" altLang="en-US" smtClean="0"/>
              <a:pPr/>
              <a:t>6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7176217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Hint:</a:t>
            </a:r>
            <a:r>
              <a:rPr lang="en-US" baseline="0" dirty="0" smtClean="0"/>
              <a:t> </a:t>
            </a:r>
            <a:r>
              <a:rPr lang="en-US" altLang="en-US" dirty="0" smtClean="0">
                <a:solidFill>
                  <a:srgbClr val="346667"/>
                </a:solidFill>
              </a:rPr>
              <a:t>Using a check digit, such as the </a:t>
            </a:r>
            <a:r>
              <a:rPr lang="en-US" altLang="en-US" dirty="0" err="1" smtClean="0">
                <a:solidFill>
                  <a:srgbClr val="346667"/>
                </a:solidFill>
              </a:rPr>
              <a:t>luhn</a:t>
            </a:r>
            <a:r>
              <a:rPr lang="en-US" altLang="en-US" dirty="0" smtClean="0">
                <a:solidFill>
                  <a:srgbClr val="346667"/>
                </a:solidFill>
              </a:rPr>
              <a:t> algorithm (e.g., 1000001-3) or a specific set of characters at the beginning of the sequence (e.g. “HF”) to avoid  the problems linked to having a “0” in front of it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7443E-72C5-C645-A832-9CA2DD75B5C2}" type="slidenum">
              <a:rPr lang="en-PH" altLang="en-US" smtClean="0"/>
              <a:pPr/>
              <a:t>7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18333812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yes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7443E-72C5-C645-A832-9CA2DD75B5C2}" type="slidenum">
              <a:rPr lang="en-PH" altLang="en-US" smtClean="0"/>
              <a:pPr/>
              <a:t>8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9863471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NOTE: the name of </a:t>
            </a:r>
            <a:r>
              <a:rPr lang="en-US" dirty="0" err="1" smtClean="0"/>
              <a:t>Nyaung</a:t>
            </a:r>
            <a:r>
              <a:rPr lang="en-US" dirty="0" smtClean="0"/>
              <a:t> </a:t>
            </a:r>
            <a:r>
              <a:rPr lang="en-US" dirty="0" err="1" smtClean="0"/>
              <a:t>Kone</a:t>
            </a:r>
            <a:r>
              <a:rPr lang="en-US" dirty="0" smtClean="0"/>
              <a:t> (East) is incorrectly “</a:t>
            </a:r>
            <a:r>
              <a:rPr lang="en-US" dirty="0" err="1" smtClean="0"/>
              <a:t>Samon</a:t>
            </a:r>
            <a:r>
              <a:rPr lang="en-US" dirty="0" smtClean="0"/>
              <a:t> </a:t>
            </a:r>
            <a:r>
              <a:rPr lang="en-US" dirty="0" err="1" smtClean="0"/>
              <a:t>Thit</a:t>
            </a:r>
            <a:r>
              <a:rPr lang="en-US" dirty="0" smtClean="0"/>
              <a:t>”. Good if they indicate it</a:t>
            </a:r>
            <a:endParaRPr lang="en-US" altLang="en-US" dirty="0" smtClean="0">
              <a:solidFill>
                <a:srgbClr val="346667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7443E-72C5-C645-A832-9CA2DD75B5C2}" type="slidenum">
              <a:rPr lang="en-PH" altLang="en-US" smtClean="0"/>
              <a:pPr/>
              <a:t>9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17543784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altLang="en-US" sz="1200" dirty="0" smtClean="0">
              <a:solidFill>
                <a:srgbClr val="346667"/>
              </a:solidFill>
              <a:ea typeface="SimSun" charset="0"/>
            </a:endParaRPr>
          </a:p>
          <a:p>
            <a:r>
              <a:rPr lang="en-AU" altLang="en-US" sz="1200" dirty="0" smtClean="0">
                <a:solidFill>
                  <a:srgbClr val="346667"/>
                </a:solidFill>
                <a:ea typeface="SimSun" charset="0"/>
              </a:rPr>
              <a:t>Issues</a:t>
            </a:r>
          </a:p>
          <a:p>
            <a:r>
              <a:rPr lang="en-AU" altLang="en-US" sz="1200" dirty="0" smtClean="0">
                <a:solidFill>
                  <a:srgbClr val="346667"/>
                </a:solidFill>
                <a:ea typeface="SimSun" charset="0"/>
              </a:rPr>
              <a:t>Complex headers</a:t>
            </a:r>
          </a:p>
          <a:p>
            <a:r>
              <a:rPr lang="en-AU" altLang="en-US" sz="1200" dirty="0" smtClean="0">
                <a:solidFill>
                  <a:srgbClr val="346667"/>
                </a:solidFill>
                <a:ea typeface="SimSun" charset="0"/>
              </a:rPr>
              <a:t>Wrong headers (name of SRHC instead of EPI community not explained anywhere</a:t>
            </a:r>
          </a:p>
          <a:p>
            <a:r>
              <a:rPr lang="en-AU" altLang="en-US" sz="1200" dirty="0" smtClean="0">
                <a:solidFill>
                  <a:srgbClr val="346667"/>
                </a:solidFill>
                <a:ea typeface="SimSun" charset="0"/>
              </a:rPr>
              <a:t>Information</a:t>
            </a:r>
            <a:r>
              <a:rPr lang="en-AU" altLang="en-US" sz="1200" baseline="0" dirty="0" smtClean="0">
                <a:solidFill>
                  <a:srgbClr val="346667"/>
                </a:solidFill>
                <a:ea typeface="SimSun" charset="0"/>
              </a:rPr>
              <a:t> at the top and bottom of the table</a:t>
            </a:r>
          </a:p>
          <a:p>
            <a:r>
              <a:rPr lang="en-AU" altLang="en-US" sz="1200" baseline="0" dirty="0" smtClean="0">
                <a:solidFill>
                  <a:srgbClr val="346667"/>
                </a:solidFill>
                <a:ea typeface="SimSun" charset="0"/>
              </a:rPr>
              <a:t>Lack of unique </a:t>
            </a:r>
            <a:r>
              <a:rPr lang="en-AU" altLang="en-US" sz="1200" baseline="0" dirty="0" err="1" smtClean="0">
                <a:solidFill>
                  <a:srgbClr val="346667"/>
                </a:solidFill>
                <a:ea typeface="SimSun" charset="0"/>
              </a:rPr>
              <a:t>idntifier</a:t>
            </a:r>
            <a:endParaRPr lang="en-AU" altLang="en-US" sz="1200" baseline="0" dirty="0" smtClean="0">
              <a:solidFill>
                <a:srgbClr val="346667"/>
              </a:solidFill>
              <a:ea typeface="SimSun" charset="0"/>
            </a:endParaRPr>
          </a:p>
          <a:p>
            <a:r>
              <a:rPr lang="en-AU" altLang="en-US" sz="1200" baseline="0" dirty="0" smtClean="0">
                <a:solidFill>
                  <a:srgbClr val="346667"/>
                </a:solidFill>
                <a:ea typeface="SimSun" charset="0"/>
              </a:rPr>
              <a:t>Name not available in </a:t>
            </a:r>
            <a:r>
              <a:rPr lang="en-AU" altLang="en-US" sz="1200" baseline="0" dirty="0" err="1" smtClean="0">
                <a:solidFill>
                  <a:srgbClr val="346667"/>
                </a:solidFill>
                <a:ea typeface="SimSun" charset="0"/>
              </a:rPr>
              <a:t>english</a:t>
            </a:r>
            <a:r>
              <a:rPr lang="en-AU" altLang="en-US" sz="1200" dirty="0" smtClean="0">
                <a:solidFill>
                  <a:srgbClr val="346667"/>
                </a:solidFill>
                <a:ea typeface="SimSun" charset="0"/>
              </a:rPr>
              <a:t/>
            </a:r>
            <a:br>
              <a:rPr lang="en-AU" altLang="en-US" sz="1200" dirty="0" smtClean="0">
                <a:solidFill>
                  <a:srgbClr val="346667"/>
                </a:solidFill>
                <a:ea typeface="SimSun" charset="0"/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7443E-72C5-C645-A832-9CA2DD75B5C2}" type="slidenum">
              <a:rPr lang="en-PH" altLang="en-US" smtClean="0"/>
              <a:pPr/>
              <a:t>10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4790959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7443E-72C5-C645-A832-9CA2DD75B5C2}" type="slidenum">
              <a:rPr lang="en-PH" altLang="en-US" smtClean="0"/>
              <a:pPr/>
              <a:t>11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14391411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7443E-72C5-C645-A832-9CA2DD75B5C2}" type="slidenum">
              <a:rPr lang="en-PH" altLang="en-US" smtClean="0"/>
              <a:pPr/>
              <a:t>12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13023918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altLang="en-US" sz="1200" dirty="0" smtClean="0">
                <a:solidFill>
                  <a:srgbClr val="346667"/>
                </a:solidFill>
                <a:ea typeface="SimSun" charset="0"/>
              </a:rPr>
              <a:t>Doubtful due to matching</a:t>
            </a:r>
            <a:r>
              <a:rPr lang="en-AU" altLang="en-US" sz="1200" baseline="0" dirty="0" smtClean="0">
                <a:solidFill>
                  <a:srgbClr val="346667"/>
                </a:solidFill>
                <a:ea typeface="SimSun" charset="0"/>
              </a:rPr>
              <a:t> villages </a:t>
            </a:r>
            <a:r>
              <a:rPr lang="en-AU" altLang="en-US" sz="1200" dirty="0" smtClean="0">
                <a:solidFill>
                  <a:srgbClr val="346667"/>
                </a:solidFill>
                <a:ea typeface="SimSun" charset="0"/>
              </a:rPr>
              <a:t>misspelling</a:t>
            </a:r>
            <a:r>
              <a:rPr lang="en-AU" altLang="en-US" sz="1200" baseline="0" dirty="0" smtClean="0">
                <a:solidFill>
                  <a:srgbClr val="346667"/>
                </a:solidFill>
                <a:ea typeface="SimSun" charset="0"/>
              </a:rPr>
              <a:t> issue, EPI community not uniquely identified as </a:t>
            </a:r>
            <a:r>
              <a:rPr lang="en-AU" altLang="en-US" sz="1200" baseline="0" dirty="0" err="1" smtClean="0">
                <a:solidFill>
                  <a:srgbClr val="346667"/>
                </a:solidFill>
                <a:ea typeface="SimSun" charset="0"/>
              </a:rPr>
              <a:t>type</a:t>
            </a:r>
            <a:r>
              <a:rPr lang="en-AU" sz="1200" baseline="0" dirty="0" err="1" smtClean="0">
                <a:solidFill>
                  <a:srgbClr val="346667"/>
                </a:solidFill>
                <a:ea typeface="SimSun" charset="0"/>
              </a:rPr>
              <a:t>Better</a:t>
            </a:r>
            <a:r>
              <a:rPr lang="en-AU" sz="1200" baseline="0" dirty="0" smtClean="0">
                <a:solidFill>
                  <a:srgbClr val="346667"/>
                </a:solidFill>
                <a:ea typeface="SimSun" charset="0"/>
              </a:rPr>
              <a:t> would be to have the EPI community code directly in there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7443E-72C5-C645-A832-9CA2DD75B5C2}" type="slidenum">
              <a:rPr lang="en-PH" altLang="en-US" smtClean="0"/>
              <a:pPr/>
              <a:t>13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9897797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F4FA34-04A6-AE49-BBB1-B2C3A8C1E531}" type="datetime1">
              <a:rPr lang="en-GB" altLang="en-US"/>
              <a:pPr/>
              <a:t>13/03/2018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F4E3E4-905D-6645-99A3-E2DBA6F1510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28013294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7D67032-0598-234D-8D7F-0556F152F6E9}" type="datetime1">
              <a:rPr lang="en-GB" altLang="en-US"/>
              <a:pPr/>
              <a:t>13/03/2018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88E572-11EB-BC4F-A455-5F3220D2BE0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1688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FF5E444-3AF8-AB46-9AAB-A56AC9F20D49}" type="datetime1">
              <a:rPr lang="en-GB" altLang="en-US"/>
              <a:pPr/>
              <a:t>13/03/2018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F1FB12-61A6-F944-AA8B-B4DF5A30391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051371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2363457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4449640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827397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AC11C8-A186-4E49-AD19-A023B8333EB3}" type="datetime1">
              <a:rPr lang="en-GB" altLang="en-US"/>
              <a:pPr/>
              <a:t>13/03/2018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B158F4-1FB7-E449-B25A-60B117EB0FF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01584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321425"/>
            <a:ext cx="9144000" cy="536575"/>
          </a:xfrm>
          <a:prstGeom prst="rect">
            <a:avLst/>
          </a:prstGeom>
          <a:solidFill>
            <a:srgbClr val="2384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en-US" sz="130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0" y="6354763"/>
            <a:ext cx="9144000" cy="503237"/>
          </a:xfrm>
          <a:prstGeom prst="rect">
            <a:avLst/>
          </a:prstGeom>
          <a:solidFill>
            <a:srgbClr val="1F83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en-US">
              <a:solidFill>
                <a:srgbClr val="FFFFFF"/>
              </a:solidFill>
            </a:endParaRPr>
          </a:p>
        </p:txBody>
      </p:sp>
      <p:grpSp>
        <p:nvGrpSpPr>
          <p:cNvPr id="6" name="Group 21"/>
          <p:cNvGrpSpPr>
            <a:grpSpLocks/>
          </p:cNvGrpSpPr>
          <p:nvPr userDrawn="1"/>
        </p:nvGrpSpPr>
        <p:grpSpPr bwMode="auto">
          <a:xfrm>
            <a:off x="2081213" y="6354763"/>
            <a:ext cx="4960937" cy="503237"/>
            <a:chOff x="2081393" y="6354764"/>
            <a:chExt cx="4960433" cy="503236"/>
          </a:xfrm>
        </p:grpSpPr>
        <p:grpSp>
          <p:nvGrpSpPr>
            <p:cNvPr id="7" name="Group 8"/>
            <p:cNvGrpSpPr>
              <a:grpSpLocks/>
            </p:cNvGrpSpPr>
            <p:nvPr/>
          </p:nvGrpSpPr>
          <p:grpSpPr bwMode="auto">
            <a:xfrm>
              <a:off x="2609206" y="6354764"/>
              <a:ext cx="3118425" cy="503236"/>
              <a:chOff x="2253331" y="6354001"/>
              <a:chExt cx="3118425" cy="503999"/>
            </a:xfrm>
          </p:grpSpPr>
          <p:pic>
            <p:nvPicPr>
              <p:cNvPr id="10" name="Picture 19" descr="MORU Logo_New_1.10.14 small high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78971" y="6354001"/>
                <a:ext cx="1692785" cy="503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20" descr="MORU_Epi_logo_small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53331" y="6376302"/>
                <a:ext cx="1212589" cy="468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8" name="Picture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17863" y="6372225"/>
              <a:ext cx="1223963" cy="471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3" descr="D:\GAIA-GEOSYSTEMS\DROPBOX\Dropbox (Personal)\HEALTH_GEOLAB\ADVOCACY\LOGOS\MOHS-Logo.png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1393" y="6365578"/>
              <a:ext cx="475488" cy="475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1A1B183-CF56-A141-BEFF-78A71300A345}" type="datetime1">
              <a:rPr lang="en-GB" altLang="en-US"/>
              <a:pPr/>
              <a:t>13/03/2018</a:t>
            </a:fld>
            <a:endParaRPr lang="en-GB" alt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3A977C-318F-9F49-9729-C26DCAB9FE2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3103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F7A30A4-756B-C041-BE97-48D7D277C1D7}" type="datetime1">
              <a:rPr lang="en-GB" altLang="en-US"/>
              <a:pPr/>
              <a:t>13/03/2018</a:t>
            </a:fld>
            <a:endParaRPr lang="en-GB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462267-7DC6-C543-BA4C-DDE10536E9F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80535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C48F918-6002-9147-9CD6-14FB4898CCA0}" type="datetime1">
              <a:rPr lang="en-GB" altLang="en-US"/>
              <a:pPr/>
              <a:t>13/03/2018</a:t>
            </a:fld>
            <a:endParaRPr lang="en-GB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C2F2F8-11B2-D640-B326-DDB3147879C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44513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31CFE7B-13E2-BB46-94AD-2BB801AC3133}" type="datetime1">
              <a:rPr lang="en-GB" altLang="en-US"/>
              <a:pPr/>
              <a:t>13/03/2018</a:t>
            </a:fld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4656A9-D7C1-4E48-9FB9-3920B8DAB97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4602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135071-F129-F544-8A08-5C1B17524B15}" type="datetime1">
              <a:rPr lang="en-GB" altLang="en-US"/>
              <a:pPr/>
              <a:t>13/03/2018</a:t>
            </a:fld>
            <a:endParaRPr lang="en-GB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0AD1D3-F95C-414A-AF16-7BBED72A869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05275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1AA8DFE-8DA1-E54F-A598-F4DA737D417A}" type="datetime1">
              <a:rPr lang="en-GB" altLang="en-US"/>
              <a:pPr/>
              <a:t>13/03/2018</a:t>
            </a:fld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11C99C-560E-6349-A085-3E222B8D48D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8737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A5C246-01BB-D54A-A738-545191AC74B3}" type="datetime1">
              <a:rPr lang="en-GB" altLang="en-US"/>
              <a:pPr/>
              <a:t>13/03/2018</a:t>
            </a:fld>
            <a:endParaRPr lang="en-GB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DCEFC7-5A46-9342-9F71-388AF1D52FC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37479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6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7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1825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AF325740-F428-C349-BAB8-61E2DFA88C8A}" type="datetime1">
              <a:rPr lang="en-GB" altLang="en-US"/>
              <a:pPr/>
              <a:t>13/03/2018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32125" y="6356350"/>
            <a:ext cx="30861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1125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55D0E7A9-ED94-AA4A-A1A1-6679C605B0FC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3175" y="6354763"/>
            <a:ext cx="9144000" cy="503237"/>
          </a:xfrm>
          <a:prstGeom prst="rect">
            <a:avLst/>
          </a:prstGeom>
          <a:solidFill>
            <a:srgbClr val="1F83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en-US">
              <a:solidFill>
                <a:srgbClr val="FFFFFF"/>
              </a:solidFill>
            </a:endParaRPr>
          </a:p>
        </p:txBody>
      </p:sp>
      <p:grpSp>
        <p:nvGrpSpPr>
          <p:cNvPr id="16" name="Group 14"/>
          <p:cNvGrpSpPr>
            <a:grpSpLocks/>
          </p:cNvGrpSpPr>
          <p:nvPr userDrawn="1"/>
        </p:nvGrpSpPr>
        <p:grpSpPr bwMode="auto">
          <a:xfrm>
            <a:off x="2844800" y="6372225"/>
            <a:ext cx="3459163" cy="468313"/>
            <a:chOff x="3071813" y="6372225"/>
            <a:chExt cx="3459132" cy="468313"/>
          </a:xfrm>
        </p:grpSpPr>
        <p:pic>
          <p:nvPicPr>
            <p:cNvPr id="17" name="Picture 10" descr="D:\GAIA-GEOSYSTEMS\DROPBOX\Dropbox (Personal)\HEALTH_GEOLAB\ADVOCACY\LOGOS\ADB_crop.jpg"/>
            <p:cNvPicPr>
              <a:picLocks noChangeAspect="1" noChangeArrowheads="1"/>
            </p:cNvPicPr>
            <p:nvPr userDrawn="1"/>
          </p:nvPicPr>
          <p:blipFill>
            <a:blip r:embed="rId16" cstate="print"/>
            <a:srcRect l="63159" t="7124" b="6964"/>
            <a:stretch>
              <a:fillRect/>
            </a:stretch>
          </p:blipFill>
          <p:spPr bwMode="auto">
            <a:xfrm>
              <a:off x="5045879" y="6375807"/>
              <a:ext cx="470555" cy="4647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12" descr="D:\GAIA-GEOSYSTEMS\DROPBOX\Dropbox (Personal)\HEALTH_GEOLAB\ADVOCACY\LOGOS\MOHS-logo.jpg"/>
            <p:cNvPicPr>
              <a:picLocks noChangeAspect="1" noChangeArrowheads="1"/>
            </p:cNvPicPr>
            <p:nvPr userDrawn="1"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3071813" y="6375418"/>
              <a:ext cx="457315" cy="4556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15" descr="D:\GAIA-GEOSYSTEMS\DROPBOX\Dropbox (Personal)\WORK_JOINT_DOPH-cEPI_TRAINING\LOGOS\gavi-logo-en-151.jpeg"/>
            <p:cNvPicPr>
              <a:picLocks noChangeAspect="1" noChangeArrowheads="1"/>
            </p:cNvPicPr>
            <p:nvPr userDrawn="1"/>
          </p:nvPicPr>
          <p:blipFill>
            <a:blip r:embed="rId18" cstate="print"/>
            <a:srcRect l="61664"/>
            <a:stretch>
              <a:fillRect/>
            </a:stretch>
          </p:blipFill>
          <p:spPr bwMode="auto">
            <a:xfrm>
              <a:off x="3571234" y="6375418"/>
              <a:ext cx="466740" cy="4556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1" name="Group 16"/>
            <p:cNvGrpSpPr>
              <a:grpSpLocks/>
            </p:cNvGrpSpPr>
            <p:nvPr userDrawn="1"/>
          </p:nvGrpSpPr>
          <p:grpSpPr bwMode="auto">
            <a:xfrm>
              <a:off x="4073035" y="6375418"/>
              <a:ext cx="548645" cy="455619"/>
              <a:chOff x="4932040" y="6400800"/>
              <a:chExt cx="548506" cy="457200"/>
            </a:xfrm>
          </p:grpSpPr>
          <p:sp>
            <p:nvSpPr>
              <p:cNvPr id="25" name="Rectangle 24"/>
              <p:cNvSpPr/>
              <p:nvPr userDrawn="1"/>
            </p:nvSpPr>
            <p:spPr>
              <a:xfrm>
                <a:off x="4976960" y="6400782"/>
                <a:ext cx="503105" cy="45719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alt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  <p:pic>
            <p:nvPicPr>
              <p:cNvPr id="26" name="Picture 17" descr="D:\GAIA-GEOSYSTEMS\DROPBOX\Dropbox (Personal)\WORK_JOINT_DOPH-cEPI_TRAINING\LOGOS\unicef_logo_small.png"/>
              <p:cNvPicPr>
                <a:picLocks noChangeAspect="1" noChangeArrowheads="1"/>
              </p:cNvPicPr>
              <p:nvPr userDrawn="1"/>
            </p:nvPicPr>
            <p:blipFill>
              <a:blip r:embed="rId19" cstate="print"/>
              <a:srcRect l="74738" r="-935" b="25214"/>
              <a:stretch>
                <a:fillRect/>
              </a:stretch>
            </p:blipFill>
            <p:spPr bwMode="auto">
              <a:xfrm>
                <a:off x="4932040" y="6400800"/>
                <a:ext cx="530095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2" name="Picture 12" descr="D:\GAIA-GEOSYSTEMS\DROPBOX\Dropbox (Personal)\HEALTH_GEOLAB\ADVOCACY\BRANDING\HGLC_PIN\GeoLab Pin.png"/>
            <p:cNvPicPr>
              <a:picLocks noChangeAspect="1" noChangeArrowheads="1"/>
            </p:cNvPicPr>
            <p:nvPr userDrawn="1"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4649245" y="6375418"/>
              <a:ext cx="372211" cy="4556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12" descr="D:\GAIA-GEOSYSTEMS\DROPBOX\Dropbox (Personal)\HEALTH_GEOLAB\ADVOCACY\LOGOS\who-logo.jpg"/>
            <p:cNvPicPr>
              <a:picLocks noChangeAspect="1" noChangeArrowheads="1"/>
            </p:cNvPicPr>
            <p:nvPr userDrawn="1"/>
          </p:nvPicPr>
          <p:blipFill>
            <a:blip r:embed="rId21" cstate="print"/>
            <a:srcRect r="63016"/>
            <a:stretch>
              <a:fillRect/>
            </a:stretch>
          </p:blipFill>
          <p:spPr bwMode="auto">
            <a:xfrm>
              <a:off x="5538042" y="6372225"/>
              <a:ext cx="537321" cy="4659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2"/>
            <p:cNvPicPr>
              <a:picLocks noChangeAspect="1" noChangeArrowheads="1"/>
            </p:cNvPicPr>
            <p:nvPr userDrawn="1"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6103216" y="6372608"/>
              <a:ext cx="427729" cy="466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31" r:id="rId1"/>
    <p:sldLayoutId id="2147484832" r:id="rId2"/>
    <p:sldLayoutId id="2147484838" r:id="rId3"/>
    <p:sldLayoutId id="2147484833" r:id="rId4"/>
    <p:sldLayoutId id="2147484834" r:id="rId5"/>
    <p:sldLayoutId id="2147484839" r:id="rId6"/>
    <p:sldLayoutId id="2147484840" r:id="rId7"/>
    <p:sldLayoutId id="2147484841" r:id="rId8"/>
    <p:sldLayoutId id="2147484835" r:id="rId9"/>
    <p:sldLayoutId id="2147484836" r:id="rId10"/>
    <p:sldLayoutId id="2147484837" r:id="rId11"/>
    <p:sldLayoutId id="2147484842" r:id="rId12"/>
    <p:sldLayoutId id="2147484843" r:id="rId13"/>
    <p:sldLayoutId id="2147484844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image" Target="../media/image18.jpeg"/><Relationship Id="rId4" Type="http://schemas.openxmlformats.org/officeDocument/2006/relationships/image" Target="../media/image13.jpe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661025" cy="558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6308725"/>
            <a:ext cx="9144000" cy="549275"/>
          </a:xfrm>
          <a:prstGeom prst="rect">
            <a:avLst/>
          </a:prstGeom>
          <a:solidFill>
            <a:schemeClr val="bg1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PH" altLang="en-US" sz="180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14339" name="TextBox 4"/>
          <p:cNvSpPr txBox="1">
            <a:spLocks noChangeArrowheads="1"/>
          </p:cNvSpPr>
          <p:nvPr/>
        </p:nvSpPr>
        <p:spPr bwMode="auto">
          <a:xfrm>
            <a:off x="3494088" y="2197100"/>
            <a:ext cx="573563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PH" altLang="en-US" sz="2000" b="1" dirty="0">
                <a:solidFill>
                  <a:srgbClr val="346667"/>
                </a:solidFill>
                <a:latin typeface="Open Sans" charset="0"/>
              </a:rPr>
              <a:t>Exercise </a:t>
            </a:r>
            <a:r>
              <a:rPr lang="en-PH" altLang="en-US" sz="2000" b="1" dirty="0" smtClean="0">
                <a:solidFill>
                  <a:srgbClr val="346667"/>
                </a:solidFill>
                <a:latin typeface="Open Sans" charset="0"/>
              </a:rPr>
              <a:t>2 </a:t>
            </a:r>
            <a:r>
              <a:rPr lang="en-PH" altLang="en-US" sz="2000" b="1" dirty="0">
                <a:solidFill>
                  <a:srgbClr val="346667"/>
                </a:solidFill>
                <a:latin typeface="Open Sans" charset="0"/>
              </a:rPr>
              <a:t>–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PH" altLang="en-US" sz="2000" b="1" dirty="0">
                <a:solidFill>
                  <a:srgbClr val="346667"/>
                </a:solidFill>
                <a:latin typeface="Open Sans" charset="0"/>
              </a:rPr>
              <a:t> Preparing the EPI program statistical data for the </a:t>
            </a:r>
            <a:r>
              <a:rPr lang="en-PH" altLang="en-US" sz="2000" b="1" dirty="0" err="1">
                <a:solidFill>
                  <a:srgbClr val="346667"/>
                </a:solidFill>
                <a:latin typeface="Open Sans" charset="0"/>
              </a:rPr>
              <a:t>microplanning</a:t>
            </a:r>
            <a:r>
              <a:rPr lang="en-PH" altLang="en-US" sz="2000" b="1" dirty="0">
                <a:solidFill>
                  <a:srgbClr val="346667"/>
                </a:solidFill>
                <a:latin typeface="Open Sans" charset="0"/>
              </a:rPr>
              <a:t> process 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165600" y="3203575"/>
            <a:ext cx="4572000" cy="0"/>
          </a:xfrm>
          <a:prstGeom prst="line">
            <a:avLst/>
          </a:prstGeom>
          <a:ln w="25400">
            <a:solidFill>
              <a:srgbClr val="3398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1" name="Rectangle 2"/>
          <p:cNvSpPr>
            <a:spLocks noChangeArrowheads="1"/>
          </p:cNvSpPr>
          <p:nvPr/>
        </p:nvSpPr>
        <p:spPr bwMode="auto">
          <a:xfrm>
            <a:off x="4927600" y="3829556"/>
            <a:ext cx="2870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CH" altLang="en-US" sz="1600" b="1" dirty="0">
                <a:solidFill>
                  <a:srgbClr val="346667"/>
                </a:solidFill>
              </a:rPr>
              <a:t>Lei Lei Mon </a:t>
            </a:r>
            <a:r>
              <a:rPr lang="mr-IN" altLang="en-US" sz="1600" b="1" dirty="0">
                <a:solidFill>
                  <a:srgbClr val="346667"/>
                </a:solidFill>
              </a:rPr>
              <a:t>–</a:t>
            </a:r>
            <a:r>
              <a:rPr lang="fr-CH" altLang="en-US" sz="1600" b="1">
                <a:solidFill>
                  <a:srgbClr val="346667"/>
                </a:solidFill>
              </a:rPr>
              <a:t> WHO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CH" altLang="en-US" sz="1600" b="1">
              <a:solidFill>
                <a:srgbClr val="346667"/>
              </a:solidFill>
            </a:endParaRPr>
          </a:p>
        </p:txBody>
      </p:sp>
      <p:pic>
        <p:nvPicPr>
          <p:cNvPr id="12" name="Picture 11" descr="D:\GAIA-GEOSYSTEMS\DROPBOX\Dropbox (Personal)\HEALTH_GEOLAB\ADVOCACY\LOGO\Logo_HGLC_05111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092825"/>
            <a:ext cx="1511300" cy="549275"/>
          </a:xfrm>
          <a:prstGeom prst="rect">
            <a:avLst/>
          </a:prstGeom>
          <a:noFill/>
          <a:ln>
            <a:noFill/>
          </a:ln>
          <a:effectLst>
            <a:outerShdw blurRad="63500" dist="38100" dir="2700000" sx="102000" sy="102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D:\GAIA-GEOSYSTEMS\DROPBOX\Dropbox (Personal)\HEALTH_GEOLAB\ADVOCACY\LOGOS\ADB_crop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59" t="7124" b="6964"/>
          <a:stretch>
            <a:fillRect/>
          </a:stretch>
        </p:blipFill>
        <p:spPr bwMode="auto">
          <a:xfrm>
            <a:off x="2209800" y="6092825"/>
            <a:ext cx="552450" cy="549275"/>
          </a:xfrm>
          <a:prstGeom prst="rect">
            <a:avLst/>
          </a:prstGeom>
          <a:noFill/>
          <a:ln>
            <a:noFill/>
          </a:ln>
          <a:effectLst>
            <a:outerShdw blurRad="63500" dist="38100" dir="2700000" sx="106000" sy="106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5" descr="D:\GAIA-GEOSYSTEMS\DROPBOX\Dropbox (Personal)\WORK_JOINT_DOPH-cEPI_TRAINING\LOGOS\gavi-logo-en-151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768850"/>
            <a:ext cx="1460500" cy="547688"/>
          </a:xfrm>
          <a:prstGeom prst="rect">
            <a:avLst/>
          </a:prstGeom>
          <a:noFill/>
          <a:ln>
            <a:noFill/>
          </a:ln>
          <a:effectLst>
            <a:outerShdw blurRad="63500" dist="38100" dir="2700000" sx="102000" sy="102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7" descr="D:\GAIA-GEOSYSTEMS\DROPBOX\Dropbox (Personal)\WORK_JOINT_DOPH-cEPI_TRAINING\LOGOS\unicef_logo_small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935" b="25214"/>
          <a:stretch>
            <a:fillRect/>
          </a:stretch>
        </p:blipFill>
        <p:spPr bwMode="auto">
          <a:xfrm>
            <a:off x="468313" y="5416550"/>
            <a:ext cx="2451100" cy="547688"/>
          </a:xfrm>
          <a:prstGeom prst="rect">
            <a:avLst/>
          </a:prstGeom>
          <a:noFill/>
          <a:ln>
            <a:noFill/>
          </a:ln>
          <a:effectLst>
            <a:outerShdw blurRad="63500" dist="38100" dir="2700000" sx="102000" sy="102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1" descr="D:\GAIA-GEOSYSTEMS\DROPBOX\Dropbox (Personal)\HEALTH_GEOLAB\ADVOCACY\LOGOS\who-logo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87675" y="6092825"/>
            <a:ext cx="1708150" cy="549275"/>
          </a:xfrm>
          <a:prstGeom prst="rect">
            <a:avLst/>
          </a:prstGeom>
          <a:noFill/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59113" y="5413375"/>
            <a:ext cx="50323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2" descr="D:\GAIA-GEOSYSTEMS\DROPBOX\Dropbox (Personal)\HEALTH_GEOLAB\ADVOCACY\LOGOS\MOHS-logo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667625" y="333375"/>
            <a:ext cx="100965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D4749B9F-70E6-BF47-A237-7C039C071140}" type="slidenum">
              <a:rPr lang="en-GB" altLang="en-US" sz="120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10</a:t>
            </a:fld>
            <a:endParaRPr lang="en-GB" altLang="en-US" sz="1200">
              <a:solidFill>
                <a:srgbClr val="898989"/>
              </a:solidFill>
            </a:endParaRPr>
          </a:p>
        </p:txBody>
      </p:sp>
      <p:sp>
        <p:nvSpPr>
          <p:cNvPr id="5" name="Title 1"/>
          <p:cNvSpPr txBox="1">
            <a:spLocks noGrp="1"/>
          </p:cNvSpPr>
          <p:nvPr>
            <p:ph type="title"/>
          </p:nvPr>
        </p:nvSpPr>
        <p:spPr>
          <a:xfrm>
            <a:off x="628650" y="188913"/>
            <a:ext cx="7886700" cy="400050"/>
          </a:xfrm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PH" sz="3200" b="1" dirty="0" smtClean="0">
                <a:solidFill>
                  <a:srgbClr val="346667"/>
                </a:solidFill>
                <a:latin typeface="+mn-lt"/>
                <a:ea typeface="SimSun" pitchFamily="2" charset="-122"/>
              </a:rPr>
              <a:t>Exercise 2 </a:t>
            </a:r>
            <a:r>
              <a:rPr lang="mr-IN" sz="3200" b="1" dirty="0" smtClean="0">
                <a:solidFill>
                  <a:srgbClr val="346667"/>
                </a:solidFill>
                <a:latin typeface="+mn-lt"/>
                <a:ea typeface="SimSun" pitchFamily="2" charset="-122"/>
              </a:rPr>
              <a:t>–</a:t>
            </a:r>
            <a:r>
              <a:rPr lang="en-PH" sz="3200" b="1" dirty="0" smtClean="0">
                <a:solidFill>
                  <a:srgbClr val="346667"/>
                </a:solidFill>
                <a:latin typeface="+mn-lt"/>
                <a:ea typeface="SimSun" pitchFamily="2" charset="-122"/>
              </a:rPr>
              <a:t> Part III</a:t>
            </a:r>
          </a:p>
        </p:txBody>
      </p:sp>
      <p:sp>
        <p:nvSpPr>
          <p:cNvPr id="2" name="Rectangle 1"/>
          <p:cNvSpPr/>
          <p:nvPr/>
        </p:nvSpPr>
        <p:spPr>
          <a:xfrm>
            <a:off x="467544" y="588963"/>
            <a:ext cx="84969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/>
            <a:r>
              <a:rPr lang="en-US" altLang="en-US" sz="2800" u="sng" dirty="0">
                <a:solidFill>
                  <a:srgbClr val="346667"/>
                </a:solidFill>
              </a:rPr>
              <a:t>Conversion of scanned paper-based </a:t>
            </a:r>
            <a:r>
              <a:rPr lang="en-US" altLang="en-US" sz="2800" u="sng" dirty="0" err="1">
                <a:solidFill>
                  <a:srgbClr val="346667"/>
                </a:solidFill>
              </a:rPr>
              <a:t>microplanning</a:t>
            </a:r>
            <a:r>
              <a:rPr lang="en-US" altLang="en-US" sz="2800" u="sng" dirty="0">
                <a:solidFill>
                  <a:srgbClr val="346667"/>
                </a:solidFill>
              </a:rPr>
              <a:t> forms to excel format for focus RHC</a:t>
            </a:r>
            <a:r>
              <a:rPr lang="en-US" altLang="en-US" sz="2800" dirty="0">
                <a:solidFill>
                  <a:srgbClr val="346667"/>
                </a:solidFill>
              </a:rPr>
              <a:t> </a:t>
            </a:r>
          </a:p>
          <a:p>
            <a:endParaRPr lang="en-US" sz="2400" dirty="0" smtClean="0">
              <a:solidFill>
                <a:srgbClr val="346667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7544" y="1487498"/>
            <a:ext cx="7488832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7813" indent="-265113">
              <a:buFontTx/>
              <a:buAutoNum type="arabicPeriod"/>
            </a:pPr>
            <a:r>
              <a:rPr lang="en-US" altLang="en-US" sz="2600" dirty="0">
                <a:solidFill>
                  <a:srgbClr val="346667"/>
                </a:solidFill>
              </a:rPr>
              <a:t>Open the </a:t>
            </a:r>
            <a:r>
              <a:rPr lang="en-US" altLang="en-US" sz="2600" dirty="0" smtClean="0">
                <a:solidFill>
                  <a:srgbClr val="346667"/>
                </a:solidFill>
              </a:rPr>
              <a:t>pdf </a:t>
            </a:r>
            <a:r>
              <a:rPr lang="en-US" altLang="en-US" sz="2600" dirty="0" err="1" smtClean="0">
                <a:solidFill>
                  <a:srgbClr val="346667"/>
                </a:solidFill>
              </a:rPr>
              <a:t>filecontaining</a:t>
            </a:r>
            <a:r>
              <a:rPr lang="en-US" altLang="en-US" sz="2600" dirty="0" smtClean="0">
                <a:solidFill>
                  <a:srgbClr val="346667"/>
                </a:solidFill>
              </a:rPr>
              <a:t> the form “POPULATION DATA” for Let Pan </a:t>
            </a:r>
            <a:r>
              <a:rPr lang="en-US" altLang="en-US" sz="2600" dirty="0" err="1" smtClean="0">
                <a:solidFill>
                  <a:srgbClr val="346667"/>
                </a:solidFill>
              </a:rPr>
              <a:t>shae</a:t>
            </a:r>
            <a:r>
              <a:rPr lang="en-US" altLang="en-US" sz="2600" dirty="0" smtClean="0">
                <a:solidFill>
                  <a:srgbClr val="346667"/>
                </a:solidFill>
              </a:rPr>
              <a:t> R/C</a:t>
            </a:r>
          </a:p>
          <a:p>
            <a:pPr marL="277813" indent="-265113">
              <a:buFontTx/>
              <a:buAutoNum type="arabicPeriod"/>
            </a:pPr>
            <a:r>
              <a:rPr lang="en-US" altLang="en-US" sz="2600" dirty="0" smtClean="0">
                <a:solidFill>
                  <a:srgbClr val="346667"/>
                </a:solidFill>
              </a:rPr>
              <a:t>Look at the structure and content of the tables</a:t>
            </a:r>
          </a:p>
          <a:p>
            <a:pPr marL="927100" lvl="1" indent="-457200">
              <a:buFont typeface="Arial" charset="0"/>
              <a:buChar char="•"/>
            </a:pPr>
            <a:r>
              <a:rPr lang="en-US" altLang="en-US" sz="2600" dirty="0" smtClean="0">
                <a:solidFill>
                  <a:srgbClr val="346667"/>
                </a:solidFill>
              </a:rPr>
              <a:t>Are these tables organized </a:t>
            </a:r>
            <a:r>
              <a:rPr lang="en-US" altLang="en-US" sz="2600" dirty="0">
                <a:solidFill>
                  <a:srgbClr val="346667"/>
                </a:solidFill>
              </a:rPr>
              <a:t>properly to </a:t>
            </a:r>
            <a:r>
              <a:rPr lang="en-US" altLang="en-US" sz="2600" dirty="0" smtClean="0">
                <a:solidFill>
                  <a:srgbClr val="346667"/>
                </a:solidFill>
              </a:rPr>
              <a:t>allow the use of population data information in the GIS </a:t>
            </a:r>
            <a:r>
              <a:rPr lang="en-US" altLang="en-US" sz="2600" dirty="0">
                <a:solidFill>
                  <a:srgbClr val="346667"/>
                </a:solidFill>
              </a:rPr>
              <a:t>software</a:t>
            </a:r>
            <a:r>
              <a:rPr lang="en-US" altLang="en-US" sz="2600" dirty="0" smtClean="0">
                <a:solidFill>
                  <a:srgbClr val="346667"/>
                </a:solidFill>
              </a:rPr>
              <a:t>? </a:t>
            </a:r>
            <a:r>
              <a:rPr lang="en-US" altLang="en-US" sz="2600" dirty="0" smtClean="0">
                <a:solidFill>
                  <a:srgbClr val="FF0000"/>
                </a:solidFill>
                <a:sym typeface="Wingdings"/>
              </a:rPr>
              <a:t> see list of formatting requirements in supportive document</a:t>
            </a:r>
            <a:endParaRPr lang="en-US" altLang="en-US" sz="2600" dirty="0">
              <a:solidFill>
                <a:srgbClr val="FF0000"/>
              </a:solidFill>
            </a:endParaRPr>
          </a:p>
          <a:p>
            <a:pPr marL="469900" lvl="1"/>
            <a:endParaRPr lang="en-US" altLang="en-US" sz="2600" dirty="0">
              <a:solidFill>
                <a:srgbClr val="34666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17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D4749B9F-70E6-BF47-A237-7C039C071140}" type="slidenum">
              <a:rPr lang="en-GB" altLang="en-US" sz="120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11</a:t>
            </a:fld>
            <a:endParaRPr lang="en-GB" altLang="en-US" sz="1200">
              <a:solidFill>
                <a:srgbClr val="898989"/>
              </a:solidFill>
            </a:endParaRPr>
          </a:p>
        </p:txBody>
      </p:sp>
      <p:sp>
        <p:nvSpPr>
          <p:cNvPr id="5" name="Title 1"/>
          <p:cNvSpPr txBox="1">
            <a:spLocks noGrp="1"/>
          </p:cNvSpPr>
          <p:nvPr>
            <p:ph type="title"/>
          </p:nvPr>
        </p:nvSpPr>
        <p:spPr>
          <a:xfrm>
            <a:off x="628650" y="188913"/>
            <a:ext cx="7886700" cy="400050"/>
          </a:xfrm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PH" sz="3200" b="1" dirty="0" smtClean="0">
                <a:solidFill>
                  <a:srgbClr val="346667"/>
                </a:solidFill>
                <a:latin typeface="+mn-lt"/>
                <a:ea typeface="SimSun" pitchFamily="2" charset="-122"/>
              </a:rPr>
              <a:t>Exercise 2 </a:t>
            </a:r>
            <a:r>
              <a:rPr lang="mr-IN" sz="3200" b="1" dirty="0" smtClean="0">
                <a:solidFill>
                  <a:srgbClr val="346667"/>
                </a:solidFill>
                <a:latin typeface="+mn-lt"/>
                <a:ea typeface="SimSun" pitchFamily="2" charset="-122"/>
              </a:rPr>
              <a:t>–</a:t>
            </a:r>
            <a:r>
              <a:rPr lang="en-PH" sz="3200" b="1" dirty="0" smtClean="0">
                <a:solidFill>
                  <a:srgbClr val="346667"/>
                </a:solidFill>
                <a:latin typeface="+mn-lt"/>
                <a:ea typeface="SimSun" pitchFamily="2" charset="-122"/>
              </a:rPr>
              <a:t> Part III (</a:t>
            </a:r>
            <a:r>
              <a:rPr lang="en-PH" sz="3200" b="1" dirty="0" err="1" smtClean="0">
                <a:solidFill>
                  <a:srgbClr val="346667"/>
                </a:solidFill>
                <a:latin typeface="+mn-lt"/>
                <a:ea typeface="SimSun" pitchFamily="2" charset="-122"/>
              </a:rPr>
              <a:t>cont’ed</a:t>
            </a:r>
            <a:r>
              <a:rPr lang="en-PH" sz="3200" b="1" dirty="0" smtClean="0">
                <a:solidFill>
                  <a:srgbClr val="346667"/>
                </a:solidFill>
                <a:latin typeface="+mn-lt"/>
                <a:ea typeface="SimSun" pitchFamily="2" charset="-122"/>
              </a:rPr>
              <a:t>)</a:t>
            </a:r>
          </a:p>
        </p:txBody>
      </p:sp>
      <p:sp>
        <p:nvSpPr>
          <p:cNvPr id="2" name="Rectangle 1"/>
          <p:cNvSpPr/>
          <p:nvPr/>
        </p:nvSpPr>
        <p:spPr>
          <a:xfrm>
            <a:off x="323528" y="764703"/>
            <a:ext cx="8496944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/>
            <a:r>
              <a:rPr lang="en-US" altLang="en-US" sz="2800" u="sng" dirty="0" smtClean="0">
                <a:solidFill>
                  <a:srgbClr val="346667"/>
                </a:solidFill>
              </a:rPr>
              <a:t>Conversion of scanned </a:t>
            </a:r>
            <a:r>
              <a:rPr lang="en-US" altLang="en-US" sz="2800" u="sng" dirty="0">
                <a:solidFill>
                  <a:srgbClr val="346667"/>
                </a:solidFill>
              </a:rPr>
              <a:t>paper-based </a:t>
            </a:r>
            <a:r>
              <a:rPr lang="en-US" altLang="en-US" sz="2800" u="sng" dirty="0" err="1">
                <a:solidFill>
                  <a:srgbClr val="346667"/>
                </a:solidFill>
              </a:rPr>
              <a:t>microplanning</a:t>
            </a:r>
            <a:r>
              <a:rPr lang="en-US" altLang="en-US" sz="2800" u="sng" dirty="0">
                <a:solidFill>
                  <a:srgbClr val="346667"/>
                </a:solidFill>
              </a:rPr>
              <a:t> forms </a:t>
            </a:r>
            <a:r>
              <a:rPr lang="en-US" altLang="en-US" sz="2800" u="sng" dirty="0" smtClean="0">
                <a:solidFill>
                  <a:srgbClr val="346667"/>
                </a:solidFill>
              </a:rPr>
              <a:t>to excel format for </a:t>
            </a:r>
            <a:r>
              <a:rPr lang="en-US" altLang="en-US" sz="2800" u="sng" dirty="0">
                <a:solidFill>
                  <a:srgbClr val="346667"/>
                </a:solidFill>
              </a:rPr>
              <a:t>focus RHC</a:t>
            </a:r>
            <a:r>
              <a:rPr lang="en-US" altLang="en-US" sz="2800" dirty="0">
                <a:solidFill>
                  <a:srgbClr val="346667"/>
                </a:solidFill>
              </a:rPr>
              <a:t> </a:t>
            </a:r>
            <a:endParaRPr lang="en-US" altLang="en-US" sz="2800" dirty="0" smtClean="0">
              <a:solidFill>
                <a:srgbClr val="346667"/>
              </a:solidFill>
            </a:endParaRPr>
          </a:p>
          <a:p>
            <a:endParaRPr lang="en-US" sz="2400" dirty="0" smtClean="0">
              <a:solidFill>
                <a:srgbClr val="346667"/>
              </a:solidFill>
            </a:endParaRPr>
          </a:p>
          <a:p>
            <a:endParaRPr lang="en-US" sz="2400" dirty="0" smtClean="0">
              <a:solidFill>
                <a:srgbClr val="346667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5536" y="1611089"/>
            <a:ext cx="9001000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AutoNum type="arabicPeriod"/>
            </a:pPr>
            <a:r>
              <a:rPr lang="en-US" altLang="en-US" sz="2800" dirty="0" smtClean="0">
                <a:solidFill>
                  <a:srgbClr val="346667"/>
                </a:solidFill>
              </a:rPr>
              <a:t>Open the excel template provided </a:t>
            </a:r>
            <a:r>
              <a:rPr lang="en-US" altLang="en-US" sz="2800" dirty="0">
                <a:solidFill>
                  <a:srgbClr val="346667"/>
                </a:solidFill>
              </a:rPr>
              <a:t>“</a:t>
            </a:r>
            <a:r>
              <a:rPr lang="en-US" altLang="en-US" sz="2800" dirty="0" err="1" smtClean="0">
                <a:solidFill>
                  <a:srgbClr val="346667"/>
                </a:solidFill>
              </a:rPr>
              <a:t>Population_data_Excel_format.xls</a:t>
            </a:r>
            <a:r>
              <a:rPr lang="en-US" altLang="en-US" sz="2800" dirty="0" smtClean="0">
                <a:solidFill>
                  <a:srgbClr val="346667"/>
                </a:solidFill>
              </a:rPr>
              <a:t>”</a:t>
            </a:r>
          </a:p>
          <a:p>
            <a:pPr>
              <a:buFontTx/>
              <a:buAutoNum type="arabicPeriod"/>
            </a:pPr>
            <a:r>
              <a:rPr lang="en-US" altLang="en-US" sz="2800" dirty="0">
                <a:solidFill>
                  <a:srgbClr val="346667"/>
                </a:solidFill>
              </a:rPr>
              <a:t>Look at the structure and content of the file</a:t>
            </a:r>
          </a:p>
          <a:p>
            <a:pPr lvl="1">
              <a:buFont typeface="Calibri Light" charset="0"/>
              <a:buAutoNum type="alphaLcPeriod"/>
            </a:pPr>
            <a:r>
              <a:rPr lang="en-US" altLang="en-US" sz="2800" dirty="0">
                <a:solidFill>
                  <a:srgbClr val="346667"/>
                </a:solidFill>
              </a:rPr>
              <a:t>How many worksheets?</a:t>
            </a:r>
          </a:p>
          <a:p>
            <a:pPr lvl="1">
              <a:buFont typeface="Calibri Light" charset="0"/>
              <a:buAutoNum type="alphaLcPeriod"/>
            </a:pPr>
            <a:r>
              <a:rPr lang="en-US" altLang="en-US" sz="2800" dirty="0">
                <a:solidFill>
                  <a:srgbClr val="346667"/>
                </a:solidFill>
              </a:rPr>
              <a:t>What is in each worksheet?</a:t>
            </a:r>
          </a:p>
          <a:p>
            <a:pPr lvl="1">
              <a:buFont typeface="Calibri Light" charset="0"/>
              <a:buAutoNum type="alphaLcPeriod"/>
            </a:pPr>
            <a:r>
              <a:rPr lang="en-US" altLang="en-US" sz="2800" dirty="0">
                <a:solidFill>
                  <a:srgbClr val="346667"/>
                </a:solidFill>
              </a:rPr>
              <a:t>Can you find a clear explanation of the content of each column</a:t>
            </a:r>
            <a:r>
              <a:rPr lang="en-US" altLang="en-US" sz="2800" dirty="0" smtClean="0">
                <a:solidFill>
                  <a:srgbClr val="346667"/>
                </a:solidFill>
              </a:rPr>
              <a:t>?</a:t>
            </a:r>
          </a:p>
          <a:p>
            <a:pPr lvl="1">
              <a:buFont typeface="Calibri Light" charset="0"/>
              <a:buAutoNum type="alphaLcPeriod"/>
            </a:pPr>
            <a:r>
              <a:rPr lang="en-US" altLang="en-US" sz="2800" dirty="0" smtClean="0">
                <a:solidFill>
                  <a:srgbClr val="346667"/>
                </a:solidFill>
              </a:rPr>
              <a:t> is the data organized </a:t>
            </a:r>
            <a:r>
              <a:rPr lang="en-US" altLang="en-US" sz="2800" dirty="0">
                <a:solidFill>
                  <a:srgbClr val="346667"/>
                </a:solidFill>
              </a:rPr>
              <a:t>properly to allow its use in a GIS software? </a:t>
            </a:r>
            <a:r>
              <a:rPr lang="en-US" altLang="en-US" sz="2800" dirty="0">
                <a:solidFill>
                  <a:srgbClr val="346667"/>
                </a:solidFill>
                <a:sym typeface="Wingdings"/>
              </a:rPr>
              <a:t> </a:t>
            </a:r>
            <a:r>
              <a:rPr lang="en-US" altLang="en-US" sz="2800" i="1" dirty="0">
                <a:solidFill>
                  <a:srgbClr val="FF0000"/>
                </a:solidFill>
                <a:sym typeface="Wingdings"/>
              </a:rPr>
              <a:t>see list of formatting requirements in supportive document</a:t>
            </a:r>
            <a:endParaRPr lang="en-US" altLang="en-US" sz="2800" i="1" dirty="0">
              <a:solidFill>
                <a:srgbClr val="FF0000"/>
              </a:solidFill>
            </a:endParaRPr>
          </a:p>
          <a:p>
            <a:pPr lvl="1"/>
            <a:endParaRPr lang="en-US" altLang="en-US" sz="2800" dirty="0">
              <a:solidFill>
                <a:srgbClr val="346667"/>
              </a:solidFill>
            </a:endParaRPr>
          </a:p>
          <a:p>
            <a:pPr>
              <a:buFontTx/>
              <a:buAutoNum type="arabicPeriod"/>
            </a:pPr>
            <a:endParaRPr lang="en-US" altLang="en-US" sz="2600" dirty="0">
              <a:solidFill>
                <a:srgbClr val="34666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37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D4749B9F-70E6-BF47-A237-7C039C071140}" type="slidenum">
              <a:rPr lang="en-GB" altLang="en-US" sz="120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12</a:t>
            </a:fld>
            <a:endParaRPr lang="en-GB" altLang="en-US" sz="1200">
              <a:solidFill>
                <a:srgbClr val="898989"/>
              </a:solidFill>
            </a:endParaRPr>
          </a:p>
        </p:txBody>
      </p:sp>
      <p:sp>
        <p:nvSpPr>
          <p:cNvPr id="5" name="Title 1"/>
          <p:cNvSpPr txBox="1">
            <a:spLocks noGrp="1"/>
          </p:cNvSpPr>
          <p:nvPr>
            <p:ph type="title"/>
          </p:nvPr>
        </p:nvSpPr>
        <p:spPr>
          <a:xfrm>
            <a:off x="628650" y="188913"/>
            <a:ext cx="7886700" cy="400050"/>
          </a:xfrm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PH" sz="3200" b="1" dirty="0" smtClean="0">
                <a:solidFill>
                  <a:srgbClr val="346667"/>
                </a:solidFill>
                <a:latin typeface="+mn-lt"/>
                <a:ea typeface="SimSun" pitchFamily="2" charset="-122"/>
              </a:rPr>
              <a:t>Exercise 2 </a:t>
            </a:r>
            <a:r>
              <a:rPr lang="mr-IN" sz="3200" b="1" dirty="0" smtClean="0">
                <a:solidFill>
                  <a:srgbClr val="346667"/>
                </a:solidFill>
                <a:latin typeface="+mn-lt"/>
                <a:ea typeface="SimSun" pitchFamily="2" charset="-122"/>
              </a:rPr>
              <a:t>–</a:t>
            </a:r>
            <a:r>
              <a:rPr lang="en-PH" sz="3200" b="1" dirty="0" smtClean="0">
                <a:solidFill>
                  <a:srgbClr val="346667"/>
                </a:solidFill>
                <a:latin typeface="+mn-lt"/>
                <a:ea typeface="SimSun" pitchFamily="2" charset="-122"/>
              </a:rPr>
              <a:t> Part III (</a:t>
            </a:r>
            <a:r>
              <a:rPr lang="en-PH" sz="3200" b="1" dirty="0" err="1" smtClean="0">
                <a:solidFill>
                  <a:srgbClr val="346667"/>
                </a:solidFill>
                <a:latin typeface="+mn-lt"/>
                <a:ea typeface="SimSun" pitchFamily="2" charset="-122"/>
              </a:rPr>
              <a:t>cont’ed</a:t>
            </a:r>
            <a:r>
              <a:rPr lang="en-PH" sz="3200" b="1" dirty="0" smtClean="0">
                <a:solidFill>
                  <a:srgbClr val="346667"/>
                </a:solidFill>
                <a:latin typeface="+mn-lt"/>
                <a:ea typeface="SimSun" pitchFamily="2" charset="-122"/>
              </a:rPr>
              <a:t>)</a:t>
            </a:r>
          </a:p>
        </p:txBody>
      </p:sp>
      <p:sp>
        <p:nvSpPr>
          <p:cNvPr id="2" name="Rectangle 1"/>
          <p:cNvSpPr/>
          <p:nvPr/>
        </p:nvSpPr>
        <p:spPr>
          <a:xfrm>
            <a:off x="323528" y="764703"/>
            <a:ext cx="849694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/>
            <a:r>
              <a:rPr lang="en-US" altLang="en-US" sz="2800" u="sng" dirty="0" smtClean="0">
                <a:solidFill>
                  <a:srgbClr val="346667"/>
                </a:solidFill>
              </a:rPr>
              <a:t>Conversion of scanned </a:t>
            </a:r>
            <a:r>
              <a:rPr lang="en-US" altLang="en-US" sz="2800" u="sng" dirty="0">
                <a:solidFill>
                  <a:srgbClr val="346667"/>
                </a:solidFill>
              </a:rPr>
              <a:t>paper-based </a:t>
            </a:r>
            <a:r>
              <a:rPr lang="en-US" altLang="en-US" sz="2800" u="sng" dirty="0" err="1">
                <a:solidFill>
                  <a:srgbClr val="346667"/>
                </a:solidFill>
              </a:rPr>
              <a:t>microplanning</a:t>
            </a:r>
            <a:r>
              <a:rPr lang="en-US" altLang="en-US" sz="2800" u="sng" dirty="0">
                <a:solidFill>
                  <a:srgbClr val="346667"/>
                </a:solidFill>
              </a:rPr>
              <a:t> forms </a:t>
            </a:r>
            <a:r>
              <a:rPr lang="en-US" altLang="en-US" sz="2800" u="sng" dirty="0" smtClean="0">
                <a:solidFill>
                  <a:srgbClr val="346667"/>
                </a:solidFill>
              </a:rPr>
              <a:t>to excel format for </a:t>
            </a:r>
            <a:r>
              <a:rPr lang="en-US" altLang="en-US" sz="2800" u="sng" dirty="0">
                <a:solidFill>
                  <a:srgbClr val="346667"/>
                </a:solidFill>
              </a:rPr>
              <a:t>focus RHC</a:t>
            </a:r>
            <a:r>
              <a:rPr lang="en-US" altLang="en-US" sz="2800" dirty="0">
                <a:solidFill>
                  <a:srgbClr val="346667"/>
                </a:solidFill>
              </a:rPr>
              <a:t> </a:t>
            </a:r>
            <a:endParaRPr lang="en-US" altLang="en-US" sz="2800" dirty="0" smtClean="0">
              <a:solidFill>
                <a:srgbClr val="346667"/>
              </a:solidFill>
            </a:endParaRPr>
          </a:p>
          <a:p>
            <a:pPr marL="0" lvl="2"/>
            <a:endParaRPr lang="en-US" altLang="en-US" sz="2800" dirty="0" smtClean="0">
              <a:solidFill>
                <a:srgbClr val="346667"/>
              </a:solidFill>
            </a:endParaRPr>
          </a:p>
          <a:p>
            <a:endParaRPr lang="en-US" sz="2400" dirty="0" smtClean="0">
              <a:solidFill>
                <a:srgbClr val="346667"/>
              </a:solidFill>
            </a:endParaRPr>
          </a:p>
          <a:p>
            <a:endParaRPr lang="en-US" sz="2400" dirty="0" smtClean="0">
              <a:solidFill>
                <a:srgbClr val="346667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5536" y="1667700"/>
            <a:ext cx="8424936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  <a:buFontTx/>
              <a:buAutoNum type="arabicPeriod"/>
            </a:pPr>
            <a:r>
              <a:rPr lang="en-US" altLang="en-US" sz="2800" dirty="0" smtClean="0">
                <a:solidFill>
                  <a:srgbClr val="346667"/>
                </a:solidFill>
              </a:rPr>
              <a:t>Use the provided excel template to convert the POPULATION DATA from the printed </a:t>
            </a:r>
            <a:r>
              <a:rPr lang="en-US" altLang="en-US" sz="2800" dirty="0" err="1" smtClean="0">
                <a:solidFill>
                  <a:srgbClr val="346667"/>
                </a:solidFill>
              </a:rPr>
              <a:t>microplan</a:t>
            </a:r>
            <a:r>
              <a:rPr lang="en-US" altLang="en-US" sz="2800" dirty="0" smtClean="0">
                <a:solidFill>
                  <a:srgbClr val="346667"/>
                </a:solidFill>
              </a:rPr>
              <a:t> to the excel format</a:t>
            </a:r>
          </a:p>
          <a:p>
            <a:pPr>
              <a:spcBef>
                <a:spcPts val="1200"/>
              </a:spcBef>
              <a:spcAft>
                <a:spcPts val="600"/>
              </a:spcAft>
              <a:buFontTx/>
              <a:buAutoNum type="arabicPeriod"/>
            </a:pPr>
            <a:r>
              <a:rPr lang="en-US" altLang="en-US" sz="2800" dirty="0" smtClean="0">
                <a:solidFill>
                  <a:srgbClr val="346667"/>
                </a:solidFill>
              </a:rPr>
              <a:t>Fill all the field in the template</a:t>
            </a:r>
          </a:p>
          <a:p>
            <a:endParaRPr lang="en-US" sz="2800" dirty="0" smtClean="0">
              <a:solidFill>
                <a:srgbClr val="FF0000"/>
              </a:solidFill>
            </a:endParaRPr>
          </a:p>
          <a:p>
            <a:pPr>
              <a:buFontTx/>
              <a:buAutoNum type="arabicPeriod"/>
            </a:pPr>
            <a:endParaRPr lang="en-US" altLang="en-US" sz="2600" dirty="0">
              <a:solidFill>
                <a:srgbClr val="346667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42" y="3573016"/>
            <a:ext cx="4184216" cy="26058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073" y="4005064"/>
            <a:ext cx="4360100" cy="2095500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4211960" y="4797152"/>
            <a:ext cx="576064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19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D4749B9F-70E6-BF47-A237-7C039C071140}" type="slidenum">
              <a:rPr lang="en-GB" altLang="en-US" sz="120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13</a:t>
            </a:fld>
            <a:endParaRPr lang="en-GB" altLang="en-US" sz="1200">
              <a:solidFill>
                <a:srgbClr val="898989"/>
              </a:solidFill>
            </a:endParaRPr>
          </a:p>
        </p:txBody>
      </p:sp>
      <p:sp>
        <p:nvSpPr>
          <p:cNvPr id="5" name="Title 1"/>
          <p:cNvSpPr txBox="1">
            <a:spLocks noGrp="1"/>
          </p:cNvSpPr>
          <p:nvPr>
            <p:ph type="title"/>
          </p:nvPr>
        </p:nvSpPr>
        <p:spPr>
          <a:xfrm>
            <a:off x="628650" y="188913"/>
            <a:ext cx="7886700" cy="400050"/>
          </a:xfrm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PH" sz="3200" b="1" dirty="0" smtClean="0">
                <a:solidFill>
                  <a:srgbClr val="346667"/>
                </a:solidFill>
                <a:latin typeface="+mn-lt"/>
                <a:ea typeface="SimSun" pitchFamily="2" charset="-122"/>
              </a:rPr>
              <a:t>Exercise 2 </a:t>
            </a:r>
            <a:r>
              <a:rPr lang="mr-IN" sz="3200" b="1" dirty="0" smtClean="0">
                <a:solidFill>
                  <a:srgbClr val="346667"/>
                </a:solidFill>
                <a:latin typeface="+mn-lt"/>
                <a:ea typeface="SimSun" pitchFamily="2" charset="-122"/>
              </a:rPr>
              <a:t>–</a:t>
            </a:r>
            <a:r>
              <a:rPr lang="en-PH" sz="3200" b="1" dirty="0" smtClean="0">
                <a:solidFill>
                  <a:srgbClr val="346667"/>
                </a:solidFill>
                <a:latin typeface="+mn-lt"/>
                <a:ea typeface="SimSun" pitchFamily="2" charset="-122"/>
              </a:rPr>
              <a:t> Part III (</a:t>
            </a:r>
            <a:r>
              <a:rPr lang="en-PH" sz="3200" b="1" dirty="0" err="1" smtClean="0">
                <a:solidFill>
                  <a:srgbClr val="346667"/>
                </a:solidFill>
                <a:latin typeface="+mn-lt"/>
                <a:ea typeface="SimSun" pitchFamily="2" charset="-122"/>
              </a:rPr>
              <a:t>cont’ed</a:t>
            </a:r>
            <a:r>
              <a:rPr lang="en-PH" sz="3200" b="1" dirty="0" smtClean="0">
                <a:solidFill>
                  <a:srgbClr val="346667"/>
                </a:solidFill>
                <a:latin typeface="+mn-lt"/>
                <a:ea typeface="SimSun" pitchFamily="2" charset="-122"/>
              </a:rPr>
              <a:t>)</a:t>
            </a:r>
          </a:p>
        </p:txBody>
      </p:sp>
      <p:sp>
        <p:nvSpPr>
          <p:cNvPr id="2" name="Rectangle 1"/>
          <p:cNvSpPr/>
          <p:nvPr/>
        </p:nvSpPr>
        <p:spPr>
          <a:xfrm>
            <a:off x="323528" y="764703"/>
            <a:ext cx="8496944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/>
            <a:r>
              <a:rPr lang="en-US" altLang="en-US" sz="2800" u="sng" dirty="0" smtClean="0">
                <a:solidFill>
                  <a:srgbClr val="346667"/>
                </a:solidFill>
              </a:rPr>
              <a:t>Conversion of scanned </a:t>
            </a:r>
            <a:r>
              <a:rPr lang="en-US" altLang="en-US" sz="2800" u="sng" dirty="0">
                <a:solidFill>
                  <a:srgbClr val="346667"/>
                </a:solidFill>
              </a:rPr>
              <a:t>paper-based </a:t>
            </a:r>
            <a:r>
              <a:rPr lang="en-US" altLang="en-US" sz="2800" u="sng" dirty="0" err="1">
                <a:solidFill>
                  <a:srgbClr val="346667"/>
                </a:solidFill>
              </a:rPr>
              <a:t>microplanning</a:t>
            </a:r>
            <a:r>
              <a:rPr lang="en-US" altLang="en-US" sz="2800" u="sng" dirty="0">
                <a:solidFill>
                  <a:srgbClr val="346667"/>
                </a:solidFill>
              </a:rPr>
              <a:t> forms </a:t>
            </a:r>
            <a:r>
              <a:rPr lang="en-US" altLang="en-US" sz="2800" u="sng" dirty="0" smtClean="0">
                <a:solidFill>
                  <a:srgbClr val="346667"/>
                </a:solidFill>
              </a:rPr>
              <a:t>to excel format for </a:t>
            </a:r>
            <a:r>
              <a:rPr lang="en-US" altLang="en-US" sz="2800" u="sng" dirty="0">
                <a:solidFill>
                  <a:srgbClr val="346667"/>
                </a:solidFill>
              </a:rPr>
              <a:t>focus RHC</a:t>
            </a:r>
            <a:r>
              <a:rPr lang="en-US" altLang="en-US" sz="2800" dirty="0">
                <a:solidFill>
                  <a:srgbClr val="346667"/>
                </a:solidFill>
              </a:rPr>
              <a:t> </a:t>
            </a:r>
            <a:endParaRPr lang="en-US" altLang="en-US" sz="2800" dirty="0" smtClean="0">
              <a:solidFill>
                <a:srgbClr val="346667"/>
              </a:solidFill>
            </a:endParaRPr>
          </a:p>
          <a:p>
            <a:endParaRPr lang="en-US" sz="2400" dirty="0" smtClean="0">
              <a:solidFill>
                <a:srgbClr val="346667"/>
              </a:solidFill>
            </a:endParaRPr>
          </a:p>
          <a:p>
            <a:endParaRPr lang="en-US" sz="2400" dirty="0" smtClean="0">
              <a:solidFill>
                <a:srgbClr val="346667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5536" y="1611089"/>
            <a:ext cx="9217024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7100" lvl="1" indent="-457200">
              <a:buFont typeface="Arial" charset="0"/>
              <a:buChar char="•"/>
            </a:pPr>
            <a:r>
              <a:rPr lang="en-US" altLang="en-US" sz="3000" dirty="0">
                <a:solidFill>
                  <a:srgbClr val="346667"/>
                </a:solidFill>
              </a:rPr>
              <a:t>Did you encounter any issues in doing the matching?</a:t>
            </a:r>
          </a:p>
          <a:p>
            <a:pPr marL="927100" lvl="1" indent="-457200">
              <a:buFont typeface="Arial" charset="0"/>
              <a:buChar char="•"/>
            </a:pPr>
            <a:r>
              <a:rPr lang="en-US" altLang="en-US" sz="3000" dirty="0">
                <a:solidFill>
                  <a:srgbClr val="346667"/>
                </a:solidFill>
              </a:rPr>
              <a:t>What could have simplified this matching operation?</a:t>
            </a:r>
          </a:p>
          <a:p>
            <a:pPr marL="735013" lvl="1" indent="-265113">
              <a:buFontTx/>
              <a:buAutoNum type="arabicPeriod"/>
            </a:pPr>
            <a:endParaRPr lang="en-US" altLang="en-US" sz="3000" dirty="0">
              <a:solidFill>
                <a:srgbClr val="346667"/>
              </a:solidFill>
            </a:endParaRPr>
          </a:p>
          <a:p>
            <a:endParaRPr lang="en-US" sz="2800" dirty="0" smtClean="0">
              <a:solidFill>
                <a:srgbClr val="FF0000"/>
              </a:solidFill>
            </a:endParaRPr>
          </a:p>
          <a:p>
            <a:pPr>
              <a:buFontTx/>
              <a:buAutoNum type="arabicPeriod"/>
            </a:pPr>
            <a:endParaRPr lang="en-US" altLang="en-US" sz="2600" dirty="0">
              <a:solidFill>
                <a:srgbClr val="346667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112" y="3303860"/>
            <a:ext cx="2844800" cy="28575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38" y="3645024"/>
            <a:ext cx="3027985" cy="188577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897" y="4858217"/>
            <a:ext cx="2914301" cy="1400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1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D4749B9F-70E6-BF47-A237-7C039C071140}" type="slidenum">
              <a:rPr lang="en-GB" altLang="en-US" sz="120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14</a:t>
            </a:fld>
            <a:endParaRPr lang="en-GB" altLang="en-US" sz="1200">
              <a:solidFill>
                <a:srgbClr val="898989"/>
              </a:solidFill>
            </a:endParaRPr>
          </a:p>
        </p:txBody>
      </p:sp>
      <p:sp>
        <p:nvSpPr>
          <p:cNvPr id="5" name="Title 1"/>
          <p:cNvSpPr txBox="1">
            <a:spLocks noGrp="1"/>
          </p:cNvSpPr>
          <p:nvPr>
            <p:ph type="title"/>
          </p:nvPr>
        </p:nvSpPr>
        <p:spPr>
          <a:xfrm>
            <a:off x="628650" y="188913"/>
            <a:ext cx="7886700" cy="400050"/>
          </a:xfrm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PH" sz="3200" b="1" dirty="0" smtClean="0">
                <a:solidFill>
                  <a:srgbClr val="346667"/>
                </a:solidFill>
                <a:latin typeface="+mn-lt"/>
                <a:ea typeface="SimSun" pitchFamily="2" charset="-122"/>
              </a:rPr>
              <a:t>Exercise 2 </a:t>
            </a:r>
            <a:r>
              <a:rPr lang="mr-IN" sz="3200" b="1" dirty="0" smtClean="0">
                <a:solidFill>
                  <a:srgbClr val="346667"/>
                </a:solidFill>
                <a:latin typeface="+mn-lt"/>
                <a:ea typeface="SimSun" pitchFamily="2" charset="-122"/>
              </a:rPr>
              <a:t>–</a:t>
            </a:r>
            <a:r>
              <a:rPr lang="en-PH" sz="3200" b="1" dirty="0" smtClean="0">
                <a:solidFill>
                  <a:srgbClr val="346667"/>
                </a:solidFill>
                <a:latin typeface="+mn-lt"/>
                <a:ea typeface="SimSun" pitchFamily="2" charset="-122"/>
              </a:rPr>
              <a:t> Part III (</a:t>
            </a:r>
            <a:r>
              <a:rPr lang="en-PH" sz="3200" b="1" dirty="0" err="1" smtClean="0">
                <a:solidFill>
                  <a:srgbClr val="346667"/>
                </a:solidFill>
                <a:latin typeface="+mn-lt"/>
                <a:ea typeface="SimSun" pitchFamily="2" charset="-122"/>
              </a:rPr>
              <a:t>cont’ed</a:t>
            </a:r>
            <a:r>
              <a:rPr lang="en-PH" sz="3200" b="1" dirty="0" smtClean="0">
                <a:solidFill>
                  <a:srgbClr val="346667"/>
                </a:solidFill>
                <a:latin typeface="+mn-lt"/>
                <a:ea typeface="SimSun" pitchFamily="2" charset="-122"/>
              </a:rPr>
              <a:t>)</a:t>
            </a:r>
          </a:p>
        </p:txBody>
      </p:sp>
      <p:sp>
        <p:nvSpPr>
          <p:cNvPr id="2" name="Rectangle 1"/>
          <p:cNvSpPr/>
          <p:nvPr/>
        </p:nvSpPr>
        <p:spPr>
          <a:xfrm>
            <a:off x="323528" y="588963"/>
            <a:ext cx="84969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/>
            <a:r>
              <a:rPr lang="en-US" altLang="en-US" sz="2800" u="sng" dirty="0" smtClean="0">
                <a:solidFill>
                  <a:srgbClr val="346667"/>
                </a:solidFill>
              </a:rPr>
              <a:t>Observations on converting paper-based </a:t>
            </a:r>
            <a:r>
              <a:rPr lang="en-US" altLang="en-US" sz="2800" u="sng" dirty="0" err="1" smtClean="0">
                <a:solidFill>
                  <a:srgbClr val="346667"/>
                </a:solidFill>
              </a:rPr>
              <a:t>microplans</a:t>
            </a:r>
            <a:r>
              <a:rPr lang="en-US" altLang="en-US" sz="2800" u="sng" dirty="0" smtClean="0">
                <a:solidFill>
                  <a:srgbClr val="346667"/>
                </a:solidFill>
              </a:rPr>
              <a:t> to excel format</a:t>
            </a:r>
          </a:p>
          <a:p>
            <a:pPr marL="0" lvl="2"/>
            <a:endParaRPr lang="en-US" sz="2800" u="sng" dirty="0">
              <a:solidFill>
                <a:srgbClr val="346667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3608" y="1484784"/>
            <a:ext cx="864096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9900" indent="-457200">
              <a:buFont typeface="Arial" charset="0"/>
              <a:buChar char="•"/>
            </a:pPr>
            <a:r>
              <a:rPr lang="en-US" altLang="en-US" sz="2400" dirty="0" smtClean="0">
                <a:solidFill>
                  <a:srgbClr val="346667"/>
                </a:solidFill>
              </a:rPr>
              <a:t>The </a:t>
            </a:r>
            <a:r>
              <a:rPr lang="en-US" altLang="en-US" sz="2400" dirty="0" err="1" smtClean="0">
                <a:solidFill>
                  <a:srgbClr val="346667"/>
                </a:solidFill>
              </a:rPr>
              <a:t>microplanning</a:t>
            </a:r>
            <a:r>
              <a:rPr lang="en-US" altLang="en-US" sz="2400" dirty="0" smtClean="0">
                <a:solidFill>
                  <a:srgbClr val="346667"/>
                </a:solidFill>
              </a:rPr>
              <a:t> form is organized properly for GIS but needs some </a:t>
            </a:r>
            <a:r>
              <a:rPr lang="en-US" altLang="en-US" sz="2400" dirty="0">
                <a:solidFill>
                  <a:srgbClr val="346667"/>
                </a:solidFill>
              </a:rPr>
              <a:t>adjustments to be implemented at the data entry time</a:t>
            </a:r>
          </a:p>
          <a:p>
            <a:pPr marL="927100" lvl="1" indent="-457200">
              <a:buFont typeface="Arial" charset="0"/>
              <a:buChar char="•"/>
            </a:pPr>
            <a:r>
              <a:rPr lang="en-US" altLang="en-US" sz="2400" dirty="0" smtClean="0">
                <a:solidFill>
                  <a:srgbClr val="346667"/>
                </a:solidFill>
              </a:rPr>
              <a:t>Adjust column </a:t>
            </a:r>
            <a:r>
              <a:rPr lang="en-US" altLang="en-US" sz="2400" dirty="0">
                <a:solidFill>
                  <a:srgbClr val="346667"/>
                </a:solidFill>
              </a:rPr>
              <a:t>headers</a:t>
            </a:r>
          </a:p>
          <a:p>
            <a:pPr marL="927100" lvl="1" indent="-457200">
              <a:buFont typeface="Arial" charset="0"/>
              <a:buChar char="•"/>
            </a:pPr>
            <a:r>
              <a:rPr lang="en-US" altLang="en-US" sz="2400" dirty="0" smtClean="0">
                <a:solidFill>
                  <a:srgbClr val="346667"/>
                </a:solidFill>
              </a:rPr>
              <a:t>Eliminate information </a:t>
            </a:r>
            <a:r>
              <a:rPr lang="en-US" altLang="en-US" sz="2400" dirty="0">
                <a:solidFill>
                  <a:srgbClr val="346667"/>
                </a:solidFill>
              </a:rPr>
              <a:t>below </a:t>
            </a:r>
            <a:r>
              <a:rPr lang="en-US" altLang="en-US" sz="2400" dirty="0" smtClean="0">
                <a:solidFill>
                  <a:srgbClr val="346667"/>
                </a:solidFill>
              </a:rPr>
              <a:t>and above the table</a:t>
            </a:r>
            <a:endParaRPr lang="en-US" altLang="en-US" sz="2400" dirty="0">
              <a:solidFill>
                <a:srgbClr val="346667"/>
              </a:solidFill>
            </a:endParaRPr>
          </a:p>
          <a:p>
            <a:pPr marL="927100" lvl="1" indent="-457200">
              <a:buFont typeface="Arial" charset="0"/>
              <a:buChar char="•"/>
            </a:pPr>
            <a:r>
              <a:rPr lang="en-US" altLang="en-US" sz="2400" dirty="0" smtClean="0">
                <a:solidFill>
                  <a:srgbClr val="346667"/>
                </a:solidFill>
              </a:rPr>
              <a:t>Including </a:t>
            </a:r>
            <a:r>
              <a:rPr lang="en-US" altLang="en-US" sz="2400" dirty="0">
                <a:solidFill>
                  <a:srgbClr val="346667"/>
                </a:solidFill>
              </a:rPr>
              <a:t>EPI community unique identifier in the form will </a:t>
            </a:r>
            <a:r>
              <a:rPr lang="en-US" altLang="en-US" sz="2400" dirty="0" smtClean="0">
                <a:solidFill>
                  <a:srgbClr val="346667"/>
                </a:solidFill>
              </a:rPr>
              <a:t>facilitate </a:t>
            </a:r>
            <a:r>
              <a:rPr lang="en-US" altLang="en-US" sz="2400" dirty="0">
                <a:solidFill>
                  <a:srgbClr val="346667"/>
                </a:solidFill>
              </a:rPr>
              <a:t>data </a:t>
            </a:r>
            <a:r>
              <a:rPr lang="en-US" altLang="en-US" sz="2400" dirty="0" smtClean="0">
                <a:solidFill>
                  <a:srgbClr val="346667"/>
                </a:solidFill>
              </a:rPr>
              <a:t>entry and identification of villages</a:t>
            </a:r>
            <a:endParaRPr lang="en-US" altLang="en-US" sz="2400" dirty="0">
              <a:solidFill>
                <a:srgbClr val="346667"/>
              </a:solidFill>
            </a:endParaRPr>
          </a:p>
          <a:p>
            <a:pPr marL="927100" lvl="1" indent="-457200">
              <a:buFont typeface="Arial" charset="0"/>
              <a:buChar char="•"/>
            </a:pPr>
            <a:r>
              <a:rPr lang="en-US" altLang="en-US" sz="2400" dirty="0" smtClean="0">
                <a:solidFill>
                  <a:srgbClr val="346667"/>
                </a:solidFill>
              </a:rPr>
              <a:t>Proper organization </a:t>
            </a:r>
            <a:r>
              <a:rPr lang="en-US" altLang="en-US" sz="2400" dirty="0">
                <a:solidFill>
                  <a:srgbClr val="346667"/>
                </a:solidFill>
              </a:rPr>
              <a:t>of the fields in the template </a:t>
            </a:r>
            <a:r>
              <a:rPr lang="en-US" altLang="en-US" sz="2400" dirty="0" smtClean="0">
                <a:solidFill>
                  <a:srgbClr val="346667"/>
                </a:solidFill>
              </a:rPr>
              <a:t>will </a:t>
            </a:r>
            <a:r>
              <a:rPr lang="en-US" altLang="en-US" sz="2400" dirty="0">
                <a:solidFill>
                  <a:srgbClr val="346667"/>
                </a:solidFill>
              </a:rPr>
              <a:t>facilitate data entry</a:t>
            </a:r>
          </a:p>
          <a:p>
            <a:pPr marL="469900" lvl="1" indent="-457200">
              <a:buFont typeface="Arial" charset="0"/>
              <a:buChar char="•"/>
            </a:pPr>
            <a:r>
              <a:rPr lang="en-US" altLang="en-US" sz="2400" dirty="0" smtClean="0">
                <a:solidFill>
                  <a:srgbClr val="346667"/>
                </a:solidFill>
              </a:rPr>
              <a:t>Incomplete </a:t>
            </a:r>
            <a:r>
              <a:rPr lang="en-US" altLang="en-US" sz="2400" dirty="0">
                <a:solidFill>
                  <a:srgbClr val="346667"/>
                </a:solidFill>
              </a:rPr>
              <a:t>EPI community </a:t>
            </a:r>
            <a:r>
              <a:rPr lang="en-US" altLang="en-US" sz="2400" dirty="0" smtClean="0">
                <a:solidFill>
                  <a:srgbClr val="346667"/>
                </a:solidFill>
              </a:rPr>
              <a:t>master list can result in inability to match statistical data to geographic objects</a:t>
            </a:r>
            <a:endParaRPr lang="en-US" altLang="en-US" sz="2400" dirty="0">
              <a:solidFill>
                <a:srgbClr val="346667"/>
              </a:solidFill>
            </a:endParaRPr>
          </a:p>
          <a:p>
            <a:pPr marL="469900" indent="-457200">
              <a:buFont typeface="Arial" charset="0"/>
              <a:buChar char="•"/>
            </a:pPr>
            <a:endParaRPr lang="en-US" altLang="en-US" sz="2400" dirty="0" smtClean="0">
              <a:solidFill>
                <a:srgbClr val="346667"/>
              </a:solidFill>
            </a:endParaRPr>
          </a:p>
          <a:p>
            <a:pPr marL="469900" indent="-457200">
              <a:buFont typeface="Arial" charset="0"/>
              <a:buChar char="•"/>
            </a:pPr>
            <a:endParaRPr lang="en-US" altLang="en-US" sz="2400" dirty="0" smtClean="0">
              <a:solidFill>
                <a:srgbClr val="346667"/>
              </a:solidFill>
            </a:endParaRPr>
          </a:p>
          <a:p>
            <a:pPr marL="469900" indent="-457200">
              <a:buFont typeface="Arial" charset="0"/>
              <a:buChar char="•"/>
            </a:pPr>
            <a:endParaRPr lang="en-US" altLang="en-US" sz="2400" dirty="0" smtClean="0">
              <a:solidFill>
                <a:srgbClr val="346667"/>
              </a:solidFill>
            </a:endParaRPr>
          </a:p>
          <a:p>
            <a:pPr marL="469900" indent="-457200">
              <a:buFont typeface="Arial" charset="0"/>
              <a:buChar char="•"/>
            </a:pPr>
            <a:endParaRPr lang="en-US" altLang="en-US" sz="2400" dirty="0">
              <a:solidFill>
                <a:srgbClr val="346667"/>
              </a:solidFill>
            </a:endParaRPr>
          </a:p>
          <a:p>
            <a:pPr marL="735013" lvl="1" indent="-265113">
              <a:buFontTx/>
              <a:buAutoNum type="arabicPeriod"/>
            </a:pPr>
            <a:endParaRPr lang="en-US" altLang="en-US" sz="2400" dirty="0">
              <a:solidFill>
                <a:srgbClr val="346667"/>
              </a:solidFill>
            </a:endParaRPr>
          </a:p>
          <a:p>
            <a:endParaRPr lang="en-US" sz="2400" dirty="0" smtClean="0">
              <a:solidFill>
                <a:srgbClr val="FF0000"/>
              </a:solidFill>
            </a:endParaRPr>
          </a:p>
          <a:p>
            <a:pPr>
              <a:buFontTx/>
              <a:buAutoNum type="arabicPeriod"/>
            </a:pPr>
            <a:endParaRPr lang="en-US" altLang="en-US" sz="2400" dirty="0">
              <a:solidFill>
                <a:srgbClr val="346667"/>
              </a:solidFill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6425949" y="4868668"/>
            <a:ext cx="415131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891160" y="4740522"/>
            <a:ext cx="16912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rgbClr val="346667"/>
                </a:solidFill>
              </a:rPr>
              <a:t>Loss</a:t>
            </a:r>
            <a:r>
              <a:rPr lang="en-US" b="1" i="1" dirty="0" smtClean="0"/>
              <a:t> </a:t>
            </a:r>
            <a:r>
              <a:rPr lang="en-US" sz="2400" b="1" i="1" dirty="0">
                <a:solidFill>
                  <a:srgbClr val="346667"/>
                </a:solidFill>
              </a:rPr>
              <a:t>of data</a:t>
            </a:r>
          </a:p>
        </p:txBody>
      </p:sp>
    </p:spTree>
    <p:extLst>
      <p:ext uri="{BB962C8B-B14F-4D97-AF65-F5344CB8AC3E}">
        <p14:creationId xmlns:p14="http://schemas.microsoft.com/office/powerpoint/2010/main" val="1594847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85E24FB6-7410-2644-ADD4-2EE90414DC9A}" type="slidenum">
              <a:rPr lang="en-GB" altLang="en-US" sz="1200">
                <a:solidFill>
                  <a:schemeClr val="bg1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15</a:t>
            </a:fld>
            <a:endParaRPr lang="en-GB" altLang="en-US" sz="1200">
              <a:solidFill>
                <a:schemeClr val="bg1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628650" y="0"/>
            <a:ext cx="7886700" cy="619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PH" sz="3200" b="1" dirty="0" smtClean="0">
                <a:solidFill>
                  <a:srgbClr val="346667"/>
                </a:solidFill>
                <a:latin typeface="+mn-lt"/>
                <a:ea typeface="SimSun" pitchFamily="2" charset="-122"/>
              </a:rPr>
              <a:t>Exercise 2 - Conclusion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395536" y="764704"/>
            <a:ext cx="828092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Tx/>
              <a:buAutoNum type="arabicPeriod"/>
            </a:pPr>
            <a:r>
              <a:rPr lang="en-US" altLang="en-US" sz="3200" dirty="0">
                <a:solidFill>
                  <a:srgbClr val="346667"/>
                </a:solidFill>
              </a:rPr>
              <a:t>Re-organizing statistical data that are not properly organized in the first place might be very time consuming and prone to errors</a:t>
            </a:r>
          </a:p>
          <a:p>
            <a:pPr marL="514350" indent="-514350">
              <a:buFontTx/>
              <a:buAutoNum type="arabicPeriod"/>
            </a:pPr>
            <a:r>
              <a:rPr lang="en-US" altLang="en-US" sz="3200" dirty="0">
                <a:solidFill>
                  <a:srgbClr val="346667"/>
                </a:solidFill>
              </a:rPr>
              <a:t>Not using a master list as the reference for data collection and sharing (unique identified, name,…) can results </a:t>
            </a:r>
            <a:r>
              <a:rPr lang="en-US" altLang="en-US" sz="3200" dirty="0" smtClean="0">
                <a:solidFill>
                  <a:srgbClr val="346667"/>
                </a:solidFill>
              </a:rPr>
              <a:t>in significant difficulties or loss </a:t>
            </a:r>
            <a:r>
              <a:rPr lang="en-US" altLang="en-US" sz="3200" dirty="0">
                <a:solidFill>
                  <a:srgbClr val="346667"/>
                </a:solidFill>
              </a:rPr>
              <a:t>of data when trying to do the </a:t>
            </a:r>
            <a:r>
              <a:rPr lang="en-US" altLang="en-US" sz="3200" dirty="0" smtClean="0">
                <a:solidFill>
                  <a:srgbClr val="346667"/>
                </a:solidFill>
              </a:rPr>
              <a:t>match with a master list</a:t>
            </a:r>
            <a:endParaRPr lang="en-US" altLang="en-US" sz="3200" dirty="0">
              <a:solidFill>
                <a:srgbClr val="34666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85E24FB6-7410-2644-ADD4-2EE90414DC9A}" type="slidenum">
              <a:rPr lang="en-GB" altLang="en-US" sz="1200">
                <a:solidFill>
                  <a:schemeClr val="bg1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16</a:t>
            </a:fld>
            <a:endParaRPr lang="en-GB" altLang="en-US" sz="1200">
              <a:solidFill>
                <a:schemeClr val="bg1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628650" y="0"/>
            <a:ext cx="7886700" cy="619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PH" sz="3200" b="1" dirty="0" smtClean="0">
                <a:solidFill>
                  <a:srgbClr val="346667"/>
                </a:solidFill>
                <a:latin typeface="+mn-lt"/>
                <a:ea typeface="SimSun" pitchFamily="2" charset="-122"/>
              </a:rPr>
              <a:t>Exercise 2 - Conclusion</a:t>
            </a:r>
          </a:p>
        </p:txBody>
      </p:sp>
      <p:sp>
        <p:nvSpPr>
          <p:cNvPr id="18435" name="Rectangle 12"/>
          <p:cNvSpPr>
            <a:spLocks noChangeArrowheads="1"/>
          </p:cNvSpPr>
          <p:nvPr/>
        </p:nvSpPr>
        <p:spPr bwMode="auto">
          <a:xfrm>
            <a:off x="242888" y="625475"/>
            <a:ext cx="8901112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+mj-lt"/>
              <a:buAutoNum type="arabicPeriod" startAt="3"/>
            </a:pPr>
            <a:r>
              <a:rPr lang="en-US" altLang="en-US" sz="3200" dirty="0" smtClean="0">
                <a:solidFill>
                  <a:srgbClr val="346667"/>
                </a:solidFill>
              </a:rPr>
              <a:t>It </a:t>
            </a:r>
            <a:r>
              <a:rPr lang="en-US" altLang="en-US" sz="3200" dirty="0">
                <a:solidFill>
                  <a:srgbClr val="346667"/>
                </a:solidFill>
              </a:rPr>
              <a:t>is easy to join the </a:t>
            </a:r>
            <a:r>
              <a:rPr lang="en-US" altLang="en-US" sz="3200" dirty="0" smtClean="0">
                <a:solidFill>
                  <a:srgbClr val="346667"/>
                </a:solidFill>
              </a:rPr>
              <a:t>statistics and information data </a:t>
            </a:r>
            <a:r>
              <a:rPr lang="en-US" altLang="en-US" sz="3200" dirty="0">
                <a:solidFill>
                  <a:srgbClr val="346667"/>
                </a:solidFill>
              </a:rPr>
              <a:t>to the corresponding </a:t>
            </a:r>
            <a:r>
              <a:rPr lang="en-US" altLang="en-US" sz="3200" dirty="0" err="1">
                <a:solidFill>
                  <a:srgbClr val="346667"/>
                </a:solidFill>
              </a:rPr>
              <a:t>shapefile</a:t>
            </a:r>
            <a:r>
              <a:rPr lang="en-US" altLang="en-US" sz="3200" dirty="0">
                <a:solidFill>
                  <a:srgbClr val="346667"/>
                </a:solidFill>
              </a:rPr>
              <a:t> once the data is well organize and contain the same unique identifier than in the attribute table of the shape </a:t>
            </a:r>
            <a:r>
              <a:rPr lang="en-US" altLang="en-US" sz="3200" dirty="0" smtClean="0">
                <a:solidFill>
                  <a:srgbClr val="346667"/>
                </a:solidFill>
              </a:rPr>
              <a:t>file</a:t>
            </a:r>
            <a:endParaRPr lang="en-US" altLang="en-US" sz="3200" dirty="0">
              <a:solidFill>
                <a:srgbClr val="346667"/>
              </a:solidFill>
            </a:endParaRPr>
          </a:p>
        </p:txBody>
      </p:sp>
      <p:sp>
        <p:nvSpPr>
          <p:cNvPr id="18436" name="AutoShape 32"/>
          <p:cNvSpPr>
            <a:spLocks noChangeArrowheads="1"/>
          </p:cNvSpPr>
          <p:nvPr/>
        </p:nvSpPr>
        <p:spPr bwMode="auto">
          <a:xfrm>
            <a:off x="207796" y="4663698"/>
            <a:ext cx="504825" cy="427037"/>
          </a:xfrm>
          <a:prstGeom prst="rightArrow">
            <a:avLst>
              <a:gd name="adj1" fmla="val 50000"/>
              <a:gd name="adj2" fmla="val 53569"/>
            </a:avLst>
          </a:prstGeom>
          <a:solidFill>
            <a:srgbClr val="34666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000">
              <a:solidFill>
                <a:srgbClr val="346667"/>
              </a:solidFill>
            </a:endParaRPr>
          </a:p>
        </p:txBody>
      </p:sp>
      <p:pic>
        <p:nvPicPr>
          <p:cNvPr id="18438" name="Picture 9" descr="C:\Users\Samsung\AppData\Local\Microsoft\Windows\INetCache\IE\HXDQ692O\Happy_Face1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506" y="5001230"/>
            <a:ext cx="1296987" cy="139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899592" y="4553193"/>
            <a:ext cx="775977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 smtClean="0">
                <a:solidFill>
                  <a:srgbClr val="FF0000"/>
                </a:solidFill>
              </a:rPr>
              <a:t>Statistical information is now ready for mapping!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4416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64175CB9-D95F-C244-9E88-E92ECCBFCC65}" type="slidenum">
              <a:rPr lang="en-GB" altLang="en-US" sz="1200">
                <a:solidFill>
                  <a:schemeClr val="bg1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</a:t>
            </a:fld>
            <a:endParaRPr lang="en-GB" altLang="en-US" sz="1200">
              <a:solidFill>
                <a:schemeClr val="bg1"/>
              </a:solidFill>
            </a:endParaRPr>
          </a:p>
        </p:txBody>
      </p:sp>
      <p:sp>
        <p:nvSpPr>
          <p:cNvPr id="37892" name="Picture 2"/>
          <p:cNvSpPr>
            <a:spLocks noChangeAspect="1"/>
          </p:cNvSpPr>
          <p:nvPr/>
        </p:nvSpPr>
        <p:spPr bwMode="auto">
          <a:xfrm>
            <a:off x="611188" y="3500438"/>
            <a:ext cx="4572000" cy="228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PH" altLang="en-US" sz="180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-241300" y="106363"/>
            <a:ext cx="9632950" cy="614362"/>
          </a:xfrm>
        </p:spPr>
        <p:txBody>
          <a:bodyPr/>
          <a:lstStyle/>
          <a:p>
            <a:pPr algn="ctr" eaLnBrk="1" hangingPunct="1">
              <a:defRPr/>
            </a:pPr>
            <a:r>
              <a:rPr lang="en-PH" altLang="en-US" sz="3200" b="1" dirty="0" smtClean="0">
                <a:solidFill>
                  <a:srgbClr val="346667"/>
                </a:solidFill>
                <a:latin typeface="+mn-lt"/>
                <a:ea typeface="+mn-ea"/>
                <a:cs typeface="Arial" charset="0"/>
              </a:rPr>
              <a:t>Summary</a:t>
            </a:r>
            <a:endParaRPr lang="en-PH" altLang="en-US" sz="3200" b="1" dirty="0">
              <a:solidFill>
                <a:srgbClr val="346667"/>
              </a:solidFill>
              <a:latin typeface="+mn-lt"/>
              <a:ea typeface="+mn-ea"/>
              <a:cs typeface="Arial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1398643"/>
            <a:ext cx="9144001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800100" indent="-3429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257300" indent="-3429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AU" altLang="zh-CN" sz="1800" b="1" u="sng" dirty="0" smtClean="0">
                <a:solidFill>
                  <a:srgbClr val="346667"/>
                </a:solidFill>
                <a:ea typeface="SimSun" charset="0"/>
              </a:rPr>
              <a:t>Map Type 1: Base </a:t>
            </a:r>
            <a:r>
              <a:rPr lang="en-AU" altLang="zh-CN" sz="1800" b="1" u="sng" dirty="0" err="1" smtClean="0">
                <a:solidFill>
                  <a:srgbClr val="346667"/>
                </a:solidFill>
                <a:ea typeface="SimSun" charset="0"/>
              </a:rPr>
              <a:t>microplanning</a:t>
            </a:r>
            <a:r>
              <a:rPr lang="en-AU" altLang="zh-CN" sz="1800" b="1" u="sng" dirty="0" smtClean="0">
                <a:solidFill>
                  <a:srgbClr val="346667"/>
                </a:solidFill>
                <a:ea typeface="SimSun" charset="0"/>
              </a:rPr>
              <a:t> maps</a:t>
            </a:r>
          </a:p>
          <a:p>
            <a:pPr lvl="2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800" dirty="0" smtClean="0">
                <a:solidFill>
                  <a:srgbClr val="346667"/>
                </a:solidFill>
                <a:ea typeface="SimSun" charset="0"/>
              </a:rPr>
              <a:t>Geospatial data:</a:t>
            </a:r>
          </a:p>
          <a:p>
            <a:pPr lvl="3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dirty="0" smtClean="0">
                <a:solidFill>
                  <a:srgbClr val="346667"/>
                </a:solidFill>
                <a:ea typeface="SimSun" charset="0"/>
              </a:rPr>
              <a:t>Location of health facilities  with names</a:t>
            </a:r>
          </a:p>
          <a:p>
            <a:pPr lvl="3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dirty="0" smtClean="0">
                <a:solidFill>
                  <a:srgbClr val="346667"/>
                </a:solidFill>
                <a:ea typeface="SimSun" charset="0"/>
              </a:rPr>
              <a:t>location of EPI communities</a:t>
            </a:r>
          </a:p>
          <a:p>
            <a:pPr lvl="3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1600" dirty="0" smtClean="0">
                <a:solidFill>
                  <a:srgbClr val="346667"/>
                </a:solidFill>
                <a:ea typeface="SimSun" charset="0"/>
              </a:rPr>
              <a:t>Transportation networks </a:t>
            </a:r>
          </a:p>
          <a:p>
            <a:pPr lvl="3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dirty="0" smtClean="0">
                <a:solidFill>
                  <a:srgbClr val="346667"/>
                </a:solidFill>
                <a:ea typeface="SimSun" charset="0"/>
              </a:rPr>
              <a:t>Landscape features/geographic barriers (rivers and water bodies)</a:t>
            </a:r>
          </a:p>
          <a:p>
            <a:pPr lvl="3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AU" altLang="zh-CN" sz="1600" dirty="0" smtClean="0">
                <a:solidFill>
                  <a:srgbClr val="346667"/>
                </a:solidFill>
                <a:ea typeface="SimSun" charset="0"/>
              </a:rPr>
              <a:t>Boundaries of </a:t>
            </a:r>
            <a:r>
              <a:rPr lang="en-AU" altLang="zh-CN" sz="1600" dirty="0" err="1" smtClean="0">
                <a:solidFill>
                  <a:srgbClr val="346667"/>
                </a:solidFill>
                <a:ea typeface="SimSun" charset="0"/>
              </a:rPr>
              <a:t>SubRHC</a:t>
            </a:r>
            <a:r>
              <a:rPr lang="en-AU" altLang="zh-CN" sz="1600" dirty="0" smtClean="0">
                <a:solidFill>
                  <a:srgbClr val="346667"/>
                </a:solidFill>
                <a:ea typeface="SimSun" charset="0"/>
              </a:rPr>
              <a:t> and RHC reporting areas</a:t>
            </a:r>
          </a:p>
          <a:p>
            <a:pPr lvl="2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AU" altLang="en-US" sz="1800" dirty="0" smtClean="0">
                <a:solidFill>
                  <a:srgbClr val="346667"/>
                </a:solidFill>
                <a:ea typeface="SimSun" charset="0"/>
              </a:rPr>
              <a:t>Attributes:</a:t>
            </a:r>
          </a:p>
          <a:p>
            <a:pPr lvl="3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AU" altLang="en-US" sz="1600" dirty="0" smtClean="0">
                <a:solidFill>
                  <a:srgbClr val="346667"/>
                </a:solidFill>
                <a:ea typeface="SimSun" charset="0"/>
              </a:rPr>
              <a:t>Distances between EPI communities and health facilities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-3745" y="3861048"/>
            <a:ext cx="7096025" cy="295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800100" indent="-3429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257300" indent="-3429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AU" altLang="zh-CN" sz="1800" b="1" u="sng" dirty="0" smtClean="0">
                <a:solidFill>
                  <a:srgbClr val="346667"/>
                </a:solidFill>
                <a:ea typeface="SimSun" charset="0"/>
              </a:rPr>
              <a:t>Map Type 2: Monitoring &amp; Evaluation maps</a:t>
            </a:r>
            <a:endParaRPr lang="en-PH" altLang="en-US" sz="1800" dirty="0" smtClean="0"/>
          </a:p>
          <a:p>
            <a:pPr lvl="2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AU" altLang="zh-CN" sz="1800" dirty="0" smtClean="0">
                <a:solidFill>
                  <a:srgbClr val="346667"/>
                </a:solidFill>
                <a:ea typeface="SimSun" charset="0"/>
              </a:rPr>
              <a:t>Geospatial data</a:t>
            </a:r>
          </a:p>
          <a:p>
            <a:pPr lvl="3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AU" altLang="zh-CN" sz="1600" dirty="0" smtClean="0">
                <a:solidFill>
                  <a:srgbClr val="346667"/>
                </a:solidFill>
                <a:ea typeface="SimSun" charset="0"/>
              </a:rPr>
              <a:t>Location of health facilities</a:t>
            </a:r>
          </a:p>
          <a:p>
            <a:pPr lvl="3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AU" altLang="zh-CN" sz="1600" dirty="0" smtClean="0">
                <a:solidFill>
                  <a:srgbClr val="346667"/>
                </a:solidFill>
                <a:ea typeface="SimSun" charset="0"/>
              </a:rPr>
              <a:t>Boundaries of RHC reporting areas</a:t>
            </a:r>
          </a:p>
          <a:p>
            <a:pPr lvl="2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AU" altLang="zh-CN" sz="1800" dirty="0" smtClean="0">
                <a:solidFill>
                  <a:srgbClr val="346667"/>
                </a:solidFill>
                <a:ea typeface="SimSun" charset="0"/>
              </a:rPr>
              <a:t>Attributes</a:t>
            </a:r>
          </a:p>
          <a:p>
            <a:pPr lvl="3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AU" altLang="zh-CN" sz="1600" dirty="0" smtClean="0">
                <a:solidFill>
                  <a:srgbClr val="346667"/>
                </a:solidFill>
                <a:ea typeface="SimSun" charset="0"/>
              </a:rPr>
              <a:t>Cold </a:t>
            </a:r>
            <a:r>
              <a:rPr lang="en-AU" altLang="zh-CN" sz="1600" dirty="0">
                <a:solidFill>
                  <a:srgbClr val="346667"/>
                </a:solidFill>
                <a:ea typeface="SimSun" charset="0"/>
              </a:rPr>
              <a:t>chain equipment, </a:t>
            </a:r>
            <a:endParaRPr lang="en-AU" altLang="zh-CN" sz="1600" dirty="0" smtClean="0">
              <a:solidFill>
                <a:srgbClr val="346667"/>
              </a:solidFill>
              <a:ea typeface="SimSun" charset="0"/>
            </a:endParaRPr>
          </a:p>
          <a:p>
            <a:pPr lvl="3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AU" altLang="zh-CN" sz="1600" dirty="0" smtClean="0">
                <a:solidFill>
                  <a:srgbClr val="346667"/>
                </a:solidFill>
                <a:ea typeface="SimSun" charset="0"/>
              </a:rPr>
              <a:t>Human resources</a:t>
            </a:r>
            <a:endParaRPr lang="en-AU" altLang="zh-CN" sz="1600" dirty="0">
              <a:solidFill>
                <a:srgbClr val="346667"/>
              </a:solidFill>
              <a:ea typeface="SimSun" charset="0"/>
            </a:endParaRPr>
          </a:p>
          <a:p>
            <a:pPr lvl="3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AU" altLang="zh-CN" sz="1600" dirty="0" smtClean="0">
                <a:solidFill>
                  <a:srgbClr val="346667"/>
                </a:solidFill>
                <a:ea typeface="SimSun" charset="0"/>
              </a:rPr>
              <a:t>RHC performance (e.g</a:t>
            </a:r>
            <a:r>
              <a:rPr lang="en-AU" altLang="zh-CN" sz="1600" dirty="0">
                <a:solidFill>
                  <a:srgbClr val="346667"/>
                </a:solidFill>
                <a:ea typeface="SimSun" charset="0"/>
              </a:rPr>
              <a:t>. immunization </a:t>
            </a:r>
            <a:r>
              <a:rPr lang="en-AU" altLang="zh-CN" sz="1600" dirty="0" smtClean="0">
                <a:solidFill>
                  <a:srgbClr val="346667"/>
                </a:solidFill>
                <a:ea typeface="SimSun" charset="0"/>
              </a:rPr>
              <a:t>coverage, </a:t>
            </a:r>
            <a:r>
              <a:rPr lang="en-AU" altLang="zh-CN" sz="1600" dirty="0" err="1" smtClean="0">
                <a:solidFill>
                  <a:srgbClr val="346667"/>
                </a:solidFill>
                <a:ea typeface="SimSun" charset="0"/>
              </a:rPr>
              <a:t>nbr</a:t>
            </a:r>
            <a:r>
              <a:rPr lang="en-AU" altLang="zh-CN" sz="1600" dirty="0" smtClean="0">
                <a:solidFill>
                  <a:srgbClr val="346667"/>
                </a:solidFill>
                <a:ea typeface="SimSun" charset="0"/>
              </a:rPr>
              <a:t> </a:t>
            </a:r>
            <a:r>
              <a:rPr lang="en-AU" altLang="zh-CN" sz="1600" dirty="0">
                <a:solidFill>
                  <a:srgbClr val="346667"/>
                </a:solidFill>
                <a:ea typeface="SimSun" charset="0"/>
              </a:rPr>
              <a:t>of unimmunized children, target </a:t>
            </a:r>
            <a:r>
              <a:rPr lang="en-AU" altLang="zh-CN" sz="1600" dirty="0" smtClean="0">
                <a:solidFill>
                  <a:srgbClr val="346667"/>
                </a:solidFill>
                <a:ea typeface="SimSun" charset="0"/>
              </a:rPr>
              <a:t>population)</a:t>
            </a:r>
            <a:endParaRPr lang="en-AU" altLang="zh-CN" sz="1600" dirty="0">
              <a:solidFill>
                <a:srgbClr val="346667"/>
              </a:solidFill>
              <a:ea typeface="SimSun" charset="0"/>
            </a:endParaRPr>
          </a:p>
          <a:p>
            <a:pPr lvl="1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AU" altLang="zh-CN" sz="1800" dirty="0">
              <a:solidFill>
                <a:srgbClr val="346667"/>
              </a:solidFill>
              <a:ea typeface="SimSun" charset="0"/>
            </a:endParaRPr>
          </a:p>
          <a:p>
            <a:pPr lvl="2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AU" altLang="zh-CN" sz="1800" dirty="0">
              <a:solidFill>
                <a:srgbClr val="346667"/>
              </a:solidFill>
              <a:ea typeface="SimSun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61516" y="2521023"/>
            <a:ext cx="21301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346667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+mn-lt"/>
                <a:ea typeface="SimSun" charset="0"/>
                <a:cs typeface="+mn-cs"/>
              </a:rPr>
              <a:t>Attributes </a:t>
            </a:r>
          </a:p>
          <a:p>
            <a:r>
              <a:rPr lang="en-US" sz="2400" b="1" dirty="0" smtClean="0">
                <a:solidFill>
                  <a:srgbClr val="346667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+mn-lt"/>
                <a:ea typeface="SimSun" charset="0"/>
                <a:cs typeface="+mn-cs"/>
              </a:rPr>
              <a:t>need </a:t>
            </a:r>
            <a:r>
              <a:rPr lang="en-US" sz="2400" b="1" dirty="0">
                <a:solidFill>
                  <a:srgbClr val="346667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+mn-lt"/>
                <a:ea typeface="SimSun" charset="0"/>
                <a:cs typeface="+mn-cs"/>
              </a:rPr>
              <a:t>to be </a:t>
            </a:r>
            <a:r>
              <a:rPr lang="en-US" sz="2400" b="1" dirty="0" smtClean="0">
                <a:solidFill>
                  <a:srgbClr val="346667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+mn-lt"/>
                <a:ea typeface="SimSun" charset="0"/>
                <a:cs typeface="+mn-cs"/>
              </a:rPr>
              <a:t>prepared for linking </a:t>
            </a:r>
            <a:r>
              <a:rPr lang="en-US" sz="2400" b="1" dirty="0">
                <a:solidFill>
                  <a:srgbClr val="346667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+mn-lt"/>
                <a:ea typeface="SimSun" charset="0"/>
                <a:cs typeface="+mn-cs"/>
              </a:rPr>
              <a:t>to</a:t>
            </a:r>
          </a:p>
          <a:p>
            <a:r>
              <a:rPr lang="en-US" sz="2400" b="1" dirty="0">
                <a:solidFill>
                  <a:srgbClr val="346667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+mn-lt"/>
                <a:ea typeface="SimSun" charset="0"/>
                <a:cs typeface="+mn-cs"/>
              </a:rPr>
              <a:t>g</a:t>
            </a:r>
            <a:r>
              <a:rPr lang="en-US" sz="2400" b="1" dirty="0" smtClean="0">
                <a:solidFill>
                  <a:srgbClr val="346667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+mn-lt"/>
                <a:ea typeface="SimSun" charset="0"/>
                <a:cs typeface="+mn-cs"/>
              </a:rPr>
              <a:t>eographic objects!</a:t>
            </a:r>
            <a:endParaRPr lang="en-US" sz="2400" b="1" dirty="0">
              <a:solidFill>
                <a:srgbClr val="346667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+mn-lt"/>
              <a:ea typeface="SimSun" charset="0"/>
              <a:cs typeface="+mn-cs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527836" y="685925"/>
            <a:ext cx="8724684" cy="156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r>
              <a:rPr lang="en-AU" altLang="zh-CN" sz="2400" dirty="0">
                <a:solidFill>
                  <a:srgbClr val="346667"/>
                </a:solidFill>
                <a:ea typeface="SimSun" charset="0"/>
              </a:rPr>
              <a:t>Two types of maps </a:t>
            </a:r>
            <a:r>
              <a:rPr lang="en-AU" altLang="zh-CN" sz="2400" dirty="0" smtClean="0">
                <a:solidFill>
                  <a:srgbClr val="346667"/>
                </a:solidFill>
                <a:ea typeface="SimSun" charset="0"/>
              </a:rPr>
              <a:t>have been identified to support the </a:t>
            </a:r>
            <a:r>
              <a:rPr lang="en-AU" altLang="zh-CN" sz="2400" dirty="0" err="1" smtClean="0">
                <a:solidFill>
                  <a:srgbClr val="346667"/>
                </a:solidFill>
                <a:ea typeface="SimSun" charset="0"/>
              </a:rPr>
              <a:t>microplanning</a:t>
            </a:r>
            <a:r>
              <a:rPr lang="en-AU" altLang="zh-CN" sz="2400" dirty="0" smtClean="0">
                <a:solidFill>
                  <a:srgbClr val="346667"/>
                </a:solidFill>
                <a:ea typeface="SimSun" charset="0"/>
              </a:rPr>
              <a:t> process in Myanmar</a:t>
            </a:r>
            <a:endParaRPr lang="en-AU" altLang="zh-CN" sz="2400" dirty="0">
              <a:solidFill>
                <a:srgbClr val="346667"/>
              </a:solidFill>
              <a:ea typeface="SimSun" charset="0"/>
            </a:endParaRPr>
          </a:p>
          <a:p>
            <a:pPr eaLnBrk="1" hangingPunct="1"/>
            <a:endParaRPr lang="en-AU" altLang="en-US" sz="2400" dirty="0">
              <a:solidFill>
                <a:srgbClr val="346667"/>
              </a:solidFill>
              <a:ea typeface="SimSun" charset="0"/>
            </a:endParaRPr>
          </a:p>
          <a:p>
            <a:pPr eaLnBrk="1" hangingPunct="1"/>
            <a:endParaRPr lang="en-AU" altLang="en-US" dirty="0">
              <a:solidFill>
                <a:srgbClr val="346667"/>
              </a:solidFill>
              <a:ea typeface="SimSun" charset="0"/>
            </a:endParaRPr>
          </a:p>
          <a:p>
            <a:pPr lvl="1" eaLnBrk="1" hangingPunct="1"/>
            <a:endParaRPr lang="en-US" altLang="zh-CN" sz="2000" dirty="0">
              <a:solidFill>
                <a:srgbClr val="346667"/>
              </a:solidFill>
              <a:ea typeface="SimSun" charset="0"/>
            </a:endParaRPr>
          </a:p>
          <a:p>
            <a:pPr lvl="1" eaLnBrk="1" hangingPunct="1"/>
            <a:endParaRPr lang="en-US" altLang="zh-CN" sz="2000" dirty="0">
              <a:solidFill>
                <a:srgbClr val="346667"/>
              </a:solidFill>
              <a:ea typeface="SimSun" charset="0"/>
            </a:endParaRPr>
          </a:p>
          <a:p>
            <a:pPr eaLnBrk="1" hangingPunct="1"/>
            <a:endParaRPr lang="en-PH" altLang="en-US" sz="2400" dirty="0">
              <a:ea typeface="SimSu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38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268760"/>
            <a:ext cx="8100392" cy="4971199"/>
          </a:xfrm>
          <a:prstGeom prst="rect">
            <a:avLst/>
          </a:prstGeom>
        </p:spPr>
      </p:pic>
      <p:sp>
        <p:nvSpPr>
          <p:cNvPr id="1638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5FD227EA-27AA-B242-B3D9-22FA64C34657}" type="slidenum">
              <a:rPr lang="en-GB" altLang="en-US" sz="120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</a:t>
            </a:fld>
            <a:endParaRPr lang="en-GB" altLang="en-US" sz="1200">
              <a:solidFill>
                <a:srgbClr val="898989"/>
              </a:solidFill>
            </a:endParaRPr>
          </a:p>
        </p:txBody>
      </p:sp>
      <p:sp>
        <p:nvSpPr>
          <p:cNvPr id="5" name="Title 1"/>
          <p:cNvSpPr txBox="1">
            <a:spLocks noGrp="1"/>
          </p:cNvSpPr>
          <p:nvPr>
            <p:ph type="title"/>
          </p:nvPr>
        </p:nvSpPr>
        <p:spPr>
          <a:xfrm>
            <a:off x="628650" y="188913"/>
            <a:ext cx="7886700" cy="400050"/>
          </a:xfrm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PH" sz="3200" b="1" dirty="0" smtClean="0">
                <a:solidFill>
                  <a:srgbClr val="346667"/>
                </a:solidFill>
                <a:latin typeface="+mn-lt"/>
                <a:ea typeface="SimSun" pitchFamily="2" charset="-122"/>
              </a:rPr>
              <a:t>Summary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331640" y="3861048"/>
            <a:ext cx="1223497" cy="646331"/>
          </a:xfrm>
          <a:prstGeom prst="rect">
            <a:avLst/>
          </a:prstGeom>
          <a:solidFill>
            <a:schemeClr val="bg1"/>
          </a:solidFill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FF0000"/>
                </a:solidFill>
              </a:rPr>
              <a:t>You are here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2915816" y="3127173"/>
            <a:ext cx="1763697" cy="73387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US" altLang="en-US">
              <a:solidFill>
                <a:srgbClr val="FFFFFF"/>
              </a:solidFill>
            </a:endParaRPr>
          </a:p>
        </p:txBody>
      </p:sp>
      <p:cxnSp>
        <p:nvCxnSpPr>
          <p:cNvPr id="25" name="Straight Arrow Connector 24"/>
          <p:cNvCxnSpPr>
            <a:stCxn id="23" idx="3"/>
          </p:cNvCxnSpPr>
          <p:nvPr/>
        </p:nvCxnSpPr>
        <p:spPr>
          <a:xfrm flipV="1">
            <a:off x="2555137" y="3573016"/>
            <a:ext cx="360679" cy="61119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669188" y="783037"/>
            <a:ext cx="74244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PH" altLang="en-US" sz="2400" dirty="0" smtClean="0">
                <a:solidFill>
                  <a:srgbClr val="346667"/>
                </a:solidFill>
              </a:rPr>
              <a:t>Where we are in the process </a:t>
            </a:r>
            <a:r>
              <a:rPr lang="en-PH" altLang="en-US" sz="2400" dirty="0">
                <a:solidFill>
                  <a:srgbClr val="346667"/>
                </a:solidFill>
              </a:rPr>
              <a:t>of </a:t>
            </a:r>
            <a:r>
              <a:rPr lang="en-PH" altLang="en-US" sz="2400" dirty="0" smtClean="0">
                <a:solidFill>
                  <a:srgbClr val="346667"/>
                </a:solidFill>
              </a:rPr>
              <a:t>map </a:t>
            </a:r>
            <a:r>
              <a:rPr lang="en-PH" altLang="en-US" sz="2400" dirty="0">
                <a:solidFill>
                  <a:srgbClr val="346667"/>
                </a:solidFill>
              </a:rPr>
              <a:t>p</a:t>
            </a:r>
            <a:r>
              <a:rPr lang="en-PH" altLang="en-US" sz="2400" dirty="0" smtClean="0">
                <a:solidFill>
                  <a:srgbClr val="346667"/>
                </a:solidFill>
              </a:rPr>
              <a:t>roduction </a:t>
            </a:r>
            <a:r>
              <a:rPr lang="en-PH" altLang="en-US" sz="2400" dirty="0">
                <a:solidFill>
                  <a:srgbClr val="346667"/>
                </a:solidFill>
              </a:rPr>
              <a:t>and use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220848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fld id="{653FCA8B-3662-DA45-91E6-F1739BA14641}" type="slidenum">
              <a:rPr lang="en-GB" altLang="en-US">
                <a:solidFill>
                  <a:schemeClr val="bg1"/>
                </a:solidFill>
              </a:rPr>
              <a:pPr/>
              <a:t>4</a:t>
            </a:fld>
            <a:endParaRPr lang="en-GB" altLang="en-US">
              <a:solidFill>
                <a:schemeClr val="bg1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628650" y="0"/>
            <a:ext cx="7886700" cy="619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PH" sz="3200" b="1" dirty="0" smtClean="0">
                <a:solidFill>
                  <a:srgbClr val="346667"/>
                </a:solidFill>
                <a:latin typeface="+mn-lt"/>
                <a:ea typeface="SimSun" pitchFamily="2" charset="-122"/>
              </a:rPr>
              <a:t>Summary</a:t>
            </a:r>
          </a:p>
        </p:txBody>
      </p:sp>
      <p:sp>
        <p:nvSpPr>
          <p:cNvPr id="18436" name="Rectangle 12"/>
          <p:cNvSpPr>
            <a:spLocks noChangeArrowheads="1"/>
          </p:cNvSpPr>
          <p:nvPr/>
        </p:nvSpPr>
        <p:spPr bwMode="auto">
          <a:xfrm>
            <a:off x="287338" y="674688"/>
            <a:ext cx="8569325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7663" indent="-347663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623888" indent="-347663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marL="9525" indent="-9525"/>
            <a:r>
              <a:rPr lang="en-US" altLang="en-US" sz="2400" u="sng" dirty="0" smtClean="0">
                <a:solidFill>
                  <a:srgbClr val="346667"/>
                </a:solidFill>
              </a:rPr>
              <a:t>Requirements for linking </a:t>
            </a:r>
            <a:r>
              <a:rPr lang="en-US" altLang="zh-CN" sz="2400" dirty="0">
                <a:solidFill>
                  <a:srgbClr val="346667"/>
                </a:solidFill>
              </a:rPr>
              <a:t>attributes (statistics and/or information) </a:t>
            </a:r>
            <a:r>
              <a:rPr lang="en-US" altLang="zh-CN" sz="2400" u="sng" dirty="0" smtClean="0">
                <a:solidFill>
                  <a:srgbClr val="346667"/>
                </a:solidFill>
              </a:rPr>
              <a:t>data to geographic objects:</a:t>
            </a:r>
          </a:p>
          <a:p>
            <a:pPr marL="9525" indent="-9525"/>
            <a:endParaRPr lang="en-US" altLang="zh-CN" sz="2400" u="sng" dirty="0" smtClean="0">
              <a:solidFill>
                <a:srgbClr val="346667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zh-CN" sz="2400" dirty="0" smtClean="0">
                <a:solidFill>
                  <a:srgbClr val="346667"/>
                </a:solidFill>
              </a:rPr>
              <a:t>Availability of properly formatted master lists for geographic objects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CN" sz="2400" dirty="0">
                <a:solidFill>
                  <a:srgbClr val="346667"/>
                </a:solidFill>
              </a:rPr>
              <a:t>Availability of properly formatted </a:t>
            </a:r>
            <a:r>
              <a:rPr lang="en-US" altLang="zh-CN" sz="2400" dirty="0" smtClean="0">
                <a:solidFill>
                  <a:srgbClr val="346667"/>
                </a:solidFill>
              </a:rPr>
              <a:t>attributes (statistics and/or information) for input into GIS software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CN" sz="2400" dirty="0" smtClean="0">
                <a:solidFill>
                  <a:srgbClr val="346667"/>
                </a:solidFill>
              </a:rPr>
              <a:t>Availability of </a:t>
            </a:r>
            <a:r>
              <a:rPr lang="en-US" altLang="en-US" sz="2400" dirty="0" smtClean="0">
                <a:solidFill>
                  <a:srgbClr val="346667"/>
                </a:solidFill>
              </a:rPr>
              <a:t>unique identifiers in the statistics and information</a:t>
            </a:r>
            <a:r>
              <a:rPr lang="en-US" altLang="zh-CN" sz="2400" dirty="0" smtClean="0">
                <a:solidFill>
                  <a:srgbClr val="346667"/>
                </a:solidFill>
              </a:rPr>
              <a:t> data that matches the unique identifiers of the master list of geographic objects</a:t>
            </a:r>
            <a:endParaRPr lang="en-US" altLang="en-US" sz="2400" dirty="0">
              <a:solidFill>
                <a:srgbClr val="346667"/>
              </a:solidFill>
            </a:endParaRPr>
          </a:p>
          <a:p>
            <a:endParaRPr lang="en-US" altLang="en-US" sz="2400" u="sng" dirty="0">
              <a:solidFill>
                <a:srgbClr val="34666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fld id="{653FCA8B-3662-DA45-91E6-F1739BA14641}" type="slidenum">
              <a:rPr lang="en-GB" altLang="en-US">
                <a:solidFill>
                  <a:schemeClr val="bg1"/>
                </a:solidFill>
              </a:rPr>
              <a:pPr/>
              <a:t>5</a:t>
            </a:fld>
            <a:endParaRPr lang="en-GB" altLang="en-US">
              <a:solidFill>
                <a:schemeClr val="bg1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628650" y="0"/>
            <a:ext cx="7886700" cy="619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PH" sz="3200" b="1" dirty="0" smtClean="0">
                <a:solidFill>
                  <a:srgbClr val="346667"/>
                </a:solidFill>
                <a:latin typeface="+mn-lt"/>
                <a:ea typeface="SimSun" pitchFamily="2" charset="-122"/>
              </a:rPr>
              <a:t>Summary</a:t>
            </a:r>
          </a:p>
        </p:txBody>
      </p:sp>
      <p:sp>
        <p:nvSpPr>
          <p:cNvPr id="18436" name="Rectangle 12"/>
          <p:cNvSpPr>
            <a:spLocks noChangeArrowheads="1"/>
          </p:cNvSpPr>
          <p:nvPr/>
        </p:nvSpPr>
        <p:spPr bwMode="auto">
          <a:xfrm>
            <a:off x="287338" y="674688"/>
            <a:ext cx="8856662" cy="3662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9525" indent="-9525"/>
            <a:r>
              <a:rPr lang="en-US" altLang="en-US" sz="3200" u="sng" dirty="0">
                <a:solidFill>
                  <a:srgbClr val="346667"/>
                </a:solidFill>
              </a:rPr>
              <a:t>Data that has been compiled for a focus RHC in </a:t>
            </a:r>
            <a:r>
              <a:rPr lang="en-US" altLang="en-US" sz="3200" u="sng" dirty="0" err="1">
                <a:solidFill>
                  <a:srgbClr val="346667"/>
                </a:solidFill>
              </a:rPr>
              <a:t>Taunwindgyi</a:t>
            </a:r>
            <a:r>
              <a:rPr lang="en-US" altLang="en-US" sz="3200" u="sng" dirty="0">
                <a:solidFill>
                  <a:srgbClr val="346667"/>
                </a:solidFill>
              </a:rPr>
              <a:t> Township (</a:t>
            </a:r>
            <a:r>
              <a:rPr lang="en-US" altLang="en-US" sz="3200" u="sng" dirty="0" err="1">
                <a:solidFill>
                  <a:srgbClr val="346667"/>
                </a:solidFill>
              </a:rPr>
              <a:t>Koke</a:t>
            </a:r>
            <a:r>
              <a:rPr lang="en-US" altLang="en-US" sz="3200" u="sng" dirty="0">
                <a:solidFill>
                  <a:srgbClr val="346667"/>
                </a:solidFill>
              </a:rPr>
              <a:t> </a:t>
            </a:r>
            <a:r>
              <a:rPr lang="en-US" altLang="en-US" sz="3200" u="sng" dirty="0" err="1">
                <a:solidFill>
                  <a:srgbClr val="346667"/>
                </a:solidFill>
              </a:rPr>
              <a:t>ko</a:t>
            </a:r>
            <a:r>
              <a:rPr lang="en-US" altLang="en-US" sz="3200" u="sng" dirty="0">
                <a:solidFill>
                  <a:srgbClr val="346667"/>
                </a:solidFill>
              </a:rPr>
              <a:t> </a:t>
            </a:r>
            <a:r>
              <a:rPr lang="en-US" altLang="en-US" sz="3200" u="sng" dirty="0" err="1">
                <a:solidFill>
                  <a:srgbClr val="346667"/>
                </a:solidFill>
              </a:rPr>
              <a:t>kwha</a:t>
            </a:r>
            <a:r>
              <a:rPr lang="en-US" altLang="en-US" sz="3200" u="sng" dirty="0">
                <a:solidFill>
                  <a:srgbClr val="346667"/>
                </a:solidFill>
              </a:rPr>
              <a:t> RHC):</a:t>
            </a:r>
          </a:p>
          <a:p>
            <a:pPr marL="623888" lvl="2" indent="-347663">
              <a:buFont typeface="Arial" charset="0"/>
              <a:buChar char="•"/>
            </a:pPr>
            <a:r>
              <a:rPr lang="en-US" altLang="en-US" sz="2800" dirty="0">
                <a:solidFill>
                  <a:srgbClr val="346667"/>
                </a:solidFill>
              </a:rPr>
              <a:t>Master list of EPI communities (MOHS/</a:t>
            </a:r>
            <a:r>
              <a:rPr lang="en-US" altLang="en-US" sz="2800" dirty="0" err="1">
                <a:solidFill>
                  <a:srgbClr val="346667"/>
                </a:solidFill>
              </a:rPr>
              <a:t>cEPI</a:t>
            </a:r>
            <a:r>
              <a:rPr lang="en-US" altLang="en-US" sz="2800" dirty="0">
                <a:solidFill>
                  <a:srgbClr val="346667"/>
                </a:solidFill>
              </a:rPr>
              <a:t> &amp; UNICEF)</a:t>
            </a:r>
          </a:p>
          <a:p>
            <a:pPr marL="623888" lvl="2" indent="-347663">
              <a:buFont typeface="Arial" charset="0"/>
              <a:buChar char="•"/>
            </a:pPr>
            <a:r>
              <a:rPr lang="en-US" altLang="en-US" sz="2800" dirty="0">
                <a:solidFill>
                  <a:srgbClr val="346667"/>
                </a:solidFill>
              </a:rPr>
              <a:t>Sample table of distances between each EPI communities and each health facilities  (MOHS)</a:t>
            </a:r>
          </a:p>
          <a:p>
            <a:pPr marL="623888" lvl="2" indent="-347663">
              <a:buFont typeface="Arial" charset="0"/>
              <a:buChar char="•"/>
            </a:pPr>
            <a:r>
              <a:rPr lang="en-US" altLang="en-US" sz="2800" dirty="0">
                <a:solidFill>
                  <a:srgbClr val="346667"/>
                </a:solidFill>
              </a:rPr>
              <a:t>Excel template of </a:t>
            </a:r>
            <a:r>
              <a:rPr lang="en-US" altLang="en-US" sz="2800" dirty="0" err="1">
                <a:solidFill>
                  <a:srgbClr val="346667"/>
                </a:solidFill>
              </a:rPr>
              <a:t>microplanning</a:t>
            </a:r>
            <a:r>
              <a:rPr lang="en-US" altLang="en-US" sz="2800" dirty="0">
                <a:solidFill>
                  <a:srgbClr val="346667"/>
                </a:solidFill>
              </a:rPr>
              <a:t> forms for sample SRHC</a:t>
            </a:r>
          </a:p>
          <a:p>
            <a:pPr marL="623888" lvl="2" indent="-347663">
              <a:buFont typeface="Arial" charset="0"/>
              <a:buChar char="•"/>
            </a:pPr>
            <a:endParaRPr lang="en-US" altLang="en-US" sz="2800" dirty="0">
              <a:solidFill>
                <a:srgbClr val="346667"/>
              </a:solidFill>
            </a:endParaRPr>
          </a:p>
          <a:p>
            <a:pPr marL="623888" lvl="2" indent="-347663">
              <a:buFont typeface="Arial" charset="0"/>
              <a:buChar char="•"/>
            </a:pPr>
            <a:endParaRPr lang="en-US" altLang="en-US" sz="2800" dirty="0">
              <a:solidFill>
                <a:srgbClr val="346667"/>
              </a:solidFill>
            </a:endParaRPr>
          </a:p>
        </p:txBody>
      </p:sp>
      <p:sp>
        <p:nvSpPr>
          <p:cNvPr id="5" name="AutoShape 32"/>
          <p:cNvSpPr>
            <a:spLocks noChangeArrowheads="1"/>
          </p:cNvSpPr>
          <p:nvPr/>
        </p:nvSpPr>
        <p:spPr bwMode="auto">
          <a:xfrm>
            <a:off x="370188" y="3669994"/>
            <a:ext cx="504825" cy="428625"/>
          </a:xfrm>
          <a:prstGeom prst="rightArrow">
            <a:avLst>
              <a:gd name="adj1" fmla="val 50000"/>
              <a:gd name="adj2" fmla="val 53571"/>
            </a:avLst>
          </a:prstGeom>
          <a:solidFill>
            <a:srgbClr val="346667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>
              <a:solidFill>
                <a:srgbClr val="346667"/>
              </a:solidFill>
              <a:latin typeface="+mn-lt"/>
              <a:ea typeface="+mn-ea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967670" y="3613197"/>
            <a:ext cx="8119814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zh-CN" sz="2600" dirty="0">
                <a:solidFill>
                  <a:srgbClr val="346667"/>
                </a:solidFill>
                <a:latin typeface="+mn-lt"/>
                <a:ea typeface="+mn-ea"/>
              </a:rPr>
              <a:t>Data placed in the </a:t>
            </a:r>
            <a:r>
              <a:rPr lang="en-US" altLang="zh-CN" sz="2600" dirty="0" smtClean="0">
                <a:solidFill>
                  <a:srgbClr val="346667"/>
                </a:solidFill>
                <a:latin typeface="+mn-lt"/>
                <a:ea typeface="+mn-ea"/>
              </a:rPr>
              <a:t>TRAINING_MATERIAL\EXERCISES\ EXERCISE_2</a:t>
            </a:r>
            <a:r>
              <a:rPr lang="en-US" altLang="zh-CN" sz="2600" dirty="0" smtClean="0">
                <a:solidFill>
                  <a:srgbClr val="346667"/>
                </a:solidFill>
                <a:latin typeface="Calibri" pitchFamily="34" charset="0"/>
                <a:ea typeface="+mn-ea"/>
              </a:rPr>
              <a:t>\Data</a:t>
            </a:r>
            <a:r>
              <a:rPr lang="en-US" altLang="zh-CN" sz="2600" dirty="0" smtClean="0">
                <a:solidFill>
                  <a:srgbClr val="346667"/>
                </a:solidFill>
                <a:latin typeface="+mn-lt"/>
                <a:ea typeface="+mn-ea"/>
              </a:rPr>
              <a:t> folder on your USB key </a:t>
            </a:r>
            <a:r>
              <a:rPr lang="en-US" altLang="zh-CN" sz="2600" dirty="0" smtClean="0">
                <a:solidFill>
                  <a:srgbClr val="FF0000"/>
                </a:solidFill>
                <a:latin typeface="+mn-lt"/>
                <a:ea typeface="+mn-ea"/>
                <a:sym typeface="Wingdings"/>
              </a:rPr>
              <a:t> download data folder on your computer</a:t>
            </a:r>
            <a:endParaRPr lang="en-US" altLang="zh-CN" sz="2600" dirty="0">
              <a:solidFill>
                <a:srgbClr val="FF0000"/>
              </a:solidFill>
              <a:latin typeface="+mn-lt"/>
              <a:ea typeface="+mn-ea"/>
            </a:endParaRPr>
          </a:p>
          <a:p>
            <a:pPr marL="347663" indent="-347663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altLang="zh-CN" sz="2600" dirty="0">
              <a:solidFill>
                <a:srgbClr val="346667"/>
              </a:solidFill>
              <a:latin typeface="+mn-lt"/>
              <a:ea typeface="+mn-e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28650" y="4663579"/>
            <a:ext cx="8999800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9525" indent="-9525">
              <a:defRPr sz="3200" u="sng">
                <a:solidFill>
                  <a:srgbClr val="346667"/>
                </a:solidFill>
              </a:defRPr>
            </a:lvl1pPr>
            <a:lvl2pPr marL="742950" indent="-285750"/>
            <a:lvl3pPr marL="623888" lvl="2" indent="-347663">
              <a:buFont typeface="Arial" charset="0"/>
              <a:buChar char="•"/>
              <a:defRPr sz="2800">
                <a:solidFill>
                  <a:srgbClr val="346667"/>
                </a:solidFill>
              </a:defRPr>
            </a:lvl3pPr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en-US" sz="2600" u="none" dirty="0" smtClean="0"/>
              <a:t> in the folder you will also find this additional material</a:t>
            </a:r>
            <a:r>
              <a:rPr lang="en-US" sz="2600" u="none" dirty="0"/>
              <a:t>: </a:t>
            </a:r>
            <a:endParaRPr lang="en-US" sz="2600" u="none" dirty="0" smtClean="0"/>
          </a:p>
          <a:p>
            <a:pPr marL="457200" indent="-457200">
              <a:buFont typeface="Arial" charset="0"/>
              <a:buChar char="•"/>
            </a:pPr>
            <a:r>
              <a:rPr lang="en-US" sz="2600" u="none" dirty="0" smtClean="0"/>
              <a:t>List </a:t>
            </a:r>
            <a:r>
              <a:rPr lang="en-US" sz="2600" u="none" dirty="0"/>
              <a:t>of formatting requirement for </a:t>
            </a:r>
            <a:r>
              <a:rPr lang="en-US" sz="2600" u="none" dirty="0" smtClean="0"/>
              <a:t>statistic and </a:t>
            </a:r>
            <a:r>
              <a:rPr lang="en-US" sz="2600" u="none" dirty="0"/>
              <a:t>information </a:t>
            </a:r>
            <a:r>
              <a:rPr lang="en-US" sz="2600" u="none" dirty="0" smtClean="0"/>
              <a:t>data</a:t>
            </a:r>
          </a:p>
          <a:p>
            <a:pPr marL="457200" lvl="2" indent="-457200"/>
            <a:r>
              <a:rPr lang="en-US" altLang="en-US" dirty="0"/>
              <a:t>Paper-based </a:t>
            </a:r>
            <a:r>
              <a:rPr lang="en-US" altLang="en-US" dirty="0" err="1"/>
              <a:t>microplanning</a:t>
            </a:r>
            <a:r>
              <a:rPr lang="en-US" altLang="en-US" dirty="0"/>
              <a:t> forms for sample </a:t>
            </a:r>
            <a:r>
              <a:rPr lang="en-US" altLang="en-US" dirty="0" smtClean="0"/>
              <a:t>SRHC</a:t>
            </a:r>
            <a:endParaRPr lang="en-US" altLang="en-US" sz="2600" dirty="0"/>
          </a:p>
        </p:txBody>
      </p:sp>
      <p:sp>
        <p:nvSpPr>
          <p:cNvPr id="3" name="Plus 2"/>
          <p:cNvSpPr/>
          <p:nvPr/>
        </p:nvSpPr>
        <p:spPr>
          <a:xfrm>
            <a:off x="154729" y="4611150"/>
            <a:ext cx="648072" cy="642261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2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fld id="{4404E7DB-AAC6-8147-BB98-6C6FA6ADE169}" type="slidenum">
              <a:rPr lang="en-GB" altLang="en-US">
                <a:solidFill>
                  <a:schemeClr val="bg1"/>
                </a:solidFill>
              </a:rPr>
              <a:pPr/>
              <a:t>6</a:t>
            </a:fld>
            <a:endParaRPr lang="en-GB" altLang="en-US">
              <a:solidFill>
                <a:schemeClr val="bg1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628650" y="0"/>
            <a:ext cx="7886700" cy="619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PH" sz="3200" b="1" dirty="0" smtClean="0">
                <a:solidFill>
                  <a:srgbClr val="346667"/>
                </a:solidFill>
                <a:latin typeface="+mn-lt"/>
                <a:ea typeface="SimSun" pitchFamily="2" charset="-122"/>
              </a:rPr>
              <a:t>Exercise 2  – Part I</a:t>
            </a:r>
          </a:p>
        </p:txBody>
      </p:sp>
      <p:sp>
        <p:nvSpPr>
          <p:cNvPr id="19460" name="Rectangle 12"/>
          <p:cNvSpPr>
            <a:spLocks noChangeArrowheads="1"/>
          </p:cNvSpPr>
          <p:nvPr/>
        </p:nvSpPr>
        <p:spPr bwMode="auto">
          <a:xfrm>
            <a:off x="323528" y="470880"/>
            <a:ext cx="882047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7663" indent="-347663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marL="12700" indent="-12700"/>
            <a:r>
              <a:rPr lang="en-US" altLang="zh-CN" sz="3200" u="sng" dirty="0">
                <a:solidFill>
                  <a:srgbClr val="346667"/>
                </a:solidFill>
              </a:rPr>
              <a:t>Availability of properly formatted master list </a:t>
            </a:r>
            <a:r>
              <a:rPr lang="en-US" altLang="zh-CN" sz="3200" u="sng" dirty="0" smtClean="0">
                <a:solidFill>
                  <a:srgbClr val="346667"/>
                </a:solidFill>
              </a:rPr>
              <a:t>for EPI communitie</a:t>
            </a:r>
            <a:r>
              <a:rPr lang="en-US" altLang="en-US" sz="3200" u="sng" dirty="0" smtClean="0">
                <a:solidFill>
                  <a:srgbClr val="346667"/>
                </a:solidFill>
              </a:rPr>
              <a:t>s master </a:t>
            </a:r>
            <a:r>
              <a:rPr lang="en-US" altLang="en-US" sz="3200" u="sng" dirty="0">
                <a:solidFill>
                  <a:srgbClr val="346667"/>
                </a:solidFill>
              </a:rPr>
              <a:t>list</a:t>
            </a:r>
          </a:p>
        </p:txBody>
      </p:sp>
      <p:sp>
        <p:nvSpPr>
          <p:cNvPr id="19461" name="Rectangle 12"/>
          <p:cNvSpPr>
            <a:spLocks noChangeArrowheads="1"/>
          </p:cNvSpPr>
          <p:nvPr/>
        </p:nvSpPr>
        <p:spPr bwMode="auto">
          <a:xfrm>
            <a:off x="319212" y="1520850"/>
            <a:ext cx="8824788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971550" indent="-5143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>
              <a:buFontTx/>
              <a:buAutoNum type="arabicPeriod"/>
            </a:pPr>
            <a:r>
              <a:rPr lang="en-US" altLang="en-US" sz="2400" dirty="0">
                <a:solidFill>
                  <a:srgbClr val="346667"/>
                </a:solidFill>
              </a:rPr>
              <a:t>Open the file in </a:t>
            </a:r>
            <a:r>
              <a:rPr lang="en-US" altLang="en-US" sz="2400" dirty="0" smtClean="0">
                <a:solidFill>
                  <a:srgbClr val="346667"/>
                </a:solidFill>
              </a:rPr>
              <a:t>excel (</a:t>
            </a:r>
            <a:r>
              <a:rPr lang="en-US" altLang="en-US" sz="2400" dirty="0" err="1" smtClean="0">
                <a:solidFill>
                  <a:srgbClr val="346667"/>
                </a:solidFill>
              </a:rPr>
              <a:t>KokeKoKhwaRHC_EPI_Communities_master</a:t>
            </a:r>
            <a:r>
              <a:rPr lang="en-US" altLang="en-US" sz="2400" dirty="0" smtClean="0">
                <a:solidFill>
                  <a:srgbClr val="346667"/>
                </a:solidFill>
              </a:rPr>
              <a:t> _</a:t>
            </a:r>
            <a:r>
              <a:rPr lang="en-US" altLang="en-US" sz="2400" dirty="0" err="1" smtClean="0">
                <a:solidFill>
                  <a:srgbClr val="346667"/>
                </a:solidFill>
              </a:rPr>
              <a:t>list.xlsx</a:t>
            </a:r>
            <a:r>
              <a:rPr lang="en-US" altLang="en-US" sz="2400" dirty="0">
                <a:solidFill>
                  <a:srgbClr val="346667"/>
                </a:solidFill>
              </a:rPr>
              <a:t>)</a:t>
            </a:r>
          </a:p>
          <a:p>
            <a:pPr>
              <a:buFontTx/>
              <a:buAutoNum type="arabicPeriod"/>
            </a:pPr>
            <a:r>
              <a:rPr lang="en-US" altLang="en-US" sz="2400" dirty="0">
                <a:solidFill>
                  <a:srgbClr val="346667"/>
                </a:solidFill>
              </a:rPr>
              <a:t>Look at the structure and content of the file</a:t>
            </a:r>
          </a:p>
          <a:p>
            <a:pPr lvl="1">
              <a:buFont typeface="Calibri Light" charset="0"/>
              <a:buAutoNum type="alphaLcPeriod"/>
            </a:pPr>
            <a:r>
              <a:rPr lang="en-US" altLang="en-US" sz="2400" dirty="0">
                <a:solidFill>
                  <a:srgbClr val="346667"/>
                </a:solidFill>
              </a:rPr>
              <a:t>How many worksheets?</a:t>
            </a:r>
          </a:p>
          <a:p>
            <a:pPr lvl="1">
              <a:buFont typeface="Calibri Light" charset="0"/>
              <a:buAutoNum type="alphaLcPeriod"/>
            </a:pPr>
            <a:r>
              <a:rPr lang="en-US" altLang="en-US" sz="2400" dirty="0">
                <a:solidFill>
                  <a:srgbClr val="346667"/>
                </a:solidFill>
              </a:rPr>
              <a:t>What is in each worksheet?</a:t>
            </a:r>
          </a:p>
          <a:p>
            <a:pPr>
              <a:buFontTx/>
              <a:buAutoNum type="arabicPeriod"/>
            </a:pPr>
            <a:r>
              <a:rPr lang="en-US" altLang="en-US" sz="2400" dirty="0">
                <a:solidFill>
                  <a:srgbClr val="346667"/>
                </a:solidFill>
              </a:rPr>
              <a:t>Identify the following information across the worksheets:</a:t>
            </a:r>
          </a:p>
          <a:p>
            <a:pPr lvl="1">
              <a:buFont typeface="Calibri Light" charset="0"/>
              <a:buAutoNum type="alphaLcPeriod"/>
            </a:pPr>
            <a:r>
              <a:rPr lang="en-US" altLang="en-US" sz="2400" dirty="0">
                <a:solidFill>
                  <a:srgbClr val="346667"/>
                </a:solidFill>
              </a:rPr>
              <a:t>The source of the data</a:t>
            </a:r>
          </a:p>
          <a:p>
            <a:pPr lvl="1">
              <a:buFont typeface="Calibri Light" charset="0"/>
              <a:buAutoNum type="alphaLcPeriod"/>
            </a:pPr>
            <a:r>
              <a:rPr lang="en-US" altLang="en-US" sz="2400" dirty="0">
                <a:solidFill>
                  <a:srgbClr val="346667"/>
                </a:solidFill>
              </a:rPr>
              <a:t>The year of validity</a:t>
            </a:r>
          </a:p>
          <a:p>
            <a:pPr lvl="1">
              <a:buFont typeface="Calibri Light" charset="0"/>
              <a:buAutoNum type="alphaLcPeriod"/>
            </a:pPr>
            <a:r>
              <a:rPr lang="en-US" altLang="en-US" sz="2400" dirty="0">
                <a:solidFill>
                  <a:srgbClr val="346667"/>
                </a:solidFill>
              </a:rPr>
              <a:t>The explanation of the </a:t>
            </a:r>
            <a:r>
              <a:rPr lang="en-US" altLang="en-US" sz="2400" dirty="0" smtClean="0">
                <a:solidFill>
                  <a:srgbClr val="346667"/>
                </a:solidFill>
              </a:rPr>
              <a:t>content of each column </a:t>
            </a:r>
          </a:p>
          <a:p>
            <a:pPr lvl="1">
              <a:buFont typeface="Calibri Light" charset="0"/>
              <a:buAutoNum type="alphaLcPeriod"/>
            </a:pPr>
            <a:r>
              <a:rPr lang="en-US" altLang="en-US" sz="2400" dirty="0" smtClean="0">
                <a:solidFill>
                  <a:srgbClr val="346667"/>
                </a:solidFill>
              </a:rPr>
              <a:t>The geographic coordinates of each EPI community</a:t>
            </a:r>
            <a:endParaRPr lang="en-US" altLang="en-US" sz="2400" dirty="0">
              <a:solidFill>
                <a:srgbClr val="346667"/>
              </a:solidFill>
            </a:endParaRPr>
          </a:p>
          <a:p>
            <a:pPr>
              <a:buFont typeface="Calibri Light" charset="0"/>
              <a:buAutoNum type="arabicPeriod"/>
            </a:pPr>
            <a:r>
              <a:rPr lang="en-US" altLang="en-US" sz="2400" dirty="0" smtClean="0">
                <a:solidFill>
                  <a:srgbClr val="346667"/>
                </a:solidFill>
              </a:rPr>
              <a:t>Are the data in the data table organized </a:t>
            </a:r>
            <a:r>
              <a:rPr lang="en-US" altLang="en-US" sz="2400" dirty="0">
                <a:solidFill>
                  <a:srgbClr val="346667"/>
                </a:solidFill>
              </a:rPr>
              <a:t>properly to allow its use in a GIS software</a:t>
            </a:r>
            <a:r>
              <a:rPr lang="en-US" altLang="en-US" sz="2400" dirty="0" smtClean="0">
                <a:solidFill>
                  <a:srgbClr val="346667"/>
                </a:solidFill>
              </a:rPr>
              <a:t>? </a:t>
            </a:r>
            <a:r>
              <a:rPr lang="en-US" altLang="en-US" sz="2400" dirty="0">
                <a:solidFill>
                  <a:srgbClr val="346667"/>
                </a:solidFill>
                <a:sym typeface="Wingdings"/>
              </a:rPr>
              <a:t> </a:t>
            </a:r>
            <a:r>
              <a:rPr lang="en-US" altLang="en-US" sz="2400" i="1" dirty="0">
                <a:solidFill>
                  <a:srgbClr val="FF0000"/>
                </a:solidFill>
                <a:sym typeface="Wingdings"/>
              </a:rPr>
              <a:t>see list of formatting requirements in supportive document</a:t>
            </a:r>
            <a:endParaRPr lang="en-US" altLang="en-US" sz="2400" i="1" dirty="0">
              <a:solidFill>
                <a:srgbClr val="FF0000"/>
              </a:solidFill>
            </a:endParaRPr>
          </a:p>
          <a:p>
            <a:pPr>
              <a:buFont typeface="Calibri Light" charset="0"/>
              <a:buAutoNum type="arabicPeriod"/>
            </a:pPr>
            <a:endParaRPr lang="en-US" altLang="en-US" sz="2400" dirty="0">
              <a:solidFill>
                <a:srgbClr val="34666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014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fld id="{4404E7DB-AAC6-8147-BB98-6C6FA6ADE169}" type="slidenum">
              <a:rPr lang="en-GB" altLang="en-US">
                <a:solidFill>
                  <a:schemeClr val="bg1"/>
                </a:solidFill>
              </a:rPr>
              <a:pPr/>
              <a:t>7</a:t>
            </a:fld>
            <a:endParaRPr lang="en-GB" altLang="en-US">
              <a:solidFill>
                <a:schemeClr val="bg1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628650" y="0"/>
            <a:ext cx="7886700" cy="619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PH" sz="3200" b="1" dirty="0" smtClean="0">
                <a:solidFill>
                  <a:srgbClr val="346667"/>
                </a:solidFill>
                <a:latin typeface="+mn-lt"/>
                <a:ea typeface="SimSun" pitchFamily="2" charset="-122"/>
              </a:rPr>
              <a:t>Exercise 2  – Part I (</a:t>
            </a:r>
            <a:r>
              <a:rPr lang="en-PH" sz="3200" b="1" dirty="0" err="1" smtClean="0">
                <a:solidFill>
                  <a:srgbClr val="346667"/>
                </a:solidFill>
                <a:latin typeface="+mn-lt"/>
                <a:ea typeface="SimSun" pitchFamily="2" charset="-122"/>
              </a:rPr>
              <a:t>cont’ed</a:t>
            </a:r>
            <a:r>
              <a:rPr lang="en-PH" sz="3200" b="1" dirty="0" smtClean="0">
                <a:solidFill>
                  <a:srgbClr val="346667"/>
                </a:solidFill>
                <a:latin typeface="+mn-lt"/>
                <a:ea typeface="SimSun" pitchFamily="2" charset="-122"/>
              </a:rPr>
              <a:t>)</a:t>
            </a:r>
          </a:p>
        </p:txBody>
      </p:sp>
      <p:sp>
        <p:nvSpPr>
          <p:cNvPr id="19460" name="Rectangle 12"/>
          <p:cNvSpPr>
            <a:spLocks noChangeArrowheads="1"/>
          </p:cNvSpPr>
          <p:nvPr/>
        </p:nvSpPr>
        <p:spPr bwMode="auto">
          <a:xfrm>
            <a:off x="323528" y="470880"/>
            <a:ext cx="8640960" cy="6863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7663" indent="-347663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marL="12700" indent="-12700"/>
            <a:r>
              <a:rPr lang="en-US" altLang="zh-CN" sz="3200" u="sng" dirty="0">
                <a:solidFill>
                  <a:srgbClr val="346667"/>
                </a:solidFill>
              </a:rPr>
              <a:t>Availability of properly formatted master list for </a:t>
            </a:r>
            <a:r>
              <a:rPr lang="en-US" altLang="zh-CN" sz="3200" u="sng" dirty="0" smtClean="0">
                <a:solidFill>
                  <a:srgbClr val="346667"/>
                </a:solidFill>
              </a:rPr>
              <a:t>EPI communitie</a:t>
            </a:r>
            <a:r>
              <a:rPr lang="en-US" altLang="en-US" sz="3200" u="sng" dirty="0" smtClean="0">
                <a:solidFill>
                  <a:srgbClr val="346667"/>
                </a:solidFill>
              </a:rPr>
              <a:t>s </a:t>
            </a:r>
            <a:r>
              <a:rPr lang="en-US" altLang="en-US" sz="3200" u="sng" dirty="0">
                <a:solidFill>
                  <a:srgbClr val="346667"/>
                </a:solidFill>
              </a:rPr>
              <a:t>master list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n-US" sz="2600" dirty="0" smtClean="0">
                <a:solidFill>
                  <a:srgbClr val="346667"/>
                </a:solidFill>
              </a:rPr>
              <a:t>Do the fields included allow to </a:t>
            </a:r>
            <a:r>
              <a:rPr lang="en-US" sz="2600" dirty="0">
                <a:solidFill>
                  <a:srgbClr val="346667"/>
                </a:solidFill>
              </a:rPr>
              <a:t>uniquely identify, define, </a:t>
            </a:r>
            <a:r>
              <a:rPr lang="en-US" sz="2600" dirty="0" smtClean="0">
                <a:solidFill>
                  <a:srgbClr val="346667"/>
                </a:solidFill>
              </a:rPr>
              <a:t>and locate each community?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n-US" sz="2600" dirty="0" smtClean="0">
                <a:solidFill>
                  <a:srgbClr val="346667"/>
                </a:solidFill>
              </a:rPr>
              <a:t>What do the different color represent?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n-US" sz="2600" dirty="0" smtClean="0">
                <a:solidFill>
                  <a:srgbClr val="346667"/>
                </a:solidFill>
              </a:rPr>
              <a:t>What kind of entities does “EPI community” refers to?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n-US" sz="2600" dirty="0" smtClean="0">
                <a:solidFill>
                  <a:srgbClr val="346667"/>
                </a:solidFill>
              </a:rPr>
              <a:t>Does the scheme used for the unique code comply with good practices for choosing </a:t>
            </a:r>
            <a:r>
              <a:rPr lang="en-US" altLang="en-US" sz="2600" dirty="0" smtClean="0">
                <a:solidFill>
                  <a:srgbClr val="346667"/>
                </a:solidFill>
              </a:rPr>
              <a:t>an </a:t>
            </a:r>
            <a:r>
              <a:rPr lang="en-US" altLang="en-US" sz="2600" dirty="0">
                <a:solidFill>
                  <a:srgbClr val="346667"/>
                </a:solidFill>
              </a:rPr>
              <a:t>appropriate coding </a:t>
            </a:r>
            <a:r>
              <a:rPr lang="en-US" altLang="en-US" sz="2600" dirty="0" smtClean="0">
                <a:solidFill>
                  <a:srgbClr val="346667"/>
                </a:solidFill>
              </a:rPr>
              <a:t>scheme?</a:t>
            </a:r>
          </a:p>
          <a:p>
            <a:pPr marL="909637" lvl="1" indent="-514350">
              <a:buFont typeface="Arial" charset="0"/>
              <a:buChar char="•"/>
            </a:pPr>
            <a:r>
              <a:rPr lang="en-US" altLang="en-US" sz="2600" dirty="0" smtClean="0">
                <a:solidFill>
                  <a:srgbClr val="346667"/>
                </a:solidFill>
              </a:rPr>
              <a:t>No embedded </a:t>
            </a:r>
            <a:r>
              <a:rPr lang="en-US" altLang="en-US" sz="2600" dirty="0">
                <a:solidFill>
                  <a:srgbClr val="346667"/>
                </a:solidFill>
              </a:rPr>
              <a:t>codes or other semantic meaning that could change through </a:t>
            </a:r>
            <a:r>
              <a:rPr lang="en-US" altLang="en-US" sz="2600" dirty="0" smtClean="0">
                <a:solidFill>
                  <a:srgbClr val="346667"/>
                </a:solidFill>
              </a:rPr>
              <a:t>time</a:t>
            </a:r>
          </a:p>
          <a:p>
            <a:pPr marL="909637" lvl="1" indent="-514350">
              <a:buFont typeface="Arial" charset="0"/>
              <a:buChar char="•"/>
            </a:pPr>
            <a:r>
              <a:rPr lang="en-US" altLang="en-US" sz="2600" dirty="0" smtClean="0">
                <a:solidFill>
                  <a:srgbClr val="346667"/>
                </a:solidFill>
              </a:rPr>
              <a:t>using </a:t>
            </a:r>
            <a:r>
              <a:rPr lang="en-US" altLang="en-US" sz="2600" dirty="0">
                <a:solidFill>
                  <a:srgbClr val="346667"/>
                </a:solidFill>
              </a:rPr>
              <a:t>a check digit, such as the </a:t>
            </a:r>
            <a:r>
              <a:rPr lang="en-US" altLang="en-US" sz="2600" dirty="0" err="1">
                <a:solidFill>
                  <a:srgbClr val="346667"/>
                </a:solidFill>
              </a:rPr>
              <a:t>luhn</a:t>
            </a:r>
            <a:r>
              <a:rPr lang="en-US" altLang="en-US" sz="2600" dirty="0">
                <a:solidFill>
                  <a:srgbClr val="346667"/>
                </a:solidFill>
              </a:rPr>
              <a:t> algorithm (e.g., 1000001-3) or a specific set of characters at the beginning of the sequence (e.g. “HF</a:t>
            </a:r>
            <a:r>
              <a:rPr lang="en-US" altLang="en-US" sz="2600" dirty="0" smtClean="0">
                <a:solidFill>
                  <a:srgbClr val="346667"/>
                </a:solidFill>
              </a:rPr>
              <a:t>”)</a:t>
            </a:r>
            <a:endParaRPr lang="en-US" sz="2400" dirty="0" smtClean="0">
              <a:solidFill>
                <a:srgbClr val="346667"/>
              </a:solidFill>
            </a:endParaRPr>
          </a:p>
          <a:p>
            <a:pPr marL="514350" indent="-514350">
              <a:buFont typeface="+mj-lt"/>
              <a:buAutoNum type="arabicPeriod" startAt="5"/>
            </a:pPr>
            <a:endParaRPr lang="en-US" sz="3200" dirty="0">
              <a:solidFill>
                <a:srgbClr val="346667"/>
              </a:solidFill>
            </a:endParaRPr>
          </a:p>
          <a:p>
            <a:endParaRPr lang="en-US" altLang="en-US" sz="3200" u="sng" dirty="0">
              <a:solidFill>
                <a:srgbClr val="34666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0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fld id="{4404E7DB-AAC6-8147-BB98-6C6FA6ADE169}" type="slidenum">
              <a:rPr lang="en-GB" altLang="en-US">
                <a:solidFill>
                  <a:schemeClr val="bg1"/>
                </a:solidFill>
              </a:rPr>
              <a:pPr/>
              <a:t>8</a:t>
            </a:fld>
            <a:endParaRPr lang="en-GB" altLang="en-US">
              <a:solidFill>
                <a:schemeClr val="bg1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628650" y="0"/>
            <a:ext cx="7886700" cy="619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PH" sz="3200" b="1" dirty="0" smtClean="0">
                <a:solidFill>
                  <a:srgbClr val="346667"/>
                </a:solidFill>
                <a:latin typeface="+mn-lt"/>
                <a:ea typeface="SimSun" pitchFamily="2" charset="-122"/>
              </a:rPr>
              <a:t>Exercise 2  – Part II</a:t>
            </a:r>
          </a:p>
        </p:txBody>
      </p:sp>
      <p:sp>
        <p:nvSpPr>
          <p:cNvPr id="19460" name="Rectangle 12"/>
          <p:cNvSpPr>
            <a:spLocks noChangeArrowheads="1"/>
          </p:cNvSpPr>
          <p:nvPr/>
        </p:nvSpPr>
        <p:spPr bwMode="auto">
          <a:xfrm>
            <a:off x="323528" y="470880"/>
            <a:ext cx="864096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7663" indent="-347663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marL="12700" indent="-12700"/>
            <a:r>
              <a:rPr lang="en-US" altLang="zh-CN" sz="3200" u="sng" dirty="0" smtClean="0">
                <a:solidFill>
                  <a:srgbClr val="346667"/>
                </a:solidFill>
              </a:rPr>
              <a:t>Conversion of </a:t>
            </a:r>
            <a:r>
              <a:rPr lang="en-US" altLang="zh-CN" sz="3200" u="sng" dirty="0" err="1" smtClean="0">
                <a:solidFill>
                  <a:srgbClr val="346667"/>
                </a:solidFill>
              </a:rPr>
              <a:t>AccessMod</a:t>
            </a:r>
            <a:r>
              <a:rPr lang="en-US" altLang="zh-CN" sz="3200" u="sng" dirty="0" smtClean="0">
                <a:solidFill>
                  <a:srgbClr val="346667"/>
                </a:solidFill>
              </a:rPr>
              <a:t> distances and travel times </a:t>
            </a:r>
            <a:endParaRPr lang="en-US" altLang="en-US" sz="3200" u="sng" dirty="0">
              <a:solidFill>
                <a:srgbClr val="346667"/>
              </a:solidFill>
            </a:endParaRPr>
          </a:p>
          <a:p>
            <a:pPr marL="514350" indent="-514350">
              <a:buFont typeface="+mj-lt"/>
              <a:buAutoNum type="arabicPeriod" startAt="5"/>
            </a:pPr>
            <a:endParaRPr lang="en-US" sz="3200" dirty="0">
              <a:solidFill>
                <a:srgbClr val="346667"/>
              </a:solidFill>
            </a:endParaRPr>
          </a:p>
          <a:p>
            <a:endParaRPr lang="en-US" altLang="en-US" sz="3200" u="sng" dirty="0">
              <a:solidFill>
                <a:srgbClr val="346667"/>
              </a:solidFill>
            </a:endParaRPr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319212" y="1520850"/>
            <a:ext cx="8824788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971550" indent="-5143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>
              <a:buFontTx/>
              <a:buAutoNum type="arabicPeriod"/>
            </a:pPr>
            <a:r>
              <a:rPr lang="en-US" altLang="en-US" sz="2400" dirty="0">
                <a:solidFill>
                  <a:srgbClr val="346667"/>
                </a:solidFill>
              </a:rPr>
              <a:t>Open the file in </a:t>
            </a:r>
            <a:r>
              <a:rPr lang="en-US" altLang="en-US" sz="2400" dirty="0" smtClean="0">
                <a:solidFill>
                  <a:srgbClr val="346667"/>
                </a:solidFill>
              </a:rPr>
              <a:t>excel </a:t>
            </a:r>
            <a:r>
              <a:rPr lang="en-US" altLang="en-US" sz="2400" dirty="0">
                <a:solidFill>
                  <a:srgbClr val="346667"/>
                </a:solidFill>
              </a:rPr>
              <a:t>(</a:t>
            </a:r>
            <a:r>
              <a:rPr lang="en-US" altLang="en-US" sz="2400" dirty="0" err="1">
                <a:solidFill>
                  <a:srgbClr val="346667"/>
                </a:solidFill>
              </a:rPr>
              <a:t>Sample_table_distance_traveltimes_kokekokhwa.xlsx</a:t>
            </a:r>
            <a:r>
              <a:rPr lang="en-US" altLang="en-US" sz="2400" dirty="0">
                <a:solidFill>
                  <a:srgbClr val="346667"/>
                </a:solidFill>
              </a:rPr>
              <a:t>)</a:t>
            </a:r>
          </a:p>
          <a:p>
            <a:pPr>
              <a:buFontTx/>
              <a:buAutoNum type="arabicPeriod"/>
            </a:pPr>
            <a:r>
              <a:rPr lang="en-US" altLang="en-US" sz="2400" dirty="0">
                <a:solidFill>
                  <a:srgbClr val="346667"/>
                </a:solidFill>
              </a:rPr>
              <a:t>Look at the structure and content of the file</a:t>
            </a:r>
          </a:p>
          <a:p>
            <a:pPr lvl="1">
              <a:buFont typeface="Calibri Light" charset="0"/>
              <a:buAutoNum type="alphaLcPeriod"/>
            </a:pPr>
            <a:r>
              <a:rPr lang="en-US" altLang="en-US" sz="2400" dirty="0">
                <a:solidFill>
                  <a:srgbClr val="346667"/>
                </a:solidFill>
              </a:rPr>
              <a:t>How many worksheets?</a:t>
            </a:r>
          </a:p>
          <a:p>
            <a:pPr lvl="1">
              <a:buFont typeface="Calibri Light" charset="0"/>
              <a:buAutoNum type="alphaLcPeriod"/>
            </a:pPr>
            <a:r>
              <a:rPr lang="en-US" altLang="en-US" sz="2400" dirty="0">
                <a:solidFill>
                  <a:srgbClr val="346667"/>
                </a:solidFill>
              </a:rPr>
              <a:t>What is in each worksheet?</a:t>
            </a:r>
          </a:p>
          <a:p>
            <a:pPr>
              <a:buFontTx/>
              <a:buAutoNum type="arabicPeriod"/>
            </a:pPr>
            <a:r>
              <a:rPr lang="en-US" altLang="en-US" sz="2400" dirty="0">
                <a:solidFill>
                  <a:srgbClr val="346667"/>
                </a:solidFill>
              </a:rPr>
              <a:t>Identify the following information across the worksheets:</a:t>
            </a:r>
          </a:p>
          <a:p>
            <a:pPr lvl="1">
              <a:buFont typeface="Calibri Light" charset="0"/>
              <a:buAutoNum type="alphaLcPeriod"/>
            </a:pPr>
            <a:r>
              <a:rPr lang="en-US" altLang="en-US" sz="2400" dirty="0">
                <a:solidFill>
                  <a:srgbClr val="346667"/>
                </a:solidFill>
              </a:rPr>
              <a:t>The source of the data</a:t>
            </a:r>
          </a:p>
          <a:p>
            <a:pPr lvl="1">
              <a:buFont typeface="Calibri Light" charset="0"/>
              <a:buAutoNum type="alphaLcPeriod"/>
            </a:pPr>
            <a:r>
              <a:rPr lang="en-US" altLang="en-US" sz="2400" dirty="0">
                <a:solidFill>
                  <a:srgbClr val="346667"/>
                </a:solidFill>
              </a:rPr>
              <a:t>The year of validity</a:t>
            </a:r>
          </a:p>
          <a:p>
            <a:pPr lvl="1">
              <a:buFont typeface="Calibri Light" charset="0"/>
              <a:buAutoNum type="alphaLcPeriod"/>
            </a:pPr>
            <a:r>
              <a:rPr lang="en-US" altLang="en-US" sz="2400" dirty="0">
                <a:solidFill>
                  <a:srgbClr val="346667"/>
                </a:solidFill>
              </a:rPr>
              <a:t>The explanation of the </a:t>
            </a:r>
            <a:r>
              <a:rPr lang="en-US" altLang="en-US" sz="2400" dirty="0" smtClean="0">
                <a:solidFill>
                  <a:srgbClr val="346667"/>
                </a:solidFill>
              </a:rPr>
              <a:t>content of each column </a:t>
            </a:r>
          </a:p>
          <a:p>
            <a:pPr>
              <a:buFont typeface="Calibri Light" charset="0"/>
              <a:buAutoNum type="arabicPeriod"/>
            </a:pPr>
            <a:r>
              <a:rPr lang="en-US" altLang="en-US" sz="2400" dirty="0" smtClean="0">
                <a:solidFill>
                  <a:srgbClr val="346667"/>
                </a:solidFill>
              </a:rPr>
              <a:t>Are the data in the data table organized </a:t>
            </a:r>
            <a:r>
              <a:rPr lang="en-US" altLang="en-US" sz="2400" dirty="0">
                <a:solidFill>
                  <a:srgbClr val="346667"/>
                </a:solidFill>
              </a:rPr>
              <a:t>properly to allow its use in a GIS software</a:t>
            </a:r>
            <a:r>
              <a:rPr lang="en-US" altLang="en-US" sz="2400" dirty="0" smtClean="0">
                <a:solidFill>
                  <a:srgbClr val="346667"/>
                </a:solidFill>
              </a:rPr>
              <a:t>? </a:t>
            </a:r>
            <a:r>
              <a:rPr lang="en-US" altLang="en-US" sz="2400" dirty="0">
                <a:solidFill>
                  <a:srgbClr val="346667"/>
                </a:solidFill>
                <a:sym typeface="Wingdings"/>
              </a:rPr>
              <a:t> </a:t>
            </a:r>
            <a:r>
              <a:rPr lang="en-US" altLang="en-US" sz="2400" i="1" dirty="0">
                <a:solidFill>
                  <a:srgbClr val="FF0000"/>
                </a:solidFill>
                <a:sym typeface="Wingdings"/>
              </a:rPr>
              <a:t>see list of formatting requirements in supportive document</a:t>
            </a:r>
            <a:endParaRPr lang="en-US" altLang="en-US" sz="2400" i="1" dirty="0">
              <a:solidFill>
                <a:srgbClr val="FF0000"/>
              </a:solidFill>
            </a:endParaRPr>
          </a:p>
          <a:p>
            <a:pPr>
              <a:buFont typeface="Calibri Light" charset="0"/>
              <a:buAutoNum type="arabicPeriod"/>
            </a:pPr>
            <a:endParaRPr lang="en-US" altLang="en-US" sz="2400" dirty="0">
              <a:solidFill>
                <a:srgbClr val="34666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26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fld id="{4404E7DB-AAC6-8147-BB98-6C6FA6ADE169}" type="slidenum">
              <a:rPr lang="en-GB" altLang="en-US">
                <a:solidFill>
                  <a:schemeClr val="bg1"/>
                </a:solidFill>
              </a:rPr>
              <a:pPr/>
              <a:t>9</a:t>
            </a:fld>
            <a:endParaRPr lang="en-GB" altLang="en-US">
              <a:solidFill>
                <a:schemeClr val="bg1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628650" y="0"/>
            <a:ext cx="7886700" cy="619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PH" sz="3200" b="1" dirty="0" smtClean="0">
                <a:solidFill>
                  <a:srgbClr val="346667"/>
                </a:solidFill>
                <a:latin typeface="+mn-lt"/>
                <a:ea typeface="SimSun" pitchFamily="2" charset="-122"/>
              </a:rPr>
              <a:t>Exercise 2  – Part II</a:t>
            </a:r>
          </a:p>
        </p:txBody>
      </p:sp>
      <p:sp>
        <p:nvSpPr>
          <p:cNvPr id="19460" name="Rectangle 12"/>
          <p:cNvSpPr>
            <a:spLocks noChangeArrowheads="1"/>
          </p:cNvSpPr>
          <p:nvPr/>
        </p:nvSpPr>
        <p:spPr bwMode="auto">
          <a:xfrm>
            <a:off x="323528" y="470880"/>
            <a:ext cx="864096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7663" indent="-347663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marL="12700" indent="-12700"/>
            <a:r>
              <a:rPr lang="en-US" altLang="zh-CN" sz="3200" u="sng" dirty="0" smtClean="0">
                <a:solidFill>
                  <a:srgbClr val="346667"/>
                </a:solidFill>
              </a:rPr>
              <a:t>Conversion of </a:t>
            </a:r>
            <a:r>
              <a:rPr lang="en-US" altLang="zh-CN" sz="3200" u="sng" dirty="0" err="1" smtClean="0">
                <a:solidFill>
                  <a:srgbClr val="346667"/>
                </a:solidFill>
              </a:rPr>
              <a:t>AccessMod</a:t>
            </a:r>
            <a:r>
              <a:rPr lang="en-US" altLang="zh-CN" sz="3200" u="sng" dirty="0" smtClean="0">
                <a:solidFill>
                  <a:srgbClr val="346667"/>
                </a:solidFill>
              </a:rPr>
              <a:t> distances and travel times </a:t>
            </a:r>
            <a:endParaRPr lang="en-US" altLang="en-US" sz="3200" u="sng" dirty="0">
              <a:solidFill>
                <a:srgbClr val="346667"/>
              </a:solidFill>
            </a:endParaRPr>
          </a:p>
          <a:p>
            <a:pPr marL="514350" indent="-514350">
              <a:buFont typeface="+mj-lt"/>
              <a:buAutoNum type="arabicPeriod" startAt="5"/>
            </a:pPr>
            <a:endParaRPr lang="en-US" sz="3200" dirty="0">
              <a:solidFill>
                <a:srgbClr val="346667"/>
              </a:solidFill>
            </a:endParaRPr>
          </a:p>
          <a:p>
            <a:endParaRPr lang="en-US" altLang="en-US" sz="3200" u="sng" dirty="0">
              <a:solidFill>
                <a:srgbClr val="346667"/>
              </a:solidFill>
            </a:endParaRPr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319212" y="1520850"/>
            <a:ext cx="8824788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971550" indent="-5143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marL="311150" indent="-311150">
              <a:buFont typeface="Arial" charset="0"/>
              <a:buChar char="•"/>
            </a:pPr>
            <a:r>
              <a:rPr lang="en-US" altLang="en-US" sz="2400" dirty="0" smtClean="0">
                <a:solidFill>
                  <a:srgbClr val="FF0000"/>
                </a:solidFill>
              </a:rPr>
              <a:t>PROBLEM: </a:t>
            </a:r>
          </a:p>
          <a:p>
            <a:pPr marL="768350" lvl="1" indent="-311150">
              <a:buFont typeface="Arial" charset="0"/>
              <a:buChar char="•"/>
            </a:pPr>
            <a:r>
              <a:rPr lang="en-US" altLang="en-US" sz="2400" dirty="0" smtClean="0">
                <a:solidFill>
                  <a:srgbClr val="346667"/>
                </a:solidFill>
              </a:rPr>
              <a:t>The file currently contains the distances and travel times between EPI community in the </a:t>
            </a:r>
            <a:r>
              <a:rPr lang="en-US" altLang="en-US" sz="2400" dirty="0" err="1" smtClean="0">
                <a:solidFill>
                  <a:srgbClr val="346667"/>
                </a:solidFill>
              </a:rPr>
              <a:t>Koke</a:t>
            </a:r>
            <a:r>
              <a:rPr lang="en-US" altLang="en-US" sz="2400" dirty="0" smtClean="0">
                <a:solidFill>
                  <a:srgbClr val="346667"/>
                </a:solidFill>
              </a:rPr>
              <a:t> </a:t>
            </a:r>
            <a:r>
              <a:rPr lang="en-US" altLang="en-US" sz="2400" dirty="0" err="1" smtClean="0">
                <a:solidFill>
                  <a:srgbClr val="346667"/>
                </a:solidFill>
              </a:rPr>
              <a:t>Ko</a:t>
            </a:r>
            <a:r>
              <a:rPr lang="en-US" altLang="en-US" sz="2400" dirty="0" smtClean="0">
                <a:solidFill>
                  <a:srgbClr val="346667"/>
                </a:solidFill>
              </a:rPr>
              <a:t> </a:t>
            </a:r>
            <a:r>
              <a:rPr lang="en-US" altLang="en-US" sz="2400" dirty="0" err="1" smtClean="0">
                <a:solidFill>
                  <a:srgbClr val="346667"/>
                </a:solidFill>
              </a:rPr>
              <a:t>Kwha</a:t>
            </a:r>
            <a:r>
              <a:rPr lang="en-US" altLang="en-US" sz="2400" dirty="0" smtClean="0">
                <a:solidFill>
                  <a:srgbClr val="346667"/>
                </a:solidFill>
              </a:rPr>
              <a:t> focus RHC and an example RHC</a:t>
            </a:r>
          </a:p>
          <a:p>
            <a:pPr marL="768350" lvl="1" indent="-311150">
              <a:buFont typeface="Arial" charset="0"/>
              <a:buChar char="•"/>
            </a:pPr>
            <a:r>
              <a:rPr lang="en-US" altLang="en-US" sz="2400" dirty="0" smtClean="0">
                <a:solidFill>
                  <a:srgbClr val="346667"/>
                </a:solidFill>
              </a:rPr>
              <a:t>For the </a:t>
            </a:r>
            <a:r>
              <a:rPr lang="en-US" altLang="en-US" sz="2400" dirty="0" err="1" smtClean="0">
                <a:solidFill>
                  <a:srgbClr val="346667"/>
                </a:solidFill>
              </a:rPr>
              <a:t>microplanning</a:t>
            </a:r>
            <a:r>
              <a:rPr lang="en-US" altLang="en-US" sz="2400" dirty="0" smtClean="0">
                <a:solidFill>
                  <a:srgbClr val="346667"/>
                </a:solidFill>
              </a:rPr>
              <a:t> maps, we are interested only in the distances and travel times between  EPI communities and the health facilities they report to (Level 1)</a:t>
            </a:r>
          </a:p>
          <a:p>
            <a:pPr marL="311150" indent="-311150">
              <a:buFont typeface="Arial" charset="0"/>
              <a:buChar char="•"/>
            </a:pPr>
            <a:r>
              <a:rPr lang="en-US" altLang="en-US" sz="2400" b="1" dirty="0" smtClean="0">
                <a:solidFill>
                  <a:srgbClr val="346667"/>
                </a:solidFill>
              </a:rPr>
              <a:t>EXERCISE</a:t>
            </a:r>
          </a:p>
          <a:p>
            <a:pPr marL="768350" lvl="1" indent="-311150">
              <a:buFont typeface="Arial" charset="0"/>
              <a:buChar char="•"/>
            </a:pPr>
            <a:r>
              <a:rPr lang="en-US" altLang="en-US" sz="2400" dirty="0" smtClean="0">
                <a:solidFill>
                  <a:srgbClr val="346667"/>
                </a:solidFill>
              </a:rPr>
              <a:t>Using the printed EPI communities master list as a reference, modified the excel table so that it contains only the records of the distances between EPI community and the health facility they report to</a:t>
            </a:r>
            <a:br>
              <a:rPr lang="en-US" altLang="en-US" sz="2400" dirty="0" smtClean="0">
                <a:solidFill>
                  <a:srgbClr val="346667"/>
                </a:solidFill>
              </a:rPr>
            </a:br>
            <a:endParaRPr lang="en-US" altLang="en-US" sz="2400" dirty="0">
              <a:solidFill>
                <a:srgbClr val="FF0000"/>
              </a:solidFill>
            </a:endParaRPr>
          </a:p>
          <a:p>
            <a:pPr>
              <a:buFont typeface="Calibri Light" charset="0"/>
              <a:buAutoNum type="arabicPeriod"/>
            </a:pPr>
            <a:endParaRPr lang="en-US" altLang="en-US" sz="2400" dirty="0">
              <a:solidFill>
                <a:srgbClr val="34666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55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MORU_Epi_HGLC_templat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RU_Epi_template.potx" id="{C4C6975B-1ACD-426D-B7B7-6BADFDA88C4B}" vid="{8964BB0A-67A4-4C3D-BACD-1CA8771A41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2671</TotalTime>
  <Words>1318</Words>
  <Application>Microsoft Office PowerPoint</Application>
  <PresentationFormat>On-screen Show (4:3)</PresentationFormat>
  <Paragraphs>163</Paragraphs>
  <Slides>16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SimSun</vt:lpstr>
      <vt:lpstr>SimSun</vt:lpstr>
      <vt:lpstr>Arial</vt:lpstr>
      <vt:lpstr>Calibri</vt:lpstr>
      <vt:lpstr>Calibri Light</vt:lpstr>
      <vt:lpstr>Open Sans</vt:lpstr>
      <vt:lpstr>Wingdings</vt:lpstr>
      <vt:lpstr>1_MORU_Epi_HGLC_template</vt:lpstr>
      <vt:lpstr>PowerPoint Presentation</vt:lpstr>
      <vt:lpstr>Summary</vt:lpstr>
      <vt:lpstr>Summary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Exercise 2 – Part III</vt:lpstr>
      <vt:lpstr>Exercise 2 – Part III (cont’ed)</vt:lpstr>
      <vt:lpstr>Exercise 2 – Part III (cont’ed)</vt:lpstr>
      <vt:lpstr>Exercise 2 – Part III (cont’ed)</vt:lpstr>
      <vt:lpstr>Exercise 2 – Part III (cont’ed)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Lenovo</cp:lastModifiedBy>
  <cp:revision>152</cp:revision>
  <dcterms:created xsi:type="dcterms:W3CDTF">2018-03-01T21:43:38Z</dcterms:created>
  <dcterms:modified xsi:type="dcterms:W3CDTF">2018-03-13T19:48:12Z</dcterms:modified>
</cp:coreProperties>
</file>