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3" r:id="rId1"/>
  </p:sldMasterIdLst>
  <p:notesMasterIdLst>
    <p:notesMasterId r:id="rId30"/>
  </p:notesMasterIdLst>
  <p:handoutMasterIdLst>
    <p:handoutMasterId r:id="rId31"/>
  </p:handoutMasterIdLst>
  <p:sldIdLst>
    <p:sldId id="714" r:id="rId2"/>
    <p:sldId id="390" r:id="rId3"/>
    <p:sldId id="715" r:id="rId4"/>
    <p:sldId id="352" r:id="rId5"/>
    <p:sldId id="717" r:id="rId6"/>
    <p:sldId id="718" r:id="rId7"/>
    <p:sldId id="719" r:id="rId8"/>
    <p:sldId id="720" r:id="rId9"/>
    <p:sldId id="721" r:id="rId10"/>
    <p:sldId id="722" r:id="rId11"/>
    <p:sldId id="497" r:id="rId12"/>
    <p:sldId id="414" r:id="rId13"/>
    <p:sldId id="716" r:id="rId14"/>
    <p:sldId id="355" r:id="rId15"/>
    <p:sldId id="723" r:id="rId16"/>
    <p:sldId id="362" r:id="rId17"/>
    <p:sldId id="361" r:id="rId18"/>
    <p:sldId id="360" r:id="rId19"/>
    <p:sldId id="359" r:id="rId20"/>
    <p:sldId id="363" r:id="rId21"/>
    <p:sldId id="356" r:id="rId22"/>
    <p:sldId id="344" r:id="rId23"/>
    <p:sldId id="357" r:id="rId24"/>
    <p:sldId id="358" r:id="rId25"/>
    <p:sldId id="724" r:id="rId26"/>
    <p:sldId id="406" r:id="rId27"/>
    <p:sldId id="725" r:id="rId28"/>
    <p:sldId id="726"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0" userDrawn="1">
          <p15:clr>
            <a:srgbClr val="A4A3A4"/>
          </p15:clr>
        </p15:guide>
        <p15:guide id="2" orient="horz" userDrawn="1">
          <p15:clr>
            <a:srgbClr val="A4A3A4"/>
          </p15:clr>
        </p15:guide>
        <p15:guide id="3" pos="204" userDrawn="1">
          <p15:clr>
            <a:srgbClr val="A4A3A4"/>
          </p15:clr>
        </p15:guide>
        <p15:guide id="4" orient="horz" pos="1661" userDrawn="1">
          <p15:clr>
            <a:srgbClr val="A4A3A4"/>
          </p15:clr>
        </p15:guide>
        <p15:guide id="5" pos="5012" userDrawn="1">
          <p15:clr>
            <a:srgbClr val="A4A3A4"/>
          </p15:clr>
        </p15:guide>
        <p15:guide id="6" orient="horz" pos="1071" userDrawn="1">
          <p15:clr>
            <a:srgbClr val="A4A3A4"/>
          </p15:clr>
        </p15:guide>
        <p15:guide id="7" pos="1882" userDrawn="1">
          <p15:clr>
            <a:srgbClr val="A4A3A4"/>
          </p15:clr>
        </p15:guide>
        <p15:guide id="8" orient="horz" pos="935" userDrawn="1">
          <p15:clr>
            <a:srgbClr val="A4A3A4"/>
          </p15:clr>
        </p15:guide>
        <p15:guide id="9" orient="horz" pos="2478" userDrawn="1">
          <p15:clr>
            <a:srgbClr val="A4A3A4"/>
          </p15:clr>
        </p15:guide>
        <p15:guide id="10" pos="748" userDrawn="1">
          <p15:clr>
            <a:srgbClr val="A4A3A4"/>
          </p15:clr>
        </p15:guide>
        <p15:guide id="11" orient="horz" pos="2931" userDrawn="1">
          <p15:clr>
            <a:srgbClr val="A4A3A4"/>
          </p15:clr>
        </p15:guide>
        <p15:guide id="12" pos="2109" userDrawn="1">
          <p15:clr>
            <a:srgbClr val="A4A3A4"/>
          </p15:clr>
        </p15:guide>
        <p15:guide id="13" pos="2880" userDrawn="1">
          <p15:clr>
            <a:srgbClr val="A4A3A4"/>
          </p15:clr>
        </p15:guide>
        <p15:guide id="14" pos="3878" userDrawn="1">
          <p15:clr>
            <a:srgbClr val="A4A3A4"/>
          </p15:clr>
        </p15:guide>
        <p15:guide id="15" orient="horz" pos="261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346667"/>
    <a:srgbClr val="254061"/>
    <a:srgbClr val="007DB7"/>
    <a:srgbClr val="FFFF00"/>
    <a:srgbClr val="F2A314"/>
    <a:srgbClr val="D7E4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88696" autoAdjust="0"/>
  </p:normalViewPr>
  <p:slideViewPr>
    <p:cSldViewPr>
      <p:cViewPr varScale="1">
        <p:scale>
          <a:sx n="82" d="100"/>
          <a:sy n="82" d="100"/>
        </p:scale>
        <p:origin x="1382" y="67"/>
      </p:cViewPr>
      <p:guideLst>
        <p:guide orient="horz" pos="300"/>
        <p:guide orient="horz"/>
        <p:guide pos="204"/>
        <p:guide orient="horz" pos="1661"/>
        <p:guide pos="5012"/>
        <p:guide orient="horz" pos="1071"/>
        <p:guide pos="1882"/>
        <p:guide orient="horz" pos="935"/>
        <p:guide orient="horz" pos="2478"/>
        <p:guide pos="748"/>
        <p:guide orient="horz" pos="2931"/>
        <p:guide pos="2109"/>
        <p:guide pos="2880"/>
        <p:guide pos="3878"/>
        <p:guide orient="horz" pos="2614"/>
      </p:guideLst>
    </p:cSldViewPr>
  </p:slideViewPr>
  <p:notesTextViewPr>
    <p:cViewPr>
      <p:scale>
        <a:sx n="3" d="2"/>
        <a:sy n="3" d="2"/>
      </p:scale>
      <p:origin x="0" y="0"/>
    </p:cViewPr>
  </p:notesTextViewPr>
  <p:sorterViewPr>
    <p:cViewPr varScale="1">
      <p:scale>
        <a:sx n="100" d="100"/>
        <a:sy n="100" d="100"/>
      </p:scale>
      <p:origin x="0" y="0"/>
    </p:cViewPr>
  </p:sorterViewPr>
  <p:notesViewPr>
    <p:cSldViewPr>
      <p:cViewPr varScale="1">
        <p:scale>
          <a:sx n="84" d="100"/>
          <a:sy n="84" d="100"/>
        </p:scale>
        <p:origin x="3828"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2149A8D-3476-4AF5-899A-F06ECDD724B1}" type="datetimeFigureOut">
              <a:rPr lang="en-US" smtClean="0"/>
              <a:pPr/>
              <a:t>02-Dec-19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CECF274-3B34-4961-8BC0-F6906ADCEB50}" type="slidenum">
              <a:rPr lang="en-US" smtClean="0"/>
              <a:pPr/>
              <a:t>‹#›</a:t>
            </a:fld>
            <a:endParaRPr lang="en-US"/>
          </a:p>
        </p:txBody>
      </p:sp>
    </p:spTree>
    <p:extLst>
      <p:ext uri="{BB962C8B-B14F-4D97-AF65-F5344CB8AC3E}">
        <p14:creationId xmlns:p14="http://schemas.microsoft.com/office/powerpoint/2010/main" val="22533249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8FE7047-6A9A-4C50-BABB-ACEDFEF60370}" type="datetimeFigureOut">
              <a:rPr lang="en-US" smtClean="0"/>
              <a:pPr/>
              <a:t>02-Dec-19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C6D4C12-3811-4920-911D-863E60F399B3}" type="slidenum">
              <a:rPr lang="en-US" smtClean="0"/>
              <a:pPr/>
              <a:t>‹#›</a:t>
            </a:fld>
            <a:endParaRPr lang="en-US"/>
          </a:p>
        </p:txBody>
      </p:sp>
    </p:spTree>
    <p:extLst>
      <p:ext uri="{BB962C8B-B14F-4D97-AF65-F5344CB8AC3E}">
        <p14:creationId xmlns:p14="http://schemas.microsoft.com/office/powerpoint/2010/main" val="1158588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C6D4C12-3811-4920-911D-863E60F399B3}" type="slidenum">
              <a:rPr lang="en-US" smtClean="0"/>
              <a:pPr/>
              <a:t>1</a:t>
            </a:fld>
            <a:endParaRPr lang="en-US"/>
          </a:p>
        </p:txBody>
      </p:sp>
    </p:spTree>
    <p:extLst>
      <p:ext uri="{BB962C8B-B14F-4D97-AF65-F5344CB8AC3E}">
        <p14:creationId xmlns:p14="http://schemas.microsoft.com/office/powerpoint/2010/main" val="33976275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180F540D-3F61-448B-826E-DCABFB3E1153}" type="slidenum">
              <a:rPr lang="en-US"/>
              <a:pPr/>
              <a:t>10</a:t>
            </a:fld>
            <a:endParaRPr lang="en-US"/>
          </a:p>
        </p:txBody>
      </p:sp>
      <p:sp>
        <p:nvSpPr>
          <p:cNvPr id="97283" name="Rectangle 2"/>
          <p:cNvSpPr>
            <a:spLocks noGrp="1" noRot="1" noChangeAspect="1" noChangeArrowheads="1" noTextEdit="1"/>
          </p:cNvSpPr>
          <p:nvPr>
            <p:ph type="sldImg"/>
          </p:nvPr>
        </p:nvSpPr>
        <p:spPr>
          <a:xfrm>
            <a:off x="896938" y="731838"/>
            <a:ext cx="4876800" cy="3657600"/>
          </a:xfrm>
          <a:ln/>
        </p:spPr>
      </p:sp>
      <p:sp>
        <p:nvSpPr>
          <p:cNvPr id="97284" name="Rectangle 3"/>
          <p:cNvSpPr>
            <a:spLocks noGrp="1" noChangeArrowheads="1"/>
          </p:cNvSpPr>
          <p:nvPr>
            <p:ph type="body" idx="1"/>
          </p:nvPr>
        </p:nvSpPr>
        <p:spPr>
          <a:xfrm>
            <a:off x="666750" y="4632325"/>
            <a:ext cx="5335588" cy="4389438"/>
          </a:xfrm>
          <a:noFill/>
          <a:ln/>
        </p:spPr>
        <p:txBody>
          <a:bodyPr/>
          <a:lstStyle/>
          <a:p>
            <a:pPr eaLnBrk="1" hangingPunct="1"/>
            <a:endParaRPr lang="fr-FR"/>
          </a:p>
        </p:txBody>
      </p:sp>
    </p:spTree>
    <p:extLst>
      <p:ext uri="{BB962C8B-B14F-4D97-AF65-F5344CB8AC3E}">
        <p14:creationId xmlns:p14="http://schemas.microsoft.com/office/powerpoint/2010/main" val="2575789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a:t>Malawi</a:t>
            </a:r>
          </a:p>
          <a:p>
            <a:r>
              <a:rPr lang="en-US" dirty="0"/>
              <a:t>Rwanda</a:t>
            </a:r>
          </a:p>
          <a:p>
            <a:r>
              <a:rPr lang="en-US" dirty="0"/>
              <a:t>Nigeria</a:t>
            </a:r>
          </a:p>
          <a:p>
            <a:r>
              <a:rPr lang="en-US" dirty="0"/>
              <a:t>Mexico</a:t>
            </a:r>
          </a:p>
          <a:p>
            <a:r>
              <a:rPr lang="en-US" dirty="0"/>
              <a:t>Kosovo</a:t>
            </a:r>
          </a:p>
          <a:p>
            <a:r>
              <a:rPr lang="en-US" dirty="0"/>
              <a:t>Kazakhstan</a:t>
            </a:r>
          </a:p>
          <a:p>
            <a:r>
              <a:rPr lang="en-US" dirty="0"/>
              <a:t>Philippines</a:t>
            </a:r>
          </a:p>
          <a:p>
            <a:r>
              <a:rPr lang="en-US" dirty="0"/>
              <a:t>Kashmir (</a:t>
            </a:r>
            <a:r>
              <a:rPr lang="en-US" dirty="0" err="1"/>
              <a:t>Inde</a:t>
            </a:r>
            <a:r>
              <a:rPr lang="en-US" dirty="0"/>
              <a:t>)</a:t>
            </a:r>
          </a:p>
          <a:p>
            <a:r>
              <a:rPr lang="en-US" dirty="0"/>
              <a:t>Burkina Faso</a:t>
            </a:r>
          </a:p>
          <a:p>
            <a:r>
              <a:rPr lang="en-US" dirty="0"/>
              <a:t>Laos</a:t>
            </a:r>
          </a:p>
          <a:p>
            <a:r>
              <a:rPr lang="en-US" dirty="0"/>
              <a:t>Iran</a:t>
            </a:r>
          </a:p>
          <a:p>
            <a:r>
              <a:rPr lang="en-US" dirty="0"/>
              <a:t>+ les pays des articles </a:t>
            </a:r>
            <a:r>
              <a:rPr lang="en-US" dirty="0" err="1"/>
              <a:t>postés</a:t>
            </a:r>
            <a:r>
              <a:rPr lang="en-US" dirty="0"/>
              <a:t> sur le site </a:t>
            </a:r>
            <a:r>
              <a:rPr lang="en-US" dirty="0" err="1"/>
              <a:t>d'AccessMod</a:t>
            </a:r>
            <a:endParaRPr lang="en-US" dirty="0"/>
          </a:p>
          <a:p>
            <a:endParaRPr lang="en-GB" dirty="0"/>
          </a:p>
          <a:p>
            <a:endParaRPr lang="en-GB" dirty="0"/>
          </a:p>
          <a:p>
            <a:r>
              <a:rPr lang="en-GB" dirty="0"/>
              <a:t>The analysis makes use of </a:t>
            </a:r>
            <a:r>
              <a:rPr lang="en-GB" dirty="0" err="1"/>
              <a:t>Accessmod</a:t>
            </a:r>
            <a:r>
              <a:rPr lang="en-GB" dirty="0"/>
              <a:t>, which is WHO Geographic Information System (GIS) software that works of the standard GIS ESRI ArcGIS platform but performs additional analytical functions, such as examining the capacity of each facility to deliver services, and to run scale up scenarios. </a:t>
            </a:r>
            <a:r>
              <a:rPr lang="en-US" dirty="0"/>
              <a:t>These are important functions related to strategic planning and forecasting population health needs. </a:t>
            </a:r>
            <a:endParaRPr lang="en-GB" dirty="0"/>
          </a:p>
          <a:p>
            <a:r>
              <a:rPr lang="en-US" dirty="0"/>
              <a:t> </a:t>
            </a:r>
            <a:endParaRPr lang="en-GB" dirty="0"/>
          </a:p>
          <a:p>
            <a:r>
              <a:rPr lang="en-US" dirty="0" err="1"/>
              <a:t>Accesmod</a:t>
            </a:r>
            <a:r>
              <a:rPr lang="en-US" dirty="0"/>
              <a:t> allows for taking into account conjointly the location and the maximum coverage capacity of each health care provider, the geographic distribution of the population, the environment that the patient will have to cross to reach the care provider, as well as the transportation mode s/he will be using, and the capacity of each facility to provide services (i.e., up to a threshold or saturation point).</a:t>
            </a:r>
            <a:endParaRPr lang="en-GB" dirty="0"/>
          </a:p>
          <a:p>
            <a:r>
              <a:rPr lang="en-US" dirty="0"/>
              <a:t> </a:t>
            </a:r>
            <a:endParaRPr lang="en-GB" dirty="0"/>
          </a:p>
          <a:p>
            <a:r>
              <a:rPr lang="en-US" dirty="0"/>
              <a:t>Over the years, </a:t>
            </a:r>
            <a:r>
              <a:rPr lang="en-GB" dirty="0"/>
              <a:t>two versions of </a:t>
            </a:r>
            <a:r>
              <a:rPr lang="en-GB" dirty="0" err="1"/>
              <a:t>AccessMod</a:t>
            </a:r>
            <a:r>
              <a:rPr lang="en-GB" dirty="0"/>
              <a:t> have been freely shared with the public (Version 3.0, released in 2008, has been downloaded more than 1'000 times from ESRI’s </a:t>
            </a:r>
            <a:r>
              <a:rPr lang="en-GB" dirty="0" err="1"/>
              <a:t>ArcScript</a:t>
            </a:r>
            <a:r>
              <a:rPr lang="en-GB" dirty="0"/>
              <a:t> web site), and Version 4.0 for ArcGIS 9.3.1 has been downloaded 466 times since its release in June 2012, also accessible from ArcGIS online). </a:t>
            </a:r>
            <a:r>
              <a:rPr lang="en-GB" dirty="0" err="1"/>
              <a:t>AccessMod</a:t>
            </a:r>
            <a:r>
              <a:rPr lang="en-GB" dirty="0"/>
              <a:t> has been used to measure physical accessibility and geographic coverage in many low- and middle income countries including Rwanda, Namibia and Sao Tomé and Principe.</a:t>
            </a:r>
          </a:p>
          <a:p>
            <a:r>
              <a:rPr lang="en-GB" dirty="0"/>
              <a:t> </a:t>
            </a:r>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11EAE58-9F69-4FBA-999C-0D092074DA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626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FE240C99-E31C-49A2-8087-B24AA341F02A}" type="slidenum">
              <a:rPr lang="en-GB" smtClean="0"/>
              <a:pPr/>
              <a:t>12</a:t>
            </a:fld>
            <a:endParaRPr lang="en-GB"/>
          </a:p>
        </p:txBody>
      </p:sp>
      <p:sp>
        <p:nvSpPr>
          <p:cNvPr id="18435" name="Rectangle 2"/>
          <p:cNvSpPr>
            <a:spLocks noGrp="1" noRot="1" noChangeAspect="1" noChangeArrowheads="1" noTextEdit="1"/>
          </p:cNvSpPr>
          <p:nvPr>
            <p:ph type="sldImg"/>
          </p:nvPr>
        </p:nvSpPr>
        <p:spPr>
          <a:xfrm>
            <a:off x="917575" y="746125"/>
            <a:ext cx="4973638" cy="3730625"/>
          </a:xfrm>
          <a:ln/>
        </p:spPr>
      </p:sp>
      <p:sp>
        <p:nvSpPr>
          <p:cNvPr id="18436" name="Rectangle 3"/>
          <p:cNvSpPr>
            <a:spLocks noGrp="1" noChangeArrowheads="1"/>
          </p:cNvSpPr>
          <p:nvPr>
            <p:ph type="body" idx="1"/>
          </p:nvPr>
        </p:nvSpPr>
        <p:spPr>
          <a:noFill/>
          <a:ln/>
        </p:spPr>
        <p:txBody>
          <a:bodyPr/>
          <a:lstStyle/>
          <a:p>
            <a:pPr>
              <a:spcBef>
                <a:spcPct val="0"/>
              </a:spcBef>
            </a:pPr>
            <a:r>
              <a:rPr lang="en-GB"/>
              <a:t>Spatial Analysis looks at  the relationship between geographical objects</a:t>
            </a:r>
          </a:p>
          <a:p>
            <a:pPr>
              <a:spcBef>
                <a:spcPct val="0"/>
              </a:spcBef>
            </a:pPr>
            <a:endParaRPr lang="fr-CH"/>
          </a:p>
          <a:p>
            <a:pPr>
              <a:spcBef>
                <a:spcPct val="0"/>
              </a:spcBef>
            </a:pPr>
            <a:r>
              <a:rPr lang="fr-CH"/>
              <a:t>Spatial modelling allows us to model phenomena based on geographical information</a:t>
            </a:r>
          </a:p>
          <a:p>
            <a:pPr>
              <a:spcBef>
                <a:spcPct val="0"/>
              </a:spcBef>
            </a:pPr>
            <a:endParaRPr lang="fr-CH"/>
          </a:p>
          <a:p>
            <a:pPr>
              <a:spcBef>
                <a:spcPct val="0"/>
              </a:spcBef>
            </a:pPr>
            <a:r>
              <a:rPr lang="fr-CH"/>
              <a:t>Poverty and hazard mapping are part of vulnerability mapping</a:t>
            </a:r>
          </a:p>
          <a:p>
            <a:pPr>
              <a:spcBef>
                <a:spcPct val="0"/>
              </a:spcBef>
            </a:pPr>
            <a:endParaRPr lang="fr-CH"/>
          </a:p>
          <a:p>
            <a:pPr>
              <a:spcBef>
                <a:spcPct val="0"/>
              </a:spcBef>
            </a:pPr>
            <a:endParaRPr lang="en-GB"/>
          </a:p>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FE240C99-E31C-49A2-8087-B24AA341F02A}" type="slidenum">
              <a:rPr lang="en-GB" smtClean="0"/>
              <a:pPr/>
              <a:t>13</a:t>
            </a:fld>
            <a:endParaRPr lang="en-GB"/>
          </a:p>
        </p:txBody>
      </p:sp>
      <p:sp>
        <p:nvSpPr>
          <p:cNvPr id="18435" name="Rectangle 2"/>
          <p:cNvSpPr>
            <a:spLocks noGrp="1" noRot="1" noChangeAspect="1" noChangeArrowheads="1" noTextEdit="1"/>
          </p:cNvSpPr>
          <p:nvPr>
            <p:ph type="sldImg"/>
          </p:nvPr>
        </p:nvSpPr>
        <p:spPr>
          <a:xfrm>
            <a:off x="917575" y="746125"/>
            <a:ext cx="4973638" cy="3730625"/>
          </a:xfrm>
          <a:ln/>
        </p:spPr>
      </p:sp>
      <p:sp>
        <p:nvSpPr>
          <p:cNvPr id="18436" name="Rectangle 3"/>
          <p:cNvSpPr>
            <a:spLocks noGrp="1" noChangeArrowheads="1"/>
          </p:cNvSpPr>
          <p:nvPr>
            <p:ph type="body" idx="1"/>
          </p:nvPr>
        </p:nvSpPr>
        <p:spPr>
          <a:noFill/>
          <a:ln/>
        </p:spPr>
        <p:txBody>
          <a:bodyPr/>
          <a:lstStyle/>
          <a:p>
            <a:pPr>
              <a:spcBef>
                <a:spcPct val="0"/>
              </a:spcBef>
            </a:pPr>
            <a:r>
              <a:rPr lang="en-GB"/>
              <a:t>Spatial Analysis looks at  the relationship between geographical objects</a:t>
            </a:r>
          </a:p>
          <a:p>
            <a:pPr>
              <a:spcBef>
                <a:spcPct val="0"/>
              </a:spcBef>
            </a:pPr>
            <a:endParaRPr lang="fr-CH"/>
          </a:p>
          <a:p>
            <a:pPr>
              <a:spcBef>
                <a:spcPct val="0"/>
              </a:spcBef>
            </a:pPr>
            <a:r>
              <a:rPr lang="fr-CH"/>
              <a:t>Spatial modelling allows us to model phenomena based on geographical information</a:t>
            </a:r>
          </a:p>
          <a:p>
            <a:pPr>
              <a:spcBef>
                <a:spcPct val="0"/>
              </a:spcBef>
            </a:pPr>
            <a:endParaRPr lang="fr-CH"/>
          </a:p>
          <a:p>
            <a:pPr>
              <a:spcBef>
                <a:spcPct val="0"/>
              </a:spcBef>
            </a:pPr>
            <a:r>
              <a:rPr lang="fr-CH"/>
              <a:t>Poverty and hazard mapping are part of vulnerability mapping</a:t>
            </a:r>
          </a:p>
          <a:p>
            <a:pPr>
              <a:spcBef>
                <a:spcPct val="0"/>
              </a:spcBef>
            </a:pPr>
            <a:endParaRPr lang="fr-CH"/>
          </a:p>
          <a:p>
            <a:pPr>
              <a:spcBef>
                <a:spcPct val="0"/>
              </a:spcBef>
            </a:pPr>
            <a:endParaRPr lang="en-GB"/>
          </a:p>
          <a:p>
            <a:endParaRPr lang="en-US"/>
          </a:p>
        </p:txBody>
      </p:sp>
    </p:spTree>
    <p:extLst>
      <p:ext uri="{BB962C8B-B14F-4D97-AF65-F5344CB8AC3E}">
        <p14:creationId xmlns:p14="http://schemas.microsoft.com/office/powerpoint/2010/main" val="22929076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6B6AE309-1F2F-4411-9F28-19588631C9BD}" type="slidenum">
              <a:rPr lang="en-US"/>
              <a:pPr/>
              <a:t>14</a:t>
            </a:fld>
            <a:endParaRPr lang="en-US" dirty="0"/>
          </a:p>
        </p:txBody>
      </p:sp>
      <p:sp>
        <p:nvSpPr>
          <p:cNvPr id="102403" name="Rectangle 2"/>
          <p:cNvSpPr>
            <a:spLocks noGrp="1" noRot="1" noChangeAspect="1" noChangeArrowheads="1" noTextEdit="1"/>
          </p:cNvSpPr>
          <p:nvPr>
            <p:ph type="sldImg"/>
          </p:nvPr>
        </p:nvSpPr>
        <p:spPr>
          <a:xfrm>
            <a:off x="896938" y="731838"/>
            <a:ext cx="4876800" cy="3657600"/>
          </a:xfrm>
          <a:ln/>
        </p:spPr>
      </p:sp>
      <p:sp>
        <p:nvSpPr>
          <p:cNvPr id="102404" name="Rectangle 3"/>
          <p:cNvSpPr>
            <a:spLocks noGrp="1" noChangeArrowheads="1"/>
          </p:cNvSpPr>
          <p:nvPr>
            <p:ph type="body" idx="1"/>
          </p:nvPr>
        </p:nvSpPr>
        <p:spPr>
          <a:xfrm>
            <a:off x="666750" y="4632325"/>
            <a:ext cx="5335588" cy="4389438"/>
          </a:xfrm>
          <a:noFill/>
          <a:ln/>
        </p:spPr>
        <p:txBody>
          <a:bodyPr/>
          <a:lstStyle/>
          <a:p>
            <a:pPr eaLnBrk="1" hangingPunct="1"/>
            <a:endParaRPr lang="fr-F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6B6AE309-1F2F-4411-9F28-19588631C9BD}" type="slidenum">
              <a:rPr lang="en-US"/>
              <a:pPr/>
              <a:t>15</a:t>
            </a:fld>
            <a:endParaRPr lang="en-US" dirty="0"/>
          </a:p>
        </p:txBody>
      </p:sp>
      <p:sp>
        <p:nvSpPr>
          <p:cNvPr id="102403" name="Rectangle 2"/>
          <p:cNvSpPr>
            <a:spLocks noGrp="1" noRot="1" noChangeAspect="1" noChangeArrowheads="1" noTextEdit="1"/>
          </p:cNvSpPr>
          <p:nvPr>
            <p:ph type="sldImg"/>
          </p:nvPr>
        </p:nvSpPr>
        <p:spPr>
          <a:xfrm>
            <a:off x="896938" y="731838"/>
            <a:ext cx="4876800" cy="3657600"/>
          </a:xfrm>
          <a:ln/>
        </p:spPr>
      </p:sp>
      <p:sp>
        <p:nvSpPr>
          <p:cNvPr id="102404" name="Rectangle 3"/>
          <p:cNvSpPr>
            <a:spLocks noGrp="1" noChangeArrowheads="1"/>
          </p:cNvSpPr>
          <p:nvPr>
            <p:ph type="body" idx="1"/>
          </p:nvPr>
        </p:nvSpPr>
        <p:spPr>
          <a:xfrm>
            <a:off x="666750" y="4632325"/>
            <a:ext cx="5335588" cy="4389438"/>
          </a:xfrm>
          <a:noFill/>
          <a:ln/>
        </p:spPr>
        <p:txBody>
          <a:bodyPr/>
          <a:lstStyle/>
          <a:p>
            <a:pPr eaLnBrk="1" hangingPunct="1"/>
            <a:endParaRPr lang="fr-FR" dirty="0"/>
          </a:p>
        </p:txBody>
      </p:sp>
    </p:spTree>
    <p:extLst>
      <p:ext uri="{BB962C8B-B14F-4D97-AF65-F5344CB8AC3E}">
        <p14:creationId xmlns:p14="http://schemas.microsoft.com/office/powerpoint/2010/main" val="4571697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826C42FB-908E-48B0-A3E2-9C323B007C26}" type="slidenum">
              <a:rPr lang="en-US"/>
              <a:pPr/>
              <a:t>16</a:t>
            </a:fld>
            <a:endParaRPr lang="en-US"/>
          </a:p>
        </p:txBody>
      </p:sp>
      <p:sp>
        <p:nvSpPr>
          <p:cNvPr id="110595" name="Rectangle 2"/>
          <p:cNvSpPr>
            <a:spLocks noGrp="1" noRot="1" noChangeAspect="1" noChangeArrowheads="1" noTextEdit="1"/>
          </p:cNvSpPr>
          <p:nvPr>
            <p:ph type="sldImg"/>
          </p:nvPr>
        </p:nvSpPr>
        <p:spPr>
          <a:xfrm>
            <a:off x="896938" y="731838"/>
            <a:ext cx="4876800" cy="3657600"/>
          </a:xfrm>
          <a:ln/>
        </p:spPr>
      </p:sp>
      <p:sp>
        <p:nvSpPr>
          <p:cNvPr id="110596" name="Rectangle 3"/>
          <p:cNvSpPr>
            <a:spLocks noGrp="1" noChangeArrowheads="1"/>
          </p:cNvSpPr>
          <p:nvPr>
            <p:ph type="body" idx="1"/>
          </p:nvPr>
        </p:nvSpPr>
        <p:spPr>
          <a:xfrm>
            <a:off x="666750" y="4632325"/>
            <a:ext cx="5335588" cy="4389438"/>
          </a:xfrm>
          <a:noFill/>
          <a:ln/>
        </p:spPr>
        <p:txBody>
          <a:bodyPr/>
          <a:lstStyle/>
          <a:p>
            <a:pPr eaLnBrk="1" hangingPunct="1"/>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42EA1156-15F6-4451-91B2-A9305710136F}" type="slidenum">
              <a:rPr lang="en-US"/>
              <a:pPr/>
              <a:t>17</a:t>
            </a:fld>
            <a:endParaRPr lang="en-US" dirty="0"/>
          </a:p>
        </p:txBody>
      </p:sp>
      <p:sp>
        <p:nvSpPr>
          <p:cNvPr id="109571" name="Rectangle 2"/>
          <p:cNvSpPr>
            <a:spLocks noGrp="1" noRot="1" noChangeAspect="1" noChangeArrowheads="1" noTextEdit="1"/>
          </p:cNvSpPr>
          <p:nvPr>
            <p:ph type="sldImg"/>
          </p:nvPr>
        </p:nvSpPr>
        <p:spPr>
          <a:xfrm>
            <a:off x="896938" y="731838"/>
            <a:ext cx="4876800" cy="3657600"/>
          </a:xfrm>
          <a:ln/>
        </p:spPr>
      </p:sp>
      <p:sp>
        <p:nvSpPr>
          <p:cNvPr id="109572" name="Rectangle 3"/>
          <p:cNvSpPr>
            <a:spLocks noGrp="1" noChangeArrowheads="1"/>
          </p:cNvSpPr>
          <p:nvPr>
            <p:ph type="body" idx="1"/>
          </p:nvPr>
        </p:nvSpPr>
        <p:spPr>
          <a:xfrm>
            <a:off x="666750" y="4632325"/>
            <a:ext cx="5335588" cy="4389438"/>
          </a:xfrm>
          <a:noFill/>
          <a:ln/>
        </p:spPr>
        <p:txBody>
          <a:bodyPr/>
          <a:lstStyle/>
          <a:p>
            <a:pPr eaLnBrk="1" hangingPunct="1"/>
            <a:endParaRPr lang="fr-F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C5E73293-8D92-4F19-829F-E49E2D1E5AB9}" type="slidenum">
              <a:rPr lang="en-US"/>
              <a:pPr/>
              <a:t>18</a:t>
            </a:fld>
            <a:endParaRPr lang="en-US" dirty="0"/>
          </a:p>
        </p:txBody>
      </p:sp>
      <p:sp>
        <p:nvSpPr>
          <p:cNvPr id="108547" name="Rectangle 2"/>
          <p:cNvSpPr>
            <a:spLocks noGrp="1" noRot="1" noChangeAspect="1" noChangeArrowheads="1" noTextEdit="1"/>
          </p:cNvSpPr>
          <p:nvPr>
            <p:ph type="sldImg"/>
          </p:nvPr>
        </p:nvSpPr>
        <p:spPr>
          <a:xfrm>
            <a:off x="896938" y="731838"/>
            <a:ext cx="4876800" cy="3657600"/>
          </a:xfrm>
          <a:ln/>
        </p:spPr>
      </p:sp>
      <p:sp>
        <p:nvSpPr>
          <p:cNvPr id="108548" name="Rectangle 3"/>
          <p:cNvSpPr>
            <a:spLocks noGrp="1" noChangeArrowheads="1"/>
          </p:cNvSpPr>
          <p:nvPr>
            <p:ph type="body" idx="1"/>
          </p:nvPr>
        </p:nvSpPr>
        <p:spPr>
          <a:xfrm>
            <a:off x="666750" y="4632325"/>
            <a:ext cx="5335588" cy="4389438"/>
          </a:xfrm>
          <a:noFill/>
          <a:ln/>
        </p:spPr>
        <p:txBody>
          <a:bodyPr/>
          <a:lstStyle/>
          <a:p>
            <a:pPr eaLnBrk="1" hangingPunct="1"/>
            <a:endParaRPr lang="fr-FR" dirty="0"/>
          </a:p>
        </p:txBody>
      </p:sp>
    </p:spTree>
    <p:extLst>
      <p:ext uri="{BB962C8B-B14F-4D97-AF65-F5344CB8AC3E}">
        <p14:creationId xmlns:p14="http://schemas.microsoft.com/office/powerpoint/2010/main" val="16142823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F2B5DACA-06E1-4454-BB81-5AFDE35CCA55}" type="slidenum">
              <a:rPr lang="en-US"/>
              <a:pPr/>
              <a:t>19</a:t>
            </a:fld>
            <a:endParaRPr lang="en-US"/>
          </a:p>
        </p:txBody>
      </p:sp>
      <p:sp>
        <p:nvSpPr>
          <p:cNvPr id="106499" name="Rectangle 2"/>
          <p:cNvSpPr>
            <a:spLocks noGrp="1" noRot="1" noChangeAspect="1" noChangeArrowheads="1" noTextEdit="1"/>
          </p:cNvSpPr>
          <p:nvPr>
            <p:ph type="sldImg"/>
          </p:nvPr>
        </p:nvSpPr>
        <p:spPr>
          <a:xfrm>
            <a:off x="896938" y="731838"/>
            <a:ext cx="4876800" cy="3657600"/>
          </a:xfrm>
          <a:ln/>
        </p:spPr>
      </p:sp>
      <p:sp>
        <p:nvSpPr>
          <p:cNvPr id="106500" name="Rectangle 3"/>
          <p:cNvSpPr>
            <a:spLocks noGrp="1" noChangeArrowheads="1"/>
          </p:cNvSpPr>
          <p:nvPr>
            <p:ph type="body" idx="1"/>
          </p:nvPr>
        </p:nvSpPr>
        <p:spPr>
          <a:xfrm>
            <a:off x="666750" y="4632325"/>
            <a:ext cx="5335588" cy="4389438"/>
          </a:xfrm>
          <a:noFill/>
          <a:ln/>
        </p:spPr>
        <p:txBody>
          <a:bodyPr/>
          <a:lstStyle/>
          <a:p>
            <a:pPr eaLnBrk="1" hangingPunct="1"/>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1CD630BF-D491-4B48-9659-34E7C4B8A6F5}" type="slidenum">
              <a:rPr lang="en-US"/>
              <a:pPr/>
              <a:t>2</a:t>
            </a:fld>
            <a:endParaRPr lang="en-US"/>
          </a:p>
        </p:txBody>
      </p:sp>
      <p:sp>
        <p:nvSpPr>
          <p:cNvPr id="88067" name="Rectangle 2"/>
          <p:cNvSpPr>
            <a:spLocks noGrp="1" noRot="1" noChangeAspect="1" noChangeArrowheads="1" noTextEdit="1"/>
          </p:cNvSpPr>
          <p:nvPr>
            <p:ph type="sldImg"/>
          </p:nvPr>
        </p:nvSpPr>
        <p:spPr>
          <a:xfrm>
            <a:off x="896938" y="731838"/>
            <a:ext cx="4876800" cy="3657600"/>
          </a:xfrm>
          <a:ln/>
        </p:spPr>
      </p:sp>
      <p:sp>
        <p:nvSpPr>
          <p:cNvPr id="88068" name="Rectangle 3"/>
          <p:cNvSpPr>
            <a:spLocks noGrp="1" noChangeArrowheads="1"/>
          </p:cNvSpPr>
          <p:nvPr>
            <p:ph type="body" idx="1"/>
          </p:nvPr>
        </p:nvSpPr>
        <p:spPr>
          <a:xfrm>
            <a:off x="666750" y="4632325"/>
            <a:ext cx="5335588" cy="4389438"/>
          </a:xfrm>
          <a:noFill/>
          <a:ln/>
        </p:spPr>
        <p:txBody>
          <a:bodyPr/>
          <a:lstStyle/>
          <a:p>
            <a:pPr eaLnBrk="1" hangingPunct="1"/>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8DEB950E-D7CD-4CE8-8EA0-A5F9189FE206}" type="slidenum">
              <a:rPr lang="en-US"/>
              <a:pPr/>
              <a:t>20</a:t>
            </a:fld>
            <a:endParaRPr lang="en-US"/>
          </a:p>
        </p:txBody>
      </p:sp>
      <p:sp>
        <p:nvSpPr>
          <p:cNvPr id="107523" name="Rectangle 2"/>
          <p:cNvSpPr>
            <a:spLocks noGrp="1" noRot="1" noChangeAspect="1" noChangeArrowheads="1" noTextEdit="1"/>
          </p:cNvSpPr>
          <p:nvPr>
            <p:ph type="sldImg"/>
          </p:nvPr>
        </p:nvSpPr>
        <p:spPr>
          <a:xfrm>
            <a:off x="896938" y="731838"/>
            <a:ext cx="4876800" cy="3657600"/>
          </a:xfrm>
          <a:ln/>
        </p:spPr>
      </p:sp>
      <p:sp>
        <p:nvSpPr>
          <p:cNvPr id="107524" name="Rectangle 3"/>
          <p:cNvSpPr>
            <a:spLocks noGrp="1" noChangeArrowheads="1"/>
          </p:cNvSpPr>
          <p:nvPr>
            <p:ph type="body" idx="1"/>
          </p:nvPr>
        </p:nvSpPr>
        <p:spPr>
          <a:xfrm>
            <a:off x="666750" y="4632325"/>
            <a:ext cx="5335588" cy="4389438"/>
          </a:xfrm>
          <a:noFill/>
          <a:ln/>
        </p:spPr>
        <p:txBody>
          <a:bodyPr/>
          <a:lstStyle/>
          <a:p>
            <a:pPr eaLnBrk="1" hangingPunct="1"/>
            <a:endParaRPr 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0F42EB55-BF64-4B07-9A48-4E4E443DA1BF}" type="slidenum">
              <a:rPr lang="en-US"/>
              <a:pPr/>
              <a:t>21</a:t>
            </a:fld>
            <a:endParaRPr lang="en-US" dirty="0"/>
          </a:p>
        </p:txBody>
      </p:sp>
      <p:sp>
        <p:nvSpPr>
          <p:cNvPr id="103427" name="Rectangle 2"/>
          <p:cNvSpPr>
            <a:spLocks noGrp="1" noRot="1" noChangeAspect="1" noChangeArrowheads="1" noTextEdit="1"/>
          </p:cNvSpPr>
          <p:nvPr>
            <p:ph type="sldImg"/>
          </p:nvPr>
        </p:nvSpPr>
        <p:spPr>
          <a:xfrm>
            <a:off x="896938" y="731838"/>
            <a:ext cx="4876800" cy="3657600"/>
          </a:xfrm>
          <a:ln/>
        </p:spPr>
      </p:sp>
      <p:sp>
        <p:nvSpPr>
          <p:cNvPr id="103428" name="Rectangle 3"/>
          <p:cNvSpPr>
            <a:spLocks noGrp="1" noChangeArrowheads="1"/>
          </p:cNvSpPr>
          <p:nvPr>
            <p:ph type="body" idx="1"/>
          </p:nvPr>
        </p:nvSpPr>
        <p:spPr>
          <a:xfrm>
            <a:off x="666750" y="4632325"/>
            <a:ext cx="5335588" cy="4389438"/>
          </a:xfrm>
          <a:noFill/>
          <a:ln/>
        </p:spPr>
        <p:txBody>
          <a:bodyPr/>
          <a:lstStyle/>
          <a:p>
            <a:pPr eaLnBrk="1" hangingPunct="1"/>
            <a:endParaRPr lang="fr-F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0D4EFFFB-2E67-43EF-882E-DBF536EE5419}" type="slidenum">
              <a:rPr lang="en-US"/>
              <a:pPr/>
              <a:t>23</a:t>
            </a:fld>
            <a:endParaRPr lang="en-US" dirty="0"/>
          </a:p>
        </p:txBody>
      </p:sp>
      <p:sp>
        <p:nvSpPr>
          <p:cNvPr id="104451" name="Rectangle 2"/>
          <p:cNvSpPr>
            <a:spLocks noGrp="1" noRot="1" noChangeAspect="1" noChangeArrowheads="1" noTextEdit="1"/>
          </p:cNvSpPr>
          <p:nvPr>
            <p:ph type="sldImg"/>
          </p:nvPr>
        </p:nvSpPr>
        <p:spPr>
          <a:xfrm>
            <a:off x="896938" y="731838"/>
            <a:ext cx="4876800" cy="3657600"/>
          </a:xfrm>
          <a:ln/>
        </p:spPr>
      </p:sp>
      <p:sp>
        <p:nvSpPr>
          <p:cNvPr id="104452" name="Rectangle 3"/>
          <p:cNvSpPr>
            <a:spLocks noGrp="1" noChangeArrowheads="1"/>
          </p:cNvSpPr>
          <p:nvPr>
            <p:ph type="body" idx="1"/>
          </p:nvPr>
        </p:nvSpPr>
        <p:spPr>
          <a:xfrm>
            <a:off x="666750" y="4632325"/>
            <a:ext cx="5335588" cy="4389438"/>
          </a:xfrm>
          <a:noFill/>
          <a:ln/>
        </p:spPr>
        <p:txBody>
          <a:bodyPr/>
          <a:lstStyle/>
          <a:p>
            <a:pPr eaLnBrk="1" hangingPunct="1"/>
            <a:endParaRPr lang="fr-F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FBEA10FB-51AC-4B3D-BF6D-B54CF8BF729C}" type="slidenum">
              <a:rPr lang="en-US"/>
              <a:pPr/>
              <a:t>24</a:t>
            </a:fld>
            <a:endParaRPr lang="en-US" dirty="0"/>
          </a:p>
        </p:txBody>
      </p:sp>
      <p:sp>
        <p:nvSpPr>
          <p:cNvPr id="105475" name="Rectangle 2"/>
          <p:cNvSpPr>
            <a:spLocks noGrp="1" noRot="1" noChangeAspect="1" noChangeArrowheads="1" noTextEdit="1"/>
          </p:cNvSpPr>
          <p:nvPr>
            <p:ph type="sldImg"/>
          </p:nvPr>
        </p:nvSpPr>
        <p:spPr>
          <a:xfrm>
            <a:off x="896938" y="731838"/>
            <a:ext cx="4876800" cy="3657600"/>
          </a:xfrm>
          <a:ln/>
        </p:spPr>
      </p:sp>
      <p:sp>
        <p:nvSpPr>
          <p:cNvPr id="105476" name="Rectangle 3"/>
          <p:cNvSpPr>
            <a:spLocks noGrp="1" noChangeArrowheads="1"/>
          </p:cNvSpPr>
          <p:nvPr>
            <p:ph type="body" idx="1"/>
          </p:nvPr>
        </p:nvSpPr>
        <p:spPr>
          <a:xfrm>
            <a:off x="666750" y="4632325"/>
            <a:ext cx="5335588" cy="4389438"/>
          </a:xfrm>
          <a:noFill/>
          <a:ln/>
        </p:spPr>
        <p:txBody>
          <a:bodyPr/>
          <a:lstStyle/>
          <a:p>
            <a:pPr eaLnBrk="1" hangingPunct="1"/>
            <a:endParaRPr lang="fr-F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FBEA10FB-51AC-4B3D-BF6D-B54CF8BF729C}" type="slidenum">
              <a:rPr lang="en-US"/>
              <a:pPr/>
              <a:t>25</a:t>
            </a:fld>
            <a:endParaRPr lang="en-US" dirty="0"/>
          </a:p>
        </p:txBody>
      </p:sp>
      <p:sp>
        <p:nvSpPr>
          <p:cNvPr id="105475" name="Rectangle 2"/>
          <p:cNvSpPr>
            <a:spLocks noGrp="1" noRot="1" noChangeAspect="1" noChangeArrowheads="1" noTextEdit="1"/>
          </p:cNvSpPr>
          <p:nvPr>
            <p:ph type="sldImg"/>
          </p:nvPr>
        </p:nvSpPr>
        <p:spPr>
          <a:xfrm>
            <a:off x="896938" y="731838"/>
            <a:ext cx="4876800" cy="3657600"/>
          </a:xfrm>
          <a:ln/>
        </p:spPr>
      </p:sp>
      <p:sp>
        <p:nvSpPr>
          <p:cNvPr id="105476" name="Rectangle 3"/>
          <p:cNvSpPr>
            <a:spLocks noGrp="1" noChangeArrowheads="1"/>
          </p:cNvSpPr>
          <p:nvPr>
            <p:ph type="body" idx="1"/>
          </p:nvPr>
        </p:nvSpPr>
        <p:spPr>
          <a:xfrm>
            <a:off x="666750" y="4632325"/>
            <a:ext cx="5335588" cy="4389438"/>
          </a:xfrm>
          <a:noFill/>
          <a:ln/>
        </p:spPr>
        <p:txBody>
          <a:bodyPr/>
          <a:lstStyle/>
          <a:p>
            <a:pPr eaLnBrk="1" hangingPunct="1"/>
            <a:endParaRPr lang="fr-FR" dirty="0"/>
          </a:p>
        </p:txBody>
      </p:sp>
    </p:spTree>
    <p:extLst>
      <p:ext uri="{BB962C8B-B14F-4D97-AF65-F5344CB8AC3E}">
        <p14:creationId xmlns:p14="http://schemas.microsoft.com/office/powerpoint/2010/main" val="2600965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1CD630BF-D491-4B48-9659-34E7C4B8A6F5}" type="slidenum">
              <a:rPr lang="en-US"/>
              <a:pPr/>
              <a:t>3</a:t>
            </a:fld>
            <a:endParaRPr lang="en-US"/>
          </a:p>
        </p:txBody>
      </p:sp>
      <p:sp>
        <p:nvSpPr>
          <p:cNvPr id="88067" name="Rectangle 2"/>
          <p:cNvSpPr>
            <a:spLocks noGrp="1" noRot="1" noChangeAspect="1" noChangeArrowheads="1" noTextEdit="1"/>
          </p:cNvSpPr>
          <p:nvPr>
            <p:ph type="sldImg"/>
          </p:nvPr>
        </p:nvSpPr>
        <p:spPr>
          <a:xfrm>
            <a:off x="896938" y="731838"/>
            <a:ext cx="4876800" cy="3657600"/>
          </a:xfrm>
          <a:ln/>
        </p:spPr>
      </p:sp>
      <p:sp>
        <p:nvSpPr>
          <p:cNvPr id="88068" name="Rectangle 3"/>
          <p:cNvSpPr>
            <a:spLocks noGrp="1" noChangeArrowheads="1"/>
          </p:cNvSpPr>
          <p:nvPr>
            <p:ph type="body" idx="1"/>
          </p:nvPr>
        </p:nvSpPr>
        <p:spPr>
          <a:xfrm>
            <a:off x="666750" y="4632325"/>
            <a:ext cx="5335588" cy="4389438"/>
          </a:xfrm>
          <a:noFill/>
          <a:ln/>
        </p:spPr>
        <p:txBody>
          <a:bodyPr/>
          <a:lstStyle/>
          <a:p>
            <a:pPr eaLnBrk="1" hangingPunct="1"/>
            <a:endParaRPr lang="fr-FR"/>
          </a:p>
        </p:txBody>
      </p:sp>
    </p:spTree>
    <p:extLst>
      <p:ext uri="{BB962C8B-B14F-4D97-AF65-F5344CB8AC3E}">
        <p14:creationId xmlns:p14="http://schemas.microsoft.com/office/powerpoint/2010/main" val="3600855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180F540D-3F61-448B-826E-DCABFB3E1153}" type="slidenum">
              <a:rPr lang="en-US"/>
              <a:pPr/>
              <a:t>4</a:t>
            </a:fld>
            <a:endParaRPr lang="en-US"/>
          </a:p>
        </p:txBody>
      </p:sp>
      <p:sp>
        <p:nvSpPr>
          <p:cNvPr id="97283" name="Rectangle 2"/>
          <p:cNvSpPr>
            <a:spLocks noGrp="1" noRot="1" noChangeAspect="1" noChangeArrowheads="1" noTextEdit="1"/>
          </p:cNvSpPr>
          <p:nvPr>
            <p:ph type="sldImg"/>
          </p:nvPr>
        </p:nvSpPr>
        <p:spPr>
          <a:xfrm>
            <a:off x="896938" y="731838"/>
            <a:ext cx="4876800" cy="3657600"/>
          </a:xfrm>
          <a:ln/>
        </p:spPr>
      </p:sp>
      <p:sp>
        <p:nvSpPr>
          <p:cNvPr id="97284" name="Rectangle 3"/>
          <p:cNvSpPr>
            <a:spLocks noGrp="1" noChangeArrowheads="1"/>
          </p:cNvSpPr>
          <p:nvPr>
            <p:ph type="body" idx="1"/>
          </p:nvPr>
        </p:nvSpPr>
        <p:spPr>
          <a:xfrm>
            <a:off x="666750" y="4632325"/>
            <a:ext cx="5335588" cy="4389438"/>
          </a:xfrm>
          <a:noFill/>
          <a:ln/>
        </p:spPr>
        <p:txBody>
          <a:bodyPr/>
          <a:lstStyle/>
          <a:p>
            <a:pPr eaLnBrk="1" hangingPunct="1"/>
            <a:endParaRPr lang="fr-FR"/>
          </a:p>
        </p:txBody>
      </p:sp>
    </p:spTree>
    <p:extLst>
      <p:ext uri="{BB962C8B-B14F-4D97-AF65-F5344CB8AC3E}">
        <p14:creationId xmlns:p14="http://schemas.microsoft.com/office/powerpoint/2010/main" val="756298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180F540D-3F61-448B-826E-DCABFB3E1153}" type="slidenum">
              <a:rPr lang="en-US"/>
              <a:pPr/>
              <a:t>5</a:t>
            </a:fld>
            <a:endParaRPr lang="en-US"/>
          </a:p>
        </p:txBody>
      </p:sp>
      <p:sp>
        <p:nvSpPr>
          <p:cNvPr id="97283" name="Rectangle 2"/>
          <p:cNvSpPr>
            <a:spLocks noGrp="1" noRot="1" noChangeAspect="1" noChangeArrowheads="1" noTextEdit="1"/>
          </p:cNvSpPr>
          <p:nvPr>
            <p:ph type="sldImg"/>
          </p:nvPr>
        </p:nvSpPr>
        <p:spPr>
          <a:xfrm>
            <a:off x="896938" y="731838"/>
            <a:ext cx="4876800" cy="3657600"/>
          </a:xfrm>
          <a:ln/>
        </p:spPr>
      </p:sp>
      <p:sp>
        <p:nvSpPr>
          <p:cNvPr id="97284" name="Rectangle 3"/>
          <p:cNvSpPr>
            <a:spLocks noGrp="1" noChangeArrowheads="1"/>
          </p:cNvSpPr>
          <p:nvPr>
            <p:ph type="body" idx="1"/>
          </p:nvPr>
        </p:nvSpPr>
        <p:spPr>
          <a:xfrm>
            <a:off x="666750" y="4632325"/>
            <a:ext cx="5335588" cy="4389438"/>
          </a:xfrm>
          <a:noFill/>
          <a:ln/>
        </p:spPr>
        <p:txBody>
          <a:bodyPr/>
          <a:lstStyle/>
          <a:p>
            <a:pPr eaLnBrk="1" hangingPunct="1"/>
            <a:endParaRPr lang="fr-FR"/>
          </a:p>
        </p:txBody>
      </p:sp>
    </p:spTree>
    <p:extLst>
      <p:ext uri="{BB962C8B-B14F-4D97-AF65-F5344CB8AC3E}">
        <p14:creationId xmlns:p14="http://schemas.microsoft.com/office/powerpoint/2010/main" val="2257069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180F540D-3F61-448B-826E-DCABFB3E1153}" type="slidenum">
              <a:rPr lang="en-US"/>
              <a:pPr/>
              <a:t>6</a:t>
            </a:fld>
            <a:endParaRPr lang="en-US"/>
          </a:p>
        </p:txBody>
      </p:sp>
      <p:sp>
        <p:nvSpPr>
          <p:cNvPr id="97283" name="Rectangle 2"/>
          <p:cNvSpPr>
            <a:spLocks noGrp="1" noRot="1" noChangeAspect="1" noChangeArrowheads="1" noTextEdit="1"/>
          </p:cNvSpPr>
          <p:nvPr>
            <p:ph type="sldImg"/>
          </p:nvPr>
        </p:nvSpPr>
        <p:spPr>
          <a:xfrm>
            <a:off x="896938" y="731838"/>
            <a:ext cx="4876800" cy="3657600"/>
          </a:xfrm>
          <a:ln/>
        </p:spPr>
      </p:sp>
      <p:sp>
        <p:nvSpPr>
          <p:cNvPr id="97284" name="Rectangle 3"/>
          <p:cNvSpPr>
            <a:spLocks noGrp="1" noChangeArrowheads="1"/>
          </p:cNvSpPr>
          <p:nvPr>
            <p:ph type="body" idx="1"/>
          </p:nvPr>
        </p:nvSpPr>
        <p:spPr>
          <a:xfrm>
            <a:off x="666750" y="4632325"/>
            <a:ext cx="5335588" cy="4389438"/>
          </a:xfrm>
          <a:noFill/>
          <a:ln/>
        </p:spPr>
        <p:txBody>
          <a:bodyPr/>
          <a:lstStyle/>
          <a:p>
            <a:pPr eaLnBrk="1" hangingPunct="1"/>
            <a:endParaRPr lang="fr-FR"/>
          </a:p>
        </p:txBody>
      </p:sp>
    </p:spTree>
    <p:extLst>
      <p:ext uri="{BB962C8B-B14F-4D97-AF65-F5344CB8AC3E}">
        <p14:creationId xmlns:p14="http://schemas.microsoft.com/office/powerpoint/2010/main" val="3308918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180F540D-3F61-448B-826E-DCABFB3E1153}" type="slidenum">
              <a:rPr lang="en-US"/>
              <a:pPr/>
              <a:t>7</a:t>
            </a:fld>
            <a:endParaRPr lang="en-US"/>
          </a:p>
        </p:txBody>
      </p:sp>
      <p:sp>
        <p:nvSpPr>
          <p:cNvPr id="97283" name="Rectangle 2"/>
          <p:cNvSpPr>
            <a:spLocks noGrp="1" noRot="1" noChangeAspect="1" noChangeArrowheads="1" noTextEdit="1"/>
          </p:cNvSpPr>
          <p:nvPr>
            <p:ph type="sldImg"/>
          </p:nvPr>
        </p:nvSpPr>
        <p:spPr>
          <a:xfrm>
            <a:off x="896938" y="731838"/>
            <a:ext cx="4876800" cy="3657600"/>
          </a:xfrm>
          <a:ln/>
        </p:spPr>
      </p:sp>
      <p:sp>
        <p:nvSpPr>
          <p:cNvPr id="97284" name="Rectangle 3"/>
          <p:cNvSpPr>
            <a:spLocks noGrp="1" noChangeArrowheads="1"/>
          </p:cNvSpPr>
          <p:nvPr>
            <p:ph type="body" idx="1"/>
          </p:nvPr>
        </p:nvSpPr>
        <p:spPr>
          <a:xfrm>
            <a:off x="666750" y="4632325"/>
            <a:ext cx="5335588" cy="4389438"/>
          </a:xfrm>
          <a:noFill/>
          <a:ln/>
        </p:spPr>
        <p:txBody>
          <a:bodyPr/>
          <a:lstStyle/>
          <a:p>
            <a:pPr eaLnBrk="1" hangingPunct="1"/>
            <a:endParaRPr lang="fr-FR"/>
          </a:p>
        </p:txBody>
      </p:sp>
    </p:spTree>
    <p:extLst>
      <p:ext uri="{BB962C8B-B14F-4D97-AF65-F5344CB8AC3E}">
        <p14:creationId xmlns:p14="http://schemas.microsoft.com/office/powerpoint/2010/main" val="42304704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180F540D-3F61-448B-826E-DCABFB3E1153}" type="slidenum">
              <a:rPr lang="en-US"/>
              <a:pPr/>
              <a:t>8</a:t>
            </a:fld>
            <a:endParaRPr lang="en-US"/>
          </a:p>
        </p:txBody>
      </p:sp>
      <p:sp>
        <p:nvSpPr>
          <p:cNvPr id="97283" name="Rectangle 2"/>
          <p:cNvSpPr>
            <a:spLocks noGrp="1" noRot="1" noChangeAspect="1" noChangeArrowheads="1" noTextEdit="1"/>
          </p:cNvSpPr>
          <p:nvPr>
            <p:ph type="sldImg"/>
          </p:nvPr>
        </p:nvSpPr>
        <p:spPr>
          <a:xfrm>
            <a:off x="896938" y="731838"/>
            <a:ext cx="4876800" cy="3657600"/>
          </a:xfrm>
          <a:ln/>
        </p:spPr>
      </p:sp>
      <p:sp>
        <p:nvSpPr>
          <p:cNvPr id="97284" name="Rectangle 3"/>
          <p:cNvSpPr>
            <a:spLocks noGrp="1" noChangeArrowheads="1"/>
          </p:cNvSpPr>
          <p:nvPr>
            <p:ph type="body" idx="1"/>
          </p:nvPr>
        </p:nvSpPr>
        <p:spPr>
          <a:xfrm>
            <a:off x="666750" y="4632325"/>
            <a:ext cx="5335588" cy="4389438"/>
          </a:xfrm>
          <a:noFill/>
          <a:ln/>
        </p:spPr>
        <p:txBody>
          <a:bodyPr/>
          <a:lstStyle/>
          <a:p>
            <a:pPr eaLnBrk="1" hangingPunct="1"/>
            <a:endParaRPr lang="fr-FR"/>
          </a:p>
        </p:txBody>
      </p:sp>
    </p:spTree>
    <p:extLst>
      <p:ext uri="{BB962C8B-B14F-4D97-AF65-F5344CB8AC3E}">
        <p14:creationId xmlns:p14="http://schemas.microsoft.com/office/powerpoint/2010/main" val="4140639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180F540D-3F61-448B-826E-DCABFB3E1153}" type="slidenum">
              <a:rPr lang="en-US"/>
              <a:pPr/>
              <a:t>9</a:t>
            </a:fld>
            <a:endParaRPr lang="en-US"/>
          </a:p>
        </p:txBody>
      </p:sp>
      <p:sp>
        <p:nvSpPr>
          <p:cNvPr id="97283" name="Rectangle 2"/>
          <p:cNvSpPr>
            <a:spLocks noGrp="1" noRot="1" noChangeAspect="1" noChangeArrowheads="1" noTextEdit="1"/>
          </p:cNvSpPr>
          <p:nvPr>
            <p:ph type="sldImg"/>
          </p:nvPr>
        </p:nvSpPr>
        <p:spPr>
          <a:xfrm>
            <a:off x="896938" y="731838"/>
            <a:ext cx="4876800" cy="3657600"/>
          </a:xfrm>
          <a:ln/>
        </p:spPr>
      </p:sp>
      <p:sp>
        <p:nvSpPr>
          <p:cNvPr id="97284" name="Rectangle 3"/>
          <p:cNvSpPr>
            <a:spLocks noGrp="1" noChangeArrowheads="1"/>
          </p:cNvSpPr>
          <p:nvPr>
            <p:ph type="body" idx="1"/>
          </p:nvPr>
        </p:nvSpPr>
        <p:spPr>
          <a:xfrm>
            <a:off x="666750" y="4632325"/>
            <a:ext cx="5335588" cy="4389438"/>
          </a:xfrm>
          <a:noFill/>
          <a:ln/>
        </p:spPr>
        <p:txBody>
          <a:bodyPr/>
          <a:lstStyle/>
          <a:p>
            <a:pPr eaLnBrk="1" hangingPunct="1"/>
            <a:endParaRPr lang="fr-FR"/>
          </a:p>
        </p:txBody>
      </p:sp>
    </p:spTree>
    <p:extLst>
      <p:ext uri="{BB962C8B-B14F-4D97-AF65-F5344CB8AC3E}">
        <p14:creationId xmlns:p14="http://schemas.microsoft.com/office/powerpoint/2010/main" val="62509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fr-CH"/>
          </a:p>
        </p:txBody>
      </p:sp>
      <p:sp>
        <p:nvSpPr>
          <p:cNvPr id="3" name="Content Placeholder 2"/>
          <p:cNvSpPr>
            <a:spLocks noGrp="1"/>
          </p:cNvSpPr>
          <p:nvPr>
            <p:ph sz="half" idx="1"/>
          </p:nvPr>
        </p:nvSpPr>
        <p:spPr>
          <a:xfrm>
            <a:off x="457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Tree>
    <p:extLst>
      <p:ext uri="{BB962C8B-B14F-4D97-AF65-F5344CB8AC3E}">
        <p14:creationId xmlns:p14="http://schemas.microsoft.com/office/powerpoint/2010/main" val="17128918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73433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fr-CH"/>
          </a:p>
        </p:txBody>
      </p:sp>
      <p:sp>
        <p:nvSpPr>
          <p:cNvPr id="3" name="Table Placeholder 2"/>
          <p:cNvSpPr>
            <a:spLocks noGrp="1"/>
          </p:cNvSpPr>
          <p:nvPr>
            <p:ph type="tbl" idx="1"/>
          </p:nvPr>
        </p:nvSpPr>
        <p:spPr>
          <a:xfrm>
            <a:off x="457200" y="1600200"/>
            <a:ext cx="8229600" cy="4525963"/>
          </a:xfrm>
        </p:spPr>
        <p:txBody>
          <a:bodyPr/>
          <a:lstStyle/>
          <a:p>
            <a:pPr lvl="0"/>
            <a:endParaRPr lang="fr-CH"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29539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jpe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1">
            <a:extLst>
              <a:ext uri="{FF2B5EF4-FFF2-40B4-BE49-F238E27FC236}">
                <a16:creationId xmlns:a16="http://schemas.microsoft.com/office/drawing/2014/main" id="{2EBE65EB-52D8-40DA-BD88-9D5DFD587831}"/>
              </a:ext>
            </a:extLst>
          </p:cNvPr>
          <p:cNvPicPr>
            <a:picLocks noChangeAspect="1" noChangeArrowheads="1"/>
          </p:cNvPicPr>
          <p:nvPr userDrawn="1"/>
        </p:nvPicPr>
        <p:blipFill>
          <a:blip r:embed="rId25" cstate="print"/>
          <a:srcRect l="40903" t="45040" r="15663"/>
          <a:stretch>
            <a:fillRect/>
          </a:stretch>
        </p:blipFill>
        <p:spPr bwMode="auto">
          <a:xfrm>
            <a:off x="250826" y="5932346"/>
            <a:ext cx="8713662" cy="871296"/>
          </a:xfrm>
          <a:prstGeom prst="rect">
            <a:avLst/>
          </a:prstGeom>
          <a:noFill/>
          <a:ln w="9525">
            <a:noFill/>
            <a:miter lim="800000"/>
            <a:headEnd/>
            <a:tailEnd/>
          </a:ln>
        </p:spPr>
      </p:pic>
      <p:pic>
        <p:nvPicPr>
          <p:cNvPr id="13" name="Picture 12" descr="A picture containing clock&#10;&#10;Description automatically generated">
            <a:extLst>
              <a:ext uri="{FF2B5EF4-FFF2-40B4-BE49-F238E27FC236}">
                <a16:creationId xmlns:a16="http://schemas.microsoft.com/office/drawing/2014/main" id="{C5F86A3E-1298-47E0-9730-1A2B1B601E7A}"/>
              </a:ext>
            </a:extLst>
          </p:cNvPr>
          <p:cNvPicPr>
            <a:picLocks noChangeAspect="1"/>
          </p:cNvPicPr>
          <p:nvPr userDrawn="1"/>
        </p:nvPicPr>
        <p:blipFill rotWithShape="1">
          <a:blip r:embed="rId26" cstate="print">
            <a:extLst>
              <a:ext uri="{28A0092B-C50C-407E-A947-70E740481C1C}">
                <a14:useLocalDpi xmlns:a14="http://schemas.microsoft.com/office/drawing/2010/main" val="0"/>
              </a:ext>
            </a:extLst>
          </a:blip>
          <a:srcRect l="1963" t="16401" r="59450" b="16401"/>
          <a:stretch/>
        </p:blipFill>
        <p:spPr>
          <a:xfrm>
            <a:off x="289057" y="6206569"/>
            <a:ext cx="478911" cy="469137"/>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846455E2-07EC-434E-9118-62C00374E48F}"/>
              </a:ext>
            </a:extLst>
          </p:cNvPr>
          <p:cNvPicPr/>
          <p:nvPr userDrawn="1"/>
        </p:nvPicPr>
        <p:blipFill>
          <a:blip r:embed="rId27" cstate="print">
            <a:extLst>
              <a:ext uri="{28A0092B-C50C-407E-A947-70E740481C1C}">
                <a14:useLocalDpi xmlns:a14="http://schemas.microsoft.com/office/drawing/2010/main" val="0"/>
              </a:ext>
            </a:extLst>
          </a:blip>
          <a:stretch>
            <a:fillRect/>
          </a:stretch>
        </p:blipFill>
        <p:spPr>
          <a:xfrm>
            <a:off x="8270959" y="6016596"/>
            <a:ext cx="487154" cy="659110"/>
          </a:xfrm>
          <a:prstGeom prst="rect">
            <a:avLst/>
          </a:prstGeom>
        </p:spPr>
      </p:pic>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49" r:id="rId14"/>
    <p:sldLayoutId id="2147483651" r:id="rId15"/>
    <p:sldLayoutId id="2147483652" r:id="rId16"/>
    <p:sldLayoutId id="2147483653" r:id="rId17"/>
    <p:sldLayoutId id="2147483654" r:id="rId18"/>
    <p:sldLayoutId id="2147483656" r:id="rId19"/>
    <p:sldLayoutId id="2147483657" r:id="rId20"/>
    <p:sldLayoutId id="2147483694" r:id="rId21"/>
    <p:sldLayoutId id="2147483695" r:id="rId22"/>
    <p:sldLayoutId id="2147483696" r:id="rId2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emf"/><Relationship Id="rId5" Type="http://schemas.openxmlformats.org/officeDocument/2006/relationships/image" Target="../media/image23.wmf"/><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emf"/></Relationships>
</file>

<file path=ppt/slides/_rels/slide13.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9.jpeg"/><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pixabay.com/en/gears-gear-wheel-geared-wheel-148196/" TargetMode="External"/><Relationship Id="rId5" Type="http://schemas.openxmlformats.org/officeDocument/2006/relationships/image" Target="../media/image30.png"/><Relationship Id="rId4" Type="http://schemas.openxmlformats.org/officeDocument/2006/relationships/hyperlink" Target="https://www.debbest.com/2016/10/16/the-cost-of-missing-the-december-1st-flsa-deadline-in-business-and-at-work/" TargetMode="External"/><Relationship Id="rId9"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4.wmf"/><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hyperlink" Target="https://pixabay.com/en/ruler-straight-edge-tool-geometry-145940/" TargetMode="Externa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pixabay.com/en/ruler-straight-edge-tool-geometry-145940/" TargetMode="Externa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wm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1.wmf"/><Relationship Id="rId5" Type="http://schemas.openxmlformats.org/officeDocument/2006/relationships/image" Target="../media/image40.png"/><Relationship Id="rId4" Type="http://schemas.openxmlformats.org/officeDocument/2006/relationships/image" Target="../media/image39.wmf"/></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3.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3.xml"/><Relationship Id="rId1" Type="http://schemas.openxmlformats.org/officeDocument/2006/relationships/vmlDrawing" Target="../drawings/vmlDrawing1.vml"/><Relationship Id="rId6" Type="http://schemas.openxmlformats.org/officeDocument/2006/relationships/image" Target="../media/image43.png"/><Relationship Id="rId5" Type="http://schemas.openxmlformats.org/officeDocument/2006/relationships/image" Target="../media/image45.png"/><Relationship Id="rId4" Type="http://schemas.openxmlformats.org/officeDocument/2006/relationships/image" Target="../media/image51.emf"/></Relationships>
</file>

<file path=ppt/slides/_rels/slide27.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image" Target="../media/image14.png"/><Relationship Id="rId16" Type="http://schemas.openxmlformats.org/officeDocument/2006/relationships/image" Target="../media/image65.png"/><Relationship Id="rId1" Type="http://schemas.openxmlformats.org/officeDocument/2006/relationships/slideLayout" Target="../slideLayouts/slideLayout23.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5" Type="http://schemas.openxmlformats.org/officeDocument/2006/relationships/image" Target="../media/image6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4.png"/><Relationship Id="rId1" Type="http://schemas.openxmlformats.org/officeDocument/2006/relationships/slideLayout" Target="../slideLayouts/slideLayout23.xml"/><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disabilitythinking.blogspot.com/2015/04/hospital-blogging-conclusion.html" TargetMode="External"/><Relationship Id="rId5" Type="http://schemas.openxmlformats.org/officeDocument/2006/relationships/image" Target="../media/image11.jpe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6C778F-EFFC-4AE6-9535-9F792AF126C5}"/>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596336" y="608955"/>
            <a:ext cx="919202" cy="1318915"/>
          </a:xfrm>
          <a:prstGeom prst="rect">
            <a:avLst/>
          </a:prstGeom>
        </p:spPr>
      </p:pic>
      <p:pic>
        <p:nvPicPr>
          <p:cNvPr id="12" name="Picture 10">
            <a:extLst>
              <a:ext uri="{FF2B5EF4-FFF2-40B4-BE49-F238E27FC236}">
                <a16:creationId xmlns:a16="http://schemas.microsoft.com/office/drawing/2014/main" id="{AC9C5402-CBAB-4B5B-9A4B-EA5BC39D2E96}"/>
              </a:ext>
            </a:extLst>
          </p:cNvPr>
          <p:cNvPicPr>
            <a:picLocks noChangeAspect="1"/>
          </p:cNvPicPr>
          <p:nvPr/>
        </p:nvPicPr>
        <p:blipFill>
          <a:blip r:embed="rId4" cstate="print"/>
          <a:srcRect/>
          <a:stretch>
            <a:fillRect/>
          </a:stretch>
        </p:blipFill>
        <p:spPr bwMode="auto">
          <a:xfrm>
            <a:off x="0" y="220439"/>
            <a:ext cx="6372200" cy="6467801"/>
          </a:xfrm>
          <a:prstGeom prst="rect">
            <a:avLst/>
          </a:prstGeom>
          <a:noFill/>
          <a:ln w="9525">
            <a:noFill/>
            <a:miter lim="800000"/>
            <a:headEnd/>
            <a:tailEnd/>
          </a:ln>
        </p:spPr>
      </p:pic>
      <p:pic>
        <p:nvPicPr>
          <p:cNvPr id="14" name="Picture 13" descr="A picture containing clock&#10;&#10;Description automatically generated">
            <a:extLst>
              <a:ext uri="{FF2B5EF4-FFF2-40B4-BE49-F238E27FC236}">
                <a16:creationId xmlns:a16="http://schemas.microsoft.com/office/drawing/2014/main" id="{3D1421DD-6F05-4803-90B6-6AAC03B02D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5382" y="5882268"/>
            <a:ext cx="1224136" cy="688577"/>
          </a:xfrm>
          <a:prstGeom prst="rect">
            <a:avLst/>
          </a:prstGeom>
        </p:spPr>
      </p:pic>
      <p:sp>
        <p:nvSpPr>
          <p:cNvPr id="16" name="TextBox 15">
            <a:extLst>
              <a:ext uri="{FF2B5EF4-FFF2-40B4-BE49-F238E27FC236}">
                <a16:creationId xmlns:a16="http://schemas.microsoft.com/office/drawing/2014/main" id="{D563591F-0307-43F2-B1E6-DBDE595EFCE6}"/>
              </a:ext>
            </a:extLst>
          </p:cNvPr>
          <p:cNvSpPr txBox="1"/>
          <p:nvPr/>
        </p:nvSpPr>
        <p:spPr>
          <a:xfrm>
            <a:off x="4716016" y="2967335"/>
            <a:ext cx="4092383" cy="2862322"/>
          </a:xfrm>
          <a:prstGeom prst="rect">
            <a:avLst/>
          </a:prstGeom>
          <a:noFill/>
        </p:spPr>
        <p:txBody>
          <a:bodyPr wrap="square" rtlCol="0">
            <a:spAutoFit/>
          </a:bodyPr>
          <a:lstStyle/>
          <a:p>
            <a:pPr algn="ctr"/>
            <a:r>
              <a:rPr lang="en-GB" sz="2400" b="1" dirty="0">
                <a:solidFill>
                  <a:srgbClr val="346667"/>
                </a:solidFill>
                <a:latin typeface="Open Sans" pitchFamily="34" charset="0"/>
                <a:ea typeface="Open Sans" pitchFamily="34" charset="0"/>
                <a:cs typeface="Open Sans" pitchFamily="34" charset="0"/>
              </a:rPr>
              <a:t>Session 2 - Introduction to the use of GIS-based approaches to measure physical accessibility to health services </a:t>
            </a:r>
          </a:p>
          <a:p>
            <a:pPr algn="ctr"/>
            <a:endParaRPr lang="en-US" sz="2400" b="1" dirty="0">
              <a:solidFill>
                <a:srgbClr val="346667"/>
              </a:solidFill>
              <a:latin typeface="Open Sans" pitchFamily="34" charset="0"/>
              <a:ea typeface="Open Sans" pitchFamily="34" charset="0"/>
              <a:cs typeface="Open Sans" pitchFamily="34" charset="0"/>
            </a:endParaRPr>
          </a:p>
          <a:p>
            <a:pPr algn="ctr"/>
            <a:r>
              <a:rPr lang="fr-FR" b="1" dirty="0">
                <a:solidFill>
                  <a:srgbClr val="346667"/>
                </a:solidFill>
                <a:latin typeface="Open Sans" pitchFamily="34" charset="0"/>
                <a:ea typeface="Open Sans" pitchFamily="34" charset="0"/>
                <a:cs typeface="Open Sans" pitchFamily="34" charset="0"/>
              </a:rPr>
              <a:t>Port Vila, Vanuatu</a:t>
            </a:r>
          </a:p>
          <a:p>
            <a:pPr algn="ctr"/>
            <a:r>
              <a:rPr lang="fr-FR" b="1">
                <a:solidFill>
                  <a:srgbClr val="346667"/>
                </a:solidFill>
                <a:latin typeface="Open Sans" pitchFamily="34" charset="0"/>
                <a:ea typeface="Open Sans" pitchFamily="34" charset="0"/>
                <a:cs typeface="Open Sans" pitchFamily="34" charset="0"/>
              </a:rPr>
              <a:t>2 </a:t>
            </a:r>
            <a:r>
              <a:rPr lang="fr-FR" b="1" dirty="0" err="1">
                <a:solidFill>
                  <a:srgbClr val="346667"/>
                </a:solidFill>
                <a:latin typeface="Open Sans" pitchFamily="34" charset="0"/>
                <a:ea typeface="Open Sans" pitchFamily="34" charset="0"/>
                <a:cs typeface="Open Sans" pitchFamily="34" charset="0"/>
              </a:rPr>
              <a:t>December</a:t>
            </a:r>
            <a:r>
              <a:rPr lang="fr-FR" b="1" dirty="0">
                <a:solidFill>
                  <a:srgbClr val="346667"/>
                </a:solidFill>
                <a:latin typeface="Open Sans" pitchFamily="34" charset="0"/>
                <a:ea typeface="Open Sans" pitchFamily="34" charset="0"/>
                <a:cs typeface="Open Sans" pitchFamily="34" charset="0"/>
              </a:rPr>
              <a:t> 2019</a:t>
            </a:r>
            <a:endParaRPr lang="en-US" b="1" dirty="0">
              <a:solidFill>
                <a:srgbClr val="346667"/>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24625784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633DA4DA-5771-438F-9771-1A0980DCD216}"/>
              </a:ext>
            </a:extLst>
          </p:cNvPr>
          <p:cNvSpPr txBox="1">
            <a:spLocks/>
          </p:cNvSpPr>
          <p:nvPr/>
        </p:nvSpPr>
        <p:spPr>
          <a:xfrm>
            <a:off x="0" y="-98366"/>
            <a:ext cx="9144000" cy="718822"/>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i="0" u="none" strike="noStrike" kern="1200" cap="none" spc="0" normalizeH="0" baseline="0" dirty="0">
                <a:ln>
                  <a:noFill/>
                </a:ln>
                <a:solidFill>
                  <a:srgbClr val="346667"/>
                </a:solidFill>
                <a:effectLst/>
                <a:uLnTx/>
                <a:uFillTx/>
                <a:latin typeface="Arial" charset="0"/>
                <a:ea typeface="Arial" charset="0"/>
                <a:cs typeface="Arial" charset="0"/>
              </a:rPr>
              <a:t>Referral travel time (not in </a:t>
            </a:r>
            <a:r>
              <a:rPr kumimoji="0" lang="en-US" sz="3200" i="0" u="none" strike="noStrike" kern="1200" cap="none" spc="0" normalizeH="0" baseline="0" dirty="0" err="1">
                <a:ln>
                  <a:noFill/>
                </a:ln>
                <a:solidFill>
                  <a:srgbClr val="346667"/>
                </a:solidFill>
                <a:effectLst/>
                <a:uLnTx/>
                <a:uFillTx/>
                <a:latin typeface="Arial" charset="0"/>
                <a:ea typeface="Arial" charset="0"/>
                <a:cs typeface="Arial" charset="0"/>
              </a:rPr>
              <a:t>Tanahashi</a:t>
            </a:r>
            <a:r>
              <a:rPr kumimoji="0" lang="en-US" sz="3200" i="0" u="none" strike="noStrike" kern="1200" cap="none" spc="0" normalizeH="0" baseline="0" dirty="0">
                <a:ln>
                  <a:noFill/>
                </a:ln>
                <a:solidFill>
                  <a:srgbClr val="346667"/>
                </a:solidFill>
                <a:effectLst/>
                <a:uLnTx/>
                <a:uFillTx/>
                <a:latin typeface="Arial" charset="0"/>
                <a:ea typeface="Arial" charset="0"/>
                <a:cs typeface="Arial" charset="0"/>
              </a:rPr>
              <a:t>)</a:t>
            </a:r>
          </a:p>
        </p:txBody>
      </p:sp>
      <p:sp>
        <p:nvSpPr>
          <p:cNvPr id="17" name="Title 1">
            <a:extLst>
              <a:ext uri="{FF2B5EF4-FFF2-40B4-BE49-F238E27FC236}">
                <a16:creationId xmlns:a16="http://schemas.microsoft.com/office/drawing/2014/main" id="{CC981F05-18B8-469E-B686-4A1980508205}"/>
              </a:ext>
            </a:extLst>
          </p:cNvPr>
          <p:cNvSpPr txBox="1">
            <a:spLocks/>
          </p:cNvSpPr>
          <p:nvPr/>
        </p:nvSpPr>
        <p:spPr>
          <a:xfrm>
            <a:off x="323527" y="711881"/>
            <a:ext cx="8633147" cy="1202437"/>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i="0" u="none" strike="noStrike" kern="1200" cap="none" spc="0" normalizeH="0" baseline="0">
                <a:ln>
                  <a:noFill/>
                </a:ln>
                <a:solidFill>
                  <a:srgbClr val="346667"/>
                </a:solidFill>
                <a:effectLst/>
                <a:uLnTx/>
                <a:uFillTx/>
                <a:latin typeface="Arial" charset="0"/>
                <a:ea typeface="Arial" charset="0"/>
                <a:cs typeface="Arial" charset="0"/>
              </a:rPr>
              <a:t>Measures </a:t>
            </a:r>
            <a:r>
              <a:rPr kumimoji="0" lang="en-US" sz="2400" i="0" u="none" strike="noStrike" kern="1200" cap="none" spc="0" normalizeH="0" baseline="0" dirty="0">
                <a:ln>
                  <a:noFill/>
                </a:ln>
                <a:solidFill>
                  <a:srgbClr val="346667"/>
                </a:solidFill>
                <a:effectLst/>
                <a:uLnTx/>
                <a:uFillTx/>
                <a:latin typeface="Arial" charset="0"/>
                <a:ea typeface="Arial" charset="0"/>
                <a:cs typeface="Arial" charset="0"/>
              </a:rPr>
              <a:t>how long it would take for a patient to be transported from one given level of care to the upper one in case of emergency</a:t>
            </a:r>
          </a:p>
        </p:txBody>
      </p:sp>
      <p:sp>
        <p:nvSpPr>
          <p:cNvPr id="18" name="Title 1">
            <a:extLst>
              <a:ext uri="{FF2B5EF4-FFF2-40B4-BE49-F238E27FC236}">
                <a16:creationId xmlns:a16="http://schemas.microsoft.com/office/drawing/2014/main" id="{2770381D-9FE9-4FB3-9F9B-63A716CAEC5D}"/>
              </a:ext>
            </a:extLst>
          </p:cNvPr>
          <p:cNvSpPr txBox="1">
            <a:spLocks/>
          </p:cNvSpPr>
          <p:nvPr/>
        </p:nvSpPr>
        <p:spPr>
          <a:xfrm>
            <a:off x="255426" y="2275044"/>
            <a:ext cx="8633147" cy="888211"/>
          </a:xfrm>
          <a:prstGeom prst="rect">
            <a:avLst/>
          </a:prstGeom>
        </p:spPr>
        <p:txBody>
          <a:bodyPr vert="horz" lIns="91440" tIns="45720" rIns="91440" bIns="45720" rtlCol="0" anchor="b">
            <a:noAutofit/>
          </a:bodyPr>
          <a:lstStyle/>
          <a:p>
            <a:pPr marL="1662113" marR="0" lvl="0" indent="-1662113" defTabSz="914400" rtl="0" eaLnBrk="1" fontAlgn="auto" latinLnBrk="0" hangingPunct="1">
              <a:spcBef>
                <a:spcPct val="0"/>
              </a:spcBef>
              <a:spcAft>
                <a:spcPts val="0"/>
              </a:spcAft>
              <a:buClrTx/>
              <a:buSzTx/>
              <a:buFontTx/>
              <a:buNone/>
              <a:tabLst/>
              <a:defRPr/>
            </a:pPr>
            <a:r>
              <a:rPr kumimoji="0" lang="en-US" sz="2400" i="0" u="sng" strike="noStrike" kern="1200" cap="none" spc="0" normalizeH="0" baseline="0" dirty="0">
                <a:ln>
                  <a:noFill/>
                </a:ln>
                <a:solidFill>
                  <a:srgbClr val="346667"/>
                </a:solidFill>
                <a:effectLst/>
                <a:uLnTx/>
                <a:uFillTx/>
                <a:latin typeface="Arial" charset="0"/>
                <a:ea typeface="Arial" charset="0"/>
                <a:cs typeface="Arial" charset="0"/>
              </a:rPr>
              <a:t>Calculation</a:t>
            </a:r>
            <a:r>
              <a:rPr kumimoji="0" lang="en-US" sz="2400" i="0" strike="noStrike" kern="1200" cap="none" spc="0" normalizeH="0" baseline="0" dirty="0">
                <a:ln>
                  <a:noFill/>
                </a:ln>
                <a:solidFill>
                  <a:srgbClr val="346667"/>
                </a:solidFill>
                <a:effectLst/>
                <a:uLnTx/>
                <a:uFillTx/>
                <a:latin typeface="Arial" charset="0"/>
                <a:ea typeface="Arial" charset="0"/>
                <a:cs typeface="Arial" charset="0"/>
              </a:rPr>
              <a:t>: </a:t>
            </a:r>
            <a:r>
              <a:rPr kumimoji="0" lang="en-US" sz="2400" i="0" u="none" strike="noStrike" kern="1200" cap="none" spc="0" normalizeH="0" baseline="0" dirty="0">
                <a:ln>
                  <a:noFill/>
                </a:ln>
                <a:solidFill>
                  <a:srgbClr val="346667"/>
                </a:solidFill>
                <a:effectLst/>
                <a:uLnTx/>
                <a:uFillTx/>
                <a:latin typeface="Arial" charset="0"/>
                <a:ea typeface="Arial" charset="0"/>
                <a:cs typeface="Arial" charset="0"/>
              </a:rPr>
              <a:t>Proportion of referral linkages between considered facilities for which the travel time is below a set threshold (unit: %)</a:t>
            </a:r>
          </a:p>
        </p:txBody>
      </p:sp>
      <p:pic>
        <p:nvPicPr>
          <p:cNvPr id="13" name="Picture 4" descr="C:\Users\Samsung\AppData\Local\Microsoft\Windows\INetCache\IE\TH5BE5R4\sivvus-pendrive-icon-4[1].png">
            <a:extLst>
              <a:ext uri="{FF2B5EF4-FFF2-40B4-BE49-F238E27FC236}">
                <a16:creationId xmlns:a16="http://schemas.microsoft.com/office/drawing/2014/main" id="{7F19444F-7072-4E53-9623-32B0631784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8160" y="5208187"/>
            <a:ext cx="792162"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C705532D-0D9C-44BD-BFC8-2F9BFFD3B78F}"/>
              </a:ext>
            </a:extLst>
          </p:cNvPr>
          <p:cNvSpPr/>
          <p:nvPr/>
        </p:nvSpPr>
        <p:spPr>
          <a:xfrm>
            <a:off x="807939" y="6309320"/>
            <a:ext cx="7432437" cy="461665"/>
          </a:xfrm>
          <a:prstGeom prst="rect">
            <a:avLst/>
          </a:prstGeom>
        </p:spPr>
        <p:txBody>
          <a:bodyPr wrap="square">
            <a:spAutoFit/>
          </a:bodyPr>
          <a:lstStyle/>
          <a:p>
            <a:r>
              <a:rPr lang="en-PH" sz="1200" dirty="0">
                <a:solidFill>
                  <a:srgbClr val="346667"/>
                </a:solidFill>
              </a:rPr>
              <a:t>World Health Organization, Investing the Marginal Dollar for Maternal and Newborn Health: Geographic Accessibility Analysis for Emergency Obstetric Care services in Cambodia. </a:t>
            </a:r>
            <a:r>
              <a:rPr lang="en-GB" sz="1200" dirty="0">
                <a:solidFill>
                  <a:srgbClr val="346667"/>
                </a:solidFill>
              </a:rPr>
              <a:t>WHO/HIS/HGF/GIS/2016.2, 2016</a:t>
            </a:r>
            <a:endParaRPr lang="en-PH" sz="1200" dirty="0">
              <a:solidFill>
                <a:srgbClr val="346667"/>
              </a:solidFill>
            </a:endParaRPr>
          </a:p>
        </p:txBody>
      </p:sp>
      <p:sp>
        <p:nvSpPr>
          <p:cNvPr id="19" name="Title 1">
            <a:extLst>
              <a:ext uri="{FF2B5EF4-FFF2-40B4-BE49-F238E27FC236}">
                <a16:creationId xmlns:a16="http://schemas.microsoft.com/office/drawing/2014/main" id="{EC1350F4-5120-4C1E-A590-03D1B94E9A0D}"/>
              </a:ext>
            </a:extLst>
          </p:cNvPr>
          <p:cNvSpPr txBox="1">
            <a:spLocks/>
          </p:cNvSpPr>
          <p:nvPr/>
        </p:nvSpPr>
        <p:spPr>
          <a:xfrm>
            <a:off x="299250" y="3142225"/>
            <a:ext cx="8633147" cy="502799"/>
          </a:xfrm>
          <a:prstGeom prst="rect">
            <a:avLst/>
          </a:prstGeom>
        </p:spPr>
        <p:txBody>
          <a:bodyPr vert="horz" lIns="91440" tIns="45720" rIns="91440" bIns="45720" rtlCol="0" anchor="b">
            <a:noAutofit/>
          </a:bodyPr>
          <a:lstStyle/>
          <a:p>
            <a:pPr marL="1662113" marR="0" lvl="0" indent="-1662113" defTabSz="914400" rtl="0" eaLnBrk="1" fontAlgn="auto" latinLnBrk="0" hangingPunct="1">
              <a:lnSpc>
                <a:spcPct val="90000"/>
              </a:lnSpc>
              <a:spcBef>
                <a:spcPct val="0"/>
              </a:spcBef>
              <a:spcAft>
                <a:spcPts val="0"/>
              </a:spcAft>
              <a:buClrTx/>
              <a:buSzTx/>
              <a:buFontTx/>
              <a:buNone/>
              <a:tabLst/>
              <a:defRPr/>
            </a:pPr>
            <a:r>
              <a:rPr kumimoji="0" lang="en-US" sz="2400" i="0" u="sng" strike="noStrike" kern="1200" cap="none" spc="0" normalizeH="0" baseline="0" dirty="0">
                <a:ln>
                  <a:noFill/>
                </a:ln>
                <a:solidFill>
                  <a:srgbClr val="346667"/>
                </a:solidFill>
                <a:effectLst/>
                <a:uLnTx/>
                <a:uFillTx/>
                <a:latin typeface="Arial" charset="0"/>
                <a:ea typeface="Arial" charset="0"/>
                <a:cs typeface="Arial" charset="0"/>
              </a:rPr>
              <a:t>Example</a:t>
            </a:r>
            <a:r>
              <a:rPr kumimoji="0" lang="en-US" sz="2400" i="0" strike="noStrike" kern="1200" cap="none" spc="0" normalizeH="0" baseline="0" dirty="0">
                <a:ln>
                  <a:noFill/>
                </a:ln>
                <a:solidFill>
                  <a:srgbClr val="346667"/>
                </a:solidFill>
                <a:effectLst/>
                <a:uLnTx/>
                <a:uFillTx/>
                <a:latin typeface="Arial" charset="0"/>
                <a:ea typeface="Arial" charset="0"/>
                <a:cs typeface="Arial" charset="0"/>
              </a:rPr>
              <a:t>:</a:t>
            </a:r>
            <a:endParaRPr kumimoji="0" lang="en-US" sz="2400" i="0" u="none" strike="noStrike" kern="1200" cap="none" spc="0" normalizeH="0" baseline="0" dirty="0">
              <a:ln>
                <a:noFill/>
              </a:ln>
              <a:solidFill>
                <a:srgbClr val="346667"/>
              </a:solidFill>
              <a:effectLst/>
              <a:uLnTx/>
              <a:uFillTx/>
              <a:latin typeface="Arial" charset="0"/>
              <a:ea typeface="Arial" charset="0"/>
              <a:cs typeface="Arial" charset="0"/>
            </a:endParaRPr>
          </a:p>
        </p:txBody>
      </p:sp>
      <p:pic>
        <p:nvPicPr>
          <p:cNvPr id="2" name="Picture 1">
            <a:extLst>
              <a:ext uri="{FF2B5EF4-FFF2-40B4-BE49-F238E27FC236}">
                <a16:creationId xmlns:a16="http://schemas.microsoft.com/office/drawing/2014/main" id="{4CC9D0B8-9ECB-42AC-88F8-485B1076AC71}"/>
              </a:ext>
            </a:extLst>
          </p:cNvPr>
          <p:cNvPicPr>
            <a:picLocks noChangeAspect="1"/>
          </p:cNvPicPr>
          <p:nvPr/>
        </p:nvPicPr>
        <p:blipFill rotWithShape="1">
          <a:blip r:embed="rId4"/>
          <a:srcRect l="16926" t="26476" r="57087" b="11833"/>
          <a:stretch/>
        </p:blipFill>
        <p:spPr>
          <a:xfrm>
            <a:off x="2051720" y="3409950"/>
            <a:ext cx="2160240" cy="2751058"/>
          </a:xfrm>
          <a:prstGeom prst="rect">
            <a:avLst/>
          </a:prstGeom>
        </p:spPr>
      </p:pic>
      <p:sp>
        <p:nvSpPr>
          <p:cNvPr id="3" name="Rectangle 2">
            <a:extLst>
              <a:ext uri="{FF2B5EF4-FFF2-40B4-BE49-F238E27FC236}">
                <a16:creationId xmlns:a16="http://schemas.microsoft.com/office/drawing/2014/main" id="{1F9FA197-95C1-4BBC-BF70-D30BFBD72F91}"/>
              </a:ext>
            </a:extLst>
          </p:cNvPr>
          <p:cNvSpPr/>
          <p:nvPr/>
        </p:nvSpPr>
        <p:spPr>
          <a:xfrm>
            <a:off x="1907704" y="5949280"/>
            <a:ext cx="432048" cy="2117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4" name="Oval 3">
            <a:extLst>
              <a:ext uri="{FF2B5EF4-FFF2-40B4-BE49-F238E27FC236}">
                <a16:creationId xmlns:a16="http://schemas.microsoft.com/office/drawing/2014/main" id="{857628EE-CB44-4916-9AF6-B19FC19A3758}"/>
              </a:ext>
            </a:extLst>
          </p:cNvPr>
          <p:cNvSpPr/>
          <p:nvPr/>
        </p:nvSpPr>
        <p:spPr>
          <a:xfrm>
            <a:off x="2051720" y="3516709"/>
            <a:ext cx="2160240" cy="1656184"/>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11" name="Oval 10">
            <a:extLst>
              <a:ext uri="{FF2B5EF4-FFF2-40B4-BE49-F238E27FC236}">
                <a16:creationId xmlns:a16="http://schemas.microsoft.com/office/drawing/2014/main" id="{960B47F5-9825-434F-A0B2-2EAFFFBFCA60}"/>
              </a:ext>
            </a:extLst>
          </p:cNvPr>
          <p:cNvSpPr/>
          <p:nvPr/>
        </p:nvSpPr>
        <p:spPr>
          <a:xfrm>
            <a:off x="2051720" y="5172893"/>
            <a:ext cx="2016224" cy="9881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12" name="Title 1">
            <a:extLst>
              <a:ext uri="{FF2B5EF4-FFF2-40B4-BE49-F238E27FC236}">
                <a16:creationId xmlns:a16="http://schemas.microsoft.com/office/drawing/2014/main" id="{338EBCED-F2B5-4A26-90C0-5181BF5A6D62}"/>
              </a:ext>
            </a:extLst>
          </p:cNvPr>
          <p:cNvSpPr txBox="1">
            <a:spLocks/>
          </p:cNvSpPr>
          <p:nvPr/>
        </p:nvSpPr>
        <p:spPr>
          <a:xfrm>
            <a:off x="4827427" y="4031767"/>
            <a:ext cx="1688790" cy="502799"/>
          </a:xfrm>
          <a:prstGeom prst="rect">
            <a:avLst/>
          </a:prstGeom>
        </p:spPr>
        <p:txBody>
          <a:bodyPr vert="horz" lIns="91440" tIns="45720" rIns="91440" bIns="45720" rtlCol="0" anchor="b">
            <a:noAutofit/>
          </a:bodyPr>
          <a:lstStyle/>
          <a:p>
            <a:pPr marL="1662113" marR="0" lvl="0" indent="-1662113" defTabSz="914400" rtl="0" eaLnBrk="1" fontAlgn="auto" latinLnBrk="0" hangingPunct="1">
              <a:lnSpc>
                <a:spcPct val="90000"/>
              </a:lnSpc>
              <a:spcBef>
                <a:spcPct val="0"/>
              </a:spcBef>
              <a:spcAft>
                <a:spcPts val="0"/>
              </a:spcAft>
              <a:buClrTx/>
              <a:buSzTx/>
              <a:buFontTx/>
              <a:buNone/>
              <a:tabLst/>
              <a:defRPr/>
            </a:pPr>
            <a:r>
              <a:rPr kumimoji="0" lang="en-US" sz="2400" i="0" strike="noStrike" kern="1200" cap="none" spc="0" normalizeH="0" baseline="0" dirty="0">
                <a:ln>
                  <a:noFill/>
                </a:ln>
                <a:solidFill>
                  <a:srgbClr val="00B050"/>
                </a:solidFill>
                <a:effectLst/>
                <a:uLnTx/>
                <a:uFillTx/>
                <a:latin typeface="Arial" charset="0"/>
                <a:ea typeface="Arial" charset="0"/>
                <a:cs typeface="Arial" charset="0"/>
              </a:rPr>
              <a:t>81.5%</a:t>
            </a:r>
          </a:p>
        </p:txBody>
      </p:sp>
      <p:sp>
        <p:nvSpPr>
          <p:cNvPr id="15" name="Title 1">
            <a:extLst>
              <a:ext uri="{FF2B5EF4-FFF2-40B4-BE49-F238E27FC236}">
                <a16:creationId xmlns:a16="http://schemas.microsoft.com/office/drawing/2014/main" id="{FF6B25A3-89F8-4BC8-969C-732849D61237}"/>
              </a:ext>
            </a:extLst>
          </p:cNvPr>
          <p:cNvSpPr txBox="1">
            <a:spLocks/>
          </p:cNvSpPr>
          <p:nvPr/>
        </p:nvSpPr>
        <p:spPr>
          <a:xfrm>
            <a:off x="4932042" y="5353662"/>
            <a:ext cx="1688790" cy="502799"/>
          </a:xfrm>
          <a:prstGeom prst="rect">
            <a:avLst/>
          </a:prstGeom>
        </p:spPr>
        <p:txBody>
          <a:bodyPr vert="horz" lIns="91440" tIns="45720" rIns="91440" bIns="45720" rtlCol="0" anchor="b">
            <a:noAutofit/>
          </a:bodyPr>
          <a:lstStyle/>
          <a:p>
            <a:pPr marL="1662113" marR="0" lvl="0" indent="-1662113" defTabSz="914400" rtl="0" eaLnBrk="1" fontAlgn="auto" latinLnBrk="0" hangingPunct="1">
              <a:lnSpc>
                <a:spcPct val="90000"/>
              </a:lnSpc>
              <a:spcBef>
                <a:spcPct val="0"/>
              </a:spcBef>
              <a:spcAft>
                <a:spcPts val="0"/>
              </a:spcAft>
              <a:buClrTx/>
              <a:buSzTx/>
              <a:buFontTx/>
              <a:buNone/>
              <a:tabLst/>
              <a:defRPr/>
            </a:pPr>
            <a:r>
              <a:rPr kumimoji="0" lang="en-US" sz="2400" i="0" strike="noStrike" kern="1200" cap="none" spc="0" normalizeH="0" baseline="0" dirty="0">
                <a:ln>
                  <a:noFill/>
                </a:ln>
                <a:solidFill>
                  <a:srgbClr val="FF0000"/>
                </a:solidFill>
                <a:effectLst/>
                <a:uLnTx/>
                <a:uFillTx/>
                <a:latin typeface="Arial" charset="0"/>
                <a:ea typeface="Arial" charset="0"/>
                <a:cs typeface="Arial" charset="0"/>
              </a:rPr>
              <a:t>7.4%</a:t>
            </a:r>
          </a:p>
        </p:txBody>
      </p:sp>
      <p:cxnSp>
        <p:nvCxnSpPr>
          <p:cNvPr id="6" name="Straight Connector 5">
            <a:extLst>
              <a:ext uri="{FF2B5EF4-FFF2-40B4-BE49-F238E27FC236}">
                <a16:creationId xmlns:a16="http://schemas.microsoft.com/office/drawing/2014/main" id="{A77C184E-F84E-4297-9E26-DE8EA37C8931}"/>
              </a:ext>
            </a:extLst>
          </p:cNvPr>
          <p:cNvCxnSpPr>
            <a:stCxn id="12" idx="1"/>
            <a:endCxn id="4" idx="6"/>
          </p:cNvCxnSpPr>
          <p:nvPr/>
        </p:nvCxnSpPr>
        <p:spPr>
          <a:xfrm flipH="1">
            <a:off x="4211960" y="4283167"/>
            <a:ext cx="615467" cy="6163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824AD03-F001-41DA-839F-C9FD73AA0A10}"/>
              </a:ext>
            </a:extLst>
          </p:cNvPr>
          <p:cNvCxnSpPr>
            <a:cxnSpLocks/>
            <a:stCxn id="15" idx="1"/>
            <a:endCxn id="11" idx="6"/>
          </p:cNvCxnSpPr>
          <p:nvPr/>
        </p:nvCxnSpPr>
        <p:spPr>
          <a:xfrm flipH="1">
            <a:off x="4067944" y="5605062"/>
            <a:ext cx="864098" cy="6188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Slide Number Placeholder 3">
            <a:extLst>
              <a:ext uri="{FF2B5EF4-FFF2-40B4-BE49-F238E27FC236}">
                <a16:creationId xmlns:a16="http://schemas.microsoft.com/office/drawing/2014/main" id="{BB68B29E-7D1E-4207-AC59-ACFD2932CC53}"/>
              </a:ext>
            </a:extLst>
          </p:cNvPr>
          <p:cNvSpPr txBox="1">
            <a:spLocks/>
          </p:cNvSpPr>
          <p:nvPr/>
        </p:nvSpPr>
        <p:spPr bwMode="auto">
          <a:xfrm>
            <a:off x="8604448" y="6532462"/>
            <a:ext cx="507896" cy="365125"/>
          </a:xfrm>
          <a:prstGeom prst="rect">
            <a:avLst/>
          </a:prstGeom>
          <a:noFill/>
          <a:ln>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marL="0" algn="r" defTabSz="914400" rtl="0" eaLnBrk="1" fontAlgn="base" latinLnBrk="0" hangingPunct="1">
              <a:spcBef>
                <a:spcPct val="0"/>
              </a:spcBef>
              <a:spcAft>
                <a:spcPct val="0"/>
              </a:spcAft>
              <a:defRPr sz="1200" kern="1200">
                <a:solidFill>
                  <a:srgbClr val="898989"/>
                </a:solidFill>
                <a:latin typeface="Calibri" pitchFamily="34" charset="0"/>
                <a:ea typeface="+mn-ea"/>
                <a:cs typeface="Arial" charset="0"/>
              </a:defRPr>
            </a:lvl1pPr>
            <a:lvl2pPr marL="4572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2pPr>
            <a:lvl3pPr marL="9144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3pPr>
            <a:lvl4pPr marL="13716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4pPr>
            <a:lvl5pPr marL="18288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5pPr>
            <a:lvl6pPr marL="2286000" algn="l" defTabSz="914400" rtl="0" eaLnBrk="1" latinLnBrk="0" hangingPunct="1">
              <a:defRPr sz="1800" kern="1200">
                <a:solidFill>
                  <a:schemeClr val="tx1"/>
                </a:solidFill>
                <a:latin typeface="Calibri" pitchFamily="34" charset="0"/>
                <a:ea typeface="+mn-ea"/>
                <a:cs typeface="Arial" charset="0"/>
              </a:defRPr>
            </a:lvl6pPr>
            <a:lvl7pPr marL="2743200" algn="l" defTabSz="914400" rtl="0" eaLnBrk="1" latinLnBrk="0" hangingPunct="1">
              <a:defRPr sz="1800" kern="1200">
                <a:solidFill>
                  <a:schemeClr val="tx1"/>
                </a:solidFill>
                <a:latin typeface="Calibri" pitchFamily="34" charset="0"/>
                <a:ea typeface="+mn-ea"/>
                <a:cs typeface="Arial" charset="0"/>
              </a:defRPr>
            </a:lvl7pPr>
            <a:lvl8pPr marL="3200400" algn="l" defTabSz="914400" rtl="0" eaLnBrk="1" latinLnBrk="0" hangingPunct="1">
              <a:defRPr sz="1800" kern="1200">
                <a:solidFill>
                  <a:schemeClr val="tx1"/>
                </a:solidFill>
                <a:latin typeface="Calibri" pitchFamily="34" charset="0"/>
                <a:ea typeface="+mn-ea"/>
                <a:cs typeface="Arial" charset="0"/>
              </a:defRPr>
            </a:lvl8pPr>
            <a:lvl9pPr marL="3657600" algn="l" defTabSz="914400" rtl="0" eaLnBrk="1" latinLnBrk="0" hangingPunct="1">
              <a:defRPr sz="1800" kern="1200">
                <a:solidFill>
                  <a:schemeClr val="tx1"/>
                </a:solidFill>
                <a:latin typeface="Calibri" pitchFamily="34" charset="0"/>
                <a:ea typeface="+mn-ea"/>
                <a:cs typeface="Arial" charset="0"/>
              </a:defRPr>
            </a:lvl9pPr>
          </a:lstStyle>
          <a:p>
            <a:fld id="{1F1CFA5E-D7BE-45A1-BD59-8EBEFF519CD8}" type="slidenum">
              <a:rPr lang="en-GB" altLang="en-US" smtClean="0">
                <a:solidFill>
                  <a:schemeClr val="accent1">
                    <a:lumMod val="75000"/>
                  </a:schemeClr>
                </a:solidFill>
              </a:rPr>
              <a:pPr/>
              <a:t>10</a:t>
            </a:fld>
            <a:endParaRPr lang="en-GB" altLang="en-US" dirty="0">
              <a:solidFill>
                <a:schemeClr val="accent1">
                  <a:lumMod val="75000"/>
                </a:schemeClr>
              </a:solidFill>
            </a:endParaRPr>
          </a:p>
        </p:txBody>
      </p:sp>
    </p:spTree>
    <p:extLst>
      <p:ext uri="{BB962C8B-B14F-4D97-AF65-F5344CB8AC3E}">
        <p14:creationId xmlns:p14="http://schemas.microsoft.com/office/powerpoint/2010/main" val="3584055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6">
            <a:extLst>
              <a:ext uri="{FF2B5EF4-FFF2-40B4-BE49-F238E27FC236}">
                <a16:creationId xmlns:a16="http://schemas.microsoft.com/office/drawing/2014/main" id="{73A8DC59-ADA2-40A8-AD20-7C08601D49C2}"/>
              </a:ext>
            </a:extLst>
          </p:cNvPr>
          <p:cNvPicPr>
            <a:picLocks noChangeAspect="1" noChangeArrowheads="1"/>
          </p:cNvPicPr>
          <p:nvPr/>
        </p:nvPicPr>
        <p:blipFill>
          <a:blip r:embed="rId3" cstate="print"/>
          <a:srcRect l="54922" t="50928" b="5501"/>
          <a:stretch>
            <a:fillRect/>
          </a:stretch>
        </p:blipFill>
        <p:spPr bwMode="auto">
          <a:xfrm>
            <a:off x="4783826" y="2348880"/>
            <a:ext cx="1665679" cy="1288465"/>
          </a:xfrm>
          <a:prstGeom prst="rect">
            <a:avLst/>
          </a:prstGeom>
          <a:noFill/>
          <a:ln w="9525">
            <a:noFill/>
            <a:miter lim="800000"/>
            <a:headEnd/>
            <a:tailEnd/>
          </a:ln>
        </p:spPr>
      </p:pic>
      <p:pic>
        <p:nvPicPr>
          <p:cNvPr id="13" name="Picture 27">
            <a:extLst>
              <a:ext uri="{FF2B5EF4-FFF2-40B4-BE49-F238E27FC236}">
                <a16:creationId xmlns:a16="http://schemas.microsoft.com/office/drawing/2014/main" id="{6681E148-22F4-49F6-BA67-46FC836BBCEF}"/>
              </a:ext>
            </a:extLst>
          </p:cNvPr>
          <p:cNvPicPr>
            <a:picLocks noChangeAspect="1" noChangeArrowheads="1"/>
          </p:cNvPicPr>
          <p:nvPr/>
        </p:nvPicPr>
        <p:blipFill>
          <a:blip r:embed="rId3" cstate="print"/>
          <a:srcRect l="12097" t="12549" r="39166" b="58659"/>
          <a:stretch>
            <a:fillRect/>
          </a:stretch>
        </p:blipFill>
        <p:spPr bwMode="auto">
          <a:xfrm>
            <a:off x="2440456" y="2559285"/>
            <a:ext cx="2123024" cy="1003687"/>
          </a:xfrm>
          <a:prstGeom prst="rect">
            <a:avLst/>
          </a:prstGeom>
          <a:noFill/>
          <a:ln w="9525">
            <a:noFill/>
            <a:miter lim="800000"/>
            <a:headEnd/>
            <a:tailEnd/>
          </a:ln>
        </p:spPr>
      </p:pic>
      <p:pic>
        <p:nvPicPr>
          <p:cNvPr id="14" name="Picture 28">
            <a:extLst>
              <a:ext uri="{FF2B5EF4-FFF2-40B4-BE49-F238E27FC236}">
                <a16:creationId xmlns:a16="http://schemas.microsoft.com/office/drawing/2014/main" id="{3ECF521B-B344-45FD-B790-0E5A79A35F66}"/>
              </a:ext>
            </a:extLst>
          </p:cNvPr>
          <p:cNvPicPr>
            <a:picLocks noChangeAspect="1" noChangeArrowheads="1"/>
          </p:cNvPicPr>
          <p:nvPr/>
        </p:nvPicPr>
        <p:blipFill>
          <a:blip r:embed="rId3" cstate="print"/>
          <a:srcRect l="60834" t="14763" r="3737" b="57632"/>
          <a:stretch>
            <a:fillRect/>
          </a:stretch>
        </p:blipFill>
        <p:spPr bwMode="auto">
          <a:xfrm>
            <a:off x="467544" y="2564130"/>
            <a:ext cx="1602104" cy="998842"/>
          </a:xfrm>
          <a:prstGeom prst="rect">
            <a:avLst/>
          </a:prstGeom>
          <a:noFill/>
          <a:ln w="9525">
            <a:noFill/>
            <a:miter lim="800000"/>
            <a:headEnd/>
            <a:tailEnd/>
          </a:ln>
        </p:spPr>
      </p:pic>
      <p:pic>
        <p:nvPicPr>
          <p:cNvPr id="15" name="Picture 29">
            <a:extLst>
              <a:ext uri="{FF2B5EF4-FFF2-40B4-BE49-F238E27FC236}">
                <a16:creationId xmlns:a16="http://schemas.microsoft.com/office/drawing/2014/main" id="{948BE528-A75A-41D2-B84A-9111093AD389}"/>
              </a:ext>
            </a:extLst>
          </p:cNvPr>
          <p:cNvPicPr>
            <a:picLocks noChangeAspect="1" noChangeArrowheads="1"/>
          </p:cNvPicPr>
          <p:nvPr/>
        </p:nvPicPr>
        <p:blipFill>
          <a:blip r:embed="rId4" cstate="print"/>
          <a:srcRect l="11810" t="40608" r="44479" b="15105"/>
          <a:stretch>
            <a:fillRect/>
          </a:stretch>
        </p:blipFill>
        <p:spPr bwMode="auto">
          <a:xfrm>
            <a:off x="6849894" y="2404427"/>
            <a:ext cx="1538529" cy="1247493"/>
          </a:xfrm>
          <a:prstGeom prst="rect">
            <a:avLst/>
          </a:prstGeom>
          <a:noFill/>
          <a:ln w="9525">
            <a:noFill/>
            <a:miter lim="800000"/>
            <a:headEnd/>
            <a:tailEnd/>
          </a:ln>
        </p:spPr>
      </p:pic>
      <p:pic>
        <p:nvPicPr>
          <p:cNvPr id="17" name="Picture 31">
            <a:extLst>
              <a:ext uri="{FF2B5EF4-FFF2-40B4-BE49-F238E27FC236}">
                <a16:creationId xmlns:a16="http://schemas.microsoft.com/office/drawing/2014/main" id="{EBF0392A-05A5-49FD-B69B-566C2C33C9EF}"/>
              </a:ext>
            </a:extLst>
          </p:cNvPr>
          <p:cNvPicPr>
            <a:picLocks noChangeAspect="1" noChangeArrowheads="1"/>
          </p:cNvPicPr>
          <p:nvPr/>
        </p:nvPicPr>
        <p:blipFill>
          <a:blip r:embed="rId5" cstate="print"/>
          <a:srcRect l="44548" t="21750" b="13031"/>
          <a:stretch>
            <a:fillRect/>
          </a:stretch>
        </p:blipFill>
        <p:spPr bwMode="auto">
          <a:xfrm>
            <a:off x="3301830" y="4249619"/>
            <a:ext cx="2523299" cy="2447925"/>
          </a:xfrm>
          <a:prstGeom prst="rect">
            <a:avLst/>
          </a:prstGeom>
          <a:noFill/>
          <a:ln w="9525">
            <a:noFill/>
            <a:miter lim="800000"/>
            <a:headEnd/>
            <a:tailEnd/>
          </a:ln>
        </p:spPr>
      </p:pic>
      <p:sp>
        <p:nvSpPr>
          <p:cNvPr id="18" name="Rectangle 32">
            <a:extLst>
              <a:ext uri="{FF2B5EF4-FFF2-40B4-BE49-F238E27FC236}">
                <a16:creationId xmlns:a16="http://schemas.microsoft.com/office/drawing/2014/main" id="{2FA38302-CE18-4722-A5A5-A881E3AB7311}"/>
              </a:ext>
            </a:extLst>
          </p:cNvPr>
          <p:cNvSpPr>
            <a:spLocks noChangeArrowheads="1"/>
          </p:cNvSpPr>
          <p:nvPr/>
        </p:nvSpPr>
        <p:spPr bwMode="auto">
          <a:xfrm>
            <a:off x="3098321" y="5888204"/>
            <a:ext cx="350544" cy="839334"/>
          </a:xfrm>
          <a:prstGeom prst="rect">
            <a:avLst/>
          </a:prstGeom>
          <a:solidFill>
            <a:schemeClr val="bg1"/>
          </a:solidFill>
          <a:ln w="9525">
            <a:solidFill>
              <a:schemeClr val="bg1"/>
            </a:solidFill>
            <a:miter lim="800000"/>
            <a:headEnd/>
            <a:tailEnd/>
          </a:ln>
        </p:spPr>
        <p:txBody>
          <a:bodyPr wrap="none" anchor="ctr"/>
          <a:lstStyle/>
          <a:p>
            <a:endParaRPr lang="fr-CH"/>
          </a:p>
        </p:txBody>
      </p:sp>
      <p:sp>
        <p:nvSpPr>
          <p:cNvPr id="8" name="Oval 7">
            <a:extLst>
              <a:ext uri="{FF2B5EF4-FFF2-40B4-BE49-F238E27FC236}">
                <a16:creationId xmlns:a16="http://schemas.microsoft.com/office/drawing/2014/main" id="{3D7BBA5B-24C2-43D9-A483-D3DBD1646BE4}"/>
              </a:ext>
            </a:extLst>
          </p:cNvPr>
          <p:cNvSpPr/>
          <p:nvPr/>
        </p:nvSpPr>
        <p:spPr>
          <a:xfrm>
            <a:off x="4097408" y="5041707"/>
            <a:ext cx="935782" cy="93610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346667"/>
                </a:solidFill>
              </a:rPr>
              <a:t>GIS</a:t>
            </a:r>
            <a:endParaRPr lang="en-PH" sz="1200" b="1" dirty="0">
              <a:solidFill>
                <a:srgbClr val="346667"/>
              </a:solidFill>
            </a:endParaRPr>
          </a:p>
        </p:txBody>
      </p:sp>
      <p:sp>
        <p:nvSpPr>
          <p:cNvPr id="21" name="Rectangle 20">
            <a:extLst>
              <a:ext uri="{FF2B5EF4-FFF2-40B4-BE49-F238E27FC236}">
                <a16:creationId xmlns:a16="http://schemas.microsoft.com/office/drawing/2014/main" id="{B42BF895-D265-48C8-9B7B-E6728277235F}"/>
              </a:ext>
            </a:extLst>
          </p:cNvPr>
          <p:cNvSpPr/>
          <p:nvPr/>
        </p:nvSpPr>
        <p:spPr>
          <a:xfrm>
            <a:off x="755577" y="1268760"/>
            <a:ext cx="7416972" cy="1200329"/>
          </a:xfrm>
          <a:prstGeom prst="rect">
            <a:avLst/>
          </a:prstGeom>
        </p:spPr>
        <p:txBody>
          <a:bodyPr wrap="square">
            <a:spAutoFit/>
          </a:bodyPr>
          <a:lstStyle/>
          <a:p>
            <a:pPr algn="just"/>
            <a:r>
              <a:rPr lang="en-US" sz="2400" dirty="0">
                <a:solidFill>
                  <a:srgbClr val="346667"/>
                </a:solidFill>
                <a:latin typeface="Arial" panose="020B0604020202020204" pitchFamily="34" charset="0"/>
                <a:ea typeface="Arial" panose="020B0604020202020204" pitchFamily="34" charset="0"/>
              </a:rPr>
              <a:t>Need to be </a:t>
            </a:r>
            <a:r>
              <a:rPr lang="en-US" sz="2400">
                <a:solidFill>
                  <a:srgbClr val="346667"/>
                </a:solidFill>
                <a:latin typeface="Arial" panose="020B0604020202020204" pitchFamily="34" charset="0"/>
                <a:ea typeface="Arial" panose="020B0604020202020204" pitchFamily="34" charset="0"/>
              </a:rPr>
              <a:t>able to combine </a:t>
            </a:r>
            <a:r>
              <a:rPr lang="en-US" sz="2400" dirty="0">
                <a:solidFill>
                  <a:srgbClr val="346667"/>
                </a:solidFill>
                <a:latin typeface="Arial" panose="020B0604020202020204" pitchFamily="34" charset="0"/>
                <a:ea typeface="Arial" panose="020B0604020202020204" pitchFamily="34" charset="0"/>
              </a:rPr>
              <a:t>different data and information to assess how physically accessible services are </a:t>
            </a:r>
            <a:endParaRPr lang="en-PH" sz="2400" dirty="0">
              <a:solidFill>
                <a:srgbClr val="346667"/>
              </a:solidFill>
              <a:latin typeface="Arial" panose="020B0604020202020204" pitchFamily="34" charset="0"/>
              <a:ea typeface="Arial" panose="020B0604020202020204" pitchFamily="34" charset="0"/>
            </a:endParaRPr>
          </a:p>
        </p:txBody>
      </p:sp>
      <p:sp>
        <p:nvSpPr>
          <p:cNvPr id="22" name="Right Arrow 43">
            <a:extLst>
              <a:ext uri="{FF2B5EF4-FFF2-40B4-BE49-F238E27FC236}">
                <a16:creationId xmlns:a16="http://schemas.microsoft.com/office/drawing/2014/main" id="{CD57273F-FE26-453A-B805-3066D88572DA}"/>
              </a:ext>
            </a:extLst>
          </p:cNvPr>
          <p:cNvSpPr/>
          <p:nvPr/>
        </p:nvSpPr>
        <p:spPr>
          <a:xfrm>
            <a:off x="2219469" y="5144906"/>
            <a:ext cx="878041" cy="480901"/>
          </a:xfrm>
          <a:prstGeom prst="rightArrow">
            <a:avLst/>
          </a:prstGeom>
          <a:solidFill>
            <a:srgbClr val="3466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46667"/>
              </a:solidFill>
            </a:endParaRPr>
          </a:p>
        </p:txBody>
      </p:sp>
      <p:sp>
        <p:nvSpPr>
          <p:cNvPr id="26" name="Rectangle 25">
            <a:extLst>
              <a:ext uri="{FF2B5EF4-FFF2-40B4-BE49-F238E27FC236}">
                <a16:creationId xmlns:a16="http://schemas.microsoft.com/office/drawing/2014/main" id="{5EA2595F-DAB8-4153-A23E-4E6A2A1606D0}"/>
              </a:ext>
            </a:extLst>
          </p:cNvPr>
          <p:cNvSpPr/>
          <p:nvPr/>
        </p:nvSpPr>
        <p:spPr>
          <a:xfrm>
            <a:off x="2440455" y="3839503"/>
            <a:ext cx="4705061" cy="480901"/>
          </a:xfrm>
          <a:prstGeom prst="rect">
            <a:avLst/>
          </a:prstGeom>
        </p:spPr>
        <p:txBody>
          <a:bodyPr wrap="square">
            <a:spAutoFit/>
          </a:bodyPr>
          <a:lstStyle/>
          <a:p>
            <a:pPr algn="just">
              <a:lnSpc>
                <a:spcPct val="115000"/>
              </a:lnSpc>
            </a:pPr>
            <a:r>
              <a:rPr lang="en-US" sz="2400" dirty="0">
                <a:solidFill>
                  <a:srgbClr val="346667"/>
                </a:solidFill>
                <a:latin typeface="Arial" panose="020B0604020202020204" pitchFamily="34" charset="0"/>
                <a:ea typeface="Arial" panose="020B0604020202020204" pitchFamily="34" charset="0"/>
              </a:rPr>
              <a:t>Strong geographic component</a:t>
            </a:r>
            <a:endParaRPr lang="en-PH" sz="2400" dirty="0">
              <a:solidFill>
                <a:srgbClr val="346667"/>
              </a:solidFill>
              <a:latin typeface="Arial" panose="020B0604020202020204" pitchFamily="34" charset="0"/>
              <a:ea typeface="Arial" panose="020B0604020202020204" pitchFamily="34" charset="0"/>
            </a:endParaRPr>
          </a:p>
        </p:txBody>
      </p:sp>
      <p:sp>
        <p:nvSpPr>
          <p:cNvPr id="27" name="Right Arrow 43">
            <a:extLst>
              <a:ext uri="{FF2B5EF4-FFF2-40B4-BE49-F238E27FC236}">
                <a16:creationId xmlns:a16="http://schemas.microsoft.com/office/drawing/2014/main" id="{31CBD4C4-6A92-47EA-A17E-E9CF2CA46143}"/>
              </a:ext>
            </a:extLst>
          </p:cNvPr>
          <p:cNvSpPr/>
          <p:nvPr/>
        </p:nvSpPr>
        <p:spPr>
          <a:xfrm>
            <a:off x="1998484" y="3914085"/>
            <a:ext cx="441971" cy="360040"/>
          </a:xfrm>
          <a:prstGeom prst="rightArrow">
            <a:avLst/>
          </a:prstGeom>
          <a:solidFill>
            <a:srgbClr val="3466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46667"/>
              </a:solidFill>
            </a:endParaRPr>
          </a:p>
        </p:txBody>
      </p:sp>
      <p:sp>
        <p:nvSpPr>
          <p:cNvPr id="19" name="Title 1">
            <a:extLst>
              <a:ext uri="{FF2B5EF4-FFF2-40B4-BE49-F238E27FC236}">
                <a16:creationId xmlns:a16="http://schemas.microsoft.com/office/drawing/2014/main" id="{A3087BC8-39DB-4DE5-B27C-41643EB5CBA4}"/>
              </a:ext>
            </a:extLst>
          </p:cNvPr>
          <p:cNvSpPr txBox="1">
            <a:spLocks/>
          </p:cNvSpPr>
          <p:nvPr/>
        </p:nvSpPr>
        <p:spPr>
          <a:xfrm>
            <a:off x="0" y="368888"/>
            <a:ext cx="9144000" cy="718822"/>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i="0" u="none" strike="noStrike" kern="1200" cap="none" spc="0" normalizeH="0" baseline="0" dirty="0">
                <a:ln>
                  <a:noFill/>
                </a:ln>
                <a:solidFill>
                  <a:srgbClr val="346667"/>
                </a:solidFill>
                <a:effectLst/>
                <a:uLnTx/>
                <a:uFillTx/>
                <a:latin typeface="Arial" charset="0"/>
                <a:ea typeface="Arial" charset="0"/>
                <a:cs typeface="Arial" charset="0"/>
              </a:rPr>
              <a:t>Using GIS-based approaches to measure physical accessibility to health care services</a:t>
            </a:r>
          </a:p>
        </p:txBody>
      </p:sp>
      <p:sp>
        <p:nvSpPr>
          <p:cNvPr id="20" name="Rectangle 19">
            <a:extLst>
              <a:ext uri="{FF2B5EF4-FFF2-40B4-BE49-F238E27FC236}">
                <a16:creationId xmlns:a16="http://schemas.microsoft.com/office/drawing/2014/main" id="{7CB1DA21-2549-46F0-827F-297E9E165E77}"/>
              </a:ext>
            </a:extLst>
          </p:cNvPr>
          <p:cNvSpPr/>
          <p:nvPr/>
        </p:nvSpPr>
        <p:spPr>
          <a:xfrm>
            <a:off x="5616665" y="4730520"/>
            <a:ext cx="2856438" cy="1478033"/>
          </a:xfrm>
          <a:prstGeom prst="rect">
            <a:avLst/>
          </a:prstGeom>
        </p:spPr>
        <p:txBody>
          <a:bodyPr wrap="square">
            <a:spAutoFit/>
          </a:bodyPr>
          <a:lstStyle/>
          <a:p>
            <a:pPr>
              <a:lnSpc>
                <a:spcPct val="115000"/>
              </a:lnSpc>
            </a:pPr>
            <a:r>
              <a:rPr lang="en-US" sz="2000" dirty="0">
                <a:solidFill>
                  <a:srgbClr val="346667"/>
                </a:solidFill>
                <a:latin typeface="Arial" panose="020B0604020202020204" pitchFamily="34" charset="0"/>
                <a:ea typeface="Arial" panose="020B0604020202020204" pitchFamily="34" charset="0"/>
              </a:rPr>
              <a:t>Use GIS to take all of </a:t>
            </a:r>
          </a:p>
          <a:p>
            <a:pPr>
              <a:lnSpc>
                <a:spcPct val="115000"/>
              </a:lnSpc>
            </a:pPr>
            <a:r>
              <a:rPr lang="en-US" sz="2000" dirty="0">
                <a:solidFill>
                  <a:srgbClr val="346667"/>
                </a:solidFill>
                <a:latin typeface="Arial" panose="020B0604020202020204" pitchFamily="34" charset="0"/>
                <a:ea typeface="Arial" panose="020B0604020202020204" pitchFamily="34" charset="0"/>
              </a:rPr>
              <a:t>  them into account </a:t>
            </a:r>
          </a:p>
          <a:p>
            <a:pPr>
              <a:lnSpc>
                <a:spcPct val="115000"/>
              </a:lnSpc>
            </a:pPr>
            <a:r>
              <a:rPr lang="en-US" sz="2000" dirty="0">
                <a:solidFill>
                  <a:srgbClr val="346667"/>
                </a:solidFill>
                <a:latin typeface="Arial" panose="020B0604020202020204" pitchFamily="34" charset="0"/>
                <a:ea typeface="Arial" panose="020B0604020202020204" pitchFamily="34" charset="0"/>
              </a:rPr>
              <a:t>  when measuring physical accessibility</a:t>
            </a:r>
            <a:endParaRPr lang="en-PH" sz="2000" dirty="0">
              <a:solidFill>
                <a:srgbClr val="346667"/>
              </a:solidFill>
              <a:latin typeface="Arial" panose="020B0604020202020204" pitchFamily="34" charset="0"/>
              <a:ea typeface="Arial" panose="020B0604020202020204" pitchFamily="34" charset="0"/>
            </a:endParaRPr>
          </a:p>
        </p:txBody>
      </p:sp>
      <p:sp>
        <p:nvSpPr>
          <p:cNvPr id="16" name="Slide Number Placeholder 3">
            <a:extLst>
              <a:ext uri="{FF2B5EF4-FFF2-40B4-BE49-F238E27FC236}">
                <a16:creationId xmlns:a16="http://schemas.microsoft.com/office/drawing/2014/main" id="{DE9A4936-221D-4F8B-8026-13103AF833D1}"/>
              </a:ext>
            </a:extLst>
          </p:cNvPr>
          <p:cNvSpPr txBox="1">
            <a:spLocks/>
          </p:cNvSpPr>
          <p:nvPr/>
        </p:nvSpPr>
        <p:spPr bwMode="auto">
          <a:xfrm>
            <a:off x="8604448" y="6532462"/>
            <a:ext cx="507896" cy="365125"/>
          </a:xfrm>
          <a:prstGeom prst="rect">
            <a:avLst/>
          </a:prstGeom>
          <a:noFill/>
          <a:ln>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marL="0" algn="r" defTabSz="914400" rtl="0" eaLnBrk="1" fontAlgn="base" latinLnBrk="0" hangingPunct="1">
              <a:spcBef>
                <a:spcPct val="0"/>
              </a:spcBef>
              <a:spcAft>
                <a:spcPct val="0"/>
              </a:spcAft>
              <a:defRPr sz="1200" kern="1200">
                <a:solidFill>
                  <a:srgbClr val="898989"/>
                </a:solidFill>
                <a:latin typeface="Calibri" pitchFamily="34" charset="0"/>
                <a:ea typeface="+mn-ea"/>
                <a:cs typeface="Arial" charset="0"/>
              </a:defRPr>
            </a:lvl1pPr>
            <a:lvl2pPr marL="4572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2pPr>
            <a:lvl3pPr marL="9144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3pPr>
            <a:lvl4pPr marL="13716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4pPr>
            <a:lvl5pPr marL="18288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5pPr>
            <a:lvl6pPr marL="2286000" algn="l" defTabSz="914400" rtl="0" eaLnBrk="1" latinLnBrk="0" hangingPunct="1">
              <a:defRPr sz="1800" kern="1200">
                <a:solidFill>
                  <a:schemeClr val="tx1"/>
                </a:solidFill>
                <a:latin typeface="Calibri" pitchFamily="34" charset="0"/>
                <a:ea typeface="+mn-ea"/>
                <a:cs typeface="Arial" charset="0"/>
              </a:defRPr>
            </a:lvl6pPr>
            <a:lvl7pPr marL="2743200" algn="l" defTabSz="914400" rtl="0" eaLnBrk="1" latinLnBrk="0" hangingPunct="1">
              <a:defRPr sz="1800" kern="1200">
                <a:solidFill>
                  <a:schemeClr val="tx1"/>
                </a:solidFill>
                <a:latin typeface="Calibri" pitchFamily="34" charset="0"/>
                <a:ea typeface="+mn-ea"/>
                <a:cs typeface="Arial" charset="0"/>
              </a:defRPr>
            </a:lvl7pPr>
            <a:lvl8pPr marL="3200400" algn="l" defTabSz="914400" rtl="0" eaLnBrk="1" latinLnBrk="0" hangingPunct="1">
              <a:defRPr sz="1800" kern="1200">
                <a:solidFill>
                  <a:schemeClr val="tx1"/>
                </a:solidFill>
                <a:latin typeface="Calibri" pitchFamily="34" charset="0"/>
                <a:ea typeface="+mn-ea"/>
                <a:cs typeface="Arial" charset="0"/>
              </a:defRPr>
            </a:lvl8pPr>
            <a:lvl9pPr marL="3657600" algn="l" defTabSz="914400" rtl="0" eaLnBrk="1" latinLnBrk="0" hangingPunct="1">
              <a:defRPr sz="1800" kern="1200">
                <a:solidFill>
                  <a:schemeClr val="tx1"/>
                </a:solidFill>
                <a:latin typeface="Calibri" pitchFamily="34" charset="0"/>
                <a:ea typeface="+mn-ea"/>
                <a:cs typeface="Arial" charset="0"/>
              </a:defRPr>
            </a:lvl9pPr>
          </a:lstStyle>
          <a:p>
            <a:fld id="{1F1CFA5E-D7BE-45A1-BD59-8EBEFF519CD8}" type="slidenum">
              <a:rPr lang="en-GB" altLang="en-US" smtClean="0">
                <a:solidFill>
                  <a:schemeClr val="accent1">
                    <a:lumMod val="75000"/>
                  </a:schemeClr>
                </a:solidFill>
              </a:rPr>
              <a:pPr/>
              <a:t>11</a:t>
            </a:fld>
            <a:endParaRPr lang="en-GB" altLang="en-US" dirty="0">
              <a:solidFill>
                <a:schemeClr val="accent1">
                  <a:lumMod val="75000"/>
                </a:schemeClr>
              </a:solidFill>
            </a:endParaRPr>
          </a:p>
        </p:txBody>
      </p:sp>
    </p:spTree>
    <p:extLst>
      <p:ext uri="{BB962C8B-B14F-4D97-AF65-F5344CB8AC3E}">
        <p14:creationId xmlns:p14="http://schemas.microsoft.com/office/powerpoint/2010/main" val="35670678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9" name="Text Box 4"/>
          <p:cNvSpPr txBox="1">
            <a:spLocks noChangeArrowheads="1"/>
          </p:cNvSpPr>
          <p:nvPr/>
        </p:nvSpPr>
        <p:spPr bwMode="auto">
          <a:xfrm>
            <a:off x="1260475" y="5128374"/>
            <a:ext cx="2082621" cy="369332"/>
          </a:xfrm>
          <a:prstGeom prst="rect">
            <a:avLst/>
          </a:prstGeom>
          <a:noFill/>
          <a:ln w="12700">
            <a:noFill/>
            <a:miter lim="800000"/>
            <a:headEnd/>
            <a:tailEnd/>
          </a:ln>
        </p:spPr>
        <p:txBody>
          <a:bodyPr wrap="none" anchor="ctr">
            <a:spAutoFit/>
          </a:bodyPr>
          <a:lstStyle/>
          <a:p>
            <a:pPr eaLnBrk="0" hangingPunct="0"/>
            <a:r>
              <a:rPr lang="en-GB" i="1">
                <a:solidFill>
                  <a:srgbClr val="346667"/>
                </a:solidFill>
                <a:latin typeface="Arial" panose="020B0604020202020204" pitchFamily="34" charset="0"/>
                <a:cs typeface="Arial" panose="020B0604020202020204" pitchFamily="34" charset="0"/>
              </a:rPr>
              <a:t>Thematic Mapping</a:t>
            </a:r>
          </a:p>
        </p:txBody>
      </p:sp>
      <p:pic>
        <p:nvPicPr>
          <p:cNvPr id="5150" name="Picture 5"/>
          <p:cNvPicPr>
            <a:picLocks noChangeAspect="1" noChangeArrowheads="1"/>
          </p:cNvPicPr>
          <p:nvPr/>
        </p:nvPicPr>
        <p:blipFill>
          <a:blip r:embed="rId3"/>
          <a:srcRect l="3236" t="10089" r="8037" b="7245"/>
          <a:stretch>
            <a:fillRect/>
          </a:stretch>
        </p:blipFill>
        <p:spPr bwMode="auto">
          <a:xfrm>
            <a:off x="4105808" y="4900806"/>
            <a:ext cx="1600200" cy="1193800"/>
          </a:xfrm>
          <a:prstGeom prst="rect">
            <a:avLst/>
          </a:prstGeom>
          <a:noFill/>
          <a:ln w="9525" algn="ctr">
            <a:noFill/>
            <a:miter lim="800000"/>
            <a:headEnd/>
            <a:tailEnd/>
          </a:ln>
        </p:spPr>
      </p:pic>
      <p:sp>
        <p:nvSpPr>
          <p:cNvPr id="290830" name="Text Box 14"/>
          <p:cNvSpPr txBox="1">
            <a:spLocks noChangeArrowheads="1"/>
          </p:cNvSpPr>
          <p:nvPr/>
        </p:nvSpPr>
        <p:spPr bwMode="auto">
          <a:xfrm>
            <a:off x="1347788" y="3299574"/>
            <a:ext cx="1804725" cy="369332"/>
          </a:xfrm>
          <a:prstGeom prst="rect">
            <a:avLst/>
          </a:prstGeom>
          <a:noFill/>
          <a:ln w="12700">
            <a:noFill/>
            <a:miter lim="800000"/>
            <a:headEnd/>
            <a:tailEnd/>
          </a:ln>
        </p:spPr>
        <p:txBody>
          <a:bodyPr wrap="none" anchor="ctr">
            <a:spAutoFit/>
          </a:bodyPr>
          <a:lstStyle/>
          <a:p>
            <a:pPr eaLnBrk="0" hangingPunct="0"/>
            <a:r>
              <a:rPr lang="en-GB" i="1">
                <a:solidFill>
                  <a:srgbClr val="346667"/>
                </a:solidFill>
                <a:latin typeface="Arial" panose="020B0604020202020204" pitchFamily="34" charset="0"/>
                <a:cs typeface="Arial" panose="020B0604020202020204" pitchFamily="34" charset="0"/>
              </a:rPr>
              <a:t>Spatial Analysis</a:t>
            </a:r>
          </a:p>
        </p:txBody>
      </p:sp>
      <p:pic>
        <p:nvPicPr>
          <p:cNvPr id="5147" name="Picture 16" descr="ex_them_map"/>
          <p:cNvPicPr>
            <a:picLocks noChangeAspect="1" noChangeArrowheads="1"/>
          </p:cNvPicPr>
          <p:nvPr/>
        </p:nvPicPr>
        <p:blipFill>
          <a:blip r:embed="rId4"/>
          <a:srcRect t="2272"/>
          <a:stretch>
            <a:fillRect/>
          </a:stretch>
        </p:blipFill>
        <p:spPr bwMode="auto">
          <a:xfrm>
            <a:off x="4263710" y="3345192"/>
            <a:ext cx="1800225" cy="1306512"/>
          </a:xfrm>
          <a:prstGeom prst="rect">
            <a:avLst/>
          </a:prstGeom>
          <a:noFill/>
          <a:ln w="9525">
            <a:solidFill>
              <a:srgbClr val="3366FF"/>
            </a:solidFill>
            <a:miter lim="800000"/>
            <a:headEnd/>
            <a:tailEnd/>
          </a:ln>
        </p:spPr>
      </p:pic>
      <p:sp>
        <p:nvSpPr>
          <p:cNvPr id="5148" name="Text Box 17"/>
          <p:cNvSpPr txBox="1">
            <a:spLocks noChangeArrowheads="1"/>
          </p:cNvSpPr>
          <p:nvPr/>
        </p:nvSpPr>
        <p:spPr bwMode="auto">
          <a:xfrm>
            <a:off x="1700213" y="3680296"/>
            <a:ext cx="2405595" cy="338554"/>
          </a:xfrm>
          <a:prstGeom prst="rect">
            <a:avLst/>
          </a:prstGeom>
          <a:noFill/>
          <a:ln w="9525">
            <a:noFill/>
            <a:miter lim="800000"/>
            <a:headEnd/>
            <a:tailEnd/>
          </a:ln>
        </p:spPr>
        <p:txBody>
          <a:bodyPr wrap="none">
            <a:spAutoFit/>
          </a:bodyPr>
          <a:lstStyle/>
          <a:p>
            <a:pPr>
              <a:buFontTx/>
              <a:buChar char="•"/>
            </a:pPr>
            <a:r>
              <a:rPr lang="en-GB" sz="1600">
                <a:solidFill>
                  <a:srgbClr val="346667"/>
                </a:solidFill>
                <a:latin typeface="Arial" panose="020B0604020202020204" pitchFamily="34" charset="0"/>
                <a:cs typeface="Arial" panose="020B0604020202020204" pitchFamily="34" charset="0"/>
              </a:rPr>
              <a:t> Location (e.g. altitude)</a:t>
            </a:r>
            <a:endParaRPr lang="en-US" sz="1600">
              <a:solidFill>
                <a:srgbClr val="346667"/>
              </a:solidFill>
              <a:latin typeface="Arial" panose="020B0604020202020204" pitchFamily="34" charset="0"/>
              <a:cs typeface="Arial" panose="020B0604020202020204" pitchFamily="34" charset="0"/>
            </a:endParaRPr>
          </a:p>
        </p:txBody>
      </p:sp>
      <p:sp>
        <p:nvSpPr>
          <p:cNvPr id="5145" name="Text Box 12"/>
          <p:cNvSpPr txBox="1">
            <a:spLocks noChangeArrowheads="1"/>
          </p:cNvSpPr>
          <p:nvPr/>
        </p:nvSpPr>
        <p:spPr bwMode="auto">
          <a:xfrm>
            <a:off x="1693863" y="3953346"/>
            <a:ext cx="1111202" cy="338554"/>
          </a:xfrm>
          <a:prstGeom prst="rect">
            <a:avLst/>
          </a:prstGeom>
          <a:noFill/>
          <a:ln w="9525">
            <a:noFill/>
            <a:miter lim="800000"/>
            <a:headEnd/>
            <a:tailEnd/>
          </a:ln>
        </p:spPr>
        <p:txBody>
          <a:bodyPr wrap="none">
            <a:spAutoFit/>
          </a:bodyPr>
          <a:lstStyle/>
          <a:p>
            <a:pPr>
              <a:buFontTx/>
              <a:buChar char="•"/>
            </a:pPr>
            <a:r>
              <a:rPr lang="en-GB" sz="1600">
                <a:solidFill>
                  <a:srgbClr val="346667"/>
                </a:solidFill>
                <a:latin typeface="Arial" panose="020B0604020202020204" pitchFamily="34" charset="0"/>
                <a:cs typeface="Arial" panose="020B0604020202020204" pitchFamily="34" charset="0"/>
              </a:rPr>
              <a:t> Distance</a:t>
            </a:r>
            <a:endParaRPr lang="en-US" sz="1600">
              <a:solidFill>
                <a:srgbClr val="346667"/>
              </a:solidFill>
              <a:latin typeface="Arial" panose="020B0604020202020204" pitchFamily="34" charset="0"/>
              <a:cs typeface="Arial" panose="020B0604020202020204" pitchFamily="34" charset="0"/>
            </a:endParaRPr>
          </a:p>
        </p:txBody>
      </p:sp>
      <p:pic>
        <p:nvPicPr>
          <p:cNvPr id="5146" name="Picture 13"/>
          <p:cNvPicPr>
            <a:picLocks noChangeAspect="1" noChangeArrowheads="1"/>
          </p:cNvPicPr>
          <p:nvPr/>
        </p:nvPicPr>
        <p:blipFill>
          <a:blip r:embed="rId5"/>
          <a:srcRect l="4916" r="41003"/>
          <a:stretch>
            <a:fillRect/>
          </a:stretch>
        </p:blipFill>
        <p:spPr bwMode="auto">
          <a:xfrm>
            <a:off x="5317472" y="3700656"/>
            <a:ext cx="1066800" cy="1200150"/>
          </a:xfrm>
          <a:prstGeom prst="rect">
            <a:avLst/>
          </a:prstGeom>
          <a:noFill/>
          <a:ln w="38100">
            <a:noFill/>
            <a:miter lim="800000"/>
            <a:headEnd/>
            <a:tailEnd/>
          </a:ln>
        </p:spPr>
      </p:pic>
      <p:sp>
        <p:nvSpPr>
          <p:cNvPr id="290835" name="Text Box 19"/>
          <p:cNvSpPr txBox="1">
            <a:spLocks noChangeArrowheads="1"/>
          </p:cNvSpPr>
          <p:nvPr/>
        </p:nvSpPr>
        <p:spPr bwMode="auto">
          <a:xfrm>
            <a:off x="1371600" y="1558086"/>
            <a:ext cx="1941557" cy="369332"/>
          </a:xfrm>
          <a:prstGeom prst="rect">
            <a:avLst/>
          </a:prstGeom>
          <a:noFill/>
          <a:ln w="12700">
            <a:noFill/>
            <a:miter lim="800000"/>
            <a:headEnd/>
            <a:tailEnd/>
          </a:ln>
        </p:spPr>
        <p:txBody>
          <a:bodyPr wrap="none" anchor="ctr">
            <a:spAutoFit/>
          </a:bodyPr>
          <a:lstStyle/>
          <a:p>
            <a:pPr eaLnBrk="0" hangingPunct="0"/>
            <a:r>
              <a:rPr lang="en-GB" i="1" dirty="0">
                <a:solidFill>
                  <a:srgbClr val="346667"/>
                </a:solidFill>
                <a:latin typeface="Arial" panose="020B0604020202020204" pitchFamily="34" charset="0"/>
                <a:cs typeface="Arial" panose="020B0604020202020204" pitchFamily="34" charset="0"/>
              </a:rPr>
              <a:t>Spatial Modelling</a:t>
            </a:r>
          </a:p>
        </p:txBody>
      </p:sp>
      <p:pic>
        <p:nvPicPr>
          <p:cNvPr id="5143" name="Picture 20"/>
          <p:cNvPicPr>
            <a:picLocks noChangeAspect="1" noChangeArrowheads="1"/>
          </p:cNvPicPr>
          <p:nvPr/>
        </p:nvPicPr>
        <p:blipFill>
          <a:blip r:embed="rId6"/>
          <a:srcRect/>
          <a:stretch>
            <a:fillRect/>
          </a:stretch>
        </p:blipFill>
        <p:spPr bwMode="auto">
          <a:xfrm>
            <a:off x="5905540" y="3858849"/>
            <a:ext cx="2124075" cy="1327150"/>
          </a:xfrm>
          <a:prstGeom prst="rect">
            <a:avLst/>
          </a:prstGeom>
          <a:noFill/>
          <a:ln w="9525">
            <a:noFill/>
            <a:miter lim="800000"/>
            <a:headEnd/>
            <a:tailEnd/>
          </a:ln>
        </p:spPr>
      </p:pic>
      <p:sp>
        <p:nvSpPr>
          <p:cNvPr id="5144" name="Text Box 22"/>
          <p:cNvSpPr txBox="1">
            <a:spLocks noChangeArrowheads="1"/>
          </p:cNvSpPr>
          <p:nvPr/>
        </p:nvSpPr>
        <p:spPr bwMode="auto">
          <a:xfrm>
            <a:off x="1701800" y="4272434"/>
            <a:ext cx="1706749" cy="338554"/>
          </a:xfrm>
          <a:prstGeom prst="rect">
            <a:avLst/>
          </a:prstGeom>
          <a:noFill/>
          <a:ln w="9525">
            <a:noFill/>
            <a:miter lim="800000"/>
            <a:headEnd/>
            <a:tailEnd/>
          </a:ln>
        </p:spPr>
        <p:txBody>
          <a:bodyPr wrap="none">
            <a:spAutoFit/>
          </a:bodyPr>
          <a:lstStyle/>
          <a:p>
            <a:pPr>
              <a:buFontTx/>
              <a:buChar char="•"/>
            </a:pPr>
            <a:r>
              <a:rPr lang="en-GB" sz="1600">
                <a:solidFill>
                  <a:srgbClr val="346667"/>
                </a:solidFill>
                <a:latin typeface="Arial" panose="020B0604020202020204" pitchFamily="34" charset="0"/>
                <a:cs typeface="Arial" panose="020B0604020202020204" pitchFamily="34" charset="0"/>
              </a:rPr>
              <a:t> Travelling Time</a:t>
            </a:r>
            <a:endParaRPr lang="en-US" sz="1600">
              <a:solidFill>
                <a:srgbClr val="346667"/>
              </a:solidFill>
              <a:latin typeface="Arial" panose="020B0604020202020204" pitchFamily="34" charset="0"/>
              <a:cs typeface="Arial" panose="020B0604020202020204" pitchFamily="34" charset="0"/>
            </a:endParaRPr>
          </a:p>
        </p:txBody>
      </p:sp>
      <p:grpSp>
        <p:nvGrpSpPr>
          <p:cNvPr id="2" name="Group 53"/>
          <p:cNvGrpSpPr>
            <a:grpSpLocks/>
          </p:cNvGrpSpPr>
          <p:nvPr/>
        </p:nvGrpSpPr>
        <p:grpSpPr bwMode="auto">
          <a:xfrm>
            <a:off x="107950" y="1546696"/>
            <a:ext cx="1071595" cy="4419600"/>
            <a:chOff x="68" y="595"/>
            <a:chExt cx="724" cy="3243"/>
          </a:xfrm>
        </p:grpSpPr>
        <p:sp>
          <p:nvSpPr>
            <p:cNvPr id="4118" name="AutoShape 29"/>
            <p:cNvSpPr>
              <a:spLocks noChangeArrowheads="1"/>
            </p:cNvSpPr>
            <p:nvPr/>
          </p:nvSpPr>
          <p:spPr bwMode="auto">
            <a:xfrm rot="10800000">
              <a:off x="204" y="799"/>
              <a:ext cx="473" cy="3039"/>
            </a:xfrm>
            <a:prstGeom prst="triangle">
              <a:avLst>
                <a:gd name="adj" fmla="val 51162"/>
              </a:avLst>
            </a:prstGeom>
            <a:solidFill>
              <a:srgbClr val="346667"/>
            </a:solidFill>
            <a:ln w="9525">
              <a:solidFill>
                <a:schemeClr val="tx1"/>
              </a:solidFill>
              <a:miter lim="800000"/>
              <a:headEnd/>
              <a:tailEnd/>
            </a:ln>
          </p:spPr>
          <p:txBody>
            <a:bodyPr wrap="none" anchor="ctr"/>
            <a:lstStyle/>
            <a:p>
              <a:endParaRPr lang="fr-CH">
                <a:solidFill>
                  <a:srgbClr val="346667"/>
                </a:solidFill>
                <a:latin typeface="Arial" panose="020B0604020202020204" pitchFamily="34" charset="0"/>
                <a:cs typeface="Arial" panose="020B0604020202020204" pitchFamily="34" charset="0"/>
              </a:endParaRPr>
            </a:p>
          </p:txBody>
        </p:sp>
        <p:sp>
          <p:nvSpPr>
            <p:cNvPr id="4119" name="Text Box 30"/>
            <p:cNvSpPr txBox="1">
              <a:spLocks noChangeArrowheads="1"/>
            </p:cNvSpPr>
            <p:nvPr/>
          </p:nvSpPr>
          <p:spPr bwMode="auto">
            <a:xfrm>
              <a:off x="68" y="595"/>
              <a:ext cx="724" cy="226"/>
            </a:xfrm>
            <a:prstGeom prst="rect">
              <a:avLst/>
            </a:prstGeom>
            <a:noFill/>
            <a:ln w="12700">
              <a:noFill/>
              <a:miter lim="800000"/>
              <a:headEnd/>
              <a:tailEnd/>
            </a:ln>
          </p:spPr>
          <p:txBody>
            <a:bodyPr wrap="none" anchor="ctr">
              <a:spAutoFit/>
            </a:bodyPr>
            <a:lstStyle/>
            <a:p>
              <a:pPr eaLnBrk="0" hangingPunct="0"/>
              <a:r>
                <a:rPr lang="en-GB" sz="1400" i="1">
                  <a:solidFill>
                    <a:srgbClr val="346667"/>
                  </a:solidFill>
                  <a:latin typeface="Arial" panose="020B0604020202020204" pitchFamily="34" charset="0"/>
                  <a:cs typeface="Arial" panose="020B0604020202020204" pitchFamily="34" charset="0"/>
                </a:rPr>
                <a:t>Complexity</a:t>
              </a:r>
            </a:p>
          </p:txBody>
        </p:sp>
      </p:grpSp>
      <p:sp>
        <p:nvSpPr>
          <p:cNvPr id="5139" name="Rectangle 24"/>
          <p:cNvSpPr>
            <a:spLocks noChangeArrowheads="1"/>
          </p:cNvSpPr>
          <p:nvPr/>
        </p:nvSpPr>
        <p:spPr bwMode="auto">
          <a:xfrm>
            <a:off x="1744663" y="1875309"/>
            <a:ext cx="3240087" cy="396875"/>
          </a:xfrm>
          <a:prstGeom prst="rect">
            <a:avLst/>
          </a:prstGeom>
          <a:noFill/>
          <a:ln w="9525">
            <a:noFill/>
            <a:miter lim="800000"/>
            <a:headEnd/>
            <a:tailEnd/>
          </a:ln>
        </p:spPr>
        <p:txBody>
          <a:bodyPr/>
          <a:lstStyle/>
          <a:p>
            <a:pPr>
              <a:buFontTx/>
              <a:buChar char="•"/>
            </a:pPr>
            <a:r>
              <a:rPr lang="en-GB" sz="1600">
                <a:solidFill>
                  <a:srgbClr val="346667"/>
                </a:solidFill>
                <a:latin typeface="Arial" panose="020B0604020202020204" pitchFamily="34" charset="0"/>
                <a:cs typeface="Arial" panose="020B0604020202020204" pitchFamily="34" charset="0"/>
              </a:rPr>
              <a:t> Physical Accessibility</a:t>
            </a:r>
          </a:p>
        </p:txBody>
      </p:sp>
      <p:pic>
        <p:nvPicPr>
          <p:cNvPr id="5140" name="Picture 31" descr="accessibility_surface"/>
          <p:cNvPicPr>
            <a:picLocks noChangeAspect="1" noChangeArrowheads="1"/>
          </p:cNvPicPr>
          <p:nvPr/>
        </p:nvPicPr>
        <p:blipFill>
          <a:blip r:embed="rId7"/>
          <a:srcRect l="1405" t="5188" b="7426"/>
          <a:stretch>
            <a:fillRect/>
          </a:stretch>
        </p:blipFill>
        <p:spPr bwMode="auto">
          <a:xfrm>
            <a:off x="4309410" y="1609722"/>
            <a:ext cx="2016125" cy="1241425"/>
          </a:xfrm>
          <a:prstGeom prst="rect">
            <a:avLst/>
          </a:prstGeom>
          <a:noFill/>
          <a:ln w="9525">
            <a:solidFill>
              <a:srgbClr val="3366CC"/>
            </a:solidFill>
            <a:miter lim="800000"/>
            <a:headEnd/>
            <a:tailEnd/>
          </a:ln>
        </p:spPr>
      </p:pic>
      <p:sp>
        <p:nvSpPr>
          <p:cNvPr id="5135" name="Rectangle 36"/>
          <p:cNvSpPr>
            <a:spLocks noChangeArrowheads="1"/>
          </p:cNvSpPr>
          <p:nvPr/>
        </p:nvSpPr>
        <p:spPr bwMode="auto">
          <a:xfrm>
            <a:off x="1744663" y="2197571"/>
            <a:ext cx="2519362" cy="431800"/>
          </a:xfrm>
          <a:prstGeom prst="rect">
            <a:avLst/>
          </a:prstGeom>
          <a:noFill/>
          <a:ln w="9525">
            <a:noFill/>
            <a:miter lim="800000"/>
            <a:headEnd/>
            <a:tailEnd/>
          </a:ln>
        </p:spPr>
        <p:txBody>
          <a:bodyPr/>
          <a:lstStyle/>
          <a:p>
            <a:pPr>
              <a:buFontTx/>
              <a:buChar char="•"/>
            </a:pPr>
            <a:r>
              <a:rPr lang="en-GB" sz="1600">
                <a:solidFill>
                  <a:srgbClr val="346667"/>
                </a:solidFill>
                <a:latin typeface="Arial" panose="020B0604020202020204" pitchFamily="34" charset="0"/>
                <a:cs typeface="Arial" panose="020B0604020202020204" pitchFamily="34" charset="0"/>
              </a:rPr>
              <a:t> Poverty Mapping</a:t>
            </a:r>
          </a:p>
        </p:txBody>
      </p:sp>
      <p:grpSp>
        <p:nvGrpSpPr>
          <p:cNvPr id="3" name="Group 37"/>
          <p:cNvGrpSpPr>
            <a:grpSpLocks/>
          </p:cNvGrpSpPr>
          <p:nvPr/>
        </p:nvGrpSpPr>
        <p:grpSpPr bwMode="auto">
          <a:xfrm>
            <a:off x="5378983" y="1847522"/>
            <a:ext cx="1771650" cy="1414462"/>
            <a:chOff x="3787" y="1969"/>
            <a:chExt cx="1706" cy="1345"/>
          </a:xfrm>
        </p:grpSpPr>
        <p:pic>
          <p:nvPicPr>
            <p:cNvPr id="4116" name="Picture 38"/>
            <p:cNvPicPr>
              <a:picLocks noChangeAspect="1" noChangeArrowheads="1"/>
            </p:cNvPicPr>
            <p:nvPr/>
          </p:nvPicPr>
          <p:blipFill>
            <a:blip r:embed="rId8"/>
            <a:srcRect l="5241" t="18910" r="28543" b="13753"/>
            <a:stretch>
              <a:fillRect/>
            </a:stretch>
          </p:blipFill>
          <p:spPr bwMode="auto">
            <a:xfrm>
              <a:off x="3787" y="1969"/>
              <a:ext cx="1521" cy="1198"/>
            </a:xfrm>
            <a:prstGeom prst="rect">
              <a:avLst/>
            </a:prstGeom>
            <a:solidFill>
              <a:schemeClr val="bg1"/>
            </a:solidFill>
            <a:ln w="9525">
              <a:solidFill>
                <a:srgbClr val="3366CC"/>
              </a:solidFill>
              <a:miter lim="800000"/>
              <a:headEnd/>
              <a:tailEnd/>
            </a:ln>
          </p:spPr>
        </p:pic>
        <p:pic>
          <p:nvPicPr>
            <p:cNvPr id="4117" name="Picture 39"/>
            <p:cNvPicPr>
              <a:picLocks noChangeAspect="1" noChangeArrowheads="1"/>
            </p:cNvPicPr>
            <p:nvPr/>
          </p:nvPicPr>
          <p:blipFill>
            <a:blip r:embed="rId9"/>
            <a:srcRect l="66507" t="26938" b="27525"/>
            <a:stretch>
              <a:fillRect/>
            </a:stretch>
          </p:blipFill>
          <p:spPr bwMode="auto">
            <a:xfrm>
              <a:off x="5148" y="2750"/>
              <a:ext cx="345" cy="564"/>
            </a:xfrm>
            <a:prstGeom prst="rect">
              <a:avLst/>
            </a:prstGeom>
            <a:solidFill>
              <a:schemeClr val="bg1"/>
            </a:solidFill>
            <a:ln w="9525">
              <a:solidFill>
                <a:srgbClr val="3366CC"/>
              </a:solidFill>
              <a:miter lim="800000"/>
              <a:headEnd/>
              <a:tailEnd/>
            </a:ln>
          </p:spPr>
        </p:pic>
      </p:grpSp>
      <p:pic>
        <p:nvPicPr>
          <p:cNvPr id="5133" name="Picture 43" descr="risk_Fabienne"/>
          <p:cNvPicPr>
            <a:picLocks noChangeAspect="1" noChangeArrowheads="1"/>
          </p:cNvPicPr>
          <p:nvPr/>
        </p:nvPicPr>
        <p:blipFill>
          <a:blip r:embed="rId10"/>
          <a:srcRect l="23372" t="4987" r="3201" b="8447"/>
          <a:stretch>
            <a:fillRect/>
          </a:stretch>
        </p:blipFill>
        <p:spPr bwMode="auto">
          <a:xfrm>
            <a:off x="6516787" y="2286000"/>
            <a:ext cx="1511300" cy="1143000"/>
          </a:xfrm>
          <a:prstGeom prst="rect">
            <a:avLst/>
          </a:prstGeom>
          <a:noFill/>
          <a:ln w="9525">
            <a:solidFill>
              <a:srgbClr val="3366CC"/>
            </a:solidFill>
            <a:miter lim="800000"/>
            <a:headEnd/>
            <a:tailEnd/>
          </a:ln>
        </p:spPr>
      </p:pic>
      <p:sp>
        <p:nvSpPr>
          <p:cNvPr id="5134" name="Rectangle 45"/>
          <p:cNvSpPr>
            <a:spLocks noChangeArrowheads="1"/>
          </p:cNvSpPr>
          <p:nvPr/>
        </p:nvSpPr>
        <p:spPr bwMode="auto">
          <a:xfrm>
            <a:off x="1763713" y="2524596"/>
            <a:ext cx="2519362" cy="431800"/>
          </a:xfrm>
          <a:prstGeom prst="rect">
            <a:avLst/>
          </a:prstGeom>
          <a:noFill/>
          <a:ln w="9525">
            <a:noFill/>
            <a:miter lim="800000"/>
            <a:headEnd/>
            <a:tailEnd/>
          </a:ln>
        </p:spPr>
        <p:txBody>
          <a:bodyPr/>
          <a:lstStyle/>
          <a:p>
            <a:pPr>
              <a:buFontTx/>
              <a:buChar char="•"/>
            </a:pPr>
            <a:r>
              <a:rPr lang="en-GB" sz="1600">
                <a:solidFill>
                  <a:srgbClr val="346667"/>
                </a:solidFill>
                <a:latin typeface="Arial" panose="020B0604020202020204" pitchFamily="34" charset="0"/>
                <a:cs typeface="Arial" panose="020B0604020202020204" pitchFamily="34" charset="0"/>
              </a:rPr>
              <a:t> Hazard Mapping</a:t>
            </a:r>
          </a:p>
        </p:txBody>
      </p:sp>
      <p:sp>
        <p:nvSpPr>
          <p:cNvPr id="25" name="Rectangle 24">
            <a:extLst>
              <a:ext uri="{FF2B5EF4-FFF2-40B4-BE49-F238E27FC236}">
                <a16:creationId xmlns:a16="http://schemas.microsoft.com/office/drawing/2014/main" id="{D6719B8A-1297-4749-A4E7-D2BED9379FC6}"/>
              </a:ext>
            </a:extLst>
          </p:cNvPr>
          <p:cNvSpPr/>
          <p:nvPr/>
        </p:nvSpPr>
        <p:spPr>
          <a:xfrm>
            <a:off x="1693863" y="1878483"/>
            <a:ext cx="2411945" cy="36167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grpSp>
        <p:nvGrpSpPr>
          <p:cNvPr id="27" name="Group 53">
            <a:extLst>
              <a:ext uri="{FF2B5EF4-FFF2-40B4-BE49-F238E27FC236}">
                <a16:creationId xmlns:a16="http://schemas.microsoft.com/office/drawing/2014/main" id="{77F06F42-ABE1-4F09-B5F9-4972A3CAA4F4}"/>
              </a:ext>
            </a:extLst>
          </p:cNvPr>
          <p:cNvGrpSpPr>
            <a:grpSpLocks/>
          </p:cNvGrpSpPr>
          <p:nvPr/>
        </p:nvGrpSpPr>
        <p:grpSpPr bwMode="auto">
          <a:xfrm>
            <a:off x="7946669" y="1537365"/>
            <a:ext cx="1130799" cy="4419600"/>
            <a:chOff x="68" y="595"/>
            <a:chExt cx="764" cy="3243"/>
          </a:xfrm>
        </p:grpSpPr>
        <p:sp>
          <p:nvSpPr>
            <p:cNvPr id="28" name="AutoShape 29">
              <a:extLst>
                <a:ext uri="{FF2B5EF4-FFF2-40B4-BE49-F238E27FC236}">
                  <a16:creationId xmlns:a16="http://schemas.microsoft.com/office/drawing/2014/main" id="{E625358A-DB66-4EE1-AE12-7E6AE91B2EC2}"/>
                </a:ext>
              </a:extLst>
            </p:cNvPr>
            <p:cNvSpPr>
              <a:spLocks noChangeArrowheads="1"/>
            </p:cNvSpPr>
            <p:nvPr/>
          </p:nvSpPr>
          <p:spPr bwMode="auto">
            <a:xfrm rot="10800000">
              <a:off x="204" y="799"/>
              <a:ext cx="473" cy="3039"/>
            </a:xfrm>
            <a:prstGeom prst="triangle">
              <a:avLst>
                <a:gd name="adj" fmla="val 51162"/>
              </a:avLst>
            </a:prstGeom>
            <a:solidFill>
              <a:srgbClr val="FF0000"/>
            </a:solidFill>
            <a:ln w="9525">
              <a:solidFill>
                <a:schemeClr val="tx1"/>
              </a:solidFill>
              <a:miter lim="800000"/>
              <a:headEnd/>
              <a:tailEnd/>
            </a:ln>
          </p:spPr>
          <p:txBody>
            <a:bodyPr wrap="none" anchor="ctr"/>
            <a:lstStyle/>
            <a:p>
              <a:endParaRPr lang="fr-CH" dirty="0">
                <a:solidFill>
                  <a:srgbClr val="346667"/>
                </a:solidFill>
                <a:latin typeface="Arial" panose="020B0604020202020204" pitchFamily="34" charset="0"/>
                <a:cs typeface="Arial" panose="020B0604020202020204" pitchFamily="34" charset="0"/>
              </a:endParaRPr>
            </a:p>
          </p:txBody>
        </p:sp>
        <p:sp>
          <p:nvSpPr>
            <p:cNvPr id="29" name="Text Box 30">
              <a:extLst>
                <a:ext uri="{FF2B5EF4-FFF2-40B4-BE49-F238E27FC236}">
                  <a16:creationId xmlns:a16="http://schemas.microsoft.com/office/drawing/2014/main" id="{309C7D80-6C5B-41B3-B048-76080460A6A8}"/>
                </a:ext>
              </a:extLst>
            </p:cNvPr>
            <p:cNvSpPr txBox="1">
              <a:spLocks noChangeArrowheads="1"/>
            </p:cNvSpPr>
            <p:nvPr/>
          </p:nvSpPr>
          <p:spPr bwMode="auto">
            <a:xfrm>
              <a:off x="68" y="595"/>
              <a:ext cx="764" cy="226"/>
            </a:xfrm>
            <a:prstGeom prst="rect">
              <a:avLst/>
            </a:prstGeom>
            <a:noFill/>
            <a:ln w="12700">
              <a:noFill/>
              <a:miter lim="800000"/>
              <a:headEnd/>
              <a:tailEnd/>
            </a:ln>
          </p:spPr>
          <p:txBody>
            <a:bodyPr wrap="none" anchor="ctr">
              <a:spAutoFit/>
            </a:bodyPr>
            <a:lstStyle/>
            <a:p>
              <a:pPr eaLnBrk="0" hangingPunct="0"/>
              <a:r>
                <a:rPr lang="en-GB" sz="1400" i="1" dirty="0">
                  <a:solidFill>
                    <a:srgbClr val="FF0000"/>
                  </a:solidFill>
                  <a:latin typeface="Arial" panose="020B0604020202020204" pitchFamily="34" charset="0"/>
                  <a:cs typeface="Arial" panose="020B0604020202020204" pitchFamily="34" charset="0"/>
                </a:rPr>
                <a:t>Data quality</a:t>
              </a:r>
            </a:p>
          </p:txBody>
        </p:sp>
      </p:grpSp>
      <p:sp>
        <p:nvSpPr>
          <p:cNvPr id="30" name="Title 1">
            <a:extLst>
              <a:ext uri="{FF2B5EF4-FFF2-40B4-BE49-F238E27FC236}">
                <a16:creationId xmlns:a16="http://schemas.microsoft.com/office/drawing/2014/main" id="{B7775313-8ACA-42BE-A00C-BAA63F42520F}"/>
              </a:ext>
            </a:extLst>
          </p:cNvPr>
          <p:cNvSpPr txBox="1">
            <a:spLocks/>
          </p:cNvSpPr>
          <p:nvPr/>
        </p:nvSpPr>
        <p:spPr>
          <a:xfrm>
            <a:off x="0" y="368888"/>
            <a:ext cx="9144000" cy="718822"/>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i="0" u="none" strike="noStrike" kern="1200" cap="none" spc="0" normalizeH="0" baseline="0" dirty="0">
                <a:ln>
                  <a:noFill/>
                </a:ln>
                <a:solidFill>
                  <a:srgbClr val="346667"/>
                </a:solidFill>
                <a:effectLst/>
                <a:uLnTx/>
                <a:uFillTx/>
                <a:latin typeface="Arial" charset="0"/>
                <a:ea typeface="Arial" charset="0"/>
                <a:cs typeface="Arial" charset="0"/>
              </a:rPr>
              <a:t>Using GIS-based approaches to measure physical accessibility to health care services</a:t>
            </a:r>
          </a:p>
        </p:txBody>
      </p:sp>
      <p:sp>
        <p:nvSpPr>
          <p:cNvPr id="31" name="Rectangle 30">
            <a:extLst>
              <a:ext uri="{FF2B5EF4-FFF2-40B4-BE49-F238E27FC236}">
                <a16:creationId xmlns:a16="http://schemas.microsoft.com/office/drawing/2014/main" id="{BA8CFAF6-E373-4EA1-81F5-217138B1BD9F}"/>
              </a:ext>
            </a:extLst>
          </p:cNvPr>
          <p:cNvSpPr/>
          <p:nvPr/>
        </p:nvSpPr>
        <p:spPr>
          <a:xfrm>
            <a:off x="1531428" y="4289466"/>
            <a:ext cx="2411945" cy="361673"/>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32" name="Slide Number Placeholder 3">
            <a:extLst>
              <a:ext uri="{FF2B5EF4-FFF2-40B4-BE49-F238E27FC236}">
                <a16:creationId xmlns:a16="http://schemas.microsoft.com/office/drawing/2014/main" id="{5F0DDF3E-7A76-4E45-AE58-C32611B94A49}"/>
              </a:ext>
            </a:extLst>
          </p:cNvPr>
          <p:cNvSpPr txBox="1">
            <a:spLocks/>
          </p:cNvSpPr>
          <p:nvPr/>
        </p:nvSpPr>
        <p:spPr bwMode="auto">
          <a:xfrm>
            <a:off x="8604448" y="6532462"/>
            <a:ext cx="507896" cy="365125"/>
          </a:xfrm>
          <a:prstGeom prst="rect">
            <a:avLst/>
          </a:prstGeom>
          <a:noFill/>
          <a:ln>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marL="0" algn="r" defTabSz="914400" rtl="0" eaLnBrk="1" fontAlgn="base" latinLnBrk="0" hangingPunct="1">
              <a:spcBef>
                <a:spcPct val="0"/>
              </a:spcBef>
              <a:spcAft>
                <a:spcPct val="0"/>
              </a:spcAft>
              <a:defRPr sz="1200" kern="1200">
                <a:solidFill>
                  <a:srgbClr val="898989"/>
                </a:solidFill>
                <a:latin typeface="Calibri" pitchFamily="34" charset="0"/>
                <a:ea typeface="+mn-ea"/>
                <a:cs typeface="Arial" charset="0"/>
              </a:defRPr>
            </a:lvl1pPr>
            <a:lvl2pPr marL="4572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2pPr>
            <a:lvl3pPr marL="9144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3pPr>
            <a:lvl4pPr marL="13716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4pPr>
            <a:lvl5pPr marL="18288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5pPr>
            <a:lvl6pPr marL="2286000" algn="l" defTabSz="914400" rtl="0" eaLnBrk="1" latinLnBrk="0" hangingPunct="1">
              <a:defRPr sz="1800" kern="1200">
                <a:solidFill>
                  <a:schemeClr val="tx1"/>
                </a:solidFill>
                <a:latin typeface="Calibri" pitchFamily="34" charset="0"/>
                <a:ea typeface="+mn-ea"/>
                <a:cs typeface="Arial" charset="0"/>
              </a:defRPr>
            </a:lvl6pPr>
            <a:lvl7pPr marL="2743200" algn="l" defTabSz="914400" rtl="0" eaLnBrk="1" latinLnBrk="0" hangingPunct="1">
              <a:defRPr sz="1800" kern="1200">
                <a:solidFill>
                  <a:schemeClr val="tx1"/>
                </a:solidFill>
                <a:latin typeface="Calibri" pitchFamily="34" charset="0"/>
                <a:ea typeface="+mn-ea"/>
                <a:cs typeface="Arial" charset="0"/>
              </a:defRPr>
            </a:lvl7pPr>
            <a:lvl8pPr marL="3200400" algn="l" defTabSz="914400" rtl="0" eaLnBrk="1" latinLnBrk="0" hangingPunct="1">
              <a:defRPr sz="1800" kern="1200">
                <a:solidFill>
                  <a:schemeClr val="tx1"/>
                </a:solidFill>
                <a:latin typeface="Calibri" pitchFamily="34" charset="0"/>
                <a:ea typeface="+mn-ea"/>
                <a:cs typeface="Arial" charset="0"/>
              </a:defRPr>
            </a:lvl8pPr>
            <a:lvl9pPr marL="3657600" algn="l" defTabSz="914400" rtl="0" eaLnBrk="1" latinLnBrk="0" hangingPunct="1">
              <a:defRPr sz="1800" kern="1200">
                <a:solidFill>
                  <a:schemeClr val="tx1"/>
                </a:solidFill>
                <a:latin typeface="Calibri" pitchFamily="34" charset="0"/>
                <a:ea typeface="+mn-ea"/>
                <a:cs typeface="Arial" charset="0"/>
              </a:defRPr>
            </a:lvl9pPr>
          </a:lstStyle>
          <a:p>
            <a:fld id="{1F1CFA5E-D7BE-45A1-BD59-8EBEFF519CD8}" type="slidenum">
              <a:rPr lang="en-GB" altLang="en-US" smtClean="0">
                <a:solidFill>
                  <a:schemeClr val="accent1">
                    <a:lumMod val="75000"/>
                  </a:schemeClr>
                </a:solidFill>
              </a:rPr>
              <a:pPr/>
              <a:t>12</a:t>
            </a:fld>
            <a:endParaRPr lang="en-GB" altLang="en-US" dirty="0">
              <a:solidFill>
                <a:schemeClr val="accent1">
                  <a:lumMod val="75000"/>
                </a:schemeClr>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B7775313-8ACA-42BE-A00C-BAA63F42520F}"/>
              </a:ext>
            </a:extLst>
          </p:cNvPr>
          <p:cNvSpPr txBox="1">
            <a:spLocks/>
          </p:cNvSpPr>
          <p:nvPr/>
        </p:nvSpPr>
        <p:spPr>
          <a:xfrm>
            <a:off x="0" y="368888"/>
            <a:ext cx="9144000" cy="718822"/>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i="0" u="none" strike="noStrike" kern="1200" cap="none" spc="0" normalizeH="0" baseline="0" dirty="0">
                <a:ln>
                  <a:noFill/>
                </a:ln>
                <a:solidFill>
                  <a:srgbClr val="346667"/>
                </a:solidFill>
                <a:effectLst/>
                <a:uLnTx/>
                <a:uFillTx/>
                <a:latin typeface="Arial" charset="0"/>
                <a:ea typeface="Arial" charset="0"/>
                <a:cs typeface="Arial" charset="0"/>
              </a:rPr>
              <a:t>Using GIS-based approaches to measure physical accessibility to health care services</a:t>
            </a:r>
          </a:p>
        </p:txBody>
      </p:sp>
      <p:pic>
        <p:nvPicPr>
          <p:cNvPr id="5" name="Picture 4" descr="A close up of a sign&#10;&#10;Description automatically generated">
            <a:extLst>
              <a:ext uri="{FF2B5EF4-FFF2-40B4-BE49-F238E27FC236}">
                <a16:creationId xmlns:a16="http://schemas.microsoft.com/office/drawing/2014/main" id="{AF1F9873-5D3A-446F-A9CA-BD68A6881DAE}"/>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67544" y="1151160"/>
            <a:ext cx="2016224" cy="1783885"/>
          </a:xfrm>
          <a:prstGeom prst="rect">
            <a:avLst/>
          </a:prstGeom>
        </p:spPr>
      </p:pic>
      <p:sp>
        <p:nvSpPr>
          <p:cNvPr id="32" name="Right Arrow 43">
            <a:extLst>
              <a:ext uri="{FF2B5EF4-FFF2-40B4-BE49-F238E27FC236}">
                <a16:creationId xmlns:a16="http://schemas.microsoft.com/office/drawing/2014/main" id="{E2B09F22-5597-41C0-A68C-3CFF07619899}"/>
              </a:ext>
            </a:extLst>
          </p:cNvPr>
          <p:cNvSpPr/>
          <p:nvPr/>
        </p:nvSpPr>
        <p:spPr>
          <a:xfrm>
            <a:off x="2560752" y="3390662"/>
            <a:ext cx="441971" cy="360040"/>
          </a:xfrm>
          <a:prstGeom prst="rightArrow">
            <a:avLst/>
          </a:prstGeom>
          <a:solidFill>
            <a:srgbClr val="3466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46667"/>
              </a:solidFill>
            </a:endParaRPr>
          </a:p>
        </p:txBody>
      </p:sp>
      <p:sp>
        <p:nvSpPr>
          <p:cNvPr id="33" name="Rectangle 32">
            <a:extLst>
              <a:ext uri="{FF2B5EF4-FFF2-40B4-BE49-F238E27FC236}">
                <a16:creationId xmlns:a16="http://schemas.microsoft.com/office/drawing/2014/main" id="{10270D6D-BD9F-4DAE-B937-8EDDD99106E8}"/>
              </a:ext>
            </a:extLst>
          </p:cNvPr>
          <p:cNvSpPr/>
          <p:nvPr/>
        </p:nvSpPr>
        <p:spPr>
          <a:xfrm>
            <a:off x="859175" y="2998495"/>
            <a:ext cx="1691639" cy="905633"/>
          </a:xfrm>
          <a:prstGeom prst="rect">
            <a:avLst/>
          </a:prstGeom>
        </p:spPr>
        <p:txBody>
          <a:bodyPr wrap="square">
            <a:spAutoFit/>
          </a:bodyPr>
          <a:lstStyle/>
          <a:p>
            <a:pPr algn="ctr">
              <a:lnSpc>
                <a:spcPct val="115000"/>
              </a:lnSpc>
            </a:pPr>
            <a:r>
              <a:rPr lang="en-US" sz="2400" dirty="0">
                <a:solidFill>
                  <a:srgbClr val="346667"/>
                </a:solidFill>
                <a:latin typeface="Arial" panose="020B0604020202020204" pitchFamily="34" charset="0"/>
                <a:ea typeface="Arial" panose="020B0604020202020204" pitchFamily="34" charset="0"/>
              </a:rPr>
              <a:t>Garbage in</a:t>
            </a:r>
            <a:endParaRPr lang="en-PH" sz="2400" dirty="0">
              <a:solidFill>
                <a:srgbClr val="346667"/>
              </a:solidFill>
              <a:latin typeface="Arial" panose="020B0604020202020204" pitchFamily="34" charset="0"/>
              <a:ea typeface="Arial" panose="020B0604020202020204" pitchFamily="34" charset="0"/>
            </a:endParaRPr>
          </a:p>
        </p:txBody>
      </p:sp>
      <p:sp>
        <p:nvSpPr>
          <p:cNvPr id="34" name="Right Arrow 43">
            <a:extLst>
              <a:ext uri="{FF2B5EF4-FFF2-40B4-BE49-F238E27FC236}">
                <a16:creationId xmlns:a16="http://schemas.microsoft.com/office/drawing/2014/main" id="{E9FDABAC-6D16-4E51-9633-7FFC07279779}"/>
              </a:ext>
            </a:extLst>
          </p:cNvPr>
          <p:cNvSpPr/>
          <p:nvPr/>
        </p:nvSpPr>
        <p:spPr>
          <a:xfrm>
            <a:off x="5786213" y="3355265"/>
            <a:ext cx="441971" cy="360040"/>
          </a:xfrm>
          <a:prstGeom prst="rightArrow">
            <a:avLst/>
          </a:prstGeom>
          <a:solidFill>
            <a:srgbClr val="3466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46667"/>
              </a:solidFill>
            </a:endParaRPr>
          </a:p>
        </p:txBody>
      </p:sp>
      <p:sp>
        <p:nvSpPr>
          <p:cNvPr id="35" name="Rectangle 34">
            <a:extLst>
              <a:ext uri="{FF2B5EF4-FFF2-40B4-BE49-F238E27FC236}">
                <a16:creationId xmlns:a16="http://schemas.microsoft.com/office/drawing/2014/main" id="{7605FE47-FCA1-42B1-A5BA-5ECB5BA19FBA}"/>
              </a:ext>
            </a:extLst>
          </p:cNvPr>
          <p:cNvSpPr/>
          <p:nvPr/>
        </p:nvSpPr>
        <p:spPr>
          <a:xfrm>
            <a:off x="6157101" y="2998495"/>
            <a:ext cx="1691639" cy="905633"/>
          </a:xfrm>
          <a:prstGeom prst="rect">
            <a:avLst/>
          </a:prstGeom>
        </p:spPr>
        <p:txBody>
          <a:bodyPr wrap="square">
            <a:spAutoFit/>
          </a:bodyPr>
          <a:lstStyle/>
          <a:p>
            <a:pPr algn="ctr">
              <a:lnSpc>
                <a:spcPct val="115000"/>
              </a:lnSpc>
            </a:pPr>
            <a:r>
              <a:rPr lang="en-US" sz="2400" dirty="0">
                <a:solidFill>
                  <a:srgbClr val="346667"/>
                </a:solidFill>
                <a:latin typeface="Arial" panose="020B0604020202020204" pitchFamily="34" charset="0"/>
                <a:ea typeface="Arial" panose="020B0604020202020204" pitchFamily="34" charset="0"/>
              </a:rPr>
              <a:t>Garbage Out</a:t>
            </a:r>
            <a:endParaRPr lang="en-PH" sz="2400" dirty="0">
              <a:solidFill>
                <a:srgbClr val="346667"/>
              </a:solidFill>
              <a:latin typeface="Arial" panose="020B0604020202020204" pitchFamily="34" charset="0"/>
              <a:ea typeface="Arial" panose="020B0604020202020204" pitchFamily="34" charset="0"/>
            </a:endParaRPr>
          </a:p>
        </p:txBody>
      </p:sp>
      <p:sp>
        <p:nvSpPr>
          <p:cNvPr id="36" name="Rectangle 35">
            <a:extLst>
              <a:ext uri="{FF2B5EF4-FFF2-40B4-BE49-F238E27FC236}">
                <a16:creationId xmlns:a16="http://schemas.microsoft.com/office/drawing/2014/main" id="{45815618-3EA8-4887-A459-C8A9492C0A5A}"/>
              </a:ext>
            </a:extLst>
          </p:cNvPr>
          <p:cNvSpPr/>
          <p:nvPr/>
        </p:nvSpPr>
        <p:spPr>
          <a:xfrm>
            <a:off x="4289973" y="4762763"/>
            <a:ext cx="1691639" cy="480901"/>
          </a:xfrm>
          <a:prstGeom prst="rect">
            <a:avLst/>
          </a:prstGeom>
        </p:spPr>
        <p:txBody>
          <a:bodyPr wrap="square">
            <a:spAutoFit/>
          </a:bodyPr>
          <a:lstStyle/>
          <a:p>
            <a:pPr algn="ctr">
              <a:lnSpc>
                <a:spcPct val="115000"/>
              </a:lnSpc>
            </a:pPr>
            <a:r>
              <a:rPr lang="en-US" sz="2400" dirty="0">
                <a:solidFill>
                  <a:srgbClr val="346667"/>
                </a:solidFill>
                <a:latin typeface="Arial" panose="020B0604020202020204" pitchFamily="34" charset="0"/>
                <a:ea typeface="Arial" panose="020B0604020202020204" pitchFamily="34" charset="0"/>
              </a:rPr>
              <a:t>Model</a:t>
            </a:r>
            <a:endParaRPr lang="en-PH" sz="2400" dirty="0">
              <a:solidFill>
                <a:srgbClr val="346667"/>
              </a:solidFill>
              <a:latin typeface="Arial" panose="020B0604020202020204" pitchFamily="34" charset="0"/>
              <a:ea typeface="Arial" panose="020B0604020202020204" pitchFamily="34" charset="0"/>
            </a:endParaRPr>
          </a:p>
        </p:txBody>
      </p:sp>
      <p:pic>
        <p:nvPicPr>
          <p:cNvPr id="8" name="Picture 7" descr="A close up of a light&#10;&#10;Description automatically generated">
            <a:extLst>
              <a:ext uri="{FF2B5EF4-FFF2-40B4-BE49-F238E27FC236}">
                <a16:creationId xmlns:a16="http://schemas.microsoft.com/office/drawing/2014/main" id="{386A3F6D-B3B9-49D2-BF18-9A95443B4E8F}"/>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902509" y="1711350"/>
            <a:ext cx="3119438" cy="3429000"/>
          </a:xfrm>
          <a:prstGeom prst="rect">
            <a:avLst/>
          </a:prstGeom>
        </p:spPr>
      </p:pic>
      <p:pic>
        <p:nvPicPr>
          <p:cNvPr id="11" name="Picture 3">
            <a:extLst>
              <a:ext uri="{FF2B5EF4-FFF2-40B4-BE49-F238E27FC236}">
                <a16:creationId xmlns:a16="http://schemas.microsoft.com/office/drawing/2014/main" id="{A43D00C1-97B8-4F3D-B5E9-1041CC981CC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47058"/>
          <a:stretch/>
        </p:blipFill>
        <p:spPr bwMode="auto">
          <a:xfrm>
            <a:off x="872157" y="5347428"/>
            <a:ext cx="5375282" cy="840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1F5368C-479F-47C3-9C2A-A2EE063F8B1B}"/>
              </a:ext>
            </a:extLst>
          </p:cNvPr>
          <p:cNvSpPr/>
          <p:nvPr/>
        </p:nvSpPr>
        <p:spPr>
          <a:xfrm>
            <a:off x="4067944" y="5877272"/>
            <a:ext cx="2179495" cy="3105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13" name="Rectangle 12">
            <a:extLst>
              <a:ext uri="{FF2B5EF4-FFF2-40B4-BE49-F238E27FC236}">
                <a16:creationId xmlns:a16="http://schemas.microsoft.com/office/drawing/2014/main" id="{BC8FD13A-6290-4EA4-8AED-558C598BC03C}"/>
              </a:ext>
            </a:extLst>
          </p:cNvPr>
          <p:cNvSpPr/>
          <p:nvPr/>
        </p:nvSpPr>
        <p:spPr>
          <a:xfrm>
            <a:off x="845986" y="6489112"/>
            <a:ext cx="7904633" cy="261610"/>
          </a:xfrm>
          <a:prstGeom prst="rect">
            <a:avLst/>
          </a:prstGeom>
        </p:spPr>
        <p:txBody>
          <a:bodyPr wrap="square">
            <a:spAutoFit/>
          </a:bodyPr>
          <a:lstStyle/>
          <a:p>
            <a:pPr>
              <a:defRPr/>
            </a:pPr>
            <a:r>
              <a:rPr lang="en-US" sz="1100" dirty="0" err="1">
                <a:solidFill>
                  <a:srgbClr val="346667"/>
                </a:solidFill>
                <a:latin typeface="+mn-lt"/>
              </a:rPr>
              <a:t>Mendis</a:t>
            </a:r>
            <a:r>
              <a:rPr lang="en-US" sz="1100" dirty="0">
                <a:solidFill>
                  <a:srgbClr val="346667"/>
                </a:solidFill>
                <a:latin typeface="+mn-lt"/>
              </a:rPr>
              <a:t> K. (2009) Spatial technology &amp; malaria control. Indian J Med Res 130, November 2009, pp 498-500</a:t>
            </a:r>
          </a:p>
        </p:txBody>
      </p:sp>
      <p:pic>
        <p:nvPicPr>
          <p:cNvPr id="14" name="Picture 11" descr="how to lie.jpg">
            <a:extLst>
              <a:ext uri="{FF2B5EF4-FFF2-40B4-BE49-F238E27FC236}">
                <a16:creationId xmlns:a16="http://schemas.microsoft.com/office/drawing/2014/main" id="{A6FD616F-BA8A-4029-B6C9-C4C1F24524A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383001" y="4000081"/>
            <a:ext cx="1239837"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F36C8F3F-A51D-4234-8693-CDC678A7E2B2}"/>
              </a:ext>
            </a:extLst>
          </p:cNvPr>
          <p:cNvPicPr>
            <a:picLocks noChangeAspect="1"/>
          </p:cNvPicPr>
          <p:nvPr/>
        </p:nvPicPr>
        <p:blipFill rotWithShape="1">
          <a:blip r:embed="rId9"/>
          <a:srcRect l="40947" t="20179" r="41591" b="28982"/>
          <a:stretch/>
        </p:blipFill>
        <p:spPr>
          <a:xfrm>
            <a:off x="6981125" y="4504730"/>
            <a:ext cx="1167675" cy="1823739"/>
          </a:xfrm>
          <a:prstGeom prst="rect">
            <a:avLst/>
          </a:prstGeom>
          <a:ln>
            <a:solidFill>
              <a:schemeClr val="tx1"/>
            </a:solidFill>
          </a:ln>
          <a:effectLst>
            <a:outerShdw blurRad="50800" dist="38100" dir="2700000" sx="102000" sy="102000" algn="tl" rotWithShape="0">
              <a:prstClr val="black">
                <a:alpha val="40000"/>
              </a:prstClr>
            </a:outerShdw>
          </a:effectLst>
        </p:spPr>
      </p:pic>
      <p:sp>
        <p:nvSpPr>
          <p:cNvPr id="15" name="Slide Number Placeholder 3">
            <a:extLst>
              <a:ext uri="{FF2B5EF4-FFF2-40B4-BE49-F238E27FC236}">
                <a16:creationId xmlns:a16="http://schemas.microsoft.com/office/drawing/2014/main" id="{B6387F5D-589F-49F2-8BAD-2F4EBE8813A0}"/>
              </a:ext>
            </a:extLst>
          </p:cNvPr>
          <p:cNvSpPr txBox="1">
            <a:spLocks/>
          </p:cNvSpPr>
          <p:nvPr/>
        </p:nvSpPr>
        <p:spPr bwMode="auto">
          <a:xfrm>
            <a:off x="8604448" y="6532462"/>
            <a:ext cx="507896" cy="365125"/>
          </a:xfrm>
          <a:prstGeom prst="rect">
            <a:avLst/>
          </a:prstGeom>
          <a:noFill/>
          <a:ln>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marL="0" algn="r" defTabSz="914400" rtl="0" eaLnBrk="1" fontAlgn="base" latinLnBrk="0" hangingPunct="1">
              <a:spcBef>
                <a:spcPct val="0"/>
              </a:spcBef>
              <a:spcAft>
                <a:spcPct val="0"/>
              </a:spcAft>
              <a:defRPr sz="1200" kern="1200">
                <a:solidFill>
                  <a:srgbClr val="898989"/>
                </a:solidFill>
                <a:latin typeface="Calibri" pitchFamily="34" charset="0"/>
                <a:ea typeface="+mn-ea"/>
                <a:cs typeface="Arial" charset="0"/>
              </a:defRPr>
            </a:lvl1pPr>
            <a:lvl2pPr marL="4572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2pPr>
            <a:lvl3pPr marL="9144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3pPr>
            <a:lvl4pPr marL="13716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4pPr>
            <a:lvl5pPr marL="18288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5pPr>
            <a:lvl6pPr marL="2286000" algn="l" defTabSz="914400" rtl="0" eaLnBrk="1" latinLnBrk="0" hangingPunct="1">
              <a:defRPr sz="1800" kern="1200">
                <a:solidFill>
                  <a:schemeClr val="tx1"/>
                </a:solidFill>
                <a:latin typeface="Calibri" pitchFamily="34" charset="0"/>
                <a:ea typeface="+mn-ea"/>
                <a:cs typeface="Arial" charset="0"/>
              </a:defRPr>
            </a:lvl6pPr>
            <a:lvl7pPr marL="2743200" algn="l" defTabSz="914400" rtl="0" eaLnBrk="1" latinLnBrk="0" hangingPunct="1">
              <a:defRPr sz="1800" kern="1200">
                <a:solidFill>
                  <a:schemeClr val="tx1"/>
                </a:solidFill>
                <a:latin typeface="Calibri" pitchFamily="34" charset="0"/>
                <a:ea typeface="+mn-ea"/>
                <a:cs typeface="Arial" charset="0"/>
              </a:defRPr>
            </a:lvl7pPr>
            <a:lvl8pPr marL="3200400" algn="l" defTabSz="914400" rtl="0" eaLnBrk="1" latinLnBrk="0" hangingPunct="1">
              <a:defRPr sz="1800" kern="1200">
                <a:solidFill>
                  <a:schemeClr val="tx1"/>
                </a:solidFill>
                <a:latin typeface="Calibri" pitchFamily="34" charset="0"/>
                <a:ea typeface="+mn-ea"/>
                <a:cs typeface="Arial" charset="0"/>
              </a:defRPr>
            </a:lvl8pPr>
            <a:lvl9pPr marL="3657600" algn="l" defTabSz="914400" rtl="0" eaLnBrk="1" latinLnBrk="0" hangingPunct="1">
              <a:defRPr sz="1800" kern="1200">
                <a:solidFill>
                  <a:schemeClr val="tx1"/>
                </a:solidFill>
                <a:latin typeface="Calibri" pitchFamily="34" charset="0"/>
                <a:ea typeface="+mn-ea"/>
                <a:cs typeface="Arial" charset="0"/>
              </a:defRPr>
            </a:lvl9pPr>
          </a:lstStyle>
          <a:p>
            <a:fld id="{1F1CFA5E-D7BE-45A1-BD59-8EBEFF519CD8}" type="slidenum">
              <a:rPr lang="en-GB" altLang="en-US" smtClean="0">
                <a:solidFill>
                  <a:schemeClr val="accent1">
                    <a:lumMod val="75000"/>
                  </a:schemeClr>
                </a:solidFill>
              </a:rPr>
              <a:pPr/>
              <a:t>13</a:t>
            </a:fld>
            <a:endParaRPr lang="en-GB" altLang="en-US" dirty="0">
              <a:solidFill>
                <a:schemeClr val="accent1">
                  <a:lumMod val="75000"/>
                </a:schemeClr>
              </a:solidFill>
            </a:endParaRPr>
          </a:p>
        </p:txBody>
      </p:sp>
    </p:spTree>
    <p:extLst>
      <p:ext uri="{BB962C8B-B14F-4D97-AF65-F5344CB8AC3E}">
        <p14:creationId xmlns:p14="http://schemas.microsoft.com/office/powerpoint/2010/main" val="7349289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5" name="Rectangle 3"/>
          <p:cNvSpPr>
            <a:spLocks noChangeArrowheads="1"/>
          </p:cNvSpPr>
          <p:nvPr/>
        </p:nvSpPr>
        <p:spPr bwMode="auto">
          <a:xfrm>
            <a:off x="888927" y="988430"/>
            <a:ext cx="7956550" cy="669925"/>
          </a:xfrm>
          <a:prstGeom prst="rect">
            <a:avLst/>
          </a:prstGeom>
          <a:noFill/>
          <a:ln w="9525">
            <a:noFill/>
            <a:miter lim="800000"/>
            <a:headEnd/>
            <a:tailEnd/>
          </a:ln>
        </p:spPr>
        <p:txBody>
          <a:bodyPr lIns="91429" tIns="45715" rIns="91429" bIns="45715" anchor="ctr"/>
          <a:lstStyle/>
          <a:p>
            <a:r>
              <a:rPr lang="en-US" sz="2600" u="sng">
                <a:solidFill>
                  <a:srgbClr val="2B6959"/>
                </a:solidFill>
                <a:latin typeface="Arial" panose="020B0604020202020204" pitchFamily="34" charset="0"/>
                <a:cs typeface="Arial" panose="020B0604020202020204" pitchFamily="34" charset="0"/>
              </a:rPr>
              <a:t>Few important concepts</a:t>
            </a:r>
          </a:p>
        </p:txBody>
      </p:sp>
      <p:sp>
        <p:nvSpPr>
          <p:cNvPr id="197732" name="Rectangle 100"/>
          <p:cNvSpPr>
            <a:spLocks noChangeArrowheads="1"/>
          </p:cNvSpPr>
          <p:nvPr/>
        </p:nvSpPr>
        <p:spPr bwMode="auto">
          <a:xfrm>
            <a:off x="1043608" y="1988840"/>
            <a:ext cx="3672408" cy="3312368"/>
          </a:xfrm>
          <a:prstGeom prst="rect">
            <a:avLst/>
          </a:prstGeom>
          <a:noFill/>
          <a:ln w="9525">
            <a:noFill/>
            <a:miter lim="800000"/>
            <a:headEnd/>
            <a:tailEnd/>
          </a:ln>
        </p:spPr>
        <p:txBody>
          <a:bodyPr lIns="91429" tIns="45715" rIns="91429" bIns="45715" anchor="ctr"/>
          <a:lstStyle/>
          <a:p>
            <a:pPr marL="282575" indent="-282575">
              <a:buFontTx/>
              <a:buChar char="•"/>
            </a:pPr>
            <a:r>
              <a:rPr lang="en-US" sz="2300" dirty="0">
                <a:solidFill>
                  <a:srgbClr val="346667"/>
                </a:solidFill>
                <a:latin typeface="Arial" panose="020B0604020202020204" pitchFamily="34" charset="0"/>
                <a:cs typeface="Arial" panose="020B0604020202020204" pitchFamily="34" charset="0"/>
              </a:rPr>
              <a:t>Distance versus travel time</a:t>
            </a:r>
          </a:p>
          <a:p>
            <a:pPr marL="282575" indent="-282575">
              <a:buFontTx/>
              <a:buChar char="•"/>
            </a:pPr>
            <a:endParaRPr lang="en-US" sz="2300" dirty="0">
              <a:solidFill>
                <a:srgbClr val="346667"/>
              </a:solidFill>
              <a:latin typeface="Arial" panose="020B0604020202020204" pitchFamily="34" charset="0"/>
              <a:cs typeface="Arial" panose="020B0604020202020204" pitchFamily="34" charset="0"/>
            </a:endParaRPr>
          </a:p>
          <a:p>
            <a:pPr marL="282575" indent="-282575">
              <a:buFontTx/>
              <a:buChar char="•"/>
            </a:pPr>
            <a:r>
              <a:rPr lang="en-US" sz="2300" dirty="0">
                <a:solidFill>
                  <a:srgbClr val="346667"/>
                </a:solidFill>
                <a:latin typeface="Arial" panose="020B0604020202020204" pitchFamily="34" charset="0"/>
                <a:cs typeface="Arial" panose="020B0604020202020204" pitchFamily="34" charset="0"/>
              </a:rPr>
              <a:t>Isotropic versus anisotropic movement</a:t>
            </a:r>
          </a:p>
          <a:p>
            <a:pPr marL="282575" indent="-282575">
              <a:buFontTx/>
              <a:buChar char="•"/>
            </a:pPr>
            <a:endParaRPr lang="en-US" sz="2300" dirty="0">
              <a:solidFill>
                <a:srgbClr val="346667"/>
              </a:solidFill>
              <a:latin typeface="Arial" panose="020B0604020202020204" pitchFamily="34" charset="0"/>
              <a:cs typeface="Arial" panose="020B0604020202020204" pitchFamily="34" charset="0"/>
            </a:endParaRPr>
          </a:p>
          <a:p>
            <a:pPr marL="282575" indent="-282575">
              <a:buFontTx/>
              <a:buChar char="•"/>
            </a:pPr>
            <a:r>
              <a:rPr lang="en-US" sz="2300" dirty="0">
                <a:solidFill>
                  <a:srgbClr val="346667"/>
                </a:solidFill>
                <a:latin typeface="Arial" panose="020B0604020202020204" pitchFamily="34" charset="0"/>
                <a:cs typeface="Arial" panose="020B0604020202020204" pitchFamily="34" charset="0"/>
              </a:rPr>
              <a:t>Direction of travel</a:t>
            </a:r>
          </a:p>
          <a:p>
            <a:pPr marL="282575" indent="-282575">
              <a:buFontTx/>
              <a:buChar char="•"/>
            </a:pPr>
            <a:endParaRPr lang="en-US" sz="2300" dirty="0">
              <a:solidFill>
                <a:srgbClr val="346667"/>
              </a:solidFill>
              <a:latin typeface="Arial" panose="020B0604020202020204" pitchFamily="34" charset="0"/>
              <a:cs typeface="Arial" panose="020B0604020202020204" pitchFamily="34" charset="0"/>
            </a:endParaRPr>
          </a:p>
          <a:p>
            <a:pPr marL="282575" indent="-282575">
              <a:buFontTx/>
              <a:buChar char="•"/>
            </a:pPr>
            <a:r>
              <a:rPr lang="en-US" sz="2300" dirty="0">
                <a:solidFill>
                  <a:srgbClr val="346667"/>
                </a:solidFill>
                <a:latin typeface="Arial" panose="020B0604020202020204" pitchFamily="34" charset="0"/>
                <a:cs typeface="Arial" panose="020B0604020202020204" pitchFamily="34" charset="0"/>
              </a:rPr>
              <a:t>Catchment area</a:t>
            </a:r>
          </a:p>
          <a:p>
            <a:pPr marL="282575" indent="-282575">
              <a:buFontTx/>
              <a:buChar char="•"/>
            </a:pPr>
            <a:endParaRPr lang="en-US" sz="2300" dirty="0">
              <a:solidFill>
                <a:srgbClr val="346667"/>
              </a:solidFill>
              <a:latin typeface="Arial" panose="020B0604020202020204" pitchFamily="34" charset="0"/>
              <a:cs typeface="Arial" panose="020B0604020202020204" pitchFamily="34" charset="0"/>
            </a:endParaRPr>
          </a:p>
        </p:txBody>
      </p:sp>
      <p:sp>
        <p:nvSpPr>
          <p:cNvPr id="16" name="Title 1">
            <a:extLst>
              <a:ext uri="{FF2B5EF4-FFF2-40B4-BE49-F238E27FC236}">
                <a16:creationId xmlns:a16="http://schemas.microsoft.com/office/drawing/2014/main" id="{A558B241-824D-4A54-9AF4-E109DB2CE12E}"/>
              </a:ext>
            </a:extLst>
          </p:cNvPr>
          <p:cNvSpPr txBox="1">
            <a:spLocks/>
          </p:cNvSpPr>
          <p:nvPr/>
        </p:nvSpPr>
        <p:spPr>
          <a:xfrm>
            <a:off x="0" y="368888"/>
            <a:ext cx="9144000" cy="718822"/>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i="0" u="none" strike="noStrike" kern="1200" cap="none" spc="0" normalizeH="0" baseline="0">
                <a:ln>
                  <a:noFill/>
                </a:ln>
                <a:solidFill>
                  <a:srgbClr val="346667"/>
                </a:solidFill>
                <a:effectLst/>
                <a:uLnTx/>
                <a:uFillTx/>
                <a:latin typeface="Arial" charset="0"/>
                <a:ea typeface="Arial" charset="0"/>
                <a:cs typeface="Arial" charset="0"/>
              </a:rPr>
              <a:t>GIS-based approaches to measure physical accessibility to health care services</a:t>
            </a:r>
          </a:p>
        </p:txBody>
      </p:sp>
      <p:pic>
        <p:nvPicPr>
          <p:cNvPr id="9" name="Picture 102" descr="MCj02376550000[1]">
            <a:extLst>
              <a:ext uri="{FF2B5EF4-FFF2-40B4-BE49-F238E27FC236}">
                <a16:creationId xmlns:a16="http://schemas.microsoft.com/office/drawing/2014/main" id="{242EAE4D-03C6-494D-8E45-9FEB4750BD6C}"/>
              </a:ext>
            </a:extLst>
          </p:cNvPr>
          <p:cNvPicPr>
            <a:picLocks noChangeAspect="1" noChangeArrowheads="1"/>
          </p:cNvPicPr>
          <p:nvPr/>
        </p:nvPicPr>
        <p:blipFill>
          <a:blip r:embed="rId3" cstate="print"/>
          <a:srcRect/>
          <a:stretch>
            <a:fillRect/>
          </a:stretch>
        </p:blipFill>
        <p:spPr bwMode="auto">
          <a:xfrm>
            <a:off x="5855231" y="1454114"/>
            <a:ext cx="1439862" cy="1079500"/>
          </a:xfrm>
          <a:prstGeom prst="rect">
            <a:avLst/>
          </a:prstGeom>
          <a:noFill/>
          <a:ln w="9525">
            <a:noFill/>
            <a:miter lim="800000"/>
            <a:headEnd/>
            <a:tailEnd/>
          </a:ln>
        </p:spPr>
      </p:pic>
      <p:pic>
        <p:nvPicPr>
          <p:cNvPr id="10" name="Picture 9" descr="A close up of a measure&#10;&#10;Description automatically generated">
            <a:extLst>
              <a:ext uri="{FF2B5EF4-FFF2-40B4-BE49-F238E27FC236}">
                <a16:creationId xmlns:a16="http://schemas.microsoft.com/office/drawing/2014/main" id="{A8F3F212-DE88-408F-B4A4-D7D65D79CDED}"/>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257575" y="1852575"/>
            <a:ext cx="1547885" cy="775555"/>
          </a:xfrm>
          <a:prstGeom prst="rect">
            <a:avLst/>
          </a:prstGeom>
        </p:spPr>
      </p:pic>
      <p:sp>
        <p:nvSpPr>
          <p:cNvPr id="2" name="Arrow: Left-Right 1">
            <a:extLst>
              <a:ext uri="{FF2B5EF4-FFF2-40B4-BE49-F238E27FC236}">
                <a16:creationId xmlns:a16="http://schemas.microsoft.com/office/drawing/2014/main" id="{37635AE1-CDF3-4473-B5A3-5393CCE859D3}"/>
              </a:ext>
            </a:extLst>
          </p:cNvPr>
          <p:cNvSpPr/>
          <p:nvPr/>
        </p:nvSpPr>
        <p:spPr>
          <a:xfrm>
            <a:off x="5444340" y="3808911"/>
            <a:ext cx="1547885" cy="50405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0">
            <a:extLst>
              <a:ext uri="{FF2B5EF4-FFF2-40B4-BE49-F238E27FC236}">
                <a16:creationId xmlns:a16="http://schemas.microsoft.com/office/drawing/2014/main" id="{31F2C5AD-5685-4C3E-B338-24E361D8AE8D}"/>
              </a:ext>
            </a:extLst>
          </p:cNvPr>
          <p:cNvPicPr>
            <a:picLocks noChangeAspect="1" noChangeArrowheads="1"/>
          </p:cNvPicPr>
          <p:nvPr/>
        </p:nvPicPr>
        <p:blipFill>
          <a:blip r:embed="rId6" cstate="print"/>
          <a:srcRect l="29675" t="20154" r="23087" b="8180"/>
          <a:stretch>
            <a:fillRect/>
          </a:stretch>
        </p:blipFill>
        <p:spPr bwMode="auto">
          <a:xfrm>
            <a:off x="5631107" y="4581128"/>
            <a:ext cx="1174353" cy="1054909"/>
          </a:xfrm>
          <a:prstGeom prst="rect">
            <a:avLst/>
          </a:prstGeom>
          <a:noFill/>
          <a:ln w="9525">
            <a:solidFill>
              <a:schemeClr val="tx1"/>
            </a:solidFill>
            <a:miter lim="800000"/>
            <a:headEnd/>
            <a:tailEnd/>
          </a:ln>
        </p:spPr>
      </p:pic>
      <p:pic>
        <p:nvPicPr>
          <p:cNvPr id="4" name="Picture 3">
            <a:extLst>
              <a:ext uri="{FF2B5EF4-FFF2-40B4-BE49-F238E27FC236}">
                <a16:creationId xmlns:a16="http://schemas.microsoft.com/office/drawing/2014/main" id="{2D8F0818-5557-48E6-9B15-00357A74611F}"/>
              </a:ext>
            </a:extLst>
          </p:cNvPr>
          <p:cNvPicPr>
            <a:picLocks noChangeAspect="1"/>
          </p:cNvPicPr>
          <p:nvPr/>
        </p:nvPicPr>
        <p:blipFill rotWithShape="1">
          <a:blip r:embed="rId7"/>
          <a:srcRect l="12986" t="27620" r="44488" b="47827"/>
          <a:stretch/>
        </p:blipFill>
        <p:spPr>
          <a:xfrm>
            <a:off x="5000353" y="2775731"/>
            <a:ext cx="2435857" cy="791063"/>
          </a:xfrm>
          <a:prstGeom prst="rect">
            <a:avLst/>
          </a:prstGeom>
        </p:spPr>
      </p:pic>
      <p:sp>
        <p:nvSpPr>
          <p:cNvPr id="11" name="Slide Number Placeholder 3">
            <a:extLst>
              <a:ext uri="{FF2B5EF4-FFF2-40B4-BE49-F238E27FC236}">
                <a16:creationId xmlns:a16="http://schemas.microsoft.com/office/drawing/2014/main" id="{DBFA0A62-D3AE-4688-B6C1-9554A5325AE4}"/>
              </a:ext>
            </a:extLst>
          </p:cNvPr>
          <p:cNvSpPr txBox="1">
            <a:spLocks/>
          </p:cNvSpPr>
          <p:nvPr/>
        </p:nvSpPr>
        <p:spPr bwMode="auto">
          <a:xfrm>
            <a:off x="8604448" y="6532462"/>
            <a:ext cx="507896" cy="365125"/>
          </a:xfrm>
          <a:prstGeom prst="rect">
            <a:avLst/>
          </a:prstGeom>
          <a:noFill/>
          <a:ln>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marL="0" algn="r" defTabSz="914400" rtl="0" eaLnBrk="1" fontAlgn="base" latinLnBrk="0" hangingPunct="1">
              <a:spcBef>
                <a:spcPct val="0"/>
              </a:spcBef>
              <a:spcAft>
                <a:spcPct val="0"/>
              </a:spcAft>
              <a:defRPr sz="1200" kern="1200">
                <a:solidFill>
                  <a:srgbClr val="898989"/>
                </a:solidFill>
                <a:latin typeface="Calibri" pitchFamily="34" charset="0"/>
                <a:ea typeface="+mn-ea"/>
                <a:cs typeface="Arial" charset="0"/>
              </a:defRPr>
            </a:lvl1pPr>
            <a:lvl2pPr marL="4572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2pPr>
            <a:lvl3pPr marL="9144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3pPr>
            <a:lvl4pPr marL="13716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4pPr>
            <a:lvl5pPr marL="18288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5pPr>
            <a:lvl6pPr marL="2286000" algn="l" defTabSz="914400" rtl="0" eaLnBrk="1" latinLnBrk="0" hangingPunct="1">
              <a:defRPr sz="1800" kern="1200">
                <a:solidFill>
                  <a:schemeClr val="tx1"/>
                </a:solidFill>
                <a:latin typeface="Calibri" pitchFamily="34" charset="0"/>
                <a:ea typeface="+mn-ea"/>
                <a:cs typeface="Arial" charset="0"/>
              </a:defRPr>
            </a:lvl6pPr>
            <a:lvl7pPr marL="2743200" algn="l" defTabSz="914400" rtl="0" eaLnBrk="1" latinLnBrk="0" hangingPunct="1">
              <a:defRPr sz="1800" kern="1200">
                <a:solidFill>
                  <a:schemeClr val="tx1"/>
                </a:solidFill>
                <a:latin typeface="Calibri" pitchFamily="34" charset="0"/>
                <a:ea typeface="+mn-ea"/>
                <a:cs typeface="Arial" charset="0"/>
              </a:defRPr>
            </a:lvl7pPr>
            <a:lvl8pPr marL="3200400" algn="l" defTabSz="914400" rtl="0" eaLnBrk="1" latinLnBrk="0" hangingPunct="1">
              <a:defRPr sz="1800" kern="1200">
                <a:solidFill>
                  <a:schemeClr val="tx1"/>
                </a:solidFill>
                <a:latin typeface="Calibri" pitchFamily="34" charset="0"/>
                <a:ea typeface="+mn-ea"/>
                <a:cs typeface="Arial" charset="0"/>
              </a:defRPr>
            </a:lvl8pPr>
            <a:lvl9pPr marL="3657600" algn="l" defTabSz="914400" rtl="0" eaLnBrk="1" latinLnBrk="0" hangingPunct="1">
              <a:defRPr sz="1800" kern="1200">
                <a:solidFill>
                  <a:schemeClr val="tx1"/>
                </a:solidFill>
                <a:latin typeface="Calibri" pitchFamily="34" charset="0"/>
                <a:ea typeface="+mn-ea"/>
                <a:cs typeface="Arial" charset="0"/>
              </a:defRPr>
            </a:lvl9pPr>
          </a:lstStyle>
          <a:p>
            <a:fld id="{1F1CFA5E-D7BE-45A1-BD59-8EBEFF519CD8}" type="slidenum">
              <a:rPr lang="en-GB" altLang="en-US" smtClean="0">
                <a:solidFill>
                  <a:schemeClr val="accent1">
                    <a:lumMod val="75000"/>
                  </a:schemeClr>
                </a:solidFill>
              </a:rPr>
              <a:pPr/>
              <a:t>14</a:t>
            </a:fld>
            <a:endParaRPr lang="en-GB" altLang="en-US" dirty="0">
              <a:solidFill>
                <a:schemeClr val="accent1">
                  <a:lumMod val="75000"/>
                </a:schemeClr>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5" name="Rectangle 3"/>
          <p:cNvSpPr>
            <a:spLocks noChangeArrowheads="1"/>
          </p:cNvSpPr>
          <p:nvPr/>
        </p:nvSpPr>
        <p:spPr bwMode="auto">
          <a:xfrm>
            <a:off x="888927" y="988430"/>
            <a:ext cx="7956550" cy="669925"/>
          </a:xfrm>
          <a:prstGeom prst="rect">
            <a:avLst/>
          </a:prstGeom>
          <a:noFill/>
          <a:ln w="9525">
            <a:noFill/>
            <a:miter lim="800000"/>
            <a:headEnd/>
            <a:tailEnd/>
          </a:ln>
        </p:spPr>
        <p:txBody>
          <a:bodyPr lIns="91429" tIns="45715" rIns="91429" bIns="45715" anchor="ctr"/>
          <a:lstStyle/>
          <a:p>
            <a:r>
              <a:rPr lang="en-US" sz="2600" u="sng" dirty="0">
                <a:solidFill>
                  <a:srgbClr val="2B6959"/>
                </a:solidFill>
                <a:latin typeface="Arial" panose="020B0604020202020204" pitchFamily="34" charset="0"/>
                <a:cs typeface="Arial" panose="020B0604020202020204" pitchFamily="34" charset="0"/>
              </a:rPr>
              <a:t>Distance versus travel time</a:t>
            </a:r>
          </a:p>
        </p:txBody>
      </p:sp>
      <p:sp>
        <p:nvSpPr>
          <p:cNvPr id="197732" name="Rectangle 100"/>
          <p:cNvSpPr>
            <a:spLocks noChangeArrowheads="1"/>
          </p:cNvSpPr>
          <p:nvPr/>
        </p:nvSpPr>
        <p:spPr bwMode="auto">
          <a:xfrm>
            <a:off x="1100826" y="1556542"/>
            <a:ext cx="6855724" cy="4534695"/>
          </a:xfrm>
          <a:prstGeom prst="rect">
            <a:avLst/>
          </a:prstGeom>
          <a:noFill/>
          <a:ln w="9525">
            <a:noFill/>
            <a:miter lim="800000"/>
            <a:headEnd/>
            <a:tailEnd/>
          </a:ln>
        </p:spPr>
        <p:txBody>
          <a:bodyPr lIns="91429" tIns="45715" rIns="91429" bIns="45715" anchor="ctr"/>
          <a:lstStyle/>
          <a:p>
            <a:pPr marL="282575" indent="-282575">
              <a:buFontTx/>
              <a:buChar char="•"/>
            </a:pPr>
            <a:r>
              <a:rPr lang="en-US" sz="2300" dirty="0">
                <a:solidFill>
                  <a:srgbClr val="346667"/>
                </a:solidFill>
                <a:latin typeface="Arial" panose="020B0604020202020204" pitchFamily="34" charset="0"/>
                <a:cs typeface="Arial" panose="020B0604020202020204" pitchFamily="34" charset="0"/>
              </a:rPr>
              <a:t>Peoples are better at estimating time than distances</a:t>
            </a:r>
          </a:p>
          <a:p>
            <a:pPr marL="282575" indent="-282575">
              <a:buFontTx/>
              <a:buChar char="•"/>
            </a:pPr>
            <a:r>
              <a:rPr lang="en-US" sz="2300" dirty="0">
                <a:solidFill>
                  <a:srgbClr val="346667"/>
                </a:solidFill>
                <a:latin typeface="Arial" panose="020B0604020202020204" pitchFamily="34" charset="0"/>
                <a:cs typeface="Arial" panose="020B0604020202020204" pitchFamily="34" charset="0"/>
              </a:rPr>
              <a:t>Time is a more comparable measure than distances (e.g.: urban vs rural)</a:t>
            </a:r>
          </a:p>
          <a:p>
            <a:pPr marL="282575" indent="-282575">
              <a:buFontTx/>
              <a:buChar char="•"/>
            </a:pPr>
            <a:r>
              <a:rPr lang="en-US" sz="2300" dirty="0">
                <a:solidFill>
                  <a:srgbClr val="346667"/>
                </a:solidFill>
                <a:latin typeface="Arial" panose="020B0604020202020204" pitchFamily="34" charset="0"/>
                <a:cs typeface="Arial" panose="020B0604020202020204" pitchFamily="34" charset="0"/>
              </a:rPr>
              <a:t>Distance can be derived from geography while time is dependent on the transportation media, condition of the patient and other factors such as climate,...</a:t>
            </a:r>
          </a:p>
          <a:p>
            <a:pPr marL="282575" indent="-282575">
              <a:buFontTx/>
              <a:buChar char="•"/>
            </a:pPr>
            <a:r>
              <a:rPr lang="en-GB" sz="2300" dirty="0">
                <a:solidFill>
                  <a:srgbClr val="346667"/>
                </a:solidFill>
                <a:latin typeface="Arial" panose="020B0604020202020204" pitchFamily="34" charset="0"/>
                <a:cs typeface="Arial" panose="020B0604020202020204" pitchFamily="34" charset="0"/>
              </a:rPr>
              <a:t>In emergency context, physical accessibility is being measured in time not in distance</a:t>
            </a:r>
          </a:p>
          <a:p>
            <a:pPr marL="282575" indent="-282575">
              <a:buFontTx/>
              <a:buChar char="•"/>
            </a:pPr>
            <a:endParaRPr lang="en-US" sz="2300" dirty="0">
              <a:solidFill>
                <a:srgbClr val="346667"/>
              </a:solidFill>
              <a:latin typeface="Arial" panose="020B0604020202020204" pitchFamily="34" charset="0"/>
              <a:cs typeface="Arial" panose="020B0604020202020204" pitchFamily="34" charset="0"/>
            </a:endParaRPr>
          </a:p>
          <a:p>
            <a:pPr marL="282575" indent="-282575">
              <a:buFontTx/>
              <a:buChar char="•"/>
            </a:pPr>
            <a:endParaRPr lang="en-US" sz="2300" dirty="0">
              <a:solidFill>
                <a:srgbClr val="346667"/>
              </a:solidFill>
              <a:latin typeface="Arial" panose="020B0604020202020204" pitchFamily="34" charset="0"/>
              <a:cs typeface="Arial" panose="020B0604020202020204" pitchFamily="34" charset="0"/>
            </a:endParaRPr>
          </a:p>
          <a:p>
            <a:pPr marL="282575" indent="-282575">
              <a:buFontTx/>
              <a:buChar char="•"/>
            </a:pPr>
            <a:endParaRPr lang="en-US" sz="2300" dirty="0">
              <a:solidFill>
                <a:srgbClr val="346667"/>
              </a:solidFill>
              <a:latin typeface="Arial" panose="020B0604020202020204" pitchFamily="34" charset="0"/>
              <a:cs typeface="Arial" panose="020B0604020202020204" pitchFamily="34" charset="0"/>
            </a:endParaRPr>
          </a:p>
        </p:txBody>
      </p:sp>
      <p:pic>
        <p:nvPicPr>
          <p:cNvPr id="197734" name="Picture 102" descr="MCj02376550000[1]"/>
          <p:cNvPicPr>
            <a:picLocks noChangeAspect="1" noChangeArrowheads="1"/>
          </p:cNvPicPr>
          <p:nvPr/>
        </p:nvPicPr>
        <p:blipFill>
          <a:blip r:embed="rId3" cstate="print"/>
          <a:srcRect/>
          <a:stretch>
            <a:fillRect/>
          </a:stretch>
        </p:blipFill>
        <p:spPr bwMode="auto">
          <a:xfrm>
            <a:off x="7596188" y="765175"/>
            <a:ext cx="1439862" cy="1079500"/>
          </a:xfrm>
          <a:prstGeom prst="rect">
            <a:avLst/>
          </a:prstGeom>
          <a:noFill/>
          <a:ln w="9525">
            <a:noFill/>
            <a:miter lim="800000"/>
            <a:headEnd/>
            <a:tailEnd/>
          </a:ln>
        </p:spPr>
      </p:pic>
      <p:sp>
        <p:nvSpPr>
          <p:cNvPr id="197738" name="Rectangle 106"/>
          <p:cNvSpPr>
            <a:spLocks noChangeArrowheads="1"/>
          </p:cNvSpPr>
          <p:nvPr/>
        </p:nvSpPr>
        <p:spPr bwMode="auto">
          <a:xfrm>
            <a:off x="1602508" y="5423049"/>
            <a:ext cx="6529388" cy="1030287"/>
          </a:xfrm>
          <a:prstGeom prst="rect">
            <a:avLst/>
          </a:prstGeom>
          <a:noFill/>
          <a:ln w="9525">
            <a:noFill/>
            <a:miter lim="800000"/>
            <a:headEnd/>
            <a:tailEnd/>
          </a:ln>
        </p:spPr>
        <p:txBody>
          <a:bodyPr lIns="91429" tIns="45715" rIns="91429" bIns="45715" anchor="ctr"/>
          <a:lstStyle/>
          <a:p>
            <a:r>
              <a:rPr lang="en-US" sz="2300" dirty="0">
                <a:solidFill>
                  <a:srgbClr val="346667"/>
                </a:solidFill>
                <a:latin typeface="Arial" panose="020B0604020202020204" pitchFamily="34" charset="0"/>
                <a:cs typeface="Arial" panose="020B0604020202020204" pitchFamily="34" charset="0"/>
              </a:rPr>
              <a:t>The above advocates for using time and not distance for measuring physical accessibility</a:t>
            </a:r>
          </a:p>
        </p:txBody>
      </p:sp>
      <p:sp>
        <p:nvSpPr>
          <p:cNvPr id="16" name="Title 1">
            <a:extLst>
              <a:ext uri="{FF2B5EF4-FFF2-40B4-BE49-F238E27FC236}">
                <a16:creationId xmlns:a16="http://schemas.microsoft.com/office/drawing/2014/main" id="{A558B241-824D-4A54-9AF4-E109DB2CE12E}"/>
              </a:ext>
            </a:extLst>
          </p:cNvPr>
          <p:cNvSpPr txBox="1">
            <a:spLocks/>
          </p:cNvSpPr>
          <p:nvPr/>
        </p:nvSpPr>
        <p:spPr>
          <a:xfrm>
            <a:off x="0" y="368888"/>
            <a:ext cx="9144000" cy="718822"/>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i="0" u="none" strike="noStrike" kern="1200" cap="none" spc="0" normalizeH="0" baseline="0" dirty="0">
                <a:ln>
                  <a:noFill/>
                </a:ln>
                <a:solidFill>
                  <a:srgbClr val="346667"/>
                </a:solidFill>
                <a:effectLst/>
                <a:uLnTx/>
                <a:uFillTx/>
                <a:latin typeface="Arial" charset="0"/>
                <a:ea typeface="Arial" charset="0"/>
                <a:cs typeface="Arial" charset="0"/>
              </a:rPr>
              <a:t>GIS-based approaches to measure physical accessibility to health care services</a:t>
            </a:r>
          </a:p>
        </p:txBody>
      </p:sp>
      <p:sp>
        <p:nvSpPr>
          <p:cNvPr id="17" name="Right Arrow 43">
            <a:extLst>
              <a:ext uri="{FF2B5EF4-FFF2-40B4-BE49-F238E27FC236}">
                <a16:creationId xmlns:a16="http://schemas.microsoft.com/office/drawing/2014/main" id="{91F9162C-17B1-43B3-89DC-9C8FC40C2D89}"/>
              </a:ext>
            </a:extLst>
          </p:cNvPr>
          <p:cNvSpPr/>
          <p:nvPr/>
        </p:nvSpPr>
        <p:spPr>
          <a:xfrm>
            <a:off x="1160537" y="5587181"/>
            <a:ext cx="441971" cy="360040"/>
          </a:xfrm>
          <a:prstGeom prst="rightArrow">
            <a:avLst/>
          </a:prstGeom>
          <a:solidFill>
            <a:srgbClr val="3466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46667"/>
              </a:solidFill>
            </a:endParaRPr>
          </a:p>
        </p:txBody>
      </p:sp>
      <p:pic>
        <p:nvPicPr>
          <p:cNvPr id="5" name="Picture 4" descr="A close up of a measure&#10;&#10;Description automatically generated">
            <a:extLst>
              <a:ext uri="{FF2B5EF4-FFF2-40B4-BE49-F238E27FC236}">
                <a16:creationId xmlns:a16="http://schemas.microsoft.com/office/drawing/2014/main" id="{ED746185-B526-4F20-BCF6-6E27AF466B65}"/>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187362" y="1844675"/>
            <a:ext cx="1547885" cy="775555"/>
          </a:xfrm>
          <a:prstGeom prst="rect">
            <a:avLst/>
          </a:prstGeom>
        </p:spPr>
      </p:pic>
      <p:sp>
        <p:nvSpPr>
          <p:cNvPr id="9" name="Slide Number Placeholder 3">
            <a:extLst>
              <a:ext uri="{FF2B5EF4-FFF2-40B4-BE49-F238E27FC236}">
                <a16:creationId xmlns:a16="http://schemas.microsoft.com/office/drawing/2014/main" id="{FF58799D-49A4-48C1-BF40-2676B6537CB3}"/>
              </a:ext>
            </a:extLst>
          </p:cNvPr>
          <p:cNvSpPr txBox="1">
            <a:spLocks/>
          </p:cNvSpPr>
          <p:nvPr/>
        </p:nvSpPr>
        <p:spPr bwMode="auto">
          <a:xfrm>
            <a:off x="8604448" y="6532462"/>
            <a:ext cx="507896" cy="365125"/>
          </a:xfrm>
          <a:prstGeom prst="rect">
            <a:avLst/>
          </a:prstGeom>
          <a:noFill/>
          <a:ln>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marL="0" algn="r" defTabSz="914400" rtl="0" eaLnBrk="1" fontAlgn="base" latinLnBrk="0" hangingPunct="1">
              <a:spcBef>
                <a:spcPct val="0"/>
              </a:spcBef>
              <a:spcAft>
                <a:spcPct val="0"/>
              </a:spcAft>
              <a:defRPr sz="1200" kern="1200">
                <a:solidFill>
                  <a:srgbClr val="898989"/>
                </a:solidFill>
                <a:latin typeface="Calibri" pitchFamily="34" charset="0"/>
                <a:ea typeface="+mn-ea"/>
                <a:cs typeface="Arial" charset="0"/>
              </a:defRPr>
            </a:lvl1pPr>
            <a:lvl2pPr marL="4572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2pPr>
            <a:lvl3pPr marL="9144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3pPr>
            <a:lvl4pPr marL="13716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4pPr>
            <a:lvl5pPr marL="18288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5pPr>
            <a:lvl6pPr marL="2286000" algn="l" defTabSz="914400" rtl="0" eaLnBrk="1" latinLnBrk="0" hangingPunct="1">
              <a:defRPr sz="1800" kern="1200">
                <a:solidFill>
                  <a:schemeClr val="tx1"/>
                </a:solidFill>
                <a:latin typeface="Calibri" pitchFamily="34" charset="0"/>
                <a:ea typeface="+mn-ea"/>
                <a:cs typeface="Arial" charset="0"/>
              </a:defRPr>
            </a:lvl6pPr>
            <a:lvl7pPr marL="2743200" algn="l" defTabSz="914400" rtl="0" eaLnBrk="1" latinLnBrk="0" hangingPunct="1">
              <a:defRPr sz="1800" kern="1200">
                <a:solidFill>
                  <a:schemeClr val="tx1"/>
                </a:solidFill>
                <a:latin typeface="Calibri" pitchFamily="34" charset="0"/>
                <a:ea typeface="+mn-ea"/>
                <a:cs typeface="Arial" charset="0"/>
              </a:defRPr>
            </a:lvl7pPr>
            <a:lvl8pPr marL="3200400" algn="l" defTabSz="914400" rtl="0" eaLnBrk="1" latinLnBrk="0" hangingPunct="1">
              <a:defRPr sz="1800" kern="1200">
                <a:solidFill>
                  <a:schemeClr val="tx1"/>
                </a:solidFill>
                <a:latin typeface="Calibri" pitchFamily="34" charset="0"/>
                <a:ea typeface="+mn-ea"/>
                <a:cs typeface="Arial" charset="0"/>
              </a:defRPr>
            </a:lvl8pPr>
            <a:lvl9pPr marL="3657600" algn="l" defTabSz="914400" rtl="0" eaLnBrk="1" latinLnBrk="0" hangingPunct="1">
              <a:defRPr sz="1800" kern="1200">
                <a:solidFill>
                  <a:schemeClr val="tx1"/>
                </a:solidFill>
                <a:latin typeface="Calibri" pitchFamily="34" charset="0"/>
                <a:ea typeface="+mn-ea"/>
                <a:cs typeface="Arial" charset="0"/>
              </a:defRPr>
            </a:lvl9pPr>
          </a:lstStyle>
          <a:p>
            <a:fld id="{1F1CFA5E-D7BE-45A1-BD59-8EBEFF519CD8}" type="slidenum">
              <a:rPr lang="en-GB" altLang="en-US" smtClean="0">
                <a:solidFill>
                  <a:schemeClr val="accent1">
                    <a:lumMod val="75000"/>
                  </a:schemeClr>
                </a:solidFill>
              </a:rPr>
              <a:pPr/>
              <a:t>15</a:t>
            </a:fld>
            <a:endParaRPr lang="en-GB" altLang="en-US" dirty="0">
              <a:solidFill>
                <a:schemeClr val="accent1">
                  <a:lumMod val="75000"/>
                </a:schemeClr>
              </a:solidFill>
            </a:endParaRPr>
          </a:p>
        </p:txBody>
      </p:sp>
    </p:spTree>
    <p:extLst>
      <p:ext uri="{BB962C8B-B14F-4D97-AF65-F5344CB8AC3E}">
        <p14:creationId xmlns:p14="http://schemas.microsoft.com/office/powerpoint/2010/main" val="16407020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36" name="AutoShape 20"/>
          <p:cNvSpPr>
            <a:spLocks noChangeArrowheads="1"/>
          </p:cNvSpPr>
          <p:nvPr/>
        </p:nvSpPr>
        <p:spPr bwMode="auto">
          <a:xfrm>
            <a:off x="1835150" y="4160589"/>
            <a:ext cx="6553200" cy="2016125"/>
          </a:xfrm>
          <a:prstGeom prst="parallelogram">
            <a:avLst>
              <a:gd name="adj" fmla="val 127698"/>
            </a:avLst>
          </a:prstGeom>
          <a:solidFill>
            <a:schemeClr val="tx2">
              <a:lumMod val="20000"/>
              <a:lumOff val="80000"/>
            </a:schemeClr>
          </a:solidFill>
          <a:ln w="9525">
            <a:solidFill>
              <a:schemeClr val="tx1"/>
            </a:solidFill>
            <a:miter lim="800000"/>
            <a:headEnd/>
            <a:tailEnd/>
          </a:ln>
        </p:spPr>
        <p:txBody>
          <a:bodyPr wrap="none" anchor="ctr"/>
          <a:lstStyle/>
          <a:p>
            <a:endParaRPr lang="fr-CH">
              <a:solidFill>
                <a:srgbClr val="2B6959"/>
              </a:solidFill>
            </a:endParaRPr>
          </a:p>
        </p:txBody>
      </p:sp>
      <p:sp>
        <p:nvSpPr>
          <p:cNvPr id="214037" name="AutoShape 21"/>
          <p:cNvSpPr>
            <a:spLocks noChangeArrowheads="1"/>
          </p:cNvSpPr>
          <p:nvPr/>
        </p:nvSpPr>
        <p:spPr bwMode="auto">
          <a:xfrm>
            <a:off x="5049838" y="5122614"/>
            <a:ext cx="144462" cy="71437"/>
          </a:xfrm>
          <a:custGeom>
            <a:avLst/>
            <a:gdLst>
              <a:gd name="T0" fmla="*/ 72231 w 21600"/>
              <a:gd name="T1" fmla="*/ 0 h 21600"/>
              <a:gd name="T2" fmla="*/ 21154 w 21600"/>
              <a:gd name="T3" fmla="*/ 10461 h 21600"/>
              <a:gd name="T4" fmla="*/ 0 w 21600"/>
              <a:gd name="T5" fmla="*/ 35719 h 21600"/>
              <a:gd name="T6" fmla="*/ 21154 w 21600"/>
              <a:gd name="T7" fmla="*/ 60976 h 21600"/>
              <a:gd name="T8" fmla="*/ 72231 w 21600"/>
              <a:gd name="T9" fmla="*/ 71437 h 21600"/>
              <a:gd name="T10" fmla="*/ 123308 w 21600"/>
              <a:gd name="T11" fmla="*/ 60976 h 21600"/>
              <a:gd name="T12" fmla="*/ 144462 w 21600"/>
              <a:gd name="T13" fmla="*/ 35719 h 21600"/>
              <a:gd name="T14" fmla="*/ 123308 w 21600"/>
              <a:gd name="T15" fmla="*/ 10461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chemeClr val="tx1"/>
            </a:solidFill>
            <a:round/>
            <a:headEnd/>
            <a:tailEnd/>
          </a:ln>
        </p:spPr>
        <p:txBody>
          <a:bodyPr wrap="none" anchor="ctr"/>
          <a:lstStyle/>
          <a:p>
            <a:endParaRPr lang="fr-CH"/>
          </a:p>
        </p:txBody>
      </p:sp>
      <p:sp>
        <p:nvSpPr>
          <p:cNvPr id="214040" name="Line 24"/>
          <p:cNvSpPr>
            <a:spLocks noChangeShapeType="1"/>
          </p:cNvSpPr>
          <p:nvPr/>
        </p:nvSpPr>
        <p:spPr bwMode="auto">
          <a:xfrm>
            <a:off x="5148263" y="5168651"/>
            <a:ext cx="2376487" cy="0"/>
          </a:xfrm>
          <a:prstGeom prst="line">
            <a:avLst/>
          </a:prstGeom>
          <a:noFill/>
          <a:ln w="38100">
            <a:solidFill>
              <a:srgbClr val="346667"/>
            </a:solidFill>
            <a:round/>
            <a:headEnd/>
            <a:tailEnd type="triangle" w="med" len="med"/>
          </a:ln>
        </p:spPr>
        <p:txBody>
          <a:bodyPr/>
          <a:lstStyle/>
          <a:p>
            <a:endParaRPr lang="fr-CH"/>
          </a:p>
        </p:txBody>
      </p:sp>
      <p:sp>
        <p:nvSpPr>
          <p:cNvPr id="214041" name="Line 25"/>
          <p:cNvSpPr>
            <a:spLocks noChangeShapeType="1"/>
          </p:cNvSpPr>
          <p:nvPr/>
        </p:nvSpPr>
        <p:spPr bwMode="auto">
          <a:xfrm>
            <a:off x="5122863" y="5168651"/>
            <a:ext cx="385762" cy="504825"/>
          </a:xfrm>
          <a:prstGeom prst="line">
            <a:avLst/>
          </a:prstGeom>
          <a:noFill/>
          <a:ln w="38100">
            <a:solidFill>
              <a:srgbClr val="346667"/>
            </a:solidFill>
            <a:round/>
            <a:headEnd/>
            <a:tailEnd type="triangle" w="med" len="med"/>
          </a:ln>
        </p:spPr>
        <p:txBody>
          <a:bodyPr/>
          <a:lstStyle/>
          <a:p>
            <a:endParaRPr lang="fr-CH"/>
          </a:p>
        </p:txBody>
      </p:sp>
      <p:sp>
        <p:nvSpPr>
          <p:cNvPr id="214042" name="Line 26"/>
          <p:cNvSpPr>
            <a:spLocks noChangeShapeType="1"/>
          </p:cNvSpPr>
          <p:nvPr/>
        </p:nvSpPr>
        <p:spPr bwMode="auto">
          <a:xfrm flipH="1">
            <a:off x="3995737" y="5168651"/>
            <a:ext cx="1092200" cy="1033462"/>
          </a:xfrm>
          <a:prstGeom prst="line">
            <a:avLst/>
          </a:prstGeom>
          <a:noFill/>
          <a:ln w="38100">
            <a:solidFill>
              <a:srgbClr val="346667"/>
            </a:solidFill>
            <a:round/>
            <a:headEnd/>
            <a:tailEnd type="triangle" w="med" len="med"/>
          </a:ln>
        </p:spPr>
        <p:txBody>
          <a:bodyPr/>
          <a:lstStyle/>
          <a:p>
            <a:endParaRPr lang="fr-CH"/>
          </a:p>
        </p:txBody>
      </p:sp>
      <p:sp>
        <p:nvSpPr>
          <p:cNvPr id="214043" name="Line 27"/>
          <p:cNvSpPr>
            <a:spLocks noChangeShapeType="1"/>
          </p:cNvSpPr>
          <p:nvPr/>
        </p:nvSpPr>
        <p:spPr bwMode="auto">
          <a:xfrm flipH="1" flipV="1">
            <a:off x="4498975" y="4305051"/>
            <a:ext cx="601663" cy="850900"/>
          </a:xfrm>
          <a:prstGeom prst="line">
            <a:avLst/>
          </a:prstGeom>
          <a:noFill/>
          <a:ln w="38100">
            <a:solidFill>
              <a:srgbClr val="346667"/>
            </a:solidFill>
            <a:round/>
            <a:headEnd/>
            <a:tailEnd type="triangle" w="med" len="med"/>
          </a:ln>
        </p:spPr>
        <p:txBody>
          <a:bodyPr/>
          <a:lstStyle/>
          <a:p>
            <a:endParaRPr lang="fr-CH"/>
          </a:p>
        </p:txBody>
      </p:sp>
      <p:sp>
        <p:nvSpPr>
          <p:cNvPr id="214044" name="Line 28"/>
          <p:cNvSpPr>
            <a:spLocks noChangeShapeType="1"/>
          </p:cNvSpPr>
          <p:nvPr/>
        </p:nvSpPr>
        <p:spPr bwMode="auto">
          <a:xfrm flipV="1">
            <a:off x="5087938" y="4690813"/>
            <a:ext cx="420687" cy="477837"/>
          </a:xfrm>
          <a:prstGeom prst="line">
            <a:avLst/>
          </a:prstGeom>
          <a:noFill/>
          <a:ln w="38100">
            <a:solidFill>
              <a:srgbClr val="346667"/>
            </a:solidFill>
            <a:round/>
            <a:headEnd/>
            <a:tailEnd type="triangle" w="med" len="med"/>
          </a:ln>
        </p:spPr>
        <p:txBody>
          <a:bodyPr/>
          <a:lstStyle/>
          <a:p>
            <a:endParaRPr lang="fr-CH"/>
          </a:p>
        </p:txBody>
      </p:sp>
      <p:sp>
        <p:nvSpPr>
          <p:cNvPr id="214045" name="Line 29"/>
          <p:cNvSpPr>
            <a:spLocks noChangeShapeType="1"/>
          </p:cNvSpPr>
          <p:nvPr/>
        </p:nvSpPr>
        <p:spPr bwMode="auto">
          <a:xfrm flipH="1">
            <a:off x="3348038" y="5168651"/>
            <a:ext cx="1727200" cy="0"/>
          </a:xfrm>
          <a:prstGeom prst="line">
            <a:avLst/>
          </a:prstGeom>
          <a:noFill/>
          <a:ln w="38100">
            <a:solidFill>
              <a:srgbClr val="346667"/>
            </a:solidFill>
            <a:round/>
            <a:headEnd/>
            <a:tailEnd type="triangle" w="med" len="med"/>
          </a:ln>
        </p:spPr>
        <p:txBody>
          <a:bodyPr/>
          <a:lstStyle/>
          <a:p>
            <a:endParaRPr lang="fr-CH"/>
          </a:p>
        </p:txBody>
      </p:sp>
      <p:sp>
        <p:nvSpPr>
          <p:cNvPr id="214046" name="Line 30"/>
          <p:cNvSpPr>
            <a:spLocks noChangeShapeType="1"/>
          </p:cNvSpPr>
          <p:nvPr/>
        </p:nvSpPr>
        <p:spPr bwMode="auto">
          <a:xfrm flipV="1">
            <a:off x="5148263" y="4424114"/>
            <a:ext cx="2376487" cy="719137"/>
          </a:xfrm>
          <a:prstGeom prst="line">
            <a:avLst/>
          </a:prstGeom>
          <a:noFill/>
          <a:ln w="38100">
            <a:solidFill>
              <a:srgbClr val="346667"/>
            </a:solidFill>
            <a:round/>
            <a:headEnd/>
            <a:tailEnd type="triangle" w="med" len="med"/>
          </a:ln>
        </p:spPr>
        <p:txBody>
          <a:bodyPr/>
          <a:lstStyle/>
          <a:p>
            <a:endParaRPr lang="fr-CH"/>
          </a:p>
        </p:txBody>
      </p:sp>
      <p:sp>
        <p:nvSpPr>
          <p:cNvPr id="214050" name="Line 34"/>
          <p:cNvSpPr>
            <a:spLocks noChangeShapeType="1"/>
          </p:cNvSpPr>
          <p:nvPr/>
        </p:nvSpPr>
        <p:spPr bwMode="auto">
          <a:xfrm flipH="1">
            <a:off x="3228975" y="5181351"/>
            <a:ext cx="1800225" cy="576263"/>
          </a:xfrm>
          <a:prstGeom prst="line">
            <a:avLst/>
          </a:prstGeom>
          <a:noFill/>
          <a:ln w="38100">
            <a:solidFill>
              <a:srgbClr val="346667"/>
            </a:solidFill>
            <a:round/>
            <a:headEnd/>
            <a:tailEnd type="triangle" w="med" len="med"/>
          </a:ln>
        </p:spPr>
        <p:txBody>
          <a:bodyPr/>
          <a:lstStyle/>
          <a:p>
            <a:endParaRPr lang="fr-CH"/>
          </a:p>
        </p:txBody>
      </p:sp>
      <p:sp>
        <p:nvSpPr>
          <p:cNvPr id="214051" name="AutoShape 35"/>
          <p:cNvSpPr>
            <a:spLocks noChangeArrowheads="1"/>
          </p:cNvSpPr>
          <p:nvPr/>
        </p:nvSpPr>
        <p:spPr bwMode="auto">
          <a:xfrm>
            <a:off x="1116012" y="1628800"/>
            <a:ext cx="6840537" cy="2099990"/>
          </a:xfrm>
          <a:prstGeom prst="parallelogram">
            <a:avLst>
              <a:gd name="adj" fmla="val 127698"/>
            </a:avLst>
          </a:prstGeom>
          <a:solidFill>
            <a:schemeClr val="tx2">
              <a:lumMod val="20000"/>
              <a:lumOff val="80000"/>
            </a:schemeClr>
          </a:solidFill>
          <a:ln w="9525">
            <a:solidFill>
              <a:schemeClr val="tx1"/>
            </a:solidFill>
            <a:miter lim="800000"/>
            <a:headEnd/>
            <a:tailEnd/>
          </a:ln>
        </p:spPr>
        <p:txBody>
          <a:bodyPr wrap="none" anchor="ctr"/>
          <a:lstStyle/>
          <a:p>
            <a:endParaRPr lang="fr-CH"/>
          </a:p>
        </p:txBody>
      </p:sp>
      <p:sp>
        <p:nvSpPr>
          <p:cNvPr id="214052" name="AutoShape 36"/>
          <p:cNvSpPr>
            <a:spLocks noChangeArrowheads="1"/>
          </p:cNvSpPr>
          <p:nvPr/>
        </p:nvSpPr>
        <p:spPr bwMode="auto">
          <a:xfrm>
            <a:off x="4330700" y="2674689"/>
            <a:ext cx="144463" cy="71437"/>
          </a:xfrm>
          <a:custGeom>
            <a:avLst/>
            <a:gdLst>
              <a:gd name="T0" fmla="*/ 72232 w 21600"/>
              <a:gd name="T1" fmla="*/ 0 h 21600"/>
              <a:gd name="T2" fmla="*/ 21154 w 21600"/>
              <a:gd name="T3" fmla="*/ 10461 h 21600"/>
              <a:gd name="T4" fmla="*/ 0 w 21600"/>
              <a:gd name="T5" fmla="*/ 35719 h 21600"/>
              <a:gd name="T6" fmla="*/ 21154 w 21600"/>
              <a:gd name="T7" fmla="*/ 60976 h 21600"/>
              <a:gd name="T8" fmla="*/ 72232 w 21600"/>
              <a:gd name="T9" fmla="*/ 71437 h 21600"/>
              <a:gd name="T10" fmla="*/ 123309 w 21600"/>
              <a:gd name="T11" fmla="*/ 60976 h 21600"/>
              <a:gd name="T12" fmla="*/ 144463 w 21600"/>
              <a:gd name="T13" fmla="*/ 35719 h 21600"/>
              <a:gd name="T14" fmla="*/ 123309 w 21600"/>
              <a:gd name="T15" fmla="*/ 10461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chemeClr val="tx1"/>
            </a:solidFill>
            <a:round/>
            <a:headEnd/>
            <a:tailEnd/>
          </a:ln>
        </p:spPr>
        <p:txBody>
          <a:bodyPr wrap="none" anchor="ctr"/>
          <a:lstStyle/>
          <a:p>
            <a:endParaRPr lang="fr-CH"/>
          </a:p>
        </p:txBody>
      </p:sp>
      <p:sp>
        <p:nvSpPr>
          <p:cNvPr id="214062" name="Line 46"/>
          <p:cNvSpPr>
            <a:spLocks noChangeShapeType="1"/>
          </p:cNvSpPr>
          <p:nvPr/>
        </p:nvSpPr>
        <p:spPr bwMode="auto">
          <a:xfrm flipH="1">
            <a:off x="2535965" y="2733426"/>
            <a:ext cx="1800225" cy="576263"/>
          </a:xfrm>
          <a:prstGeom prst="line">
            <a:avLst/>
          </a:prstGeom>
          <a:noFill/>
          <a:ln w="38100">
            <a:solidFill>
              <a:srgbClr val="346667"/>
            </a:solidFill>
            <a:round/>
            <a:headEnd/>
            <a:tailEnd type="triangle" w="med" len="med"/>
          </a:ln>
        </p:spPr>
        <p:txBody>
          <a:bodyPr/>
          <a:lstStyle/>
          <a:p>
            <a:endParaRPr lang="fr-CH"/>
          </a:p>
        </p:txBody>
      </p:sp>
      <p:sp>
        <p:nvSpPr>
          <p:cNvPr id="214063" name="Line 47"/>
          <p:cNvSpPr>
            <a:spLocks noChangeShapeType="1"/>
          </p:cNvSpPr>
          <p:nvPr/>
        </p:nvSpPr>
        <p:spPr bwMode="auto">
          <a:xfrm flipH="1">
            <a:off x="3276600" y="2708026"/>
            <a:ext cx="1125538" cy="1020763"/>
          </a:xfrm>
          <a:prstGeom prst="line">
            <a:avLst/>
          </a:prstGeom>
          <a:noFill/>
          <a:ln w="38100">
            <a:solidFill>
              <a:srgbClr val="346667"/>
            </a:solidFill>
            <a:round/>
            <a:headEnd/>
            <a:tailEnd type="triangle" w="med" len="med"/>
          </a:ln>
        </p:spPr>
        <p:txBody>
          <a:bodyPr/>
          <a:lstStyle/>
          <a:p>
            <a:endParaRPr lang="fr-CH"/>
          </a:p>
        </p:txBody>
      </p:sp>
      <p:sp>
        <p:nvSpPr>
          <p:cNvPr id="214064" name="Line 48"/>
          <p:cNvSpPr>
            <a:spLocks noChangeShapeType="1"/>
          </p:cNvSpPr>
          <p:nvPr/>
        </p:nvSpPr>
        <p:spPr bwMode="auto">
          <a:xfrm flipH="1">
            <a:off x="2484438" y="2708026"/>
            <a:ext cx="1871662" cy="0"/>
          </a:xfrm>
          <a:prstGeom prst="line">
            <a:avLst/>
          </a:prstGeom>
          <a:noFill/>
          <a:ln w="38100">
            <a:solidFill>
              <a:srgbClr val="346667"/>
            </a:solidFill>
            <a:round/>
            <a:headEnd/>
            <a:tailEnd type="triangle" w="med" len="med"/>
          </a:ln>
        </p:spPr>
        <p:txBody>
          <a:bodyPr/>
          <a:lstStyle/>
          <a:p>
            <a:endParaRPr lang="fr-CH"/>
          </a:p>
        </p:txBody>
      </p:sp>
      <p:sp>
        <p:nvSpPr>
          <p:cNvPr id="214065" name="Line 49"/>
          <p:cNvSpPr>
            <a:spLocks noChangeShapeType="1"/>
          </p:cNvSpPr>
          <p:nvPr/>
        </p:nvSpPr>
        <p:spPr bwMode="auto">
          <a:xfrm flipH="1" flipV="1">
            <a:off x="3683000" y="1771401"/>
            <a:ext cx="719138" cy="936625"/>
          </a:xfrm>
          <a:prstGeom prst="line">
            <a:avLst/>
          </a:prstGeom>
          <a:noFill/>
          <a:ln w="38100">
            <a:solidFill>
              <a:srgbClr val="346667"/>
            </a:solidFill>
            <a:round/>
            <a:headEnd/>
            <a:tailEnd type="triangle" w="med" len="med"/>
          </a:ln>
        </p:spPr>
        <p:txBody>
          <a:bodyPr/>
          <a:lstStyle/>
          <a:p>
            <a:endParaRPr lang="fr-CH"/>
          </a:p>
        </p:txBody>
      </p:sp>
      <p:sp>
        <p:nvSpPr>
          <p:cNvPr id="214068" name="Line 52"/>
          <p:cNvSpPr>
            <a:spLocks noChangeShapeType="1"/>
          </p:cNvSpPr>
          <p:nvPr/>
        </p:nvSpPr>
        <p:spPr bwMode="auto">
          <a:xfrm flipV="1">
            <a:off x="4356100" y="2073026"/>
            <a:ext cx="1871663" cy="647700"/>
          </a:xfrm>
          <a:prstGeom prst="line">
            <a:avLst/>
          </a:prstGeom>
          <a:noFill/>
          <a:ln w="38100">
            <a:solidFill>
              <a:srgbClr val="346667"/>
            </a:solidFill>
            <a:round/>
            <a:headEnd/>
            <a:tailEnd type="triangle" w="med" len="med"/>
          </a:ln>
        </p:spPr>
        <p:txBody>
          <a:bodyPr/>
          <a:lstStyle/>
          <a:p>
            <a:endParaRPr lang="fr-CH"/>
          </a:p>
        </p:txBody>
      </p:sp>
      <p:sp>
        <p:nvSpPr>
          <p:cNvPr id="214069" name="Line 53"/>
          <p:cNvSpPr>
            <a:spLocks noChangeShapeType="1"/>
          </p:cNvSpPr>
          <p:nvPr/>
        </p:nvSpPr>
        <p:spPr bwMode="auto">
          <a:xfrm flipH="1" flipV="1">
            <a:off x="4402138" y="2708026"/>
            <a:ext cx="719137" cy="936625"/>
          </a:xfrm>
          <a:prstGeom prst="line">
            <a:avLst/>
          </a:prstGeom>
          <a:noFill/>
          <a:ln w="38100">
            <a:solidFill>
              <a:srgbClr val="346667"/>
            </a:solidFill>
            <a:round/>
            <a:headEnd type="triangle" w="med" len="med"/>
            <a:tailEnd/>
          </a:ln>
        </p:spPr>
        <p:txBody>
          <a:bodyPr/>
          <a:lstStyle/>
          <a:p>
            <a:endParaRPr lang="fr-CH"/>
          </a:p>
        </p:txBody>
      </p:sp>
      <p:sp>
        <p:nvSpPr>
          <p:cNvPr id="214070" name="Line 54"/>
          <p:cNvSpPr>
            <a:spLocks noChangeShapeType="1"/>
          </p:cNvSpPr>
          <p:nvPr/>
        </p:nvSpPr>
        <p:spPr bwMode="auto">
          <a:xfrm flipH="1">
            <a:off x="4394200" y="1712664"/>
            <a:ext cx="1114425" cy="1008062"/>
          </a:xfrm>
          <a:prstGeom prst="line">
            <a:avLst/>
          </a:prstGeom>
          <a:noFill/>
          <a:ln w="38100">
            <a:solidFill>
              <a:srgbClr val="346667"/>
            </a:solidFill>
            <a:round/>
            <a:headEnd type="triangle" w="med" len="med"/>
            <a:tailEnd/>
          </a:ln>
        </p:spPr>
        <p:txBody>
          <a:bodyPr/>
          <a:lstStyle/>
          <a:p>
            <a:endParaRPr lang="fr-CH"/>
          </a:p>
        </p:txBody>
      </p:sp>
      <p:sp>
        <p:nvSpPr>
          <p:cNvPr id="214071" name="Line 55"/>
          <p:cNvSpPr>
            <a:spLocks noChangeShapeType="1"/>
          </p:cNvSpPr>
          <p:nvPr/>
        </p:nvSpPr>
        <p:spPr bwMode="auto">
          <a:xfrm flipH="1">
            <a:off x="4403725" y="2708026"/>
            <a:ext cx="1871663" cy="0"/>
          </a:xfrm>
          <a:prstGeom prst="line">
            <a:avLst/>
          </a:prstGeom>
          <a:noFill/>
          <a:ln w="38100">
            <a:solidFill>
              <a:srgbClr val="346667"/>
            </a:solidFill>
            <a:round/>
            <a:headEnd type="triangle" w="med" len="med"/>
            <a:tailEnd/>
          </a:ln>
        </p:spPr>
        <p:txBody>
          <a:bodyPr/>
          <a:lstStyle/>
          <a:p>
            <a:endParaRPr lang="fr-CH"/>
          </a:p>
        </p:txBody>
      </p:sp>
      <p:sp>
        <p:nvSpPr>
          <p:cNvPr id="214072" name="Rectangle 56"/>
          <p:cNvSpPr>
            <a:spLocks noChangeArrowheads="1"/>
          </p:cNvSpPr>
          <p:nvPr/>
        </p:nvSpPr>
        <p:spPr bwMode="auto">
          <a:xfrm rot="19235373">
            <a:off x="6149976" y="2555752"/>
            <a:ext cx="1638300" cy="669925"/>
          </a:xfrm>
          <a:prstGeom prst="rect">
            <a:avLst/>
          </a:prstGeom>
          <a:noFill/>
          <a:ln w="9525">
            <a:noFill/>
            <a:miter lim="800000"/>
            <a:headEnd/>
            <a:tailEnd/>
          </a:ln>
        </p:spPr>
        <p:txBody>
          <a:bodyPr lIns="91429" tIns="45715" rIns="91429" bIns="45715" anchor="ctr"/>
          <a:lstStyle/>
          <a:p>
            <a:r>
              <a:rPr lang="en-US" sz="2600" dirty="0">
                <a:solidFill>
                  <a:srgbClr val="2B6959"/>
                </a:solidFill>
                <a:latin typeface="Arial" panose="020B0604020202020204" pitchFamily="34" charset="0"/>
                <a:cs typeface="Arial" panose="020B0604020202020204" pitchFamily="34" charset="0"/>
              </a:rPr>
              <a:t>Isotropic</a:t>
            </a:r>
          </a:p>
        </p:txBody>
      </p:sp>
      <p:sp>
        <p:nvSpPr>
          <p:cNvPr id="214073" name="Rectangle 57"/>
          <p:cNvSpPr>
            <a:spLocks noChangeArrowheads="1"/>
          </p:cNvSpPr>
          <p:nvPr/>
        </p:nvSpPr>
        <p:spPr bwMode="auto">
          <a:xfrm rot="19072381">
            <a:off x="6515067" y="5086101"/>
            <a:ext cx="2305050" cy="669925"/>
          </a:xfrm>
          <a:prstGeom prst="rect">
            <a:avLst/>
          </a:prstGeom>
          <a:noFill/>
          <a:ln w="9525">
            <a:noFill/>
            <a:miter lim="800000"/>
            <a:headEnd/>
            <a:tailEnd/>
          </a:ln>
        </p:spPr>
        <p:txBody>
          <a:bodyPr lIns="91429" tIns="45715" rIns="91429" bIns="45715" anchor="ctr"/>
          <a:lstStyle/>
          <a:p>
            <a:r>
              <a:rPr lang="en-US" sz="2600" dirty="0">
                <a:solidFill>
                  <a:srgbClr val="2B6959"/>
                </a:solidFill>
                <a:latin typeface="Arial" panose="020B0604020202020204" pitchFamily="34" charset="0"/>
                <a:cs typeface="Arial" panose="020B0604020202020204" pitchFamily="34" charset="0"/>
              </a:rPr>
              <a:t>Anisotropic</a:t>
            </a:r>
          </a:p>
        </p:txBody>
      </p:sp>
      <p:grpSp>
        <p:nvGrpSpPr>
          <p:cNvPr id="2" name="Group 58"/>
          <p:cNvGrpSpPr>
            <a:grpSpLocks/>
          </p:cNvGrpSpPr>
          <p:nvPr/>
        </p:nvGrpSpPr>
        <p:grpSpPr bwMode="auto">
          <a:xfrm>
            <a:off x="1835150" y="5744835"/>
            <a:ext cx="7705402" cy="382666"/>
            <a:chOff x="680" y="3430"/>
            <a:chExt cx="5012" cy="422"/>
          </a:xfrm>
        </p:grpSpPr>
        <p:sp>
          <p:nvSpPr>
            <p:cNvPr id="40994" name="Rectangle 59"/>
            <p:cNvSpPr>
              <a:spLocks noChangeArrowheads="1"/>
            </p:cNvSpPr>
            <p:nvPr/>
          </p:nvSpPr>
          <p:spPr bwMode="auto">
            <a:xfrm>
              <a:off x="680" y="3430"/>
              <a:ext cx="5012" cy="422"/>
            </a:xfrm>
            <a:prstGeom prst="rect">
              <a:avLst/>
            </a:prstGeom>
            <a:noFill/>
            <a:ln w="9525">
              <a:noFill/>
              <a:miter lim="800000"/>
              <a:headEnd/>
              <a:tailEnd/>
            </a:ln>
          </p:spPr>
          <p:txBody>
            <a:bodyPr lIns="91429" tIns="45715" rIns="91429" bIns="45715" anchor="ctr"/>
            <a:lstStyle/>
            <a:p>
              <a:r>
                <a:rPr lang="en-US" sz="2600" b="1">
                  <a:solidFill>
                    <a:srgbClr val="2B6959"/>
                  </a:solidFill>
                  <a:latin typeface="Tahoma" pitchFamily="34" charset="0"/>
                  <a:cs typeface="Tahoma" pitchFamily="34" charset="0"/>
                </a:rPr>
                <a:t>     =</a:t>
              </a:r>
            </a:p>
          </p:txBody>
        </p:sp>
        <p:sp>
          <p:nvSpPr>
            <p:cNvPr id="40995" name="Line 60"/>
            <p:cNvSpPr>
              <a:spLocks noChangeShapeType="1"/>
            </p:cNvSpPr>
            <p:nvPr/>
          </p:nvSpPr>
          <p:spPr bwMode="auto">
            <a:xfrm flipV="1">
              <a:off x="1103" y="3550"/>
              <a:ext cx="91" cy="182"/>
            </a:xfrm>
            <a:prstGeom prst="line">
              <a:avLst/>
            </a:prstGeom>
            <a:noFill/>
            <a:ln w="28575">
              <a:solidFill>
                <a:srgbClr val="3366CC"/>
              </a:solidFill>
              <a:round/>
              <a:headEnd/>
              <a:tailEnd/>
            </a:ln>
          </p:spPr>
          <p:txBody>
            <a:bodyPr/>
            <a:lstStyle/>
            <a:p>
              <a:endParaRPr lang="fr-CH">
                <a:solidFill>
                  <a:srgbClr val="2B6959"/>
                </a:solidFill>
              </a:endParaRPr>
            </a:p>
          </p:txBody>
        </p:sp>
      </p:grpSp>
      <p:sp>
        <p:nvSpPr>
          <p:cNvPr id="214077" name="Rectangle 61"/>
          <p:cNvSpPr>
            <a:spLocks noChangeArrowheads="1"/>
          </p:cNvSpPr>
          <p:nvPr/>
        </p:nvSpPr>
        <p:spPr bwMode="auto">
          <a:xfrm>
            <a:off x="1565275" y="3162051"/>
            <a:ext cx="504825" cy="669925"/>
          </a:xfrm>
          <a:prstGeom prst="rect">
            <a:avLst/>
          </a:prstGeom>
          <a:noFill/>
          <a:ln w="9525">
            <a:noFill/>
            <a:miter lim="800000"/>
            <a:headEnd/>
            <a:tailEnd/>
          </a:ln>
        </p:spPr>
        <p:txBody>
          <a:bodyPr lIns="91429" tIns="45715" rIns="91429" bIns="45715" anchor="ctr"/>
          <a:lstStyle/>
          <a:p>
            <a:r>
              <a:rPr lang="en-US" sz="2600" b="1">
                <a:solidFill>
                  <a:srgbClr val="2B6959"/>
                </a:solidFill>
                <a:latin typeface="Tahoma" pitchFamily="34" charset="0"/>
                <a:cs typeface="Tahoma" pitchFamily="34" charset="0"/>
              </a:rPr>
              <a:t>=</a:t>
            </a:r>
          </a:p>
        </p:txBody>
      </p:sp>
      <p:sp>
        <p:nvSpPr>
          <p:cNvPr id="38" name="Rectangle 3">
            <a:extLst>
              <a:ext uri="{FF2B5EF4-FFF2-40B4-BE49-F238E27FC236}">
                <a16:creationId xmlns:a16="http://schemas.microsoft.com/office/drawing/2014/main" id="{299790DE-9AA6-4D1E-A6B3-30298AD7A90F}"/>
              </a:ext>
            </a:extLst>
          </p:cNvPr>
          <p:cNvSpPr>
            <a:spLocks noChangeArrowheads="1"/>
          </p:cNvSpPr>
          <p:nvPr/>
        </p:nvSpPr>
        <p:spPr bwMode="auto">
          <a:xfrm>
            <a:off x="888927" y="988430"/>
            <a:ext cx="7956550" cy="669925"/>
          </a:xfrm>
          <a:prstGeom prst="rect">
            <a:avLst/>
          </a:prstGeom>
          <a:noFill/>
          <a:ln w="9525">
            <a:noFill/>
            <a:miter lim="800000"/>
            <a:headEnd/>
            <a:tailEnd/>
          </a:ln>
        </p:spPr>
        <p:txBody>
          <a:bodyPr lIns="91429" tIns="45715" rIns="91429" bIns="45715" anchor="ctr"/>
          <a:lstStyle/>
          <a:p>
            <a:r>
              <a:rPr lang="en-US" sz="2600" u="sng" dirty="0">
                <a:solidFill>
                  <a:srgbClr val="2B6959"/>
                </a:solidFill>
                <a:latin typeface="Arial" panose="020B0604020202020204" pitchFamily="34" charset="0"/>
                <a:cs typeface="Arial" panose="020B0604020202020204" pitchFamily="34" charset="0"/>
              </a:rPr>
              <a:t>Isotropy versus anisotropy</a:t>
            </a:r>
          </a:p>
        </p:txBody>
      </p:sp>
      <p:sp>
        <p:nvSpPr>
          <p:cNvPr id="39" name="Title 1">
            <a:extLst>
              <a:ext uri="{FF2B5EF4-FFF2-40B4-BE49-F238E27FC236}">
                <a16:creationId xmlns:a16="http://schemas.microsoft.com/office/drawing/2014/main" id="{8CACF7D2-E417-4E79-A602-FE4502DB159E}"/>
              </a:ext>
            </a:extLst>
          </p:cNvPr>
          <p:cNvSpPr txBox="1">
            <a:spLocks/>
          </p:cNvSpPr>
          <p:nvPr/>
        </p:nvSpPr>
        <p:spPr>
          <a:xfrm>
            <a:off x="0" y="368888"/>
            <a:ext cx="9144000" cy="718822"/>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i="0" u="none" strike="noStrike" kern="1200" cap="none" spc="0" normalizeH="0" baseline="0" dirty="0">
                <a:ln>
                  <a:noFill/>
                </a:ln>
                <a:solidFill>
                  <a:srgbClr val="346667"/>
                </a:solidFill>
                <a:effectLst/>
                <a:uLnTx/>
                <a:uFillTx/>
                <a:latin typeface="Arial" charset="0"/>
                <a:ea typeface="Arial" charset="0"/>
                <a:cs typeface="Arial" charset="0"/>
              </a:rPr>
              <a:t>GIS-based approaches to measure physical accessibility to health care services</a:t>
            </a:r>
          </a:p>
        </p:txBody>
      </p:sp>
      <p:sp>
        <p:nvSpPr>
          <p:cNvPr id="40" name="Rectangle 3">
            <a:extLst>
              <a:ext uri="{FF2B5EF4-FFF2-40B4-BE49-F238E27FC236}">
                <a16:creationId xmlns:a16="http://schemas.microsoft.com/office/drawing/2014/main" id="{05CD6FF3-492F-4F9D-8F10-33A80E1AEEE1}"/>
              </a:ext>
            </a:extLst>
          </p:cNvPr>
          <p:cNvSpPr>
            <a:spLocks noChangeArrowheads="1"/>
          </p:cNvSpPr>
          <p:nvPr/>
        </p:nvSpPr>
        <p:spPr bwMode="auto">
          <a:xfrm>
            <a:off x="1015111" y="3791345"/>
            <a:ext cx="3080611" cy="415753"/>
          </a:xfrm>
          <a:prstGeom prst="rect">
            <a:avLst/>
          </a:prstGeom>
          <a:noFill/>
          <a:ln w="9525">
            <a:noFill/>
            <a:miter lim="800000"/>
            <a:headEnd/>
            <a:tailEnd/>
          </a:ln>
        </p:spPr>
        <p:txBody>
          <a:bodyPr lIns="91429" tIns="45715" rIns="91429" bIns="45715" anchor="ctr"/>
          <a:lstStyle/>
          <a:p>
            <a:r>
              <a:rPr lang="en-US" sz="2000" dirty="0">
                <a:solidFill>
                  <a:srgbClr val="2B6959"/>
                </a:solidFill>
                <a:latin typeface="Arial" panose="020B0604020202020204" pitchFamily="34" charset="0"/>
                <a:cs typeface="Arial" panose="020B0604020202020204" pitchFamily="34" charset="0"/>
              </a:rPr>
              <a:t>Equal in all the directions</a:t>
            </a:r>
          </a:p>
        </p:txBody>
      </p:sp>
      <p:sp>
        <p:nvSpPr>
          <p:cNvPr id="41" name="Rectangle 3">
            <a:extLst>
              <a:ext uri="{FF2B5EF4-FFF2-40B4-BE49-F238E27FC236}">
                <a16:creationId xmlns:a16="http://schemas.microsoft.com/office/drawing/2014/main" id="{50F8E57F-5D93-4436-A378-8DF2DA6E8EE2}"/>
              </a:ext>
            </a:extLst>
          </p:cNvPr>
          <p:cNvSpPr>
            <a:spLocks noChangeArrowheads="1"/>
          </p:cNvSpPr>
          <p:nvPr/>
        </p:nvSpPr>
        <p:spPr bwMode="auto">
          <a:xfrm>
            <a:off x="1622264" y="6176714"/>
            <a:ext cx="4172368" cy="415753"/>
          </a:xfrm>
          <a:prstGeom prst="rect">
            <a:avLst/>
          </a:prstGeom>
          <a:noFill/>
          <a:ln w="9525">
            <a:noFill/>
            <a:miter lim="800000"/>
            <a:headEnd/>
            <a:tailEnd/>
          </a:ln>
        </p:spPr>
        <p:txBody>
          <a:bodyPr lIns="91429" tIns="45715" rIns="91429" bIns="45715" anchor="ctr"/>
          <a:lstStyle/>
          <a:p>
            <a:r>
              <a:rPr lang="en-US" sz="2000" dirty="0">
                <a:solidFill>
                  <a:srgbClr val="2B6959"/>
                </a:solidFill>
                <a:latin typeface="Arial" panose="020B0604020202020204" pitchFamily="34" charset="0"/>
                <a:cs typeface="Arial" panose="020B0604020202020204" pitchFamily="34" charset="0"/>
              </a:rPr>
              <a:t>Value depends on the direction</a:t>
            </a:r>
          </a:p>
        </p:txBody>
      </p:sp>
      <p:sp>
        <p:nvSpPr>
          <p:cNvPr id="32" name="Slide Number Placeholder 3">
            <a:extLst>
              <a:ext uri="{FF2B5EF4-FFF2-40B4-BE49-F238E27FC236}">
                <a16:creationId xmlns:a16="http://schemas.microsoft.com/office/drawing/2014/main" id="{E3208765-CE0C-4D48-88B7-E85618035029}"/>
              </a:ext>
            </a:extLst>
          </p:cNvPr>
          <p:cNvSpPr txBox="1">
            <a:spLocks/>
          </p:cNvSpPr>
          <p:nvPr/>
        </p:nvSpPr>
        <p:spPr bwMode="auto">
          <a:xfrm>
            <a:off x="8604448" y="6532462"/>
            <a:ext cx="507896" cy="365125"/>
          </a:xfrm>
          <a:prstGeom prst="rect">
            <a:avLst/>
          </a:prstGeom>
          <a:noFill/>
          <a:ln>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marL="0" algn="r" defTabSz="914400" rtl="0" eaLnBrk="1" fontAlgn="base" latinLnBrk="0" hangingPunct="1">
              <a:spcBef>
                <a:spcPct val="0"/>
              </a:spcBef>
              <a:spcAft>
                <a:spcPct val="0"/>
              </a:spcAft>
              <a:defRPr sz="1200" kern="1200">
                <a:solidFill>
                  <a:srgbClr val="898989"/>
                </a:solidFill>
                <a:latin typeface="Calibri" pitchFamily="34" charset="0"/>
                <a:ea typeface="+mn-ea"/>
                <a:cs typeface="Arial" charset="0"/>
              </a:defRPr>
            </a:lvl1pPr>
            <a:lvl2pPr marL="4572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2pPr>
            <a:lvl3pPr marL="9144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3pPr>
            <a:lvl4pPr marL="13716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4pPr>
            <a:lvl5pPr marL="18288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5pPr>
            <a:lvl6pPr marL="2286000" algn="l" defTabSz="914400" rtl="0" eaLnBrk="1" latinLnBrk="0" hangingPunct="1">
              <a:defRPr sz="1800" kern="1200">
                <a:solidFill>
                  <a:schemeClr val="tx1"/>
                </a:solidFill>
                <a:latin typeface="Calibri" pitchFamily="34" charset="0"/>
                <a:ea typeface="+mn-ea"/>
                <a:cs typeface="Arial" charset="0"/>
              </a:defRPr>
            </a:lvl6pPr>
            <a:lvl7pPr marL="2743200" algn="l" defTabSz="914400" rtl="0" eaLnBrk="1" latinLnBrk="0" hangingPunct="1">
              <a:defRPr sz="1800" kern="1200">
                <a:solidFill>
                  <a:schemeClr val="tx1"/>
                </a:solidFill>
                <a:latin typeface="Calibri" pitchFamily="34" charset="0"/>
                <a:ea typeface="+mn-ea"/>
                <a:cs typeface="Arial" charset="0"/>
              </a:defRPr>
            </a:lvl7pPr>
            <a:lvl8pPr marL="3200400" algn="l" defTabSz="914400" rtl="0" eaLnBrk="1" latinLnBrk="0" hangingPunct="1">
              <a:defRPr sz="1800" kern="1200">
                <a:solidFill>
                  <a:schemeClr val="tx1"/>
                </a:solidFill>
                <a:latin typeface="Calibri" pitchFamily="34" charset="0"/>
                <a:ea typeface="+mn-ea"/>
                <a:cs typeface="Arial" charset="0"/>
              </a:defRPr>
            </a:lvl8pPr>
            <a:lvl9pPr marL="3657600" algn="l" defTabSz="914400" rtl="0" eaLnBrk="1" latinLnBrk="0" hangingPunct="1">
              <a:defRPr sz="1800" kern="1200">
                <a:solidFill>
                  <a:schemeClr val="tx1"/>
                </a:solidFill>
                <a:latin typeface="Calibri" pitchFamily="34" charset="0"/>
                <a:ea typeface="+mn-ea"/>
                <a:cs typeface="Arial" charset="0"/>
              </a:defRPr>
            </a:lvl9pPr>
          </a:lstStyle>
          <a:p>
            <a:fld id="{1F1CFA5E-D7BE-45A1-BD59-8EBEFF519CD8}" type="slidenum">
              <a:rPr lang="en-GB" altLang="en-US" smtClean="0">
                <a:solidFill>
                  <a:schemeClr val="accent1">
                    <a:lumMod val="75000"/>
                  </a:schemeClr>
                </a:solidFill>
              </a:rPr>
              <a:pPr/>
              <a:t>16</a:t>
            </a:fld>
            <a:endParaRPr lang="en-GB" altLang="en-US" dirty="0">
              <a:solidFill>
                <a:schemeClr val="accent1">
                  <a:lumMod val="75000"/>
                </a:schemeClr>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1" name="Rectangle 3"/>
          <p:cNvSpPr>
            <a:spLocks noChangeArrowheads="1"/>
          </p:cNvSpPr>
          <p:nvPr/>
        </p:nvSpPr>
        <p:spPr bwMode="auto">
          <a:xfrm>
            <a:off x="1156131" y="1483102"/>
            <a:ext cx="7956550" cy="669925"/>
          </a:xfrm>
          <a:prstGeom prst="rect">
            <a:avLst/>
          </a:prstGeom>
          <a:noFill/>
          <a:ln w="9525">
            <a:noFill/>
            <a:miter lim="800000"/>
            <a:headEnd/>
            <a:tailEnd/>
          </a:ln>
        </p:spPr>
        <p:txBody>
          <a:bodyPr lIns="91429" tIns="45715" rIns="91429" bIns="45715" anchor="ctr"/>
          <a:lstStyle/>
          <a:p>
            <a:r>
              <a:rPr lang="en-US" sz="2400" dirty="0">
                <a:solidFill>
                  <a:srgbClr val="2B6959"/>
                </a:solidFill>
                <a:latin typeface="Arial" panose="020B0604020202020204" pitchFamily="34" charset="0"/>
                <a:cs typeface="Arial" panose="020B0604020202020204" pitchFamily="34" charset="0"/>
              </a:rPr>
              <a:t>To</a:t>
            </a:r>
            <a:r>
              <a:rPr lang="en-US" sz="2400">
                <a:solidFill>
                  <a:srgbClr val="2B6959"/>
                </a:solidFill>
                <a:latin typeface="Arial" panose="020B0604020202020204" pitchFamily="34" charset="0"/>
                <a:cs typeface="Arial" panose="020B0604020202020204" pitchFamily="34" charset="0"/>
              </a:rPr>
              <a:t>, from, </a:t>
            </a:r>
            <a:r>
              <a:rPr lang="en-US" sz="2400" dirty="0">
                <a:solidFill>
                  <a:srgbClr val="2B6959"/>
                </a:solidFill>
                <a:latin typeface="Arial" panose="020B0604020202020204" pitchFamily="34" charset="0"/>
                <a:cs typeface="Arial" panose="020B0604020202020204" pitchFamily="34" charset="0"/>
              </a:rPr>
              <a:t>and round trip</a:t>
            </a:r>
          </a:p>
        </p:txBody>
      </p:sp>
      <p:sp>
        <p:nvSpPr>
          <p:cNvPr id="212064" name="Freeform 96"/>
          <p:cNvSpPr>
            <a:spLocks/>
          </p:cNvSpPr>
          <p:nvPr/>
        </p:nvSpPr>
        <p:spPr bwMode="auto">
          <a:xfrm>
            <a:off x="1403350" y="1736725"/>
            <a:ext cx="7200900" cy="2484438"/>
          </a:xfrm>
          <a:custGeom>
            <a:avLst/>
            <a:gdLst>
              <a:gd name="T0" fmla="*/ 0 w 4899"/>
              <a:gd name="T1" fmla="*/ 1429 h 1565"/>
              <a:gd name="T2" fmla="*/ 4083 w 4899"/>
              <a:gd name="T3" fmla="*/ 23 h 1565"/>
              <a:gd name="T4" fmla="*/ 4899 w 4899"/>
              <a:gd name="T5" fmla="*/ 1565 h 1565"/>
              <a:gd name="T6" fmla="*/ 0 60000 65536"/>
              <a:gd name="T7" fmla="*/ 0 60000 65536"/>
              <a:gd name="T8" fmla="*/ 0 60000 65536"/>
              <a:gd name="T9" fmla="*/ 0 w 4899"/>
              <a:gd name="T10" fmla="*/ 0 h 1565"/>
              <a:gd name="T11" fmla="*/ 4899 w 4899"/>
              <a:gd name="T12" fmla="*/ 1565 h 1565"/>
            </a:gdLst>
            <a:ahLst/>
            <a:cxnLst>
              <a:cxn ang="T6">
                <a:pos x="T0" y="T1"/>
              </a:cxn>
              <a:cxn ang="T7">
                <a:pos x="T2" y="T3"/>
              </a:cxn>
              <a:cxn ang="T8">
                <a:pos x="T4" y="T5"/>
              </a:cxn>
            </a:cxnLst>
            <a:rect l="T9" t="T10" r="T11" b="T12"/>
            <a:pathLst>
              <a:path w="4899" h="1565">
                <a:moveTo>
                  <a:pt x="0" y="1429"/>
                </a:moveTo>
                <a:cubicBezTo>
                  <a:pt x="1633" y="714"/>
                  <a:pt x="3267" y="0"/>
                  <a:pt x="4083" y="23"/>
                </a:cubicBezTo>
                <a:cubicBezTo>
                  <a:pt x="4899" y="46"/>
                  <a:pt x="4763" y="1308"/>
                  <a:pt x="4899" y="1565"/>
                </a:cubicBezTo>
              </a:path>
            </a:pathLst>
          </a:custGeom>
          <a:noFill/>
          <a:ln w="38100">
            <a:solidFill>
              <a:schemeClr val="tx1"/>
            </a:solidFill>
            <a:round/>
            <a:headEnd/>
            <a:tailEnd/>
          </a:ln>
        </p:spPr>
        <p:txBody>
          <a:bodyPr/>
          <a:lstStyle/>
          <a:p>
            <a:endParaRPr lang="fr-CH" dirty="0">
              <a:solidFill>
                <a:srgbClr val="2B6959"/>
              </a:solidFill>
            </a:endParaRPr>
          </a:p>
        </p:txBody>
      </p:sp>
      <p:pic>
        <p:nvPicPr>
          <p:cNvPr id="212066" name="Picture 98" descr="MCj04338390000[1]"/>
          <p:cNvPicPr>
            <a:picLocks noChangeAspect="1" noChangeArrowheads="1"/>
          </p:cNvPicPr>
          <p:nvPr/>
        </p:nvPicPr>
        <p:blipFill>
          <a:blip r:embed="rId3" cstate="print"/>
          <a:srcRect/>
          <a:stretch>
            <a:fillRect/>
          </a:stretch>
        </p:blipFill>
        <p:spPr bwMode="auto">
          <a:xfrm>
            <a:off x="6731000" y="1196975"/>
            <a:ext cx="936625" cy="935038"/>
          </a:xfrm>
          <a:prstGeom prst="rect">
            <a:avLst/>
          </a:prstGeom>
          <a:noFill/>
          <a:ln w="9525">
            <a:noFill/>
            <a:miter lim="800000"/>
            <a:headEnd/>
            <a:tailEnd/>
          </a:ln>
        </p:spPr>
      </p:pic>
      <p:pic>
        <p:nvPicPr>
          <p:cNvPr id="212067" name="Picture 99" descr="MCj04355680000[1]"/>
          <p:cNvPicPr>
            <a:picLocks noChangeAspect="1" noChangeArrowheads="1"/>
          </p:cNvPicPr>
          <p:nvPr/>
        </p:nvPicPr>
        <p:blipFill>
          <a:blip r:embed="rId4" cstate="print"/>
          <a:srcRect/>
          <a:stretch>
            <a:fillRect/>
          </a:stretch>
        </p:blipFill>
        <p:spPr bwMode="auto">
          <a:xfrm>
            <a:off x="3851275" y="2132013"/>
            <a:ext cx="1512888" cy="985837"/>
          </a:xfrm>
          <a:prstGeom prst="rect">
            <a:avLst/>
          </a:prstGeom>
          <a:noFill/>
          <a:ln w="9525">
            <a:noFill/>
            <a:miter lim="800000"/>
            <a:headEnd/>
            <a:tailEnd/>
          </a:ln>
        </p:spPr>
      </p:pic>
      <p:pic>
        <p:nvPicPr>
          <p:cNvPr id="212068" name="Picture 100" descr="MCj04355680000[1]"/>
          <p:cNvPicPr>
            <a:picLocks noChangeAspect="1" noChangeArrowheads="1"/>
          </p:cNvPicPr>
          <p:nvPr/>
        </p:nvPicPr>
        <p:blipFill>
          <a:blip r:embed="rId4" cstate="print"/>
          <a:srcRect/>
          <a:stretch>
            <a:fillRect/>
          </a:stretch>
        </p:blipFill>
        <p:spPr bwMode="auto">
          <a:xfrm>
            <a:off x="2627313" y="2924175"/>
            <a:ext cx="1512887" cy="985838"/>
          </a:xfrm>
          <a:prstGeom prst="rect">
            <a:avLst/>
          </a:prstGeom>
          <a:noFill/>
          <a:ln w="9525">
            <a:noFill/>
            <a:miter lim="800000"/>
            <a:headEnd/>
            <a:tailEnd/>
          </a:ln>
        </p:spPr>
      </p:pic>
      <p:pic>
        <p:nvPicPr>
          <p:cNvPr id="212069" name="Picture 101" descr="MCj04355680000[1]"/>
          <p:cNvPicPr>
            <a:picLocks noChangeAspect="1" noChangeArrowheads="1"/>
          </p:cNvPicPr>
          <p:nvPr/>
        </p:nvPicPr>
        <p:blipFill>
          <a:blip r:embed="rId4" cstate="print"/>
          <a:srcRect/>
          <a:stretch>
            <a:fillRect/>
          </a:stretch>
        </p:blipFill>
        <p:spPr bwMode="auto">
          <a:xfrm>
            <a:off x="4716463" y="2924175"/>
            <a:ext cx="1512887" cy="985838"/>
          </a:xfrm>
          <a:prstGeom prst="rect">
            <a:avLst/>
          </a:prstGeom>
          <a:noFill/>
          <a:ln w="9525">
            <a:noFill/>
            <a:miter lim="800000"/>
            <a:headEnd/>
            <a:tailEnd/>
          </a:ln>
        </p:spPr>
      </p:pic>
      <p:pic>
        <p:nvPicPr>
          <p:cNvPr id="212070" name="Picture 102" descr="MCj04355680000[1]"/>
          <p:cNvPicPr>
            <a:picLocks noChangeAspect="1" noChangeArrowheads="1"/>
          </p:cNvPicPr>
          <p:nvPr/>
        </p:nvPicPr>
        <p:blipFill>
          <a:blip r:embed="rId4" cstate="print"/>
          <a:srcRect/>
          <a:stretch>
            <a:fillRect/>
          </a:stretch>
        </p:blipFill>
        <p:spPr bwMode="auto">
          <a:xfrm>
            <a:off x="6300788" y="3571875"/>
            <a:ext cx="1296987" cy="844550"/>
          </a:xfrm>
          <a:prstGeom prst="rect">
            <a:avLst/>
          </a:prstGeom>
          <a:noFill/>
          <a:ln w="9525">
            <a:noFill/>
            <a:miter lim="800000"/>
            <a:headEnd/>
            <a:tailEnd/>
          </a:ln>
        </p:spPr>
      </p:pic>
      <p:pic>
        <p:nvPicPr>
          <p:cNvPr id="212072" name="Picture 104" descr="MCj04339180000[1]"/>
          <p:cNvPicPr>
            <a:picLocks noChangeAspect="1" noChangeArrowheads="1"/>
          </p:cNvPicPr>
          <p:nvPr/>
        </p:nvPicPr>
        <p:blipFill>
          <a:blip r:embed="rId5" cstate="print"/>
          <a:srcRect/>
          <a:stretch>
            <a:fillRect/>
          </a:stretch>
        </p:blipFill>
        <p:spPr bwMode="auto">
          <a:xfrm rot="114821" flipH="1">
            <a:off x="1476375" y="4364038"/>
            <a:ext cx="1223963" cy="1041400"/>
          </a:xfrm>
          <a:prstGeom prst="rect">
            <a:avLst/>
          </a:prstGeom>
          <a:noFill/>
          <a:ln w="9525">
            <a:noFill/>
            <a:miter lim="800000"/>
            <a:headEnd/>
            <a:tailEnd/>
          </a:ln>
        </p:spPr>
      </p:pic>
      <p:pic>
        <p:nvPicPr>
          <p:cNvPr id="212071" name="Picture 103" descr="MCj04114060000[1]"/>
          <p:cNvPicPr>
            <a:picLocks noChangeAspect="1" noChangeArrowheads="1"/>
          </p:cNvPicPr>
          <p:nvPr/>
        </p:nvPicPr>
        <p:blipFill>
          <a:blip r:embed="rId6" cstate="print"/>
          <a:srcRect r="9689"/>
          <a:stretch>
            <a:fillRect/>
          </a:stretch>
        </p:blipFill>
        <p:spPr bwMode="auto">
          <a:xfrm>
            <a:off x="1981200" y="4602163"/>
            <a:ext cx="198438" cy="211137"/>
          </a:xfrm>
          <a:prstGeom prst="rect">
            <a:avLst/>
          </a:prstGeom>
          <a:noFill/>
          <a:ln w="9525">
            <a:noFill/>
            <a:miter lim="800000"/>
            <a:headEnd/>
            <a:tailEnd/>
          </a:ln>
        </p:spPr>
      </p:pic>
      <p:sp>
        <p:nvSpPr>
          <p:cNvPr id="212073" name="Freeform 105"/>
          <p:cNvSpPr>
            <a:spLocks/>
          </p:cNvSpPr>
          <p:nvPr/>
        </p:nvSpPr>
        <p:spPr bwMode="auto">
          <a:xfrm>
            <a:off x="2652713" y="1981200"/>
            <a:ext cx="5033962" cy="3262313"/>
          </a:xfrm>
          <a:custGeom>
            <a:avLst/>
            <a:gdLst>
              <a:gd name="T0" fmla="*/ 2810 w 3171"/>
              <a:gd name="T1" fmla="*/ 17 h 2055"/>
              <a:gd name="T2" fmla="*/ 3140 w 3171"/>
              <a:gd name="T3" fmla="*/ 99 h 2055"/>
              <a:gd name="T4" fmla="*/ 3171 w 3171"/>
              <a:gd name="T5" fmla="*/ 156 h 2055"/>
              <a:gd name="T6" fmla="*/ 3165 w 3171"/>
              <a:gd name="T7" fmla="*/ 213 h 2055"/>
              <a:gd name="T8" fmla="*/ 2741 w 3171"/>
              <a:gd name="T9" fmla="*/ 308 h 2055"/>
              <a:gd name="T10" fmla="*/ 2475 w 3171"/>
              <a:gd name="T11" fmla="*/ 422 h 2055"/>
              <a:gd name="T12" fmla="*/ 2532 w 3171"/>
              <a:gd name="T13" fmla="*/ 637 h 2055"/>
              <a:gd name="T14" fmla="*/ 2564 w 3171"/>
              <a:gd name="T15" fmla="*/ 662 h 2055"/>
              <a:gd name="T16" fmla="*/ 2595 w 3171"/>
              <a:gd name="T17" fmla="*/ 700 h 2055"/>
              <a:gd name="T18" fmla="*/ 2621 w 3171"/>
              <a:gd name="T19" fmla="*/ 738 h 2055"/>
              <a:gd name="T20" fmla="*/ 2576 w 3171"/>
              <a:gd name="T21" fmla="*/ 871 h 2055"/>
              <a:gd name="T22" fmla="*/ 2342 w 3171"/>
              <a:gd name="T23" fmla="*/ 1023 h 2055"/>
              <a:gd name="T24" fmla="*/ 2272 w 3171"/>
              <a:gd name="T25" fmla="*/ 1067 h 2055"/>
              <a:gd name="T26" fmla="*/ 2228 w 3171"/>
              <a:gd name="T27" fmla="*/ 1099 h 2055"/>
              <a:gd name="T28" fmla="*/ 2203 w 3171"/>
              <a:gd name="T29" fmla="*/ 1137 h 2055"/>
              <a:gd name="T30" fmla="*/ 2190 w 3171"/>
              <a:gd name="T31" fmla="*/ 1156 h 2055"/>
              <a:gd name="T32" fmla="*/ 2222 w 3171"/>
              <a:gd name="T33" fmla="*/ 1390 h 2055"/>
              <a:gd name="T34" fmla="*/ 2215 w 3171"/>
              <a:gd name="T35" fmla="*/ 1580 h 2055"/>
              <a:gd name="T36" fmla="*/ 2095 w 3171"/>
              <a:gd name="T37" fmla="*/ 1783 h 2055"/>
              <a:gd name="T38" fmla="*/ 2032 w 3171"/>
              <a:gd name="T39" fmla="*/ 1865 h 2055"/>
              <a:gd name="T40" fmla="*/ 1836 w 3171"/>
              <a:gd name="T41" fmla="*/ 2010 h 2055"/>
              <a:gd name="T42" fmla="*/ 1696 w 3171"/>
              <a:gd name="T43" fmla="*/ 2055 h 2055"/>
              <a:gd name="T44" fmla="*/ 1291 w 3171"/>
              <a:gd name="T45" fmla="*/ 2023 h 2055"/>
              <a:gd name="T46" fmla="*/ 1266 w 3171"/>
              <a:gd name="T47" fmla="*/ 2010 h 2055"/>
              <a:gd name="T48" fmla="*/ 1215 w 3171"/>
              <a:gd name="T49" fmla="*/ 1998 h 2055"/>
              <a:gd name="T50" fmla="*/ 823 w 3171"/>
              <a:gd name="T51" fmla="*/ 1903 h 2055"/>
              <a:gd name="T52" fmla="*/ 589 w 3171"/>
              <a:gd name="T53" fmla="*/ 1909 h 2055"/>
              <a:gd name="T54" fmla="*/ 443 w 3171"/>
              <a:gd name="T55" fmla="*/ 1985 h 2055"/>
              <a:gd name="T56" fmla="*/ 317 w 3171"/>
              <a:gd name="T57" fmla="*/ 2029 h 2055"/>
              <a:gd name="T58" fmla="*/ 95 w 3171"/>
              <a:gd name="T59" fmla="*/ 2023 h 2055"/>
              <a:gd name="T60" fmla="*/ 0 w 3171"/>
              <a:gd name="T61" fmla="*/ 2004 h 205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171"/>
              <a:gd name="T94" fmla="*/ 0 h 2055"/>
              <a:gd name="T95" fmla="*/ 3171 w 3171"/>
              <a:gd name="T96" fmla="*/ 2055 h 205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171" h="2055">
                <a:moveTo>
                  <a:pt x="2810" y="17"/>
                </a:moveTo>
                <a:cubicBezTo>
                  <a:pt x="3032" y="23"/>
                  <a:pt x="3005" y="0"/>
                  <a:pt x="3140" y="99"/>
                </a:cubicBezTo>
                <a:cubicBezTo>
                  <a:pt x="3169" y="143"/>
                  <a:pt x="3160" y="123"/>
                  <a:pt x="3171" y="156"/>
                </a:cubicBezTo>
                <a:cubicBezTo>
                  <a:pt x="3169" y="175"/>
                  <a:pt x="3171" y="195"/>
                  <a:pt x="3165" y="213"/>
                </a:cubicBezTo>
                <a:cubicBezTo>
                  <a:pt x="3120" y="351"/>
                  <a:pt x="2779" y="307"/>
                  <a:pt x="2741" y="308"/>
                </a:cubicBezTo>
                <a:cubicBezTo>
                  <a:pt x="2644" y="330"/>
                  <a:pt x="2536" y="332"/>
                  <a:pt x="2475" y="422"/>
                </a:cubicBezTo>
                <a:cubicBezTo>
                  <a:pt x="2448" y="506"/>
                  <a:pt x="2458" y="587"/>
                  <a:pt x="2532" y="637"/>
                </a:cubicBezTo>
                <a:cubicBezTo>
                  <a:pt x="2572" y="695"/>
                  <a:pt x="2518" y="625"/>
                  <a:pt x="2564" y="662"/>
                </a:cubicBezTo>
                <a:cubicBezTo>
                  <a:pt x="2577" y="672"/>
                  <a:pt x="2585" y="687"/>
                  <a:pt x="2595" y="700"/>
                </a:cubicBezTo>
                <a:cubicBezTo>
                  <a:pt x="2605" y="712"/>
                  <a:pt x="2621" y="738"/>
                  <a:pt x="2621" y="738"/>
                </a:cubicBezTo>
                <a:cubicBezTo>
                  <a:pt x="2639" y="794"/>
                  <a:pt x="2609" y="831"/>
                  <a:pt x="2576" y="871"/>
                </a:cubicBezTo>
                <a:cubicBezTo>
                  <a:pt x="2522" y="937"/>
                  <a:pt x="2421" y="989"/>
                  <a:pt x="2342" y="1023"/>
                </a:cubicBezTo>
                <a:cubicBezTo>
                  <a:pt x="2317" y="1034"/>
                  <a:pt x="2294" y="1051"/>
                  <a:pt x="2272" y="1067"/>
                </a:cubicBezTo>
                <a:cubicBezTo>
                  <a:pt x="2257" y="1077"/>
                  <a:pt x="2228" y="1099"/>
                  <a:pt x="2228" y="1099"/>
                </a:cubicBezTo>
                <a:cubicBezTo>
                  <a:pt x="2220" y="1112"/>
                  <a:pt x="2211" y="1124"/>
                  <a:pt x="2203" y="1137"/>
                </a:cubicBezTo>
                <a:cubicBezTo>
                  <a:pt x="2199" y="1143"/>
                  <a:pt x="2190" y="1156"/>
                  <a:pt x="2190" y="1156"/>
                </a:cubicBezTo>
                <a:cubicBezTo>
                  <a:pt x="2194" y="1240"/>
                  <a:pt x="2200" y="1311"/>
                  <a:pt x="2222" y="1390"/>
                </a:cubicBezTo>
                <a:cubicBezTo>
                  <a:pt x="2220" y="1453"/>
                  <a:pt x="2222" y="1517"/>
                  <a:pt x="2215" y="1580"/>
                </a:cubicBezTo>
                <a:cubicBezTo>
                  <a:pt x="2208" y="1644"/>
                  <a:pt x="2134" y="1737"/>
                  <a:pt x="2095" y="1783"/>
                </a:cubicBezTo>
                <a:cubicBezTo>
                  <a:pt x="2073" y="1809"/>
                  <a:pt x="2056" y="1841"/>
                  <a:pt x="2032" y="1865"/>
                </a:cubicBezTo>
                <a:cubicBezTo>
                  <a:pt x="1977" y="1920"/>
                  <a:pt x="1905" y="1976"/>
                  <a:pt x="1836" y="2010"/>
                </a:cubicBezTo>
                <a:cubicBezTo>
                  <a:pt x="1791" y="2032"/>
                  <a:pt x="1742" y="2038"/>
                  <a:pt x="1696" y="2055"/>
                </a:cubicBezTo>
                <a:cubicBezTo>
                  <a:pt x="1560" y="2049"/>
                  <a:pt x="1425" y="2048"/>
                  <a:pt x="1291" y="2023"/>
                </a:cubicBezTo>
                <a:cubicBezTo>
                  <a:pt x="1283" y="2019"/>
                  <a:pt x="1275" y="2013"/>
                  <a:pt x="1266" y="2010"/>
                </a:cubicBezTo>
                <a:cubicBezTo>
                  <a:pt x="1249" y="2005"/>
                  <a:pt x="1215" y="1998"/>
                  <a:pt x="1215" y="1998"/>
                </a:cubicBezTo>
                <a:cubicBezTo>
                  <a:pt x="1099" y="1927"/>
                  <a:pt x="956" y="1913"/>
                  <a:pt x="823" y="1903"/>
                </a:cubicBezTo>
                <a:cubicBezTo>
                  <a:pt x="745" y="1905"/>
                  <a:pt x="667" y="1905"/>
                  <a:pt x="589" y="1909"/>
                </a:cubicBezTo>
                <a:cubicBezTo>
                  <a:pt x="538" y="1911"/>
                  <a:pt x="492" y="1970"/>
                  <a:pt x="443" y="1985"/>
                </a:cubicBezTo>
                <a:cubicBezTo>
                  <a:pt x="409" y="2019"/>
                  <a:pt x="364" y="2020"/>
                  <a:pt x="317" y="2029"/>
                </a:cubicBezTo>
                <a:cubicBezTo>
                  <a:pt x="243" y="2027"/>
                  <a:pt x="169" y="2027"/>
                  <a:pt x="95" y="2023"/>
                </a:cubicBezTo>
                <a:cubicBezTo>
                  <a:pt x="62" y="2021"/>
                  <a:pt x="35" y="2004"/>
                  <a:pt x="0" y="2004"/>
                </a:cubicBezTo>
              </a:path>
            </a:pathLst>
          </a:custGeom>
          <a:noFill/>
          <a:ln w="38100">
            <a:solidFill>
              <a:srgbClr val="663300"/>
            </a:solidFill>
            <a:round/>
            <a:headEnd/>
            <a:tailEnd/>
          </a:ln>
        </p:spPr>
        <p:txBody>
          <a:bodyPr/>
          <a:lstStyle/>
          <a:p>
            <a:endParaRPr lang="fr-CH" dirty="0">
              <a:solidFill>
                <a:srgbClr val="2B6959"/>
              </a:solidFill>
            </a:endParaRPr>
          </a:p>
        </p:txBody>
      </p:sp>
      <p:sp>
        <p:nvSpPr>
          <p:cNvPr id="212074" name="AutoShape 106"/>
          <p:cNvSpPr>
            <a:spLocks noChangeArrowheads="1"/>
          </p:cNvSpPr>
          <p:nvPr/>
        </p:nvSpPr>
        <p:spPr bwMode="auto">
          <a:xfrm rot="-1844998">
            <a:off x="5724525" y="2347913"/>
            <a:ext cx="1079500" cy="288925"/>
          </a:xfrm>
          <a:prstGeom prst="leftArrow">
            <a:avLst>
              <a:gd name="adj1" fmla="val 50000"/>
              <a:gd name="adj2" fmla="val 93407"/>
            </a:avLst>
          </a:prstGeom>
          <a:solidFill>
            <a:schemeClr val="accent1"/>
          </a:solidFill>
          <a:ln w="9525">
            <a:solidFill>
              <a:schemeClr val="tx1"/>
            </a:solidFill>
            <a:miter lim="800000"/>
            <a:headEnd/>
            <a:tailEnd/>
          </a:ln>
        </p:spPr>
        <p:txBody>
          <a:bodyPr wrap="none" anchor="ctr"/>
          <a:lstStyle/>
          <a:p>
            <a:endParaRPr lang="fr-CH" dirty="0">
              <a:solidFill>
                <a:srgbClr val="2B6959"/>
              </a:solidFill>
            </a:endParaRPr>
          </a:p>
        </p:txBody>
      </p:sp>
      <p:sp>
        <p:nvSpPr>
          <p:cNvPr id="212075" name="Rectangle 107"/>
          <p:cNvSpPr>
            <a:spLocks noChangeArrowheads="1"/>
          </p:cNvSpPr>
          <p:nvPr/>
        </p:nvSpPr>
        <p:spPr bwMode="auto">
          <a:xfrm rot="-2047703">
            <a:off x="5699125" y="2047875"/>
            <a:ext cx="935038" cy="309563"/>
          </a:xfrm>
          <a:prstGeom prst="rect">
            <a:avLst/>
          </a:prstGeom>
          <a:noFill/>
          <a:ln w="9525">
            <a:noFill/>
            <a:miter lim="800000"/>
            <a:headEnd/>
            <a:tailEnd/>
          </a:ln>
        </p:spPr>
        <p:txBody>
          <a:bodyPr lIns="91429" tIns="45715" rIns="91429" bIns="45715" anchor="ctr"/>
          <a:lstStyle/>
          <a:p>
            <a:pPr algn="ctr"/>
            <a:r>
              <a:rPr lang="en-US" sz="2600" dirty="0">
                <a:solidFill>
                  <a:srgbClr val="2B6959"/>
                </a:solidFill>
                <a:latin typeface="Arial" panose="020B0604020202020204" pitchFamily="34" charset="0"/>
                <a:cs typeface="Arial" panose="020B0604020202020204" pitchFamily="34" charset="0"/>
              </a:rPr>
              <a:t>To</a:t>
            </a:r>
          </a:p>
        </p:txBody>
      </p:sp>
      <p:sp>
        <p:nvSpPr>
          <p:cNvPr id="212076" name="AutoShape 108"/>
          <p:cNvSpPr>
            <a:spLocks noChangeArrowheads="1"/>
          </p:cNvSpPr>
          <p:nvPr/>
        </p:nvSpPr>
        <p:spPr bwMode="auto">
          <a:xfrm rot="9031383">
            <a:off x="3059113" y="4579938"/>
            <a:ext cx="1079500" cy="288925"/>
          </a:xfrm>
          <a:prstGeom prst="leftArrow">
            <a:avLst>
              <a:gd name="adj1" fmla="val 50000"/>
              <a:gd name="adj2" fmla="val 93407"/>
            </a:avLst>
          </a:prstGeom>
          <a:solidFill>
            <a:schemeClr val="accent2"/>
          </a:solidFill>
          <a:ln w="9525">
            <a:solidFill>
              <a:schemeClr val="tx1"/>
            </a:solidFill>
            <a:miter lim="800000"/>
            <a:headEnd/>
            <a:tailEnd/>
          </a:ln>
        </p:spPr>
        <p:txBody>
          <a:bodyPr wrap="none" anchor="ctr"/>
          <a:lstStyle/>
          <a:p>
            <a:endParaRPr lang="fr-CH" dirty="0">
              <a:solidFill>
                <a:srgbClr val="2B6959"/>
              </a:solidFill>
              <a:latin typeface="Arial" panose="020B0604020202020204" pitchFamily="34" charset="0"/>
              <a:cs typeface="Arial" panose="020B0604020202020204" pitchFamily="34" charset="0"/>
            </a:endParaRPr>
          </a:p>
        </p:txBody>
      </p:sp>
      <p:sp>
        <p:nvSpPr>
          <p:cNvPr id="212077" name="Rectangle 109"/>
          <p:cNvSpPr>
            <a:spLocks noChangeArrowheads="1"/>
          </p:cNvSpPr>
          <p:nvPr/>
        </p:nvSpPr>
        <p:spPr bwMode="auto">
          <a:xfrm rot="-2047703">
            <a:off x="2600325" y="4386263"/>
            <a:ext cx="1466850" cy="309562"/>
          </a:xfrm>
          <a:prstGeom prst="rect">
            <a:avLst/>
          </a:prstGeom>
          <a:noFill/>
          <a:ln w="9525">
            <a:noFill/>
            <a:miter lim="800000"/>
            <a:headEnd/>
            <a:tailEnd/>
          </a:ln>
        </p:spPr>
        <p:txBody>
          <a:bodyPr lIns="91429" tIns="45715" rIns="91429" bIns="45715" anchor="ctr"/>
          <a:lstStyle/>
          <a:p>
            <a:pPr algn="ctr"/>
            <a:r>
              <a:rPr lang="en-US" sz="2600" dirty="0">
                <a:solidFill>
                  <a:srgbClr val="2B6959"/>
                </a:solidFill>
                <a:latin typeface="Arial" panose="020B0604020202020204" pitchFamily="34" charset="0"/>
                <a:cs typeface="Arial" panose="020B0604020202020204" pitchFamily="34" charset="0"/>
              </a:rPr>
              <a:t>From</a:t>
            </a:r>
          </a:p>
        </p:txBody>
      </p:sp>
      <p:pic>
        <p:nvPicPr>
          <p:cNvPr id="212078" name="Picture 110" descr="MCj04242140000[1]"/>
          <p:cNvPicPr>
            <a:picLocks noChangeAspect="1" noChangeArrowheads="1"/>
          </p:cNvPicPr>
          <p:nvPr/>
        </p:nvPicPr>
        <p:blipFill>
          <a:blip r:embed="rId7" cstate="print"/>
          <a:srcRect/>
          <a:stretch>
            <a:fillRect/>
          </a:stretch>
        </p:blipFill>
        <p:spPr bwMode="auto">
          <a:xfrm>
            <a:off x="989013" y="3933825"/>
            <a:ext cx="558800" cy="774700"/>
          </a:xfrm>
          <a:prstGeom prst="rect">
            <a:avLst/>
          </a:prstGeom>
          <a:noFill/>
          <a:ln w="9525">
            <a:noFill/>
            <a:miter lim="800000"/>
            <a:headEnd/>
            <a:tailEnd/>
          </a:ln>
        </p:spPr>
      </p:pic>
      <p:sp>
        <p:nvSpPr>
          <p:cNvPr id="212079" name="Rectangle 111"/>
          <p:cNvSpPr>
            <a:spLocks noChangeArrowheads="1"/>
          </p:cNvSpPr>
          <p:nvPr/>
        </p:nvSpPr>
        <p:spPr bwMode="auto">
          <a:xfrm>
            <a:off x="1042988" y="5603875"/>
            <a:ext cx="7956550" cy="669925"/>
          </a:xfrm>
          <a:prstGeom prst="rect">
            <a:avLst/>
          </a:prstGeom>
          <a:noFill/>
          <a:ln w="9525">
            <a:noFill/>
            <a:miter lim="800000"/>
            <a:headEnd/>
            <a:tailEnd/>
          </a:ln>
        </p:spPr>
        <p:txBody>
          <a:bodyPr lIns="91429" tIns="45715" rIns="91429" bIns="45715" anchor="ctr"/>
          <a:lstStyle/>
          <a:p>
            <a:r>
              <a:rPr lang="en-US" sz="2600" dirty="0">
                <a:solidFill>
                  <a:srgbClr val="2B6959"/>
                </a:solidFill>
                <a:latin typeface="Arial" panose="020B0604020202020204" pitchFamily="34" charset="0"/>
                <a:cs typeface="Arial" panose="020B0604020202020204" pitchFamily="34" charset="0"/>
              </a:rPr>
              <a:t>Round trip = to + waiting time + from </a:t>
            </a:r>
          </a:p>
        </p:txBody>
      </p:sp>
      <p:grpSp>
        <p:nvGrpSpPr>
          <p:cNvPr id="2" name="Group 115"/>
          <p:cNvGrpSpPr>
            <a:grpSpLocks/>
          </p:cNvGrpSpPr>
          <p:nvPr/>
        </p:nvGrpSpPr>
        <p:grpSpPr bwMode="auto">
          <a:xfrm>
            <a:off x="1079500" y="5157788"/>
            <a:ext cx="7956550" cy="669925"/>
            <a:chOff x="680" y="3430"/>
            <a:chExt cx="5012" cy="422"/>
          </a:xfrm>
        </p:grpSpPr>
        <p:sp>
          <p:nvSpPr>
            <p:cNvPr id="39960" name="Rectangle 113"/>
            <p:cNvSpPr>
              <a:spLocks noChangeArrowheads="1"/>
            </p:cNvSpPr>
            <p:nvPr/>
          </p:nvSpPr>
          <p:spPr bwMode="auto">
            <a:xfrm>
              <a:off x="680" y="3430"/>
              <a:ext cx="5012" cy="422"/>
            </a:xfrm>
            <a:prstGeom prst="rect">
              <a:avLst/>
            </a:prstGeom>
            <a:noFill/>
            <a:ln w="9525">
              <a:noFill/>
              <a:miter lim="800000"/>
              <a:headEnd/>
              <a:tailEnd/>
            </a:ln>
          </p:spPr>
          <p:txBody>
            <a:bodyPr lIns="91429" tIns="45715" rIns="91429" bIns="45715" anchor="ctr"/>
            <a:lstStyle/>
            <a:p>
              <a:r>
                <a:rPr lang="en-US" sz="2600" dirty="0">
                  <a:solidFill>
                    <a:srgbClr val="2B6959"/>
                  </a:solidFill>
                  <a:latin typeface="Arial" panose="020B0604020202020204" pitchFamily="34" charset="0"/>
                  <a:cs typeface="Arial" panose="020B0604020202020204" pitchFamily="34" charset="0"/>
                </a:rPr>
                <a:t>To = from</a:t>
              </a:r>
            </a:p>
          </p:txBody>
        </p:sp>
        <p:sp>
          <p:nvSpPr>
            <p:cNvPr id="39961" name="Line 114"/>
            <p:cNvSpPr>
              <a:spLocks noChangeShapeType="1"/>
            </p:cNvSpPr>
            <p:nvPr/>
          </p:nvSpPr>
          <p:spPr bwMode="auto">
            <a:xfrm flipV="1">
              <a:off x="1020" y="3550"/>
              <a:ext cx="91" cy="182"/>
            </a:xfrm>
            <a:prstGeom prst="line">
              <a:avLst/>
            </a:prstGeom>
            <a:noFill/>
            <a:ln w="28575">
              <a:solidFill>
                <a:srgbClr val="3366CC"/>
              </a:solidFill>
              <a:round/>
              <a:headEnd/>
              <a:tailEnd/>
            </a:ln>
          </p:spPr>
          <p:txBody>
            <a:bodyPr/>
            <a:lstStyle/>
            <a:p>
              <a:endParaRPr lang="fr-CH" dirty="0">
                <a:solidFill>
                  <a:srgbClr val="2B6959"/>
                </a:solidFill>
                <a:latin typeface="Arial" panose="020B0604020202020204" pitchFamily="34" charset="0"/>
                <a:cs typeface="Arial" panose="020B0604020202020204" pitchFamily="34" charset="0"/>
              </a:endParaRPr>
            </a:p>
          </p:txBody>
        </p:sp>
      </p:grpSp>
      <p:sp>
        <p:nvSpPr>
          <p:cNvPr id="212085" name="Rectangle 117"/>
          <p:cNvSpPr>
            <a:spLocks noChangeArrowheads="1"/>
          </p:cNvSpPr>
          <p:nvPr/>
        </p:nvSpPr>
        <p:spPr bwMode="auto">
          <a:xfrm>
            <a:off x="1979613" y="6093296"/>
            <a:ext cx="7956550" cy="669925"/>
          </a:xfrm>
          <a:prstGeom prst="rect">
            <a:avLst/>
          </a:prstGeom>
          <a:noFill/>
          <a:ln w="9525">
            <a:noFill/>
            <a:miter lim="800000"/>
            <a:headEnd/>
            <a:tailEnd/>
          </a:ln>
        </p:spPr>
        <p:txBody>
          <a:bodyPr lIns="91429" tIns="45715" rIns="91429" bIns="45715" anchor="ctr"/>
          <a:lstStyle/>
          <a:p>
            <a:r>
              <a:rPr lang="en-US" sz="2600" dirty="0">
                <a:solidFill>
                  <a:srgbClr val="2B6959"/>
                </a:solidFill>
                <a:latin typeface="Arial" panose="020B0604020202020204" pitchFamily="34" charset="0"/>
                <a:cs typeface="Arial" panose="020B0604020202020204" pitchFamily="34" charset="0"/>
              </a:rPr>
              <a:t>Will produce different catchment areas</a:t>
            </a:r>
          </a:p>
        </p:txBody>
      </p:sp>
      <p:sp>
        <p:nvSpPr>
          <p:cNvPr id="212086" name="AutoShape 118"/>
          <p:cNvSpPr>
            <a:spLocks noChangeArrowheads="1"/>
          </p:cNvSpPr>
          <p:nvPr/>
        </p:nvSpPr>
        <p:spPr bwMode="auto">
          <a:xfrm>
            <a:off x="1187450" y="6213946"/>
            <a:ext cx="720725" cy="433388"/>
          </a:xfrm>
          <a:prstGeom prst="rightArrow">
            <a:avLst>
              <a:gd name="adj1" fmla="val 50000"/>
              <a:gd name="adj2" fmla="val 41575"/>
            </a:avLst>
          </a:prstGeom>
          <a:solidFill>
            <a:srgbClr val="346667"/>
          </a:solidFill>
          <a:ln w="9525">
            <a:solidFill>
              <a:srgbClr val="346667"/>
            </a:solidFill>
            <a:miter lim="800000"/>
            <a:headEnd/>
            <a:tailEnd/>
          </a:ln>
        </p:spPr>
        <p:txBody>
          <a:bodyPr wrap="none" anchor="ctr"/>
          <a:lstStyle/>
          <a:p>
            <a:endParaRPr lang="fr-CH" dirty="0">
              <a:solidFill>
                <a:srgbClr val="2B6959"/>
              </a:solidFill>
              <a:latin typeface="Arial" panose="020B0604020202020204" pitchFamily="34" charset="0"/>
              <a:cs typeface="Arial" panose="020B0604020202020204" pitchFamily="34" charset="0"/>
            </a:endParaRPr>
          </a:p>
        </p:txBody>
      </p:sp>
      <p:sp>
        <p:nvSpPr>
          <p:cNvPr id="28" name="Rectangle 3">
            <a:extLst>
              <a:ext uri="{FF2B5EF4-FFF2-40B4-BE49-F238E27FC236}">
                <a16:creationId xmlns:a16="http://schemas.microsoft.com/office/drawing/2014/main" id="{94AF3639-D263-4609-B397-1A417E7B7925}"/>
              </a:ext>
            </a:extLst>
          </p:cNvPr>
          <p:cNvSpPr>
            <a:spLocks noChangeArrowheads="1"/>
          </p:cNvSpPr>
          <p:nvPr/>
        </p:nvSpPr>
        <p:spPr bwMode="auto">
          <a:xfrm>
            <a:off x="888927" y="988430"/>
            <a:ext cx="7956550" cy="669925"/>
          </a:xfrm>
          <a:prstGeom prst="rect">
            <a:avLst/>
          </a:prstGeom>
          <a:noFill/>
          <a:ln w="9525">
            <a:noFill/>
            <a:miter lim="800000"/>
            <a:headEnd/>
            <a:tailEnd/>
          </a:ln>
        </p:spPr>
        <p:txBody>
          <a:bodyPr lIns="91429" tIns="45715" rIns="91429" bIns="45715" anchor="ctr"/>
          <a:lstStyle/>
          <a:p>
            <a:r>
              <a:rPr lang="en-US" sz="2600" u="sng" dirty="0">
                <a:solidFill>
                  <a:srgbClr val="2B6959"/>
                </a:solidFill>
                <a:latin typeface="Arial" panose="020B0604020202020204" pitchFamily="34" charset="0"/>
                <a:cs typeface="Arial" panose="020B0604020202020204" pitchFamily="34" charset="0"/>
              </a:rPr>
              <a:t>Direction of travel</a:t>
            </a:r>
          </a:p>
        </p:txBody>
      </p:sp>
      <p:sp>
        <p:nvSpPr>
          <p:cNvPr id="29" name="Title 1">
            <a:extLst>
              <a:ext uri="{FF2B5EF4-FFF2-40B4-BE49-F238E27FC236}">
                <a16:creationId xmlns:a16="http://schemas.microsoft.com/office/drawing/2014/main" id="{3396809D-2F38-4D67-A0D6-2385E7CF3CBE}"/>
              </a:ext>
            </a:extLst>
          </p:cNvPr>
          <p:cNvSpPr txBox="1">
            <a:spLocks/>
          </p:cNvSpPr>
          <p:nvPr/>
        </p:nvSpPr>
        <p:spPr>
          <a:xfrm>
            <a:off x="0" y="368888"/>
            <a:ext cx="9144000" cy="718822"/>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i="0" u="none" strike="noStrike" kern="1200" cap="none" spc="0" normalizeH="0" baseline="0" dirty="0">
                <a:ln>
                  <a:noFill/>
                </a:ln>
                <a:solidFill>
                  <a:srgbClr val="346667"/>
                </a:solidFill>
                <a:effectLst/>
                <a:uLnTx/>
                <a:uFillTx/>
                <a:latin typeface="Arial" charset="0"/>
                <a:ea typeface="Arial" charset="0"/>
                <a:cs typeface="Arial" charset="0"/>
              </a:rPr>
              <a:t>GIS-based approaches to measure physical accessibility to health care services</a:t>
            </a:r>
          </a:p>
        </p:txBody>
      </p:sp>
      <p:sp>
        <p:nvSpPr>
          <p:cNvPr id="25" name="Slide Number Placeholder 3">
            <a:extLst>
              <a:ext uri="{FF2B5EF4-FFF2-40B4-BE49-F238E27FC236}">
                <a16:creationId xmlns:a16="http://schemas.microsoft.com/office/drawing/2014/main" id="{E131FA54-3BAE-4F90-AF11-F18D133D4042}"/>
              </a:ext>
            </a:extLst>
          </p:cNvPr>
          <p:cNvSpPr txBox="1">
            <a:spLocks/>
          </p:cNvSpPr>
          <p:nvPr/>
        </p:nvSpPr>
        <p:spPr bwMode="auto">
          <a:xfrm>
            <a:off x="8604448" y="6532462"/>
            <a:ext cx="507896" cy="365125"/>
          </a:xfrm>
          <a:prstGeom prst="rect">
            <a:avLst/>
          </a:prstGeom>
          <a:noFill/>
          <a:ln>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marL="0" algn="r" defTabSz="914400" rtl="0" eaLnBrk="1" fontAlgn="base" latinLnBrk="0" hangingPunct="1">
              <a:spcBef>
                <a:spcPct val="0"/>
              </a:spcBef>
              <a:spcAft>
                <a:spcPct val="0"/>
              </a:spcAft>
              <a:defRPr sz="1200" kern="1200">
                <a:solidFill>
                  <a:srgbClr val="898989"/>
                </a:solidFill>
                <a:latin typeface="Calibri" pitchFamily="34" charset="0"/>
                <a:ea typeface="+mn-ea"/>
                <a:cs typeface="Arial" charset="0"/>
              </a:defRPr>
            </a:lvl1pPr>
            <a:lvl2pPr marL="4572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2pPr>
            <a:lvl3pPr marL="9144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3pPr>
            <a:lvl4pPr marL="13716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4pPr>
            <a:lvl5pPr marL="18288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5pPr>
            <a:lvl6pPr marL="2286000" algn="l" defTabSz="914400" rtl="0" eaLnBrk="1" latinLnBrk="0" hangingPunct="1">
              <a:defRPr sz="1800" kern="1200">
                <a:solidFill>
                  <a:schemeClr val="tx1"/>
                </a:solidFill>
                <a:latin typeface="Calibri" pitchFamily="34" charset="0"/>
                <a:ea typeface="+mn-ea"/>
                <a:cs typeface="Arial" charset="0"/>
              </a:defRPr>
            </a:lvl6pPr>
            <a:lvl7pPr marL="2743200" algn="l" defTabSz="914400" rtl="0" eaLnBrk="1" latinLnBrk="0" hangingPunct="1">
              <a:defRPr sz="1800" kern="1200">
                <a:solidFill>
                  <a:schemeClr val="tx1"/>
                </a:solidFill>
                <a:latin typeface="Calibri" pitchFamily="34" charset="0"/>
                <a:ea typeface="+mn-ea"/>
                <a:cs typeface="Arial" charset="0"/>
              </a:defRPr>
            </a:lvl7pPr>
            <a:lvl8pPr marL="3200400" algn="l" defTabSz="914400" rtl="0" eaLnBrk="1" latinLnBrk="0" hangingPunct="1">
              <a:defRPr sz="1800" kern="1200">
                <a:solidFill>
                  <a:schemeClr val="tx1"/>
                </a:solidFill>
                <a:latin typeface="Calibri" pitchFamily="34" charset="0"/>
                <a:ea typeface="+mn-ea"/>
                <a:cs typeface="Arial" charset="0"/>
              </a:defRPr>
            </a:lvl8pPr>
            <a:lvl9pPr marL="3657600" algn="l" defTabSz="914400" rtl="0" eaLnBrk="1" latinLnBrk="0" hangingPunct="1">
              <a:defRPr sz="1800" kern="1200">
                <a:solidFill>
                  <a:schemeClr val="tx1"/>
                </a:solidFill>
                <a:latin typeface="Calibri" pitchFamily="34" charset="0"/>
                <a:ea typeface="+mn-ea"/>
                <a:cs typeface="Arial" charset="0"/>
              </a:defRPr>
            </a:lvl9pPr>
          </a:lstStyle>
          <a:p>
            <a:fld id="{1F1CFA5E-D7BE-45A1-BD59-8EBEFF519CD8}" type="slidenum">
              <a:rPr lang="en-GB" altLang="en-US" smtClean="0">
                <a:solidFill>
                  <a:schemeClr val="accent1">
                    <a:lumMod val="75000"/>
                  </a:schemeClr>
                </a:solidFill>
              </a:rPr>
              <a:pPr/>
              <a:t>17</a:t>
            </a:fld>
            <a:endParaRPr lang="en-GB" altLang="en-US" dirty="0">
              <a:solidFill>
                <a:schemeClr val="accent1">
                  <a:lumMod val="75000"/>
                </a:schemeClr>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016" name="Rectangle 96"/>
          <p:cNvSpPr>
            <a:spLocks noChangeArrowheads="1"/>
          </p:cNvSpPr>
          <p:nvPr/>
        </p:nvSpPr>
        <p:spPr bwMode="auto">
          <a:xfrm>
            <a:off x="683568" y="1674226"/>
            <a:ext cx="7956550" cy="735667"/>
          </a:xfrm>
          <a:prstGeom prst="rect">
            <a:avLst/>
          </a:prstGeom>
          <a:noFill/>
          <a:ln w="9525">
            <a:noFill/>
            <a:miter lim="800000"/>
            <a:headEnd/>
            <a:tailEnd/>
          </a:ln>
        </p:spPr>
        <p:txBody>
          <a:bodyPr lIns="91429" tIns="45715" rIns="91429" bIns="45715" anchor="ctr"/>
          <a:lstStyle/>
          <a:p>
            <a:pPr algn="ctr"/>
            <a:r>
              <a:rPr lang="en-US" sz="2600" dirty="0">
                <a:solidFill>
                  <a:srgbClr val="2B6959"/>
                </a:solidFill>
                <a:latin typeface="Arial" panose="020B0604020202020204" pitchFamily="34" charset="0"/>
                <a:cs typeface="Arial" panose="020B0604020202020204" pitchFamily="34" charset="0"/>
              </a:rPr>
              <a:t>The area and population from which a city or individual service attracts visitors or customers. </a:t>
            </a:r>
            <a:r>
              <a:rPr lang="en-US" sz="2600" baseline="30000" dirty="0">
                <a:solidFill>
                  <a:srgbClr val="2B6959"/>
                </a:solidFill>
                <a:latin typeface="Arial" panose="020B0604020202020204" pitchFamily="34" charset="0"/>
                <a:cs typeface="Arial" panose="020B0604020202020204" pitchFamily="34" charset="0"/>
              </a:rPr>
              <a:t>1</a:t>
            </a:r>
          </a:p>
        </p:txBody>
      </p:sp>
      <p:grpSp>
        <p:nvGrpSpPr>
          <p:cNvPr id="2" name="Group 104"/>
          <p:cNvGrpSpPr>
            <a:grpSpLocks noChangeAspect="1"/>
          </p:cNvGrpSpPr>
          <p:nvPr/>
        </p:nvGrpSpPr>
        <p:grpSpPr bwMode="auto">
          <a:xfrm>
            <a:off x="4572000" y="2591762"/>
            <a:ext cx="975718" cy="1371600"/>
            <a:chOff x="2644" y="1344"/>
            <a:chExt cx="3048" cy="3900"/>
          </a:xfrm>
        </p:grpSpPr>
        <p:pic>
          <p:nvPicPr>
            <p:cNvPr id="36918" name="Picture 105" descr="lisbon_2"/>
            <p:cNvPicPr>
              <a:picLocks noChangeAspect="1" noChangeArrowheads="1"/>
            </p:cNvPicPr>
            <p:nvPr/>
          </p:nvPicPr>
          <p:blipFill>
            <a:blip r:embed="rId3" cstate="print"/>
            <a:srcRect/>
            <a:stretch>
              <a:fillRect/>
            </a:stretch>
          </p:blipFill>
          <p:spPr bwMode="auto">
            <a:xfrm>
              <a:off x="2644" y="1344"/>
              <a:ext cx="3048" cy="3900"/>
            </a:xfrm>
            <a:prstGeom prst="rect">
              <a:avLst/>
            </a:prstGeom>
            <a:noFill/>
            <a:ln w="9525">
              <a:noFill/>
              <a:miter lim="800000"/>
              <a:headEnd/>
              <a:tailEnd/>
            </a:ln>
          </p:spPr>
        </p:pic>
        <p:grpSp>
          <p:nvGrpSpPr>
            <p:cNvPr id="36919" name="Group 106"/>
            <p:cNvGrpSpPr>
              <a:grpSpLocks/>
            </p:cNvGrpSpPr>
            <p:nvPr/>
          </p:nvGrpSpPr>
          <p:grpSpPr bwMode="auto">
            <a:xfrm>
              <a:off x="4241" y="3158"/>
              <a:ext cx="317" cy="454"/>
              <a:chOff x="4241" y="3158"/>
              <a:chExt cx="317" cy="454"/>
            </a:xfrm>
          </p:grpSpPr>
          <p:sp>
            <p:nvSpPr>
              <p:cNvPr id="36955" name="Line 107"/>
              <p:cNvSpPr>
                <a:spLocks noChangeShapeType="1"/>
              </p:cNvSpPr>
              <p:nvPr/>
            </p:nvSpPr>
            <p:spPr bwMode="auto">
              <a:xfrm flipV="1">
                <a:off x="4332" y="3158"/>
                <a:ext cx="45" cy="317"/>
              </a:xfrm>
              <a:prstGeom prst="line">
                <a:avLst/>
              </a:prstGeom>
              <a:noFill/>
              <a:ln w="9525">
                <a:solidFill>
                  <a:srgbClr val="FF0000"/>
                </a:solidFill>
                <a:round/>
                <a:headEnd/>
                <a:tailEnd/>
              </a:ln>
            </p:spPr>
            <p:txBody>
              <a:bodyPr wrap="none" anchor="ctr"/>
              <a:lstStyle/>
              <a:p>
                <a:endParaRPr lang="fr-CH" dirty="0">
                  <a:solidFill>
                    <a:srgbClr val="2B6959"/>
                  </a:solidFill>
                </a:endParaRPr>
              </a:p>
            </p:txBody>
          </p:sp>
          <p:sp>
            <p:nvSpPr>
              <p:cNvPr id="36956" name="Line 108"/>
              <p:cNvSpPr>
                <a:spLocks noChangeShapeType="1"/>
              </p:cNvSpPr>
              <p:nvPr/>
            </p:nvSpPr>
            <p:spPr bwMode="auto">
              <a:xfrm flipV="1">
                <a:off x="4332" y="3339"/>
                <a:ext cx="226" cy="136"/>
              </a:xfrm>
              <a:prstGeom prst="line">
                <a:avLst/>
              </a:prstGeom>
              <a:noFill/>
              <a:ln w="9525">
                <a:solidFill>
                  <a:srgbClr val="FF0000"/>
                </a:solidFill>
                <a:round/>
                <a:headEnd/>
                <a:tailEnd/>
              </a:ln>
            </p:spPr>
            <p:txBody>
              <a:bodyPr wrap="none" anchor="ctr"/>
              <a:lstStyle/>
              <a:p>
                <a:endParaRPr lang="fr-CH" dirty="0">
                  <a:solidFill>
                    <a:srgbClr val="2B6959"/>
                  </a:solidFill>
                </a:endParaRPr>
              </a:p>
            </p:txBody>
          </p:sp>
          <p:sp>
            <p:nvSpPr>
              <p:cNvPr id="36957" name="Line 109"/>
              <p:cNvSpPr>
                <a:spLocks noChangeShapeType="1"/>
              </p:cNvSpPr>
              <p:nvPr/>
            </p:nvSpPr>
            <p:spPr bwMode="auto">
              <a:xfrm>
                <a:off x="4332" y="3475"/>
                <a:ext cx="226" cy="91"/>
              </a:xfrm>
              <a:prstGeom prst="line">
                <a:avLst/>
              </a:prstGeom>
              <a:noFill/>
              <a:ln w="9525">
                <a:solidFill>
                  <a:srgbClr val="FF0000"/>
                </a:solidFill>
                <a:round/>
                <a:headEnd/>
                <a:tailEnd/>
              </a:ln>
            </p:spPr>
            <p:txBody>
              <a:bodyPr wrap="none" anchor="ctr"/>
              <a:lstStyle/>
              <a:p>
                <a:endParaRPr lang="fr-CH" dirty="0">
                  <a:solidFill>
                    <a:srgbClr val="2B6959"/>
                  </a:solidFill>
                </a:endParaRPr>
              </a:p>
            </p:txBody>
          </p:sp>
          <p:sp>
            <p:nvSpPr>
              <p:cNvPr id="36958" name="Line 110"/>
              <p:cNvSpPr>
                <a:spLocks noChangeShapeType="1"/>
              </p:cNvSpPr>
              <p:nvPr/>
            </p:nvSpPr>
            <p:spPr bwMode="auto">
              <a:xfrm>
                <a:off x="4332" y="3475"/>
                <a:ext cx="0" cy="137"/>
              </a:xfrm>
              <a:prstGeom prst="line">
                <a:avLst/>
              </a:prstGeom>
              <a:noFill/>
              <a:ln w="9525">
                <a:solidFill>
                  <a:srgbClr val="FF0000"/>
                </a:solidFill>
                <a:round/>
                <a:headEnd/>
                <a:tailEnd/>
              </a:ln>
            </p:spPr>
            <p:txBody>
              <a:bodyPr wrap="none" anchor="ctr"/>
              <a:lstStyle/>
              <a:p>
                <a:endParaRPr lang="fr-CH" dirty="0">
                  <a:solidFill>
                    <a:srgbClr val="2B6959"/>
                  </a:solidFill>
                </a:endParaRPr>
              </a:p>
            </p:txBody>
          </p:sp>
          <p:sp>
            <p:nvSpPr>
              <p:cNvPr id="36959" name="Line 111"/>
              <p:cNvSpPr>
                <a:spLocks noChangeShapeType="1"/>
              </p:cNvSpPr>
              <p:nvPr/>
            </p:nvSpPr>
            <p:spPr bwMode="auto">
              <a:xfrm flipH="1">
                <a:off x="4241" y="3475"/>
                <a:ext cx="91" cy="46"/>
              </a:xfrm>
              <a:prstGeom prst="line">
                <a:avLst/>
              </a:prstGeom>
              <a:noFill/>
              <a:ln w="9525">
                <a:solidFill>
                  <a:srgbClr val="FF0000"/>
                </a:solidFill>
                <a:round/>
                <a:headEnd/>
                <a:tailEnd/>
              </a:ln>
            </p:spPr>
            <p:txBody>
              <a:bodyPr wrap="none" anchor="ctr"/>
              <a:lstStyle/>
              <a:p>
                <a:endParaRPr lang="fr-CH" dirty="0">
                  <a:solidFill>
                    <a:srgbClr val="2B6959"/>
                  </a:solidFill>
                </a:endParaRPr>
              </a:p>
            </p:txBody>
          </p:sp>
          <p:sp>
            <p:nvSpPr>
              <p:cNvPr id="36960" name="Line 112"/>
              <p:cNvSpPr>
                <a:spLocks noChangeShapeType="1"/>
              </p:cNvSpPr>
              <p:nvPr/>
            </p:nvSpPr>
            <p:spPr bwMode="auto">
              <a:xfrm flipH="1" flipV="1">
                <a:off x="4241" y="3430"/>
                <a:ext cx="91" cy="45"/>
              </a:xfrm>
              <a:prstGeom prst="line">
                <a:avLst/>
              </a:prstGeom>
              <a:noFill/>
              <a:ln w="9525">
                <a:solidFill>
                  <a:srgbClr val="FF0000"/>
                </a:solidFill>
                <a:round/>
                <a:headEnd/>
                <a:tailEnd/>
              </a:ln>
            </p:spPr>
            <p:txBody>
              <a:bodyPr wrap="none" anchor="ctr"/>
              <a:lstStyle/>
              <a:p>
                <a:endParaRPr lang="fr-CH" dirty="0">
                  <a:solidFill>
                    <a:srgbClr val="2B6959"/>
                  </a:solidFill>
                </a:endParaRPr>
              </a:p>
            </p:txBody>
          </p:sp>
        </p:grpSp>
        <p:grpSp>
          <p:nvGrpSpPr>
            <p:cNvPr id="36920" name="Group 113"/>
            <p:cNvGrpSpPr>
              <a:grpSpLocks/>
            </p:cNvGrpSpPr>
            <p:nvPr/>
          </p:nvGrpSpPr>
          <p:grpSpPr bwMode="auto">
            <a:xfrm rot="3015182">
              <a:off x="3634" y="2484"/>
              <a:ext cx="317" cy="454"/>
              <a:chOff x="4241" y="3158"/>
              <a:chExt cx="317" cy="454"/>
            </a:xfrm>
          </p:grpSpPr>
          <p:sp>
            <p:nvSpPr>
              <p:cNvPr id="36949" name="Line 114"/>
              <p:cNvSpPr>
                <a:spLocks noChangeShapeType="1"/>
              </p:cNvSpPr>
              <p:nvPr/>
            </p:nvSpPr>
            <p:spPr bwMode="auto">
              <a:xfrm flipV="1">
                <a:off x="4332" y="3158"/>
                <a:ext cx="45" cy="317"/>
              </a:xfrm>
              <a:prstGeom prst="line">
                <a:avLst/>
              </a:prstGeom>
              <a:noFill/>
              <a:ln w="9525">
                <a:solidFill>
                  <a:srgbClr val="FF0000"/>
                </a:solidFill>
                <a:round/>
                <a:headEnd/>
                <a:tailEnd/>
              </a:ln>
            </p:spPr>
            <p:txBody>
              <a:bodyPr wrap="none" anchor="ctr"/>
              <a:lstStyle/>
              <a:p>
                <a:endParaRPr lang="fr-CH" dirty="0">
                  <a:solidFill>
                    <a:srgbClr val="2B6959"/>
                  </a:solidFill>
                </a:endParaRPr>
              </a:p>
            </p:txBody>
          </p:sp>
          <p:sp>
            <p:nvSpPr>
              <p:cNvPr id="36950" name="Line 115"/>
              <p:cNvSpPr>
                <a:spLocks noChangeShapeType="1"/>
              </p:cNvSpPr>
              <p:nvPr/>
            </p:nvSpPr>
            <p:spPr bwMode="auto">
              <a:xfrm flipV="1">
                <a:off x="4332" y="3339"/>
                <a:ext cx="226" cy="136"/>
              </a:xfrm>
              <a:prstGeom prst="line">
                <a:avLst/>
              </a:prstGeom>
              <a:noFill/>
              <a:ln w="9525">
                <a:solidFill>
                  <a:srgbClr val="FF0000"/>
                </a:solidFill>
                <a:round/>
                <a:headEnd/>
                <a:tailEnd/>
              </a:ln>
            </p:spPr>
            <p:txBody>
              <a:bodyPr wrap="none" anchor="ctr"/>
              <a:lstStyle/>
              <a:p>
                <a:endParaRPr lang="fr-CH" dirty="0">
                  <a:solidFill>
                    <a:srgbClr val="2B6959"/>
                  </a:solidFill>
                </a:endParaRPr>
              </a:p>
            </p:txBody>
          </p:sp>
          <p:sp>
            <p:nvSpPr>
              <p:cNvPr id="36951" name="Line 116"/>
              <p:cNvSpPr>
                <a:spLocks noChangeShapeType="1"/>
              </p:cNvSpPr>
              <p:nvPr/>
            </p:nvSpPr>
            <p:spPr bwMode="auto">
              <a:xfrm>
                <a:off x="4332" y="3475"/>
                <a:ext cx="226" cy="91"/>
              </a:xfrm>
              <a:prstGeom prst="line">
                <a:avLst/>
              </a:prstGeom>
              <a:noFill/>
              <a:ln w="9525">
                <a:solidFill>
                  <a:srgbClr val="FF0000"/>
                </a:solidFill>
                <a:round/>
                <a:headEnd/>
                <a:tailEnd/>
              </a:ln>
            </p:spPr>
            <p:txBody>
              <a:bodyPr wrap="none" anchor="ctr"/>
              <a:lstStyle/>
              <a:p>
                <a:endParaRPr lang="fr-CH" dirty="0">
                  <a:solidFill>
                    <a:srgbClr val="2B6959"/>
                  </a:solidFill>
                </a:endParaRPr>
              </a:p>
            </p:txBody>
          </p:sp>
          <p:sp>
            <p:nvSpPr>
              <p:cNvPr id="36952" name="Line 117"/>
              <p:cNvSpPr>
                <a:spLocks noChangeShapeType="1"/>
              </p:cNvSpPr>
              <p:nvPr/>
            </p:nvSpPr>
            <p:spPr bwMode="auto">
              <a:xfrm>
                <a:off x="4332" y="3475"/>
                <a:ext cx="0" cy="137"/>
              </a:xfrm>
              <a:prstGeom prst="line">
                <a:avLst/>
              </a:prstGeom>
              <a:noFill/>
              <a:ln w="9525">
                <a:solidFill>
                  <a:srgbClr val="FF0000"/>
                </a:solidFill>
                <a:round/>
                <a:headEnd/>
                <a:tailEnd/>
              </a:ln>
            </p:spPr>
            <p:txBody>
              <a:bodyPr wrap="none" anchor="ctr"/>
              <a:lstStyle/>
              <a:p>
                <a:endParaRPr lang="fr-CH" dirty="0">
                  <a:solidFill>
                    <a:srgbClr val="2B6959"/>
                  </a:solidFill>
                </a:endParaRPr>
              </a:p>
            </p:txBody>
          </p:sp>
          <p:sp>
            <p:nvSpPr>
              <p:cNvPr id="36953" name="Line 118"/>
              <p:cNvSpPr>
                <a:spLocks noChangeShapeType="1"/>
              </p:cNvSpPr>
              <p:nvPr/>
            </p:nvSpPr>
            <p:spPr bwMode="auto">
              <a:xfrm flipH="1">
                <a:off x="4241" y="3475"/>
                <a:ext cx="91" cy="46"/>
              </a:xfrm>
              <a:prstGeom prst="line">
                <a:avLst/>
              </a:prstGeom>
              <a:noFill/>
              <a:ln w="9525">
                <a:solidFill>
                  <a:srgbClr val="FF0000"/>
                </a:solidFill>
                <a:round/>
                <a:headEnd/>
                <a:tailEnd/>
              </a:ln>
            </p:spPr>
            <p:txBody>
              <a:bodyPr wrap="none" anchor="ctr"/>
              <a:lstStyle/>
              <a:p>
                <a:endParaRPr lang="fr-CH" dirty="0">
                  <a:solidFill>
                    <a:srgbClr val="2B6959"/>
                  </a:solidFill>
                </a:endParaRPr>
              </a:p>
            </p:txBody>
          </p:sp>
          <p:sp>
            <p:nvSpPr>
              <p:cNvPr id="36954" name="Line 119"/>
              <p:cNvSpPr>
                <a:spLocks noChangeShapeType="1"/>
              </p:cNvSpPr>
              <p:nvPr/>
            </p:nvSpPr>
            <p:spPr bwMode="auto">
              <a:xfrm flipH="1" flipV="1">
                <a:off x="4241" y="3430"/>
                <a:ext cx="91" cy="45"/>
              </a:xfrm>
              <a:prstGeom prst="line">
                <a:avLst/>
              </a:prstGeom>
              <a:noFill/>
              <a:ln w="9525">
                <a:solidFill>
                  <a:srgbClr val="FF0000"/>
                </a:solidFill>
                <a:round/>
                <a:headEnd/>
                <a:tailEnd/>
              </a:ln>
            </p:spPr>
            <p:txBody>
              <a:bodyPr wrap="none" anchor="ctr"/>
              <a:lstStyle/>
              <a:p>
                <a:endParaRPr lang="fr-CH" dirty="0">
                  <a:solidFill>
                    <a:srgbClr val="2B6959"/>
                  </a:solidFill>
                </a:endParaRPr>
              </a:p>
            </p:txBody>
          </p:sp>
        </p:grpSp>
        <p:grpSp>
          <p:nvGrpSpPr>
            <p:cNvPr id="36921" name="Group 120"/>
            <p:cNvGrpSpPr>
              <a:grpSpLocks/>
            </p:cNvGrpSpPr>
            <p:nvPr/>
          </p:nvGrpSpPr>
          <p:grpSpPr bwMode="auto">
            <a:xfrm rot="4670749">
              <a:off x="2946" y="3380"/>
              <a:ext cx="227" cy="312"/>
              <a:chOff x="4241" y="3158"/>
              <a:chExt cx="317" cy="454"/>
            </a:xfrm>
          </p:grpSpPr>
          <p:sp>
            <p:nvSpPr>
              <p:cNvPr id="36943" name="Line 121"/>
              <p:cNvSpPr>
                <a:spLocks noChangeShapeType="1"/>
              </p:cNvSpPr>
              <p:nvPr/>
            </p:nvSpPr>
            <p:spPr bwMode="auto">
              <a:xfrm flipV="1">
                <a:off x="4332" y="3158"/>
                <a:ext cx="45" cy="317"/>
              </a:xfrm>
              <a:prstGeom prst="line">
                <a:avLst/>
              </a:prstGeom>
              <a:noFill/>
              <a:ln w="9525">
                <a:solidFill>
                  <a:srgbClr val="FF0000"/>
                </a:solidFill>
                <a:round/>
                <a:headEnd/>
                <a:tailEnd/>
              </a:ln>
            </p:spPr>
            <p:txBody>
              <a:bodyPr wrap="none" anchor="ctr"/>
              <a:lstStyle/>
              <a:p>
                <a:endParaRPr lang="fr-CH" dirty="0">
                  <a:solidFill>
                    <a:srgbClr val="2B6959"/>
                  </a:solidFill>
                </a:endParaRPr>
              </a:p>
            </p:txBody>
          </p:sp>
          <p:sp>
            <p:nvSpPr>
              <p:cNvPr id="36944" name="Line 122"/>
              <p:cNvSpPr>
                <a:spLocks noChangeShapeType="1"/>
              </p:cNvSpPr>
              <p:nvPr/>
            </p:nvSpPr>
            <p:spPr bwMode="auto">
              <a:xfrm flipV="1">
                <a:off x="4332" y="3339"/>
                <a:ext cx="226" cy="136"/>
              </a:xfrm>
              <a:prstGeom prst="line">
                <a:avLst/>
              </a:prstGeom>
              <a:noFill/>
              <a:ln w="9525">
                <a:solidFill>
                  <a:srgbClr val="FF0000"/>
                </a:solidFill>
                <a:round/>
                <a:headEnd/>
                <a:tailEnd/>
              </a:ln>
            </p:spPr>
            <p:txBody>
              <a:bodyPr wrap="none" anchor="ctr"/>
              <a:lstStyle/>
              <a:p>
                <a:endParaRPr lang="fr-CH" dirty="0">
                  <a:solidFill>
                    <a:srgbClr val="2B6959"/>
                  </a:solidFill>
                </a:endParaRPr>
              </a:p>
            </p:txBody>
          </p:sp>
          <p:sp>
            <p:nvSpPr>
              <p:cNvPr id="36945" name="Line 123"/>
              <p:cNvSpPr>
                <a:spLocks noChangeShapeType="1"/>
              </p:cNvSpPr>
              <p:nvPr/>
            </p:nvSpPr>
            <p:spPr bwMode="auto">
              <a:xfrm>
                <a:off x="4332" y="3475"/>
                <a:ext cx="226" cy="91"/>
              </a:xfrm>
              <a:prstGeom prst="line">
                <a:avLst/>
              </a:prstGeom>
              <a:noFill/>
              <a:ln w="9525">
                <a:solidFill>
                  <a:srgbClr val="FF0000"/>
                </a:solidFill>
                <a:round/>
                <a:headEnd/>
                <a:tailEnd/>
              </a:ln>
            </p:spPr>
            <p:txBody>
              <a:bodyPr wrap="none" anchor="ctr"/>
              <a:lstStyle/>
              <a:p>
                <a:endParaRPr lang="fr-CH" dirty="0">
                  <a:solidFill>
                    <a:srgbClr val="2B6959"/>
                  </a:solidFill>
                </a:endParaRPr>
              </a:p>
            </p:txBody>
          </p:sp>
          <p:sp>
            <p:nvSpPr>
              <p:cNvPr id="36946" name="Line 124"/>
              <p:cNvSpPr>
                <a:spLocks noChangeShapeType="1"/>
              </p:cNvSpPr>
              <p:nvPr/>
            </p:nvSpPr>
            <p:spPr bwMode="auto">
              <a:xfrm>
                <a:off x="4332" y="3475"/>
                <a:ext cx="0" cy="137"/>
              </a:xfrm>
              <a:prstGeom prst="line">
                <a:avLst/>
              </a:prstGeom>
              <a:noFill/>
              <a:ln w="9525">
                <a:solidFill>
                  <a:srgbClr val="FF0000"/>
                </a:solidFill>
                <a:round/>
                <a:headEnd/>
                <a:tailEnd/>
              </a:ln>
            </p:spPr>
            <p:txBody>
              <a:bodyPr wrap="none" anchor="ctr"/>
              <a:lstStyle/>
              <a:p>
                <a:endParaRPr lang="fr-CH" dirty="0">
                  <a:solidFill>
                    <a:srgbClr val="2B6959"/>
                  </a:solidFill>
                </a:endParaRPr>
              </a:p>
            </p:txBody>
          </p:sp>
          <p:sp>
            <p:nvSpPr>
              <p:cNvPr id="36947" name="Line 125"/>
              <p:cNvSpPr>
                <a:spLocks noChangeShapeType="1"/>
              </p:cNvSpPr>
              <p:nvPr/>
            </p:nvSpPr>
            <p:spPr bwMode="auto">
              <a:xfrm flipH="1">
                <a:off x="4241" y="3475"/>
                <a:ext cx="91" cy="46"/>
              </a:xfrm>
              <a:prstGeom prst="line">
                <a:avLst/>
              </a:prstGeom>
              <a:noFill/>
              <a:ln w="9525">
                <a:solidFill>
                  <a:srgbClr val="FF0000"/>
                </a:solidFill>
                <a:round/>
                <a:headEnd/>
                <a:tailEnd/>
              </a:ln>
            </p:spPr>
            <p:txBody>
              <a:bodyPr wrap="none" anchor="ctr"/>
              <a:lstStyle/>
              <a:p>
                <a:endParaRPr lang="fr-CH" dirty="0">
                  <a:solidFill>
                    <a:srgbClr val="2B6959"/>
                  </a:solidFill>
                </a:endParaRPr>
              </a:p>
            </p:txBody>
          </p:sp>
          <p:sp>
            <p:nvSpPr>
              <p:cNvPr id="36948" name="Line 126"/>
              <p:cNvSpPr>
                <a:spLocks noChangeShapeType="1"/>
              </p:cNvSpPr>
              <p:nvPr/>
            </p:nvSpPr>
            <p:spPr bwMode="auto">
              <a:xfrm flipH="1" flipV="1">
                <a:off x="4241" y="3430"/>
                <a:ext cx="91" cy="45"/>
              </a:xfrm>
              <a:prstGeom prst="line">
                <a:avLst/>
              </a:prstGeom>
              <a:noFill/>
              <a:ln w="9525">
                <a:solidFill>
                  <a:srgbClr val="FF0000"/>
                </a:solidFill>
                <a:round/>
                <a:headEnd/>
                <a:tailEnd/>
              </a:ln>
            </p:spPr>
            <p:txBody>
              <a:bodyPr wrap="none" anchor="ctr"/>
              <a:lstStyle/>
              <a:p>
                <a:endParaRPr lang="fr-CH" dirty="0">
                  <a:solidFill>
                    <a:srgbClr val="2B6959"/>
                  </a:solidFill>
                </a:endParaRPr>
              </a:p>
            </p:txBody>
          </p:sp>
        </p:grpSp>
        <p:grpSp>
          <p:nvGrpSpPr>
            <p:cNvPr id="36922" name="Group 127"/>
            <p:cNvGrpSpPr>
              <a:grpSpLocks/>
            </p:cNvGrpSpPr>
            <p:nvPr/>
          </p:nvGrpSpPr>
          <p:grpSpPr bwMode="auto">
            <a:xfrm rot="1695278">
              <a:off x="3560" y="3801"/>
              <a:ext cx="227" cy="312"/>
              <a:chOff x="4241" y="3158"/>
              <a:chExt cx="317" cy="454"/>
            </a:xfrm>
          </p:grpSpPr>
          <p:sp>
            <p:nvSpPr>
              <p:cNvPr id="36937" name="Line 128"/>
              <p:cNvSpPr>
                <a:spLocks noChangeShapeType="1"/>
              </p:cNvSpPr>
              <p:nvPr/>
            </p:nvSpPr>
            <p:spPr bwMode="auto">
              <a:xfrm flipV="1">
                <a:off x="4332" y="3158"/>
                <a:ext cx="45" cy="317"/>
              </a:xfrm>
              <a:prstGeom prst="line">
                <a:avLst/>
              </a:prstGeom>
              <a:noFill/>
              <a:ln w="9525">
                <a:solidFill>
                  <a:srgbClr val="FF0000"/>
                </a:solidFill>
                <a:round/>
                <a:headEnd/>
                <a:tailEnd/>
              </a:ln>
            </p:spPr>
            <p:txBody>
              <a:bodyPr wrap="none" anchor="ctr"/>
              <a:lstStyle/>
              <a:p>
                <a:endParaRPr lang="fr-CH" dirty="0">
                  <a:solidFill>
                    <a:srgbClr val="2B6959"/>
                  </a:solidFill>
                </a:endParaRPr>
              </a:p>
            </p:txBody>
          </p:sp>
          <p:sp>
            <p:nvSpPr>
              <p:cNvPr id="36938" name="Line 129"/>
              <p:cNvSpPr>
                <a:spLocks noChangeShapeType="1"/>
              </p:cNvSpPr>
              <p:nvPr/>
            </p:nvSpPr>
            <p:spPr bwMode="auto">
              <a:xfrm flipV="1">
                <a:off x="4332" y="3339"/>
                <a:ext cx="226" cy="136"/>
              </a:xfrm>
              <a:prstGeom prst="line">
                <a:avLst/>
              </a:prstGeom>
              <a:noFill/>
              <a:ln w="9525">
                <a:solidFill>
                  <a:srgbClr val="FF0000"/>
                </a:solidFill>
                <a:round/>
                <a:headEnd/>
                <a:tailEnd/>
              </a:ln>
            </p:spPr>
            <p:txBody>
              <a:bodyPr wrap="none" anchor="ctr"/>
              <a:lstStyle/>
              <a:p>
                <a:endParaRPr lang="fr-CH" dirty="0">
                  <a:solidFill>
                    <a:srgbClr val="2B6959"/>
                  </a:solidFill>
                </a:endParaRPr>
              </a:p>
            </p:txBody>
          </p:sp>
          <p:sp>
            <p:nvSpPr>
              <p:cNvPr id="36939" name="Line 130"/>
              <p:cNvSpPr>
                <a:spLocks noChangeShapeType="1"/>
              </p:cNvSpPr>
              <p:nvPr/>
            </p:nvSpPr>
            <p:spPr bwMode="auto">
              <a:xfrm>
                <a:off x="4332" y="3475"/>
                <a:ext cx="226" cy="91"/>
              </a:xfrm>
              <a:prstGeom prst="line">
                <a:avLst/>
              </a:prstGeom>
              <a:noFill/>
              <a:ln w="9525">
                <a:solidFill>
                  <a:srgbClr val="FF0000"/>
                </a:solidFill>
                <a:round/>
                <a:headEnd/>
                <a:tailEnd/>
              </a:ln>
            </p:spPr>
            <p:txBody>
              <a:bodyPr wrap="none" anchor="ctr"/>
              <a:lstStyle/>
              <a:p>
                <a:endParaRPr lang="fr-CH" dirty="0">
                  <a:solidFill>
                    <a:srgbClr val="2B6959"/>
                  </a:solidFill>
                </a:endParaRPr>
              </a:p>
            </p:txBody>
          </p:sp>
          <p:sp>
            <p:nvSpPr>
              <p:cNvPr id="36940" name="Line 131"/>
              <p:cNvSpPr>
                <a:spLocks noChangeShapeType="1"/>
              </p:cNvSpPr>
              <p:nvPr/>
            </p:nvSpPr>
            <p:spPr bwMode="auto">
              <a:xfrm>
                <a:off x="4332" y="3475"/>
                <a:ext cx="0" cy="137"/>
              </a:xfrm>
              <a:prstGeom prst="line">
                <a:avLst/>
              </a:prstGeom>
              <a:noFill/>
              <a:ln w="9525">
                <a:solidFill>
                  <a:srgbClr val="FF0000"/>
                </a:solidFill>
                <a:round/>
                <a:headEnd/>
                <a:tailEnd/>
              </a:ln>
            </p:spPr>
            <p:txBody>
              <a:bodyPr wrap="none" anchor="ctr"/>
              <a:lstStyle/>
              <a:p>
                <a:endParaRPr lang="fr-CH" dirty="0">
                  <a:solidFill>
                    <a:srgbClr val="2B6959"/>
                  </a:solidFill>
                </a:endParaRPr>
              </a:p>
            </p:txBody>
          </p:sp>
          <p:sp>
            <p:nvSpPr>
              <p:cNvPr id="36941" name="Line 132"/>
              <p:cNvSpPr>
                <a:spLocks noChangeShapeType="1"/>
              </p:cNvSpPr>
              <p:nvPr/>
            </p:nvSpPr>
            <p:spPr bwMode="auto">
              <a:xfrm flipH="1">
                <a:off x="4241" y="3475"/>
                <a:ext cx="91" cy="46"/>
              </a:xfrm>
              <a:prstGeom prst="line">
                <a:avLst/>
              </a:prstGeom>
              <a:noFill/>
              <a:ln w="9525">
                <a:solidFill>
                  <a:srgbClr val="FF0000"/>
                </a:solidFill>
                <a:round/>
                <a:headEnd/>
                <a:tailEnd/>
              </a:ln>
            </p:spPr>
            <p:txBody>
              <a:bodyPr wrap="none" anchor="ctr"/>
              <a:lstStyle/>
              <a:p>
                <a:endParaRPr lang="fr-CH" dirty="0">
                  <a:solidFill>
                    <a:srgbClr val="2B6959"/>
                  </a:solidFill>
                </a:endParaRPr>
              </a:p>
            </p:txBody>
          </p:sp>
          <p:sp>
            <p:nvSpPr>
              <p:cNvPr id="36942" name="Line 133"/>
              <p:cNvSpPr>
                <a:spLocks noChangeShapeType="1"/>
              </p:cNvSpPr>
              <p:nvPr/>
            </p:nvSpPr>
            <p:spPr bwMode="auto">
              <a:xfrm flipH="1" flipV="1">
                <a:off x="4241" y="3430"/>
                <a:ext cx="91" cy="45"/>
              </a:xfrm>
              <a:prstGeom prst="line">
                <a:avLst/>
              </a:prstGeom>
              <a:noFill/>
              <a:ln w="9525">
                <a:solidFill>
                  <a:srgbClr val="FF0000"/>
                </a:solidFill>
                <a:round/>
                <a:headEnd/>
                <a:tailEnd/>
              </a:ln>
            </p:spPr>
            <p:txBody>
              <a:bodyPr wrap="none" anchor="ctr"/>
              <a:lstStyle/>
              <a:p>
                <a:endParaRPr lang="fr-CH" dirty="0">
                  <a:solidFill>
                    <a:srgbClr val="2B6959"/>
                  </a:solidFill>
                </a:endParaRPr>
              </a:p>
            </p:txBody>
          </p:sp>
        </p:grpSp>
        <p:grpSp>
          <p:nvGrpSpPr>
            <p:cNvPr id="36923" name="Group 134"/>
            <p:cNvGrpSpPr>
              <a:grpSpLocks/>
            </p:cNvGrpSpPr>
            <p:nvPr/>
          </p:nvGrpSpPr>
          <p:grpSpPr bwMode="auto">
            <a:xfrm rot="6687049">
              <a:off x="3287" y="2765"/>
              <a:ext cx="317" cy="454"/>
              <a:chOff x="4241" y="3158"/>
              <a:chExt cx="317" cy="454"/>
            </a:xfrm>
          </p:grpSpPr>
          <p:sp>
            <p:nvSpPr>
              <p:cNvPr id="36931" name="Line 135"/>
              <p:cNvSpPr>
                <a:spLocks noChangeShapeType="1"/>
              </p:cNvSpPr>
              <p:nvPr/>
            </p:nvSpPr>
            <p:spPr bwMode="auto">
              <a:xfrm flipV="1">
                <a:off x="4332" y="3158"/>
                <a:ext cx="45" cy="317"/>
              </a:xfrm>
              <a:prstGeom prst="line">
                <a:avLst/>
              </a:prstGeom>
              <a:noFill/>
              <a:ln w="9525">
                <a:solidFill>
                  <a:srgbClr val="FF0000"/>
                </a:solidFill>
                <a:round/>
                <a:headEnd/>
                <a:tailEnd/>
              </a:ln>
            </p:spPr>
            <p:txBody>
              <a:bodyPr wrap="none" anchor="ctr"/>
              <a:lstStyle/>
              <a:p>
                <a:endParaRPr lang="fr-CH" dirty="0">
                  <a:solidFill>
                    <a:srgbClr val="2B6959"/>
                  </a:solidFill>
                </a:endParaRPr>
              </a:p>
            </p:txBody>
          </p:sp>
          <p:sp>
            <p:nvSpPr>
              <p:cNvPr id="36932" name="Line 136"/>
              <p:cNvSpPr>
                <a:spLocks noChangeShapeType="1"/>
              </p:cNvSpPr>
              <p:nvPr/>
            </p:nvSpPr>
            <p:spPr bwMode="auto">
              <a:xfrm flipV="1">
                <a:off x="4332" y="3339"/>
                <a:ext cx="226" cy="136"/>
              </a:xfrm>
              <a:prstGeom prst="line">
                <a:avLst/>
              </a:prstGeom>
              <a:noFill/>
              <a:ln w="9525">
                <a:solidFill>
                  <a:srgbClr val="FF0000"/>
                </a:solidFill>
                <a:round/>
                <a:headEnd/>
                <a:tailEnd/>
              </a:ln>
            </p:spPr>
            <p:txBody>
              <a:bodyPr wrap="none" anchor="ctr"/>
              <a:lstStyle/>
              <a:p>
                <a:endParaRPr lang="fr-CH" dirty="0">
                  <a:solidFill>
                    <a:srgbClr val="2B6959"/>
                  </a:solidFill>
                </a:endParaRPr>
              </a:p>
            </p:txBody>
          </p:sp>
          <p:sp>
            <p:nvSpPr>
              <p:cNvPr id="36933" name="Line 137"/>
              <p:cNvSpPr>
                <a:spLocks noChangeShapeType="1"/>
              </p:cNvSpPr>
              <p:nvPr/>
            </p:nvSpPr>
            <p:spPr bwMode="auto">
              <a:xfrm>
                <a:off x="4332" y="3475"/>
                <a:ext cx="226" cy="91"/>
              </a:xfrm>
              <a:prstGeom prst="line">
                <a:avLst/>
              </a:prstGeom>
              <a:noFill/>
              <a:ln w="9525">
                <a:solidFill>
                  <a:srgbClr val="FF0000"/>
                </a:solidFill>
                <a:round/>
                <a:headEnd/>
                <a:tailEnd/>
              </a:ln>
            </p:spPr>
            <p:txBody>
              <a:bodyPr wrap="none" anchor="ctr"/>
              <a:lstStyle/>
              <a:p>
                <a:endParaRPr lang="fr-CH" dirty="0">
                  <a:solidFill>
                    <a:srgbClr val="2B6959"/>
                  </a:solidFill>
                </a:endParaRPr>
              </a:p>
            </p:txBody>
          </p:sp>
          <p:sp>
            <p:nvSpPr>
              <p:cNvPr id="36934" name="Line 138"/>
              <p:cNvSpPr>
                <a:spLocks noChangeShapeType="1"/>
              </p:cNvSpPr>
              <p:nvPr/>
            </p:nvSpPr>
            <p:spPr bwMode="auto">
              <a:xfrm>
                <a:off x="4332" y="3475"/>
                <a:ext cx="0" cy="137"/>
              </a:xfrm>
              <a:prstGeom prst="line">
                <a:avLst/>
              </a:prstGeom>
              <a:noFill/>
              <a:ln w="9525">
                <a:solidFill>
                  <a:srgbClr val="FF0000"/>
                </a:solidFill>
                <a:round/>
                <a:headEnd/>
                <a:tailEnd/>
              </a:ln>
            </p:spPr>
            <p:txBody>
              <a:bodyPr wrap="none" anchor="ctr"/>
              <a:lstStyle/>
              <a:p>
                <a:endParaRPr lang="fr-CH" dirty="0">
                  <a:solidFill>
                    <a:srgbClr val="2B6959"/>
                  </a:solidFill>
                </a:endParaRPr>
              </a:p>
            </p:txBody>
          </p:sp>
          <p:sp>
            <p:nvSpPr>
              <p:cNvPr id="36935" name="Line 139"/>
              <p:cNvSpPr>
                <a:spLocks noChangeShapeType="1"/>
              </p:cNvSpPr>
              <p:nvPr/>
            </p:nvSpPr>
            <p:spPr bwMode="auto">
              <a:xfrm flipH="1">
                <a:off x="4241" y="3475"/>
                <a:ext cx="91" cy="46"/>
              </a:xfrm>
              <a:prstGeom prst="line">
                <a:avLst/>
              </a:prstGeom>
              <a:noFill/>
              <a:ln w="9525">
                <a:solidFill>
                  <a:srgbClr val="FF0000"/>
                </a:solidFill>
                <a:round/>
                <a:headEnd/>
                <a:tailEnd/>
              </a:ln>
            </p:spPr>
            <p:txBody>
              <a:bodyPr wrap="none" anchor="ctr"/>
              <a:lstStyle/>
              <a:p>
                <a:endParaRPr lang="fr-CH" dirty="0">
                  <a:solidFill>
                    <a:srgbClr val="2B6959"/>
                  </a:solidFill>
                </a:endParaRPr>
              </a:p>
            </p:txBody>
          </p:sp>
          <p:sp>
            <p:nvSpPr>
              <p:cNvPr id="36936" name="Line 140"/>
              <p:cNvSpPr>
                <a:spLocks noChangeShapeType="1"/>
              </p:cNvSpPr>
              <p:nvPr/>
            </p:nvSpPr>
            <p:spPr bwMode="auto">
              <a:xfrm flipH="1" flipV="1">
                <a:off x="4241" y="3430"/>
                <a:ext cx="91" cy="45"/>
              </a:xfrm>
              <a:prstGeom prst="line">
                <a:avLst/>
              </a:prstGeom>
              <a:noFill/>
              <a:ln w="9525">
                <a:solidFill>
                  <a:srgbClr val="FF0000"/>
                </a:solidFill>
                <a:round/>
                <a:headEnd/>
                <a:tailEnd/>
              </a:ln>
            </p:spPr>
            <p:txBody>
              <a:bodyPr wrap="none" anchor="ctr"/>
              <a:lstStyle/>
              <a:p>
                <a:endParaRPr lang="fr-CH" dirty="0">
                  <a:solidFill>
                    <a:srgbClr val="2B6959"/>
                  </a:solidFill>
                </a:endParaRPr>
              </a:p>
            </p:txBody>
          </p:sp>
        </p:grpSp>
        <p:grpSp>
          <p:nvGrpSpPr>
            <p:cNvPr id="36924" name="Group 141"/>
            <p:cNvGrpSpPr>
              <a:grpSpLocks/>
            </p:cNvGrpSpPr>
            <p:nvPr/>
          </p:nvGrpSpPr>
          <p:grpSpPr bwMode="auto">
            <a:xfrm rot="6687049">
              <a:off x="3397" y="3240"/>
              <a:ext cx="317" cy="245"/>
              <a:chOff x="4241" y="3158"/>
              <a:chExt cx="317" cy="454"/>
            </a:xfrm>
          </p:grpSpPr>
          <p:sp>
            <p:nvSpPr>
              <p:cNvPr id="36925" name="Line 142"/>
              <p:cNvSpPr>
                <a:spLocks noChangeShapeType="1"/>
              </p:cNvSpPr>
              <p:nvPr/>
            </p:nvSpPr>
            <p:spPr bwMode="auto">
              <a:xfrm flipV="1">
                <a:off x="4332" y="3158"/>
                <a:ext cx="45" cy="317"/>
              </a:xfrm>
              <a:prstGeom prst="line">
                <a:avLst/>
              </a:prstGeom>
              <a:noFill/>
              <a:ln w="9525">
                <a:solidFill>
                  <a:srgbClr val="FF0000"/>
                </a:solidFill>
                <a:round/>
                <a:headEnd/>
                <a:tailEnd/>
              </a:ln>
            </p:spPr>
            <p:txBody>
              <a:bodyPr wrap="none" anchor="ctr"/>
              <a:lstStyle/>
              <a:p>
                <a:endParaRPr lang="fr-CH" dirty="0">
                  <a:solidFill>
                    <a:srgbClr val="2B6959"/>
                  </a:solidFill>
                </a:endParaRPr>
              </a:p>
            </p:txBody>
          </p:sp>
          <p:sp>
            <p:nvSpPr>
              <p:cNvPr id="36926" name="Line 143"/>
              <p:cNvSpPr>
                <a:spLocks noChangeShapeType="1"/>
              </p:cNvSpPr>
              <p:nvPr/>
            </p:nvSpPr>
            <p:spPr bwMode="auto">
              <a:xfrm flipV="1">
                <a:off x="4332" y="3339"/>
                <a:ext cx="226" cy="136"/>
              </a:xfrm>
              <a:prstGeom prst="line">
                <a:avLst/>
              </a:prstGeom>
              <a:noFill/>
              <a:ln w="9525">
                <a:solidFill>
                  <a:srgbClr val="FF0000"/>
                </a:solidFill>
                <a:round/>
                <a:headEnd/>
                <a:tailEnd/>
              </a:ln>
            </p:spPr>
            <p:txBody>
              <a:bodyPr wrap="none" anchor="ctr"/>
              <a:lstStyle/>
              <a:p>
                <a:endParaRPr lang="fr-CH" dirty="0">
                  <a:solidFill>
                    <a:srgbClr val="2B6959"/>
                  </a:solidFill>
                </a:endParaRPr>
              </a:p>
            </p:txBody>
          </p:sp>
          <p:sp>
            <p:nvSpPr>
              <p:cNvPr id="36927" name="Line 144"/>
              <p:cNvSpPr>
                <a:spLocks noChangeShapeType="1"/>
              </p:cNvSpPr>
              <p:nvPr/>
            </p:nvSpPr>
            <p:spPr bwMode="auto">
              <a:xfrm>
                <a:off x="4332" y="3475"/>
                <a:ext cx="226" cy="91"/>
              </a:xfrm>
              <a:prstGeom prst="line">
                <a:avLst/>
              </a:prstGeom>
              <a:noFill/>
              <a:ln w="9525">
                <a:solidFill>
                  <a:srgbClr val="FF0000"/>
                </a:solidFill>
                <a:round/>
                <a:headEnd/>
                <a:tailEnd/>
              </a:ln>
            </p:spPr>
            <p:txBody>
              <a:bodyPr wrap="none" anchor="ctr"/>
              <a:lstStyle/>
              <a:p>
                <a:endParaRPr lang="fr-CH" dirty="0">
                  <a:solidFill>
                    <a:srgbClr val="2B6959"/>
                  </a:solidFill>
                </a:endParaRPr>
              </a:p>
            </p:txBody>
          </p:sp>
          <p:sp>
            <p:nvSpPr>
              <p:cNvPr id="36928" name="Line 145"/>
              <p:cNvSpPr>
                <a:spLocks noChangeShapeType="1"/>
              </p:cNvSpPr>
              <p:nvPr/>
            </p:nvSpPr>
            <p:spPr bwMode="auto">
              <a:xfrm>
                <a:off x="4332" y="3475"/>
                <a:ext cx="0" cy="137"/>
              </a:xfrm>
              <a:prstGeom prst="line">
                <a:avLst/>
              </a:prstGeom>
              <a:noFill/>
              <a:ln w="9525">
                <a:solidFill>
                  <a:srgbClr val="FF0000"/>
                </a:solidFill>
                <a:round/>
                <a:headEnd/>
                <a:tailEnd/>
              </a:ln>
            </p:spPr>
            <p:txBody>
              <a:bodyPr wrap="none" anchor="ctr"/>
              <a:lstStyle/>
              <a:p>
                <a:endParaRPr lang="fr-CH" dirty="0">
                  <a:solidFill>
                    <a:srgbClr val="2B6959"/>
                  </a:solidFill>
                </a:endParaRPr>
              </a:p>
            </p:txBody>
          </p:sp>
          <p:sp>
            <p:nvSpPr>
              <p:cNvPr id="36929" name="Line 146"/>
              <p:cNvSpPr>
                <a:spLocks noChangeShapeType="1"/>
              </p:cNvSpPr>
              <p:nvPr/>
            </p:nvSpPr>
            <p:spPr bwMode="auto">
              <a:xfrm flipH="1">
                <a:off x="4241" y="3475"/>
                <a:ext cx="91" cy="46"/>
              </a:xfrm>
              <a:prstGeom prst="line">
                <a:avLst/>
              </a:prstGeom>
              <a:noFill/>
              <a:ln w="9525">
                <a:solidFill>
                  <a:srgbClr val="FF0000"/>
                </a:solidFill>
                <a:round/>
                <a:headEnd/>
                <a:tailEnd/>
              </a:ln>
            </p:spPr>
            <p:txBody>
              <a:bodyPr wrap="none" anchor="ctr"/>
              <a:lstStyle/>
              <a:p>
                <a:endParaRPr lang="fr-CH" dirty="0">
                  <a:solidFill>
                    <a:srgbClr val="2B6959"/>
                  </a:solidFill>
                </a:endParaRPr>
              </a:p>
            </p:txBody>
          </p:sp>
          <p:sp>
            <p:nvSpPr>
              <p:cNvPr id="36930" name="Line 147"/>
              <p:cNvSpPr>
                <a:spLocks noChangeShapeType="1"/>
              </p:cNvSpPr>
              <p:nvPr/>
            </p:nvSpPr>
            <p:spPr bwMode="auto">
              <a:xfrm flipH="1" flipV="1">
                <a:off x="4241" y="3430"/>
                <a:ext cx="91" cy="45"/>
              </a:xfrm>
              <a:prstGeom prst="line">
                <a:avLst/>
              </a:prstGeom>
              <a:noFill/>
              <a:ln w="9525">
                <a:solidFill>
                  <a:srgbClr val="FF0000"/>
                </a:solidFill>
                <a:round/>
                <a:headEnd/>
                <a:tailEnd/>
              </a:ln>
            </p:spPr>
            <p:txBody>
              <a:bodyPr wrap="none" anchor="ctr"/>
              <a:lstStyle/>
              <a:p>
                <a:endParaRPr lang="fr-CH" dirty="0">
                  <a:solidFill>
                    <a:srgbClr val="2B6959"/>
                  </a:solidFill>
                </a:endParaRPr>
              </a:p>
            </p:txBody>
          </p:sp>
        </p:grpSp>
      </p:grpSp>
      <p:grpSp>
        <p:nvGrpSpPr>
          <p:cNvPr id="9" name="Group 151"/>
          <p:cNvGrpSpPr>
            <a:grpSpLocks noChangeAspect="1"/>
          </p:cNvGrpSpPr>
          <p:nvPr/>
        </p:nvGrpSpPr>
        <p:grpSpPr bwMode="auto">
          <a:xfrm>
            <a:off x="2899471" y="4737951"/>
            <a:ext cx="962249" cy="1361491"/>
            <a:chOff x="22" y="1292"/>
            <a:chExt cx="1488" cy="1943"/>
          </a:xfrm>
        </p:grpSpPr>
        <p:pic>
          <p:nvPicPr>
            <p:cNvPr id="36881" name="Picture 152" descr="lisbon_2"/>
            <p:cNvPicPr>
              <a:picLocks noChangeAspect="1" noChangeArrowheads="1"/>
            </p:cNvPicPr>
            <p:nvPr/>
          </p:nvPicPr>
          <p:blipFill>
            <a:blip r:embed="rId3" cstate="print"/>
            <a:srcRect/>
            <a:stretch>
              <a:fillRect/>
            </a:stretch>
          </p:blipFill>
          <p:spPr bwMode="auto">
            <a:xfrm>
              <a:off x="22" y="1292"/>
              <a:ext cx="1488" cy="1943"/>
            </a:xfrm>
            <a:prstGeom prst="rect">
              <a:avLst/>
            </a:prstGeom>
            <a:noFill/>
            <a:ln w="9525">
              <a:noFill/>
              <a:miter lim="800000"/>
              <a:headEnd/>
              <a:tailEnd/>
            </a:ln>
          </p:spPr>
        </p:pic>
        <p:grpSp>
          <p:nvGrpSpPr>
            <p:cNvPr id="36882" name="Group 153"/>
            <p:cNvGrpSpPr>
              <a:grpSpLocks noChangeAspect="1"/>
            </p:cNvGrpSpPr>
            <p:nvPr/>
          </p:nvGrpSpPr>
          <p:grpSpPr bwMode="auto">
            <a:xfrm>
              <a:off x="150" y="1578"/>
              <a:ext cx="1228" cy="1336"/>
              <a:chOff x="492" y="1464"/>
              <a:chExt cx="1492" cy="1684"/>
            </a:xfrm>
          </p:grpSpPr>
          <p:sp>
            <p:nvSpPr>
              <p:cNvPr id="36883" name="Oval 154"/>
              <p:cNvSpPr>
                <a:spLocks noChangeAspect="1" noChangeArrowheads="1"/>
              </p:cNvSpPr>
              <p:nvPr/>
            </p:nvSpPr>
            <p:spPr bwMode="auto">
              <a:xfrm>
                <a:off x="1016" y="2368"/>
                <a:ext cx="96" cy="96"/>
              </a:xfrm>
              <a:prstGeom prst="ellipse">
                <a:avLst/>
              </a:prstGeom>
              <a:noFill/>
              <a:ln w="28575">
                <a:solidFill>
                  <a:srgbClr val="FF3300"/>
                </a:solidFill>
                <a:round/>
                <a:headEnd/>
                <a:tailEnd/>
              </a:ln>
            </p:spPr>
            <p:txBody>
              <a:bodyPr wrap="none" anchor="ctr"/>
              <a:lstStyle/>
              <a:p>
                <a:endParaRPr lang="fr-CH" dirty="0">
                  <a:solidFill>
                    <a:srgbClr val="2B6959"/>
                  </a:solidFill>
                </a:endParaRPr>
              </a:p>
            </p:txBody>
          </p:sp>
          <p:sp>
            <p:nvSpPr>
              <p:cNvPr id="36884" name="Oval 155"/>
              <p:cNvSpPr>
                <a:spLocks noChangeAspect="1" noChangeArrowheads="1"/>
              </p:cNvSpPr>
              <p:nvPr/>
            </p:nvSpPr>
            <p:spPr bwMode="auto">
              <a:xfrm>
                <a:off x="1036" y="2304"/>
                <a:ext cx="96" cy="96"/>
              </a:xfrm>
              <a:prstGeom prst="ellipse">
                <a:avLst/>
              </a:prstGeom>
              <a:noFill/>
              <a:ln w="28575">
                <a:solidFill>
                  <a:srgbClr val="FF3300"/>
                </a:solidFill>
                <a:round/>
                <a:headEnd/>
                <a:tailEnd/>
              </a:ln>
            </p:spPr>
            <p:txBody>
              <a:bodyPr wrap="none" anchor="ctr"/>
              <a:lstStyle/>
              <a:p>
                <a:endParaRPr lang="fr-CH" dirty="0">
                  <a:solidFill>
                    <a:srgbClr val="2B6959"/>
                  </a:solidFill>
                </a:endParaRPr>
              </a:p>
            </p:txBody>
          </p:sp>
          <p:sp>
            <p:nvSpPr>
              <p:cNvPr id="36885" name="Oval 156"/>
              <p:cNvSpPr>
                <a:spLocks noChangeAspect="1" noChangeArrowheads="1"/>
              </p:cNvSpPr>
              <p:nvPr/>
            </p:nvSpPr>
            <p:spPr bwMode="auto">
              <a:xfrm>
                <a:off x="1296" y="2400"/>
                <a:ext cx="96" cy="96"/>
              </a:xfrm>
              <a:prstGeom prst="ellipse">
                <a:avLst/>
              </a:prstGeom>
              <a:noFill/>
              <a:ln w="28575">
                <a:solidFill>
                  <a:srgbClr val="FF3300"/>
                </a:solidFill>
                <a:round/>
                <a:headEnd/>
                <a:tailEnd/>
              </a:ln>
            </p:spPr>
            <p:txBody>
              <a:bodyPr wrap="none" anchor="ctr"/>
              <a:lstStyle/>
              <a:p>
                <a:endParaRPr lang="fr-CH" dirty="0">
                  <a:solidFill>
                    <a:srgbClr val="2B6959"/>
                  </a:solidFill>
                </a:endParaRPr>
              </a:p>
            </p:txBody>
          </p:sp>
          <p:sp>
            <p:nvSpPr>
              <p:cNvPr id="36886" name="Oval 157"/>
              <p:cNvSpPr>
                <a:spLocks noChangeAspect="1" noChangeArrowheads="1"/>
              </p:cNvSpPr>
              <p:nvPr/>
            </p:nvSpPr>
            <p:spPr bwMode="auto">
              <a:xfrm>
                <a:off x="1192" y="2080"/>
                <a:ext cx="96" cy="96"/>
              </a:xfrm>
              <a:prstGeom prst="ellipse">
                <a:avLst/>
              </a:prstGeom>
              <a:noFill/>
              <a:ln w="28575">
                <a:solidFill>
                  <a:srgbClr val="FF3300"/>
                </a:solidFill>
                <a:round/>
                <a:headEnd/>
                <a:tailEnd/>
              </a:ln>
            </p:spPr>
            <p:txBody>
              <a:bodyPr wrap="none" anchor="ctr"/>
              <a:lstStyle/>
              <a:p>
                <a:endParaRPr lang="fr-CH" dirty="0">
                  <a:solidFill>
                    <a:srgbClr val="2B6959"/>
                  </a:solidFill>
                </a:endParaRPr>
              </a:p>
            </p:txBody>
          </p:sp>
          <p:sp>
            <p:nvSpPr>
              <p:cNvPr id="36887" name="Oval 158"/>
              <p:cNvSpPr>
                <a:spLocks noChangeAspect="1" noChangeArrowheads="1"/>
              </p:cNvSpPr>
              <p:nvPr/>
            </p:nvSpPr>
            <p:spPr bwMode="auto">
              <a:xfrm>
                <a:off x="1040" y="2144"/>
                <a:ext cx="96" cy="96"/>
              </a:xfrm>
              <a:prstGeom prst="ellipse">
                <a:avLst/>
              </a:prstGeom>
              <a:noFill/>
              <a:ln w="28575">
                <a:solidFill>
                  <a:srgbClr val="FF3300"/>
                </a:solidFill>
                <a:round/>
                <a:headEnd/>
                <a:tailEnd/>
              </a:ln>
            </p:spPr>
            <p:txBody>
              <a:bodyPr wrap="none" anchor="ctr"/>
              <a:lstStyle/>
              <a:p>
                <a:endParaRPr lang="fr-CH" dirty="0">
                  <a:solidFill>
                    <a:srgbClr val="2B6959"/>
                  </a:solidFill>
                </a:endParaRPr>
              </a:p>
            </p:txBody>
          </p:sp>
          <p:sp>
            <p:nvSpPr>
              <p:cNvPr id="36888" name="Oval 159"/>
              <p:cNvSpPr>
                <a:spLocks noChangeAspect="1" noChangeArrowheads="1"/>
              </p:cNvSpPr>
              <p:nvPr/>
            </p:nvSpPr>
            <p:spPr bwMode="auto">
              <a:xfrm>
                <a:off x="900" y="1916"/>
                <a:ext cx="96" cy="96"/>
              </a:xfrm>
              <a:prstGeom prst="ellipse">
                <a:avLst/>
              </a:prstGeom>
              <a:noFill/>
              <a:ln w="28575">
                <a:solidFill>
                  <a:srgbClr val="FF3300"/>
                </a:solidFill>
                <a:round/>
                <a:headEnd/>
                <a:tailEnd/>
              </a:ln>
            </p:spPr>
            <p:txBody>
              <a:bodyPr wrap="none" anchor="ctr"/>
              <a:lstStyle/>
              <a:p>
                <a:endParaRPr lang="fr-CH" dirty="0">
                  <a:solidFill>
                    <a:srgbClr val="2B6959"/>
                  </a:solidFill>
                </a:endParaRPr>
              </a:p>
            </p:txBody>
          </p:sp>
          <p:sp>
            <p:nvSpPr>
              <p:cNvPr id="36889" name="Oval 160"/>
              <p:cNvSpPr>
                <a:spLocks noChangeAspect="1" noChangeArrowheads="1"/>
              </p:cNvSpPr>
              <p:nvPr/>
            </p:nvSpPr>
            <p:spPr bwMode="auto">
              <a:xfrm>
                <a:off x="1480" y="1740"/>
                <a:ext cx="96" cy="96"/>
              </a:xfrm>
              <a:prstGeom prst="ellipse">
                <a:avLst/>
              </a:prstGeom>
              <a:noFill/>
              <a:ln w="28575">
                <a:solidFill>
                  <a:srgbClr val="FF3300"/>
                </a:solidFill>
                <a:round/>
                <a:headEnd/>
                <a:tailEnd/>
              </a:ln>
            </p:spPr>
            <p:txBody>
              <a:bodyPr wrap="none" anchor="ctr"/>
              <a:lstStyle/>
              <a:p>
                <a:endParaRPr lang="fr-CH" dirty="0">
                  <a:solidFill>
                    <a:srgbClr val="2B6959"/>
                  </a:solidFill>
                </a:endParaRPr>
              </a:p>
            </p:txBody>
          </p:sp>
          <p:sp>
            <p:nvSpPr>
              <p:cNvPr id="36890" name="Oval 161"/>
              <p:cNvSpPr>
                <a:spLocks noChangeAspect="1" noChangeArrowheads="1"/>
              </p:cNvSpPr>
              <p:nvPr/>
            </p:nvSpPr>
            <p:spPr bwMode="auto">
              <a:xfrm>
                <a:off x="852" y="1644"/>
                <a:ext cx="96" cy="96"/>
              </a:xfrm>
              <a:prstGeom prst="ellipse">
                <a:avLst/>
              </a:prstGeom>
              <a:noFill/>
              <a:ln w="28575">
                <a:solidFill>
                  <a:srgbClr val="FF3300"/>
                </a:solidFill>
                <a:round/>
                <a:headEnd/>
                <a:tailEnd/>
              </a:ln>
            </p:spPr>
            <p:txBody>
              <a:bodyPr wrap="none" anchor="ctr"/>
              <a:lstStyle/>
              <a:p>
                <a:endParaRPr lang="fr-CH" dirty="0">
                  <a:solidFill>
                    <a:srgbClr val="2B6959"/>
                  </a:solidFill>
                </a:endParaRPr>
              </a:p>
            </p:txBody>
          </p:sp>
          <p:sp>
            <p:nvSpPr>
              <p:cNvPr id="36891" name="Oval 162"/>
              <p:cNvSpPr>
                <a:spLocks noChangeAspect="1" noChangeArrowheads="1"/>
              </p:cNvSpPr>
              <p:nvPr/>
            </p:nvSpPr>
            <p:spPr bwMode="auto">
              <a:xfrm>
                <a:off x="1888" y="1756"/>
                <a:ext cx="96" cy="96"/>
              </a:xfrm>
              <a:prstGeom prst="ellipse">
                <a:avLst/>
              </a:prstGeom>
              <a:noFill/>
              <a:ln w="28575">
                <a:solidFill>
                  <a:srgbClr val="FF3300"/>
                </a:solidFill>
                <a:round/>
                <a:headEnd/>
                <a:tailEnd/>
              </a:ln>
            </p:spPr>
            <p:txBody>
              <a:bodyPr wrap="none" anchor="ctr"/>
              <a:lstStyle/>
              <a:p>
                <a:endParaRPr lang="fr-CH" dirty="0">
                  <a:solidFill>
                    <a:srgbClr val="2B6959"/>
                  </a:solidFill>
                </a:endParaRPr>
              </a:p>
            </p:txBody>
          </p:sp>
          <p:sp>
            <p:nvSpPr>
              <p:cNvPr id="36892" name="Oval 163"/>
              <p:cNvSpPr>
                <a:spLocks noChangeAspect="1" noChangeArrowheads="1"/>
              </p:cNvSpPr>
              <p:nvPr/>
            </p:nvSpPr>
            <p:spPr bwMode="auto">
              <a:xfrm>
                <a:off x="1344" y="1892"/>
                <a:ext cx="96" cy="96"/>
              </a:xfrm>
              <a:prstGeom prst="ellipse">
                <a:avLst/>
              </a:prstGeom>
              <a:noFill/>
              <a:ln w="28575">
                <a:solidFill>
                  <a:srgbClr val="FF3300"/>
                </a:solidFill>
                <a:round/>
                <a:headEnd/>
                <a:tailEnd/>
              </a:ln>
            </p:spPr>
            <p:txBody>
              <a:bodyPr wrap="none" anchor="ctr"/>
              <a:lstStyle/>
              <a:p>
                <a:endParaRPr lang="fr-CH" dirty="0">
                  <a:solidFill>
                    <a:srgbClr val="2B6959"/>
                  </a:solidFill>
                </a:endParaRPr>
              </a:p>
            </p:txBody>
          </p:sp>
          <p:sp>
            <p:nvSpPr>
              <p:cNvPr id="36893" name="Oval 164"/>
              <p:cNvSpPr>
                <a:spLocks noChangeAspect="1" noChangeArrowheads="1"/>
              </p:cNvSpPr>
              <p:nvPr/>
            </p:nvSpPr>
            <p:spPr bwMode="auto">
              <a:xfrm>
                <a:off x="1240" y="2020"/>
                <a:ext cx="96" cy="96"/>
              </a:xfrm>
              <a:prstGeom prst="ellipse">
                <a:avLst/>
              </a:prstGeom>
              <a:noFill/>
              <a:ln w="28575">
                <a:solidFill>
                  <a:srgbClr val="FF3300"/>
                </a:solidFill>
                <a:round/>
                <a:headEnd/>
                <a:tailEnd/>
              </a:ln>
            </p:spPr>
            <p:txBody>
              <a:bodyPr wrap="none" anchor="ctr"/>
              <a:lstStyle/>
              <a:p>
                <a:endParaRPr lang="fr-CH" dirty="0">
                  <a:solidFill>
                    <a:srgbClr val="2B6959"/>
                  </a:solidFill>
                </a:endParaRPr>
              </a:p>
            </p:txBody>
          </p:sp>
          <p:sp>
            <p:nvSpPr>
              <p:cNvPr id="36894" name="Oval 165"/>
              <p:cNvSpPr>
                <a:spLocks noChangeAspect="1" noChangeArrowheads="1"/>
              </p:cNvSpPr>
              <p:nvPr/>
            </p:nvSpPr>
            <p:spPr bwMode="auto">
              <a:xfrm>
                <a:off x="1412" y="1580"/>
                <a:ext cx="96" cy="96"/>
              </a:xfrm>
              <a:prstGeom prst="ellipse">
                <a:avLst/>
              </a:prstGeom>
              <a:noFill/>
              <a:ln w="28575">
                <a:solidFill>
                  <a:srgbClr val="FF3300"/>
                </a:solidFill>
                <a:round/>
                <a:headEnd/>
                <a:tailEnd/>
              </a:ln>
            </p:spPr>
            <p:txBody>
              <a:bodyPr wrap="none" anchor="ctr"/>
              <a:lstStyle/>
              <a:p>
                <a:endParaRPr lang="fr-CH" dirty="0">
                  <a:solidFill>
                    <a:srgbClr val="2B6959"/>
                  </a:solidFill>
                </a:endParaRPr>
              </a:p>
            </p:txBody>
          </p:sp>
          <p:sp>
            <p:nvSpPr>
              <p:cNvPr id="36895" name="Oval 166"/>
              <p:cNvSpPr>
                <a:spLocks noChangeAspect="1" noChangeArrowheads="1"/>
              </p:cNvSpPr>
              <p:nvPr/>
            </p:nvSpPr>
            <p:spPr bwMode="auto">
              <a:xfrm>
                <a:off x="1248" y="1508"/>
                <a:ext cx="96" cy="96"/>
              </a:xfrm>
              <a:prstGeom prst="ellipse">
                <a:avLst/>
              </a:prstGeom>
              <a:noFill/>
              <a:ln w="28575">
                <a:solidFill>
                  <a:srgbClr val="FF3300"/>
                </a:solidFill>
                <a:round/>
                <a:headEnd/>
                <a:tailEnd/>
              </a:ln>
            </p:spPr>
            <p:txBody>
              <a:bodyPr wrap="none" anchor="ctr"/>
              <a:lstStyle/>
              <a:p>
                <a:endParaRPr lang="fr-CH" dirty="0">
                  <a:solidFill>
                    <a:srgbClr val="2B6959"/>
                  </a:solidFill>
                </a:endParaRPr>
              </a:p>
            </p:txBody>
          </p:sp>
          <p:sp>
            <p:nvSpPr>
              <p:cNvPr id="36896" name="Oval 167"/>
              <p:cNvSpPr>
                <a:spLocks noChangeAspect="1" noChangeArrowheads="1"/>
              </p:cNvSpPr>
              <p:nvPr/>
            </p:nvSpPr>
            <p:spPr bwMode="auto">
              <a:xfrm>
                <a:off x="1156" y="1764"/>
                <a:ext cx="96" cy="96"/>
              </a:xfrm>
              <a:prstGeom prst="ellipse">
                <a:avLst/>
              </a:prstGeom>
              <a:noFill/>
              <a:ln w="28575">
                <a:solidFill>
                  <a:srgbClr val="FF3300"/>
                </a:solidFill>
                <a:round/>
                <a:headEnd/>
                <a:tailEnd/>
              </a:ln>
            </p:spPr>
            <p:txBody>
              <a:bodyPr wrap="none" anchor="ctr"/>
              <a:lstStyle/>
              <a:p>
                <a:endParaRPr lang="fr-CH" dirty="0">
                  <a:solidFill>
                    <a:srgbClr val="2B6959"/>
                  </a:solidFill>
                </a:endParaRPr>
              </a:p>
            </p:txBody>
          </p:sp>
          <p:sp>
            <p:nvSpPr>
              <p:cNvPr id="36897" name="Oval 168"/>
              <p:cNvSpPr>
                <a:spLocks noChangeAspect="1" noChangeArrowheads="1"/>
              </p:cNvSpPr>
              <p:nvPr/>
            </p:nvSpPr>
            <p:spPr bwMode="auto">
              <a:xfrm>
                <a:off x="672" y="1884"/>
                <a:ext cx="96" cy="96"/>
              </a:xfrm>
              <a:prstGeom prst="ellipse">
                <a:avLst/>
              </a:prstGeom>
              <a:noFill/>
              <a:ln w="28575">
                <a:solidFill>
                  <a:srgbClr val="FF3300"/>
                </a:solidFill>
                <a:round/>
                <a:headEnd/>
                <a:tailEnd/>
              </a:ln>
            </p:spPr>
            <p:txBody>
              <a:bodyPr wrap="none" anchor="ctr"/>
              <a:lstStyle/>
              <a:p>
                <a:endParaRPr lang="fr-CH" dirty="0">
                  <a:solidFill>
                    <a:srgbClr val="2B6959"/>
                  </a:solidFill>
                </a:endParaRPr>
              </a:p>
            </p:txBody>
          </p:sp>
          <p:sp>
            <p:nvSpPr>
              <p:cNvPr id="36898" name="Oval 169"/>
              <p:cNvSpPr>
                <a:spLocks noChangeAspect="1" noChangeArrowheads="1"/>
              </p:cNvSpPr>
              <p:nvPr/>
            </p:nvSpPr>
            <p:spPr bwMode="auto">
              <a:xfrm>
                <a:off x="1664" y="1664"/>
                <a:ext cx="96" cy="96"/>
              </a:xfrm>
              <a:prstGeom prst="ellipse">
                <a:avLst/>
              </a:prstGeom>
              <a:noFill/>
              <a:ln w="28575">
                <a:solidFill>
                  <a:srgbClr val="FF3300"/>
                </a:solidFill>
                <a:round/>
                <a:headEnd/>
                <a:tailEnd/>
              </a:ln>
            </p:spPr>
            <p:txBody>
              <a:bodyPr wrap="none" anchor="ctr"/>
              <a:lstStyle/>
              <a:p>
                <a:endParaRPr lang="fr-CH" dirty="0">
                  <a:solidFill>
                    <a:srgbClr val="2B6959"/>
                  </a:solidFill>
                </a:endParaRPr>
              </a:p>
            </p:txBody>
          </p:sp>
          <p:sp>
            <p:nvSpPr>
              <p:cNvPr id="36899" name="Oval 170"/>
              <p:cNvSpPr>
                <a:spLocks noChangeAspect="1" noChangeArrowheads="1"/>
              </p:cNvSpPr>
              <p:nvPr/>
            </p:nvSpPr>
            <p:spPr bwMode="auto">
              <a:xfrm>
                <a:off x="1536" y="1464"/>
                <a:ext cx="96" cy="96"/>
              </a:xfrm>
              <a:prstGeom prst="ellipse">
                <a:avLst/>
              </a:prstGeom>
              <a:noFill/>
              <a:ln w="28575">
                <a:solidFill>
                  <a:srgbClr val="FF3300"/>
                </a:solidFill>
                <a:round/>
                <a:headEnd/>
                <a:tailEnd/>
              </a:ln>
            </p:spPr>
            <p:txBody>
              <a:bodyPr wrap="none" anchor="ctr"/>
              <a:lstStyle/>
              <a:p>
                <a:endParaRPr lang="fr-CH" dirty="0">
                  <a:solidFill>
                    <a:srgbClr val="2B6959"/>
                  </a:solidFill>
                </a:endParaRPr>
              </a:p>
            </p:txBody>
          </p:sp>
          <p:sp>
            <p:nvSpPr>
              <p:cNvPr id="36900" name="Oval 171"/>
              <p:cNvSpPr>
                <a:spLocks noChangeAspect="1" noChangeArrowheads="1"/>
              </p:cNvSpPr>
              <p:nvPr/>
            </p:nvSpPr>
            <p:spPr bwMode="auto">
              <a:xfrm>
                <a:off x="1620" y="1760"/>
                <a:ext cx="96" cy="96"/>
              </a:xfrm>
              <a:prstGeom prst="ellipse">
                <a:avLst/>
              </a:prstGeom>
              <a:noFill/>
              <a:ln w="28575">
                <a:solidFill>
                  <a:srgbClr val="FF3300"/>
                </a:solidFill>
                <a:round/>
                <a:headEnd/>
                <a:tailEnd/>
              </a:ln>
            </p:spPr>
            <p:txBody>
              <a:bodyPr wrap="none" anchor="ctr"/>
              <a:lstStyle/>
              <a:p>
                <a:endParaRPr lang="fr-CH" dirty="0">
                  <a:solidFill>
                    <a:srgbClr val="2B6959"/>
                  </a:solidFill>
                </a:endParaRPr>
              </a:p>
            </p:txBody>
          </p:sp>
          <p:sp>
            <p:nvSpPr>
              <p:cNvPr id="36901" name="Oval 172"/>
              <p:cNvSpPr>
                <a:spLocks noChangeAspect="1" noChangeArrowheads="1"/>
              </p:cNvSpPr>
              <p:nvPr/>
            </p:nvSpPr>
            <p:spPr bwMode="auto">
              <a:xfrm>
                <a:off x="1336" y="1820"/>
                <a:ext cx="96" cy="96"/>
              </a:xfrm>
              <a:prstGeom prst="ellipse">
                <a:avLst/>
              </a:prstGeom>
              <a:noFill/>
              <a:ln w="28575">
                <a:solidFill>
                  <a:srgbClr val="FF3300"/>
                </a:solidFill>
                <a:round/>
                <a:headEnd/>
                <a:tailEnd/>
              </a:ln>
            </p:spPr>
            <p:txBody>
              <a:bodyPr wrap="none" anchor="ctr"/>
              <a:lstStyle/>
              <a:p>
                <a:endParaRPr lang="fr-CH" dirty="0">
                  <a:solidFill>
                    <a:srgbClr val="2B6959"/>
                  </a:solidFill>
                </a:endParaRPr>
              </a:p>
            </p:txBody>
          </p:sp>
          <p:sp>
            <p:nvSpPr>
              <p:cNvPr id="36902" name="Oval 173"/>
              <p:cNvSpPr>
                <a:spLocks noChangeAspect="1" noChangeArrowheads="1"/>
              </p:cNvSpPr>
              <p:nvPr/>
            </p:nvSpPr>
            <p:spPr bwMode="auto">
              <a:xfrm>
                <a:off x="1392" y="1764"/>
                <a:ext cx="96" cy="96"/>
              </a:xfrm>
              <a:prstGeom prst="ellipse">
                <a:avLst/>
              </a:prstGeom>
              <a:noFill/>
              <a:ln w="28575">
                <a:solidFill>
                  <a:srgbClr val="FF3300"/>
                </a:solidFill>
                <a:round/>
                <a:headEnd/>
                <a:tailEnd/>
              </a:ln>
            </p:spPr>
            <p:txBody>
              <a:bodyPr wrap="none" anchor="ctr"/>
              <a:lstStyle/>
              <a:p>
                <a:endParaRPr lang="fr-CH" dirty="0">
                  <a:solidFill>
                    <a:srgbClr val="2B6959"/>
                  </a:solidFill>
                </a:endParaRPr>
              </a:p>
            </p:txBody>
          </p:sp>
          <p:sp>
            <p:nvSpPr>
              <p:cNvPr id="36903" name="Oval 174"/>
              <p:cNvSpPr>
                <a:spLocks noChangeAspect="1" noChangeArrowheads="1"/>
              </p:cNvSpPr>
              <p:nvPr/>
            </p:nvSpPr>
            <p:spPr bwMode="auto">
              <a:xfrm>
                <a:off x="724" y="2032"/>
                <a:ext cx="96" cy="96"/>
              </a:xfrm>
              <a:prstGeom prst="ellipse">
                <a:avLst/>
              </a:prstGeom>
              <a:noFill/>
              <a:ln w="28575">
                <a:solidFill>
                  <a:srgbClr val="FF3300"/>
                </a:solidFill>
                <a:round/>
                <a:headEnd/>
                <a:tailEnd/>
              </a:ln>
            </p:spPr>
            <p:txBody>
              <a:bodyPr wrap="none" anchor="ctr"/>
              <a:lstStyle/>
              <a:p>
                <a:endParaRPr lang="fr-CH" dirty="0">
                  <a:solidFill>
                    <a:srgbClr val="2B6959"/>
                  </a:solidFill>
                </a:endParaRPr>
              </a:p>
            </p:txBody>
          </p:sp>
          <p:sp>
            <p:nvSpPr>
              <p:cNvPr id="36904" name="Oval 175"/>
              <p:cNvSpPr>
                <a:spLocks noChangeAspect="1" noChangeArrowheads="1"/>
              </p:cNvSpPr>
              <p:nvPr/>
            </p:nvSpPr>
            <p:spPr bwMode="auto">
              <a:xfrm>
                <a:off x="816" y="2276"/>
                <a:ext cx="96" cy="96"/>
              </a:xfrm>
              <a:prstGeom prst="ellipse">
                <a:avLst/>
              </a:prstGeom>
              <a:noFill/>
              <a:ln w="28575">
                <a:solidFill>
                  <a:srgbClr val="FF3300"/>
                </a:solidFill>
                <a:round/>
                <a:headEnd/>
                <a:tailEnd/>
              </a:ln>
            </p:spPr>
            <p:txBody>
              <a:bodyPr wrap="none" anchor="ctr"/>
              <a:lstStyle/>
              <a:p>
                <a:endParaRPr lang="fr-CH" dirty="0">
                  <a:solidFill>
                    <a:srgbClr val="2B6959"/>
                  </a:solidFill>
                </a:endParaRPr>
              </a:p>
            </p:txBody>
          </p:sp>
          <p:sp>
            <p:nvSpPr>
              <p:cNvPr id="36905" name="Oval 176"/>
              <p:cNvSpPr>
                <a:spLocks noChangeAspect="1" noChangeArrowheads="1"/>
              </p:cNvSpPr>
              <p:nvPr/>
            </p:nvSpPr>
            <p:spPr bwMode="auto">
              <a:xfrm>
                <a:off x="516" y="2036"/>
                <a:ext cx="96" cy="96"/>
              </a:xfrm>
              <a:prstGeom prst="ellipse">
                <a:avLst/>
              </a:prstGeom>
              <a:noFill/>
              <a:ln w="28575">
                <a:solidFill>
                  <a:srgbClr val="FF3300"/>
                </a:solidFill>
                <a:round/>
                <a:headEnd/>
                <a:tailEnd/>
              </a:ln>
            </p:spPr>
            <p:txBody>
              <a:bodyPr wrap="none" anchor="ctr"/>
              <a:lstStyle/>
              <a:p>
                <a:endParaRPr lang="fr-CH" dirty="0">
                  <a:solidFill>
                    <a:srgbClr val="2B6959"/>
                  </a:solidFill>
                </a:endParaRPr>
              </a:p>
            </p:txBody>
          </p:sp>
          <p:sp>
            <p:nvSpPr>
              <p:cNvPr id="36906" name="Oval 177"/>
              <p:cNvSpPr>
                <a:spLocks noChangeAspect="1" noChangeArrowheads="1"/>
              </p:cNvSpPr>
              <p:nvPr/>
            </p:nvSpPr>
            <p:spPr bwMode="auto">
              <a:xfrm>
                <a:off x="840" y="2392"/>
                <a:ext cx="96" cy="96"/>
              </a:xfrm>
              <a:prstGeom prst="ellipse">
                <a:avLst/>
              </a:prstGeom>
              <a:noFill/>
              <a:ln w="28575">
                <a:solidFill>
                  <a:srgbClr val="FF3300"/>
                </a:solidFill>
                <a:round/>
                <a:headEnd/>
                <a:tailEnd/>
              </a:ln>
            </p:spPr>
            <p:txBody>
              <a:bodyPr wrap="none" anchor="ctr"/>
              <a:lstStyle/>
              <a:p>
                <a:endParaRPr lang="fr-CH" dirty="0">
                  <a:solidFill>
                    <a:srgbClr val="2B6959"/>
                  </a:solidFill>
                </a:endParaRPr>
              </a:p>
            </p:txBody>
          </p:sp>
          <p:sp>
            <p:nvSpPr>
              <p:cNvPr id="36907" name="Oval 178"/>
              <p:cNvSpPr>
                <a:spLocks noChangeAspect="1" noChangeArrowheads="1"/>
              </p:cNvSpPr>
              <p:nvPr/>
            </p:nvSpPr>
            <p:spPr bwMode="auto">
              <a:xfrm>
                <a:off x="568" y="2212"/>
                <a:ext cx="96" cy="96"/>
              </a:xfrm>
              <a:prstGeom prst="ellipse">
                <a:avLst/>
              </a:prstGeom>
              <a:noFill/>
              <a:ln w="28575">
                <a:solidFill>
                  <a:srgbClr val="FF3300"/>
                </a:solidFill>
                <a:round/>
                <a:headEnd/>
                <a:tailEnd/>
              </a:ln>
            </p:spPr>
            <p:txBody>
              <a:bodyPr wrap="none" anchor="ctr"/>
              <a:lstStyle/>
              <a:p>
                <a:endParaRPr lang="fr-CH" dirty="0">
                  <a:solidFill>
                    <a:srgbClr val="2B6959"/>
                  </a:solidFill>
                </a:endParaRPr>
              </a:p>
            </p:txBody>
          </p:sp>
          <p:sp>
            <p:nvSpPr>
              <p:cNvPr id="36908" name="Oval 179"/>
              <p:cNvSpPr>
                <a:spLocks noChangeAspect="1" noChangeArrowheads="1"/>
              </p:cNvSpPr>
              <p:nvPr/>
            </p:nvSpPr>
            <p:spPr bwMode="auto">
              <a:xfrm>
                <a:off x="492" y="2416"/>
                <a:ext cx="96" cy="96"/>
              </a:xfrm>
              <a:prstGeom prst="ellipse">
                <a:avLst/>
              </a:prstGeom>
              <a:noFill/>
              <a:ln w="28575">
                <a:solidFill>
                  <a:srgbClr val="FF3300"/>
                </a:solidFill>
                <a:round/>
                <a:headEnd/>
                <a:tailEnd/>
              </a:ln>
            </p:spPr>
            <p:txBody>
              <a:bodyPr wrap="none" anchor="ctr"/>
              <a:lstStyle/>
              <a:p>
                <a:endParaRPr lang="fr-CH" dirty="0">
                  <a:solidFill>
                    <a:srgbClr val="2B6959"/>
                  </a:solidFill>
                </a:endParaRPr>
              </a:p>
            </p:txBody>
          </p:sp>
          <p:sp>
            <p:nvSpPr>
              <p:cNvPr id="36909" name="Oval 180"/>
              <p:cNvSpPr>
                <a:spLocks noChangeAspect="1" noChangeArrowheads="1"/>
              </p:cNvSpPr>
              <p:nvPr/>
            </p:nvSpPr>
            <p:spPr bwMode="auto">
              <a:xfrm>
                <a:off x="672" y="2316"/>
                <a:ext cx="96" cy="96"/>
              </a:xfrm>
              <a:prstGeom prst="ellipse">
                <a:avLst/>
              </a:prstGeom>
              <a:noFill/>
              <a:ln w="28575">
                <a:solidFill>
                  <a:srgbClr val="FF3300"/>
                </a:solidFill>
                <a:round/>
                <a:headEnd/>
                <a:tailEnd/>
              </a:ln>
            </p:spPr>
            <p:txBody>
              <a:bodyPr wrap="none" anchor="ctr"/>
              <a:lstStyle/>
              <a:p>
                <a:endParaRPr lang="fr-CH" dirty="0">
                  <a:solidFill>
                    <a:srgbClr val="2B6959"/>
                  </a:solidFill>
                </a:endParaRPr>
              </a:p>
            </p:txBody>
          </p:sp>
          <p:sp>
            <p:nvSpPr>
              <p:cNvPr id="36910" name="Oval 181"/>
              <p:cNvSpPr>
                <a:spLocks noChangeAspect="1" noChangeArrowheads="1"/>
              </p:cNvSpPr>
              <p:nvPr/>
            </p:nvSpPr>
            <p:spPr bwMode="auto">
              <a:xfrm>
                <a:off x="652" y="2552"/>
                <a:ext cx="96" cy="96"/>
              </a:xfrm>
              <a:prstGeom prst="ellipse">
                <a:avLst/>
              </a:prstGeom>
              <a:noFill/>
              <a:ln w="28575">
                <a:solidFill>
                  <a:srgbClr val="FF3300"/>
                </a:solidFill>
                <a:round/>
                <a:headEnd/>
                <a:tailEnd/>
              </a:ln>
            </p:spPr>
            <p:txBody>
              <a:bodyPr wrap="none" anchor="ctr"/>
              <a:lstStyle/>
              <a:p>
                <a:endParaRPr lang="fr-CH" dirty="0">
                  <a:solidFill>
                    <a:srgbClr val="2B6959"/>
                  </a:solidFill>
                </a:endParaRPr>
              </a:p>
            </p:txBody>
          </p:sp>
          <p:sp>
            <p:nvSpPr>
              <p:cNvPr id="36911" name="Oval 182"/>
              <p:cNvSpPr>
                <a:spLocks noChangeAspect="1" noChangeArrowheads="1"/>
              </p:cNvSpPr>
              <p:nvPr/>
            </p:nvSpPr>
            <p:spPr bwMode="auto">
              <a:xfrm>
                <a:off x="856" y="2652"/>
                <a:ext cx="96" cy="96"/>
              </a:xfrm>
              <a:prstGeom prst="ellipse">
                <a:avLst/>
              </a:prstGeom>
              <a:noFill/>
              <a:ln w="28575">
                <a:solidFill>
                  <a:srgbClr val="FF3300"/>
                </a:solidFill>
                <a:round/>
                <a:headEnd/>
                <a:tailEnd/>
              </a:ln>
            </p:spPr>
            <p:txBody>
              <a:bodyPr wrap="none" anchor="ctr"/>
              <a:lstStyle/>
              <a:p>
                <a:endParaRPr lang="fr-CH" dirty="0">
                  <a:solidFill>
                    <a:srgbClr val="2B6959"/>
                  </a:solidFill>
                </a:endParaRPr>
              </a:p>
            </p:txBody>
          </p:sp>
          <p:sp>
            <p:nvSpPr>
              <p:cNvPr id="36912" name="Oval 183"/>
              <p:cNvSpPr>
                <a:spLocks noChangeAspect="1" noChangeArrowheads="1"/>
              </p:cNvSpPr>
              <p:nvPr/>
            </p:nvSpPr>
            <p:spPr bwMode="auto">
              <a:xfrm>
                <a:off x="832" y="2796"/>
                <a:ext cx="96" cy="96"/>
              </a:xfrm>
              <a:prstGeom prst="ellipse">
                <a:avLst/>
              </a:prstGeom>
              <a:noFill/>
              <a:ln w="28575">
                <a:solidFill>
                  <a:srgbClr val="FF3300"/>
                </a:solidFill>
                <a:round/>
                <a:headEnd/>
                <a:tailEnd/>
              </a:ln>
            </p:spPr>
            <p:txBody>
              <a:bodyPr wrap="none" anchor="ctr"/>
              <a:lstStyle/>
              <a:p>
                <a:endParaRPr lang="fr-CH" dirty="0">
                  <a:solidFill>
                    <a:srgbClr val="2B6959"/>
                  </a:solidFill>
                </a:endParaRPr>
              </a:p>
            </p:txBody>
          </p:sp>
          <p:sp>
            <p:nvSpPr>
              <p:cNvPr id="36913" name="Oval 184"/>
              <p:cNvSpPr>
                <a:spLocks noChangeAspect="1" noChangeArrowheads="1"/>
              </p:cNvSpPr>
              <p:nvPr/>
            </p:nvSpPr>
            <p:spPr bwMode="auto">
              <a:xfrm>
                <a:off x="920" y="2944"/>
                <a:ext cx="96" cy="96"/>
              </a:xfrm>
              <a:prstGeom prst="ellipse">
                <a:avLst/>
              </a:prstGeom>
              <a:noFill/>
              <a:ln w="28575">
                <a:solidFill>
                  <a:srgbClr val="FF3300"/>
                </a:solidFill>
                <a:round/>
                <a:headEnd/>
                <a:tailEnd/>
              </a:ln>
            </p:spPr>
            <p:txBody>
              <a:bodyPr wrap="none" anchor="ctr"/>
              <a:lstStyle/>
              <a:p>
                <a:endParaRPr lang="fr-CH" dirty="0">
                  <a:solidFill>
                    <a:srgbClr val="2B6959"/>
                  </a:solidFill>
                </a:endParaRPr>
              </a:p>
            </p:txBody>
          </p:sp>
          <p:sp>
            <p:nvSpPr>
              <p:cNvPr id="36914" name="Oval 185"/>
              <p:cNvSpPr>
                <a:spLocks noChangeAspect="1" noChangeArrowheads="1"/>
              </p:cNvSpPr>
              <p:nvPr/>
            </p:nvSpPr>
            <p:spPr bwMode="auto">
              <a:xfrm>
                <a:off x="720" y="3052"/>
                <a:ext cx="96" cy="96"/>
              </a:xfrm>
              <a:prstGeom prst="ellipse">
                <a:avLst/>
              </a:prstGeom>
              <a:noFill/>
              <a:ln w="28575">
                <a:solidFill>
                  <a:srgbClr val="FF3300"/>
                </a:solidFill>
                <a:round/>
                <a:headEnd/>
                <a:tailEnd/>
              </a:ln>
            </p:spPr>
            <p:txBody>
              <a:bodyPr wrap="none" anchor="ctr"/>
              <a:lstStyle/>
              <a:p>
                <a:endParaRPr lang="fr-CH" dirty="0">
                  <a:solidFill>
                    <a:srgbClr val="2B6959"/>
                  </a:solidFill>
                </a:endParaRPr>
              </a:p>
            </p:txBody>
          </p:sp>
          <p:sp>
            <p:nvSpPr>
              <p:cNvPr id="36915" name="Oval 186"/>
              <p:cNvSpPr>
                <a:spLocks noChangeAspect="1" noChangeArrowheads="1"/>
              </p:cNvSpPr>
              <p:nvPr/>
            </p:nvSpPr>
            <p:spPr bwMode="auto">
              <a:xfrm>
                <a:off x="720" y="2792"/>
                <a:ext cx="96" cy="96"/>
              </a:xfrm>
              <a:prstGeom prst="ellipse">
                <a:avLst/>
              </a:prstGeom>
              <a:noFill/>
              <a:ln w="28575">
                <a:solidFill>
                  <a:srgbClr val="FF3300"/>
                </a:solidFill>
                <a:round/>
                <a:headEnd/>
                <a:tailEnd/>
              </a:ln>
            </p:spPr>
            <p:txBody>
              <a:bodyPr wrap="none" anchor="ctr"/>
              <a:lstStyle/>
              <a:p>
                <a:endParaRPr lang="fr-CH" dirty="0">
                  <a:solidFill>
                    <a:srgbClr val="2B6959"/>
                  </a:solidFill>
                </a:endParaRPr>
              </a:p>
            </p:txBody>
          </p:sp>
          <p:sp>
            <p:nvSpPr>
              <p:cNvPr id="36916" name="Oval 187"/>
              <p:cNvSpPr>
                <a:spLocks noChangeAspect="1" noChangeArrowheads="1"/>
              </p:cNvSpPr>
              <p:nvPr/>
            </p:nvSpPr>
            <p:spPr bwMode="auto">
              <a:xfrm>
                <a:off x="588" y="2648"/>
                <a:ext cx="96" cy="96"/>
              </a:xfrm>
              <a:prstGeom prst="ellipse">
                <a:avLst/>
              </a:prstGeom>
              <a:noFill/>
              <a:ln w="28575">
                <a:solidFill>
                  <a:srgbClr val="FF3300"/>
                </a:solidFill>
                <a:round/>
                <a:headEnd/>
                <a:tailEnd/>
              </a:ln>
            </p:spPr>
            <p:txBody>
              <a:bodyPr wrap="none" anchor="ctr"/>
              <a:lstStyle/>
              <a:p>
                <a:endParaRPr lang="fr-CH" dirty="0">
                  <a:solidFill>
                    <a:srgbClr val="2B6959"/>
                  </a:solidFill>
                </a:endParaRPr>
              </a:p>
            </p:txBody>
          </p:sp>
          <p:sp>
            <p:nvSpPr>
              <p:cNvPr id="36917" name="Oval 188"/>
              <p:cNvSpPr>
                <a:spLocks noChangeAspect="1" noChangeArrowheads="1"/>
              </p:cNvSpPr>
              <p:nvPr/>
            </p:nvSpPr>
            <p:spPr bwMode="auto">
              <a:xfrm>
                <a:off x="512" y="2736"/>
                <a:ext cx="96" cy="96"/>
              </a:xfrm>
              <a:prstGeom prst="ellipse">
                <a:avLst/>
              </a:prstGeom>
              <a:noFill/>
              <a:ln w="28575">
                <a:solidFill>
                  <a:srgbClr val="FF3300"/>
                </a:solidFill>
                <a:round/>
                <a:headEnd/>
                <a:tailEnd/>
              </a:ln>
            </p:spPr>
            <p:txBody>
              <a:bodyPr wrap="none" anchor="ctr"/>
              <a:lstStyle/>
              <a:p>
                <a:endParaRPr lang="fr-CH" dirty="0">
                  <a:solidFill>
                    <a:srgbClr val="2B6959"/>
                  </a:solidFill>
                </a:endParaRPr>
              </a:p>
            </p:txBody>
          </p:sp>
        </p:grpSp>
      </p:grpSp>
      <p:pic>
        <p:nvPicPr>
          <p:cNvPr id="210110" name="Picture 190" descr="lisbon"/>
          <p:cNvPicPr>
            <a:picLocks noChangeAspect="1" noChangeArrowheads="1"/>
          </p:cNvPicPr>
          <p:nvPr/>
        </p:nvPicPr>
        <p:blipFill>
          <a:blip r:embed="rId4" cstate="print"/>
          <a:srcRect t="4546"/>
          <a:stretch>
            <a:fillRect/>
          </a:stretch>
        </p:blipFill>
        <p:spPr bwMode="auto">
          <a:xfrm>
            <a:off x="4434659" y="4775758"/>
            <a:ext cx="1058646" cy="1371600"/>
          </a:xfrm>
          <a:prstGeom prst="rect">
            <a:avLst/>
          </a:prstGeom>
          <a:noFill/>
          <a:ln w="9525">
            <a:noFill/>
            <a:miter lim="800000"/>
            <a:headEnd/>
            <a:tailEnd/>
          </a:ln>
        </p:spPr>
      </p:pic>
      <p:pic>
        <p:nvPicPr>
          <p:cNvPr id="210113" name="Picture 193" descr="Lisbon_3"/>
          <p:cNvPicPr>
            <a:picLocks noChangeAspect="1" noChangeArrowheads="1"/>
          </p:cNvPicPr>
          <p:nvPr/>
        </p:nvPicPr>
        <p:blipFill>
          <a:blip r:embed="rId5" cstate="print"/>
          <a:srcRect/>
          <a:stretch>
            <a:fillRect/>
          </a:stretch>
        </p:blipFill>
        <p:spPr bwMode="auto">
          <a:xfrm>
            <a:off x="5627003" y="4786331"/>
            <a:ext cx="1025204" cy="1371600"/>
          </a:xfrm>
          <a:prstGeom prst="rect">
            <a:avLst/>
          </a:prstGeom>
          <a:noFill/>
          <a:ln w="9525">
            <a:noFill/>
            <a:miter lim="800000"/>
            <a:headEnd/>
            <a:tailEnd/>
          </a:ln>
        </p:spPr>
      </p:pic>
      <p:pic>
        <p:nvPicPr>
          <p:cNvPr id="210119" name="Picture 199"/>
          <p:cNvPicPr>
            <a:picLocks noChangeAspect="1" noChangeArrowheads="1"/>
          </p:cNvPicPr>
          <p:nvPr/>
        </p:nvPicPr>
        <p:blipFill>
          <a:blip r:embed="rId6" cstate="print"/>
          <a:srcRect l="23112" t="14778" r="32834" b="48607"/>
          <a:stretch>
            <a:fillRect/>
          </a:stretch>
        </p:blipFill>
        <p:spPr bwMode="auto">
          <a:xfrm>
            <a:off x="985683" y="4740212"/>
            <a:ext cx="1025737" cy="1371600"/>
          </a:xfrm>
          <a:prstGeom prst="rect">
            <a:avLst/>
          </a:prstGeom>
          <a:noFill/>
          <a:ln w="9525">
            <a:noFill/>
            <a:miter lim="800000"/>
            <a:headEnd/>
            <a:tailEnd/>
          </a:ln>
        </p:spPr>
      </p:pic>
      <p:sp>
        <p:nvSpPr>
          <p:cNvPr id="99" name="Rectangle 3">
            <a:extLst>
              <a:ext uri="{FF2B5EF4-FFF2-40B4-BE49-F238E27FC236}">
                <a16:creationId xmlns:a16="http://schemas.microsoft.com/office/drawing/2014/main" id="{C5035EF2-EAF0-4B9A-B704-3EE485A6CF72}"/>
              </a:ext>
            </a:extLst>
          </p:cNvPr>
          <p:cNvSpPr>
            <a:spLocks noChangeArrowheads="1"/>
          </p:cNvSpPr>
          <p:nvPr/>
        </p:nvSpPr>
        <p:spPr bwMode="auto">
          <a:xfrm>
            <a:off x="888927" y="988430"/>
            <a:ext cx="7956550" cy="669925"/>
          </a:xfrm>
          <a:prstGeom prst="rect">
            <a:avLst/>
          </a:prstGeom>
          <a:noFill/>
          <a:ln w="9525">
            <a:noFill/>
            <a:miter lim="800000"/>
            <a:headEnd/>
            <a:tailEnd/>
          </a:ln>
        </p:spPr>
        <p:txBody>
          <a:bodyPr lIns="91429" tIns="45715" rIns="91429" bIns="45715" anchor="ctr"/>
          <a:lstStyle/>
          <a:p>
            <a:r>
              <a:rPr lang="en-US" sz="2600" u="sng" dirty="0">
                <a:solidFill>
                  <a:srgbClr val="2B6959"/>
                </a:solidFill>
                <a:latin typeface="Arial" panose="020B0604020202020204" pitchFamily="34" charset="0"/>
                <a:cs typeface="Arial" panose="020B0604020202020204" pitchFamily="34" charset="0"/>
              </a:rPr>
              <a:t>Catchment area</a:t>
            </a:r>
          </a:p>
        </p:txBody>
      </p:sp>
      <p:sp>
        <p:nvSpPr>
          <p:cNvPr id="100" name="Title 1">
            <a:extLst>
              <a:ext uri="{FF2B5EF4-FFF2-40B4-BE49-F238E27FC236}">
                <a16:creationId xmlns:a16="http://schemas.microsoft.com/office/drawing/2014/main" id="{ABEAA587-5854-481E-B2F5-46EE2E15ECFC}"/>
              </a:ext>
            </a:extLst>
          </p:cNvPr>
          <p:cNvSpPr txBox="1">
            <a:spLocks/>
          </p:cNvSpPr>
          <p:nvPr/>
        </p:nvSpPr>
        <p:spPr>
          <a:xfrm>
            <a:off x="0" y="368888"/>
            <a:ext cx="9144000" cy="718822"/>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i="0" u="none" strike="noStrike" kern="1200" cap="none" spc="0" normalizeH="0" baseline="0" dirty="0">
                <a:ln>
                  <a:noFill/>
                </a:ln>
                <a:solidFill>
                  <a:srgbClr val="346667"/>
                </a:solidFill>
                <a:effectLst/>
                <a:uLnTx/>
                <a:uFillTx/>
                <a:latin typeface="Arial" charset="0"/>
                <a:ea typeface="Arial" charset="0"/>
                <a:cs typeface="Arial" charset="0"/>
              </a:rPr>
              <a:t>GIS-based approaches to measure physical accessibility to health care services</a:t>
            </a:r>
          </a:p>
        </p:txBody>
      </p:sp>
      <p:sp>
        <p:nvSpPr>
          <p:cNvPr id="101" name="Rectangle 3">
            <a:extLst>
              <a:ext uri="{FF2B5EF4-FFF2-40B4-BE49-F238E27FC236}">
                <a16:creationId xmlns:a16="http://schemas.microsoft.com/office/drawing/2014/main" id="{8E334685-D5CD-4D9B-B5A3-E846F74F04EE}"/>
              </a:ext>
            </a:extLst>
          </p:cNvPr>
          <p:cNvSpPr>
            <a:spLocks noChangeArrowheads="1"/>
          </p:cNvSpPr>
          <p:nvPr/>
        </p:nvSpPr>
        <p:spPr bwMode="auto">
          <a:xfrm>
            <a:off x="905689" y="2615132"/>
            <a:ext cx="3827089" cy="386141"/>
          </a:xfrm>
          <a:prstGeom prst="rect">
            <a:avLst/>
          </a:prstGeom>
          <a:noFill/>
          <a:ln w="9525">
            <a:noFill/>
            <a:miter lim="800000"/>
            <a:headEnd/>
            <a:tailEnd/>
          </a:ln>
        </p:spPr>
        <p:txBody>
          <a:bodyPr lIns="91429" tIns="45715" rIns="91429" bIns="45715" anchor="ctr"/>
          <a:lstStyle/>
          <a:p>
            <a:pPr marL="342900" indent="-342900">
              <a:buFont typeface="Arial" panose="020B0604020202020204" pitchFamily="34" charset="0"/>
              <a:buChar char="•"/>
            </a:pPr>
            <a:r>
              <a:rPr lang="en-US" sz="2400" dirty="0">
                <a:solidFill>
                  <a:srgbClr val="2B6959"/>
                </a:solidFill>
                <a:latin typeface="Arial" panose="020B0604020202020204" pitchFamily="34" charset="0"/>
                <a:cs typeface="Arial" panose="020B0604020202020204" pitchFamily="34" charset="0"/>
              </a:rPr>
              <a:t>Based on survey data</a:t>
            </a:r>
          </a:p>
        </p:txBody>
      </p:sp>
      <p:sp>
        <p:nvSpPr>
          <p:cNvPr id="102" name="Text Box 144">
            <a:extLst>
              <a:ext uri="{FF2B5EF4-FFF2-40B4-BE49-F238E27FC236}">
                <a16:creationId xmlns:a16="http://schemas.microsoft.com/office/drawing/2014/main" id="{6DDBB06D-087D-47C0-B432-EA9F0184E3F0}"/>
              </a:ext>
            </a:extLst>
          </p:cNvPr>
          <p:cNvSpPr txBox="1">
            <a:spLocks noChangeArrowheads="1"/>
          </p:cNvSpPr>
          <p:nvPr/>
        </p:nvSpPr>
        <p:spPr bwMode="auto">
          <a:xfrm>
            <a:off x="5547718" y="2612143"/>
            <a:ext cx="1550104" cy="338554"/>
          </a:xfrm>
          <a:prstGeom prst="rect">
            <a:avLst/>
          </a:prstGeom>
          <a:noFill/>
          <a:ln w="9525">
            <a:noFill/>
            <a:miter lim="800000"/>
            <a:headEnd/>
            <a:tailEnd/>
          </a:ln>
        </p:spPr>
        <p:txBody>
          <a:bodyPr wrap="none">
            <a:spAutoFit/>
          </a:bodyPr>
          <a:lstStyle/>
          <a:p>
            <a:pPr eaLnBrk="0" hangingPunct="0"/>
            <a:r>
              <a:rPr lang="de-DE" sz="1600" dirty="0">
                <a:solidFill>
                  <a:srgbClr val="346667"/>
                </a:solidFill>
                <a:latin typeface="Tahoma" pitchFamily="34" charset="0"/>
                <a:cs typeface="Tahoma" pitchFamily="34" charset="0"/>
              </a:rPr>
              <a:t>Spider diagram</a:t>
            </a:r>
          </a:p>
        </p:txBody>
      </p:sp>
      <p:pic>
        <p:nvPicPr>
          <p:cNvPr id="5" name="Picture 4">
            <a:extLst>
              <a:ext uri="{FF2B5EF4-FFF2-40B4-BE49-F238E27FC236}">
                <a16:creationId xmlns:a16="http://schemas.microsoft.com/office/drawing/2014/main" id="{0AA983D4-7514-42B2-8845-2F4FB396EF31}"/>
              </a:ext>
            </a:extLst>
          </p:cNvPr>
          <p:cNvPicPr>
            <a:picLocks noChangeAspect="1"/>
          </p:cNvPicPr>
          <p:nvPr/>
        </p:nvPicPr>
        <p:blipFill rotWithShape="1">
          <a:blip r:embed="rId7"/>
          <a:srcRect l="47637" t="34031" r="27301" b="4100"/>
          <a:stretch/>
        </p:blipFill>
        <p:spPr>
          <a:xfrm>
            <a:off x="7197663" y="3752216"/>
            <a:ext cx="1025738" cy="1371600"/>
          </a:xfrm>
          <a:prstGeom prst="rect">
            <a:avLst/>
          </a:prstGeom>
        </p:spPr>
      </p:pic>
      <p:sp>
        <p:nvSpPr>
          <p:cNvPr id="104" name="Rectangle 3">
            <a:extLst>
              <a:ext uri="{FF2B5EF4-FFF2-40B4-BE49-F238E27FC236}">
                <a16:creationId xmlns:a16="http://schemas.microsoft.com/office/drawing/2014/main" id="{F270CC2D-5C67-40F9-8017-BCF43EA9ADA6}"/>
              </a:ext>
            </a:extLst>
          </p:cNvPr>
          <p:cNvSpPr>
            <a:spLocks noChangeArrowheads="1"/>
          </p:cNvSpPr>
          <p:nvPr/>
        </p:nvSpPr>
        <p:spPr bwMode="auto">
          <a:xfrm>
            <a:off x="888927" y="4021734"/>
            <a:ext cx="6347369" cy="386141"/>
          </a:xfrm>
          <a:prstGeom prst="rect">
            <a:avLst/>
          </a:prstGeom>
          <a:noFill/>
          <a:ln w="9525">
            <a:noFill/>
            <a:miter lim="800000"/>
            <a:headEnd/>
            <a:tailEnd/>
          </a:ln>
        </p:spPr>
        <p:txBody>
          <a:bodyPr lIns="91429" tIns="45715" rIns="91429" bIns="45715" anchor="ctr"/>
          <a:lstStyle/>
          <a:p>
            <a:pPr marL="342900" indent="-342900">
              <a:buFont typeface="Arial" panose="020B0604020202020204" pitchFamily="34" charset="0"/>
              <a:buChar char="•"/>
            </a:pPr>
            <a:r>
              <a:rPr lang="en-US" sz="2400" dirty="0">
                <a:solidFill>
                  <a:srgbClr val="2B6959"/>
                </a:solidFill>
                <a:latin typeface="Arial" panose="020B0604020202020204" pitchFamily="34" charset="0"/>
                <a:cs typeface="Arial" panose="020B0604020202020204" pitchFamily="34" charset="0"/>
              </a:rPr>
              <a:t>Using GIS-based approaches (model)</a:t>
            </a:r>
          </a:p>
        </p:txBody>
      </p:sp>
      <p:pic>
        <p:nvPicPr>
          <p:cNvPr id="105" name="Picture 20">
            <a:extLst>
              <a:ext uri="{FF2B5EF4-FFF2-40B4-BE49-F238E27FC236}">
                <a16:creationId xmlns:a16="http://schemas.microsoft.com/office/drawing/2014/main" id="{A6F766C5-6DEC-4AAC-91C9-051E56F434CB}"/>
              </a:ext>
            </a:extLst>
          </p:cNvPr>
          <p:cNvPicPr>
            <a:picLocks noChangeAspect="1" noChangeArrowheads="1"/>
          </p:cNvPicPr>
          <p:nvPr/>
        </p:nvPicPr>
        <p:blipFill>
          <a:blip r:embed="rId8" cstate="print"/>
          <a:srcRect l="29675" t="20154" r="23087" b="8180"/>
          <a:stretch>
            <a:fillRect/>
          </a:stretch>
        </p:blipFill>
        <p:spPr bwMode="auto">
          <a:xfrm>
            <a:off x="7206135" y="5308127"/>
            <a:ext cx="1011642" cy="1368287"/>
          </a:xfrm>
          <a:prstGeom prst="rect">
            <a:avLst/>
          </a:prstGeom>
          <a:noFill/>
          <a:ln w="9525">
            <a:solidFill>
              <a:schemeClr val="tx1"/>
            </a:solidFill>
            <a:miter lim="800000"/>
            <a:headEnd/>
            <a:tailEnd/>
          </a:ln>
        </p:spPr>
      </p:pic>
      <p:sp>
        <p:nvSpPr>
          <p:cNvPr id="106" name="Text Box 144">
            <a:extLst>
              <a:ext uri="{FF2B5EF4-FFF2-40B4-BE49-F238E27FC236}">
                <a16:creationId xmlns:a16="http://schemas.microsoft.com/office/drawing/2014/main" id="{D99F1997-8450-4C03-A2DC-75E112E46D03}"/>
              </a:ext>
            </a:extLst>
          </p:cNvPr>
          <p:cNvSpPr txBox="1">
            <a:spLocks noChangeArrowheads="1"/>
          </p:cNvSpPr>
          <p:nvPr/>
        </p:nvSpPr>
        <p:spPr bwMode="auto">
          <a:xfrm>
            <a:off x="775493" y="4381321"/>
            <a:ext cx="1552028" cy="338554"/>
          </a:xfrm>
          <a:prstGeom prst="rect">
            <a:avLst/>
          </a:prstGeom>
          <a:noFill/>
          <a:ln w="9525">
            <a:noFill/>
            <a:miter lim="800000"/>
            <a:headEnd/>
            <a:tailEnd/>
          </a:ln>
        </p:spPr>
        <p:txBody>
          <a:bodyPr wrap="none">
            <a:spAutoFit/>
          </a:bodyPr>
          <a:lstStyle/>
          <a:p>
            <a:pPr eaLnBrk="0" hangingPunct="0"/>
            <a:r>
              <a:rPr lang="de-DE" sz="1600" dirty="0">
                <a:solidFill>
                  <a:srgbClr val="346667"/>
                </a:solidFill>
                <a:latin typeface="Tahoma" pitchFamily="34" charset="0"/>
                <a:cs typeface="Tahoma" pitchFamily="34" charset="0"/>
              </a:rPr>
              <a:t>Distance based</a:t>
            </a:r>
          </a:p>
        </p:txBody>
      </p:sp>
      <p:sp>
        <p:nvSpPr>
          <p:cNvPr id="107" name="Text Box 144">
            <a:extLst>
              <a:ext uri="{FF2B5EF4-FFF2-40B4-BE49-F238E27FC236}">
                <a16:creationId xmlns:a16="http://schemas.microsoft.com/office/drawing/2014/main" id="{26C15803-198C-49D7-B433-067151D2B472}"/>
              </a:ext>
            </a:extLst>
          </p:cNvPr>
          <p:cNvSpPr txBox="1">
            <a:spLocks noChangeArrowheads="1"/>
          </p:cNvSpPr>
          <p:nvPr/>
        </p:nvSpPr>
        <p:spPr bwMode="auto">
          <a:xfrm>
            <a:off x="2982245" y="4392726"/>
            <a:ext cx="772969" cy="338554"/>
          </a:xfrm>
          <a:prstGeom prst="rect">
            <a:avLst/>
          </a:prstGeom>
          <a:noFill/>
          <a:ln w="9525">
            <a:noFill/>
            <a:miter lim="800000"/>
            <a:headEnd/>
            <a:tailEnd/>
          </a:ln>
        </p:spPr>
        <p:txBody>
          <a:bodyPr wrap="none">
            <a:spAutoFit/>
          </a:bodyPr>
          <a:lstStyle/>
          <a:p>
            <a:pPr eaLnBrk="0" hangingPunct="0"/>
            <a:r>
              <a:rPr lang="de-DE" sz="1600" dirty="0">
                <a:solidFill>
                  <a:srgbClr val="346667"/>
                </a:solidFill>
                <a:latin typeface="Tahoma" pitchFamily="34" charset="0"/>
                <a:cs typeface="Tahoma" pitchFamily="34" charset="0"/>
              </a:rPr>
              <a:t>Hybrid</a:t>
            </a:r>
          </a:p>
        </p:txBody>
      </p:sp>
      <p:sp>
        <p:nvSpPr>
          <p:cNvPr id="108" name="Text Box 144">
            <a:extLst>
              <a:ext uri="{FF2B5EF4-FFF2-40B4-BE49-F238E27FC236}">
                <a16:creationId xmlns:a16="http://schemas.microsoft.com/office/drawing/2014/main" id="{32A1F59F-194E-45B6-97A3-7141FEB65D32}"/>
              </a:ext>
            </a:extLst>
          </p:cNvPr>
          <p:cNvSpPr txBox="1">
            <a:spLocks noChangeArrowheads="1"/>
          </p:cNvSpPr>
          <p:nvPr/>
        </p:nvSpPr>
        <p:spPr bwMode="auto">
          <a:xfrm>
            <a:off x="4355976" y="4386994"/>
            <a:ext cx="1774909" cy="338554"/>
          </a:xfrm>
          <a:prstGeom prst="rect">
            <a:avLst/>
          </a:prstGeom>
          <a:noFill/>
          <a:ln w="9525">
            <a:noFill/>
            <a:miter lim="800000"/>
            <a:headEnd/>
            <a:tailEnd/>
          </a:ln>
        </p:spPr>
        <p:txBody>
          <a:bodyPr wrap="none">
            <a:spAutoFit/>
          </a:bodyPr>
          <a:lstStyle/>
          <a:p>
            <a:pPr eaLnBrk="0" hangingPunct="0"/>
            <a:r>
              <a:rPr lang="de-DE" sz="1600" dirty="0">
                <a:solidFill>
                  <a:srgbClr val="346667"/>
                </a:solidFill>
                <a:latin typeface="Tahoma" pitchFamily="34" charset="0"/>
                <a:cs typeface="Tahoma" pitchFamily="34" charset="0"/>
              </a:rPr>
              <a:t>Travel time based</a:t>
            </a:r>
          </a:p>
        </p:txBody>
      </p:sp>
      <p:sp>
        <p:nvSpPr>
          <p:cNvPr id="109" name="Rectangle 108">
            <a:extLst>
              <a:ext uri="{FF2B5EF4-FFF2-40B4-BE49-F238E27FC236}">
                <a16:creationId xmlns:a16="http://schemas.microsoft.com/office/drawing/2014/main" id="{7FFD7DD2-F813-4257-A1CC-1C0F304511E4}"/>
              </a:ext>
            </a:extLst>
          </p:cNvPr>
          <p:cNvSpPr/>
          <p:nvPr/>
        </p:nvSpPr>
        <p:spPr>
          <a:xfrm>
            <a:off x="801359" y="6489112"/>
            <a:ext cx="1552028" cy="276999"/>
          </a:xfrm>
          <a:prstGeom prst="rect">
            <a:avLst/>
          </a:prstGeom>
        </p:spPr>
        <p:txBody>
          <a:bodyPr wrap="square">
            <a:spAutoFit/>
          </a:bodyPr>
          <a:lstStyle/>
          <a:p>
            <a:r>
              <a:rPr lang="en-PH" sz="1200" baseline="30000" dirty="0">
                <a:solidFill>
                  <a:srgbClr val="346667"/>
                </a:solidFill>
              </a:rPr>
              <a:t>1</a:t>
            </a:r>
            <a:r>
              <a:rPr lang="en-PH" sz="1200" dirty="0">
                <a:solidFill>
                  <a:srgbClr val="346667"/>
                </a:solidFill>
              </a:rPr>
              <a:t> www.wikipedia.org </a:t>
            </a:r>
          </a:p>
        </p:txBody>
      </p:sp>
      <p:sp>
        <p:nvSpPr>
          <p:cNvPr id="110" name="Text Box 144">
            <a:extLst>
              <a:ext uri="{FF2B5EF4-FFF2-40B4-BE49-F238E27FC236}">
                <a16:creationId xmlns:a16="http://schemas.microsoft.com/office/drawing/2014/main" id="{F420F591-BB0B-4411-B31D-074C27535A94}"/>
              </a:ext>
            </a:extLst>
          </p:cNvPr>
          <p:cNvSpPr txBox="1">
            <a:spLocks noChangeArrowheads="1"/>
          </p:cNvSpPr>
          <p:nvPr/>
        </p:nvSpPr>
        <p:spPr bwMode="auto">
          <a:xfrm>
            <a:off x="812332" y="6111812"/>
            <a:ext cx="1265090" cy="261610"/>
          </a:xfrm>
          <a:prstGeom prst="rect">
            <a:avLst/>
          </a:prstGeom>
          <a:noFill/>
          <a:ln w="9525">
            <a:noFill/>
            <a:miter lim="800000"/>
            <a:headEnd/>
            <a:tailEnd/>
          </a:ln>
        </p:spPr>
        <p:txBody>
          <a:bodyPr wrap="none">
            <a:spAutoFit/>
          </a:bodyPr>
          <a:lstStyle/>
          <a:p>
            <a:pPr eaLnBrk="0" hangingPunct="0"/>
            <a:r>
              <a:rPr lang="de-DE" sz="1100">
                <a:solidFill>
                  <a:srgbClr val="346667"/>
                </a:solidFill>
                <a:latin typeface="Tahoma" pitchFamily="34" charset="0"/>
                <a:cs typeface="Tahoma" pitchFamily="34" charset="0"/>
              </a:rPr>
              <a:t>Thiessen </a:t>
            </a:r>
            <a:r>
              <a:rPr lang="de-DE" sz="1100" dirty="0">
                <a:solidFill>
                  <a:srgbClr val="346667"/>
                </a:solidFill>
                <a:latin typeface="Tahoma" pitchFamily="34" charset="0"/>
                <a:cs typeface="Tahoma" pitchFamily="34" charset="0"/>
              </a:rPr>
              <a:t>polygon</a:t>
            </a:r>
          </a:p>
        </p:txBody>
      </p:sp>
      <p:sp>
        <p:nvSpPr>
          <p:cNvPr id="111" name="Text Box 144">
            <a:extLst>
              <a:ext uri="{FF2B5EF4-FFF2-40B4-BE49-F238E27FC236}">
                <a16:creationId xmlns:a16="http://schemas.microsoft.com/office/drawing/2014/main" id="{3A929DB8-AC88-4840-8F60-8E54FF7E6CA0}"/>
              </a:ext>
            </a:extLst>
          </p:cNvPr>
          <p:cNvSpPr txBox="1">
            <a:spLocks noChangeArrowheads="1"/>
          </p:cNvSpPr>
          <p:nvPr/>
        </p:nvSpPr>
        <p:spPr bwMode="auto">
          <a:xfrm>
            <a:off x="3054972" y="6079819"/>
            <a:ext cx="561372" cy="261610"/>
          </a:xfrm>
          <a:prstGeom prst="rect">
            <a:avLst/>
          </a:prstGeom>
          <a:noFill/>
          <a:ln w="9525">
            <a:noFill/>
            <a:miter lim="800000"/>
            <a:headEnd/>
            <a:tailEnd/>
          </a:ln>
        </p:spPr>
        <p:txBody>
          <a:bodyPr wrap="none">
            <a:spAutoFit/>
          </a:bodyPr>
          <a:lstStyle/>
          <a:p>
            <a:pPr eaLnBrk="0" hangingPunct="0"/>
            <a:r>
              <a:rPr lang="de-DE" sz="1100" dirty="0">
                <a:solidFill>
                  <a:srgbClr val="346667"/>
                </a:solidFill>
                <a:latin typeface="Tahoma" pitchFamily="34" charset="0"/>
                <a:cs typeface="Tahoma" pitchFamily="34" charset="0"/>
              </a:rPr>
              <a:t>Buffer</a:t>
            </a:r>
          </a:p>
        </p:txBody>
      </p:sp>
      <p:sp>
        <p:nvSpPr>
          <p:cNvPr id="112" name="Text Box 144">
            <a:extLst>
              <a:ext uri="{FF2B5EF4-FFF2-40B4-BE49-F238E27FC236}">
                <a16:creationId xmlns:a16="http://schemas.microsoft.com/office/drawing/2014/main" id="{B6D638E6-6A88-40C8-A933-1302E3A58406}"/>
              </a:ext>
            </a:extLst>
          </p:cNvPr>
          <p:cNvSpPr txBox="1">
            <a:spLocks noChangeArrowheads="1"/>
          </p:cNvSpPr>
          <p:nvPr/>
        </p:nvSpPr>
        <p:spPr bwMode="auto">
          <a:xfrm>
            <a:off x="4639906" y="6147358"/>
            <a:ext cx="702436" cy="261610"/>
          </a:xfrm>
          <a:prstGeom prst="rect">
            <a:avLst/>
          </a:prstGeom>
          <a:noFill/>
          <a:ln w="9525">
            <a:noFill/>
            <a:miter lim="800000"/>
            <a:headEnd/>
            <a:tailEnd/>
          </a:ln>
        </p:spPr>
        <p:txBody>
          <a:bodyPr wrap="none">
            <a:spAutoFit/>
          </a:bodyPr>
          <a:lstStyle/>
          <a:p>
            <a:pPr eaLnBrk="0" hangingPunct="0"/>
            <a:r>
              <a:rPr lang="de-DE" sz="1100" dirty="0">
                <a:solidFill>
                  <a:srgbClr val="346667"/>
                </a:solidFill>
                <a:latin typeface="Tahoma" pitchFamily="34" charset="0"/>
                <a:cs typeface="Tahoma" pitchFamily="34" charset="0"/>
              </a:rPr>
              <a:t>Network</a:t>
            </a:r>
          </a:p>
        </p:txBody>
      </p:sp>
      <p:sp>
        <p:nvSpPr>
          <p:cNvPr id="113" name="Text Box 144">
            <a:extLst>
              <a:ext uri="{FF2B5EF4-FFF2-40B4-BE49-F238E27FC236}">
                <a16:creationId xmlns:a16="http://schemas.microsoft.com/office/drawing/2014/main" id="{9CBDEBD2-1FBE-4839-AF9E-6BBD58259475}"/>
              </a:ext>
            </a:extLst>
          </p:cNvPr>
          <p:cNvSpPr txBox="1">
            <a:spLocks noChangeArrowheads="1"/>
          </p:cNvSpPr>
          <p:nvPr/>
        </p:nvSpPr>
        <p:spPr bwMode="auto">
          <a:xfrm>
            <a:off x="5777966" y="6147358"/>
            <a:ext cx="651140" cy="261610"/>
          </a:xfrm>
          <a:prstGeom prst="rect">
            <a:avLst/>
          </a:prstGeom>
          <a:noFill/>
          <a:ln w="9525">
            <a:noFill/>
            <a:miter lim="800000"/>
            <a:headEnd/>
            <a:tailEnd/>
          </a:ln>
        </p:spPr>
        <p:txBody>
          <a:bodyPr wrap="none">
            <a:spAutoFit/>
          </a:bodyPr>
          <a:lstStyle/>
          <a:p>
            <a:pPr eaLnBrk="0" hangingPunct="0"/>
            <a:r>
              <a:rPr lang="de-DE" sz="1100" dirty="0">
                <a:solidFill>
                  <a:srgbClr val="346667"/>
                </a:solidFill>
                <a:latin typeface="Tahoma" pitchFamily="34" charset="0"/>
                <a:cs typeface="Tahoma" pitchFamily="34" charset="0"/>
              </a:rPr>
              <a:t>Surface</a:t>
            </a:r>
          </a:p>
        </p:txBody>
      </p:sp>
      <p:sp>
        <p:nvSpPr>
          <p:cNvPr id="114" name="Right Arrow 43">
            <a:extLst>
              <a:ext uri="{FF2B5EF4-FFF2-40B4-BE49-F238E27FC236}">
                <a16:creationId xmlns:a16="http://schemas.microsoft.com/office/drawing/2014/main" id="{2A81253A-FEFE-40EA-BCF2-7FC99CFBB340}"/>
              </a:ext>
            </a:extLst>
          </p:cNvPr>
          <p:cNvSpPr/>
          <p:nvPr/>
        </p:nvSpPr>
        <p:spPr>
          <a:xfrm rot="19459602">
            <a:off x="6581103" y="4900415"/>
            <a:ext cx="801837" cy="231538"/>
          </a:xfrm>
          <a:prstGeom prst="rightArrow">
            <a:avLst>
              <a:gd name="adj1" fmla="val 34955"/>
              <a:gd name="adj2" fmla="val 50000"/>
            </a:avLst>
          </a:prstGeom>
          <a:solidFill>
            <a:srgbClr val="3466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46667"/>
              </a:solidFill>
            </a:endParaRPr>
          </a:p>
        </p:txBody>
      </p:sp>
      <p:sp>
        <p:nvSpPr>
          <p:cNvPr id="115" name="Right Arrow 43">
            <a:extLst>
              <a:ext uri="{FF2B5EF4-FFF2-40B4-BE49-F238E27FC236}">
                <a16:creationId xmlns:a16="http://schemas.microsoft.com/office/drawing/2014/main" id="{07FD229B-7336-482F-A5A8-F092A234AD7E}"/>
              </a:ext>
            </a:extLst>
          </p:cNvPr>
          <p:cNvSpPr/>
          <p:nvPr/>
        </p:nvSpPr>
        <p:spPr>
          <a:xfrm rot="2679592">
            <a:off x="6554445" y="5606718"/>
            <a:ext cx="801837" cy="231538"/>
          </a:xfrm>
          <a:prstGeom prst="rightArrow">
            <a:avLst>
              <a:gd name="adj1" fmla="val 34955"/>
              <a:gd name="adj2" fmla="val 50000"/>
            </a:avLst>
          </a:prstGeom>
          <a:solidFill>
            <a:srgbClr val="3466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46667"/>
              </a:solidFill>
            </a:endParaRPr>
          </a:p>
        </p:txBody>
      </p:sp>
      <p:sp>
        <p:nvSpPr>
          <p:cNvPr id="116" name="Slide Number Placeholder 3">
            <a:extLst>
              <a:ext uri="{FF2B5EF4-FFF2-40B4-BE49-F238E27FC236}">
                <a16:creationId xmlns:a16="http://schemas.microsoft.com/office/drawing/2014/main" id="{DAADA1FB-44CD-4144-B517-94E8175276A6}"/>
              </a:ext>
            </a:extLst>
          </p:cNvPr>
          <p:cNvSpPr txBox="1">
            <a:spLocks/>
          </p:cNvSpPr>
          <p:nvPr/>
        </p:nvSpPr>
        <p:spPr bwMode="auto">
          <a:xfrm>
            <a:off x="8604448" y="6532462"/>
            <a:ext cx="507896" cy="365125"/>
          </a:xfrm>
          <a:prstGeom prst="rect">
            <a:avLst/>
          </a:prstGeom>
          <a:noFill/>
          <a:ln>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marL="0" algn="r" defTabSz="914400" rtl="0" eaLnBrk="1" fontAlgn="base" latinLnBrk="0" hangingPunct="1">
              <a:spcBef>
                <a:spcPct val="0"/>
              </a:spcBef>
              <a:spcAft>
                <a:spcPct val="0"/>
              </a:spcAft>
              <a:defRPr sz="1200" kern="1200">
                <a:solidFill>
                  <a:srgbClr val="898989"/>
                </a:solidFill>
                <a:latin typeface="Calibri" pitchFamily="34" charset="0"/>
                <a:ea typeface="+mn-ea"/>
                <a:cs typeface="Arial" charset="0"/>
              </a:defRPr>
            </a:lvl1pPr>
            <a:lvl2pPr marL="4572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2pPr>
            <a:lvl3pPr marL="9144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3pPr>
            <a:lvl4pPr marL="13716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4pPr>
            <a:lvl5pPr marL="18288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5pPr>
            <a:lvl6pPr marL="2286000" algn="l" defTabSz="914400" rtl="0" eaLnBrk="1" latinLnBrk="0" hangingPunct="1">
              <a:defRPr sz="1800" kern="1200">
                <a:solidFill>
                  <a:schemeClr val="tx1"/>
                </a:solidFill>
                <a:latin typeface="Calibri" pitchFamily="34" charset="0"/>
                <a:ea typeface="+mn-ea"/>
                <a:cs typeface="Arial" charset="0"/>
              </a:defRPr>
            </a:lvl6pPr>
            <a:lvl7pPr marL="2743200" algn="l" defTabSz="914400" rtl="0" eaLnBrk="1" latinLnBrk="0" hangingPunct="1">
              <a:defRPr sz="1800" kern="1200">
                <a:solidFill>
                  <a:schemeClr val="tx1"/>
                </a:solidFill>
                <a:latin typeface="Calibri" pitchFamily="34" charset="0"/>
                <a:ea typeface="+mn-ea"/>
                <a:cs typeface="Arial" charset="0"/>
              </a:defRPr>
            </a:lvl7pPr>
            <a:lvl8pPr marL="3200400" algn="l" defTabSz="914400" rtl="0" eaLnBrk="1" latinLnBrk="0" hangingPunct="1">
              <a:defRPr sz="1800" kern="1200">
                <a:solidFill>
                  <a:schemeClr val="tx1"/>
                </a:solidFill>
                <a:latin typeface="Calibri" pitchFamily="34" charset="0"/>
                <a:ea typeface="+mn-ea"/>
                <a:cs typeface="Arial" charset="0"/>
              </a:defRPr>
            </a:lvl8pPr>
            <a:lvl9pPr marL="3657600" algn="l" defTabSz="914400" rtl="0" eaLnBrk="1" latinLnBrk="0" hangingPunct="1">
              <a:defRPr sz="1800" kern="1200">
                <a:solidFill>
                  <a:schemeClr val="tx1"/>
                </a:solidFill>
                <a:latin typeface="Calibri" pitchFamily="34" charset="0"/>
                <a:ea typeface="+mn-ea"/>
                <a:cs typeface="Arial" charset="0"/>
              </a:defRPr>
            </a:lvl9pPr>
          </a:lstStyle>
          <a:p>
            <a:fld id="{1F1CFA5E-D7BE-45A1-BD59-8EBEFF519CD8}" type="slidenum">
              <a:rPr lang="en-GB" altLang="en-US" smtClean="0">
                <a:solidFill>
                  <a:schemeClr val="accent1">
                    <a:lumMod val="75000"/>
                  </a:schemeClr>
                </a:solidFill>
              </a:rPr>
              <a:pPr/>
              <a:t>18</a:t>
            </a:fld>
            <a:endParaRPr lang="en-GB" altLang="en-US" dirty="0">
              <a:solidFill>
                <a:schemeClr val="accent1">
                  <a:lumMod val="75000"/>
                </a:schemeClr>
              </a:solidFill>
            </a:endParaRPr>
          </a:p>
        </p:txBody>
      </p:sp>
      <p:sp>
        <p:nvSpPr>
          <p:cNvPr id="117" name="Text Box 144">
            <a:extLst>
              <a:ext uri="{FF2B5EF4-FFF2-40B4-BE49-F238E27FC236}">
                <a16:creationId xmlns:a16="http://schemas.microsoft.com/office/drawing/2014/main" id="{0CFA08DE-3031-4293-BDCE-6EC8EE6333A0}"/>
              </a:ext>
            </a:extLst>
          </p:cNvPr>
          <p:cNvSpPr txBox="1">
            <a:spLocks noChangeArrowheads="1"/>
          </p:cNvSpPr>
          <p:nvPr/>
        </p:nvSpPr>
        <p:spPr bwMode="auto">
          <a:xfrm>
            <a:off x="6289358" y="6453414"/>
            <a:ext cx="923651" cy="261610"/>
          </a:xfrm>
          <a:prstGeom prst="rect">
            <a:avLst/>
          </a:prstGeom>
          <a:noFill/>
          <a:ln w="9525">
            <a:noFill/>
            <a:miter lim="800000"/>
            <a:headEnd/>
            <a:tailEnd/>
          </a:ln>
        </p:spPr>
        <p:txBody>
          <a:bodyPr wrap="none">
            <a:spAutoFit/>
          </a:bodyPr>
          <a:lstStyle/>
          <a:p>
            <a:pPr eaLnBrk="0" hangingPunct="0"/>
            <a:r>
              <a:rPr lang="de-DE" sz="1100" dirty="0">
                <a:solidFill>
                  <a:srgbClr val="FF0000"/>
                </a:solidFill>
                <a:latin typeface="Tahoma" pitchFamily="34" charset="0"/>
                <a:cs typeface="Tahoma" pitchFamily="34" charset="0"/>
              </a:rPr>
              <a:t>Can overlap</a:t>
            </a:r>
          </a:p>
        </p:txBody>
      </p:sp>
      <p:sp>
        <p:nvSpPr>
          <p:cNvPr id="118" name="Text Box 144">
            <a:extLst>
              <a:ext uri="{FF2B5EF4-FFF2-40B4-BE49-F238E27FC236}">
                <a16:creationId xmlns:a16="http://schemas.microsoft.com/office/drawing/2014/main" id="{1759E75F-E449-4DA8-91F6-2EDCEE602A09}"/>
              </a:ext>
            </a:extLst>
          </p:cNvPr>
          <p:cNvSpPr txBox="1">
            <a:spLocks noChangeArrowheads="1"/>
          </p:cNvSpPr>
          <p:nvPr/>
        </p:nvSpPr>
        <p:spPr bwMode="auto">
          <a:xfrm>
            <a:off x="2922798" y="6248843"/>
            <a:ext cx="923651" cy="261610"/>
          </a:xfrm>
          <a:prstGeom prst="rect">
            <a:avLst/>
          </a:prstGeom>
          <a:noFill/>
          <a:ln w="9525">
            <a:noFill/>
            <a:miter lim="800000"/>
            <a:headEnd/>
            <a:tailEnd/>
          </a:ln>
        </p:spPr>
        <p:txBody>
          <a:bodyPr wrap="none">
            <a:spAutoFit/>
          </a:bodyPr>
          <a:lstStyle/>
          <a:p>
            <a:pPr algn="ctr" eaLnBrk="0" hangingPunct="0"/>
            <a:r>
              <a:rPr lang="de-DE" sz="1100" dirty="0">
                <a:solidFill>
                  <a:srgbClr val="FF0000"/>
                </a:solidFill>
                <a:latin typeface="Tahoma" pitchFamily="34" charset="0"/>
                <a:cs typeface="Tahoma" pitchFamily="34" charset="0"/>
              </a:rPr>
              <a:t>Can overlap</a:t>
            </a:r>
          </a:p>
        </p:txBody>
      </p:sp>
      <p:sp>
        <p:nvSpPr>
          <p:cNvPr id="119" name="Text Box 144">
            <a:extLst>
              <a:ext uri="{FF2B5EF4-FFF2-40B4-BE49-F238E27FC236}">
                <a16:creationId xmlns:a16="http://schemas.microsoft.com/office/drawing/2014/main" id="{424DE87E-AE20-4ED5-A298-86AC90BE76DB}"/>
              </a:ext>
            </a:extLst>
          </p:cNvPr>
          <p:cNvSpPr txBox="1">
            <a:spLocks noChangeArrowheads="1"/>
          </p:cNvSpPr>
          <p:nvPr/>
        </p:nvSpPr>
        <p:spPr bwMode="auto">
          <a:xfrm>
            <a:off x="4551929" y="6341429"/>
            <a:ext cx="923651" cy="261610"/>
          </a:xfrm>
          <a:prstGeom prst="rect">
            <a:avLst/>
          </a:prstGeom>
          <a:noFill/>
          <a:ln w="9525">
            <a:noFill/>
            <a:miter lim="800000"/>
            <a:headEnd/>
            <a:tailEnd/>
          </a:ln>
        </p:spPr>
        <p:txBody>
          <a:bodyPr wrap="none">
            <a:spAutoFit/>
          </a:bodyPr>
          <a:lstStyle/>
          <a:p>
            <a:pPr eaLnBrk="0" hangingPunct="0"/>
            <a:r>
              <a:rPr lang="de-DE" sz="1100" dirty="0">
                <a:solidFill>
                  <a:srgbClr val="FF0000"/>
                </a:solidFill>
                <a:latin typeface="Tahoma" pitchFamily="34" charset="0"/>
                <a:cs typeface="Tahoma" pitchFamily="34" charset="0"/>
              </a:rPr>
              <a:t>Can overlap</a:t>
            </a:r>
          </a:p>
        </p:txBody>
      </p:sp>
      <p:sp>
        <p:nvSpPr>
          <p:cNvPr id="120" name="Text Box 144">
            <a:extLst>
              <a:ext uri="{FF2B5EF4-FFF2-40B4-BE49-F238E27FC236}">
                <a16:creationId xmlns:a16="http://schemas.microsoft.com/office/drawing/2014/main" id="{ECBF8511-8B90-45A9-918E-1B4848F21317}"/>
              </a:ext>
            </a:extLst>
          </p:cNvPr>
          <p:cNvSpPr txBox="1">
            <a:spLocks noChangeArrowheads="1"/>
          </p:cNvSpPr>
          <p:nvPr/>
        </p:nvSpPr>
        <p:spPr bwMode="auto">
          <a:xfrm>
            <a:off x="5557363" y="2887384"/>
            <a:ext cx="923651" cy="261610"/>
          </a:xfrm>
          <a:prstGeom prst="rect">
            <a:avLst/>
          </a:prstGeom>
          <a:noFill/>
          <a:ln w="9525">
            <a:noFill/>
            <a:miter lim="800000"/>
            <a:headEnd/>
            <a:tailEnd/>
          </a:ln>
        </p:spPr>
        <p:txBody>
          <a:bodyPr wrap="none">
            <a:spAutoFit/>
          </a:bodyPr>
          <a:lstStyle/>
          <a:p>
            <a:pPr eaLnBrk="0" hangingPunct="0"/>
            <a:r>
              <a:rPr lang="de-DE" sz="1100" dirty="0">
                <a:solidFill>
                  <a:srgbClr val="FF0000"/>
                </a:solidFill>
                <a:latin typeface="Tahoma" pitchFamily="34" charset="0"/>
                <a:cs typeface="Tahoma" pitchFamily="34" charset="0"/>
              </a:rPr>
              <a:t>Can overlap</a:t>
            </a:r>
          </a:p>
        </p:txBody>
      </p:sp>
    </p:spTree>
    <p:extLst>
      <p:ext uri="{BB962C8B-B14F-4D97-AF65-F5344CB8AC3E}">
        <p14:creationId xmlns:p14="http://schemas.microsoft.com/office/powerpoint/2010/main" val="21034185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6" name="Rectangle 4"/>
          <p:cNvSpPr>
            <a:spLocks noChangeArrowheads="1"/>
          </p:cNvSpPr>
          <p:nvPr/>
        </p:nvSpPr>
        <p:spPr bwMode="auto">
          <a:xfrm>
            <a:off x="3195172" y="2057819"/>
            <a:ext cx="5827713" cy="2514600"/>
          </a:xfrm>
          <a:prstGeom prst="rect">
            <a:avLst/>
          </a:prstGeom>
          <a:noFill/>
          <a:ln w="9525">
            <a:noFill/>
            <a:miter lim="800000"/>
            <a:headEnd/>
            <a:tailEnd/>
          </a:ln>
        </p:spPr>
        <p:txBody>
          <a:bodyPr lIns="91429" tIns="45715" rIns="91429" bIns="45715" anchor="ctr"/>
          <a:lstStyle/>
          <a:p>
            <a:pPr marL="282575" indent="-282575">
              <a:buFontTx/>
              <a:buChar char="•"/>
            </a:pPr>
            <a:r>
              <a:rPr lang="en-US" sz="2200" dirty="0">
                <a:solidFill>
                  <a:srgbClr val="2B6959"/>
                </a:solidFill>
                <a:latin typeface="Arial" panose="020B0604020202020204" pitchFamily="34" charset="0"/>
                <a:cs typeface="Arial" panose="020B0604020202020204" pitchFamily="34" charset="0"/>
              </a:rPr>
              <a:t>A survey to identify the point of origin and the health facility visited (household or patient exit survey)</a:t>
            </a:r>
          </a:p>
          <a:p>
            <a:pPr marL="282575" indent="-282575">
              <a:buFontTx/>
              <a:buChar char="•"/>
            </a:pPr>
            <a:r>
              <a:rPr lang="en-US" sz="2200" dirty="0">
                <a:solidFill>
                  <a:srgbClr val="2B6959"/>
                </a:solidFill>
                <a:latin typeface="Arial" panose="020B0604020202020204" pitchFamily="34" charset="0"/>
                <a:cs typeface="Arial" panose="020B0604020202020204" pitchFamily="34" charset="0"/>
              </a:rPr>
              <a:t>Geographic location of the point of origin (</a:t>
            </a:r>
            <a:r>
              <a:rPr lang="en-US" sz="2200" dirty="0" err="1">
                <a:solidFill>
                  <a:srgbClr val="2B6959"/>
                </a:solidFill>
                <a:latin typeface="Arial" panose="020B0604020202020204" pitchFamily="34" charset="0"/>
                <a:cs typeface="Arial" panose="020B0604020202020204" pitchFamily="34" charset="0"/>
              </a:rPr>
              <a:t>e.g</a:t>
            </a:r>
            <a:r>
              <a:rPr lang="en-US" sz="2200" dirty="0">
                <a:solidFill>
                  <a:srgbClr val="2B6959"/>
                </a:solidFill>
                <a:latin typeface="Arial" panose="020B0604020202020204" pitchFamily="34" charset="0"/>
                <a:cs typeface="Arial" panose="020B0604020202020204" pitchFamily="34" charset="0"/>
              </a:rPr>
              <a:t> household)</a:t>
            </a:r>
          </a:p>
          <a:p>
            <a:pPr marL="282575" indent="-282575">
              <a:buFontTx/>
              <a:buChar char="•"/>
            </a:pPr>
            <a:r>
              <a:rPr lang="en-US" sz="2200" dirty="0">
                <a:solidFill>
                  <a:srgbClr val="2B6959"/>
                </a:solidFill>
                <a:latin typeface="Arial" panose="020B0604020202020204" pitchFamily="34" charset="0"/>
                <a:cs typeface="Arial" panose="020B0604020202020204" pitchFamily="34" charset="0"/>
              </a:rPr>
              <a:t>Geographic location of the visited health facilities</a:t>
            </a:r>
          </a:p>
          <a:p>
            <a:pPr marL="282575" indent="-282575">
              <a:buFontTx/>
              <a:buChar char="•"/>
            </a:pPr>
            <a:endParaRPr lang="en-US" sz="2200" dirty="0">
              <a:solidFill>
                <a:srgbClr val="2B6959"/>
              </a:solidFill>
              <a:latin typeface="Arial" panose="020B0604020202020204" pitchFamily="34" charset="0"/>
              <a:cs typeface="Arial" panose="020B0604020202020204" pitchFamily="34" charset="0"/>
            </a:endParaRPr>
          </a:p>
        </p:txBody>
      </p:sp>
      <p:sp>
        <p:nvSpPr>
          <p:cNvPr id="207877" name="Rectangle 5"/>
          <p:cNvSpPr>
            <a:spLocks noChangeArrowheads="1"/>
          </p:cNvSpPr>
          <p:nvPr/>
        </p:nvSpPr>
        <p:spPr bwMode="auto">
          <a:xfrm>
            <a:off x="1042988" y="5711080"/>
            <a:ext cx="7537450" cy="1030288"/>
          </a:xfrm>
          <a:prstGeom prst="rect">
            <a:avLst/>
          </a:prstGeom>
          <a:noFill/>
          <a:ln w="9525">
            <a:noFill/>
            <a:miter lim="800000"/>
            <a:headEnd/>
            <a:tailEnd/>
          </a:ln>
        </p:spPr>
        <p:txBody>
          <a:bodyPr lIns="91429" tIns="45715" rIns="91429" bIns="45715" anchor="ctr"/>
          <a:lstStyle/>
          <a:p>
            <a:pPr marL="282575" indent="-282575">
              <a:buFontTx/>
              <a:buChar char="•"/>
            </a:pPr>
            <a:r>
              <a:rPr lang="en-US" sz="2200" dirty="0">
                <a:solidFill>
                  <a:srgbClr val="2B6959"/>
                </a:solidFill>
                <a:latin typeface="Arial" panose="020B0604020202020204" pitchFamily="34" charset="0"/>
                <a:cs typeface="Arial" panose="020B0604020202020204" pitchFamily="34" charset="0"/>
              </a:rPr>
              <a:t>Requires an important field data collection exercise to get a representative picture </a:t>
            </a:r>
          </a:p>
        </p:txBody>
      </p:sp>
      <p:sp>
        <p:nvSpPr>
          <p:cNvPr id="207880" name="Rectangle 8"/>
          <p:cNvSpPr>
            <a:spLocks noChangeArrowheads="1"/>
          </p:cNvSpPr>
          <p:nvPr/>
        </p:nvSpPr>
        <p:spPr bwMode="auto">
          <a:xfrm>
            <a:off x="1081088" y="4193430"/>
            <a:ext cx="3275012" cy="669925"/>
          </a:xfrm>
          <a:prstGeom prst="rect">
            <a:avLst/>
          </a:prstGeom>
          <a:noFill/>
          <a:ln w="9525">
            <a:noFill/>
            <a:miter lim="800000"/>
            <a:headEnd/>
            <a:tailEnd/>
          </a:ln>
        </p:spPr>
        <p:txBody>
          <a:bodyPr lIns="91429" tIns="45715" rIns="91429" bIns="45715" anchor="ctr"/>
          <a:lstStyle/>
          <a:p>
            <a:pPr marL="282575" indent="-282575"/>
            <a:r>
              <a:rPr lang="en-US" sz="2200" u="sng" dirty="0">
                <a:solidFill>
                  <a:srgbClr val="2B6959"/>
                </a:solidFill>
                <a:latin typeface="Arial" panose="020B0604020202020204" pitchFamily="34" charset="0"/>
                <a:cs typeface="Arial" panose="020B0604020202020204" pitchFamily="34" charset="0"/>
              </a:rPr>
              <a:t>Main advantage:</a:t>
            </a:r>
          </a:p>
        </p:txBody>
      </p:sp>
      <p:sp>
        <p:nvSpPr>
          <p:cNvPr id="207881" name="Rectangle 9"/>
          <p:cNvSpPr>
            <a:spLocks noChangeArrowheads="1"/>
          </p:cNvSpPr>
          <p:nvPr/>
        </p:nvSpPr>
        <p:spPr bwMode="auto">
          <a:xfrm>
            <a:off x="1106287" y="5351363"/>
            <a:ext cx="3529012" cy="669925"/>
          </a:xfrm>
          <a:prstGeom prst="rect">
            <a:avLst/>
          </a:prstGeom>
          <a:noFill/>
          <a:ln w="9525">
            <a:noFill/>
            <a:miter lim="800000"/>
            <a:headEnd/>
            <a:tailEnd/>
          </a:ln>
        </p:spPr>
        <p:txBody>
          <a:bodyPr lIns="91429" tIns="45715" rIns="91429" bIns="45715" anchor="ctr"/>
          <a:lstStyle/>
          <a:p>
            <a:pPr marL="282575" indent="-282575"/>
            <a:r>
              <a:rPr lang="fr-FR" sz="2200" u="sng" dirty="0">
                <a:solidFill>
                  <a:srgbClr val="2B6959"/>
                </a:solidFill>
                <a:latin typeface="Arial" panose="020B0604020202020204" pitchFamily="34" charset="0"/>
                <a:cs typeface="Arial" panose="020B0604020202020204" pitchFamily="34" charset="0"/>
              </a:rPr>
              <a:t>Major limitation:</a:t>
            </a:r>
            <a:endParaRPr lang="en-US" sz="2200" u="sng" dirty="0">
              <a:solidFill>
                <a:srgbClr val="2B6959"/>
              </a:solidFill>
              <a:latin typeface="Arial" panose="020B0604020202020204" pitchFamily="34" charset="0"/>
              <a:cs typeface="Arial" panose="020B0604020202020204" pitchFamily="34" charset="0"/>
            </a:endParaRPr>
          </a:p>
        </p:txBody>
      </p:sp>
      <p:sp>
        <p:nvSpPr>
          <p:cNvPr id="207882" name="Rectangle 10"/>
          <p:cNvSpPr>
            <a:spLocks noChangeArrowheads="1"/>
          </p:cNvSpPr>
          <p:nvPr/>
        </p:nvSpPr>
        <p:spPr bwMode="auto">
          <a:xfrm>
            <a:off x="1085231" y="4603487"/>
            <a:ext cx="7826375" cy="1030287"/>
          </a:xfrm>
          <a:prstGeom prst="rect">
            <a:avLst/>
          </a:prstGeom>
          <a:noFill/>
          <a:ln w="9525">
            <a:noFill/>
            <a:miter lim="800000"/>
            <a:headEnd/>
            <a:tailEnd/>
          </a:ln>
        </p:spPr>
        <p:txBody>
          <a:bodyPr lIns="91429" tIns="45715" rIns="91429" bIns="45715" anchor="ctr"/>
          <a:lstStyle/>
          <a:p>
            <a:pPr marL="282575" indent="-282575">
              <a:buFontTx/>
              <a:buChar char="•"/>
            </a:pPr>
            <a:r>
              <a:rPr lang="en-US" sz="2200" dirty="0">
                <a:solidFill>
                  <a:srgbClr val="2B6959"/>
                </a:solidFill>
                <a:latin typeface="Arial" panose="020B0604020202020204" pitchFamily="34" charset="0"/>
                <a:cs typeface="Arial" panose="020B0604020202020204" pitchFamily="34" charset="0"/>
              </a:rPr>
              <a:t>Gives an illustration of the extent of the “</a:t>
            </a:r>
            <a:r>
              <a:rPr lang="en-US" sz="2200" err="1">
                <a:solidFill>
                  <a:srgbClr val="2B6959"/>
                </a:solidFill>
                <a:latin typeface="Arial" panose="020B0604020202020204" pitchFamily="34" charset="0"/>
                <a:cs typeface="Arial" panose="020B0604020202020204" pitchFamily="34" charset="0"/>
              </a:rPr>
              <a:t>real</a:t>
            </a:r>
            <a:r>
              <a:rPr lang="en-US" sz="2200">
                <a:solidFill>
                  <a:srgbClr val="2B6959"/>
                </a:solidFill>
                <a:latin typeface="Arial" panose="020B0604020202020204" pitchFamily="34" charset="0"/>
                <a:cs typeface="Arial" panose="020B0604020202020204" pitchFamily="34" charset="0"/>
              </a:rPr>
              <a:t>” catchment </a:t>
            </a:r>
            <a:r>
              <a:rPr lang="en-US" sz="2200" dirty="0">
                <a:solidFill>
                  <a:srgbClr val="2B6959"/>
                </a:solidFill>
                <a:latin typeface="Arial" panose="020B0604020202020204" pitchFamily="34" charset="0"/>
                <a:cs typeface="Arial" panose="020B0604020202020204" pitchFamily="34" charset="0"/>
              </a:rPr>
              <a:t>area</a:t>
            </a:r>
          </a:p>
        </p:txBody>
      </p:sp>
      <p:grpSp>
        <p:nvGrpSpPr>
          <p:cNvPr id="2" name="Group 15"/>
          <p:cNvGrpSpPr>
            <a:grpSpLocks/>
          </p:cNvGrpSpPr>
          <p:nvPr/>
        </p:nvGrpSpPr>
        <p:grpSpPr bwMode="auto">
          <a:xfrm>
            <a:off x="1202299" y="1707252"/>
            <a:ext cx="1871663" cy="2601912"/>
            <a:chOff x="2644" y="1344"/>
            <a:chExt cx="3048" cy="3900"/>
          </a:xfrm>
        </p:grpSpPr>
        <p:pic>
          <p:nvPicPr>
            <p:cNvPr id="34830" name="Picture 16" descr="lisbon_2"/>
            <p:cNvPicPr>
              <a:picLocks noChangeAspect="1" noChangeArrowheads="1"/>
            </p:cNvPicPr>
            <p:nvPr/>
          </p:nvPicPr>
          <p:blipFill>
            <a:blip r:embed="rId3" cstate="print"/>
            <a:srcRect/>
            <a:stretch>
              <a:fillRect/>
            </a:stretch>
          </p:blipFill>
          <p:spPr bwMode="auto">
            <a:xfrm>
              <a:off x="2644" y="1344"/>
              <a:ext cx="3048" cy="3900"/>
            </a:xfrm>
            <a:prstGeom prst="rect">
              <a:avLst/>
            </a:prstGeom>
            <a:noFill/>
            <a:ln w="9525">
              <a:noFill/>
              <a:miter lim="800000"/>
              <a:headEnd/>
              <a:tailEnd/>
            </a:ln>
          </p:spPr>
        </p:pic>
        <p:grpSp>
          <p:nvGrpSpPr>
            <p:cNvPr id="34831" name="Group 17"/>
            <p:cNvGrpSpPr>
              <a:grpSpLocks/>
            </p:cNvGrpSpPr>
            <p:nvPr/>
          </p:nvGrpSpPr>
          <p:grpSpPr bwMode="auto">
            <a:xfrm>
              <a:off x="4241" y="3158"/>
              <a:ext cx="317" cy="454"/>
              <a:chOff x="4241" y="3158"/>
              <a:chExt cx="317" cy="454"/>
            </a:xfrm>
          </p:grpSpPr>
          <p:sp>
            <p:nvSpPr>
              <p:cNvPr id="34867" name="Line 18"/>
              <p:cNvSpPr>
                <a:spLocks noChangeShapeType="1"/>
              </p:cNvSpPr>
              <p:nvPr/>
            </p:nvSpPr>
            <p:spPr bwMode="auto">
              <a:xfrm flipV="1">
                <a:off x="4332" y="3158"/>
                <a:ext cx="45" cy="317"/>
              </a:xfrm>
              <a:prstGeom prst="line">
                <a:avLst/>
              </a:prstGeom>
              <a:noFill/>
              <a:ln w="9525">
                <a:solidFill>
                  <a:srgbClr val="FF0000"/>
                </a:solidFill>
                <a:round/>
                <a:headEnd/>
                <a:tailEnd/>
              </a:ln>
            </p:spPr>
            <p:txBody>
              <a:bodyPr wrap="none" anchor="ctr"/>
              <a:lstStyle/>
              <a:p>
                <a:endParaRPr lang="fr-CH">
                  <a:solidFill>
                    <a:srgbClr val="2B6959"/>
                  </a:solidFill>
                  <a:latin typeface="Arial" panose="020B0604020202020204" pitchFamily="34" charset="0"/>
                  <a:cs typeface="Arial" panose="020B0604020202020204" pitchFamily="34" charset="0"/>
                </a:endParaRPr>
              </a:p>
            </p:txBody>
          </p:sp>
          <p:sp>
            <p:nvSpPr>
              <p:cNvPr id="34868" name="Line 19"/>
              <p:cNvSpPr>
                <a:spLocks noChangeShapeType="1"/>
              </p:cNvSpPr>
              <p:nvPr/>
            </p:nvSpPr>
            <p:spPr bwMode="auto">
              <a:xfrm flipV="1">
                <a:off x="4332" y="3339"/>
                <a:ext cx="226" cy="136"/>
              </a:xfrm>
              <a:prstGeom prst="line">
                <a:avLst/>
              </a:prstGeom>
              <a:noFill/>
              <a:ln w="9525">
                <a:solidFill>
                  <a:srgbClr val="FF0000"/>
                </a:solidFill>
                <a:round/>
                <a:headEnd/>
                <a:tailEnd/>
              </a:ln>
            </p:spPr>
            <p:txBody>
              <a:bodyPr wrap="none" anchor="ctr"/>
              <a:lstStyle/>
              <a:p>
                <a:endParaRPr lang="fr-CH">
                  <a:solidFill>
                    <a:srgbClr val="2B6959"/>
                  </a:solidFill>
                  <a:latin typeface="Arial" panose="020B0604020202020204" pitchFamily="34" charset="0"/>
                  <a:cs typeface="Arial" panose="020B0604020202020204" pitchFamily="34" charset="0"/>
                </a:endParaRPr>
              </a:p>
            </p:txBody>
          </p:sp>
          <p:sp>
            <p:nvSpPr>
              <p:cNvPr id="34869" name="Line 20"/>
              <p:cNvSpPr>
                <a:spLocks noChangeShapeType="1"/>
              </p:cNvSpPr>
              <p:nvPr/>
            </p:nvSpPr>
            <p:spPr bwMode="auto">
              <a:xfrm>
                <a:off x="4332" y="3475"/>
                <a:ext cx="226" cy="91"/>
              </a:xfrm>
              <a:prstGeom prst="line">
                <a:avLst/>
              </a:prstGeom>
              <a:noFill/>
              <a:ln w="9525">
                <a:solidFill>
                  <a:srgbClr val="FF0000"/>
                </a:solidFill>
                <a:round/>
                <a:headEnd/>
                <a:tailEnd/>
              </a:ln>
            </p:spPr>
            <p:txBody>
              <a:bodyPr wrap="none" anchor="ctr"/>
              <a:lstStyle/>
              <a:p>
                <a:endParaRPr lang="fr-CH">
                  <a:solidFill>
                    <a:srgbClr val="2B6959"/>
                  </a:solidFill>
                  <a:latin typeface="Arial" panose="020B0604020202020204" pitchFamily="34" charset="0"/>
                  <a:cs typeface="Arial" panose="020B0604020202020204" pitchFamily="34" charset="0"/>
                </a:endParaRPr>
              </a:p>
            </p:txBody>
          </p:sp>
          <p:sp>
            <p:nvSpPr>
              <p:cNvPr id="34870" name="Line 21"/>
              <p:cNvSpPr>
                <a:spLocks noChangeShapeType="1"/>
              </p:cNvSpPr>
              <p:nvPr/>
            </p:nvSpPr>
            <p:spPr bwMode="auto">
              <a:xfrm>
                <a:off x="4332" y="3475"/>
                <a:ext cx="0" cy="137"/>
              </a:xfrm>
              <a:prstGeom prst="line">
                <a:avLst/>
              </a:prstGeom>
              <a:noFill/>
              <a:ln w="9525">
                <a:solidFill>
                  <a:srgbClr val="FF0000"/>
                </a:solidFill>
                <a:round/>
                <a:headEnd/>
                <a:tailEnd/>
              </a:ln>
            </p:spPr>
            <p:txBody>
              <a:bodyPr wrap="none" anchor="ctr"/>
              <a:lstStyle/>
              <a:p>
                <a:endParaRPr lang="fr-CH">
                  <a:solidFill>
                    <a:srgbClr val="2B6959"/>
                  </a:solidFill>
                  <a:latin typeface="Arial" panose="020B0604020202020204" pitchFamily="34" charset="0"/>
                  <a:cs typeface="Arial" panose="020B0604020202020204" pitchFamily="34" charset="0"/>
                </a:endParaRPr>
              </a:p>
            </p:txBody>
          </p:sp>
          <p:sp>
            <p:nvSpPr>
              <p:cNvPr id="34871" name="Line 22"/>
              <p:cNvSpPr>
                <a:spLocks noChangeShapeType="1"/>
              </p:cNvSpPr>
              <p:nvPr/>
            </p:nvSpPr>
            <p:spPr bwMode="auto">
              <a:xfrm flipH="1">
                <a:off x="4241" y="3475"/>
                <a:ext cx="91" cy="46"/>
              </a:xfrm>
              <a:prstGeom prst="line">
                <a:avLst/>
              </a:prstGeom>
              <a:noFill/>
              <a:ln w="9525">
                <a:solidFill>
                  <a:srgbClr val="FF0000"/>
                </a:solidFill>
                <a:round/>
                <a:headEnd/>
                <a:tailEnd/>
              </a:ln>
            </p:spPr>
            <p:txBody>
              <a:bodyPr wrap="none" anchor="ctr"/>
              <a:lstStyle/>
              <a:p>
                <a:endParaRPr lang="fr-CH">
                  <a:solidFill>
                    <a:srgbClr val="2B6959"/>
                  </a:solidFill>
                  <a:latin typeface="Arial" panose="020B0604020202020204" pitchFamily="34" charset="0"/>
                  <a:cs typeface="Arial" panose="020B0604020202020204" pitchFamily="34" charset="0"/>
                </a:endParaRPr>
              </a:p>
            </p:txBody>
          </p:sp>
          <p:sp>
            <p:nvSpPr>
              <p:cNvPr id="34872" name="Line 23"/>
              <p:cNvSpPr>
                <a:spLocks noChangeShapeType="1"/>
              </p:cNvSpPr>
              <p:nvPr/>
            </p:nvSpPr>
            <p:spPr bwMode="auto">
              <a:xfrm flipH="1" flipV="1">
                <a:off x="4241" y="3430"/>
                <a:ext cx="91" cy="45"/>
              </a:xfrm>
              <a:prstGeom prst="line">
                <a:avLst/>
              </a:prstGeom>
              <a:noFill/>
              <a:ln w="9525">
                <a:solidFill>
                  <a:srgbClr val="FF0000"/>
                </a:solidFill>
                <a:round/>
                <a:headEnd/>
                <a:tailEnd/>
              </a:ln>
            </p:spPr>
            <p:txBody>
              <a:bodyPr wrap="none" anchor="ctr"/>
              <a:lstStyle/>
              <a:p>
                <a:endParaRPr lang="fr-CH">
                  <a:solidFill>
                    <a:srgbClr val="2B6959"/>
                  </a:solidFill>
                  <a:latin typeface="Arial" panose="020B0604020202020204" pitchFamily="34" charset="0"/>
                  <a:cs typeface="Arial" panose="020B0604020202020204" pitchFamily="34" charset="0"/>
                </a:endParaRPr>
              </a:p>
            </p:txBody>
          </p:sp>
        </p:grpSp>
        <p:grpSp>
          <p:nvGrpSpPr>
            <p:cNvPr id="34832" name="Group 24"/>
            <p:cNvGrpSpPr>
              <a:grpSpLocks/>
            </p:cNvGrpSpPr>
            <p:nvPr/>
          </p:nvGrpSpPr>
          <p:grpSpPr bwMode="auto">
            <a:xfrm rot="3015182">
              <a:off x="3634" y="2484"/>
              <a:ext cx="317" cy="454"/>
              <a:chOff x="4241" y="3158"/>
              <a:chExt cx="317" cy="454"/>
            </a:xfrm>
          </p:grpSpPr>
          <p:sp>
            <p:nvSpPr>
              <p:cNvPr id="34861" name="Line 25"/>
              <p:cNvSpPr>
                <a:spLocks noChangeShapeType="1"/>
              </p:cNvSpPr>
              <p:nvPr/>
            </p:nvSpPr>
            <p:spPr bwMode="auto">
              <a:xfrm flipV="1">
                <a:off x="4332" y="3158"/>
                <a:ext cx="45" cy="317"/>
              </a:xfrm>
              <a:prstGeom prst="line">
                <a:avLst/>
              </a:prstGeom>
              <a:noFill/>
              <a:ln w="9525">
                <a:solidFill>
                  <a:srgbClr val="FF0000"/>
                </a:solidFill>
                <a:round/>
                <a:headEnd/>
                <a:tailEnd/>
              </a:ln>
            </p:spPr>
            <p:txBody>
              <a:bodyPr wrap="none" anchor="ctr"/>
              <a:lstStyle/>
              <a:p>
                <a:endParaRPr lang="fr-CH">
                  <a:solidFill>
                    <a:srgbClr val="2B6959"/>
                  </a:solidFill>
                  <a:latin typeface="Arial" panose="020B0604020202020204" pitchFamily="34" charset="0"/>
                  <a:cs typeface="Arial" panose="020B0604020202020204" pitchFamily="34" charset="0"/>
                </a:endParaRPr>
              </a:p>
            </p:txBody>
          </p:sp>
          <p:sp>
            <p:nvSpPr>
              <p:cNvPr id="34862" name="Line 26"/>
              <p:cNvSpPr>
                <a:spLocks noChangeShapeType="1"/>
              </p:cNvSpPr>
              <p:nvPr/>
            </p:nvSpPr>
            <p:spPr bwMode="auto">
              <a:xfrm flipV="1">
                <a:off x="4332" y="3339"/>
                <a:ext cx="226" cy="136"/>
              </a:xfrm>
              <a:prstGeom prst="line">
                <a:avLst/>
              </a:prstGeom>
              <a:noFill/>
              <a:ln w="9525">
                <a:solidFill>
                  <a:srgbClr val="FF0000"/>
                </a:solidFill>
                <a:round/>
                <a:headEnd/>
                <a:tailEnd/>
              </a:ln>
            </p:spPr>
            <p:txBody>
              <a:bodyPr wrap="none" anchor="ctr"/>
              <a:lstStyle/>
              <a:p>
                <a:endParaRPr lang="fr-CH">
                  <a:solidFill>
                    <a:srgbClr val="2B6959"/>
                  </a:solidFill>
                  <a:latin typeface="Arial" panose="020B0604020202020204" pitchFamily="34" charset="0"/>
                  <a:cs typeface="Arial" panose="020B0604020202020204" pitchFamily="34" charset="0"/>
                </a:endParaRPr>
              </a:p>
            </p:txBody>
          </p:sp>
          <p:sp>
            <p:nvSpPr>
              <p:cNvPr id="34863" name="Line 27"/>
              <p:cNvSpPr>
                <a:spLocks noChangeShapeType="1"/>
              </p:cNvSpPr>
              <p:nvPr/>
            </p:nvSpPr>
            <p:spPr bwMode="auto">
              <a:xfrm>
                <a:off x="4332" y="3475"/>
                <a:ext cx="226" cy="91"/>
              </a:xfrm>
              <a:prstGeom prst="line">
                <a:avLst/>
              </a:prstGeom>
              <a:noFill/>
              <a:ln w="9525">
                <a:solidFill>
                  <a:srgbClr val="FF0000"/>
                </a:solidFill>
                <a:round/>
                <a:headEnd/>
                <a:tailEnd/>
              </a:ln>
            </p:spPr>
            <p:txBody>
              <a:bodyPr wrap="none" anchor="ctr"/>
              <a:lstStyle/>
              <a:p>
                <a:endParaRPr lang="fr-CH">
                  <a:solidFill>
                    <a:srgbClr val="2B6959"/>
                  </a:solidFill>
                  <a:latin typeface="Arial" panose="020B0604020202020204" pitchFamily="34" charset="0"/>
                  <a:cs typeface="Arial" panose="020B0604020202020204" pitchFamily="34" charset="0"/>
                </a:endParaRPr>
              </a:p>
            </p:txBody>
          </p:sp>
          <p:sp>
            <p:nvSpPr>
              <p:cNvPr id="34864" name="Line 28"/>
              <p:cNvSpPr>
                <a:spLocks noChangeShapeType="1"/>
              </p:cNvSpPr>
              <p:nvPr/>
            </p:nvSpPr>
            <p:spPr bwMode="auto">
              <a:xfrm>
                <a:off x="4332" y="3475"/>
                <a:ext cx="0" cy="137"/>
              </a:xfrm>
              <a:prstGeom prst="line">
                <a:avLst/>
              </a:prstGeom>
              <a:noFill/>
              <a:ln w="9525">
                <a:solidFill>
                  <a:srgbClr val="FF0000"/>
                </a:solidFill>
                <a:round/>
                <a:headEnd/>
                <a:tailEnd/>
              </a:ln>
            </p:spPr>
            <p:txBody>
              <a:bodyPr wrap="none" anchor="ctr"/>
              <a:lstStyle/>
              <a:p>
                <a:endParaRPr lang="fr-CH">
                  <a:solidFill>
                    <a:srgbClr val="2B6959"/>
                  </a:solidFill>
                  <a:latin typeface="Arial" panose="020B0604020202020204" pitchFamily="34" charset="0"/>
                  <a:cs typeface="Arial" panose="020B0604020202020204" pitchFamily="34" charset="0"/>
                </a:endParaRPr>
              </a:p>
            </p:txBody>
          </p:sp>
          <p:sp>
            <p:nvSpPr>
              <p:cNvPr id="34865" name="Line 29"/>
              <p:cNvSpPr>
                <a:spLocks noChangeShapeType="1"/>
              </p:cNvSpPr>
              <p:nvPr/>
            </p:nvSpPr>
            <p:spPr bwMode="auto">
              <a:xfrm flipH="1">
                <a:off x="4241" y="3475"/>
                <a:ext cx="91" cy="46"/>
              </a:xfrm>
              <a:prstGeom prst="line">
                <a:avLst/>
              </a:prstGeom>
              <a:noFill/>
              <a:ln w="9525">
                <a:solidFill>
                  <a:srgbClr val="FF0000"/>
                </a:solidFill>
                <a:round/>
                <a:headEnd/>
                <a:tailEnd/>
              </a:ln>
            </p:spPr>
            <p:txBody>
              <a:bodyPr wrap="none" anchor="ctr"/>
              <a:lstStyle/>
              <a:p>
                <a:endParaRPr lang="fr-CH">
                  <a:solidFill>
                    <a:srgbClr val="2B6959"/>
                  </a:solidFill>
                  <a:latin typeface="Arial" panose="020B0604020202020204" pitchFamily="34" charset="0"/>
                  <a:cs typeface="Arial" panose="020B0604020202020204" pitchFamily="34" charset="0"/>
                </a:endParaRPr>
              </a:p>
            </p:txBody>
          </p:sp>
          <p:sp>
            <p:nvSpPr>
              <p:cNvPr id="34866" name="Line 30"/>
              <p:cNvSpPr>
                <a:spLocks noChangeShapeType="1"/>
              </p:cNvSpPr>
              <p:nvPr/>
            </p:nvSpPr>
            <p:spPr bwMode="auto">
              <a:xfrm flipH="1" flipV="1">
                <a:off x="4241" y="3430"/>
                <a:ext cx="91" cy="45"/>
              </a:xfrm>
              <a:prstGeom prst="line">
                <a:avLst/>
              </a:prstGeom>
              <a:noFill/>
              <a:ln w="9525">
                <a:solidFill>
                  <a:srgbClr val="FF0000"/>
                </a:solidFill>
                <a:round/>
                <a:headEnd/>
                <a:tailEnd/>
              </a:ln>
            </p:spPr>
            <p:txBody>
              <a:bodyPr wrap="none" anchor="ctr"/>
              <a:lstStyle/>
              <a:p>
                <a:endParaRPr lang="fr-CH">
                  <a:solidFill>
                    <a:srgbClr val="2B6959"/>
                  </a:solidFill>
                  <a:latin typeface="Arial" panose="020B0604020202020204" pitchFamily="34" charset="0"/>
                  <a:cs typeface="Arial" panose="020B0604020202020204" pitchFamily="34" charset="0"/>
                </a:endParaRPr>
              </a:p>
            </p:txBody>
          </p:sp>
        </p:grpSp>
        <p:grpSp>
          <p:nvGrpSpPr>
            <p:cNvPr id="34833" name="Group 31"/>
            <p:cNvGrpSpPr>
              <a:grpSpLocks/>
            </p:cNvGrpSpPr>
            <p:nvPr/>
          </p:nvGrpSpPr>
          <p:grpSpPr bwMode="auto">
            <a:xfrm rot="4670749">
              <a:off x="2946" y="3380"/>
              <a:ext cx="227" cy="312"/>
              <a:chOff x="4241" y="3158"/>
              <a:chExt cx="317" cy="454"/>
            </a:xfrm>
          </p:grpSpPr>
          <p:sp>
            <p:nvSpPr>
              <p:cNvPr id="34855" name="Line 32"/>
              <p:cNvSpPr>
                <a:spLocks noChangeShapeType="1"/>
              </p:cNvSpPr>
              <p:nvPr/>
            </p:nvSpPr>
            <p:spPr bwMode="auto">
              <a:xfrm flipV="1">
                <a:off x="4332" y="3158"/>
                <a:ext cx="45" cy="317"/>
              </a:xfrm>
              <a:prstGeom prst="line">
                <a:avLst/>
              </a:prstGeom>
              <a:noFill/>
              <a:ln w="9525">
                <a:solidFill>
                  <a:srgbClr val="FF0000"/>
                </a:solidFill>
                <a:round/>
                <a:headEnd/>
                <a:tailEnd/>
              </a:ln>
            </p:spPr>
            <p:txBody>
              <a:bodyPr wrap="none" anchor="ctr"/>
              <a:lstStyle/>
              <a:p>
                <a:endParaRPr lang="fr-CH">
                  <a:solidFill>
                    <a:srgbClr val="2B6959"/>
                  </a:solidFill>
                  <a:latin typeface="Arial" panose="020B0604020202020204" pitchFamily="34" charset="0"/>
                  <a:cs typeface="Arial" panose="020B0604020202020204" pitchFamily="34" charset="0"/>
                </a:endParaRPr>
              </a:p>
            </p:txBody>
          </p:sp>
          <p:sp>
            <p:nvSpPr>
              <p:cNvPr id="34856" name="Line 33"/>
              <p:cNvSpPr>
                <a:spLocks noChangeShapeType="1"/>
              </p:cNvSpPr>
              <p:nvPr/>
            </p:nvSpPr>
            <p:spPr bwMode="auto">
              <a:xfrm flipV="1">
                <a:off x="4332" y="3339"/>
                <a:ext cx="226" cy="136"/>
              </a:xfrm>
              <a:prstGeom prst="line">
                <a:avLst/>
              </a:prstGeom>
              <a:noFill/>
              <a:ln w="9525">
                <a:solidFill>
                  <a:srgbClr val="FF0000"/>
                </a:solidFill>
                <a:round/>
                <a:headEnd/>
                <a:tailEnd/>
              </a:ln>
            </p:spPr>
            <p:txBody>
              <a:bodyPr wrap="none" anchor="ctr"/>
              <a:lstStyle/>
              <a:p>
                <a:endParaRPr lang="fr-CH">
                  <a:solidFill>
                    <a:srgbClr val="2B6959"/>
                  </a:solidFill>
                  <a:latin typeface="Arial" panose="020B0604020202020204" pitchFamily="34" charset="0"/>
                  <a:cs typeface="Arial" panose="020B0604020202020204" pitchFamily="34" charset="0"/>
                </a:endParaRPr>
              </a:p>
            </p:txBody>
          </p:sp>
          <p:sp>
            <p:nvSpPr>
              <p:cNvPr id="34857" name="Line 34"/>
              <p:cNvSpPr>
                <a:spLocks noChangeShapeType="1"/>
              </p:cNvSpPr>
              <p:nvPr/>
            </p:nvSpPr>
            <p:spPr bwMode="auto">
              <a:xfrm>
                <a:off x="4332" y="3475"/>
                <a:ext cx="226" cy="91"/>
              </a:xfrm>
              <a:prstGeom prst="line">
                <a:avLst/>
              </a:prstGeom>
              <a:noFill/>
              <a:ln w="9525">
                <a:solidFill>
                  <a:srgbClr val="FF0000"/>
                </a:solidFill>
                <a:round/>
                <a:headEnd/>
                <a:tailEnd/>
              </a:ln>
            </p:spPr>
            <p:txBody>
              <a:bodyPr wrap="none" anchor="ctr"/>
              <a:lstStyle/>
              <a:p>
                <a:endParaRPr lang="fr-CH">
                  <a:solidFill>
                    <a:srgbClr val="2B6959"/>
                  </a:solidFill>
                  <a:latin typeface="Arial" panose="020B0604020202020204" pitchFamily="34" charset="0"/>
                  <a:cs typeface="Arial" panose="020B0604020202020204" pitchFamily="34" charset="0"/>
                </a:endParaRPr>
              </a:p>
            </p:txBody>
          </p:sp>
          <p:sp>
            <p:nvSpPr>
              <p:cNvPr id="34858" name="Line 35"/>
              <p:cNvSpPr>
                <a:spLocks noChangeShapeType="1"/>
              </p:cNvSpPr>
              <p:nvPr/>
            </p:nvSpPr>
            <p:spPr bwMode="auto">
              <a:xfrm>
                <a:off x="4332" y="3475"/>
                <a:ext cx="0" cy="137"/>
              </a:xfrm>
              <a:prstGeom prst="line">
                <a:avLst/>
              </a:prstGeom>
              <a:noFill/>
              <a:ln w="9525">
                <a:solidFill>
                  <a:srgbClr val="FF0000"/>
                </a:solidFill>
                <a:round/>
                <a:headEnd/>
                <a:tailEnd/>
              </a:ln>
            </p:spPr>
            <p:txBody>
              <a:bodyPr wrap="none" anchor="ctr"/>
              <a:lstStyle/>
              <a:p>
                <a:endParaRPr lang="fr-CH">
                  <a:solidFill>
                    <a:srgbClr val="2B6959"/>
                  </a:solidFill>
                  <a:latin typeface="Arial" panose="020B0604020202020204" pitchFamily="34" charset="0"/>
                  <a:cs typeface="Arial" panose="020B0604020202020204" pitchFamily="34" charset="0"/>
                </a:endParaRPr>
              </a:p>
            </p:txBody>
          </p:sp>
          <p:sp>
            <p:nvSpPr>
              <p:cNvPr id="34859" name="Line 36"/>
              <p:cNvSpPr>
                <a:spLocks noChangeShapeType="1"/>
              </p:cNvSpPr>
              <p:nvPr/>
            </p:nvSpPr>
            <p:spPr bwMode="auto">
              <a:xfrm flipH="1">
                <a:off x="4241" y="3475"/>
                <a:ext cx="91" cy="46"/>
              </a:xfrm>
              <a:prstGeom prst="line">
                <a:avLst/>
              </a:prstGeom>
              <a:noFill/>
              <a:ln w="9525">
                <a:solidFill>
                  <a:srgbClr val="FF0000"/>
                </a:solidFill>
                <a:round/>
                <a:headEnd/>
                <a:tailEnd/>
              </a:ln>
            </p:spPr>
            <p:txBody>
              <a:bodyPr wrap="none" anchor="ctr"/>
              <a:lstStyle/>
              <a:p>
                <a:endParaRPr lang="fr-CH">
                  <a:solidFill>
                    <a:srgbClr val="2B6959"/>
                  </a:solidFill>
                  <a:latin typeface="Arial" panose="020B0604020202020204" pitchFamily="34" charset="0"/>
                  <a:cs typeface="Arial" panose="020B0604020202020204" pitchFamily="34" charset="0"/>
                </a:endParaRPr>
              </a:p>
            </p:txBody>
          </p:sp>
          <p:sp>
            <p:nvSpPr>
              <p:cNvPr id="34860" name="Line 37"/>
              <p:cNvSpPr>
                <a:spLocks noChangeShapeType="1"/>
              </p:cNvSpPr>
              <p:nvPr/>
            </p:nvSpPr>
            <p:spPr bwMode="auto">
              <a:xfrm flipH="1" flipV="1">
                <a:off x="4241" y="3430"/>
                <a:ext cx="91" cy="45"/>
              </a:xfrm>
              <a:prstGeom prst="line">
                <a:avLst/>
              </a:prstGeom>
              <a:noFill/>
              <a:ln w="9525">
                <a:solidFill>
                  <a:srgbClr val="FF0000"/>
                </a:solidFill>
                <a:round/>
                <a:headEnd/>
                <a:tailEnd/>
              </a:ln>
            </p:spPr>
            <p:txBody>
              <a:bodyPr wrap="none" anchor="ctr"/>
              <a:lstStyle/>
              <a:p>
                <a:endParaRPr lang="fr-CH">
                  <a:solidFill>
                    <a:srgbClr val="2B6959"/>
                  </a:solidFill>
                  <a:latin typeface="Arial" panose="020B0604020202020204" pitchFamily="34" charset="0"/>
                  <a:cs typeface="Arial" panose="020B0604020202020204" pitchFamily="34" charset="0"/>
                </a:endParaRPr>
              </a:p>
            </p:txBody>
          </p:sp>
        </p:grpSp>
        <p:grpSp>
          <p:nvGrpSpPr>
            <p:cNvPr id="34834" name="Group 38"/>
            <p:cNvGrpSpPr>
              <a:grpSpLocks/>
            </p:cNvGrpSpPr>
            <p:nvPr/>
          </p:nvGrpSpPr>
          <p:grpSpPr bwMode="auto">
            <a:xfrm rot="1695278">
              <a:off x="3560" y="3801"/>
              <a:ext cx="227" cy="312"/>
              <a:chOff x="4241" y="3158"/>
              <a:chExt cx="317" cy="454"/>
            </a:xfrm>
          </p:grpSpPr>
          <p:sp>
            <p:nvSpPr>
              <p:cNvPr id="34849" name="Line 39"/>
              <p:cNvSpPr>
                <a:spLocks noChangeShapeType="1"/>
              </p:cNvSpPr>
              <p:nvPr/>
            </p:nvSpPr>
            <p:spPr bwMode="auto">
              <a:xfrm flipV="1">
                <a:off x="4332" y="3158"/>
                <a:ext cx="45" cy="317"/>
              </a:xfrm>
              <a:prstGeom prst="line">
                <a:avLst/>
              </a:prstGeom>
              <a:noFill/>
              <a:ln w="9525">
                <a:solidFill>
                  <a:srgbClr val="FF0000"/>
                </a:solidFill>
                <a:round/>
                <a:headEnd/>
                <a:tailEnd/>
              </a:ln>
            </p:spPr>
            <p:txBody>
              <a:bodyPr wrap="none" anchor="ctr"/>
              <a:lstStyle/>
              <a:p>
                <a:endParaRPr lang="fr-CH">
                  <a:solidFill>
                    <a:srgbClr val="2B6959"/>
                  </a:solidFill>
                  <a:latin typeface="Arial" panose="020B0604020202020204" pitchFamily="34" charset="0"/>
                  <a:cs typeface="Arial" panose="020B0604020202020204" pitchFamily="34" charset="0"/>
                </a:endParaRPr>
              </a:p>
            </p:txBody>
          </p:sp>
          <p:sp>
            <p:nvSpPr>
              <p:cNvPr id="34850" name="Line 40"/>
              <p:cNvSpPr>
                <a:spLocks noChangeShapeType="1"/>
              </p:cNvSpPr>
              <p:nvPr/>
            </p:nvSpPr>
            <p:spPr bwMode="auto">
              <a:xfrm flipV="1">
                <a:off x="4332" y="3339"/>
                <a:ext cx="226" cy="136"/>
              </a:xfrm>
              <a:prstGeom prst="line">
                <a:avLst/>
              </a:prstGeom>
              <a:noFill/>
              <a:ln w="9525">
                <a:solidFill>
                  <a:srgbClr val="FF0000"/>
                </a:solidFill>
                <a:round/>
                <a:headEnd/>
                <a:tailEnd/>
              </a:ln>
            </p:spPr>
            <p:txBody>
              <a:bodyPr wrap="none" anchor="ctr"/>
              <a:lstStyle/>
              <a:p>
                <a:endParaRPr lang="fr-CH">
                  <a:solidFill>
                    <a:srgbClr val="2B6959"/>
                  </a:solidFill>
                  <a:latin typeface="Arial" panose="020B0604020202020204" pitchFamily="34" charset="0"/>
                  <a:cs typeface="Arial" panose="020B0604020202020204" pitchFamily="34" charset="0"/>
                </a:endParaRPr>
              </a:p>
            </p:txBody>
          </p:sp>
          <p:sp>
            <p:nvSpPr>
              <p:cNvPr id="34851" name="Line 41"/>
              <p:cNvSpPr>
                <a:spLocks noChangeShapeType="1"/>
              </p:cNvSpPr>
              <p:nvPr/>
            </p:nvSpPr>
            <p:spPr bwMode="auto">
              <a:xfrm>
                <a:off x="4332" y="3475"/>
                <a:ext cx="226" cy="91"/>
              </a:xfrm>
              <a:prstGeom prst="line">
                <a:avLst/>
              </a:prstGeom>
              <a:noFill/>
              <a:ln w="9525">
                <a:solidFill>
                  <a:srgbClr val="FF0000"/>
                </a:solidFill>
                <a:round/>
                <a:headEnd/>
                <a:tailEnd/>
              </a:ln>
            </p:spPr>
            <p:txBody>
              <a:bodyPr wrap="none" anchor="ctr"/>
              <a:lstStyle/>
              <a:p>
                <a:endParaRPr lang="fr-CH">
                  <a:solidFill>
                    <a:srgbClr val="2B6959"/>
                  </a:solidFill>
                  <a:latin typeface="Arial" panose="020B0604020202020204" pitchFamily="34" charset="0"/>
                  <a:cs typeface="Arial" panose="020B0604020202020204" pitchFamily="34" charset="0"/>
                </a:endParaRPr>
              </a:p>
            </p:txBody>
          </p:sp>
          <p:sp>
            <p:nvSpPr>
              <p:cNvPr id="34852" name="Line 42"/>
              <p:cNvSpPr>
                <a:spLocks noChangeShapeType="1"/>
              </p:cNvSpPr>
              <p:nvPr/>
            </p:nvSpPr>
            <p:spPr bwMode="auto">
              <a:xfrm>
                <a:off x="4332" y="3475"/>
                <a:ext cx="0" cy="137"/>
              </a:xfrm>
              <a:prstGeom prst="line">
                <a:avLst/>
              </a:prstGeom>
              <a:noFill/>
              <a:ln w="9525">
                <a:solidFill>
                  <a:srgbClr val="FF0000"/>
                </a:solidFill>
                <a:round/>
                <a:headEnd/>
                <a:tailEnd/>
              </a:ln>
            </p:spPr>
            <p:txBody>
              <a:bodyPr wrap="none" anchor="ctr"/>
              <a:lstStyle/>
              <a:p>
                <a:endParaRPr lang="fr-CH">
                  <a:solidFill>
                    <a:srgbClr val="2B6959"/>
                  </a:solidFill>
                  <a:latin typeface="Arial" panose="020B0604020202020204" pitchFamily="34" charset="0"/>
                  <a:cs typeface="Arial" panose="020B0604020202020204" pitchFamily="34" charset="0"/>
                </a:endParaRPr>
              </a:p>
            </p:txBody>
          </p:sp>
          <p:sp>
            <p:nvSpPr>
              <p:cNvPr id="34853" name="Line 43"/>
              <p:cNvSpPr>
                <a:spLocks noChangeShapeType="1"/>
              </p:cNvSpPr>
              <p:nvPr/>
            </p:nvSpPr>
            <p:spPr bwMode="auto">
              <a:xfrm flipH="1">
                <a:off x="4241" y="3475"/>
                <a:ext cx="91" cy="46"/>
              </a:xfrm>
              <a:prstGeom prst="line">
                <a:avLst/>
              </a:prstGeom>
              <a:noFill/>
              <a:ln w="9525">
                <a:solidFill>
                  <a:srgbClr val="FF0000"/>
                </a:solidFill>
                <a:round/>
                <a:headEnd/>
                <a:tailEnd/>
              </a:ln>
            </p:spPr>
            <p:txBody>
              <a:bodyPr wrap="none" anchor="ctr"/>
              <a:lstStyle/>
              <a:p>
                <a:endParaRPr lang="fr-CH">
                  <a:solidFill>
                    <a:srgbClr val="2B6959"/>
                  </a:solidFill>
                  <a:latin typeface="Arial" panose="020B0604020202020204" pitchFamily="34" charset="0"/>
                  <a:cs typeface="Arial" panose="020B0604020202020204" pitchFamily="34" charset="0"/>
                </a:endParaRPr>
              </a:p>
            </p:txBody>
          </p:sp>
          <p:sp>
            <p:nvSpPr>
              <p:cNvPr id="34854" name="Line 44"/>
              <p:cNvSpPr>
                <a:spLocks noChangeShapeType="1"/>
              </p:cNvSpPr>
              <p:nvPr/>
            </p:nvSpPr>
            <p:spPr bwMode="auto">
              <a:xfrm flipH="1" flipV="1">
                <a:off x="4241" y="3430"/>
                <a:ext cx="91" cy="45"/>
              </a:xfrm>
              <a:prstGeom prst="line">
                <a:avLst/>
              </a:prstGeom>
              <a:noFill/>
              <a:ln w="9525">
                <a:solidFill>
                  <a:srgbClr val="FF0000"/>
                </a:solidFill>
                <a:round/>
                <a:headEnd/>
                <a:tailEnd/>
              </a:ln>
            </p:spPr>
            <p:txBody>
              <a:bodyPr wrap="none" anchor="ctr"/>
              <a:lstStyle/>
              <a:p>
                <a:endParaRPr lang="fr-CH">
                  <a:solidFill>
                    <a:srgbClr val="2B6959"/>
                  </a:solidFill>
                  <a:latin typeface="Arial" panose="020B0604020202020204" pitchFamily="34" charset="0"/>
                  <a:cs typeface="Arial" panose="020B0604020202020204" pitchFamily="34" charset="0"/>
                </a:endParaRPr>
              </a:p>
            </p:txBody>
          </p:sp>
        </p:grpSp>
        <p:grpSp>
          <p:nvGrpSpPr>
            <p:cNvPr id="34835" name="Group 45"/>
            <p:cNvGrpSpPr>
              <a:grpSpLocks/>
            </p:cNvGrpSpPr>
            <p:nvPr/>
          </p:nvGrpSpPr>
          <p:grpSpPr bwMode="auto">
            <a:xfrm rot="6687049">
              <a:off x="3287" y="2765"/>
              <a:ext cx="317" cy="454"/>
              <a:chOff x="4241" y="3158"/>
              <a:chExt cx="317" cy="454"/>
            </a:xfrm>
          </p:grpSpPr>
          <p:sp>
            <p:nvSpPr>
              <p:cNvPr id="34843" name="Line 46"/>
              <p:cNvSpPr>
                <a:spLocks noChangeShapeType="1"/>
              </p:cNvSpPr>
              <p:nvPr/>
            </p:nvSpPr>
            <p:spPr bwMode="auto">
              <a:xfrm flipV="1">
                <a:off x="4332" y="3158"/>
                <a:ext cx="45" cy="317"/>
              </a:xfrm>
              <a:prstGeom prst="line">
                <a:avLst/>
              </a:prstGeom>
              <a:noFill/>
              <a:ln w="9525">
                <a:solidFill>
                  <a:srgbClr val="FF0000"/>
                </a:solidFill>
                <a:round/>
                <a:headEnd/>
                <a:tailEnd/>
              </a:ln>
            </p:spPr>
            <p:txBody>
              <a:bodyPr wrap="none" anchor="ctr"/>
              <a:lstStyle/>
              <a:p>
                <a:endParaRPr lang="fr-CH">
                  <a:solidFill>
                    <a:srgbClr val="2B6959"/>
                  </a:solidFill>
                  <a:latin typeface="Arial" panose="020B0604020202020204" pitchFamily="34" charset="0"/>
                  <a:cs typeface="Arial" panose="020B0604020202020204" pitchFamily="34" charset="0"/>
                </a:endParaRPr>
              </a:p>
            </p:txBody>
          </p:sp>
          <p:sp>
            <p:nvSpPr>
              <p:cNvPr id="34844" name="Line 47"/>
              <p:cNvSpPr>
                <a:spLocks noChangeShapeType="1"/>
              </p:cNvSpPr>
              <p:nvPr/>
            </p:nvSpPr>
            <p:spPr bwMode="auto">
              <a:xfrm flipV="1">
                <a:off x="4332" y="3339"/>
                <a:ext cx="226" cy="136"/>
              </a:xfrm>
              <a:prstGeom prst="line">
                <a:avLst/>
              </a:prstGeom>
              <a:noFill/>
              <a:ln w="9525">
                <a:solidFill>
                  <a:srgbClr val="FF0000"/>
                </a:solidFill>
                <a:round/>
                <a:headEnd/>
                <a:tailEnd/>
              </a:ln>
            </p:spPr>
            <p:txBody>
              <a:bodyPr wrap="none" anchor="ctr"/>
              <a:lstStyle/>
              <a:p>
                <a:endParaRPr lang="fr-CH">
                  <a:solidFill>
                    <a:srgbClr val="2B6959"/>
                  </a:solidFill>
                  <a:latin typeface="Arial" panose="020B0604020202020204" pitchFamily="34" charset="0"/>
                  <a:cs typeface="Arial" panose="020B0604020202020204" pitchFamily="34" charset="0"/>
                </a:endParaRPr>
              </a:p>
            </p:txBody>
          </p:sp>
          <p:sp>
            <p:nvSpPr>
              <p:cNvPr id="34845" name="Line 48"/>
              <p:cNvSpPr>
                <a:spLocks noChangeShapeType="1"/>
              </p:cNvSpPr>
              <p:nvPr/>
            </p:nvSpPr>
            <p:spPr bwMode="auto">
              <a:xfrm>
                <a:off x="4332" y="3475"/>
                <a:ext cx="226" cy="91"/>
              </a:xfrm>
              <a:prstGeom prst="line">
                <a:avLst/>
              </a:prstGeom>
              <a:noFill/>
              <a:ln w="9525">
                <a:solidFill>
                  <a:srgbClr val="FF0000"/>
                </a:solidFill>
                <a:round/>
                <a:headEnd/>
                <a:tailEnd/>
              </a:ln>
            </p:spPr>
            <p:txBody>
              <a:bodyPr wrap="none" anchor="ctr"/>
              <a:lstStyle/>
              <a:p>
                <a:endParaRPr lang="fr-CH">
                  <a:solidFill>
                    <a:srgbClr val="2B6959"/>
                  </a:solidFill>
                  <a:latin typeface="Arial" panose="020B0604020202020204" pitchFamily="34" charset="0"/>
                  <a:cs typeface="Arial" panose="020B0604020202020204" pitchFamily="34" charset="0"/>
                </a:endParaRPr>
              </a:p>
            </p:txBody>
          </p:sp>
          <p:sp>
            <p:nvSpPr>
              <p:cNvPr id="34846" name="Line 49"/>
              <p:cNvSpPr>
                <a:spLocks noChangeShapeType="1"/>
              </p:cNvSpPr>
              <p:nvPr/>
            </p:nvSpPr>
            <p:spPr bwMode="auto">
              <a:xfrm>
                <a:off x="4332" y="3475"/>
                <a:ext cx="0" cy="137"/>
              </a:xfrm>
              <a:prstGeom prst="line">
                <a:avLst/>
              </a:prstGeom>
              <a:noFill/>
              <a:ln w="9525">
                <a:solidFill>
                  <a:srgbClr val="FF0000"/>
                </a:solidFill>
                <a:round/>
                <a:headEnd/>
                <a:tailEnd/>
              </a:ln>
            </p:spPr>
            <p:txBody>
              <a:bodyPr wrap="none" anchor="ctr"/>
              <a:lstStyle/>
              <a:p>
                <a:endParaRPr lang="fr-CH">
                  <a:solidFill>
                    <a:srgbClr val="2B6959"/>
                  </a:solidFill>
                  <a:latin typeface="Arial" panose="020B0604020202020204" pitchFamily="34" charset="0"/>
                  <a:cs typeface="Arial" panose="020B0604020202020204" pitchFamily="34" charset="0"/>
                </a:endParaRPr>
              </a:p>
            </p:txBody>
          </p:sp>
          <p:sp>
            <p:nvSpPr>
              <p:cNvPr id="34847" name="Line 50"/>
              <p:cNvSpPr>
                <a:spLocks noChangeShapeType="1"/>
              </p:cNvSpPr>
              <p:nvPr/>
            </p:nvSpPr>
            <p:spPr bwMode="auto">
              <a:xfrm flipH="1">
                <a:off x="4241" y="3475"/>
                <a:ext cx="91" cy="46"/>
              </a:xfrm>
              <a:prstGeom prst="line">
                <a:avLst/>
              </a:prstGeom>
              <a:noFill/>
              <a:ln w="9525">
                <a:solidFill>
                  <a:srgbClr val="FF0000"/>
                </a:solidFill>
                <a:round/>
                <a:headEnd/>
                <a:tailEnd/>
              </a:ln>
            </p:spPr>
            <p:txBody>
              <a:bodyPr wrap="none" anchor="ctr"/>
              <a:lstStyle/>
              <a:p>
                <a:endParaRPr lang="fr-CH">
                  <a:solidFill>
                    <a:srgbClr val="2B6959"/>
                  </a:solidFill>
                  <a:latin typeface="Arial" panose="020B0604020202020204" pitchFamily="34" charset="0"/>
                  <a:cs typeface="Arial" panose="020B0604020202020204" pitchFamily="34" charset="0"/>
                </a:endParaRPr>
              </a:p>
            </p:txBody>
          </p:sp>
          <p:sp>
            <p:nvSpPr>
              <p:cNvPr id="34848" name="Line 51"/>
              <p:cNvSpPr>
                <a:spLocks noChangeShapeType="1"/>
              </p:cNvSpPr>
              <p:nvPr/>
            </p:nvSpPr>
            <p:spPr bwMode="auto">
              <a:xfrm flipH="1" flipV="1">
                <a:off x="4241" y="3430"/>
                <a:ext cx="91" cy="45"/>
              </a:xfrm>
              <a:prstGeom prst="line">
                <a:avLst/>
              </a:prstGeom>
              <a:noFill/>
              <a:ln w="9525">
                <a:solidFill>
                  <a:srgbClr val="FF0000"/>
                </a:solidFill>
                <a:round/>
                <a:headEnd/>
                <a:tailEnd/>
              </a:ln>
            </p:spPr>
            <p:txBody>
              <a:bodyPr wrap="none" anchor="ctr"/>
              <a:lstStyle/>
              <a:p>
                <a:endParaRPr lang="fr-CH">
                  <a:solidFill>
                    <a:srgbClr val="2B6959"/>
                  </a:solidFill>
                  <a:latin typeface="Arial" panose="020B0604020202020204" pitchFamily="34" charset="0"/>
                  <a:cs typeface="Arial" panose="020B0604020202020204" pitchFamily="34" charset="0"/>
                </a:endParaRPr>
              </a:p>
            </p:txBody>
          </p:sp>
        </p:grpSp>
        <p:grpSp>
          <p:nvGrpSpPr>
            <p:cNvPr id="34836" name="Group 52"/>
            <p:cNvGrpSpPr>
              <a:grpSpLocks/>
            </p:cNvGrpSpPr>
            <p:nvPr/>
          </p:nvGrpSpPr>
          <p:grpSpPr bwMode="auto">
            <a:xfrm rot="6687049">
              <a:off x="3397" y="3240"/>
              <a:ext cx="317" cy="245"/>
              <a:chOff x="4241" y="3158"/>
              <a:chExt cx="317" cy="454"/>
            </a:xfrm>
          </p:grpSpPr>
          <p:sp>
            <p:nvSpPr>
              <p:cNvPr id="34837" name="Line 53"/>
              <p:cNvSpPr>
                <a:spLocks noChangeShapeType="1"/>
              </p:cNvSpPr>
              <p:nvPr/>
            </p:nvSpPr>
            <p:spPr bwMode="auto">
              <a:xfrm flipV="1">
                <a:off x="4332" y="3158"/>
                <a:ext cx="45" cy="317"/>
              </a:xfrm>
              <a:prstGeom prst="line">
                <a:avLst/>
              </a:prstGeom>
              <a:noFill/>
              <a:ln w="9525">
                <a:solidFill>
                  <a:srgbClr val="FF0000"/>
                </a:solidFill>
                <a:round/>
                <a:headEnd/>
                <a:tailEnd/>
              </a:ln>
            </p:spPr>
            <p:txBody>
              <a:bodyPr wrap="none" anchor="ctr"/>
              <a:lstStyle/>
              <a:p>
                <a:endParaRPr lang="fr-CH">
                  <a:solidFill>
                    <a:srgbClr val="2B6959"/>
                  </a:solidFill>
                  <a:latin typeface="Arial" panose="020B0604020202020204" pitchFamily="34" charset="0"/>
                  <a:cs typeface="Arial" panose="020B0604020202020204" pitchFamily="34" charset="0"/>
                </a:endParaRPr>
              </a:p>
            </p:txBody>
          </p:sp>
          <p:sp>
            <p:nvSpPr>
              <p:cNvPr id="34838" name="Line 54"/>
              <p:cNvSpPr>
                <a:spLocks noChangeShapeType="1"/>
              </p:cNvSpPr>
              <p:nvPr/>
            </p:nvSpPr>
            <p:spPr bwMode="auto">
              <a:xfrm flipV="1">
                <a:off x="4332" y="3339"/>
                <a:ext cx="226" cy="136"/>
              </a:xfrm>
              <a:prstGeom prst="line">
                <a:avLst/>
              </a:prstGeom>
              <a:noFill/>
              <a:ln w="9525">
                <a:solidFill>
                  <a:srgbClr val="FF0000"/>
                </a:solidFill>
                <a:round/>
                <a:headEnd/>
                <a:tailEnd/>
              </a:ln>
            </p:spPr>
            <p:txBody>
              <a:bodyPr wrap="none" anchor="ctr"/>
              <a:lstStyle/>
              <a:p>
                <a:endParaRPr lang="fr-CH">
                  <a:solidFill>
                    <a:srgbClr val="2B6959"/>
                  </a:solidFill>
                  <a:latin typeface="Arial" panose="020B0604020202020204" pitchFamily="34" charset="0"/>
                  <a:cs typeface="Arial" panose="020B0604020202020204" pitchFamily="34" charset="0"/>
                </a:endParaRPr>
              </a:p>
            </p:txBody>
          </p:sp>
          <p:sp>
            <p:nvSpPr>
              <p:cNvPr id="34839" name="Line 55"/>
              <p:cNvSpPr>
                <a:spLocks noChangeShapeType="1"/>
              </p:cNvSpPr>
              <p:nvPr/>
            </p:nvSpPr>
            <p:spPr bwMode="auto">
              <a:xfrm>
                <a:off x="4332" y="3475"/>
                <a:ext cx="226" cy="91"/>
              </a:xfrm>
              <a:prstGeom prst="line">
                <a:avLst/>
              </a:prstGeom>
              <a:noFill/>
              <a:ln w="9525">
                <a:solidFill>
                  <a:srgbClr val="FF0000"/>
                </a:solidFill>
                <a:round/>
                <a:headEnd/>
                <a:tailEnd/>
              </a:ln>
            </p:spPr>
            <p:txBody>
              <a:bodyPr wrap="none" anchor="ctr"/>
              <a:lstStyle/>
              <a:p>
                <a:endParaRPr lang="fr-CH">
                  <a:solidFill>
                    <a:srgbClr val="2B6959"/>
                  </a:solidFill>
                  <a:latin typeface="Arial" panose="020B0604020202020204" pitchFamily="34" charset="0"/>
                  <a:cs typeface="Arial" panose="020B0604020202020204" pitchFamily="34" charset="0"/>
                </a:endParaRPr>
              </a:p>
            </p:txBody>
          </p:sp>
          <p:sp>
            <p:nvSpPr>
              <p:cNvPr id="34840" name="Line 56"/>
              <p:cNvSpPr>
                <a:spLocks noChangeShapeType="1"/>
              </p:cNvSpPr>
              <p:nvPr/>
            </p:nvSpPr>
            <p:spPr bwMode="auto">
              <a:xfrm>
                <a:off x="4332" y="3475"/>
                <a:ext cx="0" cy="137"/>
              </a:xfrm>
              <a:prstGeom prst="line">
                <a:avLst/>
              </a:prstGeom>
              <a:noFill/>
              <a:ln w="9525">
                <a:solidFill>
                  <a:srgbClr val="FF0000"/>
                </a:solidFill>
                <a:round/>
                <a:headEnd/>
                <a:tailEnd/>
              </a:ln>
            </p:spPr>
            <p:txBody>
              <a:bodyPr wrap="none" anchor="ctr"/>
              <a:lstStyle/>
              <a:p>
                <a:endParaRPr lang="fr-CH">
                  <a:solidFill>
                    <a:srgbClr val="2B6959"/>
                  </a:solidFill>
                  <a:latin typeface="Arial" panose="020B0604020202020204" pitchFamily="34" charset="0"/>
                  <a:cs typeface="Arial" panose="020B0604020202020204" pitchFamily="34" charset="0"/>
                </a:endParaRPr>
              </a:p>
            </p:txBody>
          </p:sp>
          <p:sp>
            <p:nvSpPr>
              <p:cNvPr id="34841" name="Line 57"/>
              <p:cNvSpPr>
                <a:spLocks noChangeShapeType="1"/>
              </p:cNvSpPr>
              <p:nvPr/>
            </p:nvSpPr>
            <p:spPr bwMode="auto">
              <a:xfrm flipH="1">
                <a:off x="4241" y="3475"/>
                <a:ext cx="91" cy="46"/>
              </a:xfrm>
              <a:prstGeom prst="line">
                <a:avLst/>
              </a:prstGeom>
              <a:noFill/>
              <a:ln w="9525">
                <a:solidFill>
                  <a:srgbClr val="FF0000"/>
                </a:solidFill>
                <a:round/>
                <a:headEnd/>
                <a:tailEnd/>
              </a:ln>
            </p:spPr>
            <p:txBody>
              <a:bodyPr wrap="none" anchor="ctr"/>
              <a:lstStyle/>
              <a:p>
                <a:endParaRPr lang="fr-CH">
                  <a:solidFill>
                    <a:srgbClr val="2B6959"/>
                  </a:solidFill>
                  <a:latin typeface="Arial" panose="020B0604020202020204" pitchFamily="34" charset="0"/>
                  <a:cs typeface="Arial" panose="020B0604020202020204" pitchFamily="34" charset="0"/>
                </a:endParaRPr>
              </a:p>
            </p:txBody>
          </p:sp>
          <p:sp>
            <p:nvSpPr>
              <p:cNvPr id="34842" name="Line 58"/>
              <p:cNvSpPr>
                <a:spLocks noChangeShapeType="1"/>
              </p:cNvSpPr>
              <p:nvPr/>
            </p:nvSpPr>
            <p:spPr bwMode="auto">
              <a:xfrm flipH="1" flipV="1">
                <a:off x="4241" y="3430"/>
                <a:ext cx="91" cy="45"/>
              </a:xfrm>
              <a:prstGeom prst="line">
                <a:avLst/>
              </a:prstGeom>
              <a:noFill/>
              <a:ln w="9525">
                <a:solidFill>
                  <a:srgbClr val="FF0000"/>
                </a:solidFill>
                <a:round/>
                <a:headEnd/>
                <a:tailEnd/>
              </a:ln>
            </p:spPr>
            <p:txBody>
              <a:bodyPr wrap="none" anchor="ctr"/>
              <a:lstStyle/>
              <a:p>
                <a:endParaRPr lang="fr-CH">
                  <a:solidFill>
                    <a:srgbClr val="2B6959"/>
                  </a:solidFill>
                  <a:latin typeface="Arial" panose="020B0604020202020204" pitchFamily="34" charset="0"/>
                  <a:cs typeface="Arial" panose="020B0604020202020204" pitchFamily="34" charset="0"/>
                </a:endParaRPr>
              </a:p>
            </p:txBody>
          </p:sp>
        </p:grpSp>
      </p:grpSp>
      <p:sp>
        <p:nvSpPr>
          <p:cNvPr id="59" name="Rectangle 53">
            <a:extLst>
              <a:ext uri="{FF2B5EF4-FFF2-40B4-BE49-F238E27FC236}">
                <a16:creationId xmlns:a16="http://schemas.microsoft.com/office/drawing/2014/main" id="{8636CCB8-8195-4B22-9DB6-767F1D3F8AAA}"/>
              </a:ext>
            </a:extLst>
          </p:cNvPr>
          <p:cNvSpPr>
            <a:spLocks noChangeArrowheads="1"/>
          </p:cNvSpPr>
          <p:nvPr/>
        </p:nvSpPr>
        <p:spPr bwMode="auto">
          <a:xfrm>
            <a:off x="3163269" y="1543536"/>
            <a:ext cx="1835150" cy="460103"/>
          </a:xfrm>
          <a:prstGeom prst="rect">
            <a:avLst/>
          </a:prstGeom>
          <a:noFill/>
          <a:ln w="9525">
            <a:noFill/>
            <a:miter lim="800000"/>
            <a:headEnd/>
            <a:tailEnd/>
          </a:ln>
        </p:spPr>
        <p:txBody>
          <a:bodyPr lIns="91429" tIns="45715" rIns="91429" bIns="45715" anchor="ctr"/>
          <a:lstStyle/>
          <a:p>
            <a:pPr marL="282575" indent="-282575"/>
            <a:r>
              <a:rPr lang="en-US" sz="2200" u="sng" dirty="0">
                <a:solidFill>
                  <a:srgbClr val="346667"/>
                </a:solidFill>
                <a:latin typeface="Arial" panose="020B0604020202020204" pitchFamily="34" charset="0"/>
                <a:cs typeface="Arial" panose="020B0604020202020204" pitchFamily="34" charset="0"/>
              </a:rPr>
              <a:t>Need:</a:t>
            </a:r>
          </a:p>
        </p:txBody>
      </p:sp>
      <p:sp>
        <p:nvSpPr>
          <p:cNvPr id="54" name="Rectangle 3">
            <a:extLst>
              <a:ext uri="{FF2B5EF4-FFF2-40B4-BE49-F238E27FC236}">
                <a16:creationId xmlns:a16="http://schemas.microsoft.com/office/drawing/2014/main" id="{A7B12238-5791-4336-B149-F463985A80E3}"/>
              </a:ext>
            </a:extLst>
          </p:cNvPr>
          <p:cNvSpPr>
            <a:spLocks noChangeArrowheads="1"/>
          </p:cNvSpPr>
          <p:nvPr/>
        </p:nvSpPr>
        <p:spPr bwMode="auto">
          <a:xfrm>
            <a:off x="888927" y="988430"/>
            <a:ext cx="7956550" cy="669925"/>
          </a:xfrm>
          <a:prstGeom prst="rect">
            <a:avLst/>
          </a:prstGeom>
          <a:noFill/>
          <a:ln w="9525">
            <a:noFill/>
            <a:miter lim="800000"/>
            <a:headEnd/>
            <a:tailEnd/>
          </a:ln>
        </p:spPr>
        <p:txBody>
          <a:bodyPr lIns="91429" tIns="45715" rIns="91429" bIns="45715" anchor="ctr"/>
          <a:lstStyle/>
          <a:p>
            <a:r>
              <a:rPr lang="en-US" sz="2600" u="sng" dirty="0">
                <a:solidFill>
                  <a:srgbClr val="2B6959"/>
                </a:solidFill>
                <a:latin typeface="Arial" panose="020B0604020202020204" pitchFamily="34" charset="0"/>
                <a:cs typeface="Arial" panose="020B0604020202020204" pitchFamily="34" charset="0"/>
              </a:rPr>
              <a:t>Catchment area – Spider diagram</a:t>
            </a:r>
          </a:p>
        </p:txBody>
      </p:sp>
      <p:sp>
        <p:nvSpPr>
          <p:cNvPr id="55" name="Title 1">
            <a:extLst>
              <a:ext uri="{FF2B5EF4-FFF2-40B4-BE49-F238E27FC236}">
                <a16:creationId xmlns:a16="http://schemas.microsoft.com/office/drawing/2014/main" id="{B7DF1A7E-6B51-4EF8-AB37-ADDB3C2DCCAF}"/>
              </a:ext>
            </a:extLst>
          </p:cNvPr>
          <p:cNvSpPr txBox="1">
            <a:spLocks/>
          </p:cNvSpPr>
          <p:nvPr/>
        </p:nvSpPr>
        <p:spPr>
          <a:xfrm>
            <a:off x="0" y="368888"/>
            <a:ext cx="9144000" cy="718822"/>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i="0" u="none" strike="noStrike" kern="1200" cap="none" spc="0" normalizeH="0" baseline="0" dirty="0">
                <a:ln>
                  <a:noFill/>
                </a:ln>
                <a:solidFill>
                  <a:srgbClr val="346667"/>
                </a:solidFill>
                <a:effectLst/>
                <a:uLnTx/>
                <a:uFillTx/>
                <a:latin typeface="Arial" charset="0"/>
                <a:ea typeface="Arial" charset="0"/>
                <a:cs typeface="Arial" charset="0"/>
              </a:rPr>
              <a:t>GIS-based approaches to measure physical accessibility to health care services</a:t>
            </a:r>
          </a:p>
        </p:txBody>
      </p:sp>
      <p:sp>
        <p:nvSpPr>
          <p:cNvPr id="56" name="Slide Number Placeholder 3">
            <a:extLst>
              <a:ext uri="{FF2B5EF4-FFF2-40B4-BE49-F238E27FC236}">
                <a16:creationId xmlns:a16="http://schemas.microsoft.com/office/drawing/2014/main" id="{6F51671B-3A77-4A37-BC72-936162C11C75}"/>
              </a:ext>
            </a:extLst>
          </p:cNvPr>
          <p:cNvSpPr txBox="1">
            <a:spLocks/>
          </p:cNvSpPr>
          <p:nvPr/>
        </p:nvSpPr>
        <p:spPr bwMode="auto">
          <a:xfrm>
            <a:off x="8604448" y="6532462"/>
            <a:ext cx="507896" cy="365125"/>
          </a:xfrm>
          <a:prstGeom prst="rect">
            <a:avLst/>
          </a:prstGeom>
          <a:noFill/>
          <a:ln>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marL="0" algn="r" defTabSz="914400" rtl="0" eaLnBrk="1" fontAlgn="base" latinLnBrk="0" hangingPunct="1">
              <a:spcBef>
                <a:spcPct val="0"/>
              </a:spcBef>
              <a:spcAft>
                <a:spcPct val="0"/>
              </a:spcAft>
              <a:defRPr sz="1200" kern="1200">
                <a:solidFill>
                  <a:srgbClr val="898989"/>
                </a:solidFill>
                <a:latin typeface="Calibri" pitchFamily="34" charset="0"/>
                <a:ea typeface="+mn-ea"/>
                <a:cs typeface="Arial" charset="0"/>
              </a:defRPr>
            </a:lvl1pPr>
            <a:lvl2pPr marL="4572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2pPr>
            <a:lvl3pPr marL="9144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3pPr>
            <a:lvl4pPr marL="13716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4pPr>
            <a:lvl5pPr marL="18288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5pPr>
            <a:lvl6pPr marL="2286000" algn="l" defTabSz="914400" rtl="0" eaLnBrk="1" latinLnBrk="0" hangingPunct="1">
              <a:defRPr sz="1800" kern="1200">
                <a:solidFill>
                  <a:schemeClr val="tx1"/>
                </a:solidFill>
                <a:latin typeface="Calibri" pitchFamily="34" charset="0"/>
                <a:ea typeface="+mn-ea"/>
                <a:cs typeface="Arial" charset="0"/>
              </a:defRPr>
            </a:lvl6pPr>
            <a:lvl7pPr marL="2743200" algn="l" defTabSz="914400" rtl="0" eaLnBrk="1" latinLnBrk="0" hangingPunct="1">
              <a:defRPr sz="1800" kern="1200">
                <a:solidFill>
                  <a:schemeClr val="tx1"/>
                </a:solidFill>
                <a:latin typeface="Calibri" pitchFamily="34" charset="0"/>
                <a:ea typeface="+mn-ea"/>
                <a:cs typeface="Arial" charset="0"/>
              </a:defRPr>
            </a:lvl7pPr>
            <a:lvl8pPr marL="3200400" algn="l" defTabSz="914400" rtl="0" eaLnBrk="1" latinLnBrk="0" hangingPunct="1">
              <a:defRPr sz="1800" kern="1200">
                <a:solidFill>
                  <a:schemeClr val="tx1"/>
                </a:solidFill>
                <a:latin typeface="Calibri" pitchFamily="34" charset="0"/>
                <a:ea typeface="+mn-ea"/>
                <a:cs typeface="Arial" charset="0"/>
              </a:defRPr>
            </a:lvl8pPr>
            <a:lvl9pPr marL="3657600" algn="l" defTabSz="914400" rtl="0" eaLnBrk="1" latinLnBrk="0" hangingPunct="1">
              <a:defRPr sz="1800" kern="1200">
                <a:solidFill>
                  <a:schemeClr val="tx1"/>
                </a:solidFill>
                <a:latin typeface="Calibri" pitchFamily="34" charset="0"/>
                <a:ea typeface="+mn-ea"/>
                <a:cs typeface="Arial" charset="0"/>
              </a:defRPr>
            </a:lvl9pPr>
          </a:lstStyle>
          <a:p>
            <a:fld id="{1F1CFA5E-D7BE-45A1-BD59-8EBEFF519CD8}" type="slidenum">
              <a:rPr lang="en-GB" altLang="en-US" smtClean="0">
                <a:solidFill>
                  <a:schemeClr val="accent1">
                    <a:lumMod val="75000"/>
                  </a:schemeClr>
                </a:solidFill>
              </a:rPr>
              <a:pPr/>
              <a:t>19</a:t>
            </a:fld>
            <a:endParaRPr lang="en-GB" altLang="en-US" dirty="0">
              <a:solidFill>
                <a:schemeClr val="accent1">
                  <a:lumMod val="75000"/>
                </a:schemeClr>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1">
            <a:extLst>
              <a:ext uri="{FF2B5EF4-FFF2-40B4-BE49-F238E27FC236}">
                <a16:creationId xmlns:a16="http://schemas.microsoft.com/office/drawing/2014/main" id="{63E0B52D-4D81-42D0-9052-59915AE6125C}"/>
              </a:ext>
            </a:extLst>
          </p:cNvPr>
          <p:cNvSpPr txBox="1">
            <a:spLocks/>
          </p:cNvSpPr>
          <p:nvPr/>
        </p:nvSpPr>
        <p:spPr>
          <a:xfrm>
            <a:off x="0" y="342732"/>
            <a:ext cx="8974670" cy="718822"/>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i="0" u="none" strike="noStrike" kern="1200" cap="none" spc="0" normalizeH="0" baseline="0">
                <a:ln>
                  <a:noFill/>
                </a:ln>
                <a:solidFill>
                  <a:srgbClr val="346667"/>
                </a:solidFill>
                <a:effectLst/>
                <a:uLnTx/>
                <a:uFillTx/>
                <a:latin typeface="Arial" charset="0"/>
                <a:ea typeface="Arial" charset="0"/>
                <a:cs typeface="Arial" charset="0"/>
              </a:rPr>
              <a:t>Why measure </a:t>
            </a:r>
            <a:r>
              <a:rPr kumimoji="0" lang="en-US" sz="3200" i="0" u="none" strike="noStrike" kern="1200" cap="none" spc="0" normalizeH="0" baseline="0" dirty="0">
                <a:ln>
                  <a:noFill/>
                </a:ln>
                <a:solidFill>
                  <a:srgbClr val="346667"/>
                </a:solidFill>
                <a:effectLst/>
                <a:uLnTx/>
                <a:uFillTx/>
                <a:latin typeface="Arial" charset="0"/>
                <a:ea typeface="Arial" charset="0"/>
                <a:cs typeface="Arial" charset="0"/>
              </a:rPr>
              <a:t>physical accessibility to health care services?</a:t>
            </a:r>
          </a:p>
        </p:txBody>
      </p:sp>
      <p:sp>
        <p:nvSpPr>
          <p:cNvPr id="7" name="Rectangle 3">
            <a:extLst>
              <a:ext uri="{FF2B5EF4-FFF2-40B4-BE49-F238E27FC236}">
                <a16:creationId xmlns:a16="http://schemas.microsoft.com/office/drawing/2014/main" id="{D14914B8-6AB1-4038-ACD9-7F67ACD7A977}"/>
              </a:ext>
            </a:extLst>
          </p:cNvPr>
          <p:cNvSpPr txBox="1">
            <a:spLocks noChangeArrowheads="1"/>
          </p:cNvSpPr>
          <p:nvPr/>
        </p:nvSpPr>
        <p:spPr>
          <a:xfrm>
            <a:off x="1105432" y="1169374"/>
            <a:ext cx="7869238" cy="93610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r>
              <a:rPr lang="en-US" sz="2400" dirty="0">
                <a:solidFill>
                  <a:srgbClr val="2B6959"/>
                </a:solidFill>
                <a:latin typeface="Arial" panose="020B0604020202020204" pitchFamily="34" charset="0"/>
                <a:cs typeface="Arial" panose="020B0604020202020204" pitchFamily="34" charset="0"/>
              </a:rPr>
              <a:t>Availability of care and physical accessibility to health care services are important components of an overall health system </a:t>
            </a:r>
          </a:p>
        </p:txBody>
      </p:sp>
      <p:sp>
        <p:nvSpPr>
          <p:cNvPr id="8" name="Rectangle 3">
            <a:extLst>
              <a:ext uri="{FF2B5EF4-FFF2-40B4-BE49-F238E27FC236}">
                <a16:creationId xmlns:a16="http://schemas.microsoft.com/office/drawing/2014/main" id="{017F9C15-1E89-4E25-8A84-5C75EE40738C}"/>
              </a:ext>
            </a:extLst>
          </p:cNvPr>
          <p:cNvSpPr txBox="1">
            <a:spLocks noChangeArrowheads="1"/>
          </p:cNvSpPr>
          <p:nvPr/>
        </p:nvSpPr>
        <p:spPr>
          <a:xfrm>
            <a:off x="1197547" y="2565939"/>
            <a:ext cx="6912768" cy="136815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r>
              <a:rPr lang="en-US" sz="2400" dirty="0">
                <a:solidFill>
                  <a:srgbClr val="2B6959"/>
                </a:solidFill>
                <a:latin typeface="Arial" panose="020B0604020202020204" pitchFamily="34" charset="0"/>
                <a:cs typeface="Arial" panose="020B0604020202020204" pitchFamily="34" charset="0"/>
              </a:rPr>
              <a:t>Measuring such accessibility contributes to a wider understanding of the performance of the health system and the identification of potential gaps</a:t>
            </a:r>
          </a:p>
        </p:txBody>
      </p:sp>
      <p:sp>
        <p:nvSpPr>
          <p:cNvPr id="9" name="Rectangle 3">
            <a:extLst>
              <a:ext uri="{FF2B5EF4-FFF2-40B4-BE49-F238E27FC236}">
                <a16:creationId xmlns:a16="http://schemas.microsoft.com/office/drawing/2014/main" id="{39DF6281-74DC-400F-A45A-3DFE06E5F64B}"/>
              </a:ext>
            </a:extLst>
          </p:cNvPr>
          <p:cNvSpPr txBox="1">
            <a:spLocks noChangeArrowheads="1"/>
          </p:cNvSpPr>
          <p:nvPr/>
        </p:nvSpPr>
        <p:spPr>
          <a:xfrm>
            <a:off x="1403647" y="4333543"/>
            <a:ext cx="7272808" cy="89565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r>
              <a:rPr lang="en-US" sz="2400">
                <a:solidFill>
                  <a:srgbClr val="2B6959"/>
                </a:solidFill>
                <a:latin typeface="Arial" panose="020B0604020202020204" pitchFamily="34" charset="0"/>
                <a:cs typeface="Arial" panose="020B0604020202020204" pitchFamily="34" charset="0"/>
              </a:rPr>
              <a:t>Allows for a better </a:t>
            </a:r>
            <a:r>
              <a:rPr lang="en-US" sz="2400" dirty="0">
                <a:solidFill>
                  <a:srgbClr val="2B6959"/>
                </a:solidFill>
                <a:latin typeface="Arial" panose="020B0604020202020204" pitchFamily="34" charset="0"/>
                <a:cs typeface="Arial" panose="020B0604020202020204" pitchFamily="34" charset="0"/>
              </a:rPr>
              <a:t>planning of resources to respond to the needs of individuals and communities</a:t>
            </a:r>
          </a:p>
        </p:txBody>
      </p:sp>
      <p:sp>
        <p:nvSpPr>
          <p:cNvPr id="10" name="Right Arrow 43">
            <a:extLst>
              <a:ext uri="{FF2B5EF4-FFF2-40B4-BE49-F238E27FC236}">
                <a16:creationId xmlns:a16="http://schemas.microsoft.com/office/drawing/2014/main" id="{D09F754A-0A48-483E-B6D8-A44EDEDF2D8E}"/>
              </a:ext>
            </a:extLst>
          </p:cNvPr>
          <p:cNvSpPr/>
          <p:nvPr/>
        </p:nvSpPr>
        <p:spPr>
          <a:xfrm>
            <a:off x="755576" y="2622494"/>
            <a:ext cx="441971" cy="360040"/>
          </a:xfrm>
          <a:prstGeom prst="rightArrow">
            <a:avLst/>
          </a:prstGeom>
          <a:solidFill>
            <a:srgbClr val="3466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46667"/>
              </a:solidFill>
            </a:endParaRPr>
          </a:p>
        </p:txBody>
      </p:sp>
      <p:sp>
        <p:nvSpPr>
          <p:cNvPr id="11" name="Right Arrow 43">
            <a:extLst>
              <a:ext uri="{FF2B5EF4-FFF2-40B4-BE49-F238E27FC236}">
                <a16:creationId xmlns:a16="http://schemas.microsoft.com/office/drawing/2014/main" id="{533AAC70-476A-4B98-84C5-4E51D3F35F58}"/>
              </a:ext>
            </a:extLst>
          </p:cNvPr>
          <p:cNvSpPr/>
          <p:nvPr/>
        </p:nvSpPr>
        <p:spPr>
          <a:xfrm>
            <a:off x="961676" y="4400526"/>
            <a:ext cx="441971" cy="360040"/>
          </a:xfrm>
          <a:prstGeom prst="rightArrow">
            <a:avLst/>
          </a:prstGeom>
          <a:solidFill>
            <a:srgbClr val="3466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46667"/>
              </a:solidFill>
            </a:endParaRPr>
          </a:p>
        </p:txBody>
      </p:sp>
      <p:sp>
        <p:nvSpPr>
          <p:cNvPr id="13" name="Rectangle 3">
            <a:extLst>
              <a:ext uri="{FF2B5EF4-FFF2-40B4-BE49-F238E27FC236}">
                <a16:creationId xmlns:a16="http://schemas.microsoft.com/office/drawing/2014/main" id="{793C28BC-B2A2-4881-BF9B-C6DCDD799F8D}"/>
              </a:ext>
            </a:extLst>
          </p:cNvPr>
          <p:cNvSpPr txBox="1">
            <a:spLocks noChangeArrowheads="1"/>
          </p:cNvSpPr>
          <p:nvPr/>
        </p:nvSpPr>
        <p:spPr>
          <a:xfrm>
            <a:off x="1641122" y="5428049"/>
            <a:ext cx="7272808" cy="6569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r>
              <a:rPr lang="en-US" sz="2400" dirty="0">
                <a:solidFill>
                  <a:srgbClr val="2B6959"/>
                </a:solidFill>
                <a:latin typeface="Arial" panose="020B0604020202020204" pitchFamily="34" charset="0"/>
                <a:cs typeface="Arial" panose="020B0604020202020204" pitchFamily="34" charset="0"/>
              </a:rPr>
              <a:t>Direct impact on health outcomes</a:t>
            </a:r>
          </a:p>
        </p:txBody>
      </p:sp>
      <p:sp>
        <p:nvSpPr>
          <p:cNvPr id="14" name="Right Arrow 43">
            <a:extLst>
              <a:ext uri="{FF2B5EF4-FFF2-40B4-BE49-F238E27FC236}">
                <a16:creationId xmlns:a16="http://schemas.microsoft.com/office/drawing/2014/main" id="{55CCE864-C349-4A59-A349-D95D6777A926}"/>
              </a:ext>
            </a:extLst>
          </p:cNvPr>
          <p:cNvSpPr/>
          <p:nvPr/>
        </p:nvSpPr>
        <p:spPr>
          <a:xfrm>
            <a:off x="1199151" y="5495031"/>
            <a:ext cx="441971" cy="360040"/>
          </a:xfrm>
          <a:prstGeom prst="rightArrow">
            <a:avLst/>
          </a:prstGeom>
          <a:solidFill>
            <a:srgbClr val="3466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46667"/>
              </a:solidFill>
            </a:endParaRPr>
          </a:p>
        </p:txBody>
      </p:sp>
      <p:sp>
        <p:nvSpPr>
          <p:cNvPr id="12" name="Slide Number Placeholder 3">
            <a:extLst>
              <a:ext uri="{FF2B5EF4-FFF2-40B4-BE49-F238E27FC236}">
                <a16:creationId xmlns:a16="http://schemas.microsoft.com/office/drawing/2014/main" id="{24CB8A9C-435A-4221-A507-06322FE3353D}"/>
              </a:ext>
            </a:extLst>
          </p:cNvPr>
          <p:cNvSpPr txBox="1">
            <a:spLocks/>
          </p:cNvSpPr>
          <p:nvPr/>
        </p:nvSpPr>
        <p:spPr bwMode="auto">
          <a:xfrm>
            <a:off x="8604448" y="6532462"/>
            <a:ext cx="507896" cy="365125"/>
          </a:xfrm>
          <a:prstGeom prst="rect">
            <a:avLst/>
          </a:prstGeom>
          <a:noFill/>
          <a:ln>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marL="0" algn="r" defTabSz="914400" rtl="0" eaLnBrk="1" fontAlgn="base" latinLnBrk="0" hangingPunct="1">
              <a:spcBef>
                <a:spcPct val="0"/>
              </a:spcBef>
              <a:spcAft>
                <a:spcPct val="0"/>
              </a:spcAft>
              <a:defRPr sz="1200" kern="1200">
                <a:solidFill>
                  <a:srgbClr val="898989"/>
                </a:solidFill>
                <a:latin typeface="Calibri" pitchFamily="34" charset="0"/>
                <a:ea typeface="+mn-ea"/>
                <a:cs typeface="Arial" charset="0"/>
              </a:defRPr>
            </a:lvl1pPr>
            <a:lvl2pPr marL="4572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2pPr>
            <a:lvl3pPr marL="9144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3pPr>
            <a:lvl4pPr marL="13716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4pPr>
            <a:lvl5pPr marL="18288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5pPr>
            <a:lvl6pPr marL="2286000" algn="l" defTabSz="914400" rtl="0" eaLnBrk="1" latinLnBrk="0" hangingPunct="1">
              <a:defRPr sz="1800" kern="1200">
                <a:solidFill>
                  <a:schemeClr val="tx1"/>
                </a:solidFill>
                <a:latin typeface="Calibri" pitchFamily="34" charset="0"/>
                <a:ea typeface="+mn-ea"/>
                <a:cs typeface="Arial" charset="0"/>
              </a:defRPr>
            </a:lvl6pPr>
            <a:lvl7pPr marL="2743200" algn="l" defTabSz="914400" rtl="0" eaLnBrk="1" latinLnBrk="0" hangingPunct="1">
              <a:defRPr sz="1800" kern="1200">
                <a:solidFill>
                  <a:schemeClr val="tx1"/>
                </a:solidFill>
                <a:latin typeface="Calibri" pitchFamily="34" charset="0"/>
                <a:ea typeface="+mn-ea"/>
                <a:cs typeface="Arial" charset="0"/>
              </a:defRPr>
            </a:lvl7pPr>
            <a:lvl8pPr marL="3200400" algn="l" defTabSz="914400" rtl="0" eaLnBrk="1" latinLnBrk="0" hangingPunct="1">
              <a:defRPr sz="1800" kern="1200">
                <a:solidFill>
                  <a:schemeClr val="tx1"/>
                </a:solidFill>
                <a:latin typeface="Calibri" pitchFamily="34" charset="0"/>
                <a:ea typeface="+mn-ea"/>
                <a:cs typeface="Arial" charset="0"/>
              </a:defRPr>
            </a:lvl8pPr>
            <a:lvl9pPr marL="3657600" algn="l" defTabSz="914400" rtl="0" eaLnBrk="1" latinLnBrk="0" hangingPunct="1">
              <a:defRPr sz="1800" kern="1200">
                <a:solidFill>
                  <a:schemeClr val="tx1"/>
                </a:solidFill>
                <a:latin typeface="Calibri" pitchFamily="34" charset="0"/>
                <a:ea typeface="+mn-ea"/>
                <a:cs typeface="Arial" charset="0"/>
              </a:defRPr>
            </a:lvl9pPr>
          </a:lstStyle>
          <a:p>
            <a:fld id="{1F1CFA5E-D7BE-45A1-BD59-8EBEFF519CD8}" type="slidenum">
              <a:rPr lang="en-GB" altLang="en-US" smtClean="0">
                <a:solidFill>
                  <a:schemeClr val="accent1">
                    <a:lumMod val="75000"/>
                  </a:schemeClr>
                </a:solidFill>
              </a:rPr>
              <a:pPr/>
              <a:t>2</a:t>
            </a:fld>
            <a:endParaRPr lang="en-GB" altLang="en-US" dirty="0">
              <a:solidFill>
                <a:schemeClr val="accent1">
                  <a:lumMod val="75000"/>
                </a:schemeClr>
              </a:solidFill>
            </a:endParaRPr>
          </a:p>
        </p:txBody>
      </p:sp>
      <p:sp>
        <p:nvSpPr>
          <p:cNvPr id="15" name="Rectangle 3">
            <a:extLst>
              <a:ext uri="{FF2B5EF4-FFF2-40B4-BE49-F238E27FC236}">
                <a16:creationId xmlns:a16="http://schemas.microsoft.com/office/drawing/2014/main" id="{09B4CF9C-08C2-42DA-A2EA-47A376242B41}"/>
              </a:ext>
            </a:extLst>
          </p:cNvPr>
          <p:cNvSpPr txBox="1">
            <a:spLocks noChangeArrowheads="1"/>
          </p:cNvSpPr>
          <p:nvPr/>
        </p:nvSpPr>
        <p:spPr>
          <a:xfrm>
            <a:off x="2205659" y="6036796"/>
            <a:ext cx="7272808" cy="6569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r>
              <a:rPr lang="en-US" sz="2400" dirty="0">
                <a:solidFill>
                  <a:srgbClr val="2B6959"/>
                </a:solidFill>
                <a:latin typeface="Arial" panose="020B0604020202020204" pitchFamily="34" charset="0"/>
                <a:cs typeface="Arial" panose="020B0604020202020204" pitchFamily="34" charset="0"/>
              </a:rPr>
              <a:t>Can be transposed to other sectors</a:t>
            </a:r>
          </a:p>
        </p:txBody>
      </p:sp>
      <p:sp>
        <p:nvSpPr>
          <p:cNvPr id="16" name="Right Arrow 43">
            <a:extLst>
              <a:ext uri="{FF2B5EF4-FFF2-40B4-BE49-F238E27FC236}">
                <a16:creationId xmlns:a16="http://schemas.microsoft.com/office/drawing/2014/main" id="{698642A6-10C4-46D3-B4D5-4F0816537494}"/>
              </a:ext>
            </a:extLst>
          </p:cNvPr>
          <p:cNvSpPr/>
          <p:nvPr/>
        </p:nvSpPr>
        <p:spPr>
          <a:xfrm>
            <a:off x="1763688" y="6103778"/>
            <a:ext cx="441971" cy="360040"/>
          </a:xfrm>
          <a:prstGeom prst="rightArrow">
            <a:avLst/>
          </a:prstGeom>
          <a:solidFill>
            <a:srgbClr val="3466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46667"/>
              </a:solidFill>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8" name="Rectangle 4"/>
          <p:cNvSpPr>
            <a:spLocks noChangeArrowheads="1"/>
          </p:cNvSpPr>
          <p:nvPr/>
        </p:nvSpPr>
        <p:spPr bwMode="auto">
          <a:xfrm>
            <a:off x="3132138" y="1658355"/>
            <a:ext cx="6011862" cy="669925"/>
          </a:xfrm>
          <a:prstGeom prst="rect">
            <a:avLst/>
          </a:prstGeom>
          <a:noFill/>
          <a:ln w="9525">
            <a:noFill/>
            <a:miter lim="800000"/>
            <a:headEnd/>
            <a:tailEnd/>
          </a:ln>
        </p:spPr>
        <p:txBody>
          <a:bodyPr lIns="91429" tIns="45715" rIns="91429" bIns="45715" anchor="ctr"/>
          <a:lstStyle/>
          <a:p>
            <a:r>
              <a:rPr lang="en-US" sz="2200" dirty="0">
                <a:solidFill>
                  <a:srgbClr val="FF3300"/>
                </a:solidFill>
                <a:latin typeface="Arial" panose="020B0604020202020204" pitchFamily="34" charset="0"/>
                <a:cs typeface="Arial" panose="020B0604020202020204" pitchFamily="34" charset="0"/>
              </a:rPr>
              <a:t>Not designed based on a maximum distance or travel time</a:t>
            </a:r>
          </a:p>
        </p:txBody>
      </p:sp>
      <p:sp>
        <p:nvSpPr>
          <p:cNvPr id="216069" name="Rectangle 5"/>
          <p:cNvSpPr>
            <a:spLocks noChangeArrowheads="1"/>
          </p:cNvSpPr>
          <p:nvPr/>
        </p:nvSpPr>
        <p:spPr bwMode="auto">
          <a:xfrm>
            <a:off x="1042988" y="5692857"/>
            <a:ext cx="7058024" cy="1030288"/>
          </a:xfrm>
          <a:prstGeom prst="rect">
            <a:avLst/>
          </a:prstGeom>
          <a:noFill/>
          <a:ln w="9525">
            <a:noFill/>
            <a:miter lim="800000"/>
            <a:headEnd/>
            <a:tailEnd/>
          </a:ln>
        </p:spPr>
        <p:txBody>
          <a:bodyPr lIns="91429" tIns="45715" rIns="91429" bIns="45715" anchor="ctr"/>
          <a:lstStyle/>
          <a:p>
            <a:pPr marL="282575" indent="-282575">
              <a:buFontTx/>
              <a:buChar char="•"/>
            </a:pPr>
            <a:r>
              <a:rPr lang="en-US" sz="2200" dirty="0">
                <a:solidFill>
                  <a:srgbClr val="2B6959"/>
                </a:solidFill>
                <a:latin typeface="Arial" panose="020B0604020202020204" pitchFamily="34" charset="0"/>
                <a:cs typeface="Arial" panose="020B0604020202020204" pitchFamily="34" charset="0"/>
              </a:rPr>
              <a:t>Does not take into account the environment crossed by patients, including barriers to movements</a:t>
            </a:r>
          </a:p>
        </p:txBody>
      </p:sp>
      <p:sp>
        <p:nvSpPr>
          <p:cNvPr id="216070" name="Rectangle 6"/>
          <p:cNvSpPr>
            <a:spLocks noChangeArrowheads="1"/>
          </p:cNvSpPr>
          <p:nvPr/>
        </p:nvSpPr>
        <p:spPr bwMode="auto">
          <a:xfrm>
            <a:off x="3139631" y="2204864"/>
            <a:ext cx="7537450" cy="551408"/>
          </a:xfrm>
          <a:prstGeom prst="rect">
            <a:avLst/>
          </a:prstGeom>
          <a:noFill/>
          <a:ln w="9525">
            <a:noFill/>
            <a:miter lim="800000"/>
            <a:headEnd/>
            <a:tailEnd/>
          </a:ln>
        </p:spPr>
        <p:txBody>
          <a:bodyPr lIns="91429" tIns="45715" rIns="91429" bIns="45715" anchor="ctr"/>
          <a:lstStyle/>
          <a:p>
            <a:pPr marL="282575" indent="-282575"/>
            <a:r>
              <a:rPr lang="en-US" sz="2200" u="sng" dirty="0">
                <a:solidFill>
                  <a:srgbClr val="2B6959"/>
                </a:solidFill>
                <a:latin typeface="Arial" panose="020B0604020202020204" pitchFamily="34" charset="0"/>
                <a:cs typeface="Arial" panose="020B0604020202020204" pitchFamily="34" charset="0"/>
              </a:rPr>
              <a:t>Need:</a:t>
            </a:r>
          </a:p>
        </p:txBody>
      </p:sp>
      <p:sp>
        <p:nvSpPr>
          <p:cNvPr id="216072" name="Rectangle 8"/>
          <p:cNvSpPr>
            <a:spLocks noChangeArrowheads="1"/>
          </p:cNvSpPr>
          <p:nvPr/>
        </p:nvSpPr>
        <p:spPr bwMode="auto">
          <a:xfrm>
            <a:off x="1081088" y="4175207"/>
            <a:ext cx="3275012" cy="669925"/>
          </a:xfrm>
          <a:prstGeom prst="rect">
            <a:avLst/>
          </a:prstGeom>
          <a:noFill/>
          <a:ln w="9525">
            <a:noFill/>
            <a:miter lim="800000"/>
            <a:headEnd/>
            <a:tailEnd/>
          </a:ln>
        </p:spPr>
        <p:txBody>
          <a:bodyPr lIns="91429" tIns="45715" rIns="91429" bIns="45715" anchor="ctr"/>
          <a:lstStyle/>
          <a:p>
            <a:pPr marL="282575" indent="-282575"/>
            <a:r>
              <a:rPr lang="en-US" sz="2200" u="sng" dirty="0">
                <a:solidFill>
                  <a:srgbClr val="2B6959"/>
                </a:solidFill>
                <a:latin typeface="Arial" panose="020B0604020202020204" pitchFamily="34" charset="0"/>
                <a:cs typeface="Arial" panose="020B0604020202020204" pitchFamily="34" charset="0"/>
              </a:rPr>
              <a:t>Main advantage:</a:t>
            </a:r>
          </a:p>
        </p:txBody>
      </p:sp>
      <p:sp>
        <p:nvSpPr>
          <p:cNvPr id="216073" name="Rectangle 9"/>
          <p:cNvSpPr>
            <a:spLocks noChangeArrowheads="1"/>
          </p:cNvSpPr>
          <p:nvPr/>
        </p:nvSpPr>
        <p:spPr bwMode="auto">
          <a:xfrm>
            <a:off x="1042988" y="5284870"/>
            <a:ext cx="3529012" cy="669925"/>
          </a:xfrm>
          <a:prstGeom prst="rect">
            <a:avLst/>
          </a:prstGeom>
          <a:noFill/>
          <a:ln w="9525">
            <a:noFill/>
            <a:miter lim="800000"/>
            <a:headEnd/>
            <a:tailEnd/>
          </a:ln>
        </p:spPr>
        <p:txBody>
          <a:bodyPr lIns="91429" tIns="45715" rIns="91429" bIns="45715" anchor="ctr"/>
          <a:lstStyle/>
          <a:p>
            <a:pPr marL="282575" indent="-282575"/>
            <a:r>
              <a:rPr lang="fr-FR" sz="2200" u="sng">
                <a:solidFill>
                  <a:srgbClr val="2B6959"/>
                </a:solidFill>
                <a:latin typeface="Arial" panose="020B0604020202020204" pitchFamily="34" charset="0"/>
                <a:cs typeface="Arial" panose="020B0604020202020204" pitchFamily="34" charset="0"/>
              </a:rPr>
              <a:t>Major limitation:</a:t>
            </a:r>
            <a:endParaRPr lang="en-US" sz="2200" u="sng">
              <a:solidFill>
                <a:srgbClr val="2B6959"/>
              </a:solidFill>
              <a:latin typeface="Arial" panose="020B0604020202020204" pitchFamily="34" charset="0"/>
              <a:cs typeface="Arial" panose="020B0604020202020204" pitchFamily="34" charset="0"/>
            </a:endParaRPr>
          </a:p>
        </p:txBody>
      </p:sp>
      <p:sp>
        <p:nvSpPr>
          <p:cNvPr id="216074" name="Rectangle 10"/>
          <p:cNvSpPr>
            <a:spLocks noChangeArrowheads="1"/>
          </p:cNvSpPr>
          <p:nvPr/>
        </p:nvSpPr>
        <p:spPr bwMode="auto">
          <a:xfrm>
            <a:off x="1138238" y="4510170"/>
            <a:ext cx="7826375" cy="1030287"/>
          </a:xfrm>
          <a:prstGeom prst="rect">
            <a:avLst/>
          </a:prstGeom>
          <a:noFill/>
          <a:ln w="9525">
            <a:noFill/>
            <a:miter lim="800000"/>
            <a:headEnd/>
            <a:tailEnd/>
          </a:ln>
        </p:spPr>
        <p:txBody>
          <a:bodyPr lIns="91429" tIns="45715" rIns="91429" bIns="45715" anchor="ctr"/>
          <a:lstStyle/>
          <a:p>
            <a:pPr marL="282575" indent="-282575">
              <a:buFontTx/>
              <a:buChar char="•"/>
            </a:pPr>
            <a:r>
              <a:rPr lang="en-US" sz="2200" dirty="0">
                <a:solidFill>
                  <a:srgbClr val="2B6959"/>
                </a:solidFill>
                <a:latin typeface="Arial" panose="020B0604020202020204" pitchFamily="34" charset="0"/>
                <a:cs typeface="Arial" panose="020B0604020202020204" pitchFamily="34" charset="0"/>
              </a:rPr>
              <a:t>Indicates which facility is the closest in terms of distance from any point in the study area</a:t>
            </a:r>
          </a:p>
        </p:txBody>
      </p:sp>
      <p:pic>
        <p:nvPicPr>
          <p:cNvPr id="216120" name="Picture 56"/>
          <p:cNvPicPr>
            <a:picLocks noChangeAspect="1" noChangeArrowheads="1"/>
          </p:cNvPicPr>
          <p:nvPr/>
        </p:nvPicPr>
        <p:blipFill>
          <a:blip r:embed="rId3" cstate="print"/>
          <a:srcRect l="23112" t="14778" r="32834" b="48607"/>
          <a:stretch>
            <a:fillRect/>
          </a:stretch>
        </p:blipFill>
        <p:spPr bwMode="auto">
          <a:xfrm>
            <a:off x="1187450" y="1710085"/>
            <a:ext cx="1871663" cy="2592387"/>
          </a:xfrm>
          <a:prstGeom prst="rect">
            <a:avLst/>
          </a:prstGeom>
          <a:noFill/>
          <a:ln w="9525">
            <a:noFill/>
            <a:miter lim="800000"/>
            <a:headEnd/>
            <a:tailEnd/>
          </a:ln>
        </p:spPr>
      </p:pic>
      <p:sp>
        <p:nvSpPr>
          <p:cNvPr id="216122" name="Rectangle 58"/>
          <p:cNvSpPr>
            <a:spLocks noChangeArrowheads="1"/>
          </p:cNvSpPr>
          <p:nvPr/>
        </p:nvSpPr>
        <p:spPr bwMode="auto">
          <a:xfrm>
            <a:off x="3168651" y="2620089"/>
            <a:ext cx="5832475" cy="1650690"/>
          </a:xfrm>
          <a:prstGeom prst="rect">
            <a:avLst/>
          </a:prstGeom>
          <a:noFill/>
          <a:ln w="9525">
            <a:noFill/>
            <a:miter lim="800000"/>
            <a:headEnd/>
            <a:tailEnd/>
          </a:ln>
        </p:spPr>
        <p:txBody>
          <a:bodyPr lIns="91429" tIns="45715" rIns="91429" bIns="45715" anchor="ctr"/>
          <a:lstStyle/>
          <a:p>
            <a:pPr marL="282575" indent="-282575">
              <a:buFontTx/>
              <a:buChar char="•"/>
            </a:pPr>
            <a:r>
              <a:rPr lang="en-US" sz="2200" dirty="0">
                <a:solidFill>
                  <a:srgbClr val="2B6959"/>
                </a:solidFill>
                <a:latin typeface="Arial" panose="020B0604020202020204" pitchFamily="34" charset="0"/>
                <a:cs typeface="Arial" panose="020B0604020202020204" pitchFamily="34" charset="0"/>
              </a:rPr>
              <a:t>Geographic location of the considered health facilities</a:t>
            </a:r>
          </a:p>
          <a:p>
            <a:pPr marL="282575" indent="-282575">
              <a:buFontTx/>
              <a:buChar char="•"/>
            </a:pPr>
            <a:r>
              <a:rPr lang="en-GB" sz="2200" dirty="0">
                <a:solidFill>
                  <a:srgbClr val="2B6959"/>
                </a:solidFill>
                <a:latin typeface="Arial" panose="020B0604020202020204" pitchFamily="34" charset="0"/>
                <a:cs typeface="Arial" panose="020B0604020202020204" pitchFamily="34" charset="0"/>
              </a:rPr>
              <a:t>a GIS software able to draw the Thiessen polygons (Voronoi diagrams)</a:t>
            </a:r>
            <a:endParaRPr lang="en-US" sz="2200" dirty="0">
              <a:solidFill>
                <a:srgbClr val="2B6959"/>
              </a:solidFill>
              <a:latin typeface="Arial" panose="020B0604020202020204" pitchFamily="34" charset="0"/>
              <a:cs typeface="Arial" panose="020B0604020202020204" pitchFamily="34" charset="0"/>
            </a:endParaRPr>
          </a:p>
        </p:txBody>
      </p:sp>
      <p:sp>
        <p:nvSpPr>
          <p:cNvPr id="15" name="Rectangle 3">
            <a:extLst>
              <a:ext uri="{FF2B5EF4-FFF2-40B4-BE49-F238E27FC236}">
                <a16:creationId xmlns:a16="http://schemas.microsoft.com/office/drawing/2014/main" id="{943CFCB0-FD41-44F0-A557-4916B5C83745}"/>
              </a:ext>
            </a:extLst>
          </p:cNvPr>
          <p:cNvSpPr>
            <a:spLocks noChangeArrowheads="1"/>
          </p:cNvSpPr>
          <p:nvPr/>
        </p:nvSpPr>
        <p:spPr bwMode="auto">
          <a:xfrm>
            <a:off x="888927" y="988430"/>
            <a:ext cx="7956550" cy="669925"/>
          </a:xfrm>
          <a:prstGeom prst="rect">
            <a:avLst/>
          </a:prstGeom>
          <a:noFill/>
          <a:ln w="9525">
            <a:noFill/>
            <a:miter lim="800000"/>
            <a:headEnd/>
            <a:tailEnd/>
          </a:ln>
        </p:spPr>
        <p:txBody>
          <a:bodyPr lIns="91429" tIns="45715" rIns="91429" bIns="45715" anchor="ctr"/>
          <a:lstStyle/>
          <a:p>
            <a:r>
              <a:rPr lang="en-US" sz="2600" u="sng" dirty="0">
                <a:solidFill>
                  <a:srgbClr val="2B6959"/>
                </a:solidFill>
                <a:latin typeface="Arial" panose="020B0604020202020204" pitchFamily="34" charset="0"/>
                <a:cs typeface="Arial" panose="020B0604020202020204" pitchFamily="34" charset="0"/>
              </a:rPr>
              <a:t>Catchment area – Thiessen Polygons</a:t>
            </a:r>
          </a:p>
        </p:txBody>
      </p:sp>
      <p:sp>
        <p:nvSpPr>
          <p:cNvPr id="16" name="Title 1">
            <a:extLst>
              <a:ext uri="{FF2B5EF4-FFF2-40B4-BE49-F238E27FC236}">
                <a16:creationId xmlns:a16="http://schemas.microsoft.com/office/drawing/2014/main" id="{D51F7A6A-1D0F-4C92-B99C-92A8B065BF60}"/>
              </a:ext>
            </a:extLst>
          </p:cNvPr>
          <p:cNvSpPr txBox="1">
            <a:spLocks/>
          </p:cNvSpPr>
          <p:nvPr/>
        </p:nvSpPr>
        <p:spPr>
          <a:xfrm>
            <a:off x="0" y="368888"/>
            <a:ext cx="9144000" cy="718822"/>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i="0" u="none" strike="noStrike" kern="1200" cap="none" spc="0" normalizeH="0" baseline="0" dirty="0">
                <a:ln>
                  <a:noFill/>
                </a:ln>
                <a:solidFill>
                  <a:srgbClr val="346667"/>
                </a:solidFill>
                <a:effectLst/>
                <a:uLnTx/>
                <a:uFillTx/>
                <a:latin typeface="Arial" charset="0"/>
                <a:ea typeface="Arial" charset="0"/>
                <a:cs typeface="Arial" charset="0"/>
              </a:rPr>
              <a:t>GIS-based approaches to measure physical accessibility to health care services</a:t>
            </a:r>
          </a:p>
        </p:txBody>
      </p:sp>
      <p:sp>
        <p:nvSpPr>
          <p:cNvPr id="12" name="Slide Number Placeholder 3">
            <a:extLst>
              <a:ext uri="{FF2B5EF4-FFF2-40B4-BE49-F238E27FC236}">
                <a16:creationId xmlns:a16="http://schemas.microsoft.com/office/drawing/2014/main" id="{19E6BCDC-43B0-4B5B-81C7-C8B6BDE4A6FE}"/>
              </a:ext>
            </a:extLst>
          </p:cNvPr>
          <p:cNvSpPr txBox="1">
            <a:spLocks/>
          </p:cNvSpPr>
          <p:nvPr/>
        </p:nvSpPr>
        <p:spPr bwMode="auto">
          <a:xfrm>
            <a:off x="8604448" y="6532462"/>
            <a:ext cx="507896" cy="365125"/>
          </a:xfrm>
          <a:prstGeom prst="rect">
            <a:avLst/>
          </a:prstGeom>
          <a:noFill/>
          <a:ln>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marL="0" algn="r" defTabSz="914400" rtl="0" eaLnBrk="1" fontAlgn="base" latinLnBrk="0" hangingPunct="1">
              <a:spcBef>
                <a:spcPct val="0"/>
              </a:spcBef>
              <a:spcAft>
                <a:spcPct val="0"/>
              </a:spcAft>
              <a:defRPr sz="1200" kern="1200">
                <a:solidFill>
                  <a:srgbClr val="898989"/>
                </a:solidFill>
                <a:latin typeface="Calibri" pitchFamily="34" charset="0"/>
                <a:ea typeface="+mn-ea"/>
                <a:cs typeface="Arial" charset="0"/>
              </a:defRPr>
            </a:lvl1pPr>
            <a:lvl2pPr marL="4572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2pPr>
            <a:lvl3pPr marL="9144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3pPr>
            <a:lvl4pPr marL="13716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4pPr>
            <a:lvl5pPr marL="18288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5pPr>
            <a:lvl6pPr marL="2286000" algn="l" defTabSz="914400" rtl="0" eaLnBrk="1" latinLnBrk="0" hangingPunct="1">
              <a:defRPr sz="1800" kern="1200">
                <a:solidFill>
                  <a:schemeClr val="tx1"/>
                </a:solidFill>
                <a:latin typeface="Calibri" pitchFamily="34" charset="0"/>
                <a:ea typeface="+mn-ea"/>
                <a:cs typeface="Arial" charset="0"/>
              </a:defRPr>
            </a:lvl6pPr>
            <a:lvl7pPr marL="2743200" algn="l" defTabSz="914400" rtl="0" eaLnBrk="1" latinLnBrk="0" hangingPunct="1">
              <a:defRPr sz="1800" kern="1200">
                <a:solidFill>
                  <a:schemeClr val="tx1"/>
                </a:solidFill>
                <a:latin typeface="Calibri" pitchFamily="34" charset="0"/>
                <a:ea typeface="+mn-ea"/>
                <a:cs typeface="Arial" charset="0"/>
              </a:defRPr>
            </a:lvl7pPr>
            <a:lvl8pPr marL="3200400" algn="l" defTabSz="914400" rtl="0" eaLnBrk="1" latinLnBrk="0" hangingPunct="1">
              <a:defRPr sz="1800" kern="1200">
                <a:solidFill>
                  <a:schemeClr val="tx1"/>
                </a:solidFill>
                <a:latin typeface="Calibri" pitchFamily="34" charset="0"/>
                <a:ea typeface="+mn-ea"/>
                <a:cs typeface="Arial" charset="0"/>
              </a:defRPr>
            </a:lvl8pPr>
            <a:lvl9pPr marL="3657600" algn="l" defTabSz="914400" rtl="0" eaLnBrk="1" latinLnBrk="0" hangingPunct="1">
              <a:defRPr sz="1800" kern="1200">
                <a:solidFill>
                  <a:schemeClr val="tx1"/>
                </a:solidFill>
                <a:latin typeface="Calibri" pitchFamily="34" charset="0"/>
                <a:ea typeface="+mn-ea"/>
                <a:cs typeface="Arial" charset="0"/>
              </a:defRPr>
            </a:lvl9pPr>
          </a:lstStyle>
          <a:p>
            <a:fld id="{1F1CFA5E-D7BE-45A1-BD59-8EBEFF519CD8}" type="slidenum">
              <a:rPr lang="en-GB" altLang="en-US" smtClean="0">
                <a:solidFill>
                  <a:schemeClr val="accent1">
                    <a:lumMod val="75000"/>
                  </a:schemeClr>
                </a:solidFill>
              </a:rPr>
              <a:pPr/>
              <a:t>20</a:t>
            </a:fld>
            <a:endParaRPr lang="en-GB" altLang="en-US" dirty="0">
              <a:solidFill>
                <a:schemeClr val="accent1">
                  <a:lumMod val="75000"/>
                </a:schemeClr>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5" name="Rectangle 5"/>
          <p:cNvSpPr>
            <a:spLocks noChangeArrowheads="1"/>
          </p:cNvSpPr>
          <p:nvPr/>
        </p:nvSpPr>
        <p:spPr bwMode="auto">
          <a:xfrm>
            <a:off x="3186430" y="2060847"/>
            <a:ext cx="5904567" cy="2231751"/>
          </a:xfrm>
          <a:prstGeom prst="rect">
            <a:avLst/>
          </a:prstGeom>
          <a:noFill/>
          <a:ln w="9525">
            <a:noFill/>
            <a:miter lim="800000"/>
            <a:headEnd/>
            <a:tailEnd/>
          </a:ln>
        </p:spPr>
        <p:txBody>
          <a:bodyPr lIns="91429" tIns="45715" rIns="91429" bIns="45715" anchor="ctr"/>
          <a:lstStyle/>
          <a:p>
            <a:pPr marL="282575" indent="-282575">
              <a:buFontTx/>
              <a:buChar char="•"/>
            </a:pPr>
            <a:r>
              <a:rPr lang="en-US" sz="2200" dirty="0">
                <a:solidFill>
                  <a:srgbClr val="346667"/>
                </a:solidFill>
                <a:latin typeface="Arial" panose="020B0604020202020204" pitchFamily="34" charset="0"/>
                <a:cs typeface="Arial" panose="020B0604020202020204" pitchFamily="34" charset="0"/>
              </a:rPr>
              <a:t>Geographic location of the considered health facilities</a:t>
            </a:r>
          </a:p>
          <a:p>
            <a:pPr marL="282575" indent="-282575">
              <a:buFontTx/>
              <a:buChar char="•"/>
            </a:pPr>
            <a:r>
              <a:rPr lang="en-US" sz="2200" dirty="0">
                <a:solidFill>
                  <a:srgbClr val="346667"/>
                </a:solidFill>
                <a:latin typeface="Arial" panose="020B0604020202020204" pitchFamily="34" charset="0"/>
                <a:cs typeface="Arial" panose="020B0604020202020204" pitchFamily="34" charset="0"/>
              </a:rPr>
              <a:t>Maximum travel time to reach the nearest health facility =&gt; distance (speed)</a:t>
            </a:r>
          </a:p>
          <a:p>
            <a:pPr marL="282575" indent="-282575">
              <a:buFontTx/>
              <a:buChar char="•"/>
            </a:pPr>
            <a:r>
              <a:rPr lang="en-US" sz="2200" dirty="0">
                <a:solidFill>
                  <a:srgbClr val="346667"/>
                </a:solidFill>
                <a:latin typeface="Arial" panose="020B0604020202020204" pitchFamily="34" charset="0"/>
                <a:cs typeface="Arial" panose="020B0604020202020204" pitchFamily="34" charset="0"/>
              </a:rPr>
              <a:t>A GIS software to draw the buffers around each health facility</a:t>
            </a:r>
          </a:p>
          <a:p>
            <a:pPr marL="282575" indent="-282575">
              <a:buFontTx/>
              <a:buChar char="•"/>
            </a:pPr>
            <a:endParaRPr lang="en-US" sz="2200" dirty="0">
              <a:solidFill>
                <a:srgbClr val="346667"/>
              </a:solidFill>
              <a:latin typeface="Arial" panose="020B0604020202020204" pitchFamily="34" charset="0"/>
              <a:cs typeface="Arial" panose="020B0604020202020204" pitchFamily="34" charset="0"/>
            </a:endParaRPr>
          </a:p>
        </p:txBody>
      </p:sp>
      <p:sp>
        <p:nvSpPr>
          <p:cNvPr id="199689" name="Rectangle 9"/>
          <p:cNvSpPr>
            <a:spLocks noChangeArrowheads="1"/>
          </p:cNvSpPr>
          <p:nvPr/>
        </p:nvSpPr>
        <p:spPr bwMode="auto">
          <a:xfrm>
            <a:off x="1104266" y="5654675"/>
            <a:ext cx="7537450" cy="1030287"/>
          </a:xfrm>
          <a:prstGeom prst="rect">
            <a:avLst/>
          </a:prstGeom>
          <a:noFill/>
          <a:ln w="9525">
            <a:noFill/>
            <a:miter lim="800000"/>
            <a:headEnd/>
            <a:tailEnd/>
          </a:ln>
        </p:spPr>
        <p:txBody>
          <a:bodyPr lIns="91429" tIns="45715" rIns="91429" bIns="45715" anchor="ctr"/>
          <a:lstStyle/>
          <a:p>
            <a:pPr marL="282575" indent="-282575">
              <a:buFontTx/>
              <a:buChar char="•"/>
            </a:pPr>
            <a:r>
              <a:rPr lang="en-US" sz="2200" dirty="0">
                <a:solidFill>
                  <a:srgbClr val="346667"/>
                </a:solidFill>
                <a:latin typeface="Arial" panose="020B0604020202020204" pitchFamily="34" charset="0"/>
                <a:cs typeface="Arial" panose="020B0604020202020204" pitchFamily="34" charset="0"/>
              </a:rPr>
              <a:t>Only realistic in flat areas and where everybody is traveling </a:t>
            </a:r>
            <a:r>
              <a:rPr lang="en-US" sz="2200">
                <a:solidFill>
                  <a:srgbClr val="346667"/>
                </a:solidFill>
                <a:latin typeface="Arial" panose="020B0604020202020204" pitchFamily="34" charset="0"/>
                <a:cs typeface="Arial" panose="020B0604020202020204" pitchFamily="34" charset="0"/>
              </a:rPr>
              <a:t>by foot </a:t>
            </a:r>
            <a:r>
              <a:rPr lang="en-US" sz="2200" dirty="0">
                <a:solidFill>
                  <a:srgbClr val="346667"/>
                </a:solidFill>
                <a:latin typeface="Arial" panose="020B0604020202020204" pitchFamily="34" charset="0"/>
                <a:cs typeface="Arial" panose="020B0604020202020204" pitchFamily="34" charset="0"/>
              </a:rPr>
              <a:t>! Does not take barriers into account</a:t>
            </a:r>
          </a:p>
        </p:txBody>
      </p:sp>
      <p:sp>
        <p:nvSpPr>
          <p:cNvPr id="199733" name="Rectangle 53"/>
          <p:cNvSpPr>
            <a:spLocks noChangeArrowheads="1"/>
          </p:cNvSpPr>
          <p:nvPr/>
        </p:nvSpPr>
        <p:spPr bwMode="auto">
          <a:xfrm>
            <a:off x="3265802" y="1610221"/>
            <a:ext cx="1835150" cy="460103"/>
          </a:xfrm>
          <a:prstGeom prst="rect">
            <a:avLst/>
          </a:prstGeom>
          <a:noFill/>
          <a:ln w="9525">
            <a:noFill/>
            <a:miter lim="800000"/>
            <a:headEnd/>
            <a:tailEnd/>
          </a:ln>
        </p:spPr>
        <p:txBody>
          <a:bodyPr lIns="91429" tIns="45715" rIns="91429" bIns="45715" anchor="ctr"/>
          <a:lstStyle/>
          <a:p>
            <a:pPr marL="282575" indent="-282575"/>
            <a:r>
              <a:rPr lang="en-US" sz="2200" u="sng" dirty="0">
                <a:solidFill>
                  <a:srgbClr val="346667"/>
                </a:solidFill>
                <a:latin typeface="Arial" panose="020B0604020202020204" pitchFamily="34" charset="0"/>
                <a:cs typeface="Arial" panose="020B0604020202020204" pitchFamily="34" charset="0"/>
              </a:rPr>
              <a:t>Need:</a:t>
            </a:r>
          </a:p>
        </p:txBody>
      </p:sp>
      <p:sp>
        <p:nvSpPr>
          <p:cNvPr id="199735" name="Rectangle 55"/>
          <p:cNvSpPr>
            <a:spLocks noChangeArrowheads="1"/>
          </p:cNvSpPr>
          <p:nvPr/>
        </p:nvSpPr>
        <p:spPr bwMode="auto">
          <a:xfrm>
            <a:off x="1081088" y="4232674"/>
            <a:ext cx="2554287" cy="539351"/>
          </a:xfrm>
          <a:prstGeom prst="rect">
            <a:avLst/>
          </a:prstGeom>
          <a:noFill/>
          <a:ln w="9525">
            <a:noFill/>
            <a:miter lim="800000"/>
            <a:headEnd/>
            <a:tailEnd/>
          </a:ln>
        </p:spPr>
        <p:txBody>
          <a:bodyPr lIns="91429" tIns="45715" rIns="91429" bIns="45715" anchor="ctr"/>
          <a:lstStyle/>
          <a:p>
            <a:pPr marL="282575" indent="-282575"/>
            <a:r>
              <a:rPr lang="en-US" sz="2200" u="sng" dirty="0">
                <a:solidFill>
                  <a:srgbClr val="346667"/>
                </a:solidFill>
                <a:latin typeface="Arial" panose="020B0604020202020204" pitchFamily="34" charset="0"/>
                <a:cs typeface="Arial" panose="020B0604020202020204" pitchFamily="34" charset="0"/>
              </a:rPr>
              <a:t>Main advantage:</a:t>
            </a:r>
          </a:p>
        </p:txBody>
      </p:sp>
      <p:sp>
        <p:nvSpPr>
          <p:cNvPr id="199736" name="Rectangle 56"/>
          <p:cNvSpPr>
            <a:spLocks noChangeArrowheads="1"/>
          </p:cNvSpPr>
          <p:nvPr/>
        </p:nvSpPr>
        <p:spPr bwMode="auto">
          <a:xfrm>
            <a:off x="1042988" y="5260693"/>
            <a:ext cx="3889375" cy="669925"/>
          </a:xfrm>
          <a:prstGeom prst="rect">
            <a:avLst/>
          </a:prstGeom>
          <a:noFill/>
          <a:ln w="9525">
            <a:noFill/>
            <a:miter lim="800000"/>
            <a:headEnd/>
            <a:tailEnd/>
          </a:ln>
        </p:spPr>
        <p:txBody>
          <a:bodyPr lIns="91429" tIns="45715" rIns="91429" bIns="45715" anchor="ctr"/>
          <a:lstStyle/>
          <a:p>
            <a:pPr marL="282575" indent="-282575"/>
            <a:r>
              <a:rPr lang="fr-FR" sz="2200" u="sng" dirty="0">
                <a:solidFill>
                  <a:srgbClr val="346667"/>
                </a:solidFill>
                <a:latin typeface="Arial" panose="020B0604020202020204" pitchFamily="34" charset="0"/>
                <a:cs typeface="Arial" panose="020B0604020202020204" pitchFamily="34" charset="0"/>
              </a:rPr>
              <a:t>Major limitations:</a:t>
            </a:r>
            <a:endParaRPr lang="en-US" sz="2200" u="sng" dirty="0">
              <a:solidFill>
                <a:srgbClr val="346667"/>
              </a:solidFill>
              <a:latin typeface="Arial" panose="020B0604020202020204" pitchFamily="34" charset="0"/>
              <a:cs typeface="Arial" panose="020B0604020202020204" pitchFamily="34" charset="0"/>
            </a:endParaRPr>
          </a:p>
        </p:txBody>
      </p:sp>
      <p:sp>
        <p:nvSpPr>
          <p:cNvPr id="199737" name="Rectangle 57"/>
          <p:cNvSpPr>
            <a:spLocks noChangeArrowheads="1"/>
          </p:cNvSpPr>
          <p:nvPr/>
        </p:nvSpPr>
        <p:spPr bwMode="auto">
          <a:xfrm>
            <a:off x="1093921" y="4529732"/>
            <a:ext cx="7537450" cy="1030287"/>
          </a:xfrm>
          <a:prstGeom prst="rect">
            <a:avLst/>
          </a:prstGeom>
          <a:noFill/>
          <a:ln w="9525">
            <a:noFill/>
            <a:miter lim="800000"/>
            <a:headEnd/>
            <a:tailEnd/>
          </a:ln>
        </p:spPr>
        <p:txBody>
          <a:bodyPr lIns="91429" tIns="45715" rIns="91429" bIns="45715" anchor="ctr"/>
          <a:lstStyle/>
          <a:p>
            <a:pPr marL="282575" indent="-282575">
              <a:buFontTx/>
              <a:buChar char="•"/>
            </a:pPr>
            <a:r>
              <a:rPr lang="en-US" sz="2200" dirty="0">
                <a:solidFill>
                  <a:srgbClr val="346667"/>
                </a:solidFill>
                <a:latin typeface="Arial" panose="020B0604020202020204" pitchFamily="34" charset="0"/>
                <a:cs typeface="Arial" panose="020B0604020202020204" pitchFamily="34" charset="0"/>
              </a:rPr>
              <a:t>Easy to implement once we have the location of the facilities</a:t>
            </a:r>
          </a:p>
        </p:txBody>
      </p:sp>
      <p:grpSp>
        <p:nvGrpSpPr>
          <p:cNvPr id="2" name="Group 64"/>
          <p:cNvGrpSpPr>
            <a:grpSpLocks noChangeAspect="1"/>
          </p:cNvGrpSpPr>
          <p:nvPr/>
        </p:nvGrpSpPr>
        <p:grpSpPr bwMode="auto">
          <a:xfrm>
            <a:off x="1182688" y="1700213"/>
            <a:ext cx="1876425" cy="2592386"/>
            <a:chOff x="22" y="1292"/>
            <a:chExt cx="1488" cy="1943"/>
          </a:xfrm>
        </p:grpSpPr>
        <p:pic>
          <p:nvPicPr>
            <p:cNvPr id="31758" name="Picture 65" descr="lisbon_2"/>
            <p:cNvPicPr>
              <a:picLocks noChangeAspect="1" noChangeArrowheads="1"/>
            </p:cNvPicPr>
            <p:nvPr/>
          </p:nvPicPr>
          <p:blipFill>
            <a:blip r:embed="rId3" cstate="print"/>
            <a:srcRect/>
            <a:stretch>
              <a:fillRect/>
            </a:stretch>
          </p:blipFill>
          <p:spPr bwMode="auto">
            <a:xfrm>
              <a:off x="22" y="1292"/>
              <a:ext cx="1488" cy="1943"/>
            </a:xfrm>
            <a:prstGeom prst="rect">
              <a:avLst/>
            </a:prstGeom>
            <a:noFill/>
            <a:ln w="9525">
              <a:noFill/>
              <a:miter lim="800000"/>
              <a:headEnd/>
              <a:tailEnd/>
            </a:ln>
          </p:spPr>
        </p:pic>
        <p:grpSp>
          <p:nvGrpSpPr>
            <p:cNvPr id="31759" name="Group 66"/>
            <p:cNvGrpSpPr>
              <a:grpSpLocks noChangeAspect="1"/>
            </p:cNvGrpSpPr>
            <p:nvPr/>
          </p:nvGrpSpPr>
          <p:grpSpPr bwMode="auto">
            <a:xfrm>
              <a:off x="150" y="1578"/>
              <a:ext cx="1228" cy="1336"/>
              <a:chOff x="492" y="1464"/>
              <a:chExt cx="1492" cy="1684"/>
            </a:xfrm>
          </p:grpSpPr>
          <p:sp>
            <p:nvSpPr>
              <p:cNvPr id="31760" name="Oval 67"/>
              <p:cNvSpPr>
                <a:spLocks noChangeAspect="1" noChangeArrowheads="1"/>
              </p:cNvSpPr>
              <p:nvPr/>
            </p:nvSpPr>
            <p:spPr bwMode="auto">
              <a:xfrm>
                <a:off x="1016" y="2368"/>
                <a:ext cx="96" cy="96"/>
              </a:xfrm>
              <a:prstGeom prst="ellipse">
                <a:avLst/>
              </a:prstGeom>
              <a:noFill/>
              <a:ln w="28575">
                <a:solidFill>
                  <a:srgbClr val="FF3300"/>
                </a:solidFill>
                <a:round/>
                <a:headEnd/>
                <a:tailEnd/>
              </a:ln>
            </p:spPr>
            <p:txBody>
              <a:bodyPr wrap="none" anchor="ctr"/>
              <a:lstStyle/>
              <a:p>
                <a:endParaRPr lang="fr-CH" dirty="0">
                  <a:solidFill>
                    <a:srgbClr val="346667"/>
                  </a:solidFill>
                  <a:latin typeface="Arial" panose="020B0604020202020204" pitchFamily="34" charset="0"/>
                  <a:cs typeface="Arial" panose="020B0604020202020204" pitchFamily="34" charset="0"/>
                </a:endParaRPr>
              </a:p>
            </p:txBody>
          </p:sp>
          <p:sp>
            <p:nvSpPr>
              <p:cNvPr id="31761" name="Oval 68"/>
              <p:cNvSpPr>
                <a:spLocks noChangeAspect="1" noChangeArrowheads="1"/>
              </p:cNvSpPr>
              <p:nvPr/>
            </p:nvSpPr>
            <p:spPr bwMode="auto">
              <a:xfrm>
                <a:off x="1036" y="2304"/>
                <a:ext cx="96" cy="96"/>
              </a:xfrm>
              <a:prstGeom prst="ellipse">
                <a:avLst/>
              </a:prstGeom>
              <a:noFill/>
              <a:ln w="28575">
                <a:solidFill>
                  <a:srgbClr val="FF3300"/>
                </a:solidFill>
                <a:round/>
                <a:headEnd/>
                <a:tailEnd/>
              </a:ln>
            </p:spPr>
            <p:txBody>
              <a:bodyPr wrap="none" anchor="ctr"/>
              <a:lstStyle/>
              <a:p>
                <a:endParaRPr lang="fr-CH" dirty="0">
                  <a:solidFill>
                    <a:srgbClr val="346667"/>
                  </a:solidFill>
                  <a:latin typeface="Arial" panose="020B0604020202020204" pitchFamily="34" charset="0"/>
                  <a:cs typeface="Arial" panose="020B0604020202020204" pitchFamily="34" charset="0"/>
                </a:endParaRPr>
              </a:p>
            </p:txBody>
          </p:sp>
          <p:sp>
            <p:nvSpPr>
              <p:cNvPr id="31762" name="Oval 69"/>
              <p:cNvSpPr>
                <a:spLocks noChangeAspect="1" noChangeArrowheads="1"/>
              </p:cNvSpPr>
              <p:nvPr/>
            </p:nvSpPr>
            <p:spPr bwMode="auto">
              <a:xfrm>
                <a:off x="1296" y="2400"/>
                <a:ext cx="96" cy="96"/>
              </a:xfrm>
              <a:prstGeom prst="ellipse">
                <a:avLst/>
              </a:prstGeom>
              <a:noFill/>
              <a:ln w="28575">
                <a:solidFill>
                  <a:srgbClr val="FF3300"/>
                </a:solidFill>
                <a:round/>
                <a:headEnd/>
                <a:tailEnd/>
              </a:ln>
            </p:spPr>
            <p:txBody>
              <a:bodyPr wrap="none" anchor="ctr"/>
              <a:lstStyle/>
              <a:p>
                <a:endParaRPr lang="fr-CH" dirty="0">
                  <a:solidFill>
                    <a:srgbClr val="346667"/>
                  </a:solidFill>
                  <a:latin typeface="Arial" panose="020B0604020202020204" pitchFamily="34" charset="0"/>
                  <a:cs typeface="Arial" panose="020B0604020202020204" pitchFamily="34" charset="0"/>
                </a:endParaRPr>
              </a:p>
            </p:txBody>
          </p:sp>
          <p:sp>
            <p:nvSpPr>
              <p:cNvPr id="31763" name="Oval 70"/>
              <p:cNvSpPr>
                <a:spLocks noChangeAspect="1" noChangeArrowheads="1"/>
              </p:cNvSpPr>
              <p:nvPr/>
            </p:nvSpPr>
            <p:spPr bwMode="auto">
              <a:xfrm>
                <a:off x="1192" y="2080"/>
                <a:ext cx="96" cy="96"/>
              </a:xfrm>
              <a:prstGeom prst="ellipse">
                <a:avLst/>
              </a:prstGeom>
              <a:noFill/>
              <a:ln w="28575">
                <a:solidFill>
                  <a:srgbClr val="FF3300"/>
                </a:solidFill>
                <a:round/>
                <a:headEnd/>
                <a:tailEnd/>
              </a:ln>
            </p:spPr>
            <p:txBody>
              <a:bodyPr wrap="none" anchor="ctr"/>
              <a:lstStyle/>
              <a:p>
                <a:endParaRPr lang="fr-CH" dirty="0">
                  <a:solidFill>
                    <a:srgbClr val="346667"/>
                  </a:solidFill>
                  <a:latin typeface="Arial" panose="020B0604020202020204" pitchFamily="34" charset="0"/>
                  <a:cs typeface="Arial" panose="020B0604020202020204" pitchFamily="34" charset="0"/>
                </a:endParaRPr>
              </a:p>
            </p:txBody>
          </p:sp>
          <p:sp>
            <p:nvSpPr>
              <p:cNvPr id="31764" name="Oval 71"/>
              <p:cNvSpPr>
                <a:spLocks noChangeAspect="1" noChangeArrowheads="1"/>
              </p:cNvSpPr>
              <p:nvPr/>
            </p:nvSpPr>
            <p:spPr bwMode="auto">
              <a:xfrm>
                <a:off x="1040" y="2144"/>
                <a:ext cx="96" cy="96"/>
              </a:xfrm>
              <a:prstGeom prst="ellipse">
                <a:avLst/>
              </a:prstGeom>
              <a:noFill/>
              <a:ln w="28575">
                <a:solidFill>
                  <a:srgbClr val="FF3300"/>
                </a:solidFill>
                <a:round/>
                <a:headEnd/>
                <a:tailEnd/>
              </a:ln>
            </p:spPr>
            <p:txBody>
              <a:bodyPr wrap="none" anchor="ctr"/>
              <a:lstStyle/>
              <a:p>
                <a:endParaRPr lang="fr-CH" dirty="0">
                  <a:solidFill>
                    <a:srgbClr val="346667"/>
                  </a:solidFill>
                  <a:latin typeface="Arial" panose="020B0604020202020204" pitchFamily="34" charset="0"/>
                  <a:cs typeface="Arial" panose="020B0604020202020204" pitchFamily="34" charset="0"/>
                </a:endParaRPr>
              </a:p>
            </p:txBody>
          </p:sp>
          <p:sp>
            <p:nvSpPr>
              <p:cNvPr id="31765" name="Oval 72"/>
              <p:cNvSpPr>
                <a:spLocks noChangeAspect="1" noChangeArrowheads="1"/>
              </p:cNvSpPr>
              <p:nvPr/>
            </p:nvSpPr>
            <p:spPr bwMode="auto">
              <a:xfrm>
                <a:off x="900" y="1916"/>
                <a:ext cx="96" cy="96"/>
              </a:xfrm>
              <a:prstGeom prst="ellipse">
                <a:avLst/>
              </a:prstGeom>
              <a:noFill/>
              <a:ln w="28575">
                <a:solidFill>
                  <a:srgbClr val="FF3300"/>
                </a:solidFill>
                <a:round/>
                <a:headEnd/>
                <a:tailEnd/>
              </a:ln>
            </p:spPr>
            <p:txBody>
              <a:bodyPr wrap="none" anchor="ctr"/>
              <a:lstStyle/>
              <a:p>
                <a:endParaRPr lang="fr-CH" dirty="0">
                  <a:solidFill>
                    <a:srgbClr val="346667"/>
                  </a:solidFill>
                  <a:latin typeface="Arial" panose="020B0604020202020204" pitchFamily="34" charset="0"/>
                  <a:cs typeface="Arial" panose="020B0604020202020204" pitchFamily="34" charset="0"/>
                </a:endParaRPr>
              </a:p>
            </p:txBody>
          </p:sp>
          <p:sp>
            <p:nvSpPr>
              <p:cNvPr id="31766" name="Oval 73"/>
              <p:cNvSpPr>
                <a:spLocks noChangeAspect="1" noChangeArrowheads="1"/>
              </p:cNvSpPr>
              <p:nvPr/>
            </p:nvSpPr>
            <p:spPr bwMode="auto">
              <a:xfrm>
                <a:off x="1480" y="1740"/>
                <a:ext cx="96" cy="96"/>
              </a:xfrm>
              <a:prstGeom prst="ellipse">
                <a:avLst/>
              </a:prstGeom>
              <a:noFill/>
              <a:ln w="28575">
                <a:solidFill>
                  <a:srgbClr val="FF3300"/>
                </a:solidFill>
                <a:round/>
                <a:headEnd/>
                <a:tailEnd/>
              </a:ln>
            </p:spPr>
            <p:txBody>
              <a:bodyPr wrap="none" anchor="ctr"/>
              <a:lstStyle/>
              <a:p>
                <a:endParaRPr lang="fr-CH" dirty="0">
                  <a:solidFill>
                    <a:srgbClr val="346667"/>
                  </a:solidFill>
                  <a:latin typeface="Arial" panose="020B0604020202020204" pitchFamily="34" charset="0"/>
                  <a:cs typeface="Arial" panose="020B0604020202020204" pitchFamily="34" charset="0"/>
                </a:endParaRPr>
              </a:p>
            </p:txBody>
          </p:sp>
          <p:sp>
            <p:nvSpPr>
              <p:cNvPr id="31767" name="Oval 74"/>
              <p:cNvSpPr>
                <a:spLocks noChangeAspect="1" noChangeArrowheads="1"/>
              </p:cNvSpPr>
              <p:nvPr/>
            </p:nvSpPr>
            <p:spPr bwMode="auto">
              <a:xfrm>
                <a:off x="852" y="1644"/>
                <a:ext cx="96" cy="96"/>
              </a:xfrm>
              <a:prstGeom prst="ellipse">
                <a:avLst/>
              </a:prstGeom>
              <a:noFill/>
              <a:ln w="28575">
                <a:solidFill>
                  <a:srgbClr val="FF3300"/>
                </a:solidFill>
                <a:round/>
                <a:headEnd/>
                <a:tailEnd/>
              </a:ln>
            </p:spPr>
            <p:txBody>
              <a:bodyPr wrap="none" anchor="ctr"/>
              <a:lstStyle/>
              <a:p>
                <a:endParaRPr lang="fr-CH" dirty="0">
                  <a:solidFill>
                    <a:srgbClr val="346667"/>
                  </a:solidFill>
                  <a:latin typeface="Arial" panose="020B0604020202020204" pitchFamily="34" charset="0"/>
                  <a:cs typeface="Arial" panose="020B0604020202020204" pitchFamily="34" charset="0"/>
                </a:endParaRPr>
              </a:p>
            </p:txBody>
          </p:sp>
          <p:sp>
            <p:nvSpPr>
              <p:cNvPr id="31768" name="Oval 75"/>
              <p:cNvSpPr>
                <a:spLocks noChangeAspect="1" noChangeArrowheads="1"/>
              </p:cNvSpPr>
              <p:nvPr/>
            </p:nvSpPr>
            <p:spPr bwMode="auto">
              <a:xfrm>
                <a:off x="1888" y="1756"/>
                <a:ext cx="96" cy="96"/>
              </a:xfrm>
              <a:prstGeom prst="ellipse">
                <a:avLst/>
              </a:prstGeom>
              <a:noFill/>
              <a:ln w="28575">
                <a:solidFill>
                  <a:srgbClr val="FF3300"/>
                </a:solidFill>
                <a:round/>
                <a:headEnd/>
                <a:tailEnd/>
              </a:ln>
            </p:spPr>
            <p:txBody>
              <a:bodyPr wrap="none" anchor="ctr"/>
              <a:lstStyle/>
              <a:p>
                <a:endParaRPr lang="fr-CH" dirty="0">
                  <a:solidFill>
                    <a:srgbClr val="346667"/>
                  </a:solidFill>
                  <a:latin typeface="Arial" panose="020B0604020202020204" pitchFamily="34" charset="0"/>
                  <a:cs typeface="Arial" panose="020B0604020202020204" pitchFamily="34" charset="0"/>
                </a:endParaRPr>
              </a:p>
            </p:txBody>
          </p:sp>
          <p:sp>
            <p:nvSpPr>
              <p:cNvPr id="31769" name="Oval 76"/>
              <p:cNvSpPr>
                <a:spLocks noChangeAspect="1" noChangeArrowheads="1"/>
              </p:cNvSpPr>
              <p:nvPr/>
            </p:nvSpPr>
            <p:spPr bwMode="auto">
              <a:xfrm>
                <a:off x="1344" y="1892"/>
                <a:ext cx="96" cy="96"/>
              </a:xfrm>
              <a:prstGeom prst="ellipse">
                <a:avLst/>
              </a:prstGeom>
              <a:noFill/>
              <a:ln w="28575">
                <a:solidFill>
                  <a:srgbClr val="FF3300"/>
                </a:solidFill>
                <a:round/>
                <a:headEnd/>
                <a:tailEnd/>
              </a:ln>
            </p:spPr>
            <p:txBody>
              <a:bodyPr wrap="none" anchor="ctr"/>
              <a:lstStyle/>
              <a:p>
                <a:endParaRPr lang="fr-CH" dirty="0">
                  <a:solidFill>
                    <a:srgbClr val="346667"/>
                  </a:solidFill>
                  <a:latin typeface="Arial" panose="020B0604020202020204" pitchFamily="34" charset="0"/>
                  <a:cs typeface="Arial" panose="020B0604020202020204" pitchFamily="34" charset="0"/>
                </a:endParaRPr>
              </a:p>
            </p:txBody>
          </p:sp>
          <p:sp>
            <p:nvSpPr>
              <p:cNvPr id="31770" name="Oval 77"/>
              <p:cNvSpPr>
                <a:spLocks noChangeAspect="1" noChangeArrowheads="1"/>
              </p:cNvSpPr>
              <p:nvPr/>
            </p:nvSpPr>
            <p:spPr bwMode="auto">
              <a:xfrm>
                <a:off x="1240" y="2020"/>
                <a:ext cx="96" cy="96"/>
              </a:xfrm>
              <a:prstGeom prst="ellipse">
                <a:avLst/>
              </a:prstGeom>
              <a:noFill/>
              <a:ln w="28575">
                <a:solidFill>
                  <a:srgbClr val="FF3300"/>
                </a:solidFill>
                <a:round/>
                <a:headEnd/>
                <a:tailEnd/>
              </a:ln>
            </p:spPr>
            <p:txBody>
              <a:bodyPr wrap="none" anchor="ctr"/>
              <a:lstStyle/>
              <a:p>
                <a:endParaRPr lang="fr-CH" dirty="0">
                  <a:solidFill>
                    <a:srgbClr val="346667"/>
                  </a:solidFill>
                  <a:latin typeface="Arial" panose="020B0604020202020204" pitchFamily="34" charset="0"/>
                  <a:cs typeface="Arial" panose="020B0604020202020204" pitchFamily="34" charset="0"/>
                </a:endParaRPr>
              </a:p>
            </p:txBody>
          </p:sp>
          <p:sp>
            <p:nvSpPr>
              <p:cNvPr id="31771" name="Oval 78"/>
              <p:cNvSpPr>
                <a:spLocks noChangeAspect="1" noChangeArrowheads="1"/>
              </p:cNvSpPr>
              <p:nvPr/>
            </p:nvSpPr>
            <p:spPr bwMode="auto">
              <a:xfrm>
                <a:off x="1412" y="1580"/>
                <a:ext cx="96" cy="96"/>
              </a:xfrm>
              <a:prstGeom prst="ellipse">
                <a:avLst/>
              </a:prstGeom>
              <a:noFill/>
              <a:ln w="28575">
                <a:solidFill>
                  <a:srgbClr val="FF3300"/>
                </a:solidFill>
                <a:round/>
                <a:headEnd/>
                <a:tailEnd/>
              </a:ln>
            </p:spPr>
            <p:txBody>
              <a:bodyPr wrap="none" anchor="ctr"/>
              <a:lstStyle/>
              <a:p>
                <a:endParaRPr lang="fr-CH" dirty="0">
                  <a:solidFill>
                    <a:srgbClr val="346667"/>
                  </a:solidFill>
                  <a:latin typeface="Arial" panose="020B0604020202020204" pitchFamily="34" charset="0"/>
                  <a:cs typeface="Arial" panose="020B0604020202020204" pitchFamily="34" charset="0"/>
                </a:endParaRPr>
              </a:p>
            </p:txBody>
          </p:sp>
          <p:sp>
            <p:nvSpPr>
              <p:cNvPr id="31772" name="Oval 79"/>
              <p:cNvSpPr>
                <a:spLocks noChangeAspect="1" noChangeArrowheads="1"/>
              </p:cNvSpPr>
              <p:nvPr/>
            </p:nvSpPr>
            <p:spPr bwMode="auto">
              <a:xfrm>
                <a:off x="1248" y="1508"/>
                <a:ext cx="96" cy="96"/>
              </a:xfrm>
              <a:prstGeom prst="ellipse">
                <a:avLst/>
              </a:prstGeom>
              <a:noFill/>
              <a:ln w="28575">
                <a:solidFill>
                  <a:srgbClr val="FF3300"/>
                </a:solidFill>
                <a:round/>
                <a:headEnd/>
                <a:tailEnd/>
              </a:ln>
            </p:spPr>
            <p:txBody>
              <a:bodyPr wrap="none" anchor="ctr"/>
              <a:lstStyle/>
              <a:p>
                <a:endParaRPr lang="fr-CH" dirty="0">
                  <a:solidFill>
                    <a:srgbClr val="346667"/>
                  </a:solidFill>
                  <a:latin typeface="Arial" panose="020B0604020202020204" pitchFamily="34" charset="0"/>
                  <a:cs typeface="Arial" panose="020B0604020202020204" pitchFamily="34" charset="0"/>
                </a:endParaRPr>
              </a:p>
            </p:txBody>
          </p:sp>
          <p:sp>
            <p:nvSpPr>
              <p:cNvPr id="31773" name="Oval 80"/>
              <p:cNvSpPr>
                <a:spLocks noChangeAspect="1" noChangeArrowheads="1"/>
              </p:cNvSpPr>
              <p:nvPr/>
            </p:nvSpPr>
            <p:spPr bwMode="auto">
              <a:xfrm>
                <a:off x="1156" y="1764"/>
                <a:ext cx="96" cy="96"/>
              </a:xfrm>
              <a:prstGeom prst="ellipse">
                <a:avLst/>
              </a:prstGeom>
              <a:noFill/>
              <a:ln w="28575">
                <a:solidFill>
                  <a:srgbClr val="FF3300"/>
                </a:solidFill>
                <a:round/>
                <a:headEnd/>
                <a:tailEnd/>
              </a:ln>
            </p:spPr>
            <p:txBody>
              <a:bodyPr wrap="none" anchor="ctr"/>
              <a:lstStyle/>
              <a:p>
                <a:endParaRPr lang="fr-CH" dirty="0">
                  <a:solidFill>
                    <a:srgbClr val="346667"/>
                  </a:solidFill>
                  <a:latin typeface="Arial" panose="020B0604020202020204" pitchFamily="34" charset="0"/>
                  <a:cs typeface="Arial" panose="020B0604020202020204" pitchFamily="34" charset="0"/>
                </a:endParaRPr>
              </a:p>
            </p:txBody>
          </p:sp>
          <p:sp>
            <p:nvSpPr>
              <p:cNvPr id="31774" name="Oval 81"/>
              <p:cNvSpPr>
                <a:spLocks noChangeAspect="1" noChangeArrowheads="1"/>
              </p:cNvSpPr>
              <p:nvPr/>
            </p:nvSpPr>
            <p:spPr bwMode="auto">
              <a:xfrm>
                <a:off x="672" y="1884"/>
                <a:ext cx="96" cy="96"/>
              </a:xfrm>
              <a:prstGeom prst="ellipse">
                <a:avLst/>
              </a:prstGeom>
              <a:noFill/>
              <a:ln w="28575">
                <a:solidFill>
                  <a:srgbClr val="FF3300"/>
                </a:solidFill>
                <a:round/>
                <a:headEnd/>
                <a:tailEnd/>
              </a:ln>
            </p:spPr>
            <p:txBody>
              <a:bodyPr wrap="none" anchor="ctr"/>
              <a:lstStyle/>
              <a:p>
                <a:endParaRPr lang="fr-CH" dirty="0">
                  <a:solidFill>
                    <a:srgbClr val="346667"/>
                  </a:solidFill>
                  <a:latin typeface="Arial" panose="020B0604020202020204" pitchFamily="34" charset="0"/>
                  <a:cs typeface="Arial" panose="020B0604020202020204" pitchFamily="34" charset="0"/>
                </a:endParaRPr>
              </a:p>
            </p:txBody>
          </p:sp>
          <p:sp>
            <p:nvSpPr>
              <p:cNvPr id="31775" name="Oval 82"/>
              <p:cNvSpPr>
                <a:spLocks noChangeAspect="1" noChangeArrowheads="1"/>
              </p:cNvSpPr>
              <p:nvPr/>
            </p:nvSpPr>
            <p:spPr bwMode="auto">
              <a:xfrm>
                <a:off x="1664" y="1664"/>
                <a:ext cx="96" cy="96"/>
              </a:xfrm>
              <a:prstGeom prst="ellipse">
                <a:avLst/>
              </a:prstGeom>
              <a:noFill/>
              <a:ln w="28575">
                <a:solidFill>
                  <a:srgbClr val="FF3300"/>
                </a:solidFill>
                <a:round/>
                <a:headEnd/>
                <a:tailEnd/>
              </a:ln>
            </p:spPr>
            <p:txBody>
              <a:bodyPr wrap="none" anchor="ctr"/>
              <a:lstStyle/>
              <a:p>
                <a:endParaRPr lang="fr-CH" dirty="0">
                  <a:solidFill>
                    <a:srgbClr val="346667"/>
                  </a:solidFill>
                  <a:latin typeface="Arial" panose="020B0604020202020204" pitchFamily="34" charset="0"/>
                  <a:cs typeface="Arial" panose="020B0604020202020204" pitchFamily="34" charset="0"/>
                </a:endParaRPr>
              </a:p>
            </p:txBody>
          </p:sp>
          <p:sp>
            <p:nvSpPr>
              <p:cNvPr id="31776" name="Oval 83"/>
              <p:cNvSpPr>
                <a:spLocks noChangeAspect="1" noChangeArrowheads="1"/>
              </p:cNvSpPr>
              <p:nvPr/>
            </p:nvSpPr>
            <p:spPr bwMode="auto">
              <a:xfrm>
                <a:off x="1536" y="1464"/>
                <a:ext cx="96" cy="96"/>
              </a:xfrm>
              <a:prstGeom prst="ellipse">
                <a:avLst/>
              </a:prstGeom>
              <a:noFill/>
              <a:ln w="28575">
                <a:solidFill>
                  <a:srgbClr val="FF3300"/>
                </a:solidFill>
                <a:round/>
                <a:headEnd/>
                <a:tailEnd/>
              </a:ln>
            </p:spPr>
            <p:txBody>
              <a:bodyPr wrap="none" anchor="ctr"/>
              <a:lstStyle/>
              <a:p>
                <a:endParaRPr lang="fr-CH" dirty="0">
                  <a:solidFill>
                    <a:srgbClr val="346667"/>
                  </a:solidFill>
                  <a:latin typeface="Arial" panose="020B0604020202020204" pitchFamily="34" charset="0"/>
                  <a:cs typeface="Arial" panose="020B0604020202020204" pitchFamily="34" charset="0"/>
                </a:endParaRPr>
              </a:p>
            </p:txBody>
          </p:sp>
          <p:sp>
            <p:nvSpPr>
              <p:cNvPr id="31777" name="Oval 84"/>
              <p:cNvSpPr>
                <a:spLocks noChangeAspect="1" noChangeArrowheads="1"/>
              </p:cNvSpPr>
              <p:nvPr/>
            </p:nvSpPr>
            <p:spPr bwMode="auto">
              <a:xfrm>
                <a:off x="1620" y="1760"/>
                <a:ext cx="96" cy="96"/>
              </a:xfrm>
              <a:prstGeom prst="ellipse">
                <a:avLst/>
              </a:prstGeom>
              <a:noFill/>
              <a:ln w="28575">
                <a:solidFill>
                  <a:srgbClr val="FF3300"/>
                </a:solidFill>
                <a:round/>
                <a:headEnd/>
                <a:tailEnd/>
              </a:ln>
            </p:spPr>
            <p:txBody>
              <a:bodyPr wrap="none" anchor="ctr"/>
              <a:lstStyle/>
              <a:p>
                <a:endParaRPr lang="fr-CH" dirty="0">
                  <a:solidFill>
                    <a:srgbClr val="346667"/>
                  </a:solidFill>
                  <a:latin typeface="Arial" panose="020B0604020202020204" pitchFamily="34" charset="0"/>
                  <a:cs typeface="Arial" panose="020B0604020202020204" pitchFamily="34" charset="0"/>
                </a:endParaRPr>
              </a:p>
            </p:txBody>
          </p:sp>
          <p:sp>
            <p:nvSpPr>
              <p:cNvPr id="31778" name="Oval 85"/>
              <p:cNvSpPr>
                <a:spLocks noChangeAspect="1" noChangeArrowheads="1"/>
              </p:cNvSpPr>
              <p:nvPr/>
            </p:nvSpPr>
            <p:spPr bwMode="auto">
              <a:xfrm>
                <a:off x="1336" y="1820"/>
                <a:ext cx="96" cy="96"/>
              </a:xfrm>
              <a:prstGeom prst="ellipse">
                <a:avLst/>
              </a:prstGeom>
              <a:noFill/>
              <a:ln w="28575">
                <a:solidFill>
                  <a:srgbClr val="FF3300"/>
                </a:solidFill>
                <a:round/>
                <a:headEnd/>
                <a:tailEnd/>
              </a:ln>
            </p:spPr>
            <p:txBody>
              <a:bodyPr wrap="none" anchor="ctr"/>
              <a:lstStyle/>
              <a:p>
                <a:endParaRPr lang="fr-CH" dirty="0">
                  <a:solidFill>
                    <a:srgbClr val="346667"/>
                  </a:solidFill>
                  <a:latin typeface="Arial" panose="020B0604020202020204" pitchFamily="34" charset="0"/>
                  <a:cs typeface="Arial" panose="020B0604020202020204" pitchFamily="34" charset="0"/>
                </a:endParaRPr>
              </a:p>
            </p:txBody>
          </p:sp>
          <p:sp>
            <p:nvSpPr>
              <p:cNvPr id="31779" name="Oval 86"/>
              <p:cNvSpPr>
                <a:spLocks noChangeAspect="1" noChangeArrowheads="1"/>
              </p:cNvSpPr>
              <p:nvPr/>
            </p:nvSpPr>
            <p:spPr bwMode="auto">
              <a:xfrm>
                <a:off x="1392" y="1764"/>
                <a:ext cx="96" cy="96"/>
              </a:xfrm>
              <a:prstGeom prst="ellipse">
                <a:avLst/>
              </a:prstGeom>
              <a:noFill/>
              <a:ln w="28575">
                <a:solidFill>
                  <a:srgbClr val="FF3300"/>
                </a:solidFill>
                <a:round/>
                <a:headEnd/>
                <a:tailEnd/>
              </a:ln>
            </p:spPr>
            <p:txBody>
              <a:bodyPr wrap="none" anchor="ctr"/>
              <a:lstStyle/>
              <a:p>
                <a:endParaRPr lang="fr-CH" dirty="0">
                  <a:solidFill>
                    <a:srgbClr val="346667"/>
                  </a:solidFill>
                  <a:latin typeface="Arial" panose="020B0604020202020204" pitchFamily="34" charset="0"/>
                  <a:cs typeface="Arial" panose="020B0604020202020204" pitchFamily="34" charset="0"/>
                </a:endParaRPr>
              </a:p>
            </p:txBody>
          </p:sp>
          <p:sp>
            <p:nvSpPr>
              <p:cNvPr id="31780" name="Oval 87"/>
              <p:cNvSpPr>
                <a:spLocks noChangeAspect="1" noChangeArrowheads="1"/>
              </p:cNvSpPr>
              <p:nvPr/>
            </p:nvSpPr>
            <p:spPr bwMode="auto">
              <a:xfrm>
                <a:off x="724" y="2032"/>
                <a:ext cx="96" cy="96"/>
              </a:xfrm>
              <a:prstGeom prst="ellipse">
                <a:avLst/>
              </a:prstGeom>
              <a:noFill/>
              <a:ln w="28575">
                <a:solidFill>
                  <a:srgbClr val="FF3300"/>
                </a:solidFill>
                <a:round/>
                <a:headEnd/>
                <a:tailEnd/>
              </a:ln>
            </p:spPr>
            <p:txBody>
              <a:bodyPr wrap="none" anchor="ctr"/>
              <a:lstStyle/>
              <a:p>
                <a:endParaRPr lang="fr-CH" dirty="0">
                  <a:solidFill>
                    <a:srgbClr val="346667"/>
                  </a:solidFill>
                  <a:latin typeface="Arial" panose="020B0604020202020204" pitchFamily="34" charset="0"/>
                  <a:cs typeface="Arial" panose="020B0604020202020204" pitchFamily="34" charset="0"/>
                </a:endParaRPr>
              </a:p>
            </p:txBody>
          </p:sp>
          <p:sp>
            <p:nvSpPr>
              <p:cNvPr id="31781" name="Oval 88"/>
              <p:cNvSpPr>
                <a:spLocks noChangeAspect="1" noChangeArrowheads="1"/>
              </p:cNvSpPr>
              <p:nvPr/>
            </p:nvSpPr>
            <p:spPr bwMode="auto">
              <a:xfrm>
                <a:off x="816" y="2276"/>
                <a:ext cx="96" cy="96"/>
              </a:xfrm>
              <a:prstGeom prst="ellipse">
                <a:avLst/>
              </a:prstGeom>
              <a:noFill/>
              <a:ln w="28575">
                <a:solidFill>
                  <a:srgbClr val="FF3300"/>
                </a:solidFill>
                <a:round/>
                <a:headEnd/>
                <a:tailEnd/>
              </a:ln>
            </p:spPr>
            <p:txBody>
              <a:bodyPr wrap="none" anchor="ctr"/>
              <a:lstStyle/>
              <a:p>
                <a:endParaRPr lang="fr-CH" dirty="0">
                  <a:solidFill>
                    <a:srgbClr val="346667"/>
                  </a:solidFill>
                  <a:latin typeface="Arial" panose="020B0604020202020204" pitchFamily="34" charset="0"/>
                  <a:cs typeface="Arial" panose="020B0604020202020204" pitchFamily="34" charset="0"/>
                </a:endParaRPr>
              </a:p>
            </p:txBody>
          </p:sp>
          <p:sp>
            <p:nvSpPr>
              <p:cNvPr id="31782" name="Oval 89"/>
              <p:cNvSpPr>
                <a:spLocks noChangeAspect="1" noChangeArrowheads="1"/>
              </p:cNvSpPr>
              <p:nvPr/>
            </p:nvSpPr>
            <p:spPr bwMode="auto">
              <a:xfrm>
                <a:off x="516" y="2036"/>
                <a:ext cx="96" cy="96"/>
              </a:xfrm>
              <a:prstGeom prst="ellipse">
                <a:avLst/>
              </a:prstGeom>
              <a:noFill/>
              <a:ln w="28575">
                <a:solidFill>
                  <a:srgbClr val="FF3300"/>
                </a:solidFill>
                <a:round/>
                <a:headEnd/>
                <a:tailEnd/>
              </a:ln>
            </p:spPr>
            <p:txBody>
              <a:bodyPr wrap="none" anchor="ctr"/>
              <a:lstStyle/>
              <a:p>
                <a:endParaRPr lang="fr-CH" dirty="0">
                  <a:solidFill>
                    <a:srgbClr val="346667"/>
                  </a:solidFill>
                  <a:latin typeface="Arial" panose="020B0604020202020204" pitchFamily="34" charset="0"/>
                  <a:cs typeface="Arial" panose="020B0604020202020204" pitchFamily="34" charset="0"/>
                </a:endParaRPr>
              </a:p>
            </p:txBody>
          </p:sp>
          <p:sp>
            <p:nvSpPr>
              <p:cNvPr id="31783" name="Oval 90"/>
              <p:cNvSpPr>
                <a:spLocks noChangeAspect="1" noChangeArrowheads="1"/>
              </p:cNvSpPr>
              <p:nvPr/>
            </p:nvSpPr>
            <p:spPr bwMode="auto">
              <a:xfrm>
                <a:off x="840" y="2392"/>
                <a:ext cx="96" cy="96"/>
              </a:xfrm>
              <a:prstGeom prst="ellipse">
                <a:avLst/>
              </a:prstGeom>
              <a:noFill/>
              <a:ln w="28575">
                <a:solidFill>
                  <a:srgbClr val="FF3300"/>
                </a:solidFill>
                <a:round/>
                <a:headEnd/>
                <a:tailEnd/>
              </a:ln>
            </p:spPr>
            <p:txBody>
              <a:bodyPr wrap="none" anchor="ctr"/>
              <a:lstStyle/>
              <a:p>
                <a:endParaRPr lang="fr-CH" dirty="0">
                  <a:solidFill>
                    <a:srgbClr val="346667"/>
                  </a:solidFill>
                  <a:latin typeface="Arial" panose="020B0604020202020204" pitchFamily="34" charset="0"/>
                  <a:cs typeface="Arial" panose="020B0604020202020204" pitchFamily="34" charset="0"/>
                </a:endParaRPr>
              </a:p>
            </p:txBody>
          </p:sp>
          <p:sp>
            <p:nvSpPr>
              <p:cNvPr id="31784" name="Oval 91"/>
              <p:cNvSpPr>
                <a:spLocks noChangeAspect="1" noChangeArrowheads="1"/>
              </p:cNvSpPr>
              <p:nvPr/>
            </p:nvSpPr>
            <p:spPr bwMode="auto">
              <a:xfrm>
                <a:off x="568" y="2212"/>
                <a:ext cx="96" cy="96"/>
              </a:xfrm>
              <a:prstGeom prst="ellipse">
                <a:avLst/>
              </a:prstGeom>
              <a:noFill/>
              <a:ln w="28575">
                <a:solidFill>
                  <a:srgbClr val="FF3300"/>
                </a:solidFill>
                <a:round/>
                <a:headEnd/>
                <a:tailEnd/>
              </a:ln>
            </p:spPr>
            <p:txBody>
              <a:bodyPr wrap="none" anchor="ctr"/>
              <a:lstStyle/>
              <a:p>
                <a:endParaRPr lang="fr-CH" dirty="0">
                  <a:solidFill>
                    <a:srgbClr val="346667"/>
                  </a:solidFill>
                  <a:latin typeface="Arial" panose="020B0604020202020204" pitchFamily="34" charset="0"/>
                  <a:cs typeface="Arial" panose="020B0604020202020204" pitchFamily="34" charset="0"/>
                </a:endParaRPr>
              </a:p>
            </p:txBody>
          </p:sp>
          <p:sp>
            <p:nvSpPr>
              <p:cNvPr id="31785" name="Oval 92"/>
              <p:cNvSpPr>
                <a:spLocks noChangeAspect="1" noChangeArrowheads="1"/>
              </p:cNvSpPr>
              <p:nvPr/>
            </p:nvSpPr>
            <p:spPr bwMode="auto">
              <a:xfrm>
                <a:off x="492" y="2416"/>
                <a:ext cx="96" cy="96"/>
              </a:xfrm>
              <a:prstGeom prst="ellipse">
                <a:avLst/>
              </a:prstGeom>
              <a:noFill/>
              <a:ln w="28575">
                <a:solidFill>
                  <a:srgbClr val="FF3300"/>
                </a:solidFill>
                <a:round/>
                <a:headEnd/>
                <a:tailEnd/>
              </a:ln>
            </p:spPr>
            <p:txBody>
              <a:bodyPr wrap="none" anchor="ctr"/>
              <a:lstStyle/>
              <a:p>
                <a:endParaRPr lang="fr-CH" dirty="0">
                  <a:solidFill>
                    <a:srgbClr val="346667"/>
                  </a:solidFill>
                  <a:latin typeface="Arial" panose="020B0604020202020204" pitchFamily="34" charset="0"/>
                  <a:cs typeface="Arial" panose="020B0604020202020204" pitchFamily="34" charset="0"/>
                </a:endParaRPr>
              </a:p>
            </p:txBody>
          </p:sp>
          <p:sp>
            <p:nvSpPr>
              <p:cNvPr id="31786" name="Oval 93"/>
              <p:cNvSpPr>
                <a:spLocks noChangeAspect="1" noChangeArrowheads="1"/>
              </p:cNvSpPr>
              <p:nvPr/>
            </p:nvSpPr>
            <p:spPr bwMode="auto">
              <a:xfrm>
                <a:off x="672" y="2316"/>
                <a:ext cx="96" cy="96"/>
              </a:xfrm>
              <a:prstGeom prst="ellipse">
                <a:avLst/>
              </a:prstGeom>
              <a:noFill/>
              <a:ln w="28575">
                <a:solidFill>
                  <a:srgbClr val="FF3300"/>
                </a:solidFill>
                <a:round/>
                <a:headEnd/>
                <a:tailEnd/>
              </a:ln>
            </p:spPr>
            <p:txBody>
              <a:bodyPr wrap="none" anchor="ctr"/>
              <a:lstStyle/>
              <a:p>
                <a:endParaRPr lang="fr-CH" dirty="0">
                  <a:solidFill>
                    <a:srgbClr val="346667"/>
                  </a:solidFill>
                  <a:latin typeface="Arial" panose="020B0604020202020204" pitchFamily="34" charset="0"/>
                  <a:cs typeface="Arial" panose="020B0604020202020204" pitchFamily="34" charset="0"/>
                </a:endParaRPr>
              </a:p>
            </p:txBody>
          </p:sp>
          <p:sp>
            <p:nvSpPr>
              <p:cNvPr id="31787" name="Oval 94"/>
              <p:cNvSpPr>
                <a:spLocks noChangeAspect="1" noChangeArrowheads="1"/>
              </p:cNvSpPr>
              <p:nvPr/>
            </p:nvSpPr>
            <p:spPr bwMode="auto">
              <a:xfrm>
                <a:off x="652" y="2552"/>
                <a:ext cx="96" cy="96"/>
              </a:xfrm>
              <a:prstGeom prst="ellipse">
                <a:avLst/>
              </a:prstGeom>
              <a:noFill/>
              <a:ln w="28575">
                <a:solidFill>
                  <a:srgbClr val="FF3300"/>
                </a:solidFill>
                <a:round/>
                <a:headEnd/>
                <a:tailEnd/>
              </a:ln>
            </p:spPr>
            <p:txBody>
              <a:bodyPr wrap="none" anchor="ctr"/>
              <a:lstStyle/>
              <a:p>
                <a:endParaRPr lang="fr-CH" dirty="0">
                  <a:solidFill>
                    <a:srgbClr val="346667"/>
                  </a:solidFill>
                  <a:latin typeface="Arial" panose="020B0604020202020204" pitchFamily="34" charset="0"/>
                  <a:cs typeface="Arial" panose="020B0604020202020204" pitchFamily="34" charset="0"/>
                </a:endParaRPr>
              </a:p>
            </p:txBody>
          </p:sp>
          <p:sp>
            <p:nvSpPr>
              <p:cNvPr id="31788" name="Oval 95"/>
              <p:cNvSpPr>
                <a:spLocks noChangeAspect="1" noChangeArrowheads="1"/>
              </p:cNvSpPr>
              <p:nvPr/>
            </p:nvSpPr>
            <p:spPr bwMode="auto">
              <a:xfrm>
                <a:off x="856" y="2652"/>
                <a:ext cx="96" cy="96"/>
              </a:xfrm>
              <a:prstGeom prst="ellipse">
                <a:avLst/>
              </a:prstGeom>
              <a:noFill/>
              <a:ln w="28575">
                <a:solidFill>
                  <a:srgbClr val="FF3300"/>
                </a:solidFill>
                <a:round/>
                <a:headEnd/>
                <a:tailEnd/>
              </a:ln>
            </p:spPr>
            <p:txBody>
              <a:bodyPr wrap="none" anchor="ctr"/>
              <a:lstStyle/>
              <a:p>
                <a:endParaRPr lang="fr-CH" dirty="0">
                  <a:solidFill>
                    <a:srgbClr val="346667"/>
                  </a:solidFill>
                  <a:latin typeface="Arial" panose="020B0604020202020204" pitchFamily="34" charset="0"/>
                  <a:cs typeface="Arial" panose="020B0604020202020204" pitchFamily="34" charset="0"/>
                </a:endParaRPr>
              </a:p>
            </p:txBody>
          </p:sp>
          <p:sp>
            <p:nvSpPr>
              <p:cNvPr id="31789" name="Oval 96"/>
              <p:cNvSpPr>
                <a:spLocks noChangeAspect="1" noChangeArrowheads="1"/>
              </p:cNvSpPr>
              <p:nvPr/>
            </p:nvSpPr>
            <p:spPr bwMode="auto">
              <a:xfrm>
                <a:off x="832" y="2796"/>
                <a:ext cx="96" cy="96"/>
              </a:xfrm>
              <a:prstGeom prst="ellipse">
                <a:avLst/>
              </a:prstGeom>
              <a:noFill/>
              <a:ln w="28575">
                <a:solidFill>
                  <a:srgbClr val="FF3300"/>
                </a:solidFill>
                <a:round/>
                <a:headEnd/>
                <a:tailEnd/>
              </a:ln>
            </p:spPr>
            <p:txBody>
              <a:bodyPr wrap="none" anchor="ctr"/>
              <a:lstStyle/>
              <a:p>
                <a:endParaRPr lang="fr-CH" dirty="0">
                  <a:solidFill>
                    <a:srgbClr val="346667"/>
                  </a:solidFill>
                  <a:latin typeface="Arial" panose="020B0604020202020204" pitchFamily="34" charset="0"/>
                  <a:cs typeface="Arial" panose="020B0604020202020204" pitchFamily="34" charset="0"/>
                </a:endParaRPr>
              </a:p>
            </p:txBody>
          </p:sp>
          <p:sp>
            <p:nvSpPr>
              <p:cNvPr id="31790" name="Oval 97"/>
              <p:cNvSpPr>
                <a:spLocks noChangeAspect="1" noChangeArrowheads="1"/>
              </p:cNvSpPr>
              <p:nvPr/>
            </p:nvSpPr>
            <p:spPr bwMode="auto">
              <a:xfrm>
                <a:off x="920" y="2944"/>
                <a:ext cx="96" cy="96"/>
              </a:xfrm>
              <a:prstGeom prst="ellipse">
                <a:avLst/>
              </a:prstGeom>
              <a:noFill/>
              <a:ln w="28575">
                <a:solidFill>
                  <a:srgbClr val="FF3300"/>
                </a:solidFill>
                <a:round/>
                <a:headEnd/>
                <a:tailEnd/>
              </a:ln>
            </p:spPr>
            <p:txBody>
              <a:bodyPr wrap="none" anchor="ctr"/>
              <a:lstStyle/>
              <a:p>
                <a:endParaRPr lang="fr-CH" dirty="0">
                  <a:solidFill>
                    <a:srgbClr val="346667"/>
                  </a:solidFill>
                  <a:latin typeface="Arial" panose="020B0604020202020204" pitchFamily="34" charset="0"/>
                  <a:cs typeface="Arial" panose="020B0604020202020204" pitchFamily="34" charset="0"/>
                </a:endParaRPr>
              </a:p>
            </p:txBody>
          </p:sp>
          <p:sp>
            <p:nvSpPr>
              <p:cNvPr id="31791" name="Oval 98"/>
              <p:cNvSpPr>
                <a:spLocks noChangeAspect="1" noChangeArrowheads="1"/>
              </p:cNvSpPr>
              <p:nvPr/>
            </p:nvSpPr>
            <p:spPr bwMode="auto">
              <a:xfrm>
                <a:off x="720" y="3052"/>
                <a:ext cx="96" cy="96"/>
              </a:xfrm>
              <a:prstGeom prst="ellipse">
                <a:avLst/>
              </a:prstGeom>
              <a:noFill/>
              <a:ln w="28575">
                <a:solidFill>
                  <a:srgbClr val="FF3300"/>
                </a:solidFill>
                <a:round/>
                <a:headEnd/>
                <a:tailEnd/>
              </a:ln>
            </p:spPr>
            <p:txBody>
              <a:bodyPr wrap="none" anchor="ctr"/>
              <a:lstStyle/>
              <a:p>
                <a:endParaRPr lang="fr-CH" dirty="0">
                  <a:solidFill>
                    <a:srgbClr val="346667"/>
                  </a:solidFill>
                  <a:latin typeface="Arial" panose="020B0604020202020204" pitchFamily="34" charset="0"/>
                  <a:cs typeface="Arial" panose="020B0604020202020204" pitchFamily="34" charset="0"/>
                </a:endParaRPr>
              </a:p>
            </p:txBody>
          </p:sp>
          <p:sp>
            <p:nvSpPr>
              <p:cNvPr id="31792" name="Oval 99"/>
              <p:cNvSpPr>
                <a:spLocks noChangeAspect="1" noChangeArrowheads="1"/>
              </p:cNvSpPr>
              <p:nvPr/>
            </p:nvSpPr>
            <p:spPr bwMode="auto">
              <a:xfrm>
                <a:off x="720" y="2792"/>
                <a:ext cx="96" cy="96"/>
              </a:xfrm>
              <a:prstGeom prst="ellipse">
                <a:avLst/>
              </a:prstGeom>
              <a:noFill/>
              <a:ln w="28575">
                <a:solidFill>
                  <a:srgbClr val="FF3300"/>
                </a:solidFill>
                <a:round/>
                <a:headEnd/>
                <a:tailEnd/>
              </a:ln>
            </p:spPr>
            <p:txBody>
              <a:bodyPr wrap="none" anchor="ctr"/>
              <a:lstStyle/>
              <a:p>
                <a:endParaRPr lang="fr-CH" dirty="0">
                  <a:solidFill>
                    <a:srgbClr val="346667"/>
                  </a:solidFill>
                  <a:latin typeface="Arial" panose="020B0604020202020204" pitchFamily="34" charset="0"/>
                  <a:cs typeface="Arial" panose="020B0604020202020204" pitchFamily="34" charset="0"/>
                </a:endParaRPr>
              </a:p>
            </p:txBody>
          </p:sp>
          <p:sp>
            <p:nvSpPr>
              <p:cNvPr id="31793" name="Oval 100"/>
              <p:cNvSpPr>
                <a:spLocks noChangeAspect="1" noChangeArrowheads="1"/>
              </p:cNvSpPr>
              <p:nvPr/>
            </p:nvSpPr>
            <p:spPr bwMode="auto">
              <a:xfrm>
                <a:off x="588" y="2648"/>
                <a:ext cx="96" cy="96"/>
              </a:xfrm>
              <a:prstGeom prst="ellipse">
                <a:avLst/>
              </a:prstGeom>
              <a:noFill/>
              <a:ln w="28575">
                <a:solidFill>
                  <a:srgbClr val="FF3300"/>
                </a:solidFill>
                <a:round/>
                <a:headEnd/>
                <a:tailEnd/>
              </a:ln>
            </p:spPr>
            <p:txBody>
              <a:bodyPr wrap="none" anchor="ctr"/>
              <a:lstStyle/>
              <a:p>
                <a:endParaRPr lang="fr-CH" dirty="0">
                  <a:solidFill>
                    <a:srgbClr val="346667"/>
                  </a:solidFill>
                  <a:latin typeface="Arial" panose="020B0604020202020204" pitchFamily="34" charset="0"/>
                  <a:cs typeface="Arial" panose="020B0604020202020204" pitchFamily="34" charset="0"/>
                </a:endParaRPr>
              </a:p>
            </p:txBody>
          </p:sp>
          <p:sp>
            <p:nvSpPr>
              <p:cNvPr id="31794" name="Oval 101"/>
              <p:cNvSpPr>
                <a:spLocks noChangeAspect="1" noChangeArrowheads="1"/>
              </p:cNvSpPr>
              <p:nvPr/>
            </p:nvSpPr>
            <p:spPr bwMode="auto">
              <a:xfrm>
                <a:off x="512" y="2736"/>
                <a:ext cx="96" cy="96"/>
              </a:xfrm>
              <a:prstGeom prst="ellipse">
                <a:avLst/>
              </a:prstGeom>
              <a:noFill/>
              <a:ln w="28575">
                <a:solidFill>
                  <a:srgbClr val="FF3300"/>
                </a:solidFill>
                <a:round/>
                <a:headEnd/>
                <a:tailEnd/>
              </a:ln>
            </p:spPr>
            <p:txBody>
              <a:bodyPr wrap="none" anchor="ctr"/>
              <a:lstStyle/>
              <a:p>
                <a:endParaRPr lang="fr-CH" dirty="0">
                  <a:solidFill>
                    <a:srgbClr val="346667"/>
                  </a:solidFill>
                  <a:latin typeface="Arial" panose="020B0604020202020204" pitchFamily="34" charset="0"/>
                  <a:cs typeface="Arial" panose="020B0604020202020204" pitchFamily="34" charset="0"/>
                </a:endParaRPr>
              </a:p>
            </p:txBody>
          </p:sp>
        </p:grpSp>
      </p:grpSp>
      <p:sp>
        <p:nvSpPr>
          <p:cNvPr id="53" name="Title 1">
            <a:extLst>
              <a:ext uri="{FF2B5EF4-FFF2-40B4-BE49-F238E27FC236}">
                <a16:creationId xmlns:a16="http://schemas.microsoft.com/office/drawing/2014/main" id="{3643143C-6172-4BA9-A724-448E2E81A8D5}"/>
              </a:ext>
            </a:extLst>
          </p:cNvPr>
          <p:cNvSpPr txBox="1">
            <a:spLocks/>
          </p:cNvSpPr>
          <p:nvPr/>
        </p:nvSpPr>
        <p:spPr>
          <a:xfrm>
            <a:off x="0" y="368888"/>
            <a:ext cx="9144000" cy="718822"/>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i="0" u="none" strike="noStrike" kern="1200" cap="none" spc="0" normalizeH="0" baseline="0" dirty="0">
                <a:ln>
                  <a:noFill/>
                </a:ln>
                <a:solidFill>
                  <a:srgbClr val="346667"/>
                </a:solidFill>
                <a:effectLst/>
                <a:uLnTx/>
                <a:uFillTx/>
                <a:latin typeface="Arial" charset="0"/>
                <a:ea typeface="Arial" charset="0"/>
                <a:cs typeface="Arial" charset="0"/>
              </a:rPr>
              <a:t>GIS-based approaches to measure physical accessibility to health care services</a:t>
            </a:r>
          </a:p>
        </p:txBody>
      </p:sp>
      <p:sp>
        <p:nvSpPr>
          <p:cNvPr id="48" name="Rectangle 3">
            <a:extLst>
              <a:ext uri="{FF2B5EF4-FFF2-40B4-BE49-F238E27FC236}">
                <a16:creationId xmlns:a16="http://schemas.microsoft.com/office/drawing/2014/main" id="{D80AD996-8F7E-441C-898F-B07590C23D42}"/>
              </a:ext>
            </a:extLst>
          </p:cNvPr>
          <p:cNvSpPr>
            <a:spLocks noChangeArrowheads="1"/>
          </p:cNvSpPr>
          <p:nvPr/>
        </p:nvSpPr>
        <p:spPr bwMode="auto">
          <a:xfrm>
            <a:off x="888927" y="988430"/>
            <a:ext cx="7956550" cy="669925"/>
          </a:xfrm>
          <a:prstGeom prst="rect">
            <a:avLst/>
          </a:prstGeom>
          <a:noFill/>
          <a:ln w="9525">
            <a:noFill/>
            <a:miter lim="800000"/>
            <a:headEnd/>
            <a:tailEnd/>
          </a:ln>
        </p:spPr>
        <p:txBody>
          <a:bodyPr lIns="91429" tIns="45715" rIns="91429" bIns="45715" anchor="ctr"/>
          <a:lstStyle/>
          <a:p>
            <a:r>
              <a:rPr lang="en-US" sz="2600" u="sng" dirty="0">
                <a:solidFill>
                  <a:srgbClr val="2B6959"/>
                </a:solidFill>
                <a:latin typeface="Arial" panose="020B0604020202020204" pitchFamily="34" charset="0"/>
                <a:cs typeface="Arial" panose="020B0604020202020204" pitchFamily="34" charset="0"/>
              </a:rPr>
              <a:t>Catchment area – Buffer</a:t>
            </a:r>
          </a:p>
        </p:txBody>
      </p:sp>
      <p:sp>
        <p:nvSpPr>
          <p:cNvPr id="49" name="Slide Number Placeholder 3">
            <a:extLst>
              <a:ext uri="{FF2B5EF4-FFF2-40B4-BE49-F238E27FC236}">
                <a16:creationId xmlns:a16="http://schemas.microsoft.com/office/drawing/2014/main" id="{BE48812F-DCA4-4345-B868-504A72F45991}"/>
              </a:ext>
            </a:extLst>
          </p:cNvPr>
          <p:cNvSpPr txBox="1">
            <a:spLocks/>
          </p:cNvSpPr>
          <p:nvPr/>
        </p:nvSpPr>
        <p:spPr bwMode="auto">
          <a:xfrm>
            <a:off x="8604448" y="6532462"/>
            <a:ext cx="507896" cy="365125"/>
          </a:xfrm>
          <a:prstGeom prst="rect">
            <a:avLst/>
          </a:prstGeom>
          <a:noFill/>
          <a:ln>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marL="0" algn="r" defTabSz="914400" rtl="0" eaLnBrk="1" fontAlgn="base" latinLnBrk="0" hangingPunct="1">
              <a:spcBef>
                <a:spcPct val="0"/>
              </a:spcBef>
              <a:spcAft>
                <a:spcPct val="0"/>
              </a:spcAft>
              <a:defRPr sz="1200" kern="1200">
                <a:solidFill>
                  <a:srgbClr val="898989"/>
                </a:solidFill>
                <a:latin typeface="Calibri" pitchFamily="34" charset="0"/>
                <a:ea typeface="+mn-ea"/>
                <a:cs typeface="Arial" charset="0"/>
              </a:defRPr>
            </a:lvl1pPr>
            <a:lvl2pPr marL="4572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2pPr>
            <a:lvl3pPr marL="9144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3pPr>
            <a:lvl4pPr marL="13716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4pPr>
            <a:lvl5pPr marL="18288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5pPr>
            <a:lvl6pPr marL="2286000" algn="l" defTabSz="914400" rtl="0" eaLnBrk="1" latinLnBrk="0" hangingPunct="1">
              <a:defRPr sz="1800" kern="1200">
                <a:solidFill>
                  <a:schemeClr val="tx1"/>
                </a:solidFill>
                <a:latin typeface="Calibri" pitchFamily="34" charset="0"/>
                <a:ea typeface="+mn-ea"/>
                <a:cs typeface="Arial" charset="0"/>
              </a:defRPr>
            </a:lvl6pPr>
            <a:lvl7pPr marL="2743200" algn="l" defTabSz="914400" rtl="0" eaLnBrk="1" latinLnBrk="0" hangingPunct="1">
              <a:defRPr sz="1800" kern="1200">
                <a:solidFill>
                  <a:schemeClr val="tx1"/>
                </a:solidFill>
                <a:latin typeface="Calibri" pitchFamily="34" charset="0"/>
                <a:ea typeface="+mn-ea"/>
                <a:cs typeface="Arial" charset="0"/>
              </a:defRPr>
            </a:lvl7pPr>
            <a:lvl8pPr marL="3200400" algn="l" defTabSz="914400" rtl="0" eaLnBrk="1" latinLnBrk="0" hangingPunct="1">
              <a:defRPr sz="1800" kern="1200">
                <a:solidFill>
                  <a:schemeClr val="tx1"/>
                </a:solidFill>
                <a:latin typeface="Calibri" pitchFamily="34" charset="0"/>
                <a:ea typeface="+mn-ea"/>
                <a:cs typeface="Arial" charset="0"/>
              </a:defRPr>
            </a:lvl8pPr>
            <a:lvl9pPr marL="3657600" algn="l" defTabSz="914400" rtl="0" eaLnBrk="1" latinLnBrk="0" hangingPunct="1">
              <a:defRPr sz="1800" kern="1200">
                <a:solidFill>
                  <a:schemeClr val="tx1"/>
                </a:solidFill>
                <a:latin typeface="Calibri" pitchFamily="34" charset="0"/>
                <a:ea typeface="+mn-ea"/>
                <a:cs typeface="Arial" charset="0"/>
              </a:defRPr>
            </a:lvl9pPr>
          </a:lstStyle>
          <a:p>
            <a:fld id="{1F1CFA5E-D7BE-45A1-BD59-8EBEFF519CD8}" type="slidenum">
              <a:rPr lang="en-GB" altLang="en-US" smtClean="0">
                <a:solidFill>
                  <a:schemeClr val="accent1">
                    <a:lumMod val="75000"/>
                  </a:schemeClr>
                </a:solidFill>
              </a:rPr>
              <a:pPr/>
              <a:t>21</a:t>
            </a:fld>
            <a:endParaRPr lang="en-GB" altLang="en-US" dirty="0">
              <a:solidFill>
                <a:schemeClr val="accent1">
                  <a:lumMod val="75000"/>
                </a:schemeClr>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90" name="Picture 14"/>
          <p:cNvPicPr>
            <a:picLocks noChangeAspect="1" noChangeArrowheads="1"/>
          </p:cNvPicPr>
          <p:nvPr/>
        </p:nvPicPr>
        <p:blipFill>
          <a:blip r:embed="rId2" cstate="print"/>
          <a:srcRect l="39844" t="17708" r="33594" b="5208"/>
          <a:stretch>
            <a:fillRect/>
          </a:stretch>
        </p:blipFill>
        <p:spPr bwMode="auto">
          <a:xfrm>
            <a:off x="1187450" y="2643188"/>
            <a:ext cx="1749425" cy="3810000"/>
          </a:xfrm>
          <a:prstGeom prst="rect">
            <a:avLst/>
          </a:prstGeom>
          <a:noFill/>
          <a:ln w="9525">
            <a:noFill/>
            <a:miter lim="800000"/>
            <a:headEnd/>
            <a:tailEnd/>
          </a:ln>
        </p:spPr>
      </p:pic>
      <p:pic>
        <p:nvPicPr>
          <p:cNvPr id="178191" name="Picture 15"/>
          <p:cNvPicPr>
            <a:picLocks noChangeAspect="1" noChangeArrowheads="1"/>
          </p:cNvPicPr>
          <p:nvPr/>
        </p:nvPicPr>
        <p:blipFill>
          <a:blip r:embed="rId3" cstate="print"/>
          <a:srcRect l="25781" t="31250" r="39844" b="31250"/>
          <a:stretch>
            <a:fillRect/>
          </a:stretch>
        </p:blipFill>
        <p:spPr bwMode="auto">
          <a:xfrm>
            <a:off x="2636838" y="3019425"/>
            <a:ext cx="1828800" cy="1495425"/>
          </a:xfrm>
          <a:prstGeom prst="rect">
            <a:avLst/>
          </a:prstGeom>
          <a:noFill/>
          <a:ln w="9525">
            <a:solidFill>
              <a:schemeClr val="tx1"/>
            </a:solidFill>
            <a:miter lim="800000"/>
            <a:headEnd/>
            <a:tailEnd/>
          </a:ln>
        </p:spPr>
      </p:pic>
      <p:pic>
        <p:nvPicPr>
          <p:cNvPr id="178192" name="Picture 16"/>
          <p:cNvPicPr>
            <a:picLocks noChangeAspect="1" noChangeArrowheads="1"/>
          </p:cNvPicPr>
          <p:nvPr/>
        </p:nvPicPr>
        <p:blipFill>
          <a:blip r:embed="rId4" cstate="print"/>
          <a:srcRect l="15625" t="25000" r="39063" b="40625"/>
          <a:stretch>
            <a:fillRect/>
          </a:stretch>
        </p:blipFill>
        <p:spPr bwMode="auto">
          <a:xfrm>
            <a:off x="4545013" y="2852738"/>
            <a:ext cx="4419600" cy="2514600"/>
          </a:xfrm>
          <a:prstGeom prst="rect">
            <a:avLst/>
          </a:prstGeom>
          <a:noFill/>
          <a:ln w="9525">
            <a:noFill/>
            <a:miter lim="800000"/>
            <a:headEnd/>
            <a:tailEnd/>
          </a:ln>
        </p:spPr>
      </p:pic>
      <p:sp>
        <p:nvSpPr>
          <p:cNvPr id="178193" name="Rectangle 17"/>
          <p:cNvSpPr>
            <a:spLocks noChangeArrowheads="1"/>
          </p:cNvSpPr>
          <p:nvPr/>
        </p:nvSpPr>
        <p:spPr bwMode="auto">
          <a:xfrm>
            <a:off x="1619250" y="4802188"/>
            <a:ext cx="360363" cy="288925"/>
          </a:xfrm>
          <a:prstGeom prst="rect">
            <a:avLst/>
          </a:prstGeom>
          <a:noFill/>
          <a:ln w="9525">
            <a:solidFill>
              <a:schemeClr val="tx1"/>
            </a:solidFill>
            <a:miter lim="800000"/>
            <a:headEnd/>
            <a:tailEnd/>
          </a:ln>
        </p:spPr>
        <p:txBody>
          <a:bodyPr wrap="none" anchor="ctr"/>
          <a:lstStyle/>
          <a:p>
            <a:endParaRPr lang="fr-CH">
              <a:solidFill>
                <a:srgbClr val="2B6959"/>
              </a:solidFill>
            </a:endParaRPr>
          </a:p>
        </p:txBody>
      </p:sp>
      <p:sp>
        <p:nvSpPr>
          <p:cNvPr id="178194" name="Line 18"/>
          <p:cNvSpPr>
            <a:spLocks noChangeShapeType="1"/>
          </p:cNvSpPr>
          <p:nvPr/>
        </p:nvSpPr>
        <p:spPr bwMode="auto">
          <a:xfrm flipV="1">
            <a:off x="1611313" y="3060700"/>
            <a:ext cx="1008062" cy="1728788"/>
          </a:xfrm>
          <a:prstGeom prst="line">
            <a:avLst/>
          </a:prstGeom>
          <a:noFill/>
          <a:ln w="9525">
            <a:solidFill>
              <a:schemeClr val="tx1"/>
            </a:solidFill>
            <a:round/>
            <a:headEnd/>
            <a:tailEnd/>
          </a:ln>
        </p:spPr>
        <p:txBody>
          <a:bodyPr/>
          <a:lstStyle/>
          <a:p>
            <a:endParaRPr lang="fr-CH">
              <a:solidFill>
                <a:srgbClr val="2B6959"/>
              </a:solidFill>
            </a:endParaRPr>
          </a:p>
        </p:txBody>
      </p:sp>
      <p:sp>
        <p:nvSpPr>
          <p:cNvPr id="178195" name="Line 19"/>
          <p:cNvSpPr>
            <a:spLocks noChangeShapeType="1"/>
          </p:cNvSpPr>
          <p:nvPr/>
        </p:nvSpPr>
        <p:spPr bwMode="auto">
          <a:xfrm flipV="1">
            <a:off x="1979613" y="4514850"/>
            <a:ext cx="2447925" cy="576263"/>
          </a:xfrm>
          <a:prstGeom prst="line">
            <a:avLst/>
          </a:prstGeom>
          <a:noFill/>
          <a:ln w="9525">
            <a:solidFill>
              <a:schemeClr val="tx1"/>
            </a:solidFill>
            <a:round/>
            <a:headEnd/>
            <a:tailEnd/>
          </a:ln>
        </p:spPr>
        <p:txBody>
          <a:bodyPr/>
          <a:lstStyle/>
          <a:p>
            <a:endParaRPr lang="fr-CH">
              <a:solidFill>
                <a:srgbClr val="2B6959"/>
              </a:solidFill>
            </a:endParaRPr>
          </a:p>
        </p:txBody>
      </p:sp>
      <p:sp>
        <p:nvSpPr>
          <p:cNvPr id="38929" name="Rectangle 28"/>
          <p:cNvSpPr>
            <a:spLocks noChangeArrowheads="1"/>
          </p:cNvSpPr>
          <p:nvPr/>
        </p:nvSpPr>
        <p:spPr bwMode="auto">
          <a:xfrm>
            <a:off x="3938755" y="5572471"/>
            <a:ext cx="5025858" cy="254000"/>
          </a:xfrm>
          <a:prstGeom prst="rect">
            <a:avLst/>
          </a:prstGeom>
          <a:noFill/>
          <a:ln w="9525">
            <a:noFill/>
            <a:miter lim="800000"/>
            <a:headEnd/>
            <a:tailEnd/>
          </a:ln>
        </p:spPr>
        <p:txBody>
          <a:bodyPr lIns="0" tIns="0" rIns="0" bIns="0"/>
          <a:lstStyle/>
          <a:p>
            <a:pPr marL="342900" indent="-342900" fontAlgn="ctr">
              <a:lnSpc>
                <a:spcPct val="80000"/>
              </a:lnSpc>
              <a:spcBef>
                <a:spcPct val="20000"/>
              </a:spcBef>
            </a:pPr>
            <a:r>
              <a:rPr lang="en-US" sz="2100" dirty="0">
                <a:solidFill>
                  <a:srgbClr val="2B6959"/>
                </a:solidFill>
              </a:rPr>
              <a:t>Counting the same person several times !</a:t>
            </a:r>
          </a:p>
        </p:txBody>
      </p:sp>
      <p:sp>
        <p:nvSpPr>
          <p:cNvPr id="20" name="Slide Number Placeholder 5"/>
          <p:cNvSpPr txBox="1">
            <a:spLocks/>
          </p:cNvSpPr>
          <p:nvPr/>
        </p:nvSpPr>
        <p:spPr bwMode="auto">
          <a:xfrm>
            <a:off x="333375" y="6569075"/>
            <a:ext cx="514350" cy="476250"/>
          </a:xfrm>
          <a:prstGeom prst="rect">
            <a:avLst/>
          </a:prstGeom>
          <a:noFill/>
          <a:ln w="9525">
            <a:noFill/>
            <a:miter lim="800000"/>
            <a:headEnd/>
            <a:tailEnd/>
          </a:ln>
        </p:spPr>
        <p:txBody>
          <a:bodyPr/>
          <a:lstStyle/>
          <a:p>
            <a:fld id="{6EDF0585-BB64-4EE1-BB5B-55FD425E1495}" type="slidenum">
              <a:rPr lang="en-US" sz="1400">
                <a:solidFill>
                  <a:srgbClr val="2B6959"/>
                </a:solidFill>
              </a:rPr>
              <a:pPr/>
              <a:t>22</a:t>
            </a:fld>
            <a:endParaRPr lang="en-US" sz="1400">
              <a:solidFill>
                <a:srgbClr val="2B6959"/>
              </a:solidFill>
            </a:endParaRPr>
          </a:p>
        </p:txBody>
      </p:sp>
      <p:sp>
        <p:nvSpPr>
          <p:cNvPr id="22" name="Title 1">
            <a:extLst>
              <a:ext uri="{FF2B5EF4-FFF2-40B4-BE49-F238E27FC236}">
                <a16:creationId xmlns:a16="http://schemas.microsoft.com/office/drawing/2014/main" id="{520666AA-12D8-4376-B8AD-D9C9D2C1230E}"/>
              </a:ext>
            </a:extLst>
          </p:cNvPr>
          <p:cNvSpPr txBox="1">
            <a:spLocks/>
          </p:cNvSpPr>
          <p:nvPr/>
        </p:nvSpPr>
        <p:spPr>
          <a:xfrm>
            <a:off x="0" y="368888"/>
            <a:ext cx="9144000" cy="718822"/>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i="0" u="none" strike="noStrike" kern="1200" cap="none" spc="0" normalizeH="0" baseline="0" dirty="0">
                <a:ln>
                  <a:noFill/>
                </a:ln>
                <a:solidFill>
                  <a:srgbClr val="346667"/>
                </a:solidFill>
                <a:effectLst/>
                <a:uLnTx/>
                <a:uFillTx/>
                <a:latin typeface="Arial" charset="0"/>
                <a:ea typeface="Arial" charset="0"/>
                <a:cs typeface="Arial" charset="0"/>
              </a:rPr>
              <a:t>GIS-based approaches to measure physical accessibility to health care services</a:t>
            </a:r>
          </a:p>
        </p:txBody>
      </p:sp>
      <p:sp>
        <p:nvSpPr>
          <p:cNvPr id="23" name="Rectangle 3">
            <a:extLst>
              <a:ext uri="{FF2B5EF4-FFF2-40B4-BE49-F238E27FC236}">
                <a16:creationId xmlns:a16="http://schemas.microsoft.com/office/drawing/2014/main" id="{B155A77C-3D1A-4B5E-B4BE-BEA9B1939906}"/>
              </a:ext>
            </a:extLst>
          </p:cNvPr>
          <p:cNvSpPr>
            <a:spLocks noChangeArrowheads="1"/>
          </p:cNvSpPr>
          <p:nvPr/>
        </p:nvSpPr>
        <p:spPr bwMode="auto">
          <a:xfrm>
            <a:off x="888927" y="988430"/>
            <a:ext cx="7956550" cy="669925"/>
          </a:xfrm>
          <a:prstGeom prst="rect">
            <a:avLst/>
          </a:prstGeom>
          <a:noFill/>
          <a:ln w="9525">
            <a:noFill/>
            <a:miter lim="800000"/>
            <a:headEnd/>
            <a:tailEnd/>
          </a:ln>
        </p:spPr>
        <p:txBody>
          <a:bodyPr lIns="91429" tIns="45715" rIns="91429" bIns="45715" anchor="ctr"/>
          <a:lstStyle/>
          <a:p>
            <a:r>
              <a:rPr lang="en-US" sz="2600" u="sng" dirty="0">
                <a:solidFill>
                  <a:srgbClr val="2B6959"/>
                </a:solidFill>
                <a:latin typeface="Arial" panose="020B0604020202020204" pitchFamily="34" charset="0"/>
                <a:cs typeface="Arial" panose="020B0604020202020204" pitchFamily="34" charset="0"/>
              </a:rPr>
              <a:t>Catchment area – Buffer</a:t>
            </a:r>
          </a:p>
        </p:txBody>
      </p:sp>
      <p:sp>
        <p:nvSpPr>
          <p:cNvPr id="24" name="Rectangle 56">
            <a:extLst>
              <a:ext uri="{FF2B5EF4-FFF2-40B4-BE49-F238E27FC236}">
                <a16:creationId xmlns:a16="http://schemas.microsoft.com/office/drawing/2014/main" id="{775581EB-7C5D-4FA0-949E-841A547DE003}"/>
              </a:ext>
            </a:extLst>
          </p:cNvPr>
          <p:cNvSpPr>
            <a:spLocks noChangeArrowheads="1"/>
          </p:cNvSpPr>
          <p:nvPr/>
        </p:nvSpPr>
        <p:spPr bwMode="auto">
          <a:xfrm>
            <a:off x="1042988" y="1462931"/>
            <a:ext cx="3889375" cy="669925"/>
          </a:xfrm>
          <a:prstGeom prst="rect">
            <a:avLst/>
          </a:prstGeom>
          <a:noFill/>
          <a:ln w="9525">
            <a:noFill/>
            <a:miter lim="800000"/>
            <a:headEnd/>
            <a:tailEnd/>
          </a:ln>
        </p:spPr>
        <p:txBody>
          <a:bodyPr lIns="91429" tIns="45715" rIns="91429" bIns="45715" anchor="ctr"/>
          <a:lstStyle/>
          <a:p>
            <a:pPr marL="282575" indent="-282575"/>
            <a:r>
              <a:rPr lang="fr-FR" sz="2200" u="sng" dirty="0">
                <a:solidFill>
                  <a:srgbClr val="346667"/>
                </a:solidFill>
                <a:latin typeface="Arial" panose="020B0604020202020204" pitchFamily="34" charset="0"/>
                <a:cs typeface="Arial" panose="020B0604020202020204" pitchFamily="34" charset="0"/>
              </a:rPr>
              <a:t>Major limitations:</a:t>
            </a:r>
            <a:endParaRPr lang="en-US" sz="2200" u="sng" dirty="0">
              <a:solidFill>
                <a:srgbClr val="346667"/>
              </a:solidFill>
              <a:latin typeface="Arial" panose="020B0604020202020204" pitchFamily="34" charset="0"/>
              <a:cs typeface="Arial" panose="020B0604020202020204" pitchFamily="34" charset="0"/>
            </a:endParaRPr>
          </a:p>
        </p:txBody>
      </p:sp>
      <p:sp>
        <p:nvSpPr>
          <p:cNvPr id="25" name="Rectangle 9">
            <a:extLst>
              <a:ext uri="{FF2B5EF4-FFF2-40B4-BE49-F238E27FC236}">
                <a16:creationId xmlns:a16="http://schemas.microsoft.com/office/drawing/2014/main" id="{C18FE25F-1F16-4E49-B850-7B604B212CCC}"/>
              </a:ext>
            </a:extLst>
          </p:cNvPr>
          <p:cNvSpPr>
            <a:spLocks noChangeArrowheads="1"/>
          </p:cNvSpPr>
          <p:nvPr/>
        </p:nvSpPr>
        <p:spPr bwMode="auto">
          <a:xfrm>
            <a:off x="1098477" y="1888332"/>
            <a:ext cx="7537450" cy="693788"/>
          </a:xfrm>
          <a:prstGeom prst="rect">
            <a:avLst/>
          </a:prstGeom>
          <a:noFill/>
          <a:ln w="9525">
            <a:noFill/>
            <a:miter lim="800000"/>
            <a:headEnd/>
            <a:tailEnd/>
          </a:ln>
        </p:spPr>
        <p:txBody>
          <a:bodyPr lIns="91429" tIns="45715" rIns="91429" bIns="45715" anchor="ctr"/>
          <a:lstStyle/>
          <a:p>
            <a:pPr marL="282575" indent="-282575">
              <a:buFontTx/>
              <a:buChar char="•"/>
            </a:pPr>
            <a:r>
              <a:rPr lang="en-US" sz="2200" dirty="0">
                <a:solidFill>
                  <a:srgbClr val="346667"/>
                </a:solidFill>
                <a:latin typeface="Arial" panose="020B0604020202020204" pitchFamily="34" charset="0"/>
                <a:cs typeface="Arial" panose="020B0604020202020204" pitchFamily="34" charset="0"/>
              </a:rPr>
              <a:t>Managing the overlaps between buffers</a:t>
            </a:r>
          </a:p>
        </p:txBody>
      </p:sp>
      <p:sp>
        <p:nvSpPr>
          <p:cNvPr id="26" name="AutoShape 118">
            <a:extLst>
              <a:ext uri="{FF2B5EF4-FFF2-40B4-BE49-F238E27FC236}">
                <a16:creationId xmlns:a16="http://schemas.microsoft.com/office/drawing/2014/main" id="{30C2D903-546D-425D-AAFA-849171F741AA}"/>
              </a:ext>
            </a:extLst>
          </p:cNvPr>
          <p:cNvSpPr>
            <a:spLocks noChangeArrowheads="1"/>
          </p:cNvSpPr>
          <p:nvPr/>
        </p:nvSpPr>
        <p:spPr bwMode="auto">
          <a:xfrm>
            <a:off x="3285248" y="5471615"/>
            <a:ext cx="531979" cy="405657"/>
          </a:xfrm>
          <a:prstGeom prst="rightArrow">
            <a:avLst>
              <a:gd name="adj1" fmla="val 50000"/>
              <a:gd name="adj2" fmla="val 41575"/>
            </a:avLst>
          </a:prstGeom>
          <a:solidFill>
            <a:srgbClr val="346667"/>
          </a:solidFill>
          <a:ln w="9525">
            <a:solidFill>
              <a:srgbClr val="346667"/>
            </a:solidFill>
            <a:miter lim="800000"/>
            <a:headEnd/>
            <a:tailEnd/>
          </a:ln>
        </p:spPr>
        <p:txBody>
          <a:bodyPr wrap="none" anchor="ctr"/>
          <a:lstStyle/>
          <a:p>
            <a:endParaRPr lang="fr-CH" dirty="0">
              <a:solidFill>
                <a:srgbClr val="2B6959"/>
              </a:solidFill>
              <a:latin typeface="Arial" panose="020B0604020202020204" pitchFamily="34" charset="0"/>
              <a:cs typeface="Arial" panose="020B0604020202020204" pitchFamily="34" charset="0"/>
            </a:endParaRPr>
          </a:p>
        </p:txBody>
      </p:sp>
      <p:sp>
        <p:nvSpPr>
          <p:cNvPr id="15" name="Slide Number Placeholder 3">
            <a:extLst>
              <a:ext uri="{FF2B5EF4-FFF2-40B4-BE49-F238E27FC236}">
                <a16:creationId xmlns:a16="http://schemas.microsoft.com/office/drawing/2014/main" id="{7D9830E3-B6EF-4E85-85DF-951774DFA535}"/>
              </a:ext>
            </a:extLst>
          </p:cNvPr>
          <p:cNvSpPr txBox="1">
            <a:spLocks/>
          </p:cNvSpPr>
          <p:nvPr/>
        </p:nvSpPr>
        <p:spPr bwMode="auto">
          <a:xfrm>
            <a:off x="8604448" y="6532462"/>
            <a:ext cx="507896" cy="365125"/>
          </a:xfrm>
          <a:prstGeom prst="rect">
            <a:avLst/>
          </a:prstGeom>
          <a:noFill/>
          <a:ln>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marL="0" algn="r" defTabSz="914400" rtl="0" eaLnBrk="1" fontAlgn="base" latinLnBrk="0" hangingPunct="1">
              <a:spcBef>
                <a:spcPct val="0"/>
              </a:spcBef>
              <a:spcAft>
                <a:spcPct val="0"/>
              </a:spcAft>
              <a:defRPr sz="1200" kern="1200">
                <a:solidFill>
                  <a:srgbClr val="898989"/>
                </a:solidFill>
                <a:latin typeface="Calibri" pitchFamily="34" charset="0"/>
                <a:ea typeface="+mn-ea"/>
                <a:cs typeface="Arial" charset="0"/>
              </a:defRPr>
            </a:lvl1pPr>
            <a:lvl2pPr marL="4572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2pPr>
            <a:lvl3pPr marL="9144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3pPr>
            <a:lvl4pPr marL="13716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4pPr>
            <a:lvl5pPr marL="18288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5pPr>
            <a:lvl6pPr marL="2286000" algn="l" defTabSz="914400" rtl="0" eaLnBrk="1" latinLnBrk="0" hangingPunct="1">
              <a:defRPr sz="1800" kern="1200">
                <a:solidFill>
                  <a:schemeClr val="tx1"/>
                </a:solidFill>
                <a:latin typeface="Calibri" pitchFamily="34" charset="0"/>
                <a:ea typeface="+mn-ea"/>
                <a:cs typeface="Arial" charset="0"/>
              </a:defRPr>
            </a:lvl6pPr>
            <a:lvl7pPr marL="2743200" algn="l" defTabSz="914400" rtl="0" eaLnBrk="1" latinLnBrk="0" hangingPunct="1">
              <a:defRPr sz="1800" kern="1200">
                <a:solidFill>
                  <a:schemeClr val="tx1"/>
                </a:solidFill>
                <a:latin typeface="Calibri" pitchFamily="34" charset="0"/>
                <a:ea typeface="+mn-ea"/>
                <a:cs typeface="Arial" charset="0"/>
              </a:defRPr>
            </a:lvl7pPr>
            <a:lvl8pPr marL="3200400" algn="l" defTabSz="914400" rtl="0" eaLnBrk="1" latinLnBrk="0" hangingPunct="1">
              <a:defRPr sz="1800" kern="1200">
                <a:solidFill>
                  <a:schemeClr val="tx1"/>
                </a:solidFill>
                <a:latin typeface="Calibri" pitchFamily="34" charset="0"/>
                <a:ea typeface="+mn-ea"/>
                <a:cs typeface="Arial" charset="0"/>
              </a:defRPr>
            </a:lvl8pPr>
            <a:lvl9pPr marL="3657600" algn="l" defTabSz="914400" rtl="0" eaLnBrk="1" latinLnBrk="0" hangingPunct="1">
              <a:defRPr sz="1800" kern="1200">
                <a:solidFill>
                  <a:schemeClr val="tx1"/>
                </a:solidFill>
                <a:latin typeface="Calibri" pitchFamily="34" charset="0"/>
                <a:ea typeface="+mn-ea"/>
                <a:cs typeface="Arial" charset="0"/>
              </a:defRPr>
            </a:lvl9pPr>
          </a:lstStyle>
          <a:p>
            <a:fld id="{1F1CFA5E-D7BE-45A1-BD59-8EBEFF519CD8}" type="slidenum">
              <a:rPr lang="en-GB" altLang="en-US" smtClean="0">
                <a:solidFill>
                  <a:schemeClr val="accent1">
                    <a:lumMod val="75000"/>
                  </a:schemeClr>
                </a:solidFill>
              </a:rPr>
              <a:pPr/>
              <a:t>22</a:t>
            </a:fld>
            <a:endParaRPr lang="en-GB" altLang="en-US" dirty="0">
              <a:solidFill>
                <a:schemeClr val="accent1">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78190"/>
                                        </p:tgtEl>
                                        <p:attrNameLst>
                                          <p:attrName>style.visibility</p:attrName>
                                        </p:attrNameLst>
                                      </p:cBhvr>
                                      <p:to>
                                        <p:strVal val="visible"/>
                                      </p:to>
                                    </p:set>
                                    <p:animEffect transition="in" filter="checkerboard(across)">
                                      <p:cBhvr>
                                        <p:cTn id="7" dur="500"/>
                                        <p:tgtEl>
                                          <p:spTgt spid="17819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78193"/>
                                        </p:tgtEl>
                                        <p:attrNameLst>
                                          <p:attrName>style.visibility</p:attrName>
                                        </p:attrNameLst>
                                      </p:cBhvr>
                                      <p:to>
                                        <p:strVal val="visible"/>
                                      </p:to>
                                    </p:set>
                                    <p:animEffect transition="in" filter="checkerboard(across)">
                                      <p:cBhvr>
                                        <p:cTn id="12" dur="500"/>
                                        <p:tgtEl>
                                          <p:spTgt spid="178193"/>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178194"/>
                                        </p:tgtEl>
                                        <p:attrNameLst>
                                          <p:attrName>style.visibility</p:attrName>
                                        </p:attrNameLst>
                                      </p:cBhvr>
                                      <p:to>
                                        <p:strVal val="visible"/>
                                      </p:to>
                                    </p:set>
                                    <p:animEffect transition="in" filter="checkerboard(across)">
                                      <p:cBhvr>
                                        <p:cTn id="15" dur="500"/>
                                        <p:tgtEl>
                                          <p:spTgt spid="178194"/>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78195"/>
                                        </p:tgtEl>
                                        <p:attrNameLst>
                                          <p:attrName>style.visibility</p:attrName>
                                        </p:attrNameLst>
                                      </p:cBhvr>
                                      <p:to>
                                        <p:strVal val="visible"/>
                                      </p:to>
                                    </p:set>
                                    <p:animEffect transition="in" filter="checkerboard(across)">
                                      <p:cBhvr>
                                        <p:cTn id="18" dur="500"/>
                                        <p:tgtEl>
                                          <p:spTgt spid="178195"/>
                                        </p:tgtEl>
                                      </p:cBhvr>
                                    </p:animEffect>
                                  </p:childTnLst>
                                </p:cTn>
                              </p:par>
                              <p:par>
                                <p:cTn id="19" presetID="5" presetClass="entr" presetSubtype="10" fill="hold" nodeType="withEffect">
                                  <p:stCondLst>
                                    <p:cond delay="0"/>
                                  </p:stCondLst>
                                  <p:childTnLst>
                                    <p:set>
                                      <p:cBhvr>
                                        <p:cTn id="20" dur="1" fill="hold">
                                          <p:stCondLst>
                                            <p:cond delay="0"/>
                                          </p:stCondLst>
                                        </p:cTn>
                                        <p:tgtEl>
                                          <p:spTgt spid="178191"/>
                                        </p:tgtEl>
                                        <p:attrNameLst>
                                          <p:attrName>style.visibility</p:attrName>
                                        </p:attrNameLst>
                                      </p:cBhvr>
                                      <p:to>
                                        <p:strVal val="visible"/>
                                      </p:to>
                                    </p:set>
                                    <p:animEffect transition="in" filter="checkerboard(across)">
                                      <p:cBhvr>
                                        <p:cTn id="21" dur="500"/>
                                        <p:tgtEl>
                                          <p:spTgt spid="178191"/>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178192"/>
                                        </p:tgtEl>
                                        <p:attrNameLst>
                                          <p:attrName>style.visibility</p:attrName>
                                        </p:attrNameLst>
                                      </p:cBhvr>
                                      <p:to>
                                        <p:strVal val="visible"/>
                                      </p:to>
                                    </p:set>
                                    <p:animEffect transition="in" filter="checkerboard(across)">
                                      <p:cBhvr>
                                        <p:cTn id="26" dur="500"/>
                                        <p:tgtEl>
                                          <p:spTgt spid="178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93" grpId="0" animBg="1"/>
      <p:bldP spid="178194" grpId="0" animBg="1"/>
      <p:bldP spid="17819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2" name="Rectangle 4"/>
          <p:cNvSpPr>
            <a:spLocks noChangeArrowheads="1"/>
          </p:cNvSpPr>
          <p:nvPr/>
        </p:nvSpPr>
        <p:spPr bwMode="auto">
          <a:xfrm>
            <a:off x="3175385" y="1844824"/>
            <a:ext cx="5827713" cy="2390144"/>
          </a:xfrm>
          <a:prstGeom prst="rect">
            <a:avLst/>
          </a:prstGeom>
          <a:noFill/>
          <a:ln w="9525">
            <a:noFill/>
            <a:miter lim="800000"/>
            <a:headEnd/>
            <a:tailEnd/>
          </a:ln>
        </p:spPr>
        <p:txBody>
          <a:bodyPr lIns="91429" tIns="45715" rIns="91429" bIns="45715" anchor="ctr"/>
          <a:lstStyle/>
          <a:p>
            <a:pPr marL="282575" indent="-282575">
              <a:buFontTx/>
              <a:buChar char="•"/>
            </a:pPr>
            <a:r>
              <a:rPr lang="en-US" sz="2200" dirty="0">
                <a:solidFill>
                  <a:srgbClr val="346667"/>
                </a:solidFill>
                <a:latin typeface="Arial" panose="020B0604020202020204" pitchFamily="34" charset="0"/>
                <a:cs typeface="Arial" panose="020B0604020202020204" pitchFamily="34" charset="0"/>
              </a:rPr>
              <a:t>Geographic location of the considered health facilities</a:t>
            </a:r>
          </a:p>
          <a:p>
            <a:pPr marL="282575" indent="-282575">
              <a:buFontTx/>
              <a:buChar char="•"/>
            </a:pPr>
            <a:r>
              <a:rPr lang="fr-FR" sz="2200" dirty="0">
                <a:solidFill>
                  <a:srgbClr val="346667"/>
                </a:solidFill>
                <a:latin typeface="Arial" panose="020B0604020202020204" pitchFamily="34" charset="0"/>
                <a:cs typeface="Arial" panose="020B0604020202020204" pitchFamily="34" charset="0"/>
              </a:rPr>
              <a:t>The road network</a:t>
            </a:r>
          </a:p>
          <a:p>
            <a:pPr marL="282575" indent="-282575">
              <a:buFontTx/>
              <a:buChar char="•"/>
            </a:pPr>
            <a:r>
              <a:rPr lang="fr-FR" sz="2200" dirty="0">
                <a:solidFill>
                  <a:srgbClr val="346667"/>
                </a:solidFill>
                <a:latin typeface="Arial" panose="020B0604020202020204" pitchFamily="34" charset="0"/>
                <a:cs typeface="Arial" panose="020B0604020202020204" pitchFamily="34" charset="0"/>
              </a:rPr>
              <a:t>A </a:t>
            </a:r>
            <a:r>
              <a:rPr lang="fr-FR" sz="2200" dirty="0" err="1">
                <a:solidFill>
                  <a:srgbClr val="346667"/>
                </a:solidFill>
                <a:latin typeface="Arial" panose="020B0604020202020204" pitchFamily="34" charset="0"/>
                <a:cs typeface="Arial" panose="020B0604020202020204" pitchFamily="34" charset="0"/>
              </a:rPr>
              <a:t>travel</a:t>
            </a:r>
            <a:r>
              <a:rPr lang="fr-FR" sz="2200" dirty="0">
                <a:solidFill>
                  <a:srgbClr val="346667"/>
                </a:solidFill>
                <a:latin typeface="Arial" panose="020B0604020202020204" pitchFamily="34" charset="0"/>
                <a:cs typeface="Arial" panose="020B0604020202020204" pitchFamily="34" charset="0"/>
              </a:rPr>
              <a:t> scenario</a:t>
            </a:r>
          </a:p>
          <a:p>
            <a:pPr marL="282575" indent="-282575">
              <a:buFontTx/>
              <a:buChar char="•"/>
            </a:pPr>
            <a:r>
              <a:rPr lang="en-US" sz="2200" dirty="0">
                <a:solidFill>
                  <a:srgbClr val="346667"/>
                </a:solidFill>
                <a:latin typeface="Arial" panose="020B0604020202020204" pitchFamily="34" charset="0"/>
                <a:cs typeface="Arial" panose="020B0604020202020204" pitchFamily="34" charset="0"/>
              </a:rPr>
              <a:t>A GIS software/tool able to perform network analysis</a:t>
            </a:r>
          </a:p>
        </p:txBody>
      </p:sp>
      <p:sp>
        <p:nvSpPr>
          <p:cNvPr id="201733" name="Rectangle 5"/>
          <p:cNvSpPr>
            <a:spLocks noChangeArrowheads="1"/>
          </p:cNvSpPr>
          <p:nvPr/>
        </p:nvSpPr>
        <p:spPr bwMode="auto">
          <a:xfrm>
            <a:off x="1106287" y="5621654"/>
            <a:ext cx="7870684" cy="620959"/>
          </a:xfrm>
          <a:prstGeom prst="rect">
            <a:avLst/>
          </a:prstGeom>
          <a:noFill/>
          <a:ln w="9525">
            <a:noFill/>
            <a:miter lim="800000"/>
            <a:headEnd/>
            <a:tailEnd/>
          </a:ln>
        </p:spPr>
        <p:txBody>
          <a:bodyPr lIns="91429" tIns="45715" rIns="91429" bIns="45715" anchor="ctr"/>
          <a:lstStyle/>
          <a:p>
            <a:pPr marL="282575" indent="-282575">
              <a:buFontTx/>
              <a:buChar char="•"/>
            </a:pPr>
            <a:r>
              <a:rPr lang="en-US" sz="2200" dirty="0">
                <a:solidFill>
                  <a:srgbClr val="346667"/>
                </a:solidFill>
                <a:latin typeface="Arial" panose="020B0604020202020204" pitchFamily="34" charset="0"/>
                <a:cs typeface="Arial" panose="020B0604020202020204" pitchFamily="34" charset="0"/>
              </a:rPr>
              <a:t>Does not cover areas not connected to the road network</a:t>
            </a:r>
          </a:p>
        </p:txBody>
      </p:sp>
      <p:sp>
        <p:nvSpPr>
          <p:cNvPr id="201776" name="Rectangle 48"/>
          <p:cNvSpPr>
            <a:spLocks noChangeArrowheads="1"/>
          </p:cNvSpPr>
          <p:nvPr/>
        </p:nvSpPr>
        <p:spPr bwMode="auto">
          <a:xfrm>
            <a:off x="1081088" y="4193430"/>
            <a:ext cx="3275012" cy="669925"/>
          </a:xfrm>
          <a:prstGeom prst="rect">
            <a:avLst/>
          </a:prstGeom>
          <a:noFill/>
          <a:ln w="9525">
            <a:noFill/>
            <a:miter lim="800000"/>
            <a:headEnd/>
            <a:tailEnd/>
          </a:ln>
        </p:spPr>
        <p:txBody>
          <a:bodyPr lIns="91429" tIns="45715" rIns="91429" bIns="45715" anchor="ctr"/>
          <a:lstStyle/>
          <a:p>
            <a:pPr marL="282575" indent="-282575"/>
            <a:r>
              <a:rPr lang="en-US" sz="2200" u="sng" dirty="0">
                <a:solidFill>
                  <a:srgbClr val="346667"/>
                </a:solidFill>
                <a:latin typeface="Arial" panose="020B0604020202020204" pitchFamily="34" charset="0"/>
                <a:cs typeface="Arial" panose="020B0604020202020204" pitchFamily="34" charset="0"/>
              </a:rPr>
              <a:t>Main advantage:</a:t>
            </a:r>
          </a:p>
        </p:txBody>
      </p:sp>
      <p:sp>
        <p:nvSpPr>
          <p:cNvPr id="201777" name="Rectangle 49"/>
          <p:cNvSpPr>
            <a:spLocks noChangeArrowheads="1"/>
          </p:cNvSpPr>
          <p:nvPr/>
        </p:nvSpPr>
        <p:spPr bwMode="auto">
          <a:xfrm>
            <a:off x="1077824" y="5222376"/>
            <a:ext cx="3529012" cy="669925"/>
          </a:xfrm>
          <a:prstGeom prst="rect">
            <a:avLst/>
          </a:prstGeom>
          <a:noFill/>
          <a:ln w="9525">
            <a:noFill/>
            <a:miter lim="800000"/>
            <a:headEnd/>
            <a:tailEnd/>
          </a:ln>
        </p:spPr>
        <p:txBody>
          <a:bodyPr lIns="91429" tIns="45715" rIns="91429" bIns="45715" anchor="ctr"/>
          <a:lstStyle/>
          <a:p>
            <a:pPr marL="282575" indent="-282575"/>
            <a:r>
              <a:rPr lang="fr-FR" sz="2200" u="sng" dirty="0">
                <a:solidFill>
                  <a:srgbClr val="346667"/>
                </a:solidFill>
                <a:latin typeface="Arial" panose="020B0604020202020204" pitchFamily="34" charset="0"/>
                <a:cs typeface="Arial" panose="020B0604020202020204" pitchFamily="34" charset="0"/>
              </a:rPr>
              <a:t>Major limitation:</a:t>
            </a:r>
            <a:endParaRPr lang="en-US" sz="2200" u="sng" dirty="0">
              <a:solidFill>
                <a:srgbClr val="346667"/>
              </a:solidFill>
              <a:latin typeface="Arial" panose="020B0604020202020204" pitchFamily="34" charset="0"/>
              <a:cs typeface="Arial" panose="020B0604020202020204" pitchFamily="34" charset="0"/>
            </a:endParaRPr>
          </a:p>
        </p:txBody>
      </p:sp>
      <p:sp>
        <p:nvSpPr>
          <p:cNvPr id="201778" name="Rectangle 50"/>
          <p:cNvSpPr>
            <a:spLocks noChangeArrowheads="1"/>
          </p:cNvSpPr>
          <p:nvPr/>
        </p:nvSpPr>
        <p:spPr bwMode="auto">
          <a:xfrm>
            <a:off x="1098198" y="4528393"/>
            <a:ext cx="7537450" cy="1030287"/>
          </a:xfrm>
          <a:prstGeom prst="rect">
            <a:avLst/>
          </a:prstGeom>
          <a:noFill/>
          <a:ln w="9525">
            <a:noFill/>
            <a:miter lim="800000"/>
            <a:headEnd/>
            <a:tailEnd/>
          </a:ln>
        </p:spPr>
        <p:txBody>
          <a:bodyPr lIns="91429" tIns="45715" rIns="91429" bIns="45715" anchor="ctr"/>
          <a:lstStyle/>
          <a:p>
            <a:pPr marL="282575" indent="-282575">
              <a:buFontTx/>
              <a:buChar char="•"/>
            </a:pPr>
            <a:r>
              <a:rPr lang="en-US" sz="2200" dirty="0">
                <a:solidFill>
                  <a:srgbClr val="346667"/>
                </a:solidFill>
                <a:latin typeface="Arial" panose="020B0604020202020204" pitchFamily="34" charset="0"/>
                <a:cs typeface="Arial" panose="020B0604020202020204" pitchFamily="34" charset="0"/>
              </a:rPr>
              <a:t>Realistic in countries where most of the population use the roads  to reach health care (bus, car, motorcycle,..)</a:t>
            </a:r>
          </a:p>
        </p:txBody>
      </p:sp>
      <p:pic>
        <p:nvPicPr>
          <p:cNvPr id="201780" name="Picture 52" descr="lisbon"/>
          <p:cNvPicPr>
            <a:picLocks noChangeAspect="1" noChangeArrowheads="1"/>
          </p:cNvPicPr>
          <p:nvPr/>
        </p:nvPicPr>
        <p:blipFill>
          <a:blip r:embed="rId3" cstate="print"/>
          <a:srcRect t="4546"/>
          <a:stretch>
            <a:fillRect/>
          </a:stretch>
        </p:blipFill>
        <p:spPr bwMode="auto">
          <a:xfrm>
            <a:off x="1187450" y="1708827"/>
            <a:ext cx="1876425" cy="2592387"/>
          </a:xfrm>
          <a:prstGeom prst="rect">
            <a:avLst/>
          </a:prstGeom>
          <a:noFill/>
          <a:ln w="9525">
            <a:noFill/>
            <a:miter lim="800000"/>
            <a:headEnd/>
            <a:tailEnd/>
          </a:ln>
        </p:spPr>
      </p:pic>
      <p:sp>
        <p:nvSpPr>
          <p:cNvPr id="17" name="Rectangle 53">
            <a:extLst>
              <a:ext uri="{FF2B5EF4-FFF2-40B4-BE49-F238E27FC236}">
                <a16:creationId xmlns:a16="http://schemas.microsoft.com/office/drawing/2014/main" id="{3F1DF618-7C3F-41E4-ABDD-CB383F13E200}"/>
              </a:ext>
            </a:extLst>
          </p:cNvPr>
          <p:cNvSpPr>
            <a:spLocks noChangeArrowheads="1"/>
          </p:cNvSpPr>
          <p:nvPr/>
        </p:nvSpPr>
        <p:spPr bwMode="auto">
          <a:xfrm>
            <a:off x="3247393" y="1583327"/>
            <a:ext cx="1835150" cy="460103"/>
          </a:xfrm>
          <a:prstGeom prst="rect">
            <a:avLst/>
          </a:prstGeom>
          <a:noFill/>
          <a:ln w="9525">
            <a:noFill/>
            <a:miter lim="800000"/>
            <a:headEnd/>
            <a:tailEnd/>
          </a:ln>
        </p:spPr>
        <p:txBody>
          <a:bodyPr lIns="91429" tIns="45715" rIns="91429" bIns="45715" anchor="ctr"/>
          <a:lstStyle/>
          <a:p>
            <a:pPr marL="282575" indent="-282575"/>
            <a:r>
              <a:rPr lang="en-US" sz="2200" u="sng" dirty="0">
                <a:solidFill>
                  <a:srgbClr val="346667"/>
                </a:solidFill>
                <a:latin typeface="Arial" panose="020B0604020202020204" pitchFamily="34" charset="0"/>
                <a:cs typeface="Arial" panose="020B0604020202020204" pitchFamily="34" charset="0"/>
              </a:rPr>
              <a:t>Need:</a:t>
            </a:r>
          </a:p>
        </p:txBody>
      </p:sp>
      <p:sp>
        <p:nvSpPr>
          <p:cNvPr id="18" name="Title 1">
            <a:extLst>
              <a:ext uri="{FF2B5EF4-FFF2-40B4-BE49-F238E27FC236}">
                <a16:creationId xmlns:a16="http://schemas.microsoft.com/office/drawing/2014/main" id="{640C3F44-B846-4F89-8A51-8D370818B7F3}"/>
              </a:ext>
            </a:extLst>
          </p:cNvPr>
          <p:cNvSpPr txBox="1">
            <a:spLocks/>
          </p:cNvSpPr>
          <p:nvPr/>
        </p:nvSpPr>
        <p:spPr>
          <a:xfrm>
            <a:off x="0" y="368888"/>
            <a:ext cx="9144000" cy="718822"/>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i="0" u="none" strike="noStrike" kern="1200" cap="none" spc="0" normalizeH="0" baseline="0" dirty="0">
                <a:ln>
                  <a:noFill/>
                </a:ln>
                <a:solidFill>
                  <a:srgbClr val="346667"/>
                </a:solidFill>
                <a:effectLst/>
                <a:uLnTx/>
                <a:uFillTx/>
                <a:latin typeface="Arial" charset="0"/>
                <a:ea typeface="Arial" charset="0"/>
                <a:cs typeface="Arial" charset="0"/>
              </a:rPr>
              <a:t>GIS-based approaches to measure physical accessibility to health care services</a:t>
            </a:r>
          </a:p>
        </p:txBody>
      </p:sp>
      <p:sp>
        <p:nvSpPr>
          <p:cNvPr id="11" name="Rectangle 3">
            <a:extLst>
              <a:ext uri="{FF2B5EF4-FFF2-40B4-BE49-F238E27FC236}">
                <a16:creationId xmlns:a16="http://schemas.microsoft.com/office/drawing/2014/main" id="{5994C96F-C522-4BAC-91E7-0AC338D8FE1C}"/>
              </a:ext>
            </a:extLst>
          </p:cNvPr>
          <p:cNvSpPr>
            <a:spLocks noChangeArrowheads="1"/>
          </p:cNvSpPr>
          <p:nvPr/>
        </p:nvSpPr>
        <p:spPr bwMode="auto">
          <a:xfrm>
            <a:off x="888927" y="988430"/>
            <a:ext cx="7956550" cy="669925"/>
          </a:xfrm>
          <a:prstGeom prst="rect">
            <a:avLst/>
          </a:prstGeom>
          <a:noFill/>
          <a:ln w="9525">
            <a:noFill/>
            <a:miter lim="800000"/>
            <a:headEnd/>
            <a:tailEnd/>
          </a:ln>
        </p:spPr>
        <p:txBody>
          <a:bodyPr lIns="91429" tIns="45715" rIns="91429" bIns="45715" anchor="ctr"/>
          <a:lstStyle/>
          <a:p>
            <a:r>
              <a:rPr lang="en-US" sz="2600" u="sng" dirty="0">
                <a:solidFill>
                  <a:srgbClr val="2B6959"/>
                </a:solidFill>
                <a:latin typeface="Arial" panose="020B0604020202020204" pitchFamily="34" charset="0"/>
                <a:cs typeface="Arial" panose="020B0604020202020204" pitchFamily="34" charset="0"/>
              </a:rPr>
              <a:t>Catchment area – Network</a:t>
            </a:r>
          </a:p>
        </p:txBody>
      </p:sp>
      <p:sp>
        <p:nvSpPr>
          <p:cNvPr id="12" name="Rectangle 28">
            <a:extLst>
              <a:ext uri="{FF2B5EF4-FFF2-40B4-BE49-F238E27FC236}">
                <a16:creationId xmlns:a16="http://schemas.microsoft.com/office/drawing/2014/main" id="{13C72844-71EE-4426-83C8-DC17A78850BD}"/>
              </a:ext>
            </a:extLst>
          </p:cNvPr>
          <p:cNvSpPr>
            <a:spLocks noChangeArrowheads="1"/>
          </p:cNvSpPr>
          <p:nvPr/>
        </p:nvSpPr>
        <p:spPr bwMode="auto">
          <a:xfrm>
            <a:off x="2148918" y="6283184"/>
            <a:ext cx="5025858" cy="254000"/>
          </a:xfrm>
          <a:prstGeom prst="rect">
            <a:avLst/>
          </a:prstGeom>
          <a:noFill/>
          <a:ln w="9525">
            <a:noFill/>
            <a:miter lim="800000"/>
            <a:headEnd/>
            <a:tailEnd/>
          </a:ln>
        </p:spPr>
        <p:txBody>
          <a:bodyPr lIns="0" tIns="0" rIns="0" bIns="0"/>
          <a:lstStyle/>
          <a:p>
            <a:pPr marL="342900" indent="-342900" fontAlgn="ctr">
              <a:lnSpc>
                <a:spcPct val="80000"/>
              </a:lnSpc>
              <a:spcBef>
                <a:spcPct val="20000"/>
              </a:spcBef>
            </a:pPr>
            <a:r>
              <a:rPr lang="en-US" sz="2200" dirty="0">
                <a:solidFill>
                  <a:srgbClr val="346667"/>
                </a:solidFill>
                <a:latin typeface="Arial" panose="020B0604020202020204" pitchFamily="34" charset="0"/>
                <a:cs typeface="Arial" panose="020B0604020202020204" pitchFamily="34" charset="0"/>
              </a:rPr>
              <a:t>Good for referral analysis</a:t>
            </a:r>
          </a:p>
        </p:txBody>
      </p:sp>
      <p:sp>
        <p:nvSpPr>
          <p:cNvPr id="13" name="AutoShape 118">
            <a:extLst>
              <a:ext uri="{FF2B5EF4-FFF2-40B4-BE49-F238E27FC236}">
                <a16:creationId xmlns:a16="http://schemas.microsoft.com/office/drawing/2014/main" id="{78B30FBA-E090-473E-98D3-6586C2043113}"/>
              </a:ext>
            </a:extLst>
          </p:cNvPr>
          <p:cNvSpPr>
            <a:spLocks noChangeArrowheads="1"/>
          </p:cNvSpPr>
          <p:nvPr/>
        </p:nvSpPr>
        <p:spPr bwMode="auto">
          <a:xfrm>
            <a:off x="1547664" y="6208455"/>
            <a:ext cx="531979" cy="405657"/>
          </a:xfrm>
          <a:prstGeom prst="rightArrow">
            <a:avLst>
              <a:gd name="adj1" fmla="val 50000"/>
              <a:gd name="adj2" fmla="val 41575"/>
            </a:avLst>
          </a:prstGeom>
          <a:solidFill>
            <a:srgbClr val="346667"/>
          </a:solidFill>
          <a:ln w="9525">
            <a:solidFill>
              <a:srgbClr val="346667"/>
            </a:solidFill>
            <a:miter lim="800000"/>
            <a:headEnd/>
            <a:tailEnd/>
          </a:ln>
        </p:spPr>
        <p:txBody>
          <a:bodyPr wrap="none" anchor="ctr"/>
          <a:lstStyle/>
          <a:p>
            <a:endParaRPr lang="fr-CH" dirty="0">
              <a:solidFill>
                <a:srgbClr val="2B6959"/>
              </a:solidFill>
              <a:latin typeface="Arial" panose="020B0604020202020204" pitchFamily="34" charset="0"/>
              <a:cs typeface="Arial" panose="020B0604020202020204" pitchFamily="34" charset="0"/>
            </a:endParaRPr>
          </a:p>
        </p:txBody>
      </p:sp>
      <p:sp>
        <p:nvSpPr>
          <p:cNvPr id="14" name="Slide Number Placeholder 3">
            <a:extLst>
              <a:ext uri="{FF2B5EF4-FFF2-40B4-BE49-F238E27FC236}">
                <a16:creationId xmlns:a16="http://schemas.microsoft.com/office/drawing/2014/main" id="{9B5DA1F6-5780-44B5-B47B-D63B426F8593}"/>
              </a:ext>
            </a:extLst>
          </p:cNvPr>
          <p:cNvSpPr txBox="1">
            <a:spLocks/>
          </p:cNvSpPr>
          <p:nvPr/>
        </p:nvSpPr>
        <p:spPr bwMode="auto">
          <a:xfrm>
            <a:off x="8604448" y="6532462"/>
            <a:ext cx="507896" cy="365125"/>
          </a:xfrm>
          <a:prstGeom prst="rect">
            <a:avLst/>
          </a:prstGeom>
          <a:noFill/>
          <a:ln>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marL="0" algn="r" defTabSz="914400" rtl="0" eaLnBrk="1" fontAlgn="base" latinLnBrk="0" hangingPunct="1">
              <a:spcBef>
                <a:spcPct val="0"/>
              </a:spcBef>
              <a:spcAft>
                <a:spcPct val="0"/>
              </a:spcAft>
              <a:defRPr sz="1200" kern="1200">
                <a:solidFill>
                  <a:srgbClr val="898989"/>
                </a:solidFill>
                <a:latin typeface="Calibri" pitchFamily="34" charset="0"/>
                <a:ea typeface="+mn-ea"/>
                <a:cs typeface="Arial" charset="0"/>
              </a:defRPr>
            </a:lvl1pPr>
            <a:lvl2pPr marL="4572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2pPr>
            <a:lvl3pPr marL="9144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3pPr>
            <a:lvl4pPr marL="13716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4pPr>
            <a:lvl5pPr marL="18288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5pPr>
            <a:lvl6pPr marL="2286000" algn="l" defTabSz="914400" rtl="0" eaLnBrk="1" latinLnBrk="0" hangingPunct="1">
              <a:defRPr sz="1800" kern="1200">
                <a:solidFill>
                  <a:schemeClr val="tx1"/>
                </a:solidFill>
                <a:latin typeface="Calibri" pitchFamily="34" charset="0"/>
                <a:ea typeface="+mn-ea"/>
                <a:cs typeface="Arial" charset="0"/>
              </a:defRPr>
            </a:lvl6pPr>
            <a:lvl7pPr marL="2743200" algn="l" defTabSz="914400" rtl="0" eaLnBrk="1" latinLnBrk="0" hangingPunct="1">
              <a:defRPr sz="1800" kern="1200">
                <a:solidFill>
                  <a:schemeClr val="tx1"/>
                </a:solidFill>
                <a:latin typeface="Calibri" pitchFamily="34" charset="0"/>
                <a:ea typeface="+mn-ea"/>
                <a:cs typeface="Arial" charset="0"/>
              </a:defRPr>
            </a:lvl7pPr>
            <a:lvl8pPr marL="3200400" algn="l" defTabSz="914400" rtl="0" eaLnBrk="1" latinLnBrk="0" hangingPunct="1">
              <a:defRPr sz="1800" kern="1200">
                <a:solidFill>
                  <a:schemeClr val="tx1"/>
                </a:solidFill>
                <a:latin typeface="Calibri" pitchFamily="34" charset="0"/>
                <a:ea typeface="+mn-ea"/>
                <a:cs typeface="Arial" charset="0"/>
              </a:defRPr>
            </a:lvl8pPr>
            <a:lvl9pPr marL="3657600" algn="l" defTabSz="914400" rtl="0" eaLnBrk="1" latinLnBrk="0" hangingPunct="1">
              <a:defRPr sz="1800" kern="1200">
                <a:solidFill>
                  <a:schemeClr val="tx1"/>
                </a:solidFill>
                <a:latin typeface="Calibri" pitchFamily="34" charset="0"/>
                <a:ea typeface="+mn-ea"/>
                <a:cs typeface="Arial" charset="0"/>
              </a:defRPr>
            </a:lvl9pPr>
          </a:lstStyle>
          <a:p>
            <a:fld id="{1F1CFA5E-D7BE-45A1-BD59-8EBEFF519CD8}" type="slidenum">
              <a:rPr lang="en-GB" altLang="en-US" smtClean="0">
                <a:solidFill>
                  <a:schemeClr val="accent1">
                    <a:lumMod val="75000"/>
                  </a:schemeClr>
                </a:solidFill>
              </a:rPr>
              <a:pPr/>
              <a:t>23</a:t>
            </a:fld>
            <a:endParaRPr lang="en-GB" altLang="en-US" dirty="0">
              <a:solidFill>
                <a:schemeClr val="accent1">
                  <a:lumMod val="75000"/>
                </a:schemeClr>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7" name="Rectangle 3"/>
          <p:cNvSpPr>
            <a:spLocks noChangeArrowheads="1"/>
          </p:cNvSpPr>
          <p:nvPr/>
        </p:nvSpPr>
        <p:spPr bwMode="auto">
          <a:xfrm>
            <a:off x="3249902" y="1971918"/>
            <a:ext cx="5894098" cy="2456485"/>
          </a:xfrm>
          <a:prstGeom prst="rect">
            <a:avLst/>
          </a:prstGeom>
          <a:noFill/>
          <a:ln w="9525">
            <a:noFill/>
            <a:miter lim="800000"/>
            <a:headEnd/>
            <a:tailEnd/>
          </a:ln>
        </p:spPr>
        <p:txBody>
          <a:bodyPr lIns="91429" tIns="45715" rIns="91429" bIns="45715" anchor="ctr"/>
          <a:lstStyle/>
          <a:p>
            <a:pPr marL="282575" indent="-282575">
              <a:buFontTx/>
              <a:buChar char="•"/>
            </a:pPr>
            <a:r>
              <a:rPr lang="en-US" sz="2200" dirty="0">
                <a:solidFill>
                  <a:srgbClr val="2B6959"/>
                </a:solidFill>
                <a:latin typeface="Arial" panose="020B0604020202020204" pitchFamily="34" charset="0"/>
                <a:cs typeface="Arial" panose="020B0604020202020204" pitchFamily="34" charset="0"/>
              </a:rPr>
              <a:t>Geographic location of the health facilities</a:t>
            </a:r>
          </a:p>
          <a:p>
            <a:pPr marL="282575" indent="-282575">
              <a:buFontTx/>
              <a:buChar char="•"/>
            </a:pPr>
            <a:r>
              <a:rPr lang="en-US" sz="2200" dirty="0">
                <a:solidFill>
                  <a:srgbClr val="2B6959"/>
                </a:solidFill>
                <a:latin typeface="Arial" panose="020B0604020202020204" pitchFamily="34" charset="0"/>
                <a:cs typeface="Arial" panose="020B0604020202020204" pitchFamily="34" charset="0"/>
              </a:rPr>
              <a:t>Digital Elevation Model (DEM)</a:t>
            </a:r>
          </a:p>
          <a:p>
            <a:pPr marL="282575" indent="-282575">
              <a:buFontTx/>
              <a:buChar char="•"/>
            </a:pPr>
            <a:r>
              <a:rPr lang="en-US" sz="2200" dirty="0">
                <a:solidFill>
                  <a:srgbClr val="2B6959"/>
                </a:solidFill>
                <a:latin typeface="Arial" panose="020B0604020202020204" pitchFamily="34" charset="0"/>
                <a:cs typeface="Arial" panose="020B0604020202020204" pitchFamily="34" charset="0"/>
              </a:rPr>
              <a:t>Road network</a:t>
            </a:r>
          </a:p>
          <a:p>
            <a:pPr marL="282575" indent="-282575">
              <a:buFontTx/>
              <a:buChar char="•"/>
            </a:pPr>
            <a:r>
              <a:rPr lang="en-US" sz="2200" dirty="0">
                <a:solidFill>
                  <a:srgbClr val="2B6959"/>
                </a:solidFill>
                <a:latin typeface="Arial" panose="020B0604020202020204" pitchFamily="34" charset="0"/>
                <a:cs typeface="Arial" panose="020B0604020202020204" pitchFamily="34" charset="0"/>
              </a:rPr>
              <a:t>Landcover distribution</a:t>
            </a:r>
          </a:p>
          <a:p>
            <a:pPr marL="282575" indent="-282575">
              <a:buFontTx/>
              <a:buChar char="•"/>
            </a:pPr>
            <a:r>
              <a:rPr lang="en-US" sz="2200" dirty="0">
                <a:solidFill>
                  <a:srgbClr val="2B6959"/>
                </a:solidFill>
                <a:latin typeface="Arial" panose="020B0604020202020204" pitchFamily="34" charset="0"/>
                <a:cs typeface="Arial" panose="020B0604020202020204" pitchFamily="34" charset="0"/>
              </a:rPr>
              <a:t>A travel scenario </a:t>
            </a:r>
          </a:p>
          <a:p>
            <a:pPr marL="282575" indent="-282575">
              <a:buFontTx/>
              <a:buChar char="•"/>
            </a:pPr>
            <a:r>
              <a:rPr lang="en-US" sz="2200" dirty="0">
                <a:solidFill>
                  <a:srgbClr val="2B6959"/>
                </a:solidFill>
                <a:latin typeface="Arial" panose="020B0604020202020204" pitchFamily="34" charset="0"/>
                <a:cs typeface="Arial" panose="020B0604020202020204" pitchFamily="34" charset="0"/>
              </a:rPr>
              <a:t>A GIS software/tool to generate the travel time distribution grid</a:t>
            </a:r>
          </a:p>
        </p:txBody>
      </p:sp>
      <p:sp>
        <p:nvSpPr>
          <p:cNvPr id="205829" name="Rectangle 5"/>
          <p:cNvSpPr>
            <a:spLocks noChangeArrowheads="1"/>
          </p:cNvSpPr>
          <p:nvPr/>
        </p:nvSpPr>
        <p:spPr bwMode="auto">
          <a:xfrm>
            <a:off x="1084416" y="5692857"/>
            <a:ext cx="7537450" cy="728756"/>
          </a:xfrm>
          <a:prstGeom prst="rect">
            <a:avLst/>
          </a:prstGeom>
          <a:noFill/>
          <a:ln w="9525">
            <a:noFill/>
            <a:miter lim="800000"/>
            <a:headEnd/>
            <a:tailEnd/>
          </a:ln>
        </p:spPr>
        <p:txBody>
          <a:bodyPr lIns="91429" tIns="45715" rIns="91429" bIns="45715" anchor="ctr"/>
          <a:lstStyle/>
          <a:p>
            <a:pPr marL="282575" indent="-282575">
              <a:buFontTx/>
              <a:buChar char="•"/>
            </a:pPr>
            <a:r>
              <a:rPr lang="en-US" sz="2200" dirty="0">
                <a:solidFill>
                  <a:srgbClr val="2B6959"/>
                </a:solidFill>
                <a:latin typeface="Arial" panose="020B0604020202020204" pitchFamily="34" charset="0"/>
                <a:cs typeface="Arial" panose="020B0604020202020204" pitchFamily="34" charset="0"/>
              </a:rPr>
              <a:t>Data intensive approach</a:t>
            </a:r>
          </a:p>
        </p:txBody>
      </p:sp>
      <p:sp>
        <p:nvSpPr>
          <p:cNvPr id="205832" name="Rectangle 8"/>
          <p:cNvSpPr>
            <a:spLocks noChangeArrowheads="1"/>
          </p:cNvSpPr>
          <p:nvPr/>
        </p:nvSpPr>
        <p:spPr bwMode="auto">
          <a:xfrm>
            <a:off x="1081088" y="4175207"/>
            <a:ext cx="3275012" cy="669925"/>
          </a:xfrm>
          <a:prstGeom prst="rect">
            <a:avLst/>
          </a:prstGeom>
          <a:noFill/>
          <a:ln w="9525">
            <a:noFill/>
            <a:miter lim="800000"/>
            <a:headEnd/>
            <a:tailEnd/>
          </a:ln>
        </p:spPr>
        <p:txBody>
          <a:bodyPr lIns="91429" tIns="45715" rIns="91429" bIns="45715" anchor="ctr"/>
          <a:lstStyle/>
          <a:p>
            <a:pPr marL="282575" indent="-282575"/>
            <a:r>
              <a:rPr lang="en-US" sz="2200" u="sng" dirty="0">
                <a:solidFill>
                  <a:srgbClr val="2B6959"/>
                </a:solidFill>
                <a:latin typeface="Arial" panose="020B0604020202020204" pitchFamily="34" charset="0"/>
                <a:cs typeface="Arial" panose="020B0604020202020204" pitchFamily="34" charset="0"/>
              </a:rPr>
              <a:t>Main advantage:</a:t>
            </a:r>
          </a:p>
        </p:txBody>
      </p:sp>
      <p:sp>
        <p:nvSpPr>
          <p:cNvPr id="205833" name="Rectangle 9"/>
          <p:cNvSpPr>
            <a:spLocks noChangeArrowheads="1"/>
          </p:cNvSpPr>
          <p:nvPr/>
        </p:nvSpPr>
        <p:spPr bwMode="auto">
          <a:xfrm>
            <a:off x="1042988" y="5284870"/>
            <a:ext cx="3529012" cy="669925"/>
          </a:xfrm>
          <a:prstGeom prst="rect">
            <a:avLst/>
          </a:prstGeom>
          <a:noFill/>
          <a:ln w="9525">
            <a:noFill/>
            <a:miter lim="800000"/>
            <a:headEnd/>
            <a:tailEnd/>
          </a:ln>
        </p:spPr>
        <p:txBody>
          <a:bodyPr lIns="91429" tIns="45715" rIns="91429" bIns="45715" anchor="ctr"/>
          <a:lstStyle/>
          <a:p>
            <a:pPr marL="282575" indent="-282575"/>
            <a:r>
              <a:rPr lang="fr-FR" sz="2200" u="sng" dirty="0">
                <a:solidFill>
                  <a:srgbClr val="2B6959"/>
                </a:solidFill>
                <a:latin typeface="Arial" panose="020B0604020202020204" pitchFamily="34" charset="0"/>
                <a:cs typeface="Arial" panose="020B0604020202020204" pitchFamily="34" charset="0"/>
              </a:rPr>
              <a:t>Major limitation:</a:t>
            </a:r>
            <a:endParaRPr lang="en-US" sz="2200" u="sng" dirty="0">
              <a:solidFill>
                <a:srgbClr val="2B6959"/>
              </a:solidFill>
              <a:latin typeface="Arial" panose="020B0604020202020204" pitchFamily="34" charset="0"/>
              <a:cs typeface="Arial" panose="020B0604020202020204" pitchFamily="34" charset="0"/>
            </a:endParaRPr>
          </a:p>
        </p:txBody>
      </p:sp>
      <p:sp>
        <p:nvSpPr>
          <p:cNvPr id="205834" name="Rectangle 10"/>
          <p:cNvSpPr>
            <a:spLocks noChangeArrowheads="1"/>
          </p:cNvSpPr>
          <p:nvPr/>
        </p:nvSpPr>
        <p:spPr bwMode="auto">
          <a:xfrm>
            <a:off x="1084268" y="4510170"/>
            <a:ext cx="7826375" cy="1030287"/>
          </a:xfrm>
          <a:prstGeom prst="rect">
            <a:avLst/>
          </a:prstGeom>
          <a:noFill/>
          <a:ln w="9525">
            <a:noFill/>
            <a:miter lim="800000"/>
            <a:headEnd/>
            <a:tailEnd/>
          </a:ln>
        </p:spPr>
        <p:txBody>
          <a:bodyPr lIns="91429" tIns="45715" rIns="91429" bIns="45715" anchor="ctr"/>
          <a:lstStyle/>
          <a:p>
            <a:pPr marL="282575" indent="-282575">
              <a:buFontTx/>
              <a:buChar char="•"/>
            </a:pPr>
            <a:r>
              <a:rPr lang="en-US" sz="2200">
                <a:solidFill>
                  <a:srgbClr val="2B6959"/>
                </a:solidFill>
                <a:latin typeface="Arial" panose="020B0604020202020204" pitchFamily="34" charset="0"/>
                <a:cs typeface="Arial" panose="020B0604020202020204" pitchFamily="34" charset="0"/>
              </a:rPr>
              <a:t>Allows covering </a:t>
            </a:r>
            <a:r>
              <a:rPr lang="en-US" sz="2200" dirty="0">
                <a:solidFill>
                  <a:srgbClr val="2B6959"/>
                </a:solidFill>
                <a:latin typeface="Arial" panose="020B0604020202020204" pitchFamily="34" charset="0"/>
                <a:cs typeface="Arial" panose="020B0604020202020204" pitchFamily="34" charset="0"/>
              </a:rPr>
              <a:t>the whole study area and any travel scenario that could be considered</a:t>
            </a:r>
          </a:p>
        </p:txBody>
      </p:sp>
      <p:pic>
        <p:nvPicPr>
          <p:cNvPr id="205840" name="Picture 16" descr="Lisbon_3"/>
          <p:cNvPicPr>
            <a:picLocks noChangeAspect="1" noChangeArrowheads="1"/>
          </p:cNvPicPr>
          <p:nvPr/>
        </p:nvPicPr>
        <p:blipFill>
          <a:blip r:embed="rId3" cstate="print"/>
          <a:srcRect/>
          <a:stretch>
            <a:fillRect/>
          </a:stretch>
        </p:blipFill>
        <p:spPr bwMode="auto">
          <a:xfrm>
            <a:off x="1197379" y="1700213"/>
            <a:ext cx="1871663" cy="2601912"/>
          </a:xfrm>
          <a:prstGeom prst="rect">
            <a:avLst/>
          </a:prstGeom>
          <a:noFill/>
          <a:ln w="9525">
            <a:noFill/>
            <a:miter lim="800000"/>
            <a:headEnd/>
            <a:tailEnd/>
          </a:ln>
        </p:spPr>
      </p:pic>
      <p:sp>
        <p:nvSpPr>
          <p:cNvPr id="17" name="Rectangle 53">
            <a:extLst>
              <a:ext uri="{FF2B5EF4-FFF2-40B4-BE49-F238E27FC236}">
                <a16:creationId xmlns:a16="http://schemas.microsoft.com/office/drawing/2014/main" id="{275D8DB0-A23F-4B54-9E40-2E0FE73C9C23}"/>
              </a:ext>
            </a:extLst>
          </p:cNvPr>
          <p:cNvSpPr>
            <a:spLocks noChangeArrowheads="1"/>
          </p:cNvSpPr>
          <p:nvPr/>
        </p:nvSpPr>
        <p:spPr bwMode="auto">
          <a:xfrm>
            <a:off x="3241020" y="1595616"/>
            <a:ext cx="1835150" cy="460103"/>
          </a:xfrm>
          <a:prstGeom prst="rect">
            <a:avLst/>
          </a:prstGeom>
          <a:noFill/>
          <a:ln w="9525">
            <a:noFill/>
            <a:miter lim="800000"/>
            <a:headEnd/>
            <a:tailEnd/>
          </a:ln>
        </p:spPr>
        <p:txBody>
          <a:bodyPr lIns="91429" tIns="45715" rIns="91429" bIns="45715" anchor="ctr"/>
          <a:lstStyle/>
          <a:p>
            <a:pPr marL="282575" indent="-282575"/>
            <a:r>
              <a:rPr lang="en-US" sz="2200" u="sng" dirty="0">
                <a:solidFill>
                  <a:srgbClr val="346667"/>
                </a:solidFill>
                <a:latin typeface="Arial" panose="020B0604020202020204" pitchFamily="34" charset="0"/>
                <a:cs typeface="Arial" panose="020B0604020202020204" pitchFamily="34" charset="0"/>
              </a:rPr>
              <a:t>Need:</a:t>
            </a:r>
          </a:p>
        </p:txBody>
      </p:sp>
      <p:sp>
        <p:nvSpPr>
          <p:cNvPr id="18" name="Title 1">
            <a:extLst>
              <a:ext uri="{FF2B5EF4-FFF2-40B4-BE49-F238E27FC236}">
                <a16:creationId xmlns:a16="http://schemas.microsoft.com/office/drawing/2014/main" id="{677581FF-99BD-4384-8162-527D6B0050F1}"/>
              </a:ext>
            </a:extLst>
          </p:cNvPr>
          <p:cNvSpPr txBox="1">
            <a:spLocks/>
          </p:cNvSpPr>
          <p:nvPr/>
        </p:nvSpPr>
        <p:spPr>
          <a:xfrm>
            <a:off x="0" y="368888"/>
            <a:ext cx="9144000" cy="718822"/>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i="0" u="none" strike="noStrike" kern="1200" cap="none" spc="0" normalizeH="0" baseline="0" dirty="0">
                <a:ln>
                  <a:noFill/>
                </a:ln>
                <a:solidFill>
                  <a:srgbClr val="346667"/>
                </a:solidFill>
                <a:effectLst/>
                <a:uLnTx/>
                <a:uFillTx/>
                <a:latin typeface="Arial" charset="0"/>
                <a:ea typeface="Arial" charset="0"/>
                <a:cs typeface="Arial" charset="0"/>
              </a:rPr>
              <a:t>GIS-based approaches to measure physical accessibility to health care services</a:t>
            </a:r>
          </a:p>
        </p:txBody>
      </p:sp>
      <p:sp>
        <p:nvSpPr>
          <p:cNvPr id="11" name="Rectangle 3">
            <a:extLst>
              <a:ext uri="{FF2B5EF4-FFF2-40B4-BE49-F238E27FC236}">
                <a16:creationId xmlns:a16="http://schemas.microsoft.com/office/drawing/2014/main" id="{F45A8157-72AB-45A1-BD49-65B58067C6EC}"/>
              </a:ext>
            </a:extLst>
          </p:cNvPr>
          <p:cNvSpPr>
            <a:spLocks noChangeArrowheads="1"/>
          </p:cNvSpPr>
          <p:nvPr/>
        </p:nvSpPr>
        <p:spPr bwMode="auto">
          <a:xfrm>
            <a:off x="888927" y="988430"/>
            <a:ext cx="7956550" cy="669925"/>
          </a:xfrm>
          <a:prstGeom prst="rect">
            <a:avLst/>
          </a:prstGeom>
          <a:noFill/>
          <a:ln w="9525">
            <a:noFill/>
            <a:miter lim="800000"/>
            <a:headEnd/>
            <a:tailEnd/>
          </a:ln>
        </p:spPr>
        <p:txBody>
          <a:bodyPr lIns="91429" tIns="45715" rIns="91429" bIns="45715" anchor="ctr"/>
          <a:lstStyle/>
          <a:p>
            <a:r>
              <a:rPr lang="en-US" sz="2600" u="sng" dirty="0">
                <a:solidFill>
                  <a:srgbClr val="2B6959"/>
                </a:solidFill>
                <a:latin typeface="Arial" panose="020B0604020202020204" pitchFamily="34" charset="0"/>
                <a:cs typeface="Arial" panose="020B0604020202020204" pitchFamily="34" charset="0"/>
              </a:rPr>
              <a:t>Catchment area – Surface</a:t>
            </a:r>
          </a:p>
        </p:txBody>
      </p:sp>
      <p:sp>
        <p:nvSpPr>
          <p:cNvPr id="12" name="Slide Number Placeholder 3">
            <a:extLst>
              <a:ext uri="{FF2B5EF4-FFF2-40B4-BE49-F238E27FC236}">
                <a16:creationId xmlns:a16="http://schemas.microsoft.com/office/drawing/2014/main" id="{76FA811E-BDCC-4727-9A77-E6B4BF3806E7}"/>
              </a:ext>
            </a:extLst>
          </p:cNvPr>
          <p:cNvSpPr txBox="1">
            <a:spLocks/>
          </p:cNvSpPr>
          <p:nvPr/>
        </p:nvSpPr>
        <p:spPr bwMode="auto">
          <a:xfrm>
            <a:off x="8604448" y="6532462"/>
            <a:ext cx="507896" cy="365125"/>
          </a:xfrm>
          <a:prstGeom prst="rect">
            <a:avLst/>
          </a:prstGeom>
          <a:noFill/>
          <a:ln>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marL="0" algn="r" defTabSz="914400" rtl="0" eaLnBrk="1" fontAlgn="base" latinLnBrk="0" hangingPunct="1">
              <a:spcBef>
                <a:spcPct val="0"/>
              </a:spcBef>
              <a:spcAft>
                <a:spcPct val="0"/>
              </a:spcAft>
              <a:defRPr sz="1200" kern="1200">
                <a:solidFill>
                  <a:srgbClr val="898989"/>
                </a:solidFill>
                <a:latin typeface="Calibri" pitchFamily="34" charset="0"/>
                <a:ea typeface="+mn-ea"/>
                <a:cs typeface="Arial" charset="0"/>
              </a:defRPr>
            </a:lvl1pPr>
            <a:lvl2pPr marL="4572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2pPr>
            <a:lvl3pPr marL="9144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3pPr>
            <a:lvl4pPr marL="13716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4pPr>
            <a:lvl5pPr marL="18288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5pPr>
            <a:lvl6pPr marL="2286000" algn="l" defTabSz="914400" rtl="0" eaLnBrk="1" latinLnBrk="0" hangingPunct="1">
              <a:defRPr sz="1800" kern="1200">
                <a:solidFill>
                  <a:schemeClr val="tx1"/>
                </a:solidFill>
                <a:latin typeface="Calibri" pitchFamily="34" charset="0"/>
                <a:ea typeface="+mn-ea"/>
                <a:cs typeface="Arial" charset="0"/>
              </a:defRPr>
            </a:lvl6pPr>
            <a:lvl7pPr marL="2743200" algn="l" defTabSz="914400" rtl="0" eaLnBrk="1" latinLnBrk="0" hangingPunct="1">
              <a:defRPr sz="1800" kern="1200">
                <a:solidFill>
                  <a:schemeClr val="tx1"/>
                </a:solidFill>
                <a:latin typeface="Calibri" pitchFamily="34" charset="0"/>
                <a:ea typeface="+mn-ea"/>
                <a:cs typeface="Arial" charset="0"/>
              </a:defRPr>
            </a:lvl7pPr>
            <a:lvl8pPr marL="3200400" algn="l" defTabSz="914400" rtl="0" eaLnBrk="1" latinLnBrk="0" hangingPunct="1">
              <a:defRPr sz="1800" kern="1200">
                <a:solidFill>
                  <a:schemeClr val="tx1"/>
                </a:solidFill>
                <a:latin typeface="Calibri" pitchFamily="34" charset="0"/>
                <a:ea typeface="+mn-ea"/>
                <a:cs typeface="Arial" charset="0"/>
              </a:defRPr>
            </a:lvl8pPr>
            <a:lvl9pPr marL="3657600" algn="l" defTabSz="914400" rtl="0" eaLnBrk="1" latinLnBrk="0" hangingPunct="1">
              <a:defRPr sz="1800" kern="1200">
                <a:solidFill>
                  <a:schemeClr val="tx1"/>
                </a:solidFill>
                <a:latin typeface="Calibri" pitchFamily="34" charset="0"/>
                <a:ea typeface="+mn-ea"/>
                <a:cs typeface="Arial" charset="0"/>
              </a:defRPr>
            </a:lvl9pPr>
          </a:lstStyle>
          <a:p>
            <a:fld id="{1F1CFA5E-D7BE-45A1-BD59-8EBEFF519CD8}" type="slidenum">
              <a:rPr lang="en-GB" altLang="en-US" smtClean="0">
                <a:solidFill>
                  <a:schemeClr val="accent1">
                    <a:lumMod val="75000"/>
                  </a:schemeClr>
                </a:solidFill>
              </a:rPr>
              <a:pPr/>
              <a:t>24</a:t>
            </a:fld>
            <a:endParaRPr lang="en-GB" altLang="en-US" dirty="0">
              <a:solidFill>
                <a:schemeClr val="accent1">
                  <a:lumMod val="75000"/>
                </a:schemeClr>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32" name="Rectangle 8"/>
          <p:cNvSpPr>
            <a:spLocks noChangeArrowheads="1"/>
          </p:cNvSpPr>
          <p:nvPr/>
        </p:nvSpPr>
        <p:spPr bwMode="auto">
          <a:xfrm>
            <a:off x="1949224" y="4533569"/>
            <a:ext cx="2063706" cy="669925"/>
          </a:xfrm>
          <a:prstGeom prst="rect">
            <a:avLst/>
          </a:prstGeom>
          <a:noFill/>
          <a:ln w="9525">
            <a:noFill/>
            <a:miter lim="800000"/>
            <a:headEnd/>
            <a:tailEnd/>
          </a:ln>
        </p:spPr>
        <p:txBody>
          <a:bodyPr lIns="91429" tIns="45715" rIns="91429" bIns="45715" anchor="ctr"/>
          <a:lstStyle/>
          <a:p>
            <a:pPr algn="ctr"/>
            <a:r>
              <a:rPr lang="en-US" dirty="0">
                <a:solidFill>
                  <a:srgbClr val="2B6959"/>
                </a:solidFill>
                <a:latin typeface="Arial" panose="020B0604020202020204" pitchFamily="34" charset="0"/>
                <a:cs typeface="Arial" panose="020B0604020202020204" pitchFamily="34" charset="0"/>
              </a:rPr>
              <a:t>Time-based “Voronoi” diagram</a:t>
            </a:r>
          </a:p>
        </p:txBody>
      </p:sp>
      <p:sp>
        <p:nvSpPr>
          <p:cNvPr id="205834" name="Rectangle 10"/>
          <p:cNvSpPr>
            <a:spLocks noChangeArrowheads="1"/>
          </p:cNvSpPr>
          <p:nvPr/>
        </p:nvSpPr>
        <p:spPr bwMode="auto">
          <a:xfrm>
            <a:off x="5025107" y="4558053"/>
            <a:ext cx="2230942" cy="823872"/>
          </a:xfrm>
          <a:prstGeom prst="rect">
            <a:avLst/>
          </a:prstGeom>
          <a:noFill/>
          <a:ln w="9525">
            <a:noFill/>
            <a:miter lim="800000"/>
            <a:headEnd/>
            <a:tailEnd/>
          </a:ln>
        </p:spPr>
        <p:txBody>
          <a:bodyPr lIns="91429" tIns="45715" rIns="91429" bIns="45715" anchor="ctr"/>
          <a:lstStyle/>
          <a:p>
            <a:pPr algn="ctr"/>
            <a:r>
              <a:rPr lang="en-US" dirty="0">
                <a:solidFill>
                  <a:srgbClr val="2B6959"/>
                </a:solidFill>
                <a:latin typeface="Arial" panose="020B0604020202020204" pitchFamily="34" charset="0"/>
                <a:cs typeface="Arial" panose="020B0604020202020204" pitchFamily="34" charset="0"/>
              </a:rPr>
              <a:t>Catchment area </a:t>
            </a:r>
            <a:r>
              <a:rPr lang="en-US">
                <a:solidFill>
                  <a:srgbClr val="2B6959"/>
                </a:solidFill>
                <a:latin typeface="Arial" panose="020B0604020202020204" pitchFamily="34" charset="0"/>
                <a:cs typeface="Arial" panose="020B0604020202020204" pitchFamily="34" charset="0"/>
              </a:rPr>
              <a:t>for any </a:t>
            </a:r>
            <a:r>
              <a:rPr lang="en-US" dirty="0">
                <a:solidFill>
                  <a:srgbClr val="2B6959"/>
                </a:solidFill>
                <a:latin typeface="Arial" panose="020B0604020202020204" pitchFamily="34" charset="0"/>
                <a:cs typeface="Arial" panose="020B0604020202020204" pitchFamily="34" charset="0"/>
              </a:rPr>
              <a:t>given facility and travel time</a:t>
            </a:r>
          </a:p>
        </p:txBody>
      </p:sp>
      <p:sp>
        <p:nvSpPr>
          <p:cNvPr id="18" name="Title 1">
            <a:extLst>
              <a:ext uri="{FF2B5EF4-FFF2-40B4-BE49-F238E27FC236}">
                <a16:creationId xmlns:a16="http://schemas.microsoft.com/office/drawing/2014/main" id="{677581FF-99BD-4384-8162-527D6B0050F1}"/>
              </a:ext>
            </a:extLst>
          </p:cNvPr>
          <p:cNvSpPr txBox="1">
            <a:spLocks/>
          </p:cNvSpPr>
          <p:nvPr/>
        </p:nvSpPr>
        <p:spPr>
          <a:xfrm>
            <a:off x="0" y="368888"/>
            <a:ext cx="9144000" cy="718822"/>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i="0" u="none" strike="noStrike" kern="1200" cap="none" spc="0" normalizeH="0" baseline="0" dirty="0">
                <a:ln>
                  <a:noFill/>
                </a:ln>
                <a:solidFill>
                  <a:srgbClr val="346667"/>
                </a:solidFill>
                <a:effectLst/>
                <a:uLnTx/>
                <a:uFillTx/>
                <a:latin typeface="Arial" charset="0"/>
                <a:ea typeface="Arial" charset="0"/>
                <a:cs typeface="Arial" charset="0"/>
              </a:rPr>
              <a:t>GIS-based approaches to measure physical accessibility to health care services</a:t>
            </a:r>
          </a:p>
        </p:txBody>
      </p:sp>
      <p:sp>
        <p:nvSpPr>
          <p:cNvPr id="11" name="Rectangle 3">
            <a:extLst>
              <a:ext uri="{FF2B5EF4-FFF2-40B4-BE49-F238E27FC236}">
                <a16:creationId xmlns:a16="http://schemas.microsoft.com/office/drawing/2014/main" id="{F45A8157-72AB-45A1-BD49-65B58067C6EC}"/>
              </a:ext>
            </a:extLst>
          </p:cNvPr>
          <p:cNvSpPr>
            <a:spLocks noChangeArrowheads="1"/>
          </p:cNvSpPr>
          <p:nvPr/>
        </p:nvSpPr>
        <p:spPr bwMode="auto">
          <a:xfrm>
            <a:off x="888927" y="988430"/>
            <a:ext cx="7956550" cy="669925"/>
          </a:xfrm>
          <a:prstGeom prst="rect">
            <a:avLst/>
          </a:prstGeom>
          <a:noFill/>
          <a:ln w="9525">
            <a:noFill/>
            <a:miter lim="800000"/>
            <a:headEnd/>
            <a:tailEnd/>
          </a:ln>
        </p:spPr>
        <p:txBody>
          <a:bodyPr lIns="91429" tIns="45715" rIns="91429" bIns="45715" anchor="ctr"/>
          <a:lstStyle/>
          <a:p>
            <a:r>
              <a:rPr lang="en-US" sz="2600" u="sng" dirty="0">
                <a:solidFill>
                  <a:srgbClr val="2B6959"/>
                </a:solidFill>
                <a:latin typeface="Arial" panose="020B0604020202020204" pitchFamily="34" charset="0"/>
                <a:cs typeface="Arial" panose="020B0604020202020204" pitchFamily="34" charset="0"/>
              </a:rPr>
              <a:t>Catchment area – Surface</a:t>
            </a:r>
          </a:p>
        </p:txBody>
      </p:sp>
      <p:sp>
        <p:nvSpPr>
          <p:cNvPr id="12" name="Rectangle 28">
            <a:extLst>
              <a:ext uri="{FF2B5EF4-FFF2-40B4-BE49-F238E27FC236}">
                <a16:creationId xmlns:a16="http://schemas.microsoft.com/office/drawing/2014/main" id="{8ED72627-9893-419C-BD92-AB386C8B7B47}"/>
              </a:ext>
            </a:extLst>
          </p:cNvPr>
          <p:cNvSpPr>
            <a:spLocks noChangeArrowheads="1"/>
          </p:cNvSpPr>
          <p:nvPr/>
        </p:nvSpPr>
        <p:spPr bwMode="auto">
          <a:xfrm>
            <a:off x="1788704" y="1781980"/>
            <a:ext cx="6311688" cy="669925"/>
          </a:xfrm>
          <a:prstGeom prst="rect">
            <a:avLst/>
          </a:prstGeom>
          <a:noFill/>
          <a:ln w="9525">
            <a:noFill/>
            <a:miter lim="800000"/>
            <a:headEnd/>
            <a:tailEnd/>
          </a:ln>
        </p:spPr>
        <p:txBody>
          <a:bodyPr lIns="0" tIns="0" rIns="0" bIns="0"/>
          <a:lstStyle/>
          <a:p>
            <a:pPr fontAlgn="ctr">
              <a:spcBef>
                <a:spcPct val="20000"/>
              </a:spcBef>
            </a:pPr>
            <a:r>
              <a:rPr lang="en-US" sz="2200" dirty="0">
                <a:solidFill>
                  <a:srgbClr val="346667"/>
                </a:solidFill>
                <a:latin typeface="Arial" panose="020B0604020202020204" pitchFamily="34" charset="0"/>
                <a:cs typeface="Arial" panose="020B0604020202020204" pitchFamily="34" charset="0"/>
              </a:rPr>
              <a:t>Two types of catchment areas that can be drawn from the travel time distribution grid </a:t>
            </a:r>
          </a:p>
        </p:txBody>
      </p:sp>
      <p:sp>
        <p:nvSpPr>
          <p:cNvPr id="13" name="AutoShape 118">
            <a:extLst>
              <a:ext uri="{FF2B5EF4-FFF2-40B4-BE49-F238E27FC236}">
                <a16:creationId xmlns:a16="http://schemas.microsoft.com/office/drawing/2014/main" id="{8E8856A8-ACF5-44BF-A33D-88A45A27A5C5}"/>
              </a:ext>
            </a:extLst>
          </p:cNvPr>
          <p:cNvSpPr>
            <a:spLocks noChangeArrowheads="1"/>
          </p:cNvSpPr>
          <p:nvPr/>
        </p:nvSpPr>
        <p:spPr bwMode="auto">
          <a:xfrm>
            <a:off x="1187450" y="1707252"/>
            <a:ext cx="531979" cy="405657"/>
          </a:xfrm>
          <a:prstGeom prst="rightArrow">
            <a:avLst>
              <a:gd name="adj1" fmla="val 50000"/>
              <a:gd name="adj2" fmla="val 41575"/>
            </a:avLst>
          </a:prstGeom>
          <a:solidFill>
            <a:srgbClr val="346667"/>
          </a:solidFill>
          <a:ln w="9525">
            <a:solidFill>
              <a:srgbClr val="346667"/>
            </a:solidFill>
            <a:miter lim="800000"/>
            <a:headEnd/>
            <a:tailEnd/>
          </a:ln>
        </p:spPr>
        <p:txBody>
          <a:bodyPr wrap="none" anchor="ctr"/>
          <a:lstStyle/>
          <a:p>
            <a:endParaRPr lang="fr-CH" dirty="0">
              <a:solidFill>
                <a:srgbClr val="2B6959"/>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78F3FD76-6127-446D-AC7C-1F48EC9E5BC7}"/>
              </a:ext>
            </a:extLst>
          </p:cNvPr>
          <p:cNvPicPr>
            <a:picLocks noChangeAspect="1"/>
          </p:cNvPicPr>
          <p:nvPr/>
        </p:nvPicPr>
        <p:blipFill rotWithShape="1">
          <a:blip r:embed="rId3"/>
          <a:srcRect l="47637" t="34031" r="27301" b="4100"/>
          <a:stretch/>
        </p:blipFill>
        <p:spPr>
          <a:xfrm>
            <a:off x="2308198" y="2636838"/>
            <a:ext cx="1345758" cy="1799525"/>
          </a:xfrm>
          <a:prstGeom prst="rect">
            <a:avLst/>
          </a:prstGeom>
        </p:spPr>
      </p:pic>
      <p:pic>
        <p:nvPicPr>
          <p:cNvPr id="15" name="Picture 20">
            <a:extLst>
              <a:ext uri="{FF2B5EF4-FFF2-40B4-BE49-F238E27FC236}">
                <a16:creationId xmlns:a16="http://schemas.microsoft.com/office/drawing/2014/main" id="{6DB60FD0-3DD0-4366-A4DB-C5A732A60EBE}"/>
              </a:ext>
            </a:extLst>
          </p:cNvPr>
          <p:cNvPicPr>
            <a:picLocks noChangeAspect="1" noChangeArrowheads="1"/>
          </p:cNvPicPr>
          <p:nvPr/>
        </p:nvPicPr>
        <p:blipFill>
          <a:blip r:embed="rId4" cstate="print"/>
          <a:srcRect l="29675" t="20154" r="23087" b="8180"/>
          <a:stretch>
            <a:fillRect/>
          </a:stretch>
        </p:blipFill>
        <p:spPr bwMode="auto">
          <a:xfrm>
            <a:off x="5476909" y="2636838"/>
            <a:ext cx="1327339" cy="1795281"/>
          </a:xfrm>
          <a:prstGeom prst="rect">
            <a:avLst/>
          </a:prstGeom>
          <a:noFill/>
          <a:ln w="9525">
            <a:solidFill>
              <a:schemeClr val="tx1"/>
            </a:solidFill>
            <a:miter lim="800000"/>
            <a:headEnd/>
            <a:tailEnd/>
          </a:ln>
        </p:spPr>
      </p:pic>
      <p:sp>
        <p:nvSpPr>
          <p:cNvPr id="16" name="Rectangle 8">
            <a:extLst>
              <a:ext uri="{FF2B5EF4-FFF2-40B4-BE49-F238E27FC236}">
                <a16:creationId xmlns:a16="http://schemas.microsoft.com/office/drawing/2014/main" id="{E9CB4DBC-1E40-4F4A-987B-17758D2D8048}"/>
              </a:ext>
            </a:extLst>
          </p:cNvPr>
          <p:cNvSpPr>
            <a:spLocks noChangeArrowheads="1"/>
          </p:cNvSpPr>
          <p:nvPr/>
        </p:nvSpPr>
        <p:spPr bwMode="auto">
          <a:xfrm>
            <a:off x="1949224" y="5438942"/>
            <a:ext cx="2063706" cy="861256"/>
          </a:xfrm>
          <a:prstGeom prst="rect">
            <a:avLst/>
          </a:prstGeom>
          <a:noFill/>
          <a:ln w="9525">
            <a:noFill/>
            <a:miter lim="800000"/>
            <a:headEnd/>
            <a:tailEnd/>
          </a:ln>
        </p:spPr>
        <p:txBody>
          <a:bodyPr lIns="91429" tIns="45715" rIns="91429" bIns="45715" anchor="ctr"/>
          <a:lstStyle/>
          <a:p>
            <a:pPr algn="ctr"/>
            <a:r>
              <a:rPr lang="en-GB" sz="1400" dirty="0">
                <a:solidFill>
                  <a:srgbClr val="2B6959"/>
                </a:solidFill>
                <a:latin typeface="Arial" panose="020B0604020202020204" pitchFamily="34" charset="0"/>
                <a:cs typeface="Arial" panose="020B0604020202020204" pitchFamily="34" charset="0"/>
              </a:rPr>
              <a:t>Closest facility in terms of distance from any point in the study area</a:t>
            </a:r>
            <a:endParaRPr lang="en-US" sz="1400" dirty="0">
              <a:solidFill>
                <a:srgbClr val="2B6959"/>
              </a:solidFill>
              <a:latin typeface="Arial" panose="020B0604020202020204" pitchFamily="34" charset="0"/>
              <a:cs typeface="Arial" panose="020B0604020202020204" pitchFamily="34" charset="0"/>
            </a:endParaRPr>
          </a:p>
        </p:txBody>
      </p:sp>
      <p:sp>
        <p:nvSpPr>
          <p:cNvPr id="19" name="Rectangle 8">
            <a:extLst>
              <a:ext uri="{FF2B5EF4-FFF2-40B4-BE49-F238E27FC236}">
                <a16:creationId xmlns:a16="http://schemas.microsoft.com/office/drawing/2014/main" id="{7BD5C1BB-7BA9-4707-B5B9-9B4EA5867BF5}"/>
              </a:ext>
            </a:extLst>
          </p:cNvPr>
          <p:cNvSpPr>
            <a:spLocks noChangeArrowheads="1"/>
          </p:cNvSpPr>
          <p:nvPr/>
        </p:nvSpPr>
        <p:spPr bwMode="auto">
          <a:xfrm>
            <a:off x="5108725" y="5410761"/>
            <a:ext cx="2063706" cy="861256"/>
          </a:xfrm>
          <a:prstGeom prst="rect">
            <a:avLst/>
          </a:prstGeom>
          <a:noFill/>
          <a:ln w="9525">
            <a:noFill/>
            <a:miter lim="800000"/>
            <a:headEnd/>
            <a:tailEnd/>
          </a:ln>
        </p:spPr>
        <p:txBody>
          <a:bodyPr lIns="91429" tIns="45715" rIns="91429" bIns="45715" anchor="ctr"/>
          <a:lstStyle/>
          <a:p>
            <a:pPr algn="ctr"/>
            <a:r>
              <a:rPr lang="en-GB" sz="1400" dirty="0">
                <a:solidFill>
                  <a:srgbClr val="2B6959"/>
                </a:solidFill>
                <a:latin typeface="Arial" panose="020B0604020202020204" pitchFamily="34" charset="0"/>
                <a:cs typeface="Arial" panose="020B0604020202020204" pitchFamily="34" charset="0"/>
              </a:rPr>
              <a:t>Health facility specific catchment area</a:t>
            </a:r>
            <a:endParaRPr lang="en-US" sz="1400" dirty="0">
              <a:solidFill>
                <a:srgbClr val="2B6959"/>
              </a:solidFill>
              <a:latin typeface="Arial" panose="020B0604020202020204" pitchFamily="34" charset="0"/>
              <a:cs typeface="Arial" panose="020B0604020202020204" pitchFamily="34" charset="0"/>
            </a:endParaRPr>
          </a:p>
        </p:txBody>
      </p:sp>
      <p:sp>
        <p:nvSpPr>
          <p:cNvPr id="17" name="Slide Number Placeholder 3">
            <a:extLst>
              <a:ext uri="{FF2B5EF4-FFF2-40B4-BE49-F238E27FC236}">
                <a16:creationId xmlns:a16="http://schemas.microsoft.com/office/drawing/2014/main" id="{9331DBEE-9B2C-479F-B322-10F56A3C987C}"/>
              </a:ext>
            </a:extLst>
          </p:cNvPr>
          <p:cNvSpPr txBox="1">
            <a:spLocks/>
          </p:cNvSpPr>
          <p:nvPr/>
        </p:nvSpPr>
        <p:spPr bwMode="auto">
          <a:xfrm>
            <a:off x="8604448" y="6532462"/>
            <a:ext cx="507896" cy="365125"/>
          </a:xfrm>
          <a:prstGeom prst="rect">
            <a:avLst/>
          </a:prstGeom>
          <a:noFill/>
          <a:ln>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marL="0" algn="r" defTabSz="914400" rtl="0" eaLnBrk="1" fontAlgn="base" latinLnBrk="0" hangingPunct="1">
              <a:spcBef>
                <a:spcPct val="0"/>
              </a:spcBef>
              <a:spcAft>
                <a:spcPct val="0"/>
              </a:spcAft>
              <a:defRPr sz="1200" kern="1200">
                <a:solidFill>
                  <a:srgbClr val="898989"/>
                </a:solidFill>
                <a:latin typeface="Calibri" pitchFamily="34" charset="0"/>
                <a:ea typeface="+mn-ea"/>
                <a:cs typeface="Arial" charset="0"/>
              </a:defRPr>
            </a:lvl1pPr>
            <a:lvl2pPr marL="4572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2pPr>
            <a:lvl3pPr marL="9144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3pPr>
            <a:lvl4pPr marL="13716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4pPr>
            <a:lvl5pPr marL="18288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5pPr>
            <a:lvl6pPr marL="2286000" algn="l" defTabSz="914400" rtl="0" eaLnBrk="1" latinLnBrk="0" hangingPunct="1">
              <a:defRPr sz="1800" kern="1200">
                <a:solidFill>
                  <a:schemeClr val="tx1"/>
                </a:solidFill>
                <a:latin typeface="Calibri" pitchFamily="34" charset="0"/>
                <a:ea typeface="+mn-ea"/>
                <a:cs typeface="Arial" charset="0"/>
              </a:defRPr>
            </a:lvl6pPr>
            <a:lvl7pPr marL="2743200" algn="l" defTabSz="914400" rtl="0" eaLnBrk="1" latinLnBrk="0" hangingPunct="1">
              <a:defRPr sz="1800" kern="1200">
                <a:solidFill>
                  <a:schemeClr val="tx1"/>
                </a:solidFill>
                <a:latin typeface="Calibri" pitchFamily="34" charset="0"/>
                <a:ea typeface="+mn-ea"/>
                <a:cs typeface="Arial" charset="0"/>
              </a:defRPr>
            </a:lvl7pPr>
            <a:lvl8pPr marL="3200400" algn="l" defTabSz="914400" rtl="0" eaLnBrk="1" latinLnBrk="0" hangingPunct="1">
              <a:defRPr sz="1800" kern="1200">
                <a:solidFill>
                  <a:schemeClr val="tx1"/>
                </a:solidFill>
                <a:latin typeface="Calibri" pitchFamily="34" charset="0"/>
                <a:ea typeface="+mn-ea"/>
                <a:cs typeface="Arial" charset="0"/>
              </a:defRPr>
            </a:lvl8pPr>
            <a:lvl9pPr marL="3657600" algn="l" defTabSz="914400" rtl="0" eaLnBrk="1" latinLnBrk="0" hangingPunct="1">
              <a:defRPr sz="1800" kern="1200">
                <a:solidFill>
                  <a:schemeClr val="tx1"/>
                </a:solidFill>
                <a:latin typeface="Calibri" pitchFamily="34" charset="0"/>
                <a:ea typeface="+mn-ea"/>
                <a:cs typeface="Arial" charset="0"/>
              </a:defRPr>
            </a:lvl9pPr>
          </a:lstStyle>
          <a:p>
            <a:fld id="{1F1CFA5E-D7BE-45A1-BD59-8EBEFF519CD8}" type="slidenum">
              <a:rPr lang="en-GB" altLang="en-US" smtClean="0">
                <a:solidFill>
                  <a:schemeClr val="accent1">
                    <a:lumMod val="75000"/>
                  </a:schemeClr>
                </a:solidFill>
              </a:rPr>
              <a:pPr/>
              <a:t>25</a:t>
            </a:fld>
            <a:endParaRPr lang="en-GB" altLang="en-US" dirty="0">
              <a:solidFill>
                <a:schemeClr val="accent1">
                  <a:lumMod val="75000"/>
                </a:schemeClr>
              </a:solidFill>
            </a:endParaRPr>
          </a:p>
        </p:txBody>
      </p:sp>
    </p:spTree>
    <p:extLst>
      <p:ext uri="{BB962C8B-B14F-4D97-AF65-F5344CB8AC3E}">
        <p14:creationId xmlns:p14="http://schemas.microsoft.com/office/powerpoint/2010/main" val="24334208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9" name="Text Box 3"/>
          <p:cNvSpPr txBox="1">
            <a:spLocks noChangeArrowheads="1"/>
          </p:cNvSpPr>
          <p:nvPr/>
        </p:nvSpPr>
        <p:spPr bwMode="auto">
          <a:xfrm>
            <a:off x="827584" y="1119520"/>
            <a:ext cx="7520185" cy="707886"/>
          </a:xfrm>
          <a:prstGeom prst="rect">
            <a:avLst/>
          </a:prstGeom>
          <a:noFill/>
          <a:ln w="9525">
            <a:noFill/>
            <a:miter lim="800000"/>
            <a:headEnd/>
            <a:tailEnd/>
          </a:ln>
        </p:spPr>
        <p:txBody>
          <a:bodyPr wrap="square">
            <a:spAutoFit/>
          </a:bodyPr>
          <a:lstStyle/>
          <a:p>
            <a:pPr algn="ctr" eaLnBrk="0" hangingPunct="0"/>
            <a:r>
              <a:rPr lang="de-DE" sz="2000" dirty="0">
                <a:solidFill>
                  <a:srgbClr val="2B6959"/>
                </a:solidFill>
                <a:latin typeface="Arial" panose="020B0604020202020204" pitchFamily="34" charset="0"/>
                <a:cs typeface="Arial" panose="020B0604020202020204" pitchFamily="34" charset="0"/>
              </a:rPr>
              <a:t>Combining different approaches allows to have a complete picture of the situation</a:t>
            </a:r>
          </a:p>
        </p:txBody>
      </p:sp>
      <p:sp>
        <p:nvSpPr>
          <p:cNvPr id="301072" name="Rectangle 16"/>
          <p:cNvSpPr>
            <a:spLocks noChangeArrowheads="1"/>
          </p:cNvSpPr>
          <p:nvPr/>
        </p:nvSpPr>
        <p:spPr bwMode="auto">
          <a:xfrm>
            <a:off x="5938639" y="2075378"/>
            <a:ext cx="685800" cy="268984"/>
          </a:xfrm>
          <a:prstGeom prst="rect">
            <a:avLst/>
          </a:prstGeom>
          <a:noFill/>
          <a:ln w="9525">
            <a:noFill/>
            <a:miter lim="800000"/>
            <a:headEnd/>
            <a:tailEnd/>
          </a:ln>
        </p:spPr>
        <p:txBody>
          <a:bodyPr>
            <a:spAutoFit/>
          </a:bodyPr>
          <a:lstStyle/>
          <a:p>
            <a:pPr>
              <a:lnSpc>
                <a:spcPct val="80000"/>
              </a:lnSpc>
              <a:spcBef>
                <a:spcPct val="20000"/>
              </a:spcBef>
            </a:pPr>
            <a:r>
              <a:rPr lang="en-US" sz="1400" u="sng">
                <a:solidFill>
                  <a:srgbClr val="2B6959"/>
                </a:solidFill>
                <a:latin typeface="Arial" panose="020B0604020202020204" pitchFamily="34" charset="0"/>
                <a:cs typeface="Arial" panose="020B0604020202020204" pitchFamily="34" charset="0"/>
              </a:rPr>
              <a:t>Axis</a:t>
            </a:r>
          </a:p>
        </p:txBody>
      </p:sp>
      <p:sp>
        <p:nvSpPr>
          <p:cNvPr id="301073" name="Rectangle 17"/>
          <p:cNvSpPr>
            <a:spLocks noChangeArrowheads="1"/>
          </p:cNvSpPr>
          <p:nvPr/>
        </p:nvSpPr>
        <p:spPr bwMode="auto">
          <a:xfrm>
            <a:off x="6191051" y="3556516"/>
            <a:ext cx="1837953" cy="1298817"/>
          </a:xfrm>
          <a:prstGeom prst="rect">
            <a:avLst/>
          </a:prstGeom>
          <a:noFill/>
          <a:ln w="9525">
            <a:noFill/>
            <a:miter lim="800000"/>
            <a:headEnd/>
            <a:tailEnd/>
          </a:ln>
        </p:spPr>
        <p:txBody>
          <a:bodyPr wrap="square">
            <a:spAutoFit/>
          </a:bodyPr>
          <a:lstStyle/>
          <a:p>
            <a:pPr>
              <a:lnSpc>
                <a:spcPct val="80000"/>
              </a:lnSpc>
              <a:spcBef>
                <a:spcPct val="20000"/>
              </a:spcBef>
            </a:pPr>
            <a:r>
              <a:rPr lang="en-US" sz="1400" dirty="0">
                <a:solidFill>
                  <a:srgbClr val="2B6959"/>
                </a:solidFill>
                <a:latin typeface="Arial" panose="020B0604020202020204" pitchFamily="34" charset="0"/>
                <a:cs typeface="Arial" panose="020B0604020202020204" pitchFamily="34" charset="0"/>
              </a:rPr>
              <a:t> Example of spatial distribution of the prevalence population according to the travel time to the nearest ART site (model)</a:t>
            </a:r>
          </a:p>
        </p:txBody>
      </p:sp>
      <p:sp>
        <p:nvSpPr>
          <p:cNvPr id="301074" name="Rectangle 18"/>
          <p:cNvSpPr>
            <a:spLocks noChangeArrowheads="1"/>
          </p:cNvSpPr>
          <p:nvPr/>
        </p:nvSpPr>
        <p:spPr bwMode="auto">
          <a:xfrm>
            <a:off x="5991026" y="2337316"/>
            <a:ext cx="2686050" cy="441339"/>
          </a:xfrm>
          <a:prstGeom prst="rect">
            <a:avLst/>
          </a:prstGeom>
          <a:noFill/>
          <a:ln w="9525">
            <a:noFill/>
            <a:miter lim="800000"/>
            <a:headEnd/>
            <a:tailEnd/>
          </a:ln>
        </p:spPr>
        <p:txBody>
          <a:bodyPr>
            <a:spAutoFit/>
          </a:bodyPr>
          <a:lstStyle/>
          <a:p>
            <a:pPr marL="230188" indent="-230188">
              <a:lnSpc>
                <a:spcPct val="80000"/>
              </a:lnSpc>
              <a:spcBef>
                <a:spcPct val="20000"/>
              </a:spcBef>
            </a:pPr>
            <a:r>
              <a:rPr lang="en-US" sz="1400">
                <a:solidFill>
                  <a:srgbClr val="2B6959"/>
                </a:solidFill>
                <a:latin typeface="Arial" panose="020B0604020202020204" pitchFamily="34" charset="0"/>
                <a:cs typeface="Arial" panose="020B0604020202020204" pitchFamily="34" charset="0"/>
              </a:rPr>
              <a:t>X: travel time expressed in minutes</a:t>
            </a:r>
          </a:p>
        </p:txBody>
      </p:sp>
      <p:sp>
        <p:nvSpPr>
          <p:cNvPr id="301075" name="Rectangle 19"/>
          <p:cNvSpPr>
            <a:spLocks noChangeArrowheads="1"/>
          </p:cNvSpPr>
          <p:nvPr/>
        </p:nvSpPr>
        <p:spPr bwMode="auto">
          <a:xfrm>
            <a:off x="5978326" y="2742128"/>
            <a:ext cx="2698750" cy="441339"/>
          </a:xfrm>
          <a:prstGeom prst="rect">
            <a:avLst/>
          </a:prstGeom>
          <a:noFill/>
          <a:ln w="9525">
            <a:noFill/>
            <a:miter lim="800000"/>
            <a:headEnd/>
            <a:tailEnd/>
          </a:ln>
        </p:spPr>
        <p:txBody>
          <a:bodyPr>
            <a:spAutoFit/>
          </a:bodyPr>
          <a:lstStyle/>
          <a:p>
            <a:pPr marL="230188" indent="-230188">
              <a:lnSpc>
                <a:spcPct val="80000"/>
              </a:lnSpc>
              <a:spcBef>
                <a:spcPct val="20000"/>
              </a:spcBef>
            </a:pPr>
            <a:r>
              <a:rPr lang="en-US" sz="1400">
                <a:solidFill>
                  <a:srgbClr val="2B6959"/>
                </a:solidFill>
                <a:latin typeface="Arial" panose="020B0604020202020204" pitchFamily="34" charset="0"/>
                <a:cs typeface="Arial" panose="020B0604020202020204" pitchFamily="34" charset="0"/>
              </a:rPr>
              <a:t>Y: percentage of total considered population</a:t>
            </a:r>
          </a:p>
        </p:txBody>
      </p:sp>
      <p:sp>
        <p:nvSpPr>
          <p:cNvPr id="301076" name="Rectangle 20"/>
          <p:cNvSpPr>
            <a:spLocks noChangeArrowheads="1"/>
          </p:cNvSpPr>
          <p:nvPr/>
        </p:nvSpPr>
        <p:spPr bwMode="auto">
          <a:xfrm>
            <a:off x="5991026" y="3251716"/>
            <a:ext cx="1219200" cy="264688"/>
          </a:xfrm>
          <a:prstGeom prst="rect">
            <a:avLst/>
          </a:prstGeom>
          <a:noFill/>
          <a:ln w="9525">
            <a:noFill/>
            <a:miter lim="800000"/>
            <a:headEnd/>
            <a:tailEnd/>
          </a:ln>
        </p:spPr>
        <p:txBody>
          <a:bodyPr>
            <a:spAutoFit/>
          </a:bodyPr>
          <a:lstStyle/>
          <a:p>
            <a:pPr>
              <a:lnSpc>
                <a:spcPct val="80000"/>
              </a:lnSpc>
              <a:spcBef>
                <a:spcPct val="20000"/>
              </a:spcBef>
            </a:pPr>
            <a:r>
              <a:rPr lang="en-US" sz="1400" b="1" u="sng">
                <a:solidFill>
                  <a:srgbClr val="2B6959"/>
                </a:solidFill>
              </a:rPr>
              <a:t>Curves</a:t>
            </a:r>
          </a:p>
        </p:txBody>
      </p:sp>
      <p:sp>
        <p:nvSpPr>
          <p:cNvPr id="301077" name="Line 21"/>
          <p:cNvSpPr>
            <a:spLocks noChangeShapeType="1"/>
          </p:cNvSpPr>
          <p:nvPr/>
        </p:nvSpPr>
        <p:spPr bwMode="auto">
          <a:xfrm>
            <a:off x="6091039" y="3688278"/>
            <a:ext cx="152400" cy="0"/>
          </a:xfrm>
          <a:prstGeom prst="line">
            <a:avLst/>
          </a:prstGeom>
          <a:noFill/>
          <a:ln w="28575">
            <a:solidFill>
              <a:srgbClr val="FF0000"/>
            </a:solidFill>
            <a:round/>
            <a:headEnd/>
            <a:tailEnd/>
          </a:ln>
        </p:spPr>
        <p:txBody>
          <a:bodyPr/>
          <a:lstStyle/>
          <a:p>
            <a:endParaRPr lang="fr-CH">
              <a:solidFill>
                <a:srgbClr val="2B6959"/>
              </a:solidFill>
            </a:endParaRPr>
          </a:p>
        </p:txBody>
      </p:sp>
      <p:sp>
        <p:nvSpPr>
          <p:cNvPr id="301078" name="Rectangle 22"/>
          <p:cNvSpPr>
            <a:spLocks noChangeArrowheads="1"/>
          </p:cNvSpPr>
          <p:nvPr/>
        </p:nvSpPr>
        <p:spPr bwMode="auto">
          <a:xfrm>
            <a:off x="6198989" y="4816544"/>
            <a:ext cx="1837953" cy="1126462"/>
          </a:xfrm>
          <a:prstGeom prst="rect">
            <a:avLst/>
          </a:prstGeom>
          <a:noFill/>
          <a:ln w="9525">
            <a:noFill/>
            <a:miter lim="800000"/>
            <a:headEnd/>
            <a:tailEnd/>
          </a:ln>
        </p:spPr>
        <p:txBody>
          <a:bodyPr wrap="square">
            <a:spAutoFit/>
          </a:bodyPr>
          <a:lstStyle/>
          <a:p>
            <a:pPr>
              <a:lnSpc>
                <a:spcPct val="80000"/>
              </a:lnSpc>
              <a:spcBef>
                <a:spcPct val="20000"/>
              </a:spcBef>
            </a:pPr>
            <a:r>
              <a:rPr lang="en-US" sz="1400" dirty="0">
                <a:solidFill>
                  <a:srgbClr val="2B6959"/>
                </a:solidFill>
                <a:latin typeface="Arial" panose="020B0604020202020204" pitchFamily="34" charset="0"/>
                <a:cs typeface="Arial" panose="020B0604020202020204" pitchFamily="34" charset="0"/>
              </a:rPr>
              <a:t>Example of spatial distribution of the ART patients according to the travel time they took in the reality (survey)</a:t>
            </a:r>
          </a:p>
        </p:txBody>
      </p:sp>
      <p:sp>
        <p:nvSpPr>
          <p:cNvPr id="301079" name="Line 23"/>
          <p:cNvSpPr>
            <a:spLocks noChangeShapeType="1"/>
          </p:cNvSpPr>
          <p:nvPr/>
        </p:nvSpPr>
        <p:spPr bwMode="auto">
          <a:xfrm>
            <a:off x="6048178" y="4948307"/>
            <a:ext cx="150812" cy="0"/>
          </a:xfrm>
          <a:prstGeom prst="line">
            <a:avLst/>
          </a:prstGeom>
          <a:noFill/>
          <a:ln w="28575">
            <a:solidFill>
              <a:srgbClr val="0000FF"/>
            </a:solidFill>
            <a:round/>
            <a:headEnd/>
            <a:tailEnd/>
          </a:ln>
        </p:spPr>
        <p:txBody>
          <a:bodyPr/>
          <a:lstStyle/>
          <a:p>
            <a:endParaRPr lang="fr-CH">
              <a:solidFill>
                <a:srgbClr val="2B6959"/>
              </a:solidFill>
            </a:endParaRPr>
          </a:p>
        </p:txBody>
      </p:sp>
      <p:graphicFrame>
        <p:nvGraphicFramePr>
          <p:cNvPr id="301080" name="Object 24"/>
          <p:cNvGraphicFramePr>
            <a:graphicFrameLocks noChangeAspect="1"/>
          </p:cNvGraphicFramePr>
          <p:nvPr>
            <p:extLst>
              <p:ext uri="{D42A27DB-BD31-4B8C-83A1-F6EECF244321}">
                <p14:modId xmlns:p14="http://schemas.microsoft.com/office/powerpoint/2010/main" val="2001747985"/>
              </p:ext>
            </p:extLst>
          </p:nvPr>
        </p:nvGraphicFramePr>
        <p:xfrm>
          <a:off x="899592" y="2032436"/>
          <a:ext cx="4897164" cy="3916844"/>
        </p:xfrm>
        <a:graphic>
          <a:graphicData uri="http://schemas.openxmlformats.org/presentationml/2006/ole">
            <mc:AlternateContent xmlns:mc="http://schemas.openxmlformats.org/markup-compatibility/2006">
              <mc:Choice xmlns:v="urn:schemas-microsoft-com:vml" Requires="v">
                <p:oleObj spid="_x0000_s2106" name="Chart" r:id="rId3" imgW="6448425" imgH="3686175" progId="Excel.Sheet.8">
                  <p:embed/>
                </p:oleObj>
              </mc:Choice>
              <mc:Fallback>
                <p:oleObj name="Chart" r:id="rId3" imgW="6448425" imgH="3686175" progId="Excel.Sheet.8">
                  <p:embed/>
                  <p:pic>
                    <p:nvPicPr>
                      <p:cNvPr id="301080" name="Object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2032436"/>
                        <a:ext cx="4897164" cy="3916844"/>
                      </a:xfrm>
                      <a:prstGeom prst="rect">
                        <a:avLst/>
                      </a:prstGeom>
                      <a:noFill/>
                      <a:ln>
                        <a:noFill/>
                      </a:ln>
                      <a:effectLst/>
                    </p:spPr>
                  </p:pic>
                </p:oleObj>
              </mc:Fallback>
            </mc:AlternateContent>
          </a:graphicData>
        </a:graphic>
      </p:graphicFrame>
      <p:sp>
        <p:nvSpPr>
          <p:cNvPr id="301081" name="Rectangle 25"/>
          <p:cNvSpPr>
            <a:spLocks noChangeArrowheads="1"/>
          </p:cNvSpPr>
          <p:nvPr/>
        </p:nvSpPr>
        <p:spPr bwMode="auto">
          <a:xfrm>
            <a:off x="3809479" y="4409162"/>
            <a:ext cx="1699245" cy="523220"/>
          </a:xfrm>
          <a:prstGeom prst="rect">
            <a:avLst/>
          </a:prstGeom>
          <a:noFill/>
          <a:ln w="9525">
            <a:noFill/>
            <a:miter lim="800000"/>
            <a:headEnd/>
            <a:tailEnd/>
          </a:ln>
        </p:spPr>
        <p:txBody>
          <a:bodyPr wrap="square" anchor="ctr">
            <a:spAutoFit/>
          </a:bodyPr>
          <a:lstStyle/>
          <a:p>
            <a:r>
              <a:rPr lang="en-US" sz="1400" b="1" dirty="0">
                <a:solidFill>
                  <a:srgbClr val="FF0000"/>
                </a:solidFill>
              </a:rPr>
              <a:t>Prevalence</a:t>
            </a:r>
          </a:p>
          <a:p>
            <a:r>
              <a:rPr lang="en-US" sz="1400" b="1" dirty="0">
                <a:solidFill>
                  <a:srgbClr val="FF0000"/>
                </a:solidFill>
              </a:rPr>
              <a:t>     population</a:t>
            </a:r>
          </a:p>
        </p:txBody>
      </p:sp>
      <p:sp>
        <p:nvSpPr>
          <p:cNvPr id="301082" name="Rectangle 26"/>
          <p:cNvSpPr>
            <a:spLocks noChangeArrowheads="1"/>
          </p:cNvSpPr>
          <p:nvPr/>
        </p:nvSpPr>
        <p:spPr bwMode="auto">
          <a:xfrm>
            <a:off x="2331517" y="3010007"/>
            <a:ext cx="2384425" cy="523220"/>
          </a:xfrm>
          <a:prstGeom prst="rect">
            <a:avLst/>
          </a:prstGeom>
          <a:noFill/>
          <a:ln w="9525">
            <a:noFill/>
            <a:miter lim="800000"/>
            <a:headEnd/>
            <a:tailEnd/>
          </a:ln>
        </p:spPr>
        <p:txBody>
          <a:bodyPr anchor="ctr">
            <a:spAutoFit/>
          </a:bodyPr>
          <a:lstStyle/>
          <a:p>
            <a:r>
              <a:rPr lang="en-US" sz="1400" b="1" dirty="0">
                <a:solidFill>
                  <a:srgbClr val="0033CC"/>
                </a:solidFill>
              </a:rPr>
              <a:t>ART</a:t>
            </a:r>
          </a:p>
          <a:p>
            <a:r>
              <a:rPr lang="en-US" sz="1400" b="1" dirty="0">
                <a:solidFill>
                  <a:srgbClr val="0033CC"/>
                </a:solidFill>
              </a:rPr>
              <a:t>    patients</a:t>
            </a:r>
          </a:p>
        </p:txBody>
      </p:sp>
      <p:sp>
        <p:nvSpPr>
          <p:cNvPr id="21" name="Title 1">
            <a:extLst>
              <a:ext uri="{FF2B5EF4-FFF2-40B4-BE49-F238E27FC236}">
                <a16:creationId xmlns:a16="http://schemas.microsoft.com/office/drawing/2014/main" id="{41184FF7-25A9-4BDE-927A-F94E9F9E132C}"/>
              </a:ext>
            </a:extLst>
          </p:cNvPr>
          <p:cNvSpPr txBox="1">
            <a:spLocks/>
          </p:cNvSpPr>
          <p:nvPr/>
        </p:nvSpPr>
        <p:spPr>
          <a:xfrm>
            <a:off x="0" y="368888"/>
            <a:ext cx="9144000" cy="718822"/>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i="0" u="none" strike="noStrike" kern="1200" cap="none" spc="0" normalizeH="0" baseline="0" dirty="0">
                <a:ln>
                  <a:noFill/>
                </a:ln>
                <a:solidFill>
                  <a:srgbClr val="346667"/>
                </a:solidFill>
                <a:effectLst/>
                <a:uLnTx/>
                <a:uFillTx/>
                <a:latin typeface="Arial" charset="0"/>
                <a:ea typeface="Arial" charset="0"/>
                <a:cs typeface="Arial" charset="0"/>
              </a:rPr>
              <a:t>GIS-based approaches to measure physical accessibility to health care services</a:t>
            </a:r>
          </a:p>
        </p:txBody>
      </p:sp>
      <p:pic>
        <p:nvPicPr>
          <p:cNvPr id="22" name="Picture 16" descr="Lisbon_3">
            <a:extLst>
              <a:ext uri="{FF2B5EF4-FFF2-40B4-BE49-F238E27FC236}">
                <a16:creationId xmlns:a16="http://schemas.microsoft.com/office/drawing/2014/main" id="{B3067C8A-DFE2-4585-8F90-FF0246CAD49C}"/>
              </a:ext>
            </a:extLst>
          </p:cNvPr>
          <p:cNvPicPr>
            <a:picLocks noChangeAspect="1" noChangeArrowheads="1"/>
          </p:cNvPicPr>
          <p:nvPr/>
        </p:nvPicPr>
        <p:blipFill>
          <a:blip r:embed="rId5" cstate="print"/>
          <a:srcRect/>
          <a:stretch>
            <a:fillRect/>
          </a:stretch>
        </p:blipFill>
        <p:spPr bwMode="auto">
          <a:xfrm>
            <a:off x="8058348" y="3672165"/>
            <a:ext cx="708578" cy="985038"/>
          </a:xfrm>
          <a:prstGeom prst="rect">
            <a:avLst/>
          </a:prstGeom>
          <a:noFill/>
          <a:ln w="9525">
            <a:noFill/>
            <a:miter lim="800000"/>
            <a:headEnd/>
            <a:tailEnd/>
          </a:ln>
        </p:spPr>
      </p:pic>
      <p:grpSp>
        <p:nvGrpSpPr>
          <p:cNvPr id="23" name="Group 15">
            <a:extLst>
              <a:ext uri="{FF2B5EF4-FFF2-40B4-BE49-F238E27FC236}">
                <a16:creationId xmlns:a16="http://schemas.microsoft.com/office/drawing/2014/main" id="{A67BE45E-454A-40C6-98D6-38E68FD3EB45}"/>
              </a:ext>
            </a:extLst>
          </p:cNvPr>
          <p:cNvGrpSpPr>
            <a:grpSpLocks/>
          </p:cNvGrpSpPr>
          <p:nvPr/>
        </p:nvGrpSpPr>
        <p:grpSpPr bwMode="auto">
          <a:xfrm>
            <a:off x="8084886" y="4851999"/>
            <a:ext cx="708578" cy="951377"/>
            <a:chOff x="2644" y="1344"/>
            <a:chExt cx="3048" cy="3900"/>
          </a:xfrm>
        </p:grpSpPr>
        <p:pic>
          <p:nvPicPr>
            <p:cNvPr id="24" name="Picture 16" descr="lisbon_2">
              <a:extLst>
                <a:ext uri="{FF2B5EF4-FFF2-40B4-BE49-F238E27FC236}">
                  <a16:creationId xmlns:a16="http://schemas.microsoft.com/office/drawing/2014/main" id="{94F4F85A-0FA6-4A4A-AAFC-A856F544782F}"/>
                </a:ext>
              </a:extLst>
            </p:cNvPr>
            <p:cNvPicPr>
              <a:picLocks noChangeAspect="1" noChangeArrowheads="1"/>
            </p:cNvPicPr>
            <p:nvPr/>
          </p:nvPicPr>
          <p:blipFill>
            <a:blip r:embed="rId6" cstate="print"/>
            <a:srcRect/>
            <a:stretch>
              <a:fillRect/>
            </a:stretch>
          </p:blipFill>
          <p:spPr bwMode="auto">
            <a:xfrm>
              <a:off x="2644" y="1344"/>
              <a:ext cx="3048" cy="3900"/>
            </a:xfrm>
            <a:prstGeom prst="rect">
              <a:avLst/>
            </a:prstGeom>
            <a:noFill/>
            <a:ln w="9525">
              <a:noFill/>
              <a:miter lim="800000"/>
              <a:headEnd/>
              <a:tailEnd/>
            </a:ln>
          </p:spPr>
        </p:pic>
        <p:grpSp>
          <p:nvGrpSpPr>
            <p:cNvPr id="25" name="Group 17">
              <a:extLst>
                <a:ext uri="{FF2B5EF4-FFF2-40B4-BE49-F238E27FC236}">
                  <a16:creationId xmlns:a16="http://schemas.microsoft.com/office/drawing/2014/main" id="{D2C165B5-677C-4CA9-BAE3-43EF8F6A8304}"/>
                </a:ext>
              </a:extLst>
            </p:cNvPr>
            <p:cNvGrpSpPr>
              <a:grpSpLocks/>
            </p:cNvGrpSpPr>
            <p:nvPr/>
          </p:nvGrpSpPr>
          <p:grpSpPr bwMode="auto">
            <a:xfrm>
              <a:off x="4241" y="3158"/>
              <a:ext cx="317" cy="454"/>
              <a:chOff x="4241" y="3158"/>
              <a:chExt cx="317" cy="454"/>
            </a:xfrm>
          </p:grpSpPr>
          <p:sp>
            <p:nvSpPr>
              <p:cNvPr id="61" name="Line 18">
                <a:extLst>
                  <a:ext uri="{FF2B5EF4-FFF2-40B4-BE49-F238E27FC236}">
                    <a16:creationId xmlns:a16="http://schemas.microsoft.com/office/drawing/2014/main" id="{8D17E4E7-1899-4AD4-A5CB-5928391675AA}"/>
                  </a:ext>
                </a:extLst>
              </p:cNvPr>
              <p:cNvSpPr>
                <a:spLocks noChangeShapeType="1"/>
              </p:cNvSpPr>
              <p:nvPr/>
            </p:nvSpPr>
            <p:spPr bwMode="auto">
              <a:xfrm flipV="1">
                <a:off x="4332" y="3158"/>
                <a:ext cx="45" cy="317"/>
              </a:xfrm>
              <a:prstGeom prst="line">
                <a:avLst/>
              </a:prstGeom>
              <a:noFill/>
              <a:ln w="9525">
                <a:solidFill>
                  <a:srgbClr val="FF0000"/>
                </a:solidFill>
                <a:round/>
                <a:headEnd/>
                <a:tailEnd/>
              </a:ln>
            </p:spPr>
            <p:txBody>
              <a:bodyPr wrap="none" anchor="ctr"/>
              <a:lstStyle/>
              <a:p>
                <a:endParaRPr lang="fr-CH">
                  <a:solidFill>
                    <a:srgbClr val="2B6959"/>
                  </a:solidFill>
                  <a:latin typeface="Arial" panose="020B0604020202020204" pitchFamily="34" charset="0"/>
                  <a:cs typeface="Arial" panose="020B0604020202020204" pitchFamily="34" charset="0"/>
                </a:endParaRPr>
              </a:p>
            </p:txBody>
          </p:sp>
          <p:sp>
            <p:nvSpPr>
              <p:cNvPr id="62" name="Line 19">
                <a:extLst>
                  <a:ext uri="{FF2B5EF4-FFF2-40B4-BE49-F238E27FC236}">
                    <a16:creationId xmlns:a16="http://schemas.microsoft.com/office/drawing/2014/main" id="{B247A323-CCF1-4EE9-8DD6-76227EAA3CA0}"/>
                  </a:ext>
                </a:extLst>
              </p:cNvPr>
              <p:cNvSpPr>
                <a:spLocks noChangeShapeType="1"/>
              </p:cNvSpPr>
              <p:nvPr/>
            </p:nvSpPr>
            <p:spPr bwMode="auto">
              <a:xfrm flipV="1">
                <a:off x="4332" y="3339"/>
                <a:ext cx="226" cy="136"/>
              </a:xfrm>
              <a:prstGeom prst="line">
                <a:avLst/>
              </a:prstGeom>
              <a:noFill/>
              <a:ln w="9525">
                <a:solidFill>
                  <a:srgbClr val="FF0000"/>
                </a:solidFill>
                <a:round/>
                <a:headEnd/>
                <a:tailEnd/>
              </a:ln>
            </p:spPr>
            <p:txBody>
              <a:bodyPr wrap="none" anchor="ctr"/>
              <a:lstStyle/>
              <a:p>
                <a:endParaRPr lang="fr-CH">
                  <a:solidFill>
                    <a:srgbClr val="2B6959"/>
                  </a:solidFill>
                  <a:latin typeface="Arial" panose="020B0604020202020204" pitchFamily="34" charset="0"/>
                  <a:cs typeface="Arial" panose="020B0604020202020204" pitchFamily="34" charset="0"/>
                </a:endParaRPr>
              </a:p>
            </p:txBody>
          </p:sp>
          <p:sp>
            <p:nvSpPr>
              <p:cNvPr id="63" name="Line 20">
                <a:extLst>
                  <a:ext uri="{FF2B5EF4-FFF2-40B4-BE49-F238E27FC236}">
                    <a16:creationId xmlns:a16="http://schemas.microsoft.com/office/drawing/2014/main" id="{6BBC26CF-94D4-4368-9959-A8F8386E4824}"/>
                  </a:ext>
                </a:extLst>
              </p:cNvPr>
              <p:cNvSpPr>
                <a:spLocks noChangeShapeType="1"/>
              </p:cNvSpPr>
              <p:nvPr/>
            </p:nvSpPr>
            <p:spPr bwMode="auto">
              <a:xfrm>
                <a:off x="4332" y="3475"/>
                <a:ext cx="226" cy="91"/>
              </a:xfrm>
              <a:prstGeom prst="line">
                <a:avLst/>
              </a:prstGeom>
              <a:noFill/>
              <a:ln w="9525">
                <a:solidFill>
                  <a:srgbClr val="FF0000"/>
                </a:solidFill>
                <a:round/>
                <a:headEnd/>
                <a:tailEnd/>
              </a:ln>
            </p:spPr>
            <p:txBody>
              <a:bodyPr wrap="none" anchor="ctr"/>
              <a:lstStyle/>
              <a:p>
                <a:endParaRPr lang="fr-CH">
                  <a:solidFill>
                    <a:srgbClr val="2B6959"/>
                  </a:solidFill>
                  <a:latin typeface="Arial" panose="020B0604020202020204" pitchFamily="34" charset="0"/>
                  <a:cs typeface="Arial" panose="020B0604020202020204" pitchFamily="34" charset="0"/>
                </a:endParaRPr>
              </a:p>
            </p:txBody>
          </p:sp>
          <p:sp>
            <p:nvSpPr>
              <p:cNvPr id="64" name="Line 21">
                <a:extLst>
                  <a:ext uri="{FF2B5EF4-FFF2-40B4-BE49-F238E27FC236}">
                    <a16:creationId xmlns:a16="http://schemas.microsoft.com/office/drawing/2014/main" id="{CBF4CFA7-BC6C-4AA0-BBCC-4FF8BBC526D4}"/>
                  </a:ext>
                </a:extLst>
              </p:cNvPr>
              <p:cNvSpPr>
                <a:spLocks noChangeShapeType="1"/>
              </p:cNvSpPr>
              <p:nvPr/>
            </p:nvSpPr>
            <p:spPr bwMode="auto">
              <a:xfrm>
                <a:off x="4332" y="3475"/>
                <a:ext cx="0" cy="137"/>
              </a:xfrm>
              <a:prstGeom prst="line">
                <a:avLst/>
              </a:prstGeom>
              <a:noFill/>
              <a:ln w="9525">
                <a:solidFill>
                  <a:srgbClr val="FF0000"/>
                </a:solidFill>
                <a:round/>
                <a:headEnd/>
                <a:tailEnd/>
              </a:ln>
            </p:spPr>
            <p:txBody>
              <a:bodyPr wrap="none" anchor="ctr"/>
              <a:lstStyle/>
              <a:p>
                <a:endParaRPr lang="fr-CH">
                  <a:solidFill>
                    <a:srgbClr val="2B6959"/>
                  </a:solidFill>
                  <a:latin typeface="Arial" panose="020B0604020202020204" pitchFamily="34" charset="0"/>
                  <a:cs typeface="Arial" panose="020B0604020202020204" pitchFamily="34" charset="0"/>
                </a:endParaRPr>
              </a:p>
            </p:txBody>
          </p:sp>
          <p:sp>
            <p:nvSpPr>
              <p:cNvPr id="65" name="Line 22">
                <a:extLst>
                  <a:ext uri="{FF2B5EF4-FFF2-40B4-BE49-F238E27FC236}">
                    <a16:creationId xmlns:a16="http://schemas.microsoft.com/office/drawing/2014/main" id="{7DD188C6-BD74-474E-8B0C-93ADC2278554}"/>
                  </a:ext>
                </a:extLst>
              </p:cNvPr>
              <p:cNvSpPr>
                <a:spLocks noChangeShapeType="1"/>
              </p:cNvSpPr>
              <p:nvPr/>
            </p:nvSpPr>
            <p:spPr bwMode="auto">
              <a:xfrm flipH="1">
                <a:off x="4241" y="3475"/>
                <a:ext cx="91" cy="46"/>
              </a:xfrm>
              <a:prstGeom prst="line">
                <a:avLst/>
              </a:prstGeom>
              <a:noFill/>
              <a:ln w="9525">
                <a:solidFill>
                  <a:srgbClr val="FF0000"/>
                </a:solidFill>
                <a:round/>
                <a:headEnd/>
                <a:tailEnd/>
              </a:ln>
            </p:spPr>
            <p:txBody>
              <a:bodyPr wrap="none" anchor="ctr"/>
              <a:lstStyle/>
              <a:p>
                <a:endParaRPr lang="fr-CH">
                  <a:solidFill>
                    <a:srgbClr val="2B6959"/>
                  </a:solidFill>
                  <a:latin typeface="Arial" panose="020B0604020202020204" pitchFamily="34" charset="0"/>
                  <a:cs typeface="Arial" panose="020B0604020202020204" pitchFamily="34" charset="0"/>
                </a:endParaRPr>
              </a:p>
            </p:txBody>
          </p:sp>
          <p:sp>
            <p:nvSpPr>
              <p:cNvPr id="66" name="Line 23">
                <a:extLst>
                  <a:ext uri="{FF2B5EF4-FFF2-40B4-BE49-F238E27FC236}">
                    <a16:creationId xmlns:a16="http://schemas.microsoft.com/office/drawing/2014/main" id="{FA4CC0BD-AEA8-4414-A97C-8CA21D3978F1}"/>
                  </a:ext>
                </a:extLst>
              </p:cNvPr>
              <p:cNvSpPr>
                <a:spLocks noChangeShapeType="1"/>
              </p:cNvSpPr>
              <p:nvPr/>
            </p:nvSpPr>
            <p:spPr bwMode="auto">
              <a:xfrm flipH="1" flipV="1">
                <a:off x="4241" y="3430"/>
                <a:ext cx="91" cy="45"/>
              </a:xfrm>
              <a:prstGeom prst="line">
                <a:avLst/>
              </a:prstGeom>
              <a:noFill/>
              <a:ln w="9525">
                <a:solidFill>
                  <a:srgbClr val="FF0000"/>
                </a:solidFill>
                <a:round/>
                <a:headEnd/>
                <a:tailEnd/>
              </a:ln>
            </p:spPr>
            <p:txBody>
              <a:bodyPr wrap="none" anchor="ctr"/>
              <a:lstStyle/>
              <a:p>
                <a:endParaRPr lang="fr-CH">
                  <a:solidFill>
                    <a:srgbClr val="2B6959"/>
                  </a:solidFill>
                  <a:latin typeface="Arial" panose="020B0604020202020204" pitchFamily="34" charset="0"/>
                  <a:cs typeface="Arial" panose="020B0604020202020204" pitchFamily="34" charset="0"/>
                </a:endParaRPr>
              </a:p>
            </p:txBody>
          </p:sp>
        </p:grpSp>
        <p:grpSp>
          <p:nvGrpSpPr>
            <p:cNvPr id="26" name="Group 24">
              <a:extLst>
                <a:ext uri="{FF2B5EF4-FFF2-40B4-BE49-F238E27FC236}">
                  <a16:creationId xmlns:a16="http://schemas.microsoft.com/office/drawing/2014/main" id="{C87F9174-CA7B-4408-B195-316F5F78C463}"/>
                </a:ext>
              </a:extLst>
            </p:cNvPr>
            <p:cNvGrpSpPr>
              <a:grpSpLocks/>
            </p:cNvGrpSpPr>
            <p:nvPr/>
          </p:nvGrpSpPr>
          <p:grpSpPr bwMode="auto">
            <a:xfrm rot="3015182">
              <a:off x="3634" y="2484"/>
              <a:ext cx="317" cy="454"/>
              <a:chOff x="4241" y="3158"/>
              <a:chExt cx="317" cy="454"/>
            </a:xfrm>
          </p:grpSpPr>
          <p:sp>
            <p:nvSpPr>
              <p:cNvPr id="55" name="Line 25">
                <a:extLst>
                  <a:ext uri="{FF2B5EF4-FFF2-40B4-BE49-F238E27FC236}">
                    <a16:creationId xmlns:a16="http://schemas.microsoft.com/office/drawing/2014/main" id="{93B20B24-0213-436B-95DD-551C79E46358}"/>
                  </a:ext>
                </a:extLst>
              </p:cNvPr>
              <p:cNvSpPr>
                <a:spLocks noChangeShapeType="1"/>
              </p:cNvSpPr>
              <p:nvPr/>
            </p:nvSpPr>
            <p:spPr bwMode="auto">
              <a:xfrm flipV="1">
                <a:off x="4332" y="3158"/>
                <a:ext cx="45" cy="317"/>
              </a:xfrm>
              <a:prstGeom prst="line">
                <a:avLst/>
              </a:prstGeom>
              <a:noFill/>
              <a:ln w="9525">
                <a:solidFill>
                  <a:srgbClr val="FF0000"/>
                </a:solidFill>
                <a:round/>
                <a:headEnd/>
                <a:tailEnd/>
              </a:ln>
            </p:spPr>
            <p:txBody>
              <a:bodyPr wrap="none" anchor="ctr"/>
              <a:lstStyle/>
              <a:p>
                <a:endParaRPr lang="fr-CH">
                  <a:solidFill>
                    <a:srgbClr val="2B6959"/>
                  </a:solidFill>
                  <a:latin typeface="Arial" panose="020B0604020202020204" pitchFamily="34" charset="0"/>
                  <a:cs typeface="Arial" panose="020B0604020202020204" pitchFamily="34" charset="0"/>
                </a:endParaRPr>
              </a:p>
            </p:txBody>
          </p:sp>
          <p:sp>
            <p:nvSpPr>
              <p:cNvPr id="56" name="Line 26">
                <a:extLst>
                  <a:ext uri="{FF2B5EF4-FFF2-40B4-BE49-F238E27FC236}">
                    <a16:creationId xmlns:a16="http://schemas.microsoft.com/office/drawing/2014/main" id="{E1BC1EFF-F1A1-4981-A9B2-28653AEEBA03}"/>
                  </a:ext>
                </a:extLst>
              </p:cNvPr>
              <p:cNvSpPr>
                <a:spLocks noChangeShapeType="1"/>
              </p:cNvSpPr>
              <p:nvPr/>
            </p:nvSpPr>
            <p:spPr bwMode="auto">
              <a:xfrm flipV="1">
                <a:off x="4332" y="3339"/>
                <a:ext cx="226" cy="136"/>
              </a:xfrm>
              <a:prstGeom prst="line">
                <a:avLst/>
              </a:prstGeom>
              <a:noFill/>
              <a:ln w="9525">
                <a:solidFill>
                  <a:srgbClr val="FF0000"/>
                </a:solidFill>
                <a:round/>
                <a:headEnd/>
                <a:tailEnd/>
              </a:ln>
            </p:spPr>
            <p:txBody>
              <a:bodyPr wrap="none" anchor="ctr"/>
              <a:lstStyle/>
              <a:p>
                <a:endParaRPr lang="fr-CH">
                  <a:solidFill>
                    <a:srgbClr val="2B6959"/>
                  </a:solidFill>
                  <a:latin typeface="Arial" panose="020B0604020202020204" pitchFamily="34" charset="0"/>
                  <a:cs typeface="Arial" panose="020B0604020202020204" pitchFamily="34" charset="0"/>
                </a:endParaRPr>
              </a:p>
            </p:txBody>
          </p:sp>
          <p:sp>
            <p:nvSpPr>
              <p:cNvPr id="57" name="Line 27">
                <a:extLst>
                  <a:ext uri="{FF2B5EF4-FFF2-40B4-BE49-F238E27FC236}">
                    <a16:creationId xmlns:a16="http://schemas.microsoft.com/office/drawing/2014/main" id="{3F7C2A8F-7089-40FE-B8E5-D64A2DED3CFF}"/>
                  </a:ext>
                </a:extLst>
              </p:cNvPr>
              <p:cNvSpPr>
                <a:spLocks noChangeShapeType="1"/>
              </p:cNvSpPr>
              <p:nvPr/>
            </p:nvSpPr>
            <p:spPr bwMode="auto">
              <a:xfrm>
                <a:off x="4332" y="3475"/>
                <a:ext cx="226" cy="91"/>
              </a:xfrm>
              <a:prstGeom prst="line">
                <a:avLst/>
              </a:prstGeom>
              <a:noFill/>
              <a:ln w="9525">
                <a:solidFill>
                  <a:srgbClr val="FF0000"/>
                </a:solidFill>
                <a:round/>
                <a:headEnd/>
                <a:tailEnd/>
              </a:ln>
            </p:spPr>
            <p:txBody>
              <a:bodyPr wrap="none" anchor="ctr"/>
              <a:lstStyle/>
              <a:p>
                <a:endParaRPr lang="fr-CH">
                  <a:solidFill>
                    <a:srgbClr val="2B6959"/>
                  </a:solidFill>
                  <a:latin typeface="Arial" panose="020B0604020202020204" pitchFamily="34" charset="0"/>
                  <a:cs typeface="Arial" panose="020B0604020202020204" pitchFamily="34" charset="0"/>
                </a:endParaRPr>
              </a:p>
            </p:txBody>
          </p:sp>
          <p:sp>
            <p:nvSpPr>
              <p:cNvPr id="58" name="Line 28">
                <a:extLst>
                  <a:ext uri="{FF2B5EF4-FFF2-40B4-BE49-F238E27FC236}">
                    <a16:creationId xmlns:a16="http://schemas.microsoft.com/office/drawing/2014/main" id="{7DC5C278-E9DB-4D68-ABD8-EE7F93753ED8}"/>
                  </a:ext>
                </a:extLst>
              </p:cNvPr>
              <p:cNvSpPr>
                <a:spLocks noChangeShapeType="1"/>
              </p:cNvSpPr>
              <p:nvPr/>
            </p:nvSpPr>
            <p:spPr bwMode="auto">
              <a:xfrm>
                <a:off x="4332" y="3475"/>
                <a:ext cx="0" cy="137"/>
              </a:xfrm>
              <a:prstGeom prst="line">
                <a:avLst/>
              </a:prstGeom>
              <a:noFill/>
              <a:ln w="9525">
                <a:solidFill>
                  <a:srgbClr val="FF0000"/>
                </a:solidFill>
                <a:round/>
                <a:headEnd/>
                <a:tailEnd/>
              </a:ln>
            </p:spPr>
            <p:txBody>
              <a:bodyPr wrap="none" anchor="ctr"/>
              <a:lstStyle/>
              <a:p>
                <a:endParaRPr lang="fr-CH">
                  <a:solidFill>
                    <a:srgbClr val="2B6959"/>
                  </a:solidFill>
                  <a:latin typeface="Arial" panose="020B0604020202020204" pitchFamily="34" charset="0"/>
                  <a:cs typeface="Arial" panose="020B0604020202020204" pitchFamily="34" charset="0"/>
                </a:endParaRPr>
              </a:p>
            </p:txBody>
          </p:sp>
          <p:sp>
            <p:nvSpPr>
              <p:cNvPr id="59" name="Line 29">
                <a:extLst>
                  <a:ext uri="{FF2B5EF4-FFF2-40B4-BE49-F238E27FC236}">
                    <a16:creationId xmlns:a16="http://schemas.microsoft.com/office/drawing/2014/main" id="{AC8D17D7-A3F2-43CF-AA34-C6BF57E0D202}"/>
                  </a:ext>
                </a:extLst>
              </p:cNvPr>
              <p:cNvSpPr>
                <a:spLocks noChangeShapeType="1"/>
              </p:cNvSpPr>
              <p:nvPr/>
            </p:nvSpPr>
            <p:spPr bwMode="auto">
              <a:xfrm flipH="1">
                <a:off x="4241" y="3475"/>
                <a:ext cx="91" cy="46"/>
              </a:xfrm>
              <a:prstGeom prst="line">
                <a:avLst/>
              </a:prstGeom>
              <a:noFill/>
              <a:ln w="9525">
                <a:solidFill>
                  <a:srgbClr val="FF0000"/>
                </a:solidFill>
                <a:round/>
                <a:headEnd/>
                <a:tailEnd/>
              </a:ln>
            </p:spPr>
            <p:txBody>
              <a:bodyPr wrap="none" anchor="ctr"/>
              <a:lstStyle/>
              <a:p>
                <a:endParaRPr lang="fr-CH">
                  <a:solidFill>
                    <a:srgbClr val="2B6959"/>
                  </a:solidFill>
                  <a:latin typeface="Arial" panose="020B0604020202020204" pitchFamily="34" charset="0"/>
                  <a:cs typeface="Arial" panose="020B0604020202020204" pitchFamily="34" charset="0"/>
                </a:endParaRPr>
              </a:p>
            </p:txBody>
          </p:sp>
          <p:sp>
            <p:nvSpPr>
              <p:cNvPr id="60" name="Line 30">
                <a:extLst>
                  <a:ext uri="{FF2B5EF4-FFF2-40B4-BE49-F238E27FC236}">
                    <a16:creationId xmlns:a16="http://schemas.microsoft.com/office/drawing/2014/main" id="{9747F388-8234-4018-807E-C3DFFCEAE7E0}"/>
                  </a:ext>
                </a:extLst>
              </p:cNvPr>
              <p:cNvSpPr>
                <a:spLocks noChangeShapeType="1"/>
              </p:cNvSpPr>
              <p:nvPr/>
            </p:nvSpPr>
            <p:spPr bwMode="auto">
              <a:xfrm flipH="1" flipV="1">
                <a:off x="4241" y="3430"/>
                <a:ext cx="91" cy="45"/>
              </a:xfrm>
              <a:prstGeom prst="line">
                <a:avLst/>
              </a:prstGeom>
              <a:noFill/>
              <a:ln w="9525">
                <a:solidFill>
                  <a:srgbClr val="FF0000"/>
                </a:solidFill>
                <a:round/>
                <a:headEnd/>
                <a:tailEnd/>
              </a:ln>
            </p:spPr>
            <p:txBody>
              <a:bodyPr wrap="none" anchor="ctr"/>
              <a:lstStyle/>
              <a:p>
                <a:endParaRPr lang="fr-CH">
                  <a:solidFill>
                    <a:srgbClr val="2B6959"/>
                  </a:solidFill>
                  <a:latin typeface="Arial" panose="020B0604020202020204" pitchFamily="34" charset="0"/>
                  <a:cs typeface="Arial" panose="020B0604020202020204" pitchFamily="34" charset="0"/>
                </a:endParaRPr>
              </a:p>
            </p:txBody>
          </p:sp>
        </p:grpSp>
        <p:grpSp>
          <p:nvGrpSpPr>
            <p:cNvPr id="27" name="Group 31">
              <a:extLst>
                <a:ext uri="{FF2B5EF4-FFF2-40B4-BE49-F238E27FC236}">
                  <a16:creationId xmlns:a16="http://schemas.microsoft.com/office/drawing/2014/main" id="{6DE410B9-5432-4D28-AC25-7420FD0CFD5F}"/>
                </a:ext>
              </a:extLst>
            </p:cNvPr>
            <p:cNvGrpSpPr>
              <a:grpSpLocks/>
            </p:cNvGrpSpPr>
            <p:nvPr/>
          </p:nvGrpSpPr>
          <p:grpSpPr bwMode="auto">
            <a:xfrm rot="4670749">
              <a:off x="2946" y="3380"/>
              <a:ext cx="227" cy="312"/>
              <a:chOff x="4241" y="3158"/>
              <a:chExt cx="317" cy="454"/>
            </a:xfrm>
          </p:grpSpPr>
          <p:sp>
            <p:nvSpPr>
              <p:cNvPr id="49" name="Line 32">
                <a:extLst>
                  <a:ext uri="{FF2B5EF4-FFF2-40B4-BE49-F238E27FC236}">
                    <a16:creationId xmlns:a16="http://schemas.microsoft.com/office/drawing/2014/main" id="{30E86723-CB73-43B7-B371-B7AF35767FD4}"/>
                  </a:ext>
                </a:extLst>
              </p:cNvPr>
              <p:cNvSpPr>
                <a:spLocks noChangeShapeType="1"/>
              </p:cNvSpPr>
              <p:nvPr/>
            </p:nvSpPr>
            <p:spPr bwMode="auto">
              <a:xfrm flipV="1">
                <a:off x="4332" y="3158"/>
                <a:ext cx="45" cy="317"/>
              </a:xfrm>
              <a:prstGeom prst="line">
                <a:avLst/>
              </a:prstGeom>
              <a:noFill/>
              <a:ln w="9525">
                <a:solidFill>
                  <a:srgbClr val="FF0000"/>
                </a:solidFill>
                <a:round/>
                <a:headEnd/>
                <a:tailEnd/>
              </a:ln>
            </p:spPr>
            <p:txBody>
              <a:bodyPr wrap="none" anchor="ctr"/>
              <a:lstStyle/>
              <a:p>
                <a:endParaRPr lang="fr-CH">
                  <a:solidFill>
                    <a:srgbClr val="2B6959"/>
                  </a:solidFill>
                  <a:latin typeface="Arial" panose="020B0604020202020204" pitchFamily="34" charset="0"/>
                  <a:cs typeface="Arial" panose="020B0604020202020204" pitchFamily="34" charset="0"/>
                </a:endParaRPr>
              </a:p>
            </p:txBody>
          </p:sp>
          <p:sp>
            <p:nvSpPr>
              <p:cNvPr id="50" name="Line 33">
                <a:extLst>
                  <a:ext uri="{FF2B5EF4-FFF2-40B4-BE49-F238E27FC236}">
                    <a16:creationId xmlns:a16="http://schemas.microsoft.com/office/drawing/2014/main" id="{6123855C-F744-4796-9674-D425976181F5}"/>
                  </a:ext>
                </a:extLst>
              </p:cNvPr>
              <p:cNvSpPr>
                <a:spLocks noChangeShapeType="1"/>
              </p:cNvSpPr>
              <p:nvPr/>
            </p:nvSpPr>
            <p:spPr bwMode="auto">
              <a:xfrm flipV="1">
                <a:off x="4332" y="3339"/>
                <a:ext cx="226" cy="136"/>
              </a:xfrm>
              <a:prstGeom prst="line">
                <a:avLst/>
              </a:prstGeom>
              <a:noFill/>
              <a:ln w="9525">
                <a:solidFill>
                  <a:srgbClr val="FF0000"/>
                </a:solidFill>
                <a:round/>
                <a:headEnd/>
                <a:tailEnd/>
              </a:ln>
            </p:spPr>
            <p:txBody>
              <a:bodyPr wrap="none" anchor="ctr"/>
              <a:lstStyle/>
              <a:p>
                <a:endParaRPr lang="fr-CH">
                  <a:solidFill>
                    <a:srgbClr val="2B6959"/>
                  </a:solidFill>
                  <a:latin typeface="Arial" panose="020B0604020202020204" pitchFamily="34" charset="0"/>
                  <a:cs typeface="Arial" panose="020B0604020202020204" pitchFamily="34" charset="0"/>
                </a:endParaRPr>
              </a:p>
            </p:txBody>
          </p:sp>
          <p:sp>
            <p:nvSpPr>
              <p:cNvPr id="51" name="Line 34">
                <a:extLst>
                  <a:ext uri="{FF2B5EF4-FFF2-40B4-BE49-F238E27FC236}">
                    <a16:creationId xmlns:a16="http://schemas.microsoft.com/office/drawing/2014/main" id="{DD488106-3284-4A68-B19C-D6E7FA869254}"/>
                  </a:ext>
                </a:extLst>
              </p:cNvPr>
              <p:cNvSpPr>
                <a:spLocks noChangeShapeType="1"/>
              </p:cNvSpPr>
              <p:nvPr/>
            </p:nvSpPr>
            <p:spPr bwMode="auto">
              <a:xfrm>
                <a:off x="4332" y="3475"/>
                <a:ext cx="226" cy="91"/>
              </a:xfrm>
              <a:prstGeom prst="line">
                <a:avLst/>
              </a:prstGeom>
              <a:noFill/>
              <a:ln w="9525">
                <a:solidFill>
                  <a:srgbClr val="FF0000"/>
                </a:solidFill>
                <a:round/>
                <a:headEnd/>
                <a:tailEnd/>
              </a:ln>
            </p:spPr>
            <p:txBody>
              <a:bodyPr wrap="none" anchor="ctr"/>
              <a:lstStyle/>
              <a:p>
                <a:endParaRPr lang="fr-CH">
                  <a:solidFill>
                    <a:srgbClr val="2B6959"/>
                  </a:solidFill>
                  <a:latin typeface="Arial" panose="020B0604020202020204" pitchFamily="34" charset="0"/>
                  <a:cs typeface="Arial" panose="020B0604020202020204" pitchFamily="34" charset="0"/>
                </a:endParaRPr>
              </a:p>
            </p:txBody>
          </p:sp>
          <p:sp>
            <p:nvSpPr>
              <p:cNvPr id="52" name="Line 35">
                <a:extLst>
                  <a:ext uri="{FF2B5EF4-FFF2-40B4-BE49-F238E27FC236}">
                    <a16:creationId xmlns:a16="http://schemas.microsoft.com/office/drawing/2014/main" id="{8B09D0BD-0EA7-4CF4-A1AF-D71F64A6F7EF}"/>
                  </a:ext>
                </a:extLst>
              </p:cNvPr>
              <p:cNvSpPr>
                <a:spLocks noChangeShapeType="1"/>
              </p:cNvSpPr>
              <p:nvPr/>
            </p:nvSpPr>
            <p:spPr bwMode="auto">
              <a:xfrm>
                <a:off x="4332" y="3475"/>
                <a:ext cx="0" cy="137"/>
              </a:xfrm>
              <a:prstGeom prst="line">
                <a:avLst/>
              </a:prstGeom>
              <a:noFill/>
              <a:ln w="9525">
                <a:solidFill>
                  <a:srgbClr val="FF0000"/>
                </a:solidFill>
                <a:round/>
                <a:headEnd/>
                <a:tailEnd/>
              </a:ln>
            </p:spPr>
            <p:txBody>
              <a:bodyPr wrap="none" anchor="ctr"/>
              <a:lstStyle/>
              <a:p>
                <a:endParaRPr lang="fr-CH">
                  <a:solidFill>
                    <a:srgbClr val="2B6959"/>
                  </a:solidFill>
                  <a:latin typeface="Arial" panose="020B0604020202020204" pitchFamily="34" charset="0"/>
                  <a:cs typeface="Arial" panose="020B0604020202020204" pitchFamily="34" charset="0"/>
                </a:endParaRPr>
              </a:p>
            </p:txBody>
          </p:sp>
          <p:sp>
            <p:nvSpPr>
              <p:cNvPr id="53" name="Line 36">
                <a:extLst>
                  <a:ext uri="{FF2B5EF4-FFF2-40B4-BE49-F238E27FC236}">
                    <a16:creationId xmlns:a16="http://schemas.microsoft.com/office/drawing/2014/main" id="{64418E31-3ADA-4297-81B5-60390B0B5515}"/>
                  </a:ext>
                </a:extLst>
              </p:cNvPr>
              <p:cNvSpPr>
                <a:spLocks noChangeShapeType="1"/>
              </p:cNvSpPr>
              <p:nvPr/>
            </p:nvSpPr>
            <p:spPr bwMode="auto">
              <a:xfrm flipH="1">
                <a:off x="4241" y="3475"/>
                <a:ext cx="91" cy="46"/>
              </a:xfrm>
              <a:prstGeom prst="line">
                <a:avLst/>
              </a:prstGeom>
              <a:noFill/>
              <a:ln w="9525">
                <a:solidFill>
                  <a:srgbClr val="FF0000"/>
                </a:solidFill>
                <a:round/>
                <a:headEnd/>
                <a:tailEnd/>
              </a:ln>
            </p:spPr>
            <p:txBody>
              <a:bodyPr wrap="none" anchor="ctr"/>
              <a:lstStyle/>
              <a:p>
                <a:endParaRPr lang="fr-CH">
                  <a:solidFill>
                    <a:srgbClr val="2B6959"/>
                  </a:solidFill>
                  <a:latin typeface="Arial" panose="020B0604020202020204" pitchFamily="34" charset="0"/>
                  <a:cs typeface="Arial" panose="020B0604020202020204" pitchFamily="34" charset="0"/>
                </a:endParaRPr>
              </a:p>
            </p:txBody>
          </p:sp>
          <p:sp>
            <p:nvSpPr>
              <p:cNvPr id="54" name="Line 37">
                <a:extLst>
                  <a:ext uri="{FF2B5EF4-FFF2-40B4-BE49-F238E27FC236}">
                    <a16:creationId xmlns:a16="http://schemas.microsoft.com/office/drawing/2014/main" id="{6B67B893-0269-414E-84C5-67B4BE8A07CB}"/>
                  </a:ext>
                </a:extLst>
              </p:cNvPr>
              <p:cNvSpPr>
                <a:spLocks noChangeShapeType="1"/>
              </p:cNvSpPr>
              <p:nvPr/>
            </p:nvSpPr>
            <p:spPr bwMode="auto">
              <a:xfrm flipH="1" flipV="1">
                <a:off x="4241" y="3430"/>
                <a:ext cx="91" cy="45"/>
              </a:xfrm>
              <a:prstGeom prst="line">
                <a:avLst/>
              </a:prstGeom>
              <a:noFill/>
              <a:ln w="9525">
                <a:solidFill>
                  <a:srgbClr val="FF0000"/>
                </a:solidFill>
                <a:round/>
                <a:headEnd/>
                <a:tailEnd/>
              </a:ln>
            </p:spPr>
            <p:txBody>
              <a:bodyPr wrap="none" anchor="ctr"/>
              <a:lstStyle/>
              <a:p>
                <a:endParaRPr lang="fr-CH">
                  <a:solidFill>
                    <a:srgbClr val="2B6959"/>
                  </a:solidFill>
                  <a:latin typeface="Arial" panose="020B0604020202020204" pitchFamily="34" charset="0"/>
                  <a:cs typeface="Arial" panose="020B0604020202020204" pitchFamily="34" charset="0"/>
                </a:endParaRPr>
              </a:p>
            </p:txBody>
          </p:sp>
        </p:grpSp>
        <p:grpSp>
          <p:nvGrpSpPr>
            <p:cNvPr id="28" name="Group 38">
              <a:extLst>
                <a:ext uri="{FF2B5EF4-FFF2-40B4-BE49-F238E27FC236}">
                  <a16:creationId xmlns:a16="http://schemas.microsoft.com/office/drawing/2014/main" id="{7AC71D5E-378D-471B-93C8-03056D5279C2}"/>
                </a:ext>
              </a:extLst>
            </p:cNvPr>
            <p:cNvGrpSpPr>
              <a:grpSpLocks/>
            </p:cNvGrpSpPr>
            <p:nvPr/>
          </p:nvGrpSpPr>
          <p:grpSpPr bwMode="auto">
            <a:xfrm rot="1695278">
              <a:off x="3560" y="3801"/>
              <a:ext cx="227" cy="312"/>
              <a:chOff x="4241" y="3158"/>
              <a:chExt cx="317" cy="454"/>
            </a:xfrm>
          </p:grpSpPr>
          <p:sp>
            <p:nvSpPr>
              <p:cNvPr id="43" name="Line 39">
                <a:extLst>
                  <a:ext uri="{FF2B5EF4-FFF2-40B4-BE49-F238E27FC236}">
                    <a16:creationId xmlns:a16="http://schemas.microsoft.com/office/drawing/2014/main" id="{C4D6E645-0A71-4111-9601-938795A75653}"/>
                  </a:ext>
                </a:extLst>
              </p:cNvPr>
              <p:cNvSpPr>
                <a:spLocks noChangeShapeType="1"/>
              </p:cNvSpPr>
              <p:nvPr/>
            </p:nvSpPr>
            <p:spPr bwMode="auto">
              <a:xfrm flipV="1">
                <a:off x="4332" y="3158"/>
                <a:ext cx="45" cy="317"/>
              </a:xfrm>
              <a:prstGeom prst="line">
                <a:avLst/>
              </a:prstGeom>
              <a:noFill/>
              <a:ln w="9525">
                <a:solidFill>
                  <a:srgbClr val="FF0000"/>
                </a:solidFill>
                <a:round/>
                <a:headEnd/>
                <a:tailEnd/>
              </a:ln>
            </p:spPr>
            <p:txBody>
              <a:bodyPr wrap="none" anchor="ctr"/>
              <a:lstStyle/>
              <a:p>
                <a:endParaRPr lang="fr-CH">
                  <a:solidFill>
                    <a:srgbClr val="2B6959"/>
                  </a:solidFill>
                  <a:latin typeface="Arial" panose="020B0604020202020204" pitchFamily="34" charset="0"/>
                  <a:cs typeface="Arial" panose="020B0604020202020204" pitchFamily="34" charset="0"/>
                </a:endParaRPr>
              </a:p>
            </p:txBody>
          </p:sp>
          <p:sp>
            <p:nvSpPr>
              <p:cNvPr id="44" name="Line 40">
                <a:extLst>
                  <a:ext uri="{FF2B5EF4-FFF2-40B4-BE49-F238E27FC236}">
                    <a16:creationId xmlns:a16="http://schemas.microsoft.com/office/drawing/2014/main" id="{09E48B15-A58C-4C43-9C2A-E0E5D15BDA9A}"/>
                  </a:ext>
                </a:extLst>
              </p:cNvPr>
              <p:cNvSpPr>
                <a:spLocks noChangeShapeType="1"/>
              </p:cNvSpPr>
              <p:nvPr/>
            </p:nvSpPr>
            <p:spPr bwMode="auto">
              <a:xfrm flipV="1">
                <a:off x="4332" y="3339"/>
                <a:ext cx="226" cy="136"/>
              </a:xfrm>
              <a:prstGeom prst="line">
                <a:avLst/>
              </a:prstGeom>
              <a:noFill/>
              <a:ln w="9525">
                <a:solidFill>
                  <a:srgbClr val="FF0000"/>
                </a:solidFill>
                <a:round/>
                <a:headEnd/>
                <a:tailEnd/>
              </a:ln>
            </p:spPr>
            <p:txBody>
              <a:bodyPr wrap="none" anchor="ctr"/>
              <a:lstStyle/>
              <a:p>
                <a:endParaRPr lang="fr-CH">
                  <a:solidFill>
                    <a:srgbClr val="2B6959"/>
                  </a:solidFill>
                  <a:latin typeface="Arial" panose="020B0604020202020204" pitchFamily="34" charset="0"/>
                  <a:cs typeface="Arial" panose="020B0604020202020204" pitchFamily="34" charset="0"/>
                </a:endParaRPr>
              </a:p>
            </p:txBody>
          </p:sp>
          <p:sp>
            <p:nvSpPr>
              <p:cNvPr id="45" name="Line 41">
                <a:extLst>
                  <a:ext uri="{FF2B5EF4-FFF2-40B4-BE49-F238E27FC236}">
                    <a16:creationId xmlns:a16="http://schemas.microsoft.com/office/drawing/2014/main" id="{6E809CFD-ACAA-4074-A29E-E62D0349009D}"/>
                  </a:ext>
                </a:extLst>
              </p:cNvPr>
              <p:cNvSpPr>
                <a:spLocks noChangeShapeType="1"/>
              </p:cNvSpPr>
              <p:nvPr/>
            </p:nvSpPr>
            <p:spPr bwMode="auto">
              <a:xfrm>
                <a:off x="4332" y="3475"/>
                <a:ext cx="226" cy="91"/>
              </a:xfrm>
              <a:prstGeom prst="line">
                <a:avLst/>
              </a:prstGeom>
              <a:noFill/>
              <a:ln w="9525">
                <a:solidFill>
                  <a:srgbClr val="FF0000"/>
                </a:solidFill>
                <a:round/>
                <a:headEnd/>
                <a:tailEnd/>
              </a:ln>
            </p:spPr>
            <p:txBody>
              <a:bodyPr wrap="none" anchor="ctr"/>
              <a:lstStyle/>
              <a:p>
                <a:endParaRPr lang="fr-CH">
                  <a:solidFill>
                    <a:srgbClr val="2B6959"/>
                  </a:solidFill>
                  <a:latin typeface="Arial" panose="020B0604020202020204" pitchFamily="34" charset="0"/>
                  <a:cs typeface="Arial" panose="020B0604020202020204" pitchFamily="34" charset="0"/>
                </a:endParaRPr>
              </a:p>
            </p:txBody>
          </p:sp>
          <p:sp>
            <p:nvSpPr>
              <p:cNvPr id="46" name="Line 42">
                <a:extLst>
                  <a:ext uri="{FF2B5EF4-FFF2-40B4-BE49-F238E27FC236}">
                    <a16:creationId xmlns:a16="http://schemas.microsoft.com/office/drawing/2014/main" id="{2CEDFA68-CE4F-403F-AF5A-171B8A5D2A3C}"/>
                  </a:ext>
                </a:extLst>
              </p:cNvPr>
              <p:cNvSpPr>
                <a:spLocks noChangeShapeType="1"/>
              </p:cNvSpPr>
              <p:nvPr/>
            </p:nvSpPr>
            <p:spPr bwMode="auto">
              <a:xfrm>
                <a:off x="4332" y="3475"/>
                <a:ext cx="0" cy="137"/>
              </a:xfrm>
              <a:prstGeom prst="line">
                <a:avLst/>
              </a:prstGeom>
              <a:noFill/>
              <a:ln w="9525">
                <a:solidFill>
                  <a:srgbClr val="FF0000"/>
                </a:solidFill>
                <a:round/>
                <a:headEnd/>
                <a:tailEnd/>
              </a:ln>
            </p:spPr>
            <p:txBody>
              <a:bodyPr wrap="none" anchor="ctr"/>
              <a:lstStyle/>
              <a:p>
                <a:endParaRPr lang="fr-CH">
                  <a:solidFill>
                    <a:srgbClr val="2B6959"/>
                  </a:solidFill>
                  <a:latin typeface="Arial" panose="020B0604020202020204" pitchFamily="34" charset="0"/>
                  <a:cs typeface="Arial" panose="020B0604020202020204" pitchFamily="34" charset="0"/>
                </a:endParaRPr>
              </a:p>
            </p:txBody>
          </p:sp>
          <p:sp>
            <p:nvSpPr>
              <p:cNvPr id="47" name="Line 43">
                <a:extLst>
                  <a:ext uri="{FF2B5EF4-FFF2-40B4-BE49-F238E27FC236}">
                    <a16:creationId xmlns:a16="http://schemas.microsoft.com/office/drawing/2014/main" id="{A8A7F7E4-BA6E-4DD5-B5EE-C35BD93738B4}"/>
                  </a:ext>
                </a:extLst>
              </p:cNvPr>
              <p:cNvSpPr>
                <a:spLocks noChangeShapeType="1"/>
              </p:cNvSpPr>
              <p:nvPr/>
            </p:nvSpPr>
            <p:spPr bwMode="auto">
              <a:xfrm flipH="1">
                <a:off x="4241" y="3475"/>
                <a:ext cx="91" cy="46"/>
              </a:xfrm>
              <a:prstGeom prst="line">
                <a:avLst/>
              </a:prstGeom>
              <a:noFill/>
              <a:ln w="9525">
                <a:solidFill>
                  <a:srgbClr val="FF0000"/>
                </a:solidFill>
                <a:round/>
                <a:headEnd/>
                <a:tailEnd/>
              </a:ln>
            </p:spPr>
            <p:txBody>
              <a:bodyPr wrap="none" anchor="ctr"/>
              <a:lstStyle/>
              <a:p>
                <a:endParaRPr lang="fr-CH">
                  <a:solidFill>
                    <a:srgbClr val="2B6959"/>
                  </a:solidFill>
                  <a:latin typeface="Arial" panose="020B0604020202020204" pitchFamily="34" charset="0"/>
                  <a:cs typeface="Arial" panose="020B0604020202020204" pitchFamily="34" charset="0"/>
                </a:endParaRPr>
              </a:p>
            </p:txBody>
          </p:sp>
          <p:sp>
            <p:nvSpPr>
              <p:cNvPr id="48" name="Line 44">
                <a:extLst>
                  <a:ext uri="{FF2B5EF4-FFF2-40B4-BE49-F238E27FC236}">
                    <a16:creationId xmlns:a16="http://schemas.microsoft.com/office/drawing/2014/main" id="{B160F71F-D587-4D87-8984-A968CA9D34E7}"/>
                  </a:ext>
                </a:extLst>
              </p:cNvPr>
              <p:cNvSpPr>
                <a:spLocks noChangeShapeType="1"/>
              </p:cNvSpPr>
              <p:nvPr/>
            </p:nvSpPr>
            <p:spPr bwMode="auto">
              <a:xfrm flipH="1" flipV="1">
                <a:off x="4241" y="3430"/>
                <a:ext cx="91" cy="45"/>
              </a:xfrm>
              <a:prstGeom prst="line">
                <a:avLst/>
              </a:prstGeom>
              <a:noFill/>
              <a:ln w="9525">
                <a:solidFill>
                  <a:srgbClr val="FF0000"/>
                </a:solidFill>
                <a:round/>
                <a:headEnd/>
                <a:tailEnd/>
              </a:ln>
            </p:spPr>
            <p:txBody>
              <a:bodyPr wrap="none" anchor="ctr"/>
              <a:lstStyle/>
              <a:p>
                <a:endParaRPr lang="fr-CH">
                  <a:solidFill>
                    <a:srgbClr val="2B6959"/>
                  </a:solidFill>
                  <a:latin typeface="Arial" panose="020B0604020202020204" pitchFamily="34" charset="0"/>
                  <a:cs typeface="Arial" panose="020B0604020202020204" pitchFamily="34" charset="0"/>
                </a:endParaRPr>
              </a:p>
            </p:txBody>
          </p:sp>
        </p:grpSp>
        <p:grpSp>
          <p:nvGrpSpPr>
            <p:cNvPr id="29" name="Group 45">
              <a:extLst>
                <a:ext uri="{FF2B5EF4-FFF2-40B4-BE49-F238E27FC236}">
                  <a16:creationId xmlns:a16="http://schemas.microsoft.com/office/drawing/2014/main" id="{AD37801E-E4AC-4286-A126-24D61E9D7AF0}"/>
                </a:ext>
              </a:extLst>
            </p:cNvPr>
            <p:cNvGrpSpPr>
              <a:grpSpLocks/>
            </p:cNvGrpSpPr>
            <p:nvPr/>
          </p:nvGrpSpPr>
          <p:grpSpPr bwMode="auto">
            <a:xfrm rot="6687049">
              <a:off x="3287" y="2765"/>
              <a:ext cx="317" cy="454"/>
              <a:chOff x="4241" y="3158"/>
              <a:chExt cx="317" cy="454"/>
            </a:xfrm>
          </p:grpSpPr>
          <p:sp>
            <p:nvSpPr>
              <p:cNvPr id="37" name="Line 46">
                <a:extLst>
                  <a:ext uri="{FF2B5EF4-FFF2-40B4-BE49-F238E27FC236}">
                    <a16:creationId xmlns:a16="http://schemas.microsoft.com/office/drawing/2014/main" id="{810A24F7-6CA4-4A82-831A-7A726F81013A}"/>
                  </a:ext>
                </a:extLst>
              </p:cNvPr>
              <p:cNvSpPr>
                <a:spLocks noChangeShapeType="1"/>
              </p:cNvSpPr>
              <p:nvPr/>
            </p:nvSpPr>
            <p:spPr bwMode="auto">
              <a:xfrm flipV="1">
                <a:off x="4332" y="3158"/>
                <a:ext cx="45" cy="317"/>
              </a:xfrm>
              <a:prstGeom prst="line">
                <a:avLst/>
              </a:prstGeom>
              <a:noFill/>
              <a:ln w="9525">
                <a:solidFill>
                  <a:srgbClr val="FF0000"/>
                </a:solidFill>
                <a:round/>
                <a:headEnd/>
                <a:tailEnd/>
              </a:ln>
            </p:spPr>
            <p:txBody>
              <a:bodyPr wrap="none" anchor="ctr"/>
              <a:lstStyle/>
              <a:p>
                <a:endParaRPr lang="fr-CH">
                  <a:solidFill>
                    <a:srgbClr val="2B6959"/>
                  </a:solidFill>
                  <a:latin typeface="Arial" panose="020B0604020202020204" pitchFamily="34" charset="0"/>
                  <a:cs typeface="Arial" panose="020B0604020202020204" pitchFamily="34" charset="0"/>
                </a:endParaRPr>
              </a:p>
            </p:txBody>
          </p:sp>
          <p:sp>
            <p:nvSpPr>
              <p:cNvPr id="38" name="Line 47">
                <a:extLst>
                  <a:ext uri="{FF2B5EF4-FFF2-40B4-BE49-F238E27FC236}">
                    <a16:creationId xmlns:a16="http://schemas.microsoft.com/office/drawing/2014/main" id="{265F245B-D964-4A05-8F99-C9480521CEA3}"/>
                  </a:ext>
                </a:extLst>
              </p:cNvPr>
              <p:cNvSpPr>
                <a:spLocks noChangeShapeType="1"/>
              </p:cNvSpPr>
              <p:nvPr/>
            </p:nvSpPr>
            <p:spPr bwMode="auto">
              <a:xfrm flipV="1">
                <a:off x="4332" y="3339"/>
                <a:ext cx="226" cy="136"/>
              </a:xfrm>
              <a:prstGeom prst="line">
                <a:avLst/>
              </a:prstGeom>
              <a:noFill/>
              <a:ln w="9525">
                <a:solidFill>
                  <a:srgbClr val="FF0000"/>
                </a:solidFill>
                <a:round/>
                <a:headEnd/>
                <a:tailEnd/>
              </a:ln>
            </p:spPr>
            <p:txBody>
              <a:bodyPr wrap="none" anchor="ctr"/>
              <a:lstStyle/>
              <a:p>
                <a:endParaRPr lang="fr-CH">
                  <a:solidFill>
                    <a:srgbClr val="2B6959"/>
                  </a:solidFill>
                  <a:latin typeface="Arial" panose="020B0604020202020204" pitchFamily="34" charset="0"/>
                  <a:cs typeface="Arial" panose="020B0604020202020204" pitchFamily="34" charset="0"/>
                </a:endParaRPr>
              </a:p>
            </p:txBody>
          </p:sp>
          <p:sp>
            <p:nvSpPr>
              <p:cNvPr id="39" name="Line 48">
                <a:extLst>
                  <a:ext uri="{FF2B5EF4-FFF2-40B4-BE49-F238E27FC236}">
                    <a16:creationId xmlns:a16="http://schemas.microsoft.com/office/drawing/2014/main" id="{37ADDEF6-92FA-4B50-A1B6-AEAF2FEB19C2}"/>
                  </a:ext>
                </a:extLst>
              </p:cNvPr>
              <p:cNvSpPr>
                <a:spLocks noChangeShapeType="1"/>
              </p:cNvSpPr>
              <p:nvPr/>
            </p:nvSpPr>
            <p:spPr bwMode="auto">
              <a:xfrm>
                <a:off x="4332" y="3475"/>
                <a:ext cx="226" cy="91"/>
              </a:xfrm>
              <a:prstGeom prst="line">
                <a:avLst/>
              </a:prstGeom>
              <a:noFill/>
              <a:ln w="9525">
                <a:solidFill>
                  <a:srgbClr val="FF0000"/>
                </a:solidFill>
                <a:round/>
                <a:headEnd/>
                <a:tailEnd/>
              </a:ln>
            </p:spPr>
            <p:txBody>
              <a:bodyPr wrap="none" anchor="ctr"/>
              <a:lstStyle/>
              <a:p>
                <a:endParaRPr lang="fr-CH">
                  <a:solidFill>
                    <a:srgbClr val="2B6959"/>
                  </a:solidFill>
                  <a:latin typeface="Arial" panose="020B0604020202020204" pitchFamily="34" charset="0"/>
                  <a:cs typeface="Arial" panose="020B0604020202020204" pitchFamily="34" charset="0"/>
                </a:endParaRPr>
              </a:p>
            </p:txBody>
          </p:sp>
          <p:sp>
            <p:nvSpPr>
              <p:cNvPr id="40" name="Line 49">
                <a:extLst>
                  <a:ext uri="{FF2B5EF4-FFF2-40B4-BE49-F238E27FC236}">
                    <a16:creationId xmlns:a16="http://schemas.microsoft.com/office/drawing/2014/main" id="{2BF7E34E-0EDA-499D-8B3A-F1049C69BDCB}"/>
                  </a:ext>
                </a:extLst>
              </p:cNvPr>
              <p:cNvSpPr>
                <a:spLocks noChangeShapeType="1"/>
              </p:cNvSpPr>
              <p:nvPr/>
            </p:nvSpPr>
            <p:spPr bwMode="auto">
              <a:xfrm>
                <a:off x="4332" y="3475"/>
                <a:ext cx="0" cy="137"/>
              </a:xfrm>
              <a:prstGeom prst="line">
                <a:avLst/>
              </a:prstGeom>
              <a:noFill/>
              <a:ln w="9525">
                <a:solidFill>
                  <a:srgbClr val="FF0000"/>
                </a:solidFill>
                <a:round/>
                <a:headEnd/>
                <a:tailEnd/>
              </a:ln>
            </p:spPr>
            <p:txBody>
              <a:bodyPr wrap="none" anchor="ctr"/>
              <a:lstStyle/>
              <a:p>
                <a:endParaRPr lang="fr-CH">
                  <a:solidFill>
                    <a:srgbClr val="2B6959"/>
                  </a:solidFill>
                  <a:latin typeface="Arial" panose="020B0604020202020204" pitchFamily="34" charset="0"/>
                  <a:cs typeface="Arial" panose="020B0604020202020204" pitchFamily="34" charset="0"/>
                </a:endParaRPr>
              </a:p>
            </p:txBody>
          </p:sp>
          <p:sp>
            <p:nvSpPr>
              <p:cNvPr id="41" name="Line 50">
                <a:extLst>
                  <a:ext uri="{FF2B5EF4-FFF2-40B4-BE49-F238E27FC236}">
                    <a16:creationId xmlns:a16="http://schemas.microsoft.com/office/drawing/2014/main" id="{BDE4A4D9-2506-4B64-B16C-8B252A943C56}"/>
                  </a:ext>
                </a:extLst>
              </p:cNvPr>
              <p:cNvSpPr>
                <a:spLocks noChangeShapeType="1"/>
              </p:cNvSpPr>
              <p:nvPr/>
            </p:nvSpPr>
            <p:spPr bwMode="auto">
              <a:xfrm flipH="1">
                <a:off x="4241" y="3475"/>
                <a:ext cx="91" cy="46"/>
              </a:xfrm>
              <a:prstGeom prst="line">
                <a:avLst/>
              </a:prstGeom>
              <a:noFill/>
              <a:ln w="9525">
                <a:solidFill>
                  <a:srgbClr val="FF0000"/>
                </a:solidFill>
                <a:round/>
                <a:headEnd/>
                <a:tailEnd/>
              </a:ln>
            </p:spPr>
            <p:txBody>
              <a:bodyPr wrap="none" anchor="ctr"/>
              <a:lstStyle/>
              <a:p>
                <a:endParaRPr lang="fr-CH">
                  <a:solidFill>
                    <a:srgbClr val="2B6959"/>
                  </a:solidFill>
                  <a:latin typeface="Arial" panose="020B0604020202020204" pitchFamily="34" charset="0"/>
                  <a:cs typeface="Arial" panose="020B0604020202020204" pitchFamily="34" charset="0"/>
                </a:endParaRPr>
              </a:p>
            </p:txBody>
          </p:sp>
          <p:sp>
            <p:nvSpPr>
              <p:cNvPr id="42" name="Line 51">
                <a:extLst>
                  <a:ext uri="{FF2B5EF4-FFF2-40B4-BE49-F238E27FC236}">
                    <a16:creationId xmlns:a16="http://schemas.microsoft.com/office/drawing/2014/main" id="{4AA04A4A-E4EF-4898-8AF6-67562C6AB2F6}"/>
                  </a:ext>
                </a:extLst>
              </p:cNvPr>
              <p:cNvSpPr>
                <a:spLocks noChangeShapeType="1"/>
              </p:cNvSpPr>
              <p:nvPr/>
            </p:nvSpPr>
            <p:spPr bwMode="auto">
              <a:xfrm flipH="1" flipV="1">
                <a:off x="4241" y="3430"/>
                <a:ext cx="91" cy="45"/>
              </a:xfrm>
              <a:prstGeom prst="line">
                <a:avLst/>
              </a:prstGeom>
              <a:noFill/>
              <a:ln w="9525">
                <a:solidFill>
                  <a:srgbClr val="FF0000"/>
                </a:solidFill>
                <a:round/>
                <a:headEnd/>
                <a:tailEnd/>
              </a:ln>
            </p:spPr>
            <p:txBody>
              <a:bodyPr wrap="none" anchor="ctr"/>
              <a:lstStyle/>
              <a:p>
                <a:endParaRPr lang="fr-CH">
                  <a:solidFill>
                    <a:srgbClr val="2B6959"/>
                  </a:solidFill>
                  <a:latin typeface="Arial" panose="020B0604020202020204" pitchFamily="34" charset="0"/>
                  <a:cs typeface="Arial" panose="020B0604020202020204" pitchFamily="34" charset="0"/>
                </a:endParaRPr>
              </a:p>
            </p:txBody>
          </p:sp>
        </p:grpSp>
        <p:grpSp>
          <p:nvGrpSpPr>
            <p:cNvPr id="30" name="Group 52">
              <a:extLst>
                <a:ext uri="{FF2B5EF4-FFF2-40B4-BE49-F238E27FC236}">
                  <a16:creationId xmlns:a16="http://schemas.microsoft.com/office/drawing/2014/main" id="{ECCD79DF-C669-4D31-B841-B40E9271E1A3}"/>
                </a:ext>
              </a:extLst>
            </p:cNvPr>
            <p:cNvGrpSpPr>
              <a:grpSpLocks/>
            </p:cNvGrpSpPr>
            <p:nvPr/>
          </p:nvGrpSpPr>
          <p:grpSpPr bwMode="auto">
            <a:xfrm rot="6687049">
              <a:off x="3397" y="3240"/>
              <a:ext cx="317" cy="245"/>
              <a:chOff x="4241" y="3158"/>
              <a:chExt cx="317" cy="454"/>
            </a:xfrm>
          </p:grpSpPr>
          <p:sp>
            <p:nvSpPr>
              <p:cNvPr id="31" name="Line 53">
                <a:extLst>
                  <a:ext uri="{FF2B5EF4-FFF2-40B4-BE49-F238E27FC236}">
                    <a16:creationId xmlns:a16="http://schemas.microsoft.com/office/drawing/2014/main" id="{5FA5F8B9-7DB0-4673-9BC0-5AC0460ED450}"/>
                  </a:ext>
                </a:extLst>
              </p:cNvPr>
              <p:cNvSpPr>
                <a:spLocks noChangeShapeType="1"/>
              </p:cNvSpPr>
              <p:nvPr/>
            </p:nvSpPr>
            <p:spPr bwMode="auto">
              <a:xfrm flipV="1">
                <a:off x="4332" y="3158"/>
                <a:ext cx="45" cy="317"/>
              </a:xfrm>
              <a:prstGeom prst="line">
                <a:avLst/>
              </a:prstGeom>
              <a:noFill/>
              <a:ln w="9525">
                <a:solidFill>
                  <a:srgbClr val="FF0000"/>
                </a:solidFill>
                <a:round/>
                <a:headEnd/>
                <a:tailEnd/>
              </a:ln>
            </p:spPr>
            <p:txBody>
              <a:bodyPr wrap="none" anchor="ctr"/>
              <a:lstStyle/>
              <a:p>
                <a:endParaRPr lang="fr-CH">
                  <a:solidFill>
                    <a:srgbClr val="2B6959"/>
                  </a:solidFill>
                  <a:latin typeface="Arial" panose="020B0604020202020204" pitchFamily="34" charset="0"/>
                  <a:cs typeface="Arial" panose="020B0604020202020204" pitchFamily="34" charset="0"/>
                </a:endParaRPr>
              </a:p>
            </p:txBody>
          </p:sp>
          <p:sp>
            <p:nvSpPr>
              <p:cNvPr id="32" name="Line 54">
                <a:extLst>
                  <a:ext uri="{FF2B5EF4-FFF2-40B4-BE49-F238E27FC236}">
                    <a16:creationId xmlns:a16="http://schemas.microsoft.com/office/drawing/2014/main" id="{13FEE3EA-40EE-44A3-9282-1F42F121C65B}"/>
                  </a:ext>
                </a:extLst>
              </p:cNvPr>
              <p:cNvSpPr>
                <a:spLocks noChangeShapeType="1"/>
              </p:cNvSpPr>
              <p:nvPr/>
            </p:nvSpPr>
            <p:spPr bwMode="auto">
              <a:xfrm flipV="1">
                <a:off x="4332" y="3339"/>
                <a:ext cx="226" cy="136"/>
              </a:xfrm>
              <a:prstGeom prst="line">
                <a:avLst/>
              </a:prstGeom>
              <a:noFill/>
              <a:ln w="9525">
                <a:solidFill>
                  <a:srgbClr val="FF0000"/>
                </a:solidFill>
                <a:round/>
                <a:headEnd/>
                <a:tailEnd/>
              </a:ln>
            </p:spPr>
            <p:txBody>
              <a:bodyPr wrap="none" anchor="ctr"/>
              <a:lstStyle/>
              <a:p>
                <a:endParaRPr lang="fr-CH">
                  <a:solidFill>
                    <a:srgbClr val="2B6959"/>
                  </a:solidFill>
                  <a:latin typeface="Arial" panose="020B0604020202020204" pitchFamily="34" charset="0"/>
                  <a:cs typeface="Arial" panose="020B0604020202020204" pitchFamily="34" charset="0"/>
                </a:endParaRPr>
              </a:p>
            </p:txBody>
          </p:sp>
          <p:sp>
            <p:nvSpPr>
              <p:cNvPr id="33" name="Line 55">
                <a:extLst>
                  <a:ext uri="{FF2B5EF4-FFF2-40B4-BE49-F238E27FC236}">
                    <a16:creationId xmlns:a16="http://schemas.microsoft.com/office/drawing/2014/main" id="{6850770A-100F-45BE-B190-C286395FC1A7}"/>
                  </a:ext>
                </a:extLst>
              </p:cNvPr>
              <p:cNvSpPr>
                <a:spLocks noChangeShapeType="1"/>
              </p:cNvSpPr>
              <p:nvPr/>
            </p:nvSpPr>
            <p:spPr bwMode="auto">
              <a:xfrm>
                <a:off x="4332" y="3475"/>
                <a:ext cx="226" cy="91"/>
              </a:xfrm>
              <a:prstGeom prst="line">
                <a:avLst/>
              </a:prstGeom>
              <a:noFill/>
              <a:ln w="9525">
                <a:solidFill>
                  <a:srgbClr val="FF0000"/>
                </a:solidFill>
                <a:round/>
                <a:headEnd/>
                <a:tailEnd/>
              </a:ln>
            </p:spPr>
            <p:txBody>
              <a:bodyPr wrap="none" anchor="ctr"/>
              <a:lstStyle/>
              <a:p>
                <a:endParaRPr lang="fr-CH">
                  <a:solidFill>
                    <a:srgbClr val="2B6959"/>
                  </a:solidFill>
                  <a:latin typeface="Arial" panose="020B0604020202020204" pitchFamily="34" charset="0"/>
                  <a:cs typeface="Arial" panose="020B0604020202020204" pitchFamily="34" charset="0"/>
                </a:endParaRPr>
              </a:p>
            </p:txBody>
          </p:sp>
          <p:sp>
            <p:nvSpPr>
              <p:cNvPr id="34" name="Line 56">
                <a:extLst>
                  <a:ext uri="{FF2B5EF4-FFF2-40B4-BE49-F238E27FC236}">
                    <a16:creationId xmlns:a16="http://schemas.microsoft.com/office/drawing/2014/main" id="{3CEF4880-3D55-4495-A885-67815C38A7C1}"/>
                  </a:ext>
                </a:extLst>
              </p:cNvPr>
              <p:cNvSpPr>
                <a:spLocks noChangeShapeType="1"/>
              </p:cNvSpPr>
              <p:nvPr/>
            </p:nvSpPr>
            <p:spPr bwMode="auto">
              <a:xfrm>
                <a:off x="4332" y="3475"/>
                <a:ext cx="0" cy="137"/>
              </a:xfrm>
              <a:prstGeom prst="line">
                <a:avLst/>
              </a:prstGeom>
              <a:noFill/>
              <a:ln w="9525">
                <a:solidFill>
                  <a:srgbClr val="FF0000"/>
                </a:solidFill>
                <a:round/>
                <a:headEnd/>
                <a:tailEnd/>
              </a:ln>
            </p:spPr>
            <p:txBody>
              <a:bodyPr wrap="none" anchor="ctr"/>
              <a:lstStyle/>
              <a:p>
                <a:endParaRPr lang="fr-CH">
                  <a:solidFill>
                    <a:srgbClr val="2B6959"/>
                  </a:solidFill>
                  <a:latin typeface="Arial" panose="020B0604020202020204" pitchFamily="34" charset="0"/>
                  <a:cs typeface="Arial" panose="020B0604020202020204" pitchFamily="34" charset="0"/>
                </a:endParaRPr>
              </a:p>
            </p:txBody>
          </p:sp>
          <p:sp>
            <p:nvSpPr>
              <p:cNvPr id="35" name="Line 57">
                <a:extLst>
                  <a:ext uri="{FF2B5EF4-FFF2-40B4-BE49-F238E27FC236}">
                    <a16:creationId xmlns:a16="http://schemas.microsoft.com/office/drawing/2014/main" id="{3F91CA23-0675-4F65-9A2D-41A4C4AB3741}"/>
                  </a:ext>
                </a:extLst>
              </p:cNvPr>
              <p:cNvSpPr>
                <a:spLocks noChangeShapeType="1"/>
              </p:cNvSpPr>
              <p:nvPr/>
            </p:nvSpPr>
            <p:spPr bwMode="auto">
              <a:xfrm flipH="1">
                <a:off x="4241" y="3475"/>
                <a:ext cx="91" cy="46"/>
              </a:xfrm>
              <a:prstGeom prst="line">
                <a:avLst/>
              </a:prstGeom>
              <a:noFill/>
              <a:ln w="9525">
                <a:solidFill>
                  <a:srgbClr val="FF0000"/>
                </a:solidFill>
                <a:round/>
                <a:headEnd/>
                <a:tailEnd/>
              </a:ln>
            </p:spPr>
            <p:txBody>
              <a:bodyPr wrap="none" anchor="ctr"/>
              <a:lstStyle/>
              <a:p>
                <a:endParaRPr lang="fr-CH">
                  <a:solidFill>
                    <a:srgbClr val="2B6959"/>
                  </a:solidFill>
                  <a:latin typeface="Arial" panose="020B0604020202020204" pitchFamily="34" charset="0"/>
                  <a:cs typeface="Arial" panose="020B0604020202020204" pitchFamily="34" charset="0"/>
                </a:endParaRPr>
              </a:p>
            </p:txBody>
          </p:sp>
          <p:sp>
            <p:nvSpPr>
              <p:cNvPr id="36" name="Line 58">
                <a:extLst>
                  <a:ext uri="{FF2B5EF4-FFF2-40B4-BE49-F238E27FC236}">
                    <a16:creationId xmlns:a16="http://schemas.microsoft.com/office/drawing/2014/main" id="{6F900D70-1239-4EF2-BB30-7E33B0FD953C}"/>
                  </a:ext>
                </a:extLst>
              </p:cNvPr>
              <p:cNvSpPr>
                <a:spLocks noChangeShapeType="1"/>
              </p:cNvSpPr>
              <p:nvPr/>
            </p:nvSpPr>
            <p:spPr bwMode="auto">
              <a:xfrm flipH="1" flipV="1">
                <a:off x="4241" y="3430"/>
                <a:ext cx="91" cy="45"/>
              </a:xfrm>
              <a:prstGeom prst="line">
                <a:avLst/>
              </a:prstGeom>
              <a:noFill/>
              <a:ln w="9525">
                <a:solidFill>
                  <a:srgbClr val="FF0000"/>
                </a:solidFill>
                <a:round/>
                <a:headEnd/>
                <a:tailEnd/>
              </a:ln>
            </p:spPr>
            <p:txBody>
              <a:bodyPr wrap="none" anchor="ctr"/>
              <a:lstStyle/>
              <a:p>
                <a:endParaRPr lang="fr-CH">
                  <a:solidFill>
                    <a:srgbClr val="2B6959"/>
                  </a:solidFill>
                  <a:latin typeface="Arial" panose="020B0604020202020204" pitchFamily="34" charset="0"/>
                  <a:cs typeface="Arial" panose="020B0604020202020204" pitchFamily="34" charset="0"/>
                </a:endParaRPr>
              </a:p>
            </p:txBody>
          </p:sp>
        </p:grpSp>
      </p:grpSp>
      <p:sp>
        <p:nvSpPr>
          <p:cNvPr id="67" name="Slide Number Placeholder 3">
            <a:extLst>
              <a:ext uri="{FF2B5EF4-FFF2-40B4-BE49-F238E27FC236}">
                <a16:creationId xmlns:a16="http://schemas.microsoft.com/office/drawing/2014/main" id="{2D2C9C54-0586-43F2-B47A-BFC2CA40EA15}"/>
              </a:ext>
            </a:extLst>
          </p:cNvPr>
          <p:cNvSpPr txBox="1">
            <a:spLocks/>
          </p:cNvSpPr>
          <p:nvPr/>
        </p:nvSpPr>
        <p:spPr bwMode="auto">
          <a:xfrm>
            <a:off x="8604448" y="6532462"/>
            <a:ext cx="507896" cy="365125"/>
          </a:xfrm>
          <a:prstGeom prst="rect">
            <a:avLst/>
          </a:prstGeom>
          <a:noFill/>
          <a:ln>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marL="0" algn="r" defTabSz="914400" rtl="0" eaLnBrk="1" fontAlgn="base" latinLnBrk="0" hangingPunct="1">
              <a:spcBef>
                <a:spcPct val="0"/>
              </a:spcBef>
              <a:spcAft>
                <a:spcPct val="0"/>
              </a:spcAft>
              <a:defRPr sz="1200" kern="1200">
                <a:solidFill>
                  <a:srgbClr val="898989"/>
                </a:solidFill>
                <a:latin typeface="Calibri" pitchFamily="34" charset="0"/>
                <a:ea typeface="+mn-ea"/>
                <a:cs typeface="Arial" charset="0"/>
              </a:defRPr>
            </a:lvl1pPr>
            <a:lvl2pPr marL="4572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2pPr>
            <a:lvl3pPr marL="9144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3pPr>
            <a:lvl4pPr marL="13716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4pPr>
            <a:lvl5pPr marL="18288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5pPr>
            <a:lvl6pPr marL="2286000" algn="l" defTabSz="914400" rtl="0" eaLnBrk="1" latinLnBrk="0" hangingPunct="1">
              <a:defRPr sz="1800" kern="1200">
                <a:solidFill>
                  <a:schemeClr val="tx1"/>
                </a:solidFill>
                <a:latin typeface="Calibri" pitchFamily="34" charset="0"/>
                <a:ea typeface="+mn-ea"/>
                <a:cs typeface="Arial" charset="0"/>
              </a:defRPr>
            </a:lvl6pPr>
            <a:lvl7pPr marL="2743200" algn="l" defTabSz="914400" rtl="0" eaLnBrk="1" latinLnBrk="0" hangingPunct="1">
              <a:defRPr sz="1800" kern="1200">
                <a:solidFill>
                  <a:schemeClr val="tx1"/>
                </a:solidFill>
                <a:latin typeface="Calibri" pitchFamily="34" charset="0"/>
                <a:ea typeface="+mn-ea"/>
                <a:cs typeface="Arial" charset="0"/>
              </a:defRPr>
            </a:lvl7pPr>
            <a:lvl8pPr marL="3200400" algn="l" defTabSz="914400" rtl="0" eaLnBrk="1" latinLnBrk="0" hangingPunct="1">
              <a:defRPr sz="1800" kern="1200">
                <a:solidFill>
                  <a:schemeClr val="tx1"/>
                </a:solidFill>
                <a:latin typeface="Calibri" pitchFamily="34" charset="0"/>
                <a:ea typeface="+mn-ea"/>
                <a:cs typeface="Arial" charset="0"/>
              </a:defRPr>
            </a:lvl8pPr>
            <a:lvl9pPr marL="3657600" algn="l" defTabSz="914400" rtl="0" eaLnBrk="1" latinLnBrk="0" hangingPunct="1">
              <a:defRPr sz="1800" kern="1200">
                <a:solidFill>
                  <a:schemeClr val="tx1"/>
                </a:solidFill>
                <a:latin typeface="Calibri" pitchFamily="34" charset="0"/>
                <a:ea typeface="+mn-ea"/>
                <a:cs typeface="Arial" charset="0"/>
              </a:defRPr>
            </a:lvl9pPr>
          </a:lstStyle>
          <a:p>
            <a:fld id="{1F1CFA5E-D7BE-45A1-BD59-8EBEFF519CD8}" type="slidenum">
              <a:rPr lang="en-GB" altLang="en-US" smtClean="0">
                <a:solidFill>
                  <a:schemeClr val="accent1">
                    <a:lumMod val="75000"/>
                  </a:schemeClr>
                </a:solidFill>
              </a:rPr>
              <a:pPr/>
              <a:t>26</a:t>
            </a:fld>
            <a:endParaRPr lang="en-GB" altLang="en-US" dirty="0">
              <a:solidFill>
                <a:schemeClr val="accent1">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01059"/>
                                        </p:tgtEl>
                                        <p:attrNameLst>
                                          <p:attrName>style.visibility</p:attrName>
                                        </p:attrNameLst>
                                      </p:cBhvr>
                                      <p:to>
                                        <p:strVal val="visible"/>
                                      </p:to>
                                    </p:set>
                                    <p:animEffect transition="in" filter="checkerboard(across)">
                                      <p:cBhvr>
                                        <p:cTn id="7" dur="500"/>
                                        <p:tgtEl>
                                          <p:spTgt spid="30105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01072"/>
                                        </p:tgtEl>
                                        <p:attrNameLst>
                                          <p:attrName>style.visibility</p:attrName>
                                        </p:attrNameLst>
                                      </p:cBhvr>
                                      <p:to>
                                        <p:strVal val="visible"/>
                                      </p:to>
                                    </p:set>
                                    <p:animEffect transition="in" filter="checkerboard(across)">
                                      <p:cBhvr>
                                        <p:cTn id="12" dur="500"/>
                                        <p:tgtEl>
                                          <p:spTgt spid="301072"/>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301073"/>
                                        </p:tgtEl>
                                        <p:attrNameLst>
                                          <p:attrName>style.visibility</p:attrName>
                                        </p:attrNameLst>
                                      </p:cBhvr>
                                      <p:to>
                                        <p:strVal val="visible"/>
                                      </p:to>
                                    </p:set>
                                    <p:animEffect transition="in" filter="checkerboard(across)">
                                      <p:cBhvr>
                                        <p:cTn id="15" dur="500"/>
                                        <p:tgtEl>
                                          <p:spTgt spid="301073"/>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301074"/>
                                        </p:tgtEl>
                                        <p:attrNameLst>
                                          <p:attrName>style.visibility</p:attrName>
                                        </p:attrNameLst>
                                      </p:cBhvr>
                                      <p:to>
                                        <p:strVal val="visible"/>
                                      </p:to>
                                    </p:set>
                                    <p:animEffect transition="in" filter="checkerboard(across)">
                                      <p:cBhvr>
                                        <p:cTn id="18" dur="500"/>
                                        <p:tgtEl>
                                          <p:spTgt spid="301074"/>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301075"/>
                                        </p:tgtEl>
                                        <p:attrNameLst>
                                          <p:attrName>style.visibility</p:attrName>
                                        </p:attrNameLst>
                                      </p:cBhvr>
                                      <p:to>
                                        <p:strVal val="visible"/>
                                      </p:to>
                                    </p:set>
                                    <p:animEffect transition="in" filter="checkerboard(across)">
                                      <p:cBhvr>
                                        <p:cTn id="21" dur="500"/>
                                        <p:tgtEl>
                                          <p:spTgt spid="301075"/>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301076"/>
                                        </p:tgtEl>
                                        <p:attrNameLst>
                                          <p:attrName>style.visibility</p:attrName>
                                        </p:attrNameLst>
                                      </p:cBhvr>
                                      <p:to>
                                        <p:strVal val="visible"/>
                                      </p:to>
                                    </p:set>
                                    <p:animEffect transition="in" filter="checkerboard(across)">
                                      <p:cBhvr>
                                        <p:cTn id="24" dur="500"/>
                                        <p:tgtEl>
                                          <p:spTgt spid="301076"/>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301077"/>
                                        </p:tgtEl>
                                        <p:attrNameLst>
                                          <p:attrName>style.visibility</p:attrName>
                                        </p:attrNameLst>
                                      </p:cBhvr>
                                      <p:to>
                                        <p:strVal val="visible"/>
                                      </p:to>
                                    </p:set>
                                    <p:animEffect transition="in" filter="checkerboard(across)">
                                      <p:cBhvr>
                                        <p:cTn id="27" dur="500"/>
                                        <p:tgtEl>
                                          <p:spTgt spid="301077"/>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301078"/>
                                        </p:tgtEl>
                                        <p:attrNameLst>
                                          <p:attrName>style.visibility</p:attrName>
                                        </p:attrNameLst>
                                      </p:cBhvr>
                                      <p:to>
                                        <p:strVal val="visible"/>
                                      </p:to>
                                    </p:set>
                                    <p:animEffect transition="in" filter="checkerboard(across)">
                                      <p:cBhvr>
                                        <p:cTn id="30" dur="500"/>
                                        <p:tgtEl>
                                          <p:spTgt spid="301078"/>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301079"/>
                                        </p:tgtEl>
                                        <p:attrNameLst>
                                          <p:attrName>style.visibility</p:attrName>
                                        </p:attrNameLst>
                                      </p:cBhvr>
                                      <p:to>
                                        <p:strVal val="visible"/>
                                      </p:to>
                                    </p:set>
                                    <p:animEffect transition="in" filter="checkerboard(across)">
                                      <p:cBhvr>
                                        <p:cTn id="33" dur="500"/>
                                        <p:tgtEl>
                                          <p:spTgt spid="301079"/>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301080"/>
                                        </p:tgtEl>
                                        <p:attrNameLst>
                                          <p:attrName>style.visibility</p:attrName>
                                        </p:attrNameLst>
                                      </p:cBhvr>
                                      <p:to>
                                        <p:strVal val="visible"/>
                                      </p:to>
                                    </p:set>
                                    <p:animEffect transition="in" filter="checkerboard(across)">
                                      <p:cBhvr>
                                        <p:cTn id="36" dur="500"/>
                                        <p:tgtEl>
                                          <p:spTgt spid="301080"/>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301081"/>
                                        </p:tgtEl>
                                        <p:attrNameLst>
                                          <p:attrName>style.visibility</p:attrName>
                                        </p:attrNameLst>
                                      </p:cBhvr>
                                      <p:to>
                                        <p:strVal val="visible"/>
                                      </p:to>
                                    </p:set>
                                    <p:animEffect transition="in" filter="checkerboard(across)">
                                      <p:cBhvr>
                                        <p:cTn id="39" dur="500"/>
                                        <p:tgtEl>
                                          <p:spTgt spid="301081"/>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301082"/>
                                        </p:tgtEl>
                                        <p:attrNameLst>
                                          <p:attrName>style.visibility</p:attrName>
                                        </p:attrNameLst>
                                      </p:cBhvr>
                                      <p:to>
                                        <p:strVal val="visible"/>
                                      </p:to>
                                    </p:set>
                                    <p:animEffect transition="in" filter="checkerboard(across)">
                                      <p:cBhvr>
                                        <p:cTn id="42" dur="500"/>
                                        <p:tgtEl>
                                          <p:spTgt spid="301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059" grpId="0"/>
      <p:bldP spid="301072" grpId="0"/>
      <p:bldP spid="301073" grpId="0"/>
      <p:bldP spid="301074" grpId="0"/>
      <p:bldP spid="301075" grpId="0"/>
      <p:bldP spid="301076" grpId="0"/>
      <p:bldP spid="301077" grpId="0" animBg="1"/>
      <p:bldP spid="301078" grpId="0"/>
      <p:bldP spid="301079" grpId="0" animBg="1"/>
      <p:bldOleChart spid="301080" grpId="0"/>
      <p:bldP spid="301081" grpId="0"/>
      <p:bldP spid="30108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9" name="Text Box 3"/>
          <p:cNvSpPr txBox="1">
            <a:spLocks noChangeArrowheads="1"/>
          </p:cNvSpPr>
          <p:nvPr/>
        </p:nvSpPr>
        <p:spPr bwMode="auto">
          <a:xfrm>
            <a:off x="827584" y="1119520"/>
            <a:ext cx="7520185" cy="400110"/>
          </a:xfrm>
          <a:prstGeom prst="rect">
            <a:avLst/>
          </a:prstGeom>
          <a:noFill/>
          <a:ln w="9525">
            <a:noFill/>
            <a:miter lim="800000"/>
            <a:headEnd/>
            <a:tailEnd/>
          </a:ln>
        </p:spPr>
        <p:txBody>
          <a:bodyPr wrap="square">
            <a:spAutoFit/>
          </a:bodyPr>
          <a:lstStyle/>
          <a:p>
            <a:pPr algn="ctr" eaLnBrk="0" hangingPunct="0"/>
            <a:r>
              <a:rPr lang="de-DE" sz="2000" dirty="0">
                <a:solidFill>
                  <a:srgbClr val="2B6959"/>
                </a:solidFill>
                <a:latin typeface="Arial" panose="020B0604020202020204" pitchFamily="34" charset="0"/>
                <a:cs typeface="Arial" panose="020B0604020202020204" pitchFamily="34" charset="0"/>
              </a:rPr>
              <a:t>Increasing bibliography on this topic</a:t>
            </a:r>
          </a:p>
        </p:txBody>
      </p:sp>
      <p:sp>
        <p:nvSpPr>
          <p:cNvPr id="21" name="Title 1">
            <a:extLst>
              <a:ext uri="{FF2B5EF4-FFF2-40B4-BE49-F238E27FC236}">
                <a16:creationId xmlns:a16="http://schemas.microsoft.com/office/drawing/2014/main" id="{41184FF7-25A9-4BDE-927A-F94E9F9E132C}"/>
              </a:ext>
            </a:extLst>
          </p:cNvPr>
          <p:cNvSpPr txBox="1">
            <a:spLocks/>
          </p:cNvSpPr>
          <p:nvPr/>
        </p:nvSpPr>
        <p:spPr>
          <a:xfrm>
            <a:off x="0" y="368888"/>
            <a:ext cx="9144000" cy="718822"/>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i="0" u="none" strike="noStrike" kern="1200" cap="none" spc="0" normalizeH="0" baseline="0" dirty="0">
                <a:ln>
                  <a:noFill/>
                </a:ln>
                <a:solidFill>
                  <a:srgbClr val="346667"/>
                </a:solidFill>
                <a:effectLst/>
                <a:uLnTx/>
                <a:uFillTx/>
                <a:latin typeface="Arial" charset="0"/>
                <a:ea typeface="Arial" charset="0"/>
                <a:cs typeface="Arial" charset="0"/>
              </a:rPr>
              <a:t>GIS-based approaches to measure physical accessibility to health care services</a:t>
            </a:r>
          </a:p>
        </p:txBody>
      </p:sp>
      <p:pic>
        <p:nvPicPr>
          <p:cNvPr id="67" name="Picture 4" descr="C:\Users\Samsung\AppData\Local\Microsoft\Windows\INetCache\IE\TH5BE5R4\sivvus-pendrive-icon-4[1].png">
            <a:extLst>
              <a:ext uri="{FF2B5EF4-FFF2-40B4-BE49-F238E27FC236}">
                <a16:creationId xmlns:a16="http://schemas.microsoft.com/office/drawing/2014/main" id="{A69DF74E-B535-4C5B-AB8B-E867B7FAEF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8160" y="5208187"/>
            <a:ext cx="792162"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2763660B-462B-425F-ACD1-4D3E9508F483}"/>
              </a:ext>
            </a:extLst>
          </p:cNvPr>
          <p:cNvPicPr>
            <a:picLocks noChangeAspect="1"/>
          </p:cNvPicPr>
          <p:nvPr/>
        </p:nvPicPr>
        <p:blipFill rotWithShape="1">
          <a:blip r:embed="rId3"/>
          <a:srcRect l="32674" t="16367" r="31100" b="1801"/>
          <a:stretch/>
        </p:blipFill>
        <p:spPr>
          <a:xfrm>
            <a:off x="467544" y="1707833"/>
            <a:ext cx="1591843" cy="2232496"/>
          </a:xfrm>
          <a:prstGeom prst="rect">
            <a:avLst/>
          </a:prstGeom>
          <a:ln>
            <a:solidFill>
              <a:schemeClr val="tx1"/>
            </a:solidFill>
          </a:ln>
        </p:spPr>
      </p:pic>
      <p:pic>
        <p:nvPicPr>
          <p:cNvPr id="3" name="Picture 2">
            <a:extLst>
              <a:ext uri="{FF2B5EF4-FFF2-40B4-BE49-F238E27FC236}">
                <a16:creationId xmlns:a16="http://schemas.microsoft.com/office/drawing/2014/main" id="{E1645C4D-1FC9-4EAD-A550-BDA7F09CD934}"/>
              </a:ext>
            </a:extLst>
          </p:cNvPr>
          <p:cNvPicPr>
            <a:picLocks noChangeAspect="1"/>
          </p:cNvPicPr>
          <p:nvPr/>
        </p:nvPicPr>
        <p:blipFill rotWithShape="1">
          <a:blip r:embed="rId4"/>
          <a:srcRect l="23225" t="15745" r="41338" b="1801"/>
          <a:stretch/>
        </p:blipFill>
        <p:spPr>
          <a:xfrm>
            <a:off x="2554564" y="1707461"/>
            <a:ext cx="1541174" cy="2226364"/>
          </a:xfrm>
          <a:prstGeom prst="rect">
            <a:avLst/>
          </a:prstGeom>
          <a:ln>
            <a:solidFill>
              <a:schemeClr val="tx1"/>
            </a:solidFill>
          </a:ln>
        </p:spPr>
      </p:pic>
      <p:pic>
        <p:nvPicPr>
          <p:cNvPr id="4" name="Picture 3">
            <a:extLst>
              <a:ext uri="{FF2B5EF4-FFF2-40B4-BE49-F238E27FC236}">
                <a16:creationId xmlns:a16="http://schemas.microsoft.com/office/drawing/2014/main" id="{CF02CEC5-992D-4F01-AEDA-D16509171BF5}"/>
              </a:ext>
            </a:extLst>
          </p:cNvPr>
          <p:cNvPicPr>
            <a:picLocks noChangeAspect="1"/>
          </p:cNvPicPr>
          <p:nvPr/>
        </p:nvPicPr>
        <p:blipFill rotWithShape="1">
          <a:blip r:embed="rId5"/>
          <a:srcRect l="38975" t="24632" r="29525" b="10680"/>
          <a:stretch/>
        </p:blipFill>
        <p:spPr>
          <a:xfrm>
            <a:off x="3420815" y="2951970"/>
            <a:ext cx="936104" cy="1193533"/>
          </a:xfrm>
          <a:prstGeom prst="rect">
            <a:avLst/>
          </a:prstGeom>
          <a:ln>
            <a:solidFill>
              <a:schemeClr val="tx1"/>
            </a:solidFill>
          </a:ln>
        </p:spPr>
      </p:pic>
      <p:pic>
        <p:nvPicPr>
          <p:cNvPr id="5" name="Picture 4">
            <a:extLst>
              <a:ext uri="{FF2B5EF4-FFF2-40B4-BE49-F238E27FC236}">
                <a16:creationId xmlns:a16="http://schemas.microsoft.com/office/drawing/2014/main" id="{81892A70-86E1-4AFD-8690-C0F0688DBCA5}"/>
              </a:ext>
            </a:extLst>
          </p:cNvPr>
          <p:cNvPicPr>
            <a:picLocks noChangeAspect="1"/>
          </p:cNvPicPr>
          <p:nvPr/>
        </p:nvPicPr>
        <p:blipFill rotWithShape="1">
          <a:blip r:embed="rId6"/>
          <a:srcRect l="21651" t="31840" r="48425" b="363"/>
          <a:stretch/>
        </p:blipFill>
        <p:spPr>
          <a:xfrm>
            <a:off x="1605171" y="2967955"/>
            <a:ext cx="804292" cy="1185273"/>
          </a:xfrm>
          <a:prstGeom prst="rect">
            <a:avLst/>
          </a:prstGeom>
          <a:ln>
            <a:solidFill>
              <a:schemeClr val="tx1"/>
            </a:solidFill>
          </a:ln>
        </p:spPr>
      </p:pic>
      <p:pic>
        <p:nvPicPr>
          <p:cNvPr id="6" name="Picture 5">
            <a:extLst>
              <a:ext uri="{FF2B5EF4-FFF2-40B4-BE49-F238E27FC236}">
                <a16:creationId xmlns:a16="http://schemas.microsoft.com/office/drawing/2014/main" id="{8C7BCFB3-91FE-4EB8-B3AD-434B82F135D6}"/>
              </a:ext>
            </a:extLst>
          </p:cNvPr>
          <p:cNvPicPr>
            <a:picLocks noChangeAspect="1"/>
          </p:cNvPicPr>
          <p:nvPr/>
        </p:nvPicPr>
        <p:blipFill rotWithShape="1">
          <a:blip r:embed="rId7"/>
          <a:srcRect l="21651" t="14891" r="35825" b="362"/>
          <a:stretch/>
        </p:blipFill>
        <p:spPr>
          <a:xfrm>
            <a:off x="4499992" y="1707461"/>
            <a:ext cx="1717481" cy="2226364"/>
          </a:xfrm>
          <a:prstGeom prst="rect">
            <a:avLst/>
          </a:prstGeom>
          <a:ln>
            <a:solidFill>
              <a:schemeClr val="tx1"/>
            </a:solidFill>
          </a:ln>
        </p:spPr>
      </p:pic>
      <p:pic>
        <p:nvPicPr>
          <p:cNvPr id="7" name="Picture 6">
            <a:extLst>
              <a:ext uri="{FF2B5EF4-FFF2-40B4-BE49-F238E27FC236}">
                <a16:creationId xmlns:a16="http://schemas.microsoft.com/office/drawing/2014/main" id="{414DAC83-B102-4D39-9475-D3154BD755E7}"/>
              </a:ext>
            </a:extLst>
          </p:cNvPr>
          <p:cNvPicPr>
            <a:picLocks noChangeAspect="1"/>
          </p:cNvPicPr>
          <p:nvPr/>
        </p:nvPicPr>
        <p:blipFill rotWithShape="1">
          <a:blip r:embed="rId8"/>
          <a:srcRect l="16138" t="30630" r="29525" b="13680"/>
          <a:stretch/>
        </p:blipFill>
        <p:spPr>
          <a:xfrm>
            <a:off x="5068436" y="3179068"/>
            <a:ext cx="1448909" cy="965939"/>
          </a:xfrm>
          <a:prstGeom prst="rect">
            <a:avLst/>
          </a:prstGeom>
          <a:ln>
            <a:solidFill>
              <a:schemeClr val="tx1"/>
            </a:solidFill>
          </a:ln>
        </p:spPr>
      </p:pic>
      <p:pic>
        <p:nvPicPr>
          <p:cNvPr id="8" name="Picture 7">
            <a:extLst>
              <a:ext uri="{FF2B5EF4-FFF2-40B4-BE49-F238E27FC236}">
                <a16:creationId xmlns:a16="http://schemas.microsoft.com/office/drawing/2014/main" id="{EA836A67-7F89-4792-B1E9-CB19325B6C78}"/>
              </a:ext>
            </a:extLst>
          </p:cNvPr>
          <p:cNvPicPr>
            <a:picLocks noChangeAspect="1"/>
          </p:cNvPicPr>
          <p:nvPr/>
        </p:nvPicPr>
        <p:blipFill rotWithShape="1">
          <a:blip r:embed="rId9"/>
          <a:srcRect l="20075" t="14891" r="38188" b="1573"/>
          <a:stretch/>
        </p:blipFill>
        <p:spPr>
          <a:xfrm>
            <a:off x="6660232" y="1712045"/>
            <a:ext cx="1711581" cy="2228284"/>
          </a:xfrm>
          <a:prstGeom prst="rect">
            <a:avLst/>
          </a:prstGeom>
          <a:ln>
            <a:solidFill>
              <a:schemeClr val="tx1"/>
            </a:solidFill>
          </a:ln>
        </p:spPr>
      </p:pic>
      <p:pic>
        <p:nvPicPr>
          <p:cNvPr id="9" name="Picture 8">
            <a:extLst>
              <a:ext uri="{FF2B5EF4-FFF2-40B4-BE49-F238E27FC236}">
                <a16:creationId xmlns:a16="http://schemas.microsoft.com/office/drawing/2014/main" id="{9F7E17C3-9E82-4B8A-85C2-81C2F1B5C1B9}"/>
              </a:ext>
            </a:extLst>
          </p:cNvPr>
          <p:cNvPicPr>
            <a:picLocks noChangeAspect="1"/>
          </p:cNvPicPr>
          <p:nvPr/>
        </p:nvPicPr>
        <p:blipFill rotWithShape="1">
          <a:blip r:embed="rId10"/>
          <a:srcRect l="35825" t="15219" r="27951" b="11855"/>
          <a:stretch/>
        </p:blipFill>
        <p:spPr>
          <a:xfrm>
            <a:off x="7752192" y="2855492"/>
            <a:ext cx="916644" cy="1295258"/>
          </a:xfrm>
          <a:prstGeom prst="rect">
            <a:avLst/>
          </a:prstGeom>
          <a:ln>
            <a:solidFill>
              <a:schemeClr val="tx1"/>
            </a:solidFill>
          </a:ln>
        </p:spPr>
      </p:pic>
      <p:pic>
        <p:nvPicPr>
          <p:cNvPr id="10" name="Picture 9">
            <a:extLst>
              <a:ext uri="{FF2B5EF4-FFF2-40B4-BE49-F238E27FC236}">
                <a16:creationId xmlns:a16="http://schemas.microsoft.com/office/drawing/2014/main" id="{FC9C7402-25F3-4B9F-B0B5-A241A9135820}"/>
              </a:ext>
            </a:extLst>
          </p:cNvPr>
          <p:cNvPicPr>
            <a:picLocks noChangeAspect="1"/>
          </p:cNvPicPr>
          <p:nvPr/>
        </p:nvPicPr>
        <p:blipFill rotWithShape="1">
          <a:blip r:embed="rId11"/>
          <a:srcRect l="28738" t="13521" r="25587" b="634"/>
          <a:stretch/>
        </p:blipFill>
        <p:spPr>
          <a:xfrm>
            <a:off x="1263465" y="4281961"/>
            <a:ext cx="1713005" cy="2259817"/>
          </a:xfrm>
          <a:prstGeom prst="rect">
            <a:avLst/>
          </a:prstGeom>
          <a:ln>
            <a:solidFill>
              <a:schemeClr val="tx1"/>
            </a:solidFill>
          </a:ln>
        </p:spPr>
      </p:pic>
      <p:pic>
        <p:nvPicPr>
          <p:cNvPr id="11" name="Picture 10">
            <a:extLst>
              <a:ext uri="{FF2B5EF4-FFF2-40B4-BE49-F238E27FC236}">
                <a16:creationId xmlns:a16="http://schemas.microsoft.com/office/drawing/2014/main" id="{D5FB5588-E62B-4D4D-BE20-49B2EF206721}"/>
              </a:ext>
            </a:extLst>
          </p:cNvPr>
          <p:cNvPicPr>
            <a:picLocks noChangeAspect="1"/>
          </p:cNvPicPr>
          <p:nvPr/>
        </p:nvPicPr>
        <p:blipFill rotWithShape="1">
          <a:blip r:embed="rId12"/>
          <a:srcRect l="30313" t="17464" r="27163" b="2321"/>
          <a:stretch/>
        </p:blipFill>
        <p:spPr>
          <a:xfrm>
            <a:off x="3611819" y="4281961"/>
            <a:ext cx="1713005" cy="2268045"/>
          </a:xfrm>
          <a:prstGeom prst="rect">
            <a:avLst/>
          </a:prstGeom>
          <a:ln>
            <a:solidFill>
              <a:schemeClr val="tx1"/>
            </a:solidFill>
          </a:ln>
        </p:spPr>
      </p:pic>
      <p:pic>
        <p:nvPicPr>
          <p:cNvPr id="12" name="Picture 11">
            <a:extLst>
              <a:ext uri="{FF2B5EF4-FFF2-40B4-BE49-F238E27FC236}">
                <a16:creationId xmlns:a16="http://schemas.microsoft.com/office/drawing/2014/main" id="{A20143E5-0C81-4A0C-8AA9-B4F971E5EFBE}"/>
              </a:ext>
            </a:extLst>
          </p:cNvPr>
          <p:cNvPicPr>
            <a:picLocks noChangeAspect="1"/>
          </p:cNvPicPr>
          <p:nvPr/>
        </p:nvPicPr>
        <p:blipFill rotWithShape="1">
          <a:blip r:embed="rId13"/>
          <a:srcRect l="51740" t="50000" r="28725" b="14017"/>
          <a:stretch/>
        </p:blipFill>
        <p:spPr>
          <a:xfrm>
            <a:off x="2431293" y="5458792"/>
            <a:ext cx="916745" cy="1185273"/>
          </a:xfrm>
          <a:prstGeom prst="rect">
            <a:avLst/>
          </a:prstGeom>
          <a:ln>
            <a:solidFill>
              <a:schemeClr val="tx1"/>
            </a:solidFill>
          </a:ln>
        </p:spPr>
      </p:pic>
      <p:pic>
        <p:nvPicPr>
          <p:cNvPr id="13" name="Picture 12">
            <a:extLst>
              <a:ext uri="{FF2B5EF4-FFF2-40B4-BE49-F238E27FC236}">
                <a16:creationId xmlns:a16="http://schemas.microsoft.com/office/drawing/2014/main" id="{9BC1E078-0B9A-4004-86DB-4C8FED531252}"/>
              </a:ext>
            </a:extLst>
          </p:cNvPr>
          <p:cNvPicPr>
            <a:picLocks noChangeAspect="1"/>
          </p:cNvPicPr>
          <p:nvPr/>
        </p:nvPicPr>
        <p:blipFill rotWithShape="1">
          <a:blip r:embed="rId14"/>
          <a:srcRect l="33463" t="61156" r="31100" b="6244"/>
          <a:stretch/>
        </p:blipFill>
        <p:spPr>
          <a:xfrm>
            <a:off x="4076437" y="5665661"/>
            <a:ext cx="1512168" cy="976409"/>
          </a:xfrm>
          <a:prstGeom prst="rect">
            <a:avLst/>
          </a:prstGeom>
        </p:spPr>
      </p:pic>
      <p:pic>
        <p:nvPicPr>
          <p:cNvPr id="14" name="Picture 13">
            <a:extLst>
              <a:ext uri="{FF2B5EF4-FFF2-40B4-BE49-F238E27FC236}">
                <a16:creationId xmlns:a16="http://schemas.microsoft.com/office/drawing/2014/main" id="{ADA4BA32-E432-418A-9A84-612FFBDD5219}"/>
              </a:ext>
            </a:extLst>
          </p:cNvPr>
          <p:cNvPicPr>
            <a:picLocks noChangeAspect="1"/>
          </p:cNvPicPr>
          <p:nvPr/>
        </p:nvPicPr>
        <p:blipFill rotWithShape="1">
          <a:blip r:embed="rId15"/>
          <a:srcRect l="20863" t="14017" r="35038" b="1500"/>
          <a:stretch/>
        </p:blipFill>
        <p:spPr>
          <a:xfrm>
            <a:off x="5851196" y="4275523"/>
            <a:ext cx="1680591" cy="2259818"/>
          </a:xfrm>
          <a:prstGeom prst="rect">
            <a:avLst/>
          </a:prstGeom>
          <a:ln>
            <a:solidFill>
              <a:schemeClr val="tx1"/>
            </a:solidFill>
          </a:ln>
        </p:spPr>
      </p:pic>
      <p:pic>
        <p:nvPicPr>
          <p:cNvPr id="15" name="Picture 14">
            <a:extLst>
              <a:ext uri="{FF2B5EF4-FFF2-40B4-BE49-F238E27FC236}">
                <a16:creationId xmlns:a16="http://schemas.microsoft.com/office/drawing/2014/main" id="{1F010D5D-1AF6-4DDF-9D91-AFB465418DFE}"/>
              </a:ext>
            </a:extLst>
          </p:cNvPr>
          <p:cNvPicPr>
            <a:picLocks noChangeAspect="1"/>
          </p:cNvPicPr>
          <p:nvPr/>
        </p:nvPicPr>
        <p:blipFill rotWithShape="1">
          <a:blip r:embed="rId16"/>
          <a:srcRect l="20863" t="24195" r="43700" b="33171"/>
          <a:stretch/>
        </p:blipFill>
        <p:spPr>
          <a:xfrm>
            <a:off x="6855008" y="5848321"/>
            <a:ext cx="939966" cy="793749"/>
          </a:xfrm>
          <a:prstGeom prst="rect">
            <a:avLst/>
          </a:prstGeom>
          <a:ln>
            <a:solidFill>
              <a:schemeClr val="tx1"/>
            </a:solidFill>
          </a:ln>
        </p:spPr>
      </p:pic>
      <p:sp>
        <p:nvSpPr>
          <p:cNvPr id="19" name="Slide Number Placeholder 3">
            <a:extLst>
              <a:ext uri="{FF2B5EF4-FFF2-40B4-BE49-F238E27FC236}">
                <a16:creationId xmlns:a16="http://schemas.microsoft.com/office/drawing/2014/main" id="{24BDAA0A-D838-448A-9457-FED7A8FD50FE}"/>
              </a:ext>
            </a:extLst>
          </p:cNvPr>
          <p:cNvSpPr txBox="1">
            <a:spLocks/>
          </p:cNvSpPr>
          <p:nvPr/>
        </p:nvSpPr>
        <p:spPr bwMode="auto">
          <a:xfrm>
            <a:off x="8604448" y="6532462"/>
            <a:ext cx="507896" cy="365125"/>
          </a:xfrm>
          <a:prstGeom prst="rect">
            <a:avLst/>
          </a:prstGeom>
          <a:noFill/>
          <a:ln>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marL="0" algn="r" defTabSz="914400" rtl="0" eaLnBrk="1" fontAlgn="base" latinLnBrk="0" hangingPunct="1">
              <a:spcBef>
                <a:spcPct val="0"/>
              </a:spcBef>
              <a:spcAft>
                <a:spcPct val="0"/>
              </a:spcAft>
              <a:defRPr sz="1200" kern="1200">
                <a:solidFill>
                  <a:srgbClr val="898989"/>
                </a:solidFill>
                <a:latin typeface="Calibri" pitchFamily="34" charset="0"/>
                <a:ea typeface="+mn-ea"/>
                <a:cs typeface="Arial" charset="0"/>
              </a:defRPr>
            </a:lvl1pPr>
            <a:lvl2pPr marL="4572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2pPr>
            <a:lvl3pPr marL="9144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3pPr>
            <a:lvl4pPr marL="13716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4pPr>
            <a:lvl5pPr marL="18288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5pPr>
            <a:lvl6pPr marL="2286000" algn="l" defTabSz="914400" rtl="0" eaLnBrk="1" latinLnBrk="0" hangingPunct="1">
              <a:defRPr sz="1800" kern="1200">
                <a:solidFill>
                  <a:schemeClr val="tx1"/>
                </a:solidFill>
                <a:latin typeface="Calibri" pitchFamily="34" charset="0"/>
                <a:ea typeface="+mn-ea"/>
                <a:cs typeface="Arial" charset="0"/>
              </a:defRPr>
            </a:lvl6pPr>
            <a:lvl7pPr marL="2743200" algn="l" defTabSz="914400" rtl="0" eaLnBrk="1" latinLnBrk="0" hangingPunct="1">
              <a:defRPr sz="1800" kern="1200">
                <a:solidFill>
                  <a:schemeClr val="tx1"/>
                </a:solidFill>
                <a:latin typeface="Calibri" pitchFamily="34" charset="0"/>
                <a:ea typeface="+mn-ea"/>
                <a:cs typeface="Arial" charset="0"/>
              </a:defRPr>
            </a:lvl7pPr>
            <a:lvl8pPr marL="3200400" algn="l" defTabSz="914400" rtl="0" eaLnBrk="1" latinLnBrk="0" hangingPunct="1">
              <a:defRPr sz="1800" kern="1200">
                <a:solidFill>
                  <a:schemeClr val="tx1"/>
                </a:solidFill>
                <a:latin typeface="Calibri" pitchFamily="34" charset="0"/>
                <a:ea typeface="+mn-ea"/>
                <a:cs typeface="Arial" charset="0"/>
              </a:defRPr>
            </a:lvl8pPr>
            <a:lvl9pPr marL="3657600" algn="l" defTabSz="914400" rtl="0" eaLnBrk="1" latinLnBrk="0" hangingPunct="1">
              <a:defRPr sz="1800" kern="1200">
                <a:solidFill>
                  <a:schemeClr val="tx1"/>
                </a:solidFill>
                <a:latin typeface="Calibri" pitchFamily="34" charset="0"/>
                <a:ea typeface="+mn-ea"/>
                <a:cs typeface="Arial" charset="0"/>
              </a:defRPr>
            </a:lvl9pPr>
          </a:lstStyle>
          <a:p>
            <a:fld id="{1F1CFA5E-D7BE-45A1-BD59-8EBEFF519CD8}" type="slidenum">
              <a:rPr lang="en-GB" altLang="en-US" smtClean="0">
                <a:solidFill>
                  <a:schemeClr val="accent1">
                    <a:lumMod val="75000"/>
                  </a:schemeClr>
                </a:solidFill>
              </a:rPr>
              <a:pPr/>
              <a:t>27</a:t>
            </a:fld>
            <a:endParaRPr lang="en-GB" altLang="en-US" dirty="0">
              <a:solidFill>
                <a:schemeClr val="accent1">
                  <a:lumMod val="75000"/>
                </a:schemeClr>
              </a:solidFill>
            </a:endParaRPr>
          </a:p>
        </p:txBody>
      </p:sp>
    </p:spTree>
    <p:extLst>
      <p:ext uri="{BB962C8B-B14F-4D97-AF65-F5344CB8AC3E}">
        <p14:creationId xmlns:p14="http://schemas.microsoft.com/office/powerpoint/2010/main" val="209584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01059"/>
                                        </p:tgtEl>
                                        <p:attrNameLst>
                                          <p:attrName>style.visibility</p:attrName>
                                        </p:attrNameLst>
                                      </p:cBhvr>
                                      <p:to>
                                        <p:strVal val="visible"/>
                                      </p:to>
                                    </p:set>
                                    <p:animEffect transition="in" filter="checkerboard(across)">
                                      <p:cBhvr>
                                        <p:cTn id="7" dur="500"/>
                                        <p:tgtEl>
                                          <p:spTgt spid="301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05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9" name="Text Box 3"/>
          <p:cNvSpPr txBox="1">
            <a:spLocks noChangeArrowheads="1"/>
          </p:cNvSpPr>
          <p:nvPr/>
        </p:nvSpPr>
        <p:spPr bwMode="auto">
          <a:xfrm>
            <a:off x="827584" y="1119520"/>
            <a:ext cx="7520185" cy="400110"/>
          </a:xfrm>
          <a:prstGeom prst="rect">
            <a:avLst/>
          </a:prstGeom>
          <a:noFill/>
          <a:ln w="9525">
            <a:noFill/>
            <a:miter lim="800000"/>
            <a:headEnd/>
            <a:tailEnd/>
          </a:ln>
        </p:spPr>
        <p:txBody>
          <a:bodyPr wrap="square">
            <a:spAutoFit/>
          </a:bodyPr>
          <a:lstStyle/>
          <a:p>
            <a:pPr algn="ctr" eaLnBrk="0" hangingPunct="0"/>
            <a:r>
              <a:rPr lang="de-DE" sz="2000" dirty="0">
                <a:solidFill>
                  <a:srgbClr val="2B6959"/>
                </a:solidFill>
                <a:latin typeface="Arial" panose="020B0604020202020204" pitchFamily="34" charset="0"/>
                <a:cs typeface="Arial" panose="020B0604020202020204" pitchFamily="34" charset="0"/>
              </a:rPr>
              <a:t>Increasing bibliography on this topic</a:t>
            </a:r>
          </a:p>
        </p:txBody>
      </p:sp>
      <p:sp>
        <p:nvSpPr>
          <p:cNvPr id="21" name="Title 1">
            <a:extLst>
              <a:ext uri="{FF2B5EF4-FFF2-40B4-BE49-F238E27FC236}">
                <a16:creationId xmlns:a16="http://schemas.microsoft.com/office/drawing/2014/main" id="{41184FF7-25A9-4BDE-927A-F94E9F9E132C}"/>
              </a:ext>
            </a:extLst>
          </p:cNvPr>
          <p:cNvSpPr txBox="1">
            <a:spLocks/>
          </p:cNvSpPr>
          <p:nvPr/>
        </p:nvSpPr>
        <p:spPr>
          <a:xfrm>
            <a:off x="0" y="368888"/>
            <a:ext cx="9144000" cy="718822"/>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i="0" u="none" strike="noStrike" kern="1200" cap="none" spc="0" normalizeH="0" baseline="0" dirty="0">
                <a:ln>
                  <a:noFill/>
                </a:ln>
                <a:solidFill>
                  <a:srgbClr val="346667"/>
                </a:solidFill>
                <a:effectLst/>
                <a:uLnTx/>
                <a:uFillTx/>
                <a:latin typeface="Arial" charset="0"/>
                <a:ea typeface="Arial" charset="0"/>
                <a:cs typeface="Arial" charset="0"/>
              </a:rPr>
              <a:t>GIS-based approaches to measure physical accessibility to health care services</a:t>
            </a:r>
          </a:p>
        </p:txBody>
      </p:sp>
      <p:pic>
        <p:nvPicPr>
          <p:cNvPr id="67" name="Picture 4" descr="C:\Users\Samsung\AppData\Local\Microsoft\Windows\INetCache\IE\TH5BE5R4\sivvus-pendrive-icon-4[1].png">
            <a:extLst>
              <a:ext uri="{FF2B5EF4-FFF2-40B4-BE49-F238E27FC236}">
                <a16:creationId xmlns:a16="http://schemas.microsoft.com/office/drawing/2014/main" id="{A69DF74E-B535-4C5B-AB8B-E867B7FAEF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8160" y="5208187"/>
            <a:ext cx="792162"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29B590EF-D08E-4C08-90CB-297EBCA74343}"/>
              </a:ext>
            </a:extLst>
          </p:cNvPr>
          <p:cNvPicPr>
            <a:picLocks noChangeAspect="1"/>
          </p:cNvPicPr>
          <p:nvPr/>
        </p:nvPicPr>
        <p:blipFill rotWithShape="1">
          <a:blip r:embed="rId3"/>
          <a:srcRect l="42125" t="16342" r="24024" b="2879"/>
          <a:stretch/>
        </p:blipFill>
        <p:spPr>
          <a:xfrm>
            <a:off x="5292080" y="1788563"/>
            <a:ext cx="2278550" cy="3816499"/>
          </a:xfrm>
          <a:prstGeom prst="rect">
            <a:avLst/>
          </a:prstGeom>
        </p:spPr>
      </p:pic>
      <p:pic>
        <p:nvPicPr>
          <p:cNvPr id="4" name="Picture 3">
            <a:extLst>
              <a:ext uri="{FF2B5EF4-FFF2-40B4-BE49-F238E27FC236}">
                <a16:creationId xmlns:a16="http://schemas.microsoft.com/office/drawing/2014/main" id="{A9222E4E-B937-4CED-8EB5-33167381BECE}"/>
              </a:ext>
            </a:extLst>
          </p:cNvPr>
          <p:cNvPicPr>
            <a:picLocks noChangeAspect="1"/>
          </p:cNvPicPr>
          <p:nvPr/>
        </p:nvPicPr>
        <p:blipFill rotWithShape="1">
          <a:blip r:embed="rId4"/>
          <a:srcRect l="28738" t="15111" r="38975" b="3372"/>
          <a:stretch/>
        </p:blipFill>
        <p:spPr>
          <a:xfrm>
            <a:off x="899592" y="1628800"/>
            <a:ext cx="3456385" cy="4726882"/>
          </a:xfrm>
          <a:prstGeom prst="rect">
            <a:avLst/>
          </a:prstGeom>
          <a:ln>
            <a:solidFill>
              <a:schemeClr val="tx1"/>
            </a:solidFill>
          </a:ln>
        </p:spPr>
      </p:pic>
      <p:sp>
        <p:nvSpPr>
          <p:cNvPr id="9" name="AutoShape 118">
            <a:extLst>
              <a:ext uri="{FF2B5EF4-FFF2-40B4-BE49-F238E27FC236}">
                <a16:creationId xmlns:a16="http://schemas.microsoft.com/office/drawing/2014/main" id="{E745D7E2-719F-4614-8DFA-41ACDD60B596}"/>
              </a:ext>
            </a:extLst>
          </p:cNvPr>
          <p:cNvSpPr>
            <a:spLocks noChangeArrowheads="1"/>
          </p:cNvSpPr>
          <p:nvPr/>
        </p:nvSpPr>
        <p:spPr bwMode="auto">
          <a:xfrm>
            <a:off x="4572000" y="2308810"/>
            <a:ext cx="626029" cy="473527"/>
          </a:xfrm>
          <a:prstGeom prst="rightArrow">
            <a:avLst>
              <a:gd name="adj1" fmla="val 50000"/>
              <a:gd name="adj2" fmla="val 41575"/>
            </a:avLst>
          </a:prstGeom>
          <a:solidFill>
            <a:srgbClr val="346667"/>
          </a:solidFill>
          <a:ln w="9525">
            <a:solidFill>
              <a:srgbClr val="346667"/>
            </a:solidFill>
            <a:miter lim="800000"/>
            <a:headEnd/>
            <a:tailEnd/>
          </a:ln>
        </p:spPr>
        <p:txBody>
          <a:bodyPr wrap="none" anchor="ctr"/>
          <a:lstStyle/>
          <a:p>
            <a:endParaRPr lang="fr-CH" dirty="0">
              <a:solidFill>
                <a:srgbClr val="2B6959"/>
              </a:solidFill>
              <a:latin typeface="Arial" panose="020B0604020202020204" pitchFamily="34" charset="0"/>
              <a:cs typeface="Arial" panose="020B0604020202020204" pitchFamily="34" charset="0"/>
            </a:endParaRPr>
          </a:p>
        </p:txBody>
      </p:sp>
      <p:sp>
        <p:nvSpPr>
          <p:cNvPr id="10" name="Text Box 3">
            <a:extLst>
              <a:ext uri="{FF2B5EF4-FFF2-40B4-BE49-F238E27FC236}">
                <a16:creationId xmlns:a16="http://schemas.microsoft.com/office/drawing/2014/main" id="{CD35FB05-9ED0-4FFF-8096-4A3D13B0A9B8}"/>
              </a:ext>
            </a:extLst>
          </p:cNvPr>
          <p:cNvSpPr txBox="1">
            <a:spLocks noChangeArrowheads="1"/>
          </p:cNvSpPr>
          <p:nvPr/>
        </p:nvSpPr>
        <p:spPr bwMode="auto">
          <a:xfrm>
            <a:off x="4646044" y="5677717"/>
            <a:ext cx="3168351" cy="830997"/>
          </a:xfrm>
          <a:prstGeom prst="rect">
            <a:avLst/>
          </a:prstGeom>
          <a:noFill/>
          <a:ln w="9525">
            <a:noFill/>
            <a:miter lim="800000"/>
            <a:headEnd/>
            <a:tailEnd/>
          </a:ln>
        </p:spPr>
        <p:txBody>
          <a:bodyPr wrap="square">
            <a:spAutoFit/>
          </a:bodyPr>
          <a:lstStyle/>
          <a:p>
            <a:pPr algn="ctr" eaLnBrk="0" hangingPunct="0"/>
            <a:r>
              <a:rPr lang="de-DE" sz="1600" dirty="0">
                <a:solidFill>
                  <a:srgbClr val="2B6959"/>
                </a:solidFill>
                <a:latin typeface="Arial" panose="020B0604020202020204" pitchFamily="34" charset="0"/>
                <a:cs typeface="Arial" panose="020B0604020202020204" pitchFamily="34" charset="0"/>
              </a:rPr>
              <a:t>Indicators similar to those</a:t>
            </a:r>
          </a:p>
          <a:p>
            <a:pPr algn="ctr" eaLnBrk="0" hangingPunct="0"/>
            <a:r>
              <a:rPr lang="de-DE" sz="1600" dirty="0">
                <a:solidFill>
                  <a:srgbClr val="2B6959"/>
                </a:solidFill>
                <a:latin typeface="Arial" panose="020B0604020202020204" pitchFamily="34" charset="0"/>
                <a:cs typeface="Arial" panose="020B0604020202020204" pitchFamily="34" charset="0"/>
              </a:rPr>
              <a:t>used in the present study here in Vanuatu</a:t>
            </a:r>
          </a:p>
        </p:txBody>
      </p:sp>
      <p:sp>
        <p:nvSpPr>
          <p:cNvPr id="11" name="Slide Number Placeholder 3">
            <a:extLst>
              <a:ext uri="{FF2B5EF4-FFF2-40B4-BE49-F238E27FC236}">
                <a16:creationId xmlns:a16="http://schemas.microsoft.com/office/drawing/2014/main" id="{68D564CD-C6FA-4015-BF9C-D9DA304BC399}"/>
              </a:ext>
            </a:extLst>
          </p:cNvPr>
          <p:cNvSpPr txBox="1">
            <a:spLocks/>
          </p:cNvSpPr>
          <p:nvPr/>
        </p:nvSpPr>
        <p:spPr bwMode="auto">
          <a:xfrm>
            <a:off x="8604448" y="6532462"/>
            <a:ext cx="507896" cy="365125"/>
          </a:xfrm>
          <a:prstGeom prst="rect">
            <a:avLst/>
          </a:prstGeom>
          <a:noFill/>
          <a:ln>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marL="0" algn="r" defTabSz="914400" rtl="0" eaLnBrk="1" fontAlgn="base" latinLnBrk="0" hangingPunct="1">
              <a:spcBef>
                <a:spcPct val="0"/>
              </a:spcBef>
              <a:spcAft>
                <a:spcPct val="0"/>
              </a:spcAft>
              <a:defRPr sz="1200" kern="1200">
                <a:solidFill>
                  <a:srgbClr val="898989"/>
                </a:solidFill>
                <a:latin typeface="Calibri" pitchFamily="34" charset="0"/>
                <a:ea typeface="+mn-ea"/>
                <a:cs typeface="Arial" charset="0"/>
              </a:defRPr>
            </a:lvl1pPr>
            <a:lvl2pPr marL="4572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2pPr>
            <a:lvl3pPr marL="9144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3pPr>
            <a:lvl4pPr marL="13716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4pPr>
            <a:lvl5pPr marL="18288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5pPr>
            <a:lvl6pPr marL="2286000" algn="l" defTabSz="914400" rtl="0" eaLnBrk="1" latinLnBrk="0" hangingPunct="1">
              <a:defRPr sz="1800" kern="1200">
                <a:solidFill>
                  <a:schemeClr val="tx1"/>
                </a:solidFill>
                <a:latin typeface="Calibri" pitchFamily="34" charset="0"/>
                <a:ea typeface="+mn-ea"/>
                <a:cs typeface="Arial" charset="0"/>
              </a:defRPr>
            </a:lvl6pPr>
            <a:lvl7pPr marL="2743200" algn="l" defTabSz="914400" rtl="0" eaLnBrk="1" latinLnBrk="0" hangingPunct="1">
              <a:defRPr sz="1800" kern="1200">
                <a:solidFill>
                  <a:schemeClr val="tx1"/>
                </a:solidFill>
                <a:latin typeface="Calibri" pitchFamily="34" charset="0"/>
                <a:ea typeface="+mn-ea"/>
                <a:cs typeface="Arial" charset="0"/>
              </a:defRPr>
            </a:lvl7pPr>
            <a:lvl8pPr marL="3200400" algn="l" defTabSz="914400" rtl="0" eaLnBrk="1" latinLnBrk="0" hangingPunct="1">
              <a:defRPr sz="1800" kern="1200">
                <a:solidFill>
                  <a:schemeClr val="tx1"/>
                </a:solidFill>
                <a:latin typeface="Calibri" pitchFamily="34" charset="0"/>
                <a:ea typeface="+mn-ea"/>
                <a:cs typeface="Arial" charset="0"/>
              </a:defRPr>
            </a:lvl8pPr>
            <a:lvl9pPr marL="3657600" algn="l" defTabSz="914400" rtl="0" eaLnBrk="1" latinLnBrk="0" hangingPunct="1">
              <a:defRPr sz="1800" kern="1200">
                <a:solidFill>
                  <a:schemeClr val="tx1"/>
                </a:solidFill>
                <a:latin typeface="Calibri" pitchFamily="34" charset="0"/>
                <a:ea typeface="+mn-ea"/>
                <a:cs typeface="Arial" charset="0"/>
              </a:defRPr>
            </a:lvl9pPr>
          </a:lstStyle>
          <a:p>
            <a:fld id="{1F1CFA5E-D7BE-45A1-BD59-8EBEFF519CD8}" type="slidenum">
              <a:rPr lang="en-GB" altLang="en-US" smtClean="0">
                <a:solidFill>
                  <a:schemeClr val="accent1">
                    <a:lumMod val="75000"/>
                  </a:schemeClr>
                </a:solidFill>
              </a:rPr>
              <a:pPr/>
              <a:t>28</a:t>
            </a:fld>
            <a:endParaRPr lang="en-GB" altLang="en-US" dirty="0">
              <a:solidFill>
                <a:schemeClr val="accent1">
                  <a:lumMod val="75000"/>
                </a:schemeClr>
              </a:solidFill>
            </a:endParaRPr>
          </a:p>
        </p:txBody>
      </p:sp>
    </p:spTree>
    <p:extLst>
      <p:ext uri="{BB962C8B-B14F-4D97-AF65-F5344CB8AC3E}">
        <p14:creationId xmlns:p14="http://schemas.microsoft.com/office/powerpoint/2010/main" val="1787441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01059"/>
                                        </p:tgtEl>
                                        <p:attrNameLst>
                                          <p:attrName>style.visibility</p:attrName>
                                        </p:attrNameLst>
                                      </p:cBhvr>
                                      <p:to>
                                        <p:strVal val="visible"/>
                                      </p:to>
                                    </p:set>
                                    <p:animEffect transition="in" filter="checkerboard(across)">
                                      <p:cBhvr>
                                        <p:cTn id="7" dur="500"/>
                                        <p:tgtEl>
                                          <p:spTgt spid="30105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05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1">
            <a:extLst>
              <a:ext uri="{FF2B5EF4-FFF2-40B4-BE49-F238E27FC236}">
                <a16:creationId xmlns:a16="http://schemas.microsoft.com/office/drawing/2014/main" id="{63E0B52D-4D81-42D0-9052-59915AE6125C}"/>
              </a:ext>
            </a:extLst>
          </p:cNvPr>
          <p:cNvSpPr txBox="1">
            <a:spLocks/>
          </p:cNvSpPr>
          <p:nvPr/>
        </p:nvSpPr>
        <p:spPr>
          <a:xfrm>
            <a:off x="0" y="-119148"/>
            <a:ext cx="9144000" cy="718822"/>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i="0" u="none" strike="noStrike" kern="1200" cap="none" spc="0" normalizeH="0" baseline="0" dirty="0" err="1">
                <a:ln>
                  <a:noFill/>
                </a:ln>
                <a:solidFill>
                  <a:srgbClr val="346667"/>
                </a:solidFill>
                <a:effectLst/>
                <a:uLnTx/>
                <a:uFillTx/>
                <a:latin typeface="Arial" charset="0"/>
                <a:ea typeface="Arial" charset="0"/>
                <a:cs typeface="Arial" charset="0"/>
              </a:rPr>
              <a:t>Tanahashi</a:t>
            </a:r>
            <a:r>
              <a:rPr kumimoji="0" lang="en-US" sz="3200" i="0" u="none" strike="noStrike" kern="1200" cap="none" spc="0" normalizeH="0" baseline="0" dirty="0">
                <a:ln>
                  <a:noFill/>
                </a:ln>
                <a:solidFill>
                  <a:srgbClr val="346667"/>
                </a:solidFill>
                <a:effectLst/>
                <a:uLnTx/>
                <a:uFillTx/>
                <a:latin typeface="Arial" charset="0"/>
                <a:ea typeface="Arial" charset="0"/>
                <a:cs typeface="Arial" charset="0"/>
              </a:rPr>
              <a:t> framework (1978) </a:t>
            </a:r>
          </a:p>
        </p:txBody>
      </p:sp>
      <p:sp>
        <p:nvSpPr>
          <p:cNvPr id="45" name="Rectangle 44">
            <a:extLst>
              <a:ext uri="{FF2B5EF4-FFF2-40B4-BE49-F238E27FC236}">
                <a16:creationId xmlns:a16="http://schemas.microsoft.com/office/drawing/2014/main" id="{EFB27614-24D0-4D3C-8F42-1F78CA0A2EE3}"/>
              </a:ext>
            </a:extLst>
          </p:cNvPr>
          <p:cNvSpPr/>
          <p:nvPr/>
        </p:nvSpPr>
        <p:spPr>
          <a:xfrm>
            <a:off x="6841318" y="4116348"/>
            <a:ext cx="1656184" cy="1124090"/>
          </a:xfrm>
          <a:prstGeom prst="rect">
            <a:avLst/>
          </a:prstGeom>
        </p:spPr>
        <p:txBody>
          <a:bodyPr wrap="square">
            <a:spAutoFit/>
          </a:bodyPr>
          <a:lstStyle/>
          <a:p>
            <a:pPr algn="just">
              <a:lnSpc>
                <a:spcPct val="115000"/>
              </a:lnSpc>
            </a:pPr>
            <a:r>
              <a:rPr lang="en-US" sz="2000" dirty="0">
                <a:solidFill>
                  <a:srgbClr val="FF0000"/>
                </a:solidFill>
                <a:latin typeface="Arial" panose="020B0604020202020204" pitchFamily="34" charset="0"/>
                <a:ea typeface="Arial" panose="020B0604020202020204" pitchFamily="34" charset="0"/>
              </a:rPr>
              <a:t>Strong geographic dimension</a:t>
            </a:r>
            <a:endParaRPr lang="en-PH" sz="2000" dirty="0">
              <a:solidFill>
                <a:srgbClr val="FF0000"/>
              </a:solidFill>
              <a:latin typeface="Arial" panose="020B0604020202020204" pitchFamily="34" charset="0"/>
              <a:ea typeface="Arial" panose="020B0604020202020204" pitchFamily="34" charset="0"/>
            </a:endParaRPr>
          </a:p>
        </p:txBody>
      </p:sp>
      <p:pic>
        <p:nvPicPr>
          <p:cNvPr id="2" name="Picture 1">
            <a:extLst>
              <a:ext uri="{FF2B5EF4-FFF2-40B4-BE49-F238E27FC236}">
                <a16:creationId xmlns:a16="http://schemas.microsoft.com/office/drawing/2014/main" id="{46DFEC7B-46A7-4ED1-AAF7-CB5476EB84BA}"/>
              </a:ext>
            </a:extLst>
          </p:cNvPr>
          <p:cNvPicPr>
            <a:picLocks noChangeAspect="1"/>
          </p:cNvPicPr>
          <p:nvPr/>
        </p:nvPicPr>
        <p:blipFill rotWithShape="1">
          <a:blip r:embed="rId3"/>
          <a:srcRect l="21650" t="13654" r="35038" b="9293"/>
          <a:stretch/>
        </p:blipFill>
        <p:spPr>
          <a:xfrm>
            <a:off x="1080678" y="620688"/>
            <a:ext cx="5760640" cy="5551162"/>
          </a:xfrm>
          <a:prstGeom prst="rect">
            <a:avLst/>
          </a:prstGeom>
        </p:spPr>
      </p:pic>
      <p:sp>
        <p:nvSpPr>
          <p:cNvPr id="3" name="Rectangle 2">
            <a:extLst>
              <a:ext uri="{FF2B5EF4-FFF2-40B4-BE49-F238E27FC236}">
                <a16:creationId xmlns:a16="http://schemas.microsoft.com/office/drawing/2014/main" id="{C0F425CD-A612-46D1-A163-D530DF70B5AB}"/>
              </a:ext>
            </a:extLst>
          </p:cNvPr>
          <p:cNvSpPr/>
          <p:nvPr/>
        </p:nvSpPr>
        <p:spPr>
          <a:xfrm>
            <a:off x="1192437" y="4260365"/>
            <a:ext cx="5472608" cy="187666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7" name="Text Box 3">
            <a:extLst>
              <a:ext uri="{FF2B5EF4-FFF2-40B4-BE49-F238E27FC236}">
                <a16:creationId xmlns:a16="http://schemas.microsoft.com/office/drawing/2014/main" id="{DB6817B2-5ECB-42AA-897C-5C21EEBC7C9B}"/>
              </a:ext>
            </a:extLst>
          </p:cNvPr>
          <p:cNvSpPr txBox="1">
            <a:spLocks noChangeArrowheads="1"/>
          </p:cNvSpPr>
          <p:nvPr/>
        </p:nvSpPr>
        <p:spPr bwMode="auto">
          <a:xfrm>
            <a:off x="1187450" y="6237312"/>
            <a:ext cx="6769100" cy="457200"/>
          </a:xfrm>
          <a:prstGeom prst="rect">
            <a:avLst/>
          </a:prstGeom>
          <a:noFill/>
          <a:ln w="9525">
            <a:noFill/>
            <a:miter lim="800000"/>
            <a:headEnd/>
            <a:tailEnd/>
          </a:ln>
        </p:spPr>
        <p:txBody>
          <a:bodyPr wrap="square" lIns="18000">
            <a:spAutoFit/>
          </a:bodyPr>
          <a:lstStyle/>
          <a:p>
            <a:pPr>
              <a:spcBef>
                <a:spcPct val="50000"/>
              </a:spcBef>
            </a:pPr>
            <a:r>
              <a:rPr lang="en-GB" sz="1200" dirty="0">
                <a:solidFill>
                  <a:srgbClr val="2B6959"/>
                </a:solidFill>
                <a:latin typeface="Tahoma" pitchFamily="34" charset="0"/>
                <a:cs typeface="Tahoma" pitchFamily="34" charset="0"/>
              </a:rPr>
              <a:t>Modified from </a:t>
            </a:r>
            <a:r>
              <a:rPr lang="en-GB" sz="1200" dirty="0" err="1">
                <a:solidFill>
                  <a:srgbClr val="2B6959"/>
                </a:solidFill>
                <a:latin typeface="Tahoma" pitchFamily="34" charset="0"/>
                <a:cs typeface="Tahoma" pitchFamily="34" charset="0"/>
              </a:rPr>
              <a:t>Tanahashi</a:t>
            </a:r>
            <a:r>
              <a:rPr lang="en-GB" sz="1200" dirty="0">
                <a:solidFill>
                  <a:srgbClr val="2B6959"/>
                </a:solidFill>
                <a:latin typeface="Tahoma" pitchFamily="34" charset="0"/>
                <a:cs typeface="Tahoma" pitchFamily="34" charset="0"/>
              </a:rPr>
              <a:t>, T. (1978) "Health service coverage and its evaluation", </a:t>
            </a:r>
            <a:r>
              <a:rPr lang="en-GB" sz="1200" i="1" dirty="0">
                <a:solidFill>
                  <a:srgbClr val="2B6959"/>
                </a:solidFill>
                <a:latin typeface="Tahoma" pitchFamily="34" charset="0"/>
                <a:cs typeface="Tahoma" pitchFamily="34" charset="0"/>
              </a:rPr>
              <a:t>Bulletin of the World Health Organization</a:t>
            </a:r>
            <a:r>
              <a:rPr lang="en-GB" sz="1200" dirty="0">
                <a:solidFill>
                  <a:srgbClr val="2B6959"/>
                </a:solidFill>
                <a:latin typeface="Tahoma" pitchFamily="34" charset="0"/>
                <a:cs typeface="Tahoma" pitchFamily="34" charset="0"/>
              </a:rPr>
              <a:t>, 56(2) : 295-303.</a:t>
            </a:r>
            <a:endParaRPr lang="en-US" sz="1200" dirty="0">
              <a:solidFill>
                <a:srgbClr val="2B6959"/>
              </a:solidFill>
              <a:latin typeface="Tahoma" pitchFamily="34" charset="0"/>
              <a:cs typeface="Tahoma" pitchFamily="34" charset="0"/>
            </a:endParaRPr>
          </a:p>
        </p:txBody>
      </p:sp>
      <p:sp>
        <p:nvSpPr>
          <p:cNvPr id="8" name="Slide Number Placeholder 3">
            <a:extLst>
              <a:ext uri="{FF2B5EF4-FFF2-40B4-BE49-F238E27FC236}">
                <a16:creationId xmlns:a16="http://schemas.microsoft.com/office/drawing/2014/main" id="{8D9E6DD3-F445-447E-9566-8DC47D088640}"/>
              </a:ext>
            </a:extLst>
          </p:cNvPr>
          <p:cNvSpPr txBox="1">
            <a:spLocks/>
          </p:cNvSpPr>
          <p:nvPr/>
        </p:nvSpPr>
        <p:spPr bwMode="auto">
          <a:xfrm>
            <a:off x="8604448" y="6532462"/>
            <a:ext cx="507896" cy="365125"/>
          </a:xfrm>
          <a:prstGeom prst="rect">
            <a:avLst/>
          </a:prstGeom>
          <a:noFill/>
          <a:ln>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marL="0" algn="r" defTabSz="914400" rtl="0" eaLnBrk="1" fontAlgn="base" latinLnBrk="0" hangingPunct="1">
              <a:spcBef>
                <a:spcPct val="0"/>
              </a:spcBef>
              <a:spcAft>
                <a:spcPct val="0"/>
              </a:spcAft>
              <a:defRPr sz="1200" kern="1200">
                <a:solidFill>
                  <a:srgbClr val="898989"/>
                </a:solidFill>
                <a:latin typeface="Calibri" pitchFamily="34" charset="0"/>
                <a:ea typeface="+mn-ea"/>
                <a:cs typeface="Arial" charset="0"/>
              </a:defRPr>
            </a:lvl1pPr>
            <a:lvl2pPr marL="4572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2pPr>
            <a:lvl3pPr marL="9144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3pPr>
            <a:lvl4pPr marL="13716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4pPr>
            <a:lvl5pPr marL="18288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5pPr>
            <a:lvl6pPr marL="2286000" algn="l" defTabSz="914400" rtl="0" eaLnBrk="1" latinLnBrk="0" hangingPunct="1">
              <a:defRPr sz="1800" kern="1200">
                <a:solidFill>
                  <a:schemeClr val="tx1"/>
                </a:solidFill>
                <a:latin typeface="Calibri" pitchFamily="34" charset="0"/>
                <a:ea typeface="+mn-ea"/>
                <a:cs typeface="Arial" charset="0"/>
              </a:defRPr>
            </a:lvl6pPr>
            <a:lvl7pPr marL="2743200" algn="l" defTabSz="914400" rtl="0" eaLnBrk="1" latinLnBrk="0" hangingPunct="1">
              <a:defRPr sz="1800" kern="1200">
                <a:solidFill>
                  <a:schemeClr val="tx1"/>
                </a:solidFill>
                <a:latin typeface="Calibri" pitchFamily="34" charset="0"/>
                <a:ea typeface="+mn-ea"/>
                <a:cs typeface="Arial" charset="0"/>
              </a:defRPr>
            </a:lvl7pPr>
            <a:lvl8pPr marL="3200400" algn="l" defTabSz="914400" rtl="0" eaLnBrk="1" latinLnBrk="0" hangingPunct="1">
              <a:defRPr sz="1800" kern="1200">
                <a:solidFill>
                  <a:schemeClr val="tx1"/>
                </a:solidFill>
                <a:latin typeface="Calibri" pitchFamily="34" charset="0"/>
                <a:ea typeface="+mn-ea"/>
                <a:cs typeface="Arial" charset="0"/>
              </a:defRPr>
            </a:lvl8pPr>
            <a:lvl9pPr marL="3657600" algn="l" defTabSz="914400" rtl="0" eaLnBrk="1" latinLnBrk="0" hangingPunct="1">
              <a:defRPr sz="1800" kern="1200">
                <a:solidFill>
                  <a:schemeClr val="tx1"/>
                </a:solidFill>
                <a:latin typeface="Calibri" pitchFamily="34" charset="0"/>
                <a:ea typeface="+mn-ea"/>
                <a:cs typeface="Arial" charset="0"/>
              </a:defRPr>
            </a:lvl9pPr>
          </a:lstStyle>
          <a:p>
            <a:fld id="{1F1CFA5E-D7BE-45A1-BD59-8EBEFF519CD8}" type="slidenum">
              <a:rPr lang="en-GB" altLang="en-US" smtClean="0">
                <a:solidFill>
                  <a:schemeClr val="accent1">
                    <a:lumMod val="75000"/>
                  </a:schemeClr>
                </a:solidFill>
              </a:rPr>
              <a:pPr/>
              <a:t>3</a:t>
            </a:fld>
            <a:endParaRPr lang="en-GB" altLang="en-US" dirty="0">
              <a:solidFill>
                <a:schemeClr val="accent1">
                  <a:lumMod val="75000"/>
                </a:schemeClr>
              </a:solidFill>
            </a:endParaRPr>
          </a:p>
        </p:txBody>
      </p:sp>
    </p:spTree>
    <p:extLst>
      <p:ext uri="{BB962C8B-B14F-4D97-AF65-F5344CB8AC3E}">
        <p14:creationId xmlns:p14="http://schemas.microsoft.com/office/powerpoint/2010/main" val="33683751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633DA4DA-5771-438F-9771-1A0980DCD216}"/>
              </a:ext>
            </a:extLst>
          </p:cNvPr>
          <p:cNvSpPr txBox="1">
            <a:spLocks/>
          </p:cNvSpPr>
          <p:nvPr/>
        </p:nvSpPr>
        <p:spPr>
          <a:xfrm>
            <a:off x="0" y="-98366"/>
            <a:ext cx="9144000" cy="718822"/>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i="0" u="none" strike="noStrike" kern="1200" cap="none" spc="0" normalizeH="0" baseline="0" dirty="0">
                <a:ln>
                  <a:noFill/>
                </a:ln>
                <a:solidFill>
                  <a:srgbClr val="346667"/>
                </a:solidFill>
                <a:effectLst/>
                <a:uLnTx/>
                <a:uFillTx/>
                <a:latin typeface="Arial" charset="0"/>
                <a:ea typeface="Arial" charset="0"/>
                <a:cs typeface="Arial" charset="0"/>
              </a:rPr>
              <a:t>Availability coverage</a:t>
            </a:r>
          </a:p>
        </p:txBody>
      </p:sp>
      <p:sp>
        <p:nvSpPr>
          <p:cNvPr id="17" name="Title 1">
            <a:extLst>
              <a:ext uri="{FF2B5EF4-FFF2-40B4-BE49-F238E27FC236}">
                <a16:creationId xmlns:a16="http://schemas.microsoft.com/office/drawing/2014/main" id="{CC981F05-18B8-469E-B686-4A1980508205}"/>
              </a:ext>
            </a:extLst>
          </p:cNvPr>
          <p:cNvSpPr txBox="1">
            <a:spLocks/>
          </p:cNvSpPr>
          <p:nvPr/>
        </p:nvSpPr>
        <p:spPr>
          <a:xfrm>
            <a:off x="323527" y="976853"/>
            <a:ext cx="8633147" cy="718822"/>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i="0" u="none" strike="noStrike" kern="1200" cap="none" spc="0" normalizeH="0" baseline="0">
                <a:ln>
                  <a:noFill/>
                </a:ln>
                <a:solidFill>
                  <a:srgbClr val="346667"/>
                </a:solidFill>
                <a:effectLst/>
                <a:uLnTx/>
                <a:uFillTx/>
                <a:latin typeface="Arial" charset="0"/>
                <a:ea typeface="Arial" charset="0"/>
                <a:cs typeface="Arial" charset="0"/>
              </a:rPr>
              <a:t>Measures </a:t>
            </a:r>
            <a:r>
              <a:rPr kumimoji="0" lang="en-US" sz="2400" i="0" u="none" strike="noStrike" kern="1200" cap="none" spc="0" normalizeH="0" baseline="0" dirty="0">
                <a:ln>
                  <a:noFill/>
                </a:ln>
                <a:solidFill>
                  <a:srgbClr val="346667"/>
                </a:solidFill>
                <a:effectLst/>
                <a:uLnTx/>
                <a:uFillTx/>
                <a:latin typeface="Arial" charset="0"/>
                <a:ea typeface="Arial" charset="0"/>
                <a:cs typeface="Arial" charset="0"/>
              </a:rPr>
              <a:t>the availability of the necessary capacity to provide a given service to</a:t>
            </a:r>
            <a:r>
              <a:rPr lang="en-US" sz="2400" dirty="0">
                <a:solidFill>
                  <a:srgbClr val="346667"/>
                </a:solidFill>
                <a:latin typeface="Arial" charset="0"/>
                <a:ea typeface="Arial" charset="0"/>
                <a:cs typeface="Arial" charset="0"/>
              </a:rPr>
              <a:t> </a:t>
            </a:r>
            <a:r>
              <a:rPr kumimoji="0" lang="en-US" sz="2400" i="0" u="none" strike="noStrike" kern="1200" cap="none" spc="0" normalizeH="0" baseline="0" dirty="0">
                <a:ln>
                  <a:noFill/>
                </a:ln>
                <a:solidFill>
                  <a:srgbClr val="346667"/>
                </a:solidFill>
                <a:effectLst/>
                <a:uLnTx/>
                <a:uFillTx/>
                <a:latin typeface="Arial" charset="0"/>
                <a:ea typeface="Arial" charset="0"/>
                <a:cs typeface="Arial" charset="0"/>
              </a:rPr>
              <a:t>the target population </a:t>
            </a:r>
          </a:p>
        </p:txBody>
      </p:sp>
      <p:sp>
        <p:nvSpPr>
          <p:cNvPr id="18" name="Title 1">
            <a:extLst>
              <a:ext uri="{FF2B5EF4-FFF2-40B4-BE49-F238E27FC236}">
                <a16:creationId xmlns:a16="http://schemas.microsoft.com/office/drawing/2014/main" id="{2770381D-9FE9-4FB3-9F9B-63A716CAEC5D}"/>
              </a:ext>
            </a:extLst>
          </p:cNvPr>
          <p:cNvSpPr txBox="1">
            <a:spLocks/>
          </p:cNvSpPr>
          <p:nvPr/>
        </p:nvSpPr>
        <p:spPr>
          <a:xfrm>
            <a:off x="255426" y="2056402"/>
            <a:ext cx="8633147" cy="718822"/>
          </a:xfrm>
          <a:prstGeom prst="rect">
            <a:avLst/>
          </a:prstGeom>
        </p:spPr>
        <p:txBody>
          <a:bodyPr vert="horz" lIns="91440" tIns="45720" rIns="91440" bIns="45720" rtlCol="0" anchor="b">
            <a:noAutofit/>
          </a:bodyPr>
          <a:lstStyle/>
          <a:p>
            <a:pPr marL="1662113" marR="0" lvl="0" indent="-1662113" defTabSz="914400" rtl="0" eaLnBrk="1" fontAlgn="auto" latinLnBrk="0" hangingPunct="1">
              <a:lnSpc>
                <a:spcPct val="90000"/>
              </a:lnSpc>
              <a:spcBef>
                <a:spcPct val="0"/>
              </a:spcBef>
              <a:spcAft>
                <a:spcPts val="0"/>
              </a:spcAft>
              <a:buClrTx/>
              <a:buSzTx/>
              <a:buFontTx/>
              <a:buNone/>
              <a:tabLst/>
              <a:defRPr/>
            </a:pPr>
            <a:r>
              <a:rPr kumimoji="0" lang="en-US" sz="2400" i="0" u="sng" strike="noStrike" kern="1200" cap="none" spc="0" normalizeH="0" baseline="0" dirty="0">
                <a:ln>
                  <a:noFill/>
                </a:ln>
                <a:solidFill>
                  <a:srgbClr val="346667"/>
                </a:solidFill>
                <a:effectLst/>
                <a:uLnTx/>
                <a:uFillTx/>
                <a:latin typeface="Arial" charset="0"/>
                <a:ea typeface="Arial" charset="0"/>
                <a:cs typeface="Arial" charset="0"/>
              </a:rPr>
              <a:t>Calculation</a:t>
            </a:r>
            <a:r>
              <a:rPr kumimoji="0" lang="en-US" sz="2400" i="0" strike="noStrike" kern="1200" cap="none" spc="0" normalizeH="0" baseline="0" dirty="0">
                <a:ln>
                  <a:noFill/>
                </a:ln>
                <a:solidFill>
                  <a:srgbClr val="346667"/>
                </a:solidFill>
                <a:effectLst/>
                <a:uLnTx/>
                <a:uFillTx/>
                <a:latin typeface="Arial" charset="0"/>
                <a:ea typeface="Arial" charset="0"/>
                <a:cs typeface="Arial" charset="0"/>
              </a:rPr>
              <a:t>: </a:t>
            </a:r>
            <a:r>
              <a:rPr kumimoji="0" lang="en-US" sz="2400" i="0" u="none" strike="noStrike" kern="1200" cap="none" spc="0" normalizeH="0" baseline="0" dirty="0">
                <a:ln>
                  <a:noFill/>
                </a:ln>
                <a:solidFill>
                  <a:srgbClr val="346667"/>
                </a:solidFill>
                <a:effectLst/>
                <a:uLnTx/>
                <a:uFillTx/>
                <a:latin typeface="Arial" charset="0"/>
                <a:ea typeface="Arial" charset="0"/>
                <a:cs typeface="Arial" charset="0"/>
              </a:rPr>
              <a:t>Ratio between the capacity and the size of the target population </a:t>
            </a:r>
          </a:p>
        </p:txBody>
      </p:sp>
      <p:sp>
        <p:nvSpPr>
          <p:cNvPr id="19" name="Title 1">
            <a:extLst>
              <a:ext uri="{FF2B5EF4-FFF2-40B4-BE49-F238E27FC236}">
                <a16:creationId xmlns:a16="http://schemas.microsoft.com/office/drawing/2014/main" id="{EC1350F4-5120-4C1E-A590-03D1B94E9A0D}"/>
              </a:ext>
            </a:extLst>
          </p:cNvPr>
          <p:cNvSpPr txBox="1">
            <a:spLocks/>
          </p:cNvSpPr>
          <p:nvPr/>
        </p:nvSpPr>
        <p:spPr>
          <a:xfrm>
            <a:off x="272475" y="2889307"/>
            <a:ext cx="8633147" cy="386120"/>
          </a:xfrm>
          <a:prstGeom prst="rect">
            <a:avLst/>
          </a:prstGeom>
        </p:spPr>
        <p:txBody>
          <a:bodyPr vert="horz" lIns="91440" tIns="45720" rIns="91440" bIns="45720" rtlCol="0" anchor="b">
            <a:noAutofit/>
          </a:bodyPr>
          <a:lstStyle/>
          <a:p>
            <a:pPr marL="1662113" marR="0" lvl="0" indent="-1662113" defTabSz="914400" rtl="0" eaLnBrk="1" fontAlgn="auto" latinLnBrk="0" hangingPunct="1">
              <a:lnSpc>
                <a:spcPct val="90000"/>
              </a:lnSpc>
              <a:spcBef>
                <a:spcPct val="0"/>
              </a:spcBef>
              <a:spcAft>
                <a:spcPts val="0"/>
              </a:spcAft>
              <a:buClrTx/>
              <a:buSzTx/>
              <a:buFontTx/>
              <a:buNone/>
              <a:tabLst/>
              <a:defRPr/>
            </a:pPr>
            <a:r>
              <a:rPr kumimoji="0" lang="en-US" sz="2400" i="0" u="sng" strike="noStrike" kern="1200" cap="none" spc="0" normalizeH="0" baseline="0" dirty="0">
                <a:ln>
                  <a:noFill/>
                </a:ln>
                <a:solidFill>
                  <a:srgbClr val="346667"/>
                </a:solidFill>
                <a:effectLst/>
                <a:uLnTx/>
                <a:uFillTx/>
                <a:latin typeface="Arial" charset="0"/>
                <a:ea typeface="Arial" charset="0"/>
                <a:cs typeface="Arial" charset="0"/>
              </a:rPr>
              <a:t>Examples</a:t>
            </a:r>
            <a:r>
              <a:rPr kumimoji="0" lang="en-US" sz="2400" i="0" strike="noStrike" kern="1200" cap="none" spc="0" normalizeH="0" baseline="0" dirty="0">
                <a:ln>
                  <a:noFill/>
                </a:ln>
                <a:solidFill>
                  <a:srgbClr val="346667"/>
                </a:solidFill>
                <a:effectLst/>
                <a:uLnTx/>
                <a:uFillTx/>
                <a:latin typeface="Arial" charset="0"/>
                <a:ea typeface="Arial" charset="0"/>
                <a:cs typeface="Arial" charset="0"/>
              </a:rPr>
              <a:t>:</a:t>
            </a:r>
            <a:endParaRPr kumimoji="0" lang="en-US" sz="2400" i="0" u="none" strike="noStrike" kern="1200" cap="none" spc="0" normalizeH="0" baseline="0" dirty="0">
              <a:ln>
                <a:noFill/>
              </a:ln>
              <a:solidFill>
                <a:srgbClr val="346667"/>
              </a:solidFill>
              <a:effectLst/>
              <a:uLnTx/>
              <a:uFillTx/>
              <a:latin typeface="Arial" charset="0"/>
              <a:ea typeface="Arial" charset="0"/>
              <a:cs typeface="Arial" charset="0"/>
            </a:endParaRPr>
          </a:p>
        </p:txBody>
      </p:sp>
      <p:pic>
        <p:nvPicPr>
          <p:cNvPr id="4" name="Picture 3">
            <a:extLst>
              <a:ext uri="{FF2B5EF4-FFF2-40B4-BE49-F238E27FC236}">
                <a16:creationId xmlns:a16="http://schemas.microsoft.com/office/drawing/2014/main" id="{76947E15-A450-4205-9FDC-ECAE6C9D3834}"/>
              </a:ext>
            </a:extLst>
          </p:cNvPr>
          <p:cNvPicPr>
            <a:picLocks noChangeAspect="1"/>
          </p:cNvPicPr>
          <p:nvPr/>
        </p:nvPicPr>
        <p:blipFill rotWithShape="1">
          <a:blip r:embed="rId3"/>
          <a:srcRect l="16926" t="21930" r="23225" b="50000"/>
          <a:stretch/>
        </p:blipFill>
        <p:spPr>
          <a:xfrm>
            <a:off x="683568" y="3248054"/>
            <a:ext cx="7154905" cy="1800200"/>
          </a:xfrm>
          <a:prstGeom prst="rect">
            <a:avLst/>
          </a:prstGeom>
        </p:spPr>
      </p:pic>
      <p:sp>
        <p:nvSpPr>
          <p:cNvPr id="5" name="Rectangle 4">
            <a:extLst>
              <a:ext uri="{FF2B5EF4-FFF2-40B4-BE49-F238E27FC236}">
                <a16:creationId xmlns:a16="http://schemas.microsoft.com/office/drawing/2014/main" id="{C56FB6B7-546F-4B5F-AB45-A19CF1617DF5}"/>
              </a:ext>
            </a:extLst>
          </p:cNvPr>
          <p:cNvSpPr/>
          <p:nvPr/>
        </p:nvSpPr>
        <p:spPr>
          <a:xfrm>
            <a:off x="1017566" y="6021288"/>
            <a:ext cx="6904704" cy="646331"/>
          </a:xfrm>
          <a:prstGeom prst="rect">
            <a:avLst/>
          </a:prstGeom>
        </p:spPr>
        <p:txBody>
          <a:bodyPr wrap="square">
            <a:spAutoFit/>
          </a:bodyPr>
          <a:lstStyle/>
          <a:p>
            <a:r>
              <a:rPr lang="en-PH" sz="1200" dirty="0">
                <a:solidFill>
                  <a:srgbClr val="346667"/>
                </a:solidFill>
              </a:rPr>
              <a:t>World Health Organization, United Nations Population Fund, United Nations Children's Fund, Averting Maternal Death and Disability. Monitoring emergency obstetric care: A handbook. Geneva: World Health Organization, 2009.</a:t>
            </a:r>
          </a:p>
        </p:txBody>
      </p:sp>
      <p:sp>
        <p:nvSpPr>
          <p:cNvPr id="8" name="Title 1">
            <a:extLst>
              <a:ext uri="{FF2B5EF4-FFF2-40B4-BE49-F238E27FC236}">
                <a16:creationId xmlns:a16="http://schemas.microsoft.com/office/drawing/2014/main" id="{AA92E099-763B-458E-9679-62198E3F6EC6}"/>
              </a:ext>
            </a:extLst>
          </p:cNvPr>
          <p:cNvSpPr txBox="1">
            <a:spLocks/>
          </p:cNvSpPr>
          <p:nvPr/>
        </p:nvSpPr>
        <p:spPr>
          <a:xfrm>
            <a:off x="251520" y="5301207"/>
            <a:ext cx="8633147" cy="579939"/>
          </a:xfrm>
          <a:prstGeom prst="rect">
            <a:avLst/>
          </a:prstGeom>
        </p:spPr>
        <p:txBody>
          <a:bodyPr vert="horz" lIns="91440" tIns="45720" rIns="91440" bIns="45720" rtlCol="0" anchor="b">
            <a:noAutofit/>
          </a:bodyPr>
          <a:lstStyle/>
          <a:p>
            <a:pPr marL="1662113" marR="0" lvl="0" indent="-1662113" defTabSz="914400" rtl="0" eaLnBrk="1" fontAlgn="auto" latinLnBrk="0" hangingPunct="1">
              <a:lnSpc>
                <a:spcPct val="90000"/>
              </a:lnSpc>
              <a:spcBef>
                <a:spcPct val="0"/>
              </a:spcBef>
              <a:spcAft>
                <a:spcPts val="0"/>
              </a:spcAft>
              <a:buClrTx/>
              <a:buSzTx/>
              <a:buFontTx/>
              <a:buNone/>
              <a:tabLst/>
              <a:defRPr/>
            </a:pPr>
            <a:r>
              <a:rPr kumimoji="0" lang="en-US" sz="2400" i="0" u="sng" strike="noStrike" kern="1200" cap="none" spc="0" normalizeH="0" baseline="0" dirty="0">
                <a:ln>
                  <a:noFill/>
                </a:ln>
                <a:solidFill>
                  <a:srgbClr val="346667"/>
                </a:solidFill>
                <a:effectLst/>
                <a:uLnTx/>
                <a:uFillTx/>
                <a:latin typeface="Arial" charset="0"/>
                <a:ea typeface="Arial" charset="0"/>
                <a:cs typeface="Arial" charset="0"/>
              </a:rPr>
              <a:t>Advantage</a:t>
            </a:r>
            <a:r>
              <a:rPr kumimoji="0" lang="en-US" sz="2400" i="0" strike="noStrike" kern="1200" cap="none" spc="0" normalizeH="0" baseline="0" dirty="0">
                <a:ln>
                  <a:noFill/>
                </a:ln>
                <a:solidFill>
                  <a:srgbClr val="346667"/>
                </a:solidFill>
                <a:effectLst/>
                <a:uLnTx/>
                <a:uFillTx/>
                <a:latin typeface="Arial" charset="0"/>
                <a:ea typeface="Arial" charset="0"/>
                <a:cs typeface="Arial" charset="0"/>
              </a:rPr>
              <a:t>: Easier to measure that the other dimensions from the </a:t>
            </a:r>
            <a:r>
              <a:rPr kumimoji="0" lang="en-US" sz="2400" i="0" strike="noStrike" kern="1200" cap="none" spc="0" normalizeH="0" baseline="0" dirty="0" err="1">
                <a:ln>
                  <a:noFill/>
                </a:ln>
                <a:solidFill>
                  <a:srgbClr val="346667"/>
                </a:solidFill>
                <a:effectLst/>
                <a:uLnTx/>
                <a:uFillTx/>
                <a:latin typeface="Arial" charset="0"/>
                <a:ea typeface="Arial" charset="0"/>
                <a:cs typeface="Arial" charset="0"/>
              </a:rPr>
              <a:t>Tanahashi</a:t>
            </a:r>
            <a:r>
              <a:rPr kumimoji="0" lang="en-US" sz="2400" i="0" strike="noStrike" kern="1200" cap="none" spc="0" normalizeH="0" baseline="0" dirty="0">
                <a:ln>
                  <a:noFill/>
                </a:ln>
                <a:solidFill>
                  <a:srgbClr val="346667"/>
                </a:solidFill>
                <a:effectLst/>
                <a:uLnTx/>
                <a:uFillTx/>
                <a:latin typeface="Arial" charset="0"/>
                <a:ea typeface="Arial" charset="0"/>
                <a:cs typeface="Arial" charset="0"/>
              </a:rPr>
              <a:t> framework</a:t>
            </a:r>
            <a:endParaRPr kumimoji="0" lang="en-US" sz="2400" i="0" u="none" strike="noStrike" kern="1200" cap="none" spc="0" normalizeH="0" baseline="0" dirty="0">
              <a:ln>
                <a:noFill/>
              </a:ln>
              <a:solidFill>
                <a:srgbClr val="346667"/>
              </a:solidFill>
              <a:effectLst/>
              <a:uLnTx/>
              <a:uFillTx/>
              <a:latin typeface="Arial" charset="0"/>
              <a:ea typeface="Arial" charset="0"/>
              <a:cs typeface="Arial" charset="0"/>
            </a:endParaRPr>
          </a:p>
        </p:txBody>
      </p:sp>
      <p:sp>
        <p:nvSpPr>
          <p:cNvPr id="9" name="Slide Number Placeholder 3">
            <a:extLst>
              <a:ext uri="{FF2B5EF4-FFF2-40B4-BE49-F238E27FC236}">
                <a16:creationId xmlns:a16="http://schemas.microsoft.com/office/drawing/2014/main" id="{81156EC6-1381-42C7-9BC3-7DB18A0E96CF}"/>
              </a:ext>
            </a:extLst>
          </p:cNvPr>
          <p:cNvSpPr txBox="1">
            <a:spLocks/>
          </p:cNvSpPr>
          <p:nvPr/>
        </p:nvSpPr>
        <p:spPr bwMode="auto">
          <a:xfrm>
            <a:off x="8604448" y="6532462"/>
            <a:ext cx="507896" cy="365125"/>
          </a:xfrm>
          <a:prstGeom prst="rect">
            <a:avLst/>
          </a:prstGeom>
          <a:noFill/>
          <a:ln>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marL="0" algn="r" defTabSz="914400" rtl="0" eaLnBrk="1" fontAlgn="base" latinLnBrk="0" hangingPunct="1">
              <a:spcBef>
                <a:spcPct val="0"/>
              </a:spcBef>
              <a:spcAft>
                <a:spcPct val="0"/>
              </a:spcAft>
              <a:defRPr sz="1200" kern="1200">
                <a:solidFill>
                  <a:srgbClr val="898989"/>
                </a:solidFill>
                <a:latin typeface="Calibri" pitchFamily="34" charset="0"/>
                <a:ea typeface="+mn-ea"/>
                <a:cs typeface="Arial" charset="0"/>
              </a:defRPr>
            </a:lvl1pPr>
            <a:lvl2pPr marL="4572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2pPr>
            <a:lvl3pPr marL="9144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3pPr>
            <a:lvl4pPr marL="13716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4pPr>
            <a:lvl5pPr marL="18288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5pPr>
            <a:lvl6pPr marL="2286000" algn="l" defTabSz="914400" rtl="0" eaLnBrk="1" latinLnBrk="0" hangingPunct="1">
              <a:defRPr sz="1800" kern="1200">
                <a:solidFill>
                  <a:schemeClr val="tx1"/>
                </a:solidFill>
                <a:latin typeface="Calibri" pitchFamily="34" charset="0"/>
                <a:ea typeface="+mn-ea"/>
                <a:cs typeface="Arial" charset="0"/>
              </a:defRPr>
            </a:lvl6pPr>
            <a:lvl7pPr marL="2743200" algn="l" defTabSz="914400" rtl="0" eaLnBrk="1" latinLnBrk="0" hangingPunct="1">
              <a:defRPr sz="1800" kern="1200">
                <a:solidFill>
                  <a:schemeClr val="tx1"/>
                </a:solidFill>
                <a:latin typeface="Calibri" pitchFamily="34" charset="0"/>
                <a:ea typeface="+mn-ea"/>
                <a:cs typeface="Arial" charset="0"/>
              </a:defRPr>
            </a:lvl7pPr>
            <a:lvl8pPr marL="3200400" algn="l" defTabSz="914400" rtl="0" eaLnBrk="1" latinLnBrk="0" hangingPunct="1">
              <a:defRPr sz="1800" kern="1200">
                <a:solidFill>
                  <a:schemeClr val="tx1"/>
                </a:solidFill>
                <a:latin typeface="Calibri" pitchFamily="34" charset="0"/>
                <a:ea typeface="+mn-ea"/>
                <a:cs typeface="Arial" charset="0"/>
              </a:defRPr>
            </a:lvl8pPr>
            <a:lvl9pPr marL="3657600" algn="l" defTabSz="914400" rtl="0" eaLnBrk="1" latinLnBrk="0" hangingPunct="1">
              <a:defRPr sz="1800" kern="1200">
                <a:solidFill>
                  <a:schemeClr val="tx1"/>
                </a:solidFill>
                <a:latin typeface="Calibri" pitchFamily="34" charset="0"/>
                <a:ea typeface="+mn-ea"/>
                <a:cs typeface="Arial" charset="0"/>
              </a:defRPr>
            </a:lvl9pPr>
          </a:lstStyle>
          <a:p>
            <a:fld id="{1F1CFA5E-D7BE-45A1-BD59-8EBEFF519CD8}" type="slidenum">
              <a:rPr lang="en-GB" altLang="en-US" smtClean="0">
                <a:solidFill>
                  <a:schemeClr val="accent1">
                    <a:lumMod val="75000"/>
                  </a:schemeClr>
                </a:solidFill>
              </a:rPr>
              <a:pPr/>
              <a:t>4</a:t>
            </a:fld>
            <a:endParaRPr lang="en-GB" altLang="en-US" dirty="0">
              <a:solidFill>
                <a:schemeClr val="accent1">
                  <a:lumMod val="75000"/>
                </a:schemeClr>
              </a:solidFill>
            </a:endParaRPr>
          </a:p>
        </p:txBody>
      </p:sp>
    </p:spTree>
    <p:extLst>
      <p:ext uri="{BB962C8B-B14F-4D97-AF65-F5344CB8AC3E}">
        <p14:creationId xmlns:p14="http://schemas.microsoft.com/office/powerpoint/2010/main" val="32562056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633DA4DA-5771-438F-9771-1A0980DCD216}"/>
              </a:ext>
            </a:extLst>
          </p:cNvPr>
          <p:cNvSpPr txBox="1">
            <a:spLocks/>
          </p:cNvSpPr>
          <p:nvPr/>
        </p:nvSpPr>
        <p:spPr>
          <a:xfrm>
            <a:off x="0" y="-98366"/>
            <a:ext cx="9144000" cy="718822"/>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i="0" u="none" strike="noStrike" kern="1200" cap="none" spc="0" normalizeH="0" baseline="0" dirty="0">
                <a:ln>
                  <a:noFill/>
                </a:ln>
                <a:solidFill>
                  <a:srgbClr val="346667"/>
                </a:solidFill>
                <a:effectLst/>
                <a:uLnTx/>
                <a:uFillTx/>
                <a:latin typeface="Arial" charset="0"/>
                <a:ea typeface="Arial" charset="0"/>
                <a:cs typeface="Arial" charset="0"/>
              </a:rPr>
              <a:t>Availability coverage</a:t>
            </a:r>
          </a:p>
        </p:txBody>
      </p:sp>
      <p:sp>
        <p:nvSpPr>
          <p:cNvPr id="18" name="Title 1">
            <a:extLst>
              <a:ext uri="{FF2B5EF4-FFF2-40B4-BE49-F238E27FC236}">
                <a16:creationId xmlns:a16="http://schemas.microsoft.com/office/drawing/2014/main" id="{2770381D-9FE9-4FB3-9F9B-63A716CAEC5D}"/>
              </a:ext>
            </a:extLst>
          </p:cNvPr>
          <p:cNvSpPr txBox="1">
            <a:spLocks/>
          </p:cNvSpPr>
          <p:nvPr/>
        </p:nvSpPr>
        <p:spPr>
          <a:xfrm>
            <a:off x="255426" y="548680"/>
            <a:ext cx="8633147" cy="718822"/>
          </a:xfrm>
          <a:prstGeom prst="rect">
            <a:avLst/>
          </a:prstGeom>
        </p:spPr>
        <p:txBody>
          <a:bodyPr vert="horz" lIns="91440" tIns="45720" rIns="91440" bIns="45720" rtlCol="0" anchor="b">
            <a:noAutofit/>
          </a:bodyPr>
          <a:lstStyle/>
          <a:p>
            <a:pPr marL="1662113" marR="0" lvl="0" indent="-1662113" defTabSz="914400" rtl="0" eaLnBrk="1" fontAlgn="auto" latinLnBrk="0" hangingPunct="1">
              <a:lnSpc>
                <a:spcPct val="90000"/>
              </a:lnSpc>
              <a:spcBef>
                <a:spcPct val="0"/>
              </a:spcBef>
              <a:spcAft>
                <a:spcPts val="0"/>
              </a:spcAft>
              <a:buClrTx/>
              <a:buSzTx/>
              <a:buFontTx/>
              <a:buNone/>
              <a:tabLst/>
              <a:defRPr/>
            </a:pPr>
            <a:r>
              <a:rPr lang="en-US" sz="2400" u="sng" dirty="0">
                <a:solidFill>
                  <a:srgbClr val="346667"/>
                </a:solidFill>
                <a:latin typeface="Arial" charset="0"/>
                <a:ea typeface="Arial" charset="0"/>
                <a:cs typeface="Arial" charset="0"/>
              </a:rPr>
              <a:t>Major limitations</a:t>
            </a:r>
            <a:r>
              <a:rPr kumimoji="0" lang="en-US" sz="2400" i="0" strike="noStrike" kern="1200" cap="none" spc="0" normalizeH="0" baseline="0" dirty="0">
                <a:ln>
                  <a:noFill/>
                </a:ln>
                <a:solidFill>
                  <a:srgbClr val="346667"/>
                </a:solidFill>
                <a:effectLst/>
                <a:uLnTx/>
                <a:uFillTx/>
                <a:latin typeface="Arial" charset="0"/>
                <a:ea typeface="Arial" charset="0"/>
                <a:cs typeface="Arial" charset="0"/>
              </a:rPr>
              <a:t>: </a:t>
            </a:r>
            <a:endParaRPr kumimoji="0" lang="en-US" sz="2400" i="0" u="none" strike="noStrike" kern="1200" cap="none" spc="0" normalizeH="0" baseline="0" dirty="0">
              <a:ln>
                <a:noFill/>
              </a:ln>
              <a:solidFill>
                <a:srgbClr val="346667"/>
              </a:solidFill>
              <a:effectLst/>
              <a:uLnTx/>
              <a:uFillTx/>
              <a:latin typeface="Arial" charset="0"/>
              <a:ea typeface="Arial" charset="0"/>
              <a:cs typeface="Arial" charset="0"/>
            </a:endParaRPr>
          </a:p>
        </p:txBody>
      </p:sp>
      <p:pic>
        <p:nvPicPr>
          <p:cNvPr id="8" name="Picture 14">
            <a:extLst>
              <a:ext uri="{FF2B5EF4-FFF2-40B4-BE49-F238E27FC236}">
                <a16:creationId xmlns:a16="http://schemas.microsoft.com/office/drawing/2014/main" id="{E84B7ECB-4922-40E8-A1B3-2D14002CBD69}"/>
              </a:ext>
            </a:extLst>
          </p:cNvPr>
          <p:cNvPicPr>
            <a:picLocks noChangeAspect="1" noChangeArrowheads="1"/>
          </p:cNvPicPr>
          <p:nvPr/>
        </p:nvPicPr>
        <p:blipFill>
          <a:blip r:embed="rId3" cstate="print"/>
          <a:srcRect l="30130" t="15755" r="24896" b="5534"/>
          <a:stretch>
            <a:fillRect/>
          </a:stretch>
        </p:blipFill>
        <p:spPr bwMode="auto">
          <a:xfrm>
            <a:off x="1307976" y="1412081"/>
            <a:ext cx="2881313" cy="3024187"/>
          </a:xfrm>
          <a:prstGeom prst="rect">
            <a:avLst/>
          </a:prstGeom>
          <a:noFill/>
          <a:ln w="9525">
            <a:solidFill>
              <a:schemeClr val="tx1"/>
            </a:solidFill>
            <a:miter lim="800000"/>
            <a:headEnd/>
            <a:tailEnd/>
          </a:ln>
        </p:spPr>
      </p:pic>
      <p:pic>
        <p:nvPicPr>
          <p:cNvPr id="9" name="Picture 15">
            <a:extLst>
              <a:ext uri="{FF2B5EF4-FFF2-40B4-BE49-F238E27FC236}">
                <a16:creationId xmlns:a16="http://schemas.microsoft.com/office/drawing/2014/main" id="{B8378928-D931-4C22-9E63-E9424561823F}"/>
              </a:ext>
            </a:extLst>
          </p:cNvPr>
          <p:cNvPicPr>
            <a:picLocks noChangeAspect="1" noChangeArrowheads="1"/>
          </p:cNvPicPr>
          <p:nvPr/>
        </p:nvPicPr>
        <p:blipFill>
          <a:blip r:embed="rId4" cstate="print"/>
          <a:srcRect l="30118" t="15343" r="24400" b="4318"/>
          <a:stretch>
            <a:fillRect/>
          </a:stretch>
        </p:blipFill>
        <p:spPr bwMode="auto">
          <a:xfrm>
            <a:off x="5114801" y="1412081"/>
            <a:ext cx="2854325" cy="3024187"/>
          </a:xfrm>
          <a:prstGeom prst="rect">
            <a:avLst/>
          </a:prstGeom>
          <a:noFill/>
          <a:ln w="9525">
            <a:solidFill>
              <a:schemeClr val="tx1"/>
            </a:solidFill>
            <a:miter lim="800000"/>
            <a:headEnd/>
            <a:tailEnd/>
          </a:ln>
        </p:spPr>
      </p:pic>
      <p:sp>
        <p:nvSpPr>
          <p:cNvPr id="10" name="AutoShape 24">
            <a:extLst>
              <a:ext uri="{FF2B5EF4-FFF2-40B4-BE49-F238E27FC236}">
                <a16:creationId xmlns:a16="http://schemas.microsoft.com/office/drawing/2014/main" id="{AD8C9941-065A-457A-83BA-65AE3BA849AE}"/>
              </a:ext>
            </a:extLst>
          </p:cNvPr>
          <p:cNvSpPr>
            <a:spLocks noChangeArrowheads="1"/>
          </p:cNvSpPr>
          <p:nvPr/>
        </p:nvSpPr>
        <p:spPr bwMode="auto">
          <a:xfrm rot="-5027793">
            <a:off x="6398295" y="3700462"/>
            <a:ext cx="431800" cy="144462"/>
          </a:xfrm>
          <a:prstGeom prst="rightArrow">
            <a:avLst>
              <a:gd name="adj1" fmla="val 50000"/>
              <a:gd name="adj2" fmla="val 74726"/>
            </a:avLst>
          </a:prstGeom>
          <a:solidFill>
            <a:srgbClr val="2B6959"/>
          </a:solidFill>
          <a:ln w="9525">
            <a:solidFill>
              <a:schemeClr val="tx1"/>
            </a:solidFill>
            <a:miter lim="800000"/>
            <a:headEnd/>
            <a:tailEnd/>
          </a:ln>
        </p:spPr>
        <p:txBody>
          <a:bodyPr wrap="none" anchor="ctr"/>
          <a:lstStyle/>
          <a:p>
            <a:endParaRPr lang="fr-CH"/>
          </a:p>
        </p:txBody>
      </p:sp>
      <p:sp>
        <p:nvSpPr>
          <p:cNvPr id="11" name="AutoShape 25">
            <a:extLst>
              <a:ext uri="{FF2B5EF4-FFF2-40B4-BE49-F238E27FC236}">
                <a16:creationId xmlns:a16="http://schemas.microsoft.com/office/drawing/2014/main" id="{54E3C301-356E-4A9A-910E-A4026B49C82B}"/>
              </a:ext>
            </a:extLst>
          </p:cNvPr>
          <p:cNvSpPr>
            <a:spLocks noChangeArrowheads="1"/>
          </p:cNvSpPr>
          <p:nvPr/>
        </p:nvSpPr>
        <p:spPr bwMode="auto">
          <a:xfrm rot="-7683461">
            <a:off x="6660233" y="3636961"/>
            <a:ext cx="431800" cy="144463"/>
          </a:xfrm>
          <a:prstGeom prst="rightArrow">
            <a:avLst>
              <a:gd name="adj1" fmla="val 50000"/>
              <a:gd name="adj2" fmla="val 74725"/>
            </a:avLst>
          </a:prstGeom>
          <a:solidFill>
            <a:srgbClr val="2B6959"/>
          </a:solidFill>
          <a:ln w="9525">
            <a:solidFill>
              <a:schemeClr val="tx1"/>
            </a:solidFill>
            <a:miter lim="800000"/>
            <a:headEnd/>
            <a:tailEnd/>
          </a:ln>
        </p:spPr>
        <p:txBody>
          <a:bodyPr wrap="none" anchor="ctr"/>
          <a:lstStyle/>
          <a:p>
            <a:endParaRPr lang="fr-CH"/>
          </a:p>
        </p:txBody>
      </p:sp>
      <p:sp>
        <p:nvSpPr>
          <p:cNvPr id="12" name="AutoShape 26">
            <a:extLst>
              <a:ext uri="{FF2B5EF4-FFF2-40B4-BE49-F238E27FC236}">
                <a16:creationId xmlns:a16="http://schemas.microsoft.com/office/drawing/2014/main" id="{CAC046F9-57A3-4BF0-BC36-5085C7CE0C5A}"/>
              </a:ext>
            </a:extLst>
          </p:cNvPr>
          <p:cNvSpPr>
            <a:spLocks noChangeArrowheads="1"/>
          </p:cNvSpPr>
          <p:nvPr/>
        </p:nvSpPr>
        <p:spPr bwMode="auto">
          <a:xfrm rot="-10284849">
            <a:off x="6788026" y="3390106"/>
            <a:ext cx="431800" cy="144462"/>
          </a:xfrm>
          <a:prstGeom prst="rightArrow">
            <a:avLst>
              <a:gd name="adj1" fmla="val 50000"/>
              <a:gd name="adj2" fmla="val 74726"/>
            </a:avLst>
          </a:prstGeom>
          <a:solidFill>
            <a:srgbClr val="2B6959"/>
          </a:solidFill>
          <a:ln w="9525">
            <a:solidFill>
              <a:schemeClr val="tx1"/>
            </a:solidFill>
            <a:miter lim="800000"/>
            <a:headEnd/>
            <a:tailEnd/>
          </a:ln>
        </p:spPr>
        <p:txBody>
          <a:bodyPr wrap="none" anchor="ctr"/>
          <a:lstStyle/>
          <a:p>
            <a:endParaRPr lang="fr-CH"/>
          </a:p>
        </p:txBody>
      </p:sp>
      <p:sp>
        <p:nvSpPr>
          <p:cNvPr id="13" name="Title 1">
            <a:extLst>
              <a:ext uri="{FF2B5EF4-FFF2-40B4-BE49-F238E27FC236}">
                <a16:creationId xmlns:a16="http://schemas.microsoft.com/office/drawing/2014/main" id="{78FED45E-CAAB-4F32-92E5-77340DEBF868}"/>
              </a:ext>
            </a:extLst>
          </p:cNvPr>
          <p:cNvSpPr txBox="1">
            <a:spLocks/>
          </p:cNvSpPr>
          <p:nvPr/>
        </p:nvSpPr>
        <p:spPr>
          <a:xfrm>
            <a:off x="179512" y="4797152"/>
            <a:ext cx="8633147" cy="1777286"/>
          </a:xfrm>
          <a:prstGeom prst="rect">
            <a:avLst/>
          </a:prstGeom>
        </p:spPr>
        <p:txBody>
          <a:bodyPr vert="horz" lIns="91440" tIns="45720" rIns="91440" bIns="45720" rtlCol="0" anchor="b">
            <a:noAutofit/>
          </a:body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2400" i="0" u="none" strike="noStrike" kern="1200" cap="none" spc="0" normalizeH="0" baseline="0" dirty="0">
                <a:ln>
                  <a:noFill/>
                </a:ln>
                <a:solidFill>
                  <a:srgbClr val="346667"/>
                </a:solidFill>
                <a:effectLst/>
                <a:uLnTx/>
                <a:uFillTx/>
                <a:latin typeface="Arial" charset="0"/>
                <a:ea typeface="Arial" charset="0"/>
                <a:cs typeface="Arial" charset="0"/>
              </a:rPr>
              <a:t>These two scenarios give the same ratio while:</a:t>
            </a:r>
          </a:p>
          <a:p>
            <a:pPr marL="914400" lvl="1" indent="-457200">
              <a:lnSpc>
                <a:spcPct val="90000"/>
              </a:lnSpc>
              <a:spcBef>
                <a:spcPct val="0"/>
              </a:spcBef>
              <a:buAutoNum type="arabicPeriod"/>
              <a:defRPr/>
            </a:pPr>
            <a:r>
              <a:rPr lang="en-US" sz="2400" dirty="0">
                <a:solidFill>
                  <a:srgbClr val="346667"/>
                </a:solidFill>
                <a:latin typeface="Arial" charset="0"/>
                <a:ea typeface="Arial" charset="0"/>
                <a:cs typeface="Arial" charset="0"/>
              </a:rPr>
              <a:t>T</a:t>
            </a:r>
            <a:r>
              <a:rPr kumimoji="0" lang="en-US" sz="2400" i="0" u="none" strike="noStrike" kern="1200" cap="none" spc="0" normalizeH="0" baseline="0" dirty="0">
                <a:ln>
                  <a:noFill/>
                </a:ln>
                <a:solidFill>
                  <a:srgbClr val="346667"/>
                </a:solidFill>
                <a:effectLst/>
                <a:uLnTx/>
                <a:uFillTx/>
                <a:latin typeface="Arial" charset="0"/>
                <a:ea typeface="Arial" charset="0"/>
                <a:cs typeface="Arial" charset="0"/>
              </a:rPr>
              <a:t>he proportion of the population having access to the service will be different </a:t>
            </a:r>
          </a:p>
          <a:p>
            <a:pPr marL="914400" lvl="1" indent="-457200">
              <a:lnSpc>
                <a:spcPct val="90000"/>
              </a:lnSpc>
              <a:spcBef>
                <a:spcPct val="0"/>
              </a:spcBef>
              <a:buAutoNum type="arabicPeriod"/>
              <a:defRPr/>
            </a:pPr>
            <a:r>
              <a:rPr kumimoji="0" lang="en-US" sz="2400" i="0" u="none" strike="noStrike" kern="1200" cap="none" spc="0" normalizeH="0" baseline="0" dirty="0">
                <a:ln>
                  <a:noFill/>
                </a:ln>
                <a:solidFill>
                  <a:srgbClr val="346667"/>
                </a:solidFill>
                <a:effectLst/>
                <a:uLnTx/>
                <a:uFillTx/>
                <a:latin typeface="Arial" charset="0"/>
                <a:ea typeface="Arial" charset="0"/>
                <a:cs typeface="Arial" charset="0"/>
              </a:rPr>
              <a:t>This approach considers that the considered country, or administrative division, is a closed system (no cross-border movements</a:t>
            </a:r>
          </a:p>
        </p:txBody>
      </p:sp>
      <p:pic>
        <p:nvPicPr>
          <p:cNvPr id="3" name="Picture 2" descr="A picture containing drawing&#10;&#10;Description automatically generated">
            <a:extLst>
              <a:ext uri="{FF2B5EF4-FFF2-40B4-BE49-F238E27FC236}">
                <a16:creationId xmlns:a16="http://schemas.microsoft.com/office/drawing/2014/main" id="{8C4AF0C5-D5E2-4DF6-AAC8-E9A516183C7F}"/>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t="2341" r="50787" b="2370"/>
          <a:stretch/>
        </p:blipFill>
        <p:spPr>
          <a:xfrm flipH="1">
            <a:off x="2699792" y="2671660"/>
            <a:ext cx="188753" cy="181276"/>
          </a:xfrm>
          <a:prstGeom prst="rect">
            <a:avLst/>
          </a:prstGeom>
        </p:spPr>
      </p:pic>
      <p:pic>
        <p:nvPicPr>
          <p:cNvPr id="20" name="Picture 19" descr="A picture containing drawing&#10;&#10;Description automatically generated">
            <a:extLst>
              <a:ext uri="{FF2B5EF4-FFF2-40B4-BE49-F238E27FC236}">
                <a16:creationId xmlns:a16="http://schemas.microsoft.com/office/drawing/2014/main" id="{D9850E7D-1C60-4FD2-97BE-92155D2FEB66}"/>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t="2341" r="50787" b="2370"/>
          <a:stretch/>
        </p:blipFill>
        <p:spPr>
          <a:xfrm flipH="1">
            <a:off x="6520581" y="3358683"/>
            <a:ext cx="188753" cy="181276"/>
          </a:xfrm>
          <a:prstGeom prst="rect">
            <a:avLst/>
          </a:prstGeom>
        </p:spPr>
      </p:pic>
      <p:sp>
        <p:nvSpPr>
          <p:cNvPr id="14" name="Slide Number Placeholder 3">
            <a:extLst>
              <a:ext uri="{FF2B5EF4-FFF2-40B4-BE49-F238E27FC236}">
                <a16:creationId xmlns:a16="http://schemas.microsoft.com/office/drawing/2014/main" id="{5C57BF4F-1CD7-40C5-9F44-875F831095AD}"/>
              </a:ext>
            </a:extLst>
          </p:cNvPr>
          <p:cNvSpPr txBox="1">
            <a:spLocks/>
          </p:cNvSpPr>
          <p:nvPr/>
        </p:nvSpPr>
        <p:spPr bwMode="auto">
          <a:xfrm>
            <a:off x="8604448" y="6532462"/>
            <a:ext cx="507896" cy="365125"/>
          </a:xfrm>
          <a:prstGeom prst="rect">
            <a:avLst/>
          </a:prstGeom>
          <a:noFill/>
          <a:ln>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marL="0" algn="r" defTabSz="914400" rtl="0" eaLnBrk="1" fontAlgn="base" latinLnBrk="0" hangingPunct="1">
              <a:spcBef>
                <a:spcPct val="0"/>
              </a:spcBef>
              <a:spcAft>
                <a:spcPct val="0"/>
              </a:spcAft>
              <a:defRPr sz="1200" kern="1200">
                <a:solidFill>
                  <a:srgbClr val="898989"/>
                </a:solidFill>
                <a:latin typeface="Calibri" pitchFamily="34" charset="0"/>
                <a:ea typeface="+mn-ea"/>
                <a:cs typeface="Arial" charset="0"/>
              </a:defRPr>
            </a:lvl1pPr>
            <a:lvl2pPr marL="4572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2pPr>
            <a:lvl3pPr marL="9144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3pPr>
            <a:lvl4pPr marL="13716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4pPr>
            <a:lvl5pPr marL="18288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5pPr>
            <a:lvl6pPr marL="2286000" algn="l" defTabSz="914400" rtl="0" eaLnBrk="1" latinLnBrk="0" hangingPunct="1">
              <a:defRPr sz="1800" kern="1200">
                <a:solidFill>
                  <a:schemeClr val="tx1"/>
                </a:solidFill>
                <a:latin typeface="Calibri" pitchFamily="34" charset="0"/>
                <a:ea typeface="+mn-ea"/>
                <a:cs typeface="Arial" charset="0"/>
              </a:defRPr>
            </a:lvl6pPr>
            <a:lvl7pPr marL="2743200" algn="l" defTabSz="914400" rtl="0" eaLnBrk="1" latinLnBrk="0" hangingPunct="1">
              <a:defRPr sz="1800" kern="1200">
                <a:solidFill>
                  <a:schemeClr val="tx1"/>
                </a:solidFill>
                <a:latin typeface="Calibri" pitchFamily="34" charset="0"/>
                <a:ea typeface="+mn-ea"/>
                <a:cs typeface="Arial" charset="0"/>
              </a:defRPr>
            </a:lvl7pPr>
            <a:lvl8pPr marL="3200400" algn="l" defTabSz="914400" rtl="0" eaLnBrk="1" latinLnBrk="0" hangingPunct="1">
              <a:defRPr sz="1800" kern="1200">
                <a:solidFill>
                  <a:schemeClr val="tx1"/>
                </a:solidFill>
                <a:latin typeface="Calibri" pitchFamily="34" charset="0"/>
                <a:ea typeface="+mn-ea"/>
                <a:cs typeface="Arial" charset="0"/>
              </a:defRPr>
            </a:lvl8pPr>
            <a:lvl9pPr marL="3657600" algn="l" defTabSz="914400" rtl="0" eaLnBrk="1" latinLnBrk="0" hangingPunct="1">
              <a:defRPr sz="1800" kern="1200">
                <a:solidFill>
                  <a:schemeClr val="tx1"/>
                </a:solidFill>
                <a:latin typeface="Calibri" pitchFamily="34" charset="0"/>
                <a:ea typeface="+mn-ea"/>
                <a:cs typeface="Arial" charset="0"/>
              </a:defRPr>
            </a:lvl9pPr>
          </a:lstStyle>
          <a:p>
            <a:fld id="{1F1CFA5E-D7BE-45A1-BD59-8EBEFF519CD8}" type="slidenum">
              <a:rPr lang="en-GB" altLang="en-US" smtClean="0">
                <a:solidFill>
                  <a:schemeClr val="accent1">
                    <a:lumMod val="75000"/>
                  </a:schemeClr>
                </a:solidFill>
              </a:rPr>
              <a:pPr/>
              <a:t>5</a:t>
            </a:fld>
            <a:endParaRPr lang="en-GB" altLang="en-US" dirty="0">
              <a:solidFill>
                <a:schemeClr val="accent1">
                  <a:lumMod val="75000"/>
                </a:schemeClr>
              </a:solidFill>
            </a:endParaRPr>
          </a:p>
        </p:txBody>
      </p:sp>
    </p:spTree>
    <p:extLst>
      <p:ext uri="{BB962C8B-B14F-4D97-AF65-F5344CB8AC3E}">
        <p14:creationId xmlns:p14="http://schemas.microsoft.com/office/powerpoint/2010/main" val="131463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heckerboard(across)">
                                      <p:cBhvr>
                                        <p:cTn id="17" dur="500"/>
                                        <p:tgtEl>
                                          <p:spTgt spid="10"/>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heckerboard(across)">
                                      <p:cBhvr>
                                        <p:cTn id="20" dur="500"/>
                                        <p:tgtEl>
                                          <p:spTgt spid="11"/>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heckerboard(across)">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5F7280-F237-410D-A228-16AAE382AC55}"/>
              </a:ext>
            </a:extLst>
          </p:cNvPr>
          <p:cNvPicPr>
            <a:picLocks noChangeAspect="1"/>
          </p:cNvPicPr>
          <p:nvPr/>
        </p:nvPicPr>
        <p:blipFill rotWithShape="1">
          <a:blip r:embed="rId3"/>
          <a:srcRect l="13361" t="26590" r="33463" b="19014"/>
          <a:stretch/>
        </p:blipFill>
        <p:spPr>
          <a:xfrm>
            <a:off x="4821964" y="3440750"/>
            <a:ext cx="3176192" cy="2164312"/>
          </a:xfrm>
          <a:prstGeom prst="rect">
            <a:avLst/>
          </a:prstGeom>
        </p:spPr>
      </p:pic>
      <p:sp>
        <p:nvSpPr>
          <p:cNvPr id="16" name="Title 1">
            <a:extLst>
              <a:ext uri="{FF2B5EF4-FFF2-40B4-BE49-F238E27FC236}">
                <a16:creationId xmlns:a16="http://schemas.microsoft.com/office/drawing/2014/main" id="{633DA4DA-5771-438F-9771-1A0980DCD216}"/>
              </a:ext>
            </a:extLst>
          </p:cNvPr>
          <p:cNvSpPr txBox="1">
            <a:spLocks/>
          </p:cNvSpPr>
          <p:nvPr/>
        </p:nvSpPr>
        <p:spPr>
          <a:xfrm>
            <a:off x="0" y="-98366"/>
            <a:ext cx="9144000" cy="718822"/>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i="0" u="none" strike="noStrike" kern="1200" cap="none" spc="0" normalizeH="0" baseline="0" dirty="0">
                <a:ln>
                  <a:noFill/>
                </a:ln>
                <a:solidFill>
                  <a:srgbClr val="346667"/>
                </a:solidFill>
                <a:effectLst/>
                <a:uLnTx/>
                <a:uFillTx/>
                <a:latin typeface="Arial" charset="0"/>
                <a:ea typeface="Arial" charset="0"/>
                <a:cs typeface="Arial" charset="0"/>
              </a:rPr>
              <a:t>Accessibility coverage</a:t>
            </a:r>
          </a:p>
        </p:txBody>
      </p:sp>
      <p:sp>
        <p:nvSpPr>
          <p:cNvPr id="17" name="Title 1">
            <a:extLst>
              <a:ext uri="{FF2B5EF4-FFF2-40B4-BE49-F238E27FC236}">
                <a16:creationId xmlns:a16="http://schemas.microsoft.com/office/drawing/2014/main" id="{CC981F05-18B8-469E-B686-4A1980508205}"/>
              </a:ext>
            </a:extLst>
          </p:cNvPr>
          <p:cNvSpPr txBox="1">
            <a:spLocks/>
          </p:cNvSpPr>
          <p:nvPr/>
        </p:nvSpPr>
        <p:spPr>
          <a:xfrm>
            <a:off x="323527" y="976853"/>
            <a:ext cx="8633147" cy="718822"/>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i="0" u="none" strike="noStrike" kern="1200" cap="none" spc="0" normalizeH="0" baseline="0">
                <a:ln>
                  <a:noFill/>
                </a:ln>
                <a:solidFill>
                  <a:srgbClr val="346667"/>
                </a:solidFill>
                <a:effectLst/>
                <a:uLnTx/>
                <a:uFillTx/>
                <a:latin typeface="Arial" charset="0"/>
                <a:ea typeface="Arial" charset="0"/>
                <a:cs typeface="Arial" charset="0"/>
              </a:rPr>
              <a:t>Measures </a:t>
            </a:r>
            <a:r>
              <a:rPr kumimoji="0" lang="en-US" sz="2400" i="0" u="none" strike="noStrike" kern="1200" cap="none" spc="0" normalizeH="0" baseline="0" dirty="0">
                <a:ln>
                  <a:noFill/>
                </a:ln>
                <a:solidFill>
                  <a:srgbClr val="346667"/>
                </a:solidFill>
                <a:effectLst/>
                <a:uLnTx/>
                <a:uFillTx/>
                <a:latin typeface="Arial" charset="0"/>
                <a:ea typeface="Arial" charset="0"/>
                <a:cs typeface="Arial" charset="0"/>
              </a:rPr>
              <a:t>how physically accessible a health service is to the target population</a:t>
            </a:r>
          </a:p>
        </p:txBody>
      </p:sp>
      <p:sp>
        <p:nvSpPr>
          <p:cNvPr id="18" name="Title 1">
            <a:extLst>
              <a:ext uri="{FF2B5EF4-FFF2-40B4-BE49-F238E27FC236}">
                <a16:creationId xmlns:a16="http://schemas.microsoft.com/office/drawing/2014/main" id="{2770381D-9FE9-4FB3-9F9B-63A716CAEC5D}"/>
              </a:ext>
            </a:extLst>
          </p:cNvPr>
          <p:cNvSpPr txBox="1">
            <a:spLocks/>
          </p:cNvSpPr>
          <p:nvPr/>
        </p:nvSpPr>
        <p:spPr>
          <a:xfrm>
            <a:off x="255426" y="2056401"/>
            <a:ext cx="8633147" cy="888211"/>
          </a:xfrm>
          <a:prstGeom prst="rect">
            <a:avLst/>
          </a:prstGeom>
        </p:spPr>
        <p:txBody>
          <a:bodyPr vert="horz" lIns="91440" tIns="45720" rIns="91440" bIns="45720" rtlCol="0" anchor="b">
            <a:noAutofit/>
          </a:bodyPr>
          <a:lstStyle/>
          <a:p>
            <a:pPr marL="1662113" marR="0" lvl="0" indent="-1662113" defTabSz="914400" rtl="0" eaLnBrk="1" fontAlgn="auto" latinLnBrk="0" hangingPunct="1">
              <a:spcBef>
                <a:spcPct val="0"/>
              </a:spcBef>
              <a:spcAft>
                <a:spcPts val="0"/>
              </a:spcAft>
              <a:buClrTx/>
              <a:buSzTx/>
              <a:buFontTx/>
              <a:buNone/>
              <a:tabLst/>
              <a:defRPr/>
            </a:pPr>
            <a:r>
              <a:rPr kumimoji="0" lang="en-US" sz="2400" i="0" u="sng" strike="noStrike" kern="1200" cap="none" spc="0" normalizeH="0" baseline="0" dirty="0">
                <a:ln>
                  <a:noFill/>
                </a:ln>
                <a:solidFill>
                  <a:srgbClr val="346667"/>
                </a:solidFill>
                <a:effectLst/>
                <a:uLnTx/>
                <a:uFillTx/>
                <a:latin typeface="Arial" charset="0"/>
                <a:ea typeface="Arial" charset="0"/>
                <a:cs typeface="Arial" charset="0"/>
              </a:rPr>
              <a:t>Calculation</a:t>
            </a:r>
            <a:r>
              <a:rPr kumimoji="0" lang="en-US" sz="2400" i="0" strike="noStrike" kern="1200" cap="none" spc="0" normalizeH="0" baseline="0" dirty="0">
                <a:ln>
                  <a:noFill/>
                </a:ln>
                <a:solidFill>
                  <a:srgbClr val="346667"/>
                </a:solidFill>
                <a:effectLst/>
                <a:uLnTx/>
                <a:uFillTx/>
                <a:latin typeface="Arial" charset="0"/>
                <a:ea typeface="Arial" charset="0"/>
                <a:cs typeface="Arial" charset="0"/>
              </a:rPr>
              <a:t>: </a:t>
            </a:r>
            <a:r>
              <a:rPr kumimoji="0" lang="en-US" sz="2400" i="0" u="none" strike="noStrike" kern="1200" cap="none" spc="0" normalizeH="0" baseline="0" dirty="0">
                <a:ln>
                  <a:noFill/>
                </a:ln>
                <a:solidFill>
                  <a:srgbClr val="346667"/>
                </a:solidFill>
                <a:effectLst/>
                <a:uLnTx/>
                <a:uFillTx/>
                <a:latin typeface="Arial" charset="0"/>
                <a:ea typeface="Arial" charset="0"/>
                <a:cs typeface="Arial" charset="0"/>
              </a:rPr>
              <a:t>Proportion of the target population that can physically access a given health service for a specific travel time (unit: %)</a:t>
            </a:r>
          </a:p>
        </p:txBody>
      </p:sp>
      <p:pic>
        <p:nvPicPr>
          <p:cNvPr id="2" name="Picture 1">
            <a:extLst>
              <a:ext uri="{FF2B5EF4-FFF2-40B4-BE49-F238E27FC236}">
                <a16:creationId xmlns:a16="http://schemas.microsoft.com/office/drawing/2014/main" id="{FE541008-40CA-41B6-8BA0-C49EE78FA6DC}"/>
              </a:ext>
            </a:extLst>
          </p:cNvPr>
          <p:cNvPicPr>
            <a:picLocks noChangeAspect="1"/>
          </p:cNvPicPr>
          <p:nvPr/>
        </p:nvPicPr>
        <p:blipFill rotWithShape="1">
          <a:blip r:embed="rId4"/>
          <a:srcRect l="25588" t="16235" r="27951" b="19839"/>
          <a:stretch/>
        </p:blipFill>
        <p:spPr>
          <a:xfrm>
            <a:off x="871670" y="3425266"/>
            <a:ext cx="3024336" cy="2232248"/>
          </a:xfrm>
          <a:prstGeom prst="rect">
            <a:avLst/>
          </a:prstGeom>
        </p:spPr>
      </p:pic>
      <p:sp>
        <p:nvSpPr>
          <p:cNvPr id="11" name="Title 1">
            <a:extLst>
              <a:ext uri="{FF2B5EF4-FFF2-40B4-BE49-F238E27FC236}">
                <a16:creationId xmlns:a16="http://schemas.microsoft.com/office/drawing/2014/main" id="{4F4D6515-C739-4CE4-8297-94045FA9CEA7}"/>
              </a:ext>
            </a:extLst>
          </p:cNvPr>
          <p:cNvSpPr txBox="1">
            <a:spLocks/>
          </p:cNvSpPr>
          <p:nvPr/>
        </p:nvSpPr>
        <p:spPr>
          <a:xfrm>
            <a:off x="807939" y="5750538"/>
            <a:ext cx="3024336" cy="502798"/>
          </a:xfrm>
          <a:prstGeom prst="rect">
            <a:avLst/>
          </a:prstGeom>
        </p:spPr>
        <p:txBody>
          <a:bodyPr vert="horz" lIns="91440" tIns="45720" rIns="91440" bIns="45720" rtlCol="0" anchor="b">
            <a:noAutofit/>
          </a:bodyPr>
          <a:lstStyle/>
          <a:p>
            <a:pPr marR="0" lvl="0" algn="ctr" defTabSz="914400" rtl="0" eaLnBrk="1" fontAlgn="auto" latinLnBrk="0" hangingPunct="1">
              <a:lnSpc>
                <a:spcPct val="90000"/>
              </a:lnSpc>
              <a:spcBef>
                <a:spcPct val="0"/>
              </a:spcBef>
              <a:spcAft>
                <a:spcPts val="0"/>
              </a:spcAft>
              <a:buClrTx/>
              <a:buSzTx/>
              <a:buFontTx/>
              <a:buNone/>
              <a:tabLst/>
              <a:defRPr/>
            </a:pPr>
            <a:r>
              <a:rPr kumimoji="0" lang="en-US" i="0" strike="noStrike" kern="1200" cap="none" spc="0" normalizeH="0" baseline="0" dirty="0">
                <a:ln>
                  <a:noFill/>
                </a:ln>
                <a:solidFill>
                  <a:srgbClr val="346667"/>
                </a:solidFill>
                <a:effectLst/>
                <a:uLnTx/>
                <a:uFillTx/>
                <a:latin typeface="Arial" charset="0"/>
                <a:ea typeface="Arial" charset="0"/>
                <a:cs typeface="Arial" charset="0"/>
              </a:rPr>
              <a:t>Travel time to the nearest health facility</a:t>
            </a:r>
          </a:p>
        </p:txBody>
      </p:sp>
      <p:sp>
        <p:nvSpPr>
          <p:cNvPr id="12" name="Title 1">
            <a:extLst>
              <a:ext uri="{FF2B5EF4-FFF2-40B4-BE49-F238E27FC236}">
                <a16:creationId xmlns:a16="http://schemas.microsoft.com/office/drawing/2014/main" id="{F6DA8678-8F24-4520-A378-D21286DECF28}"/>
              </a:ext>
            </a:extLst>
          </p:cNvPr>
          <p:cNvSpPr txBox="1">
            <a:spLocks/>
          </p:cNvSpPr>
          <p:nvPr/>
        </p:nvSpPr>
        <p:spPr>
          <a:xfrm>
            <a:off x="4897892" y="5641470"/>
            <a:ext cx="3024336" cy="342758"/>
          </a:xfrm>
          <a:prstGeom prst="rect">
            <a:avLst/>
          </a:prstGeom>
        </p:spPr>
        <p:txBody>
          <a:bodyPr vert="horz" lIns="91440" tIns="45720" rIns="91440" bIns="45720" rtlCol="0" anchor="b">
            <a:noAutofit/>
          </a:bodyPr>
          <a:lstStyle/>
          <a:p>
            <a:pPr marR="0" lvl="0" algn="ctr" defTabSz="914400" rtl="0" eaLnBrk="1" fontAlgn="auto" latinLnBrk="0" hangingPunct="1">
              <a:lnSpc>
                <a:spcPct val="90000"/>
              </a:lnSpc>
              <a:spcBef>
                <a:spcPct val="0"/>
              </a:spcBef>
              <a:spcAft>
                <a:spcPts val="0"/>
              </a:spcAft>
              <a:buClrTx/>
              <a:buSzTx/>
              <a:buFontTx/>
              <a:buNone/>
              <a:tabLst/>
              <a:defRPr/>
            </a:pPr>
            <a:r>
              <a:rPr kumimoji="0" lang="en-US" i="0" strike="noStrike" kern="1200" cap="none" spc="0" normalizeH="0" baseline="0" dirty="0">
                <a:ln>
                  <a:noFill/>
                </a:ln>
                <a:solidFill>
                  <a:srgbClr val="346667"/>
                </a:solidFill>
                <a:effectLst/>
                <a:uLnTx/>
                <a:uFillTx/>
                <a:latin typeface="Arial" charset="0"/>
                <a:ea typeface="Arial" charset="0"/>
                <a:cs typeface="Arial" charset="0"/>
              </a:rPr>
              <a:t>Accessibility coverage</a:t>
            </a:r>
          </a:p>
        </p:txBody>
      </p:sp>
      <p:pic>
        <p:nvPicPr>
          <p:cNvPr id="13" name="Picture 4" descr="C:\Users\Samsung\AppData\Local\Microsoft\Windows\INetCache\IE\TH5BE5R4\sivvus-pendrive-icon-4[1].png">
            <a:extLst>
              <a:ext uri="{FF2B5EF4-FFF2-40B4-BE49-F238E27FC236}">
                <a16:creationId xmlns:a16="http://schemas.microsoft.com/office/drawing/2014/main" id="{7F19444F-7072-4E53-9623-32B0631784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58160" y="5208187"/>
            <a:ext cx="792162"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C705532D-0D9C-44BD-BFC8-2F9BFFD3B78F}"/>
              </a:ext>
            </a:extLst>
          </p:cNvPr>
          <p:cNvSpPr/>
          <p:nvPr/>
        </p:nvSpPr>
        <p:spPr>
          <a:xfrm>
            <a:off x="807939" y="6309320"/>
            <a:ext cx="7432437" cy="461665"/>
          </a:xfrm>
          <a:prstGeom prst="rect">
            <a:avLst/>
          </a:prstGeom>
        </p:spPr>
        <p:txBody>
          <a:bodyPr wrap="square">
            <a:spAutoFit/>
          </a:bodyPr>
          <a:lstStyle/>
          <a:p>
            <a:r>
              <a:rPr lang="en-PH" sz="1200" dirty="0">
                <a:solidFill>
                  <a:srgbClr val="346667"/>
                </a:solidFill>
              </a:rPr>
              <a:t>World Health Organization, Investing the Marginal Dollar for Maternal and Newborn Health: Geographic Accessibility Analysis for Emergency Obstetric Care services in Cambodia. </a:t>
            </a:r>
            <a:r>
              <a:rPr lang="en-GB" sz="1200" dirty="0">
                <a:solidFill>
                  <a:srgbClr val="346667"/>
                </a:solidFill>
              </a:rPr>
              <a:t>WHO/HIS/HGF/GIS/2016.2, 2016</a:t>
            </a:r>
            <a:endParaRPr lang="en-PH" sz="1200" dirty="0">
              <a:solidFill>
                <a:srgbClr val="346667"/>
              </a:solidFill>
            </a:endParaRPr>
          </a:p>
        </p:txBody>
      </p:sp>
      <p:sp>
        <p:nvSpPr>
          <p:cNvPr id="19" name="Title 1">
            <a:extLst>
              <a:ext uri="{FF2B5EF4-FFF2-40B4-BE49-F238E27FC236}">
                <a16:creationId xmlns:a16="http://schemas.microsoft.com/office/drawing/2014/main" id="{EC1350F4-5120-4C1E-A590-03D1B94E9A0D}"/>
              </a:ext>
            </a:extLst>
          </p:cNvPr>
          <p:cNvSpPr txBox="1">
            <a:spLocks/>
          </p:cNvSpPr>
          <p:nvPr/>
        </p:nvSpPr>
        <p:spPr>
          <a:xfrm>
            <a:off x="299250" y="2923582"/>
            <a:ext cx="8633147" cy="502799"/>
          </a:xfrm>
          <a:prstGeom prst="rect">
            <a:avLst/>
          </a:prstGeom>
        </p:spPr>
        <p:txBody>
          <a:bodyPr vert="horz" lIns="91440" tIns="45720" rIns="91440" bIns="45720" rtlCol="0" anchor="b">
            <a:noAutofit/>
          </a:bodyPr>
          <a:lstStyle/>
          <a:p>
            <a:pPr marL="1662113" marR="0" lvl="0" indent="-1662113" defTabSz="914400" rtl="0" eaLnBrk="1" fontAlgn="auto" latinLnBrk="0" hangingPunct="1">
              <a:lnSpc>
                <a:spcPct val="90000"/>
              </a:lnSpc>
              <a:spcBef>
                <a:spcPct val="0"/>
              </a:spcBef>
              <a:spcAft>
                <a:spcPts val="0"/>
              </a:spcAft>
              <a:buClrTx/>
              <a:buSzTx/>
              <a:buFontTx/>
              <a:buNone/>
              <a:tabLst/>
              <a:defRPr/>
            </a:pPr>
            <a:r>
              <a:rPr kumimoji="0" lang="en-US" sz="2400" i="0" u="sng" strike="noStrike" kern="1200" cap="none" spc="0" normalizeH="0" baseline="0" dirty="0">
                <a:ln>
                  <a:noFill/>
                </a:ln>
                <a:solidFill>
                  <a:srgbClr val="346667"/>
                </a:solidFill>
                <a:effectLst/>
                <a:uLnTx/>
                <a:uFillTx/>
                <a:latin typeface="Arial" charset="0"/>
                <a:ea typeface="Arial" charset="0"/>
                <a:cs typeface="Arial" charset="0"/>
              </a:rPr>
              <a:t>Example</a:t>
            </a:r>
            <a:r>
              <a:rPr kumimoji="0" lang="en-US" sz="2400" i="0" strike="noStrike" kern="1200" cap="none" spc="0" normalizeH="0" baseline="0" dirty="0">
                <a:ln>
                  <a:noFill/>
                </a:ln>
                <a:solidFill>
                  <a:srgbClr val="346667"/>
                </a:solidFill>
                <a:effectLst/>
                <a:uLnTx/>
                <a:uFillTx/>
                <a:latin typeface="Arial" charset="0"/>
                <a:ea typeface="Arial" charset="0"/>
                <a:cs typeface="Arial" charset="0"/>
              </a:rPr>
              <a:t>:</a:t>
            </a:r>
            <a:endParaRPr kumimoji="0" lang="en-US" sz="2400" i="0" u="none" strike="noStrike" kern="1200" cap="none" spc="0" normalizeH="0" baseline="0" dirty="0">
              <a:ln>
                <a:noFill/>
              </a:ln>
              <a:solidFill>
                <a:srgbClr val="346667"/>
              </a:solidFill>
              <a:effectLst/>
              <a:uLnTx/>
              <a:uFillTx/>
              <a:latin typeface="Arial" charset="0"/>
              <a:ea typeface="Arial" charset="0"/>
              <a:cs typeface="Arial" charset="0"/>
            </a:endParaRPr>
          </a:p>
        </p:txBody>
      </p:sp>
      <p:sp>
        <p:nvSpPr>
          <p:cNvPr id="15" name="Slide Number Placeholder 3">
            <a:extLst>
              <a:ext uri="{FF2B5EF4-FFF2-40B4-BE49-F238E27FC236}">
                <a16:creationId xmlns:a16="http://schemas.microsoft.com/office/drawing/2014/main" id="{4117286E-CD13-4CCA-BF14-B47C856BE577}"/>
              </a:ext>
            </a:extLst>
          </p:cNvPr>
          <p:cNvSpPr txBox="1">
            <a:spLocks/>
          </p:cNvSpPr>
          <p:nvPr/>
        </p:nvSpPr>
        <p:spPr bwMode="auto">
          <a:xfrm>
            <a:off x="8604448" y="6532462"/>
            <a:ext cx="507896" cy="365125"/>
          </a:xfrm>
          <a:prstGeom prst="rect">
            <a:avLst/>
          </a:prstGeom>
          <a:noFill/>
          <a:ln>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marL="0" algn="r" defTabSz="914400" rtl="0" eaLnBrk="1" fontAlgn="base" latinLnBrk="0" hangingPunct="1">
              <a:spcBef>
                <a:spcPct val="0"/>
              </a:spcBef>
              <a:spcAft>
                <a:spcPct val="0"/>
              </a:spcAft>
              <a:defRPr sz="1200" kern="1200">
                <a:solidFill>
                  <a:srgbClr val="898989"/>
                </a:solidFill>
                <a:latin typeface="Calibri" pitchFamily="34" charset="0"/>
                <a:ea typeface="+mn-ea"/>
                <a:cs typeface="Arial" charset="0"/>
              </a:defRPr>
            </a:lvl1pPr>
            <a:lvl2pPr marL="4572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2pPr>
            <a:lvl3pPr marL="9144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3pPr>
            <a:lvl4pPr marL="13716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4pPr>
            <a:lvl5pPr marL="18288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5pPr>
            <a:lvl6pPr marL="2286000" algn="l" defTabSz="914400" rtl="0" eaLnBrk="1" latinLnBrk="0" hangingPunct="1">
              <a:defRPr sz="1800" kern="1200">
                <a:solidFill>
                  <a:schemeClr val="tx1"/>
                </a:solidFill>
                <a:latin typeface="Calibri" pitchFamily="34" charset="0"/>
                <a:ea typeface="+mn-ea"/>
                <a:cs typeface="Arial" charset="0"/>
              </a:defRPr>
            </a:lvl6pPr>
            <a:lvl7pPr marL="2743200" algn="l" defTabSz="914400" rtl="0" eaLnBrk="1" latinLnBrk="0" hangingPunct="1">
              <a:defRPr sz="1800" kern="1200">
                <a:solidFill>
                  <a:schemeClr val="tx1"/>
                </a:solidFill>
                <a:latin typeface="Calibri" pitchFamily="34" charset="0"/>
                <a:ea typeface="+mn-ea"/>
                <a:cs typeface="Arial" charset="0"/>
              </a:defRPr>
            </a:lvl7pPr>
            <a:lvl8pPr marL="3200400" algn="l" defTabSz="914400" rtl="0" eaLnBrk="1" latinLnBrk="0" hangingPunct="1">
              <a:defRPr sz="1800" kern="1200">
                <a:solidFill>
                  <a:schemeClr val="tx1"/>
                </a:solidFill>
                <a:latin typeface="Calibri" pitchFamily="34" charset="0"/>
                <a:ea typeface="+mn-ea"/>
                <a:cs typeface="Arial" charset="0"/>
              </a:defRPr>
            </a:lvl8pPr>
            <a:lvl9pPr marL="3657600" algn="l" defTabSz="914400" rtl="0" eaLnBrk="1" latinLnBrk="0" hangingPunct="1">
              <a:defRPr sz="1800" kern="1200">
                <a:solidFill>
                  <a:schemeClr val="tx1"/>
                </a:solidFill>
                <a:latin typeface="Calibri" pitchFamily="34" charset="0"/>
                <a:ea typeface="+mn-ea"/>
                <a:cs typeface="Arial" charset="0"/>
              </a:defRPr>
            </a:lvl9pPr>
          </a:lstStyle>
          <a:p>
            <a:fld id="{1F1CFA5E-D7BE-45A1-BD59-8EBEFF519CD8}" type="slidenum">
              <a:rPr lang="en-GB" altLang="en-US" smtClean="0">
                <a:solidFill>
                  <a:schemeClr val="accent1">
                    <a:lumMod val="75000"/>
                  </a:schemeClr>
                </a:solidFill>
              </a:rPr>
              <a:pPr/>
              <a:t>6</a:t>
            </a:fld>
            <a:endParaRPr lang="en-GB" altLang="en-US" dirty="0">
              <a:solidFill>
                <a:schemeClr val="accent1">
                  <a:lumMod val="75000"/>
                </a:schemeClr>
              </a:solidFill>
            </a:endParaRPr>
          </a:p>
        </p:txBody>
      </p:sp>
    </p:spTree>
    <p:extLst>
      <p:ext uri="{BB962C8B-B14F-4D97-AF65-F5344CB8AC3E}">
        <p14:creationId xmlns:p14="http://schemas.microsoft.com/office/powerpoint/2010/main" val="12624158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633DA4DA-5771-438F-9771-1A0980DCD216}"/>
              </a:ext>
            </a:extLst>
          </p:cNvPr>
          <p:cNvSpPr txBox="1">
            <a:spLocks/>
          </p:cNvSpPr>
          <p:nvPr/>
        </p:nvSpPr>
        <p:spPr>
          <a:xfrm>
            <a:off x="0" y="-98366"/>
            <a:ext cx="9144000" cy="718822"/>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i="0" u="none" strike="noStrike" kern="1200" cap="none" spc="0" normalizeH="0" baseline="0" dirty="0">
                <a:ln>
                  <a:noFill/>
                </a:ln>
                <a:solidFill>
                  <a:srgbClr val="346667"/>
                </a:solidFill>
                <a:effectLst/>
                <a:uLnTx/>
                <a:uFillTx/>
                <a:latin typeface="Arial" charset="0"/>
                <a:ea typeface="Arial" charset="0"/>
                <a:cs typeface="Arial" charset="0"/>
              </a:rPr>
              <a:t>Accessibility coverage</a:t>
            </a:r>
          </a:p>
        </p:txBody>
      </p:sp>
      <p:sp>
        <p:nvSpPr>
          <p:cNvPr id="15" name="Title 1">
            <a:extLst>
              <a:ext uri="{FF2B5EF4-FFF2-40B4-BE49-F238E27FC236}">
                <a16:creationId xmlns:a16="http://schemas.microsoft.com/office/drawing/2014/main" id="{3CA4CC55-0E50-4546-83A6-324E24BC5C22}"/>
              </a:ext>
            </a:extLst>
          </p:cNvPr>
          <p:cNvSpPr txBox="1">
            <a:spLocks/>
          </p:cNvSpPr>
          <p:nvPr/>
        </p:nvSpPr>
        <p:spPr>
          <a:xfrm>
            <a:off x="255427" y="842067"/>
            <a:ext cx="1940310" cy="502799"/>
          </a:xfrm>
          <a:prstGeom prst="rect">
            <a:avLst/>
          </a:prstGeom>
        </p:spPr>
        <p:txBody>
          <a:bodyPr vert="horz" lIns="91440" tIns="45720" rIns="91440" bIns="45720" rtlCol="0" anchor="b">
            <a:noAutofit/>
          </a:bodyPr>
          <a:lstStyle/>
          <a:p>
            <a:pPr marL="1662113" marR="0" lvl="0" indent="-1662113" defTabSz="914400" rtl="0" eaLnBrk="1" fontAlgn="auto" latinLnBrk="0" hangingPunct="1">
              <a:lnSpc>
                <a:spcPct val="90000"/>
              </a:lnSpc>
              <a:spcBef>
                <a:spcPct val="0"/>
              </a:spcBef>
              <a:spcAft>
                <a:spcPts val="0"/>
              </a:spcAft>
              <a:buClrTx/>
              <a:buSzTx/>
              <a:buFontTx/>
              <a:buNone/>
              <a:tabLst/>
              <a:defRPr/>
            </a:pPr>
            <a:r>
              <a:rPr kumimoji="0" lang="en-US" sz="2400" i="0" u="sng" strike="noStrike" kern="1200" cap="none" spc="0" normalizeH="0" baseline="0" dirty="0">
                <a:ln>
                  <a:noFill/>
                </a:ln>
                <a:solidFill>
                  <a:srgbClr val="346667"/>
                </a:solidFill>
                <a:effectLst/>
                <a:uLnTx/>
                <a:uFillTx/>
                <a:latin typeface="Arial" charset="0"/>
                <a:ea typeface="Arial" charset="0"/>
                <a:cs typeface="Arial" charset="0"/>
              </a:rPr>
              <a:t>Advantages</a:t>
            </a:r>
            <a:r>
              <a:rPr kumimoji="0" lang="en-US" sz="2400" i="0" strike="noStrike" kern="1200" cap="none" spc="0" normalizeH="0" baseline="0" dirty="0">
                <a:ln>
                  <a:noFill/>
                </a:ln>
                <a:solidFill>
                  <a:srgbClr val="346667"/>
                </a:solidFill>
                <a:effectLst/>
                <a:uLnTx/>
                <a:uFillTx/>
                <a:latin typeface="Arial" charset="0"/>
                <a:ea typeface="Arial" charset="0"/>
                <a:cs typeface="Arial" charset="0"/>
              </a:rPr>
              <a:t>:</a:t>
            </a:r>
            <a:endParaRPr kumimoji="0" lang="en-US" sz="2400" i="0" u="none" strike="noStrike" kern="1200" cap="none" spc="0" normalizeH="0" baseline="0" dirty="0">
              <a:ln>
                <a:noFill/>
              </a:ln>
              <a:solidFill>
                <a:srgbClr val="346667"/>
              </a:solidFill>
              <a:effectLst/>
              <a:uLnTx/>
              <a:uFillTx/>
              <a:latin typeface="Arial" charset="0"/>
              <a:ea typeface="Arial" charset="0"/>
              <a:cs typeface="Arial" charset="0"/>
            </a:endParaRPr>
          </a:p>
        </p:txBody>
      </p:sp>
      <p:sp>
        <p:nvSpPr>
          <p:cNvPr id="20" name="Title 1">
            <a:extLst>
              <a:ext uri="{FF2B5EF4-FFF2-40B4-BE49-F238E27FC236}">
                <a16:creationId xmlns:a16="http://schemas.microsoft.com/office/drawing/2014/main" id="{48AD0D92-F03C-4037-9F8A-BA1053F2A9F4}"/>
              </a:ext>
            </a:extLst>
          </p:cNvPr>
          <p:cNvSpPr txBox="1">
            <a:spLocks/>
          </p:cNvSpPr>
          <p:nvPr/>
        </p:nvSpPr>
        <p:spPr>
          <a:xfrm>
            <a:off x="107504" y="1528937"/>
            <a:ext cx="8633147" cy="2044079"/>
          </a:xfrm>
          <a:prstGeom prst="rect">
            <a:avLst/>
          </a:prstGeom>
        </p:spPr>
        <p:txBody>
          <a:bodyPr vert="horz" lIns="91440" tIns="45720" rIns="91440" bIns="45720" rtlCol="0" anchor="b">
            <a:noAutofit/>
          </a:bodyPr>
          <a:lstStyle/>
          <a:p>
            <a:pPr marL="288925" lvl="1">
              <a:spcBef>
                <a:spcPct val="0"/>
              </a:spcBef>
              <a:defRPr/>
            </a:pPr>
            <a:r>
              <a:rPr kumimoji="0" lang="en-US" sz="2400" i="0" u="none" strike="noStrike" kern="1200" cap="none" spc="0" normalizeH="0" baseline="0" dirty="0">
                <a:ln>
                  <a:noFill/>
                </a:ln>
                <a:solidFill>
                  <a:srgbClr val="346667"/>
                </a:solidFill>
                <a:effectLst/>
                <a:uLnTx/>
                <a:uFillTx/>
                <a:latin typeface="Arial" charset="0"/>
                <a:ea typeface="Arial" charset="0"/>
                <a:cs typeface="Arial" charset="0"/>
              </a:rPr>
              <a:t>The measurement considers:</a:t>
            </a:r>
          </a:p>
          <a:p>
            <a:pPr marL="914400" lvl="1" indent="-288925">
              <a:spcBef>
                <a:spcPct val="0"/>
              </a:spcBef>
              <a:buAutoNum type="arabicPeriod"/>
              <a:defRPr/>
            </a:pPr>
            <a:r>
              <a:rPr kumimoji="0" lang="en-US" sz="2400" i="0" u="none" strike="noStrike" kern="1200" cap="none" spc="0" normalizeH="0" baseline="0" dirty="0">
                <a:ln>
                  <a:noFill/>
                </a:ln>
                <a:solidFill>
                  <a:srgbClr val="346667"/>
                </a:solidFill>
                <a:effectLst/>
                <a:uLnTx/>
                <a:uFillTx/>
                <a:latin typeface="Arial" charset="0"/>
                <a:ea typeface="Arial" charset="0"/>
                <a:cs typeface="Arial" charset="0"/>
              </a:rPr>
              <a:t>How the health services are geographically </a:t>
            </a:r>
            <a:r>
              <a:rPr kumimoji="0" lang="en-US" sz="2400" i="0" u="none" strike="noStrike" kern="1200" cap="none" spc="0" normalizeH="0" baseline="0">
                <a:ln>
                  <a:noFill/>
                </a:ln>
                <a:solidFill>
                  <a:srgbClr val="346667"/>
                </a:solidFill>
                <a:effectLst/>
                <a:uLnTx/>
                <a:uFillTx/>
                <a:latin typeface="Arial" charset="0"/>
                <a:ea typeface="Arial" charset="0"/>
                <a:cs typeface="Arial" charset="0"/>
              </a:rPr>
              <a:t>distributed compared </a:t>
            </a:r>
            <a:r>
              <a:rPr kumimoji="0" lang="en-US" sz="2400" i="0" u="none" strike="noStrike" kern="1200" cap="none" spc="0" normalizeH="0" baseline="0" dirty="0">
                <a:ln>
                  <a:noFill/>
                </a:ln>
                <a:solidFill>
                  <a:srgbClr val="346667"/>
                </a:solidFill>
                <a:effectLst/>
                <a:uLnTx/>
                <a:uFillTx/>
                <a:latin typeface="Arial" charset="0"/>
                <a:ea typeface="Arial" charset="0"/>
                <a:cs typeface="Arial" charset="0"/>
              </a:rPr>
              <a:t>to the spatial distribution of the target population and the environment such population has to cross to reach the services</a:t>
            </a:r>
          </a:p>
          <a:p>
            <a:pPr marL="914400" lvl="1" indent="-288925">
              <a:spcBef>
                <a:spcPct val="0"/>
              </a:spcBef>
              <a:buAutoNum type="arabicPeriod"/>
              <a:defRPr/>
            </a:pPr>
            <a:r>
              <a:rPr kumimoji="0" lang="en-US" sz="2400" i="0" u="none" strike="noStrike" kern="1200" cap="none" spc="0" normalizeH="0" baseline="0" dirty="0">
                <a:ln>
                  <a:noFill/>
                </a:ln>
                <a:solidFill>
                  <a:srgbClr val="346667"/>
                </a:solidFill>
                <a:effectLst/>
                <a:uLnTx/>
                <a:uFillTx/>
                <a:latin typeface="Arial" charset="0"/>
                <a:ea typeface="Arial" charset="0"/>
                <a:cs typeface="Arial" charset="0"/>
              </a:rPr>
              <a:t>Cross-borders movements</a:t>
            </a:r>
          </a:p>
        </p:txBody>
      </p:sp>
      <p:sp>
        <p:nvSpPr>
          <p:cNvPr id="21" name="Rectangle 3">
            <a:extLst>
              <a:ext uri="{FF2B5EF4-FFF2-40B4-BE49-F238E27FC236}">
                <a16:creationId xmlns:a16="http://schemas.microsoft.com/office/drawing/2014/main" id="{ACA9F556-BC32-4138-B3B8-6BA9DABD13A9}"/>
              </a:ext>
            </a:extLst>
          </p:cNvPr>
          <p:cNvSpPr txBox="1">
            <a:spLocks noChangeArrowheads="1"/>
          </p:cNvSpPr>
          <p:nvPr/>
        </p:nvSpPr>
        <p:spPr>
          <a:xfrm>
            <a:off x="1463786" y="3501008"/>
            <a:ext cx="7272808" cy="66699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r>
              <a:rPr lang="en-US" sz="2400" dirty="0">
                <a:solidFill>
                  <a:srgbClr val="2B6959"/>
                </a:solidFill>
                <a:latin typeface="Arial" panose="020B0604020202020204" pitchFamily="34" charset="0"/>
                <a:cs typeface="Arial" panose="020B0604020202020204" pitchFamily="34" charset="0"/>
              </a:rPr>
              <a:t>Address the major limitations of the availability coverage measure </a:t>
            </a:r>
          </a:p>
        </p:txBody>
      </p:sp>
      <p:sp>
        <p:nvSpPr>
          <p:cNvPr id="22" name="Right Arrow 43">
            <a:extLst>
              <a:ext uri="{FF2B5EF4-FFF2-40B4-BE49-F238E27FC236}">
                <a16:creationId xmlns:a16="http://schemas.microsoft.com/office/drawing/2014/main" id="{95234291-6A6D-4A51-B902-C1F30BBB9828}"/>
              </a:ext>
            </a:extLst>
          </p:cNvPr>
          <p:cNvSpPr/>
          <p:nvPr/>
        </p:nvSpPr>
        <p:spPr>
          <a:xfrm>
            <a:off x="1021815" y="3567991"/>
            <a:ext cx="441971" cy="360040"/>
          </a:xfrm>
          <a:prstGeom prst="rightArrow">
            <a:avLst/>
          </a:prstGeom>
          <a:solidFill>
            <a:srgbClr val="3466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46667"/>
              </a:solidFill>
            </a:endParaRPr>
          </a:p>
        </p:txBody>
      </p:sp>
      <p:sp>
        <p:nvSpPr>
          <p:cNvPr id="25" name="Title 1">
            <a:extLst>
              <a:ext uri="{FF2B5EF4-FFF2-40B4-BE49-F238E27FC236}">
                <a16:creationId xmlns:a16="http://schemas.microsoft.com/office/drawing/2014/main" id="{E2E98589-EE6B-40D4-AF38-BB9787A6E0AF}"/>
              </a:ext>
            </a:extLst>
          </p:cNvPr>
          <p:cNvSpPr txBox="1">
            <a:spLocks/>
          </p:cNvSpPr>
          <p:nvPr/>
        </p:nvSpPr>
        <p:spPr>
          <a:xfrm>
            <a:off x="272644" y="4366361"/>
            <a:ext cx="3723291" cy="502799"/>
          </a:xfrm>
          <a:prstGeom prst="rect">
            <a:avLst/>
          </a:prstGeom>
        </p:spPr>
        <p:txBody>
          <a:bodyPr vert="horz" lIns="91440" tIns="45720" rIns="91440" bIns="45720" rtlCol="0" anchor="b">
            <a:noAutofit/>
          </a:bodyPr>
          <a:lstStyle/>
          <a:p>
            <a:pPr marL="1662113" marR="0" lvl="0" indent="-1662113" defTabSz="914400" rtl="0" eaLnBrk="1" fontAlgn="auto" latinLnBrk="0" hangingPunct="1">
              <a:lnSpc>
                <a:spcPct val="90000"/>
              </a:lnSpc>
              <a:spcBef>
                <a:spcPct val="0"/>
              </a:spcBef>
              <a:spcAft>
                <a:spcPts val="0"/>
              </a:spcAft>
              <a:buClrTx/>
              <a:buSzTx/>
              <a:buFontTx/>
              <a:buNone/>
              <a:tabLst/>
              <a:defRPr/>
            </a:pPr>
            <a:r>
              <a:rPr kumimoji="0" lang="en-US" sz="2400" i="0" u="sng" strike="noStrike" kern="1200" cap="none" spc="0" normalizeH="0" baseline="0" dirty="0">
                <a:ln>
                  <a:noFill/>
                </a:ln>
                <a:solidFill>
                  <a:srgbClr val="346667"/>
                </a:solidFill>
                <a:effectLst/>
                <a:uLnTx/>
                <a:uFillTx/>
                <a:latin typeface="Arial" charset="0"/>
                <a:ea typeface="Arial" charset="0"/>
                <a:cs typeface="Arial" charset="0"/>
              </a:rPr>
              <a:t>Major limitations</a:t>
            </a:r>
            <a:r>
              <a:rPr kumimoji="0" lang="en-US" sz="2400" i="0" strike="noStrike" kern="1200" cap="none" spc="0" normalizeH="0" baseline="0" dirty="0">
                <a:ln>
                  <a:noFill/>
                </a:ln>
                <a:solidFill>
                  <a:srgbClr val="346667"/>
                </a:solidFill>
                <a:effectLst/>
                <a:uLnTx/>
                <a:uFillTx/>
                <a:latin typeface="Arial" charset="0"/>
                <a:ea typeface="Arial" charset="0"/>
                <a:cs typeface="Arial" charset="0"/>
              </a:rPr>
              <a:t>:</a:t>
            </a:r>
            <a:endParaRPr kumimoji="0" lang="en-US" sz="2400" i="0" u="none" strike="noStrike" kern="1200" cap="none" spc="0" normalizeH="0" baseline="0" dirty="0">
              <a:ln>
                <a:noFill/>
              </a:ln>
              <a:solidFill>
                <a:srgbClr val="346667"/>
              </a:solidFill>
              <a:effectLst/>
              <a:uLnTx/>
              <a:uFillTx/>
              <a:latin typeface="Arial" charset="0"/>
              <a:ea typeface="Arial" charset="0"/>
              <a:cs typeface="Arial" charset="0"/>
            </a:endParaRPr>
          </a:p>
        </p:txBody>
      </p:sp>
      <p:sp>
        <p:nvSpPr>
          <p:cNvPr id="26" name="Title 1">
            <a:extLst>
              <a:ext uri="{FF2B5EF4-FFF2-40B4-BE49-F238E27FC236}">
                <a16:creationId xmlns:a16="http://schemas.microsoft.com/office/drawing/2014/main" id="{2B8F470C-1B9C-4A94-9B3B-859E96F467F6}"/>
              </a:ext>
            </a:extLst>
          </p:cNvPr>
          <p:cNvSpPr txBox="1">
            <a:spLocks/>
          </p:cNvSpPr>
          <p:nvPr/>
        </p:nvSpPr>
        <p:spPr>
          <a:xfrm>
            <a:off x="107504" y="4763983"/>
            <a:ext cx="8633147" cy="1257305"/>
          </a:xfrm>
          <a:prstGeom prst="rect">
            <a:avLst/>
          </a:prstGeom>
        </p:spPr>
        <p:txBody>
          <a:bodyPr vert="horz" lIns="91440" tIns="45720" rIns="91440" bIns="45720" rtlCol="0" anchor="b">
            <a:noAutofit/>
          </a:bodyPr>
          <a:lstStyle/>
          <a:p>
            <a:pPr marL="914400" lvl="1" indent="-288925">
              <a:spcBef>
                <a:spcPct val="0"/>
              </a:spcBef>
              <a:buAutoNum type="arabicPeriod"/>
              <a:defRPr/>
            </a:pPr>
            <a:r>
              <a:rPr kumimoji="0" lang="en-US" sz="2400" i="0" u="none" strike="noStrike" kern="1200" cap="none" spc="0" normalizeH="0" baseline="0" dirty="0">
                <a:ln>
                  <a:noFill/>
                </a:ln>
                <a:solidFill>
                  <a:srgbClr val="346667"/>
                </a:solidFill>
                <a:effectLst/>
                <a:uLnTx/>
                <a:uFillTx/>
                <a:latin typeface="Arial" charset="0"/>
                <a:ea typeface="Arial" charset="0"/>
                <a:cs typeface="Arial" charset="0"/>
              </a:rPr>
              <a:t>Data intensive approach to measure the spatial distribution of travel time in a realistic way</a:t>
            </a:r>
          </a:p>
          <a:p>
            <a:pPr marL="914400" lvl="1" indent="-288925">
              <a:spcBef>
                <a:spcPct val="0"/>
              </a:spcBef>
              <a:buAutoNum type="arabicPeriod"/>
              <a:defRPr/>
            </a:pPr>
            <a:r>
              <a:rPr kumimoji="0" lang="en-US" sz="2400" i="0" u="none" strike="noStrike" kern="1200" cap="none" spc="0" normalizeH="0" baseline="0" dirty="0">
                <a:ln>
                  <a:noFill/>
                </a:ln>
                <a:solidFill>
                  <a:srgbClr val="346667"/>
                </a:solidFill>
                <a:effectLst/>
                <a:uLnTx/>
                <a:uFillTx/>
                <a:latin typeface="Arial" charset="0"/>
                <a:ea typeface="Arial" charset="0"/>
                <a:cs typeface="Arial" charset="0"/>
              </a:rPr>
              <a:t>Does not take the availability of services into account</a:t>
            </a:r>
          </a:p>
        </p:txBody>
      </p:sp>
      <p:sp>
        <p:nvSpPr>
          <p:cNvPr id="9" name="Slide Number Placeholder 3">
            <a:extLst>
              <a:ext uri="{FF2B5EF4-FFF2-40B4-BE49-F238E27FC236}">
                <a16:creationId xmlns:a16="http://schemas.microsoft.com/office/drawing/2014/main" id="{4C00116A-8370-44FF-B1F2-C8689BB68BFA}"/>
              </a:ext>
            </a:extLst>
          </p:cNvPr>
          <p:cNvSpPr txBox="1">
            <a:spLocks/>
          </p:cNvSpPr>
          <p:nvPr/>
        </p:nvSpPr>
        <p:spPr bwMode="auto">
          <a:xfrm>
            <a:off x="8604448" y="6532462"/>
            <a:ext cx="507896" cy="365125"/>
          </a:xfrm>
          <a:prstGeom prst="rect">
            <a:avLst/>
          </a:prstGeom>
          <a:noFill/>
          <a:ln>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marL="0" algn="r" defTabSz="914400" rtl="0" eaLnBrk="1" fontAlgn="base" latinLnBrk="0" hangingPunct="1">
              <a:spcBef>
                <a:spcPct val="0"/>
              </a:spcBef>
              <a:spcAft>
                <a:spcPct val="0"/>
              </a:spcAft>
              <a:defRPr sz="1200" kern="1200">
                <a:solidFill>
                  <a:srgbClr val="898989"/>
                </a:solidFill>
                <a:latin typeface="Calibri" pitchFamily="34" charset="0"/>
                <a:ea typeface="+mn-ea"/>
                <a:cs typeface="Arial" charset="0"/>
              </a:defRPr>
            </a:lvl1pPr>
            <a:lvl2pPr marL="4572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2pPr>
            <a:lvl3pPr marL="9144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3pPr>
            <a:lvl4pPr marL="13716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4pPr>
            <a:lvl5pPr marL="18288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5pPr>
            <a:lvl6pPr marL="2286000" algn="l" defTabSz="914400" rtl="0" eaLnBrk="1" latinLnBrk="0" hangingPunct="1">
              <a:defRPr sz="1800" kern="1200">
                <a:solidFill>
                  <a:schemeClr val="tx1"/>
                </a:solidFill>
                <a:latin typeface="Calibri" pitchFamily="34" charset="0"/>
                <a:ea typeface="+mn-ea"/>
                <a:cs typeface="Arial" charset="0"/>
              </a:defRPr>
            </a:lvl6pPr>
            <a:lvl7pPr marL="2743200" algn="l" defTabSz="914400" rtl="0" eaLnBrk="1" latinLnBrk="0" hangingPunct="1">
              <a:defRPr sz="1800" kern="1200">
                <a:solidFill>
                  <a:schemeClr val="tx1"/>
                </a:solidFill>
                <a:latin typeface="Calibri" pitchFamily="34" charset="0"/>
                <a:ea typeface="+mn-ea"/>
                <a:cs typeface="Arial" charset="0"/>
              </a:defRPr>
            </a:lvl7pPr>
            <a:lvl8pPr marL="3200400" algn="l" defTabSz="914400" rtl="0" eaLnBrk="1" latinLnBrk="0" hangingPunct="1">
              <a:defRPr sz="1800" kern="1200">
                <a:solidFill>
                  <a:schemeClr val="tx1"/>
                </a:solidFill>
                <a:latin typeface="Calibri" pitchFamily="34" charset="0"/>
                <a:ea typeface="+mn-ea"/>
                <a:cs typeface="Arial" charset="0"/>
              </a:defRPr>
            </a:lvl8pPr>
            <a:lvl9pPr marL="3657600" algn="l" defTabSz="914400" rtl="0" eaLnBrk="1" latinLnBrk="0" hangingPunct="1">
              <a:defRPr sz="1800" kern="1200">
                <a:solidFill>
                  <a:schemeClr val="tx1"/>
                </a:solidFill>
                <a:latin typeface="Calibri" pitchFamily="34" charset="0"/>
                <a:ea typeface="+mn-ea"/>
                <a:cs typeface="Arial" charset="0"/>
              </a:defRPr>
            </a:lvl9pPr>
          </a:lstStyle>
          <a:p>
            <a:fld id="{1F1CFA5E-D7BE-45A1-BD59-8EBEFF519CD8}" type="slidenum">
              <a:rPr lang="en-GB" altLang="en-US" smtClean="0">
                <a:solidFill>
                  <a:schemeClr val="accent1">
                    <a:lumMod val="75000"/>
                  </a:schemeClr>
                </a:solidFill>
              </a:rPr>
              <a:pPr/>
              <a:t>7</a:t>
            </a:fld>
            <a:endParaRPr lang="en-GB" altLang="en-US" dirty="0">
              <a:solidFill>
                <a:schemeClr val="accent1">
                  <a:lumMod val="75000"/>
                </a:schemeClr>
              </a:solidFill>
            </a:endParaRPr>
          </a:p>
        </p:txBody>
      </p:sp>
    </p:spTree>
    <p:extLst>
      <p:ext uri="{BB962C8B-B14F-4D97-AF65-F5344CB8AC3E}">
        <p14:creationId xmlns:p14="http://schemas.microsoft.com/office/powerpoint/2010/main" val="12492564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633DA4DA-5771-438F-9771-1A0980DCD216}"/>
              </a:ext>
            </a:extLst>
          </p:cNvPr>
          <p:cNvSpPr txBox="1">
            <a:spLocks/>
          </p:cNvSpPr>
          <p:nvPr/>
        </p:nvSpPr>
        <p:spPr>
          <a:xfrm>
            <a:off x="0" y="-98366"/>
            <a:ext cx="9144000" cy="718822"/>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i="0" u="none" strike="noStrike" kern="1200" cap="none" spc="0" normalizeH="0" baseline="0" dirty="0">
                <a:ln>
                  <a:noFill/>
                </a:ln>
                <a:solidFill>
                  <a:srgbClr val="346667"/>
                </a:solidFill>
                <a:effectLst/>
                <a:uLnTx/>
                <a:uFillTx/>
                <a:latin typeface="Arial" charset="0"/>
                <a:ea typeface="Arial" charset="0"/>
                <a:cs typeface="Arial" charset="0"/>
              </a:rPr>
              <a:t>Geographic coverage</a:t>
            </a:r>
          </a:p>
        </p:txBody>
      </p:sp>
      <p:sp>
        <p:nvSpPr>
          <p:cNvPr id="17" name="Title 1">
            <a:extLst>
              <a:ext uri="{FF2B5EF4-FFF2-40B4-BE49-F238E27FC236}">
                <a16:creationId xmlns:a16="http://schemas.microsoft.com/office/drawing/2014/main" id="{CC981F05-18B8-469E-B686-4A1980508205}"/>
              </a:ext>
            </a:extLst>
          </p:cNvPr>
          <p:cNvSpPr txBox="1">
            <a:spLocks/>
          </p:cNvSpPr>
          <p:nvPr/>
        </p:nvSpPr>
        <p:spPr>
          <a:xfrm>
            <a:off x="323527" y="1195496"/>
            <a:ext cx="8633147" cy="718822"/>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i="0" u="none" strike="noStrike" kern="1200" cap="none" spc="0" normalizeH="0" baseline="0">
                <a:ln>
                  <a:noFill/>
                </a:ln>
                <a:solidFill>
                  <a:srgbClr val="346667"/>
                </a:solidFill>
                <a:effectLst/>
                <a:uLnTx/>
                <a:uFillTx/>
                <a:latin typeface="Arial" charset="0"/>
                <a:ea typeface="Arial" charset="0"/>
                <a:cs typeface="Arial" charset="0"/>
              </a:rPr>
              <a:t>Measures </a:t>
            </a:r>
            <a:r>
              <a:rPr kumimoji="0" lang="en-US" sz="2400" i="0" u="none" strike="noStrike" kern="1200" cap="none" spc="0" normalizeH="0" baseline="0" dirty="0">
                <a:ln>
                  <a:noFill/>
                </a:ln>
                <a:solidFill>
                  <a:srgbClr val="346667"/>
                </a:solidFill>
                <a:effectLst/>
                <a:uLnTx/>
                <a:uFillTx/>
                <a:latin typeface="Arial" charset="0"/>
                <a:ea typeface="Arial" charset="0"/>
                <a:cs typeface="Arial" charset="0"/>
              </a:rPr>
              <a:t>how physically accessible a health service is to the target population taking the capacity of each health facility providing the service into account</a:t>
            </a:r>
          </a:p>
        </p:txBody>
      </p:sp>
      <p:sp>
        <p:nvSpPr>
          <p:cNvPr id="18" name="Title 1">
            <a:extLst>
              <a:ext uri="{FF2B5EF4-FFF2-40B4-BE49-F238E27FC236}">
                <a16:creationId xmlns:a16="http://schemas.microsoft.com/office/drawing/2014/main" id="{2770381D-9FE9-4FB3-9F9B-63A716CAEC5D}"/>
              </a:ext>
            </a:extLst>
          </p:cNvPr>
          <p:cNvSpPr txBox="1">
            <a:spLocks/>
          </p:cNvSpPr>
          <p:nvPr/>
        </p:nvSpPr>
        <p:spPr>
          <a:xfrm>
            <a:off x="255426" y="2275044"/>
            <a:ext cx="8633147" cy="888211"/>
          </a:xfrm>
          <a:prstGeom prst="rect">
            <a:avLst/>
          </a:prstGeom>
        </p:spPr>
        <p:txBody>
          <a:bodyPr vert="horz" lIns="91440" tIns="45720" rIns="91440" bIns="45720" rtlCol="0" anchor="b">
            <a:noAutofit/>
          </a:bodyPr>
          <a:lstStyle/>
          <a:p>
            <a:pPr marL="1662113" marR="0" lvl="0" indent="-1662113" defTabSz="914400" rtl="0" eaLnBrk="1" fontAlgn="auto" latinLnBrk="0" hangingPunct="1">
              <a:spcBef>
                <a:spcPct val="0"/>
              </a:spcBef>
              <a:spcAft>
                <a:spcPts val="0"/>
              </a:spcAft>
              <a:buClrTx/>
              <a:buSzTx/>
              <a:buFontTx/>
              <a:buNone/>
              <a:tabLst/>
              <a:defRPr/>
            </a:pPr>
            <a:r>
              <a:rPr kumimoji="0" lang="en-US" sz="2400" i="0" u="sng" strike="noStrike" kern="1200" cap="none" spc="0" normalizeH="0" baseline="0" dirty="0">
                <a:ln>
                  <a:noFill/>
                </a:ln>
                <a:solidFill>
                  <a:srgbClr val="346667"/>
                </a:solidFill>
                <a:effectLst/>
                <a:uLnTx/>
                <a:uFillTx/>
                <a:latin typeface="Arial" charset="0"/>
                <a:ea typeface="Arial" charset="0"/>
                <a:cs typeface="Arial" charset="0"/>
              </a:rPr>
              <a:t>Calculation</a:t>
            </a:r>
            <a:r>
              <a:rPr kumimoji="0" lang="en-US" sz="2400" i="0" strike="noStrike" kern="1200" cap="none" spc="0" normalizeH="0" baseline="0" dirty="0">
                <a:ln>
                  <a:noFill/>
                </a:ln>
                <a:solidFill>
                  <a:srgbClr val="346667"/>
                </a:solidFill>
                <a:effectLst/>
                <a:uLnTx/>
                <a:uFillTx/>
                <a:latin typeface="Arial" charset="0"/>
                <a:ea typeface="Arial" charset="0"/>
                <a:cs typeface="Arial" charset="0"/>
              </a:rPr>
              <a:t>: </a:t>
            </a:r>
            <a:r>
              <a:rPr kumimoji="0" lang="en-US" sz="2400" i="0" u="none" strike="noStrike" kern="1200" cap="none" spc="0" normalizeH="0" baseline="0" dirty="0">
                <a:ln>
                  <a:noFill/>
                </a:ln>
                <a:solidFill>
                  <a:srgbClr val="346667"/>
                </a:solidFill>
                <a:effectLst/>
                <a:uLnTx/>
                <a:uFillTx/>
                <a:latin typeface="Arial" charset="0"/>
                <a:ea typeface="Arial" charset="0"/>
                <a:cs typeface="Arial" charset="0"/>
              </a:rPr>
              <a:t>Proportion of the target population that can physically access and receive a given health service for a specific travel time (unit: %)</a:t>
            </a:r>
          </a:p>
        </p:txBody>
      </p:sp>
      <p:pic>
        <p:nvPicPr>
          <p:cNvPr id="13" name="Picture 4" descr="C:\Users\Samsung\AppData\Local\Microsoft\Windows\INetCache\IE\TH5BE5R4\sivvus-pendrive-icon-4[1].png">
            <a:extLst>
              <a:ext uri="{FF2B5EF4-FFF2-40B4-BE49-F238E27FC236}">
                <a16:creationId xmlns:a16="http://schemas.microsoft.com/office/drawing/2014/main" id="{7F19444F-7072-4E53-9623-32B0631784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8160" y="5208187"/>
            <a:ext cx="792162"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C705532D-0D9C-44BD-BFC8-2F9BFFD3B78F}"/>
              </a:ext>
            </a:extLst>
          </p:cNvPr>
          <p:cNvSpPr/>
          <p:nvPr/>
        </p:nvSpPr>
        <p:spPr>
          <a:xfrm>
            <a:off x="807939" y="6309320"/>
            <a:ext cx="7432437" cy="461665"/>
          </a:xfrm>
          <a:prstGeom prst="rect">
            <a:avLst/>
          </a:prstGeom>
        </p:spPr>
        <p:txBody>
          <a:bodyPr wrap="square">
            <a:spAutoFit/>
          </a:bodyPr>
          <a:lstStyle/>
          <a:p>
            <a:r>
              <a:rPr lang="en-PH" sz="1200" dirty="0">
                <a:solidFill>
                  <a:srgbClr val="346667"/>
                </a:solidFill>
              </a:rPr>
              <a:t>World Health Organization, Investing the Marginal Dollar for Maternal and Newborn Health: Geographic Accessibility Analysis for Emergency Obstetric Care services in Cambodia. </a:t>
            </a:r>
            <a:r>
              <a:rPr lang="en-GB" sz="1200" dirty="0">
                <a:solidFill>
                  <a:srgbClr val="346667"/>
                </a:solidFill>
              </a:rPr>
              <a:t>WHO/HIS/HGF/GIS/2016.2, 2016</a:t>
            </a:r>
            <a:endParaRPr lang="en-PH" sz="1200" dirty="0">
              <a:solidFill>
                <a:srgbClr val="346667"/>
              </a:solidFill>
            </a:endParaRPr>
          </a:p>
        </p:txBody>
      </p:sp>
      <p:sp>
        <p:nvSpPr>
          <p:cNvPr id="19" name="Title 1">
            <a:extLst>
              <a:ext uri="{FF2B5EF4-FFF2-40B4-BE49-F238E27FC236}">
                <a16:creationId xmlns:a16="http://schemas.microsoft.com/office/drawing/2014/main" id="{EC1350F4-5120-4C1E-A590-03D1B94E9A0D}"/>
              </a:ext>
            </a:extLst>
          </p:cNvPr>
          <p:cNvSpPr txBox="1">
            <a:spLocks/>
          </p:cNvSpPr>
          <p:nvPr/>
        </p:nvSpPr>
        <p:spPr>
          <a:xfrm>
            <a:off x="299250" y="3142225"/>
            <a:ext cx="8633147" cy="502799"/>
          </a:xfrm>
          <a:prstGeom prst="rect">
            <a:avLst/>
          </a:prstGeom>
        </p:spPr>
        <p:txBody>
          <a:bodyPr vert="horz" lIns="91440" tIns="45720" rIns="91440" bIns="45720" rtlCol="0" anchor="b">
            <a:noAutofit/>
          </a:bodyPr>
          <a:lstStyle/>
          <a:p>
            <a:pPr marL="1662113" marR="0" lvl="0" indent="-1662113" defTabSz="914400" rtl="0" eaLnBrk="1" fontAlgn="auto" latinLnBrk="0" hangingPunct="1">
              <a:lnSpc>
                <a:spcPct val="90000"/>
              </a:lnSpc>
              <a:spcBef>
                <a:spcPct val="0"/>
              </a:spcBef>
              <a:spcAft>
                <a:spcPts val="0"/>
              </a:spcAft>
              <a:buClrTx/>
              <a:buSzTx/>
              <a:buFontTx/>
              <a:buNone/>
              <a:tabLst/>
              <a:defRPr/>
            </a:pPr>
            <a:r>
              <a:rPr kumimoji="0" lang="en-US" sz="2400" i="0" u="sng" strike="noStrike" kern="1200" cap="none" spc="0" normalizeH="0" baseline="0" dirty="0">
                <a:ln>
                  <a:noFill/>
                </a:ln>
                <a:solidFill>
                  <a:srgbClr val="346667"/>
                </a:solidFill>
                <a:effectLst/>
                <a:uLnTx/>
                <a:uFillTx/>
                <a:latin typeface="Arial" charset="0"/>
                <a:ea typeface="Arial" charset="0"/>
                <a:cs typeface="Arial" charset="0"/>
              </a:rPr>
              <a:t>Example</a:t>
            </a:r>
            <a:r>
              <a:rPr kumimoji="0" lang="en-US" sz="2400" i="0" strike="noStrike" kern="1200" cap="none" spc="0" normalizeH="0" baseline="0" dirty="0">
                <a:ln>
                  <a:noFill/>
                </a:ln>
                <a:solidFill>
                  <a:srgbClr val="346667"/>
                </a:solidFill>
                <a:effectLst/>
                <a:uLnTx/>
                <a:uFillTx/>
                <a:latin typeface="Arial" charset="0"/>
                <a:ea typeface="Arial" charset="0"/>
                <a:cs typeface="Arial" charset="0"/>
              </a:rPr>
              <a:t>:</a:t>
            </a:r>
            <a:endParaRPr kumimoji="0" lang="en-US" sz="2400" i="0" u="none" strike="noStrike" kern="1200" cap="none" spc="0" normalizeH="0" baseline="0" dirty="0">
              <a:ln>
                <a:noFill/>
              </a:ln>
              <a:solidFill>
                <a:srgbClr val="346667"/>
              </a:solidFill>
              <a:effectLst/>
              <a:uLnTx/>
              <a:uFillTx/>
              <a:latin typeface="Arial" charset="0"/>
              <a:ea typeface="Arial" charset="0"/>
              <a:cs typeface="Arial" charset="0"/>
            </a:endParaRPr>
          </a:p>
        </p:txBody>
      </p:sp>
      <p:pic>
        <p:nvPicPr>
          <p:cNvPr id="2" name="Picture 1">
            <a:extLst>
              <a:ext uri="{FF2B5EF4-FFF2-40B4-BE49-F238E27FC236}">
                <a16:creationId xmlns:a16="http://schemas.microsoft.com/office/drawing/2014/main" id="{F8876702-524F-4989-ADEF-341BCC7B9289}"/>
              </a:ext>
            </a:extLst>
          </p:cNvPr>
          <p:cNvPicPr>
            <a:picLocks noChangeAspect="1"/>
          </p:cNvPicPr>
          <p:nvPr/>
        </p:nvPicPr>
        <p:blipFill rotWithShape="1">
          <a:blip r:embed="rId4"/>
          <a:srcRect l="24013" t="23577" r="24012" b="7430"/>
          <a:stretch/>
        </p:blipFill>
        <p:spPr>
          <a:xfrm>
            <a:off x="807939" y="3669572"/>
            <a:ext cx="3672408" cy="2615200"/>
          </a:xfrm>
          <a:prstGeom prst="rect">
            <a:avLst/>
          </a:prstGeom>
        </p:spPr>
      </p:pic>
      <p:pic>
        <p:nvPicPr>
          <p:cNvPr id="10" name="Picture 9">
            <a:extLst>
              <a:ext uri="{FF2B5EF4-FFF2-40B4-BE49-F238E27FC236}">
                <a16:creationId xmlns:a16="http://schemas.microsoft.com/office/drawing/2014/main" id="{DA6A26EC-FD44-4090-AE3C-33A3013A079B}"/>
              </a:ext>
            </a:extLst>
          </p:cNvPr>
          <p:cNvPicPr>
            <a:picLocks noChangeAspect="1"/>
          </p:cNvPicPr>
          <p:nvPr/>
        </p:nvPicPr>
        <p:blipFill rotWithShape="1">
          <a:blip r:embed="rId5"/>
          <a:srcRect l="25496" t="16067" r="21742" b="12005"/>
          <a:stretch/>
        </p:blipFill>
        <p:spPr>
          <a:xfrm>
            <a:off x="5632292" y="4416353"/>
            <a:ext cx="2425868" cy="1774142"/>
          </a:xfrm>
          <a:prstGeom prst="rect">
            <a:avLst/>
          </a:prstGeom>
        </p:spPr>
      </p:pic>
      <p:pic>
        <p:nvPicPr>
          <p:cNvPr id="11" name="Picture 10">
            <a:extLst>
              <a:ext uri="{FF2B5EF4-FFF2-40B4-BE49-F238E27FC236}">
                <a16:creationId xmlns:a16="http://schemas.microsoft.com/office/drawing/2014/main" id="{18EAE805-A7FD-45BB-8E72-214E0A287988}"/>
              </a:ext>
            </a:extLst>
          </p:cNvPr>
          <p:cNvPicPr>
            <a:picLocks noChangeAspect="1"/>
          </p:cNvPicPr>
          <p:nvPr/>
        </p:nvPicPr>
        <p:blipFill rotWithShape="1">
          <a:blip r:embed="rId6"/>
          <a:srcRect l="13361" t="26590" r="33463" b="19014"/>
          <a:stretch/>
        </p:blipFill>
        <p:spPr>
          <a:xfrm>
            <a:off x="4716015" y="3187802"/>
            <a:ext cx="1516379" cy="1033286"/>
          </a:xfrm>
          <a:prstGeom prst="rect">
            <a:avLst/>
          </a:prstGeom>
        </p:spPr>
      </p:pic>
      <p:sp>
        <p:nvSpPr>
          <p:cNvPr id="12" name="Right Arrow 43">
            <a:extLst>
              <a:ext uri="{FF2B5EF4-FFF2-40B4-BE49-F238E27FC236}">
                <a16:creationId xmlns:a16="http://schemas.microsoft.com/office/drawing/2014/main" id="{FE21ED31-713C-42EB-9936-384DFCEC41E9}"/>
              </a:ext>
            </a:extLst>
          </p:cNvPr>
          <p:cNvSpPr/>
          <p:nvPr/>
        </p:nvSpPr>
        <p:spPr>
          <a:xfrm rot="3167889">
            <a:off x="5380682" y="4333372"/>
            <a:ext cx="503221" cy="324058"/>
          </a:xfrm>
          <a:prstGeom prst="rightArrow">
            <a:avLst/>
          </a:prstGeom>
          <a:solidFill>
            <a:srgbClr val="3466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46667"/>
              </a:solidFill>
            </a:endParaRPr>
          </a:p>
        </p:txBody>
      </p:sp>
      <p:sp>
        <p:nvSpPr>
          <p:cNvPr id="4" name="Oval 3">
            <a:extLst>
              <a:ext uri="{FF2B5EF4-FFF2-40B4-BE49-F238E27FC236}">
                <a16:creationId xmlns:a16="http://schemas.microsoft.com/office/drawing/2014/main" id="{8F099B38-1BA9-4552-8D0C-AF81B126F7FB}"/>
              </a:ext>
            </a:extLst>
          </p:cNvPr>
          <p:cNvSpPr/>
          <p:nvPr/>
        </p:nvSpPr>
        <p:spPr>
          <a:xfrm>
            <a:off x="5913480" y="4391162"/>
            <a:ext cx="746751" cy="8603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15" name="Slide Number Placeholder 3">
            <a:extLst>
              <a:ext uri="{FF2B5EF4-FFF2-40B4-BE49-F238E27FC236}">
                <a16:creationId xmlns:a16="http://schemas.microsoft.com/office/drawing/2014/main" id="{6C2166B3-1BCF-491C-8554-AE2AADD6E54A}"/>
              </a:ext>
            </a:extLst>
          </p:cNvPr>
          <p:cNvSpPr txBox="1">
            <a:spLocks/>
          </p:cNvSpPr>
          <p:nvPr/>
        </p:nvSpPr>
        <p:spPr bwMode="auto">
          <a:xfrm>
            <a:off x="8604448" y="6532462"/>
            <a:ext cx="507896" cy="365125"/>
          </a:xfrm>
          <a:prstGeom prst="rect">
            <a:avLst/>
          </a:prstGeom>
          <a:noFill/>
          <a:ln>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marL="0" algn="r" defTabSz="914400" rtl="0" eaLnBrk="1" fontAlgn="base" latinLnBrk="0" hangingPunct="1">
              <a:spcBef>
                <a:spcPct val="0"/>
              </a:spcBef>
              <a:spcAft>
                <a:spcPct val="0"/>
              </a:spcAft>
              <a:defRPr sz="1200" kern="1200">
                <a:solidFill>
                  <a:srgbClr val="898989"/>
                </a:solidFill>
                <a:latin typeface="Calibri" pitchFamily="34" charset="0"/>
                <a:ea typeface="+mn-ea"/>
                <a:cs typeface="Arial" charset="0"/>
              </a:defRPr>
            </a:lvl1pPr>
            <a:lvl2pPr marL="4572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2pPr>
            <a:lvl3pPr marL="9144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3pPr>
            <a:lvl4pPr marL="13716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4pPr>
            <a:lvl5pPr marL="18288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5pPr>
            <a:lvl6pPr marL="2286000" algn="l" defTabSz="914400" rtl="0" eaLnBrk="1" latinLnBrk="0" hangingPunct="1">
              <a:defRPr sz="1800" kern="1200">
                <a:solidFill>
                  <a:schemeClr val="tx1"/>
                </a:solidFill>
                <a:latin typeface="Calibri" pitchFamily="34" charset="0"/>
                <a:ea typeface="+mn-ea"/>
                <a:cs typeface="Arial" charset="0"/>
              </a:defRPr>
            </a:lvl6pPr>
            <a:lvl7pPr marL="2743200" algn="l" defTabSz="914400" rtl="0" eaLnBrk="1" latinLnBrk="0" hangingPunct="1">
              <a:defRPr sz="1800" kern="1200">
                <a:solidFill>
                  <a:schemeClr val="tx1"/>
                </a:solidFill>
                <a:latin typeface="Calibri" pitchFamily="34" charset="0"/>
                <a:ea typeface="+mn-ea"/>
                <a:cs typeface="Arial" charset="0"/>
              </a:defRPr>
            </a:lvl7pPr>
            <a:lvl8pPr marL="3200400" algn="l" defTabSz="914400" rtl="0" eaLnBrk="1" latinLnBrk="0" hangingPunct="1">
              <a:defRPr sz="1800" kern="1200">
                <a:solidFill>
                  <a:schemeClr val="tx1"/>
                </a:solidFill>
                <a:latin typeface="Calibri" pitchFamily="34" charset="0"/>
                <a:ea typeface="+mn-ea"/>
                <a:cs typeface="Arial" charset="0"/>
              </a:defRPr>
            </a:lvl8pPr>
            <a:lvl9pPr marL="3657600" algn="l" defTabSz="914400" rtl="0" eaLnBrk="1" latinLnBrk="0" hangingPunct="1">
              <a:defRPr sz="1800" kern="1200">
                <a:solidFill>
                  <a:schemeClr val="tx1"/>
                </a:solidFill>
                <a:latin typeface="Calibri" pitchFamily="34" charset="0"/>
                <a:ea typeface="+mn-ea"/>
                <a:cs typeface="Arial" charset="0"/>
              </a:defRPr>
            </a:lvl9pPr>
          </a:lstStyle>
          <a:p>
            <a:fld id="{1F1CFA5E-D7BE-45A1-BD59-8EBEFF519CD8}" type="slidenum">
              <a:rPr lang="en-GB" altLang="en-US" smtClean="0">
                <a:solidFill>
                  <a:schemeClr val="accent1">
                    <a:lumMod val="75000"/>
                  </a:schemeClr>
                </a:solidFill>
              </a:rPr>
              <a:pPr/>
              <a:t>8</a:t>
            </a:fld>
            <a:endParaRPr lang="en-GB" altLang="en-US" dirty="0">
              <a:solidFill>
                <a:schemeClr val="accent1">
                  <a:lumMod val="75000"/>
                </a:schemeClr>
              </a:solidFill>
            </a:endParaRPr>
          </a:p>
        </p:txBody>
      </p:sp>
    </p:spTree>
    <p:extLst>
      <p:ext uri="{BB962C8B-B14F-4D97-AF65-F5344CB8AC3E}">
        <p14:creationId xmlns:p14="http://schemas.microsoft.com/office/powerpoint/2010/main" val="39110825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CA4CC55-0E50-4546-83A6-324E24BC5C22}"/>
              </a:ext>
            </a:extLst>
          </p:cNvPr>
          <p:cNvSpPr txBox="1">
            <a:spLocks/>
          </p:cNvSpPr>
          <p:nvPr/>
        </p:nvSpPr>
        <p:spPr>
          <a:xfrm>
            <a:off x="255427" y="842067"/>
            <a:ext cx="1940310" cy="502799"/>
          </a:xfrm>
          <a:prstGeom prst="rect">
            <a:avLst/>
          </a:prstGeom>
        </p:spPr>
        <p:txBody>
          <a:bodyPr vert="horz" lIns="91440" tIns="45720" rIns="91440" bIns="45720" rtlCol="0" anchor="b">
            <a:noAutofit/>
          </a:bodyPr>
          <a:lstStyle/>
          <a:p>
            <a:pPr marL="1662113" marR="0" lvl="0" indent="-1662113" defTabSz="914400" rtl="0" eaLnBrk="1" fontAlgn="auto" latinLnBrk="0" hangingPunct="1">
              <a:lnSpc>
                <a:spcPct val="90000"/>
              </a:lnSpc>
              <a:spcBef>
                <a:spcPct val="0"/>
              </a:spcBef>
              <a:spcAft>
                <a:spcPts val="0"/>
              </a:spcAft>
              <a:buClrTx/>
              <a:buSzTx/>
              <a:buFontTx/>
              <a:buNone/>
              <a:tabLst/>
              <a:defRPr/>
            </a:pPr>
            <a:r>
              <a:rPr kumimoji="0" lang="en-US" sz="2400" i="0" u="sng" strike="noStrike" kern="1200" cap="none" spc="0" normalizeH="0" baseline="0" dirty="0">
                <a:ln>
                  <a:noFill/>
                </a:ln>
                <a:solidFill>
                  <a:srgbClr val="346667"/>
                </a:solidFill>
                <a:effectLst/>
                <a:uLnTx/>
                <a:uFillTx/>
                <a:latin typeface="Arial" charset="0"/>
                <a:ea typeface="Arial" charset="0"/>
                <a:cs typeface="Arial" charset="0"/>
              </a:rPr>
              <a:t>Advantages</a:t>
            </a:r>
            <a:r>
              <a:rPr kumimoji="0" lang="en-US" sz="2400" i="0" strike="noStrike" kern="1200" cap="none" spc="0" normalizeH="0" baseline="0" dirty="0">
                <a:ln>
                  <a:noFill/>
                </a:ln>
                <a:solidFill>
                  <a:srgbClr val="346667"/>
                </a:solidFill>
                <a:effectLst/>
                <a:uLnTx/>
                <a:uFillTx/>
                <a:latin typeface="Arial" charset="0"/>
                <a:ea typeface="Arial" charset="0"/>
                <a:cs typeface="Arial" charset="0"/>
              </a:rPr>
              <a:t>:</a:t>
            </a:r>
            <a:endParaRPr kumimoji="0" lang="en-US" sz="2400" i="0" u="none" strike="noStrike" kern="1200" cap="none" spc="0" normalizeH="0" baseline="0" dirty="0">
              <a:ln>
                <a:noFill/>
              </a:ln>
              <a:solidFill>
                <a:srgbClr val="346667"/>
              </a:solidFill>
              <a:effectLst/>
              <a:uLnTx/>
              <a:uFillTx/>
              <a:latin typeface="Arial" charset="0"/>
              <a:ea typeface="Arial" charset="0"/>
              <a:cs typeface="Arial" charset="0"/>
            </a:endParaRPr>
          </a:p>
        </p:txBody>
      </p:sp>
      <p:sp>
        <p:nvSpPr>
          <p:cNvPr id="20" name="Title 1">
            <a:extLst>
              <a:ext uri="{FF2B5EF4-FFF2-40B4-BE49-F238E27FC236}">
                <a16:creationId xmlns:a16="http://schemas.microsoft.com/office/drawing/2014/main" id="{48AD0D92-F03C-4037-9F8A-BA1053F2A9F4}"/>
              </a:ext>
            </a:extLst>
          </p:cNvPr>
          <p:cNvSpPr txBox="1">
            <a:spLocks/>
          </p:cNvSpPr>
          <p:nvPr/>
        </p:nvSpPr>
        <p:spPr>
          <a:xfrm>
            <a:off x="107504" y="1528937"/>
            <a:ext cx="8633147" cy="2421789"/>
          </a:xfrm>
          <a:prstGeom prst="rect">
            <a:avLst/>
          </a:prstGeom>
        </p:spPr>
        <p:txBody>
          <a:bodyPr vert="horz" lIns="91440" tIns="45720" rIns="91440" bIns="45720" rtlCol="0" anchor="b">
            <a:noAutofit/>
          </a:bodyPr>
          <a:lstStyle/>
          <a:p>
            <a:pPr marL="288925" lvl="1">
              <a:spcBef>
                <a:spcPct val="0"/>
              </a:spcBef>
              <a:defRPr/>
            </a:pPr>
            <a:r>
              <a:rPr kumimoji="0" lang="en-US" sz="2400" i="0" u="none" strike="noStrike" kern="1200" cap="none" spc="0" normalizeH="0" baseline="0" dirty="0">
                <a:ln>
                  <a:noFill/>
                </a:ln>
                <a:solidFill>
                  <a:srgbClr val="346667"/>
                </a:solidFill>
                <a:effectLst/>
                <a:uLnTx/>
                <a:uFillTx/>
                <a:latin typeface="Arial" charset="0"/>
                <a:ea typeface="Arial" charset="0"/>
                <a:cs typeface="Arial" charset="0"/>
              </a:rPr>
              <a:t>The measurement considers:</a:t>
            </a:r>
          </a:p>
          <a:p>
            <a:pPr marL="914400" lvl="1" indent="-288925">
              <a:spcBef>
                <a:spcPct val="0"/>
              </a:spcBef>
              <a:buAutoNum type="arabicPeriod"/>
              <a:defRPr/>
            </a:pPr>
            <a:r>
              <a:rPr kumimoji="0" lang="en-US" sz="2400" i="0" u="none" strike="noStrike" kern="1200" cap="none" spc="0" normalizeH="0" baseline="0" dirty="0">
                <a:ln>
                  <a:noFill/>
                </a:ln>
                <a:solidFill>
                  <a:srgbClr val="346667"/>
                </a:solidFill>
                <a:effectLst/>
                <a:uLnTx/>
                <a:uFillTx/>
                <a:latin typeface="Arial" charset="0"/>
                <a:ea typeface="Arial" charset="0"/>
                <a:cs typeface="Arial" charset="0"/>
              </a:rPr>
              <a:t>How the health services are geographically </a:t>
            </a:r>
            <a:r>
              <a:rPr kumimoji="0" lang="en-US" sz="2400" i="0" u="none" strike="noStrike" kern="1200" cap="none" spc="0" normalizeH="0" baseline="0">
                <a:ln>
                  <a:noFill/>
                </a:ln>
                <a:solidFill>
                  <a:srgbClr val="346667"/>
                </a:solidFill>
                <a:effectLst/>
                <a:uLnTx/>
                <a:uFillTx/>
                <a:latin typeface="Arial" charset="0"/>
                <a:ea typeface="Arial" charset="0"/>
                <a:cs typeface="Arial" charset="0"/>
              </a:rPr>
              <a:t>distributed compared </a:t>
            </a:r>
            <a:r>
              <a:rPr kumimoji="0" lang="en-US" sz="2400" i="0" u="none" strike="noStrike" kern="1200" cap="none" spc="0" normalizeH="0" baseline="0" dirty="0">
                <a:ln>
                  <a:noFill/>
                </a:ln>
                <a:solidFill>
                  <a:srgbClr val="346667"/>
                </a:solidFill>
                <a:effectLst/>
                <a:uLnTx/>
                <a:uFillTx/>
                <a:latin typeface="Arial" charset="0"/>
                <a:ea typeface="Arial" charset="0"/>
                <a:cs typeface="Arial" charset="0"/>
              </a:rPr>
              <a:t>to the spatial distribution of the target population and the environment such population has to cross to reach the services</a:t>
            </a:r>
          </a:p>
          <a:p>
            <a:pPr marL="914400" lvl="1" indent="-288925">
              <a:spcBef>
                <a:spcPct val="0"/>
              </a:spcBef>
              <a:buAutoNum type="arabicPeriod"/>
              <a:defRPr/>
            </a:pPr>
            <a:r>
              <a:rPr kumimoji="0" lang="en-US" sz="2400" i="0" u="none" strike="noStrike" kern="1200" cap="none" spc="0" normalizeH="0" baseline="0" dirty="0">
                <a:ln>
                  <a:noFill/>
                </a:ln>
                <a:solidFill>
                  <a:srgbClr val="346667"/>
                </a:solidFill>
                <a:effectLst/>
                <a:uLnTx/>
                <a:uFillTx/>
                <a:latin typeface="Arial" charset="0"/>
                <a:ea typeface="Arial" charset="0"/>
                <a:cs typeface="Arial" charset="0"/>
              </a:rPr>
              <a:t>Cross-borders movements</a:t>
            </a:r>
          </a:p>
          <a:p>
            <a:pPr marL="914400" lvl="1" indent="-288925">
              <a:spcBef>
                <a:spcPct val="0"/>
              </a:spcBef>
              <a:buAutoNum type="arabicPeriod"/>
              <a:defRPr/>
            </a:pPr>
            <a:r>
              <a:rPr kumimoji="0" lang="en-US" sz="2400" i="0" u="none" strike="noStrike" kern="1200" cap="none" spc="0" normalizeH="0" baseline="0" dirty="0">
                <a:ln>
                  <a:noFill/>
                </a:ln>
                <a:solidFill>
                  <a:srgbClr val="346667"/>
                </a:solidFill>
                <a:effectLst/>
                <a:uLnTx/>
                <a:uFillTx/>
                <a:latin typeface="Arial" charset="0"/>
                <a:ea typeface="Arial" charset="0"/>
                <a:cs typeface="Arial" charset="0"/>
              </a:rPr>
              <a:t>The capacity of each health facility</a:t>
            </a:r>
          </a:p>
        </p:txBody>
      </p:sp>
      <p:sp>
        <p:nvSpPr>
          <p:cNvPr id="21" name="Rectangle 3">
            <a:extLst>
              <a:ext uri="{FF2B5EF4-FFF2-40B4-BE49-F238E27FC236}">
                <a16:creationId xmlns:a16="http://schemas.microsoft.com/office/drawing/2014/main" id="{ACA9F556-BC32-4138-B3B8-6BA9DABD13A9}"/>
              </a:ext>
            </a:extLst>
          </p:cNvPr>
          <p:cNvSpPr txBox="1">
            <a:spLocks noChangeArrowheads="1"/>
          </p:cNvSpPr>
          <p:nvPr/>
        </p:nvSpPr>
        <p:spPr>
          <a:xfrm>
            <a:off x="1463786" y="4005064"/>
            <a:ext cx="7272808" cy="66699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r>
              <a:rPr lang="en-US" sz="2400" dirty="0">
                <a:solidFill>
                  <a:srgbClr val="2B6959"/>
                </a:solidFill>
                <a:latin typeface="Arial" panose="020B0604020202020204" pitchFamily="34" charset="0"/>
                <a:cs typeface="Arial" panose="020B0604020202020204" pitchFamily="34" charset="0"/>
              </a:rPr>
              <a:t>Address the major limitations and complement the measure of the accessibility coverage measure </a:t>
            </a:r>
          </a:p>
        </p:txBody>
      </p:sp>
      <p:sp>
        <p:nvSpPr>
          <p:cNvPr id="22" name="Right Arrow 43">
            <a:extLst>
              <a:ext uri="{FF2B5EF4-FFF2-40B4-BE49-F238E27FC236}">
                <a16:creationId xmlns:a16="http://schemas.microsoft.com/office/drawing/2014/main" id="{95234291-6A6D-4A51-B902-C1F30BBB9828}"/>
              </a:ext>
            </a:extLst>
          </p:cNvPr>
          <p:cNvSpPr/>
          <p:nvPr/>
        </p:nvSpPr>
        <p:spPr>
          <a:xfrm>
            <a:off x="1021815" y="4072047"/>
            <a:ext cx="441971" cy="360040"/>
          </a:xfrm>
          <a:prstGeom prst="rightArrow">
            <a:avLst/>
          </a:prstGeom>
          <a:solidFill>
            <a:srgbClr val="3466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46667"/>
              </a:solidFill>
            </a:endParaRPr>
          </a:p>
        </p:txBody>
      </p:sp>
      <p:sp>
        <p:nvSpPr>
          <p:cNvPr id="25" name="Title 1">
            <a:extLst>
              <a:ext uri="{FF2B5EF4-FFF2-40B4-BE49-F238E27FC236}">
                <a16:creationId xmlns:a16="http://schemas.microsoft.com/office/drawing/2014/main" id="{E2E98589-EE6B-40D4-AF38-BB9787A6E0AF}"/>
              </a:ext>
            </a:extLst>
          </p:cNvPr>
          <p:cNvSpPr txBox="1">
            <a:spLocks/>
          </p:cNvSpPr>
          <p:nvPr/>
        </p:nvSpPr>
        <p:spPr>
          <a:xfrm>
            <a:off x="272644" y="4798409"/>
            <a:ext cx="3723291" cy="502799"/>
          </a:xfrm>
          <a:prstGeom prst="rect">
            <a:avLst/>
          </a:prstGeom>
        </p:spPr>
        <p:txBody>
          <a:bodyPr vert="horz" lIns="91440" tIns="45720" rIns="91440" bIns="45720" rtlCol="0" anchor="b">
            <a:noAutofit/>
          </a:bodyPr>
          <a:lstStyle/>
          <a:p>
            <a:pPr marL="1662113" marR="0" lvl="0" indent="-1662113" defTabSz="914400" rtl="0" eaLnBrk="1" fontAlgn="auto" latinLnBrk="0" hangingPunct="1">
              <a:lnSpc>
                <a:spcPct val="90000"/>
              </a:lnSpc>
              <a:spcBef>
                <a:spcPct val="0"/>
              </a:spcBef>
              <a:spcAft>
                <a:spcPts val="0"/>
              </a:spcAft>
              <a:buClrTx/>
              <a:buSzTx/>
              <a:buFontTx/>
              <a:buNone/>
              <a:tabLst/>
              <a:defRPr/>
            </a:pPr>
            <a:r>
              <a:rPr kumimoji="0" lang="en-US" sz="2400" i="0" u="sng" strike="noStrike" kern="1200" cap="none" spc="0" normalizeH="0" baseline="0" dirty="0">
                <a:ln>
                  <a:noFill/>
                </a:ln>
                <a:solidFill>
                  <a:srgbClr val="346667"/>
                </a:solidFill>
                <a:effectLst/>
                <a:uLnTx/>
                <a:uFillTx/>
                <a:latin typeface="Arial" charset="0"/>
                <a:ea typeface="Arial" charset="0"/>
                <a:cs typeface="Arial" charset="0"/>
              </a:rPr>
              <a:t>Major limitation</a:t>
            </a:r>
            <a:r>
              <a:rPr kumimoji="0" lang="en-US" sz="2400" i="0" strike="noStrike" kern="1200" cap="none" spc="0" normalizeH="0" baseline="0" dirty="0">
                <a:ln>
                  <a:noFill/>
                </a:ln>
                <a:solidFill>
                  <a:srgbClr val="346667"/>
                </a:solidFill>
                <a:effectLst/>
                <a:uLnTx/>
                <a:uFillTx/>
                <a:latin typeface="Arial" charset="0"/>
                <a:ea typeface="Arial" charset="0"/>
                <a:cs typeface="Arial" charset="0"/>
              </a:rPr>
              <a:t>:</a:t>
            </a:r>
            <a:endParaRPr kumimoji="0" lang="en-US" sz="2400" i="0" u="none" strike="noStrike" kern="1200" cap="none" spc="0" normalizeH="0" baseline="0" dirty="0">
              <a:ln>
                <a:noFill/>
              </a:ln>
              <a:solidFill>
                <a:srgbClr val="346667"/>
              </a:solidFill>
              <a:effectLst/>
              <a:uLnTx/>
              <a:uFillTx/>
              <a:latin typeface="Arial" charset="0"/>
              <a:ea typeface="Arial" charset="0"/>
              <a:cs typeface="Arial" charset="0"/>
            </a:endParaRPr>
          </a:p>
        </p:txBody>
      </p:sp>
      <p:sp>
        <p:nvSpPr>
          <p:cNvPr id="26" name="Title 1">
            <a:extLst>
              <a:ext uri="{FF2B5EF4-FFF2-40B4-BE49-F238E27FC236}">
                <a16:creationId xmlns:a16="http://schemas.microsoft.com/office/drawing/2014/main" id="{2B8F470C-1B9C-4A94-9B3B-859E96F467F6}"/>
              </a:ext>
            </a:extLst>
          </p:cNvPr>
          <p:cNvSpPr txBox="1">
            <a:spLocks/>
          </p:cNvSpPr>
          <p:nvPr/>
        </p:nvSpPr>
        <p:spPr>
          <a:xfrm>
            <a:off x="93711" y="5246007"/>
            <a:ext cx="8633147" cy="936104"/>
          </a:xfrm>
          <a:prstGeom prst="rect">
            <a:avLst/>
          </a:prstGeom>
        </p:spPr>
        <p:txBody>
          <a:bodyPr vert="horz" lIns="91440" tIns="45720" rIns="91440" bIns="45720" rtlCol="0" anchor="b">
            <a:noAutofit/>
          </a:bodyPr>
          <a:lstStyle/>
          <a:p>
            <a:pPr marL="914400" lvl="1" indent="-288925">
              <a:spcBef>
                <a:spcPct val="0"/>
              </a:spcBef>
              <a:buAutoNum type="arabicPeriod"/>
              <a:defRPr/>
            </a:pPr>
            <a:r>
              <a:rPr kumimoji="0" lang="en-US" sz="2400" i="0" u="none" strike="noStrike" kern="1200" cap="none" spc="0" normalizeH="0" baseline="0" dirty="0">
                <a:ln>
                  <a:noFill/>
                </a:ln>
                <a:solidFill>
                  <a:srgbClr val="346667"/>
                </a:solidFill>
                <a:effectLst/>
                <a:uLnTx/>
                <a:uFillTx/>
                <a:latin typeface="Arial" charset="0"/>
                <a:ea typeface="Arial" charset="0"/>
                <a:cs typeface="Arial" charset="0"/>
              </a:rPr>
              <a:t>Adds the need to have information about the capacity of each health facility</a:t>
            </a:r>
          </a:p>
        </p:txBody>
      </p:sp>
      <p:sp>
        <p:nvSpPr>
          <p:cNvPr id="9" name="Title 1">
            <a:extLst>
              <a:ext uri="{FF2B5EF4-FFF2-40B4-BE49-F238E27FC236}">
                <a16:creationId xmlns:a16="http://schemas.microsoft.com/office/drawing/2014/main" id="{A004F143-800D-49D0-8799-E7FF9E750976}"/>
              </a:ext>
            </a:extLst>
          </p:cNvPr>
          <p:cNvSpPr txBox="1">
            <a:spLocks/>
          </p:cNvSpPr>
          <p:nvPr/>
        </p:nvSpPr>
        <p:spPr>
          <a:xfrm>
            <a:off x="0" y="-98366"/>
            <a:ext cx="9144000" cy="718822"/>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i="0" u="none" strike="noStrike" kern="1200" cap="none" spc="0" normalizeH="0" baseline="0" dirty="0">
                <a:ln>
                  <a:noFill/>
                </a:ln>
                <a:solidFill>
                  <a:srgbClr val="346667"/>
                </a:solidFill>
                <a:effectLst/>
                <a:uLnTx/>
                <a:uFillTx/>
                <a:latin typeface="Arial" charset="0"/>
                <a:ea typeface="Arial" charset="0"/>
                <a:cs typeface="Arial" charset="0"/>
              </a:rPr>
              <a:t>Geographic coverage</a:t>
            </a:r>
          </a:p>
        </p:txBody>
      </p:sp>
      <p:sp>
        <p:nvSpPr>
          <p:cNvPr id="10" name="Slide Number Placeholder 3">
            <a:extLst>
              <a:ext uri="{FF2B5EF4-FFF2-40B4-BE49-F238E27FC236}">
                <a16:creationId xmlns:a16="http://schemas.microsoft.com/office/drawing/2014/main" id="{81F9A118-F8C0-4BBC-BE28-DF38BFF96F1B}"/>
              </a:ext>
            </a:extLst>
          </p:cNvPr>
          <p:cNvSpPr txBox="1">
            <a:spLocks/>
          </p:cNvSpPr>
          <p:nvPr/>
        </p:nvSpPr>
        <p:spPr bwMode="auto">
          <a:xfrm>
            <a:off x="8604448" y="6532462"/>
            <a:ext cx="507896" cy="365125"/>
          </a:xfrm>
          <a:prstGeom prst="rect">
            <a:avLst/>
          </a:prstGeom>
          <a:noFill/>
          <a:ln>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marL="0" algn="r" defTabSz="914400" rtl="0" eaLnBrk="1" fontAlgn="base" latinLnBrk="0" hangingPunct="1">
              <a:spcBef>
                <a:spcPct val="0"/>
              </a:spcBef>
              <a:spcAft>
                <a:spcPct val="0"/>
              </a:spcAft>
              <a:defRPr sz="1200" kern="1200">
                <a:solidFill>
                  <a:srgbClr val="898989"/>
                </a:solidFill>
                <a:latin typeface="Calibri" pitchFamily="34" charset="0"/>
                <a:ea typeface="+mn-ea"/>
                <a:cs typeface="Arial" charset="0"/>
              </a:defRPr>
            </a:lvl1pPr>
            <a:lvl2pPr marL="4572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2pPr>
            <a:lvl3pPr marL="9144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3pPr>
            <a:lvl4pPr marL="13716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4pPr>
            <a:lvl5pPr marL="1828800" algn="l" defTabSz="914400" rtl="0" eaLnBrk="0" fontAlgn="base" latinLnBrk="0" hangingPunct="0">
              <a:spcBef>
                <a:spcPct val="0"/>
              </a:spcBef>
              <a:spcAft>
                <a:spcPct val="0"/>
              </a:spcAft>
              <a:defRPr sz="1800" kern="1200">
                <a:solidFill>
                  <a:schemeClr val="tx1"/>
                </a:solidFill>
                <a:latin typeface="Calibri" pitchFamily="34" charset="0"/>
                <a:ea typeface="+mn-ea"/>
                <a:cs typeface="Arial" charset="0"/>
              </a:defRPr>
            </a:lvl5pPr>
            <a:lvl6pPr marL="2286000" algn="l" defTabSz="914400" rtl="0" eaLnBrk="1" latinLnBrk="0" hangingPunct="1">
              <a:defRPr sz="1800" kern="1200">
                <a:solidFill>
                  <a:schemeClr val="tx1"/>
                </a:solidFill>
                <a:latin typeface="Calibri" pitchFamily="34" charset="0"/>
                <a:ea typeface="+mn-ea"/>
                <a:cs typeface="Arial" charset="0"/>
              </a:defRPr>
            </a:lvl6pPr>
            <a:lvl7pPr marL="2743200" algn="l" defTabSz="914400" rtl="0" eaLnBrk="1" latinLnBrk="0" hangingPunct="1">
              <a:defRPr sz="1800" kern="1200">
                <a:solidFill>
                  <a:schemeClr val="tx1"/>
                </a:solidFill>
                <a:latin typeface="Calibri" pitchFamily="34" charset="0"/>
                <a:ea typeface="+mn-ea"/>
                <a:cs typeface="Arial" charset="0"/>
              </a:defRPr>
            </a:lvl7pPr>
            <a:lvl8pPr marL="3200400" algn="l" defTabSz="914400" rtl="0" eaLnBrk="1" latinLnBrk="0" hangingPunct="1">
              <a:defRPr sz="1800" kern="1200">
                <a:solidFill>
                  <a:schemeClr val="tx1"/>
                </a:solidFill>
                <a:latin typeface="Calibri" pitchFamily="34" charset="0"/>
                <a:ea typeface="+mn-ea"/>
                <a:cs typeface="Arial" charset="0"/>
              </a:defRPr>
            </a:lvl8pPr>
            <a:lvl9pPr marL="3657600" algn="l" defTabSz="914400" rtl="0" eaLnBrk="1" latinLnBrk="0" hangingPunct="1">
              <a:defRPr sz="1800" kern="1200">
                <a:solidFill>
                  <a:schemeClr val="tx1"/>
                </a:solidFill>
                <a:latin typeface="Calibri" pitchFamily="34" charset="0"/>
                <a:ea typeface="+mn-ea"/>
                <a:cs typeface="Arial" charset="0"/>
              </a:defRPr>
            </a:lvl9pPr>
          </a:lstStyle>
          <a:p>
            <a:fld id="{1F1CFA5E-D7BE-45A1-BD59-8EBEFF519CD8}" type="slidenum">
              <a:rPr lang="en-GB" altLang="en-US" smtClean="0">
                <a:solidFill>
                  <a:schemeClr val="accent1">
                    <a:lumMod val="75000"/>
                  </a:schemeClr>
                </a:solidFill>
              </a:rPr>
              <a:pPr/>
              <a:t>9</a:t>
            </a:fld>
            <a:endParaRPr lang="en-GB" altLang="en-US" dirty="0">
              <a:solidFill>
                <a:schemeClr val="accent1">
                  <a:lumMod val="75000"/>
                </a:schemeClr>
              </a:solidFill>
            </a:endParaRPr>
          </a:p>
        </p:txBody>
      </p:sp>
    </p:spTree>
    <p:extLst>
      <p:ext uri="{BB962C8B-B14F-4D97-AF65-F5344CB8AC3E}">
        <p14:creationId xmlns:p14="http://schemas.microsoft.com/office/powerpoint/2010/main" val="16385267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2061</Words>
  <Application>Microsoft Office PowerPoint</Application>
  <PresentationFormat>On-screen Show (4:3)</PresentationFormat>
  <Paragraphs>305</Paragraphs>
  <Slides>28</Slides>
  <Notes>24</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4" baseType="lpstr">
      <vt:lpstr>Arial</vt:lpstr>
      <vt:lpstr>Calibri</vt:lpstr>
      <vt:lpstr>Open Sans</vt:lpstr>
      <vt:lpstr>Tahoma</vt:lpstr>
      <vt:lpstr>Office Theme</vt:lpstr>
      <vt:lpstr>Chart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Acer Pc</dc:creator>
  <cp:lastModifiedBy>Steeve Ebener</cp:lastModifiedBy>
  <cp:revision>680</cp:revision>
  <dcterms:created xsi:type="dcterms:W3CDTF">2015-10-24T09:13:34Z</dcterms:created>
  <dcterms:modified xsi:type="dcterms:W3CDTF">2019-12-01T19:50:57Z</dcterms:modified>
</cp:coreProperties>
</file>