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715" r:id="rId2"/>
    <p:sldId id="717" r:id="rId3"/>
    <p:sldId id="722" r:id="rId4"/>
    <p:sldId id="724" r:id="rId5"/>
    <p:sldId id="716" r:id="rId6"/>
    <p:sldId id="721" r:id="rId7"/>
    <p:sldId id="720" r:id="rId8"/>
    <p:sldId id="723" r:id="rId9"/>
    <p:sldId id="71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pos="5012" userDrawn="1">
          <p15:clr>
            <a:srgbClr val="A4A3A4"/>
          </p15:clr>
        </p15:guide>
        <p15:guide id="6" pos="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4F81BD"/>
    <a:srgbClr val="346667"/>
    <a:srgbClr val="0033CC"/>
    <a:srgbClr val="254061"/>
    <a:srgbClr val="007DB7"/>
    <a:srgbClr val="FFFF00"/>
    <a:srgbClr val="F2A314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88696" autoAdjust="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300"/>
        <p:guide orient="horz" pos="4319"/>
        <p:guide pos="2880"/>
        <p:guide orient="horz" pos="799"/>
        <p:guide pos="5012"/>
        <p:guide pos="7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9A8D-3476-4AF5-899A-F06ECDD724B1}" type="datetimeFigureOut">
              <a:rPr lang="en-US" smtClean="0"/>
              <a:pPr/>
              <a:t>01-Dec-19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F274-3B34-4961-8BC0-F6906ADCE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7047-6A9A-4C50-BABB-ACEDFEF60370}" type="datetimeFigureOut">
              <a:rPr lang="en-US" smtClean="0"/>
              <a:pPr/>
              <a:t>01-Dec-19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D4C12-3811-4920-911D-863E60F39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4C12-3811-4920-911D-863E60F399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1087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4C12-3811-4920-911D-863E60F399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630BF-D491-4B48-9659-34E7C4B8A6F5}" type="slidenum">
              <a:rPr lang="en-US"/>
              <a:pPr/>
              <a:t>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5588" cy="4389438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85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946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4719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921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289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4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2EBE65EB-52D8-40DA-BD88-9D5DFD587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/>
          <a:srcRect l="40903" t="45040" r="15663"/>
          <a:stretch>
            <a:fillRect/>
          </a:stretch>
        </p:blipFill>
        <p:spPr bwMode="auto">
          <a:xfrm>
            <a:off x="250826" y="5932346"/>
            <a:ext cx="8713662" cy="87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C5F86A3E-1298-47E0-9730-1A2B1B601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6401" r="59450" b="16401"/>
          <a:stretch/>
        </p:blipFill>
        <p:spPr>
          <a:xfrm>
            <a:off x="289057" y="6206569"/>
            <a:ext cx="478911" cy="469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455E2-07EC-434E-9118-62C00374E48F}"/>
              </a:ext>
            </a:extLst>
          </p:cNvPr>
          <p:cNvPicPr/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59" y="6016596"/>
            <a:ext cx="487154" cy="659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49" r:id="rId14"/>
    <p:sldLayoutId id="2147483651" r:id="rId15"/>
    <p:sldLayoutId id="2147483652" r:id="rId16"/>
    <p:sldLayoutId id="2147483653" r:id="rId17"/>
    <p:sldLayoutId id="2147483654" r:id="rId18"/>
    <p:sldLayoutId id="2147483656" r:id="rId19"/>
    <p:sldLayoutId id="2147483657" r:id="rId20"/>
    <p:sldLayoutId id="2147483694" r:id="rId21"/>
    <p:sldLayoutId id="2147483695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ouse-blue-building-1293063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relivingafulllife.blogspot.com/2011_07_01_archive.html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check-unchecked-checked-approved-297273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erelivingafulllife.blogspot.com/2011_07_01_archiv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A9D359-6018-42BE-9A81-11D43ED8D6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8955"/>
            <a:ext cx="919202" cy="131891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DA81FBA-81C7-420C-9FBB-A81296F977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39"/>
            <a:ext cx="6372200" cy="646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0FF6D7B5-73C4-435E-B5AC-02AEF0D39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" y="5882268"/>
            <a:ext cx="1224136" cy="688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328FC2-4E86-4100-8DEB-B928D4A54C7A}"/>
              </a:ext>
            </a:extLst>
          </p:cNvPr>
          <p:cNvSpPr txBox="1"/>
          <p:nvPr/>
        </p:nvSpPr>
        <p:spPr>
          <a:xfrm>
            <a:off x="4716016" y="2967335"/>
            <a:ext cx="4092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Recap of the third day</a:t>
            </a:r>
          </a:p>
          <a:p>
            <a:pPr algn="ctr"/>
            <a:endParaRPr lang="en-US" sz="2400" b="1" dirty="0">
              <a:solidFill>
                <a:srgbClr val="34666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Port Vila, Vanuatu</a:t>
            </a:r>
          </a:p>
          <a:p>
            <a:pPr algn="ctr"/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 </a:t>
            </a:r>
            <a:r>
              <a:rPr lang="fr-FR" b="1" dirty="0" err="1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December</a:t>
            </a:r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2019</a:t>
            </a:r>
            <a:endParaRPr lang="en-US" b="1" dirty="0">
              <a:solidFill>
                <a:srgbClr val="34666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722313" y="1052736"/>
            <a:ext cx="77041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the </a:t>
            </a:r>
            <a:r>
              <a:rPr lang="en-GB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for the geographic coverage analysis</a:t>
            </a:r>
            <a:endParaRPr lang="en-PH" sz="2400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GB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geographic coverage analysis for the Health centres and Dispensaries and look at the results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the referral analysis between the Health centres and the nearest Hospital</a:t>
            </a:r>
            <a:endParaRPr lang="en-PH" sz="2400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418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do yesterday?</a:t>
            </a:r>
          </a:p>
        </p:txBody>
      </p:sp>
      <p:grpSp>
        <p:nvGrpSpPr>
          <p:cNvPr id="9" name="Group 290">
            <a:extLst>
              <a:ext uri="{FF2B5EF4-FFF2-40B4-BE49-F238E27FC236}">
                <a16:creationId xmlns:a16="http://schemas.microsoft.com/office/drawing/2014/main" id="{C5FEB5B3-B9EC-493B-8856-AB4D794F40FA}"/>
              </a:ext>
            </a:extLst>
          </p:cNvPr>
          <p:cNvGrpSpPr>
            <a:grpSpLocks/>
          </p:cNvGrpSpPr>
          <p:nvPr/>
        </p:nvGrpSpPr>
        <p:grpSpPr bwMode="auto">
          <a:xfrm>
            <a:off x="5769722" y="5484040"/>
            <a:ext cx="1121149" cy="1113312"/>
            <a:chOff x="975" y="2226"/>
            <a:chExt cx="1117" cy="1177"/>
          </a:xfrm>
        </p:grpSpPr>
        <p:pic>
          <p:nvPicPr>
            <p:cNvPr id="10" name="Picture 5" descr="MCj04344110000[1]">
              <a:extLst>
                <a:ext uri="{FF2B5EF4-FFF2-40B4-BE49-F238E27FC236}">
                  <a16:creationId xmlns:a16="http://schemas.microsoft.com/office/drawing/2014/main" id="{BC83929A-D26C-4C02-A8C5-131E03076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51"/>
              <a:ext cx="10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8B3F64E0-C842-41F1-8F13-A6E1127C8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5393">
              <a:off x="1810" y="2226"/>
              <a:ext cx="2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200" b="1">
                  <a:solidFill>
                    <a:srgbClr val="2B6959"/>
                  </a:solidFill>
                </a:rPr>
                <a:t>??</a:t>
              </a:r>
              <a:endParaRPr lang="en-US" sz="2200" b="1">
                <a:solidFill>
                  <a:srgbClr val="2B6959"/>
                </a:solidFill>
              </a:endParaRPr>
            </a:p>
          </p:txBody>
        </p:sp>
      </p:grpSp>
      <p:sp>
        <p:nvSpPr>
          <p:cNvPr id="12" name="Right Arrow 10">
            <a:extLst>
              <a:ext uri="{FF2B5EF4-FFF2-40B4-BE49-F238E27FC236}">
                <a16:creationId xmlns:a16="http://schemas.microsoft.com/office/drawing/2014/main" id="{BC4805E3-9981-450D-B92E-B0291646EC49}"/>
              </a:ext>
            </a:extLst>
          </p:cNvPr>
          <p:cNvSpPr/>
          <p:nvPr/>
        </p:nvSpPr>
        <p:spPr>
          <a:xfrm>
            <a:off x="2267744" y="5886157"/>
            <a:ext cx="504056" cy="406711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91545E-8AAB-417D-A4EC-B1C32BCE2249}"/>
              </a:ext>
            </a:extLst>
          </p:cNvPr>
          <p:cNvSpPr txBox="1">
            <a:spLocks/>
          </p:cNvSpPr>
          <p:nvPr/>
        </p:nvSpPr>
        <p:spPr>
          <a:xfrm>
            <a:off x="2771800" y="5848799"/>
            <a:ext cx="2520280" cy="39094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PH" sz="2600" dirty="0">
                <a:solidFill>
                  <a:srgbClr val="346667"/>
                </a:solidFill>
              </a:rPr>
              <a:t>Any questions?</a:t>
            </a:r>
            <a:endParaRPr lang="en-US" sz="2600" dirty="0">
              <a:solidFill>
                <a:srgbClr val="346667"/>
              </a:solidFill>
            </a:endParaRPr>
          </a:p>
          <a:p>
            <a:pPr marL="0" indent="0">
              <a:buNone/>
              <a:defRPr/>
            </a:pPr>
            <a:endParaRPr lang="en-PH" altLang="en-US" sz="2600" dirty="0">
              <a:solidFill>
                <a:srgbClr val="346667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EF77F87-4248-420D-BE1A-9F0271C17671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67430-C398-4165-A368-CC7CA6C27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26968" r="20863" b="9908"/>
          <a:stretch/>
        </p:blipFill>
        <p:spPr>
          <a:xfrm>
            <a:off x="1113172" y="953056"/>
            <a:ext cx="6843203" cy="4367617"/>
          </a:xfrm>
          <a:prstGeom prst="rect">
            <a:avLst/>
          </a:prstGeom>
        </p:spPr>
      </p:pic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165556E1-84C1-4167-98C8-BAEDE50B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7B76F9-D90B-45BB-9FEC-2B4476B150B0}" type="slidenum">
              <a:rPr lang="en-GB" altLang="en-US">
                <a:solidFill>
                  <a:schemeClr val="bg1"/>
                </a:solidFill>
              </a:rPr>
              <a:pPr/>
              <a:t>3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49442F-8E4C-4D84-89F6-125596AD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476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346667"/>
                </a:solidFill>
                <a:latin typeface="+mn-lt"/>
              </a:rPr>
              <a:t>Agenda – Day 4</a:t>
            </a:r>
          </a:p>
        </p:txBody>
      </p:sp>
      <p:sp>
        <p:nvSpPr>
          <p:cNvPr id="5" name="Rectangle 291">
            <a:extLst>
              <a:ext uri="{FF2B5EF4-FFF2-40B4-BE49-F238E27FC236}">
                <a16:creationId xmlns:a16="http://schemas.microsoft.com/office/drawing/2014/main" id="{F2B49C1D-1C94-410A-9E45-99768CF05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" y="6021288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en-US" sz="2800" dirty="0">
                <a:solidFill>
                  <a:srgbClr val="2B6959"/>
                </a:solidFill>
                <a:cs typeface="Tahoma" pitchFamily="34" charset="0"/>
              </a:rPr>
              <a:t>Scaling up analysis</a:t>
            </a:r>
            <a:endParaRPr lang="en-US" sz="2800" dirty="0">
              <a:solidFill>
                <a:srgbClr val="2B6959"/>
              </a:solidFill>
              <a:latin typeface="+mn-lt"/>
              <a:cs typeface="Tahoma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7EBF6B6-47B7-45F0-99E0-D878467F3F2F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6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165556E1-84C1-4167-98C8-BAEDE50B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7B76F9-D90B-45BB-9FEC-2B4476B150B0}" type="slidenum">
              <a:rPr lang="en-GB" altLang="en-US">
                <a:solidFill>
                  <a:schemeClr val="bg1"/>
                </a:solidFill>
              </a:rPr>
              <a:pPr/>
              <a:t>4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49442F-8E4C-4D84-89F6-125596AD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476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346667"/>
                </a:solidFill>
                <a:latin typeface="+mn-lt"/>
              </a:rPr>
              <a:t>Evaluation form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7EBF6B6-47B7-45F0-99E0-D878467F3F2F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CB975-2D3A-4073-B023-4C0E18F65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7" t="16236" r="43701" b="8898"/>
          <a:stretch/>
        </p:blipFill>
        <p:spPr>
          <a:xfrm>
            <a:off x="1331640" y="836712"/>
            <a:ext cx="4176464" cy="5461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25554F-3782-4A81-B761-F372D3B66A8A}"/>
              </a:ext>
            </a:extLst>
          </p:cNvPr>
          <p:cNvSpPr txBox="1">
            <a:spLocks/>
          </p:cNvSpPr>
          <p:nvPr/>
        </p:nvSpPr>
        <p:spPr>
          <a:xfrm>
            <a:off x="4768830" y="2420888"/>
            <a:ext cx="32061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PH" altLang="en-US" sz="3200" dirty="0">
                <a:solidFill>
                  <a:srgbClr val="346667"/>
                </a:solidFill>
                <a:latin typeface="+mn-lt"/>
              </a:rPr>
              <a:t>2 pages</a:t>
            </a:r>
          </a:p>
        </p:txBody>
      </p:sp>
    </p:spTree>
    <p:extLst>
      <p:ext uri="{BB962C8B-B14F-4D97-AF65-F5344CB8AC3E}">
        <p14:creationId xmlns:p14="http://schemas.microsoft.com/office/powerpoint/2010/main" val="393789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A9D359-6018-42BE-9A81-11D43ED8D6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8955"/>
            <a:ext cx="919202" cy="131891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DA81FBA-81C7-420C-9FBB-A81296F977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39"/>
            <a:ext cx="6372200" cy="646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0FF6D7B5-73C4-435E-B5AC-02AEF0D39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" y="5882268"/>
            <a:ext cx="1224136" cy="688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328FC2-4E86-4100-8DEB-B928D4A54C7A}"/>
              </a:ext>
            </a:extLst>
          </p:cNvPr>
          <p:cNvSpPr txBox="1"/>
          <p:nvPr/>
        </p:nvSpPr>
        <p:spPr>
          <a:xfrm>
            <a:off x="4716016" y="2967335"/>
            <a:ext cx="4092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Session 18 – Preparing the input parameters for the scaling up analysis</a:t>
            </a:r>
          </a:p>
          <a:p>
            <a:pPr algn="ctr"/>
            <a:endParaRPr lang="en-US" sz="2400" b="1" dirty="0">
              <a:solidFill>
                <a:srgbClr val="34666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Port Vila, Vanuatu</a:t>
            </a:r>
          </a:p>
          <a:p>
            <a:pPr algn="ctr"/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 </a:t>
            </a:r>
            <a:r>
              <a:rPr lang="fr-FR" b="1" dirty="0" err="1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December</a:t>
            </a:r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2019</a:t>
            </a:r>
            <a:endParaRPr lang="en-US" b="1" dirty="0">
              <a:solidFill>
                <a:srgbClr val="34666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CF96FFD-4C10-479A-8B45-D3B7932ED173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0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7FB18-2C1D-4AFC-A304-6F7D4CEA0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 t="36082" r="34596" b="4071"/>
          <a:stretch/>
        </p:blipFill>
        <p:spPr>
          <a:xfrm rot="16200000">
            <a:off x="1135134" y="472804"/>
            <a:ext cx="4980388" cy="503188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D9E6DD3-F445-447E-9566-8DC47D088640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45007F-1B50-4BF2-B267-4E934550707B}"/>
              </a:ext>
            </a:extLst>
          </p:cNvPr>
          <p:cNvSpPr txBox="1">
            <a:spLocks/>
          </p:cNvSpPr>
          <p:nvPr/>
        </p:nvSpPr>
        <p:spPr bwMode="auto">
          <a:xfrm>
            <a:off x="0" y="1418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up analysis</a:t>
            </a:r>
          </a:p>
        </p:txBody>
      </p:sp>
      <p:grpSp>
        <p:nvGrpSpPr>
          <p:cNvPr id="11" name="Group 290">
            <a:extLst>
              <a:ext uri="{FF2B5EF4-FFF2-40B4-BE49-F238E27FC236}">
                <a16:creationId xmlns:a16="http://schemas.microsoft.com/office/drawing/2014/main" id="{0BBEB1D6-FE0C-4A77-84D1-6D54C10DFD29}"/>
              </a:ext>
            </a:extLst>
          </p:cNvPr>
          <p:cNvGrpSpPr>
            <a:grpSpLocks/>
          </p:cNvGrpSpPr>
          <p:nvPr/>
        </p:nvGrpSpPr>
        <p:grpSpPr bwMode="auto">
          <a:xfrm>
            <a:off x="6618981" y="3645024"/>
            <a:ext cx="1415636" cy="1348214"/>
            <a:chOff x="975" y="2226"/>
            <a:chExt cx="1117" cy="1177"/>
          </a:xfrm>
        </p:grpSpPr>
        <p:pic>
          <p:nvPicPr>
            <p:cNvPr id="12" name="Picture 5" descr="MCj04344110000[1]">
              <a:extLst>
                <a:ext uri="{FF2B5EF4-FFF2-40B4-BE49-F238E27FC236}">
                  <a16:creationId xmlns:a16="http://schemas.microsoft.com/office/drawing/2014/main" id="{62AF0BB1-3DFD-4418-8725-5B66519AA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51"/>
              <a:ext cx="10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9837FC12-CCB5-4C53-8314-B2BACEE04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5393">
              <a:off x="1810" y="2226"/>
              <a:ext cx="2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200" b="1">
                  <a:solidFill>
                    <a:srgbClr val="2B6959"/>
                  </a:solidFill>
                </a:rPr>
                <a:t>??</a:t>
              </a:r>
              <a:endParaRPr lang="en-US" sz="2200" b="1">
                <a:solidFill>
                  <a:srgbClr val="2B6959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EC2EE22-DCC7-4AE7-92F2-C9843CDFCE76}"/>
              </a:ext>
            </a:extLst>
          </p:cNvPr>
          <p:cNvGrpSpPr/>
          <p:nvPr/>
        </p:nvGrpSpPr>
        <p:grpSpPr>
          <a:xfrm>
            <a:off x="3625327" y="4238958"/>
            <a:ext cx="541592" cy="466058"/>
            <a:chOff x="5190066" y="4090726"/>
            <a:chExt cx="541592" cy="466058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8410B43-C579-46FA-9F51-337C43E23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8A7BEFD8-9373-4CDA-8B49-CE84F6429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DC858-D7BE-483D-8899-8D3EFA922BA9}"/>
              </a:ext>
            </a:extLst>
          </p:cNvPr>
          <p:cNvGrpSpPr/>
          <p:nvPr/>
        </p:nvGrpSpPr>
        <p:grpSpPr>
          <a:xfrm>
            <a:off x="2663600" y="3860107"/>
            <a:ext cx="541592" cy="466058"/>
            <a:chOff x="5190066" y="4090726"/>
            <a:chExt cx="541592" cy="466058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2D565CC-70CA-4F68-ACA3-03BD9EDE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2AB036B7-64E3-456E-81A0-F71710BD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5D25D6-2BD4-4CD7-A530-0B7028D1BFF0}"/>
              </a:ext>
            </a:extLst>
          </p:cNvPr>
          <p:cNvGrpSpPr/>
          <p:nvPr/>
        </p:nvGrpSpPr>
        <p:grpSpPr>
          <a:xfrm>
            <a:off x="3207264" y="4324916"/>
            <a:ext cx="541592" cy="466058"/>
            <a:chOff x="5190066" y="4090726"/>
            <a:chExt cx="541592" cy="466058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194A9DE8-C441-40E2-9684-ED6273787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B0769307-8F12-4197-9F81-359C62071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AB677B-FD24-4D90-8B55-ED1C3A670AED}"/>
              </a:ext>
            </a:extLst>
          </p:cNvPr>
          <p:cNvGrpSpPr/>
          <p:nvPr/>
        </p:nvGrpSpPr>
        <p:grpSpPr>
          <a:xfrm>
            <a:off x="2568853" y="2639256"/>
            <a:ext cx="541592" cy="466058"/>
            <a:chOff x="5190066" y="4090726"/>
            <a:chExt cx="541592" cy="466058"/>
          </a:xfrm>
        </p:grpSpPr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B8920956-7594-40B2-A011-839FCE259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27" name="Picture 26" descr="A close up of a sign&#10;&#10;Description automatically generated">
              <a:extLst>
                <a:ext uri="{FF2B5EF4-FFF2-40B4-BE49-F238E27FC236}">
                  <a16:creationId xmlns:a16="http://schemas.microsoft.com/office/drawing/2014/main" id="{E649E968-AAAA-471E-9B0F-87F5A2331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F15625-73E6-4A66-8861-0A508D5D7348}"/>
              </a:ext>
            </a:extLst>
          </p:cNvPr>
          <p:cNvGrpSpPr/>
          <p:nvPr/>
        </p:nvGrpSpPr>
        <p:grpSpPr>
          <a:xfrm>
            <a:off x="2839649" y="3074300"/>
            <a:ext cx="541592" cy="466058"/>
            <a:chOff x="5190066" y="4090726"/>
            <a:chExt cx="541592" cy="466058"/>
          </a:xfrm>
        </p:grpSpPr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9C8069A8-5DA8-4BA7-87FA-55EB89A68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30" name="Picture 29" descr="A close up of a sign&#10;&#10;Description automatically generated">
              <a:extLst>
                <a:ext uri="{FF2B5EF4-FFF2-40B4-BE49-F238E27FC236}">
                  <a16:creationId xmlns:a16="http://schemas.microsoft.com/office/drawing/2014/main" id="{A6F7701E-7ED9-4AE2-AE1C-1B595467A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F53749-2C74-4F98-BF0B-3190E892AB63}"/>
              </a:ext>
            </a:extLst>
          </p:cNvPr>
          <p:cNvGrpSpPr/>
          <p:nvPr/>
        </p:nvGrpSpPr>
        <p:grpSpPr>
          <a:xfrm>
            <a:off x="2965201" y="3386598"/>
            <a:ext cx="541592" cy="466058"/>
            <a:chOff x="5190066" y="4090726"/>
            <a:chExt cx="541592" cy="466058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03339D9-C71C-448F-B435-D99383FAC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C6B684DF-C8C8-4450-8E05-4C17B35F2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BEE9A1-8272-443E-837A-A367D09D7246}"/>
              </a:ext>
            </a:extLst>
          </p:cNvPr>
          <p:cNvGrpSpPr/>
          <p:nvPr/>
        </p:nvGrpSpPr>
        <p:grpSpPr>
          <a:xfrm>
            <a:off x="3896123" y="3355584"/>
            <a:ext cx="541592" cy="466058"/>
            <a:chOff x="5190066" y="4090726"/>
            <a:chExt cx="541592" cy="466058"/>
          </a:xfrm>
        </p:grpSpPr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AA89587E-885B-418D-8C99-CB3E78C3E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95653AA7-5786-4F55-953C-E2772F254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3E0AED-62AE-4B41-8420-D0CCD1839BC8}"/>
              </a:ext>
            </a:extLst>
          </p:cNvPr>
          <p:cNvGrpSpPr/>
          <p:nvPr/>
        </p:nvGrpSpPr>
        <p:grpSpPr>
          <a:xfrm>
            <a:off x="3766097" y="2844576"/>
            <a:ext cx="541592" cy="466058"/>
            <a:chOff x="5190066" y="4090726"/>
            <a:chExt cx="541592" cy="466058"/>
          </a:xfrm>
        </p:grpSpPr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58ED6214-837B-4C81-9105-A3350D716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:a16="http://schemas.microsoft.com/office/drawing/2014/main" id="{8D66093D-A87B-4EA7-8D39-7FC3F681B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5DA0CE-318B-4BD3-A14E-27CEDDC459F6}"/>
              </a:ext>
            </a:extLst>
          </p:cNvPr>
          <p:cNvGrpSpPr/>
          <p:nvPr/>
        </p:nvGrpSpPr>
        <p:grpSpPr>
          <a:xfrm>
            <a:off x="3449932" y="2352730"/>
            <a:ext cx="541592" cy="466058"/>
            <a:chOff x="5190066" y="4090726"/>
            <a:chExt cx="541592" cy="466058"/>
          </a:xfrm>
        </p:grpSpPr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580792C8-563A-4508-B70B-F035DA591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39" name="Picture 38" descr="A close up of a sign&#10;&#10;Description automatically generated">
              <a:extLst>
                <a:ext uri="{FF2B5EF4-FFF2-40B4-BE49-F238E27FC236}">
                  <a16:creationId xmlns:a16="http://schemas.microsoft.com/office/drawing/2014/main" id="{D79218B1-F388-46A3-86DA-ADCA2C551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FA6E47-2C99-4D23-840B-D233512D965A}"/>
              </a:ext>
            </a:extLst>
          </p:cNvPr>
          <p:cNvGrpSpPr/>
          <p:nvPr/>
        </p:nvGrpSpPr>
        <p:grpSpPr>
          <a:xfrm>
            <a:off x="3011939" y="2368972"/>
            <a:ext cx="541592" cy="466058"/>
            <a:chOff x="5190066" y="4090726"/>
            <a:chExt cx="541592" cy="466058"/>
          </a:xfrm>
        </p:grpSpPr>
        <p:pic>
          <p:nvPicPr>
            <p:cNvPr id="41" name="Picture 40" descr="A close up of a sign&#10;&#10;Description automatically generated">
              <a:extLst>
                <a:ext uri="{FF2B5EF4-FFF2-40B4-BE49-F238E27FC236}">
                  <a16:creationId xmlns:a16="http://schemas.microsoft.com/office/drawing/2014/main" id="{CFF54AA4-0D8A-4658-A26E-95BE76759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75779"/>
            <a:stretch/>
          </p:blipFill>
          <p:spPr>
            <a:xfrm>
              <a:off x="5190066" y="4090726"/>
              <a:ext cx="541592" cy="204321"/>
            </a:xfrm>
            <a:prstGeom prst="rect">
              <a:avLst/>
            </a:prstGeom>
          </p:spPr>
        </p:pic>
        <p:pic>
          <p:nvPicPr>
            <p:cNvPr id="42" name="Picture 41" descr="A close up of a sign&#10;&#10;Description automatically generated">
              <a:extLst>
                <a:ext uri="{FF2B5EF4-FFF2-40B4-BE49-F238E27FC236}">
                  <a16:creationId xmlns:a16="http://schemas.microsoft.com/office/drawing/2014/main" id="{B6D3F428-81A5-4F02-9B0E-3FF9103C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84814" y="4187236"/>
              <a:ext cx="352097" cy="369548"/>
            </a:xfrm>
            <a:prstGeom prst="rect">
              <a:avLst/>
            </a:prstGeom>
          </p:spPr>
        </p:pic>
      </p:grpSp>
      <p:sp>
        <p:nvSpPr>
          <p:cNvPr id="43" name="Right Arrow 10">
            <a:extLst>
              <a:ext uri="{FF2B5EF4-FFF2-40B4-BE49-F238E27FC236}">
                <a16:creationId xmlns:a16="http://schemas.microsoft.com/office/drawing/2014/main" id="{9C978FA1-38F2-4E93-B0AB-99EF1C30B403}"/>
              </a:ext>
            </a:extLst>
          </p:cNvPr>
          <p:cNvSpPr/>
          <p:nvPr/>
        </p:nvSpPr>
        <p:spPr>
          <a:xfrm>
            <a:off x="5878440" y="1836597"/>
            <a:ext cx="504056" cy="406711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56F119F-A797-4027-BF91-B87B84A5AEEC}"/>
              </a:ext>
            </a:extLst>
          </p:cNvPr>
          <p:cNvSpPr txBox="1">
            <a:spLocks/>
          </p:cNvSpPr>
          <p:nvPr/>
        </p:nvSpPr>
        <p:spPr>
          <a:xfrm>
            <a:off x="6382496" y="1799239"/>
            <a:ext cx="2520280" cy="39094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600" dirty="0">
                <a:solidFill>
                  <a:srgbClr val="346667"/>
                </a:solidFill>
              </a:rPr>
              <a:t>47% of Coverage</a:t>
            </a:r>
          </a:p>
          <a:p>
            <a:pPr marL="0" indent="0">
              <a:buNone/>
              <a:defRPr/>
            </a:pPr>
            <a:endParaRPr lang="en-PH" altLang="en-US" sz="2600" dirty="0">
              <a:solidFill>
                <a:srgbClr val="346667"/>
              </a:solidFill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06C8241-B781-42C8-B89A-873CE4EEF9C5}"/>
              </a:ext>
            </a:extLst>
          </p:cNvPr>
          <p:cNvSpPr txBox="1">
            <a:spLocks/>
          </p:cNvSpPr>
          <p:nvPr/>
        </p:nvSpPr>
        <p:spPr>
          <a:xfrm>
            <a:off x="968717" y="5457237"/>
            <a:ext cx="6699627" cy="39094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600" dirty="0">
                <a:solidFill>
                  <a:srgbClr val="346667"/>
                </a:solidFill>
              </a:rPr>
              <a:t>What are the most suitable locations to build new health facilities to reach a given geographic coverage (80% for example)?</a:t>
            </a:r>
          </a:p>
          <a:p>
            <a:pPr marL="0" indent="0">
              <a:buNone/>
              <a:defRPr/>
            </a:pPr>
            <a:endParaRPr lang="en-PH" altLang="en-US" sz="2600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75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39552" y="715194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PH" sz="2400" u="sng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parameters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418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coverage analysis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E5B6BD6D-16FE-4419-B30E-88A901717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67" y="1124744"/>
            <a:ext cx="4565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areas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497B8EC-7AF9-40FA-A737-47B80FA1B31F}"/>
              </a:ext>
            </a:extLst>
          </p:cNvPr>
          <p:cNvSpPr txBox="1">
            <a:spLocks/>
          </p:cNvSpPr>
          <p:nvPr/>
        </p:nvSpPr>
        <p:spPr bwMode="auto">
          <a:xfrm>
            <a:off x="8604448" y="6210778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0A8163-D365-4A76-A76D-454E2418608B}"/>
              </a:ext>
            </a:extLst>
          </p:cNvPr>
          <p:cNvSpPr/>
          <p:nvPr/>
        </p:nvSpPr>
        <p:spPr>
          <a:xfrm rot="11058885">
            <a:off x="1049741" y="2192423"/>
            <a:ext cx="3284376" cy="1481932"/>
          </a:xfrm>
          <a:custGeom>
            <a:avLst/>
            <a:gdLst>
              <a:gd name="connsiteX0" fmla="*/ 1520890 w 3284376"/>
              <a:gd name="connsiteY0" fmla="*/ 466530 h 2129656"/>
              <a:gd name="connsiteX1" fmla="*/ 1520890 w 3284376"/>
              <a:gd name="connsiteY1" fmla="*/ 466530 h 2129656"/>
              <a:gd name="connsiteX2" fmla="*/ 1408923 w 3284376"/>
              <a:gd name="connsiteY2" fmla="*/ 587828 h 2129656"/>
              <a:gd name="connsiteX3" fmla="*/ 1343608 w 3284376"/>
              <a:gd name="connsiteY3" fmla="*/ 615820 h 2129656"/>
              <a:gd name="connsiteX4" fmla="*/ 1306286 w 3284376"/>
              <a:gd name="connsiteY4" fmla="*/ 643812 h 2129656"/>
              <a:gd name="connsiteX5" fmla="*/ 1212980 w 3284376"/>
              <a:gd name="connsiteY5" fmla="*/ 681135 h 2129656"/>
              <a:gd name="connsiteX6" fmla="*/ 1147665 w 3284376"/>
              <a:gd name="connsiteY6" fmla="*/ 718457 h 2129656"/>
              <a:gd name="connsiteX7" fmla="*/ 1082351 w 3284376"/>
              <a:gd name="connsiteY7" fmla="*/ 737118 h 2129656"/>
              <a:gd name="connsiteX8" fmla="*/ 1035698 w 3284376"/>
              <a:gd name="connsiteY8" fmla="*/ 755779 h 2129656"/>
              <a:gd name="connsiteX9" fmla="*/ 746449 w 3284376"/>
              <a:gd name="connsiteY9" fmla="*/ 746449 h 2129656"/>
              <a:gd name="connsiteX10" fmla="*/ 709127 w 3284376"/>
              <a:gd name="connsiteY10" fmla="*/ 737118 h 2129656"/>
              <a:gd name="connsiteX11" fmla="*/ 606490 w 3284376"/>
              <a:gd name="connsiteY11" fmla="*/ 727788 h 2129656"/>
              <a:gd name="connsiteX12" fmla="*/ 438539 w 3284376"/>
              <a:gd name="connsiteY12" fmla="*/ 727788 h 2129656"/>
              <a:gd name="connsiteX13" fmla="*/ 382555 w 3284376"/>
              <a:gd name="connsiteY13" fmla="*/ 765110 h 2129656"/>
              <a:gd name="connsiteX14" fmla="*/ 335902 w 3284376"/>
              <a:gd name="connsiteY14" fmla="*/ 821094 h 2129656"/>
              <a:gd name="connsiteX15" fmla="*/ 317241 w 3284376"/>
              <a:gd name="connsiteY15" fmla="*/ 849086 h 2129656"/>
              <a:gd name="connsiteX16" fmla="*/ 289249 w 3284376"/>
              <a:gd name="connsiteY16" fmla="*/ 942392 h 2129656"/>
              <a:gd name="connsiteX17" fmla="*/ 279918 w 3284376"/>
              <a:gd name="connsiteY17" fmla="*/ 970384 h 2129656"/>
              <a:gd name="connsiteX18" fmla="*/ 270588 w 3284376"/>
              <a:gd name="connsiteY18" fmla="*/ 998375 h 2129656"/>
              <a:gd name="connsiteX19" fmla="*/ 251927 w 3284376"/>
              <a:gd name="connsiteY19" fmla="*/ 1035698 h 2129656"/>
              <a:gd name="connsiteX20" fmla="*/ 242596 w 3284376"/>
              <a:gd name="connsiteY20" fmla="*/ 1063690 h 2129656"/>
              <a:gd name="connsiteX21" fmla="*/ 149290 w 3284376"/>
              <a:gd name="connsiteY21" fmla="*/ 1166326 h 2129656"/>
              <a:gd name="connsiteX22" fmla="*/ 93306 w 3284376"/>
              <a:gd name="connsiteY22" fmla="*/ 1212979 h 2129656"/>
              <a:gd name="connsiteX23" fmla="*/ 46653 w 3284376"/>
              <a:gd name="connsiteY23" fmla="*/ 1250302 h 2129656"/>
              <a:gd name="connsiteX24" fmla="*/ 27992 w 3284376"/>
              <a:gd name="connsiteY24" fmla="*/ 1287624 h 2129656"/>
              <a:gd name="connsiteX25" fmla="*/ 9331 w 3284376"/>
              <a:gd name="connsiteY25" fmla="*/ 1306286 h 2129656"/>
              <a:gd name="connsiteX26" fmla="*/ 0 w 3284376"/>
              <a:gd name="connsiteY26" fmla="*/ 1343608 h 2129656"/>
              <a:gd name="connsiteX27" fmla="*/ 9331 w 3284376"/>
              <a:gd name="connsiteY27" fmla="*/ 1492898 h 2129656"/>
              <a:gd name="connsiteX28" fmla="*/ 27992 w 3284376"/>
              <a:gd name="connsiteY28" fmla="*/ 1530220 h 2129656"/>
              <a:gd name="connsiteX29" fmla="*/ 74645 w 3284376"/>
              <a:gd name="connsiteY29" fmla="*/ 1586204 h 2129656"/>
              <a:gd name="connsiteX30" fmla="*/ 186612 w 3284376"/>
              <a:gd name="connsiteY30" fmla="*/ 1707502 h 2129656"/>
              <a:gd name="connsiteX31" fmla="*/ 233265 w 3284376"/>
              <a:gd name="connsiteY31" fmla="*/ 1744824 h 2129656"/>
              <a:gd name="connsiteX32" fmla="*/ 270588 w 3284376"/>
              <a:gd name="connsiteY32" fmla="*/ 1791477 h 2129656"/>
              <a:gd name="connsiteX33" fmla="*/ 326571 w 3284376"/>
              <a:gd name="connsiteY33" fmla="*/ 1828800 h 2129656"/>
              <a:gd name="connsiteX34" fmla="*/ 401216 w 3284376"/>
              <a:gd name="connsiteY34" fmla="*/ 1903445 h 2129656"/>
              <a:gd name="connsiteX35" fmla="*/ 466531 w 3284376"/>
              <a:gd name="connsiteY35" fmla="*/ 1959428 h 2129656"/>
              <a:gd name="connsiteX36" fmla="*/ 503853 w 3284376"/>
              <a:gd name="connsiteY36" fmla="*/ 1978090 h 2129656"/>
              <a:gd name="connsiteX37" fmla="*/ 522514 w 3284376"/>
              <a:gd name="connsiteY37" fmla="*/ 2006081 h 2129656"/>
              <a:gd name="connsiteX38" fmla="*/ 578498 w 3284376"/>
              <a:gd name="connsiteY38" fmla="*/ 2043404 h 2129656"/>
              <a:gd name="connsiteX39" fmla="*/ 606490 w 3284376"/>
              <a:gd name="connsiteY39" fmla="*/ 2062065 h 2129656"/>
              <a:gd name="connsiteX40" fmla="*/ 643812 w 3284376"/>
              <a:gd name="connsiteY40" fmla="*/ 2080726 h 2129656"/>
              <a:gd name="connsiteX41" fmla="*/ 671804 w 3284376"/>
              <a:gd name="connsiteY41" fmla="*/ 2099388 h 2129656"/>
              <a:gd name="connsiteX42" fmla="*/ 737118 w 3284376"/>
              <a:gd name="connsiteY42" fmla="*/ 2108718 h 2129656"/>
              <a:gd name="connsiteX43" fmla="*/ 765110 w 3284376"/>
              <a:gd name="connsiteY43" fmla="*/ 2118049 h 2129656"/>
              <a:gd name="connsiteX44" fmla="*/ 998376 w 3284376"/>
              <a:gd name="connsiteY44" fmla="*/ 2118049 h 2129656"/>
              <a:gd name="connsiteX45" fmla="*/ 1063690 w 3284376"/>
              <a:gd name="connsiteY45" fmla="*/ 2080726 h 2129656"/>
              <a:gd name="connsiteX46" fmla="*/ 1119674 w 3284376"/>
              <a:gd name="connsiteY46" fmla="*/ 2052735 h 2129656"/>
              <a:gd name="connsiteX47" fmla="*/ 1175657 w 3284376"/>
              <a:gd name="connsiteY47" fmla="*/ 2006081 h 2129656"/>
              <a:gd name="connsiteX48" fmla="*/ 1194318 w 3284376"/>
              <a:gd name="connsiteY48" fmla="*/ 1978090 h 2129656"/>
              <a:gd name="connsiteX49" fmla="*/ 1287625 w 3284376"/>
              <a:gd name="connsiteY49" fmla="*/ 1922106 h 2129656"/>
              <a:gd name="connsiteX50" fmla="*/ 1352939 w 3284376"/>
              <a:gd name="connsiteY50" fmla="*/ 1884784 h 2129656"/>
              <a:gd name="connsiteX51" fmla="*/ 1380931 w 3284376"/>
              <a:gd name="connsiteY51" fmla="*/ 1856792 h 2129656"/>
              <a:gd name="connsiteX52" fmla="*/ 1408923 w 3284376"/>
              <a:gd name="connsiteY52" fmla="*/ 1847461 h 2129656"/>
              <a:gd name="connsiteX53" fmla="*/ 1614196 w 3284376"/>
              <a:gd name="connsiteY53" fmla="*/ 1856792 h 2129656"/>
              <a:gd name="connsiteX54" fmla="*/ 1688841 w 3284376"/>
              <a:gd name="connsiteY54" fmla="*/ 1875453 h 2129656"/>
              <a:gd name="connsiteX55" fmla="*/ 1716833 w 3284376"/>
              <a:gd name="connsiteY55" fmla="*/ 1894114 h 2129656"/>
              <a:gd name="connsiteX56" fmla="*/ 1782147 w 3284376"/>
              <a:gd name="connsiteY56" fmla="*/ 1922106 h 2129656"/>
              <a:gd name="connsiteX57" fmla="*/ 1847461 w 3284376"/>
              <a:gd name="connsiteY57" fmla="*/ 1959428 h 2129656"/>
              <a:gd name="connsiteX58" fmla="*/ 1894114 w 3284376"/>
              <a:gd name="connsiteY58" fmla="*/ 1968759 h 2129656"/>
              <a:gd name="connsiteX59" fmla="*/ 1931437 w 3284376"/>
              <a:gd name="connsiteY59" fmla="*/ 1978090 h 2129656"/>
              <a:gd name="connsiteX60" fmla="*/ 1987420 w 3284376"/>
              <a:gd name="connsiteY60" fmla="*/ 1996751 h 2129656"/>
              <a:gd name="connsiteX61" fmla="*/ 2015412 w 3284376"/>
              <a:gd name="connsiteY61" fmla="*/ 2006081 h 2129656"/>
              <a:gd name="connsiteX62" fmla="*/ 2062065 w 3284376"/>
              <a:gd name="connsiteY62" fmla="*/ 2015412 h 2129656"/>
              <a:gd name="connsiteX63" fmla="*/ 2136710 w 3284376"/>
              <a:gd name="connsiteY63" fmla="*/ 2034073 h 2129656"/>
              <a:gd name="connsiteX64" fmla="*/ 2369976 w 3284376"/>
              <a:gd name="connsiteY64" fmla="*/ 2071396 h 2129656"/>
              <a:gd name="connsiteX65" fmla="*/ 2407298 w 3284376"/>
              <a:gd name="connsiteY65" fmla="*/ 2080726 h 2129656"/>
              <a:gd name="connsiteX66" fmla="*/ 2500604 w 3284376"/>
              <a:gd name="connsiteY66" fmla="*/ 2099388 h 2129656"/>
              <a:gd name="connsiteX67" fmla="*/ 2808514 w 3284376"/>
              <a:gd name="connsiteY67" fmla="*/ 2090057 h 2129656"/>
              <a:gd name="connsiteX68" fmla="*/ 2845837 w 3284376"/>
              <a:gd name="connsiteY68" fmla="*/ 2080726 h 2129656"/>
              <a:gd name="connsiteX69" fmla="*/ 2883159 w 3284376"/>
              <a:gd name="connsiteY69" fmla="*/ 2062065 h 2129656"/>
              <a:gd name="connsiteX70" fmla="*/ 2948474 w 3284376"/>
              <a:gd name="connsiteY70" fmla="*/ 1987420 h 2129656"/>
              <a:gd name="connsiteX71" fmla="*/ 2976465 w 3284376"/>
              <a:gd name="connsiteY71" fmla="*/ 1968759 h 2129656"/>
              <a:gd name="connsiteX72" fmla="*/ 3032449 w 3284376"/>
              <a:gd name="connsiteY72" fmla="*/ 1866122 h 2129656"/>
              <a:gd name="connsiteX73" fmla="*/ 3079102 w 3284376"/>
              <a:gd name="connsiteY73" fmla="*/ 1772816 h 2129656"/>
              <a:gd name="connsiteX74" fmla="*/ 3069771 w 3284376"/>
              <a:gd name="connsiteY74" fmla="*/ 1595535 h 2129656"/>
              <a:gd name="connsiteX75" fmla="*/ 3041780 w 3284376"/>
              <a:gd name="connsiteY75" fmla="*/ 1586204 h 2129656"/>
              <a:gd name="connsiteX76" fmla="*/ 2967135 w 3284376"/>
              <a:gd name="connsiteY76" fmla="*/ 1548881 h 2129656"/>
              <a:gd name="connsiteX77" fmla="*/ 2939143 w 3284376"/>
              <a:gd name="connsiteY77" fmla="*/ 1520890 h 2129656"/>
              <a:gd name="connsiteX78" fmla="*/ 2873829 w 3284376"/>
              <a:gd name="connsiteY78" fmla="*/ 1483567 h 2129656"/>
              <a:gd name="connsiteX79" fmla="*/ 2817845 w 3284376"/>
              <a:gd name="connsiteY79" fmla="*/ 1427584 h 2129656"/>
              <a:gd name="connsiteX80" fmla="*/ 2789853 w 3284376"/>
              <a:gd name="connsiteY80" fmla="*/ 1390261 h 2129656"/>
              <a:gd name="connsiteX81" fmla="*/ 2724539 w 3284376"/>
              <a:gd name="connsiteY81" fmla="*/ 1352939 h 2129656"/>
              <a:gd name="connsiteX82" fmla="*/ 2649894 w 3284376"/>
              <a:gd name="connsiteY82" fmla="*/ 1287624 h 2129656"/>
              <a:gd name="connsiteX83" fmla="*/ 2621902 w 3284376"/>
              <a:gd name="connsiteY83" fmla="*/ 1268963 h 2129656"/>
              <a:gd name="connsiteX84" fmla="*/ 2547257 w 3284376"/>
              <a:gd name="connsiteY84" fmla="*/ 1231641 h 2129656"/>
              <a:gd name="connsiteX85" fmla="*/ 2416629 w 3284376"/>
              <a:gd name="connsiteY85" fmla="*/ 1175657 h 2129656"/>
              <a:gd name="connsiteX86" fmla="*/ 2351314 w 3284376"/>
              <a:gd name="connsiteY86" fmla="*/ 1119673 h 2129656"/>
              <a:gd name="connsiteX87" fmla="*/ 2332653 w 3284376"/>
              <a:gd name="connsiteY87" fmla="*/ 1054359 h 2129656"/>
              <a:gd name="connsiteX88" fmla="*/ 2341984 w 3284376"/>
              <a:gd name="connsiteY88" fmla="*/ 923730 h 2129656"/>
              <a:gd name="connsiteX89" fmla="*/ 2369976 w 3284376"/>
              <a:gd name="connsiteY89" fmla="*/ 886408 h 2129656"/>
              <a:gd name="connsiteX90" fmla="*/ 2388637 w 3284376"/>
              <a:gd name="connsiteY90" fmla="*/ 858416 h 2129656"/>
              <a:gd name="connsiteX91" fmla="*/ 2453951 w 3284376"/>
              <a:gd name="connsiteY91" fmla="*/ 793102 h 2129656"/>
              <a:gd name="connsiteX92" fmla="*/ 2509935 w 3284376"/>
              <a:gd name="connsiteY92" fmla="*/ 755779 h 2129656"/>
              <a:gd name="connsiteX93" fmla="*/ 2612571 w 3284376"/>
              <a:gd name="connsiteY93" fmla="*/ 727788 h 2129656"/>
              <a:gd name="connsiteX94" fmla="*/ 2743200 w 3284376"/>
              <a:gd name="connsiteY94" fmla="*/ 699796 h 2129656"/>
              <a:gd name="connsiteX95" fmla="*/ 2864498 w 3284376"/>
              <a:gd name="connsiteY95" fmla="*/ 662473 h 2129656"/>
              <a:gd name="connsiteX96" fmla="*/ 2995127 w 3284376"/>
              <a:gd name="connsiteY96" fmla="*/ 634481 h 2129656"/>
              <a:gd name="connsiteX97" fmla="*/ 3060441 w 3284376"/>
              <a:gd name="connsiteY97" fmla="*/ 606490 h 2129656"/>
              <a:gd name="connsiteX98" fmla="*/ 3153747 w 3284376"/>
              <a:gd name="connsiteY98" fmla="*/ 569167 h 2129656"/>
              <a:gd name="connsiteX99" fmla="*/ 3181739 w 3284376"/>
              <a:gd name="connsiteY99" fmla="*/ 550506 h 2129656"/>
              <a:gd name="connsiteX100" fmla="*/ 3237723 w 3284376"/>
              <a:gd name="connsiteY100" fmla="*/ 494522 h 2129656"/>
              <a:gd name="connsiteX101" fmla="*/ 3256384 w 3284376"/>
              <a:gd name="connsiteY101" fmla="*/ 438539 h 2129656"/>
              <a:gd name="connsiteX102" fmla="*/ 3275045 w 3284376"/>
              <a:gd name="connsiteY102" fmla="*/ 419877 h 2129656"/>
              <a:gd name="connsiteX103" fmla="*/ 3284376 w 3284376"/>
              <a:gd name="connsiteY103" fmla="*/ 391886 h 2129656"/>
              <a:gd name="connsiteX104" fmla="*/ 3275045 w 3284376"/>
              <a:gd name="connsiteY104" fmla="*/ 233265 h 2129656"/>
              <a:gd name="connsiteX105" fmla="*/ 3256384 w 3284376"/>
              <a:gd name="connsiteY105" fmla="*/ 195943 h 2129656"/>
              <a:gd name="connsiteX106" fmla="*/ 3200400 w 3284376"/>
              <a:gd name="connsiteY106" fmla="*/ 111967 h 2129656"/>
              <a:gd name="connsiteX107" fmla="*/ 3135086 w 3284376"/>
              <a:gd name="connsiteY107" fmla="*/ 46653 h 2129656"/>
              <a:gd name="connsiteX108" fmla="*/ 3116425 w 3284376"/>
              <a:gd name="connsiteY108" fmla="*/ 18661 h 2129656"/>
              <a:gd name="connsiteX109" fmla="*/ 3060441 w 3284376"/>
              <a:gd name="connsiteY109" fmla="*/ 9330 h 2129656"/>
              <a:gd name="connsiteX110" fmla="*/ 2985796 w 3284376"/>
              <a:gd name="connsiteY110" fmla="*/ 0 h 2129656"/>
              <a:gd name="connsiteX111" fmla="*/ 2873829 w 3284376"/>
              <a:gd name="connsiteY111" fmla="*/ 9330 h 2129656"/>
              <a:gd name="connsiteX112" fmla="*/ 2621902 w 3284376"/>
              <a:gd name="connsiteY112" fmla="*/ 74645 h 2129656"/>
              <a:gd name="connsiteX113" fmla="*/ 2472612 w 3284376"/>
              <a:gd name="connsiteY113" fmla="*/ 93306 h 2129656"/>
              <a:gd name="connsiteX114" fmla="*/ 2323323 w 3284376"/>
              <a:gd name="connsiteY114" fmla="*/ 158620 h 2129656"/>
              <a:gd name="connsiteX115" fmla="*/ 2174033 w 3284376"/>
              <a:gd name="connsiteY115" fmla="*/ 223935 h 2129656"/>
              <a:gd name="connsiteX116" fmla="*/ 2118049 w 3284376"/>
              <a:gd name="connsiteY116" fmla="*/ 242596 h 2129656"/>
              <a:gd name="connsiteX117" fmla="*/ 2071396 w 3284376"/>
              <a:gd name="connsiteY117" fmla="*/ 270588 h 2129656"/>
              <a:gd name="connsiteX118" fmla="*/ 2034074 w 3284376"/>
              <a:gd name="connsiteY118" fmla="*/ 289249 h 2129656"/>
              <a:gd name="connsiteX119" fmla="*/ 1978090 w 3284376"/>
              <a:gd name="connsiteY119" fmla="*/ 326571 h 2129656"/>
              <a:gd name="connsiteX120" fmla="*/ 1940767 w 3284376"/>
              <a:gd name="connsiteY120" fmla="*/ 335902 h 2129656"/>
              <a:gd name="connsiteX121" fmla="*/ 1912776 w 3284376"/>
              <a:gd name="connsiteY121" fmla="*/ 354563 h 2129656"/>
              <a:gd name="connsiteX122" fmla="*/ 1894114 w 3284376"/>
              <a:gd name="connsiteY122" fmla="*/ 373224 h 2129656"/>
              <a:gd name="connsiteX123" fmla="*/ 1856792 w 3284376"/>
              <a:gd name="connsiteY123" fmla="*/ 391886 h 2129656"/>
              <a:gd name="connsiteX124" fmla="*/ 1791478 w 3284376"/>
              <a:gd name="connsiteY124" fmla="*/ 429208 h 2129656"/>
              <a:gd name="connsiteX125" fmla="*/ 1763486 w 3284376"/>
              <a:gd name="connsiteY125" fmla="*/ 438539 h 2129656"/>
              <a:gd name="connsiteX126" fmla="*/ 1595535 w 3284376"/>
              <a:gd name="connsiteY126" fmla="*/ 447869 h 2129656"/>
              <a:gd name="connsiteX127" fmla="*/ 1520890 w 3284376"/>
              <a:gd name="connsiteY127" fmla="*/ 466530 h 21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284376" h="2129656">
                <a:moveTo>
                  <a:pt x="1520890" y="466530"/>
                </a:moveTo>
                <a:lnTo>
                  <a:pt x="1520890" y="466530"/>
                </a:lnTo>
                <a:cubicBezTo>
                  <a:pt x="1514018" y="474547"/>
                  <a:pt x="1424175" y="582744"/>
                  <a:pt x="1408923" y="587828"/>
                </a:cubicBezTo>
                <a:cubicBezTo>
                  <a:pt x="1381714" y="596898"/>
                  <a:pt x="1369960" y="599350"/>
                  <a:pt x="1343608" y="615820"/>
                </a:cubicBezTo>
                <a:cubicBezTo>
                  <a:pt x="1330421" y="624062"/>
                  <a:pt x="1320195" y="636857"/>
                  <a:pt x="1306286" y="643812"/>
                </a:cubicBezTo>
                <a:cubicBezTo>
                  <a:pt x="1276325" y="658793"/>
                  <a:pt x="1242065" y="664516"/>
                  <a:pt x="1212980" y="681135"/>
                </a:cubicBezTo>
                <a:cubicBezTo>
                  <a:pt x="1191208" y="693576"/>
                  <a:pt x="1170093" y="707243"/>
                  <a:pt x="1147665" y="718457"/>
                </a:cubicBezTo>
                <a:cubicBezTo>
                  <a:pt x="1129685" y="727447"/>
                  <a:pt x="1100300" y="731135"/>
                  <a:pt x="1082351" y="737118"/>
                </a:cubicBezTo>
                <a:cubicBezTo>
                  <a:pt x="1066462" y="742414"/>
                  <a:pt x="1051249" y="749559"/>
                  <a:pt x="1035698" y="755779"/>
                </a:cubicBezTo>
                <a:cubicBezTo>
                  <a:pt x="939282" y="752669"/>
                  <a:pt x="842758" y="751952"/>
                  <a:pt x="746449" y="746449"/>
                </a:cubicBezTo>
                <a:cubicBezTo>
                  <a:pt x="733646" y="745717"/>
                  <a:pt x="721838" y="738813"/>
                  <a:pt x="709127" y="737118"/>
                </a:cubicBezTo>
                <a:cubicBezTo>
                  <a:pt x="675075" y="732578"/>
                  <a:pt x="640702" y="730898"/>
                  <a:pt x="606490" y="727788"/>
                </a:cubicBezTo>
                <a:cubicBezTo>
                  <a:pt x="541632" y="714816"/>
                  <a:pt x="520520" y="706214"/>
                  <a:pt x="438539" y="727788"/>
                </a:cubicBezTo>
                <a:cubicBezTo>
                  <a:pt x="416849" y="733496"/>
                  <a:pt x="382555" y="765110"/>
                  <a:pt x="382555" y="765110"/>
                </a:cubicBezTo>
                <a:cubicBezTo>
                  <a:pt x="336223" y="834609"/>
                  <a:pt x="395771" y="749251"/>
                  <a:pt x="335902" y="821094"/>
                </a:cubicBezTo>
                <a:cubicBezTo>
                  <a:pt x="328723" y="829709"/>
                  <a:pt x="323461" y="839755"/>
                  <a:pt x="317241" y="849086"/>
                </a:cubicBezTo>
                <a:cubicBezTo>
                  <a:pt x="303140" y="905488"/>
                  <a:pt x="311964" y="874247"/>
                  <a:pt x="289249" y="942392"/>
                </a:cubicBezTo>
                <a:lnTo>
                  <a:pt x="279918" y="970384"/>
                </a:lnTo>
                <a:cubicBezTo>
                  <a:pt x="276808" y="979714"/>
                  <a:pt x="274986" y="989578"/>
                  <a:pt x="270588" y="998375"/>
                </a:cubicBezTo>
                <a:cubicBezTo>
                  <a:pt x="264368" y="1010816"/>
                  <a:pt x="257406" y="1022913"/>
                  <a:pt x="251927" y="1035698"/>
                </a:cubicBezTo>
                <a:cubicBezTo>
                  <a:pt x="248053" y="1044738"/>
                  <a:pt x="247476" y="1055151"/>
                  <a:pt x="242596" y="1063690"/>
                </a:cubicBezTo>
                <a:cubicBezTo>
                  <a:pt x="221945" y="1099828"/>
                  <a:pt x="174489" y="1141127"/>
                  <a:pt x="149290" y="1166326"/>
                </a:cubicBezTo>
                <a:cubicBezTo>
                  <a:pt x="82789" y="1232827"/>
                  <a:pt x="158265" y="1161011"/>
                  <a:pt x="93306" y="1212979"/>
                </a:cubicBezTo>
                <a:cubicBezTo>
                  <a:pt x="26830" y="1266161"/>
                  <a:pt x="132809" y="1192866"/>
                  <a:pt x="46653" y="1250302"/>
                </a:cubicBezTo>
                <a:cubicBezTo>
                  <a:pt x="40433" y="1262743"/>
                  <a:pt x="35707" y="1276051"/>
                  <a:pt x="27992" y="1287624"/>
                </a:cubicBezTo>
                <a:cubicBezTo>
                  <a:pt x="23112" y="1294944"/>
                  <a:pt x="13265" y="1298418"/>
                  <a:pt x="9331" y="1306286"/>
                </a:cubicBezTo>
                <a:cubicBezTo>
                  <a:pt x="3596" y="1317756"/>
                  <a:pt x="3110" y="1331167"/>
                  <a:pt x="0" y="1343608"/>
                </a:cubicBezTo>
                <a:cubicBezTo>
                  <a:pt x="3110" y="1393371"/>
                  <a:pt x="1935" y="1443589"/>
                  <a:pt x="9331" y="1492898"/>
                </a:cubicBezTo>
                <a:cubicBezTo>
                  <a:pt x="11394" y="1506653"/>
                  <a:pt x="21091" y="1518144"/>
                  <a:pt x="27992" y="1530220"/>
                </a:cubicBezTo>
                <a:cubicBezTo>
                  <a:pt x="51560" y="1571465"/>
                  <a:pt x="41562" y="1547608"/>
                  <a:pt x="74645" y="1586204"/>
                </a:cubicBezTo>
                <a:cubicBezTo>
                  <a:pt x="129556" y="1650266"/>
                  <a:pt x="83580" y="1625077"/>
                  <a:pt x="186612" y="1707502"/>
                </a:cubicBezTo>
                <a:cubicBezTo>
                  <a:pt x="202163" y="1719943"/>
                  <a:pt x="219183" y="1730742"/>
                  <a:pt x="233265" y="1744824"/>
                </a:cubicBezTo>
                <a:cubicBezTo>
                  <a:pt x="247347" y="1758906"/>
                  <a:pt x="255785" y="1778154"/>
                  <a:pt x="270588" y="1791477"/>
                </a:cubicBezTo>
                <a:cubicBezTo>
                  <a:pt x="287258" y="1806481"/>
                  <a:pt x="309543" y="1814204"/>
                  <a:pt x="326571" y="1828800"/>
                </a:cubicBezTo>
                <a:cubicBezTo>
                  <a:pt x="353288" y="1851700"/>
                  <a:pt x="376334" y="1878563"/>
                  <a:pt x="401216" y="1903445"/>
                </a:cubicBezTo>
                <a:cubicBezTo>
                  <a:pt x="426665" y="1928894"/>
                  <a:pt x="434607" y="1939476"/>
                  <a:pt x="466531" y="1959428"/>
                </a:cubicBezTo>
                <a:cubicBezTo>
                  <a:pt x="478326" y="1966800"/>
                  <a:pt x="491412" y="1971869"/>
                  <a:pt x="503853" y="1978090"/>
                </a:cubicBezTo>
                <a:cubicBezTo>
                  <a:pt x="510073" y="1987420"/>
                  <a:pt x="514075" y="1998697"/>
                  <a:pt x="522514" y="2006081"/>
                </a:cubicBezTo>
                <a:cubicBezTo>
                  <a:pt x="539393" y="2020850"/>
                  <a:pt x="559837" y="2030963"/>
                  <a:pt x="578498" y="2043404"/>
                </a:cubicBezTo>
                <a:cubicBezTo>
                  <a:pt x="587829" y="2049624"/>
                  <a:pt x="596460" y="2057050"/>
                  <a:pt x="606490" y="2062065"/>
                </a:cubicBezTo>
                <a:cubicBezTo>
                  <a:pt x="618931" y="2068285"/>
                  <a:pt x="631736" y="2073825"/>
                  <a:pt x="643812" y="2080726"/>
                </a:cubicBezTo>
                <a:cubicBezTo>
                  <a:pt x="653549" y="2086290"/>
                  <a:pt x="661063" y="2096166"/>
                  <a:pt x="671804" y="2099388"/>
                </a:cubicBezTo>
                <a:cubicBezTo>
                  <a:pt x="692869" y="2105707"/>
                  <a:pt x="715347" y="2105608"/>
                  <a:pt x="737118" y="2108718"/>
                </a:cubicBezTo>
                <a:cubicBezTo>
                  <a:pt x="746449" y="2111828"/>
                  <a:pt x="755568" y="2115664"/>
                  <a:pt x="765110" y="2118049"/>
                </a:cubicBezTo>
                <a:cubicBezTo>
                  <a:pt x="854878" y="2140491"/>
                  <a:pt x="866450" y="2124645"/>
                  <a:pt x="998376" y="2118049"/>
                </a:cubicBezTo>
                <a:cubicBezTo>
                  <a:pt x="1066564" y="2072589"/>
                  <a:pt x="980832" y="2128074"/>
                  <a:pt x="1063690" y="2080726"/>
                </a:cubicBezTo>
                <a:cubicBezTo>
                  <a:pt x="1114332" y="2051788"/>
                  <a:pt x="1068355" y="2069840"/>
                  <a:pt x="1119674" y="2052735"/>
                </a:cubicBezTo>
                <a:cubicBezTo>
                  <a:pt x="1137825" y="2039121"/>
                  <a:pt x="1160826" y="2024620"/>
                  <a:pt x="1175657" y="2006081"/>
                </a:cubicBezTo>
                <a:cubicBezTo>
                  <a:pt x="1182662" y="1997325"/>
                  <a:pt x="1185879" y="1985474"/>
                  <a:pt x="1194318" y="1978090"/>
                </a:cubicBezTo>
                <a:cubicBezTo>
                  <a:pt x="1251849" y="1927751"/>
                  <a:pt x="1236460" y="1954084"/>
                  <a:pt x="1287625" y="1922106"/>
                </a:cubicBezTo>
                <a:cubicBezTo>
                  <a:pt x="1352183" y="1881757"/>
                  <a:pt x="1297944" y="1903114"/>
                  <a:pt x="1352939" y="1884784"/>
                </a:cubicBezTo>
                <a:cubicBezTo>
                  <a:pt x="1362270" y="1875453"/>
                  <a:pt x="1369952" y="1864112"/>
                  <a:pt x="1380931" y="1856792"/>
                </a:cubicBezTo>
                <a:cubicBezTo>
                  <a:pt x="1389115" y="1851336"/>
                  <a:pt x="1399088" y="1847461"/>
                  <a:pt x="1408923" y="1847461"/>
                </a:cubicBezTo>
                <a:cubicBezTo>
                  <a:pt x="1477418" y="1847461"/>
                  <a:pt x="1545772" y="1853682"/>
                  <a:pt x="1614196" y="1856792"/>
                </a:cubicBezTo>
                <a:cubicBezTo>
                  <a:pt x="1631945" y="1860342"/>
                  <a:pt x="1669711" y="1865888"/>
                  <a:pt x="1688841" y="1875453"/>
                </a:cubicBezTo>
                <a:cubicBezTo>
                  <a:pt x="1698871" y="1880468"/>
                  <a:pt x="1706803" y="1889099"/>
                  <a:pt x="1716833" y="1894114"/>
                </a:cubicBezTo>
                <a:cubicBezTo>
                  <a:pt x="1821511" y="1946453"/>
                  <a:pt x="1646240" y="1844446"/>
                  <a:pt x="1782147" y="1922106"/>
                </a:cubicBezTo>
                <a:cubicBezTo>
                  <a:pt x="1810813" y="1938487"/>
                  <a:pt x="1813627" y="1948150"/>
                  <a:pt x="1847461" y="1959428"/>
                </a:cubicBezTo>
                <a:cubicBezTo>
                  <a:pt x="1862506" y="1964443"/>
                  <a:pt x="1878633" y="1965319"/>
                  <a:pt x="1894114" y="1968759"/>
                </a:cubicBezTo>
                <a:cubicBezTo>
                  <a:pt x="1906633" y="1971541"/>
                  <a:pt x="1919154" y="1974405"/>
                  <a:pt x="1931437" y="1978090"/>
                </a:cubicBezTo>
                <a:cubicBezTo>
                  <a:pt x="1950278" y="1983742"/>
                  <a:pt x="1968759" y="1990531"/>
                  <a:pt x="1987420" y="1996751"/>
                </a:cubicBezTo>
                <a:cubicBezTo>
                  <a:pt x="1996751" y="1999861"/>
                  <a:pt x="2005768" y="2004152"/>
                  <a:pt x="2015412" y="2006081"/>
                </a:cubicBezTo>
                <a:cubicBezTo>
                  <a:pt x="2030963" y="2009191"/>
                  <a:pt x="2046612" y="2011846"/>
                  <a:pt x="2062065" y="2015412"/>
                </a:cubicBezTo>
                <a:cubicBezTo>
                  <a:pt x="2087056" y="2021179"/>
                  <a:pt x="2111385" y="2030021"/>
                  <a:pt x="2136710" y="2034073"/>
                </a:cubicBezTo>
                <a:cubicBezTo>
                  <a:pt x="2214465" y="2046514"/>
                  <a:pt x="2293583" y="2052299"/>
                  <a:pt x="2369976" y="2071396"/>
                </a:cubicBezTo>
                <a:cubicBezTo>
                  <a:pt x="2382417" y="2074506"/>
                  <a:pt x="2394759" y="2078039"/>
                  <a:pt x="2407298" y="2080726"/>
                </a:cubicBezTo>
                <a:cubicBezTo>
                  <a:pt x="2438312" y="2087372"/>
                  <a:pt x="2500604" y="2099388"/>
                  <a:pt x="2500604" y="2099388"/>
                </a:cubicBezTo>
                <a:cubicBezTo>
                  <a:pt x="2603241" y="2096278"/>
                  <a:pt x="2705980" y="2095600"/>
                  <a:pt x="2808514" y="2090057"/>
                </a:cubicBezTo>
                <a:cubicBezTo>
                  <a:pt x="2821319" y="2089365"/>
                  <a:pt x="2833830" y="2085229"/>
                  <a:pt x="2845837" y="2080726"/>
                </a:cubicBezTo>
                <a:cubicBezTo>
                  <a:pt x="2858860" y="2075842"/>
                  <a:pt x="2870718" y="2068285"/>
                  <a:pt x="2883159" y="2062065"/>
                </a:cubicBezTo>
                <a:cubicBezTo>
                  <a:pt x="2903325" y="2036858"/>
                  <a:pt x="2923230" y="2008457"/>
                  <a:pt x="2948474" y="1987420"/>
                </a:cubicBezTo>
                <a:cubicBezTo>
                  <a:pt x="2957089" y="1980241"/>
                  <a:pt x="2967135" y="1974979"/>
                  <a:pt x="2976465" y="1968759"/>
                </a:cubicBezTo>
                <a:cubicBezTo>
                  <a:pt x="3016739" y="1847941"/>
                  <a:pt x="2967334" y="1974647"/>
                  <a:pt x="3032449" y="1866122"/>
                </a:cubicBezTo>
                <a:cubicBezTo>
                  <a:pt x="3050340" y="1836304"/>
                  <a:pt x="3079102" y="1772816"/>
                  <a:pt x="3079102" y="1772816"/>
                </a:cubicBezTo>
                <a:cubicBezTo>
                  <a:pt x="3075992" y="1713722"/>
                  <a:pt x="3081376" y="1653561"/>
                  <a:pt x="3069771" y="1595535"/>
                </a:cubicBezTo>
                <a:cubicBezTo>
                  <a:pt x="3067842" y="1585891"/>
                  <a:pt x="3050989" y="1589657"/>
                  <a:pt x="3041780" y="1586204"/>
                </a:cubicBezTo>
                <a:cubicBezTo>
                  <a:pt x="3010594" y="1574509"/>
                  <a:pt x="2991735" y="1569381"/>
                  <a:pt x="2967135" y="1548881"/>
                </a:cubicBezTo>
                <a:cubicBezTo>
                  <a:pt x="2956998" y="1540434"/>
                  <a:pt x="2949881" y="1528560"/>
                  <a:pt x="2939143" y="1520890"/>
                </a:cubicBezTo>
                <a:cubicBezTo>
                  <a:pt x="2913532" y="1502596"/>
                  <a:pt x="2895866" y="1505604"/>
                  <a:pt x="2873829" y="1483567"/>
                </a:cubicBezTo>
                <a:cubicBezTo>
                  <a:pt x="2804392" y="1414130"/>
                  <a:pt x="2883811" y="1471561"/>
                  <a:pt x="2817845" y="1427584"/>
                </a:cubicBezTo>
                <a:cubicBezTo>
                  <a:pt x="2808514" y="1415143"/>
                  <a:pt x="2800849" y="1401257"/>
                  <a:pt x="2789853" y="1390261"/>
                </a:cubicBezTo>
                <a:cubicBezTo>
                  <a:pt x="2776666" y="1377074"/>
                  <a:pt x="2739174" y="1360257"/>
                  <a:pt x="2724539" y="1352939"/>
                </a:cubicBezTo>
                <a:cubicBezTo>
                  <a:pt x="2683491" y="1311891"/>
                  <a:pt x="2694865" y="1319746"/>
                  <a:pt x="2649894" y="1287624"/>
                </a:cubicBezTo>
                <a:cubicBezTo>
                  <a:pt x="2640769" y="1281106"/>
                  <a:pt x="2631747" y="1274333"/>
                  <a:pt x="2621902" y="1268963"/>
                </a:cubicBezTo>
                <a:cubicBezTo>
                  <a:pt x="2597480" y="1255642"/>
                  <a:pt x="2573648" y="1240438"/>
                  <a:pt x="2547257" y="1231641"/>
                </a:cubicBezTo>
                <a:cubicBezTo>
                  <a:pt x="2504019" y="1217228"/>
                  <a:pt x="2453521" y="1203326"/>
                  <a:pt x="2416629" y="1175657"/>
                </a:cubicBezTo>
                <a:cubicBezTo>
                  <a:pt x="2368750" y="1139748"/>
                  <a:pt x="2390302" y="1158661"/>
                  <a:pt x="2351314" y="1119673"/>
                </a:cubicBezTo>
                <a:cubicBezTo>
                  <a:pt x="2346915" y="1106476"/>
                  <a:pt x="2332653" y="1066071"/>
                  <a:pt x="2332653" y="1054359"/>
                </a:cubicBezTo>
                <a:cubicBezTo>
                  <a:pt x="2332653" y="1010705"/>
                  <a:pt x="2332514" y="966344"/>
                  <a:pt x="2341984" y="923730"/>
                </a:cubicBezTo>
                <a:cubicBezTo>
                  <a:pt x="2345358" y="908549"/>
                  <a:pt x="2360937" y="899062"/>
                  <a:pt x="2369976" y="886408"/>
                </a:cubicBezTo>
                <a:cubicBezTo>
                  <a:pt x="2376494" y="877283"/>
                  <a:pt x="2382119" y="867541"/>
                  <a:pt x="2388637" y="858416"/>
                </a:cubicBezTo>
                <a:cubicBezTo>
                  <a:pt x="2418849" y="816119"/>
                  <a:pt x="2411299" y="822959"/>
                  <a:pt x="2453951" y="793102"/>
                </a:cubicBezTo>
                <a:cubicBezTo>
                  <a:pt x="2472325" y="780240"/>
                  <a:pt x="2488658" y="762871"/>
                  <a:pt x="2509935" y="755779"/>
                </a:cubicBezTo>
                <a:cubicBezTo>
                  <a:pt x="2586494" y="730261"/>
                  <a:pt x="2465187" y="769899"/>
                  <a:pt x="2612571" y="727788"/>
                </a:cubicBezTo>
                <a:cubicBezTo>
                  <a:pt x="2699032" y="703084"/>
                  <a:pt x="2655471" y="712328"/>
                  <a:pt x="2743200" y="699796"/>
                </a:cubicBezTo>
                <a:cubicBezTo>
                  <a:pt x="2840389" y="658143"/>
                  <a:pt x="2773580" y="680657"/>
                  <a:pt x="2864498" y="662473"/>
                </a:cubicBezTo>
                <a:cubicBezTo>
                  <a:pt x="2908165" y="653740"/>
                  <a:pt x="2995127" y="634481"/>
                  <a:pt x="2995127" y="634481"/>
                </a:cubicBezTo>
                <a:cubicBezTo>
                  <a:pt x="3016898" y="625151"/>
                  <a:pt x="3038333" y="614993"/>
                  <a:pt x="3060441" y="606490"/>
                </a:cubicBezTo>
                <a:cubicBezTo>
                  <a:pt x="3118912" y="584001"/>
                  <a:pt x="3106402" y="596221"/>
                  <a:pt x="3153747" y="569167"/>
                </a:cubicBezTo>
                <a:cubicBezTo>
                  <a:pt x="3163484" y="563603"/>
                  <a:pt x="3173358" y="557956"/>
                  <a:pt x="3181739" y="550506"/>
                </a:cubicBezTo>
                <a:cubicBezTo>
                  <a:pt x="3201464" y="532973"/>
                  <a:pt x="3237723" y="494522"/>
                  <a:pt x="3237723" y="494522"/>
                </a:cubicBezTo>
                <a:cubicBezTo>
                  <a:pt x="3243943" y="475861"/>
                  <a:pt x="3247587" y="456133"/>
                  <a:pt x="3256384" y="438539"/>
                </a:cubicBezTo>
                <a:cubicBezTo>
                  <a:pt x="3260318" y="430671"/>
                  <a:pt x="3270519" y="427420"/>
                  <a:pt x="3275045" y="419877"/>
                </a:cubicBezTo>
                <a:cubicBezTo>
                  <a:pt x="3280105" y="411443"/>
                  <a:pt x="3281266" y="401216"/>
                  <a:pt x="3284376" y="391886"/>
                </a:cubicBezTo>
                <a:cubicBezTo>
                  <a:pt x="3281266" y="339012"/>
                  <a:pt x="3282535" y="285698"/>
                  <a:pt x="3275045" y="233265"/>
                </a:cubicBezTo>
                <a:cubicBezTo>
                  <a:pt x="3273078" y="219496"/>
                  <a:pt x="3263674" y="207789"/>
                  <a:pt x="3256384" y="195943"/>
                </a:cubicBezTo>
                <a:cubicBezTo>
                  <a:pt x="3238752" y="167291"/>
                  <a:pt x="3224189" y="135756"/>
                  <a:pt x="3200400" y="111967"/>
                </a:cubicBezTo>
                <a:cubicBezTo>
                  <a:pt x="3178629" y="90196"/>
                  <a:pt x="3152165" y="72271"/>
                  <a:pt x="3135086" y="46653"/>
                </a:cubicBezTo>
                <a:cubicBezTo>
                  <a:pt x="3128866" y="37322"/>
                  <a:pt x="3126455" y="23676"/>
                  <a:pt x="3116425" y="18661"/>
                </a:cubicBezTo>
                <a:cubicBezTo>
                  <a:pt x="3099504" y="10200"/>
                  <a:pt x="3079170" y="12005"/>
                  <a:pt x="3060441" y="9330"/>
                </a:cubicBezTo>
                <a:cubicBezTo>
                  <a:pt x="3035618" y="5784"/>
                  <a:pt x="3010678" y="3110"/>
                  <a:pt x="2985796" y="0"/>
                </a:cubicBezTo>
                <a:cubicBezTo>
                  <a:pt x="2948474" y="3110"/>
                  <a:pt x="2910655" y="2510"/>
                  <a:pt x="2873829" y="9330"/>
                </a:cubicBezTo>
                <a:cubicBezTo>
                  <a:pt x="2870852" y="9881"/>
                  <a:pt x="2641949" y="72139"/>
                  <a:pt x="2621902" y="74645"/>
                </a:cubicBezTo>
                <a:lnTo>
                  <a:pt x="2472612" y="93306"/>
                </a:lnTo>
                <a:cubicBezTo>
                  <a:pt x="2321489" y="168867"/>
                  <a:pt x="2474365" y="95685"/>
                  <a:pt x="2323323" y="158620"/>
                </a:cubicBezTo>
                <a:cubicBezTo>
                  <a:pt x="2273184" y="179512"/>
                  <a:pt x="2225563" y="206759"/>
                  <a:pt x="2174033" y="223935"/>
                </a:cubicBezTo>
                <a:cubicBezTo>
                  <a:pt x="2155372" y="230155"/>
                  <a:pt x="2135957" y="234456"/>
                  <a:pt x="2118049" y="242596"/>
                </a:cubicBezTo>
                <a:cubicBezTo>
                  <a:pt x="2101539" y="250100"/>
                  <a:pt x="2087249" y="261781"/>
                  <a:pt x="2071396" y="270588"/>
                </a:cubicBezTo>
                <a:cubicBezTo>
                  <a:pt x="2059237" y="277343"/>
                  <a:pt x="2046001" y="282093"/>
                  <a:pt x="2034074" y="289249"/>
                </a:cubicBezTo>
                <a:cubicBezTo>
                  <a:pt x="2014842" y="300788"/>
                  <a:pt x="1999848" y="321131"/>
                  <a:pt x="1978090" y="326571"/>
                </a:cubicBezTo>
                <a:lnTo>
                  <a:pt x="1940767" y="335902"/>
                </a:lnTo>
                <a:cubicBezTo>
                  <a:pt x="1931437" y="342122"/>
                  <a:pt x="1921532" y="347558"/>
                  <a:pt x="1912776" y="354563"/>
                </a:cubicBezTo>
                <a:cubicBezTo>
                  <a:pt x="1905907" y="360058"/>
                  <a:pt x="1901434" y="368344"/>
                  <a:pt x="1894114" y="373224"/>
                </a:cubicBezTo>
                <a:cubicBezTo>
                  <a:pt x="1882541" y="380940"/>
                  <a:pt x="1868869" y="384985"/>
                  <a:pt x="1856792" y="391886"/>
                </a:cubicBezTo>
                <a:cubicBezTo>
                  <a:pt x="1809944" y="418657"/>
                  <a:pt x="1847863" y="405043"/>
                  <a:pt x="1791478" y="429208"/>
                </a:cubicBezTo>
                <a:cubicBezTo>
                  <a:pt x="1782438" y="433082"/>
                  <a:pt x="1773277" y="437607"/>
                  <a:pt x="1763486" y="438539"/>
                </a:cubicBezTo>
                <a:cubicBezTo>
                  <a:pt x="1707669" y="443855"/>
                  <a:pt x="1651519" y="444759"/>
                  <a:pt x="1595535" y="447869"/>
                </a:cubicBezTo>
                <a:cubicBezTo>
                  <a:pt x="1564593" y="458183"/>
                  <a:pt x="1533331" y="463420"/>
                  <a:pt x="1520890" y="466530"/>
                </a:cubicBezTo>
                <a:close/>
              </a:path>
            </a:pathLst>
          </a:custGeom>
          <a:solidFill>
            <a:srgbClr val="FF0000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447FDF0-332C-41C4-B76E-4778AA78D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77931" y="2464473"/>
            <a:ext cx="585061" cy="707124"/>
          </a:xfrm>
          <a:prstGeom prst="rect">
            <a:avLst/>
          </a:prstGeom>
        </p:spPr>
      </p:pic>
      <p:sp>
        <p:nvSpPr>
          <p:cNvPr id="23" name="Right Arrow 10">
            <a:extLst>
              <a:ext uri="{FF2B5EF4-FFF2-40B4-BE49-F238E27FC236}">
                <a16:creationId xmlns:a16="http://schemas.microsoft.com/office/drawing/2014/main" id="{52EDB486-F212-45C5-9AA3-59992AF5B9D7}"/>
              </a:ext>
            </a:extLst>
          </p:cNvPr>
          <p:cNvSpPr/>
          <p:nvPr/>
        </p:nvSpPr>
        <p:spPr>
          <a:xfrm>
            <a:off x="825168" y="3674313"/>
            <a:ext cx="58168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D9E7D45B-1312-4ADA-BCF0-6103227D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227" y="4077308"/>
            <a:ext cx="75401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vector or raster format layers imported as exclusion areas in the project (see Section 3.3.1.5 in the user guide).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of the health facilities, including the new ones being located at each iteration during the analysis.</a:t>
            </a:r>
            <a:endParaRPr lang="en-US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4322839C-F5CD-4CF1-97CC-17FC19F5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313" y="3710823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defined in two ways in </a:t>
            </a:r>
            <a:r>
              <a:rPr lang="en-PH" dirty="0" err="1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AccessMod</a:t>
            </a:r>
            <a:r>
              <a:rPr lang="en-PH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namely by using: </a:t>
            </a:r>
          </a:p>
        </p:txBody>
      </p:sp>
      <p:sp>
        <p:nvSpPr>
          <p:cNvPr id="26" name="Right Arrow 10">
            <a:extLst>
              <a:ext uri="{FF2B5EF4-FFF2-40B4-BE49-F238E27FC236}">
                <a16:creationId xmlns:a16="http://schemas.microsoft.com/office/drawing/2014/main" id="{8FE9D5BE-29E6-4431-9590-B480C24F32CA}"/>
              </a:ext>
            </a:extLst>
          </p:cNvPr>
          <p:cNvSpPr/>
          <p:nvPr/>
        </p:nvSpPr>
        <p:spPr>
          <a:xfrm>
            <a:off x="1115616" y="5203132"/>
            <a:ext cx="58168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F0283E55-9C3E-415C-A2D6-1070DF78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305" y="5250418"/>
            <a:ext cx="6763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been considered so far in the case of Vanuatu: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296852-38D2-452A-97E2-09EDE7C9CA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112" t="16926" b="12201"/>
          <a:stretch/>
        </p:blipFill>
        <p:spPr>
          <a:xfrm>
            <a:off x="2276430" y="2474655"/>
            <a:ext cx="733474" cy="81511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DA2EFE-D21E-4689-91E2-24A54EA7E2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3676" t="9778" r="31888" b="6279"/>
          <a:stretch/>
        </p:blipFill>
        <p:spPr>
          <a:xfrm>
            <a:off x="5878648" y="2384280"/>
            <a:ext cx="585061" cy="713092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FE6205FA-540F-4047-9718-41DE2D48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217" y="1514741"/>
            <a:ext cx="6570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in which no new health facilities will be located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2C9252F1-721C-457E-A514-2D274162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37" y="5518973"/>
            <a:ext cx="7540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Km buffer </a:t>
            </a:r>
            <a:r>
              <a:rPr lang="en-GB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</a:t>
            </a: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GB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volcano crater</a:t>
            </a:r>
            <a:endParaRPr lang="en-GB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 from each island coastline</a:t>
            </a:r>
            <a:endParaRPr lang="en-US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10">
            <a:extLst>
              <a:ext uri="{FF2B5EF4-FFF2-40B4-BE49-F238E27FC236}">
                <a16:creationId xmlns:a16="http://schemas.microsoft.com/office/drawing/2014/main" id="{1ED138D2-F7B5-4D37-BAF6-F04857A0D30C}"/>
              </a:ext>
            </a:extLst>
          </p:cNvPr>
          <p:cNvSpPr/>
          <p:nvPr/>
        </p:nvSpPr>
        <p:spPr>
          <a:xfrm>
            <a:off x="1385829" y="6176872"/>
            <a:ext cx="58168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E31142C4-3B77-42BF-94E9-1CEFC6DC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518" y="6224158"/>
            <a:ext cx="6763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else to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26541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39552" y="715194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PH" sz="2400" u="sng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parameters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418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coverage analysis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E5B6BD6D-16FE-4419-B30E-88A901717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67" y="1124744"/>
            <a:ext cx="4565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Suitability index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497B8EC-7AF9-40FA-A737-47B80FA1B31F}"/>
              </a:ext>
            </a:extLst>
          </p:cNvPr>
          <p:cNvSpPr txBox="1">
            <a:spLocks/>
          </p:cNvSpPr>
          <p:nvPr/>
        </p:nvSpPr>
        <p:spPr bwMode="auto">
          <a:xfrm>
            <a:off x="8604448" y="6210778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FE6205FA-540F-4047-9718-41DE2D48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514741"/>
            <a:ext cx="806873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determine which areas are the most suitable to locate new health facilities</a:t>
            </a:r>
          </a:p>
        </p:txBody>
      </p:sp>
      <p:sp>
        <p:nvSpPr>
          <p:cNvPr id="31" name="Right Arrow 10">
            <a:extLst>
              <a:ext uri="{FF2B5EF4-FFF2-40B4-BE49-F238E27FC236}">
                <a16:creationId xmlns:a16="http://schemas.microsoft.com/office/drawing/2014/main" id="{1ED138D2-F7B5-4D37-BAF6-F04857A0D30C}"/>
              </a:ext>
            </a:extLst>
          </p:cNvPr>
          <p:cNvSpPr/>
          <p:nvPr/>
        </p:nvSpPr>
        <p:spPr>
          <a:xfrm>
            <a:off x="1547664" y="6237312"/>
            <a:ext cx="58168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E31142C4-3B77-42BF-94E9-1CEFC6DC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353" y="6284598"/>
            <a:ext cx="6763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criteria being defined for the moment for Vanuatu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3C67FC-FFB0-4356-98EF-9DBB4DE84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64225"/>
              </p:ext>
            </p:extLst>
          </p:nvPr>
        </p:nvGraphicFramePr>
        <p:xfrm>
          <a:off x="323527" y="2646959"/>
          <a:ext cx="851413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33">
                  <a:extLst>
                    <a:ext uri="{9D8B030D-6E8A-4147-A177-3AD203B41FA5}">
                      <a16:colId xmlns:a16="http://schemas.microsoft.com/office/drawing/2014/main" val="3427137690"/>
                    </a:ext>
                  </a:extLst>
                </a:gridCol>
                <a:gridCol w="2128533">
                  <a:extLst>
                    <a:ext uri="{9D8B030D-6E8A-4147-A177-3AD203B41FA5}">
                      <a16:colId xmlns:a16="http://schemas.microsoft.com/office/drawing/2014/main" val="2608029454"/>
                    </a:ext>
                  </a:extLst>
                </a:gridCol>
                <a:gridCol w="2128533">
                  <a:extLst>
                    <a:ext uri="{9D8B030D-6E8A-4147-A177-3AD203B41FA5}">
                      <a16:colId xmlns:a16="http://schemas.microsoft.com/office/drawing/2014/main" val="3941455648"/>
                    </a:ext>
                  </a:extLst>
                </a:gridCol>
                <a:gridCol w="2128533">
                  <a:extLst>
                    <a:ext uri="{9D8B030D-6E8A-4147-A177-3AD203B41FA5}">
                      <a16:colId xmlns:a16="http://schemas.microsoft.com/office/drawing/2014/main" val="295422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Sum of population within a radius (in </a:t>
                      </a:r>
                      <a:r>
                        <a:rPr lang="en-GB" sz="1600" b="0" dirty="0" err="1"/>
                        <a:t>kilometers</a:t>
                      </a:r>
                      <a:r>
                        <a:rPr lang="en-GB" sz="1600" b="0" dirty="0"/>
                        <a:t>)</a:t>
                      </a:r>
                      <a:endParaRPr lang="en-PH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Euclidean distance from features (e.g., roads, existing facilities)</a:t>
                      </a:r>
                      <a:endParaRPr lang="en-PH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Travel time to/from features</a:t>
                      </a:r>
                      <a:endParaRPr lang="en-PH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b="0" dirty="0"/>
                        <a:t>Generic priority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00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Allows to consider sites with the highest neighbouring population density as being the most suitable for locating a new facility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Allows, for example, to consider the sites close to roads as being the most suitable for locating a new facility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Allows, for example, to consider sites located far away from already-existing health facilities as being the most suitable for locating a new facility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Allows, for example, to consider that districts with a particular prevalence are the most suitable for locating a new facility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183948"/>
                  </a:ext>
                </a:extLst>
              </a:tr>
            </a:tbl>
          </a:graphicData>
        </a:graphic>
      </p:graphicFrame>
      <p:sp>
        <p:nvSpPr>
          <p:cNvPr id="21" name="Right Arrow 10">
            <a:extLst>
              <a:ext uri="{FF2B5EF4-FFF2-40B4-BE49-F238E27FC236}">
                <a16:creationId xmlns:a16="http://schemas.microsoft.com/office/drawing/2014/main" id="{9E7CF73B-E317-40CB-81F1-E1BF0991D30B}"/>
              </a:ext>
            </a:extLst>
          </p:cNvPr>
          <p:cNvSpPr/>
          <p:nvPr/>
        </p:nvSpPr>
        <p:spPr>
          <a:xfrm>
            <a:off x="921698" y="1916832"/>
            <a:ext cx="58168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B2C34939-AD9B-4418-8831-C8CC15F9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843" y="1953342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defined by combining t</a:t>
            </a: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spatial distributions of the following suitability factors into a single suitability index layer:</a:t>
            </a:r>
            <a:endParaRPr lang="en-PH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10">
            <a:extLst>
              <a:ext uri="{FF2B5EF4-FFF2-40B4-BE49-F238E27FC236}">
                <a16:creationId xmlns:a16="http://schemas.microsoft.com/office/drawing/2014/main" id="{27474B76-CF96-4EA3-8A2F-6C967C60786B}"/>
              </a:ext>
            </a:extLst>
          </p:cNvPr>
          <p:cNvSpPr/>
          <p:nvPr/>
        </p:nvSpPr>
        <p:spPr>
          <a:xfrm>
            <a:off x="534324" y="5578510"/>
            <a:ext cx="65645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46A3F8AE-0A38-49C6-BD20-321FDD84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625796"/>
            <a:ext cx="7632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to</a:t>
            </a:r>
            <a:r>
              <a:rPr lang="en-GB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if higher values in the factor distribution layer are to be considered as more or less suitable for locating a new facility</a:t>
            </a:r>
            <a:endParaRPr lang="en-US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39552" y="715194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parameters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418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up analysis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D1AF71E-6ABB-43AD-A142-CA95A963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96752"/>
            <a:ext cx="6966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health facility information table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497B8EC-7AF9-40FA-A737-47B80FA1B31F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08DD2A5-9116-4B04-A431-D4C4CE62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52" y="1658417"/>
            <a:ext cx="7514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containing the following information about the different types of health facilities to be added during the analysis:</a:t>
            </a:r>
            <a:endParaRPr lang="en-US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2E1F0161-BA43-4462-BB3D-C1DC1DFD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457" y="2298104"/>
            <a:ext cx="82354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u="sng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Min: </a:t>
            </a: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population that should be covered by the specific type of health facility in order to be cost-effective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u="sng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Max:</a:t>
            </a: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maximum population that should be covered by the specific type of health facility in order to be cost-effective.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u="sng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Label: </a:t>
            </a: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health facility considered for the specified range of population located in the catchment area (min and max fields)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u="sng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Capacity: </a:t>
            </a:r>
            <a:r>
              <a:rPr lang="en-GB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population coverage capacity attached to the health facility type</a:t>
            </a:r>
            <a:endParaRPr lang="en-US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15CC2CBC-557C-45F9-A7A9-7F42CE49F60F}"/>
              </a:ext>
            </a:extLst>
          </p:cNvPr>
          <p:cNvSpPr/>
          <p:nvPr/>
        </p:nvSpPr>
        <p:spPr>
          <a:xfrm>
            <a:off x="1241026" y="4576606"/>
            <a:ext cx="58168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E98F88C3-57F4-4273-8D17-D37C511A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715" y="4623892"/>
            <a:ext cx="6763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values for Dispensaries and Health </a:t>
            </a:r>
            <a:r>
              <a:rPr lang="en-US" dirty="0" err="1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(RDP):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A4181-9D74-4CD7-966F-F36ECF19C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5" t="48551" r="16138" b="29718"/>
          <a:stretch/>
        </p:blipFill>
        <p:spPr>
          <a:xfrm>
            <a:off x="1508617" y="5063314"/>
            <a:ext cx="4366515" cy="1597507"/>
          </a:xfrm>
          <a:prstGeom prst="rect">
            <a:avLst/>
          </a:prstGeom>
        </p:spPr>
      </p:pic>
      <p:sp>
        <p:nvSpPr>
          <p:cNvPr id="22" name="Right Arrow 10">
            <a:extLst>
              <a:ext uri="{FF2B5EF4-FFF2-40B4-BE49-F238E27FC236}">
                <a16:creationId xmlns:a16="http://schemas.microsoft.com/office/drawing/2014/main" id="{EA5698EC-42AA-494C-9CEA-9F3454A018D9}"/>
              </a:ext>
            </a:extLst>
          </p:cNvPr>
          <p:cNvSpPr/>
          <p:nvPr/>
        </p:nvSpPr>
        <p:spPr>
          <a:xfrm>
            <a:off x="5870285" y="5338612"/>
            <a:ext cx="581689" cy="461665"/>
          </a:xfrm>
          <a:prstGeom prst="rightArrow">
            <a:avLst/>
          </a:prstGeom>
          <a:solidFill>
            <a:srgbClr val="3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DFADE250-2941-457D-A770-6C469FF3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975" y="5385898"/>
            <a:ext cx="2584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fill the blanks?</a:t>
            </a:r>
          </a:p>
        </p:txBody>
      </p:sp>
    </p:spTree>
    <p:extLst>
      <p:ext uri="{BB962C8B-B14F-4D97-AF65-F5344CB8AC3E}">
        <p14:creationId xmlns:p14="http://schemas.microsoft.com/office/powerpoint/2010/main" val="11471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576</Words>
  <Application>Microsoft Office PowerPoint</Application>
  <PresentationFormat>On-screen Show (4:3)</PresentationFormat>
  <Paragraphs>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Agenda – Day 4</vt:lpstr>
      <vt:lpstr>Evaluation 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 Pc</dc:creator>
  <cp:lastModifiedBy>Steeve Ebener</cp:lastModifiedBy>
  <cp:revision>642</cp:revision>
  <dcterms:created xsi:type="dcterms:W3CDTF">2015-10-24T09:13:34Z</dcterms:created>
  <dcterms:modified xsi:type="dcterms:W3CDTF">2019-12-01T05:55:57Z</dcterms:modified>
</cp:coreProperties>
</file>