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9"/>
  </p:notesMasterIdLst>
  <p:sldIdLst>
    <p:sldId id="278" r:id="rId2"/>
    <p:sldId id="759" r:id="rId3"/>
    <p:sldId id="288" r:id="rId4"/>
    <p:sldId id="294" r:id="rId5"/>
    <p:sldId id="289" r:id="rId6"/>
    <p:sldId id="2704" r:id="rId7"/>
    <p:sldId id="2705" r:id="rId8"/>
    <p:sldId id="2706" r:id="rId9"/>
    <p:sldId id="296" r:id="rId10"/>
    <p:sldId id="2707" r:id="rId11"/>
    <p:sldId id="2708" r:id="rId12"/>
    <p:sldId id="2709" r:id="rId13"/>
    <p:sldId id="2710" r:id="rId14"/>
    <p:sldId id="2711" r:id="rId15"/>
    <p:sldId id="2712" r:id="rId16"/>
    <p:sldId id="283" r:id="rId17"/>
    <p:sldId id="280"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3" orient="horz" pos="482" userDrawn="1">
          <p15:clr>
            <a:srgbClr val="A4A3A4"/>
          </p15:clr>
        </p15:guide>
        <p15:guide id="4" pos="3840" userDrawn="1">
          <p15:clr>
            <a:srgbClr val="A4A3A4"/>
          </p15:clr>
        </p15:guide>
        <p15:guide id="5" orient="horz" pos="686" userDrawn="1">
          <p15:clr>
            <a:srgbClr val="A4A3A4"/>
          </p15:clr>
        </p15:guide>
        <p15:guide id="7" pos="7355" userDrawn="1">
          <p15:clr>
            <a:srgbClr val="A4A3A4"/>
          </p15:clr>
        </p15:guide>
        <p15:guide id="8" orient="horz" pos="1389" userDrawn="1">
          <p15:clr>
            <a:srgbClr val="A4A3A4"/>
          </p15:clr>
        </p15:guide>
        <p15:guide id="9" pos="1436" userDrawn="1">
          <p15:clr>
            <a:srgbClr val="A4A3A4"/>
          </p15:clr>
        </p15:guide>
        <p15:guide id="10" pos="4339" userDrawn="1">
          <p15:clr>
            <a:srgbClr val="A4A3A4"/>
          </p15:clr>
        </p15:guide>
        <p15:guide id="11" pos="846" userDrawn="1">
          <p15:clr>
            <a:srgbClr val="A4A3A4"/>
          </p15:clr>
        </p15:guide>
        <p15:guide id="12" orient="horz" pos="261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972812-F09C-3B01-F5BD-CC2DC1A14343}" name="975" initials="" userId="S::37d9f@haenmail.onmicrosoft.com::d146c936-e6ce-4cf1-8ba5-4d0363aafc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CB5"/>
    <a:srgbClr val="253C88"/>
    <a:srgbClr val="002147"/>
    <a:srgbClr val="7F6000"/>
    <a:srgbClr val="FE7F00"/>
    <a:srgbClr val="FF9933"/>
    <a:srgbClr val="34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2252" autoAdjust="0"/>
  </p:normalViewPr>
  <p:slideViewPr>
    <p:cSldViewPr snapToGrid="0">
      <p:cViewPr varScale="1">
        <p:scale>
          <a:sx n="105" d="100"/>
          <a:sy n="105" d="100"/>
        </p:scale>
        <p:origin x="1008" y="96"/>
      </p:cViewPr>
      <p:guideLst>
        <p:guide pos="325"/>
        <p:guide orient="horz" pos="482"/>
        <p:guide pos="3840"/>
        <p:guide orient="horz" pos="686"/>
        <p:guide pos="7355"/>
        <p:guide orient="horz" pos="1389"/>
        <p:guide pos="1436"/>
        <p:guide pos="4339"/>
        <p:guide pos="846"/>
        <p:guide orient="horz" pos="261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5442-F05A-4FC3-9A08-3A325D2C6ED9}" type="datetimeFigureOut">
              <a:rPr lang="en-GB" smtClean="0"/>
              <a:t>28/06/2024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482C6-7221-442F-AC9E-4AD7982D5D27}" type="slidenum">
              <a:rPr lang="en-GB" smtClean="0"/>
              <a:t>‹#›</a:t>
            </a:fld>
            <a:endParaRPr lang="en-GB"/>
          </a:p>
        </p:txBody>
      </p:sp>
    </p:spTree>
    <p:extLst>
      <p:ext uri="{BB962C8B-B14F-4D97-AF65-F5344CB8AC3E}">
        <p14:creationId xmlns:p14="http://schemas.microsoft.com/office/powerpoint/2010/main" val="2988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259420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3787124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3401319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12</a:t>
            </a:fld>
            <a:endParaRPr lang="en-PH" altLang="en-US"/>
          </a:p>
        </p:txBody>
      </p:sp>
    </p:spTree>
    <p:extLst>
      <p:ext uri="{BB962C8B-B14F-4D97-AF65-F5344CB8AC3E}">
        <p14:creationId xmlns:p14="http://schemas.microsoft.com/office/powerpoint/2010/main" val="3044497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13</a:t>
            </a:fld>
            <a:endParaRPr lang="en-PH" altLang="en-US"/>
          </a:p>
        </p:txBody>
      </p:sp>
    </p:spTree>
    <p:extLst>
      <p:ext uri="{BB962C8B-B14F-4D97-AF65-F5344CB8AC3E}">
        <p14:creationId xmlns:p14="http://schemas.microsoft.com/office/powerpoint/2010/main" val="3056634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14</a:t>
            </a:fld>
            <a:endParaRPr lang="en-PH" altLang="en-US"/>
          </a:p>
        </p:txBody>
      </p:sp>
    </p:spTree>
    <p:extLst>
      <p:ext uri="{BB962C8B-B14F-4D97-AF65-F5344CB8AC3E}">
        <p14:creationId xmlns:p14="http://schemas.microsoft.com/office/powerpoint/2010/main" val="2943735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15</a:t>
            </a:fld>
            <a:endParaRPr lang="en-PH" altLang="en-US"/>
          </a:p>
        </p:txBody>
      </p:sp>
    </p:spTree>
    <p:extLst>
      <p:ext uri="{BB962C8B-B14F-4D97-AF65-F5344CB8AC3E}">
        <p14:creationId xmlns:p14="http://schemas.microsoft.com/office/powerpoint/2010/main" val="270425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sz="1200" b="1" dirty="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16</a:t>
            </a:fld>
            <a:endParaRPr lang="en-PH" altLang="en-US"/>
          </a:p>
        </p:txBody>
      </p:sp>
    </p:spTree>
    <p:extLst>
      <p:ext uri="{BB962C8B-B14F-4D97-AF65-F5344CB8AC3E}">
        <p14:creationId xmlns:p14="http://schemas.microsoft.com/office/powerpoint/2010/main" val="3597794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US" sz="1200" b="1">
                <a:solidFill>
                  <a:schemeClr val="bg1"/>
                </a:solidFill>
                <a:latin typeface="+mn-lt"/>
              </a:rPr>
              <a:t>Let’s use GIS software!</a:t>
            </a:r>
          </a:p>
          <a:p>
            <a:endParaRPr lang="en-US"/>
          </a:p>
        </p:txBody>
      </p:sp>
      <p:sp>
        <p:nvSpPr>
          <p:cNvPr id="4" name="Slide Number Placeholder 3"/>
          <p:cNvSpPr>
            <a:spLocks noGrp="1"/>
          </p:cNvSpPr>
          <p:nvPr>
            <p:ph type="sldNum" sz="quarter" idx="10"/>
          </p:nvPr>
        </p:nvSpPr>
        <p:spPr/>
        <p:txBody>
          <a:bodyPr/>
          <a:lstStyle/>
          <a:p>
            <a:fld id="{C03FA89B-C398-4580-AF4B-810F2252F209}" type="slidenum">
              <a:rPr lang="en-US" smtClean="0"/>
              <a:pPr/>
              <a:t>17</a:t>
            </a:fld>
            <a:endParaRPr lang="en-US"/>
          </a:p>
        </p:txBody>
      </p:sp>
    </p:spTree>
    <p:extLst>
      <p:ext uri="{BB962C8B-B14F-4D97-AF65-F5344CB8AC3E}">
        <p14:creationId xmlns:p14="http://schemas.microsoft.com/office/powerpoint/2010/main" val="123969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a:p>
        </p:txBody>
      </p:sp>
    </p:spTree>
    <p:extLst>
      <p:ext uri="{BB962C8B-B14F-4D97-AF65-F5344CB8AC3E}">
        <p14:creationId xmlns:p14="http://schemas.microsoft.com/office/powerpoint/2010/main" val="380711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a:t>
            </a:fld>
            <a:endParaRPr lang="en-PH" altLang="en-US"/>
          </a:p>
        </p:txBody>
      </p:sp>
    </p:spTree>
    <p:extLst>
      <p:ext uri="{BB962C8B-B14F-4D97-AF65-F5344CB8AC3E}">
        <p14:creationId xmlns:p14="http://schemas.microsoft.com/office/powerpoint/2010/main" val="266030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sz="1200" dirty="0">
              <a:latin typeface="+mn-lt"/>
              <a:cs typeface="Arial" charset="0"/>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a:t>
            </a:fld>
            <a:endParaRPr lang="en-PH" altLang="en-US"/>
          </a:p>
        </p:txBody>
      </p:sp>
    </p:spTree>
    <p:extLst>
      <p:ext uri="{BB962C8B-B14F-4D97-AF65-F5344CB8AC3E}">
        <p14:creationId xmlns:p14="http://schemas.microsoft.com/office/powerpoint/2010/main" val="2433267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0" fontAlgn="base" latinLnBrk="0" hangingPunct="0">
              <a:lnSpc>
                <a:spcPct val="90000"/>
              </a:lnSpc>
              <a:spcBef>
                <a:spcPct val="20000"/>
              </a:spcBef>
              <a:spcAft>
                <a:spcPct val="0"/>
              </a:spcAft>
              <a:buClrTx/>
              <a:buSzTx/>
              <a:buFont typeface="Arial" pitchFamily="34" charset="0"/>
              <a:buNone/>
              <a:tabLst/>
              <a:defRPr/>
            </a:pPr>
            <a:endParaRPr lang="en-PH" sz="1200" baseline="0" dirty="0">
              <a:latin typeface="+mn-lt"/>
              <a:cs typeface="+mn-cs"/>
            </a:endParaRPr>
          </a:p>
          <a:p>
            <a:pPr marL="457200" marR="0" lvl="1" indent="0" algn="l" defTabSz="914400" rtl="0" eaLnBrk="0" fontAlgn="base" latinLnBrk="0" hangingPunct="0">
              <a:lnSpc>
                <a:spcPct val="90000"/>
              </a:lnSpc>
              <a:spcBef>
                <a:spcPct val="20000"/>
              </a:spcBef>
              <a:spcAft>
                <a:spcPct val="0"/>
              </a:spcAft>
              <a:buClrTx/>
              <a:buSzTx/>
              <a:buFont typeface="Arial" pitchFamily="34" charset="0"/>
              <a:buNone/>
              <a:tabLst/>
              <a:defRPr/>
            </a:pPr>
            <a:endParaRPr lang="en-PH" sz="1200" baseline="0" dirty="0">
              <a:latin typeface="+mn-lt"/>
              <a:cs typeface="+mn-cs"/>
            </a:endParaRPr>
          </a:p>
          <a:p>
            <a:pPr marL="290513" indent="-290513">
              <a:lnSpc>
                <a:spcPct val="90000"/>
              </a:lnSpc>
              <a:spcBef>
                <a:spcPct val="20000"/>
              </a:spcBef>
              <a:buFont typeface="Arial" pitchFamily="34" charset="0"/>
              <a:buChar char="•"/>
              <a:defRPr/>
            </a:pPr>
            <a:endParaRPr lang="en-US" altLang="zh-CN" sz="1200" dirty="0">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a:t>
            </a:fld>
            <a:endParaRPr lang="en-PH" altLang="en-US"/>
          </a:p>
        </p:txBody>
      </p:sp>
    </p:spTree>
    <p:extLst>
      <p:ext uri="{BB962C8B-B14F-4D97-AF65-F5344CB8AC3E}">
        <p14:creationId xmlns:p14="http://schemas.microsoft.com/office/powerpoint/2010/main" val="2501410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a:p>
        </p:txBody>
      </p:sp>
    </p:spTree>
    <p:extLst>
      <p:ext uri="{BB962C8B-B14F-4D97-AF65-F5344CB8AC3E}">
        <p14:creationId xmlns:p14="http://schemas.microsoft.com/office/powerpoint/2010/main" val="329660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a:p>
        </p:txBody>
      </p:sp>
    </p:spTree>
    <p:extLst>
      <p:ext uri="{BB962C8B-B14F-4D97-AF65-F5344CB8AC3E}">
        <p14:creationId xmlns:p14="http://schemas.microsoft.com/office/powerpoint/2010/main" val="2402727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829516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2878677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584BCECF-1A47-5B11-975C-0499A3D5C246}"/>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2796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84A77691-92B0-DD84-E678-3ACB488092D0}"/>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251154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97F8D4C8-3B27-70BF-C95F-C2976467A206}"/>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15054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4430AEC5-3548-4E72-9F65-B464DE7E9DDF}"/>
              </a:ext>
            </a:extLst>
          </p:cNvPr>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EF4B33C8-A600-459B-8D12-DF5499B24A85}"/>
              </a:ext>
            </a:extLst>
          </p:cNvPr>
          <p:cNvSpPr>
            <a:spLocks noGrp="1"/>
          </p:cNvSpPr>
          <p:nvPr>
            <p:ph type="ftr" sz="quarter" idx="11"/>
          </p:nvPr>
        </p:nvSpPr>
        <p:spPr>
          <a:xfrm>
            <a:off x="4145100" y="6447626"/>
            <a:ext cx="4114800" cy="365125"/>
          </a:xfrm>
          <a:prstGeom prst="rect">
            <a:avLst/>
          </a:prstGeom>
        </p:spPr>
        <p:txBody>
          <a:bodyPr/>
          <a:lstStyle/>
          <a:p>
            <a:endParaRPr lang="en-US"/>
          </a:p>
        </p:txBody>
      </p:sp>
      <p:sp>
        <p:nvSpPr>
          <p:cNvPr id="3" name="Slide Number Placeholder 3">
            <a:extLst>
              <a:ext uri="{FF2B5EF4-FFF2-40B4-BE49-F238E27FC236}">
                <a16:creationId xmlns:a16="http://schemas.microsoft.com/office/drawing/2014/main" id="{AE809244-DCF5-9474-F444-B8EDBABF7C88}"/>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204031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and Content" userDrawn="1">
  <p:cSld name="8_Title and Content">
    <p:spTree>
      <p:nvGrpSpPr>
        <p:cNvPr id="1" name="Shape 19"/>
        <p:cNvGrpSpPr/>
        <p:nvPr/>
      </p:nvGrpSpPr>
      <p:grpSpPr>
        <a:xfrm>
          <a:off x="0" y="0"/>
          <a:ext cx="0" cy="0"/>
          <a:chOff x="0" y="0"/>
          <a:chExt cx="0" cy="0"/>
        </a:xfrm>
      </p:grpSpPr>
      <p:sp>
        <p:nvSpPr>
          <p:cNvPr id="2" name="Title 1">
            <a:extLst>
              <a:ext uri="{FF2B5EF4-FFF2-40B4-BE49-F238E27FC236}">
                <a16:creationId xmlns:a16="http://schemas.microsoft.com/office/drawing/2014/main" id="{AB1E85C8-4883-40CF-1F67-7F17F0584794}"/>
              </a:ext>
            </a:extLst>
          </p:cNvPr>
          <p:cNvSpPr txBox="1">
            <a:spLocks/>
          </p:cNvSpPr>
          <p:nvPr userDrawn="1"/>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endParaRPr lang="en-PH" altLang="en-US" dirty="0"/>
          </a:p>
        </p:txBody>
      </p:sp>
      <p:sp>
        <p:nvSpPr>
          <p:cNvPr id="4" name="Slide Number Placeholder 3">
            <a:extLst>
              <a:ext uri="{FF2B5EF4-FFF2-40B4-BE49-F238E27FC236}">
                <a16:creationId xmlns:a16="http://schemas.microsoft.com/office/drawing/2014/main" id="{EA7DE837-7A83-6E3F-D573-00A625057FB0}"/>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603252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6" name="Rectangle 15"/>
          <p:cNvSpPr/>
          <p:nvPr userDrawn="1"/>
        </p:nvSpPr>
        <p:spPr bwMode="auto">
          <a:xfrm>
            <a:off x="0" y="1"/>
            <a:ext cx="12192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17" name="TextBox 4"/>
          <p:cNvSpPr txBox="1">
            <a:spLocks noChangeArrowheads="1"/>
          </p:cNvSpPr>
          <p:nvPr userDrawn="1"/>
        </p:nvSpPr>
        <p:spPr bwMode="auto">
          <a:xfrm>
            <a:off x="425781" y="116633"/>
            <a:ext cx="11430859" cy="769441"/>
          </a:xfrm>
          <a:prstGeom prst="rect">
            <a:avLst/>
          </a:prstGeom>
          <a:noFill/>
          <a:ln w="9525">
            <a:noFill/>
            <a:miter lim="800000"/>
            <a:headEnd/>
            <a:tailEnd/>
          </a:ln>
        </p:spPr>
        <p:txBody>
          <a:bodyPr wrap="square">
            <a:spAutoFit/>
          </a:bodyPr>
          <a:lstStyle/>
          <a:p>
            <a:r>
              <a:rPr lang="en-US" altLang="en-US" sz="2400" b="1" dirty="0">
                <a:solidFill>
                  <a:schemeClr val="bg1"/>
                </a:solidFill>
                <a:latin typeface="+mn-lt"/>
              </a:rPr>
              <a:t>HIS GEO-ENABLING</a:t>
            </a:r>
          </a:p>
          <a:p>
            <a:r>
              <a:rPr lang="fr-CH" altLang="en-US" sz="2000" dirty="0">
                <a:solidFill>
                  <a:schemeClr val="bg1"/>
                </a:solidFill>
                <a:latin typeface="+mn-lt"/>
              </a:rPr>
              <a:t>A COURSE ON GEOSPATIAL DATA AND TECHNOLOGIES FOR PUBLIC HEALTH</a:t>
            </a:r>
            <a:endParaRPr lang="en-US" altLang="en-US" sz="2400" dirty="0">
              <a:solidFill>
                <a:schemeClr val="bg1"/>
              </a:solidFill>
              <a:latin typeface="+mn-lt"/>
            </a:endParaRPr>
          </a:p>
        </p:txBody>
      </p:sp>
      <p:sp>
        <p:nvSpPr>
          <p:cNvPr id="18" name="Rectangle 17"/>
          <p:cNvSpPr/>
          <p:nvPr userDrawn="1"/>
        </p:nvSpPr>
        <p:spPr bwMode="auto">
          <a:xfrm>
            <a:off x="0" y="981074"/>
            <a:ext cx="12192000" cy="5366459"/>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2" name="TextBox 5">
            <a:extLst>
              <a:ext uri="{FF2B5EF4-FFF2-40B4-BE49-F238E27FC236}">
                <a16:creationId xmlns:a16="http://schemas.microsoft.com/office/drawing/2014/main" id="{99554321-3014-E5CD-5EA2-364732EAD411}"/>
              </a:ext>
            </a:extLst>
          </p:cNvPr>
          <p:cNvSpPr txBox="1">
            <a:spLocks noChangeArrowheads="1"/>
          </p:cNvSpPr>
          <p:nvPr userDrawn="1"/>
        </p:nvSpPr>
        <p:spPr bwMode="auto">
          <a:xfrm>
            <a:off x="734483" y="2067515"/>
            <a:ext cx="107230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600" b="1" dirty="0">
                <a:solidFill>
                  <a:schemeClr val="tx1"/>
                </a:solidFill>
                <a:latin typeface="+mn-lt"/>
                <a:ea typeface="Century Gothic" charset="0"/>
                <a:cs typeface="Century Gothic" charset="0"/>
              </a:rPr>
              <a:t>MODULE 5:</a:t>
            </a:r>
          </a:p>
          <a:p>
            <a:pPr algn="ctr"/>
            <a:r>
              <a:rPr lang="en-US" altLang="en-US" sz="3600" dirty="0">
                <a:solidFill>
                  <a:schemeClr val="tx1"/>
                </a:solidFill>
                <a:latin typeface="+mn-lt"/>
                <a:ea typeface="Century Gothic" charset="0"/>
                <a:cs typeface="Century Gothic" charset="0"/>
              </a:rPr>
              <a:t>Creating good thematic maps</a:t>
            </a:r>
          </a:p>
        </p:txBody>
      </p:sp>
    </p:spTree>
    <p:extLst>
      <p:ext uri="{BB962C8B-B14F-4D97-AF65-F5344CB8AC3E}">
        <p14:creationId xmlns:p14="http://schemas.microsoft.com/office/powerpoint/2010/main" val="293272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BA60055D-B04B-71E0-EB4D-77C68AD0BCB7}"/>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213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814E2B65-B6C2-D44E-A3ED-CF375789E597}"/>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386843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E43C0306-622D-6E9A-CCA2-A776F7730E0F}"/>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3767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10" name="Slide Number Placeholder 3">
            <a:extLst>
              <a:ext uri="{FF2B5EF4-FFF2-40B4-BE49-F238E27FC236}">
                <a16:creationId xmlns:a16="http://schemas.microsoft.com/office/drawing/2014/main" id="{F5C08D79-8403-6434-0A77-96596933B2EC}"/>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6898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3">
            <a:extLst>
              <a:ext uri="{FF2B5EF4-FFF2-40B4-BE49-F238E27FC236}">
                <a16:creationId xmlns:a16="http://schemas.microsoft.com/office/drawing/2014/main" id="{599E0618-76A4-B9D1-F63E-84A700FD343D}"/>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06530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3">
            <a:extLst>
              <a:ext uri="{FF2B5EF4-FFF2-40B4-BE49-F238E27FC236}">
                <a16:creationId xmlns:a16="http://schemas.microsoft.com/office/drawing/2014/main" id="{06954D2A-A374-D028-5C52-EBECF48E0BEC}"/>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06183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CE6940B2-E3DB-B684-9FD2-DFEACF78BB75}"/>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5515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1A8B4D9F-2DE5-7520-3DE1-E0BC49384CE0}"/>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350625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54001"/>
            <a:ext cx="12192000" cy="503999"/>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oogle Shape;14;p25">
            <a:extLst>
              <a:ext uri="{FF2B5EF4-FFF2-40B4-BE49-F238E27FC236}">
                <a16:creationId xmlns:a16="http://schemas.microsoft.com/office/drawing/2014/main" id="{7FBDE19F-2291-D6B5-63B9-554F43A92BD4}"/>
              </a:ext>
            </a:extLst>
          </p:cNvPr>
          <p:cNvGrpSpPr/>
          <p:nvPr userDrawn="1"/>
        </p:nvGrpSpPr>
        <p:grpSpPr>
          <a:xfrm>
            <a:off x="3271168" y="6388135"/>
            <a:ext cx="5652303" cy="440669"/>
            <a:chOff x="3355147" y="6388135"/>
            <a:chExt cx="5652303" cy="440669"/>
          </a:xfrm>
        </p:grpSpPr>
        <p:pic>
          <p:nvPicPr>
            <p:cNvPr id="5" name="Google Shape;15;p25">
              <a:extLst>
                <a:ext uri="{FF2B5EF4-FFF2-40B4-BE49-F238E27FC236}">
                  <a16:creationId xmlns:a16="http://schemas.microsoft.com/office/drawing/2014/main" id="{855847C3-D485-4B57-70DB-642070447158}"/>
                </a:ext>
              </a:extLst>
            </p:cNvPr>
            <p:cNvPicPr preferRelativeResize="0"/>
            <p:nvPr/>
          </p:nvPicPr>
          <p:blipFill rotWithShape="1">
            <a:blip r:embed="rId16">
              <a:alphaModFix/>
            </a:blip>
            <a:srcRect/>
            <a:stretch/>
          </p:blipFill>
          <p:spPr>
            <a:xfrm>
              <a:off x="4640311" y="6388135"/>
              <a:ext cx="1315116" cy="438912"/>
            </a:xfrm>
            <a:prstGeom prst="rect">
              <a:avLst/>
            </a:prstGeom>
            <a:noFill/>
            <a:ln>
              <a:noFill/>
            </a:ln>
          </p:spPr>
        </p:pic>
        <p:pic>
          <p:nvPicPr>
            <p:cNvPr id="7" name="Google Shape;16;p25">
              <a:extLst>
                <a:ext uri="{FF2B5EF4-FFF2-40B4-BE49-F238E27FC236}">
                  <a16:creationId xmlns:a16="http://schemas.microsoft.com/office/drawing/2014/main" id="{F3675091-E4D7-945A-03B2-F794D64B612A}"/>
                </a:ext>
              </a:extLst>
            </p:cNvPr>
            <p:cNvPicPr preferRelativeResize="0"/>
            <p:nvPr/>
          </p:nvPicPr>
          <p:blipFill rotWithShape="1">
            <a:blip r:embed="rId17">
              <a:alphaModFix/>
            </a:blip>
            <a:srcRect/>
            <a:stretch/>
          </p:blipFill>
          <p:spPr>
            <a:xfrm>
              <a:off x="3355147" y="6388137"/>
              <a:ext cx="1145263" cy="440667"/>
            </a:xfrm>
            <a:prstGeom prst="rect">
              <a:avLst/>
            </a:prstGeom>
            <a:noFill/>
            <a:ln>
              <a:noFill/>
            </a:ln>
          </p:spPr>
        </p:pic>
        <p:sp>
          <p:nvSpPr>
            <p:cNvPr id="9" name="Google Shape;17;p25">
              <a:extLst>
                <a:ext uri="{FF2B5EF4-FFF2-40B4-BE49-F238E27FC236}">
                  <a16:creationId xmlns:a16="http://schemas.microsoft.com/office/drawing/2014/main" id="{90F29BFA-1BCA-82F5-38CE-7DAD149155A6}"/>
                </a:ext>
              </a:extLst>
            </p:cNvPr>
            <p:cNvSpPr/>
            <p:nvPr/>
          </p:nvSpPr>
          <p:spPr>
            <a:xfrm>
              <a:off x="6274178" y="6419850"/>
              <a:ext cx="359569" cy="37623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 name="Google Shape;18;p25">
              <a:extLst>
                <a:ext uri="{FF2B5EF4-FFF2-40B4-BE49-F238E27FC236}">
                  <a16:creationId xmlns:a16="http://schemas.microsoft.com/office/drawing/2014/main" id="{9CF2772B-D835-6BD9-7175-19C8544C7640}"/>
                </a:ext>
              </a:extLst>
            </p:cNvPr>
            <p:cNvPicPr preferRelativeResize="0"/>
            <p:nvPr/>
          </p:nvPicPr>
          <p:blipFill rotWithShape="1">
            <a:blip r:embed="rId18">
              <a:alphaModFix/>
            </a:blip>
            <a:srcRect/>
            <a:stretch/>
          </p:blipFill>
          <p:spPr>
            <a:xfrm>
              <a:off x="6218208" y="6388135"/>
              <a:ext cx="438912" cy="438912"/>
            </a:xfrm>
            <a:prstGeom prst="rect">
              <a:avLst/>
            </a:prstGeom>
            <a:noFill/>
            <a:ln>
              <a:noFill/>
            </a:ln>
          </p:spPr>
        </p:pic>
        <p:pic>
          <p:nvPicPr>
            <p:cNvPr id="11" name="Google Shape;19;p25">
              <a:extLst>
                <a:ext uri="{FF2B5EF4-FFF2-40B4-BE49-F238E27FC236}">
                  <a16:creationId xmlns:a16="http://schemas.microsoft.com/office/drawing/2014/main" id="{CE1D9CF4-E50D-7BE5-450A-25D457E77A03}"/>
                </a:ext>
              </a:extLst>
            </p:cNvPr>
            <p:cNvPicPr preferRelativeResize="0"/>
            <p:nvPr/>
          </p:nvPicPr>
          <p:blipFill rotWithShape="1">
            <a:blip r:embed="rId19">
              <a:alphaModFix/>
            </a:blip>
            <a:srcRect/>
            <a:stretch/>
          </p:blipFill>
          <p:spPr>
            <a:xfrm>
              <a:off x="6780564" y="6388135"/>
              <a:ext cx="438912" cy="438912"/>
            </a:xfrm>
            <a:prstGeom prst="rect">
              <a:avLst/>
            </a:prstGeom>
            <a:noFill/>
            <a:ln>
              <a:noFill/>
            </a:ln>
          </p:spPr>
        </p:pic>
        <p:pic>
          <p:nvPicPr>
            <p:cNvPr id="12" name="Google Shape;20;p25">
              <a:extLst>
                <a:ext uri="{FF2B5EF4-FFF2-40B4-BE49-F238E27FC236}">
                  <a16:creationId xmlns:a16="http://schemas.microsoft.com/office/drawing/2014/main" id="{F10CAD31-C71E-6931-5E5D-B5859BBB12D8}"/>
                </a:ext>
              </a:extLst>
            </p:cNvPr>
            <p:cNvPicPr preferRelativeResize="0"/>
            <p:nvPr/>
          </p:nvPicPr>
          <p:blipFill rotWithShape="1">
            <a:blip r:embed="rId20">
              <a:alphaModFix/>
            </a:blip>
            <a:srcRect/>
            <a:stretch/>
          </p:blipFill>
          <p:spPr>
            <a:xfrm>
              <a:off x="7314345" y="6388135"/>
              <a:ext cx="438912" cy="438912"/>
            </a:xfrm>
            <a:prstGeom prst="rect">
              <a:avLst/>
            </a:prstGeom>
            <a:noFill/>
            <a:ln>
              <a:noFill/>
            </a:ln>
          </p:spPr>
        </p:pic>
        <p:pic>
          <p:nvPicPr>
            <p:cNvPr id="13" name="Google Shape;21;p25">
              <a:extLst>
                <a:ext uri="{FF2B5EF4-FFF2-40B4-BE49-F238E27FC236}">
                  <a16:creationId xmlns:a16="http://schemas.microsoft.com/office/drawing/2014/main" id="{2EA9C715-9F29-23CB-F180-1F309395E6C5}"/>
                </a:ext>
              </a:extLst>
            </p:cNvPr>
            <p:cNvPicPr preferRelativeResize="0"/>
            <p:nvPr/>
          </p:nvPicPr>
          <p:blipFill rotWithShape="1">
            <a:blip r:embed="rId21">
              <a:alphaModFix/>
            </a:blip>
            <a:srcRect l="54857" t="50670" r="16315" b="29323"/>
            <a:stretch/>
          </p:blipFill>
          <p:spPr>
            <a:xfrm>
              <a:off x="7861628" y="6389638"/>
              <a:ext cx="1145822" cy="437409"/>
            </a:xfrm>
            <a:prstGeom prst="rect">
              <a:avLst/>
            </a:prstGeom>
            <a:noFill/>
            <a:ln>
              <a:noFill/>
            </a:ln>
          </p:spPr>
        </p:pic>
      </p:grpSp>
    </p:spTree>
    <p:extLst>
      <p:ext uri="{BB962C8B-B14F-4D97-AF65-F5344CB8AC3E}">
        <p14:creationId xmlns:p14="http://schemas.microsoft.com/office/powerpoint/2010/main" val="4189911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 id="2147483687"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w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9.pn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4.wmf"/></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3420888" y="1"/>
            <a:ext cx="648072" cy="692696"/>
          </a:xfrm>
          <a:prstGeom prst="rect">
            <a:avLst/>
          </a:prstGeom>
          <a:solidFill>
            <a:srgbClr val="2384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6" name="Rectangle 25"/>
          <p:cNvSpPr/>
          <p:nvPr/>
        </p:nvSpPr>
        <p:spPr bwMode="auto">
          <a:xfrm>
            <a:off x="-2628800" y="0"/>
            <a:ext cx="648072" cy="692696"/>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8" name="Rectangle 27"/>
          <p:cNvSpPr/>
          <p:nvPr/>
        </p:nvSpPr>
        <p:spPr bwMode="auto">
          <a:xfrm>
            <a:off x="-3433588" y="892175"/>
            <a:ext cx="648072" cy="692696"/>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9" name="Rectangle 28"/>
          <p:cNvSpPr/>
          <p:nvPr/>
        </p:nvSpPr>
        <p:spPr bwMode="auto">
          <a:xfrm>
            <a:off x="-2654200" y="896020"/>
            <a:ext cx="648072" cy="692696"/>
          </a:xfrm>
          <a:prstGeom prst="rect">
            <a:avLst/>
          </a:prstGeom>
          <a:solidFill>
            <a:srgbClr val="1B316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1" name="Rectangle 30"/>
          <p:cNvSpPr/>
          <p:nvPr/>
        </p:nvSpPr>
        <p:spPr bwMode="auto">
          <a:xfrm>
            <a:off x="-3454796" y="1700808"/>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2" name="Rectangle 31"/>
          <p:cNvSpPr/>
          <p:nvPr/>
        </p:nvSpPr>
        <p:spPr bwMode="auto">
          <a:xfrm>
            <a:off x="-2666900" y="1700808"/>
            <a:ext cx="648072" cy="692696"/>
          </a:xfrm>
          <a:prstGeom prst="rect">
            <a:avLst/>
          </a:prstGeom>
          <a:solidFill>
            <a:srgbClr val="315A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4" name="Rectangle 33"/>
          <p:cNvSpPr/>
          <p:nvPr/>
        </p:nvSpPr>
        <p:spPr bwMode="auto">
          <a:xfrm>
            <a:off x="-3467496" y="2492896"/>
            <a:ext cx="648072" cy="692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0" name="Rectangle 39"/>
          <p:cNvSpPr/>
          <p:nvPr/>
        </p:nvSpPr>
        <p:spPr bwMode="auto">
          <a:xfrm>
            <a:off x="-3467496" y="3420917"/>
            <a:ext cx="648072" cy="692696"/>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1" name="Rectangle 40"/>
          <p:cNvSpPr/>
          <p:nvPr/>
        </p:nvSpPr>
        <p:spPr bwMode="auto">
          <a:xfrm>
            <a:off x="-2654200" y="2546363"/>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6" name="TextBox 6"/>
          <p:cNvSpPr txBox="1">
            <a:spLocks noChangeArrowheads="1"/>
          </p:cNvSpPr>
          <p:nvPr/>
        </p:nvSpPr>
        <p:spPr bwMode="auto">
          <a:xfrm>
            <a:off x="2074069" y="3731813"/>
            <a:ext cx="80438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3200" dirty="0">
                <a:latin typeface="+mn-lt"/>
                <a:ea typeface="Century Gothic" charset="0"/>
                <a:cs typeface="Century Gothic" charset="0"/>
              </a:rPr>
              <a:t>Session </a:t>
            </a:r>
            <a:r>
              <a:rPr lang="en-US" sz="3200" dirty="0">
                <a:latin typeface="+mn-lt"/>
              </a:rPr>
              <a:t>5.2: Prepare the data to create a thematic map in a GIS software</a:t>
            </a:r>
            <a:endParaRPr lang="en-US" altLang="en-US" sz="3200" dirty="0">
              <a:latin typeface="+mn-lt"/>
              <a:ea typeface="Century Gothic" charset="0"/>
              <a:cs typeface="Century 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25375" y="1112591"/>
            <a:ext cx="7886700" cy="6191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pPr>
            <a:r>
              <a:rPr lang="fr-CH" altLang="zh-CN" sz="2800" dirty="0" err="1">
                <a:latin typeface="+mn-lt"/>
              </a:rPr>
              <a:t>Proper</a:t>
            </a:r>
            <a:r>
              <a:rPr lang="fr-CH" altLang="zh-CN" sz="2800" dirty="0">
                <a:latin typeface="+mn-lt"/>
              </a:rPr>
              <a:t> data structure</a:t>
            </a:r>
            <a:endParaRPr lang="fr-CH" sz="2800" dirty="0">
              <a:latin typeface="+mn-lt"/>
            </a:endParaRPr>
          </a:p>
        </p:txBody>
      </p:sp>
      <p:pic>
        <p:nvPicPr>
          <p:cNvPr id="7" name="Content Placeholder 9"/>
          <p:cNvPicPr>
            <a:picLocks noChangeAspect="1"/>
          </p:cNvPicPr>
          <p:nvPr/>
        </p:nvPicPr>
        <p:blipFill>
          <a:blip r:embed="rId3" cstate="print"/>
          <a:srcRect r="28497" b="33017"/>
          <a:stretch>
            <a:fillRect/>
          </a:stretch>
        </p:blipFill>
        <p:spPr>
          <a:xfrm>
            <a:off x="2279453" y="2699353"/>
            <a:ext cx="8065020" cy="2169257"/>
          </a:xfrm>
          <a:prstGeom prst="rect">
            <a:avLst/>
          </a:prstGeom>
        </p:spPr>
      </p:pic>
      <p:sp>
        <p:nvSpPr>
          <p:cNvPr id="10" name="Right Arrow 9"/>
          <p:cNvSpPr/>
          <p:nvPr/>
        </p:nvSpPr>
        <p:spPr>
          <a:xfrm rot="5601732">
            <a:off x="5537024" y="2356049"/>
            <a:ext cx="579438" cy="2921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chemeClr val="tx1"/>
              </a:solidFill>
            </a:endParaRPr>
          </a:p>
        </p:txBody>
      </p:sp>
      <p:sp>
        <p:nvSpPr>
          <p:cNvPr id="11" name="Right Arrow 10"/>
          <p:cNvSpPr/>
          <p:nvPr/>
        </p:nvSpPr>
        <p:spPr>
          <a:xfrm rot="4628786">
            <a:off x="8640357" y="2323092"/>
            <a:ext cx="492125" cy="268287"/>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chemeClr val="tx1"/>
              </a:solidFill>
            </a:endParaRPr>
          </a:p>
        </p:txBody>
      </p:sp>
      <p:sp>
        <p:nvSpPr>
          <p:cNvPr id="12" name="Right Arrow 11"/>
          <p:cNvSpPr/>
          <p:nvPr/>
        </p:nvSpPr>
        <p:spPr>
          <a:xfrm rot="7380668">
            <a:off x="2631209" y="2389350"/>
            <a:ext cx="262040" cy="292100"/>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chemeClr val="tx1"/>
              </a:solidFill>
            </a:endParaRPr>
          </a:p>
        </p:txBody>
      </p:sp>
      <p:sp>
        <p:nvSpPr>
          <p:cNvPr id="14" name="TextBox 10"/>
          <p:cNvSpPr txBox="1">
            <a:spLocks noChangeArrowheads="1"/>
          </p:cNvSpPr>
          <p:nvPr/>
        </p:nvSpPr>
        <p:spPr bwMode="auto">
          <a:xfrm>
            <a:off x="3198038" y="5089676"/>
            <a:ext cx="3618042" cy="707886"/>
          </a:xfrm>
          <a:prstGeom prst="rect">
            <a:avLst/>
          </a:prstGeom>
          <a:noFill/>
          <a:ln w="9525">
            <a:noFill/>
            <a:miter lim="800000"/>
            <a:headEnd/>
            <a:tailEnd/>
          </a:ln>
        </p:spPr>
        <p:txBody>
          <a:bodyPr wrap="square">
            <a:spAutoFit/>
          </a:bodyPr>
          <a:lstStyle/>
          <a:p>
            <a:r>
              <a:rPr lang="en-US" altLang="en-US" sz="2000" dirty="0"/>
              <a:t>One record (health facility) per line</a:t>
            </a:r>
          </a:p>
        </p:txBody>
      </p:sp>
      <p:sp>
        <p:nvSpPr>
          <p:cNvPr id="16" name="Rectangle 15"/>
          <p:cNvSpPr/>
          <p:nvPr/>
        </p:nvSpPr>
        <p:spPr>
          <a:xfrm>
            <a:off x="2423592" y="2871893"/>
            <a:ext cx="360040" cy="1996716"/>
          </a:xfrm>
          <a:prstGeom prst="rect">
            <a:avLst/>
          </a:prstGeom>
          <a:solidFill>
            <a:srgbClr val="92D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18" name="U-Turn Arrow 17"/>
          <p:cNvSpPr/>
          <p:nvPr/>
        </p:nvSpPr>
        <p:spPr>
          <a:xfrm rot="16200000">
            <a:off x="1289758" y="3434068"/>
            <a:ext cx="2232248" cy="1656184"/>
          </a:xfrm>
          <a:prstGeom prst="uturnArrow">
            <a:avLst>
              <a:gd name="adj1" fmla="val 10927"/>
              <a:gd name="adj2" fmla="val 16339"/>
              <a:gd name="adj3" fmla="val 16801"/>
              <a:gd name="adj4" fmla="val 43750"/>
              <a:gd name="adj5" fmla="val 43967"/>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fr-CH" dirty="0">
              <a:solidFill>
                <a:schemeClr val="tx1"/>
              </a:solidFill>
            </a:endParaRPr>
          </a:p>
        </p:txBody>
      </p:sp>
      <p:sp>
        <p:nvSpPr>
          <p:cNvPr id="19" name="Right Arrow 18"/>
          <p:cNvSpPr/>
          <p:nvPr/>
        </p:nvSpPr>
        <p:spPr>
          <a:xfrm rot="16200000">
            <a:off x="8062525" y="5048957"/>
            <a:ext cx="351973" cy="2921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chemeClr val="tx1"/>
              </a:solidFill>
            </a:endParaRPr>
          </a:p>
        </p:txBody>
      </p:sp>
      <p:sp>
        <p:nvSpPr>
          <p:cNvPr id="20" name="TextBox 10"/>
          <p:cNvSpPr txBox="1">
            <a:spLocks noChangeArrowheads="1"/>
          </p:cNvSpPr>
          <p:nvPr/>
        </p:nvSpPr>
        <p:spPr bwMode="auto">
          <a:xfrm>
            <a:off x="6791919" y="5411830"/>
            <a:ext cx="3768577" cy="369332"/>
          </a:xfrm>
          <a:prstGeom prst="rect">
            <a:avLst/>
          </a:prstGeom>
          <a:noFill/>
          <a:ln w="9525">
            <a:noFill/>
            <a:miter lim="800000"/>
            <a:headEnd/>
            <a:tailEnd/>
          </a:ln>
        </p:spPr>
        <p:txBody>
          <a:bodyPr wrap="square">
            <a:spAutoFit/>
          </a:bodyPr>
          <a:lstStyle/>
          <a:p>
            <a:r>
              <a:rPr lang="fr-CH" altLang="en-US" dirty="0"/>
              <a:t>One </a:t>
            </a:r>
            <a:r>
              <a:rPr lang="fr-CH" altLang="en-US" dirty="0" err="1"/>
              <a:t>statistic</a:t>
            </a:r>
            <a:r>
              <a:rPr lang="fr-CH" altLang="en-US" dirty="0"/>
              <a:t>/information per </a:t>
            </a:r>
            <a:r>
              <a:rPr lang="fr-CH" altLang="en-US" dirty="0" err="1"/>
              <a:t>column</a:t>
            </a:r>
            <a:endParaRPr lang="fr-CH" altLang="en-US" dirty="0"/>
          </a:p>
        </p:txBody>
      </p:sp>
      <p:sp>
        <p:nvSpPr>
          <p:cNvPr id="21" name="AutoShape 32"/>
          <p:cNvSpPr>
            <a:spLocks noChangeArrowheads="1"/>
          </p:cNvSpPr>
          <p:nvPr/>
        </p:nvSpPr>
        <p:spPr bwMode="auto">
          <a:xfrm>
            <a:off x="2388406" y="5856860"/>
            <a:ext cx="504056" cy="427484"/>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fr-CH" dirty="0"/>
          </a:p>
        </p:txBody>
      </p:sp>
      <p:sp>
        <p:nvSpPr>
          <p:cNvPr id="22" name="Rectangle 3"/>
          <p:cNvSpPr>
            <a:spLocks noChangeArrowheads="1"/>
          </p:cNvSpPr>
          <p:nvPr/>
        </p:nvSpPr>
        <p:spPr bwMode="auto">
          <a:xfrm>
            <a:off x="2964470" y="5919406"/>
            <a:ext cx="7211802" cy="364938"/>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cs typeface="Arial" charset="0"/>
              </a:rPr>
              <a:t>This will be practiced during Exercise 5.A</a:t>
            </a:r>
          </a:p>
        </p:txBody>
      </p:sp>
      <p:sp>
        <p:nvSpPr>
          <p:cNvPr id="2" name="TextBox 9">
            <a:extLst>
              <a:ext uri="{FF2B5EF4-FFF2-40B4-BE49-F238E27FC236}">
                <a16:creationId xmlns:a16="http://schemas.microsoft.com/office/drawing/2014/main" id="{A32D926A-F7F8-0E60-47AF-FA9431F25131}"/>
              </a:ext>
            </a:extLst>
          </p:cNvPr>
          <p:cNvSpPr txBox="1">
            <a:spLocks noChangeArrowheads="1"/>
          </p:cNvSpPr>
          <p:nvPr/>
        </p:nvSpPr>
        <p:spPr bwMode="auto">
          <a:xfrm>
            <a:off x="7968208" y="1684343"/>
            <a:ext cx="2592288" cy="369332"/>
          </a:xfrm>
          <a:prstGeom prst="rect">
            <a:avLst/>
          </a:prstGeom>
          <a:noFill/>
          <a:ln w="9525">
            <a:noFill/>
            <a:miter lim="800000"/>
            <a:headEnd/>
            <a:tailEnd/>
          </a:ln>
        </p:spPr>
        <p:txBody>
          <a:bodyPr wrap="square">
            <a:spAutoFit/>
          </a:bodyPr>
          <a:lstStyle/>
          <a:p>
            <a:r>
              <a:rPr lang="en-US" altLang="en-US" dirty="0"/>
              <a:t>Statistics/information</a:t>
            </a:r>
          </a:p>
        </p:txBody>
      </p:sp>
      <p:sp>
        <p:nvSpPr>
          <p:cNvPr id="3" name="TextBox 9">
            <a:extLst>
              <a:ext uri="{FF2B5EF4-FFF2-40B4-BE49-F238E27FC236}">
                <a16:creationId xmlns:a16="http://schemas.microsoft.com/office/drawing/2014/main" id="{1E38F9AA-4D0D-0334-C80E-ED7B7CFF5173}"/>
              </a:ext>
            </a:extLst>
          </p:cNvPr>
          <p:cNvSpPr txBox="1">
            <a:spLocks noChangeArrowheads="1"/>
          </p:cNvSpPr>
          <p:nvPr/>
        </p:nvSpPr>
        <p:spPr bwMode="auto">
          <a:xfrm>
            <a:off x="2351585" y="1659952"/>
            <a:ext cx="2376263" cy="646331"/>
          </a:xfrm>
          <a:prstGeom prst="rect">
            <a:avLst/>
          </a:prstGeom>
          <a:noFill/>
          <a:ln w="9525">
            <a:noFill/>
            <a:miter lim="800000"/>
            <a:headEnd/>
            <a:tailEnd/>
          </a:ln>
        </p:spPr>
        <p:txBody>
          <a:bodyPr wrap="square">
            <a:spAutoFit/>
          </a:bodyPr>
          <a:lstStyle/>
          <a:p>
            <a:r>
              <a:rPr lang="en-US" altLang="en-US" dirty="0"/>
              <a:t>Unique identifier from the master list</a:t>
            </a:r>
          </a:p>
        </p:txBody>
      </p:sp>
      <p:sp>
        <p:nvSpPr>
          <p:cNvPr id="4" name="TextBox 9">
            <a:extLst>
              <a:ext uri="{FF2B5EF4-FFF2-40B4-BE49-F238E27FC236}">
                <a16:creationId xmlns:a16="http://schemas.microsoft.com/office/drawing/2014/main" id="{FB529259-6850-FAFB-97C5-2A2CD3DC062C}"/>
              </a:ext>
            </a:extLst>
          </p:cNvPr>
          <p:cNvSpPr txBox="1">
            <a:spLocks noChangeArrowheads="1"/>
          </p:cNvSpPr>
          <p:nvPr/>
        </p:nvSpPr>
        <p:spPr bwMode="auto">
          <a:xfrm>
            <a:off x="4871864" y="1556242"/>
            <a:ext cx="2520280" cy="646331"/>
          </a:xfrm>
          <a:prstGeom prst="rect">
            <a:avLst/>
          </a:prstGeom>
          <a:noFill/>
          <a:ln w="9525">
            <a:noFill/>
            <a:miter lim="800000"/>
            <a:headEnd/>
            <a:tailEnd/>
          </a:ln>
        </p:spPr>
        <p:txBody>
          <a:bodyPr wrap="square">
            <a:spAutoFit/>
          </a:bodyPr>
          <a:lstStyle/>
          <a:p>
            <a:r>
              <a:rPr lang="en-US" altLang="en-US" dirty="0"/>
              <a:t>Other useful information from the master list</a:t>
            </a:r>
          </a:p>
        </p:txBody>
      </p:sp>
      <p:sp>
        <p:nvSpPr>
          <p:cNvPr id="5" name="Title 1">
            <a:extLst>
              <a:ext uri="{FF2B5EF4-FFF2-40B4-BE49-F238E27FC236}">
                <a16:creationId xmlns:a16="http://schemas.microsoft.com/office/drawing/2014/main" id="{1AD608C9-0028-67A7-6537-64382B707210}"/>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Preparation</a:t>
            </a:r>
            <a:r>
              <a:rPr lang="fr-CH" dirty="0"/>
              <a:t> of </a:t>
            </a:r>
            <a:r>
              <a:rPr lang="fr-CH" dirty="0" err="1"/>
              <a:t>statistical</a:t>
            </a:r>
            <a:r>
              <a:rPr lang="fr-CH" dirty="0"/>
              <a:t> data</a:t>
            </a:r>
            <a:endParaRPr lang="fr-CH" altLang="en-US" dirty="0"/>
          </a:p>
        </p:txBody>
      </p:sp>
    </p:spTree>
    <p:extLst>
      <p:ext uri="{BB962C8B-B14F-4D97-AF65-F5344CB8AC3E}">
        <p14:creationId xmlns:p14="http://schemas.microsoft.com/office/powerpoint/2010/main" val="2315892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02358" y="1709170"/>
            <a:ext cx="10656038" cy="423443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altLang="en-US" sz="2400" b="1" dirty="0"/>
              <a:t>Columns used for spacing - </a:t>
            </a:r>
            <a:r>
              <a:rPr lang="en-US" altLang="en-US" sz="2400" dirty="0"/>
              <a:t>No empty (entire) columns between columns containing data</a:t>
            </a:r>
            <a:endParaRPr lang="fr-CH" altLang="en-US" sz="2400" dirty="0"/>
          </a:p>
          <a:p>
            <a:pPr>
              <a:lnSpc>
                <a:spcPct val="100000"/>
              </a:lnSpc>
              <a:spcBef>
                <a:spcPts val="0"/>
              </a:spcBef>
            </a:pPr>
            <a:r>
              <a:rPr lang="en-US" altLang="en-US" sz="2400" b="1" dirty="0"/>
              <a:t>Merged Cells - </a:t>
            </a:r>
            <a:r>
              <a:rPr lang="en-US" altLang="en-US" sz="2400" dirty="0"/>
              <a:t>No merged cells as they will not be accepted in GIS software</a:t>
            </a:r>
            <a:r>
              <a:rPr lang="fr-CH" altLang="en-US" sz="2400" dirty="0"/>
              <a:t>.</a:t>
            </a:r>
          </a:p>
          <a:p>
            <a:pPr>
              <a:lnSpc>
                <a:spcPct val="100000"/>
              </a:lnSpc>
              <a:spcBef>
                <a:spcPts val="0"/>
              </a:spcBef>
            </a:pPr>
            <a:r>
              <a:rPr lang="en-US" altLang="en-US" sz="2400" b="1" dirty="0"/>
              <a:t>Information stored at the top of the table - </a:t>
            </a:r>
            <a:r>
              <a:rPr lang="en-US" altLang="en-US" sz="2400" dirty="0"/>
              <a:t>The top rows of the table must only contain the column headers. Avoid placing information such as title, date, etc. at the top of the table, then start with the actual data a few rows below</a:t>
            </a:r>
            <a:r>
              <a:rPr lang="fr-CH" altLang="en-US" sz="2400" dirty="0"/>
              <a:t>. </a:t>
            </a:r>
          </a:p>
          <a:p>
            <a:pPr>
              <a:lnSpc>
                <a:spcPct val="100000"/>
              </a:lnSpc>
              <a:spcBef>
                <a:spcPts val="0"/>
              </a:spcBef>
            </a:pPr>
            <a:r>
              <a:rPr lang="en-US" altLang="en-US" sz="2400" b="1" dirty="0"/>
              <a:t>Long headers - </a:t>
            </a:r>
            <a:r>
              <a:rPr lang="en-US" altLang="en-US" sz="2400" dirty="0"/>
              <a:t>Limit headers to 10 characters maximum (this is what ArcMap allows). Use acronyms or short names for headings, then create a data catalog in a separate tab of the spreadsheet that will explain the meaning of each short heading</a:t>
            </a:r>
            <a:endParaRPr lang="fr-CH" altLang="en-US" sz="2400" b="1" dirty="0"/>
          </a:p>
          <a:p>
            <a:pPr>
              <a:lnSpc>
                <a:spcPct val="100000"/>
              </a:lnSpc>
              <a:spcBef>
                <a:spcPts val="0"/>
              </a:spcBef>
            </a:pPr>
            <a:r>
              <a:rPr lang="en-US" altLang="en-US" sz="2400" b="1" dirty="0"/>
              <a:t>Duplicates – </a:t>
            </a:r>
            <a:r>
              <a:rPr lang="en-US" altLang="en-US" sz="2400" dirty="0"/>
              <a:t>The table must not contain duplicates</a:t>
            </a:r>
          </a:p>
        </p:txBody>
      </p:sp>
      <p:sp>
        <p:nvSpPr>
          <p:cNvPr id="9" name="Title 1"/>
          <p:cNvSpPr txBox="1">
            <a:spLocks/>
          </p:cNvSpPr>
          <p:nvPr/>
        </p:nvSpPr>
        <p:spPr>
          <a:xfrm>
            <a:off x="533604" y="1106303"/>
            <a:ext cx="7886700" cy="6191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pPr>
            <a:r>
              <a:rPr lang="en-US" altLang="zh-CN" sz="2400" dirty="0">
                <a:latin typeface="+mn-lt"/>
              </a:rPr>
              <a:t>Things to avoid when preparing statistical data</a:t>
            </a:r>
            <a:endParaRPr lang="fr-CH" sz="2400" dirty="0">
              <a:latin typeface="+mn-lt"/>
            </a:endParaRPr>
          </a:p>
        </p:txBody>
      </p:sp>
      <p:sp>
        <p:nvSpPr>
          <p:cNvPr id="2" name="Title 1">
            <a:extLst>
              <a:ext uri="{FF2B5EF4-FFF2-40B4-BE49-F238E27FC236}">
                <a16:creationId xmlns:a16="http://schemas.microsoft.com/office/drawing/2014/main" id="{9E39725F-E1CA-FB25-1A7A-C5CF4CDB8B76}"/>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Preparation</a:t>
            </a:r>
            <a:r>
              <a:rPr lang="fr-CH" dirty="0"/>
              <a:t> of </a:t>
            </a:r>
            <a:r>
              <a:rPr lang="fr-CH" dirty="0" err="1"/>
              <a:t>statistical</a:t>
            </a:r>
            <a:r>
              <a:rPr lang="fr-CH" dirty="0"/>
              <a:t> data</a:t>
            </a:r>
            <a:endParaRPr lang="fr-CH" altLang="en-US" dirty="0"/>
          </a:p>
        </p:txBody>
      </p:sp>
    </p:spTree>
    <p:extLst>
      <p:ext uri="{BB962C8B-B14F-4D97-AF65-F5344CB8AC3E}">
        <p14:creationId xmlns:p14="http://schemas.microsoft.com/office/powerpoint/2010/main" val="2623037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11072" y="1700734"/>
            <a:ext cx="10647326" cy="3561548"/>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altLang="en-US" sz="2400" b="1" dirty="0"/>
              <a:t>Numbers displayed as text - </a:t>
            </a:r>
            <a:r>
              <a:rPr lang="en-US" altLang="en-US" sz="2400" dirty="0"/>
              <a:t>Make sure numbers are formatted and displayed as numbers. This will avoid errors, especially when joining with geospatial data</a:t>
            </a:r>
            <a:r>
              <a:rPr lang="fr-FR" altLang="en-US" sz="2400" b="1" dirty="0"/>
              <a:t>.</a:t>
            </a:r>
          </a:p>
          <a:p>
            <a:pPr>
              <a:lnSpc>
                <a:spcPct val="100000"/>
              </a:lnSpc>
              <a:spcBef>
                <a:spcPts val="0"/>
              </a:spcBef>
            </a:pPr>
            <a:r>
              <a:rPr lang="en-US" altLang="en-US" sz="2400" b="1" dirty="0"/>
              <a:t>Spaces, special characters, hyphens, or symbols in the header name - </a:t>
            </a:r>
            <a:r>
              <a:rPr lang="en-US" altLang="en-US" sz="2400" dirty="0"/>
              <a:t>These characters will not be read or will be replaced by your GIS software</a:t>
            </a:r>
            <a:r>
              <a:rPr lang="fr-FR" altLang="en-US" sz="2400" dirty="0"/>
              <a:t>.</a:t>
            </a:r>
          </a:p>
          <a:p>
            <a:pPr>
              <a:lnSpc>
                <a:spcPct val="100000"/>
              </a:lnSpc>
              <a:spcBef>
                <a:spcPts val="0"/>
              </a:spcBef>
            </a:pPr>
            <a:r>
              <a:rPr lang="en-US" altLang="en-US" sz="2400" b="1" dirty="0"/>
              <a:t>Multiple information stored in a single column - </a:t>
            </a:r>
            <a:r>
              <a:rPr lang="en-US" altLang="en-US" sz="2400" dirty="0"/>
              <a:t>Each column should only contain one type of information</a:t>
            </a:r>
            <a:endParaRPr lang="fr-FR" altLang="en-US" sz="2400" b="1" dirty="0"/>
          </a:p>
          <a:p>
            <a:pPr>
              <a:lnSpc>
                <a:spcPct val="100000"/>
              </a:lnSpc>
              <a:spcBef>
                <a:spcPts val="0"/>
              </a:spcBef>
            </a:pPr>
            <a:r>
              <a:rPr lang="fr-FR" altLang="en-US" sz="2400" b="1" dirty="0"/>
              <a:t>Data </a:t>
            </a:r>
            <a:r>
              <a:rPr lang="fr-FR" altLang="en-US" sz="2400" b="1" dirty="0" err="1"/>
              <a:t>inconsistency</a:t>
            </a:r>
            <a:r>
              <a:rPr lang="fr-FR" altLang="en-US" sz="2400" b="1" dirty="0"/>
              <a:t> </a:t>
            </a:r>
            <a:r>
              <a:rPr lang="fr-FR" altLang="en-US" sz="2400" b="1" dirty="0" err="1"/>
              <a:t>between</a:t>
            </a:r>
            <a:r>
              <a:rPr lang="fr-FR" altLang="en-US" sz="2400" b="1" dirty="0"/>
              <a:t> records - </a:t>
            </a:r>
            <a:r>
              <a:rPr lang="en-US" altLang="en-US" sz="2400" dirty="0"/>
              <a:t> For example, if the health facility type is supposed to be stated in full, no acronyms or abbreviations should be used (e.g., “RHU” instead of “rural health unit”).</a:t>
            </a:r>
          </a:p>
        </p:txBody>
      </p:sp>
      <p:sp>
        <p:nvSpPr>
          <p:cNvPr id="3" name="Title 1">
            <a:extLst>
              <a:ext uri="{FF2B5EF4-FFF2-40B4-BE49-F238E27FC236}">
                <a16:creationId xmlns:a16="http://schemas.microsoft.com/office/drawing/2014/main" id="{286E16AF-013E-79CC-FA8A-C31A3BD017D8}"/>
              </a:ext>
            </a:extLst>
          </p:cNvPr>
          <p:cNvSpPr txBox="1">
            <a:spLocks/>
          </p:cNvSpPr>
          <p:nvPr/>
        </p:nvSpPr>
        <p:spPr>
          <a:xfrm>
            <a:off x="533602" y="1106303"/>
            <a:ext cx="7886700" cy="6191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pPr>
            <a:r>
              <a:rPr lang="en-US" altLang="zh-CN" sz="2400" dirty="0">
                <a:latin typeface="+mn-lt"/>
              </a:rPr>
              <a:t>Things to avoid when preparing statistical data</a:t>
            </a:r>
            <a:endParaRPr lang="fr-CH" sz="2400" dirty="0">
              <a:latin typeface="+mn-lt"/>
            </a:endParaRPr>
          </a:p>
        </p:txBody>
      </p:sp>
      <p:sp>
        <p:nvSpPr>
          <p:cNvPr id="4" name="Title 1">
            <a:extLst>
              <a:ext uri="{FF2B5EF4-FFF2-40B4-BE49-F238E27FC236}">
                <a16:creationId xmlns:a16="http://schemas.microsoft.com/office/drawing/2014/main" id="{87A9EB9C-A02D-B24F-F9A6-6CCCCAE36432}"/>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Preparation</a:t>
            </a:r>
            <a:r>
              <a:rPr lang="fr-CH" dirty="0"/>
              <a:t> of </a:t>
            </a:r>
            <a:r>
              <a:rPr lang="fr-CH" dirty="0" err="1"/>
              <a:t>statistical</a:t>
            </a:r>
            <a:r>
              <a:rPr lang="fr-CH" dirty="0"/>
              <a:t> data</a:t>
            </a:r>
            <a:endParaRPr lang="fr-CH" altLang="en-US" dirty="0"/>
          </a:p>
        </p:txBody>
      </p:sp>
    </p:spTree>
    <p:extLst>
      <p:ext uri="{BB962C8B-B14F-4D97-AF65-F5344CB8AC3E}">
        <p14:creationId xmlns:p14="http://schemas.microsoft.com/office/powerpoint/2010/main" val="834936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26039" y="1107652"/>
            <a:ext cx="7886700" cy="6191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pPr>
            <a:r>
              <a:rPr lang="fr-FR" altLang="zh-CN" sz="2800" dirty="0">
                <a:latin typeface="+mn-lt"/>
              </a:rPr>
              <a:t>Data </a:t>
            </a:r>
            <a:r>
              <a:rPr lang="fr-FR" altLang="zh-CN" sz="2800" dirty="0" err="1">
                <a:latin typeface="+mn-lt"/>
              </a:rPr>
              <a:t>consistency</a:t>
            </a:r>
            <a:r>
              <a:rPr lang="fr-FR" altLang="zh-CN" sz="2800" dirty="0">
                <a:latin typeface="+mn-lt"/>
              </a:rPr>
              <a:t> </a:t>
            </a:r>
            <a:r>
              <a:rPr lang="fr-FR" altLang="zh-CN" sz="2800" dirty="0" err="1">
                <a:latin typeface="+mn-lt"/>
              </a:rPr>
              <a:t>between</a:t>
            </a:r>
            <a:r>
              <a:rPr lang="fr-FR" altLang="zh-CN" sz="2800" dirty="0">
                <a:latin typeface="+mn-lt"/>
              </a:rPr>
              <a:t> records</a:t>
            </a:r>
            <a:endParaRPr lang="en-US" sz="2800" dirty="0">
              <a:latin typeface="+mn-lt"/>
            </a:endParaRPr>
          </a:p>
        </p:txBody>
      </p:sp>
      <p:sp>
        <p:nvSpPr>
          <p:cNvPr id="23" name="Content Placeholder 2"/>
          <p:cNvSpPr txBox="1">
            <a:spLocks/>
          </p:cNvSpPr>
          <p:nvPr/>
        </p:nvSpPr>
        <p:spPr>
          <a:xfrm>
            <a:off x="1029783" y="1682419"/>
            <a:ext cx="10646280" cy="1944216"/>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The way the statistics/information is captured should be consistent between records to allow proper representation on the map:</a:t>
            </a:r>
          </a:p>
          <a:p>
            <a:pPr lvl="1"/>
            <a:r>
              <a:rPr lang="en-US" altLang="en-US" dirty="0"/>
              <a:t>Names should always spelled the same way </a:t>
            </a:r>
          </a:p>
          <a:p>
            <a:pPr lvl="1"/>
            <a:r>
              <a:rPr lang="en-US" altLang="en-US" dirty="0"/>
              <a:t>Number should use the same format</a:t>
            </a:r>
          </a:p>
        </p:txBody>
      </p:sp>
      <p:pic>
        <p:nvPicPr>
          <p:cNvPr id="24" name="Picture 2"/>
          <p:cNvPicPr>
            <a:picLocks noChangeAspect="1" noChangeArrowheads="1"/>
          </p:cNvPicPr>
          <p:nvPr/>
        </p:nvPicPr>
        <p:blipFill>
          <a:blip r:embed="rId3" cstate="print"/>
          <a:srcRect l="32681" t="61511" r="34638" b="14224"/>
          <a:stretch>
            <a:fillRect/>
          </a:stretch>
        </p:blipFill>
        <p:spPr bwMode="auto">
          <a:xfrm>
            <a:off x="6096001" y="3397807"/>
            <a:ext cx="4248472" cy="1708617"/>
          </a:xfrm>
          <a:prstGeom prst="rect">
            <a:avLst/>
          </a:prstGeom>
          <a:noFill/>
          <a:ln w="9525">
            <a:noFill/>
            <a:miter lim="800000"/>
            <a:headEnd/>
            <a:tailEnd/>
          </a:ln>
        </p:spPr>
      </p:pic>
      <p:pic>
        <p:nvPicPr>
          <p:cNvPr id="25" name="Picture 2"/>
          <p:cNvPicPr>
            <a:picLocks noChangeAspect="1" noChangeArrowheads="1"/>
          </p:cNvPicPr>
          <p:nvPr/>
        </p:nvPicPr>
        <p:blipFill>
          <a:blip r:embed="rId3" cstate="print"/>
          <a:srcRect l="32681" t="26169" r="34638" b="50570"/>
          <a:stretch>
            <a:fillRect/>
          </a:stretch>
        </p:blipFill>
        <p:spPr bwMode="auto">
          <a:xfrm>
            <a:off x="1752278" y="3445751"/>
            <a:ext cx="4248472" cy="1637965"/>
          </a:xfrm>
          <a:prstGeom prst="rect">
            <a:avLst/>
          </a:prstGeom>
          <a:noFill/>
          <a:ln w="9525">
            <a:noFill/>
            <a:miter lim="800000"/>
            <a:headEnd/>
            <a:tailEnd/>
          </a:ln>
        </p:spPr>
      </p:pic>
      <p:pic>
        <p:nvPicPr>
          <p:cNvPr id="26" name="Picture 3" descr="C:\Users\Samsung\AppData\Local\Microsoft\Windows\INetCache\IE\LZ1EBU49\yes[1].jpg"/>
          <p:cNvPicPr>
            <a:picLocks noChangeAspect="1" noChangeArrowheads="1"/>
          </p:cNvPicPr>
          <p:nvPr/>
        </p:nvPicPr>
        <p:blipFill>
          <a:blip r:embed="rId4" cstate="print"/>
          <a:srcRect/>
          <a:stretch>
            <a:fillRect/>
          </a:stretch>
        </p:blipFill>
        <p:spPr bwMode="auto">
          <a:xfrm>
            <a:off x="3215680" y="5083715"/>
            <a:ext cx="971600" cy="971600"/>
          </a:xfrm>
          <a:prstGeom prst="rect">
            <a:avLst/>
          </a:prstGeom>
          <a:noFill/>
        </p:spPr>
      </p:pic>
      <p:pic>
        <p:nvPicPr>
          <p:cNvPr id="27" name="Picture 4" descr="C:\Users\Samsung\AppData\Local\Microsoft\Windows\INetCache\IE\LZ1EBU49\red-no-signal[1].jpg"/>
          <p:cNvPicPr>
            <a:picLocks noChangeAspect="1" noChangeArrowheads="1"/>
          </p:cNvPicPr>
          <p:nvPr/>
        </p:nvPicPr>
        <p:blipFill>
          <a:blip r:embed="rId5" cstate="print"/>
          <a:srcRect/>
          <a:stretch>
            <a:fillRect/>
          </a:stretch>
        </p:blipFill>
        <p:spPr bwMode="auto">
          <a:xfrm>
            <a:off x="7956176" y="5095747"/>
            <a:ext cx="1008112" cy="990081"/>
          </a:xfrm>
          <a:prstGeom prst="rect">
            <a:avLst/>
          </a:prstGeom>
          <a:noFill/>
        </p:spPr>
      </p:pic>
      <p:sp>
        <p:nvSpPr>
          <p:cNvPr id="28" name="Rectangle 27"/>
          <p:cNvSpPr/>
          <p:nvPr/>
        </p:nvSpPr>
        <p:spPr>
          <a:xfrm>
            <a:off x="7968208" y="3739627"/>
            <a:ext cx="2160240" cy="12241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528969E-E4B9-19E0-EB5E-5D092CC14F12}"/>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Preparation</a:t>
            </a:r>
            <a:r>
              <a:rPr lang="fr-CH" dirty="0"/>
              <a:t> of </a:t>
            </a:r>
            <a:r>
              <a:rPr lang="fr-CH" dirty="0" err="1"/>
              <a:t>statistical</a:t>
            </a:r>
            <a:r>
              <a:rPr lang="fr-CH" dirty="0"/>
              <a:t> data</a:t>
            </a:r>
            <a:endParaRPr lang="fr-CH" altLang="en-US" dirty="0"/>
          </a:p>
        </p:txBody>
      </p:sp>
    </p:spTree>
    <p:extLst>
      <p:ext uri="{BB962C8B-B14F-4D97-AF65-F5344CB8AC3E}">
        <p14:creationId xmlns:p14="http://schemas.microsoft.com/office/powerpoint/2010/main" val="1035137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a:spLocks noChangeArrowheads="1"/>
          </p:cNvSpPr>
          <p:nvPr/>
        </p:nvSpPr>
        <p:spPr bwMode="auto">
          <a:xfrm>
            <a:off x="527369" y="1106674"/>
            <a:ext cx="11148694" cy="4127063"/>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cs typeface="Arial" charset="0"/>
              </a:rPr>
              <a:t>The preparation of geospatial data is expected to result in GIS layers that present</a:t>
            </a:r>
            <a:r>
              <a:rPr lang="fr-CH" altLang="zh-CN" sz="2800" dirty="0">
                <a:cs typeface="Arial" charset="0"/>
              </a:rPr>
              <a:t>:</a:t>
            </a:r>
          </a:p>
          <a:p>
            <a:pPr marL="914400" lvl="1" indent="-457200">
              <a:lnSpc>
                <a:spcPct val="90000"/>
              </a:lnSpc>
              <a:spcBef>
                <a:spcPct val="20000"/>
              </a:spcBef>
              <a:buFont typeface="+mj-lt"/>
              <a:buAutoNum type="arabicPeriod"/>
              <a:defRPr/>
            </a:pPr>
            <a:r>
              <a:rPr lang="en-US" altLang="zh-CN" sz="2800" dirty="0">
                <a:cs typeface="Arial" charset="0"/>
              </a:rPr>
              <a:t>The same geographic coordinate system if more than one layer is to be included on the map (good practice to also use the same projected coordinate system)</a:t>
            </a:r>
            <a:r>
              <a:rPr lang="fr-CH" altLang="zh-CN" sz="2800" dirty="0">
                <a:cs typeface="Arial" charset="0"/>
              </a:rPr>
              <a:t>.</a:t>
            </a:r>
          </a:p>
          <a:p>
            <a:pPr marL="914400" lvl="1" indent="-457200">
              <a:lnSpc>
                <a:spcPct val="90000"/>
              </a:lnSpc>
              <a:spcBef>
                <a:spcPct val="20000"/>
              </a:spcBef>
              <a:buFont typeface="+mj-lt"/>
              <a:buAutoNum type="arabicPeriod"/>
              <a:defRPr/>
            </a:pPr>
            <a:r>
              <a:rPr lang="en-US" altLang="zh-CN" sz="2800" dirty="0">
                <a:cs typeface="Arial" charset="0"/>
              </a:rPr>
              <a:t>An attribute table that has the same structure and content (especially the unique identifier) as the corresponding master list</a:t>
            </a:r>
            <a:r>
              <a:rPr lang="fr-CH" altLang="zh-CN" sz="2800" dirty="0">
                <a:cs typeface="Arial" charset="0"/>
              </a:rPr>
              <a:t>.</a:t>
            </a:r>
          </a:p>
          <a:p>
            <a:pPr marL="914400" lvl="1" indent="-457200">
              <a:lnSpc>
                <a:spcPct val="90000"/>
              </a:lnSpc>
              <a:spcBef>
                <a:spcPct val="20000"/>
              </a:spcBef>
              <a:buFont typeface="+mj-lt"/>
              <a:buAutoNum type="arabicPeriod"/>
              <a:defRPr/>
            </a:pPr>
            <a:r>
              <a:rPr lang="en-US" altLang="zh-CN" sz="2800" dirty="0">
                <a:cs typeface="Arial" charset="0"/>
              </a:rPr>
              <a:t>The geography of the GIS layer which corresponds to the geography of the statistical/informational data that you wish to represent on the map</a:t>
            </a:r>
            <a:r>
              <a:rPr lang="fr-CH" altLang="zh-CN" sz="2800" dirty="0">
                <a:cs typeface="Arial" charset="0"/>
              </a:rPr>
              <a:t>.</a:t>
            </a:r>
          </a:p>
        </p:txBody>
      </p:sp>
      <p:sp>
        <p:nvSpPr>
          <p:cNvPr id="21" name="AutoShape 32"/>
          <p:cNvSpPr>
            <a:spLocks noChangeArrowheads="1"/>
          </p:cNvSpPr>
          <p:nvPr/>
        </p:nvSpPr>
        <p:spPr bwMode="auto">
          <a:xfrm>
            <a:off x="1991544" y="5599191"/>
            <a:ext cx="504056" cy="427484"/>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fr-CH" dirty="0"/>
          </a:p>
        </p:txBody>
      </p:sp>
      <p:sp>
        <p:nvSpPr>
          <p:cNvPr id="22" name="Rectangle 3"/>
          <p:cNvSpPr>
            <a:spLocks noChangeArrowheads="1"/>
          </p:cNvSpPr>
          <p:nvPr/>
        </p:nvSpPr>
        <p:spPr bwMode="auto">
          <a:xfrm>
            <a:off x="2639616" y="5668900"/>
            <a:ext cx="7632848" cy="525016"/>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cs typeface="Arial" charset="0"/>
              </a:rPr>
              <a:t>This will be practiced during Exercise 5.B</a:t>
            </a:r>
            <a:endParaRPr lang="fr-CH" altLang="zh-CN" sz="2800" dirty="0">
              <a:cs typeface="Arial" charset="0"/>
            </a:endParaRPr>
          </a:p>
        </p:txBody>
      </p:sp>
      <p:sp>
        <p:nvSpPr>
          <p:cNvPr id="2" name="Title 1">
            <a:extLst>
              <a:ext uri="{FF2B5EF4-FFF2-40B4-BE49-F238E27FC236}">
                <a16:creationId xmlns:a16="http://schemas.microsoft.com/office/drawing/2014/main" id="{22734F2E-C70F-CE21-4089-BE74CF52D0FD}"/>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b="1" dirty="0" err="1"/>
              <a:t>Preparation</a:t>
            </a:r>
            <a:r>
              <a:rPr lang="fr-CH" b="1" dirty="0"/>
              <a:t> of </a:t>
            </a:r>
            <a:r>
              <a:rPr lang="fr-CH" b="1" dirty="0" err="1"/>
              <a:t>geospatial</a:t>
            </a:r>
            <a:r>
              <a:rPr lang="fr-CH" b="1" dirty="0"/>
              <a:t> data</a:t>
            </a:r>
          </a:p>
        </p:txBody>
      </p:sp>
    </p:spTree>
    <p:extLst>
      <p:ext uri="{BB962C8B-B14F-4D97-AF65-F5344CB8AC3E}">
        <p14:creationId xmlns:p14="http://schemas.microsoft.com/office/powerpoint/2010/main" val="988674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27593" y="1106392"/>
            <a:ext cx="11148470" cy="1296144"/>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pPr>
            <a:r>
              <a:rPr lang="en-US" altLang="zh-CN" sz="2400" dirty="0">
                <a:latin typeface="+mn-lt"/>
              </a:rPr>
              <a:t>Another important thing to consider is data confidentiality.</a:t>
            </a:r>
          </a:p>
          <a:p>
            <a:pPr eaLnBrk="1" hangingPunct="1">
              <a:lnSpc>
                <a:spcPct val="100000"/>
              </a:lnSpc>
            </a:pPr>
            <a:r>
              <a:rPr lang="en-US" altLang="zh-CN" sz="2400" dirty="0">
                <a:latin typeface="+mn-lt"/>
              </a:rPr>
              <a:t>Some data may contain sensitive information that is not for public consumption</a:t>
            </a:r>
            <a:r>
              <a:rPr lang="fr-CH" altLang="zh-CN" sz="2400" dirty="0">
                <a:latin typeface="+mn-lt"/>
              </a:rPr>
              <a:t>.</a:t>
            </a:r>
            <a:endParaRPr lang="fr-CH" sz="2400" dirty="0">
              <a:latin typeface="+mn-lt"/>
            </a:endParaRPr>
          </a:p>
        </p:txBody>
      </p:sp>
      <p:sp>
        <p:nvSpPr>
          <p:cNvPr id="11" name="Content Placeholder 2"/>
          <p:cNvSpPr txBox="1">
            <a:spLocks/>
          </p:cNvSpPr>
          <p:nvPr/>
        </p:nvSpPr>
        <p:spPr bwMode="auto">
          <a:xfrm>
            <a:off x="527593" y="2402536"/>
            <a:ext cx="8802688" cy="5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indent="-228600" eaLnBrk="0" fontAlgn="base" hangingPunct="0">
              <a:lnSpc>
                <a:spcPct val="90000"/>
              </a:lnSpc>
              <a:spcBef>
                <a:spcPts val="1000"/>
              </a:spcBef>
              <a:spcAft>
                <a:spcPct val="0"/>
              </a:spcAft>
              <a:defRPr/>
            </a:pPr>
            <a:r>
              <a:rPr lang="en-US" altLang="en-US" sz="2400" dirty="0"/>
              <a:t>It concerns both the statistical data/information and geospatial data.</a:t>
            </a:r>
          </a:p>
        </p:txBody>
      </p:sp>
      <p:pic>
        <p:nvPicPr>
          <p:cNvPr id="12" name="Picture 3" descr="C:\Users\Samsung\AppData\Local\Microsoft\Windows\INetCache\IE\TH5BE5R4\zeimusu-Warning-sign[1].png"/>
          <p:cNvPicPr>
            <a:picLocks noChangeAspect="1" noChangeArrowheads="1"/>
          </p:cNvPicPr>
          <p:nvPr/>
        </p:nvPicPr>
        <p:blipFill>
          <a:blip r:embed="rId3" cstate="print"/>
          <a:srcRect/>
          <a:stretch>
            <a:fillRect/>
          </a:stretch>
        </p:blipFill>
        <p:spPr bwMode="auto">
          <a:xfrm>
            <a:off x="10403356" y="4737917"/>
            <a:ext cx="936697" cy="780581"/>
          </a:xfrm>
          <a:prstGeom prst="rect">
            <a:avLst/>
          </a:prstGeom>
          <a:noFill/>
        </p:spPr>
      </p:pic>
      <p:sp>
        <p:nvSpPr>
          <p:cNvPr id="13" name="Content Placeholder 2"/>
          <p:cNvSpPr txBox="1">
            <a:spLocks/>
          </p:cNvSpPr>
          <p:nvPr/>
        </p:nvSpPr>
        <p:spPr bwMode="auto">
          <a:xfrm>
            <a:off x="1018525" y="3122131"/>
            <a:ext cx="8931591" cy="84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indent="-228600" eaLnBrk="0" fontAlgn="base" hangingPunct="0">
              <a:lnSpc>
                <a:spcPct val="90000"/>
              </a:lnSpc>
              <a:spcBef>
                <a:spcPts val="1000"/>
              </a:spcBef>
              <a:spcAft>
                <a:spcPct val="0"/>
              </a:spcAft>
              <a:buFont typeface="Arial" pitchFamily="34" charset="0"/>
              <a:buChar char="•"/>
              <a:defRPr/>
            </a:pPr>
            <a:r>
              <a:rPr lang="en-US" altLang="en-US" sz="2400" dirty="0"/>
              <a:t>The statistical data/information should be anonymized before being linked to geospatial data</a:t>
            </a:r>
          </a:p>
          <a:p>
            <a:pPr eaLnBrk="0" fontAlgn="base" hangingPunct="0">
              <a:lnSpc>
                <a:spcPct val="90000"/>
              </a:lnSpc>
              <a:spcBef>
                <a:spcPts val="1000"/>
              </a:spcBef>
              <a:spcAft>
                <a:spcPct val="0"/>
              </a:spcAft>
              <a:defRPr/>
            </a:pPr>
            <a:endParaRPr lang="fr-CH" altLang="en-US" sz="2400" dirty="0"/>
          </a:p>
        </p:txBody>
      </p:sp>
      <p:sp>
        <p:nvSpPr>
          <p:cNvPr id="14" name="Content Placeholder 2"/>
          <p:cNvSpPr txBox="1">
            <a:spLocks/>
          </p:cNvSpPr>
          <p:nvPr/>
        </p:nvSpPr>
        <p:spPr bwMode="auto">
          <a:xfrm>
            <a:off x="1018525" y="4245514"/>
            <a:ext cx="9184254" cy="109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indent="-228600" eaLnBrk="0" fontAlgn="base" hangingPunct="0">
              <a:lnSpc>
                <a:spcPct val="90000"/>
              </a:lnSpc>
              <a:spcBef>
                <a:spcPts val="1000"/>
              </a:spcBef>
              <a:spcAft>
                <a:spcPct val="0"/>
              </a:spcAft>
              <a:buFont typeface="Arial" pitchFamily="34" charset="0"/>
              <a:buChar char="•"/>
              <a:defRPr/>
            </a:pPr>
            <a:r>
              <a:rPr lang="en-US" altLang="en-US" sz="2400" dirty="0"/>
              <a:t>Precisely locating certain information on a map might allow locating the person in question even without mentioning his/her name (sex, age, marital status, job,…)</a:t>
            </a:r>
          </a:p>
        </p:txBody>
      </p:sp>
      <p:sp>
        <p:nvSpPr>
          <p:cNvPr id="15" name="AutoShape 32"/>
          <p:cNvSpPr>
            <a:spLocks noChangeArrowheads="1"/>
          </p:cNvSpPr>
          <p:nvPr/>
        </p:nvSpPr>
        <p:spPr bwMode="auto">
          <a:xfrm>
            <a:off x="1991544" y="5696420"/>
            <a:ext cx="504056" cy="427484"/>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fr-CH" dirty="0"/>
          </a:p>
        </p:txBody>
      </p:sp>
      <p:sp>
        <p:nvSpPr>
          <p:cNvPr id="16" name="Rectangle 3"/>
          <p:cNvSpPr>
            <a:spLocks noChangeArrowheads="1"/>
          </p:cNvSpPr>
          <p:nvPr/>
        </p:nvSpPr>
        <p:spPr bwMode="auto">
          <a:xfrm>
            <a:off x="2585144" y="5758967"/>
            <a:ext cx="7485928" cy="359091"/>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cs typeface="Arial" charset="0"/>
              </a:rPr>
              <a:t>Great attention should be put on this issue</a:t>
            </a:r>
          </a:p>
        </p:txBody>
      </p:sp>
      <p:sp>
        <p:nvSpPr>
          <p:cNvPr id="2" name="Title 1">
            <a:extLst>
              <a:ext uri="{FF2B5EF4-FFF2-40B4-BE49-F238E27FC236}">
                <a16:creationId xmlns:a16="http://schemas.microsoft.com/office/drawing/2014/main" id="{8652266E-EE80-32A6-C0BB-B29B8468F0A9}"/>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a:t>Data </a:t>
            </a:r>
            <a:r>
              <a:rPr lang="fr-CH" dirty="0" err="1"/>
              <a:t>Confidentiality</a:t>
            </a:r>
            <a:endParaRPr lang="fr-CH" dirty="0"/>
          </a:p>
        </p:txBody>
      </p:sp>
    </p:spTree>
    <p:extLst>
      <p:ext uri="{BB962C8B-B14F-4D97-AF65-F5344CB8AC3E}">
        <p14:creationId xmlns:p14="http://schemas.microsoft.com/office/powerpoint/2010/main" val="3916678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a:xfrm>
            <a:off x="1009097" y="1877099"/>
            <a:ext cx="10666966" cy="2764005"/>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t>70% of your available time to prepare good data</a:t>
            </a:r>
          </a:p>
          <a:p>
            <a:pPr lvl="1">
              <a:buFont typeface="Arial" panose="020B0604020202020204" pitchFamily="34" charset="0"/>
              <a:buChar char="•"/>
              <a:defRPr/>
            </a:pPr>
            <a:r>
              <a:rPr lang="en-US" sz="2800" dirty="0"/>
              <a:t>Collecting, checking, cleaning, validating, formatting, linking with other data</a:t>
            </a:r>
          </a:p>
          <a:p>
            <a:pPr>
              <a:defRPr/>
            </a:pPr>
            <a:r>
              <a:rPr lang="en-US" dirty="0"/>
              <a:t>20% to create the map</a:t>
            </a:r>
          </a:p>
          <a:p>
            <a:pPr>
              <a:defRPr/>
            </a:pPr>
            <a:r>
              <a:rPr lang="en-US" dirty="0"/>
              <a:t>10% to check the resulting map, make potential adjustments</a:t>
            </a:r>
          </a:p>
        </p:txBody>
      </p:sp>
      <p:sp>
        <p:nvSpPr>
          <p:cNvPr id="18" name="Title 1"/>
          <p:cNvSpPr txBox="1">
            <a:spLocks/>
          </p:cNvSpPr>
          <p:nvPr/>
        </p:nvSpPr>
        <p:spPr bwMode="auto">
          <a:xfrm>
            <a:off x="533150" y="1108969"/>
            <a:ext cx="8803355" cy="42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fontAlgn="base">
              <a:spcBef>
                <a:spcPct val="0"/>
              </a:spcBef>
              <a:spcAft>
                <a:spcPct val="0"/>
              </a:spcAft>
            </a:pPr>
            <a:r>
              <a:rPr lang="en-US" altLang="zh-CN" sz="2800" b="1" dirty="0">
                <a:ea typeface="+mj-ea"/>
                <a:cs typeface="+mj-cs"/>
              </a:rPr>
              <a:t>Creating a good map might require for you to spend:</a:t>
            </a:r>
          </a:p>
        </p:txBody>
      </p:sp>
      <p:sp>
        <p:nvSpPr>
          <p:cNvPr id="19" name="AutoShape 32"/>
          <p:cNvSpPr>
            <a:spLocks noChangeArrowheads="1"/>
          </p:cNvSpPr>
          <p:nvPr/>
        </p:nvSpPr>
        <p:spPr bwMode="auto">
          <a:xfrm>
            <a:off x="1641358" y="4514733"/>
            <a:ext cx="378042" cy="320613"/>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chemeClr val="tx1"/>
              </a:solidFill>
            </a:endParaRPr>
          </a:p>
        </p:txBody>
      </p:sp>
      <p:sp>
        <p:nvSpPr>
          <p:cNvPr id="20" name="Rectangle 3"/>
          <p:cNvSpPr>
            <a:spLocks noChangeArrowheads="1"/>
          </p:cNvSpPr>
          <p:nvPr/>
        </p:nvSpPr>
        <p:spPr bwMode="auto">
          <a:xfrm>
            <a:off x="2269914" y="4532163"/>
            <a:ext cx="6941071" cy="303182"/>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t>A good map is made of good data!</a:t>
            </a:r>
          </a:p>
        </p:txBody>
      </p:sp>
      <p:sp>
        <p:nvSpPr>
          <p:cNvPr id="3" name="AutoShape 32">
            <a:extLst>
              <a:ext uri="{FF2B5EF4-FFF2-40B4-BE49-F238E27FC236}">
                <a16:creationId xmlns:a16="http://schemas.microsoft.com/office/drawing/2014/main" id="{E5EED269-0393-7480-9A32-FC118398FEAB}"/>
              </a:ext>
            </a:extLst>
          </p:cNvPr>
          <p:cNvSpPr>
            <a:spLocks noChangeArrowheads="1"/>
          </p:cNvSpPr>
          <p:nvPr/>
        </p:nvSpPr>
        <p:spPr bwMode="auto">
          <a:xfrm>
            <a:off x="1641359" y="5118710"/>
            <a:ext cx="378042" cy="320613"/>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sp>
        <p:nvSpPr>
          <p:cNvPr id="4" name="Rectangle 3">
            <a:extLst>
              <a:ext uri="{FF2B5EF4-FFF2-40B4-BE49-F238E27FC236}">
                <a16:creationId xmlns:a16="http://schemas.microsoft.com/office/drawing/2014/main" id="{35EB594F-E520-2834-33E9-FB9D191205BB}"/>
              </a:ext>
            </a:extLst>
          </p:cNvPr>
          <p:cNvSpPr>
            <a:spLocks noChangeArrowheads="1"/>
          </p:cNvSpPr>
          <p:nvPr/>
        </p:nvSpPr>
        <p:spPr bwMode="auto">
          <a:xfrm>
            <a:off x="2278231" y="5136140"/>
            <a:ext cx="9397832" cy="980167"/>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t>The better the data quality from the start, the more time you have to produce good maps and analyze them</a:t>
            </a:r>
            <a:r>
              <a:rPr lang="fr-FR" altLang="zh-CN" sz="2800" dirty="0"/>
              <a:t>.</a:t>
            </a:r>
            <a:endParaRPr lang="en-US" altLang="zh-CN" sz="2800" dirty="0"/>
          </a:p>
        </p:txBody>
      </p:sp>
      <p:sp>
        <p:nvSpPr>
          <p:cNvPr id="2" name="Title 1">
            <a:extLst>
              <a:ext uri="{FF2B5EF4-FFF2-40B4-BE49-F238E27FC236}">
                <a16:creationId xmlns:a16="http://schemas.microsoft.com/office/drawing/2014/main" id="{A6924ED0-4294-280E-A992-3E39FEDC6C88}"/>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…at the end</a:t>
            </a:r>
            <a:endParaRPr lang="en-PH" altLang="en-US" dirty="0"/>
          </a:p>
        </p:txBody>
      </p:sp>
    </p:spTree>
    <p:extLst>
      <p:ext uri="{BB962C8B-B14F-4D97-AF65-F5344CB8AC3E}">
        <p14:creationId xmlns:p14="http://schemas.microsoft.com/office/powerpoint/2010/main" val="4144323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152650" y="142976"/>
            <a:ext cx="78867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dirty="0"/>
              <a:t>Let’s use GIS software!</a:t>
            </a:r>
          </a:p>
        </p:txBody>
      </p:sp>
      <p:sp>
        <p:nvSpPr>
          <p:cNvPr id="3" name="Title 1"/>
          <p:cNvSpPr txBox="1">
            <a:spLocks/>
          </p:cNvSpPr>
          <p:nvPr/>
        </p:nvSpPr>
        <p:spPr>
          <a:xfrm>
            <a:off x="2188840" y="1916832"/>
            <a:ext cx="7435552" cy="1152128"/>
          </a:xfrm>
          <a:prstGeom prst="rect">
            <a:avLst/>
          </a:prstGeom>
        </p:spPr>
        <p:txBody>
          <a:bodyPr vert="horz" lIns="91440" tIns="45720" rIns="91440" bIns="45720" rtlCol="0" anchor="t">
            <a:noAutofit/>
          </a:bodyPr>
          <a:lstStyle>
            <a:defPPr>
              <a:defRPr lang="en-US"/>
            </a:defPPr>
            <a:lvl1pPr>
              <a:spcBef>
                <a:spcPct val="0"/>
              </a:spcBef>
              <a:buNone/>
              <a:defRPr sz="2800">
                <a:ea typeface="+mj-ea"/>
                <a:cs typeface="+mj-cs"/>
              </a:defRPr>
            </a:lvl1pPr>
          </a:lstStyle>
          <a:p>
            <a:r>
              <a:rPr lang="en-PH" dirty="0"/>
              <a:t>Let’s proceed to the exercises of Module 5 to prepare your statistical and geospatial data and use them to create your thematic map.</a:t>
            </a:r>
          </a:p>
          <a:p>
            <a:endParaRPr lang="en-PH" dirty="0"/>
          </a:p>
          <a:p>
            <a:endParaRPr lang="en-US" dirty="0"/>
          </a:p>
        </p:txBody>
      </p:sp>
      <p:pic>
        <p:nvPicPr>
          <p:cNvPr id="4098" name="Picture 2" descr="D:\Izay_Pantanilla\Health_GeoLab\PROJECTS\HIS_GEO_ENABLING_COURSE-IZAY\FIGURES\tech_capac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3" y="3357563"/>
            <a:ext cx="2352675"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09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EB1A-BA2B-49FA-6F1D-6AF0DDB68CE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Preparing data to create a thematic map in a GIS</a:t>
            </a:r>
            <a:endParaRPr lang="fr-CH" altLang="en-US" dirty="0"/>
          </a:p>
        </p:txBody>
      </p:sp>
      <p:pic>
        <p:nvPicPr>
          <p:cNvPr id="3" name="Picture 1">
            <a:extLst>
              <a:ext uri="{FF2B5EF4-FFF2-40B4-BE49-F238E27FC236}">
                <a16:creationId xmlns:a16="http://schemas.microsoft.com/office/drawing/2014/main" id="{1DF9096E-B1EF-7B52-EDC8-A24D1B3558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0017" y="1257401"/>
            <a:ext cx="2576513"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C89FFDE-935D-8594-0D71-FEFD31B15E9C}"/>
              </a:ext>
            </a:extLst>
          </p:cNvPr>
          <p:cNvPicPr>
            <a:picLocks noChangeAspect="1"/>
          </p:cNvPicPr>
          <p:nvPr/>
        </p:nvPicPr>
        <p:blipFill>
          <a:blip r:embed="rId4" cstate="print"/>
          <a:srcRect/>
          <a:stretch>
            <a:fillRect/>
          </a:stretch>
        </p:blipFill>
        <p:spPr bwMode="auto">
          <a:xfrm>
            <a:off x="5511647" y="4049317"/>
            <a:ext cx="3824539" cy="2022552"/>
          </a:xfrm>
          <a:prstGeom prst="rect">
            <a:avLst/>
          </a:prstGeom>
          <a:noFill/>
          <a:ln w="9525">
            <a:noFill/>
            <a:miter lim="800000"/>
            <a:headEnd/>
            <a:tailEnd/>
          </a:ln>
          <a:effectLst/>
        </p:spPr>
      </p:pic>
      <p:sp>
        <p:nvSpPr>
          <p:cNvPr id="5" name="Content Placeholder 2">
            <a:extLst>
              <a:ext uri="{FF2B5EF4-FFF2-40B4-BE49-F238E27FC236}">
                <a16:creationId xmlns:a16="http://schemas.microsoft.com/office/drawing/2014/main" id="{DF77AE2B-268E-B89A-3121-9E158058F9E8}"/>
              </a:ext>
            </a:extLst>
          </p:cNvPr>
          <p:cNvSpPr txBox="1">
            <a:spLocks/>
          </p:cNvSpPr>
          <p:nvPr/>
        </p:nvSpPr>
        <p:spPr>
          <a:xfrm>
            <a:off x="530598" y="1104391"/>
            <a:ext cx="8003802" cy="1871663"/>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The two main types of data needed to create a thematic map:</a:t>
            </a:r>
            <a:endParaRPr lang="en-PH" dirty="0"/>
          </a:p>
        </p:txBody>
      </p:sp>
      <p:sp>
        <p:nvSpPr>
          <p:cNvPr id="6" name="Content Placeholder 2">
            <a:extLst>
              <a:ext uri="{FF2B5EF4-FFF2-40B4-BE49-F238E27FC236}">
                <a16:creationId xmlns:a16="http://schemas.microsoft.com/office/drawing/2014/main" id="{BBC4253F-E56F-6B85-08F6-928F7C508AFC}"/>
              </a:ext>
            </a:extLst>
          </p:cNvPr>
          <p:cNvSpPr txBox="1">
            <a:spLocks/>
          </p:cNvSpPr>
          <p:nvPr/>
        </p:nvSpPr>
        <p:spPr bwMode="auto">
          <a:xfrm>
            <a:off x="1271232" y="3903306"/>
            <a:ext cx="4134485" cy="2314575"/>
          </a:xfrm>
          <a:prstGeom prst="rect">
            <a:avLst/>
          </a:prstGeom>
          <a:noFill/>
          <a:ln w="9525">
            <a:noFill/>
            <a:miter lim="800000"/>
            <a:headEnd/>
            <a:tailEnd/>
          </a:ln>
        </p:spPr>
        <p:txBody>
          <a:bodyPr/>
          <a:lstStyle/>
          <a:p>
            <a:pPr>
              <a:lnSpc>
                <a:spcPct val="90000"/>
              </a:lnSpc>
              <a:spcBef>
                <a:spcPts val="1000"/>
              </a:spcBef>
              <a:defRPr/>
            </a:pPr>
            <a:r>
              <a:rPr lang="en-US" sz="2800" dirty="0"/>
              <a:t>Additional data:</a:t>
            </a:r>
          </a:p>
          <a:p>
            <a:pPr marL="457200" indent="-277813">
              <a:lnSpc>
                <a:spcPct val="90000"/>
              </a:lnSpc>
              <a:spcBef>
                <a:spcPts val="1000"/>
              </a:spcBef>
              <a:buFont typeface="Arial" panose="020B0604020202020204" pitchFamily="34" charset="0"/>
              <a:buChar char="•"/>
              <a:defRPr/>
            </a:pPr>
            <a:r>
              <a:rPr lang="en-US" sz="2800" dirty="0"/>
              <a:t>Other information to be included on the map (e.g., logo)</a:t>
            </a:r>
          </a:p>
          <a:p>
            <a:pPr marL="457200" indent="-277813">
              <a:lnSpc>
                <a:spcPct val="90000"/>
              </a:lnSpc>
              <a:spcBef>
                <a:spcPts val="1000"/>
              </a:spcBef>
              <a:buFont typeface="Arial" panose="020B0604020202020204" pitchFamily="34" charset="0"/>
              <a:buChar char="•"/>
              <a:defRPr/>
            </a:pPr>
            <a:r>
              <a:rPr lang="en-US" sz="2800" dirty="0"/>
              <a:t>Basemap</a:t>
            </a:r>
            <a:endParaRPr lang="en-PH" sz="2800" dirty="0"/>
          </a:p>
        </p:txBody>
      </p:sp>
      <p:sp>
        <p:nvSpPr>
          <p:cNvPr id="7" name="Right Arrow 15">
            <a:extLst>
              <a:ext uri="{FF2B5EF4-FFF2-40B4-BE49-F238E27FC236}">
                <a16:creationId xmlns:a16="http://schemas.microsoft.com/office/drawing/2014/main" id="{FAA43CE2-D364-FA13-9005-62E8A07BDDEC}"/>
              </a:ext>
            </a:extLst>
          </p:cNvPr>
          <p:cNvSpPr/>
          <p:nvPr/>
        </p:nvSpPr>
        <p:spPr>
          <a:xfrm>
            <a:off x="5538542" y="2324146"/>
            <a:ext cx="2380828" cy="50482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chemeClr val="tx1"/>
              </a:solidFill>
            </a:endParaRPr>
          </a:p>
        </p:txBody>
      </p:sp>
      <p:sp>
        <p:nvSpPr>
          <p:cNvPr id="9" name="Right Arrow 16">
            <a:extLst>
              <a:ext uri="{FF2B5EF4-FFF2-40B4-BE49-F238E27FC236}">
                <a16:creationId xmlns:a16="http://schemas.microsoft.com/office/drawing/2014/main" id="{E1BFDE0F-9308-E5F1-A4A6-A9529F645157}"/>
              </a:ext>
            </a:extLst>
          </p:cNvPr>
          <p:cNvSpPr/>
          <p:nvPr/>
        </p:nvSpPr>
        <p:spPr>
          <a:xfrm rot="1643715">
            <a:off x="4304649" y="3296338"/>
            <a:ext cx="1284381" cy="50482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chemeClr val="tx1"/>
              </a:solidFill>
            </a:endParaRPr>
          </a:p>
        </p:txBody>
      </p:sp>
      <p:sp>
        <p:nvSpPr>
          <p:cNvPr id="12" name="Content Placeholder 2">
            <a:extLst>
              <a:ext uri="{FF2B5EF4-FFF2-40B4-BE49-F238E27FC236}">
                <a16:creationId xmlns:a16="http://schemas.microsoft.com/office/drawing/2014/main" id="{06C455DA-4E3D-8D35-8247-9C2C297BFECE}"/>
              </a:ext>
            </a:extLst>
          </p:cNvPr>
          <p:cNvSpPr txBox="1">
            <a:spLocks/>
          </p:cNvSpPr>
          <p:nvPr/>
        </p:nvSpPr>
        <p:spPr>
          <a:xfrm>
            <a:off x="730299" y="2336389"/>
            <a:ext cx="5000823" cy="1092611"/>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85838">
              <a:defRPr/>
            </a:pPr>
            <a:r>
              <a:rPr lang="en-US" dirty="0"/>
              <a:t>Geospatial data</a:t>
            </a:r>
          </a:p>
          <a:p>
            <a:pPr marL="985838">
              <a:defRPr/>
            </a:pPr>
            <a:r>
              <a:rPr lang="en-US" dirty="0"/>
              <a:t>Attribute data</a:t>
            </a:r>
            <a:endParaRPr lang="en-PH" dirty="0"/>
          </a:p>
        </p:txBody>
      </p:sp>
    </p:spTree>
    <p:extLst>
      <p:ext uri="{BB962C8B-B14F-4D97-AF65-F5344CB8AC3E}">
        <p14:creationId xmlns:p14="http://schemas.microsoft.com/office/powerpoint/2010/main" val="321722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a:spLocks noChangeArrowheads="1"/>
          </p:cNvSpPr>
          <p:nvPr/>
        </p:nvSpPr>
        <p:spPr bwMode="auto">
          <a:xfrm>
            <a:off x="523663" y="1104591"/>
            <a:ext cx="11152399" cy="787996"/>
          </a:xfrm>
          <a:prstGeom prst="rect">
            <a:avLst/>
          </a:prstGeom>
        </p:spPr>
        <p:txBody>
          <a:bodyPr>
            <a:normAutofit lnSpcReduction="10000"/>
          </a:bodyPr>
          <a:lstStyle/>
          <a:p>
            <a:pPr eaLnBrk="0" fontAlgn="base" hangingPunct="0">
              <a:lnSpc>
                <a:spcPct val="90000"/>
              </a:lnSpc>
              <a:spcBef>
                <a:spcPts val="1000"/>
              </a:spcBef>
              <a:spcAft>
                <a:spcPct val="0"/>
              </a:spcAft>
            </a:pPr>
            <a:r>
              <a:rPr lang="en-US" altLang="zh-CN" sz="2800" dirty="0"/>
              <a:t>The data to be prepared depends on the types of objects to appear on the map</a:t>
            </a:r>
            <a:r>
              <a:rPr lang="fr-CH" altLang="zh-CN" sz="2800" dirty="0"/>
              <a:t>.</a:t>
            </a:r>
          </a:p>
        </p:txBody>
      </p:sp>
      <p:sp>
        <p:nvSpPr>
          <p:cNvPr id="28" name="Rectangle 3"/>
          <p:cNvSpPr>
            <a:spLocks noChangeArrowheads="1"/>
          </p:cNvSpPr>
          <p:nvPr/>
        </p:nvSpPr>
        <p:spPr bwMode="auto">
          <a:xfrm>
            <a:off x="1106164" y="2144878"/>
            <a:ext cx="10569897" cy="3305663"/>
          </a:xfrm>
          <a:prstGeom prst="rect">
            <a:avLst/>
          </a:prstGeom>
          <a:noFill/>
          <a:ln w="9525">
            <a:noFill/>
            <a:miter lim="800000"/>
            <a:headEnd/>
            <a:tailEnd/>
          </a:ln>
        </p:spPr>
        <p:txBody>
          <a:bodyPr lIns="0" tIns="0" rIns="0" bIns="0"/>
          <a:lstStyle/>
          <a:p>
            <a:pPr marL="457200" indent="-457200">
              <a:lnSpc>
                <a:spcPct val="90000"/>
              </a:lnSpc>
              <a:spcBef>
                <a:spcPct val="20000"/>
              </a:spcBef>
              <a:spcAft>
                <a:spcPts val="600"/>
              </a:spcAft>
              <a:buAutoNum type="arabicPeriod"/>
              <a:defRPr/>
            </a:pPr>
            <a:r>
              <a:rPr lang="en-US" altLang="zh-CN" sz="2800" dirty="0"/>
              <a:t>Fixed objects that can be represented by a point (health facility, village, school, …)</a:t>
            </a:r>
          </a:p>
          <a:p>
            <a:pPr marL="457200" indent="-457200">
              <a:lnSpc>
                <a:spcPct val="90000"/>
              </a:lnSpc>
              <a:spcBef>
                <a:spcPct val="20000"/>
              </a:spcBef>
              <a:spcAft>
                <a:spcPts val="600"/>
              </a:spcAft>
              <a:buAutoNum type="arabicPeriod"/>
              <a:defRPr/>
            </a:pPr>
            <a:r>
              <a:rPr lang="en-US" altLang="zh-CN" sz="2800" dirty="0"/>
              <a:t>Fixed objects that can be represented by a line or polygons to which information/statistics can be linked (admin boundaries, road, river,…)</a:t>
            </a:r>
          </a:p>
          <a:p>
            <a:pPr marL="457200" indent="-457200">
              <a:lnSpc>
                <a:spcPct val="90000"/>
              </a:lnSpc>
              <a:spcBef>
                <a:spcPct val="20000"/>
              </a:spcBef>
              <a:spcAft>
                <a:spcPts val="600"/>
              </a:spcAft>
              <a:buAutoNum type="arabicPeriod"/>
              <a:defRPr/>
            </a:pPr>
            <a:r>
              <a:rPr lang="en-US" altLang="zh-CN" sz="2800" dirty="0"/>
              <a:t>“Mobile” objects (patients, health workers, vehicle,…)</a:t>
            </a:r>
          </a:p>
          <a:p>
            <a:pPr marL="457200" indent="-457200">
              <a:lnSpc>
                <a:spcPct val="90000"/>
              </a:lnSpc>
              <a:spcBef>
                <a:spcPct val="20000"/>
              </a:spcBef>
              <a:spcAft>
                <a:spcPts val="600"/>
              </a:spcAft>
              <a:buAutoNum type="arabicPeriod"/>
              <a:defRPr/>
            </a:pPr>
            <a:r>
              <a:rPr lang="en-US" altLang="zh-CN" sz="2800" dirty="0"/>
              <a:t>Continuous geospatial data (Digital Elevation Model (DEM), landcover,…)</a:t>
            </a:r>
            <a:endParaRPr lang="fr-CH" altLang="zh-CN" sz="2800" dirty="0"/>
          </a:p>
        </p:txBody>
      </p:sp>
      <p:sp>
        <p:nvSpPr>
          <p:cNvPr id="2" name="Title 1">
            <a:extLst>
              <a:ext uri="{FF2B5EF4-FFF2-40B4-BE49-F238E27FC236}">
                <a16:creationId xmlns:a16="http://schemas.microsoft.com/office/drawing/2014/main" id="{44D48891-70BA-D937-4D96-7E5063653FF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What</a:t>
            </a:r>
            <a:r>
              <a:rPr lang="fr-CH" dirty="0"/>
              <a:t> </a:t>
            </a:r>
            <a:r>
              <a:rPr lang="fr-CH" dirty="0" err="1"/>
              <a:t>is</a:t>
            </a:r>
            <a:r>
              <a:rPr lang="fr-CH" dirty="0"/>
              <a:t> </a:t>
            </a:r>
            <a:r>
              <a:rPr lang="fr-CH" dirty="0" err="1"/>
              <a:t>needed</a:t>
            </a:r>
            <a:r>
              <a:rPr lang="fr-CH" dirty="0"/>
              <a:t>?</a:t>
            </a:r>
            <a:endParaRPr lang="fr-CH" altLang="en-US" dirty="0"/>
          </a:p>
        </p:txBody>
      </p:sp>
    </p:spTree>
    <p:extLst>
      <p:ext uri="{BB962C8B-B14F-4D97-AF65-F5344CB8AC3E}">
        <p14:creationId xmlns:p14="http://schemas.microsoft.com/office/powerpoint/2010/main" val="1117718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2"/>
          <p:cNvSpPr>
            <a:spLocks noChangeAspect="1"/>
          </p:cNvSpPr>
          <p:nvPr/>
        </p:nvSpPr>
        <p:spPr bwMode="auto">
          <a:xfrm>
            <a:off x="2123156" y="3664790"/>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9" name="Rectangle 3"/>
          <p:cNvSpPr>
            <a:spLocks noChangeArrowheads="1"/>
          </p:cNvSpPr>
          <p:nvPr/>
        </p:nvSpPr>
        <p:spPr bwMode="auto">
          <a:xfrm>
            <a:off x="527969" y="1103487"/>
            <a:ext cx="11148093" cy="758973"/>
          </a:xfrm>
          <a:prstGeom prst="rect">
            <a:avLst/>
          </a:prstGeom>
          <a:noFill/>
          <a:ln w="9525">
            <a:noFill/>
            <a:miter lim="800000"/>
            <a:headEnd/>
            <a:tailEnd/>
          </a:ln>
        </p:spPr>
        <p:txBody>
          <a:bodyPr lIns="0" tIns="0" rIns="0" bIns="0"/>
          <a:lstStyle/>
          <a:p>
            <a:pPr marL="290513" indent="-290513">
              <a:lnSpc>
                <a:spcPct val="90000"/>
              </a:lnSpc>
              <a:spcBef>
                <a:spcPct val="20000"/>
              </a:spcBef>
              <a:defRPr/>
            </a:pPr>
            <a:r>
              <a:rPr lang="en-US" altLang="zh-CN" sz="2800" dirty="0">
                <a:cs typeface="Arial" charset="0"/>
              </a:rPr>
              <a:t>1. Fixed objects that can be represented by a point (health facility, village, school, …)</a:t>
            </a:r>
          </a:p>
          <a:p>
            <a:pPr marL="347663" indent="-347663">
              <a:lnSpc>
                <a:spcPct val="90000"/>
              </a:lnSpc>
              <a:spcBef>
                <a:spcPct val="20000"/>
              </a:spcBef>
              <a:buFont typeface="Arial" pitchFamily="34" charset="0"/>
              <a:buChar char="•"/>
              <a:defRPr/>
            </a:pPr>
            <a:endParaRPr lang="en-US" altLang="zh-CN" sz="2800" dirty="0">
              <a:cs typeface="Arial" charset="0"/>
            </a:endParaRPr>
          </a:p>
        </p:txBody>
      </p:sp>
      <p:sp>
        <p:nvSpPr>
          <p:cNvPr id="10" name="AutoShape 32"/>
          <p:cNvSpPr>
            <a:spLocks noChangeArrowheads="1"/>
          </p:cNvSpPr>
          <p:nvPr/>
        </p:nvSpPr>
        <p:spPr bwMode="auto">
          <a:xfrm>
            <a:off x="3347118" y="2776781"/>
            <a:ext cx="685800" cy="57150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pic>
        <p:nvPicPr>
          <p:cNvPr id="15" name="Picture 2" descr="C:\Users\Samsung\AppData\Local\Microsoft\Windows\INetCache\IE\I0N6AJGC\hospital[1].gif"/>
          <p:cNvPicPr>
            <a:picLocks noChangeAspect="1" noChangeArrowheads="1"/>
          </p:cNvPicPr>
          <p:nvPr/>
        </p:nvPicPr>
        <p:blipFill>
          <a:blip r:embed="rId3" cstate="print"/>
          <a:srcRect/>
          <a:stretch>
            <a:fillRect/>
          </a:stretch>
        </p:blipFill>
        <p:spPr bwMode="auto">
          <a:xfrm>
            <a:off x="1991394" y="2243381"/>
            <a:ext cx="1323975" cy="1600200"/>
          </a:xfrm>
          <a:prstGeom prst="rect">
            <a:avLst/>
          </a:prstGeom>
          <a:noFill/>
          <a:ln w="9525">
            <a:noFill/>
            <a:miter lim="800000"/>
            <a:headEnd/>
            <a:tailEnd/>
          </a:ln>
        </p:spPr>
      </p:pic>
      <p:pic>
        <p:nvPicPr>
          <p:cNvPr id="16" name="Picture 3"/>
          <p:cNvPicPr>
            <a:picLocks noChangeAspect="1" noChangeArrowheads="1"/>
          </p:cNvPicPr>
          <p:nvPr/>
        </p:nvPicPr>
        <p:blipFill>
          <a:blip r:embed="rId4" cstate="print"/>
          <a:srcRect/>
          <a:stretch>
            <a:fillRect/>
          </a:stretch>
        </p:blipFill>
        <p:spPr bwMode="auto">
          <a:xfrm>
            <a:off x="4194844" y="2167181"/>
            <a:ext cx="1819275" cy="1779588"/>
          </a:xfrm>
          <a:prstGeom prst="rect">
            <a:avLst/>
          </a:prstGeom>
          <a:noFill/>
          <a:ln w="9525">
            <a:noFill/>
            <a:miter lim="800000"/>
            <a:headEnd/>
            <a:tailEnd/>
          </a:ln>
        </p:spPr>
      </p:pic>
      <p:sp>
        <p:nvSpPr>
          <p:cNvPr id="17" name="Rectangle 3"/>
          <p:cNvSpPr>
            <a:spLocks noChangeArrowheads="1"/>
          </p:cNvSpPr>
          <p:nvPr/>
        </p:nvSpPr>
        <p:spPr bwMode="auto">
          <a:xfrm>
            <a:off x="6325234" y="1892898"/>
            <a:ext cx="2468563" cy="928687"/>
          </a:xfrm>
          <a:prstGeom prst="rect">
            <a:avLst/>
          </a:prstGeom>
          <a:noFill/>
          <a:ln w="9525">
            <a:noFill/>
            <a:miter lim="800000"/>
            <a:headEnd/>
            <a:tailEnd/>
          </a:ln>
        </p:spPr>
        <p:txBody>
          <a:bodyPr lIns="0" tIns="0" rIns="0" bIns="0"/>
          <a:lstStyle/>
          <a:p>
            <a:pPr algn="ctr">
              <a:lnSpc>
                <a:spcPct val="90000"/>
              </a:lnSpc>
              <a:spcBef>
                <a:spcPct val="20000"/>
              </a:spcBef>
              <a:defRPr/>
            </a:pPr>
            <a:r>
              <a:rPr lang="en-US" altLang="zh-CN" dirty="0">
                <a:cs typeface="Arial" charset="0"/>
              </a:rPr>
              <a:t>Master list with </a:t>
            </a:r>
            <a:r>
              <a:rPr lang="en-US" altLang="zh-CN" u="sng" dirty="0">
                <a:cs typeface="Arial" charset="0"/>
              </a:rPr>
              <a:t>unique identifier, admin divisions </a:t>
            </a:r>
            <a:r>
              <a:rPr lang="en-US" altLang="zh-CN" dirty="0">
                <a:cs typeface="Arial" charset="0"/>
              </a:rPr>
              <a:t>and </a:t>
            </a:r>
            <a:r>
              <a:rPr lang="en-US" altLang="zh-CN" u="sng" dirty="0">
                <a:cs typeface="Arial" charset="0"/>
              </a:rPr>
              <a:t>geographic coordinates</a:t>
            </a:r>
          </a:p>
        </p:txBody>
      </p:sp>
      <p:sp>
        <p:nvSpPr>
          <p:cNvPr id="18" name="AutoShape 32"/>
          <p:cNvSpPr>
            <a:spLocks noChangeArrowheads="1"/>
          </p:cNvSpPr>
          <p:nvPr/>
        </p:nvSpPr>
        <p:spPr bwMode="auto">
          <a:xfrm rot="7254995">
            <a:off x="6427662" y="3388762"/>
            <a:ext cx="1174750" cy="509588"/>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pic>
        <p:nvPicPr>
          <p:cNvPr id="19" name="Picture 4" descr="Figure_3"/>
          <p:cNvPicPr>
            <a:picLocks noChangeAspect="1" noChangeArrowheads="1"/>
          </p:cNvPicPr>
          <p:nvPr/>
        </p:nvPicPr>
        <p:blipFill>
          <a:blip r:embed="rId5" cstate="print"/>
          <a:srcRect/>
          <a:stretch>
            <a:fillRect/>
          </a:stretch>
        </p:blipFill>
        <p:spPr bwMode="auto">
          <a:xfrm>
            <a:off x="7884168" y="4800992"/>
            <a:ext cx="1333500" cy="1447800"/>
          </a:xfrm>
          <a:prstGeom prst="rect">
            <a:avLst/>
          </a:prstGeom>
          <a:noFill/>
          <a:ln w="9525">
            <a:noFill/>
            <a:miter lim="800000"/>
            <a:headEnd/>
            <a:tailEnd/>
          </a:ln>
        </p:spPr>
      </p:pic>
      <p:sp>
        <p:nvSpPr>
          <p:cNvPr id="20" name="Rectangle 3"/>
          <p:cNvSpPr>
            <a:spLocks noChangeArrowheads="1"/>
          </p:cNvSpPr>
          <p:nvPr/>
        </p:nvSpPr>
        <p:spPr bwMode="auto">
          <a:xfrm>
            <a:off x="4032918" y="4347240"/>
            <a:ext cx="3923258" cy="533400"/>
          </a:xfrm>
          <a:prstGeom prst="rect">
            <a:avLst/>
          </a:prstGeom>
          <a:noFill/>
          <a:ln w="9525">
            <a:noFill/>
            <a:miter lim="800000"/>
            <a:headEnd/>
            <a:tailEnd/>
          </a:ln>
        </p:spPr>
        <p:txBody>
          <a:bodyPr lIns="0" tIns="0" rIns="0" bIns="0"/>
          <a:lstStyle/>
          <a:p>
            <a:pPr algn="ctr">
              <a:lnSpc>
                <a:spcPct val="90000"/>
              </a:lnSpc>
              <a:spcBef>
                <a:spcPct val="20000"/>
              </a:spcBef>
              <a:defRPr/>
            </a:pPr>
            <a:r>
              <a:rPr lang="en-US" altLang="zh-CN" dirty="0">
                <a:cs typeface="Arial" charset="0"/>
              </a:rPr>
              <a:t>Unique identifier included in the statistics/information table</a:t>
            </a:r>
          </a:p>
        </p:txBody>
      </p:sp>
      <p:sp>
        <p:nvSpPr>
          <p:cNvPr id="21" name="AutoShape 32"/>
          <p:cNvSpPr>
            <a:spLocks noChangeArrowheads="1"/>
          </p:cNvSpPr>
          <p:nvPr/>
        </p:nvSpPr>
        <p:spPr bwMode="auto">
          <a:xfrm rot="3677218">
            <a:off x="7681391" y="3512429"/>
            <a:ext cx="1243251" cy="43815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sp>
        <p:nvSpPr>
          <p:cNvPr id="22" name="Rectangle 3"/>
          <p:cNvSpPr>
            <a:spLocks noChangeArrowheads="1"/>
          </p:cNvSpPr>
          <p:nvPr/>
        </p:nvSpPr>
        <p:spPr bwMode="auto">
          <a:xfrm>
            <a:off x="9315363" y="4592608"/>
            <a:ext cx="1295400" cy="1359768"/>
          </a:xfrm>
          <a:prstGeom prst="rect">
            <a:avLst/>
          </a:prstGeom>
          <a:noFill/>
          <a:ln w="9525">
            <a:noFill/>
            <a:miter lim="800000"/>
            <a:headEnd/>
            <a:tailEnd/>
          </a:ln>
        </p:spPr>
        <p:txBody>
          <a:bodyPr lIns="0" tIns="0" rIns="0" bIns="0"/>
          <a:lstStyle/>
          <a:p>
            <a:pPr>
              <a:lnSpc>
                <a:spcPct val="90000"/>
              </a:lnSpc>
              <a:spcBef>
                <a:spcPct val="20000"/>
              </a:spcBef>
              <a:defRPr/>
            </a:pPr>
            <a:r>
              <a:rPr lang="en-US" altLang="zh-CN" dirty="0">
                <a:cs typeface="Arial" charset="0"/>
              </a:rPr>
              <a:t>Coordinates used to create a GIS layer (points</a:t>
            </a:r>
          </a:p>
        </p:txBody>
      </p:sp>
      <p:sp>
        <p:nvSpPr>
          <p:cNvPr id="23" name="Bent Arrow 22"/>
          <p:cNvSpPr/>
          <p:nvPr/>
        </p:nvSpPr>
        <p:spPr>
          <a:xfrm flipV="1">
            <a:off x="6106193" y="5287190"/>
            <a:ext cx="1676400" cy="609600"/>
          </a:xfrm>
          <a:prstGeom prst="ben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chemeClr val="tx1"/>
              </a:solidFill>
            </a:endParaRPr>
          </a:p>
        </p:txBody>
      </p:sp>
      <p:sp>
        <p:nvSpPr>
          <p:cNvPr id="24" name="Rectangle 3"/>
          <p:cNvSpPr>
            <a:spLocks noChangeArrowheads="1"/>
          </p:cNvSpPr>
          <p:nvPr/>
        </p:nvSpPr>
        <p:spPr bwMode="auto">
          <a:xfrm>
            <a:off x="2287257" y="5368177"/>
            <a:ext cx="3376613" cy="720750"/>
          </a:xfrm>
          <a:prstGeom prst="rect">
            <a:avLst/>
          </a:prstGeom>
          <a:noFill/>
          <a:ln w="9525">
            <a:noFill/>
            <a:miter lim="800000"/>
            <a:headEnd/>
            <a:tailEnd/>
          </a:ln>
        </p:spPr>
        <p:txBody>
          <a:bodyPr lIns="0" tIns="0" rIns="0" bIns="0"/>
          <a:lstStyle/>
          <a:p>
            <a:pPr>
              <a:lnSpc>
                <a:spcPct val="90000"/>
              </a:lnSpc>
              <a:spcBef>
                <a:spcPct val="20000"/>
              </a:spcBef>
              <a:defRPr/>
            </a:pPr>
            <a:r>
              <a:rPr lang="en-US" altLang="zh-CN" dirty="0">
                <a:cs typeface="Arial" charset="0"/>
              </a:rPr>
              <a:t>Unique identifier allows joining the statistics/information with the map</a:t>
            </a:r>
          </a:p>
        </p:txBody>
      </p:sp>
      <p:pic>
        <p:nvPicPr>
          <p:cNvPr id="25" name="Picture 4"/>
          <p:cNvPicPr>
            <a:picLocks noChangeAspect="1" noChangeArrowheads="1"/>
          </p:cNvPicPr>
          <p:nvPr/>
        </p:nvPicPr>
        <p:blipFill>
          <a:blip r:embed="rId6" cstate="print"/>
          <a:srcRect/>
          <a:stretch>
            <a:fillRect/>
          </a:stretch>
        </p:blipFill>
        <p:spPr bwMode="auto">
          <a:xfrm>
            <a:off x="9397081" y="2265606"/>
            <a:ext cx="1143000" cy="1174750"/>
          </a:xfrm>
          <a:prstGeom prst="rect">
            <a:avLst/>
          </a:prstGeom>
          <a:noFill/>
          <a:ln w="9525">
            <a:solidFill>
              <a:schemeClr val="tx1"/>
            </a:solidFill>
            <a:miter lim="800000"/>
            <a:headEnd/>
            <a:tailEnd/>
          </a:ln>
        </p:spPr>
      </p:pic>
      <p:sp>
        <p:nvSpPr>
          <p:cNvPr id="26" name="AutoShape 32"/>
          <p:cNvSpPr>
            <a:spLocks noChangeArrowheads="1"/>
          </p:cNvSpPr>
          <p:nvPr/>
        </p:nvSpPr>
        <p:spPr bwMode="auto">
          <a:xfrm>
            <a:off x="8777956" y="2503732"/>
            <a:ext cx="601662" cy="487363"/>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sp>
        <p:nvSpPr>
          <p:cNvPr id="2" name="Title 1">
            <a:extLst>
              <a:ext uri="{FF2B5EF4-FFF2-40B4-BE49-F238E27FC236}">
                <a16:creationId xmlns:a16="http://schemas.microsoft.com/office/drawing/2014/main" id="{9D1A56CD-3001-CE93-C082-AE72B6DA7146}"/>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What</a:t>
            </a:r>
            <a:r>
              <a:rPr lang="fr-CH" dirty="0"/>
              <a:t> </a:t>
            </a:r>
            <a:r>
              <a:rPr lang="fr-CH" dirty="0" err="1"/>
              <a:t>is</a:t>
            </a:r>
            <a:r>
              <a:rPr lang="fr-CH" dirty="0"/>
              <a:t> </a:t>
            </a:r>
            <a:r>
              <a:rPr lang="fr-CH" dirty="0" err="1"/>
              <a:t>needed</a:t>
            </a:r>
            <a:r>
              <a:rPr lang="fr-CH" dirty="0"/>
              <a:t>?</a:t>
            </a:r>
            <a:endParaRPr lang="fr-CH" altLang="en-US" dirty="0"/>
          </a:p>
        </p:txBody>
      </p:sp>
    </p:spTree>
    <p:extLst>
      <p:ext uri="{BB962C8B-B14F-4D97-AF65-F5344CB8AC3E}">
        <p14:creationId xmlns:p14="http://schemas.microsoft.com/office/powerpoint/2010/main" val="216435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531569" y="1108191"/>
            <a:ext cx="11144494" cy="1049916"/>
          </a:xfrm>
          <a:prstGeom prst="rect">
            <a:avLst/>
          </a:prstGeom>
          <a:noFill/>
          <a:ln w="9525">
            <a:noFill/>
            <a:miter lim="800000"/>
            <a:headEnd/>
            <a:tailEnd/>
          </a:ln>
        </p:spPr>
        <p:txBody>
          <a:bodyPr lIns="0" tIns="0" rIns="0" bIns="0"/>
          <a:lstStyle/>
          <a:p>
            <a:pPr marL="290513" indent="-290513">
              <a:lnSpc>
                <a:spcPct val="90000"/>
              </a:lnSpc>
              <a:spcBef>
                <a:spcPct val="20000"/>
              </a:spcBef>
              <a:defRPr/>
            </a:pPr>
            <a:r>
              <a:rPr lang="en-US" altLang="zh-CN" sz="2600" dirty="0"/>
              <a:t>2. Objects that can be represented by a line or polygons to which information/statistics can be linked (admin boundaries, road, river,…)</a:t>
            </a:r>
          </a:p>
          <a:p>
            <a:pPr marL="347663" indent="-347663">
              <a:lnSpc>
                <a:spcPct val="90000"/>
              </a:lnSpc>
              <a:spcBef>
                <a:spcPct val="20000"/>
              </a:spcBef>
              <a:buFont typeface="Arial" pitchFamily="34" charset="0"/>
              <a:buChar char="•"/>
              <a:defRPr/>
            </a:pPr>
            <a:endParaRPr lang="en-US" altLang="zh-CN" sz="2600" dirty="0"/>
          </a:p>
        </p:txBody>
      </p:sp>
      <p:sp>
        <p:nvSpPr>
          <p:cNvPr id="27" name="AutoShape 32"/>
          <p:cNvSpPr>
            <a:spLocks noChangeArrowheads="1"/>
          </p:cNvSpPr>
          <p:nvPr/>
        </p:nvSpPr>
        <p:spPr bwMode="auto">
          <a:xfrm>
            <a:off x="3987970" y="2764666"/>
            <a:ext cx="594509" cy="479484"/>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sp>
        <p:nvSpPr>
          <p:cNvPr id="28" name="Rectangle 3"/>
          <p:cNvSpPr>
            <a:spLocks noChangeArrowheads="1"/>
          </p:cNvSpPr>
          <p:nvPr/>
        </p:nvSpPr>
        <p:spPr bwMode="auto">
          <a:xfrm>
            <a:off x="6796088" y="2139250"/>
            <a:ext cx="3200400" cy="6858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dirty="0">
                <a:cs typeface="Arial" charset="0"/>
              </a:rPr>
              <a:t>Complete, up-to-date master list</a:t>
            </a:r>
          </a:p>
          <a:p>
            <a:pPr>
              <a:lnSpc>
                <a:spcPct val="90000"/>
              </a:lnSpc>
              <a:spcBef>
                <a:spcPct val="20000"/>
              </a:spcBef>
              <a:defRPr/>
            </a:pPr>
            <a:r>
              <a:rPr lang="en-US" altLang="zh-CN" dirty="0">
                <a:cs typeface="Arial" charset="0"/>
              </a:rPr>
              <a:t>with  unique identifier</a:t>
            </a:r>
          </a:p>
        </p:txBody>
      </p:sp>
      <p:sp>
        <p:nvSpPr>
          <p:cNvPr id="29" name="AutoShape 32"/>
          <p:cNvSpPr>
            <a:spLocks noChangeArrowheads="1"/>
          </p:cNvSpPr>
          <p:nvPr/>
        </p:nvSpPr>
        <p:spPr bwMode="auto">
          <a:xfrm rot="6213167">
            <a:off x="7241354" y="2835376"/>
            <a:ext cx="503790" cy="454957"/>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sp>
        <p:nvSpPr>
          <p:cNvPr id="30" name="Rectangle 3"/>
          <p:cNvSpPr>
            <a:spLocks noChangeArrowheads="1"/>
          </p:cNvSpPr>
          <p:nvPr/>
        </p:nvSpPr>
        <p:spPr bwMode="auto">
          <a:xfrm>
            <a:off x="8145462" y="4184446"/>
            <a:ext cx="2264048" cy="609600"/>
          </a:xfrm>
          <a:prstGeom prst="rect">
            <a:avLst/>
          </a:prstGeom>
          <a:noFill/>
          <a:ln w="9525">
            <a:noFill/>
            <a:miter lim="800000"/>
            <a:headEnd/>
            <a:tailEnd/>
          </a:ln>
        </p:spPr>
        <p:txBody>
          <a:bodyPr lIns="0" tIns="0" rIns="0" bIns="0"/>
          <a:lstStyle/>
          <a:p>
            <a:pPr algn="ctr">
              <a:lnSpc>
                <a:spcPct val="90000"/>
              </a:lnSpc>
              <a:spcBef>
                <a:spcPct val="20000"/>
              </a:spcBef>
              <a:defRPr/>
            </a:pPr>
            <a:r>
              <a:rPr lang="en-US" altLang="zh-CN" sz="1600" dirty="0">
                <a:cs typeface="Arial" charset="0"/>
              </a:rPr>
              <a:t>identifier included in the </a:t>
            </a:r>
          </a:p>
          <a:p>
            <a:pPr algn="ctr">
              <a:lnSpc>
                <a:spcPct val="90000"/>
              </a:lnSpc>
              <a:spcBef>
                <a:spcPct val="20000"/>
              </a:spcBef>
              <a:defRPr/>
            </a:pPr>
            <a:r>
              <a:rPr lang="en-US" altLang="zh-CN" sz="1600" dirty="0">
                <a:cs typeface="Arial" charset="0"/>
              </a:rPr>
              <a:t>Statistics/information table</a:t>
            </a:r>
          </a:p>
        </p:txBody>
      </p:sp>
      <p:sp>
        <p:nvSpPr>
          <p:cNvPr id="31" name="AutoShape 32"/>
          <p:cNvSpPr>
            <a:spLocks noChangeArrowheads="1"/>
          </p:cNvSpPr>
          <p:nvPr/>
        </p:nvSpPr>
        <p:spPr bwMode="auto">
          <a:xfrm rot="2530057">
            <a:off x="2754569" y="4088706"/>
            <a:ext cx="1479102" cy="57150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sp>
        <p:nvSpPr>
          <p:cNvPr id="33" name="Rectangle 3"/>
          <p:cNvSpPr>
            <a:spLocks noChangeArrowheads="1"/>
          </p:cNvSpPr>
          <p:nvPr/>
        </p:nvSpPr>
        <p:spPr bwMode="auto">
          <a:xfrm>
            <a:off x="3315822" y="5086601"/>
            <a:ext cx="1890588" cy="498847"/>
          </a:xfrm>
          <a:prstGeom prst="rect">
            <a:avLst/>
          </a:prstGeom>
          <a:noFill/>
          <a:ln w="9525">
            <a:noFill/>
            <a:miter lim="800000"/>
            <a:headEnd/>
            <a:tailEnd/>
          </a:ln>
        </p:spPr>
        <p:txBody>
          <a:bodyPr lIns="0" tIns="0" rIns="0" bIns="0"/>
          <a:lstStyle/>
          <a:p>
            <a:pPr algn="ctr">
              <a:lnSpc>
                <a:spcPct val="90000"/>
              </a:lnSpc>
              <a:spcBef>
                <a:spcPct val="20000"/>
              </a:spcBef>
              <a:defRPr/>
            </a:pPr>
            <a:r>
              <a:rPr lang="en-US" altLang="zh-CN" sz="1600" dirty="0">
                <a:cs typeface="Arial" charset="0"/>
              </a:rPr>
              <a:t>GIS layer aligned with master list</a:t>
            </a:r>
          </a:p>
        </p:txBody>
      </p:sp>
      <p:pic>
        <p:nvPicPr>
          <p:cNvPr id="34" name="Picture 4" descr="MDO_Figure_8"/>
          <p:cNvPicPr>
            <a:picLocks noChangeAspect="1" noChangeArrowheads="1"/>
          </p:cNvPicPr>
          <p:nvPr/>
        </p:nvPicPr>
        <p:blipFill>
          <a:blip r:embed="rId3" cstate="print"/>
          <a:srcRect/>
          <a:stretch>
            <a:fillRect/>
          </a:stretch>
        </p:blipFill>
        <p:spPr bwMode="auto">
          <a:xfrm>
            <a:off x="5735960" y="4549099"/>
            <a:ext cx="1295400" cy="1314450"/>
          </a:xfrm>
          <a:prstGeom prst="rect">
            <a:avLst/>
          </a:prstGeom>
          <a:noFill/>
          <a:ln w="9525">
            <a:solidFill>
              <a:schemeClr val="tx1"/>
            </a:solidFill>
            <a:miter lim="800000"/>
            <a:headEnd/>
            <a:tailEnd/>
          </a:ln>
        </p:spPr>
      </p:pic>
      <p:sp>
        <p:nvSpPr>
          <p:cNvPr id="35" name="AutoShape 32"/>
          <p:cNvSpPr>
            <a:spLocks noChangeArrowheads="1"/>
          </p:cNvSpPr>
          <p:nvPr/>
        </p:nvSpPr>
        <p:spPr bwMode="auto">
          <a:xfrm rot="3656890">
            <a:off x="8464669" y="3167568"/>
            <a:ext cx="1293493" cy="474662"/>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sp>
        <p:nvSpPr>
          <p:cNvPr id="36" name="Rectangle 3"/>
          <p:cNvSpPr>
            <a:spLocks noChangeArrowheads="1"/>
          </p:cNvSpPr>
          <p:nvPr/>
        </p:nvSpPr>
        <p:spPr bwMode="auto">
          <a:xfrm>
            <a:off x="6513085" y="3377840"/>
            <a:ext cx="1828800" cy="533400"/>
          </a:xfrm>
          <a:prstGeom prst="rect">
            <a:avLst/>
          </a:prstGeom>
          <a:noFill/>
          <a:ln w="9525">
            <a:noFill/>
            <a:miter lim="800000"/>
            <a:headEnd/>
            <a:tailEnd/>
          </a:ln>
        </p:spPr>
        <p:txBody>
          <a:bodyPr lIns="0" tIns="0" rIns="0" bIns="0"/>
          <a:lstStyle/>
          <a:p>
            <a:pPr algn="ctr">
              <a:lnSpc>
                <a:spcPct val="90000"/>
              </a:lnSpc>
              <a:spcBef>
                <a:spcPct val="20000"/>
              </a:spcBef>
              <a:defRPr/>
            </a:pPr>
            <a:r>
              <a:rPr lang="en-US" altLang="zh-CN" sz="1600" dirty="0">
                <a:cs typeface="Arial" charset="0"/>
              </a:rPr>
              <a:t>identifier included in the attribute table of the GIS layer</a:t>
            </a:r>
          </a:p>
        </p:txBody>
      </p:sp>
      <p:pic>
        <p:nvPicPr>
          <p:cNvPr id="37" name="Picture 5"/>
          <p:cNvPicPr>
            <a:picLocks noChangeAspect="1" noChangeArrowheads="1"/>
          </p:cNvPicPr>
          <p:nvPr/>
        </p:nvPicPr>
        <p:blipFill>
          <a:blip r:embed="rId4" cstate="print"/>
          <a:srcRect/>
          <a:stretch>
            <a:fillRect/>
          </a:stretch>
        </p:blipFill>
        <p:spPr bwMode="auto">
          <a:xfrm>
            <a:off x="6193160" y="4777700"/>
            <a:ext cx="1295400" cy="1350963"/>
          </a:xfrm>
          <a:prstGeom prst="rect">
            <a:avLst/>
          </a:prstGeom>
          <a:noFill/>
          <a:ln w="9525">
            <a:solidFill>
              <a:schemeClr val="tx1"/>
            </a:solidFill>
            <a:miter lim="800000"/>
            <a:headEnd/>
            <a:tailEnd/>
          </a:ln>
        </p:spPr>
      </p:pic>
      <p:sp>
        <p:nvSpPr>
          <p:cNvPr id="38" name="Bent Arrow 37"/>
          <p:cNvSpPr/>
          <p:nvPr/>
        </p:nvSpPr>
        <p:spPr>
          <a:xfrm flipH="1" flipV="1">
            <a:off x="7581632" y="4991897"/>
            <a:ext cx="1219200" cy="609600"/>
          </a:xfrm>
          <a:prstGeom prst="ben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chemeClr val="tx1"/>
              </a:solidFill>
            </a:endParaRPr>
          </a:p>
        </p:txBody>
      </p:sp>
      <p:sp>
        <p:nvSpPr>
          <p:cNvPr id="39" name="Rectangle 3"/>
          <p:cNvSpPr>
            <a:spLocks noChangeArrowheads="1"/>
          </p:cNvSpPr>
          <p:nvPr/>
        </p:nvSpPr>
        <p:spPr bwMode="auto">
          <a:xfrm>
            <a:off x="8885771" y="5296697"/>
            <a:ext cx="1907704" cy="940033"/>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1600" dirty="0">
                <a:cs typeface="Arial" charset="0"/>
              </a:rPr>
              <a:t>Identifier allows joining the statistics/information with the GIS layer</a:t>
            </a:r>
          </a:p>
        </p:txBody>
      </p:sp>
      <p:sp>
        <p:nvSpPr>
          <p:cNvPr id="40" name="Rectangle 39"/>
          <p:cNvSpPr/>
          <p:nvPr/>
        </p:nvSpPr>
        <p:spPr>
          <a:xfrm>
            <a:off x="2376488" y="2520250"/>
            <a:ext cx="1371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41" name="Picture 3" descr="C:\Users\Samsung\AppData\Local\Microsoft\Windows\INetCache\IE\HELCTOMD\road_png_stock_by_doloresdevelde-d55c9nc[1].png"/>
          <p:cNvPicPr>
            <a:picLocks noChangeAspect="1" noChangeArrowheads="1"/>
          </p:cNvPicPr>
          <p:nvPr/>
        </p:nvPicPr>
        <p:blipFill>
          <a:blip r:embed="rId5" cstate="print"/>
          <a:srcRect/>
          <a:stretch>
            <a:fillRect/>
          </a:stretch>
        </p:blipFill>
        <p:spPr bwMode="auto">
          <a:xfrm>
            <a:off x="2376488" y="2652013"/>
            <a:ext cx="1371600" cy="1028700"/>
          </a:xfrm>
          <a:prstGeom prst="rect">
            <a:avLst/>
          </a:prstGeom>
          <a:noFill/>
          <a:ln w="9525">
            <a:solidFill>
              <a:schemeClr val="tx1"/>
            </a:solidFill>
            <a:miter lim="800000"/>
            <a:headEnd/>
            <a:tailEnd/>
          </a:ln>
        </p:spPr>
      </p:pic>
      <p:pic>
        <p:nvPicPr>
          <p:cNvPr id="42" name="Picture 4"/>
          <p:cNvPicPr>
            <a:picLocks noChangeAspect="1" noChangeArrowheads="1"/>
          </p:cNvPicPr>
          <p:nvPr/>
        </p:nvPicPr>
        <p:blipFill>
          <a:blip r:embed="rId6" cstate="print"/>
          <a:srcRect/>
          <a:stretch>
            <a:fillRect/>
          </a:stretch>
        </p:blipFill>
        <p:spPr bwMode="auto">
          <a:xfrm>
            <a:off x="1747214" y="2141345"/>
            <a:ext cx="1143000" cy="1174750"/>
          </a:xfrm>
          <a:prstGeom prst="rect">
            <a:avLst/>
          </a:prstGeom>
          <a:noFill/>
          <a:ln w="9525">
            <a:solidFill>
              <a:schemeClr val="tx1"/>
            </a:solidFill>
            <a:miter lim="800000"/>
            <a:headEnd/>
            <a:tailEnd/>
          </a:ln>
        </p:spPr>
      </p:pic>
      <p:pic>
        <p:nvPicPr>
          <p:cNvPr id="43" name="Picture 2"/>
          <p:cNvPicPr>
            <a:picLocks noChangeAspect="1" noChangeArrowheads="1"/>
          </p:cNvPicPr>
          <p:nvPr/>
        </p:nvPicPr>
        <p:blipFill>
          <a:blip r:embed="rId7" cstate="print"/>
          <a:srcRect/>
          <a:stretch>
            <a:fillRect/>
          </a:stretch>
        </p:blipFill>
        <p:spPr bwMode="auto">
          <a:xfrm>
            <a:off x="4800600" y="2246108"/>
            <a:ext cx="1606550" cy="1938338"/>
          </a:xfrm>
          <a:prstGeom prst="rect">
            <a:avLst/>
          </a:prstGeom>
          <a:noFill/>
          <a:ln w="9525">
            <a:noFill/>
            <a:miter lim="800000"/>
            <a:headEnd/>
            <a:tailEnd/>
          </a:ln>
        </p:spPr>
      </p:pic>
      <p:sp>
        <p:nvSpPr>
          <p:cNvPr id="2" name="Title 1">
            <a:extLst>
              <a:ext uri="{FF2B5EF4-FFF2-40B4-BE49-F238E27FC236}">
                <a16:creationId xmlns:a16="http://schemas.microsoft.com/office/drawing/2014/main" id="{4931E002-2E52-8450-37E2-800502307258}"/>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What</a:t>
            </a:r>
            <a:r>
              <a:rPr lang="fr-CH" dirty="0"/>
              <a:t> </a:t>
            </a:r>
            <a:r>
              <a:rPr lang="fr-CH" dirty="0" err="1"/>
              <a:t>is</a:t>
            </a:r>
            <a:r>
              <a:rPr lang="fr-CH" dirty="0"/>
              <a:t> </a:t>
            </a:r>
            <a:r>
              <a:rPr lang="fr-CH" dirty="0" err="1"/>
              <a:t>needed</a:t>
            </a:r>
            <a:r>
              <a:rPr lang="fr-CH" dirty="0"/>
              <a:t>?</a:t>
            </a:r>
            <a:endParaRPr lang="fr-CH" altLang="en-US" dirty="0"/>
          </a:p>
        </p:txBody>
      </p:sp>
    </p:spTree>
    <p:extLst>
      <p:ext uri="{BB962C8B-B14F-4D97-AF65-F5344CB8AC3E}">
        <p14:creationId xmlns:p14="http://schemas.microsoft.com/office/powerpoint/2010/main" val="1361119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noChangeArrowheads="1"/>
          </p:cNvSpPr>
          <p:nvPr/>
        </p:nvSpPr>
        <p:spPr bwMode="auto">
          <a:xfrm>
            <a:off x="527970" y="1105163"/>
            <a:ext cx="8208963" cy="749300"/>
          </a:xfrm>
          <a:prstGeom prst="rect">
            <a:avLst/>
          </a:prstGeom>
          <a:noFill/>
          <a:ln w="9525">
            <a:noFill/>
            <a:miter lim="800000"/>
            <a:headEnd/>
            <a:tailEnd/>
          </a:ln>
        </p:spPr>
        <p:txBody>
          <a:bodyPr lIns="0" tIns="0" rIns="0" bIns="0"/>
          <a:lstStyle/>
          <a:p>
            <a:pPr marL="290513" indent="-290513">
              <a:lnSpc>
                <a:spcPct val="90000"/>
              </a:lnSpc>
              <a:spcBef>
                <a:spcPct val="20000"/>
              </a:spcBef>
              <a:defRPr/>
            </a:pPr>
            <a:r>
              <a:rPr lang="en-US" altLang="zh-CN" sz="2800" dirty="0">
                <a:cs typeface="Arial" charset="0"/>
              </a:rPr>
              <a:t>3. “Mobile” objects (patients, health workers, vehicle,…)</a:t>
            </a:r>
          </a:p>
          <a:p>
            <a:pPr marL="347663" indent="-347663">
              <a:lnSpc>
                <a:spcPct val="90000"/>
              </a:lnSpc>
              <a:spcBef>
                <a:spcPct val="20000"/>
              </a:spcBef>
              <a:buFont typeface="Arial" pitchFamily="34" charset="0"/>
              <a:buChar char="•"/>
              <a:defRPr/>
            </a:pPr>
            <a:endParaRPr lang="en-US" altLang="zh-CN" sz="2800" dirty="0">
              <a:cs typeface="Arial" charset="0"/>
            </a:endParaRPr>
          </a:p>
        </p:txBody>
      </p:sp>
      <p:sp>
        <p:nvSpPr>
          <p:cNvPr id="23" name="AutoShape 32"/>
          <p:cNvSpPr>
            <a:spLocks noChangeArrowheads="1"/>
          </p:cNvSpPr>
          <p:nvPr/>
        </p:nvSpPr>
        <p:spPr bwMode="auto">
          <a:xfrm>
            <a:off x="3432175" y="2388685"/>
            <a:ext cx="685800" cy="57150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pic>
        <p:nvPicPr>
          <p:cNvPr id="24" name="Picture 2" descr="C:\Users\Samsung\AppData\Local\Microsoft\Windows\INetCache\IE\I0N6AJGC\hospital[1].gif"/>
          <p:cNvPicPr>
            <a:picLocks noChangeAspect="1" noChangeArrowheads="1"/>
          </p:cNvPicPr>
          <p:nvPr/>
        </p:nvPicPr>
        <p:blipFill>
          <a:blip r:embed="rId3" cstate="print"/>
          <a:srcRect/>
          <a:stretch>
            <a:fillRect/>
          </a:stretch>
        </p:blipFill>
        <p:spPr bwMode="auto">
          <a:xfrm>
            <a:off x="6096000" y="4404810"/>
            <a:ext cx="820738" cy="990600"/>
          </a:xfrm>
          <a:prstGeom prst="rect">
            <a:avLst/>
          </a:prstGeom>
          <a:noFill/>
          <a:ln w="9525">
            <a:noFill/>
            <a:miter lim="800000"/>
            <a:headEnd/>
            <a:tailEnd/>
          </a:ln>
        </p:spPr>
      </p:pic>
      <p:sp>
        <p:nvSpPr>
          <p:cNvPr id="25" name="Rectangle 3"/>
          <p:cNvSpPr>
            <a:spLocks noChangeArrowheads="1"/>
          </p:cNvSpPr>
          <p:nvPr/>
        </p:nvSpPr>
        <p:spPr bwMode="auto">
          <a:xfrm>
            <a:off x="6640513" y="1941010"/>
            <a:ext cx="3659188" cy="1511300"/>
          </a:xfrm>
          <a:prstGeom prst="rect">
            <a:avLst/>
          </a:prstGeom>
          <a:noFill/>
          <a:ln w="9525">
            <a:noFill/>
            <a:miter lim="800000"/>
            <a:headEnd/>
            <a:tailEnd/>
          </a:ln>
        </p:spPr>
        <p:txBody>
          <a:bodyPr lIns="0" tIns="0" rIns="0" bIns="0"/>
          <a:lstStyle/>
          <a:p>
            <a:pPr algn="ctr">
              <a:lnSpc>
                <a:spcPct val="90000"/>
              </a:lnSpc>
              <a:spcBef>
                <a:spcPct val="20000"/>
              </a:spcBef>
              <a:defRPr/>
            </a:pPr>
            <a:r>
              <a:rPr lang="en-US" altLang="zh-CN" dirty="0">
                <a:cs typeface="Arial" charset="0"/>
              </a:rPr>
              <a:t>Complete, up-to-date master list</a:t>
            </a:r>
          </a:p>
          <a:p>
            <a:pPr algn="ctr">
              <a:lnSpc>
                <a:spcPct val="90000"/>
              </a:lnSpc>
              <a:spcBef>
                <a:spcPct val="20000"/>
              </a:spcBef>
              <a:defRPr/>
            </a:pPr>
            <a:r>
              <a:rPr lang="en-US" altLang="zh-CN" dirty="0">
                <a:cs typeface="Arial" charset="0"/>
              </a:rPr>
              <a:t>with  unique identifier and fields to capture the place of care, of residence,… through other fixed object’s respective unique identifier</a:t>
            </a:r>
          </a:p>
        </p:txBody>
      </p:sp>
      <p:sp>
        <p:nvSpPr>
          <p:cNvPr id="26" name="AutoShape 32"/>
          <p:cNvSpPr>
            <a:spLocks noChangeArrowheads="1"/>
          </p:cNvSpPr>
          <p:nvPr/>
        </p:nvSpPr>
        <p:spPr bwMode="auto">
          <a:xfrm rot="7254995">
            <a:off x="6488113" y="3672973"/>
            <a:ext cx="765175" cy="50800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sp>
        <p:nvSpPr>
          <p:cNvPr id="44" name="AutoShape 32"/>
          <p:cNvSpPr>
            <a:spLocks noChangeArrowheads="1"/>
          </p:cNvSpPr>
          <p:nvPr/>
        </p:nvSpPr>
        <p:spPr bwMode="auto">
          <a:xfrm rot="3035377">
            <a:off x="8423276" y="3679323"/>
            <a:ext cx="752475" cy="43815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pic>
        <p:nvPicPr>
          <p:cNvPr id="45" name="Picture 2" descr="D:\GAIA-GEOSYSTEMS\PROJECTS\ADB\MEETINGS\AeHIN_BALI_2015\GIS_WORKSHOP\PRESENTATIONS\TN_nurse_patient_stethoscope_03.jpg"/>
          <p:cNvPicPr>
            <a:picLocks noChangeAspect="1" noChangeArrowheads="1"/>
          </p:cNvPicPr>
          <p:nvPr/>
        </p:nvPicPr>
        <p:blipFill>
          <a:blip r:embed="rId4" cstate="print"/>
          <a:srcRect/>
          <a:stretch>
            <a:fillRect/>
          </a:stretch>
        </p:blipFill>
        <p:spPr bwMode="auto">
          <a:xfrm>
            <a:off x="1757363" y="2099760"/>
            <a:ext cx="1530350" cy="1223962"/>
          </a:xfrm>
          <a:prstGeom prst="rect">
            <a:avLst/>
          </a:prstGeom>
          <a:noFill/>
          <a:ln w="9525">
            <a:noFill/>
            <a:miter lim="800000"/>
            <a:headEnd/>
            <a:tailEnd/>
          </a:ln>
        </p:spPr>
      </p:pic>
      <p:pic>
        <p:nvPicPr>
          <p:cNvPr id="46" name="Picture 3" descr="C:\Users\Samsung\AppData\Local\Microsoft\Windows\INetCache\IE\ADQUVT3B\Village_silhouette.svg[1].png"/>
          <p:cNvPicPr>
            <a:picLocks noChangeAspect="1" noChangeArrowheads="1"/>
          </p:cNvPicPr>
          <p:nvPr/>
        </p:nvPicPr>
        <p:blipFill>
          <a:blip r:embed="rId5" cstate="print"/>
          <a:srcRect/>
          <a:stretch>
            <a:fillRect/>
          </a:stretch>
        </p:blipFill>
        <p:spPr bwMode="auto">
          <a:xfrm>
            <a:off x="8896350" y="4044448"/>
            <a:ext cx="1087438" cy="912813"/>
          </a:xfrm>
          <a:prstGeom prst="rect">
            <a:avLst/>
          </a:prstGeom>
          <a:noFill/>
          <a:ln w="9525">
            <a:noFill/>
            <a:miter lim="800000"/>
            <a:headEnd/>
            <a:tailEnd/>
          </a:ln>
        </p:spPr>
      </p:pic>
      <p:pic>
        <p:nvPicPr>
          <p:cNvPr id="47" name="Picture 4"/>
          <p:cNvPicPr>
            <a:picLocks noChangeAspect="1" noChangeArrowheads="1"/>
          </p:cNvPicPr>
          <p:nvPr/>
        </p:nvPicPr>
        <p:blipFill>
          <a:blip r:embed="rId6" cstate="print"/>
          <a:srcRect/>
          <a:stretch>
            <a:fillRect/>
          </a:stretch>
        </p:blipFill>
        <p:spPr bwMode="auto">
          <a:xfrm>
            <a:off x="7464426" y="4476248"/>
            <a:ext cx="936625" cy="962025"/>
          </a:xfrm>
          <a:prstGeom prst="rect">
            <a:avLst/>
          </a:prstGeom>
          <a:noFill/>
          <a:ln w="9525">
            <a:solidFill>
              <a:schemeClr val="tx1"/>
            </a:solidFill>
            <a:miter lim="800000"/>
            <a:headEnd/>
            <a:tailEnd/>
          </a:ln>
        </p:spPr>
      </p:pic>
      <p:sp>
        <p:nvSpPr>
          <p:cNvPr id="48" name="AutoShape 32"/>
          <p:cNvSpPr>
            <a:spLocks noChangeArrowheads="1"/>
          </p:cNvSpPr>
          <p:nvPr/>
        </p:nvSpPr>
        <p:spPr bwMode="auto">
          <a:xfrm rot="5400000">
            <a:off x="7567613" y="3679323"/>
            <a:ext cx="752475" cy="43815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sp>
        <p:nvSpPr>
          <p:cNvPr id="49" name="Rectangle 3"/>
          <p:cNvSpPr>
            <a:spLocks noChangeArrowheads="1"/>
          </p:cNvSpPr>
          <p:nvPr/>
        </p:nvSpPr>
        <p:spPr bwMode="auto">
          <a:xfrm>
            <a:off x="6148389" y="5319211"/>
            <a:ext cx="720725" cy="287337"/>
          </a:xfrm>
          <a:prstGeom prst="rect">
            <a:avLst/>
          </a:prstGeom>
          <a:noFill/>
          <a:ln w="9525">
            <a:noFill/>
            <a:miter lim="800000"/>
            <a:headEnd/>
            <a:tailEnd/>
          </a:ln>
        </p:spPr>
        <p:txBody>
          <a:bodyPr lIns="0" tIns="0" rIns="0" bIns="0"/>
          <a:lstStyle/>
          <a:p>
            <a:pPr>
              <a:lnSpc>
                <a:spcPct val="90000"/>
              </a:lnSpc>
              <a:spcBef>
                <a:spcPct val="20000"/>
              </a:spcBef>
              <a:defRPr/>
            </a:pPr>
            <a:r>
              <a:rPr lang="fr-CH" altLang="zh-CN" dirty="0">
                <a:cs typeface="Arial" charset="0"/>
              </a:rPr>
              <a:t>12034</a:t>
            </a:r>
            <a:endParaRPr lang="en-US" altLang="zh-CN" dirty="0">
              <a:cs typeface="Arial" charset="0"/>
            </a:endParaRPr>
          </a:p>
        </p:txBody>
      </p:sp>
      <p:sp>
        <p:nvSpPr>
          <p:cNvPr id="50" name="Rectangle 3"/>
          <p:cNvSpPr>
            <a:spLocks noChangeArrowheads="1"/>
          </p:cNvSpPr>
          <p:nvPr/>
        </p:nvSpPr>
        <p:spPr bwMode="auto">
          <a:xfrm>
            <a:off x="9461500" y="4071436"/>
            <a:ext cx="719138" cy="287337"/>
          </a:xfrm>
          <a:prstGeom prst="rect">
            <a:avLst/>
          </a:prstGeom>
          <a:noFill/>
          <a:ln w="9525">
            <a:noFill/>
            <a:miter lim="800000"/>
            <a:headEnd/>
            <a:tailEnd/>
          </a:ln>
        </p:spPr>
        <p:txBody>
          <a:bodyPr lIns="0" tIns="0" rIns="0" bIns="0"/>
          <a:lstStyle/>
          <a:p>
            <a:pPr>
              <a:lnSpc>
                <a:spcPct val="90000"/>
              </a:lnSpc>
              <a:spcBef>
                <a:spcPct val="20000"/>
              </a:spcBef>
              <a:defRPr/>
            </a:pPr>
            <a:r>
              <a:rPr lang="fr-CH" altLang="zh-CN" dirty="0">
                <a:cs typeface="Arial" charset="0"/>
              </a:rPr>
              <a:t>Village</a:t>
            </a:r>
            <a:endParaRPr lang="en-US" altLang="zh-CN" dirty="0">
              <a:cs typeface="Arial" charset="0"/>
            </a:endParaRPr>
          </a:p>
        </p:txBody>
      </p:sp>
      <p:sp>
        <p:nvSpPr>
          <p:cNvPr id="51" name="Rectangle 50"/>
          <p:cNvSpPr/>
          <p:nvPr/>
        </p:nvSpPr>
        <p:spPr>
          <a:xfrm>
            <a:off x="7319963" y="5438272"/>
            <a:ext cx="1238250" cy="369888"/>
          </a:xfrm>
          <a:prstGeom prst="rect">
            <a:avLst/>
          </a:prstGeom>
        </p:spPr>
        <p:txBody>
          <a:bodyPr wrap="none">
            <a:spAutoFit/>
          </a:bodyPr>
          <a:lstStyle/>
          <a:p>
            <a:pPr>
              <a:defRPr/>
            </a:pPr>
            <a:r>
              <a:rPr lang="en-US" dirty="0">
                <a:cs typeface="Arial" charset="0"/>
              </a:rPr>
              <a:t>174000000</a:t>
            </a:r>
          </a:p>
        </p:txBody>
      </p:sp>
      <p:sp>
        <p:nvSpPr>
          <p:cNvPr id="52" name="Rectangle 3"/>
          <p:cNvSpPr>
            <a:spLocks noChangeArrowheads="1"/>
          </p:cNvSpPr>
          <p:nvPr/>
        </p:nvSpPr>
        <p:spPr bwMode="auto">
          <a:xfrm>
            <a:off x="8913814" y="4963611"/>
            <a:ext cx="1368425" cy="287337"/>
          </a:xfrm>
          <a:prstGeom prst="rect">
            <a:avLst/>
          </a:prstGeom>
          <a:noFill/>
          <a:ln w="9525">
            <a:noFill/>
            <a:miter lim="800000"/>
            <a:headEnd/>
            <a:tailEnd/>
          </a:ln>
        </p:spPr>
        <p:txBody>
          <a:bodyPr lIns="0" tIns="0" rIns="0" bIns="0"/>
          <a:lstStyle/>
          <a:p>
            <a:pPr>
              <a:lnSpc>
                <a:spcPct val="90000"/>
              </a:lnSpc>
              <a:spcBef>
                <a:spcPct val="20000"/>
              </a:spcBef>
              <a:defRPr/>
            </a:pPr>
            <a:r>
              <a:rPr lang="fr-CH" altLang="zh-CN" dirty="0">
                <a:cs typeface="Arial" charset="0"/>
              </a:rPr>
              <a:t>174000001</a:t>
            </a:r>
            <a:endParaRPr lang="en-US" altLang="zh-CN" dirty="0">
              <a:cs typeface="Arial" charset="0"/>
            </a:endParaRPr>
          </a:p>
        </p:txBody>
      </p:sp>
      <p:sp>
        <p:nvSpPr>
          <p:cNvPr id="53" name="Rectangle 3"/>
          <p:cNvSpPr>
            <a:spLocks noChangeArrowheads="1"/>
          </p:cNvSpPr>
          <p:nvPr/>
        </p:nvSpPr>
        <p:spPr bwMode="auto">
          <a:xfrm>
            <a:off x="1746957" y="4627783"/>
            <a:ext cx="3563938" cy="405130"/>
          </a:xfrm>
          <a:prstGeom prst="rect">
            <a:avLst/>
          </a:prstGeom>
          <a:noFill/>
          <a:ln w="9525">
            <a:noFill/>
            <a:miter lim="800000"/>
            <a:headEnd/>
            <a:tailEnd/>
          </a:ln>
        </p:spPr>
        <p:txBody>
          <a:bodyPr lIns="0" tIns="0" rIns="0" bIns="0"/>
          <a:lstStyle/>
          <a:p>
            <a:pPr>
              <a:lnSpc>
                <a:spcPct val="90000"/>
              </a:lnSpc>
              <a:spcBef>
                <a:spcPct val="20000"/>
              </a:spcBef>
              <a:defRPr/>
            </a:pPr>
            <a:r>
              <a:rPr lang="en-US" altLang="zh-CN" dirty="0">
                <a:cs typeface="Arial" charset="0"/>
              </a:rPr>
              <a:t>But you might want to track some of these objects…</a:t>
            </a:r>
          </a:p>
          <a:p>
            <a:pPr>
              <a:lnSpc>
                <a:spcPct val="90000"/>
              </a:lnSpc>
              <a:spcBef>
                <a:spcPct val="20000"/>
              </a:spcBef>
              <a:defRPr/>
            </a:pPr>
            <a:r>
              <a:rPr lang="fr-FR" altLang="zh-CN" dirty="0">
                <a:cs typeface="Arial" charset="0"/>
              </a:rPr>
              <a:t>...</a:t>
            </a:r>
            <a:endParaRPr lang="en-US" altLang="zh-CN" dirty="0">
              <a:cs typeface="Arial" charset="0"/>
            </a:endParaRPr>
          </a:p>
        </p:txBody>
      </p:sp>
      <p:pic>
        <p:nvPicPr>
          <p:cNvPr id="54" name="Picture 20" descr="gps-tracking1.jpg"/>
          <p:cNvPicPr>
            <a:picLocks noChangeAspect="1"/>
          </p:cNvPicPr>
          <p:nvPr/>
        </p:nvPicPr>
        <p:blipFill>
          <a:blip r:embed="rId7" cstate="print"/>
          <a:srcRect/>
          <a:stretch>
            <a:fillRect/>
          </a:stretch>
        </p:blipFill>
        <p:spPr bwMode="auto">
          <a:xfrm>
            <a:off x="1804989" y="5140864"/>
            <a:ext cx="3386137" cy="976313"/>
          </a:xfrm>
          <a:prstGeom prst="rect">
            <a:avLst/>
          </a:prstGeom>
          <a:noFill/>
          <a:ln w="9525">
            <a:noFill/>
            <a:miter lim="800000"/>
            <a:headEnd/>
            <a:tailEnd/>
          </a:ln>
        </p:spPr>
      </p:pic>
      <p:pic>
        <p:nvPicPr>
          <p:cNvPr id="55" name="Picture 4"/>
          <p:cNvPicPr>
            <a:picLocks noChangeAspect="1" noChangeArrowheads="1"/>
          </p:cNvPicPr>
          <p:nvPr/>
        </p:nvPicPr>
        <p:blipFill>
          <a:blip r:embed="rId8" cstate="print"/>
          <a:srcRect/>
          <a:stretch>
            <a:fillRect/>
          </a:stretch>
        </p:blipFill>
        <p:spPr bwMode="auto">
          <a:xfrm>
            <a:off x="4224338" y="2198185"/>
            <a:ext cx="2222500" cy="1439862"/>
          </a:xfrm>
          <a:prstGeom prst="rect">
            <a:avLst/>
          </a:prstGeom>
          <a:noFill/>
          <a:ln w="9525">
            <a:noFill/>
            <a:miter lim="800000"/>
            <a:headEnd/>
            <a:tailEnd/>
          </a:ln>
        </p:spPr>
      </p:pic>
      <p:pic>
        <p:nvPicPr>
          <p:cNvPr id="56" name="Picture 132" descr="eTrexBig"/>
          <p:cNvPicPr>
            <a:picLocks noChangeAspect="1" noChangeArrowheads="1"/>
          </p:cNvPicPr>
          <p:nvPr/>
        </p:nvPicPr>
        <p:blipFill>
          <a:blip r:embed="rId9" cstate="print"/>
          <a:srcRect/>
          <a:stretch>
            <a:fillRect/>
          </a:stretch>
        </p:blipFill>
        <p:spPr bwMode="auto">
          <a:xfrm>
            <a:off x="5018088" y="5305645"/>
            <a:ext cx="381000" cy="723900"/>
          </a:xfrm>
          <a:prstGeom prst="rect">
            <a:avLst/>
          </a:prstGeom>
          <a:noFill/>
          <a:ln w="9525">
            <a:noFill/>
            <a:miter lim="800000"/>
            <a:headEnd/>
            <a:tailEnd/>
          </a:ln>
        </p:spPr>
      </p:pic>
      <p:sp>
        <p:nvSpPr>
          <p:cNvPr id="2" name="Title 1">
            <a:extLst>
              <a:ext uri="{FF2B5EF4-FFF2-40B4-BE49-F238E27FC236}">
                <a16:creationId xmlns:a16="http://schemas.microsoft.com/office/drawing/2014/main" id="{6A350085-B7EC-5AE1-8E5C-3C77B6326AF6}"/>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What</a:t>
            </a:r>
            <a:r>
              <a:rPr lang="fr-CH" dirty="0"/>
              <a:t> </a:t>
            </a:r>
            <a:r>
              <a:rPr lang="fr-CH" dirty="0" err="1"/>
              <a:t>is</a:t>
            </a:r>
            <a:r>
              <a:rPr lang="fr-CH" dirty="0"/>
              <a:t> </a:t>
            </a:r>
            <a:r>
              <a:rPr lang="fr-CH" dirty="0" err="1"/>
              <a:t>needed</a:t>
            </a:r>
            <a:r>
              <a:rPr lang="fr-CH" dirty="0"/>
              <a:t>?</a:t>
            </a:r>
            <a:endParaRPr lang="fr-CH" altLang="en-US" dirty="0"/>
          </a:p>
        </p:txBody>
      </p:sp>
    </p:spTree>
    <p:extLst>
      <p:ext uri="{BB962C8B-B14F-4D97-AF65-F5344CB8AC3E}">
        <p14:creationId xmlns:p14="http://schemas.microsoft.com/office/powerpoint/2010/main" val="1252620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a:spLocks noChangeArrowheads="1"/>
          </p:cNvSpPr>
          <p:nvPr/>
        </p:nvSpPr>
        <p:spPr bwMode="auto">
          <a:xfrm>
            <a:off x="527970" y="1103760"/>
            <a:ext cx="11148093" cy="813073"/>
          </a:xfrm>
          <a:prstGeom prst="rect">
            <a:avLst/>
          </a:prstGeom>
          <a:noFill/>
          <a:ln w="9525">
            <a:noFill/>
            <a:miter lim="800000"/>
            <a:headEnd/>
            <a:tailEnd/>
          </a:ln>
        </p:spPr>
        <p:txBody>
          <a:bodyPr lIns="0" tIns="0" rIns="0" bIns="0"/>
          <a:lstStyle/>
          <a:p>
            <a:pPr marL="290513" indent="-290513">
              <a:lnSpc>
                <a:spcPct val="90000"/>
              </a:lnSpc>
              <a:spcBef>
                <a:spcPct val="20000"/>
              </a:spcBef>
              <a:defRPr/>
            </a:pPr>
            <a:r>
              <a:rPr lang="en-US" altLang="zh-CN" sz="2800" dirty="0">
                <a:cs typeface="Arial" charset="0"/>
              </a:rPr>
              <a:t>4. </a:t>
            </a:r>
            <a:r>
              <a:rPr lang="fr-FR" altLang="zh-CN" sz="2800" dirty="0" err="1">
                <a:cs typeface="Arial" charset="0"/>
              </a:rPr>
              <a:t>Continuous</a:t>
            </a:r>
            <a:r>
              <a:rPr lang="fr-FR" altLang="zh-CN" sz="2800" dirty="0">
                <a:cs typeface="Arial" charset="0"/>
              </a:rPr>
              <a:t> </a:t>
            </a:r>
            <a:r>
              <a:rPr lang="fr-FR" altLang="zh-CN" sz="2800" dirty="0" err="1">
                <a:cs typeface="Arial" charset="0"/>
              </a:rPr>
              <a:t>geospatial</a:t>
            </a:r>
            <a:r>
              <a:rPr lang="fr-FR" altLang="zh-CN" sz="2800" dirty="0">
                <a:cs typeface="Arial" charset="0"/>
              </a:rPr>
              <a:t> data (Digital </a:t>
            </a:r>
            <a:r>
              <a:rPr lang="fr-FR" altLang="zh-CN" sz="2800" dirty="0" err="1">
                <a:cs typeface="Arial" charset="0"/>
              </a:rPr>
              <a:t>Elevation</a:t>
            </a:r>
            <a:r>
              <a:rPr lang="fr-FR" altLang="zh-CN" sz="2800" dirty="0">
                <a:cs typeface="Arial" charset="0"/>
              </a:rPr>
              <a:t> Model (DEM), </a:t>
            </a:r>
            <a:r>
              <a:rPr lang="fr-FR" altLang="zh-CN" sz="2800" dirty="0" err="1">
                <a:cs typeface="Arial" charset="0"/>
              </a:rPr>
              <a:t>landcover</a:t>
            </a:r>
            <a:r>
              <a:rPr lang="fr-FR" altLang="zh-CN" sz="2800" dirty="0">
                <a:cs typeface="Arial" charset="0"/>
              </a:rPr>
              <a:t>,…)</a:t>
            </a:r>
            <a:endParaRPr lang="en-US" altLang="zh-CN" sz="2800" dirty="0">
              <a:cs typeface="Arial" charset="0"/>
            </a:endParaRPr>
          </a:p>
        </p:txBody>
      </p:sp>
      <p:pic>
        <p:nvPicPr>
          <p:cNvPr id="28" name="Picture 2" descr="KHM_Land_cover"/>
          <p:cNvPicPr>
            <a:picLocks noChangeAspect="1" noChangeArrowheads="1"/>
          </p:cNvPicPr>
          <p:nvPr/>
        </p:nvPicPr>
        <p:blipFill>
          <a:blip r:embed="rId3" cstate="print"/>
          <a:srcRect/>
          <a:stretch>
            <a:fillRect/>
          </a:stretch>
        </p:blipFill>
        <p:spPr bwMode="auto">
          <a:xfrm>
            <a:off x="2108200" y="1953122"/>
            <a:ext cx="2870200" cy="2073275"/>
          </a:xfrm>
          <a:prstGeom prst="rect">
            <a:avLst/>
          </a:prstGeom>
          <a:noFill/>
          <a:ln w="9525">
            <a:noFill/>
            <a:miter lim="800000"/>
            <a:headEnd/>
            <a:tailEnd/>
          </a:ln>
        </p:spPr>
      </p:pic>
      <p:sp>
        <p:nvSpPr>
          <p:cNvPr id="29" name="Rectangle 3"/>
          <p:cNvSpPr>
            <a:spLocks noChangeArrowheads="1"/>
          </p:cNvSpPr>
          <p:nvPr/>
        </p:nvSpPr>
        <p:spPr bwMode="auto">
          <a:xfrm>
            <a:off x="4605338" y="1973387"/>
            <a:ext cx="1490663" cy="398462"/>
          </a:xfrm>
          <a:prstGeom prst="rect">
            <a:avLst/>
          </a:prstGeom>
          <a:noFill/>
          <a:ln w="9525">
            <a:noFill/>
            <a:miter lim="800000"/>
            <a:headEnd/>
            <a:tailEnd/>
          </a:ln>
        </p:spPr>
        <p:txBody>
          <a:bodyPr lIns="0" tIns="0" rIns="0" bIns="0"/>
          <a:lstStyle/>
          <a:p>
            <a:pPr>
              <a:lnSpc>
                <a:spcPct val="90000"/>
              </a:lnSpc>
              <a:spcBef>
                <a:spcPct val="20000"/>
              </a:spcBef>
              <a:defRPr/>
            </a:pPr>
            <a:r>
              <a:rPr lang="en-US" altLang="zh-CN" dirty="0">
                <a:cs typeface="Arial" charset="0"/>
              </a:rPr>
              <a:t>The GIS Layer</a:t>
            </a:r>
          </a:p>
        </p:txBody>
      </p:sp>
      <p:pic>
        <p:nvPicPr>
          <p:cNvPr id="30" name="Picture 3"/>
          <p:cNvPicPr>
            <a:picLocks noChangeAspect="1" noChangeArrowheads="1"/>
          </p:cNvPicPr>
          <p:nvPr/>
        </p:nvPicPr>
        <p:blipFill>
          <a:blip r:embed="rId4" cstate="print"/>
          <a:srcRect r="51389" b="57249"/>
          <a:stretch>
            <a:fillRect/>
          </a:stretch>
        </p:blipFill>
        <p:spPr bwMode="auto">
          <a:xfrm>
            <a:off x="6312025" y="1897703"/>
            <a:ext cx="3588321" cy="1956971"/>
          </a:xfrm>
          <a:prstGeom prst="rect">
            <a:avLst/>
          </a:prstGeom>
          <a:noFill/>
          <a:ln w="9525">
            <a:solidFill>
              <a:schemeClr val="tx1"/>
            </a:solidFill>
            <a:miter lim="800000"/>
            <a:headEnd/>
            <a:tailEnd/>
          </a:ln>
        </p:spPr>
      </p:pic>
      <p:sp>
        <p:nvSpPr>
          <p:cNvPr id="31" name="Rectangle 3"/>
          <p:cNvSpPr>
            <a:spLocks noChangeArrowheads="1"/>
          </p:cNvSpPr>
          <p:nvPr/>
        </p:nvSpPr>
        <p:spPr bwMode="auto">
          <a:xfrm>
            <a:off x="6366570" y="3989611"/>
            <a:ext cx="3916362" cy="542479"/>
          </a:xfrm>
          <a:prstGeom prst="rect">
            <a:avLst/>
          </a:prstGeom>
          <a:noFill/>
          <a:ln w="9525">
            <a:noFill/>
            <a:miter lim="800000"/>
            <a:headEnd/>
            <a:tailEnd/>
          </a:ln>
        </p:spPr>
        <p:txBody>
          <a:bodyPr lIns="0" tIns="0" rIns="0" bIns="0"/>
          <a:lstStyle/>
          <a:p>
            <a:pPr>
              <a:lnSpc>
                <a:spcPct val="90000"/>
              </a:lnSpc>
              <a:spcBef>
                <a:spcPct val="20000"/>
              </a:spcBef>
              <a:defRPr/>
            </a:pPr>
            <a:r>
              <a:rPr lang="en-US" altLang="zh-CN" dirty="0">
                <a:cs typeface="Arial" charset="0"/>
              </a:rPr>
              <a:t>The classification if not already included in the layer itself</a:t>
            </a:r>
          </a:p>
        </p:txBody>
      </p:sp>
      <p:sp>
        <p:nvSpPr>
          <p:cNvPr id="33" name="Rectangle 3"/>
          <p:cNvSpPr>
            <a:spLocks noChangeArrowheads="1"/>
          </p:cNvSpPr>
          <p:nvPr/>
        </p:nvSpPr>
        <p:spPr bwMode="auto">
          <a:xfrm>
            <a:off x="540450" y="4520057"/>
            <a:ext cx="8208963" cy="381000"/>
          </a:xfrm>
          <a:prstGeom prst="rect">
            <a:avLst/>
          </a:prstGeom>
          <a:noFill/>
          <a:ln w="9525">
            <a:noFill/>
            <a:miter lim="800000"/>
            <a:headEnd/>
            <a:tailEnd/>
          </a:ln>
        </p:spPr>
        <p:txBody>
          <a:bodyPr lIns="0" tIns="0" rIns="0" bIns="0"/>
          <a:lstStyle/>
          <a:p>
            <a:pPr marL="290513" indent="-290513">
              <a:lnSpc>
                <a:spcPct val="90000"/>
              </a:lnSpc>
              <a:spcBef>
                <a:spcPct val="20000"/>
              </a:spcBef>
              <a:defRPr/>
            </a:pPr>
            <a:r>
              <a:rPr lang="en-US" altLang="zh-CN" sz="2800" dirty="0">
                <a:cs typeface="Arial" charset="0"/>
              </a:rPr>
              <a:t>5. Basemaps</a:t>
            </a:r>
          </a:p>
          <a:p>
            <a:pPr marL="290513" indent="-290513">
              <a:lnSpc>
                <a:spcPct val="90000"/>
              </a:lnSpc>
              <a:spcBef>
                <a:spcPct val="20000"/>
              </a:spcBef>
              <a:defRPr/>
            </a:pPr>
            <a:endParaRPr lang="en-US" altLang="zh-CN" sz="2800" dirty="0">
              <a:cs typeface="Arial" charset="0"/>
            </a:endParaRPr>
          </a:p>
          <a:p>
            <a:pPr marL="347663" indent="-347663">
              <a:lnSpc>
                <a:spcPct val="90000"/>
              </a:lnSpc>
              <a:spcBef>
                <a:spcPct val="20000"/>
              </a:spcBef>
              <a:buFont typeface="Arial" pitchFamily="34" charset="0"/>
              <a:buChar char="•"/>
              <a:defRPr/>
            </a:pPr>
            <a:endParaRPr lang="en-US" altLang="zh-CN" sz="2800" dirty="0">
              <a:cs typeface="Arial" charset="0"/>
            </a:endParaRPr>
          </a:p>
        </p:txBody>
      </p:sp>
      <p:sp>
        <p:nvSpPr>
          <p:cNvPr id="34" name="Rectangle 3"/>
          <p:cNvSpPr>
            <a:spLocks noChangeArrowheads="1"/>
          </p:cNvSpPr>
          <p:nvPr/>
        </p:nvSpPr>
        <p:spPr bwMode="auto">
          <a:xfrm>
            <a:off x="1159823" y="5197473"/>
            <a:ext cx="10516240" cy="686494"/>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cs typeface="Arial" charset="0"/>
              </a:rPr>
              <a:t>Nothing needed except the access to the basemap layer which is most likely going to be through internet </a:t>
            </a:r>
          </a:p>
        </p:txBody>
      </p:sp>
      <p:sp>
        <p:nvSpPr>
          <p:cNvPr id="2" name="Title 1">
            <a:extLst>
              <a:ext uri="{FF2B5EF4-FFF2-40B4-BE49-F238E27FC236}">
                <a16:creationId xmlns:a16="http://schemas.microsoft.com/office/drawing/2014/main" id="{3D12E96B-DE04-2559-4BBE-6701BC8289FD}"/>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What</a:t>
            </a:r>
            <a:r>
              <a:rPr lang="fr-CH" dirty="0"/>
              <a:t> </a:t>
            </a:r>
            <a:r>
              <a:rPr lang="fr-CH" dirty="0" err="1"/>
              <a:t>is</a:t>
            </a:r>
            <a:r>
              <a:rPr lang="fr-CH" dirty="0"/>
              <a:t> </a:t>
            </a:r>
            <a:r>
              <a:rPr lang="fr-CH" dirty="0" err="1"/>
              <a:t>needed</a:t>
            </a:r>
            <a:r>
              <a:rPr lang="fr-CH" dirty="0"/>
              <a:t>?</a:t>
            </a:r>
            <a:endParaRPr lang="fr-CH" altLang="en-US" dirty="0"/>
          </a:p>
        </p:txBody>
      </p:sp>
    </p:spTree>
    <p:extLst>
      <p:ext uri="{BB962C8B-B14F-4D97-AF65-F5344CB8AC3E}">
        <p14:creationId xmlns:p14="http://schemas.microsoft.com/office/powerpoint/2010/main" val="2943994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noChangeAspect="1"/>
          </p:cNvPicPr>
          <p:nvPr/>
        </p:nvPicPr>
        <p:blipFill>
          <a:blip r:embed="rId3" cstate="print"/>
          <a:srcRect/>
          <a:stretch>
            <a:fillRect/>
          </a:stretch>
        </p:blipFill>
        <p:spPr>
          <a:xfrm>
            <a:off x="1631505" y="1776956"/>
            <a:ext cx="2170113" cy="4351338"/>
          </a:xfrm>
          <a:prstGeom prst="rect">
            <a:avLst/>
          </a:prstGeom>
        </p:spPr>
      </p:pic>
      <p:pic>
        <p:nvPicPr>
          <p:cNvPr id="13" name="Picture 5"/>
          <p:cNvPicPr>
            <a:picLocks noChangeAspect="1"/>
          </p:cNvPicPr>
          <p:nvPr/>
        </p:nvPicPr>
        <p:blipFill>
          <a:blip r:embed="rId4" cstate="print"/>
          <a:srcRect l="-388" t="549" r="53539" b="346"/>
          <a:stretch>
            <a:fillRect/>
          </a:stretch>
        </p:blipFill>
        <p:spPr bwMode="auto">
          <a:xfrm>
            <a:off x="4583833" y="2209004"/>
            <a:ext cx="2931435" cy="3381350"/>
          </a:xfrm>
          <a:prstGeom prst="rect">
            <a:avLst/>
          </a:prstGeom>
          <a:noFill/>
          <a:ln w="9525">
            <a:noFill/>
            <a:miter lim="800000"/>
            <a:headEnd/>
            <a:tailEnd/>
          </a:ln>
        </p:spPr>
      </p:pic>
      <p:pic>
        <p:nvPicPr>
          <p:cNvPr id="14" name="Picture 6"/>
          <p:cNvPicPr>
            <a:picLocks noChangeAspect="1"/>
          </p:cNvPicPr>
          <p:nvPr/>
        </p:nvPicPr>
        <p:blipFill>
          <a:blip r:embed="rId5" cstate="print"/>
          <a:srcRect/>
          <a:stretch>
            <a:fillRect/>
          </a:stretch>
        </p:blipFill>
        <p:spPr bwMode="auto">
          <a:xfrm>
            <a:off x="8687195" y="1707107"/>
            <a:ext cx="2171700" cy="4392613"/>
          </a:xfrm>
          <a:prstGeom prst="rect">
            <a:avLst/>
          </a:prstGeom>
          <a:noFill/>
          <a:ln w="9525">
            <a:noFill/>
            <a:miter lim="800000"/>
            <a:headEnd/>
            <a:tailEnd/>
          </a:ln>
        </p:spPr>
      </p:pic>
      <p:sp>
        <p:nvSpPr>
          <p:cNvPr id="15" name="Right Arrow 14"/>
          <p:cNvSpPr/>
          <p:nvPr/>
        </p:nvSpPr>
        <p:spPr>
          <a:xfrm>
            <a:off x="7751317" y="3574007"/>
            <a:ext cx="887412" cy="72072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fr-CH" dirty="0">
              <a:solidFill>
                <a:schemeClr val="tx1"/>
              </a:solidFill>
            </a:endParaRPr>
          </a:p>
        </p:txBody>
      </p:sp>
      <p:sp>
        <p:nvSpPr>
          <p:cNvPr id="16" name="Title 1"/>
          <p:cNvSpPr txBox="1">
            <a:spLocks/>
          </p:cNvSpPr>
          <p:nvPr/>
        </p:nvSpPr>
        <p:spPr bwMode="auto">
          <a:xfrm>
            <a:off x="3503712" y="3502123"/>
            <a:ext cx="64807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fr-CH" altLang="zh-CN" sz="13800" b="1" dirty="0">
                <a:solidFill>
                  <a:srgbClr val="4F8CB5"/>
                </a:solidFill>
                <a:latin typeface="+mj-lt"/>
                <a:ea typeface="+mj-ea"/>
                <a:cs typeface="+mj-cs"/>
              </a:rPr>
              <a:t>+</a:t>
            </a:r>
            <a:endParaRPr lang="fr-CH" sz="13800" b="1" dirty="0">
              <a:solidFill>
                <a:srgbClr val="4F8CB5"/>
              </a:solidFill>
              <a:latin typeface="+mj-lt"/>
              <a:ea typeface="+mj-ea"/>
              <a:cs typeface="+mj-cs"/>
            </a:endParaRPr>
          </a:p>
        </p:txBody>
      </p:sp>
      <p:sp>
        <p:nvSpPr>
          <p:cNvPr id="17" name="Rectangle 3"/>
          <p:cNvSpPr>
            <a:spLocks noChangeArrowheads="1"/>
          </p:cNvSpPr>
          <p:nvPr/>
        </p:nvSpPr>
        <p:spPr bwMode="auto">
          <a:xfrm>
            <a:off x="525549" y="1111862"/>
            <a:ext cx="11150514" cy="741066"/>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cs typeface="Arial" charset="0"/>
              </a:rPr>
              <a:t>What you will mostly be doing is to link statistics/ information to a shapefile to create a thematic map</a:t>
            </a:r>
          </a:p>
        </p:txBody>
      </p:sp>
      <p:sp>
        <p:nvSpPr>
          <p:cNvPr id="18" name="AutoShape 32"/>
          <p:cNvSpPr>
            <a:spLocks noChangeArrowheads="1"/>
          </p:cNvSpPr>
          <p:nvPr/>
        </p:nvSpPr>
        <p:spPr bwMode="auto">
          <a:xfrm>
            <a:off x="3578185" y="5795888"/>
            <a:ext cx="504056" cy="427484"/>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fr-CH" dirty="0"/>
          </a:p>
        </p:txBody>
      </p:sp>
      <p:sp>
        <p:nvSpPr>
          <p:cNvPr id="19" name="Rectangle 3"/>
          <p:cNvSpPr>
            <a:spLocks noChangeArrowheads="1"/>
          </p:cNvSpPr>
          <p:nvPr/>
        </p:nvSpPr>
        <p:spPr bwMode="auto">
          <a:xfrm>
            <a:off x="4171786" y="5858434"/>
            <a:ext cx="4084823" cy="402248"/>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cs typeface="Arial" charset="0"/>
              </a:rPr>
              <a:t>The unique identifier is key!</a:t>
            </a:r>
          </a:p>
          <a:p>
            <a:pPr>
              <a:lnSpc>
                <a:spcPct val="90000"/>
              </a:lnSpc>
              <a:spcBef>
                <a:spcPct val="20000"/>
              </a:spcBef>
              <a:defRPr/>
            </a:pPr>
            <a:endParaRPr lang="fr-CH" altLang="zh-CN" sz="2800" dirty="0">
              <a:cs typeface="Arial" charset="0"/>
            </a:endParaRPr>
          </a:p>
        </p:txBody>
      </p:sp>
      <p:sp>
        <p:nvSpPr>
          <p:cNvPr id="2" name="Title 1">
            <a:extLst>
              <a:ext uri="{FF2B5EF4-FFF2-40B4-BE49-F238E27FC236}">
                <a16:creationId xmlns:a16="http://schemas.microsoft.com/office/drawing/2014/main" id="{7949AAE1-C6E7-9112-E112-F494D63CB6D0}"/>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What</a:t>
            </a:r>
            <a:r>
              <a:rPr lang="fr-CH" dirty="0"/>
              <a:t> </a:t>
            </a:r>
            <a:r>
              <a:rPr lang="fr-CH" dirty="0" err="1"/>
              <a:t>is</a:t>
            </a:r>
            <a:r>
              <a:rPr lang="fr-CH" dirty="0"/>
              <a:t> </a:t>
            </a:r>
            <a:r>
              <a:rPr lang="fr-CH" dirty="0" err="1"/>
              <a:t>needed</a:t>
            </a:r>
            <a:r>
              <a:rPr lang="fr-CH" dirty="0"/>
              <a:t>?</a:t>
            </a:r>
            <a:endParaRPr lang="fr-CH" altLang="en-US" dirty="0"/>
          </a:p>
        </p:txBody>
      </p:sp>
    </p:spTree>
    <p:extLst>
      <p:ext uri="{BB962C8B-B14F-4D97-AF65-F5344CB8AC3E}">
        <p14:creationId xmlns:p14="http://schemas.microsoft.com/office/powerpoint/2010/main" val="132367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41579" y="647223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8C5490D6-8476-4F9A-9D29-0EC3740DF8C6}" type="slidenum">
              <a:rPr lang="en-GB" altLang="en-US" smtClean="0"/>
              <a:pPr>
                <a:defRPr/>
              </a:pPr>
              <a:t>9</a:t>
            </a:fld>
            <a:endParaRPr lang="en-GB" altLang="en-US">
              <a:solidFill>
                <a:schemeClr val="tx1"/>
              </a:solidFill>
            </a:endParaRPr>
          </a:p>
        </p:txBody>
      </p:sp>
      <p:sp>
        <p:nvSpPr>
          <p:cNvPr id="9" name="Title 1"/>
          <p:cNvSpPr txBox="1">
            <a:spLocks/>
          </p:cNvSpPr>
          <p:nvPr/>
        </p:nvSpPr>
        <p:spPr>
          <a:xfrm>
            <a:off x="521634" y="1106276"/>
            <a:ext cx="3747016" cy="6191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pPr>
            <a:r>
              <a:rPr lang="fr-CH" altLang="zh-CN" sz="2800" dirty="0" err="1">
                <a:latin typeface="+mn-lt"/>
              </a:rPr>
              <a:t>Proper</a:t>
            </a:r>
            <a:r>
              <a:rPr lang="fr-CH" altLang="zh-CN" sz="2800" dirty="0">
                <a:latin typeface="+mn-lt"/>
              </a:rPr>
              <a:t> data structure</a:t>
            </a:r>
            <a:endParaRPr lang="fr-CH" sz="2800" dirty="0">
              <a:latin typeface="+mn-lt"/>
            </a:endParaRPr>
          </a:p>
        </p:txBody>
      </p:sp>
      <p:sp>
        <p:nvSpPr>
          <p:cNvPr id="6" name="Content Placeholder 2"/>
          <p:cNvSpPr txBox="1">
            <a:spLocks/>
          </p:cNvSpPr>
          <p:nvPr/>
        </p:nvSpPr>
        <p:spPr>
          <a:xfrm>
            <a:off x="1017165" y="1737432"/>
            <a:ext cx="10658897" cy="4351338"/>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0000"/>
              </a:lnSpc>
              <a:spcBef>
                <a:spcPts val="600"/>
              </a:spcBef>
              <a:spcAft>
                <a:spcPts val="600"/>
              </a:spcAft>
            </a:pPr>
            <a:r>
              <a:rPr lang="fr-CH" altLang="en-US" dirty="0"/>
              <a:t>GIS software </a:t>
            </a:r>
            <a:r>
              <a:rPr lang="fr-CH" altLang="en-US" dirty="0" err="1"/>
              <a:t>expects</a:t>
            </a:r>
            <a:r>
              <a:rPr lang="fr-CH" altLang="en-US" dirty="0"/>
              <a:t>:</a:t>
            </a:r>
          </a:p>
          <a:p>
            <a:pPr marL="457200" lvl="1">
              <a:lnSpc>
                <a:spcPct val="100000"/>
              </a:lnSpc>
              <a:spcBef>
                <a:spcPts val="600"/>
              </a:spcBef>
              <a:spcAft>
                <a:spcPts val="600"/>
              </a:spcAft>
            </a:pPr>
            <a:r>
              <a:rPr lang="en-US" altLang="en-US" sz="2800" dirty="0"/>
              <a:t>Well-formatted data organized in rows and columns</a:t>
            </a:r>
            <a:r>
              <a:rPr lang="fr-CH" altLang="en-US" sz="2800" dirty="0"/>
              <a:t>:</a:t>
            </a:r>
          </a:p>
          <a:p>
            <a:pPr marL="914400" lvl="2">
              <a:lnSpc>
                <a:spcPct val="100000"/>
              </a:lnSpc>
              <a:spcBef>
                <a:spcPts val="600"/>
              </a:spcBef>
              <a:spcAft>
                <a:spcPts val="600"/>
              </a:spcAft>
            </a:pPr>
            <a:r>
              <a:rPr lang="en-US" altLang="en-US" sz="2800" dirty="0"/>
              <a:t>One record (health establishment, village, etc.) per line</a:t>
            </a:r>
          </a:p>
          <a:p>
            <a:pPr marL="914400" lvl="2">
              <a:lnSpc>
                <a:spcPct val="100000"/>
              </a:lnSpc>
              <a:spcBef>
                <a:spcPts val="600"/>
              </a:spcBef>
              <a:spcAft>
                <a:spcPts val="600"/>
              </a:spcAft>
            </a:pPr>
            <a:r>
              <a:rPr lang="fr-CH" altLang="en-US" sz="2800" dirty="0"/>
              <a:t>One </a:t>
            </a:r>
            <a:r>
              <a:rPr lang="fr-CH" altLang="en-US" sz="2800" dirty="0" err="1"/>
              <a:t>statistic</a:t>
            </a:r>
            <a:r>
              <a:rPr lang="fr-CH" altLang="en-US" sz="2800" dirty="0"/>
              <a:t> per </a:t>
            </a:r>
            <a:r>
              <a:rPr lang="fr-CH" altLang="en-US" sz="2800" dirty="0" err="1"/>
              <a:t>column</a:t>
            </a:r>
            <a:endParaRPr lang="fr-CH" altLang="en-US" sz="2800" dirty="0"/>
          </a:p>
          <a:p>
            <a:pPr marL="457200" lvl="1">
              <a:lnSpc>
                <a:spcPct val="100000"/>
              </a:lnSpc>
              <a:spcBef>
                <a:spcPts val="600"/>
              </a:spcBef>
              <a:spcAft>
                <a:spcPts val="600"/>
              </a:spcAft>
            </a:pPr>
            <a:r>
              <a:rPr lang="en-US" altLang="en-US" sz="2800" dirty="0"/>
              <a:t>Using the same unique identifier as in the GIS layer attribute table</a:t>
            </a:r>
            <a:endParaRPr lang="fr-CH" altLang="en-US" sz="2800" dirty="0"/>
          </a:p>
          <a:p>
            <a:pPr marL="914400" lvl="2">
              <a:lnSpc>
                <a:spcPct val="100000"/>
              </a:lnSpc>
              <a:spcBef>
                <a:spcPts val="600"/>
              </a:spcBef>
              <a:spcAft>
                <a:spcPts val="600"/>
              </a:spcAft>
            </a:pPr>
            <a:r>
              <a:rPr lang="en-US" altLang="en-US" sz="2800" dirty="0"/>
              <a:t>It is important to use the unique ID of the master list</a:t>
            </a:r>
          </a:p>
          <a:p>
            <a:pPr marL="457200" lvl="1">
              <a:lnSpc>
                <a:spcPct val="100000"/>
              </a:lnSpc>
            </a:pPr>
            <a:endParaRPr lang="fr-CH" altLang="en-US" sz="2800" dirty="0"/>
          </a:p>
        </p:txBody>
      </p:sp>
      <p:sp>
        <p:nvSpPr>
          <p:cNvPr id="3" name="Title 1">
            <a:extLst>
              <a:ext uri="{FF2B5EF4-FFF2-40B4-BE49-F238E27FC236}">
                <a16:creationId xmlns:a16="http://schemas.microsoft.com/office/drawing/2014/main" id="{BDE5F534-BB15-DC77-8B5E-BCFE0A4687D0}"/>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Preparation</a:t>
            </a:r>
            <a:r>
              <a:rPr lang="fr-CH" dirty="0"/>
              <a:t> of </a:t>
            </a:r>
            <a:r>
              <a:rPr lang="fr-CH" dirty="0" err="1"/>
              <a:t>statistical</a:t>
            </a:r>
            <a:r>
              <a:rPr lang="fr-CH" dirty="0"/>
              <a:t> data</a:t>
            </a:r>
            <a:endParaRPr lang="fr-CH" altLang="en-US" dirty="0"/>
          </a:p>
        </p:txBody>
      </p:sp>
    </p:spTree>
    <p:extLst>
      <p:ext uri="{BB962C8B-B14F-4D97-AF65-F5344CB8AC3E}">
        <p14:creationId xmlns:p14="http://schemas.microsoft.com/office/powerpoint/2010/main" val="4763053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d77ab39-99b3-4b56-8024-34505d31c567"/>
</p:tagLst>
</file>

<file path=ppt/theme/theme1.xml><?xml version="1.0" encoding="utf-8"?>
<a:theme xmlns:a="http://schemas.openxmlformats.org/drawingml/2006/main" name="MORU E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 Epi NEW 4_3 191018.potx" id="{98E674E4-836A-45AF-B6ED-DC325EA403FB}" vid="{9AECCC77-F4DD-49CF-91A4-43ED9B9F4A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GF_IDN_MORU-HGL_ve1</Template>
  <TotalTime>13238</TotalTime>
  <Words>1189</Words>
  <Application>Microsoft Office PowerPoint</Application>
  <PresentationFormat>Widescreen</PresentationFormat>
  <Paragraphs>127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MORU Epi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Izay Pantanilla</dc:creator>
  <cp:lastModifiedBy>Steeve Ebener</cp:lastModifiedBy>
  <cp:revision>201</cp:revision>
  <dcterms:created xsi:type="dcterms:W3CDTF">2021-09-02T13:03:17Z</dcterms:created>
  <dcterms:modified xsi:type="dcterms:W3CDTF">2024-06-28T03:54:29Z</dcterms:modified>
</cp:coreProperties>
</file>