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5"/>
  </p:notesMasterIdLst>
  <p:sldIdLst>
    <p:sldId id="278" r:id="rId2"/>
    <p:sldId id="310" r:id="rId3"/>
    <p:sldId id="311" r:id="rId4"/>
    <p:sldId id="312" r:id="rId5"/>
    <p:sldId id="2689" r:id="rId6"/>
    <p:sldId id="2690" r:id="rId7"/>
    <p:sldId id="290" r:id="rId8"/>
    <p:sldId id="2694" r:id="rId9"/>
    <p:sldId id="2695" r:id="rId10"/>
    <p:sldId id="2696" r:id="rId11"/>
    <p:sldId id="2697" r:id="rId12"/>
    <p:sldId id="2698" r:id="rId13"/>
    <p:sldId id="2699" r:id="rId14"/>
    <p:sldId id="2691" r:id="rId15"/>
    <p:sldId id="313" r:id="rId16"/>
    <p:sldId id="292" r:id="rId17"/>
    <p:sldId id="293" r:id="rId18"/>
    <p:sldId id="2700" r:id="rId19"/>
    <p:sldId id="295" r:id="rId20"/>
    <p:sldId id="2701" r:id="rId21"/>
    <p:sldId id="297" r:id="rId22"/>
    <p:sldId id="298" r:id="rId23"/>
    <p:sldId id="299" r:id="rId24"/>
    <p:sldId id="300" r:id="rId25"/>
    <p:sldId id="301" r:id="rId26"/>
    <p:sldId id="302" r:id="rId27"/>
    <p:sldId id="2702" r:id="rId28"/>
    <p:sldId id="2703" r:id="rId29"/>
    <p:sldId id="305" r:id="rId30"/>
    <p:sldId id="306" r:id="rId31"/>
    <p:sldId id="307" r:id="rId32"/>
    <p:sldId id="308" r:id="rId33"/>
    <p:sldId id="309" r:id="rId34"/>
  </p:sldIdLst>
  <p:sldSz cx="12192000" cy="6858000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3" orient="horz" pos="482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686" userDrawn="1">
          <p15:clr>
            <a:srgbClr val="A4A3A4"/>
          </p15:clr>
        </p15:guide>
        <p15:guide id="7" pos="7355" userDrawn="1">
          <p15:clr>
            <a:srgbClr val="A4A3A4"/>
          </p15:clr>
        </p15:guide>
        <p15:guide id="8" orient="horz" pos="1389" userDrawn="1">
          <p15:clr>
            <a:srgbClr val="A4A3A4"/>
          </p15:clr>
        </p15:guide>
        <p15:guide id="9" pos="1436" userDrawn="1">
          <p15:clr>
            <a:srgbClr val="A4A3A4"/>
          </p15:clr>
        </p15:guide>
        <p15:guide id="10" pos="4339" userDrawn="1">
          <p15:clr>
            <a:srgbClr val="A4A3A4"/>
          </p15:clr>
        </p15:guide>
        <p15:guide id="11" pos="846" userDrawn="1">
          <p15:clr>
            <a:srgbClr val="A4A3A4"/>
          </p15:clr>
        </p15:guide>
        <p15:guide id="12" orient="horz" pos="261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972812-F09C-3B01-F5BD-CC2DC1A14343}" name="975" initials="" userId="S::37d9f@haenmail.onmicrosoft.com::d146c936-e6ce-4cf1-8ba5-4d0363aafcd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CB5"/>
    <a:srgbClr val="253C88"/>
    <a:srgbClr val="002147"/>
    <a:srgbClr val="7F6000"/>
    <a:srgbClr val="FE7F00"/>
    <a:srgbClr val="FF9933"/>
    <a:srgbClr val="346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5884" autoAdjust="0"/>
  </p:normalViewPr>
  <p:slideViewPr>
    <p:cSldViewPr snapToGrid="0">
      <p:cViewPr varScale="1">
        <p:scale>
          <a:sx n="107" d="100"/>
          <a:sy n="107" d="100"/>
        </p:scale>
        <p:origin x="468" y="102"/>
      </p:cViewPr>
      <p:guideLst>
        <p:guide pos="325"/>
        <p:guide orient="horz" pos="482"/>
        <p:guide pos="3840"/>
        <p:guide orient="horz" pos="686"/>
        <p:guide pos="7355"/>
        <p:guide orient="horz" pos="1389"/>
        <p:guide pos="1436"/>
        <p:guide pos="4339"/>
        <p:guide pos="846"/>
        <p:guide orient="horz" pos="26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8" d="100"/>
          <a:sy n="78" d="100"/>
        </p:scale>
        <p:origin x="1164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25442-F05A-4FC3-9A08-3A325D2C6ED9}" type="datetimeFigureOut">
              <a:rPr lang="en-GB" smtClean="0"/>
              <a:t>20/07/2024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482C6-7221-442F-AC9E-4AD7982D5D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50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259420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PH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10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858687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PH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11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376722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PH" baseline="0" dirty="0"/>
          </a:p>
          <a:p>
            <a:pPr marL="0" indent="0">
              <a:buFont typeface="Arial" pitchFamily="34" charset="0"/>
              <a:buNone/>
            </a:pPr>
            <a:endParaRPr lang="en-PH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12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92317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13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659375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14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504253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15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94002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16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5454782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17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782257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18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865322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19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181301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2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42112920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20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8071158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21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2277945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22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2583497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23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4351569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24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42875036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PH" altLang="en-US" b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25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5804863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26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8489969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27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3563477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28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8214255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29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551619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3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3342393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30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0526046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31</a:t>
            </a:fld>
            <a:endParaRPr lang="en-PH" altLang="en-US" dirty="0"/>
          </a:p>
        </p:txBody>
      </p:sp>
    </p:spTree>
    <p:extLst>
      <p:ext uri="{BB962C8B-B14F-4D97-AF65-F5344CB8AC3E}">
        <p14:creationId xmlns:p14="http://schemas.microsoft.com/office/powerpoint/2010/main" val="27284548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32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41566803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33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938555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4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14191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5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067833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6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55659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PH" altLang="en-US" b="1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7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505942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8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835190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9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790724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8E6081-24DC-EA82-A615-32E01CBB55A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‹#›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68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1344721-C66B-153B-E989-9025123B032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‹#›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49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9B34BBB-7EA0-2113-A15A-E40C8EFCFC1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‹#›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49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30AEC5-3548-4E72-9F65-B464DE7E9D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4B33C8-A600-459B-8D12-DF5499B24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5100" y="644762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86ECAE03-AA13-80EB-6C69-57C47771CD8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‹#›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310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 userDrawn="1">
  <p:cSld name="8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E85C8-4883-40CF-1F67-7F17F058479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endParaRPr lang="en-PH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64918F-0B9C-8649-9A28-22F0E333BE7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‹#›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252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0" y="1"/>
            <a:ext cx="12192000" cy="981075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TextBox 4"/>
          <p:cNvSpPr txBox="1">
            <a:spLocks noChangeArrowheads="1"/>
          </p:cNvSpPr>
          <p:nvPr userDrawn="1"/>
        </p:nvSpPr>
        <p:spPr bwMode="auto">
          <a:xfrm>
            <a:off x="425781" y="116633"/>
            <a:ext cx="1143085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chemeClr val="bg1"/>
                </a:solidFill>
                <a:latin typeface="+mn-lt"/>
              </a:rPr>
              <a:t>HIS GEO-ENABLING</a:t>
            </a:r>
          </a:p>
          <a:p>
            <a:r>
              <a:rPr lang="fr-CH" altLang="en-US" sz="2000" dirty="0">
                <a:solidFill>
                  <a:schemeClr val="bg1"/>
                </a:solidFill>
                <a:latin typeface="+mn-lt"/>
              </a:rPr>
              <a:t>A COURSE ON GEOSPATIAL DATA AND TECHNOLOGIES FOR PUBLIC HEALTH</a:t>
            </a:r>
            <a:endParaRPr lang="en-US" alt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0" y="981074"/>
            <a:ext cx="12192000" cy="5366459"/>
          </a:xfrm>
          <a:prstGeom prst="rect">
            <a:avLst/>
          </a:prstGeom>
          <a:solidFill>
            <a:srgbClr val="4F8C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7B9F2048-DB8B-F054-EFE6-7D581A0754F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4483" y="2067515"/>
            <a:ext cx="107230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chemeClr val="tx1"/>
                </a:solidFill>
                <a:latin typeface="+mn-lt"/>
                <a:ea typeface="Century Gothic" charset="0"/>
                <a:cs typeface="Century Gothic" charset="0"/>
              </a:rPr>
              <a:t>MODULE 5:</a:t>
            </a:r>
          </a:p>
          <a:p>
            <a:pPr algn="ctr"/>
            <a:r>
              <a:rPr lang="en-US" altLang="en-US" sz="3600" dirty="0">
                <a:solidFill>
                  <a:schemeClr val="tx1"/>
                </a:solidFill>
                <a:latin typeface="+mn-lt"/>
                <a:ea typeface="Century Gothic" charset="0"/>
                <a:cs typeface="Century Gothic" charset="0"/>
              </a:rPr>
              <a:t>Creating good thematic maps</a:t>
            </a:r>
          </a:p>
        </p:txBody>
      </p:sp>
    </p:spTree>
    <p:extLst>
      <p:ext uri="{BB962C8B-B14F-4D97-AF65-F5344CB8AC3E}">
        <p14:creationId xmlns:p14="http://schemas.microsoft.com/office/powerpoint/2010/main" val="2932726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7C8BCDD-8F88-4D61-5E0C-AF73BFECA87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‹#›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8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D7159A2-3E71-BC83-F5C1-7C2D089A49C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‹#›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43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58C43F3-C507-C674-0B6E-DDEC3F10E53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‹#›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7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C6B5D299-8CCB-E54B-8650-411D81E7668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‹#›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899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842C802-6E95-0C8A-B952-70FF7FE6954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‹#›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30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AFD080A-E800-CBC0-9401-B8C48D8C383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‹#›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83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75E0FDF-D4D2-8B65-F84A-2EDC832F2A8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‹#›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564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9E0CDE9-F8CF-5979-5669-F8FD2A45F63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‹#›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25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4001"/>
            <a:ext cx="12192000" cy="503999"/>
          </a:xfrm>
          <a:prstGeom prst="rect">
            <a:avLst/>
          </a:prstGeom>
          <a:solidFill>
            <a:srgbClr val="1F8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4" name="Google Shape;14;p25">
            <a:extLst>
              <a:ext uri="{FF2B5EF4-FFF2-40B4-BE49-F238E27FC236}">
                <a16:creationId xmlns:a16="http://schemas.microsoft.com/office/drawing/2014/main" id="{7FBDE19F-2291-D6B5-63B9-554F43A92BD4}"/>
              </a:ext>
            </a:extLst>
          </p:cNvPr>
          <p:cNvGrpSpPr/>
          <p:nvPr userDrawn="1"/>
        </p:nvGrpSpPr>
        <p:grpSpPr>
          <a:xfrm>
            <a:off x="3271168" y="6388135"/>
            <a:ext cx="5652303" cy="440669"/>
            <a:chOff x="3355147" y="6388135"/>
            <a:chExt cx="5652303" cy="440669"/>
          </a:xfrm>
        </p:grpSpPr>
        <p:pic>
          <p:nvPicPr>
            <p:cNvPr id="5" name="Google Shape;15;p25">
              <a:extLst>
                <a:ext uri="{FF2B5EF4-FFF2-40B4-BE49-F238E27FC236}">
                  <a16:creationId xmlns:a16="http://schemas.microsoft.com/office/drawing/2014/main" id="{855847C3-D485-4B57-70DB-642070447158}"/>
                </a:ext>
              </a:extLst>
            </p:cNvPr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4640311" y="6388135"/>
              <a:ext cx="1315116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16;p25">
              <a:extLst>
                <a:ext uri="{FF2B5EF4-FFF2-40B4-BE49-F238E27FC236}">
                  <a16:creationId xmlns:a16="http://schemas.microsoft.com/office/drawing/2014/main" id="{F3675091-E4D7-945A-03B2-F794D64B612A}"/>
                </a:ext>
              </a:extLst>
            </p:cNvPr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3355147" y="6388137"/>
              <a:ext cx="1145263" cy="4406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17;p25">
              <a:extLst>
                <a:ext uri="{FF2B5EF4-FFF2-40B4-BE49-F238E27FC236}">
                  <a16:creationId xmlns:a16="http://schemas.microsoft.com/office/drawing/2014/main" id="{90F29BFA-1BCA-82F5-38CE-7DAD149155A6}"/>
                </a:ext>
              </a:extLst>
            </p:cNvPr>
            <p:cNvSpPr/>
            <p:nvPr/>
          </p:nvSpPr>
          <p:spPr>
            <a:xfrm>
              <a:off x="6274178" y="6419850"/>
              <a:ext cx="359569" cy="37623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" name="Google Shape;18;p25">
              <a:extLst>
                <a:ext uri="{FF2B5EF4-FFF2-40B4-BE49-F238E27FC236}">
                  <a16:creationId xmlns:a16="http://schemas.microsoft.com/office/drawing/2014/main" id="{9CF2772B-D835-6BD9-7175-19C8544C7640}"/>
                </a:ext>
              </a:extLst>
            </p:cNvPr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6218208" y="6388135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9;p25">
              <a:extLst>
                <a:ext uri="{FF2B5EF4-FFF2-40B4-BE49-F238E27FC236}">
                  <a16:creationId xmlns:a16="http://schemas.microsoft.com/office/drawing/2014/main" id="{CE1D9CF4-E50D-7BE5-450A-25D457E77A03}"/>
                </a:ext>
              </a:extLst>
            </p:cNvPr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6780564" y="6388135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0;p25">
              <a:extLst>
                <a:ext uri="{FF2B5EF4-FFF2-40B4-BE49-F238E27FC236}">
                  <a16:creationId xmlns:a16="http://schemas.microsoft.com/office/drawing/2014/main" id="{F10CAD31-C71E-6931-5E5D-B5859BBB12D8}"/>
                </a:ext>
              </a:extLst>
            </p:cNvPr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7314345" y="6388135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;p25">
              <a:extLst>
                <a:ext uri="{FF2B5EF4-FFF2-40B4-BE49-F238E27FC236}">
                  <a16:creationId xmlns:a16="http://schemas.microsoft.com/office/drawing/2014/main" id="{2EA9C715-9F29-23CB-F180-1F309395E6C5}"/>
                </a:ext>
              </a:extLst>
            </p:cNvPr>
            <p:cNvPicPr preferRelativeResize="0"/>
            <p:nvPr/>
          </p:nvPicPr>
          <p:blipFill rotWithShape="1">
            <a:blip r:embed="rId21">
              <a:alphaModFix/>
            </a:blip>
            <a:srcRect l="54857" t="50670" r="16315" b="29323"/>
            <a:stretch/>
          </p:blipFill>
          <p:spPr>
            <a:xfrm>
              <a:off x="7861628" y="6389638"/>
              <a:ext cx="1145822" cy="43740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8991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6" r:id="rId13"/>
    <p:sldLayoutId id="2147483687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geolab.net/DOCUMENTS/Guide_HGLC_Part2_6_1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healthgeolab.net/DOCUMENTS/Guide_HGLC_Part2_1.pdf" TargetMode="Externa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jp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healthgeolab.net/DOCUMENTS/Guide_HGLC_Part2_6_1.pdf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-3420888" y="1"/>
            <a:ext cx="648072" cy="692696"/>
          </a:xfrm>
          <a:prstGeom prst="rect">
            <a:avLst/>
          </a:prstGeom>
          <a:solidFill>
            <a:srgbClr val="2384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-2628800" y="0"/>
            <a:ext cx="648072" cy="692696"/>
          </a:xfrm>
          <a:prstGeom prst="rect">
            <a:avLst/>
          </a:prstGeom>
          <a:solidFill>
            <a:srgbClr val="253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-3433588" y="892175"/>
            <a:ext cx="648072" cy="692696"/>
          </a:xfrm>
          <a:prstGeom prst="rect">
            <a:avLst/>
          </a:prstGeom>
          <a:solidFill>
            <a:srgbClr val="001C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-2654200" y="896020"/>
            <a:ext cx="648072" cy="692696"/>
          </a:xfrm>
          <a:prstGeom prst="rect">
            <a:avLst/>
          </a:prstGeom>
          <a:solidFill>
            <a:srgbClr val="1B3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-3454796" y="1700808"/>
            <a:ext cx="648072" cy="692696"/>
          </a:xfrm>
          <a:prstGeom prst="rect">
            <a:avLst/>
          </a:prstGeom>
          <a:solidFill>
            <a:srgbClr val="3398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-2666900" y="1700808"/>
            <a:ext cx="648072" cy="692696"/>
          </a:xfrm>
          <a:prstGeom prst="rect">
            <a:avLst/>
          </a:prstGeom>
          <a:solidFill>
            <a:srgbClr val="315A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-3467496" y="2492896"/>
            <a:ext cx="648072" cy="6926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-3467496" y="3420917"/>
            <a:ext cx="648072" cy="692696"/>
          </a:xfrm>
          <a:prstGeom prst="rect">
            <a:avLst/>
          </a:prstGeom>
          <a:solidFill>
            <a:srgbClr val="3466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-2654200" y="2546363"/>
            <a:ext cx="648072" cy="692696"/>
          </a:xfrm>
          <a:prstGeom prst="rect">
            <a:avLst/>
          </a:prstGeom>
          <a:solidFill>
            <a:srgbClr val="3398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6" name="TextBox 6"/>
          <p:cNvSpPr txBox="1">
            <a:spLocks noChangeArrowheads="1"/>
          </p:cNvSpPr>
          <p:nvPr/>
        </p:nvSpPr>
        <p:spPr bwMode="auto">
          <a:xfrm>
            <a:off x="2074069" y="3731813"/>
            <a:ext cx="80438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Session </a:t>
            </a:r>
            <a:r>
              <a:rPr lang="en-US" sz="3200" dirty="0">
                <a:latin typeface="+mn-lt"/>
              </a:rPr>
              <a:t>5.1: Components of good thematic maps and the process to create them</a:t>
            </a:r>
            <a:endParaRPr lang="en-US" altLang="en-US" sz="3200" dirty="0">
              <a:latin typeface="+mn-lt"/>
              <a:ea typeface="Century Gothic" charset="0"/>
              <a:cs typeface="Century Gothic" charset="0"/>
            </a:endParaRP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734483" y="2067515"/>
            <a:ext cx="107230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chemeClr val="tx1"/>
                </a:solidFill>
                <a:latin typeface="+mn-lt"/>
                <a:ea typeface="Century Gothic" charset="0"/>
                <a:cs typeface="Century Gothic" charset="0"/>
              </a:rPr>
              <a:t>MODULE 5:</a:t>
            </a:r>
          </a:p>
          <a:p>
            <a:pPr algn="ctr"/>
            <a:r>
              <a:rPr lang="en-US" altLang="en-US" sz="3600" dirty="0">
                <a:solidFill>
                  <a:schemeClr val="tx1"/>
                </a:solidFill>
                <a:latin typeface="+mn-lt"/>
                <a:ea typeface="Century Gothic" charset="0"/>
                <a:cs typeface="Century Gothic" charset="0"/>
              </a:rPr>
              <a:t>Creating good thematic maps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6284" y="711203"/>
            <a:ext cx="4222375" cy="54656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6CF74B-0AD9-1C54-3D2C-E12747E5DF2D}"/>
              </a:ext>
            </a:extLst>
          </p:cNvPr>
          <p:cNvSpPr txBox="1">
            <a:spLocks/>
          </p:cNvSpPr>
          <p:nvPr/>
        </p:nvSpPr>
        <p:spPr bwMode="auto">
          <a:xfrm>
            <a:off x="531061" y="1089453"/>
            <a:ext cx="5152563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PH" altLang="en-US" sz="3200" b="1" dirty="0"/>
              <a:t>Is this a good thematic map?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13C45-FD59-A384-29EE-A93F2827A6C2}"/>
              </a:ext>
            </a:extLst>
          </p:cNvPr>
          <p:cNvSpPr txBox="1">
            <a:spLocks/>
          </p:cNvSpPr>
          <p:nvPr/>
        </p:nvSpPr>
        <p:spPr bwMode="auto">
          <a:xfrm>
            <a:off x="1023096" y="2217606"/>
            <a:ext cx="4570879" cy="348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9863" indent="-169863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PH" sz="2400" dirty="0"/>
              <a:t>What is missing?</a:t>
            </a:r>
          </a:p>
          <a:p>
            <a:pPr marL="169863" indent="-169863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PH" sz="2400" dirty="0"/>
              <a:t>What should/could be improved?</a:t>
            </a:r>
          </a:p>
          <a:p>
            <a:pPr marL="169863" indent="-169863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PH" sz="2400" dirty="0"/>
              <a:t>Does it contain the right amount of information?</a:t>
            </a:r>
          </a:p>
          <a:p>
            <a:pPr marL="169863" indent="-169863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PH" sz="2400" dirty="0"/>
              <a:t>Is this map useful?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D98972A-82E3-22BD-4ED1-2F9DF6C71978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/>
              <a:t>Is this a good thematic map?</a:t>
            </a:r>
            <a:endParaRPr lang="en-PH" altLang="en-US" dirty="0"/>
          </a:p>
        </p:txBody>
      </p:sp>
    </p:spTree>
    <p:extLst>
      <p:ext uri="{BB962C8B-B14F-4D97-AF65-F5344CB8AC3E}">
        <p14:creationId xmlns:p14="http://schemas.microsoft.com/office/powerpoint/2010/main" val="1026838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50034" y="711385"/>
            <a:ext cx="4224653" cy="54648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6B9AD24-3506-24A4-7708-F8077C74A9DD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/>
              <a:t>Is this a good thematic map?</a:t>
            </a:r>
            <a:endParaRPr lang="en-PH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E981DC2-7CA7-8CF8-9DBE-905BBF47814A}"/>
              </a:ext>
            </a:extLst>
          </p:cNvPr>
          <p:cNvSpPr txBox="1">
            <a:spLocks/>
          </p:cNvSpPr>
          <p:nvPr/>
        </p:nvSpPr>
        <p:spPr bwMode="auto">
          <a:xfrm>
            <a:off x="531061" y="1089453"/>
            <a:ext cx="5152563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PH" altLang="en-US" sz="3200" b="1" dirty="0"/>
              <a:t>Is this a good thematic map?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775405-AFD2-BAE9-1287-6E0BF9F2D730}"/>
              </a:ext>
            </a:extLst>
          </p:cNvPr>
          <p:cNvSpPr txBox="1">
            <a:spLocks/>
          </p:cNvSpPr>
          <p:nvPr/>
        </p:nvSpPr>
        <p:spPr bwMode="auto">
          <a:xfrm>
            <a:off x="1023096" y="2217606"/>
            <a:ext cx="4570879" cy="348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9863" indent="-169863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PH" sz="2400" dirty="0"/>
              <a:t>What is missing?</a:t>
            </a:r>
          </a:p>
          <a:p>
            <a:pPr marL="169863" indent="-169863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PH" sz="2400" dirty="0"/>
              <a:t>What should/could be improved?</a:t>
            </a:r>
          </a:p>
          <a:p>
            <a:pPr marL="169863" indent="-169863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PH" sz="2400" dirty="0"/>
              <a:t>Does it contain the right amount of information?</a:t>
            </a:r>
          </a:p>
          <a:p>
            <a:pPr marL="169863" indent="-169863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PH" sz="2400" dirty="0"/>
              <a:t>Is this map useful?</a:t>
            </a:r>
          </a:p>
        </p:txBody>
      </p:sp>
    </p:spTree>
    <p:extLst>
      <p:ext uri="{BB962C8B-B14F-4D97-AF65-F5344CB8AC3E}">
        <p14:creationId xmlns:p14="http://schemas.microsoft.com/office/powerpoint/2010/main" val="2444911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97128" y="765175"/>
            <a:ext cx="4224652" cy="5464800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0E9ED6-DB87-8266-06DC-D64C8281CDA3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/>
              <a:t>Is this a good thematic map?</a:t>
            </a:r>
            <a:endParaRPr lang="en-PH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CE151F-905B-1796-5157-64A87DF05E0B}"/>
              </a:ext>
            </a:extLst>
          </p:cNvPr>
          <p:cNvSpPr txBox="1">
            <a:spLocks/>
          </p:cNvSpPr>
          <p:nvPr/>
        </p:nvSpPr>
        <p:spPr bwMode="auto">
          <a:xfrm>
            <a:off x="531061" y="1089453"/>
            <a:ext cx="5152563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PH" altLang="en-US" sz="3200" b="1" dirty="0"/>
              <a:t>Is this a good thematic map?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81B386-DAF5-9691-A61D-9185BD40DF61}"/>
              </a:ext>
            </a:extLst>
          </p:cNvPr>
          <p:cNvSpPr txBox="1">
            <a:spLocks/>
          </p:cNvSpPr>
          <p:nvPr/>
        </p:nvSpPr>
        <p:spPr bwMode="auto">
          <a:xfrm>
            <a:off x="1023096" y="2217606"/>
            <a:ext cx="4570879" cy="348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9863" indent="-169863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PH" sz="2400" dirty="0"/>
              <a:t>What is missing?</a:t>
            </a:r>
          </a:p>
          <a:p>
            <a:pPr marL="169863" indent="-169863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PH" sz="2400" dirty="0"/>
              <a:t>What should/could be improved?</a:t>
            </a:r>
          </a:p>
          <a:p>
            <a:pPr marL="169863" indent="-169863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PH" sz="2400" dirty="0"/>
              <a:t>Does it contain the right amount of information?</a:t>
            </a:r>
          </a:p>
          <a:p>
            <a:pPr marL="169863" indent="-169863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PH" sz="2400" dirty="0"/>
              <a:t>Is this map useful?</a:t>
            </a:r>
          </a:p>
        </p:txBody>
      </p:sp>
    </p:spTree>
    <p:extLst>
      <p:ext uri="{BB962C8B-B14F-4D97-AF65-F5344CB8AC3E}">
        <p14:creationId xmlns:p14="http://schemas.microsoft.com/office/powerpoint/2010/main" val="4267769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8163" y="765175"/>
            <a:ext cx="3868146" cy="5464800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4B3F1DA-4205-4FB8-42E3-109B9F1ED21A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/>
              <a:t>Is this a good thematic map?</a:t>
            </a:r>
            <a:endParaRPr lang="en-PH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CC3127-8EB8-6362-61AC-63E1301EB5B9}"/>
              </a:ext>
            </a:extLst>
          </p:cNvPr>
          <p:cNvSpPr txBox="1">
            <a:spLocks/>
          </p:cNvSpPr>
          <p:nvPr/>
        </p:nvSpPr>
        <p:spPr bwMode="auto">
          <a:xfrm>
            <a:off x="531061" y="1089453"/>
            <a:ext cx="5152563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PH" altLang="en-US" sz="3200" b="1" dirty="0"/>
              <a:t>Is this a good thematic map?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420A642-A5EB-10D9-2AC9-D9030F0D845F}"/>
              </a:ext>
            </a:extLst>
          </p:cNvPr>
          <p:cNvSpPr txBox="1">
            <a:spLocks/>
          </p:cNvSpPr>
          <p:nvPr/>
        </p:nvSpPr>
        <p:spPr bwMode="auto">
          <a:xfrm>
            <a:off x="1023096" y="2217606"/>
            <a:ext cx="4570879" cy="348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9863" indent="-169863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PH" sz="2400" dirty="0"/>
              <a:t>What is missing?</a:t>
            </a:r>
          </a:p>
          <a:p>
            <a:pPr marL="169863" indent="-169863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PH" sz="2400" dirty="0"/>
              <a:t>What should/could be improved?</a:t>
            </a:r>
          </a:p>
          <a:p>
            <a:pPr marL="169863" indent="-169863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PH" sz="2400" dirty="0"/>
              <a:t>Does it contain the right amount of information?</a:t>
            </a:r>
          </a:p>
          <a:p>
            <a:pPr marL="169863" indent="-169863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PH" sz="2400" dirty="0"/>
              <a:t>Is this map useful?</a:t>
            </a:r>
          </a:p>
        </p:txBody>
      </p:sp>
    </p:spTree>
    <p:extLst>
      <p:ext uri="{BB962C8B-B14F-4D97-AF65-F5344CB8AC3E}">
        <p14:creationId xmlns:p14="http://schemas.microsoft.com/office/powerpoint/2010/main" val="1074145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6C098A52-797D-C576-80C8-8764AB8CED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787" t="2432" r="2265" b="2327"/>
          <a:stretch/>
        </p:blipFill>
        <p:spPr>
          <a:xfrm>
            <a:off x="2240997" y="765175"/>
            <a:ext cx="7710005" cy="5418367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23016B-7DE3-4C9B-E553-ED4A1FAAC878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/>
              <a:t>Example of good thematic map</a:t>
            </a:r>
          </a:p>
        </p:txBody>
      </p:sp>
    </p:spTree>
    <p:extLst>
      <p:ext uri="{BB962C8B-B14F-4D97-AF65-F5344CB8AC3E}">
        <p14:creationId xmlns:p14="http://schemas.microsoft.com/office/powerpoint/2010/main" val="1919446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 txBox="1">
            <a:spLocks/>
          </p:cNvSpPr>
          <p:nvPr/>
        </p:nvSpPr>
        <p:spPr>
          <a:xfrm>
            <a:off x="528174" y="1097710"/>
            <a:ext cx="4951412" cy="5159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/>
              <a:t>Three main parts of the process:</a:t>
            </a:r>
            <a:endParaRPr lang="en-PH" dirty="0"/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-4014" y="6105259"/>
            <a:ext cx="403828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PH" sz="1000" dirty="0">
                <a:hlinkClick r:id="rId3"/>
              </a:rPr>
              <a:t>https://www.healthgeolab.net/DOCUMENTS/Guide_HGLC_Part2_6_1.pdf</a:t>
            </a:r>
            <a:r>
              <a:rPr lang="en-PH" sz="1000" dirty="0"/>
              <a:t> </a:t>
            </a:r>
          </a:p>
        </p:txBody>
      </p:sp>
      <p:sp>
        <p:nvSpPr>
          <p:cNvPr id="28" name="Right Brace 27"/>
          <p:cNvSpPr/>
          <p:nvPr/>
        </p:nvSpPr>
        <p:spPr>
          <a:xfrm>
            <a:off x="6563574" y="1748289"/>
            <a:ext cx="287337" cy="914229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7138248" y="2072139"/>
            <a:ext cx="1866801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PH" sz="2800" dirty="0"/>
              <a:t>Ask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7054110" y="3076652"/>
            <a:ext cx="186680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PH" sz="2800"/>
              <a:t>Acquire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PH" sz="2800"/>
              <a:t>Examine</a:t>
            </a:r>
            <a:endParaRPr lang="en-PH" sz="2800" dirty="0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7002694" y="4552560"/>
            <a:ext cx="1866801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PH" sz="2800" dirty="0"/>
              <a:t>Create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PH" sz="2800" dirty="0"/>
              <a:t>Analyze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607224-BBCC-2B6A-874C-4B726CD43DDD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fr-FR" dirty="0"/>
              <a:t>The </a:t>
            </a:r>
            <a:r>
              <a:rPr lang="fr-FR" dirty="0" err="1"/>
              <a:t>thematic</a:t>
            </a:r>
            <a:r>
              <a:rPr lang="fr-FR" dirty="0"/>
              <a:t> mapping process</a:t>
            </a:r>
            <a:endParaRPr lang="en-PH" alt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1C4C3BD-8064-C32A-37A2-3AE2EDCBA474}"/>
              </a:ext>
            </a:extLst>
          </p:cNvPr>
          <p:cNvSpPr txBox="1">
            <a:spLocks/>
          </p:cNvSpPr>
          <p:nvPr/>
        </p:nvSpPr>
        <p:spPr>
          <a:xfrm>
            <a:off x="1380764" y="1873875"/>
            <a:ext cx="4951412" cy="47419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800"/>
              </a:spcAft>
              <a:defRPr/>
            </a:pPr>
            <a:r>
              <a:rPr lang="en-US" dirty="0"/>
              <a:t>Understand the context of the map to be created</a:t>
            </a:r>
          </a:p>
          <a:p>
            <a:pPr>
              <a:spcBef>
                <a:spcPts val="1200"/>
              </a:spcBef>
              <a:spcAft>
                <a:spcPts val="1800"/>
              </a:spcAft>
              <a:defRPr/>
            </a:pPr>
            <a:r>
              <a:rPr lang="en-US" dirty="0"/>
              <a:t>Collection and preparation of necessary data and information</a:t>
            </a:r>
          </a:p>
          <a:p>
            <a:pPr>
              <a:spcBef>
                <a:spcPts val="1200"/>
              </a:spcBef>
              <a:spcAft>
                <a:spcPts val="1800"/>
              </a:spcAft>
              <a:defRPr/>
            </a:pPr>
            <a:r>
              <a:rPr lang="en-US" dirty="0"/>
              <a:t>Creation of the thematic map itself</a:t>
            </a:r>
            <a:endParaRPr lang="en-PH" dirty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F215B9DA-2417-EB0D-D7E6-73F0D38526CB}"/>
              </a:ext>
            </a:extLst>
          </p:cNvPr>
          <p:cNvSpPr/>
          <p:nvPr/>
        </p:nvSpPr>
        <p:spPr>
          <a:xfrm>
            <a:off x="6563576" y="3110929"/>
            <a:ext cx="287337" cy="99060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4D5008A3-8B19-5249-75DD-B0326C18180C}"/>
              </a:ext>
            </a:extLst>
          </p:cNvPr>
          <p:cNvSpPr/>
          <p:nvPr/>
        </p:nvSpPr>
        <p:spPr>
          <a:xfrm>
            <a:off x="6563576" y="4518386"/>
            <a:ext cx="287337" cy="914229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54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780439" y="2492798"/>
            <a:ext cx="9591726" cy="259238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600"/>
              </a:spcAft>
            </a:pPr>
            <a:r>
              <a:rPr lang="en-US" altLang="en-US" sz="2800" dirty="0"/>
              <a:t>What will the map be used for? Is it for general information, decision-making?</a:t>
            </a:r>
          </a:p>
          <a:p>
            <a:pPr lvl="1">
              <a:spcAft>
                <a:spcPts val="600"/>
              </a:spcAft>
            </a:pPr>
            <a:r>
              <a:rPr lang="en-US" altLang="en-US" sz="2800" dirty="0"/>
              <a:t>What message(s) does the map intend to convey?</a:t>
            </a:r>
          </a:p>
          <a:p>
            <a:pPr lvl="1">
              <a:spcAft>
                <a:spcPts val="600"/>
              </a:spcAft>
            </a:pPr>
            <a:r>
              <a:rPr lang="en-US" altLang="en-US" sz="2800" dirty="0"/>
              <a:t>When and where will this map be used?</a:t>
            </a:r>
          </a:p>
          <a:p>
            <a:pPr lvl="1">
              <a:spcAft>
                <a:spcPts val="600"/>
              </a:spcAft>
            </a:pPr>
            <a:r>
              <a:rPr lang="en-US" altLang="en-US" sz="2800" dirty="0"/>
              <a:t>Who will present the map</a:t>
            </a:r>
            <a:r>
              <a:rPr lang="fr-CH" altLang="en-US" sz="2800" dirty="0"/>
              <a:t>?</a:t>
            </a:r>
          </a:p>
          <a:p>
            <a:pPr lvl="1">
              <a:spcAft>
                <a:spcPts val="600"/>
              </a:spcAft>
              <a:buNone/>
            </a:pPr>
            <a:r>
              <a:rPr lang="fr-CH" altLang="en-US" sz="2800" dirty="0"/>
              <a:t>	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87359" y="1825352"/>
            <a:ext cx="4100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altLang="en-US" sz="2800" dirty="0">
                <a:cs typeface="Arial" charset="0"/>
              </a:rPr>
              <a:t>1. </a:t>
            </a:r>
            <a:r>
              <a:rPr lang="fr-CH" altLang="en-US" sz="2800" dirty="0" err="1">
                <a:cs typeface="Arial" charset="0"/>
              </a:rPr>
              <a:t>Understand</a:t>
            </a:r>
            <a:r>
              <a:rPr lang="fr-CH" altLang="en-US" sz="2800" dirty="0">
                <a:cs typeface="Arial" charset="0"/>
              </a:rPr>
              <a:t> the </a:t>
            </a:r>
            <a:r>
              <a:rPr lang="fr-CH" altLang="en-US" sz="2800" dirty="0" err="1">
                <a:cs typeface="Arial" charset="0"/>
              </a:rPr>
              <a:t>purpose</a:t>
            </a:r>
            <a:endParaRPr lang="fr-CH" sz="2800" dirty="0">
              <a:cs typeface="Arial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528960" y="1089967"/>
            <a:ext cx="91090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latin typeface="+mn-lt"/>
              </a:rPr>
              <a:t>Understand the context of the map to be created</a:t>
            </a:r>
            <a:endParaRPr lang="en-PH" altLang="en-US" sz="3600" b="1" dirty="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0ABFE8-8067-E2A4-AD03-3C0D32CC83C9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fr-FR" dirty="0"/>
              <a:t>The </a:t>
            </a:r>
            <a:r>
              <a:rPr lang="fr-FR" dirty="0" err="1"/>
              <a:t>thematic</a:t>
            </a:r>
            <a:r>
              <a:rPr lang="fr-FR" dirty="0"/>
              <a:t> mapping process</a:t>
            </a:r>
            <a:endParaRPr lang="en-PH" altLang="en-US" dirty="0"/>
          </a:p>
        </p:txBody>
      </p:sp>
    </p:spTree>
    <p:extLst>
      <p:ext uri="{BB962C8B-B14F-4D97-AF65-F5344CB8AC3E}">
        <p14:creationId xmlns:p14="http://schemas.microsoft.com/office/powerpoint/2010/main" val="3027673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789977" y="2377265"/>
            <a:ext cx="10886085" cy="424669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latin typeface="+mn-lt"/>
                <a:cs typeface="+mn-cs"/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charset="0"/>
              <a:buChar char="•"/>
              <a:defRPr sz="2800">
                <a:latin typeface="+mn-lt"/>
                <a:cs typeface="+mn-c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latin typeface="+mn-lt"/>
                <a:cs typeface="+mn-c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pPr lvl="1"/>
            <a:r>
              <a:rPr lang="en-US" altLang="en-US" dirty="0"/>
              <a:t>Who will use the map?</a:t>
            </a:r>
          </a:p>
          <a:p>
            <a:pPr lvl="1"/>
            <a:r>
              <a:rPr lang="en-US" altLang="en-US" dirty="0"/>
              <a:t>Is this map intended only for the Ministry of Health or for the public?</a:t>
            </a:r>
          </a:p>
          <a:p>
            <a:pPr lvl="1"/>
            <a:r>
              <a:rPr lang="en-US" altLang="en-US" dirty="0"/>
              <a:t>Can we use technical terms/jargon or do we have to use only simple terms?</a:t>
            </a:r>
          </a:p>
          <a:p>
            <a:pPr lvl="1"/>
            <a:r>
              <a:rPr lang="en-US" altLang="en-US" dirty="0"/>
              <a:t>Is the audience familiar with the topic covered by the map?</a:t>
            </a:r>
          </a:p>
          <a:p>
            <a:pPr lvl="1"/>
            <a:r>
              <a:rPr lang="en-PH" altLang="en-US" dirty="0"/>
              <a:t>Do your map readers know the area well?</a:t>
            </a:r>
          </a:p>
        </p:txBody>
      </p:sp>
      <p:sp>
        <p:nvSpPr>
          <p:cNvPr id="9" name="Rectangle 8"/>
          <p:cNvSpPr/>
          <p:nvPr/>
        </p:nvSpPr>
        <p:spPr>
          <a:xfrm>
            <a:off x="881307" y="1836116"/>
            <a:ext cx="46681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altLang="en-US" sz="2800" dirty="0"/>
              <a:t>2. </a:t>
            </a:r>
            <a:r>
              <a:rPr lang="fr-CH" altLang="en-US" sz="2800" dirty="0" err="1"/>
              <a:t>Understanding</a:t>
            </a:r>
            <a:r>
              <a:rPr lang="fr-CH" altLang="en-US" sz="2800" dirty="0"/>
              <a:t> the audience</a:t>
            </a:r>
            <a:endParaRPr lang="fr-CH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5031F4-D874-8A59-E874-884AB20E1DB4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fr-FR" dirty="0"/>
              <a:t>The </a:t>
            </a:r>
            <a:r>
              <a:rPr lang="fr-FR" dirty="0" err="1"/>
              <a:t>thematic</a:t>
            </a:r>
            <a:r>
              <a:rPr lang="fr-FR" dirty="0"/>
              <a:t> mapping process</a:t>
            </a:r>
            <a:endParaRPr lang="en-PH" alt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D0B7FFB-3410-8DED-C4DF-CC2DB6C8C183}"/>
              </a:ext>
            </a:extLst>
          </p:cNvPr>
          <p:cNvSpPr txBox="1">
            <a:spLocks/>
          </p:cNvSpPr>
          <p:nvPr/>
        </p:nvSpPr>
        <p:spPr bwMode="auto">
          <a:xfrm>
            <a:off x="528960" y="1089967"/>
            <a:ext cx="91090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latin typeface="+mn-lt"/>
              </a:rPr>
              <a:t>Understand the context of the map to be created</a:t>
            </a:r>
            <a:endParaRPr lang="en-PH" alt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0632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780767" y="2357993"/>
            <a:ext cx="10353398" cy="302418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latin typeface="+mn-lt"/>
                <a:cs typeface="+mn-cs"/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charset="0"/>
              <a:buChar char="•"/>
              <a:defRPr sz="2800">
                <a:latin typeface="+mn-lt"/>
                <a:cs typeface="+mn-c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latin typeface="+mn-lt"/>
                <a:cs typeface="+mn-c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pPr lvl="1"/>
            <a:r>
              <a:rPr lang="en-US" altLang="en-US" dirty="0"/>
              <a:t>What information should be included on the map to achieve the intended objective and reach the target audience?</a:t>
            </a:r>
          </a:p>
          <a:p>
            <a:pPr lvl="1"/>
            <a:r>
              <a:rPr lang="en-US" altLang="en-US" dirty="0"/>
              <a:t>Is there a particular way to represent the information on the map?</a:t>
            </a:r>
          </a:p>
          <a:p>
            <a:pPr lvl="1"/>
            <a:r>
              <a:rPr lang="en-US" altLang="en-US" dirty="0"/>
              <a:t>What data and information should be collected to create the map?</a:t>
            </a:r>
            <a:endParaRPr lang="en-PH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889173" y="1826592"/>
            <a:ext cx="27773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PH" altLang="en-US" sz="2800" dirty="0"/>
              <a:t>3. Set the content</a:t>
            </a:r>
            <a:endParaRPr lang="en-US" sz="2800" dirty="0"/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867" y="5318712"/>
            <a:ext cx="6858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2973667" y="5437774"/>
            <a:ext cx="7281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dirty="0"/>
              <a:t>Avoid including too much information in a single map</a:t>
            </a:r>
            <a:r>
              <a:rPr lang="en-PH" altLang="en-US" sz="2400" dirty="0"/>
              <a:t>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5DA9E8-33CB-1F19-DDEC-CBFFE74269D4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fr-FR" dirty="0"/>
              <a:t>The </a:t>
            </a:r>
            <a:r>
              <a:rPr lang="fr-FR" dirty="0" err="1"/>
              <a:t>thematic</a:t>
            </a:r>
            <a:r>
              <a:rPr lang="fr-FR" dirty="0"/>
              <a:t> mapping process</a:t>
            </a:r>
            <a:endParaRPr lang="en-PH" alt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73D943C-2DB6-7CAE-9A52-836991D8E275}"/>
              </a:ext>
            </a:extLst>
          </p:cNvPr>
          <p:cNvSpPr txBox="1">
            <a:spLocks/>
          </p:cNvSpPr>
          <p:nvPr/>
        </p:nvSpPr>
        <p:spPr bwMode="auto">
          <a:xfrm>
            <a:off x="528960" y="1089967"/>
            <a:ext cx="91090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latin typeface="+mn-lt"/>
              </a:rPr>
              <a:t>Understand the context of the map to be created</a:t>
            </a:r>
            <a:endParaRPr lang="en-PH" alt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3980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780772" y="3447218"/>
            <a:ext cx="8316912" cy="165603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latin typeface="+mn-lt"/>
                <a:cs typeface="+mn-cs"/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charset="0"/>
              <a:buChar char="•"/>
              <a:defRPr sz="2800">
                <a:latin typeface="+mn-lt"/>
                <a:cs typeface="+mn-c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latin typeface="+mn-lt"/>
                <a:cs typeface="+mn-c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pPr lvl="1"/>
            <a:r>
              <a:rPr lang="en-US" altLang="en-US" dirty="0"/>
              <a:t>How will the map reach the public?</a:t>
            </a:r>
          </a:p>
          <a:p>
            <a:pPr lvl="1"/>
            <a:r>
              <a:rPr lang="en-US" altLang="en-US" dirty="0"/>
              <a:t>What is the appropriate size for the map?</a:t>
            </a:r>
          </a:p>
          <a:p>
            <a:pPr lvl="1"/>
            <a:r>
              <a:rPr lang="en-US" altLang="en-US" dirty="0"/>
              <a:t>Does the audience need to zoom in on the map?</a:t>
            </a:r>
            <a:endParaRPr lang="en-PH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871243" y="1826592"/>
            <a:ext cx="35205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PH" altLang="en-US" sz="2800" dirty="0"/>
              <a:t>4. Identify the medium</a:t>
            </a:r>
            <a:endParaRPr lang="en-US" sz="28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733312" y="2420888"/>
            <a:ext cx="8522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5800" lvl="1" indent="-228600">
              <a:lnSpc>
                <a:spcPct val="90000"/>
              </a:lnSpc>
              <a:spcBef>
                <a:spcPts val="500"/>
              </a:spcBef>
              <a:defRPr/>
            </a:pPr>
            <a:r>
              <a:rPr lang="fr-FR" altLang="en-US" sz="2400" i="1" dirty="0"/>
              <a:t>Medium </a:t>
            </a:r>
            <a:r>
              <a:rPr lang="en-US" altLang="en-US" sz="2400" i="1" dirty="0"/>
              <a:t>on which the map will be stored (printed on paper, saved as a PDF or PowerPoint file, shared online, etc.)</a:t>
            </a:r>
            <a:endParaRPr lang="en-PH" altLang="en-US" sz="2400" i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C57E86-8780-B86A-AC87-38786663879F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fr-FR" dirty="0"/>
              <a:t>The </a:t>
            </a:r>
            <a:r>
              <a:rPr lang="fr-FR" dirty="0" err="1"/>
              <a:t>thematic</a:t>
            </a:r>
            <a:r>
              <a:rPr lang="fr-FR" dirty="0"/>
              <a:t> mapping process</a:t>
            </a:r>
            <a:endParaRPr lang="en-PH" alt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4A32BB-15FF-788E-29A9-92FC210803A3}"/>
              </a:ext>
            </a:extLst>
          </p:cNvPr>
          <p:cNvSpPr txBox="1">
            <a:spLocks/>
          </p:cNvSpPr>
          <p:nvPr/>
        </p:nvSpPr>
        <p:spPr bwMode="auto">
          <a:xfrm>
            <a:off x="528960" y="1089967"/>
            <a:ext cx="91090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latin typeface="+mn-lt"/>
              </a:rPr>
              <a:t>Understand the context of the map to be created</a:t>
            </a:r>
            <a:endParaRPr lang="en-PH" alt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0583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524903" y="1092981"/>
            <a:ext cx="11151159" cy="1566863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altLang="zh-CN" sz="2600" dirty="0"/>
              <a:t>Drawing of the Earth's surface, or part of it, showing the shape and position of different countries, political boundaries, natural features such as rivers and mountains, and man-made features such as roads and the buildings</a:t>
            </a:r>
            <a:r>
              <a:rPr lang="fr-FR" altLang="zh-CN" sz="2600" dirty="0"/>
              <a:t>.</a:t>
            </a:r>
            <a:endParaRPr lang="en-PH" altLang="en-US" sz="2600" dirty="0"/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645" y="2348583"/>
            <a:ext cx="3888060" cy="216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icture 2"/>
          <p:cNvSpPr>
            <a:spLocks noChangeAspect="1"/>
          </p:cNvSpPr>
          <p:nvPr/>
        </p:nvSpPr>
        <p:spPr bwMode="auto">
          <a:xfrm>
            <a:off x="2135188" y="3869334"/>
            <a:ext cx="4572000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PH"/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888" y="3856407"/>
            <a:ext cx="4572000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E74461-C6AB-BB79-974A-704C99253F83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/>
              <a:t>What is a map?</a:t>
            </a:r>
            <a:endParaRPr lang="en-PH" altLang="en-US" dirty="0"/>
          </a:p>
        </p:txBody>
      </p:sp>
    </p:spTree>
    <p:extLst>
      <p:ext uri="{BB962C8B-B14F-4D97-AF65-F5344CB8AC3E}">
        <p14:creationId xmlns:p14="http://schemas.microsoft.com/office/powerpoint/2010/main" val="3810400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122" y="1413817"/>
            <a:ext cx="2576513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8542" y="4205733"/>
            <a:ext cx="3824539" cy="202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530598" y="1898491"/>
            <a:ext cx="8003802" cy="18716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/>
              <a:t>The two main types of data needed to create a thematic map:</a:t>
            </a:r>
          </a:p>
          <a:p>
            <a:pPr marL="985838">
              <a:defRPr/>
            </a:pPr>
            <a:r>
              <a:rPr lang="en-US" dirty="0"/>
              <a:t>Geospatial data</a:t>
            </a:r>
          </a:p>
          <a:p>
            <a:pPr marL="985838">
              <a:defRPr/>
            </a:pPr>
            <a:r>
              <a:rPr lang="en-US" dirty="0"/>
              <a:t>Attribute data</a:t>
            </a:r>
            <a:endParaRPr lang="en-PH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271232" y="4059722"/>
            <a:ext cx="413448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800" dirty="0"/>
              <a:t>Additional data: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Other information to be included on the card (e.g., logo)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Basemap</a:t>
            </a:r>
            <a:endParaRPr lang="en-PH" sz="2800" dirty="0"/>
          </a:p>
        </p:txBody>
      </p:sp>
      <p:sp>
        <p:nvSpPr>
          <p:cNvPr id="16" name="Right Arrow 15"/>
          <p:cNvSpPr/>
          <p:nvPr/>
        </p:nvSpPr>
        <p:spPr>
          <a:xfrm>
            <a:off x="5550647" y="2670946"/>
            <a:ext cx="2380828" cy="504825"/>
          </a:xfrm>
          <a:prstGeom prst="rightArrow">
            <a:avLst/>
          </a:prstGeom>
          <a:solidFill>
            <a:srgbClr val="4F8C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1643715">
            <a:off x="4304649" y="3452754"/>
            <a:ext cx="1284381" cy="504825"/>
          </a:xfrm>
          <a:prstGeom prst="rightArrow">
            <a:avLst/>
          </a:prstGeom>
          <a:solidFill>
            <a:srgbClr val="4F8C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B7FB42-F139-6323-5706-2DC71A9A40E5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fr-FR" dirty="0"/>
              <a:t>The </a:t>
            </a:r>
            <a:r>
              <a:rPr lang="fr-FR" dirty="0" err="1"/>
              <a:t>thematic</a:t>
            </a:r>
            <a:r>
              <a:rPr lang="fr-FR" dirty="0"/>
              <a:t> mapping process</a:t>
            </a:r>
            <a:endParaRPr lang="en-PH" alt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69AA2C8-9939-0066-ED44-8A634272B6D5}"/>
              </a:ext>
            </a:extLst>
          </p:cNvPr>
          <p:cNvSpPr txBox="1">
            <a:spLocks/>
          </p:cNvSpPr>
          <p:nvPr/>
        </p:nvSpPr>
        <p:spPr bwMode="auto">
          <a:xfrm>
            <a:off x="528960" y="1089967"/>
            <a:ext cx="91090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latin typeface="+mn-lt"/>
              </a:rPr>
              <a:t>Understand the context of the map to be created</a:t>
            </a:r>
            <a:endParaRPr lang="en-PH" alt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7603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A2880719-3B71-3F40-4931-015B5167FF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17503" y="3991350"/>
            <a:ext cx="2256958" cy="159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31717" y="1098023"/>
            <a:ext cx="7886700" cy="59131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altLang="en-US" sz="2800" b="1" dirty="0">
                <a:latin typeface="+mn-lt"/>
              </a:rPr>
              <a:t>Collection and preparation of necessary data</a:t>
            </a:r>
            <a:endParaRPr lang="en-PH" altLang="en-US" sz="2800" b="1" dirty="0">
              <a:latin typeface="+mn-lt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76207" y="1736969"/>
            <a:ext cx="10799855" cy="21732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/>
              <a:t>Geospatial data</a:t>
            </a:r>
          </a:p>
          <a:p>
            <a:pPr marL="0" indent="0">
              <a:buNone/>
            </a:pPr>
            <a:r>
              <a:rPr lang="en-US" altLang="en-US" dirty="0"/>
              <a:t>Information about the location and shape of geographic features (object) and the relationships between them, usually stored as coordinates and topology (how points, lines and polygons share their geometry).</a:t>
            </a:r>
            <a:endParaRPr lang="en-PH" altLang="en-US" dirty="0"/>
          </a:p>
        </p:txBody>
      </p:sp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3554469"/>
            <a:ext cx="4248150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8348582" y="5917229"/>
            <a:ext cx="18530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200" dirty="0"/>
              <a:t>Guide_HGLC_Part2_1</a:t>
            </a: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0" y="6110592"/>
            <a:ext cx="39084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PH" sz="1000" dirty="0">
                <a:hlinkClick r:id="rId5"/>
              </a:rPr>
              <a:t>https://www.healthgeolab.net/DOCUMENTS/Guide_HGLC_Part2_1.pdf</a:t>
            </a:r>
            <a:r>
              <a:rPr lang="en-PH" sz="1000" dirty="0"/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47AB479-4FAD-6591-D99D-F837AAD15E2B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fr-FR" dirty="0"/>
              <a:t>The </a:t>
            </a:r>
            <a:r>
              <a:rPr lang="fr-FR" dirty="0" err="1"/>
              <a:t>thematic</a:t>
            </a:r>
            <a:r>
              <a:rPr lang="fr-FR" dirty="0"/>
              <a:t> mapping process</a:t>
            </a:r>
            <a:endParaRPr lang="en-PH" altLang="en-US" dirty="0"/>
          </a:p>
        </p:txBody>
      </p:sp>
    </p:spTree>
    <p:extLst>
      <p:ext uri="{BB962C8B-B14F-4D97-AF65-F5344CB8AC3E}">
        <p14:creationId xmlns:p14="http://schemas.microsoft.com/office/powerpoint/2010/main" val="3269638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/>
          <a:srcRect l="1834" t="18581" r="52496" b="48703"/>
          <a:stretch>
            <a:fillRect/>
          </a:stretch>
        </p:blipFill>
        <p:spPr bwMode="auto">
          <a:xfrm>
            <a:off x="3792539" y="4033920"/>
            <a:ext cx="5616575" cy="2178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885635" y="1751286"/>
            <a:ext cx="10790428" cy="261302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3000" b="1" dirty="0"/>
              <a:t>Attribute data</a:t>
            </a:r>
          </a:p>
          <a:p>
            <a:pPr>
              <a:defRPr/>
            </a:pPr>
            <a:r>
              <a:rPr lang="en-US" sz="3000" dirty="0"/>
              <a:t>Statistical data and/or information that can be linked to specific geographic objects (geospatial data)</a:t>
            </a:r>
          </a:p>
          <a:p>
            <a:pPr>
              <a:defRPr/>
            </a:pPr>
            <a:r>
              <a:rPr lang="en-US" sz="3000" dirty="0"/>
              <a:t>Usually stored in a table (Excel file for example)</a:t>
            </a:r>
          </a:p>
          <a:p>
            <a:pPr>
              <a:defRPr/>
            </a:pPr>
            <a:r>
              <a:rPr lang="en-US" sz="3000" dirty="0"/>
              <a:t>A unique identifier allowing the link (join) with the corresponding object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792539" y="3960895"/>
            <a:ext cx="574675" cy="2305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1847851" y="4681621"/>
            <a:ext cx="18002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90000"/>
              </a:lnSpc>
              <a:defRPr/>
            </a:pPr>
            <a:r>
              <a:rPr lang="en-PH" altLang="en-US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Unique identifier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B7DCF-4772-F969-D793-2812F09612CD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fr-FR" dirty="0"/>
              <a:t>The </a:t>
            </a:r>
            <a:r>
              <a:rPr lang="fr-FR" dirty="0" err="1"/>
              <a:t>thematic</a:t>
            </a:r>
            <a:r>
              <a:rPr lang="fr-FR" dirty="0"/>
              <a:t> mapping process</a:t>
            </a:r>
            <a:endParaRPr lang="en-PH" alt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1E984ED-CDAF-1506-F3C0-F8193446255D}"/>
              </a:ext>
            </a:extLst>
          </p:cNvPr>
          <p:cNvSpPr txBox="1">
            <a:spLocks/>
          </p:cNvSpPr>
          <p:nvPr/>
        </p:nvSpPr>
        <p:spPr>
          <a:xfrm>
            <a:off x="531717" y="1098023"/>
            <a:ext cx="7886700" cy="59131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altLang="en-US" sz="2800" b="1" dirty="0">
                <a:latin typeface="+mn-lt"/>
              </a:rPr>
              <a:t>Collection and preparation of necessary data</a:t>
            </a:r>
            <a:endParaRPr lang="en-PH" alt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2955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9BC23-B994-FD26-780B-CD0B99084772}"/>
              </a:ext>
            </a:extLst>
          </p:cNvPr>
          <p:cNvSpPr txBox="1">
            <a:spLocks/>
          </p:cNvSpPr>
          <p:nvPr/>
        </p:nvSpPr>
        <p:spPr bwMode="auto">
          <a:xfrm>
            <a:off x="2059735" y="2963503"/>
            <a:ext cx="1024712" cy="21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fr-CH" altLang="en-US" sz="825" b="1" dirty="0">
                <a:solidFill>
                  <a:srgbClr val="7030A0"/>
                </a:solidFill>
                <a:ea typeface="+mj-ea"/>
                <a:cs typeface="+mj-cs"/>
              </a:rPr>
              <a:t>Unique identifier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747CB594-6EEA-1848-A921-FBF968D14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941" y="4519685"/>
            <a:ext cx="1331230" cy="27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866" tIns="33337" rIns="67866" bIns="33337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CH" sz="1500" dirty="0" err="1"/>
              <a:t>Health</a:t>
            </a:r>
            <a:r>
              <a:rPr lang="fr-CH" sz="1500" dirty="0"/>
              <a:t> </a:t>
            </a:r>
            <a:r>
              <a:rPr lang="fr-CH" sz="1500" dirty="0" err="1"/>
              <a:t>facility</a:t>
            </a:r>
            <a:endParaRPr lang="fr-CH" sz="1500" dirty="0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7A6D05FE-5588-21D7-5D89-B67249DBB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269" y="3546762"/>
            <a:ext cx="1866900" cy="27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7" rIns="67866" bIns="33337">
            <a:spAutoFit/>
          </a:bodyPr>
          <a:lstStyle/>
          <a:p>
            <a:pPr marL="346454" indent="-346454" algn="ctr">
              <a:lnSpc>
                <a:spcPct val="90000"/>
              </a:lnSpc>
            </a:pPr>
            <a:r>
              <a:rPr lang="fr-CH" sz="1500" dirty="0"/>
              <a:t>District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90440D77-25A2-6308-9BB3-967E5E93F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4082" y="5135615"/>
            <a:ext cx="1859756" cy="27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7" rIns="67866" bIns="33337">
            <a:spAutoFit/>
          </a:bodyPr>
          <a:lstStyle/>
          <a:p>
            <a:pPr marL="346454" indent="-346454" algn="ctr">
              <a:lnSpc>
                <a:spcPct val="90000"/>
              </a:lnSpc>
            </a:pPr>
            <a:r>
              <a:rPr lang="fr-CH" sz="1500" dirty="0"/>
              <a:t>Person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5BD4DE65-67C2-2342-26E5-38CDB5931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0750" y="3062841"/>
            <a:ext cx="1843088" cy="27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7" rIns="67866" bIns="33337">
            <a:spAutoFit/>
          </a:bodyPr>
          <a:lstStyle/>
          <a:p>
            <a:pPr marL="346454" indent="-346454" algn="ctr">
              <a:lnSpc>
                <a:spcPct val="90000"/>
              </a:lnSpc>
            </a:pPr>
            <a:r>
              <a:rPr lang="fr-CH" sz="1500" dirty="0"/>
              <a:t>Province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4F9D63DB-052C-323A-79AC-B469E3EB2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530" y="2999380"/>
            <a:ext cx="844049" cy="27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866" tIns="33337" rIns="67866" bIns="33337">
            <a:spAutoFit/>
          </a:bodyPr>
          <a:lstStyle/>
          <a:p>
            <a:pPr marL="346454" indent="-346454">
              <a:lnSpc>
                <a:spcPct val="90000"/>
              </a:lnSpc>
            </a:pPr>
            <a:r>
              <a:rPr lang="fr-CH" sz="1502" dirty="0"/>
              <a:t>Stat/Info</a:t>
            </a:r>
          </a:p>
        </p:txBody>
      </p:sp>
      <p:cxnSp>
        <p:nvCxnSpPr>
          <p:cNvPr id="11" name="Straight Arrow Connector 46">
            <a:extLst>
              <a:ext uri="{FF2B5EF4-FFF2-40B4-BE49-F238E27FC236}">
                <a16:creationId xmlns:a16="http://schemas.microsoft.com/office/drawing/2014/main" id="{1FD714C8-48B8-F17A-6095-5AB7BAF79DE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205570" y="3198796"/>
            <a:ext cx="744864" cy="0"/>
          </a:xfrm>
          <a:prstGeom prst="straightConnector1">
            <a:avLst/>
          </a:prstGeom>
          <a:noFill/>
          <a:ln w="28575" algn="ctr">
            <a:solidFill>
              <a:srgbClr val="7030A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10">
            <a:extLst>
              <a:ext uri="{FF2B5EF4-FFF2-40B4-BE49-F238E27FC236}">
                <a16:creationId xmlns:a16="http://schemas.microsoft.com/office/drawing/2014/main" id="{DC5B505F-F520-BD78-AB2C-597D3AF5A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6336" y="2537868"/>
            <a:ext cx="1450356" cy="35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866" tIns="33337" rIns="67866" bIns="33337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CH" sz="1050" b="1" dirty="0"/>
              <a:t>Geographic </a:t>
            </a:r>
            <a:r>
              <a:rPr lang="fr-CH" sz="1050" b="1" dirty="0" err="1"/>
              <a:t>features</a:t>
            </a:r>
            <a:r>
              <a:rPr lang="fr-CH" sz="1050" b="1" dirty="0"/>
              <a:t>/</a:t>
            </a:r>
            <a:r>
              <a:rPr lang="fr-CH" sz="1050" b="1" dirty="0" err="1"/>
              <a:t>objects</a:t>
            </a:r>
            <a:endParaRPr lang="fr-CH" sz="1050" b="1" dirty="0"/>
          </a:p>
        </p:txBody>
      </p:sp>
      <p:pic>
        <p:nvPicPr>
          <p:cNvPr id="14" name="Picture 13" descr="C:\Users\Samsung\AppData\Local\Microsoft\Windows\INetCache\Content.Word\KHM_Figure_18_final.jpg">
            <a:extLst>
              <a:ext uri="{FF2B5EF4-FFF2-40B4-BE49-F238E27FC236}">
                <a16:creationId xmlns:a16="http://schemas.microsoft.com/office/drawing/2014/main" id="{77365A0D-C738-83AD-59F5-1A4CBDE1CDD3}"/>
              </a:ext>
            </a:extLst>
          </p:cNvPr>
          <p:cNvPicPr/>
          <p:nvPr/>
        </p:nvPicPr>
        <p:blipFill>
          <a:blip r:embed="rId3" cstate="print"/>
          <a:srcRect l="7802" t="5572" r="7553" b="6136"/>
          <a:stretch>
            <a:fillRect/>
          </a:stretch>
        </p:blipFill>
        <p:spPr bwMode="auto">
          <a:xfrm>
            <a:off x="5474167" y="3516390"/>
            <a:ext cx="1523932" cy="10762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0">
            <a:extLst>
              <a:ext uri="{FF2B5EF4-FFF2-40B4-BE49-F238E27FC236}">
                <a16:creationId xmlns:a16="http://schemas.microsoft.com/office/drawing/2014/main" id="{B69C1932-0D8F-3F2A-BE4A-A237B3283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2252" y="3293976"/>
            <a:ext cx="887636" cy="2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866" tIns="33337" rIns="67866" bIns="33337">
            <a:spAutoFit/>
          </a:bodyPr>
          <a:lstStyle/>
          <a:p>
            <a:pPr marL="346454" indent="-346454" algn="ctr">
              <a:lnSpc>
                <a:spcPct val="90000"/>
              </a:lnSpc>
            </a:pPr>
            <a:r>
              <a:rPr lang="fr-CH" sz="1050" b="1" dirty="0" err="1"/>
              <a:t>Map</a:t>
            </a:r>
            <a:endParaRPr lang="fr-CH" sz="1050" b="1" dirty="0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E9B132A7-38B4-57E4-9699-2DDBAA21E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8780" t="19149" r="34303" b="44901"/>
          <a:stretch>
            <a:fillRect/>
          </a:stretch>
        </p:blipFill>
        <p:spPr bwMode="auto">
          <a:xfrm>
            <a:off x="5770033" y="5522209"/>
            <a:ext cx="1518531" cy="62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AADD236-B50E-A206-76E3-2CD7CB3C2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18000" t="36279" r="40000" b="23721"/>
          <a:stretch>
            <a:fillRect/>
          </a:stretch>
        </p:blipFill>
        <p:spPr bwMode="auto">
          <a:xfrm>
            <a:off x="5445503" y="5039427"/>
            <a:ext cx="1553491" cy="7954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58" name="Rectangle 10">
            <a:extLst>
              <a:ext uri="{FF2B5EF4-FFF2-40B4-BE49-F238E27FC236}">
                <a16:creationId xmlns:a16="http://schemas.microsoft.com/office/drawing/2014/main" id="{4983FAE1-8F6A-C82D-CA7E-9FC962AF3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2240" y="4779659"/>
            <a:ext cx="1843088" cy="2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7866" tIns="33337" rIns="67866" bIns="33337">
            <a:spAutoFit/>
          </a:bodyPr>
          <a:lstStyle/>
          <a:p>
            <a:pPr marL="346454" indent="-346454" algn="ctr">
              <a:lnSpc>
                <a:spcPct val="90000"/>
              </a:lnSpc>
              <a:defRPr/>
            </a:pPr>
            <a:r>
              <a:rPr lang="fr-CH" sz="1050" b="1" dirty="0"/>
              <a:t>Table/graph</a:t>
            </a:r>
          </a:p>
        </p:txBody>
      </p:sp>
      <p:sp>
        <p:nvSpPr>
          <p:cNvPr id="59" name="Rectangle 10">
            <a:extLst>
              <a:ext uri="{FF2B5EF4-FFF2-40B4-BE49-F238E27FC236}">
                <a16:creationId xmlns:a16="http://schemas.microsoft.com/office/drawing/2014/main" id="{80B00323-9E38-6225-B11C-AB5616A10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8748" y="4043939"/>
            <a:ext cx="1429940" cy="27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7" rIns="67866" bIns="33337">
            <a:spAutoFit/>
          </a:bodyPr>
          <a:lstStyle/>
          <a:p>
            <a:pPr marL="346454" indent="-346454" algn="ctr">
              <a:lnSpc>
                <a:spcPct val="90000"/>
              </a:lnSpc>
            </a:pPr>
            <a:r>
              <a:rPr lang="fr-CH" sz="1500" dirty="0"/>
              <a:t>Village</a:t>
            </a:r>
          </a:p>
        </p:txBody>
      </p:sp>
      <p:sp>
        <p:nvSpPr>
          <p:cNvPr id="60" name="Rectangle 10">
            <a:extLst>
              <a:ext uri="{FF2B5EF4-FFF2-40B4-BE49-F238E27FC236}">
                <a16:creationId xmlns:a16="http://schemas.microsoft.com/office/drawing/2014/main" id="{9A1DEE83-BA6E-D997-A55B-CB3F49867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6323" y="3481531"/>
            <a:ext cx="906909" cy="27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866" tIns="33337" rIns="67866" bIns="33337">
            <a:spAutoFit/>
          </a:bodyPr>
          <a:lstStyle/>
          <a:p>
            <a:pPr marL="346454" indent="-346454">
              <a:lnSpc>
                <a:spcPct val="90000"/>
              </a:lnSpc>
            </a:pPr>
            <a:r>
              <a:rPr lang="fr-CH" sz="1502" dirty="0"/>
              <a:t>Stat/Info</a:t>
            </a:r>
          </a:p>
        </p:txBody>
      </p:sp>
      <p:sp>
        <p:nvSpPr>
          <p:cNvPr id="61" name="Rectangle 10">
            <a:extLst>
              <a:ext uri="{FF2B5EF4-FFF2-40B4-BE49-F238E27FC236}">
                <a16:creationId xmlns:a16="http://schemas.microsoft.com/office/drawing/2014/main" id="{CDAB4DBE-C24E-F0C3-6D9C-A0E573703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585" y="3996651"/>
            <a:ext cx="1198707" cy="27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866" tIns="33337" rIns="67866" bIns="33337">
            <a:spAutoFit/>
          </a:bodyPr>
          <a:lstStyle/>
          <a:p>
            <a:pPr marL="346454" indent="-346454">
              <a:lnSpc>
                <a:spcPct val="90000"/>
              </a:lnSpc>
            </a:pPr>
            <a:r>
              <a:rPr lang="fr-CH" sz="1502" dirty="0"/>
              <a:t>Stat/Info</a:t>
            </a:r>
          </a:p>
        </p:txBody>
      </p:sp>
      <p:sp>
        <p:nvSpPr>
          <p:cNvPr id="62" name="Rectangle 10">
            <a:extLst>
              <a:ext uri="{FF2B5EF4-FFF2-40B4-BE49-F238E27FC236}">
                <a16:creationId xmlns:a16="http://schemas.microsoft.com/office/drawing/2014/main" id="{11DE50B3-B181-ACDA-7A9D-4197C355D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6323" y="4584747"/>
            <a:ext cx="817801" cy="27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866" tIns="33337" rIns="67866" bIns="33337">
            <a:spAutoFit/>
          </a:bodyPr>
          <a:lstStyle/>
          <a:p>
            <a:pPr marL="346454" indent="-346454">
              <a:lnSpc>
                <a:spcPct val="90000"/>
              </a:lnSpc>
            </a:pPr>
            <a:r>
              <a:rPr lang="fr-CH" sz="1502" dirty="0"/>
              <a:t>Stat/Info</a:t>
            </a:r>
          </a:p>
        </p:txBody>
      </p:sp>
      <p:sp>
        <p:nvSpPr>
          <p:cNvPr id="63" name="Rectangle 10">
            <a:extLst>
              <a:ext uri="{FF2B5EF4-FFF2-40B4-BE49-F238E27FC236}">
                <a16:creationId xmlns:a16="http://schemas.microsoft.com/office/drawing/2014/main" id="{48D05F15-1061-6B1F-7B00-F4FDC6DAC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6321" y="5127120"/>
            <a:ext cx="1000602" cy="27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866" tIns="33337" rIns="67866" bIns="33337">
            <a:spAutoFit/>
          </a:bodyPr>
          <a:lstStyle/>
          <a:p>
            <a:pPr marL="346454" indent="-346454">
              <a:lnSpc>
                <a:spcPct val="90000"/>
              </a:lnSpc>
            </a:pPr>
            <a:r>
              <a:rPr lang="fr-CH" sz="1502" dirty="0"/>
              <a:t>Stat/Info</a:t>
            </a:r>
          </a:p>
        </p:txBody>
      </p:sp>
      <p:sp>
        <p:nvSpPr>
          <p:cNvPr id="15360" name="Right Brace 15359">
            <a:extLst>
              <a:ext uri="{FF2B5EF4-FFF2-40B4-BE49-F238E27FC236}">
                <a16:creationId xmlns:a16="http://schemas.microsoft.com/office/drawing/2014/main" id="{6332A752-4BD3-48B2-4567-926B8D857277}"/>
              </a:ext>
            </a:extLst>
          </p:cNvPr>
          <p:cNvSpPr/>
          <p:nvPr/>
        </p:nvSpPr>
        <p:spPr>
          <a:xfrm rot="5400000" flipH="1">
            <a:off x="2564479" y="568436"/>
            <a:ext cx="275261" cy="3233162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 sz="1050" dirty="0"/>
          </a:p>
        </p:txBody>
      </p:sp>
      <p:sp>
        <p:nvSpPr>
          <p:cNvPr id="15361" name="Title 1">
            <a:extLst>
              <a:ext uri="{FF2B5EF4-FFF2-40B4-BE49-F238E27FC236}">
                <a16:creationId xmlns:a16="http://schemas.microsoft.com/office/drawing/2014/main" id="{70728578-7B13-6BF3-0613-B55D6ADC550C}"/>
              </a:ext>
            </a:extLst>
          </p:cNvPr>
          <p:cNvSpPr txBox="1">
            <a:spLocks/>
          </p:cNvSpPr>
          <p:nvPr/>
        </p:nvSpPr>
        <p:spPr bwMode="auto">
          <a:xfrm>
            <a:off x="1798891" y="1728283"/>
            <a:ext cx="1822016" cy="31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fr-CH" altLang="en-US" sz="1406" b="1" dirty="0">
                <a:ea typeface="+mj-ea"/>
                <a:cs typeface="+mj-cs"/>
              </a:rPr>
              <a:t>D</a:t>
            </a:r>
            <a:r>
              <a:rPr lang="en-US" altLang="en-US" sz="1406" b="1" dirty="0" err="1">
                <a:ea typeface="+mj-ea"/>
                <a:cs typeface="+mj-cs"/>
              </a:rPr>
              <a:t>ata</a:t>
            </a:r>
            <a:endParaRPr lang="fr-CH" altLang="en-US" sz="1406" b="1" dirty="0">
              <a:ea typeface="+mj-ea"/>
              <a:cs typeface="+mj-cs"/>
            </a:endParaRPr>
          </a:p>
        </p:txBody>
      </p:sp>
      <p:sp>
        <p:nvSpPr>
          <p:cNvPr id="15362" name="Title 1">
            <a:extLst>
              <a:ext uri="{FF2B5EF4-FFF2-40B4-BE49-F238E27FC236}">
                <a16:creationId xmlns:a16="http://schemas.microsoft.com/office/drawing/2014/main" id="{AA10E9BF-950B-DF83-4E9C-FD8386FFC757}"/>
              </a:ext>
            </a:extLst>
          </p:cNvPr>
          <p:cNvSpPr txBox="1">
            <a:spLocks/>
          </p:cNvSpPr>
          <p:nvPr/>
        </p:nvSpPr>
        <p:spPr bwMode="auto">
          <a:xfrm>
            <a:off x="5325631" y="1727479"/>
            <a:ext cx="1822016" cy="31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fr-CH" altLang="en-US" sz="1406" b="1" dirty="0">
                <a:ea typeface="+mj-ea"/>
                <a:cs typeface="+mj-cs"/>
              </a:rPr>
              <a:t>Information</a:t>
            </a:r>
          </a:p>
        </p:txBody>
      </p:sp>
      <p:sp>
        <p:nvSpPr>
          <p:cNvPr id="15364" name="Google Shape;473;p45">
            <a:extLst>
              <a:ext uri="{FF2B5EF4-FFF2-40B4-BE49-F238E27FC236}">
                <a16:creationId xmlns:a16="http://schemas.microsoft.com/office/drawing/2014/main" id="{622E9D36-DB16-E701-1437-65D4D6A8D391}"/>
              </a:ext>
            </a:extLst>
          </p:cNvPr>
          <p:cNvSpPr/>
          <p:nvPr/>
        </p:nvSpPr>
        <p:spPr>
          <a:xfrm>
            <a:off x="4409879" y="3068760"/>
            <a:ext cx="563053" cy="27368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C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CH" dirty="0"/>
          </a:p>
        </p:txBody>
      </p:sp>
      <p:sp>
        <p:nvSpPr>
          <p:cNvPr id="15365" name="Google Shape;473;p45">
            <a:extLst>
              <a:ext uri="{FF2B5EF4-FFF2-40B4-BE49-F238E27FC236}">
                <a16:creationId xmlns:a16="http://schemas.microsoft.com/office/drawing/2014/main" id="{BFC8E916-1CAF-8FE9-CA5A-C8A732AE5AD1}"/>
              </a:ext>
            </a:extLst>
          </p:cNvPr>
          <p:cNvSpPr/>
          <p:nvPr/>
        </p:nvSpPr>
        <p:spPr>
          <a:xfrm>
            <a:off x="4409879" y="3568781"/>
            <a:ext cx="563053" cy="27368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C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CH" dirty="0"/>
          </a:p>
        </p:txBody>
      </p:sp>
      <p:sp>
        <p:nvSpPr>
          <p:cNvPr id="15366" name="Google Shape;473;p45">
            <a:extLst>
              <a:ext uri="{FF2B5EF4-FFF2-40B4-BE49-F238E27FC236}">
                <a16:creationId xmlns:a16="http://schemas.microsoft.com/office/drawing/2014/main" id="{74018AB7-CFD6-27AD-EA1B-7506C46E21F6}"/>
              </a:ext>
            </a:extLst>
          </p:cNvPr>
          <p:cNvSpPr/>
          <p:nvPr/>
        </p:nvSpPr>
        <p:spPr>
          <a:xfrm>
            <a:off x="4401793" y="4067075"/>
            <a:ext cx="563053" cy="27368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C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CH" dirty="0"/>
          </a:p>
        </p:txBody>
      </p:sp>
      <p:sp>
        <p:nvSpPr>
          <p:cNvPr id="15367" name="Google Shape;473;p45">
            <a:extLst>
              <a:ext uri="{FF2B5EF4-FFF2-40B4-BE49-F238E27FC236}">
                <a16:creationId xmlns:a16="http://schemas.microsoft.com/office/drawing/2014/main" id="{195C3DFA-F477-BDB3-942A-F45EC73063EE}"/>
              </a:ext>
            </a:extLst>
          </p:cNvPr>
          <p:cNvSpPr/>
          <p:nvPr/>
        </p:nvSpPr>
        <p:spPr>
          <a:xfrm>
            <a:off x="4401793" y="4630077"/>
            <a:ext cx="563053" cy="27368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C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CH" dirty="0"/>
          </a:p>
        </p:txBody>
      </p:sp>
      <p:sp>
        <p:nvSpPr>
          <p:cNvPr id="15368" name="Google Shape;473;p45">
            <a:extLst>
              <a:ext uri="{FF2B5EF4-FFF2-40B4-BE49-F238E27FC236}">
                <a16:creationId xmlns:a16="http://schemas.microsoft.com/office/drawing/2014/main" id="{D0CA6220-F9BC-9A42-E14D-96B2ABEF5B1E}"/>
              </a:ext>
            </a:extLst>
          </p:cNvPr>
          <p:cNvSpPr/>
          <p:nvPr/>
        </p:nvSpPr>
        <p:spPr>
          <a:xfrm>
            <a:off x="4409878" y="5137005"/>
            <a:ext cx="563053" cy="27368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C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CH" dirty="0"/>
          </a:p>
        </p:txBody>
      </p:sp>
      <p:sp>
        <p:nvSpPr>
          <p:cNvPr id="15369" name="Title 1">
            <a:extLst>
              <a:ext uri="{FF2B5EF4-FFF2-40B4-BE49-F238E27FC236}">
                <a16:creationId xmlns:a16="http://schemas.microsoft.com/office/drawing/2014/main" id="{887A3BC4-0F92-86D4-ACAF-95779386626B}"/>
              </a:ext>
            </a:extLst>
          </p:cNvPr>
          <p:cNvSpPr txBox="1">
            <a:spLocks/>
          </p:cNvSpPr>
          <p:nvPr/>
        </p:nvSpPr>
        <p:spPr bwMode="auto">
          <a:xfrm>
            <a:off x="8657431" y="1786199"/>
            <a:ext cx="1822016" cy="31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fr-CH" altLang="en-US" sz="1406" b="1" dirty="0">
                <a:ea typeface="+mj-ea"/>
                <a:cs typeface="+mj-cs"/>
              </a:rPr>
              <a:t>Data </a:t>
            </a:r>
            <a:r>
              <a:rPr lang="fr-CH" altLang="en-US" sz="1406" b="1" dirty="0" err="1">
                <a:ea typeface="+mj-ea"/>
                <a:cs typeface="+mj-cs"/>
              </a:rPr>
              <a:t>product</a:t>
            </a:r>
            <a:endParaRPr lang="fr-CH" altLang="en-US" sz="1406" b="1" dirty="0">
              <a:ea typeface="+mj-ea"/>
              <a:cs typeface="+mj-cs"/>
            </a:endParaRPr>
          </a:p>
        </p:txBody>
      </p:sp>
      <p:sp>
        <p:nvSpPr>
          <p:cNvPr id="15370" name="Google Shape;473;p45">
            <a:extLst>
              <a:ext uri="{FF2B5EF4-FFF2-40B4-BE49-F238E27FC236}">
                <a16:creationId xmlns:a16="http://schemas.microsoft.com/office/drawing/2014/main" id="{08CF5B57-8345-9E48-8DCF-BEA570DB5308}"/>
              </a:ext>
            </a:extLst>
          </p:cNvPr>
          <p:cNvSpPr/>
          <p:nvPr/>
        </p:nvSpPr>
        <p:spPr>
          <a:xfrm>
            <a:off x="7617048" y="2567586"/>
            <a:ext cx="563053" cy="27368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C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CH" dirty="0"/>
          </a:p>
        </p:txBody>
      </p:sp>
      <p:sp>
        <p:nvSpPr>
          <p:cNvPr id="15371" name="Google Shape;473;p45">
            <a:extLst>
              <a:ext uri="{FF2B5EF4-FFF2-40B4-BE49-F238E27FC236}">
                <a16:creationId xmlns:a16="http://schemas.microsoft.com/office/drawing/2014/main" id="{BDACBC04-A46C-D42E-6B6C-1A2904EC53C1}"/>
              </a:ext>
            </a:extLst>
          </p:cNvPr>
          <p:cNvSpPr/>
          <p:nvPr/>
        </p:nvSpPr>
        <p:spPr>
          <a:xfrm>
            <a:off x="7601763" y="3924862"/>
            <a:ext cx="563053" cy="27368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C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CH" dirty="0"/>
          </a:p>
        </p:txBody>
      </p:sp>
      <p:pic>
        <p:nvPicPr>
          <p:cNvPr id="15372" name="Picture 15371" descr="A picture containing clipart, child art, drawing, sketch&#10;&#10;Description automatically generated">
            <a:extLst>
              <a:ext uri="{FF2B5EF4-FFF2-40B4-BE49-F238E27FC236}">
                <a16:creationId xmlns:a16="http://schemas.microsoft.com/office/drawing/2014/main" id="{D25CC143-D656-10EC-5AD4-EA19838C0D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5701617" y="3290303"/>
            <a:ext cx="1037480" cy="1523638"/>
          </a:xfrm>
          <a:prstGeom prst="rect">
            <a:avLst/>
          </a:prstGeom>
        </p:spPr>
      </p:pic>
      <p:sp>
        <p:nvSpPr>
          <p:cNvPr id="15373" name="TextBox 15372">
            <a:extLst>
              <a:ext uri="{FF2B5EF4-FFF2-40B4-BE49-F238E27FC236}">
                <a16:creationId xmlns:a16="http://schemas.microsoft.com/office/drawing/2014/main" id="{AD9FC2AF-617D-13A2-7A8F-3CE3C7A552AE}"/>
              </a:ext>
            </a:extLst>
          </p:cNvPr>
          <p:cNvSpPr txBox="1"/>
          <p:nvPr/>
        </p:nvSpPr>
        <p:spPr>
          <a:xfrm>
            <a:off x="5485710" y="2341863"/>
            <a:ext cx="1701545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According to the district report, the number of malaria cases has doubled in the last six months.</a:t>
            </a:r>
            <a:endParaRPr lang="en-PH" sz="900" dirty="0">
              <a:solidFill>
                <a:srgbClr val="000000"/>
              </a:solidFill>
            </a:endParaRPr>
          </a:p>
        </p:txBody>
      </p:sp>
      <p:sp>
        <p:nvSpPr>
          <p:cNvPr id="15374" name="Rectangle 10">
            <a:extLst>
              <a:ext uri="{FF2B5EF4-FFF2-40B4-BE49-F238E27FC236}">
                <a16:creationId xmlns:a16="http://schemas.microsoft.com/office/drawing/2014/main" id="{CBFA48A5-316A-FA50-FB9B-F3B8ECAB9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9023" y="2147394"/>
            <a:ext cx="887636" cy="2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866" tIns="33337" rIns="67866" bIns="33337">
            <a:spAutoFit/>
          </a:bodyPr>
          <a:lstStyle/>
          <a:p>
            <a:pPr marL="346454" indent="-346454" algn="ctr">
              <a:lnSpc>
                <a:spcPct val="90000"/>
              </a:lnSpc>
            </a:pPr>
            <a:r>
              <a:rPr lang="fr-CH" sz="1050" b="1" dirty="0" err="1"/>
              <a:t>Text</a:t>
            </a:r>
            <a:endParaRPr lang="fr-CH" sz="1050" b="1" dirty="0"/>
          </a:p>
        </p:txBody>
      </p:sp>
      <p:sp>
        <p:nvSpPr>
          <p:cNvPr id="15375" name="Google Shape;473;p45">
            <a:extLst>
              <a:ext uri="{FF2B5EF4-FFF2-40B4-BE49-F238E27FC236}">
                <a16:creationId xmlns:a16="http://schemas.microsoft.com/office/drawing/2014/main" id="{010FFCA8-B0DA-83AA-69E7-CE6779492FD7}"/>
              </a:ext>
            </a:extLst>
          </p:cNvPr>
          <p:cNvSpPr/>
          <p:nvPr/>
        </p:nvSpPr>
        <p:spPr>
          <a:xfrm>
            <a:off x="7648057" y="5163488"/>
            <a:ext cx="563053" cy="27368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C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CH" dirty="0"/>
          </a:p>
        </p:txBody>
      </p:sp>
      <p:sp>
        <p:nvSpPr>
          <p:cNvPr id="15376" name="Title 1">
            <a:extLst>
              <a:ext uri="{FF2B5EF4-FFF2-40B4-BE49-F238E27FC236}">
                <a16:creationId xmlns:a16="http://schemas.microsoft.com/office/drawing/2014/main" id="{E8755C71-BBB0-6F47-4715-512C2FC422B2}"/>
              </a:ext>
            </a:extLst>
          </p:cNvPr>
          <p:cNvSpPr txBox="1">
            <a:spLocks/>
          </p:cNvSpPr>
          <p:nvPr/>
        </p:nvSpPr>
        <p:spPr bwMode="auto">
          <a:xfrm>
            <a:off x="2081052" y="3421868"/>
            <a:ext cx="1024712" cy="21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fr-CH" altLang="en-US" sz="825" b="1" dirty="0">
                <a:solidFill>
                  <a:srgbClr val="7030A0"/>
                </a:solidFill>
                <a:ea typeface="+mj-ea"/>
                <a:cs typeface="+mj-cs"/>
              </a:rPr>
              <a:t>Unique identifier</a:t>
            </a:r>
          </a:p>
        </p:txBody>
      </p:sp>
      <p:cxnSp>
        <p:nvCxnSpPr>
          <p:cNvPr id="15377" name="Straight Arrow Connector 46">
            <a:extLst>
              <a:ext uri="{FF2B5EF4-FFF2-40B4-BE49-F238E27FC236}">
                <a16:creationId xmlns:a16="http://schemas.microsoft.com/office/drawing/2014/main" id="{0E24AF5A-0630-CBE6-7A04-C7B7BF818D6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226887" y="3657161"/>
            <a:ext cx="744864" cy="0"/>
          </a:xfrm>
          <a:prstGeom prst="straightConnector1">
            <a:avLst/>
          </a:prstGeom>
          <a:noFill/>
          <a:ln w="28575" algn="ctr">
            <a:solidFill>
              <a:srgbClr val="7030A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8" name="Title 1">
            <a:extLst>
              <a:ext uri="{FF2B5EF4-FFF2-40B4-BE49-F238E27FC236}">
                <a16:creationId xmlns:a16="http://schemas.microsoft.com/office/drawing/2014/main" id="{2032EC1D-51C6-F3C3-D3CE-C82B50A4F5B9}"/>
              </a:ext>
            </a:extLst>
          </p:cNvPr>
          <p:cNvSpPr txBox="1">
            <a:spLocks/>
          </p:cNvSpPr>
          <p:nvPr/>
        </p:nvSpPr>
        <p:spPr bwMode="auto">
          <a:xfrm>
            <a:off x="2090570" y="4005175"/>
            <a:ext cx="1024712" cy="21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fr-CH" altLang="en-US" sz="825" b="1" dirty="0">
                <a:solidFill>
                  <a:srgbClr val="7030A0"/>
                </a:solidFill>
                <a:ea typeface="+mj-ea"/>
                <a:cs typeface="+mj-cs"/>
              </a:rPr>
              <a:t>Unique identifier</a:t>
            </a:r>
          </a:p>
        </p:txBody>
      </p:sp>
      <p:cxnSp>
        <p:nvCxnSpPr>
          <p:cNvPr id="15379" name="Straight Arrow Connector 46">
            <a:extLst>
              <a:ext uri="{FF2B5EF4-FFF2-40B4-BE49-F238E27FC236}">
                <a16:creationId xmlns:a16="http://schemas.microsoft.com/office/drawing/2014/main" id="{F4B02119-7E32-49FE-B307-79DE1856196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236405" y="4240468"/>
            <a:ext cx="744864" cy="0"/>
          </a:xfrm>
          <a:prstGeom prst="straightConnector1">
            <a:avLst/>
          </a:prstGeom>
          <a:noFill/>
          <a:ln w="28575" algn="ctr">
            <a:solidFill>
              <a:srgbClr val="7030A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80" name="Title 1">
            <a:extLst>
              <a:ext uri="{FF2B5EF4-FFF2-40B4-BE49-F238E27FC236}">
                <a16:creationId xmlns:a16="http://schemas.microsoft.com/office/drawing/2014/main" id="{BDE21EC2-2BA7-57A0-8FC3-E663134D3FDD}"/>
              </a:ext>
            </a:extLst>
          </p:cNvPr>
          <p:cNvSpPr txBox="1">
            <a:spLocks/>
          </p:cNvSpPr>
          <p:nvPr/>
        </p:nvSpPr>
        <p:spPr bwMode="auto">
          <a:xfrm>
            <a:off x="2061851" y="4543224"/>
            <a:ext cx="1024712" cy="21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fr-CH" altLang="en-US" sz="825" b="1" dirty="0">
                <a:solidFill>
                  <a:srgbClr val="7030A0"/>
                </a:solidFill>
                <a:ea typeface="+mj-ea"/>
                <a:cs typeface="+mj-cs"/>
              </a:rPr>
              <a:t>Unique identifier</a:t>
            </a:r>
          </a:p>
        </p:txBody>
      </p:sp>
      <p:cxnSp>
        <p:nvCxnSpPr>
          <p:cNvPr id="15381" name="Straight Arrow Connector 46">
            <a:extLst>
              <a:ext uri="{FF2B5EF4-FFF2-40B4-BE49-F238E27FC236}">
                <a16:creationId xmlns:a16="http://schemas.microsoft.com/office/drawing/2014/main" id="{409F04D4-560E-FC49-3D83-DDC5012C302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207686" y="4778517"/>
            <a:ext cx="744864" cy="0"/>
          </a:xfrm>
          <a:prstGeom prst="straightConnector1">
            <a:avLst/>
          </a:prstGeom>
          <a:noFill/>
          <a:ln w="28575" algn="ctr">
            <a:solidFill>
              <a:srgbClr val="7030A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82" name="Title 1">
            <a:extLst>
              <a:ext uri="{FF2B5EF4-FFF2-40B4-BE49-F238E27FC236}">
                <a16:creationId xmlns:a16="http://schemas.microsoft.com/office/drawing/2014/main" id="{B23BB87F-D985-ACD3-CABF-99A55C668C9D}"/>
              </a:ext>
            </a:extLst>
          </p:cNvPr>
          <p:cNvSpPr txBox="1">
            <a:spLocks/>
          </p:cNvSpPr>
          <p:nvPr/>
        </p:nvSpPr>
        <p:spPr bwMode="auto">
          <a:xfrm>
            <a:off x="2053820" y="5039641"/>
            <a:ext cx="1024712" cy="21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fr-CH" altLang="en-US" sz="825" b="1" dirty="0">
                <a:solidFill>
                  <a:srgbClr val="7030A0"/>
                </a:solidFill>
                <a:ea typeface="+mj-ea"/>
                <a:cs typeface="+mj-cs"/>
              </a:rPr>
              <a:t>Unique identifier</a:t>
            </a:r>
          </a:p>
        </p:txBody>
      </p:sp>
      <p:cxnSp>
        <p:nvCxnSpPr>
          <p:cNvPr id="15383" name="Straight Arrow Connector 46">
            <a:extLst>
              <a:ext uri="{FF2B5EF4-FFF2-40B4-BE49-F238E27FC236}">
                <a16:creationId xmlns:a16="http://schemas.microsoft.com/office/drawing/2014/main" id="{58AFF75B-5B1A-E326-7FC3-266006C53AA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199655" y="5256674"/>
            <a:ext cx="744864" cy="0"/>
          </a:xfrm>
          <a:prstGeom prst="straightConnector1">
            <a:avLst/>
          </a:prstGeom>
          <a:noFill/>
          <a:ln w="28575" algn="ctr">
            <a:solidFill>
              <a:srgbClr val="7030A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384" name="Picture 15383">
            <a:extLst>
              <a:ext uri="{FF2B5EF4-FFF2-40B4-BE49-F238E27FC236}">
                <a16:creationId xmlns:a16="http://schemas.microsoft.com/office/drawing/2014/main" id="{D61189DC-BFB5-1C76-D5C3-8C6A56E4941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315" t="16450" r="29524" b="13473"/>
          <a:stretch/>
        </p:blipFill>
        <p:spPr>
          <a:xfrm>
            <a:off x="8797652" y="2215062"/>
            <a:ext cx="1090563" cy="15701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385" name="Picture 15384" descr="A map of the united states&#10;&#10;Description automatically generated with low confidence">
            <a:extLst>
              <a:ext uri="{FF2B5EF4-FFF2-40B4-BE49-F238E27FC236}">
                <a16:creationId xmlns:a16="http://schemas.microsoft.com/office/drawing/2014/main" id="{95DEF7BD-22C5-D9E9-7605-54E03ED6FA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12444" y="4830577"/>
            <a:ext cx="1558076" cy="11017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386" name="Picture 15385">
            <a:extLst>
              <a:ext uri="{FF2B5EF4-FFF2-40B4-BE49-F238E27FC236}">
                <a16:creationId xmlns:a16="http://schemas.microsoft.com/office/drawing/2014/main" id="{86B5B3CF-4E20-9C52-FD89-B01578A6890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3427" t="16133" r="28570" b="8947"/>
          <a:stretch/>
        </p:blipFill>
        <p:spPr>
          <a:xfrm>
            <a:off x="9167413" y="2580157"/>
            <a:ext cx="1084949" cy="15602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387" name="Picture 15386">
            <a:extLst>
              <a:ext uri="{FF2B5EF4-FFF2-40B4-BE49-F238E27FC236}">
                <a16:creationId xmlns:a16="http://schemas.microsoft.com/office/drawing/2014/main" id="{E7261D90-E9DE-1198-3968-6DF9D8FE7A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71141" y="2999014"/>
            <a:ext cx="1032757" cy="15602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388" name="Rectangle 10">
            <a:extLst>
              <a:ext uri="{FF2B5EF4-FFF2-40B4-BE49-F238E27FC236}">
                <a16:creationId xmlns:a16="http://schemas.microsoft.com/office/drawing/2014/main" id="{E862010C-7299-5D3C-2E44-7A4A6FBE4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3612" y="5842037"/>
            <a:ext cx="1450356" cy="28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866" tIns="33337" rIns="67866" bIns="33337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CH" sz="1600" b="1" dirty="0">
                <a:solidFill>
                  <a:srgbClr val="FF0000"/>
                </a:solidFill>
              </a:rPr>
              <a:t>Master List</a:t>
            </a:r>
          </a:p>
        </p:txBody>
      </p:sp>
      <p:sp>
        <p:nvSpPr>
          <p:cNvPr id="15389" name="Google Shape;473;p45">
            <a:extLst>
              <a:ext uri="{FF2B5EF4-FFF2-40B4-BE49-F238E27FC236}">
                <a16:creationId xmlns:a16="http://schemas.microsoft.com/office/drawing/2014/main" id="{9D8110BA-493F-DB6E-C6FA-405C7B9052E1}"/>
              </a:ext>
            </a:extLst>
          </p:cNvPr>
          <p:cNvSpPr/>
          <p:nvPr/>
        </p:nvSpPr>
        <p:spPr>
          <a:xfrm rot="16200000">
            <a:off x="3454088" y="5429167"/>
            <a:ext cx="299261" cy="35113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200"/>
            </a:pPr>
            <a:endParaRPr sz="12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390" name="Rectangle 10">
            <a:extLst>
              <a:ext uri="{FF2B5EF4-FFF2-40B4-BE49-F238E27FC236}">
                <a16:creationId xmlns:a16="http://schemas.microsoft.com/office/drawing/2014/main" id="{AA7BA57F-F709-DFBE-D682-03E532BFC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235" y="5848504"/>
            <a:ext cx="1885083" cy="28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866" tIns="33337" rIns="67866" bIns="33337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CH" sz="1600" b="1" dirty="0" err="1">
                <a:solidFill>
                  <a:srgbClr val="FF0000"/>
                </a:solidFill>
              </a:rPr>
              <a:t>Programmatic</a:t>
            </a:r>
            <a:r>
              <a:rPr lang="fr-CH" sz="1600" b="1" dirty="0">
                <a:solidFill>
                  <a:srgbClr val="FF0000"/>
                </a:solidFill>
              </a:rPr>
              <a:t> data</a:t>
            </a:r>
          </a:p>
        </p:txBody>
      </p:sp>
      <p:sp>
        <p:nvSpPr>
          <p:cNvPr id="15391" name="Google Shape;473;p45">
            <a:extLst>
              <a:ext uri="{FF2B5EF4-FFF2-40B4-BE49-F238E27FC236}">
                <a16:creationId xmlns:a16="http://schemas.microsoft.com/office/drawing/2014/main" id="{875A84F6-9A66-03F8-D0CA-7B68A74FA2C1}"/>
              </a:ext>
            </a:extLst>
          </p:cNvPr>
          <p:cNvSpPr/>
          <p:nvPr/>
        </p:nvSpPr>
        <p:spPr>
          <a:xfrm rot="16200000">
            <a:off x="1372292" y="5469561"/>
            <a:ext cx="299261" cy="35113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200"/>
            </a:pPr>
            <a:endParaRPr sz="12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DA468DE-33FC-AE98-5ADD-D508C175D02B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fr-FR" dirty="0"/>
              <a:t>The </a:t>
            </a:r>
            <a:r>
              <a:rPr lang="fr-FR" dirty="0" err="1"/>
              <a:t>thematic</a:t>
            </a:r>
            <a:r>
              <a:rPr lang="fr-FR" dirty="0"/>
              <a:t> mapping process</a:t>
            </a:r>
            <a:endParaRPr lang="en-PH" alt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A35C97C-A3A6-EF82-B8F3-3576D3805D4C}"/>
              </a:ext>
            </a:extLst>
          </p:cNvPr>
          <p:cNvSpPr txBox="1">
            <a:spLocks/>
          </p:cNvSpPr>
          <p:nvPr/>
        </p:nvSpPr>
        <p:spPr>
          <a:xfrm>
            <a:off x="531717" y="1098023"/>
            <a:ext cx="7886700" cy="59131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altLang="en-US" sz="2800" b="1" dirty="0">
                <a:latin typeface="+mn-lt"/>
              </a:rPr>
              <a:t>Collection and preparation of necessary data</a:t>
            </a:r>
            <a:endParaRPr lang="en-PH" alt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5840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 txBox="1">
            <a:spLocks/>
          </p:cNvSpPr>
          <p:nvPr/>
        </p:nvSpPr>
        <p:spPr bwMode="auto">
          <a:xfrm>
            <a:off x="895070" y="1661716"/>
            <a:ext cx="3686175" cy="39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sz="2800" b="1" dirty="0">
                <a:latin typeface="+mn-lt"/>
              </a:rPr>
              <a:t>Basemap</a:t>
            </a:r>
            <a:endParaRPr lang="en-GB" sz="2800" b="1" dirty="0">
              <a:latin typeface="+mn-lt"/>
            </a:endParaRPr>
          </a:p>
        </p:txBody>
      </p:sp>
      <p:pic>
        <p:nvPicPr>
          <p:cNvPr id="58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327" y="1704181"/>
            <a:ext cx="3962400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Rectangle 265"/>
          <p:cNvSpPr>
            <a:spLocks noChangeArrowheads="1"/>
          </p:cNvSpPr>
          <p:nvPr/>
        </p:nvSpPr>
        <p:spPr bwMode="auto">
          <a:xfrm>
            <a:off x="3857022" y="5905157"/>
            <a:ext cx="5000104" cy="4221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dirty="0">
                <a:cs typeface="Calibri" pitchFamily="34" charset="0"/>
              </a:rPr>
              <a:t>For </a:t>
            </a:r>
            <a:r>
              <a:rPr lang="fr-FR" sz="2400" dirty="0" err="1">
                <a:cs typeface="Calibri" pitchFamily="34" charset="0"/>
              </a:rPr>
              <a:t>viewing</a:t>
            </a:r>
            <a:r>
              <a:rPr lang="fr-FR" sz="2400" dirty="0">
                <a:cs typeface="Calibri" pitchFamily="34" charset="0"/>
              </a:rPr>
              <a:t> </a:t>
            </a:r>
            <a:r>
              <a:rPr lang="fr-FR" sz="2400" dirty="0" err="1">
                <a:cs typeface="Calibri" pitchFamily="34" charset="0"/>
              </a:rPr>
              <a:t>purposes</a:t>
            </a:r>
            <a:r>
              <a:rPr lang="fr-FR" sz="2400" dirty="0">
                <a:cs typeface="Calibri" pitchFamily="34" charset="0"/>
              </a:rPr>
              <a:t> </a:t>
            </a:r>
            <a:r>
              <a:rPr lang="fr-FR" sz="2400" dirty="0" err="1">
                <a:cs typeface="Calibri" pitchFamily="34" charset="0"/>
              </a:rPr>
              <a:t>only</a:t>
            </a:r>
            <a:endParaRPr lang="en-US" sz="2400" dirty="0">
              <a:cs typeface="Calibri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A740D8E-CDA1-7494-CB4F-214909DC993D}"/>
              </a:ext>
            </a:extLst>
          </p:cNvPr>
          <p:cNvSpPr txBox="1">
            <a:spLocks/>
          </p:cNvSpPr>
          <p:nvPr/>
        </p:nvSpPr>
        <p:spPr bwMode="auto">
          <a:xfrm>
            <a:off x="689507" y="2200908"/>
            <a:ext cx="5215994" cy="443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Selection of layers of information combined into a single raster or vector file generally accessible via an online map service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Used as a background for a map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  <a:p>
            <a:r>
              <a:rPr lang="en-GB" sz="2400" dirty="0">
                <a:latin typeface="Calibri" pitchFamily="34" charset="0"/>
                <a:cs typeface="Calibri" pitchFamily="34" charset="0"/>
              </a:rPr>
              <a:t>Examples </a:t>
            </a:r>
          </a:p>
          <a:p>
            <a:pPr lvl="1"/>
            <a:r>
              <a:rPr lang="en-GB" dirty="0">
                <a:latin typeface="Calibri" pitchFamily="34" charset="0"/>
                <a:cs typeface="Calibri" pitchFamily="34" charset="0"/>
              </a:rPr>
              <a:t>Google Maps</a:t>
            </a:r>
          </a:p>
          <a:p>
            <a:pPr lvl="1"/>
            <a:r>
              <a:rPr lang="en-GB" dirty="0">
                <a:latin typeface="Calibri" pitchFamily="34" charset="0"/>
                <a:cs typeface="Calibri" pitchFamily="34" charset="0"/>
              </a:rPr>
              <a:t>Images Esri via ArcGIS online</a:t>
            </a:r>
          </a:p>
          <a:p>
            <a:pPr lvl="1"/>
            <a:r>
              <a:rPr lang="en-GB" dirty="0">
                <a:latin typeface="Calibri" pitchFamily="34" charset="0"/>
                <a:cs typeface="Calibri" pitchFamily="34" charset="0"/>
              </a:rPr>
              <a:t>Open Street Map</a:t>
            </a:r>
          </a:p>
        </p:txBody>
      </p:sp>
      <p:sp>
        <p:nvSpPr>
          <p:cNvPr id="60" name="AutoShape 416"/>
          <p:cNvSpPr>
            <a:spLocks noChangeArrowheads="1"/>
          </p:cNvSpPr>
          <p:nvPr/>
        </p:nvSpPr>
        <p:spPr bwMode="auto">
          <a:xfrm>
            <a:off x="3349022" y="5905156"/>
            <a:ext cx="508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C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CH">
              <a:solidFill>
                <a:schemeClr val="lt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8146A44-D0A8-422C-9A3B-CD6F1CB2C81A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fr-FR" dirty="0"/>
              <a:t>The </a:t>
            </a:r>
            <a:r>
              <a:rPr lang="fr-FR" dirty="0" err="1"/>
              <a:t>thematic</a:t>
            </a:r>
            <a:r>
              <a:rPr lang="fr-FR" dirty="0"/>
              <a:t> mapping process</a:t>
            </a:r>
            <a:endParaRPr lang="en-PH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9B34C3A-077C-AEBA-0633-5A19158FB45D}"/>
              </a:ext>
            </a:extLst>
          </p:cNvPr>
          <p:cNvSpPr txBox="1">
            <a:spLocks/>
          </p:cNvSpPr>
          <p:nvPr/>
        </p:nvSpPr>
        <p:spPr>
          <a:xfrm>
            <a:off x="531717" y="1098023"/>
            <a:ext cx="7886700" cy="59131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altLang="en-US" sz="2800" b="1" dirty="0">
                <a:latin typeface="+mn-lt"/>
              </a:rPr>
              <a:t>Collection and preparation of necessary data</a:t>
            </a:r>
            <a:endParaRPr lang="en-PH" alt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1784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528821" y="1089397"/>
            <a:ext cx="11147242" cy="50403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b="1" dirty="0"/>
              <a:t>Steps to create a thematic map</a:t>
            </a:r>
            <a:endParaRPr lang="fr-CH" b="1" dirty="0"/>
          </a:p>
          <a:p>
            <a:pPr marL="717550" indent="-4492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 Light" pitchFamily="34" charset="0"/>
              <a:buAutoNum type="arabicPeriod"/>
            </a:pPr>
            <a:r>
              <a:rPr lang="en-US" altLang="en-US" dirty="0"/>
              <a:t>Import data into the GIS software</a:t>
            </a:r>
          </a:p>
          <a:p>
            <a:pPr marL="717550" indent="-4492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 Light" pitchFamily="34" charset="0"/>
              <a:buAutoNum type="arabicPeriod"/>
            </a:pPr>
            <a:r>
              <a:rPr lang="en-US" altLang="en-US" dirty="0"/>
              <a:t>Create the geographic data that will be represented on the map</a:t>
            </a:r>
          </a:p>
          <a:p>
            <a:pPr marL="717550" indent="-4492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 Light" pitchFamily="34" charset="0"/>
              <a:buAutoNum type="arabicPeriod"/>
            </a:pPr>
            <a:r>
              <a:rPr lang="en-US" altLang="en-US" dirty="0"/>
              <a:t>Choose the appropriate mode of representation</a:t>
            </a:r>
          </a:p>
          <a:p>
            <a:pPr marL="717550" indent="-4492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 Light" pitchFamily="34" charset="0"/>
              <a:buAutoNum type="arabicPeriod"/>
            </a:pPr>
            <a:r>
              <a:rPr lang="en-US" altLang="en-US" dirty="0"/>
              <a:t>Fix the symbology</a:t>
            </a:r>
          </a:p>
          <a:p>
            <a:pPr marL="717550" indent="-4492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 Light" pitchFamily="34" charset="0"/>
              <a:buAutoNum type="arabicPeriod"/>
            </a:pPr>
            <a:r>
              <a:rPr lang="en-US" altLang="en-US" dirty="0"/>
              <a:t>Add labels to the map</a:t>
            </a:r>
          </a:p>
          <a:p>
            <a:pPr marL="717550" indent="-4492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 Light" pitchFamily="34" charset="0"/>
              <a:buAutoNum type="arabicPeriod"/>
            </a:pPr>
            <a:r>
              <a:rPr lang="en-US" altLang="en-US" dirty="0"/>
              <a:t>Choose map orientation</a:t>
            </a:r>
          </a:p>
          <a:p>
            <a:pPr marL="717550" indent="-4492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 Light" pitchFamily="34" charset="0"/>
              <a:buAutoNum type="arabicPeriod"/>
            </a:pPr>
            <a:r>
              <a:rPr lang="en-US" altLang="en-US" dirty="0"/>
              <a:t>Fix other elements of the layout</a:t>
            </a:r>
          </a:p>
          <a:p>
            <a:pPr marL="717550" indent="-4492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 Light" pitchFamily="34" charset="0"/>
              <a:buAutoNum type="arabicPeriod"/>
            </a:pPr>
            <a:r>
              <a:rPr lang="en-US" altLang="en-US" dirty="0"/>
              <a:t>Save the final map in the appropriate format</a:t>
            </a:r>
          </a:p>
          <a:p>
            <a:pPr marL="717550" indent="-4492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 Light" pitchFamily="34" charset="0"/>
              <a:buAutoNum type="arabicPeriod"/>
            </a:pPr>
            <a:r>
              <a:rPr lang="en-US" altLang="en-US" dirty="0"/>
              <a:t>Possibly, adjust certain elements of the map outside the GIS software</a:t>
            </a:r>
            <a:endParaRPr lang="fr-CH" alt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909443-06B5-C1CE-5B85-2AF8402A97F6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fr-FR" dirty="0"/>
              <a:t>The </a:t>
            </a:r>
            <a:r>
              <a:rPr lang="fr-FR" dirty="0" err="1"/>
              <a:t>thematic</a:t>
            </a:r>
            <a:r>
              <a:rPr lang="fr-FR" dirty="0"/>
              <a:t> mapping process</a:t>
            </a:r>
            <a:endParaRPr lang="en-PH" altLang="en-US" dirty="0"/>
          </a:p>
        </p:txBody>
      </p:sp>
    </p:spTree>
    <p:extLst>
      <p:ext uri="{BB962C8B-B14F-4D97-AF65-F5344CB8AC3E}">
        <p14:creationId xmlns:p14="http://schemas.microsoft.com/office/powerpoint/2010/main" val="547019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31718" y="1098023"/>
            <a:ext cx="7886700" cy="9366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altLang="en-US" sz="2800" b="1" dirty="0">
                <a:latin typeface="+mn-lt"/>
              </a:rPr>
              <a:t>Creation of the thematic map</a:t>
            </a:r>
            <a:endParaRPr lang="en-PH" altLang="en-US" sz="2800" b="1" dirty="0">
              <a:latin typeface="+mn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79338" y="1700808"/>
            <a:ext cx="8316912" cy="2159992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8463" indent="-398463">
              <a:buNone/>
              <a:defRPr/>
            </a:pPr>
            <a:r>
              <a:rPr lang="en-PH" dirty="0"/>
              <a:t>1. </a:t>
            </a:r>
            <a:r>
              <a:rPr lang="en-US" dirty="0"/>
              <a:t>Import data into the GIS software</a:t>
            </a:r>
          </a:p>
          <a:p>
            <a:pPr marL="627063">
              <a:defRPr/>
            </a:pPr>
            <a:r>
              <a:rPr lang="en-US" dirty="0"/>
              <a:t>Geospatial data</a:t>
            </a:r>
          </a:p>
          <a:p>
            <a:pPr marL="627063">
              <a:defRPr/>
            </a:pPr>
            <a:r>
              <a:rPr lang="en-US" dirty="0"/>
              <a:t>Attribute data</a:t>
            </a:r>
          </a:p>
          <a:p>
            <a:pPr marL="398463" indent="-398463">
              <a:buNone/>
              <a:defRPr/>
            </a:pPr>
            <a:r>
              <a:rPr lang="en-US" dirty="0"/>
              <a:t>   	+ Add basemap in background</a:t>
            </a:r>
            <a:endParaRPr lang="en-PH" dirty="0"/>
          </a:p>
        </p:txBody>
      </p:sp>
      <p:sp>
        <p:nvSpPr>
          <p:cNvPr id="14" name="Right Arrow 13"/>
          <p:cNvSpPr/>
          <p:nvPr/>
        </p:nvSpPr>
        <p:spPr>
          <a:xfrm>
            <a:off x="1744307" y="4987979"/>
            <a:ext cx="538162" cy="466725"/>
          </a:xfrm>
          <a:prstGeom prst="rightArrow">
            <a:avLst/>
          </a:prstGeom>
          <a:solidFill>
            <a:srgbClr val="4F8C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PH"/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2392008" y="4987978"/>
            <a:ext cx="7612604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en-US" sz="2800" dirty="0">
                <a:latin typeface="+mn-lt"/>
              </a:rPr>
              <a:t>Join attribute data to geospatial data using the unique identifier</a:t>
            </a:r>
            <a:endParaRPr lang="en-PH" altLang="en-US" sz="28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A61B54-10A1-03E4-900A-72F4D1CE087D}"/>
              </a:ext>
            </a:extLst>
          </p:cNvPr>
          <p:cNvSpPr txBox="1"/>
          <p:nvPr/>
        </p:nvSpPr>
        <p:spPr>
          <a:xfrm>
            <a:off x="897633" y="4033871"/>
            <a:ext cx="101917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8463" indent="-398463">
              <a:defRPr/>
            </a:pPr>
            <a:r>
              <a:rPr lang="en-PH" sz="2800" dirty="0"/>
              <a:t>2. </a:t>
            </a:r>
            <a:r>
              <a:rPr lang="en-US" sz="2800" dirty="0"/>
              <a:t>Create the geographic data that will be represented on the map</a:t>
            </a:r>
            <a:endParaRPr lang="fr-FR" sz="2800" dirty="0"/>
          </a:p>
          <a:p>
            <a:pPr marL="398463" indent="-398463">
              <a:defRPr/>
            </a:pPr>
            <a:endParaRPr lang="en-PH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F0E26F-8473-59B2-9FD6-5F3F2BDA183E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fr-FR" dirty="0"/>
              <a:t>The </a:t>
            </a:r>
            <a:r>
              <a:rPr lang="fr-FR" dirty="0" err="1"/>
              <a:t>thematic</a:t>
            </a:r>
            <a:r>
              <a:rPr lang="fr-FR" dirty="0"/>
              <a:t> mapping process</a:t>
            </a:r>
            <a:endParaRPr lang="en-PH" altLang="en-US" dirty="0"/>
          </a:p>
        </p:txBody>
      </p:sp>
    </p:spTree>
    <p:extLst>
      <p:ext uri="{BB962C8B-B14F-4D97-AF65-F5344CB8AC3E}">
        <p14:creationId xmlns:p14="http://schemas.microsoft.com/office/powerpoint/2010/main" val="35782345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897267" y="1706713"/>
            <a:ext cx="8316913" cy="44640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PH" altLang="en-US" dirty="0"/>
              <a:t>3. </a:t>
            </a:r>
            <a:r>
              <a:rPr lang="en-US" altLang="en-US" dirty="0"/>
              <a:t>Choose the representation mode appropriate to the content of the map</a:t>
            </a:r>
            <a:endParaRPr lang="en-PH" dirty="0"/>
          </a:p>
          <a:p>
            <a:pPr marL="0" indent="0">
              <a:spcBef>
                <a:spcPts val="0"/>
              </a:spcBef>
              <a:buNone/>
              <a:defRPr/>
            </a:pPr>
            <a:endParaRPr lang="en-PH" sz="100" dirty="0"/>
          </a:p>
          <a:p>
            <a:pPr marL="717550" indent="-269875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Choropleth</a:t>
            </a:r>
          </a:p>
          <a:p>
            <a:pPr marL="717550" indent="-269875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Proportional symbols</a:t>
            </a:r>
          </a:p>
          <a:p>
            <a:pPr marL="717550" indent="-269875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err="1"/>
              <a:t>Isarithmic</a:t>
            </a:r>
            <a:r>
              <a:rPr lang="en-US" dirty="0"/>
              <a:t> or isopleth</a:t>
            </a:r>
          </a:p>
          <a:p>
            <a:pPr marL="717550" indent="-269875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Chorochromatic</a:t>
            </a:r>
          </a:p>
          <a:p>
            <a:pPr marL="717550" indent="-269875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Dot density</a:t>
            </a:r>
          </a:p>
          <a:p>
            <a:pPr marL="717550" indent="-269875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err="1"/>
              <a:t>Dasymmetric</a:t>
            </a:r>
            <a:r>
              <a:rPr lang="en-US" dirty="0"/>
              <a:t> or cartogram</a:t>
            </a:r>
            <a:endParaRPr lang="en-PH" dirty="0"/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FCC38885-9D87-7289-830B-B3C9DBDAA74D}"/>
              </a:ext>
            </a:extLst>
          </p:cNvPr>
          <p:cNvSpPr/>
          <p:nvPr/>
        </p:nvSpPr>
        <p:spPr>
          <a:xfrm>
            <a:off x="5404187" y="2706123"/>
            <a:ext cx="288032" cy="8636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278C5-FEC7-56BF-B05B-4D64BFD1782B}"/>
              </a:ext>
            </a:extLst>
          </p:cNvPr>
          <p:cNvSpPr txBox="1">
            <a:spLocks/>
          </p:cNvSpPr>
          <p:nvPr/>
        </p:nvSpPr>
        <p:spPr bwMode="auto">
          <a:xfrm>
            <a:off x="5709627" y="2962920"/>
            <a:ext cx="1669965" cy="70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750"/>
              </a:spcBef>
              <a:defRPr/>
            </a:pPr>
            <a:r>
              <a:rPr lang="en-US" dirty="0">
                <a:solidFill>
                  <a:srgbClr val="FF0000"/>
                </a:solidFill>
              </a:rPr>
              <a:t>Most used</a:t>
            </a:r>
            <a:endParaRPr lang="en-PH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3A0220-AC0E-3F81-371A-EC4EBAF3C7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63" t="10587" r="23425" b="10707"/>
          <a:stretch/>
        </p:blipFill>
        <p:spPr>
          <a:xfrm>
            <a:off x="7651506" y="2193038"/>
            <a:ext cx="1754906" cy="1371953"/>
          </a:xfrm>
          <a:prstGeom prst="rect">
            <a:avLst/>
          </a:prstGeom>
          <a:ln>
            <a:solidFill>
              <a:srgbClr val="002147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B28DD8-595D-C714-9BD7-E7DD0CE31C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848" t="29926" r="5684" b="17587"/>
          <a:stretch/>
        </p:blipFill>
        <p:spPr>
          <a:xfrm>
            <a:off x="8605980" y="3295334"/>
            <a:ext cx="1633890" cy="1377335"/>
          </a:xfrm>
          <a:prstGeom prst="rect">
            <a:avLst/>
          </a:prstGeom>
          <a:ln>
            <a:solidFill>
              <a:srgbClr val="002147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DF75C6-042C-C93B-0058-E341250D54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833" t="23712" r="43750" b="15314"/>
          <a:stretch/>
        </p:blipFill>
        <p:spPr>
          <a:xfrm>
            <a:off x="7128432" y="3920735"/>
            <a:ext cx="1568717" cy="1538542"/>
          </a:xfrm>
          <a:prstGeom prst="rect">
            <a:avLst/>
          </a:prstGeom>
          <a:ln>
            <a:solidFill>
              <a:srgbClr val="002147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3F8D37-FF9A-21DD-1213-2844E04F0D18}"/>
              </a:ext>
            </a:extLst>
          </p:cNvPr>
          <p:cNvSpPr txBox="1"/>
          <p:nvPr/>
        </p:nvSpPr>
        <p:spPr>
          <a:xfrm>
            <a:off x="9406412" y="2375767"/>
            <a:ext cx="16338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CH" sz="1200" dirty="0" err="1"/>
              <a:t>Graduated</a:t>
            </a:r>
            <a:r>
              <a:rPr lang="fr-CH" sz="1200" dirty="0"/>
              <a:t> </a:t>
            </a:r>
            <a:r>
              <a:rPr lang="fr-CH" sz="1200" dirty="0" err="1"/>
              <a:t>colors</a:t>
            </a:r>
            <a:endParaRPr lang="fr-CH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271143-486B-C5A8-1A91-B79EA727FB6B}"/>
              </a:ext>
            </a:extLst>
          </p:cNvPr>
          <p:cNvSpPr txBox="1"/>
          <p:nvPr/>
        </p:nvSpPr>
        <p:spPr>
          <a:xfrm>
            <a:off x="9963963" y="3574761"/>
            <a:ext cx="17549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CH" sz="1200" dirty="0" err="1"/>
              <a:t>Proportional</a:t>
            </a:r>
            <a:r>
              <a:rPr lang="fr-CH" sz="1200" dirty="0"/>
              <a:t> </a:t>
            </a:r>
            <a:r>
              <a:rPr lang="fr-CH" sz="1200" dirty="0" err="1"/>
              <a:t>symbols</a:t>
            </a:r>
            <a:endParaRPr lang="fr-CH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387043-B56E-3F17-FB46-FCB6A78C7719}"/>
              </a:ext>
            </a:extLst>
          </p:cNvPr>
          <p:cNvSpPr txBox="1"/>
          <p:nvPr/>
        </p:nvSpPr>
        <p:spPr>
          <a:xfrm>
            <a:off x="8758756" y="4964483"/>
            <a:ext cx="10820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CH" sz="1200" dirty="0" err="1"/>
              <a:t>Combined</a:t>
            </a:r>
            <a:r>
              <a:rPr lang="fr-CH" sz="1200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E5DAD9-46F0-633C-6486-C8CAF085CD1E}"/>
              </a:ext>
            </a:extLst>
          </p:cNvPr>
          <p:cNvSpPr txBox="1"/>
          <p:nvPr/>
        </p:nvSpPr>
        <p:spPr>
          <a:xfrm>
            <a:off x="527791" y="5528251"/>
            <a:ext cx="111482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</a:rPr>
              <a:t>The most appropriate way to represent data on a thematic map depends on the type of data and the message you are trying to convey</a:t>
            </a:r>
            <a:r>
              <a:rPr lang="fr-FR" sz="2400" dirty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  <a:endParaRPr lang="en-PH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1B62898-24F1-538B-A9F4-FED3D8F0340E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fr-FR" dirty="0"/>
              <a:t>The </a:t>
            </a:r>
            <a:r>
              <a:rPr lang="fr-FR" dirty="0" err="1"/>
              <a:t>thematic</a:t>
            </a:r>
            <a:r>
              <a:rPr lang="fr-FR" dirty="0"/>
              <a:t> mapping process</a:t>
            </a:r>
            <a:endParaRPr lang="en-PH" alt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646C5A1-11C9-D817-AB8A-F24D234C34EA}"/>
              </a:ext>
            </a:extLst>
          </p:cNvPr>
          <p:cNvSpPr txBox="1">
            <a:spLocks/>
          </p:cNvSpPr>
          <p:nvPr/>
        </p:nvSpPr>
        <p:spPr>
          <a:xfrm>
            <a:off x="531718" y="1098023"/>
            <a:ext cx="7886700" cy="9366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altLang="en-US" sz="2800" b="1" dirty="0">
                <a:latin typeface="+mn-lt"/>
              </a:rPr>
              <a:t>Creation of the thematic map</a:t>
            </a:r>
            <a:endParaRPr lang="en-PH" alt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63472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887257" y="1724716"/>
            <a:ext cx="3816424" cy="64216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None/>
              <a:defRPr/>
            </a:pPr>
            <a:r>
              <a:rPr lang="en-PH" altLang="en-US" dirty="0"/>
              <a:t>4. Fix the symbology</a:t>
            </a:r>
          </a:p>
          <a:p>
            <a:pPr marL="347663" indent="-347663">
              <a:buNone/>
              <a:defRPr/>
            </a:pPr>
            <a:endParaRPr lang="en-PH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3D733F-B806-E9E7-2FC2-5F9123EE37A9}"/>
              </a:ext>
            </a:extLst>
          </p:cNvPr>
          <p:cNvSpPr txBox="1"/>
          <p:nvPr/>
        </p:nvSpPr>
        <p:spPr>
          <a:xfrm>
            <a:off x="1361688" y="2429639"/>
            <a:ext cx="453985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a typeface="Calibri" panose="020F0502020204030204" pitchFamily="34" charset="0"/>
              </a:rPr>
              <a:t>A set of conventions, rules, or encoding systems that define how geographic features are represented by symbols on a map. A characteristic of a map element can influence the size, color, and shape of the symbol used</a:t>
            </a:r>
            <a:r>
              <a:rPr lang="fr-FR" sz="2400" dirty="0">
                <a:ea typeface="Calibri" panose="020F0502020204030204" pitchFamily="34" charset="0"/>
              </a:rPr>
              <a:t>.</a:t>
            </a:r>
            <a:endParaRPr lang="en-PH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E1CE29-C252-3B98-41EA-9059DC9826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880" t="15049" r="11443" b="8469"/>
          <a:stretch/>
        </p:blipFill>
        <p:spPr>
          <a:xfrm>
            <a:off x="6714857" y="1245561"/>
            <a:ext cx="3193988" cy="2540767"/>
          </a:xfrm>
          <a:prstGeom prst="rect">
            <a:avLst/>
          </a:prstGeom>
        </p:spPr>
      </p:pic>
      <p:pic>
        <p:nvPicPr>
          <p:cNvPr id="15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7251" y="3320539"/>
            <a:ext cx="2947132" cy="14986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2890" y="4634402"/>
            <a:ext cx="2980145" cy="14986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4D5F807-343B-7B66-7BC1-5828CB421C5C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fr-FR" dirty="0"/>
              <a:t>The </a:t>
            </a:r>
            <a:r>
              <a:rPr lang="fr-FR" dirty="0" err="1"/>
              <a:t>thematic</a:t>
            </a:r>
            <a:r>
              <a:rPr lang="fr-FR" dirty="0"/>
              <a:t> mapping process</a:t>
            </a:r>
            <a:endParaRPr lang="en-PH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3E6885B-D2F1-0695-67F1-51709064F40E}"/>
              </a:ext>
            </a:extLst>
          </p:cNvPr>
          <p:cNvSpPr txBox="1">
            <a:spLocks/>
          </p:cNvSpPr>
          <p:nvPr/>
        </p:nvSpPr>
        <p:spPr>
          <a:xfrm>
            <a:off x="531718" y="1098023"/>
            <a:ext cx="7886700" cy="9366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altLang="en-US" sz="2800" b="1" dirty="0">
                <a:latin typeface="+mn-lt"/>
              </a:rPr>
              <a:t>Creation of the thematic map</a:t>
            </a:r>
            <a:endParaRPr lang="en-PH" alt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6773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906233" y="1706712"/>
            <a:ext cx="8316913" cy="64216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None/>
              <a:defRPr/>
            </a:pPr>
            <a:r>
              <a:rPr lang="en-PH" altLang="en-US" dirty="0"/>
              <a:t>5. </a:t>
            </a:r>
            <a:r>
              <a:rPr lang="en-US" altLang="en-US" dirty="0"/>
              <a:t>Add labels to the map</a:t>
            </a:r>
          </a:p>
          <a:p>
            <a:pPr marL="347663" indent="-347663">
              <a:buNone/>
              <a:defRPr/>
            </a:pPr>
            <a:endParaRPr lang="en-PH" sz="16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263928" y="3123634"/>
            <a:ext cx="10121247" cy="3239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en-PH" altLang="en-US" sz="2600" dirty="0"/>
              <a:t>Identify the intellectual hierarchy</a:t>
            </a:r>
          </a:p>
          <a:p>
            <a:pPr marL="685800" lvl="1" indent="-2286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PH" altLang="en-US" sz="2600" dirty="0"/>
              <a:t> </a:t>
            </a:r>
            <a:r>
              <a:rPr lang="en-US" altLang="en-US" sz="2600" dirty="0"/>
              <a:t>The ranking of the </a:t>
            </a:r>
            <a:r>
              <a:rPr lang="en-US" altLang="en-US" sz="2600" b="1" dirty="0"/>
              <a:t>importance</a:t>
            </a:r>
            <a:r>
              <a:rPr lang="en-US" altLang="en-US" sz="2600" dirty="0"/>
              <a:t> of the different elements of the map</a:t>
            </a:r>
            <a:endParaRPr lang="en-PH" altLang="en-US" sz="2600" dirty="0"/>
          </a:p>
          <a:p>
            <a:pPr marL="228600" indent="-2286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altLang="en-US" sz="2600" dirty="0"/>
              <a:t>Determine visual hierarchy of map labels based on intellectual hierarchy</a:t>
            </a:r>
            <a:endParaRPr lang="en-PH" altLang="en-US" sz="2600" dirty="0"/>
          </a:p>
          <a:p>
            <a:pPr marL="685800" lvl="1" indent="-2286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PH" altLang="en-US" sz="2600" dirty="0"/>
              <a:t> </a:t>
            </a:r>
            <a:r>
              <a:rPr lang="en-US" altLang="en-US" sz="2600" dirty="0"/>
              <a:t>The way map </a:t>
            </a:r>
            <a:r>
              <a:rPr lang="en-US" altLang="en-US" sz="2600" b="1" dirty="0"/>
              <a:t>labels</a:t>
            </a:r>
            <a:r>
              <a:rPr lang="en-US" altLang="en-US" sz="2600" dirty="0"/>
              <a:t> are designed to help map readers organize geographic information</a:t>
            </a:r>
            <a:r>
              <a:rPr lang="fr-FR" altLang="en-US" sz="2600" dirty="0"/>
              <a:t>.</a:t>
            </a:r>
            <a:endParaRPr lang="en-PH" altLang="en-US" sz="2600" dirty="0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562097" y="2149375"/>
            <a:ext cx="9536209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i="1" dirty="0"/>
              <a:t>In cartography, a label is text placed on or near an element of the map that describes or identifies it.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D3B85B-A4C1-4A33-2090-0935AAE024D4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fr-FR" dirty="0"/>
              <a:t>The </a:t>
            </a:r>
            <a:r>
              <a:rPr lang="fr-FR" dirty="0" err="1"/>
              <a:t>thematic</a:t>
            </a:r>
            <a:r>
              <a:rPr lang="fr-FR" dirty="0"/>
              <a:t> mapping process</a:t>
            </a:r>
            <a:endParaRPr lang="en-PH" alt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91AAF98-2A41-A66D-CDB5-D37AF23B0E26}"/>
              </a:ext>
            </a:extLst>
          </p:cNvPr>
          <p:cNvSpPr txBox="1">
            <a:spLocks/>
          </p:cNvSpPr>
          <p:nvPr/>
        </p:nvSpPr>
        <p:spPr>
          <a:xfrm>
            <a:off x="531718" y="1098023"/>
            <a:ext cx="7886700" cy="9366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altLang="en-US" sz="2800" b="1" dirty="0">
                <a:latin typeface="+mn-lt"/>
              </a:rPr>
              <a:t>Creation of the thematic map</a:t>
            </a:r>
            <a:endParaRPr lang="en-PH" alt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9573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2EF033-482C-C173-7E53-CAFB1E7BDD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74010" y="1908960"/>
            <a:ext cx="3885968" cy="27536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Picture 2"/>
          <p:cNvSpPr>
            <a:spLocks noChangeAspect="1"/>
          </p:cNvSpPr>
          <p:nvPr/>
        </p:nvSpPr>
        <p:spPr bwMode="auto">
          <a:xfrm>
            <a:off x="2135188" y="3869334"/>
            <a:ext cx="4572000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PH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321419" y="1089755"/>
            <a:ext cx="4355779" cy="43926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zh-CN" dirty="0"/>
              <a:t>Political maps</a:t>
            </a:r>
          </a:p>
          <a:p>
            <a:pPr eaLnBrk="1" hangingPunct="1">
              <a:defRPr/>
            </a:pPr>
            <a:r>
              <a:rPr lang="en-US" altLang="zh-CN" dirty="0"/>
              <a:t>Physical maps</a:t>
            </a:r>
          </a:p>
          <a:p>
            <a:pPr eaLnBrk="1" hangingPunct="1">
              <a:defRPr/>
            </a:pPr>
            <a:r>
              <a:rPr lang="en-US" altLang="zh-CN" dirty="0"/>
              <a:t>Topographic maps</a:t>
            </a:r>
          </a:p>
          <a:p>
            <a:pPr eaLnBrk="1" hangingPunct="1">
              <a:defRPr/>
            </a:pPr>
            <a:r>
              <a:rPr lang="en-US" altLang="zh-CN" dirty="0"/>
              <a:t>Climate maps</a:t>
            </a:r>
          </a:p>
          <a:p>
            <a:pPr eaLnBrk="1" hangingPunct="1">
              <a:defRPr/>
            </a:pPr>
            <a:r>
              <a:rPr lang="en-US" altLang="zh-CN" dirty="0"/>
              <a:t>Street maps</a:t>
            </a:r>
          </a:p>
          <a:p>
            <a:pPr eaLnBrk="1" hangingPunct="1">
              <a:defRPr/>
            </a:pPr>
            <a:r>
              <a:rPr lang="en-US" altLang="zh-CN" dirty="0"/>
              <a:t>Geological maps</a:t>
            </a:r>
          </a:p>
          <a:p>
            <a:pPr eaLnBrk="1" hangingPunct="1">
              <a:defRPr/>
            </a:pPr>
            <a:r>
              <a:rPr lang="en-US" altLang="zh-CN" dirty="0"/>
              <a:t>Navigation maps</a:t>
            </a:r>
          </a:p>
          <a:p>
            <a:pPr eaLnBrk="1" hangingPunct="1">
              <a:defRPr/>
            </a:pPr>
            <a:r>
              <a:rPr lang="en-US" altLang="zh-CN" dirty="0"/>
              <a:t>Thematic maps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20229" y="4616361"/>
            <a:ext cx="3385368" cy="5521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2466006" y="5301196"/>
            <a:ext cx="410445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fr-FR" altLang="zh-CN" sz="2400" dirty="0">
                <a:solidFill>
                  <a:srgbClr val="FF0000"/>
                </a:solidFill>
              </a:rPr>
              <a:t>Topic of </a:t>
            </a:r>
            <a:r>
              <a:rPr lang="fr-FR" altLang="zh-CN" sz="2400" dirty="0" err="1">
                <a:solidFill>
                  <a:srgbClr val="FF0000"/>
                </a:solidFill>
              </a:rPr>
              <a:t>this</a:t>
            </a:r>
            <a:r>
              <a:rPr lang="fr-FR" altLang="zh-CN" sz="2400" dirty="0">
                <a:solidFill>
                  <a:srgbClr val="FF0000"/>
                </a:solidFill>
              </a:rPr>
              <a:t> session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-713" y="6104448"/>
            <a:ext cx="403828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PH" sz="1000" dirty="0">
                <a:hlinkClick r:id="rId4"/>
              </a:rPr>
              <a:t>https://www.healthgeolab.net/DOCUMENTS/Guide_HGLC_Part2_6_1.pdf</a:t>
            </a:r>
            <a:r>
              <a:rPr lang="en-PH" sz="1000" dirty="0"/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E001289-48A4-25E1-E25A-0923074289DF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/>
              <a:t>Types of maps</a:t>
            </a:r>
            <a:endParaRPr lang="en-PH" altLang="en-US" dirty="0"/>
          </a:p>
        </p:txBody>
      </p:sp>
    </p:spTree>
    <p:extLst>
      <p:ext uri="{BB962C8B-B14F-4D97-AF65-F5344CB8AC3E}">
        <p14:creationId xmlns:p14="http://schemas.microsoft.com/office/powerpoint/2010/main" val="19453476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897270" y="1706712"/>
            <a:ext cx="7386118" cy="107421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None/>
              <a:defRPr/>
            </a:pPr>
            <a:r>
              <a:rPr lang="en-PH" altLang="en-US" dirty="0"/>
              <a:t>6. </a:t>
            </a:r>
            <a:r>
              <a:rPr lang="en-US" altLang="en-US" dirty="0"/>
              <a:t>Choose the map orientation (or map template)</a:t>
            </a:r>
          </a:p>
          <a:p>
            <a:pPr marL="347663" indent="-347663">
              <a:buNone/>
              <a:defRPr/>
            </a:pPr>
            <a:endParaRPr lang="en-PH" sz="16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47257" y="2245773"/>
            <a:ext cx="5230813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0">
              <a:spcBef>
                <a:spcPts val="0"/>
              </a:spcBef>
              <a:spcAft>
                <a:spcPts val="600"/>
              </a:spcAft>
              <a:defRPr/>
            </a:pPr>
            <a:r>
              <a:rPr lang="en-PH" altLang="en-US" dirty="0"/>
              <a:t>Portrait</a:t>
            </a:r>
          </a:p>
          <a:p>
            <a:pPr marL="635000">
              <a:spcBef>
                <a:spcPts val="0"/>
              </a:spcBef>
              <a:spcAft>
                <a:spcPts val="600"/>
              </a:spcAft>
              <a:defRPr/>
            </a:pPr>
            <a:r>
              <a:rPr lang="en-PH" altLang="en-US" dirty="0"/>
              <a:t>Landscape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32463" y="750663"/>
            <a:ext cx="2954337" cy="4176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27441" y="2529681"/>
            <a:ext cx="4578350" cy="3240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ight Arrow 14"/>
          <p:cNvSpPr/>
          <p:nvPr/>
        </p:nvSpPr>
        <p:spPr>
          <a:xfrm>
            <a:off x="628189" y="4077073"/>
            <a:ext cx="538162" cy="401711"/>
          </a:xfrm>
          <a:prstGeom prst="rightArrow">
            <a:avLst/>
          </a:prstGeom>
          <a:solidFill>
            <a:srgbClr val="4F8C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PH">
              <a:solidFill>
                <a:schemeClr val="tx1"/>
              </a:solidFill>
            </a:endParaRP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1201567" y="4077073"/>
            <a:ext cx="3745526" cy="227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en-US" sz="2600" dirty="0"/>
              <a:t>Mainly depends on the shape of the geographic area being covered</a:t>
            </a:r>
            <a:endParaRPr lang="en-PH" altLang="en-US" sz="2600" dirty="0"/>
          </a:p>
        </p:txBody>
      </p: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1834" y="4086972"/>
            <a:ext cx="3021012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8D36FF-087B-5FD3-63BF-8EB8C5DE036E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fr-FR" dirty="0"/>
              <a:t>The </a:t>
            </a:r>
            <a:r>
              <a:rPr lang="fr-FR" dirty="0" err="1"/>
              <a:t>thematic</a:t>
            </a:r>
            <a:r>
              <a:rPr lang="fr-FR" dirty="0"/>
              <a:t> mapping process</a:t>
            </a:r>
            <a:endParaRPr lang="en-PH" alt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C2BF6B-D6C8-026D-09A0-23F6B6219F94}"/>
              </a:ext>
            </a:extLst>
          </p:cNvPr>
          <p:cNvSpPr txBox="1">
            <a:spLocks/>
          </p:cNvSpPr>
          <p:nvPr/>
        </p:nvSpPr>
        <p:spPr>
          <a:xfrm>
            <a:off x="531718" y="1098023"/>
            <a:ext cx="7886700" cy="9366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altLang="en-US" sz="2800" b="1" dirty="0">
                <a:latin typeface="+mn-lt"/>
              </a:rPr>
              <a:t>Creation of the thematic map</a:t>
            </a:r>
            <a:endParaRPr lang="en-PH" alt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99779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map area&#10;&#10;Description automatically generated">
            <a:extLst>
              <a:ext uri="{FF2B5EF4-FFF2-40B4-BE49-F238E27FC236}">
                <a16:creationId xmlns:a16="http://schemas.microsoft.com/office/drawing/2014/main" id="{3D9ECDB8-734C-0BA5-C997-4764BD88F5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107" y="1891235"/>
            <a:ext cx="3319207" cy="2489982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879339" y="1706712"/>
            <a:ext cx="6167438" cy="6430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None/>
              <a:defRPr/>
            </a:pPr>
            <a:r>
              <a:rPr lang="en-PH" altLang="en-US" dirty="0"/>
              <a:t>7. </a:t>
            </a:r>
            <a:r>
              <a:rPr lang="en-US" altLang="en-US" dirty="0"/>
              <a:t>Fix other elements of the layout</a:t>
            </a:r>
            <a:endParaRPr lang="en-PH" dirty="0"/>
          </a:p>
          <a:p>
            <a:pPr marL="0" indent="0">
              <a:buNone/>
              <a:defRPr/>
            </a:pPr>
            <a:endParaRPr lang="en-PH" sz="16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236757" y="2214411"/>
            <a:ext cx="6737350" cy="307834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Fix other elements of the layout</a:t>
            </a:r>
            <a:r>
              <a:rPr lang="en-PH" dirty="0"/>
              <a:t>.</a:t>
            </a:r>
          </a:p>
          <a:p>
            <a:pPr>
              <a:defRPr/>
            </a:pPr>
            <a:r>
              <a:rPr lang="en-US" dirty="0"/>
              <a:t>If you use a layout template:</a:t>
            </a:r>
          </a:p>
          <a:p>
            <a:pPr lvl="1">
              <a:defRPr/>
            </a:pPr>
            <a:r>
              <a:rPr lang="en-US" dirty="0"/>
              <a:t>Provide the text for title, production date, project file name, etc.</a:t>
            </a:r>
          </a:p>
          <a:p>
            <a:pPr lvl="1">
              <a:defRPr/>
            </a:pPr>
            <a:r>
              <a:rPr lang="en-US" dirty="0"/>
              <a:t>Check that the legend and scale represent the current map</a:t>
            </a:r>
            <a:endParaRPr lang="en-PH" sz="2200" dirty="0"/>
          </a:p>
        </p:txBody>
      </p:sp>
      <p:sp>
        <p:nvSpPr>
          <p:cNvPr id="15" name="Right Arrow 14"/>
          <p:cNvSpPr/>
          <p:nvPr/>
        </p:nvSpPr>
        <p:spPr>
          <a:xfrm>
            <a:off x="1089955" y="5103190"/>
            <a:ext cx="452350" cy="379124"/>
          </a:xfrm>
          <a:prstGeom prst="rightArrow">
            <a:avLst/>
          </a:prstGeom>
          <a:solidFill>
            <a:srgbClr val="4F8C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PH">
              <a:solidFill>
                <a:schemeClr val="tx1"/>
              </a:solidFill>
            </a:endParaRP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1670846" y="5006537"/>
            <a:ext cx="770485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en-US" sz="2800" dirty="0"/>
              <a:t>Check the overall look of your map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800" dirty="0"/>
              <a:t>Make sure it looks clean and balanced</a:t>
            </a:r>
            <a:endParaRPr lang="en-PH" alt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D3EFD-A049-711C-53DA-09EE3A46E6C5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fr-FR" dirty="0"/>
              <a:t>The </a:t>
            </a:r>
            <a:r>
              <a:rPr lang="fr-FR" dirty="0" err="1"/>
              <a:t>thematic</a:t>
            </a:r>
            <a:r>
              <a:rPr lang="fr-FR" dirty="0"/>
              <a:t> mapping process</a:t>
            </a:r>
            <a:endParaRPr lang="en-PH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4B6D05-E509-1A3C-6119-AF1019EBF424}"/>
              </a:ext>
            </a:extLst>
          </p:cNvPr>
          <p:cNvSpPr txBox="1">
            <a:spLocks/>
          </p:cNvSpPr>
          <p:nvPr/>
        </p:nvSpPr>
        <p:spPr>
          <a:xfrm>
            <a:off x="531718" y="1098023"/>
            <a:ext cx="7886700" cy="9366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altLang="en-US" sz="2800" b="1" dirty="0">
                <a:latin typeface="+mn-lt"/>
              </a:rPr>
              <a:t>Creation of the thematic map</a:t>
            </a:r>
            <a:endParaRPr lang="en-PH" altLang="en-US" sz="2800" b="1" dirty="0">
              <a:latin typeface="+mn-lt"/>
            </a:endParaRPr>
          </a:p>
        </p:txBody>
      </p:sp>
      <p:sp>
        <p:nvSpPr>
          <p:cNvPr id="17" name="Right Arrow 14">
            <a:extLst>
              <a:ext uri="{FF2B5EF4-FFF2-40B4-BE49-F238E27FC236}">
                <a16:creationId xmlns:a16="http://schemas.microsoft.com/office/drawing/2014/main" id="{84ACE030-7460-FB78-8B52-A674370545ED}"/>
              </a:ext>
            </a:extLst>
          </p:cNvPr>
          <p:cNvSpPr/>
          <p:nvPr/>
        </p:nvSpPr>
        <p:spPr>
          <a:xfrm>
            <a:off x="1092245" y="5675772"/>
            <a:ext cx="452350" cy="379124"/>
          </a:xfrm>
          <a:prstGeom prst="rightArrow">
            <a:avLst/>
          </a:prstGeom>
          <a:solidFill>
            <a:srgbClr val="4F8C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P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37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897269" y="1706712"/>
            <a:ext cx="8568952" cy="5371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None/>
              <a:defRPr/>
            </a:pPr>
            <a:r>
              <a:rPr lang="en-PH" altLang="en-US" dirty="0"/>
              <a:t>8. </a:t>
            </a:r>
            <a:r>
              <a:rPr lang="en-US" altLang="en-US" dirty="0"/>
              <a:t>Save the final map in the appropriate format</a:t>
            </a:r>
          </a:p>
          <a:p>
            <a:pPr marL="347663" indent="-347663">
              <a:buNone/>
              <a:defRPr/>
            </a:pPr>
            <a:endParaRPr lang="en-PH" sz="16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247763" y="2243821"/>
            <a:ext cx="10428300" cy="432048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/>
              <a:t>Save the map in a file format that is most suitable for the end use.</a:t>
            </a:r>
          </a:p>
          <a:p>
            <a:pPr>
              <a:defRPr/>
            </a:pPr>
            <a:r>
              <a:rPr lang="en-US" altLang="en-US" dirty="0"/>
              <a:t>For use in electronic viewing where map readers do not need to zoom in, the map can be saved in JPEG, BMP, or PNG file format.</a:t>
            </a:r>
          </a:p>
          <a:p>
            <a:pPr>
              <a:defRPr/>
            </a:pPr>
            <a:r>
              <a:rPr lang="en-US" altLang="en-US" dirty="0"/>
              <a:t>Otherwise, it is best to save as PDF</a:t>
            </a:r>
          </a:p>
          <a:p>
            <a:pPr>
              <a:defRPr/>
            </a:pPr>
            <a:r>
              <a:rPr lang="en-US" altLang="en-US" dirty="0"/>
              <a:t>It is recommended to save the map with a resolution of at least 300 dots per inch (dpi).</a:t>
            </a:r>
            <a:endParaRPr lang="en-PH" alt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64480E-6885-3C04-79B5-CEC4ED8E844B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fr-FR" dirty="0"/>
              <a:t>The </a:t>
            </a:r>
            <a:r>
              <a:rPr lang="fr-FR" dirty="0" err="1"/>
              <a:t>thematic</a:t>
            </a:r>
            <a:r>
              <a:rPr lang="fr-FR" dirty="0"/>
              <a:t> mapping process</a:t>
            </a:r>
            <a:endParaRPr lang="en-PH" alt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CF010CE-D6E6-8A42-DE6A-D9FE3A2721A0}"/>
              </a:ext>
            </a:extLst>
          </p:cNvPr>
          <p:cNvSpPr txBox="1">
            <a:spLocks/>
          </p:cNvSpPr>
          <p:nvPr/>
        </p:nvSpPr>
        <p:spPr>
          <a:xfrm>
            <a:off x="531718" y="1098023"/>
            <a:ext cx="7886700" cy="9366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altLang="en-US" sz="2800" b="1" dirty="0">
                <a:latin typeface="+mn-lt"/>
              </a:rPr>
              <a:t>Creation of the thematic map</a:t>
            </a:r>
            <a:endParaRPr lang="en-PH" alt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55408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897267" y="1706712"/>
            <a:ext cx="10778796" cy="30904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PH" dirty="0"/>
              <a:t>9. </a:t>
            </a:r>
            <a:r>
              <a:rPr lang="en-US" dirty="0"/>
              <a:t>Correcting map elements outside of GIS software (after export) </a:t>
            </a:r>
          </a:p>
          <a:p>
            <a:pPr marL="0" indent="0">
              <a:buNone/>
              <a:defRPr/>
            </a:pPr>
            <a:r>
              <a:rPr lang="en-US" dirty="0"/>
              <a:t>Sometimes, it is necessary to make minor changes after the final map has been created</a:t>
            </a:r>
            <a:r>
              <a:rPr lang="en-PH" dirty="0"/>
              <a:t>:</a:t>
            </a:r>
          </a:p>
          <a:p>
            <a:pPr marL="468000">
              <a:defRPr/>
            </a:pPr>
            <a:r>
              <a:rPr lang="en-PH" dirty="0"/>
              <a:t>Repositioning or adding labels</a:t>
            </a:r>
          </a:p>
          <a:p>
            <a:pPr marL="468000">
              <a:defRPr/>
            </a:pPr>
            <a:r>
              <a:rPr lang="en-PH" dirty="0"/>
              <a:t>Adding text information</a:t>
            </a:r>
          </a:p>
          <a:p>
            <a:pPr marL="468000">
              <a:defRPr/>
            </a:pPr>
            <a:r>
              <a:rPr lang="en-PH" dirty="0"/>
              <a:t>Removing unnecessary data and/or text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162281" y="4824627"/>
            <a:ext cx="79930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PH" altLang="en-US" sz="2400" dirty="0"/>
              <a:t>JPEG, BMP, and PNG		MS Paint or Adobe Photoshop</a:t>
            </a:r>
          </a:p>
          <a:p>
            <a:pPr eaLnBrk="1" hangingPunct="1"/>
            <a:endParaRPr lang="en-PH" altLang="en-US" sz="2400" dirty="0"/>
          </a:p>
          <a:p>
            <a:pPr eaLnBrk="1" hangingPunct="1"/>
            <a:r>
              <a:rPr lang="en-PH" altLang="en-US" sz="2400" dirty="0"/>
              <a:t>PDF 	        Adobe Photoshop or Adobe Illustrator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5078518" y="4905591"/>
            <a:ext cx="539750" cy="287337"/>
          </a:xfrm>
          <a:prstGeom prst="rightArrow">
            <a:avLst/>
          </a:prstGeom>
          <a:solidFill>
            <a:srgbClr val="4F8C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PH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927456" y="5615202"/>
            <a:ext cx="539750" cy="287338"/>
          </a:xfrm>
          <a:prstGeom prst="rightArrow">
            <a:avLst/>
          </a:prstGeom>
          <a:solidFill>
            <a:srgbClr val="4F8C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PH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7865A1-E1C9-3BFD-C05B-1A091965BED9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fr-FR" dirty="0"/>
              <a:t>The </a:t>
            </a:r>
            <a:r>
              <a:rPr lang="fr-FR" dirty="0" err="1"/>
              <a:t>thematic</a:t>
            </a:r>
            <a:r>
              <a:rPr lang="fr-FR" dirty="0"/>
              <a:t> mapping process</a:t>
            </a:r>
            <a:endParaRPr lang="en-PH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79C464-187F-FDA6-74B6-CFE3A1F93514}"/>
              </a:ext>
            </a:extLst>
          </p:cNvPr>
          <p:cNvSpPr txBox="1">
            <a:spLocks/>
          </p:cNvSpPr>
          <p:nvPr/>
        </p:nvSpPr>
        <p:spPr>
          <a:xfrm>
            <a:off x="531718" y="1098023"/>
            <a:ext cx="7886700" cy="9366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altLang="en-US" sz="2800" b="1" dirty="0">
                <a:latin typeface="+mn-lt"/>
              </a:rPr>
              <a:t>Creation of the thematic map</a:t>
            </a:r>
            <a:endParaRPr lang="en-PH" alt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2060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515937" y="1452671"/>
            <a:ext cx="11160125" cy="102359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 typeface="Arial" charset="0"/>
              <a:buNone/>
              <a:defRPr/>
            </a:pPr>
            <a:r>
              <a:rPr lang="en-US" sz="2400" dirty="0"/>
              <a:t>A map designed to convey information about a single subject or theme, such as population density, geology, or health</a:t>
            </a:r>
            <a:endParaRPr lang="en-PH" sz="2400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2152650" y="598757"/>
            <a:ext cx="788670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800" b="1" dirty="0"/>
              <a:t>What is a thematic map</a:t>
            </a:r>
            <a:r>
              <a:rPr lang="en-PH" altLang="en-US" sz="2800" b="1" dirty="0"/>
              <a:t>?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15937" y="3282452"/>
            <a:ext cx="11160125" cy="88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/>
              <a:t>A good thematic map easily and effectively conveys the information it contains to the reader without the need to contact the person who created the map</a:t>
            </a:r>
            <a:r>
              <a:rPr lang="en-PH" sz="2400" dirty="0"/>
              <a:t>.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2152650" y="2304505"/>
            <a:ext cx="7886700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800" b="1" dirty="0"/>
              <a:t>What is a good thematic map</a:t>
            </a:r>
            <a:r>
              <a:rPr lang="en-PH" altLang="en-US" sz="2800" b="1" dirty="0"/>
              <a:t>?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2287819" y="4996471"/>
            <a:ext cx="431800" cy="288925"/>
          </a:xfrm>
          <a:prstGeom prst="rightArrow">
            <a:avLst/>
          </a:prstGeom>
          <a:solidFill>
            <a:srgbClr val="4F8C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PH">
              <a:solidFill>
                <a:schemeClr val="tx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2288796" y="5585417"/>
            <a:ext cx="431799" cy="287337"/>
          </a:xfrm>
          <a:prstGeom prst="rightArrow">
            <a:avLst/>
          </a:prstGeom>
          <a:solidFill>
            <a:srgbClr val="4F8C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PH">
              <a:solidFill>
                <a:schemeClr val="tx1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2286369" y="4445283"/>
            <a:ext cx="457727" cy="304993"/>
          </a:xfrm>
          <a:prstGeom prst="rightArrow">
            <a:avLst/>
          </a:prstGeom>
          <a:solidFill>
            <a:srgbClr val="4F8C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PH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E8C4E7-7728-FD24-7228-E7530FBB09A6}"/>
              </a:ext>
            </a:extLst>
          </p:cNvPr>
          <p:cNvSpPr txBox="1"/>
          <p:nvPr/>
        </p:nvSpPr>
        <p:spPr>
          <a:xfrm>
            <a:off x="2755666" y="4920112"/>
            <a:ext cx="76070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dirty="0"/>
              <a:t>Easy to understand by the intended audience</a:t>
            </a:r>
            <a:endParaRPr lang="en-PH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74761B-C647-A119-AB34-416527701C41}"/>
              </a:ext>
            </a:extLst>
          </p:cNvPr>
          <p:cNvSpPr txBox="1"/>
          <p:nvPr/>
        </p:nvSpPr>
        <p:spPr>
          <a:xfrm>
            <a:off x="2758770" y="5502265"/>
            <a:ext cx="6879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dirty="0"/>
              <a:t>Contains all the information necessary to be usable</a:t>
            </a:r>
            <a:endParaRPr lang="en-PH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EF99A2-3F50-AB15-C8B4-DC556F2056D1}"/>
              </a:ext>
            </a:extLst>
          </p:cNvPr>
          <p:cNvSpPr txBox="1"/>
          <p:nvPr/>
        </p:nvSpPr>
        <p:spPr>
          <a:xfrm>
            <a:off x="2765488" y="4354685"/>
            <a:ext cx="6168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dirty="0"/>
              <a:t>Match the purpose for which it was created</a:t>
            </a:r>
            <a:endParaRPr lang="en-PH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E90818E-A74B-4AC5-83C2-DDA0B537BE01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/>
              <a:t>Thematic map</a:t>
            </a:r>
            <a:endParaRPr lang="en-PH" altLang="en-US" dirty="0"/>
          </a:p>
        </p:txBody>
      </p:sp>
    </p:spTree>
    <p:extLst>
      <p:ext uri="{BB962C8B-B14F-4D97-AF65-F5344CB8AC3E}">
        <p14:creationId xmlns:p14="http://schemas.microsoft.com/office/powerpoint/2010/main" val="1205744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E25DAE5-AFCB-E184-144D-8084D7E27B0F}"/>
              </a:ext>
            </a:extLst>
          </p:cNvPr>
          <p:cNvSpPr txBox="1">
            <a:spLocks/>
          </p:cNvSpPr>
          <p:nvPr/>
        </p:nvSpPr>
        <p:spPr>
          <a:xfrm>
            <a:off x="532623" y="1091616"/>
            <a:ext cx="11143440" cy="691158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dirty="0"/>
              <a:t>A good thematic map should at least always include the following elements</a:t>
            </a:r>
            <a:r>
              <a:rPr lang="en-PH" sz="2400" dirty="0"/>
              <a:t>:</a:t>
            </a:r>
          </a:p>
          <a:p>
            <a:pPr eaLnBrk="1" hangingPunct="1">
              <a:defRPr/>
            </a:pPr>
            <a:endParaRPr lang="en-PH" sz="2400" dirty="0"/>
          </a:p>
          <a:p>
            <a:pPr eaLnBrk="1" hangingPunct="1">
              <a:defRPr/>
            </a:pPr>
            <a:endParaRPr lang="en-PH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FA83C0-8DC6-011C-48A2-FFA249AE43CA}"/>
              </a:ext>
            </a:extLst>
          </p:cNvPr>
          <p:cNvSpPr txBox="1"/>
          <p:nvPr/>
        </p:nvSpPr>
        <p:spPr>
          <a:xfrm>
            <a:off x="942964" y="2015853"/>
            <a:ext cx="464204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fr-CH" sz="2400" dirty="0" err="1"/>
              <a:t>Title</a:t>
            </a:r>
            <a:r>
              <a:rPr lang="fr-CH" sz="2400" dirty="0"/>
              <a:t> </a:t>
            </a:r>
            <a:r>
              <a:rPr lang="fr-CH" sz="2400" dirty="0" err="1"/>
              <a:t>with</a:t>
            </a:r>
            <a:r>
              <a:rPr lang="fr-CH" sz="2400" dirty="0"/>
              <a:t> </a:t>
            </a:r>
            <a:r>
              <a:rPr lang="fr-CH" sz="2400" dirty="0" err="1"/>
              <a:t>representativity</a:t>
            </a:r>
            <a:r>
              <a:rPr lang="fr-CH" sz="2400" dirty="0"/>
              <a:t> date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fr-CH" sz="2400" dirty="0" err="1"/>
              <a:t>Legend</a:t>
            </a:r>
            <a:endParaRPr lang="fr-CH" sz="24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fr-CH" sz="2400" dirty="0" err="1"/>
              <a:t>Scale</a:t>
            </a:r>
            <a:endParaRPr lang="fr-CH" sz="24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fr-CH" sz="2400" dirty="0"/>
              <a:t>North </a:t>
            </a:r>
            <a:r>
              <a:rPr lang="fr-CH" sz="2400" dirty="0" err="1"/>
              <a:t>arrow</a:t>
            </a:r>
            <a:endParaRPr lang="fr-CH" sz="24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fr-CH" sz="2400" dirty="0" err="1"/>
              <a:t>Map</a:t>
            </a:r>
            <a:r>
              <a:rPr lang="fr-CH" sz="2400" dirty="0"/>
              <a:t> production information (</a:t>
            </a:r>
            <a:r>
              <a:rPr lang="fr-CH" sz="2400" dirty="0" err="1"/>
              <a:t>author</a:t>
            </a:r>
            <a:r>
              <a:rPr lang="fr-CH" sz="2400" dirty="0"/>
              <a:t>, contact, date)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78F13BF-2DDE-DB70-ACED-2B88DB440D75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/>
              <a:t>Components of a good thematic map</a:t>
            </a:r>
            <a:endParaRPr lang="en-PH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40739D-8E94-81C4-2FE2-2B479313C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259" y="1902189"/>
            <a:ext cx="4220706" cy="3166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8155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EAE5790-FF5D-DE26-21D8-8D0A295D841C}"/>
              </a:ext>
            </a:extLst>
          </p:cNvPr>
          <p:cNvSpPr txBox="1">
            <a:spLocks/>
          </p:cNvSpPr>
          <p:nvPr/>
        </p:nvSpPr>
        <p:spPr>
          <a:xfrm>
            <a:off x="524903" y="1089824"/>
            <a:ext cx="11151159" cy="936625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dirty="0"/>
              <a:t>The following items, although not mandatory, are also important and/or add value to the map</a:t>
            </a:r>
            <a:r>
              <a:rPr lang="en-PH" sz="2400" dirty="0"/>
              <a:t>:</a:t>
            </a:r>
          </a:p>
          <a:p>
            <a:pPr eaLnBrk="1" hangingPunct="1">
              <a:defRPr/>
            </a:pPr>
            <a:endParaRPr lang="en-PH" sz="2400" dirty="0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AB63FCAF-1F94-EDDA-9B44-AFF6C31FE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041" y="1872861"/>
            <a:ext cx="358354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+mj-lt"/>
              <a:buAutoNum type="arabicPeriod" startAt="6"/>
            </a:pPr>
            <a:r>
              <a:rPr lang="en-US" altLang="en-US" sz="2400" dirty="0"/>
              <a:t>Inset map</a:t>
            </a:r>
          </a:p>
          <a:p>
            <a:pPr eaLnBrk="1" hangingPunct="1">
              <a:buFont typeface="+mj-lt"/>
              <a:buAutoNum type="arabicPeriod" startAt="6"/>
            </a:pPr>
            <a:r>
              <a:rPr lang="en-US" altLang="en-US" sz="2400" dirty="0"/>
              <a:t>Disclaimer</a:t>
            </a:r>
          </a:p>
          <a:p>
            <a:pPr eaLnBrk="1" hangingPunct="1">
              <a:buFont typeface="+mj-lt"/>
              <a:buAutoNum type="arabicPeriod" startAt="6"/>
            </a:pPr>
            <a:r>
              <a:rPr lang="en-US" altLang="en-US" sz="2400" dirty="0"/>
              <a:t>Copyright</a:t>
            </a:r>
          </a:p>
          <a:p>
            <a:pPr eaLnBrk="1" hangingPunct="1">
              <a:buFont typeface="+mj-lt"/>
              <a:buAutoNum type="arabicPeriod" startAt="6"/>
            </a:pPr>
            <a:r>
              <a:rPr lang="en-US" altLang="en-US" sz="2400" dirty="0"/>
              <a:t>Additional information</a:t>
            </a:r>
          </a:p>
          <a:p>
            <a:pPr eaLnBrk="1" hangingPunct="1">
              <a:buFont typeface="+mj-lt"/>
              <a:buAutoNum type="arabicPeriod" startAt="6"/>
            </a:pPr>
            <a:r>
              <a:rPr lang="en-US" altLang="en-US" sz="2400" dirty="0"/>
              <a:t>Project file name</a:t>
            </a:r>
          </a:p>
          <a:p>
            <a:pPr eaLnBrk="1" hangingPunct="1">
              <a:buFont typeface="+mj-lt"/>
              <a:buAutoNum type="arabicPeriod" startAt="6"/>
            </a:pPr>
            <a:r>
              <a:rPr lang="en-US" altLang="en-US" sz="2400" dirty="0"/>
              <a:t>Logo</a:t>
            </a:r>
            <a:endParaRPr lang="fr-CH" altLang="en-US" sz="2400" dirty="0"/>
          </a:p>
        </p:txBody>
      </p:sp>
      <p:sp>
        <p:nvSpPr>
          <p:cNvPr id="6" name="Right Arrow 11">
            <a:extLst>
              <a:ext uri="{FF2B5EF4-FFF2-40B4-BE49-F238E27FC236}">
                <a16:creationId xmlns:a16="http://schemas.microsoft.com/office/drawing/2014/main" id="{FF3A7E23-0AA7-7093-263E-7849CC31B752}"/>
              </a:ext>
            </a:extLst>
          </p:cNvPr>
          <p:cNvSpPr/>
          <p:nvPr/>
        </p:nvSpPr>
        <p:spPr>
          <a:xfrm>
            <a:off x="823652" y="5290824"/>
            <a:ext cx="516777" cy="360691"/>
          </a:xfrm>
          <a:prstGeom prst="rightArrow">
            <a:avLst/>
          </a:prstGeom>
          <a:solidFill>
            <a:srgbClr val="4F8C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PH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BF7CB9-2ADD-B319-1551-A9670D8BE2C3}"/>
              </a:ext>
            </a:extLst>
          </p:cNvPr>
          <p:cNvSpPr txBox="1"/>
          <p:nvPr/>
        </p:nvSpPr>
        <p:spPr>
          <a:xfrm>
            <a:off x="1451833" y="5244329"/>
            <a:ext cx="92883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200" i="1" dirty="0"/>
              <a:t>It is recommended that you create a portrait-oriented and a landscape-oriented layout template each that can be used each time you create a thematic map</a:t>
            </a:r>
            <a:r>
              <a:rPr lang="fr-FR" sz="2200" i="1" dirty="0"/>
              <a:t>.</a:t>
            </a:r>
            <a:endParaRPr lang="en-PH" sz="2200" i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65EEFB-421B-C407-ED5B-F6B454B89EC9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/>
              <a:t>Components of a good thematic map</a:t>
            </a:r>
            <a:endParaRPr lang="en-PH" alt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FA75B0-3096-C4FD-4B52-01E746056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259" y="1696001"/>
            <a:ext cx="4220706" cy="3166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272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1060371" y="1481078"/>
            <a:ext cx="106156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i="1" dirty="0"/>
              <a:t>A good practice, when it applies, is to also indicate in the title the date of validity of the information represented on the map</a:t>
            </a:r>
            <a:r>
              <a:rPr lang="fr-FR" sz="2000" i="1" dirty="0"/>
              <a:t>.</a:t>
            </a:r>
            <a:endParaRPr lang="en-US" sz="2000" i="1" dirty="0"/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532480" y="1091237"/>
            <a:ext cx="72532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2200" b="1" dirty="0"/>
              <a:t>Title</a:t>
            </a:r>
            <a:r>
              <a:rPr lang="en-US" sz="2200" dirty="0"/>
              <a:t> – Description of the content of the map</a:t>
            </a:r>
            <a:endParaRPr lang="en-PH" sz="2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27D02E3-288B-C555-E25C-7750AC50FFA1}"/>
              </a:ext>
            </a:extLst>
          </p:cNvPr>
          <p:cNvSpPr txBox="1">
            <a:spLocks/>
          </p:cNvSpPr>
          <p:nvPr/>
        </p:nvSpPr>
        <p:spPr bwMode="auto">
          <a:xfrm>
            <a:off x="529132" y="2212233"/>
            <a:ext cx="8865880" cy="68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/>
            </a:pPr>
            <a:r>
              <a:rPr lang="en-PH" sz="2200" b="1" dirty="0"/>
              <a:t>Legend</a:t>
            </a:r>
            <a:r>
              <a:rPr lang="en-PH" sz="2200" dirty="0"/>
              <a:t> – </a:t>
            </a:r>
            <a:r>
              <a:rPr lang="en-US" sz="2200" dirty="0"/>
              <a:t>Description of the different symbols used in the map. The legend can also contain the source of the data and the year of data collection.</a:t>
            </a:r>
            <a:endParaRPr lang="fr-FR" sz="2200" dirty="0"/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A2E173DB-3FB5-037D-9A74-D62165EDAEB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68503" t="68213" r="3498" b="9888"/>
          <a:stretch>
            <a:fillRect/>
          </a:stretch>
        </p:blipFill>
        <p:spPr bwMode="auto">
          <a:xfrm>
            <a:off x="9468616" y="1991417"/>
            <a:ext cx="2328937" cy="1290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E6BC10FA-D6E1-2007-F171-4ED26906266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45684" t="84679" r="32063" b="9134"/>
          <a:stretch>
            <a:fillRect/>
          </a:stretch>
        </p:blipFill>
        <p:spPr bwMode="auto">
          <a:xfrm>
            <a:off x="6096000" y="3036435"/>
            <a:ext cx="302418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244836-201A-1868-3275-B3F42905D3B6}"/>
              </a:ext>
            </a:extLst>
          </p:cNvPr>
          <p:cNvSpPr txBox="1"/>
          <p:nvPr/>
        </p:nvSpPr>
        <p:spPr>
          <a:xfrm>
            <a:off x="946775" y="2958839"/>
            <a:ext cx="4969931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i="1" dirty="0"/>
              <a:t>The source and year associated with the data can also be mentioned in the additional information if the texts are too long.</a:t>
            </a:r>
            <a:endParaRPr lang="en-PH" i="1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3B27DA4-19E9-8E13-A6AA-CAF9784B6FA1}"/>
              </a:ext>
            </a:extLst>
          </p:cNvPr>
          <p:cNvSpPr txBox="1">
            <a:spLocks/>
          </p:cNvSpPr>
          <p:nvPr/>
        </p:nvSpPr>
        <p:spPr>
          <a:xfrm>
            <a:off x="529134" y="3871750"/>
            <a:ext cx="8591054" cy="9556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PH" sz="2200" b="1" dirty="0"/>
              <a:t>Scale </a:t>
            </a:r>
            <a:r>
              <a:rPr lang="en-PH" sz="2200" dirty="0"/>
              <a:t>– </a:t>
            </a:r>
            <a:r>
              <a:rPr lang="en-US" sz="2200" dirty="0"/>
              <a:t>A map element used to graphically represent the scale of a map. It can be a scale bar, representative fraction, or a verbal scale.</a:t>
            </a:r>
            <a:endParaRPr lang="en-PH" sz="2200" dirty="0"/>
          </a:p>
        </p:txBody>
      </p:sp>
      <p:pic>
        <p:nvPicPr>
          <p:cNvPr id="12" name="Picture 5" descr="D:\FIA-CAD-Blocks-Scale-Bars.jpg">
            <a:extLst>
              <a:ext uri="{FF2B5EF4-FFF2-40B4-BE49-F238E27FC236}">
                <a16:creationId xmlns:a16="http://schemas.microsoft.com/office/drawing/2014/main" id="{840F9224-DC96-5D84-449F-D9D4EA6FF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0" t="7089" r="25699" b="75011"/>
          <a:stretch>
            <a:fillRect/>
          </a:stretch>
        </p:blipFill>
        <p:spPr bwMode="auto">
          <a:xfrm>
            <a:off x="9333928" y="4006507"/>
            <a:ext cx="2328938" cy="44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A236DCA-D961-B207-2533-9C613BF185F6}"/>
              </a:ext>
            </a:extLst>
          </p:cNvPr>
          <p:cNvSpPr txBox="1">
            <a:spLocks/>
          </p:cNvSpPr>
          <p:nvPr/>
        </p:nvSpPr>
        <p:spPr bwMode="auto">
          <a:xfrm>
            <a:off x="529134" y="4622159"/>
            <a:ext cx="7879760" cy="73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/>
            </a:pPr>
            <a:r>
              <a:rPr lang="en-PH" sz="2200" b="1" dirty="0"/>
              <a:t>North Arrow </a:t>
            </a:r>
            <a:r>
              <a:rPr lang="en-PH" sz="2200" dirty="0"/>
              <a:t>– </a:t>
            </a:r>
            <a:r>
              <a:rPr lang="en-US" sz="2200" dirty="0"/>
              <a:t>Map symbol that indicates the direction of north on the map, thereby showing the orientation of the map</a:t>
            </a:r>
            <a:r>
              <a:rPr lang="fr-FR" sz="2200" dirty="0"/>
              <a:t>.</a:t>
            </a:r>
            <a:endParaRPr lang="en-PH" sz="2200" dirty="0"/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id="{24A61C09-9A2D-1B5D-C02C-99A000C37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" t="25729" r="58116" b="14729"/>
          <a:stretch>
            <a:fillRect/>
          </a:stretch>
        </p:blipFill>
        <p:spPr bwMode="auto">
          <a:xfrm>
            <a:off x="9939917" y="4481973"/>
            <a:ext cx="808914" cy="85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F9957DA-2460-7B43-E4DA-13B809F43138}"/>
              </a:ext>
            </a:extLst>
          </p:cNvPr>
          <p:cNvSpPr txBox="1">
            <a:spLocks/>
          </p:cNvSpPr>
          <p:nvPr/>
        </p:nvSpPr>
        <p:spPr bwMode="auto">
          <a:xfrm>
            <a:off x="524230" y="5380602"/>
            <a:ext cx="8595958" cy="86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/>
            </a:pPr>
            <a:r>
              <a:rPr lang="fr-FR" sz="2200" b="1" dirty="0" err="1"/>
              <a:t>Map</a:t>
            </a:r>
            <a:r>
              <a:rPr lang="fr-FR" sz="2200" b="1" dirty="0"/>
              <a:t> production information </a:t>
            </a:r>
            <a:r>
              <a:rPr lang="en-PH" sz="2200" dirty="0"/>
              <a:t>– </a:t>
            </a:r>
            <a:r>
              <a:rPr lang="en-US" sz="2200" dirty="0"/>
              <a:t>indicates the person and/or organization that created the map and their contact details as well as the date the map was created</a:t>
            </a:r>
            <a:r>
              <a:rPr lang="fr-FR" sz="2200" dirty="0"/>
              <a:t>.</a:t>
            </a:r>
            <a:endParaRPr lang="en-PH" sz="2200" dirty="0"/>
          </a:p>
        </p:txBody>
      </p:sp>
      <p:pic>
        <p:nvPicPr>
          <p:cNvPr id="19" name="Content Placeholder 7">
            <a:extLst>
              <a:ext uri="{FF2B5EF4-FFF2-40B4-BE49-F238E27FC236}">
                <a16:creationId xmlns:a16="http://schemas.microsoft.com/office/drawing/2014/main" id="{82B623E1-B601-7F48-4FEF-E703C59FAD0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l="83448" t="91592" r="3605" b="6579"/>
          <a:stretch>
            <a:fillRect/>
          </a:stretch>
        </p:blipFill>
        <p:spPr bwMode="auto">
          <a:xfrm>
            <a:off x="9120188" y="5771375"/>
            <a:ext cx="2448372" cy="24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F79C526-6BAC-C335-6855-7CC2F2D51428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/>
              <a:t>Components of a good thematic map – Main elements</a:t>
            </a:r>
            <a:endParaRPr lang="en-PH" altLang="en-US" dirty="0"/>
          </a:p>
        </p:txBody>
      </p:sp>
    </p:spTree>
    <p:extLst>
      <p:ext uri="{BB962C8B-B14F-4D97-AF65-F5344CB8AC3E}">
        <p14:creationId xmlns:p14="http://schemas.microsoft.com/office/powerpoint/2010/main" val="3842410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528315" y="1098150"/>
            <a:ext cx="7548885" cy="165601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2500" b="1" dirty="0"/>
              <a:t>Inset Map</a:t>
            </a:r>
            <a:r>
              <a:rPr lang="en-US" sz="2500" dirty="0"/>
              <a:t> – shows a detailed part of the map at a larger scale, the location of the main map in the context of a larger area, or information for a related location that cannot easily be placed on the same map</a:t>
            </a:r>
            <a:endParaRPr lang="en-PH" sz="2500" dirty="0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528316" y="5274664"/>
            <a:ext cx="647312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1938" indent="-2619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PH" sz="2300" b="1" dirty="0"/>
              <a:t>Copyright</a:t>
            </a:r>
            <a:r>
              <a:rPr lang="en-PH" sz="2300" dirty="0"/>
              <a:t> –</a:t>
            </a:r>
            <a:r>
              <a:rPr lang="en-PH" sz="2300" b="1" dirty="0"/>
              <a:t> </a:t>
            </a:r>
            <a:r>
              <a:rPr lang="en-US" sz="2300" dirty="0"/>
              <a:t>detail information relating to the use and distribution of the map</a:t>
            </a:r>
            <a:r>
              <a:rPr lang="fr-FR" sz="2300" dirty="0"/>
              <a:t>.</a:t>
            </a:r>
            <a:endParaRPr lang="en-PH" sz="23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/>
          <a:srcRect r="27831"/>
          <a:stretch/>
        </p:blipFill>
        <p:spPr>
          <a:xfrm>
            <a:off x="8757026" y="919957"/>
            <a:ext cx="1236662" cy="1781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528935" y="3240506"/>
            <a:ext cx="571050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269875">
              <a:buFont typeface="Arial" pitchFamily="34" charset="0"/>
              <a:buChar char="•"/>
              <a:defRPr/>
            </a:pPr>
            <a:r>
              <a:rPr lang="en-US" sz="2500" b="1" dirty="0"/>
              <a:t>Disclaimer </a:t>
            </a:r>
            <a:r>
              <a:rPr lang="en-US" sz="2500" dirty="0"/>
              <a:t>– delineates the extent of the author's rights and liability with respect to the content of the map</a:t>
            </a:r>
            <a:r>
              <a:rPr lang="en-US" sz="2500" b="1" dirty="0"/>
              <a:t>.</a:t>
            </a:r>
            <a:endParaRPr lang="fr-CH" sz="25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1436" y="5665528"/>
            <a:ext cx="4287905" cy="3783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87720" y="3175989"/>
            <a:ext cx="3362325" cy="179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0A22E0E-FE28-6CB2-ED6D-E3265326EE5D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/>
              <a:t>Components of a good thematic map – Other elements</a:t>
            </a:r>
            <a:endParaRPr lang="en-PH" altLang="en-US" dirty="0"/>
          </a:p>
        </p:txBody>
      </p:sp>
    </p:spTree>
    <p:extLst>
      <p:ext uri="{BB962C8B-B14F-4D97-AF65-F5344CB8AC3E}">
        <p14:creationId xmlns:p14="http://schemas.microsoft.com/office/powerpoint/2010/main" val="3809831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529714" y="1092008"/>
            <a:ext cx="4752528" cy="6270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PH" b="1" dirty="0"/>
              <a:t>Optional components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31300" y="1727703"/>
            <a:ext cx="6631500" cy="122413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2600" b="1" dirty="0"/>
              <a:t>Additional information</a:t>
            </a:r>
            <a:r>
              <a:rPr lang="en-US" sz="2600" dirty="0"/>
              <a:t> – details that would provide further context to the map</a:t>
            </a: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529713" y="4698031"/>
            <a:ext cx="7825393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25558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PH" sz="2600" b="1" dirty="0"/>
              <a:t>Logo</a:t>
            </a:r>
            <a:r>
              <a:rPr lang="en-PH" sz="2600" dirty="0"/>
              <a:t> – </a:t>
            </a:r>
            <a:r>
              <a:rPr lang="en-US" sz="2600" dirty="0"/>
              <a:t>A personal or organization logo that will help make the map more recognizable as a property of and contribute to the image of the owner or organization</a:t>
            </a:r>
            <a:endParaRPr lang="en-PH" sz="2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5884" y="1092008"/>
            <a:ext cx="2778125" cy="191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529712" y="3105018"/>
            <a:ext cx="673170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255588">
              <a:buFont typeface="Arial" pitchFamily="34" charset="0"/>
              <a:buChar char="•"/>
              <a:defRPr/>
            </a:pPr>
            <a:r>
              <a:rPr lang="fr-FR" sz="2600" b="1" dirty="0"/>
              <a:t>Project file </a:t>
            </a:r>
            <a:r>
              <a:rPr lang="fr-FR" sz="2600" b="1" dirty="0" err="1"/>
              <a:t>name</a:t>
            </a:r>
            <a:r>
              <a:rPr lang="fr-FR" sz="2600" dirty="0"/>
              <a:t> – </a:t>
            </a:r>
            <a:r>
              <a:rPr lang="en-US" sz="2600" dirty="0"/>
              <a:t>and its complete path to allow the GIS technician to easily find such project in case changes need to be made</a:t>
            </a:r>
            <a:r>
              <a:rPr lang="fr-FR" sz="2600" dirty="0"/>
              <a:t>.</a:t>
            </a:r>
            <a:endParaRPr lang="en-PH" sz="26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9361" y="3730325"/>
            <a:ext cx="4129010" cy="3139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2" descr="D:\GAIA-GEOSYSTEMS\DROPBOX\Dropbox (Personal)\HEALTH_GEOLAB\ADVOCACY\LOGOS\MOHS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866" y="4698031"/>
            <a:ext cx="12255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A6B2AF-E097-93D9-9325-9099F5CD4A6C}"/>
              </a:ext>
            </a:extLst>
          </p:cNvPr>
          <p:cNvSpPr txBox="1">
            <a:spLocks/>
          </p:cNvSpPr>
          <p:nvPr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/>
              <a:t>Components of a good thematic map</a:t>
            </a:r>
            <a:endParaRPr lang="en-PH" altLang="en-US" dirty="0"/>
          </a:p>
        </p:txBody>
      </p:sp>
    </p:spTree>
    <p:extLst>
      <p:ext uri="{BB962C8B-B14F-4D97-AF65-F5344CB8AC3E}">
        <p14:creationId xmlns:p14="http://schemas.microsoft.com/office/powerpoint/2010/main" val="31052191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5d77ab39-99b3-4b56-8024-34505d31c567"/>
</p:tagLst>
</file>

<file path=ppt/theme/theme1.xml><?xml version="1.0" encoding="utf-8"?>
<a:theme xmlns:a="http://schemas.openxmlformats.org/drawingml/2006/main" name="MORU Epi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RU Epi NEW 4_3 191018.potx" id="{98E674E4-836A-45AF-B6ED-DC325EA403FB}" vid="{9AECCC77-F4DD-49CF-91A4-43ED9B9F4A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GF_IDN_MORU-HGL_ve1</Template>
  <TotalTime>3511</TotalTime>
  <Words>2069</Words>
  <Application>Microsoft Office PowerPoint</Application>
  <PresentationFormat>Widescreen</PresentationFormat>
  <Paragraphs>294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Wingdings</vt:lpstr>
      <vt:lpstr>MORU Epi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Izay Pantanilla</dc:creator>
  <cp:lastModifiedBy>Steeve Ebener</cp:lastModifiedBy>
  <cp:revision>203</cp:revision>
  <dcterms:created xsi:type="dcterms:W3CDTF">2021-09-02T13:03:17Z</dcterms:created>
  <dcterms:modified xsi:type="dcterms:W3CDTF">2024-07-20T10:55:17Z</dcterms:modified>
</cp:coreProperties>
</file>