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Lst>
  <p:notesMasterIdLst>
    <p:notesMasterId r:id="rId41"/>
  </p:notesMasterIdLst>
  <p:sldIdLst>
    <p:sldId id="278" r:id="rId2"/>
    <p:sldId id="2721" r:id="rId3"/>
    <p:sldId id="2706" r:id="rId4"/>
    <p:sldId id="2707" r:id="rId5"/>
    <p:sldId id="2708" r:id="rId6"/>
    <p:sldId id="369" r:id="rId7"/>
    <p:sldId id="351" r:id="rId8"/>
    <p:sldId id="352" r:id="rId9"/>
    <p:sldId id="353" r:id="rId10"/>
    <p:sldId id="354" r:id="rId11"/>
    <p:sldId id="355" r:id="rId12"/>
    <p:sldId id="356" r:id="rId13"/>
    <p:sldId id="2709" r:id="rId14"/>
    <p:sldId id="370" r:id="rId15"/>
    <p:sldId id="358" r:id="rId16"/>
    <p:sldId id="359" r:id="rId17"/>
    <p:sldId id="2711" r:id="rId18"/>
    <p:sldId id="2713" r:id="rId19"/>
    <p:sldId id="2714" r:id="rId20"/>
    <p:sldId id="2715" r:id="rId21"/>
    <p:sldId id="2716" r:id="rId22"/>
    <p:sldId id="2717" r:id="rId23"/>
    <p:sldId id="302" r:id="rId24"/>
    <p:sldId id="384" r:id="rId25"/>
    <p:sldId id="293" r:id="rId26"/>
    <p:sldId id="317" r:id="rId27"/>
    <p:sldId id="320" r:id="rId28"/>
    <p:sldId id="2784" r:id="rId29"/>
    <p:sldId id="321" r:id="rId30"/>
    <p:sldId id="2702" r:id="rId31"/>
    <p:sldId id="2701" r:id="rId32"/>
    <p:sldId id="2703" r:id="rId33"/>
    <p:sldId id="2785" r:id="rId34"/>
    <p:sldId id="2705" r:id="rId35"/>
    <p:sldId id="2786" r:id="rId36"/>
    <p:sldId id="2787" r:id="rId37"/>
    <p:sldId id="2788" r:id="rId38"/>
    <p:sldId id="322" r:id="rId39"/>
    <p:sldId id="2712" r:id="rId40"/>
  </p:sldIdLst>
  <p:sldSz cx="12192000" cy="6858000"/>
  <p:notesSz cx="6858000" cy="9144000"/>
  <p:custDataLst>
    <p:tags r:id="rId4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25" userDrawn="1">
          <p15:clr>
            <a:srgbClr val="A4A3A4"/>
          </p15:clr>
        </p15:guide>
        <p15:guide id="3" orient="horz" pos="799" userDrawn="1">
          <p15:clr>
            <a:srgbClr val="A4A3A4"/>
          </p15:clr>
        </p15:guide>
        <p15:guide id="4" pos="3840" userDrawn="1">
          <p15:clr>
            <a:srgbClr val="A4A3A4"/>
          </p15:clr>
        </p15:guide>
        <p15:guide id="5" orient="horz" pos="686" userDrawn="1">
          <p15:clr>
            <a:srgbClr val="A4A3A4"/>
          </p15:clr>
        </p15:guide>
        <p15:guide id="7" pos="7355" userDrawn="1">
          <p15:clr>
            <a:srgbClr val="A4A3A4"/>
          </p15:clr>
        </p15:guide>
        <p15:guide id="8" orient="horz" pos="1026" userDrawn="1">
          <p15:clr>
            <a:srgbClr val="A4A3A4"/>
          </p15:clr>
        </p15:guide>
        <p15:guide id="9" pos="665" userDrawn="1">
          <p15:clr>
            <a:srgbClr val="A4A3A4"/>
          </p15:clr>
        </p15:guide>
        <p15:guide id="10" pos="4339" userDrawn="1">
          <p15:clr>
            <a:srgbClr val="A4A3A4"/>
          </p15:clr>
        </p15:guide>
        <p15:guide id="11" pos="438" userDrawn="1">
          <p15:clr>
            <a:srgbClr val="A4A3A4"/>
          </p15:clr>
        </p15:guide>
        <p15:guide id="12" orient="horz" pos="2614"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C972812-F09C-3B01-F5BD-CC2DC1A14343}" name="975" initials="" userId="S::37d9f@haenmail.onmicrosoft.com::d146c936-e6ce-4cf1-8ba5-4d0363aafcd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F3F3"/>
    <a:srgbClr val="EEF5F7"/>
    <a:srgbClr val="4F8CB5"/>
    <a:srgbClr val="253C88"/>
    <a:srgbClr val="002147"/>
    <a:srgbClr val="7F6000"/>
    <a:srgbClr val="FE7F00"/>
    <a:srgbClr val="FF9933"/>
    <a:srgbClr val="34666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548" autoAdjust="0"/>
    <p:restoredTop sz="95400" autoAdjust="0"/>
  </p:normalViewPr>
  <p:slideViewPr>
    <p:cSldViewPr snapToGrid="0">
      <p:cViewPr varScale="1">
        <p:scale>
          <a:sx n="105" d="100"/>
          <a:sy n="105" d="100"/>
        </p:scale>
        <p:origin x="1008" y="96"/>
      </p:cViewPr>
      <p:guideLst>
        <p:guide pos="325"/>
        <p:guide orient="horz" pos="799"/>
        <p:guide pos="3840"/>
        <p:guide orient="horz" pos="686"/>
        <p:guide pos="7355"/>
        <p:guide orient="horz" pos="1026"/>
        <p:guide pos="665"/>
        <p:guide pos="4339"/>
        <p:guide pos="438"/>
        <p:guide orient="horz" pos="2614"/>
      </p:guideLst>
    </p:cSldViewPr>
  </p:slideViewPr>
  <p:notesTextViewPr>
    <p:cViewPr>
      <p:scale>
        <a:sx n="3" d="2"/>
        <a:sy n="3" d="2"/>
      </p:scale>
      <p:origin x="0" y="0"/>
    </p:cViewPr>
  </p:notesTextViewPr>
  <p:sorterViewPr>
    <p:cViewPr varScale="1">
      <p:scale>
        <a:sx n="100" d="100"/>
        <a:sy n="100" d="100"/>
      </p:scale>
      <p:origin x="0" y="0"/>
    </p:cViewPr>
  </p:sorterViewPr>
  <p:notesViewPr>
    <p:cSldViewPr snapToGrid="0" showGuides="1">
      <p:cViewPr varScale="1">
        <p:scale>
          <a:sx n="81" d="100"/>
          <a:sy n="81" d="100"/>
        </p:scale>
        <p:origin x="3894"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gs" Target="tags/tag1.xml"/><Relationship Id="rId47" Type="http://schemas.microsoft.com/office/2018/10/relationships/authors" Targe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3625442-F05A-4FC3-9A08-3A325D2C6ED9}" type="datetimeFigureOut">
              <a:rPr lang="en-GB" smtClean="0"/>
              <a:t>28/06/2024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9D482C6-7221-442F-AC9E-4AD7982D5D27}" type="slidenum">
              <a:rPr lang="en-GB" smtClean="0"/>
              <a:t>‹#›</a:t>
            </a:fld>
            <a:endParaRPr lang="en-GB"/>
          </a:p>
        </p:txBody>
      </p:sp>
    </p:spTree>
    <p:extLst>
      <p:ext uri="{BB962C8B-B14F-4D97-AF65-F5344CB8AC3E}">
        <p14:creationId xmlns:p14="http://schemas.microsoft.com/office/powerpoint/2010/main" val="2988505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PH" b="1" dirty="0"/>
              <a:t>MODULE 5: CREATING GOOD THEMATIC MAPS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PH" b="1" dirty="0"/>
          </a:p>
          <a:p>
            <a:pPr algn="l"/>
            <a:r>
              <a:rPr lang="en-US" altLang="en-US" sz="1200" b="1" dirty="0">
                <a:latin typeface="+mn-lt"/>
              </a:rPr>
              <a:t>Exercise 5.C: </a:t>
            </a:r>
            <a:r>
              <a:rPr lang="en-US" sz="1200" b="1" dirty="0">
                <a:latin typeface="+mn-lt"/>
              </a:rPr>
              <a:t>Creating a thematic maps using QGIS</a:t>
            </a:r>
          </a:p>
          <a:p>
            <a:pPr algn="l"/>
            <a:endParaRPr lang="en-US" sz="1200" b="1" dirty="0">
              <a:latin typeface="+mn-lt"/>
            </a:endParaRPr>
          </a:p>
          <a:p>
            <a:endParaRPr lang="en-US" dirty="0"/>
          </a:p>
        </p:txBody>
      </p:sp>
      <p:sp>
        <p:nvSpPr>
          <p:cNvPr id="4" name="Slide Number Placeholder 3"/>
          <p:cNvSpPr>
            <a:spLocks noGrp="1"/>
          </p:cNvSpPr>
          <p:nvPr>
            <p:ph type="sldNum" sz="quarter" idx="10"/>
          </p:nvPr>
        </p:nvSpPr>
        <p:spPr/>
        <p:txBody>
          <a:bodyPr/>
          <a:lstStyle/>
          <a:p>
            <a:pPr>
              <a:defRPr/>
            </a:pPr>
            <a:fld id="{40189B38-87AB-431D-88EE-EB47DCC6C7B8}" type="slidenum">
              <a:rPr lang="en-PH" altLang="en-US" smtClean="0"/>
              <a:pPr>
                <a:defRPr/>
              </a:pPr>
              <a:t>1</a:t>
            </a:fld>
            <a:endParaRPr lang="en-PH" altLang="en-US"/>
          </a:p>
        </p:txBody>
      </p:sp>
    </p:spTree>
    <p:extLst>
      <p:ext uri="{BB962C8B-B14F-4D97-AF65-F5344CB8AC3E}">
        <p14:creationId xmlns:p14="http://schemas.microsoft.com/office/powerpoint/2010/main" val="12594209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a:extLst>
              <a:ext uri="{FF2B5EF4-FFF2-40B4-BE49-F238E27FC236}">
                <a16:creationId xmlns:a16="http://schemas.microsoft.com/office/drawing/2014/main" id="{1EBECE40-BA85-4910-A575-5B92A278953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a:extLst>
              <a:ext uri="{FF2B5EF4-FFF2-40B4-BE49-F238E27FC236}">
                <a16:creationId xmlns:a16="http://schemas.microsoft.com/office/drawing/2014/main" id="{A5975E17-C00A-49C8-8D1F-5C77A0433B7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PH" altLang="en-US" dirty="0"/>
          </a:p>
        </p:txBody>
      </p:sp>
      <p:sp>
        <p:nvSpPr>
          <p:cNvPr id="35844" name="Slide Number Placeholder 3">
            <a:extLst>
              <a:ext uri="{FF2B5EF4-FFF2-40B4-BE49-F238E27FC236}">
                <a16:creationId xmlns:a16="http://schemas.microsoft.com/office/drawing/2014/main" id="{9B008566-BA5F-4D7E-B06C-26F25342053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E7F9E347-CE23-4F01-9C15-9DD492658145}" type="slidenum">
              <a:rPr lang="en-US" altLang="en-US"/>
              <a:pPr/>
              <a:t>7</a:t>
            </a:fld>
            <a:endParaRPr lang="en-US" altLang="en-US"/>
          </a:p>
        </p:txBody>
      </p:sp>
    </p:spTree>
    <p:extLst>
      <p:ext uri="{BB962C8B-B14F-4D97-AF65-F5344CB8AC3E}">
        <p14:creationId xmlns:p14="http://schemas.microsoft.com/office/powerpoint/2010/main" val="42243031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a:extLst>
              <a:ext uri="{FF2B5EF4-FFF2-40B4-BE49-F238E27FC236}">
                <a16:creationId xmlns:a16="http://schemas.microsoft.com/office/drawing/2014/main" id="{23484932-0F1C-4204-93A5-926F60C3F36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a:extLst>
              <a:ext uri="{FF2B5EF4-FFF2-40B4-BE49-F238E27FC236}">
                <a16:creationId xmlns:a16="http://schemas.microsoft.com/office/drawing/2014/main" id="{46533026-FECF-402A-88DA-1FB584231F5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PH" dirty="0"/>
          </a:p>
        </p:txBody>
      </p:sp>
      <p:sp>
        <p:nvSpPr>
          <p:cNvPr id="36868" name="Slide Number Placeholder 3">
            <a:extLst>
              <a:ext uri="{FF2B5EF4-FFF2-40B4-BE49-F238E27FC236}">
                <a16:creationId xmlns:a16="http://schemas.microsoft.com/office/drawing/2014/main" id="{BB9E470B-99D4-4860-8A01-E553BACD7A4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A765BB00-D000-431C-9D25-6BB9597D51A5}" type="slidenum">
              <a:rPr lang="en-US" altLang="en-US"/>
              <a:pPr/>
              <a:t>10</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40189B38-87AB-431D-88EE-EB47DCC6C7B8}" type="slidenum">
              <a:rPr lang="en-PH" altLang="en-US" smtClean="0"/>
              <a:pPr>
                <a:defRPr/>
              </a:pPr>
              <a:t>30</a:t>
            </a:fld>
            <a:endParaRPr lang="en-PH" altLang="en-US"/>
          </a:p>
        </p:txBody>
      </p:sp>
    </p:spTree>
    <p:extLst>
      <p:ext uri="{BB962C8B-B14F-4D97-AF65-F5344CB8AC3E}">
        <p14:creationId xmlns:p14="http://schemas.microsoft.com/office/powerpoint/2010/main" val="20213343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40189B38-87AB-431D-88EE-EB47DCC6C7B8}" type="slidenum">
              <a:rPr lang="en-PH" altLang="en-US" smtClean="0"/>
              <a:pPr>
                <a:defRPr/>
              </a:pPr>
              <a:t>32</a:t>
            </a:fld>
            <a:endParaRPr lang="en-PH" altLang="en-US"/>
          </a:p>
        </p:txBody>
      </p:sp>
    </p:spTree>
    <p:extLst>
      <p:ext uri="{BB962C8B-B14F-4D97-AF65-F5344CB8AC3E}">
        <p14:creationId xmlns:p14="http://schemas.microsoft.com/office/powerpoint/2010/main" val="10786779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Slide Number Placeholder 3">
            <a:extLst>
              <a:ext uri="{FF2B5EF4-FFF2-40B4-BE49-F238E27FC236}">
                <a16:creationId xmlns:a16="http://schemas.microsoft.com/office/drawing/2014/main" id="{6B64CAA9-6DB8-51C3-EDE9-60A2889D4A45}"/>
              </a:ext>
            </a:extLst>
          </p:cNvPr>
          <p:cNvSpPr txBox="1">
            <a:spLocks/>
          </p:cNvSpPr>
          <p:nvPr userDrawn="1"/>
        </p:nvSpPr>
        <p:spPr bwMode="auto">
          <a:xfrm>
            <a:off x="11797553" y="6472237"/>
            <a:ext cx="394447" cy="287151"/>
          </a:xfrm>
          <a:prstGeom prst="rect">
            <a:avLst/>
          </a:prstGeom>
          <a:noFill/>
          <a:ln>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F1CFA5E-D7BE-45A1-BD59-8EBEFF519CD8}" type="slidenum">
              <a:rPr lang="en-GB" altLang="en-US" sz="1200" smtClean="0">
                <a:solidFill>
                  <a:schemeClr val="bg1"/>
                </a:solidFill>
              </a:rPr>
              <a:pPr/>
              <a:t>‹#›</a:t>
            </a:fld>
            <a:endParaRPr lang="en-GB" altLang="en-US" sz="1200" dirty="0">
              <a:solidFill>
                <a:schemeClr val="bg1"/>
              </a:solidFill>
            </a:endParaRPr>
          </a:p>
        </p:txBody>
      </p:sp>
    </p:spTree>
    <p:extLst>
      <p:ext uri="{BB962C8B-B14F-4D97-AF65-F5344CB8AC3E}">
        <p14:creationId xmlns:p14="http://schemas.microsoft.com/office/powerpoint/2010/main" val="12796869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6"/>
            <a:ext cx="2743200" cy="365125"/>
          </a:xfrm>
          <a:prstGeom prst="rect">
            <a:avLst/>
          </a:prstGeom>
        </p:spPr>
        <p:txBody>
          <a:bodyPr/>
          <a:lstStyle/>
          <a:p>
            <a:endParaRPr lang="en-US"/>
          </a:p>
        </p:txBody>
      </p:sp>
      <p:sp>
        <p:nvSpPr>
          <p:cNvPr id="5" name="Footer Placeholder 4"/>
          <p:cNvSpPr>
            <a:spLocks noGrp="1"/>
          </p:cNvSpPr>
          <p:nvPr>
            <p:ph type="ftr" sz="quarter" idx="11"/>
          </p:nvPr>
        </p:nvSpPr>
        <p:spPr>
          <a:xfrm>
            <a:off x="4038600" y="6356356"/>
            <a:ext cx="4114800" cy="365125"/>
          </a:xfrm>
          <a:prstGeom prst="rect">
            <a:avLst/>
          </a:prstGeom>
        </p:spPr>
        <p:txBody>
          <a:bodyPr/>
          <a:lstStyle/>
          <a:p>
            <a:endParaRPr lang="en-US"/>
          </a:p>
        </p:txBody>
      </p:sp>
      <p:sp>
        <p:nvSpPr>
          <p:cNvPr id="7" name="Slide Number Placeholder 3">
            <a:extLst>
              <a:ext uri="{FF2B5EF4-FFF2-40B4-BE49-F238E27FC236}">
                <a16:creationId xmlns:a16="http://schemas.microsoft.com/office/drawing/2014/main" id="{12972E2A-C1FA-67F2-058A-A7345B016A69}"/>
              </a:ext>
            </a:extLst>
          </p:cNvPr>
          <p:cNvSpPr txBox="1">
            <a:spLocks/>
          </p:cNvSpPr>
          <p:nvPr userDrawn="1"/>
        </p:nvSpPr>
        <p:spPr bwMode="auto">
          <a:xfrm>
            <a:off x="11797553" y="6472237"/>
            <a:ext cx="394447" cy="287151"/>
          </a:xfrm>
          <a:prstGeom prst="rect">
            <a:avLst/>
          </a:prstGeom>
          <a:noFill/>
          <a:ln>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F1CFA5E-D7BE-45A1-BD59-8EBEFF519CD8}" type="slidenum">
              <a:rPr lang="en-GB" altLang="en-US" sz="1200" smtClean="0">
                <a:solidFill>
                  <a:schemeClr val="bg1"/>
                </a:solidFill>
              </a:rPr>
              <a:pPr/>
              <a:t>‹#›</a:t>
            </a:fld>
            <a:endParaRPr lang="en-GB" altLang="en-US" sz="1200" dirty="0">
              <a:solidFill>
                <a:schemeClr val="bg1"/>
              </a:solidFill>
            </a:endParaRPr>
          </a:p>
        </p:txBody>
      </p:sp>
    </p:spTree>
    <p:extLst>
      <p:ext uri="{BB962C8B-B14F-4D97-AF65-F5344CB8AC3E}">
        <p14:creationId xmlns:p14="http://schemas.microsoft.com/office/powerpoint/2010/main" val="25115493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3"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6"/>
            <a:ext cx="2743200" cy="365125"/>
          </a:xfrm>
          <a:prstGeom prst="rect">
            <a:avLst/>
          </a:prstGeom>
        </p:spPr>
        <p:txBody>
          <a:bodyPr/>
          <a:lstStyle/>
          <a:p>
            <a:endParaRPr lang="en-US"/>
          </a:p>
        </p:txBody>
      </p:sp>
      <p:sp>
        <p:nvSpPr>
          <p:cNvPr id="5" name="Footer Placeholder 4"/>
          <p:cNvSpPr>
            <a:spLocks noGrp="1"/>
          </p:cNvSpPr>
          <p:nvPr>
            <p:ph type="ftr" sz="quarter" idx="11"/>
          </p:nvPr>
        </p:nvSpPr>
        <p:spPr>
          <a:xfrm>
            <a:off x="4038600" y="6356356"/>
            <a:ext cx="4114800" cy="365125"/>
          </a:xfrm>
          <a:prstGeom prst="rect">
            <a:avLst/>
          </a:prstGeom>
        </p:spPr>
        <p:txBody>
          <a:bodyPr/>
          <a:lstStyle/>
          <a:p>
            <a:endParaRPr lang="en-US"/>
          </a:p>
        </p:txBody>
      </p:sp>
      <p:sp>
        <p:nvSpPr>
          <p:cNvPr id="7" name="Slide Number Placeholder 3">
            <a:extLst>
              <a:ext uri="{FF2B5EF4-FFF2-40B4-BE49-F238E27FC236}">
                <a16:creationId xmlns:a16="http://schemas.microsoft.com/office/drawing/2014/main" id="{C01C8090-767A-093D-C8E1-57FF3CA5C330}"/>
              </a:ext>
            </a:extLst>
          </p:cNvPr>
          <p:cNvSpPr txBox="1">
            <a:spLocks/>
          </p:cNvSpPr>
          <p:nvPr userDrawn="1"/>
        </p:nvSpPr>
        <p:spPr bwMode="auto">
          <a:xfrm>
            <a:off x="11797553" y="6472237"/>
            <a:ext cx="394447" cy="287151"/>
          </a:xfrm>
          <a:prstGeom prst="rect">
            <a:avLst/>
          </a:prstGeom>
          <a:noFill/>
          <a:ln>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F1CFA5E-D7BE-45A1-BD59-8EBEFF519CD8}" type="slidenum">
              <a:rPr lang="en-GB" altLang="en-US" sz="1200" smtClean="0">
                <a:solidFill>
                  <a:schemeClr val="bg1"/>
                </a:solidFill>
              </a:rPr>
              <a:pPr/>
              <a:t>‹#›</a:t>
            </a:fld>
            <a:endParaRPr lang="en-GB" altLang="en-US" sz="1200" dirty="0">
              <a:solidFill>
                <a:schemeClr val="bg1"/>
              </a:solidFill>
            </a:endParaRPr>
          </a:p>
        </p:txBody>
      </p:sp>
    </p:spTree>
    <p:extLst>
      <p:ext uri="{BB962C8B-B14F-4D97-AF65-F5344CB8AC3E}">
        <p14:creationId xmlns:p14="http://schemas.microsoft.com/office/powerpoint/2010/main" val="11505496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6">
            <a:extLst>
              <a:ext uri="{FF2B5EF4-FFF2-40B4-BE49-F238E27FC236}">
                <a16:creationId xmlns:a16="http://schemas.microsoft.com/office/drawing/2014/main" id="{4430AEC5-3548-4E72-9F65-B464DE7E9DDF}"/>
              </a:ext>
            </a:extLst>
          </p:cNvPr>
          <p:cNvSpPr>
            <a:spLocks noGrp="1"/>
          </p:cNvSpPr>
          <p:nvPr>
            <p:ph type="dt" sz="half" idx="10"/>
          </p:nvPr>
        </p:nvSpPr>
        <p:spPr>
          <a:xfrm>
            <a:off x="838200" y="6356356"/>
            <a:ext cx="2743200" cy="365125"/>
          </a:xfrm>
          <a:prstGeom prst="rect">
            <a:avLst/>
          </a:prstGeom>
        </p:spPr>
        <p:txBody>
          <a:bodyPr/>
          <a:lstStyle/>
          <a:p>
            <a:endParaRPr lang="en-US"/>
          </a:p>
        </p:txBody>
      </p:sp>
      <p:sp>
        <p:nvSpPr>
          <p:cNvPr id="8" name="Footer Placeholder 7">
            <a:extLst>
              <a:ext uri="{FF2B5EF4-FFF2-40B4-BE49-F238E27FC236}">
                <a16:creationId xmlns:a16="http://schemas.microsoft.com/office/drawing/2014/main" id="{EF4B33C8-A600-459B-8D12-DF5499B24A85}"/>
              </a:ext>
            </a:extLst>
          </p:cNvPr>
          <p:cNvSpPr>
            <a:spLocks noGrp="1"/>
          </p:cNvSpPr>
          <p:nvPr>
            <p:ph type="ftr" sz="quarter" idx="11"/>
          </p:nvPr>
        </p:nvSpPr>
        <p:spPr>
          <a:xfrm>
            <a:off x="4145100" y="6447626"/>
            <a:ext cx="4114800" cy="365125"/>
          </a:xfrm>
          <a:prstGeom prst="rect">
            <a:avLst/>
          </a:prstGeom>
        </p:spPr>
        <p:txBody>
          <a:bodyPr/>
          <a:lstStyle/>
          <a:p>
            <a:endParaRPr lang="en-US"/>
          </a:p>
        </p:txBody>
      </p:sp>
      <p:sp>
        <p:nvSpPr>
          <p:cNvPr id="3" name="Slide Number Placeholder 3">
            <a:extLst>
              <a:ext uri="{FF2B5EF4-FFF2-40B4-BE49-F238E27FC236}">
                <a16:creationId xmlns:a16="http://schemas.microsoft.com/office/drawing/2014/main" id="{85D5D9D1-3E5B-8E90-4464-A15B38EA29BD}"/>
              </a:ext>
            </a:extLst>
          </p:cNvPr>
          <p:cNvSpPr txBox="1">
            <a:spLocks/>
          </p:cNvSpPr>
          <p:nvPr userDrawn="1"/>
        </p:nvSpPr>
        <p:spPr bwMode="auto">
          <a:xfrm>
            <a:off x="11797553" y="6472237"/>
            <a:ext cx="394447" cy="287151"/>
          </a:xfrm>
          <a:prstGeom prst="rect">
            <a:avLst/>
          </a:prstGeom>
          <a:noFill/>
          <a:ln>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F1CFA5E-D7BE-45A1-BD59-8EBEFF519CD8}" type="slidenum">
              <a:rPr lang="en-GB" altLang="en-US" sz="1200" smtClean="0">
                <a:solidFill>
                  <a:schemeClr val="bg1"/>
                </a:solidFill>
              </a:rPr>
              <a:pPr/>
              <a:t>‹#›</a:t>
            </a:fld>
            <a:endParaRPr lang="en-GB" altLang="en-US" sz="1200" dirty="0">
              <a:solidFill>
                <a:schemeClr val="bg1"/>
              </a:solidFill>
            </a:endParaRPr>
          </a:p>
        </p:txBody>
      </p:sp>
    </p:spTree>
    <p:extLst>
      <p:ext uri="{BB962C8B-B14F-4D97-AF65-F5344CB8AC3E}">
        <p14:creationId xmlns:p14="http://schemas.microsoft.com/office/powerpoint/2010/main" val="20403107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8_Title and Content" userDrawn="1">
  <p:cSld name="8_Title and Content">
    <p:spTree>
      <p:nvGrpSpPr>
        <p:cNvPr id="1" name="Shape 19"/>
        <p:cNvGrpSpPr/>
        <p:nvPr/>
      </p:nvGrpSpPr>
      <p:grpSpPr>
        <a:xfrm>
          <a:off x="0" y="0"/>
          <a:ext cx="0" cy="0"/>
          <a:chOff x="0" y="0"/>
          <a:chExt cx="0" cy="0"/>
        </a:xfrm>
      </p:grpSpPr>
      <p:sp>
        <p:nvSpPr>
          <p:cNvPr id="2" name="Title 1">
            <a:extLst>
              <a:ext uri="{FF2B5EF4-FFF2-40B4-BE49-F238E27FC236}">
                <a16:creationId xmlns:a16="http://schemas.microsoft.com/office/drawing/2014/main" id="{AB1E85C8-4883-40CF-1F67-7F17F0584794}"/>
              </a:ext>
            </a:extLst>
          </p:cNvPr>
          <p:cNvSpPr txBox="1">
            <a:spLocks/>
          </p:cNvSpPr>
          <p:nvPr userDrawn="1"/>
        </p:nvSpPr>
        <p:spPr bwMode="auto">
          <a:xfrm>
            <a:off x="0" y="17466"/>
            <a:ext cx="12192000" cy="693737"/>
          </a:xfrm>
          <a:prstGeom prst="rect">
            <a:avLst/>
          </a:prstGeom>
        </p:spPr>
        <p:txBody>
          <a:bodyPr vert="horz" lIns="91440" tIns="45720" rIns="91440" bIns="45720" rtlCol="0" anchor="ctr">
            <a:normAutofit/>
          </a:bodyPr>
          <a:lstStyle>
            <a:defPPr>
              <a:defRPr lang="en-US"/>
            </a:defPPr>
            <a:lvl1pPr algn="ctr" defTabSz="685800">
              <a:lnSpc>
                <a:spcPct val="90000"/>
              </a:lnSpc>
              <a:spcBef>
                <a:spcPct val="0"/>
              </a:spcBef>
              <a:buNone/>
              <a:defRPr sz="3200" b="1">
                <a:solidFill>
                  <a:srgbClr val="002147"/>
                </a:solidFill>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endParaRPr lang="en-PH" altLang="en-US" dirty="0"/>
          </a:p>
        </p:txBody>
      </p:sp>
      <p:sp>
        <p:nvSpPr>
          <p:cNvPr id="4" name="Slide Number Placeholder 3">
            <a:extLst>
              <a:ext uri="{FF2B5EF4-FFF2-40B4-BE49-F238E27FC236}">
                <a16:creationId xmlns:a16="http://schemas.microsoft.com/office/drawing/2014/main" id="{19F7D658-EFB1-8D8E-76BE-653E24F74A09}"/>
              </a:ext>
            </a:extLst>
          </p:cNvPr>
          <p:cNvSpPr txBox="1">
            <a:spLocks/>
          </p:cNvSpPr>
          <p:nvPr userDrawn="1"/>
        </p:nvSpPr>
        <p:spPr bwMode="auto">
          <a:xfrm>
            <a:off x="11797553" y="6472237"/>
            <a:ext cx="394447" cy="287151"/>
          </a:xfrm>
          <a:prstGeom prst="rect">
            <a:avLst/>
          </a:prstGeom>
          <a:noFill/>
          <a:ln>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F1CFA5E-D7BE-45A1-BD59-8EBEFF519CD8}" type="slidenum">
              <a:rPr lang="en-GB" altLang="en-US" sz="1200" smtClean="0">
                <a:solidFill>
                  <a:schemeClr val="bg1"/>
                </a:solidFill>
              </a:rPr>
              <a:pPr/>
              <a:t>‹#›</a:t>
            </a:fld>
            <a:endParaRPr lang="en-GB" altLang="en-US" sz="1200" dirty="0">
              <a:solidFill>
                <a:schemeClr val="bg1"/>
              </a:solidFill>
            </a:endParaRPr>
          </a:p>
        </p:txBody>
      </p:sp>
    </p:spTree>
    <p:extLst>
      <p:ext uri="{BB962C8B-B14F-4D97-AF65-F5344CB8AC3E}">
        <p14:creationId xmlns:p14="http://schemas.microsoft.com/office/powerpoint/2010/main" val="6032528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16" name="Rectangle 15"/>
          <p:cNvSpPr/>
          <p:nvPr userDrawn="1"/>
        </p:nvSpPr>
        <p:spPr bwMode="auto">
          <a:xfrm>
            <a:off x="0" y="1"/>
            <a:ext cx="12192000" cy="981075"/>
          </a:xfrm>
          <a:prstGeom prst="rect">
            <a:avLst/>
          </a:prstGeom>
          <a:solidFill>
            <a:srgbClr val="001C5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tLang="en-US" sz="1800">
              <a:solidFill>
                <a:srgbClr val="FFFFFF"/>
              </a:solidFill>
              <a:cs typeface="Arial" charset="0"/>
            </a:endParaRPr>
          </a:p>
        </p:txBody>
      </p:sp>
      <p:sp>
        <p:nvSpPr>
          <p:cNvPr id="17" name="TextBox 4"/>
          <p:cNvSpPr txBox="1">
            <a:spLocks noChangeArrowheads="1"/>
          </p:cNvSpPr>
          <p:nvPr userDrawn="1"/>
        </p:nvSpPr>
        <p:spPr bwMode="auto">
          <a:xfrm>
            <a:off x="425781" y="116633"/>
            <a:ext cx="11430859" cy="769441"/>
          </a:xfrm>
          <a:prstGeom prst="rect">
            <a:avLst/>
          </a:prstGeom>
          <a:noFill/>
          <a:ln w="9525">
            <a:noFill/>
            <a:miter lim="800000"/>
            <a:headEnd/>
            <a:tailEnd/>
          </a:ln>
        </p:spPr>
        <p:txBody>
          <a:bodyPr wrap="square">
            <a:spAutoFit/>
          </a:bodyPr>
          <a:lstStyle/>
          <a:p>
            <a:r>
              <a:rPr lang="en-US" altLang="en-US" sz="2400" b="1" dirty="0">
                <a:solidFill>
                  <a:schemeClr val="bg1"/>
                </a:solidFill>
                <a:latin typeface="+mn-lt"/>
              </a:rPr>
              <a:t>HIS GEO-ENABLING</a:t>
            </a:r>
          </a:p>
          <a:p>
            <a:r>
              <a:rPr lang="fr-CH" altLang="en-US" sz="2000" dirty="0">
                <a:solidFill>
                  <a:schemeClr val="bg1"/>
                </a:solidFill>
                <a:latin typeface="+mn-lt"/>
              </a:rPr>
              <a:t>A COURSE ON GEOSPATIAL DATA AND TECHNOLOGIES FOR PUBLIC HEALTH</a:t>
            </a:r>
            <a:endParaRPr lang="en-US" altLang="en-US" sz="2400" dirty="0">
              <a:solidFill>
                <a:schemeClr val="bg1"/>
              </a:solidFill>
              <a:latin typeface="+mn-lt"/>
            </a:endParaRPr>
          </a:p>
        </p:txBody>
      </p:sp>
      <p:sp>
        <p:nvSpPr>
          <p:cNvPr id="18" name="Rectangle 17"/>
          <p:cNvSpPr/>
          <p:nvPr userDrawn="1"/>
        </p:nvSpPr>
        <p:spPr bwMode="auto">
          <a:xfrm>
            <a:off x="0" y="981074"/>
            <a:ext cx="12192000" cy="5366459"/>
          </a:xfrm>
          <a:prstGeom prst="rect">
            <a:avLst/>
          </a:prstGeom>
          <a:solidFill>
            <a:srgbClr val="4F8CB5"/>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tLang="en-US" sz="1800">
              <a:solidFill>
                <a:srgbClr val="FFFFFF"/>
              </a:solidFill>
              <a:cs typeface="Arial" charset="0"/>
            </a:endParaRPr>
          </a:p>
        </p:txBody>
      </p:sp>
      <p:sp>
        <p:nvSpPr>
          <p:cNvPr id="2" name="TextBox 5">
            <a:extLst>
              <a:ext uri="{FF2B5EF4-FFF2-40B4-BE49-F238E27FC236}">
                <a16:creationId xmlns:a16="http://schemas.microsoft.com/office/drawing/2014/main" id="{A77CA519-2E52-99A1-D538-02D2EE8A1713}"/>
              </a:ext>
            </a:extLst>
          </p:cNvPr>
          <p:cNvSpPr txBox="1">
            <a:spLocks noChangeArrowheads="1"/>
          </p:cNvSpPr>
          <p:nvPr userDrawn="1"/>
        </p:nvSpPr>
        <p:spPr bwMode="auto">
          <a:xfrm>
            <a:off x="734483" y="2067515"/>
            <a:ext cx="10723033"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a:r>
              <a:rPr lang="en-US" altLang="en-US" sz="3600" b="1" dirty="0">
                <a:solidFill>
                  <a:schemeClr val="tx1"/>
                </a:solidFill>
                <a:latin typeface="+mn-lt"/>
                <a:ea typeface="Century Gothic" charset="0"/>
                <a:cs typeface="Century Gothic" charset="0"/>
              </a:rPr>
              <a:t>MODULE 5:</a:t>
            </a:r>
          </a:p>
          <a:p>
            <a:pPr algn="ctr"/>
            <a:r>
              <a:rPr lang="en-US" altLang="en-US" sz="3600" dirty="0">
                <a:solidFill>
                  <a:schemeClr val="tx1"/>
                </a:solidFill>
                <a:latin typeface="+mn-lt"/>
                <a:ea typeface="Century Gothic" charset="0"/>
                <a:cs typeface="Century Gothic" charset="0"/>
              </a:rPr>
              <a:t>Creating good thematic maps</a:t>
            </a:r>
          </a:p>
        </p:txBody>
      </p:sp>
    </p:spTree>
    <p:extLst>
      <p:ext uri="{BB962C8B-B14F-4D97-AF65-F5344CB8AC3E}">
        <p14:creationId xmlns:p14="http://schemas.microsoft.com/office/powerpoint/2010/main" val="29327260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6"/>
            <a:ext cx="2743200" cy="365125"/>
          </a:xfrm>
          <a:prstGeom prst="rect">
            <a:avLst/>
          </a:prstGeom>
        </p:spPr>
        <p:txBody>
          <a:bodyPr/>
          <a:lstStyle/>
          <a:p>
            <a:endParaRPr lang="en-US"/>
          </a:p>
        </p:txBody>
      </p:sp>
      <p:sp>
        <p:nvSpPr>
          <p:cNvPr id="5" name="Footer Placeholder 4"/>
          <p:cNvSpPr>
            <a:spLocks noGrp="1"/>
          </p:cNvSpPr>
          <p:nvPr>
            <p:ph type="ftr" sz="quarter" idx="11"/>
          </p:nvPr>
        </p:nvSpPr>
        <p:spPr>
          <a:xfrm>
            <a:off x="4038600" y="6356356"/>
            <a:ext cx="4114800" cy="365125"/>
          </a:xfrm>
          <a:prstGeom prst="rect">
            <a:avLst/>
          </a:prstGeom>
        </p:spPr>
        <p:txBody>
          <a:bodyPr/>
          <a:lstStyle/>
          <a:p>
            <a:endParaRPr lang="en-US"/>
          </a:p>
        </p:txBody>
      </p:sp>
      <p:sp>
        <p:nvSpPr>
          <p:cNvPr id="7" name="Slide Number Placeholder 3">
            <a:extLst>
              <a:ext uri="{FF2B5EF4-FFF2-40B4-BE49-F238E27FC236}">
                <a16:creationId xmlns:a16="http://schemas.microsoft.com/office/drawing/2014/main" id="{CF684784-D98F-B361-59B1-2C93072E286A}"/>
              </a:ext>
            </a:extLst>
          </p:cNvPr>
          <p:cNvSpPr txBox="1">
            <a:spLocks/>
          </p:cNvSpPr>
          <p:nvPr userDrawn="1"/>
        </p:nvSpPr>
        <p:spPr bwMode="auto">
          <a:xfrm>
            <a:off x="11797553" y="6472237"/>
            <a:ext cx="394447" cy="287151"/>
          </a:xfrm>
          <a:prstGeom prst="rect">
            <a:avLst/>
          </a:prstGeom>
          <a:noFill/>
          <a:ln>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F1CFA5E-D7BE-45A1-BD59-8EBEFF519CD8}" type="slidenum">
              <a:rPr lang="en-GB" altLang="en-US" sz="1200" smtClean="0">
                <a:solidFill>
                  <a:schemeClr val="bg1"/>
                </a:solidFill>
              </a:rPr>
              <a:pPr/>
              <a:t>‹#›</a:t>
            </a:fld>
            <a:endParaRPr lang="en-GB" altLang="en-US" sz="1200" dirty="0">
              <a:solidFill>
                <a:schemeClr val="bg1"/>
              </a:solidFill>
            </a:endParaRPr>
          </a:p>
        </p:txBody>
      </p:sp>
    </p:spTree>
    <p:extLst>
      <p:ext uri="{BB962C8B-B14F-4D97-AF65-F5344CB8AC3E}">
        <p14:creationId xmlns:p14="http://schemas.microsoft.com/office/powerpoint/2010/main" val="4213876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4"/>
            <a:ext cx="10515600" cy="2852737"/>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831851" y="4589469"/>
            <a:ext cx="10515600" cy="150018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6"/>
            <a:ext cx="2743200" cy="365125"/>
          </a:xfrm>
          <a:prstGeom prst="rect">
            <a:avLst/>
          </a:prstGeom>
        </p:spPr>
        <p:txBody>
          <a:bodyPr/>
          <a:lstStyle/>
          <a:p>
            <a:endParaRPr lang="en-US"/>
          </a:p>
        </p:txBody>
      </p:sp>
      <p:sp>
        <p:nvSpPr>
          <p:cNvPr id="5" name="Footer Placeholder 4"/>
          <p:cNvSpPr>
            <a:spLocks noGrp="1"/>
          </p:cNvSpPr>
          <p:nvPr>
            <p:ph type="ftr" sz="quarter" idx="11"/>
          </p:nvPr>
        </p:nvSpPr>
        <p:spPr>
          <a:xfrm>
            <a:off x="4038600" y="6356356"/>
            <a:ext cx="4114800" cy="365125"/>
          </a:xfrm>
          <a:prstGeom prst="rect">
            <a:avLst/>
          </a:prstGeom>
        </p:spPr>
        <p:txBody>
          <a:bodyPr/>
          <a:lstStyle/>
          <a:p>
            <a:endParaRPr lang="en-US"/>
          </a:p>
        </p:txBody>
      </p:sp>
      <p:sp>
        <p:nvSpPr>
          <p:cNvPr id="7" name="Slide Number Placeholder 3">
            <a:extLst>
              <a:ext uri="{FF2B5EF4-FFF2-40B4-BE49-F238E27FC236}">
                <a16:creationId xmlns:a16="http://schemas.microsoft.com/office/drawing/2014/main" id="{80D9C6D9-0177-A525-7B66-989E26AB4E56}"/>
              </a:ext>
            </a:extLst>
          </p:cNvPr>
          <p:cNvSpPr txBox="1">
            <a:spLocks/>
          </p:cNvSpPr>
          <p:nvPr userDrawn="1"/>
        </p:nvSpPr>
        <p:spPr bwMode="auto">
          <a:xfrm>
            <a:off x="11797553" y="6472237"/>
            <a:ext cx="394447" cy="287151"/>
          </a:xfrm>
          <a:prstGeom prst="rect">
            <a:avLst/>
          </a:prstGeom>
          <a:noFill/>
          <a:ln>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F1CFA5E-D7BE-45A1-BD59-8EBEFF519CD8}" type="slidenum">
              <a:rPr lang="en-GB" altLang="en-US" sz="1200" smtClean="0">
                <a:solidFill>
                  <a:schemeClr val="bg1"/>
                </a:solidFill>
              </a:rPr>
              <a:pPr/>
              <a:t>‹#›</a:t>
            </a:fld>
            <a:endParaRPr lang="en-GB" altLang="en-US" sz="1200" dirty="0">
              <a:solidFill>
                <a:schemeClr val="bg1"/>
              </a:solidFill>
            </a:endParaRPr>
          </a:p>
        </p:txBody>
      </p:sp>
    </p:spTree>
    <p:extLst>
      <p:ext uri="{BB962C8B-B14F-4D97-AF65-F5344CB8AC3E}">
        <p14:creationId xmlns:p14="http://schemas.microsoft.com/office/powerpoint/2010/main" val="38684358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838200" y="6356356"/>
            <a:ext cx="2743200" cy="365125"/>
          </a:xfrm>
          <a:prstGeom prst="rect">
            <a:avLst/>
          </a:prstGeom>
        </p:spPr>
        <p:txBody>
          <a:bodyPr/>
          <a:lstStyle/>
          <a:p>
            <a:endParaRPr lang="en-US"/>
          </a:p>
        </p:txBody>
      </p:sp>
      <p:sp>
        <p:nvSpPr>
          <p:cNvPr id="6" name="Footer Placeholder 5"/>
          <p:cNvSpPr>
            <a:spLocks noGrp="1"/>
          </p:cNvSpPr>
          <p:nvPr>
            <p:ph type="ftr" sz="quarter" idx="11"/>
          </p:nvPr>
        </p:nvSpPr>
        <p:spPr>
          <a:xfrm>
            <a:off x="4038600" y="6356356"/>
            <a:ext cx="4114800" cy="365125"/>
          </a:xfrm>
          <a:prstGeom prst="rect">
            <a:avLst/>
          </a:prstGeom>
        </p:spPr>
        <p:txBody>
          <a:bodyPr/>
          <a:lstStyle/>
          <a:p>
            <a:endParaRPr lang="en-US"/>
          </a:p>
        </p:txBody>
      </p:sp>
      <p:sp>
        <p:nvSpPr>
          <p:cNvPr id="8" name="Slide Number Placeholder 3">
            <a:extLst>
              <a:ext uri="{FF2B5EF4-FFF2-40B4-BE49-F238E27FC236}">
                <a16:creationId xmlns:a16="http://schemas.microsoft.com/office/drawing/2014/main" id="{C629021B-2725-ACD6-F114-B9745EDC627F}"/>
              </a:ext>
            </a:extLst>
          </p:cNvPr>
          <p:cNvSpPr txBox="1">
            <a:spLocks/>
          </p:cNvSpPr>
          <p:nvPr userDrawn="1"/>
        </p:nvSpPr>
        <p:spPr bwMode="auto">
          <a:xfrm>
            <a:off x="11797553" y="6472237"/>
            <a:ext cx="394447" cy="287151"/>
          </a:xfrm>
          <a:prstGeom prst="rect">
            <a:avLst/>
          </a:prstGeom>
          <a:noFill/>
          <a:ln>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F1CFA5E-D7BE-45A1-BD59-8EBEFF519CD8}" type="slidenum">
              <a:rPr lang="en-GB" altLang="en-US" sz="1200" smtClean="0">
                <a:solidFill>
                  <a:schemeClr val="bg1"/>
                </a:solidFill>
              </a:rPr>
              <a:pPr/>
              <a:t>‹#›</a:t>
            </a:fld>
            <a:endParaRPr lang="en-GB" altLang="en-US" sz="1200" dirty="0">
              <a:solidFill>
                <a:schemeClr val="bg1"/>
              </a:solidFill>
            </a:endParaRPr>
          </a:p>
        </p:txBody>
      </p:sp>
    </p:spTree>
    <p:extLst>
      <p:ext uri="{BB962C8B-B14F-4D97-AF65-F5344CB8AC3E}">
        <p14:creationId xmlns:p14="http://schemas.microsoft.com/office/powerpoint/2010/main" val="1376784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838200" y="6356356"/>
            <a:ext cx="2743200" cy="365125"/>
          </a:xfrm>
          <a:prstGeom prst="rect">
            <a:avLst/>
          </a:prstGeom>
        </p:spPr>
        <p:txBody>
          <a:bodyPr/>
          <a:lstStyle/>
          <a:p>
            <a:endParaRPr lang="en-US"/>
          </a:p>
        </p:txBody>
      </p:sp>
      <p:sp>
        <p:nvSpPr>
          <p:cNvPr id="8" name="Footer Placeholder 7"/>
          <p:cNvSpPr>
            <a:spLocks noGrp="1"/>
          </p:cNvSpPr>
          <p:nvPr>
            <p:ph type="ftr" sz="quarter" idx="11"/>
          </p:nvPr>
        </p:nvSpPr>
        <p:spPr>
          <a:xfrm>
            <a:off x="4038600" y="6356356"/>
            <a:ext cx="4114800" cy="365125"/>
          </a:xfrm>
          <a:prstGeom prst="rect">
            <a:avLst/>
          </a:prstGeom>
        </p:spPr>
        <p:txBody>
          <a:bodyPr/>
          <a:lstStyle/>
          <a:p>
            <a:endParaRPr lang="en-US"/>
          </a:p>
        </p:txBody>
      </p:sp>
      <p:sp>
        <p:nvSpPr>
          <p:cNvPr id="10" name="Slide Number Placeholder 3">
            <a:extLst>
              <a:ext uri="{FF2B5EF4-FFF2-40B4-BE49-F238E27FC236}">
                <a16:creationId xmlns:a16="http://schemas.microsoft.com/office/drawing/2014/main" id="{AD5B76DB-73C4-519F-0A41-ACD1221B93A7}"/>
              </a:ext>
            </a:extLst>
          </p:cNvPr>
          <p:cNvSpPr txBox="1">
            <a:spLocks/>
          </p:cNvSpPr>
          <p:nvPr userDrawn="1"/>
        </p:nvSpPr>
        <p:spPr bwMode="auto">
          <a:xfrm>
            <a:off x="11797553" y="6472237"/>
            <a:ext cx="394447" cy="287151"/>
          </a:xfrm>
          <a:prstGeom prst="rect">
            <a:avLst/>
          </a:prstGeom>
          <a:noFill/>
          <a:ln>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F1CFA5E-D7BE-45A1-BD59-8EBEFF519CD8}" type="slidenum">
              <a:rPr lang="en-GB" altLang="en-US" sz="1200" smtClean="0">
                <a:solidFill>
                  <a:schemeClr val="bg1"/>
                </a:solidFill>
              </a:rPr>
              <a:pPr/>
              <a:t>‹#›</a:t>
            </a:fld>
            <a:endParaRPr lang="en-GB" altLang="en-US" sz="1200" dirty="0">
              <a:solidFill>
                <a:schemeClr val="bg1"/>
              </a:solidFill>
            </a:endParaRPr>
          </a:p>
        </p:txBody>
      </p:sp>
    </p:spTree>
    <p:extLst>
      <p:ext uri="{BB962C8B-B14F-4D97-AF65-F5344CB8AC3E}">
        <p14:creationId xmlns:p14="http://schemas.microsoft.com/office/powerpoint/2010/main" val="6898996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838200" y="6356356"/>
            <a:ext cx="2743200" cy="365125"/>
          </a:xfrm>
          <a:prstGeom prst="rect">
            <a:avLst/>
          </a:prstGeom>
        </p:spPr>
        <p:txBody>
          <a:bodyPr/>
          <a:lstStyle/>
          <a:p>
            <a:endParaRPr lang="en-US"/>
          </a:p>
        </p:txBody>
      </p:sp>
      <p:sp>
        <p:nvSpPr>
          <p:cNvPr id="4" name="Footer Placeholder 3"/>
          <p:cNvSpPr>
            <a:spLocks noGrp="1"/>
          </p:cNvSpPr>
          <p:nvPr>
            <p:ph type="ftr" sz="quarter" idx="11"/>
          </p:nvPr>
        </p:nvSpPr>
        <p:spPr>
          <a:xfrm>
            <a:off x="4038600" y="6356356"/>
            <a:ext cx="4114800" cy="365125"/>
          </a:xfrm>
          <a:prstGeom prst="rect">
            <a:avLst/>
          </a:prstGeom>
        </p:spPr>
        <p:txBody>
          <a:bodyPr/>
          <a:lstStyle/>
          <a:p>
            <a:endParaRPr lang="en-US"/>
          </a:p>
        </p:txBody>
      </p:sp>
      <p:sp>
        <p:nvSpPr>
          <p:cNvPr id="6" name="Slide Number Placeholder 3">
            <a:extLst>
              <a:ext uri="{FF2B5EF4-FFF2-40B4-BE49-F238E27FC236}">
                <a16:creationId xmlns:a16="http://schemas.microsoft.com/office/drawing/2014/main" id="{21B8C124-86F0-1435-FA5A-DB8D9F793348}"/>
              </a:ext>
            </a:extLst>
          </p:cNvPr>
          <p:cNvSpPr txBox="1">
            <a:spLocks/>
          </p:cNvSpPr>
          <p:nvPr userDrawn="1"/>
        </p:nvSpPr>
        <p:spPr bwMode="auto">
          <a:xfrm>
            <a:off x="11797553" y="6472237"/>
            <a:ext cx="394447" cy="287151"/>
          </a:xfrm>
          <a:prstGeom prst="rect">
            <a:avLst/>
          </a:prstGeom>
          <a:noFill/>
          <a:ln>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F1CFA5E-D7BE-45A1-BD59-8EBEFF519CD8}" type="slidenum">
              <a:rPr lang="en-GB" altLang="en-US" sz="1200" smtClean="0">
                <a:solidFill>
                  <a:schemeClr val="bg1"/>
                </a:solidFill>
              </a:rPr>
              <a:pPr/>
              <a:t>‹#›</a:t>
            </a:fld>
            <a:endParaRPr lang="en-GB" altLang="en-US" sz="1200" dirty="0">
              <a:solidFill>
                <a:schemeClr val="bg1"/>
              </a:solidFill>
            </a:endParaRPr>
          </a:p>
        </p:txBody>
      </p:sp>
    </p:spTree>
    <p:extLst>
      <p:ext uri="{BB962C8B-B14F-4D97-AF65-F5344CB8AC3E}">
        <p14:creationId xmlns:p14="http://schemas.microsoft.com/office/powerpoint/2010/main" val="4065305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6"/>
            <a:ext cx="2743200" cy="365125"/>
          </a:xfrm>
          <a:prstGeom prst="rect">
            <a:avLst/>
          </a:prstGeom>
        </p:spPr>
        <p:txBody>
          <a:bodyPr/>
          <a:lstStyle/>
          <a:p>
            <a:endParaRPr lang="en-US"/>
          </a:p>
        </p:txBody>
      </p:sp>
      <p:sp>
        <p:nvSpPr>
          <p:cNvPr id="3" name="Footer Placeholder 2"/>
          <p:cNvSpPr>
            <a:spLocks noGrp="1"/>
          </p:cNvSpPr>
          <p:nvPr>
            <p:ph type="ftr" sz="quarter" idx="11"/>
          </p:nvPr>
        </p:nvSpPr>
        <p:spPr>
          <a:xfrm>
            <a:off x="4038600" y="6356356"/>
            <a:ext cx="4114800" cy="365125"/>
          </a:xfrm>
          <a:prstGeom prst="rect">
            <a:avLst/>
          </a:prstGeom>
        </p:spPr>
        <p:txBody>
          <a:bodyPr/>
          <a:lstStyle/>
          <a:p>
            <a:endParaRPr lang="en-US"/>
          </a:p>
        </p:txBody>
      </p:sp>
      <p:sp>
        <p:nvSpPr>
          <p:cNvPr id="5" name="Slide Number Placeholder 3">
            <a:extLst>
              <a:ext uri="{FF2B5EF4-FFF2-40B4-BE49-F238E27FC236}">
                <a16:creationId xmlns:a16="http://schemas.microsoft.com/office/drawing/2014/main" id="{2081A55D-DE8F-FE17-D17E-A139425FF292}"/>
              </a:ext>
            </a:extLst>
          </p:cNvPr>
          <p:cNvSpPr txBox="1">
            <a:spLocks/>
          </p:cNvSpPr>
          <p:nvPr userDrawn="1"/>
        </p:nvSpPr>
        <p:spPr bwMode="auto">
          <a:xfrm>
            <a:off x="11797553" y="6472237"/>
            <a:ext cx="394447" cy="287151"/>
          </a:xfrm>
          <a:prstGeom prst="rect">
            <a:avLst/>
          </a:prstGeom>
          <a:noFill/>
          <a:ln>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F1CFA5E-D7BE-45A1-BD59-8EBEFF519CD8}" type="slidenum">
              <a:rPr lang="en-GB" altLang="en-US" sz="1200" smtClean="0">
                <a:solidFill>
                  <a:schemeClr val="bg1"/>
                </a:solidFill>
              </a:rPr>
              <a:pPr/>
              <a:t>‹#›</a:t>
            </a:fld>
            <a:endParaRPr lang="en-GB" altLang="en-US" sz="1200" dirty="0">
              <a:solidFill>
                <a:schemeClr val="bg1"/>
              </a:solidFill>
            </a:endParaRPr>
          </a:p>
        </p:txBody>
      </p:sp>
    </p:spTree>
    <p:extLst>
      <p:ext uri="{BB962C8B-B14F-4D97-AF65-F5344CB8AC3E}">
        <p14:creationId xmlns:p14="http://schemas.microsoft.com/office/powerpoint/2010/main" val="40618351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5183188" y="987431"/>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838200" y="6356356"/>
            <a:ext cx="2743200" cy="365125"/>
          </a:xfrm>
          <a:prstGeom prst="rect">
            <a:avLst/>
          </a:prstGeom>
        </p:spPr>
        <p:txBody>
          <a:bodyPr/>
          <a:lstStyle/>
          <a:p>
            <a:endParaRPr lang="en-US"/>
          </a:p>
        </p:txBody>
      </p:sp>
      <p:sp>
        <p:nvSpPr>
          <p:cNvPr id="6" name="Footer Placeholder 5"/>
          <p:cNvSpPr>
            <a:spLocks noGrp="1"/>
          </p:cNvSpPr>
          <p:nvPr>
            <p:ph type="ftr" sz="quarter" idx="11"/>
          </p:nvPr>
        </p:nvSpPr>
        <p:spPr>
          <a:xfrm>
            <a:off x="4038600" y="6356356"/>
            <a:ext cx="4114800" cy="365125"/>
          </a:xfrm>
          <a:prstGeom prst="rect">
            <a:avLst/>
          </a:prstGeom>
        </p:spPr>
        <p:txBody>
          <a:bodyPr/>
          <a:lstStyle/>
          <a:p>
            <a:endParaRPr lang="en-US"/>
          </a:p>
        </p:txBody>
      </p:sp>
      <p:sp>
        <p:nvSpPr>
          <p:cNvPr id="8" name="Slide Number Placeholder 3">
            <a:extLst>
              <a:ext uri="{FF2B5EF4-FFF2-40B4-BE49-F238E27FC236}">
                <a16:creationId xmlns:a16="http://schemas.microsoft.com/office/drawing/2014/main" id="{C633A279-B301-CC07-1CBB-C5B0EB114B47}"/>
              </a:ext>
            </a:extLst>
          </p:cNvPr>
          <p:cNvSpPr txBox="1">
            <a:spLocks/>
          </p:cNvSpPr>
          <p:nvPr userDrawn="1"/>
        </p:nvSpPr>
        <p:spPr bwMode="auto">
          <a:xfrm>
            <a:off x="11797553" y="6472237"/>
            <a:ext cx="394447" cy="287151"/>
          </a:xfrm>
          <a:prstGeom prst="rect">
            <a:avLst/>
          </a:prstGeom>
          <a:noFill/>
          <a:ln>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F1CFA5E-D7BE-45A1-BD59-8EBEFF519CD8}" type="slidenum">
              <a:rPr lang="en-GB" altLang="en-US" sz="1200" smtClean="0">
                <a:solidFill>
                  <a:schemeClr val="bg1"/>
                </a:solidFill>
              </a:rPr>
              <a:pPr/>
              <a:t>‹#›</a:t>
            </a:fld>
            <a:endParaRPr lang="en-GB" altLang="en-US" sz="1200" dirty="0">
              <a:solidFill>
                <a:schemeClr val="bg1"/>
              </a:solidFill>
            </a:endParaRPr>
          </a:p>
        </p:txBody>
      </p:sp>
    </p:spTree>
    <p:extLst>
      <p:ext uri="{BB962C8B-B14F-4D97-AF65-F5344CB8AC3E}">
        <p14:creationId xmlns:p14="http://schemas.microsoft.com/office/powerpoint/2010/main" val="5515649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31"/>
            <a:ext cx="6172200" cy="487362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838200" y="6356356"/>
            <a:ext cx="2743200" cy="365125"/>
          </a:xfrm>
          <a:prstGeom prst="rect">
            <a:avLst/>
          </a:prstGeom>
        </p:spPr>
        <p:txBody>
          <a:bodyPr/>
          <a:lstStyle/>
          <a:p>
            <a:endParaRPr lang="en-US"/>
          </a:p>
        </p:txBody>
      </p:sp>
      <p:sp>
        <p:nvSpPr>
          <p:cNvPr id="6" name="Footer Placeholder 5"/>
          <p:cNvSpPr>
            <a:spLocks noGrp="1"/>
          </p:cNvSpPr>
          <p:nvPr>
            <p:ph type="ftr" sz="quarter" idx="11"/>
          </p:nvPr>
        </p:nvSpPr>
        <p:spPr>
          <a:xfrm>
            <a:off x="4038600" y="6356356"/>
            <a:ext cx="4114800" cy="365125"/>
          </a:xfrm>
          <a:prstGeom prst="rect">
            <a:avLst/>
          </a:prstGeom>
        </p:spPr>
        <p:txBody>
          <a:bodyPr/>
          <a:lstStyle/>
          <a:p>
            <a:endParaRPr lang="en-US"/>
          </a:p>
        </p:txBody>
      </p:sp>
      <p:sp>
        <p:nvSpPr>
          <p:cNvPr id="8" name="Slide Number Placeholder 3">
            <a:extLst>
              <a:ext uri="{FF2B5EF4-FFF2-40B4-BE49-F238E27FC236}">
                <a16:creationId xmlns:a16="http://schemas.microsoft.com/office/drawing/2014/main" id="{F8D73B17-6E0D-D31C-682A-8516E52374AD}"/>
              </a:ext>
            </a:extLst>
          </p:cNvPr>
          <p:cNvSpPr txBox="1">
            <a:spLocks/>
          </p:cNvSpPr>
          <p:nvPr userDrawn="1"/>
        </p:nvSpPr>
        <p:spPr bwMode="auto">
          <a:xfrm>
            <a:off x="11797553" y="6472237"/>
            <a:ext cx="394447" cy="287151"/>
          </a:xfrm>
          <a:prstGeom prst="rect">
            <a:avLst/>
          </a:prstGeom>
          <a:noFill/>
          <a:ln>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F1CFA5E-D7BE-45A1-BD59-8EBEFF519CD8}" type="slidenum">
              <a:rPr lang="en-GB" altLang="en-US" sz="1200" smtClean="0">
                <a:solidFill>
                  <a:schemeClr val="bg1"/>
                </a:solidFill>
              </a:rPr>
              <a:pPr/>
              <a:t>‹#›</a:t>
            </a:fld>
            <a:endParaRPr lang="en-GB" altLang="en-US" sz="1200" dirty="0">
              <a:solidFill>
                <a:schemeClr val="bg1"/>
              </a:solidFill>
            </a:endParaRPr>
          </a:p>
        </p:txBody>
      </p:sp>
    </p:spTree>
    <p:extLst>
      <p:ext uri="{BB962C8B-B14F-4D97-AF65-F5344CB8AC3E}">
        <p14:creationId xmlns:p14="http://schemas.microsoft.com/office/powerpoint/2010/main" val="35062509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png"/><Relationship Id="rId3" Type="http://schemas.openxmlformats.org/officeDocument/2006/relationships/slideLayout" Target="../slideLayouts/slideLayout3.xml"/><Relationship Id="rId21" Type="http://schemas.openxmlformats.org/officeDocument/2006/relationships/image" Target="../media/image6.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jpg"/><Relationship Id="rId2" Type="http://schemas.openxmlformats.org/officeDocument/2006/relationships/slideLayout" Target="../slideLayouts/slideLayout2.xml"/><Relationship Id="rId16" Type="http://schemas.openxmlformats.org/officeDocument/2006/relationships/image" Target="../media/image1.png"/><Relationship Id="rId20"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image" Target="../media/image4.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a:xfrm>
            <a:off x="0" y="6354001"/>
            <a:ext cx="12192000" cy="503999"/>
          </a:xfrm>
          <a:prstGeom prst="rect">
            <a:avLst/>
          </a:prstGeom>
          <a:solidFill>
            <a:srgbClr val="1F83C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4" name="Google Shape;14;p25">
            <a:extLst>
              <a:ext uri="{FF2B5EF4-FFF2-40B4-BE49-F238E27FC236}">
                <a16:creationId xmlns:a16="http://schemas.microsoft.com/office/drawing/2014/main" id="{7FBDE19F-2291-D6B5-63B9-554F43A92BD4}"/>
              </a:ext>
            </a:extLst>
          </p:cNvPr>
          <p:cNvGrpSpPr/>
          <p:nvPr userDrawn="1"/>
        </p:nvGrpSpPr>
        <p:grpSpPr>
          <a:xfrm>
            <a:off x="3271168" y="6388135"/>
            <a:ext cx="5652303" cy="440669"/>
            <a:chOff x="3355147" y="6388135"/>
            <a:chExt cx="5652303" cy="440669"/>
          </a:xfrm>
        </p:grpSpPr>
        <p:pic>
          <p:nvPicPr>
            <p:cNvPr id="5" name="Google Shape;15;p25">
              <a:extLst>
                <a:ext uri="{FF2B5EF4-FFF2-40B4-BE49-F238E27FC236}">
                  <a16:creationId xmlns:a16="http://schemas.microsoft.com/office/drawing/2014/main" id="{855847C3-D485-4B57-70DB-642070447158}"/>
                </a:ext>
              </a:extLst>
            </p:cNvPr>
            <p:cNvPicPr preferRelativeResize="0"/>
            <p:nvPr/>
          </p:nvPicPr>
          <p:blipFill rotWithShape="1">
            <a:blip r:embed="rId16">
              <a:alphaModFix/>
            </a:blip>
            <a:srcRect/>
            <a:stretch/>
          </p:blipFill>
          <p:spPr>
            <a:xfrm>
              <a:off x="4640311" y="6388135"/>
              <a:ext cx="1315116" cy="438912"/>
            </a:xfrm>
            <a:prstGeom prst="rect">
              <a:avLst/>
            </a:prstGeom>
            <a:noFill/>
            <a:ln>
              <a:noFill/>
            </a:ln>
          </p:spPr>
        </p:pic>
        <p:pic>
          <p:nvPicPr>
            <p:cNvPr id="7" name="Google Shape;16;p25">
              <a:extLst>
                <a:ext uri="{FF2B5EF4-FFF2-40B4-BE49-F238E27FC236}">
                  <a16:creationId xmlns:a16="http://schemas.microsoft.com/office/drawing/2014/main" id="{F3675091-E4D7-945A-03B2-F794D64B612A}"/>
                </a:ext>
              </a:extLst>
            </p:cNvPr>
            <p:cNvPicPr preferRelativeResize="0"/>
            <p:nvPr/>
          </p:nvPicPr>
          <p:blipFill rotWithShape="1">
            <a:blip r:embed="rId17">
              <a:alphaModFix/>
            </a:blip>
            <a:srcRect/>
            <a:stretch/>
          </p:blipFill>
          <p:spPr>
            <a:xfrm>
              <a:off x="3355147" y="6388137"/>
              <a:ext cx="1145263" cy="440667"/>
            </a:xfrm>
            <a:prstGeom prst="rect">
              <a:avLst/>
            </a:prstGeom>
            <a:noFill/>
            <a:ln>
              <a:noFill/>
            </a:ln>
          </p:spPr>
        </p:pic>
        <p:sp>
          <p:nvSpPr>
            <p:cNvPr id="9" name="Google Shape;17;p25">
              <a:extLst>
                <a:ext uri="{FF2B5EF4-FFF2-40B4-BE49-F238E27FC236}">
                  <a16:creationId xmlns:a16="http://schemas.microsoft.com/office/drawing/2014/main" id="{90F29BFA-1BCA-82F5-38CE-7DAD149155A6}"/>
                </a:ext>
              </a:extLst>
            </p:cNvPr>
            <p:cNvSpPr/>
            <p:nvPr/>
          </p:nvSpPr>
          <p:spPr>
            <a:xfrm>
              <a:off x="6274178" y="6419850"/>
              <a:ext cx="359569" cy="376238"/>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0" name="Google Shape;18;p25">
              <a:extLst>
                <a:ext uri="{FF2B5EF4-FFF2-40B4-BE49-F238E27FC236}">
                  <a16:creationId xmlns:a16="http://schemas.microsoft.com/office/drawing/2014/main" id="{9CF2772B-D835-6BD9-7175-19C8544C7640}"/>
                </a:ext>
              </a:extLst>
            </p:cNvPr>
            <p:cNvPicPr preferRelativeResize="0"/>
            <p:nvPr/>
          </p:nvPicPr>
          <p:blipFill rotWithShape="1">
            <a:blip r:embed="rId18">
              <a:alphaModFix/>
            </a:blip>
            <a:srcRect/>
            <a:stretch/>
          </p:blipFill>
          <p:spPr>
            <a:xfrm>
              <a:off x="6218208" y="6388135"/>
              <a:ext cx="438912" cy="438912"/>
            </a:xfrm>
            <a:prstGeom prst="rect">
              <a:avLst/>
            </a:prstGeom>
            <a:noFill/>
            <a:ln>
              <a:noFill/>
            </a:ln>
          </p:spPr>
        </p:pic>
        <p:pic>
          <p:nvPicPr>
            <p:cNvPr id="11" name="Google Shape;19;p25">
              <a:extLst>
                <a:ext uri="{FF2B5EF4-FFF2-40B4-BE49-F238E27FC236}">
                  <a16:creationId xmlns:a16="http://schemas.microsoft.com/office/drawing/2014/main" id="{CE1D9CF4-E50D-7BE5-450A-25D457E77A03}"/>
                </a:ext>
              </a:extLst>
            </p:cNvPr>
            <p:cNvPicPr preferRelativeResize="0"/>
            <p:nvPr/>
          </p:nvPicPr>
          <p:blipFill rotWithShape="1">
            <a:blip r:embed="rId19">
              <a:alphaModFix/>
            </a:blip>
            <a:srcRect/>
            <a:stretch/>
          </p:blipFill>
          <p:spPr>
            <a:xfrm>
              <a:off x="6780564" y="6388135"/>
              <a:ext cx="438912" cy="438912"/>
            </a:xfrm>
            <a:prstGeom prst="rect">
              <a:avLst/>
            </a:prstGeom>
            <a:noFill/>
            <a:ln>
              <a:noFill/>
            </a:ln>
          </p:spPr>
        </p:pic>
        <p:pic>
          <p:nvPicPr>
            <p:cNvPr id="12" name="Google Shape;20;p25">
              <a:extLst>
                <a:ext uri="{FF2B5EF4-FFF2-40B4-BE49-F238E27FC236}">
                  <a16:creationId xmlns:a16="http://schemas.microsoft.com/office/drawing/2014/main" id="{F10CAD31-C71E-6931-5E5D-B5859BBB12D8}"/>
                </a:ext>
              </a:extLst>
            </p:cNvPr>
            <p:cNvPicPr preferRelativeResize="0"/>
            <p:nvPr/>
          </p:nvPicPr>
          <p:blipFill rotWithShape="1">
            <a:blip r:embed="rId20">
              <a:alphaModFix/>
            </a:blip>
            <a:srcRect/>
            <a:stretch/>
          </p:blipFill>
          <p:spPr>
            <a:xfrm>
              <a:off x="7314345" y="6388135"/>
              <a:ext cx="438912" cy="438912"/>
            </a:xfrm>
            <a:prstGeom prst="rect">
              <a:avLst/>
            </a:prstGeom>
            <a:noFill/>
            <a:ln>
              <a:noFill/>
            </a:ln>
          </p:spPr>
        </p:pic>
        <p:pic>
          <p:nvPicPr>
            <p:cNvPr id="13" name="Google Shape;21;p25">
              <a:extLst>
                <a:ext uri="{FF2B5EF4-FFF2-40B4-BE49-F238E27FC236}">
                  <a16:creationId xmlns:a16="http://schemas.microsoft.com/office/drawing/2014/main" id="{2EA9C715-9F29-23CB-F180-1F309395E6C5}"/>
                </a:ext>
              </a:extLst>
            </p:cNvPr>
            <p:cNvPicPr preferRelativeResize="0"/>
            <p:nvPr/>
          </p:nvPicPr>
          <p:blipFill rotWithShape="1">
            <a:blip r:embed="rId21">
              <a:alphaModFix/>
            </a:blip>
            <a:srcRect l="54857" t="50670" r="16315" b="29323"/>
            <a:stretch/>
          </p:blipFill>
          <p:spPr>
            <a:xfrm>
              <a:off x="7861628" y="6389638"/>
              <a:ext cx="1145822" cy="437409"/>
            </a:xfrm>
            <a:prstGeom prst="rect">
              <a:avLst/>
            </a:prstGeom>
            <a:noFill/>
            <a:ln>
              <a:noFill/>
            </a:ln>
          </p:spPr>
        </p:pic>
      </p:grpSp>
    </p:spTree>
    <p:extLst>
      <p:ext uri="{BB962C8B-B14F-4D97-AF65-F5344CB8AC3E}">
        <p14:creationId xmlns:p14="http://schemas.microsoft.com/office/powerpoint/2010/main" val="418991124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6" r:id="rId13"/>
    <p:sldLayoutId id="2147483687" r:id="rId14"/>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0.png"/><Relationship Id="rId1" Type="http://schemas.openxmlformats.org/officeDocument/2006/relationships/slideLayout" Target="../slideLayouts/slideLayout13.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hyperlink" Target="http://www.healthgeolab.net/DOCUMENTS/Guide_HGLC_Part2_6_1.pdf" TargetMode="External"/><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31.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hyperlink" Target="https://healthgeolab.net/HIS_GEO-ENABLING_COURSE/MODULE_5/EXERCISE_5_C_QGIS_280624.zip" TargetMode="External"/><Relationship Id="rId2" Type="http://schemas.openxmlformats.org/officeDocument/2006/relationships/image" Target="../media/image38.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13.xml"/><Relationship Id="rId4" Type="http://schemas.openxmlformats.org/officeDocument/2006/relationships/image" Target="../media/image41.png"/></Relationships>
</file>

<file path=ppt/slides/_rels/slide2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13.xml"/><Relationship Id="rId4" Type="http://schemas.openxmlformats.org/officeDocument/2006/relationships/hyperlink" Target="https://healthgeolab.net/HIS_GEO-ENABLING_COURSE/MODULE_4/QGIS_Interface_Menu_Tools.pdf" TargetMode="External"/></Relationships>
</file>

<file path=ppt/slides/_rels/slide27.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13.xml"/><Relationship Id="rId4" Type="http://schemas.openxmlformats.org/officeDocument/2006/relationships/image" Target="../media/image48.png"/></Relationships>
</file>

<file path=ppt/slides/_rels/slide2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s>
</file>

<file path=ppt/slides/_rels/slide3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1.png"/><Relationship Id="rId1" Type="http://schemas.openxmlformats.org/officeDocument/2006/relationships/slideLayout" Target="../slideLayouts/slideLayout13.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32.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61.png"/><Relationship Id="rId5" Type="http://schemas.openxmlformats.org/officeDocument/2006/relationships/image" Target="../media/image52.png"/><Relationship Id="rId4" Type="http://schemas.openxmlformats.org/officeDocument/2006/relationships/image" Target="../media/image60.png"/></Relationships>
</file>

<file path=ppt/slides/_rels/slide33.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51.png"/><Relationship Id="rId1" Type="http://schemas.openxmlformats.org/officeDocument/2006/relationships/slideLayout" Target="../slideLayouts/slideLayout13.xml"/><Relationship Id="rId5" Type="http://schemas.openxmlformats.org/officeDocument/2006/relationships/image" Target="../media/image64.png"/><Relationship Id="rId4" Type="http://schemas.openxmlformats.org/officeDocument/2006/relationships/image" Target="../media/image63.png"/></Relationships>
</file>

<file path=ppt/slides/_rels/slide3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63.png"/><Relationship Id="rId1" Type="http://schemas.openxmlformats.org/officeDocument/2006/relationships/slideLayout" Target="../slideLayouts/slideLayout13.xml"/><Relationship Id="rId5" Type="http://schemas.openxmlformats.org/officeDocument/2006/relationships/image" Target="../media/image66.png"/><Relationship Id="rId4" Type="http://schemas.openxmlformats.org/officeDocument/2006/relationships/image" Target="../media/image65.png"/></Relationships>
</file>

<file path=ppt/slides/_rels/slide3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63.png"/><Relationship Id="rId1" Type="http://schemas.openxmlformats.org/officeDocument/2006/relationships/slideLayout" Target="../slideLayouts/slideLayout13.xml"/><Relationship Id="rId5" Type="http://schemas.openxmlformats.org/officeDocument/2006/relationships/image" Target="../media/image68.png"/><Relationship Id="rId4" Type="http://schemas.openxmlformats.org/officeDocument/2006/relationships/image" Target="../media/image67.png"/></Relationships>
</file>

<file path=ppt/slides/_rels/slide36.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image" Target="../media/image69.jpeg"/><Relationship Id="rId1" Type="http://schemas.openxmlformats.org/officeDocument/2006/relationships/slideLayout" Target="../slideLayouts/slideLayout13.xml"/><Relationship Id="rId6" Type="http://schemas.openxmlformats.org/officeDocument/2006/relationships/image" Target="../media/image73.png"/><Relationship Id="rId5" Type="http://schemas.openxmlformats.org/officeDocument/2006/relationships/image" Target="../media/image72.png"/><Relationship Id="rId4" Type="http://schemas.openxmlformats.org/officeDocument/2006/relationships/image" Target="../media/image71.jpeg"/></Relationships>
</file>

<file path=ppt/slides/_rels/slide37.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image" Target="../media/image74.png"/><Relationship Id="rId1" Type="http://schemas.openxmlformats.org/officeDocument/2006/relationships/slideLayout" Target="../slideLayouts/slideLayout13.xml"/><Relationship Id="rId6" Type="http://schemas.openxmlformats.org/officeDocument/2006/relationships/hyperlink" Target="http://www.healthgeolab.net/DOCUMENTS/Guide_HGLC_Part2_6_1.pdf" TargetMode="External"/><Relationship Id="rId5" Type="http://schemas.openxmlformats.org/officeDocument/2006/relationships/image" Target="../media/image77.png"/><Relationship Id="rId4" Type="http://schemas.openxmlformats.org/officeDocument/2006/relationships/image" Target="../media/image76.png"/></Relationships>
</file>

<file path=ppt/slides/_rels/slide38.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78.pn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3.xml"/><Relationship Id="rId5" Type="http://schemas.openxmlformats.org/officeDocument/2006/relationships/image" Target="../media/image9.png"/><Relationship Id="rId4" Type="http://schemas.openxmlformats.org/officeDocument/2006/relationships/hyperlink" Target="https://www.healthgeolab.net/DOCUMENTS/Guide_HGLC_Part2_6_1.pdf"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13.xml"/><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3.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bwMode="auto">
          <a:xfrm>
            <a:off x="-3420888" y="1"/>
            <a:ext cx="648072" cy="692696"/>
          </a:xfrm>
          <a:prstGeom prst="rect">
            <a:avLst/>
          </a:prstGeom>
          <a:solidFill>
            <a:srgbClr val="2384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tLang="en-US">
              <a:solidFill>
                <a:srgbClr val="FFFFFF"/>
              </a:solidFill>
              <a:cs typeface="Arial" charset="0"/>
            </a:endParaRPr>
          </a:p>
        </p:txBody>
      </p:sp>
      <p:sp>
        <p:nvSpPr>
          <p:cNvPr id="26" name="Rectangle 25"/>
          <p:cNvSpPr/>
          <p:nvPr/>
        </p:nvSpPr>
        <p:spPr bwMode="auto">
          <a:xfrm>
            <a:off x="-2628800" y="0"/>
            <a:ext cx="648072" cy="692696"/>
          </a:xfrm>
          <a:prstGeom prst="rect">
            <a:avLst/>
          </a:prstGeom>
          <a:solidFill>
            <a:srgbClr val="253C88"/>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tLang="en-US">
              <a:solidFill>
                <a:srgbClr val="FFFFFF"/>
              </a:solidFill>
              <a:cs typeface="Arial" charset="0"/>
            </a:endParaRPr>
          </a:p>
        </p:txBody>
      </p:sp>
      <p:sp>
        <p:nvSpPr>
          <p:cNvPr id="28" name="Rectangle 27"/>
          <p:cNvSpPr/>
          <p:nvPr/>
        </p:nvSpPr>
        <p:spPr bwMode="auto">
          <a:xfrm>
            <a:off x="-3433588" y="892175"/>
            <a:ext cx="648072" cy="692696"/>
          </a:xfrm>
          <a:prstGeom prst="rect">
            <a:avLst/>
          </a:prstGeom>
          <a:solidFill>
            <a:srgbClr val="001C54"/>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tLang="en-US">
              <a:solidFill>
                <a:srgbClr val="FFFFFF"/>
              </a:solidFill>
              <a:cs typeface="Arial" charset="0"/>
            </a:endParaRPr>
          </a:p>
        </p:txBody>
      </p:sp>
      <p:sp>
        <p:nvSpPr>
          <p:cNvPr id="29" name="Rectangle 28"/>
          <p:cNvSpPr/>
          <p:nvPr/>
        </p:nvSpPr>
        <p:spPr bwMode="auto">
          <a:xfrm>
            <a:off x="-2654200" y="896020"/>
            <a:ext cx="648072" cy="692696"/>
          </a:xfrm>
          <a:prstGeom prst="rect">
            <a:avLst/>
          </a:prstGeom>
          <a:solidFill>
            <a:srgbClr val="1B316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tLang="en-US">
              <a:solidFill>
                <a:srgbClr val="FFFFFF"/>
              </a:solidFill>
              <a:cs typeface="Arial" charset="0"/>
            </a:endParaRPr>
          </a:p>
        </p:txBody>
      </p:sp>
      <p:sp>
        <p:nvSpPr>
          <p:cNvPr id="31" name="Rectangle 30"/>
          <p:cNvSpPr/>
          <p:nvPr/>
        </p:nvSpPr>
        <p:spPr bwMode="auto">
          <a:xfrm>
            <a:off x="-3454796" y="1700808"/>
            <a:ext cx="648072" cy="692696"/>
          </a:xfrm>
          <a:prstGeom prst="rect">
            <a:avLst/>
          </a:prstGeom>
          <a:solidFill>
            <a:srgbClr val="3398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tLang="en-US">
              <a:solidFill>
                <a:srgbClr val="FFFFFF"/>
              </a:solidFill>
              <a:cs typeface="Arial" charset="0"/>
            </a:endParaRPr>
          </a:p>
        </p:txBody>
      </p:sp>
      <p:sp>
        <p:nvSpPr>
          <p:cNvPr id="32" name="Rectangle 31"/>
          <p:cNvSpPr/>
          <p:nvPr/>
        </p:nvSpPr>
        <p:spPr bwMode="auto">
          <a:xfrm>
            <a:off x="-2666900" y="1700808"/>
            <a:ext cx="648072" cy="692696"/>
          </a:xfrm>
          <a:prstGeom prst="rect">
            <a:avLst/>
          </a:prstGeom>
          <a:solidFill>
            <a:srgbClr val="315A75"/>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tLang="en-US">
              <a:solidFill>
                <a:srgbClr val="FFFFFF"/>
              </a:solidFill>
              <a:cs typeface="Arial" charset="0"/>
            </a:endParaRPr>
          </a:p>
        </p:txBody>
      </p:sp>
      <p:sp>
        <p:nvSpPr>
          <p:cNvPr id="34" name="Rectangle 33"/>
          <p:cNvSpPr/>
          <p:nvPr/>
        </p:nvSpPr>
        <p:spPr bwMode="auto">
          <a:xfrm>
            <a:off x="-3467496" y="2492896"/>
            <a:ext cx="648072" cy="69269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tLang="en-US">
              <a:solidFill>
                <a:srgbClr val="FFFFFF"/>
              </a:solidFill>
              <a:cs typeface="Arial" charset="0"/>
            </a:endParaRPr>
          </a:p>
        </p:txBody>
      </p:sp>
      <p:sp>
        <p:nvSpPr>
          <p:cNvPr id="40" name="Rectangle 39"/>
          <p:cNvSpPr/>
          <p:nvPr/>
        </p:nvSpPr>
        <p:spPr bwMode="auto">
          <a:xfrm>
            <a:off x="-3467496" y="3420917"/>
            <a:ext cx="648072" cy="692696"/>
          </a:xfrm>
          <a:prstGeom prst="rect">
            <a:avLst/>
          </a:prstGeom>
          <a:solidFill>
            <a:srgbClr val="346667"/>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tLang="en-US">
              <a:solidFill>
                <a:srgbClr val="FFFFFF"/>
              </a:solidFill>
              <a:cs typeface="Arial" charset="0"/>
            </a:endParaRPr>
          </a:p>
        </p:txBody>
      </p:sp>
      <p:sp>
        <p:nvSpPr>
          <p:cNvPr id="41" name="Rectangle 40"/>
          <p:cNvSpPr/>
          <p:nvPr/>
        </p:nvSpPr>
        <p:spPr bwMode="auto">
          <a:xfrm>
            <a:off x="-2654200" y="2546363"/>
            <a:ext cx="648072" cy="692696"/>
          </a:xfrm>
          <a:prstGeom prst="rect">
            <a:avLst/>
          </a:prstGeom>
          <a:solidFill>
            <a:srgbClr val="3398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tLang="en-US">
              <a:solidFill>
                <a:srgbClr val="FFFFFF"/>
              </a:solidFill>
              <a:cs typeface="Arial" charset="0"/>
            </a:endParaRPr>
          </a:p>
        </p:txBody>
      </p:sp>
      <p:sp>
        <p:nvSpPr>
          <p:cNvPr id="46" name="TextBox 6"/>
          <p:cNvSpPr txBox="1">
            <a:spLocks noChangeArrowheads="1"/>
          </p:cNvSpPr>
          <p:nvPr/>
        </p:nvSpPr>
        <p:spPr bwMode="auto">
          <a:xfrm>
            <a:off x="2074069" y="3731813"/>
            <a:ext cx="8043862"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a:r>
              <a:rPr lang="en-US" altLang="en-US" sz="3200" dirty="0">
                <a:latin typeface="+mn-lt"/>
              </a:rPr>
              <a:t>Exercise 5.C: </a:t>
            </a:r>
            <a:r>
              <a:rPr lang="en-US" sz="3200" dirty="0">
                <a:latin typeface="+mn-lt"/>
              </a:rPr>
              <a:t>Creating a thematic maps using QGIS</a:t>
            </a:r>
          </a:p>
        </p:txBody>
      </p:sp>
      <p:sp>
        <p:nvSpPr>
          <p:cNvPr id="19" name="TextBox 5"/>
          <p:cNvSpPr txBox="1">
            <a:spLocks noChangeArrowheads="1"/>
          </p:cNvSpPr>
          <p:nvPr/>
        </p:nvSpPr>
        <p:spPr bwMode="auto">
          <a:xfrm>
            <a:off x="734483" y="2067515"/>
            <a:ext cx="10723033"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a:r>
              <a:rPr lang="en-US" altLang="en-US" sz="3600" b="1" dirty="0">
                <a:solidFill>
                  <a:schemeClr val="tx1"/>
                </a:solidFill>
                <a:latin typeface="+mn-lt"/>
                <a:ea typeface="Century Gothic" charset="0"/>
                <a:cs typeface="Century Gothic" charset="0"/>
              </a:rPr>
              <a:t>MODULE 5:</a:t>
            </a:r>
          </a:p>
          <a:p>
            <a:pPr algn="ctr"/>
            <a:r>
              <a:rPr lang="en-US" altLang="en-US" sz="3600" dirty="0">
                <a:solidFill>
                  <a:schemeClr val="tx1"/>
                </a:solidFill>
                <a:latin typeface="+mn-lt"/>
                <a:ea typeface="Century Gothic" charset="0"/>
                <a:cs typeface="Century Gothic" charset="0"/>
              </a:rPr>
              <a:t>Creating good thematic maps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2">
            <a:extLst>
              <a:ext uri="{FF2B5EF4-FFF2-40B4-BE49-F238E27FC236}">
                <a16:creationId xmlns:a16="http://schemas.microsoft.com/office/drawing/2014/main" id="{726E06B6-032F-4445-926E-C6EF606247AE}"/>
              </a:ext>
            </a:extLst>
          </p:cNvPr>
          <p:cNvSpPr>
            <a:spLocks noChangeArrowheads="1"/>
          </p:cNvSpPr>
          <p:nvPr/>
        </p:nvSpPr>
        <p:spPr bwMode="auto">
          <a:xfrm>
            <a:off x="709323" y="1454153"/>
            <a:ext cx="10966740" cy="2015936"/>
          </a:xfrm>
          <a:prstGeom prst="rect">
            <a:avLst/>
          </a:prstGeom>
          <a:noFill/>
          <a:ln w="9525">
            <a:noFill/>
            <a:miter lim="800000"/>
            <a:headEnd/>
            <a:tailEnd/>
          </a:ln>
        </p:spPr>
        <p:txBody>
          <a:bodyPr wrap="square">
            <a:spAutoFit/>
          </a:bodyPr>
          <a:lstStyle/>
          <a:p>
            <a:pPr marL="457200" indent="-360000">
              <a:spcAft>
                <a:spcPts val="600"/>
              </a:spcAft>
              <a:buFontTx/>
              <a:buAutoNum type="arabicPeriod"/>
              <a:defRPr/>
            </a:pPr>
            <a:r>
              <a:rPr lang="en-US" sz="2200" dirty="0">
                <a:cs typeface="Arial" panose="020B0604020202020204" pitchFamily="34" charset="0"/>
              </a:rPr>
              <a:t>Click the </a:t>
            </a:r>
            <a:r>
              <a:rPr lang="en-US" sz="2200" i="1" dirty="0">
                <a:cs typeface="Arial" panose="020B0604020202020204" pitchFamily="34" charset="0"/>
              </a:rPr>
              <a:t>Add Vector Layer </a:t>
            </a:r>
            <a:r>
              <a:rPr lang="en-US" sz="2200" dirty="0">
                <a:cs typeface="Arial" panose="020B0604020202020204" pitchFamily="34" charset="0"/>
              </a:rPr>
              <a:t>button</a:t>
            </a:r>
          </a:p>
          <a:p>
            <a:pPr marL="457200" indent="-360000">
              <a:spcAft>
                <a:spcPts val="600"/>
              </a:spcAft>
              <a:buFontTx/>
              <a:buAutoNum type="arabicPeriod"/>
              <a:defRPr/>
            </a:pPr>
            <a:r>
              <a:rPr lang="en-US" sz="2200" dirty="0">
                <a:cs typeface="Arial" panose="020B0604020202020204" pitchFamily="34" charset="0"/>
              </a:rPr>
              <a:t>You will use the </a:t>
            </a:r>
            <a:r>
              <a:rPr lang="en-US" altLang="en-US" sz="2200" b="1" dirty="0">
                <a:cs typeface="Arial" panose="020B0604020202020204" pitchFamily="34" charset="0"/>
              </a:rPr>
              <a:t>Tot_Cases_HF_010425.xls</a:t>
            </a:r>
            <a:r>
              <a:rPr lang="en-US" sz="2200" b="1" dirty="0">
                <a:cs typeface="Arial" panose="020B0604020202020204" pitchFamily="34" charset="0"/>
              </a:rPr>
              <a:t> </a:t>
            </a:r>
            <a:r>
              <a:rPr lang="en-US" sz="2200" dirty="0">
                <a:cs typeface="Arial" panose="020B0604020202020204" pitchFamily="34" charset="0"/>
              </a:rPr>
              <a:t>file you created in Exercise 5.A. Browse to its location on your computer.</a:t>
            </a:r>
          </a:p>
          <a:p>
            <a:pPr marL="457200" indent="-360000">
              <a:spcAft>
                <a:spcPts val="600"/>
              </a:spcAft>
              <a:buFontTx/>
              <a:buAutoNum type="arabicPeriod"/>
              <a:defRPr/>
            </a:pPr>
            <a:r>
              <a:rPr lang="en-US" sz="2200" dirty="0">
                <a:cs typeface="Arial" panose="020B0604020202020204" pitchFamily="34" charset="0"/>
              </a:rPr>
              <a:t>Select the </a:t>
            </a:r>
            <a:r>
              <a:rPr lang="en-US" altLang="en-US" sz="2200" b="1" dirty="0">
                <a:cs typeface="Arial" panose="020B0604020202020204" pitchFamily="34" charset="0"/>
              </a:rPr>
              <a:t>Tot_Cases_HF_010425.xls </a:t>
            </a:r>
            <a:r>
              <a:rPr lang="en-US" altLang="en-US" sz="2200" dirty="0">
                <a:cs typeface="Arial" panose="020B0604020202020204" pitchFamily="34" charset="0"/>
              </a:rPr>
              <a:t>file</a:t>
            </a:r>
            <a:r>
              <a:rPr lang="en-US" sz="2200" dirty="0">
                <a:cs typeface="Arial" panose="020B0604020202020204" pitchFamily="34" charset="0"/>
              </a:rPr>
              <a:t>, click </a:t>
            </a:r>
            <a:r>
              <a:rPr lang="en-US" sz="2200" i="1" dirty="0">
                <a:cs typeface="Arial" panose="020B0604020202020204" pitchFamily="34" charset="0"/>
              </a:rPr>
              <a:t>Open</a:t>
            </a:r>
            <a:r>
              <a:rPr lang="en-US" sz="2200" dirty="0">
                <a:cs typeface="Arial" panose="020B0604020202020204" pitchFamily="34" charset="0"/>
              </a:rPr>
              <a:t>, and click </a:t>
            </a:r>
            <a:r>
              <a:rPr lang="en-US" sz="2200" i="1" dirty="0">
                <a:cs typeface="Arial" panose="020B0604020202020204" pitchFamily="34" charset="0"/>
              </a:rPr>
              <a:t>Add</a:t>
            </a:r>
            <a:r>
              <a:rPr lang="en-US" sz="2200" dirty="0">
                <a:cs typeface="Arial" panose="020B0604020202020204" pitchFamily="34" charset="0"/>
              </a:rPr>
              <a:t>.</a:t>
            </a:r>
            <a:endParaRPr lang="fr-CH" sz="2200" dirty="0">
              <a:cs typeface="Arial" panose="020B0604020202020204" pitchFamily="34" charset="0"/>
            </a:endParaRPr>
          </a:p>
          <a:p>
            <a:pPr marL="457200" indent="-360000">
              <a:spcAft>
                <a:spcPts val="600"/>
              </a:spcAft>
              <a:buFontTx/>
              <a:buAutoNum type="arabicPeriod"/>
              <a:defRPr/>
            </a:pPr>
            <a:r>
              <a:rPr lang="fr-CH" altLang="en-US" sz="2200" dirty="0">
                <a:cs typeface="Arial" panose="020B0604020202020204" pitchFamily="34" charset="0"/>
              </a:rPr>
              <a:t>Close the </a:t>
            </a:r>
            <a:r>
              <a:rPr lang="en-US" altLang="en-US" sz="2200" dirty="0">
                <a:cs typeface="Arial" panose="020B0604020202020204" pitchFamily="34" charset="0"/>
              </a:rPr>
              <a:t>Data Source Manager </a:t>
            </a:r>
            <a:r>
              <a:rPr lang="fr-CH" altLang="en-US" sz="2200" dirty="0" err="1">
                <a:cs typeface="Arial" panose="020B0604020202020204" pitchFamily="34" charset="0"/>
              </a:rPr>
              <a:t>dialog</a:t>
            </a:r>
            <a:r>
              <a:rPr lang="fr-CH" altLang="en-US" sz="2200" dirty="0">
                <a:cs typeface="Arial" panose="020B0604020202020204" pitchFamily="34" charset="0"/>
              </a:rPr>
              <a:t> box.</a:t>
            </a:r>
            <a:endParaRPr lang="en-US" sz="2200" dirty="0">
              <a:cs typeface="Arial" panose="020B0604020202020204" pitchFamily="34" charset="0"/>
            </a:endParaRPr>
          </a:p>
        </p:txBody>
      </p:sp>
      <p:sp>
        <p:nvSpPr>
          <p:cNvPr id="30726" name="Rectangle 14">
            <a:extLst>
              <a:ext uri="{FF2B5EF4-FFF2-40B4-BE49-F238E27FC236}">
                <a16:creationId xmlns:a16="http://schemas.microsoft.com/office/drawing/2014/main" id="{4EE1C356-43F7-4A69-981A-2C785BFE9B55}"/>
              </a:ext>
            </a:extLst>
          </p:cNvPr>
          <p:cNvSpPr>
            <a:spLocks noChangeArrowheads="1"/>
          </p:cNvSpPr>
          <p:nvPr/>
        </p:nvSpPr>
        <p:spPr bwMode="auto">
          <a:xfrm>
            <a:off x="1068470" y="4538716"/>
            <a:ext cx="5819693" cy="1151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8600" indent="-228600">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457200" indent="-360000" eaLnBrk="0" fontAlgn="base" hangingPunct="0">
              <a:lnSpc>
                <a:spcPct val="90000"/>
              </a:lnSpc>
              <a:spcBef>
                <a:spcPct val="20000"/>
              </a:spcBef>
              <a:spcAft>
                <a:spcPts val="600"/>
              </a:spcAft>
              <a:buFont typeface="Arial" panose="020B0604020202020204" pitchFamily="34" charset="0"/>
              <a:buChar char="•"/>
              <a:defRPr/>
            </a:pPr>
            <a:r>
              <a:rPr lang="fr-CH" altLang="zh-CN" sz="2200" dirty="0">
                <a:latin typeface="+mn-lt"/>
                <a:cs typeface="+mn-cs"/>
              </a:rPr>
              <a:t>Do </a:t>
            </a:r>
            <a:r>
              <a:rPr lang="fr-CH" altLang="zh-CN" sz="2200" dirty="0" err="1">
                <a:latin typeface="+mn-lt"/>
                <a:cs typeface="+mn-cs"/>
              </a:rPr>
              <a:t>we</a:t>
            </a:r>
            <a:r>
              <a:rPr lang="fr-CH" altLang="zh-CN" sz="2200" dirty="0">
                <a:latin typeface="+mn-lt"/>
                <a:cs typeface="+mn-cs"/>
              </a:rPr>
              <a:t> have the unique identifier?</a:t>
            </a:r>
            <a:endParaRPr lang="en-US" altLang="zh-CN" sz="2200" dirty="0">
              <a:latin typeface="+mn-lt"/>
              <a:cs typeface="+mn-cs"/>
            </a:endParaRPr>
          </a:p>
          <a:p>
            <a:pPr marL="457200" indent="-360000" eaLnBrk="0" fontAlgn="base" hangingPunct="0">
              <a:lnSpc>
                <a:spcPct val="90000"/>
              </a:lnSpc>
              <a:spcBef>
                <a:spcPct val="20000"/>
              </a:spcBef>
              <a:spcAft>
                <a:spcPts val="600"/>
              </a:spcAft>
              <a:buFont typeface="Arial" panose="020B0604020202020204" pitchFamily="34" charset="0"/>
              <a:buChar char="•"/>
              <a:defRPr/>
            </a:pPr>
            <a:r>
              <a:rPr lang="en-US" altLang="zh-CN" sz="2200" dirty="0">
                <a:latin typeface="+mn-lt"/>
                <a:cs typeface="+mn-cs"/>
              </a:rPr>
              <a:t>Is there a value in the TOT_CASES column for each health facility in the Excel file?</a:t>
            </a:r>
          </a:p>
        </p:txBody>
      </p:sp>
      <p:pic>
        <p:nvPicPr>
          <p:cNvPr id="30728" name="Picture 6" descr="add_vector">
            <a:extLst>
              <a:ext uri="{FF2B5EF4-FFF2-40B4-BE49-F238E27FC236}">
                <a16:creationId xmlns:a16="http://schemas.microsoft.com/office/drawing/2014/main" id="{023696C3-3D81-40A6-982B-33AD6B2F9A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55390" y="1399446"/>
            <a:ext cx="576263" cy="51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4">
            <a:extLst>
              <a:ext uri="{FF2B5EF4-FFF2-40B4-BE49-F238E27FC236}">
                <a16:creationId xmlns:a16="http://schemas.microsoft.com/office/drawing/2014/main" id="{39849398-4143-4B9C-88EB-3B908417D61E}"/>
              </a:ext>
            </a:extLst>
          </p:cNvPr>
          <p:cNvSpPr>
            <a:spLocks noChangeArrowheads="1"/>
          </p:cNvSpPr>
          <p:nvPr/>
        </p:nvSpPr>
        <p:spPr bwMode="auto">
          <a:xfrm>
            <a:off x="709011" y="3529028"/>
            <a:ext cx="6179152" cy="1006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8600" indent="-228600">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457200" indent="-360000" fontAlgn="base">
              <a:lnSpc>
                <a:spcPct val="90000"/>
              </a:lnSpc>
              <a:spcBef>
                <a:spcPct val="20000"/>
              </a:spcBef>
              <a:spcAft>
                <a:spcPts val="600"/>
              </a:spcAft>
              <a:buFont typeface="+mj-lt"/>
              <a:buAutoNum type="arabicPeriod" startAt="5"/>
              <a:defRPr/>
            </a:pPr>
            <a:r>
              <a:rPr lang="en-US" altLang="zh-CN" sz="2200" dirty="0"/>
              <a:t>Open the attribute table of the Excel file you just added and Health facility shapefile and compare the two tables.</a:t>
            </a:r>
            <a:endParaRPr lang="en-US" altLang="zh-CN" sz="2400" dirty="0"/>
          </a:p>
        </p:txBody>
      </p:sp>
      <p:pic>
        <p:nvPicPr>
          <p:cNvPr id="4098"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27196" t="10888" r="48042" b="34889"/>
          <a:stretch/>
        </p:blipFill>
        <p:spPr bwMode="auto">
          <a:xfrm>
            <a:off x="8246697" y="3452394"/>
            <a:ext cx="2104417" cy="2590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a:extLst>
              <a:ext uri="{FF2B5EF4-FFF2-40B4-BE49-F238E27FC236}">
                <a16:creationId xmlns:a16="http://schemas.microsoft.com/office/drawing/2014/main" id="{85B5F2D6-A999-BFDA-5129-1B0960F6791A}"/>
              </a:ext>
            </a:extLst>
          </p:cNvPr>
          <p:cNvSpPr txBox="1">
            <a:spLocks/>
          </p:cNvSpPr>
          <p:nvPr/>
        </p:nvSpPr>
        <p:spPr bwMode="auto">
          <a:xfrm>
            <a:off x="0" y="17466"/>
            <a:ext cx="12192000" cy="693737"/>
          </a:xfrm>
          <a:prstGeom prst="rect">
            <a:avLst/>
          </a:prstGeom>
        </p:spPr>
        <p:txBody>
          <a:bodyPr vert="horz" lIns="91440" tIns="45720" rIns="91440" bIns="45720" rtlCol="0" anchor="ctr">
            <a:normAutofit/>
          </a:bodyPr>
          <a:lstStyle>
            <a:defPPr>
              <a:defRPr lang="en-US"/>
            </a:defPPr>
            <a:lvl1pPr algn="ctr" defTabSz="685800">
              <a:lnSpc>
                <a:spcPct val="90000"/>
              </a:lnSpc>
              <a:spcBef>
                <a:spcPct val="0"/>
              </a:spcBef>
              <a:buNone/>
              <a:defRPr sz="3200" b="1">
                <a:solidFill>
                  <a:srgbClr val="002147"/>
                </a:solidFill>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r>
              <a:rPr lang="en-PH" dirty="0"/>
              <a:t>Creating geographic data for the map – Part 2</a:t>
            </a:r>
          </a:p>
        </p:txBody>
      </p:sp>
      <p:sp>
        <p:nvSpPr>
          <p:cNvPr id="3" name="Rectangle 12">
            <a:extLst>
              <a:ext uri="{FF2B5EF4-FFF2-40B4-BE49-F238E27FC236}">
                <a16:creationId xmlns:a16="http://schemas.microsoft.com/office/drawing/2014/main" id="{30A9BF87-9032-7B9C-08B4-7ACEE8F5F13D}"/>
              </a:ext>
            </a:extLst>
          </p:cNvPr>
          <p:cNvSpPr>
            <a:spLocks noChangeArrowheads="1"/>
          </p:cNvSpPr>
          <p:nvPr/>
        </p:nvSpPr>
        <p:spPr bwMode="auto">
          <a:xfrm>
            <a:off x="599393" y="758927"/>
            <a:ext cx="11146843" cy="43088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en-US" sz="2200" b="1" u="sng" dirty="0"/>
              <a:t>Health facility location – Link with the number of malaria cases by health facility</a:t>
            </a:r>
          </a:p>
        </p:txBody>
      </p:sp>
    </p:spTree>
    <p:extLst>
      <p:ext uri="{BB962C8B-B14F-4D97-AF65-F5344CB8AC3E}">
        <p14:creationId xmlns:p14="http://schemas.microsoft.com/office/powerpoint/2010/main" val="19277916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3AB3D5F-D6C2-9A6C-CA9F-0668139CB035}"/>
              </a:ext>
            </a:extLst>
          </p:cNvPr>
          <p:cNvPicPr>
            <a:picLocks noChangeAspect="1"/>
          </p:cNvPicPr>
          <p:nvPr/>
        </p:nvPicPr>
        <p:blipFill>
          <a:blip r:embed="rId2"/>
          <a:stretch>
            <a:fillRect/>
          </a:stretch>
        </p:blipFill>
        <p:spPr>
          <a:xfrm>
            <a:off x="7158548" y="3934960"/>
            <a:ext cx="4508134" cy="1172676"/>
          </a:xfrm>
          <a:prstGeom prst="rect">
            <a:avLst/>
          </a:prstGeom>
        </p:spPr>
      </p:pic>
      <p:sp>
        <p:nvSpPr>
          <p:cNvPr id="31748" name="Rectangle 12">
            <a:extLst>
              <a:ext uri="{FF2B5EF4-FFF2-40B4-BE49-F238E27FC236}">
                <a16:creationId xmlns:a16="http://schemas.microsoft.com/office/drawing/2014/main" id="{A868EE95-FC1E-463D-BFB8-42100560FE7F}"/>
              </a:ext>
            </a:extLst>
          </p:cNvPr>
          <p:cNvSpPr>
            <a:spLocks noChangeArrowheads="1"/>
          </p:cNvSpPr>
          <p:nvPr/>
        </p:nvSpPr>
        <p:spPr bwMode="auto">
          <a:xfrm>
            <a:off x="705031" y="2220314"/>
            <a:ext cx="10971032" cy="1541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457200" indent="-360000" eaLnBrk="0" fontAlgn="base" hangingPunct="0">
              <a:lnSpc>
                <a:spcPct val="90000"/>
              </a:lnSpc>
              <a:spcAft>
                <a:spcPts val="600"/>
              </a:spcAft>
              <a:buFont typeface="Arial" charset="0"/>
              <a:buAutoNum type="arabicPeriod"/>
              <a:defRPr/>
            </a:pPr>
            <a:r>
              <a:rPr lang="en-US" altLang="en-US" sz="2200" dirty="0">
                <a:latin typeface="+mn-lt"/>
                <a:cs typeface="+mn-cs"/>
              </a:rPr>
              <a:t>Right click on the health facility shapefile name in the Layers panel and click on </a:t>
            </a:r>
            <a:r>
              <a:rPr lang="en-US" altLang="en-US" sz="2200" i="1" dirty="0">
                <a:latin typeface="+mn-lt"/>
                <a:cs typeface="+mn-cs"/>
              </a:rPr>
              <a:t>Properties…</a:t>
            </a:r>
          </a:p>
          <a:p>
            <a:pPr marL="457200" indent="-360000" eaLnBrk="0" fontAlgn="base" hangingPunct="0">
              <a:lnSpc>
                <a:spcPct val="90000"/>
              </a:lnSpc>
              <a:spcAft>
                <a:spcPts val="600"/>
              </a:spcAft>
              <a:buFont typeface="Arial" charset="0"/>
              <a:buAutoNum type="arabicPeriod"/>
              <a:defRPr/>
            </a:pPr>
            <a:r>
              <a:rPr lang="en-US" altLang="en-US" sz="2200" dirty="0">
                <a:latin typeface="+mn-lt"/>
                <a:cs typeface="+mn-cs"/>
              </a:rPr>
              <a:t>Click on </a:t>
            </a:r>
            <a:r>
              <a:rPr lang="en-US" altLang="en-US" sz="2200" i="1" dirty="0">
                <a:latin typeface="+mn-lt"/>
                <a:cs typeface="+mn-cs"/>
              </a:rPr>
              <a:t>Joins</a:t>
            </a:r>
            <a:r>
              <a:rPr lang="en-US" altLang="en-US" sz="2200" dirty="0">
                <a:latin typeface="+mn-lt"/>
                <a:cs typeface="+mn-cs"/>
              </a:rPr>
              <a:t> from the left menu</a:t>
            </a:r>
          </a:p>
          <a:p>
            <a:pPr marL="457200" indent="-360000" eaLnBrk="0" fontAlgn="base" hangingPunct="0">
              <a:lnSpc>
                <a:spcPct val="90000"/>
              </a:lnSpc>
              <a:spcAft>
                <a:spcPts val="600"/>
              </a:spcAft>
              <a:buFont typeface="Arial" charset="0"/>
              <a:buAutoNum type="arabicPeriod"/>
              <a:defRPr/>
            </a:pPr>
            <a:r>
              <a:rPr lang="en-US" altLang="en-US" sz="2200" dirty="0">
                <a:latin typeface="+mn-lt"/>
                <a:cs typeface="+mn-cs"/>
              </a:rPr>
              <a:t>Click on the « + » button at the bottom of the dialog box</a:t>
            </a:r>
          </a:p>
          <a:p>
            <a:pPr marL="457200" indent="-360000" eaLnBrk="0" fontAlgn="base" hangingPunct="0">
              <a:lnSpc>
                <a:spcPct val="90000"/>
              </a:lnSpc>
              <a:spcAft>
                <a:spcPts val="600"/>
              </a:spcAft>
              <a:buFont typeface="Arial" charset="0"/>
              <a:buAutoNum type="arabicPeriod"/>
              <a:defRPr/>
            </a:pPr>
            <a:r>
              <a:rPr lang="en-US" altLang="en-US" sz="2200" dirty="0">
                <a:latin typeface="+mn-lt"/>
                <a:cs typeface="+mn-cs"/>
              </a:rPr>
              <a:t>In the dialog box that opens select:</a:t>
            </a:r>
          </a:p>
        </p:txBody>
      </p:sp>
      <p:pic>
        <p:nvPicPr>
          <p:cNvPr id="31751" name="Picture 2">
            <a:extLst>
              <a:ext uri="{FF2B5EF4-FFF2-40B4-BE49-F238E27FC236}">
                <a16:creationId xmlns:a16="http://schemas.microsoft.com/office/drawing/2014/main" id="{D550077B-C095-4AA8-B7A3-B0BD2F43F4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12" t="31815" r="92648" b="65050"/>
          <a:stretch>
            <a:fillRect/>
          </a:stretch>
        </p:blipFill>
        <p:spPr bwMode="auto">
          <a:xfrm>
            <a:off x="5232064" y="2552898"/>
            <a:ext cx="863936" cy="359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2" name="Picture 16">
            <a:extLst>
              <a:ext uri="{FF2B5EF4-FFF2-40B4-BE49-F238E27FC236}">
                <a16:creationId xmlns:a16="http://schemas.microsoft.com/office/drawing/2014/main" id="{28B8F458-03AB-4274-A09E-849B056E8F8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5882" r="59259" b="17647"/>
          <a:stretch>
            <a:fillRect/>
          </a:stretch>
        </p:blipFill>
        <p:spPr bwMode="auto">
          <a:xfrm>
            <a:off x="7762671" y="2764731"/>
            <a:ext cx="556328" cy="556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12">
            <a:extLst>
              <a:ext uri="{FF2B5EF4-FFF2-40B4-BE49-F238E27FC236}">
                <a16:creationId xmlns:a16="http://schemas.microsoft.com/office/drawing/2014/main" id="{7ECBC5AE-B38B-42AC-9AA0-DB52FF8B23DF}"/>
              </a:ext>
            </a:extLst>
          </p:cNvPr>
          <p:cNvSpPr>
            <a:spLocks noChangeArrowheads="1"/>
          </p:cNvSpPr>
          <p:nvPr/>
        </p:nvSpPr>
        <p:spPr bwMode="auto">
          <a:xfrm>
            <a:off x="706063" y="3699590"/>
            <a:ext cx="6182100" cy="2046714"/>
          </a:xfrm>
          <a:prstGeom prst="rect">
            <a:avLst/>
          </a:prstGeom>
          <a:noFill/>
          <a:ln w="9525">
            <a:noFill/>
            <a:miter lim="800000"/>
            <a:headEnd/>
            <a:tailEnd/>
          </a:ln>
        </p:spPr>
        <p:txBody>
          <a:bodyPr wrap="square">
            <a:spAutoFit/>
          </a:bodyPr>
          <a:lstStyle/>
          <a:p>
            <a:pPr marL="971550" lvl="1" indent="-360000">
              <a:spcAft>
                <a:spcPts val="600"/>
              </a:spcAft>
              <a:buFont typeface="Calibri Light" panose="020F0302020204030204" pitchFamily="34" charset="0"/>
              <a:buAutoNum type="alphaLcPeriod"/>
              <a:defRPr/>
            </a:pPr>
            <a:r>
              <a:rPr lang="en-US" sz="2200" i="1" dirty="0">
                <a:latin typeface="Calibri" panose="020F0502020204030204" pitchFamily="34" charset="0"/>
                <a:cs typeface="Arial" panose="020B0604020202020204" pitchFamily="34" charset="0"/>
              </a:rPr>
              <a:t>Tot_Cases_HF_010425—</a:t>
            </a:r>
            <a:r>
              <a:rPr lang="en-US" sz="2200" i="1" dirty="0" err="1">
                <a:latin typeface="Calibri" panose="020F0502020204030204" pitchFamily="34" charset="0"/>
                <a:cs typeface="Arial" panose="020B0604020202020204" pitchFamily="34" charset="0"/>
              </a:rPr>
              <a:t>Tot_Cases_HF</a:t>
            </a:r>
            <a:r>
              <a:rPr lang="en-US" sz="2200" i="1" dirty="0">
                <a:latin typeface="Calibri" panose="020F0502020204030204" pitchFamily="34" charset="0"/>
                <a:cs typeface="Arial" panose="020B0604020202020204" pitchFamily="34" charset="0"/>
              </a:rPr>
              <a:t> </a:t>
            </a:r>
            <a:r>
              <a:rPr lang="en-US" sz="2200" dirty="0">
                <a:latin typeface="Calibri" panose="020F0502020204030204" pitchFamily="34" charset="0"/>
                <a:cs typeface="Arial" panose="020B0604020202020204" pitchFamily="34" charset="0"/>
              </a:rPr>
              <a:t>as the Join layer</a:t>
            </a:r>
          </a:p>
          <a:p>
            <a:pPr marL="971550" lvl="1" indent="-360000">
              <a:spcAft>
                <a:spcPts val="600"/>
              </a:spcAft>
              <a:buFont typeface="Calibri Light" panose="020F0302020204030204" pitchFamily="34" charset="0"/>
              <a:buAutoNum type="alphaLcPeriod"/>
              <a:defRPr/>
            </a:pPr>
            <a:r>
              <a:rPr lang="en-US" sz="2200" i="1" dirty="0">
                <a:latin typeface="Calibri" panose="020F0502020204030204" pitchFamily="34" charset="0"/>
                <a:cs typeface="Arial" panose="020B0604020202020204" pitchFamily="34" charset="0"/>
              </a:rPr>
              <a:t>HF_ID </a:t>
            </a:r>
            <a:r>
              <a:rPr lang="en-US" sz="2200" dirty="0">
                <a:latin typeface="Calibri" panose="020F0502020204030204" pitchFamily="34" charset="0"/>
                <a:cs typeface="Arial" panose="020B0604020202020204" pitchFamily="34" charset="0"/>
              </a:rPr>
              <a:t>as the Join field</a:t>
            </a:r>
          </a:p>
          <a:p>
            <a:pPr marL="971550" lvl="1" indent="-360000">
              <a:spcAft>
                <a:spcPts val="600"/>
              </a:spcAft>
              <a:buFont typeface="Calibri Light" panose="020F0302020204030204" pitchFamily="34" charset="0"/>
              <a:buAutoNum type="alphaLcPeriod"/>
              <a:defRPr/>
            </a:pPr>
            <a:r>
              <a:rPr lang="en-US" sz="2200" i="1" dirty="0">
                <a:latin typeface="Calibri" panose="020F0502020204030204" pitchFamily="34" charset="0"/>
                <a:cs typeface="Arial" panose="020B0604020202020204" pitchFamily="34" charset="0"/>
              </a:rPr>
              <a:t>HF_ID </a:t>
            </a:r>
            <a:r>
              <a:rPr lang="en-US" sz="2200" dirty="0">
                <a:latin typeface="Calibri" panose="020F0502020204030204" pitchFamily="34" charset="0"/>
                <a:cs typeface="Arial" panose="020B0604020202020204" pitchFamily="34" charset="0"/>
              </a:rPr>
              <a:t>as the Target field in the shapefile</a:t>
            </a:r>
          </a:p>
          <a:p>
            <a:pPr marL="971550" lvl="1" indent="-360000">
              <a:spcAft>
                <a:spcPts val="600"/>
              </a:spcAft>
              <a:buFont typeface="Calibri Light" panose="020F0302020204030204" pitchFamily="34" charset="0"/>
              <a:buAutoNum type="alphaLcPeriod"/>
              <a:defRPr/>
            </a:pPr>
            <a:r>
              <a:rPr lang="fr-CH" sz="2200" dirty="0">
                <a:latin typeface="Calibri" panose="020F0502020204030204" pitchFamily="34" charset="0"/>
                <a:cs typeface="Arial" panose="020B0604020202020204" pitchFamily="34" charset="0"/>
              </a:rPr>
              <a:t>Click </a:t>
            </a:r>
            <a:r>
              <a:rPr lang="fr-CH" sz="2200" i="1" dirty="0">
                <a:latin typeface="Calibri" panose="020F0502020204030204" pitchFamily="34" charset="0"/>
                <a:cs typeface="Arial" panose="020B0604020202020204" pitchFamily="34" charset="0"/>
              </a:rPr>
              <a:t>OK</a:t>
            </a:r>
            <a:r>
              <a:rPr lang="fr-CH" sz="2200" dirty="0">
                <a:latin typeface="Calibri" panose="020F0502020204030204" pitchFamily="34" charset="0"/>
                <a:cs typeface="Arial" panose="020B0604020202020204" pitchFamily="34" charset="0"/>
              </a:rPr>
              <a:t> </a:t>
            </a:r>
            <a:r>
              <a:rPr lang="fr-CH" sz="2200" dirty="0" err="1">
                <a:latin typeface="Calibri" panose="020F0502020204030204" pitchFamily="34" charset="0"/>
                <a:cs typeface="Arial" panose="020B0604020202020204" pitchFamily="34" charset="0"/>
              </a:rPr>
              <a:t>twice</a:t>
            </a:r>
            <a:r>
              <a:rPr lang="fr-CH" sz="2200" dirty="0">
                <a:latin typeface="Calibri" panose="020F0502020204030204" pitchFamily="34" charset="0"/>
                <a:cs typeface="Arial" panose="020B0604020202020204" pitchFamily="34" charset="0"/>
              </a:rPr>
              <a:t>.</a:t>
            </a:r>
            <a:endParaRPr lang="en-US" sz="2200" dirty="0">
              <a:latin typeface="Calibri" panose="020F0502020204030204" pitchFamily="34" charset="0"/>
              <a:cs typeface="Arial" panose="020B0604020202020204" pitchFamily="34" charset="0"/>
            </a:endParaRPr>
          </a:p>
        </p:txBody>
      </p:sp>
      <p:sp>
        <p:nvSpPr>
          <p:cNvPr id="14" name="Rectangle 3">
            <a:extLst>
              <a:ext uri="{FF2B5EF4-FFF2-40B4-BE49-F238E27FC236}">
                <a16:creationId xmlns:a16="http://schemas.microsoft.com/office/drawing/2014/main" id="{3F032C4D-46D2-48C8-9AB3-96D9E5ABFDC7}"/>
              </a:ext>
            </a:extLst>
          </p:cNvPr>
          <p:cNvSpPr>
            <a:spLocks noChangeArrowheads="1"/>
          </p:cNvSpPr>
          <p:nvPr/>
        </p:nvSpPr>
        <p:spPr bwMode="auto">
          <a:xfrm>
            <a:off x="8281989" y="5683549"/>
            <a:ext cx="2555875" cy="381000"/>
          </a:xfrm>
          <a:prstGeom prst="rect">
            <a:avLst/>
          </a:prstGeom>
          <a:noFill/>
          <a:ln w="9525">
            <a:noFill/>
            <a:miter lim="800000"/>
            <a:headEnd/>
            <a:tailEnd/>
          </a:ln>
        </p:spPr>
        <p:txBody>
          <a:bodyPr lIns="0" tIns="0" rIns="0" bIns="0"/>
          <a:lstStyle/>
          <a:p>
            <a:pPr>
              <a:lnSpc>
                <a:spcPct val="90000"/>
              </a:lnSpc>
              <a:spcBef>
                <a:spcPct val="20000"/>
              </a:spcBef>
              <a:defRPr/>
            </a:pPr>
            <a:r>
              <a:rPr lang="en-US" altLang="zh-CN" sz="2400" dirty="0">
                <a:solidFill>
                  <a:srgbClr val="FF0000"/>
                </a:solidFill>
                <a:cs typeface="Arial" charset="0"/>
              </a:rPr>
              <a:t>Save the project! </a:t>
            </a:r>
          </a:p>
        </p:txBody>
      </p:sp>
      <p:sp>
        <p:nvSpPr>
          <p:cNvPr id="3" name="Rectangle 3">
            <a:extLst>
              <a:ext uri="{FF2B5EF4-FFF2-40B4-BE49-F238E27FC236}">
                <a16:creationId xmlns:a16="http://schemas.microsoft.com/office/drawing/2014/main" id="{4CF0DEDF-500B-7BD3-92CA-28325B930CDF}"/>
              </a:ext>
            </a:extLst>
          </p:cNvPr>
          <p:cNvSpPr>
            <a:spLocks noChangeArrowheads="1"/>
          </p:cNvSpPr>
          <p:nvPr/>
        </p:nvSpPr>
        <p:spPr bwMode="auto">
          <a:xfrm>
            <a:off x="1313237" y="1406533"/>
            <a:ext cx="10362826" cy="587599"/>
          </a:xfrm>
          <a:prstGeom prst="rect">
            <a:avLst/>
          </a:prstGeom>
          <a:noFill/>
          <a:ln w="9525">
            <a:noFill/>
            <a:miter lim="800000"/>
            <a:headEnd/>
            <a:tailEnd/>
          </a:ln>
        </p:spPr>
        <p:txBody>
          <a:bodyPr lIns="0" tIns="0" rIns="0" bIns="0"/>
          <a:lstStyle/>
          <a:p>
            <a:pPr>
              <a:lnSpc>
                <a:spcPct val="90000"/>
              </a:lnSpc>
              <a:spcBef>
                <a:spcPct val="20000"/>
              </a:spcBef>
              <a:defRPr/>
            </a:pPr>
            <a:r>
              <a:rPr lang="en-US" altLang="zh-CN" sz="2200" dirty="0">
                <a:cs typeface="Arial" charset="0"/>
              </a:rPr>
              <a:t>We can join the content of the </a:t>
            </a:r>
            <a:r>
              <a:rPr lang="en-US" altLang="zh-CN" sz="2200" dirty="0"/>
              <a:t>malaria cases table (Excel) to the attribute table of the shapefile</a:t>
            </a:r>
            <a:endParaRPr lang="en-US" altLang="zh-CN" sz="2200" dirty="0">
              <a:cs typeface="Arial" charset="0"/>
            </a:endParaRPr>
          </a:p>
        </p:txBody>
      </p:sp>
      <p:sp>
        <p:nvSpPr>
          <p:cNvPr id="4" name="AutoShape 32">
            <a:extLst>
              <a:ext uri="{FF2B5EF4-FFF2-40B4-BE49-F238E27FC236}">
                <a16:creationId xmlns:a16="http://schemas.microsoft.com/office/drawing/2014/main" id="{4CB64A7F-93DE-589E-8481-F9DE3B8F735B}"/>
              </a:ext>
            </a:extLst>
          </p:cNvPr>
          <p:cNvSpPr>
            <a:spLocks noChangeArrowheads="1"/>
          </p:cNvSpPr>
          <p:nvPr/>
        </p:nvSpPr>
        <p:spPr bwMode="auto">
          <a:xfrm>
            <a:off x="711107" y="1340068"/>
            <a:ext cx="436087" cy="381000"/>
          </a:xfrm>
          <a:prstGeom prst="rightArrow">
            <a:avLst>
              <a:gd name="adj1" fmla="val 50000"/>
              <a:gd name="adj2" fmla="val 53571"/>
            </a:avLst>
          </a:prstGeom>
          <a:solidFill>
            <a:srgbClr val="4F8CB5"/>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pPr>
            <a:endParaRPr lang="en-US" dirty="0"/>
          </a:p>
        </p:txBody>
      </p:sp>
      <p:sp>
        <p:nvSpPr>
          <p:cNvPr id="5" name="Title 1">
            <a:extLst>
              <a:ext uri="{FF2B5EF4-FFF2-40B4-BE49-F238E27FC236}">
                <a16:creationId xmlns:a16="http://schemas.microsoft.com/office/drawing/2014/main" id="{57771420-4053-FFA1-5645-7A530134A229}"/>
              </a:ext>
            </a:extLst>
          </p:cNvPr>
          <p:cNvSpPr txBox="1">
            <a:spLocks/>
          </p:cNvSpPr>
          <p:nvPr/>
        </p:nvSpPr>
        <p:spPr bwMode="auto">
          <a:xfrm>
            <a:off x="0" y="17466"/>
            <a:ext cx="12192000" cy="693737"/>
          </a:xfrm>
          <a:prstGeom prst="rect">
            <a:avLst/>
          </a:prstGeom>
        </p:spPr>
        <p:txBody>
          <a:bodyPr vert="horz" lIns="91440" tIns="45720" rIns="91440" bIns="45720" rtlCol="0" anchor="ctr">
            <a:normAutofit/>
          </a:bodyPr>
          <a:lstStyle>
            <a:defPPr>
              <a:defRPr lang="en-US"/>
            </a:defPPr>
            <a:lvl1pPr algn="ctr" defTabSz="685800">
              <a:lnSpc>
                <a:spcPct val="90000"/>
              </a:lnSpc>
              <a:spcBef>
                <a:spcPct val="0"/>
              </a:spcBef>
              <a:buNone/>
              <a:defRPr sz="3200" b="1">
                <a:solidFill>
                  <a:srgbClr val="002147"/>
                </a:solidFill>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r>
              <a:rPr lang="en-PH" dirty="0"/>
              <a:t>Creating geographic data for the map – Part 2</a:t>
            </a:r>
          </a:p>
        </p:txBody>
      </p:sp>
      <p:sp>
        <p:nvSpPr>
          <p:cNvPr id="6" name="Rectangle 12">
            <a:extLst>
              <a:ext uri="{FF2B5EF4-FFF2-40B4-BE49-F238E27FC236}">
                <a16:creationId xmlns:a16="http://schemas.microsoft.com/office/drawing/2014/main" id="{9C5E1AE1-9013-A96D-D2E0-AEC2E23D8F69}"/>
              </a:ext>
            </a:extLst>
          </p:cNvPr>
          <p:cNvSpPr>
            <a:spLocks noChangeArrowheads="1"/>
          </p:cNvSpPr>
          <p:nvPr/>
        </p:nvSpPr>
        <p:spPr bwMode="auto">
          <a:xfrm>
            <a:off x="599393" y="758927"/>
            <a:ext cx="11146843" cy="43088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en-US" sz="2200" b="1" u="sng" dirty="0"/>
              <a:t>Health facility location – Link with the number of malaria cases by health facility</a:t>
            </a:r>
          </a:p>
        </p:txBody>
      </p:sp>
    </p:spTree>
    <p:extLst>
      <p:ext uri="{BB962C8B-B14F-4D97-AF65-F5344CB8AC3E}">
        <p14:creationId xmlns:p14="http://schemas.microsoft.com/office/powerpoint/2010/main" val="16423967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Rectangle 12">
            <a:extLst>
              <a:ext uri="{FF2B5EF4-FFF2-40B4-BE49-F238E27FC236}">
                <a16:creationId xmlns:a16="http://schemas.microsoft.com/office/drawing/2014/main" id="{58155961-E497-4A3E-BD5C-2F5BF9BC52CB}"/>
              </a:ext>
            </a:extLst>
          </p:cNvPr>
          <p:cNvSpPr>
            <a:spLocks noChangeArrowheads="1"/>
          </p:cNvSpPr>
          <p:nvPr/>
        </p:nvSpPr>
        <p:spPr bwMode="auto">
          <a:xfrm>
            <a:off x="704101" y="1377121"/>
            <a:ext cx="8807450" cy="397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457200" indent="-360000" eaLnBrk="0" fontAlgn="base" hangingPunct="0">
              <a:lnSpc>
                <a:spcPct val="90000"/>
              </a:lnSpc>
              <a:spcAft>
                <a:spcPts val="600"/>
              </a:spcAft>
              <a:buFont typeface="Arial" charset="0"/>
              <a:buAutoNum type="arabicPeriod"/>
              <a:defRPr/>
            </a:pPr>
            <a:r>
              <a:rPr lang="en-US" altLang="en-US" sz="2200" dirty="0">
                <a:latin typeface="+mn-lt"/>
                <a:cs typeface="+mn-cs"/>
              </a:rPr>
              <a:t>Re-open the attribute table of the health facility shapefile</a:t>
            </a:r>
          </a:p>
        </p:txBody>
      </p:sp>
      <p:sp>
        <p:nvSpPr>
          <p:cNvPr id="32773" name="Rectangle 12">
            <a:extLst>
              <a:ext uri="{FF2B5EF4-FFF2-40B4-BE49-F238E27FC236}">
                <a16:creationId xmlns:a16="http://schemas.microsoft.com/office/drawing/2014/main" id="{F9A5E52E-1CD9-4C99-B9BD-92CED5377558}"/>
              </a:ext>
            </a:extLst>
          </p:cNvPr>
          <p:cNvSpPr>
            <a:spLocks noChangeArrowheads="1"/>
          </p:cNvSpPr>
          <p:nvPr/>
        </p:nvSpPr>
        <p:spPr bwMode="auto">
          <a:xfrm>
            <a:off x="1067102" y="1757870"/>
            <a:ext cx="10608960"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Calibri" panose="020F0502020204030204" pitchFamily="34" charset="0"/>
                <a:cs typeface="Arial" panose="020B0604020202020204" pitchFamily="34" charset="0"/>
              </a:defRPr>
            </a:lvl1pPr>
            <a:lvl2pPr marL="342900" indent="-22860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lvl="1">
              <a:buFont typeface="Arial" panose="020B0604020202020204" pitchFamily="34" charset="0"/>
              <a:buChar char="•"/>
            </a:pPr>
            <a:r>
              <a:rPr lang="en-US" altLang="en-US" sz="2200" dirty="0">
                <a:latin typeface="+mn-lt"/>
                <a:cs typeface="+mn-cs"/>
              </a:rPr>
              <a:t>Notice that the content of the malaria cases table from the Excel file is now included in the shapefile attribute table (last columns)</a:t>
            </a:r>
          </a:p>
          <a:p>
            <a:pPr lvl="1">
              <a:buFont typeface="Arial" panose="020B0604020202020204" pitchFamily="34" charset="0"/>
              <a:buChar char="•"/>
            </a:pPr>
            <a:r>
              <a:rPr lang="en-US" altLang="en-US" sz="2200" dirty="0">
                <a:latin typeface="+mn-lt"/>
                <a:cs typeface="+mn-cs"/>
              </a:rPr>
              <a:t>Notice that not all the health facilities have TOT_CASES value because health facilities with no reported cases (0 cases) were not included in the Excel file</a:t>
            </a:r>
          </a:p>
          <a:p>
            <a:pPr lvl="1">
              <a:buFont typeface="Arial" panose="020B0604020202020204" pitchFamily="34" charset="0"/>
              <a:buChar char="•"/>
            </a:pPr>
            <a:endParaRPr lang="en-US" altLang="en-US" sz="2400" dirty="0"/>
          </a:p>
        </p:txBody>
      </p:sp>
      <p:sp>
        <p:nvSpPr>
          <p:cNvPr id="17" name="Rectangle 3">
            <a:extLst>
              <a:ext uri="{FF2B5EF4-FFF2-40B4-BE49-F238E27FC236}">
                <a16:creationId xmlns:a16="http://schemas.microsoft.com/office/drawing/2014/main" id="{9E6D1320-A9EB-4899-90CC-84AAC987B3F7}"/>
              </a:ext>
            </a:extLst>
          </p:cNvPr>
          <p:cNvSpPr>
            <a:spLocks noChangeArrowheads="1"/>
          </p:cNvSpPr>
          <p:nvPr/>
        </p:nvSpPr>
        <p:spPr bwMode="auto">
          <a:xfrm>
            <a:off x="1847788" y="3411782"/>
            <a:ext cx="9828274" cy="685800"/>
          </a:xfrm>
          <a:prstGeom prst="rect">
            <a:avLst/>
          </a:prstGeom>
          <a:noFill/>
          <a:ln w="9525">
            <a:noFill/>
            <a:miter lim="800000"/>
            <a:headEnd/>
            <a:tailEnd/>
          </a:ln>
        </p:spPr>
        <p:txBody>
          <a:bodyPr lIns="0" tIns="0" rIns="0" bIns="0"/>
          <a:lstStyle/>
          <a:p>
            <a:pPr>
              <a:lnSpc>
                <a:spcPct val="90000"/>
              </a:lnSpc>
              <a:spcBef>
                <a:spcPct val="20000"/>
              </a:spcBef>
              <a:defRPr/>
            </a:pPr>
            <a:r>
              <a:rPr lang="en-US" altLang="zh-CN" sz="2200" dirty="0">
                <a:cs typeface="Arial" charset="0"/>
              </a:rPr>
              <a:t>Click on the header of the </a:t>
            </a:r>
            <a:r>
              <a:rPr lang="en-US" altLang="zh-CN" sz="2200" dirty="0"/>
              <a:t>“Tot_Cases_HF_010425 TOT_CASES_HF_TOT_CASES”  </a:t>
            </a:r>
            <a:r>
              <a:rPr lang="en-US" altLang="zh-CN" sz="2200" dirty="0">
                <a:cs typeface="Arial" charset="0"/>
              </a:rPr>
              <a:t>column (last column; clicking the header will sort the values in ascending/descending order) and scroll down to check that the join worked for all the </a:t>
            </a:r>
            <a:r>
              <a:rPr lang="en-US" altLang="zh-CN" sz="2200" dirty="0"/>
              <a:t>38</a:t>
            </a:r>
            <a:r>
              <a:rPr lang="en-US" altLang="zh-CN" sz="2200" dirty="0">
                <a:cs typeface="Arial" charset="0"/>
              </a:rPr>
              <a:t> facilities </a:t>
            </a:r>
          </a:p>
        </p:txBody>
      </p:sp>
      <p:sp>
        <p:nvSpPr>
          <p:cNvPr id="32779" name="Rectangle 14">
            <a:extLst>
              <a:ext uri="{FF2B5EF4-FFF2-40B4-BE49-F238E27FC236}">
                <a16:creationId xmlns:a16="http://schemas.microsoft.com/office/drawing/2014/main" id="{A264B2EF-FDC1-4B9E-B278-EA2C3692A10F}"/>
              </a:ext>
            </a:extLst>
          </p:cNvPr>
          <p:cNvSpPr>
            <a:spLocks noChangeArrowheads="1"/>
          </p:cNvSpPr>
          <p:nvPr/>
        </p:nvSpPr>
        <p:spPr bwMode="auto">
          <a:xfrm>
            <a:off x="1064653" y="4543957"/>
            <a:ext cx="5031347" cy="1006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8600" indent="-228600">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457200" indent="-360000" eaLnBrk="0" fontAlgn="base" hangingPunct="0">
              <a:lnSpc>
                <a:spcPct val="90000"/>
              </a:lnSpc>
              <a:spcBef>
                <a:spcPct val="20000"/>
              </a:spcBef>
              <a:spcAft>
                <a:spcPts val="600"/>
              </a:spcAft>
              <a:buFont typeface="Arial" panose="020B0604020202020204" pitchFamily="34" charset="0"/>
              <a:buChar char="•"/>
              <a:defRPr/>
            </a:pPr>
            <a:r>
              <a:rPr lang="en-US" altLang="zh-CN" sz="2200" dirty="0">
                <a:latin typeface="+mn-lt"/>
                <a:cs typeface="+mn-cs"/>
              </a:rPr>
              <a:t>Do all the health facilities for which we have malaria cases have a Latitude/Longitude?</a:t>
            </a:r>
          </a:p>
        </p:txBody>
      </p:sp>
      <p:grpSp>
        <p:nvGrpSpPr>
          <p:cNvPr id="3" name="Group 2">
            <a:extLst>
              <a:ext uri="{FF2B5EF4-FFF2-40B4-BE49-F238E27FC236}">
                <a16:creationId xmlns:a16="http://schemas.microsoft.com/office/drawing/2014/main" id="{2E748492-19F1-C7C5-85CF-28DCBBB32B53}"/>
              </a:ext>
            </a:extLst>
          </p:cNvPr>
          <p:cNvGrpSpPr/>
          <p:nvPr/>
        </p:nvGrpSpPr>
        <p:grpSpPr>
          <a:xfrm>
            <a:off x="6438215" y="4462604"/>
            <a:ext cx="5036683" cy="1676807"/>
            <a:chOff x="6438215" y="4462604"/>
            <a:chExt cx="5036683" cy="1676807"/>
          </a:xfrm>
        </p:grpSpPr>
        <p:pic>
          <p:nvPicPr>
            <p:cNvPr id="614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617" t="15655" r="15610" b="29991"/>
            <a:stretch/>
          </p:blipFill>
          <p:spPr bwMode="auto">
            <a:xfrm>
              <a:off x="6685638" y="4462604"/>
              <a:ext cx="4541838" cy="16768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Rectangle 3">
              <a:extLst>
                <a:ext uri="{FF2B5EF4-FFF2-40B4-BE49-F238E27FC236}">
                  <a16:creationId xmlns:a16="http://schemas.microsoft.com/office/drawing/2014/main" id="{8B74A522-5A3C-4EA6-8CB4-8200E5969759}"/>
                </a:ext>
              </a:extLst>
            </p:cNvPr>
            <p:cNvSpPr>
              <a:spLocks noChangeArrowheads="1"/>
            </p:cNvSpPr>
            <p:nvPr/>
          </p:nvSpPr>
          <p:spPr bwMode="auto">
            <a:xfrm rot="21170510">
              <a:off x="6438215" y="5048689"/>
              <a:ext cx="5036683" cy="504635"/>
            </a:xfrm>
            <a:prstGeom prst="rect">
              <a:avLst/>
            </a:prstGeom>
            <a:solidFill>
              <a:schemeClr val="bg1"/>
            </a:solidFill>
            <a:ln w="9525">
              <a:noFill/>
              <a:miter lim="800000"/>
              <a:headEnd/>
              <a:tailEnd/>
            </a:ln>
          </p:spPr>
          <p:txBody>
            <a:bodyPr lIns="0" tIns="0" rIns="0" bIns="0"/>
            <a:lstStyle/>
            <a:p>
              <a:pPr>
                <a:lnSpc>
                  <a:spcPct val="90000"/>
                </a:lnSpc>
                <a:spcBef>
                  <a:spcPct val="20000"/>
                </a:spcBef>
                <a:defRPr/>
              </a:pPr>
              <a:r>
                <a:rPr lang="en-US" altLang="zh-CN" sz="2800" b="1" dirty="0">
                  <a:solidFill>
                    <a:srgbClr val="FF0000"/>
                  </a:solidFill>
                  <a:cs typeface="Arial" charset="0"/>
                </a:rPr>
                <a:t>Layer ready for thematic mapping</a:t>
              </a:r>
            </a:p>
          </p:txBody>
        </p:sp>
      </p:grpSp>
      <p:sp>
        <p:nvSpPr>
          <p:cNvPr id="2" name="Title 1">
            <a:extLst>
              <a:ext uri="{FF2B5EF4-FFF2-40B4-BE49-F238E27FC236}">
                <a16:creationId xmlns:a16="http://schemas.microsoft.com/office/drawing/2014/main" id="{CD1B3D7A-A4AD-F095-8901-03CA57EC6EFD}"/>
              </a:ext>
            </a:extLst>
          </p:cNvPr>
          <p:cNvSpPr txBox="1">
            <a:spLocks/>
          </p:cNvSpPr>
          <p:nvPr/>
        </p:nvSpPr>
        <p:spPr bwMode="auto">
          <a:xfrm>
            <a:off x="0" y="17466"/>
            <a:ext cx="12192000" cy="693737"/>
          </a:xfrm>
          <a:prstGeom prst="rect">
            <a:avLst/>
          </a:prstGeom>
        </p:spPr>
        <p:txBody>
          <a:bodyPr vert="horz" lIns="91440" tIns="45720" rIns="91440" bIns="45720" rtlCol="0" anchor="ctr">
            <a:normAutofit/>
          </a:bodyPr>
          <a:lstStyle>
            <a:defPPr>
              <a:defRPr lang="en-US"/>
            </a:defPPr>
            <a:lvl1pPr algn="ctr" defTabSz="685800">
              <a:lnSpc>
                <a:spcPct val="90000"/>
              </a:lnSpc>
              <a:spcBef>
                <a:spcPct val="0"/>
              </a:spcBef>
              <a:buNone/>
              <a:defRPr sz="3200" b="1">
                <a:solidFill>
                  <a:srgbClr val="002147"/>
                </a:solidFill>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r>
              <a:rPr lang="en-PH" dirty="0"/>
              <a:t>Creating geographic data for the map – Part 2</a:t>
            </a:r>
          </a:p>
        </p:txBody>
      </p:sp>
      <p:sp>
        <p:nvSpPr>
          <p:cNvPr id="4" name="AutoShape 32">
            <a:extLst>
              <a:ext uri="{FF2B5EF4-FFF2-40B4-BE49-F238E27FC236}">
                <a16:creationId xmlns:a16="http://schemas.microsoft.com/office/drawing/2014/main" id="{D8355CFF-2BB1-74FA-A83E-390EEE533448}"/>
              </a:ext>
            </a:extLst>
          </p:cNvPr>
          <p:cNvSpPr>
            <a:spLocks noChangeArrowheads="1"/>
          </p:cNvSpPr>
          <p:nvPr/>
        </p:nvSpPr>
        <p:spPr bwMode="auto">
          <a:xfrm>
            <a:off x="1331913" y="3345180"/>
            <a:ext cx="369069" cy="393700"/>
          </a:xfrm>
          <a:prstGeom prst="rightArrow">
            <a:avLst>
              <a:gd name="adj1" fmla="val 50000"/>
              <a:gd name="adj2" fmla="val 53571"/>
            </a:avLst>
          </a:prstGeom>
          <a:solidFill>
            <a:srgbClr val="4F8CB5"/>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pPr>
            <a:endParaRPr lang="en-US"/>
          </a:p>
        </p:txBody>
      </p:sp>
      <p:sp>
        <p:nvSpPr>
          <p:cNvPr id="5" name="Rectangle 12">
            <a:extLst>
              <a:ext uri="{FF2B5EF4-FFF2-40B4-BE49-F238E27FC236}">
                <a16:creationId xmlns:a16="http://schemas.microsoft.com/office/drawing/2014/main" id="{66698D60-38C2-AB8B-4955-75B0E0025C0A}"/>
              </a:ext>
            </a:extLst>
          </p:cNvPr>
          <p:cNvSpPr>
            <a:spLocks noChangeArrowheads="1"/>
          </p:cNvSpPr>
          <p:nvPr/>
        </p:nvSpPr>
        <p:spPr bwMode="auto">
          <a:xfrm>
            <a:off x="599393" y="758927"/>
            <a:ext cx="11146843" cy="43088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en-US" sz="2200" b="1" u="sng" dirty="0"/>
              <a:t>Health facility location – Link with the number of malaria cases by health facility</a:t>
            </a:r>
          </a:p>
        </p:txBody>
      </p:sp>
    </p:spTree>
    <p:extLst>
      <p:ext uri="{BB962C8B-B14F-4D97-AF65-F5344CB8AC3E}">
        <p14:creationId xmlns:p14="http://schemas.microsoft.com/office/powerpoint/2010/main" val="39325681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2" name="TextBox 16"/>
          <p:cNvSpPr txBox="1">
            <a:spLocks noChangeArrowheads="1"/>
          </p:cNvSpPr>
          <p:nvPr/>
        </p:nvSpPr>
        <p:spPr bwMode="auto">
          <a:xfrm>
            <a:off x="709881" y="1272802"/>
            <a:ext cx="10966181" cy="1785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r>
              <a:rPr lang="en-US" altLang="en-US" sz="2200" dirty="0">
                <a:ea typeface="Calibri" panose="020F0502020204030204" pitchFamily="34" charset="0"/>
                <a:cs typeface="Calibri" panose="020F0502020204030204" pitchFamily="34" charset="0"/>
              </a:rPr>
              <a:t>You may now choose the mode of representation for your map.</a:t>
            </a:r>
          </a:p>
          <a:p>
            <a:endParaRPr lang="en-PH" altLang="en-US" sz="2200" dirty="0">
              <a:ea typeface="Calibri" panose="020F0502020204030204" pitchFamily="34" charset="0"/>
              <a:cs typeface="Calibri" panose="020F0502020204030204" pitchFamily="34" charset="0"/>
            </a:endParaRPr>
          </a:p>
          <a:p>
            <a:r>
              <a:rPr lang="en-PH" altLang="en-US" sz="2200" dirty="0">
                <a:ea typeface="Calibri" panose="020F0502020204030204" pitchFamily="34" charset="0"/>
                <a:cs typeface="Calibri" panose="020F0502020204030204" pitchFamily="34" charset="0"/>
              </a:rPr>
              <a:t>As mentioned in Session 5.1, there are different ways to represent the data in your map.</a:t>
            </a:r>
          </a:p>
          <a:p>
            <a:endParaRPr lang="en-PH" altLang="en-US" sz="2200" dirty="0">
              <a:ea typeface="Calibri" panose="020F0502020204030204" pitchFamily="34" charset="0"/>
              <a:cs typeface="Calibri" panose="020F0502020204030204" pitchFamily="34" charset="0"/>
            </a:endParaRPr>
          </a:p>
          <a:p>
            <a:r>
              <a:rPr lang="en-PH" altLang="en-US" sz="2200" dirty="0">
                <a:ea typeface="Calibri" panose="020F0502020204030204" pitchFamily="34" charset="0"/>
                <a:cs typeface="Calibri" panose="020F0502020204030204" pitchFamily="34" charset="0"/>
              </a:rPr>
              <a:t>For this exercise, graduated colors and proportional symbols are chosen as an example. </a:t>
            </a:r>
            <a:endParaRPr lang="en-US" altLang="en-US" sz="2200" dirty="0">
              <a:ea typeface="Calibri" panose="020F0502020204030204" pitchFamily="34" charset="0"/>
              <a:cs typeface="Calibri" panose="020F0502020204030204" pitchFamily="34" charset="0"/>
            </a:endParaRPr>
          </a:p>
        </p:txBody>
      </p:sp>
      <p:pic>
        <p:nvPicPr>
          <p:cNvPr id="6" name="Picture 7" descr="MCj042982700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41579" y="3800095"/>
            <a:ext cx="1557365" cy="1902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16"/>
          <p:cNvSpPr txBox="1">
            <a:spLocks noChangeArrowheads="1"/>
          </p:cNvSpPr>
          <p:nvPr/>
        </p:nvSpPr>
        <p:spPr bwMode="auto">
          <a:xfrm>
            <a:off x="3037547" y="4412261"/>
            <a:ext cx="3448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r>
              <a:rPr lang="en-PH" altLang="en-US" sz="2400"/>
              <a:t>Let’s represent our data!</a:t>
            </a:r>
          </a:p>
        </p:txBody>
      </p:sp>
      <p:sp>
        <p:nvSpPr>
          <p:cNvPr id="2" name="Title 1">
            <a:extLst>
              <a:ext uri="{FF2B5EF4-FFF2-40B4-BE49-F238E27FC236}">
                <a16:creationId xmlns:a16="http://schemas.microsoft.com/office/drawing/2014/main" id="{507ED100-3426-36BF-096B-F8F4B55E388F}"/>
              </a:ext>
            </a:extLst>
          </p:cNvPr>
          <p:cNvSpPr txBox="1">
            <a:spLocks/>
          </p:cNvSpPr>
          <p:nvPr/>
        </p:nvSpPr>
        <p:spPr bwMode="auto">
          <a:xfrm>
            <a:off x="0" y="17466"/>
            <a:ext cx="12192000" cy="693737"/>
          </a:xfrm>
          <a:prstGeom prst="rect">
            <a:avLst/>
          </a:prstGeom>
        </p:spPr>
        <p:txBody>
          <a:bodyPr vert="horz" lIns="91440" tIns="45720" rIns="91440" bIns="45720" rtlCol="0" anchor="ctr">
            <a:normAutofit/>
          </a:bodyPr>
          <a:lstStyle>
            <a:defPPr>
              <a:defRPr lang="en-US"/>
            </a:defPPr>
            <a:lvl1pPr algn="ctr" defTabSz="685800">
              <a:lnSpc>
                <a:spcPct val="90000"/>
              </a:lnSpc>
              <a:spcBef>
                <a:spcPct val="0"/>
              </a:spcBef>
              <a:buNone/>
              <a:defRPr sz="3200" b="1">
                <a:solidFill>
                  <a:srgbClr val="002147"/>
                </a:solidFill>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r>
              <a:rPr lang="en-PH" altLang="en-US" dirty="0"/>
              <a:t>Creating thematic map – Mode of representation</a:t>
            </a:r>
          </a:p>
        </p:txBody>
      </p:sp>
    </p:spTree>
    <p:extLst>
      <p:ext uri="{BB962C8B-B14F-4D97-AF65-F5344CB8AC3E}">
        <p14:creationId xmlns:p14="http://schemas.microsoft.com/office/powerpoint/2010/main" val="34268332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81" name="Picture 3"/>
          <p:cNvPicPr>
            <a:picLocks noChangeAspect="1" noChangeArrowheads="1"/>
          </p:cNvPicPr>
          <p:nvPr/>
        </p:nvPicPr>
        <p:blipFill>
          <a:blip r:embed="rId2">
            <a:extLst>
              <a:ext uri="{28A0092B-C50C-407E-A947-70E740481C1C}">
                <a14:useLocalDpi xmlns:a14="http://schemas.microsoft.com/office/drawing/2010/main" val="0"/>
              </a:ext>
            </a:extLst>
          </a:blip>
          <a:srcRect l="20782" t="45070" r="19566" b="14667"/>
          <a:stretch>
            <a:fillRect/>
          </a:stretch>
        </p:blipFill>
        <p:spPr bwMode="auto">
          <a:xfrm>
            <a:off x="1560978" y="1459250"/>
            <a:ext cx="9223563" cy="4611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2" name="TextBox 16"/>
          <p:cNvSpPr txBox="1">
            <a:spLocks noChangeArrowheads="1"/>
          </p:cNvSpPr>
          <p:nvPr/>
        </p:nvSpPr>
        <p:spPr bwMode="auto">
          <a:xfrm>
            <a:off x="528440" y="955507"/>
            <a:ext cx="7434262"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r>
              <a:rPr lang="en-US" altLang="en-US" sz="2200" dirty="0"/>
              <a:t>Some complement to Annex 3:</a:t>
            </a:r>
          </a:p>
        </p:txBody>
      </p:sp>
      <p:sp>
        <p:nvSpPr>
          <p:cNvPr id="2" name="Title 1">
            <a:extLst>
              <a:ext uri="{FF2B5EF4-FFF2-40B4-BE49-F238E27FC236}">
                <a16:creationId xmlns:a16="http://schemas.microsoft.com/office/drawing/2014/main" id="{601DF66C-AAE9-A694-E828-CBBC9F9EAEC6}"/>
              </a:ext>
            </a:extLst>
          </p:cNvPr>
          <p:cNvSpPr txBox="1">
            <a:spLocks/>
          </p:cNvSpPr>
          <p:nvPr/>
        </p:nvSpPr>
        <p:spPr bwMode="auto">
          <a:xfrm>
            <a:off x="0" y="17466"/>
            <a:ext cx="12192000" cy="693737"/>
          </a:xfrm>
          <a:prstGeom prst="rect">
            <a:avLst/>
          </a:prstGeom>
        </p:spPr>
        <p:txBody>
          <a:bodyPr vert="horz" lIns="91440" tIns="45720" rIns="91440" bIns="45720" rtlCol="0" anchor="ctr">
            <a:normAutofit/>
          </a:bodyPr>
          <a:lstStyle>
            <a:defPPr>
              <a:defRPr lang="en-US"/>
            </a:defPPr>
            <a:lvl1pPr algn="ctr" defTabSz="685800">
              <a:lnSpc>
                <a:spcPct val="90000"/>
              </a:lnSpc>
              <a:spcBef>
                <a:spcPct val="0"/>
              </a:spcBef>
              <a:buNone/>
              <a:defRPr sz="3200" b="1">
                <a:solidFill>
                  <a:srgbClr val="002147"/>
                </a:solidFill>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r>
              <a:rPr lang="en-PH" altLang="en-US" dirty="0"/>
              <a:t>Creating thematic map – Mode of representation</a:t>
            </a:r>
          </a:p>
        </p:txBody>
      </p:sp>
    </p:spTree>
    <p:extLst>
      <p:ext uri="{BB962C8B-B14F-4D97-AF65-F5344CB8AC3E}">
        <p14:creationId xmlns:p14="http://schemas.microsoft.com/office/powerpoint/2010/main" val="34518913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txBox="1">
            <a:spLocks/>
          </p:cNvSpPr>
          <p:nvPr/>
        </p:nvSpPr>
        <p:spPr bwMode="auto">
          <a:xfrm>
            <a:off x="531281" y="996843"/>
            <a:ext cx="8087172" cy="396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nSpc>
                <a:spcPct val="90000"/>
              </a:lnSpc>
            </a:pPr>
            <a:r>
              <a:rPr lang="en-PH" altLang="en-US" sz="2200" dirty="0">
                <a:cs typeface="Calibri" pitchFamily="34" charset="0"/>
              </a:rPr>
              <a:t>To create Graduated Colors symbology:</a:t>
            </a:r>
          </a:p>
        </p:txBody>
      </p:sp>
      <p:sp>
        <p:nvSpPr>
          <p:cNvPr id="4" name="Title 1">
            <a:extLst>
              <a:ext uri="{FF2B5EF4-FFF2-40B4-BE49-F238E27FC236}">
                <a16:creationId xmlns:a16="http://schemas.microsoft.com/office/drawing/2014/main" id="{5701B432-A614-EFC8-6636-932FF92932BE}"/>
              </a:ext>
            </a:extLst>
          </p:cNvPr>
          <p:cNvSpPr txBox="1">
            <a:spLocks/>
          </p:cNvSpPr>
          <p:nvPr/>
        </p:nvSpPr>
        <p:spPr bwMode="auto">
          <a:xfrm>
            <a:off x="696381" y="1488175"/>
            <a:ext cx="6191782" cy="4766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marL="457200" indent="-360000" eaLnBrk="0" fontAlgn="base" hangingPunct="0">
              <a:lnSpc>
                <a:spcPct val="90000"/>
              </a:lnSpc>
              <a:spcAft>
                <a:spcPts val="600"/>
              </a:spcAft>
              <a:buFont typeface="Arial" charset="0"/>
              <a:buAutoNum type="arabicPeriod"/>
              <a:defRPr/>
            </a:pPr>
            <a:r>
              <a:rPr lang="en-PH" altLang="en-US" sz="2200" dirty="0">
                <a:latin typeface="+mn-lt"/>
                <a:cs typeface="+mn-cs"/>
              </a:rPr>
              <a:t>Open the Layer Properties of the barangay layer.</a:t>
            </a:r>
          </a:p>
          <a:p>
            <a:pPr marL="457200" indent="-360000" eaLnBrk="0" fontAlgn="base" hangingPunct="0">
              <a:lnSpc>
                <a:spcPct val="90000"/>
              </a:lnSpc>
              <a:spcAft>
                <a:spcPts val="600"/>
              </a:spcAft>
              <a:buFont typeface="Arial" charset="0"/>
              <a:buAutoNum type="arabicPeriod"/>
              <a:defRPr/>
            </a:pPr>
            <a:r>
              <a:rPr lang="en-PH" altLang="en-US" sz="2200" dirty="0">
                <a:latin typeface="+mn-lt"/>
                <a:cs typeface="+mn-cs"/>
              </a:rPr>
              <a:t>Go to the </a:t>
            </a:r>
            <a:r>
              <a:rPr lang="en-PH" altLang="en-US" sz="2200" i="1" dirty="0">
                <a:latin typeface="+mn-lt"/>
                <a:cs typeface="+mn-cs"/>
              </a:rPr>
              <a:t>Symbology</a:t>
            </a:r>
            <a:r>
              <a:rPr lang="en-PH" altLang="en-US" sz="2200" dirty="0">
                <a:latin typeface="+mn-lt"/>
                <a:cs typeface="+mn-cs"/>
              </a:rPr>
              <a:t> tab and follow the settings in the image on the right.</a:t>
            </a:r>
          </a:p>
          <a:p>
            <a:pPr marL="1080000" lvl="1" indent="-457200" eaLnBrk="0" fontAlgn="base" hangingPunct="0">
              <a:lnSpc>
                <a:spcPct val="90000"/>
              </a:lnSpc>
              <a:spcAft>
                <a:spcPts val="600"/>
              </a:spcAft>
              <a:buFont typeface="+mj-lt"/>
              <a:buAutoNum type="alphaLcPeriod"/>
              <a:defRPr/>
            </a:pPr>
            <a:r>
              <a:rPr lang="en-PH" altLang="en-US" sz="2200" dirty="0">
                <a:latin typeface="+mn-lt"/>
                <a:cs typeface="+mn-cs"/>
              </a:rPr>
              <a:t>Select </a:t>
            </a:r>
            <a:r>
              <a:rPr lang="en-PH" altLang="en-US" sz="2200" i="1" dirty="0">
                <a:latin typeface="+mn-lt"/>
                <a:cs typeface="+mn-cs"/>
              </a:rPr>
              <a:t>Graduated</a:t>
            </a:r>
          </a:p>
          <a:p>
            <a:pPr marL="1080000" lvl="1" indent="-457200" eaLnBrk="0" fontAlgn="base" hangingPunct="0">
              <a:lnSpc>
                <a:spcPct val="90000"/>
              </a:lnSpc>
              <a:spcAft>
                <a:spcPts val="600"/>
              </a:spcAft>
              <a:buFont typeface="+mj-lt"/>
              <a:buAutoNum type="alphaLcPeriod"/>
              <a:defRPr/>
            </a:pPr>
            <a:r>
              <a:rPr lang="en-PH" altLang="en-US" sz="2200" dirty="0">
                <a:latin typeface="+mn-lt"/>
                <a:cs typeface="+mn-cs"/>
              </a:rPr>
              <a:t>Select </a:t>
            </a:r>
            <a:r>
              <a:rPr lang="en-US" sz="2200" i="1" dirty="0">
                <a:latin typeface="Calibri" panose="020F0502020204030204" pitchFamily="34" charset="0"/>
                <a:cs typeface="Arial" panose="020B0604020202020204" pitchFamily="34" charset="0"/>
              </a:rPr>
              <a:t>Tot_Cases_Bry_010425—</a:t>
            </a:r>
            <a:r>
              <a:rPr lang="en-US" sz="2200" i="1" dirty="0" err="1">
                <a:latin typeface="Calibri" panose="020F0502020204030204" pitchFamily="34" charset="0"/>
                <a:cs typeface="Arial" panose="020B0604020202020204" pitchFamily="34" charset="0"/>
              </a:rPr>
              <a:t>Tot_Cases_Bry</a:t>
            </a:r>
            <a:r>
              <a:rPr lang="en-US" sz="2200" i="1" dirty="0" err="1">
                <a:cs typeface="Arial" panose="020B0604020202020204" pitchFamily="34" charset="0"/>
              </a:rPr>
              <a:t>_TOT_CASES</a:t>
            </a:r>
            <a:r>
              <a:rPr lang="en-US" sz="2200" i="1" dirty="0">
                <a:cs typeface="Arial" panose="020B0604020202020204" pitchFamily="34" charset="0"/>
              </a:rPr>
              <a:t> </a:t>
            </a:r>
            <a:r>
              <a:rPr lang="en-US" sz="2200" dirty="0">
                <a:cs typeface="Arial" panose="020B0604020202020204" pitchFamily="34" charset="0"/>
              </a:rPr>
              <a:t>as the Value to be represented</a:t>
            </a:r>
          </a:p>
          <a:p>
            <a:pPr marL="1080000" lvl="1" indent="-457200" eaLnBrk="0" fontAlgn="base" hangingPunct="0">
              <a:lnSpc>
                <a:spcPct val="90000"/>
              </a:lnSpc>
              <a:spcAft>
                <a:spcPts val="600"/>
              </a:spcAft>
              <a:buFont typeface="+mj-lt"/>
              <a:buAutoNum type="alphaLcPeriod"/>
              <a:defRPr/>
            </a:pPr>
            <a:r>
              <a:rPr lang="en-US" altLang="en-US" sz="2200" dirty="0">
                <a:latin typeface="+mn-lt"/>
                <a:cs typeface="Arial" panose="020B0604020202020204" pitchFamily="34" charset="0"/>
              </a:rPr>
              <a:t>Choose a color from the Color ramp. (Select a color ramp that will show the sequential differences in the number of cases</a:t>
            </a:r>
            <a:r>
              <a:rPr lang="en-US" altLang="en-US" sz="2200" baseline="30000" dirty="0">
                <a:latin typeface="+mn-lt"/>
                <a:cs typeface="Arial" panose="020B0604020202020204" pitchFamily="34" charset="0"/>
              </a:rPr>
              <a:t>1</a:t>
            </a:r>
            <a:r>
              <a:rPr lang="en-US" altLang="en-US" sz="2200" dirty="0">
                <a:latin typeface="+mn-lt"/>
                <a:cs typeface="Arial" panose="020B0604020202020204" pitchFamily="34" charset="0"/>
              </a:rPr>
              <a:t>)</a:t>
            </a:r>
          </a:p>
          <a:p>
            <a:pPr marL="1080000" lvl="1" indent="-457200" eaLnBrk="0" fontAlgn="base" hangingPunct="0">
              <a:lnSpc>
                <a:spcPct val="90000"/>
              </a:lnSpc>
              <a:spcAft>
                <a:spcPts val="600"/>
              </a:spcAft>
              <a:buFont typeface="+mj-lt"/>
              <a:buAutoNum type="alphaLcPeriod"/>
              <a:defRPr/>
            </a:pPr>
            <a:r>
              <a:rPr lang="en-US" altLang="en-US" sz="2200" dirty="0">
                <a:latin typeface="+mn-lt"/>
                <a:cs typeface="Arial" panose="020B0604020202020204" pitchFamily="34" charset="0"/>
              </a:rPr>
              <a:t>Select </a:t>
            </a:r>
            <a:r>
              <a:rPr lang="en-US" altLang="en-US" sz="2200" i="1" dirty="0">
                <a:latin typeface="+mn-lt"/>
                <a:cs typeface="Arial" panose="020B0604020202020204" pitchFamily="34" charset="0"/>
              </a:rPr>
              <a:t>Natural Breaks (Jenks) </a:t>
            </a:r>
            <a:r>
              <a:rPr lang="en-US" altLang="en-US" sz="2200" dirty="0">
                <a:latin typeface="+mn-lt"/>
                <a:cs typeface="Arial" panose="020B0604020202020204" pitchFamily="34" charset="0"/>
              </a:rPr>
              <a:t>as the mode and specify </a:t>
            </a:r>
            <a:r>
              <a:rPr lang="en-US" altLang="en-US" sz="2200" i="1" dirty="0">
                <a:latin typeface="+mn-lt"/>
                <a:cs typeface="Arial" panose="020B0604020202020204" pitchFamily="34" charset="0"/>
              </a:rPr>
              <a:t>4</a:t>
            </a:r>
            <a:r>
              <a:rPr lang="en-US" altLang="en-US" sz="2200" dirty="0">
                <a:latin typeface="+mn-lt"/>
                <a:cs typeface="Arial" panose="020B0604020202020204" pitchFamily="34" charset="0"/>
              </a:rPr>
              <a:t> classes</a:t>
            </a:r>
            <a:endParaRPr lang="en-PH" altLang="en-US" sz="2200" dirty="0">
              <a:latin typeface="+mn-lt"/>
              <a:cs typeface="+mn-cs"/>
            </a:endParaRPr>
          </a:p>
          <a:p>
            <a:pPr marL="457200" indent="-360000" eaLnBrk="0" fontAlgn="base" hangingPunct="0">
              <a:lnSpc>
                <a:spcPct val="90000"/>
              </a:lnSpc>
              <a:spcAft>
                <a:spcPts val="600"/>
              </a:spcAft>
              <a:buFont typeface="Arial" charset="0"/>
              <a:buAutoNum type="arabicPeriod"/>
              <a:defRPr/>
            </a:pPr>
            <a:r>
              <a:rPr lang="en-PH" altLang="en-US" sz="2200" dirty="0">
                <a:latin typeface="+mn-lt"/>
                <a:cs typeface="+mn-cs"/>
              </a:rPr>
              <a:t>Click </a:t>
            </a:r>
            <a:r>
              <a:rPr lang="en-PH" altLang="en-US" sz="2200" i="1" dirty="0">
                <a:latin typeface="+mn-lt"/>
                <a:cs typeface="+mn-cs"/>
              </a:rPr>
              <a:t>Apply.</a:t>
            </a:r>
          </a:p>
        </p:txBody>
      </p:sp>
      <p:sp>
        <p:nvSpPr>
          <p:cNvPr id="12" name="Title 1">
            <a:extLst>
              <a:ext uri="{FF2B5EF4-FFF2-40B4-BE49-F238E27FC236}">
                <a16:creationId xmlns:a16="http://schemas.microsoft.com/office/drawing/2014/main" id="{D743DC59-017E-AA47-B796-ECBB403FEBFF}"/>
              </a:ext>
            </a:extLst>
          </p:cNvPr>
          <p:cNvSpPr txBox="1">
            <a:spLocks/>
          </p:cNvSpPr>
          <p:nvPr/>
        </p:nvSpPr>
        <p:spPr bwMode="auto">
          <a:xfrm>
            <a:off x="0" y="17466"/>
            <a:ext cx="12192000" cy="693737"/>
          </a:xfrm>
          <a:prstGeom prst="rect">
            <a:avLst/>
          </a:prstGeom>
        </p:spPr>
        <p:txBody>
          <a:bodyPr vert="horz" lIns="91440" tIns="45720" rIns="91440" bIns="45720" rtlCol="0" anchor="ctr">
            <a:normAutofit/>
          </a:bodyPr>
          <a:lstStyle>
            <a:defPPr>
              <a:defRPr lang="en-US"/>
            </a:defPPr>
            <a:lvl1pPr algn="ctr" defTabSz="685800">
              <a:lnSpc>
                <a:spcPct val="90000"/>
              </a:lnSpc>
              <a:spcBef>
                <a:spcPct val="0"/>
              </a:spcBef>
              <a:buNone/>
              <a:defRPr sz="3200" b="1">
                <a:solidFill>
                  <a:srgbClr val="002147"/>
                </a:solidFill>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r>
              <a:rPr lang="en-PH" altLang="en-US" dirty="0"/>
              <a:t>Creating thematic map – Mode of representation</a:t>
            </a:r>
          </a:p>
        </p:txBody>
      </p:sp>
      <p:grpSp>
        <p:nvGrpSpPr>
          <p:cNvPr id="2" name="Group 1">
            <a:extLst>
              <a:ext uri="{FF2B5EF4-FFF2-40B4-BE49-F238E27FC236}">
                <a16:creationId xmlns:a16="http://schemas.microsoft.com/office/drawing/2014/main" id="{A7B63A68-D1DE-418E-4852-1912E7169839}"/>
              </a:ext>
            </a:extLst>
          </p:cNvPr>
          <p:cNvGrpSpPr/>
          <p:nvPr/>
        </p:nvGrpSpPr>
        <p:grpSpPr>
          <a:xfrm>
            <a:off x="7339032" y="1544189"/>
            <a:ext cx="4651677" cy="4130398"/>
            <a:chOff x="7339032" y="1544189"/>
            <a:chExt cx="4651677" cy="4130398"/>
          </a:xfrm>
        </p:grpSpPr>
        <p:pic>
          <p:nvPicPr>
            <p:cNvPr id="8" name="Picture 7">
              <a:extLst>
                <a:ext uri="{FF2B5EF4-FFF2-40B4-BE49-F238E27FC236}">
                  <a16:creationId xmlns:a16="http://schemas.microsoft.com/office/drawing/2014/main" id="{4B161ABB-3FA7-AA9E-8E49-2C03C1FF447E}"/>
                </a:ext>
              </a:extLst>
            </p:cNvPr>
            <p:cNvPicPr>
              <a:picLocks noChangeAspect="1"/>
            </p:cNvPicPr>
            <p:nvPr/>
          </p:nvPicPr>
          <p:blipFill rotWithShape="1">
            <a:blip r:embed="rId2"/>
            <a:srcRect l="1069"/>
            <a:stretch/>
          </p:blipFill>
          <p:spPr>
            <a:xfrm>
              <a:off x="7339032" y="1544189"/>
              <a:ext cx="4651677" cy="4130398"/>
            </a:xfrm>
            <a:prstGeom prst="rect">
              <a:avLst/>
            </a:prstGeom>
          </p:spPr>
        </p:pic>
        <p:sp>
          <p:nvSpPr>
            <p:cNvPr id="6" name="Rectangle 5">
              <a:extLst>
                <a:ext uri="{FF2B5EF4-FFF2-40B4-BE49-F238E27FC236}">
                  <a16:creationId xmlns:a16="http://schemas.microsoft.com/office/drawing/2014/main" id="{77F13C59-85F9-07A0-B12A-CD4F234943CA}"/>
                </a:ext>
              </a:extLst>
            </p:cNvPr>
            <p:cNvSpPr/>
            <p:nvPr/>
          </p:nvSpPr>
          <p:spPr>
            <a:xfrm>
              <a:off x="7439835" y="2718752"/>
              <a:ext cx="4550874" cy="170363"/>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927F144-3875-5DB5-F80A-90C9BBB5D511}"/>
                </a:ext>
              </a:extLst>
            </p:cNvPr>
            <p:cNvSpPr/>
            <p:nvPr/>
          </p:nvSpPr>
          <p:spPr>
            <a:xfrm>
              <a:off x="7488500" y="1810312"/>
              <a:ext cx="731377" cy="170363"/>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276724C-D545-483D-E20F-611532980BBA}"/>
                </a:ext>
              </a:extLst>
            </p:cNvPr>
            <p:cNvSpPr/>
            <p:nvPr/>
          </p:nvSpPr>
          <p:spPr>
            <a:xfrm>
              <a:off x="7465800" y="2030808"/>
              <a:ext cx="4305100" cy="21599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F5EE83D-6B5C-C5BE-1DB4-C3B240269B75}"/>
                </a:ext>
              </a:extLst>
            </p:cNvPr>
            <p:cNvSpPr/>
            <p:nvPr/>
          </p:nvSpPr>
          <p:spPr>
            <a:xfrm>
              <a:off x="7465800" y="4562591"/>
              <a:ext cx="1454464" cy="200069"/>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ABFEF31-CA9B-7D77-58CF-EC6427B07CE3}"/>
                </a:ext>
              </a:extLst>
            </p:cNvPr>
            <p:cNvSpPr/>
            <p:nvPr/>
          </p:nvSpPr>
          <p:spPr>
            <a:xfrm>
              <a:off x="11120158" y="4562591"/>
              <a:ext cx="870551" cy="200069"/>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itle 1">
            <a:extLst>
              <a:ext uri="{FF2B5EF4-FFF2-40B4-BE49-F238E27FC236}">
                <a16:creationId xmlns:a16="http://schemas.microsoft.com/office/drawing/2014/main" id="{84CA8DCF-93B8-6D33-E025-E51BFB222CF6}"/>
              </a:ext>
            </a:extLst>
          </p:cNvPr>
          <p:cNvSpPr txBox="1">
            <a:spLocks/>
          </p:cNvSpPr>
          <p:nvPr/>
        </p:nvSpPr>
        <p:spPr bwMode="auto">
          <a:xfrm>
            <a:off x="6380582" y="6148361"/>
            <a:ext cx="5803918" cy="2000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r">
              <a:lnSpc>
                <a:spcPct val="90000"/>
              </a:lnSpc>
            </a:pPr>
            <a:r>
              <a:rPr lang="en-PH" altLang="en-US" sz="1000" dirty="0">
                <a:cs typeface="Calibri" pitchFamily="34" charset="0"/>
              </a:rPr>
              <a:t>1 Chapter 4.3.4. Fix the symbology: </a:t>
            </a:r>
            <a:r>
              <a:rPr lang="en-PH" altLang="en-US" sz="1000" dirty="0">
                <a:cs typeface="Calibri" pitchFamily="34" charset="0"/>
                <a:hlinkClick r:id="rId3"/>
              </a:rPr>
              <a:t>http://www.healthgeolab.net/DOCUMENTS/Guide_HGLC_Part2_6_1.pdf</a:t>
            </a:r>
            <a:r>
              <a:rPr lang="en-PH" altLang="en-US" sz="1000" dirty="0">
                <a:cs typeface="Calibri" pitchFamily="34" charset="0"/>
              </a:rPr>
              <a:t> </a:t>
            </a:r>
          </a:p>
        </p:txBody>
      </p:sp>
    </p:spTree>
    <p:extLst>
      <p:ext uri="{BB962C8B-B14F-4D97-AF65-F5344CB8AC3E}">
        <p14:creationId xmlns:p14="http://schemas.microsoft.com/office/powerpoint/2010/main" val="25153808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bwMode="auto">
          <a:xfrm>
            <a:off x="526239" y="1007214"/>
            <a:ext cx="11149824" cy="355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defPPr>
              <a:defRPr lang="en-US"/>
            </a:defPPr>
            <a:lvl1pPr>
              <a:lnSpc>
                <a:spcPct val="90000"/>
              </a:lnSpc>
              <a:defRPr sz="2200">
                <a:latin typeface="Calibri" pitchFamily="34" charset="0"/>
                <a:cs typeface="Calibri" pitchFamily="34" charset="0"/>
              </a:defRPr>
            </a:lvl1pPr>
            <a:lvl2pPr marL="742950" indent="-285750">
              <a:defRPr>
                <a:latin typeface="Calibri" pitchFamily="34" charset="0"/>
                <a:cs typeface="Arial" charset="0"/>
              </a:defRPr>
            </a:lvl2pPr>
            <a:lvl3pPr marL="1143000" indent="-228600">
              <a:defRPr>
                <a:latin typeface="Calibri" pitchFamily="34" charset="0"/>
                <a:cs typeface="Arial" charset="0"/>
              </a:defRPr>
            </a:lvl3pPr>
            <a:lvl4pPr marL="1600200" indent="-228600">
              <a:defRPr>
                <a:latin typeface="Calibri" pitchFamily="34" charset="0"/>
                <a:cs typeface="Arial" charset="0"/>
              </a:defRPr>
            </a:lvl4pPr>
            <a:lvl5pPr marL="2057400" indent="-228600">
              <a:defRPr>
                <a:latin typeface="Calibri" pitchFamily="34" charset="0"/>
                <a:cs typeface="Arial" charset="0"/>
              </a:defRPr>
            </a:lvl5pPr>
            <a:lvl6pPr marL="2514600" indent="-228600" eaLnBrk="0" fontAlgn="base" hangingPunct="0">
              <a:spcBef>
                <a:spcPct val="0"/>
              </a:spcBef>
              <a:spcAft>
                <a:spcPct val="0"/>
              </a:spcAft>
              <a:defRPr>
                <a:latin typeface="Calibri" pitchFamily="34" charset="0"/>
                <a:cs typeface="Arial" charset="0"/>
              </a:defRPr>
            </a:lvl6pPr>
            <a:lvl7pPr marL="2971800" indent="-228600" eaLnBrk="0" fontAlgn="base" hangingPunct="0">
              <a:spcBef>
                <a:spcPct val="0"/>
              </a:spcBef>
              <a:spcAft>
                <a:spcPct val="0"/>
              </a:spcAft>
              <a:defRPr>
                <a:latin typeface="Calibri" pitchFamily="34" charset="0"/>
                <a:cs typeface="Arial" charset="0"/>
              </a:defRPr>
            </a:lvl7pPr>
            <a:lvl8pPr marL="3429000" indent="-228600" eaLnBrk="0" fontAlgn="base" hangingPunct="0">
              <a:spcBef>
                <a:spcPct val="0"/>
              </a:spcBef>
              <a:spcAft>
                <a:spcPct val="0"/>
              </a:spcAft>
              <a:defRPr>
                <a:latin typeface="Calibri" pitchFamily="34" charset="0"/>
                <a:cs typeface="Arial" charset="0"/>
              </a:defRPr>
            </a:lvl8pPr>
            <a:lvl9pPr marL="3886200" indent="-228600" eaLnBrk="0" fontAlgn="base" hangingPunct="0">
              <a:spcBef>
                <a:spcPct val="0"/>
              </a:spcBef>
              <a:spcAft>
                <a:spcPct val="0"/>
              </a:spcAft>
              <a:defRPr>
                <a:latin typeface="Calibri" pitchFamily="34" charset="0"/>
                <a:cs typeface="Arial" charset="0"/>
              </a:defRPr>
            </a:lvl9pPr>
          </a:lstStyle>
          <a:p>
            <a:r>
              <a:rPr lang="en-PH" altLang="en-US" dirty="0"/>
              <a:t>To make sure that even the barangays with no malaria cases are represented, you will have to do the following:</a:t>
            </a:r>
          </a:p>
        </p:txBody>
      </p:sp>
      <p:sp>
        <p:nvSpPr>
          <p:cNvPr id="3" name="Title 1">
            <a:extLst>
              <a:ext uri="{FF2B5EF4-FFF2-40B4-BE49-F238E27FC236}">
                <a16:creationId xmlns:a16="http://schemas.microsoft.com/office/drawing/2014/main" id="{E3AB1D05-7BAB-3003-BB45-7971A78151F2}"/>
              </a:ext>
            </a:extLst>
          </p:cNvPr>
          <p:cNvSpPr txBox="1">
            <a:spLocks/>
          </p:cNvSpPr>
          <p:nvPr/>
        </p:nvSpPr>
        <p:spPr bwMode="auto">
          <a:xfrm>
            <a:off x="707139" y="1899002"/>
            <a:ext cx="4664326" cy="2188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defPPr>
              <a:defRPr lang="en-US"/>
            </a:defPPr>
            <a:lvl1pPr>
              <a:lnSpc>
                <a:spcPct val="90000"/>
              </a:lnSpc>
              <a:defRPr sz="2200">
                <a:latin typeface="Calibri" pitchFamily="34" charset="0"/>
                <a:cs typeface="Calibri" pitchFamily="34" charset="0"/>
              </a:defRPr>
            </a:lvl1pPr>
            <a:lvl2pPr marL="742950" indent="-285750">
              <a:defRPr>
                <a:latin typeface="Calibri" pitchFamily="34" charset="0"/>
                <a:cs typeface="Arial" charset="0"/>
              </a:defRPr>
            </a:lvl2pPr>
            <a:lvl3pPr marL="1143000" indent="-228600">
              <a:defRPr>
                <a:latin typeface="Calibri" pitchFamily="34" charset="0"/>
                <a:cs typeface="Arial" charset="0"/>
              </a:defRPr>
            </a:lvl3pPr>
            <a:lvl4pPr marL="1600200" indent="-228600">
              <a:defRPr>
                <a:latin typeface="Calibri" pitchFamily="34" charset="0"/>
                <a:cs typeface="Arial" charset="0"/>
              </a:defRPr>
            </a:lvl4pPr>
            <a:lvl5pPr marL="2057400" indent="-228600">
              <a:defRPr>
                <a:latin typeface="Calibri" pitchFamily="34" charset="0"/>
                <a:cs typeface="Arial" charset="0"/>
              </a:defRPr>
            </a:lvl5pPr>
            <a:lvl6pPr marL="2514600" indent="-228600" eaLnBrk="0" fontAlgn="base" hangingPunct="0">
              <a:spcBef>
                <a:spcPct val="0"/>
              </a:spcBef>
              <a:spcAft>
                <a:spcPct val="0"/>
              </a:spcAft>
              <a:defRPr>
                <a:latin typeface="Calibri" pitchFamily="34" charset="0"/>
                <a:cs typeface="Arial" charset="0"/>
              </a:defRPr>
            </a:lvl6pPr>
            <a:lvl7pPr marL="2971800" indent="-228600" eaLnBrk="0" fontAlgn="base" hangingPunct="0">
              <a:spcBef>
                <a:spcPct val="0"/>
              </a:spcBef>
              <a:spcAft>
                <a:spcPct val="0"/>
              </a:spcAft>
              <a:defRPr>
                <a:latin typeface="Calibri" pitchFamily="34" charset="0"/>
                <a:cs typeface="Arial" charset="0"/>
              </a:defRPr>
            </a:lvl7pPr>
            <a:lvl8pPr marL="3429000" indent="-228600" eaLnBrk="0" fontAlgn="base" hangingPunct="0">
              <a:spcBef>
                <a:spcPct val="0"/>
              </a:spcBef>
              <a:spcAft>
                <a:spcPct val="0"/>
              </a:spcAft>
              <a:defRPr>
                <a:latin typeface="Calibri" pitchFamily="34" charset="0"/>
                <a:cs typeface="Arial" charset="0"/>
              </a:defRPr>
            </a:lvl8pPr>
            <a:lvl9pPr marL="3886200" indent="-228600" eaLnBrk="0" fontAlgn="base" hangingPunct="0">
              <a:spcBef>
                <a:spcPct val="0"/>
              </a:spcBef>
              <a:spcAft>
                <a:spcPct val="0"/>
              </a:spcAft>
              <a:defRPr>
                <a:latin typeface="Calibri" pitchFamily="34" charset="0"/>
                <a:cs typeface="Arial" charset="0"/>
              </a:defRPr>
            </a:lvl9pPr>
          </a:lstStyle>
          <a:p>
            <a:pPr marL="457200" indent="-360000" eaLnBrk="0" fontAlgn="base" hangingPunct="0">
              <a:spcAft>
                <a:spcPts val="2400"/>
              </a:spcAft>
              <a:buFont typeface="Arial" charset="0"/>
              <a:buAutoNum type="arabicPeriod"/>
              <a:defRPr/>
            </a:pPr>
            <a:r>
              <a:rPr lang="en-PH" altLang="en-US" dirty="0">
                <a:latin typeface="+mn-lt"/>
                <a:cs typeface="+mn-cs"/>
              </a:rPr>
              <a:t>Finish symbolizing the areas with cases first. (See previous slide.)</a:t>
            </a:r>
          </a:p>
          <a:p>
            <a:pPr marL="457200" indent="-360000" eaLnBrk="0" fontAlgn="base" hangingPunct="0">
              <a:spcAft>
                <a:spcPts val="2400"/>
              </a:spcAft>
              <a:buFont typeface="Arial" charset="0"/>
              <a:buAutoNum type="arabicPeriod"/>
              <a:defRPr/>
            </a:pPr>
            <a:r>
              <a:rPr lang="en-PH" altLang="en-US" dirty="0">
                <a:latin typeface="+mn-lt"/>
                <a:cs typeface="+mn-cs"/>
              </a:rPr>
              <a:t>From the dropdown menu of the different modes or representation, choose </a:t>
            </a:r>
            <a:r>
              <a:rPr lang="en-PH" altLang="en-US" i="1" dirty="0">
                <a:latin typeface="+mn-lt"/>
                <a:cs typeface="+mn-cs"/>
              </a:rPr>
              <a:t>Rule-based.</a:t>
            </a:r>
          </a:p>
          <a:p>
            <a:pPr marL="457200" indent="-360000" eaLnBrk="0" fontAlgn="base" hangingPunct="0">
              <a:spcAft>
                <a:spcPts val="2400"/>
              </a:spcAft>
              <a:buFont typeface="Arial" charset="0"/>
              <a:buAutoNum type="arabicPeriod"/>
              <a:defRPr/>
            </a:pPr>
            <a:r>
              <a:rPr lang="en-PH" altLang="en-US" dirty="0">
                <a:latin typeface="+mn-lt"/>
                <a:cs typeface="+mn-cs"/>
              </a:rPr>
              <a:t>Click the </a:t>
            </a:r>
            <a:r>
              <a:rPr lang="en-PH" altLang="en-US" i="1" dirty="0">
                <a:latin typeface="+mn-lt"/>
                <a:cs typeface="+mn-cs"/>
              </a:rPr>
              <a:t>Add</a:t>
            </a:r>
            <a:r>
              <a:rPr lang="en-PH" altLang="en-US" dirty="0">
                <a:latin typeface="+mn-lt"/>
                <a:cs typeface="+mn-cs"/>
              </a:rPr>
              <a:t> button</a:t>
            </a:r>
          </a:p>
        </p:txBody>
      </p:sp>
      <p:sp>
        <p:nvSpPr>
          <p:cNvPr id="7" name="Title 1">
            <a:extLst>
              <a:ext uri="{FF2B5EF4-FFF2-40B4-BE49-F238E27FC236}">
                <a16:creationId xmlns:a16="http://schemas.microsoft.com/office/drawing/2014/main" id="{7B6A5733-D642-BA54-5FBF-E82CE290B7E0}"/>
              </a:ext>
            </a:extLst>
          </p:cNvPr>
          <p:cNvSpPr txBox="1">
            <a:spLocks/>
          </p:cNvSpPr>
          <p:nvPr/>
        </p:nvSpPr>
        <p:spPr bwMode="auto">
          <a:xfrm>
            <a:off x="0" y="17466"/>
            <a:ext cx="12192000" cy="693737"/>
          </a:xfrm>
          <a:prstGeom prst="rect">
            <a:avLst/>
          </a:prstGeom>
        </p:spPr>
        <p:txBody>
          <a:bodyPr vert="horz" lIns="91440" tIns="45720" rIns="91440" bIns="45720" rtlCol="0" anchor="ctr">
            <a:normAutofit/>
          </a:bodyPr>
          <a:lstStyle>
            <a:defPPr>
              <a:defRPr lang="en-US"/>
            </a:defPPr>
            <a:lvl1pPr algn="ctr" defTabSz="685800">
              <a:lnSpc>
                <a:spcPct val="90000"/>
              </a:lnSpc>
              <a:spcBef>
                <a:spcPct val="0"/>
              </a:spcBef>
              <a:buNone/>
              <a:defRPr sz="3200" b="1">
                <a:solidFill>
                  <a:srgbClr val="002147"/>
                </a:solidFill>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r>
              <a:rPr lang="en-PH" altLang="en-US" dirty="0"/>
              <a:t>Creating thematic map – Mode of representation</a:t>
            </a:r>
          </a:p>
        </p:txBody>
      </p:sp>
      <p:pic>
        <p:nvPicPr>
          <p:cNvPr id="10" name="Picture 9">
            <a:extLst>
              <a:ext uri="{FF2B5EF4-FFF2-40B4-BE49-F238E27FC236}">
                <a16:creationId xmlns:a16="http://schemas.microsoft.com/office/drawing/2014/main" id="{4DDEE82C-1DAB-2645-F4DE-D65599CEBBD4}"/>
              </a:ext>
            </a:extLst>
          </p:cNvPr>
          <p:cNvPicPr>
            <a:picLocks noChangeAspect="1"/>
          </p:cNvPicPr>
          <p:nvPr/>
        </p:nvPicPr>
        <p:blipFill>
          <a:blip r:embed="rId2"/>
          <a:stretch>
            <a:fillRect/>
          </a:stretch>
        </p:blipFill>
        <p:spPr>
          <a:xfrm>
            <a:off x="3695116" y="3886626"/>
            <a:ext cx="601668" cy="515716"/>
          </a:xfrm>
          <a:prstGeom prst="rect">
            <a:avLst/>
          </a:prstGeom>
        </p:spPr>
      </p:pic>
      <p:grpSp>
        <p:nvGrpSpPr>
          <p:cNvPr id="2" name="Group 1">
            <a:extLst>
              <a:ext uri="{FF2B5EF4-FFF2-40B4-BE49-F238E27FC236}">
                <a16:creationId xmlns:a16="http://schemas.microsoft.com/office/drawing/2014/main" id="{E639CF21-3348-6661-9667-50330771A693}"/>
              </a:ext>
            </a:extLst>
          </p:cNvPr>
          <p:cNvGrpSpPr/>
          <p:nvPr/>
        </p:nvGrpSpPr>
        <p:grpSpPr>
          <a:xfrm>
            <a:off x="6451060" y="1683772"/>
            <a:ext cx="4270491" cy="1745582"/>
            <a:chOff x="6451060" y="1683772"/>
            <a:chExt cx="4270491" cy="1745582"/>
          </a:xfrm>
        </p:grpSpPr>
        <p:pic>
          <p:nvPicPr>
            <p:cNvPr id="11" name="Picture 10">
              <a:extLst>
                <a:ext uri="{FF2B5EF4-FFF2-40B4-BE49-F238E27FC236}">
                  <a16:creationId xmlns:a16="http://schemas.microsoft.com/office/drawing/2014/main" id="{6F1F38C6-4BDB-78F9-E28C-365C8E21DB85}"/>
                </a:ext>
              </a:extLst>
            </p:cNvPr>
            <p:cNvPicPr>
              <a:picLocks noChangeAspect="1"/>
            </p:cNvPicPr>
            <p:nvPr/>
          </p:nvPicPr>
          <p:blipFill rotWithShape="1">
            <a:blip r:embed="rId3"/>
            <a:srcRect r="17655" b="45886"/>
            <a:stretch/>
          </p:blipFill>
          <p:spPr>
            <a:xfrm>
              <a:off x="6451060" y="1683772"/>
              <a:ext cx="4270491" cy="1745582"/>
            </a:xfrm>
            <a:prstGeom prst="rect">
              <a:avLst/>
            </a:prstGeom>
          </p:spPr>
        </p:pic>
        <p:sp>
          <p:nvSpPr>
            <p:cNvPr id="12" name="Rectangle 11">
              <a:extLst>
                <a:ext uri="{FF2B5EF4-FFF2-40B4-BE49-F238E27FC236}">
                  <a16:creationId xmlns:a16="http://schemas.microsoft.com/office/drawing/2014/main" id="{84C24FBA-CC13-5193-A0FE-68F38FF7097B}"/>
                </a:ext>
              </a:extLst>
            </p:cNvPr>
            <p:cNvSpPr/>
            <p:nvPr/>
          </p:nvSpPr>
          <p:spPr>
            <a:xfrm>
              <a:off x="7762898" y="2282976"/>
              <a:ext cx="720193" cy="16559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a:extLst>
              <a:ext uri="{FF2B5EF4-FFF2-40B4-BE49-F238E27FC236}">
                <a16:creationId xmlns:a16="http://schemas.microsoft.com/office/drawing/2014/main" id="{94C093CE-8227-3BEF-9776-96CBBA068BD4}"/>
              </a:ext>
            </a:extLst>
          </p:cNvPr>
          <p:cNvGrpSpPr/>
          <p:nvPr/>
        </p:nvGrpSpPr>
        <p:grpSpPr>
          <a:xfrm>
            <a:off x="6006971" y="3886626"/>
            <a:ext cx="5114228" cy="1964160"/>
            <a:chOff x="6006971" y="3886626"/>
            <a:chExt cx="5114228" cy="1964160"/>
          </a:xfrm>
        </p:grpSpPr>
        <p:pic>
          <p:nvPicPr>
            <p:cNvPr id="4" name="Picture 3">
              <a:extLst>
                <a:ext uri="{FF2B5EF4-FFF2-40B4-BE49-F238E27FC236}">
                  <a16:creationId xmlns:a16="http://schemas.microsoft.com/office/drawing/2014/main" id="{072F23D9-0761-ADF5-BECA-C994EDDEBF8A}"/>
                </a:ext>
              </a:extLst>
            </p:cNvPr>
            <p:cNvPicPr>
              <a:picLocks noChangeAspect="1"/>
            </p:cNvPicPr>
            <p:nvPr/>
          </p:nvPicPr>
          <p:blipFill>
            <a:blip r:embed="rId4"/>
            <a:stretch>
              <a:fillRect/>
            </a:stretch>
          </p:blipFill>
          <p:spPr>
            <a:xfrm>
              <a:off x="6006971" y="3886626"/>
              <a:ext cx="5114228" cy="1964160"/>
            </a:xfrm>
            <a:prstGeom prst="rect">
              <a:avLst/>
            </a:prstGeom>
          </p:spPr>
        </p:pic>
        <p:sp>
          <p:nvSpPr>
            <p:cNvPr id="14" name="Rectangle 13">
              <a:extLst>
                <a:ext uri="{FF2B5EF4-FFF2-40B4-BE49-F238E27FC236}">
                  <a16:creationId xmlns:a16="http://schemas.microsoft.com/office/drawing/2014/main" id="{1D7124CA-7570-B666-1E3F-12878E1FC03F}"/>
                </a:ext>
              </a:extLst>
            </p:cNvPr>
            <p:cNvSpPr/>
            <p:nvPr/>
          </p:nvSpPr>
          <p:spPr>
            <a:xfrm>
              <a:off x="7468807" y="5164500"/>
              <a:ext cx="229439" cy="20437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110213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7B6A5733-D642-BA54-5FBF-E82CE290B7E0}"/>
              </a:ext>
            </a:extLst>
          </p:cNvPr>
          <p:cNvSpPr txBox="1">
            <a:spLocks/>
          </p:cNvSpPr>
          <p:nvPr/>
        </p:nvSpPr>
        <p:spPr bwMode="auto">
          <a:xfrm>
            <a:off x="0" y="17466"/>
            <a:ext cx="12192000" cy="693737"/>
          </a:xfrm>
          <a:prstGeom prst="rect">
            <a:avLst/>
          </a:prstGeom>
        </p:spPr>
        <p:txBody>
          <a:bodyPr vert="horz" lIns="91440" tIns="45720" rIns="91440" bIns="45720" rtlCol="0" anchor="ctr">
            <a:normAutofit/>
          </a:bodyPr>
          <a:lstStyle>
            <a:defPPr>
              <a:defRPr lang="en-US"/>
            </a:defPPr>
            <a:lvl1pPr algn="ctr" defTabSz="685800">
              <a:lnSpc>
                <a:spcPct val="90000"/>
              </a:lnSpc>
              <a:spcBef>
                <a:spcPct val="0"/>
              </a:spcBef>
              <a:buNone/>
              <a:defRPr sz="3200" b="1">
                <a:solidFill>
                  <a:srgbClr val="002147"/>
                </a:solidFill>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r>
              <a:rPr lang="en-PH" altLang="en-US" dirty="0"/>
              <a:t>Creating thematic map – Mode of representation</a:t>
            </a:r>
          </a:p>
        </p:txBody>
      </p:sp>
      <p:sp>
        <p:nvSpPr>
          <p:cNvPr id="2" name="Title 1">
            <a:extLst>
              <a:ext uri="{FF2B5EF4-FFF2-40B4-BE49-F238E27FC236}">
                <a16:creationId xmlns:a16="http://schemas.microsoft.com/office/drawing/2014/main" id="{46243C8C-DAB6-07E2-4B69-618A8B034095}"/>
              </a:ext>
            </a:extLst>
          </p:cNvPr>
          <p:cNvSpPr txBox="1">
            <a:spLocks/>
          </p:cNvSpPr>
          <p:nvPr/>
        </p:nvSpPr>
        <p:spPr bwMode="auto">
          <a:xfrm>
            <a:off x="698880" y="1270186"/>
            <a:ext cx="6189283" cy="2904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marL="457200" indent="-360000">
              <a:lnSpc>
                <a:spcPct val="90000"/>
              </a:lnSpc>
              <a:spcAft>
                <a:spcPts val="1800"/>
              </a:spcAft>
              <a:buFont typeface="+mj-lt"/>
              <a:buAutoNum type="arabicPeriod" startAt="4"/>
            </a:pPr>
            <a:r>
              <a:rPr lang="en-PH" altLang="en-US" sz="2200" dirty="0">
                <a:latin typeface="+mn-lt"/>
                <a:cs typeface="Arial" panose="020B0604020202020204" pitchFamily="34" charset="0"/>
              </a:rPr>
              <a:t>In the Edit Rule dialog box that opens, put “0” (zero) in the Label field and select </a:t>
            </a:r>
            <a:r>
              <a:rPr lang="en-PH" altLang="en-US" sz="2200" i="1" dirty="0">
                <a:latin typeface="+mn-lt"/>
                <a:cs typeface="Arial" panose="020B0604020202020204" pitchFamily="34" charset="0"/>
              </a:rPr>
              <a:t>Else</a:t>
            </a:r>
            <a:r>
              <a:rPr lang="en-PH" altLang="en-US" sz="2200" dirty="0">
                <a:latin typeface="+mn-lt"/>
                <a:cs typeface="Arial" panose="020B0604020202020204" pitchFamily="34" charset="0"/>
              </a:rPr>
              <a:t>.</a:t>
            </a:r>
          </a:p>
          <a:p>
            <a:pPr marL="457200" indent="-360000">
              <a:lnSpc>
                <a:spcPct val="90000"/>
              </a:lnSpc>
              <a:spcAft>
                <a:spcPts val="1800"/>
              </a:spcAft>
              <a:buFont typeface="+mj-lt"/>
              <a:buAutoNum type="arabicPeriod" startAt="4"/>
            </a:pPr>
            <a:r>
              <a:rPr lang="en-PH" altLang="en-US" sz="2200" dirty="0">
                <a:latin typeface="+mn-lt"/>
                <a:cs typeface="Arial" panose="020B0604020202020204" pitchFamily="34" charset="0"/>
              </a:rPr>
              <a:t>In the Symbol section (you may have to scroll down or expand the dialog box), click on </a:t>
            </a:r>
            <a:r>
              <a:rPr lang="en-PH" altLang="en-US" sz="2200" i="1" dirty="0">
                <a:latin typeface="+mn-lt"/>
                <a:cs typeface="Arial" panose="020B0604020202020204" pitchFamily="34" charset="0"/>
              </a:rPr>
              <a:t>Simple Fill. </a:t>
            </a:r>
            <a:r>
              <a:rPr lang="en-PH" altLang="en-US" sz="2200" dirty="0">
                <a:latin typeface="+mn-lt"/>
                <a:cs typeface="Arial" panose="020B0604020202020204" pitchFamily="34" charset="0"/>
              </a:rPr>
              <a:t>Change the fill color to white. Click </a:t>
            </a:r>
            <a:r>
              <a:rPr lang="en-PH" altLang="en-US" sz="2200" i="1" dirty="0">
                <a:latin typeface="+mn-lt"/>
                <a:cs typeface="Arial" panose="020B0604020202020204" pitchFamily="34" charset="0"/>
              </a:rPr>
              <a:t>OK</a:t>
            </a:r>
            <a:r>
              <a:rPr lang="en-PH" altLang="en-US" sz="2200" dirty="0">
                <a:latin typeface="+mn-lt"/>
                <a:cs typeface="Arial" panose="020B0604020202020204" pitchFamily="34" charset="0"/>
              </a:rPr>
              <a:t>.</a:t>
            </a:r>
          </a:p>
          <a:p>
            <a:pPr marL="457200" indent="-360000">
              <a:lnSpc>
                <a:spcPct val="90000"/>
              </a:lnSpc>
              <a:spcAft>
                <a:spcPts val="1800"/>
              </a:spcAft>
              <a:buFont typeface="+mj-lt"/>
              <a:buAutoNum type="arabicPeriod" startAt="4"/>
            </a:pPr>
            <a:r>
              <a:rPr lang="en-PH" altLang="en-US" sz="2200" dirty="0">
                <a:latin typeface="+mn-lt"/>
                <a:cs typeface="Arial" panose="020B0604020202020204" pitchFamily="34" charset="0"/>
              </a:rPr>
              <a:t>A new symbology class will appear at the bottom. Click and drag it to the top so that it appears above the other classes. Click </a:t>
            </a:r>
            <a:r>
              <a:rPr lang="en-PH" altLang="en-US" sz="2200" i="1" dirty="0">
                <a:latin typeface="+mn-lt"/>
                <a:cs typeface="Arial" panose="020B0604020202020204" pitchFamily="34" charset="0"/>
              </a:rPr>
              <a:t>OK</a:t>
            </a:r>
            <a:r>
              <a:rPr lang="en-PH" altLang="en-US" sz="2200" dirty="0">
                <a:latin typeface="+mn-lt"/>
                <a:cs typeface="Arial" panose="020B0604020202020204" pitchFamily="34" charset="0"/>
              </a:rPr>
              <a:t>.</a:t>
            </a:r>
          </a:p>
        </p:txBody>
      </p:sp>
      <p:grpSp>
        <p:nvGrpSpPr>
          <p:cNvPr id="4" name="Group 3">
            <a:extLst>
              <a:ext uri="{FF2B5EF4-FFF2-40B4-BE49-F238E27FC236}">
                <a16:creationId xmlns:a16="http://schemas.microsoft.com/office/drawing/2014/main" id="{55398B4A-CF26-619C-23E2-7AA373D72C86}"/>
              </a:ext>
            </a:extLst>
          </p:cNvPr>
          <p:cNvGrpSpPr/>
          <p:nvPr/>
        </p:nvGrpSpPr>
        <p:grpSpPr>
          <a:xfrm>
            <a:off x="7660260" y="4863972"/>
            <a:ext cx="2856872" cy="1103148"/>
            <a:chOff x="7660260" y="4863972"/>
            <a:chExt cx="2856872" cy="1103148"/>
          </a:xfrm>
        </p:grpSpPr>
        <p:pic>
          <p:nvPicPr>
            <p:cNvPr id="19" name="Picture 18">
              <a:extLst>
                <a:ext uri="{FF2B5EF4-FFF2-40B4-BE49-F238E27FC236}">
                  <a16:creationId xmlns:a16="http://schemas.microsoft.com/office/drawing/2014/main" id="{0AF9E68C-951A-6296-6DA7-AE07630833EC}"/>
                </a:ext>
              </a:extLst>
            </p:cNvPr>
            <p:cNvPicPr>
              <a:picLocks noChangeAspect="1"/>
            </p:cNvPicPr>
            <p:nvPr/>
          </p:nvPicPr>
          <p:blipFill>
            <a:blip r:embed="rId2"/>
            <a:stretch>
              <a:fillRect/>
            </a:stretch>
          </p:blipFill>
          <p:spPr>
            <a:xfrm>
              <a:off x="7660260" y="4863972"/>
              <a:ext cx="2856872" cy="1103148"/>
            </a:xfrm>
            <a:prstGeom prst="rect">
              <a:avLst/>
            </a:prstGeom>
          </p:spPr>
        </p:pic>
        <p:sp>
          <p:nvSpPr>
            <p:cNvPr id="16" name="Rectangle 15">
              <a:extLst>
                <a:ext uri="{FF2B5EF4-FFF2-40B4-BE49-F238E27FC236}">
                  <a16:creationId xmlns:a16="http://schemas.microsoft.com/office/drawing/2014/main" id="{AEEDDE84-AD8B-8CCC-C7BE-6DBD447CAAB8}"/>
                </a:ext>
              </a:extLst>
            </p:cNvPr>
            <p:cNvSpPr/>
            <p:nvPr/>
          </p:nvSpPr>
          <p:spPr>
            <a:xfrm>
              <a:off x="7701872" y="5056216"/>
              <a:ext cx="1267029" cy="22590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 name="Group 2">
            <a:extLst>
              <a:ext uri="{FF2B5EF4-FFF2-40B4-BE49-F238E27FC236}">
                <a16:creationId xmlns:a16="http://schemas.microsoft.com/office/drawing/2014/main" id="{F735D19B-E78B-A645-63F4-86879912B61A}"/>
              </a:ext>
            </a:extLst>
          </p:cNvPr>
          <p:cNvGrpSpPr/>
          <p:nvPr/>
        </p:nvGrpSpPr>
        <p:grpSpPr>
          <a:xfrm>
            <a:off x="7617938" y="809807"/>
            <a:ext cx="3081618" cy="3800857"/>
            <a:chOff x="7617938" y="809807"/>
            <a:chExt cx="3081618" cy="3800857"/>
          </a:xfrm>
        </p:grpSpPr>
        <p:pic>
          <p:nvPicPr>
            <p:cNvPr id="8" name="Picture 7">
              <a:extLst>
                <a:ext uri="{FF2B5EF4-FFF2-40B4-BE49-F238E27FC236}">
                  <a16:creationId xmlns:a16="http://schemas.microsoft.com/office/drawing/2014/main" id="{DC23DB56-58A9-91D1-817E-424AF44A5B2A}"/>
                </a:ext>
              </a:extLst>
            </p:cNvPr>
            <p:cNvPicPr>
              <a:picLocks noChangeAspect="1"/>
            </p:cNvPicPr>
            <p:nvPr/>
          </p:nvPicPr>
          <p:blipFill>
            <a:blip r:embed="rId3"/>
            <a:stretch>
              <a:fillRect/>
            </a:stretch>
          </p:blipFill>
          <p:spPr>
            <a:xfrm>
              <a:off x="7617938" y="809807"/>
              <a:ext cx="3081618" cy="3800857"/>
            </a:xfrm>
            <a:prstGeom prst="rect">
              <a:avLst/>
            </a:prstGeom>
          </p:spPr>
        </p:pic>
        <p:sp>
          <p:nvSpPr>
            <p:cNvPr id="12" name="Rectangle 11">
              <a:extLst>
                <a:ext uri="{FF2B5EF4-FFF2-40B4-BE49-F238E27FC236}">
                  <a16:creationId xmlns:a16="http://schemas.microsoft.com/office/drawing/2014/main" id="{D0DDA94A-6006-C855-E4D4-37EEB9039E01}"/>
                </a:ext>
              </a:extLst>
            </p:cNvPr>
            <p:cNvSpPr/>
            <p:nvPr/>
          </p:nvSpPr>
          <p:spPr>
            <a:xfrm>
              <a:off x="7666376" y="1097705"/>
              <a:ext cx="1267029" cy="22590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63ECC61-EC05-0AD4-7852-CF776471F8D1}"/>
                </a:ext>
              </a:extLst>
            </p:cNvPr>
            <p:cNvSpPr/>
            <p:nvPr/>
          </p:nvSpPr>
          <p:spPr>
            <a:xfrm>
              <a:off x="7647122" y="1506623"/>
              <a:ext cx="1419057" cy="22590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7F44D41-227D-4C6E-1B0A-A1C6EA1514E8}"/>
                </a:ext>
              </a:extLst>
            </p:cNvPr>
            <p:cNvSpPr/>
            <p:nvPr/>
          </p:nvSpPr>
          <p:spPr>
            <a:xfrm>
              <a:off x="8845854" y="2930435"/>
              <a:ext cx="1144454" cy="14527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8F0CB1B-8572-6C4C-EC5D-33B4AFAB2DF2}"/>
                </a:ext>
              </a:extLst>
            </p:cNvPr>
            <p:cNvSpPr/>
            <p:nvPr/>
          </p:nvSpPr>
          <p:spPr>
            <a:xfrm>
              <a:off x="7811899" y="4070136"/>
              <a:ext cx="2110314" cy="22590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Right Arrow 11">
            <a:extLst>
              <a:ext uri="{FF2B5EF4-FFF2-40B4-BE49-F238E27FC236}">
                <a16:creationId xmlns:a16="http://schemas.microsoft.com/office/drawing/2014/main" id="{7149088E-244C-D123-3E96-2E14038102AB}"/>
              </a:ext>
            </a:extLst>
          </p:cNvPr>
          <p:cNvSpPr/>
          <p:nvPr/>
        </p:nvSpPr>
        <p:spPr>
          <a:xfrm>
            <a:off x="823975" y="4999021"/>
            <a:ext cx="425693" cy="363776"/>
          </a:xfrm>
          <a:prstGeom prst="rightArrow">
            <a:avLst/>
          </a:prstGeom>
          <a:solidFill>
            <a:srgbClr val="4F8CB5"/>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PH" sz="2000">
              <a:solidFill>
                <a:schemeClr val="tx1"/>
              </a:solidFill>
            </a:endParaRPr>
          </a:p>
        </p:txBody>
      </p:sp>
      <p:sp>
        <p:nvSpPr>
          <p:cNvPr id="21" name="TextBox 20">
            <a:extLst>
              <a:ext uri="{FF2B5EF4-FFF2-40B4-BE49-F238E27FC236}">
                <a16:creationId xmlns:a16="http://schemas.microsoft.com/office/drawing/2014/main" id="{52026F38-E9BD-38E8-3181-7BE44B7177D2}"/>
              </a:ext>
            </a:extLst>
          </p:cNvPr>
          <p:cNvSpPr txBox="1"/>
          <p:nvPr/>
        </p:nvSpPr>
        <p:spPr>
          <a:xfrm>
            <a:off x="1249668" y="4899050"/>
            <a:ext cx="5628767" cy="1107996"/>
          </a:xfrm>
          <a:prstGeom prst="rect">
            <a:avLst/>
          </a:prstGeom>
          <a:noFill/>
        </p:spPr>
        <p:txBody>
          <a:bodyPr wrap="square">
            <a:spAutoFit/>
          </a:bodyPr>
          <a:lstStyle/>
          <a:p>
            <a:pPr eaLnBrk="1" hangingPunct="1">
              <a:defRPr/>
            </a:pPr>
            <a:r>
              <a:rPr lang="en-PH" sz="2200" dirty="0">
                <a:latin typeface="+mn-lt"/>
                <a:cs typeface="+mn-cs"/>
              </a:rPr>
              <a:t>You will now see the total number of malaria cases per barangay represented on the map in graduated colors</a:t>
            </a:r>
          </a:p>
        </p:txBody>
      </p:sp>
    </p:spTree>
    <p:extLst>
      <p:ext uri="{BB962C8B-B14F-4D97-AF65-F5344CB8AC3E}">
        <p14:creationId xmlns:p14="http://schemas.microsoft.com/office/powerpoint/2010/main" val="1406609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7B6A5733-D642-BA54-5FBF-E82CE290B7E0}"/>
              </a:ext>
            </a:extLst>
          </p:cNvPr>
          <p:cNvSpPr txBox="1">
            <a:spLocks/>
          </p:cNvSpPr>
          <p:nvPr/>
        </p:nvSpPr>
        <p:spPr bwMode="auto">
          <a:xfrm>
            <a:off x="0" y="17466"/>
            <a:ext cx="12192000" cy="693737"/>
          </a:xfrm>
          <a:prstGeom prst="rect">
            <a:avLst/>
          </a:prstGeom>
        </p:spPr>
        <p:txBody>
          <a:bodyPr vert="horz" lIns="91440" tIns="45720" rIns="91440" bIns="45720" rtlCol="0" anchor="ctr">
            <a:normAutofit/>
          </a:bodyPr>
          <a:lstStyle>
            <a:defPPr>
              <a:defRPr lang="en-US"/>
            </a:defPPr>
            <a:lvl1pPr algn="ctr" defTabSz="685800">
              <a:lnSpc>
                <a:spcPct val="90000"/>
              </a:lnSpc>
              <a:spcBef>
                <a:spcPct val="0"/>
              </a:spcBef>
              <a:buNone/>
              <a:defRPr sz="3200" b="1">
                <a:solidFill>
                  <a:srgbClr val="002147"/>
                </a:solidFill>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r>
              <a:rPr lang="en-PH" altLang="en-US" dirty="0"/>
              <a:t>Creating thematic map – Mode of representation</a:t>
            </a:r>
          </a:p>
        </p:txBody>
      </p:sp>
      <p:sp>
        <p:nvSpPr>
          <p:cNvPr id="2" name="Title 1">
            <a:extLst>
              <a:ext uri="{FF2B5EF4-FFF2-40B4-BE49-F238E27FC236}">
                <a16:creationId xmlns:a16="http://schemas.microsoft.com/office/drawing/2014/main" id="{73895787-6C0D-9FC8-4089-F8CFA1D3ACA5}"/>
              </a:ext>
            </a:extLst>
          </p:cNvPr>
          <p:cNvSpPr txBox="1">
            <a:spLocks/>
          </p:cNvSpPr>
          <p:nvPr/>
        </p:nvSpPr>
        <p:spPr bwMode="auto">
          <a:xfrm>
            <a:off x="533214" y="1007612"/>
            <a:ext cx="4356786" cy="3550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defPPr>
              <a:defRPr lang="en-US"/>
            </a:defPPr>
            <a:lvl1pPr>
              <a:lnSpc>
                <a:spcPct val="90000"/>
              </a:lnSpc>
              <a:defRPr sz="2200">
                <a:latin typeface="Calibri" pitchFamily="34" charset="0"/>
                <a:cs typeface="Calibri" pitchFamily="34" charset="0"/>
              </a:defRPr>
            </a:lvl1pPr>
            <a:lvl2pPr marL="742950" indent="-285750">
              <a:defRPr>
                <a:latin typeface="Calibri" pitchFamily="34" charset="0"/>
                <a:cs typeface="Arial" charset="0"/>
              </a:defRPr>
            </a:lvl2pPr>
            <a:lvl3pPr marL="1143000" indent="-228600">
              <a:defRPr>
                <a:latin typeface="Calibri" pitchFamily="34" charset="0"/>
                <a:cs typeface="Arial" charset="0"/>
              </a:defRPr>
            </a:lvl3pPr>
            <a:lvl4pPr marL="1600200" indent="-228600">
              <a:defRPr>
                <a:latin typeface="Calibri" pitchFamily="34" charset="0"/>
                <a:cs typeface="Arial" charset="0"/>
              </a:defRPr>
            </a:lvl4pPr>
            <a:lvl5pPr marL="2057400" indent="-228600">
              <a:defRPr>
                <a:latin typeface="Calibri" pitchFamily="34" charset="0"/>
                <a:cs typeface="Arial" charset="0"/>
              </a:defRPr>
            </a:lvl5pPr>
            <a:lvl6pPr marL="2514600" indent="-228600" eaLnBrk="0" fontAlgn="base" hangingPunct="0">
              <a:spcBef>
                <a:spcPct val="0"/>
              </a:spcBef>
              <a:spcAft>
                <a:spcPct val="0"/>
              </a:spcAft>
              <a:defRPr>
                <a:latin typeface="Calibri" pitchFamily="34" charset="0"/>
                <a:cs typeface="Arial" charset="0"/>
              </a:defRPr>
            </a:lvl6pPr>
            <a:lvl7pPr marL="2971800" indent="-228600" eaLnBrk="0" fontAlgn="base" hangingPunct="0">
              <a:spcBef>
                <a:spcPct val="0"/>
              </a:spcBef>
              <a:spcAft>
                <a:spcPct val="0"/>
              </a:spcAft>
              <a:defRPr>
                <a:latin typeface="Calibri" pitchFamily="34" charset="0"/>
                <a:cs typeface="Arial" charset="0"/>
              </a:defRPr>
            </a:lvl7pPr>
            <a:lvl8pPr marL="3429000" indent="-228600" eaLnBrk="0" fontAlgn="base" hangingPunct="0">
              <a:spcBef>
                <a:spcPct val="0"/>
              </a:spcBef>
              <a:spcAft>
                <a:spcPct val="0"/>
              </a:spcAft>
              <a:defRPr>
                <a:latin typeface="Calibri" pitchFamily="34" charset="0"/>
                <a:cs typeface="Arial" charset="0"/>
              </a:defRPr>
            </a:lvl8pPr>
            <a:lvl9pPr marL="3886200" indent="-228600" eaLnBrk="0" fontAlgn="base" hangingPunct="0">
              <a:spcBef>
                <a:spcPct val="0"/>
              </a:spcBef>
              <a:spcAft>
                <a:spcPct val="0"/>
              </a:spcAft>
              <a:defRPr>
                <a:latin typeface="Calibri" pitchFamily="34" charset="0"/>
                <a:cs typeface="Arial" charset="0"/>
              </a:defRPr>
            </a:lvl9pPr>
          </a:lstStyle>
          <a:p>
            <a:r>
              <a:rPr lang="en-PH" altLang="en-US" dirty="0"/>
              <a:t>To create proportional symbols:</a:t>
            </a:r>
          </a:p>
        </p:txBody>
      </p:sp>
      <p:grpSp>
        <p:nvGrpSpPr>
          <p:cNvPr id="11" name="Group 10">
            <a:extLst>
              <a:ext uri="{FF2B5EF4-FFF2-40B4-BE49-F238E27FC236}">
                <a16:creationId xmlns:a16="http://schemas.microsoft.com/office/drawing/2014/main" id="{8C78F527-1231-87DE-6B76-5348518B9E59}"/>
              </a:ext>
            </a:extLst>
          </p:cNvPr>
          <p:cNvGrpSpPr/>
          <p:nvPr/>
        </p:nvGrpSpPr>
        <p:grpSpPr>
          <a:xfrm>
            <a:off x="5125223" y="1711689"/>
            <a:ext cx="6767894" cy="3685923"/>
            <a:chOff x="5125223" y="1711689"/>
            <a:chExt cx="6767894" cy="3685923"/>
          </a:xfrm>
        </p:grpSpPr>
        <p:grpSp>
          <p:nvGrpSpPr>
            <p:cNvPr id="10" name="Group 9">
              <a:extLst>
                <a:ext uri="{FF2B5EF4-FFF2-40B4-BE49-F238E27FC236}">
                  <a16:creationId xmlns:a16="http://schemas.microsoft.com/office/drawing/2014/main" id="{135F67F4-64CF-FB95-4A0B-305FC2B2AF26}"/>
                </a:ext>
              </a:extLst>
            </p:cNvPr>
            <p:cNvGrpSpPr/>
            <p:nvPr/>
          </p:nvGrpSpPr>
          <p:grpSpPr>
            <a:xfrm>
              <a:off x="5125223" y="1711689"/>
              <a:ext cx="6767894" cy="3599380"/>
              <a:chOff x="5125223" y="1711689"/>
              <a:chExt cx="6767894" cy="3599380"/>
            </a:xfrm>
          </p:grpSpPr>
          <p:pic>
            <p:nvPicPr>
              <p:cNvPr id="8" name="Picture 7">
                <a:extLst>
                  <a:ext uri="{FF2B5EF4-FFF2-40B4-BE49-F238E27FC236}">
                    <a16:creationId xmlns:a16="http://schemas.microsoft.com/office/drawing/2014/main" id="{2B726DE4-CA82-FC0F-A75E-2CA4028E4ABF}"/>
                  </a:ext>
                </a:extLst>
              </p:cNvPr>
              <p:cNvPicPr>
                <a:picLocks noChangeAspect="1"/>
              </p:cNvPicPr>
              <p:nvPr/>
            </p:nvPicPr>
            <p:blipFill>
              <a:blip r:embed="rId2"/>
              <a:stretch>
                <a:fillRect/>
              </a:stretch>
            </p:blipFill>
            <p:spPr>
              <a:xfrm>
                <a:off x="5125223" y="1711689"/>
                <a:ext cx="6767894" cy="3599380"/>
              </a:xfrm>
              <a:prstGeom prst="rect">
                <a:avLst/>
              </a:prstGeom>
            </p:spPr>
          </p:pic>
          <p:sp>
            <p:nvSpPr>
              <p:cNvPr id="4" name="Rectangle 3">
                <a:extLst>
                  <a:ext uri="{FF2B5EF4-FFF2-40B4-BE49-F238E27FC236}">
                    <a16:creationId xmlns:a16="http://schemas.microsoft.com/office/drawing/2014/main" id="{8C7FD286-26F1-F727-878D-51F24B955966}"/>
                  </a:ext>
                </a:extLst>
              </p:cNvPr>
              <p:cNvSpPr/>
              <p:nvPr/>
            </p:nvSpPr>
            <p:spPr>
              <a:xfrm>
                <a:off x="6406777" y="1780016"/>
                <a:ext cx="45719" cy="120502"/>
              </a:xfrm>
              <a:prstGeom prst="rect">
                <a:avLst/>
              </a:prstGeom>
              <a:solidFill>
                <a:srgbClr val="EEF5F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Oval 4">
              <a:extLst>
                <a:ext uri="{FF2B5EF4-FFF2-40B4-BE49-F238E27FC236}">
                  <a16:creationId xmlns:a16="http://schemas.microsoft.com/office/drawing/2014/main" id="{6EE4038E-EB0C-06D4-8958-9113CA5C3804}"/>
                </a:ext>
              </a:extLst>
            </p:cNvPr>
            <p:cNvSpPr/>
            <p:nvPr/>
          </p:nvSpPr>
          <p:spPr>
            <a:xfrm>
              <a:off x="10194684" y="3414102"/>
              <a:ext cx="288032" cy="31962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2C662366-B79E-25DB-6D55-C6B71F673C90}"/>
                </a:ext>
              </a:extLst>
            </p:cNvPr>
            <p:cNvSpPr/>
            <p:nvPr/>
          </p:nvSpPr>
          <p:spPr>
            <a:xfrm>
              <a:off x="10194684" y="5077984"/>
              <a:ext cx="792088" cy="31962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itle 1">
            <a:extLst>
              <a:ext uri="{FF2B5EF4-FFF2-40B4-BE49-F238E27FC236}">
                <a16:creationId xmlns:a16="http://schemas.microsoft.com/office/drawing/2014/main" id="{5BC58EF3-0ED9-F76D-CEC6-818121AB0528}"/>
              </a:ext>
            </a:extLst>
          </p:cNvPr>
          <p:cNvSpPr txBox="1">
            <a:spLocks/>
          </p:cNvSpPr>
          <p:nvPr/>
        </p:nvSpPr>
        <p:spPr bwMode="auto">
          <a:xfrm>
            <a:off x="712507" y="1644100"/>
            <a:ext cx="4356786" cy="2743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marL="457200" indent="-360000" eaLnBrk="0" fontAlgn="base" hangingPunct="0">
              <a:lnSpc>
                <a:spcPct val="90000"/>
              </a:lnSpc>
              <a:spcAft>
                <a:spcPts val="1800"/>
              </a:spcAft>
              <a:buFont typeface="Arial" charset="0"/>
              <a:buAutoNum type="arabicPeriod"/>
              <a:defRPr/>
            </a:pPr>
            <a:r>
              <a:rPr lang="en-PH" altLang="en-US" sz="2200" dirty="0">
                <a:latin typeface="+mn-lt"/>
                <a:cs typeface="+mn-cs"/>
              </a:rPr>
              <a:t>Open the Properties dialog box of the </a:t>
            </a:r>
            <a:r>
              <a:rPr lang="en-PH" altLang="en-US" sz="2200" dirty="0" err="1">
                <a:latin typeface="+mn-lt"/>
                <a:cs typeface="+mn-cs"/>
              </a:rPr>
              <a:t>HF_Location</a:t>
            </a:r>
            <a:r>
              <a:rPr lang="en-PH" altLang="en-US" sz="2200" dirty="0">
                <a:latin typeface="+mn-lt"/>
                <a:cs typeface="+mn-cs"/>
              </a:rPr>
              <a:t> shapefile and go to the </a:t>
            </a:r>
            <a:r>
              <a:rPr lang="en-PH" altLang="en-US" sz="2200" i="1" dirty="0">
                <a:latin typeface="+mn-lt"/>
                <a:cs typeface="+mn-cs"/>
              </a:rPr>
              <a:t>Symbology</a:t>
            </a:r>
            <a:r>
              <a:rPr lang="en-PH" altLang="en-US" sz="2200" dirty="0">
                <a:latin typeface="+mn-lt"/>
                <a:cs typeface="+mn-cs"/>
              </a:rPr>
              <a:t> tab.</a:t>
            </a:r>
          </a:p>
          <a:p>
            <a:pPr marL="457200" indent="-360000" eaLnBrk="0" fontAlgn="base" hangingPunct="0">
              <a:lnSpc>
                <a:spcPct val="90000"/>
              </a:lnSpc>
              <a:spcAft>
                <a:spcPts val="1800"/>
              </a:spcAft>
              <a:buFont typeface="Arial" charset="0"/>
              <a:buAutoNum type="arabicPeriod"/>
              <a:defRPr/>
            </a:pPr>
            <a:r>
              <a:rPr lang="en-PH" altLang="en-US" sz="2200" dirty="0">
                <a:latin typeface="+mn-lt"/>
                <a:cs typeface="+mn-cs"/>
              </a:rPr>
              <a:t>Click the dropdown menu beside the Size field and choose </a:t>
            </a:r>
            <a:r>
              <a:rPr lang="en-PH" altLang="en-US" sz="2200" i="1" dirty="0">
                <a:latin typeface="+mn-lt"/>
                <a:cs typeface="+mn-cs"/>
              </a:rPr>
              <a:t>Assistant…</a:t>
            </a:r>
          </a:p>
        </p:txBody>
      </p:sp>
    </p:spTree>
    <p:extLst>
      <p:ext uri="{BB962C8B-B14F-4D97-AF65-F5344CB8AC3E}">
        <p14:creationId xmlns:p14="http://schemas.microsoft.com/office/powerpoint/2010/main" val="9722162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B1DC141-C4CC-3F37-0BA5-1605C8544920}"/>
              </a:ext>
            </a:extLst>
          </p:cNvPr>
          <p:cNvPicPr>
            <a:picLocks noChangeAspect="1"/>
          </p:cNvPicPr>
          <p:nvPr/>
        </p:nvPicPr>
        <p:blipFill>
          <a:blip r:embed="rId2"/>
          <a:stretch>
            <a:fillRect/>
          </a:stretch>
        </p:blipFill>
        <p:spPr>
          <a:xfrm>
            <a:off x="7076606" y="1189194"/>
            <a:ext cx="4285300" cy="4102390"/>
          </a:xfrm>
          <a:prstGeom prst="rect">
            <a:avLst/>
          </a:prstGeom>
          <a:ln>
            <a:solidFill>
              <a:schemeClr val="tx1"/>
            </a:solidFill>
          </a:ln>
        </p:spPr>
      </p:pic>
      <p:sp>
        <p:nvSpPr>
          <p:cNvPr id="7" name="Title 1">
            <a:extLst>
              <a:ext uri="{FF2B5EF4-FFF2-40B4-BE49-F238E27FC236}">
                <a16:creationId xmlns:a16="http://schemas.microsoft.com/office/drawing/2014/main" id="{7B6A5733-D642-BA54-5FBF-E82CE290B7E0}"/>
              </a:ext>
            </a:extLst>
          </p:cNvPr>
          <p:cNvSpPr txBox="1">
            <a:spLocks/>
          </p:cNvSpPr>
          <p:nvPr/>
        </p:nvSpPr>
        <p:spPr bwMode="auto">
          <a:xfrm>
            <a:off x="0" y="17466"/>
            <a:ext cx="12192000" cy="693737"/>
          </a:xfrm>
          <a:prstGeom prst="rect">
            <a:avLst/>
          </a:prstGeom>
        </p:spPr>
        <p:txBody>
          <a:bodyPr vert="horz" lIns="91440" tIns="45720" rIns="91440" bIns="45720" rtlCol="0" anchor="ctr">
            <a:normAutofit/>
          </a:bodyPr>
          <a:lstStyle>
            <a:defPPr>
              <a:defRPr lang="en-US"/>
            </a:defPPr>
            <a:lvl1pPr algn="ctr" defTabSz="685800">
              <a:lnSpc>
                <a:spcPct val="90000"/>
              </a:lnSpc>
              <a:spcBef>
                <a:spcPct val="0"/>
              </a:spcBef>
              <a:buNone/>
              <a:defRPr sz="3200" b="1">
                <a:solidFill>
                  <a:srgbClr val="002147"/>
                </a:solidFill>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r>
              <a:rPr lang="en-PH" altLang="en-US" dirty="0"/>
              <a:t>Creating thematic map – Mode of representation</a:t>
            </a:r>
          </a:p>
        </p:txBody>
      </p:sp>
      <p:sp>
        <p:nvSpPr>
          <p:cNvPr id="3" name="Title 1">
            <a:extLst>
              <a:ext uri="{FF2B5EF4-FFF2-40B4-BE49-F238E27FC236}">
                <a16:creationId xmlns:a16="http://schemas.microsoft.com/office/drawing/2014/main" id="{5C5D2E8B-6F4C-C234-F1B4-92938BE2DF21}"/>
              </a:ext>
            </a:extLst>
          </p:cNvPr>
          <p:cNvSpPr txBox="1">
            <a:spLocks/>
          </p:cNvSpPr>
          <p:nvPr/>
        </p:nvSpPr>
        <p:spPr bwMode="auto">
          <a:xfrm>
            <a:off x="695325" y="1001328"/>
            <a:ext cx="6177391" cy="4392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marL="457200" indent="-360000">
              <a:lnSpc>
                <a:spcPct val="90000"/>
              </a:lnSpc>
              <a:spcAft>
                <a:spcPts val="1200"/>
              </a:spcAft>
              <a:buFont typeface="+mj-lt"/>
              <a:buAutoNum type="arabicPeriod" startAt="3"/>
            </a:pPr>
            <a:r>
              <a:rPr lang="en-PH" altLang="en-US" sz="2200" dirty="0">
                <a:cs typeface="Arial" panose="020B0604020202020204" pitchFamily="34" charset="0"/>
              </a:rPr>
              <a:t>In the Input section, choose the column you would like to symbolize in the </a:t>
            </a:r>
            <a:r>
              <a:rPr lang="en-PH" altLang="en-US" sz="2200" i="1" dirty="0">
                <a:cs typeface="Arial" panose="020B0604020202020204" pitchFamily="34" charset="0"/>
              </a:rPr>
              <a:t>Source</a:t>
            </a:r>
            <a:r>
              <a:rPr lang="en-PH" altLang="en-US" sz="2200" dirty="0">
                <a:cs typeface="Arial" panose="020B0604020202020204" pitchFamily="34" charset="0"/>
              </a:rPr>
              <a:t> field.</a:t>
            </a:r>
          </a:p>
          <a:p>
            <a:pPr marL="457200" indent="-360000">
              <a:lnSpc>
                <a:spcPct val="90000"/>
              </a:lnSpc>
              <a:spcAft>
                <a:spcPts val="1200"/>
              </a:spcAft>
              <a:buFont typeface="+mj-lt"/>
              <a:buAutoNum type="arabicPeriod" startAt="3"/>
            </a:pPr>
            <a:r>
              <a:rPr lang="en-PH" altLang="en-US" sz="2200" dirty="0">
                <a:cs typeface="Arial" panose="020B0604020202020204" pitchFamily="34" charset="0"/>
              </a:rPr>
              <a:t>Click the </a:t>
            </a:r>
            <a:r>
              <a:rPr lang="en-PH" altLang="en-US" sz="2200" i="1" dirty="0">
                <a:cs typeface="Arial" panose="020B0604020202020204" pitchFamily="34" charset="0"/>
              </a:rPr>
              <a:t>Refresh</a:t>
            </a:r>
            <a:r>
              <a:rPr lang="en-PH" altLang="en-US" sz="2200" dirty="0">
                <a:cs typeface="Arial" panose="020B0604020202020204" pitchFamily="34" charset="0"/>
              </a:rPr>
              <a:t> button         for the field values to appear.</a:t>
            </a:r>
          </a:p>
          <a:p>
            <a:pPr marL="457200" indent="-360000">
              <a:lnSpc>
                <a:spcPct val="90000"/>
              </a:lnSpc>
              <a:spcAft>
                <a:spcPts val="1200"/>
              </a:spcAft>
              <a:buFont typeface="+mj-lt"/>
              <a:buAutoNum type="arabicPeriod" startAt="3"/>
            </a:pPr>
            <a:r>
              <a:rPr lang="en-PH" altLang="en-US" sz="2200" dirty="0">
                <a:cs typeface="Arial" panose="020B0604020202020204" pitchFamily="34" charset="0"/>
              </a:rPr>
              <a:t>In the Output section, put the minimum and maximum size you would like for your symbol.</a:t>
            </a:r>
          </a:p>
          <a:p>
            <a:pPr marL="457200" indent="-360000">
              <a:lnSpc>
                <a:spcPct val="90000"/>
              </a:lnSpc>
              <a:spcAft>
                <a:spcPts val="1200"/>
              </a:spcAft>
              <a:buFont typeface="+mj-lt"/>
              <a:buAutoNum type="arabicPeriod" startAt="3"/>
            </a:pPr>
            <a:r>
              <a:rPr lang="en-PH" altLang="en-US" sz="2200" dirty="0">
                <a:cs typeface="Arial" panose="020B0604020202020204" pitchFamily="34" charset="0"/>
              </a:rPr>
              <a:t>In the Scale method field, choose </a:t>
            </a:r>
            <a:r>
              <a:rPr lang="en-PH" altLang="en-US" sz="2200" i="1" dirty="0">
                <a:cs typeface="Arial" panose="020B0604020202020204" pitchFamily="34" charset="0"/>
              </a:rPr>
              <a:t>Radius</a:t>
            </a:r>
            <a:r>
              <a:rPr lang="en-PH" altLang="en-US" sz="2200" dirty="0">
                <a:cs typeface="Arial" panose="020B0604020202020204" pitchFamily="34" charset="0"/>
              </a:rPr>
              <a:t>.</a:t>
            </a:r>
          </a:p>
          <a:p>
            <a:pPr marL="457200" indent="-360000">
              <a:lnSpc>
                <a:spcPct val="90000"/>
              </a:lnSpc>
              <a:spcAft>
                <a:spcPts val="1200"/>
              </a:spcAft>
              <a:buFont typeface="+mj-lt"/>
              <a:buAutoNum type="arabicPeriod" startAt="3"/>
            </a:pPr>
            <a:r>
              <a:rPr lang="en-PH" altLang="en-US" sz="2200" dirty="0">
                <a:cs typeface="Arial" panose="020B0604020202020204" pitchFamily="34" charset="0"/>
              </a:rPr>
              <a:t>Click </a:t>
            </a:r>
            <a:r>
              <a:rPr lang="en-PH" altLang="en-US" sz="2200" i="1" dirty="0">
                <a:cs typeface="Arial" panose="020B0604020202020204" pitchFamily="34" charset="0"/>
              </a:rPr>
              <a:t>OK</a:t>
            </a:r>
            <a:r>
              <a:rPr lang="en-PH" altLang="en-US" sz="2200" dirty="0">
                <a:cs typeface="Arial" panose="020B0604020202020204" pitchFamily="34" charset="0"/>
              </a:rPr>
              <a:t>.</a:t>
            </a:r>
          </a:p>
          <a:p>
            <a:pPr marL="457200" indent="-360000">
              <a:lnSpc>
                <a:spcPct val="90000"/>
              </a:lnSpc>
              <a:spcAft>
                <a:spcPts val="1200"/>
              </a:spcAft>
              <a:buFont typeface="+mj-lt"/>
              <a:buAutoNum type="arabicPeriod" startAt="3"/>
            </a:pPr>
            <a:r>
              <a:rPr lang="en-PH" altLang="en-US" sz="2200" dirty="0">
                <a:cs typeface="Arial" panose="020B0604020202020204" pitchFamily="34" charset="0"/>
              </a:rPr>
              <a:t>Click </a:t>
            </a:r>
            <a:r>
              <a:rPr lang="en-PH" altLang="en-US" sz="2200" i="1" dirty="0">
                <a:cs typeface="Arial" panose="020B0604020202020204" pitchFamily="34" charset="0"/>
              </a:rPr>
              <a:t>OK</a:t>
            </a:r>
            <a:r>
              <a:rPr lang="en-PH" altLang="en-US" sz="2200" dirty="0">
                <a:cs typeface="Arial" panose="020B0604020202020204" pitchFamily="34" charset="0"/>
              </a:rPr>
              <a:t> in the Layer Properties dialog box.</a:t>
            </a:r>
          </a:p>
        </p:txBody>
      </p:sp>
      <p:pic>
        <p:nvPicPr>
          <p:cNvPr id="10" name="Picture 9">
            <a:extLst>
              <a:ext uri="{FF2B5EF4-FFF2-40B4-BE49-F238E27FC236}">
                <a16:creationId xmlns:a16="http://schemas.microsoft.com/office/drawing/2014/main" id="{727B1D3E-C715-D1FB-EB11-E0F31243AC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76873" y="1777321"/>
            <a:ext cx="323850" cy="323850"/>
          </a:xfrm>
          <a:prstGeom prst="rect">
            <a:avLst/>
          </a:prstGeom>
        </p:spPr>
      </p:pic>
      <p:sp>
        <p:nvSpPr>
          <p:cNvPr id="11" name="Right Arrow 11">
            <a:extLst>
              <a:ext uri="{FF2B5EF4-FFF2-40B4-BE49-F238E27FC236}">
                <a16:creationId xmlns:a16="http://schemas.microsoft.com/office/drawing/2014/main" id="{D42AC5DD-A4B9-D2DB-6B08-FE335A567B08}"/>
              </a:ext>
            </a:extLst>
          </p:cNvPr>
          <p:cNvSpPr/>
          <p:nvPr/>
        </p:nvSpPr>
        <p:spPr>
          <a:xfrm>
            <a:off x="833703" y="5543772"/>
            <a:ext cx="425693" cy="363776"/>
          </a:xfrm>
          <a:prstGeom prst="rightArrow">
            <a:avLst/>
          </a:prstGeom>
          <a:solidFill>
            <a:srgbClr val="4F8CB5"/>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PH" sz="2000">
              <a:solidFill>
                <a:schemeClr val="tx1"/>
              </a:solidFill>
            </a:endParaRPr>
          </a:p>
        </p:txBody>
      </p:sp>
      <p:sp>
        <p:nvSpPr>
          <p:cNvPr id="12" name="TextBox 11">
            <a:extLst>
              <a:ext uri="{FF2B5EF4-FFF2-40B4-BE49-F238E27FC236}">
                <a16:creationId xmlns:a16="http://schemas.microsoft.com/office/drawing/2014/main" id="{2EA95328-2ECD-69F4-7917-3CFC26AD49D7}"/>
              </a:ext>
            </a:extLst>
          </p:cNvPr>
          <p:cNvSpPr txBox="1"/>
          <p:nvPr/>
        </p:nvSpPr>
        <p:spPr>
          <a:xfrm>
            <a:off x="1259396" y="5443801"/>
            <a:ext cx="10410092" cy="769441"/>
          </a:xfrm>
          <a:prstGeom prst="rect">
            <a:avLst/>
          </a:prstGeom>
          <a:noFill/>
        </p:spPr>
        <p:txBody>
          <a:bodyPr wrap="square">
            <a:spAutoFit/>
          </a:bodyPr>
          <a:lstStyle/>
          <a:p>
            <a:pPr eaLnBrk="1" hangingPunct="1">
              <a:defRPr/>
            </a:pPr>
            <a:r>
              <a:rPr lang="en-PH" sz="2200" dirty="0">
                <a:latin typeface="+mn-lt"/>
                <a:cs typeface="+mn-cs"/>
              </a:rPr>
              <a:t>If your symbols turn out to be too big or too small, you may repeat these steps to change their size</a:t>
            </a:r>
          </a:p>
        </p:txBody>
      </p:sp>
    </p:spTree>
    <p:extLst>
      <p:ext uri="{BB962C8B-B14F-4D97-AF65-F5344CB8AC3E}">
        <p14:creationId xmlns:p14="http://schemas.microsoft.com/office/powerpoint/2010/main" val="30993594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702022" y="757414"/>
            <a:ext cx="10935129" cy="1308156"/>
          </a:xfrm>
          <a:prstGeom prst="rect">
            <a:avLst/>
          </a:prstGeom>
        </p:spPr>
        <p:txBody>
          <a:bodyPr/>
          <a:lst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eaLnBrk="1" hangingPunct="1">
              <a:lnSpc>
                <a:spcPct val="100000"/>
              </a:lnSpc>
              <a:spcBef>
                <a:spcPts val="0"/>
              </a:spcBef>
              <a:spcAft>
                <a:spcPts val="0"/>
              </a:spcAft>
              <a:buNone/>
              <a:defRPr/>
            </a:pPr>
            <a:r>
              <a:rPr lang="en-PH" altLang="zh-CN" sz="2200" dirty="0"/>
              <a:t>The objectives of this exercise are to teach participants how to:</a:t>
            </a:r>
          </a:p>
          <a:p>
            <a:pPr marL="457200" indent="-277813" eaLnBrk="1" hangingPunct="1">
              <a:lnSpc>
                <a:spcPct val="100000"/>
              </a:lnSpc>
              <a:spcBef>
                <a:spcPts val="0"/>
              </a:spcBef>
              <a:spcAft>
                <a:spcPts val="0"/>
              </a:spcAft>
              <a:buFont typeface="Arial" panose="020B0604020202020204" pitchFamily="34" charset="0"/>
              <a:buChar char="•"/>
              <a:defRPr/>
            </a:pPr>
            <a:r>
              <a:rPr lang="en-PH" altLang="zh-CN" sz="2200" dirty="0"/>
              <a:t>Apply the lessons learned from Session 5.1</a:t>
            </a:r>
          </a:p>
          <a:p>
            <a:pPr marL="457200" indent="-277813" eaLnBrk="1" hangingPunct="1">
              <a:lnSpc>
                <a:spcPct val="100000"/>
              </a:lnSpc>
              <a:spcBef>
                <a:spcPts val="0"/>
              </a:spcBef>
              <a:spcAft>
                <a:spcPts val="0"/>
              </a:spcAft>
              <a:buFont typeface="Arial" panose="020B0604020202020204" pitchFamily="34" charset="0"/>
              <a:buChar char="•"/>
              <a:defRPr/>
            </a:pPr>
            <a:r>
              <a:rPr lang="en-PH" altLang="zh-CN" sz="2200" dirty="0"/>
              <a:t>Prepare geospatial data for use in GIS software (QGIS)</a:t>
            </a:r>
          </a:p>
        </p:txBody>
      </p:sp>
      <p:sp>
        <p:nvSpPr>
          <p:cNvPr id="2" name="Title 1">
            <a:extLst>
              <a:ext uri="{FF2B5EF4-FFF2-40B4-BE49-F238E27FC236}">
                <a16:creationId xmlns:a16="http://schemas.microsoft.com/office/drawing/2014/main" id="{727257CE-34F8-6A8A-71BA-9B0AFB47F614}"/>
              </a:ext>
            </a:extLst>
          </p:cNvPr>
          <p:cNvSpPr txBox="1">
            <a:spLocks/>
          </p:cNvSpPr>
          <p:nvPr/>
        </p:nvSpPr>
        <p:spPr bwMode="auto">
          <a:xfrm>
            <a:off x="0" y="17466"/>
            <a:ext cx="12192000" cy="693737"/>
          </a:xfrm>
          <a:prstGeom prst="rect">
            <a:avLst/>
          </a:prstGeom>
        </p:spPr>
        <p:txBody>
          <a:bodyPr vert="horz" lIns="91440" tIns="45720" rIns="91440" bIns="45720" rtlCol="0" anchor="ctr">
            <a:normAutofit/>
          </a:bodyPr>
          <a:lstStyle>
            <a:defPPr>
              <a:defRPr lang="en-US"/>
            </a:defPPr>
            <a:lvl1pPr algn="ctr" defTabSz="685800">
              <a:lnSpc>
                <a:spcPct val="90000"/>
              </a:lnSpc>
              <a:spcBef>
                <a:spcPct val="0"/>
              </a:spcBef>
              <a:buNone/>
              <a:defRPr sz="3200" b="1">
                <a:solidFill>
                  <a:srgbClr val="002147"/>
                </a:solidFill>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r>
              <a:rPr lang="en-US" dirty="0"/>
              <a:t>Objectives</a:t>
            </a:r>
            <a:endParaRPr lang="en-PH" altLang="en-US" dirty="0"/>
          </a:p>
        </p:txBody>
      </p:sp>
      <p:sp>
        <p:nvSpPr>
          <p:cNvPr id="3" name="Content Placeholder 2"/>
          <p:cNvSpPr txBox="1">
            <a:spLocks/>
          </p:cNvSpPr>
          <p:nvPr/>
        </p:nvSpPr>
        <p:spPr>
          <a:xfrm>
            <a:off x="702438" y="2634899"/>
            <a:ext cx="10934713" cy="2006769"/>
          </a:xfrm>
          <a:prstGeom prst="rect">
            <a:avLst/>
          </a:prstGeom>
        </p:spPr>
        <p:txBody>
          <a:bodyPr/>
          <a:lst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eaLnBrk="1" hangingPunct="1">
              <a:spcBef>
                <a:spcPts val="0"/>
              </a:spcBef>
              <a:spcAft>
                <a:spcPts val="1800"/>
              </a:spcAft>
              <a:buNone/>
              <a:defRPr/>
            </a:pPr>
            <a:r>
              <a:rPr lang="en-PH" altLang="zh-CN" sz="2200" dirty="0"/>
              <a:t>Although the modules in the HIS Geo-enabling Course can be taken separately, it is recommended for participants of Module 5 to go through Module 4, particularly Session 4.3 and Exercise 4.B beforehand.</a:t>
            </a:r>
          </a:p>
          <a:p>
            <a:pPr marL="0" indent="0" eaLnBrk="1" hangingPunct="1">
              <a:spcBef>
                <a:spcPts val="0"/>
              </a:spcBef>
              <a:spcAft>
                <a:spcPts val="1800"/>
              </a:spcAft>
              <a:buNone/>
              <a:defRPr/>
            </a:pPr>
            <a:r>
              <a:rPr lang="en-PH" altLang="zh-CN" sz="2200" dirty="0"/>
              <a:t>These session and exercise will provide the necessary background and basic skills needed to be able to complete the present exercise.</a:t>
            </a:r>
          </a:p>
        </p:txBody>
      </p:sp>
      <p:sp>
        <p:nvSpPr>
          <p:cNvPr id="4" name="Title 1">
            <a:extLst>
              <a:ext uri="{FF2B5EF4-FFF2-40B4-BE49-F238E27FC236}">
                <a16:creationId xmlns:a16="http://schemas.microsoft.com/office/drawing/2014/main" id="{61B80A9F-C99C-2733-5082-669320495FA5}"/>
              </a:ext>
            </a:extLst>
          </p:cNvPr>
          <p:cNvSpPr txBox="1">
            <a:spLocks/>
          </p:cNvSpPr>
          <p:nvPr/>
        </p:nvSpPr>
        <p:spPr bwMode="auto">
          <a:xfrm>
            <a:off x="0" y="1980074"/>
            <a:ext cx="12192000" cy="693737"/>
          </a:xfrm>
          <a:prstGeom prst="rect">
            <a:avLst/>
          </a:prstGeom>
        </p:spPr>
        <p:txBody>
          <a:bodyPr vert="horz" lIns="91440" tIns="45720" rIns="91440" bIns="45720" rtlCol="0" anchor="ctr">
            <a:normAutofit/>
          </a:bodyPr>
          <a:lstStyle>
            <a:defPPr>
              <a:defRPr lang="en-US"/>
            </a:defPPr>
            <a:lvl1pPr algn="ctr" defTabSz="685800">
              <a:lnSpc>
                <a:spcPct val="90000"/>
              </a:lnSpc>
              <a:spcBef>
                <a:spcPct val="0"/>
              </a:spcBef>
              <a:buNone/>
              <a:defRPr sz="3200" b="1">
                <a:solidFill>
                  <a:srgbClr val="002147"/>
                </a:solidFill>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r>
              <a:rPr lang="en-US" dirty="0"/>
              <a:t>Recommended background sessions</a:t>
            </a:r>
            <a:endParaRPr lang="en-PH" altLang="en-US" dirty="0"/>
          </a:p>
        </p:txBody>
      </p:sp>
      <p:sp>
        <p:nvSpPr>
          <p:cNvPr id="6" name="Content Placeholder 2"/>
          <p:cNvSpPr txBox="1">
            <a:spLocks/>
          </p:cNvSpPr>
          <p:nvPr/>
        </p:nvSpPr>
        <p:spPr>
          <a:xfrm>
            <a:off x="700184" y="5156270"/>
            <a:ext cx="10936967" cy="1030522"/>
          </a:xfrm>
          <a:prstGeom prst="rect">
            <a:avLst/>
          </a:prstGeom>
        </p:spPr>
        <p:txBody>
          <a:bodyPr/>
          <a:lst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eaLnBrk="1" hangingPunct="1">
              <a:spcBef>
                <a:spcPts val="0"/>
              </a:spcBef>
              <a:spcAft>
                <a:spcPts val="1800"/>
              </a:spcAft>
              <a:buNone/>
              <a:defRPr/>
            </a:pPr>
            <a:r>
              <a:rPr lang="en-PH" altLang="zh-CN" sz="2200" dirty="0"/>
              <a:t>The data used in this exercise are fictitious and created only to facilitate the exercises in this course. The different geospatial objects are not related to any real location or infrastructure in the real world.</a:t>
            </a:r>
            <a:endParaRPr lang="en-PH" altLang="en-US" sz="2200" dirty="0"/>
          </a:p>
        </p:txBody>
      </p:sp>
      <p:sp>
        <p:nvSpPr>
          <p:cNvPr id="7" name="Title 1">
            <a:extLst>
              <a:ext uri="{FF2B5EF4-FFF2-40B4-BE49-F238E27FC236}">
                <a16:creationId xmlns:a16="http://schemas.microsoft.com/office/drawing/2014/main" id="{3958492E-9070-2863-CF5D-4421F1A64F6A}"/>
              </a:ext>
            </a:extLst>
          </p:cNvPr>
          <p:cNvSpPr txBox="1">
            <a:spLocks/>
          </p:cNvSpPr>
          <p:nvPr/>
        </p:nvSpPr>
        <p:spPr bwMode="auto">
          <a:xfrm>
            <a:off x="-1411" y="4678053"/>
            <a:ext cx="12192000" cy="523868"/>
          </a:xfrm>
          <a:prstGeom prst="rect">
            <a:avLst/>
          </a:prstGeom>
        </p:spPr>
        <p:txBody>
          <a:bodyPr vert="horz" lIns="91440" tIns="45720" rIns="91440" bIns="45720" rtlCol="0" anchor="ctr">
            <a:normAutofit lnSpcReduction="10000"/>
          </a:bodyPr>
          <a:lstStyle>
            <a:defPPr>
              <a:defRPr lang="en-US"/>
            </a:defPPr>
            <a:lvl1pPr algn="ctr" defTabSz="685800">
              <a:lnSpc>
                <a:spcPct val="90000"/>
              </a:lnSpc>
              <a:spcBef>
                <a:spcPct val="0"/>
              </a:spcBef>
              <a:buNone/>
              <a:defRPr sz="3200" b="1">
                <a:solidFill>
                  <a:srgbClr val="002147"/>
                </a:solidFill>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r>
              <a:rPr lang="en-US" dirty="0"/>
              <a:t>Exercise Data</a:t>
            </a:r>
            <a:endParaRPr lang="en-PH" altLang="en-US" dirty="0"/>
          </a:p>
        </p:txBody>
      </p:sp>
    </p:spTree>
    <p:extLst>
      <p:ext uri="{BB962C8B-B14F-4D97-AF65-F5344CB8AC3E}">
        <p14:creationId xmlns:p14="http://schemas.microsoft.com/office/powerpoint/2010/main" val="4380591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7B6A5733-D642-BA54-5FBF-E82CE290B7E0}"/>
              </a:ext>
            </a:extLst>
          </p:cNvPr>
          <p:cNvSpPr txBox="1">
            <a:spLocks/>
          </p:cNvSpPr>
          <p:nvPr/>
        </p:nvSpPr>
        <p:spPr bwMode="auto">
          <a:xfrm>
            <a:off x="0" y="17466"/>
            <a:ext cx="12192000" cy="693737"/>
          </a:xfrm>
          <a:prstGeom prst="rect">
            <a:avLst/>
          </a:prstGeom>
        </p:spPr>
        <p:txBody>
          <a:bodyPr vert="horz" lIns="91440" tIns="45720" rIns="91440" bIns="45720" rtlCol="0" anchor="ctr">
            <a:normAutofit/>
          </a:bodyPr>
          <a:lstStyle>
            <a:defPPr>
              <a:defRPr lang="en-US"/>
            </a:defPPr>
            <a:lvl1pPr algn="ctr" defTabSz="685800">
              <a:lnSpc>
                <a:spcPct val="90000"/>
              </a:lnSpc>
              <a:spcBef>
                <a:spcPct val="0"/>
              </a:spcBef>
              <a:buNone/>
              <a:defRPr sz="3200" b="1">
                <a:solidFill>
                  <a:srgbClr val="002147"/>
                </a:solidFill>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r>
              <a:rPr lang="en-PH" altLang="en-US" dirty="0"/>
              <a:t>Creating thematic map – Mode of representation</a:t>
            </a:r>
          </a:p>
        </p:txBody>
      </p:sp>
      <p:sp>
        <p:nvSpPr>
          <p:cNvPr id="4" name="Title 1">
            <a:extLst>
              <a:ext uri="{FF2B5EF4-FFF2-40B4-BE49-F238E27FC236}">
                <a16:creationId xmlns:a16="http://schemas.microsoft.com/office/drawing/2014/main" id="{95155E4A-9303-DE69-4065-9855C0560FBC}"/>
              </a:ext>
            </a:extLst>
          </p:cNvPr>
          <p:cNvSpPr txBox="1">
            <a:spLocks/>
          </p:cNvSpPr>
          <p:nvPr/>
        </p:nvSpPr>
        <p:spPr bwMode="auto">
          <a:xfrm>
            <a:off x="705444" y="997504"/>
            <a:ext cx="11163718" cy="1565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marL="457200" indent="-360000" eaLnBrk="0" fontAlgn="base" hangingPunct="0">
              <a:lnSpc>
                <a:spcPct val="90000"/>
              </a:lnSpc>
              <a:spcAft>
                <a:spcPts val="1200"/>
              </a:spcAft>
              <a:buFont typeface="+mj-lt"/>
              <a:buAutoNum type="arabicPeriod" startAt="9"/>
              <a:defRPr/>
            </a:pPr>
            <a:r>
              <a:rPr lang="en-PH" altLang="en-US" sz="2200" dirty="0">
                <a:latin typeface="+mn-lt"/>
                <a:cs typeface="+mn-cs"/>
              </a:rPr>
              <a:t>Open the Properties dialog box of the </a:t>
            </a:r>
            <a:r>
              <a:rPr lang="en-PH" altLang="en-US" sz="2200" dirty="0" err="1">
                <a:latin typeface="+mn-lt"/>
                <a:cs typeface="+mn-cs"/>
              </a:rPr>
              <a:t>HF_Location</a:t>
            </a:r>
            <a:r>
              <a:rPr lang="en-PH" altLang="en-US" sz="2200" dirty="0">
                <a:latin typeface="+mn-lt"/>
                <a:cs typeface="+mn-cs"/>
              </a:rPr>
              <a:t> shapefile and go to the </a:t>
            </a:r>
            <a:r>
              <a:rPr lang="en-PH" altLang="en-US" sz="2200" i="1" dirty="0">
                <a:latin typeface="+mn-lt"/>
                <a:cs typeface="+mn-cs"/>
              </a:rPr>
              <a:t>Symbology</a:t>
            </a:r>
            <a:r>
              <a:rPr lang="en-PH" altLang="en-US" sz="2200" dirty="0">
                <a:latin typeface="+mn-lt"/>
                <a:cs typeface="+mn-cs"/>
              </a:rPr>
              <a:t> tab.</a:t>
            </a:r>
          </a:p>
          <a:p>
            <a:pPr marL="457200" indent="-360000" eaLnBrk="0" fontAlgn="base" hangingPunct="0">
              <a:lnSpc>
                <a:spcPct val="90000"/>
              </a:lnSpc>
              <a:spcAft>
                <a:spcPts val="1200"/>
              </a:spcAft>
              <a:buFont typeface="+mj-lt"/>
              <a:buAutoNum type="arabicPeriod" startAt="9"/>
              <a:defRPr/>
            </a:pPr>
            <a:r>
              <a:rPr lang="en-PH" altLang="en-US" sz="2200" dirty="0">
                <a:latin typeface="+mn-lt"/>
                <a:cs typeface="+mn-cs"/>
              </a:rPr>
              <a:t>Customize the fill color by clicking on the color field. The Select Color dialog box will open.</a:t>
            </a:r>
          </a:p>
          <a:p>
            <a:pPr marL="457200" indent="-360000" eaLnBrk="0" fontAlgn="base" hangingPunct="0">
              <a:lnSpc>
                <a:spcPct val="90000"/>
              </a:lnSpc>
              <a:spcAft>
                <a:spcPts val="1200"/>
              </a:spcAft>
              <a:buFont typeface="+mj-lt"/>
              <a:buAutoNum type="arabicPeriod" startAt="9"/>
              <a:defRPr/>
            </a:pPr>
            <a:r>
              <a:rPr lang="en-PH" altLang="en-US" sz="2200" dirty="0">
                <a:latin typeface="+mn-lt"/>
                <a:cs typeface="+mn-cs"/>
              </a:rPr>
              <a:t>Choose the appropriate color for the symbol then click </a:t>
            </a:r>
            <a:r>
              <a:rPr lang="en-PH" altLang="en-US" sz="2200" i="1" dirty="0">
                <a:latin typeface="+mn-lt"/>
                <a:cs typeface="+mn-cs"/>
              </a:rPr>
              <a:t>OK</a:t>
            </a:r>
            <a:r>
              <a:rPr lang="en-PH" altLang="en-US" sz="2200" dirty="0">
                <a:latin typeface="+mn-lt"/>
                <a:cs typeface="+mn-cs"/>
              </a:rPr>
              <a:t>.</a:t>
            </a:r>
          </a:p>
        </p:txBody>
      </p:sp>
      <p:grpSp>
        <p:nvGrpSpPr>
          <p:cNvPr id="10" name="Group 9">
            <a:extLst>
              <a:ext uri="{FF2B5EF4-FFF2-40B4-BE49-F238E27FC236}">
                <a16:creationId xmlns:a16="http://schemas.microsoft.com/office/drawing/2014/main" id="{1D231A18-F9DF-0F32-7659-E8DC044E5E31}"/>
              </a:ext>
            </a:extLst>
          </p:cNvPr>
          <p:cNvGrpSpPr/>
          <p:nvPr/>
        </p:nvGrpSpPr>
        <p:grpSpPr>
          <a:xfrm>
            <a:off x="1448154" y="2558446"/>
            <a:ext cx="9200473" cy="2935855"/>
            <a:chOff x="1448154" y="2558446"/>
            <a:chExt cx="9200473" cy="2935855"/>
          </a:xfrm>
        </p:grpSpPr>
        <p:grpSp>
          <p:nvGrpSpPr>
            <p:cNvPr id="8" name="Group 7">
              <a:extLst>
                <a:ext uri="{FF2B5EF4-FFF2-40B4-BE49-F238E27FC236}">
                  <a16:creationId xmlns:a16="http://schemas.microsoft.com/office/drawing/2014/main" id="{A95C2C7C-B18D-FBBF-93C1-F08CA1468EDB}"/>
                </a:ext>
              </a:extLst>
            </p:cNvPr>
            <p:cNvGrpSpPr/>
            <p:nvPr/>
          </p:nvGrpSpPr>
          <p:grpSpPr>
            <a:xfrm>
              <a:off x="1448154" y="2558446"/>
              <a:ext cx="5153684" cy="2082533"/>
              <a:chOff x="1448154" y="2558446"/>
              <a:chExt cx="5153684" cy="2082533"/>
            </a:xfrm>
          </p:grpSpPr>
          <p:pic>
            <p:nvPicPr>
              <p:cNvPr id="2" name="Picture 1">
                <a:extLst>
                  <a:ext uri="{FF2B5EF4-FFF2-40B4-BE49-F238E27FC236}">
                    <a16:creationId xmlns:a16="http://schemas.microsoft.com/office/drawing/2014/main" id="{1B1AC816-D786-DC32-903B-07D82F54D921}"/>
                  </a:ext>
                </a:extLst>
              </p:cNvPr>
              <p:cNvPicPr>
                <a:picLocks noChangeAspect="1"/>
              </p:cNvPicPr>
              <p:nvPr/>
            </p:nvPicPr>
            <p:blipFill>
              <a:blip r:embed="rId2"/>
              <a:stretch>
                <a:fillRect/>
              </a:stretch>
            </p:blipFill>
            <p:spPr>
              <a:xfrm>
                <a:off x="1448154" y="2558446"/>
                <a:ext cx="5153684" cy="2082533"/>
              </a:xfrm>
              <a:prstGeom prst="rect">
                <a:avLst/>
              </a:prstGeom>
              <a:ln>
                <a:solidFill>
                  <a:schemeClr val="tx1"/>
                </a:solidFill>
              </a:ln>
            </p:spPr>
          </p:pic>
          <p:sp>
            <p:nvSpPr>
              <p:cNvPr id="3" name="Rectangle 2">
                <a:extLst>
                  <a:ext uri="{FF2B5EF4-FFF2-40B4-BE49-F238E27FC236}">
                    <a16:creationId xmlns:a16="http://schemas.microsoft.com/office/drawing/2014/main" id="{8EE9AFA2-098D-33FA-78E6-F1C5B40594F4}"/>
                  </a:ext>
                </a:extLst>
              </p:cNvPr>
              <p:cNvSpPr/>
              <p:nvPr/>
            </p:nvSpPr>
            <p:spPr>
              <a:xfrm>
                <a:off x="2614013" y="2586844"/>
                <a:ext cx="45719" cy="120502"/>
              </a:xfrm>
              <a:prstGeom prst="rect">
                <a:avLst/>
              </a:prstGeom>
              <a:solidFill>
                <a:srgbClr val="F3F3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 name="Picture 4">
              <a:extLst>
                <a:ext uri="{FF2B5EF4-FFF2-40B4-BE49-F238E27FC236}">
                  <a16:creationId xmlns:a16="http://schemas.microsoft.com/office/drawing/2014/main" id="{348CE540-45FA-9064-DA2E-C96607222B8C}"/>
                </a:ext>
              </a:extLst>
            </p:cNvPr>
            <p:cNvPicPr>
              <a:picLocks noChangeAspect="1"/>
            </p:cNvPicPr>
            <p:nvPr/>
          </p:nvPicPr>
          <p:blipFill>
            <a:blip r:embed="rId3"/>
            <a:stretch>
              <a:fillRect/>
            </a:stretch>
          </p:blipFill>
          <p:spPr>
            <a:xfrm>
              <a:off x="6510667" y="2804368"/>
              <a:ext cx="4137960" cy="2689933"/>
            </a:xfrm>
            <a:prstGeom prst="rect">
              <a:avLst/>
            </a:prstGeom>
            <a:ln>
              <a:solidFill>
                <a:schemeClr val="tx1"/>
              </a:solidFill>
            </a:ln>
          </p:spPr>
        </p:pic>
        <p:sp>
          <p:nvSpPr>
            <p:cNvPr id="6" name="Rectangle 5">
              <a:extLst>
                <a:ext uri="{FF2B5EF4-FFF2-40B4-BE49-F238E27FC236}">
                  <a16:creationId xmlns:a16="http://schemas.microsoft.com/office/drawing/2014/main" id="{4FA5136D-7F60-71C0-0B25-CFB9287D1429}"/>
                </a:ext>
              </a:extLst>
            </p:cNvPr>
            <p:cNvSpPr/>
            <p:nvPr/>
          </p:nvSpPr>
          <p:spPr>
            <a:xfrm>
              <a:off x="2898468" y="3999094"/>
              <a:ext cx="3531516" cy="25772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Right Arrow 11">
            <a:extLst>
              <a:ext uri="{FF2B5EF4-FFF2-40B4-BE49-F238E27FC236}">
                <a16:creationId xmlns:a16="http://schemas.microsoft.com/office/drawing/2014/main" id="{37CD09C8-2D97-A425-6C10-FBA8D69C6ECE}"/>
              </a:ext>
            </a:extLst>
          </p:cNvPr>
          <p:cNvSpPr/>
          <p:nvPr/>
        </p:nvSpPr>
        <p:spPr>
          <a:xfrm>
            <a:off x="809258" y="5710697"/>
            <a:ext cx="425693" cy="363776"/>
          </a:xfrm>
          <a:prstGeom prst="rightArrow">
            <a:avLst/>
          </a:prstGeom>
          <a:solidFill>
            <a:srgbClr val="4F8CB5"/>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PH" sz="2200">
              <a:solidFill>
                <a:schemeClr val="tx1"/>
              </a:solidFill>
            </a:endParaRPr>
          </a:p>
        </p:txBody>
      </p:sp>
      <p:sp>
        <p:nvSpPr>
          <p:cNvPr id="13" name="TextBox 12">
            <a:extLst>
              <a:ext uri="{FF2B5EF4-FFF2-40B4-BE49-F238E27FC236}">
                <a16:creationId xmlns:a16="http://schemas.microsoft.com/office/drawing/2014/main" id="{54017E95-9B0F-E0FF-9B87-909B3578739E}"/>
              </a:ext>
            </a:extLst>
          </p:cNvPr>
          <p:cNvSpPr txBox="1"/>
          <p:nvPr/>
        </p:nvSpPr>
        <p:spPr>
          <a:xfrm>
            <a:off x="1234951" y="5664516"/>
            <a:ext cx="10410092" cy="430887"/>
          </a:xfrm>
          <a:prstGeom prst="rect">
            <a:avLst/>
          </a:prstGeom>
          <a:noFill/>
        </p:spPr>
        <p:txBody>
          <a:bodyPr wrap="square">
            <a:spAutoFit/>
          </a:bodyPr>
          <a:lstStyle/>
          <a:p>
            <a:pPr eaLnBrk="1" hangingPunct="1">
              <a:defRPr/>
            </a:pPr>
            <a:r>
              <a:rPr lang="en-PH" sz="2200" dirty="0">
                <a:latin typeface="+mn-lt"/>
                <a:cs typeface="+mn-cs"/>
              </a:rPr>
              <a:t>If you would like to change the colors again, just repeat these steps.</a:t>
            </a:r>
          </a:p>
        </p:txBody>
      </p:sp>
    </p:spTree>
    <p:extLst>
      <p:ext uri="{BB962C8B-B14F-4D97-AF65-F5344CB8AC3E}">
        <p14:creationId xmlns:p14="http://schemas.microsoft.com/office/powerpoint/2010/main" val="39676821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7B6A5733-D642-BA54-5FBF-E82CE290B7E0}"/>
              </a:ext>
            </a:extLst>
          </p:cNvPr>
          <p:cNvSpPr txBox="1">
            <a:spLocks/>
          </p:cNvSpPr>
          <p:nvPr/>
        </p:nvSpPr>
        <p:spPr bwMode="auto">
          <a:xfrm>
            <a:off x="0" y="17466"/>
            <a:ext cx="12192000" cy="693737"/>
          </a:xfrm>
          <a:prstGeom prst="rect">
            <a:avLst/>
          </a:prstGeom>
        </p:spPr>
        <p:txBody>
          <a:bodyPr vert="horz" lIns="91440" tIns="45720" rIns="91440" bIns="45720" rtlCol="0" anchor="ctr">
            <a:normAutofit/>
          </a:bodyPr>
          <a:lstStyle>
            <a:defPPr>
              <a:defRPr lang="en-US"/>
            </a:defPPr>
            <a:lvl1pPr algn="ctr" defTabSz="685800">
              <a:lnSpc>
                <a:spcPct val="90000"/>
              </a:lnSpc>
              <a:spcBef>
                <a:spcPct val="0"/>
              </a:spcBef>
              <a:buNone/>
              <a:defRPr sz="3200" b="1">
                <a:solidFill>
                  <a:srgbClr val="002147"/>
                </a:solidFill>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r>
              <a:rPr lang="en-PH" altLang="en-US" dirty="0"/>
              <a:t>Creating thematic map – Mode of representation</a:t>
            </a:r>
          </a:p>
        </p:txBody>
      </p:sp>
      <p:sp>
        <p:nvSpPr>
          <p:cNvPr id="8" name="Title 1">
            <a:extLst>
              <a:ext uri="{FF2B5EF4-FFF2-40B4-BE49-F238E27FC236}">
                <a16:creationId xmlns:a16="http://schemas.microsoft.com/office/drawing/2014/main" id="{A2935844-F220-208E-1204-79DE4FD56559}"/>
              </a:ext>
            </a:extLst>
          </p:cNvPr>
          <p:cNvSpPr txBox="1">
            <a:spLocks/>
          </p:cNvSpPr>
          <p:nvPr/>
        </p:nvSpPr>
        <p:spPr bwMode="auto">
          <a:xfrm>
            <a:off x="530393" y="998896"/>
            <a:ext cx="11145670" cy="543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defPPr>
              <a:defRPr lang="en-US"/>
            </a:defPPr>
            <a:lvl1pPr>
              <a:lnSpc>
                <a:spcPct val="90000"/>
              </a:lnSpc>
              <a:defRPr sz="2200">
                <a:latin typeface="Calibri" pitchFamily="34" charset="0"/>
                <a:cs typeface="Calibri" pitchFamily="34" charset="0"/>
              </a:defRPr>
            </a:lvl1pPr>
            <a:lvl2pPr marL="742950" indent="-285750">
              <a:defRPr>
                <a:latin typeface="Calibri" pitchFamily="34" charset="0"/>
                <a:cs typeface="Arial" charset="0"/>
              </a:defRPr>
            </a:lvl2pPr>
            <a:lvl3pPr marL="1143000" indent="-228600">
              <a:defRPr>
                <a:latin typeface="Calibri" pitchFamily="34" charset="0"/>
                <a:cs typeface="Arial" charset="0"/>
              </a:defRPr>
            </a:lvl3pPr>
            <a:lvl4pPr marL="1600200" indent="-228600">
              <a:defRPr>
                <a:latin typeface="Calibri" pitchFamily="34" charset="0"/>
                <a:cs typeface="Arial" charset="0"/>
              </a:defRPr>
            </a:lvl4pPr>
            <a:lvl5pPr marL="2057400" indent="-228600">
              <a:defRPr>
                <a:latin typeface="Calibri" pitchFamily="34" charset="0"/>
                <a:cs typeface="Arial" charset="0"/>
              </a:defRPr>
            </a:lvl5pPr>
            <a:lvl6pPr marL="2514600" indent="-228600" eaLnBrk="0" fontAlgn="base" hangingPunct="0">
              <a:spcBef>
                <a:spcPct val="0"/>
              </a:spcBef>
              <a:spcAft>
                <a:spcPct val="0"/>
              </a:spcAft>
              <a:defRPr>
                <a:latin typeface="Calibri" pitchFamily="34" charset="0"/>
                <a:cs typeface="Arial" charset="0"/>
              </a:defRPr>
            </a:lvl6pPr>
            <a:lvl7pPr marL="2971800" indent="-228600" eaLnBrk="0" fontAlgn="base" hangingPunct="0">
              <a:spcBef>
                <a:spcPct val="0"/>
              </a:spcBef>
              <a:spcAft>
                <a:spcPct val="0"/>
              </a:spcAft>
              <a:defRPr>
                <a:latin typeface="Calibri" pitchFamily="34" charset="0"/>
                <a:cs typeface="Arial" charset="0"/>
              </a:defRPr>
            </a:lvl7pPr>
            <a:lvl8pPr marL="3429000" indent="-228600" eaLnBrk="0" fontAlgn="base" hangingPunct="0">
              <a:spcBef>
                <a:spcPct val="0"/>
              </a:spcBef>
              <a:spcAft>
                <a:spcPct val="0"/>
              </a:spcAft>
              <a:defRPr>
                <a:latin typeface="Calibri" pitchFamily="34" charset="0"/>
                <a:cs typeface="Arial" charset="0"/>
              </a:defRPr>
            </a:lvl8pPr>
            <a:lvl9pPr marL="3886200" indent="-228600" eaLnBrk="0" fontAlgn="base" hangingPunct="0">
              <a:spcBef>
                <a:spcPct val="0"/>
              </a:spcBef>
              <a:spcAft>
                <a:spcPct val="0"/>
              </a:spcAft>
              <a:defRPr>
                <a:latin typeface="Calibri" pitchFamily="34" charset="0"/>
                <a:cs typeface="Arial" charset="0"/>
              </a:defRPr>
            </a:lvl9pPr>
          </a:lstStyle>
          <a:p>
            <a:r>
              <a:rPr lang="en-PH" altLang="en-US" dirty="0"/>
              <a:t>To make sure that the proportional symbol appears in the map layout legend:</a:t>
            </a:r>
          </a:p>
        </p:txBody>
      </p:sp>
      <p:grpSp>
        <p:nvGrpSpPr>
          <p:cNvPr id="5" name="Group 4">
            <a:extLst>
              <a:ext uri="{FF2B5EF4-FFF2-40B4-BE49-F238E27FC236}">
                <a16:creationId xmlns:a16="http://schemas.microsoft.com/office/drawing/2014/main" id="{7BB3D52D-BFD6-2A56-0D43-90E51B2C690A}"/>
              </a:ext>
            </a:extLst>
          </p:cNvPr>
          <p:cNvGrpSpPr/>
          <p:nvPr/>
        </p:nvGrpSpPr>
        <p:grpSpPr>
          <a:xfrm>
            <a:off x="3185574" y="2353333"/>
            <a:ext cx="6405899" cy="3786511"/>
            <a:chOff x="3185574" y="2353333"/>
            <a:chExt cx="6405899" cy="3786511"/>
          </a:xfrm>
        </p:grpSpPr>
        <p:grpSp>
          <p:nvGrpSpPr>
            <p:cNvPr id="3" name="Group 2">
              <a:extLst>
                <a:ext uri="{FF2B5EF4-FFF2-40B4-BE49-F238E27FC236}">
                  <a16:creationId xmlns:a16="http://schemas.microsoft.com/office/drawing/2014/main" id="{942B5A2E-859B-7A9E-B749-0254D5752562}"/>
                </a:ext>
              </a:extLst>
            </p:cNvPr>
            <p:cNvGrpSpPr/>
            <p:nvPr/>
          </p:nvGrpSpPr>
          <p:grpSpPr>
            <a:xfrm>
              <a:off x="3185574" y="2353333"/>
              <a:ext cx="6308622" cy="3786511"/>
              <a:chOff x="3185574" y="2353333"/>
              <a:chExt cx="6308622" cy="3786511"/>
            </a:xfrm>
          </p:grpSpPr>
          <p:pic>
            <p:nvPicPr>
              <p:cNvPr id="4" name="Picture 3">
                <a:extLst>
                  <a:ext uri="{FF2B5EF4-FFF2-40B4-BE49-F238E27FC236}">
                    <a16:creationId xmlns:a16="http://schemas.microsoft.com/office/drawing/2014/main" id="{E7246A65-B7C0-EFAF-AE3B-92BABC0BD0E3}"/>
                  </a:ext>
                </a:extLst>
              </p:cNvPr>
              <p:cNvPicPr>
                <a:picLocks noChangeAspect="1"/>
              </p:cNvPicPr>
              <p:nvPr/>
            </p:nvPicPr>
            <p:blipFill>
              <a:blip r:embed="rId2"/>
              <a:stretch>
                <a:fillRect/>
              </a:stretch>
            </p:blipFill>
            <p:spPr>
              <a:xfrm>
                <a:off x="3185574" y="2353333"/>
                <a:ext cx="6308622" cy="3786511"/>
              </a:xfrm>
              <a:prstGeom prst="rect">
                <a:avLst/>
              </a:prstGeom>
            </p:spPr>
          </p:pic>
          <p:sp>
            <p:nvSpPr>
              <p:cNvPr id="2" name="Rectangle 1">
                <a:extLst>
                  <a:ext uri="{FF2B5EF4-FFF2-40B4-BE49-F238E27FC236}">
                    <a16:creationId xmlns:a16="http://schemas.microsoft.com/office/drawing/2014/main" id="{ABB2098D-DED0-E997-59F4-AA73A64FBBFA}"/>
                  </a:ext>
                </a:extLst>
              </p:cNvPr>
              <p:cNvSpPr/>
              <p:nvPr/>
            </p:nvSpPr>
            <p:spPr>
              <a:xfrm>
                <a:off x="4475246" y="2425717"/>
                <a:ext cx="45719" cy="120502"/>
              </a:xfrm>
              <a:prstGeom prst="rect">
                <a:avLst/>
              </a:prstGeom>
              <a:solidFill>
                <a:srgbClr val="EEF5F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Oval 9">
              <a:extLst>
                <a:ext uri="{FF2B5EF4-FFF2-40B4-BE49-F238E27FC236}">
                  <a16:creationId xmlns:a16="http://schemas.microsoft.com/office/drawing/2014/main" id="{821E033B-517B-D09A-4907-678DA729A245}"/>
                </a:ext>
              </a:extLst>
            </p:cNvPr>
            <p:cNvSpPr/>
            <p:nvPr/>
          </p:nvSpPr>
          <p:spPr>
            <a:xfrm>
              <a:off x="8003624" y="5456263"/>
              <a:ext cx="702631" cy="20720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F18BB875-5539-3A70-A479-1686DFFC156E}"/>
                </a:ext>
              </a:extLst>
            </p:cNvPr>
            <p:cNvSpPr/>
            <p:nvPr/>
          </p:nvSpPr>
          <p:spPr>
            <a:xfrm>
              <a:off x="8121720" y="5697427"/>
              <a:ext cx="1469753" cy="32335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Title 1">
            <a:extLst>
              <a:ext uri="{FF2B5EF4-FFF2-40B4-BE49-F238E27FC236}">
                <a16:creationId xmlns:a16="http://schemas.microsoft.com/office/drawing/2014/main" id="{0E5E9C52-0F74-CB7E-6109-EBB315EB7A7C}"/>
              </a:ext>
            </a:extLst>
          </p:cNvPr>
          <p:cNvSpPr txBox="1">
            <a:spLocks/>
          </p:cNvSpPr>
          <p:nvPr/>
        </p:nvSpPr>
        <p:spPr bwMode="auto">
          <a:xfrm>
            <a:off x="709891" y="1498212"/>
            <a:ext cx="10966172" cy="808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marL="457200" indent="-360000" eaLnBrk="0" fontAlgn="base" hangingPunct="0">
              <a:lnSpc>
                <a:spcPct val="90000"/>
              </a:lnSpc>
              <a:spcAft>
                <a:spcPts val="1800"/>
              </a:spcAft>
              <a:buFont typeface="Arial" charset="0"/>
              <a:buAutoNum type="arabicPeriod"/>
              <a:defRPr/>
            </a:pPr>
            <a:r>
              <a:rPr lang="en-US" altLang="en-US" sz="2200" dirty="0">
                <a:latin typeface="+mn-lt"/>
                <a:cs typeface="+mn-cs"/>
              </a:rPr>
              <a:t>Open the Properties dialog box of the </a:t>
            </a:r>
            <a:r>
              <a:rPr lang="en-US" altLang="en-US" sz="2200" dirty="0" err="1">
                <a:latin typeface="+mn-lt"/>
                <a:cs typeface="+mn-cs"/>
              </a:rPr>
              <a:t>HF_Location</a:t>
            </a:r>
            <a:r>
              <a:rPr lang="en-US" altLang="en-US" sz="2200" dirty="0">
                <a:latin typeface="+mn-lt"/>
                <a:cs typeface="+mn-cs"/>
              </a:rPr>
              <a:t> shapefile and go to the Symbology tab. </a:t>
            </a:r>
            <a:r>
              <a:rPr lang="en-PH" altLang="en-US" sz="2200" dirty="0">
                <a:latin typeface="+mn-lt"/>
                <a:cs typeface="+mn-cs"/>
              </a:rPr>
              <a:t>Click the </a:t>
            </a:r>
            <a:r>
              <a:rPr lang="en-PH" altLang="en-US" sz="2200" i="1" dirty="0">
                <a:latin typeface="+mn-lt"/>
                <a:cs typeface="+mn-cs"/>
              </a:rPr>
              <a:t>Advanced</a:t>
            </a:r>
            <a:r>
              <a:rPr lang="en-PH" altLang="en-US" sz="2200" dirty="0">
                <a:latin typeface="+mn-lt"/>
                <a:cs typeface="+mn-cs"/>
              </a:rPr>
              <a:t> dropdown menu and choose </a:t>
            </a:r>
            <a:r>
              <a:rPr lang="en-PH" altLang="en-US" sz="2200" i="1" dirty="0">
                <a:latin typeface="+mn-lt"/>
                <a:cs typeface="+mn-cs"/>
              </a:rPr>
              <a:t>Data-defined Size Legend…</a:t>
            </a:r>
          </a:p>
        </p:txBody>
      </p:sp>
    </p:spTree>
    <p:extLst>
      <p:ext uri="{BB962C8B-B14F-4D97-AF65-F5344CB8AC3E}">
        <p14:creationId xmlns:p14="http://schemas.microsoft.com/office/powerpoint/2010/main" val="6501780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7B6A5733-D642-BA54-5FBF-E82CE290B7E0}"/>
              </a:ext>
            </a:extLst>
          </p:cNvPr>
          <p:cNvSpPr txBox="1">
            <a:spLocks/>
          </p:cNvSpPr>
          <p:nvPr/>
        </p:nvSpPr>
        <p:spPr bwMode="auto">
          <a:xfrm>
            <a:off x="0" y="17466"/>
            <a:ext cx="12192000" cy="693737"/>
          </a:xfrm>
          <a:prstGeom prst="rect">
            <a:avLst/>
          </a:prstGeom>
        </p:spPr>
        <p:txBody>
          <a:bodyPr vert="horz" lIns="91440" tIns="45720" rIns="91440" bIns="45720" rtlCol="0" anchor="ctr">
            <a:normAutofit/>
          </a:bodyPr>
          <a:lstStyle>
            <a:defPPr>
              <a:defRPr lang="en-US"/>
            </a:defPPr>
            <a:lvl1pPr algn="ctr" defTabSz="685800">
              <a:lnSpc>
                <a:spcPct val="90000"/>
              </a:lnSpc>
              <a:spcBef>
                <a:spcPct val="0"/>
              </a:spcBef>
              <a:buNone/>
              <a:defRPr sz="3200" b="1">
                <a:solidFill>
                  <a:srgbClr val="002147"/>
                </a:solidFill>
                <a:ea typeface="+mj-ea"/>
                <a:cs typeface="+mj-cs"/>
              </a:defRPr>
            </a:lvl1pPr>
            <a:lvl2pPr eaLnBrk="0" fontAlgn="base" hangingPunct="0">
              <a:lnSpc>
                <a:spcPct val="90000"/>
              </a:lnSpc>
              <a:spcBef>
                <a:spcPct val="0"/>
              </a:spcBef>
              <a:spcAft>
                <a:spcPct val="0"/>
              </a:spcAft>
              <a:defRPr sz="4400">
                <a:latin typeface="Calibri Light" pitchFamily="34" charset="0"/>
              </a:defRPr>
            </a:lvl2pPr>
            <a:lvl3pPr eaLnBrk="0" fontAlgn="base" hangingPunct="0">
              <a:lnSpc>
                <a:spcPct val="90000"/>
              </a:lnSpc>
              <a:spcBef>
                <a:spcPct val="0"/>
              </a:spcBef>
              <a:spcAft>
                <a:spcPct val="0"/>
              </a:spcAft>
              <a:defRPr sz="4400">
                <a:latin typeface="Calibri Light" pitchFamily="34" charset="0"/>
              </a:defRPr>
            </a:lvl3pPr>
            <a:lvl4pPr eaLnBrk="0" fontAlgn="base" hangingPunct="0">
              <a:lnSpc>
                <a:spcPct val="90000"/>
              </a:lnSpc>
              <a:spcBef>
                <a:spcPct val="0"/>
              </a:spcBef>
              <a:spcAft>
                <a:spcPct val="0"/>
              </a:spcAft>
              <a:defRPr sz="4400">
                <a:latin typeface="Calibri Light" pitchFamily="34" charset="0"/>
              </a:defRPr>
            </a:lvl4pPr>
            <a:lvl5pPr eaLnBrk="0" fontAlgn="base" hangingPunct="0">
              <a:lnSpc>
                <a:spcPct val="90000"/>
              </a:lnSpc>
              <a:spcBef>
                <a:spcPct val="0"/>
              </a:spcBef>
              <a:spcAft>
                <a:spcPct val="0"/>
              </a:spcAft>
              <a:defRPr sz="4400">
                <a:latin typeface="Calibri Light" pitchFamily="34" charset="0"/>
              </a:defRPr>
            </a:lvl5pPr>
            <a:lvl6pPr marL="457200" fontAlgn="base">
              <a:lnSpc>
                <a:spcPct val="90000"/>
              </a:lnSpc>
              <a:spcBef>
                <a:spcPct val="0"/>
              </a:spcBef>
              <a:spcAft>
                <a:spcPct val="0"/>
              </a:spcAft>
              <a:defRPr sz="4400">
                <a:latin typeface="Calibri Light" pitchFamily="34" charset="0"/>
              </a:defRPr>
            </a:lvl6pPr>
            <a:lvl7pPr marL="914400" fontAlgn="base">
              <a:lnSpc>
                <a:spcPct val="90000"/>
              </a:lnSpc>
              <a:spcBef>
                <a:spcPct val="0"/>
              </a:spcBef>
              <a:spcAft>
                <a:spcPct val="0"/>
              </a:spcAft>
              <a:defRPr sz="4400">
                <a:latin typeface="Calibri Light" pitchFamily="34" charset="0"/>
              </a:defRPr>
            </a:lvl7pPr>
            <a:lvl8pPr marL="1371600" fontAlgn="base">
              <a:lnSpc>
                <a:spcPct val="90000"/>
              </a:lnSpc>
              <a:spcBef>
                <a:spcPct val="0"/>
              </a:spcBef>
              <a:spcAft>
                <a:spcPct val="0"/>
              </a:spcAft>
              <a:defRPr sz="4400">
                <a:latin typeface="Calibri Light" pitchFamily="34" charset="0"/>
              </a:defRPr>
            </a:lvl8pPr>
            <a:lvl9pPr marL="1828800" fontAlgn="base">
              <a:lnSpc>
                <a:spcPct val="90000"/>
              </a:lnSpc>
              <a:spcBef>
                <a:spcPct val="0"/>
              </a:spcBef>
              <a:spcAft>
                <a:spcPct val="0"/>
              </a:spcAft>
              <a:defRPr sz="4400">
                <a:latin typeface="Calibri Light" pitchFamily="34" charset="0"/>
              </a:defRPr>
            </a:lvl9pPr>
          </a:lstStyle>
          <a:p>
            <a:r>
              <a:rPr lang="en-PH" altLang="en-US" dirty="0"/>
              <a:t>Creating thematic map – Mode of representation</a:t>
            </a:r>
          </a:p>
        </p:txBody>
      </p:sp>
      <p:sp>
        <p:nvSpPr>
          <p:cNvPr id="2" name="Title 1">
            <a:extLst>
              <a:ext uri="{FF2B5EF4-FFF2-40B4-BE49-F238E27FC236}">
                <a16:creationId xmlns:a16="http://schemas.microsoft.com/office/drawing/2014/main" id="{393A1CEB-6A69-5BF7-8098-F2552D19143B}"/>
              </a:ext>
            </a:extLst>
          </p:cNvPr>
          <p:cNvSpPr txBox="1">
            <a:spLocks/>
          </p:cNvSpPr>
          <p:nvPr/>
        </p:nvSpPr>
        <p:spPr bwMode="auto">
          <a:xfrm>
            <a:off x="708683" y="1275535"/>
            <a:ext cx="5199058" cy="2767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marL="457200" indent="-360000" eaLnBrk="0" fontAlgn="base" hangingPunct="0">
              <a:lnSpc>
                <a:spcPct val="90000"/>
              </a:lnSpc>
              <a:spcAft>
                <a:spcPts val="1200"/>
              </a:spcAft>
              <a:buFont typeface="+mj-lt"/>
              <a:buAutoNum type="arabicPeriod" startAt="2"/>
              <a:defRPr/>
            </a:pPr>
            <a:r>
              <a:rPr lang="en-PH" altLang="en-US" sz="2200" dirty="0">
                <a:latin typeface="+mn-lt"/>
                <a:cs typeface="+mn-cs"/>
              </a:rPr>
              <a:t>Choose how you would like the symbol to appear in the legend (preferably </a:t>
            </a:r>
            <a:r>
              <a:rPr lang="en-PH" altLang="en-US" sz="2200" i="1" dirty="0">
                <a:latin typeface="+mn-lt"/>
                <a:cs typeface="+mn-cs"/>
              </a:rPr>
              <a:t>Collapsed legend</a:t>
            </a:r>
            <a:r>
              <a:rPr lang="en-PH" altLang="en-US" sz="2200" dirty="0">
                <a:latin typeface="+mn-lt"/>
                <a:cs typeface="+mn-cs"/>
              </a:rPr>
              <a:t>).</a:t>
            </a:r>
          </a:p>
          <a:p>
            <a:pPr marL="457200" indent="-360000" eaLnBrk="0" fontAlgn="base" hangingPunct="0">
              <a:lnSpc>
                <a:spcPct val="90000"/>
              </a:lnSpc>
              <a:spcAft>
                <a:spcPts val="1200"/>
              </a:spcAft>
              <a:buFont typeface="+mj-lt"/>
              <a:buAutoNum type="arabicPeriod" startAt="2"/>
              <a:defRPr/>
            </a:pPr>
            <a:r>
              <a:rPr lang="en-PH" altLang="en-US" sz="2200" dirty="0">
                <a:latin typeface="+mn-lt"/>
                <a:cs typeface="+mn-cs"/>
              </a:rPr>
              <a:t>Type in the title of your legend item.</a:t>
            </a:r>
          </a:p>
          <a:p>
            <a:pPr marL="457200" indent="-360000" eaLnBrk="0" fontAlgn="base" hangingPunct="0">
              <a:lnSpc>
                <a:spcPct val="90000"/>
              </a:lnSpc>
              <a:spcAft>
                <a:spcPts val="1200"/>
              </a:spcAft>
              <a:buFont typeface="+mj-lt"/>
              <a:buAutoNum type="arabicPeriod" startAt="2"/>
              <a:defRPr/>
            </a:pPr>
            <a:r>
              <a:rPr lang="en-PH" altLang="en-US" sz="2200" dirty="0">
                <a:latin typeface="+mn-lt"/>
                <a:cs typeface="+mn-cs"/>
              </a:rPr>
              <a:t>Click </a:t>
            </a:r>
            <a:r>
              <a:rPr lang="en-PH" altLang="en-US" sz="2200" i="1" dirty="0">
                <a:latin typeface="+mn-lt"/>
                <a:cs typeface="+mn-cs"/>
              </a:rPr>
              <a:t>OK</a:t>
            </a:r>
            <a:r>
              <a:rPr lang="en-PH" altLang="en-US" sz="2200" dirty="0">
                <a:latin typeface="+mn-lt"/>
                <a:cs typeface="+mn-cs"/>
              </a:rPr>
              <a:t>.</a:t>
            </a:r>
          </a:p>
          <a:p>
            <a:pPr marL="457200" indent="-360000" eaLnBrk="0" fontAlgn="base" hangingPunct="0">
              <a:lnSpc>
                <a:spcPct val="90000"/>
              </a:lnSpc>
              <a:spcAft>
                <a:spcPts val="1200"/>
              </a:spcAft>
              <a:buFont typeface="+mj-lt"/>
              <a:buAutoNum type="arabicPeriod" startAt="2"/>
              <a:defRPr/>
            </a:pPr>
            <a:r>
              <a:rPr lang="en-PH" altLang="en-US" sz="2200" dirty="0">
                <a:latin typeface="+mn-lt"/>
                <a:cs typeface="+mn-cs"/>
              </a:rPr>
              <a:t>Click </a:t>
            </a:r>
            <a:r>
              <a:rPr lang="en-PH" altLang="en-US" sz="2200" i="1" dirty="0">
                <a:latin typeface="+mn-lt"/>
                <a:cs typeface="+mn-cs"/>
              </a:rPr>
              <a:t>OK</a:t>
            </a:r>
            <a:r>
              <a:rPr lang="en-PH" altLang="en-US" sz="2200" dirty="0">
                <a:latin typeface="+mn-lt"/>
                <a:cs typeface="+mn-cs"/>
              </a:rPr>
              <a:t> in the Layer Properties dialog box.</a:t>
            </a:r>
          </a:p>
        </p:txBody>
      </p:sp>
      <p:grpSp>
        <p:nvGrpSpPr>
          <p:cNvPr id="11" name="Group 10">
            <a:extLst>
              <a:ext uri="{FF2B5EF4-FFF2-40B4-BE49-F238E27FC236}">
                <a16:creationId xmlns:a16="http://schemas.microsoft.com/office/drawing/2014/main" id="{2576CF1F-9AEB-271F-4653-8849849D4C48}"/>
              </a:ext>
            </a:extLst>
          </p:cNvPr>
          <p:cNvGrpSpPr/>
          <p:nvPr/>
        </p:nvGrpSpPr>
        <p:grpSpPr>
          <a:xfrm>
            <a:off x="6775410" y="1306326"/>
            <a:ext cx="3960939" cy="4557565"/>
            <a:chOff x="6775410" y="1306326"/>
            <a:chExt cx="3960939" cy="4557565"/>
          </a:xfrm>
        </p:grpSpPr>
        <p:grpSp>
          <p:nvGrpSpPr>
            <p:cNvPr id="10" name="Group 9">
              <a:extLst>
                <a:ext uri="{FF2B5EF4-FFF2-40B4-BE49-F238E27FC236}">
                  <a16:creationId xmlns:a16="http://schemas.microsoft.com/office/drawing/2014/main" id="{455CFED0-C68C-B314-93CE-94A081C65FD9}"/>
                </a:ext>
              </a:extLst>
            </p:cNvPr>
            <p:cNvGrpSpPr/>
            <p:nvPr/>
          </p:nvGrpSpPr>
          <p:grpSpPr>
            <a:xfrm>
              <a:off x="6775410" y="1306326"/>
              <a:ext cx="3960939" cy="4557565"/>
              <a:chOff x="6775410" y="1306326"/>
              <a:chExt cx="3960939" cy="4557565"/>
            </a:xfrm>
          </p:grpSpPr>
          <p:pic>
            <p:nvPicPr>
              <p:cNvPr id="6" name="Picture 5">
                <a:extLst>
                  <a:ext uri="{FF2B5EF4-FFF2-40B4-BE49-F238E27FC236}">
                    <a16:creationId xmlns:a16="http://schemas.microsoft.com/office/drawing/2014/main" id="{D426190F-F213-235B-B06F-D44A6388A831}"/>
                  </a:ext>
                </a:extLst>
              </p:cNvPr>
              <p:cNvPicPr>
                <a:picLocks noChangeAspect="1"/>
              </p:cNvPicPr>
              <p:nvPr/>
            </p:nvPicPr>
            <p:blipFill>
              <a:blip r:embed="rId2"/>
              <a:stretch>
                <a:fillRect/>
              </a:stretch>
            </p:blipFill>
            <p:spPr>
              <a:xfrm>
                <a:off x="6775410" y="1306326"/>
                <a:ext cx="3960939" cy="4557565"/>
              </a:xfrm>
              <a:prstGeom prst="rect">
                <a:avLst/>
              </a:prstGeom>
              <a:ln>
                <a:solidFill>
                  <a:schemeClr val="tx1"/>
                </a:solidFill>
              </a:ln>
            </p:spPr>
          </p:pic>
          <p:pic>
            <p:nvPicPr>
              <p:cNvPr id="9" name="Picture 8">
                <a:extLst>
                  <a:ext uri="{FF2B5EF4-FFF2-40B4-BE49-F238E27FC236}">
                    <a16:creationId xmlns:a16="http://schemas.microsoft.com/office/drawing/2014/main" id="{44D04CD1-6115-15BD-53E7-C5199B18AEDE}"/>
                  </a:ext>
                </a:extLst>
              </p:cNvPr>
              <p:cNvPicPr>
                <a:picLocks noChangeAspect="1"/>
              </p:cNvPicPr>
              <p:nvPr/>
            </p:nvPicPr>
            <p:blipFill>
              <a:blip r:embed="rId3"/>
              <a:stretch>
                <a:fillRect/>
              </a:stretch>
            </p:blipFill>
            <p:spPr>
              <a:xfrm>
                <a:off x="7179301" y="2655947"/>
                <a:ext cx="1531753" cy="121931"/>
              </a:xfrm>
              <a:prstGeom prst="rect">
                <a:avLst/>
              </a:prstGeom>
            </p:spPr>
          </p:pic>
        </p:grpSp>
        <p:sp>
          <p:nvSpPr>
            <p:cNvPr id="5" name="Rectangle 4">
              <a:extLst>
                <a:ext uri="{FF2B5EF4-FFF2-40B4-BE49-F238E27FC236}">
                  <a16:creationId xmlns:a16="http://schemas.microsoft.com/office/drawing/2014/main" id="{1776F2C2-7462-AF4E-DF74-E457FB6BE2C1}"/>
                </a:ext>
              </a:extLst>
            </p:cNvPr>
            <p:cNvSpPr/>
            <p:nvPr/>
          </p:nvSpPr>
          <p:spPr>
            <a:xfrm>
              <a:off x="6888163" y="2110829"/>
              <a:ext cx="1000969" cy="25299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9E13BEC2-3A9E-A590-8779-C1B82C60F93B}"/>
                </a:ext>
              </a:extLst>
            </p:cNvPr>
            <p:cNvSpPr/>
            <p:nvPr/>
          </p:nvSpPr>
          <p:spPr>
            <a:xfrm>
              <a:off x="6907619" y="2581452"/>
              <a:ext cx="2392024" cy="25299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Rectangle 3">
            <a:extLst>
              <a:ext uri="{FF2B5EF4-FFF2-40B4-BE49-F238E27FC236}">
                <a16:creationId xmlns:a16="http://schemas.microsoft.com/office/drawing/2014/main" id="{59E00C52-38B1-FF05-A5C4-2402E61CD7A2}"/>
              </a:ext>
            </a:extLst>
          </p:cNvPr>
          <p:cNvSpPr>
            <a:spLocks noChangeArrowheads="1"/>
          </p:cNvSpPr>
          <p:nvPr/>
        </p:nvSpPr>
        <p:spPr bwMode="auto">
          <a:xfrm>
            <a:off x="2302530" y="5056019"/>
            <a:ext cx="2555875" cy="381000"/>
          </a:xfrm>
          <a:prstGeom prst="rect">
            <a:avLst/>
          </a:prstGeom>
          <a:noFill/>
          <a:ln w="9525">
            <a:noFill/>
            <a:miter lim="800000"/>
            <a:headEnd/>
            <a:tailEnd/>
          </a:ln>
        </p:spPr>
        <p:txBody>
          <a:bodyPr lIns="0" tIns="0" rIns="0" bIns="0"/>
          <a:lstStyle/>
          <a:p>
            <a:pPr>
              <a:lnSpc>
                <a:spcPct val="90000"/>
              </a:lnSpc>
              <a:spcBef>
                <a:spcPct val="20000"/>
              </a:spcBef>
              <a:defRPr/>
            </a:pPr>
            <a:r>
              <a:rPr lang="en-US" altLang="zh-CN" sz="2400" dirty="0">
                <a:solidFill>
                  <a:srgbClr val="FF0000"/>
                </a:solidFill>
                <a:cs typeface="Arial" charset="0"/>
              </a:rPr>
              <a:t>Save the project! </a:t>
            </a:r>
          </a:p>
        </p:txBody>
      </p:sp>
    </p:spTree>
    <p:extLst>
      <p:ext uri="{BB962C8B-B14F-4D97-AF65-F5344CB8AC3E}">
        <p14:creationId xmlns:p14="http://schemas.microsoft.com/office/powerpoint/2010/main" val="2146409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ight Arrow 14"/>
          <p:cNvSpPr/>
          <p:nvPr/>
        </p:nvSpPr>
        <p:spPr>
          <a:xfrm>
            <a:off x="957452" y="1572317"/>
            <a:ext cx="385573" cy="262404"/>
          </a:xfrm>
          <a:prstGeom prst="rightArrow">
            <a:avLst/>
          </a:prstGeom>
          <a:solidFill>
            <a:srgbClr val="4F8CB5"/>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PH" sz="2200">
              <a:solidFill>
                <a:schemeClr val="tx1"/>
              </a:solidFill>
            </a:endParaRPr>
          </a:p>
        </p:txBody>
      </p:sp>
      <p:sp>
        <p:nvSpPr>
          <p:cNvPr id="16" name="TextBox 15"/>
          <p:cNvSpPr txBox="1"/>
          <p:nvPr/>
        </p:nvSpPr>
        <p:spPr>
          <a:xfrm>
            <a:off x="1362015" y="1497531"/>
            <a:ext cx="10314048" cy="769441"/>
          </a:xfrm>
          <a:prstGeom prst="rect">
            <a:avLst/>
          </a:prstGeom>
          <a:noFill/>
        </p:spPr>
        <p:txBody>
          <a:bodyPr wrap="square">
            <a:spAutoFit/>
          </a:bodyPr>
          <a:lstStyle/>
          <a:p>
            <a:pPr eaLnBrk="1" hangingPunct="1">
              <a:defRPr/>
            </a:pPr>
            <a:r>
              <a:rPr lang="en" sz="2200" dirty="0"/>
              <a:t>We have prepared two layout templates that you can use for this part of the process (portrait, landscape)</a:t>
            </a:r>
            <a:endParaRPr lang="en-PH" sz="2200" dirty="0"/>
          </a:p>
        </p:txBody>
      </p:sp>
      <p:sp>
        <p:nvSpPr>
          <p:cNvPr id="10" name="TextBox 9"/>
          <p:cNvSpPr txBox="1"/>
          <p:nvPr/>
        </p:nvSpPr>
        <p:spPr>
          <a:xfrm>
            <a:off x="667777" y="3472448"/>
            <a:ext cx="5697163" cy="2469907"/>
          </a:xfrm>
          <a:prstGeom prst="rect">
            <a:avLst/>
          </a:prstGeom>
          <a:noFill/>
        </p:spPr>
        <p:txBody>
          <a:bodyPr wrap="square">
            <a:spAutoFit/>
          </a:bodyPr>
          <a:lstStyle/>
          <a:p>
            <a:pPr marL="270000" indent="-270000">
              <a:spcAft>
                <a:spcPts val="900"/>
              </a:spcAft>
              <a:buAutoNum type="arabicPeriod"/>
              <a:defRPr/>
            </a:pPr>
            <a:r>
              <a:rPr lang="en" sz="2200" dirty="0"/>
              <a:t>To start laying out your map, click </a:t>
            </a:r>
            <a:r>
              <a:rPr lang="en" sz="2200" i="1" dirty="0"/>
              <a:t>Project </a:t>
            </a:r>
            <a:r>
              <a:rPr lang="en" sz="2200" dirty="0"/>
              <a:t>&gt; </a:t>
            </a:r>
            <a:r>
              <a:rPr lang="en" sz="2200" i="1" dirty="0"/>
              <a:t>Layout Manager... </a:t>
            </a:r>
            <a:r>
              <a:rPr lang="en" sz="2200" dirty="0"/>
              <a:t>from the main menu.</a:t>
            </a:r>
          </a:p>
          <a:p>
            <a:pPr marL="270000" indent="-270000">
              <a:spcAft>
                <a:spcPts val="900"/>
              </a:spcAft>
              <a:buAutoNum type="arabicPeriod"/>
              <a:defRPr/>
            </a:pPr>
            <a:r>
              <a:rPr lang="en" sz="2200" dirty="0"/>
              <a:t>In the </a:t>
            </a:r>
            <a:r>
              <a:rPr lang="en-US" sz="2200" dirty="0"/>
              <a:t>dialog box</a:t>
            </a:r>
            <a:r>
              <a:rPr lang="en" sz="2200" dirty="0"/>
              <a:t> that opens:</a:t>
            </a:r>
          </a:p>
          <a:p>
            <a:pPr marL="630238" indent="-357188">
              <a:spcAft>
                <a:spcPts val="900"/>
              </a:spcAft>
              <a:buAutoNum type="alphaLcPeriod"/>
              <a:defRPr/>
            </a:pPr>
            <a:r>
              <a:rPr lang="en" sz="2200" dirty="0"/>
              <a:t>Choose “Specific” from the drop-down menu in the </a:t>
            </a:r>
            <a:r>
              <a:rPr lang="en" sz="2200" i="1" dirty="0"/>
              <a:t>New from template </a:t>
            </a:r>
            <a:r>
              <a:rPr lang="en" sz="2200" dirty="0"/>
              <a:t>section</a:t>
            </a:r>
          </a:p>
          <a:p>
            <a:pPr marL="630238" indent="-357188">
              <a:spcAft>
                <a:spcPts val="900"/>
              </a:spcAft>
              <a:buAutoNum type="alphaLcPeriod"/>
              <a:defRPr/>
            </a:pPr>
            <a:r>
              <a:rPr lang="en" sz="2200" dirty="0"/>
              <a:t>Click on the three dots in the browser</a:t>
            </a:r>
            <a:endParaRPr lang="en-PH" sz="2200" dirty="0"/>
          </a:p>
        </p:txBody>
      </p:sp>
      <p:grpSp>
        <p:nvGrpSpPr>
          <p:cNvPr id="6" name="Group 5">
            <a:extLst>
              <a:ext uri="{FF2B5EF4-FFF2-40B4-BE49-F238E27FC236}">
                <a16:creationId xmlns:a16="http://schemas.microsoft.com/office/drawing/2014/main" id="{8265FDC4-4CD0-FAB9-0975-C753BD5CFCE3}"/>
              </a:ext>
            </a:extLst>
          </p:cNvPr>
          <p:cNvGrpSpPr/>
          <p:nvPr/>
        </p:nvGrpSpPr>
        <p:grpSpPr>
          <a:xfrm>
            <a:off x="7480677" y="3249728"/>
            <a:ext cx="3588690" cy="2790269"/>
            <a:chOff x="6790394" y="3249728"/>
            <a:chExt cx="3588690" cy="2790269"/>
          </a:xfrm>
        </p:grpSpPr>
        <p:pic>
          <p:nvPicPr>
            <p:cNvPr id="9" name="Picture 8">
              <a:extLst>
                <a:ext uri="{FF2B5EF4-FFF2-40B4-BE49-F238E27FC236}">
                  <a16:creationId xmlns:a16="http://schemas.microsoft.com/office/drawing/2014/main" id="{7FA9EFD2-6727-46B2-F94B-A35421BB1C1D}"/>
                </a:ext>
              </a:extLst>
            </p:cNvPr>
            <p:cNvPicPr>
              <a:picLocks noChangeAspect="1"/>
            </p:cNvPicPr>
            <p:nvPr/>
          </p:nvPicPr>
          <p:blipFill>
            <a:blip r:embed="rId2"/>
            <a:stretch>
              <a:fillRect/>
            </a:stretch>
          </p:blipFill>
          <p:spPr>
            <a:xfrm>
              <a:off x="6790394" y="3249728"/>
              <a:ext cx="3588690" cy="2790269"/>
            </a:xfrm>
            <a:prstGeom prst="rect">
              <a:avLst/>
            </a:prstGeom>
          </p:spPr>
        </p:pic>
        <p:sp>
          <p:nvSpPr>
            <p:cNvPr id="17" name="Rectangle 16"/>
            <p:cNvSpPr/>
            <p:nvPr/>
          </p:nvSpPr>
          <p:spPr>
            <a:xfrm>
              <a:off x="6958835" y="4981907"/>
              <a:ext cx="1729794" cy="17953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939233" y="5126751"/>
              <a:ext cx="288031" cy="28803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extBox 1">
            <a:extLst>
              <a:ext uri="{FF2B5EF4-FFF2-40B4-BE49-F238E27FC236}">
                <a16:creationId xmlns:a16="http://schemas.microsoft.com/office/drawing/2014/main" id="{CA399198-D992-15F5-93CF-8749A59AAFA6}"/>
              </a:ext>
            </a:extLst>
          </p:cNvPr>
          <p:cNvSpPr txBox="1"/>
          <p:nvPr/>
        </p:nvSpPr>
        <p:spPr>
          <a:xfrm>
            <a:off x="528918" y="970605"/>
            <a:ext cx="8152443" cy="430887"/>
          </a:xfrm>
          <a:prstGeom prst="rect">
            <a:avLst/>
          </a:prstGeom>
          <a:noFill/>
        </p:spPr>
        <p:txBody>
          <a:bodyPr wrap="square">
            <a:spAutoFit/>
          </a:bodyPr>
          <a:lstStyle/>
          <a:p>
            <a:pPr eaLnBrk="1" hangingPunct="1">
              <a:defRPr/>
            </a:pPr>
            <a:r>
              <a:rPr lang="en" sz="2200" dirty="0"/>
              <a:t>We will now be able to layout the thematic map!</a:t>
            </a:r>
            <a:endParaRPr lang="en-PH" sz="2200" dirty="0"/>
          </a:p>
        </p:txBody>
      </p:sp>
      <p:sp>
        <p:nvSpPr>
          <p:cNvPr id="5" name="Right Arrow 14">
            <a:extLst>
              <a:ext uri="{FF2B5EF4-FFF2-40B4-BE49-F238E27FC236}">
                <a16:creationId xmlns:a16="http://schemas.microsoft.com/office/drawing/2014/main" id="{5C22931C-081A-2E6D-CE07-B23032150B72}"/>
              </a:ext>
            </a:extLst>
          </p:cNvPr>
          <p:cNvSpPr/>
          <p:nvPr/>
        </p:nvSpPr>
        <p:spPr>
          <a:xfrm>
            <a:off x="955771" y="2461863"/>
            <a:ext cx="385573" cy="262404"/>
          </a:xfrm>
          <a:prstGeom prst="rightArrow">
            <a:avLst/>
          </a:prstGeom>
          <a:solidFill>
            <a:srgbClr val="4F8CB5"/>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PH" sz="2200">
              <a:solidFill>
                <a:schemeClr val="tx1"/>
              </a:solidFill>
            </a:endParaRPr>
          </a:p>
        </p:txBody>
      </p:sp>
      <p:sp>
        <p:nvSpPr>
          <p:cNvPr id="7" name="TextBox 6">
            <a:extLst>
              <a:ext uri="{FF2B5EF4-FFF2-40B4-BE49-F238E27FC236}">
                <a16:creationId xmlns:a16="http://schemas.microsoft.com/office/drawing/2014/main" id="{3A2FCB6F-1DB6-50DB-5A16-AC501D55573E}"/>
              </a:ext>
            </a:extLst>
          </p:cNvPr>
          <p:cNvSpPr txBox="1"/>
          <p:nvPr/>
        </p:nvSpPr>
        <p:spPr>
          <a:xfrm>
            <a:off x="1360333" y="2387077"/>
            <a:ext cx="10315730" cy="769441"/>
          </a:xfrm>
          <a:prstGeom prst="rect">
            <a:avLst/>
          </a:prstGeom>
          <a:noFill/>
        </p:spPr>
        <p:txBody>
          <a:bodyPr wrap="square">
            <a:spAutoFit/>
          </a:bodyPr>
          <a:lstStyle/>
          <a:p>
            <a:pPr eaLnBrk="1" hangingPunct="1">
              <a:defRPr/>
            </a:pPr>
            <a:r>
              <a:rPr lang="en" sz="2200" dirty="0"/>
              <a:t>To be downloaded from: </a:t>
            </a:r>
            <a:r>
              <a:rPr lang="en" sz="2200" dirty="0">
                <a:hlinkClick r:id="rId3"/>
              </a:rPr>
              <a:t>MAP TEMPLATE</a:t>
            </a:r>
            <a:r>
              <a:rPr lang="en" sz="2200" dirty="0"/>
              <a:t> </a:t>
            </a:r>
            <a:r>
              <a:rPr lang="en-GB" sz="2200" dirty="0"/>
              <a:t>and placed in the </a:t>
            </a:r>
            <a:r>
              <a:rPr lang="en-PH" altLang="zh-CN" sz="2200" dirty="0"/>
              <a:t>C:\ or D:\MODULE_5\EXERCISE_5_C subfolder</a:t>
            </a:r>
            <a:endParaRPr lang="en-PH" sz="2200" dirty="0"/>
          </a:p>
        </p:txBody>
      </p:sp>
      <p:sp>
        <p:nvSpPr>
          <p:cNvPr id="4" name="Title 1">
            <a:extLst>
              <a:ext uri="{FF2B5EF4-FFF2-40B4-BE49-F238E27FC236}">
                <a16:creationId xmlns:a16="http://schemas.microsoft.com/office/drawing/2014/main" id="{07D5944C-C100-CA12-3C5B-486A42220666}"/>
              </a:ext>
            </a:extLst>
          </p:cNvPr>
          <p:cNvSpPr txBox="1">
            <a:spLocks/>
          </p:cNvSpPr>
          <p:nvPr/>
        </p:nvSpPr>
        <p:spPr bwMode="auto">
          <a:xfrm>
            <a:off x="0" y="17466"/>
            <a:ext cx="12192000" cy="693737"/>
          </a:xfrm>
          <a:prstGeom prst="rect">
            <a:avLst/>
          </a:prstGeom>
        </p:spPr>
        <p:txBody>
          <a:bodyPr vert="horz" lIns="91440" tIns="45720" rIns="91440" bIns="45720" rtlCol="0" anchor="ctr">
            <a:normAutofit/>
          </a:bodyPr>
          <a:lstStyle>
            <a:defPPr>
              <a:defRPr lang="en-US"/>
            </a:defPPr>
            <a:lvl1pPr algn="ctr" defTabSz="685800">
              <a:lnSpc>
                <a:spcPct val="90000"/>
              </a:lnSpc>
              <a:spcBef>
                <a:spcPct val="0"/>
              </a:spcBef>
              <a:buNone/>
              <a:defRPr sz="3200" b="1">
                <a:solidFill>
                  <a:srgbClr val="002147"/>
                </a:solidFill>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r>
              <a:rPr lang="en-PH" altLang="en-US" dirty="0"/>
              <a:t>Creating the thematic map (Layout)</a:t>
            </a:r>
          </a:p>
        </p:txBody>
      </p:sp>
    </p:spTree>
    <p:extLst>
      <p:ext uri="{BB962C8B-B14F-4D97-AF65-F5344CB8AC3E}">
        <p14:creationId xmlns:p14="http://schemas.microsoft.com/office/powerpoint/2010/main" val="41286050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711084" y="1159546"/>
            <a:ext cx="5527450" cy="4364272"/>
          </a:xfrm>
          <a:prstGeom prst="rect">
            <a:avLst/>
          </a:prstGeom>
          <a:noFill/>
        </p:spPr>
        <p:txBody>
          <a:bodyPr wrap="square">
            <a:spAutoFit/>
          </a:bodyPr>
          <a:lstStyle/>
          <a:p>
            <a:pPr marL="457200" indent="-360000">
              <a:lnSpc>
                <a:spcPct val="90000"/>
              </a:lnSpc>
              <a:spcAft>
                <a:spcPts val="1200"/>
              </a:spcAft>
              <a:buFont typeface="+mj-lt"/>
              <a:buAutoNum type="arabicPeriod" startAt="3"/>
              <a:defRPr/>
            </a:pPr>
            <a:r>
              <a:rPr lang="en" sz="2200" dirty="0">
                <a:latin typeface="Calibri" pitchFamily="34" charset="0"/>
                <a:cs typeface="Arial" panose="020B0604020202020204" pitchFamily="34" charset="0"/>
              </a:rPr>
              <a:t>In the template selection </a:t>
            </a:r>
            <a:r>
              <a:rPr lang="en-US" sz="2200" dirty="0">
                <a:latin typeface="Calibri" pitchFamily="34" charset="0"/>
                <a:cs typeface="Arial" panose="020B0604020202020204" pitchFamily="34" charset="0"/>
              </a:rPr>
              <a:t>dialog box</a:t>
            </a:r>
            <a:r>
              <a:rPr lang="en" sz="2200" dirty="0">
                <a:latin typeface="Calibri" pitchFamily="34" charset="0"/>
                <a:cs typeface="Arial" panose="020B0604020202020204" pitchFamily="34" charset="0"/>
              </a:rPr>
              <a:t> that opens, navigate to the </a:t>
            </a:r>
            <a:r>
              <a:rPr lang="fr-FR" sz="2200" dirty="0">
                <a:latin typeface="Calibri" pitchFamily="34" charset="0"/>
                <a:cs typeface="Arial" panose="020B0604020202020204" pitchFamily="34" charset="0"/>
              </a:rPr>
              <a:t>MODULE_5\EXERCISE_5_C\</a:t>
            </a:r>
            <a:r>
              <a:rPr lang="fr-FR" sz="2200" dirty="0" err="1">
                <a:latin typeface="Calibri" pitchFamily="34" charset="0"/>
                <a:cs typeface="Arial" panose="020B0604020202020204" pitchFamily="34" charset="0"/>
              </a:rPr>
              <a:t>Map_Template</a:t>
            </a:r>
            <a:r>
              <a:rPr lang="fr-FR" sz="2200" dirty="0">
                <a:latin typeface="Calibri" pitchFamily="34" charset="0"/>
                <a:cs typeface="Arial" panose="020B0604020202020204" pitchFamily="34" charset="0"/>
              </a:rPr>
              <a:t> </a:t>
            </a:r>
            <a:r>
              <a:rPr lang="en" sz="2200" dirty="0">
                <a:latin typeface="Calibri" pitchFamily="34" charset="0"/>
                <a:cs typeface="Arial" panose="020B0604020202020204" pitchFamily="34" charset="0"/>
              </a:rPr>
              <a:t>folder. You will find two templates (landscape, portrait).</a:t>
            </a:r>
          </a:p>
          <a:p>
            <a:pPr marL="457200" indent="-360000">
              <a:lnSpc>
                <a:spcPct val="90000"/>
              </a:lnSpc>
              <a:spcAft>
                <a:spcPts val="1200"/>
              </a:spcAft>
              <a:buFont typeface="+mj-lt"/>
              <a:buAutoNum type="arabicPeriod" startAt="3"/>
              <a:defRPr/>
            </a:pPr>
            <a:r>
              <a:rPr lang="en" sz="2200" dirty="0">
                <a:latin typeface="Calibri" pitchFamily="34" charset="0"/>
                <a:cs typeface="Arial" panose="020B0604020202020204" pitchFamily="34" charset="0"/>
              </a:rPr>
              <a:t>Double-click the template with the appropriate orientation for your map</a:t>
            </a:r>
            <a:endParaRPr lang="en-PH" sz="2200" dirty="0">
              <a:latin typeface="Calibri" pitchFamily="34" charset="0"/>
              <a:cs typeface="Arial" panose="020B0604020202020204" pitchFamily="34" charset="0"/>
            </a:endParaRPr>
          </a:p>
          <a:p>
            <a:pPr marL="457200" indent="-360000">
              <a:lnSpc>
                <a:spcPct val="90000"/>
              </a:lnSpc>
              <a:spcAft>
                <a:spcPts val="1200"/>
              </a:spcAft>
              <a:buFont typeface="+mj-lt"/>
              <a:buAutoNum type="arabicPeriod" startAt="3"/>
              <a:defRPr/>
            </a:pPr>
            <a:r>
              <a:rPr lang="en" sz="2200" dirty="0">
                <a:latin typeface="Calibri" pitchFamily="34" charset="0"/>
                <a:cs typeface="Arial" panose="020B0604020202020204" pitchFamily="34" charset="0"/>
              </a:rPr>
              <a:t>Back in the Layout Manager, click </a:t>
            </a:r>
            <a:r>
              <a:rPr lang="en" sz="2200" i="1" dirty="0">
                <a:latin typeface="Calibri" pitchFamily="34" charset="0"/>
                <a:cs typeface="Arial" panose="020B0604020202020204" pitchFamily="34" charset="0"/>
              </a:rPr>
              <a:t>Create</a:t>
            </a:r>
            <a:r>
              <a:rPr lang="en" sz="2200" dirty="0">
                <a:latin typeface="Calibri" pitchFamily="34" charset="0"/>
                <a:cs typeface="Arial" panose="020B0604020202020204" pitchFamily="34" charset="0"/>
              </a:rPr>
              <a:t>.</a:t>
            </a:r>
          </a:p>
          <a:p>
            <a:pPr marL="457200" indent="-360000">
              <a:lnSpc>
                <a:spcPct val="90000"/>
              </a:lnSpc>
              <a:spcAft>
                <a:spcPts val="1200"/>
              </a:spcAft>
              <a:buFont typeface="+mj-lt"/>
              <a:buAutoNum type="arabicPeriod" startAt="3"/>
              <a:defRPr/>
            </a:pPr>
            <a:r>
              <a:rPr lang="en" sz="2200" dirty="0">
                <a:latin typeface="Calibri" pitchFamily="34" charset="0"/>
                <a:cs typeface="Arial" panose="020B0604020202020204" pitchFamily="34" charset="0"/>
              </a:rPr>
              <a:t>In the </a:t>
            </a:r>
            <a:r>
              <a:rPr lang="en-US" sz="2200" dirty="0">
                <a:latin typeface="Calibri" pitchFamily="34" charset="0"/>
                <a:cs typeface="Arial" panose="020B0604020202020204" pitchFamily="34" charset="0"/>
              </a:rPr>
              <a:t>dialog box</a:t>
            </a:r>
            <a:r>
              <a:rPr lang="en" sz="2200" dirty="0">
                <a:latin typeface="Calibri" pitchFamily="34" charset="0"/>
                <a:cs typeface="Arial" panose="020B0604020202020204" pitchFamily="34" charset="0"/>
              </a:rPr>
              <a:t> that opens, give your layout a title (Otherwise, a title will be generated for you.)</a:t>
            </a:r>
          </a:p>
          <a:p>
            <a:pPr marL="457200" indent="-360000">
              <a:lnSpc>
                <a:spcPct val="90000"/>
              </a:lnSpc>
              <a:spcAft>
                <a:spcPts val="1200"/>
              </a:spcAft>
              <a:buFont typeface="+mj-lt"/>
              <a:buAutoNum type="arabicPeriod" startAt="3"/>
              <a:defRPr/>
            </a:pPr>
            <a:r>
              <a:rPr lang="en" sz="2200" dirty="0">
                <a:latin typeface="Calibri" pitchFamily="34" charset="0"/>
                <a:cs typeface="Arial" panose="020B0604020202020204" pitchFamily="34" charset="0"/>
              </a:rPr>
              <a:t>Click </a:t>
            </a:r>
            <a:r>
              <a:rPr lang="en" sz="2200" i="1" dirty="0">
                <a:latin typeface="Calibri" pitchFamily="34" charset="0"/>
                <a:cs typeface="Arial" panose="020B0604020202020204" pitchFamily="34" charset="0"/>
              </a:rPr>
              <a:t>OK</a:t>
            </a:r>
            <a:r>
              <a:rPr lang="en" sz="2200" dirty="0">
                <a:latin typeface="Calibri" pitchFamily="34" charset="0"/>
                <a:cs typeface="Arial" panose="020B0604020202020204" pitchFamily="34" charset="0"/>
              </a:rPr>
              <a:t>.</a:t>
            </a:r>
            <a:endParaRPr lang="en-PH" sz="2200" dirty="0">
              <a:latin typeface="Calibri" pitchFamily="34" charset="0"/>
              <a:cs typeface="Arial" panose="020B0604020202020204" pitchFamily="34" charset="0"/>
            </a:endParaRPr>
          </a:p>
        </p:txBody>
      </p:sp>
      <p:grpSp>
        <p:nvGrpSpPr>
          <p:cNvPr id="16" name="Group 15">
            <a:extLst>
              <a:ext uri="{FF2B5EF4-FFF2-40B4-BE49-F238E27FC236}">
                <a16:creationId xmlns:a16="http://schemas.microsoft.com/office/drawing/2014/main" id="{C4CE49A1-10B5-F29A-0A98-F1C61CC2222F}"/>
              </a:ext>
            </a:extLst>
          </p:cNvPr>
          <p:cNvGrpSpPr/>
          <p:nvPr/>
        </p:nvGrpSpPr>
        <p:grpSpPr>
          <a:xfrm>
            <a:off x="6364408" y="2805975"/>
            <a:ext cx="2418855" cy="1877320"/>
            <a:chOff x="6357960" y="2834209"/>
            <a:chExt cx="2418855" cy="1877320"/>
          </a:xfrm>
        </p:grpSpPr>
        <p:pic>
          <p:nvPicPr>
            <p:cNvPr id="15" name="Picture 14">
              <a:extLst>
                <a:ext uri="{FF2B5EF4-FFF2-40B4-BE49-F238E27FC236}">
                  <a16:creationId xmlns:a16="http://schemas.microsoft.com/office/drawing/2014/main" id="{D3AF1CDC-30B8-8755-E6F0-725E78210890}"/>
                </a:ext>
              </a:extLst>
            </p:cNvPr>
            <p:cNvPicPr>
              <a:picLocks noChangeAspect="1"/>
            </p:cNvPicPr>
            <p:nvPr/>
          </p:nvPicPr>
          <p:blipFill>
            <a:blip r:embed="rId2"/>
            <a:stretch>
              <a:fillRect/>
            </a:stretch>
          </p:blipFill>
          <p:spPr>
            <a:xfrm>
              <a:off x="6357960" y="2834209"/>
              <a:ext cx="2418855" cy="1877320"/>
            </a:xfrm>
            <a:prstGeom prst="rect">
              <a:avLst/>
            </a:prstGeom>
          </p:spPr>
        </p:pic>
        <p:sp>
          <p:nvSpPr>
            <p:cNvPr id="11" name="Rectangle 10">
              <a:extLst>
                <a:ext uri="{FF2B5EF4-FFF2-40B4-BE49-F238E27FC236}">
                  <a16:creationId xmlns:a16="http://schemas.microsoft.com/office/drawing/2014/main" id="{0511983C-D9DF-2661-E186-D87701821F01}"/>
                </a:ext>
              </a:extLst>
            </p:cNvPr>
            <p:cNvSpPr/>
            <p:nvPr/>
          </p:nvSpPr>
          <p:spPr>
            <a:xfrm>
              <a:off x="8172347" y="3972008"/>
              <a:ext cx="478594" cy="16875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Title 1">
            <a:extLst>
              <a:ext uri="{FF2B5EF4-FFF2-40B4-BE49-F238E27FC236}">
                <a16:creationId xmlns:a16="http://schemas.microsoft.com/office/drawing/2014/main" id="{B3899457-3477-28D3-6549-779C909524FE}"/>
              </a:ext>
            </a:extLst>
          </p:cNvPr>
          <p:cNvSpPr txBox="1">
            <a:spLocks/>
          </p:cNvSpPr>
          <p:nvPr/>
        </p:nvSpPr>
        <p:spPr bwMode="auto">
          <a:xfrm>
            <a:off x="0" y="17466"/>
            <a:ext cx="12192000" cy="693737"/>
          </a:xfrm>
          <a:prstGeom prst="rect">
            <a:avLst/>
          </a:prstGeom>
        </p:spPr>
        <p:txBody>
          <a:bodyPr vert="horz" lIns="91440" tIns="45720" rIns="91440" bIns="45720" rtlCol="0" anchor="ctr">
            <a:normAutofit/>
          </a:bodyPr>
          <a:lstStyle>
            <a:defPPr>
              <a:defRPr lang="en-US"/>
            </a:defPPr>
            <a:lvl1pPr algn="ctr" defTabSz="685800">
              <a:lnSpc>
                <a:spcPct val="90000"/>
              </a:lnSpc>
              <a:spcBef>
                <a:spcPct val="0"/>
              </a:spcBef>
              <a:buNone/>
              <a:defRPr sz="3200" b="1">
                <a:solidFill>
                  <a:srgbClr val="002147"/>
                </a:solidFill>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r>
              <a:rPr lang="en-PH" altLang="en-US" dirty="0"/>
              <a:t>Creating the thematic map (Layout)</a:t>
            </a:r>
          </a:p>
        </p:txBody>
      </p:sp>
      <p:pic>
        <p:nvPicPr>
          <p:cNvPr id="12" name="Picture 11">
            <a:extLst>
              <a:ext uri="{FF2B5EF4-FFF2-40B4-BE49-F238E27FC236}">
                <a16:creationId xmlns:a16="http://schemas.microsoft.com/office/drawing/2014/main" id="{197F817C-424D-CE77-93C1-CA23B102E138}"/>
              </a:ext>
            </a:extLst>
          </p:cNvPr>
          <p:cNvPicPr>
            <a:picLocks noChangeAspect="1"/>
          </p:cNvPicPr>
          <p:nvPr/>
        </p:nvPicPr>
        <p:blipFill>
          <a:blip r:embed="rId3"/>
          <a:stretch>
            <a:fillRect/>
          </a:stretch>
        </p:blipFill>
        <p:spPr>
          <a:xfrm>
            <a:off x="7399151" y="822203"/>
            <a:ext cx="4192213" cy="1795982"/>
          </a:xfrm>
          <a:prstGeom prst="rect">
            <a:avLst/>
          </a:prstGeom>
        </p:spPr>
      </p:pic>
      <p:pic>
        <p:nvPicPr>
          <p:cNvPr id="18" name="Picture 17">
            <a:extLst>
              <a:ext uri="{FF2B5EF4-FFF2-40B4-BE49-F238E27FC236}">
                <a16:creationId xmlns:a16="http://schemas.microsoft.com/office/drawing/2014/main" id="{98348279-39A2-61FB-B679-D85C8EF4CDB9}"/>
              </a:ext>
            </a:extLst>
          </p:cNvPr>
          <p:cNvPicPr>
            <a:picLocks noChangeAspect="1"/>
          </p:cNvPicPr>
          <p:nvPr/>
        </p:nvPicPr>
        <p:blipFill>
          <a:blip r:embed="rId4"/>
          <a:stretch>
            <a:fillRect/>
          </a:stretch>
        </p:blipFill>
        <p:spPr>
          <a:xfrm>
            <a:off x="8842747" y="4683295"/>
            <a:ext cx="2748617" cy="1544612"/>
          </a:xfrm>
          <a:prstGeom prst="rect">
            <a:avLst/>
          </a:prstGeom>
        </p:spPr>
      </p:pic>
    </p:spTree>
    <p:extLst>
      <p:ext uri="{BB962C8B-B14F-4D97-AF65-F5344CB8AC3E}">
        <p14:creationId xmlns:p14="http://schemas.microsoft.com/office/powerpoint/2010/main" val="11768167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51852CA-98E0-7A28-DDDE-CDC2AED9C251}"/>
              </a:ext>
            </a:extLst>
          </p:cNvPr>
          <p:cNvPicPr>
            <a:picLocks noChangeAspect="1"/>
          </p:cNvPicPr>
          <p:nvPr/>
        </p:nvPicPr>
        <p:blipFill>
          <a:blip r:embed="rId2"/>
          <a:stretch>
            <a:fillRect/>
          </a:stretch>
        </p:blipFill>
        <p:spPr>
          <a:xfrm>
            <a:off x="2526649" y="1483383"/>
            <a:ext cx="7282138" cy="4772275"/>
          </a:xfrm>
          <a:prstGeom prst="rect">
            <a:avLst/>
          </a:prstGeom>
        </p:spPr>
      </p:pic>
      <p:sp>
        <p:nvSpPr>
          <p:cNvPr id="10" name="TextBox 9"/>
          <p:cNvSpPr txBox="1"/>
          <p:nvPr/>
        </p:nvSpPr>
        <p:spPr>
          <a:xfrm>
            <a:off x="1343026" y="962264"/>
            <a:ext cx="9782174" cy="430887"/>
          </a:xfrm>
          <a:prstGeom prst="rect">
            <a:avLst/>
          </a:prstGeom>
          <a:noFill/>
        </p:spPr>
        <p:txBody>
          <a:bodyPr wrap="square">
            <a:spAutoFit/>
          </a:bodyPr>
          <a:lstStyle/>
          <a:p>
            <a:pPr eaLnBrk="1" hangingPunct="1">
              <a:defRPr/>
            </a:pPr>
            <a:r>
              <a:rPr lang="en" sz="2200" dirty="0"/>
              <a:t>The layout will open in a new separate window with your map symbolized.</a:t>
            </a:r>
            <a:endParaRPr lang="en-PH" sz="2200" dirty="0"/>
          </a:p>
        </p:txBody>
      </p:sp>
      <p:sp>
        <p:nvSpPr>
          <p:cNvPr id="2" name="Right Arrow 11">
            <a:extLst>
              <a:ext uri="{FF2B5EF4-FFF2-40B4-BE49-F238E27FC236}">
                <a16:creationId xmlns:a16="http://schemas.microsoft.com/office/drawing/2014/main" id="{9510DC14-2A4D-D24C-3144-45696C2FB290}"/>
              </a:ext>
            </a:extLst>
          </p:cNvPr>
          <p:cNvSpPr/>
          <p:nvPr/>
        </p:nvSpPr>
        <p:spPr>
          <a:xfrm>
            <a:off x="911225" y="1058059"/>
            <a:ext cx="431800" cy="288925"/>
          </a:xfrm>
          <a:prstGeom prst="rightArrow">
            <a:avLst/>
          </a:prstGeom>
          <a:solidFill>
            <a:srgbClr val="4F8CB5"/>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PH" sz="2200">
              <a:solidFill>
                <a:schemeClr val="tx1"/>
              </a:solidFill>
            </a:endParaRPr>
          </a:p>
        </p:txBody>
      </p:sp>
      <p:sp>
        <p:nvSpPr>
          <p:cNvPr id="3" name="Title 1">
            <a:extLst>
              <a:ext uri="{FF2B5EF4-FFF2-40B4-BE49-F238E27FC236}">
                <a16:creationId xmlns:a16="http://schemas.microsoft.com/office/drawing/2014/main" id="{636E2284-624C-1A31-85A7-E9A077CFBC52}"/>
              </a:ext>
            </a:extLst>
          </p:cNvPr>
          <p:cNvSpPr txBox="1">
            <a:spLocks/>
          </p:cNvSpPr>
          <p:nvPr/>
        </p:nvSpPr>
        <p:spPr bwMode="auto">
          <a:xfrm>
            <a:off x="0" y="17466"/>
            <a:ext cx="12192000" cy="693737"/>
          </a:xfrm>
          <a:prstGeom prst="rect">
            <a:avLst/>
          </a:prstGeom>
        </p:spPr>
        <p:txBody>
          <a:bodyPr vert="horz" lIns="91440" tIns="45720" rIns="91440" bIns="45720" rtlCol="0" anchor="ctr">
            <a:normAutofit/>
          </a:bodyPr>
          <a:lstStyle>
            <a:defPPr>
              <a:defRPr lang="en-US"/>
            </a:defPPr>
            <a:lvl1pPr algn="ctr" defTabSz="685800">
              <a:lnSpc>
                <a:spcPct val="90000"/>
              </a:lnSpc>
              <a:spcBef>
                <a:spcPct val="0"/>
              </a:spcBef>
              <a:buNone/>
              <a:defRPr sz="3200" b="1">
                <a:solidFill>
                  <a:srgbClr val="002147"/>
                </a:solidFill>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r>
              <a:rPr lang="en-PH" altLang="en-US" dirty="0"/>
              <a:t>Creating the thematic map (Layout)</a:t>
            </a:r>
          </a:p>
        </p:txBody>
      </p:sp>
    </p:spTree>
    <p:extLst>
      <p:ext uri="{BB962C8B-B14F-4D97-AF65-F5344CB8AC3E}">
        <p14:creationId xmlns:p14="http://schemas.microsoft.com/office/powerpoint/2010/main" val="6617640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22B39F06-7D73-EBB6-7DE5-B6393FDBFF3D}"/>
              </a:ext>
            </a:extLst>
          </p:cNvPr>
          <p:cNvPicPr>
            <a:picLocks noChangeAspect="1"/>
          </p:cNvPicPr>
          <p:nvPr/>
        </p:nvPicPr>
        <p:blipFill>
          <a:blip r:embed="rId2"/>
          <a:stretch>
            <a:fillRect/>
          </a:stretch>
        </p:blipFill>
        <p:spPr>
          <a:xfrm>
            <a:off x="10660073" y="165052"/>
            <a:ext cx="1068931" cy="1381907"/>
          </a:xfrm>
          <a:prstGeom prst="rect">
            <a:avLst/>
          </a:prstGeom>
          <a:ln>
            <a:solidFill>
              <a:schemeClr val="tx1"/>
            </a:solidFill>
          </a:ln>
        </p:spPr>
      </p:pic>
      <p:sp>
        <p:nvSpPr>
          <p:cNvPr id="46085" name="Content Placeholder 2">
            <a:extLst>
              <a:ext uri="{FF2B5EF4-FFF2-40B4-BE49-F238E27FC236}">
                <a16:creationId xmlns:a16="http://schemas.microsoft.com/office/drawing/2014/main" id="{2AC5012E-DDAA-56F2-AF1C-84E2E645C2AF}"/>
              </a:ext>
            </a:extLst>
          </p:cNvPr>
          <p:cNvSpPr txBox="1">
            <a:spLocks/>
          </p:cNvSpPr>
          <p:nvPr/>
        </p:nvSpPr>
        <p:spPr bwMode="auto">
          <a:xfrm>
            <a:off x="528918" y="999838"/>
            <a:ext cx="8135938"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nSpc>
                <a:spcPct val="90000"/>
              </a:lnSpc>
              <a:spcBef>
                <a:spcPts val="1000"/>
              </a:spcBef>
            </a:pPr>
            <a:r>
              <a:rPr lang="en" altLang="en-US" sz="2200" b="1" dirty="0"/>
              <a:t>Print Layout interface​</a:t>
            </a:r>
          </a:p>
        </p:txBody>
      </p:sp>
      <p:sp>
        <p:nvSpPr>
          <p:cNvPr id="9" name="Content Placeholder 2">
            <a:extLst>
              <a:ext uri="{FF2B5EF4-FFF2-40B4-BE49-F238E27FC236}">
                <a16:creationId xmlns:a16="http://schemas.microsoft.com/office/drawing/2014/main" id="{70769E00-63A5-C7A0-0796-06348D3ABB87}"/>
              </a:ext>
            </a:extLst>
          </p:cNvPr>
          <p:cNvSpPr txBox="1">
            <a:spLocks/>
          </p:cNvSpPr>
          <p:nvPr/>
        </p:nvSpPr>
        <p:spPr>
          <a:xfrm>
            <a:off x="706198" y="1546959"/>
            <a:ext cx="4995355" cy="4145630"/>
          </a:xfrm>
          <a:prstGeom prst="rect">
            <a:avLst/>
          </a:prstGeom>
        </p:spPr>
        <p:txBody>
          <a:bodyPr/>
          <a:lst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buFont typeface="Arial" charset="0"/>
              <a:buAutoNum type="arabicPeriod"/>
              <a:defRPr/>
            </a:pPr>
            <a:r>
              <a:rPr lang="en" sz="2200" dirty="0"/>
              <a:t>Main Menu: Access to various layout features</a:t>
            </a:r>
          </a:p>
          <a:p>
            <a:pPr marL="514350" indent="-514350">
              <a:buFont typeface="Arial" charset="0"/>
              <a:buAutoNum type="arabicPeriod"/>
              <a:defRPr/>
            </a:pPr>
            <a:r>
              <a:rPr lang="en" sz="2200" dirty="0"/>
              <a:t>Toolbars: Same functions as menus and other tools for interacting with the map layout.</a:t>
            </a:r>
          </a:p>
          <a:p>
            <a:pPr marL="514350" indent="-514350">
              <a:buFont typeface="Arial" charset="0"/>
              <a:buAutoNum type="arabicPeriod"/>
              <a:defRPr/>
            </a:pPr>
            <a:r>
              <a:rPr lang="en" sz="2200" dirty="0"/>
              <a:t>Map layout area</a:t>
            </a:r>
          </a:p>
          <a:p>
            <a:pPr marL="514350" indent="-514350">
              <a:buFont typeface="Arial" charset="0"/>
              <a:buAutoNum type="arabicPeriod"/>
              <a:defRPr/>
            </a:pPr>
            <a:r>
              <a:rPr lang="en" sz="2200" dirty="0">
                <a:ea typeface="Calibri" panose="020F0502020204030204" pitchFamily="34" charset="0"/>
                <a:cs typeface="Times New Roman" panose="02020603050405020304" pitchFamily="18" charset="0"/>
              </a:rPr>
              <a:t>Items and History: </a:t>
            </a:r>
            <a:r>
              <a:rPr lang="en" sz="2200" dirty="0"/>
              <a:t>Tracks changes to your layout and lets you undo changes if necessary.</a:t>
            </a:r>
          </a:p>
          <a:p>
            <a:pPr marL="514350" indent="-514350">
              <a:buFont typeface="Arial" charset="0"/>
              <a:buAutoNum type="arabicPeriod"/>
              <a:defRPr/>
            </a:pPr>
            <a:r>
              <a:rPr lang="en" sz="2200" dirty="0"/>
              <a:t>Layout: General layout settings</a:t>
            </a:r>
          </a:p>
          <a:p>
            <a:pPr marL="514350" indent="-514350">
              <a:buFont typeface="Arial" charset="0"/>
              <a:buAutoNum type="arabicPeriod"/>
              <a:defRPr/>
            </a:pPr>
            <a:r>
              <a:rPr lang="en" sz="2200" dirty="0"/>
              <a:t>Item Properties: Settings specific to each layout element</a:t>
            </a:r>
          </a:p>
        </p:txBody>
      </p:sp>
      <p:pic>
        <p:nvPicPr>
          <p:cNvPr id="5" name="Picture 4">
            <a:extLst>
              <a:ext uri="{FF2B5EF4-FFF2-40B4-BE49-F238E27FC236}">
                <a16:creationId xmlns:a16="http://schemas.microsoft.com/office/drawing/2014/main" id="{17B9E647-0410-FC50-5816-F2E701BAA4D4}"/>
              </a:ext>
            </a:extLst>
          </p:cNvPr>
          <p:cNvPicPr>
            <a:picLocks noChangeAspect="1"/>
          </p:cNvPicPr>
          <p:nvPr/>
        </p:nvPicPr>
        <p:blipFill>
          <a:blip r:embed="rId3"/>
          <a:stretch>
            <a:fillRect/>
          </a:stretch>
        </p:blipFill>
        <p:spPr>
          <a:xfrm>
            <a:off x="5804666" y="1928990"/>
            <a:ext cx="6059656" cy="3381568"/>
          </a:xfrm>
          <a:prstGeom prst="rect">
            <a:avLst/>
          </a:prstGeom>
        </p:spPr>
      </p:pic>
      <p:sp>
        <p:nvSpPr>
          <p:cNvPr id="2" name="Title 1">
            <a:extLst>
              <a:ext uri="{FF2B5EF4-FFF2-40B4-BE49-F238E27FC236}">
                <a16:creationId xmlns:a16="http://schemas.microsoft.com/office/drawing/2014/main" id="{F4072E67-9A25-6DC0-75C9-4E40B3CF9C77}"/>
              </a:ext>
            </a:extLst>
          </p:cNvPr>
          <p:cNvSpPr txBox="1">
            <a:spLocks/>
          </p:cNvSpPr>
          <p:nvPr/>
        </p:nvSpPr>
        <p:spPr bwMode="auto">
          <a:xfrm>
            <a:off x="0" y="17466"/>
            <a:ext cx="12192000" cy="693737"/>
          </a:xfrm>
          <a:prstGeom prst="rect">
            <a:avLst/>
          </a:prstGeom>
        </p:spPr>
        <p:txBody>
          <a:bodyPr vert="horz" lIns="91440" tIns="45720" rIns="91440" bIns="45720" rtlCol="0" anchor="ctr">
            <a:normAutofit/>
          </a:bodyPr>
          <a:lstStyle>
            <a:defPPr>
              <a:defRPr lang="en-US"/>
            </a:defPPr>
            <a:lvl1pPr algn="ctr" defTabSz="685800">
              <a:lnSpc>
                <a:spcPct val="90000"/>
              </a:lnSpc>
              <a:spcBef>
                <a:spcPct val="0"/>
              </a:spcBef>
              <a:buNone/>
              <a:defRPr sz="3200" b="1">
                <a:solidFill>
                  <a:srgbClr val="002147"/>
                </a:solidFill>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r>
              <a:rPr lang="en-PH" altLang="en-US" dirty="0"/>
              <a:t>Creating the thematic map (Layout)</a:t>
            </a:r>
          </a:p>
        </p:txBody>
      </p:sp>
      <p:sp>
        <p:nvSpPr>
          <p:cNvPr id="6" name="TextBox 2">
            <a:extLst>
              <a:ext uri="{FF2B5EF4-FFF2-40B4-BE49-F238E27FC236}">
                <a16:creationId xmlns:a16="http://schemas.microsoft.com/office/drawing/2014/main" id="{09BE2828-5FCE-66A3-A2B6-DCB9D6F6B39F}"/>
              </a:ext>
            </a:extLst>
          </p:cNvPr>
          <p:cNvSpPr txBox="1">
            <a:spLocks noChangeArrowheads="1"/>
          </p:cNvSpPr>
          <p:nvPr/>
        </p:nvSpPr>
        <p:spPr bwMode="auto">
          <a:xfrm>
            <a:off x="-713" y="6104448"/>
            <a:ext cx="552587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r>
              <a:rPr lang="en-PH" sz="1000" dirty="0">
                <a:hlinkClick r:id="rId4"/>
              </a:rPr>
              <a:t>https://healthgeolab.net/HIS_GEO-ENABLING_COURSE/MODULE_4/QGIS_Interface_Menu_Tools.pdf</a:t>
            </a:r>
            <a:r>
              <a:rPr lang="en-PH" sz="1000" dirty="0"/>
              <a:t> </a:t>
            </a:r>
          </a:p>
        </p:txBody>
      </p:sp>
    </p:spTree>
    <p:extLst>
      <p:ext uri="{BB962C8B-B14F-4D97-AF65-F5344CB8AC3E}">
        <p14:creationId xmlns:p14="http://schemas.microsoft.com/office/powerpoint/2010/main" val="36512372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7" name="Content Placeholder 2">
            <a:extLst>
              <a:ext uri="{FF2B5EF4-FFF2-40B4-BE49-F238E27FC236}">
                <a16:creationId xmlns:a16="http://schemas.microsoft.com/office/drawing/2014/main" id="{4D07BB68-134F-4DE7-ADFE-9E958691E01B}"/>
              </a:ext>
            </a:extLst>
          </p:cNvPr>
          <p:cNvSpPr txBox="1">
            <a:spLocks/>
          </p:cNvSpPr>
          <p:nvPr/>
        </p:nvSpPr>
        <p:spPr bwMode="auto">
          <a:xfrm>
            <a:off x="528918" y="1004735"/>
            <a:ext cx="8135938"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nSpc>
                <a:spcPct val="90000"/>
              </a:lnSpc>
              <a:spcBef>
                <a:spcPts val="1000"/>
              </a:spcBef>
            </a:pPr>
            <a:r>
              <a:rPr lang="en" sz="2200" b="1" dirty="0">
                <a:ea typeface="Calibri" panose="020F0502020204030204" pitchFamily="34" charset="0"/>
                <a:cs typeface="Times New Roman" panose="02020603050405020304" pitchFamily="18" charset="0"/>
              </a:rPr>
              <a:t>Layout toolbar </a:t>
            </a:r>
            <a:r>
              <a:rPr lang="en" altLang="en-US" sz="2200" dirty="0"/>
              <a:t>:</a:t>
            </a:r>
          </a:p>
          <a:p>
            <a:pPr>
              <a:lnSpc>
                <a:spcPct val="90000"/>
              </a:lnSpc>
              <a:spcBef>
                <a:spcPts val="1000"/>
              </a:spcBef>
            </a:pPr>
            <a:endParaRPr lang="en-PH" altLang="en-US" sz="2200" dirty="0"/>
          </a:p>
        </p:txBody>
      </p:sp>
      <p:sp>
        <p:nvSpPr>
          <p:cNvPr id="9" name="Content Placeholder 2">
            <a:extLst>
              <a:ext uri="{FF2B5EF4-FFF2-40B4-BE49-F238E27FC236}">
                <a16:creationId xmlns:a16="http://schemas.microsoft.com/office/drawing/2014/main" id="{C14BD825-2E05-1B7D-30D6-254A9BA23B4B}"/>
              </a:ext>
            </a:extLst>
          </p:cNvPr>
          <p:cNvSpPr txBox="1">
            <a:spLocks/>
          </p:cNvSpPr>
          <p:nvPr/>
        </p:nvSpPr>
        <p:spPr>
          <a:xfrm>
            <a:off x="2423592" y="2420888"/>
            <a:ext cx="7632848" cy="3024336"/>
          </a:xfrm>
          <a:prstGeom prst="rect">
            <a:avLst/>
          </a:prstGeom>
        </p:spPr>
        <p:txBody>
          <a:bodyPr numCol="2" spcCol="216000"/>
          <a:lst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nSpc>
                <a:spcPct val="115000"/>
              </a:lnSpc>
              <a:spcBef>
                <a:spcPts val="600"/>
              </a:spcBef>
              <a:spcAft>
                <a:spcPts val="0"/>
              </a:spcAft>
              <a:buFont typeface="Symbol" panose="05050102010706020507" pitchFamily="18" charset="2"/>
              <a:buChar char=""/>
            </a:pPr>
            <a:r>
              <a:rPr lang="en" sz="1800" dirty="0">
                <a:latin typeface="Calibri" panose="020F0502020204030204" pitchFamily="34" charset="0"/>
                <a:ea typeface="Calibri" panose="020F0502020204030204" pitchFamily="34" charset="0"/>
                <a:cs typeface="Times New Roman" panose="02020603050405020304" pitchFamily="18" charset="0"/>
              </a:rPr>
              <a:t>Save layout</a:t>
            </a:r>
            <a:endParaRPr lang="en-PH" sz="18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15000"/>
              </a:lnSpc>
              <a:spcBef>
                <a:spcPts val="600"/>
              </a:spcBef>
              <a:spcAft>
                <a:spcPts val="0"/>
              </a:spcAft>
              <a:buFont typeface="Symbol" panose="05050102010706020507" pitchFamily="18" charset="2"/>
              <a:buChar char=""/>
            </a:pPr>
            <a:r>
              <a:rPr lang="en" sz="1800" dirty="0">
                <a:latin typeface="Calibri" panose="020F0502020204030204" pitchFamily="34" charset="0"/>
                <a:ea typeface="Calibri" panose="020F0502020204030204" pitchFamily="34" charset="0"/>
                <a:cs typeface="Times New Roman" panose="02020603050405020304" pitchFamily="18" charset="0"/>
              </a:rPr>
              <a:t>New Layout</a:t>
            </a:r>
            <a:endParaRPr lang="en-PH" sz="18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15000"/>
              </a:lnSpc>
              <a:spcBef>
                <a:spcPts val="600"/>
              </a:spcBef>
              <a:spcAft>
                <a:spcPts val="0"/>
              </a:spcAft>
              <a:buFont typeface="Symbol" panose="05050102010706020507" pitchFamily="18" charset="2"/>
              <a:buChar char=""/>
            </a:pPr>
            <a:r>
              <a:rPr lang="en" sz="1800" dirty="0">
                <a:latin typeface="Calibri" panose="020F0502020204030204" pitchFamily="34" charset="0"/>
                <a:ea typeface="Calibri" panose="020F0502020204030204" pitchFamily="34" charset="0"/>
                <a:cs typeface="Times New Roman" panose="02020603050405020304" pitchFamily="18" charset="0"/>
              </a:rPr>
              <a:t>Duplicate Layout</a:t>
            </a:r>
            <a:endParaRPr lang="en-PH" sz="18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15000"/>
              </a:lnSpc>
              <a:spcBef>
                <a:spcPts val="600"/>
              </a:spcBef>
              <a:spcAft>
                <a:spcPts val="0"/>
              </a:spcAft>
              <a:buFont typeface="Symbol" panose="05050102010706020507" pitchFamily="18" charset="2"/>
              <a:buChar char=""/>
            </a:pPr>
            <a:r>
              <a:rPr lang="en" sz="1800" dirty="0">
                <a:latin typeface="Calibri" panose="020F0502020204030204" pitchFamily="34" charset="0"/>
                <a:ea typeface="Calibri" panose="020F0502020204030204" pitchFamily="34" charset="0"/>
                <a:cs typeface="Times New Roman" panose="02020603050405020304" pitchFamily="18" charset="0"/>
              </a:rPr>
              <a:t>Layout Manager</a:t>
            </a:r>
            <a:endParaRPr lang="en-PH" sz="18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15000"/>
              </a:lnSpc>
              <a:spcBef>
                <a:spcPts val="600"/>
              </a:spcBef>
              <a:spcAft>
                <a:spcPts val="0"/>
              </a:spcAft>
              <a:buFont typeface="Symbol" panose="05050102010706020507" pitchFamily="18" charset="2"/>
              <a:buChar char=""/>
            </a:pPr>
            <a:r>
              <a:rPr lang="en" sz="1800" dirty="0">
                <a:latin typeface="Calibri" panose="020F0502020204030204" pitchFamily="34" charset="0"/>
                <a:ea typeface="Calibri" panose="020F0502020204030204" pitchFamily="34" charset="0"/>
                <a:cs typeface="Times New Roman" panose="02020603050405020304" pitchFamily="18" charset="0"/>
              </a:rPr>
              <a:t>Add items from a template</a:t>
            </a:r>
            <a:endParaRPr lang="en-PH" sz="18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15000"/>
              </a:lnSpc>
              <a:spcBef>
                <a:spcPts val="600"/>
              </a:spcBef>
              <a:spcAft>
                <a:spcPts val="0"/>
              </a:spcAft>
              <a:buFont typeface="Symbol" panose="05050102010706020507" pitchFamily="18" charset="2"/>
              <a:buChar char=""/>
            </a:pPr>
            <a:r>
              <a:rPr lang="en" sz="1800" dirty="0">
                <a:latin typeface="Calibri" panose="020F0502020204030204" pitchFamily="34" charset="0"/>
                <a:ea typeface="Calibri" panose="020F0502020204030204" pitchFamily="34" charset="0"/>
                <a:cs typeface="Times New Roman" panose="02020603050405020304" pitchFamily="18" charset="0"/>
              </a:rPr>
              <a:t>Save as template</a:t>
            </a:r>
            <a:endParaRPr lang="en-PH" sz="18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15000"/>
              </a:lnSpc>
              <a:spcBef>
                <a:spcPts val="600"/>
              </a:spcBef>
              <a:spcAft>
                <a:spcPts val="0"/>
              </a:spcAft>
              <a:buFont typeface="Symbol" panose="05050102010706020507" pitchFamily="18" charset="2"/>
              <a:buChar char=""/>
            </a:pPr>
            <a:r>
              <a:rPr lang="en" sz="1800" dirty="0">
                <a:latin typeface="Calibri" panose="020F0502020204030204" pitchFamily="34" charset="0"/>
                <a:ea typeface="Calibri" panose="020F0502020204030204" pitchFamily="34" charset="0"/>
                <a:cs typeface="Times New Roman" panose="02020603050405020304" pitchFamily="18" charset="0"/>
              </a:rPr>
              <a:t>Add pages…</a:t>
            </a:r>
            <a:endParaRPr lang="en-PH" sz="18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15000"/>
              </a:lnSpc>
              <a:spcBef>
                <a:spcPts val="600"/>
              </a:spcBef>
              <a:spcAft>
                <a:spcPts val="0"/>
              </a:spcAft>
              <a:buFont typeface="Symbol" panose="05050102010706020507" pitchFamily="18" charset="2"/>
              <a:buChar char=""/>
            </a:pPr>
            <a:r>
              <a:rPr lang="en" sz="1800" dirty="0">
                <a:latin typeface="Calibri" panose="020F0502020204030204" pitchFamily="34" charset="0"/>
                <a:ea typeface="Calibri" panose="020F0502020204030204" pitchFamily="34" charset="0"/>
                <a:cs typeface="Times New Roman" panose="02020603050405020304" pitchFamily="18" charset="0"/>
              </a:rPr>
              <a:t>Print Layout</a:t>
            </a:r>
            <a:endParaRPr lang="en-PH" sz="18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15000"/>
              </a:lnSpc>
              <a:spcBef>
                <a:spcPts val="600"/>
              </a:spcBef>
              <a:spcAft>
                <a:spcPts val="0"/>
              </a:spcAft>
              <a:buFont typeface="Symbol" panose="05050102010706020507" pitchFamily="18" charset="2"/>
              <a:buChar char=""/>
            </a:pPr>
            <a:r>
              <a:rPr lang="en" sz="1800" dirty="0">
                <a:latin typeface="Calibri" panose="020F0502020204030204" pitchFamily="34" charset="0"/>
                <a:ea typeface="Calibri" panose="020F0502020204030204" pitchFamily="34" charset="0"/>
                <a:cs typeface="Times New Roman" panose="02020603050405020304" pitchFamily="18" charset="0"/>
              </a:rPr>
              <a:t>Export as image</a:t>
            </a:r>
            <a:endParaRPr lang="en-PH" sz="18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15000"/>
              </a:lnSpc>
              <a:spcBef>
                <a:spcPts val="600"/>
              </a:spcBef>
              <a:spcAft>
                <a:spcPts val="0"/>
              </a:spcAft>
              <a:buFont typeface="Symbol" panose="05050102010706020507" pitchFamily="18" charset="2"/>
              <a:buChar char=""/>
            </a:pPr>
            <a:r>
              <a:rPr lang="en" sz="1800" dirty="0">
                <a:latin typeface="Calibri" panose="020F0502020204030204" pitchFamily="34" charset="0"/>
                <a:ea typeface="Calibri" panose="020F0502020204030204" pitchFamily="34" charset="0"/>
                <a:cs typeface="Times New Roman" panose="02020603050405020304" pitchFamily="18" charset="0"/>
              </a:rPr>
              <a:t>Export as SVG…</a:t>
            </a:r>
            <a:endParaRPr lang="en-PH" sz="18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15000"/>
              </a:lnSpc>
              <a:spcBef>
                <a:spcPts val="600"/>
              </a:spcBef>
              <a:spcAft>
                <a:spcPts val="0"/>
              </a:spcAft>
              <a:buFont typeface="Symbol" panose="05050102010706020507" pitchFamily="18" charset="2"/>
              <a:buChar char=""/>
            </a:pPr>
            <a:r>
              <a:rPr lang="en" sz="1800" dirty="0">
                <a:latin typeface="Calibri" panose="020F0502020204030204" pitchFamily="34" charset="0"/>
                <a:ea typeface="Calibri" panose="020F0502020204030204" pitchFamily="34" charset="0"/>
                <a:cs typeface="Times New Roman" panose="02020603050405020304" pitchFamily="18" charset="0"/>
              </a:rPr>
              <a:t>Export as PDF…</a:t>
            </a:r>
            <a:endParaRPr lang="en-PH" sz="18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15000"/>
              </a:lnSpc>
              <a:spcBef>
                <a:spcPts val="600"/>
              </a:spcBef>
              <a:spcAft>
                <a:spcPts val="0"/>
              </a:spcAft>
              <a:buFont typeface="Symbol" panose="05050102010706020507" pitchFamily="18" charset="2"/>
              <a:buChar char=""/>
            </a:pPr>
            <a:r>
              <a:rPr lang="en-PH" sz="1800" dirty="0">
                <a:latin typeface="Calibri" panose="020F0502020204030204" pitchFamily="34" charset="0"/>
                <a:ea typeface="Calibri" panose="020F0502020204030204" pitchFamily="34" charset="0"/>
                <a:cs typeface="Times New Roman" panose="02020603050405020304" pitchFamily="18" charset="0"/>
              </a:rPr>
              <a:t>Undo</a:t>
            </a:r>
          </a:p>
          <a:p>
            <a:pPr marL="342900" indent="-342900">
              <a:lnSpc>
                <a:spcPct val="115000"/>
              </a:lnSpc>
              <a:spcBef>
                <a:spcPts val="600"/>
              </a:spcBef>
              <a:spcAft>
                <a:spcPts val="0"/>
              </a:spcAft>
              <a:buFont typeface="Symbol" panose="05050102010706020507" pitchFamily="18" charset="2"/>
              <a:buChar char=""/>
            </a:pPr>
            <a:r>
              <a:rPr lang="en" sz="1800" dirty="0">
                <a:latin typeface="Calibri" panose="020F0502020204030204" pitchFamily="34" charset="0"/>
                <a:ea typeface="Calibri" panose="020F0502020204030204" pitchFamily="34" charset="0"/>
                <a:cs typeface="Times New Roman" panose="02020603050405020304" pitchFamily="18" charset="0"/>
              </a:rPr>
              <a:t>Redo</a:t>
            </a:r>
            <a:endParaRPr lang="en-PH" sz="1800" dirty="0">
              <a:latin typeface="Calibri" panose="020F0502020204030204" pitchFamily="34" charset="0"/>
              <a:ea typeface="Calibri" panose="020F0502020204030204" pitchFamily="34" charset="0"/>
              <a:cs typeface="Times New Roman" panose="02020603050405020304" pitchFamily="18" charset="0"/>
            </a:endParaRPr>
          </a:p>
          <a:p>
            <a:pPr>
              <a:spcBef>
                <a:spcPts val="600"/>
              </a:spcBef>
              <a:spcAft>
                <a:spcPts val="0"/>
              </a:spcAft>
              <a:defRPr/>
            </a:pPr>
            <a:endParaRPr lang="en-US" sz="2400" dirty="0"/>
          </a:p>
        </p:txBody>
      </p:sp>
      <p:sp>
        <p:nvSpPr>
          <p:cNvPr id="49159" name="Rectangle 3">
            <a:extLst>
              <a:ext uri="{FF2B5EF4-FFF2-40B4-BE49-F238E27FC236}">
                <a16:creationId xmlns:a16="http://schemas.microsoft.com/office/drawing/2014/main" id="{F81161A1-F49E-DF45-2827-F11E8D0FB630}"/>
              </a:ext>
            </a:extLst>
          </p:cNvPr>
          <p:cNvSpPr>
            <a:spLocks noChangeArrowheads="1"/>
          </p:cNvSpPr>
          <p:nvPr/>
        </p:nvSpPr>
        <p:spPr bwMode="auto">
          <a:xfrm>
            <a:off x="2239964" y="2420938"/>
            <a:ext cx="3856037" cy="431800"/>
          </a:xfrm>
          <a:prstGeom prst="rect">
            <a:avLst/>
          </a:prstGeom>
          <a:noFill/>
          <a:ln w="571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n-US" altLang="en-US"/>
          </a:p>
        </p:txBody>
      </p:sp>
      <p:sp>
        <p:nvSpPr>
          <p:cNvPr id="49160" name="Content Placeholder 2">
            <a:extLst>
              <a:ext uri="{FF2B5EF4-FFF2-40B4-BE49-F238E27FC236}">
                <a16:creationId xmlns:a16="http://schemas.microsoft.com/office/drawing/2014/main" id="{55235EC4-E980-38AF-1B6E-0D96F096865B}"/>
              </a:ext>
            </a:extLst>
          </p:cNvPr>
          <p:cNvSpPr txBox="1">
            <a:spLocks/>
          </p:cNvSpPr>
          <p:nvPr/>
        </p:nvSpPr>
        <p:spPr bwMode="auto">
          <a:xfrm>
            <a:off x="1830387" y="5508674"/>
            <a:ext cx="9018588"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nSpc>
                <a:spcPct val="90000"/>
              </a:lnSpc>
              <a:spcBef>
                <a:spcPts val="1000"/>
              </a:spcBef>
            </a:pPr>
            <a:r>
              <a:rPr lang="en" altLang="en-US" sz="2600" dirty="0"/>
              <a:t>The highlighted functions are those you will use most commonly</a:t>
            </a:r>
            <a:endParaRPr lang="en-PH" altLang="en-US" sz="2600" dirty="0"/>
          </a:p>
        </p:txBody>
      </p:sp>
      <p:sp>
        <p:nvSpPr>
          <p:cNvPr id="11" name="AutoShape 32">
            <a:extLst>
              <a:ext uri="{FF2B5EF4-FFF2-40B4-BE49-F238E27FC236}">
                <a16:creationId xmlns:a16="http://schemas.microsoft.com/office/drawing/2014/main" id="{084EE53A-1876-8549-2A0F-72BC081538FE}"/>
              </a:ext>
            </a:extLst>
          </p:cNvPr>
          <p:cNvSpPr>
            <a:spLocks noChangeArrowheads="1"/>
          </p:cNvSpPr>
          <p:nvPr/>
        </p:nvSpPr>
        <p:spPr bwMode="auto">
          <a:xfrm>
            <a:off x="1343025" y="5540423"/>
            <a:ext cx="436562" cy="381000"/>
          </a:xfrm>
          <a:prstGeom prst="rightArrow">
            <a:avLst>
              <a:gd name="adj1" fmla="val 50000"/>
              <a:gd name="adj2" fmla="val 53571"/>
            </a:avLst>
          </a:prstGeom>
          <a:solidFill>
            <a:srgbClr val="4F8CB5"/>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200" dirty="0"/>
          </a:p>
        </p:txBody>
      </p:sp>
      <p:sp>
        <p:nvSpPr>
          <p:cNvPr id="49162" name="Rectangle 3">
            <a:extLst>
              <a:ext uri="{FF2B5EF4-FFF2-40B4-BE49-F238E27FC236}">
                <a16:creationId xmlns:a16="http://schemas.microsoft.com/office/drawing/2014/main" id="{F4255637-68A9-6DF9-7B1A-CC8BA5E280AC}"/>
              </a:ext>
            </a:extLst>
          </p:cNvPr>
          <p:cNvSpPr>
            <a:spLocks noChangeArrowheads="1"/>
          </p:cNvSpPr>
          <p:nvPr/>
        </p:nvSpPr>
        <p:spPr bwMode="auto">
          <a:xfrm>
            <a:off x="6129713" y="3645024"/>
            <a:ext cx="3063503" cy="1139407"/>
          </a:xfrm>
          <a:prstGeom prst="rect">
            <a:avLst/>
          </a:prstGeom>
          <a:noFill/>
          <a:ln w="571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n-US" altLang="en-US"/>
          </a:p>
        </p:txBody>
      </p:sp>
      <p:pic>
        <p:nvPicPr>
          <p:cNvPr id="49164" name="Picture 2" descr="Layout_Toolbar">
            <a:extLst>
              <a:ext uri="{FF2B5EF4-FFF2-40B4-BE49-F238E27FC236}">
                <a16:creationId xmlns:a16="http://schemas.microsoft.com/office/drawing/2014/main" id="{A3B485D9-C700-4B1C-7489-42E34AE158D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14675" y="1662114"/>
            <a:ext cx="5962650"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D1A564F5-DB03-5492-B80C-8B0BB5025F07}"/>
              </a:ext>
            </a:extLst>
          </p:cNvPr>
          <p:cNvSpPr txBox="1">
            <a:spLocks/>
          </p:cNvSpPr>
          <p:nvPr/>
        </p:nvSpPr>
        <p:spPr bwMode="auto">
          <a:xfrm>
            <a:off x="0" y="17466"/>
            <a:ext cx="12192000" cy="693737"/>
          </a:xfrm>
          <a:prstGeom prst="rect">
            <a:avLst/>
          </a:prstGeom>
        </p:spPr>
        <p:txBody>
          <a:bodyPr vert="horz" lIns="91440" tIns="45720" rIns="91440" bIns="45720" rtlCol="0" anchor="ctr">
            <a:normAutofit/>
          </a:bodyPr>
          <a:lstStyle>
            <a:defPPr>
              <a:defRPr lang="en-US"/>
            </a:defPPr>
            <a:lvl1pPr algn="ctr" defTabSz="685800">
              <a:lnSpc>
                <a:spcPct val="90000"/>
              </a:lnSpc>
              <a:spcBef>
                <a:spcPct val="0"/>
              </a:spcBef>
              <a:buNone/>
              <a:defRPr sz="3200" b="1">
                <a:solidFill>
                  <a:srgbClr val="002147"/>
                </a:solidFill>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r>
              <a:rPr lang="en-PH" altLang="en-US" dirty="0"/>
              <a:t>Creating the thematic map (Layout)</a:t>
            </a:r>
          </a:p>
        </p:txBody>
      </p:sp>
    </p:spTree>
    <p:extLst>
      <p:ext uri="{BB962C8B-B14F-4D97-AF65-F5344CB8AC3E}">
        <p14:creationId xmlns:p14="http://schemas.microsoft.com/office/powerpoint/2010/main" val="21002149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7" name="Content Placeholder 2">
            <a:extLst>
              <a:ext uri="{FF2B5EF4-FFF2-40B4-BE49-F238E27FC236}">
                <a16:creationId xmlns:a16="http://schemas.microsoft.com/office/drawing/2014/main" id="{4D07BB68-134F-4DE7-ADFE-9E958691E01B}"/>
              </a:ext>
            </a:extLst>
          </p:cNvPr>
          <p:cNvSpPr txBox="1">
            <a:spLocks/>
          </p:cNvSpPr>
          <p:nvPr/>
        </p:nvSpPr>
        <p:spPr bwMode="auto">
          <a:xfrm>
            <a:off x="524516" y="1003038"/>
            <a:ext cx="6037648"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nSpc>
                <a:spcPct val="90000"/>
              </a:lnSpc>
              <a:spcBef>
                <a:spcPts val="1000"/>
              </a:spcBef>
            </a:pPr>
            <a:r>
              <a:rPr lang="en" sz="2200" b="1" dirty="0" err="1">
                <a:ea typeface="Calibri" panose="020F0502020204030204" pitchFamily="34" charset="0"/>
                <a:cs typeface="Times New Roman" panose="02020603050405020304" pitchFamily="18" charset="0"/>
              </a:rPr>
              <a:t>Layout </a:t>
            </a:r>
            <a:r>
              <a:rPr lang="en" sz="2200" b="1" dirty="0">
                <a:ea typeface="Calibri" panose="020F0502020204030204" pitchFamily="34" charset="0"/>
                <a:cs typeface="Times New Roman" panose="02020603050405020304" pitchFamily="18" charset="0"/>
              </a:rPr>
              <a:t>navigation toolbar​</a:t>
            </a:r>
            <a:endParaRPr lang="en-PH" altLang="en-US" sz="2200" dirty="0"/>
          </a:p>
          <a:p>
            <a:pPr>
              <a:lnSpc>
                <a:spcPct val="90000"/>
              </a:lnSpc>
              <a:spcBef>
                <a:spcPts val="1000"/>
              </a:spcBef>
            </a:pPr>
            <a:endParaRPr lang="en-PH" altLang="en-US" sz="2200" dirty="0"/>
          </a:p>
        </p:txBody>
      </p:sp>
      <p:sp>
        <p:nvSpPr>
          <p:cNvPr id="49159" name="Rectangle 3">
            <a:extLst>
              <a:ext uri="{FF2B5EF4-FFF2-40B4-BE49-F238E27FC236}">
                <a16:creationId xmlns:a16="http://schemas.microsoft.com/office/drawing/2014/main" id="{F81161A1-F49E-DF45-2827-F11E8D0FB630}"/>
              </a:ext>
            </a:extLst>
          </p:cNvPr>
          <p:cNvSpPr>
            <a:spLocks noChangeArrowheads="1"/>
          </p:cNvSpPr>
          <p:nvPr/>
        </p:nvSpPr>
        <p:spPr bwMode="auto">
          <a:xfrm>
            <a:off x="1803401" y="2425903"/>
            <a:ext cx="3063949" cy="2399802"/>
          </a:xfrm>
          <a:prstGeom prst="rect">
            <a:avLst/>
          </a:prstGeom>
          <a:noFill/>
          <a:ln w="571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n-US" altLang="en-US"/>
          </a:p>
        </p:txBody>
      </p:sp>
      <p:sp>
        <p:nvSpPr>
          <p:cNvPr id="49160" name="Content Placeholder 2">
            <a:extLst>
              <a:ext uri="{FF2B5EF4-FFF2-40B4-BE49-F238E27FC236}">
                <a16:creationId xmlns:a16="http://schemas.microsoft.com/office/drawing/2014/main" id="{55235EC4-E980-38AF-1B6E-0D96F096865B}"/>
              </a:ext>
            </a:extLst>
          </p:cNvPr>
          <p:cNvSpPr txBox="1">
            <a:spLocks/>
          </p:cNvSpPr>
          <p:nvPr/>
        </p:nvSpPr>
        <p:spPr bwMode="auto">
          <a:xfrm>
            <a:off x="1327465" y="5246207"/>
            <a:ext cx="3827916"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nSpc>
                <a:spcPct val="90000"/>
              </a:lnSpc>
              <a:spcBef>
                <a:spcPts val="1000"/>
              </a:spcBef>
            </a:pPr>
            <a:r>
              <a:rPr lang="en" altLang="en-US" sz="2200" dirty="0"/>
              <a:t>You will most certainly use all of these tools</a:t>
            </a:r>
            <a:endParaRPr lang="en-PH" altLang="en-US" sz="2200" dirty="0"/>
          </a:p>
        </p:txBody>
      </p:sp>
      <p:sp>
        <p:nvSpPr>
          <p:cNvPr id="11" name="AutoShape 32">
            <a:extLst>
              <a:ext uri="{FF2B5EF4-FFF2-40B4-BE49-F238E27FC236}">
                <a16:creationId xmlns:a16="http://schemas.microsoft.com/office/drawing/2014/main" id="{084EE53A-1876-8549-2A0F-72BC081538FE}"/>
              </a:ext>
            </a:extLst>
          </p:cNvPr>
          <p:cNvSpPr>
            <a:spLocks noChangeArrowheads="1"/>
          </p:cNvSpPr>
          <p:nvPr/>
        </p:nvSpPr>
        <p:spPr bwMode="auto">
          <a:xfrm>
            <a:off x="837407" y="5246207"/>
            <a:ext cx="436562" cy="381000"/>
          </a:xfrm>
          <a:prstGeom prst="rightArrow">
            <a:avLst>
              <a:gd name="adj1" fmla="val 50000"/>
              <a:gd name="adj2" fmla="val 53571"/>
            </a:avLst>
          </a:prstGeom>
          <a:solidFill>
            <a:srgbClr val="4F8CB5"/>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200" dirty="0"/>
          </a:p>
        </p:txBody>
      </p:sp>
      <p:pic>
        <p:nvPicPr>
          <p:cNvPr id="3" name="Picture 2">
            <a:extLst>
              <a:ext uri="{FF2B5EF4-FFF2-40B4-BE49-F238E27FC236}">
                <a16:creationId xmlns:a16="http://schemas.microsoft.com/office/drawing/2014/main" id="{D12088C0-DE96-27A6-E7DB-41BE67F65CDD}"/>
              </a:ext>
            </a:extLst>
          </p:cNvPr>
          <p:cNvPicPr>
            <a:picLocks noChangeAspect="1"/>
          </p:cNvPicPr>
          <p:nvPr/>
        </p:nvPicPr>
        <p:blipFill>
          <a:blip r:embed="rId2"/>
          <a:stretch>
            <a:fillRect/>
          </a:stretch>
        </p:blipFill>
        <p:spPr>
          <a:xfrm>
            <a:off x="1930535" y="1621790"/>
            <a:ext cx="2693793" cy="503236"/>
          </a:xfrm>
          <a:prstGeom prst="rect">
            <a:avLst/>
          </a:prstGeom>
        </p:spPr>
      </p:pic>
      <p:sp>
        <p:nvSpPr>
          <p:cNvPr id="5" name="TextBox 4">
            <a:extLst>
              <a:ext uri="{FF2B5EF4-FFF2-40B4-BE49-F238E27FC236}">
                <a16:creationId xmlns:a16="http://schemas.microsoft.com/office/drawing/2014/main" id="{CA0C086E-78B4-01CB-FEB0-DCED93291489}"/>
              </a:ext>
            </a:extLst>
          </p:cNvPr>
          <p:cNvSpPr txBox="1"/>
          <p:nvPr/>
        </p:nvSpPr>
        <p:spPr>
          <a:xfrm>
            <a:off x="1967815" y="2437783"/>
            <a:ext cx="3187566" cy="2323970"/>
          </a:xfrm>
          <a:prstGeom prst="rect">
            <a:avLst/>
          </a:prstGeom>
          <a:noFill/>
        </p:spPr>
        <p:txBody>
          <a:bodyPr wrap="square">
            <a:spAutoFit/>
          </a:bodyPr>
          <a:lstStyle/>
          <a:p>
            <a:pPr marL="342900" indent="-342900">
              <a:lnSpc>
                <a:spcPct val="115000"/>
              </a:lnSpc>
              <a:spcBef>
                <a:spcPts val="600"/>
              </a:spcBef>
              <a:buFont typeface="Symbol" panose="05050102010706020507" pitchFamily="18" charset="2"/>
              <a:buChar char=""/>
            </a:pPr>
            <a:r>
              <a:rPr lang="en" sz="2200" dirty="0">
                <a:latin typeface="Calibri" panose="020F0502020204030204" pitchFamily="34" charset="0"/>
                <a:ea typeface="Calibri" panose="020F0502020204030204" pitchFamily="34" charset="0"/>
                <a:cs typeface="Times New Roman" panose="02020603050405020304" pitchFamily="18" charset="0"/>
              </a:rPr>
              <a:t>Zoom in</a:t>
            </a:r>
            <a:endParaRPr lang="en-PH" sz="22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15000"/>
              </a:lnSpc>
              <a:spcBef>
                <a:spcPts val="600"/>
              </a:spcBef>
              <a:buFont typeface="Symbol" panose="05050102010706020507" pitchFamily="18" charset="2"/>
              <a:buChar char=""/>
            </a:pPr>
            <a:r>
              <a:rPr lang="en" sz="2200" dirty="0">
                <a:latin typeface="Calibri" panose="020F0502020204030204" pitchFamily="34" charset="0"/>
                <a:ea typeface="Calibri" panose="020F0502020204030204" pitchFamily="34" charset="0"/>
                <a:cs typeface="Times New Roman" panose="02020603050405020304" pitchFamily="18" charset="0"/>
              </a:rPr>
              <a:t>Zoom out</a:t>
            </a:r>
            <a:endParaRPr lang="en-PH" sz="22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15000"/>
              </a:lnSpc>
              <a:spcBef>
                <a:spcPts val="600"/>
              </a:spcBef>
              <a:buFont typeface="Symbol" panose="05050102010706020507" pitchFamily="18" charset="2"/>
              <a:buChar char=""/>
            </a:pPr>
            <a:r>
              <a:rPr lang="en" sz="2200" dirty="0">
                <a:latin typeface="Calibri" panose="020F0502020204030204" pitchFamily="34" charset="0"/>
                <a:ea typeface="Calibri" panose="020F0502020204030204" pitchFamily="34" charset="0"/>
                <a:cs typeface="Times New Roman" panose="02020603050405020304" pitchFamily="18" charset="0"/>
              </a:rPr>
              <a:t>Zoom to 100%</a:t>
            </a:r>
            <a:endParaRPr lang="en-PH" sz="22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15000"/>
              </a:lnSpc>
              <a:spcBef>
                <a:spcPts val="600"/>
              </a:spcBef>
              <a:buFont typeface="Symbol" panose="05050102010706020507" pitchFamily="18" charset="2"/>
              <a:buChar char=""/>
            </a:pPr>
            <a:r>
              <a:rPr lang="en" sz="2200" dirty="0">
                <a:latin typeface="Calibri" panose="020F0502020204030204" pitchFamily="34" charset="0"/>
                <a:ea typeface="Calibri" panose="020F0502020204030204" pitchFamily="34" charset="0"/>
                <a:cs typeface="Times New Roman" panose="02020603050405020304" pitchFamily="18" charset="0"/>
              </a:rPr>
              <a:t>Full zoom</a:t>
            </a:r>
            <a:endParaRPr lang="en-PH" sz="22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15000"/>
              </a:lnSpc>
              <a:spcBef>
                <a:spcPts val="600"/>
              </a:spcBef>
              <a:buFont typeface="Symbol" panose="05050102010706020507" pitchFamily="18" charset="2"/>
              <a:buChar char=""/>
            </a:pPr>
            <a:r>
              <a:rPr lang="en" sz="2200" dirty="0">
                <a:latin typeface="Calibri" panose="020F0502020204030204" pitchFamily="34" charset="0"/>
                <a:ea typeface="Calibri" panose="020F0502020204030204" pitchFamily="34" charset="0"/>
                <a:cs typeface="Times New Roman" panose="02020603050405020304" pitchFamily="18" charset="0"/>
              </a:rPr>
              <a:t>Refresh the display</a:t>
            </a:r>
            <a:endParaRPr lang="en-PH" sz="2200" dirty="0">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BCF0C332-A93D-1F41-C1C6-1DFA6A0A9D4C}"/>
              </a:ext>
            </a:extLst>
          </p:cNvPr>
          <p:cNvSpPr txBox="1"/>
          <p:nvPr/>
        </p:nvSpPr>
        <p:spPr>
          <a:xfrm>
            <a:off x="5645732" y="1097749"/>
            <a:ext cx="4762292" cy="1107996"/>
          </a:xfrm>
          <a:prstGeom prst="rect">
            <a:avLst/>
          </a:prstGeom>
          <a:noFill/>
        </p:spPr>
        <p:txBody>
          <a:bodyPr wrap="square">
            <a:spAutoFit/>
          </a:bodyPr>
          <a:lstStyle/>
          <a:p>
            <a:pPr marL="342900" lvl="1" defTabSz="685800"/>
            <a:r>
              <a:rPr lang="en" altLang="en-US" sz="2200" dirty="0">
                <a:solidFill>
                  <a:srgbClr val="000000"/>
                </a:solidFill>
                <a:ea typeface="Calibri" panose="020F0502020204030204" pitchFamily="34" charset="0"/>
              </a:rPr>
              <a:t>If you simply need to move your map, use the </a:t>
            </a:r>
            <a:r>
              <a:rPr lang="en" altLang="en-US" sz="2200" i="1" dirty="0">
                <a:solidFill>
                  <a:srgbClr val="000000"/>
                </a:solidFill>
                <a:ea typeface="Calibri" panose="020F0502020204030204" pitchFamily="34" charset="0"/>
              </a:rPr>
              <a:t>Move item content </a:t>
            </a:r>
            <a:r>
              <a:rPr lang="en" altLang="en-US" sz="2200" dirty="0">
                <a:solidFill>
                  <a:srgbClr val="000000"/>
                </a:solidFill>
                <a:ea typeface="Calibri" panose="020F0502020204030204" pitchFamily="34" charset="0"/>
              </a:rPr>
              <a:t>button from the Toolbox toolbar.</a:t>
            </a:r>
            <a:endParaRPr lang="en-US" altLang="en-US" sz="2200" dirty="0">
              <a:solidFill>
                <a:srgbClr val="000000"/>
              </a:solidFill>
              <a:ea typeface="Calibri" panose="020F0502020204030204" pitchFamily="34" charset="0"/>
            </a:endParaRPr>
          </a:p>
        </p:txBody>
      </p:sp>
      <p:pic>
        <p:nvPicPr>
          <p:cNvPr id="10" name="Picture 9">
            <a:extLst>
              <a:ext uri="{FF2B5EF4-FFF2-40B4-BE49-F238E27FC236}">
                <a16:creationId xmlns:a16="http://schemas.microsoft.com/office/drawing/2014/main" id="{90EF4FB7-1A95-343A-223B-E9D3019BA5E0}"/>
              </a:ext>
            </a:extLst>
          </p:cNvPr>
          <p:cNvPicPr>
            <a:picLocks noChangeAspect="1"/>
          </p:cNvPicPr>
          <p:nvPr/>
        </p:nvPicPr>
        <p:blipFill rotWithShape="1">
          <a:blip r:embed="rId3"/>
          <a:srcRect t="16819" r="16124"/>
          <a:stretch/>
        </p:blipFill>
        <p:spPr>
          <a:xfrm>
            <a:off x="10261465" y="1396125"/>
            <a:ext cx="713163" cy="514365"/>
          </a:xfrm>
          <a:prstGeom prst="rect">
            <a:avLst/>
          </a:prstGeom>
        </p:spPr>
      </p:pic>
      <p:sp>
        <p:nvSpPr>
          <p:cNvPr id="13" name="TextBox 12">
            <a:extLst>
              <a:ext uri="{FF2B5EF4-FFF2-40B4-BE49-F238E27FC236}">
                <a16:creationId xmlns:a16="http://schemas.microsoft.com/office/drawing/2014/main" id="{C3EDE4C9-F68C-D678-E445-8F9845EAB56E}"/>
              </a:ext>
            </a:extLst>
          </p:cNvPr>
          <p:cNvSpPr txBox="1"/>
          <p:nvPr/>
        </p:nvSpPr>
        <p:spPr>
          <a:xfrm>
            <a:off x="5987074" y="2489477"/>
            <a:ext cx="5688989" cy="2462213"/>
          </a:xfrm>
          <a:prstGeom prst="rect">
            <a:avLst/>
          </a:prstGeom>
          <a:noFill/>
        </p:spPr>
        <p:txBody>
          <a:bodyPr wrap="square">
            <a:spAutoFit/>
          </a:bodyPr>
          <a:lstStyle/>
          <a:p>
            <a:r>
              <a:rPr lang="en" altLang="en-US" sz="2200" dirty="0">
                <a:solidFill>
                  <a:srgbClr val="000000"/>
                </a:solidFill>
                <a:ea typeface="Calibri" panose="020F0502020204030204" pitchFamily="34" charset="0"/>
              </a:rPr>
              <a:t>If you need to adjust the map zoom level:</a:t>
            </a:r>
          </a:p>
          <a:p>
            <a:pPr marL="342900" indent="-342900">
              <a:buFont typeface="+mj-lt"/>
              <a:buAutoNum type="arabicPeriod"/>
            </a:pPr>
            <a:r>
              <a:rPr lang="en" altLang="en-US" sz="2200" dirty="0">
                <a:solidFill>
                  <a:srgbClr val="000000"/>
                </a:solidFill>
                <a:ea typeface="Calibri" panose="020F0502020204030204" pitchFamily="34" charset="0"/>
              </a:rPr>
              <a:t>Return to the main QGIS window</a:t>
            </a:r>
          </a:p>
          <a:p>
            <a:pPr marL="342900" indent="-342900">
              <a:buFont typeface="+mj-lt"/>
              <a:buAutoNum type="arabicPeriod"/>
            </a:pPr>
            <a:r>
              <a:rPr lang="en" sz="2200" dirty="0">
                <a:solidFill>
                  <a:srgbClr val="000000"/>
                </a:solidFill>
                <a:ea typeface="Calibri" panose="020F0502020204030204" pitchFamily="34" charset="0"/>
              </a:rPr>
              <a:t>Zoom in or out as needed</a:t>
            </a:r>
          </a:p>
          <a:p>
            <a:pPr marL="342900" indent="-342900">
              <a:buFont typeface="+mj-lt"/>
              <a:buAutoNum type="arabicPeriod"/>
            </a:pPr>
            <a:r>
              <a:rPr lang="en" sz="2200" dirty="0">
                <a:solidFill>
                  <a:srgbClr val="000000"/>
                </a:solidFill>
                <a:ea typeface="Calibri" panose="020F0502020204030204" pitchFamily="34" charset="0"/>
              </a:rPr>
              <a:t>Return to the print layout window</a:t>
            </a:r>
          </a:p>
          <a:p>
            <a:pPr marL="342900" indent="-342900">
              <a:buFont typeface="+mj-lt"/>
              <a:buAutoNum type="arabicPeriod"/>
            </a:pPr>
            <a:r>
              <a:rPr lang="en" sz="2200" dirty="0">
                <a:solidFill>
                  <a:srgbClr val="000000"/>
                </a:solidFill>
                <a:ea typeface="Calibri" panose="020F0502020204030204" pitchFamily="34" charset="0"/>
              </a:rPr>
              <a:t>Select the map</a:t>
            </a:r>
          </a:p>
          <a:p>
            <a:pPr marL="342900" indent="-342900">
              <a:buFont typeface="+mj-lt"/>
              <a:buAutoNum type="arabicPeriod"/>
            </a:pPr>
            <a:r>
              <a:rPr lang="en" sz="2200" dirty="0">
                <a:solidFill>
                  <a:srgbClr val="000000"/>
                </a:solidFill>
                <a:ea typeface="Calibri" panose="020F0502020204030204" pitchFamily="34" charset="0"/>
              </a:rPr>
              <a:t>In the Item  Properties tab, click the </a:t>
            </a:r>
            <a:r>
              <a:rPr lang="en" sz="2200" i="1" dirty="0">
                <a:solidFill>
                  <a:srgbClr val="000000"/>
                </a:solidFill>
                <a:ea typeface="Calibri" panose="020F0502020204030204" pitchFamily="34" charset="0"/>
              </a:rPr>
              <a:t>Set Map Extent to Match Main Canvas Extent </a:t>
            </a:r>
            <a:r>
              <a:rPr lang="en" sz="2200" dirty="0">
                <a:solidFill>
                  <a:srgbClr val="000000"/>
                </a:solidFill>
                <a:ea typeface="Calibri" panose="020F0502020204030204" pitchFamily="34" charset="0"/>
              </a:rPr>
              <a:t>button</a:t>
            </a:r>
            <a:endParaRPr lang="en-PH" sz="2200" dirty="0"/>
          </a:p>
        </p:txBody>
      </p:sp>
      <p:grpSp>
        <p:nvGrpSpPr>
          <p:cNvPr id="9" name="Group 8">
            <a:extLst>
              <a:ext uri="{FF2B5EF4-FFF2-40B4-BE49-F238E27FC236}">
                <a16:creationId xmlns:a16="http://schemas.microsoft.com/office/drawing/2014/main" id="{B9B687CA-7A2A-3293-4DFD-6B42A25AEB2F}"/>
              </a:ext>
            </a:extLst>
          </p:cNvPr>
          <p:cNvGrpSpPr/>
          <p:nvPr/>
        </p:nvGrpSpPr>
        <p:grpSpPr>
          <a:xfrm>
            <a:off x="7645770" y="5054360"/>
            <a:ext cx="2048161" cy="952633"/>
            <a:chOff x="7645770" y="5054360"/>
            <a:chExt cx="2048161" cy="952633"/>
          </a:xfrm>
        </p:grpSpPr>
        <p:pic>
          <p:nvPicPr>
            <p:cNvPr id="8" name="Picture 7">
              <a:extLst>
                <a:ext uri="{FF2B5EF4-FFF2-40B4-BE49-F238E27FC236}">
                  <a16:creationId xmlns:a16="http://schemas.microsoft.com/office/drawing/2014/main" id="{2FEB7B53-3AAE-E0CE-C96E-42350630DAD5}"/>
                </a:ext>
              </a:extLst>
            </p:cNvPr>
            <p:cNvPicPr>
              <a:picLocks noChangeAspect="1"/>
            </p:cNvPicPr>
            <p:nvPr/>
          </p:nvPicPr>
          <p:blipFill>
            <a:blip r:embed="rId4"/>
            <a:stretch>
              <a:fillRect/>
            </a:stretch>
          </p:blipFill>
          <p:spPr>
            <a:xfrm>
              <a:off x="7645770" y="5054360"/>
              <a:ext cx="2048161" cy="952633"/>
            </a:xfrm>
            <a:prstGeom prst="rect">
              <a:avLst/>
            </a:prstGeom>
          </p:spPr>
        </p:pic>
        <p:sp>
          <p:nvSpPr>
            <p:cNvPr id="17" name="Rectangle 3">
              <a:extLst>
                <a:ext uri="{FF2B5EF4-FFF2-40B4-BE49-F238E27FC236}">
                  <a16:creationId xmlns:a16="http://schemas.microsoft.com/office/drawing/2014/main" id="{2C6D85AD-C88A-0183-E2B0-44B742B0D6C1}"/>
                </a:ext>
              </a:extLst>
            </p:cNvPr>
            <p:cNvSpPr>
              <a:spLocks noChangeArrowheads="1"/>
            </p:cNvSpPr>
            <p:nvPr/>
          </p:nvSpPr>
          <p:spPr bwMode="auto">
            <a:xfrm>
              <a:off x="7999983" y="5708130"/>
              <a:ext cx="306189" cy="298863"/>
            </a:xfrm>
            <a:prstGeom prst="rect">
              <a:avLst/>
            </a:prstGeom>
            <a:noFill/>
            <a:ln w="571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n-US" altLang="en-US"/>
            </a:p>
          </p:txBody>
        </p:sp>
      </p:grpSp>
      <p:sp>
        <p:nvSpPr>
          <p:cNvPr id="2" name="Title 1">
            <a:extLst>
              <a:ext uri="{FF2B5EF4-FFF2-40B4-BE49-F238E27FC236}">
                <a16:creationId xmlns:a16="http://schemas.microsoft.com/office/drawing/2014/main" id="{AB32BFFE-E81C-E820-DBA4-31A5799701FA}"/>
              </a:ext>
            </a:extLst>
          </p:cNvPr>
          <p:cNvSpPr txBox="1">
            <a:spLocks/>
          </p:cNvSpPr>
          <p:nvPr/>
        </p:nvSpPr>
        <p:spPr bwMode="auto">
          <a:xfrm>
            <a:off x="0" y="17466"/>
            <a:ext cx="12192000" cy="693737"/>
          </a:xfrm>
          <a:prstGeom prst="rect">
            <a:avLst/>
          </a:prstGeom>
        </p:spPr>
        <p:txBody>
          <a:bodyPr vert="horz" lIns="91440" tIns="45720" rIns="91440" bIns="45720" rtlCol="0" anchor="ctr">
            <a:normAutofit/>
          </a:bodyPr>
          <a:lstStyle>
            <a:defPPr>
              <a:defRPr lang="en-US"/>
            </a:defPPr>
            <a:lvl1pPr algn="ctr" defTabSz="685800">
              <a:lnSpc>
                <a:spcPct val="90000"/>
              </a:lnSpc>
              <a:spcBef>
                <a:spcPct val="0"/>
              </a:spcBef>
              <a:buNone/>
              <a:defRPr sz="3200" b="1">
                <a:solidFill>
                  <a:srgbClr val="002147"/>
                </a:solidFill>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r>
              <a:rPr lang="en-PH" altLang="en-US" dirty="0"/>
              <a:t>Creating the thematic map (Layout)</a:t>
            </a:r>
          </a:p>
        </p:txBody>
      </p:sp>
    </p:spTree>
    <p:extLst>
      <p:ext uri="{BB962C8B-B14F-4D97-AF65-F5344CB8AC3E}">
        <p14:creationId xmlns:p14="http://schemas.microsoft.com/office/powerpoint/2010/main" val="15597438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81" name="Content Placeholder 2">
            <a:extLst>
              <a:ext uri="{FF2B5EF4-FFF2-40B4-BE49-F238E27FC236}">
                <a16:creationId xmlns:a16="http://schemas.microsoft.com/office/drawing/2014/main" id="{51B41884-87A1-FAF6-C486-16F56BA166A8}"/>
              </a:ext>
            </a:extLst>
          </p:cNvPr>
          <p:cNvSpPr txBox="1">
            <a:spLocks/>
          </p:cNvSpPr>
          <p:nvPr/>
        </p:nvSpPr>
        <p:spPr bwMode="auto">
          <a:xfrm>
            <a:off x="1070443" y="1640697"/>
            <a:ext cx="4658004" cy="2088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nSpc>
                <a:spcPct val="90000"/>
              </a:lnSpc>
              <a:spcBef>
                <a:spcPts val="1000"/>
              </a:spcBef>
            </a:pPr>
            <a:r>
              <a:rPr lang="en" altLang="en-US" sz="2400" dirty="0"/>
              <a:t>You can add the different map layout elements via the main menu or from the toolbox on the left side</a:t>
            </a:r>
            <a:endParaRPr lang="en-PH" altLang="en-US" sz="2400" dirty="0"/>
          </a:p>
        </p:txBody>
      </p:sp>
      <p:pic>
        <p:nvPicPr>
          <p:cNvPr id="50183" name="Picture 4" descr="D:\MODULES\MODULE_4\FIGURES\Q_31.jpg">
            <a:extLst>
              <a:ext uri="{FF2B5EF4-FFF2-40B4-BE49-F238E27FC236}">
                <a16:creationId xmlns:a16="http://schemas.microsoft.com/office/drawing/2014/main" id="{ACEB4711-95E8-128E-59B1-6BB9462CEF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48198" y="711203"/>
            <a:ext cx="550862" cy="5551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C4F409F8-E736-F3D4-D34C-30D1D6134C24}"/>
              </a:ext>
            </a:extLst>
          </p:cNvPr>
          <p:cNvPicPr>
            <a:picLocks noChangeAspect="1"/>
          </p:cNvPicPr>
          <p:nvPr/>
        </p:nvPicPr>
        <p:blipFill>
          <a:blip r:embed="rId3"/>
          <a:stretch>
            <a:fillRect/>
          </a:stretch>
        </p:blipFill>
        <p:spPr>
          <a:xfrm>
            <a:off x="6463555" y="1013929"/>
            <a:ext cx="2476265" cy="4553510"/>
          </a:xfrm>
          <a:prstGeom prst="rect">
            <a:avLst/>
          </a:prstGeom>
        </p:spPr>
      </p:pic>
      <p:sp>
        <p:nvSpPr>
          <p:cNvPr id="2" name="Title 1">
            <a:extLst>
              <a:ext uri="{FF2B5EF4-FFF2-40B4-BE49-F238E27FC236}">
                <a16:creationId xmlns:a16="http://schemas.microsoft.com/office/drawing/2014/main" id="{D436AD6F-CD71-F823-1927-5F8515E084C6}"/>
              </a:ext>
            </a:extLst>
          </p:cNvPr>
          <p:cNvSpPr txBox="1">
            <a:spLocks/>
          </p:cNvSpPr>
          <p:nvPr/>
        </p:nvSpPr>
        <p:spPr bwMode="auto">
          <a:xfrm>
            <a:off x="0" y="17466"/>
            <a:ext cx="12192000" cy="693737"/>
          </a:xfrm>
          <a:prstGeom prst="rect">
            <a:avLst/>
          </a:prstGeom>
        </p:spPr>
        <p:txBody>
          <a:bodyPr vert="horz" lIns="91440" tIns="45720" rIns="91440" bIns="45720" rtlCol="0" anchor="ctr">
            <a:normAutofit/>
          </a:bodyPr>
          <a:lstStyle>
            <a:defPPr>
              <a:defRPr lang="en-US"/>
            </a:defPPr>
            <a:lvl1pPr algn="ctr" defTabSz="685800">
              <a:lnSpc>
                <a:spcPct val="90000"/>
              </a:lnSpc>
              <a:spcBef>
                <a:spcPct val="0"/>
              </a:spcBef>
              <a:buNone/>
              <a:defRPr sz="3200" b="1">
                <a:solidFill>
                  <a:srgbClr val="002147"/>
                </a:solidFill>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r>
              <a:rPr lang="en-PH" altLang="en-US" dirty="0"/>
              <a:t>Creating the thematic map (Layout)</a:t>
            </a:r>
          </a:p>
        </p:txBody>
      </p:sp>
    </p:spTree>
    <p:extLst>
      <p:ext uri="{BB962C8B-B14F-4D97-AF65-F5344CB8AC3E}">
        <p14:creationId xmlns:p14="http://schemas.microsoft.com/office/powerpoint/2010/main" val="17120646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a:spLocks noChangeArrowheads="1"/>
          </p:cNvSpPr>
          <p:nvPr/>
        </p:nvSpPr>
        <p:spPr bwMode="auto">
          <a:xfrm>
            <a:off x="700441" y="1270904"/>
            <a:ext cx="7992888" cy="936104"/>
          </a:xfrm>
          <a:prstGeom prst="rect">
            <a:avLst/>
          </a:prstGeom>
          <a:noFill/>
          <a:ln w="9525">
            <a:noFill/>
            <a:miter lim="800000"/>
            <a:headEnd/>
            <a:tailEnd/>
          </a:ln>
        </p:spPr>
        <p:txBody>
          <a:bodyPr lIns="0" tIns="0" rIns="0" bIns="0"/>
          <a:lstStyle/>
          <a:p>
            <a:pPr marL="457200" indent="-360000" eaLnBrk="0" fontAlgn="base" hangingPunct="0">
              <a:lnSpc>
                <a:spcPct val="90000"/>
              </a:lnSpc>
              <a:spcBef>
                <a:spcPct val="20000"/>
              </a:spcBef>
              <a:spcAft>
                <a:spcPts val="600"/>
              </a:spcAft>
              <a:buFont typeface="Arial" panose="020B0604020202020204" pitchFamily="34" charset="0"/>
              <a:buChar char="•"/>
              <a:defRPr/>
            </a:pPr>
            <a:r>
              <a:rPr lang="en-US" altLang="zh-CN" sz="2400" dirty="0"/>
              <a:t>In Exercise 5.A, you prepared the statistical data</a:t>
            </a:r>
          </a:p>
          <a:p>
            <a:pPr marL="457200" indent="-360000" eaLnBrk="0" fontAlgn="base" hangingPunct="0">
              <a:lnSpc>
                <a:spcPct val="90000"/>
              </a:lnSpc>
              <a:spcBef>
                <a:spcPct val="20000"/>
              </a:spcBef>
              <a:spcAft>
                <a:spcPts val="600"/>
              </a:spcAft>
              <a:buFont typeface="Arial" panose="020B0604020202020204" pitchFamily="34" charset="0"/>
              <a:buChar char="•"/>
              <a:defRPr/>
            </a:pPr>
            <a:r>
              <a:rPr lang="en-PH" altLang="zh-CN" sz="2400" dirty="0"/>
              <a:t>In Exercise 5.B, you prepared the geospatial data</a:t>
            </a:r>
          </a:p>
          <a:p>
            <a:pPr>
              <a:lnSpc>
                <a:spcPct val="90000"/>
              </a:lnSpc>
              <a:spcBef>
                <a:spcPct val="20000"/>
              </a:spcBef>
              <a:defRPr/>
            </a:pPr>
            <a:endParaRPr lang="en-PH" altLang="zh-CN" sz="2400" dirty="0"/>
          </a:p>
          <a:p>
            <a:pPr>
              <a:lnSpc>
                <a:spcPct val="90000"/>
              </a:lnSpc>
              <a:spcBef>
                <a:spcPct val="20000"/>
              </a:spcBef>
              <a:defRPr/>
            </a:pPr>
            <a:endParaRPr lang="en-US" altLang="zh-CN" sz="2400" dirty="0"/>
          </a:p>
        </p:txBody>
      </p:sp>
      <p:sp>
        <p:nvSpPr>
          <p:cNvPr id="11" name="AutoShape 32"/>
          <p:cNvSpPr>
            <a:spLocks noChangeArrowheads="1"/>
          </p:cNvSpPr>
          <p:nvPr/>
        </p:nvSpPr>
        <p:spPr bwMode="auto">
          <a:xfrm>
            <a:off x="1944444" y="2893088"/>
            <a:ext cx="407139" cy="338441"/>
          </a:xfrm>
          <a:prstGeom prst="rightArrow">
            <a:avLst>
              <a:gd name="adj1" fmla="val 50000"/>
              <a:gd name="adj2" fmla="val 53571"/>
            </a:avLst>
          </a:prstGeom>
          <a:solidFill>
            <a:srgbClr val="4F8CB5"/>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pPr>
            <a:endParaRPr lang="en-US">
              <a:solidFill>
                <a:schemeClr val="tx1"/>
              </a:solidFill>
            </a:endParaRPr>
          </a:p>
        </p:txBody>
      </p:sp>
      <p:sp>
        <p:nvSpPr>
          <p:cNvPr id="12" name="Rectangle 3"/>
          <p:cNvSpPr>
            <a:spLocks noChangeArrowheads="1"/>
          </p:cNvSpPr>
          <p:nvPr/>
        </p:nvSpPr>
        <p:spPr bwMode="auto">
          <a:xfrm>
            <a:off x="2539211" y="2894469"/>
            <a:ext cx="8191542" cy="1302795"/>
          </a:xfrm>
          <a:prstGeom prst="rect">
            <a:avLst/>
          </a:prstGeom>
          <a:noFill/>
          <a:ln w="9525">
            <a:noFill/>
            <a:miter lim="800000"/>
            <a:headEnd/>
            <a:tailEnd/>
          </a:ln>
        </p:spPr>
        <p:txBody>
          <a:bodyPr lIns="0" tIns="0" rIns="0" bIns="0"/>
          <a:lstStyle/>
          <a:p>
            <a:pPr>
              <a:lnSpc>
                <a:spcPct val="90000"/>
              </a:lnSpc>
              <a:spcBef>
                <a:spcPct val="20000"/>
              </a:spcBef>
              <a:defRPr/>
            </a:pPr>
            <a:r>
              <a:rPr lang="en-US" altLang="zh-CN" sz="2400" dirty="0"/>
              <a:t>In Exercise 5.C, you will join the statistical data with the geospatial data to create geographic data which you will represent in your maps.</a:t>
            </a:r>
          </a:p>
        </p:txBody>
      </p:sp>
      <p:sp>
        <p:nvSpPr>
          <p:cNvPr id="13" name="Rectangle 3"/>
          <p:cNvSpPr>
            <a:spLocks noChangeArrowheads="1"/>
          </p:cNvSpPr>
          <p:nvPr/>
        </p:nvSpPr>
        <p:spPr bwMode="auto">
          <a:xfrm>
            <a:off x="2539211" y="4217704"/>
            <a:ext cx="7236916" cy="381000"/>
          </a:xfrm>
          <a:prstGeom prst="rect">
            <a:avLst/>
          </a:prstGeom>
          <a:noFill/>
          <a:ln w="9525">
            <a:noFill/>
            <a:miter lim="800000"/>
            <a:headEnd/>
            <a:tailEnd/>
          </a:ln>
        </p:spPr>
        <p:txBody>
          <a:bodyPr lIns="0" tIns="0" rIns="0" bIns="0"/>
          <a:lstStyle/>
          <a:p>
            <a:pPr>
              <a:lnSpc>
                <a:spcPct val="90000"/>
              </a:lnSpc>
              <a:spcBef>
                <a:spcPct val="20000"/>
              </a:spcBef>
              <a:defRPr/>
            </a:pPr>
            <a:r>
              <a:rPr lang="en-US" altLang="zh-CN" sz="2400" dirty="0"/>
              <a:t>Create thematic maps!</a:t>
            </a:r>
          </a:p>
        </p:txBody>
      </p:sp>
      <p:sp>
        <p:nvSpPr>
          <p:cNvPr id="2" name="Title 1">
            <a:extLst>
              <a:ext uri="{FF2B5EF4-FFF2-40B4-BE49-F238E27FC236}">
                <a16:creationId xmlns:a16="http://schemas.microsoft.com/office/drawing/2014/main" id="{831D5099-D543-844D-8945-39715C3486AF}"/>
              </a:ext>
            </a:extLst>
          </p:cNvPr>
          <p:cNvSpPr txBox="1">
            <a:spLocks/>
          </p:cNvSpPr>
          <p:nvPr/>
        </p:nvSpPr>
        <p:spPr bwMode="auto">
          <a:xfrm>
            <a:off x="0" y="17466"/>
            <a:ext cx="12192000" cy="693737"/>
          </a:xfrm>
          <a:prstGeom prst="rect">
            <a:avLst/>
          </a:prstGeom>
        </p:spPr>
        <p:txBody>
          <a:bodyPr vert="horz" lIns="91440" tIns="45720" rIns="91440" bIns="45720" rtlCol="0" anchor="ctr">
            <a:normAutofit/>
          </a:bodyPr>
          <a:lstStyle>
            <a:defPPr>
              <a:defRPr lang="en-US"/>
            </a:defPPr>
            <a:lvl1pPr algn="ctr" defTabSz="685800">
              <a:lnSpc>
                <a:spcPct val="90000"/>
              </a:lnSpc>
              <a:spcBef>
                <a:spcPct val="0"/>
              </a:spcBef>
              <a:buNone/>
              <a:defRPr sz="3200" b="1">
                <a:solidFill>
                  <a:srgbClr val="002147"/>
                </a:solidFill>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r>
              <a:rPr lang="en-US" dirty="0"/>
              <a:t>Recap</a:t>
            </a:r>
            <a:endParaRPr lang="en-PH" altLang="en-US" dirty="0"/>
          </a:p>
        </p:txBody>
      </p:sp>
      <p:sp>
        <p:nvSpPr>
          <p:cNvPr id="3" name="AutoShape 32">
            <a:extLst>
              <a:ext uri="{FF2B5EF4-FFF2-40B4-BE49-F238E27FC236}">
                <a16:creationId xmlns:a16="http://schemas.microsoft.com/office/drawing/2014/main" id="{6CD6711B-3970-73E6-6742-6BFDC8FEC867}"/>
              </a:ext>
            </a:extLst>
          </p:cNvPr>
          <p:cNvSpPr>
            <a:spLocks noChangeArrowheads="1"/>
          </p:cNvSpPr>
          <p:nvPr/>
        </p:nvSpPr>
        <p:spPr bwMode="auto">
          <a:xfrm>
            <a:off x="1944444" y="4197264"/>
            <a:ext cx="407139" cy="338441"/>
          </a:xfrm>
          <a:prstGeom prst="rightArrow">
            <a:avLst>
              <a:gd name="adj1" fmla="val 50000"/>
              <a:gd name="adj2" fmla="val 53571"/>
            </a:avLst>
          </a:prstGeom>
          <a:solidFill>
            <a:srgbClr val="4F8CB5"/>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pPr>
            <a:endParaRPr lang="en-US">
              <a:solidFill>
                <a:schemeClr val="tx1"/>
              </a:solidFill>
            </a:endParaRPr>
          </a:p>
        </p:txBody>
      </p:sp>
    </p:spTree>
    <p:extLst>
      <p:ext uri="{BB962C8B-B14F-4D97-AF65-F5344CB8AC3E}">
        <p14:creationId xmlns:p14="http://schemas.microsoft.com/office/powerpoint/2010/main" val="37264432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4AA82C2-E884-D486-F9CB-28472F90E540}"/>
              </a:ext>
            </a:extLst>
          </p:cNvPr>
          <p:cNvSpPr>
            <a:spLocks noChangeArrowheads="1"/>
          </p:cNvSpPr>
          <p:nvPr/>
        </p:nvSpPr>
        <p:spPr bwMode="auto">
          <a:xfrm>
            <a:off x="708049" y="1654332"/>
            <a:ext cx="6156176" cy="34209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lvl="1" indent="-360000" eaLnBrk="0" fontAlgn="base" hangingPunct="0">
              <a:lnSpc>
                <a:spcPct val="90000"/>
              </a:lnSpc>
              <a:buFont typeface="Arial" charset="0"/>
              <a:buAutoNum type="arabicPeriod"/>
              <a:defRPr/>
            </a:pPr>
            <a:r>
              <a:rPr lang="en" altLang="en-US" sz="2200" dirty="0"/>
              <a:t>Click the </a:t>
            </a:r>
            <a:r>
              <a:rPr lang="en" altLang="en-US" sz="2200" i="1" dirty="0"/>
              <a:t>Select/Move item </a:t>
            </a:r>
            <a:r>
              <a:rPr lang="en" altLang="en-US" sz="2200" dirty="0"/>
              <a:t>button            on the left toolbar</a:t>
            </a:r>
            <a:endParaRPr lang="en-US" altLang="en-US" sz="2200" dirty="0"/>
          </a:p>
          <a:p>
            <a:pPr lvl="1" indent="-360000" eaLnBrk="0" fontAlgn="base" hangingPunct="0">
              <a:lnSpc>
                <a:spcPct val="90000"/>
              </a:lnSpc>
              <a:buFont typeface="Arial" charset="0"/>
              <a:buAutoNum type="arabicPeriod"/>
              <a:defRPr/>
            </a:pPr>
            <a:endParaRPr lang="en-US" altLang="en-US" sz="2200" dirty="0"/>
          </a:p>
          <a:p>
            <a:pPr lvl="1" indent="-360000" eaLnBrk="0" fontAlgn="base" hangingPunct="0">
              <a:lnSpc>
                <a:spcPct val="90000"/>
              </a:lnSpc>
              <a:buFont typeface="Arial" charset="0"/>
              <a:buAutoNum type="arabicPeriod"/>
              <a:defRPr/>
            </a:pPr>
            <a:r>
              <a:rPr lang="en" altLang="en-US" sz="2200" dirty="0"/>
              <a:t>Click on the text you want to edit. The Item (Label) Properties panel opens in the right bar.</a:t>
            </a:r>
            <a:endParaRPr lang="en-US" altLang="en-US" sz="2200" dirty="0"/>
          </a:p>
          <a:p>
            <a:pPr lvl="1" indent="-360000" eaLnBrk="0" fontAlgn="base" hangingPunct="0">
              <a:lnSpc>
                <a:spcPct val="90000"/>
              </a:lnSpc>
              <a:buFont typeface="Arial" charset="0"/>
              <a:buAutoNum type="arabicPeriod"/>
              <a:defRPr/>
            </a:pPr>
            <a:endParaRPr lang="en-US" altLang="en-US" sz="2200" dirty="0"/>
          </a:p>
          <a:p>
            <a:pPr lvl="1" indent="-360000" eaLnBrk="0" fontAlgn="base" hangingPunct="0">
              <a:lnSpc>
                <a:spcPct val="90000"/>
              </a:lnSpc>
              <a:buFont typeface="Arial" charset="0"/>
              <a:buAutoNum type="arabicPeriod"/>
              <a:defRPr/>
            </a:pPr>
            <a:r>
              <a:rPr lang="en" altLang="en-US" sz="2200" dirty="0"/>
              <a:t>Enter the necessary text in the box under Main Properties (the title changes as you type).</a:t>
            </a:r>
          </a:p>
          <a:p>
            <a:pPr lvl="1" indent="-360000" eaLnBrk="0" fontAlgn="base" hangingPunct="0">
              <a:lnSpc>
                <a:spcPct val="90000"/>
              </a:lnSpc>
              <a:buFont typeface="Arial" charset="0"/>
              <a:buAutoNum type="arabicPeriod"/>
              <a:defRPr/>
            </a:pPr>
            <a:endParaRPr lang="en-US" altLang="en-US" sz="2200" dirty="0"/>
          </a:p>
          <a:p>
            <a:pPr lvl="1" indent="-360000" eaLnBrk="0" fontAlgn="base" hangingPunct="0">
              <a:lnSpc>
                <a:spcPct val="90000"/>
              </a:lnSpc>
              <a:buFont typeface="Arial" charset="0"/>
              <a:buAutoNum type="arabicPeriod"/>
              <a:defRPr/>
            </a:pPr>
            <a:r>
              <a:rPr lang="en" altLang="en-US" sz="2200" dirty="0"/>
              <a:t>Adjust the font by clicking on </a:t>
            </a:r>
            <a:r>
              <a:rPr lang="en" altLang="en-US" sz="2200" b="1" dirty="0"/>
              <a:t>Font</a:t>
            </a:r>
            <a:r>
              <a:rPr lang="en" altLang="en-US" sz="2200" dirty="0"/>
              <a:t> in the Appearance section (type, size, color,...)</a:t>
            </a:r>
            <a:endParaRPr lang="en-US" altLang="en-US" sz="2200" dirty="0"/>
          </a:p>
        </p:txBody>
      </p:sp>
      <p:sp>
        <p:nvSpPr>
          <p:cNvPr id="11" name="TextBox 10">
            <a:extLst>
              <a:ext uri="{FF2B5EF4-FFF2-40B4-BE49-F238E27FC236}">
                <a16:creationId xmlns:a16="http://schemas.microsoft.com/office/drawing/2014/main" id="{771DBD13-B26E-3D8C-5D34-AAD87934AAB3}"/>
              </a:ext>
            </a:extLst>
          </p:cNvPr>
          <p:cNvSpPr txBox="1"/>
          <p:nvPr/>
        </p:nvSpPr>
        <p:spPr>
          <a:xfrm>
            <a:off x="528535" y="963001"/>
            <a:ext cx="8277824" cy="430887"/>
          </a:xfrm>
          <a:prstGeom prst="rect">
            <a:avLst/>
          </a:prstGeom>
          <a:noFill/>
        </p:spPr>
        <p:txBody>
          <a:bodyPr wrap="square">
            <a:spAutoFit/>
          </a:bodyPr>
          <a:lstStyle/>
          <a:p>
            <a:r>
              <a:rPr lang="en" sz="2200" b="1" dirty="0"/>
              <a:t>Adjust the map title or other text box</a:t>
            </a:r>
            <a:endParaRPr lang="en-PH" sz="2200" b="1" dirty="0"/>
          </a:p>
        </p:txBody>
      </p:sp>
      <p:pic>
        <p:nvPicPr>
          <p:cNvPr id="7" name="Picture 6">
            <a:extLst>
              <a:ext uri="{FF2B5EF4-FFF2-40B4-BE49-F238E27FC236}">
                <a16:creationId xmlns:a16="http://schemas.microsoft.com/office/drawing/2014/main" id="{1B9ED321-3C5C-E58C-9DF9-7CB707D890BF}"/>
              </a:ext>
            </a:extLst>
          </p:cNvPr>
          <p:cNvPicPr>
            <a:picLocks noChangeAspect="1"/>
          </p:cNvPicPr>
          <p:nvPr/>
        </p:nvPicPr>
        <p:blipFill rotWithShape="1">
          <a:blip r:embed="rId3"/>
          <a:srcRect l="187" t="19738" r="97540" b="76841"/>
          <a:stretch/>
        </p:blipFill>
        <p:spPr>
          <a:xfrm>
            <a:off x="5128590" y="1609482"/>
            <a:ext cx="530847" cy="502002"/>
          </a:xfrm>
          <a:prstGeom prst="rect">
            <a:avLst/>
          </a:prstGeom>
        </p:spPr>
      </p:pic>
      <p:sp>
        <p:nvSpPr>
          <p:cNvPr id="17" name="TextBox 16">
            <a:extLst>
              <a:ext uri="{FF2B5EF4-FFF2-40B4-BE49-F238E27FC236}">
                <a16:creationId xmlns:a16="http://schemas.microsoft.com/office/drawing/2014/main" id="{A9D940FB-9937-86DF-78B4-D53AF7C79F84}"/>
              </a:ext>
            </a:extLst>
          </p:cNvPr>
          <p:cNvSpPr txBox="1"/>
          <p:nvPr/>
        </p:nvSpPr>
        <p:spPr>
          <a:xfrm>
            <a:off x="1833570" y="5526867"/>
            <a:ext cx="4233904" cy="430887"/>
          </a:xfrm>
          <a:prstGeom prst="rect">
            <a:avLst/>
          </a:prstGeom>
          <a:noFill/>
        </p:spPr>
        <p:txBody>
          <a:bodyPr wrap="square">
            <a:spAutoFit/>
          </a:bodyPr>
          <a:lstStyle/>
          <a:p>
            <a:r>
              <a:rPr lang="en" altLang="en-US" sz="2200" dirty="0">
                <a:solidFill>
                  <a:srgbClr val="FF0000"/>
                </a:solidFill>
                <a:ea typeface="Calibri" panose="020F0502020204030204" pitchFamily="34" charset="0"/>
              </a:rPr>
              <a:t>Save the layout</a:t>
            </a:r>
            <a:endParaRPr lang="en-PH" sz="2200" dirty="0">
              <a:solidFill>
                <a:srgbClr val="FF0000"/>
              </a:solidFill>
            </a:endParaRPr>
          </a:p>
        </p:txBody>
      </p:sp>
      <p:grpSp>
        <p:nvGrpSpPr>
          <p:cNvPr id="6" name="Group 5">
            <a:extLst>
              <a:ext uri="{FF2B5EF4-FFF2-40B4-BE49-F238E27FC236}">
                <a16:creationId xmlns:a16="http://schemas.microsoft.com/office/drawing/2014/main" id="{BF468D89-1742-E01A-F19A-D7F12E7F103B}"/>
              </a:ext>
            </a:extLst>
          </p:cNvPr>
          <p:cNvGrpSpPr/>
          <p:nvPr/>
        </p:nvGrpSpPr>
        <p:grpSpPr>
          <a:xfrm>
            <a:off x="3768209" y="5318798"/>
            <a:ext cx="2106143" cy="853842"/>
            <a:chOff x="3768209" y="5318798"/>
            <a:chExt cx="2106143" cy="853842"/>
          </a:xfrm>
        </p:grpSpPr>
        <p:pic>
          <p:nvPicPr>
            <p:cNvPr id="15" name="Picture 14">
              <a:extLst>
                <a:ext uri="{FF2B5EF4-FFF2-40B4-BE49-F238E27FC236}">
                  <a16:creationId xmlns:a16="http://schemas.microsoft.com/office/drawing/2014/main" id="{DF1784BC-3D69-DCC9-A023-85AB04AFE906}"/>
                </a:ext>
              </a:extLst>
            </p:cNvPr>
            <p:cNvPicPr>
              <a:picLocks noChangeAspect="1"/>
            </p:cNvPicPr>
            <p:nvPr/>
          </p:nvPicPr>
          <p:blipFill>
            <a:blip r:embed="rId4"/>
            <a:stretch>
              <a:fillRect/>
            </a:stretch>
          </p:blipFill>
          <p:spPr>
            <a:xfrm>
              <a:off x="3768209" y="5318798"/>
              <a:ext cx="2106143" cy="853842"/>
            </a:xfrm>
            <a:prstGeom prst="rect">
              <a:avLst/>
            </a:prstGeom>
          </p:spPr>
        </p:pic>
        <p:sp>
          <p:nvSpPr>
            <p:cNvPr id="19" name="Rectangle 18">
              <a:extLst>
                <a:ext uri="{FF2B5EF4-FFF2-40B4-BE49-F238E27FC236}">
                  <a16:creationId xmlns:a16="http://schemas.microsoft.com/office/drawing/2014/main" id="{6DB16FD1-6A5D-4D61-C316-625A085BCE92}"/>
                </a:ext>
              </a:extLst>
            </p:cNvPr>
            <p:cNvSpPr/>
            <p:nvPr/>
          </p:nvSpPr>
          <p:spPr>
            <a:xfrm>
              <a:off x="3950522" y="5700617"/>
              <a:ext cx="432048" cy="422591"/>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pic>
        <p:nvPicPr>
          <p:cNvPr id="5" name="Picture 4">
            <a:extLst>
              <a:ext uri="{FF2B5EF4-FFF2-40B4-BE49-F238E27FC236}">
                <a16:creationId xmlns:a16="http://schemas.microsoft.com/office/drawing/2014/main" id="{D3D83E32-95C6-550D-FE01-D768505BDDF4}"/>
              </a:ext>
            </a:extLst>
          </p:cNvPr>
          <p:cNvPicPr>
            <a:picLocks noChangeAspect="1"/>
          </p:cNvPicPr>
          <p:nvPr/>
        </p:nvPicPr>
        <p:blipFill>
          <a:blip r:embed="rId5"/>
          <a:stretch>
            <a:fillRect/>
          </a:stretch>
        </p:blipFill>
        <p:spPr>
          <a:xfrm>
            <a:off x="7408908" y="937041"/>
            <a:ext cx="2597677" cy="2348886"/>
          </a:xfrm>
          <a:prstGeom prst="rect">
            <a:avLst/>
          </a:prstGeom>
          <a:ln>
            <a:solidFill>
              <a:schemeClr val="tx1"/>
            </a:solidFill>
          </a:ln>
        </p:spPr>
      </p:pic>
      <p:pic>
        <p:nvPicPr>
          <p:cNvPr id="12" name="Picture 11">
            <a:extLst>
              <a:ext uri="{FF2B5EF4-FFF2-40B4-BE49-F238E27FC236}">
                <a16:creationId xmlns:a16="http://schemas.microsoft.com/office/drawing/2014/main" id="{EB8D75D7-873B-C5FB-81EC-5DA1148A28A7}"/>
              </a:ext>
            </a:extLst>
          </p:cNvPr>
          <p:cNvPicPr>
            <a:picLocks noChangeAspect="1"/>
          </p:cNvPicPr>
          <p:nvPr/>
        </p:nvPicPr>
        <p:blipFill>
          <a:blip r:embed="rId6"/>
          <a:stretch>
            <a:fillRect/>
          </a:stretch>
        </p:blipFill>
        <p:spPr>
          <a:xfrm>
            <a:off x="9059591" y="3382801"/>
            <a:ext cx="2597677" cy="2740407"/>
          </a:xfrm>
          <a:prstGeom prst="rect">
            <a:avLst/>
          </a:prstGeom>
          <a:ln>
            <a:solidFill>
              <a:schemeClr val="tx1"/>
            </a:solidFill>
          </a:ln>
        </p:spPr>
      </p:pic>
      <p:sp>
        <p:nvSpPr>
          <p:cNvPr id="4" name="Title 1">
            <a:extLst>
              <a:ext uri="{FF2B5EF4-FFF2-40B4-BE49-F238E27FC236}">
                <a16:creationId xmlns:a16="http://schemas.microsoft.com/office/drawing/2014/main" id="{F509B0BA-ED7E-DB0C-9AB7-2E60CBC8D288}"/>
              </a:ext>
            </a:extLst>
          </p:cNvPr>
          <p:cNvSpPr txBox="1">
            <a:spLocks/>
          </p:cNvSpPr>
          <p:nvPr/>
        </p:nvSpPr>
        <p:spPr bwMode="auto">
          <a:xfrm>
            <a:off x="0" y="17466"/>
            <a:ext cx="12192000" cy="693737"/>
          </a:xfrm>
          <a:prstGeom prst="rect">
            <a:avLst/>
          </a:prstGeom>
        </p:spPr>
        <p:txBody>
          <a:bodyPr vert="horz" lIns="91440" tIns="45720" rIns="91440" bIns="45720" rtlCol="0" anchor="ctr">
            <a:normAutofit/>
          </a:bodyPr>
          <a:lstStyle>
            <a:defPPr>
              <a:defRPr lang="en-US"/>
            </a:defPPr>
            <a:lvl1pPr algn="ctr" defTabSz="685800">
              <a:lnSpc>
                <a:spcPct val="90000"/>
              </a:lnSpc>
              <a:spcBef>
                <a:spcPct val="0"/>
              </a:spcBef>
              <a:buNone/>
              <a:defRPr sz="3200" b="1">
                <a:solidFill>
                  <a:srgbClr val="002147"/>
                </a:solidFill>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r>
              <a:rPr lang="en-PH" altLang="en-US" dirty="0"/>
              <a:t>Creating the thematic map (Layout)</a:t>
            </a:r>
          </a:p>
        </p:txBody>
      </p:sp>
    </p:spTree>
    <p:extLst>
      <p:ext uri="{BB962C8B-B14F-4D97-AF65-F5344CB8AC3E}">
        <p14:creationId xmlns:p14="http://schemas.microsoft.com/office/powerpoint/2010/main" val="3560553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1000" fill="hold"/>
                                        <p:tgtEl>
                                          <p:spTgt spid="17"/>
                                        </p:tgtEl>
                                        <p:attrNameLst>
                                          <p:attrName>ppt_w</p:attrName>
                                        </p:attrNameLst>
                                      </p:cBhvr>
                                      <p:tavLst>
                                        <p:tav tm="0">
                                          <p:val>
                                            <p:fltVal val="0"/>
                                          </p:val>
                                        </p:tav>
                                        <p:tav tm="100000">
                                          <p:val>
                                            <p:strVal val="#ppt_w"/>
                                          </p:val>
                                        </p:tav>
                                      </p:tavLst>
                                    </p:anim>
                                    <p:anim calcmode="lin" valueType="num">
                                      <p:cBhvr>
                                        <p:cTn id="8" dur="1000" fill="hold"/>
                                        <p:tgtEl>
                                          <p:spTgt spid="17"/>
                                        </p:tgtEl>
                                        <p:attrNameLst>
                                          <p:attrName>ppt_h</p:attrName>
                                        </p:attrNameLst>
                                      </p:cBhvr>
                                      <p:tavLst>
                                        <p:tav tm="0">
                                          <p:val>
                                            <p:fltVal val="0"/>
                                          </p:val>
                                        </p:tav>
                                        <p:tav tm="100000">
                                          <p:val>
                                            <p:strVal val="#ppt_h"/>
                                          </p:val>
                                        </p:tav>
                                      </p:tavLst>
                                    </p:anim>
                                    <p:anim calcmode="lin" valueType="num">
                                      <p:cBhvr>
                                        <p:cTn id="9" dur="1000" fill="hold"/>
                                        <p:tgtEl>
                                          <p:spTgt spid="17"/>
                                        </p:tgtEl>
                                        <p:attrNameLst>
                                          <p:attrName>style.rotation</p:attrName>
                                        </p:attrNameLst>
                                      </p:cBhvr>
                                      <p:tavLst>
                                        <p:tav tm="0">
                                          <p:val>
                                            <p:fltVal val="90"/>
                                          </p:val>
                                        </p:tav>
                                        <p:tav tm="100000">
                                          <p:val>
                                            <p:fltVal val="0"/>
                                          </p:val>
                                        </p:tav>
                                      </p:tavLst>
                                    </p:anim>
                                    <p:animEffect transition="in" filter="fade">
                                      <p:cBhvr>
                                        <p:cTn id="10"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4AA82C2-E884-D486-F9CB-28472F90E540}"/>
              </a:ext>
            </a:extLst>
          </p:cNvPr>
          <p:cNvSpPr>
            <a:spLocks noChangeArrowheads="1"/>
          </p:cNvSpPr>
          <p:nvPr/>
        </p:nvSpPr>
        <p:spPr bwMode="auto">
          <a:xfrm>
            <a:off x="708330" y="1327149"/>
            <a:ext cx="5905887" cy="45966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lvl="1" indent="-360000" eaLnBrk="0" fontAlgn="base" hangingPunct="0">
              <a:lnSpc>
                <a:spcPct val="90000"/>
              </a:lnSpc>
              <a:spcAft>
                <a:spcPts val="1200"/>
              </a:spcAft>
              <a:buFont typeface="Arial" charset="0"/>
              <a:buAutoNum type="arabicPeriod"/>
              <a:defRPr/>
            </a:pPr>
            <a:r>
              <a:rPr lang="en" altLang="en-US" sz="2200" dirty="0"/>
              <a:t>Click </a:t>
            </a:r>
            <a:r>
              <a:rPr lang="en-GB" altLang="en-US" sz="2200" i="1" dirty="0"/>
              <a:t>Add Item</a:t>
            </a:r>
            <a:r>
              <a:rPr lang="en" altLang="en-US" sz="2200" i="1" dirty="0"/>
              <a:t> &gt; Add Picture </a:t>
            </a:r>
            <a:r>
              <a:rPr lang="en-US" altLang="en-US" sz="2200" dirty="0"/>
              <a:t>from the main menu</a:t>
            </a:r>
            <a:r>
              <a:rPr lang="en" altLang="en-US" sz="2200" dirty="0"/>
              <a:t> or the </a:t>
            </a:r>
            <a:r>
              <a:rPr lang="en" altLang="en-US" sz="2200" i="1" dirty="0"/>
              <a:t>Add Picture </a:t>
            </a:r>
            <a:r>
              <a:rPr lang="en" altLang="en-US" sz="2200" dirty="0"/>
              <a:t>button on the left bar.</a:t>
            </a:r>
          </a:p>
          <a:p>
            <a:pPr lvl="1" indent="-360000" eaLnBrk="0" fontAlgn="base" hangingPunct="0">
              <a:lnSpc>
                <a:spcPct val="90000"/>
              </a:lnSpc>
              <a:spcAft>
                <a:spcPts val="1200"/>
              </a:spcAft>
              <a:buFont typeface="Arial" charset="0"/>
              <a:buAutoNum type="arabicPeriod"/>
              <a:defRPr/>
            </a:pPr>
            <a:r>
              <a:rPr lang="en" altLang="en-US" sz="2200" dirty="0"/>
              <a:t>Move the pointer to the location in the layout where you want to include the logo.</a:t>
            </a:r>
            <a:endParaRPr lang="en-US" altLang="en-US" sz="2200" dirty="0"/>
          </a:p>
          <a:p>
            <a:pPr lvl="1" indent="-360000" eaLnBrk="0" fontAlgn="base" hangingPunct="0">
              <a:lnSpc>
                <a:spcPct val="90000"/>
              </a:lnSpc>
              <a:spcAft>
                <a:spcPts val="1200"/>
              </a:spcAft>
              <a:buFont typeface="Arial" charset="0"/>
              <a:buAutoNum type="arabicPeriod"/>
              <a:defRPr/>
            </a:pPr>
            <a:r>
              <a:rPr lang="en" altLang="en-US" sz="2200" dirty="0"/>
              <a:t>Draw an area corresponding to the extent of the logo</a:t>
            </a:r>
            <a:endParaRPr lang="en-US" altLang="en-US" sz="2200" dirty="0"/>
          </a:p>
          <a:p>
            <a:pPr lvl="1" indent="-360000" eaLnBrk="0" fontAlgn="base" hangingPunct="0">
              <a:lnSpc>
                <a:spcPct val="90000"/>
              </a:lnSpc>
              <a:spcAft>
                <a:spcPts val="1200"/>
              </a:spcAft>
              <a:buFont typeface="Arial" charset="0"/>
              <a:buAutoNum type="arabicPeriod"/>
              <a:defRPr/>
            </a:pPr>
            <a:r>
              <a:rPr lang="en" altLang="en-US" sz="2200" dirty="0"/>
              <a:t>In the Picture Item Properties panel that opens on the right :</a:t>
            </a:r>
          </a:p>
          <a:p>
            <a:pPr marL="985838" lvl="1" indent="-285750" defTabSz="685800">
              <a:spcAft>
                <a:spcPts val="1200"/>
              </a:spcAft>
            </a:pPr>
            <a:r>
              <a:rPr lang="en" altLang="en-US" sz="2200" dirty="0">
                <a:solidFill>
                  <a:srgbClr val="000000"/>
                </a:solidFill>
                <a:ea typeface="Calibri" panose="020F0502020204030204" pitchFamily="34" charset="0"/>
              </a:rPr>
              <a:t>a. Select the option </a:t>
            </a:r>
            <a:r>
              <a:rPr lang="en" altLang="en-US" sz="2200" i="1" dirty="0">
                <a:solidFill>
                  <a:srgbClr val="000000"/>
                </a:solidFill>
                <a:ea typeface="Calibri" panose="020F0502020204030204" pitchFamily="34" charset="0"/>
              </a:rPr>
              <a:t>Raster image</a:t>
            </a:r>
          </a:p>
          <a:p>
            <a:pPr marL="985838" lvl="1" indent="-273050" defTabSz="685800">
              <a:spcAft>
                <a:spcPts val="1200"/>
              </a:spcAft>
            </a:pPr>
            <a:r>
              <a:rPr lang="en" altLang="en-US" sz="2200" dirty="0">
                <a:solidFill>
                  <a:srgbClr val="000000"/>
                </a:solidFill>
                <a:ea typeface="Calibri" panose="020F0502020204030204" pitchFamily="34" charset="0"/>
              </a:rPr>
              <a:t>b. Click the small drop-down menu next to the navigation button</a:t>
            </a:r>
            <a:endParaRPr lang="en-US" altLang="en-US" sz="2200" dirty="0"/>
          </a:p>
        </p:txBody>
      </p:sp>
      <p:sp>
        <p:nvSpPr>
          <p:cNvPr id="11" name="TextBox 10">
            <a:extLst>
              <a:ext uri="{FF2B5EF4-FFF2-40B4-BE49-F238E27FC236}">
                <a16:creationId xmlns:a16="http://schemas.microsoft.com/office/drawing/2014/main" id="{771DBD13-B26E-3D8C-5D34-AAD87934AAB3}"/>
              </a:ext>
            </a:extLst>
          </p:cNvPr>
          <p:cNvSpPr txBox="1"/>
          <p:nvPr/>
        </p:nvSpPr>
        <p:spPr>
          <a:xfrm>
            <a:off x="526582" y="969165"/>
            <a:ext cx="6316756" cy="430887"/>
          </a:xfrm>
          <a:prstGeom prst="rect">
            <a:avLst/>
          </a:prstGeom>
          <a:noFill/>
        </p:spPr>
        <p:txBody>
          <a:bodyPr wrap="square">
            <a:spAutoFit/>
          </a:bodyPr>
          <a:lstStyle/>
          <a:p>
            <a:r>
              <a:rPr lang="en" sz="2200" b="1" dirty="0" err="1"/>
              <a:t>Add </a:t>
            </a:r>
            <a:r>
              <a:rPr lang="en" sz="2200" b="1" dirty="0"/>
              <a:t>a logo</a:t>
            </a:r>
          </a:p>
        </p:txBody>
      </p:sp>
      <p:pic>
        <p:nvPicPr>
          <p:cNvPr id="20" name="Picture 19">
            <a:extLst>
              <a:ext uri="{FF2B5EF4-FFF2-40B4-BE49-F238E27FC236}">
                <a16:creationId xmlns:a16="http://schemas.microsoft.com/office/drawing/2014/main" id="{B55A9DEA-B045-B2B4-AD98-7B8595E55D9D}"/>
              </a:ext>
            </a:extLst>
          </p:cNvPr>
          <p:cNvPicPr>
            <a:picLocks noChangeAspect="1"/>
          </p:cNvPicPr>
          <p:nvPr/>
        </p:nvPicPr>
        <p:blipFill rotWithShape="1">
          <a:blip r:embed="rId2"/>
          <a:srcRect l="187" t="35548" r="97540" b="61474"/>
          <a:stretch/>
        </p:blipFill>
        <p:spPr>
          <a:xfrm>
            <a:off x="8740031" y="1439729"/>
            <a:ext cx="530847" cy="437030"/>
          </a:xfrm>
          <a:prstGeom prst="rect">
            <a:avLst/>
          </a:prstGeom>
        </p:spPr>
      </p:pic>
      <p:grpSp>
        <p:nvGrpSpPr>
          <p:cNvPr id="9" name="Group 8">
            <a:extLst>
              <a:ext uri="{FF2B5EF4-FFF2-40B4-BE49-F238E27FC236}">
                <a16:creationId xmlns:a16="http://schemas.microsoft.com/office/drawing/2014/main" id="{E508837A-3169-5250-41D0-5B8BEA2E3782}"/>
              </a:ext>
            </a:extLst>
          </p:cNvPr>
          <p:cNvGrpSpPr/>
          <p:nvPr/>
        </p:nvGrpSpPr>
        <p:grpSpPr>
          <a:xfrm>
            <a:off x="7958419" y="2127035"/>
            <a:ext cx="1958767" cy="1819706"/>
            <a:chOff x="8182537" y="2343151"/>
            <a:chExt cx="1958767" cy="1819706"/>
          </a:xfrm>
        </p:grpSpPr>
        <p:pic>
          <p:nvPicPr>
            <p:cNvPr id="24" name="Picture 23">
              <a:extLst>
                <a:ext uri="{FF2B5EF4-FFF2-40B4-BE49-F238E27FC236}">
                  <a16:creationId xmlns:a16="http://schemas.microsoft.com/office/drawing/2014/main" id="{4AFE3B00-84FB-AC84-DF1A-2A75747C3925}"/>
                </a:ext>
              </a:extLst>
            </p:cNvPr>
            <p:cNvPicPr>
              <a:picLocks noChangeAspect="1"/>
            </p:cNvPicPr>
            <p:nvPr/>
          </p:nvPicPr>
          <p:blipFill rotWithShape="1">
            <a:blip r:embed="rId3"/>
            <a:srcRect l="11955" t="26830" r="84809" b="62636"/>
            <a:stretch/>
          </p:blipFill>
          <p:spPr>
            <a:xfrm>
              <a:off x="8182537" y="2343151"/>
              <a:ext cx="1185700" cy="1085850"/>
            </a:xfrm>
            <a:prstGeom prst="rect">
              <a:avLst/>
            </a:prstGeom>
          </p:spPr>
        </p:pic>
        <p:cxnSp>
          <p:nvCxnSpPr>
            <p:cNvPr id="26" name="Straight Connector 25">
              <a:extLst>
                <a:ext uri="{FF2B5EF4-FFF2-40B4-BE49-F238E27FC236}">
                  <a16:creationId xmlns:a16="http://schemas.microsoft.com/office/drawing/2014/main" id="{72A1DC9F-B150-FAD6-3BA7-34546DC7A48F}"/>
                </a:ext>
              </a:extLst>
            </p:cNvPr>
            <p:cNvCxnSpPr>
              <a:cxnSpLocks/>
            </p:cNvCxnSpPr>
            <p:nvPr/>
          </p:nvCxnSpPr>
          <p:spPr>
            <a:xfrm>
              <a:off x="8592673" y="2558305"/>
              <a:ext cx="0" cy="262217"/>
            </a:xfrm>
            <a:prstGeom prst="line">
              <a:avLst/>
            </a:prstGeom>
            <a:ln w="38100">
              <a:solidFill>
                <a:srgbClr val="002147"/>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DED477DD-865E-3CE5-681A-51BA1A5A426F}"/>
                </a:ext>
              </a:extLst>
            </p:cNvPr>
            <p:cNvCxnSpPr>
              <a:cxnSpLocks/>
            </p:cNvCxnSpPr>
            <p:nvPr/>
          </p:nvCxnSpPr>
          <p:spPr>
            <a:xfrm>
              <a:off x="8464926" y="2686050"/>
              <a:ext cx="255494" cy="0"/>
            </a:xfrm>
            <a:prstGeom prst="line">
              <a:avLst/>
            </a:prstGeom>
            <a:ln w="38100">
              <a:solidFill>
                <a:srgbClr val="002147"/>
              </a:solidFill>
            </a:ln>
          </p:spPr>
          <p:style>
            <a:lnRef idx="1">
              <a:schemeClr val="accent1"/>
            </a:lnRef>
            <a:fillRef idx="0">
              <a:schemeClr val="accent1"/>
            </a:fillRef>
            <a:effectRef idx="0">
              <a:schemeClr val="accent1"/>
            </a:effectRef>
            <a:fontRef idx="minor">
              <a:schemeClr val="tx1"/>
            </a:fontRef>
          </p:style>
        </p:cxnSp>
        <p:pic>
          <p:nvPicPr>
            <p:cNvPr id="31" name="Picture 30">
              <a:extLst>
                <a:ext uri="{FF2B5EF4-FFF2-40B4-BE49-F238E27FC236}">
                  <a16:creationId xmlns:a16="http://schemas.microsoft.com/office/drawing/2014/main" id="{F0A17A93-687F-9AF1-3FA8-39309591B7BE}"/>
                </a:ext>
              </a:extLst>
            </p:cNvPr>
            <p:cNvPicPr>
              <a:picLocks noChangeAspect="1"/>
            </p:cNvPicPr>
            <p:nvPr/>
          </p:nvPicPr>
          <p:blipFill rotWithShape="1">
            <a:blip r:embed="rId4"/>
            <a:srcRect l="12896" t="20568" r="68865" b="48628"/>
            <a:stretch/>
          </p:blipFill>
          <p:spPr>
            <a:xfrm>
              <a:off x="9062405" y="3071677"/>
              <a:ext cx="1078899" cy="1091180"/>
            </a:xfrm>
            <a:prstGeom prst="rect">
              <a:avLst/>
            </a:prstGeom>
          </p:spPr>
        </p:pic>
      </p:grpSp>
      <p:grpSp>
        <p:nvGrpSpPr>
          <p:cNvPr id="6" name="Group 5">
            <a:extLst>
              <a:ext uri="{FF2B5EF4-FFF2-40B4-BE49-F238E27FC236}">
                <a16:creationId xmlns:a16="http://schemas.microsoft.com/office/drawing/2014/main" id="{66FA55C0-B2A0-6E12-AFD0-E56DB9A6E61E}"/>
              </a:ext>
            </a:extLst>
          </p:cNvPr>
          <p:cNvGrpSpPr/>
          <p:nvPr/>
        </p:nvGrpSpPr>
        <p:grpSpPr>
          <a:xfrm>
            <a:off x="7389780" y="4444778"/>
            <a:ext cx="3762197" cy="1002627"/>
            <a:chOff x="7344956" y="4570284"/>
            <a:chExt cx="3762197" cy="1002627"/>
          </a:xfrm>
        </p:grpSpPr>
        <p:pic>
          <p:nvPicPr>
            <p:cNvPr id="5" name="Picture 4">
              <a:extLst>
                <a:ext uri="{FF2B5EF4-FFF2-40B4-BE49-F238E27FC236}">
                  <a16:creationId xmlns:a16="http://schemas.microsoft.com/office/drawing/2014/main" id="{2B540415-1B77-2A01-2C0A-3DD004557BA0}"/>
                </a:ext>
              </a:extLst>
            </p:cNvPr>
            <p:cNvPicPr>
              <a:picLocks noChangeAspect="1"/>
            </p:cNvPicPr>
            <p:nvPr/>
          </p:nvPicPr>
          <p:blipFill>
            <a:blip r:embed="rId5"/>
            <a:stretch>
              <a:fillRect/>
            </a:stretch>
          </p:blipFill>
          <p:spPr>
            <a:xfrm>
              <a:off x="7344956" y="4570284"/>
              <a:ext cx="3762197" cy="980495"/>
            </a:xfrm>
            <a:prstGeom prst="rect">
              <a:avLst/>
            </a:prstGeom>
          </p:spPr>
        </p:pic>
        <p:sp>
          <p:nvSpPr>
            <p:cNvPr id="34" name="Rectangle 33">
              <a:extLst>
                <a:ext uri="{FF2B5EF4-FFF2-40B4-BE49-F238E27FC236}">
                  <a16:creationId xmlns:a16="http://schemas.microsoft.com/office/drawing/2014/main" id="{8BF1E320-0B7E-D775-7008-6B9DD0695DF8}"/>
                </a:ext>
              </a:extLst>
            </p:cNvPr>
            <p:cNvSpPr/>
            <p:nvPr/>
          </p:nvSpPr>
          <p:spPr>
            <a:xfrm>
              <a:off x="7355546" y="5077038"/>
              <a:ext cx="826992" cy="247997"/>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35" name="Rectangle 34">
              <a:extLst>
                <a:ext uri="{FF2B5EF4-FFF2-40B4-BE49-F238E27FC236}">
                  <a16:creationId xmlns:a16="http://schemas.microsoft.com/office/drawing/2014/main" id="{E12DA666-EEBF-E2BD-F5D1-EF9C48629E21}"/>
                </a:ext>
              </a:extLst>
            </p:cNvPr>
            <p:cNvSpPr/>
            <p:nvPr/>
          </p:nvSpPr>
          <p:spPr>
            <a:xfrm>
              <a:off x="10477202" y="5244353"/>
              <a:ext cx="334233" cy="328558"/>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grpSp>
        <p:nvGrpSpPr>
          <p:cNvPr id="8" name="Group 7">
            <a:extLst>
              <a:ext uri="{FF2B5EF4-FFF2-40B4-BE49-F238E27FC236}">
                <a16:creationId xmlns:a16="http://schemas.microsoft.com/office/drawing/2014/main" id="{698670EF-266B-855A-E19A-DF7D8414B7C0}"/>
              </a:ext>
            </a:extLst>
          </p:cNvPr>
          <p:cNvGrpSpPr/>
          <p:nvPr/>
        </p:nvGrpSpPr>
        <p:grpSpPr>
          <a:xfrm>
            <a:off x="4667418" y="5604009"/>
            <a:ext cx="582793" cy="426434"/>
            <a:chOff x="4667418" y="5604009"/>
            <a:chExt cx="582793" cy="426434"/>
          </a:xfrm>
        </p:grpSpPr>
        <p:pic>
          <p:nvPicPr>
            <p:cNvPr id="10" name="Picture 9">
              <a:extLst>
                <a:ext uri="{FF2B5EF4-FFF2-40B4-BE49-F238E27FC236}">
                  <a16:creationId xmlns:a16="http://schemas.microsoft.com/office/drawing/2014/main" id="{4A49CB03-9BDF-8215-E1CE-FE99AEC53F65}"/>
                </a:ext>
              </a:extLst>
            </p:cNvPr>
            <p:cNvPicPr>
              <a:picLocks noChangeAspect="1"/>
            </p:cNvPicPr>
            <p:nvPr/>
          </p:nvPicPr>
          <p:blipFill>
            <a:blip r:embed="rId6"/>
            <a:stretch>
              <a:fillRect/>
            </a:stretch>
          </p:blipFill>
          <p:spPr>
            <a:xfrm>
              <a:off x="4667418" y="5604009"/>
              <a:ext cx="582793" cy="426434"/>
            </a:xfrm>
            <a:prstGeom prst="rect">
              <a:avLst/>
            </a:prstGeom>
          </p:spPr>
        </p:pic>
        <p:sp>
          <p:nvSpPr>
            <p:cNvPr id="12" name="Rectangle 11">
              <a:extLst>
                <a:ext uri="{FF2B5EF4-FFF2-40B4-BE49-F238E27FC236}">
                  <a16:creationId xmlns:a16="http://schemas.microsoft.com/office/drawing/2014/main" id="{E7F6711E-8441-0C89-521B-EE9532F3F543}"/>
                </a:ext>
              </a:extLst>
            </p:cNvPr>
            <p:cNvSpPr/>
            <p:nvPr/>
          </p:nvSpPr>
          <p:spPr>
            <a:xfrm>
              <a:off x="4995414" y="5613360"/>
              <a:ext cx="254797" cy="365125"/>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sp>
        <p:nvSpPr>
          <p:cNvPr id="4" name="Title 1">
            <a:extLst>
              <a:ext uri="{FF2B5EF4-FFF2-40B4-BE49-F238E27FC236}">
                <a16:creationId xmlns:a16="http://schemas.microsoft.com/office/drawing/2014/main" id="{95F36456-5238-1BD6-9625-887A19A0AEB2}"/>
              </a:ext>
            </a:extLst>
          </p:cNvPr>
          <p:cNvSpPr txBox="1">
            <a:spLocks/>
          </p:cNvSpPr>
          <p:nvPr/>
        </p:nvSpPr>
        <p:spPr bwMode="auto">
          <a:xfrm>
            <a:off x="0" y="17466"/>
            <a:ext cx="12192000" cy="693737"/>
          </a:xfrm>
          <a:prstGeom prst="rect">
            <a:avLst/>
          </a:prstGeom>
        </p:spPr>
        <p:txBody>
          <a:bodyPr vert="horz" lIns="91440" tIns="45720" rIns="91440" bIns="45720" rtlCol="0" anchor="ctr">
            <a:normAutofit/>
          </a:bodyPr>
          <a:lstStyle>
            <a:defPPr>
              <a:defRPr lang="en-US"/>
            </a:defPPr>
            <a:lvl1pPr algn="ctr" defTabSz="685800">
              <a:lnSpc>
                <a:spcPct val="90000"/>
              </a:lnSpc>
              <a:spcBef>
                <a:spcPct val="0"/>
              </a:spcBef>
              <a:buNone/>
              <a:defRPr sz="3200" b="1">
                <a:solidFill>
                  <a:srgbClr val="002147"/>
                </a:solidFill>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r>
              <a:rPr lang="en-PH" altLang="en-US" dirty="0"/>
              <a:t>Creating the thematic map (Layout)</a:t>
            </a:r>
          </a:p>
        </p:txBody>
      </p:sp>
    </p:spTree>
    <p:extLst>
      <p:ext uri="{BB962C8B-B14F-4D97-AF65-F5344CB8AC3E}">
        <p14:creationId xmlns:p14="http://schemas.microsoft.com/office/powerpoint/2010/main" val="23887309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4AA82C2-E884-D486-F9CB-28472F90E540}"/>
              </a:ext>
            </a:extLst>
          </p:cNvPr>
          <p:cNvSpPr>
            <a:spLocks noChangeArrowheads="1"/>
          </p:cNvSpPr>
          <p:nvPr/>
        </p:nvSpPr>
        <p:spPr bwMode="auto">
          <a:xfrm>
            <a:off x="708581" y="3359427"/>
            <a:ext cx="6316756" cy="3739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marL="554400" lvl="1" indent="-457200">
              <a:lnSpc>
                <a:spcPct val="90000"/>
              </a:lnSpc>
              <a:spcAft>
                <a:spcPts val="1200"/>
              </a:spcAft>
              <a:buFont typeface="+mj-lt"/>
              <a:buAutoNum type="arabicPeriod" startAt="6"/>
            </a:pPr>
            <a:r>
              <a:rPr lang="en" altLang="en-US" sz="2200" dirty="0">
                <a:latin typeface="Calibri" pitchFamily="34" charset="0"/>
                <a:cs typeface="Arial" panose="020B0604020202020204" pitchFamily="34" charset="0"/>
              </a:rPr>
              <a:t>Double-click the image file containing the logo</a:t>
            </a:r>
            <a:endParaRPr lang="en-US" altLang="en-US" sz="2200" dirty="0">
              <a:latin typeface="Calibri" pitchFamily="34" charset="0"/>
              <a:cs typeface="Arial" panose="020B0604020202020204" pitchFamily="34" charset="0"/>
            </a:endParaRPr>
          </a:p>
        </p:txBody>
      </p:sp>
      <p:pic>
        <p:nvPicPr>
          <p:cNvPr id="5" name="Picture 4">
            <a:extLst>
              <a:ext uri="{FF2B5EF4-FFF2-40B4-BE49-F238E27FC236}">
                <a16:creationId xmlns:a16="http://schemas.microsoft.com/office/drawing/2014/main" id="{005E6CA3-A823-0C94-7061-7B00BEC07D3C}"/>
              </a:ext>
            </a:extLst>
          </p:cNvPr>
          <p:cNvPicPr>
            <a:picLocks noChangeAspect="1"/>
          </p:cNvPicPr>
          <p:nvPr/>
        </p:nvPicPr>
        <p:blipFill rotWithShape="1">
          <a:blip r:embed="rId3"/>
          <a:srcRect l="41444" t="24998" r="44827" b="53090"/>
          <a:stretch/>
        </p:blipFill>
        <p:spPr>
          <a:xfrm>
            <a:off x="7939130" y="3023184"/>
            <a:ext cx="927848" cy="834328"/>
          </a:xfrm>
          <a:prstGeom prst="rect">
            <a:avLst/>
          </a:prstGeom>
        </p:spPr>
      </p:pic>
      <p:pic>
        <p:nvPicPr>
          <p:cNvPr id="10" name="Picture 9">
            <a:extLst>
              <a:ext uri="{FF2B5EF4-FFF2-40B4-BE49-F238E27FC236}">
                <a16:creationId xmlns:a16="http://schemas.microsoft.com/office/drawing/2014/main" id="{47B7C49C-981F-A412-624E-147C3039849B}"/>
              </a:ext>
            </a:extLst>
          </p:cNvPr>
          <p:cNvPicPr>
            <a:picLocks noChangeAspect="1"/>
          </p:cNvPicPr>
          <p:nvPr/>
        </p:nvPicPr>
        <p:blipFill rotWithShape="1">
          <a:blip r:embed="rId4"/>
          <a:srcRect l="8309" t="19344" r="71777" b="49029"/>
          <a:stretch/>
        </p:blipFill>
        <p:spPr>
          <a:xfrm>
            <a:off x="8594144" y="3908166"/>
            <a:ext cx="1536081" cy="1350209"/>
          </a:xfrm>
          <a:prstGeom prst="rect">
            <a:avLst/>
          </a:prstGeom>
        </p:spPr>
      </p:pic>
      <p:sp>
        <p:nvSpPr>
          <p:cNvPr id="12" name="Rectangle 11">
            <a:extLst>
              <a:ext uri="{FF2B5EF4-FFF2-40B4-BE49-F238E27FC236}">
                <a16:creationId xmlns:a16="http://schemas.microsoft.com/office/drawing/2014/main" id="{96CA6464-0F04-A45B-5609-52D3C4AFFD3D}"/>
              </a:ext>
            </a:extLst>
          </p:cNvPr>
          <p:cNvSpPr>
            <a:spLocks noChangeArrowheads="1"/>
          </p:cNvSpPr>
          <p:nvPr/>
        </p:nvSpPr>
        <p:spPr bwMode="auto">
          <a:xfrm>
            <a:off x="1404808" y="3908166"/>
            <a:ext cx="6147968" cy="407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marL="360000" lvl="1" defTabSz="685800"/>
            <a:r>
              <a:rPr lang="en" altLang="en-US" sz="2200" dirty="0">
                <a:solidFill>
                  <a:srgbClr val="000000"/>
                </a:solidFill>
                <a:ea typeface="Calibri" panose="020F0502020204030204" pitchFamily="34" charset="0"/>
              </a:rPr>
              <a:t>The logo will appear in the area defined in step 3.</a:t>
            </a:r>
            <a:endParaRPr lang="en-US" altLang="en-US" sz="2200" dirty="0">
              <a:solidFill>
                <a:srgbClr val="000000"/>
              </a:solidFill>
              <a:ea typeface="Calibri" panose="020F0502020204030204" pitchFamily="34" charset="0"/>
            </a:endParaRPr>
          </a:p>
        </p:txBody>
      </p:sp>
      <p:sp>
        <p:nvSpPr>
          <p:cNvPr id="14" name="Right Arrow 14">
            <a:extLst>
              <a:ext uri="{FF2B5EF4-FFF2-40B4-BE49-F238E27FC236}">
                <a16:creationId xmlns:a16="http://schemas.microsoft.com/office/drawing/2014/main" id="{E307B845-9CDD-FBFB-6B4E-F212A55FDA2D}"/>
              </a:ext>
            </a:extLst>
          </p:cNvPr>
          <p:cNvSpPr/>
          <p:nvPr/>
        </p:nvSpPr>
        <p:spPr>
          <a:xfrm>
            <a:off x="1339601" y="3945072"/>
            <a:ext cx="327643" cy="284717"/>
          </a:xfrm>
          <a:prstGeom prst="rightArrow">
            <a:avLst/>
          </a:prstGeom>
          <a:solidFill>
            <a:srgbClr val="4F8CB5"/>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PH" sz="2200" dirty="0">
              <a:solidFill>
                <a:schemeClr val="tx1"/>
              </a:solidFill>
            </a:endParaRPr>
          </a:p>
        </p:txBody>
      </p:sp>
      <p:sp>
        <p:nvSpPr>
          <p:cNvPr id="15" name="Rectangle 14">
            <a:extLst>
              <a:ext uri="{FF2B5EF4-FFF2-40B4-BE49-F238E27FC236}">
                <a16:creationId xmlns:a16="http://schemas.microsoft.com/office/drawing/2014/main" id="{B41B8DBD-F2FF-E598-1576-B7521AA4B750}"/>
              </a:ext>
            </a:extLst>
          </p:cNvPr>
          <p:cNvSpPr>
            <a:spLocks noChangeArrowheads="1"/>
          </p:cNvSpPr>
          <p:nvPr/>
        </p:nvSpPr>
        <p:spPr bwMode="auto">
          <a:xfrm>
            <a:off x="698289" y="4436147"/>
            <a:ext cx="6178925" cy="15927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lvl="1" indent="-360000">
              <a:lnSpc>
                <a:spcPct val="90000"/>
              </a:lnSpc>
              <a:spcAft>
                <a:spcPts val="1200"/>
              </a:spcAft>
              <a:buFont typeface="+mj-lt"/>
              <a:buAutoNum type="arabicPeriod" startAt="7"/>
            </a:pPr>
            <a:r>
              <a:rPr lang="en" altLang="en-US" sz="2200" dirty="0">
                <a:latin typeface="Calibri" pitchFamily="34" charset="0"/>
                <a:cs typeface="Arial" panose="020B0604020202020204" pitchFamily="34" charset="0"/>
              </a:rPr>
              <a:t>If necessary, change the size of the logo by clicking and dragging the corners of the logo area. If you need to </a:t>
            </a:r>
            <a:r>
              <a:rPr lang="en" altLang="en-US" sz="2200" dirty="0"/>
              <a:t>move the logo, click, hold, and drag it to the correct position. Or click it to select and use the arrow keys on your keyboard.</a:t>
            </a:r>
          </a:p>
        </p:txBody>
      </p:sp>
      <p:sp>
        <p:nvSpPr>
          <p:cNvPr id="16" name="Rectangle 15">
            <a:extLst>
              <a:ext uri="{FF2B5EF4-FFF2-40B4-BE49-F238E27FC236}">
                <a16:creationId xmlns:a16="http://schemas.microsoft.com/office/drawing/2014/main" id="{F49E237C-59F8-4363-DB83-7CC0A9F418E3}"/>
              </a:ext>
            </a:extLst>
          </p:cNvPr>
          <p:cNvSpPr>
            <a:spLocks noChangeArrowheads="1"/>
          </p:cNvSpPr>
          <p:nvPr/>
        </p:nvSpPr>
        <p:spPr bwMode="auto">
          <a:xfrm>
            <a:off x="695579" y="1460367"/>
            <a:ext cx="5431196" cy="1663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marL="538163" lvl="1" indent="-269875" defTabSz="685800"/>
            <a:r>
              <a:rPr lang="en" altLang="en-US" sz="2200" dirty="0">
                <a:solidFill>
                  <a:srgbClr val="000000"/>
                </a:solidFill>
                <a:ea typeface="Calibri" panose="020F0502020204030204" pitchFamily="34" charset="0"/>
              </a:rPr>
              <a:t>  c. Select the Embed file option (this will fix    the logo to the </a:t>
            </a:r>
            <a:r>
              <a:rPr lang="en-GB" altLang="en-US" sz="2200" dirty="0">
                <a:solidFill>
                  <a:srgbClr val="000000"/>
                </a:solidFill>
                <a:ea typeface="Calibri" panose="020F0502020204030204" pitchFamily="34" charset="0"/>
              </a:rPr>
              <a:t>map</a:t>
            </a:r>
            <a:r>
              <a:rPr lang="en" altLang="en-US" sz="2200" dirty="0">
                <a:solidFill>
                  <a:srgbClr val="000000"/>
                </a:solidFill>
                <a:ea typeface="Calibri" panose="020F0502020204030204" pitchFamily="34" charset="0"/>
              </a:rPr>
              <a:t>)</a:t>
            </a:r>
          </a:p>
          <a:p>
            <a:pPr marL="534988" lvl="1" indent="-268288" defTabSz="685800"/>
            <a:endParaRPr lang="fr-FR" altLang="en-US" sz="2000" dirty="0">
              <a:solidFill>
                <a:srgbClr val="000000"/>
              </a:solidFill>
              <a:ea typeface="Calibri" panose="020F0502020204030204" pitchFamily="34" charset="0"/>
            </a:endParaRPr>
          </a:p>
          <a:p>
            <a:pPr lvl="1" indent="-360000">
              <a:lnSpc>
                <a:spcPct val="90000"/>
              </a:lnSpc>
              <a:spcAft>
                <a:spcPts val="1200"/>
              </a:spcAft>
              <a:buFont typeface="+mj-lt"/>
              <a:buAutoNum type="arabicPeriod" startAt="5"/>
            </a:pPr>
            <a:r>
              <a:rPr lang="en" altLang="en-US" sz="2200" dirty="0">
                <a:latin typeface="Calibri" pitchFamily="34" charset="0"/>
                <a:cs typeface="Arial" panose="020B0604020202020204" pitchFamily="34" charset="0"/>
              </a:rPr>
              <a:t>In the </a:t>
            </a:r>
            <a:r>
              <a:rPr lang="en-US" altLang="en-US" sz="2200" dirty="0">
                <a:latin typeface="Calibri" pitchFamily="34" charset="0"/>
                <a:cs typeface="Arial" panose="020B0604020202020204" pitchFamily="34" charset="0"/>
              </a:rPr>
              <a:t>dialog box</a:t>
            </a:r>
            <a:r>
              <a:rPr lang="en" altLang="en-US" sz="2200" dirty="0">
                <a:latin typeface="Calibri" pitchFamily="34" charset="0"/>
                <a:cs typeface="Arial" panose="020B0604020202020204" pitchFamily="34" charset="0"/>
              </a:rPr>
              <a:t> that opens, navigate to the </a:t>
            </a:r>
            <a:r>
              <a:rPr lang="fr-FR" altLang="en-US" sz="2200" dirty="0">
                <a:latin typeface="Calibri" pitchFamily="34" charset="0"/>
                <a:cs typeface="Arial" panose="020B0604020202020204" pitchFamily="34" charset="0"/>
              </a:rPr>
              <a:t>MODULE_5\EXERCISE_5_C </a:t>
            </a:r>
            <a:r>
              <a:rPr lang="en" altLang="en-US" sz="2200" dirty="0">
                <a:latin typeface="Calibri" pitchFamily="34" charset="0"/>
                <a:cs typeface="Arial" panose="020B0604020202020204" pitchFamily="34" charset="0"/>
              </a:rPr>
              <a:t>folder</a:t>
            </a:r>
          </a:p>
        </p:txBody>
      </p:sp>
      <p:sp>
        <p:nvSpPr>
          <p:cNvPr id="11" name="TextBox 10">
            <a:extLst>
              <a:ext uri="{FF2B5EF4-FFF2-40B4-BE49-F238E27FC236}">
                <a16:creationId xmlns:a16="http://schemas.microsoft.com/office/drawing/2014/main" id="{E43ECD8A-C84D-9D4A-2893-03B06873D059}"/>
              </a:ext>
            </a:extLst>
          </p:cNvPr>
          <p:cNvSpPr txBox="1"/>
          <p:nvPr/>
        </p:nvSpPr>
        <p:spPr>
          <a:xfrm>
            <a:off x="6994405" y="5625751"/>
            <a:ext cx="2106143" cy="430887"/>
          </a:xfrm>
          <a:prstGeom prst="rect">
            <a:avLst/>
          </a:prstGeom>
          <a:noFill/>
        </p:spPr>
        <p:txBody>
          <a:bodyPr wrap="square">
            <a:spAutoFit/>
          </a:bodyPr>
          <a:lstStyle/>
          <a:p>
            <a:r>
              <a:rPr lang="en" altLang="en-US" sz="2200" dirty="0">
                <a:solidFill>
                  <a:srgbClr val="FF0000"/>
                </a:solidFill>
                <a:ea typeface="Calibri" panose="020F0502020204030204" pitchFamily="34" charset="0"/>
              </a:rPr>
              <a:t>Save the layout</a:t>
            </a:r>
            <a:endParaRPr lang="en-PH" sz="2200" dirty="0">
              <a:solidFill>
                <a:srgbClr val="FF0000"/>
              </a:solidFill>
            </a:endParaRPr>
          </a:p>
        </p:txBody>
      </p:sp>
      <p:grpSp>
        <p:nvGrpSpPr>
          <p:cNvPr id="6" name="Group 5">
            <a:extLst>
              <a:ext uri="{FF2B5EF4-FFF2-40B4-BE49-F238E27FC236}">
                <a16:creationId xmlns:a16="http://schemas.microsoft.com/office/drawing/2014/main" id="{6000CAF7-4ABB-72AB-68C0-D22F1090030B}"/>
              </a:ext>
            </a:extLst>
          </p:cNvPr>
          <p:cNvGrpSpPr/>
          <p:nvPr/>
        </p:nvGrpSpPr>
        <p:grpSpPr>
          <a:xfrm>
            <a:off x="9177787" y="5409751"/>
            <a:ext cx="2106143" cy="853842"/>
            <a:chOff x="5435644" y="5646038"/>
            <a:chExt cx="2106143" cy="853842"/>
          </a:xfrm>
        </p:grpSpPr>
        <p:pic>
          <p:nvPicPr>
            <p:cNvPr id="17" name="Picture 16">
              <a:extLst>
                <a:ext uri="{FF2B5EF4-FFF2-40B4-BE49-F238E27FC236}">
                  <a16:creationId xmlns:a16="http://schemas.microsoft.com/office/drawing/2014/main" id="{FCA95630-0ABB-3ED4-FEAC-1900614B87F3}"/>
                </a:ext>
              </a:extLst>
            </p:cNvPr>
            <p:cNvPicPr>
              <a:picLocks noChangeAspect="1"/>
            </p:cNvPicPr>
            <p:nvPr/>
          </p:nvPicPr>
          <p:blipFill>
            <a:blip r:embed="rId5"/>
            <a:stretch>
              <a:fillRect/>
            </a:stretch>
          </p:blipFill>
          <p:spPr>
            <a:xfrm>
              <a:off x="5435644" y="5646038"/>
              <a:ext cx="2106143" cy="853842"/>
            </a:xfrm>
            <a:prstGeom prst="rect">
              <a:avLst/>
            </a:prstGeom>
          </p:spPr>
        </p:pic>
        <p:sp>
          <p:nvSpPr>
            <p:cNvPr id="13" name="Rectangle 12">
              <a:extLst>
                <a:ext uri="{FF2B5EF4-FFF2-40B4-BE49-F238E27FC236}">
                  <a16:creationId xmlns:a16="http://schemas.microsoft.com/office/drawing/2014/main" id="{2A18C7D1-7422-DBBC-4909-5FBB4BE04DD9}"/>
                </a:ext>
              </a:extLst>
            </p:cNvPr>
            <p:cNvSpPr/>
            <p:nvPr/>
          </p:nvSpPr>
          <p:spPr>
            <a:xfrm>
              <a:off x="5620042" y="6023499"/>
              <a:ext cx="432048" cy="422591"/>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sp>
        <p:nvSpPr>
          <p:cNvPr id="2" name="TextBox 1">
            <a:extLst>
              <a:ext uri="{FF2B5EF4-FFF2-40B4-BE49-F238E27FC236}">
                <a16:creationId xmlns:a16="http://schemas.microsoft.com/office/drawing/2014/main" id="{78A1F447-B789-3B02-AEBB-52462FE75080}"/>
              </a:ext>
            </a:extLst>
          </p:cNvPr>
          <p:cNvSpPr txBox="1"/>
          <p:nvPr/>
        </p:nvSpPr>
        <p:spPr>
          <a:xfrm>
            <a:off x="522004" y="970574"/>
            <a:ext cx="6316756" cy="430887"/>
          </a:xfrm>
          <a:prstGeom prst="rect">
            <a:avLst/>
          </a:prstGeom>
          <a:noFill/>
        </p:spPr>
        <p:txBody>
          <a:bodyPr wrap="square">
            <a:spAutoFit/>
          </a:bodyPr>
          <a:lstStyle/>
          <a:p>
            <a:r>
              <a:rPr lang="en" sz="2200" b="1" dirty="0" err="1"/>
              <a:t>Add </a:t>
            </a:r>
            <a:r>
              <a:rPr lang="en" sz="2200" b="1" dirty="0"/>
              <a:t>a logo</a:t>
            </a:r>
          </a:p>
        </p:txBody>
      </p:sp>
      <p:pic>
        <p:nvPicPr>
          <p:cNvPr id="7" name="Picture 6">
            <a:extLst>
              <a:ext uri="{FF2B5EF4-FFF2-40B4-BE49-F238E27FC236}">
                <a16:creationId xmlns:a16="http://schemas.microsoft.com/office/drawing/2014/main" id="{5D0A3942-D3E7-221F-D377-FD6824336CA5}"/>
              </a:ext>
            </a:extLst>
          </p:cNvPr>
          <p:cNvPicPr>
            <a:picLocks noChangeAspect="1"/>
          </p:cNvPicPr>
          <p:nvPr/>
        </p:nvPicPr>
        <p:blipFill>
          <a:blip r:embed="rId6"/>
          <a:stretch>
            <a:fillRect/>
          </a:stretch>
        </p:blipFill>
        <p:spPr>
          <a:xfrm>
            <a:off x="7050856" y="1350860"/>
            <a:ext cx="3495286" cy="1340425"/>
          </a:xfrm>
          <a:prstGeom prst="rect">
            <a:avLst/>
          </a:prstGeom>
        </p:spPr>
      </p:pic>
      <p:sp>
        <p:nvSpPr>
          <p:cNvPr id="4" name="Title 1">
            <a:extLst>
              <a:ext uri="{FF2B5EF4-FFF2-40B4-BE49-F238E27FC236}">
                <a16:creationId xmlns:a16="http://schemas.microsoft.com/office/drawing/2014/main" id="{6207F986-53AF-73F8-C42D-C59D958A8384}"/>
              </a:ext>
            </a:extLst>
          </p:cNvPr>
          <p:cNvSpPr txBox="1">
            <a:spLocks/>
          </p:cNvSpPr>
          <p:nvPr/>
        </p:nvSpPr>
        <p:spPr bwMode="auto">
          <a:xfrm>
            <a:off x="0" y="17466"/>
            <a:ext cx="12192000" cy="693737"/>
          </a:xfrm>
          <a:prstGeom prst="rect">
            <a:avLst/>
          </a:prstGeom>
        </p:spPr>
        <p:txBody>
          <a:bodyPr vert="horz" lIns="91440" tIns="45720" rIns="91440" bIns="45720" rtlCol="0" anchor="ctr">
            <a:normAutofit/>
          </a:bodyPr>
          <a:lstStyle>
            <a:defPPr>
              <a:defRPr lang="en-US"/>
            </a:defPPr>
            <a:lvl1pPr algn="ctr" defTabSz="685800">
              <a:lnSpc>
                <a:spcPct val="90000"/>
              </a:lnSpc>
              <a:spcBef>
                <a:spcPct val="0"/>
              </a:spcBef>
              <a:buNone/>
              <a:defRPr sz="3200" b="1">
                <a:solidFill>
                  <a:srgbClr val="002147"/>
                </a:solidFill>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r>
              <a:rPr lang="en-PH" altLang="en-US" dirty="0"/>
              <a:t>Creating the thematic map (Layout)</a:t>
            </a:r>
          </a:p>
        </p:txBody>
      </p:sp>
      <p:sp>
        <p:nvSpPr>
          <p:cNvPr id="18" name="Oval 17">
            <a:extLst>
              <a:ext uri="{FF2B5EF4-FFF2-40B4-BE49-F238E27FC236}">
                <a16:creationId xmlns:a16="http://schemas.microsoft.com/office/drawing/2014/main" id="{4A913B6B-570F-86F5-6F4C-5C27FEEA1F72}"/>
              </a:ext>
            </a:extLst>
          </p:cNvPr>
          <p:cNvSpPr/>
          <p:nvPr/>
        </p:nvSpPr>
        <p:spPr>
          <a:xfrm>
            <a:off x="9270458" y="4630364"/>
            <a:ext cx="205619" cy="190016"/>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31093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000"/>
                                        <p:tgtEl>
                                          <p:spTgt spid="11"/>
                                        </p:tgtEl>
                                      </p:cBhvr>
                                    </p:animEffect>
                                    <p:anim calcmode="lin" valueType="num">
                                      <p:cBhvr>
                                        <p:cTn id="8" dur="2000" fill="hold"/>
                                        <p:tgtEl>
                                          <p:spTgt spid="11"/>
                                        </p:tgtEl>
                                        <p:attrNameLst>
                                          <p:attrName>ppt_w</p:attrName>
                                        </p:attrNameLst>
                                      </p:cBhvr>
                                      <p:tavLst>
                                        <p:tav tm="0" fmla="#ppt_w*sin(2.5*pi*$)">
                                          <p:val>
                                            <p:fltVal val="0"/>
                                          </p:val>
                                        </p:tav>
                                        <p:tav tm="100000">
                                          <p:val>
                                            <p:fltVal val="1"/>
                                          </p:val>
                                        </p:tav>
                                      </p:tavLst>
                                    </p:anim>
                                    <p:anim calcmode="lin" valueType="num">
                                      <p:cBhvr>
                                        <p:cTn id="9" dur="2000" fill="hold"/>
                                        <p:tgtEl>
                                          <p:spTgt spid="1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771DBD13-B26E-3D8C-5D34-AAD87934AAB3}"/>
              </a:ext>
            </a:extLst>
          </p:cNvPr>
          <p:cNvSpPr txBox="1"/>
          <p:nvPr/>
        </p:nvSpPr>
        <p:spPr>
          <a:xfrm>
            <a:off x="528918" y="969250"/>
            <a:ext cx="6316756" cy="430887"/>
          </a:xfrm>
          <a:prstGeom prst="rect">
            <a:avLst/>
          </a:prstGeom>
          <a:noFill/>
        </p:spPr>
        <p:txBody>
          <a:bodyPr wrap="square">
            <a:spAutoFit/>
          </a:bodyPr>
          <a:lstStyle/>
          <a:p>
            <a:r>
              <a:rPr lang="en" sz="2200" b="1" dirty="0"/>
              <a:t>Add a scale</a:t>
            </a:r>
            <a:endParaRPr lang="en-PH" sz="2200" b="1" dirty="0"/>
          </a:p>
        </p:txBody>
      </p:sp>
      <p:sp>
        <p:nvSpPr>
          <p:cNvPr id="4" name="Rectangle 3">
            <a:extLst>
              <a:ext uri="{FF2B5EF4-FFF2-40B4-BE49-F238E27FC236}">
                <a16:creationId xmlns:a16="http://schemas.microsoft.com/office/drawing/2014/main" id="{1431E526-A6DD-68A2-0DBB-62AC73BF8F81}"/>
              </a:ext>
            </a:extLst>
          </p:cNvPr>
          <p:cNvSpPr>
            <a:spLocks noChangeArrowheads="1"/>
          </p:cNvSpPr>
          <p:nvPr/>
        </p:nvSpPr>
        <p:spPr bwMode="auto">
          <a:xfrm>
            <a:off x="705876" y="1487965"/>
            <a:ext cx="6316757" cy="4491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lvl="1" indent="-360000" eaLnBrk="0" fontAlgn="base" hangingPunct="0">
              <a:lnSpc>
                <a:spcPct val="90000"/>
              </a:lnSpc>
              <a:spcAft>
                <a:spcPts val="1200"/>
              </a:spcAft>
              <a:buFont typeface="Arial" charset="0"/>
              <a:buAutoNum type="arabicPeriod"/>
              <a:defRPr/>
            </a:pPr>
            <a:r>
              <a:rPr lang="en" altLang="en-US" sz="2200" dirty="0"/>
              <a:t>Click </a:t>
            </a:r>
            <a:r>
              <a:rPr lang="en-GB" altLang="en-US" sz="2200" i="1" dirty="0"/>
              <a:t>Add Item</a:t>
            </a:r>
            <a:r>
              <a:rPr lang="en" altLang="en-US" sz="2200" i="1" dirty="0"/>
              <a:t> &gt; Add Scale Bar </a:t>
            </a:r>
            <a:r>
              <a:rPr lang="en-US" altLang="en-US" sz="2200" dirty="0"/>
              <a:t>from the main menu</a:t>
            </a:r>
            <a:r>
              <a:rPr lang="en" altLang="en-US" sz="2200" dirty="0"/>
              <a:t> or the </a:t>
            </a:r>
            <a:r>
              <a:rPr lang="en" altLang="en-US" sz="2200" i="1" dirty="0"/>
              <a:t>Add Scale Bar </a:t>
            </a:r>
            <a:r>
              <a:rPr lang="en" altLang="en-US" sz="2200" dirty="0"/>
              <a:t>button on the left bar.</a:t>
            </a:r>
            <a:endParaRPr lang="fr-CH" altLang="en-US" sz="2200" dirty="0"/>
          </a:p>
          <a:p>
            <a:pPr lvl="1" indent="-360000" eaLnBrk="0" fontAlgn="base" hangingPunct="0">
              <a:lnSpc>
                <a:spcPct val="90000"/>
              </a:lnSpc>
              <a:spcAft>
                <a:spcPts val="1200"/>
              </a:spcAft>
              <a:buFont typeface="Arial" charset="0"/>
              <a:buAutoNum type="arabicPeriod"/>
              <a:defRPr/>
            </a:pPr>
            <a:r>
              <a:rPr lang="en" altLang="en-US" sz="2200" dirty="0"/>
              <a:t>Move the pointer to the location in the layout where you want to include the scale bar on the map.</a:t>
            </a:r>
            <a:endParaRPr lang="fr-CH" altLang="en-US" sz="2200" dirty="0"/>
          </a:p>
          <a:p>
            <a:pPr lvl="1" indent="-360000" eaLnBrk="0" fontAlgn="base" hangingPunct="0">
              <a:lnSpc>
                <a:spcPct val="90000"/>
              </a:lnSpc>
              <a:spcAft>
                <a:spcPts val="1200"/>
              </a:spcAft>
              <a:buFont typeface="Arial" charset="0"/>
              <a:buAutoNum type="arabicPeriod"/>
              <a:defRPr/>
            </a:pPr>
            <a:r>
              <a:rPr lang="en" altLang="en-US" sz="2200" dirty="0"/>
              <a:t>Draw an area corresponding to the extent of the scale bar. A scale bar appears on the map (you can then adjust the location and size of the bar using the corners of the area).</a:t>
            </a:r>
            <a:endParaRPr lang="fr-CH" altLang="en-US" sz="2200" dirty="0"/>
          </a:p>
          <a:p>
            <a:pPr lvl="1" indent="-360000" eaLnBrk="0" fontAlgn="base" hangingPunct="0">
              <a:lnSpc>
                <a:spcPct val="90000"/>
              </a:lnSpc>
              <a:spcAft>
                <a:spcPts val="1200"/>
              </a:spcAft>
              <a:buFont typeface="Arial" charset="0"/>
              <a:buAutoNum type="arabicPeriod"/>
              <a:defRPr/>
            </a:pPr>
            <a:r>
              <a:rPr lang="en" altLang="en-US" sz="2200" dirty="0"/>
              <a:t>You can then adjust the properties of the bar using the different functions available in the properties panel which appears on the right (Scale bar).</a:t>
            </a:r>
            <a:endParaRPr lang="fr-CH" altLang="en-US" sz="2200" dirty="0"/>
          </a:p>
        </p:txBody>
      </p:sp>
      <p:pic>
        <p:nvPicPr>
          <p:cNvPr id="7" name="Picture 6">
            <a:extLst>
              <a:ext uri="{FF2B5EF4-FFF2-40B4-BE49-F238E27FC236}">
                <a16:creationId xmlns:a16="http://schemas.microsoft.com/office/drawing/2014/main" id="{EC670BDB-B871-A5A9-CBA9-E9EE25228FB7}"/>
              </a:ext>
            </a:extLst>
          </p:cNvPr>
          <p:cNvPicPr>
            <a:picLocks noChangeAspect="1"/>
          </p:cNvPicPr>
          <p:nvPr/>
        </p:nvPicPr>
        <p:blipFill rotWithShape="1">
          <a:blip r:embed="rId2"/>
          <a:srcRect l="187" t="44941" r="97540" b="51966"/>
          <a:stretch/>
        </p:blipFill>
        <p:spPr>
          <a:xfrm>
            <a:off x="9341623" y="1184693"/>
            <a:ext cx="634248" cy="542240"/>
          </a:xfrm>
          <a:prstGeom prst="rect">
            <a:avLst/>
          </a:prstGeom>
        </p:spPr>
      </p:pic>
      <p:grpSp>
        <p:nvGrpSpPr>
          <p:cNvPr id="8" name="Group 7">
            <a:extLst>
              <a:ext uri="{FF2B5EF4-FFF2-40B4-BE49-F238E27FC236}">
                <a16:creationId xmlns:a16="http://schemas.microsoft.com/office/drawing/2014/main" id="{80F04AA6-0308-D621-6169-3A0BE5B57284}"/>
              </a:ext>
            </a:extLst>
          </p:cNvPr>
          <p:cNvGrpSpPr/>
          <p:nvPr/>
        </p:nvGrpSpPr>
        <p:grpSpPr>
          <a:xfrm>
            <a:off x="8799925" y="1877139"/>
            <a:ext cx="1684613" cy="800592"/>
            <a:chOff x="8378583" y="1841280"/>
            <a:chExt cx="1684613" cy="800592"/>
          </a:xfrm>
        </p:grpSpPr>
        <p:pic>
          <p:nvPicPr>
            <p:cNvPr id="16" name="Picture 15">
              <a:extLst>
                <a:ext uri="{FF2B5EF4-FFF2-40B4-BE49-F238E27FC236}">
                  <a16:creationId xmlns:a16="http://schemas.microsoft.com/office/drawing/2014/main" id="{229787A7-C3D3-E0E9-7224-8F7D6E6C7283}"/>
                </a:ext>
              </a:extLst>
            </p:cNvPr>
            <p:cNvPicPr>
              <a:picLocks noChangeAspect="1"/>
            </p:cNvPicPr>
            <p:nvPr/>
          </p:nvPicPr>
          <p:blipFill rotWithShape="1">
            <a:blip r:embed="rId3"/>
            <a:srcRect l="25226" t="77869" r="62885" b="11228"/>
            <a:stretch/>
          </p:blipFill>
          <p:spPr>
            <a:xfrm>
              <a:off x="8378583" y="1841280"/>
              <a:ext cx="1684613" cy="800592"/>
            </a:xfrm>
            <a:prstGeom prst="rect">
              <a:avLst/>
            </a:prstGeom>
          </p:spPr>
        </p:pic>
        <p:cxnSp>
          <p:nvCxnSpPr>
            <p:cNvPr id="17" name="Straight Connector 16">
              <a:extLst>
                <a:ext uri="{FF2B5EF4-FFF2-40B4-BE49-F238E27FC236}">
                  <a16:creationId xmlns:a16="http://schemas.microsoft.com/office/drawing/2014/main" id="{A16253A0-47BB-0B98-D4A3-51F3D3D4BAC5}"/>
                </a:ext>
              </a:extLst>
            </p:cNvPr>
            <p:cNvCxnSpPr>
              <a:cxnSpLocks/>
            </p:cNvCxnSpPr>
            <p:nvPr/>
          </p:nvCxnSpPr>
          <p:spPr>
            <a:xfrm>
              <a:off x="8829057" y="1987603"/>
              <a:ext cx="0" cy="262217"/>
            </a:xfrm>
            <a:prstGeom prst="line">
              <a:avLst/>
            </a:prstGeom>
            <a:ln w="38100">
              <a:solidFill>
                <a:srgbClr val="002147"/>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ACDF689-5E24-60E7-0859-B345A237A84E}"/>
                </a:ext>
              </a:extLst>
            </p:cNvPr>
            <p:cNvCxnSpPr>
              <a:cxnSpLocks/>
            </p:cNvCxnSpPr>
            <p:nvPr/>
          </p:nvCxnSpPr>
          <p:spPr>
            <a:xfrm>
              <a:off x="8701310" y="2115348"/>
              <a:ext cx="255494" cy="0"/>
            </a:xfrm>
            <a:prstGeom prst="line">
              <a:avLst/>
            </a:prstGeom>
            <a:ln w="38100">
              <a:solidFill>
                <a:srgbClr val="002147"/>
              </a:solidFill>
            </a:ln>
          </p:spPr>
          <p:style>
            <a:lnRef idx="1">
              <a:schemeClr val="accent1"/>
            </a:lnRef>
            <a:fillRef idx="0">
              <a:schemeClr val="accent1"/>
            </a:fillRef>
            <a:effectRef idx="0">
              <a:schemeClr val="accent1"/>
            </a:effectRef>
            <a:fontRef idx="minor">
              <a:schemeClr val="tx1"/>
            </a:fontRef>
          </p:style>
        </p:cxnSp>
      </p:grpSp>
      <p:pic>
        <p:nvPicPr>
          <p:cNvPr id="20" name="Picture 19">
            <a:extLst>
              <a:ext uri="{FF2B5EF4-FFF2-40B4-BE49-F238E27FC236}">
                <a16:creationId xmlns:a16="http://schemas.microsoft.com/office/drawing/2014/main" id="{04185947-BF24-A65A-FA4B-3E9544DF2325}"/>
              </a:ext>
            </a:extLst>
          </p:cNvPr>
          <p:cNvPicPr>
            <a:picLocks noChangeAspect="1"/>
          </p:cNvPicPr>
          <p:nvPr/>
        </p:nvPicPr>
        <p:blipFill rotWithShape="1">
          <a:blip r:embed="rId4"/>
          <a:srcRect l="7647" t="71730" r="69632" b="12154"/>
          <a:stretch/>
        </p:blipFill>
        <p:spPr>
          <a:xfrm>
            <a:off x="8874889" y="2886882"/>
            <a:ext cx="1716171" cy="654270"/>
          </a:xfrm>
          <a:prstGeom prst="rect">
            <a:avLst/>
          </a:prstGeom>
        </p:spPr>
      </p:pic>
      <p:pic>
        <p:nvPicPr>
          <p:cNvPr id="5" name="Picture 4">
            <a:extLst>
              <a:ext uri="{FF2B5EF4-FFF2-40B4-BE49-F238E27FC236}">
                <a16:creationId xmlns:a16="http://schemas.microsoft.com/office/drawing/2014/main" id="{F0BE042F-5BE8-064A-A3E9-F539CB2EC129}"/>
              </a:ext>
            </a:extLst>
          </p:cNvPr>
          <p:cNvPicPr>
            <a:picLocks noChangeAspect="1"/>
          </p:cNvPicPr>
          <p:nvPr/>
        </p:nvPicPr>
        <p:blipFill>
          <a:blip r:embed="rId5"/>
          <a:stretch>
            <a:fillRect/>
          </a:stretch>
        </p:blipFill>
        <p:spPr>
          <a:xfrm>
            <a:off x="7755491" y="3714444"/>
            <a:ext cx="3806512" cy="2455573"/>
          </a:xfrm>
          <a:prstGeom prst="rect">
            <a:avLst/>
          </a:prstGeom>
          <a:ln>
            <a:solidFill>
              <a:schemeClr val="tx1"/>
            </a:solidFill>
          </a:ln>
        </p:spPr>
      </p:pic>
      <p:sp>
        <p:nvSpPr>
          <p:cNvPr id="3" name="Title 1">
            <a:extLst>
              <a:ext uri="{FF2B5EF4-FFF2-40B4-BE49-F238E27FC236}">
                <a16:creationId xmlns:a16="http://schemas.microsoft.com/office/drawing/2014/main" id="{9F67D2BC-ECC9-252E-C7BA-414697CB5B0E}"/>
              </a:ext>
            </a:extLst>
          </p:cNvPr>
          <p:cNvSpPr txBox="1">
            <a:spLocks/>
          </p:cNvSpPr>
          <p:nvPr/>
        </p:nvSpPr>
        <p:spPr bwMode="auto">
          <a:xfrm>
            <a:off x="0" y="17466"/>
            <a:ext cx="12192000" cy="693737"/>
          </a:xfrm>
          <a:prstGeom prst="rect">
            <a:avLst/>
          </a:prstGeom>
        </p:spPr>
        <p:txBody>
          <a:bodyPr vert="horz" lIns="91440" tIns="45720" rIns="91440" bIns="45720" rtlCol="0" anchor="ctr">
            <a:normAutofit/>
          </a:bodyPr>
          <a:lstStyle>
            <a:defPPr>
              <a:defRPr lang="en-US"/>
            </a:defPPr>
            <a:lvl1pPr algn="ctr" defTabSz="685800">
              <a:lnSpc>
                <a:spcPct val="90000"/>
              </a:lnSpc>
              <a:spcBef>
                <a:spcPct val="0"/>
              </a:spcBef>
              <a:buNone/>
              <a:defRPr sz="3200" b="1">
                <a:solidFill>
                  <a:srgbClr val="002147"/>
                </a:solidFill>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r>
              <a:rPr lang="en-PH" altLang="en-US" dirty="0"/>
              <a:t>Creating the thematic map (Layout)</a:t>
            </a:r>
          </a:p>
        </p:txBody>
      </p:sp>
    </p:spTree>
    <p:extLst>
      <p:ext uri="{BB962C8B-B14F-4D97-AF65-F5344CB8AC3E}">
        <p14:creationId xmlns:p14="http://schemas.microsoft.com/office/powerpoint/2010/main" val="302464027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04185947-BF24-A65A-FA4B-3E9544DF2325}"/>
              </a:ext>
            </a:extLst>
          </p:cNvPr>
          <p:cNvPicPr>
            <a:picLocks noChangeAspect="1"/>
          </p:cNvPicPr>
          <p:nvPr/>
        </p:nvPicPr>
        <p:blipFill rotWithShape="1">
          <a:blip r:embed="rId2"/>
          <a:srcRect l="7647" t="60068" r="69632" b="23724"/>
          <a:stretch/>
        </p:blipFill>
        <p:spPr>
          <a:xfrm>
            <a:off x="8192335" y="1962230"/>
            <a:ext cx="1716171" cy="658003"/>
          </a:xfrm>
          <a:prstGeom prst="rect">
            <a:avLst/>
          </a:prstGeom>
        </p:spPr>
      </p:pic>
      <p:sp>
        <p:nvSpPr>
          <p:cNvPr id="11" name="TextBox 10">
            <a:extLst>
              <a:ext uri="{FF2B5EF4-FFF2-40B4-BE49-F238E27FC236}">
                <a16:creationId xmlns:a16="http://schemas.microsoft.com/office/drawing/2014/main" id="{771DBD13-B26E-3D8C-5D34-AAD87934AAB3}"/>
              </a:ext>
            </a:extLst>
          </p:cNvPr>
          <p:cNvSpPr txBox="1"/>
          <p:nvPr/>
        </p:nvSpPr>
        <p:spPr>
          <a:xfrm>
            <a:off x="526582" y="969647"/>
            <a:ext cx="6316756" cy="430887"/>
          </a:xfrm>
          <a:prstGeom prst="rect">
            <a:avLst/>
          </a:prstGeom>
          <a:noFill/>
        </p:spPr>
        <p:txBody>
          <a:bodyPr wrap="square">
            <a:spAutoFit/>
          </a:bodyPr>
          <a:lstStyle/>
          <a:p>
            <a:r>
              <a:rPr lang="en" sz="2200" b="1" dirty="0"/>
              <a:t>Add the north arrow</a:t>
            </a:r>
            <a:endParaRPr lang="en-PH" sz="2200" b="1" dirty="0"/>
          </a:p>
        </p:txBody>
      </p:sp>
      <p:sp>
        <p:nvSpPr>
          <p:cNvPr id="4" name="Rectangle 3">
            <a:extLst>
              <a:ext uri="{FF2B5EF4-FFF2-40B4-BE49-F238E27FC236}">
                <a16:creationId xmlns:a16="http://schemas.microsoft.com/office/drawing/2014/main" id="{1431E526-A6DD-68A2-0DBB-62AC73BF8F81}"/>
              </a:ext>
            </a:extLst>
          </p:cNvPr>
          <p:cNvSpPr>
            <a:spLocks noChangeArrowheads="1"/>
          </p:cNvSpPr>
          <p:nvPr/>
        </p:nvSpPr>
        <p:spPr bwMode="auto">
          <a:xfrm>
            <a:off x="705936" y="1476658"/>
            <a:ext cx="6182225" cy="4187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lvl="1" indent="-360000" eaLnBrk="0" fontAlgn="base" hangingPunct="0">
              <a:lnSpc>
                <a:spcPct val="90000"/>
              </a:lnSpc>
              <a:spcAft>
                <a:spcPts val="1200"/>
              </a:spcAft>
              <a:buFont typeface="Arial" charset="0"/>
              <a:buAutoNum type="arabicPeriod"/>
              <a:defRPr/>
            </a:pPr>
            <a:r>
              <a:rPr lang="en" altLang="en-US" sz="2200" dirty="0"/>
              <a:t>Click </a:t>
            </a:r>
            <a:r>
              <a:rPr lang="en-GB" altLang="en-US" sz="2200" i="1" dirty="0"/>
              <a:t>Add Item</a:t>
            </a:r>
            <a:r>
              <a:rPr lang="en" altLang="en-US" sz="2200" i="1" dirty="0"/>
              <a:t> &gt; Add North Arrow </a:t>
            </a:r>
            <a:r>
              <a:rPr lang="en-US" altLang="en-US" sz="2200" dirty="0"/>
              <a:t>from the main menu</a:t>
            </a:r>
            <a:r>
              <a:rPr lang="en" altLang="en-US" sz="2200" dirty="0"/>
              <a:t> or the </a:t>
            </a:r>
            <a:r>
              <a:rPr lang="en" altLang="en-US" sz="2200" i="1" dirty="0"/>
              <a:t>Add North Arrow </a:t>
            </a:r>
            <a:r>
              <a:rPr lang="en" altLang="en-US" sz="2200" dirty="0"/>
              <a:t>button on the left bar.</a:t>
            </a:r>
            <a:endParaRPr lang="en-US" altLang="en-US" sz="2200" dirty="0"/>
          </a:p>
          <a:p>
            <a:pPr lvl="1" indent="-360000" eaLnBrk="0" fontAlgn="base" hangingPunct="0">
              <a:lnSpc>
                <a:spcPct val="90000"/>
              </a:lnSpc>
              <a:spcAft>
                <a:spcPts val="1200"/>
              </a:spcAft>
              <a:buFont typeface="Arial" charset="0"/>
              <a:buAutoNum type="arabicPeriod"/>
              <a:defRPr/>
            </a:pPr>
            <a:r>
              <a:rPr lang="en" altLang="en-US" sz="2200" dirty="0"/>
              <a:t>Move the pointer to the location in the layout where you want to include the North arrow on the map.</a:t>
            </a:r>
            <a:endParaRPr lang="en-US" altLang="en-US" sz="2200" dirty="0"/>
          </a:p>
          <a:p>
            <a:pPr lvl="1" indent="-360000" eaLnBrk="0" fontAlgn="base" hangingPunct="0">
              <a:lnSpc>
                <a:spcPct val="90000"/>
              </a:lnSpc>
              <a:spcAft>
                <a:spcPts val="1200"/>
              </a:spcAft>
              <a:buFont typeface="Arial" charset="0"/>
              <a:buAutoNum type="arabicPeriod"/>
              <a:defRPr/>
            </a:pPr>
            <a:r>
              <a:rPr lang="en" altLang="en-US" sz="2200" dirty="0"/>
              <a:t>Draw an area corresponding to the extent of the north arrow. An arrow appears on the map</a:t>
            </a:r>
            <a:endParaRPr lang="en-US" altLang="en-US" sz="2200" dirty="0"/>
          </a:p>
          <a:p>
            <a:pPr lvl="1" indent="-360000" eaLnBrk="0" fontAlgn="base" hangingPunct="0">
              <a:lnSpc>
                <a:spcPct val="90000"/>
              </a:lnSpc>
              <a:spcAft>
                <a:spcPts val="1200"/>
              </a:spcAft>
              <a:buFont typeface="Arial" charset="0"/>
              <a:buAutoNum type="arabicPeriod"/>
              <a:defRPr/>
            </a:pPr>
            <a:r>
              <a:rPr lang="en" altLang="en-US" sz="2200" dirty="0"/>
              <a:t>You can then adjust the properties of the arrow using the various functions available in the SVG Arrow group of the Item Properties tab </a:t>
            </a:r>
            <a:r>
              <a:rPr lang="en-GB" altLang="en-US" sz="2200" dirty="0"/>
              <a:t>in the </a:t>
            </a:r>
            <a:r>
              <a:rPr lang="en" altLang="en-US" sz="2200" dirty="0"/>
              <a:t>panel appearing on the right.</a:t>
            </a:r>
            <a:endParaRPr lang="en-US" altLang="en-US" sz="2200" dirty="0"/>
          </a:p>
        </p:txBody>
      </p:sp>
      <p:pic>
        <p:nvPicPr>
          <p:cNvPr id="7" name="Picture 6">
            <a:extLst>
              <a:ext uri="{FF2B5EF4-FFF2-40B4-BE49-F238E27FC236}">
                <a16:creationId xmlns:a16="http://schemas.microsoft.com/office/drawing/2014/main" id="{EC670BDB-B871-A5A9-CBA9-E9EE25228FB7}"/>
              </a:ext>
            </a:extLst>
          </p:cNvPr>
          <p:cNvPicPr>
            <a:picLocks noChangeAspect="1"/>
          </p:cNvPicPr>
          <p:nvPr/>
        </p:nvPicPr>
        <p:blipFill rotWithShape="1">
          <a:blip r:embed="rId3"/>
          <a:srcRect l="187" t="47573" r="97540" b="49134"/>
          <a:stretch/>
        </p:blipFill>
        <p:spPr>
          <a:xfrm>
            <a:off x="7956131" y="1328051"/>
            <a:ext cx="530847" cy="483219"/>
          </a:xfrm>
          <a:prstGeom prst="rect">
            <a:avLst/>
          </a:prstGeom>
        </p:spPr>
      </p:pic>
      <p:cxnSp>
        <p:nvCxnSpPr>
          <p:cNvPr id="17" name="Straight Connector 16">
            <a:extLst>
              <a:ext uri="{FF2B5EF4-FFF2-40B4-BE49-F238E27FC236}">
                <a16:creationId xmlns:a16="http://schemas.microsoft.com/office/drawing/2014/main" id="{A16253A0-47BB-0B98-D4A3-51F3D3D4BAC5}"/>
              </a:ext>
            </a:extLst>
          </p:cNvPr>
          <p:cNvCxnSpPr>
            <a:cxnSpLocks/>
          </p:cNvCxnSpPr>
          <p:nvPr/>
        </p:nvCxnSpPr>
        <p:spPr>
          <a:xfrm>
            <a:off x="8567845" y="1962230"/>
            <a:ext cx="0" cy="262217"/>
          </a:xfrm>
          <a:prstGeom prst="line">
            <a:avLst/>
          </a:prstGeom>
          <a:ln w="38100">
            <a:solidFill>
              <a:srgbClr val="002147"/>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ACDF689-5E24-60E7-0859-B345A237A84E}"/>
              </a:ext>
            </a:extLst>
          </p:cNvPr>
          <p:cNvCxnSpPr>
            <a:cxnSpLocks/>
          </p:cNvCxnSpPr>
          <p:nvPr/>
        </p:nvCxnSpPr>
        <p:spPr>
          <a:xfrm>
            <a:off x="8440098" y="2089975"/>
            <a:ext cx="255494" cy="0"/>
          </a:xfrm>
          <a:prstGeom prst="line">
            <a:avLst/>
          </a:prstGeom>
          <a:ln w="38100">
            <a:solidFill>
              <a:srgbClr val="002147"/>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CD4328E0-B014-064E-D7B1-73E6F8BABB7F}"/>
              </a:ext>
            </a:extLst>
          </p:cNvPr>
          <p:cNvPicPr>
            <a:picLocks noChangeAspect="1"/>
          </p:cNvPicPr>
          <p:nvPr/>
        </p:nvPicPr>
        <p:blipFill rotWithShape="1">
          <a:blip r:embed="rId4"/>
          <a:srcRect l="10294" t="52121" r="71029" b="23586"/>
          <a:stretch/>
        </p:blipFill>
        <p:spPr>
          <a:xfrm>
            <a:off x="8440098" y="2771191"/>
            <a:ext cx="981636" cy="686330"/>
          </a:xfrm>
          <a:prstGeom prst="rect">
            <a:avLst/>
          </a:prstGeom>
        </p:spPr>
      </p:pic>
      <p:sp>
        <p:nvSpPr>
          <p:cNvPr id="13" name="TextBox 12">
            <a:extLst>
              <a:ext uri="{FF2B5EF4-FFF2-40B4-BE49-F238E27FC236}">
                <a16:creationId xmlns:a16="http://schemas.microsoft.com/office/drawing/2014/main" id="{1EB62CF1-4166-D223-BE1F-E90A8F6DCA36}"/>
              </a:ext>
            </a:extLst>
          </p:cNvPr>
          <p:cNvSpPr txBox="1"/>
          <p:nvPr/>
        </p:nvSpPr>
        <p:spPr>
          <a:xfrm>
            <a:off x="2783632" y="5820995"/>
            <a:ext cx="1824227" cy="369332"/>
          </a:xfrm>
          <a:prstGeom prst="rect">
            <a:avLst/>
          </a:prstGeom>
          <a:noFill/>
        </p:spPr>
        <p:txBody>
          <a:bodyPr wrap="square">
            <a:spAutoFit/>
          </a:bodyPr>
          <a:lstStyle/>
          <a:p>
            <a:r>
              <a:rPr lang="en" altLang="en-US" dirty="0">
                <a:solidFill>
                  <a:srgbClr val="FF0000"/>
                </a:solidFill>
                <a:ea typeface="Calibri" panose="020F0502020204030204" pitchFamily="34" charset="0"/>
              </a:rPr>
              <a:t>Save the layout!</a:t>
            </a:r>
            <a:endParaRPr lang="en-PH" dirty="0">
              <a:solidFill>
                <a:srgbClr val="FF0000"/>
              </a:solidFill>
            </a:endParaRPr>
          </a:p>
        </p:txBody>
      </p:sp>
      <p:pic>
        <p:nvPicPr>
          <p:cNvPr id="8" name="Picture 7">
            <a:extLst>
              <a:ext uri="{FF2B5EF4-FFF2-40B4-BE49-F238E27FC236}">
                <a16:creationId xmlns:a16="http://schemas.microsoft.com/office/drawing/2014/main" id="{896178F6-29E9-BC08-AF9A-9044C13BE015}"/>
              </a:ext>
            </a:extLst>
          </p:cNvPr>
          <p:cNvPicPr>
            <a:picLocks noChangeAspect="1"/>
          </p:cNvPicPr>
          <p:nvPr/>
        </p:nvPicPr>
        <p:blipFill>
          <a:blip r:embed="rId5"/>
          <a:stretch>
            <a:fillRect/>
          </a:stretch>
        </p:blipFill>
        <p:spPr>
          <a:xfrm>
            <a:off x="7896802" y="3833192"/>
            <a:ext cx="2500626" cy="2427078"/>
          </a:xfrm>
          <a:prstGeom prst="rect">
            <a:avLst/>
          </a:prstGeom>
          <a:ln>
            <a:solidFill>
              <a:schemeClr val="tx1"/>
            </a:solidFill>
          </a:ln>
        </p:spPr>
      </p:pic>
      <p:sp>
        <p:nvSpPr>
          <p:cNvPr id="3" name="Title 1">
            <a:extLst>
              <a:ext uri="{FF2B5EF4-FFF2-40B4-BE49-F238E27FC236}">
                <a16:creationId xmlns:a16="http://schemas.microsoft.com/office/drawing/2014/main" id="{29C886E0-A845-4E37-9404-153294AEC085}"/>
              </a:ext>
            </a:extLst>
          </p:cNvPr>
          <p:cNvSpPr txBox="1">
            <a:spLocks/>
          </p:cNvSpPr>
          <p:nvPr/>
        </p:nvSpPr>
        <p:spPr bwMode="auto">
          <a:xfrm>
            <a:off x="0" y="17466"/>
            <a:ext cx="12192000" cy="693737"/>
          </a:xfrm>
          <a:prstGeom prst="rect">
            <a:avLst/>
          </a:prstGeom>
        </p:spPr>
        <p:txBody>
          <a:bodyPr vert="horz" lIns="91440" tIns="45720" rIns="91440" bIns="45720" rtlCol="0" anchor="ctr">
            <a:normAutofit/>
          </a:bodyPr>
          <a:lstStyle>
            <a:defPPr>
              <a:defRPr lang="en-US"/>
            </a:defPPr>
            <a:lvl1pPr algn="ctr" defTabSz="685800">
              <a:lnSpc>
                <a:spcPct val="90000"/>
              </a:lnSpc>
              <a:spcBef>
                <a:spcPct val="0"/>
              </a:spcBef>
              <a:buNone/>
              <a:defRPr sz="3200" b="1">
                <a:solidFill>
                  <a:srgbClr val="002147"/>
                </a:solidFill>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r>
              <a:rPr lang="en-PH" altLang="en-US" dirty="0"/>
              <a:t>Creating the thematic map (Layout)</a:t>
            </a:r>
          </a:p>
        </p:txBody>
      </p:sp>
    </p:spTree>
    <p:extLst>
      <p:ext uri="{BB962C8B-B14F-4D97-AF65-F5344CB8AC3E}">
        <p14:creationId xmlns:p14="http://schemas.microsoft.com/office/powerpoint/2010/main" val="153867309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04185947-BF24-A65A-FA4B-3E9544DF2325}"/>
              </a:ext>
            </a:extLst>
          </p:cNvPr>
          <p:cNvPicPr>
            <a:picLocks noChangeAspect="1"/>
          </p:cNvPicPr>
          <p:nvPr/>
        </p:nvPicPr>
        <p:blipFill rotWithShape="1">
          <a:blip r:embed="rId2"/>
          <a:srcRect l="45098" t="13481" r="37621" b="64084"/>
          <a:stretch/>
        </p:blipFill>
        <p:spPr>
          <a:xfrm>
            <a:off x="8746010" y="1442204"/>
            <a:ext cx="1305306" cy="910805"/>
          </a:xfrm>
          <a:prstGeom prst="rect">
            <a:avLst/>
          </a:prstGeom>
        </p:spPr>
      </p:pic>
      <p:sp>
        <p:nvSpPr>
          <p:cNvPr id="11" name="TextBox 10">
            <a:extLst>
              <a:ext uri="{FF2B5EF4-FFF2-40B4-BE49-F238E27FC236}">
                <a16:creationId xmlns:a16="http://schemas.microsoft.com/office/drawing/2014/main" id="{771DBD13-B26E-3D8C-5D34-AAD87934AAB3}"/>
              </a:ext>
            </a:extLst>
          </p:cNvPr>
          <p:cNvSpPr txBox="1"/>
          <p:nvPr/>
        </p:nvSpPr>
        <p:spPr>
          <a:xfrm>
            <a:off x="526582" y="968780"/>
            <a:ext cx="6316756" cy="430887"/>
          </a:xfrm>
          <a:prstGeom prst="rect">
            <a:avLst/>
          </a:prstGeom>
          <a:noFill/>
        </p:spPr>
        <p:txBody>
          <a:bodyPr wrap="square">
            <a:spAutoFit/>
          </a:bodyPr>
          <a:lstStyle/>
          <a:p>
            <a:r>
              <a:rPr lang="en" sz="2200" b="1" dirty="0"/>
              <a:t>Add the legend</a:t>
            </a:r>
            <a:endParaRPr lang="en-PH" sz="2200" b="1" dirty="0"/>
          </a:p>
        </p:txBody>
      </p:sp>
      <p:pic>
        <p:nvPicPr>
          <p:cNvPr id="7" name="Picture 6">
            <a:extLst>
              <a:ext uri="{FF2B5EF4-FFF2-40B4-BE49-F238E27FC236}">
                <a16:creationId xmlns:a16="http://schemas.microsoft.com/office/drawing/2014/main" id="{EC670BDB-B871-A5A9-CBA9-E9EE25228FB7}"/>
              </a:ext>
            </a:extLst>
          </p:cNvPr>
          <p:cNvPicPr>
            <a:picLocks noChangeAspect="1"/>
          </p:cNvPicPr>
          <p:nvPr/>
        </p:nvPicPr>
        <p:blipFill rotWithShape="1">
          <a:blip r:embed="rId3"/>
          <a:srcRect l="187" t="41579" r="97540" b="54967"/>
          <a:stretch/>
        </p:blipFill>
        <p:spPr>
          <a:xfrm>
            <a:off x="7963210" y="1071842"/>
            <a:ext cx="530847" cy="506855"/>
          </a:xfrm>
          <a:prstGeom prst="rect">
            <a:avLst/>
          </a:prstGeom>
        </p:spPr>
      </p:pic>
      <p:cxnSp>
        <p:nvCxnSpPr>
          <p:cNvPr id="17" name="Straight Connector 16">
            <a:extLst>
              <a:ext uri="{FF2B5EF4-FFF2-40B4-BE49-F238E27FC236}">
                <a16:creationId xmlns:a16="http://schemas.microsoft.com/office/drawing/2014/main" id="{A16253A0-47BB-0B98-D4A3-51F3D3D4BAC5}"/>
              </a:ext>
            </a:extLst>
          </p:cNvPr>
          <p:cNvCxnSpPr>
            <a:cxnSpLocks/>
          </p:cNvCxnSpPr>
          <p:nvPr/>
        </p:nvCxnSpPr>
        <p:spPr>
          <a:xfrm>
            <a:off x="9638021" y="1541217"/>
            <a:ext cx="0" cy="262217"/>
          </a:xfrm>
          <a:prstGeom prst="line">
            <a:avLst/>
          </a:prstGeom>
          <a:ln w="38100">
            <a:solidFill>
              <a:srgbClr val="002147"/>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ACDF689-5E24-60E7-0859-B345A237A84E}"/>
              </a:ext>
            </a:extLst>
          </p:cNvPr>
          <p:cNvCxnSpPr>
            <a:cxnSpLocks/>
          </p:cNvCxnSpPr>
          <p:nvPr/>
        </p:nvCxnSpPr>
        <p:spPr>
          <a:xfrm>
            <a:off x="9510274" y="1668962"/>
            <a:ext cx="255494" cy="0"/>
          </a:xfrm>
          <a:prstGeom prst="line">
            <a:avLst/>
          </a:prstGeom>
          <a:ln w="38100">
            <a:solidFill>
              <a:srgbClr val="002147"/>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7420719F-F58D-69F1-9136-9BF122F1254F}"/>
              </a:ext>
            </a:extLst>
          </p:cNvPr>
          <p:cNvPicPr>
            <a:picLocks noChangeAspect="1"/>
          </p:cNvPicPr>
          <p:nvPr/>
        </p:nvPicPr>
        <p:blipFill rotWithShape="1">
          <a:blip r:embed="rId4"/>
          <a:srcRect l="42132" t="47004" r="44241" b="32421"/>
          <a:stretch/>
        </p:blipFill>
        <p:spPr>
          <a:xfrm>
            <a:off x="8654219" y="2417360"/>
            <a:ext cx="1246073" cy="1011221"/>
          </a:xfrm>
          <a:prstGeom prst="rect">
            <a:avLst/>
          </a:prstGeom>
        </p:spPr>
      </p:pic>
      <p:sp>
        <p:nvSpPr>
          <p:cNvPr id="10" name="Rectangle 9">
            <a:extLst>
              <a:ext uri="{FF2B5EF4-FFF2-40B4-BE49-F238E27FC236}">
                <a16:creationId xmlns:a16="http://schemas.microsoft.com/office/drawing/2014/main" id="{FED42D12-E656-CEE9-8E95-AC36EFEBA018}"/>
              </a:ext>
            </a:extLst>
          </p:cNvPr>
          <p:cNvSpPr>
            <a:spLocks noChangeArrowheads="1"/>
          </p:cNvSpPr>
          <p:nvPr/>
        </p:nvSpPr>
        <p:spPr bwMode="auto">
          <a:xfrm>
            <a:off x="706170" y="1491631"/>
            <a:ext cx="6181993" cy="4187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lvl="1" indent="-360000" eaLnBrk="0" fontAlgn="base" hangingPunct="0">
              <a:lnSpc>
                <a:spcPct val="90000"/>
              </a:lnSpc>
              <a:spcAft>
                <a:spcPts val="1200"/>
              </a:spcAft>
              <a:buFont typeface="Arial" charset="0"/>
              <a:buAutoNum type="arabicPeriod"/>
              <a:defRPr/>
            </a:pPr>
            <a:r>
              <a:rPr lang="en" altLang="en-US" sz="2200" dirty="0"/>
              <a:t>Click </a:t>
            </a:r>
            <a:r>
              <a:rPr lang="en-GB" altLang="en-US" sz="2200" i="1" dirty="0"/>
              <a:t>Add Item</a:t>
            </a:r>
            <a:r>
              <a:rPr lang="en" altLang="en-US" sz="2200" i="1" dirty="0"/>
              <a:t> &gt; Add Legend </a:t>
            </a:r>
            <a:r>
              <a:rPr lang="en-US" altLang="en-US" sz="2200" dirty="0"/>
              <a:t>from the main menu</a:t>
            </a:r>
            <a:r>
              <a:rPr lang="en" altLang="en-US" sz="2200" dirty="0"/>
              <a:t> or the </a:t>
            </a:r>
            <a:r>
              <a:rPr lang="en" altLang="en-US" sz="2200" i="1" dirty="0"/>
              <a:t>Add Legend </a:t>
            </a:r>
            <a:r>
              <a:rPr lang="en" altLang="en-US" sz="2200" dirty="0"/>
              <a:t>button on the left bar.</a:t>
            </a:r>
            <a:endParaRPr lang="en-US" altLang="en-US" sz="2200" dirty="0"/>
          </a:p>
          <a:p>
            <a:pPr lvl="1" indent="-360000" eaLnBrk="0" fontAlgn="base" hangingPunct="0">
              <a:lnSpc>
                <a:spcPct val="90000"/>
              </a:lnSpc>
              <a:spcAft>
                <a:spcPts val="1200"/>
              </a:spcAft>
              <a:buFont typeface="Arial" charset="0"/>
              <a:buAutoNum type="arabicPeriod"/>
              <a:defRPr/>
            </a:pPr>
            <a:r>
              <a:rPr lang="en" altLang="en-US" sz="2200" dirty="0"/>
              <a:t>Move the pointer to the location in the layout where you want to include the legend on the map.</a:t>
            </a:r>
            <a:endParaRPr lang="en-US" altLang="en-US" sz="2200" dirty="0"/>
          </a:p>
          <a:p>
            <a:pPr lvl="1" indent="-360000" eaLnBrk="0" fontAlgn="base" hangingPunct="0">
              <a:lnSpc>
                <a:spcPct val="90000"/>
              </a:lnSpc>
              <a:spcAft>
                <a:spcPts val="1200"/>
              </a:spcAft>
              <a:buFont typeface="Arial" charset="0"/>
              <a:buAutoNum type="arabicPeriod"/>
              <a:defRPr/>
            </a:pPr>
            <a:r>
              <a:rPr lang="en" altLang="en-US" sz="2200" dirty="0"/>
              <a:t>Draw an area corresponding to the extent of the legend. The legend appears on the map (Note: the size of the legend depends on the number of layers on the map and the symbologies used).</a:t>
            </a:r>
            <a:endParaRPr lang="en-US" altLang="en-US" sz="2200" dirty="0"/>
          </a:p>
          <a:p>
            <a:pPr lvl="1" indent="-360000" eaLnBrk="0" fontAlgn="base" hangingPunct="0">
              <a:lnSpc>
                <a:spcPct val="90000"/>
              </a:lnSpc>
              <a:spcAft>
                <a:spcPts val="1200"/>
              </a:spcAft>
              <a:buFont typeface="Arial" charset="0"/>
              <a:buAutoNum type="arabicPeriod"/>
              <a:defRPr/>
            </a:pPr>
            <a:r>
              <a:rPr lang="en" altLang="en-US" sz="2200" dirty="0"/>
              <a:t>You can then adjust the legend properties using the various functions available in Item Properties tab </a:t>
            </a:r>
            <a:r>
              <a:rPr lang="en-GB" altLang="en-US" sz="2200" dirty="0"/>
              <a:t>in the </a:t>
            </a:r>
            <a:r>
              <a:rPr lang="en" altLang="en-US" sz="2200" dirty="0"/>
              <a:t>panel appearing on the right.</a:t>
            </a:r>
            <a:endParaRPr lang="en-US" altLang="en-US" sz="2200" dirty="0"/>
          </a:p>
        </p:txBody>
      </p:sp>
      <p:pic>
        <p:nvPicPr>
          <p:cNvPr id="4" name="Picture 3">
            <a:extLst>
              <a:ext uri="{FF2B5EF4-FFF2-40B4-BE49-F238E27FC236}">
                <a16:creationId xmlns:a16="http://schemas.microsoft.com/office/drawing/2014/main" id="{45BE1D13-47DD-7FE7-3B5A-ADA43DF102C6}"/>
              </a:ext>
            </a:extLst>
          </p:cNvPr>
          <p:cNvPicPr>
            <a:picLocks noChangeAspect="1"/>
          </p:cNvPicPr>
          <p:nvPr/>
        </p:nvPicPr>
        <p:blipFill>
          <a:blip r:embed="rId5"/>
          <a:stretch>
            <a:fillRect/>
          </a:stretch>
        </p:blipFill>
        <p:spPr>
          <a:xfrm>
            <a:off x="7963210" y="3749685"/>
            <a:ext cx="2494587" cy="2444264"/>
          </a:xfrm>
          <a:prstGeom prst="rect">
            <a:avLst/>
          </a:prstGeom>
          <a:ln>
            <a:solidFill>
              <a:schemeClr val="tx1"/>
            </a:solidFill>
          </a:ln>
        </p:spPr>
      </p:pic>
      <p:sp>
        <p:nvSpPr>
          <p:cNvPr id="3" name="Title 1">
            <a:extLst>
              <a:ext uri="{FF2B5EF4-FFF2-40B4-BE49-F238E27FC236}">
                <a16:creationId xmlns:a16="http://schemas.microsoft.com/office/drawing/2014/main" id="{A91E50A0-59DA-ADA9-DCDF-1D4324B4669B}"/>
              </a:ext>
            </a:extLst>
          </p:cNvPr>
          <p:cNvSpPr txBox="1">
            <a:spLocks/>
          </p:cNvSpPr>
          <p:nvPr/>
        </p:nvSpPr>
        <p:spPr bwMode="auto">
          <a:xfrm>
            <a:off x="0" y="17466"/>
            <a:ext cx="12192000" cy="693737"/>
          </a:xfrm>
          <a:prstGeom prst="rect">
            <a:avLst/>
          </a:prstGeom>
        </p:spPr>
        <p:txBody>
          <a:bodyPr vert="horz" lIns="91440" tIns="45720" rIns="91440" bIns="45720" rtlCol="0" anchor="ctr">
            <a:normAutofit/>
          </a:bodyPr>
          <a:lstStyle>
            <a:defPPr>
              <a:defRPr lang="en-US"/>
            </a:defPPr>
            <a:lvl1pPr algn="ctr" defTabSz="685800">
              <a:lnSpc>
                <a:spcPct val="90000"/>
              </a:lnSpc>
              <a:spcBef>
                <a:spcPct val="0"/>
              </a:spcBef>
              <a:buNone/>
              <a:defRPr sz="3200" b="1">
                <a:solidFill>
                  <a:srgbClr val="002147"/>
                </a:solidFill>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r>
              <a:rPr lang="en-PH" altLang="en-US" dirty="0"/>
              <a:t>Creating the thematic map (Layout)</a:t>
            </a:r>
          </a:p>
        </p:txBody>
      </p:sp>
    </p:spTree>
    <p:extLst>
      <p:ext uri="{BB962C8B-B14F-4D97-AF65-F5344CB8AC3E}">
        <p14:creationId xmlns:p14="http://schemas.microsoft.com/office/powerpoint/2010/main" val="70944279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431E526-A6DD-68A2-0DBB-62AC73BF8F81}"/>
              </a:ext>
            </a:extLst>
          </p:cNvPr>
          <p:cNvSpPr>
            <a:spLocks noChangeArrowheads="1"/>
          </p:cNvSpPr>
          <p:nvPr/>
        </p:nvSpPr>
        <p:spPr bwMode="auto">
          <a:xfrm>
            <a:off x="698483" y="1430439"/>
            <a:ext cx="5760683" cy="43781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lvl="1" indent="-342900" defTabSz="685800">
              <a:spcAft>
                <a:spcPts val="2400"/>
              </a:spcAft>
              <a:buFont typeface="Arial" panose="020B0604020202020204" pitchFamily="34" charset="0"/>
              <a:buChar char="•"/>
            </a:pPr>
            <a:r>
              <a:rPr lang="en" altLang="en-US" sz="2200" dirty="0">
                <a:solidFill>
                  <a:srgbClr val="000000"/>
                </a:solidFill>
                <a:ea typeface="Calibri" panose="020F0502020204030204" pitchFamily="34" charset="0"/>
              </a:rPr>
              <a:t>Uncheck the </a:t>
            </a:r>
            <a:r>
              <a:rPr lang="en" altLang="en-US" sz="2200" i="1" dirty="0">
                <a:solidFill>
                  <a:srgbClr val="000000"/>
                </a:solidFill>
                <a:ea typeface="Calibri" panose="020F0502020204030204" pitchFamily="34" charset="0"/>
              </a:rPr>
              <a:t>Auto update </a:t>
            </a:r>
            <a:r>
              <a:rPr lang="en" altLang="en-US" sz="2200" dirty="0">
                <a:solidFill>
                  <a:srgbClr val="000000"/>
                </a:solidFill>
                <a:ea typeface="Calibri" panose="020F0502020204030204" pitchFamily="34" charset="0"/>
              </a:rPr>
              <a:t>option</a:t>
            </a:r>
            <a:r>
              <a:rPr lang="en" altLang="en-US" sz="2200" i="1" dirty="0">
                <a:solidFill>
                  <a:srgbClr val="000000"/>
                </a:solidFill>
                <a:ea typeface="Calibri" panose="020F0502020204030204" pitchFamily="34" charset="0"/>
              </a:rPr>
              <a:t> </a:t>
            </a:r>
            <a:r>
              <a:rPr lang="en" altLang="en-US" sz="2200" dirty="0">
                <a:solidFill>
                  <a:srgbClr val="000000"/>
                </a:solidFill>
                <a:ea typeface="Calibri" panose="020F0502020204030204" pitchFamily="34" charset="0"/>
              </a:rPr>
              <a:t>to allow you to edit the legend elements.</a:t>
            </a:r>
          </a:p>
          <a:p>
            <a:pPr lvl="1" indent="-342900" defTabSz="685800">
              <a:spcAft>
                <a:spcPts val="2400"/>
              </a:spcAft>
              <a:buFont typeface="Arial" panose="020B0604020202020204" pitchFamily="34" charset="0"/>
              <a:buChar char="•"/>
            </a:pPr>
            <a:r>
              <a:rPr lang="en" altLang="en-US" sz="2200" dirty="0">
                <a:solidFill>
                  <a:srgbClr val="000000"/>
                </a:solidFill>
                <a:ea typeface="Calibri" panose="020F0502020204030204" pitchFamily="34" charset="0"/>
              </a:rPr>
              <a:t>To move an item down or up in the list, click the item, then use the "</a:t>
            </a:r>
            <a:r>
              <a:rPr lang="en" altLang="en-US" sz="2200" i="1" dirty="0">
                <a:solidFill>
                  <a:srgbClr val="000000"/>
                </a:solidFill>
                <a:ea typeface="Calibri" panose="020F0502020204030204" pitchFamily="34" charset="0"/>
              </a:rPr>
              <a:t>Down</a:t>
            </a:r>
            <a:r>
              <a:rPr lang="en" altLang="en-US" sz="2200" dirty="0">
                <a:solidFill>
                  <a:srgbClr val="000000"/>
                </a:solidFill>
                <a:ea typeface="Calibri" panose="020F0502020204030204" pitchFamily="34" charset="0"/>
              </a:rPr>
              <a:t>" or "</a:t>
            </a:r>
            <a:r>
              <a:rPr lang="en" altLang="en-US" sz="2200" i="1" dirty="0">
                <a:solidFill>
                  <a:srgbClr val="000000"/>
                </a:solidFill>
                <a:ea typeface="Calibri" panose="020F0502020204030204" pitchFamily="34" charset="0"/>
              </a:rPr>
              <a:t>Up</a:t>
            </a:r>
            <a:r>
              <a:rPr lang="en" altLang="en-US" sz="2200" dirty="0">
                <a:solidFill>
                  <a:srgbClr val="000000"/>
                </a:solidFill>
                <a:ea typeface="Calibri" panose="020F0502020204030204" pitchFamily="34" charset="0"/>
              </a:rPr>
              <a:t>" buttons below the list.</a:t>
            </a:r>
          </a:p>
          <a:p>
            <a:pPr lvl="1" indent="-342900" defTabSz="685800">
              <a:spcAft>
                <a:spcPts val="2400"/>
              </a:spcAft>
              <a:buFont typeface="Arial" panose="020B0604020202020204" pitchFamily="34" charset="0"/>
              <a:buChar char="•"/>
            </a:pPr>
            <a:r>
              <a:rPr lang="en" altLang="en-US" sz="2200" dirty="0">
                <a:solidFill>
                  <a:srgbClr val="000000"/>
                </a:solidFill>
                <a:ea typeface="Calibri" panose="020F0502020204030204" pitchFamily="34" charset="0"/>
              </a:rPr>
              <a:t>To remove an item from the legend, click the item and then click the </a:t>
            </a:r>
            <a:r>
              <a:rPr lang="en" altLang="en-US" sz="2200" i="1" dirty="0">
                <a:solidFill>
                  <a:srgbClr val="000000"/>
                </a:solidFill>
                <a:ea typeface="Calibri" panose="020F0502020204030204" pitchFamily="34" charset="0"/>
              </a:rPr>
              <a:t>Minus</a:t>
            </a:r>
            <a:r>
              <a:rPr lang="en" altLang="en-US" sz="2200" dirty="0">
                <a:solidFill>
                  <a:srgbClr val="000000"/>
                </a:solidFill>
                <a:ea typeface="Calibri" panose="020F0502020204030204" pitchFamily="34" charset="0"/>
              </a:rPr>
              <a:t> button.</a:t>
            </a:r>
            <a:endParaRPr lang="fr-FR" altLang="en-US" sz="2200" dirty="0">
              <a:solidFill>
                <a:srgbClr val="000000"/>
              </a:solidFill>
              <a:ea typeface="Calibri" panose="020F0502020204030204" pitchFamily="34" charset="0"/>
            </a:endParaRPr>
          </a:p>
          <a:p>
            <a:pPr lvl="1" indent="-342900" defTabSz="685800">
              <a:spcAft>
                <a:spcPts val="2400"/>
              </a:spcAft>
              <a:buFont typeface="Arial" panose="020B0604020202020204" pitchFamily="34" charset="0"/>
              <a:buChar char="•"/>
            </a:pPr>
            <a:r>
              <a:rPr lang="en" altLang="en-US" sz="2200" dirty="0">
                <a:solidFill>
                  <a:srgbClr val="000000"/>
                </a:solidFill>
                <a:ea typeface="Calibri" panose="020F0502020204030204" pitchFamily="34" charset="0"/>
              </a:rPr>
              <a:t>If you need to add a legend element, click the </a:t>
            </a:r>
            <a:r>
              <a:rPr lang="en" altLang="en-US" sz="2200" i="1" dirty="0">
                <a:solidFill>
                  <a:srgbClr val="000000"/>
                </a:solidFill>
                <a:ea typeface="Calibri" panose="020F0502020204030204" pitchFamily="34" charset="0"/>
              </a:rPr>
              <a:t>Add </a:t>
            </a:r>
            <a:r>
              <a:rPr lang="en" altLang="en-US" sz="2200" dirty="0">
                <a:solidFill>
                  <a:srgbClr val="000000"/>
                </a:solidFill>
                <a:ea typeface="Calibri" panose="020F0502020204030204" pitchFamily="34" charset="0"/>
              </a:rPr>
              <a:t>button. Choose the layer you want to add from the list that appears, then click </a:t>
            </a:r>
            <a:r>
              <a:rPr lang="en" altLang="en-US" sz="2200" i="1" dirty="0">
                <a:solidFill>
                  <a:srgbClr val="000000"/>
                </a:solidFill>
                <a:ea typeface="Calibri" panose="020F0502020204030204" pitchFamily="34" charset="0"/>
              </a:rPr>
              <a:t>OK</a:t>
            </a:r>
            <a:r>
              <a:rPr lang="en" altLang="en-US" sz="2200" dirty="0">
                <a:solidFill>
                  <a:srgbClr val="000000"/>
                </a:solidFill>
                <a:ea typeface="Calibri" panose="020F0502020204030204" pitchFamily="34" charset="0"/>
              </a:rPr>
              <a:t>.</a:t>
            </a:r>
            <a:endParaRPr lang="en-US" altLang="en-US" sz="2200" dirty="0"/>
          </a:p>
        </p:txBody>
      </p:sp>
      <p:pic>
        <p:nvPicPr>
          <p:cNvPr id="12" name="Picture 11">
            <a:extLst>
              <a:ext uri="{FF2B5EF4-FFF2-40B4-BE49-F238E27FC236}">
                <a16:creationId xmlns:a16="http://schemas.microsoft.com/office/drawing/2014/main" id="{4FC1D699-E39A-9F59-C523-51CD547EF34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80042" y="3509976"/>
            <a:ext cx="929309" cy="486781"/>
          </a:xfrm>
          <a:prstGeom prst="rect">
            <a:avLst/>
          </a:prstGeom>
        </p:spPr>
      </p:pic>
      <p:pic>
        <p:nvPicPr>
          <p:cNvPr id="14" name="Picture 13">
            <a:extLst>
              <a:ext uri="{FF2B5EF4-FFF2-40B4-BE49-F238E27FC236}">
                <a16:creationId xmlns:a16="http://schemas.microsoft.com/office/drawing/2014/main" id="{79DF9500-D893-0EA0-7BF1-79F91073EC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27370" y="4404093"/>
            <a:ext cx="482976" cy="482976"/>
          </a:xfrm>
          <a:prstGeom prst="rect">
            <a:avLst/>
          </a:prstGeom>
        </p:spPr>
      </p:pic>
      <p:pic>
        <p:nvPicPr>
          <p:cNvPr id="15" name="Picture 14">
            <a:extLst>
              <a:ext uri="{FF2B5EF4-FFF2-40B4-BE49-F238E27FC236}">
                <a16:creationId xmlns:a16="http://schemas.microsoft.com/office/drawing/2014/main" id="{542819E8-C274-0332-CFBF-F8AF12E2CB4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95619" y="5237875"/>
            <a:ext cx="498157" cy="483062"/>
          </a:xfrm>
          <a:prstGeom prst="rect">
            <a:avLst/>
          </a:prstGeom>
        </p:spPr>
      </p:pic>
      <p:sp>
        <p:nvSpPr>
          <p:cNvPr id="6" name="TextBox 5">
            <a:extLst>
              <a:ext uri="{FF2B5EF4-FFF2-40B4-BE49-F238E27FC236}">
                <a16:creationId xmlns:a16="http://schemas.microsoft.com/office/drawing/2014/main" id="{99FDEDF8-A360-A14A-B4FB-24F020B37B37}"/>
              </a:ext>
            </a:extLst>
          </p:cNvPr>
          <p:cNvSpPr txBox="1"/>
          <p:nvPr/>
        </p:nvSpPr>
        <p:spPr>
          <a:xfrm>
            <a:off x="526582" y="970671"/>
            <a:ext cx="2503487" cy="430887"/>
          </a:xfrm>
          <a:prstGeom prst="rect">
            <a:avLst/>
          </a:prstGeom>
          <a:noFill/>
        </p:spPr>
        <p:txBody>
          <a:bodyPr wrap="square">
            <a:spAutoFit/>
          </a:bodyPr>
          <a:lstStyle/>
          <a:p>
            <a:r>
              <a:rPr lang="en" sz="2200" b="1" dirty="0"/>
              <a:t>Add the legend</a:t>
            </a:r>
            <a:endParaRPr lang="en-PH" sz="2200" b="1" dirty="0"/>
          </a:p>
        </p:txBody>
      </p:sp>
      <p:grpSp>
        <p:nvGrpSpPr>
          <p:cNvPr id="10" name="Group 9">
            <a:extLst>
              <a:ext uri="{FF2B5EF4-FFF2-40B4-BE49-F238E27FC236}">
                <a16:creationId xmlns:a16="http://schemas.microsoft.com/office/drawing/2014/main" id="{280C1834-6E23-EECF-72D9-D667E220FF23}"/>
              </a:ext>
            </a:extLst>
          </p:cNvPr>
          <p:cNvGrpSpPr/>
          <p:nvPr/>
        </p:nvGrpSpPr>
        <p:grpSpPr>
          <a:xfrm>
            <a:off x="7587419" y="1607570"/>
            <a:ext cx="3377267" cy="664954"/>
            <a:chOff x="7587419" y="1607570"/>
            <a:chExt cx="3377267" cy="664954"/>
          </a:xfrm>
        </p:grpSpPr>
        <p:pic>
          <p:nvPicPr>
            <p:cNvPr id="5" name="Picture 4">
              <a:extLst>
                <a:ext uri="{FF2B5EF4-FFF2-40B4-BE49-F238E27FC236}">
                  <a16:creationId xmlns:a16="http://schemas.microsoft.com/office/drawing/2014/main" id="{A130A56A-477A-D80C-80E9-D3791D5B5590}"/>
                </a:ext>
              </a:extLst>
            </p:cNvPr>
            <p:cNvPicPr>
              <a:picLocks noChangeAspect="1"/>
            </p:cNvPicPr>
            <p:nvPr/>
          </p:nvPicPr>
          <p:blipFill>
            <a:blip r:embed="rId5"/>
            <a:stretch>
              <a:fillRect/>
            </a:stretch>
          </p:blipFill>
          <p:spPr>
            <a:xfrm>
              <a:off x="7587419" y="1607570"/>
              <a:ext cx="3377267" cy="635223"/>
            </a:xfrm>
            <a:prstGeom prst="rect">
              <a:avLst/>
            </a:prstGeom>
          </p:spPr>
        </p:pic>
        <p:sp>
          <p:nvSpPr>
            <p:cNvPr id="13" name="Rectangle 12">
              <a:extLst>
                <a:ext uri="{FF2B5EF4-FFF2-40B4-BE49-F238E27FC236}">
                  <a16:creationId xmlns:a16="http://schemas.microsoft.com/office/drawing/2014/main" id="{E946CE2A-AD9C-BD50-4393-6043C416684D}"/>
                </a:ext>
              </a:extLst>
            </p:cNvPr>
            <p:cNvSpPr/>
            <p:nvPr/>
          </p:nvSpPr>
          <p:spPr>
            <a:xfrm>
              <a:off x="7599286" y="1958499"/>
              <a:ext cx="1151464" cy="314025"/>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pic>
        <p:nvPicPr>
          <p:cNvPr id="17" name="Picture 16">
            <a:extLst>
              <a:ext uri="{FF2B5EF4-FFF2-40B4-BE49-F238E27FC236}">
                <a16:creationId xmlns:a16="http://schemas.microsoft.com/office/drawing/2014/main" id="{EB2F324F-FADD-CC28-CBEF-98E08BDE5477}"/>
              </a:ext>
            </a:extLst>
          </p:cNvPr>
          <p:cNvPicPr>
            <a:picLocks noChangeAspect="1"/>
          </p:cNvPicPr>
          <p:nvPr/>
        </p:nvPicPr>
        <p:blipFill>
          <a:blip r:embed="rId6"/>
          <a:stretch>
            <a:fillRect/>
          </a:stretch>
        </p:blipFill>
        <p:spPr>
          <a:xfrm>
            <a:off x="8058472" y="2674763"/>
            <a:ext cx="2435163" cy="619471"/>
          </a:xfrm>
          <a:prstGeom prst="rect">
            <a:avLst/>
          </a:prstGeom>
        </p:spPr>
      </p:pic>
      <p:sp>
        <p:nvSpPr>
          <p:cNvPr id="3" name="Title 1">
            <a:extLst>
              <a:ext uri="{FF2B5EF4-FFF2-40B4-BE49-F238E27FC236}">
                <a16:creationId xmlns:a16="http://schemas.microsoft.com/office/drawing/2014/main" id="{A0DCD9A9-3B57-5794-C5CB-66E650AF3677}"/>
              </a:ext>
            </a:extLst>
          </p:cNvPr>
          <p:cNvSpPr txBox="1">
            <a:spLocks/>
          </p:cNvSpPr>
          <p:nvPr/>
        </p:nvSpPr>
        <p:spPr bwMode="auto">
          <a:xfrm>
            <a:off x="0" y="17466"/>
            <a:ext cx="12192000" cy="693737"/>
          </a:xfrm>
          <a:prstGeom prst="rect">
            <a:avLst/>
          </a:prstGeom>
        </p:spPr>
        <p:txBody>
          <a:bodyPr vert="horz" lIns="91440" tIns="45720" rIns="91440" bIns="45720" rtlCol="0" anchor="ctr">
            <a:normAutofit/>
          </a:bodyPr>
          <a:lstStyle>
            <a:defPPr>
              <a:defRPr lang="en-US"/>
            </a:defPPr>
            <a:lvl1pPr algn="ctr" defTabSz="685800">
              <a:lnSpc>
                <a:spcPct val="90000"/>
              </a:lnSpc>
              <a:spcBef>
                <a:spcPct val="0"/>
              </a:spcBef>
              <a:buNone/>
              <a:defRPr sz="3200" b="1">
                <a:solidFill>
                  <a:srgbClr val="002147"/>
                </a:solidFill>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r>
              <a:rPr lang="en-PH" altLang="en-US" dirty="0"/>
              <a:t>Creating the thematic map (Layout)</a:t>
            </a:r>
          </a:p>
        </p:txBody>
      </p:sp>
    </p:spTree>
    <p:extLst>
      <p:ext uri="{BB962C8B-B14F-4D97-AF65-F5344CB8AC3E}">
        <p14:creationId xmlns:p14="http://schemas.microsoft.com/office/powerpoint/2010/main" val="104749378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6064A46-F288-8A6E-28C0-4557DBC1282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8544666" y="4613681"/>
            <a:ext cx="1534618" cy="1087469"/>
          </a:xfrm>
          <a:prstGeom prst="rect">
            <a:avLst/>
          </a:prstGeom>
          <a:noFill/>
          <a:ln w="9525">
            <a:solidFill>
              <a:schemeClr val="tx1"/>
            </a:solidFill>
            <a:miter lim="800000"/>
            <a:headEnd/>
            <a:tailEnd/>
          </a:ln>
          <a:effectLst>
            <a:outerShdw blurRad="292100" dist="139700" dir="2700000" algn="tl" rotWithShape="0">
              <a:srgbClr val="333333">
                <a:alpha val="65000"/>
              </a:srgbClr>
            </a:outerShdw>
          </a:effectLst>
        </p:spPr>
      </p:pic>
      <p:sp>
        <p:nvSpPr>
          <p:cNvPr id="4" name="Rectangle 3">
            <a:extLst>
              <a:ext uri="{FF2B5EF4-FFF2-40B4-BE49-F238E27FC236}">
                <a16:creationId xmlns:a16="http://schemas.microsoft.com/office/drawing/2014/main" id="{1431E526-A6DD-68A2-0DBB-62AC73BF8F81}"/>
              </a:ext>
            </a:extLst>
          </p:cNvPr>
          <p:cNvSpPr>
            <a:spLocks noChangeArrowheads="1"/>
          </p:cNvSpPr>
          <p:nvPr/>
        </p:nvSpPr>
        <p:spPr bwMode="auto">
          <a:xfrm>
            <a:off x="708430" y="1450830"/>
            <a:ext cx="6179733" cy="3162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marL="800100" lvl="1" indent="-342900" defTabSz="685800">
              <a:buFont typeface="Arial" panose="020B0604020202020204" pitchFamily="34" charset="0"/>
              <a:buChar char="•"/>
            </a:pPr>
            <a:r>
              <a:rPr lang="en" altLang="en-US" sz="2200" dirty="0">
                <a:solidFill>
                  <a:srgbClr val="000000"/>
                </a:solidFill>
                <a:ea typeface="Calibri" panose="020F0502020204030204" pitchFamily="34" charset="0"/>
              </a:rPr>
              <a:t>To change the label of a legend item, click it, then click the </a:t>
            </a:r>
            <a:r>
              <a:rPr lang="en" altLang="en-US" sz="2200" i="1" dirty="0">
                <a:solidFill>
                  <a:srgbClr val="000000"/>
                </a:solidFill>
                <a:ea typeface="Calibri" panose="020F0502020204030204" pitchFamily="34" charset="0"/>
              </a:rPr>
              <a:t>Edit</a:t>
            </a:r>
            <a:r>
              <a:rPr lang="en" altLang="en-US" sz="2200" dirty="0">
                <a:solidFill>
                  <a:srgbClr val="000000"/>
                </a:solidFill>
                <a:ea typeface="Calibri" panose="020F0502020204030204" pitchFamily="34" charset="0"/>
              </a:rPr>
              <a:t> button.</a:t>
            </a:r>
          </a:p>
          <a:p>
            <a:pPr marL="800100" lvl="1" indent="-342900" defTabSz="685800">
              <a:buFont typeface="Arial" panose="020B0604020202020204" pitchFamily="34" charset="0"/>
              <a:buChar char="•"/>
            </a:pPr>
            <a:endParaRPr lang="fr-FR" altLang="en-US" sz="2200" dirty="0">
              <a:solidFill>
                <a:srgbClr val="000000"/>
              </a:solidFill>
              <a:ea typeface="Calibri" panose="020F0502020204030204" pitchFamily="34" charset="0"/>
            </a:endParaRPr>
          </a:p>
          <a:p>
            <a:pPr marL="800100" lvl="1" indent="-342900" defTabSz="685800">
              <a:buFont typeface="Arial" panose="020B0604020202020204" pitchFamily="34" charset="0"/>
              <a:buChar char="•"/>
            </a:pPr>
            <a:r>
              <a:rPr lang="en" altLang="en-US" sz="2200" dirty="0">
                <a:solidFill>
                  <a:srgbClr val="000000"/>
                </a:solidFill>
                <a:ea typeface="Calibri" panose="020F0502020204030204" pitchFamily="34" charset="0"/>
              </a:rPr>
              <a:t>Edit the label in the panel that appears, then click the </a:t>
            </a:r>
            <a:r>
              <a:rPr lang="en" altLang="en-US" sz="2200" i="1" dirty="0">
                <a:solidFill>
                  <a:srgbClr val="000000"/>
                </a:solidFill>
                <a:ea typeface="Calibri" panose="020F0502020204030204" pitchFamily="34" charset="0"/>
              </a:rPr>
              <a:t>Back</a:t>
            </a:r>
            <a:r>
              <a:rPr lang="en" altLang="en-US" sz="2200" dirty="0">
                <a:solidFill>
                  <a:srgbClr val="000000"/>
                </a:solidFill>
                <a:ea typeface="Calibri" panose="020F0502020204030204" pitchFamily="34" charset="0"/>
              </a:rPr>
              <a:t> button to return to the Legend Item Properties.</a:t>
            </a:r>
          </a:p>
          <a:p>
            <a:pPr lvl="1" defTabSz="685800"/>
            <a:endParaRPr lang="en-US" altLang="en-US" sz="900" dirty="0">
              <a:solidFill>
                <a:srgbClr val="000000"/>
              </a:solidFill>
              <a:ea typeface="Calibri" panose="020F0502020204030204" pitchFamily="34" charset="0"/>
            </a:endParaRPr>
          </a:p>
          <a:p>
            <a:pPr lvl="1" defTabSz="685800"/>
            <a:r>
              <a:rPr lang="en" altLang="en-US" sz="2000" i="1" dirty="0">
                <a:solidFill>
                  <a:srgbClr val="FF0000"/>
                </a:solidFill>
                <a:ea typeface="Calibri" panose="020F0502020204030204" pitchFamily="34" charset="0"/>
              </a:rPr>
              <a:t>Note: If the label does not change automatically, temporarily adjust the width or height of the patches (bug).</a:t>
            </a:r>
            <a:endParaRPr lang="en-US" altLang="en-US" sz="2000" i="1" dirty="0">
              <a:solidFill>
                <a:srgbClr val="FF0000"/>
              </a:solidFill>
              <a:ea typeface="Calibri" panose="020F0502020204030204" pitchFamily="34" charset="0"/>
            </a:endParaRPr>
          </a:p>
        </p:txBody>
      </p:sp>
      <p:pic>
        <p:nvPicPr>
          <p:cNvPr id="3" name="Picture 2">
            <a:extLst>
              <a:ext uri="{FF2B5EF4-FFF2-40B4-BE49-F238E27FC236}">
                <a16:creationId xmlns:a16="http://schemas.microsoft.com/office/drawing/2014/main" id="{7A92348A-F605-5340-80E9-5C43B750113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51466" y="1594842"/>
            <a:ext cx="498157" cy="452870"/>
          </a:xfrm>
          <a:prstGeom prst="rect">
            <a:avLst/>
          </a:prstGeom>
        </p:spPr>
      </p:pic>
      <p:pic>
        <p:nvPicPr>
          <p:cNvPr id="5" name="Picture 4">
            <a:extLst>
              <a:ext uri="{FF2B5EF4-FFF2-40B4-BE49-F238E27FC236}">
                <a16:creationId xmlns:a16="http://schemas.microsoft.com/office/drawing/2014/main" id="{AD8629C5-0E83-C3DC-F0EB-5204ACB66721}"/>
              </a:ext>
            </a:extLst>
          </p:cNvPr>
          <p:cNvPicPr>
            <a:picLocks noChangeAspect="1"/>
          </p:cNvPicPr>
          <p:nvPr/>
        </p:nvPicPr>
        <p:blipFill>
          <a:blip r:embed="rId4"/>
          <a:stretch>
            <a:fillRect/>
          </a:stretch>
        </p:blipFill>
        <p:spPr>
          <a:xfrm>
            <a:off x="8067421" y="2438984"/>
            <a:ext cx="498158" cy="467023"/>
          </a:xfrm>
          <a:prstGeom prst="rect">
            <a:avLst/>
          </a:prstGeom>
        </p:spPr>
      </p:pic>
      <p:pic>
        <p:nvPicPr>
          <p:cNvPr id="16" name="Picture 15">
            <a:extLst>
              <a:ext uri="{FF2B5EF4-FFF2-40B4-BE49-F238E27FC236}">
                <a16:creationId xmlns:a16="http://schemas.microsoft.com/office/drawing/2014/main" id="{11572168-D45F-31EE-5F76-61E5FFCF4BE2}"/>
              </a:ext>
            </a:extLst>
          </p:cNvPr>
          <p:cNvPicPr>
            <a:picLocks noChangeAspect="1"/>
          </p:cNvPicPr>
          <p:nvPr/>
        </p:nvPicPr>
        <p:blipFill rotWithShape="1">
          <a:blip r:embed="rId5"/>
          <a:srcRect l="79191" t="76499" r="1140" b="8892"/>
          <a:stretch/>
        </p:blipFill>
        <p:spPr>
          <a:xfrm>
            <a:off x="8308041" y="2968042"/>
            <a:ext cx="2236838" cy="893007"/>
          </a:xfrm>
          <a:prstGeom prst="rect">
            <a:avLst/>
          </a:prstGeom>
        </p:spPr>
      </p:pic>
      <p:sp>
        <p:nvSpPr>
          <p:cNvPr id="18" name="TextBox 17">
            <a:extLst>
              <a:ext uri="{FF2B5EF4-FFF2-40B4-BE49-F238E27FC236}">
                <a16:creationId xmlns:a16="http://schemas.microsoft.com/office/drawing/2014/main" id="{49607D94-44C9-410F-4B9B-BEAC6572265E}"/>
              </a:ext>
            </a:extLst>
          </p:cNvPr>
          <p:cNvSpPr txBox="1"/>
          <p:nvPr/>
        </p:nvSpPr>
        <p:spPr>
          <a:xfrm>
            <a:off x="703793" y="5005989"/>
            <a:ext cx="5704914" cy="1200329"/>
          </a:xfrm>
          <a:prstGeom prst="rect">
            <a:avLst/>
          </a:prstGeom>
          <a:noFill/>
        </p:spPr>
        <p:txBody>
          <a:bodyPr wrap="square">
            <a:spAutoFit/>
          </a:bodyPr>
          <a:lstStyle/>
          <a:p>
            <a:pPr lvl="1" defTabSz="685800"/>
            <a:r>
              <a:rPr lang="en" altLang="en-US" i="1" dirty="0">
                <a:solidFill>
                  <a:srgbClr val="000000"/>
                </a:solidFill>
                <a:ea typeface="Calibri" panose="020F0502020204030204" pitchFamily="34" charset="0"/>
              </a:rPr>
              <a:t>Refer to steps 46 to 48 of Annex 3 of Health GeoLab Guide 2.6.1 to adjust the legend fonts, the number of legend columns, or to adjust the width and height of the symbols.</a:t>
            </a:r>
            <a:endParaRPr lang="en-US" altLang="en-US" i="1" dirty="0">
              <a:solidFill>
                <a:srgbClr val="000000"/>
              </a:solidFill>
              <a:ea typeface="Calibri" panose="020F0502020204030204" pitchFamily="34" charset="0"/>
            </a:endParaRPr>
          </a:p>
        </p:txBody>
      </p:sp>
      <p:sp>
        <p:nvSpPr>
          <p:cNvPr id="10" name="TextBox 9">
            <a:extLst>
              <a:ext uri="{FF2B5EF4-FFF2-40B4-BE49-F238E27FC236}">
                <a16:creationId xmlns:a16="http://schemas.microsoft.com/office/drawing/2014/main" id="{CCF053EA-B625-4FFF-E936-229F3A96D6E0}"/>
              </a:ext>
            </a:extLst>
          </p:cNvPr>
          <p:cNvSpPr txBox="1"/>
          <p:nvPr/>
        </p:nvSpPr>
        <p:spPr>
          <a:xfrm>
            <a:off x="526582" y="970669"/>
            <a:ext cx="2245823" cy="430887"/>
          </a:xfrm>
          <a:prstGeom prst="rect">
            <a:avLst/>
          </a:prstGeom>
          <a:noFill/>
        </p:spPr>
        <p:txBody>
          <a:bodyPr wrap="square">
            <a:spAutoFit/>
          </a:bodyPr>
          <a:lstStyle/>
          <a:p>
            <a:r>
              <a:rPr lang="en" sz="2200" b="1" dirty="0"/>
              <a:t>Add the legend</a:t>
            </a:r>
            <a:endParaRPr lang="en-PH" sz="2200" b="1" dirty="0"/>
          </a:p>
        </p:txBody>
      </p:sp>
      <p:sp>
        <p:nvSpPr>
          <p:cNvPr id="7" name="Title 1">
            <a:extLst>
              <a:ext uri="{FF2B5EF4-FFF2-40B4-BE49-F238E27FC236}">
                <a16:creationId xmlns:a16="http://schemas.microsoft.com/office/drawing/2014/main" id="{6858DB14-CCAB-F615-FD0B-282D49483A04}"/>
              </a:ext>
            </a:extLst>
          </p:cNvPr>
          <p:cNvSpPr txBox="1">
            <a:spLocks/>
          </p:cNvSpPr>
          <p:nvPr/>
        </p:nvSpPr>
        <p:spPr bwMode="auto">
          <a:xfrm>
            <a:off x="0" y="17466"/>
            <a:ext cx="12192000" cy="693737"/>
          </a:xfrm>
          <a:prstGeom prst="rect">
            <a:avLst/>
          </a:prstGeom>
        </p:spPr>
        <p:txBody>
          <a:bodyPr vert="horz" lIns="91440" tIns="45720" rIns="91440" bIns="45720" rtlCol="0" anchor="ctr">
            <a:normAutofit/>
          </a:bodyPr>
          <a:lstStyle>
            <a:defPPr>
              <a:defRPr lang="en-US"/>
            </a:defPPr>
            <a:lvl1pPr algn="ctr" defTabSz="685800">
              <a:lnSpc>
                <a:spcPct val="90000"/>
              </a:lnSpc>
              <a:spcBef>
                <a:spcPct val="0"/>
              </a:spcBef>
              <a:buNone/>
              <a:defRPr sz="3200" b="1">
                <a:solidFill>
                  <a:srgbClr val="002147"/>
                </a:solidFill>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r>
              <a:rPr lang="en-PH" altLang="en-US" dirty="0"/>
              <a:t>Creating the thematic map (Layout)</a:t>
            </a:r>
          </a:p>
        </p:txBody>
      </p:sp>
      <p:sp>
        <p:nvSpPr>
          <p:cNvPr id="11" name="Title 1">
            <a:extLst>
              <a:ext uri="{FF2B5EF4-FFF2-40B4-BE49-F238E27FC236}">
                <a16:creationId xmlns:a16="http://schemas.microsoft.com/office/drawing/2014/main" id="{58912C58-E3FB-5B21-DBDF-2039D9AD05A3}"/>
              </a:ext>
            </a:extLst>
          </p:cNvPr>
          <p:cNvSpPr txBox="1">
            <a:spLocks/>
          </p:cNvSpPr>
          <p:nvPr/>
        </p:nvSpPr>
        <p:spPr bwMode="auto">
          <a:xfrm>
            <a:off x="6380583" y="6146831"/>
            <a:ext cx="5803918" cy="2000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r">
              <a:lnSpc>
                <a:spcPct val="90000"/>
              </a:lnSpc>
            </a:pPr>
            <a:r>
              <a:rPr lang="en-PH" altLang="en-US" sz="1000" dirty="0">
                <a:cs typeface="Calibri" pitchFamily="34" charset="0"/>
                <a:hlinkClick r:id="rId6"/>
              </a:rPr>
              <a:t>http://www.healthgeolab.net/DOCUMENTS/Guide_HGLC_Part2_6_1.pdf</a:t>
            </a:r>
            <a:r>
              <a:rPr lang="en-PH" altLang="en-US" sz="1000" dirty="0">
                <a:cs typeface="Calibri" pitchFamily="34" charset="0"/>
              </a:rPr>
              <a:t> </a:t>
            </a:r>
          </a:p>
        </p:txBody>
      </p:sp>
    </p:spTree>
    <p:extLst>
      <p:ext uri="{BB962C8B-B14F-4D97-AF65-F5344CB8AC3E}">
        <p14:creationId xmlns:p14="http://schemas.microsoft.com/office/powerpoint/2010/main" val="196265158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5" name="Content Placeholder 2">
            <a:extLst>
              <a:ext uri="{FF2B5EF4-FFF2-40B4-BE49-F238E27FC236}">
                <a16:creationId xmlns:a16="http://schemas.microsoft.com/office/drawing/2014/main" id="{57ED12DE-7943-1EE7-EA15-952AA4F1D837}"/>
              </a:ext>
            </a:extLst>
          </p:cNvPr>
          <p:cNvSpPr txBox="1">
            <a:spLocks/>
          </p:cNvSpPr>
          <p:nvPr/>
        </p:nvSpPr>
        <p:spPr bwMode="auto">
          <a:xfrm>
            <a:off x="965481" y="1487548"/>
            <a:ext cx="4897437" cy="4529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nSpc>
                <a:spcPct val="90000"/>
              </a:lnSpc>
              <a:spcBef>
                <a:spcPts val="1000"/>
              </a:spcBef>
              <a:spcAft>
                <a:spcPts val="1200"/>
              </a:spcAft>
            </a:pPr>
            <a:r>
              <a:rPr lang="en" altLang="en-US" sz="2200" dirty="0"/>
              <a:t>Once you've finished laying out your map, you can export it as an image file, a scalable vector graphics (SVG) file, or a Portable Document Format (PDF) file.</a:t>
            </a:r>
          </a:p>
          <a:p>
            <a:pPr>
              <a:lnSpc>
                <a:spcPct val="90000"/>
              </a:lnSpc>
              <a:spcBef>
                <a:spcPts val="1000"/>
              </a:spcBef>
              <a:spcAft>
                <a:spcPts val="1200"/>
              </a:spcAft>
            </a:pPr>
            <a:r>
              <a:rPr lang="en" altLang="en-US" sz="2200" dirty="0"/>
              <a:t>You can do this by going to the main Layout menu and choosing </a:t>
            </a:r>
            <a:r>
              <a:rPr lang="en" altLang="en-US" sz="2200" i="1" dirty="0"/>
              <a:t>Export as Image, SVG, or PDF</a:t>
            </a:r>
            <a:r>
              <a:rPr lang="en" altLang="en-US" sz="2200" dirty="0"/>
              <a:t>.</a:t>
            </a:r>
          </a:p>
          <a:p>
            <a:pPr>
              <a:lnSpc>
                <a:spcPct val="90000"/>
              </a:lnSpc>
              <a:spcBef>
                <a:spcPts val="1000"/>
              </a:spcBef>
              <a:spcAft>
                <a:spcPts val="1200"/>
              </a:spcAft>
            </a:pPr>
            <a:r>
              <a:rPr lang="en" altLang="en-US" sz="2200" dirty="0"/>
              <a:t>Or by choosing the following buttons in the Layout toolbar.</a:t>
            </a:r>
            <a:endParaRPr lang="en-US" altLang="en-US" sz="2200" dirty="0"/>
          </a:p>
          <a:p>
            <a:pPr>
              <a:lnSpc>
                <a:spcPct val="90000"/>
              </a:lnSpc>
              <a:spcBef>
                <a:spcPts val="1000"/>
              </a:spcBef>
              <a:spcAft>
                <a:spcPts val="1200"/>
              </a:spcAft>
            </a:pPr>
            <a:endParaRPr lang="en-PH" altLang="en-US" sz="2200" dirty="0"/>
          </a:p>
        </p:txBody>
      </p:sp>
      <p:grpSp>
        <p:nvGrpSpPr>
          <p:cNvPr id="7" name="Group 6">
            <a:extLst>
              <a:ext uri="{FF2B5EF4-FFF2-40B4-BE49-F238E27FC236}">
                <a16:creationId xmlns:a16="http://schemas.microsoft.com/office/drawing/2014/main" id="{8DAAE848-B930-73EE-7A90-36FBB993500D}"/>
              </a:ext>
            </a:extLst>
          </p:cNvPr>
          <p:cNvGrpSpPr/>
          <p:nvPr/>
        </p:nvGrpSpPr>
        <p:grpSpPr>
          <a:xfrm>
            <a:off x="7537967" y="1089025"/>
            <a:ext cx="2706172" cy="3720541"/>
            <a:chOff x="7537967" y="1089025"/>
            <a:chExt cx="2706172" cy="3720541"/>
          </a:xfrm>
        </p:grpSpPr>
        <p:pic>
          <p:nvPicPr>
            <p:cNvPr id="6" name="Picture 5">
              <a:extLst>
                <a:ext uri="{FF2B5EF4-FFF2-40B4-BE49-F238E27FC236}">
                  <a16:creationId xmlns:a16="http://schemas.microsoft.com/office/drawing/2014/main" id="{F0B9FB60-91BD-03EB-64F7-FCC2F9273E77}"/>
                </a:ext>
              </a:extLst>
            </p:cNvPr>
            <p:cNvPicPr>
              <a:picLocks noChangeAspect="1"/>
            </p:cNvPicPr>
            <p:nvPr/>
          </p:nvPicPr>
          <p:blipFill>
            <a:blip r:embed="rId2"/>
            <a:stretch>
              <a:fillRect/>
            </a:stretch>
          </p:blipFill>
          <p:spPr>
            <a:xfrm>
              <a:off x="7558089" y="1089025"/>
              <a:ext cx="2686050" cy="3720541"/>
            </a:xfrm>
            <a:prstGeom prst="rect">
              <a:avLst/>
            </a:prstGeom>
          </p:spPr>
        </p:pic>
        <p:sp>
          <p:nvSpPr>
            <p:cNvPr id="51207" name="Rectangle 3">
              <a:extLst>
                <a:ext uri="{FF2B5EF4-FFF2-40B4-BE49-F238E27FC236}">
                  <a16:creationId xmlns:a16="http://schemas.microsoft.com/office/drawing/2014/main" id="{D2FDA5EB-024E-04C5-EB94-BAC75E158856}"/>
                </a:ext>
              </a:extLst>
            </p:cNvPr>
            <p:cNvSpPr>
              <a:spLocks noChangeArrowheads="1"/>
            </p:cNvSpPr>
            <p:nvPr/>
          </p:nvSpPr>
          <p:spPr bwMode="auto">
            <a:xfrm>
              <a:off x="7537967" y="3615750"/>
              <a:ext cx="1982480" cy="644213"/>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n-US" altLang="en-US"/>
            </a:p>
          </p:txBody>
        </p:sp>
      </p:grpSp>
      <p:pic>
        <p:nvPicPr>
          <p:cNvPr id="51208" name="Picture 2" descr="Layout_Toolbar">
            <a:extLst>
              <a:ext uri="{FF2B5EF4-FFF2-40B4-BE49-F238E27FC236}">
                <a16:creationId xmlns:a16="http://schemas.microsoft.com/office/drawing/2014/main" id="{745B0165-4B96-D720-85A6-A5A697B36F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62172" r="14212"/>
          <a:stretch>
            <a:fillRect/>
          </a:stretch>
        </p:blipFill>
        <p:spPr bwMode="auto">
          <a:xfrm>
            <a:off x="2325448" y="5225710"/>
            <a:ext cx="2016125" cy="677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8670D88C-A9EC-24ED-CAB2-A1FB39C0181F}"/>
              </a:ext>
            </a:extLst>
          </p:cNvPr>
          <p:cNvSpPr txBox="1"/>
          <p:nvPr/>
        </p:nvSpPr>
        <p:spPr>
          <a:xfrm>
            <a:off x="528918" y="954428"/>
            <a:ext cx="6316756" cy="430887"/>
          </a:xfrm>
          <a:prstGeom prst="rect">
            <a:avLst/>
          </a:prstGeom>
          <a:noFill/>
        </p:spPr>
        <p:txBody>
          <a:bodyPr wrap="square">
            <a:spAutoFit/>
          </a:bodyPr>
          <a:lstStyle/>
          <a:p>
            <a:r>
              <a:rPr lang="en" sz="2200" b="1" dirty="0"/>
              <a:t>Export the map</a:t>
            </a:r>
          </a:p>
        </p:txBody>
      </p:sp>
      <p:sp>
        <p:nvSpPr>
          <p:cNvPr id="8" name="TextBox 7">
            <a:extLst>
              <a:ext uri="{FF2B5EF4-FFF2-40B4-BE49-F238E27FC236}">
                <a16:creationId xmlns:a16="http://schemas.microsoft.com/office/drawing/2014/main" id="{916E4D1E-F43A-D26D-C064-46A512893F31}"/>
              </a:ext>
            </a:extLst>
          </p:cNvPr>
          <p:cNvSpPr txBox="1"/>
          <p:nvPr/>
        </p:nvSpPr>
        <p:spPr>
          <a:xfrm>
            <a:off x="7222885" y="5697486"/>
            <a:ext cx="4016744" cy="369332"/>
          </a:xfrm>
          <a:prstGeom prst="rect">
            <a:avLst/>
          </a:prstGeom>
          <a:noFill/>
        </p:spPr>
        <p:txBody>
          <a:bodyPr wrap="square">
            <a:spAutoFit/>
          </a:bodyPr>
          <a:lstStyle/>
          <a:p>
            <a:r>
              <a:rPr lang="en" altLang="en-US" dirty="0">
                <a:solidFill>
                  <a:srgbClr val="FF0000"/>
                </a:solidFill>
                <a:ea typeface="Calibri" panose="020F0502020204030204" pitchFamily="34" charset="0"/>
              </a:rPr>
              <a:t>...and don't forget to save the layout</a:t>
            </a:r>
            <a:endParaRPr lang="en-PH" dirty="0">
              <a:solidFill>
                <a:srgbClr val="FF0000"/>
              </a:solidFill>
            </a:endParaRPr>
          </a:p>
        </p:txBody>
      </p:sp>
      <p:sp>
        <p:nvSpPr>
          <p:cNvPr id="9" name="TextBox 8">
            <a:extLst>
              <a:ext uri="{FF2B5EF4-FFF2-40B4-BE49-F238E27FC236}">
                <a16:creationId xmlns:a16="http://schemas.microsoft.com/office/drawing/2014/main" id="{66B7DBAF-3794-F6AB-3312-8B4CF81CFC6E}"/>
              </a:ext>
            </a:extLst>
          </p:cNvPr>
          <p:cNvSpPr txBox="1"/>
          <p:nvPr/>
        </p:nvSpPr>
        <p:spPr>
          <a:xfrm>
            <a:off x="8087007" y="4905905"/>
            <a:ext cx="2016125" cy="584775"/>
          </a:xfrm>
          <a:prstGeom prst="rect">
            <a:avLst/>
          </a:prstGeom>
          <a:noFill/>
        </p:spPr>
        <p:txBody>
          <a:bodyPr wrap="square">
            <a:spAutoFit/>
          </a:bodyPr>
          <a:lstStyle/>
          <a:p>
            <a:r>
              <a:rPr lang="en" altLang="en-US" sz="3200" dirty="0">
                <a:solidFill>
                  <a:srgbClr val="FF0000"/>
                </a:solidFill>
                <a:ea typeface="Calibri" panose="020F0502020204030204" pitchFamily="34" charset="0"/>
              </a:rPr>
              <a:t>Have fun!</a:t>
            </a:r>
            <a:endParaRPr lang="en-PH" sz="3200" dirty="0">
              <a:solidFill>
                <a:srgbClr val="FF0000"/>
              </a:solidFill>
            </a:endParaRPr>
          </a:p>
        </p:txBody>
      </p:sp>
      <p:sp>
        <p:nvSpPr>
          <p:cNvPr id="2" name="Title 1">
            <a:extLst>
              <a:ext uri="{FF2B5EF4-FFF2-40B4-BE49-F238E27FC236}">
                <a16:creationId xmlns:a16="http://schemas.microsoft.com/office/drawing/2014/main" id="{C7171763-1856-AE5D-0B28-F0DF87CBBDAA}"/>
              </a:ext>
            </a:extLst>
          </p:cNvPr>
          <p:cNvSpPr txBox="1">
            <a:spLocks/>
          </p:cNvSpPr>
          <p:nvPr/>
        </p:nvSpPr>
        <p:spPr bwMode="auto">
          <a:xfrm>
            <a:off x="0" y="17466"/>
            <a:ext cx="12192000" cy="693737"/>
          </a:xfrm>
          <a:prstGeom prst="rect">
            <a:avLst/>
          </a:prstGeom>
        </p:spPr>
        <p:txBody>
          <a:bodyPr vert="horz" lIns="91440" tIns="45720" rIns="91440" bIns="45720" rtlCol="0" anchor="ctr">
            <a:normAutofit/>
          </a:bodyPr>
          <a:lstStyle>
            <a:defPPr>
              <a:defRPr lang="en-US"/>
            </a:defPPr>
            <a:lvl1pPr algn="ctr" defTabSz="685800">
              <a:lnSpc>
                <a:spcPct val="90000"/>
              </a:lnSpc>
              <a:spcBef>
                <a:spcPct val="0"/>
              </a:spcBef>
              <a:buNone/>
              <a:defRPr sz="3200" b="1">
                <a:solidFill>
                  <a:srgbClr val="002147"/>
                </a:solidFill>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r>
              <a:rPr lang="en-PH" altLang="en-US" dirty="0"/>
              <a:t>Creating the thematic map (Layout)</a:t>
            </a:r>
          </a:p>
        </p:txBody>
      </p:sp>
    </p:spTree>
    <p:extLst>
      <p:ext uri="{BB962C8B-B14F-4D97-AF65-F5344CB8AC3E}">
        <p14:creationId xmlns:p14="http://schemas.microsoft.com/office/powerpoint/2010/main" val="225873902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Picture 2"/>
          <p:cNvSpPr>
            <a:spLocks noChangeAspect="1"/>
          </p:cNvSpPr>
          <p:nvPr/>
        </p:nvSpPr>
        <p:spPr bwMode="auto">
          <a:xfrm>
            <a:off x="2135188" y="3869334"/>
            <a:ext cx="4572000" cy="2287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PH"/>
          </a:p>
        </p:txBody>
      </p:sp>
      <p:sp>
        <p:nvSpPr>
          <p:cNvPr id="5" name="TextBox 4">
            <a:extLst>
              <a:ext uri="{FF2B5EF4-FFF2-40B4-BE49-F238E27FC236}">
                <a16:creationId xmlns:a16="http://schemas.microsoft.com/office/drawing/2014/main" id="{CF414AB6-F64E-6370-9CDC-A638015B73C5}"/>
              </a:ext>
            </a:extLst>
          </p:cNvPr>
          <p:cNvSpPr txBox="1"/>
          <p:nvPr/>
        </p:nvSpPr>
        <p:spPr>
          <a:xfrm>
            <a:off x="530307" y="929870"/>
            <a:ext cx="8532812" cy="461665"/>
          </a:xfrm>
          <a:prstGeom prst="rect">
            <a:avLst/>
          </a:prstGeom>
          <a:noFill/>
        </p:spPr>
        <p:txBody>
          <a:bodyPr wrap="square">
            <a:spAutoFit/>
          </a:bodyPr>
          <a:lstStyle/>
          <a:p>
            <a:pPr>
              <a:spcAft>
                <a:spcPts val="450"/>
              </a:spcAft>
            </a:pPr>
            <a:r>
              <a:rPr lang="en" altLang="en-US" sz="2400" dirty="0"/>
              <a:t>Adapted to the purpose, audience, content and medium</a:t>
            </a:r>
          </a:p>
        </p:txBody>
      </p:sp>
      <p:sp>
        <p:nvSpPr>
          <p:cNvPr id="6" name="TextBox 5">
            <a:extLst>
              <a:ext uri="{FF2B5EF4-FFF2-40B4-BE49-F238E27FC236}">
                <a16:creationId xmlns:a16="http://schemas.microsoft.com/office/drawing/2014/main" id="{B09A9254-1747-B83B-AFDB-8DAAAD602E38}"/>
              </a:ext>
            </a:extLst>
          </p:cNvPr>
          <p:cNvSpPr txBox="1"/>
          <p:nvPr/>
        </p:nvSpPr>
        <p:spPr>
          <a:xfrm>
            <a:off x="1284194" y="5041247"/>
            <a:ext cx="9312088" cy="424732"/>
          </a:xfrm>
          <a:prstGeom prst="rect">
            <a:avLst/>
          </a:prstGeom>
          <a:noFill/>
        </p:spPr>
        <p:txBody>
          <a:bodyPr wrap="square">
            <a:spAutoFit/>
          </a:bodyPr>
          <a:lstStyle/>
          <a:p>
            <a:pPr marL="97200" eaLnBrk="0" fontAlgn="base" hangingPunct="0">
              <a:lnSpc>
                <a:spcPct val="90000"/>
              </a:lnSpc>
              <a:spcAft>
                <a:spcPts val="1200"/>
              </a:spcAft>
              <a:defRPr/>
            </a:pPr>
            <a:r>
              <a:rPr lang="fr-CH" altLang="en-US" sz="2400" dirty="0" err="1"/>
              <a:t>Include</a:t>
            </a:r>
            <a:r>
              <a:rPr lang="fr-CH" altLang="en-US" sz="2400" dirty="0"/>
              <a:t> the key components </a:t>
            </a:r>
            <a:r>
              <a:rPr lang="fr-CH" altLang="en-US" sz="2400" dirty="0" err="1"/>
              <a:t>that</a:t>
            </a:r>
            <a:r>
              <a:rPr lang="fr-CH" altLang="en-US" sz="2400" dirty="0"/>
              <a:t> </a:t>
            </a:r>
            <a:r>
              <a:rPr lang="fr-CH" altLang="en-US" sz="2400" dirty="0" err="1"/>
              <a:t>make</a:t>
            </a:r>
            <a:r>
              <a:rPr lang="fr-CH" altLang="en-US" sz="2400" dirty="0"/>
              <a:t> a good </a:t>
            </a:r>
            <a:r>
              <a:rPr lang="fr-CH" altLang="en-US" sz="2400" dirty="0" err="1"/>
              <a:t>map</a:t>
            </a:r>
            <a:endParaRPr lang="en-US" altLang="en-US" sz="2400" dirty="0"/>
          </a:p>
        </p:txBody>
      </p:sp>
      <p:sp>
        <p:nvSpPr>
          <p:cNvPr id="10" name="TextBox 9">
            <a:extLst>
              <a:ext uri="{FF2B5EF4-FFF2-40B4-BE49-F238E27FC236}">
                <a16:creationId xmlns:a16="http://schemas.microsoft.com/office/drawing/2014/main" id="{82A48B87-65C5-06DB-1ED0-7C70F1A5473D}"/>
              </a:ext>
            </a:extLst>
          </p:cNvPr>
          <p:cNvSpPr txBox="1"/>
          <p:nvPr/>
        </p:nvSpPr>
        <p:spPr>
          <a:xfrm>
            <a:off x="769660" y="4819647"/>
            <a:ext cx="746963" cy="923330"/>
          </a:xfrm>
          <a:prstGeom prst="rect">
            <a:avLst/>
          </a:prstGeom>
          <a:noFill/>
        </p:spPr>
        <p:txBody>
          <a:bodyPr wrap="square">
            <a:spAutoFit/>
          </a:bodyPr>
          <a:lstStyle/>
          <a:p>
            <a:r>
              <a:rPr lang="fr-CH" altLang="en-US" sz="5400" dirty="0"/>
              <a:t>+</a:t>
            </a:r>
            <a:endParaRPr lang="en-GB" sz="5400" dirty="0"/>
          </a:p>
        </p:txBody>
      </p:sp>
      <p:pic>
        <p:nvPicPr>
          <p:cNvPr id="11" name="Picture 7" descr="MCj042982700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822666" y="4043082"/>
            <a:ext cx="1730697" cy="21138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itle 1"/>
          <p:cNvSpPr txBox="1">
            <a:spLocks/>
          </p:cNvSpPr>
          <p:nvPr/>
        </p:nvSpPr>
        <p:spPr bwMode="auto">
          <a:xfrm>
            <a:off x="6053141" y="5603104"/>
            <a:ext cx="3582988" cy="619125"/>
          </a:xfrm>
          <a:prstGeom prst="rect">
            <a:avLst/>
          </a:prstGeom>
          <a:noFill/>
          <a:ln>
            <a:noFill/>
          </a:ln>
        </p:spPr>
        <p:txBody>
          <a:bodyPr anchor="ct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defRPr/>
            </a:pPr>
            <a:r>
              <a:rPr lang="en-PH" sz="3200" b="1" dirty="0">
                <a:latin typeface="+mn-lt"/>
                <a:ea typeface="SimSun" pitchFamily="2" charset="-122"/>
              </a:rPr>
              <a:t>Good luck !!!</a:t>
            </a:r>
          </a:p>
        </p:txBody>
      </p:sp>
      <p:sp>
        <p:nvSpPr>
          <p:cNvPr id="3" name="Title 1">
            <a:extLst>
              <a:ext uri="{FF2B5EF4-FFF2-40B4-BE49-F238E27FC236}">
                <a16:creationId xmlns:a16="http://schemas.microsoft.com/office/drawing/2014/main" id="{662309CE-203F-4101-C905-F1E997A9391B}"/>
              </a:ext>
            </a:extLst>
          </p:cNvPr>
          <p:cNvSpPr txBox="1">
            <a:spLocks/>
          </p:cNvSpPr>
          <p:nvPr/>
        </p:nvSpPr>
        <p:spPr bwMode="auto">
          <a:xfrm>
            <a:off x="0" y="17466"/>
            <a:ext cx="12192000" cy="693737"/>
          </a:xfrm>
          <a:prstGeom prst="rect">
            <a:avLst/>
          </a:prstGeom>
        </p:spPr>
        <p:txBody>
          <a:bodyPr vert="horz" lIns="91440" tIns="45720" rIns="91440" bIns="45720" rtlCol="0" anchor="ctr">
            <a:normAutofit/>
          </a:bodyPr>
          <a:lstStyle>
            <a:defPPr>
              <a:defRPr lang="en-US"/>
            </a:defPPr>
            <a:lvl1pPr algn="ctr" defTabSz="685800">
              <a:lnSpc>
                <a:spcPct val="90000"/>
              </a:lnSpc>
              <a:spcBef>
                <a:spcPct val="0"/>
              </a:spcBef>
              <a:buNone/>
              <a:defRPr sz="3200" b="1">
                <a:solidFill>
                  <a:srgbClr val="002147"/>
                </a:solidFill>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r>
              <a:rPr lang="en-PH" dirty="0"/>
              <a:t>Criteria to judge the maps</a:t>
            </a:r>
          </a:p>
        </p:txBody>
      </p:sp>
      <p:sp>
        <p:nvSpPr>
          <p:cNvPr id="4" name="Rectangle 12">
            <a:extLst>
              <a:ext uri="{FF2B5EF4-FFF2-40B4-BE49-F238E27FC236}">
                <a16:creationId xmlns:a16="http://schemas.microsoft.com/office/drawing/2014/main" id="{705C43EC-2AA1-21D6-07B0-C96C3B7F8300}"/>
              </a:ext>
            </a:extLst>
          </p:cNvPr>
          <p:cNvSpPr>
            <a:spLocks noChangeArrowheads="1"/>
          </p:cNvSpPr>
          <p:nvPr/>
        </p:nvSpPr>
        <p:spPr bwMode="auto">
          <a:xfrm>
            <a:off x="707818" y="1540868"/>
            <a:ext cx="10967481" cy="2686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457200" indent="-360000">
              <a:lnSpc>
                <a:spcPct val="90000"/>
              </a:lnSpc>
              <a:spcAft>
                <a:spcPts val="600"/>
              </a:spcAft>
              <a:buFont typeface="Arial" charset="0"/>
              <a:buChar char="•"/>
            </a:pPr>
            <a:r>
              <a:rPr lang="en-GB" altLang="en-US" sz="2200" u="sng" dirty="0"/>
              <a:t>Purpose:</a:t>
            </a:r>
            <a:r>
              <a:rPr lang="en-GB" altLang="en-US" sz="2200" dirty="0"/>
              <a:t> Assist on-going malaria control and elimination activities</a:t>
            </a:r>
          </a:p>
          <a:p>
            <a:pPr marL="457200" indent="-360000">
              <a:lnSpc>
                <a:spcPct val="90000"/>
              </a:lnSpc>
              <a:spcAft>
                <a:spcPts val="600"/>
              </a:spcAft>
              <a:buFont typeface="Arial" charset="0"/>
              <a:buChar char="•"/>
            </a:pPr>
            <a:r>
              <a:rPr lang="en-GB" altLang="en-US" sz="2200" u="sng" dirty="0"/>
              <a:t>Audience:</a:t>
            </a:r>
            <a:r>
              <a:rPr lang="en-GB" altLang="en-US" sz="2200" dirty="0"/>
              <a:t> Province-level Malaria Surveillance Officer</a:t>
            </a:r>
          </a:p>
          <a:p>
            <a:pPr marL="457200" indent="-360000">
              <a:lnSpc>
                <a:spcPct val="90000"/>
              </a:lnSpc>
              <a:spcAft>
                <a:spcPts val="600"/>
              </a:spcAft>
              <a:buFont typeface="Arial" charset="0"/>
              <a:buChar char="•"/>
            </a:pPr>
            <a:r>
              <a:rPr lang="en-GB" altLang="en-US" sz="2200" u="sng" dirty="0"/>
              <a:t>Content:</a:t>
            </a:r>
          </a:p>
          <a:p>
            <a:pPr marL="828000" lvl="1" indent="-360000">
              <a:lnSpc>
                <a:spcPct val="90000"/>
              </a:lnSpc>
              <a:spcAft>
                <a:spcPts val="600"/>
              </a:spcAft>
              <a:buFont typeface="Arial" charset="0"/>
              <a:buChar char="•"/>
            </a:pPr>
            <a:r>
              <a:rPr lang="en-GB" altLang="en-US" sz="2200" dirty="0"/>
              <a:t>Number of malaria cases:</a:t>
            </a:r>
          </a:p>
          <a:p>
            <a:pPr marL="1188000" lvl="2" indent="-360000">
              <a:lnSpc>
                <a:spcPct val="90000"/>
              </a:lnSpc>
              <a:spcAft>
                <a:spcPts val="600"/>
              </a:spcAft>
              <a:buFont typeface="Courier New" panose="02070309020205020404" pitchFamily="49" charset="0"/>
              <a:buChar char="o"/>
            </a:pPr>
            <a:r>
              <a:rPr lang="en-PH" altLang="en-US" sz="2200" dirty="0"/>
              <a:t>By place of reporting at</a:t>
            </a:r>
            <a:r>
              <a:rPr lang="en-GB" altLang="en-US" sz="2200" dirty="0"/>
              <a:t> the health facility level</a:t>
            </a:r>
          </a:p>
          <a:p>
            <a:pPr marL="1188000" lvl="2" indent="-360000">
              <a:lnSpc>
                <a:spcPct val="90000"/>
              </a:lnSpc>
              <a:spcAft>
                <a:spcPts val="600"/>
              </a:spcAft>
              <a:buFont typeface="Courier New" panose="02070309020205020404" pitchFamily="49" charset="0"/>
              <a:buChar char="o"/>
            </a:pPr>
            <a:r>
              <a:rPr lang="en-PH" altLang="en-US" sz="2200" dirty="0"/>
              <a:t>By place of reporting aggregated</a:t>
            </a:r>
            <a:r>
              <a:rPr lang="en-GB" altLang="en-US" sz="2200" dirty="0"/>
              <a:t> by Barangay</a:t>
            </a:r>
          </a:p>
          <a:p>
            <a:pPr marL="457200" indent="-360000">
              <a:lnSpc>
                <a:spcPct val="90000"/>
              </a:lnSpc>
              <a:spcAft>
                <a:spcPts val="600"/>
              </a:spcAft>
              <a:buFont typeface="Arial" charset="0"/>
              <a:buChar char="•"/>
            </a:pPr>
            <a:r>
              <a:rPr lang="en-GB" altLang="en-US" sz="2200" u="sng" dirty="0"/>
              <a:t>Medium:</a:t>
            </a:r>
            <a:r>
              <a:rPr lang="en-GB" altLang="en-US" sz="2200" dirty="0"/>
              <a:t> A4 size map stored as PDF</a:t>
            </a:r>
            <a:endParaRPr lang="en-US" altLang="en-US" sz="2200" dirty="0"/>
          </a:p>
        </p:txBody>
      </p:sp>
    </p:spTree>
    <p:extLst>
      <p:ext uri="{BB962C8B-B14F-4D97-AF65-F5344CB8AC3E}">
        <p14:creationId xmlns:p14="http://schemas.microsoft.com/office/powerpoint/2010/main" val="11132859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D256CF0-FD28-A5D4-92F8-6A8B5AB920C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7102716" y="2136637"/>
            <a:ext cx="3272400" cy="2318904"/>
          </a:xfrm>
          <a:prstGeom prst="rect">
            <a:avLst/>
          </a:prstGeom>
          <a:noFill/>
          <a:ln w="9525">
            <a:solidFill>
              <a:schemeClr val="tx1"/>
            </a:solidFill>
            <a:miter lim="800000"/>
            <a:headEnd/>
            <a:tailEnd/>
          </a:ln>
          <a:effectLst>
            <a:outerShdw blurRad="292100" dist="139700" dir="2700000" algn="tl" rotWithShape="0">
              <a:srgbClr val="333333">
                <a:alpha val="65000"/>
              </a:srgbClr>
            </a:outerShdw>
          </a:effectLst>
        </p:spPr>
      </p:pic>
      <p:sp>
        <p:nvSpPr>
          <p:cNvPr id="19458" name="Content Placeholder 2"/>
          <p:cNvSpPr>
            <a:spLocks noGrp="1"/>
          </p:cNvSpPr>
          <p:nvPr>
            <p:ph idx="4294967295"/>
          </p:nvPr>
        </p:nvSpPr>
        <p:spPr>
          <a:xfrm>
            <a:off x="706066" y="1364167"/>
            <a:ext cx="6337300" cy="3368811"/>
          </a:xfrm>
          <a:prstGeom prst="rect">
            <a:avLst/>
          </a:prstGeom>
        </p:spPr>
        <p:txBody>
          <a:bodyPr>
            <a:noAutofit/>
          </a:bodyPr>
          <a:lstStyle/>
          <a:p>
            <a:pPr marL="457200" indent="-360000" defTabSz="914400">
              <a:spcAft>
                <a:spcPts val="600"/>
              </a:spcAft>
              <a:buFontTx/>
              <a:buAutoNum type="arabicPeriod"/>
              <a:defRPr/>
            </a:pPr>
            <a:r>
              <a:rPr lang="en-PH" altLang="en-US" sz="2200" dirty="0">
                <a:cs typeface="Arial" panose="020B0604020202020204" pitchFamily="34" charset="0"/>
              </a:rPr>
              <a:t>Import the data into QGIS</a:t>
            </a:r>
          </a:p>
          <a:p>
            <a:pPr marL="457200" indent="-360000" defTabSz="914400">
              <a:spcAft>
                <a:spcPts val="600"/>
              </a:spcAft>
              <a:buFontTx/>
              <a:buAutoNum type="arabicPeriod"/>
              <a:defRPr/>
            </a:pPr>
            <a:r>
              <a:rPr lang="en-US" altLang="en-US" sz="2200" dirty="0">
                <a:cs typeface="Arial" panose="020B0604020202020204" pitchFamily="34" charset="0"/>
              </a:rPr>
              <a:t>Create the geographic data that will be represented on the map</a:t>
            </a:r>
          </a:p>
          <a:p>
            <a:pPr marL="457200" indent="-360000" defTabSz="914400">
              <a:spcAft>
                <a:spcPts val="600"/>
              </a:spcAft>
              <a:buFontTx/>
              <a:buAutoNum type="arabicPeriod"/>
              <a:defRPr/>
            </a:pPr>
            <a:r>
              <a:rPr lang="en-US" altLang="en-US" sz="2200" dirty="0">
                <a:cs typeface="Arial" panose="020B0604020202020204" pitchFamily="34" charset="0"/>
              </a:rPr>
              <a:t>Choose the appropriate mode of representation</a:t>
            </a:r>
          </a:p>
          <a:p>
            <a:pPr marL="457200" indent="-360000" defTabSz="914400">
              <a:spcAft>
                <a:spcPts val="600"/>
              </a:spcAft>
              <a:buFontTx/>
              <a:buAutoNum type="arabicPeriod"/>
              <a:defRPr/>
            </a:pPr>
            <a:r>
              <a:rPr lang="en-US" altLang="en-US" sz="2200" dirty="0">
                <a:cs typeface="Arial" panose="020B0604020202020204" pitchFamily="34" charset="0"/>
              </a:rPr>
              <a:t>Fix the symbology</a:t>
            </a:r>
          </a:p>
          <a:p>
            <a:pPr marL="457200" indent="-360000" defTabSz="914400">
              <a:spcAft>
                <a:spcPts val="600"/>
              </a:spcAft>
              <a:buFontTx/>
              <a:buAutoNum type="arabicPeriod"/>
              <a:defRPr/>
            </a:pPr>
            <a:r>
              <a:rPr lang="en-US" altLang="en-US" sz="2200" dirty="0">
                <a:cs typeface="Arial" panose="020B0604020202020204" pitchFamily="34" charset="0"/>
              </a:rPr>
              <a:t>Add labels to the map</a:t>
            </a:r>
          </a:p>
          <a:p>
            <a:pPr marL="457200" indent="-360000" defTabSz="914400">
              <a:spcAft>
                <a:spcPts val="600"/>
              </a:spcAft>
              <a:buFontTx/>
              <a:buAutoNum type="arabicPeriod"/>
              <a:defRPr/>
            </a:pPr>
            <a:r>
              <a:rPr lang="en-US" altLang="en-US" sz="2200" dirty="0">
                <a:cs typeface="Arial" panose="020B0604020202020204" pitchFamily="34" charset="0"/>
              </a:rPr>
              <a:t>Choose map orientation</a:t>
            </a:r>
          </a:p>
          <a:p>
            <a:pPr marL="457200" indent="-360000" defTabSz="914400">
              <a:spcAft>
                <a:spcPts val="600"/>
              </a:spcAft>
              <a:buFontTx/>
              <a:buAutoNum type="arabicPeriod"/>
              <a:defRPr/>
            </a:pPr>
            <a:r>
              <a:rPr lang="en-US" altLang="en-US" sz="2200" dirty="0">
                <a:cs typeface="Arial" panose="020B0604020202020204" pitchFamily="34" charset="0"/>
              </a:rPr>
              <a:t>Fix other elements of the layout</a:t>
            </a:r>
          </a:p>
          <a:p>
            <a:pPr marL="457200" indent="-360000" defTabSz="914400">
              <a:spcAft>
                <a:spcPts val="600"/>
              </a:spcAft>
              <a:buFontTx/>
              <a:buAutoNum type="arabicPeriod"/>
              <a:defRPr/>
            </a:pPr>
            <a:r>
              <a:rPr lang="en-US" altLang="en-US" sz="2200" dirty="0">
                <a:cs typeface="Arial" panose="020B0604020202020204" pitchFamily="34" charset="0"/>
              </a:rPr>
              <a:t>Save the final map in the appropriate format</a:t>
            </a:r>
          </a:p>
        </p:txBody>
      </p:sp>
      <p:sp>
        <p:nvSpPr>
          <p:cNvPr id="19461" name="Title 1"/>
          <p:cNvSpPr txBox="1">
            <a:spLocks/>
          </p:cNvSpPr>
          <p:nvPr/>
        </p:nvSpPr>
        <p:spPr bwMode="auto">
          <a:xfrm>
            <a:off x="596062" y="809637"/>
            <a:ext cx="7886700" cy="43088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defRPr sz="2200" b="1" u="sng"/>
            </a:lvl1pPr>
          </a:lstStyle>
          <a:p>
            <a:r>
              <a:rPr lang="en-PH" altLang="en-US" u="none" dirty="0"/>
              <a:t>Creating the thematic map</a:t>
            </a:r>
          </a:p>
        </p:txBody>
      </p:sp>
      <p:pic>
        <p:nvPicPr>
          <p:cNvPr id="19462" name="Picture 2" descr="C:\Users\Samsung\AppData\Local\Microsoft\Windows\INetCache\IE\JFSIG38T\Yes_check[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9843" y="1255076"/>
            <a:ext cx="404812" cy="40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2"/>
          <p:cNvSpPr txBox="1">
            <a:spLocks noChangeArrowheads="1"/>
          </p:cNvSpPr>
          <p:nvPr/>
        </p:nvSpPr>
        <p:spPr bwMode="auto">
          <a:xfrm>
            <a:off x="0" y="6099940"/>
            <a:ext cx="403828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r>
              <a:rPr lang="en-PH" sz="1000" dirty="0">
                <a:hlinkClick r:id="rId4"/>
              </a:rPr>
              <a:t>https://www.healthgeolab.net/DOCUMENTS/Guide_HGLC_Part2_6_1.pdf</a:t>
            </a:r>
            <a:r>
              <a:rPr lang="en-PH" sz="1000" dirty="0"/>
              <a:t> </a:t>
            </a:r>
          </a:p>
        </p:txBody>
      </p:sp>
      <p:sp>
        <p:nvSpPr>
          <p:cNvPr id="2" name="Title 1">
            <a:extLst>
              <a:ext uri="{FF2B5EF4-FFF2-40B4-BE49-F238E27FC236}">
                <a16:creationId xmlns:a16="http://schemas.microsoft.com/office/drawing/2014/main" id="{FB42F904-02C3-6097-D07E-98AD4EEB5582}"/>
              </a:ext>
            </a:extLst>
          </p:cNvPr>
          <p:cNvSpPr txBox="1">
            <a:spLocks/>
          </p:cNvSpPr>
          <p:nvPr/>
        </p:nvSpPr>
        <p:spPr bwMode="auto">
          <a:xfrm>
            <a:off x="0" y="17466"/>
            <a:ext cx="12192000" cy="693737"/>
          </a:xfrm>
          <a:prstGeom prst="rect">
            <a:avLst/>
          </a:prstGeom>
        </p:spPr>
        <p:txBody>
          <a:bodyPr vert="horz" lIns="91440" tIns="45720" rIns="91440" bIns="45720" rtlCol="0" anchor="ctr">
            <a:normAutofit/>
          </a:bodyPr>
          <a:lstStyle>
            <a:defPPr>
              <a:defRPr lang="en-US"/>
            </a:defPPr>
            <a:lvl1pPr algn="ctr" defTabSz="685800">
              <a:lnSpc>
                <a:spcPct val="90000"/>
              </a:lnSpc>
              <a:spcBef>
                <a:spcPct val="0"/>
              </a:spcBef>
              <a:buNone/>
              <a:defRPr sz="3200" b="1">
                <a:solidFill>
                  <a:srgbClr val="002147"/>
                </a:solidFill>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r>
              <a:rPr lang="en-US" dirty="0"/>
              <a:t>Quick reminder – The thematic mapping process</a:t>
            </a:r>
            <a:endParaRPr lang="en-PH" altLang="en-US" dirty="0"/>
          </a:p>
        </p:txBody>
      </p:sp>
      <p:pic>
        <p:nvPicPr>
          <p:cNvPr id="6" name="Picture 5">
            <a:extLst>
              <a:ext uri="{FF2B5EF4-FFF2-40B4-BE49-F238E27FC236}">
                <a16:creationId xmlns:a16="http://schemas.microsoft.com/office/drawing/2014/main" id="{248C17AC-AE8B-3D7F-B211-FA3DAE222FC0}"/>
              </a:ext>
            </a:extLst>
          </p:cNvPr>
          <p:cNvPicPr>
            <a:picLocks noChangeAspect="1"/>
          </p:cNvPicPr>
          <p:nvPr/>
        </p:nvPicPr>
        <p:blipFill>
          <a:blip r:embed="rId5"/>
          <a:stretch>
            <a:fillRect/>
          </a:stretch>
        </p:blipFill>
        <p:spPr>
          <a:xfrm rot="16200000">
            <a:off x="8574937" y="3228172"/>
            <a:ext cx="3270058" cy="2318400"/>
          </a:xfrm>
          <a:prstGeom prst="rect">
            <a:avLst/>
          </a:prstGeom>
          <a:noFill/>
          <a:ln w="9525">
            <a:solidFill>
              <a:schemeClr val="tx1"/>
            </a:solidFill>
            <a:miter lim="800000"/>
            <a:headEnd/>
            <a:tailEnd/>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1093108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Picture 2"/>
          <p:cNvSpPr>
            <a:spLocks noChangeAspect="1"/>
          </p:cNvSpPr>
          <p:nvPr/>
        </p:nvSpPr>
        <p:spPr bwMode="auto">
          <a:xfrm>
            <a:off x="2135188" y="3869334"/>
            <a:ext cx="4572000" cy="2287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PH"/>
          </a:p>
        </p:txBody>
      </p:sp>
      <p:sp>
        <p:nvSpPr>
          <p:cNvPr id="10" name="TextBox 16">
            <a:extLst>
              <a:ext uri="{FF2B5EF4-FFF2-40B4-BE49-F238E27FC236}">
                <a16:creationId xmlns:a16="http://schemas.microsoft.com/office/drawing/2014/main" id="{2D4B3687-4951-4715-A961-28B7B0D3C598}"/>
              </a:ext>
            </a:extLst>
          </p:cNvPr>
          <p:cNvSpPr txBox="1">
            <a:spLocks noChangeArrowheads="1"/>
          </p:cNvSpPr>
          <p:nvPr/>
        </p:nvSpPr>
        <p:spPr bwMode="auto">
          <a:xfrm>
            <a:off x="2151156" y="4597202"/>
            <a:ext cx="7161291"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r>
              <a:rPr lang="en-US" altLang="en-US" sz="2200" dirty="0"/>
              <a:t>Need to find  away to represent the information in a visually appealing way on top of each other</a:t>
            </a:r>
          </a:p>
        </p:txBody>
      </p:sp>
      <p:sp>
        <p:nvSpPr>
          <p:cNvPr id="11" name="Right Arrow 13">
            <a:extLst>
              <a:ext uri="{FF2B5EF4-FFF2-40B4-BE49-F238E27FC236}">
                <a16:creationId xmlns:a16="http://schemas.microsoft.com/office/drawing/2014/main" id="{B44CF65F-C52A-4094-977D-69C189F4EED5}"/>
              </a:ext>
            </a:extLst>
          </p:cNvPr>
          <p:cNvSpPr/>
          <p:nvPr/>
        </p:nvSpPr>
        <p:spPr>
          <a:xfrm>
            <a:off x="1626345" y="4635591"/>
            <a:ext cx="431800" cy="422275"/>
          </a:xfrm>
          <a:prstGeom prst="rightArrow">
            <a:avLst/>
          </a:prstGeom>
          <a:solidFill>
            <a:srgbClr val="4F8CB5"/>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pPr>
            <a:endParaRPr lang="en-US" dirty="0">
              <a:solidFill>
                <a:schemeClr val="tx1"/>
              </a:solidFill>
            </a:endParaRPr>
          </a:p>
        </p:txBody>
      </p:sp>
      <p:grpSp>
        <p:nvGrpSpPr>
          <p:cNvPr id="12" name="Group 290">
            <a:extLst>
              <a:ext uri="{FF2B5EF4-FFF2-40B4-BE49-F238E27FC236}">
                <a16:creationId xmlns:a16="http://schemas.microsoft.com/office/drawing/2014/main" id="{C4AAF0D1-22CE-4663-826E-B10AE5CB6F10}"/>
              </a:ext>
            </a:extLst>
          </p:cNvPr>
          <p:cNvGrpSpPr>
            <a:grpSpLocks/>
          </p:cNvGrpSpPr>
          <p:nvPr/>
        </p:nvGrpSpPr>
        <p:grpSpPr bwMode="auto">
          <a:xfrm>
            <a:off x="9625127" y="4225438"/>
            <a:ext cx="1270056" cy="1512968"/>
            <a:chOff x="975" y="2189"/>
            <a:chExt cx="1185" cy="1214"/>
          </a:xfrm>
        </p:grpSpPr>
        <p:pic>
          <p:nvPicPr>
            <p:cNvPr id="14" name="Picture 5" descr="MCj04344110000[1]">
              <a:extLst>
                <a:ext uri="{FF2B5EF4-FFF2-40B4-BE49-F238E27FC236}">
                  <a16:creationId xmlns:a16="http://schemas.microsoft.com/office/drawing/2014/main" id="{ADE3D815-3740-48DB-ADF0-7BFE4902B4F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5" y="2251"/>
              <a:ext cx="1024" cy="1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 Box 6">
              <a:extLst>
                <a:ext uri="{FF2B5EF4-FFF2-40B4-BE49-F238E27FC236}">
                  <a16:creationId xmlns:a16="http://schemas.microsoft.com/office/drawing/2014/main" id="{24A8CFBC-8687-4462-998D-1D781E304A2C}"/>
                </a:ext>
              </a:extLst>
            </p:cNvPr>
            <p:cNvSpPr txBox="1">
              <a:spLocks noChangeArrowheads="1"/>
            </p:cNvSpPr>
            <p:nvPr/>
          </p:nvSpPr>
          <p:spPr bwMode="auto">
            <a:xfrm rot="1805393">
              <a:off x="1742" y="2189"/>
              <a:ext cx="418"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r>
                <a:rPr lang="fr-FR" altLang="en-US" sz="2200" b="1"/>
                <a:t>??</a:t>
              </a:r>
              <a:endParaRPr lang="en-US" altLang="en-US" sz="2200" b="1"/>
            </a:p>
          </p:txBody>
        </p:sp>
      </p:grpSp>
      <p:sp>
        <p:nvSpPr>
          <p:cNvPr id="2" name="Title 1">
            <a:extLst>
              <a:ext uri="{FF2B5EF4-FFF2-40B4-BE49-F238E27FC236}">
                <a16:creationId xmlns:a16="http://schemas.microsoft.com/office/drawing/2014/main" id="{A179E54E-60DA-1FFE-DF59-28448C54A721}"/>
              </a:ext>
            </a:extLst>
          </p:cNvPr>
          <p:cNvSpPr txBox="1">
            <a:spLocks/>
          </p:cNvSpPr>
          <p:nvPr/>
        </p:nvSpPr>
        <p:spPr bwMode="auto">
          <a:xfrm>
            <a:off x="0" y="17466"/>
            <a:ext cx="12192000" cy="693737"/>
          </a:xfrm>
          <a:prstGeom prst="rect">
            <a:avLst/>
          </a:prstGeom>
        </p:spPr>
        <p:txBody>
          <a:bodyPr vert="horz" lIns="91440" tIns="45720" rIns="91440" bIns="45720" rtlCol="0" anchor="ctr">
            <a:normAutofit/>
          </a:bodyPr>
          <a:lstStyle>
            <a:defPPr>
              <a:defRPr lang="en-US"/>
            </a:defPPr>
            <a:lvl1pPr algn="ctr" defTabSz="685800">
              <a:lnSpc>
                <a:spcPct val="90000"/>
              </a:lnSpc>
              <a:spcBef>
                <a:spcPct val="0"/>
              </a:spcBef>
              <a:buNone/>
              <a:defRPr sz="3200" b="1">
                <a:solidFill>
                  <a:srgbClr val="002147"/>
                </a:solidFill>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r>
              <a:rPr lang="en-PH" dirty="0"/>
              <a:t>Request received for a map</a:t>
            </a:r>
            <a:endParaRPr lang="en-PH" altLang="en-US" dirty="0"/>
          </a:p>
        </p:txBody>
      </p:sp>
      <p:sp>
        <p:nvSpPr>
          <p:cNvPr id="3" name="Rectangle 12">
            <a:extLst>
              <a:ext uri="{FF2B5EF4-FFF2-40B4-BE49-F238E27FC236}">
                <a16:creationId xmlns:a16="http://schemas.microsoft.com/office/drawing/2014/main" id="{6BAD8287-8230-4FDF-EABA-E7642AAA0F19}"/>
              </a:ext>
            </a:extLst>
          </p:cNvPr>
          <p:cNvSpPr>
            <a:spLocks noChangeArrowheads="1"/>
          </p:cNvSpPr>
          <p:nvPr/>
        </p:nvSpPr>
        <p:spPr bwMode="auto">
          <a:xfrm>
            <a:off x="698853" y="1271924"/>
            <a:ext cx="10967481" cy="2686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457200" indent="-360000">
              <a:lnSpc>
                <a:spcPct val="90000"/>
              </a:lnSpc>
              <a:spcAft>
                <a:spcPts val="600"/>
              </a:spcAft>
              <a:buFont typeface="Arial" charset="0"/>
              <a:buChar char="•"/>
            </a:pPr>
            <a:r>
              <a:rPr lang="en-GB" altLang="en-US" sz="2200" u="sng" dirty="0"/>
              <a:t>Purpose:</a:t>
            </a:r>
            <a:r>
              <a:rPr lang="en-GB" altLang="en-US" sz="2200" dirty="0"/>
              <a:t> Assist on-going malaria control and elimination activities</a:t>
            </a:r>
          </a:p>
          <a:p>
            <a:pPr marL="457200" indent="-360000">
              <a:lnSpc>
                <a:spcPct val="90000"/>
              </a:lnSpc>
              <a:spcAft>
                <a:spcPts val="600"/>
              </a:spcAft>
              <a:buFont typeface="Arial" charset="0"/>
              <a:buChar char="•"/>
            </a:pPr>
            <a:r>
              <a:rPr lang="en-GB" altLang="en-US" sz="2200" u="sng" dirty="0"/>
              <a:t>Audience:</a:t>
            </a:r>
            <a:r>
              <a:rPr lang="en-GB" altLang="en-US" sz="2200" dirty="0"/>
              <a:t> Province-level Malaria Surveillance Officer</a:t>
            </a:r>
          </a:p>
          <a:p>
            <a:pPr marL="457200" indent="-360000">
              <a:lnSpc>
                <a:spcPct val="90000"/>
              </a:lnSpc>
              <a:spcAft>
                <a:spcPts val="600"/>
              </a:spcAft>
              <a:buFont typeface="Arial" charset="0"/>
              <a:buChar char="•"/>
            </a:pPr>
            <a:r>
              <a:rPr lang="en-GB" altLang="en-US" sz="2200" u="sng" dirty="0"/>
              <a:t>Content:</a:t>
            </a:r>
          </a:p>
          <a:p>
            <a:pPr marL="828000" lvl="1" indent="-360000">
              <a:lnSpc>
                <a:spcPct val="90000"/>
              </a:lnSpc>
              <a:spcAft>
                <a:spcPts val="600"/>
              </a:spcAft>
              <a:buFont typeface="Arial" charset="0"/>
              <a:buChar char="•"/>
            </a:pPr>
            <a:r>
              <a:rPr lang="en-GB" altLang="en-US" sz="2200" dirty="0"/>
              <a:t>Number of malaria cases:</a:t>
            </a:r>
          </a:p>
          <a:p>
            <a:pPr marL="1188000" lvl="2" indent="-360000">
              <a:lnSpc>
                <a:spcPct val="90000"/>
              </a:lnSpc>
              <a:spcAft>
                <a:spcPts val="600"/>
              </a:spcAft>
              <a:buFont typeface="Courier New" panose="02070309020205020404" pitchFamily="49" charset="0"/>
              <a:buChar char="o"/>
            </a:pPr>
            <a:r>
              <a:rPr lang="en-PH" altLang="en-US" sz="2200" dirty="0"/>
              <a:t>By place of reporting at</a:t>
            </a:r>
            <a:r>
              <a:rPr lang="en-GB" altLang="en-US" sz="2200" dirty="0"/>
              <a:t> the health facility level</a:t>
            </a:r>
          </a:p>
          <a:p>
            <a:pPr marL="1188000" lvl="2" indent="-360000">
              <a:lnSpc>
                <a:spcPct val="90000"/>
              </a:lnSpc>
              <a:spcAft>
                <a:spcPts val="600"/>
              </a:spcAft>
              <a:buFont typeface="Courier New" panose="02070309020205020404" pitchFamily="49" charset="0"/>
              <a:buChar char="o"/>
            </a:pPr>
            <a:r>
              <a:rPr lang="en-PH" altLang="en-US" sz="2200" dirty="0"/>
              <a:t>By place of reporting aggregated</a:t>
            </a:r>
            <a:r>
              <a:rPr lang="en-GB" altLang="en-US" sz="2200" dirty="0"/>
              <a:t> by Barangay</a:t>
            </a:r>
          </a:p>
          <a:p>
            <a:pPr marL="457200" indent="-360000">
              <a:lnSpc>
                <a:spcPct val="90000"/>
              </a:lnSpc>
              <a:spcAft>
                <a:spcPts val="600"/>
              </a:spcAft>
              <a:buFont typeface="Arial" charset="0"/>
              <a:buChar char="•"/>
            </a:pPr>
            <a:r>
              <a:rPr lang="en-GB" altLang="en-US" sz="2200" u="sng" dirty="0"/>
              <a:t>Medium:</a:t>
            </a:r>
            <a:r>
              <a:rPr lang="en-GB" altLang="en-US" sz="2200" dirty="0"/>
              <a:t> A4 size map stored as PDF</a:t>
            </a:r>
            <a:endParaRPr lang="en-US" altLang="en-US" sz="2200" dirty="0"/>
          </a:p>
        </p:txBody>
      </p:sp>
    </p:spTree>
    <p:extLst>
      <p:ext uri="{BB962C8B-B14F-4D97-AF65-F5344CB8AC3E}">
        <p14:creationId xmlns:p14="http://schemas.microsoft.com/office/powerpoint/2010/main" val="7269684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B2DBD320-6ECC-C41D-3C77-D856BB1D4643}"/>
              </a:ext>
            </a:extLst>
          </p:cNvPr>
          <p:cNvPicPr>
            <a:picLocks noChangeAspect="1"/>
          </p:cNvPicPr>
          <p:nvPr/>
        </p:nvPicPr>
        <p:blipFill>
          <a:blip r:embed="rId2"/>
          <a:stretch>
            <a:fillRect/>
          </a:stretch>
        </p:blipFill>
        <p:spPr>
          <a:xfrm>
            <a:off x="3186200" y="752788"/>
            <a:ext cx="5819599" cy="3827891"/>
          </a:xfrm>
          <a:prstGeom prst="rect">
            <a:avLst/>
          </a:prstGeom>
        </p:spPr>
      </p:pic>
      <p:sp>
        <p:nvSpPr>
          <p:cNvPr id="2" name="Title 1">
            <a:extLst>
              <a:ext uri="{FF2B5EF4-FFF2-40B4-BE49-F238E27FC236}">
                <a16:creationId xmlns:a16="http://schemas.microsoft.com/office/drawing/2014/main" id="{33E4C819-5C6E-320C-28CC-E693F04B54BA}"/>
              </a:ext>
            </a:extLst>
          </p:cNvPr>
          <p:cNvSpPr txBox="1">
            <a:spLocks/>
          </p:cNvSpPr>
          <p:nvPr/>
        </p:nvSpPr>
        <p:spPr bwMode="auto">
          <a:xfrm>
            <a:off x="0" y="17466"/>
            <a:ext cx="12192000" cy="693737"/>
          </a:xfrm>
          <a:prstGeom prst="rect">
            <a:avLst/>
          </a:prstGeom>
        </p:spPr>
        <p:txBody>
          <a:bodyPr vert="horz" lIns="91440" tIns="45720" rIns="91440" bIns="45720" rtlCol="0" anchor="ctr">
            <a:normAutofit/>
          </a:bodyPr>
          <a:lstStyle>
            <a:defPPr>
              <a:defRPr lang="en-US"/>
            </a:defPPr>
            <a:lvl1pPr algn="ctr" defTabSz="685800">
              <a:lnSpc>
                <a:spcPct val="90000"/>
              </a:lnSpc>
              <a:spcBef>
                <a:spcPct val="0"/>
              </a:spcBef>
              <a:buNone/>
              <a:defRPr sz="3200" b="1">
                <a:solidFill>
                  <a:srgbClr val="002147"/>
                </a:solidFill>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r>
              <a:rPr lang="en-US" dirty="0"/>
              <a:t>All the geospatial data already in QGIS from Exercise 5.B</a:t>
            </a:r>
            <a:endParaRPr lang="en-PH" altLang="en-US" dirty="0"/>
          </a:p>
        </p:txBody>
      </p:sp>
      <p:sp>
        <p:nvSpPr>
          <p:cNvPr id="11" name="Rectangle 3">
            <a:extLst>
              <a:ext uri="{FF2B5EF4-FFF2-40B4-BE49-F238E27FC236}">
                <a16:creationId xmlns:a16="http://schemas.microsoft.com/office/drawing/2014/main" id="{C7E560C9-0F56-CFC4-EBDA-9598856938FF}"/>
              </a:ext>
            </a:extLst>
          </p:cNvPr>
          <p:cNvSpPr>
            <a:spLocks noChangeArrowheads="1"/>
          </p:cNvSpPr>
          <p:nvPr/>
        </p:nvSpPr>
        <p:spPr bwMode="auto">
          <a:xfrm>
            <a:off x="1679228" y="4647969"/>
            <a:ext cx="6697663" cy="381000"/>
          </a:xfrm>
          <a:prstGeom prst="rect">
            <a:avLst/>
          </a:prstGeom>
          <a:noFill/>
          <a:ln w="9525">
            <a:noFill/>
            <a:miter lim="800000"/>
            <a:headEnd/>
            <a:tailEnd/>
          </a:ln>
        </p:spPr>
        <p:txBody>
          <a:bodyPr lIns="0" tIns="0" rIns="0" bIns="0"/>
          <a:lstStyle/>
          <a:p>
            <a:pPr>
              <a:lnSpc>
                <a:spcPct val="90000"/>
              </a:lnSpc>
              <a:spcBef>
                <a:spcPct val="20000"/>
              </a:spcBef>
              <a:defRPr/>
            </a:pPr>
            <a:r>
              <a:rPr lang="en-US" altLang="zh-CN" sz="2200" dirty="0"/>
              <a:t>Re-open your project created during Exercise 5.B</a:t>
            </a:r>
          </a:p>
        </p:txBody>
      </p:sp>
      <p:sp>
        <p:nvSpPr>
          <p:cNvPr id="12" name="Rectangle 3">
            <a:extLst>
              <a:ext uri="{FF2B5EF4-FFF2-40B4-BE49-F238E27FC236}">
                <a16:creationId xmlns:a16="http://schemas.microsoft.com/office/drawing/2014/main" id="{5F4F20E0-DB56-702E-AC68-E9282A2281F4}"/>
              </a:ext>
            </a:extLst>
          </p:cNvPr>
          <p:cNvSpPr>
            <a:spLocks noChangeArrowheads="1"/>
          </p:cNvSpPr>
          <p:nvPr/>
        </p:nvSpPr>
        <p:spPr bwMode="auto">
          <a:xfrm>
            <a:off x="1679228" y="5904778"/>
            <a:ext cx="9819068" cy="381000"/>
          </a:xfrm>
          <a:prstGeom prst="rect">
            <a:avLst/>
          </a:prstGeom>
          <a:noFill/>
          <a:ln w="9525">
            <a:noFill/>
            <a:miter lim="800000"/>
            <a:headEnd/>
            <a:tailEnd/>
          </a:ln>
        </p:spPr>
        <p:txBody>
          <a:bodyPr lIns="0" tIns="0" rIns="0" bIns="0"/>
          <a:lstStyle/>
          <a:p>
            <a:pPr>
              <a:lnSpc>
                <a:spcPct val="90000"/>
              </a:lnSpc>
              <a:spcBef>
                <a:spcPct val="20000"/>
              </a:spcBef>
              <a:defRPr/>
            </a:pPr>
            <a:r>
              <a:rPr lang="en-US" altLang="zh-CN" sz="2200" dirty="0"/>
              <a:t>We will now link the statistical data with the geospatial data to create geographic data</a:t>
            </a:r>
          </a:p>
        </p:txBody>
      </p:sp>
      <p:sp>
        <p:nvSpPr>
          <p:cNvPr id="13" name="AutoShape 32">
            <a:extLst>
              <a:ext uri="{FF2B5EF4-FFF2-40B4-BE49-F238E27FC236}">
                <a16:creationId xmlns:a16="http://schemas.microsoft.com/office/drawing/2014/main" id="{3BC79D30-F571-D592-6109-257F8C795985}"/>
              </a:ext>
            </a:extLst>
          </p:cNvPr>
          <p:cNvSpPr>
            <a:spLocks noChangeArrowheads="1"/>
          </p:cNvSpPr>
          <p:nvPr/>
        </p:nvSpPr>
        <p:spPr bwMode="auto">
          <a:xfrm>
            <a:off x="1074668" y="4622265"/>
            <a:ext cx="407139" cy="338441"/>
          </a:xfrm>
          <a:prstGeom prst="rightArrow">
            <a:avLst>
              <a:gd name="adj1" fmla="val 50000"/>
              <a:gd name="adj2" fmla="val 53571"/>
            </a:avLst>
          </a:prstGeom>
          <a:solidFill>
            <a:srgbClr val="4F8CB5"/>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pPr>
            <a:endParaRPr lang="en-US">
              <a:solidFill>
                <a:schemeClr val="tx1"/>
              </a:solidFill>
            </a:endParaRPr>
          </a:p>
        </p:txBody>
      </p:sp>
      <p:sp>
        <p:nvSpPr>
          <p:cNvPr id="14" name="AutoShape 32">
            <a:extLst>
              <a:ext uri="{FF2B5EF4-FFF2-40B4-BE49-F238E27FC236}">
                <a16:creationId xmlns:a16="http://schemas.microsoft.com/office/drawing/2014/main" id="{D178D9C1-F2AE-5E04-2C65-14F23DF301BD}"/>
              </a:ext>
            </a:extLst>
          </p:cNvPr>
          <p:cNvSpPr>
            <a:spLocks noChangeArrowheads="1"/>
          </p:cNvSpPr>
          <p:nvPr/>
        </p:nvSpPr>
        <p:spPr bwMode="auto">
          <a:xfrm>
            <a:off x="1074668" y="5849689"/>
            <a:ext cx="407139" cy="338441"/>
          </a:xfrm>
          <a:prstGeom prst="rightArrow">
            <a:avLst>
              <a:gd name="adj1" fmla="val 50000"/>
              <a:gd name="adj2" fmla="val 53571"/>
            </a:avLst>
          </a:prstGeom>
          <a:solidFill>
            <a:srgbClr val="4F8CB5"/>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pPr>
            <a:endParaRPr lang="en-US" dirty="0">
              <a:solidFill>
                <a:schemeClr val="tx1"/>
              </a:solidFill>
            </a:endParaRPr>
          </a:p>
        </p:txBody>
      </p:sp>
      <p:sp>
        <p:nvSpPr>
          <p:cNvPr id="15" name="AutoShape 32">
            <a:extLst>
              <a:ext uri="{FF2B5EF4-FFF2-40B4-BE49-F238E27FC236}">
                <a16:creationId xmlns:a16="http://schemas.microsoft.com/office/drawing/2014/main" id="{17B482AA-C567-368D-2213-426C461F6984}"/>
              </a:ext>
            </a:extLst>
          </p:cNvPr>
          <p:cNvSpPr>
            <a:spLocks noChangeArrowheads="1"/>
          </p:cNvSpPr>
          <p:nvPr/>
        </p:nvSpPr>
        <p:spPr bwMode="auto">
          <a:xfrm>
            <a:off x="1643369" y="5149995"/>
            <a:ext cx="382656" cy="292786"/>
          </a:xfrm>
          <a:prstGeom prst="rightArrow">
            <a:avLst>
              <a:gd name="adj1" fmla="val 50000"/>
              <a:gd name="adj2" fmla="val 53571"/>
            </a:avLst>
          </a:prstGeom>
          <a:solidFill>
            <a:srgbClr val="4F8CB5"/>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pPr>
            <a:endParaRPr lang="en-US">
              <a:solidFill>
                <a:schemeClr val="tx1"/>
              </a:solidFill>
            </a:endParaRPr>
          </a:p>
        </p:txBody>
      </p:sp>
      <p:sp>
        <p:nvSpPr>
          <p:cNvPr id="16" name="Rectangle 3">
            <a:extLst>
              <a:ext uri="{FF2B5EF4-FFF2-40B4-BE49-F238E27FC236}">
                <a16:creationId xmlns:a16="http://schemas.microsoft.com/office/drawing/2014/main" id="{BE740D3A-1322-6171-9D47-FA50D3681C99}"/>
              </a:ext>
            </a:extLst>
          </p:cNvPr>
          <p:cNvSpPr>
            <a:spLocks noChangeArrowheads="1"/>
          </p:cNvSpPr>
          <p:nvPr/>
        </p:nvSpPr>
        <p:spPr bwMode="auto">
          <a:xfrm>
            <a:off x="2145391" y="5149995"/>
            <a:ext cx="9494812" cy="381000"/>
          </a:xfrm>
          <a:prstGeom prst="rect">
            <a:avLst/>
          </a:prstGeom>
          <a:noFill/>
          <a:ln w="9525">
            <a:noFill/>
            <a:miter lim="800000"/>
            <a:headEnd/>
            <a:tailEnd/>
          </a:ln>
        </p:spPr>
        <p:txBody>
          <a:bodyPr lIns="0" tIns="0" rIns="0" bIns="0"/>
          <a:lstStyle/>
          <a:p>
            <a:pPr>
              <a:lnSpc>
                <a:spcPct val="90000"/>
              </a:lnSpc>
              <a:spcBef>
                <a:spcPct val="20000"/>
              </a:spcBef>
              <a:defRPr/>
            </a:pPr>
            <a:r>
              <a:rPr lang="en-US" altLang="zh-CN" sz="2200" dirty="0"/>
              <a:t>Save your project as Exercise 5.C by clicking  </a:t>
            </a:r>
            <a:r>
              <a:rPr lang="en-US" altLang="zh-CN" sz="2200" i="1" dirty="0"/>
              <a:t>Project &gt; Save As</a:t>
            </a:r>
            <a:r>
              <a:rPr lang="en-US" altLang="zh-CN" sz="2200" dirty="0"/>
              <a:t>… from the main menu. Go to the folder you want to save your project in and type in a file name. </a:t>
            </a:r>
          </a:p>
        </p:txBody>
      </p:sp>
    </p:spTree>
    <p:extLst>
      <p:ext uri="{BB962C8B-B14F-4D97-AF65-F5344CB8AC3E}">
        <p14:creationId xmlns:p14="http://schemas.microsoft.com/office/powerpoint/2010/main" val="1381296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7" name="Rectangle 14">
            <a:extLst>
              <a:ext uri="{FF2B5EF4-FFF2-40B4-BE49-F238E27FC236}">
                <a16:creationId xmlns:a16="http://schemas.microsoft.com/office/drawing/2014/main" id="{39849398-4143-4B9C-88EB-3B908417D61E}"/>
              </a:ext>
            </a:extLst>
          </p:cNvPr>
          <p:cNvSpPr>
            <a:spLocks noChangeArrowheads="1"/>
          </p:cNvSpPr>
          <p:nvPr/>
        </p:nvSpPr>
        <p:spPr bwMode="auto">
          <a:xfrm>
            <a:off x="709293" y="3537985"/>
            <a:ext cx="6178870" cy="1006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8600" indent="-228600">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457200" indent="-360000" fontAlgn="base">
              <a:lnSpc>
                <a:spcPct val="90000"/>
              </a:lnSpc>
              <a:spcBef>
                <a:spcPct val="20000"/>
              </a:spcBef>
              <a:spcAft>
                <a:spcPts val="600"/>
              </a:spcAft>
              <a:buFont typeface="+mj-lt"/>
              <a:buAutoNum type="arabicPeriod" startAt="5"/>
              <a:defRPr/>
            </a:pPr>
            <a:r>
              <a:rPr lang="en-US" altLang="zh-CN" sz="2200" dirty="0"/>
              <a:t>Open the attribute table of the Excel file you just added and the Barangay boundary shapefile and compare the two tables.</a:t>
            </a:r>
          </a:p>
        </p:txBody>
      </p:sp>
      <p:sp>
        <p:nvSpPr>
          <p:cNvPr id="23562" name="Rectangle 12">
            <a:extLst>
              <a:ext uri="{FF2B5EF4-FFF2-40B4-BE49-F238E27FC236}">
                <a16:creationId xmlns:a16="http://schemas.microsoft.com/office/drawing/2014/main" id="{726E06B6-032F-4445-926E-C6EF606247AE}"/>
              </a:ext>
            </a:extLst>
          </p:cNvPr>
          <p:cNvSpPr>
            <a:spLocks noChangeArrowheads="1"/>
          </p:cNvSpPr>
          <p:nvPr/>
        </p:nvSpPr>
        <p:spPr bwMode="auto">
          <a:xfrm>
            <a:off x="710792" y="1455442"/>
            <a:ext cx="10965269" cy="2015936"/>
          </a:xfrm>
          <a:prstGeom prst="rect">
            <a:avLst/>
          </a:prstGeom>
          <a:noFill/>
          <a:ln w="9525">
            <a:noFill/>
            <a:miter lim="800000"/>
            <a:headEnd/>
            <a:tailEnd/>
          </a:ln>
        </p:spPr>
        <p:txBody>
          <a:bodyPr wrap="square">
            <a:spAutoFit/>
          </a:bodyPr>
          <a:lstStyle/>
          <a:p>
            <a:pPr marL="457200" indent="-360000">
              <a:spcAft>
                <a:spcPts val="600"/>
              </a:spcAft>
              <a:buFontTx/>
              <a:buAutoNum type="arabicPeriod"/>
              <a:defRPr/>
            </a:pPr>
            <a:r>
              <a:rPr lang="en-US" sz="2200" dirty="0">
                <a:cs typeface="Arial" panose="020B0604020202020204" pitchFamily="34" charset="0"/>
              </a:rPr>
              <a:t>Click the </a:t>
            </a:r>
            <a:r>
              <a:rPr lang="en-US" sz="2200" i="1" dirty="0">
                <a:cs typeface="Arial" panose="020B0604020202020204" pitchFamily="34" charset="0"/>
              </a:rPr>
              <a:t>Add Vector </a:t>
            </a:r>
            <a:r>
              <a:rPr lang="en-US" sz="2200" dirty="0">
                <a:cs typeface="Arial" panose="020B0604020202020204" pitchFamily="34" charset="0"/>
              </a:rPr>
              <a:t>Layer button</a:t>
            </a:r>
          </a:p>
          <a:p>
            <a:pPr marL="457200" indent="-360000">
              <a:spcAft>
                <a:spcPts val="600"/>
              </a:spcAft>
              <a:buFontTx/>
              <a:buAutoNum type="arabicPeriod"/>
              <a:defRPr/>
            </a:pPr>
            <a:r>
              <a:rPr lang="en-US" sz="2200" dirty="0">
                <a:cs typeface="Arial" panose="020B0604020202020204" pitchFamily="34" charset="0"/>
              </a:rPr>
              <a:t>You will use the </a:t>
            </a:r>
            <a:r>
              <a:rPr lang="en-US" altLang="en-US" sz="2200" b="1" dirty="0">
                <a:cs typeface="Arial" panose="020B0604020202020204" pitchFamily="34" charset="0"/>
              </a:rPr>
              <a:t>Tot_Cases_Bgy_010425.xls</a:t>
            </a:r>
            <a:r>
              <a:rPr lang="en-US" sz="2200" b="1" dirty="0">
                <a:cs typeface="Arial" panose="020B0604020202020204" pitchFamily="34" charset="0"/>
              </a:rPr>
              <a:t> </a:t>
            </a:r>
            <a:r>
              <a:rPr lang="en-US" sz="2200" dirty="0">
                <a:cs typeface="Arial" panose="020B0604020202020204" pitchFamily="34" charset="0"/>
              </a:rPr>
              <a:t>file you created in Exercise 5.A. Browse to its location on your computer.</a:t>
            </a:r>
          </a:p>
          <a:p>
            <a:pPr marL="457200" indent="-360000">
              <a:spcAft>
                <a:spcPts val="600"/>
              </a:spcAft>
              <a:buFontTx/>
              <a:buAutoNum type="arabicPeriod"/>
              <a:defRPr/>
            </a:pPr>
            <a:r>
              <a:rPr lang="en-US" sz="2200" dirty="0">
                <a:cs typeface="Arial" panose="020B0604020202020204" pitchFamily="34" charset="0"/>
              </a:rPr>
              <a:t>Select the </a:t>
            </a:r>
            <a:r>
              <a:rPr lang="en-US" altLang="en-US" sz="2200" b="1" dirty="0">
                <a:cs typeface="Arial" panose="020B0604020202020204" pitchFamily="34" charset="0"/>
              </a:rPr>
              <a:t>Tot_Cases_Bgy_010425.xls </a:t>
            </a:r>
            <a:r>
              <a:rPr lang="en-US" altLang="en-US" sz="2200" dirty="0">
                <a:cs typeface="Arial" panose="020B0604020202020204" pitchFamily="34" charset="0"/>
              </a:rPr>
              <a:t>file</a:t>
            </a:r>
            <a:r>
              <a:rPr lang="en-US" sz="2200" dirty="0">
                <a:cs typeface="Arial" panose="020B0604020202020204" pitchFamily="34" charset="0"/>
              </a:rPr>
              <a:t>, click </a:t>
            </a:r>
            <a:r>
              <a:rPr lang="en-US" sz="2200" i="1" dirty="0">
                <a:cs typeface="Arial" panose="020B0604020202020204" pitchFamily="34" charset="0"/>
              </a:rPr>
              <a:t>Open</a:t>
            </a:r>
            <a:r>
              <a:rPr lang="en-US" sz="2200" dirty="0">
                <a:cs typeface="Arial" panose="020B0604020202020204" pitchFamily="34" charset="0"/>
              </a:rPr>
              <a:t>, and click </a:t>
            </a:r>
            <a:r>
              <a:rPr lang="en-US" sz="2200" i="1" dirty="0">
                <a:cs typeface="Arial" panose="020B0604020202020204" pitchFamily="34" charset="0"/>
              </a:rPr>
              <a:t>Add</a:t>
            </a:r>
            <a:r>
              <a:rPr lang="en-US" sz="2200" dirty="0">
                <a:cs typeface="Arial" panose="020B0604020202020204" pitchFamily="34" charset="0"/>
              </a:rPr>
              <a:t>.</a:t>
            </a:r>
            <a:endParaRPr lang="fr-CH" sz="2200" dirty="0">
              <a:cs typeface="Arial" panose="020B0604020202020204" pitchFamily="34" charset="0"/>
            </a:endParaRPr>
          </a:p>
          <a:p>
            <a:pPr marL="457200" indent="-360000">
              <a:spcAft>
                <a:spcPts val="600"/>
              </a:spcAft>
              <a:buFontTx/>
              <a:buAutoNum type="arabicPeriod"/>
              <a:defRPr/>
            </a:pPr>
            <a:r>
              <a:rPr lang="fr-CH" altLang="en-US" sz="2200" dirty="0">
                <a:cs typeface="Arial" panose="020B0604020202020204" pitchFamily="34" charset="0"/>
              </a:rPr>
              <a:t>Close the </a:t>
            </a:r>
            <a:r>
              <a:rPr lang="en-US" altLang="en-US" sz="2200" dirty="0">
                <a:cs typeface="Arial" panose="020B0604020202020204" pitchFamily="34" charset="0"/>
              </a:rPr>
              <a:t>Data Source Manager </a:t>
            </a:r>
            <a:r>
              <a:rPr lang="fr-CH" altLang="en-US" sz="2200" dirty="0" err="1">
                <a:cs typeface="Arial" panose="020B0604020202020204" pitchFamily="34" charset="0"/>
              </a:rPr>
              <a:t>dialog</a:t>
            </a:r>
            <a:r>
              <a:rPr lang="fr-CH" altLang="en-US" sz="2200" dirty="0">
                <a:cs typeface="Arial" panose="020B0604020202020204" pitchFamily="34" charset="0"/>
              </a:rPr>
              <a:t> box.</a:t>
            </a:r>
            <a:endParaRPr lang="en-US" sz="2200" dirty="0">
              <a:cs typeface="Arial" panose="020B0604020202020204" pitchFamily="34" charset="0"/>
            </a:endParaRPr>
          </a:p>
        </p:txBody>
      </p:sp>
      <p:pic>
        <p:nvPicPr>
          <p:cNvPr id="23561" name="Picture 6" descr="add_vector">
            <a:extLst>
              <a:ext uri="{FF2B5EF4-FFF2-40B4-BE49-F238E27FC236}">
                <a16:creationId xmlns:a16="http://schemas.microsoft.com/office/drawing/2014/main" id="{841088A5-D531-41BE-8ADA-3375930830D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3799" y="1377508"/>
            <a:ext cx="576263" cy="51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8460" t="12848" r="19693" b="14573"/>
          <a:stretch/>
        </p:blipFill>
        <p:spPr bwMode="auto">
          <a:xfrm>
            <a:off x="7886505" y="3593943"/>
            <a:ext cx="2733451" cy="1674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54509" t="13610" r="21087" b="14930"/>
          <a:stretch/>
        </p:blipFill>
        <p:spPr bwMode="auto">
          <a:xfrm>
            <a:off x="9289121" y="3764792"/>
            <a:ext cx="1423194" cy="23429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a:extLst>
              <a:ext uri="{FF2B5EF4-FFF2-40B4-BE49-F238E27FC236}">
                <a16:creationId xmlns:a16="http://schemas.microsoft.com/office/drawing/2014/main" id="{5B45FD69-F586-A382-BA28-90207EA45337}"/>
              </a:ext>
            </a:extLst>
          </p:cNvPr>
          <p:cNvSpPr txBox="1">
            <a:spLocks/>
          </p:cNvSpPr>
          <p:nvPr/>
        </p:nvSpPr>
        <p:spPr bwMode="auto">
          <a:xfrm>
            <a:off x="0" y="17466"/>
            <a:ext cx="12192000" cy="693737"/>
          </a:xfrm>
          <a:prstGeom prst="rect">
            <a:avLst/>
          </a:prstGeom>
        </p:spPr>
        <p:txBody>
          <a:bodyPr vert="horz" lIns="91440" tIns="45720" rIns="91440" bIns="45720" rtlCol="0" anchor="ctr">
            <a:normAutofit/>
          </a:bodyPr>
          <a:lstStyle>
            <a:defPPr>
              <a:defRPr lang="en-US"/>
            </a:defPPr>
            <a:lvl1pPr algn="ctr" defTabSz="685800">
              <a:lnSpc>
                <a:spcPct val="90000"/>
              </a:lnSpc>
              <a:spcBef>
                <a:spcPct val="0"/>
              </a:spcBef>
              <a:buNone/>
              <a:defRPr sz="3200" b="1">
                <a:solidFill>
                  <a:srgbClr val="002147"/>
                </a:solidFill>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r>
              <a:rPr lang="en-PH" dirty="0"/>
              <a:t>Creating geographic data for the map – Part 1</a:t>
            </a:r>
          </a:p>
        </p:txBody>
      </p:sp>
      <p:sp>
        <p:nvSpPr>
          <p:cNvPr id="3" name="Rectangle 12">
            <a:extLst>
              <a:ext uri="{FF2B5EF4-FFF2-40B4-BE49-F238E27FC236}">
                <a16:creationId xmlns:a16="http://schemas.microsoft.com/office/drawing/2014/main" id="{B3766F93-372B-8AAD-4937-1FD1FB68B058}"/>
              </a:ext>
            </a:extLst>
          </p:cNvPr>
          <p:cNvSpPr>
            <a:spLocks noChangeArrowheads="1"/>
          </p:cNvSpPr>
          <p:nvPr/>
        </p:nvSpPr>
        <p:spPr bwMode="auto">
          <a:xfrm>
            <a:off x="601266" y="756927"/>
            <a:ext cx="11144563" cy="43088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en-US" sz="2200" b="1" u="sng" dirty="0"/>
              <a:t>Barangay – Link with the number of malaria cases aggregated at barangay level</a:t>
            </a:r>
          </a:p>
        </p:txBody>
      </p:sp>
      <p:sp>
        <p:nvSpPr>
          <p:cNvPr id="4" name="Rectangle 14">
            <a:extLst>
              <a:ext uri="{FF2B5EF4-FFF2-40B4-BE49-F238E27FC236}">
                <a16:creationId xmlns:a16="http://schemas.microsoft.com/office/drawing/2014/main" id="{630DE5C9-7ADC-CAA2-B7EE-7E09DCD9A3B2}"/>
              </a:ext>
            </a:extLst>
          </p:cNvPr>
          <p:cNvSpPr>
            <a:spLocks noChangeArrowheads="1"/>
          </p:cNvSpPr>
          <p:nvPr/>
        </p:nvSpPr>
        <p:spPr bwMode="auto">
          <a:xfrm>
            <a:off x="1065105" y="4651992"/>
            <a:ext cx="5815448" cy="1455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8600" indent="-228600">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457200" indent="-360000" eaLnBrk="0" fontAlgn="base" hangingPunct="0">
              <a:lnSpc>
                <a:spcPct val="90000"/>
              </a:lnSpc>
              <a:spcBef>
                <a:spcPct val="20000"/>
              </a:spcBef>
              <a:spcAft>
                <a:spcPts val="600"/>
              </a:spcAft>
              <a:buFont typeface="Arial" panose="020B0604020202020204" pitchFamily="34" charset="0"/>
              <a:buChar char="•"/>
              <a:defRPr/>
            </a:pPr>
            <a:r>
              <a:rPr lang="en-US" altLang="zh-CN" sz="2200" dirty="0">
                <a:latin typeface="+mn-lt"/>
                <a:cs typeface="+mn-cs"/>
              </a:rPr>
              <a:t>Do they contain the same list of Barangays?</a:t>
            </a:r>
          </a:p>
          <a:p>
            <a:pPr marL="457200" indent="-360000" eaLnBrk="0" fontAlgn="base" hangingPunct="0">
              <a:lnSpc>
                <a:spcPct val="90000"/>
              </a:lnSpc>
              <a:spcBef>
                <a:spcPct val="20000"/>
              </a:spcBef>
              <a:spcAft>
                <a:spcPts val="600"/>
              </a:spcAft>
              <a:buFont typeface="Arial" panose="020B0604020202020204" pitchFamily="34" charset="0"/>
              <a:buChar char="•"/>
              <a:defRPr/>
            </a:pPr>
            <a:r>
              <a:rPr lang="en-US" altLang="zh-CN" sz="2200" dirty="0">
                <a:latin typeface="+mn-lt"/>
                <a:cs typeface="+mn-cs"/>
              </a:rPr>
              <a:t>Is there a unique identifier in common to both tables that could be used to join them together?</a:t>
            </a:r>
          </a:p>
        </p:txBody>
      </p:sp>
    </p:spTree>
    <p:extLst>
      <p:ext uri="{BB962C8B-B14F-4D97-AF65-F5344CB8AC3E}">
        <p14:creationId xmlns:p14="http://schemas.microsoft.com/office/powerpoint/2010/main" val="8000696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B4763B7-15E7-68EE-2CCF-7DA3660C4EBB}"/>
              </a:ext>
            </a:extLst>
          </p:cNvPr>
          <p:cNvPicPr>
            <a:picLocks noChangeAspect="1"/>
          </p:cNvPicPr>
          <p:nvPr/>
        </p:nvPicPr>
        <p:blipFill>
          <a:blip r:embed="rId2"/>
          <a:stretch>
            <a:fillRect/>
          </a:stretch>
        </p:blipFill>
        <p:spPr>
          <a:xfrm>
            <a:off x="7238146" y="4050083"/>
            <a:ext cx="4248826" cy="1117408"/>
          </a:xfrm>
          <a:prstGeom prst="rect">
            <a:avLst/>
          </a:prstGeom>
        </p:spPr>
      </p:pic>
      <p:sp>
        <p:nvSpPr>
          <p:cNvPr id="24580" name="Rectangle 12">
            <a:extLst>
              <a:ext uri="{FF2B5EF4-FFF2-40B4-BE49-F238E27FC236}">
                <a16:creationId xmlns:a16="http://schemas.microsoft.com/office/drawing/2014/main" id="{B435A29B-E369-42C7-8880-ED4CD6BA6452}"/>
              </a:ext>
            </a:extLst>
          </p:cNvPr>
          <p:cNvSpPr>
            <a:spLocks noChangeArrowheads="1"/>
          </p:cNvSpPr>
          <p:nvPr/>
        </p:nvSpPr>
        <p:spPr bwMode="auto">
          <a:xfrm>
            <a:off x="704289" y="2199025"/>
            <a:ext cx="10971773" cy="1541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457200" indent="-360000" eaLnBrk="0" fontAlgn="base" hangingPunct="0">
              <a:lnSpc>
                <a:spcPct val="90000"/>
              </a:lnSpc>
              <a:spcAft>
                <a:spcPts val="600"/>
              </a:spcAft>
              <a:buFont typeface="Arial" charset="0"/>
              <a:buAutoNum type="arabicPeriod"/>
              <a:defRPr/>
            </a:pPr>
            <a:r>
              <a:rPr lang="en-US" altLang="en-US" sz="2200" dirty="0">
                <a:latin typeface="+mn-lt"/>
                <a:cs typeface="+mn-cs"/>
              </a:rPr>
              <a:t>Right click on the barangay shapefile name in the Layers panel and click on </a:t>
            </a:r>
            <a:r>
              <a:rPr lang="en-US" altLang="en-US" sz="2200" i="1" dirty="0">
                <a:latin typeface="+mn-lt"/>
                <a:cs typeface="+mn-cs"/>
              </a:rPr>
              <a:t>Properties…</a:t>
            </a:r>
          </a:p>
          <a:p>
            <a:pPr marL="457200" indent="-360000" eaLnBrk="0" fontAlgn="base" hangingPunct="0">
              <a:lnSpc>
                <a:spcPct val="90000"/>
              </a:lnSpc>
              <a:spcAft>
                <a:spcPts val="600"/>
              </a:spcAft>
              <a:buFont typeface="Arial" charset="0"/>
              <a:buAutoNum type="arabicPeriod"/>
              <a:defRPr/>
            </a:pPr>
            <a:r>
              <a:rPr lang="en-US" altLang="en-US" sz="2200" dirty="0">
                <a:latin typeface="+mn-lt"/>
                <a:cs typeface="+mn-cs"/>
              </a:rPr>
              <a:t>Click on </a:t>
            </a:r>
            <a:r>
              <a:rPr lang="en-US" altLang="en-US" sz="2200" i="1" dirty="0">
                <a:latin typeface="+mn-lt"/>
                <a:cs typeface="+mn-cs"/>
              </a:rPr>
              <a:t>Joins</a:t>
            </a:r>
            <a:r>
              <a:rPr lang="en-US" altLang="en-US" sz="2200" dirty="0">
                <a:latin typeface="+mn-lt"/>
                <a:cs typeface="+mn-cs"/>
              </a:rPr>
              <a:t> from the left menu</a:t>
            </a:r>
          </a:p>
          <a:p>
            <a:pPr marL="457200" indent="-360000" eaLnBrk="0" fontAlgn="base" hangingPunct="0">
              <a:lnSpc>
                <a:spcPct val="90000"/>
              </a:lnSpc>
              <a:spcAft>
                <a:spcPts val="600"/>
              </a:spcAft>
              <a:buFont typeface="Arial" charset="0"/>
              <a:buAutoNum type="arabicPeriod"/>
              <a:defRPr/>
            </a:pPr>
            <a:r>
              <a:rPr lang="en-US" altLang="en-US" sz="2200" dirty="0">
                <a:latin typeface="+mn-lt"/>
                <a:cs typeface="+mn-cs"/>
              </a:rPr>
              <a:t>Click on the « + » button at the bottom of the dialog box</a:t>
            </a:r>
          </a:p>
          <a:p>
            <a:pPr marL="457200" indent="-360000" eaLnBrk="0" fontAlgn="base" hangingPunct="0">
              <a:lnSpc>
                <a:spcPct val="90000"/>
              </a:lnSpc>
              <a:spcAft>
                <a:spcPts val="600"/>
              </a:spcAft>
              <a:buFont typeface="Arial" charset="0"/>
              <a:buAutoNum type="arabicPeriod"/>
              <a:defRPr/>
            </a:pPr>
            <a:r>
              <a:rPr lang="en-US" altLang="en-US" sz="2200" dirty="0">
                <a:latin typeface="+mn-lt"/>
                <a:cs typeface="+mn-cs"/>
              </a:rPr>
              <a:t>In the dialog box that opens, select:</a:t>
            </a:r>
          </a:p>
        </p:txBody>
      </p:sp>
      <p:pic>
        <p:nvPicPr>
          <p:cNvPr id="24583" name="Picture 2">
            <a:extLst>
              <a:ext uri="{FF2B5EF4-FFF2-40B4-BE49-F238E27FC236}">
                <a16:creationId xmlns:a16="http://schemas.microsoft.com/office/drawing/2014/main" id="{8394C5C8-B816-487B-87BC-2F926985D3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12" t="31815" r="92648" b="65050"/>
          <a:stretch>
            <a:fillRect/>
          </a:stretch>
        </p:blipFill>
        <p:spPr bwMode="auto">
          <a:xfrm>
            <a:off x="5179510" y="2582808"/>
            <a:ext cx="929996" cy="387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4" name="Picture 16">
            <a:extLst>
              <a:ext uri="{FF2B5EF4-FFF2-40B4-BE49-F238E27FC236}">
                <a16:creationId xmlns:a16="http://schemas.microsoft.com/office/drawing/2014/main" id="{17365C76-6DF1-4FA4-AA0C-71B2E60AD8E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5882" r="59259" b="17647"/>
          <a:stretch>
            <a:fillRect/>
          </a:stretch>
        </p:blipFill>
        <p:spPr bwMode="auto">
          <a:xfrm>
            <a:off x="7737908" y="2839153"/>
            <a:ext cx="504028" cy="504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12">
            <a:extLst>
              <a:ext uri="{FF2B5EF4-FFF2-40B4-BE49-F238E27FC236}">
                <a16:creationId xmlns:a16="http://schemas.microsoft.com/office/drawing/2014/main" id="{BA76CCC8-F481-4C8D-B2E4-36F930DF23C8}"/>
              </a:ext>
            </a:extLst>
          </p:cNvPr>
          <p:cNvSpPr>
            <a:spLocks noChangeArrowheads="1"/>
          </p:cNvSpPr>
          <p:nvPr/>
        </p:nvSpPr>
        <p:spPr bwMode="auto">
          <a:xfrm>
            <a:off x="705029" y="3746281"/>
            <a:ext cx="6183133" cy="2015936"/>
          </a:xfrm>
          <a:prstGeom prst="rect">
            <a:avLst/>
          </a:prstGeom>
          <a:noFill/>
          <a:ln w="9525">
            <a:noFill/>
            <a:miter lim="800000"/>
            <a:headEnd/>
            <a:tailEnd/>
          </a:ln>
        </p:spPr>
        <p:txBody>
          <a:bodyPr wrap="square">
            <a:spAutoFit/>
          </a:bodyPr>
          <a:lstStyle/>
          <a:p>
            <a:pPr marL="971550" lvl="1" indent="-360000">
              <a:spcAft>
                <a:spcPts val="600"/>
              </a:spcAft>
              <a:buFont typeface="Calibri Light" panose="020F0302020204030204" pitchFamily="34" charset="0"/>
              <a:buAutoNum type="alphaLcPeriod"/>
              <a:defRPr/>
            </a:pPr>
            <a:r>
              <a:rPr lang="en-US" sz="2200" i="1" dirty="0">
                <a:latin typeface="Calibri" panose="020F0502020204030204" pitchFamily="34" charset="0"/>
                <a:cs typeface="Arial" panose="020B0604020202020204" pitchFamily="34" charset="0"/>
              </a:rPr>
              <a:t>Tot_Cases_Bgy_010425—</a:t>
            </a:r>
            <a:r>
              <a:rPr lang="en-US" sz="2200" i="1" dirty="0" err="1">
                <a:latin typeface="Calibri" panose="020F0502020204030204" pitchFamily="34" charset="0"/>
                <a:cs typeface="Arial" panose="020B0604020202020204" pitchFamily="34" charset="0"/>
              </a:rPr>
              <a:t>Tot_Cases_Bgy</a:t>
            </a:r>
            <a:r>
              <a:rPr lang="en-US" sz="2200" i="1" dirty="0">
                <a:latin typeface="Calibri" panose="020F0502020204030204" pitchFamily="34" charset="0"/>
                <a:cs typeface="Arial" panose="020B0604020202020204" pitchFamily="34" charset="0"/>
              </a:rPr>
              <a:t> </a:t>
            </a:r>
            <a:r>
              <a:rPr lang="en-US" sz="2200" dirty="0">
                <a:latin typeface="Calibri" panose="020F0502020204030204" pitchFamily="34" charset="0"/>
                <a:cs typeface="Arial" panose="020B0604020202020204" pitchFamily="34" charset="0"/>
              </a:rPr>
              <a:t>as the Join layer</a:t>
            </a:r>
          </a:p>
          <a:p>
            <a:pPr marL="971550" lvl="1" indent="-360000">
              <a:spcAft>
                <a:spcPts val="600"/>
              </a:spcAft>
              <a:buFont typeface="Calibri Light" panose="020F0302020204030204" pitchFamily="34" charset="0"/>
              <a:buAutoNum type="alphaLcPeriod"/>
              <a:defRPr/>
            </a:pPr>
            <a:r>
              <a:rPr lang="en-US" sz="2200" i="1" dirty="0">
                <a:latin typeface="Calibri" panose="020F0502020204030204" pitchFamily="34" charset="0"/>
                <a:cs typeface="Arial" panose="020B0604020202020204" pitchFamily="34" charset="0"/>
              </a:rPr>
              <a:t>BGY_CODE </a:t>
            </a:r>
            <a:r>
              <a:rPr lang="en-US" sz="2200" dirty="0">
                <a:latin typeface="Calibri" panose="020F0502020204030204" pitchFamily="34" charset="0"/>
                <a:cs typeface="Arial" panose="020B0604020202020204" pitchFamily="34" charset="0"/>
              </a:rPr>
              <a:t>as the Join field</a:t>
            </a:r>
          </a:p>
          <a:p>
            <a:pPr marL="971550" lvl="1" indent="-360000">
              <a:spcAft>
                <a:spcPts val="600"/>
              </a:spcAft>
              <a:buFont typeface="Calibri Light" panose="020F0302020204030204" pitchFamily="34" charset="0"/>
              <a:buAutoNum type="alphaLcPeriod"/>
              <a:defRPr/>
            </a:pPr>
            <a:r>
              <a:rPr lang="en-US" sz="2200" i="1" dirty="0" err="1">
                <a:latin typeface="Calibri" panose="020F0502020204030204" pitchFamily="34" charset="0"/>
                <a:cs typeface="Arial" panose="020B0604020202020204" pitchFamily="34" charset="0"/>
              </a:rPr>
              <a:t>Bgy_Code</a:t>
            </a:r>
            <a:r>
              <a:rPr lang="en-US" sz="2200" i="1" dirty="0">
                <a:latin typeface="Calibri" panose="020F0502020204030204" pitchFamily="34" charset="0"/>
                <a:cs typeface="Arial" panose="020B0604020202020204" pitchFamily="34" charset="0"/>
              </a:rPr>
              <a:t> </a:t>
            </a:r>
            <a:r>
              <a:rPr lang="en-US" sz="2200" dirty="0">
                <a:latin typeface="Calibri" panose="020F0502020204030204" pitchFamily="34" charset="0"/>
                <a:cs typeface="Arial" panose="020B0604020202020204" pitchFamily="34" charset="0"/>
              </a:rPr>
              <a:t>as the Target field in the shapefile</a:t>
            </a:r>
          </a:p>
          <a:p>
            <a:pPr marL="971550" lvl="1" indent="-360000">
              <a:spcAft>
                <a:spcPts val="600"/>
              </a:spcAft>
              <a:buFont typeface="Calibri Light" panose="020F0302020204030204" pitchFamily="34" charset="0"/>
              <a:buAutoNum type="alphaLcPeriod"/>
              <a:defRPr/>
            </a:pPr>
            <a:r>
              <a:rPr lang="fr-CH" sz="2200" dirty="0">
                <a:latin typeface="Calibri" panose="020F0502020204030204" pitchFamily="34" charset="0"/>
                <a:cs typeface="Arial" panose="020B0604020202020204" pitchFamily="34" charset="0"/>
              </a:rPr>
              <a:t> Click </a:t>
            </a:r>
            <a:r>
              <a:rPr lang="fr-CH" sz="2200" i="1" dirty="0">
                <a:latin typeface="Calibri" panose="020F0502020204030204" pitchFamily="34" charset="0"/>
                <a:cs typeface="Arial" panose="020B0604020202020204" pitchFamily="34" charset="0"/>
              </a:rPr>
              <a:t>OK</a:t>
            </a:r>
            <a:r>
              <a:rPr lang="fr-CH" sz="2200" dirty="0">
                <a:latin typeface="Calibri" panose="020F0502020204030204" pitchFamily="34" charset="0"/>
                <a:cs typeface="Arial" panose="020B0604020202020204" pitchFamily="34" charset="0"/>
              </a:rPr>
              <a:t> </a:t>
            </a:r>
            <a:r>
              <a:rPr lang="fr-CH" sz="2200" dirty="0" err="1">
                <a:latin typeface="Calibri" panose="020F0502020204030204" pitchFamily="34" charset="0"/>
                <a:cs typeface="Arial" panose="020B0604020202020204" pitchFamily="34" charset="0"/>
              </a:rPr>
              <a:t>twice</a:t>
            </a:r>
            <a:r>
              <a:rPr lang="fr-CH" sz="2200" dirty="0">
                <a:latin typeface="Calibri" panose="020F0502020204030204" pitchFamily="34" charset="0"/>
                <a:cs typeface="Arial" panose="020B0604020202020204" pitchFamily="34" charset="0"/>
              </a:rPr>
              <a:t>.</a:t>
            </a:r>
            <a:endParaRPr lang="en-US" sz="2200" dirty="0">
              <a:latin typeface="Calibri" panose="020F0502020204030204" pitchFamily="34" charset="0"/>
              <a:cs typeface="Arial" panose="020B0604020202020204" pitchFamily="34" charset="0"/>
            </a:endParaRPr>
          </a:p>
        </p:txBody>
      </p:sp>
      <p:sp>
        <p:nvSpPr>
          <p:cNvPr id="3" name="Rectangle 3">
            <a:extLst>
              <a:ext uri="{FF2B5EF4-FFF2-40B4-BE49-F238E27FC236}">
                <a16:creationId xmlns:a16="http://schemas.microsoft.com/office/drawing/2014/main" id="{03FEF2C1-0357-A67E-DB3D-80D68AA61941}"/>
              </a:ext>
            </a:extLst>
          </p:cNvPr>
          <p:cNvSpPr>
            <a:spLocks noChangeArrowheads="1"/>
          </p:cNvSpPr>
          <p:nvPr/>
        </p:nvSpPr>
        <p:spPr bwMode="auto">
          <a:xfrm>
            <a:off x="1286239" y="1535267"/>
            <a:ext cx="10389823" cy="544689"/>
          </a:xfrm>
          <a:prstGeom prst="rect">
            <a:avLst/>
          </a:prstGeom>
          <a:noFill/>
          <a:ln w="9525">
            <a:noFill/>
            <a:miter lim="800000"/>
            <a:headEnd/>
            <a:tailEnd/>
          </a:ln>
        </p:spPr>
        <p:txBody>
          <a:bodyPr lIns="0" tIns="0" rIns="0" bIns="0"/>
          <a:lstStyle/>
          <a:p>
            <a:pPr>
              <a:lnSpc>
                <a:spcPct val="90000"/>
              </a:lnSpc>
              <a:spcBef>
                <a:spcPct val="20000"/>
              </a:spcBef>
              <a:defRPr/>
            </a:pPr>
            <a:r>
              <a:rPr lang="en-US" altLang="zh-CN" sz="2200" dirty="0">
                <a:cs typeface="Arial" charset="0"/>
              </a:rPr>
              <a:t>This means that we can join the content of the malaria cases table (Excel) to the attribute table of the shapefile</a:t>
            </a:r>
          </a:p>
        </p:txBody>
      </p:sp>
      <p:sp>
        <p:nvSpPr>
          <p:cNvPr id="4" name="AutoShape 32">
            <a:extLst>
              <a:ext uri="{FF2B5EF4-FFF2-40B4-BE49-F238E27FC236}">
                <a16:creationId xmlns:a16="http://schemas.microsoft.com/office/drawing/2014/main" id="{F8FB058B-6A6E-2588-5B36-287AB9528AF9}"/>
              </a:ext>
            </a:extLst>
          </p:cNvPr>
          <p:cNvSpPr>
            <a:spLocks noChangeArrowheads="1"/>
          </p:cNvSpPr>
          <p:nvPr/>
        </p:nvSpPr>
        <p:spPr bwMode="auto">
          <a:xfrm>
            <a:off x="711107" y="1459336"/>
            <a:ext cx="436087" cy="381000"/>
          </a:xfrm>
          <a:prstGeom prst="rightArrow">
            <a:avLst>
              <a:gd name="adj1" fmla="val 50000"/>
              <a:gd name="adj2" fmla="val 53571"/>
            </a:avLst>
          </a:prstGeom>
          <a:solidFill>
            <a:srgbClr val="4F8CB5"/>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pPr>
            <a:endParaRPr lang="en-US" dirty="0"/>
          </a:p>
        </p:txBody>
      </p:sp>
      <p:sp>
        <p:nvSpPr>
          <p:cNvPr id="5" name="Title 1">
            <a:extLst>
              <a:ext uri="{FF2B5EF4-FFF2-40B4-BE49-F238E27FC236}">
                <a16:creationId xmlns:a16="http://schemas.microsoft.com/office/drawing/2014/main" id="{BE0FC4DE-3223-9A00-314E-F8F1E7913931}"/>
              </a:ext>
            </a:extLst>
          </p:cNvPr>
          <p:cNvSpPr txBox="1">
            <a:spLocks/>
          </p:cNvSpPr>
          <p:nvPr/>
        </p:nvSpPr>
        <p:spPr bwMode="auto">
          <a:xfrm>
            <a:off x="0" y="17466"/>
            <a:ext cx="12192000" cy="693737"/>
          </a:xfrm>
          <a:prstGeom prst="rect">
            <a:avLst/>
          </a:prstGeom>
        </p:spPr>
        <p:txBody>
          <a:bodyPr vert="horz" lIns="91440" tIns="45720" rIns="91440" bIns="45720" rtlCol="0" anchor="ctr">
            <a:normAutofit/>
          </a:bodyPr>
          <a:lstStyle>
            <a:defPPr>
              <a:defRPr lang="en-US"/>
            </a:defPPr>
            <a:lvl1pPr algn="ctr" defTabSz="685800">
              <a:lnSpc>
                <a:spcPct val="90000"/>
              </a:lnSpc>
              <a:spcBef>
                <a:spcPct val="0"/>
              </a:spcBef>
              <a:buNone/>
              <a:defRPr sz="3200" b="1">
                <a:solidFill>
                  <a:srgbClr val="002147"/>
                </a:solidFill>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r>
              <a:rPr lang="en-PH" dirty="0"/>
              <a:t>Creating geographic data for the map – Part 1</a:t>
            </a:r>
          </a:p>
        </p:txBody>
      </p:sp>
      <p:sp>
        <p:nvSpPr>
          <p:cNvPr id="6" name="Rectangle 12">
            <a:extLst>
              <a:ext uri="{FF2B5EF4-FFF2-40B4-BE49-F238E27FC236}">
                <a16:creationId xmlns:a16="http://schemas.microsoft.com/office/drawing/2014/main" id="{55DC04A8-08A3-1CDA-7826-751CCD082C9C}"/>
              </a:ext>
            </a:extLst>
          </p:cNvPr>
          <p:cNvSpPr>
            <a:spLocks noChangeArrowheads="1"/>
          </p:cNvSpPr>
          <p:nvPr/>
        </p:nvSpPr>
        <p:spPr bwMode="auto">
          <a:xfrm>
            <a:off x="601266" y="756927"/>
            <a:ext cx="11144563" cy="43088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en-US" sz="2200" b="1" u="sng" dirty="0"/>
              <a:t>Barangay – Link with the number of malaria cases aggregated at barangay level</a:t>
            </a:r>
          </a:p>
        </p:txBody>
      </p:sp>
    </p:spTree>
    <p:extLst>
      <p:ext uri="{BB962C8B-B14F-4D97-AF65-F5344CB8AC3E}">
        <p14:creationId xmlns:p14="http://schemas.microsoft.com/office/powerpoint/2010/main" val="34182315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5" name="Rectangle 12">
            <a:extLst>
              <a:ext uri="{FF2B5EF4-FFF2-40B4-BE49-F238E27FC236}">
                <a16:creationId xmlns:a16="http://schemas.microsoft.com/office/drawing/2014/main" id="{FE4EF54C-5498-4011-848A-6378FBEFBEE3}"/>
              </a:ext>
            </a:extLst>
          </p:cNvPr>
          <p:cNvSpPr>
            <a:spLocks noChangeArrowheads="1"/>
          </p:cNvSpPr>
          <p:nvPr/>
        </p:nvSpPr>
        <p:spPr bwMode="auto">
          <a:xfrm>
            <a:off x="704198" y="1375511"/>
            <a:ext cx="8369300" cy="397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457200" indent="-360000" eaLnBrk="0" fontAlgn="base" hangingPunct="0">
              <a:lnSpc>
                <a:spcPct val="90000"/>
              </a:lnSpc>
              <a:spcAft>
                <a:spcPts val="600"/>
              </a:spcAft>
              <a:buFont typeface="Arial" charset="0"/>
              <a:buAutoNum type="arabicPeriod"/>
              <a:defRPr/>
            </a:pPr>
            <a:r>
              <a:rPr lang="en-US" altLang="en-US" sz="2200" dirty="0">
                <a:latin typeface="+mn-lt"/>
                <a:cs typeface="+mn-cs"/>
              </a:rPr>
              <a:t>Re-open the attribute table of the Barangay boundaries shapefile</a:t>
            </a:r>
          </a:p>
        </p:txBody>
      </p:sp>
      <p:sp>
        <p:nvSpPr>
          <p:cNvPr id="25606" name="Rectangle 12">
            <a:extLst>
              <a:ext uri="{FF2B5EF4-FFF2-40B4-BE49-F238E27FC236}">
                <a16:creationId xmlns:a16="http://schemas.microsoft.com/office/drawing/2014/main" id="{9C78370F-2713-4B22-B8A3-A369F74E2C87}"/>
              </a:ext>
            </a:extLst>
          </p:cNvPr>
          <p:cNvSpPr>
            <a:spLocks noChangeArrowheads="1"/>
          </p:cNvSpPr>
          <p:nvPr/>
        </p:nvSpPr>
        <p:spPr bwMode="auto">
          <a:xfrm>
            <a:off x="1064566" y="1799498"/>
            <a:ext cx="10611497" cy="1388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Calibri" panose="020F0502020204030204" pitchFamily="34" charset="0"/>
                <a:cs typeface="Arial" panose="020B0604020202020204" pitchFamily="34" charset="0"/>
              </a:defRPr>
            </a:lvl1pPr>
            <a:lvl2pPr marL="342900" indent="-22860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457200" lvl="1" indent="-360000" eaLnBrk="0" fontAlgn="base" hangingPunct="0">
              <a:lnSpc>
                <a:spcPct val="90000"/>
              </a:lnSpc>
              <a:spcAft>
                <a:spcPts val="600"/>
              </a:spcAft>
              <a:buFont typeface="Arial" panose="020B0604020202020204" pitchFamily="34" charset="0"/>
              <a:buChar char="•"/>
              <a:defRPr/>
            </a:pPr>
            <a:r>
              <a:rPr lang="en-US" altLang="en-US" sz="2200" dirty="0">
                <a:latin typeface="+mn-lt"/>
                <a:cs typeface="+mn-cs"/>
              </a:rPr>
              <a:t>Notice that the content of the malaria cases table from the Excel file is now included in the shapefile attribute table (last columns)</a:t>
            </a:r>
          </a:p>
          <a:p>
            <a:pPr marL="457200" lvl="1" indent="-360000" eaLnBrk="0" fontAlgn="base" hangingPunct="0">
              <a:lnSpc>
                <a:spcPct val="90000"/>
              </a:lnSpc>
              <a:spcAft>
                <a:spcPts val="600"/>
              </a:spcAft>
              <a:buFont typeface="Arial" panose="020B0604020202020204" pitchFamily="34" charset="0"/>
              <a:buChar char="•"/>
              <a:defRPr/>
            </a:pPr>
            <a:r>
              <a:rPr lang="en-US" altLang="en-US" sz="2200" dirty="0">
                <a:latin typeface="+mn-lt"/>
                <a:cs typeface="+mn-cs"/>
              </a:rPr>
              <a:t>Check that all the Barangays for which cases have been reported contain a value in the attribute table</a:t>
            </a:r>
          </a:p>
        </p:txBody>
      </p:sp>
      <p:grpSp>
        <p:nvGrpSpPr>
          <p:cNvPr id="2" name="Group 1">
            <a:extLst>
              <a:ext uri="{FF2B5EF4-FFF2-40B4-BE49-F238E27FC236}">
                <a16:creationId xmlns:a16="http://schemas.microsoft.com/office/drawing/2014/main" id="{4E3236D2-27DD-A3E1-3FE9-62342D5C00F0}"/>
              </a:ext>
            </a:extLst>
          </p:cNvPr>
          <p:cNvGrpSpPr/>
          <p:nvPr/>
        </p:nvGrpSpPr>
        <p:grpSpPr>
          <a:xfrm>
            <a:off x="2963652" y="3429000"/>
            <a:ext cx="6264696" cy="1990177"/>
            <a:chOff x="2963652" y="3429000"/>
            <a:chExt cx="6264696" cy="1990177"/>
          </a:xfrm>
        </p:grpSpPr>
        <p:pic>
          <p:nvPicPr>
            <p:cNvPr id="3075"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10371" t="16532" r="20620" b="44475"/>
            <a:stretch/>
          </p:blipFill>
          <p:spPr bwMode="auto">
            <a:xfrm>
              <a:off x="2963652" y="3429000"/>
              <a:ext cx="6264696" cy="19901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Rectangle 3">
              <a:extLst>
                <a:ext uri="{FF2B5EF4-FFF2-40B4-BE49-F238E27FC236}">
                  <a16:creationId xmlns:a16="http://schemas.microsoft.com/office/drawing/2014/main" id="{D60BF9FD-52FF-4AE8-98B2-9E37CC365C74}"/>
                </a:ext>
              </a:extLst>
            </p:cNvPr>
            <p:cNvSpPr>
              <a:spLocks noChangeArrowheads="1"/>
            </p:cNvSpPr>
            <p:nvPr/>
          </p:nvSpPr>
          <p:spPr bwMode="auto">
            <a:xfrm rot="20776917">
              <a:off x="3273537" y="4161033"/>
              <a:ext cx="5391150" cy="381000"/>
            </a:xfrm>
            <a:prstGeom prst="rect">
              <a:avLst/>
            </a:prstGeom>
            <a:solidFill>
              <a:schemeClr val="bg1"/>
            </a:solidFill>
            <a:ln w="9525">
              <a:noFill/>
              <a:miter lim="800000"/>
              <a:headEnd/>
              <a:tailEnd/>
            </a:ln>
          </p:spPr>
          <p:txBody>
            <a:bodyPr lIns="0" tIns="0" rIns="0" bIns="0"/>
            <a:lstStyle/>
            <a:p>
              <a:pPr>
                <a:lnSpc>
                  <a:spcPct val="90000"/>
                </a:lnSpc>
                <a:spcBef>
                  <a:spcPct val="20000"/>
                </a:spcBef>
                <a:defRPr/>
              </a:pPr>
              <a:r>
                <a:rPr lang="en-US" altLang="zh-CN" sz="2800" b="1" dirty="0">
                  <a:solidFill>
                    <a:srgbClr val="FF0000"/>
                  </a:solidFill>
                  <a:cs typeface="Arial" charset="0"/>
                </a:rPr>
                <a:t>Layer ready for thematic mapping!</a:t>
              </a:r>
            </a:p>
          </p:txBody>
        </p:sp>
      </p:grpSp>
      <p:sp>
        <p:nvSpPr>
          <p:cNvPr id="3" name="Rectangle 3">
            <a:extLst>
              <a:ext uri="{FF2B5EF4-FFF2-40B4-BE49-F238E27FC236}">
                <a16:creationId xmlns:a16="http://schemas.microsoft.com/office/drawing/2014/main" id="{9555A650-9367-2133-72C4-BA0317AAAE2D}"/>
              </a:ext>
            </a:extLst>
          </p:cNvPr>
          <p:cNvSpPr>
            <a:spLocks noChangeArrowheads="1"/>
          </p:cNvSpPr>
          <p:nvPr/>
        </p:nvSpPr>
        <p:spPr bwMode="auto">
          <a:xfrm>
            <a:off x="2302762" y="5795957"/>
            <a:ext cx="8137525" cy="381000"/>
          </a:xfrm>
          <a:prstGeom prst="rect">
            <a:avLst/>
          </a:prstGeom>
          <a:noFill/>
          <a:ln w="9525">
            <a:noFill/>
            <a:miter lim="800000"/>
            <a:headEnd/>
            <a:tailEnd/>
          </a:ln>
        </p:spPr>
        <p:txBody>
          <a:bodyPr lIns="0" tIns="0" rIns="0" bIns="0"/>
          <a:lstStyle/>
          <a:p>
            <a:pPr>
              <a:lnSpc>
                <a:spcPct val="90000"/>
              </a:lnSpc>
              <a:spcBef>
                <a:spcPct val="20000"/>
              </a:spcBef>
              <a:defRPr/>
            </a:pPr>
            <a:r>
              <a:rPr lang="en-US" altLang="zh-CN" sz="2400" dirty="0">
                <a:cs typeface="Arial" charset="0"/>
              </a:rPr>
              <a:t>Don’t forget to save your project! </a:t>
            </a:r>
          </a:p>
        </p:txBody>
      </p:sp>
      <p:sp>
        <p:nvSpPr>
          <p:cNvPr id="4" name="AutoShape 32">
            <a:extLst>
              <a:ext uri="{FF2B5EF4-FFF2-40B4-BE49-F238E27FC236}">
                <a16:creationId xmlns:a16="http://schemas.microsoft.com/office/drawing/2014/main" id="{D0663B63-9D49-4F8A-7608-37835549B7CE}"/>
              </a:ext>
            </a:extLst>
          </p:cNvPr>
          <p:cNvSpPr>
            <a:spLocks noChangeArrowheads="1"/>
          </p:cNvSpPr>
          <p:nvPr/>
        </p:nvSpPr>
        <p:spPr bwMode="auto">
          <a:xfrm>
            <a:off x="1729672" y="5769224"/>
            <a:ext cx="407139" cy="338441"/>
          </a:xfrm>
          <a:prstGeom prst="rightArrow">
            <a:avLst>
              <a:gd name="adj1" fmla="val 50000"/>
              <a:gd name="adj2" fmla="val 53571"/>
            </a:avLst>
          </a:prstGeom>
          <a:solidFill>
            <a:srgbClr val="4F8CB5"/>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pPr>
            <a:endParaRPr lang="en-US">
              <a:solidFill>
                <a:schemeClr val="tx1"/>
              </a:solidFill>
            </a:endParaRPr>
          </a:p>
        </p:txBody>
      </p:sp>
      <p:sp>
        <p:nvSpPr>
          <p:cNvPr id="5" name="Title 1">
            <a:extLst>
              <a:ext uri="{FF2B5EF4-FFF2-40B4-BE49-F238E27FC236}">
                <a16:creationId xmlns:a16="http://schemas.microsoft.com/office/drawing/2014/main" id="{EDFC078E-1A20-2001-B651-DAF03471F5EC}"/>
              </a:ext>
            </a:extLst>
          </p:cNvPr>
          <p:cNvSpPr txBox="1">
            <a:spLocks/>
          </p:cNvSpPr>
          <p:nvPr/>
        </p:nvSpPr>
        <p:spPr bwMode="auto">
          <a:xfrm>
            <a:off x="0" y="17466"/>
            <a:ext cx="12192000" cy="693737"/>
          </a:xfrm>
          <a:prstGeom prst="rect">
            <a:avLst/>
          </a:prstGeom>
        </p:spPr>
        <p:txBody>
          <a:bodyPr vert="horz" lIns="91440" tIns="45720" rIns="91440" bIns="45720" rtlCol="0" anchor="ctr">
            <a:normAutofit/>
          </a:bodyPr>
          <a:lstStyle>
            <a:defPPr>
              <a:defRPr lang="en-US"/>
            </a:defPPr>
            <a:lvl1pPr algn="ctr" defTabSz="685800">
              <a:lnSpc>
                <a:spcPct val="90000"/>
              </a:lnSpc>
              <a:spcBef>
                <a:spcPct val="0"/>
              </a:spcBef>
              <a:buNone/>
              <a:defRPr sz="3200" b="1">
                <a:solidFill>
                  <a:srgbClr val="002147"/>
                </a:solidFill>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r>
              <a:rPr lang="en-PH" dirty="0"/>
              <a:t>Creating geographic data for the map – Part 1</a:t>
            </a:r>
          </a:p>
        </p:txBody>
      </p:sp>
      <p:sp>
        <p:nvSpPr>
          <p:cNvPr id="6" name="Rectangle 12">
            <a:extLst>
              <a:ext uri="{FF2B5EF4-FFF2-40B4-BE49-F238E27FC236}">
                <a16:creationId xmlns:a16="http://schemas.microsoft.com/office/drawing/2014/main" id="{84C4D3D5-9876-0424-A1D5-7A880720FA3C}"/>
              </a:ext>
            </a:extLst>
          </p:cNvPr>
          <p:cNvSpPr>
            <a:spLocks noChangeArrowheads="1"/>
          </p:cNvSpPr>
          <p:nvPr/>
        </p:nvSpPr>
        <p:spPr bwMode="auto">
          <a:xfrm>
            <a:off x="601266" y="756927"/>
            <a:ext cx="11144563" cy="43088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en-US" sz="2200" b="1" u="sng" dirty="0"/>
              <a:t>Barangay – Link with the number of malaria cases aggregated at barangay level</a:t>
            </a:r>
          </a:p>
        </p:txBody>
      </p:sp>
    </p:spTree>
    <p:extLst>
      <p:ext uri="{BB962C8B-B14F-4D97-AF65-F5344CB8AC3E}">
        <p14:creationId xmlns:p14="http://schemas.microsoft.com/office/powerpoint/2010/main" val="310172694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ESGUID" val="5d77ab39-99b3-4b56-8024-34505d31c567"/>
</p:tagLst>
</file>

<file path=ppt/theme/theme1.xml><?xml version="1.0" encoding="utf-8"?>
<a:theme xmlns:a="http://schemas.openxmlformats.org/drawingml/2006/main" name="MORU Epi">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ORU Epi NEW 4_3 191018.potx" id="{98E674E4-836A-45AF-B6ED-DC325EA403FB}" vid="{9AECCC77-F4DD-49CF-91A4-43ED9B9F4A4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GF_IDN_MORU-HGL_ve1</Template>
  <TotalTime>22477</TotalTime>
  <Words>3438</Words>
  <Application>Microsoft Office PowerPoint</Application>
  <PresentationFormat>Widescreen</PresentationFormat>
  <Paragraphs>299</Paragraphs>
  <Slides>39</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39</vt:i4>
      </vt:variant>
    </vt:vector>
  </HeadingPairs>
  <TitlesOfParts>
    <vt:vector size="45" baseType="lpstr">
      <vt:lpstr>Arial</vt:lpstr>
      <vt:lpstr>Calibri</vt:lpstr>
      <vt:lpstr>Calibri Light</vt:lpstr>
      <vt:lpstr>Courier New</vt:lpstr>
      <vt:lpstr>Symbol</vt:lpstr>
      <vt:lpstr>MORU Epi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Izay Pantanilla</dc:creator>
  <cp:lastModifiedBy>Izay Pantanilla</cp:lastModifiedBy>
  <cp:revision>208</cp:revision>
  <dcterms:created xsi:type="dcterms:W3CDTF">2021-09-02T13:03:17Z</dcterms:created>
  <dcterms:modified xsi:type="dcterms:W3CDTF">2024-06-28T07:30:56Z</dcterms:modified>
</cp:coreProperties>
</file>