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0"/>
  </p:notesMasterIdLst>
  <p:sldIdLst>
    <p:sldId id="278" r:id="rId2"/>
    <p:sldId id="2721" r:id="rId3"/>
    <p:sldId id="2706" r:id="rId4"/>
    <p:sldId id="2707" r:id="rId5"/>
    <p:sldId id="2708" r:id="rId6"/>
    <p:sldId id="369" r:id="rId7"/>
    <p:sldId id="351" r:id="rId8"/>
    <p:sldId id="352" r:id="rId9"/>
    <p:sldId id="371" r:id="rId10"/>
    <p:sldId id="353" r:id="rId11"/>
    <p:sldId id="354" r:id="rId12"/>
    <p:sldId id="355" r:id="rId13"/>
    <p:sldId id="373" r:id="rId14"/>
    <p:sldId id="356" r:id="rId15"/>
    <p:sldId id="357" r:id="rId16"/>
    <p:sldId id="2722" r:id="rId17"/>
    <p:sldId id="358" r:id="rId18"/>
    <p:sldId id="2791" r:id="rId19"/>
    <p:sldId id="376" r:id="rId20"/>
    <p:sldId id="361" r:id="rId21"/>
    <p:sldId id="377" r:id="rId22"/>
    <p:sldId id="2724" r:id="rId23"/>
    <p:sldId id="384" r:id="rId24"/>
    <p:sldId id="2793" r:id="rId25"/>
    <p:sldId id="2725" r:id="rId26"/>
    <p:sldId id="2726" r:id="rId27"/>
    <p:sldId id="2702" r:id="rId28"/>
    <p:sldId id="2701" r:id="rId29"/>
    <p:sldId id="2785" r:id="rId30"/>
    <p:sldId id="2705" r:id="rId31"/>
    <p:sldId id="2786" r:id="rId32"/>
    <p:sldId id="2787" r:id="rId33"/>
    <p:sldId id="2788" r:id="rId34"/>
    <p:sldId id="2789" r:id="rId35"/>
    <p:sldId id="2790" r:id="rId36"/>
    <p:sldId id="2794" r:id="rId37"/>
    <p:sldId id="322" r:id="rId38"/>
    <p:sldId id="2712"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799" userDrawn="1">
          <p15:clr>
            <a:srgbClr val="A4A3A4"/>
          </p15:clr>
        </p15:guide>
        <p15:guide id="4" pos="3840" userDrawn="1">
          <p15:clr>
            <a:srgbClr val="A4A3A4"/>
          </p15:clr>
        </p15:guide>
        <p15:guide id="5" orient="horz" pos="709" userDrawn="1">
          <p15:clr>
            <a:srgbClr val="A4A3A4"/>
          </p15:clr>
        </p15:guide>
        <p15:guide id="7" pos="7355" userDrawn="1">
          <p15:clr>
            <a:srgbClr val="A4A3A4"/>
          </p15:clr>
        </p15:guide>
        <p15:guide id="8" orient="horz" pos="958" userDrawn="1">
          <p15:clr>
            <a:srgbClr val="A4A3A4"/>
          </p15:clr>
        </p15:guide>
        <p15:guide id="9" pos="665" userDrawn="1">
          <p15:clr>
            <a:srgbClr val="A4A3A4"/>
          </p15:clr>
        </p15:guide>
        <p15:guide id="10" pos="4339" userDrawn="1">
          <p15:clr>
            <a:srgbClr val="A4A3A4"/>
          </p15:clr>
        </p15:guide>
        <p15:guide id="11" pos="438"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CB5"/>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6247" autoAdjust="0"/>
  </p:normalViewPr>
  <p:slideViewPr>
    <p:cSldViewPr snapToGrid="0">
      <p:cViewPr varScale="1">
        <p:scale>
          <a:sx n="105" d="100"/>
          <a:sy n="105" d="100"/>
        </p:scale>
        <p:origin x="1008" y="96"/>
      </p:cViewPr>
      <p:guideLst>
        <p:guide pos="325"/>
        <p:guide orient="horz" pos="799"/>
        <p:guide pos="3840"/>
        <p:guide orient="horz" pos="709"/>
        <p:guide pos="7355"/>
        <p:guide orient="horz" pos="958"/>
        <p:guide pos="665"/>
        <p:guide pos="4339"/>
        <p:guide pos="438"/>
        <p:guide orient="horz" pos="2614"/>
      </p:guideLst>
    </p:cSldViewPr>
  </p:slideViewPr>
  <p:notesTextViewPr>
    <p:cViewPr>
      <p:scale>
        <a:sx n="3" d="2"/>
        <a:sy n="3" d="2"/>
      </p:scale>
      <p:origin x="0" y="0"/>
    </p:cViewPr>
  </p:notesTextViewPr>
  <p:sorterViewPr>
    <p:cViewPr>
      <p:scale>
        <a:sx n="125" d="100"/>
        <a:sy n="125" d="100"/>
      </p:scale>
      <p:origin x="0" y="-5004"/>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5: CREATING GOOD THEMATIC MAPS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b="1" dirty="0"/>
          </a:p>
          <a:p>
            <a:pPr algn="l"/>
            <a:r>
              <a:rPr lang="en-US" altLang="en-US" sz="1200" b="1" dirty="0">
                <a:latin typeface="+mn-lt"/>
              </a:rPr>
              <a:t>Exercise 5.C: </a:t>
            </a:r>
            <a:r>
              <a:rPr lang="en-US" sz="1200" b="1" dirty="0">
                <a:latin typeface="+mn-lt"/>
              </a:rPr>
              <a:t>Creating a thematic maps using ArcMap</a:t>
            </a: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BECE40-BA85-4910-A575-5B92A278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dirty="0"/>
          </a:p>
        </p:txBody>
      </p:sp>
      <p:sp>
        <p:nvSpPr>
          <p:cNvPr id="35844" name="Slide Number Placeholder 3">
            <a:extLst>
              <a:ext uri="{FF2B5EF4-FFF2-40B4-BE49-F238E27FC236}">
                <a16:creationId xmlns:a16="http://schemas.microsoft.com/office/drawing/2014/main"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7</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484932-0F1C-4204-93A5-926F60C3F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dirty="0"/>
          </a:p>
        </p:txBody>
      </p:sp>
      <p:sp>
        <p:nvSpPr>
          <p:cNvPr id="36868" name="Slide Number Placeholder 3">
            <a:extLst>
              <a:ext uri="{FF2B5EF4-FFF2-40B4-BE49-F238E27FC236}">
                <a16:creationId xmlns:a16="http://schemas.microsoft.com/office/drawing/2014/main"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202133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BF215967-214B-7559-F1C5-29CAF4120D0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425BEB93-DAC1-6BB6-BC13-66D440D2E4D2}"/>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164DDF9-3BE4-B287-D701-9C8959767B9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3440FAD8-A864-1386-C189-831130F1AAFD}"/>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8C79AA06-11C8-9F8C-40F5-74173089C1C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9B5CA7DA-324A-3705-591F-7A8B1D27C4CF}"/>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4A0C0FAA-9D7A-34B6-B6EA-9FA6DCAA191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B4388E37-CA22-C801-223E-D504BD0992E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7350AF00-78E7-A7C3-4C2B-1F012794D23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18BBEA75-95CC-D2AD-777A-2A426942915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FA462015-8D2E-AE4F-1AA4-7A521CF5891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7E0FE84C-7667-4C0B-E8D1-1B6B3609E3E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71D86433-9D0B-8D1D-2706-AE67791DAC7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E5CF733F-0CCC-55A6-EC1F-73595862A25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healthgeolab.net/DOCUMENTS/Guide_HGLC_Part2_6_1.pdf"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healthgeolab.net/HIS_GEO-ENABLING_COURSE/MODULE_5/EXERCISE_5_C_ArcMap_280624.zip" TargetMode="External"/><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5" Type="http://schemas.openxmlformats.org/officeDocument/2006/relationships/hyperlink" Target="http://www.healthgeolab.net/DOCUMENTS/Guide_HGLC_Part2_6_1.pdf" TargetMode="Externa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s://www.healthgeolab.net/DOCUMENTS/Guide_HGLC_Part2_6_1.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31813"/>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rPr>
              <a:t>Exercise 5.C: </a:t>
            </a:r>
            <a:r>
              <a:rPr lang="en-US" sz="3200" dirty="0">
                <a:latin typeface="+mn-lt"/>
              </a:rPr>
              <a:t>Creating a thematic maps using ArcMap</a:t>
            </a:r>
          </a:p>
          <a:p>
            <a:pPr algn="ctr"/>
            <a:endParaRPr lang="en-US" altLang="en-US" sz="3200" dirty="0">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ODULES\MODULE_5\FIGURES\AM_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884" y="3281103"/>
            <a:ext cx="5360588" cy="2173879"/>
          </a:xfrm>
          <a:prstGeom prst="rect">
            <a:avLst/>
          </a:prstGeom>
          <a:noFill/>
          <a:extLst>
            <a:ext uri="{909E8E84-426E-40DD-AFC4-6F175D3DCCD1}">
              <a14:hiddenFill xmlns:a14="http://schemas.microsoft.com/office/drawing/2010/main">
                <a:solidFill>
                  <a:srgbClr val="FFFFFF"/>
                </a:solidFill>
              </a14:hiddenFill>
            </a:ext>
          </a:extLst>
        </p:spPr>
      </p:pic>
      <p:sp>
        <p:nvSpPr>
          <p:cNvPr id="25605" name="Rectangle 12">
            <a:extLst>
              <a:ext uri="{FF2B5EF4-FFF2-40B4-BE49-F238E27FC236}">
                <a16:creationId xmlns:a16="http://schemas.microsoft.com/office/drawing/2014/main" id="{FE4EF54C-5498-4011-848A-6378FBEFBEE3}"/>
              </a:ext>
            </a:extLst>
          </p:cNvPr>
          <p:cNvSpPr>
            <a:spLocks noChangeArrowheads="1"/>
          </p:cNvSpPr>
          <p:nvPr/>
        </p:nvSpPr>
        <p:spPr bwMode="auto">
          <a:xfrm>
            <a:off x="704231" y="1368795"/>
            <a:ext cx="83693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Re-open the attribute table of the Barangay boundaries shapefile</a:t>
            </a:r>
          </a:p>
        </p:txBody>
      </p:sp>
      <p:sp>
        <p:nvSpPr>
          <p:cNvPr id="25606" name="Rectangle 12">
            <a:extLst>
              <a:ext uri="{FF2B5EF4-FFF2-40B4-BE49-F238E27FC236}">
                <a16:creationId xmlns:a16="http://schemas.microsoft.com/office/drawing/2014/main" id="{9C78370F-2713-4B22-B8A3-A369F74E2C87}"/>
              </a:ext>
            </a:extLst>
          </p:cNvPr>
          <p:cNvSpPr>
            <a:spLocks noChangeArrowheads="1"/>
          </p:cNvSpPr>
          <p:nvPr/>
        </p:nvSpPr>
        <p:spPr bwMode="auto">
          <a:xfrm>
            <a:off x="1066989" y="1801863"/>
            <a:ext cx="10609073"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lvl="1" indent="-360000" eaLnBrk="0" fontAlgn="base" hangingPunct="0">
              <a:lnSpc>
                <a:spcPct val="90000"/>
              </a:lnSpc>
              <a:spcAft>
                <a:spcPts val="600"/>
              </a:spcAft>
              <a:buFont typeface="Arial" panose="020B0604020202020204" pitchFamily="34" charset="0"/>
              <a:buChar char="•"/>
              <a:defRPr/>
            </a:pPr>
            <a:r>
              <a:rPr lang="en-US" altLang="en-US" sz="2200" dirty="0">
                <a:latin typeface="+mn-lt"/>
                <a:cs typeface="+mn-cs"/>
              </a:rPr>
              <a:t>Notice that the content of the malaria cases table from the Excel file is now included in the shapefile attribute table (last columns)</a:t>
            </a:r>
          </a:p>
          <a:p>
            <a:pPr marL="457200" lvl="1" indent="-360000" eaLnBrk="0" fontAlgn="base" hangingPunct="0">
              <a:lnSpc>
                <a:spcPct val="90000"/>
              </a:lnSpc>
              <a:spcAft>
                <a:spcPts val="600"/>
              </a:spcAft>
              <a:buFont typeface="Arial" panose="020B0604020202020204" pitchFamily="34" charset="0"/>
              <a:buChar char="•"/>
              <a:defRPr/>
            </a:pPr>
            <a:r>
              <a:rPr lang="en-US" altLang="en-US" sz="2200" dirty="0">
                <a:latin typeface="+mn-lt"/>
                <a:cs typeface="+mn-cs"/>
              </a:rPr>
              <a:t>Check that all the Barangays for which cases have been reported contain a value in the attribute table</a:t>
            </a:r>
          </a:p>
          <a:p>
            <a:pPr marL="457200" lvl="1" indent="-360000" eaLnBrk="0" fontAlgn="base" hangingPunct="0">
              <a:lnSpc>
                <a:spcPct val="90000"/>
              </a:lnSpc>
              <a:spcAft>
                <a:spcPts val="600"/>
              </a:spcAft>
              <a:buFont typeface="Arial" panose="020B0604020202020204" pitchFamily="34" charset="0"/>
              <a:buChar char="•"/>
              <a:defRPr/>
            </a:pPr>
            <a:endParaRPr lang="en-US" altLang="en-US" sz="2200" dirty="0">
              <a:latin typeface="+mn-lt"/>
              <a:cs typeface="+mn-cs"/>
            </a:endParaRPr>
          </a:p>
        </p:txBody>
      </p:sp>
      <p:sp>
        <p:nvSpPr>
          <p:cNvPr id="15" name="Rectangle 3">
            <a:extLst>
              <a:ext uri="{FF2B5EF4-FFF2-40B4-BE49-F238E27FC236}">
                <a16:creationId xmlns:a16="http://schemas.microsoft.com/office/drawing/2014/main" id="{F8F78596-E4C8-4FC0-B727-10B218D635C4}"/>
              </a:ext>
            </a:extLst>
          </p:cNvPr>
          <p:cNvSpPr>
            <a:spLocks noChangeArrowheads="1"/>
          </p:cNvSpPr>
          <p:nvPr/>
        </p:nvSpPr>
        <p:spPr bwMode="auto">
          <a:xfrm>
            <a:off x="2302762" y="5795957"/>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cs typeface="Arial" charset="0"/>
              </a:rPr>
              <a:t>Don’t forget to save your project! </a:t>
            </a:r>
          </a:p>
        </p:txBody>
      </p:sp>
      <p:sp>
        <p:nvSpPr>
          <p:cNvPr id="19" name="Rectangle 3">
            <a:extLst>
              <a:ext uri="{FF2B5EF4-FFF2-40B4-BE49-F238E27FC236}">
                <a16:creationId xmlns:a16="http://schemas.microsoft.com/office/drawing/2014/main" id="{D60BF9FD-52FF-4AE8-98B2-9E37CC365C74}"/>
              </a:ext>
            </a:extLst>
          </p:cNvPr>
          <p:cNvSpPr>
            <a:spLocks noChangeArrowheads="1"/>
          </p:cNvSpPr>
          <p:nvPr/>
        </p:nvSpPr>
        <p:spPr bwMode="auto">
          <a:xfrm rot="20776917">
            <a:off x="3697991" y="4216993"/>
            <a:ext cx="5391150" cy="381000"/>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cs typeface="Arial" charset="0"/>
              </a:rPr>
              <a:t>Layer ready for thematic mapping!</a:t>
            </a:r>
          </a:p>
        </p:txBody>
      </p:sp>
      <p:sp>
        <p:nvSpPr>
          <p:cNvPr id="2" name="Title 1">
            <a:extLst>
              <a:ext uri="{FF2B5EF4-FFF2-40B4-BE49-F238E27FC236}">
                <a16:creationId xmlns:a16="http://schemas.microsoft.com/office/drawing/2014/main" id="{C82D9A70-8554-F62B-A5F6-09970787359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4" name="AutoShape 32">
            <a:extLst>
              <a:ext uri="{FF2B5EF4-FFF2-40B4-BE49-F238E27FC236}">
                <a16:creationId xmlns:a16="http://schemas.microsoft.com/office/drawing/2014/main" id="{E958A712-4ACF-B6B5-47A2-CCB686C51A49}"/>
              </a:ext>
            </a:extLst>
          </p:cNvPr>
          <p:cNvSpPr>
            <a:spLocks noChangeArrowheads="1"/>
          </p:cNvSpPr>
          <p:nvPr/>
        </p:nvSpPr>
        <p:spPr bwMode="auto">
          <a:xfrm>
            <a:off x="1729672" y="5769224"/>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5" name="Rectangle 12">
            <a:extLst>
              <a:ext uri="{FF2B5EF4-FFF2-40B4-BE49-F238E27FC236}">
                <a16:creationId xmlns:a16="http://schemas.microsoft.com/office/drawing/2014/main" id="{89FAA6F3-5F8D-314C-F2B8-A90944833C49}"/>
              </a:ext>
            </a:extLst>
          </p:cNvPr>
          <p:cNvSpPr>
            <a:spLocks noChangeArrowheads="1"/>
          </p:cNvSpPr>
          <p:nvPr/>
        </p:nvSpPr>
        <p:spPr bwMode="auto">
          <a:xfrm>
            <a:off x="603215" y="787615"/>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Tree>
    <p:extLst>
      <p:ext uri="{BB962C8B-B14F-4D97-AF65-F5344CB8AC3E}">
        <p14:creationId xmlns:p14="http://schemas.microsoft.com/office/powerpoint/2010/main" val="310172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14">
            <a:extLst>
              <a:ext uri="{FF2B5EF4-FFF2-40B4-BE49-F238E27FC236}">
                <a16:creationId xmlns:a16="http://schemas.microsoft.com/office/drawing/2014/main" id="{4EE1C356-43F7-4A69-981A-2C785BFE9B55}"/>
              </a:ext>
            </a:extLst>
          </p:cNvPr>
          <p:cNvSpPr>
            <a:spLocks noChangeArrowheads="1"/>
          </p:cNvSpPr>
          <p:nvPr/>
        </p:nvSpPr>
        <p:spPr bwMode="auto">
          <a:xfrm>
            <a:off x="1070803" y="4408829"/>
            <a:ext cx="5675387" cy="11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fr-CH" altLang="zh-CN" sz="2200" dirty="0">
                <a:latin typeface="+mn-lt"/>
                <a:cs typeface="+mn-cs"/>
              </a:rPr>
              <a:t>Do </a:t>
            </a:r>
            <a:r>
              <a:rPr lang="fr-CH" altLang="zh-CN" sz="2200" dirty="0" err="1">
                <a:latin typeface="+mn-lt"/>
                <a:cs typeface="+mn-cs"/>
              </a:rPr>
              <a:t>we</a:t>
            </a:r>
            <a:r>
              <a:rPr lang="fr-CH" altLang="zh-CN" sz="2200" dirty="0">
                <a:latin typeface="+mn-lt"/>
                <a:cs typeface="+mn-cs"/>
              </a:rPr>
              <a:t> have the unique identifier?</a:t>
            </a:r>
            <a:endParaRPr lang="en-US" altLang="zh-CN" sz="2200" dirty="0">
              <a:latin typeface="+mn-lt"/>
              <a:cs typeface="+mn-cs"/>
            </a:endParaRP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Is there a value in the TOT_CASES column for each health facility in the Excel file?</a:t>
            </a:r>
          </a:p>
        </p:txBody>
      </p:sp>
      <p:sp>
        <p:nvSpPr>
          <p:cNvPr id="30729" name="Rectangle 12">
            <a:extLst>
              <a:ext uri="{FF2B5EF4-FFF2-40B4-BE49-F238E27FC236}">
                <a16:creationId xmlns:a16="http://schemas.microsoft.com/office/drawing/2014/main" id="{3A7FA6A9-4E06-4AF2-BD9A-77044800B09B}"/>
              </a:ext>
            </a:extLst>
          </p:cNvPr>
          <p:cNvSpPr>
            <a:spLocks noChangeArrowheads="1"/>
          </p:cNvSpPr>
          <p:nvPr/>
        </p:nvSpPr>
        <p:spPr bwMode="auto">
          <a:xfrm>
            <a:off x="591973" y="782719"/>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
        <p:nvSpPr>
          <p:cNvPr id="12" name="Rectangle 14">
            <a:extLst>
              <a:ext uri="{FF2B5EF4-FFF2-40B4-BE49-F238E27FC236}">
                <a16:creationId xmlns:a16="http://schemas.microsoft.com/office/drawing/2014/main" id="{39849398-4143-4B9C-88EB-3B908417D61E}"/>
              </a:ext>
            </a:extLst>
          </p:cNvPr>
          <p:cNvSpPr>
            <a:spLocks noChangeArrowheads="1"/>
          </p:cNvSpPr>
          <p:nvPr/>
        </p:nvSpPr>
        <p:spPr bwMode="auto">
          <a:xfrm>
            <a:off x="708816" y="3332978"/>
            <a:ext cx="574577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lnSpc>
                <a:spcPct val="90000"/>
              </a:lnSpc>
              <a:spcBef>
                <a:spcPct val="20000"/>
              </a:spcBef>
              <a:spcAft>
                <a:spcPts val="600"/>
              </a:spcAft>
              <a:buFont typeface="+mj-lt"/>
              <a:buAutoNum type="arabicPeriod" startAt="4"/>
            </a:pPr>
            <a:r>
              <a:rPr lang="en-US" altLang="zh-CN" sz="2200" dirty="0">
                <a:latin typeface="+mn-lt"/>
              </a:rPr>
              <a:t>Open the attribute table of the Excel file </a:t>
            </a:r>
            <a:r>
              <a:rPr lang="en-US" altLang="zh-CN" sz="2200" dirty="0"/>
              <a:t>you just added </a:t>
            </a:r>
            <a:r>
              <a:rPr lang="en-US" altLang="zh-CN" sz="2200" dirty="0">
                <a:latin typeface="+mn-lt"/>
              </a:rPr>
              <a:t>and Health facility shapefile and compare the two tables.</a:t>
            </a:r>
          </a:p>
        </p:txBody>
      </p:sp>
      <p:sp>
        <p:nvSpPr>
          <p:cNvPr id="15"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04290" y="1379953"/>
            <a:ext cx="10971772" cy="1772793"/>
          </a:xfrm>
          <a:prstGeom prst="rect">
            <a:avLst/>
          </a:prstGeom>
          <a:noFill/>
          <a:ln w="9525">
            <a:noFill/>
            <a:miter lim="800000"/>
            <a:headEnd/>
            <a:tailEnd/>
          </a:ln>
        </p:spPr>
        <p:txBody>
          <a:bodyPr wrap="square">
            <a:spAutoFit/>
          </a:bodyPr>
          <a:lstStyle/>
          <a:p>
            <a:pPr marL="457200" indent="-360000" eaLnBrk="0" fontAlgn="base" hangingPunct="0">
              <a:lnSpc>
                <a:spcPct val="90000"/>
              </a:lnSpc>
              <a:spcAft>
                <a:spcPts val="1800"/>
              </a:spcAft>
              <a:buFont typeface="Arial" charset="0"/>
              <a:buAutoNum type="arabicPeriod"/>
              <a:defRPr/>
            </a:pPr>
            <a:r>
              <a:rPr lang="en-US" sz="2200" dirty="0"/>
              <a:t>Click the </a:t>
            </a:r>
            <a:r>
              <a:rPr lang="en-US" sz="2200" i="1" dirty="0"/>
              <a:t>Add Data </a:t>
            </a:r>
            <a:r>
              <a:rPr lang="en-US" sz="2200" dirty="0"/>
              <a:t>button</a:t>
            </a:r>
          </a:p>
          <a:p>
            <a:pPr marL="457200" indent="-360000" eaLnBrk="0" fontAlgn="base" hangingPunct="0">
              <a:lnSpc>
                <a:spcPct val="90000"/>
              </a:lnSpc>
              <a:spcAft>
                <a:spcPts val="1800"/>
              </a:spcAft>
              <a:buFont typeface="Arial" charset="0"/>
              <a:buAutoNum type="arabicPeriod"/>
              <a:defRPr/>
            </a:pPr>
            <a:r>
              <a:rPr lang="en-US" sz="2200" dirty="0"/>
              <a:t>You will use the </a:t>
            </a:r>
            <a:r>
              <a:rPr lang="en-US" altLang="en-US" sz="2200" b="1" dirty="0"/>
              <a:t>Tot_Cases_HF_010425.xls</a:t>
            </a:r>
            <a:r>
              <a:rPr lang="en-US" sz="2200" b="1" dirty="0"/>
              <a:t> </a:t>
            </a:r>
            <a:r>
              <a:rPr lang="en-US" sz="2200" dirty="0"/>
              <a:t>file you created in Exercise 5.A. Browse to its location on your computer.</a:t>
            </a:r>
          </a:p>
          <a:p>
            <a:pPr marL="457200" indent="-360000" eaLnBrk="0" fontAlgn="base" hangingPunct="0">
              <a:lnSpc>
                <a:spcPct val="90000"/>
              </a:lnSpc>
              <a:spcAft>
                <a:spcPts val="1800"/>
              </a:spcAft>
              <a:buFont typeface="Arial" charset="0"/>
              <a:buAutoNum type="arabicPeriod"/>
              <a:defRPr/>
            </a:pPr>
            <a:r>
              <a:rPr lang="en-US" sz="2200" dirty="0"/>
              <a:t>Double-click on the </a:t>
            </a:r>
            <a:r>
              <a:rPr lang="en-US" altLang="en-US" sz="2200" b="1" dirty="0"/>
              <a:t>Tot_Cases_HF_010425.xls </a:t>
            </a:r>
            <a:r>
              <a:rPr lang="en-US" altLang="en-US" sz="2200" dirty="0"/>
              <a:t>file. Select ‘</a:t>
            </a:r>
            <a:r>
              <a:rPr lang="en-US" altLang="en-US" sz="2200" i="1" dirty="0" err="1"/>
              <a:t>Tot_Cases_HF</a:t>
            </a:r>
            <a:r>
              <a:rPr lang="en-US" altLang="en-US" sz="2200" i="1" dirty="0"/>
              <a:t>$</a:t>
            </a:r>
            <a:r>
              <a:rPr lang="en-US" altLang="en-US" sz="2200" dirty="0"/>
              <a:t>’</a:t>
            </a:r>
            <a:r>
              <a:rPr lang="en-US" sz="2200" dirty="0"/>
              <a:t> and click </a:t>
            </a:r>
            <a:r>
              <a:rPr lang="en-US" sz="2200" i="1" dirty="0"/>
              <a:t>Add</a:t>
            </a:r>
            <a:r>
              <a:rPr lang="en-US" sz="2200" dirty="0"/>
              <a:t>.</a:t>
            </a:r>
            <a:endParaRPr lang="fr-CH" sz="2200" dirty="0"/>
          </a:p>
        </p:txBody>
      </p:sp>
      <p:pic>
        <p:nvPicPr>
          <p:cNvPr id="10" name="Picture 2" descr="D:\MODULES\MODULE_5\FIGURES\Add_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628" y="1305174"/>
            <a:ext cx="561662" cy="432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MODULES\MODULE_5\FIGURES\AM_08.jpg"/>
          <p:cNvPicPr>
            <a:picLocks noChangeAspect="1" noChangeArrowheads="1"/>
          </p:cNvPicPr>
          <p:nvPr/>
        </p:nvPicPr>
        <p:blipFill rotWithShape="1">
          <a:blip r:embed="rId4">
            <a:extLst>
              <a:ext uri="{28A0092B-C50C-407E-A947-70E740481C1C}">
                <a14:useLocalDpi xmlns:a14="http://schemas.microsoft.com/office/drawing/2010/main" val="0"/>
              </a:ext>
            </a:extLst>
          </a:blip>
          <a:srcRect r="22634"/>
          <a:stretch/>
        </p:blipFill>
        <p:spPr bwMode="auto">
          <a:xfrm>
            <a:off x="7031599" y="3482839"/>
            <a:ext cx="3664062" cy="192828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MODULES\MODULE_5\FIGURES\AM_09.jpg"/>
          <p:cNvPicPr>
            <a:picLocks noChangeAspect="1" noChangeArrowheads="1"/>
          </p:cNvPicPr>
          <p:nvPr/>
        </p:nvPicPr>
        <p:blipFill rotWithShape="1">
          <a:blip r:embed="rId5">
            <a:extLst>
              <a:ext uri="{28A0092B-C50C-407E-A947-70E740481C1C}">
                <a14:useLocalDpi xmlns:a14="http://schemas.microsoft.com/office/drawing/2010/main" val="0"/>
              </a:ext>
            </a:extLst>
          </a:blip>
          <a:srcRect r="48940"/>
          <a:stretch/>
        </p:blipFill>
        <p:spPr bwMode="auto">
          <a:xfrm>
            <a:off x="9067140" y="4232856"/>
            <a:ext cx="2559480" cy="2040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895331-BF85-9054-9C0D-D6885D6590F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Tree>
    <p:extLst>
      <p:ext uri="{BB962C8B-B14F-4D97-AF65-F5344CB8AC3E}">
        <p14:creationId xmlns:p14="http://schemas.microsoft.com/office/powerpoint/2010/main" val="192779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2">
            <a:extLst>
              <a:ext uri="{FF2B5EF4-FFF2-40B4-BE49-F238E27FC236}">
                <a16:creationId xmlns:a16="http://schemas.microsoft.com/office/drawing/2014/main" id="{A868EE95-FC1E-463D-BFB8-42100560FE7F}"/>
              </a:ext>
            </a:extLst>
          </p:cNvPr>
          <p:cNvSpPr>
            <a:spLocks noChangeArrowheads="1"/>
          </p:cNvSpPr>
          <p:nvPr/>
        </p:nvSpPr>
        <p:spPr bwMode="auto">
          <a:xfrm>
            <a:off x="710161" y="2269706"/>
            <a:ext cx="10965902" cy="116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Right-click on the health facility shapefile name in the </a:t>
            </a:r>
            <a:r>
              <a:rPr lang="en-US" altLang="en-US" sz="2200" dirty="0" err="1">
                <a:latin typeface="+mn-lt"/>
                <a:cs typeface="+mn-cs"/>
              </a:rPr>
              <a:t>ToC</a:t>
            </a:r>
            <a:r>
              <a:rPr lang="en-US" altLang="en-US" sz="2200" dirty="0">
                <a:latin typeface="+mn-lt"/>
                <a:cs typeface="+mn-cs"/>
              </a:rPr>
              <a:t> and click on </a:t>
            </a:r>
            <a:r>
              <a:rPr lang="en-US" altLang="en-US" sz="2200" i="1"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the </a:t>
            </a:r>
            <a:r>
              <a:rPr lang="en-US" altLang="en-US" sz="2200" i="1" dirty="0">
                <a:latin typeface="+mn-lt"/>
                <a:cs typeface="+mn-cs"/>
              </a:rPr>
              <a:t>Joins &amp; Relates </a:t>
            </a:r>
            <a:r>
              <a:rPr lang="en-US" altLang="en-US" sz="2200" dirty="0">
                <a:latin typeface="+mn-lt"/>
                <a:cs typeface="+mn-cs"/>
              </a:rPr>
              <a:t>tab in the dialog box that opens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the </a:t>
            </a:r>
            <a:r>
              <a:rPr lang="en-US" altLang="en-US" sz="2200" i="1" dirty="0">
                <a:latin typeface="+mn-lt"/>
                <a:cs typeface="+mn-cs"/>
              </a:rPr>
              <a:t>Add</a:t>
            </a:r>
            <a:r>
              <a:rPr lang="en-US" altLang="en-US" sz="2200" dirty="0">
                <a:latin typeface="+mn-lt"/>
                <a:cs typeface="+mn-cs"/>
              </a:rPr>
              <a:t> button in the Joins section</a:t>
            </a:r>
          </a:p>
        </p:txBody>
      </p:sp>
      <p:sp>
        <p:nvSpPr>
          <p:cNvPr id="16" name="Rectangle 3">
            <a:extLst>
              <a:ext uri="{FF2B5EF4-FFF2-40B4-BE49-F238E27FC236}">
                <a16:creationId xmlns:a16="http://schemas.microsoft.com/office/drawing/2014/main" id="{C39497BA-74E9-44F0-885E-6620A516CF6A}"/>
              </a:ext>
            </a:extLst>
          </p:cNvPr>
          <p:cNvSpPr>
            <a:spLocks noChangeArrowheads="1"/>
          </p:cNvSpPr>
          <p:nvPr/>
        </p:nvSpPr>
        <p:spPr bwMode="auto">
          <a:xfrm>
            <a:off x="1313237" y="1428716"/>
            <a:ext cx="10362826"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We can join the content of the </a:t>
            </a:r>
            <a:r>
              <a:rPr lang="en-US" altLang="zh-CN" sz="2200" dirty="0"/>
              <a:t>malaria cases table (Excel) to the attribute table of the shapefile</a:t>
            </a:r>
            <a:endParaRPr lang="en-US" altLang="zh-CN" sz="2200" dirty="0">
              <a:cs typeface="Arial" charset="0"/>
            </a:endParaRPr>
          </a:p>
        </p:txBody>
      </p:sp>
      <p:grpSp>
        <p:nvGrpSpPr>
          <p:cNvPr id="6" name="Group 5">
            <a:extLst>
              <a:ext uri="{FF2B5EF4-FFF2-40B4-BE49-F238E27FC236}">
                <a16:creationId xmlns:a16="http://schemas.microsoft.com/office/drawing/2014/main" id="{B447E272-2138-50F9-26D8-7A711F699B09}"/>
              </a:ext>
            </a:extLst>
          </p:cNvPr>
          <p:cNvGrpSpPr/>
          <p:nvPr/>
        </p:nvGrpSpPr>
        <p:grpSpPr>
          <a:xfrm>
            <a:off x="3365109" y="3512456"/>
            <a:ext cx="5954092" cy="1881174"/>
            <a:chOff x="3365109" y="3324191"/>
            <a:chExt cx="5954092" cy="1881174"/>
          </a:xfrm>
        </p:grpSpPr>
        <p:pic>
          <p:nvPicPr>
            <p:cNvPr id="21" name="Picture 3" descr="D:\MODULES\MODULE_5\FIGURES\AM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109" y="3324191"/>
              <a:ext cx="5954092" cy="188117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229617" y="3628166"/>
              <a:ext cx="864096"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85506" y="4358516"/>
              <a:ext cx="92038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ABA6BA9-1070-6802-7F28-9711A7EA11E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3" name="AutoShape 32">
            <a:extLst>
              <a:ext uri="{FF2B5EF4-FFF2-40B4-BE49-F238E27FC236}">
                <a16:creationId xmlns:a16="http://schemas.microsoft.com/office/drawing/2014/main" id="{97B2B95C-2FBE-9359-80D0-4E21965E7AF8}"/>
              </a:ext>
            </a:extLst>
          </p:cNvPr>
          <p:cNvSpPr>
            <a:spLocks noChangeArrowheads="1"/>
          </p:cNvSpPr>
          <p:nvPr/>
        </p:nvSpPr>
        <p:spPr bwMode="auto">
          <a:xfrm>
            <a:off x="711107" y="1342795"/>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Rectangle 3">
            <a:extLst>
              <a:ext uri="{FF2B5EF4-FFF2-40B4-BE49-F238E27FC236}">
                <a16:creationId xmlns:a16="http://schemas.microsoft.com/office/drawing/2014/main" id="{208469CE-5FFF-3104-B256-02827E364484}"/>
              </a:ext>
            </a:extLst>
          </p:cNvPr>
          <p:cNvSpPr>
            <a:spLocks noChangeArrowheads="1"/>
          </p:cNvSpPr>
          <p:nvPr/>
        </p:nvSpPr>
        <p:spPr bwMode="auto">
          <a:xfrm>
            <a:off x="1063620" y="5649374"/>
            <a:ext cx="8596202" cy="360040"/>
          </a:xfrm>
          <a:prstGeom prst="rect">
            <a:avLst/>
          </a:prstGeom>
          <a:noFill/>
          <a:ln w="9525">
            <a:noFill/>
            <a:miter lim="800000"/>
            <a:headEnd/>
            <a:tailEnd/>
          </a:ln>
        </p:spPr>
        <p:txBody>
          <a:bodyPr lIns="0" tIns="0" rIns="0" bIns="0"/>
          <a:lstStyle/>
          <a:p>
            <a:pPr marL="457200" indent="-360000" eaLnBrk="0" fontAlgn="base" hangingPunct="0">
              <a:lnSpc>
                <a:spcPct val="90000"/>
              </a:lnSpc>
              <a:spcAft>
                <a:spcPts val="600"/>
              </a:spcAft>
              <a:buFont typeface="Arial" panose="020B0604020202020204" pitchFamily="34" charset="0"/>
              <a:buChar char="•"/>
              <a:defRPr/>
            </a:pPr>
            <a:r>
              <a:rPr lang="en-US" altLang="zh-CN" sz="2200" dirty="0"/>
              <a:t>You can also right-click on the layer, select </a:t>
            </a:r>
            <a:r>
              <a:rPr lang="en-US" altLang="zh-CN" sz="2200" i="1" dirty="0"/>
              <a:t>Joins &amp; Relates </a:t>
            </a:r>
            <a:r>
              <a:rPr lang="en-US" altLang="zh-CN" sz="2200" dirty="0"/>
              <a:t>&gt; </a:t>
            </a:r>
            <a:r>
              <a:rPr lang="en-US" altLang="zh-CN" sz="2200" i="1" dirty="0"/>
              <a:t>Join…</a:t>
            </a:r>
          </a:p>
        </p:txBody>
      </p:sp>
      <p:sp>
        <p:nvSpPr>
          <p:cNvPr id="4" name="Rectangle 12">
            <a:extLst>
              <a:ext uri="{FF2B5EF4-FFF2-40B4-BE49-F238E27FC236}">
                <a16:creationId xmlns:a16="http://schemas.microsoft.com/office/drawing/2014/main" id="{42266F95-F94E-8870-BF3A-9C8CAB1A5DC0}"/>
              </a:ext>
            </a:extLst>
          </p:cNvPr>
          <p:cNvSpPr>
            <a:spLocks noChangeArrowheads="1"/>
          </p:cNvSpPr>
          <p:nvPr/>
        </p:nvSpPr>
        <p:spPr bwMode="auto">
          <a:xfrm>
            <a:off x="591973" y="782719"/>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164239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62503F-604F-5E9E-E467-5BCED09ABDA6}"/>
              </a:ext>
            </a:extLst>
          </p:cNvPr>
          <p:cNvPicPr>
            <a:picLocks noChangeAspect="1"/>
          </p:cNvPicPr>
          <p:nvPr/>
        </p:nvPicPr>
        <p:blipFill>
          <a:blip r:embed="rId2"/>
          <a:stretch>
            <a:fillRect/>
          </a:stretch>
        </p:blipFill>
        <p:spPr>
          <a:xfrm>
            <a:off x="7553567" y="1930833"/>
            <a:ext cx="3605755" cy="2950163"/>
          </a:xfrm>
          <a:prstGeom prst="rect">
            <a:avLst/>
          </a:prstGeom>
        </p:spPr>
      </p:pic>
      <p:sp>
        <p:nvSpPr>
          <p:cNvPr id="14" name="Rectangle 3">
            <a:extLst>
              <a:ext uri="{FF2B5EF4-FFF2-40B4-BE49-F238E27FC236}">
                <a16:creationId xmlns:a16="http://schemas.microsoft.com/office/drawing/2014/main" id="{3F032C4D-46D2-48C8-9AB3-96D9E5ABFDC7}"/>
              </a:ext>
            </a:extLst>
          </p:cNvPr>
          <p:cNvSpPr>
            <a:spLocks noChangeArrowheads="1"/>
          </p:cNvSpPr>
          <p:nvPr/>
        </p:nvSpPr>
        <p:spPr bwMode="auto">
          <a:xfrm>
            <a:off x="2520487" y="5452628"/>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sp>
        <p:nvSpPr>
          <p:cNvPr id="13" name="Rectangle 12">
            <a:extLst>
              <a:ext uri="{FF2B5EF4-FFF2-40B4-BE49-F238E27FC236}">
                <a16:creationId xmlns:a16="http://schemas.microsoft.com/office/drawing/2014/main" id="{B435A29B-E369-42C7-8880-ED4CD6BA6452}"/>
              </a:ext>
            </a:extLst>
          </p:cNvPr>
          <p:cNvSpPr>
            <a:spLocks noChangeArrowheads="1"/>
          </p:cNvSpPr>
          <p:nvPr/>
        </p:nvSpPr>
        <p:spPr bwMode="auto">
          <a:xfrm>
            <a:off x="708690" y="1356776"/>
            <a:ext cx="8370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4"/>
            </a:pPr>
            <a:r>
              <a:rPr lang="en-US" altLang="en-US" sz="2200" dirty="0">
                <a:latin typeface="+mn-lt"/>
              </a:rPr>
              <a:t>In the dialog box that opens select:</a:t>
            </a:r>
          </a:p>
        </p:txBody>
      </p:sp>
      <p:sp>
        <p:nvSpPr>
          <p:cNvPr id="17" name="Rectangle 12">
            <a:extLst>
              <a:ext uri="{FF2B5EF4-FFF2-40B4-BE49-F238E27FC236}">
                <a16:creationId xmlns:a16="http://schemas.microsoft.com/office/drawing/2014/main" id="{BA76CCC8-F481-4C8D-B2E4-36F930DF23C8}"/>
              </a:ext>
            </a:extLst>
          </p:cNvPr>
          <p:cNvSpPr>
            <a:spLocks noChangeArrowheads="1"/>
          </p:cNvSpPr>
          <p:nvPr/>
        </p:nvSpPr>
        <p:spPr bwMode="auto">
          <a:xfrm>
            <a:off x="708689" y="1772453"/>
            <a:ext cx="6179473" cy="3108543"/>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HF_ID </a:t>
            </a:r>
            <a:r>
              <a:rPr lang="en-US" sz="2200" dirty="0">
                <a:latin typeface="Calibri" panose="020F0502020204030204" pitchFamily="34" charset="0"/>
                <a:cs typeface="Arial" panose="020B0604020202020204" pitchFamily="34" charset="0"/>
              </a:rPr>
              <a:t>as the field in the layer that the join will be based on (1)</a:t>
            </a:r>
          </a:p>
          <a:p>
            <a:pPr marL="971550" lvl="1" indent="-360000">
              <a:spcAft>
                <a:spcPts val="600"/>
              </a:spcAft>
              <a:buFont typeface="Calibri Light" panose="020F0302020204030204" pitchFamily="34" charset="0"/>
              <a:buAutoNum type="alphaLcPeriod"/>
              <a:defRPr/>
            </a:pPr>
            <a:r>
              <a:rPr lang="en-US" sz="2200" dirty="0">
                <a:latin typeface="Calibri" panose="020F0502020204030204" pitchFamily="34" charset="0"/>
                <a:cs typeface="Arial" panose="020B0604020202020204" pitchFamily="34" charset="0"/>
              </a:rPr>
              <a:t>‘</a:t>
            </a:r>
            <a:r>
              <a:rPr lang="en-US" sz="2200" i="1" dirty="0" err="1">
                <a:latin typeface="Calibri" panose="020F0502020204030204" pitchFamily="34" charset="0"/>
                <a:cs typeface="Arial" panose="020B0604020202020204" pitchFamily="34" charset="0"/>
              </a:rPr>
              <a:t>Tot_Cases_HF</a:t>
            </a:r>
            <a:r>
              <a:rPr lang="en-US" sz="2200" i="1" dirty="0">
                <a:latin typeface="Calibri" panose="020F0502020204030204" pitchFamily="34" charset="0"/>
                <a:cs typeface="Arial" panose="020B0604020202020204" pitchFamily="34" charset="0"/>
              </a:rPr>
              <a:t>$</a:t>
            </a:r>
            <a:r>
              <a:rPr lang="en-US" sz="2200" dirty="0">
                <a:latin typeface="Calibri" panose="020F0502020204030204" pitchFamily="34" charset="0"/>
                <a:cs typeface="Arial" panose="020B0604020202020204" pitchFamily="34" charset="0"/>
              </a:rPr>
              <a:t>’ as the table to join to the layer (2)</a:t>
            </a:r>
          </a:p>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HF_ID</a:t>
            </a:r>
            <a:r>
              <a:rPr lang="en-US" sz="2200" dirty="0">
                <a:latin typeface="Calibri" panose="020F0502020204030204" pitchFamily="34" charset="0"/>
                <a:cs typeface="Arial" panose="020B0604020202020204" pitchFamily="34" charset="0"/>
              </a:rPr>
              <a:t> as the field in the table to base the join on (3)</a:t>
            </a:r>
          </a:p>
          <a:p>
            <a:pPr marL="971550" lvl="1" indent="-360000">
              <a:spcAft>
                <a:spcPts val="600"/>
              </a:spcAft>
              <a:buFont typeface="Calibri Light" panose="020F0302020204030204" pitchFamily="34" charset="0"/>
              <a:buAutoNum type="alphaLcPeriod"/>
              <a:defRPr/>
            </a:pPr>
            <a:r>
              <a:rPr lang="fr-CH" sz="2200" dirty="0" err="1">
                <a:latin typeface="Calibri" panose="020F0502020204030204" pitchFamily="34" charset="0"/>
                <a:cs typeface="Arial" panose="020B0604020202020204" pitchFamily="34" charset="0"/>
              </a:rPr>
              <a:t>Keep</a:t>
            </a:r>
            <a:r>
              <a:rPr lang="fr-CH" sz="2200" dirty="0">
                <a:latin typeface="Calibri" panose="020F0502020204030204" pitchFamily="34" charset="0"/>
                <a:cs typeface="Arial" panose="020B0604020202020204" pitchFamily="34" charset="0"/>
              </a:rPr>
              <a:t> the </a:t>
            </a:r>
            <a:r>
              <a:rPr lang="fr-CH" sz="2200" dirty="0" err="1">
                <a:latin typeface="Calibri" panose="020F0502020204030204" pitchFamily="34" charset="0"/>
                <a:cs typeface="Arial" panose="020B0604020202020204" pitchFamily="34" charset="0"/>
              </a:rPr>
              <a:t>other</a:t>
            </a:r>
            <a:r>
              <a:rPr lang="fr-CH" sz="2200" dirty="0">
                <a:latin typeface="Calibri" panose="020F0502020204030204" pitchFamily="34" charset="0"/>
                <a:cs typeface="Arial" panose="020B0604020202020204" pitchFamily="34" charset="0"/>
              </a:rPr>
              <a:t> default settings.</a:t>
            </a:r>
          </a:p>
          <a:p>
            <a:pPr marL="971550" lvl="1" indent="-360000">
              <a:spcAft>
                <a:spcPts val="600"/>
              </a:spcAft>
              <a:buFont typeface="Calibri Light" panose="020F0302020204030204" pitchFamily="34" charset="0"/>
              <a:buAutoNum type="alphaLcPeriod"/>
              <a:defRPr/>
            </a:pPr>
            <a:r>
              <a:rPr lang="fr-CH" sz="2200" dirty="0">
                <a:latin typeface="Calibri" panose="020F0502020204030204" pitchFamily="34" charset="0"/>
                <a:cs typeface="Arial" panose="020B0604020202020204" pitchFamily="34" charset="0"/>
              </a:rPr>
              <a:t>Click </a:t>
            </a:r>
            <a:r>
              <a:rPr lang="fr-CH" sz="2200" i="1" dirty="0">
                <a:latin typeface="Calibri" panose="020F0502020204030204" pitchFamily="34" charset="0"/>
                <a:cs typeface="Arial" panose="020B0604020202020204" pitchFamily="34" charset="0"/>
              </a:rPr>
              <a:t>OK</a:t>
            </a:r>
            <a:r>
              <a:rPr lang="fr-CH" sz="2200" dirty="0">
                <a:latin typeface="Calibri" panose="020F0502020204030204" pitchFamily="34" charset="0"/>
                <a:cs typeface="Arial" panose="020B0604020202020204" pitchFamily="34" charset="0"/>
              </a:rPr>
              <a:t> </a:t>
            </a:r>
            <a:r>
              <a:rPr lang="fr-CH" sz="2200" dirty="0" err="1">
                <a:latin typeface="Calibri" panose="020F0502020204030204" pitchFamily="34" charset="0"/>
                <a:cs typeface="Arial" panose="020B0604020202020204" pitchFamily="34" charset="0"/>
              </a:rPr>
              <a:t>twice</a:t>
            </a:r>
            <a:r>
              <a:rPr lang="fr-CH" sz="2200" dirty="0">
                <a:latin typeface="Calibri" panose="020F0502020204030204" pitchFamily="34" charset="0"/>
                <a:cs typeface="Arial" panose="020B0604020202020204" pitchFamily="34" charset="0"/>
              </a:rPr>
              <a:t>.</a:t>
            </a:r>
            <a:endParaRPr lang="en-US" sz="2200" dirty="0">
              <a:latin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41F2FEEF-9264-73BB-87B1-70015B71026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4" name="Rectangle 12">
            <a:extLst>
              <a:ext uri="{FF2B5EF4-FFF2-40B4-BE49-F238E27FC236}">
                <a16:creationId xmlns:a16="http://schemas.microsoft.com/office/drawing/2014/main" id="{4F10A03C-6354-FB73-7BDA-6337E0DEF5D8}"/>
              </a:ext>
            </a:extLst>
          </p:cNvPr>
          <p:cNvSpPr>
            <a:spLocks noChangeArrowheads="1"/>
          </p:cNvSpPr>
          <p:nvPr/>
        </p:nvSpPr>
        <p:spPr bwMode="auto">
          <a:xfrm>
            <a:off x="591973" y="782719"/>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145112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MODULES\MODULE_5\FIGURES\AM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394" y="4289811"/>
            <a:ext cx="4364695" cy="1849625"/>
          </a:xfrm>
          <a:prstGeom prst="rect">
            <a:avLst/>
          </a:prstGeom>
          <a:noFill/>
          <a:extLst>
            <a:ext uri="{909E8E84-426E-40DD-AFC4-6F175D3DCCD1}">
              <a14:hiddenFill xmlns:a14="http://schemas.microsoft.com/office/drawing/2010/main">
                <a:solidFill>
                  <a:srgbClr val="FFFFFF"/>
                </a:solidFill>
              </a14:hiddenFill>
            </a:ext>
          </a:extLst>
        </p:spPr>
      </p:pic>
      <p:sp>
        <p:nvSpPr>
          <p:cNvPr id="32772" name="Rectangle 12">
            <a:extLst>
              <a:ext uri="{FF2B5EF4-FFF2-40B4-BE49-F238E27FC236}">
                <a16:creationId xmlns:a16="http://schemas.microsoft.com/office/drawing/2014/main" id="{58155961-E497-4A3E-BD5C-2F5BF9BC52CB}"/>
              </a:ext>
            </a:extLst>
          </p:cNvPr>
          <p:cNvSpPr>
            <a:spLocks noChangeArrowheads="1"/>
          </p:cNvSpPr>
          <p:nvPr/>
        </p:nvSpPr>
        <p:spPr bwMode="auto">
          <a:xfrm>
            <a:off x="709059" y="1369001"/>
            <a:ext cx="880745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Re-open the attribute table of the health facility shapefile</a:t>
            </a:r>
          </a:p>
        </p:txBody>
      </p:sp>
      <p:sp>
        <p:nvSpPr>
          <p:cNvPr id="32773" name="Rectangle 12">
            <a:extLst>
              <a:ext uri="{FF2B5EF4-FFF2-40B4-BE49-F238E27FC236}">
                <a16:creationId xmlns:a16="http://schemas.microsoft.com/office/drawing/2014/main" id="{F9A5E52E-1CD9-4C99-B9BD-92CED5377558}"/>
              </a:ext>
            </a:extLst>
          </p:cNvPr>
          <p:cNvSpPr>
            <a:spLocks noChangeArrowheads="1"/>
          </p:cNvSpPr>
          <p:nvPr/>
        </p:nvSpPr>
        <p:spPr bwMode="auto">
          <a:xfrm>
            <a:off x="1069976" y="1760091"/>
            <a:ext cx="106060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200" dirty="0">
                <a:latin typeface="+mn-lt"/>
                <a:cs typeface="+mn-cs"/>
              </a:rPr>
              <a:t>Notice that the content of the malaria cases table from the Excel file is now included in the shapefile attribute table (last columns)</a:t>
            </a:r>
          </a:p>
          <a:p>
            <a:pPr lvl="1">
              <a:buFont typeface="Arial" panose="020B0604020202020204" pitchFamily="34" charset="0"/>
              <a:buChar char="•"/>
            </a:pPr>
            <a:r>
              <a:rPr lang="en-US" altLang="en-US" sz="2200" dirty="0">
                <a:latin typeface="+mn-lt"/>
                <a:cs typeface="+mn-cs"/>
              </a:rPr>
              <a:t>Notice that not all the health facilities have TOT_CASES value because health facilities with no reported cases (0 cases) were not included in the Excel file</a:t>
            </a:r>
            <a:endParaRPr lang="en-US" altLang="en-US" sz="2400" dirty="0"/>
          </a:p>
        </p:txBody>
      </p:sp>
      <p:sp>
        <p:nvSpPr>
          <p:cNvPr id="16" name="AutoShape 32">
            <a:extLst>
              <a:ext uri="{FF2B5EF4-FFF2-40B4-BE49-F238E27FC236}">
                <a16:creationId xmlns:a16="http://schemas.microsoft.com/office/drawing/2014/main" id="{E4682C43-82B6-44C3-A68B-60408F877B59}"/>
              </a:ext>
            </a:extLst>
          </p:cNvPr>
          <p:cNvSpPr>
            <a:spLocks noChangeArrowheads="1"/>
          </p:cNvSpPr>
          <p:nvPr/>
        </p:nvSpPr>
        <p:spPr bwMode="auto">
          <a:xfrm>
            <a:off x="1331913" y="3337966"/>
            <a:ext cx="369069" cy="3937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p>
        </p:txBody>
      </p:sp>
      <p:sp>
        <p:nvSpPr>
          <p:cNvPr id="17" name="Rectangle 3">
            <a:extLst>
              <a:ext uri="{FF2B5EF4-FFF2-40B4-BE49-F238E27FC236}">
                <a16:creationId xmlns:a16="http://schemas.microsoft.com/office/drawing/2014/main" id="{9E6D1320-A9EB-4899-90CC-84AAC987B3F7}"/>
              </a:ext>
            </a:extLst>
          </p:cNvPr>
          <p:cNvSpPr>
            <a:spLocks noChangeArrowheads="1"/>
          </p:cNvSpPr>
          <p:nvPr/>
        </p:nvSpPr>
        <p:spPr bwMode="auto">
          <a:xfrm>
            <a:off x="1852113" y="3381031"/>
            <a:ext cx="9461345"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Right-click</a:t>
            </a:r>
            <a:r>
              <a:rPr lang="en-US" altLang="zh-CN" sz="2200" dirty="0">
                <a:cs typeface="Arial" charset="0"/>
              </a:rPr>
              <a:t> on the header of the </a:t>
            </a:r>
            <a:r>
              <a:rPr lang="en-US" altLang="zh-CN" sz="2200" dirty="0"/>
              <a:t>“TOT_CASES”  </a:t>
            </a:r>
            <a:r>
              <a:rPr lang="en-US" altLang="zh-CN" sz="2200" dirty="0">
                <a:cs typeface="Arial" charset="0"/>
              </a:rPr>
              <a:t>column (last column)  and select </a:t>
            </a:r>
            <a:r>
              <a:rPr lang="en-US" altLang="zh-CN" sz="2200" i="1" dirty="0">
                <a:cs typeface="Arial" charset="0"/>
              </a:rPr>
              <a:t>Sort Descending </a:t>
            </a:r>
            <a:r>
              <a:rPr lang="en-US" altLang="zh-CN" sz="2200" dirty="0">
                <a:cs typeface="Arial" charset="0"/>
              </a:rPr>
              <a:t>and scroll down to check that the join worked for all the </a:t>
            </a:r>
            <a:r>
              <a:rPr lang="en-US" altLang="zh-CN" sz="2200" dirty="0"/>
              <a:t>38</a:t>
            </a:r>
            <a:r>
              <a:rPr lang="en-US" altLang="zh-CN" sz="2200" dirty="0">
                <a:cs typeface="Arial" charset="0"/>
              </a:rPr>
              <a:t> facilities </a:t>
            </a:r>
          </a:p>
        </p:txBody>
      </p:sp>
      <p:sp>
        <p:nvSpPr>
          <p:cNvPr id="32779" name="Rectangle 14">
            <a:extLst>
              <a:ext uri="{FF2B5EF4-FFF2-40B4-BE49-F238E27FC236}">
                <a16:creationId xmlns:a16="http://schemas.microsoft.com/office/drawing/2014/main" id="{A264B2EF-FDC1-4B9E-B278-EA2C3692A10F}"/>
              </a:ext>
            </a:extLst>
          </p:cNvPr>
          <p:cNvSpPr>
            <a:spLocks noChangeArrowheads="1"/>
          </p:cNvSpPr>
          <p:nvPr/>
        </p:nvSpPr>
        <p:spPr bwMode="auto">
          <a:xfrm>
            <a:off x="1068048" y="4675931"/>
            <a:ext cx="502795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lvl="1" indent="-228600" fontAlgn="base">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Do all the health facilities for which we have malaria cases have a Latitude/Longitude?</a:t>
            </a:r>
          </a:p>
        </p:txBody>
      </p:sp>
      <p:sp>
        <p:nvSpPr>
          <p:cNvPr id="23" name="Rectangle 3">
            <a:extLst>
              <a:ext uri="{FF2B5EF4-FFF2-40B4-BE49-F238E27FC236}">
                <a16:creationId xmlns:a16="http://schemas.microsoft.com/office/drawing/2014/main" id="{8B74A522-5A3C-4EA6-8CB4-8200E5969759}"/>
              </a:ext>
            </a:extLst>
          </p:cNvPr>
          <p:cNvSpPr>
            <a:spLocks noChangeArrowheads="1"/>
          </p:cNvSpPr>
          <p:nvPr/>
        </p:nvSpPr>
        <p:spPr bwMode="auto">
          <a:xfrm rot="21170510">
            <a:off x="6276062" y="5038137"/>
            <a:ext cx="5389563" cy="504635"/>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cs typeface="Arial" charset="0"/>
              </a:rPr>
              <a:t>Layer ready for thematic mapping</a:t>
            </a:r>
          </a:p>
        </p:txBody>
      </p:sp>
      <p:sp>
        <p:nvSpPr>
          <p:cNvPr id="2" name="Title 1">
            <a:extLst>
              <a:ext uri="{FF2B5EF4-FFF2-40B4-BE49-F238E27FC236}">
                <a16:creationId xmlns:a16="http://schemas.microsoft.com/office/drawing/2014/main" id="{D9297DD8-51BA-69B4-DCFA-9A2945184AF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2</a:t>
            </a:r>
          </a:p>
        </p:txBody>
      </p:sp>
      <p:sp>
        <p:nvSpPr>
          <p:cNvPr id="4" name="Rectangle 12">
            <a:extLst>
              <a:ext uri="{FF2B5EF4-FFF2-40B4-BE49-F238E27FC236}">
                <a16:creationId xmlns:a16="http://schemas.microsoft.com/office/drawing/2014/main" id="{E4CB7E83-17ED-96AB-0EE5-39C883911E18}"/>
              </a:ext>
            </a:extLst>
          </p:cNvPr>
          <p:cNvSpPr>
            <a:spLocks noChangeArrowheads="1"/>
          </p:cNvSpPr>
          <p:nvPr/>
        </p:nvSpPr>
        <p:spPr bwMode="auto">
          <a:xfrm>
            <a:off x="591973" y="782719"/>
            <a:ext cx="1114684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Health facility location – Link with the number of malaria cases by health facility</a:t>
            </a:r>
          </a:p>
        </p:txBody>
      </p:sp>
    </p:spTree>
    <p:extLst>
      <p:ext uri="{BB962C8B-B14F-4D97-AF65-F5344CB8AC3E}">
        <p14:creationId xmlns:p14="http://schemas.microsoft.com/office/powerpoint/2010/main" val="393256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Box 16"/>
          <p:cNvSpPr txBox="1">
            <a:spLocks noChangeArrowheads="1"/>
          </p:cNvSpPr>
          <p:nvPr/>
        </p:nvSpPr>
        <p:spPr bwMode="auto">
          <a:xfrm>
            <a:off x="709881" y="1272802"/>
            <a:ext cx="1096618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t>You may now choose the mode of representation for your map.</a:t>
            </a:r>
          </a:p>
          <a:p>
            <a:endParaRPr lang="en-PH" altLang="en-US" sz="2200" dirty="0"/>
          </a:p>
          <a:p>
            <a:r>
              <a:rPr lang="en-PH" altLang="en-US" sz="2200" dirty="0"/>
              <a:t>As mentioned in Session 5.1, there are different ways to represent the data in your map.</a:t>
            </a:r>
          </a:p>
          <a:p>
            <a:endParaRPr lang="en-PH" altLang="en-US" sz="2200" dirty="0"/>
          </a:p>
          <a:p>
            <a:r>
              <a:rPr lang="en-PH" altLang="en-US" sz="2200" dirty="0"/>
              <a:t>For this exercise, graduated colors and proportional symbols are chosen as an example. </a:t>
            </a:r>
            <a:endParaRPr lang="en-US" altLang="en-US" sz="2200" dirty="0"/>
          </a:p>
        </p:txBody>
      </p:sp>
      <p:pic>
        <p:nvPicPr>
          <p:cNvPr id="6" name="Picture 7" descr="MCj04298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579" y="3800095"/>
            <a:ext cx="1557365" cy="190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3037547" y="4412261"/>
            <a:ext cx="34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PH" altLang="en-US" sz="2400"/>
              <a:t>Let’s represent our data!</a:t>
            </a:r>
          </a:p>
        </p:txBody>
      </p:sp>
      <p:sp>
        <p:nvSpPr>
          <p:cNvPr id="2" name="Title 1">
            <a:extLst>
              <a:ext uri="{FF2B5EF4-FFF2-40B4-BE49-F238E27FC236}">
                <a16:creationId xmlns:a16="http://schemas.microsoft.com/office/drawing/2014/main" id="{507ED100-3426-36BF-096B-F8F4B55E388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Tree>
    <p:extLst>
      <p:ext uri="{BB962C8B-B14F-4D97-AF65-F5344CB8AC3E}">
        <p14:creationId xmlns:p14="http://schemas.microsoft.com/office/powerpoint/2010/main" val="342655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D100-3426-36BF-096B-F8F4B55E388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3" name="TextBox 16">
            <a:extLst>
              <a:ext uri="{FF2B5EF4-FFF2-40B4-BE49-F238E27FC236}">
                <a16:creationId xmlns:a16="http://schemas.microsoft.com/office/drawing/2014/main" id="{BA52CF88-6B8C-C6BD-4EA3-5A3920BA1A5B}"/>
              </a:ext>
            </a:extLst>
          </p:cNvPr>
          <p:cNvSpPr txBox="1">
            <a:spLocks noChangeArrowheads="1"/>
          </p:cNvSpPr>
          <p:nvPr/>
        </p:nvSpPr>
        <p:spPr bwMode="auto">
          <a:xfrm>
            <a:off x="528440" y="955507"/>
            <a:ext cx="74342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t>Some complement to Annex 2:</a:t>
            </a:r>
          </a:p>
        </p:txBody>
      </p:sp>
      <p:sp>
        <p:nvSpPr>
          <p:cNvPr id="4" name="TextBox 16">
            <a:extLst>
              <a:ext uri="{FF2B5EF4-FFF2-40B4-BE49-F238E27FC236}">
                <a16:creationId xmlns:a16="http://schemas.microsoft.com/office/drawing/2014/main" id="{91C92464-F8DE-97B3-4E7F-D6185E5CC840}"/>
              </a:ext>
            </a:extLst>
          </p:cNvPr>
          <p:cNvSpPr txBox="1">
            <a:spLocks noChangeArrowheads="1"/>
          </p:cNvSpPr>
          <p:nvPr/>
        </p:nvSpPr>
        <p:spPr bwMode="auto">
          <a:xfrm>
            <a:off x="707733" y="1636826"/>
            <a:ext cx="1096832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err="1"/>
              <a:t>Symbologies</a:t>
            </a:r>
            <a:r>
              <a:rPr lang="en-US" altLang="en-US" dirty="0"/>
              <a:t>:</a:t>
            </a:r>
          </a:p>
          <a:p>
            <a:pPr marL="538163" indent="-342900">
              <a:buFont typeface="Arial" panose="020B0604020202020204" pitchFamily="34" charset="0"/>
              <a:buChar char="•"/>
            </a:pPr>
            <a:r>
              <a:rPr lang="en-US" altLang="en-US" u="sng" dirty="0"/>
              <a:t>Single symbol symbology </a:t>
            </a:r>
            <a:r>
              <a:rPr lang="en-US" altLang="en-US" dirty="0"/>
              <a:t>applies the same symbol to all features in a layer. This symbology is used for drawing a layer with only one category, such as county boundaries.</a:t>
            </a:r>
          </a:p>
          <a:p>
            <a:pPr marL="538163" indent="-342900">
              <a:buFont typeface="Arial" panose="020B0604020202020204" pitchFamily="34" charset="0"/>
              <a:buChar char="•"/>
            </a:pPr>
            <a:r>
              <a:rPr lang="en-US" u="sng" dirty="0"/>
              <a:t>Graduated color symbology </a:t>
            </a:r>
            <a:r>
              <a:rPr lang="en-US" dirty="0"/>
              <a:t>is used to show a quantitative difference between mapped features by varying the color of symbols. Data is classified into ranges that are each assigned a different color from a color scheme to represent the range.</a:t>
            </a:r>
          </a:p>
          <a:p>
            <a:pPr marL="538163" indent="-342900">
              <a:buFont typeface="Arial" panose="020B0604020202020204" pitchFamily="34" charset="0"/>
              <a:buChar char="•"/>
            </a:pPr>
            <a:r>
              <a:rPr lang="en-US" u="sng" dirty="0"/>
              <a:t>Graduated symbols</a:t>
            </a:r>
            <a:r>
              <a:rPr lang="en-US" dirty="0"/>
              <a:t> are used to show a quantitative difference between mapped features by varying the size of symbols. Data is classified into ranges that are each then assigned a symbol size to represent the range. </a:t>
            </a:r>
            <a:endParaRPr lang="en-US" altLang="en-US" dirty="0"/>
          </a:p>
        </p:txBody>
      </p:sp>
      <p:sp>
        <p:nvSpPr>
          <p:cNvPr id="5" name="TextBox 16">
            <a:extLst>
              <a:ext uri="{FF2B5EF4-FFF2-40B4-BE49-F238E27FC236}">
                <a16:creationId xmlns:a16="http://schemas.microsoft.com/office/drawing/2014/main" id="{7F31BFB3-AA5C-6F45-2FC1-1124A2C45DF8}"/>
              </a:ext>
            </a:extLst>
          </p:cNvPr>
          <p:cNvSpPr txBox="1">
            <a:spLocks noChangeArrowheads="1"/>
          </p:cNvSpPr>
          <p:nvPr/>
        </p:nvSpPr>
        <p:spPr bwMode="auto">
          <a:xfrm>
            <a:off x="704290" y="4191768"/>
            <a:ext cx="1096832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a:t>Data classification methods:</a:t>
            </a:r>
          </a:p>
          <a:p>
            <a:pPr marL="538163" indent="-342900">
              <a:buFont typeface="Arial" panose="020B0604020202020204" pitchFamily="34" charset="0"/>
              <a:buChar char="•"/>
            </a:pPr>
            <a:r>
              <a:rPr lang="en-US" altLang="en-US" u="sng" dirty="0"/>
              <a:t>Equal interval</a:t>
            </a:r>
            <a:r>
              <a:rPr lang="en-US" altLang="en-US" dirty="0"/>
              <a:t>: </a:t>
            </a:r>
            <a:r>
              <a:rPr lang="en-US" dirty="0"/>
              <a:t>divides the range of attribute values into equal-sized subranges</a:t>
            </a:r>
            <a:r>
              <a:rPr lang="en-US" altLang="en-US" dirty="0"/>
              <a:t>.</a:t>
            </a:r>
          </a:p>
          <a:p>
            <a:pPr marL="538163" indent="-342900">
              <a:buFont typeface="Arial" panose="020B0604020202020204" pitchFamily="34" charset="0"/>
              <a:buChar char="•"/>
            </a:pPr>
            <a:r>
              <a:rPr lang="en-US" u="sng" dirty="0"/>
              <a:t>Natural breaks (Jenks)</a:t>
            </a:r>
            <a:r>
              <a:rPr lang="en-US" dirty="0"/>
              <a:t>: finds natural groupings of data. There would be maximum variance between individual classes and least variance within each class.</a:t>
            </a:r>
          </a:p>
          <a:p>
            <a:pPr marL="538163" indent="-342900">
              <a:buFont typeface="Arial" panose="020B0604020202020204" pitchFamily="34" charset="0"/>
              <a:buChar char="•"/>
            </a:pPr>
            <a:r>
              <a:rPr lang="en-US" u="sng" dirty="0"/>
              <a:t>Standard deviation</a:t>
            </a:r>
            <a:r>
              <a:rPr lang="en-US" dirty="0"/>
              <a:t>: calculates the mean of the data; creates class based on standard deviation from the mean</a:t>
            </a:r>
          </a:p>
          <a:p>
            <a:pPr marL="538163" indent="-342900">
              <a:buFont typeface="Arial" panose="020B0604020202020204" pitchFamily="34" charset="0"/>
              <a:buChar char="•"/>
            </a:pPr>
            <a:r>
              <a:rPr lang="en-US" u="sng" dirty="0"/>
              <a:t>Manual interval</a:t>
            </a:r>
            <a:r>
              <a:rPr lang="en-US" dirty="0"/>
              <a:t>: allows users to define own classes, to manually add class breaks, and to set class ranges that are appropriate for the data.</a:t>
            </a:r>
            <a:endParaRPr lang="en-US" altLang="en-US" dirty="0"/>
          </a:p>
        </p:txBody>
      </p:sp>
    </p:spTree>
    <p:extLst>
      <p:ext uri="{BB962C8B-B14F-4D97-AF65-F5344CB8AC3E}">
        <p14:creationId xmlns:p14="http://schemas.microsoft.com/office/powerpoint/2010/main" val="90674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598719" y="872796"/>
            <a:ext cx="8087172"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200" dirty="0">
                <a:cs typeface="Calibri" pitchFamily="34" charset="0"/>
              </a:rPr>
              <a:t>To create Graduated Colors symbology:</a:t>
            </a:r>
          </a:p>
        </p:txBody>
      </p:sp>
      <p:sp>
        <p:nvSpPr>
          <p:cNvPr id="18" name="Title 1"/>
          <p:cNvSpPr txBox="1">
            <a:spLocks/>
          </p:cNvSpPr>
          <p:nvPr/>
        </p:nvSpPr>
        <p:spPr bwMode="auto">
          <a:xfrm>
            <a:off x="706108" y="1371635"/>
            <a:ext cx="6635986" cy="75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Open the Layer Properties of the barangay layer.</a:t>
            </a:r>
          </a:p>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Go to the </a:t>
            </a:r>
            <a:r>
              <a:rPr lang="en-PH" altLang="en-US" sz="2200" i="1" dirty="0">
                <a:latin typeface="+mn-lt"/>
                <a:cs typeface="+mn-cs"/>
              </a:rPr>
              <a:t>Symbology</a:t>
            </a:r>
            <a:r>
              <a:rPr lang="en-PH" altLang="en-US" sz="2200" dirty="0">
                <a:latin typeface="+mn-lt"/>
                <a:cs typeface="+mn-cs"/>
              </a:rPr>
              <a:t> tab and follow the settings in the image on the right.</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In the Show section, select </a:t>
            </a:r>
            <a:r>
              <a:rPr lang="en-PH" altLang="en-US" sz="2200" i="1" dirty="0">
                <a:latin typeface="+mn-lt"/>
                <a:cs typeface="+mn-cs"/>
              </a:rPr>
              <a:t>Quantities</a:t>
            </a:r>
            <a:r>
              <a:rPr lang="en-PH" altLang="en-US" sz="2200" dirty="0">
                <a:latin typeface="+mn-lt"/>
                <a:cs typeface="+mn-cs"/>
              </a:rPr>
              <a:t> then </a:t>
            </a:r>
            <a:r>
              <a:rPr lang="en-PH" altLang="en-US" sz="2200" i="1" dirty="0">
                <a:latin typeface="+mn-lt"/>
                <a:cs typeface="+mn-cs"/>
              </a:rPr>
              <a:t>Graduated colors</a:t>
            </a:r>
            <a:endParaRPr lang="en-PH" altLang="en-US" sz="2200" dirty="0">
              <a:latin typeface="+mn-lt"/>
              <a:cs typeface="+mn-cs"/>
            </a:endParaRP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In the Fields section, select </a:t>
            </a:r>
            <a:r>
              <a:rPr lang="en-PH" altLang="en-US" sz="2200" i="1" dirty="0">
                <a:latin typeface="+mn-lt"/>
                <a:cs typeface="+mn-cs"/>
              </a:rPr>
              <a:t>TOT_CASES </a:t>
            </a:r>
            <a:r>
              <a:rPr lang="en-PH" altLang="en-US" sz="2200" dirty="0">
                <a:latin typeface="+mn-lt"/>
                <a:cs typeface="+mn-cs"/>
              </a:rPr>
              <a:t>as the Value to be represented</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In the Classification section, specify 4 classes.</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Choose a color from the Color ramp. (Select a color ramp that will show the sequential differences in the number of cases</a:t>
            </a:r>
            <a:r>
              <a:rPr lang="en-US" altLang="en-US" sz="2200" baseline="30000" dirty="0">
                <a:latin typeface="+mn-lt"/>
                <a:cs typeface="Arial" panose="020B0604020202020204" pitchFamily="34" charset="0"/>
              </a:rPr>
              <a:t>1</a:t>
            </a:r>
            <a:r>
              <a:rPr lang="en-US" altLang="en-US" sz="2200" dirty="0">
                <a:latin typeface="+mn-lt"/>
                <a:cs typeface="Arial" panose="020B0604020202020204" pitchFamily="34" charset="0"/>
              </a:rPr>
              <a:t>)</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Click on the Label header and select </a:t>
            </a:r>
            <a:r>
              <a:rPr lang="en-US" altLang="en-US" sz="2200" i="1" dirty="0">
                <a:latin typeface="+mn-lt"/>
                <a:cs typeface="Arial" panose="020B0604020202020204" pitchFamily="34" charset="0"/>
              </a:rPr>
              <a:t>Format Labels…</a:t>
            </a:r>
            <a:r>
              <a:rPr lang="en-US" altLang="en-US" sz="2200" dirty="0">
                <a:latin typeface="+mn-lt"/>
                <a:cs typeface="Arial" panose="020B0604020202020204" pitchFamily="34" charset="0"/>
              </a:rPr>
              <a:t> Set the Number of decimal places to 0.</a:t>
            </a:r>
          </a:p>
          <a:p>
            <a:pPr marL="1080000" lvl="1" indent="-457200" eaLnBrk="0" fontAlgn="base" hangingPunct="0">
              <a:lnSpc>
                <a:spcPct val="90000"/>
              </a:lnSpc>
              <a:spcAft>
                <a:spcPts val="600"/>
              </a:spcAft>
              <a:buFont typeface="+mj-lt"/>
              <a:buAutoNum type="alphaLcPeriod"/>
              <a:defRPr/>
            </a:pPr>
            <a:r>
              <a:rPr lang="en-US" altLang="en-US" sz="2200" dirty="0">
                <a:latin typeface="+mn-lt"/>
                <a:cs typeface="Arial" panose="020B0604020202020204" pitchFamily="34" charset="0"/>
              </a:rPr>
              <a:t>Click </a:t>
            </a:r>
            <a:r>
              <a:rPr lang="en-US" altLang="en-US" sz="2200" i="1" dirty="0">
                <a:latin typeface="+mn-lt"/>
                <a:cs typeface="Arial" panose="020B0604020202020204" pitchFamily="34" charset="0"/>
              </a:rPr>
              <a:t>OK</a:t>
            </a:r>
            <a:r>
              <a:rPr lang="en-US" altLang="en-US" sz="2200" dirty="0">
                <a:latin typeface="+mn-lt"/>
                <a:cs typeface="Arial" panose="020B0604020202020204" pitchFamily="34" charset="0"/>
              </a:rPr>
              <a:t> twice.</a:t>
            </a:r>
            <a:endParaRPr lang="en-PH" altLang="en-US" sz="2200" dirty="0">
              <a:latin typeface="+mn-lt"/>
              <a:cs typeface="+mn-cs"/>
            </a:endParaRPr>
          </a:p>
        </p:txBody>
      </p:sp>
      <p:sp>
        <p:nvSpPr>
          <p:cNvPr id="2" name="Title 1">
            <a:extLst>
              <a:ext uri="{FF2B5EF4-FFF2-40B4-BE49-F238E27FC236}">
                <a16:creationId xmlns:a16="http://schemas.microsoft.com/office/drawing/2014/main" id="{14D56756-224B-104D-9DB4-9BFABCA9E46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grpSp>
        <p:nvGrpSpPr>
          <p:cNvPr id="7" name="Group 6">
            <a:extLst>
              <a:ext uri="{FF2B5EF4-FFF2-40B4-BE49-F238E27FC236}">
                <a16:creationId xmlns:a16="http://schemas.microsoft.com/office/drawing/2014/main" id="{4D82CA9A-26E5-CF1D-6422-37C606CF0BC5}"/>
              </a:ext>
            </a:extLst>
          </p:cNvPr>
          <p:cNvGrpSpPr/>
          <p:nvPr/>
        </p:nvGrpSpPr>
        <p:grpSpPr>
          <a:xfrm>
            <a:off x="7492089" y="1628775"/>
            <a:ext cx="4483517" cy="3747815"/>
            <a:chOff x="7492089" y="1628775"/>
            <a:chExt cx="4483517" cy="3747815"/>
          </a:xfrm>
        </p:grpSpPr>
        <p:pic>
          <p:nvPicPr>
            <p:cNvPr id="6" name="Picture 5">
              <a:extLst>
                <a:ext uri="{FF2B5EF4-FFF2-40B4-BE49-F238E27FC236}">
                  <a16:creationId xmlns:a16="http://schemas.microsoft.com/office/drawing/2014/main" id="{1A8AEC4D-FBA9-CF1C-085F-E4C174DD186E}"/>
                </a:ext>
              </a:extLst>
            </p:cNvPr>
            <p:cNvPicPr>
              <a:picLocks noChangeAspect="1"/>
            </p:cNvPicPr>
            <p:nvPr/>
          </p:nvPicPr>
          <p:blipFill>
            <a:blip r:embed="rId2"/>
            <a:stretch>
              <a:fillRect/>
            </a:stretch>
          </p:blipFill>
          <p:spPr>
            <a:xfrm>
              <a:off x="7492089" y="1628775"/>
              <a:ext cx="4483517" cy="3747815"/>
            </a:xfrm>
            <a:prstGeom prst="rect">
              <a:avLst/>
            </a:prstGeom>
          </p:spPr>
        </p:pic>
        <p:sp>
          <p:nvSpPr>
            <p:cNvPr id="4" name="Rectangle 3"/>
            <p:cNvSpPr/>
            <p:nvPr/>
          </p:nvSpPr>
          <p:spPr>
            <a:xfrm>
              <a:off x="7581738" y="2710024"/>
              <a:ext cx="827159" cy="123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41008" y="2578493"/>
              <a:ext cx="1567351" cy="191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094259" y="2736630"/>
              <a:ext cx="687492" cy="185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898712" y="3202598"/>
              <a:ext cx="760323" cy="600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F660EE-3518-3472-67C1-F8B6206FDDC4}"/>
                </a:ext>
              </a:extLst>
            </p:cNvPr>
            <p:cNvSpPr/>
            <p:nvPr/>
          </p:nvSpPr>
          <p:spPr>
            <a:xfrm>
              <a:off x="8432043" y="2980725"/>
              <a:ext cx="1567351" cy="1918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97EF5FE1-4CDC-AB61-9965-06232101804C}"/>
              </a:ext>
            </a:extLst>
          </p:cNvPr>
          <p:cNvSpPr txBox="1">
            <a:spLocks/>
          </p:cNvSpPr>
          <p:nvPr/>
        </p:nvSpPr>
        <p:spPr bwMode="auto">
          <a:xfrm>
            <a:off x="6380582" y="6148361"/>
            <a:ext cx="5803918" cy="2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a:lnSpc>
                <a:spcPct val="90000"/>
              </a:lnSpc>
            </a:pPr>
            <a:r>
              <a:rPr lang="en-PH" altLang="en-US" sz="1000" dirty="0">
                <a:cs typeface="Calibri" pitchFamily="34" charset="0"/>
              </a:rPr>
              <a:t>1 Chapter 4.3.4. Fix the symbology: </a:t>
            </a:r>
            <a:r>
              <a:rPr lang="en-PH" altLang="en-US" sz="1000" dirty="0">
                <a:cs typeface="Calibri" pitchFamily="34" charset="0"/>
                <a:hlinkClick r:id="rId3"/>
              </a:rPr>
              <a:t>http://www.healthgeolab.net/DOCUMENTS/Guide_HGLC_Part2_6_1.pdf</a:t>
            </a:r>
            <a:r>
              <a:rPr lang="en-PH" altLang="en-US" sz="1000" dirty="0">
                <a:cs typeface="Calibri" pitchFamily="34" charset="0"/>
              </a:rPr>
              <a:t> </a:t>
            </a:r>
          </a:p>
        </p:txBody>
      </p:sp>
    </p:spTree>
    <p:extLst>
      <p:ext uri="{BB962C8B-B14F-4D97-AF65-F5344CB8AC3E}">
        <p14:creationId xmlns:p14="http://schemas.microsoft.com/office/powerpoint/2010/main" val="251538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528788" y="871580"/>
            <a:ext cx="11143480" cy="75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200" dirty="0">
                <a:cs typeface="Calibri" pitchFamily="34" charset="0"/>
              </a:rPr>
              <a:t>The graduated colors settings in the previous slide does not allow the barangays with no value to be represented.</a:t>
            </a:r>
            <a:endParaRPr lang="en-PH" altLang="en-US" sz="2200" i="1" dirty="0">
              <a:cs typeface="Calibri" pitchFamily="34" charset="0"/>
            </a:endParaRPr>
          </a:p>
        </p:txBody>
      </p:sp>
      <p:pic>
        <p:nvPicPr>
          <p:cNvPr id="11266" name="Picture 2" descr="D:\MODULES\MODULE_5\FIGURES\AM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3429000"/>
            <a:ext cx="2808312" cy="1872208"/>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bwMode="auto">
          <a:xfrm>
            <a:off x="707592" y="5551659"/>
            <a:ext cx="10968471" cy="75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600"/>
              </a:spcAft>
              <a:buFont typeface="+mj-lt"/>
              <a:buAutoNum type="arabicPeriod" startAt="3"/>
            </a:pPr>
            <a:r>
              <a:rPr lang="en-PH" altLang="en-US" sz="2200" dirty="0">
                <a:cs typeface="Arial" panose="020B0604020202020204" pitchFamily="34" charset="0"/>
              </a:rPr>
              <a:t>You will now have 2 barangay layers in the </a:t>
            </a:r>
            <a:r>
              <a:rPr lang="en-PH" altLang="en-US" sz="2200" dirty="0" err="1">
                <a:cs typeface="Arial" panose="020B0604020202020204" pitchFamily="34" charset="0"/>
              </a:rPr>
              <a:t>ToC</a:t>
            </a:r>
            <a:r>
              <a:rPr lang="en-PH" altLang="en-US" sz="2200" dirty="0">
                <a:cs typeface="Arial" panose="020B0604020202020204" pitchFamily="34" charset="0"/>
              </a:rPr>
              <a:t>. Right-click on the first barangay layer and select </a:t>
            </a:r>
            <a:r>
              <a:rPr lang="en-PH" altLang="en-US" sz="2200" i="1" dirty="0">
                <a:cs typeface="Arial" panose="020B0604020202020204" pitchFamily="34" charset="0"/>
              </a:rPr>
              <a:t>Properties…</a:t>
            </a:r>
          </a:p>
        </p:txBody>
      </p:sp>
      <p:sp>
        <p:nvSpPr>
          <p:cNvPr id="3" name="Title 1">
            <a:extLst>
              <a:ext uri="{FF2B5EF4-FFF2-40B4-BE49-F238E27FC236}">
                <a16:creationId xmlns:a16="http://schemas.microsoft.com/office/drawing/2014/main" id="{4F56BB99-0F8A-DCE2-7944-F7A296E7853D}"/>
              </a:ext>
            </a:extLst>
          </p:cNvPr>
          <p:cNvSpPr txBox="1">
            <a:spLocks/>
          </p:cNvSpPr>
          <p:nvPr/>
        </p:nvSpPr>
        <p:spPr bwMode="auto">
          <a:xfrm>
            <a:off x="704290" y="2303891"/>
            <a:ext cx="10971773" cy="83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Right-click on the barangay layer in the </a:t>
            </a:r>
            <a:r>
              <a:rPr lang="en-PH" altLang="en-US" sz="2200" dirty="0" err="1">
                <a:latin typeface="+mn-lt"/>
                <a:cs typeface="+mn-cs"/>
              </a:rPr>
              <a:t>ToC</a:t>
            </a:r>
            <a:r>
              <a:rPr lang="en-PH" altLang="en-US" sz="2200" dirty="0">
                <a:latin typeface="+mn-lt"/>
                <a:cs typeface="+mn-cs"/>
              </a:rPr>
              <a:t> and select </a:t>
            </a:r>
            <a:r>
              <a:rPr lang="en-PH" altLang="en-US" sz="2200" i="1" dirty="0">
                <a:latin typeface="+mn-lt"/>
                <a:cs typeface="+mn-cs"/>
              </a:rPr>
              <a:t>Copy</a:t>
            </a:r>
          </a:p>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Right-click on Layers data frame in the </a:t>
            </a:r>
            <a:r>
              <a:rPr lang="en-PH" altLang="en-US" sz="2200" dirty="0" err="1">
                <a:latin typeface="+mn-lt"/>
                <a:cs typeface="+mn-cs"/>
              </a:rPr>
              <a:t>ToC</a:t>
            </a:r>
            <a:r>
              <a:rPr lang="en-PH" altLang="en-US" sz="2200" dirty="0">
                <a:latin typeface="+mn-lt"/>
                <a:cs typeface="+mn-cs"/>
              </a:rPr>
              <a:t> and select </a:t>
            </a:r>
            <a:r>
              <a:rPr lang="en-PH" altLang="en-US" sz="2200" i="1" dirty="0">
                <a:latin typeface="+mn-lt"/>
                <a:cs typeface="+mn-cs"/>
              </a:rPr>
              <a:t>Paste Layer(s)</a:t>
            </a:r>
          </a:p>
        </p:txBody>
      </p:sp>
      <p:sp>
        <p:nvSpPr>
          <p:cNvPr id="4" name="Title 1">
            <a:extLst>
              <a:ext uri="{FF2B5EF4-FFF2-40B4-BE49-F238E27FC236}">
                <a16:creationId xmlns:a16="http://schemas.microsoft.com/office/drawing/2014/main" id="{27C24D66-E7ED-7B5B-2D40-3ACD0DE80571}"/>
              </a:ext>
            </a:extLst>
          </p:cNvPr>
          <p:cNvSpPr txBox="1">
            <a:spLocks/>
          </p:cNvSpPr>
          <p:nvPr/>
        </p:nvSpPr>
        <p:spPr bwMode="auto">
          <a:xfrm>
            <a:off x="532583" y="1817611"/>
            <a:ext cx="8455347" cy="4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200" dirty="0">
                <a:cs typeface="Calibri" pitchFamily="34" charset="0"/>
              </a:rPr>
              <a:t>To have these barangays represented, do the following:</a:t>
            </a:r>
            <a:endParaRPr lang="en-PH" altLang="en-US" sz="2200" i="1" dirty="0">
              <a:cs typeface="Calibri" pitchFamily="34" charset="0"/>
            </a:endParaRPr>
          </a:p>
        </p:txBody>
      </p:sp>
      <p:sp>
        <p:nvSpPr>
          <p:cNvPr id="5" name="Title 1">
            <a:extLst>
              <a:ext uri="{FF2B5EF4-FFF2-40B4-BE49-F238E27FC236}">
                <a16:creationId xmlns:a16="http://schemas.microsoft.com/office/drawing/2014/main" id="{493887B9-E6B6-8D36-340E-89B1CEEC4FD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Tree>
    <p:extLst>
      <p:ext uri="{BB962C8B-B14F-4D97-AF65-F5344CB8AC3E}">
        <p14:creationId xmlns:p14="http://schemas.microsoft.com/office/powerpoint/2010/main" val="417199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709010" y="1008492"/>
            <a:ext cx="10967053" cy="94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600"/>
              </a:spcAft>
              <a:buFont typeface="+mj-lt"/>
              <a:buAutoNum type="arabicPeriod" startAt="4"/>
            </a:pPr>
            <a:r>
              <a:rPr lang="en-PH" altLang="en-US" sz="2200" dirty="0">
                <a:latin typeface="+mn-lt"/>
                <a:cs typeface="Arial" panose="020B0604020202020204" pitchFamily="34" charset="0"/>
              </a:rPr>
              <a:t>Go to the </a:t>
            </a:r>
            <a:r>
              <a:rPr lang="en-PH" altLang="en-US" sz="2200" i="1" dirty="0">
                <a:latin typeface="+mn-lt"/>
                <a:cs typeface="Arial" panose="020B0604020202020204" pitchFamily="34" charset="0"/>
              </a:rPr>
              <a:t>Symbology</a:t>
            </a:r>
            <a:r>
              <a:rPr lang="en-PH" altLang="en-US" sz="2200" dirty="0">
                <a:latin typeface="+mn-lt"/>
                <a:cs typeface="Arial" panose="020B0604020202020204" pitchFamily="34" charset="0"/>
              </a:rPr>
              <a:t> tab. Select </a:t>
            </a:r>
            <a:r>
              <a:rPr lang="en-PH" altLang="en-US" sz="2200" i="1" dirty="0">
                <a:latin typeface="+mn-lt"/>
                <a:cs typeface="Arial" panose="020B0604020202020204" pitchFamily="34" charset="0"/>
              </a:rPr>
              <a:t>Features (Single symbol) </a:t>
            </a:r>
            <a:r>
              <a:rPr lang="en-PH" altLang="en-US" sz="2200" dirty="0">
                <a:latin typeface="+mn-lt"/>
                <a:cs typeface="Arial" panose="020B0604020202020204" pitchFamily="34" charset="0"/>
              </a:rPr>
              <a:t>in the Show section then click on the rectangle symbol. </a:t>
            </a:r>
          </a:p>
        </p:txBody>
      </p:sp>
      <p:grpSp>
        <p:nvGrpSpPr>
          <p:cNvPr id="3" name="Group 2">
            <a:extLst>
              <a:ext uri="{FF2B5EF4-FFF2-40B4-BE49-F238E27FC236}">
                <a16:creationId xmlns:a16="http://schemas.microsoft.com/office/drawing/2014/main" id="{C3AAD359-1114-51A4-7B57-0A0C0D4C7852}"/>
              </a:ext>
            </a:extLst>
          </p:cNvPr>
          <p:cNvGrpSpPr/>
          <p:nvPr/>
        </p:nvGrpSpPr>
        <p:grpSpPr>
          <a:xfrm>
            <a:off x="3006423" y="2016695"/>
            <a:ext cx="6372225" cy="2065337"/>
            <a:chOff x="3006423" y="2016695"/>
            <a:chExt cx="6372225" cy="2065337"/>
          </a:xfrm>
        </p:grpSpPr>
        <p:pic>
          <p:nvPicPr>
            <p:cNvPr id="12291" name="Picture 3" descr="D:\MODULES\MODULE_5\FIGURES\AM_16.jpg"/>
            <p:cNvPicPr>
              <a:picLocks noChangeAspect="1" noChangeArrowheads="1"/>
            </p:cNvPicPr>
            <p:nvPr/>
          </p:nvPicPr>
          <p:blipFill rotWithShape="1">
            <a:blip r:embed="rId2">
              <a:extLst>
                <a:ext uri="{28A0092B-C50C-407E-A947-70E740481C1C}">
                  <a14:useLocalDpi xmlns:a14="http://schemas.microsoft.com/office/drawing/2010/main" val="0"/>
                </a:ext>
              </a:extLst>
            </a:blip>
            <a:srcRect b="61211"/>
            <a:stretch/>
          </p:blipFill>
          <p:spPr bwMode="auto">
            <a:xfrm>
              <a:off x="3006423" y="2016695"/>
              <a:ext cx="6372225" cy="20653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86864" y="2328336"/>
              <a:ext cx="738082" cy="279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31487" y="3077938"/>
              <a:ext cx="1008112" cy="407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17859" y="3253110"/>
              <a:ext cx="1635385" cy="779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txBox="1">
            <a:spLocks/>
          </p:cNvSpPr>
          <p:nvPr/>
        </p:nvSpPr>
        <p:spPr bwMode="auto">
          <a:xfrm>
            <a:off x="709012" y="4402957"/>
            <a:ext cx="10967051" cy="94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a:lnSpc>
                <a:spcPct val="90000"/>
              </a:lnSpc>
              <a:spcAft>
                <a:spcPts val="1200"/>
              </a:spcAft>
              <a:buFont typeface="+mj-lt"/>
              <a:buAutoNum type="arabicPeriod" startAt="5"/>
            </a:pPr>
            <a:r>
              <a:rPr lang="en-PH" altLang="en-US" sz="2200" dirty="0">
                <a:cs typeface="Arial" panose="020B0604020202020204" pitchFamily="34" charset="0"/>
              </a:rPr>
              <a:t>Choose </a:t>
            </a:r>
            <a:r>
              <a:rPr lang="en-PH" altLang="en-US" sz="2200" i="1" dirty="0">
                <a:cs typeface="Arial" panose="020B0604020202020204" pitchFamily="34" charset="0"/>
              </a:rPr>
              <a:t>No Color </a:t>
            </a:r>
            <a:r>
              <a:rPr lang="en-PH" altLang="en-US" sz="2200" dirty="0">
                <a:cs typeface="Arial" panose="020B0604020202020204" pitchFamily="34" charset="0"/>
              </a:rPr>
              <a:t>as the fill color. (It will be transparent but will appear as white for our purpose.)</a:t>
            </a:r>
          </a:p>
          <a:p>
            <a:pPr marL="457200" indent="-360000">
              <a:lnSpc>
                <a:spcPct val="90000"/>
              </a:lnSpc>
              <a:spcAft>
                <a:spcPts val="1200"/>
              </a:spcAft>
              <a:buFont typeface="+mj-lt"/>
              <a:buAutoNum type="arabicPeriod" startAt="5"/>
            </a:pPr>
            <a:r>
              <a:rPr lang="en-PH" altLang="en-US" sz="2200" dirty="0">
                <a:cs typeface="Arial" panose="020B0604020202020204" pitchFamily="34" charset="0"/>
              </a:rPr>
              <a:t>Click </a:t>
            </a:r>
            <a:r>
              <a:rPr lang="en-PH" altLang="en-US" sz="2200" i="1" dirty="0">
                <a:cs typeface="Arial" panose="020B0604020202020204" pitchFamily="34" charset="0"/>
              </a:rPr>
              <a:t>OK</a:t>
            </a:r>
            <a:r>
              <a:rPr lang="en-PH" altLang="en-US" sz="2200" dirty="0">
                <a:cs typeface="Arial" panose="020B0604020202020204" pitchFamily="34" charset="0"/>
              </a:rPr>
              <a:t> twice.</a:t>
            </a:r>
          </a:p>
        </p:txBody>
      </p:sp>
      <p:sp>
        <p:nvSpPr>
          <p:cNvPr id="2" name="Title 1">
            <a:extLst>
              <a:ext uri="{FF2B5EF4-FFF2-40B4-BE49-F238E27FC236}">
                <a16:creationId xmlns:a16="http://schemas.microsoft.com/office/drawing/2014/main" id="{C9C5B407-0F62-50BE-7DD1-0083D6B4A0E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Tree>
    <p:extLst>
      <p:ext uri="{BB962C8B-B14F-4D97-AF65-F5344CB8AC3E}">
        <p14:creationId xmlns:p14="http://schemas.microsoft.com/office/powerpoint/2010/main" val="5923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02022" y="757414"/>
            <a:ext cx="10935129" cy="130815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PH" altLang="zh-CN" sz="2200" dirty="0"/>
              <a:t>The objectives of this exercise are to teach participants how to:</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Apply the lessons learned from Session 5.1</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Prepare geospatial data for use in GIS software (ArcMap)</a:t>
            </a:r>
          </a:p>
        </p:txBody>
      </p:sp>
      <p:sp>
        <p:nvSpPr>
          <p:cNvPr id="2" name="Title 1">
            <a:extLst>
              <a:ext uri="{FF2B5EF4-FFF2-40B4-BE49-F238E27FC236}">
                <a16:creationId xmlns:a16="http://schemas.microsoft.com/office/drawing/2014/main" id="{727257CE-34F8-6A8A-71BA-9B0AFB47F61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Objectives</a:t>
            </a:r>
            <a:endParaRPr lang="en-PH" altLang="en-US" dirty="0"/>
          </a:p>
        </p:txBody>
      </p:sp>
      <p:sp>
        <p:nvSpPr>
          <p:cNvPr id="3" name="Content Placeholder 2"/>
          <p:cNvSpPr txBox="1">
            <a:spLocks/>
          </p:cNvSpPr>
          <p:nvPr/>
        </p:nvSpPr>
        <p:spPr>
          <a:xfrm>
            <a:off x="702438" y="2634899"/>
            <a:ext cx="10934713" cy="2006769"/>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Although the modules in the HIS Geo-enabling Course can be taken separately, it is recommended for participants of Module 5 to go through Module 4, particularly Session 4.3 and Exercise 4.B beforehand.</a:t>
            </a:r>
          </a:p>
          <a:p>
            <a:pPr marL="0" indent="0" eaLnBrk="1" hangingPunct="1">
              <a:spcBef>
                <a:spcPts val="0"/>
              </a:spcBef>
              <a:spcAft>
                <a:spcPts val="1800"/>
              </a:spcAft>
              <a:buNone/>
              <a:defRPr/>
            </a:pPr>
            <a:r>
              <a:rPr lang="en-PH" altLang="zh-CN" sz="2200" dirty="0"/>
              <a:t>These session and exercise will provide the necessary background and basic skills needed to be able to complete the present exercise.</a:t>
            </a:r>
          </a:p>
        </p:txBody>
      </p:sp>
      <p:sp>
        <p:nvSpPr>
          <p:cNvPr id="4" name="Title 1">
            <a:extLst>
              <a:ext uri="{FF2B5EF4-FFF2-40B4-BE49-F238E27FC236}">
                <a16:creationId xmlns:a16="http://schemas.microsoft.com/office/drawing/2014/main" id="{61B80A9F-C99C-2733-5082-669320495FA5}"/>
              </a:ext>
            </a:extLst>
          </p:cNvPr>
          <p:cNvSpPr txBox="1">
            <a:spLocks/>
          </p:cNvSpPr>
          <p:nvPr/>
        </p:nvSpPr>
        <p:spPr bwMode="auto">
          <a:xfrm>
            <a:off x="0" y="1980074"/>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Recommended background sessions</a:t>
            </a:r>
            <a:endParaRPr lang="en-PH" altLang="en-US" dirty="0"/>
          </a:p>
        </p:txBody>
      </p:sp>
      <p:sp>
        <p:nvSpPr>
          <p:cNvPr id="6" name="Content Placeholder 2"/>
          <p:cNvSpPr txBox="1">
            <a:spLocks/>
          </p:cNvSpPr>
          <p:nvPr/>
        </p:nvSpPr>
        <p:spPr>
          <a:xfrm>
            <a:off x="700184" y="5156270"/>
            <a:ext cx="10936967" cy="10305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The data used in this exercise are fictitious and created only to facilitate the exercises in this course. The different geospatial objects are not related to any real location or infrastructure in the real world.</a:t>
            </a:r>
            <a:endParaRPr lang="en-PH" altLang="en-US" sz="2200" dirty="0"/>
          </a:p>
        </p:txBody>
      </p:sp>
      <p:sp>
        <p:nvSpPr>
          <p:cNvPr id="7" name="Title 1">
            <a:extLst>
              <a:ext uri="{FF2B5EF4-FFF2-40B4-BE49-F238E27FC236}">
                <a16:creationId xmlns:a16="http://schemas.microsoft.com/office/drawing/2014/main" id="{3958492E-9070-2863-CF5D-4421F1A64F6A}"/>
              </a:ext>
            </a:extLst>
          </p:cNvPr>
          <p:cNvSpPr txBox="1">
            <a:spLocks/>
          </p:cNvSpPr>
          <p:nvPr/>
        </p:nvSpPr>
        <p:spPr bwMode="auto">
          <a:xfrm>
            <a:off x="-1411" y="4678053"/>
            <a:ext cx="12192000" cy="5238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Exercise Data</a:t>
            </a:r>
            <a:endParaRPr lang="en-PH" altLang="en-US" dirty="0"/>
          </a:p>
        </p:txBody>
      </p:sp>
    </p:spTree>
    <p:extLst>
      <p:ext uri="{BB962C8B-B14F-4D97-AF65-F5344CB8AC3E}">
        <p14:creationId xmlns:p14="http://schemas.microsoft.com/office/powerpoint/2010/main" val="43805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07732" y="864589"/>
            <a:ext cx="8455347" cy="54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200" dirty="0">
                <a:cs typeface="Calibri" pitchFamily="34" charset="0"/>
              </a:rPr>
              <a:t>To create proportional symbols:</a:t>
            </a:r>
          </a:p>
        </p:txBody>
      </p:sp>
      <p:grpSp>
        <p:nvGrpSpPr>
          <p:cNvPr id="4" name="Group 3">
            <a:extLst>
              <a:ext uri="{FF2B5EF4-FFF2-40B4-BE49-F238E27FC236}">
                <a16:creationId xmlns:a16="http://schemas.microsoft.com/office/drawing/2014/main" id="{411D10DD-DB95-709E-0C71-7A9BDB0A9F11}"/>
              </a:ext>
            </a:extLst>
          </p:cNvPr>
          <p:cNvGrpSpPr/>
          <p:nvPr/>
        </p:nvGrpSpPr>
        <p:grpSpPr>
          <a:xfrm>
            <a:off x="7228822" y="1628775"/>
            <a:ext cx="4599490" cy="3812801"/>
            <a:chOff x="6578948" y="1628775"/>
            <a:chExt cx="4908705" cy="4104000"/>
          </a:xfrm>
        </p:grpSpPr>
        <p:pic>
          <p:nvPicPr>
            <p:cNvPr id="13314" name="Picture 2" descr="D:\MODULES\MODULE_5\FIGURES\AM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948" y="1628775"/>
              <a:ext cx="4908705" cy="4104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794971" y="2733357"/>
              <a:ext cx="792088" cy="191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63123" y="2375863"/>
              <a:ext cx="115212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56803" y="4021063"/>
              <a:ext cx="5760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05469" y="3249183"/>
              <a:ext cx="621750" cy="3958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AD861C8-70EF-012D-7AEC-4C9970B87FD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thematic map – Mode of representation</a:t>
            </a:r>
          </a:p>
        </p:txBody>
      </p:sp>
      <p:sp>
        <p:nvSpPr>
          <p:cNvPr id="3" name="Title 1">
            <a:extLst>
              <a:ext uri="{FF2B5EF4-FFF2-40B4-BE49-F238E27FC236}">
                <a16:creationId xmlns:a16="http://schemas.microsoft.com/office/drawing/2014/main" id="{4F6A4FBF-8982-CD93-71F7-AAB57CD8784E}"/>
              </a:ext>
            </a:extLst>
          </p:cNvPr>
          <p:cNvSpPr txBox="1">
            <a:spLocks/>
          </p:cNvSpPr>
          <p:nvPr/>
        </p:nvSpPr>
        <p:spPr bwMode="auto">
          <a:xfrm>
            <a:off x="704347" y="1379699"/>
            <a:ext cx="618381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Open the Layer Properties of the health facility layer.</a:t>
            </a:r>
          </a:p>
          <a:p>
            <a:pPr marL="457200" indent="-360000" eaLnBrk="0" fontAlgn="base" hangingPunct="0">
              <a:lnSpc>
                <a:spcPct val="90000"/>
              </a:lnSpc>
              <a:spcAft>
                <a:spcPts val="600"/>
              </a:spcAft>
              <a:buFont typeface="Arial" charset="0"/>
              <a:buAutoNum type="arabicPeriod"/>
              <a:defRPr/>
            </a:pPr>
            <a:r>
              <a:rPr lang="en-PH" altLang="en-US" sz="2200" dirty="0">
                <a:latin typeface="+mn-lt"/>
                <a:cs typeface="+mn-cs"/>
              </a:rPr>
              <a:t>Go to the </a:t>
            </a:r>
            <a:r>
              <a:rPr lang="en-PH" altLang="en-US" sz="2200" i="1" dirty="0">
                <a:latin typeface="+mn-lt"/>
                <a:cs typeface="+mn-cs"/>
              </a:rPr>
              <a:t>Symbology </a:t>
            </a:r>
            <a:r>
              <a:rPr lang="en-PH" altLang="en-US" sz="2200" dirty="0">
                <a:latin typeface="+mn-lt"/>
                <a:cs typeface="+mn-cs"/>
              </a:rPr>
              <a:t>tab and follow the settings in the image on the right.</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In the Show section, select </a:t>
            </a:r>
            <a:r>
              <a:rPr lang="en-PH" altLang="en-US" sz="2200" i="1" dirty="0">
                <a:latin typeface="+mn-lt"/>
                <a:cs typeface="+mn-cs"/>
              </a:rPr>
              <a:t>Quantities</a:t>
            </a:r>
            <a:r>
              <a:rPr lang="en-PH" altLang="en-US" sz="2200" dirty="0">
                <a:latin typeface="+mn-lt"/>
                <a:cs typeface="+mn-cs"/>
              </a:rPr>
              <a:t> then </a:t>
            </a:r>
            <a:r>
              <a:rPr lang="en-PH" altLang="en-US" sz="2200" i="1" dirty="0">
                <a:latin typeface="+mn-lt"/>
                <a:cs typeface="+mn-cs"/>
              </a:rPr>
              <a:t>Proportional symbols</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In the Fields section, select </a:t>
            </a:r>
            <a:r>
              <a:rPr lang="en-PH" altLang="en-US" sz="2200" i="1" dirty="0">
                <a:latin typeface="+mn-lt"/>
                <a:cs typeface="+mn-cs"/>
              </a:rPr>
              <a:t>TOT_CASES </a:t>
            </a:r>
            <a:r>
              <a:rPr lang="en-PH" altLang="en-US" sz="2200" dirty="0">
                <a:latin typeface="+mn-lt"/>
                <a:cs typeface="+mn-cs"/>
              </a:rPr>
              <a:t>as the Value to be represented</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Click the </a:t>
            </a:r>
            <a:r>
              <a:rPr lang="en-PH" altLang="en-US" sz="2200" i="1" dirty="0">
                <a:latin typeface="+mn-lt"/>
                <a:cs typeface="+mn-cs"/>
              </a:rPr>
              <a:t>Min Value </a:t>
            </a:r>
            <a:r>
              <a:rPr lang="en-PH" altLang="en-US" sz="2200" dirty="0">
                <a:latin typeface="+mn-lt"/>
                <a:cs typeface="+mn-cs"/>
              </a:rPr>
              <a:t>to select the symbol and color you want to use for the proportional symbol.</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Set the Number of symbols to display in the Legend as 4.</a:t>
            </a:r>
          </a:p>
          <a:p>
            <a:pPr marL="1080000" lvl="1" indent="-457200" eaLnBrk="0" fontAlgn="base" hangingPunct="0">
              <a:lnSpc>
                <a:spcPct val="90000"/>
              </a:lnSpc>
              <a:spcAft>
                <a:spcPts val="600"/>
              </a:spcAft>
              <a:buFont typeface="+mj-lt"/>
              <a:buAutoNum type="alphaLcPeriod"/>
              <a:defRPr/>
            </a:pPr>
            <a:r>
              <a:rPr lang="en-PH" altLang="en-US" sz="2200" dirty="0">
                <a:latin typeface="+mn-lt"/>
                <a:cs typeface="+mn-cs"/>
              </a:rPr>
              <a:t>Click </a:t>
            </a:r>
            <a:r>
              <a:rPr lang="en-PH" altLang="en-US" sz="2200" i="1" dirty="0">
                <a:latin typeface="+mn-lt"/>
                <a:cs typeface="+mn-cs"/>
              </a:rPr>
              <a:t>OK</a:t>
            </a:r>
            <a:r>
              <a:rPr lang="en-PH" altLang="en-US" sz="2200" dirty="0">
                <a:latin typeface="+mn-lt"/>
                <a:cs typeface="+mn-cs"/>
              </a:rPr>
              <a:t>.</a:t>
            </a:r>
          </a:p>
        </p:txBody>
      </p:sp>
    </p:spTree>
    <p:extLst>
      <p:ext uri="{BB962C8B-B14F-4D97-AF65-F5344CB8AC3E}">
        <p14:creationId xmlns:p14="http://schemas.microsoft.com/office/powerpoint/2010/main" val="173163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14644-72D2-809C-E158-CFC2C3F2298D}"/>
              </a:ext>
            </a:extLst>
          </p:cNvPr>
          <p:cNvPicPr>
            <a:picLocks noChangeAspect="1"/>
          </p:cNvPicPr>
          <p:nvPr/>
        </p:nvPicPr>
        <p:blipFill>
          <a:blip r:embed="rId2"/>
          <a:stretch>
            <a:fillRect/>
          </a:stretch>
        </p:blipFill>
        <p:spPr>
          <a:xfrm>
            <a:off x="6262784" y="1268413"/>
            <a:ext cx="5623387" cy="3824095"/>
          </a:xfrm>
          <a:prstGeom prst="rect">
            <a:avLst/>
          </a:prstGeom>
        </p:spPr>
      </p:pic>
      <p:sp>
        <p:nvSpPr>
          <p:cNvPr id="9" name="Title 1"/>
          <p:cNvSpPr txBox="1">
            <a:spLocks/>
          </p:cNvSpPr>
          <p:nvPr/>
        </p:nvSpPr>
        <p:spPr bwMode="auto">
          <a:xfrm>
            <a:off x="524903" y="1271321"/>
            <a:ext cx="557109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Aft>
                <a:spcPts val="2400"/>
              </a:spcAft>
            </a:pPr>
            <a:r>
              <a:rPr lang="en-PH" altLang="en-US" sz="2200" dirty="0">
                <a:cs typeface="Calibri" pitchFamily="34" charset="0"/>
              </a:rPr>
              <a:t>Play around with the symbology of your layers until you are satisfied with how they look.</a:t>
            </a:r>
          </a:p>
          <a:p>
            <a:pPr>
              <a:lnSpc>
                <a:spcPct val="90000"/>
              </a:lnSpc>
              <a:spcAft>
                <a:spcPts val="2400"/>
              </a:spcAft>
            </a:pPr>
            <a:r>
              <a:rPr lang="en-PH" altLang="en-US" sz="2200" dirty="0">
                <a:cs typeface="Calibri" pitchFamily="34" charset="0"/>
              </a:rPr>
              <a:t>They can look as simple as the map on the right or you may experiment with more complex </a:t>
            </a:r>
            <a:r>
              <a:rPr lang="en-PH" altLang="en-US" sz="2200" dirty="0" err="1">
                <a:cs typeface="Calibri" pitchFamily="34" charset="0"/>
              </a:rPr>
              <a:t>symbologies</a:t>
            </a:r>
            <a:r>
              <a:rPr lang="en-PH" altLang="en-US" sz="2200" dirty="0">
                <a:cs typeface="Calibri" pitchFamily="34" charset="0"/>
              </a:rPr>
              <a:t>.</a:t>
            </a:r>
          </a:p>
          <a:p>
            <a:pPr>
              <a:lnSpc>
                <a:spcPct val="90000"/>
              </a:lnSpc>
              <a:spcAft>
                <a:spcPts val="2400"/>
              </a:spcAft>
            </a:pPr>
            <a:r>
              <a:rPr lang="en-PH" altLang="en-US" sz="2200" dirty="0">
                <a:cs typeface="Calibri" pitchFamily="34" charset="0"/>
              </a:rPr>
              <a:t>Ensure that the </a:t>
            </a:r>
            <a:r>
              <a:rPr lang="en-PH" altLang="en-US" sz="2200" dirty="0" err="1">
                <a:cs typeface="Calibri" pitchFamily="34" charset="0"/>
              </a:rPr>
              <a:t>symbologies</a:t>
            </a:r>
            <a:r>
              <a:rPr lang="en-PH" altLang="en-US" sz="2200" dirty="0">
                <a:cs typeface="Calibri" pitchFamily="34" charset="0"/>
              </a:rPr>
              <a:t> are visually appealing and the map conveys its message to the audience.</a:t>
            </a:r>
          </a:p>
        </p:txBody>
      </p:sp>
      <p:sp>
        <p:nvSpPr>
          <p:cNvPr id="2" name="Title 1">
            <a:extLst>
              <a:ext uri="{FF2B5EF4-FFF2-40B4-BE49-F238E27FC236}">
                <a16:creationId xmlns:a16="http://schemas.microsoft.com/office/drawing/2014/main" id="{0D80B046-379C-B06C-BE79-CAADE58A00E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Creating thematic map – Mode of representation</a:t>
            </a:r>
          </a:p>
        </p:txBody>
      </p:sp>
      <p:sp>
        <p:nvSpPr>
          <p:cNvPr id="5" name="Rectangle 3">
            <a:extLst>
              <a:ext uri="{FF2B5EF4-FFF2-40B4-BE49-F238E27FC236}">
                <a16:creationId xmlns:a16="http://schemas.microsoft.com/office/drawing/2014/main" id="{C783363C-85AB-DBA9-9948-D79C66019E86}"/>
              </a:ext>
            </a:extLst>
          </p:cNvPr>
          <p:cNvSpPr>
            <a:spLocks noChangeArrowheads="1"/>
          </p:cNvSpPr>
          <p:nvPr/>
        </p:nvSpPr>
        <p:spPr bwMode="auto">
          <a:xfrm>
            <a:off x="2302530" y="5056019"/>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spTree>
    <p:extLst>
      <p:ext uri="{BB962C8B-B14F-4D97-AF65-F5344CB8AC3E}">
        <p14:creationId xmlns:p14="http://schemas.microsoft.com/office/powerpoint/2010/main" val="3936618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Arrow 14"/>
          <p:cNvSpPr/>
          <p:nvPr/>
        </p:nvSpPr>
        <p:spPr>
          <a:xfrm>
            <a:off x="957452" y="1572317"/>
            <a:ext cx="385573" cy="262404"/>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16" name="TextBox 15"/>
          <p:cNvSpPr txBox="1"/>
          <p:nvPr/>
        </p:nvSpPr>
        <p:spPr>
          <a:xfrm>
            <a:off x="1362015" y="1497531"/>
            <a:ext cx="10314048" cy="769441"/>
          </a:xfrm>
          <a:prstGeom prst="rect">
            <a:avLst/>
          </a:prstGeom>
          <a:noFill/>
        </p:spPr>
        <p:txBody>
          <a:bodyPr wrap="square">
            <a:spAutoFit/>
          </a:bodyPr>
          <a:lstStyle/>
          <a:p>
            <a:pPr eaLnBrk="1" hangingPunct="1">
              <a:defRPr/>
            </a:pPr>
            <a:r>
              <a:rPr lang="en" sz="2200" dirty="0"/>
              <a:t>We have prepared two layout templates that you can use for this part of the process (portrait, landscape)</a:t>
            </a:r>
            <a:endParaRPr lang="en-PH" sz="2200" dirty="0"/>
          </a:p>
        </p:txBody>
      </p:sp>
      <p:sp>
        <p:nvSpPr>
          <p:cNvPr id="10" name="TextBox 9"/>
          <p:cNvSpPr txBox="1"/>
          <p:nvPr/>
        </p:nvSpPr>
        <p:spPr>
          <a:xfrm>
            <a:off x="712602" y="3293151"/>
            <a:ext cx="6051215" cy="2151358"/>
          </a:xfrm>
          <a:prstGeom prst="rect">
            <a:avLst/>
          </a:prstGeom>
          <a:noFill/>
        </p:spPr>
        <p:txBody>
          <a:bodyPr wrap="square">
            <a:spAutoFit/>
          </a:bodyPr>
          <a:lstStyle/>
          <a:p>
            <a:pPr marL="457200" indent="-360000" eaLnBrk="0" fontAlgn="base" hangingPunct="0">
              <a:lnSpc>
                <a:spcPct val="90000"/>
              </a:lnSpc>
              <a:spcAft>
                <a:spcPts val="1800"/>
              </a:spcAft>
              <a:buFont typeface="Arial" charset="0"/>
              <a:buAutoNum type="arabicPeriod"/>
              <a:defRPr/>
            </a:pPr>
            <a:r>
              <a:rPr lang="en" sz="2200" dirty="0"/>
              <a:t>To start laying out your map, go to </a:t>
            </a:r>
            <a:r>
              <a:rPr lang="en" sz="2200" i="1" dirty="0"/>
              <a:t>View &gt; Layout View </a:t>
            </a:r>
            <a:r>
              <a:rPr lang="en" sz="2200" dirty="0"/>
              <a:t>from the main menu </a:t>
            </a:r>
            <a:r>
              <a:rPr lang="en-US" sz="2200" dirty="0"/>
              <a:t>or by clicking the </a:t>
            </a:r>
            <a:r>
              <a:rPr lang="en-US" sz="2200" i="1" dirty="0"/>
              <a:t>Layout View </a:t>
            </a:r>
            <a:r>
              <a:rPr lang="en-US" sz="2200" dirty="0"/>
              <a:t>button (second button) at the bottom beside the Table of Contents pane.</a:t>
            </a:r>
          </a:p>
          <a:p>
            <a:pPr marL="457200" indent="-360000">
              <a:lnSpc>
                <a:spcPct val="90000"/>
              </a:lnSpc>
              <a:spcAft>
                <a:spcPts val="1800"/>
              </a:spcAft>
              <a:buFont typeface="+mj-lt"/>
              <a:buAutoNum type="arabicPeriod" startAt="2"/>
              <a:defRPr/>
            </a:pPr>
            <a:r>
              <a:rPr lang="en" sz="2200" dirty="0">
                <a:latin typeface="Calibri" pitchFamily="34" charset="0"/>
                <a:cs typeface="Arial" panose="020B0604020202020204" pitchFamily="34" charset="0"/>
              </a:rPr>
              <a:t>To use the pre-made template, </a:t>
            </a:r>
            <a:r>
              <a:rPr lang="en-US" sz="2200" dirty="0">
                <a:latin typeface="Calibri" pitchFamily="34" charset="0"/>
                <a:cs typeface="Arial" panose="020B0604020202020204" pitchFamily="34" charset="0"/>
              </a:rPr>
              <a:t>click the </a:t>
            </a:r>
            <a:r>
              <a:rPr lang="en-US" sz="2200" i="1" dirty="0">
                <a:latin typeface="Calibri" pitchFamily="34" charset="0"/>
                <a:cs typeface="Arial" panose="020B0604020202020204" pitchFamily="34" charset="0"/>
              </a:rPr>
              <a:t>Change Layout</a:t>
            </a:r>
            <a:r>
              <a:rPr lang="en-US" sz="2200" dirty="0">
                <a:latin typeface="Calibri" pitchFamily="34" charset="0"/>
                <a:cs typeface="Arial" panose="020B0604020202020204" pitchFamily="34" charset="0"/>
              </a:rPr>
              <a:t> button           on the Layout toolbar.</a:t>
            </a:r>
          </a:p>
        </p:txBody>
      </p:sp>
      <p:grpSp>
        <p:nvGrpSpPr>
          <p:cNvPr id="12" name="Group 11">
            <a:extLst>
              <a:ext uri="{FF2B5EF4-FFF2-40B4-BE49-F238E27FC236}">
                <a16:creationId xmlns:a16="http://schemas.microsoft.com/office/drawing/2014/main" id="{D7A4DF72-210A-F057-A36C-483F3B04E2F5}"/>
              </a:ext>
            </a:extLst>
          </p:cNvPr>
          <p:cNvGrpSpPr/>
          <p:nvPr/>
        </p:nvGrpSpPr>
        <p:grpSpPr>
          <a:xfrm>
            <a:off x="7275104" y="3156518"/>
            <a:ext cx="2812514" cy="1505128"/>
            <a:chOff x="7337612" y="3429000"/>
            <a:chExt cx="3200400" cy="1819275"/>
          </a:xfrm>
        </p:grpSpPr>
        <p:pic>
          <p:nvPicPr>
            <p:cNvPr id="3" name="Picture 2">
              <a:extLst>
                <a:ext uri="{FF2B5EF4-FFF2-40B4-BE49-F238E27FC236}">
                  <a16:creationId xmlns:a16="http://schemas.microsoft.com/office/drawing/2014/main" id="{B086D6AE-E485-9161-E9E7-18515AB09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612" y="3429000"/>
              <a:ext cx="3200400" cy="1819275"/>
            </a:xfrm>
            <a:prstGeom prst="rect">
              <a:avLst/>
            </a:prstGeom>
            <a:ln>
              <a:solidFill>
                <a:schemeClr val="tx1"/>
              </a:solidFill>
            </a:ln>
          </p:spPr>
        </p:pic>
        <p:sp>
          <p:nvSpPr>
            <p:cNvPr id="17" name="Rectangle 16"/>
            <p:cNvSpPr/>
            <p:nvPr/>
          </p:nvSpPr>
          <p:spPr>
            <a:xfrm>
              <a:off x="7442930" y="3872335"/>
              <a:ext cx="1799682" cy="2697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73472" y="3429000"/>
              <a:ext cx="4796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CA399198-D992-15F5-93CF-8749A59AAFA6}"/>
              </a:ext>
            </a:extLst>
          </p:cNvPr>
          <p:cNvSpPr txBox="1"/>
          <p:nvPr/>
        </p:nvSpPr>
        <p:spPr>
          <a:xfrm>
            <a:off x="528918" y="970605"/>
            <a:ext cx="8152443" cy="430887"/>
          </a:xfrm>
          <a:prstGeom prst="rect">
            <a:avLst/>
          </a:prstGeom>
          <a:noFill/>
        </p:spPr>
        <p:txBody>
          <a:bodyPr wrap="square">
            <a:spAutoFit/>
          </a:bodyPr>
          <a:lstStyle/>
          <a:p>
            <a:pPr eaLnBrk="1" hangingPunct="1">
              <a:defRPr/>
            </a:pPr>
            <a:r>
              <a:rPr lang="en" sz="2200" dirty="0"/>
              <a:t>We will now be able to layout the thematic map!</a:t>
            </a:r>
            <a:endParaRPr lang="en-PH" sz="2200" dirty="0"/>
          </a:p>
        </p:txBody>
      </p:sp>
      <p:sp>
        <p:nvSpPr>
          <p:cNvPr id="5" name="Right Arrow 14">
            <a:extLst>
              <a:ext uri="{FF2B5EF4-FFF2-40B4-BE49-F238E27FC236}">
                <a16:creationId xmlns:a16="http://schemas.microsoft.com/office/drawing/2014/main" id="{5C22931C-081A-2E6D-CE07-B23032150B72}"/>
              </a:ext>
            </a:extLst>
          </p:cNvPr>
          <p:cNvSpPr/>
          <p:nvPr/>
        </p:nvSpPr>
        <p:spPr>
          <a:xfrm>
            <a:off x="955771" y="2461863"/>
            <a:ext cx="385573" cy="262404"/>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7" name="TextBox 6">
            <a:extLst>
              <a:ext uri="{FF2B5EF4-FFF2-40B4-BE49-F238E27FC236}">
                <a16:creationId xmlns:a16="http://schemas.microsoft.com/office/drawing/2014/main" id="{3A2FCB6F-1DB6-50DB-5A16-AC501D55573E}"/>
              </a:ext>
            </a:extLst>
          </p:cNvPr>
          <p:cNvSpPr txBox="1"/>
          <p:nvPr/>
        </p:nvSpPr>
        <p:spPr>
          <a:xfrm>
            <a:off x="1360333" y="2387077"/>
            <a:ext cx="10315730" cy="769441"/>
          </a:xfrm>
          <a:prstGeom prst="rect">
            <a:avLst/>
          </a:prstGeom>
          <a:noFill/>
        </p:spPr>
        <p:txBody>
          <a:bodyPr wrap="square">
            <a:spAutoFit/>
          </a:bodyPr>
          <a:lstStyle/>
          <a:p>
            <a:pPr eaLnBrk="1" hangingPunct="1">
              <a:defRPr/>
            </a:pPr>
            <a:r>
              <a:rPr lang="en" sz="2200" dirty="0"/>
              <a:t>To be downloaded from: </a:t>
            </a:r>
            <a:r>
              <a:rPr lang="en" sz="2200" dirty="0">
                <a:hlinkClick r:id="rId3"/>
              </a:rPr>
              <a:t>MAP TEMPLATE</a:t>
            </a:r>
            <a:r>
              <a:rPr lang="en" sz="2200" dirty="0"/>
              <a:t> </a:t>
            </a:r>
            <a:r>
              <a:rPr lang="en-GB" sz="2200" dirty="0"/>
              <a:t>and placed in the </a:t>
            </a:r>
            <a:r>
              <a:rPr lang="en-PH" altLang="zh-CN" sz="2200" dirty="0"/>
              <a:t>C:\ or D:\MODULE_5\EXERCISE_5_C subfolder</a:t>
            </a:r>
            <a:endParaRPr lang="en-PH" sz="2200" dirty="0"/>
          </a:p>
        </p:txBody>
      </p:sp>
      <p:sp>
        <p:nvSpPr>
          <p:cNvPr id="4" name="Title 1">
            <a:extLst>
              <a:ext uri="{FF2B5EF4-FFF2-40B4-BE49-F238E27FC236}">
                <a16:creationId xmlns:a16="http://schemas.microsoft.com/office/drawing/2014/main" id="{07D5944C-C100-CA12-3C5B-486A4222066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grpSp>
        <p:nvGrpSpPr>
          <p:cNvPr id="13" name="Group 12">
            <a:extLst>
              <a:ext uri="{FF2B5EF4-FFF2-40B4-BE49-F238E27FC236}">
                <a16:creationId xmlns:a16="http://schemas.microsoft.com/office/drawing/2014/main" id="{0498374A-80E0-1A41-F88E-286BD951B260}"/>
              </a:ext>
            </a:extLst>
          </p:cNvPr>
          <p:cNvGrpSpPr/>
          <p:nvPr/>
        </p:nvGrpSpPr>
        <p:grpSpPr>
          <a:xfrm>
            <a:off x="10373285" y="3551750"/>
            <a:ext cx="1181100" cy="476250"/>
            <a:chOff x="8517591" y="5507310"/>
            <a:chExt cx="1181100" cy="476250"/>
          </a:xfrm>
        </p:grpSpPr>
        <p:pic>
          <p:nvPicPr>
            <p:cNvPr id="8" name="Picture 7">
              <a:extLst>
                <a:ext uri="{FF2B5EF4-FFF2-40B4-BE49-F238E27FC236}">
                  <a16:creationId xmlns:a16="http://schemas.microsoft.com/office/drawing/2014/main" id="{7983C5A5-A6D6-361C-E401-6589C11B5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7591" y="5507310"/>
              <a:ext cx="1181100" cy="476250"/>
            </a:xfrm>
            <a:prstGeom prst="rect">
              <a:avLst/>
            </a:prstGeom>
            <a:ln>
              <a:solidFill>
                <a:schemeClr val="tx1"/>
              </a:solidFill>
            </a:ln>
          </p:spPr>
        </p:pic>
        <p:sp>
          <p:nvSpPr>
            <p:cNvPr id="11" name="Rectangle 10">
              <a:extLst>
                <a:ext uri="{FF2B5EF4-FFF2-40B4-BE49-F238E27FC236}">
                  <a16:creationId xmlns:a16="http://schemas.microsoft.com/office/drawing/2014/main" id="{83CECEE9-1AAA-50D8-5D21-E142F2CA374B}"/>
                </a:ext>
              </a:extLst>
            </p:cNvPr>
            <p:cNvSpPr/>
            <p:nvPr/>
          </p:nvSpPr>
          <p:spPr>
            <a:xfrm>
              <a:off x="8789896" y="5657345"/>
              <a:ext cx="156880" cy="1517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F785C9C0-1BF5-653E-B34F-38E3A647E5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296" r="5790"/>
          <a:stretch/>
        </p:blipFill>
        <p:spPr>
          <a:xfrm>
            <a:off x="2968999" y="5048177"/>
            <a:ext cx="437590" cy="433705"/>
          </a:xfrm>
          <a:prstGeom prst="rect">
            <a:avLst/>
          </a:prstGeom>
        </p:spPr>
      </p:pic>
      <p:sp>
        <p:nvSpPr>
          <p:cNvPr id="9" name="TextBox 8">
            <a:extLst>
              <a:ext uri="{FF2B5EF4-FFF2-40B4-BE49-F238E27FC236}">
                <a16:creationId xmlns:a16="http://schemas.microsoft.com/office/drawing/2014/main" id="{DF1DC3E9-36BC-2F6D-285B-48AD7A8AFD88}"/>
              </a:ext>
            </a:extLst>
          </p:cNvPr>
          <p:cNvSpPr txBox="1"/>
          <p:nvPr/>
        </p:nvSpPr>
        <p:spPr>
          <a:xfrm>
            <a:off x="1064653" y="5687825"/>
            <a:ext cx="6486056" cy="646331"/>
          </a:xfrm>
          <a:prstGeom prst="rect">
            <a:avLst/>
          </a:prstGeom>
          <a:noFill/>
        </p:spPr>
        <p:txBody>
          <a:bodyPr wrap="square">
            <a:spAutoFit/>
          </a:bodyPr>
          <a:lstStyle>
            <a:defPPr>
              <a:defRPr lang="en-US"/>
            </a:defPPr>
            <a:lvl1pPr>
              <a:defRPr sz="2200"/>
            </a:lvl1pPr>
          </a:lstStyle>
          <a:p>
            <a:r>
              <a:rPr lang="en-US" sz="1800" i="1" dirty="0"/>
              <a:t>If the Layout toolbar is not visible, right-click anywhere on the Toolbar area and click </a:t>
            </a:r>
            <a:r>
              <a:rPr lang="en-US" sz="1800" dirty="0"/>
              <a:t>Layout </a:t>
            </a:r>
            <a:r>
              <a:rPr lang="en-US" sz="1800" i="1" dirty="0"/>
              <a:t>from the list of toolbars that appears.</a:t>
            </a:r>
            <a:endParaRPr lang="en" sz="1800" i="1" dirty="0"/>
          </a:p>
        </p:txBody>
      </p:sp>
      <p:grpSp>
        <p:nvGrpSpPr>
          <p:cNvPr id="14" name="Group 13">
            <a:extLst>
              <a:ext uri="{FF2B5EF4-FFF2-40B4-BE49-F238E27FC236}">
                <a16:creationId xmlns:a16="http://schemas.microsoft.com/office/drawing/2014/main" id="{2D7DDC19-E0B8-8D12-9F36-B55F1F690E16}"/>
              </a:ext>
            </a:extLst>
          </p:cNvPr>
          <p:cNvGrpSpPr/>
          <p:nvPr/>
        </p:nvGrpSpPr>
        <p:grpSpPr>
          <a:xfrm>
            <a:off x="7067550" y="5028428"/>
            <a:ext cx="4344522" cy="332042"/>
            <a:chOff x="6888163" y="1293053"/>
            <a:chExt cx="4300817" cy="310357"/>
          </a:xfrm>
        </p:grpSpPr>
        <p:pic>
          <p:nvPicPr>
            <p:cNvPr id="19" name="Picture 2">
              <a:extLst>
                <a:ext uri="{FF2B5EF4-FFF2-40B4-BE49-F238E27FC236}">
                  <a16:creationId xmlns:a16="http://schemas.microsoft.com/office/drawing/2014/main" id="{053FDEE1-AB33-3F9B-62AA-C9672A9E5B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1293053"/>
              <a:ext cx="4300817" cy="31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CC43FF5C-5EA8-BA3A-F03E-9D009A5BE1B8}"/>
                </a:ext>
              </a:extLst>
            </p:cNvPr>
            <p:cNvSpPr/>
            <p:nvPr/>
          </p:nvSpPr>
          <p:spPr>
            <a:xfrm>
              <a:off x="10545478" y="1299744"/>
              <a:ext cx="274922" cy="3036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051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01559" y="1246391"/>
            <a:ext cx="5527450" cy="4367349"/>
          </a:xfrm>
          <a:prstGeom prst="rect">
            <a:avLst/>
          </a:prstGeom>
          <a:noFill/>
        </p:spPr>
        <p:txBody>
          <a:bodyPr wrap="square">
            <a:spAutoFit/>
          </a:bodyPr>
          <a:lstStyle/>
          <a:p>
            <a:pPr marL="457200" indent="-360000">
              <a:lnSpc>
                <a:spcPct val="90000"/>
              </a:lnSpc>
              <a:spcAft>
                <a:spcPts val="2400"/>
              </a:spcAft>
              <a:buFont typeface="+mj-lt"/>
              <a:buAutoNum type="arabicPeriod" startAt="3"/>
              <a:defRPr/>
            </a:pPr>
            <a:r>
              <a:rPr lang="en" sz="2200" dirty="0">
                <a:latin typeface="Calibri" pitchFamily="34" charset="0"/>
                <a:cs typeface="Arial" panose="020B0604020202020204" pitchFamily="34" charset="0"/>
              </a:rPr>
              <a:t>In the template selection </a:t>
            </a:r>
            <a:r>
              <a:rPr lang="en-US" sz="2200" dirty="0">
                <a:latin typeface="Calibri" pitchFamily="34" charset="0"/>
                <a:cs typeface="Arial" panose="020B0604020202020204" pitchFamily="34" charset="0"/>
              </a:rPr>
              <a:t>dialog box</a:t>
            </a:r>
            <a:r>
              <a:rPr lang="en" sz="2200" dirty="0">
                <a:latin typeface="Calibri" pitchFamily="34" charset="0"/>
                <a:cs typeface="Arial" panose="020B0604020202020204" pitchFamily="34" charset="0"/>
              </a:rPr>
              <a:t> that opens, click the browse button then navigate to the </a:t>
            </a:r>
            <a:r>
              <a:rPr lang="fr-FR" sz="2200" dirty="0">
                <a:latin typeface="Calibri" pitchFamily="34" charset="0"/>
                <a:cs typeface="Arial" panose="020B0604020202020204" pitchFamily="34" charset="0"/>
              </a:rPr>
              <a:t>MODULE_5\EXERCISE_5_C\</a:t>
            </a:r>
            <a:r>
              <a:rPr lang="fr-FR" sz="2200" dirty="0" err="1">
                <a:latin typeface="Calibri" pitchFamily="34" charset="0"/>
                <a:cs typeface="Arial" panose="020B0604020202020204" pitchFamily="34" charset="0"/>
              </a:rPr>
              <a:t>Map_Template</a:t>
            </a:r>
            <a:r>
              <a:rPr lang="fr-FR" sz="2200" dirty="0">
                <a:latin typeface="Calibri" pitchFamily="34" charset="0"/>
                <a:cs typeface="Arial" panose="020B0604020202020204" pitchFamily="34" charset="0"/>
              </a:rPr>
              <a:t> </a:t>
            </a:r>
            <a:r>
              <a:rPr lang="en" sz="2200" dirty="0">
                <a:latin typeface="Calibri" pitchFamily="34" charset="0"/>
                <a:cs typeface="Arial" panose="020B0604020202020204" pitchFamily="34" charset="0"/>
              </a:rPr>
              <a:t>folder. You will find two templates (landscape, portrait).</a:t>
            </a:r>
          </a:p>
          <a:p>
            <a:pPr marL="457200" indent="-360000">
              <a:lnSpc>
                <a:spcPct val="90000"/>
              </a:lnSpc>
              <a:spcAft>
                <a:spcPts val="2400"/>
              </a:spcAft>
              <a:buFont typeface="+mj-lt"/>
              <a:buAutoNum type="arabicPeriod" startAt="4"/>
              <a:defRPr/>
            </a:pPr>
            <a:r>
              <a:rPr lang="en" sz="2200" dirty="0">
                <a:latin typeface="Calibri" pitchFamily="34" charset="0"/>
                <a:cs typeface="Arial" panose="020B0604020202020204" pitchFamily="34" charset="0"/>
              </a:rPr>
              <a:t>Click the template with the appropriate orientation for your map. Click </a:t>
            </a:r>
            <a:r>
              <a:rPr lang="en" sz="2200" i="1" dirty="0">
                <a:latin typeface="Calibri" pitchFamily="34" charset="0"/>
                <a:cs typeface="Arial" panose="020B0604020202020204" pitchFamily="34" charset="0"/>
              </a:rPr>
              <a:t>Open</a:t>
            </a:r>
            <a:r>
              <a:rPr lang="en" sz="2200" dirty="0">
                <a:latin typeface="Calibri" pitchFamily="34" charset="0"/>
                <a:cs typeface="Arial" panose="020B0604020202020204" pitchFamily="34" charset="0"/>
              </a:rPr>
              <a:t>.</a:t>
            </a:r>
            <a:endParaRPr lang="en-PH" sz="2200" dirty="0">
              <a:latin typeface="Calibri" pitchFamily="34" charset="0"/>
              <a:cs typeface="Arial" panose="020B0604020202020204" pitchFamily="34" charset="0"/>
            </a:endParaRPr>
          </a:p>
          <a:p>
            <a:pPr marL="457200" indent="-360000">
              <a:lnSpc>
                <a:spcPct val="90000"/>
              </a:lnSpc>
              <a:spcAft>
                <a:spcPts val="2400"/>
              </a:spcAft>
              <a:buFont typeface="+mj-lt"/>
              <a:buAutoNum type="arabicPeriod" startAt="4"/>
              <a:defRPr/>
            </a:pPr>
            <a:r>
              <a:rPr lang="en" sz="2200" dirty="0">
                <a:latin typeface="Calibri" pitchFamily="34" charset="0"/>
                <a:cs typeface="Arial" panose="020B0604020202020204" pitchFamily="34" charset="0"/>
              </a:rPr>
              <a:t>In the Data Frame Order dialog box, click </a:t>
            </a:r>
            <a:r>
              <a:rPr lang="en" sz="2200" i="1" dirty="0">
                <a:latin typeface="Calibri" pitchFamily="34" charset="0"/>
                <a:cs typeface="Arial" panose="020B0604020202020204" pitchFamily="34" charset="0"/>
              </a:rPr>
              <a:t>Finish</a:t>
            </a:r>
            <a:r>
              <a:rPr lang="en" sz="2200" dirty="0">
                <a:latin typeface="Calibri" pitchFamily="34" charset="0"/>
                <a:cs typeface="Arial" panose="020B0604020202020204" pitchFamily="34" charset="0"/>
              </a:rPr>
              <a:t>. </a:t>
            </a:r>
          </a:p>
          <a:p>
            <a:pPr marL="97200">
              <a:lnSpc>
                <a:spcPct val="90000"/>
              </a:lnSpc>
              <a:spcAft>
                <a:spcPts val="1800"/>
              </a:spcAft>
              <a:defRPr/>
            </a:pPr>
            <a:endParaRPr lang="en" sz="2200" dirty="0">
              <a:latin typeface="Calibri" pitchFamily="34" charset="0"/>
              <a:cs typeface="Arial" panose="020B0604020202020204" pitchFamily="34" charset="0"/>
            </a:endParaRPr>
          </a:p>
        </p:txBody>
      </p:sp>
      <p:grpSp>
        <p:nvGrpSpPr>
          <p:cNvPr id="7" name="Group 6">
            <a:extLst>
              <a:ext uri="{FF2B5EF4-FFF2-40B4-BE49-F238E27FC236}">
                <a16:creationId xmlns:a16="http://schemas.microsoft.com/office/drawing/2014/main" id="{73B07813-0892-CA37-8FB4-1D9FF22FDF23}"/>
              </a:ext>
            </a:extLst>
          </p:cNvPr>
          <p:cNvGrpSpPr/>
          <p:nvPr/>
        </p:nvGrpSpPr>
        <p:grpSpPr>
          <a:xfrm>
            <a:off x="6893860" y="935637"/>
            <a:ext cx="2761129" cy="2049819"/>
            <a:chOff x="7410738" y="1892600"/>
            <a:chExt cx="3134740" cy="2501505"/>
          </a:xfrm>
        </p:grpSpPr>
        <p:pic>
          <p:nvPicPr>
            <p:cNvPr id="6" name="Picture 5">
              <a:extLst>
                <a:ext uri="{FF2B5EF4-FFF2-40B4-BE49-F238E27FC236}">
                  <a16:creationId xmlns:a16="http://schemas.microsoft.com/office/drawing/2014/main" id="{38F9A817-FD62-1270-D8B5-D9572A65CDBF}"/>
                </a:ext>
              </a:extLst>
            </p:cNvPr>
            <p:cNvPicPr>
              <a:picLocks noChangeAspect="1"/>
            </p:cNvPicPr>
            <p:nvPr/>
          </p:nvPicPr>
          <p:blipFill>
            <a:blip r:embed="rId2"/>
            <a:stretch>
              <a:fillRect/>
            </a:stretch>
          </p:blipFill>
          <p:spPr>
            <a:xfrm>
              <a:off x="7410738" y="1892600"/>
              <a:ext cx="3134740" cy="2501505"/>
            </a:xfrm>
            <a:prstGeom prst="rect">
              <a:avLst/>
            </a:prstGeom>
          </p:spPr>
        </p:pic>
        <p:sp>
          <p:nvSpPr>
            <p:cNvPr id="11" name="Rectangle 10">
              <a:extLst>
                <a:ext uri="{FF2B5EF4-FFF2-40B4-BE49-F238E27FC236}">
                  <a16:creationId xmlns:a16="http://schemas.microsoft.com/office/drawing/2014/main" id="{0511983C-D9DF-2661-E186-D87701821F01}"/>
                </a:ext>
              </a:extLst>
            </p:cNvPr>
            <p:cNvSpPr/>
            <p:nvPr/>
          </p:nvSpPr>
          <p:spPr>
            <a:xfrm>
              <a:off x="10261880" y="3844877"/>
              <a:ext cx="199931" cy="180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1">
            <a:extLst>
              <a:ext uri="{FF2B5EF4-FFF2-40B4-BE49-F238E27FC236}">
                <a16:creationId xmlns:a16="http://schemas.microsoft.com/office/drawing/2014/main" id="{B3899457-3477-28D3-6549-779C909524F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7" name="Picture 16">
            <a:extLst>
              <a:ext uri="{FF2B5EF4-FFF2-40B4-BE49-F238E27FC236}">
                <a16:creationId xmlns:a16="http://schemas.microsoft.com/office/drawing/2014/main" id="{28ED3F7A-DB5E-1778-6760-F781FFF387FC}"/>
              </a:ext>
            </a:extLst>
          </p:cNvPr>
          <p:cNvPicPr>
            <a:picLocks noChangeAspect="1"/>
          </p:cNvPicPr>
          <p:nvPr/>
        </p:nvPicPr>
        <p:blipFill>
          <a:blip r:embed="rId3"/>
          <a:stretch>
            <a:fillRect/>
          </a:stretch>
        </p:blipFill>
        <p:spPr>
          <a:xfrm>
            <a:off x="9112156" y="3072671"/>
            <a:ext cx="2761129" cy="1599748"/>
          </a:xfrm>
          <a:prstGeom prst="rect">
            <a:avLst/>
          </a:prstGeom>
        </p:spPr>
      </p:pic>
      <p:pic>
        <p:nvPicPr>
          <p:cNvPr id="19" name="Picture 18">
            <a:extLst>
              <a:ext uri="{FF2B5EF4-FFF2-40B4-BE49-F238E27FC236}">
                <a16:creationId xmlns:a16="http://schemas.microsoft.com/office/drawing/2014/main" id="{C5EB517E-F7EA-F190-D885-5DECF8191EA7}"/>
              </a:ext>
            </a:extLst>
          </p:cNvPr>
          <p:cNvPicPr>
            <a:picLocks noChangeAspect="1"/>
          </p:cNvPicPr>
          <p:nvPr/>
        </p:nvPicPr>
        <p:blipFill>
          <a:blip r:embed="rId4"/>
          <a:stretch>
            <a:fillRect/>
          </a:stretch>
        </p:blipFill>
        <p:spPr>
          <a:xfrm>
            <a:off x="6409765" y="4096013"/>
            <a:ext cx="2602112" cy="2070538"/>
          </a:xfrm>
          <a:prstGeom prst="rect">
            <a:avLst/>
          </a:prstGeom>
        </p:spPr>
      </p:pic>
    </p:spTree>
    <p:extLst>
      <p:ext uri="{BB962C8B-B14F-4D97-AF65-F5344CB8AC3E}">
        <p14:creationId xmlns:p14="http://schemas.microsoft.com/office/powerpoint/2010/main" val="117681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243585-CD6D-C2F7-16F0-187E08377C2D}"/>
              </a:ext>
            </a:extLst>
          </p:cNvPr>
          <p:cNvPicPr>
            <a:picLocks noChangeAspect="1"/>
          </p:cNvPicPr>
          <p:nvPr/>
        </p:nvPicPr>
        <p:blipFill>
          <a:blip r:embed="rId2"/>
          <a:stretch>
            <a:fillRect/>
          </a:stretch>
        </p:blipFill>
        <p:spPr>
          <a:xfrm>
            <a:off x="2783963" y="1487390"/>
            <a:ext cx="6900297" cy="4692437"/>
          </a:xfrm>
          <a:prstGeom prst="rect">
            <a:avLst/>
          </a:prstGeom>
        </p:spPr>
      </p:pic>
      <p:sp>
        <p:nvSpPr>
          <p:cNvPr id="10" name="TextBox 9"/>
          <p:cNvSpPr txBox="1"/>
          <p:nvPr/>
        </p:nvSpPr>
        <p:spPr>
          <a:xfrm>
            <a:off x="1343026" y="962264"/>
            <a:ext cx="9782174" cy="430887"/>
          </a:xfrm>
          <a:prstGeom prst="rect">
            <a:avLst/>
          </a:prstGeom>
          <a:noFill/>
        </p:spPr>
        <p:txBody>
          <a:bodyPr wrap="square">
            <a:spAutoFit/>
          </a:bodyPr>
          <a:lstStyle/>
          <a:p>
            <a:pPr eaLnBrk="1" hangingPunct="1">
              <a:defRPr/>
            </a:pPr>
            <a:r>
              <a:rPr lang="en" sz="2200" dirty="0"/>
              <a:t>The layout template will open with your map symbolized.</a:t>
            </a:r>
            <a:endParaRPr lang="en-PH" sz="2200" dirty="0"/>
          </a:p>
        </p:txBody>
      </p:sp>
      <p:sp>
        <p:nvSpPr>
          <p:cNvPr id="2" name="Right Arrow 11">
            <a:extLst>
              <a:ext uri="{FF2B5EF4-FFF2-40B4-BE49-F238E27FC236}">
                <a16:creationId xmlns:a16="http://schemas.microsoft.com/office/drawing/2014/main" id="{9510DC14-2A4D-D24C-3144-45696C2FB290}"/>
              </a:ext>
            </a:extLst>
          </p:cNvPr>
          <p:cNvSpPr/>
          <p:nvPr/>
        </p:nvSpPr>
        <p:spPr>
          <a:xfrm>
            <a:off x="911225" y="1058059"/>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PH" sz="2200">
              <a:solidFill>
                <a:schemeClr val="tx1"/>
              </a:solidFill>
            </a:endParaRPr>
          </a:p>
        </p:txBody>
      </p:sp>
      <p:sp>
        <p:nvSpPr>
          <p:cNvPr id="3" name="Title 1">
            <a:extLst>
              <a:ext uri="{FF2B5EF4-FFF2-40B4-BE49-F238E27FC236}">
                <a16:creationId xmlns:a16="http://schemas.microsoft.com/office/drawing/2014/main" id="{636E2284-624C-1A31-85A7-E9A077CFBC5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dirty="0"/>
              <a:t>Creating the thematic map (Layout)</a:t>
            </a:r>
          </a:p>
        </p:txBody>
      </p:sp>
    </p:spTree>
    <p:extLst>
      <p:ext uri="{BB962C8B-B14F-4D97-AF65-F5344CB8AC3E}">
        <p14:creationId xmlns:p14="http://schemas.microsoft.com/office/powerpoint/2010/main" val="8648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7C9834C-F73E-AE3C-988B-25C8EBA7C905}"/>
              </a:ext>
            </a:extLst>
          </p:cNvPr>
          <p:cNvSpPr txBox="1">
            <a:spLocks/>
          </p:cNvSpPr>
          <p:nvPr/>
        </p:nvSpPr>
        <p:spPr bwMode="auto">
          <a:xfrm>
            <a:off x="1709690" y="2918407"/>
            <a:ext cx="9018588" cy="191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3"/>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Zoom In</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Zoom Out</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Pan</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Zoom Whole Page</a:t>
            </a: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Zoom to 100%</a:t>
            </a:r>
          </a:p>
          <a:p>
            <a:pPr marL="342900" lvl="0" indent="-342900">
              <a:lnSpc>
                <a:spcPct val="115000"/>
              </a:lnSpc>
              <a:spcAft>
                <a:spcPts val="600"/>
              </a:spcAft>
              <a:buFont typeface="Symbol" panose="05050102010706020507" pitchFamily="18" charset="2"/>
              <a:buChar char=""/>
            </a:pP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Fixed Zoom In</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Fixed Zoom Out</a:t>
            </a: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Go Back To Extent</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Go Forward To Extent</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Zoom To Percent</a:t>
            </a:r>
          </a:p>
          <a:p>
            <a:pPr marL="342900" lvl="0" indent="-342900">
              <a:lnSpc>
                <a:spcPct val="115000"/>
              </a:lnSpc>
              <a:spcAft>
                <a:spcPts val="600"/>
              </a:spcAft>
              <a:buFont typeface="Symbol" panose="05050102010706020507" pitchFamily="18" charset="2"/>
              <a:buChar char=""/>
            </a:pP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Toggle Draft Mode</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Focus Data Frame</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Change Layout</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r>
              <a:rPr lang="en-PH" sz="2200" dirty="0">
                <a:effectLst/>
                <a:latin typeface="Calibri" panose="020F0502020204030204" pitchFamily="34" charset="0"/>
                <a:ea typeface="Calibri" panose="020F0502020204030204" pitchFamily="34" charset="0"/>
                <a:cs typeface="Times New Roman" panose="02020603050405020304" pitchFamily="18" charset="0"/>
              </a:rPr>
              <a:t>Data Driven Pages Toolbar</a:t>
            </a:r>
            <a:endParaRPr lang="en-US" sz="2200" dirty="0">
              <a:effectLst/>
              <a:latin typeface="Calibri" panose="020F0502020204030204" pitchFamily="34" charset="0"/>
              <a:ea typeface="Calibri" panose="020F0502020204030204" pitchFamily="34" charset="0"/>
              <a:cs typeface="DokChampa" panose="020B0604020202020204" pitchFamily="34" charset="-34"/>
            </a:endParaRPr>
          </a:p>
          <a:p>
            <a:pPr marL="342900" lvl="0" indent="-342900">
              <a:lnSpc>
                <a:spcPct val="115000"/>
              </a:lnSpc>
              <a:spcAft>
                <a:spcPts val="600"/>
              </a:spcAft>
              <a:buFont typeface="Symbol" panose="05050102010706020507" pitchFamily="18" charset="2"/>
              <a:buChar char=""/>
            </a:pPr>
            <a:endParaRPr lang="en-PH"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PH"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A399198-D992-15F5-93CF-8749A59AAFA6}"/>
              </a:ext>
            </a:extLst>
          </p:cNvPr>
          <p:cNvSpPr txBox="1"/>
          <p:nvPr/>
        </p:nvSpPr>
        <p:spPr>
          <a:xfrm>
            <a:off x="528918" y="970605"/>
            <a:ext cx="11147145" cy="769441"/>
          </a:xfrm>
          <a:prstGeom prst="rect">
            <a:avLst/>
          </a:prstGeom>
          <a:noFill/>
        </p:spPr>
        <p:txBody>
          <a:bodyPr wrap="square">
            <a:spAutoFit/>
          </a:bodyPr>
          <a:lstStyle/>
          <a:p>
            <a:pPr eaLnBrk="1" hangingPunct="1">
              <a:defRPr/>
            </a:pPr>
            <a:r>
              <a:rPr lang="en" sz="2200" dirty="0"/>
              <a:t>Familiarize yourself with the functions and toolbars that you will use when creating your map layout.</a:t>
            </a:r>
            <a:endParaRPr lang="en-PH" sz="2200" dirty="0"/>
          </a:p>
        </p:txBody>
      </p:sp>
      <p:sp>
        <p:nvSpPr>
          <p:cNvPr id="4" name="Title 1">
            <a:extLst>
              <a:ext uri="{FF2B5EF4-FFF2-40B4-BE49-F238E27FC236}">
                <a16:creationId xmlns:a16="http://schemas.microsoft.com/office/drawing/2014/main" id="{07D5944C-C100-CA12-3C5B-486A4222066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2050" name="Picture 2">
            <a:extLst>
              <a:ext uri="{FF2B5EF4-FFF2-40B4-BE49-F238E27FC236}">
                <a16:creationId xmlns:a16="http://schemas.microsoft.com/office/drawing/2014/main" id="{97EAFAF0-D6FC-86D4-0F89-AC41C9E32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31" y="2337158"/>
            <a:ext cx="60277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a:extLst>
              <a:ext uri="{FF2B5EF4-FFF2-40B4-BE49-F238E27FC236}">
                <a16:creationId xmlns:a16="http://schemas.microsoft.com/office/drawing/2014/main" id="{43D7D135-66FE-DD49-5F6F-0668ED8D1816}"/>
              </a:ext>
            </a:extLst>
          </p:cNvPr>
          <p:cNvSpPr txBox="1">
            <a:spLocks/>
          </p:cNvSpPr>
          <p:nvPr/>
        </p:nvSpPr>
        <p:spPr bwMode="auto">
          <a:xfrm>
            <a:off x="528918" y="1852605"/>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sz="2200" b="1" dirty="0">
                <a:ea typeface="Calibri" panose="020F0502020204030204" pitchFamily="34" charset="0"/>
                <a:cs typeface="Times New Roman" panose="02020603050405020304" pitchFamily="18" charset="0"/>
              </a:rPr>
              <a:t>Layout toolbar</a:t>
            </a:r>
            <a:endParaRPr lang="en" altLang="en-US" sz="2200" dirty="0"/>
          </a:p>
          <a:p>
            <a:pPr>
              <a:lnSpc>
                <a:spcPct val="90000"/>
              </a:lnSpc>
              <a:spcBef>
                <a:spcPts val="1000"/>
              </a:spcBef>
            </a:pPr>
            <a:endParaRPr lang="en-PH" altLang="en-US" sz="2200" dirty="0"/>
          </a:p>
        </p:txBody>
      </p:sp>
      <p:sp>
        <p:nvSpPr>
          <p:cNvPr id="22" name="Content Placeholder 2">
            <a:extLst>
              <a:ext uri="{FF2B5EF4-FFF2-40B4-BE49-F238E27FC236}">
                <a16:creationId xmlns:a16="http://schemas.microsoft.com/office/drawing/2014/main" id="{DF79E515-FC77-E2D1-BE0A-CD2DF3136CA0}"/>
              </a:ext>
            </a:extLst>
          </p:cNvPr>
          <p:cNvSpPr txBox="1">
            <a:spLocks/>
          </p:cNvSpPr>
          <p:nvPr/>
        </p:nvSpPr>
        <p:spPr bwMode="auto">
          <a:xfrm>
            <a:off x="2033337" y="5795318"/>
            <a:ext cx="9018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200" dirty="0"/>
              <a:t>The highlighted functions are those you will use most commonly</a:t>
            </a:r>
            <a:endParaRPr lang="en-PH" altLang="en-US" sz="2200" dirty="0"/>
          </a:p>
        </p:txBody>
      </p:sp>
      <p:sp>
        <p:nvSpPr>
          <p:cNvPr id="23" name="AutoShape 32">
            <a:extLst>
              <a:ext uri="{FF2B5EF4-FFF2-40B4-BE49-F238E27FC236}">
                <a16:creationId xmlns:a16="http://schemas.microsoft.com/office/drawing/2014/main" id="{2EC98D6A-BA49-E989-769F-CA6E64F6C880}"/>
              </a:ext>
            </a:extLst>
          </p:cNvPr>
          <p:cNvSpPr>
            <a:spLocks noChangeArrowheads="1"/>
          </p:cNvSpPr>
          <p:nvPr/>
        </p:nvSpPr>
        <p:spPr bwMode="auto">
          <a:xfrm>
            <a:off x="1396813" y="5795318"/>
            <a:ext cx="436562"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200" dirty="0"/>
          </a:p>
        </p:txBody>
      </p:sp>
      <p:sp>
        <p:nvSpPr>
          <p:cNvPr id="24" name="Rectangle 3">
            <a:extLst>
              <a:ext uri="{FF2B5EF4-FFF2-40B4-BE49-F238E27FC236}">
                <a16:creationId xmlns:a16="http://schemas.microsoft.com/office/drawing/2014/main" id="{40F6A05F-8A27-5EFB-5713-CCC8680C5C59}"/>
              </a:ext>
            </a:extLst>
          </p:cNvPr>
          <p:cNvSpPr>
            <a:spLocks noChangeArrowheads="1"/>
          </p:cNvSpPr>
          <p:nvPr/>
        </p:nvSpPr>
        <p:spPr bwMode="auto">
          <a:xfrm>
            <a:off x="1571625" y="2963087"/>
            <a:ext cx="2888691" cy="225416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25" name="Rectangle 3">
            <a:extLst>
              <a:ext uri="{FF2B5EF4-FFF2-40B4-BE49-F238E27FC236}">
                <a16:creationId xmlns:a16="http://schemas.microsoft.com/office/drawing/2014/main" id="{95CE4B5C-FF43-BBAD-D78D-0E4370F6E65F}"/>
              </a:ext>
            </a:extLst>
          </p:cNvPr>
          <p:cNvSpPr>
            <a:spLocks noChangeArrowheads="1"/>
          </p:cNvSpPr>
          <p:nvPr/>
        </p:nvSpPr>
        <p:spPr bwMode="auto">
          <a:xfrm>
            <a:off x="4553883" y="2963088"/>
            <a:ext cx="3063503" cy="9135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7941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399198-D992-15F5-93CF-8749A59AAFA6}"/>
              </a:ext>
            </a:extLst>
          </p:cNvPr>
          <p:cNvSpPr txBox="1"/>
          <p:nvPr/>
        </p:nvSpPr>
        <p:spPr>
          <a:xfrm>
            <a:off x="704850" y="2006162"/>
            <a:ext cx="10967757" cy="1446550"/>
          </a:xfrm>
          <a:prstGeom prst="rect">
            <a:avLst/>
          </a:prstGeom>
          <a:noFill/>
        </p:spPr>
        <p:txBody>
          <a:bodyPr wrap="square">
            <a:spAutoFit/>
          </a:bodyPr>
          <a:lstStyle/>
          <a:p>
            <a:pPr eaLnBrk="1" hangingPunct="1">
              <a:defRPr/>
            </a:pPr>
            <a:r>
              <a:rPr lang="en" sz="2200" dirty="0"/>
              <a:t>To move your map in the optimal position in the map area, use the </a:t>
            </a:r>
            <a:r>
              <a:rPr lang="en-US" sz="2200" i="1" dirty="0"/>
              <a:t>Zoom In       </a:t>
            </a:r>
            <a:r>
              <a:rPr lang="en-US" sz="2200" dirty="0"/>
              <a:t>, </a:t>
            </a:r>
            <a:r>
              <a:rPr lang="en-US" sz="2200" i="1" dirty="0"/>
              <a:t>Zoom Out       </a:t>
            </a:r>
            <a:r>
              <a:rPr lang="en-US" sz="2200" dirty="0"/>
              <a:t>, and </a:t>
            </a:r>
            <a:r>
              <a:rPr lang="en-US" sz="2200" i="1" dirty="0"/>
              <a:t>Pan</a:t>
            </a:r>
            <a:r>
              <a:rPr lang="en-US" sz="2200" dirty="0"/>
              <a:t>         buttons from the toolbar.</a:t>
            </a:r>
          </a:p>
          <a:p>
            <a:pPr eaLnBrk="1" hangingPunct="1">
              <a:defRPr/>
            </a:pPr>
            <a:endParaRPr lang="en-US" sz="2200" dirty="0"/>
          </a:p>
          <a:p>
            <a:pPr eaLnBrk="1" hangingPunct="1">
              <a:defRPr/>
            </a:pPr>
            <a:r>
              <a:rPr lang="en-US" sz="2200" dirty="0"/>
              <a:t>To select the element that you need to interact with, use the </a:t>
            </a:r>
            <a:r>
              <a:rPr lang="en-US" sz="2200" i="1" dirty="0"/>
              <a:t>Select Elements </a:t>
            </a:r>
            <a:r>
              <a:rPr lang="en-US" sz="2200" dirty="0"/>
              <a:t>button. </a:t>
            </a:r>
            <a:endParaRPr lang="en-PH" sz="2200" dirty="0"/>
          </a:p>
        </p:txBody>
      </p:sp>
      <p:sp>
        <p:nvSpPr>
          <p:cNvPr id="4" name="Title 1">
            <a:extLst>
              <a:ext uri="{FF2B5EF4-FFF2-40B4-BE49-F238E27FC236}">
                <a16:creationId xmlns:a16="http://schemas.microsoft.com/office/drawing/2014/main" id="{07D5944C-C100-CA12-3C5B-486A4222066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5" name="Content Placeholder 2">
            <a:extLst>
              <a:ext uri="{FF2B5EF4-FFF2-40B4-BE49-F238E27FC236}">
                <a16:creationId xmlns:a16="http://schemas.microsoft.com/office/drawing/2014/main" id="{7C296D8B-52C4-4A09-35B6-1B5C941C1410}"/>
              </a:ext>
            </a:extLst>
          </p:cNvPr>
          <p:cNvSpPr txBox="1">
            <a:spLocks/>
          </p:cNvSpPr>
          <p:nvPr/>
        </p:nvSpPr>
        <p:spPr bwMode="auto">
          <a:xfrm>
            <a:off x="704849" y="4297046"/>
            <a:ext cx="6183313" cy="9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altLang="en-US" sz="2200" dirty="0"/>
              <a:t>To add the different map layout elements, use </a:t>
            </a:r>
            <a:r>
              <a:rPr lang="en" altLang="en-US" sz="2200" i="1" dirty="0"/>
              <a:t>Insert</a:t>
            </a:r>
            <a:r>
              <a:rPr lang="en" altLang="en-US" sz="2200" dirty="0"/>
              <a:t> from the main menu.</a:t>
            </a:r>
            <a:endParaRPr lang="en-PH" altLang="en-US" sz="2200" dirty="0"/>
          </a:p>
        </p:txBody>
      </p:sp>
      <p:pic>
        <p:nvPicPr>
          <p:cNvPr id="3074" name="Picture 2" descr="Description: D:\MODULES\MODULE_4\FIGURES\AM_37.jpg">
            <a:extLst>
              <a:ext uri="{FF2B5EF4-FFF2-40B4-BE49-F238E27FC236}">
                <a16:creationId xmlns:a16="http://schemas.microsoft.com/office/drawing/2014/main" id="{7C991797-210D-DB1F-30AF-EB3D1452B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60" t="3740" r="66518" b="54480"/>
          <a:stretch>
            <a:fillRect/>
          </a:stretch>
        </p:blipFill>
        <p:spPr bwMode="auto">
          <a:xfrm>
            <a:off x="8211566" y="3682121"/>
            <a:ext cx="1430696" cy="262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C8ABF3D-2087-D885-7427-7BC834DD6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737" y="1508117"/>
            <a:ext cx="7092525" cy="36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ACB2F26D-5A79-DB48-BDDA-E7D253743392}"/>
              </a:ext>
            </a:extLst>
          </p:cNvPr>
          <p:cNvSpPr txBox="1">
            <a:spLocks/>
          </p:cNvSpPr>
          <p:nvPr/>
        </p:nvSpPr>
        <p:spPr bwMode="auto">
          <a:xfrm>
            <a:off x="519393" y="1004880"/>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sz="2200" b="1" dirty="0">
                <a:ea typeface="Calibri" panose="020F0502020204030204" pitchFamily="34" charset="0"/>
                <a:cs typeface="Times New Roman" panose="02020603050405020304" pitchFamily="18" charset="0"/>
              </a:rPr>
              <a:t>Tools toolbar</a:t>
            </a:r>
            <a:endParaRPr lang="en" altLang="en-US" sz="2200" dirty="0"/>
          </a:p>
          <a:p>
            <a:pPr>
              <a:lnSpc>
                <a:spcPct val="90000"/>
              </a:lnSpc>
              <a:spcBef>
                <a:spcPts val="1000"/>
              </a:spcBef>
            </a:pPr>
            <a:endParaRPr lang="en-PH" altLang="en-US" sz="2200" dirty="0"/>
          </a:p>
        </p:txBody>
      </p:sp>
      <p:pic>
        <p:nvPicPr>
          <p:cNvPr id="7" name="Picture 3">
            <a:extLst>
              <a:ext uri="{FF2B5EF4-FFF2-40B4-BE49-F238E27FC236}">
                <a16:creationId xmlns:a16="http://schemas.microsoft.com/office/drawing/2014/main" id="{841B1B97-1C25-B2B6-5307-04AF71DE17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r="44494"/>
          <a:stretch/>
        </p:blipFill>
        <p:spPr bwMode="auto">
          <a:xfrm>
            <a:off x="10474994" y="2955218"/>
            <a:ext cx="378038" cy="41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51181E62-F7E1-913A-23C6-811670A89C7E}"/>
              </a:ext>
            </a:extLst>
          </p:cNvPr>
          <p:cNvSpPr txBox="1">
            <a:spLocks/>
          </p:cNvSpPr>
          <p:nvPr/>
        </p:nvSpPr>
        <p:spPr bwMode="auto">
          <a:xfrm>
            <a:off x="519393" y="3702050"/>
            <a:ext cx="81359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ts val="1000"/>
              </a:spcBef>
            </a:pPr>
            <a:r>
              <a:rPr lang="en" sz="2200" b="1" dirty="0">
                <a:ea typeface="Calibri" panose="020F0502020204030204" pitchFamily="34" charset="0"/>
                <a:cs typeface="Times New Roman" panose="02020603050405020304" pitchFamily="18" charset="0"/>
              </a:rPr>
              <a:t>Insert menu</a:t>
            </a:r>
            <a:endParaRPr lang="en" altLang="en-US" sz="2200" dirty="0"/>
          </a:p>
          <a:p>
            <a:pPr>
              <a:lnSpc>
                <a:spcPct val="90000"/>
              </a:lnSpc>
              <a:spcBef>
                <a:spcPts val="1000"/>
              </a:spcBef>
            </a:pPr>
            <a:endParaRPr lang="en-PH" altLang="en-US" sz="2200" dirty="0"/>
          </a:p>
        </p:txBody>
      </p:sp>
      <p:pic>
        <p:nvPicPr>
          <p:cNvPr id="9" name="Picture 8">
            <a:extLst>
              <a:ext uri="{FF2B5EF4-FFF2-40B4-BE49-F238E27FC236}">
                <a16:creationId xmlns:a16="http://schemas.microsoft.com/office/drawing/2014/main" id="{F3E36C83-A79A-7C8B-AFAA-B8EAC5E4B6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6401"/>
          <a:stretch/>
        </p:blipFill>
        <p:spPr>
          <a:xfrm>
            <a:off x="9371574" y="2006162"/>
            <a:ext cx="378038" cy="381000"/>
          </a:xfrm>
          <a:prstGeom prst="rect">
            <a:avLst/>
          </a:prstGeom>
        </p:spPr>
      </p:pic>
      <p:pic>
        <p:nvPicPr>
          <p:cNvPr id="10" name="Picture 9">
            <a:extLst>
              <a:ext uri="{FF2B5EF4-FFF2-40B4-BE49-F238E27FC236}">
                <a16:creationId xmlns:a16="http://schemas.microsoft.com/office/drawing/2014/main" id="{A5E538F6-C827-6E52-77A4-312D41688A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462" r="74548"/>
          <a:stretch/>
        </p:blipFill>
        <p:spPr>
          <a:xfrm>
            <a:off x="11049854" y="1982789"/>
            <a:ext cx="361096" cy="381000"/>
          </a:xfrm>
          <a:prstGeom prst="rect">
            <a:avLst/>
          </a:prstGeom>
        </p:spPr>
      </p:pic>
      <p:pic>
        <p:nvPicPr>
          <p:cNvPr id="11" name="Picture 10">
            <a:extLst>
              <a:ext uri="{FF2B5EF4-FFF2-40B4-BE49-F238E27FC236}">
                <a16:creationId xmlns:a16="http://schemas.microsoft.com/office/drawing/2014/main" id="{214DFFFD-8018-0A91-63B4-3CD84B3662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70" r="62731" b="2916"/>
          <a:stretch/>
        </p:blipFill>
        <p:spPr>
          <a:xfrm>
            <a:off x="1827774" y="2400281"/>
            <a:ext cx="378038" cy="369886"/>
          </a:xfrm>
          <a:prstGeom prst="rect">
            <a:avLst/>
          </a:prstGeom>
        </p:spPr>
      </p:pic>
    </p:spTree>
    <p:extLst>
      <p:ext uri="{BB962C8B-B14F-4D97-AF65-F5344CB8AC3E}">
        <p14:creationId xmlns:p14="http://schemas.microsoft.com/office/powerpoint/2010/main" val="7958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708049" y="1641779"/>
            <a:ext cx="6156176" cy="37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the </a:t>
            </a:r>
            <a:r>
              <a:rPr lang="en-US" sz="2200" i="1" dirty="0"/>
              <a:t>Select Elements </a:t>
            </a:r>
            <a:r>
              <a:rPr lang="en" altLang="en-US" sz="2200" dirty="0"/>
              <a:t>button on the Tools toolbar.</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Double-click on the text you want to edit. The (Text) Properties dialog box opens.</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Enter the necessary text in the box under the Text tab.</a:t>
            </a:r>
            <a:endParaRPr lang="en-US" altLang="en-US" sz="2200" dirty="0"/>
          </a:p>
          <a:p>
            <a:pPr lvl="1" indent="-360000" eaLnBrk="0" fontAlgn="base" hangingPunct="0">
              <a:lnSpc>
                <a:spcPct val="90000"/>
              </a:lnSpc>
              <a:spcAft>
                <a:spcPts val="1200"/>
              </a:spcAft>
              <a:buFont typeface="Arial" charset="0"/>
              <a:buAutoNum type="arabicPeriod"/>
              <a:defRPr/>
            </a:pPr>
            <a:r>
              <a:rPr lang="en" altLang="en-US" sz="2200" dirty="0"/>
              <a:t>Click the </a:t>
            </a:r>
            <a:r>
              <a:rPr lang="en" altLang="en-US" sz="2200" i="1" dirty="0"/>
              <a:t>Change Symbol… </a:t>
            </a:r>
            <a:r>
              <a:rPr lang="en" altLang="en-US" sz="2200" dirty="0"/>
              <a:t>button. The Symbol Selector dialog box opens. Select the font, size, and type you want then click </a:t>
            </a:r>
            <a:r>
              <a:rPr lang="en" altLang="en-US" sz="2200" i="1" dirty="0"/>
              <a:t>OK</a:t>
            </a:r>
            <a:r>
              <a:rPr lang="en" altLang="en-US" sz="2200" dirty="0"/>
              <a:t>.</a:t>
            </a:r>
          </a:p>
          <a:p>
            <a:pPr lvl="1" indent="-360000" eaLnBrk="0" fontAlgn="base" hangingPunct="0">
              <a:lnSpc>
                <a:spcPct val="90000"/>
              </a:lnSpc>
              <a:spcAft>
                <a:spcPts val="1200"/>
              </a:spcAft>
              <a:buFont typeface="Arial" charset="0"/>
              <a:buAutoNum type="arabicPeriod"/>
              <a:defRPr/>
            </a:pPr>
            <a:r>
              <a:rPr lang="en" altLang="en-US" sz="2200" dirty="0"/>
              <a:t>Click </a:t>
            </a:r>
            <a:r>
              <a:rPr lang="en" altLang="en-US" sz="2200" i="1" dirty="0"/>
              <a:t>OK</a:t>
            </a:r>
            <a:r>
              <a:rPr lang="en" altLang="en-US" sz="2200" dirty="0"/>
              <a:t> in the (Text) Properties dialog box. </a:t>
            </a:r>
            <a:endParaRPr lang="en-US" altLang="en-US" sz="2200" dirty="0"/>
          </a:p>
        </p:txBody>
      </p:sp>
      <p:sp>
        <p:nvSpPr>
          <p:cNvPr id="11" name="TextBox 10">
            <a:extLst>
              <a:ext uri="{FF2B5EF4-FFF2-40B4-BE49-F238E27FC236}">
                <a16:creationId xmlns:a16="http://schemas.microsoft.com/office/drawing/2014/main" id="{771DBD13-B26E-3D8C-5D34-AAD87934AAB3}"/>
              </a:ext>
            </a:extLst>
          </p:cNvPr>
          <p:cNvSpPr txBox="1"/>
          <p:nvPr/>
        </p:nvSpPr>
        <p:spPr>
          <a:xfrm>
            <a:off x="528535" y="963561"/>
            <a:ext cx="8277824" cy="430887"/>
          </a:xfrm>
          <a:prstGeom prst="rect">
            <a:avLst/>
          </a:prstGeom>
          <a:noFill/>
        </p:spPr>
        <p:txBody>
          <a:bodyPr wrap="square">
            <a:spAutoFit/>
          </a:bodyPr>
          <a:lstStyle/>
          <a:p>
            <a:r>
              <a:rPr lang="en" sz="2200" b="1" dirty="0"/>
              <a:t>Adjust the map title or other text box</a:t>
            </a:r>
            <a:endParaRPr lang="en-PH" sz="2200" b="1" dirty="0"/>
          </a:p>
        </p:txBody>
      </p:sp>
      <p:sp>
        <p:nvSpPr>
          <p:cNvPr id="17" name="TextBox 16">
            <a:extLst>
              <a:ext uri="{FF2B5EF4-FFF2-40B4-BE49-F238E27FC236}">
                <a16:creationId xmlns:a16="http://schemas.microsoft.com/office/drawing/2014/main" id="{A9D940FB-9937-86DF-78B4-D53AF7C79F84}"/>
              </a:ext>
            </a:extLst>
          </p:cNvPr>
          <p:cNvSpPr txBox="1"/>
          <p:nvPr/>
        </p:nvSpPr>
        <p:spPr>
          <a:xfrm>
            <a:off x="2157420" y="5679555"/>
            <a:ext cx="2319330"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project!</a:t>
            </a:r>
            <a:endParaRPr lang="en-PH" sz="2200" dirty="0">
              <a:solidFill>
                <a:srgbClr val="FF0000"/>
              </a:solidFill>
            </a:endParaRPr>
          </a:p>
        </p:txBody>
      </p:sp>
      <p:sp>
        <p:nvSpPr>
          <p:cNvPr id="4" name="Title 1">
            <a:extLst>
              <a:ext uri="{FF2B5EF4-FFF2-40B4-BE49-F238E27FC236}">
                <a16:creationId xmlns:a16="http://schemas.microsoft.com/office/drawing/2014/main" id="{F509B0BA-ED7E-DB0C-9AB7-2E60CBC8D28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4" name="Picture 13">
            <a:extLst>
              <a:ext uri="{FF2B5EF4-FFF2-40B4-BE49-F238E27FC236}">
                <a16:creationId xmlns:a16="http://schemas.microsoft.com/office/drawing/2014/main" id="{B1725324-C31E-D247-558D-E4C9B57D4255}"/>
              </a:ext>
            </a:extLst>
          </p:cNvPr>
          <p:cNvPicPr>
            <a:picLocks noChangeAspect="1"/>
          </p:cNvPicPr>
          <p:nvPr/>
        </p:nvPicPr>
        <p:blipFill>
          <a:blip r:embed="rId3"/>
          <a:stretch>
            <a:fillRect/>
          </a:stretch>
        </p:blipFill>
        <p:spPr>
          <a:xfrm>
            <a:off x="7029820" y="1269035"/>
            <a:ext cx="2314205" cy="2159965"/>
          </a:xfrm>
          <a:prstGeom prst="rect">
            <a:avLst/>
          </a:prstGeom>
        </p:spPr>
      </p:pic>
      <p:sp>
        <p:nvSpPr>
          <p:cNvPr id="16" name="Rectangle 15">
            <a:extLst>
              <a:ext uri="{FF2B5EF4-FFF2-40B4-BE49-F238E27FC236}">
                <a16:creationId xmlns:a16="http://schemas.microsoft.com/office/drawing/2014/main" id="{E57C8E9D-9055-C10E-756F-E5CA898FBEED}"/>
              </a:ext>
            </a:extLst>
          </p:cNvPr>
          <p:cNvSpPr/>
          <p:nvPr/>
        </p:nvSpPr>
        <p:spPr>
          <a:xfrm>
            <a:off x="8311648" y="2979715"/>
            <a:ext cx="932262" cy="208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0" name="Picture 19">
            <a:extLst>
              <a:ext uri="{FF2B5EF4-FFF2-40B4-BE49-F238E27FC236}">
                <a16:creationId xmlns:a16="http://schemas.microsoft.com/office/drawing/2014/main" id="{6A1097C9-E86B-9D69-73C3-E0111498C6A0}"/>
              </a:ext>
            </a:extLst>
          </p:cNvPr>
          <p:cNvPicPr>
            <a:picLocks noChangeAspect="1"/>
          </p:cNvPicPr>
          <p:nvPr/>
        </p:nvPicPr>
        <p:blipFill>
          <a:blip r:embed="rId4"/>
          <a:stretch>
            <a:fillRect/>
          </a:stretch>
        </p:blipFill>
        <p:spPr>
          <a:xfrm>
            <a:off x="8886825" y="3552038"/>
            <a:ext cx="2692767" cy="2692767"/>
          </a:xfrm>
          <a:prstGeom prst="rect">
            <a:avLst/>
          </a:prstGeom>
        </p:spPr>
      </p:pic>
    </p:spTree>
    <p:extLst>
      <p:ext uri="{BB962C8B-B14F-4D97-AF65-F5344CB8AC3E}">
        <p14:creationId xmlns:p14="http://schemas.microsoft.com/office/powerpoint/2010/main" val="35605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AA82C2-E884-D486-F9CB-28472F90E540}"/>
              </a:ext>
            </a:extLst>
          </p:cNvPr>
          <p:cNvSpPr>
            <a:spLocks noChangeArrowheads="1"/>
          </p:cNvSpPr>
          <p:nvPr/>
        </p:nvSpPr>
        <p:spPr bwMode="auto">
          <a:xfrm>
            <a:off x="708330" y="1530975"/>
            <a:ext cx="6473520" cy="37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200"/>
              </a:spcAft>
              <a:buFont typeface="Arial" charset="0"/>
              <a:buAutoNum type="arabicPeriod"/>
              <a:defRPr/>
            </a:pPr>
            <a:r>
              <a:rPr lang="en" altLang="en-US" sz="2200" dirty="0"/>
              <a:t>Click </a:t>
            </a:r>
            <a:r>
              <a:rPr lang="en-PH" altLang="en-US" sz="2200" i="1" dirty="0"/>
              <a:t>Insert </a:t>
            </a:r>
            <a:r>
              <a:rPr lang="en" altLang="en-US" sz="2200" i="1" dirty="0"/>
              <a:t>&gt; Picture… </a:t>
            </a:r>
            <a:r>
              <a:rPr lang="en-US" altLang="en-US" sz="2200" dirty="0"/>
              <a:t>from the main menu</a:t>
            </a:r>
            <a:r>
              <a:rPr lang="en" altLang="en-US" sz="2200" dirty="0"/>
              <a:t>.</a:t>
            </a:r>
          </a:p>
          <a:p>
            <a:pPr lvl="1" indent="-360000" eaLnBrk="0" fontAlgn="base" hangingPunct="0">
              <a:lnSpc>
                <a:spcPct val="90000"/>
              </a:lnSpc>
              <a:spcAft>
                <a:spcPts val="1200"/>
              </a:spcAft>
              <a:buFont typeface="Arial" charset="0"/>
              <a:buAutoNum type="arabicPeriod"/>
              <a:defRPr/>
            </a:pPr>
            <a:r>
              <a:rPr lang="en" altLang="zh-CN" sz="2200" dirty="0"/>
              <a:t>In the dialog box that opens, navigate to the</a:t>
            </a:r>
            <a:r>
              <a:rPr lang="en-PH" altLang="zh-CN" sz="2200" dirty="0"/>
              <a:t> MODULE_5\EXERCISE_5_C folder.</a:t>
            </a:r>
            <a:endParaRPr lang="en" altLang="en-US" sz="2200" dirty="0"/>
          </a:p>
          <a:p>
            <a:pPr lvl="1" indent="-360000" eaLnBrk="0" fontAlgn="base" hangingPunct="0">
              <a:lnSpc>
                <a:spcPct val="90000"/>
              </a:lnSpc>
              <a:spcAft>
                <a:spcPts val="1200"/>
              </a:spcAft>
              <a:buFont typeface="Arial" charset="0"/>
              <a:buAutoNum type="arabicPeriod"/>
              <a:defRPr/>
            </a:pPr>
            <a:r>
              <a:rPr lang="en" altLang="en-US" sz="2200" dirty="0">
                <a:latin typeface="Calibri" pitchFamily="34" charset="0"/>
                <a:cs typeface="Arial" panose="020B0604020202020204" pitchFamily="34" charset="0"/>
              </a:rPr>
              <a:t>Double-click the image file containing the logo to add it to the map layout.</a:t>
            </a:r>
            <a:endParaRPr lang="en-US" altLang="en-US" sz="2200" dirty="0">
              <a:latin typeface="Calibri" pitchFamily="34" charset="0"/>
              <a:cs typeface="Arial" panose="020B0604020202020204" pitchFamily="34" charset="0"/>
            </a:endParaRPr>
          </a:p>
          <a:p>
            <a:pPr lvl="1" indent="-360000" eaLnBrk="0" fontAlgn="base" hangingPunct="0">
              <a:lnSpc>
                <a:spcPct val="90000"/>
              </a:lnSpc>
              <a:spcAft>
                <a:spcPts val="1200"/>
              </a:spcAft>
              <a:buFont typeface="Arial" charset="0"/>
              <a:buAutoNum type="arabicPeriod"/>
              <a:defRPr/>
            </a:pPr>
            <a:r>
              <a:rPr lang="en" altLang="en-US" sz="2200" dirty="0"/>
              <a:t>To move the logo, click, hold, and drag it to the correct position. Or click it to select and use the arrow keys on your keyboard.</a:t>
            </a:r>
          </a:p>
          <a:p>
            <a:pPr lvl="1" indent="-360000" eaLnBrk="0" fontAlgn="base" hangingPunct="0">
              <a:lnSpc>
                <a:spcPct val="90000"/>
              </a:lnSpc>
              <a:spcAft>
                <a:spcPts val="1200"/>
              </a:spcAft>
              <a:buFont typeface="Arial" charset="0"/>
              <a:buAutoNum type="arabicPeriod"/>
              <a:defRPr/>
            </a:pPr>
            <a:r>
              <a:rPr lang="en" altLang="en-US" sz="2200" dirty="0">
                <a:latin typeface="Calibri" pitchFamily="34" charset="0"/>
                <a:cs typeface="Arial" panose="020B0604020202020204" pitchFamily="34" charset="0"/>
              </a:rPr>
              <a:t>If necessary, change the size of the logo by clicking and dragging the corners of the logo area.</a:t>
            </a:r>
            <a:endParaRPr lang="en-US" altLang="en-US" sz="2200" dirty="0">
              <a:latin typeface="Calibri" pitchFamily="34" charset="0"/>
              <a:cs typeface="Arial" panose="020B0604020202020204" pitchFamily="34" charset="0"/>
            </a:endParaRPr>
          </a:p>
        </p:txBody>
      </p:sp>
      <p:sp>
        <p:nvSpPr>
          <p:cNvPr id="11" name="TextBox 10">
            <a:extLst>
              <a:ext uri="{FF2B5EF4-FFF2-40B4-BE49-F238E27FC236}">
                <a16:creationId xmlns:a16="http://schemas.microsoft.com/office/drawing/2014/main" id="{771DBD13-B26E-3D8C-5D34-AAD87934AAB3}"/>
              </a:ext>
            </a:extLst>
          </p:cNvPr>
          <p:cNvSpPr txBox="1"/>
          <p:nvPr/>
        </p:nvSpPr>
        <p:spPr>
          <a:xfrm>
            <a:off x="526582" y="969165"/>
            <a:ext cx="6316756" cy="430887"/>
          </a:xfrm>
          <a:prstGeom prst="rect">
            <a:avLst/>
          </a:prstGeom>
          <a:noFill/>
        </p:spPr>
        <p:txBody>
          <a:bodyPr wrap="square">
            <a:spAutoFit/>
          </a:bodyPr>
          <a:lstStyle/>
          <a:p>
            <a:r>
              <a:rPr lang="en" sz="2200" b="1" dirty="0" err="1"/>
              <a:t>Add </a:t>
            </a:r>
            <a:r>
              <a:rPr lang="en" sz="2200" b="1" dirty="0"/>
              <a:t>a logo</a:t>
            </a:r>
          </a:p>
        </p:txBody>
      </p:sp>
      <p:sp>
        <p:nvSpPr>
          <p:cNvPr id="4" name="Title 1">
            <a:extLst>
              <a:ext uri="{FF2B5EF4-FFF2-40B4-BE49-F238E27FC236}">
                <a16:creationId xmlns:a16="http://schemas.microsoft.com/office/drawing/2014/main" id="{95F36456-5238-1BD6-9625-887A19A0AEB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4" name="Picture 13">
            <a:extLst>
              <a:ext uri="{FF2B5EF4-FFF2-40B4-BE49-F238E27FC236}">
                <a16:creationId xmlns:a16="http://schemas.microsoft.com/office/drawing/2014/main" id="{13D6ABCF-7291-C904-6D4A-707A1CAFDFE8}"/>
              </a:ext>
            </a:extLst>
          </p:cNvPr>
          <p:cNvPicPr>
            <a:picLocks noChangeAspect="1"/>
          </p:cNvPicPr>
          <p:nvPr/>
        </p:nvPicPr>
        <p:blipFill>
          <a:blip r:embed="rId2"/>
          <a:stretch>
            <a:fillRect/>
          </a:stretch>
        </p:blipFill>
        <p:spPr>
          <a:xfrm>
            <a:off x="7018126" y="1528977"/>
            <a:ext cx="3290489" cy="1906449"/>
          </a:xfrm>
          <a:prstGeom prst="rect">
            <a:avLst/>
          </a:prstGeom>
        </p:spPr>
      </p:pic>
      <p:pic>
        <p:nvPicPr>
          <p:cNvPr id="7" name="Picture 6">
            <a:extLst>
              <a:ext uri="{FF2B5EF4-FFF2-40B4-BE49-F238E27FC236}">
                <a16:creationId xmlns:a16="http://schemas.microsoft.com/office/drawing/2014/main" id="{CBE1A7A8-6EF2-85BA-EEDE-B7AA1275C743}"/>
              </a:ext>
            </a:extLst>
          </p:cNvPr>
          <p:cNvPicPr>
            <a:picLocks noChangeAspect="1"/>
          </p:cNvPicPr>
          <p:nvPr/>
        </p:nvPicPr>
        <p:blipFill>
          <a:blip r:embed="rId3"/>
          <a:stretch>
            <a:fillRect/>
          </a:stretch>
        </p:blipFill>
        <p:spPr>
          <a:xfrm>
            <a:off x="8900373" y="3429000"/>
            <a:ext cx="1915648" cy="1877104"/>
          </a:xfrm>
          <a:prstGeom prst="rect">
            <a:avLst/>
          </a:prstGeom>
        </p:spPr>
      </p:pic>
      <p:sp>
        <p:nvSpPr>
          <p:cNvPr id="15" name="Oval 14">
            <a:extLst>
              <a:ext uri="{FF2B5EF4-FFF2-40B4-BE49-F238E27FC236}">
                <a16:creationId xmlns:a16="http://schemas.microsoft.com/office/drawing/2014/main" id="{F9CCC3E5-1054-915F-C2A7-5ADB3BA7D8A3}"/>
              </a:ext>
            </a:extLst>
          </p:cNvPr>
          <p:cNvSpPr/>
          <p:nvPr/>
        </p:nvSpPr>
        <p:spPr>
          <a:xfrm>
            <a:off x="10429875" y="4864645"/>
            <a:ext cx="266700" cy="28575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25447D7-35B0-EA49-E483-9C2465475168}"/>
              </a:ext>
            </a:extLst>
          </p:cNvPr>
          <p:cNvSpPr txBox="1"/>
          <p:nvPr/>
        </p:nvSpPr>
        <p:spPr>
          <a:xfrm>
            <a:off x="8391347" y="5644533"/>
            <a:ext cx="2319330"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project!</a:t>
            </a:r>
            <a:endParaRPr lang="en-PH" sz="2200" dirty="0">
              <a:solidFill>
                <a:srgbClr val="FF0000"/>
              </a:solidFill>
            </a:endParaRPr>
          </a:p>
        </p:txBody>
      </p:sp>
      <p:sp>
        <p:nvSpPr>
          <p:cNvPr id="17" name="TextBox 16">
            <a:extLst>
              <a:ext uri="{FF2B5EF4-FFF2-40B4-BE49-F238E27FC236}">
                <a16:creationId xmlns:a16="http://schemas.microsoft.com/office/drawing/2014/main" id="{A99D872D-3A54-DC0E-8D35-ED14E341FCC5}"/>
              </a:ext>
            </a:extLst>
          </p:cNvPr>
          <p:cNvSpPr txBox="1"/>
          <p:nvPr/>
        </p:nvSpPr>
        <p:spPr>
          <a:xfrm>
            <a:off x="703792" y="5415564"/>
            <a:ext cx="6184371" cy="923330"/>
          </a:xfrm>
          <a:prstGeom prst="rect">
            <a:avLst/>
          </a:prstGeom>
          <a:noFill/>
        </p:spPr>
        <p:txBody>
          <a:bodyPr wrap="square">
            <a:spAutoFit/>
          </a:bodyPr>
          <a:lstStyle/>
          <a:p>
            <a:pPr lvl="1" defTabSz="685800"/>
            <a:r>
              <a:rPr lang="en" altLang="en-US" i="1" dirty="0">
                <a:solidFill>
                  <a:srgbClr val="000000"/>
                </a:solidFill>
                <a:ea typeface="Calibri" panose="020F0502020204030204" pitchFamily="34" charset="0"/>
              </a:rPr>
              <a:t>Refer to step 39 of Annex 4 of Health GeoLab Guide 2.6.1 to embed the logo in your map project in case you are not able to export your map at the end of class.</a:t>
            </a:r>
            <a:endParaRPr lang="en-US" altLang="en-US" i="1" dirty="0">
              <a:solidFill>
                <a:srgbClr val="000000"/>
              </a:solidFill>
              <a:ea typeface="Calibri" panose="020F0502020204030204" pitchFamily="34" charset="0"/>
            </a:endParaRPr>
          </a:p>
        </p:txBody>
      </p:sp>
      <p:pic>
        <p:nvPicPr>
          <p:cNvPr id="19" name="Picture 18">
            <a:extLst>
              <a:ext uri="{FF2B5EF4-FFF2-40B4-BE49-F238E27FC236}">
                <a16:creationId xmlns:a16="http://schemas.microsoft.com/office/drawing/2014/main" id="{2BBF98E7-C179-7C98-9913-6322A9855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071834" y="323885"/>
            <a:ext cx="1187168" cy="841257"/>
          </a:xfrm>
          <a:prstGeom prst="rect">
            <a:avLst/>
          </a:prstGeom>
          <a:noFill/>
          <a:ln w="9525">
            <a:solidFill>
              <a:schemeClr val="tx1"/>
            </a:solidFill>
            <a:miter lim="800000"/>
            <a:headEnd/>
            <a:tailEnd/>
          </a:ln>
          <a:effectLst/>
        </p:spPr>
      </p:pic>
      <p:sp>
        <p:nvSpPr>
          <p:cNvPr id="21" name="Title 1">
            <a:extLst>
              <a:ext uri="{FF2B5EF4-FFF2-40B4-BE49-F238E27FC236}">
                <a16:creationId xmlns:a16="http://schemas.microsoft.com/office/drawing/2014/main" id="{2A78EB3C-AE3D-F1B6-1D5E-5D1936E8B004}"/>
              </a:ext>
            </a:extLst>
          </p:cNvPr>
          <p:cNvSpPr txBox="1">
            <a:spLocks/>
          </p:cNvSpPr>
          <p:nvPr/>
        </p:nvSpPr>
        <p:spPr bwMode="auto">
          <a:xfrm>
            <a:off x="6380583" y="6146831"/>
            <a:ext cx="5803918" cy="20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a:lnSpc>
                <a:spcPct val="90000"/>
              </a:lnSpc>
            </a:pPr>
            <a:r>
              <a:rPr lang="en-PH" altLang="en-US" sz="1000" dirty="0">
                <a:cs typeface="Calibri" pitchFamily="34" charset="0"/>
                <a:hlinkClick r:id="rId5"/>
              </a:rPr>
              <a:t>http://www.healthgeolab.net/DOCUMENTS/Guide_HGLC_Part2_6_1.pdf</a:t>
            </a:r>
            <a:r>
              <a:rPr lang="en-PH" altLang="en-US" sz="1000" dirty="0">
                <a:cs typeface="Calibri" pitchFamily="34" charset="0"/>
              </a:rPr>
              <a:t> </a:t>
            </a:r>
          </a:p>
        </p:txBody>
      </p:sp>
    </p:spTree>
    <p:extLst>
      <p:ext uri="{BB962C8B-B14F-4D97-AF65-F5344CB8AC3E}">
        <p14:creationId xmlns:p14="http://schemas.microsoft.com/office/powerpoint/2010/main" val="23887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8918" y="969250"/>
            <a:ext cx="6316756" cy="430887"/>
          </a:xfrm>
          <a:prstGeom prst="rect">
            <a:avLst/>
          </a:prstGeom>
          <a:noFill/>
        </p:spPr>
        <p:txBody>
          <a:bodyPr wrap="square">
            <a:spAutoFit/>
          </a:bodyPr>
          <a:lstStyle/>
          <a:p>
            <a:r>
              <a:rPr lang="en" sz="2200" b="1" dirty="0"/>
              <a:t>Add a scale bar</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705876" y="1363633"/>
            <a:ext cx="6316757" cy="491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900"/>
              </a:spcAft>
              <a:buFont typeface="Arial" charset="0"/>
              <a:buAutoNum type="arabicPeriod"/>
              <a:defRPr/>
            </a:pPr>
            <a:r>
              <a:rPr lang="en" altLang="en-US" sz="2200" dirty="0"/>
              <a:t>Click </a:t>
            </a:r>
            <a:r>
              <a:rPr lang="en-PH" altLang="en-US" sz="2200" i="1" dirty="0"/>
              <a:t>Insert </a:t>
            </a:r>
            <a:r>
              <a:rPr lang="en" altLang="en-US" sz="2200" i="1" dirty="0"/>
              <a:t>&gt; Scale Bar… </a:t>
            </a:r>
            <a:r>
              <a:rPr lang="en-US" altLang="en-US" sz="2200" dirty="0"/>
              <a:t>from the main menu</a:t>
            </a:r>
            <a:r>
              <a:rPr lang="en" altLang="en-US" sz="2200" dirty="0"/>
              <a:t>.</a:t>
            </a:r>
            <a:endParaRPr lang="fr-CH" altLang="en-US" sz="2200" dirty="0"/>
          </a:p>
          <a:p>
            <a:pPr lvl="1" indent="-360000" eaLnBrk="0" fontAlgn="base" hangingPunct="0">
              <a:lnSpc>
                <a:spcPct val="90000"/>
              </a:lnSpc>
              <a:spcAft>
                <a:spcPts val="900"/>
              </a:spcAft>
              <a:buFont typeface="Arial" charset="0"/>
              <a:buAutoNum type="arabicPeriod"/>
              <a:defRPr/>
            </a:pPr>
            <a:r>
              <a:rPr lang="en-US" altLang="en-US" sz="2200" dirty="0"/>
              <a:t>The Scale Bar Selector dialog box will open. Choose the scale bar type you want by clicking it</a:t>
            </a:r>
            <a:r>
              <a:rPr lang="en" altLang="en-US" sz="2200" dirty="0"/>
              <a:t>.</a:t>
            </a:r>
            <a:endParaRPr lang="fr-CH" altLang="en-US" sz="2200" dirty="0"/>
          </a:p>
          <a:p>
            <a:pPr lvl="1" indent="-360000" eaLnBrk="0" fontAlgn="base" hangingPunct="0">
              <a:lnSpc>
                <a:spcPct val="90000"/>
              </a:lnSpc>
              <a:spcAft>
                <a:spcPts val="900"/>
              </a:spcAft>
              <a:buFont typeface="Arial" charset="0"/>
              <a:buAutoNum type="arabicPeriod"/>
              <a:defRPr/>
            </a:pPr>
            <a:r>
              <a:rPr lang="en-US" altLang="en-US" sz="2200" dirty="0"/>
              <a:t>Click the </a:t>
            </a:r>
            <a:r>
              <a:rPr lang="en-US" altLang="en-US" sz="2200" i="1" dirty="0"/>
              <a:t>Properties</a:t>
            </a:r>
            <a:r>
              <a:rPr lang="en-US" altLang="en-US" sz="2200" dirty="0"/>
              <a:t> button. In the dialog box that opens, set the scale and units of the scale bar. You may also change the number and marks and the text format. Once set, click </a:t>
            </a:r>
            <a:r>
              <a:rPr lang="en-US" altLang="en-US" sz="2200" i="1" dirty="0"/>
              <a:t>OK</a:t>
            </a:r>
            <a:r>
              <a:rPr lang="en-US" altLang="en-US" sz="2200" dirty="0"/>
              <a:t>. </a:t>
            </a:r>
          </a:p>
          <a:p>
            <a:pPr lvl="1" indent="-360000" eaLnBrk="0" fontAlgn="base" hangingPunct="0">
              <a:lnSpc>
                <a:spcPct val="90000"/>
              </a:lnSpc>
              <a:spcAft>
                <a:spcPts val="900"/>
              </a:spcAft>
              <a:buFont typeface="Arial" charset="0"/>
              <a:buAutoNum type="arabicPeriod"/>
              <a:defRPr/>
            </a:pPr>
            <a:r>
              <a:rPr lang="en-US" altLang="en-US" sz="2200" dirty="0"/>
              <a:t>Click </a:t>
            </a:r>
            <a:r>
              <a:rPr lang="en-US" altLang="en-US" sz="2200" i="1" dirty="0"/>
              <a:t>OK</a:t>
            </a:r>
            <a:r>
              <a:rPr lang="en-US" altLang="en-US" sz="2200" dirty="0"/>
              <a:t> on the Scale Bar Selector dialog box. The scale bar will appear on your map layout.</a:t>
            </a:r>
          </a:p>
          <a:p>
            <a:pPr lvl="1" indent="-360000" eaLnBrk="0" fontAlgn="base" hangingPunct="0">
              <a:lnSpc>
                <a:spcPct val="90000"/>
              </a:lnSpc>
              <a:spcAft>
                <a:spcPts val="900"/>
              </a:spcAft>
              <a:buFont typeface="Arial" charset="0"/>
              <a:buAutoNum type="arabicPeriod"/>
              <a:defRPr/>
            </a:pPr>
            <a:r>
              <a:rPr lang="en" altLang="en-US" sz="2200" dirty="0"/>
              <a:t>To move the scale bar, click, hold, and drag it to the correct position. Or click it to select and use the arrow keys on your keyboard.</a:t>
            </a:r>
          </a:p>
          <a:p>
            <a:pPr lvl="1" indent="-360000" eaLnBrk="0" fontAlgn="base" hangingPunct="0">
              <a:lnSpc>
                <a:spcPct val="90000"/>
              </a:lnSpc>
              <a:spcAft>
                <a:spcPts val="900"/>
              </a:spcAft>
              <a:buFont typeface="Arial" charset="0"/>
              <a:buAutoNum type="arabicPeriod"/>
              <a:defRPr/>
            </a:pPr>
            <a:r>
              <a:rPr lang="en" altLang="en-US" sz="2200" dirty="0">
                <a:latin typeface="Calibri" pitchFamily="34" charset="0"/>
                <a:cs typeface="Arial" panose="020B0604020202020204" pitchFamily="34" charset="0"/>
              </a:rPr>
              <a:t>If necessary, change the size of the scale bar by clicking and dragging its corners.</a:t>
            </a:r>
            <a:endParaRPr lang="en-US" altLang="en-US" sz="2200" dirty="0">
              <a:latin typeface="Calibri" pitchFamily="34" charset="0"/>
              <a:cs typeface="Arial" panose="020B0604020202020204" pitchFamily="34" charset="0"/>
            </a:endParaRPr>
          </a:p>
        </p:txBody>
      </p:sp>
      <p:sp>
        <p:nvSpPr>
          <p:cNvPr id="3" name="Title 1">
            <a:extLst>
              <a:ext uri="{FF2B5EF4-FFF2-40B4-BE49-F238E27FC236}">
                <a16:creationId xmlns:a16="http://schemas.microsoft.com/office/drawing/2014/main" id="{9F67D2BC-ECC9-252E-C7BA-414697CB5B0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3" name="Picture 12">
            <a:extLst>
              <a:ext uri="{FF2B5EF4-FFF2-40B4-BE49-F238E27FC236}">
                <a16:creationId xmlns:a16="http://schemas.microsoft.com/office/drawing/2014/main" id="{A9ED566D-005B-4715-318D-ECECD23353FA}"/>
              </a:ext>
            </a:extLst>
          </p:cNvPr>
          <p:cNvPicPr>
            <a:picLocks noChangeAspect="1"/>
          </p:cNvPicPr>
          <p:nvPr/>
        </p:nvPicPr>
        <p:blipFill>
          <a:blip r:embed="rId2"/>
          <a:stretch>
            <a:fillRect/>
          </a:stretch>
        </p:blipFill>
        <p:spPr>
          <a:xfrm>
            <a:off x="9760935" y="2178459"/>
            <a:ext cx="1989699" cy="2950876"/>
          </a:xfrm>
          <a:prstGeom prst="rect">
            <a:avLst/>
          </a:prstGeom>
        </p:spPr>
      </p:pic>
      <p:grpSp>
        <p:nvGrpSpPr>
          <p:cNvPr id="21" name="Group 20">
            <a:extLst>
              <a:ext uri="{FF2B5EF4-FFF2-40B4-BE49-F238E27FC236}">
                <a16:creationId xmlns:a16="http://schemas.microsoft.com/office/drawing/2014/main" id="{80D55680-C22B-7E9A-F5C7-9AE6B90FBB71}"/>
              </a:ext>
            </a:extLst>
          </p:cNvPr>
          <p:cNvGrpSpPr/>
          <p:nvPr/>
        </p:nvGrpSpPr>
        <p:grpSpPr>
          <a:xfrm>
            <a:off x="7346483" y="892626"/>
            <a:ext cx="2325974" cy="2155374"/>
            <a:chOff x="7194083" y="892626"/>
            <a:chExt cx="2723442" cy="2477348"/>
          </a:xfrm>
        </p:grpSpPr>
        <p:pic>
          <p:nvPicPr>
            <p:cNvPr id="10" name="Picture 9">
              <a:extLst>
                <a:ext uri="{FF2B5EF4-FFF2-40B4-BE49-F238E27FC236}">
                  <a16:creationId xmlns:a16="http://schemas.microsoft.com/office/drawing/2014/main" id="{38213E3E-11AB-63C6-89F5-8D3CAB332F12}"/>
                </a:ext>
              </a:extLst>
            </p:cNvPr>
            <p:cNvPicPr>
              <a:picLocks noChangeAspect="1"/>
            </p:cNvPicPr>
            <p:nvPr/>
          </p:nvPicPr>
          <p:blipFill>
            <a:blip r:embed="rId3"/>
            <a:stretch>
              <a:fillRect/>
            </a:stretch>
          </p:blipFill>
          <p:spPr>
            <a:xfrm>
              <a:off x="7194083" y="892626"/>
              <a:ext cx="2723442" cy="2477348"/>
            </a:xfrm>
            <a:prstGeom prst="rect">
              <a:avLst/>
            </a:prstGeom>
          </p:spPr>
        </p:pic>
        <p:sp>
          <p:nvSpPr>
            <p:cNvPr id="14" name="Rectangle 13">
              <a:extLst>
                <a:ext uri="{FF2B5EF4-FFF2-40B4-BE49-F238E27FC236}">
                  <a16:creationId xmlns:a16="http://schemas.microsoft.com/office/drawing/2014/main" id="{79FB8D83-CE59-8109-7804-70CC64D2ECAA}"/>
                </a:ext>
              </a:extLst>
            </p:cNvPr>
            <p:cNvSpPr/>
            <p:nvPr/>
          </p:nvSpPr>
          <p:spPr>
            <a:xfrm>
              <a:off x="8966213" y="2670435"/>
              <a:ext cx="932262" cy="148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grpSp>
        <p:nvGrpSpPr>
          <p:cNvPr id="23" name="Group 22">
            <a:extLst>
              <a:ext uri="{FF2B5EF4-FFF2-40B4-BE49-F238E27FC236}">
                <a16:creationId xmlns:a16="http://schemas.microsoft.com/office/drawing/2014/main" id="{BB3ED896-02DA-E2B5-16AC-BC9D75F0F71F}"/>
              </a:ext>
            </a:extLst>
          </p:cNvPr>
          <p:cNvGrpSpPr/>
          <p:nvPr/>
        </p:nvGrpSpPr>
        <p:grpSpPr>
          <a:xfrm>
            <a:off x="7175033" y="5129335"/>
            <a:ext cx="2325974" cy="874142"/>
            <a:chOff x="7175033" y="5129335"/>
            <a:chExt cx="2325974" cy="874142"/>
          </a:xfrm>
        </p:grpSpPr>
        <p:pic>
          <p:nvPicPr>
            <p:cNvPr id="19" name="Picture 18">
              <a:extLst>
                <a:ext uri="{FF2B5EF4-FFF2-40B4-BE49-F238E27FC236}">
                  <a16:creationId xmlns:a16="http://schemas.microsoft.com/office/drawing/2014/main" id="{70F8FB61-1F42-D0D0-FB20-02E7EDDD897C}"/>
                </a:ext>
              </a:extLst>
            </p:cNvPr>
            <p:cNvPicPr>
              <a:picLocks noChangeAspect="1"/>
            </p:cNvPicPr>
            <p:nvPr/>
          </p:nvPicPr>
          <p:blipFill rotWithShape="1">
            <a:blip r:embed="rId4"/>
            <a:srcRect l="6844"/>
            <a:stretch/>
          </p:blipFill>
          <p:spPr>
            <a:xfrm>
              <a:off x="7175033" y="5129335"/>
              <a:ext cx="2325974" cy="874142"/>
            </a:xfrm>
            <a:prstGeom prst="rect">
              <a:avLst/>
            </a:prstGeom>
          </p:spPr>
        </p:pic>
        <p:sp>
          <p:nvSpPr>
            <p:cNvPr id="22" name="Oval 21">
              <a:extLst>
                <a:ext uri="{FF2B5EF4-FFF2-40B4-BE49-F238E27FC236}">
                  <a16:creationId xmlns:a16="http://schemas.microsoft.com/office/drawing/2014/main" id="{05203EC4-E0FF-E1FD-5DE6-41BC70867E00}"/>
                </a:ext>
              </a:extLst>
            </p:cNvPr>
            <p:cNvSpPr/>
            <p:nvPr/>
          </p:nvSpPr>
          <p:spPr>
            <a:xfrm>
              <a:off x="9258085" y="5679624"/>
              <a:ext cx="242922" cy="1973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464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00441" y="1270904"/>
            <a:ext cx="7992888" cy="936104"/>
          </a:xfrm>
          <a:prstGeom prst="rect">
            <a:avLst/>
          </a:prstGeom>
          <a:noFill/>
          <a:ln w="9525">
            <a:noFill/>
            <a:miter lim="800000"/>
            <a:headEnd/>
            <a:tailEnd/>
          </a:ln>
        </p:spPr>
        <p:txBody>
          <a:bodyPr lIns="0" tIns="0" rIns="0" bIns="0"/>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400" dirty="0"/>
              <a:t>In Exercise 5.A, you prepared the statistical data</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PH" altLang="zh-CN" sz="2400" dirty="0"/>
              <a:t>In Exercise 5.B, you prepared the geospatial data</a:t>
            </a:r>
          </a:p>
          <a:p>
            <a:pPr>
              <a:lnSpc>
                <a:spcPct val="90000"/>
              </a:lnSpc>
              <a:spcBef>
                <a:spcPct val="20000"/>
              </a:spcBef>
              <a:defRPr/>
            </a:pPr>
            <a:endParaRPr lang="en-PH" altLang="zh-CN" sz="2400" dirty="0"/>
          </a:p>
          <a:p>
            <a:pPr>
              <a:lnSpc>
                <a:spcPct val="90000"/>
              </a:lnSpc>
              <a:spcBef>
                <a:spcPct val="20000"/>
              </a:spcBef>
              <a:defRPr/>
            </a:pPr>
            <a:endParaRPr lang="en-US" altLang="zh-CN" sz="2400" dirty="0"/>
          </a:p>
        </p:txBody>
      </p:sp>
      <p:sp>
        <p:nvSpPr>
          <p:cNvPr id="11" name="AutoShape 32"/>
          <p:cNvSpPr>
            <a:spLocks noChangeArrowheads="1"/>
          </p:cNvSpPr>
          <p:nvPr/>
        </p:nvSpPr>
        <p:spPr bwMode="auto">
          <a:xfrm>
            <a:off x="1944444" y="2893088"/>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12" name="Rectangle 3"/>
          <p:cNvSpPr>
            <a:spLocks noChangeArrowheads="1"/>
          </p:cNvSpPr>
          <p:nvPr/>
        </p:nvSpPr>
        <p:spPr bwMode="auto">
          <a:xfrm>
            <a:off x="2539211" y="2894469"/>
            <a:ext cx="8191542" cy="1302795"/>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t>In Exercise 5.C, you will join the statistical data with the geospatial data to create geographic data which you will represent in your maps.</a:t>
            </a:r>
          </a:p>
        </p:txBody>
      </p:sp>
      <p:sp>
        <p:nvSpPr>
          <p:cNvPr id="13" name="Rectangle 3"/>
          <p:cNvSpPr>
            <a:spLocks noChangeArrowheads="1"/>
          </p:cNvSpPr>
          <p:nvPr/>
        </p:nvSpPr>
        <p:spPr bwMode="auto">
          <a:xfrm>
            <a:off x="2539211" y="4217704"/>
            <a:ext cx="7236916"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t>Create thematic maps!</a:t>
            </a:r>
          </a:p>
        </p:txBody>
      </p:sp>
      <p:sp>
        <p:nvSpPr>
          <p:cNvPr id="2" name="Title 1">
            <a:extLst>
              <a:ext uri="{FF2B5EF4-FFF2-40B4-BE49-F238E27FC236}">
                <a16:creationId xmlns:a16="http://schemas.microsoft.com/office/drawing/2014/main" id="{831D5099-D543-844D-8945-39715C3486AF}"/>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Recap</a:t>
            </a:r>
            <a:endParaRPr lang="en-PH" altLang="en-US" dirty="0"/>
          </a:p>
        </p:txBody>
      </p:sp>
      <p:sp>
        <p:nvSpPr>
          <p:cNvPr id="3" name="AutoShape 32">
            <a:extLst>
              <a:ext uri="{FF2B5EF4-FFF2-40B4-BE49-F238E27FC236}">
                <a16:creationId xmlns:a16="http://schemas.microsoft.com/office/drawing/2014/main" id="{6CD6711B-3970-73E6-6742-6BFDC8FEC867}"/>
              </a:ext>
            </a:extLst>
          </p:cNvPr>
          <p:cNvSpPr>
            <a:spLocks noChangeArrowheads="1"/>
          </p:cNvSpPr>
          <p:nvPr/>
        </p:nvSpPr>
        <p:spPr bwMode="auto">
          <a:xfrm>
            <a:off x="1944444" y="4197264"/>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Tree>
    <p:extLst>
      <p:ext uri="{BB962C8B-B14F-4D97-AF65-F5344CB8AC3E}">
        <p14:creationId xmlns:p14="http://schemas.microsoft.com/office/powerpoint/2010/main" val="3726443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6582" y="969647"/>
            <a:ext cx="6316756" cy="430887"/>
          </a:xfrm>
          <a:prstGeom prst="rect">
            <a:avLst/>
          </a:prstGeom>
          <a:noFill/>
        </p:spPr>
        <p:txBody>
          <a:bodyPr wrap="square">
            <a:spAutoFit/>
          </a:bodyPr>
          <a:lstStyle/>
          <a:p>
            <a:r>
              <a:rPr lang="en" sz="2200" b="1" dirty="0"/>
              <a:t>Add the north arrow</a:t>
            </a:r>
            <a:endParaRPr lang="en-PH" sz="2200" b="1" dirty="0"/>
          </a:p>
        </p:txBody>
      </p:sp>
      <p:sp>
        <p:nvSpPr>
          <p:cNvPr id="4" name="Rectangle 3">
            <a:extLst>
              <a:ext uri="{FF2B5EF4-FFF2-40B4-BE49-F238E27FC236}">
                <a16:creationId xmlns:a16="http://schemas.microsoft.com/office/drawing/2014/main" id="{1431E526-A6DD-68A2-0DBB-62AC73BF8F81}"/>
              </a:ext>
            </a:extLst>
          </p:cNvPr>
          <p:cNvSpPr>
            <a:spLocks noChangeArrowheads="1"/>
          </p:cNvSpPr>
          <p:nvPr/>
        </p:nvSpPr>
        <p:spPr bwMode="auto">
          <a:xfrm>
            <a:off x="705937" y="1532642"/>
            <a:ext cx="5752013" cy="411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1800"/>
              </a:spcAft>
              <a:buFont typeface="Arial" charset="0"/>
              <a:buAutoNum type="arabicPeriod"/>
              <a:defRPr/>
            </a:pPr>
            <a:r>
              <a:rPr lang="en" altLang="en-US" sz="2200" dirty="0"/>
              <a:t>Click </a:t>
            </a:r>
            <a:r>
              <a:rPr lang="en-PH" altLang="en-US" sz="2200" i="1" dirty="0"/>
              <a:t>Insert </a:t>
            </a:r>
            <a:r>
              <a:rPr lang="en" altLang="en-US" sz="2200" i="1" dirty="0"/>
              <a:t>&gt; North Arrow… </a:t>
            </a:r>
            <a:r>
              <a:rPr lang="en-US" altLang="en-US" sz="2200" dirty="0"/>
              <a:t>from the main menu</a:t>
            </a:r>
            <a:r>
              <a:rPr lang="en" altLang="en-US" sz="2200" dirty="0"/>
              <a:t>.</a:t>
            </a:r>
            <a:endParaRPr lang="en-US" altLang="en-US" sz="2200" dirty="0"/>
          </a:p>
          <a:p>
            <a:pPr lvl="1" indent="-360000" eaLnBrk="0" fontAlgn="base" hangingPunct="0">
              <a:lnSpc>
                <a:spcPct val="90000"/>
              </a:lnSpc>
              <a:spcAft>
                <a:spcPts val="1800"/>
              </a:spcAft>
              <a:buFont typeface="Arial" charset="0"/>
              <a:buAutoNum type="arabicPeriod"/>
              <a:defRPr/>
            </a:pPr>
            <a:r>
              <a:rPr lang="en-US" altLang="en-US" sz="2200" dirty="0"/>
              <a:t>The North Arrow Selector dialog box will open. Choose the north arrow style you want by clicking it. Click </a:t>
            </a:r>
            <a:r>
              <a:rPr lang="en-US" altLang="en-US" sz="2200" i="1" dirty="0"/>
              <a:t>OK</a:t>
            </a:r>
            <a:r>
              <a:rPr lang="en-US" altLang="en-US" sz="2200" dirty="0"/>
              <a:t>.</a:t>
            </a:r>
          </a:p>
          <a:p>
            <a:pPr lvl="1" indent="-360000" eaLnBrk="0" fontAlgn="base" hangingPunct="0">
              <a:lnSpc>
                <a:spcPct val="90000"/>
              </a:lnSpc>
              <a:spcAft>
                <a:spcPts val="1800"/>
              </a:spcAft>
              <a:buFont typeface="Arial" charset="0"/>
              <a:buAutoNum type="arabicPeriod"/>
              <a:defRPr/>
            </a:pPr>
            <a:r>
              <a:rPr lang="en" altLang="en-US" sz="2200" dirty="0"/>
              <a:t>To move the </a:t>
            </a:r>
            <a:r>
              <a:rPr lang="en-US" altLang="en-US" sz="2200" dirty="0"/>
              <a:t>north arrow</a:t>
            </a:r>
            <a:r>
              <a:rPr lang="en" altLang="en-US" sz="2200" dirty="0"/>
              <a:t>, click, hold, and drag it to the correct position. Or click it to select and use the arrow keys on your keyboard.</a:t>
            </a:r>
          </a:p>
          <a:p>
            <a:pPr lvl="1" indent="-360000" eaLnBrk="0" fontAlgn="base" hangingPunct="0">
              <a:lnSpc>
                <a:spcPct val="90000"/>
              </a:lnSpc>
              <a:spcAft>
                <a:spcPts val="1800"/>
              </a:spcAft>
              <a:buFont typeface="Arial" charset="0"/>
              <a:buAutoNum type="arabicPeriod"/>
              <a:defRPr/>
            </a:pPr>
            <a:r>
              <a:rPr lang="en" altLang="en-US" sz="2200" dirty="0">
                <a:latin typeface="Calibri" pitchFamily="34" charset="0"/>
                <a:cs typeface="Arial" panose="020B0604020202020204" pitchFamily="34" charset="0"/>
              </a:rPr>
              <a:t>If necessary, change the size of the </a:t>
            </a:r>
            <a:r>
              <a:rPr lang="en-US" altLang="en-US" sz="2200" dirty="0"/>
              <a:t>north arrow </a:t>
            </a:r>
            <a:r>
              <a:rPr lang="en" altLang="en-US" sz="2200" dirty="0">
                <a:latin typeface="Calibri" pitchFamily="34" charset="0"/>
                <a:cs typeface="Arial" panose="020B0604020202020204" pitchFamily="34" charset="0"/>
              </a:rPr>
              <a:t>by clicking and dragging its corners.</a:t>
            </a:r>
            <a:endParaRPr lang="en-US" altLang="en-US" sz="2200" dirty="0">
              <a:latin typeface="Calibri" pitchFamily="34" charset="0"/>
              <a:cs typeface="Arial" panose="020B0604020202020204" pitchFamily="34" charset="0"/>
            </a:endParaRPr>
          </a:p>
        </p:txBody>
      </p:sp>
      <p:sp>
        <p:nvSpPr>
          <p:cNvPr id="3" name="Title 1">
            <a:extLst>
              <a:ext uri="{FF2B5EF4-FFF2-40B4-BE49-F238E27FC236}">
                <a16:creationId xmlns:a16="http://schemas.microsoft.com/office/drawing/2014/main" id="{29C886E0-A845-4E37-9404-153294AEC08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6" name="Picture 5">
            <a:extLst>
              <a:ext uri="{FF2B5EF4-FFF2-40B4-BE49-F238E27FC236}">
                <a16:creationId xmlns:a16="http://schemas.microsoft.com/office/drawing/2014/main" id="{580DC914-6342-7123-8388-E9DA9CBED130}"/>
              </a:ext>
            </a:extLst>
          </p:cNvPr>
          <p:cNvPicPr>
            <a:picLocks noChangeAspect="1"/>
          </p:cNvPicPr>
          <p:nvPr/>
        </p:nvPicPr>
        <p:blipFill>
          <a:blip r:embed="rId2"/>
          <a:stretch>
            <a:fillRect/>
          </a:stretch>
        </p:blipFill>
        <p:spPr>
          <a:xfrm>
            <a:off x="7389329" y="1373839"/>
            <a:ext cx="3167363" cy="2846219"/>
          </a:xfrm>
          <a:prstGeom prst="rect">
            <a:avLst/>
          </a:prstGeom>
        </p:spPr>
      </p:pic>
      <p:grpSp>
        <p:nvGrpSpPr>
          <p:cNvPr id="15" name="Group 14">
            <a:extLst>
              <a:ext uri="{FF2B5EF4-FFF2-40B4-BE49-F238E27FC236}">
                <a16:creationId xmlns:a16="http://schemas.microsoft.com/office/drawing/2014/main" id="{1AF5CB4C-F6FB-A7BC-6C8F-671F829A1D4C}"/>
              </a:ext>
            </a:extLst>
          </p:cNvPr>
          <p:cNvGrpSpPr/>
          <p:nvPr/>
        </p:nvGrpSpPr>
        <p:grpSpPr>
          <a:xfrm>
            <a:off x="8368599" y="4629150"/>
            <a:ext cx="1099251" cy="1184899"/>
            <a:chOff x="8368599" y="4267200"/>
            <a:chExt cx="1099251" cy="1184899"/>
          </a:xfrm>
        </p:grpSpPr>
        <p:pic>
          <p:nvPicPr>
            <p:cNvPr id="10" name="Picture 9">
              <a:extLst>
                <a:ext uri="{FF2B5EF4-FFF2-40B4-BE49-F238E27FC236}">
                  <a16:creationId xmlns:a16="http://schemas.microsoft.com/office/drawing/2014/main" id="{06F16CFC-94A2-B756-2BE2-BAFE939091CB}"/>
                </a:ext>
              </a:extLst>
            </p:cNvPr>
            <p:cNvPicPr>
              <a:picLocks noChangeAspect="1"/>
            </p:cNvPicPr>
            <p:nvPr/>
          </p:nvPicPr>
          <p:blipFill rotWithShape="1">
            <a:blip r:embed="rId3"/>
            <a:srcRect t="3956" r="3362"/>
            <a:stretch/>
          </p:blipFill>
          <p:spPr>
            <a:xfrm>
              <a:off x="8368599" y="4267200"/>
              <a:ext cx="1099251" cy="1184899"/>
            </a:xfrm>
            <a:prstGeom prst="rect">
              <a:avLst/>
            </a:prstGeom>
          </p:spPr>
        </p:pic>
        <p:sp>
          <p:nvSpPr>
            <p:cNvPr id="12" name="Oval 11">
              <a:extLst>
                <a:ext uri="{FF2B5EF4-FFF2-40B4-BE49-F238E27FC236}">
                  <a16:creationId xmlns:a16="http://schemas.microsoft.com/office/drawing/2014/main" id="{C89BDD8A-6A6E-0C26-2332-F220F4A7B17E}"/>
                </a:ext>
              </a:extLst>
            </p:cNvPr>
            <p:cNvSpPr/>
            <p:nvPr/>
          </p:nvSpPr>
          <p:spPr>
            <a:xfrm>
              <a:off x="8973042" y="5093831"/>
              <a:ext cx="242922" cy="19730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CD453CF-7F5E-D73C-7E87-E49B886F7CEB}"/>
              </a:ext>
            </a:extLst>
          </p:cNvPr>
          <p:cNvSpPr txBox="1"/>
          <p:nvPr/>
        </p:nvSpPr>
        <p:spPr>
          <a:xfrm>
            <a:off x="2422278" y="5778184"/>
            <a:ext cx="2319330"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project!</a:t>
            </a:r>
            <a:endParaRPr lang="en-PH" sz="2200" dirty="0">
              <a:solidFill>
                <a:srgbClr val="FF0000"/>
              </a:solidFill>
            </a:endParaRPr>
          </a:p>
        </p:txBody>
      </p:sp>
    </p:spTree>
    <p:extLst>
      <p:ext uri="{BB962C8B-B14F-4D97-AF65-F5344CB8AC3E}">
        <p14:creationId xmlns:p14="http://schemas.microsoft.com/office/powerpoint/2010/main" val="15386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6582" y="968780"/>
            <a:ext cx="6316756" cy="430887"/>
          </a:xfrm>
          <a:prstGeom prst="rect">
            <a:avLst/>
          </a:prstGeom>
          <a:noFill/>
        </p:spPr>
        <p:txBody>
          <a:bodyPr wrap="square">
            <a:spAutoFit/>
          </a:bodyPr>
          <a:lstStyle/>
          <a:p>
            <a:r>
              <a:rPr lang="en" sz="2200" b="1" dirty="0"/>
              <a:t>Add the legend</a:t>
            </a:r>
            <a:endParaRPr lang="en-PH" sz="2200" b="1" dirty="0"/>
          </a:p>
        </p:txBody>
      </p:sp>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528785"/>
            <a:ext cx="5913705" cy="312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lvl="1" indent="-360000" eaLnBrk="0" fontAlgn="base" hangingPunct="0">
              <a:lnSpc>
                <a:spcPct val="90000"/>
              </a:lnSpc>
              <a:spcAft>
                <a:spcPts val="2400"/>
              </a:spcAft>
              <a:buFont typeface="Arial" charset="0"/>
              <a:buAutoNum type="arabicPeriod"/>
              <a:defRPr/>
            </a:pPr>
            <a:r>
              <a:rPr lang="en" altLang="en-US" sz="2200" dirty="0"/>
              <a:t>Click </a:t>
            </a:r>
            <a:r>
              <a:rPr lang="en-PH" altLang="en-US" sz="2200" i="1" dirty="0"/>
              <a:t>Insert </a:t>
            </a:r>
            <a:r>
              <a:rPr lang="en" altLang="en-US" sz="2200" i="1" dirty="0"/>
              <a:t>&gt; Legend… </a:t>
            </a:r>
            <a:r>
              <a:rPr lang="en-US" altLang="en-US" sz="2200" dirty="0"/>
              <a:t>from the main menu</a:t>
            </a:r>
            <a:r>
              <a:rPr lang="en" altLang="en-US" sz="2200" dirty="0"/>
              <a:t>.</a:t>
            </a:r>
            <a:endParaRPr lang="en-US" altLang="en-US" sz="2200" dirty="0"/>
          </a:p>
          <a:p>
            <a:pPr lvl="1" indent="-360000" eaLnBrk="0" fontAlgn="base" hangingPunct="0">
              <a:lnSpc>
                <a:spcPct val="90000"/>
              </a:lnSpc>
              <a:spcAft>
                <a:spcPts val="2400"/>
              </a:spcAft>
              <a:buFont typeface="Arial" charset="0"/>
              <a:buAutoNum type="arabicPeriod"/>
              <a:defRPr/>
            </a:pPr>
            <a:r>
              <a:rPr lang="en-US" altLang="en-US" sz="2200" dirty="0"/>
              <a:t>The Legend Wizard dialog box will open. Choose the map layers you want to appear in the legend then click the forward arrow          to add them to the Legend Items box. Click </a:t>
            </a:r>
            <a:r>
              <a:rPr lang="en-US" altLang="en-US" sz="2200" i="1" dirty="0"/>
              <a:t>Next</a:t>
            </a:r>
            <a:r>
              <a:rPr lang="en-US" altLang="en-US" sz="2200" dirty="0"/>
              <a:t>.</a:t>
            </a:r>
          </a:p>
          <a:p>
            <a:pPr lvl="1" indent="-360000" eaLnBrk="0" fontAlgn="base" hangingPunct="0">
              <a:lnSpc>
                <a:spcPct val="90000"/>
              </a:lnSpc>
              <a:spcAft>
                <a:spcPts val="2400"/>
              </a:spcAft>
              <a:buFont typeface="Arial" charset="0"/>
              <a:buAutoNum type="arabicPeriod"/>
              <a:defRPr/>
            </a:pPr>
            <a:r>
              <a:rPr lang="en-US" altLang="en-US" sz="2200" dirty="0"/>
              <a:t>Select the color, size, font, and justification of the legend title. Click </a:t>
            </a:r>
            <a:r>
              <a:rPr lang="en-US" altLang="en-US" sz="2200" i="1" dirty="0"/>
              <a:t>Next.</a:t>
            </a:r>
            <a:endParaRPr lang="en-US" altLang="en-US" sz="2200" dirty="0"/>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6" name="Picture 5">
            <a:extLst>
              <a:ext uri="{FF2B5EF4-FFF2-40B4-BE49-F238E27FC236}">
                <a16:creationId xmlns:a16="http://schemas.microsoft.com/office/drawing/2014/main" id="{F7D826E6-6A70-8646-60D4-55BE3574F105}"/>
              </a:ext>
            </a:extLst>
          </p:cNvPr>
          <p:cNvPicPr>
            <a:picLocks noChangeAspect="1"/>
          </p:cNvPicPr>
          <p:nvPr/>
        </p:nvPicPr>
        <p:blipFill>
          <a:blip r:embed="rId2"/>
          <a:stretch>
            <a:fillRect/>
          </a:stretch>
        </p:blipFill>
        <p:spPr>
          <a:xfrm>
            <a:off x="7521348" y="1549116"/>
            <a:ext cx="2931392" cy="2219987"/>
          </a:xfrm>
          <a:prstGeom prst="rect">
            <a:avLst/>
          </a:prstGeom>
        </p:spPr>
      </p:pic>
      <p:pic>
        <p:nvPicPr>
          <p:cNvPr id="9" name="Picture 8">
            <a:extLst>
              <a:ext uri="{FF2B5EF4-FFF2-40B4-BE49-F238E27FC236}">
                <a16:creationId xmlns:a16="http://schemas.microsoft.com/office/drawing/2014/main" id="{1D62D107-D4BF-CA66-A66C-B11BD184A90A}"/>
              </a:ext>
            </a:extLst>
          </p:cNvPr>
          <p:cNvPicPr>
            <a:picLocks noChangeAspect="1"/>
          </p:cNvPicPr>
          <p:nvPr/>
        </p:nvPicPr>
        <p:blipFill>
          <a:blip r:embed="rId3"/>
          <a:stretch>
            <a:fillRect/>
          </a:stretch>
        </p:blipFill>
        <p:spPr>
          <a:xfrm>
            <a:off x="8520319" y="3921125"/>
            <a:ext cx="2909643" cy="2219987"/>
          </a:xfrm>
          <a:prstGeom prst="rect">
            <a:avLst/>
          </a:prstGeom>
        </p:spPr>
      </p:pic>
      <p:pic>
        <p:nvPicPr>
          <p:cNvPr id="13" name="Picture 12">
            <a:extLst>
              <a:ext uri="{FF2B5EF4-FFF2-40B4-BE49-F238E27FC236}">
                <a16:creationId xmlns:a16="http://schemas.microsoft.com/office/drawing/2014/main" id="{8BD93BBF-0E1F-A29E-FD8E-405616D5B14B}"/>
              </a:ext>
            </a:extLst>
          </p:cNvPr>
          <p:cNvPicPr>
            <a:picLocks noChangeAspect="1"/>
          </p:cNvPicPr>
          <p:nvPr/>
        </p:nvPicPr>
        <p:blipFill rotWithShape="1">
          <a:blip r:embed="rId4"/>
          <a:srcRect t="6641" b="-1"/>
          <a:stretch/>
        </p:blipFill>
        <p:spPr>
          <a:xfrm>
            <a:off x="6145518" y="2750978"/>
            <a:ext cx="474357" cy="430888"/>
          </a:xfrm>
          <a:prstGeom prst="rect">
            <a:avLst/>
          </a:prstGeom>
        </p:spPr>
      </p:pic>
    </p:spTree>
    <p:extLst>
      <p:ext uri="{BB962C8B-B14F-4D97-AF65-F5344CB8AC3E}">
        <p14:creationId xmlns:p14="http://schemas.microsoft.com/office/powerpoint/2010/main" val="709442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6582" y="968780"/>
            <a:ext cx="6316756" cy="430887"/>
          </a:xfrm>
          <a:prstGeom prst="rect">
            <a:avLst/>
          </a:prstGeom>
          <a:noFill/>
        </p:spPr>
        <p:txBody>
          <a:bodyPr wrap="square">
            <a:spAutoFit/>
          </a:bodyPr>
          <a:lstStyle/>
          <a:p>
            <a:r>
              <a:rPr lang="en" sz="2200" b="1" dirty="0"/>
              <a:t>Add the legend</a:t>
            </a:r>
            <a:endParaRPr lang="en-PH" sz="2200" b="1" dirty="0"/>
          </a:p>
        </p:txBody>
      </p:sp>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535429"/>
            <a:ext cx="5913705" cy="449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lvl="1" indent="-360000" eaLnBrk="0" fontAlgn="base" hangingPunct="0">
              <a:lnSpc>
                <a:spcPct val="90000"/>
              </a:lnSpc>
              <a:spcAft>
                <a:spcPts val="1200"/>
              </a:spcAft>
              <a:buFont typeface="+mj-lt"/>
              <a:buAutoNum type="arabicPeriod" startAt="4"/>
              <a:defRPr/>
            </a:pPr>
            <a:r>
              <a:rPr lang="en-US" altLang="en-US" sz="2200" dirty="0"/>
              <a:t>Set the border, background, drop shadow, gap, and rounding of the legend frame (optional). Click </a:t>
            </a:r>
            <a:r>
              <a:rPr lang="en-US" altLang="en-US" sz="2200" i="1" dirty="0"/>
              <a:t>Next</a:t>
            </a:r>
            <a:r>
              <a:rPr lang="en-US" altLang="en-US" sz="2200" dirty="0"/>
              <a:t>.</a:t>
            </a:r>
          </a:p>
          <a:p>
            <a:pPr lvl="1" indent="-360000" eaLnBrk="0" fontAlgn="base" hangingPunct="0">
              <a:lnSpc>
                <a:spcPct val="90000"/>
              </a:lnSpc>
              <a:spcAft>
                <a:spcPts val="1200"/>
              </a:spcAft>
              <a:buFont typeface="Arial" charset="0"/>
              <a:buAutoNum type="arabicPeriod" startAt="4"/>
              <a:defRPr/>
            </a:pPr>
            <a:r>
              <a:rPr lang="en-US" altLang="en-US" sz="2200" dirty="0"/>
              <a:t>Change the size and shape of the symbol patch/es used to represent line and polygon features in your legend (optional). Click </a:t>
            </a:r>
            <a:r>
              <a:rPr lang="en-US" altLang="en-US" sz="2200" i="1" dirty="0"/>
              <a:t>Next</a:t>
            </a:r>
            <a:r>
              <a:rPr lang="en-US" altLang="en-US" sz="2200" dirty="0"/>
              <a:t>.</a:t>
            </a:r>
          </a:p>
          <a:p>
            <a:pPr lvl="1" indent="-360000" eaLnBrk="0" fontAlgn="base" hangingPunct="0">
              <a:lnSpc>
                <a:spcPct val="90000"/>
              </a:lnSpc>
              <a:spcAft>
                <a:spcPts val="1200"/>
              </a:spcAft>
              <a:buFont typeface="Arial" charset="0"/>
              <a:buAutoNum type="arabicPeriod" startAt="4"/>
              <a:defRPr/>
            </a:pPr>
            <a:r>
              <a:rPr lang="en-US" altLang="en-US" sz="2200" dirty="0"/>
              <a:t>Set the spacing between the patch/es of your legend (optional). Click </a:t>
            </a:r>
            <a:r>
              <a:rPr lang="en-US" altLang="en-US" sz="2200" i="1" dirty="0"/>
              <a:t>Finish</a:t>
            </a:r>
            <a:r>
              <a:rPr lang="en-US" altLang="en-US" sz="2200" dirty="0"/>
              <a:t> if you are done or click </a:t>
            </a:r>
            <a:r>
              <a:rPr lang="en-US" altLang="en-US" sz="2200" i="1" dirty="0"/>
              <a:t>Back</a:t>
            </a:r>
            <a:r>
              <a:rPr lang="en-US" altLang="en-US" sz="2200" dirty="0"/>
              <a:t> if you want to change the settings on the previous pages.</a:t>
            </a:r>
          </a:p>
          <a:p>
            <a:pPr lvl="1" indent="-360000" eaLnBrk="0" fontAlgn="base" hangingPunct="0">
              <a:lnSpc>
                <a:spcPct val="90000"/>
              </a:lnSpc>
              <a:spcAft>
                <a:spcPts val="1200"/>
              </a:spcAft>
              <a:buFont typeface="Arial" charset="0"/>
              <a:buAutoNum type="arabicPeriod" startAt="4"/>
              <a:defRPr/>
            </a:pPr>
            <a:r>
              <a:rPr lang="en" altLang="en-US" sz="2200" dirty="0"/>
              <a:t>To move the legend, click, hold, and drag it to the correct position. Or click it to select and use the arrow keys on your keyboard.</a:t>
            </a:r>
            <a:endParaRPr lang="en-US" altLang="en-US" sz="2200" dirty="0"/>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7" name="Picture 6">
            <a:extLst>
              <a:ext uri="{FF2B5EF4-FFF2-40B4-BE49-F238E27FC236}">
                <a16:creationId xmlns:a16="http://schemas.microsoft.com/office/drawing/2014/main" id="{8D0E7AFC-9EAA-C2D6-0610-9ED7298705E5}"/>
              </a:ext>
            </a:extLst>
          </p:cNvPr>
          <p:cNvPicPr>
            <a:picLocks noChangeAspect="1"/>
          </p:cNvPicPr>
          <p:nvPr/>
        </p:nvPicPr>
        <p:blipFill>
          <a:blip r:embed="rId2"/>
          <a:stretch>
            <a:fillRect/>
          </a:stretch>
        </p:blipFill>
        <p:spPr>
          <a:xfrm>
            <a:off x="7062191" y="1497100"/>
            <a:ext cx="2916255" cy="2219987"/>
          </a:xfrm>
          <a:prstGeom prst="rect">
            <a:avLst/>
          </a:prstGeom>
        </p:spPr>
      </p:pic>
      <p:pic>
        <p:nvPicPr>
          <p:cNvPr id="12" name="Picture 11">
            <a:extLst>
              <a:ext uri="{FF2B5EF4-FFF2-40B4-BE49-F238E27FC236}">
                <a16:creationId xmlns:a16="http://schemas.microsoft.com/office/drawing/2014/main" id="{048F004D-EA0C-0C45-1345-A1E9512C18C5}"/>
              </a:ext>
            </a:extLst>
          </p:cNvPr>
          <p:cNvPicPr>
            <a:picLocks noChangeAspect="1"/>
          </p:cNvPicPr>
          <p:nvPr/>
        </p:nvPicPr>
        <p:blipFill>
          <a:blip r:embed="rId3"/>
          <a:stretch>
            <a:fillRect/>
          </a:stretch>
        </p:blipFill>
        <p:spPr>
          <a:xfrm>
            <a:off x="8759808" y="2332359"/>
            <a:ext cx="2916255" cy="2212332"/>
          </a:xfrm>
          <a:prstGeom prst="rect">
            <a:avLst/>
          </a:prstGeom>
        </p:spPr>
      </p:pic>
      <p:pic>
        <p:nvPicPr>
          <p:cNvPr id="15" name="Picture 14">
            <a:extLst>
              <a:ext uri="{FF2B5EF4-FFF2-40B4-BE49-F238E27FC236}">
                <a16:creationId xmlns:a16="http://schemas.microsoft.com/office/drawing/2014/main" id="{266F7DFA-9F7C-737E-3B6B-9F4888A56DAA}"/>
              </a:ext>
            </a:extLst>
          </p:cNvPr>
          <p:cNvPicPr>
            <a:picLocks noChangeAspect="1"/>
          </p:cNvPicPr>
          <p:nvPr/>
        </p:nvPicPr>
        <p:blipFill>
          <a:blip r:embed="rId4"/>
          <a:stretch>
            <a:fillRect/>
          </a:stretch>
        </p:blipFill>
        <p:spPr>
          <a:xfrm>
            <a:off x="7062190" y="3936335"/>
            <a:ext cx="2916255" cy="2219987"/>
          </a:xfrm>
          <a:prstGeom prst="rect">
            <a:avLst/>
          </a:prstGeom>
        </p:spPr>
      </p:pic>
      <p:sp>
        <p:nvSpPr>
          <p:cNvPr id="16" name="TextBox 15">
            <a:extLst>
              <a:ext uri="{FF2B5EF4-FFF2-40B4-BE49-F238E27FC236}">
                <a16:creationId xmlns:a16="http://schemas.microsoft.com/office/drawing/2014/main" id="{F9814230-3349-66F9-72CF-9EA714E28A15}"/>
              </a:ext>
            </a:extLst>
          </p:cNvPr>
          <p:cNvSpPr txBox="1"/>
          <p:nvPr/>
        </p:nvSpPr>
        <p:spPr>
          <a:xfrm>
            <a:off x="10596315" y="5196381"/>
            <a:ext cx="1595685" cy="769441"/>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a:t>
            </a:r>
          </a:p>
          <a:p>
            <a:r>
              <a:rPr lang="en" altLang="en-US" sz="2200" dirty="0">
                <a:solidFill>
                  <a:srgbClr val="FF0000"/>
                </a:solidFill>
                <a:ea typeface="Calibri" panose="020F0502020204030204" pitchFamily="34" charset="0"/>
              </a:rPr>
              <a:t>project!</a:t>
            </a:r>
            <a:endParaRPr lang="en-PH" sz="2200" dirty="0">
              <a:solidFill>
                <a:srgbClr val="FF0000"/>
              </a:solidFill>
            </a:endParaRPr>
          </a:p>
        </p:txBody>
      </p:sp>
    </p:spTree>
    <p:extLst>
      <p:ext uri="{BB962C8B-B14F-4D97-AF65-F5344CB8AC3E}">
        <p14:creationId xmlns:p14="http://schemas.microsoft.com/office/powerpoint/2010/main" val="3390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1DBD13-B26E-3D8C-5D34-AAD87934AAB3}"/>
              </a:ext>
            </a:extLst>
          </p:cNvPr>
          <p:cNvSpPr txBox="1"/>
          <p:nvPr/>
        </p:nvSpPr>
        <p:spPr>
          <a:xfrm>
            <a:off x="526582" y="968780"/>
            <a:ext cx="6316756" cy="430887"/>
          </a:xfrm>
          <a:prstGeom prst="rect">
            <a:avLst/>
          </a:prstGeom>
          <a:noFill/>
        </p:spPr>
        <p:txBody>
          <a:bodyPr wrap="square">
            <a:spAutoFit/>
          </a:bodyPr>
          <a:lstStyle/>
          <a:p>
            <a:r>
              <a:rPr lang="en" sz="2200" b="1" dirty="0"/>
              <a:t>Edit the label of legend items</a:t>
            </a:r>
            <a:endParaRPr lang="en-PH" sz="2200" b="1" dirty="0"/>
          </a:p>
        </p:txBody>
      </p:sp>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535429"/>
            <a:ext cx="5913705" cy="358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lvl="1" indent="-360000" eaLnBrk="0" fontAlgn="base" hangingPunct="0">
              <a:lnSpc>
                <a:spcPct val="90000"/>
              </a:lnSpc>
              <a:spcAft>
                <a:spcPts val="3000"/>
              </a:spcAft>
              <a:buFont typeface="+mj-lt"/>
              <a:buAutoNum type="arabicPeriod"/>
              <a:defRPr/>
            </a:pPr>
            <a:r>
              <a:rPr lang="en" altLang="en-US" sz="2200" dirty="0"/>
              <a:t>To </a:t>
            </a:r>
            <a:r>
              <a:rPr lang="en-US" altLang="en-US" sz="2200" dirty="0"/>
              <a:t>limit the text appearing in the legend, right-click on the legend and select </a:t>
            </a:r>
            <a:r>
              <a:rPr lang="en-US" altLang="en-US" sz="2200" i="1" dirty="0"/>
              <a:t>Properties..</a:t>
            </a:r>
            <a:r>
              <a:rPr lang="en-US" altLang="en-US" sz="2200" dirty="0"/>
              <a:t>.</a:t>
            </a:r>
          </a:p>
          <a:p>
            <a:pPr lvl="1" indent="-360000" eaLnBrk="0" fontAlgn="base" hangingPunct="0">
              <a:lnSpc>
                <a:spcPct val="90000"/>
              </a:lnSpc>
              <a:spcAft>
                <a:spcPts val="3000"/>
              </a:spcAft>
              <a:buFont typeface="+mj-lt"/>
              <a:buAutoNum type="arabicPeriod"/>
              <a:defRPr/>
            </a:pPr>
            <a:r>
              <a:rPr lang="en-US" altLang="en-US" sz="2200" dirty="0"/>
              <a:t>In the </a:t>
            </a:r>
            <a:r>
              <a:rPr lang="en-US" altLang="en-US" sz="2200" i="1" dirty="0"/>
              <a:t>Items</a:t>
            </a:r>
            <a:r>
              <a:rPr lang="en-US" altLang="en-US" sz="2200" dirty="0"/>
              <a:t> tab of the Legend Properties dialog box, right-click on the </a:t>
            </a:r>
            <a:r>
              <a:rPr lang="en-US" altLang="en-US" sz="2200" dirty="0" err="1"/>
              <a:t>HF_Location</a:t>
            </a:r>
            <a:r>
              <a:rPr lang="en-US" altLang="en-US" sz="2200" dirty="0"/>
              <a:t> layer and select </a:t>
            </a:r>
            <a:r>
              <a:rPr lang="en-US" altLang="en-US" sz="2200" i="1" dirty="0"/>
              <a:t>Properties..</a:t>
            </a:r>
            <a:r>
              <a:rPr lang="en-US" altLang="en-US" sz="2200" dirty="0"/>
              <a:t>.</a:t>
            </a:r>
          </a:p>
          <a:p>
            <a:pPr lvl="1" indent="-360000" eaLnBrk="0" fontAlgn="base" hangingPunct="0">
              <a:lnSpc>
                <a:spcPct val="90000"/>
              </a:lnSpc>
              <a:spcAft>
                <a:spcPts val="3000"/>
              </a:spcAft>
              <a:buFont typeface="+mj-lt"/>
              <a:buAutoNum type="arabicPeriod"/>
              <a:defRPr/>
            </a:pPr>
            <a:r>
              <a:rPr lang="en-US" altLang="en-US" sz="2200" dirty="0"/>
              <a:t>In the Legend Item Properties dialog box that opens, uncheck the </a:t>
            </a:r>
            <a:r>
              <a:rPr lang="en-US" altLang="en-US" sz="2200" i="1" dirty="0"/>
              <a:t>Show Heading </a:t>
            </a:r>
            <a:r>
              <a:rPr lang="en-US" altLang="en-US" sz="2200" dirty="0"/>
              <a:t>box. Click </a:t>
            </a:r>
            <a:r>
              <a:rPr lang="en-US" altLang="en-US" sz="2200" i="1" dirty="0"/>
              <a:t>OK</a:t>
            </a:r>
            <a:r>
              <a:rPr lang="en-US" altLang="en-US" sz="2200" dirty="0"/>
              <a:t>. (This removes the ‘TOT_CASES’ label in the legend.)</a:t>
            </a:r>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8" name="Picture 7">
            <a:extLst>
              <a:ext uri="{FF2B5EF4-FFF2-40B4-BE49-F238E27FC236}">
                <a16:creationId xmlns:a16="http://schemas.microsoft.com/office/drawing/2014/main" id="{E2CCD8D5-E29A-16DE-AA62-F27583CB8244}"/>
              </a:ext>
            </a:extLst>
          </p:cNvPr>
          <p:cNvPicPr>
            <a:picLocks noChangeAspect="1"/>
          </p:cNvPicPr>
          <p:nvPr/>
        </p:nvPicPr>
        <p:blipFill rotWithShape="1">
          <a:blip r:embed="rId2"/>
          <a:srcRect l="1" t="1" r="581" b="48430"/>
          <a:stretch/>
        </p:blipFill>
        <p:spPr>
          <a:xfrm>
            <a:off x="7045140" y="1125538"/>
            <a:ext cx="2117910" cy="1534277"/>
          </a:xfrm>
          <a:prstGeom prst="rect">
            <a:avLst/>
          </a:prstGeom>
        </p:spPr>
      </p:pic>
      <p:pic>
        <p:nvPicPr>
          <p:cNvPr id="9" name="Picture 8">
            <a:extLst>
              <a:ext uri="{FF2B5EF4-FFF2-40B4-BE49-F238E27FC236}">
                <a16:creationId xmlns:a16="http://schemas.microsoft.com/office/drawing/2014/main" id="{01FBDB51-CD27-23FB-2160-B7E6D46CB204}"/>
              </a:ext>
            </a:extLst>
          </p:cNvPr>
          <p:cNvPicPr>
            <a:picLocks noChangeAspect="1"/>
          </p:cNvPicPr>
          <p:nvPr/>
        </p:nvPicPr>
        <p:blipFill rotWithShape="1">
          <a:blip r:embed="rId2"/>
          <a:srcRect t="87693"/>
          <a:stretch/>
        </p:blipFill>
        <p:spPr>
          <a:xfrm>
            <a:off x="7045140" y="2758917"/>
            <a:ext cx="2148102" cy="369208"/>
          </a:xfrm>
          <a:prstGeom prst="rect">
            <a:avLst/>
          </a:prstGeom>
        </p:spPr>
      </p:pic>
      <p:sp>
        <p:nvSpPr>
          <p:cNvPr id="13" name="Rectangle 12">
            <a:extLst>
              <a:ext uri="{FF2B5EF4-FFF2-40B4-BE49-F238E27FC236}">
                <a16:creationId xmlns:a16="http://schemas.microsoft.com/office/drawing/2014/main" id="{F78C8B77-1009-A4F6-6716-0243C05B556D}"/>
              </a:ext>
            </a:extLst>
          </p:cNvPr>
          <p:cNvSpPr/>
          <p:nvPr/>
        </p:nvSpPr>
        <p:spPr>
          <a:xfrm>
            <a:off x="7802708" y="2895601"/>
            <a:ext cx="796205" cy="178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 name="Picture 3">
            <a:extLst>
              <a:ext uri="{FF2B5EF4-FFF2-40B4-BE49-F238E27FC236}">
                <a16:creationId xmlns:a16="http://schemas.microsoft.com/office/drawing/2014/main" id="{532D687F-E8CA-A0BD-207D-615817AB2F89}"/>
              </a:ext>
            </a:extLst>
          </p:cNvPr>
          <p:cNvPicPr>
            <a:picLocks noChangeAspect="1"/>
          </p:cNvPicPr>
          <p:nvPr/>
        </p:nvPicPr>
        <p:blipFill>
          <a:blip r:embed="rId3"/>
          <a:stretch>
            <a:fillRect/>
          </a:stretch>
        </p:blipFill>
        <p:spPr>
          <a:xfrm>
            <a:off x="9315566" y="2597065"/>
            <a:ext cx="2286198" cy="1646063"/>
          </a:xfrm>
          <a:prstGeom prst="rect">
            <a:avLst/>
          </a:prstGeom>
        </p:spPr>
      </p:pic>
      <p:pic>
        <p:nvPicPr>
          <p:cNvPr id="16" name="Picture 15">
            <a:extLst>
              <a:ext uri="{FF2B5EF4-FFF2-40B4-BE49-F238E27FC236}">
                <a16:creationId xmlns:a16="http://schemas.microsoft.com/office/drawing/2014/main" id="{FB63286E-307E-94F6-26C1-CFE624D6B17A}"/>
              </a:ext>
            </a:extLst>
          </p:cNvPr>
          <p:cNvPicPr>
            <a:picLocks noChangeAspect="1"/>
          </p:cNvPicPr>
          <p:nvPr/>
        </p:nvPicPr>
        <p:blipFill>
          <a:blip r:embed="rId4"/>
          <a:stretch>
            <a:fillRect/>
          </a:stretch>
        </p:blipFill>
        <p:spPr>
          <a:xfrm>
            <a:off x="6949343" y="3729876"/>
            <a:ext cx="2243899" cy="2255678"/>
          </a:xfrm>
          <a:prstGeom prst="rect">
            <a:avLst/>
          </a:prstGeom>
        </p:spPr>
      </p:pic>
      <p:sp>
        <p:nvSpPr>
          <p:cNvPr id="17" name="Rectangle 16">
            <a:extLst>
              <a:ext uri="{FF2B5EF4-FFF2-40B4-BE49-F238E27FC236}">
                <a16:creationId xmlns:a16="http://schemas.microsoft.com/office/drawing/2014/main" id="{97097149-5385-7878-587B-08A88C0BF19D}"/>
              </a:ext>
            </a:extLst>
          </p:cNvPr>
          <p:cNvSpPr/>
          <p:nvPr/>
        </p:nvSpPr>
        <p:spPr>
          <a:xfrm>
            <a:off x="7100128" y="4519454"/>
            <a:ext cx="796205" cy="178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Rectangle 17">
            <a:extLst>
              <a:ext uri="{FF2B5EF4-FFF2-40B4-BE49-F238E27FC236}">
                <a16:creationId xmlns:a16="http://schemas.microsoft.com/office/drawing/2014/main" id="{589F84C2-DD03-34E2-5CE6-D769E3C0C12E}"/>
              </a:ext>
            </a:extLst>
          </p:cNvPr>
          <p:cNvSpPr/>
          <p:nvPr/>
        </p:nvSpPr>
        <p:spPr>
          <a:xfrm>
            <a:off x="10317308" y="3952125"/>
            <a:ext cx="796205" cy="178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87310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535429"/>
            <a:ext cx="6316756" cy="464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lvl="1" indent="-360000" eaLnBrk="0" fontAlgn="base" hangingPunct="0">
              <a:lnSpc>
                <a:spcPct val="90000"/>
              </a:lnSpc>
              <a:spcAft>
                <a:spcPts val="1800"/>
              </a:spcAft>
              <a:buFont typeface="+mj-lt"/>
              <a:buAutoNum type="arabicPeriod" startAt="4"/>
              <a:defRPr/>
            </a:pPr>
            <a:r>
              <a:rPr lang="en" altLang="en-US" sz="2200" dirty="0"/>
              <a:t>Back in</a:t>
            </a:r>
            <a:r>
              <a:rPr lang="en-US" altLang="en-US" sz="2200" dirty="0"/>
              <a:t> the Items tab of the Legend Properties dialog box, right-click on the </a:t>
            </a:r>
            <a:r>
              <a:rPr lang="en-US" altLang="en-US" sz="2200" u="sng" dirty="0"/>
              <a:t>first</a:t>
            </a:r>
            <a:r>
              <a:rPr lang="en-US" altLang="en-US" sz="2200" dirty="0"/>
              <a:t> TOLKIEN_BRG layer and select </a:t>
            </a:r>
            <a:r>
              <a:rPr lang="en-US" altLang="en-US" sz="2200" i="1" dirty="0"/>
              <a:t>Properties..</a:t>
            </a:r>
            <a:r>
              <a:rPr lang="en-US" altLang="en-US" sz="2200" dirty="0"/>
              <a:t>.</a:t>
            </a:r>
          </a:p>
          <a:p>
            <a:pPr lvl="1" indent="-360000" eaLnBrk="0" fontAlgn="base" hangingPunct="0">
              <a:lnSpc>
                <a:spcPct val="90000"/>
              </a:lnSpc>
              <a:spcAft>
                <a:spcPts val="1800"/>
              </a:spcAft>
              <a:buFont typeface="+mj-lt"/>
              <a:buAutoNum type="arabicPeriod" startAt="4"/>
              <a:defRPr/>
            </a:pPr>
            <a:r>
              <a:rPr lang="en-US" altLang="en-US" sz="2200" dirty="0"/>
              <a:t>In the Legend Item Properties dialog box that opens, check the </a:t>
            </a:r>
            <a:r>
              <a:rPr lang="en-US" altLang="en-US" sz="2200" i="1" dirty="0"/>
              <a:t>Show Layer Name </a:t>
            </a:r>
            <a:r>
              <a:rPr lang="en-US" altLang="en-US" sz="2200" dirty="0"/>
              <a:t>box. Click </a:t>
            </a:r>
            <a:r>
              <a:rPr lang="en-US" altLang="en-US" sz="2200" i="1" dirty="0"/>
              <a:t>OK</a:t>
            </a:r>
            <a:r>
              <a:rPr lang="en-US" altLang="en-US" sz="2200" dirty="0"/>
              <a:t>.</a:t>
            </a:r>
          </a:p>
          <a:p>
            <a:pPr lvl="1" indent="-360000" eaLnBrk="0" fontAlgn="base" hangingPunct="0">
              <a:lnSpc>
                <a:spcPct val="90000"/>
              </a:lnSpc>
              <a:spcAft>
                <a:spcPts val="1800"/>
              </a:spcAft>
              <a:buFont typeface="+mj-lt"/>
              <a:buAutoNum type="arabicPeriod" startAt="4"/>
              <a:defRPr/>
            </a:pPr>
            <a:r>
              <a:rPr lang="en" altLang="en-US" sz="2200" dirty="0"/>
              <a:t>Back in</a:t>
            </a:r>
            <a:r>
              <a:rPr lang="en-US" altLang="en-US" sz="2200" dirty="0"/>
              <a:t> the Items tab of the Legend Properties dialog box, right-click on the </a:t>
            </a:r>
            <a:r>
              <a:rPr lang="en-US" altLang="en-US" sz="2200" u="sng" dirty="0"/>
              <a:t>second</a:t>
            </a:r>
            <a:r>
              <a:rPr lang="en-US" altLang="en-US" sz="2200" dirty="0"/>
              <a:t> TOLKIEN_BRG layer and select </a:t>
            </a:r>
            <a:r>
              <a:rPr lang="en-US" altLang="en-US" sz="2200" i="1" dirty="0"/>
              <a:t>Properties..</a:t>
            </a:r>
            <a:r>
              <a:rPr lang="en-US" altLang="en-US" sz="2200" dirty="0"/>
              <a:t>.</a:t>
            </a:r>
          </a:p>
          <a:p>
            <a:pPr lvl="1" indent="-360000" eaLnBrk="0" fontAlgn="base" hangingPunct="0">
              <a:lnSpc>
                <a:spcPct val="90000"/>
              </a:lnSpc>
              <a:spcAft>
                <a:spcPts val="1800"/>
              </a:spcAft>
              <a:buFont typeface="+mj-lt"/>
              <a:buAutoNum type="arabicPeriod" startAt="4"/>
              <a:defRPr/>
            </a:pPr>
            <a:r>
              <a:rPr lang="en-US" altLang="en-US" sz="2200" dirty="0"/>
              <a:t>In the Legend Item Properties dialog box that opens, uncheck both the </a:t>
            </a:r>
            <a:r>
              <a:rPr lang="en-US" altLang="en-US" sz="2200" i="1" dirty="0"/>
              <a:t>Show Layer Name </a:t>
            </a:r>
            <a:r>
              <a:rPr lang="en-US" altLang="en-US" sz="2200" dirty="0"/>
              <a:t>and the </a:t>
            </a:r>
            <a:r>
              <a:rPr lang="en-US" altLang="en-US" sz="2200" i="1" dirty="0"/>
              <a:t>Show Heading </a:t>
            </a:r>
            <a:r>
              <a:rPr lang="en-US" altLang="en-US" sz="2200" dirty="0"/>
              <a:t>boxes. Click </a:t>
            </a:r>
            <a:r>
              <a:rPr lang="en-US" altLang="en-US" sz="2200" i="1" dirty="0"/>
              <a:t>OK</a:t>
            </a:r>
            <a:r>
              <a:rPr lang="en-US" altLang="en-US" sz="2200" dirty="0"/>
              <a:t>.</a:t>
            </a:r>
          </a:p>
          <a:p>
            <a:pPr lvl="1" indent="-360000" eaLnBrk="0" fontAlgn="base" hangingPunct="0">
              <a:lnSpc>
                <a:spcPct val="90000"/>
              </a:lnSpc>
              <a:spcAft>
                <a:spcPts val="1800"/>
              </a:spcAft>
              <a:buFont typeface="+mj-lt"/>
              <a:buAutoNum type="arabicPeriod" startAt="4"/>
              <a:defRPr/>
            </a:pPr>
            <a:r>
              <a:rPr lang="en-US" altLang="en-US" sz="2200" dirty="0"/>
              <a:t>Click </a:t>
            </a:r>
            <a:r>
              <a:rPr lang="en-US" altLang="en-US" sz="2200" i="1" dirty="0"/>
              <a:t>OK</a:t>
            </a:r>
            <a:r>
              <a:rPr lang="en-US" altLang="en-US" sz="2200" dirty="0"/>
              <a:t> in the Legend Properties dialog box.</a:t>
            </a:r>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5" name="Picture 4">
            <a:extLst>
              <a:ext uri="{FF2B5EF4-FFF2-40B4-BE49-F238E27FC236}">
                <a16:creationId xmlns:a16="http://schemas.microsoft.com/office/drawing/2014/main" id="{2166003E-3AD1-3BCB-F7FE-39BFF05B3EF4}"/>
              </a:ext>
            </a:extLst>
          </p:cNvPr>
          <p:cNvPicPr>
            <a:picLocks noChangeAspect="1"/>
          </p:cNvPicPr>
          <p:nvPr/>
        </p:nvPicPr>
        <p:blipFill>
          <a:blip r:embed="rId2"/>
          <a:stretch>
            <a:fillRect/>
          </a:stretch>
        </p:blipFill>
        <p:spPr>
          <a:xfrm>
            <a:off x="9240417" y="3898518"/>
            <a:ext cx="2245413" cy="2257200"/>
          </a:xfrm>
          <a:prstGeom prst="rect">
            <a:avLst/>
          </a:prstGeom>
        </p:spPr>
      </p:pic>
      <p:sp>
        <p:nvSpPr>
          <p:cNvPr id="17" name="Rectangle 16">
            <a:extLst>
              <a:ext uri="{FF2B5EF4-FFF2-40B4-BE49-F238E27FC236}">
                <a16:creationId xmlns:a16="http://schemas.microsoft.com/office/drawing/2014/main" id="{97097149-5385-7878-587B-08A88C0BF19D}"/>
              </a:ext>
            </a:extLst>
          </p:cNvPr>
          <p:cNvSpPr/>
          <p:nvPr/>
        </p:nvSpPr>
        <p:spPr>
          <a:xfrm>
            <a:off x="9366657" y="4258564"/>
            <a:ext cx="900872" cy="6095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 name="Picture 5">
            <a:extLst>
              <a:ext uri="{FF2B5EF4-FFF2-40B4-BE49-F238E27FC236}">
                <a16:creationId xmlns:a16="http://schemas.microsoft.com/office/drawing/2014/main" id="{63F8B819-A3C6-D73A-048F-C6CC5E4140AE}"/>
              </a:ext>
            </a:extLst>
          </p:cNvPr>
          <p:cNvPicPr>
            <a:picLocks noChangeAspect="1"/>
          </p:cNvPicPr>
          <p:nvPr/>
        </p:nvPicPr>
        <p:blipFill>
          <a:blip r:embed="rId3"/>
          <a:stretch>
            <a:fillRect/>
          </a:stretch>
        </p:blipFill>
        <p:spPr>
          <a:xfrm>
            <a:off x="7431088" y="1535429"/>
            <a:ext cx="2243899" cy="2255678"/>
          </a:xfrm>
          <a:prstGeom prst="rect">
            <a:avLst/>
          </a:prstGeom>
        </p:spPr>
      </p:pic>
      <p:sp>
        <p:nvSpPr>
          <p:cNvPr id="7" name="Rectangle 6">
            <a:extLst>
              <a:ext uri="{FF2B5EF4-FFF2-40B4-BE49-F238E27FC236}">
                <a16:creationId xmlns:a16="http://schemas.microsoft.com/office/drawing/2014/main" id="{949A22FA-05DE-6F6A-07EA-FF970980DE64}"/>
              </a:ext>
            </a:extLst>
          </p:cNvPr>
          <p:cNvSpPr/>
          <p:nvPr/>
        </p:nvSpPr>
        <p:spPr>
          <a:xfrm>
            <a:off x="7581873" y="1972582"/>
            <a:ext cx="796205" cy="178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TextBox 11">
            <a:extLst>
              <a:ext uri="{FF2B5EF4-FFF2-40B4-BE49-F238E27FC236}">
                <a16:creationId xmlns:a16="http://schemas.microsoft.com/office/drawing/2014/main" id="{4FC9F50A-2F14-424B-4855-40F638015516}"/>
              </a:ext>
            </a:extLst>
          </p:cNvPr>
          <p:cNvSpPr txBox="1"/>
          <p:nvPr/>
        </p:nvSpPr>
        <p:spPr>
          <a:xfrm>
            <a:off x="526582" y="968780"/>
            <a:ext cx="6316756" cy="430887"/>
          </a:xfrm>
          <a:prstGeom prst="rect">
            <a:avLst/>
          </a:prstGeom>
          <a:noFill/>
        </p:spPr>
        <p:txBody>
          <a:bodyPr wrap="square">
            <a:spAutoFit/>
          </a:bodyPr>
          <a:lstStyle/>
          <a:p>
            <a:r>
              <a:rPr lang="en" sz="2200" b="1" dirty="0"/>
              <a:t>Edit the label of legend items</a:t>
            </a:r>
            <a:endParaRPr lang="en-PH" sz="2200" b="1" dirty="0"/>
          </a:p>
        </p:txBody>
      </p:sp>
    </p:spTree>
    <p:extLst>
      <p:ext uri="{BB962C8B-B14F-4D97-AF65-F5344CB8AC3E}">
        <p14:creationId xmlns:p14="http://schemas.microsoft.com/office/powerpoint/2010/main" val="215915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0" y="1535429"/>
            <a:ext cx="6181993" cy="441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lvl="1" indent="-360000" eaLnBrk="0" fontAlgn="base" hangingPunct="0">
              <a:lnSpc>
                <a:spcPct val="90000"/>
              </a:lnSpc>
              <a:spcAft>
                <a:spcPts val="1800"/>
              </a:spcAft>
              <a:buFont typeface="+mj-lt"/>
              <a:buAutoNum type="arabicPeriod" startAt="9"/>
              <a:defRPr/>
            </a:pPr>
            <a:r>
              <a:rPr lang="en-US" altLang="en-US" sz="2200" dirty="0"/>
              <a:t>In the </a:t>
            </a:r>
            <a:r>
              <a:rPr lang="en-US" altLang="en-US" sz="2200" dirty="0" err="1"/>
              <a:t>ToC</a:t>
            </a:r>
            <a:r>
              <a:rPr lang="en-US" altLang="en-US" sz="2200" dirty="0"/>
              <a:t>, click on the health facility layer and press F2 on your keyboard to be able to rename the layer. (Or do 2 slow clicks on the layer name.)</a:t>
            </a:r>
          </a:p>
          <a:p>
            <a:pPr lvl="1" indent="-360000" eaLnBrk="0" fontAlgn="base" hangingPunct="0">
              <a:lnSpc>
                <a:spcPct val="90000"/>
              </a:lnSpc>
              <a:spcAft>
                <a:spcPts val="1800"/>
              </a:spcAft>
              <a:buFont typeface="+mj-lt"/>
              <a:buAutoNum type="arabicPeriod" startAt="9"/>
              <a:defRPr/>
            </a:pPr>
            <a:r>
              <a:rPr lang="en-PH" altLang="en-US" sz="2200" dirty="0"/>
              <a:t> Change the name of the layer as it should appear on the legend.</a:t>
            </a:r>
            <a:endParaRPr lang="en-US" altLang="en-US" sz="2200" dirty="0"/>
          </a:p>
          <a:p>
            <a:pPr lvl="1" indent="-360000" eaLnBrk="0" fontAlgn="base" hangingPunct="0">
              <a:lnSpc>
                <a:spcPct val="90000"/>
              </a:lnSpc>
              <a:spcAft>
                <a:spcPts val="1800"/>
              </a:spcAft>
              <a:buFont typeface="+mj-lt"/>
              <a:buAutoNum type="arabicPeriod" startAt="9"/>
              <a:defRPr/>
            </a:pPr>
            <a:r>
              <a:rPr lang="en-US" altLang="en-US" sz="2200" dirty="0"/>
              <a:t> Click on the first barangay layer and press F2 on your keyboard. </a:t>
            </a:r>
            <a:r>
              <a:rPr lang="en-PH" altLang="en-US" sz="2200" dirty="0"/>
              <a:t>Change the name of the layer as it should appear on the legend.</a:t>
            </a:r>
            <a:endParaRPr lang="en-US" altLang="en-US" sz="2200" dirty="0"/>
          </a:p>
          <a:p>
            <a:pPr lvl="1" indent="-360000" eaLnBrk="0" fontAlgn="base" hangingPunct="0">
              <a:lnSpc>
                <a:spcPct val="90000"/>
              </a:lnSpc>
              <a:spcAft>
                <a:spcPts val="1800"/>
              </a:spcAft>
              <a:buFont typeface="+mj-lt"/>
              <a:buAutoNum type="arabicPeriod" startAt="9"/>
              <a:defRPr/>
            </a:pPr>
            <a:r>
              <a:rPr lang="en-US" altLang="en-US" sz="2200" dirty="0"/>
              <a:t> Click the space beside the white rectangle of the first barangay layer and press F2 on your keyboard. Type “0” (to represent the barangays with zero cases). </a:t>
            </a:r>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9" name="TextBox 8">
            <a:extLst>
              <a:ext uri="{FF2B5EF4-FFF2-40B4-BE49-F238E27FC236}">
                <a16:creationId xmlns:a16="http://schemas.microsoft.com/office/drawing/2014/main" id="{A61CB914-49D5-7DD6-DFFB-CC85189D8378}"/>
              </a:ext>
            </a:extLst>
          </p:cNvPr>
          <p:cNvSpPr txBox="1"/>
          <p:nvPr/>
        </p:nvSpPr>
        <p:spPr>
          <a:xfrm>
            <a:off x="526582" y="968780"/>
            <a:ext cx="6316756" cy="430887"/>
          </a:xfrm>
          <a:prstGeom prst="rect">
            <a:avLst/>
          </a:prstGeom>
          <a:noFill/>
        </p:spPr>
        <p:txBody>
          <a:bodyPr wrap="square">
            <a:spAutoFit/>
          </a:bodyPr>
          <a:lstStyle/>
          <a:p>
            <a:r>
              <a:rPr lang="en" sz="2200" b="1" dirty="0"/>
              <a:t>Edit the label of legend items</a:t>
            </a:r>
            <a:endParaRPr lang="en-PH" sz="2200" b="1" dirty="0"/>
          </a:p>
        </p:txBody>
      </p:sp>
      <p:pic>
        <p:nvPicPr>
          <p:cNvPr id="13" name="Picture 12">
            <a:extLst>
              <a:ext uri="{FF2B5EF4-FFF2-40B4-BE49-F238E27FC236}">
                <a16:creationId xmlns:a16="http://schemas.microsoft.com/office/drawing/2014/main" id="{9663E90C-7EB4-CA42-7980-89203F5F1F1C}"/>
              </a:ext>
            </a:extLst>
          </p:cNvPr>
          <p:cNvPicPr>
            <a:picLocks noChangeAspect="1"/>
          </p:cNvPicPr>
          <p:nvPr/>
        </p:nvPicPr>
        <p:blipFill>
          <a:blip r:embed="rId2"/>
          <a:stretch>
            <a:fillRect/>
          </a:stretch>
        </p:blipFill>
        <p:spPr>
          <a:xfrm>
            <a:off x="7541831" y="1148241"/>
            <a:ext cx="1649794" cy="1812210"/>
          </a:xfrm>
          <a:prstGeom prst="rect">
            <a:avLst/>
          </a:prstGeom>
        </p:spPr>
      </p:pic>
      <p:pic>
        <p:nvPicPr>
          <p:cNvPr id="15" name="Picture 14">
            <a:extLst>
              <a:ext uri="{FF2B5EF4-FFF2-40B4-BE49-F238E27FC236}">
                <a16:creationId xmlns:a16="http://schemas.microsoft.com/office/drawing/2014/main" id="{71D69558-DBB6-DACF-9D18-ECC5FF5DDA57}"/>
              </a:ext>
            </a:extLst>
          </p:cNvPr>
          <p:cNvPicPr>
            <a:picLocks noChangeAspect="1"/>
          </p:cNvPicPr>
          <p:nvPr/>
        </p:nvPicPr>
        <p:blipFill>
          <a:blip r:embed="rId3"/>
          <a:stretch>
            <a:fillRect/>
          </a:stretch>
        </p:blipFill>
        <p:spPr>
          <a:xfrm>
            <a:off x="7541831" y="4956727"/>
            <a:ext cx="1897670" cy="565264"/>
          </a:xfrm>
          <a:prstGeom prst="rect">
            <a:avLst/>
          </a:prstGeom>
        </p:spPr>
      </p:pic>
      <p:pic>
        <p:nvPicPr>
          <p:cNvPr id="18" name="Picture 17">
            <a:extLst>
              <a:ext uri="{FF2B5EF4-FFF2-40B4-BE49-F238E27FC236}">
                <a16:creationId xmlns:a16="http://schemas.microsoft.com/office/drawing/2014/main" id="{5E9EAD01-4A4D-AB0F-F681-BF1A29A0B467}"/>
              </a:ext>
            </a:extLst>
          </p:cNvPr>
          <p:cNvPicPr>
            <a:picLocks noChangeAspect="1"/>
          </p:cNvPicPr>
          <p:nvPr/>
        </p:nvPicPr>
        <p:blipFill>
          <a:blip r:embed="rId4"/>
          <a:stretch>
            <a:fillRect/>
          </a:stretch>
        </p:blipFill>
        <p:spPr>
          <a:xfrm>
            <a:off x="9534751" y="2249630"/>
            <a:ext cx="1649794" cy="2989729"/>
          </a:xfrm>
          <a:prstGeom prst="rect">
            <a:avLst/>
          </a:prstGeom>
        </p:spPr>
      </p:pic>
    </p:spTree>
    <p:extLst>
      <p:ext uri="{BB962C8B-B14F-4D97-AF65-F5344CB8AC3E}">
        <p14:creationId xmlns:p14="http://schemas.microsoft.com/office/powerpoint/2010/main" val="312846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D42D12-E656-CEE9-8E95-AC36EFEBA018}"/>
              </a:ext>
            </a:extLst>
          </p:cNvPr>
          <p:cNvSpPr>
            <a:spLocks noChangeArrowheads="1"/>
          </p:cNvSpPr>
          <p:nvPr/>
        </p:nvSpPr>
        <p:spPr bwMode="auto">
          <a:xfrm>
            <a:off x="706171" y="2094499"/>
            <a:ext cx="5389830"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spAutoFit/>
          </a:bodyPr>
          <a:lstStyle/>
          <a:p>
            <a:pPr lvl="1" indent="-360000" eaLnBrk="0" fontAlgn="base" hangingPunct="0">
              <a:lnSpc>
                <a:spcPct val="90000"/>
              </a:lnSpc>
              <a:spcAft>
                <a:spcPts val="1800"/>
              </a:spcAft>
              <a:buFont typeface="Arial" panose="020B0604020202020204" pitchFamily="34" charset="0"/>
              <a:buChar char="•"/>
              <a:defRPr/>
            </a:pPr>
            <a:r>
              <a:rPr lang="en-US" altLang="en-US" sz="2200" dirty="0"/>
              <a:t>You can play around with the different tabs in the Legend Properties to change the font settings, divide the legend into columns, adjust the symbology sizes, adjust the frame, etc.</a:t>
            </a:r>
          </a:p>
        </p:txBody>
      </p:sp>
      <p:sp>
        <p:nvSpPr>
          <p:cNvPr id="3" name="Title 1">
            <a:extLst>
              <a:ext uri="{FF2B5EF4-FFF2-40B4-BE49-F238E27FC236}">
                <a16:creationId xmlns:a16="http://schemas.microsoft.com/office/drawing/2014/main" id="{A91E50A0-59DA-ADA9-DCDF-1D4324B4669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sp>
        <p:nvSpPr>
          <p:cNvPr id="9" name="TextBox 8">
            <a:extLst>
              <a:ext uri="{FF2B5EF4-FFF2-40B4-BE49-F238E27FC236}">
                <a16:creationId xmlns:a16="http://schemas.microsoft.com/office/drawing/2014/main" id="{A61CB914-49D5-7DD6-DFFB-CC85189D8378}"/>
              </a:ext>
            </a:extLst>
          </p:cNvPr>
          <p:cNvSpPr txBox="1"/>
          <p:nvPr/>
        </p:nvSpPr>
        <p:spPr>
          <a:xfrm>
            <a:off x="526582" y="968780"/>
            <a:ext cx="6316756" cy="430887"/>
          </a:xfrm>
          <a:prstGeom prst="rect">
            <a:avLst/>
          </a:prstGeom>
          <a:noFill/>
        </p:spPr>
        <p:txBody>
          <a:bodyPr wrap="square">
            <a:spAutoFit/>
          </a:bodyPr>
          <a:lstStyle/>
          <a:p>
            <a:r>
              <a:rPr lang="en" sz="2200" b="1" dirty="0"/>
              <a:t>Edit the label of legend items</a:t>
            </a:r>
            <a:endParaRPr lang="en-PH" sz="2200" b="1" dirty="0"/>
          </a:p>
        </p:txBody>
      </p:sp>
      <p:pic>
        <p:nvPicPr>
          <p:cNvPr id="4" name="Picture 3">
            <a:extLst>
              <a:ext uri="{FF2B5EF4-FFF2-40B4-BE49-F238E27FC236}">
                <a16:creationId xmlns:a16="http://schemas.microsoft.com/office/drawing/2014/main" id="{3DE19689-9FBA-0E01-B343-6A66CBBB2993}"/>
              </a:ext>
            </a:extLst>
          </p:cNvPr>
          <p:cNvPicPr>
            <a:picLocks noChangeAspect="1"/>
          </p:cNvPicPr>
          <p:nvPr/>
        </p:nvPicPr>
        <p:blipFill>
          <a:blip r:embed="rId2"/>
          <a:stretch>
            <a:fillRect/>
          </a:stretch>
        </p:blipFill>
        <p:spPr>
          <a:xfrm>
            <a:off x="6474889" y="1657244"/>
            <a:ext cx="4747671" cy="4038950"/>
          </a:xfrm>
          <a:prstGeom prst="rect">
            <a:avLst/>
          </a:prstGeom>
        </p:spPr>
      </p:pic>
      <p:sp>
        <p:nvSpPr>
          <p:cNvPr id="5" name="TextBox 4">
            <a:extLst>
              <a:ext uri="{FF2B5EF4-FFF2-40B4-BE49-F238E27FC236}">
                <a16:creationId xmlns:a16="http://schemas.microsoft.com/office/drawing/2014/main" id="{7F5D4BD1-25CD-1472-DD22-6884C6432596}"/>
              </a:ext>
            </a:extLst>
          </p:cNvPr>
          <p:cNvSpPr txBox="1"/>
          <p:nvPr/>
        </p:nvSpPr>
        <p:spPr>
          <a:xfrm>
            <a:off x="2279393" y="4675088"/>
            <a:ext cx="2243385" cy="430887"/>
          </a:xfrm>
          <a:prstGeom prst="rect">
            <a:avLst/>
          </a:prstGeom>
          <a:noFill/>
        </p:spPr>
        <p:txBody>
          <a:bodyPr wrap="square">
            <a:spAutoFit/>
          </a:bodyPr>
          <a:lstStyle/>
          <a:p>
            <a:r>
              <a:rPr lang="en" altLang="en-US" sz="2200" dirty="0">
                <a:solidFill>
                  <a:srgbClr val="FF0000"/>
                </a:solidFill>
                <a:ea typeface="Calibri" panose="020F0502020204030204" pitchFamily="34" charset="0"/>
              </a:rPr>
              <a:t>Save the project!</a:t>
            </a:r>
            <a:endParaRPr lang="en-PH" sz="2200" dirty="0">
              <a:solidFill>
                <a:srgbClr val="FF0000"/>
              </a:solidFill>
            </a:endParaRPr>
          </a:p>
        </p:txBody>
      </p:sp>
    </p:spTree>
    <p:extLst>
      <p:ext uri="{BB962C8B-B14F-4D97-AF65-F5344CB8AC3E}">
        <p14:creationId xmlns:p14="http://schemas.microsoft.com/office/powerpoint/2010/main" val="31537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Content Placeholder 2">
            <a:extLst>
              <a:ext uri="{FF2B5EF4-FFF2-40B4-BE49-F238E27FC236}">
                <a16:creationId xmlns:a16="http://schemas.microsoft.com/office/drawing/2014/main" id="{57ED12DE-7943-1EE7-EA15-952AA4F1D837}"/>
              </a:ext>
            </a:extLst>
          </p:cNvPr>
          <p:cNvSpPr txBox="1">
            <a:spLocks/>
          </p:cNvSpPr>
          <p:nvPr/>
        </p:nvSpPr>
        <p:spPr bwMode="auto">
          <a:xfrm>
            <a:off x="708306" y="1535173"/>
            <a:ext cx="6179857" cy="1446550"/>
          </a:xfrm>
          <a:prstGeom prst="rect">
            <a:avLst/>
          </a:prstGeom>
          <a:noFill/>
        </p:spPr>
        <p:txBody>
          <a:bodyPr wrap="square">
            <a:spAutoFit/>
          </a:bodyPr>
          <a:lstStyle>
            <a:defPPr>
              <a:defRPr lang="en-US"/>
            </a:defPPr>
            <a:lvl1pPr>
              <a:defRPr sz="2200"/>
            </a:lvl1pPr>
          </a:lstStyle>
          <a:p>
            <a:pPr>
              <a:spcAft>
                <a:spcPts val="1200"/>
              </a:spcAft>
            </a:pPr>
            <a:r>
              <a:rPr lang="en" altLang="en-US" dirty="0"/>
              <a:t>Once you've finished laying out your map, you can export it as one of the various image files (.JPG, .PNG, .BMP, etc.), a scalable vector graphics (SVG) file, or a Portable Document Format (PDF) file.</a:t>
            </a:r>
            <a:endParaRPr lang="en-PH" altLang="en-US" dirty="0"/>
          </a:p>
        </p:txBody>
      </p:sp>
      <p:sp>
        <p:nvSpPr>
          <p:cNvPr id="5" name="TextBox 4">
            <a:extLst>
              <a:ext uri="{FF2B5EF4-FFF2-40B4-BE49-F238E27FC236}">
                <a16:creationId xmlns:a16="http://schemas.microsoft.com/office/drawing/2014/main" id="{8670D88C-A9EC-24ED-CAB2-A1FB39C0181F}"/>
              </a:ext>
            </a:extLst>
          </p:cNvPr>
          <p:cNvSpPr txBox="1"/>
          <p:nvPr/>
        </p:nvSpPr>
        <p:spPr>
          <a:xfrm>
            <a:off x="528918" y="964513"/>
            <a:ext cx="6316756" cy="430887"/>
          </a:xfrm>
          <a:prstGeom prst="rect">
            <a:avLst/>
          </a:prstGeom>
          <a:noFill/>
        </p:spPr>
        <p:txBody>
          <a:bodyPr wrap="square">
            <a:spAutoFit/>
          </a:bodyPr>
          <a:lstStyle/>
          <a:p>
            <a:r>
              <a:rPr lang="en" sz="2200" b="1" dirty="0"/>
              <a:t>Export the map</a:t>
            </a:r>
          </a:p>
        </p:txBody>
      </p:sp>
      <p:sp>
        <p:nvSpPr>
          <p:cNvPr id="8" name="TextBox 7">
            <a:extLst>
              <a:ext uri="{FF2B5EF4-FFF2-40B4-BE49-F238E27FC236}">
                <a16:creationId xmlns:a16="http://schemas.microsoft.com/office/drawing/2014/main" id="{916E4D1E-F43A-D26D-C064-46A512893F31}"/>
              </a:ext>
            </a:extLst>
          </p:cNvPr>
          <p:cNvSpPr txBox="1"/>
          <p:nvPr/>
        </p:nvSpPr>
        <p:spPr>
          <a:xfrm>
            <a:off x="7222885" y="5697486"/>
            <a:ext cx="4016744" cy="369332"/>
          </a:xfrm>
          <a:prstGeom prst="rect">
            <a:avLst/>
          </a:prstGeom>
          <a:noFill/>
        </p:spPr>
        <p:txBody>
          <a:bodyPr wrap="square">
            <a:spAutoFit/>
          </a:bodyPr>
          <a:lstStyle/>
          <a:p>
            <a:r>
              <a:rPr lang="en" altLang="en-US" dirty="0">
                <a:solidFill>
                  <a:srgbClr val="FF0000"/>
                </a:solidFill>
                <a:ea typeface="Calibri" panose="020F0502020204030204" pitchFamily="34" charset="0"/>
              </a:rPr>
              <a:t>...and don't forget to save the project!</a:t>
            </a:r>
            <a:endParaRPr lang="en-PH" dirty="0">
              <a:solidFill>
                <a:srgbClr val="FF0000"/>
              </a:solidFill>
            </a:endParaRPr>
          </a:p>
        </p:txBody>
      </p:sp>
      <p:sp>
        <p:nvSpPr>
          <p:cNvPr id="9" name="TextBox 8">
            <a:extLst>
              <a:ext uri="{FF2B5EF4-FFF2-40B4-BE49-F238E27FC236}">
                <a16:creationId xmlns:a16="http://schemas.microsoft.com/office/drawing/2014/main" id="{66B7DBAF-3794-F6AB-3312-8B4CF81CFC6E}"/>
              </a:ext>
            </a:extLst>
          </p:cNvPr>
          <p:cNvSpPr txBox="1"/>
          <p:nvPr/>
        </p:nvSpPr>
        <p:spPr>
          <a:xfrm>
            <a:off x="8087007" y="4905905"/>
            <a:ext cx="2016125" cy="584775"/>
          </a:xfrm>
          <a:prstGeom prst="rect">
            <a:avLst/>
          </a:prstGeom>
          <a:noFill/>
        </p:spPr>
        <p:txBody>
          <a:bodyPr wrap="square">
            <a:spAutoFit/>
          </a:bodyPr>
          <a:lstStyle/>
          <a:p>
            <a:r>
              <a:rPr lang="en" altLang="en-US" sz="3200" dirty="0">
                <a:solidFill>
                  <a:srgbClr val="FF0000"/>
                </a:solidFill>
                <a:ea typeface="Calibri" panose="020F0502020204030204" pitchFamily="34" charset="0"/>
              </a:rPr>
              <a:t>Have fun!</a:t>
            </a:r>
            <a:endParaRPr lang="en-PH" sz="3200" dirty="0">
              <a:solidFill>
                <a:srgbClr val="FF0000"/>
              </a:solidFill>
            </a:endParaRPr>
          </a:p>
        </p:txBody>
      </p:sp>
      <p:sp>
        <p:nvSpPr>
          <p:cNvPr id="2" name="Title 1">
            <a:extLst>
              <a:ext uri="{FF2B5EF4-FFF2-40B4-BE49-F238E27FC236}">
                <a16:creationId xmlns:a16="http://schemas.microsoft.com/office/drawing/2014/main" id="{C7171763-1856-AE5D-0B28-F0DF87CBBDAA}"/>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altLang="en-US" dirty="0"/>
              <a:t>Creating the thematic map (Layout)</a:t>
            </a:r>
          </a:p>
        </p:txBody>
      </p:sp>
      <p:pic>
        <p:nvPicPr>
          <p:cNvPr id="11" name="Picture 10">
            <a:extLst>
              <a:ext uri="{FF2B5EF4-FFF2-40B4-BE49-F238E27FC236}">
                <a16:creationId xmlns:a16="http://schemas.microsoft.com/office/drawing/2014/main" id="{B32F3453-DBBF-EE17-E058-1100451C26D7}"/>
              </a:ext>
            </a:extLst>
          </p:cNvPr>
          <p:cNvPicPr>
            <a:picLocks noChangeAspect="1"/>
          </p:cNvPicPr>
          <p:nvPr/>
        </p:nvPicPr>
        <p:blipFill>
          <a:blip r:embed="rId2"/>
          <a:stretch>
            <a:fillRect/>
          </a:stretch>
        </p:blipFill>
        <p:spPr>
          <a:xfrm>
            <a:off x="7387938" y="1092716"/>
            <a:ext cx="3414261" cy="3709786"/>
          </a:xfrm>
          <a:prstGeom prst="rect">
            <a:avLst/>
          </a:prstGeom>
        </p:spPr>
      </p:pic>
      <p:sp>
        <p:nvSpPr>
          <p:cNvPr id="12" name="Content Placeholder 2">
            <a:extLst>
              <a:ext uri="{FF2B5EF4-FFF2-40B4-BE49-F238E27FC236}">
                <a16:creationId xmlns:a16="http://schemas.microsoft.com/office/drawing/2014/main" id="{341C3345-E618-4191-A4F9-2DD68E1D578F}"/>
              </a:ext>
            </a:extLst>
          </p:cNvPr>
          <p:cNvSpPr txBox="1">
            <a:spLocks/>
          </p:cNvSpPr>
          <p:nvPr/>
        </p:nvSpPr>
        <p:spPr bwMode="auto">
          <a:xfrm>
            <a:off x="708306" y="3152775"/>
            <a:ext cx="6179857" cy="2840778"/>
          </a:xfrm>
          <a:prstGeom prst="rect">
            <a:avLst/>
          </a:prstGeom>
          <a:noFill/>
        </p:spPr>
        <p:txBody>
          <a:bodyPr wrap="square">
            <a:spAutoFit/>
          </a:bodyPr>
          <a:lstStyle>
            <a:defPPr>
              <a:defRPr lang="en-US"/>
            </a:defPPr>
            <a:lvl1pPr>
              <a:defRPr sz="2200"/>
            </a:lvl1pPr>
          </a:lstStyle>
          <a:p>
            <a:pPr lvl="1" indent="-360000" eaLnBrk="0" fontAlgn="base" hangingPunct="0">
              <a:lnSpc>
                <a:spcPct val="90000"/>
              </a:lnSpc>
              <a:spcAft>
                <a:spcPts val="1200"/>
              </a:spcAft>
              <a:buFont typeface="+mj-lt"/>
              <a:buAutoNum type="arabicPeriod"/>
              <a:defRPr/>
            </a:pPr>
            <a:r>
              <a:rPr lang="en" altLang="en-US" sz="2200" dirty="0"/>
              <a:t>C</a:t>
            </a:r>
            <a:r>
              <a:rPr lang="en-US" altLang="en-US" sz="2200" dirty="0"/>
              <a:t>lick </a:t>
            </a:r>
            <a:r>
              <a:rPr lang="en-US" altLang="en-US" sz="2200" i="1" dirty="0"/>
              <a:t>File &gt; Export Map… </a:t>
            </a:r>
            <a:r>
              <a:rPr lang="en-US" altLang="en-US" sz="2200" dirty="0"/>
              <a:t>from the main menu.</a:t>
            </a:r>
          </a:p>
          <a:p>
            <a:pPr lvl="1" indent="-360000" eaLnBrk="0" fontAlgn="base" hangingPunct="0">
              <a:lnSpc>
                <a:spcPct val="90000"/>
              </a:lnSpc>
              <a:spcAft>
                <a:spcPts val="1200"/>
              </a:spcAft>
              <a:buFont typeface="+mj-lt"/>
              <a:buAutoNum type="arabicPeriod"/>
              <a:defRPr/>
            </a:pPr>
            <a:r>
              <a:rPr lang="en-US" altLang="en-US" sz="2200" dirty="0"/>
              <a:t>In the Export Map dialog box that opens, go to the folder where you want to save your map.</a:t>
            </a:r>
          </a:p>
          <a:p>
            <a:pPr lvl="1" indent="-360000" eaLnBrk="0" fontAlgn="base" hangingPunct="0">
              <a:lnSpc>
                <a:spcPct val="90000"/>
              </a:lnSpc>
              <a:spcAft>
                <a:spcPts val="1200"/>
              </a:spcAft>
              <a:buFont typeface="+mj-lt"/>
              <a:buAutoNum type="arabicPeriod"/>
              <a:defRPr/>
            </a:pPr>
            <a:r>
              <a:rPr lang="en-US" altLang="en-US" sz="2200" dirty="0"/>
              <a:t>Type your file name and choose the file type.</a:t>
            </a:r>
          </a:p>
          <a:p>
            <a:pPr lvl="1" indent="-360000" eaLnBrk="0" fontAlgn="base" hangingPunct="0">
              <a:lnSpc>
                <a:spcPct val="90000"/>
              </a:lnSpc>
              <a:spcAft>
                <a:spcPts val="1200"/>
              </a:spcAft>
              <a:buFont typeface="+mj-lt"/>
              <a:buAutoNum type="arabicPeriod"/>
              <a:defRPr/>
            </a:pPr>
            <a:r>
              <a:rPr lang="en-US" altLang="en-US" sz="2200" dirty="0"/>
              <a:t>In the General tab at the bottom, set the resolution for your map.</a:t>
            </a:r>
          </a:p>
          <a:p>
            <a:pPr lvl="1" indent="-360000" eaLnBrk="0" fontAlgn="base" hangingPunct="0">
              <a:lnSpc>
                <a:spcPct val="90000"/>
              </a:lnSpc>
              <a:spcAft>
                <a:spcPts val="1200"/>
              </a:spcAft>
              <a:buFont typeface="+mj-lt"/>
              <a:buAutoNum type="arabicPeriod"/>
              <a:defRPr/>
            </a:pPr>
            <a:r>
              <a:rPr lang="en-US" altLang="en-US" sz="2200" dirty="0"/>
              <a:t>Click </a:t>
            </a:r>
            <a:r>
              <a:rPr lang="en-US" altLang="en-US" sz="2200" i="1" dirty="0"/>
              <a:t>Save</a:t>
            </a:r>
            <a:r>
              <a:rPr lang="en-US" altLang="en-US" sz="2200" dirty="0"/>
              <a:t>.</a:t>
            </a:r>
            <a:endParaRPr lang="en-PH" altLang="en-US" dirty="0"/>
          </a:p>
        </p:txBody>
      </p:sp>
    </p:spTree>
    <p:extLst>
      <p:ext uri="{BB962C8B-B14F-4D97-AF65-F5344CB8AC3E}">
        <p14:creationId xmlns:p14="http://schemas.microsoft.com/office/powerpoint/2010/main" val="2258739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TextBox 4">
            <a:extLst>
              <a:ext uri="{FF2B5EF4-FFF2-40B4-BE49-F238E27FC236}">
                <a16:creationId xmlns:a16="http://schemas.microsoft.com/office/drawing/2014/main" id="{CF414AB6-F64E-6370-9CDC-A638015B73C5}"/>
              </a:ext>
            </a:extLst>
          </p:cNvPr>
          <p:cNvSpPr txBox="1"/>
          <p:nvPr/>
        </p:nvSpPr>
        <p:spPr>
          <a:xfrm>
            <a:off x="530307" y="929870"/>
            <a:ext cx="8532812" cy="461665"/>
          </a:xfrm>
          <a:prstGeom prst="rect">
            <a:avLst/>
          </a:prstGeom>
          <a:noFill/>
        </p:spPr>
        <p:txBody>
          <a:bodyPr wrap="square">
            <a:spAutoFit/>
          </a:bodyPr>
          <a:lstStyle/>
          <a:p>
            <a:pPr>
              <a:spcAft>
                <a:spcPts val="450"/>
              </a:spcAft>
            </a:pPr>
            <a:r>
              <a:rPr lang="en" altLang="en-US" sz="2400" dirty="0"/>
              <a:t>Adapted to the purpose, audience, content and medium</a:t>
            </a:r>
          </a:p>
        </p:txBody>
      </p:sp>
      <p:sp>
        <p:nvSpPr>
          <p:cNvPr id="6" name="TextBox 5">
            <a:extLst>
              <a:ext uri="{FF2B5EF4-FFF2-40B4-BE49-F238E27FC236}">
                <a16:creationId xmlns:a16="http://schemas.microsoft.com/office/drawing/2014/main" id="{B09A9254-1747-B83B-AFDB-8DAAAD602E38}"/>
              </a:ext>
            </a:extLst>
          </p:cNvPr>
          <p:cNvSpPr txBox="1"/>
          <p:nvPr/>
        </p:nvSpPr>
        <p:spPr>
          <a:xfrm>
            <a:off x="1284194" y="5041247"/>
            <a:ext cx="9312088" cy="424732"/>
          </a:xfrm>
          <a:prstGeom prst="rect">
            <a:avLst/>
          </a:prstGeom>
          <a:noFill/>
        </p:spPr>
        <p:txBody>
          <a:bodyPr wrap="square">
            <a:spAutoFit/>
          </a:bodyPr>
          <a:lstStyle/>
          <a:p>
            <a:pPr marL="97200" eaLnBrk="0" fontAlgn="base" hangingPunct="0">
              <a:lnSpc>
                <a:spcPct val="90000"/>
              </a:lnSpc>
              <a:spcAft>
                <a:spcPts val="1200"/>
              </a:spcAft>
              <a:defRPr/>
            </a:pPr>
            <a:r>
              <a:rPr lang="fr-CH" altLang="en-US" sz="2400" dirty="0" err="1"/>
              <a:t>Include</a:t>
            </a:r>
            <a:r>
              <a:rPr lang="fr-CH" altLang="en-US" sz="2400" dirty="0"/>
              <a:t> the key components </a:t>
            </a:r>
            <a:r>
              <a:rPr lang="fr-CH" altLang="en-US" sz="2400" dirty="0" err="1"/>
              <a:t>that</a:t>
            </a:r>
            <a:r>
              <a:rPr lang="fr-CH" altLang="en-US" sz="2400" dirty="0"/>
              <a:t> </a:t>
            </a:r>
            <a:r>
              <a:rPr lang="fr-CH" altLang="en-US" sz="2400" dirty="0" err="1"/>
              <a:t>make</a:t>
            </a:r>
            <a:r>
              <a:rPr lang="fr-CH" altLang="en-US" sz="2400" dirty="0"/>
              <a:t> a good </a:t>
            </a:r>
            <a:r>
              <a:rPr lang="fr-CH" altLang="en-US" sz="2400" dirty="0" err="1"/>
              <a:t>map</a:t>
            </a:r>
            <a:endParaRPr lang="en-US" altLang="en-US" sz="2400" dirty="0"/>
          </a:p>
        </p:txBody>
      </p:sp>
      <p:sp>
        <p:nvSpPr>
          <p:cNvPr id="10" name="TextBox 9">
            <a:extLst>
              <a:ext uri="{FF2B5EF4-FFF2-40B4-BE49-F238E27FC236}">
                <a16:creationId xmlns:a16="http://schemas.microsoft.com/office/drawing/2014/main" id="{82A48B87-65C5-06DB-1ED0-7C70F1A5473D}"/>
              </a:ext>
            </a:extLst>
          </p:cNvPr>
          <p:cNvSpPr txBox="1"/>
          <p:nvPr/>
        </p:nvSpPr>
        <p:spPr>
          <a:xfrm>
            <a:off x="769660" y="4819647"/>
            <a:ext cx="746963" cy="923330"/>
          </a:xfrm>
          <a:prstGeom prst="rect">
            <a:avLst/>
          </a:prstGeom>
          <a:noFill/>
        </p:spPr>
        <p:txBody>
          <a:bodyPr wrap="square">
            <a:spAutoFit/>
          </a:bodyPr>
          <a:lstStyle/>
          <a:p>
            <a:r>
              <a:rPr lang="fr-CH" altLang="en-US" sz="5400" dirty="0"/>
              <a:t>+</a:t>
            </a:r>
            <a:endParaRPr lang="en-GB" sz="5400" dirty="0"/>
          </a:p>
        </p:txBody>
      </p:sp>
      <p:pic>
        <p:nvPicPr>
          <p:cNvPr id="11" name="Picture 7" descr="MCj04298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2666" y="4043082"/>
            <a:ext cx="1730697" cy="211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6053141" y="5603104"/>
            <a:ext cx="3582988"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Good luck !!!</a:t>
            </a:r>
          </a:p>
        </p:txBody>
      </p:sp>
      <p:sp>
        <p:nvSpPr>
          <p:cNvPr id="3" name="Title 1">
            <a:extLst>
              <a:ext uri="{FF2B5EF4-FFF2-40B4-BE49-F238E27FC236}">
                <a16:creationId xmlns:a16="http://schemas.microsoft.com/office/drawing/2014/main" id="{662309CE-203F-4101-C905-F1E997A9391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Criteria to judge the maps</a:t>
            </a:r>
          </a:p>
        </p:txBody>
      </p:sp>
      <p:sp>
        <p:nvSpPr>
          <p:cNvPr id="4" name="Rectangle 12">
            <a:extLst>
              <a:ext uri="{FF2B5EF4-FFF2-40B4-BE49-F238E27FC236}">
                <a16:creationId xmlns:a16="http://schemas.microsoft.com/office/drawing/2014/main" id="{705C43EC-2AA1-21D6-07B0-C96C3B7F8300}"/>
              </a:ext>
            </a:extLst>
          </p:cNvPr>
          <p:cNvSpPr>
            <a:spLocks noChangeArrowheads="1"/>
          </p:cNvSpPr>
          <p:nvPr/>
        </p:nvSpPr>
        <p:spPr bwMode="auto">
          <a:xfrm>
            <a:off x="707818" y="1540868"/>
            <a:ext cx="10967481"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Tree>
    <p:extLst>
      <p:ext uri="{BB962C8B-B14F-4D97-AF65-F5344CB8AC3E}">
        <p14:creationId xmlns:p14="http://schemas.microsoft.com/office/powerpoint/2010/main" val="111328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4398C-EA09-286C-F35D-D6ECF7206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102716" y="2136637"/>
            <a:ext cx="3272400" cy="2318904"/>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9458" name="Content Placeholder 2"/>
          <p:cNvSpPr>
            <a:spLocks noGrp="1"/>
          </p:cNvSpPr>
          <p:nvPr>
            <p:ph idx="4294967295"/>
          </p:nvPr>
        </p:nvSpPr>
        <p:spPr>
          <a:xfrm>
            <a:off x="706066" y="1364167"/>
            <a:ext cx="6337300" cy="3368811"/>
          </a:xfrm>
          <a:prstGeom prst="rect">
            <a:avLst/>
          </a:prstGeom>
        </p:spPr>
        <p:txBody>
          <a:bodyPr>
            <a:noAutofit/>
          </a:bodyPr>
          <a:lstStyle/>
          <a:p>
            <a:pPr marL="457200" indent="-360000" defTabSz="914400">
              <a:spcAft>
                <a:spcPts val="600"/>
              </a:spcAft>
              <a:buFontTx/>
              <a:buAutoNum type="arabicPeriod"/>
              <a:defRPr/>
            </a:pPr>
            <a:r>
              <a:rPr lang="en-PH" altLang="en-US" sz="2200" dirty="0">
                <a:cs typeface="Arial" panose="020B0604020202020204" pitchFamily="34" charset="0"/>
              </a:rPr>
              <a:t>Import the data into QGIS</a:t>
            </a:r>
          </a:p>
          <a:p>
            <a:pPr marL="457200" indent="-360000" defTabSz="914400">
              <a:spcAft>
                <a:spcPts val="600"/>
              </a:spcAft>
              <a:buFontTx/>
              <a:buAutoNum type="arabicPeriod"/>
              <a:defRPr/>
            </a:pPr>
            <a:r>
              <a:rPr lang="en-US" altLang="en-US" sz="2200" dirty="0">
                <a:cs typeface="Arial" panose="020B0604020202020204" pitchFamily="34" charset="0"/>
              </a:rPr>
              <a:t>Create the geographic data that will be represented on the map</a:t>
            </a:r>
          </a:p>
          <a:p>
            <a:pPr marL="457200" indent="-360000" defTabSz="914400">
              <a:spcAft>
                <a:spcPts val="600"/>
              </a:spcAft>
              <a:buFontTx/>
              <a:buAutoNum type="arabicPeriod"/>
              <a:defRPr/>
            </a:pPr>
            <a:r>
              <a:rPr lang="en-US" altLang="en-US" sz="2200" dirty="0">
                <a:cs typeface="Arial" panose="020B0604020202020204" pitchFamily="34" charset="0"/>
              </a:rPr>
              <a:t>Choose the appropriate mode of representation</a:t>
            </a:r>
          </a:p>
          <a:p>
            <a:pPr marL="457200" indent="-360000" defTabSz="914400">
              <a:spcAft>
                <a:spcPts val="600"/>
              </a:spcAft>
              <a:buFontTx/>
              <a:buAutoNum type="arabicPeriod"/>
              <a:defRPr/>
            </a:pPr>
            <a:r>
              <a:rPr lang="en-US" altLang="en-US" sz="2200" dirty="0">
                <a:cs typeface="Arial" panose="020B0604020202020204" pitchFamily="34" charset="0"/>
              </a:rPr>
              <a:t>Fix the symbology</a:t>
            </a:r>
          </a:p>
          <a:p>
            <a:pPr marL="457200" indent="-360000" defTabSz="914400">
              <a:spcAft>
                <a:spcPts val="600"/>
              </a:spcAft>
              <a:buFontTx/>
              <a:buAutoNum type="arabicPeriod"/>
              <a:defRPr/>
            </a:pPr>
            <a:r>
              <a:rPr lang="en-US" altLang="en-US" sz="2200" dirty="0">
                <a:cs typeface="Arial" panose="020B0604020202020204" pitchFamily="34" charset="0"/>
              </a:rPr>
              <a:t>Add labels to the map</a:t>
            </a:r>
          </a:p>
          <a:p>
            <a:pPr marL="457200" indent="-360000" defTabSz="914400">
              <a:spcAft>
                <a:spcPts val="600"/>
              </a:spcAft>
              <a:buFontTx/>
              <a:buAutoNum type="arabicPeriod"/>
              <a:defRPr/>
            </a:pPr>
            <a:r>
              <a:rPr lang="en-US" altLang="en-US" sz="2200" dirty="0">
                <a:cs typeface="Arial" panose="020B0604020202020204" pitchFamily="34" charset="0"/>
              </a:rPr>
              <a:t>Choose map orientation</a:t>
            </a:r>
          </a:p>
          <a:p>
            <a:pPr marL="457200" indent="-360000" defTabSz="914400">
              <a:spcAft>
                <a:spcPts val="600"/>
              </a:spcAft>
              <a:buFontTx/>
              <a:buAutoNum type="arabicPeriod"/>
              <a:defRPr/>
            </a:pPr>
            <a:r>
              <a:rPr lang="en-US" altLang="en-US" sz="2200" dirty="0">
                <a:cs typeface="Arial" panose="020B0604020202020204" pitchFamily="34" charset="0"/>
              </a:rPr>
              <a:t>Fix other elements of the layout</a:t>
            </a:r>
          </a:p>
          <a:p>
            <a:pPr marL="457200" indent="-360000" defTabSz="914400">
              <a:spcAft>
                <a:spcPts val="600"/>
              </a:spcAft>
              <a:buFontTx/>
              <a:buAutoNum type="arabicPeriod"/>
              <a:defRPr/>
            </a:pPr>
            <a:r>
              <a:rPr lang="en-US" altLang="en-US" sz="2200" dirty="0">
                <a:cs typeface="Arial" panose="020B0604020202020204" pitchFamily="34" charset="0"/>
              </a:rPr>
              <a:t>Save the final map in the appropriate format</a:t>
            </a:r>
          </a:p>
        </p:txBody>
      </p:sp>
      <p:sp>
        <p:nvSpPr>
          <p:cNvPr id="19461" name="Title 1"/>
          <p:cNvSpPr txBox="1">
            <a:spLocks/>
          </p:cNvSpPr>
          <p:nvPr/>
        </p:nvSpPr>
        <p:spPr bwMode="auto">
          <a:xfrm>
            <a:off x="596062" y="809637"/>
            <a:ext cx="78867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2200" b="1" u="sng"/>
            </a:lvl1pPr>
          </a:lstStyle>
          <a:p>
            <a:r>
              <a:rPr lang="en-PH" altLang="en-US" u="none" dirty="0"/>
              <a:t>Creating the thematic map</a:t>
            </a:r>
          </a:p>
        </p:txBody>
      </p:sp>
      <p:pic>
        <p:nvPicPr>
          <p:cNvPr id="19462" name="Picture 2" descr="C:\Users\Samsung\AppData\Local\Microsoft\Windows\INetCache\IE\JFSIG38T\Yes_check[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43" y="1255076"/>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0" y="6099940"/>
            <a:ext cx="4038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PH" sz="1000" dirty="0">
                <a:hlinkClick r:id="rId4"/>
              </a:rPr>
              <a:t>https://www.healthgeolab.net/DOCUMENTS/Guide_HGLC_Part2_6_1.pdf</a:t>
            </a:r>
            <a:r>
              <a:rPr lang="en-PH" sz="1000" dirty="0"/>
              <a:t> </a:t>
            </a:r>
          </a:p>
        </p:txBody>
      </p:sp>
      <p:sp>
        <p:nvSpPr>
          <p:cNvPr id="2" name="Title 1">
            <a:extLst>
              <a:ext uri="{FF2B5EF4-FFF2-40B4-BE49-F238E27FC236}">
                <a16:creationId xmlns:a16="http://schemas.microsoft.com/office/drawing/2014/main" id="{FB42F904-02C3-6097-D07E-98AD4EEB558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Quick reminder – The thematic mapping process</a:t>
            </a:r>
            <a:endParaRPr lang="en-PH" altLang="en-US" dirty="0"/>
          </a:p>
        </p:txBody>
      </p:sp>
      <p:pic>
        <p:nvPicPr>
          <p:cNvPr id="6" name="Picture 5">
            <a:extLst>
              <a:ext uri="{FF2B5EF4-FFF2-40B4-BE49-F238E27FC236}">
                <a16:creationId xmlns:a16="http://schemas.microsoft.com/office/drawing/2014/main" id="{248C17AC-AE8B-3D7F-B211-FA3DAE222FC0}"/>
              </a:ext>
            </a:extLst>
          </p:cNvPr>
          <p:cNvPicPr>
            <a:picLocks noChangeAspect="1"/>
          </p:cNvPicPr>
          <p:nvPr/>
        </p:nvPicPr>
        <p:blipFill>
          <a:blip r:embed="rId5"/>
          <a:stretch>
            <a:fillRect/>
          </a:stretch>
        </p:blipFill>
        <p:spPr>
          <a:xfrm rot="16200000">
            <a:off x="8574937" y="3228172"/>
            <a:ext cx="3270058" cy="2318400"/>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931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10" name="TextBox 16">
            <a:extLst>
              <a:ext uri="{FF2B5EF4-FFF2-40B4-BE49-F238E27FC236}">
                <a16:creationId xmlns:a16="http://schemas.microsoft.com/office/drawing/2014/main" id="{2D4B3687-4951-4715-A961-28B7B0D3C598}"/>
              </a:ext>
            </a:extLst>
          </p:cNvPr>
          <p:cNvSpPr txBox="1">
            <a:spLocks noChangeArrowheads="1"/>
          </p:cNvSpPr>
          <p:nvPr/>
        </p:nvSpPr>
        <p:spPr bwMode="auto">
          <a:xfrm>
            <a:off x="2151156" y="4597202"/>
            <a:ext cx="7161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200" dirty="0"/>
              <a:t>Need to find  away to represent the information in a visually appealing way on top of each other</a:t>
            </a:r>
          </a:p>
        </p:txBody>
      </p:sp>
      <p:sp>
        <p:nvSpPr>
          <p:cNvPr id="11" name="Right Arrow 13">
            <a:extLst>
              <a:ext uri="{FF2B5EF4-FFF2-40B4-BE49-F238E27FC236}">
                <a16:creationId xmlns:a16="http://schemas.microsoft.com/office/drawing/2014/main" id="{B44CF65F-C52A-4094-977D-69C189F4EED5}"/>
              </a:ext>
            </a:extLst>
          </p:cNvPr>
          <p:cNvSpPr/>
          <p:nvPr/>
        </p:nvSpPr>
        <p:spPr>
          <a:xfrm>
            <a:off x="1626345" y="4635591"/>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chemeClr val="tx1"/>
              </a:solidFill>
            </a:endParaRPr>
          </a:p>
        </p:txBody>
      </p:sp>
      <p:grpSp>
        <p:nvGrpSpPr>
          <p:cNvPr id="12" name="Group 290">
            <a:extLst>
              <a:ext uri="{FF2B5EF4-FFF2-40B4-BE49-F238E27FC236}">
                <a16:creationId xmlns:a16="http://schemas.microsoft.com/office/drawing/2014/main" id="{C4AAF0D1-22CE-4663-826E-B10AE5CB6F10}"/>
              </a:ext>
            </a:extLst>
          </p:cNvPr>
          <p:cNvGrpSpPr>
            <a:grpSpLocks/>
          </p:cNvGrpSpPr>
          <p:nvPr/>
        </p:nvGrpSpPr>
        <p:grpSpPr bwMode="auto">
          <a:xfrm>
            <a:off x="9625127" y="4225438"/>
            <a:ext cx="1270056" cy="1512968"/>
            <a:chOff x="975" y="2189"/>
            <a:chExt cx="1185" cy="1214"/>
          </a:xfrm>
        </p:grpSpPr>
        <p:pic>
          <p:nvPicPr>
            <p:cNvPr id="14" name="Picture 5" descr="MCj04344110000[1]">
              <a:extLst>
                <a:ext uri="{FF2B5EF4-FFF2-40B4-BE49-F238E27FC236}">
                  <a16:creationId xmlns:a16="http://schemas.microsoft.com/office/drawing/2014/main" id="{ADE3D815-3740-48DB-ADF0-7BFE4902B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6">
              <a:extLst>
                <a:ext uri="{FF2B5EF4-FFF2-40B4-BE49-F238E27FC236}">
                  <a16:creationId xmlns:a16="http://schemas.microsoft.com/office/drawing/2014/main" id="{24A8CFBC-8687-4462-998D-1D781E304A2C}"/>
                </a:ext>
              </a:extLst>
            </p:cNvPr>
            <p:cNvSpPr txBox="1">
              <a:spLocks noChangeArrowheads="1"/>
            </p:cNvSpPr>
            <p:nvPr/>
          </p:nvSpPr>
          <p:spPr bwMode="auto">
            <a:xfrm rot="1805393">
              <a:off x="1742" y="2189"/>
              <a:ext cx="41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200" b="1"/>
                <a:t>??</a:t>
              </a:r>
              <a:endParaRPr lang="en-US" altLang="en-US" sz="2200" b="1"/>
            </a:p>
          </p:txBody>
        </p:sp>
      </p:grpSp>
      <p:sp>
        <p:nvSpPr>
          <p:cNvPr id="2" name="Title 1">
            <a:extLst>
              <a:ext uri="{FF2B5EF4-FFF2-40B4-BE49-F238E27FC236}">
                <a16:creationId xmlns:a16="http://schemas.microsoft.com/office/drawing/2014/main" id="{A179E54E-60DA-1FFE-DF59-28448C54A721}"/>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Request received for a map</a:t>
            </a:r>
            <a:endParaRPr lang="en-PH" altLang="en-US" dirty="0"/>
          </a:p>
        </p:txBody>
      </p:sp>
      <p:sp>
        <p:nvSpPr>
          <p:cNvPr id="3" name="Rectangle 12">
            <a:extLst>
              <a:ext uri="{FF2B5EF4-FFF2-40B4-BE49-F238E27FC236}">
                <a16:creationId xmlns:a16="http://schemas.microsoft.com/office/drawing/2014/main" id="{6BAD8287-8230-4FDF-EABA-E7642AAA0F19}"/>
              </a:ext>
            </a:extLst>
          </p:cNvPr>
          <p:cNvSpPr>
            <a:spLocks noChangeArrowheads="1"/>
          </p:cNvSpPr>
          <p:nvPr/>
        </p:nvSpPr>
        <p:spPr bwMode="auto">
          <a:xfrm>
            <a:off x="698853" y="1271924"/>
            <a:ext cx="10967481"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Tree>
    <p:extLst>
      <p:ext uri="{BB962C8B-B14F-4D97-AF65-F5344CB8AC3E}">
        <p14:creationId xmlns:p14="http://schemas.microsoft.com/office/powerpoint/2010/main" val="72696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679228" y="4647969"/>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Re-open your project created during Exercise 5.B</a:t>
            </a:r>
          </a:p>
        </p:txBody>
      </p:sp>
      <p:sp>
        <p:nvSpPr>
          <p:cNvPr id="15" name="Rectangle 3">
            <a:extLst>
              <a:ext uri="{FF2B5EF4-FFF2-40B4-BE49-F238E27FC236}">
                <a16:creationId xmlns:a16="http://schemas.microsoft.com/office/drawing/2014/main" id="{F359D0DB-B66F-4DEC-947E-AC950787D796}"/>
              </a:ext>
            </a:extLst>
          </p:cNvPr>
          <p:cNvSpPr>
            <a:spLocks noChangeArrowheads="1"/>
          </p:cNvSpPr>
          <p:nvPr/>
        </p:nvSpPr>
        <p:spPr bwMode="auto">
          <a:xfrm>
            <a:off x="1679228" y="5904778"/>
            <a:ext cx="9819068"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We will now link the statistical data with the geospatial data to create geographic data</a:t>
            </a:r>
          </a:p>
        </p:txBody>
      </p:sp>
      <p:sp>
        <p:nvSpPr>
          <p:cNvPr id="2" name="Title 1">
            <a:extLst>
              <a:ext uri="{FF2B5EF4-FFF2-40B4-BE49-F238E27FC236}">
                <a16:creationId xmlns:a16="http://schemas.microsoft.com/office/drawing/2014/main" id="{0340B9E7-C1B9-D4F7-0681-3CEB63486BC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All the geospatial data already in ArcMap from Exercise 5.B</a:t>
            </a:r>
            <a:endParaRPr lang="en-PH" altLang="en-US" dirty="0"/>
          </a:p>
        </p:txBody>
      </p:sp>
      <p:sp>
        <p:nvSpPr>
          <p:cNvPr id="3" name="AutoShape 32">
            <a:extLst>
              <a:ext uri="{FF2B5EF4-FFF2-40B4-BE49-F238E27FC236}">
                <a16:creationId xmlns:a16="http://schemas.microsoft.com/office/drawing/2014/main" id="{3ABBDC1E-24AE-5323-31FB-94F138711502}"/>
              </a:ext>
            </a:extLst>
          </p:cNvPr>
          <p:cNvSpPr>
            <a:spLocks noChangeArrowheads="1"/>
          </p:cNvSpPr>
          <p:nvPr/>
        </p:nvSpPr>
        <p:spPr bwMode="auto">
          <a:xfrm>
            <a:off x="1074668" y="4622265"/>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4" name="AutoShape 32">
            <a:extLst>
              <a:ext uri="{FF2B5EF4-FFF2-40B4-BE49-F238E27FC236}">
                <a16:creationId xmlns:a16="http://schemas.microsoft.com/office/drawing/2014/main" id="{5AA9D5EA-BCDD-CF7B-243B-6B6927A20A4E}"/>
              </a:ext>
            </a:extLst>
          </p:cNvPr>
          <p:cNvSpPr>
            <a:spLocks noChangeArrowheads="1"/>
          </p:cNvSpPr>
          <p:nvPr/>
        </p:nvSpPr>
        <p:spPr bwMode="auto">
          <a:xfrm>
            <a:off x="1074668" y="5849689"/>
            <a:ext cx="407139" cy="338441"/>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chemeClr val="tx1"/>
              </a:solidFill>
            </a:endParaRPr>
          </a:p>
        </p:txBody>
      </p:sp>
      <p:sp>
        <p:nvSpPr>
          <p:cNvPr id="5" name="AutoShape 32">
            <a:extLst>
              <a:ext uri="{FF2B5EF4-FFF2-40B4-BE49-F238E27FC236}">
                <a16:creationId xmlns:a16="http://schemas.microsoft.com/office/drawing/2014/main" id="{A4096BD9-C791-4EE4-153B-6F8E4F674726}"/>
              </a:ext>
            </a:extLst>
          </p:cNvPr>
          <p:cNvSpPr>
            <a:spLocks noChangeArrowheads="1"/>
          </p:cNvSpPr>
          <p:nvPr/>
        </p:nvSpPr>
        <p:spPr bwMode="auto">
          <a:xfrm>
            <a:off x="1643369" y="5149995"/>
            <a:ext cx="382656" cy="29278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chemeClr val="tx1"/>
              </a:solidFill>
            </a:endParaRPr>
          </a:p>
        </p:txBody>
      </p:sp>
      <p:sp>
        <p:nvSpPr>
          <p:cNvPr id="6" name="Rectangle 3">
            <a:extLst>
              <a:ext uri="{FF2B5EF4-FFF2-40B4-BE49-F238E27FC236}">
                <a16:creationId xmlns:a16="http://schemas.microsoft.com/office/drawing/2014/main" id="{F3059962-8EDD-F1A3-891E-FBF9E16EFF72}"/>
              </a:ext>
            </a:extLst>
          </p:cNvPr>
          <p:cNvSpPr>
            <a:spLocks noChangeArrowheads="1"/>
          </p:cNvSpPr>
          <p:nvPr/>
        </p:nvSpPr>
        <p:spPr bwMode="auto">
          <a:xfrm>
            <a:off x="2145391" y="5149995"/>
            <a:ext cx="9494812"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t>Save your project as Exercise 5.C by clicking  </a:t>
            </a:r>
            <a:r>
              <a:rPr lang="en-US" altLang="zh-CN" sz="2200" i="1" dirty="0"/>
              <a:t>File &gt; Save As</a:t>
            </a:r>
            <a:r>
              <a:rPr lang="en-US" altLang="zh-CN" sz="2200" dirty="0"/>
              <a:t>… from the main menu. Go to the folder you want to save your project in and type in a file name. </a:t>
            </a:r>
          </a:p>
        </p:txBody>
      </p:sp>
      <p:pic>
        <p:nvPicPr>
          <p:cNvPr id="9" name="Picture 8">
            <a:extLst>
              <a:ext uri="{FF2B5EF4-FFF2-40B4-BE49-F238E27FC236}">
                <a16:creationId xmlns:a16="http://schemas.microsoft.com/office/drawing/2014/main" id="{0D33EF7C-B36D-7719-1B75-CB90AFCC6AB7}"/>
              </a:ext>
            </a:extLst>
          </p:cNvPr>
          <p:cNvPicPr>
            <a:picLocks noChangeAspect="1"/>
          </p:cNvPicPr>
          <p:nvPr/>
        </p:nvPicPr>
        <p:blipFill>
          <a:blip r:embed="rId2"/>
          <a:stretch>
            <a:fillRect/>
          </a:stretch>
        </p:blipFill>
        <p:spPr>
          <a:xfrm>
            <a:off x="3180464" y="846997"/>
            <a:ext cx="5831071" cy="3581038"/>
          </a:xfrm>
          <a:prstGeom prst="rect">
            <a:avLst/>
          </a:prstGeom>
        </p:spPr>
      </p:pic>
    </p:spTree>
    <p:extLst>
      <p:ext uri="{BB962C8B-B14F-4D97-AF65-F5344CB8AC3E}">
        <p14:creationId xmlns:p14="http://schemas.microsoft.com/office/powerpoint/2010/main" val="13812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a:extLst>
              <a:ext uri="{FF2B5EF4-FFF2-40B4-BE49-F238E27FC236}">
                <a16:creationId xmlns:a16="http://schemas.microsoft.com/office/drawing/2014/main" id="{792CEC09-6700-46D4-A6E6-5D21673A847F}"/>
              </a:ext>
            </a:extLst>
          </p:cNvPr>
          <p:cNvSpPr>
            <a:spLocks noChangeArrowheads="1"/>
          </p:cNvSpPr>
          <p:nvPr/>
        </p:nvSpPr>
        <p:spPr bwMode="auto">
          <a:xfrm>
            <a:off x="603215" y="787615"/>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
        <p:nvSpPr>
          <p:cNvPr id="23558" name="Rectangle 14">
            <a:extLst>
              <a:ext uri="{FF2B5EF4-FFF2-40B4-BE49-F238E27FC236}">
                <a16:creationId xmlns:a16="http://schemas.microsoft.com/office/drawing/2014/main" id="{543470BD-1B42-438B-AC55-838E1561C7E3}"/>
              </a:ext>
            </a:extLst>
          </p:cNvPr>
          <p:cNvSpPr>
            <a:spLocks noChangeArrowheads="1"/>
          </p:cNvSpPr>
          <p:nvPr/>
        </p:nvSpPr>
        <p:spPr bwMode="auto">
          <a:xfrm>
            <a:off x="1068269" y="4271166"/>
            <a:ext cx="5819894" cy="19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Do they contain the same list of Barangays?</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latin typeface="+mn-lt"/>
                <a:cs typeface="+mn-cs"/>
              </a:rPr>
              <a:t>Is there a unique identifier in common to both tables that could be used to join them together?</a:t>
            </a:r>
          </a:p>
          <a:p>
            <a:pPr marL="457200" indent="-360000" eaLnBrk="0" fontAlgn="base" hangingPunct="0">
              <a:lnSpc>
                <a:spcPct val="90000"/>
              </a:lnSpc>
              <a:spcBef>
                <a:spcPct val="20000"/>
              </a:spcBef>
              <a:spcAft>
                <a:spcPts val="600"/>
              </a:spcAft>
              <a:buFont typeface="Arial" panose="020B0604020202020204" pitchFamily="34" charset="0"/>
              <a:buChar char="•"/>
              <a:defRPr/>
            </a:pPr>
            <a:endParaRPr lang="en-US" altLang="zh-CN" sz="2200" dirty="0">
              <a:latin typeface="+mn-lt"/>
              <a:cs typeface="+mn-cs"/>
            </a:endParaRPr>
          </a:p>
        </p:txBody>
      </p:sp>
      <p:sp>
        <p:nvSpPr>
          <p:cNvPr id="23562"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10796" y="1347946"/>
            <a:ext cx="10965266" cy="1600438"/>
          </a:xfrm>
          <a:prstGeom prst="rect">
            <a:avLst/>
          </a:prstGeom>
          <a:noFill/>
          <a:ln w="9525">
            <a:noFill/>
            <a:miter lim="800000"/>
            <a:headEnd/>
            <a:tailEnd/>
          </a:ln>
        </p:spPr>
        <p:txBody>
          <a:bodyPr wrap="square">
            <a:spAutoFit/>
          </a:bodyPr>
          <a:lstStyle/>
          <a:p>
            <a:pPr marL="457200" indent="-360000">
              <a:spcAft>
                <a:spcPts val="600"/>
              </a:spcAft>
              <a:buFontTx/>
              <a:buAutoNum type="arabicPeriod"/>
              <a:defRPr/>
            </a:pPr>
            <a:r>
              <a:rPr lang="en-US" sz="2200" dirty="0">
                <a:cs typeface="Arial" panose="020B0604020202020204" pitchFamily="34" charset="0"/>
              </a:rPr>
              <a:t>Click the </a:t>
            </a:r>
            <a:r>
              <a:rPr lang="en-US" sz="2200" i="1" dirty="0">
                <a:cs typeface="Arial" panose="020B0604020202020204" pitchFamily="34" charset="0"/>
              </a:rPr>
              <a:t>Add Data </a:t>
            </a:r>
            <a:r>
              <a:rPr lang="en-US" sz="2200" dirty="0">
                <a:cs typeface="Arial" panose="020B0604020202020204" pitchFamily="34" charset="0"/>
              </a:rPr>
              <a:t>button</a:t>
            </a:r>
          </a:p>
          <a:p>
            <a:pPr marL="457200" indent="-360000">
              <a:spcAft>
                <a:spcPts val="600"/>
              </a:spcAft>
              <a:buFontTx/>
              <a:buAutoNum type="arabicPeriod"/>
              <a:defRPr/>
            </a:pPr>
            <a:r>
              <a:rPr lang="en-US" sz="2200" dirty="0">
                <a:cs typeface="Arial" panose="020B0604020202020204" pitchFamily="34" charset="0"/>
              </a:rPr>
              <a:t>You will use the </a:t>
            </a:r>
            <a:r>
              <a:rPr lang="en-US" altLang="en-US" sz="2200" b="1" dirty="0">
                <a:cs typeface="Arial" panose="020B0604020202020204" pitchFamily="34" charset="0"/>
              </a:rPr>
              <a:t>Tot_Cases_Bgy_010425.xls</a:t>
            </a:r>
            <a:r>
              <a:rPr lang="en-US" sz="2200" b="1" dirty="0">
                <a:cs typeface="Arial" panose="020B0604020202020204" pitchFamily="34" charset="0"/>
              </a:rPr>
              <a:t> </a:t>
            </a:r>
            <a:r>
              <a:rPr lang="en-US" sz="2200" dirty="0">
                <a:cs typeface="Arial" panose="020B0604020202020204" pitchFamily="34" charset="0"/>
              </a:rPr>
              <a:t>file you created in Exercise 5.A. Browse to its location on your computer.</a:t>
            </a:r>
          </a:p>
          <a:p>
            <a:pPr marL="457200" indent="-360000">
              <a:spcAft>
                <a:spcPts val="600"/>
              </a:spcAft>
              <a:buFontTx/>
              <a:buAutoNum type="arabicPeriod"/>
              <a:defRPr/>
            </a:pPr>
            <a:r>
              <a:rPr lang="en-US" sz="2200" dirty="0">
                <a:cs typeface="Arial" panose="020B0604020202020204" pitchFamily="34" charset="0"/>
              </a:rPr>
              <a:t>Double-click on the </a:t>
            </a:r>
            <a:r>
              <a:rPr lang="en-US" altLang="en-US" sz="2200" b="1" dirty="0">
                <a:cs typeface="Arial" panose="020B0604020202020204" pitchFamily="34" charset="0"/>
              </a:rPr>
              <a:t>Tot_Cases_Bgy_010425.xls </a:t>
            </a:r>
            <a:r>
              <a:rPr lang="en-US" altLang="en-US" sz="2200" dirty="0">
                <a:cs typeface="Arial" panose="020B0604020202020204" pitchFamily="34" charset="0"/>
              </a:rPr>
              <a:t>file. Select ‘</a:t>
            </a:r>
            <a:r>
              <a:rPr lang="en-US" altLang="en-US" sz="2200" i="1" dirty="0" err="1">
                <a:cs typeface="Arial" panose="020B0604020202020204" pitchFamily="34" charset="0"/>
              </a:rPr>
              <a:t>Tot_Cases_Bgy</a:t>
            </a:r>
            <a:r>
              <a:rPr lang="en-US" altLang="en-US" sz="2200" i="1" dirty="0">
                <a:cs typeface="Arial" panose="020B0604020202020204" pitchFamily="34" charset="0"/>
              </a:rPr>
              <a:t>$</a:t>
            </a:r>
            <a:r>
              <a:rPr lang="en-US" altLang="en-US" sz="2200" dirty="0">
                <a:cs typeface="Arial" panose="020B0604020202020204" pitchFamily="34" charset="0"/>
              </a:rPr>
              <a:t>’</a:t>
            </a:r>
            <a:r>
              <a:rPr lang="en-US" sz="2200" dirty="0">
                <a:cs typeface="Arial" panose="020B0604020202020204" pitchFamily="34" charset="0"/>
              </a:rPr>
              <a:t> and click </a:t>
            </a:r>
            <a:r>
              <a:rPr lang="en-US" sz="2200" i="1" dirty="0">
                <a:cs typeface="Arial" panose="020B0604020202020204" pitchFamily="34" charset="0"/>
              </a:rPr>
              <a:t>Add</a:t>
            </a:r>
            <a:r>
              <a:rPr lang="en-US" sz="2200" dirty="0">
                <a:cs typeface="Arial" panose="020B0604020202020204" pitchFamily="34" charset="0"/>
              </a:rPr>
              <a:t>.</a:t>
            </a:r>
          </a:p>
        </p:txBody>
      </p:sp>
      <p:pic>
        <p:nvPicPr>
          <p:cNvPr id="3074" name="Picture 2" descr="D:\MODULES\MODULE_5\FIGURES\Add_d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056" y="1354109"/>
            <a:ext cx="561662" cy="4320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04289" y="3067327"/>
            <a:ext cx="6183873" cy="1107996"/>
          </a:xfrm>
          <a:prstGeom prst="rect">
            <a:avLst/>
          </a:prstGeom>
          <a:noFill/>
          <a:ln w="9525">
            <a:noFill/>
            <a:miter lim="800000"/>
            <a:headEnd/>
            <a:tailEnd/>
          </a:ln>
        </p:spPr>
        <p:txBody>
          <a:bodyPr wrap="square">
            <a:spAutoFit/>
          </a:bodyPr>
          <a:lstStyle/>
          <a:p>
            <a:pPr marL="457200" indent="-360000">
              <a:spcAft>
                <a:spcPts val="600"/>
              </a:spcAft>
              <a:buFont typeface="+mj-lt"/>
              <a:buAutoNum type="arabicPeriod" startAt="4"/>
              <a:defRPr/>
            </a:pPr>
            <a:r>
              <a:rPr lang="en-US" altLang="zh-CN" sz="2200" dirty="0">
                <a:cs typeface="Arial" panose="020B0604020202020204" pitchFamily="34" charset="0"/>
              </a:rPr>
              <a:t>Open the attribute table of the Excel file you just added and the Barangay boundary shapefile and compare the two tables.</a:t>
            </a:r>
            <a:endParaRPr lang="en-US" sz="2200" dirty="0">
              <a:cs typeface="Arial" panose="020B0604020202020204" pitchFamily="34" charset="0"/>
            </a:endParaRPr>
          </a:p>
        </p:txBody>
      </p:sp>
      <p:pic>
        <p:nvPicPr>
          <p:cNvPr id="3075" name="Picture 3" descr="D:\MODULES\MODULE_5\FIGURES\AM_02.jpg"/>
          <p:cNvPicPr>
            <a:picLocks noChangeAspect="1" noChangeArrowheads="1"/>
          </p:cNvPicPr>
          <p:nvPr/>
        </p:nvPicPr>
        <p:blipFill rotWithShape="1">
          <a:blip r:embed="rId4">
            <a:extLst>
              <a:ext uri="{28A0092B-C50C-407E-A947-70E740481C1C}">
                <a14:useLocalDpi xmlns:a14="http://schemas.microsoft.com/office/drawing/2010/main" val="0"/>
              </a:ext>
            </a:extLst>
          </a:blip>
          <a:srcRect r="24721"/>
          <a:stretch/>
        </p:blipFill>
        <p:spPr bwMode="auto">
          <a:xfrm>
            <a:off x="7484544" y="3429299"/>
            <a:ext cx="3572205" cy="16982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MODULES\MODULE_5\FIGURES\AM_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979" y="3900943"/>
            <a:ext cx="1943299" cy="2238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8B5CA4-F26D-45F2-2089-EC2257B0B1B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Tree>
    <p:extLst>
      <p:ext uri="{BB962C8B-B14F-4D97-AF65-F5344CB8AC3E}">
        <p14:creationId xmlns:p14="http://schemas.microsoft.com/office/powerpoint/2010/main" val="80006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708690" y="2270275"/>
            <a:ext cx="10967372" cy="116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Right-click on the barangay shapefile name in the </a:t>
            </a:r>
            <a:r>
              <a:rPr lang="en-US" altLang="en-US" sz="2200" dirty="0" err="1">
                <a:latin typeface="+mn-lt"/>
                <a:cs typeface="+mn-cs"/>
              </a:rPr>
              <a:t>ToC</a:t>
            </a:r>
            <a:r>
              <a:rPr lang="en-US" altLang="en-US" sz="2200" dirty="0">
                <a:latin typeface="+mn-lt"/>
                <a:cs typeface="+mn-cs"/>
              </a:rPr>
              <a:t> and click on </a:t>
            </a:r>
            <a:r>
              <a:rPr lang="en-US" altLang="en-US" sz="2200" i="1" dirty="0">
                <a:latin typeface="+mn-lt"/>
                <a:cs typeface="+mn-cs"/>
              </a:rPr>
              <a:t>Properties…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the </a:t>
            </a:r>
            <a:r>
              <a:rPr lang="en-US" altLang="en-US" sz="2200" i="1" dirty="0">
                <a:latin typeface="+mn-lt"/>
                <a:cs typeface="+mn-cs"/>
              </a:rPr>
              <a:t>Joins &amp; Relates </a:t>
            </a:r>
            <a:r>
              <a:rPr lang="en-US" altLang="en-US" sz="2200" dirty="0">
                <a:latin typeface="+mn-lt"/>
                <a:cs typeface="+mn-cs"/>
              </a:rPr>
              <a:t>tab in the dialog box that opens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Click the </a:t>
            </a:r>
            <a:r>
              <a:rPr lang="en-US" altLang="en-US" sz="2200" i="1" dirty="0">
                <a:latin typeface="+mn-lt"/>
                <a:cs typeface="+mn-cs"/>
              </a:rPr>
              <a:t>Add</a:t>
            </a:r>
            <a:r>
              <a:rPr lang="en-US" altLang="en-US" sz="2200" dirty="0">
                <a:latin typeface="+mn-lt"/>
                <a:cs typeface="+mn-cs"/>
              </a:rPr>
              <a:t> button in the Joins section</a:t>
            </a:r>
          </a:p>
        </p:txBody>
      </p:sp>
      <p:sp>
        <p:nvSpPr>
          <p:cNvPr id="16" name="Rectangle 3">
            <a:extLst>
              <a:ext uri="{FF2B5EF4-FFF2-40B4-BE49-F238E27FC236}">
                <a16:creationId xmlns:a16="http://schemas.microsoft.com/office/drawing/2014/main" id="{8FBD7B9F-5C36-42B3-9EB4-0A1565F77020}"/>
              </a:ext>
            </a:extLst>
          </p:cNvPr>
          <p:cNvSpPr>
            <a:spLocks noChangeArrowheads="1"/>
          </p:cNvSpPr>
          <p:nvPr/>
        </p:nvSpPr>
        <p:spPr bwMode="auto">
          <a:xfrm>
            <a:off x="1286239" y="1535267"/>
            <a:ext cx="10389823" cy="65432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This means that we can join the content of the malaria cases table (Excel) to the attribute table of the shapefile</a:t>
            </a:r>
          </a:p>
        </p:txBody>
      </p:sp>
      <p:grpSp>
        <p:nvGrpSpPr>
          <p:cNvPr id="3" name="Group 2">
            <a:extLst>
              <a:ext uri="{FF2B5EF4-FFF2-40B4-BE49-F238E27FC236}">
                <a16:creationId xmlns:a16="http://schemas.microsoft.com/office/drawing/2014/main" id="{BA7842F4-B75C-0F0E-F87A-B80E2175D9A5}"/>
              </a:ext>
            </a:extLst>
          </p:cNvPr>
          <p:cNvGrpSpPr/>
          <p:nvPr/>
        </p:nvGrpSpPr>
        <p:grpSpPr>
          <a:xfrm>
            <a:off x="3311321" y="3513279"/>
            <a:ext cx="5954092" cy="1881174"/>
            <a:chOff x="3311321" y="3441559"/>
            <a:chExt cx="5954092" cy="1881174"/>
          </a:xfrm>
        </p:grpSpPr>
        <p:pic>
          <p:nvPicPr>
            <p:cNvPr id="4099" name="Picture 3" descr="D:\MODULES\MODULE_5\FIGURES\AM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321" y="3441559"/>
              <a:ext cx="5954092" cy="188117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161358" y="3744640"/>
              <a:ext cx="864096"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245094" y="4482225"/>
              <a:ext cx="920387"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3">
            <a:extLst>
              <a:ext uri="{FF2B5EF4-FFF2-40B4-BE49-F238E27FC236}">
                <a16:creationId xmlns:a16="http://schemas.microsoft.com/office/drawing/2014/main" id="{8FBD7B9F-5C36-42B3-9EB4-0A1565F77020}"/>
              </a:ext>
            </a:extLst>
          </p:cNvPr>
          <p:cNvSpPr>
            <a:spLocks noChangeArrowheads="1"/>
          </p:cNvSpPr>
          <p:nvPr/>
        </p:nvSpPr>
        <p:spPr bwMode="auto">
          <a:xfrm>
            <a:off x="1063620" y="5685230"/>
            <a:ext cx="8596202" cy="360040"/>
          </a:xfrm>
          <a:prstGeom prst="rect">
            <a:avLst/>
          </a:prstGeom>
          <a:noFill/>
          <a:ln w="9525">
            <a:noFill/>
            <a:miter lim="800000"/>
            <a:headEnd/>
            <a:tailEnd/>
          </a:ln>
        </p:spPr>
        <p:txBody>
          <a:bodyPr lIns="0" tIns="0" rIns="0" bIns="0"/>
          <a:lstStyle/>
          <a:p>
            <a:pPr marL="457200" indent="-360000" eaLnBrk="0" fontAlgn="base" hangingPunct="0">
              <a:lnSpc>
                <a:spcPct val="90000"/>
              </a:lnSpc>
              <a:spcAft>
                <a:spcPts val="600"/>
              </a:spcAft>
              <a:buFont typeface="Arial" panose="020B0604020202020204" pitchFamily="34" charset="0"/>
              <a:buChar char="•"/>
              <a:defRPr/>
            </a:pPr>
            <a:r>
              <a:rPr lang="en-US" altLang="zh-CN" sz="2200" dirty="0"/>
              <a:t>You can also right-click on the layer, select </a:t>
            </a:r>
            <a:r>
              <a:rPr lang="en-US" altLang="zh-CN" sz="2200" i="1" dirty="0"/>
              <a:t>Joins &amp; Relates </a:t>
            </a:r>
            <a:r>
              <a:rPr lang="en-US" altLang="zh-CN" sz="2200" dirty="0"/>
              <a:t>&gt; </a:t>
            </a:r>
            <a:r>
              <a:rPr lang="en-US" altLang="zh-CN" sz="2200" i="1" dirty="0"/>
              <a:t>Join…</a:t>
            </a:r>
          </a:p>
        </p:txBody>
      </p:sp>
      <p:sp>
        <p:nvSpPr>
          <p:cNvPr id="2" name="Title 1">
            <a:extLst>
              <a:ext uri="{FF2B5EF4-FFF2-40B4-BE49-F238E27FC236}">
                <a16:creationId xmlns:a16="http://schemas.microsoft.com/office/drawing/2014/main" id="{A8B785E4-217D-FB91-AA2B-61E47B1E371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4" name="AutoShape 32">
            <a:extLst>
              <a:ext uri="{FF2B5EF4-FFF2-40B4-BE49-F238E27FC236}">
                <a16:creationId xmlns:a16="http://schemas.microsoft.com/office/drawing/2014/main" id="{C35EA7DB-BE35-F3E5-09DF-6261FAF0BDF0}"/>
              </a:ext>
            </a:extLst>
          </p:cNvPr>
          <p:cNvSpPr>
            <a:spLocks noChangeArrowheads="1"/>
          </p:cNvSpPr>
          <p:nvPr/>
        </p:nvSpPr>
        <p:spPr bwMode="auto">
          <a:xfrm>
            <a:off x="711107" y="1459336"/>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Rectangle 12">
            <a:extLst>
              <a:ext uri="{FF2B5EF4-FFF2-40B4-BE49-F238E27FC236}">
                <a16:creationId xmlns:a16="http://schemas.microsoft.com/office/drawing/2014/main" id="{156042C6-33F0-B799-4F28-EA31727E7A56}"/>
              </a:ext>
            </a:extLst>
          </p:cNvPr>
          <p:cNvSpPr>
            <a:spLocks noChangeArrowheads="1"/>
          </p:cNvSpPr>
          <p:nvPr/>
        </p:nvSpPr>
        <p:spPr bwMode="auto">
          <a:xfrm>
            <a:off x="603215" y="787615"/>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Tree>
    <p:extLst>
      <p:ext uri="{BB962C8B-B14F-4D97-AF65-F5344CB8AC3E}">
        <p14:creationId xmlns:p14="http://schemas.microsoft.com/office/powerpoint/2010/main" val="341823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9AEAE6-700D-6379-C0A7-15FAABB09EF8}"/>
              </a:ext>
            </a:extLst>
          </p:cNvPr>
          <p:cNvPicPr>
            <a:picLocks noChangeAspect="1"/>
          </p:cNvPicPr>
          <p:nvPr/>
        </p:nvPicPr>
        <p:blipFill>
          <a:blip r:embed="rId2"/>
          <a:stretch>
            <a:fillRect/>
          </a:stretch>
        </p:blipFill>
        <p:spPr>
          <a:xfrm>
            <a:off x="7384322" y="1787043"/>
            <a:ext cx="3801004" cy="3139321"/>
          </a:xfrm>
          <a:prstGeom prst="rect">
            <a:avLst/>
          </a:prstGeom>
        </p:spPr>
      </p:pic>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704197" y="1339939"/>
            <a:ext cx="8370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4"/>
            </a:pPr>
            <a:r>
              <a:rPr lang="en-US" altLang="en-US" sz="2200" dirty="0">
                <a:latin typeface="+mn-lt"/>
              </a:rPr>
              <a:t>In the dialog box that opens, select:</a:t>
            </a:r>
          </a:p>
        </p:txBody>
      </p:sp>
      <p:sp>
        <p:nvSpPr>
          <p:cNvPr id="18" name="Rectangle 12">
            <a:extLst>
              <a:ext uri="{FF2B5EF4-FFF2-40B4-BE49-F238E27FC236}">
                <a16:creationId xmlns:a16="http://schemas.microsoft.com/office/drawing/2014/main" id="{BA76CCC8-F481-4C8D-B2E4-36F930DF23C8}"/>
              </a:ext>
            </a:extLst>
          </p:cNvPr>
          <p:cNvSpPr>
            <a:spLocks noChangeArrowheads="1"/>
          </p:cNvSpPr>
          <p:nvPr/>
        </p:nvSpPr>
        <p:spPr bwMode="auto">
          <a:xfrm>
            <a:off x="708593" y="1787043"/>
            <a:ext cx="6179570" cy="3139321"/>
          </a:xfrm>
          <a:prstGeom prst="rect">
            <a:avLst/>
          </a:prstGeom>
          <a:noFill/>
          <a:ln w="9525">
            <a:noFill/>
            <a:miter lim="800000"/>
            <a:headEnd/>
            <a:tailEnd/>
          </a:ln>
        </p:spPr>
        <p:txBody>
          <a:bodyPr wrap="square">
            <a:spAutoFit/>
          </a:bodyPr>
          <a:lstStyle/>
          <a:p>
            <a:pPr marL="971550" lvl="1" indent="-360000">
              <a:spcAft>
                <a:spcPts val="600"/>
              </a:spcAft>
              <a:buFont typeface="Calibri Light" panose="020F0302020204030204" pitchFamily="34" charset="0"/>
              <a:buAutoNum type="alphaLcPeriod"/>
              <a:defRPr/>
            </a:pPr>
            <a:r>
              <a:rPr lang="en-US" sz="2200" i="1" dirty="0" err="1">
                <a:latin typeface="Calibri" panose="020F0502020204030204" pitchFamily="34" charset="0"/>
                <a:cs typeface="Arial" panose="020B0604020202020204" pitchFamily="34" charset="0"/>
              </a:rPr>
              <a:t>Bgy_Code</a:t>
            </a:r>
            <a:r>
              <a:rPr lang="en-US" sz="2200" dirty="0">
                <a:latin typeface="Calibri" panose="020F0502020204030204" pitchFamily="34" charset="0"/>
                <a:cs typeface="Arial" panose="020B0604020202020204" pitchFamily="34" charset="0"/>
              </a:rPr>
              <a:t> as the field in the layer that the join will be based on (1)</a:t>
            </a:r>
          </a:p>
          <a:p>
            <a:pPr marL="971550" lvl="1" indent="-360000">
              <a:spcAft>
                <a:spcPts val="600"/>
              </a:spcAft>
              <a:buFont typeface="Calibri Light" panose="020F0302020204030204" pitchFamily="34" charset="0"/>
              <a:buAutoNum type="alphaLcPeriod"/>
              <a:defRPr/>
            </a:pPr>
            <a:r>
              <a:rPr lang="en-US" sz="2200" dirty="0">
                <a:latin typeface="Calibri" panose="020F0502020204030204" pitchFamily="34" charset="0"/>
                <a:cs typeface="Arial" panose="020B0604020202020204" pitchFamily="34" charset="0"/>
              </a:rPr>
              <a:t>‘</a:t>
            </a:r>
            <a:r>
              <a:rPr lang="en-US" sz="2200" i="1" dirty="0" err="1">
                <a:latin typeface="Calibri" panose="020F0502020204030204" pitchFamily="34" charset="0"/>
                <a:cs typeface="Arial" panose="020B0604020202020204" pitchFamily="34" charset="0"/>
              </a:rPr>
              <a:t>Tot_Cases_Bgy</a:t>
            </a:r>
            <a:r>
              <a:rPr lang="en-US" sz="2200" i="1" dirty="0">
                <a:latin typeface="Calibri" panose="020F0502020204030204" pitchFamily="34" charset="0"/>
                <a:cs typeface="Arial" panose="020B0604020202020204" pitchFamily="34" charset="0"/>
              </a:rPr>
              <a:t>$</a:t>
            </a:r>
            <a:r>
              <a:rPr lang="en-US" sz="2200" dirty="0">
                <a:latin typeface="Calibri" panose="020F0502020204030204" pitchFamily="34" charset="0"/>
                <a:cs typeface="Arial" panose="020B0604020202020204" pitchFamily="34" charset="0"/>
              </a:rPr>
              <a:t>’</a:t>
            </a:r>
            <a:r>
              <a:rPr lang="en-US" sz="2200" i="1" dirty="0">
                <a:latin typeface="Calibri" panose="020F0502020204030204" pitchFamily="34" charset="0"/>
                <a:cs typeface="Arial" panose="020B0604020202020204" pitchFamily="34" charset="0"/>
              </a:rPr>
              <a:t> </a:t>
            </a:r>
            <a:r>
              <a:rPr lang="en-US" sz="2200" dirty="0">
                <a:latin typeface="Calibri" panose="020F0502020204030204" pitchFamily="34" charset="0"/>
                <a:cs typeface="Arial" panose="020B0604020202020204" pitchFamily="34" charset="0"/>
              </a:rPr>
              <a:t>as the table to join to the layer (2)</a:t>
            </a:r>
          </a:p>
          <a:p>
            <a:pPr marL="971550" lvl="1" indent="-360000">
              <a:spcAft>
                <a:spcPts val="600"/>
              </a:spcAft>
              <a:buFont typeface="Calibri Light" panose="020F0302020204030204" pitchFamily="34" charset="0"/>
              <a:buAutoNum type="alphaLcPeriod"/>
              <a:defRPr/>
            </a:pPr>
            <a:r>
              <a:rPr lang="en-US" sz="2200" i="1" dirty="0">
                <a:latin typeface="Calibri" panose="020F0502020204030204" pitchFamily="34" charset="0"/>
                <a:cs typeface="Arial" panose="020B0604020202020204" pitchFamily="34" charset="0"/>
              </a:rPr>
              <a:t>BGY_CODE </a:t>
            </a:r>
            <a:r>
              <a:rPr lang="en-US" sz="2200" dirty="0">
                <a:latin typeface="Calibri" panose="020F0502020204030204" pitchFamily="34" charset="0"/>
                <a:cs typeface="Arial" panose="020B0604020202020204" pitchFamily="34" charset="0"/>
              </a:rPr>
              <a:t>as the field in the table to base the join on (3)</a:t>
            </a:r>
          </a:p>
          <a:p>
            <a:pPr marL="971550" lvl="1" indent="-360000">
              <a:spcAft>
                <a:spcPts val="600"/>
              </a:spcAft>
              <a:buFont typeface="Calibri Light" panose="020F0302020204030204" pitchFamily="34" charset="0"/>
              <a:buAutoNum type="alphaLcPeriod"/>
              <a:defRPr/>
            </a:pPr>
            <a:r>
              <a:rPr lang="fr-CH" sz="2200" dirty="0" err="1">
                <a:latin typeface="Calibri" panose="020F0502020204030204" pitchFamily="34" charset="0"/>
                <a:cs typeface="Arial" panose="020B0604020202020204" pitchFamily="34" charset="0"/>
              </a:rPr>
              <a:t>Keep</a:t>
            </a:r>
            <a:r>
              <a:rPr lang="fr-CH" sz="2200" dirty="0">
                <a:latin typeface="Calibri" panose="020F0502020204030204" pitchFamily="34" charset="0"/>
                <a:cs typeface="Arial" panose="020B0604020202020204" pitchFamily="34" charset="0"/>
              </a:rPr>
              <a:t> the </a:t>
            </a:r>
            <a:r>
              <a:rPr lang="fr-CH" sz="2200" dirty="0" err="1">
                <a:latin typeface="Calibri" panose="020F0502020204030204" pitchFamily="34" charset="0"/>
                <a:cs typeface="Arial" panose="020B0604020202020204" pitchFamily="34" charset="0"/>
              </a:rPr>
              <a:t>other</a:t>
            </a:r>
            <a:r>
              <a:rPr lang="fr-CH" sz="2200" dirty="0">
                <a:latin typeface="Calibri" panose="020F0502020204030204" pitchFamily="34" charset="0"/>
                <a:cs typeface="Arial" panose="020B0604020202020204" pitchFamily="34" charset="0"/>
              </a:rPr>
              <a:t> default settings.</a:t>
            </a:r>
          </a:p>
          <a:p>
            <a:pPr marL="971550" lvl="1" indent="-360000">
              <a:spcAft>
                <a:spcPts val="600"/>
              </a:spcAft>
              <a:buFont typeface="Calibri Light" panose="020F0302020204030204" pitchFamily="34" charset="0"/>
              <a:buAutoNum type="alphaLcPeriod"/>
              <a:defRPr/>
            </a:pPr>
            <a:r>
              <a:rPr lang="fr-CH" sz="2200" dirty="0">
                <a:latin typeface="Calibri" panose="020F0502020204030204" pitchFamily="34" charset="0"/>
                <a:cs typeface="Arial" panose="020B0604020202020204" pitchFamily="34" charset="0"/>
              </a:rPr>
              <a:t>Click </a:t>
            </a:r>
            <a:r>
              <a:rPr lang="fr-CH" sz="2200" i="1" dirty="0">
                <a:latin typeface="Calibri" panose="020F0502020204030204" pitchFamily="34" charset="0"/>
                <a:cs typeface="Arial" panose="020B0604020202020204" pitchFamily="34" charset="0"/>
              </a:rPr>
              <a:t>OK</a:t>
            </a:r>
            <a:r>
              <a:rPr lang="fr-CH" sz="2200" dirty="0">
                <a:latin typeface="Calibri" panose="020F0502020204030204" pitchFamily="34" charset="0"/>
                <a:cs typeface="Arial" panose="020B0604020202020204" pitchFamily="34" charset="0"/>
              </a:rPr>
              <a:t> </a:t>
            </a:r>
            <a:r>
              <a:rPr lang="fr-CH" sz="2200" dirty="0" err="1">
                <a:latin typeface="Calibri" panose="020F0502020204030204" pitchFamily="34" charset="0"/>
                <a:cs typeface="Arial" panose="020B0604020202020204" pitchFamily="34" charset="0"/>
              </a:rPr>
              <a:t>twice</a:t>
            </a:r>
            <a:r>
              <a:rPr lang="fr-CH" sz="2200" dirty="0">
                <a:latin typeface="Calibri" panose="020F0502020204030204" pitchFamily="34" charset="0"/>
                <a:cs typeface="Arial" panose="020B0604020202020204" pitchFamily="34" charset="0"/>
              </a:rPr>
              <a:t>.</a:t>
            </a:r>
            <a:endParaRPr lang="en-US" sz="2200" dirty="0">
              <a:latin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4650FD80-3BC6-7F18-4322-A08022865D8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Creating geographic data for the map – Part 1</a:t>
            </a:r>
          </a:p>
        </p:txBody>
      </p:sp>
      <p:sp>
        <p:nvSpPr>
          <p:cNvPr id="4" name="Rectangle 12">
            <a:extLst>
              <a:ext uri="{FF2B5EF4-FFF2-40B4-BE49-F238E27FC236}">
                <a16:creationId xmlns:a16="http://schemas.microsoft.com/office/drawing/2014/main" id="{821C4C60-A23B-D7AC-EDBB-DEBE6BB5CB61}"/>
              </a:ext>
            </a:extLst>
          </p:cNvPr>
          <p:cNvSpPr>
            <a:spLocks noChangeArrowheads="1"/>
          </p:cNvSpPr>
          <p:nvPr/>
        </p:nvSpPr>
        <p:spPr bwMode="auto">
          <a:xfrm>
            <a:off x="603215" y="787615"/>
            <a:ext cx="11144563"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 Link with the number of malaria cases aggregated at barangay level</a:t>
            </a:r>
          </a:p>
        </p:txBody>
      </p:sp>
    </p:spTree>
    <p:extLst>
      <p:ext uri="{BB962C8B-B14F-4D97-AF65-F5344CB8AC3E}">
        <p14:creationId xmlns:p14="http://schemas.microsoft.com/office/powerpoint/2010/main" val="246503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18593</TotalTime>
  <Words>3715</Words>
  <Application>Microsoft Office PowerPoint</Application>
  <PresentationFormat>Widescreen</PresentationFormat>
  <Paragraphs>292</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Courier New</vt:lpstr>
      <vt:lpstr>Symbol</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210</cp:revision>
  <dcterms:created xsi:type="dcterms:W3CDTF">2021-09-02T13:03:17Z</dcterms:created>
  <dcterms:modified xsi:type="dcterms:W3CDTF">2024-06-28T07:31:31Z</dcterms:modified>
</cp:coreProperties>
</file>