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20"/>
  </p:notesMasterIdLst>
  <p:sldIdLst>
    <p:sldId id="278" r:id="rId2"/>
    <p:sldId id="2711" r:id="rId3"/>
    <p:sldId id="2705" r:id="rId4"/>
    <p:sldId id="2706" r:id="rId5"/>
    <p:sldId id="2708" r:id="rId6"/>
    <p:sldId id="2712" r:id="rId7"/>
    <p:sldId id="343" r:id="rId8"/>
    <p:sldId id="344" r:id="rId9"/>
    <p:sldId id="345" r:id="rId10"/>
    <p:sldId id="346" r:id="rId11"/>
    <p:sldId id="347" r:id="rId12"/>
    <p:sldId id="349" r:id="rId13"/>
    <p:sldId id="350" r:id="rId14"/>
    <p:sldId id="351" r:id="rId15"/>
    <p:sldId id="352" r:id="rId16"/>
    <p:sldId id="353" r:id="rId17"/>
    <p:sldId id="2709" r:id="rId18"/>
    <p:sldId id="2710"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25" userDrawn="1">
          <p15:clr>
            <a:srgbClr val="A4A3A4"/>
          </p15:clr>
        </p15:guide>
        <p15:guide id="3" orient="horz" pos="799" userDrawn="1">
          <p15:clr>
            <a:srgbClr val="A4A3A4"/>
          </p15:clr>
        </p15:guide>
        <p15:guide id="4" pos="3840" userDrawn="1">
          <p15:clr>
            <a:srgbClr val="A4A3A4"/>
          </p15:clr>
        </p15:guide>
        <p15:guide id="5" orient="horz" pos="686" userDrawn="1">
          <p15:clr>
            <a:srgbClr val="A4A3A4"/>
          </p15:clr>
        </p15:guide>
        <p15:guide id="7" pos="7355" userDrawn="1">
          <p15:clr>
            <a:srgbClr val="A4A3A4"/>
          </p15:clr>
        </p15:guide>
        <p15:guide id="8" orient="horz" pos="1026" userDrawn="1">
          <p15:clr>
            <a:srgbClr val="A4A3A4"/>
          </p15:clr>
        </p15:guide>
        <p15:guide id="9" pos="665" userDrawn="1">
          <p15:clr>
            <a:srgbClr val="A4A3A4"/>
          </p15:clr>
        </p15:guide>
        <p15:guide id="10" pos="4339" userDrawn="1">
          <p15:clr>
            <a:srgbClr val="A4A3A4"/>
          </p15:clr>
        </p15:guide>
        <p15:guide id="11" pos="438" userDrawn="1">
          <p15:clr>
            <a:srgbClr val="A4A3A4"/>
          </p15:clr>
        </p15:guide>
        <p15:guide id="12" orient="horz" pos="261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972812-F09C-3B01-F5BD-CC2DC1A14343}" name="975" initials="" userId="S::37d9f@haenmail.onmicrosoft.com::d146c936-e6ce-4cf1-8ba5-4d0363aafc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CB5"/>
    <a:srgbClr val="253C88"/>
    <a:srgbClr val="002147"/>
    <a:srgbClr val="7F6000"/>
    <a:srgbClr val="FE7F00"/>
    <a:srgbClr val="FF9933"/>
    <a:srgbClr val="3466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8" autoAdjust="0"/>
    <p:restoredTop sz="96247" autoAdjust="0"/>
  </p:normalViewPr>
  <p:slideViewPr>
    <p:cSldViewPr snapToGrid="0">
      <p:cViewPr varScale="1">
        <p:scale>
          <a:sx n="105" d="100"/>
          <a:sy n="105" d="100"/>
        </p:scale>
        <p:origin x="1008" y="96"/>
      </p:cViewPr>
      <p:guideLst>
        <p:guide pos="325"/>
        <p:guide orient="horz" pos="799"/>
        <p:guide pos="3840"/>
        <p:guide orient="horz" pos="686"/>
        <p:guide pos="7355"/>
        <p:guide orient="horz" pos="1026"/>
        <p:guide pos="665"/>
        <p:guide pos="4339"/>
        <p:guide pos="438"/>
        <p:guide orient="horz" pos="2614"/>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81" d="100"/>
          <a:sy n="81" d="100"/>
        </p:scale>
        <p:origin x="389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25442-F05A-4FC3-9A08-3A325D2C6ED9}" type="datetimeFigureOut">
              <a:rPr lang="en-GB" smtClean="0"/>
              <a:t>25/06/2024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482C6-7221-442F-AC9E-4AD7982D5D27}" type="slidenum">
              <a:rPr lang="en-GB" smtClean="0"/>
              <a:t>‹#›</a:t>
            </a:fld>
            <a:endParaRPr lang="en-GB"/>
          </a:p>
        </p:txBody>
      </p:sp>
    </p:spTree>
    <p:extLst>
      <p:ext uri="{BB962C8B-B14F-4D97-AF65-F5344CB8AC3E}">
        <p14:creationId xmlns:p14="http://schemas.microsoft.com/office/powerpoint/2010/main" val="298850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PH" b="1" dirty="0"/>
              <a:t>MODULE 5: CREATING GOOD THEMATIC MAPS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PH" b="1" dirty="0"/>
          </a:p>
          <a:p>
            <a:pPr algn="l"/>
            <a:r>
              <a:rPr lang="en-US" altLang="en-US" sz="1200" b="1" dirty="0">
                <a:latin typeface="+mn-lt"/>
              </a:rPr>
              <a:t>Exercise 5.B: </a:t>
            </a:r>
            <a:r>
              <a:rPr lang="en-PH" altLang="en-US" sz="1200" b="1" dirty="0">
                <a:latin typeface="+mn-lt"/>
              </a:rPr>
              <a:t>Preparing and uploading the geospatial data in the GIS software (QGIS)</a:t>
            </a:r>
            <a:endParaRPr lang="en-US" altLang="en-US" sz="1200" b="1" dirty="0">
              <a:latin typeface="+mn-lt"/>
            </a:endParaRPr>
          </a:p>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a:t>
            </a:fld>
            <a:endParaRPr lang="en-PH" altLang="en-US"/>
          </a:p>
        </p:txBody>
      </p:sp>
    </p:spTree>
    <p:extLst>
      <p:ext uri="{BB962C8B-B14F-4D97-AF65-F5344CB8AC3E}">
        <p14:creationId xmlns:p14="http://schemas.microsoft.com/office/powerpoint/2010/main" val="1259420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Slide Number Placeholder 3">
            <a:extLst>
              <a:ext uri="{FF2B5EF4-FFF2-40B4-BE49-F238E27FC236}">
                <a16:creationId xmlns:a16="http://schemas.microsoft.com/office/drawing/2014/main" id="{51AF5EB1-E23A-6B22-C62A-0521946A5969}"/>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a:solidFill>
                <a:schemeClr val="bg1"/>
              </a:solidFill>
            </a:endParaRPr>
          </a:p>
        </p:txBody>
      </p:sp>
    </p:spTree>
    <p:extLst>
      <p:ext uri="{BB962C8B-B14F-4D97-AF65-F5344CB8AC3E}">
        <p14:creationId xmlns:p14="http://schemas.microsoft.com/office/powerpoint/2010/main" val="1279686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1647FD1D-7045-73AB-CFB0-6D4F3E624127}"/>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a:solidFill>
                <a:schemeClr val="bg1"/>
              </a:solidFill>
            </a:endParaRPr>
          </a:p>
        </p:txBody>
      </p:sp>
    </p:spTree>
    <p:extLst>
      <p:ext uri="{BB962C8B-B14F-4D97-AF65-F5344CB8AC3E}">
        <p14:creationId xmlns:p14="http://schemas.microsoft.com/office/powerpoint/2010/main" val="2511549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65699C52-27B5-482F-D82D-6BB98EFFF169}"/>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a:solidFill>
                <a:schemeClr val="bg1"/>
              </a:solidFill>
            </a:endParaRPr>
          </a:p>
        </p:txBody>
      </p:sp>
    </p:spTree>
    <p:extLst>
      <p:ext uri="{BB962C8B-B14F-4D97-AF65-F5344CB8AC3E}">
        <p14:creationId xmlns:p14="http://schemas.microsoft.com/office/powerpoint/2010/main" val="115054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4430AEC5-3548-4E72-9F65-B464DE7E9DDF}"/>
              </a:ext>
            </a:extLst>
          </p:cNvPr>
          <p:cNvSpPr>
            <a:spLocks noGrp="1"/>
          </p:cNvSpPr>
          <p:nvPr>
            <p:ph type="dt" sz="half" idx="10"/>
          </p:nvPr>
        </p:nvSpPr>
        <p:spPr>
          <a:xfrm>
            <a:off x="838200" y="6356356"/>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EF4B33C8-A600-459B-8D12-DF5499B24A85}"/>
              </a:ext>
            </a:extLst>
          </p:cNvPr>
          <p:cNvSpPr>
            <a:spLocks noGrp="1"/>
          </p:cNvSpPr>
          <p:nvPr>
            <p:ph type="ftr" sz="quarter" idx="11"/>
          </p:nvPr>
        </p:nvSpPr>
        <p:spPr>
          <a:xfrm>
            <a:off x="4145100" y="6447626"/>
            <a:ext cx="4114800" cy="365125"/>
          </a:xfrm>
          <a:prstGeom prst="rect">
            <a:avLst/>
          </a:prstGeom>
        </p:spPr>
        <p:txBody>
          <a:bodyPr/>
          <a:lstStyle/>
          <a:p>
            <a:endParaRPr lang="en-US"/>
          </a:p>
        </p:txBody>
      </p:sp>
      <p:sp>
        <p:nvSpPr>
          <p:cNvPr id="3" name="Slide Number Placeholder 3">
            <a:extLst>
              <a:ext uri="{FF2B5EF4-FFF2-40B4-BE49-F238E27FC236}">
                <a16:creationId xmlns:a16="http://schemas.microsoft.com/office/drawing/2014/main" id="{0A63E171-2F28-9582-078A-A9C6A9CAC2DE}"/>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a:solidFill>
                <a:schemeClr val="bg1"/>
              </a:solidFill>
            </a:endParaRPr>
          </a:p>
        </p:txBody>
      </p:sp>
    </p:spTree>
    <p:extLst>
      <p:ext uri="{BB962C8B-B14F-4D97-AF65-F5344CB8AC3E}">
        <p14:creationId xmlns:p14="http://schemas.microsoft.com/office/powerpoint/2010/main" val="2040310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8_Title and Content" userDrawn="1">
  <p:cSld name="8_Title and Content">
    <p:spTree>
      <p:nvGrpSpPr>
        <p:cNvPr id="1" name="Shape 19"/>
        <p:cNvGrpSpPr/>
        <p:nvPr/>
      </p:nvGrpSpPr>
      <p:grpSpPr>
        <a:xfrm>
          <a:off x="0" y="0"/>
          <a:ext cx="0" cy="0"/>
          <a:chOff x="0" y="0"/>
          <a:chExt cx="0" cy="0"/>
        </a:xfrm>
      </p:grpSpPr>
      <p:sp>
        <p:nvSpPr>
          <p:cNvPr id="2" name="Title 1">
            <a:extLst>
              <a:ext uri="{FF2B5EF4-FFF2-40B4-BE49-F238E27FC236}">
                <a16:creationId xmlns:a16="http://schemas.microsoft.com/office/drawing/2014/main" id="{AB1E85C8-4883-40CF-1F67-7F17F0584794}"/>
              </a:ext>
            </a:extLst>
          </p:cNvPr>
          <p:cNvSpPr txBox="1">
            <a:spLocks/>
          </p:cNvSpPr>
          <p:nvPr userDrawn="1"/>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endParaRPr lang="en-PH" altLang="en-US" dirty="0"/>
          </a:p>
        </p:txBody>
      </p:sp>
      <p:sp>
        <p:nvSpPr>
          <p:cNvPr id="4" name="Slide Number Placeholder 3">
            <a:extLst>
              <a:ext uri="{FF2B5EF4-FFF2-40B4-BE49-F238E27FC236}">
                <a16:creationId xmlns:a16="http://schemas.microsoft.com/office/drawing/2014/main" id="{141B61AA-7583-B78A-B365-4C7BCBE95FB8}"/>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a:solidFill>
                <a:schemeClr val="bg1"/>
              </a:solidFill>
            </a:endParaRPr>
          </a:p>
        </p:txBody>
      </p:sp>
    </p:spTree>
    <p:extLst>
      <p:ext uri="{BB962C8B-B14F-4D97-AF65-F5344CB8AC3E}">
        <p14:creationId xmlns:p14="http://schemas.microsoft.com/office/powerpoint/2010/main" val="603252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6" name="Rectangle 15"/>
          <p:cNvSpPr/>
          <p:nvPr userDrawn="1"/>
        </p:nvSpPr>
        <p:spPr bwMode="auto">
          <a:xfrm>
            <a:off x="0" y="1"/>
            <a:ext cx="12192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sz="1800">
              <a:solidFill>
                <a:srgbClr val="FFFFFF"/>
              </a:solidFill>
              <a:cs typeface="Arial" charset="0"/>
            </a:endParaRPr>
          </a:p>
        </p:txBody>
      </p:sp>
      <p:sp>
        <p:nvSpPr>
          <p:cNvPr id="17" name="TextBox 4"/>
          <p:cNvSpPr txBox="1">
            <a:spLocks noChangeArrowheads="1"/>
          </p:cNvSpPr>
          <p:nvPr userDrawn="1"/>
        </p:nvSpPr>
        <p:spPr bwMode="auto">
          <a:xfrm>
            <a:off x="425781" y="116633"/>
            <a:ext cx="11430859" cy="769441"/>
          </a:xfrm>
          <a:prstGeom prst="rect">
            <a:avLst/>
          </a:prstGeom>
          <a:noFill/>
          <a:ln w="9525">
            <a:noFill/>
            <a:miter lim="800000"/>
            <a:headEnd/>
            <a:tailEnd/>
          </a:ln>
        </p:spPr>
        <p:txBody>
          <a:bodyPr wrap="square">
            <a:spAutoFit/>
          </a:bodyPr>
          <a:lstStyle/>
          <a:p>
            <a:r>
              <a:rPr lang="en-US" altLang="en-US" sz="2400" b="1" dirty="0">
                <a:solidFill>
                  <a:schemeClr val="bg1"/>
                </a:solidFill>
                <a:latin typeface="+mn-lt"/>
              </a:rPr>
              <a:t>HIS GEO-ENABLING</a:t>
            </a:r>
          </a:p>
          <a:p>
            <a:r>
              <a:rPr lang="fr-CH" altLang="en-US" sz="2000" dirty="0">
                <a:solidFill>
                  <a:schemeClr val="bg1"/>
                </a:solidFill>
                <a:latin typeface="+mn-lt"/>
              </a:rPr>
              <a:t>A COURSE ON GEOSPATIAL DATA AND TECHNOLOGIES FOR PUBLIC HEALTH</a:t>
            </a:r>
            <a:endParaRPr lang="en-US" altLang="en-US" sz="2400" dirty="0">
              <a:solidFill>
                <a:schemeClr val="bg1"/>
              </a:solidFill>
              <a:latin typeface="+mn-lt"/>
            </a:endParaRPr>
          </a:p>
        </p:txBody>
      </p:sp>
      <p:sp>
        <p:nvSpPr>
          <p:cNvPr id="18" name="Rectangle 17"/>
          <p:cNvSpPr/>
          <p:nvPr userDrawn="1"/>
        </p:nvSpPr>
        <p:spPr bwMode="auto">
          <a:xfrm>
            <a:off x="0" y="981074"/>
            <a:ext cx="12192000" cy="5366459"/>
          </a:xfrm>
          <a:prstGeom prst="rect">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sz="1800">
              <a:solidFill>
                <a:srgbClr val="FFFFFF"/>
              </a:solidFill>
              <a:cs typeface="Arial" charset="0"/>
            </a:endParaRPr>
          </a:p>
        </p:txBody>
      </p:sp>
      <p:sp>
        <p:nvSpPr>
          <p:cNvPr id="2" name="TextBox 5">
            <a:extLst>
              <a:ext uri="{FF2B5EF4-FFF2-40B4-BE49-F238E27FC236}">
                <a16:creationId xmlns:a16="http://schemas.microsoft.com/office/drawing/2014/main" id="{1D130FD0-6039-D2AD-98D9-E8FDC0118C44}"/>
              </a:ext>
            </a:extLst>
          </p:cNvPr>
          <p:cNvSpPr txBox="1">
            <a:spLocks noChangeArrowheads="1"/>
          </p:cNvSpPr>
          <p:nvPr userDrawn="1"/>
        </p:nvSpPr>
        <p:spPr bwMode="auto">
          <a:xfrm>
            <a:off x="734483" y="2067515"/>
            <a:ext cx="107230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en-US" sz="3600" b="1" dirty="0">
                <a:solidFill>
                  <a:schemeClr val="tx1"/>
                </a:solidFill>
                <a:latin typeface="+mn-lt"/>
                <a:ea typeface="Century Gothic" charset="0"/>
                <a:cs typeface="Century Gothic" charset="0"/>
              </a:rPr>
              <a:t>MODULE 5:</a:t>
            </a:r>
          </a:p>
          <a:p>
            <a:pPr algn="ctr"/>
            <a:r>
              <a:rPr lang="en-US" altLang="en-US" sz="3600" dirty="0">
                <a:solidFill>
                  <a:schemeClr val="tx1"/>
                </a:solidFill>
                <a:latin typeface="+mn-lt"/>
                <a:ea typeface="Century Gothic" charset="0"/>
                <a:cs typeface="Century Gothic" charset="0"/>
              </a:rPr>
              <a:t>Creating good thematic maps</a:t>
            </a:r>
          </a:p>
        </p:txBody>
      </p:sp>
    </p:spTree>
    <p:extLst>
      <p:ext uri="{BB962C8B-B14F-4D97-AF65-F5344CB8AC3E}">
        <p14:creationId xmlns:p14="http://schemas.microsoft.com/office/powerpoint/2010/main" val="2932726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E65E99BB-7F46-2641-B461-ED6817B50A40}"/>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a:solidFill>
                <a:schemeClr val="bg1"/>
              </a:solidFill>
            </a:endParaRPr>
          </a:p>
        </p:txBody>
      </p:sp>
    </p:spTree>
    <p:extLst>
      <p:ext uri="{BB962C8B-B14F-4D97-AF65-F5344CB8AC3E}">
        <p14:creationId xmlns:p14="http://schemas.microsoft.com/office/powerpoint/2010/main" val="421387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9248D038-1B26-A3F0-766E-E973417E3886}"/>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a:solidFill>
                <a:schemeClr val="bg1"/>
              </a:solidFill>
            </a:endParaRPr>
          </a:p>
        </p:txBody>
      </p:sp>
    </p:spTree>
    <p:extLst>
      <p:ext uri="{BB962C8B-B14F-4D97-AF65-F5344CB8AC3E}">
        <p14:creationId xmlns:p14="http://schemas.microsoft.com/office/powerpoint/2010/main" val="3868435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6"/>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8" name="Slide Number Placeholder 3">
            <a:extLst>
              <a:ext uri="{FF2B5EF4-FFF2-40B4-BE49-F238E27FC236}">
                <a16:creationId xmlns:a16="http://schemas.microsoft.com/office/drawing/2014/main" id="{39BD85D6-65F8-9CA2-382B-E02EF189C161}"/>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a:solidFill>
                <a:schemeClr val="bg1"/>
              </a:solidFill>
            </a:endParaRPr>
          </a:p>
        </p:txBody>
      </p:sp>
    </p:spTree>
    <p:extLst>
      <p:ext uri="{BB962C8B-B14F-4D97-AF65-F5344CB8AC3E}">
        <p14:creationId xmlns:p14="http://schemas.microsoft.com/office/powerpoint/2010/main" val="137678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6"/>
            <a:ext cx="2743200" cy="365125"/>
          </a:xfrm>
          <a:prstGeom prst="rect">
            <a:avLst/>
          </a:prstGeom>
        </p:spPr>
        <p:txBody>
          <a:bodyPr/>
          <a:lstStyle/>
          <a:p>
            <a:endParaRPr lang="en-US"/>
          </a:p>
        </p:txBody>
      </p:sp>
      <p:sp>
        <p:nvSpPr>
          <p:cNvPr id="8" name="Footer Placeholder 7"/>
          <p:cNvSpPr>
            <a:spLocks noGrp="1"/>
          </p:cNvSpPr>
          <p:nvPr>
            <p:ph type="ftr" sz="quarter" idx="11"/>
          </p:nvPr>
        </p:nvSpPr>
        <p:spPr>
          <a:xfrm>
            <a:off x="4038600" y="6356356"/>
            <a:ext cx="4114800" cy="365125"/>
          </a:xfrm>
          <a:prstGeom prst="rect">
            <a:avLst/>
          </a:prstGeom>
        </p:spPr>
        <p:txBody>
          <a:bodyPr/>
          <a:lstStyle/>
          <a:p>
            <a:endParaRPr lang="en-US"/>
          </a:p>
        </p:txBody>
      </p:sp>
      <p:sp>
        <p:nvSpPr>
          <p:cNvPr id="10" name="Slide Number Placeholder 3">
            <a:extLst>
              <a:ext uri="{FF2B5EF4-FFF2-40B4-BE49-F238E27FC236}">
                <a16:creationId xmlns:a16="http://schemas.microsoft.com/office/drawing/2014/main" id="{EBE4A881-D9DC-82F7-AA60-40C9D633600D}"/>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a:solidFill>
                <a:schemeClr val="bg1"/>
              </a:solidFill>
            </a:endParaRPr>
          </a:p>
        </p:txBody>
      </p:sp>
    </p:spTree>
    <p:extLst>
      <p:ext uri="{BB962C8B-B14F-4D97-AF65-F5344CB8AC3E}">
        <p14:creationId xmlns:p14="http://schemas.microsoft.com/office/powerpoint/2010/main" val="689899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6"/>
            <a:ext cx="2743200"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6"/>
            <a:ext cx="4114800" cy="365125"/>
          </a:xfrm>
          <a:prstGeom prst="rect">
            <a:avLst/>
          </a:prstGeom>
        </p:spPr>
        <p:txBody>
          <a:bodyPr/>
          <a:lstStyle/>
          <a:p>
            <a:endParaRPr lang="en-US"/>
          </a:p>
        </p:txBody>
      </p:sp>
      <p:sp>
        <p:nvSpPr>
          <p:cNvPr id="6" name="Slide Number Placeholder 3">
            <a:extLst>
              <a:ext uri="{FF2B5EF4-FFF2-40B4-BE49-F238E27FC236}">
                <a16:creationId xmlns:a16="http://schemas.microsoft.com/office/drawing/2014/main" id="{D414E613-E4A1-A404-4DBB-51A6BAF3A579}"/>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a:solidFill>
                <a:schemeClr val="bg1"/>
              </a:solidFill>
            </a:endParaRPr>
          </a:p>
        </p:txBody>
      </p:sp>
    </p:spTree>
    <p:extLst>
      <p:ext uri="{BB962C8B-B14F-4D97-AF65-F5344CB8AC3E}">
        <p14:creationId xmlns:p14="http://schemas.microsoft.com/office/powerpoint/2010/main" val="406530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6"/>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6"/>
            <a:ext cx="4114800" cy="365125"/>
          </a:xfrm>
          <a:prstGeom prst="rect">
            <a:avLst/>
          </a:prstGeom>
        </p:spPr>
        <p:txBody>
          <a:bodyPr/>
          <a:lstStyle/>
          <a:p>
            <a:endParaRPr lang="en-US"/>
          </a:p>
        </p:txBody>
      </p:sp>
      <p:sp>
        <p:nvSpPr>
          <p:cNvPr id="5" name="Slide Number Placeholder 3">
            <a:extLst>
              <a:ext uri="{FF2B5EF4-FFF2-40B4-BE49-F238E27FC236}">
                <a16:creationId xmlns:a16="http://schemas.microsoft.com/office/drawing/2014/main" id="{83263BC1-8AB5-A873-5F98-851B1F3EE9C2}"/>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a:solidFill>
                <a:schemeClr val="bg1"/>
              </a:solidFill>
            </a:endParaRPr>
          </a:p>
        </p:txBody>
      </p:sp>
    </p:spTree>
    <p:extLst>
      <p:ext uri="{BB962C8B-B14F-4D97-AF65-F5344CB8AC3E}">
        <p14:creationId xmlns:p14="http://schemas.microsoft.com/office/powerpoint/2010/main" val="4061835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8" name="Slide Number Placeholder 3">
            <a:extLst>
              <a:ext uri="{FF2B5EF4-FFF2-40B4-BE49-F238E27FC236}">
                <a16:creationId xmlns:a16="http://schemas.microsoft.com/office/drawing/2014/main" id="{F2A078EB-F4B3-CE18-55B2-B8C180E4A6AA}"/>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a:solidFill>
                <a:schemeClr val="bg1"/>
              </a:solidFill>
            </a:endParaRPr>
          </a:p>
        </p:txBody>
      </p:sp>
    </p:spTree>
    <p:extLst>
      <p:ext uri="{BB962C8B-B14F-4D97-AF65-F5344CB8AC3E}">
        <p14:creationId xmlns:p14="http://schemas.microsoft.com/office/powerpoint/2010/main" val="551564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8" name="Slide Number Placeholder 3">
            <a:extLst>
              <a:ext uri="{FF2B5EF4-FFF2-40B4-BE49-F238E27FC236}">
                <a16:creationId xmlns:a16="http://schemas.microsoft.com/office/drawing/2014/main" id="{48FCFA4E-AF02-C1CA-7AB1-929DAB0AA56C}"/>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a:solidFill>
                <a:schemeClr val="bg1"/>
              </a:solidFill>
            </a:endParaRPr>
          </a:p>
        </p:txBody>
      </p:sp>
    </p:spTree>
    <p:extLst>
      <p:ext uri="{BB962C8B-B14F-4D97-AF65-F5344CB8AC3E}">
        <p14:creationId xmlns:p14="http://schemas.microsoft.com/office/powerpoint/2010/main" val="3506250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image" Target="../media/image6.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354001"/>
            <a:ext cx="12192000" cy="503999"/>
          </a:xfrm>
          <a:prstGeom prst="rect">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oogle Shape;14;p25">
            <a:extLst>
              <a:ext uri="{FF2B5EF4-FFF2-40B4-BE49-F238E27FC236}">
                <a16:creationId xmlns:a16="http://schemas.microsoft.com/office/drawing/2014/main" id="{7FBDE19F-2291-D6B5-63B9-554F43A92BD4}"/>
              </a:ext>
            </a:extLst>
          </p:cNvPr>
          <p:cNvGrpSpPr/>
          <p:nvPr userDrawn="1"/>
        </p:nvGrpSpPr>
        <p:grpSpPr>
          <a:xfrm>
            <a:off x="3271168" y="6388135"/>
            <a:ext cx="5652303" cy="440669"/>
            <a:chOff x="3355147" y="6388135"/>
            <a:chExt cx="5652303" cy="440669"/>
          </a:xfrm>
        </p:grpSpPr>
        <p:pic>
          <p:nvPicPr>
            <p:cNvPr id="5" name="Google Shape;15;p25">
              <a:extLst>
                <a:ext uri="{FF2B5EF4-FFF2-40B4-BE49-F238E27FC236}">
                  <a16:creationId xmlns:a16="http://schemas.microsoft.com/office/drawing/2014/main" id="{855847C3-D485-4B57-70DB-642070447158}"/>
                </a:ext>
              </a:extLst>
            </p:cNvPr>
            <p:cNvPicPr preferRelativeResize="0"/>
            <p:nvPr/>
          </p:nvPicPr>
          <p:blipFill rotWithShape="1">
            <a:blip r:embed="rId16">
              <a:alphaModFix/>
            </a:blip>
            <a:srcRect/>
            <a:stretch/>
          </p:blipFill>
          <p:spPr>
            <a:xfrm>
              <a:off x="4640311" y="6388135"/>
              <a:ext cx="1315116" cy="438912"/>
            </a:xfrm>
            <a:prstGeom prst="rect">
              <a:avLst/>
            </a:prstGeom>
            <a:noFill/>
            <a:ln>
              <a:noFill/>
            </a:ln>
          </p:spPr>
        </p:pic>
        <p:pic>
          <p:nvPicPr>
            <p:cNvPr id="7" name="Google Shape;16;p25">
              <a:extLst>
                <a:ext uri="{FF2B5EF4-FFF2-40B4-BE49-F238E27FC236}">
                  <a16:creationId xmlns:a16="http://schemas.microsoft.com/office/drawing/2014/main" id="{F3675091-E4D7-945A-03B2-F794D64B612A}"/>
                </a:ext>
              </a:extLst>
            </p:cNvPr>
            <p:cNvPicPr preferRelativeResize="0"/>
            <p:nvPr/>
          </p:nvPicPr>
          <p:blipFill rotWithShape="1">
            <a:blip r:embed="rId17">
              <a:alphaModFix/>
            </a:blip>
            <a:srcRect/>
            <a:stretch/>
          </p:blipFill>
          <p:spPr>
            <a:xfrm>
              <a:off x="3355147" y="6388137"/>
              <a:ext cx="1145263" cy="440667"/>
            </a:xfrm>
            <a:prstGeom prst="rect">
              <a:avLst/>
            </a:prstGeom>
            <a:noFill/>
            <a:ln>
              <a:noFill/>
            </a:ln>
          </p:spPr>
        </p:pic>
        <p:sp>
          <p:nvSpPr>
            <p:cNvPr id="9" name="Google Shape;17;p25">
              <a:extLst>
                <a:ext uri="{FF2B5EF4-FFF2-40B4-BE49-F238E27FC236}">
                  <a16:creationId xmlns:a16="http://schemas.microsoft.com/office/drawing/2014/main" id="{90F29BFA-1BCA-82F5-38CE-7DAD149155A6}"/>
                </a:ext>
              </a:extLst>
            </p:cNvPr>
            <p:cNvSpPr/>
            <p:nvPr/>
          </p:nvSpPr>
          <p:spPr>
            <a:xfrm>
              <a:off x="6274178" y="6419850"/>
              <a:ext cx="359569" cy="3762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 name="Google Shape;18;p25">
              <a:extLst>
                <a:ext uri="{FF2B5EF4-FFF2-40B4-BE49-F238E27FC236}">
                  <a16:creationId xmlns:a16="http://schemas.microsoft.com/office/drawing/2014/main" id="{9CF2772B-D835-6BD9-7175-19C8544C7640}"/>
                </a:ext>
              </a:extLst>
            </p:cNvPr>
            <p:cNvPicPr preferRelativeResize="0"/>
            <p:nvPr/>
          </p:nvPicPr>
          <p:blipFill rotWithShape="1">
            <a:blip r:embed="rId18">
              <a:alphaModFix/>
            </a:blip>
            <a:srcRect/>
            <a:stretch/>
          </p:blipFill>
          <p:spPr>
            <a:xfrm>
              <a:off x="6218208" y="6388135"/>
              <a:ext cx="438912" cy="438912"/>
            </a:xfrm>
            <a:prstGeom prst="rect">
              <a:avLst/>
            </a:prstGeom>
            <a:noFill/>
            <a:ln>
              <a:noFill/>
            </a:ln>
          </p:spPr>
        </p:pic>
        <p:pic>
          <p:nvPicPr>
            <p:cNvPr id="11" name="Google Shape;19;p25">
              <a:extLst>
                <a:ext uri="{FF2B5EF4-FFF2-40B4-BE49-F238E27FC236}">
                  <a16:creationId xmlns:a16="http://schemas.microsoft.com/office/drawing/2014/main" id="{CE1D9CF4-E50D-7BE5-450A-25D457E77A03}"/>
                </a:ext>
              </a:extLst>
            </p:cNvPr>
            <p:cNvPicPr preferRelativeResize="0"/>
            <p:nvPr/>
          </p:nvPicPr>
          <p:blipFill rotWithShape="1">
            <a:blip r:embed="rId19">
              <a:alphaModFix/>
            </a:blip>
            <a:srcRect/>
            <a:stretch/>
          </p:blipFill>
          <p:spPr>
            <a:xfrm>
              <a:off x="6780564" y="6388135"/>
              <a:ext cx="438912" cy="438912"/>
            </a:xfrm>
            <a:prstGeom prst="rect">
              <a:avLst/>
            </a:prstGeom>
            <a:noFill/>
            <a:ln>
              <a:noFill/>
            </a:ln>
          </p:spPr>
        </p:pic>
        <p:pic>
          <p:nvPicPr>
            <p:cNvPr id="12" name="Google Shape;20;p25">
              <a:extLst>
                <a:ext uri="{FF2B5EF4-FFF2-40B4-BE49-F238E27FC236}">
                  <a16:creationId xmlns:a16="http://schemas.microsoft.com/office/drawing/2014/main" id="{F10CAD31-C71E-6931-5E5D-B5859BBB12D8}"/>
                </a:ext>
              </a:extLst>
            </p:cNvPr>
            <p:cNvPicPr preferRelativeResize="0"/>
            <p:nvPr/>
          </p:nvPicPr>
          <p:blipFill rotWithShape="1">
            <a:blip r:embed="rId20">
              <a:alphaModFix/>
            </a:blip>
            <a:srcRect/>
            <a:stretch/>
          </p:blipFill>
          <p:spPr>
            <a:xfrm>
              <a:off x="7314345" y="6388135"/>
              <a:ext cx="438912" cy="438912"/>
            </a:xfrm>
            <a:prstGeom prst="rect">
              <a:avLst/>
            </a:prstGeom>
            <a:noFill/>
            <a:ln>
              <a:noFill/>
            </a:ln>
          </p:spPr>
        </p:pic>
        <p:pic>
          <p:nvPicPr>
            <p:cNvPr id="13" name="Google Shape;21;p25">
              <a:extLst>
                <a:ext uri="{FF2B5EF4-FFF2-40B4-BE49-F238E27FC236}">
                  <a16:creationId xmlns:a16="http://schemas.microsoft.com/office/drawing/2014/main" id="{2EA9C715-9F29-23CB-F180-1F309395E6C5}"/>
                </a:ext>
              </a:extLst>
            </p:cNvPr>
            <p:cNvPicPr preferRelativeResize="0"/>
            <p:nvPr/>
          </p:nvPicPr>
          <p:blipFill rotWithShape="1">
            <a:blip r:embed="rId21">
              <a:alphaModFix/>
            </a:blip>
            <a:srcRect l="54857" t="50670" r="16315" b="29323"/>
            <a:stretch/>
          </p:blipFill>
          <p:spPr>
            <a:xfrm>
              <a:off x="7861628" y="6389638"/>
              <a:ext cx="1145822" cy="437409"/>
            </a:xfrm>
            <a:prstGeom prst="rect">
              <a:avLst/>
            </a:prstGeom>
            <a:noFill/>
            <a:ln>
              <a:noFill/>
            </a:ln>
          </p:spPr>
        </p:pic>
      </p:grpSp>
    </p:spTree>
    <p:extLst>
      <p:ext uri="{BB962C8B-B14F-4D97-AF65-F5344CB8AC3E}">
        <p14:creationId xmlns:p14="http://schemas.microsoft.com/office/powerpoint/2010/main" val="41899112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 id="2147483687" r:id="rId1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hyperlink" Target="https://healthgeolab.net/HIS_GEO-ENABLING_COURSE/MODULE_5/EXERCISE_5_B_180624.zip"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3420888" y="1"/>
            <a:ext cx="648072" cy="692696"/>
          </a:xfrm>
          <a:prstGeom prst="rect">
            <a:avLst/>
          </a:prstGeom>
          <a:solidFill>
            <a:srgbClr val="2384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26" name="Rectangle 25"/>
          <p:cNvSpPr/>
          <p:nvPr/>
        </p:nvSpPr>
        <p:spPr bwMode="auto">
          <a:xfrm>
            <a:off x="-2628800" y="0"/>
            <a:ext cx="648072" cy="692696"/>
          </a:xfrm>
          <a:prstGeom prst="rect">
            <a:avLst/>
          </a:prstGeom>
          <a:solidFill>
            <a:srgbClr val="253C8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28" name="Rectangle 27"/>
          <p:cNvSpPr/>
          <p:nvPr/>
        </p:nvSpPr>
        <p:spPr bwMode="auto">
          <a:xfrm>
            <a:off x="-3433588" y="892175"/>
            <a:ext cx="648072" cy="692696"/>
          </a:xfrm>
          <a:prstGeom prst="rect">
            <a:avLst/>
          </a:prstGeom>
          <a:solidFill>
            <a:srgbClr val="001C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29" name="Rectangle 28"/>
          <p:cNvSpPr/>
          <p:nvPr/>
        </p:nvSpPr>
        <p:spPr bwMode="auto">
          <a:xfrm>
            <a:off x="-2654200" y="896020"/>
            <a:ext cx="648072" cy="692696"/>
          </a:xfrm>
          <a:prstGeom prst="rect">
            <a:avLst/>
          </a:prstGeom>
          <a:solidFill>
            <a:srgbClr val="1B316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31" name="Rectangle 30"/>
          <p:cNvSpPr/>
          <p:nvPr/>
        </p:nvSpPr>
        <p:spPr bwMode="auto">
          <a:xfrm>
            <a:off x="-3454796" y="1700808"/>
            <a:ext cx="648072" cy="692696"/>
          </a:xfrm>
          <a:prstGeom prst="rect">
            <a:avLst/>
          </a:prstGeom>
          <a:solidFill>
            <a:srgbClr val="3398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32" name="Rectangle 31"/>
          <p:cNvSpPr/>
          <p:nvPr/>
        </p:nvSpPr>
        <p:spPr bwMode="auto">
          <a:xfrm>
            <a:off x="-2666900" y="1700808"/>
            <a:ext cx="648072" cy="692696"/>
          </a:xfrm>
          <a:prstGeom prst="rect">
            <a:avLst/>
          </a:prstGeom>
          <a:solidFill>
            <a:srgbClr val="315A7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34" name="Rectangle 33"/>
          <p:cNvSpPr/>
          <p:nvPr/>
        </p:nvSpPr>
        <p:spPr bwMode="auto">
          <a:xfrm>
            <a:off x="-3467496" y="2492896"/>
            <a:ext cx="648072" cy="6926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40" name="Rectangle 39"/>
          <p:cNvSpPr/>
          <p:nvPr/>
        </p:nvSpPr>
        <p:spPr bwMode="auto">
          <a:xfrm>
            <a:off x="-3467496" y="3420917"/>
            <a:ext cx="648072" cy="692696"/>
          </a:xfrm>
          <a:prstGeom prst="rect">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41" name="Rectangle 40"/>
          <p:cNvSpPr/>
          <p:nvPr/>
        </p:nvSpPr>
        <p:spPr bwMode="auto">
          <a:xfrm>
            <a:off x="-2654200" y="2546363"/>
            <a:ext cx="648072" cy="692696"/>
          </a:xfrm>
          <a:prstGeom prst="rect">
            <a:avLst/>
          </a:prstGeom>
          <a:solidFill>
            <a:srgbClr val="3398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46" name="TextBox 6"/>
          <p:cNvSpPr txBox="1">
            <a:spLocks noChangeArrowheads="1"/>
          </p:cNvSpPr>
          <p:nvPr/>
        </p:nvSpPr>
        <p:spPr bwMode="auto">
          <a:xfrm>
            <a:off x="2074069" y="3731813"/>
            <a:ext cx="804386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en-US" sz="3200" dirty="0">
                <a:latin typeface="+mn-lt"/>
              </a:rPr>
              <a:t>Exercise 5.B: </a:t>
            </a:r>
            <a:r>
              <a:rPr lang="en-PH" altLang="en-US" sz="3200" dirty="0">
                <a:latin typeface="+mn-lt"/>
              </a:rPr>
              <a:t>Preparing and uploading the geospatial data in the GIS software (QGIS)</a:t>
            </a:r>
            <a:endParaRPr lang="en-US" altLang="en-US" sz="3200" dirty="0">
              <a:latin typeface="+mn-lt"/>
            </a:endParaRPr>
          </a:p>
          <a:p>
            <a:pPr algn="ctr"/>
            <a:endParaRPr lang="en-US" altLang="en-US" sz="3200" dirty="0">
              <a:latin typeface="+mn-lt"/>
              <a:ea typeface="Century Gothic" charset="0"/>
              <a:cs typeface="Century Gothic"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1FFFDC7A-2C38-43FF-BBB2-A43B92360A00}"/>
              </a:ext>
            </a:extLst>
          </p:cNvPr>
          <p:cNvSpPr>
            <a:spLocks noChangeArrowheads="1"/>
          </p:cNvSpPr>
          <p:nvPr/>
        </p:nvSpPr>
        <p:spPr bwMode="auto">
          <a:xfrm>
            <a:off x="698950" y="1358511"/>
            <a:ext cx="10938201"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indent="-360000" eaLnBrk="0" fontAlgn="base" hangingPunct="0">
              <a:lnSpc>
                <a:spcPct val="90000"/>
              </a:lnSpc>
              <a:spcAft>
                <a:spcPts val="1200"/>
              </a:spcAft>
              <a:buFont typeface="Arial" charset="0"/>
              <a:buAutoNum type="arabicPeriod"/>
              <a:defRPr/>
            </a:pPr>
            <a:r>
              <a:rPr lang="en-GB" altLang="en-US" sz="2200" dirty="0">
                <a:latin typeface="+mn-lt"/>
                <a:cs typeface="+mn-cs"/>
              </a:rPr>
              <a:t>In the Browser Panel, expand </a:t>
            </a:r>
            <a:r>
              <a:rPr lang="en-GB" altLang="en-US" sz="2200" i="1" dirty="0">
                <a:latin typeface="+mn-lt"/>
                <a:cs typeface="+mn-cs"/>
              </a:rPr>
              <a:t>XYZ Tiles</a:t>
            </a:r>
            <a:r>
              <a:rPr lang="en-GB" altLang="en-US" sz="2200" dirty="0">
                <a:latin typeface="+mn-lt"/>
                <a:cs typeface="+mn-cs"/>
              </a:rPr>
              <a:t>. A </a:t>
            </a:r>
            <a:r>
              <a:rPr lang="en-GB" altLang="en-US" sz="2200" i="1" dirty="0">
                <a:latin typeface="+mn-lt"/>
                <a:cs typeface="+mn-cs"/>
              </a:rPr>
              <a:t>Bing satellite image </a:t>
            </a:r>
            <a:r>
              <a:rPr lang="en-GB" altLang="en-US" sz="2200" dirty="0">
                <a:latin typeface="+mn-lt"/>
                <a:cs typeface="+mn-cs"/>
              </a:rPr>
              <a:t>layer should already be there.</a:t>
            </a:r>
            <a:endParaRPr lang="fr-CH" altLang="en-US" sz="2200" i="1" dirty="0"/>
          </a:p>
        </p:txBody>
      </p:sp>
      <p:sp>
        <p:nvSpPr>
          <p:cNvPr id="8" name="Rectangle 3">
            <a:extLst>
              <a:ext uri="{FF2B5EF4-FFF2-40B4-BE49-F238E27FC236}">
                <a16:creationId xmlns:a16="http://schemas.microsoft.com/office/drawing/2014/main" id="{8AF6E906-8384-4DE3-BED3-FDA75F612B52}"/>
              </a:ext>
            </a:extLst>
          </p:cNvPr>
          <p:cNvSpPr>
            <a:spLocks noChangeArrowheads="1"/>
          </p:cNvSpPr>
          <p:nvPr/>
        </p:nvSpPr>
        <p:spPr bwMode="auto">
          <a:xfrm>
            <a:off x="1369930" y="5876023"/>
            <a:ext cx="7253844"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200" dirty="0">
                <a:cs typeface="Arial" charset="0"/>
              </a:rPr>
              <a:t>The satellite images should appear in the map canvas</a:t>
            </a:r>
          </a:p>
        </p:txBody>
      </p:sp>
      <p:sp>
        <p:nvSpPr>
          <p:cNvPr id="11" name="Rectangle 3">
            <a:extLst>
              <a:ext uri="{FF2B5EF4-FFF2-40B4-BE49-F238E27FC236}">
                <a16:creationId xmlns:a16="http://schemas.microsoft.com/office/drawing/2014/main" id="{E149A81A-C32D-4571-AC61-B692D3ADEE8F}"/>
              </a:ext>
            </a:extLst>
          </p:cNvPr>
          <p:cNvSpPr>
            <a:spLocks noChangeArrowheads="1"/>
          </p:cNvSpPr>
          <p:nvPr/>
        </p:nvSpPr>
        <p:spPr bwMode="auto">
          <a:xfrm>
            <a:off x="8768790" y="5939643"/>
            <a:ext cx="2555875"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solidFill>
                  <a:srgbClr val="FF0000"/>
                </a:solidFill>
                <a:cs typeface="Arial" charset="0"/>
              </a:rPr>
              <a:t>Save the project! </a:t>
            </a:r>
          </a:p>
        </p:txBody>
      </p:sp>
      <p:sp>
        <p:nvSpPr>
          <p:cNvPr id="6" name="Title 1">
            <a:extLst>
              <a:ext uri="{FF2B5EF4-FFF2-40B4-BE49-F238E27FC236}">
                <a16:creationId xmlns:a16="http://schemas.microsoft.com/office/drawing/2014/main" id="{2B2ECB62-3BF6-42ED-C426-55EAFFDE18BE}"/>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GB" altLang="en-US" dirty="0"/>
              <a:t>Exercise 5.B – Part 1</a:t>
            </a:r>
            <a:endParaRPr lang="en-PH" altLang="en-US" dirty="0"/>
          </a:p>
        </p:txBody>
      </p:sp>
      <p:sp>
        <p:nvSpPr>
          <p:cNvPr id="9" name="Rectangle 12">
            <a:extLst>
              <a:ext uri="{FF2B5EF4-FFF2-40B4-BE49-F238E27FC236}">
                <a16:creationId xmlns:a16="http://schemas.microsoft.com/office/drawing/2014/main" id="{B1848D26-DBA2-B24F-0375-C137E58BAFF9}"/>
              </a:ext>
            </a:extLst>
          </p:cNvPr>
          <p:cNvSpPr>
            <a:spLocks noChangeArrowheads="1"/>
          </p:cNvSpPr>
          <p:nvPr/>
        </p:nvSpPr>
        <p:spPr bwMode="auto">
          <a:xfrm>
            <a:off x="590255" y="743659"/>
            <a:ext cx="11151160"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200" b="1" u="sng" dirty="0"/>
              <a:t>Barangay boundaries shapefile – Consistency with the satellite image used as ground reference</a:t>
            </a:r>
          </a:p>
        </p:txBody>
      </p:sp>
      <p:sp>
        <p:nvSpPr>
          <p:cNvPr id="12" name="Rectangle 12">
            <a:extLst>
              <a:ext uri="{FF2B5EF4-FFF2-40B4-BE49-F238E27FC236}">
                <a16:creationId xmlns:a16="http://schemas.microsoft.com/office/drawing/2014/main" id="{8EC54D6A-669B-6B00-C15D-13D1C118A550}"/>
              </a:ext>
            </a:extLst>
          </p:cNvPr>
          <p:cNvSpPr>
            <a:spLocks noChangeArrowheads="1"/>
          </p:cNvSpPr>
          <p:nvPr/>
        </p:nvSpPr>
        <p:spPr bwMode="auto">
          <a:xfrm>
            <a:off x="1065186" y="3297883"/>
            <a:ext cx="6619665" cy="245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lvl="1" indent="-360000" eaLnBrk="0" fontAlgn="base" hangingPunct="0">
              <a:lnSpc>
                <a:spcPct val="90000"/>
              </a:lnSpc>
              <a:spcAft>
                <a:spcPts val="600"/>
              </a:spcAft>
              <a:buFont typeface="Arial" panose="020B0604020202020204" pitchFamily="34" charset="0"/>
              <a:buChar char="•"/>
              <a:defRPr/>
            </a:pPr>
            <a:r>
              <a:rPr lang="fr-CH" altLang="en-US" sz="2200" dirty="0" err="1">
                <a:latin typeface="+mn-lt"/>
                <a:cs typeface="+mn-cs"/>
              </a:rPr>
              <a:t>Indicate</a:t>
            </a:r>
            <a:r>
              <a:rPr lang="fr-CH" altLang="en-US" sz="2200" dirty="0">
                <a:latin typeface="+mn-lt"/>
                <a:cs typeface="+mn-cs"/>
              </a:rPr>
              <a:t> the </a:t>
            </a:r>
            <a:r>
              <a:rPr lang="fr-CH" altLang="en-US" sz="2200" dirty="0" err="1">
                <a:latin typeface="+mn-lt"/>
                <a:cs typeface="+mn-cs"/>
              </a:rPr>
              <a:t>name</a:t>
            </a:r>
            <a:r>
              <a:rPr lang="fr-CH" altLang="en-US" sz="2200" dirty="0">
                <a:latin typeface="+mn-lt"/>
                <a:cs typeface="+mn-cs"/>
              </a:rPr>
              <a:t>  </a:t>
            </a:r>
            <a:r>
              <a:rPr lang="fr-CH" altLang="en-US" sz="2200" dirty="0" err="1">
                <a:latin typeface="+mn-lt"/>
                <a:cs typeface="+mn-cs"/>
              </a:rPr>
              <a:t>under</a:t>
            </a:r>
            <a:r>
              <a:rPr lang="fr-CH" altLang="en-US" sz="2200" dirty="0">
                <a:latin typeface="+mn-lt"/>
                <a:cs typeface="+mn-cs"/>
              </a:rPr>
              <a:t> </a:t>
            </a:r>
            <a:r>
              <a:rPr lang="fr-CH" altLang="en-US" sz="2200" dirty="0" err="1">
                <a:latin typeface="+mn-lt"/>
                <a:cs typeface="+mn-cs"/>
              </a:rPr>
              <a:t>which</a:t>
            </a:r>
            <a:r>
              <a:rPr lang="fr-CH" altLang="en-US" sz="2200" dirty="0">
                <a:latin typeface="+mn-lt"/>
                <a:cs typeface="+mn-cs"/>
              </a:rPr>
              <a:t> </a:t>
            </a:r>
            <a:r>
              <a:rPr lang="fr-CH" altLang="en-US" sz="2200" dirty="0" err="1">
                <a:latin typeface="+mn-lt"/>
                <a:cs typeface="+mn-cs"/>
              </a:rPr>
              <a:t>you</a:t>
            </a:r>
            <a:r>
              <a:rPr lang="fr-CH" altLang="en-US" sz="2200" dirty="0">
                <a:latin typeface="+mn-lt"/>
                <a:cs typeface="+mn-cs"/>
              </a:rPr>
              <a:t> </a:t>
            </a:r>
            <a:r>
              <a:rPr lang="fr-CH" altLang="en-US" sz="2200" dirty="0" err="1">
                <a:latin typeface="+mn-lt"/>
                <a:cs typeface="+mn-cs"/>
              </a:rPr>
              <a:t>want</a:t>
            </a:r>
            <a:r>
              <a:rPr lang="fr-CH" altLang="en-US" sz="2200" dirty="0">
                <a:latin typeface="+mn-lt"/>
                <a:cs typeface="+mn-cs"/>
              </a:rPr>
              <a:t> to </a:t>
            </a:r>
            <a:r>
              <a:rPr lang="fr-CH" altLang="en-US" sz="2200" dirty="0" err="1">
                <a:latin typeface="+mn-lt"/>
                <a:cs typeface="+mn-cs"/>
              </a:rPr>
              <a:t>see</a:t>
            </a:r>
            <a:r>
              <a:rPr lang="fr-CH" altLang="en-US" sz="2200" dirty="0">
                <a:latin typeface="+mn-lt"/>
                <a:cs typeface="+mn-cs"/>
              </a:rPr>
              <a:t> </a:t>
            </a:r>
            <a:r>
              <a:rPr lang="fr-CH" altLang="en-US" sz="2200" dirty="0" err="1">
                <a:latin typeface="+mn-lt"/>
                <a:cs typeface="+mn-cs"/>
              </a:rPr>
              <a:t>this</a:t>
            </a:r>
            <a:r>
              <a:rPr lang="fr-CH" altLang="en-US" sz="2200" dirty="0">
                <a:latin typeface="+mn-lt"/>
                <a:cs typeface="+mn-cs"/>
              </a:rPr>
              <a:t> layer </a:t>
            </a:r>
            <a:r>
              <a:rPr lang="fr-CH" altLang="en-US" sz="2200" dirty="0" err="1">
                <a:latin typeface="+mn-lt"/>
                <a:cs typeface="+mn-cs"/>
              </a:rPr>
              <a:t>appear</a:t>
            </a:r>
            <a:r>
              <a:rPr lang="fr-CH" altLang="en-US" sz="2200" dirty="0">
                <a:latin typeface="+mn-lt"/>
                <a:cs typeface="+mn-cs"/>
              </a:rPr>
              <a:t> in the </a:t>
            </a:r>
            <a:r>
              <a:rPr lang="fr-CH" altLang="en-US" sz="2200" dirty="0" err="1">
                <a:latin typeface="+mn-lt"/>
                <a:cs typeface="+mn-cs"/>
              </a:rPr>
              <a:t>list</a:t>
            </a:r>
            <a:r>
              <a:rPr lang="fr-CH" altLang="en-US" sz="2200" dirty="0">
                <a:latin typeface="+mn-lt"/>
                <a:cs typeface="+mn-cs"/>
              </a:rPr>
              <a:t> (e.g., Bing satellite image)</a:t>
            </a:r>
          </a:p>
          <a:p>
            <a:pPr marL="457200" lvl="1" indent="-360000" eaLnBrk="0" fontAlgn="base" hangingPunct="0">
              <a:lnSpc>
                <a:spcPct val="90000"/>
              </a:lnSpc>
              <a:spcAft>
                <a:spcPts val="600"/>
              </a:spcAft>
              <a:buFont typeface="Arial" panose="020B0604020202020204" pitchFamily="34" charset="0"/>
              <a:buChar char="•"/>
              <a:defRPr/>
            </a:pPr>
            <a:r>
              <a:rPr lang="fr-CH" altLang="en-US" sz="2200" dirty="0">
                <a:latin typeface="+mn-lt"/>
                <a:cs typeface="+mn-cs"/>
              </a:rPr>
              <a:t>Enter the URL of the WMS </a:t>
            </a:r>
            <a:r>
              <a:rPr lang="fr-CH" altLang="en-US" sz="2200" dirty="0" err="1">
                <a:latin typeface="+mn-lt"/>
                <a:cs typeface="+mn-cs"/>
              </a:rPr>
              <a:t>you</a:t>
            </a:r>
            <a:r>
              <a:rPr lang="fr-CH" altLang="en-US" sz="2200" dirty="0">
                <a:latin typeface="+mn-lt"/>
                <a:cs typeface="+mn-cs"/>
              </a:rPr>
              <a:t> </a:t>
            </a:r>
            <a:r>
              <a:rPr lang="fr-CH" altLang="en-US" sz="2200" dirty="0" err="1">
                <a:latin typeface="+mn-lt"/>
                <a:cs typeface="+mn-cs"/>
              </a:rPr>
              <a:t>want</a:t>
            </a:r>
            <a:r>
              <a:rPr lang="fr-CH" altLang="en-US" sz="2200" dirty="0">
                <a:latin typeface="+mn-lt"/>
                <a:cs typeface="+mn-cs"/>
              </a:rPr>
              <a:t> to use (</a:t>
            </a:r>
            <a:r>
              <a:rPr lang="fr-CH" altLang="en-US" sz="2200" b="1" dirty="0">
                <a:latin typeface="+mn-lt"/>
                <a:cs typeface="+mn-cs"/>
              </a:rPr>
              <a:t>LINK_BING_SATELLITE.txt</a:t>
            </a:r>
            <a:r>
              <a:rPr lang="fr-CH" altLang="en-US" sz="2200" dirty="0">
                <a:latin typeface="+mn-lt"/>
                <a:cs typeface="+mn-cs"/>
              </a:rPr>
              <a:t> file in the DATA folder)</a:t>
            </a:r>
          </a:p>
          <a:p>
            <a:pPr marL="457200" lvl="1" indent="-360000" eaLnBrk="0" fontAlgn="base" hangingPunct="0">
              <a:lnSpc>
                <a:spcPct val="90000"/>
              </a:lnSpc>
              <a:spcAft>
                <a:spcPts val="600"/>
              </a:spcAft>
              <a:buFont typeface="Arial" panose="020B0604020202020204" pitchFamily="34" charset="0"/>
              <a:buChar char="•"/>
              <a:defRPr/>
            </a:pPr>
            <a:r>
              <a:rPr lang="en-GB" altLang="en-US" sz="2200" dirty="0">
                <a:latin typeface="+mn-lt"/>
                <a:cs typeface="+mn-cs"/>
              </a:rPr>
              <a:t>Do not change the other settings in the dialog box. Click </a:t>
            </a:r>
            <a:r>
              <a:rPr lang="en-GB" altLang="en-US" sz="2200" i="1" dirty="0">
                <a:latin typeface="+mn-lt"/>
                <a:cs typeface="+mn-cs"/>
              </a:rPr>
              <a:t>OK</a:t>
            </a:r>
            <a:r>
              <a:rPr lang="en-GB" altLang="en-US" sz="2200" dirty="0">
                <a:latin typeface="+mn-lt"/>
                <a:cs typeface="+mn-cs"/>
              </a:rPr>
              <a:t>.</a:t>
            </a:r>
          </a:p>
          <a:p>
            <a:pPr marL="457200" lvl="1" indent="-360000" eaLnBrk="0" fontAlgn="base" hangingPunct="0">
              <a:lnSpc>
                <a:spcPct val="90000"/>
              </a:lnSpc>
              <a:spcAft>
                <a:spcPts val="600"/>
              </a:spcAft>
              <a:buFont typeface="Arial" panose="020B0604020202020204" pitchFamily="34" charset="0"/>
              <a:buChar char="•"/>
              <a:defRPr/>
            </a:pPr>
            <a:r>
              <a:rPr lang="en-GB" altLang="en-US" sz="2200" dirty="0">
                <a:latin typeface="+mn-lt"/>
                <a:cs typeface="+mn-cs"/>
              </a:rPr>
              <a:t>Double-click on the layer name under the </a:t>
            </a:r>
            <a:r>
              <a:rPr lang="en-GB" altLang="en-US" sz="2200" i="1" dirty="0">
                <a:latin typeface="+mn-lt"/>
                <a:cs typeface="+mn-cs"/>
              </a:rPr>
              <a:t>XYZ Tiles</a:t>
            </a:r>
            <a:endParaRPr lang="fr-CH" altLang="en-US" sz="2200" i="1" dirty="0">
              <a:latin typeface="+mn-lt"/>
              <a:cs typeface="+mn-cs"/>
            </a:endParaRPr>
          </a:p>
        </p:txBody>
      </p:sp>
      <p:sp>
        <p:nvSpPr>
          <p:cNvPr id="13" name="AutoShape 32">
            <a:extLst>
              <a:ext uri="{FF2B5EF4-FFF2-40B4-BE49-F238E27FC236}">
                <a16:creationId xmlns:a16="http://schemas.microsoft.com/office/drawing/2014/main" id="{485ECADC-26D5-9900-8172-4C12F80BC8BB}"/>
              </a:ext>
            </a:extLst>
          </p:cNvPr>
          <p:cNvSpPr>
            <a:spLocks noChangeArrowheads="1"/>
          </p:cNvSpPr>
          <p:nvPr/>
        </p:nvSpPr>
        <p:spPr bwMode="auto">
          <a:xfrm>
            <a:off x="867335" y="5779113"/>
            <a:ext cx="432817" cy="428625"/>
          </a:xfrm>
          <a:prstGeom prst="rightArrow">
            <a:avLst>
              <a:gd name="adj1" fmla="val 50000"/>
              <a:gd name="adj2" fmla="val 53571"/>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dirty="0"/>
          </a:p>
        </p:txBody>
      </p:sp>
      <p:pic>
        <p:nvPicPr>
          <p:cNvPr id="10" name="Picture 9">
            <a:extLst>
              <a:ext uri="{FF2B5EF4-FFF2-40B4-BE49-F238E27FC236}">
                <a16:creationId xmlns:a16="http://schemas.microsoft.com/office/drawing/2014/main" id="{BE565FF0-5A22-19BD-F366-6890CA4C71A8}"/>
              </a:ext>
            </a:extLst>
          </p:cNvPr>
          <p:cNvPicPr>
            <a:picLocks noChangeAspect="1"/>
          </p:cNvPicPr>
          <p:nvPr/>
        </p:nvPicPr>
        <p:blipFill>
          <a:blip r:embed="rId2"/>
          <a:stretch>
            <a:fillRect/>
          </a:stretch>
        </p:blipFill>
        <p:spPr>
          <a:xfrm>
            <a:off x="8125360" y="2189335"/>
            <a:ext cx="2878592" cy="1013097"/>
          </a:xfrm>
          <a:prstGeom prst="rect">
            <a:avLst/>
          </a:prstGeom>
        </p:spPr>
      </p:pic>
      <p:pic>
        <p:nvPicPr>
          <p:cNvPr id="15" name="Picture 14">
            <a:extLst>
              <a:ext uri="{FF2B5EF4-FFF2-40B4-BE49-F238E27FC236}">
                <a16:creationId xmlns:a16="http://schemas.microsoft.com/office/drawing/2014/main" id="{F2CCCBFC-327C-5B00-6E7C-6DB227983943}"/>
              </a:ext>
            </a:extLst>
          </p:cNvPr>
          <p:cNvPicPr>
            <a:picLocks noChangeAspect="1"/>
          </p:cNvPicPr>
          <p:nvPr/>
        </p:nvPicPr>
        <p:blipFill>
          <a:blip r:embed="rId3"/>
          <a:stretch>
            <a:fillRect/>
          </a:stretch>
        </p:blipFill>
        <p:spPr>
          <a:xfrm>
            <a:off x="9564656" y="2722111"/>
            <a:ext cx="2215671" cy="2420758"/>
          </a:xfrm>
          <a:prstGeom prst="rect">
            <a:avLst/>
          </a:prstGeom>
        </p:spPr>
      </p:pic>
      <p:sp>
        <p:nvSpPr>
          <p:cNvPr id="16" name="Rectangle 12">
            <a:extLst>
              <a:ext uri="{FF2B5EF4-FFF2-40B4-BE49-F238E27FC236}">
                <a16:creationId xmlns:a16="http://schemas.microsoft.com/office/drawing/2014/main" id="{88F1E3BD-E360-65CC-8E90-4D18F312B8AB}"/>
              </a:ext>
            </a:extLst>
          </p:cNvPr>
          <p:cNvSpPr>
            <a:spLocks noChangeArrowheads="1"/>
          </p:cNvSpPr>
          <p:nvPr/>
        </p:nvSpPr>
        <p:spPr bwMode="auto">
          <a:xfrm>
            <a:off x="698951" y="2164809"/>
            <a:ext cx="7387498" cy="116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indent="-360000" eaLnBrk="0" fontAlgn="base" hangingPunct="0">
              <a:lnSpc>
                <a:spcPct val="90000"/>
              </a:lnSpc>
              <a:spcAft>
                <a:spcPts val="1200"/>
              </a:spcAft>
              <a:buFont typeface="+mj-lt"/>
              <a:buAutoNum type="arabicPeriod" startAt="2"/>
              <a:defRPr/>
            </a:pPr>
            <a:r>
              <a:rPr lang="en-GB" altLang="en-US" sz="2200" dirty="0">
                <a:latin typeface="+mn-lt"/>
                <a:cs typeface="+mn-cs"/>
              </a:rPr>
              <a:t>If this is not the case, right-click on </a:t>
            </a:r>
            <a:r>
              <a:rPr lang="en-GB" altLang="en-US" sz="2200" i="1" dirty="0">
                <a:latin typeface="+mn-lt"/>
                <a:cs typeface="+mn-cs"/>
              </a:rPr>
              <a:t>XYZ Tiles </a:t>
            </a:r>
            <a:r>
              <a:rPr lang="en-GB" altLang="en-US" sz="2200" dirty="0">
                <a:latin typeface="+mn-lt"/>
                <a:cs typeface="+mn-cs"/>
              </a:rPr>
              <a:t>then choose </a:t>
            </a:r>
            <a:r>
              <a:rPr lang="en-GB" altLang="en-US" sz="2200" i="1" dirty="0">
                <a:latin typeface="+mn-lt"/>
                <a:cs typeface="+mn-cs"/>
              </a:rPr>
              <a:t>New Connection…</a:t>
            </a:r>
          </a:p>
          <a:p>
            <a:pPr marL="457200" indent="-360000" eaLnBrk="0" fontAlgn="base" hangingPunct="0">
              <a:lnSpc>
                <a:spcPct val="90000"/>
              </a:lnSpc>
              <a:spcAft>
                <a:spcPts val="1200"/>
              </a:spcAft>
              <a:buFont typeface="+mj-lt"/>
              <a:buAutoNum type="arabicPeriod" startAt="2"/>
              <a:defRPr/>
            </a:pPr>
            <a:r>
              <a:rPr lang="en-GB" altLang="en-US" sz="2200" dirty="0">
                <a:latin typeface="+mn-lt"/>
                <a:cs typeface="+mn-cs"/>
              </a:rPr>
              <a:t>In the dialog box that opens:</a:t>
            </a:r>
            <a:endParaRPr lang="fr-CH" altLang="en-US" sz="2200" i="1" dirty="0"/>
          </a:p>
        </p:txBody>
      </p:sp>
      <p:pic>
        <p:nvPicPr>
          <p:cNvPr id="18" name="Picture 17">
            <a:extLst>
              <a:ext uri="{FF2B5EF4-FFF2-40B4-BE49-F238E27FC236}">
                <a16:creationId xmlns:a16="http://schemas.microsoft.com/office/drawing/2014/main" id="{8E31A41A-3657-E48F-8A32-74CDFADB3840}"/>
              </a:ext>
            </a:extLst>
          </p:cNvPr>
          <p:cNvPicPr>
            <a:picLocks noChangeAspect="1"/>
          </p:cNvPicPr>
          <p:nvPr/>
        </p:nvPicPr>
        <p:blipFill>
          <a:blip r:embed="rId4"/>
          <a:stretch>
            <a:fillRect/>
          </a:stretch>
        </p:blipFill>
        <p:spPr>
          <a:xfrm>
            <a:off x="8047517" y="3878700"/>
            <a:ext cx="3034278" cy="1996649"/>
          </a:xfrm>
          <a:prstGeom prst="rect">
            <a:avLst/>
          </a:prstGeom>
          <a:effectLst>
            <a:outerShdw blurRad="50800" dist="38100" dir="2700000" sx="102000" sy="102000" algn="tl" rotWithShape="0">
              <a:prstClr val="black">
                <a:alpha val="40000"/>
              </a:prstClr>
            </a:outerShdw>
          </a:effectLst>
        </p:spPr>
      </p:pic>
    </p:spTree>
    <p:extLst>
      <p:ext uri="{BB962C8B-B14F-4D97-AF65-F5344CB8AC3E}">
        <p14:creationId xmlns:p14="http://schemas.microsoft.com/office/powerpoint/2010/main" val="3233983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1775B0-4136-7D44-0176-C5A75367C81F}"/>
              </a:ext>
            </a:extLst>
          </p:cNvPr>
          <p:cNvPicPr>
            <a:picLocks noChangeAspect="1"/>
          </p:cNvPicPr>
          <p:nvPr/>
        </p:nvPicPr>
        <p:blipFill>
          <a:blip r:embed="rId2"/>
          <a:stretch>
            <a:fillRect/>
          </a:stretch>
        </p:blipFill>
        <p:spPr>
          <a:xfrm>
            <a:off x="7384995" y="2234075"/>
            <a:ext cx="3147135" cy="2070055"/>
          </a:xfrm>
          <a:prstGeom prst="rect">
            <a:avLst/>
          </a:prstGeom>
          <a:effectLst>
            <a:outerShdw blurRad="50800" dist="38100" dir="2700000" sx="102000" sy="102000" algn="tl" rotWithShape="0">
              <a:prstClr val="black">
                <a:alpha val="40000"/>
              </a:prstClr>
            </a:outerShdw>
          </a:effectLst>
        </p:spPr>
      </p:pic>
      <p:pic>
        <p:nvPicPr>
          <p:cNvPr id="10" name="Picture 9">
            <a:extLst>
              <a:ext uri="{FF2B5EF4-FFF2-40B4-BE49-F238E27FC236}">
                <a16:creationId xmlns:a16="http://schemas.microsoft.com/office/drawing/2014/main" id="{9848CBF8-2BD7-7C70-3A9A-867A504A0461}"/>
              </a:ext>
            </a:extLst>
          </p:cNvPr>
          <p:cNvPicPr>
            <a:picLocks noChangeAspect="1"/>
          </p:cNvPicPr>
          <p:nvPr/>
        </p:nvPicPr>
        <p:blipFill>
          <a:blip r:embed="rId3"/>
          <a:stretch>
            <a:fillRect/>
          </a:stretch>
        </p:blipFill>
        <p:spPr>
          <a:xfrm>
            <a:off x="8116099" y="3226628"/>
            <a:ext cx="3044492" cy="2000741"/>
          </a:xfrm>
          <a:prstGeom prst="rect">
            <a:avLst/>
          </a:prstGeom>
          <a:effectLst>
            <a:outerShdw blurRad="50800" dist="38100" dir="2700000" sx="102000" sy="102000" algn="tl" rotWithShape="0">
              <a:prstClr val="black">
                <a:alpha val="40000"/>
              </a:prstClr>
            </a:outerShdw>
          </a:effectLst>
        </p:spPr>
      </p:pic>
      <p:sp>
        <p:nvSpPr>
          <p:cNvPr id="5" name="Rectangle 12">
            <a:extLst>
              <a:ext uri="{FF2B5EF4-FFF2-40B4-BE49-F238E27FC236}">
                <a16:creationId xmlns:a16="http://schemas.microsoft.com/office/drawing/2014/main" id="{1FFFDC7A-2C38-43FF-BBB2-A43B92360A00}"/>
              </a:ext>
            </a:extLst>
          </p:cNvPr>
          <p:cNvSpPr>
            <a:spLocks noChangeArrowheads="1"/>
          </p:cNvSpPr>
          <p:nvPr/>
        </p:nvSpPr>
        <p:spPr bwMode="auto">
          <a:xfrm>
            <a:off x="704290" y="1372337"/>
            <a:ext cx="539171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indent="-360000" eaLnBrk="0" fontAlgn="base" hangingPunct="0">
              <a:lnSpc>
                <a:spcPct val="90000"/>
              </a:lnSpc>
              <a:spcAft>
                <a:spcPts val="1200"/>
              </a:spcAft>
              <a:buFont typeface="Arial" charset="0"/>
              <a:buAutoNum type="arabicPeriod"/>
              <a:defRPr/>
            </a:pPr>
            <a:r>
              <a:rPr lang="en-GB" altLang="en-US" sz="2200" dirty="0">
                <a:latin typeface="+mn-lt"/>
                <a:cs typeface="+mn-cs"/>
              </a:rPr>
              <a:t>Move the satellite image basemap to the back of the Barangay boundaries</a:t>
            </a:r>
          </a:p>
          <a:p>
            <a:pPr marL="457200" indent="-360000" eaLnBrk="0" fontAlgn="base" hangingPunct="0">
              <a:lnSpc>
                <a:spcPct val="90000"/>
              </a:lnSpc>
              <a:spcAft>
                <a:spcPts val="1200"/>
              </a:spcAft>
              <a:buFont typeface="Arial" charset="0"/>
              <a:buAutoNum type="arabicPeriod"/>
              <a:defRPr/>
            </a:pPr>
            <a:r>
              <a:rPr lang="en-GB" altLang="en-US" sz="2200" dirty="0">
                <a:latin typeface="+mn-lt"/>
                <a:cs typeface="+mn-cs"/>
              </a:rPr>
              <a:t>Change the symbology of the Barangay boundaries layer so that we can see the satellite images through it </a:t>
            </a:r>
          </a:p>
          <a:p>
            <a:pPr marL="457200" indent="-360000" eaLnBrk="0" fontAlgn="base" hangingPunct="0">
              <a:lnSpc>
                <a:spcPct val="90000"/>
              </a:lnSpc>
              <a:spcAft>
                <a:spcPts val="1200"/>
              </a:spcAft>
              <a:buFont typeface="Arial" charset="0"/>
              <a:buAutoNum type="arabicPeriod"/>
              <a:defRPr/>
            </a:pPr>
            <a:r>
              <a:rPr lang="en-GB" altLang="en-US" sz="2200" dirty="0">
                <a:latin typeface="+mn-lt"/>
                <a:cs typeface="+mn-cs"/>
              </a:rPr>
              <a:t>Zoom on some areas to visually judge the accuracy of the Barangay boundaries</a:t>
            </a:r>
          </a:p>
          <a:p>
            <a:pPr marL="457200" indent="-360000" eaLnBrk="0" fontAlgn="base" hangingPunct="0">
              <a:lnSpc>
                <a:spcPct val="90000"/>
              </a:lnSpc>
              <a:spcAft>
                <a:spcPts val="1200"/>
              </a:spcAft>
              <a:buFont typeface="Arial" charset="0"/>
              <a:buAutoNum type="arabicPeriod"/>
              <a:defRPr/>
            </a:pPr>
            <a:r>
              <a:rPr lang="en-GB" altLang="en-US" sz="2200" dirty="0">
                <a:latin typeface="+mn-lt"/>
                <a:cs typeface="+mn-cs"/>
              </a:rPr>
              <a:t>Uncheck the basemap and Barangay boundaries layer before moving to the next step</a:t>
            </a:r>
          </a:p>
        </p:txBody>
      </p:sp>
      <p:pic>
        <p:nvPicPr>
          <p:cNvPr id="11" name="Picture 10">
            <a:extLst>
              <a:ext uri="{FF2B5EF4-FFF2-40B4-BE49-F238E27FC236}">
                <a16:creationId xmlns:a16="http://schemas.microsoft.com/office/drawing/2014/main" id="{A402446D-F4D5-44CD-AD52-1F6B5E7843A9}"/>
              </a:ext>
            </a:extLst>
          </p:cNvPr>
          <p:cNvPicPr>
            <a:picLocks noChangeAspect="1"/>
          </p:cNvPicPr>
          <p:nvPr/>
        </p:nvPicPr>
        <p:blipFill rotWithShape="1">
          <a:blip r:embed="rId4"/>
          <a:srcRect l="11677" t="50306" r="72636" b="38494"/>
          <a:stretch/>
        </p:blipFill>
        <p:spPr>
          <a:xfrm>
            <a:off x="7129554" y="1569162"/>
            <a:ext cx="1655730" cy="664915"/>
          </a:xfrm>
          <a:prstGeom prst="rect">
            <a:avLst/>
          </a:prstGeom>
        </p:spPr>
      </p:pic>
      <p:pic>
        <p:nvPicPr>
          <p:cNvPr id="6" name="Picture 5">
            <a:extLst>
              <a:ext uri="{FF2B5EF4-FFF2-40B4-BE49-F238E27FC236}">
                <a16:creationId xmlns:a16="http://schemas.microsoft.com/office/drawing/2014/main" id="{B43D34C8-7E98-44C4-B60D-2F60B4BA36C0}"/>
              </a:ext>
            </a:extLst>
          </p:cNvPr>
          <p:cNvPicPr>
            <a:picLocks noChangeAspect="1"/>
          </p:cNvPicPr>
          <p:nvPr/>
        </p:nvPicPr>
        <p:blipFill rotWithShape="1">
          <a:blip r:embed="rId5"/>
          <a:srcRect l="3142" t="60898" r="76775" b="25777"/>
          <a:stretch/>
        </p:blipFill>
        <p:spPr>
          <a:xfrm>
            <a:off x="8876400" y="1569162"/>
            <a:ext cx="1836390" cy="712989"/>
          </a:xfrm>
          <a:prstGeom prst="rect">
            <a:avLst/>
          </a:prstGeom>
        </p:spPr>
      </p:pic>
      <p:pic>
        <p:nvPicPr>
          <p:cNvPr id="13" name="Picture 12">
            <a:extLst>
              <a:ext uri="{FF2B5EF4-FFF2-40B4-BE49-F238E27FC236}">
                <a16:creationId xmlns:a16="http://schemas.microsoft.com/office/drawing/2014/main" id="{736F2AD2-A77E-4EDF-AC87-30691D9EDF05}"/>
              </a:ext>
            </a:extLst>
          </p:cNvPr>
          <p:cNvPicPr>
            <a:picLocks noChangeAspect="1"/>
          </p:cNvPicPr>
          <p:nvPr/>
        </p:nvPicPr>
        <p:blipFill rotWithShape="1">
          <a:blip r:embed="rId6"/>
          <a:srcRect l="28736" t="47959" r="36067" b="15009"/>
          <a:stretch/>
        </p:blipFill>
        <p:spPr>
          <a:xfrm>
            <a:off x="6870425" y="4401941"/>
            <a:ext cx="2881065" cy="1773794"/>
          </a:xfrm>
          <a:prstGeom prst="rect">
            <a:avLst/>
          </a:prstGeom>
          <a:effectLst>
            <a:outerShdw blurRad="50800" dist="38100" dir="2700000" sx="102000" sy="102000" algn="tl" rotWithShape="0">
              <a:prstClr val="black">
                <a:alpha val="40000"/>
              </a:prstClr>
            </a:outerShdw>
          </a:effectLst>
        </p:spPr>
      </p:pic>
      <p:sp>
        <p:nvSpPr>
          <p:cNvPr id="14" name="Rectangle 3">
            <a:extLst>
              <a:ext uri="{FF2B5EF4-FFF2-40B4-BE49-F238E27FC236}">
                <a16:creationId xmlns:a16="http://schemas.microsoft.com/office/drawing/2014/main" id="{D790156A-675A-46FB-90B6-04AA8901B588}"/>
              </a:ext>
            </a:extLst>
          </p:cNvPr>
          <p:cNvSpPr>
            <a:spLocks noChangeArrowheads="1"/>
          </p:cNvSpPr>
          <p:nvPr/>
        </p:nvSpPr>
        <p:spPr bwMode="auto">
          <a:xfrm>
            <a:off x="2440510" y="5551981"/>
            <a:ext cx="2555875"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solidFill>
                  <a:srgbClr val="FF0000"/>
                </a:solidFill>
                <a:cs typeface="Arial" charset="0"/>
              </a:rPr>
              <a:t>Save the project! </a:t>
            </a:r>
          </a:p>
        </p:txBody>
      </p:sp>
      <p:sp>
        <p:nvSpPr>
          <p:cNvPr id="2" name="Title 1">
            <a:extLst>
              <a:ext uri="{FF2B5EF4-FFF2-40B4-BE49-F238E27FC236}">
                <a16:creationId xmlns:a16="http://schemas.microsoft.com/office/drawing/2014/main" id="{8BD5C64F-97EC-3F2A-B80A-4B88C9BB6245}"/>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GB" altLang="en-US" dirty="0"/>
              <a:t>Exercise 5.B – Part 1</a:t>
            </a:r>
            <a:endParaRPr lang="en-PH" altLang="en-US" dirty="0"/>
          </a:p>
        </p:txBody>
      </p:sp>
      <p:sp>
        <p:nvSpPr>
          <p:cNvPr id="4" name="Rectangle 12">
            <a:extLst>
              <a:ext uri="{FF2B5EF4-FFF2-40B4-BE49-F238E27FC236}">
                <a16:creationId xmlns:a16="http://schemas.microsoft.com/office/drawing/2014/main" id="{D4F03D88-6EFD-819C-0588-F4CC2ED98FDD}"/>
              </a:ext>
            </a:extLst>
          </p:cNvPr>
          <p:cNvSpPr>
            <a:spLocks noChangeArrowheads="1"/>
          </p:cNvSpPr>
          <p:nvPr/>
        </p:nvSpPr>
        <p:spPr bwMode="auto">
          <a:xfrm>
            <a:off x="590255" y="743659"/>
            <a:ext cx="11151160"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200" b="1" u="sng" dirty="0"/>
              <a:t>Barangay boundaries shapefile – Consistency with the satellite image used as ground reference</a:t>
            </a:r>
          </a:p>
        </p:txBody>
      </p:sp>
    </p:spTree>
    <p:extLst>
      <p:ext uri="{BB962C8B-B14F-4D97-AF65-F5344CB8AC3E}">
        <p14:creationId xmlns:p14="http://schemas.microsoft.com/office/powerpoint/2010/main" val="2989018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2">
            <a:extLst>
              <a:ext uri="{FF2B5EF4-FFF2-40B4-BE49-F238E27FC236}">
                <a16:creationId xmlns:a16="http://schemas.microsoft.com/office/drawing/2014/main" id="{0F38327D-5F2E-486C-9C3A-A34DB76F12C4}"/>
              </a:ext>
            </a:extLst>
          </p:cNvPr>
          <p:cNvSpPr>
            <a:spLocks noChangeArrowheads="1"/>
          </p:cNvSpPr>
          <p:nvPr/>
        </p:nvSpPr>
        <p:spPr bwMode="auto">
          <a:xfrm>
            <a:off x="699719" y="1494329"/>
            <a:ext cx="10966616" cy="273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971550" indent="-5143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indent="-360000" eaLnBrk="0" fontAlgn="base" hangingPunct="0">
              <a:lnSpc>
                <a:spcPct val="90000"/>
              </a:lnSpc>
              <a:spcAft>
                <a:spcPts val="600"/>
              </a:spcAft>
              <a:buFont typeface="Arial" charset="0"/>
              <a:buAutoNum type="arabicPeriod"/>
              <a:defRPr/>
            </a:pPr>
            <a:r>
              <a:rPr lang="en-US" altLang="en-US" sz="2200" dirty="0">
                <a:latin typeface="+mn-lt"/>
                <a:cs typeface="+mn-cs"/>
              </a:rPr>
              <a:t>Open the </a:t>
            </a:r>
            <a:r>
              <a:rPr lang="en-GB" altLang="en-US" sz="2200" b="1" dirty="0">
                <a:latin typeface="+mn-lt"/>
                <a:cs typeface="+mn-cs"/>
              </a:rPr>
              <a:t>Health_Facilities_master_list_DOH_Jan2025</a:t>
            </a:r>
            <a:r>
              <a:rPr lang="en-US" altLang="en-US" sz="2200" b="1" dirty="0">
                <a:latin typeface="+mn-lt"/>
                <a:cs typeface="+mn-cs"/>
              </a:rPr>
              <a:t>.</a:t>
            </a:r>
            <a:r>
              <a:rPr lang="en-US" altLang="en-US" sz="2200" b="1" dirty="0" err="1">
                <a:latin typeface="+mn-lt"/>
                <a:cs typeface="+mn-cs"/>
              </a:rPr>
              <a:t>xls</a:t>
            </a:r>
            <a:r>
              <a:rPr lang="en-US" altLang="en-US" sz="2200" b="1" dirty="0">
                <a:latin typeface="+mn-lt"/>
                <a:cs typeface="+mn-cs"/>
              </a:rPr>
              <a:t> </a:t>
            </a:r>
            <a:r>
              <a:rPr lang="en-US" altLang="en-US" sz="2200" dirty="0">
                <a:latin typeface="+mn-lt"/>
                <a:cs typeface="+mn-cs"/>
              </a:rPr>
              <a:t>file in Excel (located inside </a:t>
            </a:r>
            <a:r>
              <a:rPr lang="en-PH" altLang="zh-CN" sz="2200" dirty="0">
                <a:latin typeface="+mn-lt"/>
                <a:cs typeface="+mn-cs"/>
              </a:rPr>
              <a:t>MODULE_5\EXERCISE_5_B\</a:t>
            </a:r>
            <a:r>
              <a:rPr lang="pt-BR" altLang="en-US" sz="2200" dirty="0">
                <a:latin typeface="+mn-lt"/>
                <a:cs typeface="+mn-cs"/>
              </a:rPr>
              <a:t>DATA)</a:t>
            </a:r>
            <a:endParaRPr lang="en-US" altLang="en-US" sz="2200" dirty="0">
              <a:latin typeface="+mn-lt"/>
              <a:cs typeface="+mn-cs"/>
            </a:endParaRPr>
          </a:p>
          <a:p>
            <a:pPr marL="457200" indent="-360000" eaLnBrk="0" fontAlgn="base" hangingPunct="0">
              <a:lnSpc>
                <a:spcPct val="90000"/>
              </a:lnSpc>
              <a:spcAft>
                <a:spcPts val="600"/>
              </a:spcAft>
              <a:buFont typeface="Arial" charset="0"/>
              <a:buAutoNum type="arabicPeriod"/>
              <a:defRPr/>
            </a:pPr>
            <a:r>
              <a:rPr lang="fr-CH" altLang="en-US" sz="2200" dirty="0">
                <a:latin typeface="+mn-lt"/>
                <a:cs typeface="+mn-cs"/>
              </a:rPr>
              <a:t>Look at the </a:t>
            </a:r>
            <a:r>
              <a:rPr lang="fr-CH" altLang="en-US" sz="2200" dirty="0" err="1">
                <a:latin typeface="+mn-lt"/>
                <a:cs typeface="+mn-cs"/>
              </a:rPr>
              <a:t>fields</a:t>
            </a:r>
            <a:r>
              <a:rPr lang="fr-CH" altLang="en-US" sz="2200" dirty="0">
                <a:latin typeface="+mn-lt"/>
                <a:cs typeface="+mn-cs"/>
              </a:rPr>
              <a:t> </a:t>
            </a:r>
            <a:r>
              <a:rPr lang="fr-CH" altLang="en-US" sz="2200" dirty="0" err="1">
                <a:latin typeface="+mn-lt"/>
                <a:cs typeface="+mn-cs"/>
              </a:rPr>
              <a:t>containing</a:t>
            </a:r>
            <a:r>
              <a:rPr lang="fr-CH" altLang="en-US" sz="2200" dirty="0">
                <a:latin typeface="+mn-lt"/>
                <a:cs typeface="+mn-cs"/>
              </a:rPr>
              <a:t> the information </a:t>
            </a:r>
            <a:r>
              <a:rPr lang="fr-CH" altLang="en-US" sz="2200" dirty="0" err="1">
                <a:latin typeface="+mn-lt"/>
                <a:cs typeface="+mn-cs"/>
              </a:rPr>
              <a:t>related</a:t>
            </a:r>
            <a:r>
              <a:rPr lang="fr-CH" altLang="en-US" sz="2200" dirty="0">
                <a:latin typeface="+mn-lt"/>
                <a:cs typeface="+mn-cs"/>
              </a:rPr>
              <a:t> to the </a:t>
            </a:r>
            <a:r>
              <a:rPr lang="fr-CH" altLang="en-US" sz="2200" dirty="0" err="1">
                <a:latin typeface="+mn-lt"/>
                <a:cs typeface="+mn-cs"/>
              </a:rPr>
              <a:t>geographic</a:t>
            </a:r>
            <a:r>
              <a:rPr lang="fr-CH" altLang="en-US" sz="2200" dirty="0">
                <a:latin typeface="+mn-lt"/>
                <a:cs typeface="+mn-cs"/>
              </a:rPr>
              <a:t> </a:t>
            </a:r>
            <a:r>
              <a:rPr lang="fr-CH" altLang="en-US" sz="2200" dirty="0" err="1">
                <a:latin typeface="+mn-lt"/>
                <a:cs typeface="+mn-cs"/>
              </a:rPr>
              <a:t>coordinates</a:t>
            </a:r>
            <a:r>
              <a:rPr lang="fr-CH" altLang="en-US" sz="2200" dirty="0">
                <a:latin typeface="+mn-lt"/>
                <a:cs typeface="+mn-cs"/>
              </a:rPr>
              <a:t> of the </a:t>
            </a:r>
            <a:r>
              <a:rPr lang="fr-CH" altLang="en-US" sz="2200" dirty="0" err="1">
                <a:latin typeface="+mn-lt"/>
                <a:cs typeface="+mn-cs"/>
              </a:rPr>
              <a:t>health</a:t>
            </a:r>
            <a:r>
              <a:rPr lang="fr-CH" altLang="en-US" sz="2200" dirty="0">
                <a:latin typeface="+mn-lt"/>
                <a:cs typeface="+mn-cs"/>
              </a:rPr>
              <a:t> </a:t>
            </a:r>
            <a:r>
              <a:rPr lang="fr-CH" altLang="en-US" sz="2200" dirty="0" err="1">
                <a:latin typeface="+mn-lt"/>
                <a:cs typeface="+mn-cs"/>
              </a:rPr>
              <a:t>facilities</a:t>
            </a:r>
            <a:r>
              <a:rPr lang="fr-CH" altLang="en-US" sz="2200" dirty="0">
                <a:latin typeface="+mn-lt"/>
                <a:cs typeface="+mn-cs"/>
              </a:rPr>
              <a:t>:</a:t>
            </a:r>
          </a:p>
          <a:p>
            <a:pPr marL="828000" lvl="1" indent="-360000" eaLnBrk="0" fontAlgn="base" hangingPunct="0">
              <a:lnSpc>
                <a:spcPct val="90000"/>
              </a:lnSpc>
              <a:spcBef>
                <a:spcPct val="20000"/>
              </a:spcBef>
              <a:spcAft>
                <a:spcPts val="600"/>
              </a:spcAft>
              <a:buFont typeface="Arial" panose="020B0604020202020204" pitchFamily="34" charset="0"/>
              <a:buChar char="•"/>
              <a:defRPr/>
            </a:pPr>
            <a:r>
              <a:rPr lang="fr-CH" altLang="en-US" sz="2200" dirty="0">
                <a:latin typeface="+mn-lt"/>
                <a:cs typeface="+mn-cs"/>
              </a:rPr>
              <a:t>How </a:t>
            </a:r>
            <a:r>
              <a:rPr lang="fr-CH" altLang="en-US" sz="2200" dirty="0" err="1">
                <a:latin typeface="+mn-lt"/>
                <a:cs typeface="+mn-cs"/>
              </a:rPr>
              <a:t>many</a:t>
            </a:r>
            <a:r>
              <a:rPr lang="fr-CH" altLang="en-US" sz="2200" dirty="0">
                <a:latin typeface="+mn-lt"/>
                <a:cs typeface="+mn-cs"/>
              </a:rPr>
              <a:t> </a:t>
            </a:r>
            <a:r>
              <a:rPr lang="fr-CH" altLang="en-US" sz="2200" dirty="0" err="1">
                <a:latin typeface="+mn-lt"/>
                <a:cs typeface="+mn-cs"/>
              </a:rPr>
              <a:t>fields</a:t>
            </a:r>
            <a:r>
              <a:rPr lang="fr-CH" altLang="en-US" sz="2200" dirty="0">
                <a:latin typeface="+mn-lt"/>
                <a:cs typeface="+mn-cs"/>
              </a:rPr>
              <a:t> do </a:t>
            </a:r>
            <a:r>
              <a:rPr lang="fr-CH" altLang="en-US" sz="2200" dirty="0" err="1">
                <a:latin typeface="+mn-lt"/>
                <a:cs typeface="+mn-cs"/>
              </a:rPr>
              <a:t>you</a:t>
            </a:r>
            <a:r>
              <a:rPr lang="fr-CH" altLang="en-US" sz="2200" dirty="0">
                <a:latin typeface="+mn-lt"/>
                <a:cs typeface="+mn-cs"/>
              </a:rPr>
              <a:t> </a:t>
            </a:r>
            <a:r>
              <a:rPr lang="fr-CH" altLang="en-US" sz="2200" dirty="0" err="1">
                <a:latin typeface="+mn-lt"/>
                <a:cs typeface="+mn-cs"/>
              </a:rPr>
              <a:t>see</a:t>
            </a:r>
            <a:r>
              <a:rPr lang="fr-CH" altLang="en-US" sz="2200" dirty="0">
                <a:latin typeface="+mn-lt"/>
                <a:cs typeface="+mn-cs"/>
              </a:rPr>
              <a:t>?</a:t>
            </a:r>
          </a:p>
          <a:p>
            <a:pPr marL="828000" lvl="1" indent="-360000" eaLnBrk="0" fontAlgn="base" hangingPunct="0">
              <a:lnSpc>
                <a:spcPct val="90000"/>
              </a:lnSpc>
              <a:spcBef>
                <a:spcPct val="20000"/>
              </a:spcBef>
              <a:spcAft>
                <a:spcPts val="600"/>
              </a:spcAft>
              <a:buFont typeface="Arial" panose="020B0604020202020204" pitchFamily="34" charset="0"/>
              <a:buChar char="•"/>
              <a:defRPr/>
            </a:pPr>
            <a:r>
              <a:rPr lang="fr-CH" altLang="en-US" sz="2200" dirty="0" err="1">
                <a:latin typeface="+mn-lt"/>
                <a:cs typeface="+mn-cs"/>
              </a:rPr>
              <a:t>What</a:t>
            </a:r>
            <a:r>
              <a:rPr lang="fr-CH" altLang="en-US" sz="2200" dirty="0">
                <a:latin typeface="+mn-lt"/>
                <a:cs typeface="+mn-cs"/>
              </a:rPr>
              <a:t> do </a:t>
            </a:r>
            <a:r>
              <a:rPr lang="fr-CH" altLang="en-US" sz="2200" dirty="0" err="1">
                <a:latin typeface="+mn-lt"/>
                <a:cs typeface="+mn-cs"/>
              </a:rPr>
              <a:t>these</a:t>
            </a:r>
            <a:r>
              <a:rPr lang="fr-CH" altLang="en-US" sz="2200" dirty="0">
                <a:latin typeface="+mn-lt"/>
                <a:cs typeface="+mn-cs"/>
              </a:rPr>
              <a:t> </a:t>
            </a:r>
            <a:r>
              <a:rPr lang="fr-CH" altLang="en-US" sz="2200" dirty="0" err="1">
                <a:latin typeface="+mn-lt"/>
                <a:cs typeface="+mn-cs"/>
              </a:rPr>
              <a:t>fields</a:t>
            </a:r>
            <a:r>
              <a:rPr lang="fr-CH" altLang="en-US" sz="2200" dirty="0">
                <a:latin typeface="+mn-lt"/>
                <a:cs typeface="+mn-cs"/>
              </a:rPr>
              <a:t> </a:t>
            </a:r>
            <a:r>
              <a:rPr lang="fr-CH" altLang="en-US" sz="2200" dirty="0" err="1">
                <a:latin typeface="+mn-lt"/>
                <a:cs typeface="+mn-cs"/>
              </a:rPr>
              <a:t>contain</a:t>
            </a:r>
            <a:r>
              <a:rPr lang="fr-CH" altLang="en-US" sz="2200" dirty="0">
                <a:latin typeface="+mn-lt"/>
                <a:cs typeface="+mn-cs"/>
              </a:rPr>
              <a:t>?</a:t>
            </a:r>
          </a:p>
          <a:p>
            <a:pPr marL="828000" lvl="1" indent="-360000" eaLnBrk="0" fontAlgn="base" hangingPunct="0">
              <a:lnSpc>
                <a:spcPct val="90000"/>
              </a:lnSpc>
              <a:spcBef>
                <a:spcPct val="20000"/>
              </a:spcBef>
              <a:spcAft>
                <a:spcPts val="600"/>
              </a:spcAft>
              <a:buFont typeface="Arial" panose="020B0604020202020204" pitchFamily="34" charset="0"/>
              <a:buChar char="•"/>
              <a:defRPr/>
            </a:pPr>
            <a:r>
              <a:rPr lang="fr-CH" altLang="en-US" sz="2200" dirty="0" err="1">
                <a:latin typeface="+mn-lt"/>
                <a:cs typeface="+mn-cs"/>
              </a:rPr>
              <a:t>What</a:t>
            </a:r>
            <a:r>
              <a:rPr lang="fr-CH" altLang="en-US" sz="2200" dirty="0">
                <a:latin typeface="+mn-lt"/>
                <a:cs typeface="+mn-cs"/>
              </a:rPr>
              <a:t> </a:t>
            </a:r>
            <a:r>
              <a:rPr lang="fr-CH" altLang="en-US" sz="2200" dirty="0" err="1">
                <a:latin typeface="+mn-lt"/>
                <a:cs typeface="+mn-cs"/>
              </a:rPr>
              <a:t>is</a:t>
            </a:r>
            <a:r>
              <a:rPr lang="fr-CH" altLang="en-US" sz="2200" dirty="0">
                <a:latin typeface="+mn-lt"/>
                <a:cs typeface="+mn-cs"/>
              </a:rPr>
              <a:t> the </a:t>
            </a:r>
            <a:r>
              <a:rPr lang="fr-CH" altLang="en-US" sz="2200" dirty="0" err="1">
                <a:latin typeface="+mn-lt"/>
                <a:cs typeface="+mn-cs"/>
              </a:rPr>
              <a:t>level</a:t>
            </a:r>
            <a:r>
              <a:rPr lang="fr-CH" altLang="en-US" sz="2200" dirty="0">
                <a:latin typeface="+mn-lt"/>
                <a:cs typeface="+mn-cs"/>
              </a:rPr>
              <a:t> of </a:t>
            </a:r>
            <a:r>
              <a:rPr lang="fr-CH" altLang="en-US" sz="2200" dirty="0" err="1">
                <a:latin typeface="+mn-lt"/>
                <a:cs typeface="+mn-cs"/>
              </a:rPr>
              <a:t>accuracy</a:t>
            </a:r>
            <a:r>
              <a:rPr lang="fr-CH" altLang="en-US" sz="2200" dirty="0">
                <a:latin typeface="+mn-lt"/>
                <a:cs typeface="+mn-cs"/>
              </a:rPr>
              <a:t> of the </a:t>
            </a:r>
            <a:r>
              <a:rPr lang="fr-CH" altLang="en-US" sz="2200" dirty="0" err="1">
                <a:latin typeface="+mn-lt"/>
                <a:cs typeface="+mn-cs"/>
              </a:rPr>
              <a:t>geographic</a:t>
            </a:r>
            <a:r>
              <a:rPr lang="fr-CH" altLang="en-US" sz="2200" dirty="0">
                <a:latin typeface="+mn-lt"/>
                <a:cs typeface="+mn-cs"/>
              </a:rPr>
              <a:t> </a:t>
            </a:r>
            <a:r>
              <a:rPr lang="fr-CH" altLang="en-US" sz="2200" dirty="0" err="1">
                <a:latin typeface="+mn-lt"/>
                <a:cs typeface="+mn-cs"/>
              </a:rPr>
              <a:t>coordinates</a:t>
            </a:r>
            <a:r>
              <a:rPr lang="fr-CH" altLang="en-US" sz="2200" dirty="0">
                <a:latin typeface="+mn-lt"/>
                <a:cs typeface="+mn-cs"/>
              </a:rPr>
              <a:t>?</a:t>
            </a:r>
          </a:p>
        </p:txBody>
      </p:sp>
      <p:sp>
        <p:nvSpPr>
          <p:cNvPr id="2" name="Title 1">
            <a:extLst>
              <a:ext uri="{FF2B5EF4-FFF2-40B4-BE49-F238E27FC236}">
                <a16:creationId xmlns:a16="http://schemas.microsoft.com/office/drawing/2014/main" id="{D41F0702-D697-BDA1-5BE4-62CA7559CCDF}"/>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GB" altLang="en-US" dirty="0"/>
              <a:t>Exercise 5.B – Part 2</a:t>
            </a:r>
            <a:endParaRPr lang="en-PH" altLang="en-US" dirty="0"/>
          </a:p>
        </p:txBody>
      </p:sp>
      <p:sp>
        <p:nvSpPr>
          <p:cNvPr id="3" name="Rectangle 3">
            <a:extLst>
              <a:ext uri="{FF2B5EF4-FFF2-40B4-BE49-F238E27FC236}">
                <a16:creationId xmlns:a16="http://schemas.microsoft.com/office/drawing/2014/main" id="{B68FE5FE-B97C-C778-938A-5DFB149BA682}"/>
              </a:ext>
            </a:extLst>
          </p:cNvPr>
          <p:cNvSpPr>
            <a:spLocks noChangeArrowheads="1"/>
          </p:cNvSpPr>
          <p:nvPr/>
        </p:nvSpPr>
        <p:spPr bwMode="auto">
          <a:xfrm>
            <a:off x="592235" y="739201"/>
            <a:ext cx="8412163" cy="430887"/>
          </a:xfrm>
          <a:prstGeom prst="rect">
            <a:avLst/>
          </a:prstGeom>
          <a:noFill/>
          <a:ln w="9525">
            <a:noFill/>
            <a:miter lim="800000"/>
            <a:headEnd/>
            <a:tailEnd/>
          </a:ln>
        </p:spPr>
        <p:txBody>
          <a:bodyPr>
            <a:spAutoFit/>
          </a:bodyPr>
          <a:lstStyle/>
          <a:p>
            <a:r>
              <a:rPr lang="en-GB" altLang="en-US" sz="2200" b="1" u="sng" dirty="0"/>
              <a:t>Health facilities location shapefile</a:t>
            </a:r>
          </a:p>
        </p:txBody>
      </p:sp>
    </p:spTree>
    <p:extLst>
      <p:ext uri="{BB962C8B-B14F-4D97-AF65-F5344CB8AC3E}">
        <p14:creationId xmlns:p14="http://schemas.microsoft.com/office/powerpoint/2010/main" val="2903524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FDEA0A-9529-F679-0837-21469C49C4A6}"/>
              </a:ext>
            </a:extLst>
          </p:cNvPr>
          <p:cNvPicPr>
            <a:picLocks noChangeAspect="1"/>
          </p:cNvPicPr>
          <p:nvPr/>
        </p:nvPicPr>
        <p:blipFill>
          <a:blip r:embed="rId2"/>
          <a:stretch>
            <a:fillRect/>
          </a:stretch>
        </p:blipFill>
        <p:spPr>
          <a:xfrm>
            <a:off x="7531602" y="2673017"/>
            <a:ext cx="4403050" cy="3473156"/>
          </a:xfrm>
          <a:prstGeom prst="rect">
            <a:avLst/>
          </a:prstGeom>
        </p:spPr>
      </p:pic>
      <p:sp>
        <p:nvSpPr>
          <p:cNvPr id="6" name="Rectangle 12">
            <a:extLst>
              <a:ext uri="{FF2B5EF4-FFF2-40B4-BE49-F238E27FC236}">
                <a16:creationId xmlns:a16="http://schemas.microsoft.com/office/drawing/2014/main" id="{662C9525-520C-D62B-31E4-818B0E4E366D}"/>
              </a:ext>
            </a:extLst>
          </p:cNvPr>
          <p:cNvSpPr>
            <a:spLocks noChangeArrowheads="1"/>
          </p:cNvSpPr>
          <p:nvPr/>
        </p:nvSpPr>
        <p:spPr bwMode="auto">
          <a:xfrm>
            <a:off x="529728" y="3120377"/>
            <a:ext cx="7301038" cy="190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971550" indent="-514350">
              <a:defRPr>
                <a:solidFill>
                  <a:schemeClr val="tx1"/>
                </a:solidFill>
                <a:latin typeface="Calibri" panose="020F0502020204030204" pitchFamily="34" charset="0"/>
                <a:cs typeface="Arial" panose="020B0604020202020204" pitchFamily="34" charset="0"/>
              </a:defRPr>
            </a:lvl2pPr>
            <a:lvl3pPr marL="1206500" indent="-2921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828000" lvl="1" indent="-396000">
              <a:spcAft>
                <a:spcPts val="300"/>
              </a:spcAft>
              <a:buFont typeface="+mj-lt"/>
              <a:buAutoNum type="alphaLcPeriod"/>
            </a:pPr>
            <a:r>
              <a:rPr lang="en-US" altLang="en-US" sz="2200" dirty="0">
                <a:latin typeface="+mn-lt"/>
              </a:rPr>
              <a:t>Click on the </a:t>
            </a:r>
            <a:r>
              <a:rPr lang="en-US" altLang="en-US" sz="2200" i="1" dirty="0">
                <a:latin typeface="+mn-lt"/>
              </a:rPr>
              <a:t>Add Delimited Text Layer </a:t>
            </a:r>
            <a:r>
              <a:rPr lang="en-US" altLang="en-US" sz="2200" dirty="0">
                <a:latin typeface="+mn-lt"/>
              </a:rPr>
              <a:t>button</a:t>
            </a:r>
          </a:p>
          <a:p>
            <a:pPr marL="828000" lvl="1" indent="-396000">
              <a:spcAft>
                <a:spcPts val="300"/>
              </a:spcAft>
              <a:buFont typeface="+mj-lt"/>
              <a:buAutoNum type="alphaLcPeriod"/>
            </a:pPr>
            <a:r>
              <a:rPr lang="en-US" altLang="en-US" sz="2200" dirty="0">
                <a:latin typeface="+mn-lt"/>
              </a:rPr>
              <a:t>In the dialog box that opens:</a:t>
            </a:r>
          </a:p>
          <a:p>
            <a:pPr marL="1188000" lvl="2" indent="-360000">
              <a:spcAft>
                <a:spcPts val="300"/>
              </a:spcAft>
              <a:buFont typeface="Arial" panose="020B0604020202020204" pitchFamily="34" charset="0"/>
              <a:buChar char="•"/>
            </a:pPr>
            <a:r>
              <a:rPr lang="en-US" altLang="en-US" sz="2200" dirty="0"/>
              <a:t>Browse to the location of the .txt file</a:t>
            </a:r>
          </a:p>
          <a:p>
            <a:pPr marL="1188000" lvl="2" indent="-360000">
              <a:spcAft>
                <a:spcPts val="300"/>
              </a:spcAft>
              <a:buFont typeface="Arial" panose="020B0604020202020204" pitchFamily="34" charset="0"/>
              <a:buChar char="•"/>
            </a:pPr>
            <a:r>
              <a:rPr lang="en-US" altLang="en-US" sz="2200" dirty="0"/>
              <a:t>Select </a:t>
            </a:r>
            <a:r>
              <a:rPr lang="en-US" altLang="en-US" sz="2200" i="1" dirty="0"/>
              <a:t>Custom delimiters </a:t>
            </a:r>
            <a:r>
              <a:rPr lang="en-US" altLang="en-US" sz="2200" dirty="0"/>
              <a:t>under File format and check </a:t>
            </a:r>
            <a:r>
              <a:rPr lang="en-US" altLang="en-US" sz="2200" i="1" dirty="0"/>
              <a:t>Tab</a:t>
            </a:r>
            <a:endParaRPr lang="en-US" altLang="en-US" sz="2200" dirty="0"/>
          </a:p>
        </p:txBody>
      </p:sp>
      <p:sp>
        <p:nvSpPr>
          <p:cNvPr id="11" name="Rectangle 12">
            <a:extLst>
              <a:ext uri="{FF2B5EF4-FFF2-40B4-BE49-F238E27FC236}">
                <a16:creationId xmlns:a16="http://schemas.microsoft.com/office/drawing/2014/main" id="{964BC354-CB9C-4C1F-8E90-B64ABC2F1BB2}"/>
              </a:ext>
            </a:extLst>
          </p:cNvPr>
          <p:cNvSpPr>
            <a:spLocks noChangeArrowheads="1"/>
          </p:cNvSpPr>
          <p:nvPr/>
        </p:nvSpPr>
        <p:spPr bwMode="auto">
          <a:xfrm>
            <a:off x="698107" y="1864447"/>
            <a:ext cx="10968228" cy="85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indent="-360000" eaLnBrk="0" fontAlgn="base" hangingPunct="0">
              <a:lnSpc>
                <a:spcPct val="90000"/>
              </a:lnSpc>
              <a:spcAft>
                <a:spcPts val="1200"/>
              </a:spcAft>
              <a:buFont typeface="Arial" charset="0"/>
              <a:buAutoNum type="arabicPeriod"/>
              <a:defRPr/>
            </a:pPr>
            <a:r>
              <a:rPr lang="en-GB" altLang="en-US" sz="2200" dirty="0">
                <a:latin typeface="+mn-lt"/>
                <a:cs typeface="+mn-cs"/>
              </a:rPr>
              <a:t>Save the </a:t>
            </a:r>
            <a:r>
              <a:rPr lang="en-GB" altLang="en-US" sz="2200" b="1" dirty="0">
                <a:latin typeface="+mn-lt"/>
                <a:cs typeface="+mn-cs"/>
              </a:rPr>
              <a:t>Health_Facilities_master_list_DOH_Jan2025</a:t>
            </a:r>
            <a:r>
              <a:rPr lang="en-US" altLang="en-US" sz="2200" b="1" dirty="0">
                <a:latin typeface="+mn-lt"/>
                <a:cs typeface="+mn-cs"/>
              </a:rPr>
              <a:t>.</a:t>
            </a:r>
            <a:r>
              <a:rPr lang="en-US" altLang="en-US" sz="2200" b="1" dirty="0" err="1">
                <a:latin typeface="+mn-lt"/>
                <a:cs typeface="+mn-cs"/>
              </a:rPr>
              <a:t>xls</a:t>
            </a:r>
            <a:r>
              <a:rPr lang="en-US" altLang="en-US" sz="2200" b="1" dirty="0">
                <a:latin typeface="+mn-lt"/>
                <a:cs typeface="+mn-cs"/>
              </a:rPr>
              <a:t>  </a:t>
            </a:r>
            <a:r>
              <a:rPr lang="en-US" altLang="en-US" sz="2200" dirty="0">
                <a:latin typeface="+mn-lt"/>
                <a:cs typeface="+mn-cs"/>
              </a:rPr>
              <a:t>as tab delimited (.txt) file</a:t>
            </a:r>
          </a:p>
          <a:p>
            <a:pPr marL="457200" indent="-360000" eaLnBrk="0" fontAlgn="base" hangingPunct="0">
              <a:lnSpc>
                <a:spcPct val="90000"/>
              </a:lnSpc>
              <a:spcAft>
                <a:spcPts val="1200"/>
              </a:spcAft>
              <a:buFont typeface="Arial" charset="0"/>
              <a:buAutoNum type="arabicPeriod"/>
              <a:defRPr/>
            </a:pPr>
            <a:r>
              <a:rPr lang="fr-CH" altLang="en-US" sz="2200" dirty="0">
                <a:latin typeface="+mn-lt"/>
                <a:cs typeface="+mn-cs"/>
              </a:rPr>
              <a:t>Close Excel</a:t>
            </a:r>
          </a:p>
        </p:txBody>
      </p:sp>
      <p:sp>
        <p:nvSpPr>
          <p:cNvPr id="14" name="Rectangle 12">
            <a:extLst>
              <a:ext uri="{FF2B5EF4-FFF2-40B4-BE49-F238E27FC236}">
                <a16:creationId xmlns:a16="http://schemas.microsoft.com/office/drawing/2014/main" id="{ADED5E99-E824-4F75-B670-B466E47E207F}"/>
              </a:ext>
            </a:extLst>
          </p:cNvPr>
          <p:cNvSpPr>
            <a:spLocks noChangeArrowheads="1"/>
          </p:cNvSpPr>
          <p:nvPr/>
        </p:nvSpPr>
        <p:spPr bwMode="auto">
          <a:xfrm>
            <a:off x="704289" y="2764598"/>
            <a:ext cx="745090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971550" indent="-514350">
              <a:defRPr>
                <a:solidFill>
                  <a:schemeClr val="tx1"/>
                </a:solidFill>
                <a:latin typeface="Calibri" panose="020F0502020204030204" pitchFamily="34" charset="0"/>
                <a:cs typeface="Arial" panose="020B0604020202020204" pitchFamily="34" charset="0"/>
              </a:defRPr>
            </a:lvl2pPr>
            <a:lvl3pPr marL="1206500" indent="-2921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indent="-360000">
              <a:spcAft>
                <a:spcPts val="600"/>
              </a:spcAft>
              <a:buFont typeface="+mj-lt"/>
              <a:buAutoNum type="arabicPeriod" startAt="3"/>
            </a:pPr>
            <a:r>
              <a:rPr lang="en-US" altLang="en-US" sz="2200" dirty="0"/>
              <a:t>In QGIS:</a:t>
            </a:r>
          </a:p>
        </p:txBody>
      </p:sp>
      <p:pic>
        <p:nvPicPr>
          <p:cNvPr id="15" name="Picture 3">
            <a:extLst>
              <a:ext uri="{FF2B5EF4-FFF2-40B4-BE49-F238E27FC236}">
                <a16:creationId xmlns:a16="http://schemas.microsoft.com/office/drawing/2014/main" id="{E51FFC05-3DC2-4529-8DC5-C3F67DC57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9" t="50000" r="96744" b="45445"/>
          <a:stretch>
            <a:fillRect/>
          </a:stretch>
        </p:blipFill>
        <p:spPr bwMode="auto">
          <a:xfrm>
            <a:off x="6655235" y="3051305"/>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a:extLst>
              <a:ext uri="{FF2B5EF4-FFF2-40B4-BE49-F238E27FC236}">
                <a16:creationId xmlns:a16="http://schemas.microsoft.com/office/drawing/2014/main" id="{5F01E4EE-1B15-474D-A9CD-936F10ACC4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5971" t="65428" r="32683" b="28076"/>
          <a:stretch>
            <a:fillRect/>
          </a:stretch>
        </p:blipFill>
        <p:spPr bwMode="auto">
          <a:xfrm>
            <a:off x="257348" y="4186114"/>
            <a:ext cx="111442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2">
            <a:extLst>
              <a:ext uri="{FF2B5EF4-FFF2-40B4-BE49-F238E27FC236}">
                <a16:creationId xmlns:a16="http://schemas.microsoft.com/office/drawing/2014/main" id="{7168C239-E136-47EE-B963-E4E8036F5465}"/>
              </a:ext>
            </a:extLst>
          </p:cNvPr>
          <p:cNvSpPr>
            <a:spLocks noChangeArrowheads="1"/>
          </p:cNvSpPr>
          <p:nvPr/>
        </p:nvSpPr>
        <p:spPr bwMode="auto">
          <a:xfrm>
            <a:off x="701791" y="5958366"/>
            <a:ext cx="618637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indent="-360000">
              <a:spcAft>
                <a:spcPts val="600"/>
              </a:spcAft>
              <a:buFont typeface="+mj-lt"/>
              <a:buAutoNum type="arabicPeriod" startAt="4"/>
            </a:pPr>
            <a:r>
              <a:rPr lang="en-US" altLang="en-US" sz="2200" dirty="0">
                <a:latin typeface="+mn-lt"/>
              </a:rPr>
              <a:t>Click </a:t>
            </a:r>
            <a:r>
              <a:rPr lang="en-US" altLang="en-US" sz="2200" i="1" dirty="0">
                <a:latin typeface="+mn-lt"/>
              </a:rPr>
              <a:t>Add </a:t>
            </a:r>
            <a:r>
              <a:rPr lang="en-US" altLang="en-US" sz="2200" dirty="0">
                <a:latin typeface="+mn-lt"/>
              </a:rPr>
              <a:t>then </a:t>
            </a:r>
            <a:r>
              <a:rPr lang="en-US" altLang="en-US" sz="2200" i="1" dirty="0">
                <a:latin typeface="+mn-lt"/>
              </a:rPr>
              <a:t>Close</a:t>
            </a:r>
            <a:r>
              <a:rPr lang="en-US" altLang="en-US" sz="2200" dirty="0">
                <a:latin typeface="+mn-lt"/>
              </a:rPr>
              <a:t>. </a:t>
            </a:r>
            <a:endParaRPr lang="en-US" altLang="en-US" sz="2200" i="1" dirty="0">
              <a:latin typeface="+mn-lt"/>
            </a:endParaRPr>
          </a:p>
        </p:txBody>
      </p:sp>
      <p:sp>
        <p:nvSpPr>
          <p:cNvPr id="22" name="Rectangle 12">
            <a:extLst>
              <a:ext uri="{FF2B5EF4-FFF2-40B4-BE49-F238E27FC236}">
                <a16:creationId xmlns:a16="http://schemas.microsoft.com/office/drawing/2014/main" id="{A628A4B4-547D-4E7D-A79F-93169E4F5274}"/>
              </a:ext>
            </a:extLst>
          </p:cNvPr>
          <p:cNvSpPr>
            <a:spLocks noChangeArrowheads="1"/>
          </p:cNvSpPr>
          <p:nvPr/>
        </p:nvSpPr>
        <p:spPr bwMode="auto">
          <a:xfrm>
            <a:off x="529796" y="4882948"/>
            <a:ext cx="745090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971550" indent="-514350">
              <a:defRPr>
                <a:solidFill>
                  <a:schemeClr val="tx1"/>
                </a:solidFill>
                <a:latin typeface="Calibri" panose="020F0502020204030204" pitchFamily="34" charset="0"/>
                <a:cs typeface="Arial" panose="020B0604020202020204" pitchFamily="34" charset="0"/>
              </a:defRPr>
            </a:lvl2pPr>
            <a:lvl3pPr marL="1206500" indent="-2921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1188000" lvl="2" indent="-360000">
              <a:spcAft>
                <a:spcPts val="300"/>
              </a:spcAft>
              <a:buFont typeface="Arial" panose="020B0604020202020204" pitchFamily="34" charset="0"/>
              <a:buChar char="•"/>
            </a:pPr>
            <a:r>
              <a:rPr lang="en-US" altLang="en-US" sz="2200" dirty="0"/>
              <a:t>Indicate which fields contain the longitudes and latitudes and Project CRS; EPSG:4326 – WGS 84 under Geometry definition </a:t>
            </a:r>
          </a:p>
        </p:txBody>
      </p:sp>
      <p:sp>
        <p:nvSpPr>
          <p:cNvPr id="2" name="Title 1">
            <a:extLst>
              <a:ext uri="{FF2B5EF4-FFF2-40B4-BE49-F238E27FC236}">
                <a16:creationId xmlns:a16="http://schemas.microsoft.com/office/drawing/2014/main" id="{CD387F6E-F2D5-B5F4-204F-BE491B919A3F}"/>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GB" altLang="en-US" dirty="0"/>
              <a:t>Exercise 5.B – Part 2</a:t>
            </a:r>
            <a:endParaRPr lang="en-PH" altLang="en-US" dirty="0"/>
          </a:p>
        </p:txBody>
      </p:sp>
      <p:sp>
        <p:nvSpPr>
          <p:cNvPr id="3" name="Rectangle 3">
            <a:extLst>
              <a:ext uri="{FF2B5EF4-FFF2-40B4-BE49-F238E27FC236}">
                <a16:creationId xmlns:a16="http://schemas.microsoft.com/office/drawing/2014/main" id="{33137717-E6BA-ADE9-1EBF-30CFA2A0485C}"/>
              </a:ext>
            </a:extLst>
          </p:cNvPr>
          <p:cNvSpPr>
            <a:spLocks noChangeArrowheads="1"/>
          </p:cNvSpPr>
          <p:nvPr/>
        </p:nvSpPr>
        <p:spPr bwMode="auto">
          <a:xfrm>
            <a:off x="594768" y="745340"/>
            <a:ext cx="8412163" cy="430887"/>
          </a:xfrm>
          <a:prstGeom prst="rect">
            <a:avLst/>
          </a:prstGeom>
          <a:noFill/>
          <a:ln w="9525">
            <a:noFill/>
            <a:miter lim="800000"/>
            <a:headEnd/>
            <a:tailEnd/>
          </a:ln>
        </p:spPr>
        <p:txBody>
          <a:bodyPr>
            <a:spAutoFit/>
          </a:bodyPr>
          <a:lstStyle/>
          <a:p>
            <a:r>
              <a:rPr lang="en-GB" altLang="en-US" sz="2200" b="1" u="sng" dirty="0"/>
              <a:t>Health facilities location shapefile</a:t>
            </a:r>
          </a:p>
        </p:txBody>
      </p:sp>
      <p:sp>
        <p:nvSpPr>
          <p:cNvPr id="4" name="Rectangle 3">
            <a:extLst>
              <a:ext uri="{FF2B5EF4-FFF2-40B4-BE49-F238E27FC236}">
                <a16:creationId xmlns:a16="http://schemas.microsoft.com/office/drawing/2014/main" id="{2326A8E9-5871-FF7F-BE5D-1A28EBC0D37E}"/>
              </a:ext>
            </a:extLst>
          </p:cNvPr>
          <p:cNvSpPr>
            <a:spLocks noChangeArrowheads="1"/>
          </p:cNvSpPr>
          <p:nvPr/>
        </p:nvSpPr>
        <p:spPr bwMode="auto">
          <a:xfrm>
            <a:off x="1634407" y="1377224"/>
            <a:ext cx="10041656" cy="903287"/>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200" dirty="0">
                <a:cs typeface="Arial" charset="0"/>
              </a:rPr>
              <a:t>We have to convert the content of the health facility master list into a shapefile</a:t>
            </a:r>
          </a:p>
        </p:txBody>
      </p:sp>
      <p:sp>
        <p:nvSpPr>
          <p:cNvPr id="5" name="AutoShape 32">
            <a:extLst>
              <a:ext uri="{FF2B5EF4-FFF2-40B4-BE49-F238E27FC236}">
                <a16:creationId xmlns:a16="http://schemas.microsoft.com/office/drawing/2014/main" id="{8944A50D-24FD-896C-023B-1955002BF2FE}"/>
              </a:ext>
            </a:extLst>
          </p:cNvPr>
          <p:cNvSpPr>
            <a:spLocks noChangeArrowheads="1"/>
          </p:cNvSpPr>
          <p:nvPr/>
        </p:nvSpPr>
        <p:spPr bwMode="auto">
          <a:xfrm>
            <a:off x="1055688" y="1314469"/>
            <a:ext cx="432817" cy="428625"/>
          </a:xfrm>
          <a:prstGeom prst="rightArrow">
            <a:avLst>
              <a:gd name="adj1" fmla="val 50000"/>
              <a:gd name="adj2" fmla="val 53571"/>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dirty="0"/>
          </a:p>
        </p:txBody>
      </p:sp>
    </p:spTree>
    <p:extLst>
      <p:ext uri="{BB962C8B-B14F-4D97-AF65-F5344CB8AC3E}">
        <p14:creationId xmlns:p14="http://schemas.microsoft.com/office/powerpoint/2010/main" val="1311234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CE2F696-71AF-298A-E5DE-4975E4AB983E}"/>
              </a:ext>
            </a:extLst>
          </p:cNvPr>
          <p:cNvPicPr>
            <a:picLocks noChangeAspect="1"/>
          </p:cNvPicPr>
          <p:nvPr/>
        </p:nvPicPr>
        <p:blipFill>
          <a:blip r:embed="rId2"/>
          <a:stretch>
            <a:fillRect/>
          </a:stretch>
        </p:blipFill>
        <p:spPr>
          <a:xfrm>
            <a:off x="6096000" y="1537864"/>
            <a:ext cx="4986848" cy="3280142"/>
          </a:xfrm>
          <a:prstGeom prst="rect">
            <a:avLst/>
          </a:prstGeom>
          <a:ln>
            <a:solidFill>
              <a:schemeClr val="tx1"/>
            </a:solidFill>
          </a:ln>
          <a:effectLst>
            <a:outerShdw blurRad="50800" dist="38100" dir="2700000" sx="102000" sy="102000" algn="tl" rotWithShape="0">
              <a:prstClr val="black">
                <a:alpha val="40000"/>
              </a:prstClr>
            </a:outerShdw>
          </a:effectLst>
        </p:spPr>
      </p:pic>
      <p:sp>
        <p:nvSpPr>
          <p:cNvPr id="3" name="Title 1">
            <a:extLst>
              <a:ext uri="{FF2B5EF4-FFF2-40B4-BE49-F238E27FC236}">
                <a16:creationId xmlns:a16="http://schemas.microsoft.com/office/drawing/2014/main" id="{E48D072C-5427-68BF-1CD4-DB36AEC31431}"/>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GB" altLang="en-US" dirty="0"/>
              <a:t>Exercise 5.B – Part 2</a:t>
            </a:r>
            <a:endParaRPr lang="en-PH" altLang="en-US" dirty="0"/>
          </a:p>
        </p:txBody>
      </p:sp>
      <p:sp>
        <p:nvSpPr>
          <p:cNvPr id="5" name="Rectangle 3">
            <a:extLst>
              <a:ext uri="{FF2B5EF4-FFF2-40B4-BE49-F238E27FC236}">
                <a16:creationId xmlns:a16="http://schemas.microsoft.com/office/drawing/2014/main" id="{0874F221-0657-8E9F-94F2-878A9EFDFF70}"/>
              </a:ext>
            </a:extLst>
          </p:cNvPr>
          <p:cNvSpPr>
            <a:spLocks noChangeArrowheads="1"/>
          </p:cNvSpPr>
          <p:nvPr/>
        </p:nvSpPr>
        <p:spPr bwMode="auto">
          <a:xfrm>
            <a:off x="1464079" y="1994847"/>
            <a:ext cx="3995427" cy="1106942"/>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200" dirty="0">
                <a:cs typeface="Arial" charset="0"/>
              </a:rPr>
              <a:t>The locations of the health facilities included in the master list should appear </a:t>
            </a:r>
            <a:r>
              <a:rPr lang="en-US" altLang="zh-CN" sz="2200" dirty="0"/>
              <a:t>in the map canvas</a:t>
            </a:r>
          </a:p>
        </p:txBody>
      </p:sp>
      <p:sp>
        <p:nvSpPr>
          <p:cNvPr id="6" name="Rectangle 3">
            <a:extLst>
              <a:ext uri="{FF2B5EF4-FFF2-40B4-BE49-F238E27FC236}">
                <a16:creationId xmlns:a16="http://schemas.microsoft.com/office/drawing/2014/main" id="{04571097-5685-17DF-0C87-087BA754C43C}"/>
              </a:ext>
            </a:extLst>
          </p:cNvPr>
          <p:cNvSpPr>
            <a:spLocks noChangeArrowheads="1"/>
          </p:cNvSpPr>
          <p:nvPr/>
        </p:nvSpPr>
        <p:spPr bwMode="auto">
          <a:xfrm>
            <a:off x="2175109" y="3565712"/>
            <a:ext cx="2555875"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solidFill>
                  <a:srgbClr val="FF0000"/>
                </a:solidFill>
                <a:cs typeface="Arial" charset="0"/>
              </a:rPr>
              <a:t>Save the project! </a:t>
            </a:r>
          </a:p>
        </p:txBody>
      </p:sp>
      <p:sp>
        <p:nvSpPr>
          <p:cNvPr id="8" name="Rectangle 3">
            <a:extLst>
              <a:ext uri="{FF2B5EF4-FFF2-40B4-BE49-F238E27FC236}">
                <a16:creationId xmlns:a16="http://schemas.microsoft.com/office/drawing/2014/main" id="{3621C3A0-C400-511B-8466-E0A8E472E88F}"/>
              </a:ext>
            </a:extLst>
          </p:cNvPr>
          <p:cNvSpPr>
            <a:spLocks noChangeArrowheads="1"/>
          </p:cNvSpPr>
          <p:nvPr/>
        </p:nvSpPr>
        <p:spPr bwMode="auto">
          <a:xfrm>
            <a:off x="2996780" y="5504607"/>
            <a:ext cx="6198440" cy="503238"/>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600" dirty="0">
                <a:solidFill>
                  <a:srgbClr val="FF0000"/>
                </a:solidFill>
                <a:cs typeface="Arial" charset="0"/>
              </a:rPr>
              <a:t>The points are not yet saved in a shapefile!!!</a:t>
            </a:r>
          </a:p>
        </p:txBody>
      </p:sp>
      <p:sp>
        <p:nvSpPr>
          <p:cNvPr id="9" name="AutoShape 32">
            <a:extLst>
              <a:ext uri="{FF2B5EF4-FFF2-40B4-BE49-F238E27FC236}">
                <a16:creationId xmlns:a16="http://schemas.microsoft.com/office/drawing/2014/main" id="{ECD12983-3943-04CB-9672-296712B5C3B8}"/>
              </a:ext>
            </a:extLst>
          </p:cNvPr>
          <p:cNvSpPr>
            <a:spLocks noChangeArrowheads="1"/>
          </p:cNvSpPr>
          <p:nvPr/>
        </p:nvSpPr>
        <p:spPr bwMode="auto">
          <a:xfrm>
            <a:off x="839279" y="1923849"/>
            <a:ext cx="432817" cy="428625"/>
          </a:xfrm>
          <a:prstGeom prst="rightArrow">
            <a:avLst>
              <a:gd name="adj1" fmla="val 50000"/>
              <a:gd name="adj2" fmla="val 53571"/>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dirty="0"/>
          </a:p>
        </p:txBody>
      </p:sp>
      <p:sp>
        <p:nvSpPr>
          <p:cNvPr id="7" name="Rectangle 3">
            <a:extLst>
              <a:ext uri="{FF2B5EF4-FFF2-40B4-BE49-F238E27FC236}">
                <a16:creationId xmlns:a16="http://schemas.microsoft.com/office/drawing/2014/main" id="{C2A285BD-15D8-42C4-FF06-48C09AC44765}"/>
              </a:ext>
            </a:extLst>
          </p:cNvPr>
          <p:cNvSpPr>
            <a:spLocks noChangeArrowheads="1"/>
          </p:cNvSpPr>
          <p:nvPr/>
        </p:nvSpPr>
        <p:spPr bwMode="auto">
          <a:xfrm>
            <a:off x="594769" y="745340"/>
            <a:ext cx="8412163" cy="430887"/>
          </a:xfrm>
          <a:prstGeom prst="rect">
            <a:avLst/>
          </a:prstGeom>
          <a:noFill/>
          <a:ln w="9525">
            <a:noFill/>
            <a:miter lim="800000"/>
            <a:headEnd/>
            <a:tailEnd/>
          </a:ln>
        </p:spPr>
        <p:txBody>
          <a:bodyPr>
            <a:spAutoFit/>
          </a:bodyPr>
          <a:lstStyle/>
          <a:p>
            <a:r>
              <a:rPr lang="en-GB" altLang="en-US" sz="2200" b="1" u="sng" dirty="0"/>
              <a:t>Health facilities location shapefile</a:t>
            </a:r>
          </a:p>
        </p:txBody>
      </p:sp>
    </p:spTree>
    <p:extLst>
      <p:ext uri="{BB962C8B-B14F-4D97-AF65-F5344CB8AC3E}">
        <p14:creationId xmlns:p14="http://schemas.microsoft.com/office/powerpoint/2010/main" val="4096581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2">
            <a:extLst>
              <a:ext uri="{FF2B5EF4-FFF2-40B4-BE49-F238E27FC236}">
                <a16:creationId xmlns:a16="http://schemas.microsoft.com/office/drawing/2014/main" id="{10EFCF82-F61D-4DA9-8BCD-4EE5DBFADDBB}"/>
              </a:ext>
            </a:extLst>
          </p:cNvPr>
          <p:cNvSpPr>
            <a:spLocks noChangeArrowheads="1"/>
          </p:cNvSpPr>
          <p:nvPr/>
        </p:nvSpPr>
        <p:spPr bwMode="auto">
          <a:xfrm>
            <a:off x="706393" y="2013433"/>
            <a:ext cx="6181770" cy="369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971550" indent="-5143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indent="-360000" eaLnBrk="0" fontAlgn="base" hangingPunct="0">
              <a:lnSpc>
                <a:spcPct val="90000"/>
              </a:lnSpc>
              <a:spcAft>
                <a:spcPts val="1800"/>
              </a:spcAft>
              <a:buFont typeface="Arial" charset="0"/>
              <a:buAutoNum type="arabicPeriod"/>
              <a:defRPr/>
            </a:pPr>
            <a:r>
              <a:rPr lang="en-US" altLang="en-US" sz="2200" dirty="0">
                <a:latin typeface="+mn-lt"/>
                <a:cs typeface="+mn-cs"/>
              </a:rPr>
              <a:t>Right-click on the layer containing the points in the layer panel and click on </a:t>
            </a:r>
            <a:r>
              <a:rPr lang="en-US" altLang="en-US" sz="2200" i="1" dirty="0">
                <a:latin typeface="+mn-lt"/>
                <a:cs typeface="+mn-cs"/>
              </a:rPr>
              <a:t>Export</a:t>
            </a:r>
            <a:r>
              <a:rPr lang="en-US" altLang="en-US" sz="2200" dirty="0">
                <a:latin typeface="+mn-lt"/>
                <a:cs typeface="+mn-cs"/>
              </a:rPr>
              <a:t> &gt; </a:t>
            </a:r>
            <a:r>
              <a:rPr lang="en-US" altLang="en-US" sz="2200" i="1" dirty="0">
                <a:latin typeface="+mn-lt"/>
                <a:cs typeface="+mn-cs"/>
              </a:rPr>
              <a:t>Save Features As…</a:t>
            </a:r>
          </a:p>
          <a:p>
            <a:pPr marL="457200" indent="-360000" eaLnBrk="0" fontAlgn="base" hangingPunct="0">
              <a:lnSpc>
                <a:spcPct val="90000"/>
              </a:lnSpc>
              <a:spcAft>
                <a:spcPts val="600"/>
              </a:spcAft>
              <a:buFont typeface="Arial" charset="0"/>
              <a:buAutoNum type="arabicPeriod"/>
              <a:defRPr/>
            </a:pPr>
            <a:r>
              <a:rPr lang="en-US" altLang="en-US" sz="2200" dirty="0">
                <a:latin typeface="+mn-lt"/>
                <a:cs typeface="+mn-cs"/>
              </a:rPr>
              <a:t>In the dialog box that opens:</a:t>
            </a:r>
          </a:p>
          <a:p>
            <a:pPr lvl="1" indent="-342000">
              <a:spcAft>
                <a:spcPts val="600"/>
              </a:spcAft>
              <a:buFont typeface="Calibri Light" panose="020F0302020204030204" pitchFamily="34" charset="0"/>
              <a:buAutoNum type="alphaLcPeriod"/>
            </a:pPr>
            <a:r>
              <a:rPr lang="en-US" altLang="en-US" sz="2200" dirty="0"/>
              <a:t>Select </a:t>
            </a:r>
            <a:r>
              <a:rPr lang="en-US" altLang="en-US" sz="2200" i="1" dirty="0"/>
              <a:t>Esri Shapefile </a:t>
            </a:r>
            <a:r>
              <a:rPr lang="en-US" altLang="en-US" sz="2200" dirty="0"/>
              <a:t>as the Format</a:t>
            </a:r>
          </a:p>
          <a:p>
            <a:pPr lvl="1" indent="-342000">
              <a:spcAft>
                <a:spcPts val="600"/>
              </a:spcAft>
              <a:buFont typeface="Calibri Light" panose="020F0302020204030204" pitchFamily="34" charset="0"/>
              <a:buAutoNum type="alphaLcPeriod"/>
            </a:pPr>
            <a:r>
              <a:rPr lang="en-US" altLang="en-US" sz="2200" dirty="0"/>
              <a:t>Browse to the folder where you want to save it and give it a name (</a:t>
            </a:r>
            <a:r>
              <a:rPr lang="en-US" altLang="en-US" sz="2200" i="1" dirty="0" err="1"/>
              <a:t>HF_Location.shp</a:t>
            </a:r>
            <a:r>
              <a:rPr lang="en-US" altLang="en-US" sz="2200" dirty="0"/>
              <a:t>)</a:t>
            </a:r>
          </a:p>
          <a:p>
            <a:pPr lvl="1" indent="-342000">
              <a:spcAft>
                <a:spcPts val="600"/>
              </a:spcAft>
              <a:buFont typeface="Calibri Light" panose="020F0302020204030204" pitchFamily="34" charset="0"/>
              <a:buAutoNum type="alphaLcPeriod"/>
            </a:pPr>
            <a:r>
              <a:rPr lang="en-US" altLang="en-US" sz="2200" dirty="0"/>
              <a:t>Keep EPSG:4326 - WGS 84 as the CRS</a:t>
            </a:r>
          </a:p>
          <a:p>
            <a:pPr marL="457200" indent="-360000">
              <a:spcBef>
                <a:spcPts val="1200"/>
              </a:spcBef>
              <a:spcAft>
                <a:spcPts val="600"/>
              </a:spcAft>
              <a:buFont typeface="+mj-lt"/>
              <a:buAutoNum type="arabicPeriod" startAt="3"/>
            </a:pPr>
            <a:r>
              <a:rPr lang="en-US" altLang="en-US" sz="2200" dirty="0"/>
              <a:t>Click </a:t>
            </a:r>
            <a:r>
              <a:rPr lang="en-US" altLang="en-US" sz="2200" i="1" dirty="0"/>
              <a:t>OK</a:t>
            </a:r>
          </a:p>
        </p:txBody>
      </p:sp>
      <p:sp>
        <p:nvSpPr>
          <p:cNvPr id="2" name="Title 1">
            <a:extLst>
              <a:ext uri="{FF2B5EF4-FFF2-40B4-BE49-F238E27FC236}">
                <a16:creationId xmlns:a16="http://schemas.microsoft.com/office/drawing/2014/main" id="{B5E4F189-7B5D-470F-C180-B38D2A466F28}"/>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GB" altLang="en-US" dirty="0"/>
              <a:t>Exercise 5.B – Part 2</a:t>
            </a:r>
            <a:endParaRPr lang="en-PH" altLang="en-US" dirty="0"/>
          </a:p>
        </p:txBody>
      </p:sp>
      <p:sp>
        <p:nvSpPr>
          <p:cNvPr id="4" name="Rectangle 3">
            <a:extLst>
              <a:ext uri="{FF2B5EF4-FFF2-40B4-BE49-F238E27FC236}">
                <a16:creationId xmlns:a16="http://schemas.microsoft.com/office/drawing/2014/main" id="{325928E9-CF2C-ADBD-5F25-918D85E09C0C}"/>
              </a:ext>
            </a:extLst>
          </p:cNvPr>
          <p:cNvSpPr>
            <a:spLocks noChangeArrowheads="1"/>
          </p:cNvSpPr>
          <p:nvPr/>
        </p:nvSpPr>
        <p:spPr bwMode="auto">
          <a:xfrm>
            <a:off x="1589584" y="1537799"/>
            <a:ext cx="3983952" cy="4699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200" dirty="0">
                <a:cs typeface="Arial" charset="0"/>
              </a:rPr>
              <a:t>To save the points as a shapefile:</a:t>
            </a:r>
          </a:p>
        </p:txBody>
      </p:sp>
      <p:sp>
        <p:nvSpPr>
          <p:cNvPr id="5" name="Rectangle 4">
            <a:extLst>
              <a:ext uri="{FF2B5EF4-FFF2-40B4-BE49-F238E27FC236}">
                <a16:creationId xmlns:a16="http://schemas.microsoft.com/office/drawing/2014/main" id="{10ABE1C2-ABB6-2528-40DC-9AD22BC8C2DB}"/>
              </a:ext>
            </a:extLst>
          </p:cNvPr>
          <p:cNvSpPr>
            <a:spLocks noChangeArrowheads="1"/>
          </p:cNvSpPr>
          <p:nvPr/>
        </p:nvSpPr>
        <p:spPr bwMode="auto">
          <a:xfrm>
            <a:off x="592236" y="739202"/>
            <a:ext cx="8412163" cy="430887"/>
          </a:xfrm>
          <a:prstGeom prst="rect">
            <a:avLst/>
          </a:prstGeom>
          <a:noFill/>
          <a:ln w="9525">
            <a:noFill/>
            <a:miter lim="800000"/>
            <a:headEnd/>
            <a:tailEnd/>
          </a:ln>
        </p:spPr>
        <p:txBody>
          <a:bodyPr>
            <a:spAutoFit/>
          </a:bodyPr>
          <a:lstStyle/>
          <a:p>
            <a:r>
              <a:rPr lang="en-GB" altLang="en-US" sz="2200" b="1" u="sng" dirty="0"/>
              <a:t>Health facilities location shapefile</a:t>
            </a:r>
          </a:p>
        </p:txBody>
      </p:sp>
      <p:sp>
        <p:nvSpPr>
          <p:cNvPr id="6" name="AutoShape 32">
            <a:extLst>
              <a:ext uri="{FF2B5EF4-FFF2-40B4-BE49-F238E27FC236}">
                <a16:creationId xmlns:a16="http://schemas.microsoft.com/office/drawing/2014/main" id="{1A431D7E-0D75-7D7E-60FD-225ED1D31B85}"/>
              </a:ext>
            </a:extLst>
          </p:cNvPr>
          <p:cNvSpPr>
            <a:spLocks noChangeArrowheads="1"/>
          </p:cNvSpPr>
          <p:nvPr/>
        </p:nvSpPr>
        <p:spPr bwMode="auto">
          <a:xfrm>
            <a:off x="1055688" y="1474467"/>
            <a:ext cx="432817" cy="428625"/>
          </a:xfrm>
          <a:prstGeom prst="rightArrow">
            <a:avLst>
              <a:gd name="adj1" fmla="val 50000"/>
              <a:gd name="adj2" fmla="val 53571"/>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dirty="0"/>
          </a:p>
        </p:txBody>
      </p:sp>
      <p:pic>
        <p:nvPicPr>
          <p:cNvPr id="8" name="Picture 7">
            <a:extLst>
              <a:ext uri="{FF2B5EF4-FFF2-40B4-BE49-F238E27FC236}">
                <a16:creationId xmlns:a16="http://schemas.microsoft.com/office/drawing/2014/main" id="{C4F929A9-25A5-3C86-F600-9A601EFC8508}"/>
              </a:ext>
            </a:extLst>
          </p:cNvPr>
          <p:cNvPicPr>
            <a:picLocks noChangeAspect="1"/>
          </p:cNvPicPr>
          <p:nvPr/>
        </p:nvPicPr>
        <p:blipFill>
          <a:blip r:embed="rId2"/>
          <a:stretch>
            <a:fillRect/>
          </a:stretch>
        </p:blipFill>
        <p:spPr>
          <a:xfrm>
            <a:off x="7213796" y="1628775"/>
            <a:ext cx="4271811" cy="4370615"/>
          </a:xfrm>
          <a:prstGeom prst="rect">
            <a:avLst/>
          </a:prstGeom>
          <a:ln>
            <a:solidFill>
              <a:schemeClr val="tx1"/>
            </a:solidFill>
          </a:ln>
          <a:effectLst>
            <a:outerShdw blurRad="50800" dist="38100" dir="2700000" sx="102000" sy="102000" algn="tl" rotWithShape="0">
              <a:prstClr val="black">
                <a:alpha val="40000"/>
              </a:prstClr>
            </a:outerShdw>
          </a:effectLst>
        </p:spPr>
      </p:pic>
    </p:spTree>
    <p:extLst>
      <p:ext uri="{BB962C8B-B14F-4D97-AF65-F5344CB8AC3E}">
        <p14:creationId xmlns:p14="http://schemas.microsoft.com/office/powerpoint/2010/main" val="1330882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77" t="17786" r="9200" b="9462"/>
          <a:stretch/>
        </p:blipFill>
        <p:spPr bwMode="auto">
          <a:xfrm>
            <a:off x="7782759" y="3888338"/>
            <a:ext cx="3593632" cy="1918366"/>
          </a:xfrm>
          <a:prstGeom prst="rect">
            <a:avLst/>
          </a:prstGeom>
          <a:ln>
            <a:solidFill>
              <a:schemeClr val="tx1"/>
            </a:solidFill>
          </a:ln>
          <a:effectLst>
            <a:outerShdw blurRad="508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5" name="Rectangle 3">
            <a:extLst>
              <a:ext uri="{FF2B5EF4-FFF2-40B4-BE49-F238E27FC236}">
                <a16:creationId xmlns:a16="http://schemas.microsoft.com/office/drawing/2014/main" id="{B32BAC0A-61E6-444C-9664-FED801940DC8}"/>
              </a:ext>
            </a:extLst>
          </p:cNvPr>
          <p:cNvSpPr>
            <a:spLocks noChangeArrowheads="1"/>
          </p:cNvSpPr>
          <p:nvPr/>
        </p:nvSpPr>
        <p:spPr bwMode="auto">
          <a:xfrm>
            <a:off x="1451317" y="1543768"/>
            <a:ext cx="7777162" cy="4699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200" dirty="0">
                <a:cs typeface="Arial" charset="0"/>
              </a:rPr>
              <a:t>The new shapefile is now added to the Layers panel</a:t>
            </a:r>
          </a:p>
        </p:txBody>
      </p:sp>
      <p:sp>
        <p:nvSpPr>
          <p:cNvPr id="29703" name="Rectangle 12">
            <a:extLst>
              <a:ext uri="{FF2B5EF4-FFF2-40B4-BE49-F238E27FC236}">
                <a16:creationId xmlns:a16="http://schemas.microsoft.com/office/drawing/2014/main" id="{C8EC9B97-A4C1-4875-8809-FD33170A4EB4}"/>
              </a:ext>
            </a:extLst>
          </p:cNvPr>
          <p:cNvSpPr>
            <a:spLocks noChangeArrowheads="1"/>
          </p:cNvSpPr>
          <p:nvPr/>
        </p:nvSpPr>
        <p:spPr bwMode="auto">
          <a:xfrm>
            <a:off x="705837" y="3297782"/>
            <a:ext cx="6182326" cy="1997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indent="-360000" eaLnBrk="0" fontAlgn="base" hangingPunct="0">
              <a:lnSpc>
                <a:spcPct val="90000"/>
              </a:lnSpc>
              <a:spcAft>
                <a:spcPts val="600"/>
              </a:spcAft>
              <a:buFont typeface="Arial" charset="0"/>
              <a:buAutoNum type="arabicPeriod"/>
              <a:defRPr/>
            </a:pPr>
            <a:r>
              <a:rPr lang="en-US" altLang="en-US" sz="2200" dirty="0">
                <a:latin typeface="+mn-lt"/>
                <a:cs typeface="+mn-cs"/>
              </a:rPr>
              <a:t>Make sure that all the points are falling within the Tolkien Province (click on the </a:t>
            </a:r>
            <a:r>
              <a:rPr lang="en-US" altLang="en-US" sz="2200" i="1" dirty="0">
                <a:latin typeface="+mn-lt"/>
                <a:cs typeface="+mn-cs"/>
              </a:rPr>
              <a:t>Zoom Full </a:t>
            </a:r>
            <a:r>
              <a:rPr lang="en-US" altLang="en-US" sz="2200" dirty="0">
                <a:latin typeface="+mn-lt"/>
                <a:cs typeface="+mn-cs"/>
              </a:rPr>
              <a:t>button for that          )</a:t>
            </a:r>
          </a:p>
          <a:p>
            <a:pPr marL="457200" indent="-360000" eaLnBrk="0" fontAlgn="base" hangingPunct="0">
              <a:lnSpc>
                <a:spcPct val="90000"/>
              </a:lnSpc>
              <a:spcAft>
                <a:spcPts val="600"/>
              </a:spcAft>
              <a:buFont typeface="Arial" charset="0"/>
              <a:buAutoNum type="arabicPeriod"/>
              <a:defRPr/>
            </a:pPr>
            <a:r>
              <a:rPr lang="en-US" altLang="en-US" sz="2200" dirty="0">
                <a:latin typeface="+mn-lt"/>
                <a:cs typeface="+mn-cs"/>
              </a:rPr>
              <a:t>Open the attribute table and check that all the content from the master list is there (191 health facilities)</a:t>
            </a:r>
          </a:p>
        </p:txBody>
      </p:sp>
      <p:sp>
        <p:nvSpPr>
          <p:cNvPr id="11" name="Rectangle 3">
            <a:extLst>
              <a:ext uri="{FF2B5EF4-FFF2-40B4-BE49-F238E27FC236}">
                <a16:creationId xmlns:a16="http://schemas.microsoft.com/office/drawing/2014/main" id="{F03616C0-75F5-424D-90E5-F368587964F2}"/>
              </a:ext>
            </a:extLst>
          </p:cNvPr>
          <p:cNvSpPr>
            <a:spLocks noChangeArrowheads="1"/>
          </p:cNvSpPr>
          <p:nvPr/>
        </p:nvSpPr>
        <p:spPr bwMode="auto">
          <a:xfrm>
            <a:off x="1423740" y="2124195"/>
            <a:ext cx="5338948" cy="510254"/>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200" dirty="0">
                <a:cs typeface="Arial" charset="0"/>
              </a:rPr>
              <a:t>You can delete the temporary layer by right-clicking on it and then selecting </a:t>
            </a:r>
            <a:r>
              <a:rPr lang="en-US" altLang="zh-CN" sz="2200" i="1" dirty="0">
                <a:cs typeface="Arial" charset="0"/>
              </a:rPr>
              <a:t>Remove Layer.</a:t>
            </a:r>
          </a:p>
        </p:txBody>
      </p:sp>
      <p:sp>
        <p:nvSpPr>
          <p:cNvPr id="29707" name="Rectangle 12">
            <a:extLst>
              <a:ext uri="{FF2B5EF4-FFF2-40B4-BE49-F238E27FC236}">
                <a16:creationId xmlns:a16="http://schemas.microsoft.com/office/drawing/2014/main" id="{0E0DED7E-5D87-4592-BB63-98C530C40384}"/>
              </a:ext>
            </a:extLst>
          </p:cNvPr>
          <p:cNvSpPr>
            <a:spLocks noChangeArrowheads="1"/>
          </p:cNvSpPr>
          <p:nvPr/>
        </p:nvSpPr>
        <p:spPr bwMode="auto">
          <a:xfrm>
            <a:off x="710904" y="2842605"/>
            <a:ext cx="47926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200" dirty="0">
                <a:latin typeface="+mn-lt"/>
              </a:rPr>
              <a:t>Once done, save the project and:</a:t>
            </a:r>
            <a:endParaRPr lang="en-US" altLang="en-US" sz="2200" i="1" dirty="0">
              <a:latin typeface="+mn-lt"/>
            </a:endParaRPr>
          </a:p>
        </p:txBody>
      </p:sp>
      <p:pic>
        <p:nvPicPr>
          <p:cNvPr id="29708" name="Picture 4">
            <a:extLst>
              <a:ext uri="{FF2B5EF4-FFF2-40B4-BE49-F238E27FC236}">
                <a16:creationId xmlns:a16="http://schemas.microsoft.com/office/drawing/2014/main" id="{E1EC8529-FCED-4013-8C46-350C4F8E2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042" t="6377" r="63074" b="89070"/>
          <a:stretch>
            <a:fillRect/>
          </a:stretch>
        </p:blipFill>
        <p:spPr bwMode="auto">
          <a:xfrm>
            <a:off x="3107235" y="3920409"/>
            <a:ext cx="3587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
            <a:extLst>
              <a:ext uri="{FF2B5EF4-FFF2-40B4-BE49-F238E27FC236}">
                <a16:creationId xmlns:a16="http://schemas.microsoft.com/office/drawing/2014/main" id="{8966FBAC-A5A7-4191-AD51-CBE5E6EBC0B0}"/>
              </a:ext>
            </a:extLst>
          </p:cNvPr>
          <p:cNvSpPr>
            <a:spLocks noChangeArrowheads="1"/>
          </p:cNvSpPr>
          <p:nvPr/>
        </p:nvSpPr>
        <p:spPr bwMode="auto">
          <a:xfrm>
            <a:off x="8393085" y="5874742"/>
            <a:ext cx="2555875"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solidFill>
                  <a:srgbClr val="FF0000"/>
                </a:solidFill>
                <a:cs typeface="Arial" charset="0"/>
              </a:rPr>
              <a:t>Save the project! </a:t>
            </a:r>
          </a:p>
        </p:txBody>
      </p:sp>
      <p:pic>
        <p:nvPicPr>
          <p:cNvPr id="205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593" t="16319" r="20815" b="7985"/>
          <a:stretch/>
        </p:blipFill>
        <p:spPr bwMode="auto">
          <a:xfrm>
            <a:off x="7226362" y="3372367"/>
            <a:ext cx="2054278" cy="22081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2">
            <a:extLst>
              <a:ext uri="{FF2B5EF4-FFF2-40B4-BE49-F238E27FC236}">
                <a16:creationId xmlns:a16="http://schemas.microsoft.com/office/drawing/2014/main" id="{AC8A92AD-0850-4346-AEB5-7D7669C3FAF7}"/>
              </a:ext>
            </a:extLst>
          </p:cNvPr>
          <p:cNvSpPr>
            <a:spLocks noChangeArrowheads="1"/>
          </p:cNvSpPr>
          <p:nvPr/>
        </p:nvSpPr>
        <p:spPr bwMode="auto">
          <a:xfrm>
            <a:off x="710596" y="5244798"/>
            <a:ext cx="61775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indent="-360000">
              <a:spcAft>
                <a:spcPts val="600"/>
              </a:spcAft>
              <a:buFont typeface="+mj-lt"/>
              <a:buAutoNum type="arabicPeriod" startAt="3"/>
            </a:pPr>
            <a:r>
              <a:rPr lang="en-US" altLang="en-US" sz="2200" dirty="0">
                <a:latin typeface="+mn-lt"/>
              </a:rPr>
              <a:t>Check that the health facilities are falling within the correct City and Barangay</a:t>
            </a:r>
          </a:p>
        </p:txBody>
      </p:sp>
      <p:sp>
        <p:nvSpPr>
          <p:cNvPr id="2" name="Title 1">
            <a:extLst>
              <a:ext uri="{FF2B5EF4-FFF2-40B4-BE49-F238E27FC236}">
                <a16:creationId xmlns:a16="http://schemas.microsoft.com/office/drawing/2014/main" id="{C2C0FC38-7E4B-94C4-7E37-168FE50911A0}"/>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GB" altLang="en-US" dirty="0"/>
              <a:t>Exercise 5.B – Part 2</a:t>
            </a:r>
            <a:endParaRPr lang="en-PH" altLang="en-US" dirty="0"/>
          </a:p>
        </p:txBody>
      </p:sp>
      <p:sp>
        <p:nvSpPr>
          <p:cNvPr id="4" name="AutoShape 32">
            <a:extLst>
              <a:ext uri="{FF2B5EF4-FFF2-40B4-BE49-F238E27FC236}">
                <a16:creationId xmlns:a16="http://schemas.microsoft.com/office/drawing/2014/main" id="{61E8C773-41D2-459E-AC56-8A7ACF2DD3E2}"/>
              </a:ext>
            </a:extLst>
          </p:cNvPr>
          <p:cNvSpPr>
            <a:spLocks noChangeArrowheads="1"/>
          </p:cNvSpPr>
          <p:nvPr/>
        </p:nvSpPr>
        <p:spPr bwMode="auto">
          <a:xfrm>
            <a:off x="861131" y="1483432"/>
            <a:ext cx="432817" cy="428625"/>
          </a:xfrm>
          <a:prstGeom prst="rightArrow">
            <a:avLst>
              <a:gd name="adj1" fmla="val 50000"/>
              <a:gd name="adj2" fmla="val 53571"/>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dirty="0"/>
          </a:p>
        </p:txBody>
      </p:sp>
      <p:sp>
        <p:nvSpPr>
          <p:cNvPr id="5" name="AutoShape 32">
            <a:extLst>
              <a:ext uri="{FF2B5EF4-FFF2-40B4-BE49-F238E27FC236}">
                <a16:creationId xmlns:a16="http://schemas.microsoft.com/office/drawing/2014/main" id="{5807A24C-2F7E-E745-63E0-6ACDA5DE75B1}"/>
              </a:ext>
            </a:extLst>
          </p:cNvPr>
          <p:cNvSpPr>
            <a:spLocks noChangeArrowheads="1"/>
          </p:cNvSpPr>
          <p:nvPr/>
        </p:nvSpPr>
        <p:spPr bwMode="auto">
          <a:xfrm>
            <a:off x="871633" y="2033776"/>
            <a:ext cx="432817" cy="428625"/>
          </a:xfrm>
          <a:prstGeom prst="rightArrow">
            <a:avLst>
              <a:gd name="adj1" fmla="val 50000"/>
              <a:gd name="adj2" fmla="val 53571"/>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dirty="0"/>
          </a:p>
        </p:txBody>
      </p:sp>
      <p:sp>
        <p:nvSpPr>
          <p:cNvPr id="6" name="Rectangle 3">
            <a:extLst>
              <a:ext uri="{FF2B5EF4-FFF2-40B4-BE49-F238E27FC236}">
                <a16:creationId xmlns:a16="http://schemas.microsoft.com/office/drawing/2014/main" id="{154B631E-0C67-BCEA-AEF4-8B6E0B51EC7D}"/>
              </a:ext>
            </a:extLst>
          </p:cNvPr>
          <p:cNvSpPr>
            <a:spLocks noChangeArrowheads="1"/>
          </p:cNvSpPr>
          <p:nvPr/>
        </p:nvSpPr>
        <p:spPr bwMode="auto">
          <a:xfrm>
            <a:off x="594768" y="745340"/>
            <a:ext cx="8412163" cy="430887"/>
          </a:xfrm>
          <a:prstGeom prst="rect">
            <a:avLst/>
          </a:prstGeom>
          <a:noFill/>
          <a:ln w="9525">
            <a:noFill/>
            <a:miter lim="800000"/>
            <a:headEnd/>
            <a:tailEnd/>
          </a:ln>
        </p:spPr>
        <p:txBody>
          <a:bodyPr>
            <a:spAutoFit/>
          </a:bodyPr>
          <a:lstStyle/>
          <a:p>
            <a:r>
              <a:rPr lang="en-GB" altLang="en-US" sz="2200" b="1" u="sng" dirty="0"/>
              <a:t>Health facilities location shapefile</a:t>
            </a:r>
          </a:p>
        </p:txBody>
      </p:sp>
      <p:grpSp>
        <p:nvGrpSpPr>
          <p:cNvPr id="9" name="Group 8">
            <a:extLst>
              <a:ext uri="{FF2B5EF4-FFF2-40B4-BE49-F238E27FC236}">
                <a16:creationId xmlns:a16="http://schemas.microsoft.com/office/drawing/2014/main" id="{AAC2A97D-D493-5709-DC4C-79610ADC437F}"/>
              </a:ext>
            </a:extLst>
          </p:cNvPr>
          <p:cNvGrpSpPr/>
          <p:nvPr/>
        </p:nvGrpSpPr>
        <p:grpSpPr>
          <a:xfrm>
            <a:off x="7640843" y="1669645"/>
            <a:ext cx="2714245" cy="1134311"/>
            <a:chOff x="7640843" y="1669645"/>
            <a:chExt cx="2714245" cy="1134311"/>
          </a:xfrm>
        </p:grpSpPr>
        <p:pic>
          <p:nvPicPr>
            <p:cNvPr id="7" name="Picture 6">
              <a:extLst>
                <a:ext uri="{FF2B5EF4-FFF2-40B4-BE49-F238E27FC236}">
                  <a16:creationId xmlns:a16="http://schemas.microsoft.com/office/drawing/2014/main" id="{2718BA71-E103-AFB3-B198-4A4DB1B88B36}"/>
                </a:ext>
              </a:extLst>
            </p:cNvPr>
            <p:cNvPicPr>
              <a:picLocks noChangeAspect="1"/>
            </p:cNvPicPr>
            <p:nvPr/>
          </p:nvPicPr>
          <p:blipFill>
            <a:blip r:embed="rId5"/>
            <a:stretch>
              <a:fillRect/>
            </a:stretch>
          </p:blipFill>
          <p:spPr>
            <a:xfrm>
              <a:off x="7640843" y="1669645"/>
              <a:ext cx="2714245" cy="1134311"/>
            </a:xfrm>
            <a:prstGeom prst="rect">
              <a:avLst/>
            </a:prstGeom>
          </p:spPr>
        </p:pic>
        <p:sp>
          <p:nvSpPr>
            <p:cNvPr id="8" name="Rectangle 7">
              <a:extLst>
                <a:ext uri="{FF2B5EF4-FFF2-40B4-BE49-F238E27FC236}">
                  <a16:creationId xmlns:a16="http://schemas.microsoft.com/office/drawing/2014/main" id="{1E75D7C4-DD58-4E0C-9AF3-4E5CF61784DC}"/>
                </a:ext>
              </a:extLst>
            </p:cNvPr>
            <p:cNvSpPr/>
            <p:nvPr/>
          </p:nvSpPr>
          <p:spPr>
            <a:xfrm>
              <a:off x="8722658" y="2142125"/>
              <a:ext cx="9861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5843" t="36623" r="67464" b="39853"/>
          <a:stretch/>
        </p:blipFill>
        <p:spPr bwMode="auto">
          <a:xfrm>
            <a:off x="9915600" y="1834692"/>
            <a:ext cx="1940785" cy="153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031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1107 -0.0368 L -0.33893 -0.31088 L -0.17774 -0.60347 L -0.3694 -0.97014 L -0.65417 -1.20532 " pathEditMode="relative" rAng="0" ptsTypes="AAAAA">
                                      <p:cBhvr>
                                        <p:cTn id="6" dur="4000" fill="hold"/>
                                        <p:tgtEl>
                                          <p:spTgt spid="20"/>
                                        </p:tgtEl>
                                        <p:attrNameLst>
                                          <p:attrName>ppt_x</p:attrName>
                                          <p:attrName>ppt_y</p:attrName>
                                        </p:attrNameLst>
                                      </p:cBhvr>
                                      <p:rCtr x="-32161" y="-58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2">
            <a:extLst>
              <a:ext uri="{FF2B5EF4-FFF2-40B4-BE49-F238E27FC236}">
                <a16:creationId xmlns:a16="http://schemas.microsoft.com/office/drawing/2014/main" id="{56AAD9E8-2A81-4891-B794-C96C979E2095}"/>
              </a:ext>
            </a:extLst>
          </p:cNvPr>
          <p:cNvSpPr>
            <a:spLocks noChangeArrowheads="1"/>
          </p:cNvSpPr>
          <p:nvPr/>
        </p:nvSpPr>
        <p:spPr bwMode="auto">
          <a:xfrm>
            <a:off x="695231" y="1272710"/>
            <a:ext cx="10980831" cy="297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indent="-360000" eaLnBrk="0" fontAlgn="base" hangingPunct="0">
              <a:lnSpc>
                <a:spcPct val="90000"/>
              </a:lnSpc>
              <a:spcAft>
                <a:spcPts val="600"/>
              </a:spcAft>
              <a:buFont typeface="Arial" charset="0"/>
              <a:buAutoNum type="arabicPeriod"/>
              <a:defRPr/>
            </a:pPr>
            <a:r>
              <a:rPr lang="en-US" altLang="en-US" sz="2200" dirty="0">
                <a:latin typeface="+mn-lt"/>
                <a:cs typeface="+mn-cs"/>
              </a:rPr>
              <a:t>Geospatial data can be stored in different ways (geographic coordinates in an excel file, shapefile, raster grid,…)</a:t>
            </a:r>
          </a:p>
          <a:p>
            <a:pPr marL="457200" indent="-360000" eaLnBrk="0" fontAlgn="base" hangingPunct="0">
              <a:lnSpc>
                <a:spcPct val="90000"/>
              </a:lnSpc>
              <a:spcAft>
                <a:spcPts val="600"/>
              </a:spcAft>
              <a:buFont typeface="Arial" charset="0"/>
              <a:buAutoNum type="arabicPeriod"/>
              <a:defRPr/>
            </a:pPr>
            <a:r>
              <a:rPr lang="en-US" altLang="en-US" sz="2200" dirty="0">
                <a:latin typeface="+mn-lt"/>
                <a:cs typeface="+mn-cs"/>
              </a:rPr>
              <a:t>It is very important to remain very critical about the data you are using to make sure that it is of good quality and corresponds to your needs </a:t>
            </a:r>
          </a:p>
          <a:p>
            <a:pPr marL="828000" lvl="1" indent="-360000">
              <a:spcAft>
                <a:spcPts val="600"/>
              </a:spcAft>
              <a:buFont typeface="Arial" panose="020B0604020202020204" pitchFamily="34" charset="0"/>
              <a:buChar char="•"/>
            </a:pPr>
            <a:r>
              <a:rPr lang="en-US" altLang="en-US" sz="2200" dirty="0"/>
              <a:t>Metadata</a:t>
            </a:r>
          </a:p>
          <a:p>
            <a:pPr marL="828000" lvl="1" indent="-360000">
              <a:spcAft>
                <a:spcPts val="600"/>
              </a:spcAft>
              <a:buFont typeface="Arial" panose="020B0604020202020204" pitchFamily="34" charset="0"/>
              <a:buChar char="•"/>
            </a:pPr>
            <a:r>
              <a:rPr lang="en-US" altLang="en-US" sz="2200" dirty="0"/>
              <a:t>Ground reference</a:t>
            </a:r>
          </a:p>
          <a:p>
            <a:pPr marL="457200" indent="-360000">
              <a:spcAft>
                <a:spcPts val="600"/>
              </a:spcAft>
              <a:buFont typeface="+mj-lt"/>
              <a:buAutoNum type="arabicPeriod" startAt="3"/>
            </a:pPr>
            <a:r>
              <a:rPr lang="en-US" altLang="en-US" sz="2200" dirty="0"/>
              <a:t>Always make sure that all the data you use have the same datum, or even better, the same geographic coordinate system and projection to avoid shifts between layers.</a:t>
            </a:r>
          </a:p>
        </p:txBody>
      </p:sp>
      <p:sp>
        <p:nvSpPr>
          <p:cNvPr id="2" name="Title 1">
            <a:extLst>
              <a:ext uri="{FF2B5EF4-FFF2-40B4-BE49-F238E27FC236}">
                <a16:creationId xmlns:a16="http://schemas.microsoft.com/office/drawing/2014/main" id="{1E720EDD-5655-EE28-CDA4-CB4EDE2EB3BD}"/>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GB" altLang="en-US" dirty="0"/>
              <a:t>Exercise 5.B – Conclusion</a:t>
            </a:r>
            <a:endParaRPr lang="en-PH" altLang="en-US" dirty="0"/>
          </a:p>
        </p:txBody>
      </p:sp>
    </p:spTree>
    <p:extLst>
      <p:ext uri="{BB962C8B-B14F-4D97-AF65-F5344CB8AC3E}">
        <p14:creationId xmlns:p14="http://schemas.microsoft.com/office/powerpoint/2010/main" val="3048770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2">
            <a:extLst>
              <a:ext uri="{FF2B5EF4-FFF2-40B4-BE49-F238E27FC236}">
                <a16:creationId xmlns:a16="http://schemas.microsoft.com/office/drawing/2014/main" id="{56AAD9E8-2A81-4891-B794-C96C979E2095}"/>
              </a:ext>
            </a:extLst>
          </p:cNvPr>
          <p:cNvSpPr>
            <a:spLocks noChangeArrowheads="1"/>
          </p:cNvSpPr>
          <p:nvPr/>
        </p:nvSpPr>
        <p:spPr bwMode="auto">
          <a:xfrm>
            <a:off x="1919536" y="1175966"/>
            <a:ext cx="811981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algn="ctr"/>
            <a:r>
              <a:rPr lang="en-US" altLang="en-US" sz="6000" dirty="0"/>
              <a:t>Ready to make some maps!!</a:t>
            </a:r>
          </a:p>
        </p:txBody>
      </p:sp>
      <p:pic>
        <p:nvPicPr>
          <p:cNvPr id="6" name="Picture 9" descr="C:\Users\Samsung\AppData\Local\Microsoft\Windows\INetCache\IE\HXDQ692O\Happy_Face1[1].png">
            <a:extLst>
              <a:ext uri="{FF2B5EF4-FFF2-40B4-BE49-F238E27FC236}">
                <a16:creationId xmlns:a16="http://schemas.microsoft.com/office/drawing/2014/main" id="{A967DF0F-B1F7-428A-8DD9-D8ED3EF12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896" y="3471440"/>
            <a:ext cx="2050004" cy="221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2912932-CDE9-36B7-091A-E06D7CE5D406}"/>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GB" altLang="en-US" dirty="0"/>
              <a:t>Exercise 5.B – Conclusion</a:t>
            </a:r>
            <a:endParaRPr lang="en-PH" altLang="en-US" dirty="0"/>
          </a:p>
        </p:txBody>
      </p:sp>
    </p:spTree>
    <p:extLst>
      <p:ext uri="{BB962C8B-B14F-4D97-AF65-F5344CB8AC3E}">
        <p14:creationId xmlns:p14="http://schemas.microsoft.com/office/powerpoint/2010/main" val="2467169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710987" y="775344"/>
            <a:ext cx="10935129" cy="1308156"/>
          </a:xfrm>
          <a:prstGeom prst="rect">
            <a:avLst/>
          </a:prstGeom>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100000"/>
              </a:lnSpc>
              <a:spcBef>
                <a:spcPts val="0"/>
              </a:spcBef>
              <a:spcAft>
                <a:spcPts val="0"/>
              </a:spcAft>
              <a:buNone/>
              <a:defRPr/>
            </a:pPr>
            <a:r>
              <a:rPr lang="en-PH" altLang="zh-CN" sz="2200" dirty="0"/>
              <a:t>The objectives of this exercise are to teach participants how to:</a:t>
            </a:r>
          </a:p>
          <a:p>
            <a:pPr marL="457200" indent="-277813" eaLnBrk="1" hangingPunct="1">
              <a:lnSpc>
                <a:spcPct val="100000"/>
              </a:lnSpc>
              <a:spcBef>
                <a:spcPts val="0"/>
              </a:spcBef>
              <a:spcAft>
                <a:spcPts val="0"/>
              </a:spcAft>
              <a:buFont typeface="Arial" panose="020B0604020202020204" pitchFamily="34" charset="0"/>
              <a:buChar char="•"/>
              <a:defRPr/>
            </a:pPr>
            <a:r>
              <a:rPr lang="en-PH" altLang="zh-CN" sz="2200" dirty="0"/>
              <a:t>Apply the lessons learned from Session 5.2</a:t>
            </a:r>
          </a:p>
          <a:p>
            <a:pPr marL="457200" indent="-277813" eaLnBrk="1" hangingPunct="1">
              <a:lnSpc>
                <a:spcPct val="100000"/>
              </a:lnSpc>
              <a:spcBef>
                <a:spcPts val="0"/>
              </a:spcBef>
              <a:spcAft>
                <a:spcPts val="0"/>
              </a:spcAft>
              <a:buFont typeface="Arial" panose="020B0604020202020204" pitchFamily="34" charset="0"/>
              <a:buChar char="•"/>
              <a:defRPr/>
            </a:pPr>
            <a:r>
              <a:rPr lang="en-PH" altLang="zh-CN" sz="2200" dirty="0"/>
              <a:t>Prepare geospatial data for use in GIS software (QGIS)</a:t>
            </a:r>
          </a:p>
        </p:txBody>
      </p:sp>
      <p:sp>
        <p:nvSpPr>
          <p:cNvPr id="2" name="Title 1">
            <a:extLst>
              <a:ext uri="{FF2B5EF4-FFF2-40B4-BE49-F238E27FC236}">
                <a16:creationId xmlns:a16="http://schemas.microsoft.com/office/drawing/2014/main" id="{727257CE-34F8-6A8A-71BA-9B0AFB47F614}"/>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US" dirty="0"/>
              <a:t>Objectives</a:t>
            </a:r>
            <a:endParaRPr lang="en-PH" altLang="en-US" dirty="0"/>
          </a:p>
        </p:txBody>
      </p:sp>
      <p:sp>
        <p:nvSpPr>
          <p:cNvPr id="3" name="Content Placeholder 2"/>
          <p:cNvSpPr txBox="1">
            <a:spLocks/>
          </p:cNvSpPr>
          <p:nvPr/>
        </p:nvSpPr>
        <p:spPr>
          <a:xfrm>
            <a:off x="711403" y="2634899"/>
            <a:ext cx="10964660" cy="2006769"/>
          </a:xfrm>
          <a:prstGeom prst="rect">
            <a:avLst/>
          </a:prstGeom>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spcBef>
                <a:spcPts val="0"/>
              </a:spcBef>
              <a:spcAft>
                <a:spcPts val="1800"/>
              </a:spcAft>
              <a:buNone/>
              <a:defRPr/>
            </a:pPr>
            <a:r>
              <a:rPr lang="en-PH" altLang="zh-CN" sz="2200" dirty="0"/>
              <a:t>Although the modules in the HIS Geo-enabling Course can be taken separately, it is recommended for participants of Module 5 to go through Module 4, particularly Session 4.3 and Exercise 4.B beforehand.</a:t>
            </a:r>
          </a:p>
          <a:p>
            <a:pPr marL="0" indent="0" eaLnBrk="1" hangingPunct="1">
              <a:spcBef>
                <a:spcPts val="0"/>
              </a:spcBef>
              <a:spcAft>
                <a:spcPts val="1800"/>
              </a:spcAft>
              <a:buNone/>
              <a:defRPr/>
            </a:pPr>
            <a:r>
              <a:rPr lang="en-PH" altLang="zh-CN" sz="2200" dirty="0"/>
              <a:t>These session and exercise will provide the necessary background and basic skills needed to be able to complete the present exercise.</a:t>
            </a:r>
          </a:p>
        </p:txBody>
      </p:sp>
      <p:sp>
        <p:nvSpPr>
          <p:cNvPr id="4" name="Title 1">
            <a:extLst>
              <a:ext uri="{FF2B5EF4-FFF2-40B4-BE49-F238E27FC236}">
                <a16:creationId xmlns:a16="http://schemas.microsoft.com/office/drawing/2014/main" id="{61B80A9F-C99C-2733-5082-669320495FA5}"/>
              </a:ext>
            </a:extLst>
          </p:cNvPr>
          <p:cNvSpPr txBox="1">
            <a:spLocks/>
          </p:cNvSpPr>
          <p:nvPr/>
        </p:nvSpPr>
        <p:spPr bwMode="auto">
          <a:xfrm>
            <a:off x="0" y="1980074"/>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US" dirty="0"/>
              <a:t>Recommended background sessions</a:t>
            </a:r>
            <a:endParaRPr lang="en-PH" altLang="en-US" dirty="0"/>
          </a:p>
        </p:txBody>
      </p:sp>
      <p:sp>
        <p:nvSpPr>
          <p:cNvPr id="6" name="Content Placeholder 2"/>
          <p:cNvSpPr txBox="1">
            <a:spLocks/>
          </p:cNvSpPr>
          <p:nvPr/>
        </p:nvSpPr>
        <p:spPr>
          <a:xfrm>
            <a:off x="709149" y="5156270"/>
            <a:ext cx="10966914" cy="1030522"/>
          </a:xfrm>
          <a:prstGeom prst="rect">
            <a:avLst/>
          </a:prstGeom>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spcBef>
                <a:spcPts val="0"/>
              </a:spcBef>
              <a:spcAft>
                <a:spcPts val="1800"/>
              </a:spcAft>
              <a:buNone/>
              <a:defRPr/>
            </a:pPr>
            <a:r>
              <a:rPr lang="en-PH" altLang="zh-CN" sz="2200" dirty="0"/>
              <a:t>The data used in this exercise are fictitious and created only to facilitate the exercises in this course. The different geospatial objects are not related to any real location or infrastructure in the real world.</a:t>
            </a:r>
            <a:endParaRPr lang="en-PH" altLang="en-US" sz="2200" dirty="0"/>
          </a:p>
        </p:txBody>
      </p:sp>
      <p:sp>
        <p:nvSpPr>
          <p:cNvPr id="7" name="Title 1">
            <a:extLst>
              <a:ext uri="{FF2B5EF4-FFF2-40B4-BE49-F238E27FC236}">
                <a16:creationId xmlns:a16="http://schemas.microsoft.com/office/drawing/2014/main" id="{3958492E-9070-2863-CF5D-4421F1A64F6A}"/>
              </a:ext>
            </a:extLst>
          </p:cNvPr>
          <p:cNvSpPr txBox="1">
            <a:spLocks/>
          </p:cNvSpPr>
          <p:nvPr/>
        </p:nvSpPr>
        <p:spPr bwMode="auto">
          <a:xfrm>
            <a:off x="-1411" y="4678053"/>
            <a:ext cx="12192000" cy="523868"/>
          </a:xfrm>
          <a:prstGeom prst="rect">
            <a:avLst/>
          </a:prstGeom>
        </p:spPr>
        <p:txBody>
          <a:bodyPr vert="horz" lIns="91440" tIns="45720" rIns="91440" bIns="45720" rtlCol="0" anchor="ctr">
            <a:normAutofit lnSpcReduction="10000"/>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US" dirty="0"/>
              <a:t>Exercise Data</a:t>
            </a:r>
            <a:endParaRPr lang="en-PH" altLang="en-US" dirty="0"/>
          </a:p>
        </p:txBody>
      </p:sp>
    </p:spTree>
    <p:extLst>
      <p:ext uri="{BB962C8B-B14F-4D97-AF65-F5344CB8AC3E}">
        <p14:creationId xmlns:p14="http://schemas.microsoft.com/office/powerpoint/2010/main" val="438059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2"/>
          <p:cNvSpPr>
            <a:spLocks noChangeAspect="1"/>
          </p:cNvSpPr>
          <p:nvPr/>
        </p:nvSpPr>
        <p:spPr bwMode="auto">
          <a:xfrm>
            <a:off x="2135188" y="3869334"/>
            <a:ext cx="4572000"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PH"/>
          </a:p>
        </p:txBody>
      </p:sp>
      <p:sp>
        <p:nvSpPr>
          <p:cNvPr id="9" name="Rectangle 12"/>
          <p:cNvSpPr>
            <a:spLocks noChangeArrowheads="1"/>
          </p:cNvSpPr>
          <p:nvPr/>
        </p:nvSpPr>
        <p:spPr bwMode="auto">
          <a:xfrm>
            <a:off x="707818" y="1271924"/>
            <a:ext cx="10967481" cy="268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360000">
              <a:lnSpc>
                <a:spcPct val="90000"/>
              </a:lnSpc>
              <a:spcAft>
                <a:spcPts val="600"/>
              </a:spcAft>
              <a:buFont typeface="Arial" charset="0"/>
              <a:buChar char="•"/>
            </a:pPr>
            <a:r>
              <a:rPr lang="en-GB" altLang="en-US" sz="2200" u="sng" dirty="0"/>
              <a:t>Purpose:</a:t>
            </a:r>
            <a:r>
              <a:rPr lang="en-GB" altLang="en-US" sz="2200" dirty="0"/>
              <a:t> Assist on-going malaria control and elimination activities</a:t>
            </a:r>
          </a:p>
          <a:p>
            <a:pPr marL="457200" indent="-360000">
              <a:lnSpc>
                <a:spcPct val="90000"/>
              </a:lnSpc>
              <a:spcAft>
                <a:spcPts val="600"/>
              </a:spcAft>
              <a:buFont typeface="Arial" charset="0"/>
              <a:buChar char="•"/>
            </a:pPr>
            <a:r>
              <a:rPr lang="en-GB" altLang="en-US" sz="2200" u="sng" dirty="0"/>
              <a:t>Audience:</a:t>
            </a:r>
            <a:r>
              <a:rPr lang="en-GB" altLang="en-US" sz="2200" dirty="0"/>
              <a:t> Province-level Malaria Surveillance Officer</a:t>
            </a:r>
          </a:p>
          <a:p>
            <a:pPr marL="457200" indent="-360000">
              <a:lnSpc>
                <a:spcPct val="90000"/>
              </a:lnSpc>
              <a:spcAft>
                <a:spcPts val="600"/>
              </a:spcAft>
              <a:buFont typeface="Arial" charset="0"/>
              <a:buChar char="•"/>
            </a:pPr>
            <a:r>
              <a:rPr lang="en-GB" altLang="en-US" sz="2200" u="sng" dirty="0"/>
              <a:t>Content:</a:t>
            </a:r>
          </a:p>
          <a:p>
            <a:pPr marL="828000" lvl="1" indent="-360000">
              <a:lnSpc>
                <a:spcPct val="90000"/>
              </a:lnSpc>
              <a:spcAft>
                <a:spcPts val="600"/>
              </a:spcAft>
              <a:buFont typeface="Arial" charset="0"/>
              <a:buChar char="•"/>
            </a:pPr>
            <a:r>
              <a:rPr lang="en-GB" altLang="en-US" sz="2200" dirty="0"/>
              <a:t>Number of malaria cases:</a:t>
            </a:r>
          </a:p>
          <a:p>
            <a:pPr marL="1188000" lvl="2" indent="-360000">
              <a:lnSpc>
                <a:spcPct val="90000"/>
              </a:lnSpc>
              <a:spcAft>
                <a:spcPts val="600"/>
              </a:spcAft>
              <a:buFont typeface="Courier New" panose="02070309020205020404" pitchFamily="49" charset="0"/>
              <a:buChar char="o"/>
            </a:pPr>
            <a:r>
              <a:rPr lang="en-PH" altLang="en-US" sz="2200" dirty="0"/>
              <a:t>By place of reporting at</a:t>
            </a:r>
            <a:r>
              <a:rPr lang="en-GB" altLang="en-US" sz="2200" dirty="0"/>
              <a:t> the health facility level</a:t>
            </a:r>
          </a:p>
          <a:p>
            <a:pPr marL="1188000" lvl="2" indent="-360000">
              <a:lnSpc>
                <a:spcPct val="90000"/>
              </a:lnSpc>
              <a:spcAft>
                <a:spcPts val="600"/>
              </a:spcAft>
              <a:buFont typeface="Courier New" panose="02070309020205020404" pitchFamily="49" charset="0"/>
              <a:buChar char="o"/>
            </a:pPr>
            <a:r>
              <a:rPr lang="en-PH" altLang="en-US" sz="2200" dirty="0"/>
              <a:t>By place of reporting aggregated</a:t>
            </a:r>
            <a:r>
              <a:rPr lang="en-GB" altLang="en-US" sz="2200" dirty="0"/>
              <a:t> by Barangay</a:t>
            </a:r>
          </a:p>
          <a:p>
            <a:pPr marL="457200" indent="-360000">
              <a:lnSpc>
                <a:spcPct val="90000"/>
              </a:lnSpc>
              <a:spcAft>
                <a:spcPts val="600"/>
              </a:spcAft>
              <a:buFont typeface="Arial" charset="0"/>
              <a:buChar char="•"/>
            </a:pPr>
            <a:r>
              <a:rPr lang="en-GB" altLang="en-US" sz="2200" u="sng" dirty="0"/>
              <a:t>Medium:</a:t>
            </a:r>
            <a:r>
              <a:rPr lang="en-GB" altLang="en-US" sz="2200" dirty="0"/>
              <a:t> A4 size map stored as PDF</a:t>
            </a:r>
            <a:endParaRPr lang="en-US" altLang="en-US" sz="2200" dirty="0"/>
          </a:p>
        </p:txBody>
      </p:sp>
      <p:sp>
        <p:nvSpPr>
          <p:cNvPr id="6" name="Title 1">
            <a:extLst>
              <a:ext uri="{FF2B5EF4-FFF2-40B4-BE49-F238E27FC236}">
                <a16:creationId xmlns:a16="http://schemas.microsoft.com/office/drawing/2014/main" id="{C8F11F38-605C-40D4-AC89-282BAB457CA3}"/>
              </a:ext>
            </a:extLst>
          </p:cNvPr>
          <p:cNvSpPr txBox="1">
            <a:spLocks/>
          </p:cNvSpPr>
          <p:nvPr/>
        </p:nvSpPr>
        <p:spPr>
          <a:xfrm>
            <a:off x="2908300" y="4853675"/>
            <a:ext cx="4572000" cy="693737"/>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eaLnBrk="1" hangingPunct="1">
              <a:defRPr/>
            </a:pPr>
            <a:r>
              <a:rPr lang="en-GB" altLang="en-US" sz="2200" b="1" dirty="0">
                <a:latin typeface="+mn-lt"/>
              </a:rPr>
              <a:t>What geospatial data do we need?</a:t>
            </a:r>
            <a:endParaRPr lang="en-PH" altLang="en-US" sz="2200" b="1" dirty="0">
              <a:latin typeface="+mn-lt"/>
            </a:endParaRPr>
          </a:p>
        </p:txBody>
      </p:sp>
      <p:sp>
        <p:nvSpPr>
          <p:cNvPr id="7" name="AutoShape 32">
            <a:extLst>
              <a:ext uri="{FF2B5EF4-FFF2-40B4-BE49-F238E27FC236}">
                <a16:creationId xmlns:a16="http://schemas.microsoft.com/office/drawing/2014/main" id="{F026FC9E-FBCB-44C4-BCAE-B1067E589CAD}"/>
              </a:ext>
            </a:extLst>
          </p:cNvPr>
          <p:cNvSpPr>
            <a:spLocks noChangeArrowheads="1"/>
          </p:cNvSpPr>
          <p:nvPr/>
        </p:nvSpPr>
        <p:spPr bwMode="auto">
          <a:xfrm>
            <a:off x="2279650" y="4798814"/>
            <a:ext cx="504825" cy="428625"/>
          </a:xfrm>
          <a:prstGeom prst="rightArrow">
            <a:avLst>
              <a:gd name="adj1" fmla="val 50000"/>
              <a:gd name="adj2" fmla="val 53571"/>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dirty="0"/>
          </a:p>
        </p:txBody>
      </p:sp>
      <p:sp>
        <p:nvSpPr>
          <p:cNvPr id="2" name="Title 1">
            <a:extLst>
              <a:ext uri="{FF2B5EF4-FFF2-40B4-BE49-F238E27FC236}">
                <a16:creationId xmlns:a16="http://schemas.microsoft.com/office/drawing/2014/main" id="{0F64A228-4CEC-7050-0322-47C866AB4ED7}"/>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PH" dirty="0"/>
              <a:t>Request received for a map</a:t>
            </a:r>
            <a:endParaRPr lang="en-PH" altLang="en-US" dirty="0"/>
          </a:p>
        </p:txBody>
      </p:sp>
    </p:spTree>
    <p:extLst>
      <p:ext uri="{BB962C8B-B14F-4D97-AF65-F5344CB8AC3E}">
        <p14:creationId xmlns:p14="http://schemas.microsoft.com/office/powerpoint/2010/main" val="3577479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p:cNvSpPr>
            <a:spLocks noChangeArrowheads="1"/>
          </p:cNvSpPr>
          <p:nvPr/>
        </p:nvSpPr>
        <p:spPr bwMode="auto">
          <a:xfrm>
            <a:off x="696798" y="793882"/>
            <a:ext cx="10940353" cy="180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600"/>
              </a:spcAft>
              <a:defRPr/>
            </a:pPr>
            <a:r>
              <a:rPr lang="en-US" altLang="zh-CN" sz="2200" dirty="0"/>
              <a:t>For the Province of Tolkien, we need shapefiles containing the: </a:t>
            </a:r>
          </a:p>
          <a:p>
            <a:pPr marL="457200" indent="-360000" eaLnBrk="0" fontAlgn="base" hangingPunct="0">
              <a:lnSpc>
                <a:spcPct val="90000"/>
              </a:lnSpc>
              <a:spcAft>
                <a:spcPts val="600"/>
              </a:spcAft>
              <a:buFont typeface="Arial" panose="020B0604020202020204" pitchFamily="34" charset="0"/>
              <a:buChar char="•"/>
              <a:defRPr/>
            </a:pPr>
            <a:r>
              <a:rPr lang="en-US" altLang="zh-CN" sz="2200" dirty="0"/>
              <a:t>Boundaries of the Barangay with the unique identifiers from the master list included in the attribute table</a:t>
            </a:r>
          </a:p>
          <a:p>
            <a:pPr marL="457200" indent="-360000" eaLnBrk="0" fontAlgn="base" hangingPunct="0">
              <a:lnSpc>
                <a:spcPct val="90000"/>
              </a:lnSpc>
              <a:spcAft>
                <a:spcPts val="600"/>
              </a:spcAft>
              <a:buFont typeface="Arial" panose="020B0604020202020204" pitchFamily="34" charset="0"/>
              <a:buChar char="•"/>
              <a:defRPr/>
            </a:pPr>
            <a:r>
              <a:rPr lang="en-US" altLang="zh-CN" sz="2200" dirty="0"/>
              <a:t>Location of the health facilities with the unique identifier from the master list included in the attribute table</a:t>
            </a:r>
          </a:p>
        </p:txBody>
      </p:sp>
      <p:sp>
        <p:nvSpPr>
          <p:cNvPr id="3" name="Title 1">
            <a:extLst>
              <a:ext uri="{FF2B5EF4-FFF2-40B4-BE49-F238E27FC236}">
                <a16:creationId xmlns:a16="http://schemas.microsoft.com/office/drawing/2014/main" id="{B2AA881A-E337-835B-C8F6-D8C34848D9BC}"/>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PH" dirty="0"/>
              <a:t>What geospatial data do we need?</a:t>
            </a:r>
            <a:endParaRPr lang="en-PH" altLang="en-US" dirty="0"/>
          </a:p>
        </p:txBody>
      </p:sp>
      <p:sp>
        <p:nvSpPr>
          <p:cNvPr id="2" name="Rectangle 12"/>
          <p:cNvSpPr>
            <a:spLocks noChangeArrowheads="1"/>
          </p:cNvSpPr>
          <p:nvPr/>
        </p:nvSpPr>
        <p:spPr bwMode="auto">
          <a:xfrm>
            <a:off x="699860" y="3438730"/>
            <a:ext cx="10966475" cy="77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360000" eaLnBrk="0" fontAlgn="base" hangingPunct="0">
              <a:lnSpc>
                <a:spcPct val="90000"/>
              </a:lnSpc>
              <a:spcAft>
                <a:spcPts val="600"/>
              </a:spcAft>
              <a:buFont typeface="Arial" panose="020B0604020202020204" pitchFamily="34" charset="0"/>
              <a:buChar char="•"/>
              <a:defRPr/>
            </a:pPr>
            <a:r>
              <a:rPr lang="en-GB" altLang="en-US" sz="2200" dirty="0"/>
              <a:t>Barangay boundaries shapefile (LMB)</a:t>
            </a:r>
          </a:p>
          <a:p>
            <a:pPr marL="457200" indent="-360000" eaLnBrk="0" fontAlgn="base" hangingPunct="0">
              <a:lnSpc>
                <a:spcPct val="90000"/>
              </a:lnSpc>
              <a:spcAft>
                <a:spcPts val="600"/>
              </a:spcAft>
              <a:buFont typeface="Arial" panose="020B0604020202020204" pitchFamily="34" charset="0"/>
              <a:buChar char="•"/>
              <a:defRPr/>
            </a:pPr>
            <a:r>
              <a:rPr lang="en-GB" altLang="en-US" sz="2200" dirty="0"/>
              <a:t>Health facility master list that will be converted into the health facility location shapefile</a:t>
            </a:r>
          </a:p>
        </p:txBody>
      </p:sp>
      <p:sp>
        <p:nvSpPr>
          <p:cNvPr id="5" name="AutoShape 32">
            <a:extLst>
              <a:ext uri="{FF2B5EF4-FFF2-40B4-BE49-F238E27FC236}">
                <a16:creationId xmlns:a16="http://schemas.microsoft.com/office/drawing/2014/main" id="{0303BD81-0BE4-476C-BF32-D5E2E9A06526}"/>
              </a:ext>
            </a:extLst>
          </p:cNvPr>
          <p:cNvSpPr>
            <a:spLocks noChangeArrowheads="1"/>
          </p:cNvSpPr>
          <p:nvPr/>
        </p:nvSpPr>
        <p:spPr bwMode="auto">
          <a:xfrm>
            <a:off x="1697525" y="4297664"/>
            <a:ext cx="436087" cy="381000"/>
          </a:xfrm>
          <a:prstGeom prst="rightArrow">
            <a:avLst>
              <a:gd name="adj1" fmla="val 50000"/>
              <a:gd name="adj2" fmla="val 53571"/>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dirty="0"/>
          </a:p>
        </p:txBody>
      </p:sp>
      <p:sp>
        <p:nvSpPr>
          <p:cNvPr id="6" name="Rectangle 3">
            <a:extLst>
              <a:ext uri="{FF2B5EF4-FFF2-40B4-BE49-F238E27FC236}">
                <a16:creationId xmlns:a16="http://schemas.microsoft.com/office/drawing/2014/main" id="{15359EF9-3F0F-4EF8-B77F-321687C70135}"/>
              </a:ext>
            </a:extLst>
          </p:cNvPr>
          <p:cNvSpPr>
            <a:spLocks noChangeArrowheads="1"/>
          </p:cNvSpPr>
          <p:nvPr/>
        </p:nvSpPr>
        <p:spPr bwMode="auto">
          <a:xfrm>
            <a:off x="2288835" y="4356735"/>
            <a:ext cx="7878489" cy="381000"/>
          </a:xfrm>
          <a:prstGeom prst="rect">
            <a:avLst/>
          </a:prstGeom>
          <a:noFill/>
          <a:ln w="9525">
            <a:noFill/>
            <a:miter lim="800000"/>
            <a:headEnd/>
            <a:tailEnd/>
          </a:ln>
        </p:spPr>
        <p:txBody>
          <a:bodyPr lIns="0" tIns="0" rIns="0" bIns="0"/>
          <a:lstStyle/>
          <a:p>
            <a:pPr>
              <a:lnSpc>
                <a:spcPct val="90000"/>
              </a:lnSpc>
              <a:defRPr/>
            </a:pPr>
            <a:r>
              <a:rPr lang="en-US" altLang="zh-CN" sz="2200" dirty="0"/>
              <a:t>Download the exercise data from: </a:t>
            </a:r>
            <a:r>
              <a:rPr lang="en-US" altLang="zh-CN" sz="2200" dirty="0">
                <a:hlinkClick r:id="rId2"/>
              </a:rPr>
              <a:t>EXERCISE DATA</a:t>
            </a:r>
            <a:endParaRPr lang="en-US" altLang="zh-CN" sz="2200" dirty="0"/>
          </a:p>
        </p:txBody>
      </p:sp>
      <p:sp>
        <p:nvSpPr>
          <p:cNvPr id="7" name="Title 1">
            <a:extLst>
              <a:ext uri="{FF2B5EF4-FFF2-40B4-BE49-F238E27FC236}">
                <a16:creationId xmlns:a16="http://schemas.microsoft.com/office/drawing/2014/main" id="{4F76B557-357E-5728-3667-E3CC20384AC9}"/>
              </a:ext>
            </a:extLst>
          </p:cNvPr>
          <p:cNvSpPr txBox="1">
            <a:spLocks/>
          </p:cNvSpPr>
          <p:nvPr/>
        </p:nvSpPr>
        <p:spPr bwMode="auto">
          <a:xfrm>
            <a:off x="0" y="27606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PH" dirty="0"/>
              <a:t>What geospatial data do we have?</a:t>
            </a:r>
            <a:endParaRPr lang="en-PH" altLang="en-US" dirty="0"/>
          </a:p>
        </p:txBody>
      </p:sp>
      <p:sp>
        <p:nvSpPr>
          <p:cNvPr id="8" name="Rectangle 3">
            <a:extLst>
              <a:ext uri="{FF2B5EF4-FFF2-40B4-BE49-F238E27FC236}">
                <a16:creationId xmlns:a16="http://schemas.microsoft.com/office/drawing/2014/main" id="{BFE9FDA2-6E16-D7BA-5D99-E26C1CDF52C8}"/>
              </a:ext>
            </a:extLst>
          </p:cNvPr>
          <p:cNvSpPr>
            <a:spLocks noChangeArrowheads="1"/>
          </p:cNvSpPr>
          <p:nvPr/>
        </p:nvSpPr>
        <p:spPr bwMode="auto">
          <a:xfrm>
            <a:off x="2288835" y="4898681"/>
            <a:ext cx="9519307" cy="1039114"/>
          </a:xfrm>
          <a:prstGeom prst="rect">
            <a:avLst/>
          </a:prstGeom>
          <a:noFill/>
          <a:ln w="9525">
            <a:noFill/>
            <a:miter lim="800000"/>
            <a:headEnd/>
            <a:tailEnd/>
          </a:ln>
        </p:spPr>
        <p:txBody>
          <a:bodyPr lIns="0" tIns="0" rIns="0" bIns="0"/>
          <a:lstStyle/>
          <a:p>
            <a:pPr>
              <a:lnSpc>
                <a:spcPct val="90000"/>
              </a:lnSpc>
              <a:defRPr/>
            </a:pPr>
            <a:r>
              <a:rPr lang="en-US" altLang="zh-CN" sz="2200" dirty="0"/>
              <a:t>In the “MODULE_5” folder you created in the previous exercise, create a subfolder ”EXERCISE_5_B” and place the downloaded data there for easier access.</a:t>
            </a:r>
          </a:p>
          <a:p>
            <a:pPr>
              <a:lnSpc>
                <a:spcPct val="90000"/>
              </a:lnSpc>
              <a:defRPr/>
            </a:pPr>
            <a:r>
              <a:rPr lang="en-PH" altLang="zh-CN" sz="2200" dirty="0"/>
              <a:t>(i.e., C:\ or D:\MODULE_5\EXERCISE_5_B)</a:t>
            </a:r>
            <a:endParaRPr lang="en-US" altLang="zh-CN" sz="2200" dirty="0"/>
          </a:p>
        </p:txBody>
      </p:sp>
      <p:sp>
        <p:nvSpPr>
          <p:cNvPr id="9" name="AutoShape 32">
            <a:extLst>
              <a:ext uri="{FF2B5EF4-FFF2-40B4-BE49-F238E27FC236}">
                <a16:creationId xmlns:a16="http://schemas.microsoft.com/office/drawing/2014/main" id="{6C2D43CB-62BE-3D72-2F06-3FE2AFF75A40}"/>
              </a:ext>
            </a:extLst>
          </p:cNvPr>
          <p:cNvSpPr>
            <a:spLocks noChangeArrowheads="1"/>
          </p:cNvSpPr>
          <p:nvPr/>
        </p:nvSpPr>
        <p:spPr bwMode="auto">
          <a:xfrm>
            <a:off x="1697525" y="4847881"/>
            <a:ext cx="436087" cy="381000"/>
          </a:xfrm>
          <a:prstGeom prst="rightArrow">
            <a:avLst>
              <a:gd name="adj1" fmla="val 50000"/>
              <a:gd name="adj2" fmla="val 53571"/>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dirty="0"/>
          </a:p>
        </p:txBody>
      </p:sp>
    </p:spTree>
    <p:extLst>
      <p:ext uri="{BB962C8B-B14F-4D97-AF65-F5344CB8AC3E}">
        <p14:creationId xmlns:p14="http://schemas.microsoft.com/office/powerpoint/2010/main" val="363049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524000" y="1"/>
            <a:ext cx="9144000" cy="981075"/>
          </a:xfrm>
          <a:prstGeom prst="rect">
            <a:avLst/>
          </a:prstGeom>
        </p:spPr>
        <p:txBody>
          <a:bodyPr vert="horz" lIns="91440" tIns="45720" rIns="91440" bIns="45720" rtlCol="0" anchor="ctr">
            <a:normAutofit/>
          </a:bodyPr>
          <a:lstStyle/>
          <a:p>
            <a:pPr algn="ctr" defTabSz="685800">
              <a:lnSpc>
                <a:spcPct val="90000"/>
              </a:lnSpc>
              <a:spcBef>
                <a:spcPct val="0"/>
              </a:spcBef>
            </a:pPr>
            <a:endParaRPr lang="en-GB" altLang="en-US" sz="3200" b="1">
              <a:solidFill>
                <a:srgbClr val="002147"/>
              </a:solidFill>
              <a:ea typeface="+mj-ea"/>
              <a:cs typeface="+mj-cs"/>
            </a:endParaRPr>
          </a:p>
        </p:txBody>
      </p:sp>
      <p:sp>
        <p:nvSpPr>
          <p:cNvPr id="10" name="Rectangle 3"/>
          <p:cNvSpPr>
            <a:spLocks noChangeArrowheads="1"/>
          </p:cNvSpPr>
          <p:nvPr/>
        </p:nvSpPr>
        <p:spPr bwMode="auto">
          <a:xfrm>
            <a:off x="594825" y="741890"/>
            <a:ext cx="2088232" cy="430887"/>
          </a:xfrm>
          <a:prstGeom prst="rect">
            <a:avLst/>
          </a:prstGeom>
          <a:noFill/>
          <a:ln w="9525">
            <a:noFill/>
            <a:miter lim="800000"/>
            <a:headEnd/>
            <a:tailEnd/>
          </a:ln>
        </p:spPr>
        <p:txBody>
          <a:bodyPr wrap="square">
            <a:spAutoFit/>
          </a:bodyPr>
          <a:lstStyle/>
          <a:p>
            <a:r>
              <a:rPr lang="en-GB" altLang="en-US" sz="2200" b="1" dirty="0" err="1"/>
              <a:t>Basemap</a:t>
            </a:r>
            <a:endParaRPr lang="en-GB" altLang="en-US" sz="2200" b="1" dirty="0"/>
          </a:p>
        </p:txBody>
      </p:sp>
      <p:sp>
        <p:nvSpPr>
          <p:cNvPr id="8" name="AutoShape 32">
            <a:extLst>
              <a:ext uri="{FF2B5EF4-FFF2-40B4-BE49-F238E27FC236}">
                <a16:creationId xmlns:a16="http://schemas.microsoft.com/office/drawing/2014/main" id="{0303BD81-0BE4-476C-BF32-D5E2E9A06526}"/>
              </a:ext>
            </a:extLst>
          </p:cNvPr>
          <p:cNvSpPr>
            <a:spLocks noChangeArrowheads="1"/>
          </p:cNvSpPr>
          <p:nvPr/>
        </p:nvSpPr>
        <p:spPr bwMode="auto">
          <a:xfrm>
            <a:off x="1264829" y="5539032"/>
            <a:ext cx="436087" cy="381000"/>
          </a:xfrm>
          <a:prstGeom prst="rightArrow">
            <a:avLst>
              <a:gd name="adj1" fmla="val 50000"/>
              <a:gd name="adj2" fmla="val 53571"/>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dirty="0"/>
          </a:p>
        </p:txBody>
      </p:sp>
      <p:sp>
        <p:nvSpPr>
          <p:cNvPr id="11" name="Rectangle 3">
            <a:extLst>
              <a:ext uri="{FF2B5EF4-FFF2-40B4-BE49-F238E27FC236}">
                <a16:creationId xmlns:a16="http://schemas.microsoft.com/office/drawing/2014/main" id="{15359EF9-3F0F-4EF8-B77F-321687C70135}"/>
              </a:ext>
            </a:extLst>
          </p:cNvPr>
          <p:cNvSpPr>
            <a:spLocks noChangeArrowheads="1"/>
          </p:cNvSpPr>
          <p:nvPr/>
        </p:nvSpPr>
        <p:spPr bwMode="auto">
          <a:xfrm>
            <a:off x="1952928" y="5612341"/>
            <a:ext cx="9723135"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200" dirty="0">
                <a:cs typeface="Arial" charset="0"/>
              </a:rPr>
              <a:t>Will be used to check the consistency, accuracy, and completeness of the geospatial data that we will be using</a:t>
            </a:r>
          </a:p>
          <a:p>
            <a:pPr marL="347663" indent="-347663">
              <a:lnSpc>
                <a:spcPct val="90000"/>
              </a:lnSpc>
              <a:spcBef>
                <a:spcPct val="20000"/>
              </a:spcBef>
              <a:buFont typeface="Arial" pitchFamily="34" charset="0"/>
              <a:buChar char="•"/>
              <a:defRPr/>
            </a:pPr>
            <a:endParaRPr lang="en-US" altLang="zh-CN" sz="2200" dirty="0">
              <a:cs typeface="Arial" charset="0"/>
            </a:endParaRPr>
          </a:p>
        </p:txBody>
      </p:sp>
      <p:sp>
        <p:nvSpPr>
          <p:cNvPr id="12" name="AutoShape 32">
            <a:extLst>
              <a:ext uri="{FF2B5EF4-FFF2-40B4-BE49-F238E27FC236}">
                <a16:creationId xmlns:a16="http://schemas.microsoft.com/office/drawing/2014/main" id="{EEFD6E2E-33D2-42CC-AFD0-F4319E15B96E}"/>
              </a:ext>
            </a:extLst>
          </p:cNvPr>
          <p:cNvSpPr>
            <a:spLocks noChangeArrowheads="1"/>
          </p:cNvSpPr>
          <p:nvPr/>
        </p:nvSpPr>
        <p:spPr bwMode="auto">
          <a:xfrm>
            <a:off x="1264829" y="4919781"/>
            <a:ext cx="436087" cy="381000"/>
          </a:xfrm>
          <a:prstGeom prst="rightArrow">
            <a:avLst>
              <a:gd name="adj1" fmla="val 50000"/>
              <a:gd name="adj2" fmla="val 53571"/>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dirty="0"/>
          </a:p>
        </p:txBody>
      </p:sp>
      <p:sp>
        <p:nvSpPr>
          <p:cNvPr id="13" name="Rectangle 3">
            <a:extLst>
              <a:ext uri="{FF2B5EF4-FFF2-40B4-BE49-F238E27FC236}">
                <a16:creationId xmlns:a16="http://schemas.microsoft.com/office/drawing/2014/main" id="{4854B3AE-E01C-46CE-AA8C-9A0D63D1031B}"/>
              </a:ext>
            </a:extLst>
          </p:cNvPr>
          <p:cNvSpPr>
            <a:spLocks noChangeArrowheads="1"/>
          </p:cNvSpPr>
          <p:nvPr/>
        </p:nvSpPr>
        <p:spPr bwMode="auto">
          <a:xfrm>
            <a:off x="1952928" y="4976416"/>
            <a:ext cx="7878489"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200" dirty="0">
                <a:cs typeface="Arial" charset="0"/>
              </a:rPr>
              <a:t>Ground reference</a:t>
            </a:r>
          </a:p>
          <a:p>
            <a:pPr marL="347663" indent="-347663">
              <a:lnSpc>
                <a:spcPct val="90000"/>
              </a:lnSpc>
              <a:spcBef>
                <a:spcPct val="20000"/>
              </a:spcBef>
              <a:buFont typeface="Arial" pitchFamily="34" charset="0"/>
              <a:buChar char="•"/>
              <a:defRPr/>
            </a:pPr>
            <a:endParaRPr lang="en-US" altLang="zh-CN" sz="2200" dirty="0">
              <a:cs typeface="Arial" charset="0"/>
            </a:endParaRPr>
          </a:p>
        </p:txBody>
      </p:sp>
      <p:pic>
        <p:nvPicPr>
          <p:cNvPr id="2" name="Picture 1">
            <a:extLst>
              <a:ext uri="{FF2B5EF4-FFF2-40B4-BE49-F238E27FC236}">
                <a16:creationId xmlns:a16="http://schemas.microsoft.com/office/drawing/2014/main" id="{8FBD8472-60DA-41A0-BEAF-D9D8D198E8BA}"/>
              </a:ext>
            </a:extLst>
          </p:cNvPr>
          <p:cNvPicPr>
            <a:picLocks noChangeAspect="1"/>
          </p:cNvPicPr>
          <p:nvPr/>
        </p:nvPicPr>
        <p:blipFill rotWithShape="1">
          <a:blip r:embed="rId2"/>
          <a:srcRect l="18501" t="16401" r="22432" b="10803"/>
          <a:stretch/>
        </p:blipFill>
        <p:spPr>
          <a:xfrm>
            <a:off x="3281248" y="1420245"/>
            <a:ext cx="5221848" cy="3430086"/>
          </a:xfrm>
          <a:prstGeom prst="rect">
            <a:avLst/>
          </a:prstGeom>
        </p:spPr>
      </p:pic>
      <p:sp>
        <p:nvSpPr>
          <p:cNvPr id="14" name="Rectangle 3">
            <a:extLst>
              <a:ext uri="{FF2B5EF4-FFF2-40B4-BE49-F238E27FC236}">
                <a16:creationId xmlns:a16="http://schemas.microsoft.com/office/drawing/2014/main" id="{5F844BF6-2F00-4C8E-AE9D-EF8BEF6DB3A6}"/>
              </a:ext>
            </a:extLst>
          </p:cNvPr>
          <p:cNvSpPr>
            <a:spLocks noChangeArrowheads="1"/>
          </p:cNvSpPr>
          <p:nvPr/>
        </p:nvSpPr>
        <p:spPr bwMode="auto">
          <a:xfrm>
            <a:off x="7058998" y="3727665"/>
            <a:ext cx="1444098" cy="954107"/>
          </a:xfrm>
          <a:prstGeom prst="rect">
            <a:avLst/>
          </a:prstGeom>
          <a:noFill/>
          <a:ln w="9525">
            <a:noFill/>
            <a:miter lim="800000"/>
            <a:headEnd/>
            <a:tailEnd/>
          </a:ln>
        </p:spPr>
        <p:txBody>
          <a:bodyPr wrap="square">
            <a:spAutoFit/>
          </a:bodyPr>
          <a:lstStyle/>
          <a:p>
            <a:r>
              <a:rPr lang="en-GB" altLang="en-US" sz="2800" dirty="0">
                <a:solidFill>
                  <a:schemeClr val="bg1"/>
                </a:solidFill>
              </a:rPr>
              <a:t>Satellite</a:t>
            </a:r>
          </a:p>
          <a:p>
            <a:r>
              <a:rPr lang="en-GB" altLang="en-US" sz="2800" dirty="0">
                <a:solidFill>
                  <a:schemeClr val="bg1"/>
                </a:solidFill>
              </a:rPr>
              <a:t>images</a:t>
            </a:r>
          </a:p>
        </p:txBody>
      </p:sp>
      <p:sp>
        <p:nvSpPr>
          <p:cNvPr id="3" name="Title 1">
            <a:extLst>
              <a:ext uri="{FF2B5EF4-FFF2-40B4-BE49-F238E27FC236}">
                <a16:creationId xmlns:a16="http://schemas.microsoft.com/office/drawing/2014/main" id="{C487C6CA-5585-A76A-CBED-E390682B54B0}"/>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PH" dirty="0"/>
              <a:t>What geospatial data do we need?</a:t>
            </a:r>
            <a:endParaRPr lang="en-PH" altLang="en-US" dirty="0"/>
          </a:p>
        </p:txBody>
      </p:sp>
    </p:spTree>
    <p:extLst>
      <p:ext uri="{BB962C8B-B14F-4D97-AF65-F5344CB8AC3E}">
        <p14:creationId xmlns:p14="http://schemas.microsoft.com/office/powerpoint/2010/main" val="4244413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DC9DF6-EB20-D3AF-4116-3815FF35BFFE}"/>
              </a:ext>
            </a:extLst>
          </p:cNvPr>
          <p:cNvPicPr>
            <a:picLocks noChangeAspect="1"/>
          </p:cNvPicPr>
          <p:nvPr/>
        </p:nvPicPr>
        <p:blipFill>
          <a:blip r:embed="rId2"/>
          <a:stretch>
            <a:fillRect/>
          </a:stretch>
        </p:blipFill>
        <p:spPr>
          <a:xfrm>
            <a:off x="8543696" y="3684588"/>
            <a:ext cx="3458203" cy="2433550"/>
          </a:xfrm>
          <a:prstGeom prst="rect">
            <a:avLst/>
          </a:prstGeom>
          <a:ln>
            <a:solidFill>
              <a:schemeClr val="tx1"/>
            </a:solidFill>
          </a:ln>
          <a:effectLst>
            <a:outerShdw blurRad="50800" dist="38100" dir="2700000" sx="102000" sy="102000" algn="tl" rotWithShape="0">
              <a:prstClr val="black">
                <a:alpha val="40000"/>
              </a:prstClr>
            </a:outerShdw>
          </a:effectLst>
        </p:spPr>
      </p:pic>
      <p:sp>
        <p:nvSpPr>
          <p:cNvPr id="6" name="Rectangle 12">
            <a:extLst>
              <a:ext uri="{FF2B5EF4-FFF2-40B4-BE49-F238E27FC236}">
                <a16:creationId xmlns:a16="http://schemas.microsoft.com/office/drawing/2014/main" id="{D5199254-0BB0-411F-90AD-F7267FE2384D}"/>
              </a:ext>
            </a:extLst>
          </p:cNvPr>
          <p:cNvSpPr>
            <a:spLocks noChangeArrowheads="1"/>
          </p:cNvSpPr>
          <p:nvPr/>
        </p:nvSpPr>
        <p:spPr bwMode="auto">
          <a:xfrm>
            <a:off x="708643" y="1331023"/>
            <a:ext cx="7834722" cy="318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indent="-360000">
              <a:spcAft>
                <a:spcPts val="600"/>
              </a:spcAft>
              <a:buFontTx/>
              <a:buAutoNum type="arabicPeriod"/>
            </a:pPr>
            <a:r>
              <a:rPr lang="en-US" altLang="en-US" sz="2200" dirty="0">
                <a:latin typeface="+mn-lt"/>
              </a:rPr>
              <a:t>Launch QGIS</a:t>
            </a:r>
          </a:p>
          <a:p>
            <a:pPr marL="457200" indent="-360000">
              <a:spcAft>
                <a:spcPts val="600"/>
              </a:spcAft>
              <a:buFontTx/>
              <a:buAutoNum type="arabicPeriod"/>
            </a:pPr>
            <a:r>
              <a:rPr lang="en-US" altLang="en-US" sz="2200" dirty="0">
                <a:latin typeface="+mn-lt"/>
              </a:rPr>
              <a:t>Click on the </a:t>
            </a:r>
            <a:r>
              <a:rPr lang="en-US" altLang="en-US" sz="2200" i="1" dirty="0">
                <a:latin typeface="+mn-lt"/>
              </a:rPr>
              <a:t>Save</a:t>
            </a:r>
            <a:r>
              <a:rPr lang="en-US" altLang="en-US" sz="2200" dirty="0">
                <a:latin typeface="+mn-lt"/>
              </a:rPr>
              <a:t> button</a:t>
            </a:r>
          </a:p>
          <a:p>
            <a:pPr marL="457200" indent="-360000">
              <a:spcAft>
                <a:spcPts val="600"/>
              </a:spcAft>
              <a:buFontTx/>
              <a:buAutoNum type="arabicPeriod"/>
            </a:pPr>
            <a:r>
              <a:rPr lang="fr-CH" altLang="en-US" sz="2200" dirty="0" err="1">
                <a:latin typeface="+mn-lt"/>
              </a:rPr>
              <a:t>Browse</a:t>
            </a:r>
            <a:r>
              <a:rPr lang="fr-CH" altLang="en-US" sz="2200" dirty="0">
                <a:latin typeface="+mn-lt"/>
              </a:rPr>
              <a:t> to the folder </a:t>
            </a:r>
            <a:r>
              <a:rPr lang="fr-CH" altLang="en-US" sz="2200" dirty="0" err="1">
                <a:latin typeface="+mn-lt"/>
              </a:rPr>
              <a:t>where</a:t>
            </a:r>
            <a:r>
              <a:rPr lang="fr-CH" altLang="en-US" sz="2200" dirty="0">
                <a:latin typeface="+mn-lt"/>
              </a:rPr>
              <a:t> </a:t>
            </a:r>
            <a:r>
              <a:rPr lang="fr-CH" altLang="en-US" sz="2200" dirty="0" err="1">
                <a:latin typeface="+mn-lt"/>
              </a:rPr>
              <a:t>you</a:t>
            </a:r>
            <a:r>
              <a:rPr lang="fr-CH" altLang="en-US" sz="2200" dirty="0">
                <a:latin typeface="+mn-lt"/>
              </a:rPr>
              <a:t> </a:t>
            </a:r>
            <a:r>
              <a:rPr lang="fr-CH" altLang="en-US" sz="2200" dirty="0" err="1">
                <a:latin typeface="+mn-lt"/>
              </a:rPr>
              <a:t>want</a:t>
            </a:r>
            <a:r>
              <a:rPr lang="fr-CH" altLang="en-US" sz="2200" dirty="0">
                <a:latin typeface="+mn-lt"/>
              </a:rPr>
              <a:t> to </a:t>
            </a:r>
            <a:r>
              <a:rPr lang="fr-CH" altLang="en-US" sz="2200" dirty="0" err="1">
                <a:latin typeface="+mn-lt"/>
              </a:rPr>
              <a:t>save</a:t>
            </a:r>
            <a:r>
              <a:rPr lang="fr-CH" altLang="en-US" sz="2200" dirty="0">
                <a:latin typeface="+mn-lt"/>
              </a:rPr>
              <a:t> </a:t>
            </a:r>
            <a:r>
              <a:rPr lang="fr-CH" altLang="en-US" sz="2200" dirty="0" err="1">
                <a:latin typeface="+mn-lt"/>
              </a:rPr>
              <a:t>your</a:t>
            </a:r>
            <a:r>
              <a:rPr lang="fr-CH" altLang="en-US" sz="2200" dirty="0">
                <a:latin typeface="+mn-lt"/>
              </a:rPr>
              <a:t> QGIS </a:t>
            </a:r>
            <a:r>
              <a:rPr lang="fr-CH" altLang="en-US" sz="2200" dirty="0" err="1">
                <a:latin typeface="+mn-lt"/>
              </a:rPr>
              <a:t>project</a:t>
            </a:r>
            <a:endParaRPr lang="fr-CH" altLang="en-US" sz="2200" dirty="0">
              <a:latin typeface="+mn-lt"/>
            </a:endParaRPr>
          </a:p>
          <a:p>
            <a:pPr marL="457200" indent="-360000">
              <a:spcAft>
                <a:spcPts val="600"/>
              </a:spcAft>
              <a:buFontTx/>
              <a:buAutoNum type="arabicPeriod"/>
            </a:pPr>
            <a:r>
              <a:rPr lang="fr-CH" altLang="en-US" sz="2200" dirty="0">
                <a:latin typeface="+mn-lt"/>
              </a:rPr>
              <a:t>Enter a file </a:t>
            </a:r>
            <a:r>
              <a:rPr lang="fr-CH" altLang="en-US" sz="2200" dirty="0" err="1">
                <a:latin typeface="+mn-lt"/>
              </a:rPr>
              <a:t>name</a:t>
            </a:r>
            <a:r>
              <a:rPr lang="fr-CH" altLang="en-US" sz="2200" dirty="0">
                <a:latin typeface="+mn-lt"/>
              </a:rPr>
              <a:t> and click </a:t>
            </a:r>
            <a:r>
              <a:rPr lang="fr-CH" altLang="en-US" sz="2200" i="1" dirty="0">
                <a:latin typeface="+mn-lt"/>
              </a:rPr>
              <a:t>Save</a:t>
            </a:r>
            <a:endParaRPr lang="en-US" altLang="en-US" sz="2200" i="1" dirty="0">
              <a:latin typeface="+mn-lt"/>
            </a:endParaRPr>
          </a:p>
          <a:p>
            <a:pPr marL="457200" indent="-360000">
              <a:spcAft>
                <a:spcPts val="600"/>
              </a:spcAft>
              <a:buFontTx/>
              <a:buAutoNum type="arabicPeriod"/>
            </a:pPr>
            <a:r>
              <a:rPr lang="en-US" altLang="en-US" sz="2200" dirty="0">
                <a:latin typeface="+mn-lt"/>
              </a:rPr>
              <a:t>Click the </a:t>
            </a:r>
            <a:r>
              <a:rPr lang="en-US" altLang="en-US" sz="2200" i="1" dirty="0">
                <a:latin typeface="+mn-lt"/>
              </a:rPr>
              <a:t>Add Vector Layer </a:t>
            </a:r>
            <a:r>
              <a:rPr lang="en-US" altLang="en-US" sz="2200" dirty="0">
                <a:latin typeface="+mn-lt"/>
              </a:rPr>
              <a:t>button</a:t>
            </a:r>
          </a:p>
          <a:p>
            <a:pPr marL="457200" indent="-360000">
              <a:spcAft>
                <a:spcPts val="600"/>
              </a:spcAft>
              <a:buFontTx/>
              <a:buAutoNum type="arabicPeriod"/>
            </a:pPr>
            <a:r>
              <a:rPr lang="en-US" altLang="en-US" sz="2200" dirty="0">
                <a:latin typeface="+mn-lt"/>
              </a:rPr>
              <a:t>Browse to the location of the </a:t>
            </a:r>
            <a:r>
              <a:rPr lang="en-PH" altLang="zh-CN" sz="2200" dirty="0">
                <a:latin typeface="+mn-lt"/>
              </a:rPr>
              <a:t>MODULE_5\EXERCISE_5_B\</a:t>
            </a:r>
            <a:r>
              <a:rPr lang="en-US" altLang="en-US" sz="2200" dirty="0">
                <a:latin typeface="+mn-lt"/>
              </a:rPr>
              <a:t>DATA\ BARANGAY_BOUNDARIES\LMB folder on your computer</a:t>
            </a:r>
          </a:p>
        </p:txBody>
      </p:sp>
      <p:pic>
        <p:nvPicPr>
          <p:cNvPr id="8" name="Picture 6" descr="add_vector">
            <a:extLst>
              <a:ext uri="{FF2B5EF4-FFF2-40B4-BE49-F238E27FC236}">
                <a16:creationId xmlns:a16="http://schemas.microsoft.com/office/drawing/2014/main" id="{75600909-6C92-449E-AC23-AF9E59674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9096" y="2982260"/>
            <a:ext cx="471479" cy="41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a:extLst>
              <a:ext uri="{FF2B5EF4-FFF2-40B4-BE49-F238E27FC236}">
                <a16:creationId xmlns:a16="http://schemas.microsoft.com/office/drawing/2014/main" id="{C45F41B9-2817-4DA6-9E0C-6DF77321999D}"/>
              </a:ext>
            </a:extLst>
          </p:cNvPr>
          <p:cNvSpPr>
            <a:spLocks noChangeArrowheads="1"/>
          </p:cNvSpPr>
          <p:nvPr/>
        </p:nvSpPr>
        <p:spPr bwMode="auto">
          <a:xfrm>
            <a:off x="1328093" y="5731562"/>
            <a:ext cx="7062871"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200" dirty="0">
                <a:cs typeface="Arial" charset="0"/>
              </a:rPr>
              <a:t>The Barangay boundaries for the Province of Tolkien should appear in the map canvas of QGIS. </a:t>
            </a:r>
            <a:r>
              <a:rPr lang="en-PH" altLang="zh-CN" sz="2200" dirty="0"/>
              <a:t>(Random color is assigned.)</a:t>
            </a:r>
            <a:endParaRPr lang="en-US" altLang="zh-CN" sz="2200" dirty="0">
              <a:cs typeface="Arial" charset="0"/>
            </a:endParaRPr>
          </a:p>
        </p:txBody>
      </p:sp>
      <p:pic>
        <p:nvPicPr>
          <p:cNvPr id="3" name="Picture 2">
            <a:extLst>
              <a:ext uri="{FF2B5EF4-FFF2-40B4-BE49-F238E27FC236}">
                <a16:creationId xmlns:a16="http://schemas.microsoft.com/office/drawing/2014/main" id="{86591FE3-BCBE-4F88-B90B-35E4D4443868}"/>
              </a:ext>
            </a:extLst>
          </p:cNvPr>
          <p:cNvPicPr>
            <a:picLocks noChangeAspect="1"/>
          </p:cNvPicPr>
          <p:nvPr/>
        </p:nvPicPr>
        <p:blipFill rotWithShape="1">
          <a:blip r:embed="rId4"/>
          <a:srcRect l="23226" t="16186" r="24792" b="55600"/>
          <a:stretch/>
        </p:blipFill>
        <p:spPr>
          <a:xfrm>
            <a:off x="7871011" y="2885909"/>
            <a:ext cx="3155360" cy="963338"/>
          </a:xfrm>
          <a:prstGeom prst="rect">
            <a:avLst/>
          </a:prstGeom>
          <a:ln>
            <a:solidFill>
              <a:schemeClr val="tx1"/>
            </a:solidFill>
          </a:ln>
          <a:effectLst>
            <a:outerShdw blurRad="50800" dist="38100" dir="2700000" sx="102000" sy="102000" algn="tl" rotWithShape="0">
              <a:prstClr val="black">
                <a:alpha val="40000"/>
              </a:prstClr>
            </a:outerShdw>
          </a:effectLst>
        </p:spPr>
      </p:pic>
      <p:sp>
        <p:nvSpPr>
          <p:cNvPr id="12" name="Rectangle 12">
            <a:extLst>
              <a:ext uri="{FF2B5EF4-FFF2-40B4-BE49-F238E27FC236}">
                <a16:creationId xmlns:a16="http://schemas.microsoft.com/office/drawing/2014/main" id="{D5199254-0BB0-411F-90AD-F7267FE2384D}"/>
              </a:ext>
            </a:extLst>
          </p:cNvPr>
          <p:cNvSpPr>
            <a:spLocks noChangeArrowheads="1"/>
          </p:cNvSpPr>
          <p:nvPr/>
        </p:nvSpPr>
        <p:spPr bwMode="auto">
          <a:xfrm>
            <a:off x="708975" y="4451250"/>
            <a:ext cx="7269613"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indent="-360000">
              <a:spcAft>
                <a:spcPts val="600"/>
              </a:spcAft>
              <a:buFont typeface="+mj-lt"/>
              <a:buAutoNum type="arabicPeriod" startAt="7"/>
            </a:pPr>
            <a:r>
              <a:rPr lang="en-US" altLang="en-US" sz="2200" dirty="0">
                <a:latin typeface="+mn-lt"/>
              </a:rPr>
              <a:t>Double-click on the </a:t>
            </a:r>
            <a:r>
              <a:rPr lang="en-US" altLang="en-US" sz="2200" b="1" dirty="0" err="1">
                <a:latin typeface="+mn-lt"/>
              </a:rPr>
              <a:t>TOLKIEN_BRG.shp</a:t>
            </a:r>
            <a:r>
              <a:rPr lang="en-US" altLang="en-US" sz="2200" b="1" dirty="0">
                <a:latin typeface="+mn-lt"/>
              </a:rPr>
              <a:t> </a:t>
            </a:r>
            <a:r>
              <a:rPr lang="en-US" altLang="en-US" sz="2200" dirty="0">
                <a:latin typeface="+mn-lt"/>
              </a:rPr>
              <a:t>file and click on the </a:t>
            </a:r>
            <a:r>
              <a:rPr lang="en-US" altLang="en-US" sz="2200" i="1" dirty="0">
                <a:latin typeface="+mn-lt"/>
              </a:rPr>
              <a:t>Add</a:t>
            </a:r>
            <a:r>
              <a:rPr lang="en-US" altLang="en-US" sz="2200" dirty="0">
                <a:latin typeface="+mn-lt"/>
              </a:rPr>
              <a:t> button</a:t>
            </a:r>
          </a:p>
          <a:p>
            <a:pPr marL="457200" indent="-360000">
              <a:spcAft>
                <a:spcPts val="600"/>
              </a:spcAft>
              <a:buFont typeface="+mj-lt"/>
              <a:buAutoNum type="arabicPeriod" startAt="7"/>
            </a:pPr>
            <a:r>
              <a:rPr lang="fr-CH" altLang="en-US" sz="2200" dirty="0">
                <a:latin typeface="+mn-lt"/>
              </a:rPr>
              <a:t>Close the </a:t>
            </a:r>
            <a:r>
              <a:rPr lang="en-US" altLang="en-US" sz="2200" dirty="0">
                <a:latin typeface="+mn-lt"/>
              </a:rPr>
              <a:t>Data Source Manager </a:t>
            </a:r>
            <a:r>
              <a:rPr lang="fr-CH" altLang="en-US" sz="2200" dirty="0" err="1">
                <a:latin typeface="+mn-lt"/>
              </a:rPr>
              <a:t>dialog</a:t>
            </a:r>
            <a:r>
              <a:rPr lang="fr-CH" altLang="en-US" sz="2200" dirty="0">
                <a:latin typeface="+mn-lt"/>
              </a:rPr>
              <a:t> box</a:t>
            </a:r>
            <a:endParaRPr lang="en-US" altLang="en-US" sz="2200" dirty="0">
              <a:latin typeface="+mn-lt"/>
            </a:endParaRPr>
          </a:p>
        </p:txBody>
      </p:sp>
      <p:sp>
        <p:nvSpPr>
          <p:cNvPr id="2" name="Title 1">
            <a:extLst>
              <a:ext uri="{FF2B5EF4-FFF2-40B4-BE49-F238E27FC236}">
                <a16:creationId xmlns:a16="http://schemas.microsoft.com/office/drawing/2014/main" id="{1113FDB6-745D-1772-E264-0F3E8FA51D85}"/>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GB" altLang="en-US" dirty="0"/>
              <a:t>Exercise 5.B – Part 1</a:t>
            </a:r>
            <a:endParaRPr lang="en-PH" altLang="en-US" dirty="0"/>
          </a:p>
        </p:txBody>
      </p:sp>
      <p:sp>
        <p:nvSpPr>
          <p:cNvPr id="4" name="Rectangle 3">
            <a:extLst>
              <a:ext uri="{FF2B5EF4-FFF2-40B4-BE49-F238E27FC236}">
                <a16:creationId xmlns:a16="http://schemas.microsoft.com/office/drawing/2014/main" id="{25213AE0-B5D3-7A4D-8AC1-74F172CE1F6B}"/>
              </a:ext>
            </a:extLst>
          </p:cNvPr>
          <p:cNvSpPr>
            <a:spLocks noChangeArrowheads="1"/>
          </p:cNvSpPr>
          <p:nvPr/>
        </p:nvSpPr>
        <p:spPr bwMode="auto">
          <a:xfrm>
            <a:off x="593451" y="746040"/>
            <a:ext cx="8412163" cy="430887"/>
          </a:xfrm>
          <a:prstGeom prst="rect">
            <a:avLst/>
          </a:prstGeom>
          <a:noFill/>
          <a:ln w="9525">
            <a:noFill/>
            <a:miter lim="800000"/>
            <a:headEnd/>
            <a:tailEnd/>
          </a:ln>
        </p:spPr>
        <p:txBody>
          <a:bodyPr>
            <a:spAutoFit/>
          </a:bodyPr>
          <a:lstStyle/>
          <a:p>
            <a:r>
              <a:rPr lang="en-GB" altLang="en-US" sz="2200" b="1" u="sng" dirty="0"/>
              <a:t>Barangay boundaries shapefile</a:t>
            </a:r>
          </a:p>
        </p:txBody>
      </p:sp>
      <p:sp>
        <p:nvSpPr>
          <p:cNvPr id="13" name="AutoShape 32">
            <a:extLst>
              <a:ext uri="{FF2B5EF4-FFF2-40B4-BE49-F238E27FC236}">
                <a16:creationId xmlns:a16="http://schemas.microsoft.com/office/drawing/2014/main" id="{783D363F-D626-6701-66A9-0BA43710D579}"/>
              </a:ext>
            </a:extLst>
          </p:cNvPr>
          <p:cNvSpPr>
            <a:spLocks noChangeArrowheads="1"/>
          </p:cNvSpPr>
          <p:nvPr/>
        </p:nvSpPr>
        <p:spPr bwMode="auto">
          <a:xfrm>
            <a:off x="863945" y="5725780"/>
            <a:ext cx="383485" cy="332391"/>
          </a:xfrm>
          <a:prstGeom prst="rightArrow">
            <a:avLst>
              <a:gd name="adj1" fmla="val 50000"/>
              <a:gd name="adj2" fmla="val 53571"/>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dirty="0"/>
          </a:p>
        </p:txBody>
      </p:sp>
      <p:pic>
        <p:nvPicPr>
          <p:cNvPr id="5" name="Picture 2">
            <a:extLst>
              <a:ext uri="{FF2B5EF4-FFF2-40B4-BE49-F238E27FC236}">
                <a16:creationId xmlns:a16="http://schemas.microsoft.com/office/drawing/2014/main" id="{F8B46B2B-9D03-15B7-82C5-35D35751EA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766" t="7150" r="91460" b="89906"/>
          <a:stretch>
            <a:fillRect/>
          </a:stretch>
        </p:blipFill>
        <p:spPr bwMode="auto">
          <a:xfrm>
            <a:off x="4118916" y="1628775"/>
            <a:ext cx="386328" cy="40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5656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4A4A324-CB69-D3C7-CE1E-EAB4F07EF86E}"/>
              </a:ext>
            </a:extLst>
          </p:cNvPr>
          <p:cNvPicPr>
            <a:picLocks noChangeAspect="1"/>
          </p:cNvPicPr>
          <p:nvPr/>
        </p:nvPicPr>
        <p:blipFill>
          <a:blip r:embed="rId2"/>
          <a:stretch>
            <a:fillRect/>
          </a:stretch>
        </p:blipFill>
        <p:spPr>
          <a:xfrm>
            <a:off x="7091025" y="1861282"/>
            <a:ext cx="1546386" cy="2928518"/>
          </a:xfrm>
          <a:prstGeom prst="rect">
            <a:avLst/>
          </a:prstGeom>
          <a:effectLst>
            <a:outerShdw blurRad="50800" dist="38100" dir="2700000" sx="102000" sy="102000" algn="tl" rotWithShape="0">
              <a:prstClr val="black">
                <a:alpha val="40000"/>
              </a:prstClr>
            </a:outerShdw>
          </a:effectLst>
        </p:spPr>
      </p:pic>
      <p:pic>
        <p:nvPicPr>
          <p:cNvPr id="12" name="Picture 11">
            <a:extLst>
              <a:ext uri="{FF2B5EF4-FFF2-40B4-BE49-F238E27FC236}">
                <a16:creationId xmlns:a16="http://schemas.microsoft.com/office/drawing/2014/main" id="{99692D84-2000-C262-7FCB-C4260C288F54}"/>
              </a:ext>
            </a:extLst>
          </p:cNvPr>
          <p:cNvPicPr>
            <a:picLocks noChangeAspect="1"/>
          </p:cNvPicPr>
          <p:nvPr/>
        </p:nvPicPr>
        <p:blipFill>
          <a:blip r:embed="rId3"/>
          <a:stretch>
            <a:fillRect/>
          </a:stretch>
        </p:blipFill>
        <p:spPr>
          <a:xfrm>
            <a:off x="8380095" y="2388145"/>
            <a:ext cx="2961606" cy="2081709"/>
          </a:xfrm>
          <a:prstGeom prst="rect">
            <a:avLst/>
          </a:prstGeom>
          <a:effectLst>
            <a:outerShdw blurRad="50800" dist="38100" dir="2700000" sx="102000" sy="102000" algn="tl" rotWithShape="0">
              <a:prstClr val="black">
                <a:alpha val="40000"/>
              </a:prstClr>
            </a:outerShdw>
          </a:effectLst>
        </p:spPr>
      </p:pic>
      <p:sp>
        <p:nvSpPr>
          <p:cNvPr id="13" name="Rectangle 12">
            <a:extLst>
              <a:ext uri="{FF2B5EF4-FFF2-40B4-BE49-F238E27FC236}">
                <a16:creationId xmlns:a16="http://schemas.microsoft.com/office/drawing/2014/main" id="{CB51E6C9-E9B6-4237-8697-0115B97B7D09}"/>
              </a:ext>
            </a:extLst>
          </p:cNvPr>
          <p:cNvSpPr>
            <a:spLocks noChangeArrowheads="1"/>
          </p:cNvSpPr>
          <p:nvPr/>
        </p:nvSpPr>
        <p:spPr bwMode="auto">
          <a:xfrm>
            <a:off x="709311" y="1338110"/>
            <a:ext cx="5660746"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indent="-360000">
              <a:spcAft>
                <a:spcPts val="1800"/>
              </a:spcAft>
              <a:buFontTx/>
              <a:buAutoNum type="arabicPeriod"/>
            </a:pPr>
            <a:r>
              <a:rPr lang="en-US" altLang="en-US" sz="2200" dirty="0">
                <a:latin typeface="+mn-lt"/>
              </a:rPr>
              <a:t>Right-click on the barangay boundaries layer and select </a:t>
            </a:r>
            <a:r>
              <a:rPr lang="en-US" altLang="en-US" sz="2200" i="1" dirty="0">
                <a:latin typeface="+mn-lt"/>
              </a:rPr>
              <a:t>Properties…</a:t>
            </a:r>
          </a:p>
          <a:p>
            <a:pPr marL="457200" indent="-360000">
              <a:spcAft>
                <a:spcPts val="1800"/>
              </a:spcAft>
              <a:buFontTx/>
              <a:buAutoNum type="arabicPeriod"/>
            </a:pPr>
            <a:r>
              <a:rPr lang="en-US" altLang="en-US" sz="2200" dirty="0">
                <a:latin typeface="+mn-lt"/>
              </a:rPr>
              <a:t>Select </a:t>
            </a:r>
            <a:r>
              <a:rPr lang="en-US" altLang="en-US" sz="2200" i="1" dirty="0">
                <a:latin typeface="+mn-lt"/>
              </a:rPr>
              <a:t>Metadata</a:t>
            </a:r>
            <a:r>
              <a:rPr lang="en-US" altLang="en-US" sz="2200" dirty="0">
                <a:latin typeface="+mn-lt"/>
              </a:rPr>
              <a:t> in the left-hand menu and have a look at information reported there</a:t>
            </a:r>
          </a:p>
        </p:txBody>
      </p:sp>
      <p:sp>
        <p:nvSpPr>
          <p:cNvPr id="17" name="Rectangle 3">
            <a:extLst>
              <a:ext uri="{FF2B5EF4-FFF2-40B4-BE49-F238E27FC236}">
                <a16:creationId xmlns:a16="http://schemas.microsoft.com/office/drawing/2014/main" id="{BCDFA303-7965-4872-98AC-E83FC521D707}"/>
              </a:ext>
            </a:extLst>
          </p:cNvPr>
          <p:cNvSpPr>
            <a:spLocks noChangeArrowheads="1"/>
          </p:cNvSpPr>
          <p:nvPr/>
        </p:nvSpPr>
        <p:spPr bwMode="auto">
          <a:xfrm>
            <a:off x="1394841" y="3254721"/>
            <a:ext cx="5493322"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200" dirty="0">
                <a:cs typeface="Arial" charset="0"/>
              </a:rPr>
              <a:t>You can also have a look at the </a:t>
            </a:r>
            <a:r>
              <a:rPr lang="en-US" altLang="zh-CN" sz="2200" dirty="0"/>
              <a:t>METADATA_LMB_BRG_BND.</a:t>
            </a:r>
            <a:r>
              <a:rPr lang="en-US" altLang="zh-CN" sz="2200" dirty="0">
                <a:cs typeface="Arial" charset="0"/>
              </a:rPr>
              <a:t>txt file stored in the </a:t>
            </a:r>
            <a:r>
              <a:rPr lang="en-PH" altLang="zh-CN" sz="2200" dirty="0"/>
              <a:t>MODULE_5\EXERCISE_5_B</a:t>
            </a:r>
            <a:r>
              <a:rPr lang="en-US" altLang="zh-CN" sz="2200" dirty="0">
                <a:cs typeface="Arial" charset="0"/>
              </a:rPr>
              <a:t>\</a:t>
            </a:r>
            <a:r>
              <a:rPr lang="en-US" altLang="zh-CN" sz="2200" dirty="0"/>
              <a:t>DATA\BARANGAY_ BOUNDARIES\LMB </a:t>
            </a:r>
            <a:r>
              <a:rPr lang="en-US" altLang="zh-CN" sz="2200" dirty="0">
                <a:cs typeface="Arial" charset="0"/>
              </a:rPr>
              <a:t>folder to get information about this layer</a:t>
            </a:r>
          </a:p>
        </p:txBody>
      </p:sp>
      <p:sp>
        <p:nvSpPr>
          <p:cNvPr id="3" name="Title 1">
            <a:extLst>
              <a:ext uri="{FF2B5EF4-FFF2-40B4-BE49-F238E27FC236}">
                <a16:creationId xmlns:a16="http://schemas.microsoft.com/office/drawing/2014/main" id="{598C2FEB-A3CF-34D8-E3C8-CCD9890C4864}"/>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GB" altLang="en-US" dirty="0"/>
              <a:t>Exercise 5.B – Part 1</a:t>
            </a:r>
            <a:endParaRPr lang="en-PH" altLang="en-US" dirty="0"/>
          </a:p>
        </p:txBody>
      </p:sp>
      <p:sp>
        <p:nvSpPr>
          <p:cNvPr id="6" name="AutoShape 32">
            <a:extLst>
              <a:ext uri="{FF2B5EF4-FFF2-40B4-BE49-F238E27FC236}">
                <a16:creationId xmlns:a16="http://schemas.microsoft.com/office/drawing/2014/main" id="{3320B47A-CD9E-5637-E5A9-7DAA713A8161}"/>
              </a:ext>
            </a:extLst>
          </p:cNvPr>
          <p:cNvSpPr>
            <a:spLocks noChangeArrowheads="1"/>
          </p:cNvSpPr>
          <p:nvPr/>
        </p:nvSpPr>
        <p:spPr bwMode="auto">
          <a:xfrm>
            <a:off x="839280" y="3254721"/>
            <a:ext cx="415780" cy="345095"/>
          </a:xfrm>
          <a:prstGeom prst="rightArrow">
            <a:avLst>
              <a:gd name="adj1" fmla="val 50000"/>
              <a:gd name="adj2" fmla="val 53571"/>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dirty="0"/>
          </a:p>
        </p:txBody>
      </p:sp>
      <p:sp>
        <p:nvSpPr>
          <p:cNvPr id="7" name="Rectangle 6">
            <a:extLst>
              <a:ext uri="{FF2B5EF4-FFF2-40B4-BE49-F238E27FC236}">
                <a16:creationId xmlns:a16="http://schemas.microsoft.com/office/drawing/2014/main" id="{6FAC8F00-2FBD-A996-3D04-77C2B1C6CB76}"/>
              </a:ext>
            </a:extLst>
          </p:cNvPr>
          <p:cNvSpPr>
            <a:spLocks noChangeArrowheads="1"/>
          </p:cNvSpPr>
          <p:nvPr/>
        </p:nvSpPr>
        <p:spPr bwMode="auto">
          <a:xfrm>
            <a:off x="593451" y="746040"/>
            <a:ext cx="8412163" cy="430887"/>
          </a:xfrm>
          <a:prstGeom prst="rect">
            <a:avLst/>
          </a:prstGeom>
          <a:noFill/>
          <a:ln w="9525">
            <a:noFill/>
            <a:miter lim="800000"/>
            <a:headEnd/>
            <a:tailEnd/>
          </a:ln>
        </p:spPr>
        <p:txBody>
          <a:bodyPr>
            <a:spAutoFit/>
          </a:bodyPr>
          <a:lstStyle/>
          <a:p>
            <a:r>
              <a:rPr lang="en-GB" altLang="en-US" sz="2200" b="1" u="sng" dirty="0"/>
              <a:t>Barangay boundaries shapefile - Metadata</a:t>
            </a:r>
          </a:p>
        </p:txBody>
      </p:sp>
      <p:pic>
        <p:nvPicPr>
          <p:cNvPr id="8" name="Picture 7">
            <a:extLst>
              <a:ext uri="{FF2B5EF4-FFF2-40B4-BE49-F238E27FC236}">
                <a16:creationId xmlns:a16="http://schemas.microsoft.com/office/drawing/2014/main" id="{9989C7AE-710B-47A6-776E-326EAB4C19FB}"/>
              </a:ext>
            </a:extLst>
          </p:cNvPr>
          <p:cNvPicPr>
            <a:picLocks noChangeAspect="1"/>
          </p:cNvPicPr>
          <p:nvPr/>
        </p:nvPicPr>
        <p:blipFill>
          <a:blip r:embed="rId4"/>
          <a:stretch>
            <a:fillRect/>
          </a:stretch>
        </p:blipFill>
        <p:spPr>
          <a:xfrm>
            <a:off x="9926481" y="1937055"/>
            <a:ext cx="1664884" cy="562778"/>
          </a:xfrm>
          <a:prstGeom prst="rect">
            <a:avLst/>
          </a:prstGeom>
        </p:spPr>
      </p:pic>
    </p:spTree>
    <p:extLst>
      <p:ext uri="{BB962C8B-B14F-4D97-AF65-F5344CB8AC3E}">
        <p14:creationId xmlns:p14="http://schemas.microsoft.com/office/powerpoint/2010/main" val="3678565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2">
            <a:extLst>
              <a:ext uri="{FF2B5EF4-FFF2-40B4-BE49-F238E27FC236}">
                <a16:creationId xmlns:a16="http://schemas.microsoft.com/office/drawing/2014/main" id="{65CB1263-9BAB-4F52-8B06-AF31AAAE5467}"/>
              </a:ext>
            </a:extLst>
          </p:cNvPr>
          <p:cNvSpPr>
            <a:spLocks noChangeArrowheads="1"/>
          </p:cNvSpPr>
          <p:nvPr/>
        </p:nvSpPr>
        <p:spPr bwMode="auto">
          <a:xfrm>
            <a:off x="708570" y="1334203"/>
            <a:ext cx="708618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indent="-360000">
              <a:spcAft>
                <a:spcPts val="600"/>
              </a:spcAft>
              <a:buFontTx/>
              <a:buAutoNum type="arabicPeriod"/>
            </a:pPr>
            <a:r>
              <a:rPr lang="en-US" altLang="en-US" sz="2200" dirty="0">
                <a:latin typeface="+mn-lt"/>
              </a:rPr>
              <a:t>Still in the Layer Properties dialog box, c</a:t>
            </a:r>
            <a:r>
              <a:rPr lang="fr-CH" altLang="en-US" sz="2200" dirty="0" err="1">
                <a:latin typeface="+mn-lt"/>
              </a:rPr>
              <a:t>lick</a:t>
            </a:r>
            <a:r>
              <a:rPr lang="fr-CH" altLang="en-US" sz="2200" dirty="0">
                <a:latin typeface="+mn-lt"/>
              </a:rPr>
              <a:t> on </a:t>
            </a:r>
            <a:r>
              <a:rPr lang="fr-CH" altLang="en-US" sz="2200" i="1" dirty="0">
                <a:latin typeface="+mn-lt"/>
              </a:rPr>
              <a:t>Source</a:t>
            </a:r>
            <a:r>
              <a:rPr lang="fr-CH" altLang="en-US" sz="2200" dirty="0">
                <a:latin typeface="+mn-lt"/>
              </a:rPr>
              <a:t>.</a:t>
            </a:r>
            <a:endParaRPr lang="en-US" altLang="en-US" sz="2200" dirty="0">
              <a:latin typeface="+mn-lt"/>
            </a:endParaRPr>
          </a:p>
        </p:txBody>
      </p:sp>
      <p:sp>
        <p:nvSpPr>
          <p:cNvPr id="22" name="Rectangle 3">
            <a:extLst>
              <a:ext uri="{FF2B5EF4-FFF2-40B4-BE49-F238E27FC236}">
                <a16:creationId xmlns:a16="http://schemas.microsoft.com/office/drawing/2014/main" id="{18F517DE-0187-4AAC-A86E-8609518DED4C}"/>
              </a:ext>
            </a:extLst>
          </p:cNvPr>
          <p:cNvSpPr>
            <a:spLocks noChangeArrowheads="1"/>
          </p:cNvSpPr>
          <p:nvPr/>
        </p:nvSpPr>
        <p:spPr bwMode="auto">
          <a:xfrm>
            <a:off x="1669771" y="2253307"/>
            <a:ext cx="5627501"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200" dirty="0">
                <a:cs typeface="Arial" charset="0"/>
              </a:rPr>
              <a:t>The information about the geographic coordinate and projection system is stored under “Assigned Coordinate Reference System”</a:t>
            </a:r>
          </a:p>
        </p:txBody>
      </p:sp>
      <p:sp>
        <p:nvSpPr>
          <p:cNvPr id="26" name="Rectangle 3">
            <a:extLst>
              <a:ext uri="{FF2B5EF4-FFF2-40B4-BE49-F238E27FC236}">
                <a16:creationId xmlns:a16="http://schemas.microsoft.com/office/drawing/2014/main" id="{80D12AD1-CE17-447A-BB5D-A0181BA74333}"/>
              </a:ext>
            </a:extLst>
          </p:cNvPr>
          <p:cNvSpPr>
            <a:spLocks noChangeArrowheads="1"/>
          </p:cNvSpPr>
          <p:nvPr/>
        </p:nvSpPr>
        <p:spPr bwMode="auto">
          <a:xfrm>
            <a:off x="1669770" y="3872979"/>
            <a:ext cx="5726112" cy="1045195"/>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200" dirty="0">
                <a:cs typeface="Arial" charset="0"/>
              </a:rPr>
              <a:t>Layer not projected, </a:t>
            </a:r>
            <a:r>
              <a:rPr lang="en-US" altLang="zh-CN" sz="2200">
                <a:cs typeface="Arial" charset="0"/>
              </a:rPr>
              <a:t>only using </a:t>
            </a:r>
            <a:r>
              <a:rPr lang="en-US" altLang="zh-CN" sz="2200" dirty="0">
                <a:cs typeface="Arial" charset="0"/>
              </a:rPr>
              <a:t>a geographic coordinate system (WGS 84)</a:t>
            </a:r>
          </a:p>
        </p:txBody>
      </p:sp>
      <p:pic>
        <p:nvPicPr>
          <p:cNvPr id="27" name="Picture 26">
            <a:extLst>
              <a:ext uri="{FF2B5EF4-FFF2-40B4-BE49-F238E27FC236}">
                <a16:creationId xmlns:a16="http://schemas.microsoft.com/office/drawing/2014/main" id="{7A21F56A-8CB5-4C7C-8EA7-4258756E81FE}"/>
              </a:ext>
            </a:extLst>
          </p:cNvPr>
          <p:cNvPicPr>
            <a:picLocks noChangeAspect="1"/>
          </p:cNvPicPr>
          <p:nvPr/>
        </p:nvPicPr>
        <p:blipFill rotWithShape="1">
          <a:blip r:embed="rId2"/>
          <a:srcRect l="-1" r="82211" b="52912"/>
          <a:stretch/>
        </p:blipFill>
        <p:spPr>
          <a:xfrm>
            <a:off x="8440915" y="1323144"/>
            <a:ext cx="1049140" cy="2105508"/>
          </a:xfrm>
          <a:prstGeom prst="rect">
            <a:avLst/>
          </a:prstGeom>
          <a:effectLst>
            <a:outerShdw blurRad="50800" dist="38100" dir="2700000" sx="102000" sy="102000" algn="tl" rotWithShape="0">
              <a:prstClr val="black">
                <a:alpha val="40000"/>
              </a:prstClr>
            </a:outerShdw>
          </a:effectLst>
        </p:spPr>
      </p:pic>
      <p:sp>
        <p:nvSpPr>
          <p:cNvPr id="13" name="Rectangle 12">
            <a:extLst>
              <a:ext uri="{FF2B5EF4-FFF2-40B4-BE49-F238E27FC236}">
                <a16:creationId xmlns:a16="http://schemas.microsoft.com/office/drawing/2014/main" id="{65CB1263-9BAB-4F52-8B06-AF31AAAE5467}"/>
              </a:ext>
            </a:extLst>
          </p:cNvPr>
          <p:cNvSpPr>
            <a:spLocks noChangeArrowheads="1"/>
          </p:cNvSpPr>
          <p:nvPr/>
        </p:nvSpPr>
        <p:spPr bwMode="auto">
          <a:xfrm>
            <a:off x="709333" y="4974207"/>
            <a:ext cx="6120358"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indent="-360000" eaLnBrk="0" fontAlgn="base" hangingPunct="0">
              <a:lnSpc>
                <a:spcPct val="90000"/>
              </a:lnSpc>
              <a:spcAft>
                <a:spcPts val="300"/>
              </a:spcAft>
              <a:buFont typeface="+mj-lt"/>
              <a:buAutoNum type="arabicPeriod" startAt="2"/>
              <a:defRPr/>
            </a:pPr>
            <a:r>
              <a:rPr lang="en-PH" altLang="en-US" sz="2200" dirty="0">
                <a:latin typeface="+mn-lt"/>
                <a:cs typeface="+mn-cs"/>
              </a:rPr>
              <a:t>Close the Layer Properties dialog box.</a:t>
            </a:r>
            <a:endParaRPr lang="en-US" altLang="en-US" sz="2200" dirty="0">
              <a:latin typeface="+mn-lt"/>
              <a:cs typeface="+mn-cs"/>
            </a:endParaRPr>
          </a:p>
        </p:txBody>
      </p:sp>
      <p:sp>
        <p:nvSpPr>
          <p:cNvPr id="2" name="Title 1">
            <a:extLst>
              <a:ext uri="{FF2B5EF4-FFF2-40B4-BE49-F238E27FC236}">
                <a16:creationId xmlns:a16="http://schemas.microsoft.com/office/drawing/2014/main" id="{0BC9D150-FD56-4C49-04B0-3D3DE0B1AB43}"/>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GB" altLang="en-US" dirty="0"/>
              <a:t>Exercise 5.B – Part 1</a:t>
            </a:r>
            <a:endParaRPr lang="en-PH" altLang="en-US" dirty="0"/>
          </a:p>
        </p:txBody>
      </p:sp>
      <p:sp>
        <p:nvSpPr>
          <p:cNvPr id="4" name="Rectangle 3">
            <a:extLst>
              <a:ext uri="{FF2B5EF4-FFF2-40B4-BE49-F238E27FC236}">
                <a16:creationId xmlns:a16="http://schemas.microsoft.com/office/drawing/2014/main" id="{8458751D-07F0-99B7-5982-2E630A42ACB7}"/>
              </a:ext>
            </a:extLst>
          </p:cNvPr>
          <p:cNvSpPr>
            <a:spLocks noChangeArrowheads="1"/>
          </p:cNvSpPr>
          <p:nvPr/>
        </p:nvSpPr>
        <p:spPr bwMode="auto">
          <a:xfrm>
            <a:off x="594506" y="746040"/>
            <a:ext cx="8412163" cy="430887"/>
          </a:xfrm>
          <a:prstGeom prst="rect">
            <a:avLst/>
          </a:prstGeom>
          <a:noFill/>
          <a:ln w="9525">
            <a:noFill/>
            <a:miter lim="800000"/>
            <a:headEnd/>
            <a:tailEnd/>
          </a:ln>
        </p:spPr>
        <p:txBody>
          <a:bodyPr>
            <a:spAutoFit/>
          </a:bodyPr>
          <a:lstStyle/>
          <a:p>
            <a:r>
              <a:rPr lang="en-GB" altLang="en-US" sz="2200" b="1" u="sng" dirty="0"/>
              <a:t>Barangay boundaries shapefile - Projection</a:t>
            </a:r>
          </a:p>
        </p:txBody>
      </p:sp>
      <p:sp>
        <p:nvSpPr>
          <p:cNvPr id="5" name="AutoShape 32">
            <a:extLst>
              <a:ext uri="{FF2B5EF4-FFF2-40B4-BE49-F238E27FC236}">
                <a16:creationId xmlns:a16="http://schemas.microsoft.com/office/drawing/2014/main" id="{6EA4E6C2-1448-DA39-34B0-3868271D5C34}"/>
              </a:ext>
            </a:extLst>
          </p:cNvPr>
          <p:cNvSpPr>
            <a:spLocks noChangeArrowheads="1"/>
          </p:cNvSpPr>
          <p:nvPr/>
        </p:nvSpPr>
        <p:spPr bwMode="auto">
          <a:xfrm>
            <a:off x="1055688" y="2187313"/>
            <a:ext cx="432817" cy="428625"/>
          </a:xfrm>
          <a:prstGeom prst="rightArrow">
            <a:avLst>
              <a:gd name="adj1" fmla="val 50000"/>
              <a:gd name="adj2" fmla="val 53571"/>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dirty="0"/>
          </a:p>
        </p:txBody>
      </p:sp>
      <p:sp>
        <p:nvSpPr>
          <p:cNvPr id="6" name="AutoShape 32">
            <a:extLst>
              <a:ext uri="{FF2B5EF4-FFF2-40B4-BE49-F238E27FC236}">
                <a16:creationId xmlns:a16="http://schemas.microsoft.com/office/drawing/2014/main" id="{6220EA10-365C-7B26-D7E6-D681E392452F}"/>
              </a:ext>
            </a:extLst>
          </p:cNvPr>
          <p:cNvSpPr>
            <a:spLocks noChangeArrowheads="1"/>
          </p:cNvSpPr>
          <p:nvPr/>
        </p:nvSpPr>
        <p:spPr bwMode="auto">
          <a:xfrm>
            <a:off x="1055688" y="3796525"/>
            <a:ext cx="432817" cy="428625"/>
          </a:xfrm>
          <a:prstGeom prst="rightArrow">
            <a:avLst>
              <a:gd name="adj1" fmla="val 50000"/>
              <a:gd name="adj2" fmla="val 53571"/>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dirty="0"/>
          </a:p>
        </p:txBody>
      </p:sp>
      <p:pic>
        <p:nvPicPr>
          <p:cNvPr id="8" name="Picture 7">
            <a:extLst>
              <a:ext uri="{FF2B5EF4-FFF2-40B4-BE49-F238E27FC236}">
                <a16:creationId xmlns:a16="http://schemas.microsoft.com/office/drawing/2014/main" id="{3DD83404-9FE1-7714-833D-FB6DFBE677A7}"/>
              </a:ext>
            </a:extLst>
          </p:cNvPr>
          <p:cNvPicPr>
            <a:picLocks noChangeAspect="1"/>
          </p:cNvPicPr>
          <p:nvPr/>
        </p:nvPicPr>
        <p:blipFill>
          <a:blip r:embed="rId3"/>
          <a:stretch>
            <a:fillRect/>
          </a:stretch>
        </p:blipFill>
        <p:spPr>
          <a:xfrm>
            <a:off x="7406005" y="3889347"/>
            <a:ext cx="3280677" cy="677531"/>
          </a:xfrm>
          <a:prstGeom prst="rect">
            <a:avLst/>
          </a:prstGeom>
        </p:spPr>
      </p:pic>
    </p:spTree>
    <p:extLst>
      <p:ext uri="{BB962C8B-B14F-4D97-AF65-F5344CB8AC3E}">
        <p14:creationId xmlns:p14="http://schemas.microsoft.com/office/powerpoint/2010/main" val="180379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12">
            <a:extLst>
              <a:ext uri="{FF2B5EF4-FFF2-40B4-BE49-F238E27FC236}">
                <a16:creationId xmlns:a16="http://schemas.microsoft.com/office/drawing/2014/main" id="{81ED15EC-3A69-4700-A79A-94053340C9D4}"/>
              </a:ext>
            </a:extLst>
          </p:cNvPr>
          <p:cNvSpPr>
            <a:spLocks noChangeArrowheads="1"/>
          </p:cNvSpPr>
          <p:nvPr/>
        </p:nvSpPr>
        <p:spPr bwMode="auto">
          <a:xfrm>
            <a:off x="699600" y="1353881"/>
            <a:ext cx="5386672" cy="85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indent="-360000" eaLnBrk="0" fontAlgn="base" hangingPunct="0">
              <a:lnSpc>
                <a:spcPct val="90000"/>
              </a:lnSpc>
              <a:spcAft>
                <a:spcPts val="1200"/>
              </a:spcAft>
              <a:buFont typeface="Arial" charset="0"/>
              <a:buAutoNum type="arabicPeriod"/>
              <a:defRPr/>
            </a:pPr>
            <a:r>
              <a:rPr lang="en-US" altLang="en-US" sz="2200" dirty="0">
                <a:latin typeface="+mn-lt"/>
                <a:cs typeface="+mn-cs"/>
              </a:rPr>
              <a:t>Right-click on the layer</a:t>
            </a:r>
          </a:p>
          <a:p>
            <a:pPr marL="457200" indent="-360000" eaLnBrk="0" fontAlgn="base" hangingPunct="0">
              <a:lnSpc>
                <a:spcPct val="90000"/>
              </a:lnSpc>
              <a:spcAft>
                <a:spcPts val="1200"/>
              </a:spcAft>
              <a:buFont typeface="Arial" charset="0"/>
              <a:buAutoNum type="arabicPeriod"/>
              <a:defRPr/>
            </a:pPr>
            <a:r>
              <a:rPr lang="fr-CH" altLang="en-US" sz="2200" dirty="0">
                <a:latin typeface="+mn-lt"/>
                <a:cs typeface="+mn-cs"/>
              </a:rPr>
              <a:t>Select </a:t>
            </a:r>
            <a:r>
              <a:rPr lang="fr-CH" altLang="en-US" sz="2200" i="1" dirty="0">
                <a:latin typeface="+mn-lt"/>
                <a:cs typeface="+mn-cs"/>
              </a:rPr>
              <a:t>Open </a:t>
            </a:r>
            <a:r>
              <a:rPr lang="fr-CH" altLang="en-US" sz="2200" i="1" dirty="0" err="1">
                <a:latin typeface="+mn-lt"/>
                <a:cs typeface="+mn-cs"/>
              </a:rPr>
              <a:t>Attribute</a:t>
            </a:r>
            <a:r>
              <a:rPr lang="fr-CH" altLang="en-US" sz="2200" i="1" dirty="0">
                <a:latin typeface="+mn-lt"/>
                <a:cs typeface="+mn-cs"/>
              </a:rPr>
              <a:t> Table </a:t>
            </a:r>
            <a:r>
              <a:rPr lang="fr-CH" altLang="en-US" sz="2200" dirty="0">
                <a:latin typeface="+mn-lt"/>
                <a:cs typeface="+mn-cs"/>
              </a:rPr>
              <a:t>in the menu</a:t>
            </a:r>
          </a:p>
        </p:txBody>
      </p:sp>
      <p:sp>
        <p:nvSpPr>
          <p:cNvPr id="9" name="Rectangle 3">
            <a:extLst>
              <a:ext uri="{FF2B5EF4-FFF2-40B4-BE49-F238E27FC236}">
                <a16:creationId xmlns:a16="http://schemas.microsoft.com/office/drawing/2014/main" id="{24CAF1D2-FE36-4D2A-872D-1558CE665426}"/>
              </a:ext>
            </a:extLst>
          </p:cNvPr>
          <p:cNvSpPr>
            <a:spLocks noChangeArrowheads="1"/>
          </p:cNvSpPr>
          <p:nvPr/>
        </p:nvSpPr>
        <p:spPr bwMode="auto">
          <a:xfrm>
            <a:off x="1064653" y="2387781"/>
            <a:ext cx="5031347" cy="3527425"/>
          </a:xfrm>
          <a:prstGeom prst="rect">
            <a:avLst/>
          </a:prstGeom>
          <a:noFill/>
          <a:ln w="9525">
            <a:noFill/>
            <a:miter lim="800000"/>
            <a:headEnd/>
            <a:tailEnd/>
          </a:ln>
        </p:spPr>
        <p:txBody>
          <a:bodyPr lIns="0" tIns="0" rIns="0" bIns="0"/>
          <a:lstStyle/>
          <a:p>
            <a:pPr marL="457200" indent="-360000" eaLnBrk="0" fontAlgn="base" hangingPunct="0">
              <a:lnSpc>
                <a:spcPct val="90000"/>
              </a:lnSpc>
              <a:spcBef>
                <a:spcPct val="20000"/>
              </a:spcBef>
              <a:spcAft>
                <a:spcPts val="600"/>
              </a:spcAft>
              <a:buFont typeface="Arial" panose="020B0604020202020204" pitchFamily="34" charset="0"/>
              <a:buChar char="•"/>
              <a:defRPr/>
            </a:pPr>
            <a:r>
              <a:rPr lang="en-US" altLang="zh-CN" sz="2200" dirty="0"/>
              <a:t>Take some time to look at how the attribute table is structured (rows, columns)</a:t>
            </a:r>
          </a:p>
          <a:p>
            <a:pPr marL="457200" indent="-360000" eaLnBrk="0" fontAlgn="base" hangingPunct="0">
              <a:lnSpc>
                <a:spcPct val="90000"/>
              </a:lnSpc>
              <a:spcBef>
                <a:spcPct val="20000"/>
              </a:spcBef>
              <a:spcAft>
                <a:spcPts val="600"/>
              </a:spcAft>
              <a:buFont typeface="Arial" panose="020B0604020202020204" pitchFamily="34" charset="0"/>
              <a:buChar char="•"/>
              <a:defRPr/>
            </a:pPr>
            <a:r>
              <a:rPr lang="en-US" altLang="zh-CN" sz="2200" dirty="0"/>
              <a:t>Does this remind you of another table we saw in the previous exercise?</a:t>
            </a:r>
          </a:p>
          <a:p>
            <a:pPr marL="457200" indent="-360000" eaLnBrk="0" fontAlgn="base" hangingPunct="0">
              <a:lnSpc>
                <a:spcPct val="90000"/>
              </a:lnSpc>
              <a:spcBef>
                <a:spcPct val="20000"/>
              </a:spcBef>
              <a:spcAft>
                <a:spcPts val="600"/>
              </a:spcAft>
              <a:buFont typeface="Arial" panose="020B0604020202020204" pitchFamily="34" charset="0"/>
              <a:buChar char="•"/>
              <a:defRPr/>
            </a:pPr>
            <a:r>
              <a:rPr lang="fr-CH" altLang="zh-CN" sz="2200" dirty="0" err="1"/>
              <a:t>Does</a:t>
            </a:r>
            <a:r>
              <a:rPr lang="fr-CH" altLang="zh-CN" sz="2200" dirty="0"/>
              <a:t> the content of the shapefile match the content of the master </a:t>
            </a:r>
            <a:r>
              <a:rPr lang="fr-CH" altLang="zh-CN" sz="2200" dirty="0" err="1"/>
              <a:t>list</a:t>
            </a:r>
            <a:r>
              <a:rPr lang="fr-CH" altLang="zh-CN" sz="2200" dirty="0"/>
              <a:t>?</a:t>
            </a:r>
            <a:endParaRPr lang="en-US" altLang="zh-CN" sz="2200" dirty="0"/>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 t="15923" r="80307" b="65589"/>
          <a:stretch/>
        </p:blipFill>
        <p:spPr bwMode="auto">
          <a:xfrm>
            <a:off x="7041579" y="1353881"/>
            <a:ext cx="2562225" cy="135244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3592" t="36233" r="69912" b="42535"/>
          <a:stretch/>
        </p:blipFill>
        <p:spPr bwMode="auto">
          <a:xfrm>
            <a:off x="8800643" y="1426412"/>
            <a:ext cx="2146301" cy="1553175"/>
          </a:xfrm>
          <a:prstGeom prst="rect">
            <a:avLst/>
          </a:prstGeom>
          <a:noFill/>
          <a:ln>
            <a:noFill/>
          </a:ln>
          <a:effectLst>
            <a:outerShdw blurRad="508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4080" t="16671" r="30130" b="16320"/>
          <a:stretch/>
        </p:blipFill>
        <p:spPr bwMode="auto">
          <a:xfrm>
            <a:off x="6839786" y="3188070"/>
            <a:ext cx="4345822" cy="2857029"/>
          </a:xfrm>
          <a:prstGeom prst="rect">
            <a:avLst/>
          </a:prstGeom>
          <a:noFill/>
          <a:ln>
            <a:noFill/>
          </a:ln>
          <a:effectLst>
            <a:outerShdw blurRad="508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2C08462C-04CC-5157-B306-A002B6AD4FC6}"/>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GB" altLang="en-US" dirty="0"/>
              <a:t>Exercise 5.B – Part 1</a:t>
            </a:r>
            <a:endParaRPr lang="en-PH" altLang="en-US" dirty="0"/>
          </a:p>
        </p:txBody>
      </p:sp>
      <p:sp>
        <p:nvSpPr>
          <p:cNvPr id="3" name="Rectangle 2">
            <a:extLst>
              <a:ext uri="{FF2B5EF4-FFF2-40B4-BE49-F238E27FC236}">
                <a16:creationId xmlns:a16="http://schemas.microsoft.com/office/drawing/2014/main" id="{8F851A2D-6825-47C5-DADB-A47CEE5F6FC2}"/>
              </a:ext>
            </a:extLst>
          </p:cNvPr>
          <p:cNvSpPr>
            <a:spLocks noChangeArrowheads="1"/>
          </p:cNvSpPr>
          <p:nvPr/>
        </p:nvSpPr>
        <p:spPr bwMode="auto">
          <a:xfrm>
            <a:off x="591650" y="746239"/>
            <a:ext cx="8412163" cy="430887"/>
          </a:xfrm>
          <a:prstGeom prst="rect">
            <a:avLst/>
          </a:prstGeom>
          <a:noFill/>
          <a:ln w="9525">
            <a:noFill/>
            <a:miter lim="800000"/>
            <a:headEnd/>
            <a:tailEnd/>
          </a:ln>
        </p:spPr>
        <p:txBody>
          <a:bodyPr>
            <a:spAutoFit/>
          </a:bodyPr>
          <a:lstStyle/>
          <a:p>
            <a:r>
              <a:rPr lang="en-GB" altLang="en-US" sz="2200" b="1" u="sng" dirty="0"/>
              <a:t>Barangay boundaries shapefile – Attribute table</a:t>
            </a:r>
          </a:p>
        </p:txBody>
      </p:sp>
    </p:spTree>
    <p:extLst>
      <p:ext uri="{BB962C8B-B14F-4D97-AF65-F5344CB8AC3E}">
        <p14:creationId xmlns:p14="http://schemas.microsoft.com/office/powerpoint/2010/main" val="16330308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5d77ab39-99b3-4b56-8024-34505d31c567"/>
</p:tagLst>
</file>

<file path=ppt/theme/theme1.xml><?xml version="1.0" encoding="utf-8"?>
<a:theme xmlns:a="http://schemas.openxmlformats.org/drawingml/2006/main" name="MORU Epi">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RU Epi NEW 4_3 191018.potx" id="{98E674E4-836A-45AF-B6ED-DC325EA403FB}" vid="{9AECCC77-F4DD-49CF-91A4-43ED9B9F4A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GF_IDN_MORU-HGL_ve1</Template>
  <TotalTime>23057</TotalTime>
  <Words>1496</Words>
  <Application>Microsoft Office PowerPoint</Application>
  <PresentationFormat>Widescreen</PresentationFormat>
  <Paragraphs>136</Paragraphs>
  <Slides>18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Courier New</vt:lpstr>
      <vt:lpstr>MORU Epi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Izay Pantanilla</dc:creator>
  <cp:lastModifiedBy>Izay Pantanilla</cp:lastModifiedBy>
  <cp:revision>208</cp:revision>
  <dcterms:created xsi:type="dcterms:W3CDTF">2021-09-02T13:03:17Z</dcterms:created>
  <dcterms:modified xsi:type="dcterms:W3CDTF">2024-06-27T00:37:39Z</dcterms:modified>
</cp:coreProperties>
</file>