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278" r:id="rId2"/>
    <p:sldId id="2711" r:id="rId3"/>
    <p:sldId id="2705" r:id="rId4"/>
    <p:sldId id="2706" r:id="rId5"/>
    <p:sldId id="2708" r:id="rId6"/>
    <p:sldId id="342" r:id="rId7"/>
    <p:sldId id="2713" r:id="rId8"/>
    <p:sldId id="343" r:id="rId9"/>
    <p:sldId id="344" r:id="rId10"/>
    <p:sldId id="345" r:id="rId11"/>
    <p:sldId id="346" r:id="rId12"/>
    <p:sldId id="347" r:id="rId13"/>
    <p:sldId id="349" r:id="rId14"/>
    <p:sldId id="350" r:id="rId15"/>
    <p:sldId id="357" r:id="rId16"/>
    <p:sldId id="351" r:id="rId17"/>
    <p:sldId id="352" r:id="rId18"/>
    <p:sldId id="353" r:id="rId19"/>
    <p:sldId id="354" r:id="rId20"/>
    <p:sldId id="35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799" userDrawn="1">
          <p15:clr>
            <a:srgbClr val="A4A3A4"/>
          </p15:clr>
        </p15:guide>
        <p15:guide id="4" pos="3840" userDrawn="1">
          <p15:clr>
            <a:srgbClr val="A4A3A4"/>
          </p15:clr>
        </p15:guide>
        <p15:guide id="5" orient="horz" pos="686" userDrawn="1">
          <p15:clr>
            <a:srgbClr val="A4A3A4"/>
          </p15:clr>
        </p15:guide>
        <p15:guide id="7" pos="7355" userDrawn="1">
          <p15:clr>
            <a:srgbClr val="A4A3A4"/>
          </p15:clr>
        </p15:guide>
        <p15:guide id="8" orient="horz" pos="1026" userDrawn="1">
          <p15:clr>
            <a:srgbClr val="A4A3A4"/>
          </p15:clr>
        </p15:guide>
        <p15:guide id="9" pos="665" userDrawn="1">
          <p15:clr>
            <a:srgbClr val="A4A3A4"/>
          </p15:clr>
        </p15:guide>
        <p15:guide id="10" pos="4339" userDrawn="1">
          <p15:clr>
            <a:srgbClr val="A4A3A4"/>
          </p15:clr>
        </p15:guide>
        <p15:guide id="11" pos="438"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CB5"/>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89412" autoAdjust="0"/>
  </p:normalViewPr>
  <p:slideViewPr>
    <p:cSldViewPr snapToGrid="0">
      <p:cViewPr varScale="1">
        <p:scale>
          <a:sx n="77" d="100"/>
          <a:sy n="77" d="100"/>
        </p:scale>
        <p:origin x="1296" y="58"/>
      </p:cViewPr>
      <p:guideLst>
        <p:guide pos="325"/>
        <p:guide orient="horz" pos="799"/>
        <p:guide pos="3840"/>
        <p:guide orient="horz" pos="686"/>
        <p:guide pos="7355"/>
        <p:guide orient="horz" pos="1026"/>
        <p:guide pos="665"/>
        <p:guide pos="4339"/>
        <p:guide pos="438"/>
        <p:guide orient="horz" pos="261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5: CREATING GOOD THEMATIC MAPS</a:t>
            </a:r>
          </a:p>
          <a:p>
            <a:endParaRPr lang="en-PH" dirty="0"/>
          </a:p>
          <a:p>
            <a:pPr algn="l"/>
            <a:r>
              <a:rPr lang="en-US" altLang="en-US" sz="1200" b="1" dirty="0">
                <a:latin typeface="+mn-lt"/>
              </a:rPr>
              <a:t>Exercise 5.B: </a:t>
            </a:r>
            <a:r>
              <a:rPr lang="en-PH" altLang="en-US" sz="1200" b="1" dirty="0">
                <a:latin typeface="+mn-lt"/>
              </a:rPr>
              <a:t>Preparing and uploading the geospatial data in the GIS software (ArcMap)</a:t>
            </a:r>
            <a:endParaRPr lang="en-US" altLang="en-US" sz="1200" b="1"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a:p>
        </p:txBody>
      </p:sp>
    </p:spTree>
    <p:extLst>
      <p:ext uri="{BB962C8B-B14F-4D97-AF65-F5344CB8AC3E}">
        <p14:creationId xmlns:p14="http://schemas.microsoft.com/office/powerpoint/2010/main" val="2682473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25370270-9280-766E-EE4D-79609CCCE77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110A60A4-CF77-B687-5A15-992B3AF41E0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F03F28DE-13A0-5FBA-7FD6-C6DDC3C991C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470DC8C0-859F-26EA-D29B-3BE024E4EC8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F5C944DA-50FB-6771-88A9-8621E6F8A5D8}"/>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2" name="TextBox 5">
            <a:extLst>
              <a:ext uri="{FF2B5EF4-FFF2-40B4-BE49-F238E27FC236}">
                <a16:creationId xmlns:a16="http://schemas.microsoft.com/office/drawing/2014/main" id="{6995FD70-3472-02D9-524D-9C132E5C4E66}"/>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EA960D70-EC4E-1A02-00F7-F00C4F6D08E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07758FA7-6373-3F2B-DF53-F1AB96F17E3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AE9DD489-0B51-AE85-AC52-37AC48CDA36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1183FFF3-1A1B-1FE4-C593-51E34E45B92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65FDE621-A690-0659-AEEF-972D2263BDB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246A5D87-5632-8A25-7E01-B40B92A140AF}"/>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91EB6FA2-EF76-8021-DB46-747FDCEE689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38F50BD8-D387-EC98-7127-D522FCBE12E9}"/>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geolab.net/HIS_GEO-ENABLING_COURSE/MODULE_5/EXERCISE_5_B_180624.zip"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8925"/>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rPr>
              <a:t>Exercise 5.B: </a:t>
            </a:r>
            <a:r>
              <a:rPr lang="en-PH" altLang="en-US" sz="3200" dirty="0">
                <a:latin typeface="+mn-lt"/>
              </a:rPr>
              <a:t>Preparing and uploading the geospatial data in the GIS software (ArcMap)</a:t>
            </a:r>
            <a:endParaRPr lang="en-US" altLang="en-US" sz="3200" dirty="0">
              <a:latin typeface="+mn-lt"/>
            </a:endParaRPr>
          </a:p>
          <a:p>
            <a:pPr algn="ctr"/>
            <a:endParaRPr lang="en-US" altLang="en-US" sz="3200" dirty="0">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2">
            <a:extLst>
              <a:ext uri="{FF2B5EF4-FFF2-40B4-BE49-F238E27FC236}">
                <a16:creationId xmlns:a16="http://schemas.microsoft.com/office/drawing/2014/main" id="{81ED15EC-3A69-4700-A79A-94053340C9D4}"/>
              </a:ext>
            </a:extLst>
          </p:cNvPr>
          <p:cNvSpPr>
            <a:spLocks noChangeArrowheads="1"/>
          </p:cNvSpPr>
          <p:nvPr/>
        </p:nvSpPr>
        <p:spPr bwMode="auto">
          <a:xfrm>
            <a:off x="706060" y="1490266"/>
            <a:ext cx="5389940" cy="85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Arial" charset="0"/>
              <a:buAutoNum type="arabicPeriod"/>
              <a:defRPr/>
            </a:pPr>
            <a:r>
              <a:rPr lang="en-US" altLang="en-US" sz="2200" dirty="0">
                <a:latin typeface="+mn-lt"/>
                <a:cs typeface="+mn-cs"/>
              </a:rPr>
              <a:t>Right-click on the layer</a:t>
            </a:r>
          </a:p>
          <a:p>
            <a:pPr marL="457200" indent="-360000" eaLnBrk="0" fontAlgn="base" hangingPunct="0">
              <a:lnSpc>
                <a:spcPct val="90000"/>
              </a:lnSpc>
              <a:spcAft>
                <a:spcPts val="1200"/>
              </a:spcAft>
              <a:buFont typeface="Arial" charset="0"/>
              <a:buAutoNum type="arabicPeriod"/>
              <a:defRPr/>
            </a:pPr>
            <a:r>
              <a:rPr lang="fr-CH" altLang="en-US" sz="2200" dirty="0">
                <a:latin typeface="+mn-lt"/>
                <a:cs typeface="+mn-cs"/>
              </a:rPr>
              <a:t>Select </a:t>
            </a:r>
            <a:r>
              <a:rPr lang="fr-CH" altLang="en-US" sz="2200" i="1" dirty="0">
                <a:latin typeface="+mn-lt"/>
                <a:cs typeface="+mn-cs"/>
              </a:rPr>
              <a:t>Open </a:t>
            </a:r>
            <a:r>
              <a:rPr lang="fr-CH" altLang="en-US" sz="2200" i="1" dirty="0" err="1">
                <a:latin typeface="+mn-lt"/>
                <a:cs typeface="+mn-cs"/>
              </a:rPr>
              <a:t>Attribute</a:t>
            </a:r>
            <a:r>
              <a:rPr lang="fr-CH" altLang="en-US" sz="2200" i="1" dirty="0">
                <a:latin typeface="+mn-lt"/>
                <a:cs typeface="+mn-cs"/>
              </a:rPr>
              <a:t> Table </a:t>
            </a:r>
            <a:r>
              <a:rPr lang="fr-CH" altLang="en-US" sz="2200" dirty="0">
                <a:latin typeface="+mn-lt"/>
                <a:cs typeface="+mn-cs"/>
              </a:rPr>
              <a:t>in the menu</a:t>
            </a:r>
          </a:p>
        </p:txBody>
      </p:sp>
      <p:sp>
        <p:nvSpPr>
          <p:cNvPr id="9" name="Rectangle 3">
            <a:extLst>
              <a:ext uri="{FF2B5EF4-FFF2-40B4-BE49-F238E27FC236}">
                <a16:creationId xmlns:a16="http://schemas.microsoft.com/office/drawing/2014/main" id="{24CAF1D2-FE36-4D2A-872D-1558CE665426}"/>
              </a:ext>
            </a:extLst>
          </p:cNvPr>
          <p:cNvSpPr>
            <a:spLocks noChangeArrowheads="1"/>
          </p:cNvSpPr>
          <p:nvPr/>
        </p:nvSpPr>
        <p:spPr bwMode="auto">
          <a:xfrm>
            <a:off x="1065303" y="2728935"/>
            <a:ext cx="5030697" cy="2638799"/>
          </a:xfrm>
          <a:prstGeom prst="rect">
            <a:avLst/>
          </a:prstGeom>
          <a:noFill/>
          <a:ln w="9525">
            <a:noFill/>
            <a:miter lim="800000"/>
            <a:headEnd/>
            <a:tailEnd/>
          </a:ln>
        </p:spPr>
        <p:txBody>
          <a:bodyPr lIns="0" tIns="0" rIns="0" bIns="0"/>
          <a:lstStyle/>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t>Take some time to look at how the attribute table is structured (rows, columns)</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en-US" altLang="zh-CN" sz="2200" dirty="0"/>
              <a:t>Does this remind you of another table we saw in the previous exercise?</a:t>
            </a:r>
          </a:p>
          <a:p>
            <a:pPr marL="457200" indent="-360000" eaLnBrk="0" fontAlgn="base" hangingPunct="0">
              <a:lnSpc>
                <a:spcPct val="90000"/>
              </a:lnSpc>
              <a:spcBef>
                <a:spcPct val="20000"/>
              </a:spcBef>
              <a:spcAft>
                <a:spcPts val="600"/>
              </a:spcAft>
              <a:buFont typeface="Arial" panose="020B0604020202020204" pitchFamily="34" charset="0"/>
              <a:buChar char="•"/>
              <a:defRPr/>
            </a:pPr>
            <a:r>
              <a:rPr lang="fr-CH" altLang="zh-CN" sz="2200" dirty="0" err="1"/>
              <a:t>Does</a:t>
            </a:r>
            <a:r>
              <a:rPr lang="fr-CH" altLang="zh-CN" sz="2200" dirty="0"/>
              <a:t> the content of the shapefile match the content of the master </a:t>
            </a:r>
            <a:r>
              <a:rPr lang="fr-CH" altLang="zh-CN" sz="2200" dirty="0" err="1"/>
              <a:t>list</a:t>
            </a:r>
            <a:r>
              <a:rPr lang="fr-CH" altLang="zh-CN" sz="2200" dirty="0"/>
              <a:t>?</a:t>
            </a:r>
            <a:endParaRPr lang="en-US" altLang="zh-CN" sz="2200" dirty="0"/>
          </a:p>
        </p:txBody>
      </p:sp>
      <p:pic>
        <p:nvPicPr>
          <p:cNvPr id="5122" name="Picture 2" descr="D:\MODULES\MODULE_5\FIGURES\La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237" y="1540623"/>
            <a:ext cx="2352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MODULES\MODULE_5\FIGURES\Open_Attribute_T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152" y="1783155"/>
            <a:ext cx="2657475" cy="1371600"/>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D:\MODULES\MODULE_5\FIGURES\Attribute_T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399" y="3121963"/>
            <a:ext cx="4833541" cy="2895262"/>
          </a:xfrm>
          <a:prstGeom prst="rect">
            <a:avLst/>
          </a:prstGeom>
          <a:noFill/>
          <a:ln>
            <a:no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3A80C7-9233-BDF0-A219-A8236F1EE00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1</a:t>
            </a:r>
            <a:endParaRPr lang="en-PH" altLang="en-US" dirty="0"/>
          </a:p>
        </p:txBody>
      </p:sp>
      <p:sp>
        <p:nvSpPr>
          <p:cNvPr id="3" name="Rectangle 2">
            <a:extLst>
              <a:ext uri="{FF2B5EF4-FFF2-40B4-BE49-F238E27FC236}">
                <a16:creationId xmlns:a16="http://schemas.microsoft.com/office/drawing/2014/main" id="{478E746D-F916-7139-1B8C-BB3705C08811}"/>
              </a:ext>
            </a:extLst>
          </p:cNvPr>
          <p:cNvSpPr>
            <a:spLocks noChangeArrowheads="1"/>
          </p:cNvSpPr>
          <p:nvPr/>
        </p:nvSpPr>
        <p:spPr bwMode="auto">
          <a:xfrm>
            <a:off x="594425" y="754030"/>
            <a:ext cx="8412163" cy="430887"/>
          </a:xfrm>
          <a:prstGeom prst="rect">
            <a:avLst/>
          </a:prstGeom>
          <a:noFill/>
          <a:ln w="9525">
            <a:noFill/>
            <a:miter lim="800000"/>
            <a:headEnd/>
            <a:tailEnd/>
          </a:ln>
        </p:spPr>
        <p:txBody>
          <a:bodyPr>
            <a:spAutoFit/>
          </a:bodyPr>
          <a:lstStyle/>
          <a:p>
            <a:r>
              <a:rPr lang="en-GB" altLang="en-US" sz="2200" b="1" u="sng" dirty="0"/>
              <a:t>Barangay boundaries shapefile – Attribute table</a:t>
            </a:r>
          </a:p>
        </p:txBody>
      </p:sp>
    </p:spTree>
    <p:extLst>
      <p:ext uri="{BB962C8B-B14F-4D97-AF65-F5344CB8AC3E}">
        <p14:creationId xmlns:p14="http://schemas.microsoft.com/office/powerpoint/2010/main" val="163303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2">
            <a:extLst>
              <a:ext uri="{FF2B5EF4-FFF2-40B4-BE49-F238E27FC236}">
                <a16:creationId xmlns:a16="http://schemas.microsoft.com/office/drawing/2014/main" id="{841644AC-7153-408D-937C-AF06B562431E}"/>
              </a:ext>
            </a:extLst>
          </p:cNvPr>
          <p:cNvSpPr>
            <a:spLocks noChangeArrowheads="1"/>
          </p:cNvSpPr>
          <p:nvPr/>
        </p:nvSpPr>
        <p:spPr bwMode="auto">
          <a:xfrm>
            <a:off x="594890" y="755362"/>
            <a:ext cx="1115116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boundaries shapefile – Consistency with the satellite image used as ground reference</a:t>
            </a:r>
          </a:p>
        </p:txBody>
      </p:sp>
      <p:sp>
        <p:nvSpPr>
          <p:cNvPr id="5" name="Rectangle 12">
            <a:extLst>
              <a:ext uri="{FF2B5EF4-FFF2-40B4-BE49-F238E27FC236}">
                <a16:creationId xmlns:a16="http://schemas.microsoft.com/office/drawing/2014/main" id="{1FFFDC7A-2C38-43FF-BBB2-A43B92360A00}"/>
              </a:ext>
            </a:extLst>
          </p:cNvPr>
          <p:cNvSpPr>
            <a:spLocks noChangeArrowheads="1"/>
          </p:cNvSpPr>
          <p:nvPr/>
        </p:nvSpPr>
        <p:spPr bwMode="auto">
          <a:xfrm>
            <a:off x="704197" y="1379122"/>
            <a:ext cx="5391803" cy="232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200"/>
              </a:spcAft>
              <a:buFont typeface="Arial" charset="0"/>
              <a:buAutoNum type="arabicPeriod"/>
              <a:defRPr/>
            </a:pPr>
            <a:r>
              <a:rPr lang="en-GB" altLang="en-US" sz="2200" dirty="0">
                <a:latin typeface="+mn-lt"/>
                <a:cs typeface="+mn-cs"/>
              </a:rPr>
              <a:t>Click the dropdown arrow of the </a:t>
            </a:r>
            <a:r>
              <a:rPr lang="en-GB" altLang="en-US" sz="2200" i="1" dirty="0">
                <a:latin typeface="+mn-lt"/>
                <a:cs typeface="+mn-cs"/>
              </a:rPr>
              <a:t>Add Data </a:t>
            </a:r>
            <a:r>
              <a:rPr lang="en-GB" altLang="en-US" sz="2200" dirty="0">
                <a:latin typeface="+mn-lt"/>
                <a:cs typeface="+mn-cs"/>
              </a:rPr>
              <a:t>button and select </a:t>
            </a:r>
            <a:r>
              <a:rPr lang="en-GB" altLang="en-US" sz="2200" i="1" dirty="0">
                <a:latin typeface="+mn-lt"/>
                <a:cs typeface="+mn-cs"/>
              </a:rPr>
              <a:t>Add Basemap…</a:t>
            </a:r>
          </a:p>
          <a:p>
            <a:pPr marL="457200" indent="-360000" eaLnBrk="0" fontAlgn="base" hangingPunct="0">
              <a:lnSpc>
                <a:spcPct val="90000"/>
              </a:lnSpc>
              <a:spcAft>
                <a:spcPts val="1200"/>
              </a:spcAft>
              <a:buFont typeface="Arial" charset="0"/>
              <a:buAutoNum type="arabicPeriod"/>
              <a:defRPr/>
            </a:pPr>
            <a:r>
              <a:rPr lang="en-GB" altLang="en-US" sz="2200" dirty="0">
                <a:latin typeface="+mn-lt"/>
                <a:cs typeface="+mn-cs"/>
              </a:rPr>
              <a:t>Select </a:t>
            </a:r>
            <a:r>
              <a:rPr lang="en-GB" altLang="en-US" sz="2200" i="1" dirty="0">
                <a:latin typeface="+mn-lt"/>
                <a:cs typeface="+mn-cs"/>
              </a:rPr>
              <a:t>Imagery</a:t>
            </a:r>
            <a:r>
              <a:rPr lang="en-GB" altLang="en-US" sz="2200" dirty="0">
                <a:latin typeface="+mn-lt"/>
                <a:cs typeface="+mn-cs"/>
              </a:rPr>
              <a:t> then click </a:t>
            </a:r>
            <a:r>
              <a:rPr lang="en-GB" altLang="en-US" sz="2200" i="1" dirty="0">
                <a:latin typeface="+mn-lt"/>
                <a:cs typeface="+mn-cs"/>
              </a:rPr>
              <a:t>Add</a:t>
            </a:r>
            <a:r>
              <a:rPr lang="en-GB" altLang="en-US" sz="2200" dirty="0">
                <a:latin typeface="+mn-lt"/>
                <a:cs typeface="+mn-cs"/>
              </a:rPr>
              <a:t>.</a:t>
            </a:r>
          </a:p>
          <a:p>
            <a:pPr marL="0" indent="0"/>
            <a:r>
              <a:rPr lang="en-GB" altLang="en-US" sz="2200" i="1" dirty="0">
                <a:latin typeface="+mn-lt"/>
              </a:rPr>
              <a:t>     </a:t>
            </a:r>
          </a:p>
          <a:p>
            <a:pPr marL="0" indent="0"/>
            <a:r>
              <a:rPr lang="en-GB" altLang="en-US" sz="2200" i="1" dirty="0">
                <a:latin typeface="+mn-lt"/>
              </a:rPr>
              <a:t>Note: An internet connection is needed to add a basemap on ArcMap.</a:t>
            </a:r>
          </a:p>
        </p:txBody>
      </p:sp>
      <p:sp>
        <p:nvSpPr>
          <p:cNvPr id="8" name="Rectangle 3">
            <a:extLst>
              <a:ext uri="{FF2B5EF4-FFF2-40B4-BE49-F238E27FC236}">
                <a16:creationId xmlns:a16="http://schemas.microsoft.com/office/drawing/2014/main" id="{8AF6E906-8384-4DE3-BED3-FDA75F612B52}"/>
              </a:ext>
            </a:extLst>
          </p:cNvPr>
          <p:cNvSpPr>
            <a:spLocks noChangeArrowheads="1"/>
          </p:cNvSpPr>
          <p:nvPr/>
        </p:nvSpPr>
        <p:spPr bwMode="auto">
          <a:xfrm>
            <a:off x="1605751" y="4095198"/>
            <a:ext cx="4490249" cy="76827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The satellite images should appear in the map display and in the Table of Contents (</a:t>
            </a:r>
            <a:r>
              <a:rPr lang="en-US" altLang="zh-CN" sz="2200" dirty="0" err="1">
                <a:cs typeface="Arial" charset="0"/>
              </a:rPr>
              <a:t>ToC</a:t>
            </a:r>
            <a:r>
              <a:rPr lang="en-US" altLang="zh-CN" sz="2200" dirty="0">
                <a:cs typeface="Arial" charset="0"/>
              </a:rPr>
              <a:t>) below the barangay layer.</a:t>
            </a:r>
          </a:p>
        </p:txBody>
      </p:sp>
      <p:sp>
        <p:nvSpPr>
          <p:cNvPr id="11" name="Rectangle 3">
            <a:extLst>
              <a:ext uri="{FF2B5EF4-FFF2-40B4-BE49-F238E27FC236}">
                <a16:creationId xmlns:a16="http://schemas.microsoft.com/office/drawing/2014/main" id="{E149A81A-C32D-4571-AC61-B692D3ADEE8F}"/>
              </a:ext>
            </a:extLst>
          </p:cNvPr>
          <p:cNvSpPr>
            <a:spLocks noChangeArrowheads="1"/>
          </p:cNvSpPr>
          <p:nvPr/>
        </p:nvSpPr>
        <p:spPr bwMode="auto">
          <a:xfrm>
            <a:off x="8263479" y="5833610"/>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solidFill>
                  <a:srgbClr val="FF0000"/>
                </a:solidFill>
                <a:cs typeface="Arial" charset="0"/>
              </a:rPr>
              <a:t>Save the project! </a:t>
            </a:r>
          </a:p>
        </p:txBody>
      </p:sp>
      <p:pic>
        <p:nvPicPr>
          <p:cNvPr id="6146" name="Picture 2" descr="D:\MODULES\MODULE_5\FIGURES\Add_Bas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081" y="1633466"/>
            <a:ext cx="2105025" cy="942975"/>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7" name="Picture 3" descr="D:\MODULES\MODULE_5\FIGURES\Select_Imag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172" y="2792368"/>
            <a:ext cx="3132535" cy="2800539"/>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9883325-C70D-A2DB-D673-4F5768F0BDC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1</a:t>
            </a:r>
            <a:endParaRPr lang="en-PH" altLang="en-US" dirty="0"/>
          </a:p>
        </p:txBody>
      </p:sp>
      <p:sp>
        <p:nvSpPr>
          <p:cNvPr id="3" name="AutoShape 32">
            <a:extLst>
              <a:ext uri="{FF2B5EF4-FFF2-40B4-BE49-F238E27FC236}">
                <a16:creationId xmlns:a16="http://schemas.microsoft.com/office/drawing/2014/main" id="{31FA802A-1B10-4BD7-A240-5B6ADF2CAE8B}"/>
              </a:ext>
            </a:extLst>
          </p:cNvPr>
          <p:cNvSpPr>
            <a:spLocks noChangeArrowheads="1"/>
          </p:cNvSpPr>
          <p:nvPr/>
        </p:nvSpPr>
        <p:spPr bwMode="auto">
          <a:xfrm>
            <a:off x="1056186" y="4037894"/>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Tree>
    <p:extLst>
      <p:ext uri="{BB962C8B-B14F-4D97-AF65-F5344CB8AC3E}">
        <p14:creationId xmlns:p14="http://schemas.microsoft.com/office/powerpoint/2010/main" val="323398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MODULES\MODULE_5\FIGURES\Base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164" y="1569162"/>
            <a:ext cx="3514665" cy="1904208"/>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12">
            <a:extLst>
              <a:ext uri="{FF2B5EF4-FFF2-40B4-BE49-F238E27FC236}">
                <a16:creationId xmlns:a16="http://schemas.microsoft.com/office/drawing/2014/main" id="{1FFFDC7A-2C38-43FF-BBB2-A43B92360A00}"/>
              </a:ext>
            </a:extLst>
          </p:cNvPr>
          <p:cNvSpPr>
            <a:spLocks noChangeArrowheads="1"/>
          </p:cNvSpPr>
          <p:nvPr/>
        </p:nvSpPr>
        <p:spPr bwMode="auto">
          <a:xfrm>
            <a:off x="704196" y="1360890"/>
            <a:ext cx="5391804" cy="299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800"/>
              </a:spcAft>
              <a:buFont typeface="Arial" charset="0"/>
              <a:buAutoNum type="arabicPeriod"/>
              <a:defRPr/>
            </a:pPr>
            <a:r>
              <a:rPr lang="en-GB" altLang="en-US" sz="2200" dirty="0">
                <a:latin typeface="+mn-lt"/>
                <a:cs typeface="+mn-cs"/>
              </a:rPr>
              <a:t>Change the symbology of the Barangay boundaries layer so that we can see the satellite images through it. </a:t>
            </a:r>
          </a:p>
          <a:p>
            <a:pPr marL="457200" indent="-360000" eaLnBrk="0" fontAlgn="base" hangingPunct="0">
              <a:lnSpc>
                <a:spcPct val="90000"/>
              </a:lnSpc>
              <a:spcAft>
                <a:spcPts val="1800"/>
              </a:spcAft>
              <a:buFont typeface="Arial" charset="0"/>
              <a:buAutoNum type="arabicPeriod"/>
              <a:defRPr/>
            </a:pPr>
            <a:r>
              <a:rPr lang="en-GB" altLang="en-US" sz="2200" dirty="0">
                <a:latin typeface="+mn-lt"/>
                <a:cs typeface="+mn-cs"/>
              </a:rPr>
              <a:t>Zoom on some areas to visually judge the accuracy of the Barangay boundaries</a:t>
            </a:r>
          </a:p>
          <a:p>
            <a:pPr marL="457200" indent="-360000" eaLnBrk="0" fontAlgn="base" hangingPunct="0">
              <a:lnSpc>
                <a:spcPct val="90000"/>
              </a:lnSpc>
              <a:spcAft>
                <a:spcPts val="1800"/>
              </a:spcAft>
              <a:buFont typeface="Arial" charset="0"/>
              <a:buAutoNum type="arabicPeriod"/>
              <a:defRPr/>
            </a:pPr>
            <a:r>
              <a:rPr lang="en-GB" altLang="en-US" sz="2200" dirty="0">
                <a:latin typeface="+mn-lt"/>
                <a:cs typeface="+mn-cs"/>
              </a:rPr>
              <a:t>Uncheck the basemap and Barangay boundaries layer before moving to the next step.</a:t>
            </a:r>
          </a:p>
        </p:txBody>
      </p:sp>
      <p:sp>
        <p:nvSpPr>
          <p:cNvPr id="14" name="Rectangle 3">
            <a:extLst>
              <a:ext uri="{FF2B5EF4-FFF2-40B4-BE49-F238E27FC236}">
                <a16:creationId xmlns:a16="http://schemas.microsoft.com/office/drawing/2014/main" id="{D790156A-675A-46FB-90B6-04AA8901B588}"/>
              </a:ext>
            </a:extLst>
          </p:cNvPr>
          <p:cNvSpPr>
            <a:spLocks noChangeArrowheads="1"/>
          </p:cNvSpPr>
          <p:nvPr/>
        </p:nvSpPr>
        <p:spPr bwMode="auto">
          <a:xfrm>
            <a:off x="2297797" y="5103444"/>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pic>
        <p:nvPicPr>
          <p:cNvPr id="7171" name="Picture 3" descr="D:\MODULES\MODULE_5\FIGURES\Basemap_Br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920" y="3037547"/>
            <a:ext cx="3515020" cy="1904400"/>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36F2AD2-A77E-4EDF-AC87-30691D9EDF05}"/>
              </a:ext>
            </a:extLst>
          </p:cNvPr>
          <p:cNvPicPr>
            <a:picLocks noChangeAspect="1"/>
          </p:cNvPicPr>
          <p:nvPr/>
        </p:nvPicPr>
        <p:blipFill rotWithShape="1">
          <a:blip r:embed="rId4"/>
          <a:srcRect l="28736" t="47959" r="36067" b="15009"/>
          <a:stretch/>
        </p:blipFill>
        <p:spPr>
          <a:xfrm>
            <a:off x="6888163" y="4312137"/>
            <a:ext cx="2881065" cy="1773794"/>
          </a:xfrm>
          <a:prstGeom prst="rect">
            <a:avLst/>
          </a:prstGeom>
          <a:effectLst>
            <a:outerShdw blurRad="50800" dist="38100" dir="2700000" sx="102000" sy="102000" algn="tl" rotWithShape="0">
              <a:prstClr val="black">
                <a:alpha val="40000"/>
              </a:prstClr>
            </a:outerShdw>
          </a:effectLst>
        </p:spPr>
      </p:pic>
      <p:sp>
        <p:nvSpPr>
          <p:cNvPr id="2" name="Title 1">
            <a:extLst>
              <a:ext uri="{FF2B5EF4-FFF2-40B4-BE49-F238E27FC236}">
                <a16:creationId xmlns:a16="http://schemas.microsoft.com/office/drawing/2014/main" id="{1A822ADE-5D7B-A7D2-7A6E-26620EDF35C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1</a:t>
            </a:r>
            <a:endParaRPr lang="en-PH" altLang="en-US" dirty="0"/>
          </a:p>
        </p:txBody>
      </p:sp>
      <p:sp>
        <p:nvSpPr>
          <p:cNvPr id="4" name="Rectangle 12">
            <a:extLst>
              <a:ext uri="{FF2B5EF4-FFF2-40B4-BE49-F238E27FC236}">
                <a16:creationId xmlns:a16="http://schemas.microsoft.com/office/drawing/2014/main" id="{9B7453B9-DC06-FBBD-A71D-1F20B8BC5E4C}"/>
              </a:ext>
            </a:extLst>
          </p:cNvPr>
          <p:cNvSpPr>
            <a:spLocks noChangeArrowheads="1"/>
          </p:cNvSpPr>
          <p:nvPr/>
        </p:nvSpPr>
        <p:spPr bwMode="auto">
          <a:xfrm>
            <a:off x="594890" y="755362"/>
            <a:ext cx="1115116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200" b="1" u="sng" dirty="0"/>
              <a:t>Barangay boundaries shapefile – Consistency with the satellite image used as ground reference</a:t>
            </a:r>
          </a:p>
        </p:txBody>
      </p:sp>
    </p:spTree>
    <p:extLst>
      <p:ext uri="{BB962C8B-B14F-4D97-AF65-F5344CB8AC3E}">
        <p14:creationId xmlns:p14="http://schemas.microsoft.com/office/powerpoint/2010/main" val="298901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709447" y="1366096"/>
            <a:ext cx="10966616" cy="273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Open the </a:t>
            </a:r>
            <a:r>
              <a:rPr lang="en-GB" altLang="en-US" sz="2200" b="1" dirty="0">
                <a:latin typeface="+mn-lt"/>
                <a:cs typeface="+mn-cs"/>
              </a:rPr>
              <a:t>Health_Facilities_master_list_DOH_Jan2025</a:t>
            </a:r>
            <a:r>
              <a:rPr lang="en-US" altLang="en-US" sz="2200" b="1" dirty="0">
                <a:latin typeface="+mn-lt"/>
                <a:cs typeface="+mn-cs"/>
              </a:rPr>
              <a:t>.</a:t>
            </a:r>
            <a:r>
              <a:rPr lang="en-US" altLang="en-US" sz="2200" b="1" dirty="0" err="1">
                <a:latin typeface="+mn-lt"/>
                <a:cs typeface="+mn-cs"/>
              </a:rPr>
              <a:t>xls</a:t>
            </a:r>
            <a:r>
              <a:rPr lang="en-US" altLang="en-US" sz="2200" b="1" dirty="0">
                <a:latin typeface="+mn-lt"/>
                <a:cs typeface="+mn-cs"/>
              </a:rPr>
              <a:t> </a:t>
            </a:r>
            <a:r>
              <a:rPr lang="en-US" altLang="en-US" sz="2200" dirty="0">
                <a:latin typeface="+mn-lt"/>
                <a:cs typeface="+mn-cs"/>
              </a:rPr>
              <a:t>file in Excel (located inside </a:t>
            </a:r>
            <a:r>
              <a:rPr lang="en-PH" altLang="zh-CN" sz="2200" dirty="0">
                <a:latin typeface="+mn-lt"/>
                <a:cs typeface="+mn-cs"/>
              </a:rPr>
              <a:t>MODULE_5\Exercise_5_B\</a:t>
            </a:r>
            <a:r>
              <a:rPr lang="pt-BR" altLang="en-US" sz="2200" dirty="0">
                <a:latin typeface="+mn-lt"/>
                <a:cs typeface="+mn-cs"/>
              </a:rPr>
              <a:t>DATA)</a:t>
            </a:r>
            <a:endParaRPr lang="en-US" altLang="en-US" sz="2200" dirty="0">
              <a:latin typeface="+mn-lt"/>
              <a:cs typeface="+mn-cs"/>
            </a:endParaRPr>
          </a:p>
          <a:p>
            <a:pPr marL="457200" indent="-360000" eaLnBrk="0" fontAlgn="base" hangingPunct="0">
              <a:lnSpc>
                <a:spcPct val="90000"/>
              </a:lnSpc>
              <a:spcAft>
                <a:spcPts val="600"/>
              </a:spcAft>
              <a:buFont typeface="Arial" charset="0"/>
              <a:buAutoNum type="arabicPeriod"/>
              <a:defRPr/>
            </a:pPr>
            <a:r>
              <a:rPr lang="fr-CH" altLang="en-US" sz="2200" dirty="0">
                <a:latin typeface="+mn-lt"/>
                <a:cs typeface="+mn-cs"/>
              </a:rPr>
              <a:t>Look at the </a:t>
            </a:r>
            <a:r>
              <a:rPr lang="fr-CH" altLang="en-US" sz="2200" dirty="0" err="1">
                <a:latin typeface="+mn-lt"/>
                <a:cs typeface="+mn-cs"/>
              </a:rPr>
              <a:t>fields</a:t>
            </a:r>
            <a:r>
              <a:rPr lang="fr-CH" altLang="en-US" sz="2200" dirty="0">
                <a:latin typeface="+mn-lt"/>
                <a:cs typeface="+mn-cs"/>
              </a:rPr>
              <a:t> </a:t>
            </a:r>
            <a:r>
              <a:rPr lang="fr-CH" altLang="en-US" sz="2200" dirty="0" err="1">
                <a:latin typeface="+mn-lt"/>
                <a:cs typeface="+mn-cs"/>
              </a:rPr>
              <a:t>containing</a:t>
            </a:r>
            <a:r>
              <a:rPr lang="fr-CH" altLang="en-US" sz="2200" dirty="0">
                <a:latin typeface="+mn-lt"/>
                <a:cs typeface="+mn-cs"/>
              </a:rPr>
              <a:t> the information </a:t>
            </a:r>
            <a:r>
              <a:rPr lang="fr-CH" altLang="en-US" sz="2200" dirty="0" err="1">
                <a:latin typeface="+mn-lt"/>
                <a:cs typeface="+mn-cs"/>
              </a:rPr>
              <a:t>related</a:t>
            </a:r>
            <a:r>
              <a:rPr lang="fr-CH" altLang="en-US" sz="2200" dirty="0">
                <a:latin typeface="+mn-lt"/>
                <a:cs typeface="+mn-cs"/>
              </a:rPr>
              <a:t> to the </a:t>
            </a:r>
            <a:r>
              <a:rPr lang="fr-CH" altLang="en-US" sz="2200" dirty="0" err="1">
                <a:latin typeface="+mn-lt"/>
                <a:cs typeface="+mn-cs"/>
              </a:rPr>
              <a:t>geographic</a:t>
            </a:r>
            <a:r>
              <a:rPr lang="fr-CH" altLang="en-US" sz="2200" dirty="0">
                <a:latin typeface="+mn-lt"/>
                <a:cs typeface="+mn-cs"/>
              </a:rPr>
              <a:t> </a:t>
            </a:r>
            <a:r>
              <a:rPr lang="fr-CH" altLang="en-US" sz="2200" dirty="0" err="1">
                <a:latin typeface="+mn-lt"/>
                <a:cs typeface="+mn-cs"/>
              </a:rPr>
              <a:t>coordinates</a:t>
            </a:r>
            <a:r>
              <a:rPr lang="fr-CH" altLang="en-US" sz="2200" dirty="0">
                <a:latin typeface="+mn-lt"/>
                <a:cs typeface="+mn-cs"/>
              </a:rPr>
              <a:t> of the </a:t>
            </a:r>
            <a:r>
              <a:rPr lang="fr-CH" altLang="en-US" sz="2200" dirty="0" err="1">
                <a:latin typeface="+mn-lt"/>
                <a:cs typeface="+mn-cs"/>
              </a:rPr>
              <a:t>health</a:t>
            </a:r>
            <a:r>
              <a:rPr lang="fr-CH" altLang="en-US" sz="2200" dirty="0">
                <a:latin typeface="+mn-lt"/>
                <a:cs typeface="+mn-cs"/>
              </a:rPr>
              <a:t> </a:t>
            </a:r>
            <a:r>
              <a:rPr lang="fr-CH" altLang="en-US" sz="2200" dirty="0" err="1">
                <a:latin typeface="+mn-lt"/>
                <a:cs typeface="+mn-cs"/>
              </a:rPr>
              <a:t>facilities</a:t>
            </a:r>
            <a:r>
              <a:rPr lang="fr-CH" altLang="en-US" sz="2200" dirty="0">
                <a:latin typeface="+mn-lt"/>
                <a:cs typeface="+mn-cs"/>
              </a:rPr>
              <a:t>:</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fr-CH" altLang="en-US" sz="2200" dirty="0">
                <a:latin typeface="+mn-lt"/>
                <a:cs typeface="+mn-cs"/>
              </a:rPr>
              <a:t>How </a:t>
            </a:r>
            <a:r>
              <a:rPr lang="fr-CH" altLang="en-US" sz="2200" dirty="0" err="1">
                <a:latin typeface="+mn-lt"/>
                <a:cs typeface="+mn-cs"/>
              </a:rPr>
              <a:t>many</a:t>
            </a:r>
            <a:r>
              <a:rPr lang="fr-CH" altLang="en-US" sz="2200" dirty="0">
                <a:latin typeface="+mn-lt"/>
                <a:cs typeface="+mn-cs"/>
              </a:rPr>
              <a:t> </a:t>
            </a:r>
            <a:r>
              <a:rPr lang="fr-CH" altLang="en-US" sz="2200" dirty="0" err="1">
                <a:latin typeface="+mn-lt"/>
                <a:cs typeface="+mn-cs"/>
              </a:rPr>
              <a:t>fields</a:t>
            </a:r>
            <a:r>
              <a:rPr lang="fr-CH" altLang="en-US" sz="2200" dirty="0">
                <a:latin typeface="+mn-lt"/>
                <a:cs typeface="+mn-cs"/>
              </a:rPr>
              <a:t> do </a:t>
            </a:r>
            <a:r>
              <a:rPr lang="fr-CH" altLang="en-US" sz="2200" dirty="0" err="1">
                <a:latin typeface="+mn-lt"/>
                <a:cs typeface="+mn-cs"/>
              </a:rPr>
              <a:t>you</a:t>
            </a:r>
            <a:r>
              <a:rPr lang="fr-CH" altLang="en-US" sz="2200" dirty="0">
                <a:latin typeface="+mn-lt"/>
                <a:cs typeface="+mn-cs"/>
              </a:rPr>
              <a:t> </a:t>
            </a:r>
            <a:r>
              <a:rPr lang="fr-CH" altLang="en-US" sz="2200" dirty="0" err="1">
                <a:latin typeface="+mn-lt"/>
                <a:cs typeface="+mn-cs"/>
              </a:rPr>
              <a:t>see</a:t>
            </a:r>
            <a:r>
              <a:rPr lang="fr-CH" altLang="en-US" sz="2200" dirty="0">
                <a:latin typeface="+mn-lt"/>
                <a:cs typeface="+mn-cs"/>
              </a:rPr>
              <a:t>?</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fr-CH" altLang="en-US" sz="2200" dirty="0" err="1">
                <a:latin typeface="+mn-lt"/>
                <a:cs typeface="+mn-cs"/>
              </a:rPr>
              <a:t>What</a:t>
            </a:r>
            <a:r>
              <a:rPr lang="fr-CH" altLang="en-US" sz="2200" dirty="0">
                <a:latin typeface="+mn-lt"/>
                <a:cs typeface="+mn-cs"/>
              </a:rPr>
              <a:t> do </a:t>
            </a:r>
            <a:r>
              <a:rPr lang="fr-CH" altLang="en-US" sz="2200" dirty="0" err="1">
                <a:latin typeface="+mn-lt"/>
                <a:cs typeface="+mn-cs"/>
              </a:rPr>
              <a:t>these</a:t>
            </a:r>
            <a:r>
              <a:rPr lang="fr-CH" altLang="en-US" sz="2200" dirty="0">
                <a:latin typeface="+mn-lt"/>
                <a:cs typeface="+mn-cs"/>
              </a:rPr>
              <a:t> </a:t>
            </a:r>
            <a:r>
              <a:rPr lang="fr-CH" altLang="en-US" sz="2200" dirty="0" err="1">
                <a:latin typeface="+mn-lt"/>
                <a:cs typeface="+mn-cs"/>
              </a:rPr>
              <a:t>fields</a:t>
            </a:r>
            <a:r>
              <a:rPr lang="fr-CH" altLang="en-US" sz="2200" dirty="0">
                <a:latin typeface="+mn-lt"/>
                <a:cs typeface="+mn-cs"/>
              </a:rPr>
              <a:t> </a:t>
            </a:r>
            <a:r>
              <a:rPr lang="fr-CH" altLang="en-US" sz="2200" dirty="0" err="1">
                <a:latin typeface="+mn-lt"/>
                <a:cs typeface="+mn-cs"/>
              </a:rPr>
              <a:t>contain</a:t>
            </a:r>
            <a:r>
              <a:rPr lang="fr-CH" altLang="en-US" sz="2200" dirty="0">
                <a:latin typeface="+mn-lt"/>
                <a:cs typeface="+mn-cs"/>
              </a:rPr>
              <a:t>?</a:t>
            </a:r>
          </a:p>
          <a:p>
            <a:pPr marL="828000" lvl="1" indent="-360000" eaLnBrk="0" fontAlgn="base" hangingPunct="0">
              <a:lnSpc>
                <a:spcPct val="90000"/>
              </a:lnSpc>
              <a:spcBef>
                <a:spcPct val="20000"/>
              </a:spcBef>
              <a:spcAft>
                <a:spcPts val="600"/>
              </a:spcAft>
              <a:buFont typeface="Arial" panose="020B0604020202020204" pitchFamily="34" charset="0"/>
              <a:buChar char="•"/>
              <a:defRPr/>
            </a:pPr>
            <a:r>
              <a:rPr lang="fr-CH" altLang="en-US" sz="2200" dirty="0" err="1">
                <a:latin typeface="+mn-lt"/>
                <a:cs typeface="+mn-cs"/>
              </a:rPr>
              <a:t>What</a:t>
            </a:r>
            <a:r>
              <a:rPr lang="fr-CH" altLang="en-US" sz="2200" dirty="0">
                <a:latin typeface="+mn-lt"/>
                <a:cs typeface="+mn-cs"/>
              </a:rPr>
              <a:t> </a:t>
            </a:r>
            <a:r>
              <a:rPr lang="fr-CH" altLang="en-US" sz="2200" dirty="0" err="1">
                <a:latin typeface="+mn-lt"/>
                <a:cs typeface="+mn-cs"/>
              </a:rPr>
              <a:t>is</a:t>
            </a:r>
            <a:r>
              <a:rPr lang="fr-CH" altLang="en-US" sz="2200" dirty="0">
                <a:latin typeface="+mn-lt"/>
                <a:cs typeface="+mn-cs"/>
              </a:rPr>
              <a:t> the </a:t>
            </a:r>
            <a:r>
              <a:rPr lang="fr-CH" altLang="en-US" sz="2200" dirty="0" err="1">
                <a:latin typeface="+mn-lt"/>
                <a:cs typeface="+mn-cs"/>
              </a:rPr>
              <a:t>level</a:t>
            </a:r>
            <a:r>
              <a:rPr lang="fr-CH" altLang="en-US" sz="2200" dirty="0">
                <a:latin typeface="+mn-lt"/>
                <a:cs typeface="+mn-cs"/>
              </a:rPr>
              <a:t> of </a:t>
            </a:r>
            <a:r>
              <a:rPr lang="fr-CH" altLang="en-US" sz="2200" dirty="0" err="1">
                <a:latin typeface="+mn-lt"/>
                <a:cs typeface="+mn-cs"/>
              </a:rPr>
              <a:t>precision</a:t>
            </a:r>
            <a:r>
              <a:rPr lang="fr-CH" altLang="en-US" sz="2200" dirty="0">
                <a:latin typeface="+mn-lt"/>
                <a:cs typeface="+mn-cs"/>
              </a:rPr>
              <a:t> of the </a:t>
            </a:r>
            <a:r>
              <a:rPr lang="fr-CH" altLang="en-US" sz="2200" dirty="0" err="1">
                <a:latin typeface="+mn-lt"/>
                <a:cs typeface="+mn-cs"/>
              </a:rPr>
              <a:t>geographic</a:t>
            </a:r>
            <a:r>
              <a:rPr lang="fr-CH" altLang="en-US" sz="2200" dirty="0">
                <a:latin typeface="+mn-lt"/>
                <a:cs typeface="+mn-cs"/>
              </a:rPr>
              <a:t> </a:t>
            </a:r>
            <a:r>
              <a:rPr lang="fr-CH" altLang="en-US" sz="2200" dirty="0" err="1">
                <a:latin typeface="+mn-lt"/>
                <a:cs typeface="+mn-cs"/>
              </a:rPr>
              <a:t>coordinates</a:t>
            </a:r>
            <a:r>
              <a:rPr lang="fr-CH" altLang="en-US" sz="2200" dirty="0">
                <a:latin typeface="+mn-lt"/>
                <a:cs typeface="+mn-cs"/>
              </a:rPr>
              <a:t>?</a:t>
            </a:r>
          </a:p>
        </p:txBody>
      </p:sp>
      <p:sp>
        <p:nvSpPr>
          <p:cNvPr id="14" name="Rectangle 3">
            <a:extLst>
              <a:ext uri="{FF2B5EF4-FFF2-40B4-BE49-F238E27FC236}">
                <a16:creationId xmlns:a16="http://schemas.microsoft.com/office/drawing/2014/main" id="{2876B97D-A06F-41BB-BECB-4D23954817FA}"/>
              </a:ext>
            </a:extLst>
          </p:cNvPr>
          <p:cNvSpPr>
            <a:spLocks noChangeArrowheads="1"/>
          </p:cNvSpPr>
          <p:nvPr/>
        </p:nvSpPr>
        <p:spPr bwMode="auto">
          <a:xfrm>
            <a:off x="594890" y="753956"/>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sp>
        <p:nvSpPr>
          <p:cNvPr id="2" name="Title 1">
            <a:extLst>
              <a:ext uri="{FF2B5EF4-FFF2-40B4-BE49-F238E27FC236}">
                <a16:creationId xmlns:a16="http://schemas.microsoft.com/office/drawing/2014/main" id="{01200582-2D06-0B7D-9645-5997D75287D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Tree>
    <p:extLst>
      <p:ext uri="{BB962C8B-B14F-4D97-AF65-F5344CB8AC3E}">
        <p14:creationId xmlns:p14="http://schemas.microsoft.com/office/powerpoint/2010/main" val="290352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964BC354-CB9C-4C1F-8E90-B64ABC2F1BB2}"/>
              </a:ext>
            </a:extLst>
          </p:cNvPr>
          <p:cNvSpPr>
            <a:spLocks noChangeArrowheads="1"/>
          </p:cNvSpPr>
          <p:nvPr/>
        </p:nvSpPr>
        <p:spPr bwMode="auto">
          <a:xfrm>
            <a:off x="773863" y="1963756"/>
            <a:ext cx="10971773"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800"/>
              </a:spcAft>
              <a:buFont typeface="Arial" charset="0"/>
              <a:buAutoNum type="arabicPeriod"/>
              <a:defRPr/>
            </a:pPr>
            <a:r>
              <a:rPr lang="en-US" altLang="en-US" sz="2200" dirty="0">
                <a:latin typeface="+mn-lt"/>
                <a:cs typeface="+mn-cs"/>
              </a:rPr>
              <a:t>Click the </a:t>
            </a:r>
            <a:r>
              <a:rPr lang="en-US" altLang="en-US" sz="2200" i="1" dirty="0">
                <a:latin typeface="+mn-lt"/>
                <a:cs typeface="+mn-cs"/>
              </a:rPr>
              <a:t>Add Data </a:t>
            </a:r>
            <a:r>
              <a:rPr lang="en-US" altLang="en-US" sz="2200" dirty="0">
                <a:latin typeface="+mn-lt"/>
                <a:cs typeface="+mn-cs"/>
              </a:rPr>
              <a:t>button</a:t>
            </a:r>
          </a:p>
          <a:p>
            <a:pPr marL="457200" indent="-360000" eaLnBrk="0" fontAlgn="base" hangingPunct="0">
              <a:lnSpc>
                <a:spcPct val="90000"/>
              </a:lnSpc>
              <a:spcAft>
                <a:spcPts val="1800"/>
              </a:spcAft>
              <a:buFont typeface="Arial" charset="0"/>
              <a:buAutoNum type="arabicPeriod"/>
              <a:defRPr/>
            </a:pPr>
            <a:r>
              <a:rPr lang="en-GB" altLang="en-US" sz="2200" dirty="0">
                <a:latin typeface="+mn-lt"/>
                <a:cs typeface="+mn-cs"/>
              </a:rPr>
              <a:t>Browse to the location of the </a:t>
            </a:r>
            <a:r>
              <a:rPr lang="en-GB" altLang="en-US" sz="2200" b="1" dirty="0">
                <a:latin typeface="+mn-lt"/>
                <a:cs typeface="+mn-cs"/>
              </a:rPr>
              <a:t>Health_Facilities_master_list_DOH_Jan2025</a:t>
            </a:r>
            <a:r>
              <a:rPr lang="en-US" altLang="en-US" sz="2200" b="1" dirty="0">
                <a:latin typeface="+mn-lt"/>
                <a:cs typeface="+mn-cs"/>
              </a:rPr>
              <a:t>.</a:t>
            </a:r>
            <a:r>
              <a:rPr lang="en-US" altLang="en-US" sz="2200" b="1" dirty="0" err="1">
                <a:latin typeface="+mn-lt"/>
                <a:cs typeface="+mn-cs"/>
              </a:rPr>
              <a:t>xls</a:t>
            </a:r>
            <a:r>
              <a:rPr lang="en-US" altLang="en-US" sz="2200" b="1" dirty="0">
                <a:latin typeface="+mn-lt"/>
                <a:cs typeface="+mn-cs"/>
              </a:rPr>
              <a:t> </a:t>
            </a:r>
          </a:p>
        </p:txBody>
      </p:sp>
      <p:sp>
        <p:nvSpPr>
          <p:cNvPr id="13" name="Rectangle 3">
            <a:extLst>
              <a:ext uri="{FF2B5EF4-FFF2-40B4-BE49-F238E27FC236}">
                <a16:creationId xmlns:a16="http://schemas.microsoft.com/office/drawing/2014/main" id="{9BE1D3EF-1D9C-4390-833E-C7401F7EF88E}"/>
              </a:ext>
            </a:extLst>
          </p:cNvPr>
          <p:cNvSpPr>
            <a:spLocks noChangeArrowheads="1"/>
          </p:cNvSpPr>
          <p:nvPr/>
        </p:nvSpPr>
        <p:spPr bwMode="auto">
          <a:xfrm>
            <a:off x="1703980" y="1387161"/>
            <a:ext cx="10041656"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We have to convert the content of the health facility master list into a shapefile</a:t>
            </a:r>
          </a:p>
        </p:txBody>
      </p:sp>
      <p:pic>
        <p:nvPicPr>
          <p:cNvPr id="8194" name="Picture 2" descr="D:\MODULES\MODULE_5\FIGURES\Add_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017" y="1963756"/>
            <a:ext cx="527355" cy="4056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964BC354-CB9C-4C1F-8E90-B64ABC2F1BB2}"/>
              </a:ext>
            </a:extLst>
          </p:cNvPr>
          <p:cNvSpPr>
            <a:spLocks noChangeArrowheads="1"/>
          </p:cNvSpPr>
          <p:nvPr/>
        </p:nvSpPr>
        <p:spPr bwMode="auto">
          <a:xfrm>
            <a:off x="773769" y="3060476"/>
            <a:ext cx="574142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1800"/>
              </a:spcAft>
              <a:buFont typeface="+mj-lt"/>
              <a:buAutoNum type="arabicPeriod" startAt="3"/>
            </a:pPr>
            <a:r>
              <a:rPr lang="en-PH" altLang="en-US" sz="2200" dirty="0"/>
              <a:t>Double-click on the Excel file. This will show the different worksheets in the file.</a:t>
            </a:r>
          </a:p>
          <a:p>
            <a:pPr marL="457200" indent="-360000">
              <a:spcAft>
                <a:spcPts val="1800"/>
              </a:spcAft>
              <a:buFont typeface="+mj-lt"/>
              <a:buAutoNum type="arabicPeriod" startAt="3"/>
            </a:pPr>
            <a:r>
              <a:rPr lang="en-PH" altLang="en-US" sz="2200" dirty="0"/>
              <a:t>Select the worksheet containing the needed data ('Master list$‘)</a:t>
            </a:r>
          </a:p>
          <a:p>
            <a:pPr marL="457200" indent="-360000">
              <a:spcAft>
                <a:spcPts val="1800"/>
              </a:spcAft>
              <a:buFont typeface="+mj-lt"/>
              <a:buAutoNum type="arabicPeriod" startAt="3"/>
            </a:pPr>
            <a:r>
              <a:rPr lang="en-PH" altLang="en-US" sz="2200" dirty="0"/>
              <a:t>Click </a:t>
            </a:r>
            <a:r>
              <a:rPr lang="en-PH" altLang="en-US" sz="2200" i="1" dirty="0"/>
              <a:t>Add.</a:t>
            </a:r>
          </a:p>
        </p:txBody>
      </p:sp>
      <p:sp>
        <p:nvSpPr>
          <p:cNvPr id="20" name="AutoShape 32">
            <a:extLst>
              <a:ext uri="{FF2B5EF4-FFF2-40B4-BE49-F238E27FC236}">
                <a16:creationId xmlns:a16="http://schemas.microsoft.com/office/drawing/2014/main" id="{DC137DBB-B5A4-4D7E-9847-606816B646F2}"/>
              </a:ext>
            </a:extLst>
          </p:cNvPr>
          <p:cNvSpPr>
            <a:spLocks noChangeArrowheads="1"/>
          </p:cNvSpPr>
          <p:nvPr/>
        </p:nvSpPr>
        <p:spPr bwMode="auto">
          <a:xfrm>
            <a:off x="1125261" y="1324406"/>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2" name="Title 1">
            <a:extLst>
              <a:ext uri="{FF2B5EF4-FFF2-40B4-BE49-F238E27FC236}">
                <a16:creationId xmlns:a16="http://schemas.microsoft.com/office/drawing/2014/main" id="{CE19C5CA-CC6E-AFFC-2CF1-5DC695A29F3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
        <p:nvSpPr>
          <p:cNvPr id="3" name="Rectangle 3">
            <a:extLst>
              <a:ext uri="{FF2B5EF4-FFF2-40B4-BE49-F238E27FC236}">
                <a16:creationId xmlns:a16="http://schemas.microsoft.com/office/drawing/2014/main" id="{0725DA36-A451-66CB-4497-98729E4B709B}"/>
              </a:ext>
            </a:extLst>
          </p:cNvPr>
          <p:cNvSpPr>
            <a:spLocks noChangeArrowheads="1"/>
          </p:cNvSpPr>
          <p:nvPr/>
        </p:nvSpPr>
        <p:spPr bwMode="auto">
          <a:xfrm>
            <a:off x="594476" y="753954"/>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grpSp>
        <p:nvGrpSpPr>
          <p:cNvPr id="5" name="Group 4">
            <a:extLst>
              <a:ext uri="{FF2B5EF4-FFF2-40B4-BE49-F238E27FC236}">
                <a16:creationId xmlns:a16="http://schemas.microsoft.com/office/drawing/2014/main" id="{18AA44D3-7047-2FE0-8C38-A2E4E3CDE6FD}"/>
              </a:ext>
            </a:extLst>
          </p:cNvPr>
          <p:cNvGrpSpPr/>
          <p:nvPr/>
        </p:nvGrpSpPr>
        <p:grpSpPr>
          <a:xfrm>
            <a:off x="6970944" y="3284458"/>
            <a:ext cx="3932244" cy="2664296"/>
            <a:chOff x="6970944" y="3284458"/>
            <a:chExt cx="3932244" cy="2664296"/>
          </a:xfrm>
        </p:grpSpPr>
        <p:pic>
          <p:nvPicPr>
            <p:cNvPr id="8195" name="Picture 3" descr="D:\MODULES\MODULE_5\FIGURES\Add_Sh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944" y="3284458"/>
              <a:ext cx="3932244" cy="2664296"/>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AC1BE66-07DE-189A-3726-740EADE3C9D2}"/>
                </a:ext>
              </a:extLst>
            </p:cNvPr>
            <p:cNvSpPr/>
            <p:nvPr/>
          </p:nvSpPr>
          <p:spPr>
            <a:xfrm>
              <a:off x="7029450" y="4352925"/>
              <a:ext cx="838200" cy="214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123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964BC354-CB9C-4C1F-8E90-B64ABC2F1BB2}"/>
              </a:ext>
            </a:extLst>
          </p:cNvPr>
          <p:cNvSpPr>
            <a:spLocks noChangeArrowheads="1"/>
          </p:cNvSpPr>
          <p:nvPr/>
        </p:nvSpPr>
        <p:spPr bwMode="auto">
          <a:xfrm>
            <a:off x="704291" y="1338104"/>
            <a:ext cx="70490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6"/>
            </a:pPr>
            <a:r>
              <a:rPr lang="en-US" altLang="en-US" sz="2200" dirty="0">
                <a:latin typeface="+mn-lt"/>
              </a:rPr>
              <a:t>Right-click on the added worksheet and select </a:t>
            </a:r>
            <a:r>
              <a:rPr lang="en-US" altLang="en-US" sz="2200" i="1" dirty="0">
                <a:latin typeface="+mn-lt"/>
              </a:rPr>
              <a:t>Display XY Data… </a:t>
            </a:r>
            <a:r>
              <a:rPr lang="en-US" altLang="en-US" sz="2200" dirty="0">
                <a:latin typeface="+mn-lt"/>
              </a:rPr>
              <a:t>(If you cannot see the worksheet, click the </a:t>
            </a:r>
            <a:r>
              <a:rPr lang="en-US" altLang="en-US" sz="2200" i="1" dirty="0">
                <a:latin typeface="+mn-lt"/>
              </a:rPr>
              <a:t>List By Source</a:t>
            </a:r>
            <a:r>
              <a:rPr lang="en-US" altLang="en-US" sz="2200" dirty="0">
                <a:latin typeface="+mn-lt"/>
              </a:rPr>
              <a:t> button        for the Table of Contents.)</a:t>
            </a:r>
          </a:p>
        </p:txBody>
      </p:sp>
      <p:sp>
        <p:nvSpPr>
          <p:cNvPr id="14" name="Rectangle 12">
            <a:extLst>
              <a:ext uri="{FF2B5EF4-FFF2-40B4-BE49-F238E27FC236}">
                <a16:creationId xmlns:a16="http://schemas.microsoft.com/office/drawing/2014/main" id="{964BC354-CB9C-4C1F-8E90-B64ABC2F1BB2}"/>
              </a:ext>
            </a:extLst>
          </p:cNvPr>
          <p:cNvSpPr>
            <a:spLocks noChangeArrowheads="1"/>
          </p:cNvSpPr>
          <p:nvPr/>
        </p:nvSpPr>
        <p:spPr bwMode="auto">
          <a:xfrm>
            <a:off x="709008" y="2842317"/>
            <a:ext cx="6875133"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7"/>
            </a:pPr>
            <a:r>
              <a:rPr lang="en-US" altLang="en-US" sz="2200" dirty="0">
                <a:latin typeface="+mn-lt"/>
              </a:rPr>
              <a:t>In the dialog box that opens,</a:t>
            </a:r>
          </a:p>
          <a:p>
            <a:pPr marL="1086750" lvl="1" indent="-514350">
              <a:buFont typeface="+mj-lt"/>
              <a:buAutoNum type="alphaLcPeriod"/>
            </a:pPr>
            <a:r>
              <a:rPr lang="en-US" altLang="en-US" sz="2200" dirty="0">
                <a:latin typeface="+mn-lt"/>
              </a:rPr>
              <a:t>Choose the corresponding fields for the X and Y Fields (if not already chosen by default)</a:t>
            </a:r>
          </a:p>
          <a:p>
            <a:pPr marL="1086750" lvl="1" indent="-514350">
              <a:buFont typeface="+mj-lt"/>
              <a:buAutoNum type="alphaLcPeriod"/>
            </a:pPr>
            <a:r>
              <a:rPr lang="en-US" altLang="en-US" sz="2200" dirty="0">
                <a:latin typeface="+mn-lt"/>
              </a:rPr>
              <a:t>Keep the default geographic coordinate system</a:t>
            </a:r>
          </a:p>
          <a:p>
            <a:pPr marL="1086750" lvl="1" indent="-514350">
              <a:buFont typeface="+mj-lt"/>
              <a:buAutoNum type="alphaLcPeriod"/>
            </a:pPr>
            <a:r>
              <a:rPr lang="en-US" altLang="en-US" sz="2200" dirty="0">
                <a:latin typeface="+mn-lt"/>
              </a:rPr>
              <a:t>Click </a:t>
            </a:r>
            <a:r>
              <a:rPr lang="en-US" altLang="en-US" sz="2200" i="1" dirty="0">
                <a:latin typeface="+mn-lt"/>
              </a:rPr>
              <a:t>OK</a:t>
            </a:r>
            <a:r>
              <a:rPr lang="en-US" altLang="en-US" sz="2200" dirty="0">
                <a:latin typeface="+mn-lt"/>
              </a:rPr>
              <a:t>.</a:t>
            </a:r>
          </a:p>
        </p:txBody>
      </p:sp>
      <p:pic>
        <p:nvPicPr>
          <p:cNvPr id="9219" name="Picture 3" descr="D:\MODULES\MODULE_5\FIGURES\Display_X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533" y="2851108"/>
            <a:ext cx="2091090" cy="3262559"/>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99CF3E-E412-6C31-8A41-C3FDD567954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
        <p:nvSpPr>
          <p:cNvPr id="4" name="Rectangle 3">
            <a:extLst>
              <a:ext uri="{FF2B5EF4-FFF2-40B4-BE49-F238E27FC236}">
                <a16:creationId xmlns:a16="http://schemas.microsoft.com/office/drawing/2014/main" id="{AA7460DC-BBC7-8538-B3CD-47EC22FD4E3D}"/>
              </a:ext>
            </a:extLst>
          </p:cNvPr>
          <p:cNvSpPr>
            <a:spLocks noChangeArrowheads="1"/>
          </p:cNvSpPr>
          <p:nvPr/>
        </p:nvSpPr>
        <p:spPr bwMode="auto">
          <a:xfrm>
            <a:off x="594476" y="753954"/>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pic>
        <p:nvPicPr>
          <p:cNvPr id="5" name="Picture 4">
            <a:extLst>
              <a:ext uri="{FF2B5EF4-FFF2-40B4-BE49-F238E27FC236}">
                <a16:creationId xmlns:a16="http://schemas.microsoft.com/office/drawing/2014/main" id="{01E3E670-2269-9824-BB96-8869C039085D}"/>
              </a:ext>
            </a:extLst>
          </p:cNvPr>
          <p:cNvPicPr>
            <a:picLocks noChangeAspect="1"/>
          </p:cNvPicPr>
          <p:nvPr/>
        </p:nvPicPr>
        <p:blipFill>
          <a:blip r:embed="rId3"/>
          <a:stretch>
            <a:fillRect/>
          </a:stretch>
        </p:blipFill>
        <p:spPr>
          <a:xfrm>
            <a:off x="8614687" y="1474730"/>
            <a:ext cx="1630782" cy="1096013"/>
          </a:xfrm>
          <a:prstGeom prst="rect">
            <a:avLst/>
          </a:prstGeom>
        </p:spPr>
      </p:pic>
      <p:sp>
        <p:nvSpPr>
          <p:cNvPr id="6" name="Rectangle 5">
            <a:extLst>
              <a:ext uri="{FF2B5EF4-FFF2-40B4-BE49-F238E27FC236}">
                <a16:creationId xmlns:a16="http://schemas.microsoft.com/office/drawing/2014/main" id="{B346CCD8-854E-9B5A-4BD5-CA60229D6600}"/>
              </a:ext>
            </a:extLst>
          </p:cNvPr>
          <p:cNvSpPr/>
          <p:nvPr/>
        </p:nvSpPr>
        <p:spPr>
          <a:xfrm>
            <a:off x="8777200" y="1628776"/>
            <a:ext cx="147725" cy="133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D914D6-D39D-E858-4DC9-0D0CB59E8159}"/>
              </a:ext>
            </a:extLst>
          </p:cNvPr>
          <p:cNvPicPr>
            <a:picLocks noChangeAspect="1"/>
          </p:cNvPicPr>
          <p:nvPr/>
        </p:nvPicPr>
        <p:blipFill>
          <a:blip r:embed="rId4"/>
          <a:stretch>
            <a:fillRect/>
          </a:stretch>
        </p:blipFill>
        <p:spPr>
          <a:xfrm>
            <a:off x="3268970" y="2045916"/>
            <a:ext cx="354425" cy="354425"/>
          </a:xfrm>
          <a:prstGeom prst="rect">
            <a:avLst/>
          </a:prstGeom>
        </p:spPr>
      </p:pic>
      <p:sp>
        <p:nvSpPr>
          <p:cNvPr id="9" name="Rectangle 12">
            <a:extLst>
              <a:ext uri="{FF2B5EF4-FFF2-40B4-BE49-F238E27FC236}">
                <a16:creationId xmlns:a16="http://schemas.microsoft.com/office/drawing/2014/main" id="{57CA33B9-030B-D301-38F4-0E3B847AA9BC}"/>
              </a:ext>
            </a:extLst>
          </p:cNvPr>
          <p:cNvSpPr>
            <a:spLocks noChangeArrowheads="1"/>
          </p:cNvSpPr>
          <p:nvPr/>
        </p:nvSpPr>
        <p:spPr bwMode="auto">
          <a:xfrm>
            <a:off x="1066800" y="4859576"/>
            <a:ext cx="6183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97200" indent="0">
              <a:spcAft>
                <a:spcPts val="600"/>
              </a:spcAft>
            </a:pPr>
            <a:r>
              <a:rPr lang="en-US" altLang="en-US" sz="2200" dirty="0">
                <a:latin typeface="+mn-lt"/>
              </a:rPr>
              <a:t>(You may get a warning message that the table does not have Object-ID field. Click </a:t>
            </a:r>
            <a:r>
              <a:rPr lang="en-US" altLang="en-US" sz="2200" i="1" dirty="0">
                <a:latin typeface="+mn-lt"/>
              </a:rPr>
              <a:t>OK</a:t>
            </a:r>
            <a:r>
              <a:rPr lang="en-US" altLang="en-US" sz="2200" dirty="0">
                <a:latin typeface="+mn-lt"/>
              </a:rPr>
              <a:t>.)</a:t>
            </a:r>
          </a:p>
        </p:txBody>
      </p:sp>
    </p:spTree>
    <p:extLst>
      <p:ext uri="{BB962C8B-B14F-4D97-AF65-F5344CB8AC3E}">
        <p14:creationId xmlns:p14="http://schemas.microsoft.com/office/powerpoint/2010/main" val="1764433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a:extLst>
              <a:ext uri="{FF2B5EF4-FFF2-40B4-BE49-F238E27FC236}">
                <a16:creationId xmlns:a16="http://schemas.microsoft.com/office/drawing/2014/main" id="{E172D58E-C37C-4ECD-A5B9-058C2427D76C}"/>
              </a:ext>
            </a:extLst>
          </p:cNvPr>
          <p:cNvSpPr>
            <a:spLocks noChangeArrowheads="1"/>
          </p:cNvSpPr>
          <p:nvPr/>
        </p:nvSpPr>
        <p:spPr bwMode="auto">
          <a:xfrm>
            <a:off x="1464079" y="1994847"/>
            <a:ext cx="3995427" cy="1106942"/>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The locations of the health facilities included in the master list should appear </a:t>
            </a:r>
            <a:r>
              <a:rPr lang="en-US" altLang="zh-CN" sz="2200" dirty="0"/>
              <a:t>in the map display.</a:t>
            </a:r>
          </a:p>
        </p:txBody>
      </p:sp>
      <p:sp>
        <p:nvSpPr>
          <p:cNvPr id="25" name="Rectangle 3">
            <a:extLst>
              <a:ext uri="{FF2B5EF4-FFF2-40B4-BE49-F238E27FC236}">
                <a16:creationId xmlns:a16="http://schemas.microsoft.com/office/drawing/2014/main" id="{FE3799FC-A578-4408-8B9A-F9DC0548FA05}"/>
              </a:ext>
            </a:extLst>
          </p:cNvPr>
          <p:cNvSpPr>
            <a:spLocks noChangeArrowheads="1"/>
          </p:cNvSpPr>
          <p:nvPr/>
        </p:nvSpPr>
        <p:spPr bwMode="auto">
          <a:xfrm>
            <a:off x="2175109" y="3565712"/>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sp>
        <p:nvSpPr>
          <p:cNvPr id="26" name="Rectangle 3">
            <a:extLst>
              <a:ext uri="{FF2B5EF4-FFF2-40B4-BE49-F238E27FC236}">
                <a16:creationId xmlns:a16="http://schemas.microsoft.com/office/drawing/2014/main" id="{2DE63906-1D79-4DFE-A49B-FEDA0BA522CF}"/>
              </a:ext>
            </a:extLst>
          </p:cNvPr>
          <p:cNvSpPr>
            <a:spLocks noChangeArrowheads="1"/>
          </p:cNvSpPr>
          <p:nvPr/>
        </p:nvSpPr>
        <p:spPr bwMode="auto">
          <a:xfrm>
            <a:off x="2996780" y="5504607"/>
            <a:ext cx="6198440" cy="50323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solidFill>
                  <a:srgbClr val="FF0000"/>
                </a:solidFill>
                <a:cs typeface="Arial" charset="0"/>
              </a:rPr>
              <a:t>The points are not yet saved in a shapefile!!!</a:t>
            </a:r>
          </a:p>
        </p:txBody>
      </p:sp>
      <p:pic>
        <p:nvPicPr>
          <p:cNvPr id="3" name="Picture 2" descr="D:\MODULES\MODULE_5\FIGURES\HF_Poin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23849"/>
            <a:ext cx="5158192" cy="2783009"/>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AutoShape 32">
            <a:extLst>
              <a:ext uri="{FF2B5EF4-FFF2-40B4-BE49-F238E27FC236}">
                <a16:creationId xmlns:a16="http://schemas.microsoft.com/office/drawing/2014/main" id="{DC137DBB-B5A4-4D7E-9847-606816B646F2}"/>
              </a:ext>
            </a:extLst>
          </p:cNvPr>
          <p:cNvSpPr>
            <a:spLocks noChangeArrowheads="1"/>
          </p:cNvSpPr>
          <p:nvPr/>
        </p:nvSpPr>
        <p:spPr bwMode="auto">
          <a:xfrm>
            <a:off x="839279" y="1923849"/>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2" name="Title 1">
            <a:extLst>
              <a:ext uri="{FF2B5EF4-FFF2-40B4-BE49-F238E27FC236}">
                <a16:creationId xmlns:a16="http://schemas.microsoft.com/office/drawing/2014/main" id="{B1B824D3-5BAF-09BD-AF8B-624364161B7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
        <p:nvSpPr>
          <p:cNvPr id="5" name="Rectangle 3">
            <a:extLst>
              <a:ext uri="{FF2B5EF4-FFF2-40B4-BE49-F238E27FC236}">
                <a16:creationId xmlns:a16="http://schemas.microsoft.com/office/drawing/2014/main" id="{6ED07291-0D35-4FF6-E95C-986B54FDCA6D}"/>
              </a:ext>
            </a:extLst>
          </p:cNvPr>
          <p:cNvSpPr>
            <a:spLocks noChangeArrowheads="1"/>
          </p:cNvSpPr>
          <p:nvPr/>
        </p:nvSpPr>
        <p:spPr bwMode="auto">
          <a:xfrm>
            <a:off x="594476" y="753954"/>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spTree>
    <p:extLst>
      <p:ext uri="{BB962C8B-B14F-4D97-AF65-F5344CB8AC3E}">
        <p14:creationId xmlns:p14="http://schemas.microsoft.com/office/powerpoint/2010/main" val="409658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a:extLst>
              <a:ext uri="{FF2B5EF4-FFF2-40B4-BE49-F238E27FC236}">
                <a16:creationId xmlns:a16="http://schemas.microsoft.com/office/drawing/2014/main" id="{0B3E4281-78C3-4B7F-B0A2-D6E12D5B74C9}"/>
              </a:ext>
            </a:extLst>
          </p:cNvPr>
          <p:cNvSpPr>
            <a:spLocks noChangeArrowheads="1"/>
          </p:cNvSpPr>
          <p:nvPr/>
        </p:nvSpPr>
        <p:spPr bwMode="auto">
          <a:xfrm>
            <a:off x="1589584" y="1418531"/>
            <a:ext cx="3983952" cy="4699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To save the points as a shapefile:</a:t>
            </a:r>
          </a:p>
        </p:txBody>
      </p:sp>
      <p:sp>
        <p:nvSpPr>
          <p:cNvPr id="16" name="Rectangle 12">
            <a:extLst>
              <a:ext uri="{FF2B5EF4-FFF2-40B4-BE49-F238E27FC236}">
                <a16:creationId xmlns:a16="http://schemas.microsoft.com/office/drawing/2014/main" id="{10EFCF82-F61D-4DA9-8BCD-4EE5DBFADDBB}"/>
              </a:ext>
            </a:extLst>
          </p:cNvPr>
          <p:cNvSpPr>
            <a:spLocks noChangeArrowheads="1"/>
          </p:cNvSpPr>
          <p:nvPr/>
        </p:nvSpPr>
        <p:spPr bwMode="auto">
          <a:xfrm>
            <a:off x="708430" y="2028669"/>
            <a:ext cx="10967633"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1800"/>
              </a:spcAft>
              <a:buFont typeface="Arial" charset="0"/>
              <a:buAutoNum type="arabicPeriod"/>
              <a:defRPr/>
            </a:pPr>
            <a:r>
              <a:rPr lang="en-US" altLang="en-US" sz="2200" dirty="0">
                <a:latin typeface="+mn-lt"/>
                <a:cs typeface="+mn-cs"/>
              </a:rPr>
              <a:t>Right-click on the layer containing the points in the </a:t>
            </a:r>
            <a:r>
              <a:rPr lang="en-US" altLang="en-US" sz="2200" dirty="0" err="1">
                <a:latin typeface="+mn-lt"/>
                <a:cs typeface="+mn-cs"/>
              </a:rPr>
              <a:t>ToC</a:t>
            </a:r>
            <a:r>
              <a:rPr lang="en-US" altLang="en-US" sz="2200" dirty="0">
                <a:latin typeface="+mn-lt"/>
                <a:cs typeface="+mn-cs"/>
              </a:rPr>
              <a:t> and click on </a:t>
            </a:r>
            <a:r>
              <a:rPr lang="en-US" altLang="en-US" sz="2200" i="1" dirty="0">
                <a:latin typeface="+mn-lt"/>
                <a:cs typeface="+mn-cs"/>
              </a:rPr>
              <a:t>Data</a:t>
            </a:r>
            <a:r>
              <a:rPr lang="en-US" altLang="en-US" sz="2200" dirty="0">
                <a:latin typeface="+mn-lt"/>
                <a:cs typeface="+mn-cs"/>
              </a:rPr>
              <a:t> &gt; </a:t>
            </a:r>
            <a:r>
              <a:rPr lang="en-US" altLang="en-US" sz="2200" i="1" dirty="0">
                <a:latin typeface="+mn-lt"/>
                <a:cs typeface="+mn-cs"/>
              </a:rPr>
              <a:t>Export Data…</a:t>
            </a:r>
          </a:p>
        </p:txBody>
      </p:sp>
      <p:pic>
        <p:nvPicPr>
          <p:cNvPr id="11266" name="Picture 2" descr="D:\MODULES\MODULE_5\FIGURES\Export_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261" y="2889676"/>
            <a:ext cx="3383196" cy="2793700"/>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Rectangle 12">
            <a:extLst>
              <a:ext uri="{FF2B5EF4-FFF2-40B4-BE49-F238E27FC236}">
                <a16:creationId xmlns:a16="http://schemas.microsoft.com/office/drawing/2014/main" id="{10EFCF82-F61D-4DA9-8BCD-4EE5DBFADDBB}"/>
              </a:ext>
            </a:extLst>
          </p:cNvPr>
          <p:cNvSpPr>
            <a:spLocks noChangeArrowheads="1"/>
          </p:cNvSpPr>
          <p:nvPr/>
        </p:nvSpPr>
        <p:spPr bwMode="auto">
          <a:xfrm>
            <a:off x="713255" y="2670858"/>
            <a:ext cx="5822016" cy="341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mj-lt"/>
              <a:buAutoNum type="arabicPeriod" startAt="2"/>
              <a:defRPr/>
            </a:pPr>
            <a:r>
              <a:rPr lang="en-US" altLang="en-US" sz="2200" dirty="0">
                <a:latin typeface="+mn-lt"/>
                <a:cs typeface="+mn-cs"/>
              </a:rPr>
              <a:t>In the dialog box that opens:</a:t>
            </a:r>
          </a:p>
          <a:p>
            <a:pPr lvl="1" indent="-342000">
              <a:spcAft>
                <a:spcPts val="600"/>
              </a:spcAft>
              <a:buFont typeface="Calibri Light" panose="020F0302020204030204" pitchFamily="34" charset="0"/>
              <a:buAutoNum type="alphaLcPeriod"/>
            </a:pPr>
            <a:r>
              <a:rPr lang="en-US" altLang="en-US" sz="2200" dirty="0"/>
              <a:t>Browse to the location where you want to save the shapefile (e.g., </a:t>
            </a:r>
            <a:r>
              <a:rPr lang="en-PH" sz="2200" dirty="0"/>
              <a:t>MODULE_5\EXERCISE _5_B\</a:t>
            </a:r>
            <a:r>
              <a:rPr lang="pt-BR" sz="2200" dirty="0"/>
              <a:t>DATA)</a:t>
            </a:r>
            <a:endParaRPr lang="en-US" altLang="en-US" sz="2200" dirty="0"/>
          </a:p>
          <a:p>
            <a:pPr lvl="1" indent="-342000">
              <a:spcAft>
                <a:spcPts val="600"/>
              </a:spcAft>
              <a:buFont typeface="Calibri Light" panose="020F0302020204030204" pitchFamily="34" charset="0"/>
              <a:buAutoNum type="alphaLcPeriod"/>
            </a:pPr>
            <a:r>
              <a:rPr lang="en-US" altLang="en-US" sz="2200" dirty="0"/>
              <a:t>Give it a name (</a:t>
            </a:r>
            <a:r>
              <a:rPr lang="en-US" altLang="en-US" sz="2200" i="1" dirty="0" err="1"/>
              <a:t>HF_Location.shp</a:t>
            </a:r>
            <a:r>
              <a:rPr lang="en-US" altLang="en-US" sz="2200" dirty="0"/>
              <a:t>) and click </a:t>
            </a:r>
            <a:r>
              <a:rPr lang="en-US" altLang="en-US" sz="2200" i="1" dirty="0"/>
              <a:t>Save</a:t>
            </a:r>
            <a:r>
              <a:rPr lang="en-US" altLang="en-US" sz="2200" dirty="0"/>
              <a:t>.</a:t>
            </a:r>
          </a:p>
          <a:p>
            <a:pPr lvl="1" indent="-342000">
              <a:spcAft>
                <a:spcPts val="600"/>
              </a:spcAft>
              <a:buFont typeface="Calibri Light" panose="020F0302020204030204" pitchFamily="34" charset="0"/>
              <a:buAutoNum type="alphaLcPeriod"/>
            </a:pPr>
            <a:r>
              <a:rPr lang="en-US" altLang="en-US" sz="2200" dirty="0"/>
              <a:t>Click </a:t>
            </a:r>
            <a:r>
              <a:rPr lang="en-US" altLang="en-US" sz="2200" i="1" dirty="0"/>
              <a:t>OK</a:t>
            </a:r>
            <a:r>
              <a:rPr lang="en-US" altLang="en-US" sz="2200" dirty="0"/>
              <a:t>.</a:t>
            </a:r>
          </a:p>
          <a:p>
            <a:pPr marL="457200" indent="-360000">
              <a:spcAft>
                <a:spcPts val="600"/>
              </a:spcAft>
              <a:buFont typeface="+mj-lt"/>
              <a:buAutoNum type="arabicPeriod" startAt="3"/>
            </a:pPr>
            <a:r>
              <a:rPr lang="en-US" altLang="en-US" sz="2200" dirty="0"/>
              <a:t>When prompted if you want to add the exported data to the map, choose </a:t>
            </a:r>
            <a:r>
              <a:rPr lang="en-US" altLang="en-US" sz="2200" i="1" dirty="0"/>
              <a:t>Yes</a:t>
            </a:r>
            <a:r>
              <a:rPr lang="en-US" altLang="en-US" sz="2200" dirty="0"/>
              <a:t>.</a:t>
            </a:r>
          </a:p>
        </p:txBody>
      </p:sp>
      <p:sp>
        <p:nvSpPr>
          <p:cNvPr id="2" name="Title 1">
            <a:extLst>
              <a:ext uri="{FF2B5EF4-FFF2-40B4-BE49-F238E27FC236}">
                <a16:creationId xmlns:a16="http://schemas.microsoft.com/office/drawing/2014/main" id="{F44FAC93-01B4-1DED-4746-EC27562FE02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
        <p:nvSpPr>
          <p:cNvPr id="4" name="AutoShape 32">
            <a:extLst>
              <a:ext uri="{FF2B5EF4-FFF2-40B4-BE49-F238E27FC236}">
                <a16:creationId xmlns:a16="http://schemas.microsoft.com/office/drawing/2014/main" id="{92ABBC93-D8CD-2DA0-709F-1B606B604C9C}"/>
              </a:ext>
            </a:extLst>
          </p:cNvPr>
          <p:cNvSpPr>
            <a:spLocks noChangeArrowheads="1"/>
          </p:cNvSpPr>
          <p:nvPr/>
        </p:nvSpPr>
        <p:spPr bwMode="auto">
          <a:xfrm>
            <a:off x="1055688" y="1355199"/>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Rectangle 3">
            <a:extLst>
              <a:ext uri="{FF2B5EF4-FFF2-40B4-BE49-F238E27FC236}">
                <a16:creationId xmlns:a16="http://schemas.microsoft.com/office/drawing/2014/main" id="{CE9FA0B7-A30D-9F27-07EE-4896E66EA4D6}"/>
              </a:ext>
            </a:extLst>
          </p:cNvPr>
          <p:cNvSpPr>
            <a:spLocks noChangeArrowheads="1"/>
          </p:cNvSpPr>
          <p:nvPr/>
        </p:nvSpPr>
        <p:spPr bwMode="auto">
          <a:xfrm>
            <a:off x="594476" y="753954"/>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spTree>
    <p:extLst>
      <p:ext uri="{BB962C8B-B14F-4D97-AF65-F5344CB8AC3E}">
        <p14:creationId xmlns:p14="http://schemas.microsoft.com/office/powerpoint/2010/main" val="1330882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D:\MODULES\MODULE_5\FIGURES\HF_Ta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9801" y="3751402"/>
            <a:ext cx="3540742" cy="1983820"/>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B32BAC0A-61E6-444C-9664-FED801940DC8}"/>
              </a:ext>
            </a:extLst>
          </p:cNvPr>
          <p:cNvSpPr>
            <a:spLocks noChangeArrowheads="1"/>
          </p:cNvSpPr>
          <p:nvPr/>
        </p:nvSpPr>
        <p:spPr bwMode="auto">
          <a:xfrm>
            <a:off x="1616478" y="1387725"/>
            <a:ext cx="7777162" cy="4699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The new shapefile is now added to the Table of Contents</a:t>
            </a:r>
          </a:p>
        </p:txBody>
      </p:sp>
      <p:sp>
        <p:nvSpPr>
          <p:cNvPr id="29703" name="Rectangle 12">
            <a:extLst>
              <a:ext uri="{FF2B5EF4-FFF2-40B4-BE49-F238E27FC236}">
                <a16:creationId xmlns:a16="http://schemas.microsoft.com/office/drawing/2014/main" id="{C8EC9B97-A4C1-4875-8809-FD33170A4EB4}"/>
              </a:ext>
            </a:extLst>
          </p:cNvPr>
          <p:cNvSpPr>
            <a:spLocks noChangeArrowheads="1"/>
          </p:cNvSpPr>
          <p:nvPr/>
        </p:nvSpPr>
        <p:spPr bwMode="auto">
          <a:xfrm>
            <a:off x="712201" y="3271331"/>
            <a:ext cx="6175962" cy="199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Make sure that all the points are falling within the Tolkien Province (Right-click on the </a:t>
            </a:r>
            <a:r>
              <a:rPr lang="en-US" altLang="en-US" sz="2200" i="1" dirty="0" err="1">
                <a:latin typeface="+mn-lt"/>
                <a:cs typeface="+mn-cs"/>
              </a:rPr>
              <a:t>HF_Location</a:t>
            </a:r>
            <a:r>
              <a:rPr lang="en-US" altLang="en-US" sz="2200" i="1" dirty="0">
                <a:latin typeface="+mn-lt"/>
                <a:cs typeface="+mn-cs"/>
              </a:rPr>
              <a:t> </a:t>
            </a:r>
            <a:r>
              <a:rPr lang="en-US" altLang="en-US" sz="2200" dirty="0">
                <a:latin typeface="+mn-lt"/>
                <a:cs typeface="+mn-cs"/>
              </a:rPr>
              <a:t>layer</a:t>
            </a:r>
            <a:r>
              <a:rPr lang="en-US" altLang="en-US" sz="2200" i="1" dirty="0">
                <a:latin typeface="+mn-lt"/>
                <a:cs typeface="+mn-cs"/>
              </a:rPr>
              <a:t> </a:t>
            </a:r>
            <a:r>
              <a:rPr lang="en-US" altLang="en-US" sz="2200" dirty="0">
                <a:latin typeface="+mn-lt"/>
                <a:cs typeface="+mn-cs"/>
              </a:rPr>
              <a:t>and choose </a:t>
            </a:r>
            <a:r>
              <a:rPr lang="en-US" altLang="en-US" sz="2200" i="1" dirty="0">
                <a:latin typeface="+mn-lt"/>
                <a:cs typeface="+mn-cs"/>
              </a:rPr>
              <a:t>Zoom To Layer</a:t>
            </a:r>
            <a:r>
              <a:rPr lang="en-US" altLang="en-US" sz="2200" dirty="0">
                <a:latin typeface="+mn-lt"/>
                <a:cs typeface="+mn-cs"/>
              </a:rPr>
              <a:t>)</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Open the attribute table and check that all the content from the master list is there (191 health facilities)</a:t>
            </a:r>
          </a:p>
        </p:txBody>
      </p:sp>
      <p:sp>
        <p:nvSpPr>
          <p:cNvPr id="11" name="Rectangle 3">
            <a:extLst>
              <a:ext uri="{FF2B5EF4-FFF2-40B4-BE49-F238E27FC236}">
                <a16:creationId xmlns:a16="http://schemas.microsoft.com/office/drawing/2014/main" id="{F03616C0-75F5-424D-90E5-F368587964F2}"/>
              </a:ext>
            </a:extLst>
          </p:cNvPr>
          <p:cNvSpPr>
            <a:spLocks noChangeArrowheads="1"/>
          </p:cNvSpPr>
          <p:nvPr/>
        </p:nvSpPr>
        <p:spPr bwMode="auto">
          <a:xfrm>
            <a:off x="1661599" y="1956284"/>
            <a:ext cx="6281129" cy="91743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You can delete the </a:t>
            </a:r>
            <a:r>
              <a:rPr lang="en-US" altLang="zh-CN" sz="2200" dirty="0"/>
              <a:t>worksheet and </a:t>
            </a:r>
            <a:r>
              <a:rPr lang="en-US" altLang="zh-CN" sz="2200" dirty="0">
                <a:cs typeface="Arial" charset="0"/>
              </a:rPr>
              <a:t>temporary layer by right-clicking on each and then choosing on </a:t>
            </a:r>
            <a:r>
              <a:rPr lang="en-US" altLang="zh-CN" sz="2200" i="1" dirty="0">
                <a:cs typeface="Arial" charset="0"/>
              </a:rPr>
              <a:t>Remove.</a:t>
            </a:r>
          </a:p>
        </p:txBody>
      </p:sp>
      <p:sp>
        <p:nvSpPr>
          <p:cNvPr id="29707" name="Rectangle 12">
            <a:extLst>
              <a:ext uri="{FF2B5EF4-FFF2-40B4-BE49-F238E27FC236}">
                <a16:creationId xmlns:a16="http://schemas.microsoft.com/office/drawing/2014/main" id="{0E0DED7E-5D87-4592-BB63-98C530C40384}"/>
              </a:ext>
            </a:extLst>
          </p:cNvPr>
          <p:cNvSpPr>
            <a:spLocks noChangeArrowheads="1"/>
          </p:cNvSpPr>
          <p:nvPr/>
        </p:nvSpPr>
        <p:spPr bwMode="auto">
          <a:xfrm>
            <a:off x="706063" y="2798350"/>
            <a:ext cx="47926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200" dirty="0">
                <a:latin typeface="+mn-lt"/>
              </a:rPr>
              <a:t>Once done, save the project and:</a:t>
            </a:r>
            <a:endParaRPr lang="en-US" altLang="en-US" sz="2200" i="1" dirty="0">
              <a:latin typeface="+mn-lt"/>
            </a:endParaRPr>
          </a:p>
        </p:txBody>
      </p:sp>
      <p:sp>
        <p:nvSpPr>
          <p:cNvPr id="20" name="Rectangle 3">
            <a:extLst>
              <a:ext uri="{FF2B5EF4-FFF2-40B4-BE49-F238E27FC236}">
                <a16:creationId xmlns:a16="http://schemas.microsoft.com/office/drawing/2014/main" id="{8966FBAC-A5A7-4191-AD51-CBE5E6EBC0B0}"/>
              </a:ext>
            </a:extLst>
          </p:cNvPr>
          <p:cNvSpPr>
            <a:spLocks noChangeArrowheads="1"/>
          </p:cNvSpPr>
          <p:nvPr/>
        </p:nvSpPr>
        <p:spPr bwMode="auto">
          <a:xfrm>
            <a:off x="8665990" y="5959513"/>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cs typeface="Arial" charset="0"/>
              </a:rPr>
              <a:t>Save the project! </a:t>
            </a: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93" t="16319" r="20815" b="7985"/>
          <a:stretch/>
        </p:blipFill>
        <p:spPr bwMode="auto">
          <a:xfrm>
            <a:off x="7470589" y="3044287"/>
            <a:ext cx="2054278" cy="2208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2">
            <a:extLst>
              <a:ext uri="{FF2B5EF4-FFF2-40B4-BE49-F238E27FC236}">
                <a16:creationId xmlns:a16="http://schemas.microsoft.com/office/drawing/2014/main" id="{AC8A92AD-0850-4346-AEB5-7D7669C3FAF7}"/>
              </a:ext>
            </a:extLst>
          </p:cNvPr>
          <p:cNvSpPr>
            <a:spLocks noChangeArrowheads="1"/>
          </p:cNvSpPr>
          <p:nvPr/>
        </p:nvSpPr>
        <p:spPr bwMode="auto">
          <a:xfrm>
            <a:off x="706063" y="5245501"/>
            <a:ext cx="60353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US" altLang="en-US" sz="2200" dirty="0">
                <a:latin typeface="+mn-lt"/>
              </a:rPr>
              <a:t>Check that the health facilities are falling within the correct City and Barangay</a:t>
            </a:r>
          </a:p>
        </p:txBody>
      </p:sp>
      <p:pic>
        <p:nvPicPr>
          <p:cNvPr id="12291" name="Picture 3" descr="D:\MODULES\MODULE_5\FIGURES\Layers_to_Remov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2665" y="1969273"/>
            <a:ext cx="1881263" cy="680948"/>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292" name="Picture 4" descr="D:\MODULES\MODULE_5\FIGURES\Choose_Remo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0172" y="2257632"/>
            <a:ext cx="1790700" cy="952500"/>
          </a:xfrm>
          <a:prstGeom prst="rect">
            <a:avLst/>
          </a:prstGeom>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7DA17B-5689-4462-E5CB-51DF3BC6F338}"/>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2</a:t>
            </a:r>
            <a:endParaRPr lang="en-PH" altLang="en-US" dirty="0"/>
          </a:p>
        </p:txBody>
      </p:sp>
      <p:sp>
        <p:nvSpPr>
          <p:cNvPr id="4" name="AutoShape 32">
            <a:extLst>
              <a:ext uri="{FF2B5EF4-FFF2-40B4-BE49-F238E27FC236}">
                <a16:creationId xmlns:a16="http://schemas.microsoft.com/office/drawing/2014/main" id="{0A93E9A9-91DB-645E-50D0-8CE36999BC37}"/>
              </a:ext>
            </a:extLst>
          </p:cNvPr>
          <p:cNvSpPr>
            <a:spLocks noChangeArrowheads="1"/>
          </p:cNvSpPr>
          <p:nvPr/>
        </p:nvSpPr>
        <p:spPr bwMode="auto">
          <a:xfrm>
            <a:off x="1055688" y="1314469"/>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AutoShape 32">
            <a:extLst>
              <a:ext uri="{FF2B5EF4-FFF2-40B4-BE49-F238E27FC236}">
                <a16:creationId xmlns:a16="http://schemas.microsoft.com/office/drawing/2014/main" id="{70D9F63B-AA12-F3BE-B3CC-E8DA37649056}"/>
              </a:ext>
            </a:extLst>
          </p:cNvPr>
          <p:cNvSpPr>
            <a:spLocks noChangeArrowheads="1"/>
          </p:cNvSpPr>
          <p:nvPr/>
        </p:nvSpPr>
        <p:spPr bwMode="auto">
          <a:xfrm>
            <a:off x="1066190" y="1864813"/>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6" name="Rectangle 3">
            <a:extLst>
              <a:ext uri="{FF2B5EF4-FFF2-40B4-BE49-F238E27FC236}">
                <a16:creationId xmlns:a16="http://schemas.microsoft.com/office/drawing/2014/main" id="{21F7C8D1-5A6E-6E29-2673-AD1CB3DA309C}"/>
              </a:ext>
            </a:extLst>
          </p:cNvPr>
          <p:cNvSpPr>
            <a:spLocks noChangeArrowheads="1"/>
          </p:cNvSpPr>
          <p:nvPr/>
        </p:nvSpPr>
        <p:spPr bwMode="auto">
          <a:xfrm>
            <a:off x="594476" y="753954"/>
            <a:ext cx="8412163" cy="430887"/>
          </a:xfrm>
          <a:prstGeom prst="rect">
            <a:avLst/>
          </a:prstGeom>
          <a:noFill/>
          <a:ln w="9525">
            <a:noFill/>
            <a:miter lim="800000"/>
            <a:headEnd/>
            <a:tailEnd/>
          </a:ln>
        </p:spPr>
        <p:txBody>
          <a:bodyPr>
            <a:spAutoFit/>
          </a:bodyPr>
          <a:lstStyle/>
          <a:p>
            <a:r>
              <a:rPr lang="en-GB" altLang="en-US" sz="2200" b="1" u="sng" dirty="0"/>
              <a:t>Health facilities location shapefile</a:t>
            </a:r>
          </a:p>
        </p:txBody>
      </p:sp>
    </p:spTree>
    <p:extLst>
      <p:ext uri="{BB962C8B-B14F-4D97-AF65-F5344CB8AC3E}">
        <p14:creationId xmlns:p14="http://schemas.microsoft.com/office/powerpoint/2010/main" val="34903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07 -0.03681 L -0.33894 -0.31088 L -0.17774 -0.60347 L -0.36941 -0.97014 L -0.65417 -1.20532 " pathEditMode="relative" rAng="0" ptsTypes="AAAAA">
                                      <p:cBhvr>
                                        <p:cTn id="6" dur="4000" fill="hold"/>
                                        <p:tgtEl>
                                          <p:spTgt spid="20"/>
                                        </p:tgtEl>
                                        <p:attrNameLst>
                                          <p:attrName>ppt_x</p:attrName>
                                          <p:attrName>ppt_y</p:attrName>
                                        </p:attrNameLst>
                                      </p:cBhvr>
                                      <p:rCtr x="-32161" y="-58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56AAD9E8-2A81-4891-B794-C96C979E2095}"/>
              </a:ext>
            </a:extLst>
          </p:cNvPr>
          <p:cNvSpPr>
            <a:spLocks noChangeArrowheads="1"/>
          </p:cNvSpPr>
          <p:nvPr/>
        </p:nvSpPr>
        <p:spPr bwMode="auto">
          <a:xfrm>
            <a:off x="695231" y="1272710"/>
            <a:ext cx="10980831"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Geospatial data can be stored in different ways (geographic coordinates in an excel file, shapefile, raster grid,…)</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It is very important to remain very critical about the data you are using to make sure that it is of good quality and corresponds to your needs </a:t>
            </a:r>
          </a:p>
          <a:p>
            <a:pPr marL="828000" lvl="1" indent="-360000">
              <a:spcAft>
                <a:spcPts val="600"/>
              </a:spcAft>
              <a:buFont typeface="Arial" panose="020B0604020202020204" pitchFamily="34" charset="0"/>
              <a:buChar char="•"/>
            </a:pPr>
            <a:r>
              <a:rPr lang="en-US" altLang="en-US" sz="2200" dirty="0"/>
              <a:t>Metadata</a:t>
            </a:r>
          </a:p>
          <a:p>
            <a:pPr marL="828000" lvl="1" indent="-360000">
              <a:spcAft>
                <a:spcPts val="600"/>
              </a:spcAft>
              <a:buFont typeface="Arial" panose="020B0604020202020204" pitchFamily="34" charset="0"/>
              <a:buChar char="•"/>
            </a:pPr>
            <a:r>
              <a:rPr lang="en-US" altLang="en-US" sz="2200" dirty="0"/>
              <a:t>Ground reference</a:t>
            </a:r>
          </a:p>
          <a:p>
            <a:pPr marL="457200" indent="-360000">
              <a:spcAft>
                <a:spcPts val="600"/>
              </a:spcAft>
              <a:buFont typeface="+mj-lt"/>
              <a:buAutoNum type="arabicPeriod" startAt="3"/>
            </a:pPr>
            <a:r>
              <a:rPr lang="en-US" altLang="en-US" sz="2200" dirty="0"/>
              <a:t>Always make sure that all the data you use have the same datum, or even better, the same geographic coordinate system and projection to avoid shifts between layers.</a:t>
            </a:r>
          </a:p>
        </p:txBody>
      </p:sp>
      <p:sp>
        <p:nvSpPr>
          <p:cNvPr id="2" name="Title 1">
            <a:extLst>
              <a:ext uri="{FF2B5EF4-FFF2-40B4-BE49-F238E27FC236}">
                <a16:creationId xmlns:a16="http://schemas.microsoft.com/office/drawing/2014/main" id="{1E720EDD-5655-EE28-CDA4-CB4EDE2EB3BD}"/>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Conclusion</a:t>
            </a:r>
            <a:endParaRPr lang="en-PH" altLang="en-US" dirty="0"/>
          </a:p>
        </p:txBody>
      </p:sp>
    </p:spTree>
    <p:extLst>
      <p:ext uri="{BB962C8B-B14F-4D97-AF65-F5344CB8AC3E}">
        <p14:creationId xmlns:p14="http://schemas.microsoft.com/office/powerpoint/2010/main" val="160411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0987" y="775344"/>
            <a:ext cx="10935129" cy="130815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PH" altLang="zh-CN" sz="2200" dirty="0"/>
              <a:t>The objectives of this exercise are to teach participants how to:</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Apply the lessons learned from Session 5.2</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200" dirty="0"/>
              <a:t>Prepare geospatial data for use in GIS software (ArcMap)</a:t>
            </a:r>
          </a:p>
        </p:txBody>
      </p:sp>
      <p:sp>
        <p:nvSpPr>
          <p:cNvPr id="2" name="Title 1">
            <a:extLst>
              <a:ext uri="{FF2B5EF4-FFF2-40B4-BE49-F238E27FC236}">
                <a16:creationId xmlns:a16="http://schemas.microsoft.com/office/drawing/2014/main" id="{727257CE-34F8-6A8A-71BA-9B0AFB47F614}"/>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Objectives</a:t>
            </a:r>
            <a:endParaRPr lang="en-PH" altLang="en-US" dirty="0"/>
          </a:p>
        </p:txBody>
      </p:sp>
      <p:sp>
        <p:nvSpPr>
          <p:cNvPr id="3" name="Content Placeholder 2"/>
          <p:cNvSpPr txBox="1">
            <a:spLocks/>
          </p:cNvSpPr>
          <p:nvPr/>
        </p:nvSpPr>
        <p:spPr>
          <a:xfrm>
            <a:off x="711403" y="2634899"/>
            <a:ext cx="10964660" cy="2006769"/>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Although the modules in the HIS Geo-enabling Course can be taken separately, it is recommended for participants of Module 5 to go through Module 4, particularly Session 4.3 and Exercise 4.B beforehand.</a:t>
            </a:r>
          </a:p>
          <a:p>
            <a:pPr marL="0" indent="0" eaLnBrk="1" hangingPunct="1">
              <a:spcBef>
                <a:spcPts val="0"/>
              </a:spcBef>
              <a:spcAft>
                <a:spcPts val="1800"/>
              </a:spcAft>
              <a:buNone/>
              <a:defRPr/>
            </a:pPr>
            <a:r>
              <a:rPr lang="en-PH" altLang="zh-CN" sz="2200" dirty="0"/>
              <a:t>These session and exercise will provide the necessary background and basic skills needed to be able to complete the present exercise.</a:t>
            </a:r>
          </a:p>
        </p:txBody>
      </p:sp>
      <p:sp>
        <p:nvSpPr>
          <p:cNvPr id="4" name="Title 1">
            <a:extLst>
              <a:ext uri="{FF2B5EF4-FFF2-40B4-BE49-F238E27FC236}">
                <a16:creationId xmlns:a16="http://schemas.microsoft.com/office/drawing/2014/main" id="{61B80A9F-C99C-2733-5082-669320495FA5}"/>
              </a:ext>
            </a:extLst>
          </p:cNvPr>
          <p:cNvSpPr txBox="1">
            <a:spLocks/>
          </p:cNvSpPr>
          <p:nvPr/>
        </p:nvSpPr>
        <p:spPr bwMode="auto">
          <a:xfrm>
            <a:off x="0" y="1980074"/>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Recommended background sessions</a:t>
            </a:r>
            <a:endParaRPr lang="en-PH" altLang="en-US" dirty="0"/>
          </a:p>
        </p:txBody>
      </p:sp>
      <p:sp>
        <p:nvSpPr>
          <p:cNvPr id="6" name="Content Placeholder 2"/>
          <p:cNvSpPr txBox="1">
            <a:spLocks/>
          </p:cNvSpPr>
          <p:nvPr/>
        </p:nvSpPr>
        <p:spPr>
          <a:xfrm>
            <a:off x="709149" y="5156270"/>
            <a:ext cx="10966914" cy="10305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200" dirty="0"/>
              <a:t>The data used in this exercise are fictitious and created only to facilitate the exercises in this course. The different geospatial objects are not related to any real location or infrastructure in the real world.</a:t>
            </a:r>
            <a:endParaRPr lang="en-PH" altLang="en-US" sz="2200" dirty="0"/>
          </a:p>
        </p:txBody>
      </p:sp>
      <p:sp>
        <p:nvSpPr>
          <p:cNvPr id="7" name="Title 1">
            <a:extLst>
              <a:ext uri="{FF2B5EF4-FFF2-40B4-BE49-F238E27FC236}">
                <a16:creationId xmlns:a16="http://schemas.microsoft.com/office/drawing/2014/main" id="{3958492E-9070-2863-CF5D-4421F1A64F6A}"/>
              </a:ext>
            </a:extLst>
          </p:cNvPr>
          <p:cNvSpPr txBox="1">
            <a:spLocks/>
          </p:cNvSpPr>
          <p:nvPr/>
        </p:nvSpPr>
        <p:spPr bwMode="auto">
          <a:xfrm>
            <a:off x="-1411" y="4678053"/>
            <a:ext cx="12192000" cy="5238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Exercise Data</a:t>
            </a:r>
            <a:endParaRPr lang="en-PH" altLang="en-US" dirty="0"/>
          </a:p>
        </p:txBody>
      </p:sp>
    </p:spTree>
    <p:extLst>
      <p:ext uri="{BB962C8B-B14F-4D97-AF65-F5344CB8AC3E}">
        <p14:creationId xmlns:p14="http://schemas.microsoft.com/office/powerpoint/2010/main" val="438059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56AAD9E8-2A81-4891-B794-C96C979E2095}"/>
              </a:ext>
            </a:extLst>
          </p:cNvPr>
          <p:cNvSpPr>
            <a:spLocks noChangeArrowheads="1"/>
          </p:cNvSpPr>
          <p:nvPr/>
        </p:nvSpPr>
        <p:spPr bwMode="auto">
          <a:xfrm>
            <a:off x="1919536" y="1175966"/>
            <a:ext cx="81198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a:r>
              <a:rPr lang="en-US" altLang="en-US" sz="6000" dirty="0"/>
              <a:t>Ready to make some maps!!</a:t>
            </a:r>
          </a:p>
        </p:txBody>
      </p:sp>
      <p:pic>
        <p:nvPicPr>
          <p:cNvPr id="6" name="Picture 9" descr="C:\Users\Samsung\AppData\Local\Microsoft\Windows\INetCache\IE\HXDQ692O\Happy_Face1[1].png">
            <a:extLst>
              <a:ext uri="{FF2B5EF4-FFF2-40B4-BE49-F238E27FC236}">
                <a16:creationId xmlns:a16="http://schemas.microsoft.com/office/drawing/2014/main" id="{A967DF0F-B1F7-428A-8DD9-D8ED3EF12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3471440"/>
            <a:ext cx="2050004" cy="221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2912932-CDE9-36B7-091A-E06D7CE5D406}"/>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Conclusion</a:t>
            </a:r>
            <a:endParaRPr lang="en-PH" altLang="en-US" dirty="0"/>
          </a:p>
        </p:txBody>
      </p:sp>
    </p:spTree>
    <p:extLst>
      <p:ext uri="{BB962C8B-B14F-4D97-AF65-F5344CB8AC3E}">
        <p14:creationId xmlns:p14="http://schemas.microsoft.com/office/powerpoint/2010/main" val="45948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2"/>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12"/>
          <p:cNvSpPr>
            <a:spLocks noChangeArrowheads="1"/>
          </p:cNvSpPr>
          <p:nvPr/>
        </p:nvSpPr>
        <p:spPr bwMode="auto">
          <a:xfrm>
            <a:off x="707818" y="1271924"/>
            <a:ext cx="10967481"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
        <p:nvSpPr>
          <p:cNvPr id="6" name="Title 1">
            <a:extLst>
              <a:ext uri="{FF2B5EF4-FFF2-40B4-BE49-F238E27FC236}">
                <a16:creationId xmlns:a16="http://schemas.microsoft.com/office/drawing/2014/main" id="{C8F11F38-605C-40D4-AC89-282BAB457CA3}"/>
              </a:ext>
            </a:extLst>
          </p:cNvPr>
          <p:cNvSpPr txBox="1">
            <a:spLocks/>
          </p:cNvSpPr>
          <p:nvPr/>
        </p:nvSpPr>
        <p:spPr>
          <a:xfrm>
            <a:off x="2908300" y="4853675"/>
            <a:ext cx="4572000" cy="693737"/>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r>
              <a:rPr lang="en-GB" altLang="en-US" sz="2200" b="1" dirty="0">
                <a:latin typeface="+mn-lt"/>
              </a:rPr>
              <a:t>What geospatial data do we need?</a:t>
            </a:r>
            <a:endParaRPr lang="en-PH" altLang="en-US" sz="2200" b="1" dirty="0">
              <a:latin typeface="+mn-lt"/>
            </a:endParaRPr>
          </a:p>
        </p:txBody>
      </p:sp>
      <p:sp>
        <p:nvSpPr>
          <p:cNvPr id="7" name="AutoShape 32">
            <a:extLst>
              <a:ext uri="{FF2B5EF4-FFF2-40B4-BE49-F238E27FC236}">
                <a16:creationId xmlns:a16="http://schemas.microsoft.com/office/drawing/2014/main" id="{F026FC9E-FBCB-44C4-BCAE-B1067E589CAD}"/>
              </a:ext>
            </a:extLst>
          </p:cNvPr>
          <p:cNvSpPr>
            <a:spLocks noChangeArrowheads="1"/>
          </p:cNvSpPr>
          <p:nvPr/>
        </p:nvSpPr>
        <p:spPr bwMode="auto">
          <a:xfrm>
            <a:off x="2279650" y="4798814"/>
            <a:ext cx="504825"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2" name="Title 1">
            <a:extLst>
              <a:ext uri="{FF2B5EF4-FFF2-40B4-BE49-F238E27FC236}">
                <a16:creationId xmlns:a16="http://schemas.microsoft.com/office/drawing/2014/main" id="{0F64A228-4CEC-7050-0322-47C866AB4ED7}"/>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Request received for a map</a:t>
            </a:r>
            <a:endParaRPr lang="en-PH" altLang="en-US" dirty="0"/>
          </a:p>
        </p:txBody>
      </p:sp>
    </p:spTree>
    <p:extLst>
      <p:ext uri="{BB962C8B-B14F-4D97-AF65-F5344CB8AC3E}">
        <p14:creationId xmlns:p14="http://schemas.microsoft.com/office/powerpoint/2010/main" val="357747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696798" y="793882"/>
            <a:ext cx="10940353" cy="180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defRPr/>
            </a:pPr>
            <a:r>
              <a:rPr lang="en-US" altLang="zh-CN" sz="2200" dirty="0"/>
              <a:t>For the Province of Tolkien, we need shapefiles containing the: </a:t>
            </a:r>
          </a:p>
          <a:p>
            <a:pPr marL="457200" indent="-360000" eaLnBrk="0" fontAlgn="base" hangingPunct="0">
              <a:lnSpc>
                <a:spcPct val="90000"/>
              </a:lnSpc>
              <a:spcAft>
                <a:spcPts val="600"/>
              </a:spcAft>
              <a:buFont typeface="Arial" panose="020B0604020202020204" pitchFamily="34" charset="0"/>
              <a:buChar char="•"/>
              <a:defRPr/>
            </a:pPr>
            <a:r>
              <a:rPr lang="en-US" altLang="zh-CN" sz="2200" dirty="0"/>
              <a:t>Boundaries of the Barangay with the unique identifiers from the master list included in the attribute table</a:t>
            </a:r>
          </a:p>
          <a:p>
            <a:pPr marL="457200" indent="-360000" eaLnBrk="0" fontAlgn="base" hangingPunct="0">
              <a:lnSpc>
                <a:spcPct val="90000"/>
              </a:lnSpc>
              <a:spcAft>
                <a:spcPts val="600"/>
              </a:spcAft>
              <a:buFont typeface="Arial" panose="020B0604020202020204" pitchFamily="34" charset="0"/>
              <a:buChar char="•"/>
              <a:defRPr/>
            </a:pPr>
            <a:r>
              <a:rPr lang="en-US" altLang="zh-CN" sz="2200" dirty="0"/>
              <a:t>Location of the health facilities with the unique identifier from the master list included in the attribute table</a:t>
            </a:r>
          </a:p>
        </p:txBody>
      </p:sp>
      <p:sp>
        <p:nvSpPr>
          <p:cNvPr id="3" name="Title 1">
            <a:extLst>
              <a:ext uri="{FF2B5EF4-FFF2-40B4-BE49-F238E27FC236}">
                <a16:creationId xmlns:a16="http://schemas.microsoft.com/office/drawing/2014/main" id="{B2AA881A-E337-835B-C8F6-D8C34848D9B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What geospatial data do we need?</a:t>
            </a:r>
            <a:endParaRPr lang="en-PH" altLang="en-US" dirty="0"/>
          </a:p>
        </p:txBody>
      </p:sp>
      <p:sp>
        <p:nvSpPr>
          <p:cNvPr id="2" name="Rectangle 12"/>
          <p:cNvSpPr>
            <a:spLocks noChangeArrowheads="1"/>
          </p:cNvSpPr>
          <p:nvPr/>
        </p:nvSpPr>
        <p:spPr bwMode="auto">
          <a:xfrm>
            <a:off x="699860" y="3438730"/>
            <a:ext cx="10966475" cy="7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eaLnBrk="0" fontAlgn="base" hangingPunct="0">
              <a:lnSpc>
                <a:spcPct val="90000"/>
              </a:lnSpc>
              <a:spcAft>
                <a:spcPts val="600"/>
              </a:spcAft>
              <a:buFont typeface="Arial" panose="020B0604020202020204" pitchFamily="34" charset="0"/>
              <a:buChar char="•"/>
              <a:defRPr/>
            </a:pPr>
            <a:r>
              <a:rPr lang="en-GB" altLang="en-US" sz="2200" dirty="0"/>
              <a:t>Barangay boundaries shapefile (LMB)</a:t>
            </a:r>
          </a:p>
          <a:p>
            <a:pPr marL="457200" indent="-360000" eaLnBrk="0" fontAlgn="base" hangingPunct="0">
              <a:lnSpc>
                <a:spcPct val="90000"/>
              </a:lnSpc>
              <a:spcAft>
                <a:spcPts val="600"/>
              </a:spcAft>
              <a:buFont typeface="Arial" panose="020B0604020202020204" pitchFamily="34" charset="0"/>
              <a:buChar char="•"/>
              <a:defRPr/>
            </a:pPr>
            <a:r>
              <a:rPr lang="en-GB" altLang="en-US" sz="2200" dirty="0"/>
              <a:t>Health facility master list that will be converted into the health facility location shapefile</a:t>
            </a:r>
          </a:p>
        </p:txBody>
      </p:sp>
      <p:sp>
        <p:nvSpPr>
          <p:cNvPr id="5" name="AutoShape 32">
            <a:extLst>
              <a:ext uri="{FF2B5EF4-FFF2-40B4-BE49-F238E27FC236}">
                <a16:creationId xmlns:a16="http://schemas.microsoft.com/office/drawing/2014/main" id="{0303BD81-0BE4-476C-BF32-D5E2E9A06526}"/>
              </a:ext>
            </a:extLst>
          </p:cNvPr>
          <p:cNvSpPr>
            <a:spLocks noChangeArrowheads="1"/>
          </p:cNvSpPr>
          <p:nvPr/>
        </p:nvSpPr>
        <p:spPr bwMode="auto">
          <a:xfrm>
            <a:off x="1697525" y="4297664"/>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6" name="Rectangle 3">
            <a:extLst>
              <a:ext uri="{FF2B5EF4-FFF2-40B4-BE49-F238E27FC236}">
                <a16:creationId xmlns:a16="http://schemas.microsoft.com/office/drawing/2014/main" id="{15359EF9-3F0F-4EF8-B77F-321687C70135}"/>
              </a:ext>
            </a:extLst>
          </p:cNvPr>
          <p:cNvSpPr>
            <a:spLocks noChangeArrowheads="1"/>
          </p:cNvSpPr>
          <p:nvPr/>
        </p:nvSpPr>
        <p:spPr bwMode="auto">
          <a:xfrm>
            <a:off x="2288835" y="4356735"/>
            <a:ext cx="7878489" cy="381000"/>
          </a:xfrm>
          <a:prstGeom prst="rect">
            <a:avLst/>
          </a:prstGeom>
          <a:noFill/>
          <a:ln w="9525">
            <a:noFill/>
            <a:miter lim="800000"/>
            <a:headEnd/>
            <a:tailEnd/>
          </a:ln>
        </p:spPr>
        <p:txBody>
          <a:bodyPr lIns="0" tIns="0" rIns="0" bIns="0"/>
          <a:lstStyle/>
          <a:p>
            <a:pPr>
              <a:lnSpc>
                <a:spcPct val="90000"/>
              </a:lnSpc>
              <a:defRPr/>
            </a:pPr>
            <a:r>
              <a:rPr lang="en-US" altLang="zh-CN" sz="2200" dirty="0"/>
              <a:t>Download the exercise data from: </a:t>
            </a:r>
            <a:r>
              <a:rPr lang="en-US" altLang="zh-CN" sz="2200" dirty="0">
                <a:hlinkClick r:id="rId2"/>
              </a:rPr>
              <a:t>EXERCISE DATA</a:t>
            </a:r>
            <a:endParaRPr lang="en-US" altLang="zh-CN" sz="2200" dirty="0"/>
          </a:p>
        </p:txBody>
      </p:sp>
      <p:sp>
        <p:nvSpPr>
          <p:cNvPr id="7" name="Title 1">
            <a:extLst>
              <a:ext uri="{FF2B5EF4-FFF2-40B4-BE49-F238E27FC236}">
                <a16:creationId xmlns:a16="http://schemas.microsoft.com/office/drawing/2014/main" id="{4F76B557-357E-5728-3667-E3CC20384AC9}"/>
              </a:ext>
            </a:extLst>
          </p:cNvPr>
          <p:cNvSpPr txBox="1">
            <a:spLocks/>
          </p:cNvSpPr>
          <p:nvPr/>
        </p:nvSpPr>
        <p:spPr bwMode="auto">
          <a:xfrm>
            <a:off x="0" y="27606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What geospatial data do we have?</a:t>
            </a:r>
            <a:endParaRPr lang="en-PH" altLang="en-US" dirty="0"/>
          </a:p>
        </p:txBody>
      </p:sp>
      <p:sp>
        <p:nvSpPr>
          <p:cNvPr id="8" name="Rectangle 3">
            <a:extLst>
              <a:ext uri="{FF2B5EF4-FFF2-40B4-BE49-F238E27FC236}">
                <a16:creationId xmlns:a16="http://schemas.microsoft.com/office/drawing/2014/main" id="{BFE9FDA2-6E16-D7BA-5D99-E26C1CDF52C8}"/>
              </a:ext>
            </a:extLst>
          </p:cNvPr>
          <p:cNvSpPr>
            <a:spLocks noChangeArrowheads="1"/>
          </p:cNvSpPr>
          <p:nvPr/>
        </p:nvSpPr>
        <p:spPr bwMode="auto">
          <a:xfrm>
            <a:off x="2288835" y="4898681"/>
            <a:ext cx="9519307" cy="1039114"/>
          </a:xfrm>
          <a:prstGeom prst="rect">
            <a:avLst/>
          </a:prstGeom>
          <a:noFill/>
          <a:ln w="9525">
            <a:noFill/>
            <a:miter lim="800000"/>
            <a:headEnd/>
            <a:tailEnd/>
          </a:ln>
        </p:spPr>
        <p:txBody>
          <a:bodyPr lIns="0" tIns="0" rIns="0" bIns="0"/>
          <a:lstStyle/>
          <a:p>
            <a:pPr>
              <a:lnSpc>
                <a:spcPct val="90000"/>
              </a:lnSpc>
              <a:defRPr/>
            </a:pPr>
            <a:r>
              <a:rPr lang="en-US" altLang="zh-CN" sz="2200" dirty="0"/>
              <a:t>In the “MODULE_5” folder you created in the previous exercise, create a subfolder ”EXERCISE_5_B” and place the downloaded data there for easier access.</a:t>
            </a:r>
          </a:p>
          <a:p>
            <a:pPr>
              <a:lnSpc>
                <a:spcPct val="90000"/>
              </a:lnSpc>
              <a:defRPr/>
            </a:pPr>
            <a:r>
              <a:rPr lang="en-PH" altLang="zh-CN" sz="2200" dirty="0"/>
              <a:t>(i.e., C:\ or D:\MODULE_5\EXERCISE_5_B)</a:t>
            </a:r>
            <a:endParaRPr lang="en-US" altLang="zh-CN" sz="2200" dirty="0"/>
          </a:p>
        </p:txBody>
      </p:sp>
      <p:sp>
        <p:nvSpPr>
          <p:cNvPr id="9" name="AutoShape 32">
            <a:extLst>
              <a:ext uri="{FF2B5EF4-FFF2-40B4-BE49-F238E27FC236}">
                <a16:creationId xmlns:a16="http://schemas.microsoft.com/office/drawing/2014/main" id="{6C2D43CB-62BE-3D72-2F06-3FE2AFF75A40}"/>
              </a:ext>
            </a:extLst>
          </p:cNvPr>
          <p:cNvSpPr>
            <a:spLocks noChangeArrowheads="1"/>
          </p:cNvSpPr>
          <p:nvPr/>
        </p:nvSpPr>
        <p:spPr bwMode="auto">
          <a:xfrm>
            <a:off x="1697525" y="4847881"/>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Tree>
    <p:extLst>
      <p:ext uri="{BB962C8B-B14F-4D97-AF65-F5344CB8AC3E}">
        <p14:creationId xmlns:p14="http://schemas.microsoft.com/office/powerpoint/2010/main" val="36304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524000" y="1"/>
            <a:ext cx="9144000" cy="981075"/>
          </a:xfrm>
          <a:prstGeom prst="rect">
            <a:avLst/>
          </a:prstGeom>
        </p:spPr>
        <p:txBody>
          <a:bodyPr vert="horz" lIns="91440" tIns="45720" rIns="91440" bIns="45720" rtlCol="0" anchor="ctr">
            <a:normAutofit/>
          </a:bodyPr>
          <a:lstStyle/>
          <a:p>
            <a:pPr algn="ctr" defTabSz="685800">
              <a:lnSpc>
                <a:spcPct val="90000"/>
              </a:lnSpc>
              <a:spcBef>
                <a:spcPct val="0"/>
              </a:spcBef>
            </a:pPr>
            <a:endParaRPr lang="en-GB" altLang="en-US" sz="3200" b="1">
              <a:solidFill>
                <a:srgbClr val="002147"/>
              </a:solidFill>
              <a:ea typeface="+mj-ea"/>
              <a:cs typeface="+mj-cs"/>
            </a:endParaRPr>
          </a:p>
        </p:txBody>
      </p:sp>
      <p:sp>
        <p:nvSpPr>
          <p:cNvPr id="10" name="Rectangle 3"/>
          <p:cNvSpPr>
            <a:spLocks noChangeArrowheads="1"/>
          </p:cNvSpPr>
          <p:nvPr/>
        </p:nvSpPr>
        <p:spPr bwMode="auto">
          <a:xfrm>
            <a:off x="595945" y="757580"/>
            <a:ext cx="2088232" cy="430887"/>
          </a:xfrm>
          <a:prstGeom prst="rect">
            <a:avLst/>
          </a:prstGeom>
          <a:noFill/>
          <a:ln w="9525">
            <a:noFill/>
            <a:miter lim="800000"/>
            <a:headEnd/>
            <a:tailEnd/>
          </a:ln>
        </p:spPr>
        <p:txBody>
          <a:bodyPr wrap="square">
            <a:spAutoFit/>
          </a:bodyPr>
          <a:lstStyle/>
          <a:p>
            <a:r>
              <a:rPr lang="en-GB" altLang="en-US" sz="2200" b="1" dirty="0" err="1"/>
              <a:t>Basemap</a:t>
            </a:r>
            <a:endParaRPr lang="en-GB" altLang="en-US" sz="2200" b="1" dirty="0"/>
          </a:p>
        </p:txBody>
      </p:sp>
      <p:sp>
        <p:nvSpPr>
          <p:cNvPr id="8" name="AutoShape 32">
            <a:extLst>
              <a:ext uri="{FF2B5EF4-FFF2-40B4-BE49-F238E27FC236}">
                <a16:creationId xmlns:a16="http://schemas.microsoft.com/office/drawing/2014/main" id="{0303BD81-0BE4-476C-BF32-D5E2E9A06526}"/>
              </a:ext>
            </a:extLst>
          </p:cNvPr>
          <p:cNvSpPr>
            <a:spLocks noChangeArrowheads="1"/>
          </p:cNvSpPr>
          <p:nvPr/>
        </p:nvSpPr>
        <p:spPr bwMode="auto">
          <a:xfrm>
            <a:off x="1264829" y="5539032"/>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11" name="Rectangle 3">
            <a:extLst>
              <a:ext uri="{FF2B5EF4-FFF2-40B4-BE49-F238E27FC236}">
                <a16:creationId xmlns:a16="http://schemas.microsoft.com/office/drawing/2014/main" id="{15359EF9-3F0F-4EF8-B77F-321687C70135}"/>
              </a:ext>
            </a:extLst>
          </p:cNvPr>
          <p:cNvSpPr>
            <a:spLocks noChangeArrowheads="1"/>
          </p:cNvSpPr>
          <p:nvPr/>
        </p:nvSpPr>
        <p:spPr bwMode="auto">
          <a:xfrm>
            <a:off x="1952928" y="5612341"/>
            <a:ext cx="972313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Will be used to check the consistency, accuracy, and completeness of the geospatial data that we will be using</a:t>
            </a:r>
          </a:p>
          <a:p>
            <a:pPr marL="347663" indent="-347663">
              <a:lnSpc>
                <a:spcPct val="90000"/>
              </a:lnSpc>
              <a:spcBef>
                <a:spcPct val="20000"/>
              </a:spcBef>
              <a:buFont typeface="Arial" pitchFamily="34" charset="0"/>
              <a:buChar char="•"/>
              <a:defRPr/>
            </a:pPr>
            <a:endParaRPr lang="en-US" altLang="zh-CN" sz="2200" dirty="0">
              <a:cs typeface="Arial" charset="0"/>
            </a:endParaRPr>
          </a:p>
        </p:txBody>
      </p:sp>
      <p:sp>
        <p:nvSpPr>
          <p:cNvPr id="12" name="AutoShape 32">
            <a:extLst>
              <a:ext uri="{FF2B5EF4-FFF2-40B4-BE49-F238E27FC236}">
                <a16:creationId xmlns:a16="http://schemas.microsoft.com/office/drawing/2014/main" id="{EEFD6E2E-33D2-42CC-AFD0-F4319E15B96E}"/>
              </a:ext>
            </a:extLst>
          </p:cNvPr>
          <p:cNvSpPr>
            <a:spLocks noChangeArrowheads="1"/>
          </p:cNvSpPr>
          <p:nvPr/>
        </p:nvSpPr>
        <p:spPr bwMode="auto">
          <a:xfrm>
            <a:off x="1264829" y="4919781"/>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13" name="Rectangle 3">
            <a:extLst>
              <a:ext uri="{FF2B5EF4-FFF2-40B4-BE49-F238E27FC236}">
                <a16:creationId xmlns:a16="http://schemas.microsoft.com/office/drawing/2014/main" id="{4854B3AE-E01C-46CE-AA8C-9A0D63D1031B}"/>
              </a:ext>
            </a:extLst>
          </p:cNvPr>
          <p:cNvSpPr>
            <a:spLocks noChangeArrowheads="1"/>
          </p:cNvSpPr>
          <p:nvPr/>
        </p:nvSpPr>
        <p:spPr bwMode="auto">
          <a:xfrm>
            <a:off x="1952928" y="4976416"/>
            <a:ext cx="787848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Ground reference</a:t>
            </a:r>
          </a:p>
          <a:p>
            <a:pPr marL="347663" indent="-347663">
              <a:lnSpc>
                <a:spcPct val="90000"/>
              </a:lnSpc>
              <a:spcBef>
                <a:spcPct val="20000"/>
              </a:spcBef>
              <a:buFont typeface="Arial" pitchFamily="34" charset="0"/>
              <a:buChar char="•"/>
              <a:defRPr/>
            </a:pPr>
            <a:endParaRPr lang="en-US" altLang="zh-CN" sz="2200" dirty="0">
              <a:cs typeface="Arial" charset="0"/>
            </a:endParaRPr>
          </a:p>
        </p:txBody>
      </p:sp>
      <p:pic>
        <p:nvPicPr>
          <p:cNvPr id="2" name="Picture 1">
            <a:extLst>
              <a:ext uri="{FF2B5EF4-FFF2-40B4-BE49-F238E27FC236}">
                <a16:creationId xmlns:a16="http://schemas.microsoft.com/office/drawing/2014/main" id="{8FBD8472-60DA-41A0-BEAF-D9D8D198E8BA}"/>
              </a:ext>
            </a:extLst>
          </p:cNvPr>
          <p:cNvPicPr>
            <a:picLocks noChangeAspect="1"/>
          </p:cNvPicPr>
          <p:nvPr/>
        </p:nvPicPr>
        <p:blipFill rotWithShape="1">
          <a:blip r:embed="rId2"/>
          <a:srcRect l="18501" t="16401" r="22432" b="10803"/>
          <a:stretch/>
        </p:blipFill>
        <p:spPr>
          <a:xfrm>
            <a:off x="3281248" y="1420245"/>
            <a:ext cx="5221848" cy="3430086"/>
          </a:xfrm>
          <a:prstGeom prst="rect">
            <a:avLst/>
          </a:prstGeom>
        </p:spPr>
      </p:pic>
      <p:sp>
        <p:nvSpPr>
          <p:cNvPr id="14" name="Rectangle 3">
            <a:extLst>
              <a:ext uri="{FF2B5EF4-FFF2-40B4-BE49-F238E27FC236}">
                <a16:creationId xmlns:a16="http://schemas.microsoft.com/office/drawing/2014/main" id="{5F844BF6-2F00-4C8E-AE9D-EF8BEF6DB3A6}"/>
              </a:ext>
            </a:extLst>
          </p:cNvPr>
          <p:cNvSpPr>
            <a:spLocks noChangeArrowheads="1"/>
          </p:cNvSpPr>
          <p:nvPr/>
        </p:nvSpPr>
        <p:spPr bwMode="auto">
          <a:xfrm>
            <a:off x="7058998" y="3727665"/>
            <a:ext cx="1444098" cy="954107"/>
          </a:xfrm>
          <a:prstGeom prst="rect">
            <a:avLst/>
          </a:prstGeom>
          <a:noFill/>
          <a:ln w="9525">
            <a:noFill/>
            <a:miter lim="800000"/>
            <a:headEnd/>
            <a:tailEnd/>
          </a:ln>
        </p:spPr>
        <p:txBody>
          <a:bodyPr wrap="square">
            <a:spAutoFit/>
          </a:bodyPr>
          <a:lstStyle/>
          <a:p>
            <a:r>
              <a:rPr lang="en-GB" altLang="en-US" sz="2800" dirty="0">
                <a:solidFill>
                  <a:schemeClr val="bg1"/>
                </a:solidFill>
              </a:rPr>
              <a:t>Satellite</a:t>
            </a:r>
          </a:p>
          <a:p>
            <a:r>
              <a:rPr lang="en-GB" altLang="en-US" sz="2800" dirty="0">
                <a:solidFill>
                  <a:schemeClr val="bg1"/>
                </a:solidFill>
              </a:rPr>
              <a:t>images</a:t>
            </a:r>
          </a:p>
        </p:txBody>
      </p:sp>
      <p:sp>
        <p:nvSpPr>
          <p:cNvPr id="3" name="Title 1">
            <a:extLst>
              <a:ext uri="{FF2B5EF4-FFF2-40B4-BE49-F238E27FC236}">
                <a16:creationId xmlns:a16="http://schemas.microsoft.com/office/drawing/2014/main" id="{C487C6CA-5585-A76A-CBED-E390682B54B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dirty="0"/>
              <a:t>What geospatial data do we need?</a:t>
            </a:r>
            <a:endParaRPr lang="en-PH" altLang="en-US" dirty="0"/>
          </a:p>
        </p:txBody>
      </p:sp>
    </p:spTree>
    <p:extLst>
      <p:ext uri="{BB962C8B-B14F-4D97-AF65-F5344CB8AC3E}">
        <p14:creationId xmlns:p14="http://schemas.microsoft.com/office/powerpoint/2010/main" val="424441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94426" y="756777"/>
            <a:ext cx="8412163" cy="430887"/>
          </a:xfrm>
          <a:prstGeom prst="rect">
            <a:avLst/>
          </a:prstGeom>
          <a:noFill/>
          <a:ln w="9525">
            <a:noFill/>
            <a:miter lim="800000"/>
            <a:headEnd/>
            <a:tailEnd/>
          </a:ln>
        </p:spPr>
        <p:txBody>
          <a:bodyPr>
            <a:spAutoFit/>
          </a:bodyPr>
          <a:lstStyle/>
          <a:p>
            <a:r>
              <a:rPr lang="en-GB" altLang="en-US" sz="2200" b="1" u="sng" dirty="0"/>
              <a:t>Barangay boundaries shapefile</a:t>
            </a:r>
          </a:p>
        </p:txBody>
      </p:sp>
      <p:sp>
        <p:nvSpPr>
          <p:cNvPr id="6" name="Rectangle 12">
            <a:extLst>
              <a:ext uri="{FF2B5EF4-FFF2-40B4-BE49-F238E27FC236}">
                <a16:creationId xmlns:a16="http://schemas.microsoft.com/office/drawing/2014/main" id="{D5199254-0BB0-411F-90AD-F7267FE2384D}"/>
              </a:ext>
            </a:extLst>
          </p:cNvPr>
          <p:cNvSpPr>
            <a:spLocks noChangeArrowheads="1"/>
          </p:cNvSpPr>
          <p:nvPr/>
        </p:nvSpPr>
        <p:spPr bwMode="auto">
          <a:xfrm>
            <a:off x="705213" y="1149298"/>
            <a:ext cx="1097085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Tx/>
              <a:buAutoNum type="arabicPeriod"/>
            </a:pPr>
            <a:r>
              <a:rPr lang="en-US" altLang="en-US" sz="2200" dirty="0">
                <a:latin typeface="+mn-lt"/>
              </a:rPr>
              <a:t>Launch ArcMap</a:t>
            </a:r>
          </a:p>
          <a:p>
            <a:pPr marL="457200" indent="-360000">
              <a:spcAft>
                <a:spcPts val="600"/>
              </a:spcAft>
              <a:buFontTx/>
              <a:buAutoNum type="arabicPeriod"/>
            </a:pPr>
            <a:r>
              <a:rPr lang="en-US" altLang="en-US" sz="2200" dirty="0">
                <a:latin typeface="+mn-lt"/>
              </a:rPr>
              <a:t>Click the </a:t>
            </a:r>
            <a:r>
              <a:rPr lang="en-US" altLang="en-US" sz="2200" i="1" dirty="0">
                <a:latin typeface="+mn-lt"/>
              </a:rPr>
              <a:t>Save </a:t>
            </a:r>
            <a:r>
              <a:rPr lang="en-US" altLang="en-US" sz="2200" dirty="0">
                <a:latin typeface="+mn-lt"/>
              </a:rPr>
              <a:t>button</a:t>
            </a:r>
          </a:p>
          <a:p>
            <a:pPr marL="457200" indent="-360000">
              <a:spcAft>
                <a:spcPts val="600"/>
              </a:spcAft>
              <a:buFontTx/>
              <a:buAutoNum type="arabicPeriod"/>
            </a:pPr>
            <a:r>
              <a:rPr lang="fr-CH" altLang="en-US" sz="2200" dirty="0" err="1">
                <a:latin typeface="+mn-lt"/>
              </a:rPr>
              <a:t>Browse</a:t>
            </a:r>
            <a:r>
              <a:rPr lang="fr-CH" altLang="en-US" sz="2200" dirty="0">
                <a:latin typeface="+mn-lt"/>
              </a:rPr>
              <a:t> to the folder </a:t>
            </a:r>
            <a:r>
              <a:rPr lang="fr-CH" altLang="en-US" sz="2200" dirty="0" err="1">
                <a:latin typeface="+mn-lt"/>
              </a:rPr>
              <a:t>where</a:t>
            </a:r>
            <a:r>
              <a:rPr lang="fr-CH" altLang="en-US" sz="2200" dirty="0">
                <a:latin typeface="+mn-lt"/>
              </a:rPr>
              <a:t> </a:t>
            </a:r>
            <a:r>
              <a:rPr lang="fr-CH" altLang="en-US" sz="2200" dirty="0" err="1">
                <a:latin typeface="+mn-lt"/>
              </a:rPr>
              <a:t>you</a:t>
            </a:r>
            <a:r>
              <a:rPr lang="fr-CH" altLang="en-US" sz="2200" dirty="0">
                <a:latin typeface="+mn-lt"/>
              </a:rPr>
              <a:t> </a:t>
            </a:r>
            <a:r>
              <a:rPr lang="fr-CH" altLang="en-US" sz="2200" dirty="0" err="1">
                <a:latin typeface="+mn-lt"/>
              </a:rPr>
              <a:t>want</a:t>
            </a:r>
            <a:r>
              <a:rPr lang="fr-CH" altLang="en-US" sz="2200" dirty="0">
                <a:latin typeface="+mn-lt"/>
              </a:rPr>
              <a:t> to </a:t>
            </a:r>
            <a:r>
              <a:rPr lang="fr-CH" altLang="en-US" sz="2200" dirty="0" err="1">
                <a:latin typeface="+mn-lt"/>
              </a:rPr>
              <a:t>save</a:t>
            </a:r>
            <a:r>
              <a:rPr lang="fr-CH" altLang="en-US" sz="2200" dirty="0">
                <a:latin typeface="+mn-lt"/>
              </a:rPr>
              <a:t> </a:t>
            </a:r>
            <a:r>
              <a:rPr lang="fr-CH" altLang="en-US" sz="2200" dirty="0" err="1">
                <a:latin typeface="+mn-lt"/>
              </a:rPr>
              <a:t>your</a:t>
            </a:r>
            <a:r>
              <a:rPr lang="fr-CH" altLang="en-US" sz="2200" dirty="0">
                <a:latin typeface="+mn-lt"/>
              </a:rPr>
              <a:t> </a:t>
            </a:r>
            <a:r>
              <a:rPr lang="fr-CH" altLang="en-US" sz="2200" dirty="0" err="1">
                <a:latin typeface="+mn-lt"/>
              </a:rPr>
              <a:t>ArcMap</a:t>
            </a:r>
            <a:r>
              <a:rPr lang="fr-CH" altLang="en-US" sz="2200" dirty="0">
                <a:latin typeface="+mn-lt"/>
              </a:rPr>
              <a:t> </a:t>
            </a:r>
            <a:r>
              <a:rPr lang="fr-CH" altLang="en-US" sz="2200" dirty="0" err="1">
                <a:latin typeface="+mn-lt"/>
              </a:rPr>
              <a:t>project</a:t>
            </a:r>
            <a:r>
              <a:rPr lang="fr-CH" altLang="en-US" sz="2200" dirty="0">
                <a:latin typeface="+mn-lt"/>
              </a:rPr>
              <a:t> (</a:t>
            </a:r>
            <a:r>
              <a:rPr lang="fr-CH" altLang="en-US" sz="2200" dirty="0" err="1">
                <a:latin typeface="+mn-lt"/>
              </a:rPr>
              <a:t>Preferably</a:t>
            </a:r>
            <a:r>
              <a:rPr lang="fr-CH" altLang="en-US" sz="2200" dirty="0">
                <a:latin typeface="+mn-lt"/>
              </a:rPr>
              <a:t> </a:t>
            </a:r>
            <a:r>
              <a:rPr lang="fr-CH" altLang="en-US" sz="2200" dirty="0" err="1">
                <a:latin typeface="+mn-lt"/>
              </a:rPr>
              <a:t>inside</a:t>
            </a:r>
            <a:r>
              <a:rPr lang="fr-CH" altLang="en-US" sz="2200" dirty="0">
                <a:latin typeface="+mn-lt"/>
              </a:rPr>
              <a:t> the </a:t>
            </a:r>
            <a:r>
              <a:rPr lang="en-PH" altLang="zh-CN" sz="2200" dirty="0"/>
              <a:t>MODULE_5\EXERCISE_5_B folder to facilitate faster access to the exercise data)</a:t>
            </a:r>
            <a:endParaRPr lang="fr-CH" altLang="en-US" sz="2200" dirty="0">
              <a:latin typeface="+mn-lt"/>
            </a:endParaRPr>
          </a:p>
          <a:p>
            <a:pPr marL="457200" indent="-360000">
              <a:spcAft>
                <a:spcPts val="600"/>
              </a:spcAft>
              <a:buFontTx/>
              <a:buAutoNum type="arabicPeriod"/>
            </a:pPr>
            <a:r>
              <a:rPr lang="fr-CH" altLang="en-US" sz="2200" dirty="0">
                <a:latin typeface="+mn-lt"/>
              </a:rPr>
              <a:t>Enter a file </a:t>
            </a:r>
            <a:r>
              <a:rPr lang="fr-CH" altLang="en-US" sz="2200" dirty="0" err="1">
                <a:latin typeface="+mn-lt"/>
              </a:rPr>
              <a:t>name</a:t>
            </a:r>
            <a:r>
              <a:rPr lang="fr-CH" altLang="en-US" sz="2200" dirty="0">
                <a:latin typeface="+mn-lt"/>
              </a:rPr>
              <a:t> (e.g., Exercise_5_B) and click </a:t>
            </a:r>
            <a:r>
              <a:rPr lang="fr-CH" altLang="en-US" sz="2200" i="1" dirty="0">
                <a:latin typeface="+mn-lt"/>
              </a:rPr>
              <a:t>Save.</a:t>
            </a:r>
            <a:endParaRPr lang="en-US" altLang="en-US" sz="2200" i="1" dirty="0">
              <a:latin typeface="+mn-lt"/>
            </a:endParaRPr>
          </a:p>
          <a:p>
            <a:pPr marL="457200" indent="-360000">
              <a:spcAft>
                <a:spcPts val="600"/>
              </a:spcAft>
              <a:buFontTx/>
              <a:buAutoNum type="arabicPeriod"/>
            </a:pPr>
            <a:r>
              <a:rPr lang="en-US" altLang="en-US" sz="2200" dirty="0">
                <a:latin typeface="+mn-lt"/>
              </a:rPr>
              <a:t>Click the </a:t>
            </a:r>
            <a:r>
              <a:rPr lang="en-US" altLang="en-US" sz="2200" i="1" dirty="0">
                <a:latin typeface="+mn-lt"/>
              </a:rPr>
              <a:t>Add Data </a:t>
            </a:r>
            <a:r>
              <a:rPr lang="en-US" altLang="en-US" sz="2200" dirty="0">
                <a:latin typeface="+mn-lt"/>
              </a:rPr>
              <a:t>button</a:t>
            </a:r>
          </a:p>
        </p:txBody>
      </p:sp>
      <p:sp>
        <p:nvSpPr>
          <p:cNvPr id="2" name="Title 1">
            <a:extLst>
              <a:ext uri="{FF2B5EF4-FFF2-40B4-BE49-F238E27FC236}">
                <a16:creationId xmlns:a16="http://schemas.microsoft.com/office/drawing/2014/main" id="{ED9E0E9A-D83B-7931-6994-CAF45A0FC2FC}"/>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dirty="0"/>
              <a:t>Exercise 5.B – Part 1</a:t>
            </a:r>
            <a:endParaRPr lang="en-PH" altLang="en-US" dirty="0"/>
          </a:p>
        </p:txBody>
      </p:sp>
      <p:pic>
        <p:nvPicPr>
          <p:cNvPr id="7" name="Picture 2" descr="D:\MODULES\MODULE_5\FIGURES\Save.jpg">
            <a:extLst>
              <a:ext uri="{FF2B5EF4-FFF2-40B4-BE49-F238E27FC236}">
                <a16:creationId xmlns:a16="http://schemas.microsoft.com/office/drawing/2014/main" id="{B5416103-61D5-3EB5-1342-5532148CA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289" y="1557644"/>
            <a:ext cx="501671" cy="412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MODULES\MODULE_5\FIGURES\Add_data.jpg">
            <a:extLst>
              <a:ext uri="{FF2B5EF4-FFF2-40B4-BE49-F238E27FC236}">
                <a16:creationId xmlns:a16="http://schemas.microsoft.com/office/drawing/2014/main" id="{0A1E661E-207D-6628-A49D-DBA215956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406" y="3183733"/>
            <a:ext cx="516101" cy="397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BA6B770-97F3-F5E8-5D68-E6016E7A41D0}"/>
              </a:ext>
            </a:extLst>
          </p:cNvPr>
          <p:cNvPicPr>
            <a:picLocks noChangeAspect="1"/>
          </p:cNvPicPr>
          <p:nvPr/>
        </p:nvPicPr>
        <p:blipFill>
          <a:blip r:embed="rId4"/>
          <a:stretch>
            <a:fillRect/>
          </a:stretch>
        </p:blipFill>
        <p:spPr>
          <a:xfrm>
            <a:off x="8174964" y="2937537"/>
            <a:ext cx="3002556" cy="2040043"/>
          </a:xfrm>
          <a:prstGeom prst="rect">
            <a:avLst/>
          </a:prstGeom>
        </p:spPr>
      </p:pic>
      <p:sp>
        <p:nvSpPr>
          <p:cNvPr id="13" name="Rectangle 12">
            <a:extLst>
              <a:ext uri="{FF2B5EF4-FFF2-40B4-BE49-F238E27FC236}">
                <a16:creationId xmlns:a16="http://schemas.microsoft.com/office/drawing/2014/main" id="{80A91D5B-50E9-BC92-F9D3-31A846CEA4AA}"/>
              </a:ext>
            </a:extLst>
          </p:cNvPr>
          <p:cNvSpPr>
            <a:spLocks noChangeArrowheads="1"/>
          </p:cNvSpPr>
          <p:nvPr/>
        </p:nvSpPr>
        <p:spPr bwMode="auto">
          <a:xfrm>
            <a:off x="704950" y="3546429"/>
            <a:ext cx="735922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6"/>
            </a:pPr>
            <a:r>
              <a:rPr lang="en-US" altLang="en-US" sz="2200" dirty="0">
                <a:latin typeface="+mn-lt"/>
              </a:rPr>
              <a:t>The ‘Home’ path should already be the </a:t>
            </a:r>
            <a:r>
              <a:rPr lang="en-PH" altLang="zh-CN" sz="2200" dirty="0"/>
              <a:t>MODULE_5\EXERCISE_5_B if you had saved the </a:t>
            </a:r>
            <a:r>
              <a:rPr lang="fr-CH" altLang="en-US" sz="2200" dirty="0" err="1">
                <a:latin typeface="+mn-lt"/>
              </a:rPr>
              <a:t>ArcMap</a:t>
            </a:r>
            <a:r>
              <a:rPr lang="fr-CH" altLang="en-US" sz="2200" dirty="0">
                <a:latin typeface="+mn-lt"/>
              </a:rPr>
              <a:t> </a:t>
            </a:r>
            <a:r>
              <a:rPr lang="fr-CH" altLang="en-US" sz="2200" dirty="0" err="1">
                <a:latin typeface="+mn-lt"/>
              </a:rPr>
              <a:t>project</a:t>
            </a:r>
            <a:r>
              <a:rPr lang="fr-CH" altLang="en-US" sz="2200" dirty="0">
                <a:latin typeface="+mn-lt"/>
              </a:rPr>
              <a:t> in the </a:t>
            </a:r>
            <a:r>
              <a:rPr lang="fr-CH" altLang="en-US" sz="2200" dirty="0" err="1">
                <a:latin typeface="+mn-lt"/>
              </a:rPr>
              <a:t>same</a:t>
            </a:r>
            <a:r>
              <a:rPr lang="fr-CH" altLang="en-US" sz="2200" dirty="0">
                <a:latin typeface="+mn-lt"/>
              </a:rPr>
              <a:t> folder. Go to the </a:t>
            </a:r>
            <a:r>
              <a:rPr lang="en-US" sz="2200" dirty="0"/>
              <a:t>DATA\ BARANGAY_BOUNDARIES\LMB folder</a:t>
            </a:r>
            <a:endParaRPr lang="en-US" altLang="en-US" sz="2200" dirty="0">
              <a:latin typeface="+mn-lt"/>
            </a:endParaRPr>
          </a:p>
        </p:txBody>
      </p:sp>
      <p:sp>
        <p:nvSpPr>
          <p:cNvPr id="14" name="Rectangle 13">
            <a:extLst>
              <a:ext uri="{FF2B5EF4-FFF2-40B4-BE49-F238E27FC236}">
                <a16:creationId xmlns:a16="http://schemas.microsoft.com/office/drawing/2014/main" id="{8B9EA8D9-5679-CD6D-E464-91F7A443CAB7}"/>
              </a:ext>
            </a:extLst>
          </p:cNvPr>
          <p:cNvSpPr>
            <a:spLocks noChangeArrowheads="1"/>
          </p:cNvSpPr>
          <p:nvPr/>
        </p:nvSpPr>
        <p:spPr bwMode="auto">
          <a:xfrm>
            <a:off x="704950" y="5115392"/>
            <a:ext cx="1097085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97200" indent="0"/>
            <a:r>
              <a:rPr lang="en-US" altLang="en-US" sz="1900" dirty="0">
                <a:latin typeface="+mn-lt"/>
              </a:rPr>
              <a:t>Otherwise, you would first have to create a connection to the MODULE 5 folder by clicking the </a:t>
            </a:r>
            <a:r>
              <a:rPr lang="en-US" altLang="en-US" sz="1900" i="1" dirty="0">
                <a:latin typeface="+mn-lt"/>
              </a:rPr>
              <a:t>Connect To Folder </a:t>
            </a:r>
            <a:r>
              <a:rPr lang="en-US" altLang="en-US" sz="1900" dirty="0">
                <a:latin typeface="+mn-lt"/>
              </a:rPr>
              <a:t>button.         </a:t>
            </a:r>
            <a:r>
              <a:rPr lang="en-PH" altLang="en-US" sz="1900" dirty="0">
                <a:latin typeface="+mn-lt"/>
              </a:rPr>
              <a:t>In the dialog box that opens, </a:t>
            </a:r>
          </a:p>
          <a:p>
            <a:pPr marL="97200" indent="0"/>
            <a:endParaRPr lang="en-PH" altLang="en-US" sz="1900" dirty="0">
              <a:latin typeface="+mn-lt"/>
            </a:endParaRPr>
          </a:p>
          <a:p>
            <a:pPr marL="840150" lvl="1" indent="-360000">
              <a:buFont typeface="+mj-lt"/>
              <a:buAutoNum type="alphaLcPeriod"/>
            </a:pPr>
            <a:r>
              <a:rPr lang="en-PH" altLang="en-US" sz="1900" dirty="0">
                <a:latin typeface="+mn-lt"/>
              </a:rPr>
              <a:t>Browse to the location of the MODULE_5 </a:t>
            </a:r>
            <a:r>
              <a:rPr lang="en-PH" altLang="zh-CN" sz="1900" dirty="0"/>
              <a:t>\EXERCISE_5_B </a:t>
            </a:r>
            <a:r>
              <a:rPr lang="en-PH" altLang="en-US" sz="1900" dirty="0">
                <a:latin typeface="+mn-lt"/>
              </a:rPr>
              <a:t>folder</a:t>
            </a:r>
          </a:p>
          <a:p>
            <a:pPr marL="840150" lvl="1" indent="-360000">
              <a:buFont typeface="+mj-lt"/>
              <a:buAutoNum type="alphaLcPeriod"/>
            </a:pPr>
            <a:r>
              <a:rPr lang="en-PH" altLang="en-US" sz="1900" dirty="0">
                <a:latin typeface="+mn-lt"/>
              </a:rPr>
              <a:t>Select the </a:t>
            </a:r>
            <a:r>
              <a:rPr lang="en-PH" altLang="zh-CN" sz="1900" dirty="0"/>
              <a:t>EXERCISE_5_B</a:t>
            </a:r>
            <a:r>
              <a:rPr lang="en-PH" altLang="en-US" sz="1900" dirty="0">
                <a:latin typeface="+mn-lt"/>
              </a:rPr>
              <a:t> folder</a:t>
            </a:r>
          </a:p>
          <a:p>
            <a:pPr marL="840150" lvl="1" indent="-360000">
              <a:buFont typeface="+mj-lt"/>
              <a:buAutoNum type="alphaLcPeriod"/>
            </a:pPr>
            <a:r>
              <a:rPr lang="en-PH" altLang="en-US" sz="1900" dirty="0">
                <a:latin typeface="+mn-lt"/>
              </a:rPr>
              <a:t>Click </a:t>
            </a:r>
            <a:r>
              <a:rPr lang="en-PH" altLang="en-US" sz="1900" i="1" dirty="0">
                <a:latin typeface="+mn-lt"/>
              </a:rPr>
              <a:t>OK</a:t>
            </a:r>
            <a:r>
              <a:rPr lang="en-PH" altLang="en-US" sz="1900" dirty="0">
                <a:latin typeface="+mn-lt"/>
              </a:rPr>
              <a:t>.</a:t>
            </a:r>
            <a:endParaRPr lang="en-US" altLang="en-US" sz="1900" dirty="0">
              <a:latin typeface="+mn-lt"/>
            </a:endParaRPr>
          </a:p>
        </p:txBody>
      </p:sp>
      <p:pic>
        <p:nvPicPr>
          <p:cNvPr id="15" name="Picture 3" descr="D:\MODULES\MODULE_5\FIGURES\Connect_to_folder.jpg">
            <a:extLst>
              <a:ext uri="{FF2B5EF4-FFF2-40B4-BE49-F238E27FC236}">
                <a16:creationId xmlns:a16="http://schemas.microsoft.com/office/drawing/2014/main" id="{B99FC3AD-526A-3396-5346-EBA0CF4A3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961" y="5741864"/>
            <a:ext cx="301328" cy="30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6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63A82F-D09E-A32A-BB22-0C3155DC98F0}"/>
              </a:ext>
            </a:extLst>
          </p:cNvPr>
          <p:cNvPicPr>
            <a:picLocks noChangeAspect="1"/>
          </p:cNvPicPr>
          <p:nvPr/>
        </p:nvPicPr>
        <p:blipFill>
          <a:blip r:embed="rId2"/>
          <a:stretch>
            <a:fillRect/>
          </a:stretch>
        </p:blipFill>
        <p:spPr>
          <a:xfrm>
            <a:off x="6888163" y="1628775"/>
            <a:ext cx="4353702" cy="2670360"/>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10" name="AutoShape 32">
            <a:extLst>
              <a:ext uri="{FF2B5EF4-FFF2-40B4-BE49-F238E27FC236}">
                <a16:creationId xmlns:a16="http://schemas.microsoft.com/office/drawing/2014/main" id="{DC137DBB-B5A4-4D7E-9847-606816B646F2}"/>
              </a:ext>
            </a:extLst>
          </p:cNvPr>
          <p:cNvSpPr>
            <a:spLocks noChangeArrowheads="1"/>
          </p:cNvSpPr>
          <p:nvPr/>
        </p:nvSpPr>
        <p:spPr bwMode="auto">
          <a:xfrm>
            <a:off x="1215352" y="2440615"/>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11" name="Rectangle 3">
            <a:extLst>
              <a:ext uri="{FF2B5EF4-FFF2-40B4-BE49-F238E27FC236}">
                <a16:creationId xmlns:a16="http://schemas.microsoft.com/office/drawing/2014/main" id="{C45F41B9-2817-4DA6-9E0C-6DF77321999D}"/>
              </a:ext>
            </a:extLst>
          </p:cNvPr>
          <p:cNvSpPr>
            <a:spLocks noChangeArrowheads="1"/>
          </p:cNvSpPr>
          <p:nvPr/>
        </p:nvSpPr>
        <p:spPr bwMode="auto">
          <a:xfrm>
            <a:off x="1726048" y="2501975"/>
            <a:ext cx="4504423" cy="1224136"/>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The Barangay boundaries for the Province of Tolkien should appear in the map display area of ArcMap. </a:t>
            </a:r>
            <a:r>
              <a:rPr lang="en-PH" altLang="zh-CN" sz="2200" dirty="0"/>
              <a:t>(Random color is assigned.)</a:t>
            </a:r>
            <a:endParaRPr lang="en-US" altLang="zh-CN" sz="2200" dirty="0">
              <a:cs typeface="Arial" charset="0"/>
            </a:endParaRPr>
          </a:p>
        </p:txBody>
      </p:sp>
      <p:sp>
        <p:nvSpPr>
          <p:cNvPr id="12" name="Rectangle 12">
            <a:extLst>
              <a:ext uri="{FF2B5EF4-FFF2-40B4-BE49-F238E27FC236}">
                <a16:creationId xmlns:a16="http://schemas.microsoft.com/office/drawing/2014/main" id="{D5199254-0BB0-411F-90AD-F7267FE2384D}"/>
              </a:ext>
            </a:extLst>
          </p:cNvPr>
          <p:cNvSpPr>
            <a:spLocks noChangeArrowheads="1"/>
          </p:cNvSpPr>
          <p:nvPr/>
        </p:nvSpPr>
        <p:spPr bwMode="auto">
          <a:xfrm>
            <a:off x="704290" y="1347991"/>
            <a:ext cx="53917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7"/>
            </a:pPr>
            <a:r>
              <a:rPr lang="en-US" altLang="en-US" sz="2200" dirty="0">
                <a:latin typeface="+mn-lt"/>
              </a:rPr>
              <a:t>Select the </a:t>
            </a:r>
            <a:r>
              <a:rPr lang="en-US" altLang="en-US" sz="2200" b="1" dirty="0" err="1">
                <a:latin typeface="+mn-lt"/>
              </a:rPr>
              <a:t>TOLKIEN_BRG.shp</a:t>
            </a:r>
            <a:r>
              <a:rPr lang="en-US" altLang="en-US" sz="2200" b="1" dirty="0">
                <a:latin typeface="+mn-lt"/>
              </a:rPr>
              <a:t> </a:t>
            </a:r>
            <a:r>
              <a:rPr lang="en-US" altLang="en-US" sz="2200" dirty="0">
                <a:latin typeface="+mn-lt"/>
              </a:rPr>
              <a:t>file and click the </a:t>
            </a:r>
            <a:r>
              <a:rPr lang="en-US" altLang="en-US" sz="2200" i="1" dirty="0">
                <a:latin typeface="+mn-lt"/>
              </a:rPr>
              <a:t>Add</a:t>
            </a:r>
            <a:r>
              <a:rPr lang="en-US" altLang="en-US" sz="2200" dirty="0">
                <a:latin typeface="+mn-lt"/>
              </a:rPr>
              <a:t> button</a:t>
            </a:r>
          </a:p>
        </p:txBody>
      </p:sp>
      <p:sp>
        <p:nvSpPr>
          <p:cNvPr id="13" name="Rectangle 12">
            <a:extLst>
              <a:ext uri="{FF2B5EF4-FFF2-40B4-BE49-F238E27FC236}">
                <a16:creationId xmlns:a16="http://schemas.microsoft.com/office/drawing/2014/main" id="{D3F01DFA-1AC6-4EC4-AEC9-ED443DC35508}"/>
              </a:ext>
            </a:extLst>
          </p:cNvPr>
          <p:cNvSpPr>
            <a:spLocks noChangeArrowheads="1"/>
          </p:cNvSpPr>
          <p:nvPr/>
        </p:nvSpPr>
        <p:spPr bwMode="auto">
          <a:xfrm>
            <a:off x="718322" y="4289635"/>
            <a:ext cx="64265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8"/>
            </a:pPr>
            <a:r>
              <a:rPr lang="en-US" altLang="en-US" sz="2200" dirty="0">
                <a:latin typeface="+mn-lt"/>
              </a:rPr>
              <a:t>Click on the </a:t>
            </a:r>
            <a:r>
              <a:rPr lang="en-US" altLang="en-US" sz="2200" i="1" dirty="0">
                <a:latin typeface="+mn-lt"/>
              </a:rPr>
              <a:t>Save</a:t>
            </a:r>
            <a:r>
              <a:rPr lang="en-US" altLang="en-US" sz="2200" dirty="0">
                <a:latin typeface="+mn-lt"/>
              </a:rPr>
              <a:t> button</a:t>
            </a:r>
          </a:p>
        </p:txBody>
      </p:sp>
      <p:pic>
        <p:nvPicPr>
          <p:cNvPr id="14" name="Picture 2" descr="D:\MODULES\MODULE_5\FIGURES\S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465" y="4222960"/>
            <a:ext cx="501671" cy="412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80AFE7-F5D6-4937-E6F0-8C4D3E9311F0}"/>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dirty="0"/>
              <a:t>Exercise 5.B – Part 1</a:t>
            </a:r>
            <a:endParaRPr lang="en-PH" altLang="en-US" dirty="0"/>
          </a:p>
        </p:txBody>
      </p:sp>
      <p:sp>
        <p:nvSpPr>
          <p:cNvPr id="4" name="Rectangle 3">
            <a:extLst>
              <a:ext uri="{FF2B5EF4-FFF2-40B4-BE49-F238E27FC236}">
                <a16:creationId xmlns:a16="http://schemas.microsoft.com/office/drawing/2014/main" id="{4E19D2D7-A0D8-09E8-B8F7-F0C7F200FEAB}"/>
              </a:ext>
            </a:extLst>
          </p:cNvPr>
          <p:cNvSpPr>
            <a:spLocks noChangeArrowheads="1"/>
          </p:cNvSpPr>
          <p:nvPr/>
        </p:nvSpPr>
        <p:spPr bwMode="auto">
          <a:xfrm>
            <a:off x="594426" y="756777"/>
            <a:ext cx="8412163" cy="430887"/>
          </a:xfrm>
          <a:prstGeom prst="rect">
            <a:avLst/>
          </a:prstGeom>
          <a:noFill/>
          <a:ln w="9525">
            <a:noFill/>
            <a:miter lim="800000"/>
            <a:headEnd/>
            <a:tailEnd/>
          </a:ln>
        </p:spPr>
        <p:txBody>
          <a:bodyPr>
            <a:spAutoFit/>
          </a:bodyPr>
          <a:lstStyle/>
          <a:p>
            <a:r>
              <a:rPr lang="en-GB" altLang="en-US" sz="2200" b="1" u="sng" dirty="0"/>
              <a:t>Barangay boundaries shapefile</a:t>
            </a:r>
          </a:p>
        </p:txBody>
      </p:sp>
    </p:spTree>
    <p:extLst>
      <p:ext uri="{BB962C8B-B14F-4D97-AF65-F5344CB8AC3E}">
        <p14:creationId xmlns:p14="http://schemas.microsoft.com/office/powerpoint/2010/main" val="319596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B51E6C9-E9B6-4237-8697-0115B97B7D09}"/>
              </a:ext>
            </a:extLst>
          </p:cNvPr>
          <p:cNvSpPr>
            <a:spLocks noChangeArrowheads="1"/>
          </p:cNvSpPr>
          <p:nvPr/>
        </p:nvSpPr>
        <p:spPr bwMode="auto">
          <a:xfrm>
            <a:off x="708429" y="1338781"/>
            <a:ext cx="6179734"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Tx/>
              <a:buAutoNum type="arabicPeriod"/>
            </a:pPr>
            <a:r>
              <a:rPr lang="en-US" altLang="en-US" sz="2200" dirty="0">
                <a:latin typeface="+mn-lt"/>
              </a:rPr>
              <a:t>Click the </a:t>
            </a:r>
            <a:r>
              <a:rPr lang="en-US" altLang="en-US" sz="2200" i="1" dirty="0">
                <a:latin typeface="+mn-lt"/>
              </a:rPr>
              <a:t>Catalog</a:t>
            </a:r>
            <a:r>
              <a:rPr lang="en-US" altLang="en-US" sz="2200" dirty="0">
                <a:latin typeface="+mn-lt"/>
              </a:rPr>
              <a:t> button           from the Toolbar. The Catalog pane will open on the right side of ArcMap.</a:t>
            </a:r>
          </a:p>
          <a:p>
            <a:pPr marL="457200" indent="-360000">
              <a:spcAft>
                <a:spcPts val="600"/>
              </a:spcAft>
              <a:buFontTx/>
              <a:buAutoNum type="arabicPeriod"/>
            </a:pPr>
            <a:r>
              <a:rPr lang="en-US" altLang="en-US" sz="2200" dirty="0">
                <a:latin typeface="+mn-lt"/>
              </a:rPr>
              <a:t>From the Home location or Folder Connections, navigate to the location of the </a:t>
            </a:r>
            <a:r>
              <a:rPr lang="en-US" altLang="en-US" sz="2200" b="1" dirty="0" err="1">
                <a:latin typeface="+mn-lt"/>
              </a:rPr>
              <a:t>TOLKIEN_BRG.shp</a:t>
            </a:r>
            <a:r>
              <a:rPr lang="en-US" altLang="en-US" sz="2200" dirty="0">
                <a:latin typeface="+mn-lt"/>
              </a:rPr>
              <a:t>.</a:t>
            </a:r>
          </a:p>
          <a:p>
            <a:pPr marL="457200" indent="-360000">
              <a:spcAft>
                <a:spcPts val="600"/>
              </a:spcAft>
              <a:buFontTx/>
              <a:buAutoNum type="arabicPeriod"/>
            </a:pPr>
            <a:r>
              <a:rPr lang="en-US" altLang="en-US" sz="2200" dirty="0">
                <a:latin typeface="+mn-lt"/>
              </a:rPr>
              <a:t>Right-click on the barangay boundaries shapefile and select </a:t>
            </a:r>
            <a:r>
              <a:rPr lang="en-US" altLang="en-US" sz="2200" i="1" dirty="0">
                <a:latin typeface="+mn-lt"/>
              </a:rPr>
              <a:t>Item Description…</a:t>
            </a:r>
          </a:p>
          <a:p>
            <a:pPr marL="457200" indent="-360000">
              <a:spcAft>
                <a:spcPts val="600"/>
              </a:spcAft>
              <a:buFontTx/>
              <a:buAutoNum type="arabicPeriod"/>
            </a:pPr>
            <a:r>
              <a:rPr lang="en-US" altLang="en-US" sz="2200" dirty="0">
                <a:latin typeface="+mn-lt"/>
              </a:rPr>
              <a:t>The Item Description window will open. Have a look at information reported there.</a:t>
            </a:r>
          </a:p>
        </p:txBody>
      </p:sp>
      <p:sp>
        <p:nvSpPr>
          <p:cNvPr id="17" name="Rectangle 3">
            <a:extLst>
              <a:ext uri="{FF2B5EF4-FFF2-40B4-BE49-F238E27FC236}">
                <a16:creationId xmlns:a16="http://schemas.microsoft.com/office/drawing/2014/main" id="{BCDFA303-7965-4872-98AC-E83FC521D707}"/>
              </a:ext>
            </a:extLst>
          </p:cNvPr>
          <p:cNvSpPr>
            <a:spLocks noChangeArrowheads="1"/>
          </p:cNvSpPr>
          <p:nvPr/>
        </p:nvSpPr>
        <p:spPr bwMode="auto">
          <a:xfrm>
            <a:off x="1414275" y="5371218"/>
            <a:ext cx="10261787"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You can also have a look at the </a:t>
            </a:r>
            <a:r>
              <a:rPr lang="en-US" altLang="zh-CN" sz="2200" dirty="0"/>
              <a:t>METADATA_LMB_BRG_BND.</a:t>
            </a:r>
            <a:r>
              <a:rPr lang="en-US" altLang="zh-CN" sz="2200" dirty="0">
                <a:cs typeface="Arial" charset="0"/>
              </a:rPr>
              <a:t>txt file stored in the </a:t>
            </a:r>
            <a:r>
              <a:rPr lang="en-PH" altLang="zh-CN" sz="2200" dirty="0"/>
              <a:t>MODULE_5\Exercise_5_B</a:t>
            </a:r>
            <a:r>
              <a:rPr lang="en-US" altLang="zh-CN" sz="2200" dirty="0">
                <a:cs typeface="Arial" charset="0"/>
              </a:rPr>
              <a:t>\</a:t>
            </a:r>
            <a:r>
              <a:rPr lang="en-US" altLang="zh-CN" sz="2200" dirty="0"/>
              <a:t>DATA\BARANGAY_BOUNDARIES\LMB </a:t>
            </a:r>
            <a:r>
              <a:rPr lang="en-US" altLang="zh-CN" sz="2200" dirty="0">
                <a:cs typeface="Arial" charset="0"/>
              </a:rPr>
              <a:t>folder to get information about this layer.</a:t>
            </a:r>
          </a:p>
        </p:txBody>
      </p:sp>
      <p:sp>
        <p:nvSpPr>
          <p:cNvPr id="18" name="AutoShape 32">
            <a:extLst>
              <a:ext uri="{FF2B5EF4-FFF2-40B4-BE49-F238E27FC236}">
                <a16:creationId xmlns:a16="http://schemas.microsoft.com/office/drawing/2014/main" id="{E8ABCD11-3D29-4854-836A-C6B2184554F0}"/>
              </a:ext>
            </a:extLst>
          </p:cNvPr>
          <p:cNvSpPr>
            <a:spLocks noChangeArrowheads="1"/>
          </p:cNvSpPr>
          <p:nvPr/>
        </p:nvSpPr>
        <p:spPr bwMode="auto">
          <a:xfrm>
            <a:off x="803275" y="5304530"/>
            <a:ext cx="504825"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pic>
        <p:nvPicPr>
          <p:cNvPr id="3076" name="Picture 4" descr="D:\MODULES\MODULE_5\FIGURES\ArcCatalog_P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208" y="1197531"/>
            <a:ext cx="2178751" cy="3285985"/>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D:\MODULES\MODULE_5\FIGURES\ArcCatalo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7649" y="1319731"/>
            <a:ext cx="473873" cy="4556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MODULES\MODULE_5\FIGURES\metadat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1583" y="2453499"/>
            <a:ext cx="2429353" cy="2639922"/>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F52A8A-BFFA-B9F3-7CE5-2C94112D91A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1</a:t>
            </a:r>
            <a:endParaRPr lang="en-PH" altLang="en-US" dirty="0"/>
          </a:p>
        </p:txBody>
      </p:sp>
      <p:sp>
        <p:nvSpPr>
          <p:cNvPr id="3" name="Rectangle 3">
            <a:extLst>
              <a:ext uri="{FF2B5EF4-FFF2-40B4-BE49-F238E27FC236}">
                <a16:creationId xmlns:a16="http://schemas.microsoft.com/office/drawing/2014/main" id="{B63FF97A-5D34-D3A3-D63D-423B18968EF1}"/>
              </a:ext>
            </a:extLst>
          </p:cNvPr>
          <p:cNvSpPr>
            <a:spLocks noChangeArrowheads="1"/>
          </p:cNvSpPr>
          <p:nvPr/>
        </p:nvSpPr>
        <p:spPr bwMode="auto">
          <a:xfrm>
            <a:off x="594425" y="754445"/>
            <a:ext cx="8412163" cy="430887"/>
          </a:xfrm>
          <a:prstGeom prst="rect">
            <a:avLst/>
          </a:prstGeom>
          <a:noFill/>
          <a:ln w="9525">
            <a:noFill/>
            <a:miter lim="800000"/>
            <a:headEnd/>
            <a:tailEnd/>
          </a:ln>
        </p:spPr>
        <p:txBody>
          <a:bodyPr>
            <a:spAutoFit/>
          </a:bodyPr>
          <a:lstStyle/>
          <a:p>
            <a:r>
              <a:rPr lang="en-GB" altLang="en-US" sz="2200" b="1" u="sng" dirty="0"/>
              <a:t>Barangay boundaries shapefile - Metadata</a:t>
            </a:r>
          </a:p>
        </p:txBody>
      </p:sp>
    </p:spTree>
    <p:extLst>
      <p:ext uri="{BB962C8B-B14F-4D97-AF65-F5344CB8AC3E}">
        <p14:creationId xmlns:p14="http://schemas.microsoft.com/office/powerpoint/2010/main" val="367856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a:extLst>
              <a:ext uri="{FF2B5EF4-FFF2-40B4-BE49-F238E27FC236}">
                <a16:creationId xmlns:a16="http://schemas.microsoft.com/office/drawing/2014/main" id="{65CB1263-9BAB-4F52-8B06-AF31AAAE5467}"/>
              </a:ext>
            </a:extLst>
          </p:cNvPr>
          <p:cNvSpPr>
            <a:spLocks noChangeArrowheads="1"/>
          </p:cNvSpPr>
          <p:nvPr/>
        </p:nvSpPr>
        <p:spPr bwMode="auto">
          <a:xfrm>
            <a:off x="704145" y="1337916"/>
            <a:ext cx="87126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Tx/>
              <a:buAutoNum type="arabicPeriod"/>
            </a:pPr>
            <a:r>
              <a:rPr lang="en-US" altLang="en-US" sz="2200" dirty="0">
                <a:latin typeface="+mn-lt"/>
              </a:rPr>
              <a:t>Right-click on the barangay boundaries layer and select </a:t>
            </a:r>
            <a:r>
              <a:rPr lang="en-US" altLang="en-US" sz="2200" i="1" dirty="0">
                <a:latin typeface="+mn-lt"/>
              </a:rPr>
              <a:t>Properties…</a:t>
            </a:r>
          </a:p>
        </p:txBody>
      </p:sp>
      <p:sp>
        <p:nvSpPr>
          <p:cNvPr id="22" name="Rectangle 3">
            <a:extLst>
              <a:ext uri="{FF2B5EF4-FFF2-40B4-BE49-F238E27FC236}">
                <a16:creationId xmlns:a16="http://schemas.microsoft.com/office/drawing/2014/main" id="{18F517DE-0187-4AAC-A86E-8609518DED4C}"/>
              </a:ext>
            </a:extLst>
          </p:cNvPr>
          <p:cNvSpPr>
            <a:spLocks noChangeArrowheads="1"/>
          </p:cNvSpPr>
          <p:nvPr/>
        </p:nvSpPr>
        <p:spPr bwMode="auto">
          <a:xfrm>
            <a:off x="1630021" y="2952570"/>
            <a:ext cx="4465979" cy="1137025"/>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The information about the geographic coordinate and projection system is stored under “Data Source”</a:t>
            </a:r>
          </a:p>
        </p:txBody>
      </p:sp>
      <p:sp>
        <p:nvSpPr>
          <p:cNvPr id="26" name="Rectangle 3">
            <a:extLst>
              <a:ext uri="{FF2B5EF4-FFF2-40B4-BE49-F238E27FC236}">
                <a16:creationId xmlns:a16="http://schemas.microsoft.com/office/drawing/2014/main" id="{80D12AD1-CE17-447A-BB5D-A0181BA74333}"/>
              </a:ext>
            </a:extLst>
          </p:cNvPr>
          <p:cNvSpPr>
            <a:spLocks noChangeArrowheads="1"/>
          </p:cNvSpPr>
          <p:nvPr/>
        </p:nvSpPr>
        <p:spPr bwMode="auto">
          <a:xfrm>
            <a:off x="1654597" y="4077443"/>
            <a:ext cx="4582421" cy="1045195"/>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Layer not projected, only using a geographic coordinate system (WGS 84)</a:t>
            </a:r>
          </a:p>
        </p:txBody>
      </p:sp>
      <p:sp>
        <p:nvSpPr>
          <p:cNvPr id="13" name="Rectangle 12">
            <a:extLst>
              <a:ext uri="{FF2B5EF4-FFF2-40B4-BE49-F238E27FC236}">
                <a16:creationId xmlns:a16="http://schemas.microsoft.com/office/drawing/2014/main" id="{65CB1263-9BAB-4F52-8B06-AF31AAAE5467}"/>
              </a:ext>
            </a:extLst>
          </p:cNvPr>
          <p:cNvSpPr>
            <a:spLocks noChangeArrowheads="1"/>
          </p:cNvSpPr>
          <p:nvPr/>
        </p:nvSpPr>
        <p:spPr bwMode="auto">
          <a:xfrm>
            <a:off x="709330" y="5144250"/>
            <a:ext cx="6050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PH" altLang="en-US" sz="2200" dirty="0"/>
              <a:t>Close the Layer Properties dialog box.</a:t>
            </a:r>
            <a:endParaRPr lang="en-US" altLang="en-US" sz="2200" dirty="0"/>
          </a:p>
        </p:txBody>
      </p:sp>
      <p:sp>
        <p:nvSpPr>
          <p:cNvPr id="14" name="AutoShape 32">
            <a:extLst>
              <a:ext uri="{FF2B5EF4-FFF2-40B4-BE49-F238E27FC236}">
                <a16:creationId xmlns:a16="http://schemas.microsoft.com/office/drawing/2014/main" id="{DC137DBB-B5A4-4D7E-9847-606816B646F2}"/>
              </a:ext>
            </a:extLst>
          </p:cNvPr>
          <p:cNvSpPr>
            <a:spLocks noChangeArrowheads="1"/>
          </p:cNvSpPr>
          <p:nvPr/>
        </p:nvSpPr>
        <p:spPr bwMode="auto">
          <a:xfrm>
            <a:off x="1056186" y="2870335"/>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15" name="AutoShape 32">
            <a:extLst>
              <a:ext uri="{FF2B5EF4-FFF2-40B4-BE49-F238E27FC236}">
                <a16:creationId xmlns:a16="http://schemas.microsoft.com/office/drawing/2014/main" id="{DC137DBB-B5A4-4D7E-9847-606816B646F2}"/>
              </a:ext>
            </a:extLst>
          </p:cNvPr>
          <p:cNvSpPr>
            <a:spLocks noChangeArrowheads="1"/>
          </p:cNvSpPr>
          <p:nvPr/>
        </p:nvSpPr>
        <p:spPr bwMode="auto">
          <a:xfrm>
            <a:off x="1055688" y="4008952"/>
            <a:ext cx="432817"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16" name="Rectangle 12">
            <a:extLst>
              <a:ext uri="{FF2B5EF4-FFF2-40B4-BE49-F238E27FC236}">
                <a16:creationId xmlns:a16="http://schemas.microsoft.com/office/drawing/2014/main" id="{65CB1263-9BAB-4F52-8B06-AF31AAAE5467}"/>
              </a:ext>
            </a:extLst>
          </p:cNvPr>
          <p:cNvSpPr>
            <a:spLocks noChangeArrowheads="1"/>
          </p:cNvSpPr>
          <p:nvPr/>
        </p:nvSpPr>
        <p:spPr bwMode="auto">
          <a:xfrm>
            <a:off x="707367" y="1934299"/>
            <a:ext cx="6552728"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mj-lt"/>
              <a:buAutoNum type="arabicPeriod" startAt="2"/>
              <a:defRPr/>
            </a:pPr>
            <a:r>
              <a:rPr lang="en-US" altLang="en-US" sz="2200" dirty="0">
                <a:latin typeface="+mn-lt"/>
                <a:cs typeface="+mn-cs"/>
              </a:rPr>
              <a:t>In the Layer Properties dialog box, c</a:t>
            </a:r>
            <a:r>
              <a:rPr lang="fr-CH" altLang="en-US" sz="2200" dirty="0" err="1">
                <a:latin typeface="+mn-lt"/>
                <a:cs typeface="+mn-cs"/>
              </a:rPr>
              <a:t>lick</a:t>
            </a:r>
            <a:r>
              <a:rPr lang="fr-CH" altLang="en-US" sz="2200" dirty="0">
                <a:latin typeface="+mn-lt"/>
                <a:cs typeface="+mn-cs"/>
              </a:rPr>
              <a:t> on the </a:t>
            </a:r>
            <a:r>
              <a:rPr lang="fr-CH" altLang="en-US" sz="2200" i="1" dirty="0">
                <a:latin typeface="+mn-lt"/>
                <a:cs typeface="+mn-cs"/>
              </a:rPr>
              <a:t>Source</a:t>
            </a:r>
            <a:r>
              <a:rPr lang="fr-CH" altLang="en-US" sz="2200" dirty="0">
                <a:latin typeface="+mn-lt"/>
                <a:cs typeface="+mn-cs"/>
              </a:rPr>
              <a:t> </a:t>
            </a:r>
            <a:r>
              <a:rPr lang="fr-CH" altLang="en-US" sz="2200" dirty="0" err="1">
                <a:latin typeface="+mn-lt"/>
                <a:cs typeface="+mn-cs"/>
              </a:rPr>
              <a:t>tab.</a:t>
            </a:r>
            <a:endParaRPr lang="en-US" altLang="en-US" sz="2200" dirty="0">
              <a:latin typeface="+mn-lt"/>
              <a:cs typeface="+mn-cs"/>
            </a:endParaRPr>
          </a:p>
        </p:txBody>
      </p:sp>
      <p:grpSp>
        <p:nvGrpSpPr>
          <p:cNvPr id="5" name="Group 4">
            <a:extLst>
              <a:ext uri="{FF2B5EF4-FFF2-40B4-BE49-F238E27FC236}">
                <a16:creationId xmlns:a16="http://schemas.microsoft.com/office/drawing/2014/main" id="{128AF2FA-4DFC-E2F7-4736-AA7604E44BE7}"/>
              </a:ext>
            </a:extLst>
          </p:cNvPr>
          <p:cNvGrpSpPr/>
          <p:nvPr/>
        </p:nvGrpSpPr>
        <p:grpSpPr>
          <a:xfrm>
            <a:off x="7401113" y="2285164"/>
            <a:ext cx="3852615" cy="3215297"/>
            <a:chOff x="7401113" y="2285164"/>
            <a:chExt cx="3852615" cy="3215297"/>
          </a:xfrm>
        </p:grpSpPr>
        <p:pic>
          <p:nvPicPr>
            <p:cNvPr id="4098" name="Picture 2" descr="D:\MODULES\MODULE_5\FIGURES\Source_C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113" y="2285164"/>
              <a:ext cx="3852615" cy="3215297"/>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684326" y="2492458"/>
              <a:ext cx="360040" cy="159120"/>
            </a:xfrm>
            <a:prstGeom prst="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567205" y="3761414"/>
              <a:ext cx="1656184" cy="358653"/>
            </a:xfrm>
            <a:prstGeom prst="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C3E21190-75B9-EEE5-AA96-CD988AB429F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5.B – Part 1</a:t>
            </a:r>
            <a:endParaRPr lang="en-PH" altLang="en-US" dirty="0"/>
          </a:p>
        </p:txBody>
      </p:sp>
      <p:sp>
        <p:nvSpPr>
          <p:cNvPr id="4" name="Rectangle 3">
            <a:extLst>
              <a:ext uri="{FF2B5EF4-FFF2-40B4-BE49-F238E27FC236}">
                <a16:creationId xmlns:a16="http://schemas.microsoft.com/office/drawing/2014/main" id="{BD14E8EE-8398-BBC0-9BB8-6F93864F94F2}"/>
              </a:ext>
            </a:extLst>
          </p:cNvPr>
          <p:cNvSpPr>
            <a:spLocks noChangeArrowheads="1"/>
          </p:cNvSpPr>
          <p:nvPr/>
        </p:nvSpPr>
        <p:spPr bwMode="auto">
          <a:xfrm>
            <a:off x="594425" y="754443"/>
            <a:ext cx="8412163" cy="430887"/>
          </a:xfrm>
          <a:prstGeom prst="rect">
            <a:avLst/>
          </a:prstGeom>
          <a:noFill/>
          <a:ln w="9525">
            <a:noFill/>
            <a:miter lim="800000"/>
            <a:headEnd/>
            <a:tailEnd/>
          </a:ln>
        </p:spPr>
        <p:txBody>
          <a:bodyPr>
            <a:spAutoFit/>
          </a:bodyPr>
          <a:lstStyle/>
          <a:p>
            <a:r>
              <a:rPr lang="en-GB" altLang="en-US" sz="2200" b="1" u="sng" dirty="0"/>
              <a:t>Barangay boundaries shapefile - Projection</a:t>
            </a:r>
          </a:p>
        </p:txBody>
      </p:sp>
    </p:spTree>
    <p:extLst>
      <p:ext uri="{BB962C8B-B14F-4D97-AF65-F5344CB8AC3E}">
        <p14:creationId xmlns:p14="http://schemas.microsoft.com/office/powerpoint/2010/main" val="180379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13229</TotalTime>
  <Words>1678</Words>
  <Application>Microsoft Office PowerPoint</Application>
  <PresentationFormat>Widescreen</PresentationFormat>
  <Paragraphs>147</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Courier New</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206</cp:revision>
  <dcterms:created xsi:type="dcterms:W3CDTF">2021-09-02T13:03:17Z</dcterms:created>
  <dcterms:modified xsi:type="dcterms:W3CDTF">2024-06-27T06:53:39Z</dcterms:modified>
</cp:coreProperties>
</file>