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sldIdLst>
    <p:sldId id="278" r:id="rId2"/>
    <p:sldId id="319" r:id="rId3"/>
    <p:sldId id="322" r:id="rId4"/>
    <p:sldId id="320" r:id="rId5"/>
    <p:sldId id="321" r:id="rId6"/>
    <p:sldId id="323" r:id="rId7"/>
    <p:sldId id="324" r:id="rId8"/>
    <p:sldId id="325" r:id="rId9"/>
    <p:sldId id="327" r:id="rId10"/>
    <p:sldId id="328" r:id="rId11"/>
    <p:sldId id="329"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3" orient="horz" pos="799" userDrawn="1">
          <p15:clr>
            <a:srgbClr val="A4A3A4"/>
          </p15:clr>
        </p15:guide>
        <p15:guide id="4" pos="3840" userDrawn="1">
          <p15:clr>
            <a:srgbClr val="A4A3A4"/>
          </p15:clr>
        </p15:guide>
        <p15:guide id="5" orient="horz" pos="709" userDrawn="1">
          <p15:clr>
            <a:srgbClr val="A4A3A4"/>
          </p15:clr>
        </p15:guide>
        <p15:guide id="7" pos="7355" userDrawn="1">
          <p15:clr>
            <a:srgbClr val="A4A3A4"/>
          </p15:clr>
        </p15:guide>
        <p15:guide id="8" orient="horz" pos="1026" userDrawn="1">
          <p15:clr>
            <a:srgbClr val="A4A3A4"/>
          </p15:clr>
        </p15:guide>
        <p15:guide id="9" pos="506" userDrawn="1">
          <p15:clr>
            <a:srgbClr val="A4A3A4"/>
          </p15:clr>
        </p15:guide>
        <p15:guide id="10" pos="4339" userDrawn="1">
          <p15:clr>
            <a:srgbClr val="A4A3A4"/>
          </p15:clr>
        </p15:guide>
        <p15:guide id="11" pos="688" userDrawn="1">
          <p15:clr>
            <a:srgbClr val="A4A3A4"/>
          </p15:clr>
        </p15:guide>
        <p15:guide id="12" orient="horz" pos="261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72812-F09C-3B01-F5BD-CC2DC1A14343}" name="975" initials="" userId="S::37d9f@haenmail.onmicrosoft.com::d146c936-e6ce-4cf1-8ba5-4d0363aaf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CB5"/>
    <a:srgbClr val="253C88"/>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8" autoAdjust="0"/>
    <p:restoredTop sz="96247" autoAdjust="0"/>
  </p:normalViewPr>
  <p:slideViewPr>
    <p:cSldViewPr snapToGrid="0">
      <p:cViewPr varScale="1">
        <p:scale>
          <a:sx n="105" d="100"/>
          <a:sy n="105" d="100"/>
        </p:scale>
        <p:origin x="1008" y="96"/>
      </p:cViewPr>
      <p:guideLst>
        <p:guide pos="325"/>
        <p:guide orient="horz" pos="799"/>
        <p:guide pos="3840"/>
        <p:guide orient="horz" pos="709"/>
        <p:guide pos="7355"/>
        <p:guide orient="horz" pos="1026"/>
        <p:guide pos="506"/>
        <p:guide pos="4339"/>
        <p:guide pos="688"/>
        <p:guide orient="horz" pos="2614"/>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28/06/2024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b="1" dirty="0"/>
              <a:t>MODULE 5: CREATING GOOD THEMATIC MAPS</a:t>
            </a:r>
          </a:p>
          <a:p>
            <a:endParaRPr lang="en-PH" b="1" dirty="0"/>
          </a:p>
          <a:p>
            <a:pPr algn="l"/>
            <a:r>
              <a:rPr lang="en-US" altLang="en-US" sz="1200" b="1" dirty="0">
                <a:latin typeface="+mn-lt"/>
                <a:ea typeface="Century Gothic" charset="0"/>
                <a:cs typeface="Century Gothic" charset="0"/>
              </a:rPr>
              <a:t>Exercise 5.A: Preparing the statistical data</a:t>
            </a:r>
            <a:r>
              <a:rPr lang="en-US" altLang="en-US" sz="900" b="1" dirty="0">
                <a:latin typeface="+mn-lt"/>
                <a:ea typeface="Century Gothic" charset="0"/>
                <a:cs typeface="Century Gothic" charset="0"/>
              </a:rPr>
              <a:t> </a:t>
            </a:r>
            <a:r>
              <a:rPr lang="en-GB" sz="1200" b="1" dirty="0">
                <a:latin typeface="+mn-lt"/>
                <a:ea typeface="Century Gothic" charset="0"/>
                <a:cs typeface="Century Gothic" charset="0"/>
              </a:rPr>
              <a:t>for use in GIS software</a:t>
            </a:r>
            <a:endParaRPr lang="en-US" altLang="en-US" sz="1200" b="1" dirty="0">
              <a:latin typeface="+mn-lt"/>
              <a:ea typeface="Century Gothic" charset="0"/>
              <a:cs typeface="Century Gothic" charset="0"/>
            </a:endParaRPr>
          </a:p>
          <a:p>
            <a:endParaRPr lang="en-US" b="1"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z="1200" b="1" kern="1200" dirty="0">
                <a:solidFill>
                  <a:schemeClr val="tx1"/>
                </a:solidFill>
                <a:effectLst/>
                <a:latin typeface="+mn-lt"/>
                <a:ea typeface="+mn-ea"/>
                <a:cs typeface="+mn-cs"/>
              </a:rPr>
              <a:t>YOU ARE ADVISED TO COMPLETE THIS EXERCISE ON YOUR OWN FIRST. USE THE FINAL TABLES AS A WAY TO CHECK YOUR WORK.</a:t>
            </a:r>
            <a:endParaRPr lang="en-US" sz="1200" b="1" kern="1200" dirty="0">
              <a:solidFill>
                <a:schemeClr val="tx1"/>
              </a:solidFill>
              <a:effectLst/>
              <a:latin typeface="+mn-lt"/>
              <a:ea typeface="+mn-ea"/>
              <a:cs typeface="+mn-cs"/>
            </a:endParaRPr>
          </a:p>
          <a:p>
            <a:endParaRPr lang="en-PH" b="1" dirty="0"/>
          </a:p>
          <a:p>
            <a:r>
              <a:rPr lang="en-PH" dirty="0"/>
              <a:t>Inside</a:t>
            </a:r>
            <a:r>
              <a:rPr lang="en-PH" baseline="0" dirty="0"/>
              <a:t> the</a:t>
            </a:r>
            <a:r>
              <a:rPr lang="en-PH" dirty="0"/>
              <a:t> EXERCISE_5_A\DATA\WORKING folder from your downloaded data,</a:t>
            </a:r>
            <a:r>
              <a:rPr lang="en-PH" baseline="0" dirty="0"/>
              <a:t> there is a file named </a:t>
            </a:r>
            <a:r>
              <a:rPr lang="en-PH" u="sng" baseline="0" dirty="0"/>
              <a:t>Malaria_Cases_Report_DOH_310325_WORKING.xlsx</a:t>
            </a:r>
            <a:r>
              <a:rPr lang="en-PH" baseline="0" dirty="0"/>
              <a:t>.</a:t>
            </a:r>
          </a:p>
          <a:p>
            <a:endParaRPr lang="en-PH" baseline="0" dirty="0"/>
          </a:p>
          <a:p>
            <a:r>
              <a:rPr lang="en-PH" baseline="0" dirty="0"/>
              <a:t>It shows how the Pivot Table for Parts 1 and 2 of the exercise should look like. It also shows the added Barangay and health facility names using the VLOOKUP function.</a:t>
            </a:r>
          </a:p>
          <a:p>
            <a:endParaRPr lang="en-PH" baseline="0" dirty="0"/>
          </a:p>
          <a:p>
            <a:r>
              <a:rPr lang="en-PH" dirty="0"/>
              <a:t>Inside</a:t>
            </a:r>
            <a:r>
              <a:rPr lang="en-PH" baseline="0" dirty="0"/>
              <a:t> the</a:t>
            </a:r>
            <a:r>
              <a:rPr lang="en-PH" dirty="0"/>
              <a:t> EXERCISE_5_A\DATA\RESULT folder from your downloaded data, there are two files:</a:t>
            </a:r>
          </a:p>
          <a:p>
            <a:pPr marL="171450" indent="-171450">
              <a:buFont typeface="Arial" pitchFamily="34" charset="0"/>
              <a:buChar char="•"/>
            </a:pPr>
            <a:r>
              <a:rPr lang="en-PH" dirty="0"/>
              <a:t>Tot_Cases_Bry_010425.xls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PH" dirty="0"/>
              <a:t>Tot_Cases_HF_010425.xls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PH" dirty="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PH" dirty="0"/>
              <a:t>These are how the final tables that will be used in Exercise 5.C</a:t>
            </a:r>
            <a:r>
              <a:rPr lang="en-PH" baseline="0" dirty="0"/>
              <a:t> should look like.</a:t>
            </a:r>
            <a:endParaRPr lang="en-PH"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9</a:t>
            </a:fld>
            <a:endParaRPr lang="en-PH" altLang="en-US"/>
          </a:p>
        </p:txBody>
      </p:sp>
    </p:spTree>
    <p:extLst>
      <p:ext uri="{BB962C8B-B14F-4D97-AF65-F5344CB8AC3E}">
        <p14:creationId xmlns:p14="http://schemas.microsoft.com/office/powerpoint/2010/main" val="261762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PH" sz="1200" b="1" kern="1200" dirty="0">
                <a:solidFill>
                  <a:srgbClr val="FF0000"/>
                </a:solidFill>
                <a:effectLst/>
                <a:latin typeface="+mn-lt"/>
                <a:ea typeface="+mn-ea"/>
                <a:cs typeface="+mn-cs"/>
              </a:rPr>
              <a:t>YOU ARE ADVISED TO COMPLETE THIS EXERCISE ON YOUR OWN FIRST. USE THE FINAL TABLES AS A WAY TO CHECK YOUR WORK.</a:t>
            </a:r>
            <a:endParaRPr lang="en-US" sz="1200" b="1" kern="1200" dirty="0">
              <a:solidFill>
                <a:srgbClr val="FF0000"/>
              </a:solidFill>
              <a:effectLst/>
              <a:latin typeface="+mn-lt"/>
              <a:ea typeface="+mn-ea"/>
              <a:cs typeface="+mn-cs"/>
            </a:endParaRPr>
          </a:p>
          <a:p>
            <a:endParaRPr lang="en-PH" b="1" dirty="0"/>
          </a:p>
          <a:p>
            <a:r>
              <a:rPr lang="en-PH" dirty="0"/>
              <a:t>Inside</a:t>
            </a:r>
            <a:r>
              <a:rPr lang="en-PH" baseline="0" dirty="0"/>
              <a:t> the</a:t>
            </a:r>
            <a:r>
              <a:rPr lang="en-PH" dirty="0"/>
              <a:t> EXERCISE_5_A\DATA\WORKING folder from your downloaded exercise data,</a:t>
            </a:r>
            <a:r>
              <a:rPr lang="en-PH" baseline="0" dirty="0"/>
              <a:t> there is a file named </a:t>
            </a:r>
            <a:r>
              <a:rPr lang="en-PH" u="sng" baseline="0" dirty="0"/>
              <a:t>Malaria_Cases_Report_DOH_310325_WORKING.xlsx</a:t>
            </a:r>
            <a:r>
              <a:rPr lang="en-PH" baseline="0" dirty="0"/>
              <a:t>.</a:t>
            </a:r>
          </a:p>
          <a:p>
            <a:endParaRPr lang="en-PH" baseline="0" dirty="0"/>
          </a:p>
          <a:p>
            <a:r>
              <a:rPr lang="en-PH" baseline="0" dirty="0"/>
              <a:t>It shows how the Pivot Table for Parts 1 and 2 of the exercise should look like. It also shows the added Barangay and health facility names using the VLOOKUP function.</a:t>
            </a:r>
          </a:p>
          <a:p>
            <a:endParaRPr lang="en-PH" baseline="0" dirty="0"/>
          </a:p>
          <a:p>
            <a:r>
              <a:rPr lang="en-PH" dirty="0"/>
              <a:t>Inside</a:t>
            </a:r>
            <a:r>
              <a:rPr lang="en-PH" baseline="0" dirty="0"/>
              <a:t> the</a:t>
            </a:r>
            <a:r>
              <a:rPr lang="en-PH" dirty="0"/>
              <a:t> EXERCISE_5_A\DATA\RESULT folder from your downloaded data, there are two files:</a:t>
            </a:r>
          </a:p>
          <a:p>
            <a:pPr marL="171450" indent="-171450">
              <a:buFont typeface="Arial" pitchFamily="34" charset="0"/>
              <a:buChar char="•"/>
            </a:pPr>
            <a:r>
              <a:rPr lang="en-PH" dirty="0"/>
              <a:t>Tot_Cases_Bry_010425.xls</a:t>
            </a:r>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PH" dirty="0"/>
              <a:t>Tot_Cases_HF_010425.xls</a:t>
            </a:r>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PH" dirty="0"/>
          </a:p>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PH" dirty="0"/>
              <a:t>These are how the final tables that will be used in Exercise 5.C</a:t>
            </a:r>
            <a:r>
              <a:rPr lang="en-PH" baseline="0" dirty="0"/>
              <a:t> should look like.</a:t>
            </a:r>
            <a:endParaRPr lang="en-PH" dirty="0"/>
          </a:p>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10</a:t>
            </a:fld>
            <a:endParaRPr lang="en-PH" altLang="en-US"/>
          </a:p>
        </p:txBody>
      </p:sp>
    </p:spTree>
    <p:extLst>
      <p:ext uri="{BB962C8B-B14F-4D97-AF65-F5344CB8AC3E}">
        <p14:creationId xmlns:p14="http://schemas.microsoft.com/office/powerpoint/2010/main" val="242237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11</a:t>
            </a:fld>
            <a:endParaRPr lang="en-PH" altLang="en-US"/>
          </a:p>
        </p:txBody>
      </p:sp>
    </p:spTree>
    <p:extLst>
      <p:ext uri="{BB962C8B-B14F-4D97-AF65-F5344CB8AC3E}">
        <p14:creationId xmlns:p14="http://schemas.microsoft.com/office/powerpoint/2010/main" val="28056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Slide Number Placeholder 3">
            <a:extLst>
              <a:ext uri="{FF2B5EF4-FFF2-40B4-BE49-F238E27FC236}">
                <a16:creationId xmlns:a16="http://schemas.microsoft.com/office/drawing/2014/main" id="{3FABE24D-099F-9781-D026-97F60710FD3C}"/>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6F350D91-40DF-131A-D498-61BDFFEA97D0}"/>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F13D143B-A469-369B-8427-48951588B673}"/>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3" name="Slide Number Placeholder 3">
            <a:extLst>
              <a:ext uri="{FF2B5EF4-FFF2-40B4-BE49-F238E27FC236}">
                <a16:creationId xmlns:a16="http://schemas.microsoft.com/office/drawing/2014/main" id="{9A2DE7DD-41D9-C06D-83E2-59E53942D614}"/>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userDrawn="1">
  <p:cSld name="8_Title and Content">
    <p:spTree>
      <p:nvGrpSpPr>
        <p:cNvPr id="1" name="Shape 19"/>
        <p:cNvGrpSpPr/>
        <p:nvPr/>
      </p:nvGrpSpPr>
      <p:grpSpPr>
        <a:xfrm>
          <a:off x="0" y="0"/>
          <a:ext cx="0" cy="0"/>
          <a:chOff x="0" y="0"/>
          <a:chExt cx="0" cy="0"/>
        </a:xfrm>
      </p:grpSpPr>
      <p:sp>
        <p:nvSpPr>
          <p:cNvPr id="2" name="Title 1">
            <a:extLst>
              <a:ext uri="{FF2B5EF4-FFF2-40B4-BE49-F238E27FC236}">
                <a16:creationId xmlns:a16="http://schemas.microsoft.com/office/drawing/2014/main" id="{AB1E85C8-4883-40CF-1F67-7F17F0584794}"/>
              </a:ext>
            </a:extLst>
          </p:cNvPr>
          <p:cNvSpPr txBox="1">
            <a:spLocks/>
          </p:cNvSpPr>
          <p:nvPr userDrawn="1"/>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endParaRPr lang="en-PH" altLang="en-US" dirty="0"/>
          </a:p>
        </p:txBody>
      </p:sp>
      <p:sp>
        <p:nvSpPr>
          <p:cNvPr id="4" name="Slide Number Placeholder 3">
            <a:extLst>
              <a:ext uri="{FF2B5EF4-FFF2-40B4-BE49-F238E27FC236}">
                <a16:creationId xmlns:a16="http://schemas.microsoft.com/office/drawing/2014/main" id="{0DD90F70-DC78-745C-F7BD-E67179BE633B}"/>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dirty="0">
              <a:solidFill>
                <a:schemeClr val="bg1"/>
              </a:solidFill>
            </a:endParaRPr>
          </a:p>
        </p:txBody>
      </p:sp>
    </p:spTree>
    <p:extLst>
      <p:ext uri="{BB962C8B-B14F-4D97-AF65-F5344CB8AC3E}">
        <p14:creationId xmlns:p14="http://schemas.microsoft.com/office/powerpoint/2010/main" val="603252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6" name="Rectangle 15"/>
          <p:cNvSpPr/>
          <p:nvPr userDrawn="1"/>
        </p:nvSpPr>
        <p:spPr bwMode="auto">
          <a:xfrm>
            <a:off x="0" y="1"/>
            <a:ext cx="12192000" cy="981075"/>
          </a:xfrm>
          <a:prstGeom prst="rect">
            <a:avLst/>
          </a:prstGeom>
          <a:solidFill>
            <a:srgbClr val="001C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17" name="TextBox 4"/>
          <p:cNvSpPr txBox="1">
            <a:spLocks noChangeArrowheads="1"/>
          </p:cNvSpPr>
          <p:nvPr userDrawn="1"/>
        </p:nvSpPr>
        <p:spPr bwMode="auto">
          <a:xfrm>
            <a:off x="425781" y="116633"/>
            <a:ext cx="11430859" cy="769441"/>
          </a:xfrm>
          <a:prstGeom prst="rect">
            <a:avLst/>
          </a:prstGeom>
          <a:noFill/>
          <a:ln w="9525">
            <a:noFill/>
            <a:miter lim="800000"/>
            <a:headEnd/>
            <a:tailEnd/>
          </a:ln>
        </p:spPr>
        <p:txBody>
          <a:bodyPr wrap="square">
            <a:spAutoFit/>
          </a:bodyPr>
          <a:lstStyle/>
          <a:p>
            <a:r>
              <a:rPr lang="en-US" altLang="en-US" sz="2400" b="1" dirty="0">
                <a:solidFill>
                  <a:schemeClr val="bg1"/>
                </a:solidFill>
                <a:latin typeface="+mn-lt"/>
              </a:rPr>
              <a:t>HIS GEO-ENABLING</a:t>
            </a:r>
          </a:p>
          <a:p>
            <a:r>
              <a:rPr lang="fr-CH" altLang="en-US" sz="2000" dirty="0">
                <a:solidFill>
                  <a:schemeClr val="bg1"/>
                </a:solidFill>
                <a:latin typeface="+mn-lt"/>
              </a:rPr>
              <a:t>A COURSE ON GEOSPATIAL DATA AND TECHNOLOGIES FOR PUBLIC HEALTH</a:t>
            </a:r>
            <a:endParaRPr lang="en-US" altLang="en-US" sz="2400" dirty="0">
              <a:solidFill>
                <a:schemeClr val="bg1"/>
              </a:solidFill>
              <a:latin typeface="+mn-lt"/>
            </a:endParaRPr>
          </a:p>
        </p:txBody>
      </p:sp>
      <p:sp>
        <p:nvSpPr>
          <p:cNvPr id="18" name="Rectangle 17"/>
          <p:cNvSpPr/>
          <p:nvPr userDrawn="1"/>
        </p:nvSpPr>
        <p:spPr bwMode="auto">
          <a:xfrm>
            <a:off x="0" y="981074"/>
            <a:ext cx="12192000" cy="5366459"/>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sz="1800">
              <a:solidFill>
                <a:srgbClr val="FFFFFF"/>
              </a:solidFill>
              <a:cs typeface="Arial" charset="0"/>
            </a:endParaRPr>
          </a:p>
        </p:txBody>
      </p:sp>
      <p:sp>
        <p:nvSpPr>
          <p:cNvPr id="4" name="TextBox 5">
            <a:extLst>
              <a:ext uri="{FF2B5EF4-FFF2-40B4-BE49-F238E27FC236}">
                <a16:creationId xmlns:a16="http://schemas.microsoft.com/office/drawing/2014/main" id="{6D7BB1B3-A4C4-0B05-30C7-9E2B81530720}"/>
              </a:ext>
            </a:extLst>
          </p:cNvPr>
          <p:cNvSpPr txBox="1">
            <a:spLocks noChangeArrowheads="1"/>
          </p:cNvSpPr>
          <p:nvPr userDrawn="1"/>
        </p:nvSpPr>
        <p:spPr bwMode="auto">
          <a:xfrm>
            <a:off x="734483" y="2067515"/>
            <a:ext cx="1072303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b="1" dirty="0">
                <a:solidFill>
                  <a:schemeClr val="tx1"/>
                </a:solidFill>
                <a:latin typeface="+mn-lt"/>
                <a:ea typeface="Century Gothic" charset="0"/>
                <a:cs typeface="Century Gothic" charset="0"/>
              </a:rPr>
              <a:t>MODULE 5:</a:t>
            </a:r>
          </a:p>
          <a:p>
            <a:pPr algn="ctr"/>
            <a:r>
              <a:rPr lang="en-US" altLang="en-US" sz="3600" dirty="0">
                <a:solidFill>
                  <a:schemeClr val="tx1"/>
                </a:solidFill>
                <a:latin typeface="+mn-lt"/>
                <a:ea typeface="Century Gothic" charset="0"/>
                <a:cs typeface="Century Gothic" charset="0"/>
              </a:rPr>
              <a:t>Creating good thematic maps</a:t>
            </a:r>
          </a:p>
        </p:txBody>
      </p:sp>
    </p:spTree>
    <p:extLst>
      <p:ext uri="{BB962C8B-B14F-4D97-AF65-F5344CB8AC3E}">
        <p14:creationId xmlns:p14="http://schemas.microsoft.com/office/powerpoint/2010/main" val="2932726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95F7924D-91AD-17B7-4BF0-83C1F00C32F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3">
            <a:extLst>
              <a:ext uri="{FF2B5EF4-FFF2-40B4-BE49-F238E27FC236}">
                <a16:creationId xmlns:a16="http://schemas.microsoft.com/office/drawing/2014/main" id="{892D6890-E743-1DB8-E65A-1EF37F1D2C3C}"/>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6E28B64B-6167-CEAF-403E-F99FE1BEDBAE}"/>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10" name="Slide Number Placeholder 3">
            <a:extLst>
              <a:ext uri="{FF2B5EF4-FFF2-40B4-BE49-F238E27FC236}">
                <a16:creationId xmlns:a16="http://schemas.microsoft.com/office/drawing/2014/main" id="{D81B9240-96BA-4697-AE48-2B4D1B0FAE71}"/>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3">
            <a:extLst>
              <a:ext uri="{FF2B5EF4-FFF2-40B4-BE49-F238E27FC236}">
                <a16:creationId xmlns:a16="http://schemas.microsoft.com/office/drawing/2014/main" id="{C232EE84-8DB1-3227-0F13-7D2D99027FC6}"/>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3">
            <a:extLst>
              <a:ext uri="{FF2B5EF4-FFF2-40B4-BE49-F238E27FC236}">
                <a16:creationId xmlns:a16="http://schemas.microsoft.com/office/drawing/2014/main" id="{3A2CAEB0-08D2-A68C-6FA9-A9DDC0498935}"/>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1E40742B-70B1-AFB3-CA4D-0C6CD0365D1A}"/>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8" name="Slide Number Placeholder 3">
            <a:extLst>
              <a:ext uri="{FF2B5EF4-FFF2-40B4-BE49-F238E27FC236}">
                <a16:creationId xmlns:a16="http://schemas.microsoft.com/office/drawing/2014/main" id="{198C943B-2019-2BEF-7C23-8FBEC01CEC97}"/>
              </a:ext>
            </a:extLst>
          </p:cNvPr>
          <p:cNvSpPr txBox="1">
            <a:spLocks/>
          </p:cNvSpPr>
          <p:nvPr userDrawn="1"/>
        </p:nvSpPr>
        <p:spPr bwMode="auto">
          <a:xfrm>
            <a:off x="11797553" y="6472237"/>
            <a:ext cx="394447" cy="287151"/>
          </a:xfrm>
          <a:prstGeom prst="rect">
            <a:avLst/>
          </a:prstGeom>
          <a:noFill/>
          <a:ln>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1CFA5E-D7BE-45A1-BD59-8EBEFF519CD8}" type="slidenum">
              <a:rPr lang="en-GB" altLang="en-US" sz="1200" smtClean="0">
                <a:solidFill>
                  <a:schemeClr val="bg1"/>
                </a:solidFill>
              </a:rPr>
              <a:pPr/>
              <a:t>‹#›</a:t>
            </a:fld>
            <a:endParaRPr lang="en-GB" altLang="en-US" sz="1200">
              <a:solidFill>
                <a:schemeClr val="bg1"/>
              </a:solidFill>
            </a:endParaRPr>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oogle Shape;14;p25">
            <a:extLst>
              <a:ext uri="{FF2B5EF4-FFF2-40B4-BE49-F238E27FC236}">
                <a16:creationId xmlns:a16="http://schemas.microsoft.com/office/drawing/2014/main" id="{7FBDE19F-2291-D6B5-63B9-554F43A92BD4}"/>
              </a:ext>
            </a:extLst>
          </p:cNvPr>
          <p:cNvGrpSpPr/>
          <p:nvPr userDrawn="1"/>
        </p:nvGrpSpPr>
        <p:grpSpPr>
          <a:xfrm>
            <a:off x="3271168" y="6388135"/>
            <a:ext cx="5652303" cy="440669"/>
            <a:chOff x="3355147" y="6388135"/>
            <a:chExt cx="5652303" cy="440669"/>
          </a:xfrm>
        </p:grpSpPr>
        <p:pic>
          <p:nvPicPr>
            <p:cNvPr id="5" name="Google Shape;15;p25">
              <a:extLst>
                <a:ext uri="{FF2B5EF4-FFF2-40B4-BE49-F238E27FC236}">
                  <a16:creationId xmlns:a16="http://schemas.microsoft.com/office/drawing/2014/main" id="{855847C3-D485-4B57-70DB-642070447158}"/>
                </a:ext>
              </a:extLst>
            </p:cNvPr>
            <p:cNvPicPr preferRelativeResize="0"/>
            <p:nvPr/>
          </p:nvPicPr>
          <p:blipFill rotWithShape="1">
            <a:blip r:embed="rId16">
              <a:alphaModFix/>
            </a:blip>
            <a:srcRect/>
            <a:stretch/>
          </p:blipFill>
          <p:spPr>
            <a:xfrm>
              <a:off x="4640311" y="6388135"/>
              <a:ext cx="1315116" cy="438912"/>
            </a:xfrm>
            <a:prstGeom prst="rect">
              <a:avLst/>
            </a:prstGeom>
            <a:noFill/>
            <a:ln>
              <a:noFill/>
            </a:ln>
          </p:spPr>
        </p:pic>
        <p:pic>
          <p:nvPicPr>
            <p:cNvPr id="7" name="Google Shape;16;p25">
              <a:extLst>
                <a:ext uri="{FF2B5EF4-FFF2-40B4-BE49-F238E27FC236}">
                  <a16:creationId xmlns:a16="http://schemas.microsoft.com/office/drawing/2014/main" id="{F3675091-E4D7-945A-03B2-F794D64B612A}"/>
                </a:ext>
              </a:extLst>
            </p:cNvPr>
            <p:cNvPicPr preferRelativeResize="0"/>
            <p:nvPr/>
          </p:nvPicPr>
          <p:blipFill rotWithShape="1">
            <a:blip r:embed="rId17">
              <a:alphaModFix/>
            </a:blip>
            <a:srcRect/>
            <a:stretch/>
          </p:blipFill>
          <p:spPr>
            <a:xfrm>
              <a:off x="3355147" y="6388137"/>
              <a:ext cx="1145263" cy="440667"/>
            </a:xfrm>
            <a:prstGeom prst="rect">
              <a:avLst/>
            </a:prstGeom>
            <a:noFill/>
            <a:ln>
              <a:noFill/>
            </a:ln>
          </p:spPr>
        </p:pic>
        <p:sp>
          <p:nvSpPr>
            <p:cNvPr id="9" name="Google Shape;17;p25">
              <a:extLst>
                <a:ext uri="{FF2B5EF4-FFF2-40B4-BE49-F238E27FC236}">
                  <a16:creationId xmlns:a16="http://schemas.microsoft.com/office/drawing/2014/main" id="{90F29BFA-1BCA-82F5-38CE-7DAD149155A6}"/>
                </a:ext>
              </a:extLst>
            </p:cNvPr>
            <p:cNvSpPr/>
            <p:nvPr/>
          </p:nvSpPr>
          <p:spPr>
            <a:xfrm>
              <a:off x="6274178" y="6419850"/>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 name="Google Shape;18;p25">
              <a:extLst>
                <a:ext uri="{FF2B5EF4-FFF2-40B4-BE49-F238E27FC236}">
                  <a16:creationId xmlns:a16="http://schemas.microsoft.com/office/drawing/2014/main" id="{9CF2772B-D835-6BD9-7175-19C8544C7640}"/>
                </a:ext>
              </a:extLst>
            </p:cNvPr>
            <p:cNvPicPr preferRelativeResize="0"/>
            <p:nvPr/>
          </p:nvPicPr>
          <p:blipFill rotWithShape="1">
            <a:blip r:embed="rId18">
              <a:alphaModFix/>
            </a:blip>
            <a:srcRect/>
            <a:stretch/>
          </p:blipFill>
          <p:spPr>
            <a:xfrm>
              <a:off x="6218208" y="6388135"/>
              <a:ext cx="438912" cy="438912"/>
            </a:xfrm>
            <a:prstGeom prst="rect">
              <a:avLst/>
            </a:prstGeom>
            <a:noFill/>
            <a:ln>
              <a:noFill/>
            </a:ln>
          </p:spPr>
        </p:pic>
        <p:pic>
          <p:nvPicPr>
            <p:cNvPr id="11" name="Google Shape;19;p25">
              <a:extLst>
                <a:ext uri="{FF2B5EF4-FFF2-40B4-BE49-F238E27FC236}">
                  <a16:creationId xmlns:a16="http://schemas.microsoft.com/office/drawing/2014/main" id="{CE1D9CF4-E50D-7BE5-450A-25D457E77A03}"/>
                </a:ext>
              </a:extLst>
            </p:cNvPr>
            <p:cNvPicPr preferRelativeResize="0"/>
            <p:nvPr/>
          </p:nvPicPr>
          <p:blipFill rotWithShape="1">
            <a:blip r:embed="rId19">
              <a:alphaModFix/>
            </a:blip>
            <a:srcRect/>
            <a:stretch/>
          </p:blipFill>
          <p:spPr>
            <a:xfrm>
              <a:off x="6780564" y="6388135"/>
              <a:ext cx="438912" cy="438912"/>
            </a:xfrm>
            <a:prstGeom prst="rect">
              <a:avLst/>
            </a:prstGeom>
            <a:noFill/>
            <a:ln>
              <a:noFill/>
            </a:ln>
          </p:spPr>
        </p:pic>
        <p:pic>
          <p:nvPicPr>
            <p:cNvPr id="12" name="Google Shape;20;p25">
              <a:extLst>
                <a:ext uri="{FF2B5EF4-FFF2-40B4-BE49-F238E27FC236}">
                  <a16:creationId xmlns:a16="http://schemas.microsoft.com/office/drawing/2014/main" id="{F10CAD31-C71E-6931-5E5D-B5859BBB12D8}"/>
                </a:ext>
              </a:extLst>
            </p:cNvPr>
            <p:cNvPicPr preferRelativeResize="0"/>
            <p:nvPr/>
          </p:nvPicPr>
          <p:blipFill rotWithShape="1">
            <a:blip r:embed="rId20">
              <a:alphaModFix/>
            </a:blip>
            <a:srcRect/>
            <a:stretch/>
          </p:blipFill>
          <p:spPr>
            <a:xfrm>
              <a:off x="7314345" y="6388135"/>
              <a:ext cx="438912" cy="438912"/>
            </a:xfrm>
            <a:prstGeom prst="rect">
              <a:avLst/>
            </a:prstGeom>
            <a:noFill/>
            <a:ln>
              <a:noFill/>
            </a:ln>
          </p:spPr>
        </p:pic>
        <p:pic>
          <p:nvPicPr>
            <p:cNvPr id="13" name="Google Shape;21;p25">
              <a:extLst>
                <a:ext uri="{FF2B5EF4-FFF2-40B4-BE49-F238E27FC236}">
                  <a16:creationId xmlns:a16="http://schemas.microsoft.com/office/drawing/2014/main" id="{2EA9C715-9F29-23CB-F180-1F309395E6C5}"/>
                </a:ext>
              </a:extLst>
            </p:cNvPr>
            <p:cNvPicPr preferRelativeResize="0"/>
            <p:nvPr/>
          </p:nvPicPr>
          <p:blipFill rotWithShape="1">
            <a:blip r:embed="rId21">
              <a:alphaModFix/>
            </a:blip>
            <a:srcRect l="54857" t="50670" r="16315" b="29323"/>
            <a:stretch/>
          </p:blipFill>
          <p:spPr>
            <a:xfrm>
              <a:off x="7861628" y="6389638"/>
              <a:ext cx="1145822" cy="437409"/>
            </a:xfrm>
            <a:prstGeom prst="rect">
              <a:avLst/>
            </a:prstGeom>
            <a:noFill/>
            <a:ln>
              <a:noFill/>
            </a:ln>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6" r:id="rId13"/>
    <p:sldLayoutId id="2147483687" r:id="rId1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healthgeolab.net/HIS_GEO-ENABLING_COURSE/MODULE_5/EXERCISE_5_A_180624.zip"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6" name="Rectangle 25"/>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8" name="Rectangle 27"/>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29" name="Rectangle 28"/>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1" name="Rectangle 30"/>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2" name="Rectangle 31"/>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34" name="Rectangle 33"/>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0" name="Rectangle 39"/>
          <p:cNvSpPr/>
          <p:nvPr/>
        </p:nvSpPr>
        <p:spPr bwMode="auto">
          <a:xfrm>
            <a:off x="-3467496" y="3420917"/>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1" name="Rectangle 40"/>
          <p:cNvSpPr/>
          <p:nvPr/>
        </p:nvSpPr>
        <p:spPr bwMode="auto">
          <a:xfrm>
            <a:off x="-2654200" y="2546363"/>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6" name="TextBox 6"/>
          <p:cNvSpPr txBox="1">
            <a:spLocks noChangeArrowheads="1"/>
          </p:cNvSpPr>
          <p:nvPr/>
        </p:nvSpPr>
        <p:spPr bwMode="auto">
          <a:xfrm>
            <a:off x="2074069" y="3728923"/>
            <a:ext cx="804386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200" dirty="0">
                <a:latin typeface="+mn-lt"/>
                <a:ea typeface="Century Gothic" charset="0"/>
                <a:cs typeface="Century Gothic" charset="0"/>
              </a:rPr>
              <a:t>Exercise 5.A: Preparing the statistical data</a:t>
            </a:r>
            <a:r>
              <a:rPr lang="en-US" altLang="en-US" sz="1800" dirty="0">
                <a:latin typeface="+mn-lt"/>
                <a:ea typeface="Century Gothic" charset="0"/>
                <a:cs typeface="Century Gothic" charset="0"/>
              </a:rPr>
              <a:t> </a:t>
            </a:r>
            <a:r>
              <a:rPr lang="en-GB" sz="3200" dirty="0">
                <a:latin typeface="+mn-lt"/>
                <a:ea typeface="Century Gothic" charset="0"/>
                <a:cs typeface="Century Gothic" charset="0"/>
              </a:rPr>
              <a:t>for use in GIS software</a:t>
            </a:r>
            <a:endParaRPr lang="en-US" altLang="en-US" sz="3200" dirty="0">
              <a:latin typeface="+mn-lt"/>
              <a:ea typeface="Century Gothic" charset="0"/>
              <a:cs typeface="Century Gothic" charset="0"/>
            </a:endParaRPr>
          </a:p>
          <a:p>
            <a:pPr algn="ctr"/>
            <a:endParaRPr lang="en-US" altLang="en-US" sz="3200" dirty="0">
              <a:latin typeface="+mn-lt"/>
              <a:ea typeface="Century Gothic" charset="0"/>
              <a:cs typeface="Century Gothic"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2">
            <a:extLst>
              <a:ext uri="{FF2B5EF4-FFF2-40B4-BE49-F238E27FC236}">
                <a16:creationId xmlns:a16="http://schemas.microsoft.com/office/drawing/2014/main" id="{28AC9C77-1108-41D8-AF90-2DD360B9A260}"/>
              </a:ext>
            </a:extLst>
          </p:cNvPr>
          <p:cNvSpPr>
            <a:spLocks noChangeArrowheads="1"/>
          </p:cNvSpPr>
          <p:nvPr/>
        </p:nvSpPr>
        <p:spPr bwMode="auto">
          <a:xfrm>
            <a:off x="878472" y="1361664"/>
            <a:ext cx="88566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300"/>
              </a:spcAft>
              <a:buFont typeface="Arial" charset="0"/>
              <a:buAutoNum type="arabicPeriod"/>
              <a:defRPr/>
            </a:pPr>
            <a:r>
              <a:rPr lang="en-US" altLang="en-US" sz="2200" dirty="0">
                <a:latin typeface="+mn-lt"/>
                <a:cs typeface="+mn-cs"/>
              </a:rPr>
              <a:t>Open the </a:t>
            </a:r>
            <a:r>
              <a:rPr lang="pt-BR" altLang="en-US" sz="2200" b="1" dirty="0">
                <a:latin typeface="+mn-lt"/>
                <a:cs typeface="+mn-cs"/>
              </a:rPr>
              <a:t>Malaria_Cases_Report_DOH_310325</a:t>
            </a:r>
            <a:r>
              <a:rPr lang="en-US" altLang="en-US" sz="2200" b="1" dirty="0">
                <a:latin typeface="+mn-lt"/>
                <a:cs typeface="+mn-cs"/>
              </a:rPr>
              <a:t>.</a:t>
            </a:r>
            <a:r>
              <a:rPr lang="en-US" altLang="en-US" sz="2200" b="1" dirty="0" err="1">
                <a:latin typeface="+mn-lt"/>
                <a:cs typeface="+mn-cs"/>
              </a:rPr>
              <a:t>xls</a:t>
            </a:r>
            <a:r>
              <a:rPr lang="en-US" altLang="en-US" sz="2200" dirty="0">
                <a:latin typeface="+mn-lt"/>
                <a:cs typeface="+mn-cs"/>
              </a:rPr>
              <a:t>  file in Excel</a:t>
            </a:r>
          </a:p>
          <a:p>
            <a:pPr>
              <a:buFontTx/>
              <a:buAutoNum type="arabicPeriod"/>
            </a:pPr>
            <a:endParaRPr lang="en-US" altLang="en-US" sz="2200" dirty="0">
              <a:latin typeface="+mn-lt"/>
            </a:endParaRPr>
          </a:p>
        </p:txBody>
      </p:sp>
      <p:sp>
        <p:nvSpPr>
          <p:cNvPr id="5" name="Rectangle 12">
            <a:extLst>
              <a:ext uri="{FF2B5EF4-FFF2-40B4-BE49-F238E27FC236}">
                <a16:creationId xmlns:a16="http://schemas.microsoft.com/office/drawing/2014/main" id="{BA3CA1AC-A09A-45E8-9F1D-EABD5361608B}"/>
              </a:ext>
            </a:extLst>
          </p:cNvPr>
          <p:cNvSpPr>
            <a:spLocks noChangeArrowheads="1"/>
          </p:cNvSpPr>
          <p:nvPr/>
        </p:nvSpPr>
        <p:spPr bwMode="auto">
          <a:xfrm>
            <a:off x="887436" y="1812126"/>
            <a:ext cx="6767825"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300"/>
              </a:spcAft>
              <a:buFont typeface="+mj-lt"/>
              <a:buAutoNum type="arabicPeriod" startAt="2"/>
              <a:defRPr/>
            </a:pPr>
            <a:r>
              <a:rPr lang="en-US" altLang="en-US" sz="2200" dirty="0">
                <a:latin typeface="+mn-lt"/>
                <a:cs typeface="+mn-cs"/>
              </a:rPr>
              <a:t>Use the Pivot Table function to generate a new table that would contain the health facility unique identifier and the total number of cases by health facility</a:t>
            </a:r>
          </a:p>
        </p:txBody>
      </p:sp>
      <p:pic>
        <p:nvPicPr>
          <p:cNvPr id="6" name="Picture 5">
            <a:extLst>
              <a:ext uri="{FF2B5EF4-FFF2-40B4-BE49-F238E27FC236}">
                <a16:creationId xmlns:a16="http://schemas.microsoft.com/office/drawing/2014/main" id="{335C2F90-34DF-499D-8D8C-B98D5A9CCA51}"/>
              </a:ext>
            </a:extLst>
          </p:cNvPr>
          <p:cNvPicPr>
            <a:picLocks noChangeAspect="1"/>
          </p:cNvPicPr>
          <p:nvPr/>
        </p:nvPicPr>
        <p:blipFill rotWithShape="1">
          <a:blip r:embed="rId3"/>
          <a:srcRect l="48647" t="36903" r="38432" b="21755"/>
          <a:stretch/>
        </p:blipFill>
        <p:spPr>
          <a:xfrm>
            <a:off x="8054253" y="1849604"/>
            <a:ext cx="1316542" cy="2153488"/>
          </a:xfrm>
          <a:prstGeom prst="rect">
            <a:avLst/>
          </a:prstGeom>
          <a:effectLst>
            <a:outerShdw blurRad="50800" dist="38100" dir="2700000" sx="102000" sy="102000" algn="tl" rotWithShape="0">
              <a:prstClr val="black">
                <a:alpha val="40000"/>
              </a:prstClr>
            </a:outerShdw>
          </a:effectLst>
        </p:spPr>
      </p:pic>
      <p:sp>
        <p:nvSpPr>
          <p:cNvPr id="7" name="Rectangle 12">
            <a:extLst>
              <a:ext uri="{FF2B5EF4-FFF2-40B4-BE49-F238E27FC236}">
                <a16:creationId xmlns:a16="http://schemas.microsoft.com/office/drawing/2014/main" id="{80DD72F2-F898-4AE4-829A-0BAB510BDFED}"/>
              </a:ext>
            </a:extLst>
          </p:cNvPr>
          <p:cNvSpPr>
            <a:spLocks noChangeArrowheads="1"/>
          </p:cNvSpPr>
          <p:nvPr/>
        </p:nvSpPr>
        <p:spPr bwMode="auto">
          <a:xfrm>
            <a:off x="892721" y="2742803"/>
            <a:ext cx="67678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3"/>
            </a:pPr>
            <a:r>
              <a:rPr lang="en-US" altLang="en-US" sz="2200" dirty="0"/>
              <a:t>Make sure that your Pivot Table contains all the cases from the cases report</a:t>
            </a:r>
          </a:p>
        </p:txBody>
      </p:sp>
      <p:sp>
        <p:nvSpPr>
          <p:cNvPr id="8" name="Rectangle 12">
            <a:extLst>
              <a:ext uri="{FF2B5EF4-FFF2-40B4-BE49-F238E27FC236}">
                <a16:creationId xmlns:a16="http://schemas.microsoft.com/office/drawing/2014/main" id="{2BE89D9D-9C89-4C45-A8A1-B677918824E3}"/>
              </a:ext>
            </a:extLst>
          </p:cNvPr>
          <p:cNvSpPr>
            <a:spLocks noChangeArrowheads="1"/>
          </p:cNvSpPr>
          <p:nvPr/>
        </p:nvSpPr>
        <p:spPr bwMode="auto">
          <a:xfrm>
            <a:off x="892721" y="3501235"/>
            <a:ext cx="72651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4"/>
            </a:pPr>
            <a:r>
              <a:rPr lang="en-US" altLang="en-US" sz="2200" dirty="0">
                <a:latin typeface="+mn-lt"/>
              </a:rPr>
              <a:t>Add the health facility names to your table and adjust the headers to be appropriate for import into a GIS software.</a:t>
            </a:r>
          </a:p>
        </p:txBody>
      </p:sp>
      <p:sp>
        <p:nvSpPr>
          <p:cNvPr id="9" name="Rectangle 8">
            <a:extLst>
              <a:ext uri="{FF2B5EF4-FFF2-40B4-BE49-F238E27FC236}">
                <a16:creationId xmlns:a16="http://schemas.microsoft.com/office/drawing/2014/main" id="{7FFAC063-A60C-412E-A5FF-4E701C22E859}"/>
              </a:ext>
            </a:extLst>
          </p:cNvPr>
          <p:cNvSpPr>
            <a:spLocks noChangeArrowheads="1"/>
          </p:cNvSpPr>
          <p:nvPr/>
        </p:nvSpPr>
        <p:spPr bwMode="auto">
          <a:xfrm>
            <a:off x="894977" y="5058747"/>
            <a:ext cx="89823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6"/>
            </a:pPr>
            <a:r>
              <a:rPr lang="en-US" altLang="en-US" sz="2200" dirty="0">
                <a:latin typeface="+mn-lt"/>
              </a:rPr>
              <a:t>Save the resulting table as </a:t>
            </a:r>
            <a:r>
              <a:rPr lang="en-US" altLang="en-US" sz="2200" i="1" dirty="0">
                <a:latin typeface="+mn-lt"/>
              </a:rPr>
              <a:t>Tot_Cases_HF_010425.xls</a:t>
            </a:r>
          </a:p>
        </p:txBody>
      </p:sp>
      <p:pic>
        <p:nvPicPr>
          <p:cNvPr id="10" name="Picture 9">
            <a:extLst>
              <a:ext uri="{FF2B5EF4-FFF2-40B4-BE49-F238E27FC236}">
                <a16:creationId xmlns:a16="http://schemas.microsoft.com/office/drawing/2014/main" id="{2E376056-B09B-4DAD-8CF7-FC0936A3E1A9}"/>
              </a:ext>
            </a:extLst>
          </p:cNvPr>
          <p:cNvPicPr>
            <a:picLocks noChangeAspect="1"/>
          </p:cNvPicPr>
          <p:nvPr/>
        </p:nvPicPr>
        <p:blipFill rotWithShape="1">
          <a:blip r:embed="rId4"/>
          <a:srcRect l="58097" t="31304" r="28346" b="26828"/>
          <a:stretch/>
        </p:blipFill>
        <p:spPr>
          <a:xfrm>
            <a:off x="8884730" y="2310131"/>
            <a:ext cx="1476910" cy="2565594"/>
          </a:xfrm>
          <a:prstGeom prst="rect">
            <a:avLst/>
          </a:prstGeom>
          <a:effectLst>
            <a:outerShdw blurRad="50800" dist="38100" dir="2700000" sx="102000" sy="102000" algn="tl" rotWithShape="0">
              <a:prstClr val="black">
                <a:alpha val="40000"/>
              </a:prstClr>
            </a:outerShdw>
          </a:effectLst>
        </p:spPr>
      </p:pic>
      <p:pic>
        <p:nvPicPr>
          <p:cNvPr id="11" name="Picture 10">
            <a:extLst>
              <a:ext uri="{FF2B5EF4-FFF2-40B4-BE49-F238E27FC236}">
                <a16:creationId xmlns:a16="http://schemas.microsoft.com/office/drawing/2014/main" id="{0DC07025-A1B9-4C17-8536-DCE907EB8C79}"/>
              </a:ext>
            </a:extLst>
          </p:cNvPr>
          <p:cNvPicPr>
            <a:picLocks noChangeAspect="1"/>
          </p:cNvPicPr>
          <p:nvPr/>
        </p:nvPicPr>
        <p:blipFill rotWithShape="1">
          <a:blip r:embed="rId5"/>
          <a:srcRect l="9838" t="31598" r="69687" b="14249"/>
          <a:stretch/>
        </p:blipFill>
        <p:spPr>
          <a:xfrm>
            <a:off x="9859432" y="2851990"/>
            <a:ext cx="1872208" cy="2785378"/>
          </a:xfrm>
          <a:prstGeom prst="rect">
            <a:avLst/>
          </a:prstGeom>
        </p:spPr>
      </p:pic>
      <p:sp>
        <p:nvSpPr>
          <p:cNvPr id="12" name="Rectangle 12">
            <a:extLst>
              <a:ext uri="{FF2B5EF4-FFF2-40B4-BE49-F238E27FC236}">
                <a16:creationId xmlns:a16="http://schemas.microsoft.com/office/drawing/2014/main" id="{5D164B62-A46A-457C-BC92-09F47F7A9C0C}"/>
              </a:ext>
            </a:extLst>
          </p:cNvPr>
          <p:cNvSpPr>
            <a:spLocks noChangeArrowheads="1"/>
          </p:cNvSpPr>
          <p:nvPr/>
        </p:nvSpPr>
        <p:spPr bwMode="auto">
          <a:xfrm>
            <a:off x="898027" y="4285890"/>
            <a:ext cx="737639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5"/>
            </a:pPr>
            <a:r>
              <a:rPr lang="en-US" altLang="en-US" sz="2200" dirty="0"/>
              <a:t>Check that all the health facilities in your new table are in the master list and rename the worksheet </a:t>
            </a:r>
            <a:r>
              <a:rPr lang="fr-CH" altLang="en-US" sz="2200" dirty="0"/>
              <a:t>«</a:t>
            </a:r>
            <a:r>
              <a:rPr lang="en-US" altLang="en-US" sz="2200" dirty="0" err="1"/>
              <a:t>Tot_Cases_HF</a:t>
            </a:r>
            <a:r>
              <a:rPr lang="fr-CH" altLang="en-US" sz="2200" dirty="0"/>
              <a:t>»</a:t>
            </a:r>
            <a:endParaRPr lang="en-US" altLang="en-US" sz="2200" dirty="0"/>
          </a:p>
        </p:txBody>
      </p:sp>
      <p:sp>
        <p:nvSpPr>
          <p:cNvPr id="14" name="Title 1">
            <a:extLst>
              <a:ext uri="{FF2B5EF4-FFF2-40B4-BE49-F238E27FC236}">
                <a16:creationId xmlns:a16="http://schemas.microsoft.com/office/drawing/2014/main" id="{65FD6BBA-E725-8F57-B87F-B238A1A4EC8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5.A – Part 2</a:t>
            </a:r>
            <a:endParaRPr lang="en-PH" altLang="en-US" dirty="0"/>
          </a:p>
        </p:txBody>
      </p:sp>
      <p:sp>
        <p:nvSpPr>
          <p:cNvPr id="2" name="Rectangle 1">
            <a:extLst>
              <a:ext uri="{FF2B5EF4-FFF2-40B4-BE49-F238E27FC236}">
                <a16:creationId xmlns:a16="http://schemas.microsoft.com/office/drawing/2014/main" id="{7EEE99FA-16B1-BDE0-0EAC-F4AE425677F9}"/>
              </a:ext>
            </a:extLst>
          </p:cNvPr>
          <p:cNvSpPr>
            <a:spLocks noChangeArrowheads="1"/>
          </p:cNvSpPr>
          <p:nvPr/>
        </p:nvSpPr>
        <p:spPr bwMode="auto">
          <a:xfrm>
            <a:off x="903938" y="5644914"/>
            <a:ext cx="1056192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97200" indent="0">
              <a:spcAft>
                <a:spcPts val="600"/>
              </a:spcAft>
            </a:pPr>
            <a:r>
              <a:rPr lang="en-US" altLang="en-US" sz="2000" dirty="0">
                <a:solidFill>
                  <a:srgbClr val="FF0000"/>
                </a:solidFill>
                <a:latin typeface="+mn-lt"/>
              </a:rPr>
              <a:t>WARNING: </a:t>
            </a:r>
            <a:r>
              <a:rPr lang="en-US" altLang="en-US" sz="2000" dirty="0">
                <a:latin typeface="+mn-lt"/>
              </a:rPr>
              <a:t>If using ArcMap in the succeeding exercises, make sure to save the resulting table as </a:t>
            </a:r>
            <a:r>
              <a:rPr lang="en-US" altLang="en-US" sz="2000" b="1" dirty="0">
                <a:latin typeface="+mn-lt"/>
              </a:rPr>
              <a:t>.XLS</a:t>
            </a:r>
            <a:r>
              <a:rPr lang="en-US" altLang="en-US" sz="2000" dirty="0">
                <a:latin typeface="+mn-lt"/>
              </a:rPr>
              <a:t> (Excel 97-2003 Workbook) and </a:t>
            </a:r>
            <a:r>
              <a:rPr lang="en-US" altLang="en-US" sz="2000" u="sng" dirty="0">
                <a:latin typeface="+mn-lt"/>
              </a:rPr>
              <a:t>not as .XLSX</a:t>
            </a:r>
            <a:r>
              <a:rPr lang="en-US" altLang="en-US" sz="2000" dirty="0">
                <a:latin typeface="+mn-lt"/>
              </a:rPr>
              <a:t>. Otherwise, the table will not load on ArcMap.</a:t>
            </a:r>
            <a:endParaRPr lang="en-US" altLang="en-US" sz="2000" b="1" i="1" dirty="0">
              <a:latin typeface="+mn-lt"/>
            </a:endParaRPr>
          </a:p>
        </p:txBody>
      </p:sp>
      <p:sp>
        <p:nvSpPr>
          <p:cNvPr id="13" name="Rectangle 3">
            <a:extLst>
              <a:ext uri="{FF2B5EF4-FFF2-40B4-BE49-F238E27FC236}">
                <a16:creationId xmlns:a16="http://schemas.microsoft.com/office/drawing/2014/main" id="{8F939D70-3015-5780-DD1E-463DFFDC258A}"/>
              </a:ext>
            </a:extLst>
          </p:cNvPr>
          <p:cNvSpPr>
            <a:spLocks noChangeArrowheads="1"/>
          </p:cNvSpPr>
          <p:nvPr/>
        </p:nvSpPr>
        <p:spPr bwMode="auto">
          <a:xfrm>
            <a:off x="706186" y="782197"/>
            <a:ext cx="8412163" cy="430887"/>
          </a:xfrm>
          <a:prstGeom prst="rect">
            <a:avLst/>
          </a:prstGeom>
          <a:noFill/>
          <a:ln w="9525">
            <a:noFill/>
            <a:miter lim="800000"/>
            <a:headEnd/>
            <a:tailEnd/>
          </a:ln>
        </p:spPr>
        <p:txBody>
          <a:bodyPr>
            <a:spAutoFit/>
          </a:bodyPr>
          <a:lstStyle/>
          <a:p>
            <a:r>
              <a:rPr lang="en-GB" altLang="en-US" sz="2200" b="1" u="sng" dirty="0"/>
              <a:t>Create the malaria cases reports file by health facility</a:t>
            </a:r>
          </a:p>
        </p:txBody>
      </p:sp>
    </p:spTree>
    <p:extLst>
      <p:ext uri="{BB962C8B-B14F-4D97-AF65-F5344CB8AC3E}">
        <p14:creationId xmlns:p14="http://schemas.microsoft.com/office/powerpoint/2010/main" val="3429860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2">
            <a:extLst>
              <a:ext uri="{FF2B5EF4-FFF2-40B4-BE49-F238E27FC236}">
                <a16:creationId xmlns:a16="http://schemas.microsoft.com/office/drawing/2014/main" id="{9915EC18-9730-4890-B417-3D7F5E98343B}"/>
              </a:ext>
            </a:extLst>
          </p:cNvPr>
          <p:cNvSpPr>
            <a:spLocks noChangeArrowheads="1"/>
          </p:cNvSpPr>
          <p:nvPr/>
        </p:nvSpPr>
        <p:spPr bwMode="auto">
          <a:xfrm>
            <a:off x="612183" y="869353"/>
            <a:ext cx="10967633" cy="20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Re-organizing statistical data that are not properly organized in the first place might be very time consuming and prone to errors</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Having a data catalog and metadata ensures that you understand the data and that it is appropriate for your needs</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The use of a master list as the reference for data collection and sharing (unique identifier, name,…) facilitates data consistency, reduce data cleaning, and errors</a:t>
            </a:r>
          </a:p>
        </p:txBody>
      </p:sp>
      <p:sp>
        <p:nvSpPr>
          <p:cNvPr id="4" name="AutoShape 32">
            <a:extLst>
              <a:ext uri="{FF2B5EF4-FFF2-40B4-BE49-F238E27FC236}">
                <a16:creationId xmlns:a16="http://schemas.microsoft.com/office/drawing/2014/main" id="{693D837A-4E0F-4423-BB7D-58A3766F99B9}"/>
              </a:ext>
            </a:extLst>
          </p:cNvPr>
          <p:cNvSpPr>
            <a:spLocks noChangeArrowheads="1"/>
          </p:cNvSpPr>
          <p:nvPr/>
        </p:nvSpPr>
        <p:spPr bwMode="auto">
          <a:xfrm>
            <a:off x="1092200" y="3101917"/>
            <a:ext cx="504825" cy="427037"/>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5" name="Rectangle 3">
            <a:extLst>
              <a:ext uri="{FF2B5EF4-FFF2-40B4-BE49-F238E27FC236}">
                <a16:creationId xmlns:a16="http://schemas.microsoft.com/office/drawing/2014/main" id="{FA0D97E8-2D8C-4CA0-9245-72E9FB592298}"/>
              </a:ext>
            </a:extLst>
          </p:cNvPr>
          <p:cNvSpPr>
            <a:spLocks noChangeArrowheads="1"/>
          </p:cNvSpPr>
          <p:nvPr/>
        </p:nvSpPr>
        <p:spPr bwMode="auto">
          <a:xfrm>
            <a:off x="1794652" y="3168042"/>
            <a:ext cx="9456054" cy="1152129"/>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Good geospatial data management practice is key to a powerful use of GIS and other geospatial technologies, and therefore thematic mapping.</a:t>
            </a:r>
          </a:p>
          <a:p>
            <a:pPr marL="347663" indent="-347663">
              <a:lnSpc>
                <a:spcPct val="90000"/>
              </a:lnSpc>
              <a:spcBef>
                <a:spcPct val="20000"/>
              </a:spcBef>
              <a:buFont typeface="Arial" pitchFamily="34" charset="0"/>
              <a:buChar char="•"/>
              <a:defRPr/>
            </a:pPr>
            <a:endParaRPr lang="en-US" altLang="zh-CN" sz="2200" dirty="0">
              <a:cs typeface="Arial" charset="0"/>
            </a:endParaRPr>
          </a:p>
        </p:txBody>
      </p:sp>
      <p:sp>
        <p:nvSpPr>
          <p:cNvPr id="7" name="Title 1">
            <a:extLst>
              <a:ext uri="{FF2B5EF4-FFF2-40B4-BE49-F238E27FC236}">
                <a16:creationId xmlns:a16="http://schemas.microsoft.com/office/drawing/2014/main" id="{DB2ACFF5-AC07-5086-C6D1-4C4812C485BB}"/>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5.A – Conclusion</a:t>
            </a:r>
            <a:endParaRPr lang="en-PH" altLang="en-US" dirty="0"/>
          </a:p>
        </p:txBody>
      </p:sp>
    </p:spTree>
    <p:extLst>
      <p:ext uri="{BB962C8B-B14F-4D97-AF65-F5344CB8AC3E}">
        <p14:creationId xmlns:p14="http://schemas.microsoft.com/office/powerpoint/2010/main" val="302017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26498" y="789027"/>
            <a:ext cx="10963900" cy="1730437"/>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Aft>
                <a:spcPts val="600"/>
              </a:spcAft>
              <a:buNone/>
              <a:defRPr/>
            </a:pPr>
            <a:r>
              <a:rPr lang="en-PH" altLang="zh-CN" dirty="0"/>
              <a:t>The objectives of this exercise are to teach participants how to:</a:t>
            </a:r>
          </a:p>
          <a:p>
            <a:pPr marL="457200" indent="-277813" eaLnBrk="1" hangingPunct="1">
              <a:spcAft>
                <a:spcPts val="600"/>
              </a:spcAft>
              <a:buFont typeface="Arial" panose="020B0604020202020204" pitchFamily="34" charset="0"/>
              <a:buChar char="•"/>
              <a:defRPr/>
            </a:pPr>
            <a:r>
              <a:rPr lang="en-PH" altLang="zh-CN" dirty="0"/>
              <a:t>Apply the lessons learned from Session 5.2 </a:t>
            </a:r>
            <a:endParaRPr lang="en-PH" altLang="en-US" dirty="0"/>
          </a:p>
          <a:p>
            <a:pPr marL="457200" indent="-277813" eaLnBrk="1" hangingPunct="1">
              <a:spcAft>
                <a:spcPts val="600"/>
              </a:spcAft>
              <a:buFont typeface="Arial" panose="020B0604020202020204" pitchFamily="34" charset="0"/>
              <a:buChar char="•"/>
              <a:defRPr/>
            </a:pPr>
            <a:r>
              <a:rPr lang="en-PH" altLang="zh-CN" dirty="0"/>
              <a:t>Prepare statistical data for use in GIS software</a:t>
            </a:r>
          </a:p>
        </p:txBody>
      </p:sp>
      <p:sp>
        <p:nvSpPr>
          <p:cNvPr id="2" name="Title 1">
            <a:extLst>
              <a:ext uri="{FF2B5EF4-FFF2-40B4-BE49-F238E27FC236}">
                <a16:creationId xmlns:a16="http://schemas.microsoft.com/office/drawing/2014/main" id="{BD82CD18-D739-820D-250E-A2869F03EA25}"/>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Objectives</a:t>
            </a:r>
            <a:endParaRPr lang="en-US" altLang="en-US" dirty="0"/>
          </a:p>
        </p:txBody>
      </p:sp>
      <p:sp>
        <p:nvSpPr>
          <p:cNvPr id="3" name="Content Placeholder 2"/>
          <p:cNvSpPr txBox="1">
            <a:spLocks/>
          </p:cNvSpPr>
          <p:nvPr/>
        </p:nvSpPr>
        <p:spPr>
          <a:xfrm>
            <a:off x="527960" y="3742537"/>
            <a:ext cx="11148103" cy="1451387"/>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14000"/>
              </a:lnSpc>
              <a:spcAft>
                <a:spcPts val="1200"/>
              </a:spcAft>
              <a:buNone/>
              <a:defRPr/>
            </a:pPr>
            <a:r>
              <a:rPr lang="en-PH" altLang="zh-CN" dirty="0"/>
              <a:t>The data used in this exercise are fictitious and created only to facilitate the exercises in this course. The different geospatial objects are not related to any real location or infrastructure in the real world. </a:t>
            </a:r>
            <a:endParaRPr lang="en-PH" altLang="en-US" dirty="0"/>
          </a:p>
        </p:txBody>
      </p:sp>
      <p:sp>
        <p:nvSpPr>
          <p:cNvPr id="4" name="Title 1">
            <a:extLst>
              <a:ext uri="{FF2B5EF4-FFF2-40B4-BE49-F238E27FC236}">
                <a16:creationId xmlns:a16="http://schemas.microsoft.com/office/drawing/2014/main" id="{CD3E128A-5441-2A61-59A1-5BAC0184A511}"/>
              </a:ext>
            </a:extLst>
          </p:cNvPr>
          <p:cNvSpPr txBox="1">
            <a:spLocks/>
          </p:cNvSpPr>
          <p:nvPr/>
        </p:nvSpPr>
        <p:spPr bwMode="auto">
          <a:xfrm>
            <a:off x="10160" y="2970981"/>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PH" sz="3200" b="1" dirty="0">
                <a:solidFill>
                  <a:srgbClr val="002147"/>
                </a:solidFill>
                <a:latin typeface="+mn-lt"/>
              </a:rPr>
              <a:t>Exercise Data</a:t>
            </a:r>
            <a:endParaRPr lang="en-US" altLang="en-US" dirty="0"/>
          </a:p>
        </p:txBody>
      </p:sp>
    </p:spTree>
    <p:extLst>
      <p:ext uri="{BB962C8B-B14F-4D97-AF65-F5344CB8AC3E}">
        <p14:creationId xmlns:p14="http://schemas.microsoft.com/office/powerpoint/2010/main" val="1466530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21478" y="785029"/>
            <a:ext cx="11154586" cy="2892891"/>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360000">
              <a:spcBef>
                <a:spcPts val="0"/>
              </a:spcBef>
              <a:spcAft>
                <a:spcPts val="600"/>
              </a:spcAft>
            </a:pPr>
            <a:r>
              <a:rPr lang="en-PH" sz="2200" dirty="0"/>
              <a:t>We are in April 2025. A Malaria epidemic is ongoing in the Province of Tolkien and 315 positive cases have already been identified since January 1st, 2025.</a:t>
            </a:r>
          </a:p>
          <a:p>
            <a:pPr marL="457200" indent="-360000">
              <a:spcBef>
                <a:spcPts val="0"/>
              </a:spcBef>
              <a:spcAft>
                <a:spcPts val="600"/>
              </a:spcAft>
            </a:pPr>
            <a:r>
              <a:rPr lang="en-PH" sz="2200" dirty="0"/>
              <a:t>The Department of Health through the Provincial Health Office will be conducting further malaria control and elimination activities.</a:t>
            </a:r>
          </a:p>
          <a:p>
            <a:pPr marL="457200" indent="-360000">
              <a:spcBef>
                <a:spcPts val="0"/>
              </a:spcBef>
              <a:spcAft>
                <a:spcPts val="600"/>
              </a:spcAft>
            </a:pPr>
            <a:r>
              <a:rPr lang="en-PH" sz="2200" dirty="0"/>
              <a:t>As the Data Manager/GIS Officer of the Provincial Health Office, you were tasked to create a map that will show the number of malaria cases for the past 3 months:</a:t>
            </a:r>
          </a:p>
          <a:p>
            <a:pPr marL="828000" lvl="1" indent="-360000">
              <a:spcBef>
                <a:spcPts val="0"/>
              </a:spcBef>
              <a:spcAft>
                <a:spcPts val="600"/>
              </a:spcAft>
            </a:pPr>
            <a:r>
              <a:rPr lang="en-PH" altLang="en-US" sz="2200" dirty="0"/>
              <a:t>By place of reporting at</a:t>
            </a:r>
            <a:r>
              <a:rPr lang="en-GB" altLang="en-US" sz="2200" dirty="0"/>
              <a:t> the health facility level</a:t>
            </a:r>
          </a:p>
          <a:p>
            <a:pPr marL="828000" lvl="1" indent="-360000">
              <a:spcBef>
                <a:spcPts val="0"/>
              </a:spcBef>
              <a:spcAft>
                <a:spcPts val="600"/>
              </a:spcAft>
            </a:pPr>
            <a:r>
              <a:rPr lang="en-PH" altLang="en-US" sz="2200" dirty="0"/>
              <a:t>By place of reporting aggregated</a:t>
            </a:r>
            <a:r>
              <a:rPr lang="en-GB" altLang="en-US" sz="2200" dirty="0"/>
              <a:t> by Barangay</a:t>
            </a:r>
          </a:p>
        </p:txBody>
      </p:sp>
      <p:sp>
        <p:nvSpPr>
          <p:cNvPr id="5" name="Title 1">
            <a:extLst>
              <a:ext uri="{FF2B5EF4-FFF2-40B4-BE49-F238E27FC236}">
                <a16:creationId xmlns:a16="http://schemas.microsoft.com/office/drawing/2014/main" id="{546C9505-5F0C-0107-7DB8-8F1572906F43}"/>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US" dirty="0"/>
              <a:t>What’s the story?</a:t>
            </a:r>
            <a:endParaRPr lang="en-PH" altLang="en-US" dirty="0"/>
          </a:p>
        </p:txBody>
      </p:sp>
      <p:sp>
        <p:nvSpPr>
          <p:cNvPr id="9" name="Rectangle 12"/>
          <p:cNvSpPr>
            <a:spLocks noChangeArrowheads="1"/>
          </p:cNvSpPr>
          <p:nvPr/>
        </p:nvSpPr>
        <p:spPr bwMode="auto">
          <a:xfrm>
            <a:off x="2130984" y="3677920"/>
            <a:ext cx="11168455" cy="268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360000">
              <a:lnSpc>
                <a:spcPct val="90000"/>
              </a:lnSpc>
              <a:spcAft>
                <a:spcPts val="600"/>
              </a:spcAft>
              <a:buFont typeface="Arial" charset="0"/>
              <a:buChar char="•"/>
            </a:pPr>
            <a:r>
              <a:rPr lang="en-GB" altLang="en-US" sz="2200" u="sng" dirty="0"/>
              <a:t>Purpose:</a:t>
            </a:r>
            <a:r>
              <a:rPr lang="en-GB" altLang="en-US" sz="2200" dirty="0"/>
              <a:t> Assist on-going malaria control and elimination activities</a:t>
            </a:r>
          </a:p>
          <a:p>
            <a:pPr marL="457200" indent="-360000">
              <a:lnSpc>
                <a:spcPct val="90000"/>
              </a:lnSpc>
              <a:spcAft>
                <a:spcPts val="600"/>
              </a:spcAft>
              <a:buFont typeface="Arial" charset="0"/>
              <a:buChar char="•"/>
            </a:pPr>
            <a:r>
              <a:rPr lang="en-GB" altLang="en-US" sz="2200" u="sng" dirty="0"/>
              <a:t>Audience:</a:t>
            </a:r>
            <a:r>
              <a:rPr lang="en-GB" altLang="en-US" sz="2200" dirty="0"/>
              <a:t> Province-level Malaria Surveillance Officer</a:t>
            </a:r>
          </a:p>
          <a:p>
            <a:pPr marL="457200" indent="-360000">
              <a:lnSpc>
                <a:spcPct val="90000"/>
              </a:lnSpc>
              <a:spcAft>
                <a:spcPts val="600"/>
              </a:spcAft>
              <a:buFont typeface="Arial" charset="0"/>
              <a:buChar char="•"/>
            </a:pPr>
            <a:r>
              <a:rPr lang="en-GB" altLang="en-US" sz="2200" u="sng" dirty="0"/>
              <a:t>Content:</a:t>
            </a:r>
          </a:p>
          <a:p>
            <a:pPr marL="828000" lvl="1" indent="-360000">
              <a:lnSpc>
                <a:spcPct val="90000"/>
              </a:lnSpc>
              <a:spcAft>
                <a:spcPts val="600"/>
              </a:spcAft>
              <a:buFont typeface="Arial" charset="0"/>
              <a:buChar char="•"/>
            </a:pPr>
            <a:r>
              <a:rPr lang="en-GB" altLang="en-US" sz="2200" dirty="0"/>
              <a:t>Number of malaria cases:</a:t>
            </a:r>
          </a:p>
          <a:p>
            <a:pPr marL="1188000" lvl="2" indent="-360000">
              <a:lnSpc>
                <a:spcPct val="90000"/>
              </a:lnSpc>
              <a:spcAft>
                <a:spcPts val="600"/>
              </a:spcAft>
              <a:buFont typeface="Courier New" panose="02070309020205020404" pitchFamily="49" charset="0"/>
              <a:buChar char="o"/>
            </a:pPr>
            <a:r>
              <a:rPr lang="en-PH" altLang="en-US" sz="2200" dirty="0"/>
              <a:t>By place of reporting at</a:t>
            </a:r>
            <a:r>
              <a:rPr lang="en-GB" altLang="en-US" sz="2200" dirty="0"/>
              <a:t> the health facility level</a:t>
            </a:r>
          </a:p>
          <a:p>
            <a:pPr marL="1188000" lvl="2" indent="-360000">
              <a:lnSpc>
                <a:spcPct val="90000"/>
              </a:lnSpc>
              <a:spcAft>
                <a:spcPts val="600"/>
              </a:spcAft>
              <a:buFont typeface="Courier New" panose="02070309020205020404" pitchFamily="49" charset="0"/>
              <a:buChar char="o"/>
            </a:pPr>
            <a:r>
              <a:rPr lang="en-PH" altLang="en-US" sz="2200" dirty="0"/>
              <a:t>By place of reporting aggregated</a:t>
            </a:r>
            <a:r>
              <a:rPr lang="en-GB" altLang="en-US" sz="2200" dirty="0"/>
              <a:t> by Barangay</a:t>
            </a:r>
          </a:p>
          <a:p>
            <a:pPr marL="457200" indent="-360000">
              <a:lnSpc>
                <a:spcPct val="90000"/>
              </a:lnSpc>
              <a:spcAft>
                <a:spcPts val="600"/>
              </a:spcAft>
              <a:buFont typeface="Arial" charset="0"/>
              <a:buChar char="•"/>
            </a:pPr>
            <a:r>
              <a:rPr lang="en-GB" altLang="en-US" sz="2200" u="sng" dirty="0"/>
              <a:t>Medium:</a:t>
            </a:r>
            <a:r>
              <a:rPr lang="en-GB" altLang="en-US" sz="2200" dirty="0"/>
              <a:t> A4 size map stored as PDF</a:t>
            </a:r>
            <a:endParaRPr lang="en-US" altLang="en-US" sz="2200" dirty="0"/>
          </a:p>
        </p:txBody>
      </p:sp>
      <p:sp>
        <p:nvSpPr>
          <p:cNvPr id="2" name="AutoShape 32">
            <a:extLst>
              <a:ext uri="{FF2B5EF4-FFF2-40B4-BE49-F238E27FC236}">
                <a16:creationId xmlns:a16="http://schemas.microsoft.com/office/drawing/2014/main" id="{81D8DBA3-2527-3928-5EA1-F9866C9FC460}"/>
              </a:ext>
            </a:extLst>
          </p:cNvPr>
          <p:cNvSpPr>
            <a:spLocks noChangeArrowheads="1"/>
          </p:cNvSpPr>
          <p:nvPr/>
        </p:nvSpPr>
        <p:spPr bwMode="auto">
          <a:xfrm>
            <a:off x="2056188" y="3726560"/>
            <a:ext cx="436087" cy="277076"/>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3" name="AutoShape 32">
            <a:extLst>
              <a:ext uri="{FF2B5EF4-FFF2-40B4-BE49-F238E27FC236}">
                <a16:creationId xmlns:a16="http://schemas.microsoft.com/office/drawing/2014/main" id="{9C9ADBC1-CC91-BFDB-A2BD-828A127A6703}"/>
              </a:ext>
            </a:extLst>
          </p:cNvPr>
          <p:cNvSpPr>
            <a:spLocks noChangeArrowheads="1"/>
          </p:cNvSpPr>
          <p:nvPr/>
        </p:nvSpPr>
        <p:spPr bwMode="auto">
          <a:xfrm>
            <a:off x="2056187" y="4103776"/>
            <a:ext cx="436087" cy="277076"/>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6" name="AutoShape 32">
            <a:extLst>
              <a:ext uri="{FF2B5EF4-FFF2-40B4-BE49-F238E27FC236}">
                <a16:creationId xmlns:a16="http://schemas.microsoft.com/office/drawing/2014/main" id="{6237AF1F-9B16-80E3-49DA-6B3ECF5AC023}"/>
              </a:ext>
            </a:extLst>
          </p:cNvPr>
          <p:cNvSpPr>
            <a:spLocks noChangeArrowheads="1"/>
          </p:cNvSpPr>
          <p:nvPr/>
        </p:nvSpPr>
        <p:spPr bwMode="auto">
          <a:xfrm>
            <a:off x="2056187" y="4490720"/>
            <a:ext cx="436087" cy="277076"/>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7" name="AutoShape 32">
            <a:extLst>
              <a:ext uri="{FF2B5EF4-FFF2-40B4-BE49-F238E27FC236}">
                <a16:creationId xmlns:a16="http://schemas.microsoft.com/office/drawing/2014/main" id="{A568A98A-CD7C-D729-712F-A861A49EA711}"/>
              </a:ext>
            </a:extLst>
          </p:cNvPr>
          <p:cNvSpPr>
            <a:spLocks noChangeArrowheads="1"/>
          </p:cNvSpPr>
          <p:nvPr/>
        </p:nvSpPr>
        <p:spPr bwMode="auto">
          <a:xfrm>
            <a:off x="2056187" y="6013857"/>
            <a:ext cx="436087" cy="277076"/>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Tree>
    <p:extLst>
      <p:ext uri="{BB962C8B-B14F-4D97-AF65-F5344CB8AC3E}">
        <p14:creationId xmlns:p14="http://schemas.microsoft.com/office/powerpoint/2010/main" val="381811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2">
            <a:extLst>
              <a:ext uri="{FF2B5EF4-FFF2-40B4-BE49-F238E27FC236}">
                <a16:creationId xmlns:a16="http://schemas.microsoft.com/office/drawing/2014/main" id="{747944FC-882F-443C-BA1C-0C5CD41E813B}"/>
              </a:ext>
            </a:extLst>
          </p:cNvPr>
          <p:cNvSpPr>
            <a:spLocks noChangeArrowheads="1"/>
          </p:cNvSpPr>
          <p:nvPr/>
        </p:nvSpPr>
        <p:spPr bwMode="auto">
          <a:xfrm>
            <a:off x="796348" y="850970"/>
            <a:ext cx="436087"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4" name="Rectangle 3">
            <a:extLst>
              <a:ext uri="{FF2B5EF4-FFF2-40B4-BE49-F238E27FC236}">
                <a16:creationId xmlns:a16="http://schemas.microsoft.com/office/drawing/2014/main" id="{46616D23-0038-44CC-9F54-0EF985AF9618}"/>
              </a:ext>
            </a:extLst>
          </p:cNvPr>
          <p:cNvSpPr>
            <a:spLocks noChangeArrowheads="1"/>
          </p:cNvSpPr>
          <p:nvPr/>
        </p:nvSpPr>
        <p:spPr bwMode="auto">
          <a:xfrm>
            <a:off x="1419668" y="908856"/>
            <a:ext cx="1025639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What kind of data do we need and how should it be organized to create the map?</a:t>
            </a:r>
          </a:p>
          <a:p>
            <a:pPr marL="347663" indent="-347663">
              <a:lnSpc>
                <a:spcPct val="90000"/>
              </a:lnSpc>
              <a:spcBef>
                <a:spcPct val="20000"/>
              </a:spcBef>
              <a:buFont typeface="Arial" pitchFamily="34" charset="0"/>
              <a:buChar char="•"/>
              <a:defRPr/>
            </a:pPr>
            <a:endParaRPr lang="en-US" altLang="zh-CN" sz="2200" dirty="0">
              <a:cs typeface="Arial" charset="0"/>
            </a:endParaRPr>
          </a:p>
        </p:txBody>
      </p:sp>
      <p:sp>
        <p:nvSpPr>
          <p:cNvPr id="5" name="Rectangle 3">
            <a:extLst>
              <a:ext uri="{FF2B5EF4-FFF2-40B4-BE49-F238E27FC236}">
                <a16:creationId xmlns:a16="http://schemas.microsoft.com/office/drawing/2014/main" id="{8B762226-58FB-4E70-B4CD-09FBFA5529ED}"/>
              </a:ext>
            </a:extLst>
          </p:cNvPr>
          <p:cNvSpPr>
            <a:spLocks noChangeArrowheads="1"/>
          </p:cNvSpPr>
          <p:nvPr/>
        </p:nvSpPr>
        <p:spPr bwMode="auto">
          <a:xfrm>
            <a:off x="713255" y="1567977"/>
            <a:ext cx="10962808" cy="576107"/>
          </a:xfrm>
          <a:prstGeom prst="rect">
            <a:avLst/>
          </a:prstGeom>
          <a:noFill/>
          <a:ln w="9525">
            <a:noFill/>
            <a:miter lim="800000"/>
            <a:headEnd/>
            <a:tailEnd/>
          </a:ln>
        </p:spPr>
        <p:txBody>
          <a:bodyPr lIns="0" tIns="0" rIns="0" bIns="0"/>
          <a:lstStyle/>
          <a:p>
            <a:pPr marL="457200" indent="-360000" eaLnBrk="0" fontAlgn="base" hangingPunct="0">
              <a:lnSpc>
                <a:spcPct val="90000"/>
              </a:lnSpc>
              <a:spcBef>
                <a:spcPts val="1000"/>
              </a:spcBef>
              <a:spcAft>
                <a:spcPts val="600"/>
              </a:spcAft>
              <a:buFont typeface="Wingdings" panose="05000000000000000000" pitchFamily="2" charset="2"/>
              <a:buChar char="§"/>
              <a:defRPr/>
            </a:pPr>
            <a:r>
              <a:rPr lang="en-US" altLang="zh-CN" sz="2200" dirty="0"/>
              <a:t>Excel file with the total number of cases (315) by health facility organized in a table presenting at least 3 columns:</a:t>
            </a:r>
          </a:p>
          <a:p>
            <a:pPr marL="756000" lvl="1" indent="-233363">
              <a:spcAft>
                <a:spcPts val="600"/>
              </a:spcAft>
              <a:buFont typeface="Arial" panose="020B0604020202020204" pitchFamily="34" charset="0"/>
              <a:buChar char="•"/>
              <a:defRPr/>
            </a:pPr>
            <a:r>
              <a:rPr lang="en-US" altLang="zh-CN" sz="2200" dirty="0"/>
              <a:t>Health facility unique ID</a:t>
            </a:r>
          </a:p>
          <a:p>
            <a:pPr marL="756000" lvl="1" indent="-233363">
              <a:spcAft>
                <a:spcPts val="600"/>
              </a:spcAft>
              <a:buFont typeface="Arial" panose="020B0604020202020204" pitchFamily="34" charset="0"/>
              <a:buChar char="•"/>
              <a:defRPr/>
            </a:pPr>
            <a:r>
              <a:rPr lang="en-US" altLang="zh-CN" sz="2200" dirty="0"/>
              <a:t>Health facility name (for crosschecking)</a:t>
            </a:r>
          </a:p>
          <a:p>
            <a:pPr marL="756000" lvl="1" indent="-233363">
              <a:spcAft>
                <a:spcPts val="600"/>
              </a:spcAft>
              <a:buFont typeface="Arial" panose="020B0604020202020204" pitchFamily="34" charset="0"/>
              <a:buChar char="•"/>
              <a:defRPr/>
            </a:pPr>
            <a:r>
              <a:rPr lang="en-US" altLang="zh-CN" sz="2200" dirty="0"/>
              <a:t>Total number of cases until today</a:t>
            </a:r>
          </a:p>
          <a:p>
            <a:pPr marL="457200" indent="-457200">
              <a:spcAft>
                <a:spcPts val="600"/>
              </a:spcAft>
              <a:buFont typeface="Arial" panose="020B0604020202020204" pitchFamily="34" charset="0"/>
              <a:buChar char="•"/>
              <a:defRPr/>
            </a:pPr>
            <a:endParaRPr lang="en-US" altLang="zh-CN" sz="2200" dirty="0"/>
          </a:p>
          <a:p>
            <a:pPr marL="347663" indent="-347663">
              <a:spcAft>
                <a:spcPts val="600"/>
              </a:spcAft>
              <a:buFont typeface="Arial" pitchFamily="34" charset="0"/>
              <a:buChar char="•"/>
              <a:defRPr/>
            </a:pPr>
            <a:endParaRPr lang="en-US" altLang="zh-CN" sz="2200" dirty="0"/>
          </a:p>
        </p:txBody>
      </p:sp>
      <p:sp>
        <p:nvSpPr>
          <p:cNvPr id="6" name="Rectangle 3">
            <a:extLst>
              <a:ext uri="{FF2B5EF4-FFF2-40B4-BE49-F238E27FC236}">
                <a16:creationId xmlns:a16="http://schemas.microsoft.com/office/drawing/2014/main" id="{E6801C56-DE08-45BA-9C86-01772B521009}"/>
              </a:ext>
            </a:extLst>
          </p:cNvPr>
          <p:cNvSpPr>
            <a:spLocks noChangeArrowheads="1"/>
          </p:cNvSpPr>
          <p:nvPr/>
        </p:nvSpPr>
        <p:spPr bwMode="auto">
          <a:xfrm>
            <a:off x="706699" y="3703808"/>
            <a:ext cx="10771939" cy="576107"/>
          </a:xfrm>
          <a:prstGeom prst="rect">
            <a:avLst/>
          </a:prstGeom>
          <a:noFill/>
          <a:ln w="9525">
            <a:noFill/>
            <a:miter lim="800000"/>
            <a:headEnd/>
            <a:tailEnd/>
          </a:ln>
        </p:spPr>
        <p:txBody>
          <a:bodyPr lIns="0" tIns="0" rIns="0" bIns="0"/>
          <a:lstStyle/>
          <a:p>
            <a:pPr marL="457200" indent="-360000">
              <a:spcAft>
                <a:spcPts val="600"/>
              </a:spcAft>
              <a:buFont typeface="Wingdings" panose="05000000000000000000" pitchFamily="2" charset="2"/>
              <a:buChar char="§"/>
              <a:defRPr/>
            </a:pPr>
            <a:r>
              <a:rPr lang="en-US" altLang="zh-CN" sz="2200" dirty="0"/>
              <a:t>Excel file with the total number of cases (315) by Barangay organized in a table presenting at least 3 columns:</a:t>
            </a:r>
          </a:p>
          <a:p>
            <a:pPr marL="756000" lvl="1" indent="-233363">
              <a:spcAft>
                <a:spcPts val="600"/>
              </a:spcAft>
              <a:buFont typeface="Arial" panose="020B0604020202020204" pitchFamily="34" charset="0"/>
              <a:buChar char="•"/>
              <a:defRPr/>
            </a:pPr>
            <a:r>
              <a:rPr lang="en-US" altLang="zh-CN" sz="2200" dirty="0"/>
              <a:t>Barangay unique ID</a:t>
            </a:r>
          </a:p>
          <a:p>
            <a:pPr marL="756000" lvl="1" indent="-233363">
              <a:spcAft>
                <a:spcPts val="600"/>
              </a:spcAft>
              <a:buFont typeface="Arial" panose="020B0604020202020204" pitchFamily="34" charset="0"/>
              <a:buChar char="•"/>
              <a:defRPr/>
            </a:pPr>
            <a:r>
              <a:rPr lang="en-US" altLang="zh-CN" sz="2200" dirty="0"/>
              <a:t>Barangay name (for crosschecking)</a:t>
            </a:r>
          </a:p>
          <a:p>
            <a:pPr marL="756000" lvl="1" indent="-233363">
              <a:spcAft>
                <a:spcPts val="600"/>
              </a:spcAft>
              <a:buFont typeface="Arial" panose="020B0604020202020204" pitchFamily="34" charset="0"/>
              <a:buChar char="•"/>
              <a:defRPr/>
            </a:pPr>
            <a:r>
              <a:rPr lang="en-US" altLang="zh-CN" sz="2200" dirty="0"/>
              <a:t>Total number of cases until today</a:t>
            </a:r>
          </a:p>
        </p:txBody>
      </p:sp>
      <p:sp>
        <p:nvSpPr>
          <p:cNvPr id="7" name="Title 1">
            <a:extLst>
              <a:ext uri="{FF2B5EF4-FFF2-40B4-BE49-F238E27FC236}">
                <a16:creationId xmlns:a16="http://schemas.microsoft.com/office/drawing/2014/main" id="{A7FDBF43-517D-28A3-E204-5E95DD336623}"/>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What statistical data do we need?</a:t>
            </a:r>
            <a:endParaRPr lang="en-PH" altLang="en-US" dirty="0"/>
          </a:p>
        </p:txBody>
      </p:sp>
    </p:spTree>
    <p:extLst>
      <p:ext uri="{BB962C8B-B14F-4D97-AF65-F5344CB8AC3E}">
        <p14:creationId xmlns:p14="http://schemas.microsoft.com/office/powerpoint/2010/main" val="307230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612763" y="867115"/>
            <a:ext cx="10966473" cy="1160318"/>
          </a:xfrm>
          <a:prstGeom prst="rect">
            <a:avLst/>
          </a:prstGeom>
          <a:noFill/>
          <a:ln w="9525">
            <a:noFill/>
            <a:miter lim="800000"/>
            <a:headEnd/>
            <a:tailEnd/>
          </a:ln>
        </p:spPr>
        <p:txBody>
          <a:bodyPr wrap="square">
            <a:spAutoFit/>
          </a:bodyPr>
          <a:lstStyle/>
          <a:p>
            <a:pPr marL="457200" indent="-360000" eaLnBrk="0" fontAlgn="base" hangingPunct="0">
              <a:lnSpc>
                <a:spcPct val="90000"/>
              </a:lnSpc>
              <a:spcAft>
                <a:spcPts val="600"/>
              </a:spcAft>
              <a:buFont typeface="Arial" panose="020B0604020202020204" pitchFamily="34" charset="0"/>
              <a:buChar char="•"/>
              <a:defRPr/>
            </a:pPr>
            <a:r>
              <a:rPr lang="en-GB" altLang="en-US" sz="2200" dirty="0"/>
              <a:t>Administrative divisions master list down to the Barangay level (PSA)</a:t>
            </a:r>
          </a:p>
          <a:p>
            <a:pPr marL="457200" indent="-360000" eaLnBrk="0" fontAlgn="base" hangingPunct="0">
              <a:lnSpc>
                <a:spcPct val="90000"/>
              </a:lnSpc>
              <a:spcAft>
                <a:spcPts val="600"/>
              </a:spcAft>
              <a:buFont typeface="Arial" panose="020B0604020202020204" pitchFamily="34" charset="0"/>
              <a:buChar char="•"/>
              <a:defRPr/>
            </a:pPr>
            <a:r>
              <a:rPr lang="en-GB" altLang="en-US" sz="2200" dirty="0"/>
              <a:t>Health Facilities master list (DOH)</a:t>
            </a:r>
          </a:p>
          <a:p>
            <a:pPr marL="457200" indent="-360000" eaLnBrk="0" fontAlgn="base" hangingPunct="0">
              <a:lnSpc>
                <a:spcPct val="90000"/>
              </a:lnSpc>
              <a:spcAft>
                <a:spcPts val="600"/>
              </a:spcAft>
              <a:buFont typeface="Arial" panose="020B0604020202020204" pitchFamily="34" charset="0"/>
              <a:buChar char="•"/>
              <a:defRPr/>
            </a:pPr>
            <a:r>
              <a:rPr lang="en-GB" altLang="en-US" sz="2200" dirty="0"/>
              <a:t>Malaria cases report for the 315 positive cases identified since the beginning of 2025</a:t>
            </a:r>
          </a:p>
        </p:txBody>
      </p:sp>
      <p:sp>
        <p:nvSpPr>
          <p:cNvPr id="4" name="AutoShape 32">
            <a:extLst>
              <a:ext uri="{FF2B5EF4-FFF2-40B4-BE49-F238E27FC236}">
                <a16:creationId xmlns:a16="http://schemas.microsoft.com/office/drawing/2014/main" id="{0303BD81-0BE4-476C-BF32-D5E2E9A06526}"/>
              </a:ext>
            </a:extLst>
          </p:cNvPr>
          <p:cNvSpPr>
            <a:spLocks noChangeArrowheads="1"/>
          </p:cNvSpPr>
          <p:nvPr/>
        </p:nvSpPr>
        <p:spPr bwMode="auto">
          <a:xfrm>
            <a:off x="1255210" y="2373796"/>
            <a:ext cx="436087"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
        <p:nvSpPr>
          <p:cNvPr id="5" name="Rectangle 3">
            <a:extLst>
              <a:ext uri="{FF2B5EF4-FFF2-40B4-BE49-F238E27FC236}">
                <a16:creationId xmlns:a16="http://schemas.microsoft.com/office/drawing/2014/main" id="{15359EF9-3F0F-4EF8-B77F-321687C70135}"/>
              </a:ext>
            </a:extLst>
          </p:cNvPr>
          <p:cNvSpPr>
            <a:spLocks noChangeArrowheads="1"/>
          </p:cNvSpPr>
          <p:nvPr/>
        </p:nvSpPr>
        <p:spPr bwMode="auto">
          <a:xfrm>
            <a:off x="1842672" y="2419325"/>
            <a:ext cx="8119341" cy="445289"/>
          </a:xfrm>
          <a:prstGeom prst="rect">
            <a:avLst/>
          </a:prstGeom>
          <a:noFill/>
          <a:ln w="9525">
            <a:noFill/>
            <a:miter lim="800000"/>
            <a:headEnd/>
            <a:tailEnd/>
          </a:ln>
        </p:spPr>
        <p:txBody>
          <a:bodyPr lIns="0" tIns="0" rIns="0" bIns="0"/>
          <a:lstStyle/>
          <a:p>
            <a:pPr>
              <a:lnSpc>
                <a:spcPct val="90000"/>
              </a:lnSpc>
              <a:defRPr/>
            </a:pPr>
            <a:r>
              <a:rPr lang="en-US" altLang="zh-CN" sz="2200" dirty="0"/>
              <a:t>Download the exercise data from: </a:t>
            </a:r>
            <a:r>
              <a:rPr lang="en-US" altLang="zh-CN" sz="2200" dirty="0">
                <a:hlinkClick r:id="rId2"/>
              </a:rPr>
              <a:t>EXERCISE DATA</a:t>
            </a:r>
            <a:endParaRPr lang="en-US" altLang="zh-CN" sz="2200" dirty="0"/>
          </a:p>
        </p:txBody>
      </p:sp>
      <p:sp>
        <p:nvSpPr>
          <p:cNvPr id="7" name="Title 1">
            <a:extLst>
              <a:ext uri="{FF2B5EF4-FFF2-40B4-BE49-F238E27FC236}">
                <a16:creationId xmlns:a16="http://schemas.microsoft.com/office/drawing/2014/main" id="{2D1E642F-48DC-4CD7-7952-BB873B2CD5EE}"/>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What tabular data do we have?</a:t>
            </a:r>
            <a:endParaRPr lang="en-PH" altLang="en-US" dirty="0"/>
          </a:p>
        </p:txBody>
      </p:sp>
      <p:sp>
        <p:nvSpPr>
          <p:cNvPr id="8" name="Rectangle 3">
            <a:extLst>
              <a:ext uri="{FF2B5EF4-FFF2-40B4-BE49-F238E27FC236}">
                <a16:creationId xmlns:a16="http://schemas.microsoft.com/office/drawing/2014/main" id="{0A53EF85-8FEC-0669-4CD8-2C0A0D89322D}"/>
              </a:ext>
            </a:extLst>
          </p:cNvPr>
          <p:cNvSpPr>
            <a:spLocks noChangeArrowheads="1"/>
          </p:cNvSpPr>
          <p:nvPr/>
        </p:nvSpPr>
        <p:spPr bwMode="auto">
          <a:xfrm>
            <a:off x="1842672" y="3195749"/>
            <a:ext cx="9736564" cy="381000"/>
          </a:xfrm>
          <a:prstGeom prst="rect">
            <a:avLst/>
          </a:prstGeom>
          <a:noFill/>
          <a:ln w="9525">
            <a:noFill/>
            <a:miter lim="800000"/>
            <a:headEnd/>
            <a:tailEnd/>
          </a:ln>
        </p:spPr>
        <p:txBody>
          <a:bodyPr lIns="0" tIns="0" rIns="0" bIns="0"/>
          <a:lstStyle/>
          <a:p>
            <a:pPr>
              <a:lnSpc>
                <a:spcPct val="90000"/>
              </a:lnSpc>
              <a:defRPr/>
            </a:pPr>
            <a:r>
              <a:rPr lang="en-US" altLang="zh-CN" sz="2200" dirty="0"/>
              <a:t>Preferably, create a “MODULE_5” folder in the C: or D: drive on your computer.  Create a subfolder ”EXERCISE_5_A” and place the downloaded data there for easier access.</a:t>
            </a:r>
          </a:p>
          <a:p>
            <a:pPr>
              <a:lnSpc>
                <a:spcPct val="90000"/>
              </a:lnSpc>
              <a:defRPr/>
            </a:pPr>
            <a:r>
              <a:rPr lang="en-PH" altLang="zh-CN" sz="2200" dirty="0"/>
              <a:t>(i.e., C:\ or D:\MODULE_5\EXERCISE_5_A)</a:t>
            </a:r>
            <a:endParaRPr lang="en-US" altLang="zh-CN" sz="2200" dirty="0"/>
          </a:p>
        </p:txBody>
      </p:sp>
      <p:sp>
        <p:nvSpPr>
          <p:cNvPr id="9" name="AutoShape 32">
            <a:extLst>
              <a:ext uri="{FF2B5EF4-FFF2-40B4-BE49-F238E27FC236}">
                <a16:creationId xmlns:a16="http://schemas.microsoft.com/office/drawing/2014/main" id="{F39470EA-11C6-F4BD-B3D3-E1EE67CCCCD2}"/>
              </a:ext>
            </a:extLst>
          </p:cNvPr>
          <p:cNvSpPr>
            <a:spLocks noChangeArrowheads="1"/>
          </p:cNvSpPr>
          <p:nvPr/>
        </p:nvSpPr>
        <p:spPr bwMode="auto">
          <a:xfrm>
            <a:off x="1255210" y="3149388"/>
            <a:ext cx="436087"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p>
        </p:txBody>
      </p:sp>
    </p:spTree>
    <p:extLst>
      <p:ext uri="{BB962C8B-B14F-4D97-AF65-F5344CB8AC3E}">
        <p14:creationId xmlns:p14="http://schemas.microsoft.com/office/powerpoint/2010/main" val="1875235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14293" y="779410"/>
            <a:ext cx="8412163" cy="430887"/>
          </a:xfrm>
          <a:prstGeom prst="rect">
            <a:avLst/>
          </a:prstGeom>
          <a:noFill/>
          <a:ln w="9525">
            <a:noFill/>
            <a:miter lim="800000"/>
            <a:headEnd/>
            <a:tailEnd/>
          </a:ln>
        </p:spPr>
        <p:txBody>
          <a:bodyPr>
            <a:spAutoFit/>
          </a:bodyPr>
          <a:lstStyle/>
          <a:p>
            <a:r>
              <a:rPr lang="en-GB" altLang="en-US" sz="2200" b="1" u="sng" dirty="0"/>
              <a:t>Administrative divisions master list</a:t>
            </a:r>
          </a:p>
        </p:txBody>
      </p:sp>
      <p:sp>
        <p:nvSpPr>
          <p:cNvPr id="4" name="Rectangle 12">
            <a:extLst>
              <a:ext uri="{FF2B5EF4-FFF2-40B4-BE49-F238E27FC236}">
                <a16:creationId xmlns:a16="http://schemas.microsoft.com/office/drawing/2014/main" id="{215105D3-7612-4BBF-8F1C-D5D0C9B0361D}"/>
              </a:ext>
            </a:extLst>
          </p:cNvPr>
          <p:cNvSpPr>
            <a:spLocks noChangeArrowheads="1"/>
          </p:cNvSpPr>
          <p:nvPr/>
        </p:nvSpPr>
        <p:spPr bwMode="auto">
          <a:xfrm>
            <a:off x="868246" y="1362512"/>
            <a:ext cx="10969765" cy="3924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Open the </a:t>
            </a:r>
            <a:r>
              <a:rPr lang="en-US" altLang="en-US" sz="2200" b="1" dirty="0">
                <a:latin typeface="+mn-lt"/>
                <a:cs typeface="+mn-cs"/>
              </a:rPr>
              <a:t>Admin_divisions_master_list_PSA_Jan2025.xls </a:t>
            </a:r>
            <a:r>
              <a:rPr lang="en-US" altLang="en-US" sz="2200" dirty="0">
                <a:latin typeface="+mn-lt"/>
                <a:cs typeface="+mn-cs"/>
              </a:rPr>
              <a:t>file in Excel (or other spreadsheet program)</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Look at the structure and content of the file</a:t>
            </a:r>
          </a:p>
          <a:p>
            <a:pPr lvl="1" indent="-360000">
              <a:spcAft>
                <a:spcPts val="600"/>
              </a:spcAft>
              <a:buFont typeface="Calibri Light" panose="020F0302020204030204" pitchFamily="34" charset="0"/>
              <a:buAutoNum type="alphaLcPeriod"/>
            </a:pPr>
            <a:r>
              <a:rPr lang="en-US" altLang="en-US" sz="2200" dirty="0"/>
              <a:t>How many worksheets?</a:t>
            </a:r>
          </a:p>
          <a:p>
            <a:pPr lvl="1" indent="-360000">
              <a:spcAft>
                <a:spcPts val="600"/>
              </a:spcAft>
              <a:buFont typeface="Calibri Light" panose="020F0302020204030204" pitchFamily="34" charset="0"/>
              <a:buAutoNum type="alphaLcPeriod"/>
            </a:pPr>
            <a:r>
              <a:rPr lang="en-US" altLang="en-US" sz="2200" dirty="0"/>
              <a:t>What is in each worksheet?</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Identify the following information across the worksheets:</a:t>
            </a:r>
          </a:p>
          <a:p>
            <a:pPr lvl="1" indent="-360000">
              <a:spcAft>
                <a:spcPts val="600"/>
              </a:spcAft>
              <a:buFont typeface="Calibri Light" panose="020F0302020204030204" pitchFamily="34" charset="0"/>
              <a:buAutoNum type="alphaLcPeriod"/>
            </a:pPr>
            <a:r>
              <a:rPr lang="en-US" altLang="en-US" sz="2200" dirty="0"/>
              <a:t>The source of the data</a:t>
            </a:r>
          </a:p>
          <a:p>
            <a:pPr lvl="1" indent="-360000">
              <a:spcAft>
                <a:spcPts val="600"/>
              </a:spcAft>
              <a:buFont typeface="Calibri Light" panose="020F0302020204030204" pitchFamily="34" charset="0"/>
              <a:buAutoNum type="alphaLcPeriod"/>
            </a:pPr>
            <a:r>
              <a:rPr lang="en-US" altLang="en-US" sz="2200" dirty="0"/>
              <a:t>The year of validity</a:t>
            </a:r>
          </a:p>
          <a:p>
            <a:pPr lvl="1" indent="-360000">
              <a:spcAft>
                <a:spcPts val="600"/>
              </a:spcAft>
              <a:buFont typeface="Calibri Light" panose="020F0302020204030204" pitchFamily="34" charset="0"/>
              <a:buAutoNum type="alphaLcPeriod"/>
            </a:pPr>
            <a:r>
              <a:rPr lang="en-US" altLang="en-US" sz="2200" dirty="0"/>
              <a:t>The explanation of the content</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Is this file organized properly to allow its use in a GIS software?</a:t>
            </a:r>
          </a:p>
        </p:txBody>
      </p:sp>
      <p:sp>
        <p:nvSpPr>
          <p:cNvPr id="6" name="Title 1">
            <a:extLst>
              <a:ext uri="{FF2B5EF4-FFF2-40B4-BE49-F238E27FC236}">
                <a16:creationId xmlns:a16="http://schemas.microsoft.com/office/drawing/2014/main" id="{01EC1DB6-B75C-4DCE-AA6A-0D0497897B13}"/>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What tabular data do we have?</a:t>
            </a:r>
            <a:endParaRPr lang="en-PH" altLang="en-US" dirty="0"/>
          </a:p>
        </p:txBody>
      </p:sp>
    </p:spTree>
    <p:extLst>
      <p:ext uri="{BB962C8B-B14F-4D97-AF65-F5344CB8AC3E}">
        <p14:creationId xmlns:p14="http://schemas.microsoft.com/office/powerpoint/2010/main" val="103337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02831" y="775772"/>
            <a:ext cx="8412163" cy="430887"/>
          </a:xfrm>
          <a:prstGeom prst="rect">
            <a:avLst/>
          </a:prstGeom>
          <a:noFill/>
          <a:ln w="9525">
            <a:noFill/>
            <a:miter lim="800000"/>
            <a:headEnd/>
            <a:tailEnd/>
          </a:ln>
        </p:spPr>
        <p:txBody>
          <a:bodyPr>
            <a:spAutoFit/>
          </a:bodyPr>
          <a:lstStyle/>
          <a:p>
            <a:r>
              <a:rPr lang="en-GB" altLang="en-US" sz="2200" b="1" u="sng" dirty="0"/>
              <a:t>Health facilities master list</a:t>
            </a:r>
          </a:p>
        </p:txBody>
      </p:sp>
      <p:sp>
        <p:nvSpPr>
          <p:cNvPr id="4" name="Rectangle 12">
            <a:extLst>
              <a:ext uri="{FF2B5EF4-FFF2-40B4-BE49-F238E27FC236}">
                <a16:creationId xmlns:a16="http://schemas.microsoft.com/office/drawing/2014/main" id="{0F38327D-5F2E-486C-9C3A-A34DB76F12C4}"/>
              </a:ext>
            </a:extLst>
          </p:cNvPr>
          <p:cNvSpPr>
            <a:spLocks noChangeArrowheads="1"/>
          </p:cNvSpPr>
          <p:nvPr/>
        </p:nvSpPr>
        <p:spPr bwMode="auto">
          <a:xfrm>
            <a:off x="873252" y="1364666"/>
            <a:ext cx="10971773" cy="282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Open the </a:t>
            </a:r>
            <a:r>
              <a:rPr lang="en-GB" altLang="en-US" sz="2200" b="1" dirty="0">
                <a:latin typeface="+mn-lt"/>
                <a:cs typeface="+mn-cs"/>
              </a:rPr>
              <a:t>Health_Facilities_master_list_DOH_Jan2025</a:t>
            </a:r>
            <a:r>
              <a:rPr lang="en-US" altLang="en-US" sz="2200" b="1" dirty="0">
                <a:latin typeface="+mn-lt"/>
                <a:cs typeface="+mn-cs"/>
              </a:rPr>
              <a:t>.</a:t>
            </a:r>
            <a:r>
              <a:rPr lang="en-US" altLang="en-US" sz="2200" b="1" dirty="0" err="1">
                <a:latin typeface="+mn-lt"/>
                <a:cs typeface="+mn-cs"/>
              </a:rPr>
              <a:t>xls</a:t>
            </a:r>
            <a:r>
              <a:rPr lang="en-US" altLang="en-US" sz="2200" b="1" dirty="0">
                <a:latin typeface="+mn-lt"/>
                <a:cs typeface="+mn-cs"/>
              </a:rPr>
              <a:t> </a:t>
            </a:r>
            <a:r>
              <a:rPr lang="en-US" altLang="en-US" sz="2200" dirty="0">
                <a:latin typeface="+mn-lt"/>
                <a:cs typeface="+mn-cs"/>
              </a:rPr>
              <a:t>file in Excel </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Notice the similar file structure than for the administrative division master list</a:t>
            </a:r>
          </a:p>
          <a:p>
            <a:pPr marL="457200" indent="-360000" eaLnBrk="0" fontAlgn="base" hangingPunct="0">
              <a:lnSpc>
                <a:spcPct val="90000"/>
              </a:lnSpc>
              <a:spcAft>
                <a:spcPts val="600"/>
              </a:spcAft>
              <a:buFont typeface="Arial" charset="0"/>
              <a:buAutoNum type="arabicPeriod"/>
              <a:defRPr/>
            </a:pPr>
            <a:r>
              <a:rPr lang="en-US" altLang="en-US" sz="2200" dirty="0">
                <a:latin typeface="+mn-lt"/>
                <a:cs typeface="+mn-cs"/>
              </a:rPr>
              <a:t>Identity the following information across the worksheets:</a:t>
            </a:r>
          </a:p>
          <a:p>
            <a:pPr lvl="1" indent="-360000">
              <a:spcAft>
                <a:spcPts val="600"/>
              </a:spcAft>
              <a:buFont typeface="Calibri Light" panose="020F0302020204030204" pitchFamily="34" charset="0"/>
              <a:buAutoNum type="alphaLcPeriod"/>
            </a:pPr>
            <a:r>
              <a:rPr lang="en-US" altLang="en-US" sz="2200" dirty="0"/>
              <a:t>The source and validity of the data</a:t>
            </a:r>
          </a:p>
          <a:p>
            <a:pPr lvl="1" indent="-360000">
              <a:spcAft>
                <a:spcPts val="600"/>
              </a:spcAft>
              <a:buFont typeface="Calibri Light" panose="020F0302020204030204" pitchFamily="34" charset="0"/>
              <a:buAutoNum type="alphaLcPeriod"/>
            </a:pPr>
            <a:r>
              <a:rPr lang="en-US" altLang="en-US" sz="2200" dirty="0"/>
              <a:t>The structure of the unique identifier attached to each health facility</a:t>
            </a:r>
          </a:p>
          <a:p>
            <a:pPr lvl="1" indent="-360000">
              <a:spcAft>
                <a:spcPts val="600"/>
              </a:spcAft>
              <a:buFont typeface="Calibri Light" panose="020F0302020204030204" pitchFamily="34" charset="0"/>
              <a:buAutoNum type="alphaLcPeriod"/>
            </a:pPr>
            <a:r>
              <a:rPr lang="fr-CH" altLang="en-US" sz="2200" dirty="0"/>
              <a:t>The </a:t>
            </a:r>
            <a:r>
              <a:rPr lang="fr-CH" altLang="en-US" sz="2200" dirty="0" err="1"/>
              <a:t>geographic</a:t>
            </a:r>
            <a:r>
              <a:rPr lang="fr-CH" altLang="en-US" sz="2200" dirty="0"/>
              <a:t> </a:t>
            </a:r>
            <a:r>
              <a:rPr lang="fr-CH" altLang="en-US" sz="2200" dirty="0" err="1"/>
              <a:t>coordinates</a:t>
            </a:r>
            <a:r>
              <a:rPr lang="fr-CH" altLang="en-US" sz="2200" dirty="0"/>
              <a:t> for </a:t>
            </a:r>
            <a:r>
              <a:rPr lang="fr-CH" altLang="en-US" sz="2200" dirty="0" err="1"/>
              <a:t>each</a:t>
            </a:r>
            <a:r>
              <a:rPr lang="fr-CH" altLang="en-US" sz="2200" dirty="0"/>
              <a:t> </a:t>
            </a:r>
            <a:r>
              <a:rPr lang="fr-CH" altLang="en-US" sz="2200" dirty="0" err="1"/>
              <a:t>health</a:t>
            </a:r>
            <a:r>
              <a:rPr lang="fr-CH" altLang="en-US" sz="2200" dirty="0"/>
              <a:t> </a:t>
            </a:r>
            <a:r>
              <a:rPr lang="fr-CH" altLang="en-US" sz="2200" dirty="0" err="1"/>
              <a:t>facility</a:t>
            </a:r>
            <a:endParaRPr lang="fr-CH" altLang="en-US" sz="2200" dirty="0"/>
          </a:p>
          <a:p>
            <a:pPr lvl="1" indent="-360000">
              <a:spcAft>
                <a:spcPts val="600"/>
              </a:spcAft>
              <a:buFont typeface="Calibri Light" panose="020F0302020204030204" pitchFamily="34" charset="0"/>
              <a:buAutoNum type="alphaLcPeriod"/>
            </a:pPr>
            <a:r>
              <a:rPr lang="fr-CH" altLang="en-US" sz="2200" dirty="0"/>
              <a:t>The </a:t>
            </a:r>
            <a:r>
              <a:rPr lang="fr-CH" altLang="en-US" sz="2200" dirty="0" err="1"/>
              <a:t>method</a:t>
            </a:r>
            <a:r>
              <a:rPr lang="fr-CH" altLang="en-US" sz="2200" dirty="0"/>
              <a:t> </a:t>
            </a:r>
            <a:r>
              <a:rPr lang="fr-CH" altLang="en-US" sz="2200" dirty="0" err="1"/>
              <a:t>used</a:t>
            </a:r>
            <a:r>
              <a:rPr lang="fr-CH" altLang="en-US" sz="2200" dirty="0"/>
              <a:t> to </a:t>
            </a:r>
            <a:r>
              <a:rPr lang="fr-CH" altLang="en-US" sz="2200" dirty="0" err="1"/>
              <a:t>collect</a:t>
            </a:r>
            <a:r>
              <a:rPr lang="fr-CH" altLang="en-US" sz="2200" dirty="0"/>
              <a:t> </a:t>
            </a:r>
            <a:r>
              <a:rPr lang="fr-CH" altLang="en-US" sz="2200" dirty="0" err="1"/>
              <a:t>these</a:t>
            </a:r>
            <a:r>
              <a:rPr lang="fr-CH" altLang="en-US" sz="2200" dirty="0"/>
              <a:t> </a:t>
            </a:r>
            <a:r>
              <a:rPr lang="fr-CH" altLang="en-US" sz="2200" dirty="0" err="1"/>
              <a:t>coordinates</a:t>
            </a:r>
            <a:r>
              <a:rPr lang="fr-CH" altLang="en-US" sz="2200" dirty="0"/>
              <a:t> and the </a:t>
            </a:r>
            <a:r>
              <a:rPr lang="fr-CH" altLang="en-US" sz="2200" dirty="0" err="1"/>
              <a:t>associated</a:t>
            </a:r>
            <a:r>
              <a:rPr lang="fr-CH" altLang="en-US" sz="2200" dirty="0"/>
              <a:t> </a:t>
            </a:r>
            <a:r>
              <a:rPr lang="fr-CH" altLang="en-US" sz="2200" dirty="0" err="1"/>
              <a:t>level</a:t>
            </a:r>
            <a:r>
              <a:rPr lang="fr-CH" altLang="en-US" sz="2200" dirty="0"/>
              <a:t> of </a:t>
            </a:r>
            <a:r>
              <a:rPr lang="fr-CH" altLang="en-US" sz="2200" dirty="0" err="1"/>
              <a:t>accuracy</a:t>
            </a:r>
            <a:endParaRPr lang="en-US" altLang="en-US" sz="2200" dirty="0"/>
          </a:p>
        </p:txBody>
      </p:sp>
      <p:sp>
        <p:nvSpPr>
          <p:cNvPr id="6" name="Title 1">
            <a:extLst>
              <a:ext uri="{FF2B5EF4-FFF2-40B4-BE49-F238E27FC236}">
                <a16:creationId xmlns:a16="http://schemas.microsoft.com/office/drawing/2014/main" id="{C21D895D-F455-781B-31A7-BE76C2862E22}"/>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What tabular data do we have?</a:t>
            </a:r>
            <a:endParaRPr lang="en-PH" altLang="en-US" dirty="0"/>
          </a:p>
        </p:txBody>
      </p:sp>
    </p:spTree>
    <p:extLst>
      <p:ext uri="{BB962C8B-B14F-4D97-AF65-F5344CB8AC3E}">
        <p14:creationId xmlns:p14="http://schemas.microsoft.com/office/powerpoint/2010/main" val="151092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03805" y="774625"/>
            <a:ext cx="8412163" cy="430887"/>
          </a:xfrm>
          <a:prstGeom prst="rect">
            <a:avLst/>
          </a:prstGeom>
          <a:noFill/>
          <a:ln w="9525">
            <a:noFill/>
            <a:miter lim="800000"/>
            <a:headEnd/>
            <a:tailEnd/>
          </a:ln>
        </p:spPr>
        <p:txBody>
          <a:bodyPr>
            <a:spAutoFit/>
          </a:bodyPr>
          <a:lstStyle/>
          <a:p>
            <a:r>
              <a:rPr lang="en-GB" altLang="en-US" sz="2200" b="1" u="sng" dirty="0"/>
              <a:t>Malaria cases reports file</a:t>
            </a:r>
          </a:p>
        </p:txBody>
      </p:sp>
      <p:sp>
        <p:nvSpPr>
          <p:cNvPr id="4" name="Rectangle 12">
            <a:extLst>
              <a:ext uri="{FF2B5EF4-FFF2-40B4-BE49-F238E27FC236}">
                <a16:creationId xmlns:a16="http://schemas.microsoft.com/office/drawing/2014/main" id="{28AC9C77-1108-41D8-AF90-2DD360B9A260}"/>
              </a:ext>
            </a:extLst>
          </p:cNvPr>
          <p:cNvSpPr>
            <a:spLocks noChangeArrowheads="1"/>
          </p:cNvSpPr>
          <p:nvPr/>
        </p:nvSpPr>
        <p:spPr bwMode="auto">
          <a:xfrm>
            <a:off x="878366" y="1362740"/>
            <a:ext cx="10967633" cy="4505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300"/>
              </a:spcAft>
              <a:buFont typeface="Arial" charset="0"/>
              <a:buAutoNum type="arabicPeriod"/>
              <a:defRPr/>
            </a:pPr>
            <a:r>
              <a:rPr lang="en-US" altLang="en-US" sz="2200" dirty="0">
                <a:latin typeface="+mn-lt"/>
                <a:cs typeface="+mn-cs"/>
              </a:rPr>
              <a:t>Open the </a:t>
            </a:r>
            <a:r>
              <a:rPr lang="pt-BR" altLang="en-US" sz="2200" b="1" dirty="0">
                <a:latin typeface="+mn-lt"/>
                <a:cs typeface="+mn-cs"/>
              </a:rPr>
              <a:t>Malaria_Cases_Report_DOH_310325</a:t>
            </a:r>
            <a:r>
              <a:rPr lang="en-US" altLang="en-US" sz="2200" b="1" dirty="0">
                <a:latin typeface="+mn-lt"/>
                <a:cs typeface="+mn-cs"/>
              </a:rPr>
              <a:t>.</a:t>
            </a:r>
            <a:r>
              <a:rPr lang="en-US" altLang="en-US" sz="2200" b="1" dirty="0" err="1">
                <a:latin typeface="+mn-lt"/>
                <a:cs typeface="+mn-cs"/>
              </a:rPr>
              <a:t>xls</a:t>
            </a:r>
            <a:r>
              <a:rPr lang="en-US" altLang="en-US" sz="2200" b="1" dirty="0">
                <a:latin typeface="+mn-lt"/>
                <a:cs typeface="+mn-cs"/>
              </a:rPr>
              <a:t> </a:t>
            </a:r>
            <a:r>
              <a:rPr lang="en-US" altLang="en-US" sz="2200" dirty="0">
                <a:latin typeface="+mn-lt"/>
                <a:cs typeface="+mn-cs"/>
              </a:rPr>
              <a:t>file in Excel</a:t>
            </a:r>
          </a:p>
          <a:p>
            <a:pPr marL="457200" indent="-360000" eaLnBrk="0" fontAlgn="base" hangingPunct="0">
              <a:lnSpc>
                <a:spcPct val="90000"/>
              </a:lnSpc>
              <a:spcAft>
                <a:spcPts val="300"/>
              </a:spcAft>
              <a:buFont typeface="Arial" charset="0"/>
              <a:buAutoNum type="arabicPeriod"/>
              <a:defRPr/>
            </a:pPr>
            <a:r>
              <a:rPr lang="en-US" altLang="en-US" sz="2200" dirty="0">
                <a:latin typeface="+mn-lt"/>
                <a:cs typeface="+mn-cs"/>
              </a:rPr>
              <a:t>Look at the structure and content of the file</a:t>
            </a:r>
          </a:p>
          <a:p>
            <a:pPr marL="457200" indent="-360000" eaLnBrk="0" fontAlgn="base" hangingPunct="0">
              <a:lnSpc>
                <a:spcPct val="90000"/>
              </a:lnSpc>
              <a:spcAft>
                <a:spcPts val="300"/>
              </a:spcAft>
              <a:buFont typeface="Arial" charset="0"/>
              <a:buAutoNum type="arabicPeriod"/>
              <a:defRPr/>
            </a:pPr>
            <a:r>
              <a:rPr lang="en-US" altLang="en-US" sz="2200" dirty="0">
                <a:latin typeface="+mn-lt"/>
                <a:cs typeface="+mn-cs"/>
              </a:rPr>
              <a:t>Search for the following information across the worksheet:</a:t>
            </a:r>
          </a:p>
          <a:p>
            <a:pPr lvl="1" indent="-360000">
              <a:spcAft>
                <a:spcPts val="300"/>
              </a:spcAft>
              <a:buFont typeface="Calibri Light" panose="020F0302020204030204" pitchFamily="34" charset="0"/>
              <a:buAutoNum type="alphaLcPeriod"/>
            </a:pPr>
            <a:r>
              <a:rPr lang="en-US" altLang="en-US" sz="2200" dirty="0"/>
              <a:t>The source and validity of the data</a:t>
            </a:r>
          </a:p>
          <a:p>
            <a:pPr lvl="1" indent="-360000">
              <a:spcAft>
                <a:spcPts val="300"/>
              </a:spcAft>
              <a:buFont typeface="Calibri Light" panose="020F0302020204030204" pitchFamily="34" charset="0"/>
              <a:buAutoNum type="alphaLcPeriod"/>
            </a:pPr>
            <a:r>
              <a:rPr lang="en-US" altLang="en-US" sz="2200" dirty="0"/>
              <a:t>The explanation of the content of each column</a:t>
            </a:r>
          </a:p>
          <a:p>
            <a:pPr marL="457200" indent="-360000" eaLnBrk="0" fontAlgn="base" hangingPunct="0">
              <a:lnSpc>
                <a:spcPct val="90000"/>
              </a:lnSpc>
              <a:spcAft>
                <a:spcPts val="300"/>
              </a:spcAft>
              <a:buFont typeface="Arial" charset="0"/>
              <a:buAutoNum type="arabicPeriod"/>
              <a:defRPr/>
            </a:pPr>
            <a:r>
              <a:rPr lang="en-US" altLang="en-US" sz="2200" dirty="0">
                <a:latin typeface="+mn-lt"/>
                <a:cs typeface="+mn-cs"/>
              </a:rPr>
              <a:t>Is this file organized properly to allow using it to create the content of the map? If not, why?</a:t>
            </a:r>
          </a:p>
          <a:p>
            <a:pPr marL="457200" indent="-360000" eaLnBrk="0" fontAlgn="base" hangingPunct="0">
              <a:lnSpc>
                <a:spcPct val="90000"/>
              </a:lnSpc>
              <a:spcAft>
                <a:spcPts val="300"/>
              </a:spcAft>
              <a:buFont typeface="Arial" charset="0"/>
              <a:buAutoNum type="arabicPeriod"/>
              <a:defRPr/>
            </a:pPr>
            <a:r>
              <a:rPr lang="en-US" altLang="en-US" sz="2200" dirty="0">
                <a:latin typeface="+mn-lt"/>
                <a:cs typeface="+mn-cs"/>
              </a:rPr>
              <a:t>Does the list of Barangays and health facilities in this file match those in the master lists?</a:t>
            </a:r>
          </a:p>
          <a:p>
            <a:pPr marL="457200" indent="-360000" eaLnBrk="0" fontAlgn="base" hangingPunct="0">
              <a:lnSpc>
                <a:spcPct val="90000"/>
              </a:lnSpc>
              <a:spcAft>
                <a:spcPts val="300"/>
              </a:spcAft>
              <a:buFont typeface="Arial" charset="0"/>
              <a:buAutoNum type="arabicPeriod"/>
              <a:defRPr/>
            </a:pPr>
            <a:r>
              <a:rPr lang="en-US" altLang="en-US" sz="2200" dirty="0">
                <a:latin typeface="+mn-lt"/>
                <a:cs typeface="+mn-cs"/>
              </a:rPr>
              <a:t>Are the Barangays codes and health facilities unique IDs the same between this file and the master lists?  </a:t>
            </a:r>
          </a:p>
          <a:p>
            <a:pPr marL="457200" indent="-360000" eaLnBrk="0" fontAlgn="base" hangingPunct="0">
              <a:lnSpc>
                <a:spcPct val="90000"/>
              </a:lnSpc>
              <a:spcAft>
                <a:spcPts val="300"/>
              </a:spcAft>
              <a:buFont typeface="Arial" charset="0"/>
              <a:buAutoNum type="arabicPeriod"/>
              <a:defRPr/>
            </a:pPr>
            <a:r>
              <a:rPr lang="en-US" altLang="en-US" sz="2200" dirty="0">
                <a:latin typeface="+mn-lt"/>
                <a:cs typeface="+mn-cs"/>
              </a:rPr>
              <a:t>What do you think about the unique ID attached to each case?</a:t>
            </a:r>
          </a:p>
          <a:p>
            <a:pPr marL="457200" indent="-360000" eaLnBrk="0" fontAlgn="base" hangingPunct="0">
              <a:lnSpc>
                <a:spcPct val="90000"/>
              </a:lnSpc>
              <a:spcAft>
                <a:spcPts val="300"/>
              </a:spcAft>
              <a:buFont typeface="Arial" charset="0"/>
              <a:buAutoNum type="arabicPeriod"/>
              <a:defRPr/>
            </a:pPr>
            <a:r>
              <a:rPr lang="en-US" altLang="en-US" sz="2200" dirty="0">
                <a:latin typeface="+mn-lt"/>
                <a:cs typeface="+mn-cs"/>
              </a:rPr>
              <a:t>What do we have to do to obtain the data we need for the map?</a:t>
            </a:r>
          </a:p>
          <a:p>
            <a:pPr marL="457200" indent="-360000" eaLnBrk="0" fontAlgn="base" hangingPunct="0">
              <a:lnSpc>
                <a:spcPct val="90000"/>
              </a:lnSpc>
              <a:spcAft>
                <a:spcPts val="300"/>
              </a:spcAft>
              <a:buFont typeface="Arial" charset="0"/>
              <a:buAutoNum type="arabicPeriod"/>
              <a:defRPr/>
            </a:pPr>
            <a:endParaRPr lang="en-US" altLang="en-US" sz="2200" dirty="0">
              <a:latin typeface="+mn-lt"/>
              <a:cs typeface="+mn-cs"/>
            </a:endParaRPr>
          </a:p>
        </p:txBody>
      </p:sp>
      <p:sp>
        <p:nvSpPr>
          <p:cNvPr id="6" name="Title 1">
            <a:extLst>
              <a:ext uri="{FF2B5EF4-FFF2-40B4-BE49-F238E27FC236}">
                <a16:creationId xmlns:a16="http://schemas.microsoft.com/office/drawing/2014/main" id="{F1EE052D-D7A7-8584-74E3-EB2B82F85DB5}"/>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What tabular data do we have?</a:t>
            </a:r>
            <a:endParaRPr lang="en-PH" altLang="en-US" dirty="0"/>
          </a:p>
        </p:txBody>
      </p:sp>
      <p:sp>
        <p:nvSpPr>
          <p:cNvPr id="7" name="AutoShape 32">
            <a:extLst>
              <a:ext uri="{FF2B5EF4-FFF2-40B4-BE49-F238E27FC236}">
                <a16:creationId xmlns:a16="http://schemas.microsoft.com/office/drawing/2014/main" id="{C7BBF408-3CD0-0791-FC55-C564213F218D}"/>
              </a:ext>
            </a:extLst>
          </p:cNvPr>
          <p:cNvSpPr>
            <a:spLocks noChangeArrowheads="1"/>
          </p:cNvSpPr>
          <p:nvPr/>
        </p:nvSpPr>
        <p:spPr bwMode="auto">
          <a:xfrm>
            <a:off x="1102484" y="5642229"/>
            <a:ext cx="436087" cy="381000"/>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pPr>
            <a:endParaRPr lang="en-US" dirty="0">
              <a:solidFill>
                <a:schemeClr val="lt1"/>
              </a:solidFill>
            </a:endParaRPr>
          </a:p>
        </p:txBody>
      </p:sp>
      <p:sp>
        <p:nvSpPr>
          <p:cNvPr id="8" name="Rectangle 3">
            <a:extLst>
              <a:ext uri="{FF2B5EF4-FFF2-40B4-BE49-F238E27FC236}">
                <a16:creationId xmlns:a16="http://schemas.microsoft.com/office/drawing/2014/main" id="{108EBAD9-06F9-BF58-42EA-3CC8E60BED48}"/>
              </a:ext>
            </a:extLst>
          </p:cNvPr>
          <p:cNvSpPr>
            <a:spLocks noChangeArrowheads="1"/>
          </p:cNvSpPr>
          <p:nvPr/>
        </p:nvSpPr>
        <p:spPr bwMode="auto">
          <a:xfrm>
            <a:off x="1658106" y="5695194"/>
            <a:ext cx="9843220" cy="65607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cs typeface="Arial" charset="0"/>
              </a:rPr>
              <a:t>How do we use these different Excel files to create the ones we need to generate the needed map?</a:t>
            </a:r>
          </a:p>
        </p:txBody>
      </p:sp>
    </p:spTree>
    <p:extLst>
      <p:ext uri="{BB962C8B-B14F-4D97-AF65-F5344CB8AC3E}">
        <p14:creationId xmlns:p14="http://schemas.microsoft.com/office/powerpoint/2010/main" val="2695959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706186" y="782197"/>
            <a:ext cx="8412163" cy="430887"/>
          </a:xfrm>
          <a:prstGeom prst="rect">
            <a:avLst/>
          </a:prstGeom>
          <a:noFill/>
          <a:ln w="9525">
            <a:noFill/>
            <a:miter lim="800000"/>
            <a:headEnd/>
            <a:tailEnd/>
          </a:ln>
        </p:spPr>
        <p:txBody>
          <a:bodyPr>
            <a:spAutoFit/>
          </a:bodyPr>
          <a:lstStyle/>
          <a:p>
            <a:r>
              <a:rPr lang="en-GB" altLang="en-US" sz="2200" b="1" u="sng" dirty="0"/>
              <a:t>Create the malaria cases reports file by Barangay</a:t>
            </a:r>
          </a:p>
        </p:txBody>
      </p:sp>
      <p:sp>
        <p:nvSpPr>
          <p:cNvPr id="4" name="Rectangle 12">
            <a:extLst>
              <a:ext uri="{FF2B5EF4-FFF2-40B4-BE49-F238E27FC236}">
                <a16:creationId xmlns:a16="http://schemas.microsoft.com/office/drawing/2014/main" id="{28AC9C77-1108-41D8-AF90-2DD360B9A260}"/>
              </a:ext>
            </a:extLst>
          </p:cNvPr>
          <p:cNvSpPr>
            <a:spLocks noChangeArrowheads="1"/>
          </p:cNvSpPr>
          <p:nvPr/>
        </p:nvSpPr>
        <p:spPr bwMode="auto">
          <a:xfrm>
            <a:off x="876516" y="1363370"/>
            <a:ext cx="88566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300"/>
              </a:spcAft>
              <a:buFont typeface="Arial" charset="0"/>
              <a:buAutoNum type="arabicPeriod"/>
              <a:defRPr/>
            </a:pPr>
            <a:r>
              <a:rPr lang="en-US" altLang="en-US" sz="2200" dirty="0">
                <a:latin typeface="+mn-lt"/>
                <a:cs typeface="+mn-cs"/>
              </a:rPr>
              <a:t>Open the </a:t>
            </a:r>
            <a:r>
              <a:rPr lang="pt-BR" altLang="en-US" sz="2200" b="1" dirty="0">
                <a:latin typeface="+mn-lt"/>
                <a:cs typeface="+mn-cs"/>
              </a:rPr>
              <a:t>Malaria_Cases_Report_DOH_310325</a:t>
            </a:r>
            <a:r>
              <a:rPr lang="en-US" altLang="en-US" sz="2200" b="1" dirty="0">
                <a:latin typeface="+mn-lt"/>
                <a:cs typeface="+mn-cs"/>
              </a:rPr>
              <a:t>.</a:t>
            </a:r>
            <a:r>
              <a:rPr lang="en-US" altLang="en-US" sz="2200" b="1" dirty="0" err="1">
                <a:latin typeface="+mn-lt"/>
                <a:cs typeface="+mn-cs"/>
              </a:rPr>
              <a:t>xls</a:t>
            </a:r>
            <a:r>
              <a:rPr lang="en-US" altLang="en-US" sz="2200" b="1" dirty="0">
                <a:latin typeface="+mn-lt"/>
                <a:cs typeface="+mn-cs"/>
              </a:rPr>
              <a:t>  </a:t>
            </a:r>
            <a:r>
              <a:rPr lang="en-US" altLang="en-US" sz="2200" dirty="0">
                <a:latin typeface="+mn-lt"/>
                <a:cs typeface="+mn-cs"/>
              </a:rPr>
              <a:t>file in Excel</a:t>
            </a:r>
          </a:p>
          <a:p>
            <a:pPr>
              <a:buFontTx/>
              <a:buAutoNum type="arabicPeriod"/>
            </a:pPr>
            <a:endParaRPr lang="en-US" altLang="en-US" sz="2200" dirty="0">
              <a:latin typeface="+mn-lt"/>
            </a:endParaRPr>
          </a:p>
        </p:txBody>
      </p:sp>
      <p:sp>
        <p:nvSpPr>
          <p:cNvPr id="5" name="Rectangle 12">
            <a:extLst>
              <a:ext uri="{FF2B5EF4-FFF2-40B4-BE49-F238E27FC236}">
                <a16:creationId xmlns:a16="http://schemas.microsoft.com/office/drawing/2014/main" id="{BA3CA1AC-A09A-45E8-9F1D-EABD5361608B}"/>
              </a:ext>
            </a:extLst>
          </p:cNvPr>
          <p:cNvSpPr>
            <a:spLocks noChangeArrowheads="1"/>
          </p:cNvSpPr>
          <p:nvPr/>
        </p:nvSpPr>
        <p:spPr bwMode="auto">
          <a:xfrm>
            <a:off x="890224" y="1805722"/>
            <a:ext cx="670249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eaLnBrk="0" fontAlgn="base" hangingPunct="0">
              <a:lnSpc>
                <a:spcPct val="90000"/>
              </a:lnSpc>
              <a:spcAft>
                <a:spcPts val="300"/>
              </a:spcAft>
              <a:buFont typeface="+mj-lt"/>
              <a:buAutoNum type="arabicPeriod" startAt="2"/>
              <a:defRPr/>
            </a:pPr>
            <a:r>
              <a:rPr lang="en-US" altLang="en-US" sz="2200" dirty="0">
                <a:latin typeface="+mn-lt"/>
                <a:cs typeface="+mn-cs"/>
              </a:rPr>
              <a:t>Use the Pivot Table function to generate a new table that would contain the Barangay unique identifier and the total number of cases by Barangay.</a:t>
            </a:r>
            <a:endParaRPr lang="en-US" altLang="en-US" sz="2200" dirty="0">
              <a:latin typeface="+mn-lt"/>
            </a:endParaRPr>
          </a:p>
        </p:txBody>
      </p:sp>
      <p:pic>
        <p:nvPicPr>
          <p:cNvPr id="6" name="Picture 5">
            <a:extLst>
              <a:ext uri="{FF2B5EF4-FFF2-40B4-BE49-F238E27FC236}">
                <a16:creationId xmlns:a16="http://schemas.microsoft.com/office/drawing/2014/main" id="{335C2F90-34DF-499D-8D8C-B98D5A9CCA51}"/>
              </a:ext>
            </a:extLst>
          </p:cNvPr>
          <p:cNvPicPr>
            <a:picLocks noChangeAspect="1"/>
          </p:cNvPicPr>
          <p:nvPr/>
        </p:nvPicPr>
        <p:blipFill rotWithShape="1">
          <a:blip r:embed="rId3"/>
          <a:srcRect l="48647" t="36903" r="38432" b="21755"/>
          <a:stretch/>
        </p:blipFill>
        <p:spPr>
          <a:xfrm>
            <a:off x="7967344" y="1824112"/>
            <a:ext cx="1316542" cy="2153488"/>
          </a:xfrm>
          <a:prstGeom prst="rect">
            <a:avLst/>
          </a:prstGeom>
          <a:effectLst>
            <a:outerShdw blurRad="50800" dist="38100" dir="2700000" sx="102000" sy="102000" algn="tl" rotWithShape="0">
              <a:prstClr val="black">
                <a:alpha val="40000"/>
              </a:prstClr>
            </a:outerShdw>
          </a:effectLst>
        </p:spPr>
      </p:pic>
      <p:pic>
        <p:nvPicPr>
          <p:cNvPr id="7" name="Picture 6">
            <a:extLst>
              <a:ext uri="{FF2B5EF4-FFF2-40B4-BE49-F238E27FC236}">
                <a16:creationId xmlns:a16="http://schemas.microsoft.com/office/drawing/2014/main" id="{3FC6F6A0-55ED-446A-BCEA-1B8B9B6CBFB9}"/>
              </a:ext>
            </a:extLst>
          </p:cNvPr>
          <p:cNvPicPr>
            <a:picLocks noChangeAspect="1"/>
          </p:cNvPicPr>
          <p:nvPr/>
        </p:nvPicPr>
        <p:blipFill rotWithShape="1">
          <a:blip r:embed="rId4"/>
          <a:srcRect l="49212" t="37400" r="36613" b="20773"/>
          <a:stretch/>
        </p:blipFill>
        <p:spPr>
          <a:xfrm>
            <a:off x="8835315" y="2197071"/>
            <a:ext cx="1455851" cy="2416460"/>
          </a:xfrm>
          <a:prstGeom prst="rect">
            <a:avLst/>
          </a:prstGeom>
          <a:effectLst>
            <a:outerShdw blurRad="50800" dist="38100" dir="2700000" sx="102000" sy="102000" algn="tl" rotWithShape="0">
              <a:prstClr val="black">
                <a:alpha val="40000"/>
              </a:prstClr>
            </a:outerShdw>
          </a:effectLst>
        </p:spPr>
      </p:pic>
      <p:sp>
        <p:nvSpPr>
          <p:cNvPr id="8" name="Rectangle 12">
            <a:extLst>
              <a:ext uri="{FF2B5EF4-FFF2-40B4-BE49-F238E27FC236}">
                <a16:creationId xmlns:a16="http://schemas.microsoft.com/office/drawing/2014/main" id="{80DD72F2-F898-4AE4-829A-0BAB510BDFED}"/>
              </a:ext>
            </a:extLst>
          </p:cNvPr>
          <p:cNvSpPr>
            <a:spLocks noChangeArrowheads="1"/>
          </p:cNvSpPr>
          <p:nvPr/>
        </p:nvSpPr>
        <p:spPr bwMode="auto">
          <a:xfrm>
            <a:off x="894603" y="2751165"/>
            <a:ext cx="67024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3"/>
            </a:pPr>
            <a:r>
              <a:rPr lang="en-US" altLang="en-US" sz="2200" dirty="0"/>
              <a:t>Make sure that your Pivot Table contains all the cases from the cases report.</a:t>
            </a:r>
          </a:p>
        </p:txBody>
      </p:sp>
      <p:sp>
        <p:nvSpPr>
          <p:cNvPr id="9" name="Rectangle 12">
            <a:extLst>
              <a:ext uri="{FF2B5EF4-FFF2-40B4-BE49-F238E27FC236}">
                <a16:creationId xmlns:a16="http://schemas.microsoft.com/office/drawing/2014/main" id="{2BE89D9D-9C89-4C45-A8A1-B677918824E3}"/>
              </a:ext>
            </a:extLst>
          </p:cNvPr>
          <p:cNvSpPr>
            <a:spLocks noChangeArrowheads="1"/>
          </p:cNvSpPr>
          <p:nvPr/>
        </p:nvSpPr>
        <p:spPr bwMode="auto">
          <a:xfrm>
            <a:off x="894446" y="3513374"/>
            <a:ext cx="716223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4"/>
            </a:pPr>
            <a:r>
              <a:rPr lang="en-US" altLang="en-US" sz="2200" dirty="0">
                <a:latin typeface="+mn-lt"/>
              </a:rPr>
              <a:t>Add the Barangay names to your table and adjust the headers to be appropriate for import into a GIS software.</a:t>
            </a:r>
          </a:p>
        </p:txBody>
      </p:sp>
      <p:pic>
        <p:nvPicPr>
          <p:cNvPr id="10" name="Picture 9">
            <a:extLst>
              <a:ext uri="{FF2B5EF4-FFF2-40B4-BE49-F238E27FC236}">
                <a16:creationId xmlns:a16="http://schemas.microsoft.com/office/drawing/2014/main" id="{638019AD-7C93-463E-B1C2-25E466FDCB40}"/>
              </a:ext>
            </a:extLst>
          </p:cNvPr>
          <p:cNvPicPr>
            <a:picLocks noChangeAspect="1"/>
          </p:cNvPicPr>
          <p:nvPr/>
        </p:nvPicPr>
        <p:blipFill rotWithShape="1">
          <a:blip r:embed="rId5"/>
          <a:srcRect l="56864" t="31800" r="24013" b="13794"/>
          <a:stretch/>
        </p:blipFill>
        <p:spPr>
          <a:xfrm>
            <a:off x="9927473" y="2715150"/>
            <a:ext cx="1748590" cy="2798340"/>
          </a:xfrm>
          <a:prstGeom prst="rect">
            <a:avLst/>
          </a:prstGeom>
        </p:spPr>
      </p:pic>
      <p:sp>
        <p:nvSpPr>
          <p:cNvPr id="11" name="Rectangle 10">
            <a:extLst>
              <a:ext uri="{FF2B5EF4-FFF2-40B4-BE49-F238E27FC236}">
                <a16:creationId xmlns:a16="http://schemas.microsoft.com/office/drawing/2014/main" id="{7FFAC063-A60C-412E-A5FF-4E701C22E859}"/>
              </a:ext>
            </a:extLst>
          </p:cNvPr>
          <p:cNvSpPr>
            <a:spLocks noChangeArrowheads="1"/>
          </p:cNvSpPr>
          <p:nvPr/>
        </p:nvSpPr>
        <p:spPr bwMode="auto">
          <a:xfrm>
            <a:off x="896004" y="5070782"/>
            <a:ext cx="72345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6"/>
            </a:pPr>
            <a:r>
              <a:rPr lang="en-US" altLang="en-US" sz="2200" dirty="0">
                <a:latin typeface="+mn-lt"/>
              </a:rPr>
              <a:t>Save the resulting table as </a:t>
            </a:r>
            <a:r>
              <a:rPr lang="en-US" altLang="en-US" sz="2200" i="1" dirty="0">
                <a:latin typeface="+mn-lt"/>
              </a:rPr>
              <a:t>Tot_Cases_Bgy_010425.xls</a:t>
            </a:r>
          </a:p>
        </p:txBody>
      </p:sp>
      <p:sp>
        <p:nvSpPr>
          <p:cNvPr id="12" name="Rectangle 12">
            <a:extLst>
              <a:ext uri="{FF2B5EF4-FFF2-40B4-BE49-F238E27FC236}">
                <a16:creationId xmlns:a16="http://schemas.microsoft.com/office/drawing/2014/main" id="{CED09125-228D-4881-A2C8-42DE709F966B}"/>
              </a:ext>
            </a:extLst>
          </p:cNvPr>
          <p:cNvSpPr>
            <a:spLocks noChangeArrowheads="1"/>
          </p:cNvSpPr>
          <p:nvPr/>
        </p:nvSpPr>
        <p:spPr bwMode="auto">
          <a:xfrm>
            <a:off x="898825" y="4263200"/>
            <a:ext cx="70435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457200" indent="-360000">
              <a:spcAft>
                <a:spcPts val="600"/>
              </a:spcAft>
              <a:buFont typeface="+mj-lt"/>
              <a:buAutoNum type="arabicPeriod" startAt="5"/>
            </a:pPr>
            <a:r>
              <a:rPr lang="en-US" altLang="en-US" sz="2200" dirty="0"/>
              <a:t>Check that all the Barangay in your new table are in the master list and rename the worksheet </a:t>
            </a:r>
            <a:r>
              <a:rPr lang="fr-CH" altLang="en-US" sz="2200" dirty="0"/>
              <a:t>«</a:t>
            </a:r>
            <a:r>
              <a:rPr lang="fr-CH" altLang="en-US" sz="2200" dirty="0" err="1"/>
              <a:t>Tot_Cases_Bgy</a:t>
            </a:r>
            <a:r>
              <a:rPr lang="fr-CH" altLang="en-US" sz="2200" dirty="0"/>
              <a:t>»</a:t>
            </a:r>
            <a:endParaRPr lang="en-US" altLang="en-US" sz="2200" dirty="0"/>
          </a:p>
        </p:txBody>
      </p:sp>
      <p:sp>
        <p:nvSpPr>
          <p:cNvPr id="15" name="Title 1">
            <a:extLst>
              <a:ext uri="{FF2B5EF4-FFF2-40B4-BE49-F238E27FC236}">
                <a16:creationId xmlns:a16="http://schemas.microsoft.com/office/drawing/2014/main" id="{BF2F5FB8-8419-BF09-F33C-759559C48EA9}"/>
              </a:ext>
            </a:extLst>
          </p:cNvPr>
          <p:cNvSpPr txBox="1">
            <a:spLocks/>
          </p:cNvSpPr>
          <p:nvPr/>
        </p:nvSpPr>
        <p:spPr bwMode="auto">
          <a:xfrm>
            <a:off x="0" y="17466"/>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r>
              <a:rPr lang="en-GB" altLang="en-US" dirty="0"/>
              <a:t>Exercise 5.A – Part 1</a:t>
            </a:r>
            <a:endParaRPr lang="en-PH" altLang="en-US" dirty="0"/>
          </a:p>
        </p:txBody>
      </p:sp>
      <p:sp>
        <p:nvSpPr>
          <p:cNvPr id="13" name="Rectangle 12">
            <a:extLst>
              <a:ext uri="{FF2B5EF4-FFF2-40B4-BE49-F238E27FC236}">
                <a16:creationId xmlns:a16="http://schemas.microsoft.com/office/drawing/2014/main" id="{32DA8AD1-CAAA-2CFC-FDF2-47E3BB0DD7F7}"/>
              </a:ext>
            </a:extLst>
          </p:cNvPr>
          <p:cNvSpPr>
            <a:spLocks noChangeArrowheads="1"/>
          </p:cNvSpPr>
          <p:nvPr/>
        </p:nvSpPr>
        <p:spPr bwMode="auto">
          <a:xfrm>
            <a:off x="903939" y="5644914"/>
            <a:ext cx="1057088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97200" indent="0">
              <a:spcAft>
                <a:spcPts val="600"/>
              </a:spcAft>
            </a:pPr>
            <a:r>
              <a:rPr lang="en-US" altLang="en-US" sz="2000" dirty="0">
                <a:solidFill>
                  <a:srgbClr val="FF0000"/>
                </a:solidFill>
                <a:latin typeface="+mn-lt"/>
              </a:rPr>
              <a:t>WARNING: </a:t>
            </a:r>
            <a:r>
              <a:rPr lang="en-US" altLang="en-US" sz="2000" dirty="0">
                <a:latin typeface="+mn-lt"/>
              </a:rPr>
              <a:t>If using ArcMap in the succeeding exercises, make sure to save the resulting table as </a:t>
            </a:r>
            <a:r>
              <a:rPr lang="en-US" altLang="en-US" sz="2000" b="1" dirty="0">
                <a:latin typeface="+mn-lt"/>
              </a:rPr>
              <a:t>.XLS</a:t>
            </a:r>
            <a:r>
              <a:rPr lang="en-US" altLang="en-US" sz="2000" dirty="0">
                <a:latin typeface="+mn-lt"/>
              </a:rPr>
              <a:t> (Excel 97-2003 Workbook) and </a:t>
            </a:r>
            <a:r>
              <a:rPr lang="en-US" altLang="en-US" sz="2000" u="sng" dirty="0">
                <a:latin typeface="+mn-lt"/>
              </a:rPr>
              <a:t>not as .XLSX</a:t>
            </a:r>
            <a:r>
              <a:rPr lang="en-US" altLang="en-US" sz="2000" dirty="0">
                <a:latin typeface="+mn-lt"/>
              </a:rPr>
              <a:t>. Otherwise, the table will not load on ArcMap.</a:t>
            </a:r>
            <a:endParaRPr lang="en-US" altLang="en-US" sz="2000" b="1" i="1" dirty="0">
              <a:latin typeface="+mn-lt"/>
            </a:endParaRPr>
          </a:p>
        </p:txBody>
      </p:sp>
    </p:spTree>
    <p:extLst>
      <p:ext uri="{BB962C8B-B14F-4D97-AF65-F5344CB8AC3E}">
        <p14:creationId xmlns:p14="http://schemas.microsoft.com/office/powerpoint/2010/main" val="8842851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21525</TotalTime>
  <Words>1568</Words>
  <Application>Microsoft Office PowerPoint</Application>
  <PresentationFormat>Widescreen</PresentationFormat>
  <Paragraphs>122</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Courier New</vt:lpstr>
      <vt:lpstr>Wingdings</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211</cp:revision>
  <dcterms:created xsi:type="dcterms:W3CDTF">2021-09-02T13:03:17Z</dcterms:created>
  <dcterms:modified xsi:type="dcterms:W3CDTF">2024-06-28T07:20:12Z</dcterms:modified>
</cp:coreProperties>
</file>