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9"/>
  </p:notesMasterIdLst>
  <p:sldIdLst>
    <p:sldId id="278" r:id="rId2"/>
    <p:sldId id="803" r:id="rId3"/>
    <p:sldId id="791" r:id="rId4"/>
    <p:sldId id="792" r:id="rId5"/>
    <p:sldId id="802" r:id="rId6"/>
    <p:sldId id="795" r:id="rId7"/>
    <p:sldId id="796" r:id="rId8"/>
    <p:sldId id="807" r:id="rId9"/>
    <p:sldId id="805" r:id="rId10"/>
    <p:sldId id="804" r:id="rId11"/>
    <p:sldId id="808" r:id="rId12"/>
    <p:sldId id="809" r:id="rId13"/>
    <p:sldId id="810" r:id="rId14"/>
    <p:sldId id="811" r:id="rId15"/>
    <p:sldId id="812" r:id="rId16"/>
    <p:sldId id="813" r:id="rId17"/>
    <p:sldId id="814"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25" userDrawn="1">
          <p15:clr>
            <a:srgbClr val="A4A3A4"/>
          </p15:clr>
        </p15:guide>
        <p15:guide id="3" orient="horz" pos="96" userDrawn="1">
          <p15:clr>
            <a:srgbClr val="A4A3A4"/>
          </p15:clr>
        </p15:guide>
        <p15:guide id="4" pos="3840" userDrawn="1">
          <p15:clr>
            <a:srgbClr val="A4A3A4"/>
          </p15:clr>
        </p15:guide>
        <p15:guide id="5" orient="horz" pos="686" userDrawn="1">
          <p15:clr>
            <a:srgbClr val="A4A3A4"/>
          </p15:clr>
        </p15:guide>
        <p15:guide id="7" pos="7355" userDrawn="1">
          <p15:clr>
            <a:srgbClr val="A4A3A4"/>
          </p15:clr>
        </p15:guide>
        <p15:guide id="8" orient="horz" pos="754" userDrawn="1">
          <p15:clr>
            <a:srgbClr val="A4A3A4"/>
          </p15:clr>
        </p15:guide>
        <p15:guide id="9" orient="horz" pos="210" userDrawn="1">
          <p15:clr>
            <a:srgbClr val="A4A3A4"/>
          </p15:clr>
        </p15:guide>
        <p15:guide id="10" orient="horz" pos="261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972812-F09C-3B01-F5BD-CC2DC1A14343}" name="975" initials="" userId="S::37d9f@haenmail.onmicrosoft.com::d146c936-e6ce-4cf1-8ba5-4d0363aafcd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C88"/>
    <a:srgbClr val="002147"/>
    <a:srgbClr val="7F6000"/>
    <a:srgbClr val="FE7F00"/>
    <a:srgbClr val="FF9933"/>
    <a:srgbClr val="346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6247" autoAdjust="0"/>
  </p:normalViewPr>
  <p:slideViewPr>
    <p:cSldViewPr snapToGrid="0">
      <p:cViewPr varScale="1">
        <p:scale>
          <a:sx n="105" d="100"/>
          <a:sy n="105" d="100"/>
        </p:scale>
        <p:origin x="1008" y="96"/>
      </p:cViewPr>
      <p:guideLst>
        <p:guide pos="325"/>
        <p:guide orient="horz" pos="96"/>
        <p:guide pos="3840"/>
        <p:guide orient="horz" pos="686"/>
        <p:guide pos="7355"/>
        <p:guide orient="horz" pos="754"/>
        <p:guide orient="horz" pos="210"/>
        <p:guide orient="horz" pos="2614"/>
      </p:guideLst>
    </p:cSldViewPr>
  </p:slideViewPr>
  <p:notesTextViewPr>
    <p:cViewPr>
      <p:scale>
        <a:sx n="3" d="2"/>
        <a:sy n="3" d="2"/>
      </p:scale>
      <p:origin x="0" y="0"/>
    </p:cViewPr>
  </p:notesTextViewPr>
  <p:sorterViewPr>
    <p:cViewPr>
      <p:scale>
        <a:sx n="110" d="100"/>
        <a:sy n="110" d="100"/>
      </p:scale>
      <p:origin x="0" y="0"/>
    </p:cViewPr>
  </p:sorterViewPr>
  <p:notesViewPr>
    <p:cSldViewPr snapToGrid="0" showGuides="1">
      <p:cViewPr varScale="1">
        <p:scale>
          <a:sx n="81" d="100"/>
          <a:sy n="81" d="100"/>
        </p:scale>
        <p:origin x="389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25442-F05A-4FC3-9A08-3A325D2C6ED9}" type="datetimeFigureOut">
              <a:rPr lang="en-GB" smtClean="0"/>
              <a:t>28/06/2024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482C6-7221-442F-AC9E-4AD7982D5D27}" type="slidenum">
              <a:rPr lang="en-GB" smtClean="0"/>
              <a:t>‹#›</a:t>
            </a:fld>
            <a:endParaRPr lang="en-GB"/>
          </a:p>
        </p:txBody>
      </p:sp>
    </p:spTree>
    <p:extLst>
      <p:ext uri="{BB962C8B-B14F-4D97-AF65-F5344CB8AC3E}">
        <p14:creationId xmlns:p14="http://schemas.microsoft.com/office/powerpoint/2010/main" val="298850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chemeClr val="bg1"/>
                </a:solidFill>
                <a:latin typeface="+mn-lt"/>
                <a:ea typeface="Century Gothic" charset="0"/>
                <a:cs typeface="Century Gothic" charset="0"/>
              </a:rPr>
              <a:t>MODULE 4: HANDS-ON GEOSPATIAL TECHNOLOGIES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dirty="0">
              <a:solidFill>
                <a:schemeClr val="bg1"/>
              </a:solidFill>
              <a:latin typeface="+mn-lt"/>
              <a:ea typeface="Century Gothic" charset="0"/>
              <a:cs typeface="Century Gothic"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mn-lt"/>
                <a:ea typeface="Century Gothic" charset="0"/>
                <a:cs typeface="Century Gothic" charset="0"/>
              </a:rPr>
              <a:t>Session </a:t>
            </a:r>
            <a:r>
              <a:rPr lang="en-US" altLang="en-US" sz="1200" b="1" dirty="0">
                <a:solidFill>
                  <a:schemeClr val="bg1"/>
                </a:solidFill>
                <a:latin typeface="+mn-lt"/>
              </a:rPr>
              <a:t>4.4: Introduction to the concepts of registry and Common Geo-Registry (CGR)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dirty="0">
              <a:solidFill>
                <a:schemeClr val="bg1"/>
              </a:solidFill>
              <a:latin typeface="+mn-lt"/>
              <a:ea typeface="Century Gothic" charset="0"/>
              <a:cs typeface="Century Gothic" charset="0"/>
            </a:endParaRPr>
          </a:p>
          <a:p>
            <a:endParaRPr lang="en-US" b="1"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a:t>
            </a:fld>
            <a:endParaRPr lang="en-PH" altLang="en-US"/>
          </a:p>
        </p:txBody>
      </p:sp>
    </p:spTree>
    <p:extLst>
      <p:ext uri="{BB962C8B-B14F-4D97-AF65-F5344CB8AC3E}">
        <p14:creationId xmlns:p14="http://schemas.microsoft.com/office/powerpoint/2010/main" val="1259420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10</a:t>
            </a:fld>
            <a:endParaRPr lang="en-PH" altLang="en-US" dirty="0"/>
          </a:p>
        </p:txBody>
      </p:sp>
    </p:spTree>
    <p:extLst>
      <p:ext uri="{BB962C8B-B14F-4D97-AF65-F5344CB8AC3E}">
        <p14:creationId xmlns:p14="http://schemas.microsoft.com/office/powerpoint/2010/main" val="358466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11</a:t>
            </a:fld>
            <a:endParaRPr lang="en-PH" altLang="en-US" dirty="0"/>
          </a:p>
        </p:txBody>
      </p:sp>
    </p:spTree>
    <p:extLst>
      <p:ext uri="{BB962C8B-B14F-4D97-AF65-F5344CB8AC3E}">
        <p14:creationId xmlns:p14="http://schemas.microsoft.com/office/powerpoint/2010/main" val="4108453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12</a:t>
            </a:fld>
            <a:endParaRPr lang="en-PH" altLang="en-US" dirty="0"/>
          </a:p>
        </p:txBody>
      </p:sp>
    </p:spTree>
    <p:extLst>
      <p:ext uri="{BB962C8B-B14F-4D97-AF65-F5344CB8AC3E}">
        <p14:creationId xmlns:p14="http://schemas.microsoft.com/office/powerpoint/2010/main" val="957118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13</a:t>
            </a:fld>
            <a:endParaRPr lang="en-PH" altLang="en-US" dirty="0"/>
          </a:p>
        </p:txBody>
      </p:sp>
    </p:spTree>
    <p:extLst>
      <p:ext uri="{BB962C8B-B14F-4D97-AF65-F5344CB8AC3E}">
        <p14:creationId xmlns:p14="http://schemas.microsoft.com/office/powerpoint/2010/main" val="400618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14</a:t>
            </a:fld>
            <a:endParaRPr lang="en-PH" altLang="en-US" dirty="0"/>
          </a:p>
        </p:txBody>
      </p:sp>
    </p:spTree>
    <p:extLst>
      <p:ext uri="{BB962C8B-B14F-4D97-AF65-F5344CB8AC3E}">
        <p14:creationId xmlns:p14="http://schemas.microsoft.com/office/powerpoint/2010/main" val="897120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15</a:t>
            </a:fld>
            <a:endParaRPr lang="en-PH" altLang="en-US" dirty="0"/>
          </a:p>
        </p:txBody>
      </p:sp>
    </p:spTree>
    <p:extLst>
      <p:ext uri="{BB962C8B-B14F-4D97-AF65-F5344CB8AC3E}">
        <p14:creationId xmlns:p14="http://schemas.microsoft.com/office/powerpoint/2010/main" val="3502685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16</a:t>
            </a:fld>
            <a:endParaRPr lang="en-PH" altLang="en-US" dirty="0"/>
          </a:p>
        </p:txBody>
      </p:sp>
    </p:spTree>
    <p:extLst>
      <p:ext uri="{BB962C8B-B14F-4D97-AF65-F5344CB8AC3E}">
        <p14:creationId xmlns:p14="http://schemas.microsoft.com/office/powerpoint/2010/main" val="1270791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17</a:t>
            </a:fld>
            <a:endParaRPr lang="en-PH" altLang="en-US" dirty="0"/>
          </a:p>
        </p:txBody>
      </p:sp>
    </p:spTree>
    <p:extLst>
      <p:ext uri="{BB962C8B-B14F-4D97-AF65-F5344CB8AC3E}">
        <p14:creationId xmlns:p14="http://schemas.microsoft.com/office/powerpoint/2010/main" val="2735289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D482C6-7221-442F-AC9E-4AD7982D5D27}" type="slidenum">
              <a:rPr lang="en-GB" smtClean="0"/>
              <a:t>2</a:t>
            </a:fld>
            <a:endParaRPr lang="en-GB"/>
          </a:p>
        </p:txBody>
      </p:sp>
    </p:spTree>
    <p:extLst>
      <p:ext uri="{BB962C8B-B14F-4D97-AF65-F5344CB8AC3E}">
        <p14:creationId xmlns:p14="http://schemas.microsoft.com/office/powerpoint/2010/main" val="1004709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endParaRPr lang="en-PH" altLang="en-US" sz="1200" b="0" dirty="0">
              <a:solidFill>
                <a:schemeClr val="bg1"/>
              </a:solidFill>
              <a:latin typeface="+mn-lt"/>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3</a:t>
            </a:fld>
            <a:endParaRPr lang="en-PH" altLang="en-US" dirty="0"/>
          </a:p>
        </p:txBody>
      </p:sp>
    </p:spTree>
    <p:extLst>
      <p:ext uri="{BB962C8B-B14F-4D97-AF65-F5344CB8AC3E}">
        <p14:creationId xmlns:p14="http://schemas.microsoft.com/office/powerpoint/2010/main" val="387524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5813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3012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6</a:t>
            </a:fld>
            <a:endParaRPr lang="en-PH" altLang="en-US" dirty="0"/>
          </a:p>
        </p:txBody>
      </p:sp>
    </p:spTree>
    <p:extLst>
      <p:ext uri="{BB962C8B-B14F-4D97-AF65-F5344CB8AC3E}">
        <p14:creationId xmlns:p14="http://schemas.microsoft.com/office/powerpoint/2010/main" val="3266041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7</a:t>
            </a:fld>
            <a:endParaRPr lang="en-PH" altLang="en-US" dirty="0"/>
          </a:p>
        </p:txBody>
      </p:sp>
    </p:spTree>
    <p:extLst>
      <p:ext uri="{BB962C8B-B14F-4D97-AF65-F5344CB8AC3E}">
        <p14:creationId xmlns:p14="http://schemas.microsoft.com/office/powerpoint/2010/main" val="2519648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8</a:t>
            </a:fld>
            <a:endParaRPr lang="en-PH" altLang="en-US" dirty="0"/>
          </a:p>
        </p:txBody>
      </p:sp>
    </p:spTree>
    <p:extLst>
      <p:ext uri="{BB962C8B-B14F-4D97-AF65-F5344CB8AC3E}">
        <p14:creationId xmlns:p14="http://schemas.microsoft.com/office/powerpoint/2010/main" val="2452686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9</a:t>
            </a:fld>
            <a:endParaRPr lang="en-PH" altLang="en-US" dirty="0"/>
          </a:p>
        </p:txBody>
      </p:sp>
    </p:spTree>
    <p:extLst>
      <p:ext uri="{BB962C8B-B14F-4D97-AF65-F5344CB8AC3E}">
        <p14:creationId xmlns:p14="http://schemas.microsoft.com/office/powerpoint/2010/main" val="1579870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Slide Number Placeholder 3">
            <a:extLst>
              <a:ext uri="{FF2B5EF4-FFF2-40B4-BE49-F238E27FC236}">
                <a16:creationId xmlns:a16="http://schemas.microsoft.com/office/drawing/2014/main" id="{A463CE09-ED07-100A-F6B1-92693B62B455}"/>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1279686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3">
            <a:extLst>
              <a:ext uri="{FF2B5EF4-FFF2-40B4-BE49-F238E27FC236}">
                <a16:creationId xmlns:a16="http://schemas.microsoft.com/office/drawing/2014/main" id="{2C3A046B-8003-8517-BEA1-186FF80BF3FB}"/>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2511549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8" name="Slide Number Placeholder 3">
            <a:extLst>
              <a:ext uri="{FF2B5EF4-FFF2-40B4-BE49-F238E27FC236}">
                <a16:creationId xmlns:a16="http://schemas.microsoft.com/office/drawing/2014/main" id="{DAAEC750-CBB9-49E2-8A20-D7A41E171326}"/>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1150549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4430AEC5-3548-4E72-9F65-B464DE7E9DDF}"/>
              </a:ext>
            </a:extLst>
          </p:cNvPr>
          <p:cNvSpPr>
            <a:spLocks noGrp="1"/>
          </p:cNvSpPr>
          <p:nvPr>
            <p:ph type="dt" sz="half" idx="10"/>
          </p:nvPr>
        </p:nvSpPr>
        <p:spPr>
          <a:xfrm>
            <a:off x="838200" y="6356356"/>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EF4B33C8-A600-459B-8D12-DF5499B24A85}"/>
              </a:ext>
            </a:extLst>
          </p:cNvPr>
          <p:cNvSpPr>
            <a:spLocks noGrp="1"/>
          </p:cNvSpPr>
          <p:nvPr>
            <p:ph type="ftr" sz="quarter" idx="11"/>
          </p:nvPr>
        </p:nvSpPr>
        <p:spPr>
          <a:xfrm>
            <a:off x="4145100" y="6447626"/>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0AB0DD1-7C3B-9DAC-3A8B-DB6F8CEA02D0}"/>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2040310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8_Title and Content" userDrawn="1">
  <p:cSld name="8_Title and Content">
    <p:spTree>
      <p:nvGrpSpPr>
        <p:cNvPr id="1" name="Shape 19"/>
        <p:cNvGrpSpPr/>
        <p:nvPr/>
      </p:nvGrpSpPr>
      <p:grpSpPr>
        <a:xfrm>
          <a:off x="0" y="0"/>
          <a:ext cx="0" cy="0"/>
          <a:chOff x="0" y="0"/>
          <a:chExt cx="0" cy="0"/>
        </a:xfrm>
      </p:grpSpPr>
      <p:sp>
        <p:nvSpPr>
          <p:cNvPr id="2" name="Title 1">
            <a:extLst>
              <a:ext uri="{FF2B5EF4-FFF2-40B4-BE49-F238E27FC236}">
                <a16:creationId xmlns:a16="http://schemas.microsoft.com/office/drawing/2014/main" id="{AB1E85C8-4883-40CF-1F67-7F17F0584794}"/>
              </a:ext>
            </a:extLst>
          </p:cNvPr>
          <p:cNvSpPr txBox="1">
            <a:spLocks/>
          </p:cNvSpPr>
          <p:nvPr userDrawn="1"/>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endParaRPr lang="en-PH" altLang="en-US" dirty="0"/>
          </a:p>
        </p:txBody>
      </p:sp>
      <p:sp>
        <p:nvSpPr>
          <p:cNvPr id="4" name="Slide Number Placeholder 3">
            <a:extLst>
              <a:ext uri="{FF2B5EF4-FFF2-40B4-BE49-F238E27FC236}">
                <a16:creationId xmlns:a16="http://schemas.microsoft.com/office/drawing/2014/main" id="{B5AE8D29-D4D2-69DB-59B3-336A04EEE889}"/>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603252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6" name="Rectangle 15"/>
          <p:cNvSpPr/>
          <p:nvPr userDrawn="1"/>
        </p:nvSpPr>
        <p:spPr bwMode="auto">
          <a:xfrm>
            <a:off x="0" y="1"/>
            <a:ext cx="12192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sz="1800">
              <a:solidFill>
                <a:srgbClr val="FFFFFF"/>
              </a:solidFill>
              <a:cs typeface="Arial" charset="0"/>
            </a:endParaRPr>
          </a:p>
        </p:txBody>
      </p:sp>
      <p:sp>
        <p:nvSpPr>
          <p:cNvPr id="17" name="TextBox 4"/>
          <p:cNvSpPr txBox="1">
            <a:spLocks noChangeArrowheads="1"/>
          </p:cNvSpPr>
          <p:nvPr userDrawn="1"/>
        </p:nvSpPr>
        <p:spPr bwMode="auto">
          <a:xfrm>
            <a:off x="425781" y="116633"/>
            <a:ext cx="11430859" cy="769441"/>
          </a:xfrm>
          <a:prstGeom prst="rect">
            <a:avLst/>
          </a:prstGeom>
          <a:noFill/>
          <a:ln w="9525">
            <a:noFill/>
            <a:miter lim="800000"/>
            <a:headEnd/>
            <a:tailEnd/>
          </a:ln>
        </p:spPr>
        <p:txBody>
          <a:bodyPr wrap="square">
            <a:spAutoFit/>
          </a:bodyPr>
          <a:lstStyle/>
          <a:p>
            <a:r>
              <a:rPr lang="en-US" altLang="en-US" sz="2400" b="1" dirty="0">
                <a:solidFill>
                  <a:schemeClr val="bg1"/>
                </a:solidFill>
                <a:latin typeface="+mn-lt"/>
              </a:rPr>
              <a:t>HIS GEO-ENABLING</a:t>
            </a:r>
          </a:p>
          <a:p>
            <a:r>
              <a:rPr lang="fr-CH" altLang="en-US" sz="2000" dirty="0">
                <a:solidFill>
                  <a:schemeClr val="bg1"/>
                </a:solidFill>
                <a:latin typeface="+mn-lt"/>
              </a:rPr>
              <a:t>A COURSE ON GEOSPATIAL DATA AND TECHNOLOGIES FOR PUBLIC HEALTH</a:t>
            </a:r>
            <a:endParaRPr lang="en-US" altLang="en-US" sz="2400" dirty="0">
              <a:solidFill>
                <a:schemeClr val="bg1"/>
              </a:solidFill>
              <a:latin typeface="+mn-lt"/>
            </a:endParaRPr>
          </a:p>
        </p:txBody>
      </p:sp>
      <p:sp>
        <p:nvSpPr>
          <p:cNvPr id="18" name="Rectangle 17"/>
          <p:cNvSpPr/>
          <p:nvPr userDrawn="1"/>
        </p:nvSpPr>
        <p:spPr bwMode="auto">
          <a:xfrm>
            <a:off x="0" y="981074"/>
            <a:ext cx="12192000" cy="5366459"/>
          </a:xfrm>
          <a:prstGeom prst="rect">
            <a:avLst/>
          </a:prstGeom>
          <a:solidFill>
            <a:srgbClr val="253C8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sz="1800">
              <a:solidFill>
                <a:srgbClr val="FFFFFF"/>
              </a:solidFill>
              <a:cs typeface="Arial" charset="0"/>
            </a:endParaRPr>
          </a:p>
        </p:txBody>
      </p:sp>
      <p:sp>
        <p:nvSpPr>
          <p:cNvPr id="3" name="TextBox 5">
            <a:extLst>
              <a:ext uri="{FF2B5EF4-FFF2-40B4-BE49-F238E27FC236}">
                <a16:creationId xmlns:a16="http://schemas.microsoft.com/office/drawing/2014/main" id="{BDBEC620-ED26-64D2-90BD-387B2EEA0354}"/>
              </a:ext>
            </a:extLst>
          </p:cNvPr>
          <p:cNvSpPr txBox="1">
            <a:spLocks noChangeArrowheads="1"/>
          </p:cNvSpPr>
          <p:nvPr userDrawn="1"/>
        </p:nvSpPr>
        <p:spPr bwMode="auto">
          <a:xfrm>
            <a:off x="734483" y="2067515"/>
            <a:ext cx="107230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altLang="en-US" sz="3600" b="1" dirty="0">
                <a:solidFill>
                  <a:schemeClr val="bg1"/>
                </a:solidFill>
                <a:latin typeface="+mn-lt"/>
                <a:ea typeface="Century Gothic" charset="0"/>
                <a:cs typeface="Century Gothic" charset="0"/>
              </a:rPr>
              <a:t>MODULE 4:</a:t>
            </a:r>
          </a:p>
          <a:p>
            <a:pPr algn="ctr"/>
            <a:r>
              <a:rPr lang="en-US" altLang="en-US" sz="3600" dirty="0">
                <a:solidFill>
                  <a:schemeClr val="bg1"/>
                </a:solidFill>
                <a:latin typeface="+mn-lt"/>
                <a:ea typeface="Century Gothic" charset="0"/>
                <a:cs typeface="Century Gothic" charset="0"/>
              </a:rPr>
              <a:t>Hands-on Geospatial Technologies</a:t>
            </a:r>
          </a:p>
        </p:txBody>
      </p:sp>
    </p:spTree>
    <p:extLst>
      <p:ext uri="{BB962C8B-B14F-4D97-AF65-F5344CB8AC3E}">
        <p14:creationId xmlns:p14="http://schemas.microsoft.com/office/powerpoint/2010/main" val="2932726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8" name="Slide Number Placeholder 3">
            <a:extLst>
              <a:ext uri="{FF2B5EF4-FFF2-40B4-BE49-F238E27FC236}">
                <a16:creationId xmlns:a16="http://schemas.microsoft.com/office/drawing/2014/main" id="{26CD623A-039C-28D9-FFC3-C4E87139010E}"/>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42138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69"/>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6"/>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8" name="Slide Number Placeholder 3">
            <a:extLst>
              <a:ext uri="{FF2B5EF4-FFF2-40B4-BE49-F238E27FC236}">
                <a16:creationId xmlns:a16="http://schemas.microsoft.com/office/drawing/2014/main" id="{9D9D0B46-D027-9938-FBFE-76F2526976DE}"/>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386843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6"/>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9" name="Slide Number Placeholder 3">
            <a:extLst>
              <a:ext uri="{FF2B5EF4-FFF2-40B4-BE49-F238E27FC236}">
                <a16:creationId xmlns:a16="http://schemas.microsoft.com/office/drawing/2014/main" id="{DF6095D4-61D8-EDE6-191A-48EBD2A7ED71}"/>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13767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6"/>
            <a:ext cx="2743200" cy="365125"/>
          </a:xfrm>
          <a:prstGeom prst="rect">
            <a:avLst/>
          </a:prstGeom>
        </p:spPr>
        <p:txBody>
          <a:bodyPr/>
          <a:lstStyle/>
          <a:p>
            <a:endParaRPr lang="en-US"/>
          </a:p>
        </p:txBody>
      </p:sp>
      <p:sp>
        <p:nvSpPr>
          <p:cNvPr id="8" name="Footer Placeholder 7"/>
          <p:cNvSpPr>
            <a:spLocks noGrp="1"/>
          </p:cNvSpPr>
          <p:nvPr>
            <p:ph type="ftr" sz="quarter" idx="11"/>
          </p:nvPr>
        </p:nvSpPr>
        <p:spPr>
          <a:xfrm>
            <a:off x="4038600" y="6356356"/>
            <a:ext cx="4114800" cy="365125"/>
          </a:xfrm>
          <a:prstGeom prst="rect">
            <a:avLst/>
          </a:prstGeom>
        </p:spPr>
        <p:txBody>
          <a:bodyPr/>
          <a:lstStyle/>
          <a:p>
            <a:endParaRPr lang="en-US"/>
          </a:p>
        </p:txBody>
      </p:sp>
      <p:sp>
        <p:nvSpPr>
          <p:cNvPr id="12" name="Slide Number Placeholder 3">
            <a:extLst>
              <a:ext uri="{FF2B5EF4-FFF2-40B4-BE49-F238E27FC236}">
                <a16:creationId xmlns:a16="http://schemas.microsoft.com/office/drawing/2014/main" id="{5895ACDF-BBF6-D4BF-4A79-722CE4F689F1}"/>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68989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6"/>
            <a:ext cx="2743200" cy="365125"/>
          </a:xfrm>
          <a:prstGeom prst="rect">
            <a:avLst/>
          </a:prstGeom>
        </p:spPr>
        <p:txBody>
          <a:bodyPr/>
          <a:lstStyle/>
          <a:p>
            <a:endParaRPr lang="en-US"/>
          </a:p>
        </p:txBody>
      </p:sp>
      <p:sp>
        <p:nvSpPr>
          <p:cNvPr id="4" name="Footer Placeholder 3"/>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3">
            <a:extLst>
              <a:ext uri="{FF2B5EF4-FFF2-40B4-BE49-F238E27FC236}">
                <a16:creationId xmlns:a16="http://schemas.microsoft.com/office/drawing/2014/main" id="{1EE22905-3A0A-DC30-EF8F-77C958AACE7C}"/>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406530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6"/>
            <a:ext cx="2743200" cy="365125"/>
          </a:xfrm>
          <a:prstGeom prst="rect">
            <a:avLst/>
          </a:prstGeom>
        </p:spPr>
        <p:txBody>
          <a:bodyPr/>
          <a:lstStyle/>
          <a:p>
            <a:endParaRPr lang="en-US"/>
          </a:p>
        </p:txBody>
      </p:sp>
      <p:sp>
        <p:nvSpPr>
          <p:cNvPr id="3" name="Footer Placeholder 2"/>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3">
            <a:extLst>
              <a:ext uri="{FF2B5EF4-FFF2-40B4-BE49-F238E27FC236}">
                <a16:creationId xmlns:a16="http://schemas.microsoft.com/office/drawing/2014/main" id="{7DBE9CC3-D58E-ED51-12E1-939E7743E9B0}"/>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4061835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31"/>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9" name="Slide Number Placeholder 3">
            <a:extLst>
              <a:ext uri="{FF2B5EF4-FFF2-40B4-BE49-F238E27FC236}">
                <a16:creationId xmlns:a16="http://schemas.microsoft.com/office/drawing/2014/main" id="{7512AAF0-80A7-06DD-644E-D31475C24312}"/>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551564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1"/>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9" name="Slide Number Placeholder 3">
            <a:extLst>
              <a:ext uri="{FF2B5EF4-FFF2-40B4-BE49-F238E27FC236}">
                <a16:creationId xmlns:a16="http://schemas.microsoft.com/office/drawing/2014/main" id="{184F8549-A907-0F73-E559-644F1DBD311F}"/>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3506250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image" Target="../media/image6.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354001"/>
            <a:ext cx="12192000" cy="503999"/>
          </a:xfrm>
          <a:prstGeom prst="rect">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oogle Shape;14;p25">
            <a:extLst>
              <a:ext uri="{FF2B5EF4-FFF2-40B4-BE49-F238E27FC236}">
                <a16:creationId xmlns:a16="http://schemas.microsoft.com/office/drawing/2014/main" id="{7FBDE19F-2291-D6B5-63B9-554F43A92BD4}"/>
              </a:ext>
            </a:extLst>
          </p:cNvPr>
          <p:cNvGrpSpPr/>
          <p:nvPr userDrawn="1"/>
        </p:nvGrpSpPr>
        <p:grpSpPr>
          <a:xfrm>
            <a:off x="3271168" y="6388135"/>
            <a:ext cx="5652303" cy="440669"/>
            <a:chOff x="3355147" y="6388135"/>
            <a:chExt cx="5652303" cy="440669"/>
          </a:xfrm>
        </p:grpSpPr>
        <p:pic>
          <p:nvPicPr>
            <p:cNvPr id="5" name="Google Shape;15;p25">
              <a:extLst>
                <a:ext uri="{FF2B5EF4-FFF2-40B4-BE49-F238E27FC236}">
                  <a16:creationId xmlns:a16="http://schemas.microsoft.com/office/drawing/2014/main" id="{855847C3-D485-4B57-70DB-642070447158}"/>
                </a:ext>
              </a:extLst>
            </p:cNvPr>
            <p:cNvPicPr preferRelativeResize="0"/>
            <p:nvPr/>
          </p:nvPicPr>
          <p:blipFill rotWithShape="1">
            <a:blip r:embed="rId16">
              <a:alphaModFix/>
            </a:blip>
            <a:srcRect/>
            <a:stretch/>
          </p:blipFill>
          <p:spPr>
            <a:xfrm>
              <a:off x="4640311" y="6388135"/>
              <a:ext cx="1315116" cy="438912"/>
            </a:xfrm>
            <a:prstGeom prst="rect">
              <a:avLst/>
            </a:prstGeom>
            <a:noFill/>
            <a:ln>
              <a:noFill/>
            </a:ln>
          </p:spPr>
        </p:pic>
        <p:pic>
          <p:nvPicPr>
            <p:cNvPr id="7" name="Google Shape;16;p25">
              <a:extLst>
                <a:ext uri="{FF2B5EF4-FFF2-40B4-BE49-F238E27FC236}">
                  <a16:creationId xmlns:a16="http://schemas.microsoft.com/office/drawing/2014/main" id="{F3675091-E4D7-945A-03B2-F794D64B612A}"/>
                </a:ext>
              </a:extLst>
            </p:cNvPr>
            <p:cNvPicPr preferRelativeResize="0"/>
            <p:nvPr/>
          </p:nvPicPr>
          <p:blipFill rotWithShape="1">
            <a:blip r:embed="rId17">
              <a:alphaModFix/>
            </a:blip>
            <a:srcRect/>
            <a:stretch/>
          </p:blipFill>
          <p:spPr>
            <a:xfrm>
              <a:off x="3355147" y="6388137"/>
              <a:ext cx="1145263" cy="440667"/>
            </a:xfrm>
            <a:prstGeom prst="rect">
              <a:avLst/>
            </a:prstGeom>
            <a:noFill/>
            <a:ln>
              <a:noFill/>
            </a:ln>
          </p:spPr>
        </p:pic>
        <p:sp>
          <p:nvSpPr>
            <p:cNvPr id="9" name="Google Shape;17;p25">
              <a:extLst>
                <a:ext uri="{FF2B5EF4-FFF2-40B4-BE49-F238E27FC236}">
                  <a16:creationId xmlns:a16="http://schemas.microsoft.com/office/drawing/2014/main" id="{90F29BFA-1BCA-82F5-38CE-7DAD149155A6}"/>
                </a:ext>
              </a:extLst>
            </p:cNvPr>
            <p:cNvSpPr/>
            <p:nvPr/>
          </p:nvSpPr>
          <p:spPr>
            <a:xfrm>
              <a:off x="6274178" y="6419850"/>
              <a:ext cx="359569" cy="37623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 name="Google Shape;18;p25">
              <a:extLst>
                <a:ext uri="{FF2B5EF4-FFF2-40B4-BE49-F238E27FC236}">
                  <a16:creationId xmlns:a16="http://schemas.microsoft.com/office/drawing/2014/main" id="{9CF2772B-D835-6BD9-7175-19C8544C7640}"/>
                </a:ext>
              </a:extLst>
            </p:cNvPr>
            <p:cNvPicPr preferRelativeResize="0"/>
            <p:nvPr/>
          </p:nvPicPr>
          <p:blipFill rotWithShape="1">
            <a:blip r:embed="rId18">
              <a:alphaModFix/>
            </a:blip>
            <a:srcRect/>
            <a:stretch/>
          </p:blipFill>
          <p:spPr>
            <a:xfrm>
              <a:off x="6218208" y="6388135"/>
              <a:ext cx="438912" cy="438912"/>
            </a:xfrm>
            <a:prstGeom prst="rect">
              <a:avLst/>
            </a:prstGeom>
            <a:noFill/>
            <a:ln>
              <a:noFill/>
            </a:ln>
          </p:spPr>
        </p:pic>
        <p:pic>
          <p:nvPicPr>
            <p:cNvPr id="11" name="Google Shape;19;p25">
              <a:extLst>
                <a:ext uri="{FF2B5EF4-FFF2-40B4-BE49-F238E27FC236}">
                  <a16:creationId xmlns:a16="http://schemas.microsoft.com/office/drawing/2014/main" id="{CE1D9CF4-E50D-7BE5-450A-25D457E77A03}"/>
                </a:ext>
              </a:extLst>
            </p:cNvPr>
            <p:cNvPicPr preferRelativeResize="0"/>
            <p:nvPr/>
          </p:nvPicPr>
          <p:blipFill rotWithShape="1">
            <a:blip r:embed="rId19">
              <a:alphaModFix/>
            </a:blip>
            <a:srcRect/>
            <a:stretch/>
          </p:blipFill>
          <p:spPr>
            <a:xfrm>
              <a:off x="6780564" y="6388135"/>
              <a:ext cx="438912" cy="438912"/>
            </a:xfrm>
            <a:prstGeom prst="rect">
              <a:avLst/>
            </a:prstGeom>
            <a:noFill/>
            <a:ln>
              <a:noFill/>
            </a:ln>
          </p:spPr>
        </p:pic>
        <p:pic>
          <p:nvPicPr>
            <p:cNvPr id="12" name="Google Shape;20;p25">
              <a:extLst>
                <a:ext uri="{FF2B5EF4-FFF2-40B4-BE49-F238E27FC236}">
                  <a16:creationId xmlns:a16="http://schemas.microsoft.com/office/drawing/2014/main" id="{F10CAD31-C71E-6931-5E5D-B5859BBB12D8}"/>
                </a:ext>
              </a:extLst>
            </p:cNvPr>
            <p:cNvPicPr preferRelativeResize="0"/>
            <p:nvPr/>
          </p:nvPicPr>
          <p:blipFill rotWithShape="1">
            <a:blip r:embed="rId20">
              <a:alphaModFix/>
            </a:blip>
            <a:srcRect/>
            <a:stretch/>
          </p:blipFill>
          <p:spPr>
            <a:xfrm>
              <a:off x="7314345" y="6388135"/>
              <a:ext cx="438912" cy="438912"/>
            </a:xfrm>
            <a:prstGeom prst="rect">
              <a:avLst/>
            </a:prstGeom>
            <a:noFill/>
            <a:ln>
              <a:noFill/>
            </a:ln>
          </p:spPr>
        </p:pic>
        <p:pic>
          <p:nvPicPr>
            <p:cNvPr id="13" name="Google Shape;21;p25">
              <a:extLst>
                <a:ext uri="{FF2B5EF4-FFF2-40B4-BE49-F238E27FC236}">
                  <a16:creationId xmlns:a16="http://schemas.microsoft.com/office/drawing/2014/main" id="{2EA9C715-9F29-23CB-F180-1F309395E6C5}"/>
                </a:ext>
              </a:extLst>
            </p:cNvPr>
            <p:cNvPicPr preferRelativeResize="0"/>
            <p:nvPr/>
          </p:nvPicPr>
          <p:blipFill rotWithShape="1">
            <a:blip r:embed="rId21">
              <a:alphaModFix/>
            </a:blip>
            <a:srcRect l="54857" t="50670" r="16315" b="29323"/>
            <a:stretch/>
          </p:blipFill>
          <p:spPr>
            <a:xfrm>
              <a:off x="7861628" y="6389638"/>
              <a:ext cx="1145822" cy="437409"/>
            </a:xfrm>
            <a:prstGeom prst="rect">
              <a:avLst/>
            </a:prstGeom>
            <a:noFill/>
            <a:ln>
              <a:noFill/>
            </a:ln>
          </p:spPr>
        </p:pic>
      </p:grpSp>
    </p:spTree>
    <p:extLst>
      <p:ext uri="{BB962C8B-B14F-4D97-AF65-F5344CB8AC3E}">
        <p14:creationId xmlns:p14="http://schemas.microsoft.com/office/powerpoint/2010/main" val="41899112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6" r:id="rId13"/>
    <p:sldLayoutId id="2147483687" r:id="rId1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hyperlink" Target="https://www.healthgeolab.net/DOCUMENTS/HIS_geo-enabling_toolkit.pdf" TargetMode="External"/><Relationship Id="rId3" Type="http://schemas.openxmlformats.org/officeDocument/2006/relationships/image" Target="../media/image7.png"/><Relationship Id="rId7" Type="http://schemas.openxmlformats.org/officeDocument/2006/relationships/hyperlink" Target="https://healthgeolab.net/KNOW_REP/MFL_Resource_Package_Jan2018.pdf"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hyperlink" Target="https://nhfr.doh.gov.ph/Home"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https://drive.google.com/file/d/1jj779zww4herWOESAd9mXqVE1YfQehtH/view" TargetMode="External"/><Relationship Id="rId5" Type="http://schemas.openxmlformats.org/officeDocument/2006/relationships/image" Target="../media/image14.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healthgeolab.net/DOCUMENTS/Guidance_Common_Geo-registry_Ve2.pdf"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hyperlink" Target="https://geoprismregistry.com/" TargetMode="External"/><Relationship Id="rId5" Type="http://schemas.openxmlformats.org/officeDocument/2006/relationships/image" Target="../media/image15.png"/><Relationship Id="rId4" Type="http://schemas.openxmlformats.org/officeDocument/2006/relationships/hyperlink" Target="https://demo-georegistry.geoprism.net/#/login"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hyperlink" Target="https://healthgeolab.net/KNOW_REP/MFL_Resource_Package_Jan2018.pdf" TargetMode="External"/><Relationship Id="rId3" Type="http://schemas.openxmlformats.org/officeDocument/2006/relationships/image" Target="../media/image26.png"/><Relationship Id="rId7" Type="http://schemas.openxmlformats.org/officeDocument/2006/relationships/hyperlink" Target="https://www.unicef.org/documents/implementation-support-guide-development-national-georeferenced-community-health-worker"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hyperlink" Target="https://healthgeolab.net/DOCUMENTS/Guidance_Common_Geo-registry_Ve2.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www.pngall.com/storage-png/download/53902"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3420888" y="1"/>
            <a:ext cx="648072" cy="692696"/>
          </a:xfrm>
          <a:prstGeom prst="rect">
            <a:avLst/>
          </a:prstGeom>
          <a:solidFill>
            <a:srgbClr val="2384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26" name="Rectangle 25"/>
          <p:cNvSpPr/>
          <p:nvPr/>
        </p:nvSpPr>
        <p:spPr bwMode="auto">
          <a:xfrm>
            <a:off x="-2628800" y="0"/>
            <a:ext cx="648072" cy="692696"/>
          </a:xfrm>
          <a:prstGeom prst="rect">
            <a:avLst/>
          </a:prstGeom>
          <a:solidFill>
            <a:srgbClr val="253C8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28" name="Rectangle 27"/>
          <p:cNvSpPr/>
          <p:nvPr/>
        </p:nvSpPr>
        <p:spPr bwMode="auto">
          <a:xfrm>
            <a:off x="-3433588" y="892175"/>
            <a:ext cx="648072" cy="692696"/>
          </a:xfrm>
          <a:prstGeom prst="rect">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29" name="Rectangle 28"/>
          <p:cNvSpPr/>
          <p:nvPr/>
        </p:nvSpPr>
        <p:spPr bwMode="auto">
          <a:xfrm>
            <a:off x="-2654200" y="896020"/>
            <a:ext cx="648072" cy="692696"/>
          </a:xfrm>
          <a:prstGeom prst="rect">
            <a:avLst/>
          </a:prstGeom>
          <a:solidFill>
            <a:srgbClr val="1B316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1" name="Rectangle 30"/>
          <p:cNvSpPr/>
          <p:nvPr/>
        </p:nvSpPr>
        <p:spPr bwMode="auto">
          <a:xfrm>
            <a:off x="-3454796" y="1700808"/>
            <a:ext cx="648072" cy="692696"/>
          </a:xfrm>
          <a:prstGeom prst="rect">
            <a:avLst/>
          </a:prstGeom>
          <a:solidFill>
            <a:srgbClr val="3398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2" name="Rectangle 31"/>
          <p:cNvSpPr/>
          <p:nvPr/>
        </p:nvSpPr>
        <p:spPr bwMode="auto">
          <a:xfrm>
            <a:off x="-2666900" y="1700808"/>
            <a:ext cx="648072" cy="692696"/>
          </a:xfrm>
          <a:prstGeom prst="rect">
            <a:avLst/>
          </a:prstGeom>
          <a:solidFill>
            <a:srgbClr val="315A7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4" name="Rectangle 33"/>
          <p:cNvSpPr/>
          <p:nvPr/>
        </p:nvSpPr>
        <p:spPr bwMode="auto">
          <a:xfrm>
            <a:off x="-3467496" y="2492896"/>
            <a:ext cx="648072" cy="6926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40" name="Rectangle 39"/>
          <p:cNvSpPr/>
          <p:nvPr/>
        </p:nvSpPr>
        <p:spPr bwMode="auto">
          <a:xfrm>
            <a:off x="-3467496" y="3420917"/>
            <a:ext cx="648072" cy="692696"/>
          </a:xfrm>
          <a:prstGeom prst="rect">
            <a:avLst/>
          </a:prstGeom>
          <a:solidFill>
            <a:srgbClr val="3466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41" name="Rectangle 40"/>
          <p:cNvSpPr/>
          <p:nvPr/>
        </p:nvSpPr>
        <p:spPr bwMode="auto">
          <a:xfrm>
            <a:off x="-2654200" y="2546363"/>
            <a:ext cx="648072" cy="692696"/>
          </a:xfrm>
          <a:prstGeom prst="rect">
            <a:avLst/>
          </a:prstGeom>
          <a:solidFill>
            <a:srgbClr val="3398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46" name="TextBox 6"/>
          <p:cNvSpPr txBox="1">
            <a:spLocks noChangeArrowheads="1"/>
          </p:cNvSpPr>
          <p:nvPr/>
        </p:nvSpPr>
        <p:spPr bwMode="auto">
          <a:xfrm>
            <a:off x="2074069" y="3722669"/>
            <a:ext cx="80438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3200" dirty="0">
                <a:solidFill>
                  <a:schemeClr val="bg1"/>
                </a:solidFill>
                <a:latin typeface="+mn-lt"/>
                <a:ea typeface="Century Gothic" charset="0"/>
                <a:cs typeface="Century Gothic" charset="0"/>
              </a:rPr>
              <a:t>Session </a:t>
            </a:r>
            <a:r>
              <a:rPr lang="en-US" altLang="en-US" sz="3200" dirty="0">
                <a:solidFill>
                  <a:schemeClr val="bg1"/>
                </a:solidFill>
                <a:latin typeface="+mn-lt"/>
              </a:rPr>
              <a:t>4.4: Introduction to the concepts of registry and Common Geo-Registry (CGR)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436A2-5F07-61B3-C9DB-19567204A219}"/>
              </a:ext>
            </a:extLst>
          </p:cNvPr>
          <p:cNvSpPr txBox="1">
            <a:spLocks/>
          </p:cNvSpPr>
          <p:nvPr/>
        </p:nvSpPr>
        <p:spPr>
          <a:xfrm>
            <a:off x="1524000" y="1"/>
            <a:ext cx="9144000" cy="981074"/>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altLang="en-US" sz="2400" b="1" dirty="0">
                <a:solidFill>
                  <a:schemeClr val="bg1"/>
                </a:solidFill>
                <a:latin typeface="+mn-lt"/>
              </a:rPr>
              <a:t>Define use cases for a registry</a:t>
            </a:r>
          </a:p>
          <a:p>
            <a:pPr algn="ctr" eaLnBrk="1" hangingPunct="1">
              <a:defRPr/>
            </a:pPr>
            <a:r>
              <a:rPr lang="en-US" altLang="en-US" sz="2400" b="1" dirty="0">
                <a:solidFill>
                  <a:schemeClr val="bg1"/>
                </a:solidFill>
                <a:latin typeface="+mn-lt"/>
              </a:rPr>
              <a:t>(example: registry for the master list of health facilities)</a:t>
            </a:r>
            <a:endParaRPr lang="en-PH" altLang="en-US" sz="2400" b="1" dirty="0">
              <a:solidFill>
                <a:schemeClr val="bg1"/>
              </a:solidFill>
              <a:latin typeface="+mn-lt"/>
            </a:endParaRPr>
          </a:p>
        </p:txBody>
      </p:sp>
      <p:sp>
        <p:nvSpPr>
          <p:cNvPr id="6" name="TextBox 5">
            <a:extLst>
              <a:ext uri="{FF2B5EF4-FFF2-40B4-BE49-F238E27FC236}">
                <a16:creationId xmlns:a16="http://schemas.microsoft.com/office/drawing/2014/main" id="{EBEC385A-EFAB-A8CF-1E99-88EF729DBB04}"/>
              </a:ext>
            </a:extLst>
          </p:cNvPr>
          <p:cNvSpPr txBox="1"/>
          <p:nvPr/>
        </p:nvSpPr>
        <p:spPr>
          <a:xfrm>
            <a:off x="527301" y="932930"/>
            <a:ext cx="11148762" cy="3716402"/>
          </a:xfrm>
          <a:prstGeom prst="rect">
            <a:avLst/>
          </a:prstGeom>
          <a:noFill/>
        </p:spPr>
        <p:txBody>
          <a:bodyPr wrap="square">
            <a:spAutoFit/>
          </a:bodyPr>
          <a:lstStyle/>
          <a:p>
            <a:pPr marL="538163" indent="-269875">
              <a:spcAft>
                <a:spcPts val="300"/>
              </a:spcAft>
              <a:buFont typeface="Arial" panose="020B0604020202020204" pitchFamily="34" charset="0"/>
              <a:buChar char="•"/>
            </a:pPr>
            <a:r>
              <a:rPr lang="en-PH" sz="1900" u="sng" dirty="0">
                <a:latin typeface="Calibri" panose="020F0502020204030204" pitchFamily="34" charset="0"/>
                <a:ea typeface="Calibri" panose="020F0502020204030204" pitchFamily="34" charset="0"/>
              </a:rPr>
              <a:t>Optimized public health interventions</a:t>
            </a:r>
            <a:r>
              <a:rPr lang="en-PH" sz="1900" dirty="0">
                <a:latin typeface="Calibri" panose="020F0502020204030204" pitchFamily="34" charset="0"/>
                <a:ea typeface="Calibri" panose="020F0502020204030204" pitchFamily="34" charset="0"/>
              </a:rPr>
              <a:t>: Timely access to health facility master list of quality through a registry enables authorities to design and implement targeted public health interventions efficiently.</a:t>
            </a:r>
            <a:endParaRPr lang="en-GB" sz="1900" dirty="0">
              <a:latin typeface="Calibri" panose="020F0502020204030204" pitchFamily="34" charset="0"/>
              <a:ea typeface="Calibri" panose="020F0502020204030204" pitchFamily="34" charset="0"/>
            </a:endParaRPr>
          </a:p>
          <a:p>
            <a:pPr marL="538163" indent="-269875">
              <a:spcAft>
                <a:spcPts val="300"/>
              </a:spcAft>
              <a:buFont typeface="Arial" panose="020B0604020202020204" pitchFamily="34" charset="0"/>
              <a:buChar char="•"/>
            </a:pPr>
            <a:r>
              <a:rPr lang="en-PH" sz="1900" u="sng" dirty="0">
                <a:latin typeface="Calibri" panose="020F0502020204030204" pitchFamily="34" charset="0"/>
                <a:ea typeface="Calibri" panose="020F0502020204030204" pitchFamily="34" charset="0"/>
              </a:rPr>
              <a:t>Enhanced coordination and collaboration</a:t>
            </a:r>
            <a:r>
              <a:rPr lang="en-PH" sz="1900" dirty="0">
                <a:latin typeface="Calibri" panose="020F0502020204030204" pitchFamily="34" charset="0"/>
                <a:ea typeface="Calibri" panose="020F0502020204030204" pitchFamily="34" charset="0"/>
              </a:rPr>
              <a:t>: The sharing and accessibility of up-to-date information across various stakeholders within the healthcare system foster collaboration and coordination not only at the national but also regional and global level. This proves invaluable during emergencies, public health crises, and routine healthcare delivery.</a:t>
            </a:r>
            <a:endParaRPr lang="en-GB" sz="1900" dirty="0">
              <a:latin typeface="Calibri" panose="020F0502020204030204" pitchFamily="34" charset="0"/>
              <a:ea typeface="Calibri" panose="020F0502020204030204" pitchFamily="34" charset="0"/>
            </a:endParaRPr>
          </a:p>
          <a:p>
            <a:pPr marL="538163" indent="-269875">
              <a:spcAft>
                <a:spcPts val="300"/>
              </a:spcAft>
              <a:buFont typeface="Arial" panose="020B0604020202020204" pitchFamily="34" charset="0"/>
              <a:buChar char="•"/>
            </a:pPr>
            <a:r>
              <a:rPr lang="en-PH" sz="1900" u="sng" dirty="0">
                <a:latin typeface="Calibri" panose="020F0502020204030204" pitchFamily="34" charset="0"/>
                <a:ea typeface="Calibri" panose="020F0502020204030204" pitchFamily="34" charset="0"/>
              </a:rPr>
              <a:t>Transparency and accountability</a:t>
            </a:r>
            <a:r>
              <a:rPr lang="en-PH" sz="1900" dirty="0">
                <a:latin typeface="Calibri" panose="020F0502020204030204" pitchFamily="34" charset="0"/>
                <a:ea typeface="Calibri" panose="020F0502020204030204" pitchFamily="34" charset="0"/>
              </a:rPr>
              <a:t>: The transparency offered by a comprehensive health facility master list hosted in a registry fosters accountability among healthcare providers and institutions. It allows for monitoring quality standards, compliance with regulations, and assessing the performance of facilities.</a:t>
            </a:r>
            <a:endParaRPr lang="en-GB" sz="1900" dirty="0">
              <a:latin typeface="Calibri" panose="020F0502020204030204" pitchFamily="34" charset="0"/>
              <a:ea typeface="Calibri" panose="020F0502020204030204" pitchFamily="34" charset="0"/>
            </a:endParaRPr>
          </a:p>
          <a:p>
            <a:pPr marL="538163" indent="-269875">
              <a:spcAft>
                <a:spcPts val="300"/>
              </a:spcAft>
              <a:buFont typeface="Arial" panose="020B0604020202020204" pitchFamily="34" charset="0"/>
              <a:buChar char="•"/>
            </a:pPr>
            <a:r>
              <a:rPr lang="en-PH" sz="1900" u="sng" dirty="0">
                <a:latin typeface="Calibri" panose="020F0502020204030204" pitchFamily="34" charset="0"/>
                <a:ea typeface="Calibri" panose="020F0502020204030204" pitchFamily="34" charset="0"/>
              </a:rPr>
              <a:t>Innovation and research</a:t>
            </a:r>
            <a:r>
              <a:rPr lang="en-PH" sz="1900" dirty="0">
                <a:latin typeface="Calibri" panose="020F0502020204030204" pitchFamily="34" charset="0"/>
                <a:ea typeface="Calibri" panose="020F0502020204030204" pitchFamily="34" charset="0"/>
              </a:rPr>
              <a:t>: Researchers and analysts benefit from the data contained in the registry to conduct studies, analyzing trends, and identifying areas for improvement. This aids in fostering innovation and driving advancements in healthcare practices.</a:t>
            </a:r>
            <a:endParaRPr lang="en-GB" sz="1900" dirty="0">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441344D8-8B84-2E5E-866B-F3E824889376}"/>
              </a:ext>
            </a:extLst>
          </p:cNvPr>
          <p:cNvSpPr txBox="1"/>
          <p:nvPr/>
        </p:nvSpPr>
        <p:spPr>
          <a:xfrm>
            <a:off x="644242" y="4883079"/>
            <a:ext cx="10929193" cy="769441"/>
          </a:xfrm>
          <a:prstGeom prst="rect">
            <a:avLst/>
          </a:prstGeom>
          <a:noFill/>
        </p:spPr>
        <p:txBody>
          <a:bodyPr wrap="square">
            <a:spAutoFit/>
          </a:bodyPr>
          <a:lstStyle/>
          <a:p>
            <a:pPr algn="ctr"/>
            <a:r>
              <a:rPr lang="en-PH" sz="2200" dirty="0">
                <a:solidFill>
                  <a:srgbClr val="000000"/>
                </a:solidFill>
                <a:latin typeface="Calibri" panose="020F0502020204030204" pitchFamily="34" charset="0"/>
                <a:ea typeface="Calibri" panose="020F0502020204030204" pitchFamily="34" charset="0"/>
              </a:rPr>
              <a:t>Programmatic use cases are not included here because a HFRS is meant to support any program or intervention in view of the nature of its content </a:t>
            </a:r>
            <a:endParaRPr lang="en-GB" sz="2200" dirty="0">
              <a:effectLst/>
              <a:latin typeface="Calibri" panose="020F0502020204030204" pitchFamily="34" charset="0"/>
              <a:ea typeface="Calibri" panose="020F0502020204030204" pitchFamily="34" charset="0"/>
            </a:endParaRPr>
          </a:p>
        </p:txBody>
      </p:sp>
      <p:sp>
        <p:nvSpPr>
          <p:cNvPr id="3" name="Title 1">
            <a:extLst>
              <a:ext uri="{FF2B5EF4-FFF2-40B4-BE49-F238E27FC236}">
                <a16:creationId xmlns:a16="http://schemas.microsoft.com/office/drawing/2014/main" id="{534A0C3F-44E1-605E-3517-B6F0F306F2B5}"/>
              </a:ext>
            </a:extLst>
          </p:cNvPr>
          <p:cNvSpPr txBox="1">
            <a:spLocks/>
          </p:cNvSpPr>
          <p:nvPr/>
        </p:nvSpPr>
        <p:spPr>
          <a:xfrm>
            <a:off x="0" y="117456"/>
            <a:ext cx="12192000" cy="693737"/>
          </a:xfrm>
          <a:prstGeom prst="rect">
            <a:avLst/>
          </a:prstGeom>
        </p:spPr>
        <p:txBody>
          <a:bodyPr vert="horz" lIns="91440" tIns="45720" rIns="91440" bIns="45720" rtlCol="0" anchor="ctr">
            <a:noAutofit/>
          </a:bodyPr>
          <a:lstStyle>
            <a:defPPr>
              <a:defRPr lang="en-US"/>
            </a:defPPr>
            <a:lvl1pPr algn="ctr" defTabSz="685800">
              <a:lnSpc>
                <a:spcPct val="90000"/>
              </a:lnSpc>
              <a:spcBef>
                <a:spcPct val="0"/>
              </a:spcBef>
              <a:buNone/>
              <a:defRPr sz="3200" b="1">
                <a:solidFill>
                  <a:srgbClr val="002147"/>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altLang="en-US" b="1" dirty="0">
                <a:solidFill>
                  <a:srgbClr val="002147"/>
                </a:solidFill>
                <a:latin typeface="+mn-lt"/>
              </a:rPr>
              <a:t>Document use cases and define business requirements – </a:t>
            </a:r>
          </a:p>
          <a:p>
            <a:r>
              <a:rPr lang="en-US" altLang="en-US" b="1" dirty="0">
                <a:solidFill>
                  <a:srgbClr val="002147"/>
                </a:solidFill>
                <a:latin typeface="+mn-lt"/>
              </a:rPr>
              <a:t>Example for the Health Facility Registry Service (HFRS)</a:t>
            </a:r>
            <a:endParaRPr lang="en-PH" altLang="en-US" dirty="0"/>
          </a:p>
        </p:txBody>
      </p:sp>
    </p:spTree>
    <p:extLst>
      <p:ext uri="{BB962C8B-B14F-4D97-AF65-F5344CB8AC3E}">
        <p14:creationId xmlns:p14="http://schemas.microsoft.com/office/powerpoint/2010/main" val="3317445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FE0A80-D52D-8D4B-116B-82B66AE6F69A}"/>
              </a:ext>
            </a:extLst>
          </p:cNvPr>
          <p:cNvPicPr>
            <a:picLocks noChangeAspect="1"/>
          </p:cNvPicPr>
          <p:nvPr/>
        </p:nvPicPr>
        <p:blipFill>
          <a:blip r:embed="rId3"/>
          <a:stretch>
            <a:fillRect/>
          </a:stretch>
        </p:blipFill>
        <p:spPr>
          <a:xfrm>
            <a:off x="3759625" y="1170923"/>
            <a:ext cx="7383506" cy="4142967"/>
          </a:xfrm>
          <a:prstGeom prst="rect">
            <a:avLst/>
          </a:prstGeom>
        </p:spPr>
      </p:pic>
      <p:sp>
        <p:nvSpPr>
          <p:cNvPr id="5" name="Free-form: Shape 4">
            <a:extLst>
              <a:ext uri="{FF2B5EF4-FFF2-40B4-BE49-F238E27FC236}">
                <a16:creationId xmlns:a16="http://schemas.microsoft.com/office/drawing/2014/main" id="{84B16C4A-30B4-D374-D22E-8F4B281B2265}"/>
              </a:ext>
            </a:extLst>
          </p:cNvPr>
          <p:cNvSpPr/>
          <p:nvPr/>
        </p:nvSpPr>
        <p:spPr>
          <a:xfrm>
            <a:off x="3693460" y="1380328"/>
            <a:ext cx="3917576" cy="3846097"/>
          </a:xfrm>
          <a:custGeom>
            <a:avLst/>
            <a:gdLst>
              <a:gd name="connsiteX0" fmla="*/ 2321859 w 3917576"/>
              <a:gd name="connsiteY0" fmla="*/ 18167 h 3846097"/>
              <a:gd name="connsiteX1" fmla="*/ 2321859 w 3917576"/>
              <a:gd name="connsiteY1" fmla="*/ 18167 h 3846097"/>
              <a:gd name="connsiteX2" fmla="*/ 2913529 w 3917576"/>
              <a:gd name="connsiteY2" fmla="*/ 238 h 3846097"/>
              <a:gd name="connsiteX3" fmla="*/ 3469341 w 3917576"/>
              <a:gd name="connsiteY3" fmla="*/ 18167 h 3846097"/>
              <a:gd name="connsiteX4" fmla="*/ 3621741 w 3917576"/>
              <a:gd name="connsiteY4" fmla="*/ 54026 h 3846097"/>
              <a:gd name="connsiteX5" fmla="*/ 3836894 w 3917576"/>
              <a:gd name="connsiteY5" fmla="*/ 116779 h 3846097"/>
              <a:gd name="connsiteX6" fmla="*/ 3872753 w 3917576"/>
              <a:gd name="connsiteY6" fmla="*/ 197461 h 3846097"/>
              <a:gd name="connsiteX7" fmla="*/ 3890682 w 3917576"/>
              <a:gd name="connsiteY7" fmla="*/ 233320 h 3846097"/>
              <a:gd name="connsiteX8" fmla="*/ 3899647 w 3917576"/>
              <a:gd name="connsiteY8" fmla="*/ 278144 h 3846097"/>
              <a:gd name="connsiteX9" fmla="*/ 3917576 w 3917576"/>
              <a:gd name="connsiteY9" fmla="*/ 340897 h 3846097"/>
              <a:gd name="connsiteX10" fmla="*/ 3899647 w 3917576"/>
              <a:gd name="connsiteY10" fmla="*/ 457438 h 3846097"/>
              <a:gd name="connsiteX11" fmla="*/ 3872753 w 3917576"/>
              <a:gd name="connsiteY11" fmla="*/ 493297 h 3846097"/>
              <a:gd name="connsiteX12" fmla="*/ 3854823 w 3917576"/>
              <a:gd name="connsiteY12" fmla="*/ 529156 h 3846097"/>
              <a:gd name="connsiteX13" fmla="*/ 3774141 w 3917576"/>
              <a:gd name="connsiteY13" fmla="*/ 618803 h 3846097"/>
              <a:gd name="connsiteX14" fmla="*/ 3702423 w 3917576"/>
              <a:gd name="connsiteY14" fmla="*/ 672591 h 3846097"/>
              <a:gd name="connsiteX15" fmla="*/ 3442447 w 3917576"/>
              <a:gd name="connsiteY15" fmla="*/ 807061 h 3846097"/>
              <a:gd name="connsiteX16" fmla="*/ 3397623 w 3917576"/>
              <a:gd name="connsiteY16" fmla="*/ 816026 h 3846097"/>
              <a:gd name="connsiteX17" fmla="*/ 3325906 w 3917576"/>
              <a:gd name="connsiteY17" fmla="*/ 851885 h 3846097"/>
              <a:gd name="connsiteX18" fmla="*/ 3254188 w 3917576"/>
              <a:gd name="connsiteY18" fmla="*/ 923603 h 3846097"/>
              <a:gd name="connsiteX19" fmla="*/ 3209364 w 3917576"/>
              <a:gd name="connsiteY19" fmla="*/ 959461 h 3846097"/>
              <a:gd name="connsiteX20" fmla="*/ 3182470 w 3917576"/>
              <a:gd name="connsiteY20" fmla="*/ 995320 h 3846097"/>
              <a:gd name="connsiteX21" fmla="*/ 3146611 w 3917576"/>
              <a:gd name="connsiteY21" fmla="*/ 1049108 h 3846097"/>
              <a:gd name="connsiteX22" fmla="*/ 3128682 w 3917576"/>
              <a:gd name="connsiteY22" fmla="*/ 1165650 h 3846097"/>
              <a:gd name="connsiteX23" fmla="*/ 3146611 w 3917576"/>
              <a:gd name="connsiteY23" fmla="*/ 1327014 h 3846097"/>
              <a:gd name="connsiteX24" fmla="*/ 3128682 w 3917576"/>
              <a:gd name="connsiteY24" fmla="*/ 1551132 h 3846097"/>
              <a:gd name="connsiteX25" fmla="*/ 3110753 w 3917576"/>
              <a:gd name="connsiteY25" fmla="*/ 1586991 h 3846097"/>
              <a:gd name="connsiteX26" fmla="*/ 3083859 w 3917576"/>
              <a:gd name="connsiteY26" fmla="*/ 1613885 h 3846097"/>
              <a:gd name="connsiteX27" fmla="*/ 3056964 w 3917576"/>
              <a:gd name="connsiteY27" fmla="*/ 1676638 h 3846097"/>
              <a:gd name="connsiteX28" fmla="*/ 2994211 w 3917576"/>
              <a:gd name="connsiteY28" fmla="*/ 1739391 h 3846097"/>
              <a:gd name="connsiteX29" fmla="*/ 2931459 w 3917576"/>
              <a:gd name="connsiteY29" fmla="*/ 1775250 h 3846097"/>
              <a:gd name="connsiteX30" fmla="*/ 2886635 w 3917576"/>
              <a:gd name="connsiteY30" fmla="*/ 1802144 h 3846097"/>
              <a:gd name="connsiteX31" fmla="*/ 2823882 w 3917576"/>
              <a:gd name="connsiteY31" fmla="*/ 1838003 h 3846097"/>
              <a:gd name="connsiteX32" fmla="*/ 2796988 w 3917576"/>
              <a:gd name="connsiteY32" fmla="*/ 1829038 h 3846097"/>
              <a:gd name="connsiteX33" fmla="*/ 2770094 w 3917576"/>
              <a:gd name="connsiteY33" fmla="*/ 1855932 h 3846097"/>
              <a:gd name="connsiteX34" fmla="*/ 2743200 w 3917576"/>
              <a:gd name="connsiteY34" fmla="*/ 1864897 h 3846097"/>
              <a:gd name="connsiteX35" fmla="*/ 2707341 w 3917576"/>
              <a:gd name="connsiteY35" fmla="*/ 1909720 h 3846097"/>
              <a:gd name="connsiteX36" fmla="*/ 2626659 w 3917576"/>
              <a:gd name="connsiteY36" fmla="*/ 1981438 h 3846097"/>
              <a:gd name="connsiteX37" fmla="*/ 2590800 w 3917576"/>
              <a:gd name="connsiteY37" fmla="*/ 2089014 h 3846097"/>
              <a:gd name="connsiteX38" fmla="*/ 2581835 w 3917576"/>
              <a:gd name="connsiteY38" fmla="*/ 2124873 h 3846097"/>
              <a:gd name="connsiteX39" fmla="*/ 2572870 w 3917576"/>
              <a:gd name="connsiteY39" fmla="*/ 2151767 h 3846097"/>
              <a:gd name="connsiteX40" fmla="*/ 2563906 w 3917576"/>
              <a:gd name="connsiteY40" fmla="*/ 2196591 h 3846097"/>
              <a:gd name="connsiteX41" fmla="*/ 2563906 w 3917576"/>
              <a:gd name="connsiteY41" fmla="*/ 2357956 h 3846097"/>
              <a:gd name="connsiteX42" fmla="*/ 2545976 w 3917576"/>
              <a:gd name="connsiteY42" fmla="*/ 2402779 h 3846097"/>
              <a:gd name="connsiteX43" fmla="*/ 2519082 w 3917576"/>
              <a:gd name="connsiteY43" fmla="*/ 2429673 h 3846097"/>
              <a:gd name="connsiteX44" fmla="*/ 2483223 w 3917576"/>
              <a:gd name="connsiteY44" fmla="*/ 2483461 h 3846097"/>
              <a:gd name="connsiteX45" fmla="*/ 2447364 w 3917576"/>
              <a:gd name="connsiteY45" fmla="*/ 2582073 h 3846097"/>
              <a:gd name="connsiteX46" fmla="*/ 2438400 w 3917576"/>
              <a:gd name="connsiteY46" fmla="*/ 2608967 h 3846097"/>
              <a:gd name="connsiteX47" fmla="*/ 2393576 w 3917576"/>
              <a:gd name="connsiteY47" fmla="*/ 2671720 h 3846097"/>
              <a:gd name="connsiteX48" fmla="*/ 2357717 w 3917576"/>
              <a:gd name="connsiteY48" fmla="*/ 2698614 h 3846097"/>
              <a:gd name="connsiteX49" fmla="*/ 2330823 w 3917576"/>
              <a:gd name="connsiteY49" fmla="*/ 2725508 h 3846097"/>
              <a:gd name="connsiteX50" fmla="*/ 2294964 w 3917576"/>
              <a:gd name="connsiteY50" fmla="*/ 2752403 h 3846097"/>
              <a:gd name="connsiteX51" fmla="*/ 2250141 w 3917576"/>
              <a:gd name="connsiteY51" fmla="*/ 2797226 h 3846097"/>
              <a:gd name="connsiteX52" fmla="*/ 2151529 w 3917576"/>
              <a:gd name="connsiteY52" fmla="*/ 2859979 h 3846097"/>
              <a:gd name="connsiteX53" fmla="*/ 2106706 w 3917576"/>
              <a:gd name="connsiteY53" fmla="*/ 2868944 h 3846097"/>
              <a:gd name="connsiteX54" fmla="*/ 2052917 w 3917576"/>
              <a:gd name="connsiteY54" fmla="*/ 2904803 h 3846097"/>
              <a:gd name="connsiteX55" fmla="*/ 1918447 w 3917576"/>
              <a:gd name="connsiteY55" fmla="*/ 2958591 h 3846097"/>
              <a:gd name="connsiteX56" fmla="*/ 1864659 w 3917576"/>
              <a:gd name="connsiteY56" fmla="*/ 3039273 h 3846097"/>
              <a:gd name="connsiteX57" fmla="*/ 1846729 w 3917576"/>
              <a:gd name="connsiteY57" fmla="*/ 3102026 h 3846097"/>
              <a:gd name="connsiteX58" fmla="*/ 1810870 w 3917576"/>
              <a:gd name="connsiteY58" fmla="*/ 3182708 h 3846097"/>
              <a:gd name="connsiteX59" fmla="*/ 1801906 w 3917576"/>
              <a:gd name="connsiteY59" fmla="*/ 3245461 h 3846097"/>
              <a:gd name="connsiteX60" fmla="*/ 1775011 w 3917576"/>
              <a:gd name="connsiteY60" fmla="*/ 3344073 h 3846097"/>
              <a:gd name="connsiteX61" fmla="*/ 1757082 w 3917576"/>
              <a:gd name="connsiteY61" fmla="*/ 3406826 h 3846097"/>
              <a:gd name="connsiteX62" fmla="*/ 1739153 w 3917576"/>
              <a:gd name="connsiteY62" fmla="*/ 3424756 h 3846097"/>
              <a:gd name="connsiteX63" fmla="*/ 1703294 w 3917576"/>
              <a:gd name="connsiteY63" fmla="*/ 3630944 h 3846097"/>
              <a:gd name="connsiteX64" fmla="*/ 1685364 w 3917576"/>
              <a:gd name="connsiteY64" fmla="*/ 3648873 h 3846097"/>
              <a:gd name="connsiteX65" fmla="*/ 1676400 w 3917576"/>
              <a:gd name="connsiteY65" fmla="*/ 3684732 h 3846097"/>
              <a:gd name="connsiteX66" fmla="*/ 1649506 w 3917576"/>
              <a:gd name="connsiteY66" fmla="*/ 3720591 h 3846097"/>
              <a:gd name="connsiteX67" fmla="*/ 1631576 w 3917576"/>
              <a:gd name="connsiteY67" fmla="*/ 3747485 h 3846097"/>
              <a:gd name="connsiteX68" fmla="*/ 1586753 w 3917576"/>
              <a:gd name="connsiteY68" fmla="*/ 3774379 h 3846097"/>
              <a:gd name="connsiteX69" fmla="*/ 1559859 w 3917576"/>
              <a:gd name="connsiteY69" fmla="*/ 3792308 h 3846097"/>
              <a:gd name="connsiteX70" fmla="*/ 1183341 w 3917576"/>
              <a:gd name="connsiteY70" fmla="*/ 3846097 h 3846097"/>
              <a:gd name="connsiteX71" fmla="*/ 869576 w 3917576"/>
              <a:gd name="connsiteY71" fmla="*/ 3810238 h 3846097"/>
              <a:gd name="connsiteX72" fmla="*/ 654423 w 3917576"/>
              <a:gd name="connsiteY72" fmla="*/ 3711626 h 3846097"/>
              <a:gd name="connsiteX73" fmla="*/ 510988 w 3917576"/>
              <a:gd name="connsiteY73" fmla="*/ 3657838 h 3846097"/>
              <a:gd name="connsiteX74" fmla="*/ 439270 w 3917576"/>
              <a:gd name="connsiteY74" fmla="*/ 3621979 h 3846097"/>
              <a:gd name="connsiteX75" fmla="*/ 215153 w 3917576"/>
              <a:gd name="connsiteY75" fmla="*/ 3568191 h 3846097"/>
              <a:gd name="connsiteX76" fmla="*/ 89647 w 3917576"/>
              <a:gd name="connsiteY76" fmla="*/ 3496473 h 3846097"/>
              <a:gd name="connsiteX77" fmla="*/ 17929 w 3917576"/>
              <a:gd name="connsiteY77" fmla="*/ 3424756 h 3846097"/>
              <a:gd name="connsiteX78" fmla="*/ 0 w 3917576"/>
              <a:gd name="connsiteY78" fmla="*/ 3388897 h 3846097"/>
              <a:gd name="connsiteX79" fmla="*/ 17929 w 3917576"/>
              <a:gd name="connsiteY79" fmla="*/ 3290285 h 3846097"/>
              <a:gd name="connsiteX80" fmla="*/ 107576 w 3917576"/>
              <a:gd name="connsiteY80" fmla="*/ 3155814 h 3846097"/>
              <a:gd name="connsiteX81" fmla="*/ 143435 w 3917576"/>
              <a:gd name="connsiteY81" fmla="*/ 3119956 h 3846097"/>
              <a:gd name="connsiteX82" fmla="*/ 179294 w 3917576"/>
              <a:gd name="connsiteY82" fmla="*/ 3093061 h 3846097"/>
              <a:gd name="connsiteX83" fmla="*/ 224117 w 3917576"/>
              <a:gd name="connsiteY83" fmla="*/ 3012379 h 3846097"/>
              <a:gd name="connsiteX84" fmla="*/ 268941 w 3917576"/>
              <a:gd name="connsiteY84" fmla="*/ 2940661 h 3846097"/>
              <a:gd name="connsiteX85" fmla="*/ 286870 w 3917576"/>
              <a:gd name="connsiteY85" fmla="*/ 2877908 h 3846097"/>
              <a:gd name="connsiteX86" fmla="*/ 394447 w 3917576"/>
              <a:gd name="connsiteY86" fmla="*/ 2608967 h 3846097"/>
              <a:gd name="connsiteX87" fmla="*/ 519953 w 3917576"/>
              <a:gd name="connsiteY87" fmla="*/ 2429673 h 3846097"/>
              <a:gd name="connsiteX88" fmla="*/ 627529 w 3917576"/>
              <a:gd name="connsiteY88" fmla="*/ 2286238 h 3846097"/>
              <a:gd name="connsiteX89" fmla="*/ 708211 w 3917576"/>
              <a:gd name="connsiteY89" fmla="*/ 2187626 h 3846097"/>
              <a:gd name="connsiteX90" fmla="*/ 995082 w 3917576"/>
              <a:gd name="connsiteY90" fmla="*/ 1972473 h 3846097"/>
              <a:gd name="connsiteX91" fmla="*/ 1317811 w 3917576"/>
              <a:gd name="connsiteY91" fmla="*/ 1802144 h 3846097"/>
              <a:gd name="connsiteX92" fmla="*/ 1541929 w 3917576"/>
              <a:gd name="connsiteY92" fmla="*/ 1622850 h 3846097"/>
              <a:gd name="connsiteX93" fmla="*/ 1604682 w 3917576"/>
              <a:gd name="connsiteY93" fmla="*/ 1578026 h 3846097"/>
              <a:gd name="connsiteX94" fmla="*/ 1640541 w 3917576"/>
              <a:gd name="connsiteY94" fmla="*/ 1533203 h 3846097"/>
              <a:gd name="connsiteX95" fmla="*/ 1766047 w 3917576"/>
              <a:gd name="connsiteY95" fmla="*/ 1425626 h 3846097"/>
              <a:gd name="connsiteX96" fmla="*/ 1945341 w 3917576"/>
              <a:gd name="connsiteY96" fmla="*/ 1255297 h 3846097"/>
              <a:gd name="connsiteX97" fmla="*/ 1990164 w 3917576"/>
              <a:gd name="connsiteY97" fmla="*/ 1093932 h 3846097"/>
              <a:gd name="connsiteX98" fmla="*/ 2043953 w 3917576"/>
              <a:gd name="connsiteY98" fmla="*/ 914638 h 3846097"/>
              <a:gd name="connsiteX99" fmla="*/ 2097741 w 3917576"/>
              <a:gd name="connsiteY99" fmla="*/ 663626 h 3846097"/>
              <a:gd name="connsiteX100" fmla="*/ 2115670 w 3917576"/>
              <a:gd name="connsiteY100" fmla="*/ 573979 h 3846097"/>
              <a:gd name="connsiteX101" fmla="*/ 2142564 w 3917576"/>
              <a:gd name="connsiteY101" fmla="*/ 484332 h 3846097"/>
              <a:gd name="connsiteX102" fmla="*/ 2160494 w 3917576"/>
              <a:gd name="connsiteY102" fmla="*/ 403650 h 3846097"/>
              <a:gd name="connsiteX103" fmla="*/ 2223247 w 3917576"/>
              <a:gd name="connsiteY103" fmla="*/ 251250 h 3846097"/>
              <a:gd name="connsiteX104" fmla="*/ 2250141 w 3917576"/>
              <a:gd name="connsiteY104" fmla="*/ 197461 h 3846097"/>
              <a:gd name="connsiteX105" fmla="*/ 2277035 w 3917576"/>
              <a:gd name="connsiteY105" fmla="*/ 161603 h 3846097"/>
              <a:gd name="connsiteX106" fmla="*/ 2303929 w 3917576"/>
              <a:gd name="connsiteY106" fmla="*/ 116779 h 3846097"/>
              <a:gd name="connsiteX107" fmla="*/ 2312894 w 3917576"/>
              <a:gd name="connsiteY107" fmla="*/ 80920 h 3846097"/>
              <a:gd name="connsiteX108" fmla="*/ 2321859 w 3917576"/>
              <a:gd name="connsiteY108" fmla="*/ 18167 h 3846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3917576" h="3846097">
                <a:moveTo>
                  <a:pt x="2321859" y="18167"/>
                </a:moveTo>
                <a:lnTo>
                  <a:pt x="2321859" y="18167"/>
                </a:lnTo>
                <a:cubicBezTo>
                  <a:pt x="2523784" y="8552"/>
                  <a:pt x="2705692" y="-1704"/>
                  <a:pt x="2913529" y="238"/>
                </a:cubicBezTo>
                <a:cubicBezTo>
                  <a:pt x="3098888" y="1970"/>
                  <a:pt x="3284070" y="12191"/>
                  <a:pt x="3469341" y="18167"/>
                </a:cubicBezTo>
                <a:cubicBezTo>
                  <a:pt x="3520141" y="30120"/>
                  <a:pt x="3571336" y="40503"/>
                  <a:pt x="3621741" y="54026"/>
                </a:cubicBezTo>
                <a:cubicBezTo>
                  <a:pt x="3693895" y="73384"/>
                  <a:pt x="3836894" y="116779"/>
                  <a:pt x="3836894" y="116779"/>
                </a:cubicBezTo>
                <a:cubicBezTo>
                  <a:pt x="3848847" y="143673"/>
                  <a:pt x="3860420" y="170739"/>
                  <a:pt x="3872753" y="197461"/>
                </a:cubicBezTo>
                <a:cubicBezTo>
                  <a:pt x="3878353" y="209595"/>
                  <a:pt x="3886456" y="220642"/>
                  <a:pt x="3890682" y="233320"/>
                </a:cubicBezTo>
                <a:cubicBezTo>
                  <a:pt x="3895500" y="247775"/>
                  <a:pt x="3895951" y="263362"/>
                  <a:pt x="3899647" y="278144"/>
                </a:cubicBezTo>
                <a:cubicBezTo>
                  <a:pt x="3904923" y="299249"/>
                  <a:pt x="3911600" y="319979"/>
                  <a:pt x="3917576" y="340897"/>
                </a:cubicBezTo>
                <a:cubicBezTo>
                  <a:pt x="3911600" y="379744"/>
                  <a:pt x="3910737" y="419731"/>
                  <a:pt x="3899647" y="457438"/>
                </a:cubicBezTo>
                <a:cubicBezTo>
                  <a:pt x="3895431" y="471772"/>
                  <a:pt x="3880672" y="480627"/>
                  <a:pt x="3872753" y="493297"/>
                </a:cubicBezTo>
                <a:cubicBezTo>
                  <a:pt x="3865670" y="504630"/>
                  <a:pt x="3861906" y="517823"/>
                  <a:pt x="3854823" y="529156"/>
                </a:cubicBezTo>
                <a:cubicBezTo>
                  <a:pt x="3835124" y="560673"/>
                  <a:pt x="3800463" y="596241"/>
                  <a:pt x="3774141" y="618803"/>
                </a:cubicBezTo>
                <a:cubicBezTo>
                  <a:pt x="3751453" y="638250"/>
                  <a:pt x="3727812" y="656832"/>
                  <a:pt x="3702423" y="672591"/>
                </a:cubicBezTo>
                <a:cubicBezTo>
                  <a:pt x="3609971" y="729975"/>
                  <a:pt x="3540164" y="776994"/>
                  <a:pt x="3442447" y="807061"/>
                </a:cubicBezTo>
                <a:cubicBezTo>
                  <a:pt x="3427884" y="811542"/>
                  <a:pt x="3412564" y="813038"/>
                  <a:pt x="3397623" y="816026"/>
                </a:cubicBezTo>
                <a:cubicBezTo>
                  <a:pt x="3290842" y="896111"/>
                  <a:pt x="3426613" y="801531"/>
                  <a:pt x="3325906" y="851885"/>
                </a:cubicBezTo>
                <a:cubicBezTo>
                  <a:pt x="3282676" y="873500"/>
                  <a:pt x="3289217" y="888574"/>
                  <a:pt x="3254188" y="923603"/>
                </a:cubicBezTo>
                <a:cubicBezTo>
                  <a:pt x="3240658" y="937133"/>
                  <a:pt x="3222894" y="945931"/>
                  <a:pt x="3209364" y="959461"/>
                </a:cubicBezTo>
                <a:cubicBezTo>
                  <a:pt x="3198799" y="970026"/>
                  <a:pt x="3191038" y="983080"/>
                  <a:pt x="3182470" y="995320"/>
                </a:cubicBezTo>
                <a:cubicBezTo>
                  <a:pt x="3170113" y="1012973"/>
                  <a:pt x="3146611" y="1049108"/>
                  <a:pt x="3146611" y="1049108"/>
                </a:cubicBezTo>
                <a:cubicBezTo>
                  <a:pt x="3144097" y="1064193"/>
                  <a:pt x="3128682" y="1154123"/>
                  <a:pt x="3128682" y="1165650"/>
                </a:cubicBezTo>
                <a:cubicBezTo>
                  <a:pt x="3128682" y="1209151"/>
                  <a:pt x="3139944" y="1280339"/>
                  <a:pt x="3146611" y="1327014"/>
                </a:cubicBezTo>
                <a:cubicBezTo>
                  <a:pt x="3144245" y="1379060"/>
                  <a:pt x="3157449" y="1484008"/>
                  <a:pt x="3128682" y="1551132"/>
                </a:cubicBezTo>
                <a:cubicBezTo>
                  <a:pt x="3123418" y="1563415"/>
                  <a:pt x="3118520" y="1576116"/>
                  <a:pt x="3110753" y="1586991"/>
                </a:cubicBezTo>
                <a:cubicBezTo>
                  <a:pt x="3103384" y="1597308"/>
                  <a:pt x="3092824" y="1604920"/>
                  <a:pt x="3083859" y="1613885"/>
                </a:cubicBezTo>
                <a:cubicBezTo>
                  <a:pt x="3074894" y="1634803"/>
                  <a:pt x="3070192" y="1658119"/>
                  <a:pt x="3056964" y="1676638"/>
                </a:cubicBezTo>
                <a:cubicBezTo>
                  <a:pt x="3039770" y="1700710"/>
                  <a:pt x="3015129" y="1718473"/>
                  <a:pt x="2994211" y="1739391"/>
                </a:cubicBezTo>
                <a:cubicBezTo>
                  <a:pt x="2958605" y="1774997"/>
                  <a:pt x="2979616" y="1763210"/>
                  <a:pt x="2931459" y="1775250"/>
                </a:cubicBezTo>
                <a:cubicBezTo>
                  <a:pt x="2916518" y="1784215"/>
                  <a:pt x="2901867" y="1793682"/>
                  <a:pt x="2886635" y="1802144"/>
                </a:cubicBezTo>
                <a:cubicBezTo>
                  <a:pt x="2818397" y="1840053"/>
                  <a:pt x="2880230" y="1800436"/>
                  <a:pt x="2823882" y="1838003"/>
                </a:cubicBezTo>
                <a:cubicBezTo>
                  <a:pt x="2814917" y="1835015"/>
                  <a:pt x="2805953" y="1826050"/>
                  <a:pt x="2796988" y="1829038"/>
                </a:cubicBezTo>
                <a:cubicBezTo>
                  <a:pt x="2784961" y="1833047"/>
                  <a:pt x="2780643" y="1848899"/>
                  <a:pt x="2770094" y="1855932"/>
                </a:cubicBezTo>
                <a:cubicBezTo>
                  <a:pt x="2762231" y="1861174"/>
                  <a:pt x="2752165" y="1861909"/>
                  <a:pt x="2743200" y="1864897"/>
                </a:cubicBezTo>
                <a:cubicBezTo>
                  <a:pt x="2731247" y="1879838"/>
                  <a:pt x="2721563" y="1896920"/>
                  <a:pt x="2707341" y="1909720"/>
                </a:cubicBezTo>
                <a:cubicBezTo>
                  <a:pt x="2605467" y="2001406"/>
                  <a:pt x="2691204" y="1895378"/>
                  <a:pt x="2626659" y="1981438"/>
                </a:cubicBezTo>
                <a:cubicBezTo>
                  <a:pt x="2614706" y="2017297"/>
                  <a:pt x="2599968" y="2052344"/>
                  <a:pt x="2590800" y="2089014"/>
                </a:cubicBezTo>
                <a:cubicBezTo>
                  <a:pt x="2587812" y="2100967"/>
                  <a:pt x="2585220" y="2113026"/>
                  <a:pt x="2581835" y="2124873"/>
                </a:cubicBezTo>
                <a:cubicBezTo>
                  <a:pt x="2579239" y="2133959"/>
                  <a:pt x="2575162" y="2142600"/>
                  <a:pt x="2572870" y="2151767"/>
                </a:cubicBezTo>
                <a:cubicBezTo>
                  <a:pt x="2569175" y="2166549"/>
                  <a:pt x="2566894" y="2181650"/>
                  <a:pt x="2563906" y="2196591"/>
                </a:cubicBezTo>
                <a:cubicBezTo>
                  <a:pt x="2571220" y="2269741"/>
                  <a:pt x="2579841" y="2288904"/>
                  <a:pt x="2563906" y="2357956"/>
                </a:cubicBezTo>
                <a:cubicBezTo>
                  <a:pt x="2560288" y="2373636"/>
                  <a:pt x="2554505" y="2389133"/>
                  <a:pt x="2545976" y="2402779"/>
                </a:cubicBezTo>
                <a:cubicBezTo>
                  <a:pt x="2539257" y="2413530"/>
                  <a:pt x="2526866" y="2419666"/>
                  <a:pt x="2519082" y="2429673"/>
                </a:cubicBezTo>
                <a:cubicBezTo>
                  <a:pt x="2505852" y="2446682"/>
                  <a:pt x="2483223" y="2483461"/>
                  <a:pt x="2483223" y="2483461"/>
                </a:cubicBezTo>
                <a:cubicBezTo>
                  <a:pt x="2445551" y="2596481"/>
                  <a:pt x="2484791" y="2482269"/>
                  <a:pt x="2447364" y="2582073"/>
                </a:cubicBezTo>
                <a:cubicBezTo>
                  <a:pt x="2444046" y="2590921"/>
                  <a:pt x="2443262" y="2600864"/>
                  <a:pt x="2438400" y="2608967"/>
                </a:cubicBezTo>
                <a:cubicBezTo>
                  <a:pt x="2425174" y="2631010"/>
                  <a:pt x="2410772" y="2652613"/>
                  <a:pt x="2393576" y="2671720"/>
                </a:cubicBezTo>
                <a:cubicBezTo>
                  <a:pt x="2383581" y="2682826"/>
                  <a:pt x="2369061" y="2688890"/>
                  <a:pt x="2357717" y="2698614"/>
                </a:cubicBezTo>
                <a:cubicBezTo>
                  <a:pt x="2348091" y="2706865"/>
                  <a:pt x="2340449" y="2717257"/>
                  <a:pt x="2330823" y="2725508"/>
                </a:cubicBezTo>
                <a:cubicBezTo>
                  <a:pt x="2319479" y="2735232"/>
                  <a:pt x="2306131" y="2742476"/>
                  <a:pt x="2294964" y="2752403"/>
                </a:cubicBezTo>
                <a:cubicBezTo>
                  <a:pt x="2279171" y="2766441"/>
                  <a:pt x="2266495" y="2783846"/>
                  <a:pt x="2250141" y="2797226"/>
                </a:cubicBezTo>
                <a:cubicBezTo>
                  <a:pt x="2244034" y="2802223"/>
                  <a:pt x="2164552" y="2854770"/>
                  <a:pt x="2151529" y="2859979"/>
                </a:cubicBezTo>
                <a:cubicBezTo>
                  <a:pt x="2137382" y="2865638"/>
                  <a:pt x="2121647" y="2865956"/>
                  <a:pt x="2106706" y="2868944"/>
                </a:cubicBezTo>
                <a:cubicBezTo>
                  <a:pt x="2088776" y="2880897"/>
                  <a:pt x="2072482" y="2895773"/>
                  <a:pt x="2052917" y="2904803"/>
                </a:cubicBezTo>
                <a:cubicBezTo>
                  <a:pt x="2004488" y="2927155"/>
                  <a:pt x="1960450" y="2916590"/>
                  <a:pt x="1918447" y="2958591"/>
                </a:cubicBezTo>
                <a:cubicBezTo>
                  <a:pt x="1883481" y="2993555"/>
                  <a:pt x="1904710" y="2969182"/>
                  <a:pt x="1864659" y="3039273"/>
                </a:cubicBezTo>
                <a:cubicBezTo>
                  <a:pt x="1861786" y="3050764"/>
                  <a:pt x="1853160" y="3089164"/>
                  <a:pt x="1846729" y="3102026"/>
                </a:cubicBezTo>
                <a:cubicBezTo>
                  <a:pt x="1804110" y="3187264"/>
                  <a:pt x="1857128" y="3043939"/>
                  <a:pt x="1810870" y="3182708"/>
                </a:cubicBezTo>
                <a:cubicBezTo>
                  <a:pt x="1807882" y="3203626"/>
                  <a:pt x="1806050" y="3224741"/>
                  <a:pt x="1801906" y="3245461"/>
                </a:cubicBezTo>
                <a:cubicBezTo>
                  <a:pt x="1780595" y="3352015"/>
                  <a:pt x="1792186" y="3283958"/>
                  <a:pt x="1775011" y="3344073"/>
                </a:cubicBezTo>
                <a:cubicBezTo>
                  <a:pt x="1772878" y="3351538"/>
                  <a:pt x="1762946" y="3397052"/>
                  <a:pt x="1757082" y="3406826"/>
                </a:cubicBezTo>
                <a:cubicBezTo>
                  <a:pt x="1752734" y="3414074"/>
                  <a:pt x="1745129" y="3418779"/>
                  <a:pt x="1739153" y="3424756"/>
                </a:cubicBezTo>
                <a:cubicBezTo>
                  <a:pt x="1731142" y="3576959"/>
                  <a:pt x="1763844" y="3558286"/>
                  <a:pt x="1703294" y="3630944"/>
                </a:cubicBezTo>
                <a:cubicBezTo>
                  <a:pt x="1697883" y="3637437"/>
                  <a:pt x="1691341" y="3642897"/>
                  <a:pt x="1685364" y="3648873"/>
                </a:cubicBezTo>
                <a:cubicBezTo>
                  <a:pt x="1682376" y="3660826"/>
                  <a:pt x="1681910" y="3673712"/>
                  <a:pt x="1676400" y="3684732"/>
                </a:cubicBezTo>
                <a:cubicBezTo>
                  <a:pt x="1669718" y="3698096"/>
                  <a:pt x="1658190" y="3708433"/>
                  <a:pt x="1649506" y="3720591"/>
                </a:cubicBezTo>
                <a:cubicBezTo>
                  <a:pt x="1643244" y="3729358"/>
                  <a:pt x="1639756" y="3740473"/>
                  <a:pt x="1631576" y="3747485"/>
                </a:cubicBezTo>
                <a:cubicBezTo>
                  <a:pt x="1618347" y="3758824"/>
                  <a:pt x="1601529" y="3765144"/>
                  <a:pt x="1586753" y="3774379"/>
                </a:cubicBezTo>
                <a:cubicBezTo>
                  <a:pt x="1577617" y="3780089"/>
                  <a:pt x="1570133" y="3789064"/>
                  <a:pt x="1559859" y="3792308"/>
                </a:cubicBezTo>
                <a:cubicBezTo>
                  <a:pt x="1401152" y="3842426"/>
                  <a:pt x="1370178" y="3831724"/>
                  <a:pt x="1183341" y="3846097"/>
                </a:cubicBezTo>
                <a:cubicBezTo>
                  <a:pt x="1078753" y="3834144"/>
                  <a:pt x="972967" y="3830036"/>
                  <a:pt x="869576" y="3810238"/>
                </a:cubicBezTo>
                <a:cubicBezTo>
                  <a:pt x="808477" y="3798538"/>
                  <a:pt x="710587" y="3732688"/>
                  <a:pt x="654423" y="3711626"/>
                </a:cubicBezTo>
                <a:cubicBezTo>
                  <a:pt x="606611" y="3693697"/>
                  <a:pt x="558123" y="3677478"/>
                  <a:pt x="510988" y="3657838"/>
                </a:cubicBezTo>
                <a:cubicBezTo>
                  <a:pt x="486316" y="3647558"/>
                  <a:pt x="464626" y="3630431"/>
                  <a:pt x="439270" y="3621979"/>
                </a:cubicBezTo>
                <a:cubicBezTo>
                  <a:pt x="330486" y="3585718"/>
                  <a:pt x="302354" y="3582725"/>
                  <a:pt x="215153" y="3568191"/>
                </a:cubicBezTo>
                <a:cubicBezTo>
                  <a:pt x="172941" y="3547084"/>
                  <a:pt x="126042" y="3524780"/>
                  <a:pt x="89647" y="3496473"/>
                </a:cubicBezTo>
                <a:cubicBezTo>
                  <a:pt x="62961" y="3475717"/>
                  <a:pt x="17929" y="3424756"/>
                  <a:pt x="17929" y="3424756"/>
                </a:cubicBezTo>
                <a:cubicBezTo>
                  <a:pt x="11953" y="3412803"/>
                  <a:pt x="0" y="3402261"/>
                  <a:pt x="0" y="3388897"/>
                </a:cubicBezTo>
                <a:cubicBezTo>
                  <a:pt x="0" y="3355487"/>
                  <a:pt x="6892" y="3321819"/>
                  <a:pt x="17929" y="3290285"/>
                </a:cubicBezTo>
                <a:cubicBezTo>
                  <a:pt x="35754" y="3239356"/>
                  <a:pt x="72137" y="3195190"/>
                  <a:pt x="107576" y="3155814"/>
                </a:cubicBezTo>
                <a:cubicBezTo>
                  <a:pt x="118884" y="3143249"/>
                  <a:pt x="130714" y="3131087"/>
                  <a:pt x="143435" y="3119956"/>
                </a:cubicBezTo>
                <a:cubicBezTo>
                  <a:pt x="154680" y="3110117"/>
                  <a:pt x="167341" y="3102026"/>
                  <a:pt x="179294" y="3093061"/>
                </a:cubicBezTo>
                <a:cubicBezTo>
                  <a:pt x="196382" y="3058886"/>
                  <a:pt x="201605" y="3046148"/>
                  <a:pt x="224117" y="3012379"/>
                </a:cubicBezTo>
                <a:cubicBezTo>
                  <a:pt x="247173" y="2977795"/>
                  <a:pt x="254934" y="2979181"/>
                  <a:pt x="268941" y="2940661"/>
                </a:cubicBezTo>
                <a:cubicBezTo>
                  <a:pt x="276376" y="2920216"/>
                  <a:pt x="279553" y="2898395"/>
                  <a:pt x="286870" y="2877908"/>
                </a:cubicBezTo>
                <a:cubicBezTo>
                  <a:pt x="291057" y="2866183"/>
                  <a:pt x="365504" y="2661591"/>
                  <a:pt x="394447" y="2608967"/>
                </a:cubicBezTo>
                <a:cubicBezTo>
                  <a:pt x="460502" y="2488867"/>
                  <a:pt x="446389" y="2534766"/>
                  <a:pt x="519953" y="2429673"/>
                </a:cubicBezTo>
                <a:cubicBezTo>
                  <a:pt x="697826" y="2175568"/>
                  <a:pt x="498876" y="2433271"/>
                  <a:pt x="627529" y="2286238"/>
                </a:cubicBezTo>
                <a:cubicBezTo>
                  <a:pt x="655496" y="2254275"/>
                  <a:pt x="676468" y="2215842"/>
                  <a:pt x="708211" y="2187626"/>
                </a:cubicBezTo>
                <a:cubicBezTo>
                  <a:pt x="804371" y="2102150"/>
                  <a:pt x="868941" y="2039047"/>
                  <a:pt x="995082" y="1972473"/>
                </a:cubicBezTo>
                <a:cubicBezTo>
                  <a:pt x="1102658" y="1915697"/>
                  <a:pt x="1219720" y="1874077"/>
                  <a:pt x="1317811" y="1802144"/>
                </a:cubicBezTo>
                <a:cubicBezTo>
                  <a:pt x="1638208" y="1567187"/>
                  <a:pt x="1299940" y="1822135"/>
                  <a:pt x="1541929" y="1622850"/>
                </a:cubicBezTo>
                <a:cubicBezTo>
                  <a:pt x="1561772" y="1606509"/>
                  <a:pt x="1585661" y="1595318"/>
                  <a:pt x="1604682" y="1578026"/>
                </a:cubicBezTo>
                <a:cubicBezTo>
                  <a:pt x="1618840" y="1565155"/>
                  <a:pt x="1626630" y="1546341"/>
                  <a:pt x="1640541" y="1533203"/>
                </a:cubicBezTo>
                <a:cubicBezTo>
                  <a:pt x="1680600" y="1495370"/>
                  <a:pt x="1725559" y="1463000"/>
                  <a:pt x="1766047" y="1425626"/>
                </a:cubicBezTo>
                <a:cubicBezTo>
                  <a:pt x="2104118" y="1113560"/>
                  <a:pt x="1705148" y="1465465"/>
                  <a:pt x="1945341" y="1255297"/>
                </a:cubicBezTo>
                <a:cubicBezTo>
                  <a:pt x="2000197" y="1145583"/>
                  <a:pt x="1947713" y="1263735"/>
                  <a:pt x="1990164" y="1093932"/>
                </a:cubicBezTo>
                <a:cubicBezTo>
                  <a:pt x="2005297" y="1033399"/>
                  <a:pt x="2028820" y="975171"/>
                  <a:pt x="2043953" y="914638"/>
                </a:cubicBezTo>
                <a:cubicBezTo>
                  <a:pt x="2064707" y="831623"/>
                  <a:pt x="2080960" y="747534"/>
                  <a:pt x="2097741" y="663626"/>
                </a:cubicBezTo>
                <a:cubicBezTo>
                  <a:pt x="2103717" y="633744"/>
                  <a:pt x="2108279" y="603543"/>
                  <a:pt x="2115670" y="573979"/>
                </a:cubicBezTo>
                <a:cubicBezTo>
                  <a:pt x="2123237" y="543712"/>
                  <a:pt x="2134624" y="514503"/>
                  <a:pt x="2142564" y="484332"/>
                </a:cubicBezTo>
                <a:cubicBezTo>
                  <a:pt x="2149575" y="457689"/>
                  <a:pt x="2152720" y="430081"/>
                  <a:pt x="2160494" y="403650"/>
                </a:cubicBezTo>
                <a:cubicBezTo>
                  <a:pt x="2172589" y="362526"/>
                  <a:pt x="2205989" y="288232"/>
                  <a:pt x="2223247" y="251250"/>
                </a:cubicBezTo>
                <a:cubicBezTo>
                  <a:pt x="2231724" y="233085"/>
                  <a:pt x="2239827" y="214650"/>
                  <a:pt x="2250141" y="197461"/>
                </a:cubicBezTo>
                <a:cubicBezTo>
                  <a:pt x="2257828" y="184649"/>
                  <a:pt x="2268747" y="174035"/>
                  <a:pt x="2277035" y="161603"/>
                </a:cubicBezTo>
                <a:cubicBezTo>
                  <a:pt x="2286700" y="147105"/>
                  <a:pt x="2294964" y="131720"/>
                  <a:pt x="2303929" y="116779"/>
                </a:cubicBezTo>
                <a:cubicBezTo>
                  <a:pt x="2306917" y="104826"/>
                  <a:pt x="2308568" y="92456"/>
                  <a:pt x="2312894" y="80920"/>
                </a:cubicBezTo>
                <a:cubicBezTo>
                  <a:pt x="2317586" y="68407"/>
                  <a:pt x="2320365" y="28626"/>
                  <a:pt x="2321859" y="18167"/>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apezoid 7">
            <a:extLst>
              <a:ext uri="{FF2B5EF4-FFF2-40B4-BE49-F238E27FC236}">
                <a16:creationId xmlns:a16="http://schemas.microsoft.com/office/drawing/2014/main" id="{D0242B3F-18CC-87E2-1E7B-A2BA5295184B}"/>
              </a:ext>
            </a:extLst>
          </p:cNvPr>
          <p:cNvSpPr/>
          <p:nvPr/>
        </p:nvSpPr>
        <p:spPr>
          <a:xfrm>
            <a:off x="5585012" y="3465512"/>
            <a:ext cx="5558119" cy="1848378"/>
          </a:xfrm>
          <a:prstGeom prst="trapezoid">
            <a:avLst>
              <a:gd name="adj" fmla="val 44988"/>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6" name="Google Shape;459;p44">
            <a:extLst>
              <a:ext uri="{FF2B5EF4-FFF2-40B4-BE49-F238E27FC236}">
                <a16:creationId xmlns:a16="http://schemas.microsoft.com/office/drawing/2014/main" id="{622B2B7B-E7DB-2166-085A-0486499060A7}"/>
              </a:ext>
            </a:extLst>
          </p:cNvPr>
          <p:cNvSpPr txBox="1">
            <a:spLocks/>
          </p:cNvSpPr>
          <p:nvPr/>
        </p:nvSpPr>
        <p:spPr>
          <a:xfrm>
            <a:off x="531840" y="869547"/>
            <a:ext cx="5978467" cy="830997"/>
          </a:xfrm>
          <a:prstGeom prst="rect">
            <a:avLst/>
          </a:prstGeom>
          <a:noFill/>
          <a:ln w="9525">
            <a:noFill/>
            <a:miter lim="800000"/>
            <a:headEnd/>
            <a:tailEnd/>
          </a:ln>
        </p:spPr>
        <p:txBody>
          <a:bodyPr wrap="square">
            <a:spAutoFit/>
          </a:bodyPr>
          <a:lstStyle>
            <a:defPPr>
              <a:defRPr lang="en-US"/>
            </a:defPPr>
            <a:lvl1pPr>
              <a:defRPr sz="2400"/>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Correspond to the first two levels of the HIS geo-enabling framework.</a:t>
            </a:r>
            <a:r>
              <a:rPr lang="fr-FR" dirty="0"/>
              <a:t> </a:t>
            </a:r>
            <a:endParaRPr lang="en-PH" dirty="0"/>
          </a:p>
        </p:txBody>
      </p:sp>
      <p:pic>
        <p:nvPicPr>
          <p:cNvPr id="7" name="Picture 6">
            <a:extLst>
              <a:ext uri="{FF2B5EF4-FFF2-40B4-BE49-F238E27FC236}">
                <a16:creationId xmlns:a16="http://schemas.microsoft.com/office/drawing/2014/main" id="{104D3252-8746-9AB2-CFCE-DF364FDEB86B}"/>
              </a:ext>
            </a:extLst>
          </p:cNvPr>
          <p:cNvPicPr>
            <a:picLocks noChangeAspect="1"/>
          </p:cNvPicPr>
          <p:nvPr/>
        </p:nvPicPr>
        <p:blipFill>
          <a:blip r:embed="rId4"/>
          <a:stretch>
            <a:fillRect/>
          </a:stretch>
        </p:blipFill>
        <p:spPr>
          <a:xfrm>
            <a:off x="10528334" y="498232"/>
            <a:ext cx="875155" cy="1131229"/>
          </a:xfrm>
          <a:prstGeom prst="rect">
            <a:avLst/>
          </a:prstGeom>
          <a:ln>
            <a:solidFill>
              <a:schemeClr val="tx1"/>
            </a:solidFill>
          </a:ln>
        </p:spPr>
      </p:pic>
      <p:sp>
        <p:nvSpPr>
          <p:cNvPr id="9" name="Google Shape;472;p45">
            <a:extLst>
              <a:ext uri="{FF2B5EF4-FFF2-40B4-BE49-F238E27FC236}">
                <a16:creationId xmlns:a16="http://schemas.microsoft.com/office/drawing/2014/main" id="{CA7FD12B-EA2C-2DB6-E72F-8FB34E9F5E7D}"/>
              </a:ext>
            </a:extLst>
          </p:cNvPr>
          <p:cNvSpPr/>
          <p:nvPr/>
        </p:nvSpPr>
        <p:spPr>
          <a:xfrm>
            <a:off x="1499499" y="2058235"/>
            <a:ext cx="4454087" cy="613517"/>
          </a:xfrm>
          <a:prstGeom prst="rect">
            <a:avLst/>
          </a:prstGeom>
          <a:noFill/>
          <a:ln>
            <a:noFill/>
          </a:ln>
        </p:spPr>
        <p:txBody>
          <a:bodyPr spcFirstLastPara="1" wrap="square" lIns="67850" tIns="33325" rIns="67850" bIns="33325" anchor="t" anchorCtr="0">
            <a:noAutofit/>
          </a:bodyPr>
          <a:lstStyle/>
          <a:p>
            <a:pPr>
              <a:lnSpc>
                <a:spcPct val="90000"/>
              </a:lnSpc>
              <a:buSzPts val="1800"/>
            </a:pPr>
            <a:r>
              <a:rPr lang="en-PH" sz="2400" dirty="0">
                <a:ea typeface="Open Sans"/>
                <a:cs typeface="Open Sans"/>
                <a:sym typeface="Open Sans"/>
              </a:rPr>
              <a:t>Directly linked to the assessment step of the HIS geo-enabling process (Session 2.2)  </a:t>
            </a:r>
            <a:endParaRPr lang="fr-CH" sz="2400" dirty="0"/>
          </a:p>
        </p:txBody>
      </p:sp>
      <p:sp>
        <p:nvSpPr>
          <p:cNvPr id="10" name="Google Shape;473;p45">
            <a:extLst>
              <a:ext uri="{FF2B5EF4-FFF2-40B4-BE49-F238E27FC236}">
                <a16:creationId xmlns:a16="http://schemas.microsoft.com/office/drawing/2014/main" id="{3C531CE3-A632-BF02-59E5-BDAE47058814}"/>
              </a:ext>
            </a:extLst>
          </p:cNvPr>
          <p:cNvSpPr/>
          <p:nvPr/>
        </p:nvSpPr>
        <p:spPr>
          <a:xfrm>
            <a:off x="930519" y="2058235"/>
            <a:ext cx="500092" cy="404700"/>
          </a:xfrm>
          <a:prstGeom prst="rightArrow">
            <a:avLst>
              <a:gd name="adj1" fmla="val 50000"/>
              <a:gd name="adj2" fmla="val 50000"/>
            </a:avLst>
          </a:prstGeom>
          <a:solidFill>
            <a:srgbClr val="253C88"/>
          </a:solidFill>
          <a:ln w="3175" algn="ctr">
            <a:solidFill>
              <a:srgbClr val="4D4D4D"/>
            </a:solidFill>
            <a:round/>
            <a:headEnd/>
            <a:tailEnd/>
          </a:ln>
        </p:spPr>
        <p:txBody>
          <a:bodyPr wrap="none" anchor="ctr"/>
          <a:lstStyle/>
          <a:p>
            <a:endParaRPr lang="fr-CH" dirty="0">
              <a:solidFill>
                <a:srgbClr val="346667"/>
              </a:solidFill>
            </a:endParaRPr>
          </a:p>
        </p:txBody>
      </p:sp>
      <p:pic>
        <p:nvPicPr>
          <p:cNvPr id="12" name="Picture 11">
            <a:extLst>
              <a:ext uri="{FF2B5EF4-FFF2-40B4-BE49-F238E27FC236}">
                <a16:creationId xmlns:a16="http://schemas.microsoft.com/office/drawing/2014/main" id="{560D79BF-B0FD-1934-C4BB-83B336D26369}"/>
              </a:ext>
            </a:extLst>
          </p:cNvPr>
          <p:cNvPicPr>
            <a:picLocks noChangeAspect="1"/>
          </p:cNvPicPr>
          <p:nvPr/>
        </p:nvPicPr>
        <p:blipFill>
          <a:blip r:embed="rId5"/>
          <a:stretch>
            <a:fillRect/>
          </a:stretch>
        </p:blipFill>
        <p:spPr>
          <a:xfrm>
            <a:off x="10953433" y="1133927"/>
            <a:ext cx="900112" cy="1271564"/>
          </a:xfrm>
          <a:prstGeom prst="rect">
            <a:avLst/>
          </a:prstGeom>
          <a:ln>
            <a:solidFill>
              <a:schemeClr val="tx1"/>
            </a:solidFill>
          </a:ln>
        </p:spPr>
      </p:pic>
      <p:pic>
        <p:nvPicPr>
          <p:cNvPr id="13" name="Picture 12" descr="A diagram of a flowchart&#10;&#10;Description automatically generated">
            <a:extLst>
              <a:ext uri="{FF2B5EF4-FFF2-40B4-BE49-F238E27FC236}">
                <a16:creationId xmlns:a16="http://schemas.microsoft.com/office/drawing/2014/main" id="{86014FEA-2F1B-6380-7E17-A4618D77A91B}"/>
              </a:ext>
            </a:extLst>
          </p:cNvPr>
          <p:cNvPicPr>
            <a:picLocks noChangeAspect="1"/>
          </p:cNvPicPr>
          <p:nvPr/>
        </p:nvPicPr>
        <p:blipFill>
          <a:blip r:embed="rId6"/>
          <a:stretch>
            <a:fillRect/>
          </a:stretch>
        </p:blipFill>
        <p:spPr>
          <a:xfrm>
            <a:off x="965907" y="3303376"/>
            <a:ext cx="4166607" cy="2749672"/>
          </a:xfrm>
          <a:prstGeom prst="rect">
            <a:avLst/>
          </a:prstGeom>
        </p:spPr>
      </p:pic>
      <p:sp>
        <p:nvSpPr>
          <p:cNvPr id="14" name="Rectangle 13">
            <a:extLst>
              <a:ext uri="{FF2B5EF4-FFF2-40B4-BE49-F238E27FC236}">
                <a16:creationId xmlns:a16="http://schemas.microsoft.com/office/drawing/2014/main" id="{D9DDB45A-3BBA-7D68-78CC-6CEA3BFA66EB}"/>
              </a:ext>
            </a:extLst>
          </p:cNvPr>
          <p:cNvSpPr/>
          <p:nvPr/>
        </p:nvSpPr>
        <p:spPr>
          <a:xfrm flipV="1">
            <a:off x="2052917" y="3521157"/>
            <a:ext cx="1792942" cy="378489"/>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 name="Title 1">
            <a:extLst>
              <a:ext uri="{FF2B5EF4-FFF2-40B4-BE49-F238E27FC236}">
                <a16:creationId xmlns:a16="http://schemas.microsoft.com/office/drawing/2014/main" id="{A6A4728C-848A-2BCC-1519-854C534C76C4}"/>
              </a:ext>
            </a:extLst>
          </p:cNvPr>
          <p:cNvSpPr txBox="1">
            <a:spLocks/>
          </p:cNvSpPr>
          <p:nvPr/>
        </p:nvSpPr>
        <p:spPr>
          <a:xfrm>
            <a:off x="0" y="20637"/>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altLang="en-US" sz="3200" b="1" dirty="0">
                <a:solidFill>
                  <a:srgbClr val="002147"/>
                </a:solidFill>
                <a:latin typeface="+mn-lt"/>
              </a:rPr>
              <a:t>Assess the enabling environment</a:t>
            </a:r>
            <a:endParaRPr lang="fr-CH" altLang="en-US" sz="3200" b="1" baseline="30000" dirty="0">
              <a:solidFill>
                <a:srgbClr val="002147"/>
              </a:solidFill>
              <a:latin typeface="+mn-lt"/>
            </a:endParaRPr>
          </a:p>
        </p:txBody>
      </p:sp>
      <p:sp>
        <p:nvSpPr>
          <p:cNvPr id="11" name="TextBox 10">
            <a:extLst>
              <a:ext uri="{FF2B5EF4-FFF2-40B4-BE49-F238E27FC236}">
                <a16:creationId xmlns:a16="http://schemas.microsoft.com/office/drawing/2014/main" id="{4855DA0B-360F-3210-2FAF-5546DB629A51}"/>
              </a:ext>
            </a:extLst>
          </p:cNvPr>
          <p:cNvSpPr txBox="1"/>
          <p:nvPr/>
        </p:nvSpPr>
        <p:spPr>
          <a:xfrm>
            <a:off x="-1182" y="6113150"/>
            <a:ext cx="4885765" cy="246221"/>
          </a:xfrm>
          <a:prstGeom prst="rect">
            <a:avLst/>
          </a:prstGeom>
          <a:noFill/>
        </p:spPr>
        <p:txBody>
          <a:bodyPr wrap="square">
            <a:spAutoFit/>
          </a:bodyPr>
          <a:lstStyle/>
          <a:p>
            <a:r>
              <a:rPr lang="en-PH" sz="1000" dirty="0"/>
              <a:t>1 </a:t>
            </a:r>
            <a:r>
              <a:rPr lang="en-PH" sz="1000" dirty="0">
                <a:hlinkClick r:id="rId7"/>
              </a:rPr>
              <a:t>https://healthgeolab.net/KNOW_REP/MFL_Resource_Package_Jan2018.pdf</a:t>
            </a:r>
            <a:r>
              <a:rPr lang="en-PH" sz="1000" dirty="0"/>
              <a:t> </a:t>
            </a:r>
          </a:p>
        </p:txBody>
      </p:sp>
      <p:sp>
        <p:nvSpPr>
          <p:cNvPr id="15" name="TextBox 14">
            <a:extLst>
              <a:ext uri="{FF2B5EF4-FFF2-40B4-BE49-F238E27FC236}">
                <a16:creationId xmlns:a16="http://schemas.microsoft.com/office/drawing/2014/main" id="{B0F8FCE9-A7D9-4FD9-FA93-54EAFD86FBB3}"/>
              </a:ext>
            </a:extLst>
          </p:cNvPr>
          <p:cNvSpPr txBox="1"/>
          <p:nvPr/>
        </p:nvSpPr>
        <p:spPr>
          <a:xfrm>
            <a:off x="11368024" y="504395"/>
            <a:ext cx="263214" cy="276999"/>
          </a:xfrm>
          <a:prstGeom prst="rect">
            <a:avLst/>
          </a:prstGeom>
          <a:noFill/>
        </p:spPr>
        <p:txBody>
          <a:bodyPr wrap="none" rtlCol="0">
            <a:spAutoFit/>
          </a:bodyPr>
          <a:lstStyle/>
          <a:p>
            <a:r>
              <a:rPr lang="en-US" sz="1200" dirty="0"/>
              <a:t>1</a:t>
            </a:r>
          </a:p>
        </p:txBody>
      </p:sp>
      <p:sp>
        <p:nvSpPr>
          <p:cNvPr id="16" name="TextBox 15">
            <a:extLst>
              <a:ext uri="{FF2B5EF4-FFF2-40B4-BE49-F238E27FC236}">
                <a16:creationId xmlns:a16="http://schemas.microsoft.com/office/drawing/2014/main" id="{3AB8DDDE-7A06-6083-C25D-B58A5E4F170E}"/>
              </a:ext>
            </a:extLst>
          </p:cNvPr>
          <p:cNvSpPr txBox="1"/>
          <p:nvPr/>
        </p:nvSpPr>
        <p:spPr>
          <a:xfrm>
            <a:off x="10676074" y="1968556"/>
            <a:ext cx="263214" cy="276999"/>
          </a:xfrm>
          <a:prstGeom prst="rect">
            <a:avLst/>
          </a:prstGeom>
          <a:noFill/>
        </p:spPr>
        <p:txBody>
          <a:bodyPr wrap="none" rtlCol="0">
            <a:spAutoFit/>
          </a:bodyPr>
          <a:lstStyle/>
          <a:p>
            <a:r>
              <a:rPr lang="en-US" sz="1200" dirty="0"/>
              <a:t>2</a:t>
            </a:r>
          </a:p>
        </p:txBody>
      </p:sp>
      <p:sp>
        <p:nvSpPr>
          <p:cNvPr id="17" name="TextBox 16">
            <a:extLst>
              <a:ext uri="{FF2B5EF4-FFF2-40B4-BE49-F238E27FC236}">
                <a16:creationId xmlns:a16="http://schemas.microsoft.com/office/drawing/2014/main" id="{D14AAC63-B19C-CA8D-B6EC-CE5C9FD31C46}"/>
              </a:ext>
            </a:extLst>
          </p:cNvPr>
          <p:cNvSpPr txBox="1"/>
          <p:nvPr/>
        </p:nvSpPr>
        <p:spPr>
          <a:xfrm>
            <a:off x="7942728" y="6107732"/>
            <a:ext cx="4253287" cy="246221"/>
          </a:xfrm>
          <a:prstGeom prst="rect">
            <a:avLst/>
          </a:prstGeom>
          <a:noFill/>
        </p:spPr>
        <p:txBody>
          <a:bodyPr wrap="square">
            <a:spAutoFit/>
          </a:bodyPr>
          <a:lstStyle/>
          <a:p>
            <a:pPr algn="r"/>
            <a:r>
              <a:rPr lang="en-PH" sz="1000" dirty="0"/>
              <a:t>2 </a:t>
            </a:r>
            <a:r>
              <a:rPr lang="en-PH" sz="1000" dirty="0">
                <a:hlinkClick r:id="rId8"/>
              </a:rPr>
              <a:t>https://www.healthgeolab.net/DOCUMENTS/HIS_geo-enabling_toolkit.pdf</a:t>
            </a:r>
            <a:r>
              <a:rPr lang="en-PH" sz="1000" dirty="0"/>
              <a:t> </a:t>
            </a:r>
          </a:p>
        </p:txBody>
      </p:sp>
    </p:spTree>
    <p:extLst>
      <p:ext uri="{BB962C8B-B14F-4D97-AF65-F5344CB8AC3E}">
        <p14:creationId xmlns:p14="http://schemas.microsoft.com/office/powerpoint/2010/main" val="1313630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1">
            <a:extLst>
              <a:ext uri="{FF2B5EF4-FFF2-40B4-BE49-F238E27FC236}">
                <a16:creationId xmlns:a16="http://schemas.microsoft.com/office/drawing/2014/main" id="{063E2BF4-7B8E-4509-C6E6-ABC519A31C19}"/>
              </a:ext>
            </a:extLst>
          </p:cNvPr>
          <p:cNvSpPr txBox="1">
            <a:spLocks/>
          </p:cNvSpPr>
          <p:nvPr/>
        </p:nvSpPr>
        <p:spPr>
          <a:xfrm>
            <a:off x="1524000" y="1"/>
            <a:ext cx="9144000" cy="981074"/>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altLang="en-US" sz="2400" b="1" dirty="0">
                <a:solidFill>
                  <a:schemeClr val="bg1"/>
                </a:solidFill>
                <a:latin typeface="+mn-lt"/>
              </a:rPr>
              <a:t>Define the business requirements (what, why) of a registry</a:t>
            </a:r>
          </a:p>
          <a:p>
            <a:pPr algn="ctr" eaLnBrk="1" hangingPunct="1">
              <a:defRPr/>
            </a:pPr>
            <a:r>
              <a:rPr lang="en-US" altLang="en-US" sz="2400" b="1" dirty="0">
                <a:solidFill>
                  <a:schemeClr val="bg1"/>
                </a:solidFill>
                <a:latin typeface="+mn-lt"/>
              </a:rPr>
              <a:t>(example: registry for the master list of health facilities)</a:t>
            </a:r>
            <a:endParaRPr lang="en-PH" altLang="en-US" sz="2400" b="1" dirty="0">
              <a:solidFill>
                <a:schemeClr val="bg1"/>
              </a:solidFill>
              <a:latin typeface="+mn-lt"/>
            </a:endParaRPr>
          </a:p>
        </p:txBody>
      </p:sp>
      <p:sp>
        <p:nvSpPr>
          <p:cNvPr id="5" name="TextBox 4">
            <a:extLst>
              <a:ext uri="{FF2B5EF4-FFF2-40B4-BE49-F238E27FC236}">
                <a16:creationId xmlns:a16="http://schemas.microsoft.com/office/drawing/2014/main" id="{33733E33-9F73-E55A-F644-1EC5258056E3}"/>
              </a:ext>
            </a:extLst>
          </p:cNvPr>
          <p:cNvSpPr txBox="1"/>
          <p:nvPr/>
        </p:nvSpPr>
        <p:spPr>
          <a:xfrm>
            <a:off x="526200" y="893881"/>
            <a:ext cx="11474275" cy="1107996"/>
          </a:xfrm>
          <a:prstGeom prst="rect">
            <a:avLst/>
          </a:prstGeom>
          <a:noFill/>
          <a:ln w="9525">
            <a:noFill/>
            <a:miter lim="800000"/>
            <a:headEnd/>
            <a:tailEnd/>
          </a:ln>
        </p:spPr>
        <p:txBody>
          <a:bodyPr wrap="square">
            <a:spAutoFit/>
          </a:bodyPr>
          <a:lstStyle>
            <a:defPPr>
              <a:defRPr lang="en-US"/>
            </a:defPPr>
            <a:lvl1pPr>
              <a:defRPr sz="2400"/>
            </a:lvl1pPr>
            <a:lvl2pPr marL="685800" indent="-228600" eaLnBrk="0" fontAlgn="base" hangingPunct="0">
              <a:lnSpc>
                <a:spcPct val="90000"/>
              </a:lnSpc>
              <a:spcBef>
                <a:spcPts val="500"/>
              </a:spcBef>
              <a:spcAft>
                <a:spcPct val="0"/>
              </a:spcAft>
              <a:buFont typeface="Arial" charset="0"/>
              <a:buChar char="•"/>
              <a:defRPr sz="2400"/>
            </a:lvl2pPr>
            <a:lvl3pPr marL="1143000" indent="-228600" eaLnBrk="0" fontAlgn="base" hangingPunct="0">
              <a:lnSpc>
                <a:spcPct val="90000"/>
              </a:lnSpc>
              <a:spcBef>
                <a:spcPts val="500"/>
              </a:spcBef>
              <a:spcAft>
                <a:spcPct val="0"/>
              </a:spcAft>
              <a:buFont typeface="Arial" charset="0"/>
              <a:buChar char="•"/>
              <a:defRPr sz="2000"/>
            </a:lvl3pPr>
            <a:lvl4pPr marL="1600200" indent="-228600" eaLnBrk="0" fontAlgn="base" hangingPunct="0">
              <a:lnSpc>
                <a:spcPct val="90000"/>
              </a:lnSpc>
              <a:spcBef>
                <a:spcPts val="500"/>
              </a:spcBef>
              <a:spcAft>
                <a:spcPct val="0"/>
              </a:spcAft>
              <a:buFont typeface="Arial" charset="0"/>
              <a:buChar char="•"/>
            </a:lvl4pPr>
            <a:lvl5pPr marL="2057400" indent="-228600" eaLnBrk="0" fontAlgn="base" hangingPunct="0">
              <a:lnSpc>
                <a:spcPct val="90000"/>
              </a:lnSpc>
              <a:spcBef>
                <a:spcPts val="500"/>
              </a:spcBef>
              <a:spcAft>
                <a:spcPct val="0"/>
              </a:spcAft>
              <a:buFont typeface="Arial"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PH" sz="2200" dirty="0"/>
              <a:t>Having a clearly documented picture of what the HFRS needs to do is a critical step towards not only being in the position to identify the appropriate IT solution but also to communicate with vendors, and when applicable developers, as well as contract them. </a:t>
            </a:r>
            <a:endParaRPr lang="en-GB" sz="2200" dirty="0"/>
          </a:p>
        </p:txBody>
      </p:sp>
      <p:sp>
        <p:nvSpPr>
          <p:cNvPr id="8" name="TextBox 7">
            <a:extLst>
              <a:ext uri="{FF2B5EF4-FFF2-40B4-BE49-F238E27FC236}">
                <a16:creationId xmlns:a16="http://schemas.microsoft.com/office/drawing/2014/main" id="{C01E2AC2-16E3-85F6-63ED-1B4D2317B9AB}"/>
              </a:ext>
            </a:extLst>
          </p:cNvPr>
          <p:cNvSpPr txBox="1"/>
          <p:nvPr/>
        </p:nvSpPr>
        <p:spPr>
          <a:xfrm>
            <a:off x="1599718" y="2148538"/>
            <a:ext cx="10257319" cy="769441"/>
          </a:xfrm>
          <a:prstGeom prst="rect">
            <a:avLst/>
          </a:prstGeom>
          <a:noFill/>
          <a:ln w="9525">
            <a:noFill/>
            <a:miter lim="800000"/>
            <a:headEnd/>
            <a:tailEnd/>
          </a:ln>
        </p:spPr>
        <p:txBody>
          <a:bodyPr wrap="square">
            <a:spAutoFit/>
          </a:bodyPr>
          <a:lstStyle>
            <a:defPPr>
              <a:defRPr lang="en-US"/>
            </a:defPPr>
            <a:lvl1pPr>
              <a:defRPr sz="2200"/>
            </a:lvl1pPr>
            <a:lvl2pPr marL="685800" indent="-228600" eaLnBrk="0" fontAlgn="base" hangingPunct="0">
              <a:lnSpc>
                <a:spcPct val="90000"/>
              </a:lnSpc>
              <a:spcBef>
                <a:spcPts val="500"/>
              </a:spcBef>
              <a:spcAft>
                <a:spcPct val="0"/>
              </a:spcAft>
              <a:buFont typeface="Arial" charset="0"/>
              <a:buChar char="•"/>
              <a:defRPr sz="2400"/>
            </a:lvl2pPr>
            <a:lvl3pPr marL="1143000" indent="-228600" eaLnBrk="0" fontAlgn="base" hangingPunct="0">
              <a:lnSpc>
                <a:spcPct val="90000"/>
              </a:lnSpc>
              <a:spcBef>
                <a:spcPts val="500"/>
              </a:spcBef>
              <a:spcAft>
                <a:spcPct val="0"/>
              </a:spcAft>
              <a:buFont typeface="Arial" charset="0"/>
              <a:buChar char="•"/>
              <a:defRPr sz="2000"/>
            </a:lvl3pPr>
            <a:lvl4pPr marL="1600200" indent="-228600" eaLnBrk="0" fontAlgn="base" hangingPunct="0">
              <a:lnSpc>
                <a:spcPct val="90000"/>
              </a:lnSpc>
              <a:spcBef>
                <a:spcPts val="500"/>
              </a:spcBef>
              <a:spcAft>
                <a:spcPct val="0"/>
              </a:spcAft>
              <a:buFont typeface="Arial" charset="0"/>
              <a:buChar char="•"/>
            </a:lvl4pPr>
            <a:lvl5pPr marL="2057400" indent="-228600" eaLnBrk="0" fontAlgn="base" hangingPunct="0">
              <a:lnSpc>
                <a:spcPct val="90000"/>
              </a:lnSpc>
              <a:spcBef>
                <a:spcPts val="500"/>
              </a:spcBef>
              <a:spcAft>
                <a:spcPct val="0"/>
              </a:spcAft>
              <a:buFont typeface="Arial"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PH" dirty="0"/>
              <a:t>A great level of attention should be given to this step to avoid misunderstandings between parties, frustrations, delays, cost overruns, and even failure. </a:t>
            </a:r>
            <a:endParaRPr lang="en-GB" dirty="0"/>
          </a:p>
        </p:txBody>
      </p:sp>
      <p:sp>
        <p:nvSpPr>
          <p:cNvPr id="10" name="Google Shape;461;p44">
            <a:extLst>
              <a:ext uri="{FF2B5EF4-FFF2-40B4-BE49-F238E27FC236}">
                <a16:creationId xmlns:a16="http://schemas.microsoft.com/office/drawing/2014/main" id="{B4481127-145E-48BF-DD85-141AFFA84408}"/>
              </a:ext>
            </a:extLst>
          </p:cNvPr>
          <p:cNvSpPr/>
          <p:nvPr/>
        </p:nvSpPr>
        <p:spPr>
          <a:xfrm>
            <a:off x="1055539" y="2160570"/>
            <a:ext cx="478200" cy="404700"/>
          </a:xfrm>
          <a:prstGeom prst="rightArrow">
            <a:avLst>
              <a:gd name="adj1" fmla="val 50000"/>
              <a:gd name="adj2" fmla="val 50000"/>
            </a:avLst>
          </a:prstGeom>
          <a:solidFill>
            <a:srgbClr val="253C88"/>
          </a:solidFill>
          <a:ln w="3175" algn="ctr">
            <a:solidFill>
              <a:srgbClr val="4D4D4D"/>
            </a:solidFill>
            <a:round/>
            <a:headEnd/>
            <a:tailEnd/>
          </a:ln>
        </p:spPr>
        <p:txBody>
          <a:bodyPr wrap="none" anchor="ctr"/>
          <a:lstStyle/>
          <a:p>
            <a:endParaRPr lang="fr-CH" dirty="0">
              <a:solidFill>
                <a:srgbClr val="346667"/>
              </a:solidFill>
            </a:endParaRPr>
          </a:p>
        </p:txBody>
      </p:sp>
      <p:sp>
        <p:nvSpPr>
          <p:cNvPr id="12" name="TextBox 11">
            <a:extLst>
              <a:ext uri="{FF2B5EF4-FFF2-40B4-BE49-F238E27FC236}">
                <a16:creationId xmlns:a16="http://schemas.microsoft.com/office/drawing/2014/main" id="{39A95939-6627-D3B8-E105-8DDCFD093C83}"/>
              </a:ext>
            </a:extLst>
          </p:cNvPr>
          <p:cNvSpPr txBox="1"/>
          <p:nvPr/>
        </p:nvSpPr>
        <p:spPr>
          <a:xfrm>
            <a:off x="526196" y="3078136"/>
            <a:ext cx="10758484" cy="769441"/>
          </a:xfrm>
          <a:prstGeom prst="rect">
            <a:avLst/>
          </a:prstGeom>
          <a:noFill/>
          <a:ln w="9525">
            <a:noFill/>
            <a:miter lim="800000"/>
            <a:headEnd/>
            <a:tailEnd/>
          </a:ln>
        </p:spPr>
        <p:txBody>
          <a:bodyPr wrap="square">
            <a:spAutoFit/>
          </a:bodyPr>
          <a:lstStyle>
            <a:defPPr>
              <a:defRPr lang="en-US"/>
            </a:defPPr>
            <a:lvl1pPr>
              <a:defRPr sz="2200"/>
            </a:lvl1pPr>
            <a:lvl2pPr marL="685800" indent="-228600" eaLnBrk="0" fontAlgn="base" hangingPunct="0">
              <a:lnSpc>
                <a:spcPct val="90000"/>
              </a:lnSpc>
              <a:spcBef>
                <a:spcPts val="500"/>
              </a:spcBef>
              <a:spcAft>
                <a:spcPct val="0"/>
              </a:spcAft>
              <a:buFont typeface="Arial" charset="0"/>
              <a:buChar char="•"/>
              <a:defRPr sz="2400"/>
            </a:lvl2pPr>
            <a:lvl3pPr marL="1143000" indent="-228600" eaLnBrk="0" fontAlgn="base" hangingPunct="0">
              <a:lnSpc>
                <a:spcPct val="90000"/>
              </a:lnSpc>
              <a:spcBef>
                <a:spcPts val="500"/>
              </a:spcBef>
              <a:spcAft>
                <a:spcPct val="0"/>
              </a:spcAft>
              <a:buFont typeface="Arial" charset="0"/>
              <a:buChar char="•"/>
              <a:defRPr sz="2000"/>
            </a:lvl3pPr>
            <a:lvl4pPr marL="1600200" indent="-228600" eaLnBrk="0" fontAlgn="base" hangingPunct="0">
              <a:lnSpc>
                <a:spcPct val="90000"/>
              </a:lnSpc>
              <a:spcBef>
                <a:spcPts val="500"/>
              </a:spcBef>
              <a:spcAft>
                <a:spcPct val="0"/>
              </a:spcAft>
              <a:buFont typeface="Arial" charset="0"/>
              <a:buChar char="•"/>
            </a:lvl4pPr>
            <a:lvl5pPr marL="2057400" indent="-228600" eaLnBrk="0" fontAlgn="base" hangingPunct="0">
              <a:lnSpc>
                <a:spcPct val="90000"/>
              </a:lnSpc>
              <a:spcBef>
                <a:spcPts val="500"/>
              </a:spcBef>
              <a:spcAft>
                <a:spcPct val="0"/>
              </a:spcAft>
              <a:buFont typeface="Arial"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In the case of a HFRS, this picture can be obtained by identifying and documenting the following:</a:t>
            </a:r>
          </a:p>
        </p:txBody>
      </p:sp>
      <p:sp>
        <p:nvSpPr>
          <p:cNvPr id="13" name="TextBox 12">
            <a:extLst>
              <a:ext uri="{FF2B5EF4-FFF2-40B4-BE49-F238E27FC236}">
                <a16:creationId xmlns:a16="http://schemas.microsoft.com/office/drawing/2014/main" id="{A2FD71C0-DC1E-DA3A-B6FE-5F58D97D35F7}"/>
              </a:ext>
            </a:extLst>
          </p:cNvPr>
          <p:cNvSpPr txBox="1"/>
          <p:nvPr/>
        </p:nvSpPr>
        <p:spPr>
          <a:xfrm>
            <a:off x="250813" y="3813513"/>
            <a:ext cx="9025534" cy="2462213"/>
          </a:xfrm>
          <a:prstGeom prst="rect">
            <a:avLst/>
          </a:prstGeom>
          <a:noFill/>
        </p:spPr>
        <p:txBody>
          <a:bodyPr wrap="square">
            <a:spAutoFit/>
          </a:bodyPr>
          <a:lstStyle/>
          <a:p>
            <a:pPr marL="985838" indent="-449263">
              <a:buFont typeface="+mj-lt"/>
              <a:buAutoNum type="arabicPeriod"/>
            </a:pPr>
            <a:r>
              <a:rPr lang="en-US" sz="2200" dirty="0">
                <a:effectLst/>
                <a:latin typeface="Calibri" panose="020F0502020204030204" pitchFamily="34" charset="0"/>
                <a:ea typeface="Calibri" panose="020F0502020204030204" pitchFamily="34" charset="0"/>
              </a:rPr>
              <a:t>The data ecosystem to be covered by the HFRS (geographic features, hierarchies, data dictionary, and associated classification tables, data source) </a:t>
            </a:r>
          </a:p>
          <a:p>
            <a:pPr marL="985838" indent="-449263">
              <a:buFont typeface="+mj-lt"/>
              <a:buAutoNum type="arabicPeriod"/>
            </a:pPr>
            <a:r>
              <a:rPr lang="en-US" sz="2200" dirty="0">
                <a:effectLst/>
                <a:latin typeface="Calibri" panose="020F0502020204030204" pitchFamily="34" charset="0"/>
                <a:ea typeface="Calibri" panose="020F0502020204030204" pitchFamily="34" charset="0"/>
              </a:rPr>
              <a:t>The task flows and user roles to be supported by the HFRS.</a:t>
            </a:r>
          </a:p>
          <a:p>
            <a:pPr marL="985838" indent="-449263">
              <a:buFont typeface="+mj-lt"/>
              <a:buAutoNum type="arabicPeriod"/>
            </a:pPr>
            <a:r>
              <a:rPr lang="en-US" sz="2200" dirty="0">
                <a:effectLst/>
                <a:latin typeface="Calibri" panose="020F0502020204030204" pitchFamily="34" charset="0"/>
                <a:ea typeface="Calibri" panose="020F0502020204030204" pitchFamily="34" charset="0"/>
              </a:rPr>
              <a:t>The functional and non-functional requirements that the HFRS should fulfill. </a:t>
            </a:r>
          </a:p>
          <a:p>
            <a:pPr marL="985838" indent="-449263">
              <a:buFont typeface="+mj-lt"/>
              <a:buAutoNum type="arabicPeriod"/>
            </a:pPr>
            <a:r>
              <a:rPr lang="en-US" sz="2200" dirty="0">
                <a:effectLst/>
                <a:latin typeface="Calibri" panose="020F0502020204030204" pitchFamily="34" charset="0"/>
                <a:ea typeface="Calibri" panose="020F0502020204030204" pitchFamily="34" charset="0"/>
              </a:rPr>
              <a:t>The expected user experience. </a:t>
            </a:r>
          </a:p>
        </p:txBody>
      </p:sp>
      <p:sp>
        <p:nvSpPr>
          <p:cNvPr id="14" name="Google Shape;461;p44">
            <a:extLst>
              <a:ext uri="{FF2B5EF4-FFF2-40B4-BE49-F238E27FC236}">
                <a16:creationId xmlns:a16="http://schemas.microsoft.com/office/drawing/2014/main" id="{B46B0DB0-3EB5-8D04-0A91-E8B86B8053FE}"/>
              </a:ext>
            </a:extLst>
          </p:cNvPr>
          <p:cNvSpPr/>
          <p:nvPr/>
        </p:nvSpPr>
        <p:spPr>
          <a:xfrm>
            <a:off x="9492274" y="3858283"/>
            <a:ext cx="493114" cy="404700"/>
          </a:xfrm>
          <a:prstGeom prst="rightArrow">
            <a:avLst>
              <a:gd name="adj1" fmla="val 50000"/>
              <a:gd name="adj2" fmla="val 50000"/>
            </a:avLst>
          </a:prstGeom>
          <a:solidFill>
            <a:srgbClr val="253C88"/>
          </a:solidFill>
          <a:ln w="3175" algn="ctr">
            <a:solidFill>
              <a:srgbClr val="4D4D4D"/>
            </a:solidFill>
            <a:round/>
            <a:headEnd/>
            <a:tailEnd/>
          </a:ln>
        </p:spPr>
        <p:txBody>
          <a:bodyPr wrap="none" anchor="ctr"/>
          <a:lstStyle/>
          <a:p>
            <a:endParaRPr lang="fr-CH" dirty="0">
              <a:solidFill>
                <a:srgbClr val="346667"/>
              </a:solidFill>
            </a:endParaRPr>
          </a:p>
        </p:txBody>
      </p:sp>
      <p:sp>
        <p:nvSpPr>
          <p:cNvPr id="16" name="TextBox 15">
            <a:extLst>
              <a:ext uri="{FF2B5EF4-FFF2-40B4-BE49-F238E27FC236}">
                <a16:creationId xmlns:a16="http://schemas.microsoft.com/office/drawing/2014/main" id="{29F1ACF8-0A63-CC1C-EF22-8185940F31F8}"/>
              </a:ext>
            </a:extLst>
          </p:cNvPr>
          <p:cNvSpPr txBox="1"/>
          <p:nvPr/>
        </p:nvSpPr>
        <p:spPr>
          <a:xfrm>
            <a:off x="9996112" y="3858283"/>
            <a:ext cx="1854996" cy="1477328"/>
          </a:xfrm>
          <a:prstGeom prst="rect">
            <a:avLst/>
          </a:prstGeom>
          <a:noFill/>
        </p:spPr>
        <p:txBody>
          <a:bodyPr wrap="square">
            <a:spAutoFit/>
          </a:bodyPr>
          <a:lstStyle/>
          <a:p>
            <a:r>
              <a:rPr lang="en-PH" sz="1800" dirty="0">
                <a:effectLst/>
                <a:latin typeface="Calibri" panose="020F0502020204030204" pitchFamily="34" charset="0"/>
                <a:ea typeface="Calibri" panose="020F0502020204030204" pitchFamily="34" charset="0"/>
              </a:rPr>
              <a:t>Master list(s) and associated data/information managed by the registry </a:t>
            </a:r>
            <a:endParaRPr lang="en-GB" dirty="0"/>
          </a:p>
        </p:txBody>
      </p:sp>
      <p:sp>
        <p:nvSpPr>
          <p:cNvPr id="17" name="Rectangle 16">
            <a:extLst>
              <a:ext uri="{FF2B5EF4-FFF2-40B4-BE49-F238E27FC236}">
                <a16:creationId xmlns:a16="http://schemas.microsoft.com/office/drawing/2014/main" id="{CD11FF0B-DF59-EA4C-7E5B-403904742599}"/>
              </a:ext>
            </a:extLst>
          </p:cNvPr>
          <p:cNvSpPr/>
          <p:nvPr/>
        </p:nvSpPr>
        <p:spPr>
          <a:xfrm flipV="1">
            <a:off x="801545" y="4842914"/>
            <a:ext cx="8474802" cy="143281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 name="Google Shape;462;p44">
            <a:extLst>
              <a:ext uri="{FF2B5EF4-FFF2-40B4-BE49-F238E27FC236}">
                <a16:creationId xmlns:a16="http://schemas.microsoft.com/office/drawing/2014/main" id="{548BA007-A1D0-ABCD-9A76-BEB65D81559A}"/>
              </a:ext>
            </a:extLst>
          </p:cNvPr>
          <p:cNvSpPr/>
          <p:nvPr/>
        </p:nvSpPr>
        <p:spPr>
          <a:xfrm>
            <a:off x="7713685" y="5959226"/>
            <a:ext cx="1550025" cy="316500"/>
          </a:xfrm>
          <a:prstGeom prst="rect">
            <a:avLst/>
          </a:prstGeom>
          <a:noFill/>
          <a:ln>
            <a:noFill/>
          </a:ln>
        </p:spPr>
        <p:txBody>
          <a:bodyPr spcFirstLastPara="1" wrap="square" lIns="67850" tIns="33325" rIns="67850" bIns="33325" anchor="t" anchorCtr="0">
            <a:noAutofit/>
          </a:bodyPr>
          <a:lstStyle/>
          <a:p>
            <a:pPr>
              <a:lnSpc>
                <a:spcPct val="90000"/>
              </a:lnSpc>
              <a:buSzPts val="1800"/>
            </a:pPr>
            <a:r>
              <a:rPr lang="en-PH" sz="2000" dirty="0">
                <a:solidFill>
                  <a:srgbClr val="FF0000"/>
                </a:solidFill>
                <a:ea typeface="Open Sans"/>
                <a:cs typeface="Open Sans"/>
                <a:sym typeface="Open Sans"/>
              </a:rPr>
              <a:t>Covered now</a:t>
            </a:r>
            <a:endParaRPr lang="fr-CH" sz="2000" dirty="0">
              <a:solidFill>
                <a:srgbClr val="FF0000"/>
              </a:solidFill>
            </a:endParaRPr>
          </a:p>
        </p:txBody>
      </p:sp>
      <p:sp>
        <p:nvSpPr>
          <p:cNvPr id="3" name="Title 1">
            <a:extLst>
              <a:ext uri="{FF2B5EF4-FFF2-40B4-BE49-F238E27FC236}">
                <a16:creationId xmlns:a16="http://schemas.microsoft.com/office/drawing/2014/main" id="{1AE26C8D-EC9E-65A1-C755-7909EFCCC9EB}"/>
              </a:ext>
            </a:extLst>
          </p:cNvPr>
          <p:cNvSpPr txBox="1">
            <a:spLocks/>
          </p:cNvSpPr>
          <p:nvPr/>
        </p:nvSpPr>
        <p:spPr>
          <a:xfrm>
            <a:off x="0" y="115230"/>
            <a:ext cx="12192000" cy="693737"/>
          </a:xfrm>
          <a:prstGeom prst="rect">
            <a:avLst/>
          </a:prstGeom>
        </p:spPr>
        <p:txBody>
          <a:bodyPr vert="horz" lIns="91440" tIns="45720" rIns="91440" bIns="45720" rtlCol="0" anchor="ctr">
            <a:noAutofit/>
          </a:bodyPr>
          <a:lstStyle>
            <a:defPPr>
              <a:defRPr lang="en-US"/>
            </a:defPPr>
            <a:lvl1pPr algn="ctr" defTabSz="685800">
              <a:lnSpc>
                <a:spcPct val="90000"/>
              </a:lnSpc>
              <a:spcBef>
                <a:spcPct val="0"/>
              </a:spcBef>
              <a:buNone/>
              <a:defRPr sz="3200" b="1">
                <a:solidFill>
                  <a:srgbClr val="002147"/>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pPr algn="ctr">
              <a:defRPr/>
            </a:pPr>
            <a:r>
              <a:rPr lang="en-US" altLang="en-US" b="1" dirty="0">
                <a:solidFill>
                  <a:srgbClr val="002147"/>
                </a:solidFill>
                <a:latin typeface="+mn-lt"/>
              </a:rPr>
              <a:t>Define what the registry needs to do – Example for the </a:t>
            </a:r>
          </a:p>
          <a:p>
            <a:pPr algn="ctr">
              <a:defRPr/>
            </a:pPr>
            <a:r>
              <a:rPr lang="en-US" altLang="en-US" b="1" dirty="0">
                <a:solidFill>
                  <a:srgbClr val="002147"/>
                </a:solidFill>
                <a:latin typeface="+mn-lt"/>
              </a:rPr>
              <a:t>Health Facility Registry Service (HFRS)</a:t>
            </a:r>
          </a:p>
        </p:txBody>
      </p:sp>
    </p:spTree>
    <p:extLst>
      <p:ext uri="{BB962C8B-B14F-4D97-AF65-F5344CB8AC3E}">
        <p14:creationId xmlns:p14="http://schemas.microsoft.com/office/powerpoint/2010/main" val="1470099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1">
            <a:extLst>
              <a:ext uri="{FF2B5EF4-FFF2-40B4-BE49-F238E27FC236}">
                <a16:creationId xmlns:a16="http://schemas.microsoft.com/office/drawing/2014/main" id="{063E2BF4-7B8E-4509-C6E6-ABC519A31C19}"/>
              </a:ext>
            </a:extLst>
          </p:cNvPr>
          <p:cNvSpPr txBox="1">
            <a:spLocks/>
          </p:cNvSpPr>
          <p:nvPr/>
        </p:nvSpPr>
        <p:spPr>
          <a:xfrm>
            <a:off x="1524000" y="1"/>
            <a:ext cx="9144000" cy="981074"/>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altLang="en-US" sz="2400" b="1" dirty="0">
                <a:solidFill>
                  <a:schemeClr val="bg1"/>
                </a:solidFill>
                <a:latin typeface="+mn-lt"/>
              </a:rPr>
              <a:t>Define the functional requirements (how) of a registry</a:t>
            </a:r>
          </a:p>
          <a:p>
            <a:pPr algn="ctr" eaLnBrk="1" hangingPunct="1">
              <a:defRPr/>
            </a:pPr>
            <a:r>
              <a:rPr lang="en-US" altLang="en-US" sz="2400" b="1" dirty="0">
                <a:solidFill>
                  <a:schemeClr val="bg1"/>
                </a:solidFill>
                <a:latin typeface="+mn-lt"/>
              </a:rPr>
              <a:t>(example: registry for the master list of health facilities)</a:t>
            </a:r>
            <a:endParaRPr lang="en-PH" altLang="en-US" sz="2400" b="1" dirty="0">
              <a:solidFill>
                <a:schemeClr val="bg1"/>
              </a:solidFill>
              <a:latin typeface="+mn-lt"/>
            </a:endParaRPr>
          </a:p>
        </p:txBody>
      </p:sp>
      <p:sp>
        <p:nvSpPr>
          <p:cNvPr id="4" name="TextBox 3">
            <a:extLst>
              <a:ext uri="{FF2B5EF4-FFF2-40B4-BE49-F238E27FC236}">
                <a16:creationId xmlns:a16="http://schemas.microsoft.com/office/drawing/2014/main" id="{5A817437-CD6C-9521-10D0-50F59398F3C1}"/>
              </a:ext>
            </a:extLst>
          </p:cNvPr>
          <p:cNvSpPr txBox="1"/>
          <p:nvPr/>
        </p:nvSpPr>
        <p:spPr>
          <a:xfrm>
            <a:off x="526199" y="929975"/>
            <a:ext cx="3153337" cy="397032"/>
          </a:xfrm>
          <a:prstGeom prst="rect">
            <a:avLst/>
          </a:prstGeom>
          <a:noFill/>
        </p:spPr>
        <p:txBody>
          <a:bodyPr wrap="square">
            <a:spAutoFit/>
          </a:bodyPr>
          <a:lstStyle/>
          <a:p>
            <a:pPr algn="just">
              <a:lnSpc>
                <a:spcPct val="90000"/>
              </a:lnSpc>
              <a:spcAft>
                <a:spcPts val="800"/>
              </a:spcAft>
            </a:pPr>
            <a:r>
              <a:rPr lang="en-US" sz="2200" u="sng" dirty="0">
                <a:effectLst/>
                <a:latin typeface="Calibri" panose="020F0502020204030204" pitchFamily="34" charset="0"/>
                <a:ea typeface="Calibri" panose="020F0502020204030204" pitchFamily="34" charset="0"/>
              </a:rPr>
              <a:t>Task flows and user roles</a:t>
            </a:r>
            <a:endParaRPr lang="en-GB" sz="2200" u="sng" dirty="0">
              <a:effectLst/>
              <a:latin typeface="Calibri" panose="020F0502020204030204" pitchFamily="34" charset="0"/>
              <a:ea typeface="Calibri" panose="020F0502020204030204" pitchFamily="34" charset="0"/>
            </a:endParaRPr>
          </a:p>
        </p:txBody>
      </p:sp>
      <p:pic>
        <p:nvPicPr>
          <p:cNvPr id="6" name="Picture 5" descr="A diagram of a diagram&#10;&#10;Description automatically generated">
            <a:extLst>
              <a:ext uri="{FF2B5EF4-FFF2-40B4-BE49-F238E27FC236}">
                <a16:creationId xmlns:a16="http://schemas.microsoft.com/office/drawing/2014/main" id="{FCDC7425-E9E7-55FA-489D-BAF01A5EF1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56" y="1902300"/>
            <a:ext cx="4605619" cy="3358683"/>
          </a:xfrm>
          <a:prstGeom prst="rect">
            <a:avLst/>
          </a:prstGeom>
        </p:spPr>
      </p:pic>
      <p:sp>
        <p:nvSpPr>
          <p:cNvPr id="12" name="TextBox 11">
            <a:extLst>
              <a:ext uri="{FF2B5EF4-FFF2-40B4-BE49-F238E27FC236}">
                <a16:creationId xmlns:a16="http://schemas.microsoft.com/office/drawing/2014/main" id="{D5FC804F-EE09-0161-75FA-B971943A3E82}"/>
              </a:ext>
            </a:extLst>
          </p:cNvPr>
          <p:cNvSpPr txBox="1"/>
          <p:nvPr/>
        </p:nvSpPr>
        <p:spPr>
          <a:xfrm>
            <a:off x="1216443" y="5097557"/>
            <a:ext cx="3539844" cy="286232"/>
          </a:xfrm>
          <a:prstGeom prst="rect">
            <a:avLst/>
          </a:prstGeom>
          <a:noFill/>
        </p:spPr>
        <p:txBody>
          <a:bodyPr wrap="square">
            <a:spAutoFit/>
          </a:bodyPr>
          <a:lstStyle/>
          <a:p>
            <a:pPr algn="ctr">
              <a:lnSpc>
                <a:spcPct val="90000"/>
              </a:lnSpc>
              <a:spcAft>
                <a:spcPts val="800"/>
              </a:spcAft>
            </a:pPr>
            <a:r>
              <a:rPr lang="en-US" sz="1400" dirty="0">
                <a:effectLst/>
                <a:latin typeface="Calibri" panose="020F0502020204030204" pitchFamily="34" charset="0"/>
                <a:ea typeface="Calibri" panose="020F0502020204030204" pitchFamily="34" charset="0"/>
              </a:rPr>
              <a:t>Organization of business processed in a HFRS</a:t>
            </a:r>
            <a:endParaRPr lang="en-GB" sz="1400" dirty="0">
              <a:effectLst/>
              <a:latin typeface="Calibri" panose="020F0502020204030204" pitchFamily="34" charset="0"/>
              <a:ea typeface="Calibri" panose="020F0502020204030204" pitchFamily="34" charset="0"/>
            </a:endParaRPr>
          </a:p>
        </p:txBody>
      </p:sp>
      <p:pic>
        <p:nvPicPr>
          <p:cNvPr id="13" name="Picture 12">
            <a:extLst>
              <a:ext uri="{FF2B5EF4-FFF2-40B4-BE49-F238E27FC236}">
                <a16:creationId xmlns:a16="http://schemas.microsoft.com/office/drawing/2014/main" id="{86458FA6-551C-315B-00F9-D939899B2A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660" y="993060"/>
            <a:ext cx="4904940" cy="1957260"/>
          </a:xfrm>
          <a:prstGeom prst="rect">
            <a:avLst/>
          </a:prstGeom>
        </p:spPr>
      </p:pic>
      <p:sp>
        <p:nvSpPr>
          <p:cNvPr id="15" name="TextBox 14">
            <a:extLst>
              <a:ext uri="{FF2B5EF4-FFF2-40B4-BE49-F238E27FC236}">
                <a16:creationId xmlns:a16="http://schemas.microsoft.com/office/drawing/2014/main" id="{2F956A28-E9F4-636B-A442-ECC903C51DB9}"/>
              </a:ext>
            </a:extLst>
          </p:cNvPr>
          <p:cNvSpPr txBox="1"/>
          <p:nvPr/>
        </p:nvSpPr>
        <p:spPr>
          <a:xfrm>
            <a:off x="5934898" y="2950320"/>
            <a:ext cx="6140822" cy="307777"/>
          </a:xfrm>
          <a:prstGeom prst="rect">
            <a:avLst/>
          </a:prstGeom>
          <a:noFill/>
        </p:spPr>
        <p:txBody>
          <a:bodyPr wrap="square">
            <a:spAutoFit/>
          </a:bodyPr>
          <a:lstStyle/>
          <a:p>
            <a:r>
              <a:rPr lang="en-PH" sz="1400" dirty="0">
                <a:effectLst/>
                <a:latin typeface="Calibri" panose="020F0502020204030204" pitchFamily="34" charset="0"/>
                <a:ea typeface="Calibri" panose="020F0502020204030204" pitchFamily="34" charset="0"/>
              </a:rPr>
              <a:t>Example of task flow for the submission and treatment of a change request </a:t>
            </a:r>
            <a:endParaRPr lang="en-GB" sz="1400" dirty="0"/>
          </a:p>
        </p:txBody>
      </p:sp>
      <p:pic>
        <p:nvPicPr>
          <p:cNvPr id="17" name="Picture 16">
            <a:extLst>
              <a:ext uri="{FF2B5EF4-FFF2-40B4-BE49-F238E27FC236}">
                <a16:creationId xmlns:a16="http://schemas.microsoft.com/office/drawing/2014/main" id="{3A3880D6-825E-50F5-0609-E960D582C200}"/>
              </a:ext>
            </a:extLst>
          </p:cNvPr>
          <p:cNvPicPr>
            <a:picLocks noChangeAspect="1"/>
          </p:cNvPicPr>
          <p:nvPr/>
        </p:nvPicPr>
        <p:blipFill>
          <a:blip r:embed="rId5"/>
          <a:stretch>
            <a:fillRect/>
          </a:stretch>
        </p:blipFill>
        <p:spPr>
          <a:xfrm>
            <a:off x="6525952" y="3750369"/>
            <a:ext cx="4873417" cy="2222231"/>
          </a:xfrm>
          <a:prstGeom prst="rect">
            <a:avLst/>
          </a:prstGeom>
        </p:spPr>
      </p:pic>
      <p:sp>
        <p:nvSpPr>
          <p:cNvPr id="18" name="TextBox 17">
            <a:extLst>
              <a:ext uri="{FF2B5EF4-FFF2-40B4-BE49-F238E27FC236}">
                <a16:creationId xmlns:a16="http://schemas.microsoft.com/office/drawing/2014/main" id="{6F231D14-DE73-DF11-58BD-D3A92EE573C9}"/>
              </a:ext>
            </a:extLst>
          </p:cNvPr>
          <p:cNvSpPr txBox="1"/>
          <p:nvPr/>
        </p:nvSpPr>
        <p:spPr>
          <a:xfrm>
            <a:off x="6598024" y="5972600"/>
            <a:ext cx="4801346" cy="307777"/>
          </a:xfrm>
          <a:prstGeom prst="rect">
            <a:avLst/>
          </a:prstGeom>
          <a:noFill/>
        </p:spPr>
        <p:txBody>
          <a:bodyPr wrap="square">
            <a:spAutoFit/>
          </a:bodyPr>
          <a:lstStyle/>
          <a:p>
            <a:pPr algn="ctr"/>
            <a:r>
              <a:rPr lang="en-PH" sz="1400" dirty="0">
                <a:effectLst/>
                <a:latin typeface="Calibri" panose="020F0502020204030204" pitchFamily="34" charset="0"/>
                <a:ea typeface="Calibri" panose="020F0502020204030204" pitchFamily="34" charset="0"/>
              </a:rPr>
              <a:t>Example of user roles</a:t>
            </a:r>
            <a:endParaRPr lang="en-GB" sz="1400" dirty="0"/>
          </a:p>
        </p:txBody>
      </p:sp>
      <p:sp>
        <p:nvSpPr>
          <p:cNvPr id="19" name="Arrow: Right 18">
            <a:extLst>
              <a:ext uri="{FF2B5EF4-FFF2-40B4-BE49-F238E27FC236}">
                <a16:creationId xmlns:a16="http://schemas.microsoft.com/office/drawing/2014/main" id="{07B02050-06FC-44EB-9302-726C5A5F821D}"/>
              </a:ext>
            </a:extLst>
          </p:cNvPr>
          <p:cNvSpPr/>
          <p:nvPr/>
        </p:nvSpPr>
        <p:spPr>
          <a:xfrm rot="20248680">
            <a:off x="5345473" y="2429278"/>
            <a:ext cx="533126" cy="400110"/>
          </a:xfrm>
          <a:prstGeom prst="rightArrow">
            <a:avLst/>
          </a:prstGeom>
          <a:solidFill>
            <a:srgbClr val="253C88"/>
          </a:solidFill>
          <a:ln w="3175" algn="ctr">
            <a:solidFill>
              <a:srgbClr val="4D4D4D"/>
            </a:solidFill>
            <a:round/>
            <a:headEnd/>
            <a:tailEnd/>
          </a:ln>
        </p:spPr>
        <p:txBody>
          <a:bodyPr wrap="none" anchor="ctr"/>
          <a:lstStyle/>
          <a:p>
            <a:endParaRPr lang="en-US" dirty="0">
              <a:solidFill>
                <a:srgbClr val="346667"/>
              </a:solidFill>
            </a:endParaRPr>
          </a:p>
        </p:txBody>
      </p:sp>
      <p:sp>
        <p:nvSpPr>
          <p:cNvPr id="20" name="Arrow: Right 19">
            <a:extLst>
              <a:ext uri="{FF2B5EF4-FFF2-40B4-BE49-F238E27FC236}">
                <a16:creationId xmlns:a16="http://schemas.microsoft.com/office/drawing/2014/main" id="{DBFD0924-4E5F-7DE8-7C63-CA40B24B6F3E}"/>
              </a:ext>
            </a:extLst>
          </p:cNvPr>
          <p:cNvSpPr/>
          <p:nvPr/>
        </p:nvSpPr>
        <p:spPr>
          <a:xfrm rot="5400000">
            <a:off x="8832227" y="3304178"/>
            <a:ext cx="346164" cy="400110"/>
          </a:xfrm>
          <a:prstGeom prst="rightArrow">
            <a:avLst/>
          </a:prstGeom>
          <a:solidFill>
            <a:srgbClr val="253C88"/>
          </a:solidFill>
          <a:ln w="3175" algn="ctr">
            <a:solidFill>
              <a:srgbClr val="4D4D4D"/>
            </a:solidFill>
            <a:round/>
            <a:headEnd/>
            <a:tailEnd/>
          </a:ln>
        </p:spPr>
        <p:txBody>
          <a:bodyPr wrap="none" anchor="ctr"/>
          <a:lstStyle/>
          <a:p>
            <a:endParaRPr lang="en-US" dirty="0">
              <a:solidFill>
                <a:srgbClr val="346667"/>
              </a:solidFill>
            </a:endParaRPr>
          </a:p>
        </p:txBody>
      </p:sp>
      <p:sp>
        <p:nvSpPr>
          <p:cNvPr id="3" name="Title 1">
            <a:extLst>
              <a:ext uri="{FF2B5EF4-FFF2-40B4-BE49-F238E27FC236}">
                <a16:creationId xmlns:a16="http://schemas.microsoft.com/office/drawing/2014/main" id="{CB31DC4E-00C3-D4B9-D769-600701B34D95}"/>
              </a:ext>
            </a:extLst>
          </p:cNvPr>
          <p:cNvSpPr txBox="1">
            <a:spLocks/>
          </p:cNvSpPr>
          <p:nvPr/>
        </p:nvSpPr>
        <p:spPr>
          <a:xfrm>
            <a:off x="0" y="115230"/>
            <a:ext cx="12192000" cy="693737"/>
          </a:xfrm>
          <a:prstGeom prst="rect">
            <a:avLst/>
          </a:prstGeom>
        </p:spPr>
        <p:txBody>
          <a:bodyPr vert="horz" lIns="91440" tIns="45720" rIns="91440" bIns="45720" rtlCol="0" anchor="ctr">
            <a:noAutofit/>
          </a:bodyPr>
          <a:lstStyle>
            <a:defPPr>
              <a:defRPr lang="en-US"/>
            </a:defPPr>
            <a:lvl1pPr algn="ctr" defTabSz="685800">
              <a:lnSpc>
                <a:spcPct val="90000"/>
              </a:lnSpc>
              <a:spcBef>
                <a:spcPct val="0"/>
              </a:spcBef>
              <a:buNone/>
              <a:defRPr sz="3200" b="1">
                <a:solidFill>
                  <a:srgbClr val="002147"/>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pPr algn="ctr">
              <a:defRPr/>
            </a:pPr>
            <a:r>
              <a:rPr lang="en-US" altLang="en-US" b="1" dirty="0">
                <a:solidFill>
                  <a:srgbClr val="002147"/>
                </a:solidFill>
                <a:latin typeface="+mn-lt"/>
              </a:rPr>
              <a:t>Define what the registry needs to do – Example for the </a:t>
            </a:r>
          </a:p>
          <a:p>
            <a:pPr algn="ctr">
              <a:defRPr/>
            </a:pPr>
            <a:r>
              <a:rPr lang="en-US" altLang="en-US" b="1" dirty="0">
                <a:solidFill>
                  <a:srgbClr val="002147"/>
                </a:solidFill>
                <a:latin typeface="+mn-lt"/>
              </a:rPr>
              <a:t>Health Facility Registry Service (HFRS)</a:t>
            </a:r>
          </a:p>
        </p:txBody>
      </p:sp>
    </p:spTree>
    <p:extLst>
      <p:ext uri="{BB962C8B-B14F-4D97-AF65-F5344CB8AC3E}">
        <p14:creationId xmlns:p14="http://schemas.microsoft.com/office/powerpoint/2010/main" val="48439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1">
            <a:extLst>
              <a:ext uri="{FF2B5EF4-FFF2-40B4-BE49-F238E27FC236}">
                <a16:creationId xmlns:a16="http://schemas.microsoft.com/office/drawing/2014/main" id="{063E2BF4-7B8E-4509-C6E6-ABC519A31C19}"/>
              </a:ext>
            </a:extLst>
          </p:cNvPr>
          <p:cNvSpPr txBox="1">
            <a:spLocks/>
          </p:cNvSpPr>
          <p:nvPr/>
        </p:nvSpPr>
        <p:spPr>
          <a:xfrm>
            <a:off x="1524000" y="1"/>
            <a:ext cx="9144000" cy="981074"/>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altLang="en-US" sz="2400" b="1" dirty="0">
                <a:solidFill>
                  <a:schemeClr val="bg1"/>
                </a:solidFill>
                <a:latin typeface="+mn-lt"/>
              </a:rPr>
              <a:t>Define the functional requirements (how) of a registry</a:t>
            </a:r>
          </a:p>
          <a:p>
            <a:pPr algn="ctr" eaLnBrk="1" hangingPunct="1">
              <a:defRPr/>
            </a:pPr>
            <a:r>
              <a:rPr lang="en-US" altLang="en-US" sz="2400" b="1" dirty="0">
                <a:solidFill>
                  <a:schemeClr val="bg1"/>
                </a:solidFill>
                <a:latin typeface="+mn-lt"/>
              </a:rPr>
              <a:t>(example: registry for the master list of health facilities)</a:t>
            </a:r>
            <a:endParaRPr lang="en-PH" altLang="en-US" sz="2400" b="1" dirty="0">
              <a:solidFill>
                <a:schemeClr val="bg1"/>
              </a:solidFill>
              <a:latin typeface="+mn-lt"/>
            </a:endParaRPr>
          </a:p>
        </p:txBody>
      </p:sp>
      <p:sp>
        <p:nvSpPr>
          <p:cNvPr id="4" name="TextBox 3">
            <a:extLst>
              <a:ext uri="{FF2B5EF4-FFF2-40B4-BE49-F238E27FC236}">
                <a16:creationId xmlns:a16="http://schemas.microsoft.com/office/drawing/2014/main" id="{2E63E9E8-178C-B5EA-5E2E-DA0AE1C75F35}"/>
              </a:ext>
            </a:extLst>
          </p:cNvPr>
          <p:cNvSpPr txBox="1"/>
          <p:nvPr/>
        </p:nvSpPr>
        <p:spPr>
          <a:xfrm>
            <a:off x="533040" y="975042"/>
            <a:ext cx="5417573" cy="1192121"/>
          </a:xfrm>
          <a:prstGeom prst="rect">
            <a:avLst/>
          </a:prstGeom>
          <a:noFill/>
        </p:spPr>
        <p:txBody>
          <a:bodyPr wrap="square">
            <a:spAutoFit/>
          </a:bodyPr>
          <a:lstStyle/>
          <a:p>
            <a:pPr>
              <a:lnSpc>
                <a:spcPct val="90000"/>
              </a:lnSpc>
              <a:spcAft>
                <a:spcPts val="800"/>
              </a:spcAft>
            </a:pPr>
            <a:r>
              <a:rPr lang="en-US" u="sng" dirty="0">
                <a:effectLst/>
                <a:latin typeface="Calibri" panose="020F0502020204030204" pitchFamily="34" charset="0"/>
                <a:ea typeface="Calibri" panose="020F0502020204030204" pitchFamily="34" charset="0"/>
              </a:rPr>
              <a:t>Functional requirements</a:t>
            </a:r>
            <a:r>
              <a:rPr lang="en-US" dirty="0">
                <a:effectLst/>
                <a:latin typeface="Calibri" panose="020F0502020204030204" pitchFamily="34" charset="0"/>
                <a:ea typeface="Calibri" panose="020F0502020204030204" pitchFamily="34" charset="0"/>
              </a:rPr>
              <a:t>: Product features or functions that developers must implement to enable users to accomplish their tasks </a:t>
            </a:r>
          </a:p>
          <a:p>
            <a:pPr algn="just">
              <a:lnSpc>
                <a:spcPct val="90000"/>
              </a:lnSpc>
              <a:spcAft>
                <a:spcPts val="800"/>
              </a:spcAft>
            </a:pPr>
            <a:endParaRPr lang="en-GB" dirty="0">
              <a:effectLst/>
              <a:latin typeface="Calibri" panose="020F0502020204030204" pitchFamily="34" charset="0"/>
              <a:ea typeface="Calibri" panose="020F0502020204030204" pitchFamily="34" charset="0"/>
            </a:endParaRPr>
          </a:p>
        </p:txBody>
      </p:sp>
      <p:pic>
        <p:nvPicPr>
          <p:cNvPr id="6" name="Picture 5">
            <a:extLst>
              <a:ext uri="{FF2B5EF4-FFF2-40B4-BE49-F238E27FC236}">
                <a16:creationId xmlns:a16="http://schemas.microsoft.com/office/drawing/2014/main" id="{8FC68C59-3CA1-3F40-E4DA-BA11DD37EE22}"/>
              </a:ext>
            </a:extLst>
          </p:cNvPr>
          <p:cNvPicPr>
            <a:picLocks noChangeAspect="1"/>
          </p:cNvPicPr>
          <p:nvPr/>
        </p:nvPicPr>
        <p:blipFill>
          <a:blip r:embed="rId3"/>
          <a:stretch>
            <a:fillRect/>
          </a:stretch>
        </p:blipFill>
        <p:spPr>
          <a:xfrm>
            <a:off x="598315" y="1799150"/>
            <a:ext cx="4068407" cy="2735372"/>
          </a:xfrm>
          <a:prstGeom prst="rect">
            <a:avLst/>
          </a:prstGeom>
        </p:spPr>
      </p:pic>
      <p:pic>
        <p:nvPicPr>
          <p:cNvPr id="8" name="Picture 7">
            <a:extLst>
              <a:ext uri="{FF2B5EF4-FFF2-40B4-BE49-F238E27FC236}">
                <a16:creationId xmlns:a16="http://schemas.microsoft.com/office/drawing/2014/main" id="{C41637E9-5318-A39D-CBB0-52FC3E353DDA}"/>
              </a:ext>
            </a:extLst>
          </p:cNvPr>
          <p:cNvPicPr>
            <a:picLocks noChangeAspect="1"/>
          </p:cNvPicPr>
          <p:nvPr/>
        </p:nvPicPr>
        <p:blipFill>
          <a:blip r:embed="rId4"/>
          <a:stretch>
            <a:fillRect/>
          </a:stretch>
        </p:blipFill>
        <p:spPr>
          <a:xfrm>
            <a:off x="1020811" y="2169762"/>
            <a:ext cx="3757230" cy="2776593"/>
          </a:xfrm>
          <a:prstGeom prst="rect">
            <a:avLst/>
          </a:prstGeom>
        </p:spPr>
      </p:pic>
      <p:pic>
        <p:nvPicPr>
          <p:cNvPr id="10" name="Picture 9">
            <a:extLst>
              <a:ext uri="{FF2B5EF4-FFF2-40B4-BE49-F238E27FC236}">
                <a16:creationId xmlns:a16="http://schemas.microsoft.com/office/drawing/2014/main" id="{9D8A4166-3D82-FF46-223B-1B9758B88A64}"/>
              </a:ext>
            </a:extLst>
          </p:cNvPr>
          <p:cNvPicPr>
            <a:picLocks noChangeAspect="1"/>
          </p:cNvPicPr>
          <p:nvPr/>
        </p:nvPicPr>
        <p:blipFill>
          <a:blip r:embed="rId5"/>
          <a:stretch>
            <a:fillRect/>
          </a:stretch>
        </p:blipFill>
        <p:spPr>
          <a:xfrm>
            <a:off x="1533203" y="2677005"/>
            <a:ext cx="3722332" cy="2776593"/>
          </a:xfrm>
          <a:prstGeom prst="rect">
            <a:avLst/>
          </a:prstGeom>
        </p:spPr>
      </p:pic>
      <p:pic>
        <p:nvPicPr>
          <p:cNvPr id="12" name="Picture 11">
            <a:extLst>
              <a:ext uri="{FF2B5EF4-FFF2-40B4-BE49-F238E27FC236}">
                <a16:creationId xmlns:a16="http://schemas.microsoft.com/office/drawing/2014/main" id="{F5CD05E6-7CEC-723C-6340-8C50E14C8EDC}"/>
              </a:ext>
            </a:extLst>
          </p:cNvPr>
          <p:cNvPicPr>
            <a:picLocks noChangeAspect="1"/>
          </p:cNvPicPr>
          <p:nvPr/>
        </p:nvPicPr>
        <p:blipFill>
          <a:blip r:embed="rId6"/>
          <a:stretch>
            <a:fillRect/>
          </a:stretch>
        </p:blipFill>
        <p:spPr>
          <a:xfrm>
            <a:off x="2038811" y="4250081"/>
            <a:ext cx="3757230" cy="1613159"/>
          </a:xfrm>
          <a:prstGeom prst="rect">
            <a:avLst/>
          </a:prstGeom>
        </p:spPr>
      </p:pic>
      <p:sp>
        <p:nvSpPr>
          <p:cNvPr id="13" name="TextBox 12">
            <a:extLst>
              <a:ext uri="{FF2B5EF4-FFF2-40B4-BE49-F238E27FC236}">
                <a16:creationId xmlns:a16="http://schemas.microsoft.com/office/drawing/2014/main" id="{33610148-F59F-7E05-B192-2AAEE2752A54}"/>
              </a:ext>
            </a:extLst>
          </p:cNvPr>
          <p:cNvSpPr txBox="1"/>
          <p:nvPr/>
        </p:nvSpPr>
        <p:spPr>
          <a:xfrm>
            <a:off x="1299888" y="5872090"/>
            <a:ext cx="10694887" cy="430887"/>
          </a:xfrm>
          <a:prstGeom prst="rect">
            <a:avLst/>
          </a:prstGeom>
          <a:noFill/>
        </p:spPr>
        <p:txBody>
          <a:bodyPr wrap="square">
            <a:spAutoFit/>
          </a:bodyPr>
          <a:lstStyle/>
          <a:p>
            <a:pPr algn="just"/>
            <a:r>
              <a:rPr lang="en-PH" sz="2200" dirty="0">
                <a:solidFill>
                  <a:srgbClr val="000000"/>
                </a:solidFill>
                <a:latin typeface="Calibri" panose="020F0502020204030204" pitchFamily="34" charset="0"/>
                <a:ea typeface="Calibri" panose="020F0502020204030204" pitchFamily="34" charset="0"/>
              </a:rPr>
              <a:t>24 functional and 16 non-functional requirements with criticality level grouped by type </a:t>
            </a:r>
            <a:endParaRPr lang="en-GB" sz="2200" dirty="0">
              <a:effectLst/>
              <a:latin typeface="Calibri" panose="020F0502020204030204" pitchFamily="34" charset="0"/>
              <a:ea typeface="Calibri" panose="020F0502020204030204" pitchFamily="34" charset="0"/>
            </a:endParaRPr>
          </a:p>
        </p:txBody>
      </p:sp>
      <p:sp>
        <p:nvSpPr>
          <p:cNvPr id="14" name="Arrow: Right 13">
            <a:extLst>
              <a:ext uri="{FF2B5EF4-FFF2-40B4-BE49-F238E27FC236}">
                <a16:creationId xmlns:a16="http://schemas.microsoft.com/office/drawing/2014/main" id="{728BFA94-E5A5-75EC-552D-E238F517257F}"/>
              </a:ext>
            </a:extLst>
          </p:cNvPr>
          <p:cNvSpPr/>
          <p:nvPr/>
        </p:nvSpPr>
        <p:spPr>
          <a:xfrm>
            <a:off x="770308" y="5899806"/>
            <a:ext cx="533126" cy="353391"/>
          </a:xfrm>
          <a:prstGeom prst="rightArrow">
            <a:avLst/>
          </a:prstGeom>
          <a:solidFill>
            <a:srgbClr val="253C88"/>
          </a:solidFill>
          <a:ln w="3175" algn="ctr">
            <a:solidFill>
              <a:srgbClr val="4D4D4D"/>
            </a:solidFill>
            <a:round/>
            <a:headEnd/>
            <a:tailEnd/>
          </a:ln>
        </p:spPr>
        <p:txBody>
          <a:bodyPr wrap="none" anchor="ctr"/>
          <a:lstStyle/>
          <a:p>
            <a:endParaRPr lang="en-US" dirty="0">
              <a:solidFill>
                <a:srgbClr val="346667"/>
              </a:solidFill>
            </a:endParaRPr>
          </a:p>
        </p:txBody>
      </p:sp>
      <p:pic>
        <p:nvPicPr>
          <p:cNvPr id="17" name="Picture 16">
            <a:extLst>
              <a:ext uri="{FF2B5EF4-FFF2-40B4-BE49-F238E27FC236}">
                <a16:creationId xmlns:a16="http://schemas.microsoft.com/office/drawing/2014/main" id="{9DD17E2A-C4A1-B148-97CF-1EE5B0AAD058}"/>
              </a:ext>
            </a:extLst>
          </p:cNvPr>
          <p:cNvPicPr>
            <a:picLocks noChangeAspect="1"/>
          </p:cNvPicPr>
          <p:nvPr/>
        </p:nvPicPr>
        <p:blipFill>
          <a:blip r:embed="rId7"/>
          <a:stretch>
            <a:fillRect/>
          </a:stretch>
        </p:blipFill>
        <p:spPr>
          <a:xfrm>
            <a:off x="6259318" y="1801575"/>
            <a:ext cx="4889894" cy="3408745"/>
          </a:xfrm>
          <a:prstGeom prst="rect">
            <a:avLst/>
          </a:prstGeom>
        </p:spPr>
      </p:pic>
      <p:pic>
        <p:nvPicPr>
          <p:cNvPr id="18" name="Picture 17">
            <a:extLst>
              <a:ext uri="{FF2B5EF4-FFF2-40B4-BE49-F238E27FC236}">
                <a16:creationId xmlns:a16="http://schemas.microsoft.com/office/drawing/2014/main" id="{D91FB680-1E4E-AB2A-56D1-FAC69CFF9946}"/>
              </a:ext>
            </a:extLst>
          </p:cNvPr>
          <p:cNvPicPr>
            <a:picLocks noChangeAspect="1"/>
          </p:cNvPicPr>
          <p:nvPr/>
        </p:nvPicPr>
        <p:blipFill>
          <a:blip r:embed="rId8"/>
          <a:stretch>
            <a:fillRect/>
          </a:stretch>
        </p:blipFill>
        <p:spPr>
          <a:xfrm>
            <a:off x="6880346" y="2202144"/>
            <a:ext cx="4963984" cy="3408745"/>
          </a:xfrm>
          <a:prstGeom prst="rect">
            <a:avLst/>
          </a:prstGeom>
        </p:spPr>
      </p:pic>
      <p:sp>
        <p:nvSpPr>
          <p:cNvPr id="19" name="TextBox 18">
            <a:extLst>
              <a:ext uri="{FF2B5EF4-FFF2-40B4-BE49-F238E27FC236}">
                <a16:creationId xmlns:a16="http://schemas.microsoft.com/office/drawing/2014/main" id="{2E63E9E8-178C-B5EA-5E2E-DA0AE1C75F35}"/>
              </a:ext>
            </a:extLst>
          </p:cNvPr>
          <p:cNvSpPr txBox="1"/>
          <p:nvPr/>
        </p:nvSpPr>
        <p:spPr>
          <a:xfrm>
            <a:off x="6277248" y="972231"/>
            <a:ext cx="5501807" cy="590931"/>
          </a:xfrm>
          <a:prstGeom prst="rect">
            <a:avLst/>
          </a:prstGeom>
          <a:noFill/>
        </p:spPr>
        <p:txBody>
          <a:bodyPr wrap="square">
            <a:spAutoFit/>
          </a:bodyPr>
          <a:lstStyle/>
          <a:p>
            <a:pPr>
              <a:lnSpc>
                <a:spcPct val="90000"/>
              </a:lnSpc>
              <a:spcAft>
                <a:spcPts val="800"/>
              </a:spcAft>
            </a:pPr>
            <a:r>
              <a:rPr lang="en-US" u="sng" dirty="0">
                <a:effectLst/>
                <a:latin typeface="Calibri" panose="020F0502020204030204" pitchFamily="34" charset="0"/>
                <a:ea typeface="Calibri" panose="020F0502020204030204" pitchFamily="34" charset="0"/>
              </a:rPr>
              <a:t>Non-functional requirements</a:t>
            </a:r>
            <a:r>
              <a:rPr lang="en-US" dirty="0">
                <a:effectLst/>
                <a:latin typeface="Calibri" panose="020F0502020204030204" pitchFamily="34" charset="0"/>
                <a:ea typeface="Calibri" panose="020F0502020204030204" pitchFamily="34" charset="0"/>
              </a:rPr>
              <a:t>: Requirements describing how a system should perform</a:t>
            </a:r>
            <a:endParaRPr lang="en-GB" dirty="0">
              <a:effectLst/>
              <a:latin typeface="Calibri" panose="020F0502020204030204" pitchFamily="34" charset="0"/>
              <a:ea typeface="Calibri" panose="020F0502020204030204" pitchFamily="34" charset="0"/>
            </a:endParaRPr>
          </a:p>
        </p:txBody>
      </p:sp>
      <p:sp>
        <p:nvSpPr>
          <p:cNvPr id="3" name="Title 1">
            <a:extLst>
              <a:ext uri="{FF2B5EF4-FFF2-40B4-BE49-F238E27FC236}">
                <a16:creationId xmlns:a16="http://schemas.microsoft.com/office/drawing/2014/main" id="{52EAD216-0F0B-5F77-C4FA-60659A1848EA}"/>
              </a:ext>
            </a:extLst>
          </p:cNvPr>
          <p:cNvSpPr txBox="1">
            <a:spLocks/>
          </p:cNvSpPr>
          <p:nvPr/>
        </p:nvSpPr>
        <p:spPr>
          <a:xfrm>
            <a:off x="0" y="115230"/>
            <a:ext cx="12192000" cy="693737"/>
          </a:xfrm>
          <a:prstGeom prst="rect">
            <a:avLst/>
          </a:prstGeom>
        </p:spPr>
        <p:txBody>
          <a:bodyPr vert="horz" lIns="91440" tIns="45720" rIns="91440" bIns="45720" rtlCol="0" anchor="ctr">
            <a:noAutofit/>
          </a:bodyPr>
          <a:lstStyle>
            <a:defPPr>
              <a:defRPr lang="en-US"/>
            </a:defPPr>
            <a:lvl1pPr algn="ctr" defTabSz="685800">
              <a:lnSpc>
                <a:spcPct val="90000"/>
              </a:lnSpc>
              <a:spcBef>
                <a:spcPct val="0"/>
              </a:spcBef>
              <a:buNone/>
              <a:defRPr sz="3200" b="1">
                <a:solidFill>
                  <a:srgbClr val="002147"/>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pPr algn="ctr">
              <a:defRPr/>
            </a:pPr>
            <a:r>
              <a:rPr lang="en-US" altLang="en-US" b="1" dirty="0">
                <a:solidFill>
                  <a:srgbClr val="002147"/>
                </a:solidFill>
                <a:latin typeface="+mn-lt"/>
              </a:rPr>
              <a:t>Define what the registry needs to do – Example for the </a:t>
            </a:r>
          </a:p>
          <a:p>
            <a:pPr algn="ctr">
              <a:defRPr/>
            </a:pPr>
            <a:r>
              <a:rPr lang="en-US" altLang="en-US" b="1" dirty="0">
                <a:solidFill>
                  <a:srgbClr val="002147"/>
                </a:solidFill>
                <a:latin typeface="+mn-lt"/>
              </a:rPr>
              <a:t>Health Facility Registry Service (HFRS)</a:t>
            </a:r>
          </a:p>
        </p:txBody>
      </p:sp>
    </p:spTree>
    <p:extLst>
      <p:ext uri="{BB962C8B-B14F-4D97-AF65-F5344CB8AC3E}">
        <p14:creationId xmlns:p14="http://schemas.microsoft.com/office/powerpoint/2010/main" val="323019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1">
            <a:extLst>
              <a:ext uri="{FF2B5EF4-FFF2-40B4-BE49-F238E27FC236}">
                <a16:creationId xmlns:a16="http://schemas.microsoft.com/office/drawing/2014/main" id="{063E2BF4-7B8E-4509-C6E6-ABC519A31C19}"/>
              </a:ext>
            </a:extLst>
          </p:cNvPr>
          <p:cNvSpPr txBox="1">
            <a:spLocks/>
          </p:cNvSpPr>
          <p:nvPr/>
        </p:nvSpPr>
        <p:spPr>
          <a:xfrm>
            <a:off x="1524000" y="1"/>
            <a:ext cx="9144000" cy="981074"/>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altLang="en-US" sz="2400" b="1" dirty="0">
                <a:solidFill>
                  <a:schemeClr val="bg1"/>
                </a:solidFill>
                <a:latin typeface="+mn-lt"/>
              </a:rPr>
              <a:t>Define the functional requirements (how) of a registry</a:t>
            </a:r>
          </a:p>
          <a:p>
            <a:pPr algn="ctr" eaLnBrk="1" hangingPunct="1">
              <a:defRPr/>
            </a:pPr>
            <a:r>
              <a:rPr lang="en-US" altLang="en-US" sz="2400" b="1" dirty="0">
                <a:solidFill>
                  <a:schemeClr val="bg1"/>
                </a:solidFill>
                <a:latin typeface="+mn-lt"/>
              </a:rPr>
              <a:t>(example: registry for the master list of health facilities)</a:t>
            </a:r>
            <a:endParaRPr lang="en-PH" altLang="en-US" sz="2400" b="1" dirty="0">
              <a:solidFill>
                <a:schemeClr val="bg1"/>
              </a:solidFill>
              <a:latin typeface="+mn-lt"/>
            </a:endParaRPr>
          </a:p>
        </p:txBody>
      </p:sp>
      <p:sp>
        <p:nvSpPr>
          <p:cNvPr id="17" name="TextBox 16">
            <a:extLst>
              <a:ext uri="{FF2B5EF4-FFF2-40B4-BE49-F238E27FC236}">
                <a16:creationId xmlns:a16="http://schemas.microsoft.com/office/drawing/2014/main" id="{98EAE180-9C57-75F8-0F4A-6AC87DB806A5}"/>
              </a:ext>
            </a:extLst>
          </p:cNvPr>
          <p:cNvSpPr txBox="1"/>
          <p:nvPr/>
        </p:nvSpPr>
        <p:spPr>
          <a:xfrm>
            <a:off x="532102" y="947572"/>
            <a:ext cx="10351995" cy="400110"/>
          </a:xfrm>
          <a:prstGeom prst="rect">
            <a:avLst/>
          </a:prstGeom>
          <a:noFill/>
        </p:spPr>
        <p:txBody>
          <a:bodyPr wrap="square">
            <a:spAutoFit/>
          </a:bodyPr>
          <a:lstStyle>
            <a:defPPr>
              <a:defRPr lang="en-US"/>
            </a:defPPr>
            <a:lvl1pPr algn="just">
              <a:defRPr sz="2200">
                <a:solidFill>
                  <a:srgbClr val="000000"/>
                </a:solidFill>
                <a:latin typeface="Calibri" panose="020F0502020204030204" pitchFamily="34" charset="0"/>
                <a:ea typeface="Calibri" panose="020F0502020204030204" pitchFamily="34" charset="0"/>
              </a:defRPr>
            </a:lvl1pPr>
          </a:lstStyle>
          <a:p>
            <a:r>
              <a:rPr lang="en-US" sz="2000" dirty="0"/>
              <a:t>Approach proposed to obtain a comprehensive list of functional and non-functional requirements: </a:t>
            </a:r>
          </a:p>
        </p:txBody>
      </p:sp>
      <p:sp>
        <p:nvSpPr>
          <p:cNvPr id="19" name="TextBox 18">
            <a:extLst>
              <a:ext uri="{FF2B5EF4-FFF2-40B4-BE49-F238E27FC236}">
                <a16:creationId xmlns:a16="http://schemas.microsoft.com/office/drawing/2014/main" id="{D8427C24-B2CC-D55D-9EE6-845FAAB06B60}"/>
              </a:ext>
            </a:extLst>
          </p:cNvPr>
          <p:cNvSpPr txBox="1"/>
          <p:nvPr/>
        </p:nvSpPr>
        <p:spPr>
          <a:xfrm>
            <a:off x="529431" y="1325669"/>
            <a:ext cx="11146632" cy="4708981"/>
          </a:xfrm>
          <a:prstGeom prst="rect">
            <a:avLst/>
          </a:prstGeom>
          <a:noFill/>
        </p:spPr>
        <p:txBody>
          <a:bodyPr wrap="square">
            <a:spAutoFit/>
          </a:bodyPr>
          <a:lstStyle>
            <a:defPPr>
              <a:defRPr lang="en-US"/>
            </a:defPPr>
            <a:lvl1pPr algn="just">
              <a:defRPr sz="2000">
                <a:solidFill>
                  <a:srgbClr val="000000"/>
                </a:solidFill>
                <a:latin typeface="Calibri" panose="020F0502020204030204" pitchFamily="34" charset="0"/>
                <a:ea typeface="Calibri" panose="020F0502020204030204" pitchFamily="34" charset="0"/>
              </a:defRPr>
            </a:lvl1pPr>
          </a:lstStyle>
          <a:p>
            <a:pPr marL="457200" indent="-457200" algn="l">
              <a:spcAft>
                <a:spcPts val="600"/>
              </a:spcAft>
              <a:buFont typeface="+mj-lt"/>
              <a:buAutoNum type="arabicPeriod"/>
            </a:pPr>
            <a:r>
              <a:rPr lang="en-PH" dirty="0"/>
              <a:t>Use the list of 24 functional and 16 non-functional requirements as the starting point for the process.</a:t>
            </a:r>
            <a:endParaRPr lang="en-GB" dirty="0"/>
          </a:p>
          <a:p>
            <a:pPr marL="457200" indent="-457200" algn="l">
              <a:spcAft>
                <a:spcPts val="600"/>
              </a:spcAft>
              <a:buFont typeface="+mj-lt"/>
              <a:buAutoNum type="arabicPeriod"/>
            </a:pPr>
            <a:r>
              <a:rPr lang="en-PH" dirty="0"/>
              <a:t>Organize a survey and/or workshop to get feedback on this initial list based on the potential limiting factors identified during the enabling environment assessment, the data ecosystem, task flows, and user roles that have been defined and documented earlier in the present step. More specifically, identifying if:</a:t>
            </a:r>
            <a:endParaRPr lang="en-GB" dirty="0"/>
          </a:p>
          <a:p>
            <a:pPr marL="914400" lvl="1" indent="-457200">
              <a:spcAft>
                <a:spcPts val="600"/>
              </a:spcAft>
              <a:buFont typeface="+mj-lt"/>
              <a:buAutoNum type="alphaLcPeriod"/>
            </a:pPr>
            <a:r>
              <a:rPr lang="en-PH" sz="2000" dirty="0"/>
              <a:t>The criticality level currently included in the list for each requirement should be adjusted. The recommendation is not to change the level for the requirements that are labeled as required as they are core to the concept of HFRS but only to potentially upgrade the level of those that are currently labeled as recommended to required or those labeled as optional to recommended depending on the local context.  </a:t>
            </a:r>
            <a:endParaRPr lang="en-GB" sz="2000" dirty="0"/>
          </a:p>
          <a:p>
            <a:pPr marL="914400" lvl="1" indent="-457200">
              <a:spcAft>
                <a:spcPts val="600"/>
              </a:spcAft>
              <a:buFont typeface="+mj-lt"/>
              <a:buAutoNum type="alphaLcPeriod"/>
            </a:pPr>
            <a:r>
              <a:rPr lang="en-PH" sz="2000" dirty="0"/>
              <a:t>The spelling of some of the requirements should be adjusted to facilitate their understanding or be better aligned with the local context (data governance model for example). </a:t>
            </a:r>
            <a:endParaRPr lang="en-GB" sz="2000" dirty="0"/>
          </a:p>
          <a:p>
            <a:pPr marL="914400" lvl="1" indent="-457200">
              <a:spcAft>
                <a:spcPts val="600"/>
              </a:spcAft>
              <a:buFont typeface="+mj-lt"/>
              <a:buAutoNum type="alphaLcPeriod"/>
            </a:pPr>
            <a:r>
              <a:rPr lang="en-PH" sz="2000" dirty="0"/>
              <a:t>Requirements should be added to the list. If this is the case, their description and criticality level should be defined at the same time. </a:t>
            </a:r>
            <a:endParaRPr lang="en-GB" sz="2000" dirty="0"/>
          </a:p>
        </p:txBody>
      </p:sp>
      <p:sp>
        <p:nvSpPr>
          <p:cNvPr id="3" name="Title 1">
            <a:extLst>
              <a:ext uri="{FF2B5EF4-FFF2-40B4-BE49-F238E27FC236}">
                <a16:creationId xmlns:a16="http://schemas.microsoft.com/office/drawing/2014/main" id="{B15C345F-8B16-3FDB-CCC9-CCD5C3F79CFB}"/>
              </a:ext>
            </a:extLst>
          </p:cNvPr>
          <p:cNvSpPr txBox="1">
            <a:spLocks/>
          </p:cNvSpPr>
          <p:nvPr/>
        </p:nvSpPr>
        <p:spPr>
          <a:xfrm>
            <a:off x="0" y="115230"/>
            <a:ext cx="12192000" cy="693737"/>
          </a:xfrm>
          <a:prstGeom prst="rect">
            <a:avLst/>
          </a:prstGeom>
        </p:spPr>
        <p:txBody>
          <a:bodyPr vert="horz" lIns="91440" tIns="45720" rIns="91440" bIns="45720" rtlCol="0" anchor="ctr">
            <a:noAutofit/>
          </a:bodyPr>
          <a:lstStyle>
            <a:defPPr>
              <a:defRPr lang="en-US"/>
            </a:defPPr>
            <a:lvl1pPr algn="ctr" defTabSz="685800">
              <a:lnSpc>
                <a:spcPct val="90000"/>
              </a:lnSpc>
              <a:spcBef>
                <a:spcPct val="0"/>
              </a:spcBef>
              <a:buNone/>
              <a:defRPr sz="3200" b="1">
                <a:solidFill>
                  <a:srgbClr val="002147"/>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pPr algn="ctr">
              <a:defRPr/>
            </a:pPr>
            <a:r>
              <a:rPr lang="en-US" altLang="en-US" b="1" dirty="0">
                <a:solidFill>
                  <a:srgbClr val="002147"/>
                </a:solidFill>
                <a:latin typeface="+mn-lt"/>
              </a:rPr>
              <a:t>Define what the registry needs to do – Example for the </a:t>
            </a:r>
          </a:p>
          <a:p>
            <a:pPr algn="ctr">
              <a:defRPr/>
            </a:pPr>
            <a:r>
              <a:rPr lang="en-US" altLang="en-US" b="1" dirty="0">
                <a:solidFill>
                  <a:srgbClr val="002147"/>
                </a:solidFill>
                <a:latin typeface="+mn-lt"/>
              </a:rPr>
              <a:t>Health Facility Registry Service (HFRS)</a:t>
            </a:r>
          </a:p>
        </p:txBody>
      </p:sp>
    </p:spTree>
    <p:extLst>
      <p:ext uri="{BB962C8B-B14F-4D97-AF65-F5344CB8AC3E}">
        <p14:creationId xmlns:p14="http://schemas.microsoft.com/office/powerpoint/2010/main" val="2927121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1">
            <a:extLst>
              <a:ext uri="{FF2B5EF4-FFF2-40B4-BE49-F238E27FC236}">
                <a16:creationId xmlns:a16="http://schemas.microsoft.com/office/drawing/2014/main" id="{063E2BF4-7B8E-4509-C6E6-ABC519A31C19}"/>
              </a:ext>
            </a:extLst>
          </p:cNvPr>
          <p:cNvSpPr txBox="1">
            <a:spLocks/>
          </p:cNvSpPr>
          <p:nvPr/>
        </p:nvSpPr>
        <p:spPr>
          <a:xfrm>
            <a:off x="1524000" y="1"/>
            <a:ext cx="9144000" cy="981074"/>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altLang="en-US" sz="2400" b="1" dirty="0">
                <a:solidFill>
                  <a:schemeClr val="bg1"/>
                </a:solidFill>
                <a:latin typeface="+mn-lt"/>
              </a:rPr>
              <a:t>Define the functional requirements (how) of a registry</a:t>
            </a:r>
          </a:p>
          <a:p>
            <a:pPr algn="ctr" eaLnBrk="1" hangingPunct="1">
              <a:defRPr/>
            </a:pPr>
            <a:r>
              <a:rPr lang="en-US" altLang="en-US" sz="2400" b="1" dirty="0">
                <a:solidFill>
                  <a:schemeClr val="bg1"/>
                </a:solidFill>
                <a:latin typeface="+mn-lt"/>
              </a:rPr>
              <a:t>(example: registry for the master list of health facilities)</a:t>
            </a:r>
            <a:endParaRPr lang="en-PH" altLang="en-US" sz="2400" b="1" dirty="0">
              <a:solidFill>
                <a:schemeClr val="bg1"/>
              </a:solidFill>
              <a:latin typeface="+mn-lt"/>
            </a:endParaRPr>
          </a:p>
        </p:txBody>
      </p:sp>
      <p:sp>
        <p:nvSpPr>
          <p:cNvPr id="4" name="TextBox 3">
            <a:extLst>
              <a:ext uri="{FF2B5EF4-FFF2-40B4-BE49-F238E27FC236}">
                <a16:creationId xmlns:a16="http://schemas.microsoft.com/office/drawing/2014/main" id="{5A817437-CD6C-9521-10D0-50F59398F3C1}"/>
              </a:ext>
            </a:extLst>
          </p:cNvPr>
          <p:cNvSpPr txBox="1"/>
          <p:nvPr/>
        </p:nvSpPr>
        <p:spPr>
          <a:xfrm>
            <a:off x="526201" y="929974"/>
            <a:ext cx="3153337" cy="397032"/>
          </a:xfrm>
          <a:prstGeom prst="rect">
            <a:avLst/>
          </a:prstGeom>
          <a:noFill/>
        </p:spPr>
        <p:txBody>
          <a:bodyPr wrap="square">
            <a:spAutoFit/>
          </a:bodyPr>
          <a:lstStyle/>
          <a:p>
            <a:pPr algn="just">
              <a:lnSpc>
                <a:spcPct val="90000"/>
              </a:lnSpc>
              <a:spcAft>
                <a:spcPts val="800"/>
              </a:spcAft>
            </a:pPr>
            <a:r>
              <a:rPr lang="en-US" sz="2200" u="sng" dirty="0">
                <a:effectLst/>
                <a:latin typeface="Calibri" panose="020F0502020204030204" pitchFamily="34" charset="0"/>
                <a:ea typeface="Calibri" panose="020F0502020204030204" pitchFamily="34" charset="0"/>
              </a:rPr>
              <a:t>Expected user experience</a:t>
            </a:r>
            <a:endParaRPr lang="en-GB" sz="2200" u="sng" dirty="0">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E3EDED68-E067-6920-5A47-C7C58D69D382}"/>
              </a:ext>
            </a:extLst>
          </p:cNvPr>
          <p:cNvSpPr txBox="1"/>
          <p:nvPr/>
        </p:nvSpPr>
        <p:spPr>
          <a:xfrm>
            <a:off x="524904" y="1509737"/>
            <a:ext cx="6057386" cy="1754326"/>
          </a:xfrm>
          <a:prstGeom prst="rect">
            <a:avLst/>
          </a:prstGeom>
          <a:noFill/>
        </p:spPr>
        <p:txBody>
          <a:bodyPr wrap="square">
            <a:spAutoFit/>
          </a:bodyPr>
          <a:lstStyle/>
          <a:p>
            <a:r>
              <a:rPr lang="en-PH" sz="1800" dirty="0">
                <a:effectLst/>
                <a:latin typeface="Calibri" panose="020F0502020204030204" pitchFamily="34" charset="0"/>
                <a:ea typeface="Calibri" panose="020F0502020204030204" pitchFamily="34" charset="0"/>
              </a:rPr>
              <a:t>Defining the expected user experience at this stage in the process consists of:</a:t>
            </a:r>
            <a:endParaRPr lang="en-GB" sz="1600" dirty="0">
              <a:effectLst/>
              <a:latin typeface="Calibri" panose="020F0502020204030204" pitchFamily="34" charset="0"/>
              <a:ea typeface="Calibri" panose="020F0502020204030204" pitchFamily="34" charset="0"/>
            </a:endParaRPr>
          </a:p>
          <a:p>
            <a:pPr marL="342900" lvl="0" indent="-258763">
              <a:buFont typeface="Arial" panose="020B0604020202020204" pitchFamily="34" charset="0"/>
              <a:buChar char="•"/>
            </a:pPr>
            <a:r>
              <a:rPr lang="en-PH"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Defining a user persona for each user role that the HFRS should support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258763">
              <a:buFont typeface="Arial" panose="020B0604020202020204" pitchFamily="34" charset="0"/>
              <a:buChar char="•"/>
            </a:pPr>
            <a:r>
              <a:rPr lang="en-PH"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Documenting user stories specific to each requirement from the point of view of a specific user persona.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BC8C33C1-E011-3341-2520-0C4DA949025A}"/>
              </a:ext>
            </a:extLst>
          </p:cNvPr>
          <p:cNvPicPr>
            <a:picLocks noChangeAspect="1"/>
          </p:cNvPicPr>
          <p:nvPr/>
        </p:nvPicPr>
        <p:blipFill>
          <a:blip r:embed="rId3"/>
          <a:stretch>
            <a:fillRect/>
          </a:stretch>
        </p:blipFill>
        <p:spPr>
          <a:xfrm>
            <a:off x="7266862" y="1509737"/>
            <a:ext cx="4585477" cy="2666999"/>
          </a:xfrm>
          <a:prstGeom prst="rect">
            <a:avLst/>
          </a:prstGeom>
          <a:ln>
            <a:solidFill>
              <a:schemeClr val="tx1"/>
            </a:solidFill>
          </a:ln>
        </p:spPr>
      </p:pic>
      <p:sp>
        <p:nvSpPr>
          <p:cNvPr id="10" name="Google Shape;461;p44">
            <a:extLst>
              <a:ext uri="{FF2B5EF4-FFF2-40B4-BE49-F238E27FC236}">
                <a16:creationId xmlns:a16="http://schemas.microsoft.com/office/drawing/2014/main" id="{EDB2D04C-C5D7-DEEE-E652-2A3A46DE3E94}"/>
              </a:ext>
            </a:extLst>
          </p:cNvPr>
          <p:cNvSpPr/>
          <p:nvPr/>
        </p:nvSpPr>
        <p:spPr>
          <a:xfrm>
            <a:off x="6582289" y="2287367"/>
            <a:ext cx="478200" cy="404700"/>
          </a:xfrm>
          <a:prstGeom prst="rightArrow">
            <a:avLst>
              <a:gd name="adj1" fmla="val 50000"/>
              <a:gd name="adj2" fmla="val 50000"/>
            </a:avLst>
          </a:prstGeom>
          <a:solidFill>
            <a:srgbClr val="253C88"/>
          </a:solidFill>
          <a:ln w="3175" algn="ctr">
            <a:solidFill>
              <a:srgbClr val="4D4D4D"/>
            </a:solidFill>
            <a:round/>
            <a:headEnd/>
            <a:tailEnd/>
          </a:ln>
        </p:spPr>
        <p:txBody>
          <a:bodyPr wrap="none" anchor="ctr"/>
          <a:lstStyle/>
          <a:p>
            <a:endParaRPr lang="fr-CH" dirty="0">
              <a:solidFill>
                <a:srgbClr val="346667"/>
              </a:solidFill>
            </a:endParaRPr>
          </a:p>
        </p:txBody>
      </p:sp>
      <p:sp>
        <p:nvSpPr>
          <p:cNvPr id="14" name="TextBox 13">
            <a:extLst>
              <a:ext uri="{FF2B5EF4-FFF2-40B4-BE49-F238E27FC236}">
                <a16:creationId xmlns:a16="http://schemas.microsoft.com/office/drawing/2014/main" id="{65193696-25C1-CBDA-9CAD-8E0F5BA8A097}"/>
              </a:ext>
            </a:extLst>
          </p:cNvPr>
          <p:cNvSpPr txBox="1"/>
          <p:nvPr/>
        </p:nvSpPr>
        <p:spPr>
          <a:xfrm>
            <a:off x="524901" y="3745877"/>
            <a:ext cx="6140822" cy="923330"/>
          </a:xfrm>
          <a:prstGeom prst="rect">
            <a:avLst/>
          </a:prstGeom>
          <a:noFill/>
        </p:spPr>
        <p:txBody>
          <a:bodyPr wrap="square">
            <a:spAutoFit/>
          </a:bodyPr>
          <a:lstStyle/>
          <a:p>
            <a:pPr algn="just"/>
            <a:r>
              <a:rPr lang="en-PH" sz="1800" dirty="0">
                <a:effectLst/>
                <a:latin typeface="Calibri" panose="020F0502020204030204" pitchFamily="34" charset="0"/>
                <a:ea typeface="Calibri" panose="020F0502020204030204" pitchFamily="34" charset="0"/>
              </a:rPr>
              <a:t>These stories describe what exactly the user wants the system to do and is usually phrased as follows: “As a [user role] I want to [insert need] so that I can/all the users can [insert why].”</a:t>
            </a:r>
            <a:endParaRPr lang="en-GB" sz="1600" dirty="0">
              <a:effectLst/>
              <a:latin typeface="Calibri" panose="020F0502020204030204" pitchFamily="34" charset="0"/>
              <a:ea typeface="Calibri" panose="020F0502020204030204" pitchFamily="34" charset="0"/>
            </a:endParaRPr>
          </a:p>
        </p:txBody>
      </p:sp>
      <p:sp>
        <p:nvSpPr>
          <p:cNvPr id="16" name="Google Shape;461;p44">
            <a:extLst>
              <a:ext uri="{FF2B5EF4-FFF2-40B4-BE49-F238E27FC236}">
                <a16:creationId xmlns:a16="http://schemas.microsoft.com/office/drawing/2014/main" id="{66959A91-9F71-5194-33CA-CE579CDCA421}"/>
              </a:ext>
            </a:extLst>
          </p:cNvPr>
          <p:cNvSpPr/>
          <p:nvPr/>
        </p:nvSpPr>
        <p:spPr>
          <a:xfrm rot="5400000">
            <a:off x="3061975" y="3293116"/>
            <a:ext cx="375106" cy="404700"/>
          </a:xfrm>
          <a:prstGeom prst="rightArrow">
            <a:avLst>
              <a:gd name="adj1" fmla="val 50000"/>
              <a:gd name="adj2" fmla="val 50000"/>
            </a:avLst>
          </a:prstGeom>
          <a:solidFill>
            <a:srgbClr val="253C88"/>
          </a:solidFill>
          <a:ln w="3175" algn="ctr">
            <a:solidFill>
              <a:srgbClr val="4D4D4D"/>
            </a:solidFill>
            <a:round/>
            <a:headEnd/>
            <a:tailEnd/>
          </a:ln>
        </p:spPr>
        <p:txBody>
          <a:bodyPr wrap="none" anchor="ctr"/>
          <a:lstStyle/>
          <a:p>
            <a:endParaRPr lang="fr-CH" dirty="0">
              <a:solidFill>
                <a:srgbClr val="346667"/>
              </a:solidFill>
            </a:endParaRPr>
          </a:p>
        </p:txBody>
      </p:sp>
      <p:sp>
        <p:nvSpPr>
          <p:cNvPr id="21" name="TextBox 20">
            <a:extLst>
              <a:ext uri="{FF2B5EF4-FFF2-40B4-BE49-F238E27FC236}">
                <a16:creationId xmlns:a16="http://schemas.microsoft.com/office/drawing/2014/main" id="{A82745B6-929A-765F-5228-9128BF7C3952}"/>
              </a:ext>
            </a:extLst>
          </p:cNvPr>
          <p:cNvSpPr txBox="1"/>
          <p:nvPr/>
        </p:nvSpPr>
        <p:spPr>
          <a:xfrm>
            <a:off x="524901" y="4740193"/>
            <a:ext cx="11151162" cy="1477328"/>
          </a:xfrm>
          <a:prstGeom prst="rect">
            <a:avLst/>
          </a:prstGeom>
          <a:noFill/>
        </p:spPr>
        <p:txBody>
          <a:bodyPr wrap="square">
            <a:spAutoFit/>
          </a:bodyPr>
          <a:lstStyle/>
          <a:p>
            <a:pPr algn="just"/>
            <a:r>
              <a:rPr lang="en-PH" sz="1800" dirty="0">
                <a:effectLst/>
                <a:latin typeface="Calibri" panose="020F0502020204030204" pitchFamily="34" charset="0"/>
                <a:ea typeface="Calibri" panose="020F0502020204030204" pitchFamily="34" charset="0"/>
              </a:rPr>
              <a:t>Some examples:</a:t>
            </a:r>
          </a:p>
          <a:p>
            <a:pPr marL="285750" indent="-285750" algn="just" rtl="0" fontAlgn="base">
              <a:buFont typeface="Arial" panose="020B0604020202020204" pitchFamily="34" charset="0"/>
              <a:buChar char="•"/>
            </a:pPr>
            <a:r>
              <a:rPr lang="en-US" sz="1800" b="0" i="0" dirty="0">
                <a:solidFill>
                  <a:srgbClr val="000000"/>
                </a:solidFill>
                <a:effectLst/>
                <a:highlight>
                  <a:srgbClr val="FFFFFF"/>
                </a:highlight>
                <a:latin typeface="Calibri" panose="020F0502020204030204" pitchFamily="34" charset="0"/>
              </a:rPr>
              <a:t>As a system administrator, I want to have access to an audit trail so that I can control that all the changes operated in the HFRS have been made by authorized users.  </a:t>
            </a:r>
          </a:p>
          <a:p>
            <a:pPr marL="285750" indent="-285750" algn="just" rtl="0" fontAlgn="base">
              <a:buFont typeface="Arial" panose="020B0604020202020204" pitchFamily="34" charset="0"/>
              <a:buChar char="•"/>
            </a:pPr>
            <a:r>
              <a:rPr lang="en-US" sz="1800" b="0" i="0" dirty="0">
                <a:solidFill>
                  <a:srgbClr val="000000"/>
                </a:solidFill>
                <a:effectLst/>
                <a:highlight>
                  <a:srgbClr val="FFFFFF"/>
                </a:highlight>
                <a:latin typeface="Calibri" panose="020F0502020204030204" pitchFamily="34" charset="0"/>
              </a:rPr>
              <a:t>As a registry maintainer, I want to be able to add a newly opened health facility so that all the users can have access to a complete HFML.</a:t>
            </a:r>
            <a:endParaRPr lang="en-GB" sz="1600" dirty="0">
              <a:effectLst/>
              <a:latin typeface="Calibri" panose="020F0502020204030204" pitchFamily="34" charset="0"/>
              <a:ea typeface="Calibri" panose="020F0502020204030204" pitchFamily="34" charset="0"/>
            </a:endParaRPr>
          </a:p>
        </p:txBody>
      </p:sp>
      <p:sp>
        <p:nvSpPr>
          <p:cNvPr id="3" name="Title 1">
            <a:extLst>
              <a:ext uri="{FF2B5EF4-FFF2-40B4-BE49-F238E27FC236}">
                <a16:creationId xmlns:a16="http://schemas.microsoft.com/office/drawing/2014/main" id="{E61F98C3-417B-E055-DB6C-4B265C687A3C}"/>
              </a:ext>
            </a:extLst>
          </p:cNvPr>
          <p:cNvSpPr txBox="1">
            <a:spLocks/>
          </p:cNvSpPr>
          <p:nvPr/>
        </p:nvSpPr>
        <p:spPr>
          <a:xfrm>
            <a:off x="0" y="115230"/>
            <a:ext cx="12192000" cy="693737"/>
          </a:xfrm>
          <a:prstGeom prst="rect">
            <a:avLst/>
          </a:prstGeom>
        </p:spPr>
        <p:txBody>
          <a:bodyPr vert="horz" lIns="91440" tIns="45720" rIns="91440" bIns="45720" rtlCol="0" anchor="ctr">
            <a:noAutofit/>
          </a:bodyPr>
          <a:lstStyle>
            <a:defPPr>
              <a:defRPr lang="en-US"/>
            </a:defPPr>
            <a:lvl1pPr algn="ctr" defTabSz="685800">
              <a:lnSpc>
                <a:spcPct val="90000"/>
              </a:lnSpc>
              <a:spcBef>
                <a:spcPct val="0"/>
              </a:spcBef>
              <a:buNone/>
              <a:defRPr sz="3200" b="1">
                <a:solidFill>
                  <a:srgbClr val="002147"/>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pPr algn="ctr">
              <a:defRPr/>
            </a:pPr>
            <a:r>
              <a:rPr lang="en-US" altLang="en-US" b="1" dirty="0">
                <a:solidFill>
                  <a:srgbClr val="002147"/>
                </a:solidFill>
                <a:latin typeface="+mn-lt"/>
              </a:rPr>
              <a:t>Define what the registry needs to do – Example for the </a:t>
            </a:r>
          </a:p>
          <a:p>
            <a:pPr algn="ctr">
              <a:defRPr/>
            </a:pPr>
            <a:r>
              <a:rPr lang="en-US" altLang="en-US" b="1" dirty="0">
                <a:solidFill>
                  <a:srgbClr val="002147"/>
                </a:solidFill>
                <a:latin typeface="+mn-lt"/>
              </a:rPr>
              <a:t>Health Facility Registry Service (HFRS)</a:t>
            </a:r>
          </a:p>
        </p:txBody>
      </p:sp>
    </p:spTree>
    <p:extLst>
      <p:ext uri="{BB962C8B-B14F-4D97-AF65-F5344CB8AC3E}">
        <p14:creationId xmlns:p14="http://schemas.microsoft.com/office/powerpoint/2010/main" val="4128965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1">
            <a:extLst>
              <a:ext uri="{FF2B5EF4-FFF2-40B4-BE49-F238E27FC236}">
                <a16:creationId xmlns:a16="http://schemas.microsoft.com/office/drawing/2014/main" id="{063E2BF4-7B8E-4509-C6E6-ABC519A31C19}"/>
              </a:ext>
            </a:extLst>
          </p:cNvPr>
          <p:cNvSpPr txBox="1">
            <a:spLocks/>
          </p:cNvSpPr>
          <p:nvPr/>
        </p:nvSpPr>
        <p:spPr>
          <a:xfrm>
            <a:off x="1524000" y="1"/>
            <a:ext cx="9144000" cy="981074"/>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altLang="en-US" sz="2400" b="1" dirty="0">
                <a:solidFill>
                  <a:schemeClr val="bg1"/>
                </a:solidFill>
                <a:latin typeface="+mn-lt"/>
              </a:rPr>
              <a:t>Define the functional requirements (how) of a registry</a:t>
            </a:r>
          </a:p>
          <a:p>
            <a:pPr algn="ctr" eaLnBrk="1" hangingPunct="1">
              <a:defRPr/>
            </a:pPr>
            <a:r>
              <a:rPr lang="en-US" altLang="en-US" sz="2400" b="1" dirty="0">
                <a:solidFill>
                  <a:schemeClr val="bg1"/>
                </a:solidFill>
                <a:latin typeface="+mn-lt"/>
              </a:rPr>
              <a:t>(example: registry for the master list of health facilities)</a:t>
            </a:r>
            <a:endParaRPr lang="en-PH" altLang="en-US" sz="2400" b="1" dirty="0">
              <a:solidFill>
                <a:schemeClr val="bg1"/>
              </a:solidFill>
              <a:latin typeface="+mn-lt"/>
            </a:endParaRPr>
          </a:p>
        </p:txBody>
      </p:sp>
      <p:pic>
        <p:nvPicPr>
          <p:cNvPr id="4" name="Picture 3">
            <a:extLst>
              <a:ext uri="{FF2B5EF4-FFF2-40B4-BE49-F238E27FC236}">
                <a16:creationId xmlns:a16="http://schemas.microsoft.com/office/drawing/2014/main" id="{5146C979-D894-028F-8D26-57732A67EB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1731" y="981075"/>
            <a:ext cx="7340268" cy="4505325"/>
          </a:xfrm>
          <a:prstGeom prst="rect">
            <a:avLst/>
          </a:prstGeom>
        </p:spPr>
      </p:pic>
      <p:sp>
        <p:nvSpPr>
          <p:cNvPr id="5" name="Google Shape;472;p45">
            <a:extLst>
              <a:ext uri="{FF2B5EF4-FFF2-40B4-BE49-F238E27FC236}">
                <a16:creationId xmlns:a16="http://schemas.microsoft.com/office/drawing/2014/main" id="{D11023DA-A016-E05A-2570-EB721BB6FA2D}"/>
              </a:ext>
            </a:extLst>
          </p:cNvPr>
          <p:cNvSpPr/>
          <p:nvPr/>
        </p:nvSpPr>
        <p:spPr>
          <a:xfrm>
            <a:off x="1281059" y="4507175"/>
            <a:ext cx="4188758" cy="756682"/>
          </a:xfrm>
          <a:prstGeom prst="rect">
            <a:avLst/>
          </a:prstGeom>
          <a:noFill/>
          <a:ln>
            <a:noFill/>
          </a:ln>
        </p:spPr>
        <p:txBody>
          <a:bodyPr spcFirstLastPara="1" wrap="square" lIns="67850" tIns="33325" rIns="67850" bIns="33325" anchor="t" anchorCtr="0">
            <a:noAutofit/>
          </a:bodyPr>
          <a:lstStyle/>
          <a:p>
            <a:pPr>
              <a:lnSpc>
                <a:spcPct val="90000"/>
              </a:lnSpc>
              <a:buSzPts val="1800"/>
            </a:pPr>
            <a:r>
              <a:rPr lang="en-PH" sz="2000" dirty="0">
                <a:ea typeface="Open Sans"/>
                <a:cs typeface="Open Sans"/>
                <a:sym typeface="Open Sans"/>
              </a:rPr>
              <a:t>Process during which it is important to first consider the IT solution in which the HFML is currently hosted when applicable</a:t>
            </a:r>
            <a:endParaRPr lang="fr-CH" sz="2000" dirty="0"/>
          </a:p>
        </p:txBody>
      </p:sp>
      <p:sp>
        <p:nvSpPr>
          <p:cNvPr id="7" name="TextBox 6">
            <a:extLst>
              <a:ext uri="{FF2B5EF4-FFF2-40B4-BE49-F238E27FC236}">
                <a16:creationId xmlns:a16="http://schemas.microsoft.com/office/drawing/2014/main" id="{79359E03-E542-1D90-D8CD-94B7F4D35D88}"/>
              </a:ext>
            </a:extLst>
          </p:cNvPr>
          <p:cNvSpPr txBox="1"/>
          <p:nvPr/>
        </p:nvSpPr>
        <p:spPr>
          <a:xfrm>
            <a:off x="524555" y="914148"/>
            <a:ext cx="4563860" cy="2862322"/>
          </a:xfrm>
          <a:prstGeom prst="rect">
            <a:avLst/>
          </a:prstGeom>
          <a:noFill/>
        </p:spPr>
        <p:txBody>
          <a:bodyPr wrap="square">
            <a:spAutoFit/>
          </a:bodyPr>
          <a:lstStyle/>
          <a:p>
            <a:r>
              <a:rPr lang="en-PH" sz="2000" dirty="0">
                <a:effectLst/>
                <a:latin typeface="Calibri" panose="020F0502020204030204" pitchFamily="34" charset="0"/>
                <a:ea typeface="Calibri" panose="020F0502020204030204" pitchFamily="34" charset="0"/>
              </a:rPr>
              <a:t>The choice of this solution depends on three main factors:</a:t>
            </a:r>
            <a:endParaRPr lang="en-GB" dirty="0">
              <a:effectLst/>
              <a:latin typeface="Calibri" panose="020F0502020204030204" pitchFamily="34" charset="0"/>
              <a:ea typeface="Calibri" panose="020F0502020204030204" pitchFamily="34" charset="0"/>
            </a:endParaRPr>
          </a:p>
          <a:p>
            <a:pPr marL="538163" lvl="0" indent="-342900">
              <a:buFont typeface="+mj-lt"/>
              <a:buAutoNum type="arabicPeriod"/>
            </a:pPr>
            <a:r>
              <a:rPr lang="en-PH" sz="2000" dirty="0">
                <a:solidFill>
                  <a:srgbClr val="000000"/>
                </a:solidFill>
                <a:effectLst/>
                <a:latin typeface="Calibri" panose="020F0502020204030204" pitchFamily="34" charset="0"/>
                <a:ea typeface="Calibri" panose="020F0502020204030204" pitchFamily="34" charset="0"/>
              </a:rPr>
              <a:t>Possible limitations identified during the assessment of the enabling environment. </a:t>
            </a:r>
            <a:endParaRPr lang="en-GB" dirty="0">
              <a:effectLst/>
              <a:latin typeface="Calibri" panose="020F0502020204030204" pitchFamily="34" charset="0"/>
              <a:ea typeface="Calibri" panose="020F0502020204030204" pitchFamily="34" charset="0"/>
            </a:endParaRPr>
          </a:p>
          <a:p>
            <a:pPr marL="538163" lvl="0" indent="-342900">
              <a:buFont typeface="+mj-lt"/>
              <a:buAutoNum type="arabicPeriod"/>
            </a:pPr>
            <a:r>
              <a:rPr lang="en-PH" sz="2000" dirty="0">
                <a:solidFill>
                  <a:srgbClr val="000000"/>
                </a:solidFill>
                <a:effectLst/>
                <a:latin typeface="Calibri" panose="020F0502020204030204" pitchFamily="34" charset="0"/>
                <a:ea typeface="Calibri" panose="020F0502020204030204" pitchFamily="34" charset="0"/>
              </a:rPr>
              <a:t>The level of compliance against the requirements that have been determined</a:t>
            </a:r>
            <a:endParaRPr lang="en-GB" dirty="0">
              <a:effectLst/>
              <a:latin typeface="Calibri" panose="020F0502020204030204" pitchFamily="34" charset="0"/>
              <a:ea typeface="Calibri" panose="020F0502020204030204" pitchFamily="34" charset="0"/>
            </a:endParaRPr>
          </a:p>
          <a:p>
            <a:pPr marL="538163" lvl="0" indent="-342900">
              <a:buFont typeface="+mj-lt"/>
              <a:buAutoNum type="arabicPeriod"/>
            </a:pPr>
            <a:r>
              <a:rPr lang="en-PH" sz="2000" dirty="0">
                <a:solidFill>
                  <a:srgbClr val="000000"/>
                </a:solidFill>
                <a:effectLst/>
                <a:latin typeface="Calibri" panose="020F0502020204030204" pitchFamily="34" charset="0"/>
                <a:ea typeface="Calibri" panose="020F0502020204030204" pitchFamily="34" charset="0"/>
              </a:rPr>
              <a:t>The total cost of ownership (TCO)</a:t>
            </a:r>
            <a:endParaRPr lang="en-GB" sz="1400" dirty="0">
              <a:effectLst/>
              <a:latin typeface="Calibri" panose="020F0502020204030204" pitchFamily="34" charset="0"/>
              <a:ea typeface="Calibri" panose="020F0502020204030204" pitchFamily="34" charset="0"/>
            </a:endParaRPr>
          </a:p>
        </p:txBody>
      </p:sp>
      <p:sp>
        <p:nvSpPr>
          <p:cNvPr id="8" name="Google Shape;461;p44">
            <a:extLst>
              <a:ext uri="{FF2B5EF4-FFF2-40B4-BE49-F238E27FC236}">
                <a16:creationId xmlns:a16="http://schemas.microsoft.com/office/drawing/2014/main" id="{1F55E971-FEA4-DF04-10D0-6C4B4D99F2CD}"/>
              </a:ext>
            </a:extLst>
          </p:cNvPr>
          <p:cNvSpPr/>
          <p:nvPr/>
        </p:nvSpPr>
        <p:spPr>
          <a:xfrm>
            <a:off x="775521" y="4492848"/>
            <a:ext cx="478200" cy="404700"/>
          </a:xfrm>
          <a:prstGeom prst="rightArrow">
            <a:avLst>
              <a:gd name="adj1" fmla="val 50000"/>
              <a:gd name="adj2" fmla="val 50000"/>
            </a:avLst>
          </a:prstGeom>
          <a:solidFill>
            <a:srgbClr val="253C88"/>
          </a:solidFill>
          <a:ln w="3175" algn="ctr">
            <a:solidFill>
              <a:srgbClr val="4D4D4D"/>
            </a:solidFill>
            <a:round/>
            <a:headEnd/>
            <a:tailEnd/>
          </a:ln>
        </p:spPr>
        <p:txBody>
          <a:bodyPr wrap="none" anchor="ctr"/>
          <a:lstStyle/>
          <a:p>
            <a:endParaRPr lang="fr-CH" dirty="0">
              <a:solidFill>
                <a:srgbClr val="346667"/>
              </a:solidFill>
            </a:endParaRPr>
          </a:p>
        </p:txBody>
      </p:sp>
      <p:sp>
        <p:nvSpPr>
          <p:cNvPr id="6" name="Title 1">
            <a:extLst>
              <a:ext uri="{FF2B5EF4-FFF2-40B4-BE49-F238E27FC236}">
                <a16:creationId xmlns:a16="http://schemas.microsoft.com/office/drawing/2014/main" id="{ABB57E2D-2962-CD50-B9FE-8E73D189C345}"/>
              </a:ext>
            </a:extLst>
          </p:cNvPr>
          <p:cNvSpPr txBox="1">
            <a:spLocks/>
          </p:cNvSpPr>
          <p:nvPr/>
        </p:nvSpPr>
        <p:spPr>
          <a:xfrm>
            <a:off x="0" y="115229"/>
            <a:ext cx="12192000" cy="693737"/>
          </a:xfrm>
          <a:prstGeom prst="rect">
            <a:avLst/>
          </a:prstGeom>
        </p:spPr>
        <p:txBody>
          <a:bodyPr vert="horz" lIns="91440" tIns="45720" rIns="91440" bIns="45720" rtlCol="0" anchor="ctr">
            <a:noAutofit/>
          </a:bodyPr>
          <a:lstStyle>
            <a:defPPr>
              <a:defRPr lang="en-US"/>
            </a:defPPr>
            <a:lvl1pPr algn="ctr" defTabSz="685800">
              <a:lnSpc>
                <a:spcPct val="90000"/>
              </a:lnSpc>
              <a:spcBef>
                <a:spcPct val="0"/>
              </a:spcBef>
              <a:buNone/>
              <a:defRPr sz="3200" b="1">
                <a:solidFill>
                  <a:srgbClr val="002147"/>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pPr>
              <a:defRPr/>
            </a:pPr>
            <a:r>
              <a:rPr lang="en-US" altLang="en-US" b="1" dirty="0">
                <a:solidFill>
                  <a:srgbClr val="002147"/>
                </a:solidFill>
                <a:latin typeface="+mn-lt"/>
              </a:rPr>
              <a:t>Identify the appropriate IT solution to serve as registry – Example for the Health Facility Registry Service (HFRS)</a:t>
            </a:r>
          </a:p>
        </p:txBody>
      </p:sp>
    </p:spTree>
    <p:extLst>
      <p:ext uri="{BB962C8B-B14F-4D97-AF65-F5344CB8AC3E}">
        <p14:creationId xmlns:p14="http://schemas.microsoft.com/office/powerpoint/2010/main" val="2383085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A913A1-8C40-BEE0-B3CB-018C7D40205C}"/>
              </a:ext>
            </a:extLst>
          </p:cNvPr>
          <p:cNvPicPr>
            <a:picLocks noChangeAspect="1"/>
          </p:cNvPicPr>
          <p:nvPr/>
        </p:nvPicPr>
        <p:blipFill>
          <a:blip r:embed="rId3"/>
          <a:stretch>
            <a:fillRect/>
          </a:stretch>
        </p:blipFill>
        <p:spPr>
          <a:xfrm>
            <a:off x="4046496" y="1906028"/>
            <a:ext cx="7383506" cy="4142967"/>
          </a:xfrm>
          <a:prstGeom prst="rect">
            <a:avLst/>
          </a:prstGeom>
        </p:spPr>
      </p:pic>
      <p:sp>
        <p:nvSpPr>
          <p:cNvPr id="5" name="Rectangle 4">
            <a:extLst>
              <a:ext uri="{FF2B5EF4-FFF2-40B4-BE49-F238E27FC236}">
                <a16:creationId xmlns:a16="http://schemas.microsoft.com/office/drawing/2014/main" id="{227C8BF8-56D9-4CA9-35FD-15B4C3567933}"/>
              </a:ext>
            </a:extLst>
          </p:cNvPr>
          <p:cNvSpPr/>
          <p:nvPr/>
        </p:nvSpPr>
        <p:spPr>
          <a:xfrm>
            <a:off x="7808107" y="3766955"/>
            <a:ext cx="1757234" cy="25735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761F92B3-FA67-EE83-0883-688A1C0DCA75}"/>
              </a:ext>
            </a:extLst>
          </p:cNvPr>
          <p:cNvSpPr txBox="1">
            <a:spLocks/>
          </p:cNvSpPr>
          <p:nvPr/>
        </p:nvSpPr>
        <p:spPr>
          <a:xfrm>
            <a:off x="0" y="204673"/>
            <a:ext cx="12192000" cy="476249"/>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altLang="en-US" sz="3200" b="1" dirty="0">
                <a:solidFill>
                  <a:srgbClr val="002147"/>
                </a:solidFill>
                <a:latin typeface="+mn-lt"/>
              </a:rPr>
              <a:t>The importance of the registry concept in the HIS geo-enabling framework</a:t>
            </a:r>
          </a:p>
        </p:txBody>
      </p:sp>
      <p:sp>
        <p:nvSpPr>
          <p:cNvPr id="8" name="Free-form: Shape 7">
            <a:extLst>
              <a:ext uri="{FF2B5EF4-FFF2-40B4-BE49-F238E27FC236}">
                <a16:creationId xmlns:a16="http://schemas.microsoft.com/office/drawing/2014/main" id="{641BA970-E652-D380-9AFE-F0F0E7D8E4E9}"/>
              </a:ext>
            </a:extLst>
          </p:cNvPr>
          <p:cNvSpPr/>
          <p:nvPr/>
        </p:nvSpPr>
        <p:spPr>
          <a:xfrm>
            <a:off x="3980331" y="2115433"/>
            <a:ext cx="3917576" cy="3846097"/>
          </a:xfrm>
          <a:custGeom>
            <a:avLst/>
            <a:gdLst>
              <a:gd name="connsiteX0" fmla="*/ 2321859 w 3917576"/>
              <a:gd name="connsiteY0" fmla="*/ 18167 h 3846097"/>
              <a:gd name="connsiteX1" fmla="*/ 2321859 w 3917576"/>
              <a:gd name="connsiteY1" fmla="*/ 18167 h 3846097"/>
              <a:gd name="connsiteX2" fmla="*/ 2913529 w 3917576"/>
              <a:gd name="connsiteY2" fmla="*/ 238 h 3846097"/>
              <a:gd name="connsiteX3" fmla="*/ 3469341 w 3917576"/>
              <a:gd name="connsiteY3" fmla="*/ 18167 h 3846097"/>
              <a:gd name="connsiteX4" fmla="*/ 3621741 w 3917576"/>
              <a:gd name="connsiteY4" fmla="*/ 54026 h 3846097"/>
              <a:gd name="connsiteX5" fmla="*/ 3836894 w 3917576"/>
              <a:gd name="connsiteY5" fmla="*/ 116779 h 3846097"/>
              <a:gd name="connsiteX6" fmla="*/ 3872753 w 3917576"/>
              <a:gd name="connsiteY6" fmla="*/ 197461 h 3846097"/>
              <a:gd name="connsiteX7" fmla="*/ 3890682 w 3917576"/>
              <a:gd name="connsiteY7" fmla="*/ 233320 h 3846097"/>
              <a:gd name="connsiteX8" fmla="*/ 3899647 w 3917576"/>
              <a:gd name="connsiteY8" fmla="*/ 278144 h 3846097"/>
              <a:gd name="connsiteX9" fmla="*/ 3917576 w 3917576"/>
              <a:gd name="connsiteY9" fmla="*/ 340897 h 3846097"/>
              <a:gd name="connsiteX10" fmla="*/ 3899647 w 3917576"/>
              <a:gd name="connsiteY10" fmla="*/ 457438 h 3846097"/>
              <a:gd name="connsiteX11" fmla="*/ 3872753 w 3917576"/>
              <a:gd name="connsiteY11" fmla="*/ 493297 h 3846097"/>
              <a:gd name="connsiteX12" fmla="*/ 3854823 w 3917576"/>
              <a:gd name="connsiteY12" fmla="*/ 529156 h 3846097"/>
              <a:gd name="connsiteX13" fmla="*/ 3774141 w 3917576"/>
              <a:gd name="connsiteY13" fmla="*/ 618803 h 3846097"/>
              <a:gd name="connsiteX14" fmla="*/ 3702423 w 3917576"/>
              <a:gd name="connsiteY14" fmla="*/ 672591 h 3846097"/>
              <a:gd name="connsiteX15" fmla="*/ 3442447 w 3917576"/>
              <a:gd name="connsiteY15" fmla="*/ 807061 h 3846097"/>
              <a:gd name="connsiteX16" fmla="*/ 3397623 w 3917576"/>
              <a:gd name="connsiteY16" fmla="*/ 816026 h 3846097"/>
              <a:gd name="connsiteX17" fmla="*/ 3325906 w 3917576"/>
              <a:gd name="connsiteY17" fmla="*/ 851885 h 3846097"/>
              <a:gd name="connsiteX18" fmla="*/ 3254188 w 3917576"/>
              <a:gd name="connsiteY18" fmla="*/ 923603 h 3846097"/>
              <a:gd name="connsiteX19" fmla="*/ 3209364 w 3917576"/>
              <a:gd name="connsiteY19" fmla="*/ 959461 h 3846097"/>
              <a:gd name="connsiteX20" fmla="*/ 3182470 w 3917576"/>
              <a:gd name="connsiteY20" fmla="*/ 995320 h 3846097"/>
              <a:gd name="connsiteX21" fmla="*/ 3146611 w 3917576"/>
              <a:gd name="connsiteY21" fmla="*/ 1049108 h 3846097"/>
              <a:gd name="connsiteX22" fmla="*/ 3128682 w 3917576"/>
              <a:gd name="connsiteY22" fmla="*/ 1165650 h 3846097"/>
              <a:gd name="connsiteX23" fmla="*/ 3146611 w 3917576"/>
              <a:gd name="connsiteY23" fmla="*/ 1327014 h 3846097"/>
              <a:gd name="connsiteX24" fmla="*/ 3128682 w 3917576"/>
              <a:gd name="connsiteY24" fmla="*/ 1551132 h 3846097"/>
              <a:gd name="connsiteX25" fmla="*/ 3110753 w 3917576"/>
              <a:gd name="connsiteY25" fmla="*/ 1586991 h 3846097"/>
              <a:gd name="connsiteX26" fmla="*/ 3083859 w 3917576"/>
              <a:gd name="connsiteY26" fmla="*/ 1613885 h 3846097"/>
              <a:gd name="connsiteX27" fmla="*/ 3056964 w 3917576"/>
              <a:gd name="connsiteY27" fmla="*/ 1676638 h 3846097"/>
              <a:gd name="connsiteX28" fmla="*/ 2994211 w 3917576"/>
              <a:gd name="connsiteY28" fmla="*/ 1739391 h 3846097"/>
              <a:gd name="connsiteX29" fmla="*/ 2931459 w 3917576"/>
              <a:gd name="connsiteY29" fmla="*/ 1775250 h 3846097"/>
              <a:gd name="connsiteX30" fmla="*/ 2886635 w 3917576"/>
              <a:gd name="connsiteY30" fmla="*/ 1802144 h 3846097"/>
              <a:gd name="connsiteX31" fmla="*/ 2823882 w 3917576"/>
              <a:gd name="connsiteY31" fmla="*/ 1838003 h 3846097"/>
              <a:gd name="connsiteX32" fmla="*/ 2796988 w 3917576"/>
              <a:gd name="connsiteY32" fmla="*/ 1829038 h 3846097"/>
              <a:gd name="connsiteX33" fmla="*/ 2770094 w 3917576"/>
              <a:gd name="connsiteY33" fmla="*/ 1855932 h 3846097"/>
              <a:gd name="connsiteX34" fmla="*/ 2743200 w 3917576"/>
              <a:gd name="connsiteY34" fmla="*/ 1864897 h 3846097"/>
              <a:gd name="connsiteX35" fmla="*/ 2707341 w 3917576"/>
              <a:gd name="connsiteY35" fmla="*/ 1909720 h 3846097"/>
              <a:gd name="connsiteX36" fmla="*/ 2626659 w 3917576"/>
              <a:gd name="connsiteY36" fmla="*/ 1981438 h 3846097"/>
              <a:gd name="connsiteX37" fmla="*/ 2590800 w 3917576"/>
              <a:gd name="connsiteY37" fmla="*/ 2089014 h 3846097"/>
              <a:gd name="connsiteX38" fmla="*/ 2581835 w 3917576"/>
              <a:gd name="connsiteY38" fmla="*/ 2124873 h 3846097"/>
              <a:gd name="connsiteX39" fmla="*/ 2572870 w 3917576"/>
              <a:gd name="connsiteY39" fmla="*/ 2151767 h 3846097"/>
              <a:gd name="connsiteX40" fmla="*/ 2563906 w 3917576"/>
              <a:gd name="connsiteY40" fmla="*/ 2196591 h 3846097"/>
              <a:gd name="connsiteX41" fmla="*/ 2563906 w 3917576"/>
              <a:gd name="connsiteY41" fmla="*/ 2357956 h 3846097"/>
              <a:gd name="connsiteX42" fmla="*/ 2545976 w 3917576"/>
              <a:gd name="connsiteY42" fmla="*/ 2402779 h 3846097"/>
              <a:gd name="connsiteX43" fmla="*/ 2519082 w 3917576"/>
              <a:gd name="connsiteY43" fmla="*/ 2429673 h 3846097"/>
              <a:gd name="connsiteX44" fmla="*/ 2483223 w 3917576"/>
              <a:gd name="connsiteY44" fmla="*/ 2483461 h 3846097"/>
              <a:gd name="connsiteX45" fmla="*/ 2447364 w 3917576"/>
              <a:gd name="connsiteY45" fmla="*/ 2582073 h 3846097"/>
              <a:gd name="connsiteX46" fmla="*/ 2438400 w 3917576"/>
              <a:gd name="connsiteY46" fmla="*/ 2608967 h 3846097"/>
              <a:gd name="connsiteX47" fmla="*/ 2393576 w 3917576"/>
              <a:gd name="connsiteY47" fmla="*/ 2671720 h 3846097"/>
              <a:gd name="connsiteX48" fmla="*/ 2357717 w 3917576"/>
              <a:gd name="connsiteY48" fmla="*/ 2698614 h 3846097"/>
              <a:gd name="connsiteX49" fmla="*/ 2330823 w 3917576"/>
              <a:gd name="connsiteY49" fmla="*/ 2725508 h 3846097"/>
              <a:gd name="connsiteX50" fmla="*/ 2294964 w 3917576"/>
              <a:gd name="connsiteY50" fmla="*/ 2752403 h 3846097"/>
              <a:gd name="connsiteX51" fmla="*/ 2250141 w 3917576"/>
              <a:gd name="connsiteY51" fmla="*/ 2797226 h 3846097"/>
              <a:gd name="connsiteX52" fmla="*/ 2151529 w 3917576"/>
              <a:gd name="connsiteY52" fmla="*/ 2859979 h 3846097"/>
              <a:gd name="connsiteX53" fmla="*/ 2106706 w 3917576"/>
              <a:gd name="connsiteY53" fmla="*/ 2868944 h 3846097"/>
              <a:gd name="connsiteX54" fmla="*/ 2052917 w 3917576"/>
              <a:gd name="connsiteY54" fmla="*/ 2904803 h 3846097"/>
              <a:gd name="connsiteX55" fmla="*/ 1918447 w 3917576"/>
              <a:gd name="connsiteY55" fmla="*/ 2958591 h 3846097"/>
              <a:gd name="connsiteX56" fmla="*/ 1864659 w 3917576"/>
              <a:gd name="connsiteY56" fmla="*/ 3039273 h 3846097"/>
              <a:gd name="connsiteX57" fmla="*/ 1846729 w 3917576"/>
              <a:gd name="connsiteY57" fmla="*/ 3102026 h 3846097"/>
              <a:gd name="connsiteX58" fmla="*/ 1810870 w 3917576"/>
              <a:gd name="connsiteY58" fmla="*/ 3182708 h 3846097"/>
              <a:gd name="connsiteX59" fmla="*/ 1801906 w 3917576"/>
              <a:gd name="connsiteY59" fmla="*/ 3245461 h 3846097"/>
              <a:gd name="connsiteX60" fmla="*/ 1775011 w 3917576"/>
              <a:gd name="connsiteY60" fmla="*/ 3344073 h 3846097"/>
              <a:gd name="connsiteX61" fmla="*/ 1757082 w 3917576"/>
              <a:gd name="connsiteY61" fmla="*/ 3406826 h 3846097"/>
              <a:gd name="connsiteX62" fmla="*/ 1739153 w 3917576"/>
              <a:gd name="connsiteY62" fmla="*/ 3424756 h 3846097"/>
              <a:gd name="connsiteX63" fmla="*/ 1703294 w 3917576"/>
              <a:gd name="connsiteY63" fmla="*/ 3630944 h 3846097"/>
              <a:gd name="connsiteX64" fmla="*/ 1685364 w 3917576"/>
              <a:gd name="connsiteY64" fmla="*/ 3648873 h 3846097"/>
              <a:gd name="connsiteX65" fmla="*/ 1676400 w 3917576"/>
              <a:gd name="connsiteY65" fmla="*/ 3684732 h 3846097"/>
              <a:gd name="connsiteX66" fmla="*/ 1649506 w 3917576"/>
              <a:gd name="connsiteY66" fmla="*/ 3720591 h 3846097"/>
              <a:gd name="connsiteX67" fmla="*/ 1631576 w 3917576"/>
              <a:gd name="connsiteY67" fmla="*/ 3747485 h 3846097"/>
              <a:gd name="connsiteX68" fmla="*/ 1586753 w 3917576"/>
              <a:gd name="connsiteY68" fmla="*/ 3774379 h 3846097"/>
              <a:gd name="connsiteX69" fmla="*/ 1559859 w 3917576"/>
              <a:gd name="connsiteY69" fmla="*/ 3792308 h 3846097"/>
              <a:gd name="connsiteX70" fmla="*/ 1183341 w 3917576"/>
              <a:gd name="connsiteY70" fmla="*/ 3846097 h 3846097"/>
              <a:gd name="connsiteX71" fmla="*/ 869576 w 3917576"/>
              <a:gd name="connsiteY71" fmla="*/ 3810238 h 3846097"/>
              <a:gd name="connsiteX72" fmla="*/ 654423 w 3917576"/>
              <a:gd name="connsiteY72" fmla="*/ 3711626 h 3846097"/>
              <a:gd name="connsiteX73" fmla="*/ 510988 w 3917576"/>
              <a:gd name="connsiteY73" fmla="*/ 3657838 h 3846097"/>
              <a:gd name="connsiteX74" fmla="*/ 439270 w 3917576"/>
              <a:gd name="connsiteY74" fmla="*/ 3621979 h 3846097"/>
              <a:gd name="connsiteX75" fmla="*/ 215153 w 3917576"/>
              <a:gd name="connsiteY75" fmla="*/ 3568191 h 3846097"/>
              <a:gd name="connsiteX76" fmla="*/ 89647 w 3917576"/>
              <a:gd name="connsiteY76" fmla="*/ 3496473 h 3846097"/>
              <a:gd name="connsiteX77" fmla="*/ 17929 w 3917576"/>
              <a:gd name="connsiteY77" fmla="*/ 3424756 h 3846097"/>
              <a:gd name="connsiteX78" fmla="*/ 0 w 3917576"/>
              <a:gd name="connsiteY78" fmla="*/ 3388897 h 3846097"/>
              <a:gd name="connsiteX79" fmla="*/ 17929 w 3917576"/>
              <a:gd name="connsiteY79" fmla="*/ 3290285 h 3846097"/>
              <a:gd name="connsiteX80" fmla="*/ 107576 w 3917576"/>
              <a:gd name="connsiteY80" fmla="*/ 3155814 h 3846097"/>
              <a:gd name="connsiteX81" fmla="*/ 143435 w 3917576"/>
              <a:gd name="connsiteY81" fmla="*/ 3119956 h 3846097"/>
              <a:gd name="connsiteX82" fmla="*/ 179294 w 3917576"/>
              <a:gd name="connsiteY82" fmla="*/ 3093061 h 3846097"/>
              <a:gd name="connsiteX83" fmla="*/ 224117 w 3917576"/>
              <a:gd name="connsiteY83" fmla="*/ 3012379 h 3846097"/>
              <a:gd name="connsiteX84" fmla="*/ 268941 w 3917576"/>
              <a:gd name="connsiteY84" fmla="*/ 2940661 h 3846097"/>
              <a:gd name="connsiteX85" fmla="*/ 286870 w 3917576"/>
              <a:gd name="connsiteY85" fmla="*/ 2877908 h 3846097"/>
              <a:gd name="connsiteX86" fmla="*/ 394447 w 3917576"/>
              <a:gd name="connsiteY86" fmla="*/ 2608967 h 3846097"/>
              <a:gd name="connsiteX87" fmla="*/ 519953 w 3917576"/>
              <a:gd name="connsiteY87" fmla="*/ 2429673 h 3846097"/>
              <a:gd name="connsiteX88" fmla="*/ 627529 w 3917576"/>
              <a:gd name="connsiteY88" fmla="*/ 2286238 h 3846097"/>
              <a:gd name="connsiteX89" fmla="*/ 708211 w 3917576"/>
              <a:gd name="connsiteY89" fmla="*/ 2187626 h 3846097"/>
              <a:gd name="connsiteX90" fmla="*/ 995082 w 3917576"/>
              <a:gd name="connsiteY90" fmla="*/ 1972473 h 3846097"/>
              <a:gd name="connsiteX91" fmla="*/ 1317811 w 3917576"/>
              <a:gd name="connsiteY91" fmla="*/ 1802144 h 3846097"/>
              <a:gd name="connsiteX92" fmla="*/ 1541929 w 3917576"/>
              <a:gd name="connsiteY92" fmla="*/ 1622850 h 3846097"/>
              <a:gd name="connsiteX93" fmla="*/ 1604682 w 3917576"/>
              <a:gd name="connsiteY93" fmla="*/ 1578026 h 3846097"/>
              <a:gd name="connsiteX94" fmla="*/ 1640541 w 3917576"/>
              <a:gd name="connsiteY94" fmla="*/ 1533203 h 3846097"/>
              <a:gd name="connsiteX95" fmla="*/ 1766047 w 3917576"/>
              <a:gd name="connsiteY95" fmla="*/ 1425626 h 3846097"/>
              <a:gd name="connsiteX96" fmla="*/ 1945341 w 3917576"/>
              <a:gd name="connsiteY96" fmla="*/ 1255297 h 3846097"/>
              <a:gd name="connsiteX97" fmla="*/ 1990164 w 3917576"/>
              <a:gd name="connsiteY97" fmla="*/ 1093932 h 3846097"/>
              <a:gd name="connsiteX98" fmla="*/ 2043953 w 3917576"/>
              <a:gd name="connsiteY98" fmla="*/ 914638 h 3846097"/>
              <a:gd name="connsiteX99" fmla="*/ 2097741 w 3917576"/>
              <a:gd name="connsiteY99" fmla="*/ 663626 h 3846097"/>
              <a:gd name="connsiteX100" fmla="*/ 2115670 w 3917576"/>
              <a:gd name="connsiteY100" fmla="*/ 573979 h 3846097"/>
              <a:gd name="connsiteX101" fmla="*/ 2142564 w 3917576"/>
              <a:gd name="connsiteY101" fmla="*/ 484332 h 3846097"/>
              <a:gd name="connsiteX102" fmla="*/ 2160494 w 3917576"/>
              <a:gd name="connsiteY102" fmla="*/ 403650 h 3846097"/>
              <a:gd name="connsiteX103" fmla="*/ 2223247 w 3917576"/>
              <a:gd name="connsiteY103" fmla="*/ 251250 h 3846097"/>
              <a:gd name="connsiteX104" fmla="*/ 2250141 w 3917576"/>
              <a:gd name="connsiteY104" fmla="*/ 197461 h 3846097"/>
              <a:gd name="connsiteX105" fmla="*/ 2277035 w 3917576"/>
              <a:gd name="connsiteY105" fmla="*/ 161603 h 3846097"/>
              <a:gd name="connsiteX106" fmla="*/ 2303929 w 3917576"/>
              <a:gd name="connsiteY106" fmla="*/ 116779 h 3846097"/>
              <a:gd name="connsiteX107" fmla="*/ 2312894 w 3917576"/>
              <a:gd name="connsiteY107" fmla="*/ 80920 h 3846097"/>
              <a:gd name="connsiteX108" fmla="*/ 2321859 w 3917576"/>
              <a:gd name="connsiteY108" fmla="*/ 18167 h 3846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3917576" h="3846097">
                <a:moveTo>
                  <a:pt x="2321859" y="18167"/>
                </a:moveTo>
                <a:lnTo>
                  <a:pt x="2321859" y="18167"/>
                </a:lnTo>
                <a:cubicBezTo>
                  <a:pt x="2523784" y="8552"/>
                  <a:pt x="2705692" y="-1704"/>
                  <a:pt x="2913529" y="238"/>
                </a:cubicBezTo>
                <a:cubicBezTo>
                  <a:pt x="3098888" y="1970"/>
                  <a:pt x="3284070" y="12191"/>
                  <a:pt x="3469341" y="18167"/>
                </a:cubicBezTo>
                <a:cubicBezTo>
                  <a:pt x="3520141" y="30120"/>
                  <a:pt x="3571336" y="40503"/>
                  <a:pt x="3621741" y="54026"/>
                </a:cubicBezTo>
                <a:cubicBezTo>
                  <a:pt x="3693895" y="73384"/>
                  <a:pt x="3836894" y="116779"/>
                  <a:pt x="3836894" y="116779"/>
                </a:cubicBezTo>
                <a:cubicBezTo>
                  <a:pt x="3848847" y="143673"/>
                  <a:pt x="3860420" y="170739"/>
                  <a:pt x="3872753" y="197461"/>
                </a:cubicBezTo>
                <a:cubicBezTo>
                  <a:pt x="3878353" y="209595"/>
                  <a:pt x="3886456" y="220642"/>
                  <a:pt x="3890682" y="233320"/>
                </a:cubicBezTo>
                <a:cubicBezTo>
                  <a:pt x="3895500" y="247775"/>
                  <a:pt x="3895951" y="263362"/>
                  <a:pt x="3899647" y="278144"/>
                </a:cubicBezTo>
                <a:cubicBezTo>
                  <a:pt x="3904923" y="299249"/>
                  <a:pt x="3911600" y="319979"/>
                  <a:pt x="3917576" y="340897"/>
                </a:cubicBezTo>
                <a:cubicBezTo>
                  <a:pt x="3911600" y="379744"/>
                  <a:pt x="3910737" y="419731"/>
                  <a:pt x="3899647" y="457438"/>
                </a:cubicBezTo>
                <a:cubicBezTo>
                  <a:pt x="3895431" y="471772"/>
                  <a:pt x="3880672" y="480627"/>
                  <a:pt x="3872753" y="493297"/>
                </a:cubicBezTo>
                <a:cubicBezTo>
                  <a:pt x="3865670" y="504630"/>
                  <a:pt x="3861906" y="517823"/>
                  <a:pt x="3854823" y="529156"/>
                </a:cubicBezTo>
                <a:cubicBezTo>
                  <a:pt x="3835124" y="560673"/>
                  <a:pt x="3800463" y="596241"/>
                  <a:pt x="3774141" y="618803"/>
                </a:cubicBezTo>
                <a:cubicBezTo>
                  <a:pt x="3751453" y="638250"/>
                  <a:pt x="3727812" y="656832"/>
                  <a:pt x="3702423" y="672591"/>
                </a:cubicBezTo>
                <a:cubicBezTo>
                  <a:pt x="3609971" y="729975"/>
                  <a:pt x="3540164" y="776994"/>
                  <a:pt x="3442447" y="807061"/>
                </a:cubicBezTo>
                <a:cubicBezTo>
                  <a:pt x="3427884" y="811542"/>
                  <a:pt x="3412564" y="813038"/>
                  <a:pt x="3397623" y="816026"/>
                </a:cubicBezTo>
                <a:cubicBezTo>
                  <a:pt x="3290842" y="896111"/>
                  <a:pt x="3426613" y="801531"/>
                  <a:pt x="3325906" y="851885"/>
                </a:cubicBezTo>
                <a:cubicBezTo>
                  <a:pt x="3282676" y="873500"/>
                  <a:pt x="3289217" y="888574"/>
                  <a:pt x="3254188" y="923603"/>
                </a:cubicBezTo>
                <a:cubicBezTo>
                  <a:pt x="3240658" y="937133"/>
                  <a:pt x="3222894" y="945931"/>
                  <a:pt x="3209364" y="959461"/>
                </a:cubicBezTo>
                <a:cubicBezTo>
                  <a:pt x="3198799" y="970026"/>
                  <a:pt x="3191038" y="983080"/>
                  <a:pt x="3182470" y="995320"/>
                </a:cubicBezTo>
                <a:cubicBezTo>
                  <a:pt x="3170113" y="1012973"/>
                  <a:pt x="3146611" y="1049108"/>
                  <a:pt x="3146611" y="1049108"/>
                </a:cubicBezTo>
                <a:cubicBezTo>
                  <a:pt x="3144097" y="1064193"/>
                  <a:pt x="3128682" y="1154123"/>
                  <a:pt x="3128682" y="1165650"/>
                </a:cubicBezTo>
                <a:cubicBezTo>
                  <a:pt x="3128682" y="1209151"/>
                  <a:pt x="3139944" y="1280339"/>
                  <a:pt x="3146611" y="1327014"/>
                </a:cubicBezTo>
                <a:cubicBezTo>
                  <a:pt x="3144245" y="1379060"/>
                  <a:pt x="3157449" y="1484008"/>
                  <a:pt x="3128682" y="1551132"/>
                </a:cubicBezTo>
                <a:cubicBezTo>
                  <a:pt x="3123418" y="1563415"/>
                  <a:pt x="3118520" y="1576116"/>
                  <a:pt x="3110753" y="1586991"/>
                </a:cubicBezTo>
                <a:cubicBezTo>
                  <a:pt x="3103384" y="1597308"/>
                  <a:pt x="3092824" y="1604920"/>
                  <a:pt x="3083859" y="1613885"/>
                </a:cubicBezTo>
                <a:cubicBezTo>
                  <a:pt x="3074894" y="1634803"/>
                  <a:pt x="3070192" y="1658119"/>
                  <a:pt x="3056964" y="1676638"/>
                </a:cubicBezTo>
                <a:cubicBezTo>
                  <a:pt x="3039770" y="1700710"/>
                  <a:pt x="3015129" y="1718473"/>
                  <a:pt x="2994211" y="1739391"/>
                </a:cubicBezTo>
                <a:cubicBezTo>
                  <a:pt x="2958605" y="1774997"/>
                  <a:pt x="2979616" y="1763210"/>
                  <a:pt x="2931459" y="1775250"/>
                </a:cubicBezTo>
                <a:cubicBezTo>
                  <a:pt x="2916518" y="1784215"/>
                  <a:pt x="2901867" y="1793682"/>
                  <a:pt x="2886635" y="1802144"/>
                </a:cubicBezTo>
                <a:cubicBezTo>
                  <a:pt x="2818397" y="1840053"/>
                  <a:pt x="2880230" y="1800436"/>
                  <a:pt x="2823882" y="1838003"/>
                </a:cubicBezTo>
                <a:cubicBezTo>
                  <a:pt x="2814917" y="1835015"/>
                  <a:pt x="2805953" y="1826050"/>
                  <a:pt x="2796988" y="1829038"/>
                </a:cubicBezTo>
                <a:cubicBezTo>
                  <a:pt x="2784961" y="1833047"/>
                  <a:pt x="2780643" y="1848899"/>
                  <a:pt x="2770094" y="1855932"/>
                </a:cubicBezTo>
                <a:cubicBezTo>
                  <a:pt x="2762231" y="1861174"/>
                  <a:pt x="2752165" y="1861909"/>
                  <a:pt x="2743200" y="1864897"/>
                </a:cubicBezTo>
                <a:cubicBezTo>
                  <a:pt x="2731247" y="1879838"/>
                  <a:pt x="2721563" y="1896920"/>
                  <a:pt x="2707341" y="1909720"/>
                </a:cubicBezTo>
                <a:cubicBezTo>
                  <a:pt x="2605467" y="2001406"/>
                  <a:pt x="2691204" y="1895378"/>
                  <a:pt x="2626659" y="1981438"/>
                </a:cubicBezTo>
                <a:cubicBezTo>
                  <a:pt x="2614706" y="2017297"/>
                  <a:pt x="2599968" y="2052344"/>
                  <a:pt x="2590800" y="2089014"/>
                </a:cubicBezTo>
                <a:cubicBezTo>
                  <a:pt x="2587812" y="2100967"/>
                  <a:pt x="2585220" y="2113026"/>
                  <a:pt x="2581835" y="2124873"/>
                </a:cubicBezTo>
                <a:cubicBezTo>
                  <a:pt x="2579239" y="2133959"/>
                  <a:pt x="2575162" y="2142600"/>
                  <a:pt x="2572870" y="2151767"/>
                </a:cubicBezTo>
                <a:cubicBezTo>
                  <a:pt x="2569175" y="2166549"/>
                  <a:pt x="2566894" y="2181650"/>
                  <a:pt x="2563906" y="2196591"/>
                </a:cubicBezTo>
                <a:cubicBezTo>
                  <a:pt x="2571220" y="2269741"/>
                  <a:pt x="2579841" y="2288904"/>
                  <a:pt x="2563906" y="2357956"/>
                </a:cubicBezTo>
                <a:cubicBezTo>
                  <a:pt x="2560288" y="2373636"/>
                  <a:pt x="2554505" y="2389133"/>
                  <a:pt x="2545976" y="2402779"/>
                </a:cubicBezTo>
                <a:cubicBezTo>
                  <a:pt x="2539257" y="2413530"/>
                  <a:pt x="2526866" y="2419666"/>
                  <a:pt x="2519082" y="2429673"/>
                </a:cubicBezTo>
                <a:cubicBezTo>
                  <a:pt x="2505852" y="2446682"/>
                  <a:pt x="2483223" y="2483461"/>
                  <a:pt x="2483223" y="2483461"/>
                </a:cubicBezTo>
                <a:cubicBezTo>
                  <a:pt x="2445551" y="2596481"/>
                  <a:pt x="2484791" y="2482269"/>
                  <a:pt x="2447364" y="2582073"/>
                </a:cubicBezTo>
                <a:cubicBezTo>
                  <a:pt x="2444046" y="2590921"/>
                  <a:pt x="2443262" y="2600864"/>
                  <a:pt x="2438400" y="2608967"/>
                </a:cubicBezTo>
                <a:cubicBezTo>
                  <a:pt x="2425174" y="2631010"/>
                  <a:pt x="2410772" y="2652613"/>
                  <a:pt x="2393576" y="2671720"/>
                </a:cubicBezTo>
                <a:cubicBezTo>
                  <a:pt x="2383581" y="2682826"/>
                  <a:pt x="2369061" y="2688890"/>
                  <a:pt x="2357717" y="2698614"/>
                </a:cubicBezTo>
                <a:cubicBezTo>
                  <a:pt x="2348091" y="2706865"/>
                  <a:pt x="2340449" y="2717257"/>
                  <a:pt x="2330823" y="2725508"/>
                </a:cubicBezTo>
                <a:cubicBezTo>
                  <a:pt x="2319479" y="2735232"/>
                  <a:pt x="2306131" y="2742476"/>
                  <a:pt x="2294964" y="2752403"/>
                </a:cubicBezTo>
                <a:cubicBezTo>
                  <a:pt x="2279171" y="2766441"/>
                  <a:pt x="2266495" y="2783846"/>
                  <a:pt x="2250141" y="2797226"/>
                </a:cubicBezTo>
                <a:cubicBezTo>
                  <a:pt x="2244034" y="2802223"/>
                  <a:pt x="2164552" y="2854770"/>
                  <a:pt x="2151529" y="2859979"/>
                </a:cubicBezTo>
                <a:cubicBezTo>
                  <a:pt x="2137382" y="2865638"/>
                  <a:pt x="2121647" y="2865956"/>
                  <a:pt x="2106706" y="2868944"/>
                </a:cubicBezTo>
                <a:cubicBezTo>
                  <a:pt x="2088776" y="2880897"/>
                  <a:pt x="2072482" y="2895773"/>
                  <a:pt x="2052917" y="2904803"/>
                </a:cubicBezTo>
                <a:cubicBezTo>
                  <a:pt x="2004488" y="2927155"/>
                  <a:pt x="1960450" y="2916590"/>
                  <a:pt x="1918447" y="2958591"/>
                </a:cubicBezTo>
                <a:cubicBezTo>
                  <a:pt x="1883481" y="2993555"/>
                  <a:pt x="1904710" y="2969182"/>
                  <a:pt x="1864659" y="3039273"/>
                </a:cubicBezTo>
                <a:cubicBezTo>
                  <a:pt x="1861786" y="3050764"/>
                  <a:pt x="1853160" y="3089164"/>
                  <a:pt x="1846729" y="3102026"/>
                </a:cubicBezTo>
                <a:cubicBezTo>
                  <a:pt x="1804110" y="3187264"/>
                  <a:pt x="1857128" y="3043939"/>
                  <a:pt x="1810870" y="3182708"/>
                </a:cubicBezTo>
                <a:cubicBezTo>
                  <a:pt x="1807882" y="3203626"/>
                  <a:pt x="1806050" y="3224741"/>
                  <a:pt x="1801906" y="3245461"/>
                </a:cubicBezTo>
                <a:cubicBezTo>
                  <a:pt x="1780595" y="3352015"/>
                  <a:pt x="1792186" y="3283958"/>
                  <a:pt x="1775011" y="3344073"/>
                </a:cubicBezTo>
                <a:cubicBezTo>
                  <a:pt x="1772878" y="3351538"/>
                  <a:pt x="1762946" y="3397052"/>
                  <a:pt x="1757082" y="3406826"/>
                </a:cubicBezTo>
                <a:cubicBezTo>
                  <a:pt x="1752734" y="3414074"/>
                  <a:pt x="1745129" y="3418779"/>
                  <a:pt x="1739153" y="3424756"/>
                </a:cubicBezTo>
                <a:cubicBezTo>
                  <a:pt x="1731142" y="3576959"/>
                  <a:pt x="1763844" y="3558286"/>
                  <a:pt x="1703294" y="3630944"/>
                </a:cubicBezTo>
                <a:cubicBezTo>
                  <a:pt x="1697883" y="3637437"/>
                  <a:pt x="1691341" y="3642897"/>
                  <a:pt x="1685364" y="3648873"/>
                </a:cubicBezTo>
                <a:cubicBezTo>
                  <a:pt x="1682376" y="3660826"/>
                  <a:pt x="1681910" y="3673712"/>
                  <a:pt x="1676400" y="3684732"/>
                </a:cubicBezTo>
                <a:cubicBezTo>
                  <a:pt x="1669718" y="3698096"/>
                  <a:pt x="1658190" y="3708433"/>
                  <a:pt x="1649506" y="3720591"/>
                </a:cubicBezTo>
                <a:cubicBezTo>
                  <a:pt x="1643244" y="3729358"/>
                  <a:pt x="1639756" y="3740473"/>
                  <a:pt x="1631576" y="3747485"/>
                </a:cubicBezTo>
                <a:cubicBezTo>
                  <a:pt x="1618347" y="3758824"/>
                  <a:pt x="1601529" y="3765144"/>
                  <a:pt x="1586753" y="3774379"/>
                </a:cubicBezTo>
                <a:cubicBezTo>
                  <a:pt x="1577617" y="3780089"/>
                  <a:pt x="1570133" y="3789064"/>
                  <a:pt x="1559859" y="3792308"/>
                </a:cubicBezTo>
                <a:cubicBezTo>
                  <a:pt x="1401152" y="3842426"/>
                  <a:pt x="1370178" y="3831724"/>
                  <a:pt x="1183341" y="3846097"/>
                </a:cubicBezTo>
                <a:cubicBezTo>
                  <a:pt x="1078753" y="3834144"/>
                  <a:pt x="972967" y="3830036"/>
                  <a:pt x="869576" y="3810238"/>
                </a:cubicBezTo>
                <a:cubicBezTo>
                  <a:pt x="808477" y="3798538"/>
                  <a:pt x="710587" y="3732688"/>
                  <a:pt x="654423" y="3711626"/>
                </a:cubicBezTo>
                <a:cubicBezTo>
                  <a:pt x="606611" y="3693697"/>
                  <a:pt x="558123" y="3677478"/>
                  <a:pt x="510988" y="3657838"/>
                </a:cubicBezTo>
                <a:cubicBezTo>
                  <a:pt x="486316" y="3647558"/>
                  <a:pt x="464626" y="3630431"/>
                  <a:pt x="439270" y="3621979"/>
                </a:cubicBezTo>
                <a:cubicBezTo>
                  <a:pt x="330486" y="3585718"/>
                  <a:pt x="302354" y="3582725"/>
                  <a:pt x="215153" y="3568191"/>
                </a:cubicBezTo>
                <a:cubicBezTo>
                  <a:pt x="172941" y="3547084"/>
                  <a:pt x="126042" y="3524780"/>
                  <a:pt x="89647" y="3496473"/>
                </a:cubicBezTo>
                <a:cubicBezTo>
                  <a:pt x="62961" y="3475717"/>
                  <a:pt x="17929" y="3424756"/>
                  <a:pt x="17929" y="3424756"/>
                </a:cubicBezTo>
                <a:cubicBezTo>
                  <a:pt x="11953" y="3412803"/>
                  <a:pt x="0" y="3402261"/>
                  <a:pt x="0" y="3388897"/>
                </a:cubicBezTo>
                <a:cubicBezTo>
                  <a:pt x="0" y="3355487"/>
                  <a:pt x="6892" y="3321819"/>
                  <a:pt x="17929" y="3290285"/>
                </a:cubicBezTo>
                <a:cubicBezTo>
                  <a:pt x="35754" y="3239356"/>
                  <a:pt x="72137" y="3195190"/>
                  <a:pt x="107576" y="3155814"/>
                </a:cubicBezTo>
                <a:cubicBezTo>
                  <a:pt x="118884" y="3143249"/>
                  <a:pt x="130714" y="3131087"/>
                  <a:pt x="143435" y="3119956"/>
                </a:cubicBezTo>
                <a:cubicBezTo>
                  <a:pt x="154680" y="3110117"/>
                  <a:pt x="167341" y="3102026"/>
                  <a:pt x="179294" y="3093061"/>
                </a:cubicBezTo>
                <a:cubicBezTo>
                  <a:pt x="196382" y="3058886"/>
                  <a:pt x="201605" y="3046148"/>
                  <a:pt x="224117" y="3012379"/>
                </a:cubicBezTo>
                <a:cubicBezTo>
                  <a:pt x="247173" y="2977795"/>
                  <a:pt x="254934" y="2979181"/>
                  <a:pt x="268941" y="2940661"/>
                </a:cubicBezTo>
                <a:cubicBezTo>
                  <a:pt x="276376" y="2920216"/>
                  <a:pt x="279553" y="2898395"/>
                  <a:pt x="286870" y="2877908"/>
                </a:cubicBezTo>
                <a:cubicBezTo>
                  <a:pt x="291057" y="2866183"/>
                  <a:pt x="365504" y="2661591"/>
                  <a:pt x="394447" y="2608967"/>
                </a:cubicBezTo>
                <a:cubicBezTo>
                  <a:pt x="460502" y="2488867"/>
                  <a:pt x="446389" y="2534766"/>
                  <a:pt x="519953" y="2429673"/>
                </a:cubicBezTo>
                <a:cubicBezTo>
                  <a:pt x="697826" y="2175568"/>
                  <a:pt x="498876" y="2433271"/>
                  <a:pt x="627529" y="2286238"/>
                </a:cubicBezTo>
                <a:cubicBezTo>
                  <a:pt x="655496" y="2254275"/>
                  <a:pt x="676468" y="2215842"/>
                  <a:pt x="708211" y="2187626"/>
                </a:cubicBezTo>
                <a:cubicBezTo>
                  <a:pt x="804371" y="2102150"/>
                  <a:pt x="868941" y="2039047"/>
                  <a:pt x="995082" y="1972473"/>
                </a:cubicBezTo>
                <a:cubicBezTo>
                  <a:pt x="1102658" y="1915697"/>
                  <a:pt x="1219720" y="1874077"/>
                  <a:pt x="1317811" y="1802144"/>
                </a:cubicBezTo>
                <a:cubicBezTo>
                  <a:pt x="1638208" y="1567187"/>
                  <a:pt x="1299940" y="1822135"/>
                  <a:pt x="1541929" y="1622850"/>
                </a:cubicBezTo>
                <a:cubicBezTo>
                  <a:pt x="1561772" y="1606509"/>
                  <a:pt x="1585661" y="1595318"/>
                  <a:pt x="1604682" y="1578026"/>
                </a:cubicBezTo>
                <a:cubicBezTo>
                  <a:pt x="1618840" y="1565155"/>
                  <a:pt x="1626630" y="1546341"/>
                  <a:pt x="1640541" y="1533203"/>
                </a:cubicBezTo>
                <a:cubicBezTo>
                  <a:pt x="1680600" y="1495370"/>
                  <a:pt x="1725559" y="1463000"/>
                  <a:pt x="1766047" y="1425626"/>
                </a:cubicBezTo>
                <a:cubicBezTo>
                  <a:pt x="2104118" y="1113560"/>
                  <a:pt x="1705148" y="1465465"/>
                  <a:pt x="1945341" y="1255297"/>
                </a:cubicBezTo>
                <a:cubicBezTo>
                  <a:pt x="2000197" y="1145583"/>
                  <a:pt x="1947713" y="1263735"/>
                  <a:pt x="1990164" y="1093932"/>
                </a:cubicBezTo>
                <a:cubicBezTo>
                  <a:pt x="2005297" y="1033399"/>
                  <a:pt x="2028820" y="975171"/>
                  <a:pt x="2043953" y="914638"/>
                </a:cubicBezTo>
                <a:cubicBezTo>
                  <a:pt x="2064707" y="831623"/>
                  <a:pt x="2080960" y="747534"/>
                  <a:pt x="2097741" y="663626"/>
                </a:cubicBezTo>
                <a:cubicBezTo>
                  <a:pt x="2103717" y="633744"/>
                  <a:pt x="2108279" y="603543"/>
                  <a:pt x="2115670" y="573979"/>
                </a:cubicBezTo>
                <a:cubicBezTo>
                  <a:pt x="2123237" y="543712"/>
                  <a:pt x="2134624" y="514503"/>
                  <a:pt x="2142564" y="484332"/>
                </a:cubicBezTo>
                <a:cubicBezTo>
                  <a:pt x="2149575" y="457689"/>
                  <a:pt x="2152720" y="430081"/>
                  <a:pt x="2160494" y="403650"/>
                </a:cubicBezTo>
                <a:cubicBezTo>
                  <a:pt x="2172589" y="362526"/>
                  <a:pt x="2205989" y="288232"/>
                  <a:pt x="2223247" y="251250"/>
                </a:cubicBezTo>
                <a:cubicBezTo>
                  <a:pt x="2231724" y="233085"/>
                  <a:pt x="2239827" y="214650"/>
                  <a:pt x="2250141" y="197461"/>
                </a:cubicBezTo>
                <a:cubicBezTo>
                  <a:pt x="2257828" y="184649"/>
                  <a:pt x="2268747" y="174035"/>
                  <a:pt x="2277035" y="161603"/>
                </a:cubicBezTo>
                <a:cubicBezTo>
                  <a:pt x="2286700" y="147105"/>
                  <a:pt x="2294964" y="131720"/>
                  <a:pt x="2303929" y="116779"/>
                </a:cubicBezTo>
                <a:cubicBezTo>
                  <a:pt x="2306917" y="104826"/>
                  <a:pt x="2308568" y="92456"/>
                  <a:pt x="2312894" y="80920"/>
                </a:cubicBezTo>
                <a:cubicBezTo>
                  <a:pt x="2317586" y="68407"/>
                  <a:pt x="2320365" y="28626"/>
                  <a:pt x="2321859" y="18167"/>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Google Shape;459;p44">
            <a:extLst>
              <a:ext uri="{FF2B5EF4-FFF2-40B4-BE49-F238E27FC236}">
                <a16:creationId xmlns:a16="http://schemas.microsoft.com/office/drawing/2014/main" id="{1A6D9BD7-26F0-C110-2A60-E5CF75965832}"/>
              </a:ext>
            </a:extLst>
          </p:cNvPr>
          <p:cNvSpPr txBox="1">
            <a:spLocks/>
          </p:cNvSpPr>
          <p:nvPr/>
        </p:nvSpPr>
        <p:spPr>
          <a:xfrm>
            <a:off x="531574" y="1097851"/>
            <a:ext cx="6882238" cy="1200329"/>
          </a:xfrm>
          <a:prstGeom prst="rect">
            <a:avLst/>
          </a:prstGeom>
          <a:noFill/>
          <a:ln w="9525">
            <a:noFill/>
            <a:miter lim="800000"/>
            <a:headEnd/>
            <a:tailEnd/>
          </a:ln>
        </p:spPr>
        <p:txBody>
          <a:bodyPr wrap="square">
            <a:spAutoFit/>
          </a:bodyPr>
          <a:lstStyle>
            <a:defPPr>
              <a:defRPr lang="en-US"/>
            </a:defPPr>
            <a:lvl1pPr>
              <a:defRPr sz="2400"/>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Master lists are pivotal to the framework and the operationalization of strong use cases supporting planning and decision making </a:t>
            </a:r>
          </a:p>
        </p:txBody>
      </p:sp>
      <p:sp>
        <p:nvSpPr>
          <p:cNvPr id="11" name="TextBox 10">
            <a:extLst>
              <a:ext uri="{FF2B5EF4-FFF2-40B4-BE49-F238E27FC236}">
                <a16:creationId xmlns:a16="http://schemas.microsoft.com/office/drawing/2014/main" id="{512927E9-6CB0-55C5-A57E-2989AA4C0971}"/>
              </a:ext>
            </a:extLst>
          </p:cNvPr>
          <p:cNvSpPr txBox="1"/>
          <p:nvPr/>
        </p:nvSpPr>
        <p:spPr>
          <a:xfrm>
            <a:off x="531573" y="2391816"/>
            <a:ext cx="6100482" cy="1938992"/>
          </a:xfrm>
          <a:prstGeom prst="rect">
            <a:avLst/>
          </a:prstGeom>
          <a:noFill/>
        </p:spPr>
        <p:txBody>
          <a:bodyPr wrap="square">
            <a:spAutoFit/>
          </a:bodyPr>
          <a:lstStyle/>
          <a:p>
            <a:pPr marL="0" indent="0">
              <a:buNone/>
            </a:pPr>
            <a:r>
              <a:rPr lang="en-US" sz="2400" dirty="0"/>
              <a:t>As the information contained in these master lists, as well as the associated geospatial data, evolves through time, there is a need for an IT solution that would store, manage, regularly update, and share them</a:t>
            </a:r>
            <a:endParaRPr lang="fr-CH" sz="2400" dirty="0"/>
          </a:p>
        </p:txBody>
      </p:sp>
      <p:sp>
        <p:nvSpPr>
          <p:cNvPr id="12" name="TextBox 11">
            <a:extLst>
              <a:ext uri="{FF2B5EF4-FFF2-40B4-BE49-F238E27FC236}">
                <a16:creationId xmlns:a16="http://schemas.microsoft.com/office/drawing/2014/main" id="{6DFD542B-A892-360F-AF9A-1697562499C6}"/>
              </a:ext>
            </a:extLst>
          </p:cNvPr>
          <p:cNvSpPr txBox="1"/>
          <p:nvPr/>
        </p:nvSpPr>
        <p:spPr>
          <a:xfrm>
            <a:off x="1653792" y="4436801"/>
            <a:ext cx="4487032" cy="461665"/>
          </a:xfrm>
          <a:prstGeom prst="rect">
            <a:avLst/>
          </a:prstGeom>
          <a:noFill/>
        </p:spPr>
        <p:txBody>
          <a:bodyPr wrap="square">
            <a:spAutoFit/>
          </a:bodyPr>
          <a:lstStyle/>
          <a:p>
            <a:pPr marL="0" indent="0">
              <a:buNone/>
            </a:pPr>
            <a:r>
              <a:rPr lang="en-US" sz="2400" dirty="0"/>
              <a:t> Registry or common geo-registry</a:t>
            </a:r>
            <a:endParaRPr lang="fr-CH" sz="2400" dirty="0"/>
          </a:p>
        </p:txBody>
      </p:sp>
      <p:sp>
        <p:nvSpPr>
          <p:cNvPr id="13" name="Right Arrow 43">
            <a:extLst>
              <a:ext uri="{FF2B5EF4-FFF2-40B4-BE49-F238E27FC236}">
                <a16:creationId xmlns:a16="http://schemas.microsoft.com/office/drawing/2014/main" id="{2E5B9263-A072-3306-FB03-378780697B0B}"/>
              </a:ext>
            </a:extLst>
          </p:cNvPr>
          <p:cNvSpPr/>
          <p:nvPr/>
        </p:nvSpPr>
        <p:spPr>
          <a:xfrm>
            <a:off x="1184970" y="4487613"/>
            <a:ext cx="522856" cy="360040"/>
          </a:xfrm>
          <a:prstGeom prst="rightArrow">
            <a:avLst/>
          </a:prstGeom>
          <a:solidFill>
            <a:srgbClr val="253C88"/>
          </a:solidFill>
          <a:ln w="3175" algn="ctr">
            <a:solidFill>
              <a:srgbClr val="4D4D4D"/>
            </a:solidFill>
            <a:round/>
            <a:headEnd/>
            <a:tailEnd/>
          </a:ln>
        </p:spPr>
        <p:txBody>
          <a:bodyPr wrap="none" anchor="ctr"/>
          <a:lstStyle/>
          <a:p>
            <a:endParaRPr lang="en-US">
              <a:solidFill>
                <a:srgbClr val="346667"/>
              </a:solidFill>
            </a:endParaRPr>
          </a:p>
        </p:txBody>
      </p:sp>
      <p:pic>
        <p:nvPicPr>
          <p:cNvPr id="14" name="Picture 13">
            <a:extLst>
              <a:ext uri="{FF2B5EF4-FFF2-40B4-BE49-F238E27FC236}">
                <a16:creationId xmlns:a16="http://schemas.microsoft.com/office/drawing/2014/main" id="{E9B4C06F-4A9C-4C66-114C-9926DC06C621}"/>
              </a:ext>
            </a:extLst>
          </p:cNvPr>
          <p:cNvPicPr>
            <a:picLocks noChangeAspect="1"/>
          </p:cNvPicPr>
          <p:nvPr/>
        </p:nvPicPr>
        <p:blipFill>
          <a:blip r:embed="rId4"/>
          <a:stretch>
            <a:fillRect/>
          </a:stretch>
        </p:blipFill>
        <p:spPr>
          <a:xfrm>
            <a:off x="10543391" y="520484"/>
            <a:ext cx="763943" cy="1080000"/>
          </a:xfrm>
          <a:prstGeom prst="rect">
            <a:avLst/>
          </a:prstGeom>
          <a:ln>
            <a:solidFill>
              <a:schemeClr val="tx1"/>
            </a:solidFill>
          </a:ln>
        </p:spPr>
      </p:pic>
      <p:pic>
        <p:nvPicPr>
          <p:cNvPr id="16" name="Picture 15">
            <a:extLst>
              <a:ext uri="{FF2B5EF4-FFF2-40B4-BE49-F238E27FC236}">
                <a16:creationId xmlns:a16="http://schemas.microsoft.com/office/drawing/2014/main" id="{74E84A82-8ADD-71F7-1E7E-DF27B0F564CD}"/>
              </a:ext>
            </a:extLst>
          </p:cNvPr>
          <p:cNvPicPr>
            <a:picLocks noChangeAspect="1"/>
          </p:cNvPicPr>
          <p:nvPr/>
        </p:nvPicPr>
        <p:blipFill>
          <a:blip r:embed="rId5"/>
          <a:stretch>
            <a:fillRect/>
          </a:stretch>
        </p:blipFill>
        <p:spPr>
          <a:xfrm>
            <a:off x="11092467" y="1070864"/>
            <a:ext cx="754866" cy="1080000"/>
          </a:xfrm>
          <a:prstGeom prst="rect">
            <a:avLst/>
          </a:prstGeom>
          <a:ln>
            <a:solidFill>
              <a:schemeClr val="tx1"/>
            </a:solidFill>
          </a:ln>
        </p:spPr>
      </p:pic>
      <p:pic>
        <p:nvPicPr>
          <p:cNvPr id="17" name="Picture 16">
            <a:extLst>
              <a:ext uri="{FF2B5EF4-FFF2-40B4-BE49-F238E27FC236}">
                <a16:creationId xmlns:a16="http://schemas.microsoft.com/office/drawing/2014/main" id="{C47E2809-0FB7-1AC7-EF11-BA348EFB5F4F}"/>
              </a:ext>
            </a:extLst>
          </p:cNvPr>
          <p:cNvPicPr>
            <a:picLocks noChangeAspect="1"/>
          </p:cNvPicPr>
          <p:nvPr/>
        </p:nvPicPr>
        <p:blipFill>
          <a:blip r:embed="rId6"/>
          <a:stretch>
            <a:fillRect/>
          </a:stretch>
        </p:blipFill>
        <p:spPr>
          <a:xfrm>
            <a:off x="10522735" y="1757298"/>
            <a:ext cx="764571" cy="1080000"/>
          </a:xfrm>
          <a:prstGeom prst="rect">
            <a:avLst/>
          </a:prstGeom>
          <a:ln>
            <a:solidFill>
              <a:schemeClr val="tx1"/>
            </a:solidFill>
          </a:ln>
        </p:spPr>
      </p:pic>
      <p:pic>
        <p:nvPicPr>
          <p:cNvPr id="18" name="Picture 17">
            <a:extLst>
              <a:ext uri="{FF2B5EF4-FFF2-40B4-BE49-F238E27FC236}">
                <a16:creationId xmlns:a16="http://schemas.microsoft.com/office/drawing/2014/main" id="{A5A0642C-CB03-A5FE-C924-E20A7B24ACD1}"/>
              </a:ext>
            </a:extLst>
          </p:cNvPr>
          <p:cNvPicPr>
            <a:picLocks noChangeAspect="1"/>
          </p:cNvPicPr>
          <p:nvPr/>
        </p:nvPicPr>
        <p:blipFill>
          <a:blip r:embed="rId7"/>
          <a:stretch>
            <a:fillRect/>
          </a:stretch>
        </p:blipFill>
        <p:spPr>
          <a:xfrm>
            <a:off x="11041673" y="2406738"/>
            <a:ext cx="835522" cy="1080000"/>
          </a:xfrm>
          <a:prstGeom prst="rect">
            <a:avLst/>
          </a:prstGeom>
          <a:ln>
            <a:solidFill>
              <a:schemeClr val="tx1"/>
            </a:solidFill>
          </a:ln>
        </p:spPr>
      </p:pic>
      <p:pic>
        <p:nvPicPr>
          <p:cNvPr id="20" name="Picture 19">
            <a:extLst>
              <a:ext uri="{FF2B5EF4-FFF2-40B4-BE49-F238E27FC236}">
                <a16:creationId xmlns:a16="http://schemas.microsoft.com/office/drawing/2014/main" id="{5D7E17AE-565F-8C5C-DDBD-4F4A707DD1B4}"/>
              </a:ext>
            </a:extLst>
          </p:cNvPr>
          <p:cNvPicPr>
            <a:picLocks noChangeAspect="1"/>
          </p:cNvPicPr>
          <p:nvPr/>
        </p:nvPicPr>
        <p:blipFill>
          <a:blip r:embed="rId8"/>
          <a:stretch>
            <a:fillRect/>
          </a:stretch>
        </p:blipFill>
        <p:spPr>
          <a:xfrm>
            <a:off x="10685777" y="3178565"/>
            <a:ext cx="762056" cy="1080000"/>
          </a:xfrm>
          <a:prstGeom prst="rect">
            <a:avLst/>
          </a:prstGeom>
          <a:ln>
            <a:solidFill>
              <a:schemeClr val="tx1"/>
            </a:solidFill>
          </a:ln>
        </p:spPr>
      </p:pic>
      <p:sp>
        <p:nvSpPr>
          <p:cNvPr id="4" name="TextBox 3">
            <a:extLst>
              <a:ext uri="{FF2B5EF4-FFF2-40B4-BE49-F238E27FC236}">
                <a16:creationId xmlns:a16="http://schemas.microsoft.com/office/drawing/2014/main" id="{ED0A7B84-C63F-B181-D31A-9A9290725471}"/>
              </a:ext>
            </a:extLst>
          </p:cNvPr>
          <p:cNvSpPr txBox="1"/>
          <p:nvPr/>
        </p:nvSpPr>
        <p:spPr>
          <a:xfrm>
            <a:off x="1247477" y="5087826"/>
            <a:ext cx="4571322" cy="1200329"/>
          </a:xfrm>
          <a:prstGeom prst="rect">
            <a:avLst/>
          </a:prstGeom>
          <a:noFill/>
        </p:spPr>
        <p:txBody>
          <a:bodyPr wrap="square">
            <a:spAutoFit/>
          </a:bodyPr>
          <a:lstStyle/>
          <a:p>
            <a:r>
              <a:rPr lang="en-US" sz="2400" dirty="0"/>
              <a:t>Ideally deployed/developed and maintained as part of the geo-enablement of the HIS</a:t>
            </a:r>
            <a:endParaRPr lang="en-GB" sz="2400" dirty="0"/>
          </a:p>
        </p:txBody>
      </p:sp>
      <p:sp>
        <p:nvSpPr>
          <p:cNvPr id="10" name="Right Arrow 43">
            <a:extLst>
              <a:ext uri="{FF2B5EF4-FFF2-40B4-BE49-F238E27FC236}">
                <a16:creationId xmlns:a16="http://schemas.microsoft.com/office/drawing/2014/main" id="{E8165DD8-B91D-31A2-D03C-21A48A428EB8}"/>
              </a:ext>
            </a:extLst>
          </p:cNvPr>
          <p:cNvSpPr/>
          <p:nvPr/>
        </p:nvSpPr>
        <p:spPr>
          <a:xfrm>
            <a:off x="731838" y="5143284"/>
            <a:ext cx="522856" cy="360040"/>
          </a:xfrm>
          <a:prstGeom prst="rightArrow">
            <a:avLst/>
          </a:prstGeom>
          <a:solidFill>
            <a:srgbClr val="253C88"/>
          </a:solidFill>
          <a:ln w="3175" algn="ctr">
            <a:solidFill>
              <a:srgbClr val="4D4D4D"/>
            </a:solidFill>
            <a:round/>
            <a:headEnd/>
            <a:tailEnd/>
          </a:ln>
        </p:spPr>
        <p:txBody>
          <a:bodyPr wrap="none" anchor="ctr"/>
          <a:lstStyle/>
          <a:p>
            <a:endParaRPr lang="en-US">
              <a:solidFill>
                <a:srgbClr val="346667"/>
              </a:solidFill>
            </a:endParaRPr>
          </a:p>
        </p:txBody>
      </p:sp>
      <p:pic>
        <p:nvPicPr>
          <p:cNvPr id="2" name="Picture 1">
            <a:extLst>
              <a:ext uri="{FF2B5EF4-FFF2-40B4-BE49-F238E27FC236}">
                <a16:creationId xmlns:a16="http://schemas.microsoft.com/office/drawing/2014/main" id="{30DC0DB9-89EE-BA27-6CF6-B6E54B70179F}"/>
              </a:ext>
            </a:extLst>
          </p:cNvPr>
          <p:cNvPicPr>
            <a:picLocks noChangeAspect="1"/>
          </p:cNvPicPr>
          <p:nvPr/>
        </p:nvPicPr>
        <p:blipFill>
          <a:blip r:embed="rId9"/>
          <a:stretch>
            <a:fillRect/>
          </a:stretch>
        </p:blipFill>
        <p:spPr>
          <a:xfrm>
            <a:off x="11147786" y="3958466"/>
            <a:ext cx="792163" cy="1134900"/>
          </a:xfrm>
          <a:prstGeom prst="rect">
            <a:avLst/>
          </a:prstGeom>
          <a:ln>
            <a:solidFill>
              <a:schemeClr val="tx1"/>
            </a:solidFill>
          </a:ln>
        </p:spPr>
      </p:pic>
    </p:spTree>
    <p:extLst>
      <p:ext uri="{BB962C8B-B14F-4D97-AF65-F5344CB8AC3E}">
        <p14:creationId xmlns:p14="http://schemas.microsoft.com/office/powerpoint/2010/main" val="3193148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459;p44">
            <a:extLst>
              <a:ext uri="{FF2B5EF4-FFF2-40B4-BE49-F238E27FC236}">
                <a16:creationId xmlns:a16="http://schemas.microsoft.com/office/drawing/2014/main" id="{2AF19705-0B83-723F-0ADD-0671BCC03EC3}"/>
              </a:ext>
            </a:extLst>
          </p:cNvPr>
          <p:cNvSpPr txBox="1">
            <a:spLocks/>
          </p:cNvSpPr>
          <p:nvPr/>
        </p:nvSpPr>
        <p:spPr>
          <a:xfrm>
            <a:off x="525813" y="915032"/>
            <a:ext cx="10140766" cy="1200329"/>
          </a:xfrm>
          <a:prstGeom prst="rect">
            <a:avLst/>
          </a:prstGeom>
          <a:noFill/>
          <a:ln w="9525">
            <a:noFill/>
            <a:miter lim="800000"/>
            <a:headEnd/>
            <a:tailEnd/>
          </a:ln>
        </p:spPr>
        <p:txBody>
          <a:bodyPr wrap="square">
            <a:spAutoFit/>
          </a:bodyPr>
          <a:lstStyle>
            <a:defPPr>
              <a:defRPr lang="en-US"/>
            </a:defPPr>
            <a:lvl1pPr>
              <a:defRPr sz="2400"/>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An IT solution that allows storing, managing, validating, updating and sharing of the master list for a specific geographic object. It is the “container” for the master list.</a:t>
            </a:r>
          </a:p>
        </p:txBody>
      </p:sp>
      <p:sp>
        <p:nvSpPr>
          <p:cNvPr id="12" name="Google Shape;461;p44">
            <a:extLst>
              <a:ext uri="{FF2B5EF4-FFF2-40B4-BE49-F238E27FC236}">
                <a16:creationId xmlns:a16="http://schemas.microsoft.com/office/drawing/2014/main" id="{729905A0-4A21-4BA6-0282-C921765B1807}"/>
              </a:ext>
            </a:extLst>
          </p:cNvPr>
          <p:cNvSpPr/>
          <p:nvPr/>
        </p:nvSpPr>
        <p:spPr>
          <a:xfrm>
            <a:off x="692807" y="2468557"/>
            <a:ext cx="478200" cy="404700"/>
          </a:xfrm>
          <a:prstGeom prst="rightArrow">
            <a:avLst>
              <a:gd name="adj1" fmla="val 50000"/>
              <a:gd name="adj2" fmla="val 50000"/>
            </a:avLst>
          </a:prstGeom>
          <a:solidFill>
            <a:srgbClr val="253C88"/>
          </a:solidFill>
          <a:ln w="3175" algn="ctr">
            <a:solidFill>
              <a:srgbClr val="4D4D4D"/>
            </a:solidFill>
            <a:round/>
            <a:headEnd/>
            <a:tailEnd/>
          </a:ln>
        </p:spPr>
        <p:txBody>
          <a:bodyPr wrap="none" anchor="ctr"/>
          <a:lstStyle/>
          <a:p>
            <a:endParaRPr lang="fr-CH" dirty="0">
              <a:solidFill>
                <a:srgbClr val="346667"/>
              </a:solidFill>
            </a:endParaRPr>
          </a:p>
        </p:txBody>
      </p:sp>
      <p:sp>
        <p:nvSpPr>
          <p:cNvPr id="13" name="Google Shape;462;p44">
            <a:extLst>
              <a:ext uri="{FF2B5EF4-FFF2-40B4-BE49-F238E27FC236}">
                <a16:creationId xmlns:a16="http://schemas.microsoft.com/office/drawing/2014/main" id="{55782C79-59CB-0000-4423-1BEE0E34E007}"/>
              </a:ext>
            </a:extLst>
          </p:cNvPr>
          <p:cNvSpPr/>
          <p:nvPr/>
        </p:nvSpPr>
        <p:spPr>
          <a:xfrm>
            <a:off x="1652271" y="3938942"/>
            <a:ext cx="7549990" cy="316500"/>
          </a:xfrm>
          <a:prstGeom prst="rect">
            <a:avLst/>
          </a:prstGeom>
          <a:noFill/>
          <a:ln>
            <a:noFill/>
          </a:ln>
        </p:spPr>
        <p:txBody>
          <a:bodyPr spcFirstLastPara="1" wrap="square" lIns="67850" tIns="33325" rIns="67850" bIns="33325" anchor="t" anchorCtr="0">
            <a:noAutofit/>
          </a:bodyPr>
          <a:lstStyle/>
          <a:p>
            <a:pPr>
              <a:lnSpc>
                <a:spcPct val="90000"/>
              </a:lnSpc>
              <a:buSzPts val="1800"/>
            </a:pPr>
            <a:r>
              <a:rPr lang="en-US" sz="2400" dirty="0">
                <a:ea typeface="Open Sans"/>
                <a:cs typeface="Open Sans"/>
                <a:sym typeface="Open Sans"/>
              </a:rPr>
              <a:t>Container that manages a single master list</a:t>
            </a:r>
            <a:r>
              <a:rPr lang="fr-FR" sz="2400" dirty="0">
                <a:ea typeface="Open Sans"/>
                <a:cs typeface="Open Sans"/>
                <a:sym typeface="Open Sans"/>
              </a:rPr>
              <a:t>…</a:t>
            </a:r>
            <a:endParaRPr lang="fr-CH" sz="2400" dirty="0"/>
          </a:p>
        </p:txBody>
      </p:sp>
      <p:sp>
        <p:nvSpPr>
          <p:cNvPr id="14" name="Google Shape;463;p44">
            <a:extLst>
              <a:ext uri="{FF2B5EF4-FFF2-40B4-BE49-F238E27FC236}">
                <a16:creationId xmlns:a16="http://schemas.microsoft.com/office/drawing/2014/main" id="{7EE05AB5-E64D-B7D8-A7B8-E719F5DB796A}"/>
              </a:ext>
            </a:extLst>
          </p:cNvPr>
          <p:cNvSpPr/>
          <p:nvPr/>
        </p:nvSpPr>
        <p:spPr>
          <a:xfrm>
            <a:off x="1131449" y="3910306"/>
            <a:ext cx="478200" cy="404700"/>
          </a:xfrm>
          <a:prstGeom prst="rightArrow">
            <a:avLst>
              <a:gd name="adj1" fmla="val 50000"/>
              <a:gd name="adj2" fmla="val 50000"/>
            </a:avLst>
          </a:prstGeom>
          <a:solidFill>
            <a:srgbClr val="253C88"/>
          </a:solidFill>
          <a:ln w="3175" algn="ctr">
            <a:solidFill>
              <a:srgbClr val="4D4D4D"/>
            </a:solidFill>
            <a:round/>
            <a:headEnd/>
            <a:tailEnd/>
          </a:ln>
        </p:spPr>
        <p:txBody>
          <a:bodyPr wrap="none" anchor="ctr"/>
          <a:lstStyle/>
          <a:p>
            <a:endParaRPr lang="fr-CH" dirty="0">
              <a:solidFill>
                <a:srgbClr val="346667"/>
              </a:solidFill>
            </a:endParaRPr>
          </a:p>
        </p:txBody>
      </p:sp>
      <p:sp>
        <p:nvSpPr>
          <p:cNvPr id="16" name="Google Shape;460;p44">
            <a:extLst>
              <a:ext uri="{FF2B5EF4-FFF2-40B4-BE49-F238E27FC236}">
                <a16:creationId xmlns:a16="http://schemas.microsoft.com/office/drawing/2014/main" id="{C3F05079-BC57-ACE6-9A5D-7A77759A2E4E}"/>
              </a:ext>
            </a:extLst>
          </p:cNvPr>
          <p:cNvSpPr txBox="1"/>
          <p:nvPr/>
        </p:nvSpPr>
        <p:spPr>
          <a:xfrm>
            <a:off x="1298357" y="2353436"/>
            <a:ext cx="6662658" cy="1200329"/>
          </a:xfrm>
          <a:prstGeom prst="rect">
            <a:avLst/>
          </a:prstGeom>
          <a:noFill/>
          <a:ln w="9525">
            <a:noFill/>
            <a:miter lim="800000"/>
            <a:headEnd/>
            <a:tailEnd/>
          </a:ln>
        </p:spPr>
        <p:txBody>
          <a:bodyPr wrap="square">
            <a:spAutoFit/>
          </a:bodyPr>
          <a:lstStyle>
            <a:defPPr>
              <a:defRPr lang="en-US"/>
            </a:defPPr>
            <a:lvl1pPr algn="ctr">
              <a:defRPr sz="2400"/>
            </a:lvl1pPr>
            <a:lvl2pPr marL="685800" indent="-228600" eaLnBrk="0" fontAlgn="base" hangingPunct="0">
              <a:lnSpc>
                <a:spcPct val="90000"/>
              </a:lnSpc>
              <a:spcBef>
                <a:spcPts val="500"/>
              </a:spcBef>
              <a:spcAft>
                <a:spcPct val="0"/>
              </a:spcAft>
              <a:buFont typeface="Arial" charset="0"/>
              <a:buChar char="•"/>
              <a:defRPr sz="2400"/>
            </a:lvl2pPr>
            <a:lvl3pPr marL="1143000" indent="-228600" eaLnBrk="0" fontAlgn="base" hangingPunct="0">
              <a:lnSpc>
                <a:spcPct val="90000"/>
              </a:lnSpc>
              <a:spcBef>
                <a:spcPts val="500"/>
              </a:spcBef>
              <a:spcAft>
                <a:spcPct val="0"/>
              </a:spcAft>
              <a:buFont typeface="Arial" charset="0"/>
              <a:buChar char="•"/>
              <a:defRPr sz="2000"/>
            </a:lvl3pPr>
            <a:lvl4pPr marL="1600200" indent="-228600" eaLnBrk="0" fontAlgn="base" hangingPunct="0">
              <a:lnSpc>
                <a:spcPct val="90000"/>
              </a:lnSpc>
              <a:spcBef>
                <a:spcPts val="500"/>
              </a:spcBef>
              <a:spcAft>
                <a:spcPct val="0"/>
              </a:spcAft>
              <a:buFont typeface="Arial" charset="0"/>
              <a:buChar char="•"/>
            </a:lvl4pPr>
            <a:lvl5pPr marL="2057400" indent="-228600" eaLnBrk="0" fontAlgn="base" hangingPunct="0">
              <a:lnSpc>
                <a:spcPct val="90000"/>
              </a:lnSpc>
              <a:spcBef>
                <a:spcPts val="500"/>
              </a:spcBef>
              <a:spcAft>
                <a:spcPct val="0"/>
              </a:spcAft>
              <a:buFont typeface="Arial"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dirty="0">
                <a:sym typeface="Open Sans"/>
              </a:rPr>
              <a:t>Example of the National Registry of Health Facilities from the Department of Health of the Philippines</a:t>
            </a:r>
            <a:r>
              <a:rPr lang="fr-CH" dirty="0">
                <a:sym typeface="Open Sans"/>
              </a:rPr>
              <a:t>: </a:t>
            </a:r>
            <a:r>
              <a:rPr lang="fr-CH" dirty="0">
                <a:sym typeface="Open Sans"/>
                <a:hlinkClick r:id="rId3"/>
              </a:rPr>
              <a:t>https://nhfr.doh.gov.ph/Home</a:t>
            </a:r>
            <a:r>
              <a:rPr lang="fr-CH" dirty="0">
                <a:sym typeface="Open Sans"/>
              </a:rPr>
              <a:t>   </a:t>
            </a:r>
            <a:endParaRPr lang="fr-CH" dirty="0"/>
          </a:p>
        </p:txBody>
      </p:sp>
      <p:sp>
        <p:nvSpPr>
          <p:cNvPr id="17" name="Google Shape;464;p44">
            <a:extLst>
              <a:ext uri="{FF2B5EF4-FFF2-40B4-BE49-F238E27FC236}">
                <a16:creationId xmlns:a16="http://schemas.microsoft.com/office/drawing/2014/main" id="{26684F66-4B88-7903-A0E5-3D4E36C42E55}"/>
              </a:ext>
            </a:extLst>
          </p:cNvPr>
          <p:cNvSpPr/>
          <p:nvPr/>
        </p:nvSpPr>
        <p:spPr>
          <a:xfrm>
            <a:off x="528725" y="4527361"/>
            <a:ext cx="11147338" cy="1569660"/>
          </a:xfrm>
          <a:prstGeom prst="rect">
            <a:avLst/>
          </a:prstGeom>
          <a:noFill/>
          <a:ln w="9525">
            <a:noFill/>
            <a:miter lim="800000"/>
            <a:headEnd/>
            <a:tailEnd/>
          </a:ln>
        </p:spPr>
        <p:txBody>
          <a:bodyPr wrap="square">
            <a:spAutoFit/>
          </a:bodyPr>
          <a:lstStyle/>
          <a:p>
            <a:r>
              <a:rPr lang="en-US" sz="2400" dirty="0">
                <a:sym typeface="Open Sans"/>
              </a:rPr>
              <a:t>…but Public Health requires considering several types of geographic features/objects at the same time (health facilities, administrative units, villages, etc.) and these features/objects are connected to each other through different types of relationships (geographic, administrative, referral,…) and all of these changes through time….</a:t>
            </a:r>
          </a:p>
        </p:txBody>
      </p:sp>
      <p:pic>
        <p:nvPicPr>
          <p:cNvPr id="8" name="Picture 7">
            <a:extLst>
              <a:ext uri="{FF2B5EF4-FFF2-40B4-BE49-F238E27FC236}">
                <a16:creationId xmlns:a16="http://schemas.microsoft.com/office/drawing/2014/main" id="{50921E06-906E-F4CB-C608-FDD4451ED67C}"/>
              </a:ext>
            </a:extLst>
          </p:cNvPr>
          <p:cNvPicPr>
            <a:picLocks noChangeAspect="1"/>
          </p:cNvPicPr>
          <p:nvPr/>
        </p:nvPicPr>
        <p:blipFill>
          <a:blip r:embed="rId4"/>
          <a:stretch>
            <a:fillRect/>
          </a:stretch>
        </p:blipFill>
        <p:spPr>
          <a:xfrm>
            <a:off x="11047954" y="530384"/>
            <a:ext cx="790315" cy="1117282"/>
          </a:xfrm>
          <a:prstGeom prst="rect">
            <a:avLst/>
          </a:prstGeom>
          <a:ln>
            <a:solidFill>
              <a:schemeClr val="tx1"/>
            </a:solidFill>
          </a:ln>
        </p:spPr>
      </p:pic>
      <p:pic>
        <p:nvPicPr>
          <p:cNvPr id="9" name="Picture 8">
            <a:extLst>
              <a:ext uri="{FF2B5EF4-FFF2-40B4-BE49-F238E27FC236}">
                <a16:creationId xmlns:a16="http://schemas.microsoft.com/office/drawing/2014/main" id="{A0292200-E68C-4D41-A88D-CE9581AB68E2}"/>
              </a:ext>
            </a:extLst>
          </p:cNvPr>
          <p:cNvPicPr>
            <a:picLocks noChangeAspect="1"/>
          </p:cNvPicPr>
          <p:nvPr/>
        </p:nvPicPr>
        <p:blipFill>
          <a:blip r:embed="rId5"/>
          <a:stretch>
            <a:fillRect/>
          </a:stretch>
        </p:blipFill>
        <p:spPr>
          <a:xfrm>
            <a:off x="8357481" y="2573114"/>
            <a:ext cx="2703070" cy="1800195"/>
          </a:xfrm>
          <a:prstGeom prst="rect">
            <a:avLst/>
          </a:prstGeom>
          <a:ln>
            <a:solidFill>
              <a:schemeClr val="tx1"/>
            </a:solidFill>
          </a:ln>
        </p:spPr>
      </p:pic>
      <p:sp>
        <p:nvSpPr>
          <p:cNvPr id="2" name="Title 1">
            <a:extLst>
              <a:ext uri="{FF2B5EF4-FFF2-40B4-BE49-F238E27FC236}">
                <a16:creationId xmlns:a16="http://schemas.microsoft.com/office/drawing/2014/main" id="{6E92EA17-224C-1283-C49B-1073A741043D}"/>
              </a:ext>
            </a:extLst>
          </p:cNvPr>
          <p:cNvSpPr txBox="1">
            <a:spLocks/>
          </p:cNvSpPr>
          <p:nvPr/>
        </p:nvSpPr>
        <p:spPr>
          <a:xfrm>
            <a:off x="0" y="20637"/>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altLang="en-US" dirty="0"/>
              <a:t>The concept of registry</a:t>
            </a:r>
            <a:endParaRPr lang="en-PH" altLang="en-US" dirty="0"/>
          </a:p>
        </p:txBody>
      </p:sp>
      <p:sp>
        <p:nvSpPr>
          <p:cNvPr id="3" name="TextBox 2">
            <a:extLst>
              <a:ext uri="{FF2B5EF4-FFF2-40B4-BE49-F238E27FC236}">
                <a16:creationId xmlns:a16="http://schemas.microsoft.com/office/drawing/2014/main" id="{EC85C81B-E02B-7E0A-674E-4AC3944FBFF5}"/>
              </a:ext>
            </a:extLst>
          </p:cNvPr>
          <p:cNvSpPr txBox="1"/>
          <p:nvPr/>
        </p:nvSpPr>
        <p:spPr>
          <a:xfrm>
            <a:off x="-1182" y="6113150"/>
            <a:ext cx="4885765" cy="246221"/>
          </a:xfrm>
          <a:prstGeom prst="rect">
            <a:avLst/>
          </a:prstGeom>
          <a:noFill/>
        </p:spPr>
        <p:txBody>
          <a:bodyPr wrap="square">
            <a:spAutoFit/>
          </a:bodyPr>
          <a:lstStyle/>
          <a:p>
            <a:r>
              <a:rPr lang="en-PH" sz="1000" dirty="0">
                <a:hlinkClick r:id="rId6"/>
              </a:rPr>
              <a:t>https://drive.google.com/file/d/1jj779zww4herWOESAd9mXqVE1YfQehtH/view</a:t>
            </a:r>
            <a:r>
              <a:rPr lang="en-PH" sz="1000" dirty="0"/>
              <a:t> </a:t>
            </a:r>
          </a:p>
        </p:txBody>
      </p:sp>
    </p:spTree>
    <p:extLst>
      <p:ext uri="{BB962C8B-B14F-4D97-AF65-F5344CB8AC3E}">
        <p14:creationId xmlns:p14="http://schemas.microsoft.com/office/powerpoint/2010/main" val="3466851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ED715703-0AC9-E26B-B4A3-AF63AD29E847}"/>
              </a:ext>
            </a:extLst>
          </p:cNvPr>
          <p:cNvSpPr txBox="1">
            <a:spLocks/>
          </p:cNvSpPr>
          <p:nvPr/>
        </p:nvSpPr>
        <p:spPr>
          <a:xfrm>
            <a:off x="8603877" y="5668053"/>
            <a:ext cx="2057400" cy="273844"/>
          </a:xfrm>
          <a:prstGeom prst="rect">
            <a:avLst/>
          </a:prstGeom>
        </p:spPr>
        <p:txBody>
          <a:bodyPr/>
          <a:lstStyle>
            <a:defPPr>
              <a:defRPr lang="en-US"/>
            </a:defPPr>
            <a:lvl1pPr marL="0" algn="r" defTabSz="914400" rtl="0" eaLnBrk="1" latinLnBrk="0" hangingPunct="1">
              <a:defRPr sz="16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309488-8EB1-4662-952E-D6A73107E6C0}" type="slidenum">
              <a:rPr lang="fr-CH" sz="1200"/>
              <a:pPr/>
              <a:t>4</a:t>
            </a:fld>
            <a:endParaRPr lang="fr-CH" sz="1200" dirty="0"/>
          </a:p>
        </p:txBody>
      </p:sp>
      <p:sp>
        <p:nvSpPr>
          <p:cNvPr id="10" name="Google Shape;471;p45">
            <a:extLst>
              <a:ext uri="{FF2B5EF4-FFF2-40B4-BE49-F238E27FC236}">
                <a16:creationId xmlns:a16="http://schemas.microsoft.com/office/drawing/2014/main" id="{521A0670-C0FA-2E8B-8D33-1FB9D3A994BF}"/>
              </a:ext>
            </a:extLst>
          </p:cNvPr>
          <p:cNvSpPr txBox="1">
            <a:spLocks/>
          </p:cNvSpPr>
          <p:nvPr/>
        </p:nvSpPr>
        <p:spPr>
          <a:xfrm>
            <a:off x="521228" y="903305"/>
            <a:ext cx="10360132" cy="1569660"/>
          </a:xfrm>
          <a:prstGeom prst="rect">
            <a:avLst/>
          </a:prstGeom>
          <a:noFill/>
          <a:ln w="9525">
            <a:noFill/>
            <a:miter lim="800000"/>
            <a:headEnd/>
            <a:tailEnd/>
          </a:ln>
        </p:spPr>
        <p:txBody>
          <a:bodyPr wrap="square">
            <a:spAutoFit/>
          </a:bodyPr>
          <a:lstStyle>
            <a:defPPr>
              <a:defRPr lang="en-US"/>
            </a:defPPr>
            <a:lvl1pPr algn="ctr">
              <a:defRPr sz="2400"/>
            </a:lvl1pPr>
            <a:lvl2pPr marL="685800" indent="-228600" eaLnBrk="0" fontAlgn="base" hangingPunct="0">
              <a:lnSpc>
                <a:spcPct val="90000"/>
              </a:lnSpc>
              <a:spcBef>
                <a:spcPts val="500"/>
              </a:spcBef>
              <a:spcAft>
                <a:spcPct val="0"/>
              </a:spcAft>
              <a:buFont typeface="Arial" charset="0"/>
              <a:buChar char="•"/>
              <a:defRPr sz="2400"/>
            </a:lvl2pPr>
            <a:lvl3pPr marL="1143000" indent="-228600" eaLnBrk="0" fontAlgn="base" hangingPunct="0">
              <a:lnSpc>
                <a:spcPct val="90000"/>
              </a:lnSpc>
              <a:spcBef>
                <a:spcPts val="500"/>
              </a:spcBef>
              <a:spcAft>
                <a:spcPct val="0"/>
              </a:spcAft>
              <a:buFont typeface="Arial" charset="0"/>
              <a:buChar char="•"/>
              <a:defRPr sz="2000"/>
            </a:lvl3pPr>
            <a:lvl4pPr marL="1600200" indent="-228600" eaLnBrk="0" fontAlgn="base" hangingPunct="0">
              <a:lnSpc>
                <a:spcPct val="90000"/>
              </a:lnSpc>
              <a:spcBef>
                <a:spcPts val="500"/>
              </a:spcBef>
              <a:spcAft>
                <a:spcPct val="0"/>
              </a:spcAft>
              <a:buFont typeface="Arial" charset="0"/>
              <a:buChar char="•"/>
            </a:lvl4pPr>
            <a:lvl5pPr marL="2057400" indent="-228600" eaLnBrk="0" fontAlgn="base" hangingPunct="0">
              <a:lnSpc>
                <a:spcPct val="90000"/>
              </a:lnSpc>
              <a:spcBef>
                <a:spcPts val="500"/>
              </a:spcBef>
              <a:spcAft>
                <a:spcPct val="0"/>
              </a:spcAft>
              <a:buFont typeface="Arial"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sym typeface="Open Sans"/>
              </a:rPr>
              <a:t>IT solution that allows the simultaneous hosting, management, regular update, and sharing of the master lists as well as associated hierarchies and geospatial data for the geographic objects core to development in general and public health in particular. </a:t>
            </a:r>
            <a:endParaRPr lang="fr-CH" dirty="0"/>
          </a:p>
        </p:txBody>
      </p:sp>
      <p:sp>
        <p:nvSpPr>
          <p:cNvPr id="16" name="Google Shape;472;p45">
            <a:extLst>
              <a:ext uri="{FF2B5EF4-FFF2-40B4-BE49-F238E27FC236}">
                <a16:creationId xmlns:a16="http://schemas.microsoft.com/office/drawing/2014/main" id="{A06142FB-B19F-D6F8-7081-79840C98F675}"/>
              </a:ext>
            </a:extLst>
          </p:cNvPr>
          <p:cNvSpPr/>
          <p:nvPr/>
        </p:nvSpPr>
        <p:spPr>
          <a:xfrm>
            <a:off x="1073154" y="2497900"/>
            <a:ext cx="10602909" cy="830997"/>
          </a:xfrm>
          <a:prstGeom prst="rect">
            <a:avLst/>
          </a:prstGeom>
          <a:noFill/>
          <a:ln w="9525">
            <a:noFill/>
            <a:miter lim="800000"/>
            <a:headEnd/>
            <a:tailEnd/>
          </a:ln>
        </p:spPr>
        <p:txBody>
          <a:bodyPr wrap="square">
            <a:spAutoFit/>
          </a:bodyPr>
          <a:lstStyle/>
          <a:p>
            <a:r>
              <a:rPr lang="en-US" sz="2400" dirty="0">
                <a:sym typeface="Open Sans"/>
              </a:rPr>
              <a:t>Container that simultaneously manages, regularly updates, and hosts multiple master lists and their associated hierarchies and geospatial data</a:t>
            </a:r>
            <a:r>
              <a:rPr lang="fr-CH" sz="2400" dirty="0">
                <a:sym typeface="Open Sans"/>
              </a:rPr>
              <a:t>:</a:t>
            </a:r>
            <a:endParaRPr lang="fr-CH" sz="2400" dirty="0"/>
          </a:p>
        </p:txBody>
      </p:sp>
      <p:sp>
        <p:nvSpPr>
          <p:cNvPr id="17" name="Google Shape;473;p45">
            <a:extLst>
              <a:ext uri="{FF2B5EF4-FFF2-40B4-BE49-F238E27FC236}">
                <a16:creationId xmlns:a16="http://schemas.microsoft.com/office/drawing/2014/main" id="{DF38962B-7B73-706D-A1C1-3D450F77B1A2}"/>
              </a:ext>
            </a:extLst>
          </p:cNvPr>
          <p:cNvSpPr/>
          <p:nvPr/>
        </p:nvSpPr>
        <p:spPr>
          <a:xfrm>
            <a:off x="573063" y="2521964"/>
            <a:ext cx="500092" cy="404700"/>
          </a:xfrm>
          <a:prstGeom prst="rightArrow">
            <a:avLst>
              <a:gd name="adj1" fmla="val 50000"/>
              <a:gd name="adj2" fmla="val 50000"/>
            </a:avLst>
          </a:prstGeom>
          <a:solidFill>
            <a:srgbClr val="253C88"/>
          </a:solidFill>
          <a:ln w="3175" algn="ctr">
            <a:solidFill>
              <a:srgbClr val="4D4D4D"/>
            </a:solidFill>
            <a:round/>
            <a:headEnd/>
            <a:tailEnd/>
          </a:ln>
        </p:spPr>
        <p:txBody>
          <a:bodyPr wrap="none" anchor="ctr"/>
          <a:lstStyle/>
          <a:p>
            <a:endParaRPr lang="fr-CH" dirty="0">
              <a:solidFill>
                <a:srgbClr val="346667"/>
              </a:solidFill>
            </a:endParaRPr>
          </a:p>
        </p:txBody>
      </p:sp>
      <p:sp>
        <p:nvSpPr>
          <p:cNvPr id="18" name="Google Shape;474;p45">
            <a:extLst>
              <a:ext uri="{FF2B5EF4-FFF2-40B4-BE49-F238E27FC236}">
                <a16:creationId xmlns:a16="http://schemas.microsoft.com/office/drawing/2014/main" id="{E4605C07-C351-6498-1B57-9C1A64493CE1}"/>
              </a:ext>
            </a:extLst>
          </p:cNvPr>
          <p:cNvSpPr/>
          <p:nvPr/>
        </p:nvSpPr>
        <p:spPr>
          <a:xfrm>
            <a:off x="1055226" y="3347910"/>
            <a:ext cx="7548651" cy="2573051"/>
          </a:xfrm>
          <a:prstGeom prst="rect">
            <a:avLst/>
          </a:prstGeom>
          <a:noFill/>
          <a:ln>
            <a:noFill/>
          </a:ln>
        </p:spPr>
        <p:txBody>
          <a:bodyPr spcFirstLastPara="1" wrap="square" lIns="67850" tIns="33325" rIns="67850" bIns="33325" anchor="t" anchorCtr="0">
            <a:noAutofit/>
          </a:bodyPr>
          <a:lstStyle/>
          <a:p>
            <a:pPr marL="285743" indent="-285743">
              <a:lnSpc>
                <a:spcPct val="90000"/>
              </a:lnSpc>
              <a:buSzPts val="1800"/>
              <a:buFont typeface="Arial"/>
              <a:buChar char="•"/>
            </a:pPr>
            <a:r>
              <a:rPr lang="en-US" sz="2300" dirty="0">
                <a:ea typeface="Open Sans"/>
                <a:cs typeface="Open Sans"/>
                <a:sym typeface="Open Sans"/>
              </a:rPr>
              <a:t>Unlimited number of geographic objects (facilities, administrative divisions, reporting divisions, villages,…) and hierarchies</a:t>
            </a:r>
          </a:p>
          <a:p>
            <a:pPr marL="285743" indent="-285743">
              <a:lnSpc>
                <a:spcPct val="90000"/>
              </a:lnSpc>
              <a:buSzPts val="1800"/>
              <a:buFont typeface="Arial"/>
              <a:buChar char="•"/>
            </a:pPr>
            <a:r>
              <a:rPr lang="en-US" sz="2300" dirty="0">
                <a:ea typeface="Open Sans"/>
                <a:cs typeface="Open Sans"/>
                <a:sym typeface="Open Sans"/>
              </a:rPr>
              <a:t>Multiple organizations and different types of users</a:t>
            </a:r>
          </a:p>
          <a:p>
            <a:pPr marL="285743" indent="-285743">
              <a:lnSpc>
                <a:spcPct val="90000"/>
              </a:lnSpc>
              <a:buSzPts val="1800"/>
              <a:buFont typeface="Arial"/>
              <a:buChar char="•"/>
            </a:pPr>
            <a:r>
              <a:rPr lang="en-US" sz="2300" dirty="0">
                <a:ea typeface="Open Sans"/>
                <a:cs typeface="Open Sans"/>
                <a:sym typeface="Open Sans"/>
              </a:rPr>
              <a:t>Handles changes over time down to the data element level</a:t>
            </a:r>
          </a:p>
          <a:p>
            <a:pPr marL="285743" indent="-285743">
              <a:lnSpc>
                <a:spcPct val="90000"/>
              </a:lnSpc>
              <a:buSzPts val="1800"/>
              <a:buFont typeface="Arial"/>
              <a:buChar char="•"/>
            </a:pPr>
            <a:r>
              <a:rPr lang="en-US" sz="2300" dirty="0">
                <a:ea typeface="Open Sans"/>
                <a:cs typeface="Open Sans"/>
                <a:sym typeface="Open Sans"/>
              </a:rPr>
              <a:t>Accessible by any information system part of, or outside, the HIS</a:t>
            </a:r>
          </a:p>
          <a:p>
            <a:pPr marL="285743" indent="-285743">
              <a:lnSpc>
                <a:spcPct val="90000"/>
              </a:lnSpc>
              <a:buSzPts val="1800"/>
              <a:buFont typeface="Arial"/>
              <a:buChar char="•"/>
            </a:pPr>
            <a:r>
              <a:rPr lang="en-US" sz="2300" dirty="0">
                <a:ea typeface="Open Sans"/>
                <a:cs typeface="Open Sans"/>
                <a:sym typeface="Open Sans"/>
              </a:rPr>
              <a:t>Supports the National Spatial Data Infrastructure (NSDI)</a:t>
            </a:r>
            <a:endParaRPr lang="fr-CH" sz="2300" dirty="0"/>
          </a:p>
        </p:txBody>
      </p:sp>
      <p:pic>
        <p:nvPicPr>
          <p:cNvPr id="19" name="Picture 18">
            <a:extLst>
              <a:ext uri="{FF2B5EF4-FFF2-40B4-BE49-F238E27FC236}">
                <a16:creationId xmlns:a16="http://schemas.microsoft.com/office/drawing/2014/main" id="{F452933A-FCA7-D0A6-F6E1-1C9AA7BD9C26}"/>
              </a:ext>
            </a:extLst>
          </p:cNvPr>
          <p:cNvPicPr>
            <a:picLocks noChangeAspect="1"/>
          </p:cNvPicPr>
          <p:nvPr/>
        </p:nvPicPr>
        <p:blipFill>
          <a:blip r:embed="rId3"/>
          <a:stretch>
            <a:fillRect/>
          </a:stretch>
        </p:blipFill>
        <p:spPr>
          <a:xfrm>
            <a:off x="11064875" y="530977"/>
            <a:ext cx="792163" cy="1134900"/>
          </a:xfrm>
          <a:prstGeom prst="rect">
            <a:avLst/>
          </a:prstGeom>
          <a:ln>
            <a:solidFill>
              <a:schemeClr val="tx1"/>
            </a:solidFill>
          </a:ln>
        </p:spPr>
      </p:pic>
      <p:pic>
        <p:nvPicPr>
          <p:cNvPr id="20" name="Picture 19">
            <a:hlinkClick r:id="rId4"/>
            <a:extLst>
              <a:ext uri="{FF2B5EF4-FFF2-40B4-BE49-F238E27FC236}">
                <a16:creationId xmlns:a16="http://schemas.microsoft.com/office/drawing/2014/main" id="{0160B764-8728-BD89-AD3E-FB6CF31DD69F}"/>
              </a:ext>
            </a:extLst>
          </p:cNvPr>
          <p:cNvPicPr>
            <a:picLocks noChangeAspect="1"/>
          </p:cNvPicPr>
          <p:nvPr/>
        </p:nvPicPr>
        <p:blipFill rotWithShape="1">
          <a:blip r:embed="rId5"/>
          <a:srcRect t="9923"/>
          <a:stretch/>
        </p:blipFill>
        <p:spPr>
          <a:xfrm>
            <a:off x="8769870" y="3270291"/>
            <a:ext cx="2969558" cy="1706873"/>
          </a:xfrm>
          <a:prstGeom prst="rect">
            <a:avLst/>
          </a:prstGeom>
          <a:ln>
            <a:solidFill>
              <a:schemeClr val="tx1"/>
            </a:solidFill>
          </a:ln>
        </p:spPr>
      </p:pic>
      <p:sp>
        <p:nvSpPr>
          <p:cNvPr id="21" name="TextBox 20">
            <a:extLst>
              <a:ext uri="{FF2B5EF4-FFF2-40B4-BE49-F238E27FC236}">
                <a16:creationId xmlns:a16="http://schemas.microsoft.com/office/drawing/2014/main" id="{C85F77ED-0209-0B9C-313B-DDD40E74817D}"/>
              </a:ext>
            </a:extLst>
          </p:cNvPr>
          <p:cNvSpPr txBox="1"/>
          <p:nvPr/>
        </p:nvSpPr>
        <p:spPr>
          <a:xfrm>
            <a:off x="9388434" y="4977164"/>
            <a:ext cx="2051951" cy="369332"/>
          </a:xfrm>
          <a:prstGeom prst="rect">
            <a:avLst/>
          </a:prstGeom>
          <a:noFill/>
        </p:spPr>
        <p:txBody>
          <a:bodyPr wrap="square">
            <a:spAutoFit/>
          </a:bodyPr>
          <a:lstStyle/>
          <a:p>
            <a:r>
              <a:rPr lang="en-US" sz="1800" dirty="0" err="1">
                <a:ea typeface="Open Sans"/>
                <a:cs typeface="Open Sans"/>
                <a:sym typeface="Open Sans"/>
              </a:rPr>
              <a:t>GeoPrism</a:t>
            </a:r>
            <a:r>
              <a:rPr lang="en-US" sz="1800" dirty="0">
                <a:ea typeface="Open Sans"/>
                <a:cs typeface="Open Sans"/>
                <a:sym typeface="Open Sans"/>
              </a:rPr>
              <a:t> Registry</a:t>
            </a:r>
            <a:endParaRPr lang="en-GB" dirty="0"/>
          </a:p>
        </p:txBody>
      </p:sp>
      <p:sp>
        <p:nvSpPr>
          <p:cNvPr id="22" name="TextBox 21">
            <a:extLst>
              <a:ext uri="{FF2B5EF4-FFF2-40B4-BE49-F238E27FC236}">
                <a16:creationId xmlns:a16="http://schemas.microsoft.com/office/drawing/2014/main" id="{D47FFBA8-1329-AC71-CDAA-B6E93D708E22}"/>
              </a:ext>
            </a:extLst>
          </p:cNvPr>
          <p:cNvSpPr txBox="1"/>
          <p:nvPr/>
        </p:nvSpPr>
        <p:spPr>
          <a:xfrm>
            <a:off x="8782926" y="5370586"/>
            <a:ext cx="3082150" cy="369332"/>
          </a:xfrm>
          <a:prstGeom prst="rect">
            <a:avLst/>
          </a:prstGeom>
          <a:noFill/>
        </p:spPr>
        <p:txBody>
          <a:bodyPr wrap="square">
            <a:spAutoFit/>
          </a:bodyPr>
          <a:lstStyle/>
          <a:p>
            <a:r>
              <a:rPr lang="en-GB" dirty="0">
                <a:hlinkClick r:id="rId6"/>
              </a:rPr>
              <a:t>https://geoprismregistry.com/</a:t>
            </a:r>
            <a:r>
              <a:rPr lang="en-GB" dirty="0"/>
              <a:t> </a:t>
            </a:r>
          </a:p>
        </p:txBody>
      </p:sp>
      <p:sp>
        <p:nvSpPr>
          <p:cNvPr id="2" name="Title 1">
            <a:extLst>
              <a:ext uri="{FF2B5EF4-FFF2-40B4-BE49-F238E27FC236}">
                <a16:creationId xmlns:a16="http://schemas.microsoft.com/office/drawing/2014/main" id="{E84AFFB6-2AE6-4A42-6DE1-0B6400C6CEDE}"/>
              </a:ext>
            </a:extLst>
          </p:cNvPr>
          <p:cNvSpPr txBox="1">
            <a:spLocks/>
          </p:cNvSpPr>
          <p:nvPr/>
        </p:nvSpPr>
        <p:spPr>
          <a:xfrm>
            <a:off x="0" y="20637"/>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altLang="en-US" dirty="0"/>
              <a:t>The Concept of Common Geo-Registry (CGR)</a:t>
            </a:r>
            <a:endParaRPr lang="en-PH" altLang="en-US" dirty="0"/>
          </a:p>
        </p:txBody>
      </p:sp>
      <p:sp>
        <p:nvSpPr>
          <p:cNvPr id="4" name="TextBox 3">
            <a:extLst>
              <a:ext uri="{FF2B5EF4-FFF2-40B4-BE49-F238E27FC236}">
                <a16:creationId xmlns:a16="http://schemas.microsoft.com/office/drawing/2014/main" id="{4DE22F44-CF26-7907-000F-B43C71BDDE29}"/>
              </a:ext>
            </a:extLst>
          </p:cNvPr>
          <p:cNvSpPr txBox="1"/>
          <p:nvPr/>
        </p:nvSpPr>
        <p:spPr>
          <a:xfrm>
            <a:off x="-1182" y="6113150"/>
            <a:ext cx="4885765" cy="246221"/>
          </a:xfrm>
          <a:prstGeom prst="rect">
            <a:avLst/>
          </a:prstGeom>
          <a:noFill/>
        </p:spPr>
        <p:txBody>
          <a:bodyPr wrap="square">
            <a:spAutoFit/>
          </a:bodyPr>
          <a:lstStyle/>
          <a:p>
            <a:r>
              <a:rPr lang="en-PH" sz="1000" dirty="0">
                <a:hlinkClick r:id="rId7"/>
              </a:rPr>
              <a:t>https://healthgeolab.net/DOCUMENTS/Guidance_Common_Geo-registry_Ve2.pdf</a:t>
            </a:r>
            <a:r>
              <a:rPr lang="en-PH" sz="1000" dirty="0"/>
              <a:t> </a:t>
            </a:r>
          </a:p>
        </p:txBody>
      </p:sp>
    </p:spTree>
    <p:extLst>
      <p:ext uri="{BB962C8B-B14F-4D97-AF65-F5344CB8AC3E}">
        <p14:creationId xmlns:p14="http://schemas.microsoft.com/office/powerpoint/2010/main" val="3032771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ED715703-0AC9-E26B-B4A3-AF63AD29E847}"/>
              </a:ext>
            </a:extLst>
          </p:cNvPr>
          <p:cNvSpPr txBox="1">
            <a:spLocks/>
          </p:cNvSpPr>
          <p:nvPr/>
        </p:nvSpPr>
        <p:spPr>
          <a:xfrm>
            <a:off x="8724197" y="5712195"/>
            <a:ext cx="2057400" cy="273844"/>
          </a:xfrm>
          <a:prstGeom prst="rect">
            <a:avLst/>
          </a:prstGeom>
        </p:spPr>
        <p:txBody>
          <a:bodyPr/>
          <a:lstStyle>
            <a:defPPr>
              <a:defRPr lang="en-US"/>
            </a:defPPr>
            <a:lvl1pPr marL="0" algn="r" defTabSz="914400" rtl="0" eaLnBrk="1" latinLnBrk="0" hangingPunct="1">
              <a:defRPr sz="16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309488-8EB1-4662-952E-D6A73107E6C0}" type="slidenum">
              <a:rPr lang="fr-CH" sz="1200"/>
              <a:pPr/>
              <a:t>5</a:t>
            </a:fld>
            <a:endParaRPr lang="fr-CH" sz="1200" dirty="0"/>
          </a:p>
        </p:txBody>
      </p:sp>
      <p:pic>
        <p:nvPicPr>
          <p:cNvPr id="2" name="Google Shape;251;g74f4d1d32f_1_438">
            <a:extLst>
              <a:ext uri="{FF2B5EF4-FFF2-40B4-BE49-F238E27FC236}">
                <a16:creationId xmlns:a16="http://schemas.microsoft.com/office/drawing/2014/main" id="{172E2E1F-21D9-7117-53A1-13119E3C1BDE}"/>
              </a:ext>
            </a:extLst>
          </p:cNvPr>
          <p:cNvPicPr preferRelativeResize="0"/>
          <p:nvPr/>
        </p:nvPicPr>
        <p:blipFill rotWithShape="1">
          <a:blip r:embed="rId3">
            <a:alphaModFix/>
          </a:blip>
          <a:srcRect l="14910" t="32279" r="18105" b="28572"/>
          <a:stretch/>
        </p:blipFill>
        <p:spPr>
          <a:xfrm>
            <a:off x="1730914" y="3153386"/>
            <a:ext cx="2877117" cy="1589841"/>
          </a:xfrm>
          <a:prstGeom prst="rect">
            <a:avLst/>
          </a:prstGeom>
          <a:noFill/>
          <a:ln>
            <a:noFill/>
          </a:ln>
        </p:spPr>
      </p:pic>
      <p:pic>
        <p:nvPicPr>
          <p:cNvPr id="4" name="Google Shape;251;g74f4d1d32f_1_438">
            <a:extLst>
              <a:ext uri="{FF2B5EF4-FFF2-40B4-BE49-F238E27FC236}">
                <a16:creationId xmlns:a16="http://schemas.microsoft.com/office/drawing/2014/main" id="{F22F458F-F367-733C-3146-0D043C94D514}"/>
              </a:ext>
            </a:extLst>
          </p:cNvPr>
          <p:cNvPicPr preferRelativeResize="0"/>
          <p:nvPr/>
        </p:nvPicPr>
        <p:blipFill rotWithShape="1">
          <a:blip r:embed="rId3">
            <a:alphaModFix/>
          </a:blip>
          <a:srcRect l="8979" t="1139" r="60300" b="74436"/>
          <a:stretch/>
        </p:blipFill>
        <p:spPr>
          <a:xfrm>
            <a:off x="7957856" y="1163403"/>
            <a:ext cx="1282269" cy="880598"/>
          </a:xfrm>
          <a:prstGeom prst="rect">
            <a:avLst/>
          </a:prstGeom>
          <a:noFill/>
          <a:ln>
            <a:noFill/>
          </a:ln>
        </p:spPr>
      </p:pic>
      <p:pic>
        <p:nvPicPr>
          <p:cNvPr id="6" name="Google Shape;251;g74f4d1d32f_1_438">
            <a:extLst>
              <a:ext uri="{FF2B5EF4-FFF2-40B4-BE49-F238E27FC236}">
                <a16:creationId xmlns:a16="http://schemas.microsoft.com/office/drawing/2014/main" id="{2CA3CBA5-8817-98BF-5A25-9BAC7C5D829A}"/>
              </a:ext>
            </a:extLst>
          </p:cNvPr>
          <p:cNvPicPr preferRelativeResize="0"/>
          <p:nvPr/>
        </p:nvPicPr>
        <p:blipFill rotWithShape="1">
          <a:blip r:embed="rId3">
            <a:alphaModFix/>
          </a:blip>
          <a:srcRect l="58331" t="1022" r="7011" b="73835"/>
          <a:stretch/>
        </p:blipFill>
        <p:spPr>
          <a:xfrm>
            <a:off x="9060309" y="2102383"/>
            <a:ext cx="1423886" cy="880598"/>
          </a:xfrm>
          <a:prstGeom prst="rect">
            <a:avLst/>
          </a:prstGeom>
          <a:noFill/>
          <a:ln>
            <a:noFill/>
          </a:ln>
        </p:spPr>
      </p:pic>
      <p:sp>
        <p:nvSpPr>
          <p:cNvPr id="8" name="Rectangle 7">
            <a:extLst>
              <a:ext uri="{FF2B5EF4-FFF2-40B4-BE49-F238E27FC236}">
                <a16:creationId xmlns:a16="http://schemas.microsoft.com/office/drawing/2014/main" id="{3D82BBD3-EA2E-15D6-2DD1-623249170620}"/>
              </a:ext>
            </a:extLst>
          </p:cNvPr>
          <p:cNvSpPr/>
          <p:nvPr/>
        </p:nvSpPr>
        <p:spPr>
          <a:xfrm>
            <a:off x="3809597" y="2828440"/>
            <a:ext cx="652346" cy="2955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9" name="Rectangle 8">
            <a:extLst>
              <a:ext uri="{FF2B5EF4-FFF2-40B4-BE49-F238E27FC236}">
                <a16:creationId xmlns:a16="http://schemas.microsoft.com/office/drawing/2014/main" id="{21B21B20-311B-A103-DC81-447ADDF0556E}"/>
              </a:ext>
            </a:extLst>
          </p:cNvPr>
          <p:cNvSpPr/>
          <p:nvPr/>
        </p:nvSpPr>
        <p:spPr>
          <a:xfrm>
            <a:off x="1777319" y="2844115"/>
            <a:ext cx="652346" cy="2955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pic>
        <p:nvPicPr>
          <p:cNvPr id="10" name="Picture 9" descr="Doctor Symbol Caduceus PNG Transparent Images | PNG All">
            <a:extLst>
              <a:ext uri="{FF2B5EF4-FFF2-40B4-BE49-F238E27FC236}">
                <a16:creationId xmlns:a16="http://schemas.microsoft.com/office/drawing/2014/main" id="{7ADCA5C5-35ED-0A6A-A805-AA88AAAE8EA0}"/>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806120" y="1715629"/>
            <a:ext cx="517286" cy="517286"/>
          </a:xfrm>
          <a:prstGeom prst="rect">
            <a:avLst/>
          </a:prstGeom>
        </p:spPr>
      </p:pic>
      <p:sp>
        <p:nvSpPr>
          <p:cNvPr id="11" name="TextBox 10">
            <a:extLst>
              <a:ext uri="{FF2B5EF4-FFF2-40B4-BE49-F238E27FC236}">
                <a16:creationId xmlns:a16="http://schemas.microsoft.com/office/drawing/2014/main" id="{45B3EC29-150A-6BC1-E95C-6845023643B9}"/>
              </a:ext>
            </a:extLst>
          </p:cNvPr>
          <p:cNvSpPr txBox="1"/>
          <p:nvPr/>
        </p:nvSpPr>
        <p:spPr>
          <a:xfrm>
            <a:off x="7115292" y="1879003"/>
            <a:ext cx="800100" cy="369332"/>
          </a:xfrm>
          <a:prstGeom prst="rect">
            <a:avLst/>
          </a:prstGeom>
          <a:noFill/>
        </p:spPr>
        <p:txBody>
          <a:bodyPr wrap="square" rtlCol="0">
            <a:spAutoFit/>
          </a:bodyPr>
          <a:lstStyle/>
          <a:p>
            <a:pPr algn="ctr"/>
            <a:r>
              <a:rPr lang="fr-CH" sz="900" b="1" dirty="0">
                <a:solidFill>
                  <a:schemeClr val="accent3">
                    <a:lumMod val="50000"/>
                  </a:schemeClr>
                </a:solidFill>
                <a:cs typeface="Calibri" panose="020F0502020204030204" pitchFamily="34" charset="0"/>
              </a:rPr>
              <a:t>Ministry of </a:t>
            </a:r>
            <a:r>
              <a:rPr lang="fr-CH" sz="900" b="1" dirty="0" err="1">
                <a:solidFill>
                  <a:schemeClr val="accent3">
                    <a:lumMod val="50000"/>
                  </a:schemeClr>
                </a:solidFill>
                <a:cs typeface="Calibri" panose="020F0502020204030204" pitchFamily="34" charset="0"/>
              </a:rPr>
              <a:t>Health</a:t>
            </a:r>
            <a:endParaRPr lang="fr-CH" sz="900" b="1" dirty="0">
              <a:solidFill>
                <a:schemeClr val="accent3">
                  <a:lumMod val="50000"/>
                </a:schemeClr>
              </a:solidFill>
              <a:cs typeface="Calibri" panose="020F0502020204030204" pitchFamily="34" charset="0"/>
            </a:endParaRPr>
          </a:p>
        </p:txBody>
      </p:sp>
      <p:pic>
        <p:nvPicPr>
          <p:cNvPr id="12" name="Picture 11" descr="Signing on to civil society request to make public government data “license free” in the U.S ...">
            <a:extLst>
              <a:ext uri="{FF2B5EF4-FFF2-40B4-BE49-F238E27FC236}">
                <a16:creationId xmlns:a16="http://schemas.microsoft.com/office/drawing/2014/main" id="{F422F895-4FAF-916D-4272-1C2C0515B7E3}"/>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451429" y="3472407"/>
            <a:ext cx="485212" cy="485212"/>
          </a:xfrm>
          <a:prstGeom prst="rect">
            <a:avLst/>
          </a:prstGeom>
        </p:spPr>
      </p:pic>
      <p:sp>
        <p:nvSpPr>
          <p:cNvPr id="13" name="TextBox 12">
            <a:extLst>
              <a:ext uri="{FF2B5EF4-FFF2-40B4-BE49-F238E27FC236}">
                <a16:creationId xmlns:a16="http://schemas.microsoft.com/office/drawing/2014/main" id="{9868182A-9580-48C1-4291-2CA620DA099A}"/>
              </a:ext>
            </a:extLst>
          </p:cNvPr>
          <p:cNvSpPr txBox="1"/>
          <p:nvPr/>
        </p:nvSpPr>
        <p:spPr>
          <a:xfrm>
            <a:off x="7932844" y="3611369"/>
            <a:ext cx="729096" cy="369332"/>
          </a:xfrm>
          <a:prstGeom prst="rect">
            <a:avLst/>
          </a:prstGeom>
          <a:noFill/>
        </p:spPr>
        <p:txBody>
          <a:bodyPr wrap="square" rtlCol="0">
            <a:spAutoFit/>
          </a:bodyPr>
          <a:lstStyle/>
          <a:p>
            <a:pPr algn="ctr"/>
            <a:r>
              <a:rPr lang="fr-CH" sz="900" b="1" dirty="0">
                <a:solidFill>
                  <a:schemeClr val="accent3">
                    <a:lumMod val="50000"/>
                  </a:schemeClr>
                </a:solidFill>
                <a:cs typeface="Calibri" panose="020F0502020204030204" pitchFamily="34" charset="0"/>
              </a:rPr>
              <a:t>Ministry of the </a:t>
            </a:r>
            <a:r>
              <a:rPr lang="fr-CH" sz="900" b="1" dirty="0" err="1">
                <a:solidFill>
                  <a:schemeClr val="accent3">
                    <a:lumMod val="50000"/>
                  </a:schemeClr>
                </a:solidFill>
                <a:cs typeface="Calibri" panose="020F0502020204030204" pitchFamily="34" charset="0"/>
              </a:rPr>
              <a:t>Interior</a:t>
            </a:r>
            <a:endParaRPr lang="fr-CH" sz="900" b="1" dirty="0">
              <a:solidFill>
                <a:schemeClr val="accent3">
                  <a:lumMod val="50000"/>
                </a:schemeClr>
              </a:solidFill>
              <a:cs typeface="Calibri" panose="020F0502020204030204" pitchFamily="34" charset="0"/>
            </a:endParaRPr>
          </a:p>
        </p:txBody>
      </p:sp>
      <p:pic>
        <p:nvPicPr>
          <p:cNvPr id="14" name="Picture 13">
            <a:extLst>
              <a:ext uri="{FF2B5EF4-FFF2-40B4-BE49-F238E27FC236}">
                <a16:creationId xmlns:a16="http://schemas.microsoft.com/office/drawing/2014/main" id="{5549EBAD-F9EF-C187-D371-02ADC0BA1387}"/>
              </a:ext>
            </a:extLst>
          </p:cNvPr>
          <p:cNvPicPr>
            <a:picLocks noChangeAspect="1"/>
          </p:cNvPicPr>
          <p:nvPr/>
        </p:nvPicPr>
        <p:blipFill rotWithShape="1">
          <a:blip r:embed="rId6"/>
          <a:srcRect l="7620" t="39854" r="53161" b="23438"/>
          <a:stretch/>
        </p:blipFill>
        <p:spPr>
          <a:xfrm>
            <a:off x="7182908" y="2558175"/>
            <a:ext cx="685019" cy="421695"/>
          </a:xfrm>
          <a:prstGeom prst="rect">
            <a:avLst/>
          </a:prstGeom>
        </p:spPr>
      </p:pic>
      <p:sp>
        <p:nvSpPr>
          <p:cNvPr id="16" name="TextBox 15">
            <a:extLst>
              <a:ext uri="{FF2B5EF4-FFF2-40B4-BE49-F238E27FC236}">
                <a16:creationId xmlns:a16="http://schemas.microsoft.com/office/drawing/2014/main" id="{0B9FD90B-7883-41D8-166B-1A4F72F5A561}"/>
              </a:ext>
            </a:extLst>
          </p:cNvPr>
          <p:cNvSpPr txBox="1"/>
          <p:nvPr/>
        </p:nvSpPr>
        <p:spPr>
          <a:xfrm>
            <a:off x="7786962" y="2591198"/>
            <a:ext cx="729096" cy="369332"/>
          </a:xfrm>
          <a:prstGeom prst="rect">
            <a:avLst/>
          </a:prstGeom>
          <a:noFill/>
        </p:spPr>
        <p:txBody>
          <a:bodyPr wrap="square" rtlCol="0">
            <a:spAutoFit/>
          </a:bodyPr>
          <a:lstStyle/>
          <a:p>
            <a:pPr algn="ctr"/>
            <a:r>
              <a:rPr lang="fr-CH" sz="900" b="1" dirty="0">
                <a:solidFill>
                  <a:schemeClr val="accent3">
                    <a:lumMod val="50000"/>
                  </a:schemeClr>
                </a:solidFill>
                <a:cs typeface="Calibri" panose="020F0502020204030204" pitchFamily="34" charset="0"/>
              </a:rPr>
              <a:t>Ministry of Education</a:t>
            </a:r>
          </a:p>
        </p:txBody>
      </p:sp>
      <p:pic>
        <p:nvPicPr>
          <p:cNvPr id="17" name="Picture 16" descr="InaSAFE concepts — InaSAFE Documentation Project 3.0.0 documentation">
            <a:extLst>
              <a:ext uri="{FF2B5EF4-FFF2-40B4-BE49-F238E27FC236}">
                <a16:creationId xmlns:a16="http://schemas.microsoft.com/office/drawing/2014/main" id="{179CC376-2FEE-76D1-D321-D8A0E5E05E0D}"/>
              </a:ext>
            </a:extLst>
          </p:cNvPr>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60396" y="4570355"/>
            <a:ext cx="460654" cy="457013"/>
          </a:xfrm>
          <a:prstGeom prst="rect">
            <a:avLst/>
          </a:prstGeom>
        </p:spPr>
      </p:pic>
      <p:sp>
        <p:nvSpPr>
          <p:cNvPr id="18" name="TextBox 17">
            <a:extLst>
              <a:ext uri="{FF2B5EF4-FFF2-40B4-BE49-F238E27FC236}">
                <a16:creationId xmlns:a16="http://schemas.microsoft.com/office/drawing/2014/main" id="{0E285EC6-DB5F-244D-BD6D-435341A52CAD}"/>
              </a:ext>
            </a:extLst>
          </p:cNvPr>
          <p:cNvSpPr txBox="1"/>
          <p:nvPr/>
        </p:nvSpPr>
        <p:spPr>
          <a:xfrm>
            <a:off x="7508972" y="4567292"/>
            <a:ext cx="809156" cy="369332"/>
          </a:xfrm>
          <a:prstGeom prst="rect">
            <a:avLst/>
          </a:prstGeom>
          <a:noFill/>
        </p:spPr>
        <p:txBody>
          <a:bodyPr wrap="square" rtlCol="0">
            <a:spAutoFit/>
          </a:bodyPr>
          <a:lstStyle/>
          <a:p>
            <a:pPr algn="r"/>
            <a:r>
              <a:rPr lang="fr-CH" sz="900" b="1" dirty="0">
                <a:solidFill>
                  <a:schemeClr val="accent3">
                    <a:lumMod val="50000"/>
                  </a:schemeClr>
                </a:solidFill>
                <a:cs typeface="Calibri" panose="020F0502020204030204" pitchFamily="34" charset="0"/>
              </a:rPr>
              <a:t>Bureau of </a:t>
            </a:r>
            <a:r>
              <a:rPr lang="fr-CH" sz="900" b="1" dirty="0" err="1">
                <a:solidFill>
                  <a:schemeClr val="accent3">
                    <a:lumMod val="50000"/>
                  </a:schemeClr>
                </a:solidFill>
                <a:cs typeface="Calibri" panose="020F0502020204030204" pitchFamily="34" charset="0"/>
              </a:rPr>
              <a:t>Statistics</a:t>
            </a:r>
            <a:endParaRPr lang="fr-CH" sz="900" b="1" dirty="0">
              <a:solidFill>
                <a:schemeClr val="accent3">
                  <a:lumMod val="50000"/>
                </a:schemeClr>
              </a:solidFill>
              <a:cs typeface="Calibri" panose="020F0502020204030204" pitchFamily="34" charset="0"/>
            </a:endParaRPr>
          </a:p>
        </p:txBody>
      </p:sp>
      <p:pic>
        <p:nvPicPr>
          <p:cNvPr id="19" name="Google Shape;251;g74f4d1d32f_1_438">
            <a:extLst>
              <a:ext uri="{FF2B5EF4-FFF2-40B4-BE49-F238E27FC236}">
                <a16:creationId xmlns:a16="http://schemas.microsoft.com/office/drawing/2014/main" id="{8A025C5C-382F-E960-838A-8A4E445CA0FD}"/>
              </a:ext>
            </a:extLst>
          </p:cNvPr>
          <p:cNvPicPr preferRelativeResize="0"/>
          <p:nvPr/>
        </p:nvPicPr>
        <p:blipFill rotWithShape="1">
          <a:blip r:embed="rId3">
            <a:alphaModFix/>
          </a:blip>
          <a:srcRect l="64879" t="78265"/>
          <a:stretch/>
        </p:blipFill>
        <p:spPr>
          <a:xfrm>
            <a:off x="8414667" y="5173815"/>
            <a:ext cx="1508502" cy="882650"/>
          </a:xfrm>
          <a:prstGeom prst="rect">
            <a:avLst/>
          </a:prstGeom>
          <a:noFill/>
          <a:ln>
            <a:noFill/>
          </a:ln>
        </p:spPr>
      </p:pic>
      <p:pic>
        <p:nvPicPr>
          <p:cNvPr id="20" name="Google Shape;251;g74f4d1d32f_1_438">
            <a:extLst>
              <a:ext uri="{FF2B5EF4-FFF2-40B4-BE49-F238E27FC236}">
                <a16:creationId xmlns:a16="http://schemas.microsoft.com/office/drawing/2014/main" id="{8A8787F1-B142-05EB-86F5-BC8896AD4DC5}"/>
              </a:ext>
            </a:extLst>
          </p:cNvPr>
          <p:cNvPicPr preferRelativeResize="0"/>
          <p:nvPr/>
        </p:nvPicPr>
        <p:blipFill rotWithShape="1">
          <a:blip r:embed="rId3">
            <a:alphaModFix/>
          </a:blip>
          <a:srcRect l="37275" t="78265" r="36380"/>
          <a:stretch/>
        </p:blipFill>
        <p:spPr>
          <a:xfrm>
            <a:off x="9086451" y="4100143"/>
            <a:ext cx="1131570" cy="882650"/>
          </a:xfrm>
          <a:prstGeom prst="rect">
            <a:avLst/>
          </a:prstGeom>
          <a:noFill/>
          <a:ln>
            <a:noFill/>
          </a:ln>
        </p:spPr>
      </p:pic>
      <p:pic>
        <p:nvPicPr>
          <p:cNvPr id="21" name="Google Shape;251;g74f4d1d32f_1_438">
            <a:extLst>
              <a:ext uri="{FF2B5EF4-FFF2-40B4-BE49-F238E27FC236}">
                <a16:creationId xmlns:a16="http://schemas.microsoft.com/office/drawing/2014/main" id="{7C271293-F0B8-DD09-9CA2-2AC1E0E4AC31}"/>
              </a:ext>
            </a:extLst>
          </p:cNvPr>
          <p:cNvPicPr preferRelativeResize="0"/>
          <p:nvPr/>
        </p:nvPicPr>
        <p:blipFill rotWithShape="1">
          <a:blip r:embed="rId3">
            <a:alphaModFix/>
          </a:blip>
          <a:srcRect l="6688" t="78265" r="66967"/>
          <a:stretch/>
        </p:blipFill>
        <p:spPr>
          <a:xfrm>
            <a:off x="9566513" y="3165121"/>
            <a:ext cx="1131571" cy="882650"/>
          </a:xfrm>
          <a:prstGeom prst="rect">
            <a:avLst/>
          </a:prstGeom>
          <a:noFill/>
          <a:ln>
            <a:noFill/>
          </a:ln>
        </p:spPr>
      </p:pic>
      <p:pic>
        <p:nvPicPr>
          <p:cNvPr id="22" name="Picture 21">
            <a:extLst>
              <a:ext uri="{FF2B5EF4-FFF2-40B4-BE49-F238E27FC236}">
                <a16:creationId xmlns:a16="http://schemas.microsoft.com/office/drawing/2014/main" id="{3834FE24-9A48-BD3C-7A2A-C649DC33C91B}"/>
              </a:ext>
            </a:extLst>
          </p:cNvPr>
          <p:cNvPicPr>
            <a:picLocks noChangeAspect="1"/>
          </p:cNvPicPr>
          <p:nvPr/>
        </p:nvPicPr>
        <p:blipFill rotWithShape="1">
          <a:blip r:embed="rId8"/>
          <a:srcRect l="64845" t="35300" r="9040" b="25666"/>
          <a:stretch/>
        </p:blipFill>
        <p:spPr>
          <a:xfrm>
            <a:off x="2645213" y="1976825"/>
            <a:ext cx="489024" cy="480744"/>
          </a:xfrm>
          <a:prstGeom prst="rect">
            <a:avLst/>
          </a:prstGeom>
        </p:spPr>
      </p:pic>
      <p:sp>
        <p:nvSpPr>
          <p:cNvPr id="23" name="TextBox 22">
            <a:extLst>
              <a:ext uri="{FF2B5EF4-FFF2-40B4-BE49-F238E27FC236}">
                <a16:creationId xmlns:a16="http://schemas.microsoft.com/office/drawing/2014/main" id="{904B4F78-51EF-D38A-4FBE-F5C9DD0C7037}"/>
              </a:ext>
            </a:extLst>
          </p:cNvPr>
          <p:cNvSpPr txBox="1"/>
          <p:nvPr/>
        </p:nvSpPr>
        <p:spPr>
          <a:xfrm>
            <a:off x="1963366" y="1940401"/>
            <a:ext cx="762087" cy="438582"/>
          </a:xfrm>
          <a:prstGeom prst="rect">
            <a:avLst/>
          </a:prstGeom>
          <a:noFill/>
        </p:spPr>
        <p:txBody>
          <a:bodyPr wrap="square" rtlCol="0">
            <a:spAutoFit/>
          </a:bodyPr>
          <a:lstStyle/>
          <a:p>
            <a:pPr algn="ctr"/>
            <a:r>
              <a:rPr lang="fr-CH" sz="750" b="1" dirty="0">
                <a:solidFill>
                  <a:schemeClr val="accent3">
                    <a:lumMod val="50000"/>
                  </a:schemeClr>
                </a:solidFill>
                <a:cs typeface="Calibri" panose="020F0502020204030204" pitchFamily="34" charset="0"/>
              </a:rPr>
              <a:t>National Mapping Agency</a:t>
            </a:r>
          </a:p>
        </p:txBody>
      </p:sp>
      <p:pic>
        <p:nvPicPr>
          <p:cNvPr id="24" name="Picture 23" descr="Doctor Symbol Caduceus PNG Transparent Images | PNG All">
            <a:extLst>
              <a:ext uri="{FF2B5EF4-FFF2-40B4-BE49-F238E27FC236}">
                <a16:creationId xmlns:a16="http://schemas.microsoft.com/office/drawing/2014/main" id="{0A74B356-8B42-CD0B-4C29-07DE72678C7E}"/>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270304" y="1944453"/>
            <a:ext cx="517286" cy="517286"/>
          </a:xfrm>
          <a:prstGeom prst="rect">
            <a:avLst/>
          </a:prstGeom>
        </p:spPr>
      </p:pic>
      <p:sp>
        <p:nvSpPr>
          <p:cNvPr id="25" name="TextBox 24">
            <a:extLst>
              <a:ext uri="{FF2B5EF4-FFF2-40B4-BE49-F238E27FC236}">
                <a16:creationId xmlns:a16="http://schemas.microsoft.com/office/drawing/2014/main" id="{2E560C6F-4E5E-1422-E8B2-60D141ED4F1D}"/>
              </a:ext>
            </a:extLst>
          </p:cNvPr>
          <p:cNvSpPr txBox="1"/>
          <p:nvPr/>
        </p:nvSpPr>
        <p:spPr>
          <a:xfrm>
            <a:off x="3551078" y="2116399"/>
            <a:ext cx="800100" cy="323165"/>
          </a:xfrm>
          <a:prstGeom prst="rect">
            <a:avLst/>
          </a:prstGeom>
          <a:noFill/>
        </p:spPr>
        <p:txBody>
          <a:bodyPr wrap="square" rtlCol="0">
            <a:spAutoFit/>
          </a:bodyPr>
          <a:lstStyle/>
          <a:p>
            <a:pPr algn="ctr"/>
            <a:r>
              <a:rPr lang="fr-CH" sz="750" b="1" dirty="0">
                <a:solidFill>
                  <a:schemeClr val="accent3">
                    <a:lumMod val="50000"/>
                  </a:schemeClr>
                </a:solidFill>
                <a:cs typeface="Calibri" panose="020F0502020204030204" pitchFamily="34" charset="0"/>
              </a:rPr>
              <a:t>Ministry of </a:t>
            </a:r>
            <a:r>
              <a:rPr lang="fr-CH" sz="750" b="1" dirty="0" err="1">
                <a:solidFill>
                  <a:schemeClr val="accent3">
                    <a:lumMod val="50000"/>
                  </a:schemeClr>
                </a:solidFill>
                <a:cs typeface="Calibri" panose="020F0502020204030204" pitchFamily="34" charset="0"/>
              </a:rPr>
              <a:t>Health</a:t>
            </a:r>
            <a:endParaRPr lang="fr-CH" sz="750" b="1" dirty="0">
              <a:solidFill>
                <a:schemeClr val="accent3">
                  <a:lumMod val="50000"/>
                </a:schemeClr>
              </a:solidFill>
              <a:cs typeface="Calibri" panose="020F0502020204030204" pitchFamily="34" charset="0"/>
            </a:endParaRPr>
          </a:p>
        </p:txBody>
      </p:sp>
      <p:pic>
        <p:nvPicPr>
          <p:cNvPr id="26" name="Picture 25">
            <a:extLst>
              <a:ext uri="{FF2B5EF4-FFF2-40B4-BE49-F238E27FC236}">
                <a16:creationId xmlns:a16="http://schemas.microsoft.com/office/drawing/2014/main" id="{12E7C229-1D20-9D2B-284C-CDE225C24285}"/>
              </a:ext>
            </a:extLst>
          </p:cNvPr>
          <p:cNvPicPr>
            <a:picLocks noChangeAspect="1"/>
          </p:cNvPicPr>
          <p:nvPr/>
        </p:nvPicPr>
        <p:blipFill rotWithShape="1">
          <a:blip r:embed="rId6"/>
          <a:srcRect l="7620" t="39854" r="53161" b="23438"/>
          <a:stretch/>
        </p:blipFill>
        <p:spPr>
          <a:xfrm>
            <a:off x="3809598" y="2509686"/>
            <a:ext cx="611083" cy="376181"/>
          </a:xfrm>
          <a:prstGeom prst="rect">
            <a:avLst/>
          </a:prstGeom>
        </p:spPr>
      </p:pic>
      <p:sp>
        <p:nvSpPr>
          <p:cNvPr id="27" name="TextBox 26">
            <a:extLst>
              <a:ext uri="{FF2B5EF4-FFF2-40B4-BE49-F238E27FC236}">
                <a16:creationId xmlns:a16="http://schemas.microsoft.com/office/drawing/2014/main" id="{071F029F-D684-ED5A-2ADB-F20567D991F6}"/>
              </a:ext>
            </a:extLst>
          </p:cNvPr>
          <p:cNvSpPr txBox="1"/>
          <p:nvPr/>
        </p:nvSpPr>
        <p:spPr>
          <a:xfrm>
            <a:off x="4325349" y="2576621"/>
            <a:ext cx="729096" cy="323165"/>
          </a:xfrm>
          <a:prstGeom prst="rect">
            <a:avLst/>
          </a:prstGeom>
          <a:noFill/>
        </p:spPr>
        <p:txBody>
          <a:bodyPr wrap="square" rtlCol="0">
            <a:spAutoFit/>
          </a:bodyPr>
          <a:lstStyle/>
          <a:p>
            <a:pPr algn="ctr"/>
            <a:r>
              <a:rPr lang="fr-CH" sz="750" b="1" dirty="0">
                <a:solidFill>
                  <a:schemeClr val="accent3">
                    <a:lumMod val="50000"/>
                  </a:schemeClr>
                </a:solidFill>
                <a:cs typeface="Calibri" panose="020F0502020204030204" pitchFamily="34" charset="0"/>
              </a:rPr>
              <a:t>Ministry of Education</a:t>
            </a:r>
          </a:p>
        </p:txBody>
      </p:sp>
      <p:pic>
        <p:nvPicPr>
          <p:cNvPr id="28" name="Picture 27" descr="Signing on to civil society request to make public government data “license free” in the U.S ...">
            <a:extLst>
              <a:ext uri="{FF2B5EF4-FFF2-40B4-BE49-F238E27FC236}">
                <a16:creationId xmlns:a16="http://schemas.microsoft.com/office/drawing/2014/main" id="{C75D5B75-7B48-46FC-CADB-32FFFE13D4E4}"/>
              </a:ext>
            </a:extLst>
          </p:cNvPr>
          <p:cNvPicPr>
            <a:picLocks noChangeAspect="1"/>
          </p:cNvPicPr>
          <p:nvPr/>
        </p:nvPicPr>
        <p:blipFill>
          <a:blip r:embed="rId9"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987759" y="2457339"/>
            <a:ext cx="449195" cy="449195"/>
          </a:xfrm>
          <a:prstGeom prst="rect">
            <a:avLst/>
          </a:prstGeom>
        </p:spPr>
      </p:pic>
      <p:sp>
        <p:nvSpPr>
          <p:cNvPr id="29" name="TextBox 28">
            <a:extLst>
              <a:ext uri="{FF2B5EF4-FFF2-40B4-BE49-F238E27FC236}">
                <a16:creationId xmlns:a16="http://schemas.microsoft.com/office/drawing/2014/main" id="{17CE96CF-05A3-B901-5FE1-065B1DA7ED02}"/>
              </a:ext>
            </a:extLst>
          </p:cNvPr>
          <p:cNvSpPr txBox="1"/>
          <p:nvPr/>
        </p:nvSpPr>
        <p:spPr>
          <a:xfrm>
            <a:off x="1341338" y="2511466"/>
            <a:ext cx="729096" cy="323165"/>
          </a:xfrm>
          <a:prstGeom prst="rect">
            <a:avLst/>
          </a:prstGeom>
          <a:noFill/>
        </p:spPr>
        <p:txBody>
          <a:bodyPr wrap="square" rtlCol="0">
            <a:spAutoFit/>
          </a:bodyPr>
          <a:lstStyle/>
          <a:p>
            <a:pPr algn="ctr"/>
            <a:r>
              <a:rPr lang="fr-CH" sz="750" b="1" dirty="0">
                <a:solidFill>
                  <a:schemeClr val="accent3">
                    <a:lumMod val="50000"/>
                  </a:schemeClr>
                </a:solidFill>
                <a:cs typeface="Calibri" panose="020F0502020204030204" pitchFamily="34" charset="0"/>
              </a:rPr>
              <a:t>Ministry of the </a:t>
            </a:r>
            <a:r>
              <a:rPr lang="fr-CH" sz="750" b="1" dirty="0" err="1">
                <a:solidFill>
                  <a:schemeClr val="accent3">
                    <a:lumMod val="50000"/>
                  </a:schemeClr>
                </a:solidFill>
                <a:cs typeface="Calibri" panose="020F0502020204030204" pitchFamily="34" charset="0"/>
              </a:rPr>
              <a:t>Interior</a:t>
            </a:r>
            <a:endParaRPr lang="fr-CH" sz="750" b="1" dirty="0">
              <a:solidFill>
                <a:schemeClr val="accent3">
                  <a:lumMod val="50000"/>
                </a:schemeClr>
              </a:solidFill>
              <a:cs typeface="Calibri" panose="020F0502020204030204" pitchFamily="34" charset="0"/>
            </a:endParaRPr>
          </a:p>
        </p:txBody>
      </p:sp>
      <p:sp>
        <p:nvSpPr>
          <p:cNvPr id="30" name="Arrow: Right 29">
            <a:extLst>
              <a:ext uri="{FF2B5EF4-FFF2-40B4-BE49-F238E27FC236}">
                <a16:creationId xmlns:a16="http://schemas.microsoft.com/office/drawing/2014/main" id="{21D352CB-9249-3AA6-8F05-BBD07131028D}"/>
              </a:ext>
            </a:extLst>
          </p:cNvPr>
          <p:cNvSpPr/>
          <p:nvPr/>
        </p:nvSpPr>
        <p:spPr>
          <a:xfrm rot="2546659">
            <a:off x="2187433" y="2941321"/>
            <a:ext cx="294933" cy="192512"/>
          </a:xfrm>
          <a:prstGeom prst="rightArrow">
            <a:avLst/>
          </a:prstGeom>
          <a:solidFill>
            <a:srgbClr val="253C88"/>
          </a:solidFill>
          <a:ln w="3175" algn="ctr">
            <a:solidFill>
              <a:srgbClr val="4D4D4D"/>
            </a:solidFill>
            <a:round/>
            <a:headEnd/>
            <a:tailEnd/>
          </a:ln>
        </p:spPr>
        <p:txBody>
          <a:bodyPr wrap="none" anchor="ctr"/>
          <a:lstStyle/>
          <a:p>
            <a:endParaRPr lang="fr-CH" dirty="0">
              <a:solidFill>
                <a:srgbClr val="346667"/>
              </a:solidFill>
            </a:endParaRPr>
          </a:p>
        </p:txBody>
      </p:sp>
      <p:sp>
        <p:nvSpPr>
          <p:cNvPr id="31" name="Arrow: Right 30">
            <a:extLst>
              <a:ext uri="{FF2B5EF4-FFF2-40B4-BE49-F238E27FC236}">
                <a16:creationId xmlns:a16="http://schemas.microsoft.com/office/drawing/2014/main" id="{CF43C4E1-8A7F-37BC-C0B9-B3A4AD641F53}"/>
              </a:ext>
            </a:extLst>
          </p:cNvPr>
          <p:cNvSpPr/>
          <p:nvPr/>
        </p:nvSpPr>
        <p:spPr>
          <a:xfrm rot="4714121">
            <a:off x="2752042" y="2671156"/>
            <a:ext cx="294933" cy="192512"/>
          </a:xfrm>
          <a:prstGeom prst="rightArrow">
            <a:avLst/>
          </a:prstGeom>
          <a:solidFill>
            <a:srgbClr val="253C88"/>
          </a:solidFill>
          <a:ln w="3175" algn="ctr">
            <a:solidFill>
              <a:srgbClr val="4D4D4D"/>
            </a:solidFill>
            <a:round/>
            <a:headEnd/>
            <a:tailEnd/>
          </a:ln>
        </p:spPr>
        <p:txBody>
          <a:bodyPr wrap="none" anchor="ctr"/>
          <a:lstStyle/>
          <a:p>
            <a:endParaRPr lang="fr-CH" dirty="0">
              <a:solidFill>
                <a:srgbClr val="346667"/>
              </a:solidFill>
            </a:endParaRPr>
          </a:p>
        </p:txBody>
      </p:sp>
      <p:sp>
        <p:nvSpPr>
          <p:cNvPr id="32" name="Arrow: Right 31">
            <a:extLst>
              <a:ext uri="{FF2B5EF4-FFF2-40B4-BE49-F238E27FC236}">
                <a16:creationId xmlns:a16="http://schemas.microsoft.com/office/drawing/2014/main" id="{C791DAF7-5B0D-904F-549F-E7DCBC5FA60B}"/>
              </a:ext>
            </a:extLst>
          </p:cNvPr>
          <p:cNvSpPr/>
          <p:nvPr/>
        </p:nvSpPr>
        <p:spPr>
          <a:xfrm rot="6346220">
            <a:off x="3280444" y="2658715"/>
            <a:ext cx="294933" cy="192512"/>
          </a:xfrm>
          <a:prstGeom prst="rightArrow">
            <a:avLst/>
          </a:prstGeom>
          <a:solidFill>
            <a:srgbClr val="253C88"/>
          </a:solidFill>
          <a:ln w="3175" algn="ctr">
            <a:solidFill>
              <a:srgbClr val="4D4D4D"/>
            </a:solidFill>
            <a:round/>
            <a:headEnd/>
            <a:tailEnd/>
          </a:ln>
        </p:spPr>
        <p:txBody>
          <a:bodyPr wrap="none" anchor="ctr"/>
          <a:lstStyle/>
          <a:p>
            <a:endParaRPr lang="fr-CH" dirty="0">
              <a:solidFill>
                <a:srgbClr val="346667"/>
              </a:solidFill>
            </a:endParaRPr>
          </a:p>
        </p:txBody>
      </p:sp>
      <p:sp>
        <p:nvSpPr>
          <p:cNvPr id="33" name="Arrow: Right 32">
            <a:extLst>
              <a:ext uri="{FF2B5EF4-FFF2-40B4-BE49-F238E27FC236}">
                <a16:creationId xmlns:a16="http://schemas.microsoft.com/office/drawing/2014/main" id="{D88268AC-B2DD-C14E-4BCD-6BB45A98BE40}"/>
              </a:ext>
            </a:extLst>
          </p:cNvPr>
          <p:cNvSpPr/>
          <p:nvPr/>
        </p:nvSpPr>
        <p:spPr>
          <a:xfrm rot="8271062">
            <a:off x="3928069" y="2943679"/>
            <a:ext cx="294933" cy="192512"/>
          </a:xfrm>
          <a:prstGeom prst="rightArrow">
            <a:avLst/>
          </a:prstGeom>
          <a:solidFill>
            <a:srgbClr val="253C88"/>
          </a:solidFill>
          <a:ln w="3175" algn="ctr">
            <a:solidFill>
              <a:srgbClr val="4D4D4D"/>
            </a:solidFill>
            <a:round/>
            <a:headEnd/>
            <a:tailEnd/>
          </a:ln>
        </p:spPr>
        <p:txBody>
          <a:bodyPr wrap="none" anchor="ctr"/>
          <a:lstStyle/>
          <a:p>
            <a:endParaRPr lang="fr-CH" dirty="0">
              <a:solidFill>
                <a:srgbClr val="346667"/>
              </a:solidFill>
            </a:endParaRPr>
          </a:p>
        </p:txBody>
      </p:sp>
      <p:graphicFrame>
        <p:nvGraphicFramePr>
          <p:cNvPr id="34" name="Table 33">
            <a:extLst>
              <a:ext uri="{FF2B5EF4-FFF2-40B4-BE49-F238E27FC236}">
                <a16:creationId xmlns:a16="http://schemas.microsoft.com/office/drawing/2014/main" id="{C35A3455-3E5F-33F5-64D4-59D377F5C1EC}"/>
              </a:ext>
            </a:extLst>
          </p:cNvPr>
          <p:cNvGraphicFramePr>
            <a:graphicFrameLocks noGrp="1"/>
          </p:cNvGraphicFramePr>
          <p:nvPr/>
        </p:nvGraphicFramePr>
        <p:xfrm>
          <a:off x="5176788" y="2773640"/>
          <a:ext cx="1185417" cy="617220"/>
        </p:xfrm>
        <a:graphic>
          <a:graphicData uri="http://schemas.openxmlformats.org/drawingml/2006/table">
            <a:tbl>
              <a:tblPr firstRow="1" bandRow="1"/>
              <a:tblGrid>
                <a:gridCol w="408018">
                  <a:extLst>
                    <a:ext uri="{9D8B030D-6E8A-4147-A177-3AD203B41FA5}">
                      <a16:colId xmlns:a16="http://schemas.microsoft.com/office/drawing/2014/main" val="4212502068"/>
                    </a:ext>
                  </a:extLst>
                </a:gridCol>
                <a:gridCol w="777399">
                  <a:extLst>
                    <a:ext uri="{9D8B030D-6E8A-4147-A177-3AD203B41FA5}">
                      <a16:colId xmlns:a16="http://schemas.microsoft.com/office/drawing/2014/main" val="357499110"/>
                    </a:ext>
                  </a:extLst>
                </a:gridCol>
              </a:tblGrid>
              <a:tr h="205740">
                <a:tc>
                  <a:txBody>
                    <a:bodyPr/>
                    <a:lstStyle/>
                    <a:p>
                      <a:r>
                        <a:rPr lang="en-US" sz="900" b="1" dirty="0">
                          <a:latin typeface="Calibri" panose="020F0502020204030204" pitchFamily="34" charset="0"/>
                          <a:cs typeface="Calibri" panose="020F0502020204030204" pitchFamily="34" charset="0"/>
                        </a:rPr>
                        <a:t>ID</a:t>
                      </a:r>
                    </a:p>
                  </a:txBody>
                  <a:tcPr marL="68580" marR="68580" marT="34290" marB="34290">
                    <a:solidFill>
                      <a:schemeClr val="accent1">
                        <a:lumMod val="75000"/>
                      </a:schemeClr>
                    </a:solidFill>
                  </a:tcPr>
                </a:tc>
                <a:tc>
                  <a:txBody>
                    <a:bodyPr/>
                    <a:lstStyle/>
                    <a:p>
                      <a:r>
                        <a:rPr lang="en-US" sz="900" b="1" dirty="0">
                          <a:latin typeface="Calibri" panose="020F0502020204030204" pitchFamily="34" charset="0"/>
                          <a:cs typeface="Calibri" panose="020F0502020204030204" pitchFamily="34" charset="0"/>
                        </a:rPr>
                        <a:t>Name</a:t>
                      </a:r>
                    </a:p>
                  </a:txBody>
                  <a:tcPr marL="68580" marR="68580" marT="34290" marB="34290">
                    <a:solidFill>
                      <a:schemeClr val="accent1">
                        <a:lumMod val="75000"/>
                      </a:schemeClr>
                    </a:solidFill>
                  </a:tcPr>
                </a:tc>
                <a:extLst>
                  <a:ext uri="{0D108BD9-81ED-4DB2-BD59-A6C34878D82A}">
                    <a16:rowId xmlns:a16="http://schemas.microsoft.com/office/drawing/2014/main" val="2082884769"/>
                  </a:ext>
                </a:extLst>
              </a:tr>
              <a:tr h="205740">
                <a:tc>
                  <a:txBody>
                    <a:bodyPr/>
                    <a:lstStyle/>
                    <a:p>
                      <a:r>
                        <a:rPr lang="en-US" sz="900" dirty="0">
                          <a:latin typeface="Calibri" panose="020F0502020204030204" pitchFamily="34" charset="0"/>
                          <a:cs typeface="Calibri" panose="020F0502020204030204" pitchFamily="34" charset="0"/>
                        </a:rPr>
                        <a:t>910</a:t>
                      </a:r>
                    </a:p>
                  </a:txBody>
                  <a:tcPr marL="68580" marR="68580" marT="34290" marB="34290">
                    <a:solidFill>
                      <a:schemeClr val="bg1"/>
                    </a:solidFill>
                  </a:tcPr>
                </a:tc>
                <a:tc>
                  <a:txBody>
                    <a:bodyPr/>
                    <a:lstStyle/>
                    <a:p>
                      <a:r>
                        <a:rPr lang="en-US" sz="900" dirty="0" err="1">
                          <a:latin typeface="Calibri" panose="020F0502020204030204" pitchFamily="34" charset="0"/>
                          <a:cs typeface="Calibri" panose="020F0502020204030204" pitchFamily="34" charset="0"/>
                        </a:rPr>
                        <a:t>Thantoxaly</a:t>
                      </a:r>
                      <a:endParaRPr lang="en-US" sz="900" dirty="0">
                        <a:latin typeface="Calibri" panose="020F0502020204030204" pitchFamily="34" charset="0"/>
                        <a:cs typeface="Calibri" panose="020F0502020204030204" pitchFamily="34" charset="0"/>
                      </a:endParaRPr>
                    </a:p>
                  </a:txBody>
                  <a:tcPr marL="68580" marR="68580" marT="34290" marB="34290">
                    <a:solidFill>
                      <a:schemeClr val="bg1"/>
                    </a:solidFill>
                  </a:tcPr>
                </a:tc>
                <a:extLst>
                  <a:ext uri="{0D108BD9-81ED-4DB2-BD59-A6C34878D82A}">
                    <a16:rowId xmlns:a16="http://schemas.microsoft.com/office/drawing/2014/main" val="4039457453"/>
                  </a:ext>
                </a:extLst>
              </a:tr>
              <a:tr h="205740">
                <a:tc>
                  <a:txBody>
                    <a:bodyPr/>
                    <a:lstStyle/>
                    <a:p>
                      <a:r>
                        <a:rPr lang="en-US" sz="900" dirty="0">
                          <a:latin typeface="Calibri" panose="020F0502020204030204" pitchFamily="34" charset="0"/>
                          <a:cs typeface="Calibri" panose="020F0502020204030204" pitchFamily="34" charset="0"/>
                        </a:rPr>
                        <a:t>920</a:t>
                      </a:r>
                    </a:p>
                  </a:txBody>
                  <a:tcPr marL="68580" marR="68580" marT="34290" marB="3429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err="1">
                          <a:latin typeface="Calibri" panose="020F0502020204030204" pitchFamily="34" charset="0"/>
                          <a:cs typeface="Calibri" panose="020F0502020204030204" pitchFamily="34" charset="0"/>
                        </a:rPr>
                        <a:t>Pientiaver</a:t>
                      </a:r>
                      <a:endParaRPr lang="en-US" sz="900" dirty="0">
                        <a:latin typeface="Calibri" panose="020F0502020204030204" pitchFamily="34" charset="0"/>
                        <a:cs typeface="Calibri" panose="020F0502020204030204" pitchFamily="34" charset="0"/>
                      </a:endParaRPr>
                    </a:p>
                  </a:txBody>
                  <a:tcPr marL="68580" marR="68580" marT="34290" marB="34290">
                    <a:solidFill>
                      <a:schemeClr val="bg1"/>
                    </a:solidFill>
                  </a:tcPr>
                </a:tc>
                <a:extLst>
                  <a:ext uri="{0D108BD9-81ED-4DB2-BD59-A6C34878D82A}">
                    <a16:rowId xmlns:a16="http://schemas.microsoft.com/office/drawing/2014/main" val="803444610"/>
                  </a:ext>
                </a:extLst>
              </a:tr>
            </a:tbl>
          </a:graphicData>
        </a:graphic>
      </p:graphicFrame>
      <p:pic>
        <p:nvPicPr>
          <p:cNvPr id="35" name="Picture 34">
            <a:extLst>
              <a:ext uri="{FF2B5EF4-FFF2-40B4-BE49-F238E27FC236}">
                <a16:creationId xmlns:a16="http://schemas.microsoft.com/office/drawing/2014/main" id="{975AEB95-928D-9257-D466-0B78EDCDB190}"/>
              </a:ext>
            </a:extLst>
          </p:cNvPr>
          <p:cNvPicPr>
            <a:picLocks noChangeAspect="1"/>
          </p:cNvPicPr>
          <p:nvPr/>
        </p:nvPicPr>
        <p:blipFill rotWithShape="1">
          <a:blip r:embed="rId10"/>
          <a:srcRect l="21833" t="30738" r="18166" b="11398"/>
          <a:stretch/>
        </p:blipFill>
        <p:spPr>
          <a:xfrm rot="21266227">
            <a:off x="5035721" y="3496691"/>
            <a:ext cx="1523663" cy="843783"/>
          </a:xfrm>
          <a:prstGeom prst="rect">
            <a:avLst/>
          </a:prstGeom>
        </p:spPr>
      </p:pic>
      <p:sp>
        <p:nvSpPr>
          <p:cNvPr id="36" name="Rectangle 35">
            <a:extLst>
              <a:ext uri="{FF2B5EF4-FFF2-40B4-BE49-F238E27FC236}">
                <a16:creationId xmlns:a16="http://schemas.microsoft.com/office/drawing/2014/main" id="{526C45AE-FC0A-ABBF-B851-9E7454800655}"/>
              </a:ext>
            </a:extLst>
          </p:cNvPr>
          <p:cNvSpPr/>
          <p:nvPr/>
        </p:nvSpPr>
        <p:spPr>
          <a:xfrm>
            <a:off x="1496952" y="1638464"/>
            <a:ext cx="3841691" cy="276999"/>
          </a:xfrm>
          <a:prstGeom prst="rect">
            <a:avLst/>
          </a:prstGeom>
        </p:spPr>
        <p:txBody>
          <a:bodyPr wrap="square">
            <a:spAutoFit/>
          </a:bodyPr>
          <a:lstStyle/>
          <a:p>
            <a:pPr marL="180971" indent="-180971"/>
            <a:r>
              <a:rPr lang="fr-CH" sz="1200" b="1" dirty="0">
                <a:solidFill>
                  <a:srgbClr val="346667"/>
                </a:solidFill>
                <a:latin typeface="Roboto" panose="02000000000000000000" pitchFamily="2" charset="0"/>
                <a:ea typeface="Roboto" panose="02000000000000000000" pitchFamily="2" charset="0"/>
              </a:rPr>
              <a:t>1. </a:t>
            </a:r>
            <a:r>
              <a:rPr lang="fr-CH" sz="1200" b="1" dirty="0" err="1">
                <a:solidFill>
                  <a:srgbClr val="346667"/>
                </a:solidFill>
                <a:latin typeface="Roboto" panose="02000000000000000000" pitchFamily="2" charset="0"/>
                <a:ea typeface="Roboto" panose="02000000000000000000" pitchFamily="2" charset="0"/>
              </a:rPr>
              <a:t>Mandated</a:t>
            </a:r>
            <a:r>
              <a:rPr lang="fr-CH" sz="1200" b="1" dirty="0">
                <a:solidFill>
                  <a:srgbClr val="346667"/>
                </a:solidFill>
                <a:latin typeface="Roboto" panose="02000000000000000000" pitchFamily="2" charset="0"/>
                <a:ea typeface="Roboto" panose="02000000000000000000" pitchFamily="2" charset="0"/>
              </a:rPr>
              <a:t> </a:t>
            </a:r>
            <a:r>
              <a:rPr lang="fr-CH" sz="1200" b="1" dirty="0" err="1">
                <a:solidFill>
                  <a:srgbClr val="346667"/>
                </a:solidFill>
                <a:latin typeface="Roboto" panose="02000000000000000000" pitchFamily="2" charset="0"/>
                <a:ea typeface="Roboto" panose="02000000000000000000" pitchFamily="2" charset="0"/>
              </a:rPr>
              <a:t>government</a:t>
            </a:r>
            <a:r>
              <a:rPr lang="fr-CH" sz="1200" b="1" dirty="0">
                <a:solidFill>
                  <a:srgbClr val="346667"/>
                </a:solidFill>
                <a:latin typeface="Roboto" panose="02000000000000000000" pitchFamily="2" charset="0"/>
                <a:ea typeface="Roboto" panose="02000000000000000000" pitchFamily="2" charset="0"/>
              </a:rPr>
              <a:t> institutions</a:t>
            </a:r>
          </a:p>
        </p:txBody>
      </p:sp>
      <p:sp>
        <p:nvSpPr>
          <p:cNvPr id="37" name="Rectangle 36">
            <a:extLst>
              <a:ext uri="{FF2B5EF4-FFF2-40B4-BE49-F238E27FC236}">
                <a16:creationId xmlns:a16="http://schemas.microsoft.com/office/drawing/2014/main" id="{EEC1C463-FD10-DC0F-30E1-0FCB3102F8B5}"/>
              </a:ext>
            </a:extLst>
          </p:cNvPr>
          <p:cNvSpPr/>
          <p:nvPr/>
        </p:nvSpPr>
        <p:spPr>
          <a:xfrm>
            <a:off x="1927286" y="4787392"/>
            <a:ext cx="1513871" cy="830997"/>
          </a:xfrm>
          <a:prstGeom prst="rect">
            <a:avLst/>
          </a:prstGeom>
        </p:spPr>
        <p:txBody>
          <a:bodyPr wrap="square">
            <a:spAutoFit/>
          </a:bodyPr>
          <a:lstStyle/>
          <a:p>
            <a:r>
              <a:rPr lang="fr-CH" sz="1200" b="1" dirty="0">
                <a:solidFill>
                  <a:srgbClr val="346667"/>
                </a:solidFill>
                <a:latin typeface="Roboto" panose="02000000000000000000" pitchFamily="2" charset="0"/>
                <a:ea typeface="Roboto" panose="02000000000000000000" pitchFamily="2" charset="0"/>
              </a:rPr>
              <a:t>2. </a:t>
            </a:r>
            <a:r>
              <a:rPr lang="fr-CH" sz="1200" b="1" dirty="0" err="1">
                <a:solidFill>
                  <a:srgbClr val="346667"/>
                </a:solidFill>
                <a:latin typeface="Roboto" panose="02000000000000000000" pitchFamily="2" charset="0"/>
                <a:ea typeface="Roboto" panose="02000000000000000000" pitchFamily="2" charset="0"/>
              </a:rPr>
              <a:t>Hosting</a:t>
            </a:r>
            <a:r>
              <a:rPr lang="fr-CH" sz="1200" b="1" dirty="0">
                <a:solidFill>
                  <a:srgbClr val="346667"/>
                </a:solidFill>
                <a:latin typeface="Roboto" panose="02000000000000000000" pitchFamily="2" charset="0"/>
                <a:ea typeface="Roboto" panose="02000000000000000000" pitchFamily="2" charset="0"/>
              </a:rPr>
              <a:t>, management, </a:t>
            </a:r>
            <a:r>
              <a:rPr lang="fr-CH" sz="1200" b="1" dirty="0" err="1">
                <a:solidFill>
                  <a:srgbClr val="346667"/>
                </a:solidFill>
                <a:latin typeface="Roboto" panose="02000000000000000000" pitchFamily="2" charset="0"/>
                <a:ea typeface="Roboto" panose="02000000000000000000" pitchFamily="2" charset="0"/>
              </a:rPr>
              <a:t>updating</a:t>
            </a:r>
            <a:r>
              <a:rPr lang="fr-CH" sz="1200" b="1" dirty="0">
                <a:solidFill>
                  <a:srgbClr val="346667"/>
                </a:solidFill>
                <a:latin typeface="Roboto" panose="02000000000000000000" pitchFamily="2" charset="0"/>
                <a:ea typeface="Roboto" panose="02000000000000000000" pitchFamily="2" charset="0"/>
              </a:rPr>
              <a:t>, sharing</a:t>
            </a:r>
          </a:p>
          <a:p>
            <a:pPr algn="l"/>
            <a:endParaRPr lang="fr-CH" sz="1200" b="1" dirty="0">
              <a:solidFill>
                <a:srgbClr val="346667"/>
              </a:solidFill>
              <a:latin typeface="Roboto" panose="02000000000000000000" pitchFamily="2" charset="0"/>
              <a:ea typeface="Roboto" panose="02000000000000000000" pitchFamily="2" charset="0"/>
            </a:endParaRPr>
          </a:p>
        </p:txBody>
      </p:sp>
      <p:sp>
        <p:nvSpPr>
          <p:cNvPr id="38" name="Arrow: Right 37">
            <a:extLst>
              <a:ext uri="{FF2B5EF4-FFF2-40B4-BE49-F238E27FC236}">
                <a16:creationId xmlns:a16="http://schemas.microsoft.com/office/drawing/2014/main" id="{91B14E01-9609-940D-795F-4F6982E1C1D1}"/>
              </a:ext>
            </a:extLst>
          </p:cNvPr>
          <p:cNvSpPr/>
          <p:nvPr/>
        </p:nvSpPr>
        <p:spPr>
          <a:xfrm rot="19070552">
            <a:off x="6435110" y="2316132"/>
            <a:ext cx="533126" cy="250595"/>
          </a:xfrm>
          <a:prstGeom prst="rightArrow">
            <a:avLst/>
          </a:prstGeom>
          <a:solidFill>
            <a:srgbClr val="253C88"/>
          </a:solidFill>
          <a:ln w="3175" algn="ctr">
            <a:solidFill>
              <a:srgbClr val="4D4D4D"/>
            </a:solidFill>
            <a:round/>
            <a:headEnd/>
            <a:tailEnd/>
          </a:ln>
        </p:spPr>
        <p:txBody>
          <a:bodyPr wrap="none" anchor="ctr"/>
          <a:lstStyle/>
          <a:p>
            <a:endParaRPr lang="fr-CH" dirty="0">
              <a:solidFill>
                <a:srgbClr val="346667"/>
              </a:solidFill>
            </a:endParaRPr>
          </a:p>
        </p:txBody>
      </p:sp>
      <p:sp>
        <p:nvSpPr>
          <p:cNvPr id="39" name="Rectangle 38">
            <a:extLst>
              <a:ext uri="{FF2B5EF4-FFF2-40B4-BE49-F238E27FC236}">
                <a16:creationId xmlns:a16="http://schemas.microsoft.com/office/drawing/2014/main" id="{D8513D0D-5759-4013-0D90-90ECE2242D28}"/>
              </a:ext>
            </a:extLst>
          </p:cNvPr>
          <p:cNvSpPr/>
          <p:nvPr/>
        </p:nvSpPr>
        <p:spPr>
          <a:xfrm>
            <a:off x="4948344" y="4363250"/>
            <a:ext cx="1709563" cy="646331"/>
          </a:xfrm>
          <a:prstGeom prst="rect">
            <a:avLst/>
          </a:prstGeom>
        </p:spPr>
        <p:txBody>
          <a:bodyPr wrap="square">
            <a:spAutoFit/>
          </a:bodyPr>
          <a:lstStyle/>
          <a:p>
            <a:pPr algn="ctr"/>
            <a:r>
              <a:rPr lang="fr-CH" sz="1200" b="1" dirty="0">
                <a:solidFill>
                  <a:srgbClr val="346667"/>
                </a:solidFill>
                <a:latin typeface="Roboto" panose="02000000000000000000" pitchFamily="2" charset="0"/>
                <a:ea typeface="Roboto" panose="02000000000000000000" pitchFamily="2" charset="0"/>
              </a:rPr>
              <a:t>3. </a:t>
            </a:r>
            <a:r>
              <a:rPr lang="en-US" sz="1200" b="1" dirty="0">
                <a:solidFill>
                  <a:srgbClr val="346667"/>
                </a:solidFill>
                <a:latin typeface="Roboto" panose="02000000000000000000" pitchFamily="2" charset="0"/>
                <a:ea typeface="Roboto" panose="02000000000000000000" pitchFamily="2" charset="0"/>
              </a:rPr>
              <a:t>Common and official geography over time</a:t>
            </a:r>
            <a:endParaRPr lang="fr-CH" sz="1200" b="1" dirty="0">
              <a:solidFill>
                <a:srgbClr val="346667"/>
              </a:solidFill>
              <a:latin typeface="Roboto" panose="02000000000000000000" pitchFamily="2" charset="0"/>
              <a:ea typeface="Roboto" panose="02000000000000000000" pitchFamily="2" charset="0"/>
            </a:endParaRPr>
          </a:p>
        </p:txBody>
      </p:sp>
      <p:sp>
        <p:nvSpPr>
          <p:cNvPr id="40" name="Arrow: Right 39">
            <a:extLst>
              <a:ext uri="{FF2B5EF4-FFF2-40B4-BE49-F238E27FC236}">
                <a16:creationId xmlns:a16="http://schemas.microsoft.com/office/drawing/2014/main" id="{BF9E12D1-8752-8583-EBDF-820FA8A8D8AC}"/>
              </a:ext>
            </a:extLst>
          </p:cNvPr>
          <p:cNvSpPr/>
          <p:nvPr/>
        </p:nvSpPr>
        <p:spPr>
          <a:xfrm rot="19745411">
            <a:off x="6567030" y="2944857"/>
            <a:ext cx="533126" cy="250595"/>
          </a:xfrm>
          <a:prstGeom prst="rightArrow">
            <a:avLst/>
          </a:prstGeom>
          <a:solidFill>
            <a:srgbClr val="253C88"/>
          </a:solidFill>
          <a:ln w="3175" algn="ctr">
            <a:solidFill>
              <a:srgbClr val="4D4D4D"/>
            </a:solidFill>
            <a:round/>
            <a:headEnd/>
            <a:tailEnd/>
          </a:ln>
        </p:spPr>
        <p:txBody>
          <a:bodyPr wrap="none" anchor="ctr"/>
          <a:lstStyle/>
          <a:p>
            <a:endParaRPr lang="fr-CH" dirty="0">
              <a:solidFill>
                <a:srgbClr val="346667"/>
              </a:solidFill>
            </a:endParaRPr>
          </a:p>
        </p:txBody>
      </p:sp>
      <p:sp>
        <p:nvSpPr>
          <p:cNvPr id="41" name="Arrow: Right 40">
            <a:extLst>
              <a:ext uri="{FF2B5EF4-FFF2-40B4-BE49-F238E27FC236}">
                <a16:creationId xmlns:a16="http://schemas.microsoft.com/office/drawing/2014/main" id="{4BE0DE2E-D4C4-ABF1-55A5-BBF3205C7C6D}"/>
              </a:ext>
            </a:extLst>
          </p:cNvPr>
          <p:cNvSpPr/>
          <p:nvPr/>
        </p:nvSpPr>
        <p:spPr>
          <a:xfrm rot="405025">
            <a:off x="6711147" y="3640887"/>
            <a:ext cx="533126" cy="250595"/>
          </a:xfrm>
          <a:prstGeom prst="rightArrow">
            <a:avLst/>
          </a:prstGeom>
          <a:solidFill>
            <a:srgbClr val="253C88"/>
          </a:solidFill>
          <a:ln w="3175" algn="ctr">
            <a:solidFill>
              <a:srgbClr val="4D4D4D"/>
            </a:solidFill>
            <a:round/>
            <a:headEnd/>
            <a:tailEnd/>
          </a:ln>
        </p:spPr>
        <p:txBody>
          <a:bodyPr wrap="none" anchor="ctr"/>
          <a:lstStyle/>
          <a:p>
            <a:endParaRPr lang="fr-CH" dirty="0">
              <a:solidFill>
                <a:srgbClr val="346667"/>
              </a:solidFill>
            </a:endParaRPr>
          </a:p>
        </p:txBody>
      </p:sp>
      <p:sp>
        <p:nvSpPr>
          <p:cNvPr id="42" name="Arrow: Right 41">
            <a:extLst>
              <a:ext uri="{FF2B5EF4-FFF2-40B4-BE49-F238E27FC236}">
                <a16:creationId xmlns:a16="http://schemas.microsoft.com/office/drawing/2014/main" id="{2A9E8744-95F6-9FC9-AA21-3FD1C636F3E9}"/>
              </a:ext>
            </a:extLst>
          </p:cNvPr>
          <p:cNvSpPr/>
          <p:nvPr/>
        </p:nvSpPr>
        <p:spPr>
          <a:xfrm rot="2296773">
            <a:off x="6678942" y="4321006"/>
            <a:ext cx="533126" cy="250595"/>
          </a:xfrm>
          <a:prstGeom prst="rightArrow">
            <a:avLst/>
          </a:prstGeom>
          <a:solidFill>
            <a:srgbClr val="253C88"/>
          </a:solidFill>
          <a:ln w="3175" algn="ctr">
            <a:solidFill>
              <a:srgbClr val="4D4D4D"/>
            </a:solidFill>
            <a:round/>
            <a:headEnd/>
            <a:tailEnd/>
          </a:ln>
        </p:spPr>
        <p:txBody>
          <a:bodyPr wrap="none" anchor="ctr"/>
          <a:lstStyle/>
          <a:p>
            <a:endParaRPr lang="fr-CH" dirty="0">
              <a:solidFill>
                <a:srgbClr val="346667"/>
              </a:solidFill>
            </a:endParaRPr>
          </a:p>
        </p:txBody>
      </p:sp>
      <p:sp>
        <p:nvSpPr>
          <p:cNvPr id="43" name="Arrow: Right 42">
            <a:extLst>
              <a:ext uri="{FF2B5EF4-FFF2-40B4-BE49-F238E27FC236}">
                <a16:creationId xmlns:a16="http://schemas.microsoft.com/office/drawing/2014/main" id="{2AC6953E-7417-12C7-7F53-65BB717C9A98}"/>
              </a:ext>
            </a:extLst>
          </p:cNvPr>
          <p:cNvSpPr/>
          <p:nvPr/>
        </p:nvSpPr>
        <p:spPr>
          <a:xfrm rot="19745411">
            <a:off x="7777769" y="1552722"/>
            <a:ext cx="333158" cy="250595"/>
          </a:xfrm>
          <a:prstGeom prst="rightArrow">
            <a:avLst/>
          </a:prstGeom>
          <a:solidFill>
            <a:srgbClr val="253C88"/>
          </a:solidFill>
          <a:ln w="3175" algn="ctr">
            <a:solidFill>
              <a:srgbClr val="4D4D4D"/>
            </a:solidFill>
            <a:round/>
            <a:headEnd/>
            <a:tailEnd/>
          </a:ln>
        </p:spPr>
        <p:txBody>
          <a:bodyPr wrap="none" anchor="ctr"/>
          <a:lstStyle/>
          <a:p>
            <a:endParaRPr lang="fr-CH" dirty="0">
              <a:solidFill>
                <a:srgbClr val="346667"/>
              </a:solidFill>
            </a:endParaRPr>
          </a:p>
        </p:txBody>
      </p:sp>
      <p:sp>
        <p:nvSpPr>
          <p:cNvPr id="44" name="Arrow: Right 43">
            <a:extLst>
              <a:ext uri="{FF2B5EF4-FFF2-40B4-BE49-F238E27FC236}">
                <a16:creationId xmlns:a16="http://schemas.microsoft.com/office/drawing/2014/main" id="{ADE6603E-8820-83AC-FEB5-3ADA2FE6E957}"/>
              </a:ext>
            </a:extLst>
          </p:cNvPr>
          <p:cNvSpPr/>
          <p:nvPr/>
        </p:nvSpPr>
        <p:spPr>
          <a:xfrm rot="20467055">
            <a:off x="8645910" y="2429766"/>
            <a:ext cx="333158" cy="250595"/>
          </a:xfrm>
          <a:prstGeom prst="rightArrow">
            <a:avLst/>
          </a:prstGeom>
          <a:solidFill>
            <a:srgbClr val="253C88"/>
          </a:solidFill>
          <a:ln w="3175" algn="ctr">
            <a:solidFill>
              <a:srgbClr val="4D4D4D"/>
            </a:solidFill>
            <a:round/>
            <a:headEnd/>
            <a:tailEnd/>
          </a:ln>
        </p:spPr>
        <p:txBody>
          <a:bodyPr wrap="none" anchor="ctr"/>
          <a:lstStyle/>
          <a:p>
            <a:endParaRPr lang="fr-CH" dirty="0">
              <a:solidFill>
                <a:srgbClr val="346667"/>
              </a:solidFill>
            </a:endParaRPr>
          </a:p>
        </p:txBody>
      </p:sp>
      <p:sp>
        <p:nvSpPr>
          <p:cNvPr id="45" name="Arrow: Right 44">
            <a:extLst>
              <a:ext uri="{FF2B5EF4-FFF2-40B4-BE49-F238E27FC236}">
                <a16:creationId xmlns:a16="http://schemas.microsoft.com/office/drawing/2014/main" id="{C9D353C9-8921-8919-5FEF-9A3468CAC9BF}"/>
              </a:ext>
            </a:extLst>
          </p:cNvPr>
          <p:cNvSpPr/>
          <p:nvPr/>
        </p:nvSpPr>
        <p:spPr>
          <a:xfrm rot="172290">
            <a:off x="8836703" y="3384120"/>
            <a:ext cx="333158" cy="250595"/>
          </a:xfrm>
          <a:prstGeom prst="rightArrow">
            <a:avLst/>
          </a:prstGeom>
          <a:solidFill>
            <a:srgbClr val="253C88"/>
          </a:solidFill>
          <a:ln w="3175" algn="ctr">
            <a:solidFill>
              <a:srgbClr val="4D4D4D"/>
            </a:solidFill>
            <a:round/>
            <a:headEnd/>
            <a:tailEnd/>
          </a:ln>
        </p:spPr>
        <p:txBody>
          <a:bodyPr wrap="none" anchor="ctr"/>
          <a:lstStyle/>
          <a:p>
            <a:endParaRPr lang="fr-CH" dirty="0">
              <a:solidFill>
                <a:srgbClr val="346667"/>
              </a:solidFill>
            </a:endParaRPr>
          </a:p>
        </p:txBody>
      </p:sp>
      <p:sp>
        <p:nvSpPr>
          <p:cNvPr id="46" name="Arrow: Right 45">
            <a:extLst>
              <a:ext uri="{FF2B5EF4-FFF2-40B4-BE49-F238E27FC236}">
                <a16:creationId xmlns:a16="http://schemas.microsoft.com/office/drawing/2014/main" id="{42ECCBDB-E7CD-78AE-20DC-BF8413415DE3}"/>
              </a:ext>
            </a:extLst>
          </p:cNvPr>
          <p:cNvSpPr/>
          <p:nvPr/>
        </p:nvSpPr>
        <p:spPr>
          <a:xfrm rot="2081538">
            <a:off x="8739855" y="3993444"/>
            <a:ext cx="333158" cy="250595"/>
          </a:xfrm>
          <a:prstGeom prst="rightArrow">
            <a:avLst/>
          </a:prstGeom>
          <a:solidFill>
            <a:srgbClr val="253C88"/>
          </a:solidFill>
          <a:ln w="3175" algn="ctr">
            <a:solidFill>
              <a:srgbClr val="4D4D4D"/>
            </a:solidFill>
            <a:round/>
            <a:headEnd/>
            <a:tailEnd/>
          </a:ln>
        </p:spPr>
        <p:txBody>
          <a:bodyPr wrap="none" anchor="ctr"/>
          <a:lstStyle/>
          <a:p>
            <a:endParaRPr lang="fr-CH" dirty="0">
              <a:solidFill>
                <a:srgbClr val="346667"/>
              </a:solidFill>
            </a:endParaRPr>
          </a:p>
        </p:txBody>
      </p:sp>
      <p:sp>
        <p:nvSpPr>
          <p:cNvPr id="47" name="Arrow: Right 46">
            <a:extLst>
              <a:ext uri="{FF2B5EF4-FFF2-40B4-BE49-F238E27FC236}">
                <a16:creationId xmlns:a16="http://schemas.microsoft.com/office/drawing/2014/main" id="{6B66A1DE-8156-DD04-904B-27CA56BB4214}"/>
              </a:ext>
            </a:extLst>
          </p:cNvPr>
          <p:cNvSpPr/>
          <p:nvPr/>
        </p:nvSpPr>
        <p:spPr>
          <a:xfrm rot="2081538">
            <a:off x="8375985" y="4866680"/>
            <a:ext cx="333158" cy="250595"/>
          </a:xfrm>
          <a:prstGeom prst="rightArrow">
            <a:avLst/>
          </a:prstGeom>
          <a:solidFill>
            <a:srgbClr val="253C88"/>
          </a:solidFill>
          <a:ln w="3175" algn="ctr">
            <a:solidFill>
              <a:srgbClr val="4D4D4D"/>
            </a:solidFill>
            <a:round/>
            <a:headEnd/>
            <a:tailEnd/>
          </a:ln>
        </p:spPr>
        <p:txBody>
          <a:bodyPr wrap="none" anchor="ctr"/>
          <a:lstStyle/>
          <a:p>
            <a:endParaRPr lang="fr-CH" dirty="0">
              <a:solidFill>
                <a:srgbClr val="346667"/>
              </a:solidFill>
            </a:endParaRPr>
          </a:p>
        </p:txBody>
      </p:sp>
      <p:sp>
        <p:nvSpPr>
          <p:cNvPr id="48" name="Rectangle 47">
            <a:extLst>
              <a:ext uri="{FF2B5EF4-FFF2-40B4-BE49-F238E27FC236}">
                <a16:creationId xmlns:a16="http://schemas.microsoft.com/office/drawing/2014/main" id="{307DF0FF-AFAB-9E74-B380-AAFD57E20C47}"/>
              </a:ext>
            </a:extLst>
          </p:cNvPr>
          <p:cNvSpPr/>
          <p:nvPr/>
        </p:nvSpPr>
        <p:spPr>
          <a:xfrm>
            <a:off x="6742129" y="5123772"/>
            <a:ext cx="1508502" cy="276999"/>
          </a:xfrm>
          <a:prstGeom prst="rect">
            <a:avLst/>
          </a:prstGeom>
        </p:spPr>
        <p:txBody>
          <a:bodyPr wrap="square">
            <a:spAutoFit/>
          </a:bodyPr>
          <a:lstStyle/>
          <a:p>
            <a:pPr algn="ctr"/>
            <a:r>
              <a:rPr lang="fr-CH" sz="1200" b="1" dirty="0">
                <a:solidFill>
                  <a:srgbClr val="346667"/>
                </a:solidFill>
                <a:latin typeface="Roboto" panose="02000000000000000000" pitchFamily="2" charset="0"/>
                <a:ea typeface="Roboto" panose="02000000000000000000" pitchFamily="2" charset="0"/>
              </a:rPr>
              <a:t>4. </a:t>
            </a:r>
            <a:r>
              <a:rPr lang="fr-CH" sz="1200" b="1" dirty="0" err="1">
                <a:solidFill>
                  <a:srgbClr val="346667"/>
                </a:solidFill>
                <a:latin typeface="Roboto" panose="02000000000000000000" pitchFamily="2" charset="0"/>
                <a:ea typeface="Roboto" panose="02000000000000000000" pitchFamily="2" charset="0"/>
              </a:rPr>
              <a:t>Users</a:t>
            </a:r>
            <a:endParaRPr lang="fr-CH" sz="1200" b="1" dirty="0">
              <a:solidFill>
                <a:srgbClr val="346667"/>
              </a:solidFill>
              <a:latin typeface="Roboto" panose="02000000000000000000" pitchFamily="2" charset="0"/>
              <a:ea typeface="Roboto" panose="02000000000000000000" pitchFamily="2" charset="0"/>
            </a:endParaRPr>
          </a:p>
        </p:txBody>
      </p:sp>
      <p:sp>
        <p:nvSpPr>
          <p:cNvPr id="49" name="Rectangle 48">
            <a:extLst>
              <a:ext uri="{FF2B5EF4-FFF2-40B4-BE49-F238E27FC236}">
                <a16:creationId xmlns:a16="http://schemas.microsoft.com/office/drawing/2014/main" id="{2524F8C6-7CE9-A295-35D6-2AA19EBDE301}"/>
              </a:ext>
            </a:extLst>
          </p:cNvPr>
          <p:cNvSpPr/>
          <p:nvPr/>
        </p:nvSpPr>
        <p:spPr>
          <a:xfrm>
            <a:off x="9240123" y="1431497"/>
            <a:ext cx="1508502" cy="461665"/>
          </a:xfrm>
          <a:prstGeom prst="rect">
            <a:avLst/>
          </a:prstGeom>
        </p:spPr>
        <p:txBody>
          <a:bodyPr wrap="square">
            <a:spAutoFit/>
          </a:bodyPr>
          <a:lstStyle/>
          <a:p>
            <a:pPr algn="ctr"/>
            <a:r>
              <a:rPr lang="fr-CH" sz="1200" b="1" dirty="0">
                <a:solidFill>
                  <a:srgbClr val="346667"/>
                </a:solidFill>
                <a:latin typeface="Roboto" panose="02000000000000000000" pitchFamily="2" charset="0"/>
                <a:ea typeface="Roboto" panose="02000000000000000000" pitchFamily="2" charset="0"/>
              </a:rPr>
              <a:t>5. “</a:t>
            </a:r>
            <a:r>
              <a:rPr lang="fr-CH" sz="1200" b="1" dirty="0" err="1">
                <a:solidFill>
                  <a:srgbClr val="346667"/>
                </a:solidFill>
                <a:latin typeface="Roboto" panose="02000000000000000000" pitchFamily="2" charset="0"/>
                <a:ea typeface="Roboto" panose="02000000000000000000" pitchFamily="2" charset="0"/>
              </a:rPr>
              <a:t>Geo-enabled</a:t>
            </a:r>
            <a:r>
              <a:rPr lang="fr-CH" sz="1200" b="1" dirty="0">
                <a:solidFill>
                  <a:srgbClr val="346667"/>
                </a:solidFill>
                <a:latin typeface="Roboto" panose="02000000000000000000" pitchFamily="2" charset="0"/>
                <a:ea typeface="Roboto" panose="02000000000000000000" pitchFamily="2" charset="0"/>
              </a:rPr>
              <a:t>” applications»</a:t>
            </a:r>
          </a:p>
        </p:txBody>
      </p:sp>
      <p:sp>
        <p:nvSpPr>
          <p:cNvPr id="50" name="Arrow: Right 49">
            <a:extLst>
              <a:ext uri="{FF2B5EF4-FFF2-40B4-BE49-F238E27FC236}">
                <a16:creationId xmlns:a16="http://schemas.microsoft.com/office/drawing/2014/main" id="{F082784E-6108-EFDD-DDF7-8B6E1F40600B}"/>
              </a:ext>
            </a:extLst>
          </p:cNvPr>
          <p:cNvSpPr/>
          <p:nvPr/>
        </p:nvSpPr>
        <p:spPr>
          <a:xfrm>
            <a:off x="4698156" y="3606130"/>
            <a:ext cx="294933" cy="192512"/>
          </a:xfrm>
          <a:prstGeom prst="rightArrow">
            <a:avLst/>
          </a:prstGeom>
          <a:solidFill>
            <a:srgbClr val="253C88"/>
          </a:solidFill>
          <a:ln w="3175" algn="ctr">
            <a:solidFill>
              <a:srgbClr val="4D4D4D"/>
            </a:solidFill>
            <a:round/>
            <a:headEnd/>
            <a:tailEnd/>
          </a:ln>
        </p:spPr>
        <p:txBody>
          <a:bodyPr wrap="none" anchor="ctr"/>
          <a:lstStyle/>
          <a:p>
            <a:endParaRPr lang="fr-CH" dirty="0">
              <a:solidFill>
                <a:srgbClr val="346667"/>
              </a:solidFill>
            </a:endParaRPr>
          </a:p>
        </p:txBody>
      </p:sp>
      <p:sp>
        <p:nvSpPr>
          <p:cNvPr id="51" name="Rectangle 50">
            <a:extLst>
              <a:ext uri="{FF2B5EF4-FFF2-40B4-BE49-F238E27FC236}">
                <a16:creationId xmlns:a16="http://schemas.microsoft.com/office/drawing/2014/main" id="{7B08ED6B-67CF-3894-EA76-D6113D318DB0}"/>
              </a:ext>
            </a:extLst>
          </p:cNvPr>
          <p:cNvSpPr/>
          <p:nvPr/>
        </p:nvSpPr>
        <p:spPr>
          <a:xfrm>
            <a:off x="3942882" y="4321788"/>
            <a:ext cx="98235" cy="2955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54" name="Rectangle 53">
            <a:extLst>
              <a:ext uri="{FF2B5EF4-FFF2-40B4-BE49-F238E27FC236}">
                <a16:creationId xmlns:a16="http://schemas.microsoft.com/office/drawing/2014/main" id="{5D4C23E7-5F61-9FB4-6154-604430C0896D}"/>
              </a:ext>
            </a:extLst>
          </p:cNvPr>
          <p:cNvSpPr/>
          <p:nvPr/>
        </p:nvSpPr>
        <p:spPr>
          <a:xfrm>
            <a:off x="2429666" y="2975196"/>
            <a:ext cx="1597487" cy="184666"/>
          </a:xfrm>
          <a:prstGeom prst="rect">
            <a:avLst/>
          </a:prstGeom>
        </p:spPr>
        <p:txBody>
          <a:bodyPr wrap="square">
            <a:spAutoFit/>
          </a:bodyPr>
          <a:lstStyle/>
          <a:p>
            <a:pPr marL="180971" indent="-180971"/>
            <a:r>
              <a:rPr lang="fr-CH" sz="600" b="1" dirty="0">
                <a:solidFill>
                  <a:srgbClr val="346667"/>
                </a:solidFill>
                <a:latin typeface="Roboto" panose="02000000000000000000" pitchFamily="2" charset="0"/>
                <a:ea typeface="Roboto" panose="02000000000000000000" pitchFamily="2" charset="0"/>
              </a:rPr>
              <a:t>Common Geographic </a:t>
            </a:r>
            <a:r>
              <a:rPr lang="fr-CH" sz="600" b="1" dirty="0" err="1">
                <a:solidFill>
                  <a:srgbClr val="346667"/>
                </a:solidFill>
                <a:latin typeface="Roboto" panose="02000000000000000000" pitchFamily="2" charset="0"/>
                <a:ea typeface="Roboto" panose="02000000000000000000" pitchFamily="2" charset="0"/>
              </a:rPr>
              <a:t>registry</a:t>
            </a:r>
            <a:r>
              <a:rPr lang="fr-CH" sz="600" b="1" dirty="0">
                <a:solidFill>
                  <a:srgbClr val="346667"/>
                </a:solidFill>
                <a:latin typeface="Roboto" panose="02000000000000000000" pitchFamily="2" charset="0"/>
                <a:ea typeface="Roboto" panose="02000000000000000000" pitchFamily="2" charset="0"/>
              </a:rPr>
              <a:t> (RGC)</a:t>
            </a:r>
          </a:p>
        </p:txBody>
      </p:sp>
      <p:sp>
        <p:nvSpPr>
          <p:cNvPr id="57" name="Rectangle 56">
            <a:extLst>
              <a:ext uri="{FF2B5EF4-FFF2-40B4-BE49-F238E27FC236}">
                <a16:creationId xmlns:a16="http://schemas.microsoft.com/office/drawing/2014/main" id="{056524A1-5903-15AC-1C5B-536C532D16C3}"/>
              </a:ext>
            </a:extLst>
          </p:cNvPr>
          <p:cNvSpPr/>
          <p:nvPr/>
        </p:nvSpPr>
        <p:spPr>
          <a:xfrm>
            <a:off x="2429666" y="3208130"/>
            <a:ext cx="462813" cy="851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8" name="Rectangle 57">
            <a:extLst>
              <a:ext uri="{FF2B5EF4-FFF2-40B4-BE49-F238E27FC236}">
                <a16:creationId xmlns:a16="http://schemas.microsoft.com/office/drawing/2014/main" id="{16FC8F6F-60C8-C73B-5F9D-43B8E4787D60}"/>
              </a:ext>
            </a:extLst>
          </p:cNvPr>
          <p:cNvSpPr/>
          <p:nvPr/>
        </p:nvSpPr>
        <p:spPr>
          <a:xfrm>
            <a:off x="3654179" y="3224022"/>
            <a:ext cx="671171" cy="851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9" name="Rectangle 58">
            <a:extLst>
              <a:ext uri="{FF2B5EF4-FFF2-40B4-BE49-F238E27FC236}">
                <a16:creationId xmlns:a16="http://schemas.microsoft.com/office/drawing/2014/main" id="{0C013764-698D-9D3E-63B6-30200DB89DE8}"/>
              </a:ext>
            </a:extLst>
          </p:cNvPr>
          <p:cNvSpPr/>
          <p:nvPr/>
        </p:nvSpPr>
        <p:spPr>
          <a:xfrm>
            <a:off x="3901609" y="4366287"/>
            <a:ext cx="551714" cy="851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0" name="Rectangle 59">
            <a:extLst>
              <a:ext uri="{FF2B5EF4-FFF2-40B4-BE49-F238E27FC236}">
                <a16:creationId xmlns:a16="http://schemas.microsoft.com/office/drawing/2014/main" id="{9CAE9FC3-FCB2-4B8B-7CC2-DF6CB13648EB}"/>
              </a:ext>
            </a:extLst>
          </p:cNvPr>
          <p:cNvSpPr/>
          <p:nvPr/>
        </p:nvSpPr>
        <p:spPr>
          <a:xfrm>
            <a:off x="2385214" y="4617297"/>
            <a:ext cx="909983" cy="851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5" name="Rectangle 54">
            <a:extLst>
              <a:ext uri="{FF2B5EF4-FFF2-40B4-BE49-F238E27FC236}">
                <a16:creationId xmlns:a16="http://schemas.microsoft.com/office/drawing/2014/main" id="{0795DD4E-695B-B407-94A6-E260824E422D}"/>
              </a:ext>
            </a:extLst>
          </p:cNvPr>
          <p:cNvSpPr/>
          <p:nvPr/>
        </p:nvSpPr>
        <p:spPr>
          <a:xfrm>
            <a:off x="2312198" y="3167238"/>
            <a:ext cx="892372" cy="215444"/>
          </a:xfrm>
          <a:prstGeom prst="rect">
            <a:avLst/>
          </a:prstGeom>
        </p:spPr>
        <p:txBody>
          <a:bodyPr wrap="square">
            <a:spAutoFit/>
          </a:bodyPr>
          <a:lstStyle/>
          <a:p>
            <a:pPr marL="180971" indent="-180971"/>
            <a:r>
              <a:rPr lang="en-US" sz="800" dirty="0"/>
              <a:t>Master lists</a:t>
            </a:r>
            <a:endParaRPr lang="fr-CH" sz="600" b="1" dirty="0">
              <a:latin typeface="Roboto" panose="02000000000000000000" pitchFamily="2" charset="0"/>
              <a:ea typeface="Roboto" panose="02000000000000000000" pitchFamily="2" charset="0"/>
            </a:endParaRPr>
          </a:p>
        </p:txBody>
      </p:sp>
      <p:sp>
        <p:nvSpPr>
          <p:cNvPr id="61" name="Rectangle 60">
            <a:extLst>
              <a:ext uri="{FF2B5EF4-FFF2-40B4-BE49-F238E27FC236}">
                <a16:creationId xmlns:a16="http://schemas.microsoft.com/office/drawing/2014/main" id="{0189E378-1A97-078A-B477-D3BDC9871C02}"/>
              </a:ext>
            </a:extLst>
          </p:cNvPr>
          <p:cNvSpPr/>
          <p:nvPr/>
        </p:nvSpPr>
        <p:spPr>
          <a:xfrm>
            <a:off x="3585990" y="3177317"/>
            <a:ext cx="1058604" cy="184666"/>
          </a:xfrm>
          <a:prstGeom prst="rect">
            <a:avLst/>
          </a:prstGeom>
        </p:spPr>
        <p:txBody>
          <a:bodyPr wrap="square">
            <a:spAutoFit/>
          </a:bodyPr>
          <a:lstStyle/>
          <a:p>
            <a:pPr marL="180971" indent="-180971"/>
            <a:r>
              <a:rPr lang="fr-CH" sz="600" b="1" dirty="0" err="1">
                <a:latin typeface="Roboto" panose="02000000000000000000" pitchFamily="2" charset="0"/>
                <a:ea typeface="Roboto" panose="02000000000000000000" pitchFamily="2" charset="0"/>
              </a:rPr>
              <a:t>Operational</a:t>
            </a:r>
            <a:r>
              <a:rPr lang="fr-CH" sz="600" b="1" dirty="0">
                <a:latin typeface="Roboto" panose="02000000000000000000" pitchFamily="2" charset="0"/>
                <a:ea typeface="Roboto" panose="02000000000000000000" pitchFamily="2" charset="0"/>
              </a:rPr>
              <a:t> </a:t>
            </a:r>
            <a:r>
              <a:rPr lang="fr-CH" sz="600" b="1" dirty="0" err="1">
                <a:latin typeface="Roboto" panose="02000000000000000000" pitchFamily="2" charset="0"/>
                <a:ea typeface="Roboto" panose="02000000000000000000" pitchFamily="2" charset="0"/>
              </a:rPr>
              <a:t>lists</a:t>
            </a:r>
            <a:endParaRPr lang="fr-CH" sz="600" b="1" dirty="0">
              <a:latin typeface="Roboto" panose="02000000000000000000" pitchFamily="2" charset="0"/>
              <a:ea typeface="Roboto" panose="02000000000000000000" pitchFamily="2" charset="0"/>
            </a:endParaRPr>
          </a:p>
        </p:txBody>
      </p:sp>
      <p:sp>
        <p:nvSpPr>
          <p:cNvPr id="62" name="Rectangle 61">
            <a:extLst>
              <a:ext uri="{FF2B5EF4-FFF2-40B4-BE49-F238E27FC236}">
                <a16:creationId xmlns:a16="http://schemas.microsoft.com/office/drawing/2014/main" id="{C353AD6B-E5D3-00BC-F888-319840F26313}"/>
              </a:ext>
            </a:extLst>
          </p:cNvPr>
          <p:cNvSpPr/>
          <p:nvPr/>
        </p:nvSpPr>
        <p:spPr>
          <a:xfrm>
            <a:off x="2276985" y="4565916"/>
            <a:ext cx="1058604" cy="184666"/>
          </a:xfrm>
          <a:prstGeom prst="rect">
            <a:avLst/>
          </a:prstGeom>
        </p:spPr>
        <p:txBody>
          <a:bodyPr wrap="square">
            <a:spAutoFit/>
          </a:bodyPr>
          <a:lstStyle/>
          <a:p>
            <a:pPr marL="180971" indent="-180971"/>
            <a:r>
              <a:rPr lang="fr-CH" sz="600" b="1" dirty="0" err="1">
                <a:latin typeface="Roboto" panose="02000000000000000000" pitchFamily="2" charset="0"/>
                <a:ea typeface="Roboto" panose="02000000000000000000" pitchFamily="2" charset="0"/>
              </a:rPr>
              <a:t>Geospatial</a:t>
            </a:r>
            <a:r>
              <a:rPr lang="fr-CH" sz="600" b="1" dirty="0">
                <a:latin typeface="Roboto" panose="02000000000000000000" pitchFamily="2" charset="0"/>
                <a:ea typeface="Roboto" panose="02000000000000000000" pitchFamily="2" charset="0"/>
              </a:rPr>
              <a:t> data</a:t>
            </a:r>
          </a:p>
        </p:txBody>
      </p:sp>
      <p:sp>
        <p:nvSpPr>
          <p:cNvPr id="63" name="Rectangle 62">
            <a:extLst>
              <a:ext uri="{FF2B5EF4-FFF2-40B4-BE49-F238E27FC236}">
                <a16:creationId xmlns:a16="http://schemas.microsoft.com/office/drawing/2014/main" id="{31C8C1ED-6325-2DC8-7759-E47ED05D6CA8}"/>
              </a:ext>
            </a:extLst>
          </p:cNvPr>
          <p:cNvSpPr/>
          <p:nvPr/>
        </p:nvSpPr>
        <p:spPr>
          <a:xfrm>
            <a:off x="3924022" y="4296790"/>
            <a:ext cx="671753" cy="184666"/>
          </a:xfrm>
          <a:prstGeom prst="rect">
            <a:avLst/>
          </a:prstGeom>
        </p:spPr>
        <p:txBody>
          <a:bodyPr wrap="square">
            <a:spAutoFit/>
          </a:bodyPr>
          <a:lstStyle/>
          <a:p>
            <a:pPr marL="180971" indent="-180971"/>
            <a:r>
              <a:rPr lang="fr-CH" sz="600" b="1" dirty="0" err="1">
                <a:latin typeface="Roboto" panose="02000000000000000000" pitchFamily="2" charset="0"/>
                <a:ea typeface="Roboto" panose="02000000000000000000" pitchFamily="2" charset="0"/>
              </a:rPr>
              <a:t>Hierarchies</a:t>
            </a:r>
            <a:endParaRPr lang="fr-CH" sz="600" b="1" dirty="0">
              <a:latin typeface="Roboto" panose="02000000000000000000" pitchFamily="2" charset="0"/>
              <a:ea typeface="Roboto" panose="02000000000000000000" pitchFamily="2" charset="0"/>
            </a:endParaRPr>
          </a:p>
        </p:txBody>
      </p:sp>
      <p:pic>
        <p:nvPicPr>
          <p:cNvPr id="65" name="Picture 64">
            <a:extLst>
              <a:ext uri="{FF2B5EF4-FFF2-40B4-BE49-F238E27FC236}">
                <a16:creationId xmlns:a16="http://schemas.microsoft.com/office/drawing/2014/main" id="{BE72C944-D72B-0057-0D6A-895544E77CFC}"/>
              </a:ext>
            </a:extLst>
          </p:cNvPr>
          <p:cNvPicPr>
            <a:picLocks noChangeAspect="1"/>
          </p:cNvPicPr>
          <p:nvPr/>
        </p:nvPicPr>
        <p:blipFill>
          <a:blip r:embed="rId11"/>
          <a:stretch>
            <a:fillRect/>
          </a:stretch>
        </p:blipFill>
        <p:spPr>
          <a:xfrm>
            <a:off x="3214167" y="4984494"/>
            <a:ext cx="1513759" cy="875951"/>
          </a:xfrm>
          <a:prstGeom prst="rect">
            <a:avLst/>
          </a:prstGeom>
        </p:spPr>
      </p:pic>
      <p:sp>
        <p:nvSpPr>
          <p:cNvPr id="66" name="TextBox 65">
            <a:extLst>
              <a:ext uri="{FF2B5EF4-FFF2-40B4-BE49-F238E27FC236}">
                <a16:creationId xmlns:a16="http://schemas.microsoft.com/office/drawing/2014/main" id="{9D3A62E2-6A49-0F3F-C161-34DB43994378}"/>
              </a:ext>
            </a:extLst>
          </p:cNvPr>
          <p:cNvSpPr txBox="1"/>
          <p:nvPr/>
        </p:nvSpPr>
        <p:spPr>
          <a:xfrm>
            <a:off x="7949277" y="1108616"/>
            <a:ext cx="1973892" cy="276999"/>
          </a:xfrm>
          <a:prstGeom prst="rect">
            <a:avLst/>
          </a:prstGeom>
          <a:solidFill>
            <a:schemeClr val="bg1"/>
          </a:solidFill>
        </p:spPr>
        <p:txBody>
          <a:bodyPr wrap="square">
            <a:spAutoFit/>
          </a:bodyPr>
          <a:lstStyle/>
          <a:p>
            <a:pPr marL="92075" indent="-92075"/>
            <a:r>
              <a:rPr lang="fr-CH" sz="600" dirty="0"/>
              <a:t>1. </a:t>
            </a:r>
            <a:r>
              <a:rPr lang="en-US" sz="600" dirty="0"/>
              <a:t>Contextualize data from different sources in space and time</a:t>
            </a:r>
            <a:endParaRPr lang="fr-CH" sz="600" dirty="0"/>
          </a:p>
        </p:txBody>
      </p:sp>
      <p:sp>
        <p:nvSpPr>
          <p:cNvPr id="67" name="TextBox 66">
            <a:extLst>
              <a:ext uri="{FF2B5EF4-FFF2-40B4-BE49-F238E27FC236}">
                <a16:creationId xmlns:a16="http://schemas.microsoft.com/office/drawing/2014/main" id="{FFFFE4B3-50C7-80CE-2A1D-1BACA234D1AB}"/>
              </a:ext>
            </a:extLst>
          </p:cNvPr>
          <p:cNvSpPr txBox="1"/>
          <p:nvPr/>
        </p:nvSpPr>
        <p:spPr>
          <a:xfrm>
            <a:off x="8980014" y="2067626"/>
            <a:ext cx="1562499" cy="276999"/>
          </a:xfrm>
          <a:prstGeom prst="rect">
            <a:avLst/>
          </a:prstGeom>
          <a:solidFill>
            <a:schemeClr val="bg1"/>
          </a:solidFill>
          <a:ln>
            <a:solidFill>
              <a:schemeClr val="bg1"/>
            </a:solidFill>
          </a:ln>
        </p:spPr>
        <p:txBody>
          <a:bodyPr wrap="square">
            <a:spAutoFit/>
          </a:bodyPr>
          <a:lstStyle/>
          <a:p>
            <a:pPr marL="92075" indent="-92075"/>
            <a:r>
              <a:rPr lang="fr-FR" sz="600" dirty="0"/>
              <a:t>2. </a:t>
            </a:r>
            <a:r>
              <a:rPr lang="en-US" sz="600" dirty="0"/>
              <a:t>Use geographic features as a common link between data sources</a:t>
            </a:r>
            <a:endParaRPr lang="fr-CH" sz="600" dirty="0"/>
          </a:p>
        </p:txBody>
      </p:sp>
      <p:sp>
        <p:nvSpPr>
          <p:cNvPr id="68" name="TextBox 67">
            <a:extLst>
              <a:ext uri="{FF2B5EF4-FFF2-40B4-BE49-F238E27FC236}">
                <a16:creationId xmlns:a16="http://schemas.microsoft.com/office/drawing/2014/main" id="{AB7B55C3-5ADB-6D26-D347-D7265B6C96AE}"/>
              </a:ext>
            </a:extLst>
          </p:cNvPr>
          <p:cNvSpPr txBox="1"/>
          <p:nvPr/>
        </p:nvSpPr>
        <p:spPr>
          <a:xfrm>
            <a:off x="9474204" y="3740825"/>
            <a:ext cx="1314117" cy="184666"/>
          </a:xfrm>
          <a:prstGeom prst="rect">
            <a:avLst/>
          </a:prstGeom>
          <a:solidFill>
            <a:schemeClr val="bg1"/>
          </a:solidFill>
          <a:ln>
            <a:solidFill>
              <a:schemeClr val="bg1"/>
            </a:solidFill>
          </a:ln>
        </p:spPr>
        <p:txBody>
          <a:bodyPr wrap="square">
            <a:spAutoFit/>
          </a:bodyPr>
          <a:lstStyle/>
          <a:p>
            <a:r>
              <a:rPr lang="fr-FR" sz="600" dirty="0"/>
              <a:t>3 </a:t>
            </a:r>
            <a:r>
              <a:rPr lang="fr-FR" sz="600" dirty="0" err="1"/>
              <a:t>Facilitate</a:t>
            </a:r>
            <a:r>
              <a:rPr lang="fr-FR" sz="600" dirty="0"/>
              <a:t> trend </a:t>
            </a:r>
            <a:r>
              <a:rPr lang="fr-FR" sz="600" dirty="0" err="1"/>
              <a:t>analysis</a:t>
            </a:r>
            <a:endParaRPr lang="fr-CH" sz="600" dirty="0"/>
          </a:p>
        </p:txBody>
      </p:sp>
      <p:sp>
        <p:nvSpPr>
          <p:cNvPr id="69" name="TextBox 68">
            <a:extLst>
              <a:ext uri="{FF2B5EF4-FFF2-40B4-BE49-F238E27FC236}">
                <a16:creationId xmlns:a16="http://schemas.microsoft.com/office/drawing/2014/main" id="{1FC6115A-5987-B97A-1AC1-E4051C79D7FB}"/>
              </a:ext>
            </a:extLst>
          </p:cNvPr>
          <p:cNvSpPr txBox="1"/>
          <p:nvPr/>
        </p:nvSpPr>
        <p:spPr>
          <a:xfrm>
            <a:off x="9010655" y="4750583"/>
            <a:ext cx="1314117" cy="276999"/>
          </a:xfrm>
          <a:prstGeom prst="rect">
            <a:avLst/>
          </a:prstGeom>
          <a:solidFill>
            <a:schemeClr val="bg1"/>
          </a:solidFill>
          <a:ln>
            <a:solidFill>
              <a:schemeClr val="bg1"/>
            </a:solidFill>
          </a:ln>
        </p:spPr>
        <p:txBody>
          <a:bodyPr wrap="square">
            <a:spAutoFit/>
          </a:bodyPr>
          <a:lstStyle/>
          <a:p>
            <a:r>
              <a:rPr lang="fr-FR" sz="600" dirty="0"/>
              <a:t>4. </a:t>
            </a:r>
            <a:r>
              <a:rPr lang="it-IT" sz="600" dirty="0"/>
              <a:t>Aggregate data according to different hierarchies</a:t>
            </a:r>
            <a:endParaRPr lang="fr-CH" sz="600" dirty="0"/>
          </a:p>
        </p:txBody>
      </p:sp>
      <p:sp>
        <p:nvSpPr>
          <p:cNvPr id="70" name="TextBox 69">
            <a:extLst>
              <a:ext uri="{FF2B5EF4-FFF2-40B4-BE49-F238E27FC236}">
                <a16:creationId xmlns:a16="http://schemas.microsoft.com/office/drawing/2014/main" id="{5EBAEF3A-AE0A-AC0F-34C9-38F59F309230}"/>
              </a:ext>
            </a:extLst>
          </p:cNvPr>
          <p:cNvSpPr txBox="1"/>
          <p:nvPr/>
        </p:nvSpPr>
        <p:spPr>
          <a:xfrm>
            <a:off x="8260123" y="5736819"/>
            <a:ext cx="1960001" cy="276999"/>
          </a:xfrm>
          <a:prstGeom prst="rect">
            <a:avLst/>
          </a:prstGeom>
          <a:solidFill>
            <a:schemeClr val="bg1"/>
          </a:solidFill>
          <a:ln>
            <a:solidFill>
              <a:schemeClr val="bg1"/>
            </a:solidFill>
          </a:ln>
        </p:spPr>
        <p:txBody>
          <a:bodyPr wrap="square">
            <a:spAutoFit/>
          </a:bodyPr>
          <a:lstStyle/>
          <a:p>
            <a:pPr marL="92075" indent="-92075"/>
            <a:r>
              <a:rPr lang="fr-FR" sz="600" dirty="0"/>
              <a:t>5. </a:t>
            </a:r>
            <a:r>
              <a:rPr lang="en-US" sz="600" dirty="0"/>
              <a:t>Use GIS to create thematic maps, perform spatial analyses, or apply spatially distributed models</a:t>
            </a:r>
            <a:endParaRPr lang="fr-CH" sz="600" dirty="0"/>
          </a:p>
        </p:txBody>
      </p:sp>
      <p:sp>
        <p:nvSpPr>
          <p:cNvPr id="7" name="Title 1">
            <a:extLst>
              <a:ext uri="{FF2B5EF4-FFF2-40B4-BE49-F238E27FC236}">
                <a16:creationId xmlns:a16="http://schemas.microsoft.com/office/drawing/2014/main" id="{810D7A2E-3C40-D5EF-DC87-88AD3B8379C8}"/>
              </a:ext>
            </a:extLst>
          </p:cNvPr>
          <p:cNvSpPr txBox="1">
            <a:spLocks/>
          </p:cNvSpPr>
          <p:nvPr/>
        </p:nvSpPr>
        <p:spPr>
          <a:xfrm>
            <a:off x="0" y="20637"/>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altLang="en-US" dirty="0"/>
              <a:t>The Concept of Common Geo-Registry (CGR)</a:t>
            </a:r>
            <a:endParaRPr lang="en-PH" altLang="en-US" dirty="0"/>
          </a:p>
        </p:txBody>
      </p:sp>
    </p:spTree>
    <p:extLst>
      <p:ext uri="{BB962C8B-B14F-4D97-AF65-F5344CB8AC3E}">
        <p14:creationId xmlns:p14="http://schemas.microsoft.com/office/powerpoint/2010/main" val="224582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2"/>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7"/>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9"/>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2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6"/>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5"/>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2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4"/>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6"/>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43"/>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49"/>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67"/>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68"/>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69"/>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3" grpId="0"/>
      <p:bldP spid="16" grpId="0"/>
      <p:bldP spid="18" grpId="0"/>
      <p:bldP spid="23" grpId="0"/>
      <p:bldP spid="25" grpId="0"/>
      <p:bldP spid="27" grpId="0"/>
      <p:bldP spid="29" grpId="0"/>
      <p:bldP spid="30" grpId="0" animBg="1"/>
      <p:bldP spid="31" grpId="0" animBg="1"/>
      <p:bldP spid="32" grpId="0" animBg="1"/>
      <p:bldP spid="33" grpId="0" animBg="1"/>
      <p:bldP spid="36" grpId="0"/>
      <p:bldP spid="37" grpId="0"/>
      <p:bldP spid="38" grpId="0" animBg="1"/>
      <p:bldP spid="39" grpId="0"/>
      <p:bldP spid="40" grpId="0" animBg="1"/>
      <p:bldP spid="41" grpId="0" animBg="1"/>
      <p:bldP spid="42" grpId="0" animBg="1"/>
      <p:bldP spid="43" grpId="0" animBg="1"/>
      <p:bldP spid="44" grpId="0" animBg="1"/>
      <p:bldP spid="45" grpId="0" animBg="1"/>
      <p:bldP spid="46" grpId="0" animBg="1"/>
      <p:bldP spid="47" grpId="0" animBg="1"/>
      <p:bldP spid="48" grpId="0"/>
      <p:bldP spid="49" grpId="0"/>
      <p:bldP spid="50" grpId="0" animBg="1"/>
      <p:bldP spid="54" grpId="0"/>
      <p:bldP spid="55" grpId="0"/>
      <p:bldP spid="61" grpId="0"/>
      <p:bldP spid="62" grpId="0"/>
      <p:bldP spid="63" grpId="0"/>
      <p:bldP spid="66" grpId="0" animBg="1"/>
      <p:bldP spid="67" grpId="0" animBg="1"/>
      <p:bldP spid="68" grpId="0" animBg="1"/>
      <p:bldP spid="69"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D06EA4-78EF-B9F7-E9C1-DB2025BB09CF}"/>
              </a:ext>
            </a:extLst>
          </p:cNvPr>
          <p:cNvPicPr>
            <a:picLocks noChangeAspect="1"/>
          </p:cNvPicPr>
          <p:nvPr/>
        </p:nvPicPr>
        <p:blipFill>
          <a:blip r:embed="rId3"/>
          <a:stretch>
            <a:fillRect/>
          </a:stretch>
        </p:blipFill>
        <p:spPr>
          <a:xfrm>
            <a:off x="973416" y="1378325"/>
            <a:ext cx="10403568" cy="4174076"/>
          </a:xfrm>
          <a:prstGeom prst="rect">
            <a:avLst/>
          </a:prstGeom>
        </p:spPr>
      </p:pic>
      <p:sp>
        <p:nvSpPr>
          <p:cNvPr id="8" name="Google Shape;323;p3">
            <a:extLst>
              <a:ext uri="{FF2B5EF4-FFF2-40B4-BE49-F238E27FC236}">
                <a16:creationId xmlns:a16="http://schemas.microsoft.com/office/drawing/2014/main" id="{9190C5D7-9FF3-2628-CB89-1EDA2B1C557D}"/>
              </a:ext>
            </a:extLst>
          </p:cNvPr>
          <p:cNvSpPr txBox="1"/>
          <p:nvPr/>
        </p:nvSpPr>
        <p:spPr>
          <a:xfrm>
            <a:off x="973416" y="5372637"/>
            <a:ext cx="2741394" cy="846513"/>
          </a:xfrm>
          <a:prstGeom prst="rect">
            <a:avLst/>
          </a:prstGeom>
          <a:noFill/>
          <a:ln>
            <a:noFill/>
          </a:ln>
        </p:spPr>
        <p:txBody>
          <a:bodyPr spcFirstLastPara="1" wrap="square" lIns="68569" tIns="34275" rIns="68569" bIns="34275" anchor="t" anchorCtr="0">
            <a:noAutofit/>
          </a:bodyPr>
          <a:lstStyle/>
          <a:p>
            <a:pPr marL="171450" indent="-171450">
              <a:lnSpc>
                <a:spcPct val="90000"/>
              </a:lnSpc>
              <a:buClr>
                <a:srgbClr val="000000"/>
              </a:buClr>
              <a:buSzPts val="1050"/>
              <a:buFont typeface="Arial" panose="020B0604020202020204" pitchFamily="34" charset="0"/>
              <a:buChar char="•"/>
            </a:pPr>
            <a:r>
              <a:rPr lang="en-US" sz="1050" dirty="0">
                <a:latin typeface="Open Sans"/>
                <a:ea typeface="Open Sans"/>
                <a:cs typeface="Open Sans"/>
                <a:sym typeface="Open Sans"/>
              </a:rPr>
              <a:t>Large number of registries to maintain</a:t>
            </a:r>
          </a:p>
          <a:p>
            <a:pPr marL="171450" indent="-171450">
              <a:lnSpc>
                <a:spcPct val="90000"/>
              </a:lnSpc>
              <a:buClr>
                <a:srgbClr val="000000"/>
              </a:buClr>
              <a:buSzPts val="1050"/>
              <a:buFont typeface="Arial" panose="020B0604020202020204" pitchFamily="34" charset="0"/>
              <a:buChar char="•"/>
            </a:pPr>
            <a:r>
              <a:rPr lang="en-US" sz="1050" dirty="0">
                <a:latin typeface="Open Sans"/>
                <a:ea typeface="Open Sans"/>
                <a:cs typeface="Open Sans"/>
                <a:sym typeface="Open Sans"/>
              </a:rPr>
              <a:t>Important volume of exchange to ensure data quality between registries and information systems</a:t>
            </a:r>
          </a:p>
          <a:p>
            <a:pPr marL="171450" indent="-171450">
              <a:lnSpc>
                <a:spcPct val="90000"/>
              </a:lnSpc>
              <a:buClr>
                <a:srgbClr val="000000"/>
              </a:buClr>
              <a:buSzPts val="1050"/>
              <a:buFont typeface="Arial" panose="020B0604020202020204" pitchFamily="34" charset="0"/>
              <a:buChar char="•"/>
            </a:pPr>
            <a:r>
              <a:rPr lang="en-US" sz="1050" dirty="0">
                <a:latin typeface="Open Sans"/>
                <a:ea typeface="Open Sans"/>
                <a:cs typeface="Open Sans"/>
                <a:sym typeface="Open Sans"/>
              </a:rPr>
              <a:t>Very difficult to scale up</a:t>
            </a:r>
          </a:p>
        </p:txBody>
      </p:sp>
      <p:sp>
        <p:nvSpPr>
          <p:cNvPr id="9" name="Google Shape;323;p3">
            <a:extLst>
              <a:ext uri="{FF2B5EF4-FFF2-40B4-BE49-F238E27FC236}">
                <a16:creationId xmlns:a16="http://schemas.microsoft.com/office/drawing/2014/main" id="{3C6328BB-1B89-A08F-785B-DFC709E2F022}"/>
              </a:ext>
            </a:extLst>
          </p:cNvPr>
          <p:cNvSpPr txBox="1"/>
          <p:nvPr/>
        </p:nvSpPr>
        <p:spPr>
          <a:xfrm>
            <a:off x="1138518" y="815788"/>
            <a:ext cx="2411190" cy="562537"/>
          </a:xfrm>
          <a:prstGeom prst="rect">
            <a:avLst/>
          </a:prstGeom>
          <a:noFill/>
          <a:ln>
            <a:noFill/>
          </a:ln>
        </p:spPr>
        <p:txBody>
          <a:bodyPr spcFirstLastPara="1" wrap="square" lIns="68569" tIns="34275" rIns="68569" bIns="34275" anchor="t" anchorCtr="0">
            <a:noAutofit/>
          </a:bodyPr>
          <a:lstStyle/>
          <a:p>
            <a:pPr algn="ctr">
              <a:lnSpc>
                <a:spcPct val="90000"/>
              </a:lnSpc>
              <a:buClr>
                <a:srgbClr val="000000"/>
              </a:buClr>
              <a:buSzPts val="1050"/>
            </a:pPr>
            <a:r>
              <a:rPr lang="en-US" sz="1400" b="1" dirty="0">
                <a:latin typeface="Open Sans"/>
                <a:ea typeface="Open Sans"/>
                <a:cs typeface="Open Sans"/>
                <a:sym typeface="Open Sans"/>
              </a:rPr>
              <a:t>1. One registry per geographic feature, no interoperability layer</a:t>
            </a:r>
          </a:p>
        </p:txBody>
      </p:sp>
      <p:sp>
        <p:nvSpPr>
          <p:cNvPr id="10" name="Google Shape;323;p3">
            <a:extLst>
              <a:ext uri="{FF2B5EF4-FFF2-40B4-BE49-F238E27FC236}">
                <a16:creationId xmlns:a16="http://schemas.microsoft.com/office/drawing/2014/main" id="{93B80A90-68C3-4BC9-57DE-B28F30E47EAE}"/>
              </a:ext>
            </a:extLst>
          </p:cNvPr>
          <p:cNvSpPr txBox="1"/>
          <p:nvPr/>
        </p:nvSpPr>
        <p:spPr>
          <a:xfrm>
            <a:off x="7949698" y="1032062"/>
            <a:ext cx="2729511" cy="449140"/>
          </a:xfrm>
          <a:prstGeom prst="rect">
            <a:avLst/>
          </a:prstGeom>
          <a:noFill/>
          <a:ln>
            <a:noFill/>
          </a:ln>
        </p:spPr>
        <p:txBody>
          <a:bodyPr spcFirstLastPara="1" wrap="square" lIns="68569" tIns="34275" rIns="68569" bIns="34275" anchor="t" anchorCtr="0">
            <a:noAutofit/>
          </a:bodyPr>
          <a:lstStyle/>
          <a:p>
            <a:pPr algn="ctr">
              <a:lnSpc>
                <a:spcPct val="90000"/>
              </a:lnSpc>
              <a:buClr>
                <a:srgbClr val="000000"/>
              </a:buClr>
              <a:buSzPts val="1050"/>
            </a:pPr>
            <a:r>
              <a:rPr lang="en-US" sz="1400" b="1" dirty="0">
                <a:latin typeface="Open Sans"/>
                <a:ea typeface="Open Sans"/>
                <a:cs typeface="Open Sans"/>
                <a:sym typeface="Open Sans"/>
              </a:rPr>
              <a:t>3. One common geo-registry with an integrated interoperability layer</a:t>
            </a:r>
          </a:p>
        </p:txBody>
      </p:sp>
      <p:sp>
        <p:nvSpPr>
          <p:cNvPr id="12" name="Google Shape;462;p44">
            <a:extLst>
              <a:ext uri="{FF2B5EF4-FFF2-40B4-BE49-F238E27FC236}">
                <a16:creationId xmlns:a16="http://schemas.microsoft.com/office/drawing/2014/main" id="{B956CC65-2580-2100-93E1-A839571F71D6}"/>
              </a:ext>
            </a:extLst>
          </p:cNvPr>
          <p:cNvSpPr/>
          <p:nvPr/>
        </p:nvSpPr>
        <p:spPr>
          <a:xfrm>
            <a:off x="7910750" y="5499205"/>
            <a:ext cx="2840182" cy="593378"/>
          </a:xfrm>
          <a:prstGeom prst="rect">
            <a:avLst/>
          </a:prstGeom>
          <a:noFill/>
          <a:ln>
            <a:noFill/>
          </a:ln>
        </p:spPr>
        <p:txBody>
          <a:bodyPr spcFirstLastPara="1" wrap="square" lIns="67850" tIns="33325" rIns="67850" bIns="33325" anchor="t" anchorCtr="0">
            <a:noAutofit/>
          </a:bodyPr>
          <a:lstStyle/>
          <a:p>
            <a:pPr algn="ctr">
              <a:lnSpc>
                <a:spcPct val="90000"/>
              </a:lnSpc>
              <a:buSzPts val="1800"/>
            </a:pPr>
            <a:r>
              <a:rPr lang="en-US" sz="1600" dirty="0">
                <a:ea typeface="Open Sans"/>
                <a:cs typeface="Open Sans"/>
                <a:sym typeface="Open Sans"/>
              </a:rPr>
              <a:t>Model promoted by the HIS geo-enabling framework</a:t>
            </a:r>
            <a:endParaRPr lang="fr-CH" sz="1600" dirty="0"/>
          </a:p>
        </p:txBody>
      </p:sp>
      <p:sp>
        <p:nvSpPr>
          <p:cNvPr id="15" name="Google Shape;463;p44">
            <a:extLst>
              <a:ext uri="{FF2B5EF4-FFF2-40B4-BE49-F238E27FC236}">
                <a16:creationId xmlns:a16="http://schemas.microsoft.com/office/drawing/2014/main" id="{C82F327C-05D2-0027-F1FE-1563070AE73C}"/>
              </a:ext>
            </a:extLst>
          </p:cNvPr>
          <p:cNvSpPr/>
          <p:nvPr/>
        </p:nvSpPr>
        <p:spPr>
          <a:xfrm rot="5400000">
            <a:off x="9152116" y="5103470"/>
            <a:ext cx="365125" cy="404700"/>
          </a:xfrm>
          <a:prstGeom prst="rightArrow">
            <a:avLst>
              <a:gd name="adj1" fmla="val 50000"/>
              <a:gd name="adj2" fmla="val 50000"/>
            </a:avLst>
          </a:prstGeom>
          <a:solidFill>
            <a:srgbClr val="253C88"/>
          </a:solidFill>
          <a:ln w="3175" algn="ctr">
            <a:solidFill>
              <a:srgbClr val="4D4D4D"/>
            </a:solidFill>
            <a:round/>
            <a:headEnd/>
            <a:tailEnd/>
          </a:ln>
        </p:spPr>
        <p:txBody>
          <a:bodyPr wrap="none" anchor="ctr"/>
          <a:lstStyle/>
          <a:p>
            <a:endParaRPr>
              <a:solidFill>
                <a:srgbClr val="346667"/>
              </a:solidFill>
            </a:endParaRPr>
          </a:p>
        </p:txBody>
      </p:sp>
      <p:sp>
        <p:nvSpPr>
          <p:cNvPr id="16" name="Google Shape;323;p3">
            <a:extLst>
              <a:ext uri="{FF2B5EF4-FFF2-40B4-BE49-F238E27FC236}">
                <a16:creationId xmlns:a16="http://schemas.microsoft.com/office/drawing/2014/main" id="{AC7D4730-942E-F5C8-FBB6-7B5846899B1D}"/>
              </a:ext>
            </a:extLst>
          </p:cNvPr>
          <p:cNvSpPr txBox="1"/>
          <p:nvPr/>
        </p:nvSpPr>
        <p:spPr>
          <a:xfrm>
            <a:off x="4080747" y="1033101"/>
            <a:ext cx="2840005" cy="570449"/>
          </a:xfrm>
          <a:prstGeom prst="rect">
            <a:avLst/>
          </a:prstGeom>
          <a:noFill/>
          <a:ln>
            <a:noFill/>
          </a:ln>
        </p:spPr>
        <p:txBody>
          <a:bodyPr spcFirstLastPara="1" wrap="square" lIns="68569" tIns="34275" rIns="68569" bIns="34275" anchor="t" anchorCtr="0">
            <a:noAutofit/>
          </a:bodyPr>
          <a:lstStyle/>
          <a:p>
            <a:pPr algn="ctr">
              <a:lnSpc>
                <a:spcPct val="90000"/>
              </a:lnSpc>
              <a:buClr>
                <a:srgbClr val="000000"/>
              </a:buClr>
              <a:buSzPts val="1050"/>
            </a:pPr>
            <a:r>
              <a:rPr lang="en-US" sz="1400" b="1" dirty="0">
                <a:latin typeface="Open Sans"/>
                <a:ea typeface="Open Sans"/>
                <a:cs typeface="Open Sans"/>
                <a:sym typeface="Open Sans"/>
              </a:rPr>
              <a:t>2. One registry per geographic feature with a separated interoperability layer</a:t>
            </a:r>
          </a:p>
        </p:txBody>
      </p:sp>
      <p:sp>
        <p:nvSpPr>
          <p:cNvPr id="17" name="Google Shape;322;p3">
            <a:extLst>
              <a:ext uri="{FF2B5EF4-FFF2-40B4-BE49-F238E27FC236}">
                <a16:creationId xmlns:a16="http://schemas.microsoft.com/office/drawing/2014/main" id="{0B2CA890-80EB-FE4C-169C-F5903F1CAAB0}"/>
              </a:ext>
            </a:extLst>
          </p:cNvPr>
          <p:cNvSpPr txBox="1"/>
          <p:nvPr/>
        </p:nvSpPr>
        <p:spPr>
          <a:xfrm>
            <a:off x="7701874" y="4414557"/>
            <a:ext cx="3275856" cy="767931"/>
          </a:xfrm>
          <a:prstGeom prst="rect">
            <a:avLst/>
          </a:prstGeom>
          <a:noFill/>
          <a:ln>
            <a:noFill/>
          </a:ln>
        </p:spPr>
        <p:txBody>
          <a:bodyPr spcFirstLastPara="1" wrap="square" lIns="68569" tIns="34275" rIns="68569" bIns="34275" anchor="t" anchorCtr="0">
            <a:noAutofit/>
          </a:bodyPr>
          <a:lstStyle/>
          <a:p>
            <a:pPr marL="171450" indent="-171450">
              <a:lnSpc>
                <a:spcPct val="90000"/>
              </a:lnSpc>
              <a:buClr>
                <a:srgbClr val="000000"/>
              </a:buClr>
              <a:buSzPts val="1050"/>
              <a:buFont typeface="Arial" panose="020B0604020202020204" pitchFamily="34" charset="0"/>
              <a:buChar char="•"/>
            </a:pPr>
            <a:r>
              <a:rPr lang="en-US" sz="1050" dirty="0">
                <a:latin typeface="Open Sans"/>
                <a:ea typeface="Open Sans"/>
                <a:cs typeface="Open Sans"/>
                <a:sym typeface="Open Sans"/>
              </a:rPr>
              <a:t>Only one registry to maintain</a:t>
            </a:r>
          </a:p>
          <a:p>
            <a:pPr marL="171450" indent="-171450">
              <a:lnSpc>
                <a:spcPct val="90000"/>
              </a:lnSpc>
              <a:buClr>
                <a:srgbClr val="000000"/>
              </a:buClr>
              <a:buSzPts val="1050"/>
              <a:buFont typeface="Arial" panose="020B0604020202020204" pitchFamily="34" charset="0"/>
              <a:buChar char="•"/>
            </a:pPr>
            <a:r>
              <a:rPr lang="en-US" sz="1050" dirty="0">
                <a:latin typeface="Open Sans"/>
                <a:ea typeface="Open Sans"/>
                <a:cs typeface="Open Sans"/>
                <a:sym typeface="Open Sans"/>
              </a:rPr>
              <a:t>Exchange only needed between the common geo-registry and each information system</a:t>
            </a:r>
          </a:p>
          <a:p>
            <a:pPr marL="171450" indent="-171450">
              <a:lnSpc>
                <a:spcPct val="90000"/>
              </a:lnSpc>
              <a:buClr>
                <a:srgbClr val="000000"/>
              </a:buClr>
              <a:buSzPts val="1050"/>
              <a:buFont typeface="Arial" panose="020B0604020202020204" pitchFamily="34" charset="0"/>
              <a:buChar char="•"/>
            </a:pPr>
            <a:r>
              <a:rPr lang="en-US" sz="1050" dirty="0">
                <a:latin typeface="Open Sans"/>
                <a:ea typeface="Open Sans"/>
                <a:cs typeface="Open Sans"/>
                <a:sym typeface="Open Sans"/>
              </a:rPr>
              <a:t>Easier to scale up</a:t>
            </a:r>
          </a:p>
        </p:txBody>
      </p:sp>
      <p:sp>
        <p:nvSpPr>
          <p:cNvPr id="18" name="Google Shape;323;p3">
            <a:extLst>
              <a:ext uri="{FF2B5EF4-FFF2-40B4-BE49-F238E27FC236}">
                <a16:creationId xmlns:a16="http://schemas.microsoft.com/office/drawing/2014/main" id="{C1DFF93B-378A-0C9F-AEB3-669A477C5819}"/>
              </a:ext>
            </a:extLst>
          </p:cNvPr>
          <p:cNvSpPr txBox="1"/>
          <p:nvPr/>
        </p:nvSpPr>
        <p:spPr>
          <a:xfrm>
            <a:off x="4087806" y="4750568"/>
            <a:ext cx="2922592" cy="838448"/>
          </a:xfrm>
          <a:prstGeom prst="rect">
            <a:avLst/>
          </a:prstGeom>
          <a:noFill/>
          <a:ln>
            <a:noFill/>
          </a:ln>
        </p:spPr>
        <p:txBody>
          <a:bodyPr spcFirstLastPara="1" wrap="square" lIns="68569" tIns="34275" rIns="68569" bIns="34275" anchor="t" anchorCtr="0">
            <a:noAutofit/>
          </a:bodyPr>
          <a:lstStyle/>
          <a:p>
            <a:pPr marL="171450" indent="-171450">
              <a:lnSpc>
                <a:spcPct val="90000"/>
              </a:lnSpc>
              <a:buClr>
                <a:srgbClr val="000000"/>
              </a:buClr>
              <a:buSzPts val="1050"/>
              <a:buFont typeface="Arial" panose="020B0604020202020204" pitchFamily="34" charset="0"/>
              <a:buChar char="•"/>
            </a:pPr>
            <a:r>
              <a:rPr lang="en-US" sz="1050" dirty="0">
                <a:latin typeface="Open Sans"/>
                <a:ea typeface="Open Sans"/>
                <a:cs typeface="Open Sans"/>
                <a:sym typeface="Open Sans"/>
              </a:rPr>
              <a:t>Large number of registries to maintain</a:t>
            </a:r>
          </a:p>
          <a:p>
            <a:pPr marL="171450" indent="-171450">
              <a:lnSpc>
                <a:spcPct val="90000"/>
              </a:lnSpc>
              <a:buClr>
                <a:srgbClr val="000000"/>
              </a:buClr>
              <a:buSzPts val="1050"/>
              <a:buFont typeface="Arial" panose="020B0604020202020204" pitchFamily="34" charset="0"/>
              <a:buChar char="•"/>
            </a:pPr>
            <a:r>
              <a:rPr lang="en-US" sz="1050" dirty="0">
                <a:latin typeface="Open Sans"/>
                <a:ea typeface="Open Sans"/>
                <a:cs typeface="Open Sans"/>
                <a:sym typeface="Open Sans"/>
              </a:rPr>
              <a:t>Still a significant volume of exchange between registries to ensure data quality, including consistency between them</a:t>
            </a:r>
          </a:p>
          <a:p>
            <a:pPr marL="171450" indent="-171450">
              <a:lnSpc>
                <a:spcPct val="90000"/>
              </a:lnSpc>
              <a:buClr>
                <a:srgbClr val="000000"/>
              </a:buClr>
              <a:buSzPts val="1050"/>
              <a:buFont typeface="Arial" panose="020B0604020202020204" pitchFamily="34" charset="0"/>
              <a:buChar char="•"/>
            </a:pPr>
            <a:r>
              <a:rPr lang="en-US" sz="1050" dirty="0">
                <a:latin typeface="Open Sans"/>
                <a:ea typeface="Open Sans"/>
                <a:cs typeface="Open Sans"/>
                <a:sym typeface="Open Sans"/>
              </a:rPr>
              <a:t>Difficult to scale up</a:t>
            </a:r>
          </a:p>
        </p:txBody>
      </p:sp>
      <p:sp>
        <p:nvSpPr>
          <p:cNvPr id="2" name="Title 1">
            <a:extLst>
              <a:ext uri="{FF2B5EF4-FFF2-40B4-BE49-F238E27FC236}">
                <a16:creationId xmlns:a16="http://schemas.microsoft.com/office/drawing/2014/main" id="{DC0ACEBA-6B42-84E1-54A6-11C938195F49}"/>
              </a:ext>
            </a:extLst>
          </p:cNvPr>
          <p:cNvSpPr txBox="1">
            <a:spLocks/>
          </p:cNvSpPr>
          <p:nvPr/>
        </p:nvSpPr>
        <p:spPr>
          <a:xfrm>
            <a:off x="0" y="20637"/>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altLang="en-US" dirty="0"/>
              <a:t>From separated registries to a Common Geo-Registry (CGR)</a:t>
            </a:r>
            <a:endParaRPr lang="en-PH" altLang="en-US" dirty="0"/>
          </a:p>
        </p:txBody>
      </p:sp>
    </p:spTree>
    <p:extLst>
      <p:ext uri="{BB962C8B-B14F-4D97-AF65-F5344CB8AC3E}">
        <p14:creationId xmlns:p14="http://schemas.microsoft.com/office/powerpoint/2010/main" val="152605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erson wearing a face mask and holding files&#10;&#10;Description automatically generated">
            <a:extLst>
              <a:ext uri="{FF2B5EF4-FFF2-40B4-BE49-F238E27FC236}">
                <a16:creationId xmlns:a16="http://schemas.microsoft.com/office/drawing/2014/main" id="{6F69F9EE-001C-B494-FE0E-BE8B864F586D}"/>
              </a:ext>
            </a:extLst>
          </p:cNvPr>
          <p:cNvPicPr>
            <a:picLocks noChangeAspect="1"/>
          </p:cNvPicPr>
          <p:nvPr/>
        </p:nvPicPr>
        <p:blipFill>
          <a:blip r:embed="rId3"/>
          <a:stretch>
            <a:fillRect/>
          </a:stretch>
        </p:blipFill>
        <p:spPr>
          <a:xfrm>
            <a:off x="11123856" y="676949"/>
            <a:ext cx="862093" cy="1224000"/>
          </a:xfrm>
          <a:prstGeom prst="rect">
            <a:avLst/>
          </a:prstGeom>
          <a:ln>
            <a:solidFill>
              <a:schemeClr val="tx1"/>
            </a:solidFill>
          </a:ln>
        </p:spPr>
      </p:pic>
      <p:sp>
        <p:nvSpPr>
          <p:cNvPr id="4" name="Title 1">
            <a:extLst>
              <a:ext uri="{FF2B5EF4-FFF2-40B4-BE49-F238E27FC236}">
                <a16:creationId xmlns:a16="http://schemas.microsoft.com/office/drawing/2014/main" id="{75DA7D97-942C-19FE-304A-5D9A8E0027F0}"/>
              </a:ext>
            </a:extLst>
          </p:cNvPr>
          <p:cNvSpPr txBox="1">
            <a:spLocks/>
          </p:cNvSpPr>
          <p:nvPr/>
        </p:nvSpPr>
        <p:spPr>
          <a:xfrm>
            <a:off x="0" y="20637"/>
            <a:ext cx="12192000" cy="919944"/>
          </a:xfrm>
          <a:prstGeom prst="rect">
            <a:avLst/>
          </a:prstGeom>
        </p:spPr>
        <p:txBody>
          <a:bodyPr vert="horz" lIns="91440" tIns="45720" rIns="91440" bIns="45720" rtlCol="0" anchor="ctr">
            <a:noAutofit/>
          </a:bodyPr>
          <a:lstStyle>
            <a:defPPr>
              <a:defRPr lang="en-US"/>
            </a:defPPr>
            <a:lvl1pPr algn="ctr" defTabSz="685800">
              <a:lnSpc>
                <a:spcPct val="90000"/>
              </a:lnSpc>
              <a:spcBef>
                <a:spcPct val="0"/>
              </a:spcBef>
              <a:buNone/>
              <a:defRPr sz="3200" b="1">
                <a:solidFill>
                  <a:srgbClr val="002147"/>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altLang="en-US" dirty="0"/>
              <a:t>How to select and operationalize the appropriate IT solution to serve </a:t>
            </a:r>
          </a:p>
          <a:p>
            <a:r>
              <a:rPr lang="en-US" altLang="en-US" dirty="0"/>
              <a:t>as registry or common geo-registry?</a:t>
            </a:r>
            <a:endParaRPr lang="en-PH" altLang="en-US" dirty="0"/>
          </a:p>
        </p:txBody>
      </p:sp>
      <p:sp>
        <p:nvSpPr>
          <p:cNvPr id="5" name="TextBox 4">
            <a:extLst>
              <a:ext uri="{FF2B5EF4-FFF2-40B4-BE49-F238E27FC236}">
                <a16:creationId xmlns:a16="http://schemas.microsoft.com/office/drawing/2014/main" id="{A7A9FB2F-2986-4CFF-4731-0183C833938E}"/>
              </a:ext>
            </a:extLst>
          </p:cNvPr>
          <p:cNvSpPr txBox="1"/>
          <p:nvPr/>
        </p:nvSpPr>
        <p:spPr>
          <a:xfrm>
            <a:off x="773795" y="940581"/>
            <a:ext cx="9520517" cy="4616648"/>
          </a:xfrm>
          <a:prstGeom prst="rect">
            <a:avLst/>
          </a:prstGeom>
          <a:noFill/>
        </p:spPr>
        <p:txBody>
          <a:bodyPr wrap="square">
            <a:spAutoFit/>
          </a:bodyPr>
          <a:lstStyle/>
          <a:p>
            <a:pPr marL="447675" indent="-447675">
              <a:buFont typeface="+mj-lt"/>
              <a:buAutoNum type="arabicPeriod"/>
            </a:pPr>
            <a:r>
              <a:rPr lang="en-US" sz="2100" dirty="0"/>
              <a:t>Establish a technical working group </a:t>
            </a:r>
          </a:p>
          <a:p>
            <a:pPr marL="447675" indent="-447675">
              <a:buFont typeface="+mj-lt"/>
              <a:buAutoNum type="arabicPeriod"/>
            </a:pPr>
            <a:r>
              <a:rPr lang="en-US" sz="2100" dirty="0"/>
              <a:t>Document the use cases justifying the deployment of a registry or common geo-registry and define the business requirements</a:t>
            </a:r>
          </a:p>
          <a:p>
            <a:pPr marL="447675" indent="-447675">
              <a:buFont typeface="+mj-lt"/>
              <a:buAutoNum type="arabicPeriod"/>
            </a:pPr>
            <a:r>
              <a:rPr lang="en-US" sz="2100" dirty="0"/>
              <a:t>Assess the current enabling environment</a:t>
            </a:r>
          </a:p>
          <a:p>
            <a:pPr marL="447675" indent="-447675">
              <a:buFont typeface="+mj-lt"/>
              <a:buAutoNum type="arabicPeriod"/>
            </a:pPr>
            <a:r>
              <a:rPr lang="en-US" sz="2100" dirty="0"/>
              <a:t>Define what the registry needs to do</a:t>
            </a:r>
          </a:p>
          <a:p>
            <a:pPr marL="447675" indent="-447675">
              <a:buFont typeface="+mj-lt"/>
              <a:buAutoNum type="arabicPeriod"/>
            </a:pPr>
            <a:r>
              <a:rPr lang="en-US" sz="2100" dirty="0"/>
              <a:t>Identify the appropriate IT solution to serve as registry </a:t>
            </a:r>
          </a:p>
          <a:p>
            <a:pPr marL="447675" indent="-447675">
              <a:buFont typeface="+mj-lt"/>
              <a:buAutoNum type="arabicPeriod"/>
            </a:pPr>
            <a:r>
              <a:rPr lang="en-US" sz="2100" dirty="0"/>
              <a:t>Develop the implementation, monitoring, evaluation, and communication plans</a:t>
            </a:r>
          </a:p>
          <a:p>
            <a:pPr marL="447675" indent="-447675">
              <a:buFont typeface="+mj-lt"/>
              <a:buAutoNum type="arabicPeriod"/>
            </a:pPr>
            <a:r>
              <a:rPr lang="en-US" sz="2100" dirty="0"/>
              <a:t>Deploy or develop the selected IT solution to serve as a registry (planning, implementation, configuration (e.g.: language, roles), quality assurance)</a:t>
            </a:r>
          </a:p>
          <a:p>
            <a:pPr marL="447675" indent="-447675">
              <a:buFont typeface="+mj-lt"/>
              <a:buAutoNum type="arabicPeriod"/>
            </a:pPr>
            <a:r>
              <a:rPr lang="en-US" sz="2100" dirty="0"/>
              <a:t>Upload the current version of the list(s) or master list(s) with associated hierarchies and geospatial data into the registry</a:t>
            </a:r>
          </a:p>
          <a:p>
            <a:pPr marL="447675" indent="-447675">
              <a:buFont typeface="+mj-lt"/>
              <a:buAutoNum type="arabicPeriod"/>
            </a:pPr>
            <a:r>
              <a:rPr lang="en-US" sz="2100" dirty="0"/>
              <a:t>Test, and if necessary, adjust the registry’s functionalities</a:t>
            </a:r>
          </a:p>
          <a:p>
            <a:pPr marL="447675" indent="-447675">
              <a:buFont typeface="+mj-lt"/>
              <a:buAutoNum type="arabicPeriod"/>
            </a:pPr>
            <a:r>
              <a:rPr lang="en-US" sz="2100" dirty="0"/>
              <a:t>Operationalize the registry (training of the manager and users, operational support, continuous monitoring, content updating mechanism, maintenance, etc.)</a:t>
            </a:r>
          </a:p>
        </p:txBody>
      </p:sp>
      <p:pic>
        <p:nvPicPr>
          <p:cNvPr id="8" name="Picture 7">
            <a:extLst>
              <a:ext uri="{FF2B5EF4-FFF2-40B4-BE49-F238E27FC236}">
                <a16:creationId xmlns:a16="http://schemas.microsoft.com/office/drawing/2014/main" id="{6FD28A75-B7C9-18EE-7C44-E43600A013AC}"/>
              </a:ext>
            </a:extLst>
          </p:cNvPr>
          <p:cNvPicPr>
            <a:picLocks noChangeAspect="1"/>
          </p:cNvPicPr>
          <p:nvPr/>
        </p:nvPicPr>
        <p:blipFill>
          <a:blip r:embed="rId4"/>
          <a:stretch>
            <a:fillRect/>
          </a:stretch>
        </p:blipFill>
        <p:spPr>
          <a:xfrm>
            <a:off x="10540605" y="1584692"/>
            <a:ext cx="875155" cy="1131229"/>
          </a:xfrm>
          <a:prstGeom prst="rect">
            <a:avLst/>
          </a:prstGeom>
          <a:ln>
            <a:solidFill>
              <a:schemeClr val="tx1"/>
            </a:solidFill>
          </a:ln>
        </p:spPr>
      </p:pic>
      <p:pic>
        <p:nvPicPr>
          <p:cNvPr id="11" name="Picture 10">
            <a:extLst>
              <a:ext uri="{FF2B5EF4-FFF2-40B4-BE49-F238E27FC236}">
                <a16:creationId xmlns:a16="http://schemas.microsoft.com/office/drawing/2014/main" id="{EF826262-716F-80F9-C9F8-D104FE0632F7}"/>
              </a:ext>
            </a:extLst>
          </p:cNvPr>
          <p:cNvPicPr>
            <a:picLocks noChangeAspect="1"/>
          </p:cNvPicPr>
          <p:nvPr/>
        </p:nvPicPr>
        <p:blipFill>
          <a:blip r:embed="rId5"/>
          <a:stretch>
            <a:fillRect/>
          </a:stretch>
        </p:blipFill>
        <p:spPr>
          <a:xfrm>
            <a:off x="11109484" y="2332857"/>
            <a:ext cx="881811" cy="1141381"/>
          </a:xfrm>
          <a:prstGeom prst="rect">
            <a:avLst/>
          </a:prstGeom>
          <a:ln>
            <a:solidFill>
              <a:schemeClr val="tx1"/>
            </a:solidFill>
          </a:ln>
        </p:spPr>
      </p:pic>
      <p:sp>
        <p:nvSpPr>
          <p:cNvPr id="13" name="TextBox 12">
            <a:extLst>
              <a:ext uri="{FF2B5EF4-FFF2-40B4-BE49-F238E27FC236}">
                <a16:creationId xmlns:a16="http://schemas.microsoft.com/office/drawing/2014/main" id="{FF375C43-CC69-BC65-66B4-C1EA20199BAA}"/>
              </a:ext>
            </a:extLst>
          </p:cNvPr>
          <p:cNvSpPr txBox="1"/>
          <p:nvPr/>
        </p:nvSpPr>
        <p:spPr>
          <a:xfrm>
            <a:off x="10366898" y="3674554"/>
            <a:ext cx="1624397" cy="2031325"/>
          </a:xfrm>
          <a:prstGeom prst="rect">
            <a:avLst/>
          </a:prstGeom>
          <a:noFill/>
        </p:spPr>
        <p:txBody>
          <a:bodyPr wrap="square">
            <a:spAutoFit/>
          </a:bodyPr>
          <a:lstStyle/>
          <a:p>
            <a:pPr algn="ctr"/>
            <a:r>
              <a:rPr lang="en-US" sz="1400" dirty="0"/>
              <a:t>+ one toolkit under finalization by UNICEF and WHO to support the identification and deployment of a health facility registry service in countries</a:t>
            </a:r>
          </a:p>
        </p:txBody>
      </p:sp>
      <p:sp>
        <p:nvSpPr>
          <p:cNvPr id="14" name="Rectangle 13">
            <a:extLst>
              <a:ext uri="{FF2B5EF4-FFF2-40B4-BE49-F238E27FC236}">
                <a16:creationId xmlns:a16="http://schemas.microsoft.com/office/drawing/2014/main" id="{12B6AED5-9046-923B-4B6A-B62153D177B3}"/>
              </a:ext>
            </a:extLst>
          </p:cNvPr>
          <p:cNvSpPr/>
          <p:nvPr/>
        </p:nvSpPr>
        <p:spPr>
          <a:xfrm>
            <a:off x="752176" y="1315844"/>
            <a:ext cx="9395011" cy="159343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20" name="Picture 1" descr="C:\Users\Samsung\AppData\Local\Microsoft\Windows\INetCache\IE\3LEF0BVK\556px-Mauritius_Road_Signs_-_Warning_Sign_-_Other_dangers.svg[1].png">
            <a:extLst>
              <a:ext uri="{FF2B5EF4-FFF2-40B4-BE49-F238E27FC236}">
                <a16:creationId xmlns:a16="http://schemas.microsoft.com/office/drawing/2014/main" id="{42619DF8-5E3B-037D-41AA-C0E671912DFE}"/>
              </a:ext>
            </a:extLst>
          </p:cNvPr>
          <p:cNvPicPr>
            <a:picLocks noChangeAspect="1" noChangeArrowheads="1"/>
          </p:cNvPicPr>
          <p:nvPr/>
        </p:nvPicPr>
        <p:blipFill>
          <a:blip r:embed="rId6" cstate="print"/>
          <a:srcRect/>
          <a:stretch>
            <a:fillRect/>
          </a:stretch>
        </p:blipFill>
        <p:spPr bwMode="auto">
          <a:xfrm>
            <a:off x="9420400" y="2213737"/>
            <a:ext cx="637834" cy="562673"/>
          </a:xfrm>
          <a:prstGeom prst="rect">
            <a:avLst/>
          </a:prstGeom>
          <a:noFill/>
          <a:ln w="9525">
            <a:noFill/>
            <a:miter lim="800000"/>
            <a:headEnd/>
            <a:tailEnd/>
          </a:ln>
        </p:spPr>
      </p:pic>
      <p:sp>
        <p:nvSpPr>
          <p:cNvPr id="23" name="Google Shape;462;p44">
            <a:extLst>
              <a:ext uri="{FF2B5EF4-FFF2-40B4-BE49-F238E27FC236}">
                <a16:creationId xmlns:a16="http://schemas.microsoft.com/office/drawing/2014/main" id="{651F3C63-D696-1B9E-58E9-DFEE2983DB04}"/>
              </a:ext>
            </a:extLst>
          </p:cNvPr>
          <p:cNvSpPr/>
          <p:nvPr/>
        </p:nvSpPr>
        <p:spPr>
          <a:xfrm>
            <a:off x="1318681" y="5639736"/>
            <a:ext cx="9395010" cy="316500"/>
          </a:xfrm>
          <a:prstGeom prst="rect">
            <a:avLst/>
          </a:prstGeom>
          <a:noFill/>
          <a:ln>
            <a:noFill/>
          </a:ln>
        </p:spPr>
        <p:txBody>
          <a:bodyPr spcFirstLastPara="1" wrap="square" lIns="67850" tIns="33325" rIns="67850" bIns="33325" anchor="t" anchorCtr="0">
            <a:noAutofit/>
          </a:bodyPr>
          <a:lstStyle/>
          <a:p>
            <a:pPr>
              <a:lnSpc>
                <a:spcPct val="90000"/>
              </a:lnSpc>
              <a:buSzPts val="1800"/>
            </a:pPr>
            <a:r>
              <a:rPr lang="en-PH" sz="2000" dirty="0">
                <a:solidFill>
                  <a:srgbClr val="FF0000"/>
                </a:solidFill>
                <a:ea typeface="Open Sans"/>
                <a:cs typeface="Open Sans"/>
                <a:sym typeface="Open Sans"/>
              </a:rPr>
              <a:t>Key steps also applicable to other geospatial technologies but very often bypassed</a:t>
            </a:r>
            <a:endParaRPr lang="fr-CH" sz="2000" dirty="0">
              <a:solidFill>
                <a:srgbClr val="FF0000"/>
              </a:solidFill>
            </a:endParaRPr>
          </a:p>
        </p:txBody>
      </p:sp>
      <p:cxnSp>
        <p:nvCxnSpPr>
          <p:cNvPr id="24" name="Connector: Elbow 23">
            <a:extLst>
              <a:ext uri="{FF2B5EF4-FFF2-40B4-BE49-F238E27FC236}">
                <a16:creationId xmlns:a16="http://schemas.microsoft.com/office/drawing/2014/main" id="{BBD60380-EBC5-A328-EFC0-CC61C82F54A3}"/>
              </a:ext>
            </a:extLst>
          </p:cNvPr>
          <p:cNvCxnSpPr>
            <a:cxnSpLocks/>
            <a:stCxn id="14" idx="1"/>
            <a:endCxn id="23" idx="1"/>
          </p:cNvCxnSpPr>
          <p:nvPr/>
        </p:nvCxnSpPr>
        <p:spPr>
          <a:xfrm rot="10800000" flipH="1" flipV="1">
            <a:off x="752175" y="2112558"/>
            <a:ext cx="566505" cy="3685427"/>
          </a:xfrm>
          <a:prstGeom prst="bentConnector3">
            <a:avLst>
              <a:gd name="adj1" fmla="val -4035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5B8DB49-5390-10E1-6C3F-D9F85B047AA6}"/>
              </a:ext>
            </a:extLst>
          </p:cNvPr>
          <p:cNvSpPr txBox="1"/>
          <p:nvPr/>
        </p:nvSpPr>
        <p:spPr>
          <a:xfrm>
            <a:off x="0" y="6013884"/>
            <a:ext cx="3621741" cy="338554"/>
          </a:xfrm>
          <a:prstGeom prst="rect">
            <a:avLst/>
          </a:prstGeom>
          <a:noFill/>
        </p:spPr>
        <p:txBody>
          <a:bodyPr wrap="square" numCol="1">
            <a:spAutoFit/>
          </a:bodyPr>
          <a:lstStyle/>
          <a:p>
            <a:r>
              <a:rPr lang="en-PH" sz="800" dirty="0"/>
              <a:t>1 </a:t>
            </a:r>
            <a:r>
              <a:rPr lang="en-PH" sz="800" dirty="0">
                <a:hlinkClick r:id="rId7"/>
              </a:rPr>
              <a:t>https://www.unicef.org/documents/implementation-support-guide-development-national-georeferenced-community-health-worker</a:t>
            </a:r>
            <a:endParaRPr lang="en-PH" sz="800" dirty="0"/>
          </a:p>
        </p:txBody>
      </p:sp>
      <p:sp>
        <p:nvSpPr>
          <p:cNvPr id="10" name="TextBox 9">
            <a:extLst>
              <a:ext uri="{FF2B5EF4-FFF2-40B4-BE49-F238E27FC236}">
                <a16:creationId xmlns:a16="http://schemas.microsoft.com/office/drawing/2014/main" id="{F401A823-4AB8-1096-68A4-AA9F206AE3EF}"/>
              </a:ext>
            </a:extLst>
          </p:cNvPr>
          <p:cNvSpPr txBox="1"/>
          <p:nvPr/>
        </p:nvSpPr>
        <p:spPr>
          <a:xfrm>
            <a:off x="10890695" y="679849"/>
            <a:ext cx="263214" cy="276999"/>
          </a:xfrm>
          <a:prstGeom prst="rect">
            <a:avLst/>
          </a:prstGeom>
          <a:noFill/>
        </p:spPr>
        <p:txBody>
          <a:bodyPr wrap="none" rtlCol="0">
            <a:spAutoFit/>
          </a:bodyPr>
          <a:lstStyle/>
          <a:p>
            <a:r>
              <a:rPr lang="en-US" sz="1200" dirty="0"/>
              <a:t>1</a:t>
            </a:r>
          </a:p>
        </p:txBody>
      </p:sp>
      <p:sp>
        <p:nvSpPr>
          <p:cNvPr id="12" name="TextBox 11">
            <a:extLst>
              <a:ext uri="{FF2B5EF4-FFF2-40B4-BE49-F238E27FC236}">
                <a16:creationId xmlns:a16="http://schemas.microsoft.com/office/drawing/2014/main" id="{C4C80B1B-1339-A607-DAC3-95F4E885EFDB}"/>
              </a:ext>
            </a:extLst>
          </p:cNvPr>
          <p:cNvSpPr txBox="1"/>
          <p:nvPr/>
        </p:nvSpPr>
        <p:spPr>
          <a:xfrm>
            <a:off x="10291559" y="1584692"/>
            <a:ext cx="263214" cy="276999"/>
          </a:xfrm>
          <a:prstGeom prst="rect">
            <a:avLst/>
          </a:prstGeom>
          <a:noFill/>
        </p:spPr>
        <p:txBody>
          <a:bodyPr wrap="none" rtlCol="0">
            <a:spAutoFit/>
          </a:bodyPr>
          <a:lstStyle/>
          <a:p>
            <a:r>
              <a:rPr lang="en-US" sz="1200" dirty="0"/>
              <a:t>2</a:t>
            </a:r>
          </a:p>
        </p:txBody>
      </p:sp>
      <p:sp>
        <p:nvSpPr>
          <p:cNvPr id="15" name="TextBox 14">
            <a:extLst>
              <a:ext uri="{FF2B5EF4-FFF2-40B4-BE49-F238E27FC236}">
                <a16:creationId xmlns:a16="http://schemas.microsoft.com/office/drawing/2014/main" id="{E90C2717-C48F-A4D7-EC97-6327FADE2736}"/>
              </a:ext>
            </a:extLst>
          </p:cNvPr>
          <p:cNvSpPr txBox="1"/>
          <p:nvPr/>
        </p:nvSpPr>
        <p:spPr>
          <a:xfrm>
            <a:off x="10846575" y="2903547"/>
            <a:ext cx="263214" cy="276999"/>
          </a:xfrm>
          <a:prstGeom prst="rect">
            <a:avLst/>
          </a:prstGeom>
          <a:noFill/>
        </p:spPr>
        <p:txBody>
          <a:bodyPr wrap="none" rtlCol="0">
            <a:spAutoFit/>
          </a:bodyPr>
          <a:lstStyle/>
          <a:p>
            <a:r>
              <a:rPr lang="en-US" sz="1200" dirty="0"/>
              <a:t>3</a:t>
            </a:r>
          </a:p>
        </p:txBody>
      </p:sp>
      <p:sp>
        <p:nvSpPr>
          <p:cNvPr id="21" name="TextBox 20">
            <a:extLst>
              <a:ext uri="{FF2B5EF4-FFF2-40B4-BE49-F238E27FC236}">
                <a16:creationId xmlns:a16="http://schemas.microsoft.com/office/drawing/2014/main" id="{11D8C607-991F-56A3-237D-8557C1696612}"/>
              </a:ext>
            </a:extLst>
          </p:cNvPr>
          <p:cNvSpPr txBox="1"/>
          <p:nvPr/>
        </p:nvSpPr>
        <p:spPr>
          <a:xfrm>
            <a:off x="7881279" y="6015377"/>
            <a:ext cx="4302190" cy="338554"/>
          </a:xfrm>
          <a:prstGeom prst="rect">
            <a:avLst/>
          </a:prstGeom>
          <a:noFill/>
        </p:spPr>
        <p:txBody>
          <a:bodyPr wrap="square" numCol="1">
            <a:spAutoFit/>
          </a:bodyPr>
          <a:lstStyle/>
          <a:p>
            <a:pPr algn="r"/>
            <a:r>
              <a:rPr lang="en-PH" sz="800" dirty="0"/>
              <a:t>2 </a:t>
            </a:r>
            <a:r>
              <a:rPr lang="en-PH" sz="800" dirty="0">
                <a:hlinkClick r:id="rId8"/>
              </a:rPr>
              <a:t>https://healthgeolab.net/KNOW_REP/MFL_Resource_Package_Jan2018.pdf</a:t>
            </a:r>
            <a:r>
              <a:rPr lang="en-PH" sz="800" dirty="0"/>
              <a:t> </a:t>
            </a:r>
          </a:p>
          <a:p>
            <a:pPr algn="r"/>
            <a:r>
              <a:rPr lang="en-PH" sz="800" dirty="0"/>
              <a:t>3 </a:t>
            </a:r>
            <a:r>
              <a:rPr lang="en-PH" sz="800" dirty="0">
                <a:hlinkClick r:id="rId9"/>
              </a:rPr>
              <a:t>https://healthgeolab.net/DOCUMENTS/Guidance_Common_Geo-registry_Ve2.pdf</a:t>
            </a:r>
            <a:endParaRPr lang="en-PH" sz="800" dirty="0"/>
          </a:p>
        </p:txBody>
      </p:sp>
    </p:spTree>
    <p:extLst>
      <p:ext uri="{BB962C8B-B14F-4D97-AF65-F5344CB8AC3E}">
        <p14:creationId xmlns:p14="http://schemas.microsoft.com/office/powerpoint/2010/main" val="1057138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BEC385A-EFAB-A8CF-1E99-88EF729DBB04}"/>
              </a:ext>
            </a:extLst>
          </p:cNvPr>
          <p:cNvSpPr txBox="1"/>
          <p:nvPr/>
        </p:nvSpPr>
        <p:spPr>
          <a:xfrm>
            <a:off x="1120581" y="1984775"/>
            <a:ext cx="11502932" cy="430887"/>
          </a:xfrm>
          <a:prstGeom prst="rect">
            <a:avLst/>
          </a:prstGeom>
          <a:noFill/>
        </p:spPr>
        <p:txBody>
          <a:bodyPr wrap="square">
            <a:spAutoFit/>
          </a:bodyPr>
          <a:lstStyle/>
          <a:p>
            <a:pPr algn="just"/>
            <a:r>
              <a:rPr lang="en-PH" sz="2200" dirty="0">
                <a:solidFill>
                  <a:srgbClr val="000000"/>
                </a:solidFill>
                <a:latin typeface="Calibri" panose="020F0502020204030204" pitchFamily="34" charset="0"/>
                <a:ea typeface="Calibri" panose="020F0502020204030204" pitchFamily="34" charset="0"/>
              </a:rPr>
              <a:t>The business requirements of a HFRS are directly found in its definition</a:t>
            </a:r>
            <a:r>
              <a:rPr lang="en-PH" sz="2200" dirty="0">
                <a:effectLst/>
                <a:latin typeface="Calibri" panose="020F0502020204030204" pitchFamily="34" charset="0"/>
                <a:ea typeface="Calibri" panose="020F0502020204030204" pitchFamily="34" charset="0"/>
              </a:rPr>
              <a:t>:</a:t>
            </a:r>
            <a:endParaRPr lang="en-GB" sz="2200" dirty="0">
              <a:effectLst/>
              <a:latin typeface="Calibri" panose="020F050202020403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0C115BFA-003C-CC22-26A7-83EA41604DF4}"/>
              </a:ext>
            </a:extLst>
          </p:cNvPr>
          <p:cNvSpPr txBox="1"/>
          <p:nvPr/>
        </p:nvSpPr>
        <p:spPr>
          <a:xfrm>
            <a:off x="1891552" y="901614"/>
            <a:ext cx="8408896" cy="830997"/>
          </a:xfrm>
          <a:prstGeom prst="rect">
            <a:avLst/>
          </a:prstGeom>
          <a:noFill/>
        </p:spPr>
        <p:txBody>
          <a:bodyPr wrap="square">
            <a:spAutoFit/>
          </a:bodyPr>
          <a:lstStyle/>
          <a:p>
            <a:pPr algn="ctr"/>
            <a:r>
              <a:rPr lang="en-PH" sz="2400" i="1" dirty="0">
                <a:effectLst/>
                <a:latin typeface="Calibri" panose="020F0502020204030204" pitchFamily="34" charset="0"/>
                <a:ea typeface="Calibri" panose="020F0502020204030204" pitchFamily="34" charset="0"/>
              </a:rPr>
              <a:t>A platform for storing, managing, and sharing the health facility master list and associated data and information</a:t>
            </a:r>
            <a:endParaRPr lang="en-GB" sz="2400" i="1" dirty="0"/>
          </a:p>
        </p:txBody>
      </p:sp>
      <p:sp>
        <p:nvSpPr>
          <p:cNvPr id="9" name="TextBox 8">
            <a:extLst>
              <a:ext uri="{FF2B5EF4-FFF2-40B4-BE49-F238E27FC236}">
                <a16:creationId xmlns:a16="http://schemas.microsoft.com/office/drawing/2014/main" id="{A5805714-00F2-235E-58AE-B0E445583044}"/>
              </a:ext>
            </a:extLst>
          </p:cNvPr>
          <p:cNvSpPr txBox="1"/>
          <p:nvPr/>
        </p:nvSpPr>
        <p:spPr>
          <a:xfrm>
            <a:off x="854019" y="2505772"/>
            <a:ext cx="8704390" cy="3631763"/>
          </a:xfrm>
          <a:prstGeom prst="rect">
            <a:avLst/>
          </a:prstGeom>
          <a:noFill/>
        </p:spPr>
        <p:txBody>
          <a:bodyPr wrap="square">
            <a:spAutoFit/>
          </a:bodyPr>
          <a:lstStyle/>
          <a:p>
            <a:pPr marL="538163" lvl="0" indent="-269875">
              <a:spcAft>
                <a:spcPts val="600"/>
              </a:spcAft>
              <a:buFont typeface="Arial" panose="020B0604020202020204" pitchFamily="34" charset="0"/>
              <a:buChar char="•"/>
            </a:pPr>
            <a:r>
              <a:rPr lang="en-US" sz="2200" u="sng" dirty="0">
                <a:effectLst/>
                <a:latin typeface="Calibri" panose="020F0502020204030204" pitchFamily="34" charset="0"/>
                <a:ea typeface="Calibri" panose="020F0502020204030204" pitchFamily="34" charset="0"/>
              </a:rPr>
              <a:t>Store</a:t>
            </a:r>
            <a:r>
              <a:rPr lang="en-US" sz="2200" dirty="0">
                <a:effectLst/>
                <a:latin typeface="Calibri" panose="020F0502020204030204" pitchFamily="34" charset="0"/>
                <a:ea typeface="Calibri" panose="020F0502020204030204" pitchFamily="34" charset="0"/>
              </a:rPr>
              <a:t>: Provide the necessary functionalities to ensure the storage, security, and scalability of the registry’s content in a usable, reliable, cost-effective, and performing environment.</a:t>
            </a:r>
          </a:p>
          <a:p>
            <a:pPr marL="538163" lvl="0" indent="-269875">
              <a:spcAft>
                <a:spcPts val="600"/>
              </a:spcAft>
              <a:buFont typeface="Arial" panose="020B0604020202020204" pitchFamily="34" charset="0"/>
              <a:buChar char="•"/>
            </a:pPr>
            <a:r>
              <a:rPr lang="en-US" sz="2200" u="sng" dirty="0">
                <a:effectLst/>
                <a:latin typeface="Calibri" panose="020F0502020204030204" pitchFamily="34" charset="0"/>
                <a:ea typeface="Calibri" panose="020F0502020204030204" pitchFamily="34" charset="0"/>
              </a:rPr>
              <a:t>Manage</a:t>
            </a:r>
            <a:r>
              <a:rPr lang="en-US" sz="2200" dirty="0">
                <a:effectLst/>
                <a:latin typeface="Calibri" panose="020F0502020204030204" pitchFamily="34" charset="0"/>
                <a:ea typeface="Calibri" panose="020F0502020204030204" pitchFamily="34" charset="0"/>
              </a:rPr>
              <a:t>: Provide the necessary functionalities for the authorized users to effectively manage the content of the registry and ensure its quality and integrity. </a:t>
            </a:r>
          </a:p>
          <a:p>
            <a:pPr marL="538163" lvl="0" indent="-269875">
              <a:spcAft>
                <a:spcPts val="600"/>
              </a:spcAft>
              <a:buFont typeface="Arial" panose="020B0604020202020204" pitchFamily="34" charset="0"/>
              <a:buChar char="•"/>
            </a:pPr>
            <a:r>
              <a:rPr lang="en-US" sz="2200" u="sng" dirty="0">
                <a:effectLst/>
                <a:latin typeface="Calibri" panose="020F0502020204030204" pitchFamily="34" charset="0"/>
                <a:ea typeface="Calibri" panose="020F0502020204030204" pitchFamily="34" charset="0"/>
              </a:rPr>
              <a:t>Share</a:t>
            </a:r>
            <a:r>
              <a:rPr lang="en-US" sz="2200" dirty="0">
                <a:effectLst/>
                <a:latin typeface="Calibri" panose="020F0502020204030204" pitchFamily="34" charset="0"/>
                <a:ea typeface="Calibri" panose="020F0502020204030204" pitchFamily="34" charset="0"/>
              </a:rPr>
              <a:t>: Provide the necessary functionalities to ensure proper access to the registry’s content as well as its exchange with other systems and applications as articulated by the national digital health enterprise architecture. </a:t>
            </a:r>
            <a:endParaRPr lang="en-GB" sz="2200" dirty="0">
              <a:effectLst/>
              <a:latin typeface="Calibri" panose="020F0502020204030204" pitchFamily="34" charset="0"/>
              <a:ea typeface="Calibri" panose="020F0502020204030204" pitchFamily="34" charset="0"/>
            </a:endParaRPr>
          </a:p>
        </p:txBody>
      </p:sp>
      <p:sp>
        <p:nvSpPr>
          <p:cNvPr id="10" name="Arrow: Right 9">
            <a:extLst>
              <a:ext uri="{FF2B5EF4-FFF2-40B4-BE49-F238E27FC236}">
                <a16:creationId xmlns:a16="http://schemas.microsoft.com/office/drawing/2014/main" id="{CC5A377D-1488-3F1B-55B5-B9C3C7F50A0A}"/>
              </a:ext>
            </a:extLst>
          </p:cNvPr>
          <p:cNvSpPr/>
          <p:nvPr/>
        </p:nvSpPr>
        <p:spPr>
          <a:xfrm>
            <a:off x="587455" y="1995424"/>
            <a:ext cx="533126" cy="400110"/>
          </a:xfrm>
          <a:prstGeom prst="rightArrow">
            <a:avLst/>
          </a:prstGeom>
          <a:solidFill>
            <a:srgbClr val="253C88"/>
          </a:solidFill>
          <a:ln w="3175" algn="ctr">
            <a:solidFill>
              <a:srgbClr val="4D4D4D"/>
            </a:solidFill>
            <a:round/>
            <a:headEnd/>
            <a:tailEnd/>
          </a:ln>
        </p:spPr>
        <p:txBody>
          <a:bodyPr wrap="none" anchor="ctr"/>
          <a:lstStyle/>
          <a:p>
            <a:endParaRPr lang="en-US" dirty="0">
              <a:solidFill>
                <a:srgbClr val="346667"/>
              </a:solidFill>
            </a:endParaRPr>
          </a:p>
        </p:txBody>
      </p:sp>
      <p:pic>
        <p:nvPicPr>
          <p:cNvPr id="12" name="Picture 11" descr="A file drawer in a cloud shape&#10;&#10;Description automatically generated">
            <a:extLst>
              <a:ext uri="{FF2B5EF4-FFF2-40B4-BE49-F238E27FC236}">
                <a16:creationId xmlns:a16="http://schemas.microsoft.com/office/drawing/2014/main" id="{103EEDAB-5F79-1E50-E0E3-56EFADF753D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688029" y="2244783"/>
            <a:ext cx="1585457" cy="1123032"/>
          </a:xfrm>
          <a:prstGeom prst="rect">
            <a:avLst/>
          </a:prstGeom>
        </p:spPr>
      </p:pic>
      <p:pic>
        <p:nvPicPr>
          <p:cNvPr id="15" name="Picture 14">
            <a:extLst>
              <a:ext uri="{FF2B5EF4-FFF2-40B4-BE49-F238E27FC236}">
                <a16:creationId xmlns:a16="http://schemas.microsoft.com/office/drawing/2014/main" id="{7B7A094F-0428-2951-87EB-43BD78E4E070}"/>
              </a:ext>
            </a:extLst>
          </p:cNvPr>
          <p:cNvPicPr>
            <a:picLocks noChangeAspect="1"/>
          </p:cNvPicPr>
          <p:nvPr/>
        </p:nvPicPr>
        <p:blipFill>
          <a:blip r:embed="rId5"/>
          <a:stretch>
            <a:fillRect/>
          </a:stretch>
        </p:blipFill>
        <p:spPr>
          <a:xfrm>
            <a:off x="9797485" y="4893657"/>
            <a:ext cx="1741030" cy="1092585"/>
          </a:xfrm>
          <a:prstGeom prst="rect">
            <a:avLst/>
          </a:prstGeom>
        </p:spPr>
      </p:pic>
      <p:pic>
        <p:nvPicPr>
          <p:cNvPr id="19" name="Picture 18">
            <a:extLst>
              <a:ext uri="{FF2B5EF4-FFF2-40B4-BE49-F238E27FC236}">
                <a16:creationId xmlns:a16="http://schemas.microsoft.com/office/drawing/2014/main" id="{1C2D653D-9F76-3ED5-2063-8DB1C3FC7F4D}"/>
              </a:ext>
            </a:extLst>
          </p:cNvPr>
          <p:cNvPicPr>
            <a:picLocks noChangeAspect="1"/>
          </p:cNvPicPr>
          <p:nvPr/>
        </p:nvPicPr>
        <p:blipFill>
          <a:blip r:embed="rId6"/>
          <a:stretch>
            <a:fillRect/>
          </a:stretch>
        </p:blipFill>
        <p:spPr>
          <a:xfrm>
            <a:off x="9907179" y="3477053"/>
            <a:ext cx="1366307" cy="1358198"/>
          </a:xfrm>
          <a:prstGeom prst="rect">
            <a:avLst/>
          </a:prstGeom>
        </p:spPr>
      </p:pic>
      <p:sp>
        <p:nvSpPr>
          <p:cNvPr id="20" name="Rectangle 19">
            <a:extLst>
              <a:ext uri="{FF2B5EF4-FFF2-40B4-BE49-F238E27FC236}">
                <a16:creationId xmlns:a16="http://schemas.microsoft.com/office/drawing/2014/main" id="{FB0124F1-671D-407E-EC44-A9F5FF54F2AE}"/>
              </a:ext>
            </a:extLst>
          </p:cNvPr>
          <p:cNvSpPr/>
          <p:nvPr/>
        </p:nvSpPr>
        <p:spPr>
          <a:xfrm>
            <a:off x="11187953" y="4769224"/>
            <a:ext cx="215153" cy="2224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96FE7F21-2AD2-4B4F-252A-94C1809D03ED}"/>
              </a:ext>
            </a:extLst>
          </p:cNvPr>
          <p:cNvSpPr txBox="1">
            <a:spLocks/>
          </p:cNvSpPr>
          <p:nvPr/>
        </p:nvSpPr>
        <p:spPr>
          <a:xfrm>
            <a:off x="0" y="117456"/>
            <a:ext cx="12192000" cy="693737"/>
          </a:xfrm>
          <a:prstGeom prst="rect">
            <a:avLst/>
          </a:prstGeom>
        </p:spPr>
        <p:txBody>
          <a:bodyPr vert="horz" lIns="91440" tIns="45720" rIns="91440" bIns="45720" rtlCol="0" anchor="ctr">
            <a:noAutofit/>
          </a:bodyPr>
          <a:lstStyle>
            <a:defPPr>
              <a:defRPr lang="en-US"/>
            </a:defPPr>
            <a:lvl1pPr algn="ctr" defTabSz="685800">
              <a:lnSpc>
                <a:spcPct val="90000"/>
              </a:lnSpc>
              <a:spcBef>
                <a:spcPct val="0"/>
              </a:spcBef>
              <a:buNone/>
              <a:defRPr sz="3200" b="1">
                <a:solidFill>
                  <a:srgbClr val="002147"/>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altLang="en-US" b="1" dirty="0">
                <a:solidFill>
                  <a:srgbClr val="002147"/>
                </a:solidFill>
                <a:latin typeface="+mn-lt"/>
              </a:rPr>
              <a:t>Document use cases and define business requirements – </a:t>
            </a:r>
          </a:p>
          <a:p>
            <a:r>
              <a:rPr lang="en-US" altLang="en-US" b="1" dirty="0">
                <a:solidFill>
                  <a:srgbClr val="002147"/>
                </a:solidFill>
                <a:latin typeface="+mn-lt"/>
              </a:rPr>
              <a:t>Example for the Health Facility Registry Service (HFRS)</a:t>
            </a:r>
            <a:endParaRPr lang="en-PH" altLang="en-US" dirty="0"/>
          </a:p>
        </p:txBody>
      </p:sp>
    </p:spTree>
    <p:extLst>
      <p:ext uri="{BB962C8B-B14F-4D97-AF65-F5344CB8AC3E}">
        <p14:creationId xmlns:p14="http://schemas.microsoft.com/office/powerpoint/2010/main" val="186486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BEC385A-EFAB-A8CF-1E99-88EF729DBB04}"/>
              </a:ext>
            </a:extLst>
          </p:cNvPr>
          <p:cNvSpPr txBox="1"/>
          <p:nvPr/>
        </p:nvSpPr>
        <p:spPr>
          <a:xfrm>
            <a:off x="524675" y="942029"/>
            <a:ext cx="11151388" cy="5255285"/>
          </a:xfrm>
          <a:prstGeom prst="rect">
            <a:avLst/>
          </a:prstGeom>
          <a:noFill/>
        </p:spPr>
        <p:txBody>
          <a:bodyPr wrap="square">
            <a:spAutoFit/>
          </a:bodyPr>
          <a:lstStyle/>
          <a:p>
            <a:pPr algn="just">
              <a:spcAft>
                <a:spcPts val="300"/>
              </a:spcAft>
            </a:pPr>
            <a:r>
              <a:rPr lang="en-PH" sz="1900" dirty="0">
                <a:solidFill>
                  <a:srgbClr val="000000"/>
                </a:solidFill>
                <a:latin typeface="Calibri" panose="020F0502020204030204" pitchFamily="34" charset="0"/>
                <a:ea typeface="Calibri" panose="020F0502020204030204" pitchFamily="34" charset="0"/>
              </a:rPr>
              <a:t>N</a:t>
            </a:r>
            <a:r>
              <a:rPr lang="en-PH" sz="1900" dirty="0">
                <a:solidFill>
                  <a:srgbClr val="000000"/>
                </a:solidFill>
                <a:effectLst/>
                <a:latin typeface="Calibri" panose="020F0502020204030204" pitchFamily="34" charset="0"/>
                <a:ea typeface="Calibri" panose="020F0502020204030204" pitchFamily="34" charset="0"/>
              </a:rPr>
              <a:t>on-exhaustive list of benefits (use cases) considering that the HFRS, together with the HFML and other data it contains, is meant to </a:t>
            </a:r>
            <a:r>
              <a:rPr lang="en-PH" sz="1900" dirty="0">
                <a:effectLst/>
                <a:latin typeface="Calibri" panose="020F0502020204030204" pitchFamily="34" charset="0"/>
                <a:ea typeface="Calibri" panose="020F0502020204030204" pitchFamily="34" charset="0"/>
              </a:rPr>
              <a:t>serve as a backbone of the digital health system:</a:t>
            </a:r>
            <a:endParaRPr lang="en-GB" sz="1900" dirty="0">
              <a:effectLst/>
              <a:latin typeface="Calibri" panose="020F0502020204030204" pitchFamily="34" charset="0"/>
              <a:ea typeface="Calibri" panose="020F0502020204030204" pitchFamily="34" charset="0"/>
            </a:endParaRPr>
          </a:p>
          <a:p>
            <a:pPr marL="538163" lvl="0" indent="-269875">
              <a:spcAft>
                <a:spcPts val="300"/>
              </a:spcAft>
              <a:buFont typeface="Arial" panose="020B0604020202020204" pitchFamily="34" charset="0"/>
              <a:buChar char="•"/>
            </a:pPr>
            <a:r>
              <a:rPr lang="en-PH" sz="1900" u="sng" dirty="0">
                <a:effectLst/>
                <a:latin typeface="Calibri" panose="020F0502020204030204" pitchFamily="34" charset="0"/>
                <a:ea typeface="Calibri" panose="020F0502020204030204" pitchFamily="34" charset="0"/>
              </a:rPr>
              <a:t>Data standardization and quality</a:t>
            </a:r>
            <a:r>
              <a:rPr lang="en-PH" sz="1900" dirty="0">
                <a:effectLst/>
                <a:latin typeface="Calibri" panose="020F0502020204030204" pitchFamily="34" charset="0"/>
                <a:ea typeface="Calibri" panose="020F0502020204030204" pitchFamily="34" charset="0"/>
              </a:rPr>
              <a:t>: A health facility registry enforces data standardization and, as such, the quality of the information collected and stored in the master list. </a:t>
            </a:r>
            <a:endParaRPr lang="en-GB" sz="1900" dirty="0">
              <a:effectLst/>
              <a:latin typeface="Calibri" panose="020F0502020204030204" pitchFamily="34" charset="0"/>
              <a:ea typeface="Calibri" panose="020F0502020204030204" pitchFamily="34" charset="0"/>
            </a:endParaRPr>
          </a:p>
          <a:p>
            <a:pPr marL="538163" lvl="0" indent="-269875">
              <a:spcAft>
                <a:spcPts val="300"/>
              </a:spcAft>
              <a:buFont typeface="Arial" panose="020B0604020202020204" pitchFamily="34" charset="0"/>
              <a:buChar char="•"/>
            </a:pPr>
            <a:r>
              <a:rPr lang="en-PH" sz="1900" u="sng" dirty="0">
                <a:effectLst/>
                <a:latin typeface="Calibri" panose="020F0502020204030204" pitchFamily="34" charset="0"/>
                <a:ea typeface="Calibri" panose="020F0502020204030204" pitchFamily="34" charset="0"/>
              </a:rPr>
              <a:t>Interoperability</a:t>
            </a:r>
            <a:r>
              <a:rPr lang="en-PH" sz="1900" dirty="0">
                <a:effectLst/>
                <a:latin typeface="Calibri" panose="020F0502020204030204" pitchFamily="34" charset="0"/>
                <a:ea typeface="Calibri" panose="020F0502020204030204" pitchFamily="34" charset="0"/>
              </a:rPr>
              <a:t>: A health facility registry enables data interoperability and sharing between information systems collecting, managing, and/or analyzing facility level data and information.</a:t>
            </a:r>
            <a:endParaRPr lang="en-GB" sz="1900" dirty="0">
              <a:effectLst/>
              <a:latin typeface="Calibri" panose="020F0502020204030204" pitchFamily="34" charset="0"/>
              <a:ea typeface="Calibri" panose="020F0502020204030204" pitchFamily="34" charset="0"/>
            </a:endParaRPr>
          </a:p>
          <a:p>
            <a:pPr marL="538163" lvl="0" indent="-269875">
              <a:spcAft>
                <a:spcPts val="300"/>
              </a:spcAft>
              <a:buFont typeface="Arial" panose="020B0604020202020204" pitchFamily="34" charset="0"/>
              <a:buChar char="•"/>
            </a:pPr>
            <a:r>
              <a:rPr lang="en-PH" sz="1900" u="sng" dirty="0">
                <a:effectLst/>
                <a:latin typeface="Calibri" panose="020F0502020204030204" pitchFamily="34" charset="0"/>
                <a:ea typeface="Calibri" panose="020F0502020204030204" pitchFamily="34" charset="0"/>
              </a:rPr>
              <a:t>Online access</a:t>
            </a:r>
            <a:r>
              <a:rPr lang="en-PH" sz="1900" dirty="0">
                <a:effectLst/>
                <a:latin typeface="Calibri" panose="020F0502020204030204" pitchFamily="34" charset="0"/>
                <a:ea typeface="Calibri" panose="020F0502020204030204" pitchFamily="34" charset="0"/>
              </a:rPr>
              <a:t>: A standardized health facility registry facilitates online use of information contained in the master list including, when appropriate, the creation of a public-facing portal for users to access basic information about nearby health facilities.</a:t>
            </a:r>
            <a:endParaRPr lang="en-GB" sz="1900" dirty="0">
              <a:effectLst/>
              <a:latin typeface="Calibri" panose="020F0502020204030204" pitchFamily="34" charset="0"/>
              <a:ea typeface="Calibri" panose="020F0502020204030204" pitchFamily="34" charset="0"/>
            </a:endParaRPr>
          </a:p>
          <a:p>
            <a:pPr marL="538163" lvl="0" indent="-269875">
              <a:spcAft>
                <a:spcPts val="300"/>
              </a:spcAft>
              <a:buFont typeface="Arial" panose="020B0604020202020204" pitchFamily="34" charset="0"/>
              <a:buChar char="•"/>
            </a:pPr>
            <a:r>
              <a:rPr lang="en-PH" sz="1900" u="sng" dirty="0">
                <a:effectLst/>
                <a:latin typeface="Calibri" panose="020F0502020204030204" pitchFamily="34" charset="0"/>
                <a:ea typeface="Calibri" panose="020F0502020204030204" pitchFamily="34" charset="0"/>
              </a:rPr>
              <a:t>Data-driven decision making</a:t>
            </a:r>
            <a:r>
              <a:rPr lang="en-PH" sz="1900" dirty="0">
                <a:effectLst/>
                <a:latin typeface="Calibri" panose="020F0502020204030204" pitchFamily="34" charset="0"/>
                <a:ea typeface="Calibri" panose="020F0502020204030204" pitchFamily="34" charset="0"/>
              </a:rPr>
              <a:t>: A well-maintained health facility master list accessible through a registry empowers policymakers, healthcare administrators, and stakeholders with accurate, ideally real-time data and reports. This facilitates evidence-based decision-making, allowing for informed policy formulation, strategic planning, and resource allocation.</a:t>
            </a:r>
          </a:p>
          <a:p>
            <a:pPr marL="538163" indent="-269875">
              <a:spcAft>
                <a:spcPts val="300"/>
              </a:spcAft>
              <a:buFont typeface="Arial" panose="020B0604020202020204" pitchFamily="34" charset="0"/>
              <a:buChar char="•"/>
            </a:pPr>
            <a:r>
              <a:rPr lang="en-PH" sz="1900" u="sng" dirty="0">
                <a:effectLst/>
                <a:latin typeface="Calibri" panose="020F0502020204030204" pitchFamily="34" charset="0"/>
                <a:ea typeface="Calibri" panose="020F0502020204030204" pitchFamily="34" charset="0"/>
              </a:rPr>
              <a:t>Efficient resource management</a:t>
            </a:r>
            <a:r>
              <a:rPr lang="en-PH" sz="1900" dirty="0">
                <a:effectLst/>
                <a:latin typeface="Calibri" panose="020F0502020204030204" pitchFamily="34" charset="0"/>
                <a:ea typeface="Calibri" panose="020F0502020204030204" pitchFamily="34" charset="0"/>
              </a:rPr>
              <a:t>: By centralizing information about health facilities, the registry first reduces duplication of efforts through the centralized management and regular update of the master list. It then enables efficient resource allocation for better health care access and delivery. It aids in identifying gaps in services, redistributing resources, and strategically planning infrastructure development.</a:t>
            </a:r>
            <a:endParaRPr lang="en-GB" sz="1900" dirty="0">
              <a:effectLst/>
              <a:latin typeface="Calibri" panose="020F0502020204030204" pitchFamily="34" charset="0"/>
              <a:ea typeface="Calibri" panose="020F0502020204030204" pitchFamily="34" charset="0"/>
            </a:endParaRPr>
          </a:p>
        </p:txBody>
      </p:sp>
      <p:sp>
        <p:nvSpPr>
          <p:cNvPr id="2" name="Title 1">
            <a:extLst>
              <a:ext uri="{FF2B5EF4-FFF2-40B4-BE49-F238E27FC236}">
                <a16:creationId xmlns:a16="http://schemas.microsoft.com/office/drawing/2014/main" id="{2AB73861-3B8B-E5ED-5A70-BC9B666F6448}"/>
              </a:ext>
            </a:extLst>
          </p:cNvPr>
          <p:cNvSpPr txBox="1">
            <a:spLocks/>
          </p:cNvSpPr>
          <p:nvPr/>
        </p:nvSpPr>
        <p:spPr>
          <a:xfrm>
            <a:off x="0" y="117456"/>
            <a:ext cx="12192000" cy="693737"/>
          </a:xfrm>
          <a:prstGeom prst="rect">
            <a:avLst/>
          </a:prstGeom>
        </p:spPr>
        <p:txBody>
          <a:bodyPr vert="horz" lIns="91440" tIns="45720" rIns="91440" bIns="45720" rtlCol="0" anchor="ctr">
            <a:noAutofit/>
          </a:bodyPr>
          <a:lstStyle>
            <a:defPPr>
              <a:defRPr lang="en-US"/>
            </a:defPPr>
            <a:lvl1pPr algn="ctr" defTabSz="685800">
              <a:lnSpc>
                <a:spcPct val="90000"/>
              </a:lnSpc>
              <a:spcBef>
                <a:spcPct val="0"/>
              </a:spcBef>
              <a:buNone/>
              <a:defRPr sz="3200" b="1">
                <a:solidFill>
                  <a:srgbClr val="002147"/>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altLang="en-US" b="1" dirty="0">
                <a:solidFill>
                  <a:srgbClr val="002147"/>
                </a:solidFill>
                <a:latin typeface="+mn-lt"/>
              </a:rPr>
              <a:t>Document use cases and define business requirements – </a:t>
            </a:r>
          </a:p>
          <a:p>
            <a:r>
              <a:rPr lang="en-US" altLang="en-US" b="1" dirty="0">
                <a:solidFill>
                  <a:srgbClr val="002147"/>
                </a:solidFill>
                <a:latin typeface="+mn-lt"/>
              </a:rPr>
              <a:t>Example for the Health Facility Registry Service (HFRS)</a:t>
            </a:r>
            <a:endParaRPr lang="en-PH" altLang="en-US" dirty="0"/>
          </a:p>
        </p:txBody>
      </p:sp>
    </p:spTree>
    <p:extLst>
      <p:ext uri="{BB962C8B-B14F-4D97-AF65-F5344CB8AC3E}">
        <p14:creationId xmlns:p14="http://schemas.microsoft.com/office/powerpoint/2010/main" val="39090630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5d77ab39-99b3-4b56-8024-34505d31c567"/>
</p:tagLst>
</file>

<file path=ppt/theme/theme1.xml><?xml version="1.0" encoding="utf-8"?>
<a:theme xmlns:a="http://schemas.openxmlformats.org/drawingml/2006/main" name="MORU Epi">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RU Epi NEW 4_3 191018.potx" id="{98E674E4-836A-45AF-B6ED-DC325EA403FB}" vid="{9AECCC77-F4DD-49CF-91A4-43ED9B9F4A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GF_IDN_MORU-HGL_ve1</Template>
  <TotalTime>3804</TotalTime>
  <Words>2566</Words>
  <Application>Microsoft Office PowerPoint</Application>
  <PresentationFormat>Widescreen</PresentationFormat>
  <Paragraphs>198</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Open Sans</vt:lpstr>
      <vt:lpstr>Roboto</vt:lpstr>
      <vt:lpstr>MORU Epi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Izay Pantanilla</dc:creator>
  <cp:lastModifiedBy>Steeve Ebener</cp:lastModifiedBy>
  <cp:revision>199</cp:revision>
  <dcterms:created xsi:type="dcterms:W3CDTF">2021-09-02T13:03:17Z</dcterms:created>
  <dcterms:modified xsi:type="dcterms:W3CDTF">2024-06-28T03:51:55Z</dcterms:modified>
</cp:coreProperties>
</file>