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84" r:id="rId2"/>
    <p:sldId id="294" r:id="rId3"/>
    <p:sldId id="288" r:id="rId4"/>
    <p:sldId id="291" r:id="rId5"/>
    <p:sldId id="287" r:id="rId6"/>
    <p:sldId id="289" r:id="rId7"/>
    <p:sldId id="290" r:id="rId8"/>
    <p:sldId id="292" r:id="rId9"/>
    <p:sldId id="293"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zay Pantanilla" initials="IP"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3C88"/>
    <a:srgbClr val="4F8CB5"/>
    <a:srgbClr val="315A75"/>
    <a:srgbClr val="3398CC"/>
    <a:srgbClr val="346667"/>
    <a:srgbClr val="1B3163"/>
    <a:srgbClr val="001C54"/>
    <a:srgbClr val="D8AA37"/>
    <a:srgbClr val="2384C0"/>
    <a:srgbClr val="315A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72378" autoAdjust="0"/>
  </p:normalViewPr>
  <p:slideViewPr>
    <p:cSldViewPr showGuides="1">
      <p:cViewPr>
        <p:scale>
          <a:sx n="50" d="100"/>
          <a:sy n="50" d="100"/>
        </p:scale>
        <p:origin x="-1938" y="-162"/>
      </p:cViewPr>
      <p:guideLst>
        <p:guide orient="horz" pos="3022"/>
        <p:guide orient="horz" pos="618"/>
        <p:guide orient="horz" pos="4065"/>
        <p:guide orient="horz" pos="3430"/>
        <p:guide orient="horz" pos="1253"/>
        <p:guide orient="horz" pos="2478"/>
        <p:guide pos="2880"/>
        <p:guide pos="4967"/>
        <p:guide pos="793"/>
        <p:guide pos="4332"/>
      </p:guideLst>
    </p:cSldViewPr>
  </p:slideViewPr>
  <p:notesTextViewPr>
    <p:cViewPr>
      <p:scale>
        <a:sx n="1" d="1"/>
        <a:sy n="1" d="1"/>
      </p:scale>
      <p:origin x="0" y="462"/>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cs typeface="Arial" charset="0"/>
              </a:defRPr>
            </a:lvl1pPr>
          </a:lstStyle>
          <a:p>
            <a:pPr>
              <a:defRPr/>
            </a:pPr>
            <a:endParaRPr lang="en-PH"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charset="0"/>
              </a:defRPr>
            </a:lvl1pPr>
          </a:lstStyle>
          <a:p>
            <a:pPr>
              <a:defRPr/>
            </a:pPr>
            <a:fld id="{769B6999-3394-44CF-8F97-70A985E924E7}" type="datetimeFigureOut">
              <a:rPr lang="en-PH" altLang="en-US"/>
              <a:pPr>
                <a:defRPr/>
              </a:pPr>
              <a:t>20/06/2019</a:t>
            </a:fld>
            <a:endParaRPr lang="en-PH"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PH"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PH"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cs typeface="Arial" charset="0"/>
              </a:defRPr>
            </a:lvl1pPr>
          </a:lstStyle>
          <a:p>
            <a:pPr>
              <a:defRPr/>
            </a:pPr>
            <a:endParaRPr lang="en-PH"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charset="0"/>
              </a:defRPr>
            </a:lvl1pPr>
          </a:lstStyle>
          <a:p>
            <a:pPr>
              <a:defRPr/>
            </a:pPr>
            <a:fld id="{40189B38-87AB-431D-88EE-EB47DCC6C7B8}" type="slidenum">
              <a:rPr lang="en-PH" altLang="en-US"/>
              <a:pPr>
                <a:defRPr/>
              </a:pPr>
              <a:t>‹#›</a:t>
            </a:fld>
            <a:endParaRPr lang="en-PH" altLang="en-US"/>
          </a:p>
        </p:txBody>
      </p:sp>
    </p:spTree>
    <p:extLst>
      <p:ext uri="{BB962C8B-B14F-4D97-AF65-F5344CB8AC3E}">
        <p14:creationId xmlns:p14="http://schemas.microsoft.com/office/powerpoint/2010/main" val="3223942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docs.qgis.org/3.4/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mtClean="0"/>
              <a:t>MODULE 4:</a:t>
            </a:r>
            <a:r>
              <a:rPr lang="en-PH" baseline="0" smtClean="0"/>
              <a:t> HANDS-ON GEOSPATIAL TECHNOLOGIES</a:t>
            </a:r>
          </a:p>
          <a:p>
            <a:endParaRPr lang="en-PH" baseline="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smtClean="0">
                <a:solidFill>
                  <a:schemeClr val="bg1"/>
                </a:solidFill>
                <a:latin typeface="+mn-lt"/>
                <a:ea typeface="Century Gothic" charset="0"/>
                <a:cs typeface="Century Gothic" charset="0"/>
              </a:rPr>
              <a:t>Session 4.4: Available resources to explore geospatial technologies further</a:t>
            </a:r>
            <a:endParaRPr lang="en-US" altLang="en-US" sz="900" smtClean="0">
              <a:solidFill>
                <a:schemeClr val="bg1"/>
              </a:solidFill>
              <a:latin typeface="+mn-lt"/>
              <a:ea typeface="Century Gothic" charset="0"/>
              <a:cs typeface="Century Gothic" charset="0"/>
            </a:endParaRPr>
          </a:p>
          <a:p>
            <a:endParaRPr lang="en-PH" smtClean="0"/>
          </a:p>
          <a:p>
            <a:r>
              <a:rPr lang="en-PH" smtClean="0"/>
              <a:t>This session presents some of the available</a:t>
            </a:r>
            <a:r>
              <a:rPr lang="en-PH" baseline="0" smtClean="0"/>
              <a:t> resources for GNSS and GIS (QGIS and ArcMap) that users can explore to learn more about these geospatial technologies.</a:t>
            </a:r>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1</a:t>
            </a:fld>
            <a:endParaRPr lang="en-PH" altLang="en-US"/>
          </a:p>
        </p:txBody>
      </p:sp>
    </p:spTree>
    <p:extLst>
      <p:ext uri="{BB962C8B-B14F-4D97-AF65-F5344CB8AC3E}">
        <p14:creationId xmlns:p14="http://schemas.microsoft.com/office/powerpoint/2010/main" val="3863101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PH" altLang="en-US" sz="1200" b="1" smtClean="0">
                <a:solidFill>
                  <a:schemeClr val="bg1"/>
                </a:solidFill>
                <a:latin typeface="+mn-lt"/>
              </a:rPr>
              <a:t>Available Resources</a:t>
            </a:r>
          </a:p>
          <a:p>
            <a:endParaRPr lang="en-PH" smtClean="0"/>
          </a:p>
          <a:p>
            <a:r>
              <a:rPr lang="en-PH" sz="1200" smtClean="0"/>
              <a:t>This session presents some of the available resources for GNSS and GIS (QGIS and ArcMap) that users can explore to learn more about these geospatial technologies.</a:t>
            </a:r>
          </a:p>
          <a:p>
            <a:endParaRPr lang="en-PH" sz="1200" smtClean="0"/>
          </a:p>
          <a:p>
            <a:r>
              <a:rPr lang="en-PH" sz="1200" smtClean="0"/>
              <a:t>While not exhaustive, these resources will already give a good start on further lessons and exercises on these geospatial technologies.</a:t>
            </a:r>
            <a:endParaRPr lang="en-US" sz="1200" smtClean="0"/>
          </a:p>
          <a:p>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2</a:t>
            </a:fld>
            <a:endParaRPr lang="en-PH" altLang="en-US"/>
          </a:p>
        </p:txBody>
      </p:sp>
    </p:spTree>
    <p:extLst>
      <p:ext uri="{BB962C8B-B14F-4D97-AF65-F5344CB8AC3E}">
        <p14:creationId xmlns:p14="http://schemas.microsoft.com/office/powerpoint/2010/main" val="3098984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PH" altLang="en-US" sz="1200" b="1" smtClean="0">
                <a:solidFill>
                  <a:schemeClr val="bg1"/>
                </a:solidFill>
                <a:latin typeface="+mn-lt"/>
              </a:rPr>
              <a:t>GNSS Resources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3</a:t>
            </a:fld>
            <a:endParaRPr lang="en-PH" altLang="en-US"/>
          </a:p>
        </p:txBody>
      </p:sp>
    </p:spTree>
    <p:extLst>
      <p:ext uri="{BB962C8B-B14F-4D97-AF65-F5344CB8AC3E}">
        <p14:creationId xmlns:p14="http://schemas.microsoft.com/office/powerpoint/2010/main" val="2051767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smtClean="0">
                <a:solidFill>
                  <a:schemeClr val="bg1"/>
                </a:solidFill>
                <a:latin typeface="+mn-lt"/>
              </a:rPr>
              <a:t>QGIS Resources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smtClean="0">
              <a:solidFill>
                <a:schemeClr val="bg1"/>
              </a:solidFill>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smtClean="0">
                <a:solidFill>
                  <a:schemeClr val="bg1"/>
                </a:solidFill>
                <a:latin typeface="+mn-lt"/>
              </a:rPr>
              <a:t>QGIS Website</a:t>
            </a:r>
            <a:endParaRPr lang="en-PH" altLang="en-US" sz="1200" b="1" smtClean="0">
              <a:solidFill>
                <a:schemeClr val="bg1"/>
              </a:solidFill>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PH"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PH" smtClean="0"/>
              <a:t>While</a:t>
            </a:r>
            <a:r>
              <a:rPr lang="en-PH" baseline="0" smtClean="0"/>
              <a:t> t</a:t>
            </a:r>
            <a:r>
              <a:rPr lang="en-PH" smtClean="0"/>
              <a:t>he</a:t>
            </a:r>
            <a:r>
              <a:rPr lang="en-PH" baseline="0" smtClean="0"/>
              <a:t> resources mentioned in this slide are for the current long-term release of QGIS (version 3.4), the QGIS website also contains the documentation for its older and newer versions: </a:t>
            </a:r>
            <a:r>
              <a:rPr lang="en-US" sz="1200" smtClean="0">
                <a:hlinkClick r:id="rId3"/>
              </a:rPr>
              <a:t>https://qgis.org/en/docs/index.html#</a:t>
            </a:r>
            <a:endParaRPr lang="en-PH" baseline="0" smtClean="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4</a:t>
            </a:fld>
            <a:endParaRPr lang="en-PH" altLang="en-US"/>
          </a:p>
        </p:txBody>
      </p:sp>
    </p:spTree>
    <p:extLst>
      <p:ext uri="{BB962C8B-B14F-4D97-AF65-F5344CB8AC3E}">
        <p14:creationId xmlns:p14="http://schemas.microsoft.com/office/powerpoint/2010/main" val="2051767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smtClean="0">
                <a:solidFill>
                  <a:schemeClr val="bg1"/>
                </a:solidFill>
                <a:latin typeface="+mn-lt"/>
              </a:rPr>
              <a:t>QGIS Resources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PH"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smtClean="0">
                <a:solidFill>
                  <a:schemeClr val="bg1"/>
                </a:solidFill>
                <a:latin typeface="+mn-lt"/>
              </a:rPr>
              <a:t>Other QGIS Reference Materials</a:t>
            </a:r>
            <a:endParaRPr lang="en-PH" altLang="en-US" sz="1200" b="1" smtClean="0">
              <a:solidFill>
                <a:schemeClr val="bg1"/>
              </a:solidFill>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5</a:t>
            </a:fld>
            <a:endParaRPr lang="en-PH" altLang="en-US"/>
          </a:p>
        </p:txBody>
      </p:sp>
    </p:spTree>
    <p:extLst>
      <p:ext uri="{BB962C8B-B14F-4D97-AF65-F5344CB8AC3E}">
        <p14:creationId xmlns:p14="http://schemas.microsoft.com/office/powerpoint/2010/main" val="2051767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smtClean="0">
                <a:solidFill>
                  <a:schemeClr val="bg1"/>
                </a:solidFill>
                <a:latin typeface="+mn-lt"/>
              </a:rPr>
              <a:t>QGIS Resources</a:t>
            </a:r>
          </a:p>
          <a:p>
            <a:endParaRPr lang="en-PH"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smtClean="0">
                <a:solidFill>
                  <a:schemeClr val="bg1"/>
                </a:solidFill>
                <a:latin typeface="+mn-lt"/>
              </a:rPr>
              <a:t>QGIS Online Course</a:t>
            </a:r>
            <a:endParaRPr lang="en-PH" altLang="en-US" sz="1200" b="1" smtClean="0">
              <a:solidFill>
                <a:schemeClr val="bg1"/>
              </a:solidFill>
              <a:latin typeface="+mn-lt"/>
            </a:endParaRPr>
          </a:p>
          <a:p>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6</a:t>
            </a:fld>
            <a:endParaRPr lang="en-PH" altLang="en-US"/>
          </a:p>
        </p:txBody>
      </p:sp>
    </p:spTree>
    <p:extLst>
      <p:ext uri="{BB962C8B-B14F-4D97-AF65-F5344CB8AC3E}">
        <p14:creationId xmlns:p14="http://schemas.microsoft.com/office/powerpoint/2010/main" val="735748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smtClean="0">
                <a:solidFill>
                  <a:schemeClr val="bg1"/>
                </a:solidFill>
                <a:latin typeface="+mn-lt"/>
              </a:rPr>
              <a:t>QGIS Resources</a:t>
            </a:r>
          </a:p>
          <a:p>
            <a:endParaRPr lang="en-PH"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smtClean="0">
                <a:solidFill>
                  <a:schemeClr val="bg1"/>
                </a:solidFill>
                <a:latin typeface="+mn-lt"/>
              </a:rPr>
              <a:t>QGIS Online Course</a:t>
            </a:r>
            <a:endParaRPr lang="en-PH" altLang="en-US" sz="1200" b="1" smtClean="0">
              <a:solidFill>
                <a:schemeClr val="bg1"/>
              </a:solidFill>
              <a:latin typeface="+mn-lt"/>
            </a:endParaRPr>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7</a:t>
            </a:fld>
            <a:endParaRPr lang="en-PH" altLang="en-US"/>
          </a:p>
        </p:txBody>
      </p:sp>
    </p:spTree>
    <p:extLst>
      <p:ext uri="{BB962C8B-B14F-4D97-AF65-F5344CB8AC3E}">
        <p14:creationId xmlns:p14="http://schemas.microsoft.com/office/powerpoint/2010/main" val="2587924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PH" altLang="en-US" sz="1200" b="1" smtClean="0">
                <a:solidFill>
                  <a:schemeClr val="bg1"/>
                </a:solidFill>
                <a:latin typeface="+mn-lt"/>
              </a:rPr>
              <a:t>ArcMap Resources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PH"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PH" smtClean="0"/>
              <a:t>The first one is from Esri itself,the creator of ArcMap</a:t>
            </a:r>
            <a:r>
              <a:rPr lang="en-US" smtClean="0"/>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PH"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PH" smtClean="0"/>
              <a:t>The</a:t>
            </a:r>
            <a:r>
              <a:rPr lang="en-PH" baseline="0" smtClean="0"/>
              <a:t> second one is the ArcMap starter kit developed by Health GeoLab Collaborative.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PH" baseline="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PH" baseline="0" smtClean="0"/>
              <a:t>The third and fourth links are for exercised from the Esri website</a:t>
            </a:r>
            <a:r>
              <a:rPr lang="en-PH" baseline="0" smtClean="0"/>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PH" baseline="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PH" baseline="0" smtClean="0"/>
              <a:t>The fifth link is for the Esri e-Learning, Esri’s dedicated training website where you can access different trainings on GIS and ArcMap in particular that are professionally developed and curated, have contents suitable for different roles and skill levels, and available in multiple options and formats.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PH" baseline="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PH" baseline="0" smtClean="0"/>
              <a:t>The last link is for the starter kit developed by HGLC on how you can access Esri’s e-Learning.</a:t>
            </a:r>
            <a:endParaRPr lang="en-PH" smtClean="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8</a:t>
            </a:fld>
            <a:endParaRPr lang="en-PH" altLang="en-US"/>
          </a:p>
        </p:txBody>
      </p:sp>
    </p:spTree>
    <p:extLst>
      <p:ext uri="{BB962C8B-B14F-4D97-AF65-F5344CB8AC3E}">
        <p14:creationId xmlns:p14="http://schemas.microsoft.com/office/powerpoint/2010/main" val="2051767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PH" altLang="en-US" sz="1200" b="1" smtClean="0">
                <a:solidFill>
                  <a:schemeClr val="bg1"/>
                </a:solidFill>
                <a:latin typeface="+mn-lt"/>
              </a:rPr>
              <a:t>ArcMap Resources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PH" altLang="en-US" sz="1200" b="0" smtClean="0">
              <a:solidFill>
                <a:schemeClr val="bg1"/>
              </a:solidFill>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PH" altLang="en-US" sz="1200" b="0" smtClean="0">
                <a:solidFill>
                  <a:schemeClr val="bg1"/>
                </a:solidFill>
                <a:latin typeface="+mn-lt"/>
              </a:rPr>
              <a:t>These</a:t>
            </a:r>
            <a:r>
              <a:rPr lang="en-PH" altLang="en-US" sz="1200" b="0" baseline="0" smtClean="0">
                <a:solidFill>
                  <a:schemeClr val="bg1"/>
                </a:solidFill>
                <a:latin typeface="+mn-lt"/>
              </a:rPr>
              <a:t> are some videos on YouTube on introduction to GIS and some exercises on ArcMap.</a:t>
            </a:r>
          </a:p>
          <a:p>
            <a:pPr marL="0" marR="0" indent="0" algn="l" defTabSz="914400" rtl="0" eaLnBrk="0" fontAlgn="base" latinLnBrk="0" hangingPunct="0">
              <a:lnSpc>
                <a:spcPct val="100000"/>
              </a:lnSpc>
              <a:spcBef>
                <a:spcPct val="30000"/>
              </a:spcBef>
              <a:spcAft>
                <a:spcPct val="0"/>
              </a:spcAft>
              <a:buClrTx/>
              <a:buSzTx/>
              <a:buFontTx/>
              <a:buNone/>
              <a:tabLst/>
              <a:defRPr/>
            </a:pPr>
            <a:endParaRPr lang="en-PH" altLang="en-US" sz="1200" b="0" smtClean="0">
              <a:solidFill>
                <a:schemeClr val="bg1"/>
              </a:solidFill>
              <a:latin typeface="+mn-lt"/>
            </a:endParaRPr>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9</a:t>
            </a:fld>
            <a:endParaRPr lang="en-PH" altLang="en-US"/>
          </a:p>
        </p:txBody>
      </p:sp>
    </p:spTree>
    <p:extLst>
      <p:ext uri="{BB962C8B-B14F-4D97-AF65-F5344CB8AC3E}">
        <p14:creationId xmlns:p14="http://schemas.microsoft.com/office/powerpoint/2010/main" val="20517677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auto">
          <a:xfrm>
            <a:off x="0" y="981075"/>
            <a:ext cx="9144000" cy="3816350"/>
          </a:xfrm>
          <a:prstGeom prst="rect">
            <a:avLst/>
          </a:prstGeom>
          <a:solidFill>
            <a:srgbClr val="253C88"/>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17" name="Rectangle 16"/>
          <p:cNvSpPr/>
          <p:nvPr userDrawn="1"/>
        </p:nvSpPr>
        <p:spPr bwMode="auto">
          <a:xfrm>
            <a:off x="0" y="0"/>
            <a:ext cx="9144000" cy="981075"/>
          </a:xfrm>
          <a:prstGeom prst="rect">
            <a:avLst/>
          </a:prstGeom>
          <a:solidFill>
            <a:srgbClr val="001C5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18" name="TextBox 4"/>
          <p:cNvSpPr txBox="1">
            <a:spLocks noChangeArrowheads="1"/>
          </p:cNvSpPr>
          <p:nvPr userDrawn="1"/>
        </p:nvSpPr>
        <p:spPr bwMode="auto">
          <a:xfrm>
            <a:off x="319336" y="116632"/>
            <a:ext cx="8573144" cy="769441"/>
          </a:xfrm>
          <a:prstGeom prst="rect">
            <a:avLst/>
          </a:prstGeom>
          <a:noFill/>
          <a:ln w="9525">
            <a:noFill/>
            <a:miter lim="800000"/>
            <a:headEnd/>
            <a:tailEnd/>
          </a:ln>
        </p:spPr>
        <p:txBody>
          <a:bodyPr wrap="square">
            <a:spAutoFit/>
          </a:bodyPr>
          <a:lstStyle/>
          <a:p>
            <a:r>
              <a:rPr lang="en-US" altLang="en-US" sz="2400" b="1" dirty="0" smtClean="0">
                <a:solidFill>
                  <a:schemeClr val="bg1"/>
                </a:solidFill>
                <a:latin typeface="+mn-lt"/>
              </a:rPr>
              <a:t>HIS GEO-ENABLING</a:t>
            </a:r>
          </a:p>
          <a:p>
            <a:r>
              <a:rPr lang="fr-CH" altLang="en-US" sz="2000" dirty="0" smtClean="0">
                <a:solidFill>
                  <a:schemeClr val="bg1"/>
                </a:solidFill>
                <a:latin typeface="+mn-lt"/>
              </a:rPr>
              <a:t>A COURSE ON GEOSPATIAL DATA AND TECHNOLOGIES FOR PUBLIC HEALTH</a:t>
            </a:r>
            <a:endParaRPr lang="en-US" altLang="en-US" sz="2400" dirty="0">
              <a:solidFill>
                <a:schemeClr val="bg1"/>
              </a:solidFill>
              <a:latin typeface="+mn-lt"/>
            </a:endParaRPr>
          </a:p>
        </p:txBody>
      </p:sp>
      <p:sp>
        <p:nvSpPr>
          <p:cNvPr id="19" name="TextBox 5"/>
          <p:cNvSpPr txBox="1">
            <a:spLocks noChangeArrowheads="1"/>
          </p:cNvSpPr>
          <p:nvPr userDrawn="1"/>
        </p:nvSpPr>
        <p:spPr bwMode="auto">
          <a:xfrm>
            <a:off x="539552" y="1484784"/>
            <a:ext cx="80422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en-US" altLang="en-US" sz="3600" b="1" dirty="0">
                <a:solidFill>
                  <a:schemeClr val="bg1"/>
                </a:solidFill>
                <a:latin typeface="+mn-lt"/>
                <a:ea typeface="Century Gothic" charset="0"/>
                <a:cs typeface="Century Gothic" charset="0"/>
              </a:rPr>
              <a:t>MODULE </a:t>
            </a:r>
            <a:r>
              <a:rPr lang="en-US" altLang="en-US" sz="3600" b="1" dirty="0" smtClean="0">
                <a:solidFill>
                  <a:schemeClr val="bg1"/>
                </a:solidFill>
                <a:latin typeface="+mn-lt"/>
                <a:ea typeface="Century Gothic" charset="0"/>
                <a:cs typeface="Century Gothic" charset="0"/>
              </a:rPr>
              <a:t>4:</a:t>
            </a:r>
            <a:endParaRPr lang="en-US" altLang="en-US" sz="3600" b="1" dirty="0">
              <a:solidFill>
                <a:schemeClr val="bg1"/>
              </a:solidFill>
              <a:latin typeface="+mn-lt"/>
              <a:ea typeface="Century Gothic" charset="0"/>
              <a:cs typeface="Century Gothic" charset="0"/>
            </a:endParaRPr>
          </a:p>
          <a:p>
            <a:pPr algn="ctr"/>
            <a:r>
              <a:rPr lang="en-US" altLang="en-US" sz="3600" dirty="0" smtClean="0">
                <a:solidFill>
                  <a:schemeClr val="bg1"/>
                </a:solidFill>
                <a:latin typeface="+mn-lt"/>
                <a:ea typeface="Century Gothic" charset="0"/>
                <a:cs typeface="Century Gothic" charset="0"/>
              </a:rPr>
              <a:t>Hands-on Geospatial Technologies</a:t>
            </a:r>
            <a:endParaRPr lang="en-US" altLang="en-US" sz="3600" dirty="0">
              <a:solidFill>
                <a:schemeClr val="bg1"/>
              </a:solidFill>
              <a:latin typeface="+mn-lt"/>
              <a:ea typeface="Century Gothic" charset="0"/>
              <a:cs typeface="Century Gothic" charset="0"/>
            </a:endParaRPr>
          </a:p>
        </p:txBody>
      </p:sp>
      <p:grpSp>
        <p:nvGrpSpPr>
          <p:cNvPr id="20" name="Group 19"/>
          <p:cNvGrpSpPr/>
          <p:nvPr userDrawn="1"/>
        </p:nvGrpSpPr>
        <p:grpSpPr>
          <a:xfrm>
            <a:off x="1833600" y="5239907"/>
            <a:ext cx="5544616" cy="1073010"/>
            <a:chOff x="1691680" y="5229200"/>
            <a:chExt cx="5544616" cy="1073010"/>
          </a:xfrm>
        </p:grpSpPr>
        <p:pic>
          <p:nvPicPr>
            <p:cNvPr id="21" name="Picture 2" descr="D:\GAIA-GEOSYSTEMS\DROPBOX\Dropbox (Personal)\HEALTH_GEOLAB\ADVOCACY\LOGOS\LSHTM_Logo_Black.jpg"/>
            <p:cNvPicPr>
              <a:picLocks noChangeAspect="1" noChangeArrowheads="1"/>
            </p:cNvPicPr>
            <p:nvPr/>
          </p:nvPicPr>
          <p:blipFill>
            <a:blip r:embed="rId2" cstate="print"/>
            <a:srcRect/>
            <a:stretch>
              <a:fillRect/>
            </a:stretch>
          </p:blipFill>
          <p:spPr bwMode="auto">
            <a:xfrm>
              <a:off x="5034863" y="5309400"/>
              <a:ext cx="2201433" cy="855904"/>
            </a:xfrm>
            <a:prstGeom prst="rect">
              <a:avLst/>
            </a:prstGeom>
            <a:noFill/>
          </p:spPr>
        </p:pic>
        <p:pic>
          <p:nvPicPr>
            <p:cNvPr id="22" name="Picture 21" descr="D:\GAIA-GEOSYSTEMS\DROPBOX\Dropbox (Personal)\HEALTH_GEOLAB\ADVOCACY\LOGO\Logo_HGLC_051117.jpg"/>
            <p:cNvPicPr>
              <a:picLocks noChangeAspect="1" noChangeArrowheads="1"/>
            </p:cNvPicPr>
            <p:nvPr/>
          </p:nvPicPr>
          <p:blipFill>
            <a:blip r:embed="rId3" cstate="print"/>
            <a:srcRect/>
            <a:stretch>
              <a:fillRect/>
            </a:stretch>
          </p:blipFill>
          <p:spPr bwMode="auto">
            <a:xfrm>
              <a:off x="1691680" y="5229200"/>
              <a:ext cx="2952328" cy="1073010"/>
            </a:xfrm>
            <a:prstGeom prst="rect">
              <a:avLst/>
            </a:prstGeom>
            <a:ln>
              <a:noFill/>
            </a:ln>
            <a:effectLst/>
          </p:spPr>
        </p:pic>
      </p:gr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4F9611F8-A1D8-411B-BA9E-5C4852D05D7B}" type="datetime1">
              <a:rPr lang="en-GB" altLang="en-US"/>
              <a:pPr>
                <a:defRPr/>
              </a:pPr>
              <a:t>20/06/2019</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4C0787E6-366B-4506-9337-18DC725D07E7}"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8C5490D6-8476-4F9A-9D29-0EC3740DF8C6}" type="slidenum">
              <a:rPr lang="en-GB" altLang="en-US"/>
              <a:pPr>
                <a:defRPr/>
              </a:pPr>
              <a:t>‹#›</a:t>
            </a:fld>
            <a:endParaRPr lang="en-GB" altLang="en-US"/>
          </a:p>
        </p:txBody>
      </p:sp>
      <p:sp>
        <p:nvSpPr>
          <p:cNvPr id="7" name="Rectangle 6"/>
          <p:cNvSpPr/>
          <p:nvPr userDrawn="1"/>
        </p:nvSpPr>
        <p:spPr bwMode="auto">
          <a:xfrm>
            <a:off x="0" y="0"/>
            <a:ext cx="9144000" cy="981075"/>
          </a:xfrm>
          <a:prstGeom prst="rect">
            <a:avLst/>
          </a:prstGeom>
          <a:solidFill>
            <a:srgbClr val="253C88"/>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965AA824-617E-4130-BCBE-CB5F4C3745C0}" type="datetime1">
              <a:rPr lang="en-GB" altLang="en-US"/>
              <a:pPr>
                <a:defRPr/>
              </a:pPr>
              <a:t>20/06/2019</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2E1C5A72-0C49-4A36-9BEC-E859308CD92D}"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324803F7-177B-4147-92C4-4ACCAE866C46}" type="datetime1">
              <a:rPr lang="en-GB" altLang="en-US"/>
              <a:pPr>
                <a:defRPr/>
              </a:pPr>
              <a:t>20/06/2019</a:t>
            </a:fld>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ltLang="en-US"/>
          </a:p>
        </p:txBody>
      </p:sp>
      <p:sp>
        <p:nvSpPr>
          <p:cNvPr id="9" name="Slide Number Placeholder 5"/>
          <p:cNvSpPr>
            <a:spLocks noGrp="1"/>
          </p:cNvSpPr>
          <p:nvPr>
            <p:ph type="sldNum" sz="quarter" idx="12"/>
          </p:nvPr>
        </p:nvSpPr>
        <p:spPr/>
        <p:txBody>
          <a:bodyPr/>
          <a:lstStyle>
            <a:lvl1pPr>
              <a:defRPr/>
            </a:lvl1pPr>
          </a:lstStyle>
          <a:p>
            <a:pPr>
              <a:defRPr/>
            </a:pPr>
            <a:fld id="{88D375C9-5D4F-414A-97D3-C0A057E90B5F}"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a:defRPr/>
            </a:lvl1pPr>
          </a:lstStyle>
          <a:p>
            <a:pPr>
              <a:defRPr/>
            </a:pPr>
            <a:fld id="{8390E863-7868-429E-ADE6-3C1F5AEBE34B}" type="datetime1">
              <a:rPr lang="en-GB" altLang="en-US"/>
              <a:pPr>
                <a:defRPr/>
              </a:pPr>
              <a:t>20/06/2019</a:t>
            </a:fld>
            <a:endParaRPr lang="en-GB" altLang="en-US"/>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fld id="{292DDD1E-DF06-49C3-A8E9-3A92C7FD62B2}"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lvl1pPr>
              <a:defRPr/>
            </a:lvl1pPr>
          </a:lstStyle>
          <a:p>
            <a:pPr>
              <a:defRPr/>
            </a:pPr>
            <a:fld id="{89CC089F-5A79-4EC3-9BA3-C0873C9777E6}" type="datetime1">
              <a:rPr lang="en-GB" altLang="en-US"/>
              <a:pPr>
                <a:defRPr/>
              </a:pPr>
              <a:t>20/06/2019</a:t>
            </a:fld>
            <a:endParaRPr lang="en-GB"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667F16FC-F98C-4DE2-B866-A610A6845811}"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a:defRPr/>
            </a:lvl1pPr>
          </a:lstStyle>
          <a:p>
            <a:pPr>
              <a:defRPr/>
            </a:pPr>
            <a:fld id="{0952438E-748F-4703-B18B-B9486BE2BB71}" type="datetime1">
              <a:rPr lang="en-GB" altLang="en-US"/>
              <a:pPr>
                <a:defRPr/>
              </a:pPr>
              <a:t>20/06/2019</a:t>
            </a:fld>
            <a:endParaRPr lang="en-GB"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23056065-FBFD-4591-9A24-E561AF3F8A8E}"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01895D6E-B73B-4B7E-ABFC-8A088AD32B78}" type="datetime1">
              <a:rPr lang="en-GB" altLang="en-US"/>
              <a:pPr>
                <a:defRPr/>
              </a:pPr>
              <a:t>20/06/2019</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36C634DB-9A3E-4C43-A0A4-114473BFEB68}"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24656C28-E446-463E-892A-1E8EBD66F402}" type="datetime1">
              <a:rPr lang="en-GB" altLang="en-US"/>
              <a:pPr>
                <a:defRPr/>
              </a:pPr>
              <a:t>20/06/2019</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B4024E89-52C6-47CD-B590-C8A4170E4EE8}"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275856" y="4797425"/>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cs typeface="Arial" charset="0"/>
              </a:defRPr>
            </a:lvl1pPr>
          </a:lstStyle>
          <a:p>
            <a:pPr>
              <a:defRPr/>
            </a:pPr>
            <a:endParaRPr lang="en-GB" altLang="en-US" dirty="0"/>
          </a:p>
        </p:txBody>
      </p:sp>
      <p:sp>
        <p:nvSpPr>
          <p:cNvPr id="6" name="Slide Number Placeholder 5"/>
          <p:cNvSpPr>
            <a:spLocks noGrp="1"/>
          </p:cNvSpPr>
          <p:nvPr>
            <p:ph type="sldNum" sz="quarter" idx="4"/>
          </p:nvPr>
        </p:nvSpPr>
        <p:spPr>
          <a:xfrm>
            <a:off x="7041579" y="6472238"/>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charset="0"/>
              </a:defRPr>
            </a:lvl1pPr>
          </a:lstStyle>
          <a:p>
            <a:pPr>
              <a:defRPr/>
            </a:pPr>
            <a:fld id="{665C27BB-EC34-4711-8D50-B6E287C1995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333" r:id="rId1"/>
    <p:sldLayoutId id="2147485334" r:id="rId2"/>
    <p:sldLayoutId id="2147485335" r:id="rId3"/>
    <p:sldLayoutId id="2147485336" r:id="rId4"/>
    <p:sldLayoutId id="2147485341" r:id="rId5"/>
    <p:sldLayoutId id="2147485342" r:id="rId6"/>
    <p:sldLayoutId id="2147485343" r:id="rId7"/>
    <p:sldLayoutId id="2147485337" r:id="rId8"/>
    <p:sldLayoutId id="2147485338" r:id="rId9"/>
    <p:sldLayoutId id="2147485339" r:id="rId10"/>
    <p:sldLayoutId id="2147485344" r:id="rId11"/>
    <p:sldLayoutId id="2147485345" r:id="rId12"/>
    <p:sldLayoutId id="2147485346" r:id="rId13"/>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sa.europa.eu/european-gnss/what-gns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youtube.com/playlist?list=PLGvhNIiu1ubyEOJga50LJMzVXtbUq6CPo" TargetMode="External"/><Relationship Id="rId4" Type="http://schemas.openxmlformats.org/officeDocument/2006/relationships/hyperlink" Target="https://serc.carleton.edu/getsi/teaching_materials/high-precision/unit1.html"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3.jpeg"/><Relationship Id="rId7" Type="http://schemas.openxmlformats.org/officeDocument/2006/relationships/hyperlink" Target="https://docs.qgis.org/2.18/en/docs/training_manual/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docs.qgis.org/3.4/pdf/" TargetMode="External"/><Relationship Id="rId5" Type="http://schemas.openxmlformats.org/officeDocument/2006/relationships/hyperlink" Target="https://docs.qgis.org/3.4/en/docs/user_manual/index.html" TargetMode="External"/><Relationship Id="rId4" Type="http://schemas.openxmlformats.org/officeDocument/2006/relationships/hyperlink" Target="https://docs.qgis.org/3.4/en/docs/gentle_gis_introduction/index.html" TargetMode="Externa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www.qgis.org/en/site/forusers/trainingmaterial/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youtube.com/" TargetMode="External"/><Relationship Id="rId5" Type="http://schemas.openxmlformats.org/officeDocument/2006/relationships/hyperlink" Target="http://qgis-tutorials.mangomap.com/" TargetMode="External"/><Relationship Id="rId4" Type="http://schemas.openxmlformats.org/officeDocument/2006/relationships/hyperlink" Target="http://www.qgistutorials.com/e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gaiaresources.com.au/our-services/online-traini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hyperlink" Target="https://www.youtube.com/playlist?list=PLfInsSYJw1lQ_vii1wxePr7aKqBOziKVQ"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foss4geo.wordpress.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8" Type="http://schemas.openxmlformats.org/officeDocument/2006/relationships/hyperlink" Target="http://www.healthgeolab.net/DOCUMENTS/HGLC_Esri_e-Learning_Starter_Kit.pdf" TargetMode="External"/><Relationship Id="rId3" Type="http://schemas.openxmlformats.org/officeDocument/2006/relationships/hyperlink" Target="http://desktop.arcgis.com/en/arcmap/" TargetMode="External"/><Relationship Id="rId7" Type="http://schemas.openxmlformats.org/officeDocument/2006/relationships/hyperlink" Target="https://www.esri.com/traini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learn.arcgis.com/en/gallery/" TargetMode="External"/><Relationship Id="rId5" Type="http://schemas.openxmlformats.org/officeDocument/2006/relationships/hyperlink" Target="https://learn.arcgis.com/en/projects/get-started-with-arcmap/" TargetMode="External"/><Relationship Id="rId4" Type="http://schemas.openxmlformats.org/officeDocument/2006/relationships/hyperlink" Target="http://www.healthgeolab.net/DOCUMENTS/HGLC_ArcMap_10-5_code_starter_kit.pdf"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youtube.com/watch?v=DkGmRv5cHlQ" TargetMode="External"/><Relationship Id="rId3" Type="http://schemas.openxmlformats.org/officeDocument/2006/relationships/hyperlink" Target="https://www.youtube.com/playlist?list=PLfpC92A6_hGMxot13_jO8jbq6Fh7vEsRJ" TargetMode="External"/><Relationship Id="rId7" Type="http://schemas.openxmlformats.org/officeDocument/2006/relationships/hyperlink" Target="https://www.youtube.com/watch?v=uWYY0h-9g4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youtube.com/watch?v=OmFKLTqQhkY" TargetMode="External"/><Relationship Id="rId5" Type="http://schemas.openxmlformats.org/officeDocument/2006/relationships/hyperlink" Target="https://www.youtube.com/watch?v=ekmyWkAP4eI" TargetMode="External"/><Relationship Id="rId10" Type="http://schemas.openxmlformats.org/officeDocument/2006/relationships/hyperlink" Target="https://www.youtube.com/watch?v=VRa0xnPP87M" TargetMode="External"/><Relationship Id="rId4" Type="http://schemas.openxmlformats.org/officeDocument/2006/relationships/hyperlink" Target="https://www.youtube.com/channel/UC_6MA8DKRO9XfAc49-vpWMg" TargetMode="External"/><Relationship Id="rId9" Type="http://schemas.openxmlformats.org/officeDocument/2006/relationships/hyperlink" Target="https://www.youtube.com/watch?v=XGiVChKdQj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3420888" y="1"/>
            <a:ext cx="648072" cy="692696"/>
          </a:xfrm>
          <a:prstGeom prst="rect">
            <a:avLst/>
          </a:prstGeom>
          <a:solidFill>
            <a:srgbClr val="2384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26" name="Rectangle 25"/>
          <p:cNvSpPr/>
          <p:nvPr/>
        </p:nvSpPr>
        <p:spPr bwMode="auto">
          <a:xfrm>
            <a:off x="-2628800" y="0"/>
            <a:ext cx="648072" cy="692696"/>
          </a:xfrm>
          <a:prstGeom prst="rect">
            <a:avLst/>
          </a:prstGeom>
          <a:solidFill>
            <a:srgbClr val="253C88"/>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27" name="Rectangle 26"/>
          <p:cNvSpPr/>
          <p:nvPr/>
        </p:nvSpPr>
        <p:spPr bwMode="auto">
          <a:xfrm>
            <a:off x="-1836712" y="0"/>
            <a:ext cx="648072" cy="692696"/>
          </a:xfrm>
          <a:prstGeom prst="rect">
            <a:avLst/>
          </a:prstGeom>
          <a:solidFill>
            <a:srgbClr val="D8AA3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28" name="Rectangle 27"/>
          <p:cNvSpPr/>
          <p:nvPr/>
        </p:nvSpPr>
        <p:spPr bwMode="auto">
          <a:xfrm>
            <a:off x="-3433588" y="892175"/>
            <a:ext cx="648072" cy="692696"/>
          </a:xfrm>
          <a:prstGeom prst="rect">
            <a:avLst/>
          </a:prstGeom>
          <a:solidFill>
            <a:srgbClr val="001C5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29" name="Rectangle 28"/>
          <p:cNvSpPr/>
          <p:nvPr/>
        </p:nvSpPr>
        <p:spPr bwMode="auto">
          <a:xfrm>
            <a:off x="-2654200" y="896020"/>
            <a:ext cx="648072" cy="692696"/>
          </a:xfrm>
          <a:prstGeom prst="rect">
            <a:avLst/>
          </a:prstGeom>
          <a:solidFill>
            <a:srgbClr val="1B31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30" name="Rectangle 29"/>
          <p:cNvSpPr/>
          <p:nvPr/>
        </p:nvSpPr>
        <p:spPr bwMode="auto">
          <a:xfrm>
            <a:off x="-1862112" y="896020"/>
            <a:ext cx="648072" cy="692696"/>
          </a:xfrm>
          <a:prstGeom prst="rect">
            <a:avLst/>
          </a:prstGeom>
          <a:solidFill>
            <a:srgbClr val="34666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31" name="Rectangle 30"/>
          <p:cNvSpPr/>
          <p:nvPr/>
        </p:nvSpPr>
        <p:spPr bwMode="auto">
          <a:xfrm>
            <a:off x="-3454796" y="1700808"/>
            <a:ext cx="648072" cy="692696"/>
          </a:xfrm>
          <a:prstGeom prst="rect">
            <a:avLst/>
          </a:prstGeom>
          <a:solidFill>
            <a:srgbClr val="3398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32" name="Rectangle 31"/>
          <p:cNvSpPr/>
          <p:nvPr/>
        </p:nvSpPr>
        <p:spPr bwMode="auto">
          <a:xfrm>
            <a:off x="-2666900" y="1700808"/>
            <a:ext cx="648072" cy="692696"/>
          </a:xfrm>
          <a:prstGeom prst="rect">
            <a:avLst/>
          </a:prstGeom>
          <a:solidFill>
            <a:srgbClr val="315A7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33" name="Rectangle 32"/>
          <p:cNvSpPr/>
          <p:nvPr/>
        </p:nvSpPr>
        <p:spPr bwMode="auto">
          <a:xfrm>
            <a:off x="-1836712" y="1700808"/>
            <a:ext cx="648072" cy="6926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34" name="Rectangle 33"/>
          <p:cNvSpPr/>
          <p:nvPr/>
        </p:nvSpPr>
        <p:spPr bwMode="auto">
          <a:xfrm>
            <a:off x="-3467496" y="2492896"/>
            <a:ext cx="648072" cy="69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44" name="TextBox 6"/>
          <p:cNvSpPr txBox="1">
            <a:spLocks noChangeArrowheads="1"/>
          </p:cNvSpPr>
          <p:nvPr/>
        </p:nvSpPr>
        <p:spPr bwMode="auto">
          <a:xfrm>
            <a:off x="547056" y="3459198"/>
            <a:ext cx="80438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en-US" altLang="en-US" sz="3600" smtClean="0">
                <a:solidFill>
                  <a:schemeClr val="bg1"/>
                </a:solidFill>
                <a:latin typeface="+mn-lt"/>
                <a:ea typeface="Century Gothic" charset="0"/>
                <a:cs typeface="Century Gothic" charset="0"/>
              </a:rPr>
              <a:t>Session </a:t>
            </a:r>
            <a:r>
              <a:rPr lang="en-US" altLang="en-US" sz="3600">
                <a:solidFill>
                  <a:schemeClr val="bg1"/>
                </a:solidFill>
                <a:latin typeface="+mn-lt"/>
                <a:ea typeface="Century Gothic" charset="0"/>
                <a:cs typeface="Century Gothic" charset="0"/>
              </a:rPr>
              <a:t>4.4: Available resources to explore geospatial technologies </a:t>
            </a:r>
            <a:r>
              <a:rPr lang="en-US" altLang="en-US" sz="3600" smtClean="0">
                <a:solidFill>
                  <a:schemeClr val="bg1"/>
                </a:solidFill>
                <a:latin typeface="+mn-lt"/>
                <a:ea typeface="Century Gothic" charset="0"/>
                <a:cs typeface="Century Gothic" charset="0"/>
              </a:rPr>
              <a:t>further</a:t>
            </a:r>
            <a:endParaRPr lang="en-US" altLang="en-US" sz="2000" dirty="0">
              <a:solidFill>
                <a:schemeClr val="bg1"/>
              </a:solidFill>
              <a:latin typeface="+mn-lt"/>
              <a:ea typeface="Century Gothic" charset="0"/>
              <a:cs typeface="Century Gothic"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5490D6-8476-4F9A-9D29-0EC3740DF8C6}" type="slidenum">
              <a:rPr lang="en-GB" altLang="en-US" smtClean="0"/>
              <a:pPr>
                <a:defRPr/>
              </a:pPr>
              <a:t>2</a:t>
            </a:fld>
            <a:endParaRPr lang="en-GB" altLang="en-US"/>
          </a:p>
        </p:txBody>
      </p:sp>
      <p:sp>
        <p:nvSpPr>
          <p:cNvPr id="3"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PH" altLang="en-US" sz="3200" b="1" smtClean="0">
                <a:solidFill>
                  <a:schemeClr val="bg1"/>
                </a:solidFill>
                <a:latin typeface="+mn-lt"/>
              </a:rPr>
              <a:t>Available Resources</a:t>
            </a:r>
            <a:endParaRPr lang="en-PH" altLang="en-US" sz="3200" b="1" dirty="0">
              <a:solidFill>
                <a:schemeClr val="bg1"/>
              </a:solidFill>
              <a:latin typeface="+mn-lt"/>
            </a:endParaRPr>
          </a:p>
        </p:txBody>
      </p:sp>
      <p:sp>
        <p:nvSpPr>
          <p:cNvPr id="4" name="Rectangle 3"/>
          <p:cNvSpPr/>
          <p:nvPr/>
        </p:nvSpPr>
        <p:spPr>
          <a:xfrm>
            <a:off x="323528" y="1183310"/>
            <a:ext cx="8568952" cy="3108543"/>
          </a:xfrm>
          <a:prstGeom prst="rect">
            <a:avLst/>
          </a:prstGeom>
        </p:spPr>
        <p:txBody>
          <a:bodyPr wrap="square">
            <a:spAutoFit/>
          </a:bodyPr>
          <a:lstStyle/>
          <a:p>
            <a:r>
              <a:rPr lang="en-PH" sz="2800"/>
              <a:t>This session presents some of the available resources for GNSS and GIS (QGIS and ArcMap) that users can explore to learn more about these geospatial technologies</a:t>
            </a:r>
            <a:r>
              <a:rPr lang="en-PH" sz="2800" smtClean="0"/>
              <a:t>.</a:t>
            </a:r>
          </a:p>
          <a:p>
            <a:endParaRPr lang="en-PH" sz="2800"/>
          </a:p>
          <a:p>
            <a:r>
              <a:rPr lang="en-PH" sz="2800" smtClean="0"/>
              <a:t>While definitely not exhaustive, these resources will already give a good start on further lessons and exercises on these geospatial technologies.</a:t>
            </a:r>
            <a:endParaRPr lang="en-US" sz="2800"/>
          </a:p>
        </p:txBody>
      </p:sp>
    </p:spTree>
    <p:extLst>
      <p:ext uri="{BB962C8B-B14F-4D97-AF65-F5344CB8AC3E}">
        <p14:creationId xmlns:p14="http://schemas.microsoft.com/office/powerpoint/2010/main" val="2880284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3"/>
          <p:cNvSpPr>
            <a:spLocks noGrp="1"/>
          </p:cNvSpPr>
          <p:nvPr>
            <p:ph type="sldNum" sz="quarter" idx="12"/>
          </p:nvPr>
        </p:nvSpPr>
        <p:spPr bwMode="auto">
          <a:xfrm>
            <a:off x="7086600" y="6453188"/>
            <a:ext cx="2057400" cy="365125"/>
          </a:xfrm>
          <a:noFill/>
          <a:ln>
            <a:miter lim="800000"/>
            <a:headEnd/>
            <a:tailEnd/>
          </a:ln>
        </p:spPr>
        <p:txBody>
          <a:bodyPr/>
          <a:lstStyle/>
          <a:p>
            <a:fld id="{1F1CFA5E-D7BE-45A1-BD59-8EBEFF519CD8}" type="slidenum">
              <a:rPr lang="en-GB" altLang="en-US" smtClean="0">
                <a:solidFill>
                  <a:schemeClr val="tx1"/>
                </a:solidFill>
              </a:rPr>
              <a:pPr/>
              <a:t>3</a:t>
            </a:fld>
            <a:endParaRPr lang="en-GB" altLang="en-US" smtClean="0">
              <a:solidFill>
                <a:schemeClr val="tx1"/>
              </a:solidFill>
            </a:endParaRPr>
          </a:p>
        </p:txBody>
      </p:sp>
      <p:sp>
        <p:nvSpPr>
          <p:cNvPr id="11"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PH" altLang="en-US" sz="3200" b="1" smtClean="0">
                <a:solidFill>
                  <a:schemeClr val="bg1"/>
                </a:solidFill>
                <a:latin typeface="+mn-lt"/>
              </a:rPr>
              <a:t>GNSS Resources</a:t>
            </a:r>
            <a:endParaRPr lang="en-PH" altLang="en-US" sz="3200" b="1" dirty="0">
              <a:solidFill>
                <a:schemeClr val="bg1"/>
              </a:solidFill>
              <a:latin typeface="+mn-lt"/>
            </a:endParaRPr>
          </a:p>
        </p:txBody>
      </p:sp>
      <p:sp>
        <p:nvSpPr>
          <p:cNvPr id="13" name="Rectangle 12"/>
          <p:cNvSpPr/>
          <p:nvPr/>
        </p:nvSpPr>
        <p:spPr>
          <a:xfrm>
            <a:off x="323528" y="1183310"/>
            <a:ext cx="8568952" cy="5410712"/>
          </a:xfrm>
          <a:prstGeom prst="rect">
            <a:avLst/>
          </a:prstGeom>
        </p:spPr>
        <p:txBody>
          <a:bodyPr wrap="square">
            <a:spAutoFit/>
          </a:bodyPr>
          <a:lstStyle/>
          <a:p>
            <a:pPr eaLnBrk="1" fontAlgn="auto" hangingPunct="1">
              <a:lnSpc>
                <a:spcPct val="90000"/>
              </a:lnSpc>
              <a:spcAft>
                <a:spcPts val="0"/>
              </a:spcAft>
              <a:defRPr/>
            </a:pPr>
            <a:r>
              <a:rPr lang="en-PH" sz="2400" smtClean="0"/>
              <a:t>Website</a:t>
            </a:r>
            <a:endParaRPr lang="en-US" sz="2400" smtClean="0"/>
          </a:p>
          <a:p>
            <a:pPr marL="282575" indent="-282575" eaLnBrk="1" fontAlgn="auto" hangingPunct="1">
              <a:lnSpc>
                <a:spcPct val="90000"/>
              </a:lnSpc>
              <a:spcAft>
                <a:spcPts val="0"/>
              </a:spcAft>
              <a:buFont typeface="Arial" pitchFamily="34" charset="0"/>
              <a:buChar char="•"/>
              <a:defRPr/>
            </a:pPr>
            <a:r>
              <a:rPr lang="en-US" sz="2400" smtClean="0"/>
              <a:t>European Global Navigation Satellite Systems Agency (GSA) has a dedicated page for European GNSS: </a:t>
            </a:r>
            <a:r>
              <a:rPr lang="en-US" sz="2400" smtClean="0">
                <a:hlinkClick r:id="rId3"/>
              </a:rPr>
              <a:t>https</a:t>
            </a:r>
            <a:r>
              <a:rPr lang="en-US" sz="2400">
                <a:hlinkClick r:id="rId3"/>
              </a:rPr>
              <a:t>://</a:t>
            </a:r>
            <a:r>
              <a:rPr lang="en-US" sz="2400" smtClean="0">
                <a:hlinkClick r:id="rId3"/>
              </a:rPr>
              <a:t>www.gsa.europa.eu/european-gnss/what-gnss</a:t>
            </a:r>
            <a:endParaRPr lang="en-US" sz="2400" smtClean="0"/>
          </a:p>
          <a:p>
            <a:pPr eaLnBrk="1" fontAlgn="auto" hangingPunct="1">
              <a:lnSpc>
                <a:spcPct val="90000"/>
              </a:lnSpc>
              <a:spcAft>
                <a:spcPts val="0"/>
              </a:spcAft>
              <a:defRPr/>
            </a:pPr>
            <a:endParaRPr lang="en-PH" sz="2400" smtClean="0"/>
          </a:p>
          <a:p>
            <a:pPr eaLnBrk="1" fontAlgn="auto" hangingPunct="1">
              <a:lnSpc>
                <a:spcPct val="90000"/>
              </a:lnSpc>
              <a:spcAft>
                <a:spcPts val="0"/>
              </a:spcAft>
              <a:defRPr/>
            </a:pPr>
            <a:r>
              <a:rPr lang="en-PH" sz="2400" smtClean="0"/>
              <a:t>Lecture</a:t>
            </a:r>
            <a:endParaRPr lang="en-US" sz="2400"/>
          </a:p>
          <a:p>
            <a:pPr marL="342900" indent="-342900" eaLnBrk="1" fontAlgn="auto" hangingPunct="1">
              <a:lnSpc>
                <a:spcPct val="90000"/>
              </a:lnSpc>
              <a:spcAft>
                <a:spcPts val="0"/>
              </a:spcAft>
              <a:buFont typeface="Arial" pitchFamily="34" charset="0"/>
              <a:buChar char="•"/>
              <a:defRPr/>
            </a:pPr>
            <a:r>
              <a:rPr lang="en-US" sz="2400" smtClean="0"/>
              <a:t>Unit 1: GPS/GNSS Fundamentals of the Geodesy Tools for Societal Issues (GETSI) module on </a:t>
            </a:r>
            <a:r>
              <a:rPr lang="en-PH" sz="2400"/>
              <a:t>High Precision Positioning with Static and Kinematic </a:t>
            </a:r>
            <a:r>
              <a:rPr lang="en-PH" sz="2400" smtClean="0"/>
              <a:t>GPS/GNSS: </a:t>
            </a:r>
            <a:r>
              <a:rPr lang="en-US" sz="2400">
                <a:hlinkClick r:id="rId4"/>
              </a:rPr>
              <a:t>https://</a:t>
            </a:r>
            <a:r>
              <a:rPr lang="en-US" sz="2400" smtClean="0">
                <a:hlinkClick r:id="rId4"/>
              </a:rPr>
              <a:t>serc.carleton.edu/getsi/teaching_materials/high-precision/unit1.html</a:t>
            </a:r>
            <a:endParaRPr lang="en-US" sz="2400" smtClean="0"/>
          </a:p>
          <a:p>
            <a:pPr marL="342900" indent="-342900" eaLnBrk="1" fontAlgn="auto" hangingPunct="1">
              <a:lnSpc>
                <a:spcPct val="90000"/>
              </a:lnSpc>
              <a:spcAft>
                <a:spcPts val="0"/>
              </a:spcAft>
              <a:buFont typeface="Arial" pitchFamily="34" charset="0"/>
              <a:buChar char="•"/>
              <a:defRPr/>
            </a:pPr>
            <a:endParaRPr lang="en-PH" sz="2400"/>
          </a:p>
          <a:p>
            <a:pPr eaLnBrk="1" fontAlgn="auto" hangingPunct="1">
              <a:lnSpc>
                <a:spcPct val="90000"/>
              </a:lnSpc>
              <a:spcAft>
                <a:spcPts val="0"/>
              </a:spcAft>
              <a:defRPr/>
            </a:pPr>
            <a:r>
              <a:rPr lang="en-PH" sz="2400" smtClean="0"/>
              <a:t>Video</a:t>
            </a:r>
          </a:p>
          <a:p>
            <a:pPr marL="342900" indent="-342900" eaLnBrk="1" fontAlgn="auto" hangingPunct="1">
              <a:lnSpc>
                <a:spcPct val="90000"/>
              </a:lnSpc>
              <a:spcAft>
                <a:spcPts val="0"/>
              </a:spcAft>
              <a:buFont typeface="Arial" pitchFamily="34" charset="0"/>
              <a:buChar char="•"/>
              <a:defRPr/>
            </a:pPr>
            <a:r>
              <a:rPr lang="en-PH" sz="2400" smtClean="0"/>
              <a:t>GPS: An Introduction to Satellite Navigation </a:t>
            </a:r>
            <a:r>
              <a:rPr lang="en-US" sz="2400">
                <a:hlinkClick r:id="rId5"/>
              </a:rPr>
              <a:t>https://</a:t>
            </a:r>
            <a:r>
              <a:rPr lang="en-US" sz="2400" smtClean="0">
                <a:hlinkClick r:id="rId5"/>
              </a:rPr>
              <a:t>www.youtube.com/playlist?list=PLGvhNIiu1ubyEOJga50LJMzVXtbUq6CPo</a:t>
            </a:r>
            <a:endParaRPr lang="en-PH" sz="2400"/>
          </a:p>
        </p:txBody>
      </p:sp>
    </p:spTree>
    <p:extLst>
      <p:ext uri="{BB962C8B-B14F-4D97-AF65-F5344CB8AC3E}">
        <p14:creationId xmlns:p14="http://schemas.microsoft.com/office/powerpoint/2010/main" val="2606730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3"/>
          <p:cNvSpPr>
            <a:spLocks noGrp="1"/>
          </p:cNvSpPr>
          <p:nvPr>
            <p:ph type="sldNum" sz="quarter" idx="12"/>
          </p:nvPr>
        </p:nvSpPr>
        <p:spPr bwMode="auto">
          <a:xfrm>
            <a:off x="7086600" y="6453188"/>
            <a:ext cx="2057400" cy="365125"/>
          </a:xfrm>
          <a:noFill/>
          <a:ln>
            <a:miter lim="800000"/>
            <a:headEnd/>
            <a:tailEnd/>
          </a:ln>
        </p:spPr>
        <p:txBody>
          <a:bodyPr/>
          <a:lstStyle/>
          <a:p>
            <a:fld id="{1F1CFA5E-D7BE-45A1-BD59-8EBEFF519CD8}" type="slidenum">
              <a:rPr lang="en-GB" altLang="en-US" smtClean="0">
                <a:solidFill>
                  <a:schemeClr val="tx1"/>
                </a:solidFill>
              </a:rPr>
              <a:pPr/>
              <a:t>4</a:t>
            </a:fld>
            <a:endParaRPr lang="en-GB" altLang="en-US" smtClean="0">
              <a:solidFill>
                <a:schemeClr val="tx1"/>
              </a:solidFill>
            </a:endParaRPr>
          </a:p>
        </p:txBody>
      </p:sp>
      <p:sp>
        <p:nvSpPr>
          <p:cNvPr id="11"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US" sz="3200" b="1" smtClean="0">
                <a:solidFill>
                  <a:schemeClr val="bg1"/>
                </a:solidFill>
                <a:latin typeface="+mn-lt"/>
              </a:rPr>
              <a:t>QGIS Website</a:t>
            </a:r>
            <a:endParaRPr lang="en-PH" altLang="en-US" sz="3200" b="1" dirty="0">
              <a:solidFill>
                <a:schemeClr val="bg1"/>
              </a:solidFill>
              <a:latin typeface="+mn-lt"/>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1003" y="2108423"/>
            <a:ext cx="2291477" cy="3266727"/>
          </a:xfrm>
          <a:prstGeom prst="rect">
            <a:avLst/>
          </a:prstGeom>
          <a:ln>
            <a:solidFill>
              <a:schemeClr val="tx1"/>
            </a:solidFill>
          </a:ln>
          <a:effectLst>
            <a:outerShdw blurRad="292100" dist="139700" dir="2700000" algn="tl" rotWithShape="0">
              <a:srgbClr val="333333">
                <a:alpha val="65000"/>
              </a:srgbClr>
            </a:outerShdw>
          </a:effectLst>
        </p:spPr>
      </p:pic>
      <p:sp>
        <p:nvSpPr>
          <p:cNvPr id="10" name="Title 1"/>
          <p:cNvSpPr txBox="1">
            <a:spLocks/>
          </p:cNvSpPr>
          <p:nvPr/>
        </p:nvSpPr>
        <p:spPr>
          <a:xfrm>
            <a:off x="349250" y="1011386"/>
            <a:ext cx="8543925" cy="508000"/>
          </a:xfrm>
          <a:prstGeom prst="rect">
            <a:avLst/>
          </a:prstGeom>
        </p:spPr>
        <p:txBody>
          <a:bodyPr>
            <a:normAutofit/>
          </a:bodyPr>
          <a:lstStyle/>
          <a:p>
            <a:pPr eaLnBrk="1" fontAlgn="auto" hangingPunct="1">
              <a:lnSpc>
                <a:spcPct val="90000"/>
              </a:lnSpc>
              <a:spcAft>
                <a:spcPts val="0"/>
              </a:spcAft>
              <a:defRPr/>
            </a:pPr>
            <a:r>
              <a:rPr lang="en-US" sz="2600" dirty="0">
                <a:latin typeface="+mn-lt"/>
                <a:ea typeface="+mj-ea"/>
                <a:cs typeface="+mj-cs"/>
              </a:rPr>
              <a:t>The </a:t>
            </a:r>
            <a:r>
              <a:rPr lang="en-US" sz="2600" dirty="0" err="1">
                <a:latin typeface="+mn-lt"/>
                <a:ea typeface="+mj-ea"/>
                <a:cs typeface="+mj-cs"/>
              </a:rPr>
              <a:t>QGIS</a:t>
            </a:r>
            <a:r>
              <a:rPr lang="en-US" sz="2600" dirty="0">
                <a:latin typeface="+mn-lt"/>
                <a:ea typeface="+mj-ea"/>
                <a:cs typeface="+mj-cs"/>
              </a:rPr>
              <a:t> website provides learning resources for their users.</a:t>
            </a:r>
          </a:p>
          <a:p>
            <a:pPr eaLnBrk="1" fontAlgn="auto" hangingPunct="1">
              <a:lnSpc>
                <a:spcPct val="90000"/>
              </a:lnSpc>
              <a:spcAft>
                <a:spcPts val="0"/>
              </a:spcAft>
              <a:defRPr/>
            </a:pPr>
            <a:endParaRPr lang="en-US" sz="2600" dirty="0">
              <a:latin typeface="+mn-lt"/>
              <a:ea typeface="+mj-ea"/>
              <a:cs typeface="+mj-cs"/>
            </a:endParaRPr>
          </a:p>
        </p:txBody>
      </p:sp>
      <p:sp>
        <p:nvSpPr>
          <p:cNvPr id="12" name="TextBox 11"/>
          <p:cNvSpPr txBox="1"/>
          <p:nvPr/>
        </p:nvSpPr>
        <p:spPr>
          <a:xfrm>
            <a:off x="349250" y="1406961"/>
            <a:ext cx="5086846" cy="5216813"/>
          </a:xfrm>
          <a:prstGeom prst="rect">
            <a:avLst/>
          </a:prstGeom>
          <a:noFill/>
        </p:spPr>
        <p:txBody>
          <a:bodyPr wrap="square">
            <a:spAutoFit/>
          </a:bodyPr>
          <a:lstStyle/>
          <a:p>
            <a:pPr marL="282575" indent="-282575" eaLnBrk="1" fontAlgn="auto" hangingPunct="1">
              <a:lnSpc>
                <a:spcPct val="90000"/>
              </a:lnSpc>
              <a:spcAft>
                <a:spcPts val="0"/>
              </a:spcAft>
              <a:buFont typeface="Arial" pitchFamily="34" charset="0"/>
              <a:buChar char="•"/>
              <a:defRPr/>
            </a:pPr>
            <a:r>
              <a:rPr lang="en-US" sz="2400" dirty="0"/>
              <a:t>A Gentle Introduction to GIS</a:t>
            </a:r>
          </a:p>
          <a:p>
            <a:pPr eaLnBrk="1" fontAlgn="auto" hangingPunct="1">
              <a:lnSpc>
                <a:spcPct val="90000"/>
              </a:lnSpc>
              <a:spcAft>
                <a:spcPts val="0"/>
              </a:spcAft>
              <a:defRPr/>
            </a:pPr>
            <a:r>
              <a:rPr lang="en-PH" sz="2000" smtClean="0"/>
              <a:t>Version 3.4 </a:t>
            </a:r>
            <a:endParaRPr lang="en-PH" sz="2000"/>
          </a:p>
          <a:p>
            <a:pPr eaLnBrk="1" fontAlgn="auto" hangingPunct="1">
              <a:lnSpc>
                <a:spcPct val="90000"/>
              </a:lnSpc>
              <a:spcAft>
                <a:spcPts val="0"/>
              </a:spcAft>
              <a:defRPr/>
            </a:pPr>
            <a:r>
              <a:rPr lang="en-PH" sz="2000">
                <a:hlinkClick r:id="rId4"/>
              </a:rPr>
              <a:t>https://</a:t>
            </a:r>
            <a:r>
              <a:rPr lang="en-PH" sz="2000" smtClean="0">
                <a:hlinkClick r:id="rId4"/>
              </a:rPr>
              <a:t>docs.qgis.org/3.4/en/docs/gentle_gis_introduction/index.html</a:t>
            </a:r>
            <a:r>
              <a:rPr lang="en-PH" sz="2000">
                <a:hlinkClick r:id="rId4"/>
              </a:rPr>
              <a:t>#</a:t>
            </a:r>
            <a:endParaRPr lang="en-PH" sz="2000"/>
          </a:p>
          <a:p>
            <a:pPr eaLnBrk="1" fontAlgn="auto" hangingPunct="1">
              <a:lnSpc>
                <a:spcPct val="90000"/>
              </a:lnSpc>
              <a:spcAft>
                <a:spcPts val="0"/>
              </a:spcAft>
              <a:defRPr/>
            </a:pPr>
            <a:r>
              <a:rPr lang="en-PH" sz="1400"/>
              <a:t>  </a:t>
            </a:r>
          </a:p>
          <a:p>
            <a:pPr marL="282575" indent="-282575" eaLnBrk="1" fontAlgn="auto" hangingPunct="1">
              <a:lnSpc>
                <a:spcPct val="90000"/>
              </a:lnSpc>
              <a:spcAft>
                <a:spcPts val="0"/>
              </a:spcAft>
              <a:buFont typeface="Arial" pitchFamily="34" charset="0"/>
              <a:buChar char="•"/>
              <a:defRPr/>
            </a:pPr>
            <a:r>
              <a:rPr lang="en-US" sz="2400"/>
              <a:t>QGIS </a:t>
            </a:r>
            <a:r>
              <a:rPr lang="en-US" sz="2400" dirty="0"/>
              <a:t>User Guide</a:t>
            </a:r>
          </a:p>
          <a:p>
            <a:pPr eaLnBrk="1" fontAlgn="auto" hangingPunct="1">
              <a:lnSpc>
                <a:spcPct val="90000"/>
              </a:lnSpc>
              <a:spcAft>
                <a:spcPts val="0"/>
              </a:spcAft>
              <a:defRPr/>
            </a:pPr>
            <a:r>
              <a:rPr lang="en-US" sz="2000"/>
              <a:t>O</a:t>
            </a:r>
            <a:r>
              <a:rPr lang="en-US" sz="2000" smtClean="0"/>
              <a:t>nline</a:t>
            </a:r>
            <a:r>
              <a:rPr lang="en-US" sz="2000"/>
              <a:t>:</a:t>
            </a:r>
          </a:p>
          <a:p>
            <a:pPr eaLnBrk="1" fontAlgn="auto" hangingPunct="1">
              <a:lnSpc>
                <a:spcPct val="90000"/>
              </a:lnSpc>
              <a:spcAft>
                <a:spcPts val="0"/>
              </a:spcAft>
              <a:defRPr/>
            </a:pPr>
            <a:r>
              <a:rPr lang="en-US" sz="2000">
                <a:hlinkClick r:id="rId5"/>
              </a:rPr>
              <a:t>https://</a:t>
            </a:r>
            <a:r>
              <a:rPr lang="en-US" sz="2000" smtClean="0">
                <a:hlinkClick r:id="rId5"/>
              </a:rPr>
              <a:t>docs.qgis.org/3.4/en/docs/user_manual/index.html</a:t>
            </a:r>
            <a:endParaRPr lang="en-US" sz="2000" smtClean="0"/>
          </a:p>
          <a:p>
            <a:pPr eaLnBrk="1" fontAlgn="auto" hangingPunct="1">
              <a:lnSpc>
                <a:spcPct val="90000"/>
              </a:lnSpc>
              <a:spcAft>
                <a:spcPts val="0"/>
              </a:spcAft>
              <a:defRPr/>
            </a:pPr>
            <a:r>
              <a:rPr lang="en-PH" sz="2000" smtClean="0"/>
              <a:t>PDF:</a:t>
            </a:r>
            <a:endParaRPr lang="en-US" sz="2000" dirty="0"/>
          </a:p>
          <a:p>
            <a:pPr eaLnBrk="1" fontAlgn="auto" hangingPunct="1">
              <a:lnSpc>
                <a:spcPct val="90000"/>
              </a:lnSpc>
              <a:spcAft>
                <a:spcPts val="0"/>
              </a:spcAft>
              <a:defRPr/>
            </a:pPr>
            <a:r>
              <a:rPr lang="en-US" sz="2000">
                <a:hlinkClick r:id="rId6"/>
              </a:rPr>
              <a:t>https://</a:t>
            </a:r>
            <a:r>
              <a:rPr lang="en-US" sz="2000" smtClean="0">
                <a:hlinkClick r:id="rId6"/>
              </a:rPr>
              <a:t>docs.qgis.org/3.4/pdf/</a:t>
            </a:r>
            <a:endParaRPr lang="en-US" sz="2000"/>
          </a:p>
          <a:p>
            <a:pPr eaLnBrk="1" fontAlgn="auto" hangingPunct="1">
              <a:lnSpc>
                <a:spcPct val="90000"/>
              </a:lnSpc>
              <a:spcAft>
                <a:spcPts val="0"/>
              </a:spcAft>
              <a:defRPr/>
            </a:pPr>
            <a:r>
              <a:rPr lang="en-PH" sz="1400"/>
              <a:t>  </a:t>
            </a:r>
            <a:endParaRPr lang="en-US" sz="1400" dirty="0"/>
          </a:p>
          <a:p>
            <a:pPr marL="282575" indent="-282575" eaLnBrk="1" fontAlgn="auto" hangingPunct="1">
              <a:lnSpc>
                <a:spcPct val="90000"/>
              </a:lnSpc>
              <a:spcAft>
                <a:spcPts val="0"/>
              </a:spcAft>
              <a:buFont typeface="Arial" pitchFamily="34" charset="0"/>
              <a:buChar char="•"/>
              <a:defRPr/>
            </a:pPr>
            <a:r>
              <a:rPr lang="en-US" sz="2400"/>
              <a:t>QGIS </a:t>
            </a:r>
            <a:r>
              <a:rPr lang="en-US" sz="2400" dirty="0"/>
              <a:t>Training Manual</a:t>
            </a:r>
          </a:p>
          <a:p>
            <a:pPr eaLnBrk="1" fontAlgn="auto" hangingPunct="1">
              <a:lnSpc>
                <a:spcPct val="90000"/>
              </a:lnSpc>
              <a:spcAft>
                <a:spcPts val="0"/>
              </a:spcAft>
              <a:defRPr/>
            </a:pPr>
            <a:r>
              <a:rPr lang="en-US" sz="2000"/>
              <a:t>O</a:t>
            </a:r>
            <a:r>
              <a:rPr lang="en-US" sz="2000" smtClean="0"/>
              <a:t>nline</a:t>
            </a:r>
            <a:r>
              <a:rPr lang="en-US" sz="2000"/>
              <a:t>: </a:t>
            </a:r>
            <a:endParaRPr lang="en-US" sz="2000" smtClean="0"/>
          </a:p>
          <a:p>
            <a:pPr eaLnBrk="1" fontAlgn="auto" hangingPunct="1">
              <a:lnSpc>
                <a:spcPct val="90000"/>
              </a:lnSpc>
              <a:spcAft>
                <a:spcPts val="0"/>
              </a:spcAft>
              <a:defRPr/>
            </a:pPr>
            <a:r>
              <a:rPr lang="en-US" sz="2000" smtClean="0">
                <a:hlinkClick r:id="rId7"/>
              </a:rPr>
              <a:t>https</a:t>
            </a:r>
            <a:r>
              <a:rPr lang="en-US" sz="2000">
                <a:hlinkClick r:id="rId7"/>
              </a:rPr>
              <a:t>://</a:t>
            </a:r>
            <a:r>
              <a:rPr lang="en-US" sz="2000" smtClean="0">
                <a:hlinkClick r:id="rId7"/>
              </a:rPr>
              <a:t>docs.qgis.org/3.</a:t>
            </a:r>
          </a:p>
          <a:p>
            <a:pPr eaLnBrk="1" fontAlgn="auto" hangingPunct="1">
              <a:lnSpc>
                <a:spcPct val="90000"/>
              </a:lnSpc>
              <a:spcAft>
                <a:spcPts val="0"/>
              </a:spcAft>
              <a:defRPr/>
            </a:pPr>
            <a:r>
              <a:rPr lang="en-US" sz="2000" smtClean="0">
                <a:hlinkClick r:id="rId7"/>
              </a:rPr>
              <a:t>4/en/docs/training_manual/index.html</a:t>
            </a:r>
            <a:endParaRPr lang="en-US" sz="2000" smtClean="0"/>
          </a:p>
          <a:p>
            <a:pPr eaLnBrk="1" fontAlgn="auto" hangingPunct="1">
              <a:lnSpc>
                <a:spcPct val="90000"/>
              </a:lnSpc>
              <a:spcAft>
                <a:spcPts val="0"/>
              </a:spcAft>
              <a:defRPr/>
            </a:pPr>
            <a:r>
              <a:rPr lang="en-PH" sz="2000" smtClean="0"/>
              <a:t>PDF:</a:t>
            </a:r>
          </a:p>
          <a:p>
            <a:pPr eaLnBrk="1" fontAlgn="auto" hangingPunct="1">
              <a:lnSpc>
                <a:spcPct val="90000"/>
              </a:lnSpc>
              <a:spcAft>
                <a:spcPts val="0"/>
              </a:spcAft>
              <a:defRPr/>
            </a:pPr>
            <a:r>
              <a:rPr lang="en-US" sz="2000">
                <a:hlinkClick r:id="rId6"/>
              </a:rPr>
              <a:t>https://docs.qgis.org/3.4/pdf</a:t>
            </a:r>
            <a:r>
              <a:rPr lang="en-US" sz="2000" smtClean="0">
                <a:hlinkClick r:id="rId6"/>
              </a:rPr>
              <a:t>/</a:t>
            </a:r>
            <a:endParaRPr lang="en-US" sz="2000"/>
          </a:p>
        </p:txBody>
      </p:sp>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64899" y="2755144"/>
            <a:ext cx="2292879" cy="3266144"/>
          </a:xfrm>
          <a:prstGeom prst="rect">
            <a:avLst/>
          </a:prstGeom>
          <a:ln>
            <a:solidFill>
              <a:schemeClr val="tx1"/>
            </a:solidFill>
          </a:ln>
          <a:effectLst>
            <a:outerShdw blurRad="292100" dist="139700" dir="2700000" algn="tl" rotWithShape="0">
              <a:srgbClr val="333333">
                <a:alpha val="65000"/>
              </a:srgbClr>
            </a:outerShdw>
          </a:effectLst>
        </p:spPr>
      </p:pic>
      <p:pic>
        <p:nvPicPr>
          <p:cNvPr id="16" name="Pictur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36096" y="4449113"/>
            <a:ext cx="1872208" cy="1716191"/>
          </a:xfrm>
          <a:prstGeom prst="rect">
            <a:avLst/>
          </a:prstGeom>
        </p:spPr>
      </p:pic>
    </p:spTree>
    <p:extLst>
      <p:ext uri="{BB962C8B-B14F-4D97-AF65-F5344CB8AC3E}">
        <p14:creationId xmlns:p14="http://schemas.microsoft.com/office/powerpoint/2010/main" val="387889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US" sz="3200" b="1" smtClean="0">
                <a:solidFill>
                  <a:schemeClr val="bg1"/>
                </a:solidFill>
                <a:latin typeface="+mn-lt"/>
              </a:rPr>
              <a:t>Other </a:t>
            </a:r>
            <a:r>
              <a:rPr lang="en-US" sz="3200" b="1">
                <a:solidFill>
                  <a:schemeClr val="bg1"/>
                </a:solidFill>
                <a:latin typeface="+mn-lt"/>
              </a:rPr>
              <a:t>QGIS Reference Materials</a:t>
            </a:r>
            <a:endParaRPr lang="en-PH" altLang="en-US" sz="3200" b="1" dirty="0">
              <a:solidFill>
                <a:schemeClr val="bg1"/>
              </a:solidFill>
              <a:latin typeface="+mn-lt"/>
            </a:endParaRPr>
          </a:p>
        </p:txBody>
      </p:sp>
      <p:sp>
        <p:nvSpPr>
          <p:cNvPr id="2" name="Rectangle 1"/>
          <p:cNvSpPr/>
          <p:nvPr/>
        </p:nvSpPr>
        <p:spPr>
          <a:xfrm>
            <a:off x="323528" y="1183310"/>
            <a:ext cx="8568952" cy="5078313"/>
          </a:xfrm>
          <a:prstGeom prst="rect">
            <a:avLst/>
          </a:prstGeom>
        </p:spPr>
        <p:txBody>
          <a:bodyPr wrap="square">
            <a:spAutoFit/>
          </a:bodyPr>
          <a:lstStyle/>
          <a:p>
            <a:pPr marL="282575" indent="-282575" eaLnBrk="1" fontAlgn="auto" hangingPunct="1">
              <a:lnSpc>
                <a:spcPct val="90000"/>
              </a:lnSpc>
              <a:spcAft>
                <a:spcPts val="0"/>
              </a:spcAft>
              <a:buFont typeface="Arial" pitchFamily="34" charset="0"/>
              <a:buChar char="•"/>
              <a:defRPr/>
            </a:pPr>
            <a:r>
              <a:rPr lang="en-US" sz="2400"/>
              <a:t>Aside from their own materials, QGIS also lists other FREE training material:</a:t>
            </a:r>
          </a:p>
          <a:p>
            <a:pPr marL="363538" eaLnBrk="1" fontAlgn="auto" hangingPunct="1">
              <a:lnSpc>
                <a:spcPct val="90000"/>
              </a:lnSpc>
              <a:spcAft>
                <a:spcPts val="0"/>
              </a:spcAft>
              <a:defRPr/>
            </a:pPr>
            <a:r>
              <a:rPr lang="en-US" sz="2400">
                <a:hlinkClick r:id="rId3"/>
              </a:rPr>
              <a:t>https://www.qgis.org/en/site/forusers/trainingmaterial/index.html</a:t>
            </a:r>
            <a:endParaRPr lang="en-US" sz="2400"/>
          </a:p>
          <a:p>
            <a:pPr marL="363538" eaLnBrk="1" fontAlgn="auto" hangingPunct="1">
              <a:lnSpc>
                <a:spcPct val="90000"/>
              </a:lnSpc>
              <a:spcAft>
                <a:spcPts val="0"/>
              </a:spcAft>
              <a:defRPr/>
            </a:pPr>
            <a:endParaRPr lang="en-US" sz="2400"/>
          </a:p>
          <a:p>
            <a:pPr marL="363538" eaLnBrk="1" fontAlgn="auto" hangingPunct="1">
              <a:lnSpc>
                <a:spcPct val="90000"/>
              </a:lnSpc>
              <a:spcAft>
                <a:spcPts val="0"/>
              </a:spcAft>
              <a:defRPr/>
            </a:pPr>
            <a:r>
              <a:rPr lang="en-US" sz="2400" i="1"/>
              <a:t>NOTE: If you have free QGIS training material/s, you can have it listed in the QGIS website.</a:t>
            </a:r>
          </a:p>
          <a:p>
            <a:pPr marL="363538" eaLnBrk="1" fontAlgn="auto" hangingPunct="1">
              <a:lnSpc>
                <a:spcPct val="90000"/>
              </a:lnSpc>
              <a:spcAft>
                <a:spcPts val="0"/>
              </a:spcAft>
              <a:defRPr/>
            </a:pPr>
            <a:endParaRPr lang="en-US" sz="2400"/>
          </a:p>
          <a:p>
            <a:pPr marL="282575" indent="-282575" eaLnBrk="1" fontAlgn="auto" hangingPunct="1">
              <a:lnSpc>
                <a:spcPct val="90000"/>
              </a:lnSpc>
              <a:spcAft>
                <a:spcPts val="0"/>
              </a:spcAft>
              <a:buFont typeface="Arial" pitchFamily="34" charset="0"/>
              <a:buChar char="•"/>
              <a:defRPr/>
            </a:pPr>
            <a:r>
              <a:rPr lang="en-US" sz="2400"/>
              <a:t>QGIS Tutorials and Tips website: </a:t>
            </a:r>
            <a:r>
              <a:rPr lang="en-US" sz="2400">
                <a:hlinkClick r:id="rId4"/>
              </a:rPr>
              <a:t>http://www.qgistutorials.com/en/</a:t>
            </a:r>
            <a:endParaRPr lang="en-US" sz="2400"/>
          </a:p>
          <a:p>
            <a:pPr marL="282575" indent="-282575" eaLnBrk="1" fontAlgn="auto" hangingPunct="1">
              <a:lnSpc>
                <a:spcPct val="90000"/>
              </a:lnSpc>
              <a:spcAft>
                <a:spcPts val="0"/>
              </a:spcAft>
              <a:buFont typeface="Arial" pitchFamily="34" charset="0"/>
              <a:buChar char="•"/>
              <a:defRPr/>
            </a:pPr>
            <a:endParaRPr lang="en-US" sz="2400"/>
          </a:p>
          <a:p>
            <a:pPr marL="282575" indent="-282575" eaLnBrk="1" fontAlgn="auto" hangingPunct="1">
              <a:lnSpc>
                <a:spcPct val="90000"/>
              </a:lnSpc>
              <a:spcAft>
                <a:spcPts val="0"/>
              </a:spcAft>
              <a:buFont typeface="Arial" pitchFamily="34" charset="0"/>
              <a:buChar char="•"/>
              <a:defRPr/>
            </a:pPr>
            <a:r>
              <a:rPr lang="en-US" sz="2400"/>
              <a:t>QGIS Video Tutorials: </a:t>
            </a:r>
            <a:r>
              <a:rPr lang="en-US" sz="2400">
                <a:hlinkClick r:id="rId5"/>
              </a:rPr>
              <a:t>http://qgis-tutorials.mangomap.com/</a:t>
            </a:r>
            <a:endParaRPr lang="en-US" sz="2400"/>
          </a:p>
          <a:p>
            <a:pPr eaLnBrk="1" fontAlgn="auto" hangingPunct="1">
              <a:lnSpc>
                <a:spcPct val="90000"/>
              </a:lnSpc>
              <a:spcAft>
                <a:spcPts val="0"/>
              </a:spcAft>
              <a:defRPr/>
            </a:pPr>
            <a:endParaRPr lang="en-US" sz="2400"/>
          </a:p>
          <a:p>
            <a:pPr marL="282575" indent="-282575" eaLnBrk="1" fontAlgn="auto" hangingPunct="1">
              <a:lnSpc>
                <a:spcPct val="90000"/>
              </a:lnSpc>
              <a:spcAft>
                <a:spcPts val="0"/>
              </a:spcAft>
              <a:buFont typeface="Arial" pitchFamily="34" charset="0"/>
              <a:buChar char="•"/>
              <a:defRPr/>
            </a:pPr>
            <a:r>
              <a:rPr lang="en-US" sz="2400"/>
              <a:t>YouTube has a lot of video tutorials for different QGIS topics:</a:t>
            </a:r>
          </a:p>
          <a:p>
            <a:pPr marL="261938" eaLnBrk="1" fontAlgn="auto" hangingPunct="1">
              <a:lnSpc>
                <a:spcPct val="90000"/>
              </a:lnSpc>
              <a:spcAft>
                <a:spcPts val="0"/>
              </a:spcAft>
              <a:defRPr/>
            </a:pPr>
            <a:r>
              <a:rPr lang="en-US" sz="2400">
                <a:hlinkClick r:id="rId6"/>
              </a:rPr>
              <a:t>www.youtube.com</a:t>
            </a:r>
            <a:r>
              <a:rPr lang="en-US" sz="2400"/>
              <a:t> </a:t>
            </a:r>
            <a:endParaRPr lang="en-US" sz="2400" dirty="0"/>
          </a:p>
        </p:txBody>
      </p:sp>
    </p:spTree>
    <p:extLst>
      <p:ext uri="{BB962C8B-B14F-4D97-AF65-F5344CB8AC3E}">
        <p14:creationId xmlns:p14="http://schemas.microsoft.com/office/powerpoint/2010/main" val="1623149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2"/>
          </p:nvPr>
        </p:nvSpPr>
        <p:spPr bwMode="auto">
          <a:extLst/>
        </p:spPr>
        <p:txBody>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a:defRPr/>
            </a:pPr>
            <a:fld id="{FFE0D8C0-A397-4B5A-A93E-F6DA485F53E6}" type="slidenum">
              <a:rPr lang="en-GB" altLang="en-US" sz="1200">
                <a:solidFill>
                  <a:schemeClr val="bg1"/>
                </a:solidFill>
              </a:rPr>
              <a:pPr>
                <a:defRPr/>
              </a:pPr>
              <a:t>6</a:t>
            </a:fld>
            <a:endParaRPr lang="en-GB" altLang="en-US" sz="1200">
              <a:solidFill>
                <a:schemeClr val="bg1"/>
              </a:solidFill>
            </a:endParaRPr>
          </a:p>
        </p:txBody>
      </p:sp>
      <p:sp>
        <p:nvSpPr>
          <p:cNvPr id="7" name="Title 1"/>
          <p:cNvSpPr txBox="1">
            <a:spLocks/>
          </p:cNvSpPr>
          <p:nvPr/>
        </p:nvSpPr>
        <p:spPr bwMode="auto">
          <a:xfrm>
            <a:off x="179512" y="142975"/>
            <a:ext cx="8784976"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US" sz="3200" b="1" smtClean="0">
                <a:solidFill>
                  <a:schemeClr val="bg1"/>
                </a:solidFill>
                <a:latin typeface="+mn-lt"/>
              </a:rPr>
              <a:t>QGIS Online </a:t>
            </a:r>
            <a:r>
              <a:rPr lang="en-US" sz="3200" b="1">
                <a:solidFill>
                  <a:schemeClr val="bg1"/>
                </a:solidFill>
                <a:latin typeface="+mn-lt"/>
              </a:rPr>
              <a:t>Course</a:t>
            </a:r>
            <a:endParaRPr lang="en-PH" altLang="en-US" sz="3200" b="1" dirty="0">
              <a:solidFill>
                <a:schemeClr val="bg1"/>
              </a:solidFill>
              <a:latin typeface="+mn-lt"/>
            </a:endParaRPr>
          </a:p>
        </p:txBody>
      </p:sp>
      <p:sp>
        <p:nvSpPr>
          <p:cNvPr id="4" name="TextBox 3"/>
          <p:cNvSpPr txBox="1"/>
          <p:nvPr/>
        </p:nvSpPr>
        <p:spPr>
          <a:xfrm>
            <a:off x="349250" y="1125538"/>
            <a:ext cx="8471222" cy="5312223"/>
          </a:xfrm>
          <a:prstGeom prst="rect">
            <a:avLst/>
          </a:prstGeom>
          <a:noFill/>
        </p:spPr>
        <p:txBody>
          <a:bodyPr wrap="square">
            <a:spAutoFit/>
          </a:bodyPr>
          <a:lstStyle/>
          <a:p>
            <a:pPr eaLnBrk="1" fontAlgn="auto" hangingPunct="1">
              <a:lnSpc>
                <a:spcPct val="90000"/>
              </a:lnSpc>
              <a:spcAft>
                <a:spcPts val="600"/>
              </a:spcAft>
              <a:defRPr/>
            </a:pPr>
            <a:r>
              <a:rPr lang="en-PH" sz="2400" smtClean="0"/>
              <a:t>There are different QGIS courses you can find online such as:</a:t>
            </a:r>
          </a:p>
          <a:p>
            <a:pPr marL="342900" indent="-342900" eaLnBrk="1" fontAlgn="auto" hangingPunct="1">
              <a:lnSpc>
                <a:spcPct val="90000"/>
              </a:lnSpc>
              <a:spcAft>
                <a:spcPts val="600"/>
              </a:spcAft>
              <a:buFont typeface="Arial" pitchFamily="34" charset="0"/>
              <a:buChar char="•"/>
              <a:defRPr/>
            </a:pPr>
            <a:r>
              <a:rPr lang="en-PH" sz="2400" smtClean="0"/>
              <a:t> Environmental QGIS Training from Gaia Resources:</a:t>
            </a:r>
          </a:p>
          <a:p>
            <a:pPr eaLnBrk="1" fontAlgn="auto" hangingPunct="1">
              <a:lnSpc>
                <a:spcPct val="90000"/>
              </a:lnSpc>
              <a:spcAft>
                <a:spcPts val="600"/>
              </a:spcAft>
              <a:defRPr/>
            </a:pPr>
            <a:r>
              <a:rPr lang="en-US" sz="2400">
                <a:hlinkClick r:id="rId3"/>
              </a:rPr>
              <a:t>https://www.gaiaresources.com.au/our-services/online-training</a:t>
            </a:r>
            <a:r>
              <a:rPr lang="en-US" sz="2400" smtClean="0">
                <a:hlinkClick r:id="rId3"/>
              </a:rPr>
              <a:t>/</a:t>
            </a:r>
            <a:endParaRPr lang="en-US" sz="2400" smtClean="0"/>
          </a:p>
          <a:p>
            <a:pPr eaLnBrk="1" fontAlgn="auto" hangingPunct="1">
              <a:lnSpc>
                <a:spcPct val="90000"/>
              </a:lnSpc>
              <a:spcAft>
                <a:spcPts val="1200"/>
              </a:spcAft>
              <a:defRPr/>
            </a:pPr>
            <a:endParaRPr lang="en-PH" sz="2400" smtClean="0"/>
          </a:p>
          <a:p>
            <a:pPr eaLnBrk="1" fontAlgn="auto" hangingPunct="1">
              <a:lnSpc>
                <a:spcPct val="90000"/>
              </a:lnSpc>
              <a:spcAft>
                <a:spcPts val="1200"/>
              </a:spcAft>
              <a:defRPr/>
            </a:pPr>
            <a:endParaRPr lang="en-PH" sz="2400"/>
          </a:p>
          <a:p>
            <a:pPr eaLnBrk="1" fontAlgn="auto" hangingPunct="1">
              <a:lnSpc>
                <a:spcPct val="90000"/>
              </a:lnSpc>
              <a:spcAft>
                <a:spcPts val="1200"/>
              </a:spcAft>
              <a:defRPr/>
            </a:pPr>
            <a:endParaRPr lang="en-PH" sz="2400" smtClean="0"/>
          </a:p>
          <a:p>
            <a:pPr eaLnBrk="1" fontAlgn="auto" hangingPunct="1">
              <a:lnSpc>
                <a:spcPct val="90000"/>
              </a:lnSpc>
              <a:spcAft>
                <a:spcPts val="1200"/>
              </a:spcAft>
              <a:defRPr/>
            </a:pPr>
            <a:endParaRPr lang="en-PH" sz="2400"/>
          </a:p>
          <a:p>
            <a:pPr eaLnBrk="1" fontAlgn="auto" hangingPunct="1">
              <a:lnSpc>
                <a:spcPct val="90000"/>
              </a:lnSpc>
              <a:spcAft>
                <a:spcPts val="1200"/>
              </a:spcAft>
              <a:defRPr/>
            </a:pPr>
            <a:endParaRPr lang="en-PH" sz="2400" smtClean="0"/>
          </a:p>
          <a:p>
            <a:pPr eaLnBrk="1" fontAlgn="auto" hangingPunct="1">
              <a:lnSpc>
                <a:spcPct val="90000"/>
              </a:lnSpc>
              <a:spcAft>
                <a:spcPts val="1200"/>
              </a:spcAft>
              <a:defRPr/>
            </a:pPr>
            <a:endParaRPr lang="en-US" sz="2400" smtClean="0"/>
          </a:p>
          <a:p>
            <a:pPr eaLnBrk="1" fontAlgn="auto" hangingPunct="1">
              <a:lnSpc>
                <a:spcPct val="90000"/>
              </a:lnSpc>
              <a:spcAft>
                <a:spcPts val="600"/>
              </a:spcAft>
              <a:defRPr/>
            </a:pPr>
            <a:r>
              <a:rPr lang="en-US" sz="2400" smtClean="0"/>
              <a:t>It is a self-paced course you can follow on YouTube:</a:t>
            </a:r>
          </a:p>
          <a:p>
            <a:pPr eaLnBrk="1" fontAlgn="auto" hangingPunct="1">
              <a:lnSpc>
                <a:spcPct val="90000"/>
              </a:lnSpc>
              <a:spcAft>
                <a:spcPts val="600"/>
              </a:spcAft>
              <a:defRPr/>
            </a:pPr>
            <a:r>
              <a:rPr lang="en-US" sz="2400">
                <a:hlinkClick r:id="rId4"/>
              </a:rPr>
              <a:t>https://www.youtube.com/playlist?list=PLfInsSYJw1lQ_vii1wxePr7aKqBOziKVQ</a:t>
            </a:r>
            <a:r>
              <a:rPr lang="en-PH" sz="2400" smtClean="0"/>
              <a:t> </a:t>
            </a:r>
            <a:endParaRPr lang="en-PH" sz="24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34045" y="2348880"/>
            <a:ext cx="6701631" cy="2605865"/>
          </a:xfrm>
          <a:prstGeom prst="rect">
            <a:avLst/>
          </a:prstGeom>
        </p:spPr>
      </p:pic>
    </p:spTree>
    <p:extLst>
      <p:ext uri="{BB962C8B-B14F-4D97-AF65-F5344CB8AC3E}">
        <p14:creationId xmlns:p14="http://schemas.microsoft.com/office/powerpoint/2010/main" val="380616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2"/>
          </p:nvPr>
        </p:nvSpPr>
        <p:spPr bwMode="auto">
          <a:extLst/>
        </p:spPr>
        <p:txBody>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a:defRPr/>
            </a:pPr>
            <a:fld id="{FFE0D8C0-A397-4B5A-A93E-F6DA485F53E6}" type="slidenum">
              <a:rPr lang="en-GB" altLang="en-US" sz="1200">
                <a:solidFill>
                  <a:schemeClr val="bg1"/>
                </a:solidFill>
              </a:rPr>
              <a:pPr>
                <a:defRPr/>
              </a:pPr>
              <a:t>7</a:t>
            </a:fld>
            <a:endParaRPr lang="en-GB" altLang="en-US" sz="1200">
              <a:solidFill>
                <a:schemeClr val="bg1"/>
              </a:solidFill>
            </a:endParaRPr>
          </a:p>
        </p:txBody>
      </p:sp>
      <p:sp>
        <p:nvSpPr>
          <p:cNvPr id="7" name="Title 1"/>
          <p:cNvSpPr txBox="1">
            <a:spLocks/>
          </p:cNvSpPr>
          <p:nvPr/>
        </p:nvSpPr>
        <p:spPr bwMode="auto">
          <a:xfrm>
            <a:off x="179512" y="142975"/>
            <a:ext cx="8784976"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US" sz="3200" b="1" smtClean="0">
                <a:solidFill>
                  <a:schemeClr val="bg1"/>
                </a:solidFill>
                <a:latin typeface="+mn-lt"/>
              </a:rPr>
              <a:t>QGIS Online </a:t>
            </a:r>
            <a:r>
              <a:rPr lang="en-US" sz="3200" b="1">
                <a:solidFill>
                  <a:schemeClr val="bg1"/>
                </a:solidFill>
                <a:latin typeface="+mn-lt"/>
              </a:rPr>
              <a:t>Course</a:t>
            </a:r>
            <a:endParaRPr lang="en-PH" altLang="en-US" sz="3200" b="1" dirty="0">
              <a:solidFill>
                <a:schemeClr val="bg1"/>
              </a:solidFill>
              <a:latin typeface="+mn-lt"/>
            </a:endParaRPr>
          </a:p>
        </p:txBody>
      </p:sp>
      <p:sp>
        <p:nvSpPr>
          <p:cNvPr id="4" name="TextBox 3"/>
          <p:cNvSpPr txBox="1"/>
          <p:nvPr/>
        </p:nvSpPr>
        <p:spPr>
          <a:xfrm>
            <a:off x="349250" y="1125538"/>
            <a:ext cx="8471222" cy="834074"/>
          </a:xfrm>
          <a:prstGeom prst="rect">
            <a:avLst/>
          </a:prstGeom>
          <a:noFill/>
        </p:spPr>
        <p:txBody>
          <a:bodyPr wrap="square">
            <a:spAutoFit/>
          </a:bodyPr>
          <a:lstStyle/>
          <a:p>
            <a:pPr marL="342900" indent="-342900" eaLnBrk="1" fontAlgn="auto" hangingPunct="1">
              <a:lnSpc>
                <a:spcPct val="90000"/>
              </a:lnSpc>
              <a:spcAft>
                <a:spcPts val="600"/>
              </a:spcAft>
              <a:buFont typeface="Arial" pitchFamily="34" charset="0"/>
              <a:buChar char="•"/>
              <a:defRPr/>
            </a:pPr>
            <a:r>
              <a:rPr lang="en-PH" sz="2400" smtClean="0"/>
              <a:t>Free QGIS courses from GeoAcademy:</a:t>
            </a:r>
          </a:p>
          <a:p>
            <a:pPr eaLnBrk="1" fontAlgn="auto" hangingPunct="1">
              <a:lnSpc>
                <a:spcPct val="90000"/>
              </a:lnSpc>
              <a:spcAft>
                <a:spcPts val="600"/>
              </a:spcAft>
              <a:defRPr/>
            </a:pPr>
            <a:r>
              <a:rPr lang="en-US" sz="2400">
                <a:hlinkClick r:id="rId3"/>
              </a:rPr>
              <a:t>https://foss4geo.wordpress.com</a:t>
            </a:r>
            <a:r>
              <a:rPr lang="en-US" sz="2400" smtClean="0">
                <a:hlinkClick r:id="rId3"/>
              </a:rPr>
              <a:t>/</a:t>
            </a:r>
            <a:endParaRPr lang="en-PH" sz="2400" smtClean="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590" y="2060848"/>
            <a:ext cx="7730561" cy="4053503"/>
          </a:xfrm>
          <a:prstGeom prst="rect">
            <a:avLst/>
          </a:prstGeom>
        </p:spPr>
      </p:pic>
    </p:spTree>
    <p:extLst>
      <p:ext uri="{BB962C8B-B14F-4D97-AF65-F5344CB8AC3E}">
        <p14:creationId xmlns:p14="http://schemas.microsoft.com/office/powerpoint/2010/main" val="2589387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3"/>
          <p:cNvSpPr>
            <a:spLocks noGrp="1"/>
          </p:cNvSpPr>
          <p:nvPr>
            <p:ph type="sldNum" sz="quarter" idx="12"/>
          </p:nvPr>
        </p:nvSpPr>
        <p:spPr bwMode="auto">
          <a:xfrm>
            <a:off x="7086600" y="6453188"/>
            <a:ext cx="2057400" cy="365125"/>
          </a:xfrm>
          <a:noFill/>
          <a:ln>
            <a:miter lim="800000"/>
            <a:headEnd/>
            <a:tailEnd/>
          </a:ln>
        </p:spPr>
        <p:txBody>
          <a:bodyPr/>
          <a:lstStyle/>
          <a:p>
            <a:fld id="{1F1CFA5E-D7BE-45A1-BD59-8EBEFF519CD8}" type="slidenum">
              <a:rPr lang="en-GB" altLang="en-US" smtClean="0">
                <a:solidFill>
                  <a:schemeClr val="tx1"/>
                </a:solidFill>
              </a:rPr>
              <a:pPr/>
              <a:t>8</a:t>
            </a:fld>
            <a:endParaRPr lang="en-GB" altLang="en-US" smtClean="0">
              <a:solidFill>
                <a:schemeClr val="tx1"/>
              </a:solidFill>
            </a:endParaRPr>
          </a:p>
        </p:txBody>
      </p:sp>
      <p:sp>
        <p:nvSpPr>
          <p:cNvPr id="13" name="Rectangle 12"/>
          <p:cNvSpPr/>
          <p:nvPr/>
        </p:nvSpPr>
        <p:spPr>
          <a:xfrm>
            <a:off x="107504" y="1183310"/>
            <a:ext cx="8788424" cy="5743111"/>
          </a:xfrm>
          <a:prstGeom prst="rect">
            <a:avLst/>
          </a:prstGeom>
        </p:spPr>
        <p:txBody>
          <a:bodyPr wrap="square">
            <a:spAutoFit/>
          </a:bodyPr>
          <a:lstStyle/>
          <a:p>
            <a:pPr marL="282575" indent="-282575" eaLnBrk="1" fontAlgn="auto" hangingPunct="1">
              <a:lnSpc>
                <a:spcPct val="90000"/>
              </a:lnSpc>
              <a:spcAft>
                <a:spcPts val="0"/>
              </a:spcAft>
              <a:buFont typeface="Arial" pitchFamily="34" charset="0"/>
              <a:buChar char="•"/>
              <a:defRPr/>
            </a:pPr>
            <a:r>
              <a:rPr lang="en-PH" sz="2400" smtClean="0"/>
              <a:t>The </a:t>
            </a:r>
            <a:r>
              <a:rPr lang="en-PH" sz="2400"/>
              <a:t>ArcMap page on the ArcGIS for Desktop </a:t>
            </a:r>
            <a:r>
              <a:rPr lang="en-PH" sz="2400" smtClean="0"/>
              <a:t>website </a:t>
            </a:r>
            <a:r>
              <a:rPr lang="en-US" sz="2400">
                <a:hlinkClick r:id="rId3"/>
              </a:rPr>
              <a:t>http://desktop.arcgis.com/en/arcmap</a:t>
            </a:r>
            <a:r>
              <a:rPr lang="en-US" sz="2400" smtClean="0">
                <a:hlinkClick r:id="rId3"/>
              </a:rPr>
              <a:t>/</a:t>
            </a:r>
            <a:endParaRPr lang="en-US" sz="2400" smtClean="0"/>
          </a:p>
          <a:p>
            <a:pPr eaLnBrk="1" fontAlgn="auto" hangingPunct="1">
              <a:lnSpc>
                <a:spcPct val="90000"/>
              </a:lnSpc>
              <a:spcAft>
                <a:spcPts val="0"/>
              </a:spcAft>
              <a:defRPr/>
            </a:pPr>
            <a:r>
              <a:rPr lang="en-PH" sz="1200" smtClean="0"/>
              <a:t> </a:t>
            </a:r>
            <a:endParaRPr lang="en-US" sz="1200"/>
          </a:p>
          <a:p>
            <a:pPr marL="282575" indent="-282575" eaLnBrk="1" fontAlgn="auto" hangingPunct="1">
              <a:lnSpc>
                <a:spcPct val="90000"/>
              </a:lnSpc>
              <a:spcAft>
                <a:spcPts val="0"/>
              </a:spcAft>
              <a:buFont typeface="Arial" pitchFamily="34" charset="0"/>
              <a:buChar char="•"/>
              <a:defRPr/>
            </a:pPr>
            <a:r>
              <a:rPr lang="en-PH" sz="2400"/>
              <a:t>HGLC ArcMap starter kit: </a:t>
            </a:r>
            <a:r>
              <a:rPr lang="en-PH" sz="2400">
                <a:hlinkClick r:id="rId4"/>
              </a:rPr>
              <a:t>http://</a:t>
            </a:r>
            <a:r>
              <a:rPr lang="en-PH" sz="2400" smtClean="0">
                <a:hlinkClick r:id="rId4"/>
              </a:rPr>
              <a:t>www.healthgeolab.net/DOCUMENTS/HGLC_ArcMap_10-5_code_starter_kit.pdf</a:t>
            </a:r>
            <a:endParaRPr lang="en-PH" sz="2400" smtClean="0"/>
          </a:p>
          <a:p>
            <a:pPr eaLnBrk="1" fontAlgn="auto" hangingPunct="1">
              <a:lnSpc>
                <a:spcPct val="90000"/>
              </a:lnSpc>
              <a:spcAft>
                <a:spcPts val="0"/>
              </a:spcAft>
              <a:defRPr/>
            </a:pPr>
            <a:r>
              <a:rPr lang="en-PH" sz="1200" smtClean="0"/>
              <a:t>  </a:t>
            </a:r>
            <a:endParaRPr lang="en-US" sz="1200"/>
          </a:p>
          <a:p>
            <a:pPr marL="282575" indent="-282575" eaLnBrk="1" fontAlgn="auto" hangingPunct="1">
              <a:lnSpc>
                <a:spcPct val="90000"/>
              </a:lnSpc>
              <a:spcAft>
                <a:spcPts val="0"/>
              </a:spcAft>
              <a:buFont typeface="Arial" pitchFamily="34" charset="0"/>
              <a:buChar char="•"/>
              <a:defRPr/>
            </a:pPr>
            <a:r>
              <a:rPr lang="en-US" sz="2400" smtClean="0"/>
              <a:t>Exercises on Learn ArcGIS page on Esri’s website</a:t>
            </a:r>
          </a:p>
          <a:p>
            <a:pPr marL="739775" lvl="1" indent="-282575" eaLnBrk="1" fontAlgn="auto" hangingPunct="1">
              <a:lnSpc>
                <a:spcPct val="90000"/>
              </a:lnSpc>
              <a:spcAft>
                <a:spcPts val="0"/>
              </a:spcAft>
              <a:buFont typeface="Arial" pitchFamily="34" charset="0"/>
              <a:buChar char="•"/>
              <a:defRPr/>
            </a:pPr>
            <a:r>
              <a:rPr lang="en-US" sz="2400" smtClean="0"/>
              <a:t>Get </a:t>
            </a:r>
            <a:r>
              <a:rPr lang="en-US" sz="2400"/>
              <a:t>Started with ArcMap </a:t>
            </a:r>
            <a:r>
              <a:rPr lang="en-US" sz="2400" smtClean="0"/>
              <a:t>page: </a:t>
            </a:r>
            <a:r>
              <a:rPr lang="en-US" sz="2400">
                <a:hlinkClick r:id="rId5"/>
              </a:rPr>
              <a:t>https://learn.arcgis.com/en/projects/get-started-with-arcmap</a:t>
            </a:r>
            <a:r>
              <a:rPr lang="en-US" sz="2400" smtClean="0">
                <a:hlinkClick r:id="rId5"/>
              </a:rPr>
              <a:t>/</a:t>
            </a:r>
            <a:endParaRPr lang="en-US" sz="2400" smtClean="0"/>
          </a:p>
          <a:p>
            <a:pPr marL="739775" lvl="1" indent="-282575" eaLnBrk="1" fontAlgn="auto" hangingPunct="1">
              <a:lnSpc>
                <a:spcPct val="90000"/>
              </a:lnSpc>
              <a:spcAft>
                <a:spcPts val="0"/>
              </a:spcAft>
              <a:buFont typeface="Arial" pitchFamily="34" charset="0"/>
              <a:buChar char="•"/>
              <a:defRPr/>
            </a:pPr>
            <a:r>
              <a:rPr lang="en-PH" sz="2400" smtClean="0"/>
              <a:t>Lessons Gallery page (choose ArcMap as the product in the filter): </a:t>
            </a:r>
            <a:r>
              <a:rPr lang="en-US" sz="2400">
                <a:hlinkClick r:id="rId6"/>
              </a:rPr>
              <a:t>https://learn.arcgis.com/en/gallery</a:t>
            </a:r>
            <a:r>
              <a:rPr lang="en-US" sz="2400" smtClean="0">
                <a:hlinkClick r:id="rId6"/>
              </a:rPr>
              <a:t>/</a:t>
            </a:r>
            <a:endParaRPr lang="en-US" sz="2400"/>
          </a:p>
          <a:p>
            <a:pPr lvl="1" eaLnBrk="1" fontAlgn="auto" hangingPunct="1">
              <a:lnSpc>
                <a:spcPct val="90000"/>
              </a:lnSpc>
              <a:spcAft>
                <a:spcPts val="0"/>
              </a:spcAft>
              <a:defRPr/>
            </a:pPr>
            <a:r>
              <a:rPr lang="en-PH" sz="1200" smtClean="0"/>
              <a:t> </a:t>
            </a:r>
            <a:endParaRPr lang="en-US" sz="1200" smtClean="0"/>
          </a:p>
          <a:p>
            <a:pPr marL="282575" indent="-282575" eaLnBrk="1" fontAlgn="auto" hangingPunct="1">
              <a:lnSpc>
                <a:spcPct val="90000"/>
              </a:lnSpc>
              <a:spcAft>
                <a:spcPts val="0"/>
              </a:spcAft>
              <a:buFont typeface="Arial" pitchFamily="34" charset="0"/>
              <a:buChar char="•"/>
              <a:defRPr/>
            </a:pPr>
            <a:r>
              <a:rPr lang="en-PH" sz="2400" smtClean="0"/>
              <a:t>Training materials from Esri’s e-Learning website:</a:t>
            </a:r>
          </a:p>
          <a:p>
            <a:pPr marL="739775" lvl="1" indent="-282575" eaLnBrk="1" fontAlgn="auto" hangingPunct="1">
              <a:lnSpc>
                <a:spcPct val="90000"/>
              </a:lnSpc>
              <a:spcAft>
                <a:spcPts val="0"/>
              </a:spcAft>
              <a:buFont typeface="Arial" pitchFamily="34" charset="0"/>
              <a:buChar char="•"/>
              <a:defRPr/>
            </a:pPr>
            <a:r>
              <a:rPr lang="en-US" sz="2400">
                <a:hlinkClick r:id="rId7"/>
              </a:rPr>
              <a:t>https://www.esri.com/training/</a:t>
            </a:r>
            <a:endParaRPr lang="en-US" sz="2400"/>
          </a:p>
          <a:p>
            <a:pPr marL="739775" lvl="1" indent="-282575" eaLnBrk="1" fontAlgn="auto" hangingPunct="1">
              <a:lnSpc>
                <a:spcPct val="90000"/>
              </a:lnSpc>
              <a:spcAft>
                <a:spcPts val="0"/>
              </a:spcAft>
              <a:buFont typeface="Arial" pitchFamily="34" charset="0"/>
              <a:buChar char="•"/>
              <a:defRPr/>
            </a:pPr>
            <a:r>
              <a:rPr lang="en-PH" sz="2400" smtClean="0"/>
              <a:t>HGLC Esri e-Learning starter kit: </a:t>
            </a:r>
            <a:r>
              <a:rPr lang="en-PH" sz="2400">
                <a:hlinkClick r:id="rId8"/>
              </a:rPr>
              <a:t>http</a:t>
            </a:r>
            <a:r>
              <a:rPr lang="en-PH" sz="2400">
                <a:hlinkClick r:id="rId8"/>
              </a:rPr>
              <a:t>://</a:t>
            </a:r>
            <a:r>
              <a:rPr lang="en-PH" sz="2400" smtClean="0">
                <a:hlinkClick r:id="rId8"/>
              </a:rPr>
              <a:t>www.healthgeolab.net/DOCUMENTS/HGLC_Esri_e-Learning_Starter_Kit.pdf</a:t>
            </a:r>
            <a:endParaRPr lang="en-PH" sz="2400" smtClean="0"/>
          </a:p>
        </p:txBody>
      </p:sp>
      <p:sp>
        <p:nvSpPr>
          <p:cNvPr id="5" name="Title 1"/>
          <p:cNvSpPr txBox="1">
            <a:spLocks/>
          </p:cNvSpPr>
          <p:nvPr/>
        </p:nvSpPr>
        <p:spPr bwMode="auto">
          <a:xfrm>
            <a:off x="179512" y="142975"/>
            <a:ext cx="8784976"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PH" altLang="en-US" sz="3200" b="1" smtClean="0">
                <a:solidFill>
                  <a:schemeClr val="bg1"/>
                </a:solidFill>
                <a:latin typeface="+mn-lt"/>
              </a:rPr>
              <a:t>ArcMap Resources</a:t>
            </a:r>
            <a:endParaRPr lang="en-PH" altLang="en-US" sz="3200" b="1" dirty="0">
              <a:solidFill>
                <a:schemeClr val="bg1"/>
              </a:solidFill>
              <a:latin typeface="+mn-lt"/>
            </a:endParaRPr>
          </a:p>
        </p:txBody>
      </p:sp>
    </p:spTree>
    <p:extLst>
      <p:ext uri="{BB962C8B-B14F-4D97-AF65-F5344CB8AC3E}">
        <p14:creationId xmlns:p14="http://schemas.microsoft.com/office/powerpoint/2010/main" val="3892664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3"/>
          <p:cNvSpPr>
            <a:spLocks noGrp="1"/>
          </p:cNvSpPr>
          <p:nvPr>
            <p:ph type="sldNum" sz="quarter" idx="12"/>
          </p:nvPr>
        </p:nvSpPr>
        <p:spPr bwMode="auto">
          <a:xfrm>
            <a:off x="7086600" y="6453188"/>
            <a:ext cx="2057400" cy="365125"/>
          </a:xfrm>
          <a:noFill/>
          <a:ln>
            <a:miter lim="800000"/>
            <a:headEnd/>
            <a:tailEnd/>
          </a:ln>
        </p:spPr>
        <p:txBody>
          <a:bodyPr/>
          <a:lstStyle/>
          <a:p>
            <a:fld id="{1F1CFA5E-D7BE-45A1-BD59-8EBEFF519CD8}" type="slidenum">
              <a:rPr lang="en-GB" altLang="en-US" smtClean="0">
                <a:solidFill>
                  <a:schemeClr val="tx1"/>
                </a:solidFill>
              </a:rPr>
              <a:pPr/>
              <a:t>9</a:t>
            </a:fld>
            <a:endParaRPr lang="en-GB" altLang="en-US" smtClean="0">
              <a:solidFill>
                <a:schemeClr val="tx1"/>
              </a:solidFill>
            </a:endParaRPr>
          </a:p>
        </p:txBody>
      </p:sp>
      <p:sp>
        <p:nvSpPr>
          <p:cNvPr id="13" name="Rectangle 12"/>
          <p:cNvSpPr/>
          <p:nvPr/>
        </p:nvSpPr>
        <p:spPr>
          <a:xfrm>
            <a:off x="323528" y="1183310"/>
            <a:ext cx="8568952" cy="5549211"/>
          </a:xfrm>
          <a:prstGeom prst="rect">
            <a:avLst/>
          </a:prstGeom>
        </p:spPr>
        <p:txBody>
          <a:bodyPr wrap="square">
            <a:spAutoFit/>
          </a:bodyPr>
          <a:lstStyle/>
          <a:p>
            <a:pPr eaLnBrk="1" fontAlgn="auto" hangingPunct="1">
              <a:lnSpc>
                <a:spcPct val="90000"/>
              </a:lnSpc>
              <a:spcAft>
                <a:spcPts val="0"/>
              </a:spcAft>
              <a:defRPr/>
            </a:pPr>
            <a:r>
              <a:rPr lang="en-PH" sz="2600" smtClean="0"/>
              <a:t>Videos:</a:t>
            </a:r>
          </a:p>
          <a:p>
            <a:pPr marL="342900" indent="-342900" eaLnBrk="1" fontAlgn="auto" hangingPunct="1">
              <a:lnSpc>
                <a:spcPct val="90000"/>
              </a:lnSpc>
              <a:spcAft>
                <a:spcPts val="0"/>
              </a:spcAft>
              <a:buFont typeface="Arial" pitchFamily="34" charset="0"/>
              <a:buChar char="•"/>
              <a:defRPr/>
            </a:pPr>
            <a:r>
              <a:rPr lang="en-PH" sz="2600" smtClean="0"/>
              <a:t>SabberFoundation: Introduction to Basic GIS using ArcGIS 10: </a:t>
            </a:r>
            <a:r>
              <a:rPr lang="en-US" sz="2600">
                <a:hlinkClick r:id="rId3"/>
              </a:rPr>
              <a:t>https://</a:t>
            </a:r>
            <a:r>
              <a:rPr lang="en-US" sz="2600" smtClean="0">
                <a:hlinkClick r:id="rId3"/>
              </a:rPr>
              <a:t>www.youtube.com/playlist?list=PLfpC92A6_hGMxot13_jO8jbq6Fh7vEsRJ</a:t>
            </a:r>
            <a:endParaRPr lang="en-US" sz="2600" smtClean="0"/>
          </a:p>
          <a:p>
            <a:pPr marL="342900" indent="-342900" eaLnBrk="1" fontAlgn="auto" hangingPunct="1">
              <a:lnSpc>
                <a:spcPct val="90000"/>
              </a:lnSpc>
              <a:spcAft>
                <a:spcPts val="0"/>
              </a:spcAft>
              <a:buFont typeface="Arial" pitchFamily="34" charset="0"/>
              <a:buChar char="•"/>
              <a:defRPr/>
            </a:pPr>
            <a:r>
              <a:rPr lang="en-PH" sz="2600" smtClean="0"/>
              <a:t>Iris Cornell: </a:t>
            </a:r>
            <a:r>
              <a:rPr lang="en-US" sz="2400">
                <a:hlinkClick r:id="rId4"/>
              </a:rPr>
              <a:t>https://www.youtube.com/channel/UC_6MA8DKRO9XfAc49-vpWMg</a:t>
            </a:r>
            <a:endParaRPr lang="en-PH" sz="2400" smtClean="0"/>
          </a:p>
          <a:p>
            <a:pPr eaLnBrk="1" fontAlgn="auto" hangingPunct="1">
              <a:lnSpc>
                <a:spcPct val="90000"/>
              </a:lnSpc>
              <a:spcAft>
                <a:spcPts val="0"/>
              </a:spcAft>
              <a:defRPr/>
            </a:pPr>
            <a:r>
              <a:rPr lang="en-PH" sz="2600" smtClean="0"/>
              <a:t>	ArcGIS 10 Basics</a:t>
            </a:r>
          </a:p>
          <a:p>
            <a:pPr marL="800100" lvl="1" indent="-342900" eaLnBrk="1" fontAlgn="auto" hangingPunct="1">
              <a:lnSpc>
                <a:spcPct val="90000"/>
              </a:lnSpc>
              <a:spcAft>
                <a:spcPts val="0"/>
              </a:spcAft>
              <a:buFont typeface="Arial" pitchFamily="34" charset="0"/>
              <a:buChar char="•"/>
              <a:defRPr/>
            </a:pPr>
            <a:r>
              <a:rPr lang="en-PH" sz="2600" smtClean="0"/>
              <a:t>1: </a:t>
            </a:r>
            <a:r>
              <a:rPr lang="en-US" sz="2600">
                <a:hlinkClick r:id="rId5"/>
              </a:rPr>
              <a:t>https://</a:t>
            </a:r>
            <a:r>
              <a:rPr lang="en-US" sz="2600" smtClean="0">
                <a:hlinkClick r:id="rId5"/>
              </a:rPr>
              <a:t>www.youtube.com/watch?v=ekmyWkAP4eI</a:t>
            </a:r>
            <a:endParaRPr lang="en-US" sz="2600" smtClean="0"/>
          </a:p>
          <a:p>
            <a:pPr marL="800100" lvl="1" indent="-342900" eaLnBrk="1" fontAlgn="auto" hangingPunct="1">
              <a:lnSpc>
                <a:spcPct val="90000"/>
              </a:lnSpc>
              <a:spcAft>
                <a:spcPts val="0"/>
              </a:spcAft>
              <a:buFont typeface="Arial" pitchFamily="34" charset="0"/>
              <a:buChar char="•"/>
              <a:defRPr/>
            </a:pPr>
            <a:r>
              <a:rPr lang="en-PH" sz="2600" smtClean="0"/>
              <a:t>2: </a:t>
            </a:r>
            <a:r>
              <a:rPr lang="en-US" sz="2600">
                <a:hlinkClick r:id="rId6"/>
              </a:rPr>
              <a:t>https://</a:t>
            </a:r>
            <a:r>
              <a:rPr lang="en-US" sz="2600" smtClean="0">
                <a:hlinkClick r:id="rId6"/>
              </a:rPr>
              <a:t>www.youtube.com/watch?v=OmFKLTqQhkY</a:t>
            </a:r>
            <a:endParaRPr lang="en-US" sz="2600" smtClean="0"/>
          </a:p>
          <a:p>
            <a:pPr marL="800100" lvl="1" indent="-342900" eaLnBrk="1" fontAlgn="auto" hangingPunct="1">
              <a:lnSpc>
                <a:spcPct val="90000"/>
              </a:lnSpc>
              <a:spcAft>
                <a:spcPts val="0"/>
              </a:spcAft>
              <a:buFont typeface="Arial" pitchFamily="34" charset="0"/>
              <a:buChar char="•"/>
              <a:defRPr/>
            </a:pPr>
            <a:r>
              <a:rPr lang="en-PH" sz="2600" smtClean="0"/>
              <a:t>3a: </a:t>
            </a:r>
            <a:r>
              <a:rPr lang="en-US" sz="2600">
                <a:hlinkClick r:id="rId7"/>
              </a:rPr>
              <a:t>https://</a:t>
            </a:r>
            <a:r>
              <a:rPr lang="en-US" sz="2600" smtClean="0">
                <a:hlinkClick r:id="rId7"/>
              </a:rPr>
              <a:t>www.youtube.com/watch?v=uWYY0h-9g4M</a:t>
            </a:r>
            <a:endParaRPr lang="en-US" sz="2600" smtClean="0"/>
          </a:p>
          <a:p>
            <a:pPr marL="800100" lvl="1" indent="-342900" eaLnBrk="1" fontAlgn="auto" hangingPunct="1">
              <a:lnSpc>
                <a:spcPct val="90000"/>
              </a:lnSpc>
              <a:spcAft>
                <a:spcPts val="0"/>
              </a:spcAft>
              <a:buFont typeface="Arial" pitchFamily="34" charset="0"/>
              <a:buChar char="•"/>
              <a:defRPr/>
            </a:pPr>
            <a:r>
              <a:rPr lang="en-US" sz="2600" smtClean="0"/>
              <a:t>3b: </a:t>
            </a:r>
            <a:r>
              <a:rPr lang="en-US" sz="2600">
                <a:hlinkClick r:id="rId8"/>
              </a:rPr>
              <a:t>https://</a:t>
            </a:r>
            <a:r>
              <a:rPr lang="en-US" sz="2600" smtClean="0">
                <a:hlinkClick r:id="rId8"/>
              </a:rPr>
              <a:t>www.youtube.com/watch?v=DkGmRv5cHlQ</a:t>
            </a:r>
            <a:endParaRPr lang="en-US" sz="2600" smtClean="0"/>
          </a:p>
          <a:p>
            <a:pPr marL="800100" lvl="1" indent="-342900" eaLnBrk="1" fontAlgn="auto" hangingPunct="1">
              <a:lnSpc>
                <a:spcPct val="90000"/>
              </a:lnSpc>
              <a:spcAft>
                <a:spcPts val="0"/>
              </a:spcAft>
              <a:buFont typeface="Arial" pitchFamily="34" charset="0"/>
              <a:buChar char="•"/>
              <a:defRPr/>
            </a:pPr>
            <a:r>
              <a:rPr lang="en-US" sz="2600" smtClean="0"/>
              <a:t>4a: </a:t>
            </a:r>
            <a:r>
              <a:rPr lang="en-US" sz="2600">
                <a:hlinkClick r:id="rId9"/>
              </a:rPr>
              <a:t>https://</a:t>
            </a:r>
            <a:r>
              <a:rPr lang="en-US" sz="2600" smtClean="0">
                <a:hlinkClick r:id="rId9"/>
              </a:rPr>
              <a:t>www.youtube.com/watch?v=XGiVChKdQjM</a:t>
            </a:r>
            <a:endParaRPr lang="en-US" sz="2600" smtClean="0"/>
          </a:p>
          <a:p>
            <a:pPr marL="800100" lvl="1" indent="-342900" eaLnBrk="1" fontAlgn="auto" hangingPunct="1">
              <a:lnSpc>
                <a:spcPct val="90000"/>
              </a:lnSpc>
              <a:spcAft>
                <a:spcPts val="0"/>
              </a:spcAft>
              <a:buFont typeface="Arial" pitchFamily="34" charset="0"/>
              <a:buChar char="•"/>
              <a:defRPr/>
            </a:pPr>
            <a:r>
              <a:rPr lang="en-US" sz="2600" smtClean="0"/>
              <a:t>4b: </a:t>
            </a:r>
            <a:r>
              <a:rPr lang="en-US" sz="2600">
                <a:hlinkClick r:id="rId10"/>
              </a:rPr>
              <a:t>https://www.youtube.com/watch?v=VRa0xnPP87M</a:t>
            </a:r>
            <a:r>
              <a:rPr lang="en-PH" sz="2600" smtClean="0"/>
              <a:t> </a:t>
            </a:r>
            <a:endParaRPr lang="en-PH" sz="2600"/>
          </a:p>
        </p:txBody>
      </p:sp>
      <p:sp>
        <p:nvSpPr>
          <p:cNvPr id="5" name="Title 1"/>
          <p:cNvSpPr txBox="1">
            <a:spLocks/>
          </p:cNvSpPr>
          <p:nvPr/>
        </p:nvSpPr>
        <p:spPr bwMode="auto">
          <a:xfrm>
            <a:off x="179512" y="142975"/>
            <a:ext cx="8784976"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PH" altLang="en-US" sz="3200" b="1" smtClean="0">
                <a:solidFill>
                  <a:schemeClr val="bg1"/>
                </a:solidFill>
                <a:latin typeface="+mn-lt"/>
              </a:rPr>
              <a:t>ArcMap Resources</a:t>
            </a:r>
            <a:endParaRPr lang="en-PH" altLang="en-US" sz="3200" b="1" dirty="0">
              <a:solidFill>
                <a:schemeClr val="bg1"/>
              </a:solidFill>
              <a:latin typeface="+mn-lt"/>
            </a:endParaRPr>
          </a:p>
        </p:txBody>
      </p:sp>
    </p:spTree>
    <p:extLst>
      <p:ext uri="{BB962C8B-B14F-4D97-AF65-F5344CB8AC3E}">
        <p14:creationId xmlns:p14="http://schemas.microsoft.com/office/powerpoint/2010/main" val="1513203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HGLC_HIS_Geo-enabling_course_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MORU_Epi_template.potx" id="{C4C6975B-1ACD-426D-B7B7-6BADFDA88C4B}" vid="{8964BB0A-67A4-4C3D-BACD-1CA8771A41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9420</TotalTime>
  <Words>713</Words>
  <Application>Microsoft Office PowerPoint</Application>
  <PresentationFormat>On-screen Show (4:3)</PresentationFormat>
  <Paragraphs>137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HGLC_HIS_Geo-enabling_course_template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Izay Pantanilla</cp:lastModifiedBy>
  <cp:revision>92</cp:revision>
  <dcterms:created xsi:type="dcterms:W3CDTF">2018-03-06T13:12:55Z</dcterms:created>
  <dcterms:modified xsi:type="dcterms:W3CDTF">2019-06-20T05:37:30Z</dcterms:modified>
</cp:coreProperties>
</file>