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sldIdLst>
    <p:sldId id="278" r:id="rId2"/>
    <p:sldId id="314" r:id="rId3"/>
    <p:sldId id="786" r:id="rId4"/>
    <p:sldId id="787" r:id="rId5"/>
    <p:sldId id="266" r:id="rId6"/>
    <p:sldId id="303" r:id="rId7"/>
    <p:sldId id="276" r:id="rId8"/>
    <p:sldId id="789" r:id="rId9"/>
    <p:sldId id="289" r:id="rId10"/>
    <p:sldId id="777" r:id="rId11"/>
    <p:sldId id="790" r:id="rId12"/>
    <p:sldId id="281" r:id="rId13"/>
    <p:sldId id="282"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96"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777" userDrawn="1">
          <p15:clr>
            <a:srgbClr val="A4A3A4"/>
          </p15:clr>
        </p15:guide>
        <p15:guide id="9"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3220" autoAdjust="0"/>
  </p:normalViewPr>
  <p:slideViewPr>
    <p:cSldViewPr snapToGrid="0">
      <p:cViewPr varScale="1">
        <p:scale>
          <a:sx n="97" d="100"/>
          <a:sy n="97" d="100"/>
        </p:scale>
        <p:origin x="1572" y="84"/>
      </p:cViewPr>
      <p:guideLst>
        <p:guide pos="325"/>
        <p:guide orient="horz" pos="96"/>
        <p:guide pos="3840"/>
        <p:guide orient="horz" pos="686"/>
        <p:guide pos="7355"/>
        <p:guide orient="horz" pos="777"/>
        <p:guide orient="horz" pos="2614"/>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b="1" dirty="0">
                <a:solidFill>
                  <a:schemeClr val="bg1"/>
                </a:solidFill>
                <a:latin typeface="+mn-lt"/>
                <a:ea typeface="Century Gothic" charset="0"/>
                <a:cs typeface="Century Gothic" charset="0"/>
              </a:rPr>
              <a:t>MODULE 4: HANDS-ON GEOSPATIAL TECHNOLOGIES</a:t>
            </a:r>
          </a:p>
          <a:p>
            <a:pPr algn="l"/>
            <a:endParaRPr lang="en-US" altLang="en-US" sz="1200" b="1" dirty="0">
              <a:solidFill>
                <a:schemeClr val="bg1"/>
              </a:solidFill>
              <a:latin typeface="+mn-lt"/>
              <a:ea typeface="Century Gothic" charset="0"/>
              <a:cs typeface="Century 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Century Gothic" charset="0"/>
                <a:cs typeface="Century Gothic" charset="0"/>
              </a:rPr>
              <a:t>Session </a:t>
            </a:r>
            <a:r>
              <a:rPr lang="en-US" sz="1200" b="1" dirty="0">
                <a:solidFill>
                  <a:schemeClr val="bg1"/>
                </a:solidFill>
                <a:latin typeface="+mn-lt"/>
              </a:rPr>
              <a:t>4.3: Introduction to Geographic Information System (GIS)</a:t>
            </a:r>
            <a:r>
              <a:rPr lang="en-US" altLang="en-US" sz="1200" b="1" dirty="0">
                <a:solidFill>
                  <a:schemeClr val="bg1"/>
                </a:solidFill>
                <a:latin typeface="+mn-lt"/>
              </a:rPr>
              <a:t> </a:t>
            </a:r>
          </a:p>
          <a:p>
            <a:pPr algn="l"/>
            <a:endParaRPr lang="en-US" altLang="en-US" sz="1200" b="1" dirty="0">
              <a:solidFill>
                <a:schemeClr val="bg1"/>
              </a:solidFill>
              <a:latin typeface="+mn-lt"/>
              <a:ea typeface="Century Gothic" charset="0"/>
              <a:cs typeface="Century Gothic" charset="0"/>
            </a:endParaRPr>
          </a:p>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81073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47129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12</a:t>
            </a:fld>
            <a:endParaRPr lang="en-US"/>
          </a:p>
        </p:txBody>
      </p:sp>
    </p:spTree>
    <p:extLst>
      <p:ext uri="{BB962C8B-B14F-4D97-AF65-F5344CB8AC3E}">
        <p14:creationId xmlns:p14="http://schemas.microsoft.com/office/powerpoint/2010/main" val="13312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US" sz="1200" kern="1200" dirty="0">
              <a:solidFill>
                <a:srgbClr val="FF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13</a:t>
            </a:fld>
            <a:endParaRPr lang="en-US"/>
          </a:p>
        </p:txBody>
      </p:sp>
    </p:spTree>
    <p:extLst>
      <p:ext uri="{BB962C8B-B14F-4D97-AF65-F5344CB8AC3E}">
        <p14:creationId xmlns:p14="http://schemas.microsoft.com/office/powerpoint/2010/main" val="133121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1200" b="1">
                <a:solidFill>
                  <a:schemeClr val="bg1"/>
                </a:solidFill>
                <a:latin typeface="+mn-lt"/>
              </a:rPr>
              <a:t>Let’s use GIS software!</a:t>
            </a:r>
          </a:p>
          <a:p>
            <a:endParaRPr lang="en-US"/>
          </a:p>
        </p:txBody>
      </p:sp>
      <p:sp>
        <p:nvSpPr>
          <p:cNvPr id="4" name="Slide Number Placeholder 3"/>
          <p:cNvSpPr>
            <a:spLocks noGrp="1"/>
          </p:cNvSpPr>
          <p:nvPr>
            <p:ph type="sldNum" sz="quarter" idx="10"/>
          </p:nvPr>
        </p:nvSpPr>
        <p:spPr/>
        <p:txBody>
          <a:bodyPr/>
          <a:lstStyle/>
          <a:p>
            <a:fld id="{C03FA89B-C398-4580-AF4B-810F2252F209}" type="slidenum">
              <a:rPr lang="en-US" smtClean="0"/>
              <a:pPr/>
              <a:t>14</a:t>
            </a:fld>
            <a:endParaRPr lang="en-US"/>
          </a:p>
        </p:txBody>
      </p:sp>
    </p:spTree>
    <p:extLst>
      <p:ext uri="{BB962C8B-B14F-4D97-AF65-F5344CB8AC3E}">
        <p14:creationId xmlns:p14="http://schemas.microsoft.com/office/powerpoint/2010/main" val="123969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1888"/>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03480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3</a:t>
            </a:fld>
            <a:endParaRPr lang="en-US"/>
          </a:p>
        </p:txBody>
      </p:sp>
    </p:spTree>
    <p:extLst>
      <p:ext uri="{BB962C8B-B14F-4D97-AF65-F5344CB8AC3E}">
        <p14:creationId xmlns:p14="http://schemas.microsoft.com/office/powerpoint/2010/main" val="3681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4</a:t>
            </a:fld>
            <a:endParaRPr lang="en-US"/>
          </a:p>
        </p:txBody>
      </p:sp>
    </p:spTree>
    <p:extLst>
      <p:ext uri="{BB962C8B-B14F-4D97-AF65-F5344CB8AC3E}">
        <p14:creationId xmlns:p14="http://schemas.microsoft.com/office/powerpoint/2010/main" val="110073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baseline="0" dirty="0"/>
          </a:p>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5</a:t>
            </a:fld>
            <a:endParaRPr lang="en-US"/>
          </a:p>
        </p:txBody>
      </p:sp>
    </p:spTree>
    <p:extLst>
      <p:ext uri="{BB962C8B-B14F-4D97-AF65-F5344CB8AC3E}">
        <p14:creationId xmlns:p14="http://schemas.microsoft.com/office/powerpoint/2010/main" val="40300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482C6-7221-442F-AC9E-4AD7982D5D27}" type="slidenum">
              <a:rPr lang="en-GB" smtClean="0"/>
              <a:t>6</a:t>
            </a:fld>
            <a:endParaRPr lang="en-GB"/>
          </a:p>
        </p:txBody>
      </p:sp>
    </p:spTree>
    <p:extLst>
      <p:ext uri="{BB962C8B-B14F-4D97-AF65-F5344CB8AC3E}">
        <p14:creationId xmlns:p14="http://schemas.microsoft.com/office/powerpoint/2010/main" val="60798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FA89B-C398-4580-AF4B-810F2252F209}" type="slidenum">
              <a:rPr lang="en-US" smtClean="0"/>
              <a:pPr/>
              <a:t>7</a:t>
            </a:fld>
            <a:endParaRPr lang="en-US"/>
          </a:p>
        </p:txBody>
      </p:sp>
    </p:spTree>
    <p:extLst>
      <p:ext uri="{BB962C8B-B14F-4D97-AF65-F5344CB8AC3E}">
        <p14:creationId xmlns:p14="http://schemas.microsoft.com/office/powerpoint/2010/main" val="419929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205176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73574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4B949EC1-032A-A6CF-5856-49F6F41803C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A4AD246F-43ED-C7FA-5668-9F13BFC0F0D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54F9490-7260-733F-1DD0-DB1AABD0B36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EF209BCF-0367-3689-0FE6-20A7D3E6E3F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C0329977-A55A-E59B-97E5-A8A5EBC3E50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C01AC117-A0D2-1D1F-B168-897287247B1B}"/>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4:</a:t>
            </a:r>
          </a:p>
          <a:p>
            <a:pPr algn="ctr"/>
            <a:r>
              <a:rPr lang="en-US" altLang="en-US" sz="3600" dirty="0">
                <a:solidFill>
                  <a:schemeClr val="bg1"/>
                </a:solidFill>
                <a:latin typeface="+mn-lt"/>
                <a:ea typeface="Century Gothic" charset="0"/>
                <a:cs typeface="Century Gothic" charset="0"/>
              </a:rPr>
              <a:t>Hands-on Geospatial Technologies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FBFA4C6E-395C-4F68-CB77-65217A2DB37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B2D4F342-9DB2-AD87-CA5F-68A71B8D0642}"/>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B739EE2A-76C0-3D36-E60F-7900AC62828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E0EC5008-8860-8D93-3DDC-43EA2022633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60BE53AB-96FC-26D0-CB22-B84EAC72ABF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592B95F8-4453-EB15-036B-E40B2E5357A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A76C977A-9F1E-6371-FC9B-0C711B69E97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92274463-7B8D-0807-3E42-842AC14D083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2PjysU1"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healthgeolab.net/resources/reference-materials/" TargetMode="External"/><Relationship Id="rId5" Type="http://schemas.openxmlformats.org/officeDocument/2006/relationships/image" Target="../media/image29.png"/><Relationship Id="rId4" Type="http://schemas.openxmlformats.org/officeDocument/2006/relationships/hyperlink" Target="https://www.esri.com/train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niv-st-etienne.fr/wikimastersig/doku.php/glossaire:systeme_d_information_geographique_si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esri.com/" TargetMode="External"/><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www.qgis.org/"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s://docs.qgis.org/3.34/en/docs/training_manual/index.html" TargetMode="External"/><Relationship Id="rId3" Type="http://schemas.openxmlformats.org/officeDocument/2006/relationships/image" Target="../media/image21.png"/><Relationship Id="rId7" Type="http://schemas.openxmlformats.org/officeDocument/2006/relationships/hyperlink" Target="https://docs.qgis.org/3.34/pdf/en/QGIS-3.34-DesktopUserGuide-en.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docs.qgis.org/3.34/en/docs/user_manual/index.html" TargetMode="External"/><Relationship Id="rId5" Type="http://schemas.openxmlformats.org/officeDocument/2006/relationships/hyperlink" Target="https://docs.qgis.org/3.34/en/docs/gentle_gis_introduction/index.html" TargetMode="External"/><Relationship Id="rId4" Type="http://schemas.openxmlformats.org/officeDocument/2006/relationships/image" Target="../media/image22.png"/><Relationship Id="rId9" Type="http://schemas.openxmlformats.org/officeDocument/2006/relationships/hyperlink" Target="https://docs.qgis.org/3.34/pdf/en/QGIS-3.34-TrainingManual-en.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hyperlink" Target="https://www.youtube.com/playlist?list=PLfInsSYJw1lQ_vii1wxePr7aKqBOziKVQ" TargetMode="External"/><Relationship Id="rId4" Type="http://schemas.openxmlformats.org/officeDocument/2006/relationships/hyperlink" Target="https://www.gaiaresources.com.au/our-services/online-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2669"/>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solidFill>
                  <a:schemeClr val="bg1"/>
                </a:solidFill>
                <a:latin typeface="+mn-lt"/>
                <a:ea typeface="Century Gothic" charset="0"/>
                <a:cs typeface="Century Gothic" charset="0"/>
              </a:rPr>
              <a:t>Session </a:t>
            </a:r>
            <a:r>
              <a:rPr lang="en-US" sz="3200" dirty="0">
                <a:solidFill>
                  <a:schemeClr val="bg1"/>
                </a:solidFill>
                <a:latin typeface="+mn-lt"/>
              </a:rPr>
              <a:t>4.3: Introduction to Geographic Information System (GIS)</a:t>
            </a:r>
            <a:r>
              <a:rPr lang="en-US" altLang="en-US" sz="3200" dirty="0">
                <a:solidFill>
                  <a:schemeClr val="bg1"/>
                </a:solidFill>
                <a:latin typeface="+mn-l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051" y="758695"/>
            <a:ext cx="11152011" cy="461665"/>
          </a:xfrm>
          <a:prstGeom prst="rect">
            <a:avLst/>
          </a:prstGeom>
        </p:spPr>
        <p:txBody>
          <a:bodyPr wrap="square">
            <a:spAutoFit/>
          </a:bodyPr>
          <a:lstStyle/>
          <a:p>
            <a:r>
              <a:rPr lang="en-US" sz="2400" dirty="0">
                <a:solidFill>
                  <a:srgbClr val="000000"/>
                </a:solidFill>
                <a:latin typeface="Source Sans Variable"/>
              </a:rPr>
              <a:t>Esri Health and Human Services Grant Program: </a:t>
            </a:r>
            <a:r>
              <a:rPr lang="en-US" sz="2400" dirty="0">
                <a:solidFill>
                  <a:srgbClr val="000000"/>
                </a:solidFill>
                <a:latin typeface="Source Sans Variable"/>
                <a:hlinkClick r:id="rId3"/>
              </a:rPr>
              <a:t>https://bit.ly/2PjysU1</a:t>
            </a:r>
            <a:r>
              <a:rPr lang="en-US" sz="2400" dirty="0">
                <a:solidFill>
                  <a:srgbClr val="000000"/>
                </a:solidFill>
                <a:latin typeface="Source Sans Variable"/>
              </a:rPr>
              <a:t> </a:t>
            </a:r>
            <a:endParaRPr lang="en-PH" sz="2400" dirty="0"/>
          </a:p>
        </p:txBody>
      </p:sp>
      <p:sp>
        <p:nvSpPr>
          <p:cNvPr id="10" name="Rectangle 9">
            <a:extLst>
              <a:ext uri="{FF2B5EF4-FFF2-40B4-BE49-F238E27FC236}">
                <a16:creationId xmlns:a16="http://schemas.microsoft.com/office/drawing/2014/main" id="{A8433495-921F-88D8-FFDA-D4AC2E1C99E5}"/>
              </a:ext>
            </a:extLst>
          </p:cNvPr>
          <p:cNvSpPr/>
          <p:nvPr/>
        </p:nvSpPr>
        <p:spPr>
          <a:xfrm>
            <a:off x="6446532" y="5128542"/>
            <a:ext cx="5229530" cy="830997"/>
          </a:xfrm>
          <a:prstGeom prst="rect">
            <a:avLst/>
          </a:prstGeom>
        </p:spPr>
        <p:txBody>
          <a:bodyPr wrap="square">
            <a:spAutoFit/>
          </a:bodyPr>
          <a:lstStyle/>
          <a:p>
            <a:r>
              <a:rPr lang="en-US" sz="2400" dirty="0">
                <a:solidFill>
                  <a:srgbClr val="000000"/>
                </a:solidFill>
                <a:latin typeface="Source Sans Variable"/>
              </a:rPr>
              <a:t>Visit the website to see if your country is eligible for the grant</a:t>
            </a:r>
            <a:endParaRPr lang="en-PH" sz="2400" dirty="0"/>
          </a:p>
        </p:txBody>
      </p:sp>
      <p:sp>
        <p:nvSpPr>
          <p:cNvPr id="11" name="Arrow: Right 10">
            <a:extLst>
              <a:ext uri="{FF2B5EF4-FFF2-40B4-BE49-F238E27FC236}">
                <a16:creationId xmlns:a16="http://schemas.microsoft.com/office/drawing/2014/main" id="{E43F4D0D-6AF3-8E27-ED63-FDF68EBFB895}"/>
              </a:ext>
            </a:extLst>
          </p:cNvPr>
          <p:cNvSpPr/>
          <p:nvPr/>
        </p:nvSpPr>
        <p:spPr>
          <a:xfrm>
            <a:off x="5890421" y="5111638"/>
            <a:ext cx="478607" cy="454562"/>
          </a:xfrm>
          <a:prstGeom prst="rightArrow">
            <a:avLst/>
          </a:prstGeom>
          <a:solidFill>
            <a:srgbClr val="253C88"/>
          </a:solidFill>
          <a:ln w="3175" algn="ctr">
            <a:solidFill>
              <a:srgbClr val="4D4D4D"/>
            </a:solidFill>
            <a:round/>
            <a:headEnd/>
            <a:tailEnd/>
          </a:ln>
        </p:spPr>
        <p:txBody>
          <a:bodyPr wrap="none" anchor="ctr"/>
          <a:lstStyle/>
          <a:p>
            <a:endParaRPr lang="en-PH">
              <a:solidFill>
                <a:srgbClr val="346667"/>
              </a:solidFill>
            </a:endParaRPr>
          </a:p>
        </p:txBody>
      </p:sp>
      <p:sp>
        <p:nvSpPr>
          <p:cNvPr id="15" name="Rectangle 14">
            <a:extLst>
              <a:ext uri="{FF2B5EF4-FFF2-40B4-BE49-F238E27FC236}">
                <a16:creationId xmlns:a16="http://schemas.microsoft.com/office/drawing/2014/main" id="{4E139A09-A070-7157-ED6C-7BB3AE814CE0}"/>
              </a:ext>
            </a:extLst>
          </p:cNvPr>
          <p:cNvSpPr/>
          <p:nvPr/>
        </p:nvSpPr>
        <p:spPr>
          <a:xfrm>
            <a:off x="6321586" y="1441220"/>
            <a:ext cx="5354476" cy="400110"/>
          </a:xfrm>
          <a:prstGeom prst="rect">
            <a:avLst/>
          </a:prstGeom>
        </p:spPr>
        <p:txBody>
          <a:bodyPr wrap="square">
            <a:spAutoFit/>
          </a:bodyPr>
          <a:lstStyle/>
          <a:p>
            <a:r>
              <a:rPr lang="en-US" sz="2000" dirty="0">
                <a:solidFill>
                  <a:srgbClr val="000000"/>
                </a:solidFill>
                <a:latin typeface="Source Sans Variable"/>
              </a:rPr>
              <a:t>Free for 2 years then very reduced cost after that </a:t>
            </a:r>
            <a:endParaRPr lang="fr-CH" sz="2000" dirty="0"/>
          </a:p>
        </p:txBody>
      </p:sp>
      <p:sp>
        <p:nvSpPr>
          <p:cNvPr id="4" name="Title 1">
            <a:extLst>
              <a:ext uri="{FF2B5EF4-FFF2-40B4-BE49-F238E27FC236}">
                <a16:creationId xmlns:a16="http://schemas.microsoft.com/office/drawing/2014/main" id="{174A6221-7406-7C54-31ED-87A0850C0A0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Esri</a:t>
            </a:r>
            <a:endParaRPr lang="en-PH" altLang="en-US" dirty="0"/>
          </a:p>
        </p:txBody>
      </p:sp>
      <p:pic>
        <p:nvPicPr>
          <p:cNvPr id="6" name="Picture 5">
            <a:extLst>
              <a:ext uri="{FF2B5EF4-FFF2-40B4-BE49-F238E27FC236}">
                <a16:creationId xmlns:a16="http://schemas.microsoft.com/office/drawing/2014/main" id="{DC44984B-E69A-9BC1-60E7-DC93DCEACEAE}"/>
              </a:ext>
            </a:extLst>
          </p:cNvPr>
          <p:cNvPicPr>
            <a:picLocks noChangeAspect="1"/>
          </p:cNvPicPr>
          <p:nvPr/>
        </p:nvPicPr>
        <p:blipFill>
          <a:blip r:embed="rId4"/>
          <a:stretch>
            <a:fillRect/>
          </a:stretch>
        </p:blipFill>
        <p:spPr>
          <a:xfrm>
            <a:off x="881792" y="1504454"/>
            <a:ext cx="4812006" cy="1771998"/>
          </a:xfrm>
          <a:prstGeom prst="rect">
            <a:avLst/>
          </a:prstGeom>
        </p:spPr>
      </p:pic>
      <p:pic>
        <p:nvPicPr>
          <p:cNvPr id="8" name="Picture 7">
            <a:extLst>
              <a:ext uri="{FF2B5EF4-FFF2-40B4-BE49-F238E27FC236}">
                <a16:creationId xmlns:a16="http://schemas.microsoft.com/office/drawing/2014/main" id="{CBC1676E-CB9E-C64F-02E1-6B77297F2D23}"/>
              </a:ext>
            </a:extLst>
          </p:cNvPr>
          <p:cNvPicPr>
            <a:picLocks noChangeAspect="1"/>
          </p:cNvPicPr>
          <p:nvPr/>
        </p:nvPicPr>
        <p:blipFill>
          <a:blip r:embed="rId5"/>
          <a:stretch>
            <a:fillRect/>
          </a:stretch>
        </p:blipFill>
        <p:spPr>
          <a:xfrm>
            <a:off x="5390363" y="1872604"/>
            <a:ext cx="5817366" cy="1662104"/>
          </a:xfrm>
          <a:prstGeom prst="rect">
            <a:avLst/>
          </a:prstGeom>
        </p:spPr>
      </p:pic>
      <p:pic>
        <p:nvPicPr>
          <p:cNvPr id="14" name="Picture 13">
            <a:extLst>
              <a:ext uri="{FF2B5EF4-FFF2-40B4-BE49-F238E27FC236}">
                <a16:creationId xmlns:a16="http://schemas.microsoft.com/office/drawing/2014/main" id="{70E6B10B-360D-47A8-9634-64EC22FCD2C4}"/>
              </a:ext>
            </a:extLst>
          </p:cNvPr>
          <p:cNvPicPr>
            <a:picLocks noChangeAspect="1"/>
          </p:cNvPicPr>
          <p:nvPr/>
        </p:nvPicPr>
        <p:blipFill rotWithShape="1">
          <a:blip r:embed="rId6"/>
          <a:srcRect t="7968"/>
          <a:stretch/>
        </p:blipFill>
        <p:spPr>
          <a:xfrm>
            <a:off x="6741747" y="3523113"/>
            <a:ext cx="4465982" cy="1533539"/>
          </a:xfrm>
          <a:prstGeom prst="rect">
            <a:avLst/>
          </a:prstGeom>
        </p:spPr>
      </p:pic>
      <p:pic>
        <p:nvPicPr>
          <p:cNvPr id="3" name="Picture 2">
            <a:extLst>
              <a:ext uri="{FF2B5EF4-FFF2-40B4-BE49-F238E27FC236}">
                <a16:creationId xmlns:a16="http://schemas.microsoft.com/office/drawing/2014/main" id="{0DFE19A1-9C8E-8EAE-FBE0-90B01A7958D3}"/>
              </a:ext>
            </a:extLst>
          </p:cNvPr>
          <p:cNvPicPr>
            <a:picLocks noChangeAspect="1"/>
          </p:cNvPicPr>
          <p:nvPr/>
        </p:nvPicPr>
        <p:blipFill>
          <a:blip r:embed="rId7"/>
          <a:stretch>
            <a:fillRect/>
          </a:stretch>
        </p:blipFill>
        <p:spPr>
          <a:xfrm>
            <a:off x="582794" y="3476061"/>
            <a:ext cx="5108034" cy="2229110"/>
          </a:xfrm>
          <a:prstGeom prst="rect">
            <a:avLst/>
          </a:prstGeom>
        </p:spPr>
      </p:pic>
    </p:spTree>
    <p:extLst>
      <p:ext uri="{BB962C8B-B14F-4D97-AF65-F5344CB8AC3E}">
        <p14:creationId xmlns:p14="http://schemas.microsoft.com/office/powerpoint/2010/main" val="348102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757FF-9ED8-9B4F-5C45-E9F5AF95A001}"/>
              </a:ext>
            </a:extLst>
          </p:cNvPr>
          <p:cNvPicPr>
            <a:picLocks noChangeAspect="1"/>
          </p:cNvPicPr>
          <p:nvPr/>
        </p:nvPicPr>
        <p:blipFill>
          <a:blip r:embed="rId3"/>
          <a:stretch>
            <a:fillRect/>
          </a:stretch>
        </p:blipFill>
        <p:spPr>
          <a:xfrm>
            <a:off x="4002506" y="969797"/>
            <a:ext cx="5901378" cy="2557264"/>
          </a:xfrm>
          <a:prstGeom prst="rect">
            <a:avLst/>
          </a:prstGeom>
        </p:spPr>
      </p:pic>
      <p:sp>
        <p:nvSpPr>
          <p:cNvPr id="6" name="TextBox 5">
            <a:extLst>
              <a:ext uri="{FF2B5EF4-FFF2-40B4-BE49-F238E27FC236}">
                <a16:creationId xmlns:a16="http://schemas.microsoft.com/office/drawing/2014/main" id="{3D598B11-6E1A-5A0C-30F3-A0FFC4422AEC}"/>
              </a:ext>
            </a:extLst>
          </p:cNvPr>
          <p:cNvSpPr txBox="1"/>
          <p:nvPr/>
        </p:nvSpPr>
        <p:spPr>
          <a:xfrm>
            <a:off x="633744" y="2094854"/>
            <a:ext cx="4572000" cy="369332"/>
          </a:xfrm>
          <a:prstGeom prst="rect">
            <a:avLst/>
          </a:prstGeom>
          <a:noFill/>
        </p:spPr>
        <p:txBody>
          <a:bodyPr wrap="square">
            <a:spAutoFit/>
          </a:bodyPr>
          <a:lstStyle/>
          <a:p>
            <a:r>
              <a:rPr lang="en-PH" dirty="0">
                <a:hlinkClick r:id="rId4"/>
              </a:rPr>
              <a:t>https://www.esri.com/training/</a:t>
            </a:r>
            <a:r>
              <a:rPr lang="en-PH" dirty="0"/>
              <a:t> </a:t>
            </a:r>
          </a:p>
        </p:txBody>
      </p:sp>
      <p:pic>
        <p:nvPicPr>
          <p:cNvPr id="13" name="Picture 12">
            <a:extLst>
              <a:ext uri="{FF2B5EF4-FFF2-40B4-BE49-F238E27FC236}">
                <a16:creationId xmlns:a16="http://schemas.microsoft.com/office/drawing/2014/main" id="{5C909DBA-D6D2-CBFD-02C4-698BF076C191}"/>
              </a:ext>
            </a:extLst>
          </p:cNvPr>
          <p:cNvPicPr>
            <a:picLocks noChangeAspect="1"/>
          </p:cNvPicPr>
          <p:nvPr/>
        </p:nvPicPr>
        <p:blipFill>
          <a:blip r:embed="rId5"/>
          <a:stretch>
            <a:fillRect/>
          </a:stretch>
        </p:blipFill>
        <p:spPr>
          <a:xfrm>
            <a:off x="4796040" y="4336134"/>
            <a:ext cx="5669684" cy="1797335"/>
          </a:xfrm>
          <a:prstGeom prst="rect">
            <a:avLst/>
          </a:prstGeom>
          <a:ln>
            <a:solidFill>
              <a:schemeClr val="tx1"/>
            </a:solidFill>
          </a:ln>
        </p:spPr>
      </p:pic>
      <p:sp>
        <p:nvSpPr>
          <p:cNvPr id="15" name="TextBox 14">
            <a:extLst>
              <a:ext uri="{FF2B5EF4-FFF2-40B4-BE49-F238E27FC236}">
                <a16:creationId xmlns:a16="http://schemas.microsoft.com/office/drawing/2014/main" id="{3EDA3014-9783-69EA-FC83-20981EE40E17}"/>
              </a:ext>
            </a:extLst>
          </p:cNvPr>
          <p:cNvSpPr txBox="1"/>
          <p:nvPr/>
        </p:nvSpPr>
        <p:spPr>
          <a:xfrm>
            <a:off x="1087730" y="4911635"/>
            <a:ext cx="3567771" cy="646331"/>
          </a:xfrm>
          <a:prstGeom prst="rect">
            <a:avLst/>
          </a:prstGeom>
          <a:noFill/>
        </p:spPr>
        <p:txBody>
          <a:bodyPr wrap="square">
            <a:spAutoFit/>
          </a:bodyPr>
          <a:lstStyle/>
          <a:p>
            <a:pPr algn="r"/>
            <a:r>
              <a:rPr lang="en-PH" dirty="0">
                <a:hlinkClick r:id="rId6"/>
              </a:rPr>
              <a:t>https://healthgeolab.net/resources/reference-materials/</a:t>
            </a:r>
            <a:r>
              <a:rPr lang="en-PH" dirty="0"/>
              <a:t> </a:t>
            </a:r>
          </a:p>
        </p:txBody>
      </p:sp>
      <p:pic>
        <p:nvPicPr>
          <p:cNvPr id="8" name="Picture 7">
            <a:extLst>
              <a:ext uri="{FF2B5EF4-FFF2-40B4-BE49-F238E27FC236}">
                <a16:creationId xmlns:a16="http://schemas.microsoft.com/office/drawing/2014/main" id="{6614DBCD-0DA6-493E-1BF9-C2D4CC14F568}"/>
              </a:ext>
            </a:extLst>
          </p:cNvPr>
          <p:cNvPicPr>
            <a:picLocks noChangeAspect="1"/>
          </p:cNvPicPr>
          <p:nvPr/>
        </p:nvPicPr>
        <p:blipFill>
          <a:blip r:embed="rId7"/>
          <a:stretch>
            <a:fillRect/>
          </a:stretch>
        </p:blipFill>
        <p:spPr>
          <a:xfrm>
            <a:off x="6214198" y="1896780"/>
            <a:ext cx="5344058" cy="2252118"/>
          </a:xfrm>
          <a:prstGeom prst="rect">
            <a:avLst/>
          </a:prstGeom>
        </p:spPr>
      </p:pic>
      <p:sp>
        <p:nvSpPr>
          <p:cNvPr id="2" name="Title 1">
            <a:extLst>
              <a:ext uri="{FF2B5EF4-FFF2-40B4-BE49-F238E27FC236}">
                <a16:creationId xmlns:a16="http://schemas.microsoft.com/office/drawing/2014/main" id="{FC512028-83A3-0296-4022-7FF0A42E9B8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Esri</a:t>
            </a:r>
            <a:endParaRPr lang="en-PH" altLang="en-US" dirty="0"/>
          </a:p>
        </p:txBody>
      </p:sp>
    </p:spTree>
    <p:extLst>
      <p:ext uri="{BB962C8B-B14F-4D97-AF65-F5344CB8AC3E}">
        <p14:creationId xmlns:p14="http://schemas.microsoft.com/office/powerpoint/2010/main" val="245035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54" y="6105335"/>
            <a:ext cx="7418230" cy="246221"/>
          </a:xfrm>
          <a:prstGeom prst="rect">
            <a:avLst/>
          </a:prstGeom>
        </p:spPr>
        <p:txBody>
          <a:bodyPr wrap="square">
            <a:spAutoFit/>
          </a:bodyPr>
          <a:lstStyle/>
          <a:p>
            <a:pPr>
              <a:defRPr/>
            </a:pPr>
            <a:r>
              <a:rPr lang="en-US" sz="1000" dirty="0"/>
              <a:t>Translated from: </a:t>
            </a:r>
            <a:r>
              <a:rPr lang="en-US" sz="1000" dirty="0">
                <a:hlinkClick r:id="rId3"/>
              </a:rPr>
              <a:t>https://www.univ-st-etienne.fr/wikimastersig/doku.php/glossaire:systeme_d_information_geographique_sig</a:t>
            </a:r>
            <a:r>
              <a:rPr lang="en-US" sz="1000" dirty="0"/>
              <a:t> </a:t>
            </a:r>
          </a:p>
        </p:txBody>
      </p:sp>
      <p:sp>
        <p:nvSpPr>
          <p:cNvPr id="2" name="TextBox 1">
            <a:extLst>
              <a:ext uri="{FF2B5EF4-FFF2-40B4-BE49-F238E27FC236}">
                <a16:creationId xmlns:a16="http://schemas.microsoft.com/office/drawing/2014/main" id="{290590E5-AAB6-870F-B0A7-2B9E0443147C}"/>
              </a:ext>
            </a:extLst>
          </p:cNvPr>
          <p:cNvSpPr txBox="1"/>
          <p:nvPr/>
        </p:nvSpPr>
        <p:spPr>
          <a:xfrm>
            <a:off x="1701252" y="1396204"/>
            <a:ext cx="8789496" cy="1384995"/>
          </a:xfrm>
          <a:prstGeom prst="rect">
            <a:avLst/>
          </a:prstGeom>
          <a:noFill/>
        </p:spPr>
        <p:txBody>
          <a:bodyPr wrap="square">
            <a:spAutoFit/>
          </a:bodyPr>
          <a:lstStyle/>
          <a:p>
            <a:pPr algn="ctr"/>
            <a:r>
              <a:rPr lang="fr-CH" sz="2800" dirty="0"/>
              <a:t>“</a:t>
            </a:r>
            <a:r>
              <a:rPr lang="en-US" sz="2800" dirty="0"/>
              <a:t>Information system set up by an organization to describe the spatial objects, phenomena, and processes that are necessary for its action</a:t>
            </a:r>
            <a:r>
              <a:rPr lang="fr-CH" sz="2800" dirty="0"/>
              <a:t>“</a:t>
            </a:r>
            <a:r>
              <a:rPr lang="fr-CH" sz="2800" dirty="0">
                <a:solidFill>
                  <a:srgbClr val="000000"/>
                </a:solidFill>
              </a:rPr>
              <a:t> </a:t>
            </a:r>
            <a:endParaRPr lang="fr-CH" sz="2800" baseline="30000" dirty="0"/>
          </a:p>
        </p:txBody>
      </p:sp>
      <p:sp>
        <p:nvSpPr>
          <p:cNvPr id="4" name="TextBox 3">
            <a:extLst>
              <a:ext uri="{FF2B5EF4-FFF2-40B4-BE49-F238E27FC236}">
                <a16:creationId xmlns:a16="http://schemas.microsoft.com/office/drawing/2014/main" id="{9576E7F4-621B-89DB-4C20-C5BA8BD1F0EA}"/>
              </a:ext>
            </a:extLst>
          </p:cNvPr>
          <p:cNvSpPr txBox="1"/>
          <p:nvPr/>
        </p:nvSpPr>
        <p:spPr>
          <a:xfrm>
            <a:off x="1890592" y="3357777"/>
            <a:ext cx="9017958" cy="1200329"/>
          </a:xfrm>
          <a:prstGeom prst="rect">
            <a:avLst/>
          </a:prstGeom>
          <a:noFill/>
        </p:spPr>
        <p:txBody>
          <a:bodyPr wrap="square">
            <a:spAutoFit/>
          </a:bodyPr>
          <a:lstStyle/>
          <a:p>
            <a:r>
              <a:rPr lang="en-US" sz="2400" dirty="0"/>
              <a:t>Combines and articulates data, </a:t>
            </a:r>
            <a:r>
              <a:rPr lang="en-US" sz="2400" b="1" dirty="0"/>
              <a:t>equipment</a:t>
            </a:r>
            <a:r>
              <a:rPr lang="en-US" sz="2400" dirty="0"/>
              <a:t>, </a:t>
            </a:r>
            <a:r>
              <a:rPr lang="en-US" sz="2400" b="1" dirty="0"/>
              <a:t>software</a:t>
            </a:r>
            <a:r>
              <a:rPr lang="en-US" sz="2400" dirty="0"/>
              <a:t>, </a:t>
            </a:r>
            <a:r>
              <a:rPr lang="en-US" sz="2400" b="1" dirty="0"/>
              <a:t>organizational structures </a:t>
            </a:r>
            <a:r>
              <a:rPr lang="en-US" sz="2400" dirty="0"/>
              <a:t>(including personnel), and </a:t>
            </a:r>
            <a:r>
              <a:rPr lang="en-US" sz="2400" b="1" dirty="0"/>
              <a:t>methods</a:t>
            </a:r>
            <a:r>
              <a:rPr lang="en-US" sz="2400" dirty="0"/>
              <a:t> to represent and analyze geographic objects necessary for project implementation</a:t>
            </a:r>
            <a:endParaRPr lang="fr-CH" sz="2400" dirty="0"/>
          </a:p>
        </p:txBody>
      </p:sp>
      <p:sp>
        <p:nvSpPr>
          <p:cNvPr id="5" name="Title 1">
            <a:extLst>
              <a:ext uri="{FF2B5EF4-FFF2-40B4-BE49-F238E27FC236}">
                <a16:creationId xmlns:a16="http://schemas.microsoft.com/office/drawing/2014/main" id="{8FC143ED-AB5C-5435-86C2-3BE1FC330CFD}"/>
              </a:ext>
            </a:extLst>
          </p:cNvPr>
          <p:cNvSpPr txBox="1">
            <a:spLocks/>
          </p:cNvSpPr>
          <p:nvPr/>
        </p:nvSpPr>
        <p:spPr>
          <a:xfrm>
            <a:off x="3978893" y="5045730"/>
            <a:ext cx="4234213" cy="365125"/>
          </a:xfrm>
          <a:prstGeom prst="rect">
            <a:avLst/>
          </a:prstGeom>
        </p:spPr>
        <p:txBody>
          <a:bodyPr anchor="t"/>
          <a:lstStyle/>
          <a:p>
            <a:pPr>
              <a:lnSpc>
                <a:spcPct val="90000"/>
              </a:lnSpc>
              <a:defRPr/>
            </a:pPr>
            <a:r>
              <a:rPr lang="en-US" sz="2400" dirty="0">
                <a:ea typeface="+mj-ea"/>
                <a:cs typeface="+mj-cs"/>
              </a:rPr>
              <a:t>GIS is not just about software!</a:t>
            </a:r>
          </a:p>
        </p:txBody>
      </p:sp>
      <p:sp>
        <p:nvSpPr>
          <p:cNvPr id="6" name="Right Arrow 15">
            <a:extLst>
              <a:ext uri="{FF2B5EF4-FFF2-40B4-BE49-F238E27FC236}">
                <a16:creationId xmlns:a16="http://schemas.microsoft.com/office/drawing/2014/main" id="{5C8A100F-B41C-766E-BEC5-5511917CAC64}"/>
              </a:ext>
            </a:extLst>
          </p:cNvPr>
          <p:cNvSpPr/>
          <p:nvPr/>
        </p:nvSpPr>
        <p:spPr>
          <a:xfrm rot="10800000" flipH="1">
            <a:off x="1413951" y="3429000"/>
            <a:ext cx="431800" cy="337823"/>
          </a:xfrm>
          <a:prstGeom prst="rightArrow">
            <a:avLst/>
          </a:prstGeom>
          <a:solidFill>
            <a:srgbClr val="253C88"/>
          </a:solidFill>
          <a:ln w="3175" algn="ctr">
            <a:solidFill>
              <a:srgbClr val="4D4D4D"/>
            </a:solidFill>
            <a:round/>
            <a:headEnd/>
            <a:tailEnd/>
          </a:ln>
        </p:spPr>
        <p:txBody>
          <a:bodyPr wrap="none" anchor="ctr"/>
          <a:lstStyle/>
          <a:p>
            <a:pPr eaLnBrk="0" fontAlgn="base" hangingPunct="0">
              <a:spcBef>
                <a:spcPct val="0"/>
              </a:spcBef>
              <a:spcAft>
                <a:spcPct val="0"/>
              </a:spcAft>
            </a:pPr>
            <a:endParaRPr lang="en-US">
              <a:solidFill>
                <a:srgbClr val="346667"/>
              </a:solidFill>
              <a:latin typeface="Calibri" pitchFamily="34" charset="0"/>
              <a:cs typeface="Arial" charset="0"/>
            </a:endParaRPr>
          </a:p>
        </p:txBody>
      </p:sp>
      <p:sp>
        <p:nvSpPr>
          <p:cNvPr id="7" name="Right Arrow 15">
            <a:extLst>
              <a:ext uri="{FF2B5EF4-FFF2-40B4-BE49-F238E27FC236}">
                <a16:creationId xmlns:a16="http://schemas.microsoft.com/office/drawing/2014/main" id="{3E23FB30-3076-8FB6-B2F7-C6639168E02B}"/>
              </a:ext>
            </a:extLst>
          </p:cNvPr>
          <p:cNvSpPr/>
          <p:nvPr/>
        </p:nvSpPr>
        <p:spPr>
          <a:xfrm rot="10800000" flipH="1">
            <a:off x="3498469" y="5092639"/>
            <a:ext cx="431800" cy="337823"/>
          </a:xfrm>
          <a:prstGeom prst="rightArrow">
            <a:avLst/>
          </a:prstGeom>
          <a:solidFill>
            <a:srgbClr val="253C88"/>
          </a:solidFill>
          <a:ln w="3175" algn="ctr">
            <a:solidFill>
              <a:srgbClr val="4D4D4D"/>
            </a:solidFill>
            <a:round/>
            <a:headEnd/>
            <a:tailEnd/>
          </a:ln>
        </p:spPr>
        <p:txBody>
          <a:bodyPr wrap="none" anchor="ctr"/>
          <a:lstStyle/>
          <a:p>
            <a:pPr eaLnBrk="0" fontAlgn="base" hangingPunct="0">
              <a:spcBef>
                <a:spcPct val="0"/>
              </a:spcBef>
              <a:spcAft>
                <a:spcPct val="0"/>
              </a:spcAft>
            </a:pPr>
            <a:endParaRPr lang="en-US">
              <a:solidFill>
                <a:srgbClr val="346667"/>
              </a:solidFill>
              <a:latin typeface="Calibri" pitchFamily="34" charset="0"/>
              <a:cs typeface="Arial" charset="0"/>
            </a:endParaRPr>
          </a:p>
        </p:txBody>
      </p:sp>
      <p:sp>
        <p:nvSpPr>
          <p:cNvPr id="3" name="Title 1">
            <a:extLst>
              <a:ext uri="{FF2B5EF4-FFF2-40B4-BE49-F238E27FC236}">
                <a16:creationId xmlns:a16="http://schemas.microsoft.com/office/drawing/2014/main" id="{EB589B95-51F0-888F-A425-CAE3D6FCCEF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GIS as information system</a:t>
            </a:r>
            <a:endParaRPr lang="en-PH" altLang="en-US" dirty="0"/>
          </a:p>
        </p:txBody>
      </p:sp>
    </p:spTree>
    <p:extLst>
      <p:ext uri="{BB962C8B-B14F-4D97-AF65-F5344CB8AC3E}">
        <p14:creationId xmlns:p14="http://schemas.microsoft.com/office/powerpoint/2010/main" val="59741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282080C-7832-E9B5-945D-C999EFFFC4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3" t="9410" r="13773" b="9601"/>
          <a:stretch/>
        </p:blipFill>
        <p:spPr bwMode="auto">
          <a:xfrm>
            <a:off x="5473426" y="1160593"/>
            <a:ext cx="6265391" cy="39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4D26C68-D17F-0938-52E5-A7B3F10699D4}"/>
              </a:ext>
            </a:extLst>
          </p:cNvPr>
          <p:cNvPicPr>
            <a:picLocks noChangeAspect="1"/>
          </p:cNvPicPr>
          <p:nvPr/>
        </p:nvPicPr>
        <p:blipFill>
          <a:blip r:embed="rId4"/>
          <a:stretch>
            <a:fillRect/>
          </a:stretch>
        </p:blipFill>
        <p:spPr>
          <a:xfrm>
            <a:off x="9947719" y="4538551"/>
            <a:ext cx="793698" cy="1026000"/>
          </a:xfrm>
          <a:prstGeom prst="rect">
            <a:avLst/>
          </a:prstGeom>
          <a:ln>
            <a:solidFill>
              <a:schemeClr val="tx1"/>
            </a:solidFill>
          </a:ln>
        </p:spPr>
      </p:pic>
      <p:pic>
        <p:nvPicPr>
          <p:cNvPr id="11" name="Picture 10" descr="A screenshot of a computer&#10;&#10;Description automatically generated">
            <a:extLst>
              <a:ext uri="{FF2B5EF4-FFF2-40B4-BE49-F238E27FC236}">
                <a16:creationId xmlns:a16="http://schemas.microsoft.com/office/drawing/2014/main" id="{2083FA3F-5DD4-201A-CB90-5823F6787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886705" y="5167378"/>
            <a:ext cx="1026870" cy="727200"/>
          </a:xfrm>
          <a:prstGeom prst="rect">
            <a:avLst/>
          </a:prstGeom>
          <a:ln>
            <a:solidFill>
              <a:srgbClr val="253C88"/>
            </a:solidFill>
          </a:ln>
        </p:spPr>
      </p:pic>
      <p:pic>
        <p:nvPicPr>
          <p:cNvPr id="12" name="Picture 11" descr="A screenshot of a computer&#10;&#10;Description automatically generated">
            <a:extLst>
              <a:ext uri="{FF2B5EF4-FFF2-40B4-BE49-F238E27FC236}">
                <a16:creationId xmlns:a16="http://schemas.microsoft.com/office/drawing/2014/main" id="{7B761C64-BA82-C3C0-2BD6-C517CDF8B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332146" y="1010386"/>
            <a:ext cx="1016703" cy="720000"/>
          </a:xfrm>
          <a:prstGeom prst="rect">
            <a:avLst/>
          </a:prstGeom>
          <a:ln>
            <a:solidFill>
              <a:srgbClr val="253C88"/>
            </a:solidFill>
          </a:ln>
        </p:spPr>
      </p:pic>
      <p:sp>
        <p:nvSpPr>
          <p:cNvPr id="14" name="Slide Number Placeholder 5">
            <a:extLst>
              <a:ext uri="{FF2B5EF4-FFF2-40B4-BE49-F238E27FC236}">
                <a16:creationId xmlns:a16="http://schemas.microsoft.com/office/drawing/2014/main" id="{2664A3EE-6BD4-A9B3-6ECD-4B311571B345}"/>
              </a:ext>
            </a:extLst>
          </p:cNvPr>
          <p:cNvSpPr txBox="1">
            <a:spLocks/>
          </p:cNvSpPr>
          <p:nvPr/>
        </p:nvSpPr>
        <p:spPr>
          <a:xfrm>
            <a:off x="9140868" y="5651677"/>
            <a:ext cx="2057400" cy="365125"/>
          </a:xfrm>
          <a:prstGeom prst="rect">
            <a:avLst/>
          </a:prstGeom>
        </p:spPr>
        <p:txBody>
          <a:bodyPr/>
          <a:lstStyle/>
          <a:p>
            <a:pPr algn="r">
              <a:defRPr/>
            </a:pPr>
            <a:fld id="{0615E2F5-CB09-4F08-A27B-2EA18DD301E1}" type="slidenum">
              <a:rPr lang="fr-CH" sz="1200">
                <a:solidFill>
                  <a:schemeClr val="bg1"/>
                </a:solidFill>
              </a:rPr>
              <a:pPr algn="r">
                <a:defRPr/>
              </a:pPr>
              <a:t>13</a:t>
            </a:fld>
            <a:endParaRPr lang="fr-CH" sz="1200" dirty="0">
              <a:solidFill>
                <a:schemeClr val="bg1"/>
              </a:solidFill>
            </a:endParaRPr>
          </a:p>
        </p:txBody>
      </p:sp>
      <p:sp>
        <p:nvSpPr>
          <p:cNvPr id="19" name="Title 1">
            <a:extLst>
              <a:ext uri="{FF2B5EF4-FFF2-40B4-BE49-F238E27FC236}">
                <a16:creationId xmlns:a16="http://schemas.microsoft.com/office/drawing/2014/main" id="{CC9BB9A8-F3CB-111B-3937-00DC40421215}"/>
              </a:ext>
            </a:extLst>
          </p:cNvPr>
          <p:cNvSpPr txBox="1">
            <a:spLocks/>
          </p:cNvSpPr>
          <p:nvPr/>
        </p:nvSpPr>
        <p:spPr>
          <a:xfrm>
            <a:off x="757908" y="1243996"/>
            <a:ext cx="3484508" cy="2376686"/>
          </a:xfrm>
          <a:prstGeom prst="rect">
            <a:avLst/>
          </a:prstGeom>
        </p:spPr>
        <p:txBody>
          <a:bodyPr anchor="t"/>
          <a:lstStyle/>
          <a:p>
            <a:pPr marL="540000" indent="-540000">
              <a:lnSpc>
                <a:spcPct val="90000"/>
              </a:lnSpc>
              <a:buFont typeface="+mj-lt"/>
              <a:buAutoNum type="arabicPeriod"/>
              <a:defRPr/>
            </a:pPr>
            <a:r>
              <a:rPr lang="fr-CH" sz="3200" dirty="0">
                <a:ea typeface="+mj-ea"/>
                <a:cs typeface="+mj-cs"/>
              </a:rPr>
              <a:t>Data</a:t>
            </a:r>
          </a:p>
          <a:p>
            <a:pPr marL="540000" indent="-540000">
              <a:lnSpc>
                <a:spcPct val="90000"/>
              </a:lnSpc>
              <a:buFont typeface="+mj-lt"/>
              <a:buAutoNum type="arabicPeriod"/>
              <a:defRPr/>
            </a:pPr>
            <a:r>
              <a:rPr lang="fr-CH" sz="3200" dirty="0">
                <a:ea typeface="+mj-ea"/>
                <a:cs typeface="+mj-cs"/>
              </a:rPr>
              <a:t>Software</a:t>
            </a:r>
          </a:p>
          <a:p>
            <a:pPr marL="540000" indent="-540000">
              <a:lnSpc>
                <a:spcPct val="90000"/>
              </a:lnSpc>
              <a:buFont typeface="+mj-lt"/>
              <a:buAutoNum type="arabicPeriod"/>
              <a:defRPr/>
            </a:pPr>
            <a:r>
              <a:rPr lang="fr-CH" sz="3200" dirty="0">
                <a:ea typeface="+mj-ea"/>
                <a:cs typeface="+mj-cs"/>
              </a:rPr>
              <a:t>Equipment</a:t>
            </a:r>
          </a:p>
          <a:p>
            <a:pPr marL="540000" indent="-540000">
              <a:lnSpc>
                <a:spcPct val="90000"/>
              </a:lnSpc>
              <a:buFont typeface="+mj-lt"/>
              <a:buAutoNum type="arabicPeriod"/>
              <a:defRPr/>
            </a:pPr>
            <a:r>
              <a:rPr lang="en-PH" sz="3200" dirty="0">
                <a:solidFill>
                  <a:srgbClr val="3C4043"/>
                </a:solidFill>
              </a:rPr>
              <a:t>People</a:t>
            </a:r>
            <a:endParaRPr lang="fr-CH" sz="3200" dirty="0">
              <a:ea typeface="+mj-ea"/>
              <a:cs typeface="+mj-cs"/>
            </a:endParaRPr>
          </a:p>
          <a:p>
            <a:pPr marL="540000" indent="-540000">
              <a:lnSpc>
                <a:spcPct val="90000"/>
              </a:lnSpc>
              <a:buFont typeface="+mj-lt"/>
              <a:buAutoNum type="arabicPeriod"/>
              <a:defRPr/>
            </a:pPr>
            <a:r>
              <a:rPr lang="fr-CH" sz="3200" dirty="0">
                <a:ea typeface="+mj-ea"/>
                <a:cs typeface="+mj-cs"/>
              </a:rPr>
              <a:t>Methods</a:t>
            </a:r>
          </a:p>
        </p:txBody>
      </p:sp>
      <p:sp>
        <p:nvSpPr>
          <p:cNvPr id="27" name="Oval 26">
            <a:extLst>
              <a:ext uri="{FF2B5EF4-FFF2-40B4-BE49-F238E27FC236}">
                <a16:creationId xmlns:a16="http://schemas.microsoft.com/office/drawing/2014/main" id="{0B435574-6CD2-1F0F-475A-A26355363587}"/>
              </a:ext>
            </a:extLst>
          </p:cNvPr>
          <p:cNvSpPr/>
          <p:nvPr/>
        </p:nvSpPr>
        <p:spPr>
          <a:xfrm>
            <a:off x="8606120" y="2634159"/>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PH" dirty="0">
              <a:solidFill>
                <a:schemeClr val="tx1"/>
              </a:solidFill>
            </a:endParaRPr>
          </a:p>
        </p:txBody>
      </p:sp>
      <p:sp>
        <p:nvSpPr>
          <p:cNvPr id="28" name="Oval 27">
            <a:extLst>
              <a:ext uri="{FF2B5EF4-FFF2-40B4-BE49-F238E27FC236}">
                <a16:creationId xmlns:a16="http://schemas.microsoft.com/office/drawing/2014/main" id="{DBB8D85A-0DBA-C556-CC61-4BD1D46721C3}"/>
              </a:ext>
            </a:extLst>
          </p:cNvPr>
          <p:cNvSpPr/>
          <p:nvPr/>
        </p:nvSpPr>
        <p:spPr>
          <a:xfrm>
            <a:off x="7542950" y="1988895"/>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PH" dirty="0">
              <a:solidFill>
                <a:schemeClr val="tx1"/>
              </a:solidFill>
            </a:endParaRPr>
          </a:p>
        </p:txBody>
      </p:sp>
      <p:sp>
        <p:nvSpPr>
          <p:cNvPr id="29" name="Oval 28">
            <a:extLst>
              <a:ext uri="{FF2B5EF4-FFF2-40B4-BE49-F238E27FC236}">
                <a16:creationId xmlns:a16="http://schemas.microsoft.com/office/drawing/2014/main" id="{0292AB40-F701-CCE5-A2D7-BB43CB368E39}"/>
              </a:ext>
            </a:extLst>
          </p:cNvPr>
          <p:cNvSpPr/>
          <p:nvPr/>
        </p:nvSpPr>
        <p:spPr>
          <a:xfrm>
            <a:off x="6390822" y="4798606"/>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en-PH" dirty="0">
              <a:solidFill>
                <a:schemeClr val="tx1"/>
              </a:solidFill>
            </a:endParaRPr>
          </a:p>
        </p:txBody>
      </p:sp>
      <p:sp>
        <p:nvSpPr>
          <p:cNvPr id="30" name="Oval 29">
            <a:extLst>
              <a:ext uri="{FF2B5EF4-FFF2-40B4-BE49-F238E27FC236}">
                <a16:creationId xmlns:a16="http://schemas.microsoft.com/office/drawing/2014/main" id="{A677CC9A-9A98-D66B-DD45-50FD3D523424}"/>
              </a:ext>
            </a:extLst>
          </p:cNvPr>
          <p:cNvSpPr/>
          <p:nvPr/>
        </p:nvSpPr>
        <p:spPr>
          <a:xfrm>
            <a:off x="5256658" y="3494451"/>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PH" dirty="0">
              <a:solidFill>
                <a:schemeClr val="tx1"/>
              </a:solidFill>
            </a:endParaRPr>
          </a:p>
        </p:txBody>
      </p:sp>
      <p:sp>
        <p:nvSpPr>
          <p:cNvPr id="31" name="Oval 30">
            <a:extLst>
              <a:ext uri="{FF2B5EF4-FFF2-40B4-BE49-F238E27FC236}">
                <a16:creationId xmlns:a16="http://schemas.microsoft.com/office/drawing/2014/main" id="{92E99C18-8F47-FCE6-85E1-E96680B3AE05}"/>
              </a:ext>
            </a:extLst>
          </p:cNvPr>
          <p:cNvSpPr/>
          <p:nvPr/>
        </p:nvSpPr>
        <p:spPr>
          <a:xfrm>
            <a:off x="9776284" y="4401718"/>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32" name="Oval 31">
            <a:extLst>
              <a:ext uri="{FF2B5EF4-FFF2-40B4-BE49-F238E27FC236}">
                <a16:creationId xmlns:a16="http://schemas.microsoft.com/office/drawing/2014/main" id="{4E1EAED1-F555-3933-F792-B1A6360DADD8}"/>
              </a:ext>
            </a:extLst>
          </p:cNvPr>
          <p:cNvSpPr/>
          <p:nvPr/>
        </p:nvSpPr>
        <p:spPr>
          <a:xfrm>
            <a:off x="8634372" y="5556081"/>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33" name="Oval 32">
            <a:extLst>
              <a:ext uri="{FF2B5EF4-FFF2-40B4-BE49-F238E27FC236}">
                <a16:creationId xmlns:a16="http://schemas.microsoft.com/office/drawing/2014/main" id="{4CD30CA2-FF02-A8CD-44C2-9494F9D68927}"/>
              </a:ext>
            </a:extLst>
          </p:cNvPr>
          <p:cNvSpPr/>
          <p:nvPr/>
        </p:nvSpPr>
        <p:spPr>
          <a:xfrm>
            <a:off x="8142840" y="788300"/>
            <a:ext cx="360784" cy="36004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PH" dirty="0">
              <a:solidFill>
                <a:schemeClr val="tx1"/>
              </a:solidFill>
            </a:endParaRPr>
          </a:p>
        </p:txBody>
      </p:sp>
      <p:sp>
        <p:nvSpPr>
          <p:cNvPr id="34" name="Title 1">
            <a:extLst>
              <a:ext uri="{FF2B5EF4-FFF2-40B4-BE49-F238E27FC236}">
                <a16:creationId xmlns:a16="http://schemas.microsoft.com/office/drawing/2014/main" id="{AEF5E3BF-11B7-05B6-81F8-94D8A6201E95}"/>
              </a:ext>
            </a:extLst>
          </p:cNvPr>
          <p:cNvSpPr txBox="1">
            <a:spLocks/>
          </p:cNvSpPr>
          <p:nvPr/>
        </p:nvSpPr>
        <p:spPr>
          <a:xfrm>
            <a:off x="1391725" y="4002978"/>
            <a:ext cx="3567398" cy="780486"/>
          </a:xfrm>
          <a:prstGeom prst="rect">
            <a:avLst/>
          </a:prstGeom>
        </p:spPr>
        <p:txBody>
          <a:bodyPr anchor="t"/>
          <a:lstStyle/>
          <a:p>
            <a:pPr>
              <a:lnSpc>
                <a:spcPct val="90000"/>
              </a:lnSpc>
              <a:defRPr/>
            </a:pPr>
            <a:r>
              <a:rPr lang="en-US" sz="2800" dirty="0">
                <a:ea typeface="+mj-ea"/>
                <a:cs typeface="+mj-cs"/>
              </a:rPr>
              <a:t>Data at the center of the system</a:t>
            </a:r>
            <a:endParaRPr lang="fr-CH" sz="2800" dirty="0">
              <a:ea typeface="+mj-ea"/>
              <a:cs typeface="+mj-cs"/>
            </a:endParaRPr>
          </a:p>
        </p:txBody>
      </p:sp>
      <p:sp>
        <p:nvSpPr>
          <p:cNvPr id="35" name="Right Arrow 15">
            <a:extLst>
              <a:ext uri="{FF2B5EF4-FFF2-40B4-BE49-F238E27FC236}">
                <a16:creationId xmlns:a16="http://schemas.microsoft.com/office/drawing/2014/main" id="{7F3CDAF4-DAF6-D0CB-C27B-E87E3B31E759}"/>
              </a:ext>
            </a:extLst>
          </p:cNvPr>
          <p:cNvSpPr/>
          <p:nvPr/>
        </p:nvSpPr>
        <p:spPr>
          <a:xfrm rot="10800000" flipH="1">
            <a:off x="944408" y="4046909"/>
            <a:ext cx="409341" cy="337823"/>
          </a:xfrm>
          <a:prstGeom prst="rightArrow">
            <a:avLst/>
          </a:prstGeom>
          <a:solidFill>
            <a:srgbClr val="253C88"/>
          </a:solidFill>
          <a:ln w="3175" algn="ctr">
            <a:solidFill>
              <a:srgbClr val="4D4D4D"/>
            </a:solidFill>
            <a:round/>
            <a:headEnd/>
            <a:tailEnd/>
          </a:ln>
        </p:spPr>
        <p:txBody>
          <a:bodyPr wrap="none" anchor="ctr"/>
          <a:lstStyle/>
          <a:p>
            <a:endParaRPr lang="en-US">
              <a:solidFill>
                <a:srgbClr val="346667"/>
              </a:solidFill>
            </a:endParaRPr>
          </a:p>
        </p:txBody>
      </p:sp>
      <p:sp>
        <p:nvSpPr>
          <p:cNvPr id="36" name="Title 1">
            <a:extLst>
              <a:ext uri="{FF2B5EF4-FFF2-40B4-BE49-F238E27FC236}">
                <a16:creationId xmlns:a16="http://schemas.microsoft.com/office/drawing/2014/main" id="{ED92ED9D-9686-F2B6-252F-82AA0E5C7ED0}"/>
              </a:ext>
            </a:extLst>
          </p:cNvPr>
          <p:cNvSpPr txBox="1">
            <a:spLocks/>
          </p:cNvSpPr>
          <p:nvPr/>
        </p:nvSpPr>
        <p:spPr>
          <a:xfrm>
            <a:off x="1698977" y="5112696"/>
            <a:ext cx="4299238" cy="780486"/>
          </a:xfrm>
          <a:prstGeom prst="rect">
            <a:avLst/>
          </a:prstGeom>
        </p:spPr>
        <p:txBody>
          <a:bodyPr anchor="t"/>
          <a:lstStyle/>
          <a:p>
            <a:pPr>
              <a:lnSpc>
                <a:spcPct val="90000"/>
              </a:lnSpc>
              <a:defRPr/>
            </a:pPr>
            <a:r>
              <a:rPr lang="en-US" sz="2800" dirty="0">
                <a:ea typeface="+mj-ea"/>
                <a:cs typeface="+mj-cs"/>
              </a:rPr>
              <a:t>Part of a geo-enabled information system</a:t>
            </a:r>
            <a:endParaRPr lang="fr-CH" sz="2800" dirty="0">
              <a:ea typeface="+mj-ea"/>
              <a:cs typeface="+mj-cs"/>
            </a:endParaRPr>
          </a:p>
        </p:txBody>
      </p:sp>
      <p:sp>
        <p:nvSpPr>
          <p:cNvPr id="37" name="Right Arrow 15">
            <a:extLst>
              <a:ext uri="{FF2B5EF4-FFF2-40B4-BE49-F238E27FC236}">
                <a16:creationId xmlns:a16="http://schemas.microsoft.com/office/drawing/2014/main" id="{F6DA11FE-910F-5F5A-E3A2-BC8441E00E82}"/>
              </a:ext>
            </a:extLst>
          </p:cNvPr>
          <p:cNvSpPr/>
          <p:nvPr/>
        </p:nvSpPr>
        <p:spPr>
          <a:xfrm rot="10800000" flipH="1">
            <a:off x="1251660" y="5156627"/>
            <a:ext cx="409341" cy="337823"/>
          </a:xfrm>
          <a:prstGeom prst="rightArrow">
            <a:avLst/>
          </a:prstGeom>
          <a:solidFill>
            <a:srgbClr val="253C88"/>
          </a:solidFill>
          <a:ln w="3175" algn="ctr">
            <a:solidFill>
              <a:srgbClr val="4D4D4D"/>
            </a:solidFill>
            <a:round/>
            <a:headEnd/>
            <a:tailEnd/>
          </a:ln>
        </p:spPr>
        <p:txBody>
          <a:bodyPr wrap="none" anchor="ctr"/>
          <a:lstStyle/>
          <a:p>
            <a:endParaRPr lang="en-US">
              <a:solidFill>
                <a:srgbClr val="346667"/>
              </a:solidFill>
            </a:endParaRPr>
          </a:p>
        </p:txBody>
      </p:sp>
      <p:sp>
        <p:nvSpPr>
          <p:cNvPr id="38" name="Title 1">
            <a:extLst>
              <a:ext uri="{FF2B5EF4-FFF2-40B4-BE49-F238E27FC236}">
                <a16:creationId xmlns:a16="http://schemas.microsoft.com/office/drawing/2014/main" id="{C24641B1-F44C-8B60-E15D-228B6FBC26A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Essential elements of a GIS as an information system</a:t>
            </a:r>
            <a:endParaRPr lang="fr-CH" altLang="en-US" dirty="0"/>
          </a:p>
        </p:txBody>
      </p:sp>
    </p:spTree>
    <p:extLst>
      <p:ext uri="{BB962C8B-B14F-4D97-AF65-F5344CB8AC3E}">
        <p14:creationId xmlns:p14="http://schemas.microsoft.com/office/powerpoint/2010/main" val="72688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52650" y="142976"/>
            <a:ext cx="78867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dirty="0"/>
              <a:t>Let’s use GIS software!</a:t>
            </a:r>
          </a:p>
        </p:txBody>
      </p:sp>
      <p:sp>
        <p:nvSpPr>
          <p:cNvPr id="3" name="Title 1"/>
          <p:cNvSpPr txBox="1">
            <a:spLocks/>
          </p:cNvSpPr>
          <p:nvPr/>
        </p:nvSpPr>
        <p:spPr>
          <a:xfrm>
            <a:off x="2188840" y="1916832"/>
            <a:ext cx="7435552" cy="1152128"/>
          </a:xfrm>
          <a:prstGeom prst="rect">
            <a:avLst/>
          </a:prstGeom>
        </p:spPr>
        <p:txBody>
          <a:bodyPr vert="horz" lIns="91440" tIns="45720" rIns="91440" bIns="45720" rtlCol="0" anchor="t">
            <a:noAutofit/>
          </a:bodyPr>
          <a:lstStyle>
            <a:defPPr>
              <a:defRPr lang="en-US"/>
            </a:defPPr>
            <a:lvl1pPr>
              <a:spcBef>
                <a:spcPct val="0"/>
              </a:spcBef>
              <a:buNone/>
              <a:defRPr sz="2800">
                <a:ea typeface="+mj-ea"/>
                <a:cs typeface="+mj-cs"/>
              </a:defRPr>
            </a:lvl1pPr>
          </a:lstStyle>
          <a:p>
            <a:r>
              <a:rPr lang="en-PH" dirty="0"/>
              <a:t>Let’s proceed to Exercise 4.B where you will learn the basic functionalities of your chosen GIS software.</a:t>
            </a:r>
          </a:p>
          <a:p>
            <a:endParaRPr lang="en-PH" dirty="0"/>
          </a:p>
          <a:p>
            <a:endParaRPr lang="en-US" dirty="0"/>
          </a:p>
        </p:txBody>
      </p:sp>
      <p:pic>
        <p:nvPicPr>
          <p:cNvPr id="4098" name="Picture 2" descr="D:\Izay_Pantanilla\Health_GeoLab\PROJECTS\HIS_GEO_ENABLING_COURSE-IZAY\FIGURES\tech_capac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3" y="3357563"/>
            <a:ext cx="235267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5A1F3-95BD-E778-4DA8-366ECD93201D}"/>
              </a:ext>
            </a:extLst>
          </p:cNvPr>
          <p:cNvSpPr txBox="1"/>
          <p:nvPr/>
        </p:nvSpPr>
        <p:spPr>
          <a:xfrm>
            <a:off x="910147" y="3394674"/>
            <a:ext cx="6892784" cy="707886"/>
          </a:xfrm>
          <a:prstGeom prst="rect">
            <a:avLst/>
          </a:prstGeom>
          <a:noFill/>
        </p:spPr>
        <p:txBody>
          <a:bodyPr wrap="square">
            <a:spAutoFit/>
          </a:bodyPr>
          <a:lstStyle/>
          <a:p>
            <a:pPr algn="ctr"/>
            <a:r>
              <a:rPr lang="fr-CH" sz="2000" dirty="0"/>
              <a:t>“</a:t>
            </a:r>
            <a:r>
              <a:rPr lang="en-US" sz="2000" b="1" dirty="0"/>
              <a:t>Information system </a:t>
            </a:r>
            <a:r>
              <a:rPr lang="en-US" sz="2000" dirty="0"/>
              <a:t>designed to collect, store, process, analyze, manage, and present all types of spatial and geographic data</a:t>
            </a:r>
            <a:r>
              <a:rPr lang="fr-CH" sz="2000" dirty="0"/>
              <a:t>”</a:t>
            </a:r>
          </a:p>
        </p:txBody>
      </p:sp>
      <p:sp>
        <p:nvSpPr>
          <p:cNvPr id="12" name="TextBox 11">
            <a:extLst>
              <a:ext uri="{FF2B5EF4-FFF2-40B4-BE49-F238E27FC236}">
                <a16:creationId xmlns:a16="http://schemas.microsoft.com/office/drawing/2014/main" id="{AA25795A-7209-877F-A269-9BFD7D1AB541}"/>
              </a:ext>
            </a:extLst>
          </p:cNvPr>
          <p:cNvSpPr txBox="1"/>
          <p:nvPr/>
        </p:nvSpPr>
        <p:spPr>
          <a:xfrm>
            <a:off x="654999" y="1322265"/>
            <a:ext cx="7147932" cy="707886"/>
          </a:xfrm>
          <a:prstGeom prst="rect">
            <a:avLst/>
          </a:prstGeom>
          <a:noFill/>
        </p:spPr>
        <p:txBody>
          <a:bodyPr wrap="square">
            <a:spAutoFit/>
          </a:bodyPr>
          <a:lstStyle/>
          <a:p>
            <a:pPr algn="ctr"/>
            <a:r>
              <a:rPr lang="fr-CH" sz="2000" dirty="0"/>
              <a:t>“</a:t>
            </a:r>
            <a:r>
              <a:rPr lang="en-US" sz="2000" dirty="0"/>
              <a:t>A </a:t>
            </a:r>
            <a:r>
              <a:rPr lang="en-US" sz="2000" b="1" dirty="0"/>
              <a:t>computer system </a:t>
            </a:r>
            <a:r>
              <a:rPr lang="en-US" sz="2000" dirty="0"/>
              <a:t>that analyzes and displays geographically referenced information</a:t>
            </a:r>
            <a:r>
              <a:rPr lang="fr-CH" sz="2000" dirty="0"/>
              <a:t>”</a:t>
            </a:r>
          </a:p>
        </p:txBody>
      </p:sp>
      <p:sp>
        <p:nvSpPr>
          <p:cNvPr id="14" name="TextBox 13">
            <a:extLst>
              <a:ext uri="{FF2B5EF4-FFF2-40B4-BE49-F238E27FC236}">
                <a16:creationId xmlns:a16="http://schemas.microsoft.com/office/drawing/2014/main" id="{63DBE796-E01E-7FC8-0807-E71CE1B5F2C5}"/>
              </a:ext>
            </a:extLst>
          </p:cNvPr>
          <p:cNvSpPr txBox="1"/>
          <p:nvPr/>
        </p:nvSpPr>
        <p:spPr>
          <a:xfrm>
            <a:off x="3798625" y="2081957"/>
            <a:ext cx="7704856" cy="707886"/>
          </a:xfrm>
          <a:prstGeom prst="rect">
            <a:avLst/>
          </a:prstGeom>
          <a:noFill/>
        </p:spPr>
        <p:txBody>
          <a:bodyPr wrap="square">
            <a:spAutoFit/>
          </a:bodyPr>
          <a:lstStyle/>
          <a:p>
            <a:pPr algn="ctr"/>
            <a:r>
              <a:rPr lang="fr-CH" sz="2000" dirty="0"/>
              <a:t>“</a:t>
            </a:r>
            <a:r>
              <a:rPr lang="en-US" sz="2000" b="1" dirty="0"/>
              <a:t>Computer tool </a:t>
            </a:r>
            <a:r>
              <a:rPr lang="en-US" sz="2000" dirty="0"/>
              <a:t>for representing and analyzing all the things that exist on earth as well as all the events that occur there</a:t>
            </a:r>
            <a:r>
              <a:rPr lang="fr-CH" sz="2000" dirty="0"/>
              <a:t>“</a:t>
            </a:r>
          </a:p>
        </p:txBody>
      </p:sp>
      <p:sp>
        <p:nvSpPr>
          <p:cNvPr id="16" name="TextBox 15">
            <a:extLst>
              <a:ext uri="{FF2B5EF4-FFF2-40B4-BE49-F238E27FC236}">
                <a16:creationId xmlns:a16="http://schemas.microsoft.com/office/drawing/2014/main" id="{B7EB0BD1-2B8C-5448-FCA0-9691EC1DD93C}"/>
              </a:ext>
            </a:extLst>
          </p:cNvPr>
          <p:cNvSpPr txBox="1"/>
          <p:nvPr/>
        </p:nvSpPr>
        <p:spPr>
          <a:xfrm>
            <a:off x="3927548" y="4155156"/>
            <a:ext cx="7430735" cy="707886"/>
          </a:xfrm>
          <a:prstGeom prst="rect">
            <a:avLst/>
          </a:prstGeom>
          <a:noFill/>
        </p:spPr>
        <p:txBody>
          <a:bodyPr wrap="square">
            <a:spAutoFit/>
          </a:bodyPr>
          <a:lstStyle/>
          <a:p>
            <a:pPr algn="ctr"/>
            <a:r>
              <a:rPr lang="fr-CH" sz="2000" dirty="0"/>
              <a:t>“</a:t>
            </a:r>
            <a:r>
              <a:rPr lang="en-US" sz="2000" b="1" dirty="0"/>
              <a:t>Information system </a:t>
            </a:r>
            <a:r>
              <a:rPr lang="en-US" sz="2000" dirty="0"/>
              <a:t>set up by an organization to describe the spatial objects, phenomena, and processes that are necessary for its action</a:t>
            </a:r>
            <a:r>
              <a:rPr lang="fr-CH" sz="2000" dirty="0"/>
              <a:t> “</a:t>
            </a:r>
            <a:r>
              <a:rPr lang="fr-CH" sz="2000" dirty="0">
                <a:solidFill>
                  <a:srgbClr val="000000"/>
                </a:solidFill>
              </a:rPr>
              <a:t> </a:t>
            </a:r>
            <a:endParaRPr lang="fr-CH" sz="2000" baseline="30000" dirty="0"/>
          </a:p>
        </p:txBody>
      </p:sp>
      <p:sp>
        <p:nvSpPr>
          <p:cNvPr id="19" name="Rectangle 18">
            <a:extLst>
              <a:ext uri="{FF2B5EF4-FFF2-40B4-BE49-F238E27FC236}">
                <a16:creationId xmlns:a16="http://schemas.microsoft.com/office/drawing/2014/main" id="{89721859-B2DC-3448-8FAF-BCDE3C710734}"/>
              </a:ext>
            </a:extLst>
          </p:cNvPr>
          <p:cNvSpPr>
            <a:spLocks noChangeArrowheads="1"/>
          </p:cNvSpPr>
          <p:nvPr/>
        </p:nvSpPr>
        <p:spPr bwMode="auto">
          <a:xfrm>
            <a:off x="531588" y="762492"/>
            <a:ext cx="4052443" cy="461665"/>
          </a:xfrm>
          <a:prstGeom prst="rect">
            <a:avLst/>
          </a:prstGeom>
          <a:noFill/>
          <a:ln w="9525">
            <a:noFill/>
            <a:miter lim="800000"/>
            <a:headEnd/>
            <a:tailEnd/>
          </a:ln>
        </p:spPr>
        <p:txBody>
          <a:bodyPr wrap="square">
            <a:spAutoFit/>
          </a:bodyPr>
          <a:lstStyle/>
          <a:p>
            <a:r>
              <a:rPr lang="fr-CH" sz="2400" dirty="0" err="1">
                <a:solidFill>
                  <a:srgbClr val="1F1F1F"/>
                </a:solidFill>
                <a:latin typeface="Google Sans"/>
              </a:rPr>
              <a:t>Two</a:t>
            </a:r>
            <a:r>
              <a:rPr lang="fr-CH" sz="2400" dirty="0">
                <a:solidFill>
                  <a:srgbClr val="1F1F1F"/>
                </a:solidFill>
                <a:latin typeface="Google Sans"/>
              </a:rPr>
              <a:t> groups of </a:t>
            </a:r>
            <a:r>
              <a:rPr lang="fr-CH" sz="2400" dirty="0" err="1">
                <a:solidFill>
                  <a:srgbClr val="1F1F1F"/>
                </a:solidFill>
                <a:latin typeface="Google Sans"/>
              </a:rPr>
              <a:t>definitions</a:t>
            </a:r>
            <a:endParaRPr lang="fr-CH" sz="2400" b="1" dirty="0">
              <a:ea typeface="SimSun" pitchFamily="2" charset="-122"/>
            </a:endParaRPr>
          </a:p>
        </p:txBody>
      </p:sp>
      <p:sp>
        <p:nvSpPr>
          <p:cNvPr id="20" name="Rectangle 19">
            <a:extLst>
              <a:ext uri="{FF2B5EF4-FFF2-40B4-BE49-F238E27FC236}">
                <a16:creationId xmlns:a16="http://schemas.microsoft.com/office/drawing/2014/main" id="{28FC7A95-257F-EC00-B68D-AFBC7B4CC4DD}"/>
              </a:ext>
            </a:extLst>
          </p:cNvPr>
          <p:cNvSpPr>
            <a:spLocks noChangeArrowheads="1"/>
          </p:cNvSpPr>
          <p:nvPr/>
        </p:nvSpPr>
        <p:spPr bwMode="auto">
          <a:xfrm>
            <a:off x="2011317" y="2789036"/>
            <a:ext cx="8357347" cy="461665"/>
          </a:xfrm>
          <a:prstGeom prst="rect">
            <a:avLst/>
          </a:prstGeom>
          <a:noFill/>
          <a:ln w="9525">
            <a:noFill/>
            <a:miter lim="800000"/>
            <a:headEnd/>
            <a:tailEnd/>
          </a:ln>
        </p:spPr>
        <p:txBody>
          <a:bodyPr wrap="square">
            <a:spAutoFit/>
          </a:bodyPr>
          <a:lstStyle/>
          <a:p>
            <a:r>
              <a:rPr lang="en-US" sz="2400" dirty="0">
                <a:ea typeface="SimSun" pitchFamily="2" charset="-122"/>
              </a:rPr>
              <a:t>GIS as a geospatial technology – software</a:t>
            </a:r>
            <a:endParaRPr lang="fr-CH" sz="2400" b="1" dirty="0">
              <a:ea typeface="SimSun" pitchFamily="2" charset="-122"/>
            </a:endParaRPr>
          </a:p>
        </p:txBody>
      </p:sp>
      <p:sp>
        <p:nvSpPr>
          <p:cNvPr id="21" name="AutoShape 32">
            <a:extLst>
              <a:ext uri="{FF2B5EF4-FFF2-40B4-BE49-F238E27FC236}">
                <a16:creationId xmlns:a16="http://schemas.microsoft.com/office/drawing/2014/main" id="{BB25B49B-9FE4-1E0D-F21B-2694EB109E87}"/>
              </a:ext>
            </a:extLst>
          </p:cNvPr>
          <p:cNvSpPr>
            <a:spLocks noChangeArrowheads="1"/>
          </p:cNvSpPr>
          <p:nvPr/>
        </p:nvSpPr>
        <p:spPr bwMode="auto">
          <a:xfrm>
            <a:off x="1633274" y="2850267"/>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22" name="Rectangle 21">
            <a:extLst>
              <a:ext uri="{FF2B5EF4-FFF2-40B4-BE49-F238E27FC236}">
                <a16:creationId xmlns:a16="http://schemas.microsoft.com/office/drawing/2014/main" id="{F15EC8BE-5133-D472-0739-1B6356DE0E36}"/>
              </a:ext>
            </a:extLst>
          </p:cNvPr>
          <p:cNvSpPr>
            <a:spLocks noChangeArrowheads="1"/>
          </p:cNvSpPr>
          <p:nvPr/>
        </p:nvSpPr>
        <p:spPr bwMode="auto">
          <a:xfrm>
            <a:off x="2011317" y="5038846"/>
            <a:ext cx="4317765" cy="461665"/>
          </a:xfrm>
          <a:prstGeom prst="rect">
            <a:avLst/>
          </a:prstGeom>
          <a:noFill/>
          <a:ln w="9525">
            <a:noFill/>
            <a:miter lim="800000"/>
            <a:headEnd/>
            <a:tailEnd/>
          </a:ln>
        </p:spPr>
        <p:txBody>
          <a:bodyPr wrap="square">
            <a:spAutoFit/>
          </a:bodyPr>
          <a:lstStyle/>
          <a:p>
            <a:r>
              <a:rPr lang="en-US" sz="2400" dirty="0">
                <a:ea typeface="SimSun" pitchFamily="2" charset="-122"/>
              </a:rPr>
              <a:t>GIS as an information system</a:t>
            </a:r>
            <a:endParaRPr lang="fr-CH" sz="2400" b="1" dirty="0">
              <a:ea typeface="SimSun" pitchFamily="2" charset="-122"/>
            </a:endParaRPr>
          </a:p>
        </p:txBody>
      </p:sp>
      <p:sp>
        <p:nvSpPr>
          <p:cNvPr id="24" name="Rectangle 23">
            <a:extLst>
              <a:ext uri="{FF2B5EF4-FFF2-40B4-BE49-F238E27FC236}">
                <a16:creationId xmlns:a16="http://schemas.microsoft.com/office/drawing/2014/main" id="{B4F29DB4-EC6C-651E-D3A1-A8C483A1F226}"/>
              </a:ext>
            </a:extLst>
          </p:cNvPr>
          <p:cNvSpPr>
            <a:spLocks noChangeArrowheads="1"/>
          </p:cNvSpPr>
          <p:nvPr/>
        </p:nvSpPr>
        <p:spPr bwMode="auto">
          <a:xfrm>
            <a:off x="3877955" y="5707027"/>
            <a:ext cx="5862852" cy="461665"/>
          </a:xfrm>
          <a:prstGeom prst="rect">
            <a:avLst/>
          </a:prstGeom>
          <a:noFill/>
          <a:ln w="9525">
            <a:noFill/>
            <a:miter lim="800000"/>
            <a:headEnd/>
            <a:tailEnd/>
          </a:ln>
        </p:spPr>
        <p:txBody>
          <a:bodyPr wrap="square">
            <a:spAutoFit/>
          </a:bodyPr>
          <a:lstStyle/>
          <a:p>
            <a:r>
              <a:rPr lang="en-US" sz="2400" dirty="0">
                <a:ea typeface="SimSun" pitchFamily="2" charset="-122"/>
              </a:rPr>
              <a:t>Often a source of confusion</a:t>
            </a:r>
            <a:endParaRPr lang="fr-CH" sz="2400" b="1" dirty="0">
              <a:ea typeface="SimSun" pitchFamily="2" charset="-122"/>
            </a:endParaRPr>
          </a:p>
        </p:txBody>
      </p:sp>
      <p:sp>
        <p:nvSpPr>
          <p:cNvPr id="25" name="AutoShape 32">
            <a:extLst>
              <a:ext uri="{FF2B5EF4-FFF2-40B4-BE49-F238E27FC236}">
                <a16:creationId xmlns:a16="http://schemas.microsoft.com/office/drawing/2014/main" id="{E40522EC-9469-B4F2-0339-0B3FCA4DA9BF}"/>
              </a:ext>
            </a:extLst>
          </p:cNvPr>
          <p:cNvSpPr>
            <a:spLocks noChangeArrowheads="1"/>
          </p:cNvSpPr>
          <p:nvPr/>
        </p:nvSpPr>
        <p:spPr bwMode="auto">
          <a:xfrm>
            <a:off x="3487515" y="5787209"/>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4" name="Title 1">
            <a:extLst>
              <a:ext uri="{FF2B5EF4-FFF2-40B4-BE49-F238E27FC236}">
                <a16:creationId xmlns:a16="http://schemas.microsoft.com/office/drawing/2014/main" id="{06157443-E66C-04C3-2102-842C60D3798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dirty="0"/>
              <a:t>Geographic Information </a:t>
            </a:r>
            <a:r>
              <a:rPr lang="fr-CH" dirty="0" err="1"/>
              <a:t>Systems</a:t>
            </a:r>
            <a:r>
              <a:rPr lang="fr-CH" dirty="0"/>
              <a:t> (GIS)</a:t>
            </a:r>
            <a:endParaRPr lang="fr-CH" altLang="en-US" dirty="0"/>
          </a:p>
        </p:txBody>
      </p:sp>
      <p:sp>
        <p:nvSpPr>
          <p:cNvPr id="5" name="AutoShape 32">
            <a:extLst>
              <a:ext uri="{FF2B5EF4-FFF2-40B4-BE49-F238E27FC236}">
                <a16:creationId xmlns:a16="http://schemas.microsoft.com/office/drawing/2014/main" id="{917D71BB-9F84-6186-A1A6-2E264101F505}"/>
              </a:ext>
            </a:extLst>
          </p:cNvPr>
          <p:cNvSpPr>
            <a:spLocks noChangeArrowheads="1"/>
          </p:cNvSpPr>
          <p:nvPr/>
        </p:nvSpPr>
        <p:spPr bwMode="auto">
          <a:xfrm>
            <a:off x="1633273" y="5109373"/>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Tree>
    <p:extLst>
      <p:ext uri="{BB962C8B-B14F-4D97-AF65-F5344CB8AC3E}">
        <p14:creationId xmlns:p14="http://schemas.microsoft.com/office/powerpoint/2010/main" val="15342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8DD-C1B7-2DC7-5C77-735CB8247D7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as a software</a:t>
            </a:r>
            <a:endParaRPr lang="fr-CH" altLang="en-US" dirty="0"/>
          </a:p>
        </p:txBody>
      </p:sp>
      <p:pic>
        <p:nvPicPr>
          <p:cNvPr id="11" name="Picture 10">
            <a:extLst>
              <a:ext uri="{FF2B5EF4-FFF2-40B4-BE49-F238E27FC236}">
                <a16:creationId xmlns:a16="http://schemas.microsoft.com/office/drawing/2014/main" id="{9C49C45E-7ADD-086D-E4B7-D38F0AC10CC3}"/>
              </a:ext>
            </a:extLst>
          </p:cNvPr>
          <p:cNvPicPr>
            <a:picLocks noChangeAspect="1"/>
          </p:cNvPicPr>
          <p:nvPr/>
        </p:nvPicPr>
        <p:blipFill>
          <a:blip r:embed="rId3"/>
          <a:stretch>
            <a:fillRect/>
          </a:stretch>
        </p:blipFill>
        <p:spPr>
          <a:xfrm>
            <a:off x="6882745" y="824259"/>
            <a:ext cx="3659751" cy="2604741"/>
          </a:xfrm>
          <a:prstGeom prst="rect">
            <a:avLst/>
          </a:prstGeom>
          <a:ln>
            <a:solidFill>
              <a:schemeClr val="tx1"/>
            </a:solidFill>
          </a:ln>
        </p:spPr>
      </p:pic>
      <p:pic>
        <p:nvPicPr>
          <p:cNvPr id="13" name="Picture 12">
            <a:extLst>
              <a:ext uri="{FF2B5EF4-FFF2-40B4-BE49-F238E27FC236}">
                <a16:creationId xmlns:a16="http://schemas.microsoft.com/office/drawing/2014/main" id="{045A6B40-F16C-CFC1-D9B9-F08EAB115EA5}"/>
              </a:ext>
            </a:extLst>
          </p:cNvPr>
          <p:cNvPicPr>
            <a:picLocks noChangeAspect="1"/>
          </p:cNvPicPr>
          <p:nvPr/>
        </p:nvPicPr>
        <p:blipFill>
          <a:blip r:embed="rId4"/>
          <a:stretch>
            <a:fillRect/>
          </a:stretch>
        </p:blipFill>
        <p:spPr>
          <a:xfrm>
            <a:off x="7807435" y="3542056"/>
            <a:ext cx="3990118" cy="2606400"/>
          </a:xfrm>
          <a:prstGeom prst="rect">
            <a:avLst/>
          </a:prstGeom>
          <a:ln>
            <a:solidFill>
              <a:schemeClr val="tx1"/>
            </a:solidFill>
          </a:ln>
        </p:spPr>
      </p:pic>
      <p:sp>
        <p:nvSpPr>
          <p:cNvPr id="14" name="TextBox 13">
            <a:extLst>
              <a:ext uri="{FF2B5EF4-FFF2-40B4-BE49-F238E27FC236}">
                <a16:creationId xmlns:a16="http://schemas.microsoft.com/office/drawing/2014/main" id="{016D3AE2-ACED-56EC-2CCC-A0BBB33B7B72}"/>
              </a:ext>
            </a:extLst>
          </p:cNvPr>
          <p:cNvSpPr txBox="1"/>
          <p:nvPr/>
        </p:nvSpPr>
        <p:spPr>
          <a:xfrm>
            <a:off x="524904" y="825121"/>
            <a:ext cx="6115793" cy="5386090"/>
          </a:xfrm>
          <a:prstGeom prst="rect">
            <a:avLst/>
          </a:prstGeom>
          <a:noFill/>
        </p:spPr>
        <p:txBody>
          <a:bodyPr wrap="square">
            <a:spAutoFit/>
          </a:bodyPr>
          <a:lstStyle/>
          <a:p>
            <a:pPr rtl="0">
              <a:spcAft>
                <a:spcPts val="300"/>
              </a:spcAft>
            </a:pPr>
            <a:r>
              <a:rPr lang="fr-CH" b="1" u="sng" dirty="0">
                <a:solidFill>
                  <a:srgbClr val="3C4043"/>
                </a:solidFill>
              </a:rPr>
              <a:t>Desktop GIS software:</a:t>
            </a:r>
          </a:p>
          <a:p>
            <a:pPr marL="360000" indent="-216000">
              <a:spcAft>
                <a:spcPts val="300"/>
              </a:spcAft>
              <a:buFont typeface="Arial" panose="020B0604020202020204" pitchFamily="34" charset="0"/>
              <a:buChar char="•"/>
            </a:pPr>
            <a:r>
              <a:rPr lang="en-US" dirty="0"/>
              <a:t>Most used type of tool and providing the widest number of features. The most used being QGIS and ArcMap/ArcGIS Pro</a:t>
            </a:r>
            <a:endParaRPr lang="fr-CH" dirty="0"/>
          </a:p>
          <a:p>
            <a:pPr>
              <a:spcAft>
                <a:spcPts val="300"/>
              </a:spcAft>
            </a:pPr>
            <a:r>
              <a:rPr lang="fr-CH" b="1" u="sng" dirty="0">
                <a:solidFill>
                  <a:srgbClr val="000000"/>
                </a:solidFill>
              </a:rPr>
              <a:t>Online GIS application:</a:t>
            </a:r>
          </a:p>
          <a:p>
            <a:pPr marL="360000" indent="-216000">
              <a:spcAft>
                <a:spcPts val="300"/>
              </a:spcAft>
              <a:buFont typeface="Arial" panose="020B0604020202020204" pitchFamily="34" charset="0"/>
              <a:buChar char="•"/>
            </a:pPr>
            <a:r>
              <a:rPr lang="en-US" dirty="0"/>
              <a:t>Not as fast nor offering as many features as desktop GIS programs but still providing much of the same functionality (examples: ArcGIS Online (proprietary) or </a:t>
            </a:r>
            <a:r>
              <a:rPr lang="en-US" dirty="0" err="1"/>
              <a:t>GeoNode</a:t>
            </a:r>
            <a:r>
              <a:rPr lang="en-US" dirty="0"/>
              <a:t> (open source))</a:t>
            </a:r>
          </a:p>
          <a:p>
            <a:pPr marL="360000" indent="-216000">
              <a:spcAft>
                <a:spcPts val="300"/>
              </a:spcAft>
              <a:buFont typeface="Arial" panose="020B0604020202020204" pitchFamily="34" charset="0"/>
              <a:buChar char="•"/>
            </a:pPr>
            <a:r>
              <a:rPr lang="en-US" dirty="0"/>
              <a:t>Can provide a convenient bridge between desktop work and a mobile work environment</a:t>
            </a:r>
          </a:p>
          <a:p>
            <a:pPr marL="360000" indent="-216000">
              <a:spcAft>
                <a:spcPts val="300"/>
              </a:spcAft>
              <a:buFont typeface="Arial" panose="020B0604020202020204" pitchFamily="34" charset="0"/>
              <a:buChar char="•"/>
            </a:pPr>
            <a:r>
              <a:rPr lang="en-US" dirty="0"/>
              <a:t>Deployed either on the cloud or on a local server, each of which has a cost</a:t>
            </a:r>
            <a:endParaRPr lang="fr-FR" dirty="0"/>
          </a:p>
          <a:p>
            <a:pPr>
              <a:spcAft>
                <a:spcPts val="300"/>
              </a:spcAft>
            </a:pPr>
            <a:r>
              <a:rPr lang="en-US" b="1" u="sng" dirty="0"/>
              <a:t>GIS extensions</a:t>
            </a:r>
            <a:r>
              <a:rPr lang="fr-FR" dirty="0"/>
              <a:t>: </a:t>
            </a:r>
          </a:p>
          <a:p>
            <a:pPr marL="360000" indent="-216000">
              <a:spcAft>
                <a:spcPts val="300"/>
              </a:spcAft>
              <a:buFont typeface="Arial" panose="020B0604020202020204" pitchFamily="34" charset="0"/>
              <a:buChar char="•"/>
            </a:pPr>
            <a:r>
              <a:rPr lang="en-US" dirty="0"/>
              <a:t>Additional tools that are required to operationalize certain applications and/or not available by default in desktop or online GIS software</a:t>
            </a:r>
          </a:p>
          <a:p>
            <a:pPr marL="360000" indent="-216000">
              <a:spcAft>
                <a:spcPts val="300"/>
              </a:spcAft>
              <a:buFont typeface="Arial" panose="020B0604020202020204" pitchFamily="34" charset="0"/>
              <a:buChar char="•"/>
            </a:pPr>
            <a:r>
              <a:rPr lang="en-US" dirty="0"/>
              <a:t>Available as extensions (example: ArcGIS Spatial Analyst Extension)</a:t>
            </a:r>
            <a:endParaRPr lang="fr-FR" dirty="0"/>
          </a:p>
        </p:txBody>
      </p:sp>
    </p:spTree>
    <p:extLst>
      <p:ext uri="{BB962C8B-B14F-4D97-AF65-F5344CB8AC3E}">
        <p14:creationId xmlns:p14="http://schemas.microsoft.com/office/powerpoint/2010/main" val="224125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68DD-C1B7-2DC7-5C77-735CB8247D7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as a software</a:t>
            </a:r>
            <a:endParaRPr lang="fr-CH" altLang="en-US" dirty="0"/>
          </a:p>
        </p:txBody>
      </p:sp>
      <p:sp>
        <p:nvSpPr>
          <p:cNvPr id="3" name="Title 1">
            <a:extLst>
              <a:ext uri="{FF2B5EF4-FFF2-40B4-BE49-F238E27FC236}">
                <a16:creationId xmlns:a16="http://schemas.microsoft.com/office/drawing/2014/main" id="{C400BEE4-8266-49A9-BCE7-DA0E63986807}"/>
              </a:ext>
            </a:extLst>
          </p:cNvPr>
          <p:cNvSpPr txBox="1">
            <a:spLocks/>
          </p:cNvSpPr>
          <p:nvPr/>
        </p:nvSpPr>
        <p:spPr>
          <a:xfrm>
            <a:off x="531277" y="791886"/>
            <a:ext cx="7342187" cy="430887"/>
          </a:xfrm>
          <a:prstGeom prst="rect">
            <a:avLst/>
          </a:prstGeom>
          <a:noFill/>
          <a:ln w="9525">
            <a:noFill/>
            <a:miter lim="800000"/>
            <a:headEnd/>
            <a:tailEnd/>
          </a:ln>
        </p:spPr>
        <p:txBody>
          <a:bodyPr wrap="square">
            <a:spAutoFit/>
          </a:bodyPr>
          <a:lstStyle>
            <a:defPPr>
              <a:defRPr lang="en-US"/>
            </a:defPPr>
            <a:lvl1pPr>
              <a:defRPr sz="2400">
                <a:solidFill>
                  <a:srgbClr val="1F1F1F"/>
                </a:solidFill>
                <a:latin typeface="Google Sans"/>
              </a:defRPr>
            </a:lvl1pPr>
          </a:lstStyle>
          <a:p>
            <a:r>
              <a:rPr lang="en-US" sz="2200" dirty="0"/>
              <a:t>A real GIS software allows you to perform:</a:t>
            </a:r>
          </a:p>
        </p:txBody>
      </p:sp>
      <p:sp>
        <p:nvSpPr>
          <p:cNvPr id="25605" name="Rectangle 51"/>
          <p:cNvSpPr>
            <a:spLocks noChangeArrowheads="1"/>
          </p:cNvSpPr>
          <p:nvPr/>
        </p:nvSpPr>
        <p:spPr bwMode="auto">
          <a:xfrm>
            <a:off x="524903" y="1215745"/>
            <a:ext cx="5580062" cy="4829527"/>
          </a:xfrm>
          <a:prstGeom prst="rect">
            <a:avLst/>
          </a:prstGeom>
          <a:noFill/>
          <a:ln w="12700">
            <a:noFill/>
            <a:miter lim="800000"/>
            <a:headEnd/>
            <a:tailEnd/>
          </a:ln>
        </p:spPr>
        <p:txBody>
          <a:bodyPr wrap="square" lIns="90488" tIns="44450" rIns="90488" bIns="44450">
            <a:spAutoFit/>
          </a:bodyPr>
          <a:lstStyle/>
          <a:p>
            <a:pPr marL="504000" indent="-342900">
              <a:lnSpc>
                <a:spcPct val="90000"/>
              </a:lnSpc>
              <a:spcAft>
                <a:spcPts val="600"/>
              </a:spcAft>
              <a:buFont typeface="Arial" panose="020B0604020202020204" pitchFamily="34" charset="0"/>
              <a:buChar char="•"/>
              <a:defRPr/>
            </a:pPr>
            <a:r>
              <a:rPr lang="en-US" sz="2000" u="sng" dirty="0"/>
              <a:t>Geospatial data management</a:t>
            </a:r>
            <a:r>
              <a:rPr lang="en-US" sz="2000" dirty="0"/>
              <a:t>: </a:t>
            </a:r>
            <a:r>
              <a:rPr lang="en-US" sz="2000" b="0" i="0" dirty="0">
                <a:solidFill>
                  <a:srgbClr val="1F1F1F"/>
                </a:solidFill>
                <a:effectLst/>
                <a:highlight>
                  <a:srgbClr val="FFFFFF"/>
                </a:highlight>
              </a:rPr>
              <a:t>All the disciplines related to managing geospatial data as a valuable resource (creating, editing,…)</a:t>
            </a:r>
            <a:endParaRPr lang="en-US" sz="1400" dirty="0">
              <a:solidFill>
                <a:srgbClr val="1F1F1F"/>
              </a:solidFill>
              <a:highlight>
                <a:srgbClr val="FFFFFF"/>
              </a:highlight>
            </a:endParaRPr>
          </a:p>
          <a:p>
            <a:pPr marL="504000" indent="-342900">
              <a:lnSpc>
                <a:spcPct val="90000"/>
              </a:lnSpc>
              <a:spcAft>
                <a:spcPts val="600"/>
              </a:spcAft>
              <a:buFont typeface="Arial" panose="020B0604020202020204" pitchFamily="34" charset="0"/>
              <a:buChar char="•"/>
              <a:defRPr/>
            </a:pPr>
            <a:r>
              <a:rPr lang="en-US" sz="2000" u="sng" dirty="0"/>
              <a:t>Thematic mapping</a:t>
            </a:r>
            <a:r>
              <a:rPr lang="en-US" sz="2000" dirty="0"/>
              <a:t>: the process of creating thematic maps </a:t>
            </a:r>
            <a:r>
              <a:rPr lang="en-US" sz="2000" b="0" i="0" dirty="0">
                <a:solidFill>
                  <a:srgbClr val="1F1F1F"/>
                </a:solidFill>
                <a:effectLst/>
                <a:highlight>
                  <a:srgbClr val="FFFFFF"/>
                </a:highlight>
              </a:rPr>
              <a:t>to convey information about a single topic or theme, such as population density or health.</a:t>
            </a:r>
            <a:endParaRPr lang="en-US" sz="1200" b="0" i="0" dirty="0">
              <a:solidFill>
                <a:srgbClr val="1F1F1F"/>
              </a:solidFill>
              <a:effectLst/>
              <a:highlight>
                <a:srgbClr val="FFFFFF"/>
              </a:highlight>
            </a:endParaRPr>
          </a:p>
          <a:p>
            <a:pPr marL="504000" indent="-342900">
              <a:lnSpc>
                <a:spcPct val="90000"/>
              </a:lnSpc>
              <a:spcAft>
                <a:spcPts val="600"/>
              </a:spcAft>
              <a:buFont typeface="Arial" panose="020B0604020202020204" pitchFamily="34" charset="0"/>
              <a:buChar char="•"/>
              <a:defRPr/>
            </a:pPr>
            <a:r>
              <a:rPr lang="en-US" sz="2000" u="sng" dirty="0"/>
              <a:t>Spatial analysis</a:t>
            </a:r>
            <a:r>
              <a:rPr lang="en-US" sz="2000" dirty="0"/>
              <a:t>: </a:t>
            </a:r>
            <a:r>
              <a:rPr lang="en-US" sz="2000" b="0" i="0" dirty="0">
                <a:solidFill>
                  <a:srgbClr val="1F1F1F"/>
                </a:solidFill>
                <a:effectLst/>
                <a:highlight>
                  <a:srgbClr val="FFFFFF"/>
                </a:highlight>
              </a:rPr>
              <a:t>The process of examining the locations, attributes, patterns, and relationships of features in spatial data in order to address a question or gain useful knowledge</a:t>
            </a:r>
            <a:endParaRPr lang="en-US" sz="1200" b="0" i="0" dirty="0">
              <a:solidFill>
                <a:srgbClr val="1F1F1F"/>
              </a:solidFill>
              <a:effectLst/>
              <a:highlight>
                <a:srgbClr val="FFFFFF"/>
              </a:highlight>
            </a:endParaRPr>
          </a:p>
          <a:p>
            <a:pPr marL="504000" indent="-342900">
              <a:lnSpc>
                <a:spcPct val="90000"/>
              </a:lnSpc>
              <a:spcAft>
                <a:spcPts val="600"/>
              </a:spcAft>
              <a:buFont typeface="Arial" panose="020B0604020202020204" pitchFamily="34" charset="0"/>
              <a:buChar char="•"/>
              <a:defRPr/>
            </a:pPr>
            <a:r>
              <a:rPr lang="en-US" sz="2000" u="sng" dirty="0"/>
              <a:t>Spatial modeling</a:t>
            </a:r>
            <a:r>
              <a:rPr lang="en-US" sz="2000" dirty="0"/>
              <a:t>: </a:t>
            </a:r>
            <a:r>
              <a:rPr lang="en-US" sz="2000" b="0" i="0" dirty="0">
                <a:solidFill>
                  <a:srgbClr val="1F1F1F"/>
                </a:solidFill>
                <a:effectLst/>
                <a:highlight>
                  <a:srgbClr val="FFFFFF"/>
                </a:highlight>
              </a:rPr>
              <a:t>A methodology or set of analytical procedures used to derive information about spatial relationships between geographic phenomena</a:t>
            </a:r>
            <a:endParaRPr lang="en-US" sz="2000" dirty="0"/>
          </a:p>
          <a:p>
            <a:pPr marL="342900" indent="-342900">
              <a:lnSpc>
                <a:spcPct val="90000"/>
              </a:lnSpc>
              <a:spcAft>
                <a:spcPts val="600"/>
              </a:spcAft>
              <a:buFont typeface="Arial" panose="020B0604020202020204" pitchFamily="34" charset="0"/>
              <a:buChar char="•"/>
              <a:defRPr/>
            </a:pPr>
            <a:endParaRPr lang="en-US" sz="2000" b="0" i="0" dirty="0">
              <a:solidFill>
                <a:srgbClr val="1F1F1F"/>
              </a:solidFill>
              <a:effectLst/>
              <a:highlight>
                <a:srgbClr val="FFFFFF"/>
              </a:highlight>
            </a:endParaRPr>
          </a:p>
        </p:txBody>
      </p:sp>
      <p:sp>
        <p:nvSpPr>
          <p:cNvPr id="4" name="Rectangle 3">
            <a:extLst>
              <a:ext uri="{FF2B5EF4-FFF2-40B4-BE49-F238E27FC236}">
                <a16:creationId xmlns:a16="http://schemas.microsoft.com/office/drawing/2014/main" id="{431A7692-29E3-B85E-0B1F-826D02F65B02}"/>
              </a:ext>
            </a:extLst>
          </p:cNvPr>
          <p:cNvSpPr>
            <a:spLocks noChangeArrowheads="1"/>
          </p:cNvSpPr>
          <p:nvPr/>
        </p:nvSpPr>
        <p:spPr bwMode="auto">
          <a:xfrm>
            <a:off x="1312070" y="5880892"/>
            <a:ext cx="10879930" cy="400110"/>
          </a:xfrm>
          <a:prstGeom prst="rect">
            <a:avLst/>
          </a:prstGeom>
          <a:noFill/>
          <a:ln w="9525">
            <a:noFill/>
            <a:miter lim="800000"/>
            <a:headEnd/>
            <a:tailEnd/>
          </a:ln>
        </p:spPr>
        <p:txBody>
          <a:bodyPr wrap="square">
            <a:spAutoFit/>
          </a:bodyPr>
          <a:lstStyle/>
          <a:p>
            <a:r>
              <a:rPr lang="en-US" sz="2000" dirty="0">
                <a:ea typeface="SimSun" pitchFamily="2" charset="-122"/>
              </a:rPr>
              <a:t>Software and applications not performing the above should not be considered a GIS software</a:t>
            </a:r>
            <a:endParaRPr lang="en-US" sz="2000" b="1" dirty="0">
              <a:ea typeface="SimSun" pitchFamily="2" charset="-122"/>
            </a:endParaRPr>
          </a:p>
        </p:txBody>
      </p:sp>
      <p:sp>
        <p:nvSpPr>
          <p:cNvPr id="5" name="AutoShape 32">
            <a:extLst>
              <a:ext uri="{FF2B5EF4-FFF2-40B4-BE49-F238E27FC236}">
                <a16:creationId xmlns:a16="http://schemas.microsoft.com/office/drawing/2014/main" id="{A482B708-2833-F0B3-5F3B-4F8C1CE507EB}"/>
              </a:ext>
            </a:extLst>
          </p:cNvPr>
          <p:cNvSpPr>
            <a:spLocks noChangeArrowheads="1"/>
          </p:cNvSpPr>
          <p:nvPr/>
        </p:nvSpPr>
        <p:spPr bwMode="auto">
          <a:xfrm>
            <a:off x="934027" y="5933158"/>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pic>
        <p:nvPicPr>
          <p:cNvPr id="7" name="Content Placeholder 7">
            <a:extLst>
              <a:ext uri="{FF2B5EF4-FFF2-40B4-BE49-F238E27FC236}">
                <a16:creationId xmlns:a16="http://schemas.microsoft.com/office/drawing/2014/main" id="{14F0F747-5521-C6B8-B8B3-C7C55D8D6260}"/>
              </a:ext>
            </a:extLst>
          </p:cNvPr>
          <p:cNvPicPr>
            <a:picLocks noChangeAspect="1"/>
          </p:cNvPicPr>
          <p:nvPr/>
        </p:nvPicPr>
        <p:blipFill rotWithShape="1">
          <a:blip r:embed="rId3" cstate="print"/>
          <a:srcRect l="1787" t="2432" r="2265" b="2327"/>
          <a:stretch/>
        </p:blipFill>
        <p:spPr>
          <a:xfrm>
            <a:off x="9166583" y="2100572"/>
            <a:ext cx="2460478" cy="1729152"/>
          </a:xfrm>
          <a:prstGeom prst="rect">
            <a:avLst/>
          </a:prstGeom>
          <a:effectLst/>
        </p:spPr>
      </p:pic>
      <p:pic>
        <p:nvPicPr>
          <p:cNvPr id="10" name="Picture 9">
            <a:extLst>
              <a:ext uri="{FF2B5EF4-FFF2-40B4-BE49-F238E27FC236}">
                <a16:creationId xmlns:a16="http://schemas.microsoft.com/office/drawing/2014/main" id="{DB0CC64F-2D5B-5247-8A01-43C14D0C981D}"/>
              </a:ext>
            </a:extLst>
          </p:cNvPr>
          <p:cNvPicPr>
            <a:picLocks noChangeAspect="1"/>
          </p:cNvPicPr>
          <p:nvPr/>
        </p:nvPicPr>
        <p:blipFill>
          <a:blip r:embed="rId4"/>
          <a:stretch>
            <a:fillRect/>
          </a:stretch>
        </p:blipFill>
        <p:spPr>
          <a:xfrm>
            <a:off x="6487003" y="706590"/>
            <a:ext cx="2460478" cy="1706200"/>
          </a:xfrm>
          <a:prstGeom prst="rect">
            <a:avLst/>
          </a:prstGeom>
        </p:spPr>
      </p:pic>
      <p:pic>
        <p:nvPicPr>
          <p:cNvPr id="15" name="Picture 14">
            <a:extLst>
              <a:ext uri="{FF2B5EF4-FFF2-40B4-BE49-F238E27FC236}">
                <a16:creationId xmlns:a16="http://schemas.microsoft.com/office/drawing/2014/main" id="{3DBFB79E-740D-E422-AF29-24A3031FE3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87003" y="2872510"/>
            <a:ext cx="2297542" cy="2172796"/>
          </a:xfrm>
          <a:prstGeom prst="rect">
            <a:avLst/>
          </a:prstGeom>
        </p:spPr>
      </p:pic>
      <p:pic>
        <p:nvPicPr>
          <p:cNvPr id="17" name="Picture 16">
            <a:extLst>
              <a:ext uri="{FF2B5EF4-FFF2-40B4-BE49-F238E27FC236}">
                <a16:creationId xmlns:a16="http://schemas.microsoft.com/office/drawing/2014/main" id="{B9951537-47AA-B18A-FE28-943B5D9D762A}"/>
              </a:ext>
            </a:extLst>
          </p:cNvPr>
          <p:cNvPicPr>
            <a:picLocks noChangeAspect="1"/>
          </p:cNvPicPr>
          <p:nvPr/>
        </p:nvPicPr>
        <p:blipFill>
          <a:blip r:embed="rId6"/>
          <a:stretch>
            <a:fillRect/>
          </a:stretch>
        </p:blipFill>
        <p:spPr>
          <a:xfrm>
            <a:off x="9166583" y="4329235"/>
            <a:ext cx="2352973" cy="1432142"/>
          </a:xfrm>
          <a:prstGeom prst="rect">
            <a:avLst/>
          </a:prstGeom>
          <a:ln>
            <a:solidFill>
              <a:schemeClr val="tx1"/>
            </a:solidFill>
          </a:ln>
        </p:spPr>
      </p:pic>
    </p:spTree>
    <p:extLst>
      <p:ext uri="{BB962C8B-B14F-4D97-AF65-F5344CB8AC3E}">
        <p14:creationId xmlns:p14="http://schemas.microsoft.com/office/powerpoint/2010/main" val="32992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3786863" y="3880513"/>
            <a:ext cx="7889200" cy="2620963"/>
          </a:xfrm>
        </p:spPr>
        <p:txBody>
          <a:bodyPr>
            <a:normAutofit fontScale="92500" lnSpcReduction="10000"/>
          </a:bodyPr>
          <a:lstStyle/>
          <a:p>
            <a:r>
              <a:rPr lang="en-US" sz="1800" dirty="0"/>
              <a:t>ArcGIS </a:t>
            </a:r>
            <a:r>
              <a:rPr lang="en-US" sz="1800" dirty="0">
                <a:hlinkClick r:id="rId3"/>
              </a:rPr>
              <a:t>www.esri.com</a:t>
            </a:r>
            <a:r>
              <a:rPr lang="en-US" sz="1800" dirty="0"/>
              <a:t> </a:t>
            </a:r>
          </a:p>
          <a:p>
            <a:pPr lvl="1"/>
            <a:r>
              <a:rPr lang="en-US" sz="1600" dirty="0"/>
              <a:t>The most complete and versatile</a:t>
            </a:r>
          </a:p>
          <a:p>
            <a:pPr lvl="1"/>
            <a:r>
              <a:rPr lang="en-US" sz="1600" dirty="0"/>
              <a:t>Complete GIS ecosystem</a:t>
            </a:r>
          </a:p>
          <a:p>
            <a:pPr lvl="1"/>
            <a:r>
              <a:rPr lang="en-US" sz="1600" dirty="0"/>
              <a:t>Technical support</a:t>
            </a:r>
          </a:p>
          <a:p>
            <a:pPr lvl="1"/>
            <a:r>
              <a:rPr lang="en-US" sz="1600" dirty="0"/>
              <a:t>Proprietary (free/reduced cost licenses for the healthcare sector)</a:t>
            </a:r>
          </a:p>
          <a:p>
            <a:r>
              <a:rPr lang="en-US" sz="1800" dirty="0"/>
              <a:t>QGIS </a:t>
            </a:r>
            <a:r>
              <a:rPr lang="en-US" sz="1700" dirty="0">
                <a:hlinkClick r:id="rId4"/>
              </a:rPr>
              <a:t>www.qgis.org</a:t>
            </a:r>
            <a:r>
              <a:rPr lang="en-US" sz="1700" dirty="0"/>
              <a:t> </a:t>
            </a:r>
          </a:p>
          <a:p>
            <a:pPr lvl="1"/>
            <a:r>
              <a:rPr lang="en-US" sz="1600" dirty="0"/>
              <a:t>Very good for thematic mapping, sometimes limited for other functionalities but constantly being improved</a:t>
            </a:r>
          </a:p>
          <a:p>
            <a:pPr lvl="1"/>
            <a:r>
              <a:rPr lang="en-US" sz="1600" dirty="0"/>
              <a:t>Open Source, limited technical support</a:t>
            </a:r>
          </a:p>
          <a:p>
            <a:pPr lvl="1"/>
            <a:r>
              <a:rPr lang="en-US" sz="1600" dirty="0"/>
              <a:t>Free</a:t>
            </a:r>
            <a:endParaRPr lang="fr-FR" sz="1600" dirty="0"/>
          </a:p>
        </p:txBody>
      </p:sp>
      <p:pic>
        <p:nvPicPr>
          <p:cNvPr id="11270" name="Picture 6" descr="https://lh3.googleusercontent.com/MOf9Kxxkj7GvyZlTZOnUzuYv0JAweEhlxJX6gslQvbvlhLK5_bSTK6duxY2xfbBsj43H=w300"/>
          <p:cNvPicPr>
            <a:picLocks noChangeAspect="1" noChangeArrowheads="1"/>
          </p:cNvPicPr>
          <p:nvPr/>
        </p:nvPicPr>
        <p:blipFill>
          <a:blip r:embed="rId5" cstate="print"/>
          <a:srcRect/>
          <a:stretch>
            <a:fillRect/>
          </a:stretch>
        </p:blipFill>
        <p:spPr bwMode="auto">
          <a:xfrm>
            <a:off x="1262815" y="2232564"/>
            <a:ext cx="620712" cy="620713"/>
          </a:xfrm>
          <a:prstGeom prst="rect">
            <a:avLst/>
          </a:prstGeom>
          <a:ln>
            <a:noFill/>
          </a:ln>
          <a:effectLst>
            <a:outerShdw blurRad="190500" algn="tl" rotWithShape="0">
              <a:srgbClr val="000000">
                <a:alpha val="70000"/>
              </a:srgbClr>
            </a:outerShdw>
          </a:effectLst>
        </p:spPr>
      </p:pic>
      <p:sp>
        <p:nvSpPr>
          <p:cNvPr id="13" name="Title 1"/>
          <p:cNvSpPr txBox="1">
            <a:spLocks/>
          </p:cNvSpPr>
          <p:nvPr/>
        </p:nvSpPr>
        <p:spPr>
          <a:xfrm>
            <a:off x="3044006" y="1148013"/>
            <a:ext cx="7342187" cy="576262"/>
          </a:xfrm>
          <a:prstGeom prst="rect">
            <a:avLst/>
          </a:prstGeom>
        </p:spPr>
        <p:txBody>
          <a:bodyPr anchor="ctr"/>
          <a:lstStyle/>
          <a:p>
            <a:pPr>
              <a:lnSpc>
                <a:spcPct val="90000"/>
              </a:lnSpc>
              <a:defRPr/>
            </a:pPr>
            <a:r>
              <a:rPr lang="en-US" sz="2000" dirty="0">
                <a:ea typeface="+mj-ea"/>
                <a:cs typeface="+mj-cs"/>
              </a:rPr>
              <a:t>Database managers with a thematic mapping interface</a:t>
            </a:r>
          </a:p>
        </p:txBody>
      </p:sp>
      <p:pic>
        <p:nvPicPr>
          <p:cNvPr id="28682" name="Picture 15" descr="DHIS 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1925" y="1109454"/>
            <a:ext cx="11620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a:xfrm>
            <a:off x="3044602" y="2604587"/>
            <a:ext cx="6106449" cy="354012"/>
          </a:xfrm>
          <a:prstGeom prst="rect">
            <a:avLst/>
          </a:prstGeom>
        </p:spPr>
        <p:txBody>
          <a:bodyPr anchor="ctr"/>
          <a:lstStyle>
            <a:defPPr>
              <a:defRPr lang="en-US"/>
            </a:defPPr>
            <a:lvl1pPr>
              <a:lnSpc>
                <a:spcPct val="90000"/>
              </a:lnSpc>
              <a:defRPr sz="2000">
                <a:ea typeface="+mj-ea"/>
                <a:cs typeface="+mj-cs"/>
              </a:defRPr>
            </a:lvl1pPr>
          </a:lstStyle>
          <a:p>
            <a:r>
              <a:rPr lang="en-US" dirty="0"/>
              <a:t>Online mapping platforms</a:t>
            </a:r>
          </a:p>
        </p:txBody>
      </p:sp>
      <p:sp>
        <p:nvSpPr>
          <p:cNvPr id="18" name="Title 1"/>
          <p:cNvSpPr txBox="1">
            <a:spLocks/>
          </p:cNvSpPr>
          <p:nvPr/>
        </p:nvSpPr>
        <p:spPr>
          <a:xfrm>
            <a:off x="1573172" y="3286327"/>
            <a:ext cx="4284663" cy="685800"/>
          </a:xfrm>
          <a:prstGeom prst="rect">
            <a:avLst/>
          </a:prstGeom>
        </p:spPr>
        <p:txBody>
          <a:bodyPr anchor="ctr"/>
          <a:lstStyle/>
          <a:p>
            <a:pPr>
              <a:lnSpc>
                <a:spcPct val="90000"/>
              </a:lnSpc>
              <a:defRPr/>
            </a:pPr>
            <a:r>
              <a:rPr lang="fr-FR" sz="2800" dirty="0">
                <a:ea typeface="+mj-ea"/>
                <a:cs typeface="+mj-cs"/>
              </a:rPr>
              <a:t>« Real » GIS software</a:t>
            </a:r>
            <a:endParaRPr lang="en-US" sz="2800" dirty="0">
              <a:ea typeface="+mj-ea"/>
              <a:cs typeface="+mj-cs"/>
            </a:endParaRPr>
          </a:p>
        </p:txBody>
      </p:sp>
      <p:pic>
        <p:nvPicPr>
          <p:cNvPr id="22" name="Picture 21" descr="bingmap.jpg"/>
          <p:cNvPicPr>
            <a:picLocks noChangeAspect="1"/>
          </p:cNvPicPr>
          <p:nvPr/>
        </p:nvPicPr>
        <p:blipFill>
          <a:blip r:embed="rId7" cstate="print"/>
          <a:stretch>
            <a:fillRect/>
          </a:stretch>
        </p:blipFill>
        <p:spPr>
          <a:xfrm>
            <a:off x="1604128" y="2650076"/>
            <a:ext cx="1165225" cy="322262"/>
          </a:xfrm>
          <a:prstGeom prst="rect">
            <a:avLst/>
          </a:prstGeom>
          <a:ln>
            <a:noFill/>
          </a:ln>
          <a:effectLst>
            <a:outerShdw blurRad="190500" algn="tl" rotWithShape="0">
              <a:srgbClr val="000000">
                <a:alpha val="70000"/>
              </a:srgbClr>
            </a:outerShdw>
          </a:effectLst>
        </p:spPr>
      </p:pic>
      <p:pic>
        <p:nvPicPr>
          <p:cNvPr id="19" name="Picture 2" descr="D:\GAIA-GEOSYSTEMS\DROPBOX\Dropbox (Personal)\AeHIN_GIS_Lab\ADVOCACY\LOGOS\Tableau.jpg"/>
          <p:cNvPicPr>
            <a:picLocks noChangeAspect="1" noChangeArrowheads="1"/>
          </p:cNvPicPr>
          <p:nvPr/>
        </p:nvPicPr>
        <p:blipFill>
          <a:blip r:embed="rId8" cstate="print"/>
          <a:srcRect/>
          <a:stretch>
            <a:fillRect/>
          </a:stretch>
        </p:blipFill>
        <p:spPr bwMode="auto">
          <a:xfrm>
            <a:off x="2186740" y="1316758"/>
            <a:ext cx="576263" cy="576263"/>
          </a:xfrm>
          <a:prstGeom prst="rect">
            <a:avLst/>
          </a:prstGeom>
          <a:ln>
            <a:noFill/>
          </a:ln>
          <a:effectLst>
            <a:outerShdw blurRad="190500" algn="tl" rotWithShape="0">
              <a:srgbClr val="000000">
                <a:alpha val="70000"/>
              </a:srgb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7361" y="5410813"/>
            <a:ext cx="925264" cy="848159"/>
          </a:xfrm>
          <a:prstGeom prst="rect">
            <a:avLst/>
          </a:prstGeom>
        </p:spPr>
      </p:pic>
      <p:pic>
        <p:nvPicPr>
          <p:cNvPr id="3" name="Picture 2">
            <a:extLst>
              <a:ext uri="{FF2B5EF4-FFF2-40B4-BE49-F238E27FC236}">
                <a16:creationId xmlns:a16="http://schemas.microsoft.com/office/drawing/2014/main" id="{700CB6C2-BC17-B6A0-AD4E-3AED403255EB}"/>
              </a:ext>
            </a:extLst>
          </p:cNvPr>
          <p:cNvPicPr>
            <a:picLocks noChangeAspect="1"/>
          </p:cNvPicPr>
          <p:nvPr/>
        </p:nvPicPr>
        <p:blipFill>
          <a:blip r:embed="rId10"/>
          <a:stretch>
            <a:fillRect/>
          </a:stretch>
        </p:blipFill>
        <p:spPr>
          <a:xfrm>
            <a:off x="1772442" y="4002424"/>
            <a:ext cx="1429132" cy="851056"/>
          </a:xfrm>
          <a:prstGeom prst="rect">
            <a:avLst/>
          </a:prstGeom>
          <a:ln>
            <a:solidFill>
              <a:schemeClr val="tx1"/>
            </a:solidFill>
          </a:ln>
        </p:spPr>
      </p:pic>
      <p:pic>
        <p:nvPicPr>
          <p:cNvPr id="5" name="Picture 4">
            <a:extLst>
              <a:ext uri="{FF2B5EF4-FFF2-40B4-BE49-F238E27FC236}">
                <a16:creationId xmlns:a16="http://schemas.microsoft.com/office/drawing/2014/main" id="{76C9CC84-2435-48B8-20F4-D71E982AD78A}"/>
              </a:ext>
            </a:extLst>
          </p:cNvPr>
          <p:cNvPicPr>
            <a:picLocks noChangeAspect="1"/>
          </p:cNvPicPr>
          <p:nvPr/>
        </p:nvPicPr>
        <p:blipFill>
          <a:blip r:embed="rId11"/>
          <a:stretch>
            <a:fillRect/>
          </a:stretch>
        </p:blipFill>
        <p:spPr>
          <a:xfrm>
            <a:off x="2339155" y="4611977"/>
            <a:ext cx="704850" cy="704850"/>
          </a:xfrm>
          <a:prstGeom prst="rect">
            <a:avLst/>
          </a:prstGeom>
        </p:spPr>
      </p:pic>
      <p:pic>
        <p:nvPicPr>
          <p:cNvPr id="7" name="Picture 6">
            <a:extLst>
              <a:ext uri="{FF2B5EF4-FFF2-40B4-BE49-F238E27FC236}">
                <a16:creationId xmlns:a16="http://schemas.microsoft.com/office/drawing/2014/main" id="{69A764B1-2AFF-4D8C-149E-4FA8B70E6AD8}"/>
              </a:ext>
            </a:extLst>
          </p:cNvPr>
          <p:cNvPicPr>
            <a:picLocks noChangeAspect="1"/>
          </p:cNvPicPr>
          <p:nvPr/>
        </p:nvPicPr>
        <p:blipFill>
          <a:blip r:embed="rId12"/>
          <a:stretch>
            <a:fillRect/>
          </a:stretch>
        </p:blipFill>
        <p:spPr>
          <a:xfrm>
            <a:off x="1435145" y="4524241"/>
            <a:ext cx="711610" cy="805054"/>
          </a:xfrm>
          <a:prstGeom prst="rect">
            <a:avLst/>
          </a:prstGeom>
        </p:spPr>
      </p:pic>
      <p:sp>
        <p:nvSpPr>
          <p:cNvPr id="8" name="AutoShape 32">
            <a:extLst>
              <a:ext uri="{FF2B5EF4-FFF2-40B4-BE49-F238E27FC236}">
                <a16:creationId xmlns:a16="http://schemas.microsoft.com/office/drawing/2014/main" id="{5156667E-3C5C-D242-4576-6056B5FA949A}"/>
              </a:ext>
            </a:extLst>
          </p:cNvPr>
          <p:cNvSpPr>
            <a:spLocks noChangeArrowheads="1"/>
          </p:cNvSpPr>
          <p:nvPr/>
        </p:nvSpPr>
        <p:spPr bwMode="auto">
          <a:xfrm>
            <a:off x="1036543" y="3468921"/>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9" name="Title 1">
            <a:extLst>
              <a:ext uri="{FF2B5EF4-FFF2-40B4-BE49-F238E27FC236}">
                <a16:creationId xmlns:a16="http://schemas.microsoft.com/office/drawing/2014/main" id="{0E3B1EF7-68FE-32D1-6EB8-5B435C47F757}"/>
              </a:ext>
            </a:extLst>
          </p:cNvPr>
          <p:cNvSpPr txBox="1">
            <a:spLocks/>
          </p:cNvSpPr>
          <p:nvPr/>
        </p:nvSpPr>
        <p:spPr>
          <a:xfrm>
            <a:off x="4241817" y="1602519"/>
            <a:ext cx="7434246" cy="685800"/>
          </a:xfrm>
          <a:prstGeom prst="rect">
            <a:avLst/>
          </a:prstGeom>
        </p:spPr>
        <p:txBody>
          <a:bodyPr anchor="ctr"/>
          <a:lstStyle/>
          <a:p>
            <a:pPr>
              <a:lnSpc>
                <a:spcPct val="90000"/>
              </a:lnSpc>
              <a:defRPr/>
            </a:pPr>
            <a:r>
              <a:rPr lang="fr-FR" sz="2000" dirty="0">
                <a:ea typeface="+mj-ea"/>
                <a:cs typeface="+mj-cs"/>
              </a:rPr>
              <a:t>«</a:t>
            </a:r>
            <a:r>
              <a:rPr lang="en-US" sz="2000" dirty="0">
                <a:ea typeface="+mj-ea"/>
                <a:cs typeface="+mj-cs"/>
              </a:rPr>
              <a:t>Bridges</a:t>
            </a:r>
            <a:r>
              <a:rPr lang="fr-FR" sz="2000" dirty="0">
                <a:ea typeface="+mj-ea"/>
                <a:cs typeface="+mj-cs"/>
              </a:rPr>
              <a:t>»</a:t>
            </a:r>
            <a:r>
              <a:rPr lang="en-US" sz="2000" dirty="0">
                <a:ea typeface="+mj-ea"/>
                <a:cs typeface="+mj-cs"/>
              </a:rPr>
              <a:t> with GIS software that are existing or under development</a:t>
            </a:r>
          </a:p>
        </p:txBody>
      </p:sp>
      <p:sp>
        <p:nvSpPr>
          <p:cNvPr id="10" name="AutoShape 32">
            <a:extLst>
              <a:ext uri="{FF2B5EF4-FFF2-40B4-BE49-F238E27FC236}">
                <a16:creationId xmlns:a16="http://schemas.microsoft.com/office/drawing/2014/main" id="{724A4CD2-F14D-6853-94A9-C24E38E2093E}"/>
              </a:ext>
            </a:extLst>
          </p:cNvPr>
          <p:cNvSpPr>
            <a:spLocks noChangeArrowheads="1"/>
          </p:cNvSpPr>
          <p:nvPr/>
        </p:nvSpPr>
        <p:spPr bwMode="auto">
          <a:xfrm>
            <a:off x="3863774" y="1782861"/>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6" name="Title 1">
            <a:extLst>
              <a:ext uri="{FF2B5EF4-FFF2-40B4-BE49-F238E27FC236}">
                <a16:creationId xmlns:a16="http://schemas.microsoft.com/office/drawing/2014/main" id="{514051D0-DD49-8B12-FA69-E8C7CCAF476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Not everything is GIS software!</a:t>
            </a:r>
            <a:endParaRPr lang="en-PH" altLang="en-US" dirty="0"/>
          </a:p>
        </p:txBody>
      </p:sp>
    </p:spTree>
    <p:extLst>
      <p:ext uri="{BB962C8B-B14F-4D97-AF65-F5344CB8AC3E}">
        <p14:creationId xmlns:p14="http://schemas.microsoft.com/office/powerpoint/2010/main" val="57182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E8609D-AFEE-E007-9077-9E994F519DDA}"/>
              </a:ext>
            </a:extLst>
          </p:cNvPr>
          <p:cNvSpPr>
            <a:spLocks noChangeArrowheads="1"/>
          </p:cNvSpPr>
          <p:nvPr/>
        </p:nvSpPr>
        <p:spPr bwMode="auto">
          <a:xfrm>
            <a:off x="1286324" y="4631811"/>
            <a:ext cx="8229050" cy="461665"/>
          </a:xfrm>
          <a:prstGeom prst="rect">
            <a:avLst/>
          </a:prstGeom>
          <a:noFill/>
          <a:ln w="9525">
            <a:noFill/>
            <a:miter lim="800000"/>
            <a:headEnd/>
            <a:tailEnd/>
          </a:ln>
        </p:spPr>
        <p:txBody>
          <a:bodyPr wrap="square">
            <a:spAutoFit/>
          </a:bodyPr>
          <a:lstStyle/>
          <a:p>
            <a:r>
              <a:rPr lang="en-US" sz="2400" dirty="0">
                <a:solidFill>
                  <a:srgbClr val="1F1F1F"/>
                </a:solidFill>
              </a:rPr>
              <a:t>Very often the solution is a combination of the two options</a:t>
            </a:r>
            <a:endParaRPr lang="fr-CH" sz="2400" b="1" dirty="0">
              <a:ea typeface="SimSun" pitchFamily="2" charset="-122"/>
            </a:endParaRPr>
          </a:p>
        </p:txBody>
      </p:sp>
      <p:sp>
        <p:nvSpPr>
          <p:cNvPr id="11" name="AutoShape 32">
            <a:extLst>
              <a:ext uri="{FF2B5EF4-FFF2-40B4-BE49-F238E27FC236}">
                <a16:creationId xmlns:a16="http://schemas.microsoft.com/office/drawing/2014/main" id="{4ADB9C2F-DE7A-E555-2CF2-433C7C11982D}"/>
              </a:ext>
            </a:extLst>
          </p:cNvPr>
          <p:cNvSpPr>
            <a:spLocks noChangeArrowheads="1"/>
          </p:cNvSpPr>
          <p:nvPr/>
        </p:nvSpPr>
        <p:spPr bwMode="auto">
          <a:xfrm>
            <a:off x="861483" y="4697972"/>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
        <p:nvSpPr>
          <p:cNvPr id="14" name="TextBox 13">
            <a:extLst>
              <a:ext uri="{FF2B5EF4-FFF2-40B4-BE49-F238E27FC236}">
                <a16:creationId xmlns:a16="http://schemas.microsoft.com/office/drawing/2014/main" id="{72641BC9-B0A5-870A-2D78-3B34DFC0B10F}"/>
              </a:ext>
            </a:extLst>
          </p:cNvPr>
          <p:cNvSpPr txBox="1"/>
          <p:nvPr/>
        </p:nvSpPr>
        <p:spPr>
          <a:xfrm>
            <a:off x="526125" y="763916"/>
            <a:ext cx="11149938" cy="830997"/>
          </a:xfrm>
          <a:prstGeom prst="rect">
            <a:avLst/>
          </a:prstGeom>
          <a:noFill/>
        </p:spPr>
        <p:txBody>
          <a:bodyPr wrap="square">
            <a:spAutoFit/>
          </a:bodyPr>
          <a:lstStyle/>
          <a:p>
            <a:r>
              <a:rPr lang="en-US" sz="2400" dirty="0"/>
              <a:t>The choice between the two must be based on the context, needs, and resources available.</a:t>
            </a:r>
            <a:endParaRPr lang="en-PH" sz="2400" dirty="0"/>
          </a:p>
        </p:txBody>
      </p:sp>
      <p:sp>
        <p:nvSpPr>
          <p:cNvPr id="17" name="TextBox 16">
            <a:extLst>
              <a:ext uri="{FF2B5EF4-FFF2-40B4-BE49-F238E27FC236}">
                <a16:creationId xmlns:a16="http://schemas.microsoft.com/office/drawing/2014/main" id="{BC319A64-BFDB-B9E6-626C-82698D28E23E}"/>
              </a:ext>
            </a:extLst>
          </p:cNvPr>
          <p:cNvSpPr txBox="1"/>
          <p:nvPr/>
        </p:nvSpPr>
        <p:spPr>
          <a:xfrm>
            <a:off x="1365266" y="1707812"/>
            <a:ext cx="2881319" cy="461665"/>
          </a:xfrm>
          <a:prstGeom prst="rect">
            <a:avLst/>
          </a:prstGeom>
          <a:noFill/>
        </p:spPr>
        <p:txBody>
          <a:bodyPr wrap="square">
            <a:spAutoFit/>
          </a:bodyPr>
          <a:lstStyle/>
          <a:p>
            <a:r>
              <a:rPr lang="en-US" sz="2400"/>
              <a:t>Some examples:</a:t>
            </a:r>
          </a:p>
        </p:txBody>
      </p:sp>
      <p:sp>
        <p:nvSpPr>
          <p:cNvPr id="18" name="Rectangle 17">
            <a:extLst>
              <a:ext uri="{FF2B5EF4-FFF2-40B4-BE49-F238E27FC236}">
                <a16:creationId xmlns:a16="http://schemas.microsoft.com/office/drawing/2014/main" id="{F09D0098-7136-C147-080B-82E63E939D39}"/>
              </a:ext>
            </a:extLst>
          </p:cNvPr>
          <p:cNvSpPr>
            <a:spLocks noChangeArrowheads="1"/>
          </p:cNvSpPr>
          <p:nvPr/>
        </p:nvSpPr>
        <p:spPr bwMode="auto">
          <a:xfrm>
            <a:off x="1286323" y="5146189"/>
            <a:ext cx="10389739" cy="1200329"/>
          </a:xfrm>
          <a:prstGeom prst="rect">
            <a:avLst/>
          </a:prstGeom>
          <a:noFill/>
          <a:ln w="9525">
            <a:noFill/>
            <a:miter lim="800000"/>
            <a:headEnd/>
            <a:tailEnd/>
          </a:ln>
        </p:spPr>
        <p:txBody>
          <a:bodyPr wrap="square">
            <a:spAutoFit/>
          </a:bodyPr>
          <a:lstStyle/>
          <a:p>
            <a:r>
              <a:rPr lang="en-US" sz="2400" dirty="0">
                <a:solidFill>
                  <a:srgbClr val="1F1F1F"/>
                </a:solidFill>
              </a:rPr>
              <a:t>The most important thing is to have access to quality data and qualified personnel and to ensure that the work carried out is based on solid and documented processes.</a:t>
            </a:r>
            <a:endParaRPr lang="fr-CH" sz="2400" b="1" dirty="0">
              <a:ea typeface="SimSun" pitchFamily="2" charset="-122"/>
            </a:endParaRPr>
          </a:p>
        </p:txBody>
      </p:sp>
      <p:sp>
        <p:nvSpPr>
          <p:cNvPr id="19" name="AutoShape 32">
            <a:extLst>
              <a:ext uri="{FF2B5EF4-FFF2-40B4-BE49-F238E27FC236}">
                <a16:creationId xmlns:a16="http://schemas.microsoft.com/office/drawing/2014/main" id="{ED59924C-AAD5-0175-16C8-D644680A1E8C}"/>
              </a:ext>
            </a:extLst>
          </p:cNvPr>
          <p:cNvSpPr>
            <a:spLocks noChangeArrowheads="1"/>
          </p:cNvSpPr>
          <p:nvPr/>
        </p:nvSpPr>
        <p:spPr bwMode="auto">
          <a:xfrm>
            <a:off x="861483" y="5212350"/>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graphicFrame>
        <p:nvGraphicFramePr>
          <p:cNvPr id="21" name="Table 20">
            <a:extLst>
              <a:ext uri="{FF2B5EF4-FFF2-40B4-BE49-F238E27FC236}">
                <a16:creationId xmlns:a16="http://schemas.microsoft.com/office/drawing/2014/main" id="{CF6963BF-75BD-7D6D-D616-B099578E71F7}"/>
              </a:ext>
            </a:extLst>
          </p:cNvPr>
          <p:cNvGraphicFramePr>
            <a:graphicFrameLocks noGrp="1"/>
          </p:cNvGraphicFramePr>
          <p:nvPr/>
        </p:nvGraphicFramePr>
        <p:xfrm>
          <a:off x="2001941" y="2254425"/>
          <a:ext cx="8188118" cy="2118360"/>
        </p:xfrm>
        <a:graphic>
          <a:graphicData uri="http://schemas.openxmlformats.org/drawingml/2006/table">
            <a:tbl>
              <a:tblPr firstRow="1" bandRow="1">
                <a:tableStyleId>{5940675A-B579-460E-94D1-54222C63F5DA}</a:tableStyleId>
              </a:tblPr>
              <a:tblGrid>
                <a:gridCol w="5390203">
                  <a:extLst>
                    <a:ext uri="{9D8B030D-6E8A-4147-A177-3AD203B41FA5}">
                      <a16:colId xmlns:a16="http://schemas.microsoft.com/office/drawing/2014/main" val="2296914184"/>
                    </a:ext>
                  </a:extLst>
                </a:gridCol>
                <a:gridCol w="1360547">
                  <a:extLst>
                    <a:ext uri="{9D8B030D-6E8A-4147-A177-3AD203B41FA5}">
                      <a16:colId xmlns:a16="http://schemas.microsoft.com/office/drawing/2014/main" val="3264628783"/>
                    </a:ext>
                  </a:extLst>
                </a:gridCol>
                <a:gridCol w="1437368">
                  <a:extLst>
                    <a:ext uri="{9D8B030D-6E8A-4147-A177-3AD203B41FA5}">
                      <a16:colId xmlns:a16="http://schemas.microsoft.com/office/drawing/2014/main" val="2794553350"/>
                    </a:ext>
                  </a:extLst>
                </a:gridCol>
              </a:tblGrid>
              <a:tr h="370840">
                <a:tc>
                  <a:txBody>
                    <a:bodyPr/>
                    <a:lstStyle/>
                    <a:p>
                      <a:pPr algn="ctr"/>
                      <a:r>
                        <a:rPr lang="en-US" sz="1800" noProof="0" dirty="0"/>
                        <a:t>Use</a:t>
                      </a:r>
                    </a:p>
                  </a:txBody>
                  <a:tcPr anchor="ctr"/>
                </a:tc>
                <a:tc>
                  <a:txBody>
                    <a:bodyPr/>
                    <a:lstStyle/>
                    <a:p>
                      <a:pPr algn="ctr"/>
                      <a:r>
                        <a:rPr lang="en-US" sz="1800" noProof="0" dirty="0"/>
                        <a:t>Open source</a:t>
                      </a:r>
                    </a:p>
                  </a:txBody>
                  <a:tcPr anchor="ctr"/>
                </a:tc>
                <a:tc>
                  <a:txBody>
                    <a:bodyPr/>
                    <a:lstStyle/>
                    <a:p>
                      <a:pPr algn="ctr"/>
                      <a:r>
                        <a:rPr lang="en-US" sz="1800" noProof="0" dirty="0"/>
                        <a:t>Proprietary</a:t>
                      </a:r>
                    </a:p>
                  </a:txBody>
                  <a:tcPr anchor="ctr"/>
                </a:tc>
                <a:extLst>
                  <a:ext uri="{0D108BD9-81ED-4DB2-BD59-A6C34878D82A}">
                    <a16:rowId xmlns:a16="http://schemas.microsoft.com/office/drawing/2014/main" val="754207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noProof="0" dirty="0">
                          <a:solidFill>
                            <a:schemeClr val="tx1"/>
                          </a:solidFill>
                          <a:effectLst/>
                          <a:latin typeface="+mn-lt"/>
                          <a:ea typeface="+mn-ea"/>
                          <a:cs typeface="+mn-cs"/>
                        </a:rPr>
                        <a:t>Creation of thematic maps occasionally</a:t>
                      </a:r>
                      <a:endParaRPr lang="en-US" sz="1800" noProof="0" dirty="0"/>
                    </a:p>
                  </a:txBody>
                  <a:tcPr/>
                </a:tc>
                <a:tc>
                  <a:txBody>
                    <a:bodyPr/>
                    <a:lstStyle/>
                    <a:p>
                      <a:pPr algn="ctr"/>
                      <a:r>
                        <a:rPr lang="en-US" noProof="0" dirty="0"/>
                        <a:t>X</a:t>
                      </a:r>
                    </a:p>
                  </a:txBody>
                  <a:tcPr anchor="ctr"/>
                </a:tc>
                <a:tc>
                  <a:txBody>
                    <a:bodyPr/>
                    <a:lstStyle/>
                    <a:p>
                      <a:pPr algn="ctr"/>
                      <a:endParaRPr lang="en-US" noProof="0" dirty="0"/>
                    </a:p>
                  </a:txBody>
                  <a:tcPr anchor="ctr"/>
                </a:tc>
                <a:extLst>
                  <a:ext uri="{0D108BD9-81ED-4DB2-BD59-A6C34878D82A}">
                    <a16:rowId xmlns:a16="http://schemas.microsoft.com/office/drawing/2014/main" val="1112755555"/>
                  </a:ext>
                </a:extLst>
              </a:tr>
              <a:tr h="370840">
                <a:tc>
                  <a:txBody>
                    <a:bodyPr/>
                    <a:lstStyle/>
                    <a:p>
                      <a:r>
                        <a:rPr lang="en-US" sz="1800" b="0" i="0" kern="1200" noProof="0" dirty="0">
                          <a:solidFill>
                            <a:schemeClr val="tx1"/>
                          </a:solidFill>
                          <a:effectLst/>
                          <a:latin typeface="+mn-lt"/>
                          <a:ea typeface="+mn-ea"/>
                          <a:cs typeface="+mn-cs"/>
                        </a:rPr>
                        <a:t>Creation and management of quality geospatial data</a:t>
                      </a:r>
                      <a:endParaRPr lang="en-US"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734309889"/>
                  </a:ext>
                </a:extLst>
              </a:tr>
              <a:tr h="320040">
                <a:tc>
                  <a:txBody>
                    <a:bodyPr/>
                    <a:lstStyle/>
                    <a:p>
                      <a:r>
                        <a:rPr lang="en-US" sz="1800" b="0" i="0" kern="1200" noProof="0" dirty="0">
                          <a:solidFill>
                            <a:schemeClr val="tx1"/>
                          </a:solidFill>
                          <a:effectLst/>
                          <a:latin typeface="+mn-lt"/>
                          <a:ea typeface="+mn-ea"/>
                          <a:cs typeface="+mn-cs"/>
                        </a:rPr>
                        <a:t>Mapping support in an emergency operations center</a:t>
                      </a:r>
                      <a:endParaRPr lang="en-US" noProof="0" dirty="0"/>
                    </a:p>
                  </a:txBody>
                  <a:tcPr/>
                </a:tc>
                <a:tc>
                  <a:txBody>
                    <a:bodyPr/>
                    <a:lstStyle/>
                    <a:p>
                      <a:pPr algn="ctr"/>
                      <a:endParaRPr lang="en-US"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3189349505"/>
                  </a:ext>
                </a:extLst>
              </a:tr>
              <a:tr h="320040">
                <a:tc>
                  <a:txBody>
                    <a:bodyPr/>
                    <a:lstStyle/>
                    <a:p>
                      <a:r>
                        <a:rPr lang="en-US" sz="1800" b="0" i="0" kern="1200" noProof="0" dirty="0">
                          <a:solidFill>
                            <a:schemeClr val="tx1"/>
                          </a:solidFill>
                          <a:effectLst/>
                          <a:latin typeface="+mn-lt"/>
                          <a:ea typeface="+mn-ea"/>
                          <a:cs typeface="+mn-cs"/>
                        </a:rPr>
                        <a:t>Need to be able to move directly from field data collection to an online and desktop solution</a:t>
                      </a:r>
                      <a:endParaRPr lang="en-US" noProof="0" dirty="0"/>
                    </a:p>
                  </a:txBody>
                  <a:tcPr/>
                </a:tc>
                <a:tc>
                  <a:txBody>
                    <a:bodyPr/>
                    <a:lstStyle/>
                    <a:p>
                      <a:pPr algn="ctr"/>
                      <a:endParaRPr lang="en-US"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a:txBody>
                  <a:tcPr anchor="ctr"/>
                </a:tc>
                <a:extLst>
                  <a:ext uri="{0D108BD9-81ED-4DB2-BD59-A6C34878D82A}">
                    <a16:rowId xmlns:a16="http://schemas.microsoft.com/office/drawing/2014/main" val="4289811924"/>
                  </a:ext>
                </a:extLst>
              </a:tr>
            </a:tbl>
          </a:graphicData>
        </a:graphic>
      </p:graphicFrame>
      <p:sp>
        <p:nvSpPr>
          <p:cNvPr id="4" name="Title 1">
            <a:extLst>
              <a:ext uri="{FF2B5EF4-FFF2-40B4-BE49-F238E27FC236}">
                <a16:creationId xmlns:a16="http://schemas.microsoft.com/office/drawing/2014/main" id="{434DFCFE-8B6B-7BE5-D6D2-743DA7F5F85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 Open Source vs. Proprietary</a:t>
            </a:r>
            <a:endParaRPr lang="fr-CH" altLang="en-US" dirty="0"/>
          </a:p>
        </p:txBody>
      </p:sp>
    </p:spTree>
    <p:extLst>
      <p:ext uri="{BB962C8B-B14F-4D97-AF65-F5344CB8AC3E}">
        <p14:creationId xmlns:p14="http://schemas.microsoft.com/office/powerpoint/2010/main" val="248385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4903" y="755609"/>
            <a:ext cx="11160124" cy="89389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200" dirty="0">
                <a:latin typeface="+mn-lt"/>
              </a:rPr>
              <a:t>The two GIS software mentioned in the previous slide will be used for Exercise 4.B and the exercises in Module 5.</a:t>
            </a:r>
          </a:p>
        </p:txBody>
      </p:sp>
      <p:sp>
        <p:nvSpPr>
          <p:cNvPr id="4" name="Content Placeholder 2"/>
          <p:cNvSpPr txBox="1">
            <a:spLocks/>
          </p:cNvSpPr>
          <p:nvPr/>
        </p:nvSpPr>
        <p:spPr>
          <a:xfrm>
            <a:off x="530035" y="1675982"/>
            <a:ext cx="11146027" cy="19636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PH" sz="2200" b="1" dirty="0"/>
              <a:t>QGIS</a:t>
            </a:r>
            <a:r>
              <a:rPr lang="en-PH" sz="2200" dirty="0"/>
              <a:t>: </a:t>
            </a:r>
            <a:r>
              <a:rPr lang="en-US" sz="2200" dirty="0"/>
              <a:t>(formerly known as Quantum GIS) is a free and open-source cross platform desktop GIS application that supports viewing, editing, and analysis of geospatial data.</a:t>
            </a:r>
          </a:p>
          <a:p>
            <a:pPr marL="0" indent="0">
              <a:spcBef>
                <a:spcPts val="0"/>
              </a:spcBef>
              <a:buNone/>
            </a:pPr>
            <a:endParaRPr lang="en-US" sz="2200" dirty="0"/>
          </a:p>
          <a:p>
            <a:pPr marL="0" indent="0">
              <a:spcBef>
                <a:spcPts val="0"/>
              </a:spcBef>
              <a:buNone/>
            </a:pPr>
            <a:r>
              <a:rPr lang="en-US" sz="2200" dirty="0"/>
              <a:t>It is a widely, if not the most widely, used free GIS software at the moment.</a:t>
            </a:r>
            <a:endParaRPr lang="en-GB" sz="2200" dirty="0"/>
          </a:p>
        </p:txBody>
      </p:sp>
      <p:sp>
        <p:nvSpPr>
          <p:cNvPr id="6" name="Title 1">
            <a:extLst>
              <a:ext uri="{FF2B5EF4-FFF2-40B4-BE49-F238E27FC236}">
                <a16:creationId xmlns:a16="http://schemas.microsoft.com/office/drawing/2014/main" id="{CFA7A661-9DE6-AD71-BD5A-FA9737C08E8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software to use for the exercises</a:t>
            </a:r>
            <a:endParaRPr lang="en-PH" altLang="en-US" dirty="0"/>
          </a:p>
        </p:txBody>
      </p:sp>
      <p:sp>
        <p:nvSpPr>
          <p:cNvPr id="7" name="Content Placeholder 2">
            <a:extLst>
              <a:ext uri="{FF2B5EF4-FFF2-40B4-BE49-F238E27FC236}">
                <a16:creationId xmlns:a16="http://schemas.microsoft.com/office/drawing/2014/main" id="{74C1E220-630D-8A36-6B52-64EA1BA94DE7}"/>
              </a:ext>
            </a:extLst>
          </p:cNvPr>
          <p:cNvSpPr txBox="1">
            <a:spLocks/>
          </p:cNvSpPr>
          <p:nvPr/>
        </p:nvSpPr>
        <p:spPr>
          <a:xfrm>
            <a:off x="530033" y="3442028"/>
            <a:ext cx="11146027" cy="19636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PH" sz="2200" b="1" dirty="0"/>
              <a:t>ArcMap</a:t>
            </a:r>
            <a:r>
              <a:rPr lang="en-PH" sz="2200" dirty="0"/>
              <a:t>: </a:t>
            </a:r>
            <a:r>
              <a:rPr lang="en-US" sz="2200" dirty="0"/>
              <a:t>the central application in the ArcGIS suite of products from Esri.</a:t>
            </a:r>
          </a:p>
          <a:p>
            <a:pPr marL="0" indent="0">
              <a:spcBef>
                <a:spcPts val="0"/>
              </a:spcBef>
              <a:buNone/>
            </a:pPr>
            <a:endParaRPr lang="en-US" sz="2200" dirty="0"/>
          </a:p>
          <a:p>
            <a:pPr marL="0" indent="0">
              <a:spcBef>
                <a:spcPts val="0"/>
              </a:spcBef>
              <a:buNone/>
            </a:pPr>
            <a:r>
              <a:rPr lang="en-US" sz="2200" dirty="0"/>
              <a:t>ArcMap is where you display and explore GIS datasets for your study area, where you assign symbols, create and edit datasets, perform spatial analyses, and where you create map layouts for printing or publication.</a:t>
            </a:r>
            <a:endParaRPr lang="en-GB" sz="2200" dirty="0"/>
          </a:p>
        </p:txBody>
      </p:sp>
      <p:sp>
        <p:nvSpPr>
          <p:cNvPr id="8" name="Rectangle 7">
            <a:extLst>
              <a:ext uri="{FF2B5EF4-FFF2-40B4-BE49-F238E27FC236}">
                <a16:creationId xmlns:a16="http://schemas.microsoft.com/office/drawing/2014/main" id="{927B8655-2851-EA7F-ECE9-D1D379839595}"/>
              </a:ext>
            </a:extLst>
          </p:cNvPr>
          <p:cNvSpPr>
            <a:spLocks noChangeArrowheads="1"/>
          </p:cNvSpPr>
          <p:nvPr/>
        </p:nvSpPr>
        <p:spPr bwMode="auto">
          <a:xfrm>
            <a:off x="1546300" y="5576046"/>
            <a:ext cx="8691394" cy="430887"/>
          </a:xfrm>
          <a:prstGeom prst="rect">
            <a:avLst/>
          </a:prstGeom>
          <a:noFill/>
          <a:ln w="9525">
            <a:noFill/>
            <a:miter lim="800000"/>
            <a:headEnd/>
            <a:tailEnd/>
          </a:ln>
        </p:spPr>
        <p:txBody>
          <a:bodyPr wrap="square">
            <a:spAutoFit/>
          </a:bodyPr>
          <a:lstStyle/>
          <a:p>
            <a:r>
              <a:rPr lang="en-US" sz="2200" dirty="0">
                <a:solidFill>
                  <a:srgbClr val="1F1F1F"/>
                </a:solidFill>
              </a:rPr>
              <a:t>The software to be used by the participants will depend on its availability.</a:t>
            </a:r>
            <a:endParaRPr lang="fr-CH" sz="2200" b="1" dirty="0">
              <a:ea typeface="SimSun" pitchFamily="2" charset="-122"/>
            </a:endParaRPr>
          </a:p>
        </p:txBody>
      </p:sp>
      <p:sp>
        <p:nvSpPr>
          <p:cNvPr id="9" name="AutoShape 32">
            <a:extLst>
              <a:ext uri="{FF2B5EF4-FFF2-40B4-BE49-F238E27FC236}">
                <a16:creationId xmlns:a16="http://schemas.microsoft.com/office/drawing/2014/main" id="{54F9EA60-A19B-843D-882F-D70E6414A28D}"/>
              </a:ext>
            </a:extLst>
          </p:cNvPr>
          <p:cNvSpPr>
            <a:spLocks noChangeArrowheads="1"/>
          </p:cNvSpPr>
          <p:nvPr/>
        </p:nvSpPr>
        <p:spPr bwMode="auto">
          <a:xfrm>
            <a:off x="1121459" y="5642207"/>
            <a:ext cx="378042" cy="320613"/>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fr-CH" dirty="0">
              <a:solidFill>
                <a:srgbClr val="346667"/>
              </a:solidFill>
            </a:endParaRPr>
          </a:p>
        </p:txBody>
      </p:sp>
    </p:spTree>
    <p:extLst>
      <p:ext uri="{BB962C8B-B14F-4D97-AF65-F5344CB8AC3E}">
        <p14:creationId xmlns:p14="http://schemas.microsoft.com/office/powerpoint/2010/main" val="38858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882D33-C520-0FE8-DE98-49FC96BB1C0C}"/>
              </a:ext>
            </a:extLst>
          </p:cNvPr>
          <p:cNvPicPr>
            <a:picLocks noChangeAspect="1"/>
          </p:cNvPicPr>
          <p:nvPr/>
        </p:nvPicPr>
        <p:blipFill>
          <a:blip r:embed="rId3"/>
          <a:stretch>
            <a:fillRect/>
          </a:stretch>
        </p:blipFill>
        <p:spPr>
          <a:xfrm>
            <a:off x="7801187" y="1614548"/>
            <a:ext cx="3874876" cy="2993311"/>
          </a:xfrm>
          <a:prstGeom prst="rect">
            <a:avLst/>
          </a:prstGeom>
        </p:spPr>
      </p:pic>
      <p:pic>
        <p:nvPicPr>
          <p:cNvPr id="9" name="Picture 8">
            <a:extLst>
              <a:ext uri="{FF2B5EF4-FFF2-40B4-BE49-F238E27FC236}">
                <a16:creationId xmlns:a16="http://schemas.microsoft.com/office/drawing/2014/main" id="{24081EC0-FB1E-7F7F-3646-5DA0C561D4D7}"/>
              </a:ext>
            </a:extLst>
          </p:cNvPr>
          <p:cNvPicPr>
            <a:picLocks noChangeAspect="1"/>
          </p:cNvPicPr>
          <p:nvPr/>
        </p:nvPicPr>
        <p:blipFill>
          <a:blip r:embed="rId4"/>
          <a:stretch>
            <a:fillRect/>
          </a:stretch>
        </p:blipFill>
        <p:spPr>
          <a:xfrm>
            <a:off x="9802392" y="3036682"/>
            <a:ext cx="2192384" cy="3111199"/>
          </a:xfrm>
          <a:prstGeom prst="rect">
            <a:avLst/>
          </a:prstGeom>
          <a:ln>
            <a:solidFill>
              <a:schemeClr val="tx1"/>
            </a:solidFill>
          </a:ln>
        </p:spPr>
      </p:pic>
      <p:sp>
        <p:nvSpPr>
          <p:cNvPr id="10" name="Title 1"/>
          <p:cNvSpPr txBox="1">
            <a:spLocks/>
          </p:cNvSpPr>
          <p:nvPr/>
        </p:nvSpPr>
        <p:spPr>
          <a:xfrm>
            <a:off x="523471" y="793553"/>
            <a:ext cx="8543925" cy="508000"/>
          </a:xfrm>
          <a:prstGeom prst="rect">
            <a:avLst/>
          </a:prstGeom>
        </p:spPr>
        <p:txBody>
          <a:bodyPr>
            <a:normAutofit/>
          </a:bodyPr>
          <a:lstStyle/>
          <a:p>
            <a:pPr>
              <a:lnSpc>
                <a:spcPct val="90000"/>
              </a:lnSpc>
              <a:defRPr/>
            </a:pPr>
            <a:r>
              <a:rPr lang="en-US" sz="2400" dirty="0">
                <a:ea typeface="+mj-ea"/>
                <a:cs typeface="+mj-cs"/>
              </a:rPr>
              <a:t>The QGIS website provides resources for their users</a:t>
            </a:r>
            <a:r>
              <a:rPr lang="fr-FR" sz="2400" dirty="0">
                <a:ea typeface="+mj-ea"/>
                <a:cs typeface="+mj-cs"/>
              </a:rPr>
              <a:t>:</a:t>
            </a:r>
            <a:endParaRPr lang="en-US" sz="2400" dirty="0">
              <a:ea typeface="+mj-ea"/>
              <a:cs typeface="+mj-cs"/>
            </a:endParaRPr>
          </a:p>
        </p:txBody>
      </p:sp>
      <p:sp>
        <p:nvSpPr>
          <p:cNvPr id="12" name="TextBox 11"/>
          <p:cNvSpPr txBox="1"/>
          <p:nvPr/>
        </p:nvSpPr>
        <p:spPr>
          <a:xfrm>
            <a:off x="515938" y="1364853"/>
            <a:ext cx="7092988" cy="4524315"/>
          </a:xfrm>
          <a:prstGeom prst="rect">
            <a:avLst/>
          </a:prstGeom>
          <a:noFill/>
        </p:spPr>
        <p:txBody>
          <a:bodyPr wrap="square">
            <a:spAutoFit/>
          </a:bodyPr>
          <a:lstStyle/>
          <a:p>
            <a:pPr marL="358775" indent="-358775">
              <a:lnSpc>
                <a:spcPct val="90000"/>
              </a:lnSpc>
              <a:buFont typeface="Arial" panose="020B0604020202020204" pitchFamily="34" charset="0"/>
              <a:buChar char="•"/>
              <a:defRPr/>
            </a:pPr>
            <a:r>
              <a:rPr lang="en-US" sz="2000" dirty="0"/>
              <a:t>A Gentle Introduction to GIS</a:t>
            </a:r>
          </a:p>
          <a:p>
            <a:pPr>
              <a:lnSpc>
                <a:spcPct val="90000"/>
              </a:lnSpc>
              <a:defRPr/>
            </a:pPr>
            <a:r>
              <a:rPr lang="fr-CH" sz="2000" dirty="0">
                <a:hlinkClick r:id="rId5"/>
              </a:rPr>
              <a:t>https://docs.qgis.org/3.34/en/docs/gentle_gis_introduction/index.html</a:t>
            </a:r>
            <a:endParaRPr lang="fr-CH" sz="2000" dirty="0"/>
          </a:p>
          <a:p>
            <a:pPr>
              <a:lnSpc>
                <a:spcPct val="90000"/>
              </a:lnSpc>
              <a:defRPr/>
            </a:pPr>
            <a:r>
              <a:rPr lang="fr-CH" sz="2000" dirty="0">
                <a:highlight>
                  <a:srgbClr val="FF00FF"/>
                </a:highlight>
              </a:rPr>
              <a:t>  </a:t>
            </a:r>
          </a:p>
          <a:p>
            <a:pPr marL="342900" indent="-342900">
              <a:lnSpc>
                <a:spcPct val="90000"/>
              </a:lnSpc>
              <a:buFont typeface="Arial" panose="020B0604020202020204" pitchFamily="34" charset="0"/>
              <a:buChar char="•"/>
              <a:defRPr/>
            </a:pPr>
            <a:r>
              <a:rPr lang="fr-CH" sz="2000" dirty="0"/>
              <a:t>QGIS User Manual</a:t>
            </a:r>
          </a:p>
          <a:p>
            <a:pPr marL="540000" indent="-288000">
              <a:lnSpc>
                <a:spcPct val="90000"/>
              </a:lnSpc>
              <a:buFont typeface="Arial" panose="020B0604020202020204" pitchFamily="34" charset="0"/>
              <a:buChar char="•"/>
              <a:defRPr/>
            </a:pPr>
            <a:r>
              <a:rPr lang="fr-CH" sz="2000" dirty="0"/>
              <a:t>Online: </a:t>
            </a:r>
            <a:r>
              <a:rPr lang="fr-CH" sz="2000" dirty="0">
                <a:hlinkClick r:id="rId6"/>
              </a:rPr>
              <a:t>https://docs.qgis.org/3.34/en/docs/user_manual/index.html</a:t>
            </a:r>
            <a:r>
              <a:rPr lang="fr-CH" sz="2000" dirty="0"/>
              <a:t> </a:t>
            </a:r>
          </a:p>
          <a:p>
            <a:pPr marL="540000" indent="-288000">
              <a:lnSpc>
                <a:spcPct val="90000"/>
              </a:lnSpc>
              <a:buFont typeface="Arial" panose="020B0604020202020204" pitchFamily="34" charset="0"/>
              <a:buChar char="•"/>
              <a:defRPr/>
            </a:pPr>
            <a:r>
              <a:rPr lang="fr-CH" sz="2000" dirty="0"/>
              <a:t>PDF: </a:t>
            </a:r>
            <a:r>
              <a:rPr lang="fr-CH" sz="2000" dirty="0">
                <a:hlinkClick r:id="rId7"/>
              </a:rPr>
              <a:t>https://docs.qgis.org/3.34/pdf/en/QGIS-3.34-DesktopUserGuide-en.pdf</a:t>
            </a:r>
            <a:endParaRPr lang="fr-CH" sz="2000" dirty="0"/>
          </a:p>
          <a:p>
            <a:pPr marL="540000" indent="-288000">
              <a:lnSpc>
                <a:spcPct val="90000"/>
              </a:lnSpc>
              <a:defRPr/>
            </a:pPr>
            <a:r>
              <a:rPr lang="fr-CH" sz="2000" dirty="0"/>
              <a:t>  </a:t>
            </a:r>
          </a:p>
          <a:p>
            <a:pPr marL="282575" indent="-282575">
              <a:lnSpc>
                <a:spcPct val="90000"/>
              </a:lnSpc>
              <a:buFont typeface="Arial" pitchFamily="34" charset="0"/>
              <a:buChar char="•"/>
              <a:defRPr/>
            </a:pPr>
            <a:r>
              <a:rPr lang="fr-CH" sz="2000" dirty="0"/>
              <a:t>QGIS Training Manual</a:t>
            </a:r>
          </a:p>
          <a:p>
            <a:pPr marL="540000" indent="-288000">
              <a:lnSpc>
                <a:spcPct val="90000"/>
              </a:lnSpc>
              <a:buFont typeface="Arial" panose="020B0604020202020204" pitchFamily="34" charset="0"/>
              <a:buChar char="•"/>
              <a:defRPr/>
            </a:pPr>
            <a:r>
              <a:rPr lang="fr-CH" sz="2000" dirty="0"/>
              <a:t>Online: </a:t>
            </a:r>
            <a:r>
              <a:rPr lang="fr-CH" sz="2000" dirty="0">
                <a:hlinkClick r:id="rId8"/>
              </a:rPr>
              <a:t>https://docs.qgis.org/3.34/en/docs/training_manual/index.html</a:t>
            </a:r>
            <a:endParaRPr lang="fr-CH" sz="2000" dirty="0"/>
          </a:p>
          <a:p>
            <a:pPr marL="540000" indent="-288000">
              <a:lnSpc>
                <a:spcPct val="90000"/>
              </a:lnSpc>
              <a:buFont typeface="Arial" panose="020B0604020202020204" pitchFamily="34" charset="0"/>
              <a:buChar char="•"/>
              <a:defRPr/>
            </a:pPr>
            <a:r>
              <a:rPr lang="fr-CH" sz="2000" dirty="0"/>
              <a:t>PDF: </a:t>
            </a:r>
            <a:r>
              <a:rPr lang="fr-CH" sz="2000" dirty="0">
                <a:hlinkClick r:id="rId9"/>
              </a:rPr>
              <a:t>https://docs.qgis.org/3.34/pdf/en/QGIS-3.34-TrainingManual-en.pdf</a:t>
            </a:r>
            <a:r>
              <a:rPr lang="fr-CH" sz="2000" dirty="0"/>
              <a:t> </a:t>
            </a:r>
          </a:p>
        </p:txBody>
      </p:sp>
      <p:sp>
        <p:nvSpPr>
          <p:cNvPr id="2" name="Title 1">
            <a:extLst>
              <a:ext uri="{FF2B5EF4-FFF2-40B4-BE49-F238E27FC236}">
                <a16:creationId xmlns:a16="http://schemas.microsoft.com/office/drawing/2014/main" id="{D91D15F4-D824-8CE3-7D2A-B6BF20704D1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QGIS</a:t>
            </a:r>
            <a:endParaRPr lang="en-PH" altLang="en-US" dirty="0"/>
          </a:p>
        </p:txBody>
      </p:sp>
    </p:spTree>
    <p:extLst>
      <p:ext uri="{BB962C8B-B14F-4D97-AF65-F5344CB8AC3E}">
        <p14:creationId xmlns:p14="http://schemas.microsoft.com/office/powerpoint/2010/main" val="222343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1976" y="789157"/>
            <a:ext cx="11144561" cy="5389168"/>
          </a:xfrm>
          <a:prstGeom prst="rect">
            <a:avLst/>
          </a:prstGeom>
          <a:noFill/>
        </p:spPr>
        <p:txBody>
          <a:bodyPr wrap="square">
            <a:spAutoFit/>
          </a:bodyPr>
          <a:lstStyle/>
          <a:p>
            <a:pPr>
              <a:lnSpc>
                <a:spcPct val="90000"/>
              </a:lnSpc>
              <a:spcAft>
                <a:spcPts val="600"/>
              </a:spcAft>
              <a:defRPr/>
            </a:pPr>
            <a:r>
              <a:rPr lang="en-PH" sz="2400" dirty="0"/>
              <a:t>There are different QGIS courses you can find online such as:</a:t>
            </a:r>
          </a:p>
          <a:p>
            <a:pPr marL="268288" indent="-268288">
              <a:lnSpc>
                <a:spcPct val="90000"/>
              </a:lnSpc>
              <a:spcAft>
                <a:spcPts val="600"/>
              </a:spcAft>
              <a:buFont typeface="Arial" panose="020B0604020202020204" pitchFamily="34" charset="0"/>
              <a:buChar char="•"/>
              <a:defRPr/>
            </a:pPr>
            <a:r>
              <a:rPr lang="en-US" sz="2400" dirty="0"/>
              <a:t>YouTube offers many video tutorials on different QGIS topics: </a:t>
            </a:r>
            <a:r>
              <a:rPr lang="en-US" sz="2400" dirty="0">
                <a:hlinkClick r:id="rId3"/>
              </a:rPr>
              <a:t>www.youtube.com</a:t>
            </a:r>
            <a:endParaRPr lang="en-US" sz="2400" dirty="0"/>
          </a:p>
          <a:p>
            <a:pPr marL="268288" indent="-268288">
              <a:lnSpc>
                <a:spcPct val="90000"/>
              </a:lnSpc>
              <a:spcAft>
                <a:spcPts val="600"/>
              </a:spcAft>
              <a:buFont typeface="Arial" panose="020B0604020202020204" pitchFamily="34" charset="0"/>
              <a:buChar char="•"/>
              <a:defRPr/>
            </a:pPr>
            <a:r>
              <a:rPr lang="en-PH" sz="2400" dirty="0"/>
              <a:t> Environmental QGIS Training from Gaia Resources:</a:t>
            </a:r>
          </a:p>
          <a:p>
            <a:pPr marL="358775">
              <a:lnSpc>
                <a:spcPct val="90000"/>
              </a:lnSpc>
              <a:spcAft>
                <a:spcPts val="600"/>
              </a:spcAft>
              <a:defRPr/>
            </a:pPr>
            <a:r>
              <a:rPr lang="en-US" sz="2400" dirty="0">
                <a:hlinkClick r:id="rId4"/>
              </a:rPr>
              <a:t>https://www.gaiaresources.com.au/our-services/online-training/</a:t>
            </a:r>
            <a:endParaRPr lang="en-US" sz="2400" dirty="0"/>
          </a:p>
          <a:p>
            <a:pPr>
              <a:lnSpc>
                <a:spcPct val="90000"/>
              </a:lnSpc>
              <a:spcAft>
                <a:spcPts val="1200"/>
              </a:spcAft>
              <a:defRPr/>
            </a:pPr>
            <a:endParaRPr lang="en-PH" sz="2400" dirty="0"/>
          </a:p>
          <a:p>
            <a:pPr>
              <a:lnSpc>
                <a:spcPct val="90000"/>
              </a:lnSpc>
              <a:spcAft>
                <a:spcPts val="1200"/>
              </a:spcAft>
              <a:defRPr/>
            </a:pPr>
            <a:endParaRPr lang="en-PH" sz="2400" dirty="0"/>
          </a:p>
          <a:p>
            <a:pPr>
              <a:lnSpc>
                <a:spcPct val="90000"/>
              </a:lnSpc>
              <a:spcAft>
                <a:spcPts val="1200"/>
              </a:spcAft>
              <a:defRPr/>
            </a:pPr>
            <a:endParaRPr lang="en-PH" sz="2400" dirty="0"/>
          </a:p>
          <a:p>
            <a:pPr>
              <a:lnSpc>
                <a:spcPct val="90000"/>
              </a:lnSpc>
              <a:spcAft>
                <a:spcPts val="1200"/>
              </a:spcAft>
              <a:defRPr/>
            </a:pPr>
            <a:endParaRPr lang="en-PH" sz="2400" dirty="0"/>
          </a:p>
          <a:p>
            <a:pPr>
              <a:lnSpc>
                <a:spcPct val="90000"/>
              </a:lnSpc>
              <a:spcAft>
                <a:spcPts val="1200"/>
              </a:spcAft>
              <a:defRPr/>
            </a:pPr>
            <a:endParaRPr lang="en-PH" sz="2400" dirty="0"/>
          </a:p>
          <a:p>
            <a:pPr>
              <a:lnSpc>
                <a:spcPct val="90000"/>
              </a:lnSpc>
              <a:spcAft>
                <a:spcPts val="1200"/>
              </a:spcAft>
              <a:defRPr/>
            </a:pPr>
            <a:endParaRPr lang="en-US" sz="2400" dirty="0"/>
          </a:p>
          <a:p>
            <a:pPr>
              <a:lnSpc>
                <a:spcPct val="90000"/>
              </a:lnSpc>
              <a:defRPr/>
            </a:pPr>
            <a:r>
              <a:rPr lang="en-US" sz="2400" dirty="0"/>
              <a:t>It is a self-paced course you can follow on YouTube:</a:t>
            </a:r>
          </a:p>
          <a:p>
            <a:pPr>
              <a:lnSpc>
                <a:spcPct val="90000"/>
              </a:lnSpc>
              <a:defRPr/>
            </a:pPr>
            <a:r>
              <a:rPr lang="en-US" sz="2400" dirty="0">
                <a:hlinkClick r:id="rId5"/>
              </a:rPr>
              <a:t>https://www.youtube.com/playlist?list=PLfInsSYJw1lQ_vii1wxePr7aKqBOziKVQ</a:t>
            </a:r>
            <a:r>
              <a:rPr lang="en-PH" sz="2400" dirty="0"/>
              <a:t>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7363" y="2770222"/>
            <a:ext cx="6701631" cy="2605865"/>
          </a:xfrm>
          <a:prstGeom prst="rect">
            <a:avLst/>
          </a:prstGeom>
        </p:spPr>
      </p:pic>
      <p:sp>
        <p:nvSpPr>
          <p:cNvPr id="7" name="Title 1">
            <a:extLst>
              <a:ext uri="{FF2B5EF4-FFF2-40B4-BE49-F238E27FC236}">
                <a16:creationId xmlns:a16="http://schemas.microsoft.com/office/drawing/2014/main" id="{0817C13D-B8AB-2AFF-F657-4EC55347DEB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GIS Resources – QGIS</a:t>
            </a:r>
            <a:endParaRPr lang="en-PH" altLang="en-US" dirty="0"/>
          </a:p>
        </p:txBody>
      </p:sp>
    </p:spTree>
    <p:extLst>
      <p:ext uri="{BB962C8B-B14F-4D97-AF65-F5344CB8AC3E}">
        <p14:creationId xmlns:p14="http://schemas.microsoft.com/office/powerpoint/2010/main" val="3806163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3698</TotalTime>
  <Words>1200</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Arial</vt:lpstr>
      <vt:lpstr>Calibri</vt:lpstr>
      <vt:lpstr>Calibri Light</vt:lpstr>
      <vt:lpstr>Google Sans</vt:lpstr>
      <vt:lpstr>Source Sans Variable</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Steeve Ebener</cp:lastModifiedBy>
  <cp:revision>199</cp:revision>
  <dcterms:created xsi:type="dcterms:W3CDTF">2021-09-02T13:03:17Z</dcterms:created>
  <dcterms:modified xsi:type="dcterms:W3CDTF">2024-06-28T03:51:32Z</dcterms:modified>
</cp:coreProperties>
</file>