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7"/>
  </p:notesMasterIdLst>
  <p:handoutMasterIdLst>
    <p:handoutMasterId r:id="rId28"/>
  </p:handoutMasterIdLst>
  <p:sldIdLst>
    <p:sldId id="278" r:id="rId2"/>
    <p:sldId id="307" r:id="rId3"/>
    <p:sldId id="308" r:id="rId4"/>
    <p:sldId id="309" r:id="rId5"/>
    <p:sldId id="310" r:id="rId6"/>
    <p:sldId id="311" r:id="rId7"/>
    <p:sldId id="312" r:id="rId8"/>
    <p:sldId id="313" r:id="rId9"/>
    <p:sldId id="315" r:id="rId10"/>
    <p:sldId id="316" r:id="rId11"/>
    <p:sldId id="317" r:id="rId12"/>
    <p:sldId id="318" r:id="rId13"/>
    <p:sldId id="319" r:id="rId14"/>
    <p:sldId id="320" r:id="rId15"/>
    <p:sldId id="321" r:id="rId16"/>
    <p:sldId id="322" r:id="rId17"/>
    <p:sldId id="791" r:id="rId18"/>
    <p:sldId id="793" r:id="rId19"/>
    <p:sldId id="795" r:id="rId20"/>
    <p:sldId id="794" r:id="rId21"/>
    <p:sldId id="796" r:id="rId22"/>
    <p:sldId id="797" r:id="rId23"/>
    <p:sldId id="798" r:id="rId24"/>
    <p:sldId id="325" r:id="rId25"/>
    <p:sldId id="326"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96" userDrawn="1">
          <p15:clr>
            <a:srgbClr val="A4A3A4"/>
          </p15:clr>
        </p15:guide>
        <p15:guide id="4" pos="3840" userDrawn="1">
          <p15:clr>
            <a:srgbClr val="A4A3A4"/>
          </p15:clr>
        </p15:guide>
        <p15:guide id="5" orient="horz" pos="686" userDrawn="1">
          <p15:clr>
            <a:srgbClr val="A4A3A4"/>
          </p15:clr>
        </p15:guide>
        <p15:guide id="7" pos="7355" userDrawn="1">
          <p15:clr>
            <a:srgbClr val="A4A3A4"/>
          </p15:clr>
        </p15:guide>
        <p15:guide id="8" pos="1118" userDrawn="1">
          <p15:clr>
            <a:srgbClr val="A4A3A4"/>
          </p15:clr>
        </p15:guide>
        <p15:guide id="9" orient="horz" pos="777" userDrawn="1">
          <p15:clr>
            <a:srgbClr val="A4A3A4"/>
          </p15:clr>
        </p15:guide>
        <p15:guide id="10" pos="665" userDrawn="1">
          <p15:clr>
            <a:srgbClr val="A4A3A4"/>
          </p15:clr>
        </p15:guide>
        <p15:guide id="11"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247" autoAdjust="0"/>
  </p:normalViewPr>
  <p:slideViewPr>
    <p:cSldViewPr snapToGrid="0">
      <p:cViewPr varScale="1">
        <p:scale>
          <a:sx n="105" d="100"/>
          <a:sy n="105" d="100"/>
        </p:scale>
        <p:origin x="1008" y="96"/>
      </p:cViewPr>
      <p:guideLst>
        <p:guide pos="325"/>
        <p:guide orient="horz" pos="96"/>
        <p:guide pos="3840"/>
        <p:guide orient="horz" pos="686"/>
        <p:guide pos="7355"/>
        <p:guide pos="1118"/>
        <p:guide orient="horz" pos="777"/>
        <p:guide pos="665"/>
        <p:guide orient="horz" pos="261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290EA-FE21-148C-C568-FACF30D94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13417E-A027-0811-427D-9E3B98F42C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ABD0FC-0F9C-4C00-A9D5-A32E79C7F439}" type="datetimeFigureOut">
              <a:rPr lang="en-US" smtClean="0"/>
              <a:t>6/28/2024</a:t>
            </a:fld>
            <a:endParaRPr lang="en-US"/>
          </a:p>
        </p:txBody>
      </p:sp>
      <p:sp>
        <p:nvSpPr>
          <p:cNvPr id="4" name="Footer Placeholder 3">
            <a:extLst>
              <a:ext uri="{FF2B5EF4-FFF2-40B4-BE49-F238E27FC236}">
                <a16:creationId xmlns:a16="http://schemas.microsoft.com/office/drawing/2014/main" id="{A3DFB605-2184-F8B7-AA67-129A57AF62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40335C-08BC-6FCD-7CD7-1CD52B0EC1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BEE307-26D5-4E55-BAF4-C82C94499D10}" type="slidenum">
              <a:rPr lang="en-US" smtClean="0"/>
              <a:t>‹#›</a:t>
            </a:fld>
            <a:endParaRPr lang="en-US"/>
          </a:p>
        </p:txBody>
      </p:sp>
    </p:spTree>
    <p:extLst>
      <p:ext uri="{BB962C8B-B14F-4D97-AF65-F5344CB8AC3E}">
        <p14:creationId xmlns:p14="http://schemas.microsoft.com/office/powerpoint/2010/main" val="4100479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200" b="1" dirty="0">
                <a:solidFill>
                  <a:schemeClr val="bg1"/>
                </a:solidFill>
                <a:latin typeface="+mn-lt"/>
                <a:ea typeface="Century Gothic" charset="0"/>
                <a:cs typeface="Century Gothic" charset="0"/>
              </a:rPr>
              <a:t>MODULE 4: HANDS-ON GEOSPATIAL TECHNOLOGIES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Century Gothic" charset="0"/>
                <a:cs typeface="Century Gothic" charset="0"/>
              </a:rPr>
              <a:t>Session </a:t>
            </a:r>
            <a:r>
              <a:rPr lang="en-US" altLang="en-US" sz="1200" b="1" dirty="0">
                <a:solidFill>
                  <a:schemeClr val="bg1"/>
                </a:solidFill>
                <a:latin typeface="+mn-lt"/>
              </a:rPr>
              <a:t>4.2: Introduction to Global Navigation Satellite Systems (GNSS)</a:t>
            </a:r>
          </a:p>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83724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00284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234290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2116430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7845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1998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2072241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284959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150424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68802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165706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1339274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750376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2800279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170440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2524608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427798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165706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05176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110640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292081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50080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324992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43296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D5D87E1D-A992-CBA4-7B14-CA93219672C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9F6FDB69-8355-671A-DC76-546CFA94B2A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9A3A4B7F-161C-8969-4F7E-5915F24B8A5B}"/>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003FF5FC-C0A9-B168-E986-36E211CE43F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F8516BB4-DF98-E0D3-0484-DC5353988BB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BEF2714C-E025-216F-9106-93C0680A74E5}"/>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bg1"/>
                </a:solidFill>
                <a:latin typeface="+mn-lt"/>
                <a:ea typeface="Century Gothic" charset="0"/>
                <a:cs typeface="Century Gothic" charset="0"/>
              </a:rPr>
              <a:t>MODULE 4:</a:t>
            </a:r>
          </a:p>
          <a:p>
            <a:pPr algn="ctr"/>
            <a:r>
              <a:rPr lang="en-US" altLang="en-US" sz="3600" dirty="0">
                <a:solidFill>
                  <a:schemeClr val="bg1"/>
                </a:solidFill>
                <a:latin typeface="+mn-lt"/>
                <a:ea typeface="Century Gothic" charset="0"/>
                <a:cs typeface="Century Gothic" charset="0"/>
              </a:rPr>
              <a:t>Hands-on Geospatial Technologies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5C4856D9-2DAE-E6D8-4608-EE9D78D2D1D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4A2C93DE-AA5D-EC78-9145-8D0A1527387A}"/>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C596AE47-6E87-9ABE-1802-3F298A39F01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66A12FD2-5B4F-1B78-D379-6759FAE1455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03A25FCD-067D-4751-6AC5-E0110DB218FA}"/>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15AC5524-002F-6723-887E-00600EE702DB}"/>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27CFB77D-A1DE-9DCB-3369-BAE8761CCDD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16AA2008-E9A3-F823-87A4-2BC0AB2B0DB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556332"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271168"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190199"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134229"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696585"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230366"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777649" y="6389638"/>
            <a:ext cx="1145822" cy="437409"/>
          </a:xfrm>
          <a:prstGeom prst="rect">
            <a:avLst/>
          </a:prstGeom>
          <a:noFill/>
          <a:ln>
            <a:noFill/>
          </a:ln>
        </p:spPr>
      </p:pic>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healthgeolab.net/DOCUMENTS/Guide_HGLC_Part2_4_2.pdf" TargetMode="External"/><Relationship Id="rId4" Type="http://schemas.openxmlformats.org/officeDocument/2006/relationships/image" Target="../media/image51.emf"/></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2.png"/><Relationship Id="rId7" Type="http://schemas.openxmlformats.org/officeDocument/2006/relationships/hyperlink" Target="https://www.healthgeolab.net/DOCUMENTS/Guide_HGLC_Part2_4_2.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hyperlink" Target="https://www.pngall.com/pen-png/" TargetMode="External"/><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jp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commons.wikimedia.org/wiki/File:Satellite_of_GDAL.svg" TargetMode="External"/><Relationship Id="rId5" Type="http://schemas.openxmlformats.org/officeDocument/2006/relationships/image" Target="../media/image8.png"/><Relationship Id="rId4" Type="http://schemas.openxmlformats.org/officeDocument/2006/relationships/hyperlink" Target="http://www.freestockphotos.biz/stockphoto/16897"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65.jp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5.w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9.jpeg"/><Relationship Id="rId7"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30.jpeg"/><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22669"/>
            <a:ext cx="8043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solidFill>
                  <a:schemeClr val="bg1"/>
                </a:solidFill>
                <a:latin typeface="+mn-lt"/>
                <a:ea typeface="Century Gothic" charset="0"/>
                <a:cs typeface="Century Gothic" charset="0"/>
              </a:rPr>
              <a:t>Session </a:t>
            </a:r>
            <a:r>
              <a:rPr lang="en-US" altLang="en-US" sz="3200" dirty="0">
                <a:solidFill>
                  <a:schemeClr val="bg1"/>
                </a:solidFill>
                <a:latin typeface="+mn-lt"/>
              </a:rPr>
              <a:t>4.2: Introduction to Global Navigation Satellite Systems (GNSS)</a:t>
            </a:r>
          </a:p>
          <a:p>
            <a:pPr algn="ctr"/>
            <a:endParaRPr lang="en-US" altLang="en-US" sz="3200" dirty="0">
              <a:solidFill>
                <a:schemeClr val="bg1"/>
              </a:solidFill>
              <a:latin typeface="+mn-lt"/>
              <a:ea typeface="Century Gothic" charset="0"/>
              <a:cs typeface="Century 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2"/>
          <p:cNvSpPr txBox="1">
            <a:spLocks noChangeArrowheads="1"/>
          </p:cNvSpPr>
          <p:nvPr/>
        </p:nvSpPr>
        <p:spPr bwMode="auto">
          <a:xfrm>
            <a:off x="527693" y="867413"/>
            <a:ext cx="3303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800">
                <a:latin typeface="Calibri" pitchFamily="34" charset="0"/>
                <a:ea typeface="SimSun" pitchFamily="2" charset="-122"/>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n-US" sz="2400" dirty="0"/>
              <a:t>Signal multipath</a:t>
            </a:r>
            <a:endParaRPr lang="en-GB" sz="2400" dirty="0"/>
          </a:p>
        </p:txBody>
      </p:sp>
      <p:grpSp>
        <p:nvGrpSpPr>
          <p:cNvPr id="15" name="Group 34"/>
          <p:cNvGrpSpPr>
            <a:grpSpLocks/>
          </p:cNvGrpSpPr>
          <p:nvPr/>
        </p:nvGrpSpPr>
        <p:grpSpPr bwMode="auto">
          <a:xfrm>
            <a:off x="6327701" y="1988742"/>
            <a:ext cx="3817938" cy="2592387"/>
            <a:chOff x="3264" y="1487"/>
            <a:chExt cx="2405" cy="1633"/>
          </a:xfrm>
        </p:grpSpPr>
        <p:pic>
          <p:nvPicPr>
            <p:cNvPr id="16" name="Picture 14" descr="mountain"/>
            <p:cNvPicPr>
              <a:picLocks noChangeArrowheads="1"/>
            </p:cNvPicPr>
            <p:nvPr/>
          </p:nvPicPr>
          <p:blipFill>
            <a:blip r:embed="rId3" cstate="print"/>
            <a:srcRect/>
            <a:stretch>
              <a:fillRect/>
            </a:stretch>
          </p:blipFill>
          <p:spPr bwMode="auto">
            <a:xfrm>
              <a:off x="3264" y="1583"/>
              <a:ext cx="2405" cy="1537"/>
            </a:xfrm>
            <a:prstGeom prst="rect">
              <a:avLst/>
            </a:prstGeom>
            <a:noFill/>
            <a:ln w="9525">
              <a:noFill/>
              <a:miter lim="800000"/>
              <a:headEnd/>
              <a:tailEnd/>
            </a:ln>
          </p:spPr>
        </p:pic>
        <p:pic>
          <p:nvPicPr>
            <p:cNvPr id="17" name="Picture 15"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00" y="2687"/>
              <a:ext cx="124" cy="264"/>
            </a:xfrm>
            <a:prstGeom prst="rect">
              <a:avLst/>
            </a:prstGeom>
            <a:noFill/>
            <a:ln w="9525">
              <a:noFill/>
              <a:miter lim="800000"/>
              <a:headEnd/>
              <a:tailEnd/>
            </a:ln>
          </p:spPr>
        </p:pic>
        <p:sp>
          <p:nvSpPr>
            <p:cNvPr id="18" name="Line 20"/>
            <p:cNvSpPr>
              <a:spLocks noChangeShapeType="1"/>
            </p:cNvSpPr>
            <p:nvPr/>
          </p:nvSpPr>
          <p:spPr bwMode="auto">
            <a:xfrm flipH="1">
              <a:off x="4396" y="2255"/>
              <a:ext cx="240" cy="480"/>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grpSp>
          <p:nvGrpSpPr>
            <p:cNvPr id="19" name="Group 32"/>
            <p:cNvGrpSpPr>
              <a:grpSpLocks/>
            </p:cNvGrpSpPr>
            <p:nvPr/>
          </p:nvGrpSpPr>
          <p:grpSpPr bwMode="auto">
            <a:xfrm>
              <a:off x="3928" y="1535"/>
              <a:ext cx="400" cy="1152"/>
              <a:chOff x="3680" y="1440"/>
              <a:chExt cx="400" cy="1152"/>
            </a:xfrm>
          </p:grpSpPr>
          <p:sp>
            <p:nvSpPr>
              <p:cNvPr id="23" name="Line 25"/>
              <p:cNvSpPr>
                <a:spLocks noChangeShapeType="1"/>
              </p:cNvSpPr>
              <p:nvPr/>
            </p:nvSpPr>
            <p:spPr bwMode="auto">
              <a:xfrm>
                <a:off x="3744" y="1440"/>
                <a:ext cx="336" cy="1152"/>
              </a:xfrm>
              <a:prstGeom prst="line">
                <a:avLst/>
              </a:prstGeom>
              <a:noFill/>
              <a:ln w="28575">
                <a:solidFill>
                  <a:schemeClr val="accent2"/>
                </a:solidFill>
                <a:prstDash val="dash"/>
                <a:round/>
                <a:headEnd/>
                <a:tailEnd/>
              </a:ln>
              <a:effectLst/>
            </p:spPr>
            <p:txBody>
              <a:bodyPr wrap="none" anchor="ctr"/>
              <a:lstStyle/>
              <a:p>
                <a:pPr>
                  <a:defRPr/>
                </a:pPr>
                <a:endParaRPr lang="fr-CH">
                  <a:solidFill>
                    <a:srgbClr val="000078"/>
                  </a:solidFill>
                </a:endParaRPr>
              </a:p>
            </p:txBody>
          </p:sp>
          <p:sp>
            <p:nvSpPr>
              <p:cNvPr id="24" name="Text Box 26"/>
              <p:cNvSpPr txBox="1">
                <a:spLocks noChangeArrowheads="1"/>
              </p:cNvSpPr>
              <p:nvPr/>
            </p:nvSpPr>
            <p:spPr bwMode="auto">
              <a:xfrm>
                <a:off x="3680" y="1632"/>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1</a:t>
                </a:r>
              </a:p>
            </p:txBody>
          </p:sp>
        </p:grpSp>
        <p:grpSp>
          <p:nvGrpSpPr>
            <p:cNvPr id="20" name="Group 33"/>
            <p:cNvGrpSpPr>
              <a:grpSpLocks/>
            </p:cNvGrpSpPr>
            <p:nvPr/>
          </p:nvGrpSpPr>
          <p:grpSpPr bwMode="auto">
            <a:xfrm>
              <a:off x="4060" y="1487"/>
              <a:ext cx="576" cy="768"/>
              <a:chOff x="3812" y="1392"/>
              <a:chExt cx="576" cy="768"/>
            </a:xfrm>
          </p:grpSpPr>
          <p:sp>
            <p:nvSpPr>
              <p:cNvPr id="21" name="Line 19"/>
              <p:cNvSpPr>
                <a:spLocks noChangeShapeType="1"/>
              </p:cNvSpPr>
              <p:nvPr/>
            </p:nvSpPr>
            <p:spPr bwMode="auto">
              <a:xfrm>
                <a:off x="3812" y="1392"/>
                <a:ext cx="576" cy="768"/>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22" name="Text Box 27"/>
              <p:cNvSpPr txBox="1">
                <a:spLocks noChangeArrowheads="1"/>
              </p:cNvSpPr>
              <p:nvPr/>
            </p:nvSpPr>
            <p:spPr bwMode="auto">
              <a:xfrm>
                <a:off x="4016" y="1584"/>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2</a:t>
                </a:r>
              </a:p>
            </p:txBody>
          </p:sp>
        </p:grpSp>
      </p:grpSp>
      <p:grpSp>
        <p:nvGrpSpPr>
          <p:cNvPr id="25" name="Group 35"/>
          <p:cNvGrpSpPr>
            <a:grpSpLocks/>
          </p:cNvGrpSpPr>
          <p:nvPr/>
        </p:nvGrpSpPr>
        <p:grpSpPr bwMode="auto">
          <a:xfrm>
            <a:off x="2279577" y="2141141"/>
            <a:ext cx="3819525" cy="2438400"/>
            <a:chOff x="714" y="1583"/>
            <a:chExt cx="2406" cy="1536"/>
          </a:xfrm>
        </p:grpSpPr>
        <p:pic>
          <p:nvPicPr>
            <p:cNvPr id="26" name="Picture 13" descr="buildings"/>
            <p:cNvPicPr>
              <a:picLocks noChangeAspect="1" noChangeArrowheads="1"/>
            </p:cNvPicPr>
            <p:nvPr/>
          </p:nvPicPr>
          <p:blipFill>
            <a:blip r:embed="rId5" cstate="print"/>
            <a:srcRect/>
            <a:stretch>
              <a:fillRect/>
            </a:stretch>
          </p:blipFill>
          <p:spPr bwMode="auto">
            <a:xfrm>
              <a:off x="714" y="1583"/>
              <a:ext cx="2406" cy="1536"/>
            </a:xfrm>
            <a:prstGeom prst="rect">
              <a:avLst/>
            </a:prstGeom>
            <a:noFill/>
            <a:ln w="9525">
              <a:noFill/>
              <a:miter lim="800000"/>
              <a:headEnd/>
              <a:tailEnd/>
            </a:ln>
          </p:spPr>
        </p:pic>
        <p:pic>
          <p:nvPicPr>
            <p:cNvPr id="27" name="Picture 11"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8" y="2639"/>
              <a:ext cx="124" cy="264"/>
            </a:xfrm>
            <a:prstGeom prst="rect">
              <a:avLst/>
            </a:prstGeom>
            <a:noFill/>
            <a:ln w="9525">
              <a:noFill/>
              <a:miter lim="800000"/>
              <a:headEnd/>
              <a:tailEnd/>
            </a:ln>
          </p:spPr>
        </p:pic>
        <p:sp>
          <p:nvSpPr>
            <p:cNvPr id="28" name="Line 17"/>
            <p:cNvSpPr>
              <a:spLocks noChangeShapeType="1"/>
            </p:cNvSpPr>
            <p:nvPr/>
          </p:nvSpPr>
          <p:spPr bwMode="auto">
            <a:xfrm flipH="1">
              <a:off x="1598" y="2111"/>
              <a:ext cx="624" cy="336"/>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29" name="Line 18"/>
            <p:cNvSpPr>
              <a:spLocks noChangeShapeType="1"/>
            </p:cNvSpPr>
            <p:nvPr/>
          </p:nvSpPr>
          <p:spPr bwMode="auto">
            <a:xfrm>
              <a:off x="1598" y="2447"/>
              <a:ext cx="240" cy="288"/>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grpSp>
          <p:nvGrpSpPr>
            <p:cNvPr id="30" name="Group 30"/>
            <p:cNvGrpSpPr>
              <a:grpSpLocks/>
            </p:cNvGrpSpPr>
            <p:nvPr/>
          </p:nvGrpSpPr>
          <p:grpSpPr bwMode="auto">
            <a:xfrm>
              <a:off x="1434" y="1583"/>
              <a:ext cx="384" cy="1056"/>
              <a:chOff x="1008" y="1488"/>
              <a:chExt cx="384" cy="1056"/>
            </a:xfrm>
          </p:grpSpPr>
          <p:sp>
            <p:nvSpPr>
              <p:cNvPr id="34" name="Line 24"/>
              <p:cNvSpPr>
                <a:spLocks noChangeShapeType="1"/>
              </p:cNvSpPr>
              <p:nvPr/>
            </p:nvSpPr>
            <p:spPr bwMode="auto">
              <a:xfrm>
                <a:off x="1104" y="1488"/>
                <a:ext cx="288" cy="1056"/>
              </a:xfrm>
              <a:prstGeom prst="line">
                <a:avLst/>
              </a:prstGeom>
              <a:noFill/>
              <a:ln w="28575">
                <a:solidFill>
                  <a:schemeClr val="accent2"/>
                </a:solidFill>
                <a:prstDash val="dash"/>
                <a:round/>
                <a:headEnd/>
                <a:tailEnd/>
              </a:ln>
              <a:effectLst/>
            </p:spPr>
            <p:txBody>
              <a:bodyPr wrap="none" anchor="ctr"/>
              <a:lstStyle/>
              <a:p>
                <a:pPr>
                  <a:defRPr/>
                </a:pPr>
                <a:endParaRPr lang="fr-CH">
                  <a:solidFill>
                    <a:srgbClr val="000078"/>
                  </a:solidFill>
                </a:endParaRPr>
              </a:p>
            </p:txBody>
          </p:sp>
          <p:sp>
            <p:nvSpPr>
              <p:cNvPr id="35" name="Text Box 28"/>
              <p:cNvSpPr txBox="1">
                <a:spLocks noChangeArrowheads="1"/>
              </p:cNvSpPr>
              <p:nvPr/>
            </p:nvSpPr>
            <p:spPr bwMode="auto">
              <a:xfrm>
                <a:off x="1008" y="1632"/>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1</a:t>
                </a:r>
              </a:p>
            </p:txBody>
          </p:sp>
        </p:grpSp>
        <p:grpSp>
          <p:nvGrpSpPr>
            <p:cNvPr id="31" name="Group 31"/>
            <p:cNvGrpSpPr>
              <a:grpSpLocks/>
            </p:cNvGrpSpPr>
            <p:nvPr/>
          </p:nvGrpSpPr>
          <p:grpSpPr bwMode="auto">
            <a:xfrm>
              <a:off x="1454" y="1631"/>
              <a:ext cx="768" cy="480"/>
              <a:chOff x="1028" y="1536"/>
              <a:chExt cx="768" cy="480"/>
            </a:xfrm>
          </p:grpSpPr>
          <p:sp>
            <p:nvSpPr>
              <p:cNvPr id="32" name="Line 16"/>
              <p:cNvSpPr>
                <a:spLocks noChangeShapeType="1"/>
              </p:cNvSpPr>
              <p:nvPr/>
            </p:nvSpPr>
            <p:spPr bwMode="auto">
              <a:xfrm>
                <a:off x="1028" y="1536"/>
                <a:ext cx="768" cy="480"/>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33" name="Text Box 29"/>
              <p:cNvSpPr txBox="1">
                <a:spLocks noChangeArrowheads="1"/>
              </p:cNvSpPr>
              <p:nvPr/>
            </p:nvSpPr>
            <p:spPr bwMode="auto">
              <a:xfrm>
                <a:off x="1344" y="1584"/>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2</a:t>
                </a:r>
              </a:p>
            </p:txBody>
          </p:sp>
        </p:grpSp>
      </p:grpSp>
      <p:sp>
        <p:nvSpPr>
          <p:cNvPr id="4" name="Title 1">
            <a:extLst>
              <a:ext uri="{FF2B5EF4-FFF2-40B4-BE49-F238E27FC236}">
                <a16:creationId xmlns:a16="http://schemas.microsoft.com/office/drawing/2014/main" id="{F757D29E-7DC8-114D-9DAD-3256CF377AA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Sources of signal errors</a:t>
            </a:r>
            <a:endParaRPr lang="fr-FR" dirty="0"/>
          </a:p>
        </p:txBody>
      </p:sp>
      <p:sp>
        <p:nvSpPr>
          <p:cNvPr id="5" name="Text Box 18">
            <a:extLst>
              <a:ext uri="{FF2B5EF4-FFF2-40B4-BE49-F238E27FC236}">
                <a16:creationId xmlns:a16="http://schemas.microsoft.com/office/drawing/2014/main" id="{8F5D50E0-B925-EED5-9F86-88484FCC4437}"/>
              </a:ext>
            </a:extLst>
          </p:cNvPr>
          <p:cNvSpPr txBox="1">
            <a:spLocks noChangeArrowheads="1"/>
          </p:cNvSpPr>
          <p:nvPr/>
        </p:nvSpPr>
        <p:spPr bwMode="auto">
          <a:xfrm>
            <a:off x="1688904" y="5280776"/>
            <a:ext cx="9719831" cy="830997"/>
          </a:xfrm>
          <a:prstGeom prst="rect">
            <a:avLst/>
          </a:prstGeom>
          <a:noFill/>
          <a:ln w="12700">
            <a:noFill/>
            <a:miter lim="800000"/>
            <a:headEnd/>
            <a:tailEnd/>
          </a:ln>
          <a:effectLst/>
        </p:spPr>
        <p:txBody>
          <a:bodyPr wrap="square" anchor="ctr">
            <a:spAutoFit/>
          </a:bodyPr>
          <a:lstStyle/>
          <a:p>
            <a:pPr>
              <a:defRPr/>
            </a:pPr>
            <a:r>
              <a:rPr lang="en-US" sz="2400" dirty="0"/>
              <a:t>Important to be in the most open space possible when collecting geographic coordinates</a:t>
            </a:r>
            <a:endParaRPr lang="en-GB" sz="2400" dirty="0"/>
          </a:p>
        </p:txBody>
      </p:sp>
      <p:sp>
        <p:nvSpPr>
          <p:cNvPr id="6" name="Right Arrow 13">
            <a:extLst>
              <a:ext uri="{FF2B5EF4-FFF2-40B4-BE49-F238E27FC236}">
                <a16:creationId xmlns:a16="http://schemas.microsoft.com/office/drawing/2014/main" id="{85A1262C-C87D-4CD8-9FD5-7735BC006D57}"/>
              </a:ext>
            </a:extLst>
          </p:cNvPr>
          <p:cNvSpPr>
            <a:spLocks noChangeArrowheads="1"/>
          </p:cNvSpPr>
          <p:nvPr/>
        </p:nvSpPr>
        <p:spPr bwMode="auto">
          <a:xfrm>
            <a:off x="1122481" y="5347632"/>
            <a:ext cx="441735" cy="4191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98115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65"/>
          <p:cNvSpPr>
            <a:spLocks noChangeArrowheads="1"/>
          </p:cNvSpPr>
          <p:nvPr/>
        </p:nvSpPr>
        <p:spPr bwMode="auto">
          <a:xfrm>
            <a:off x="5568197" y="1319828"/>
            <a:ext cx="4343400" cy="422167"/>
          </a:xfrm>
          <a:prstGeom prst="rect">
            <a:avLst/>
          </a:prstGeom>
          <a:noFill/>
          <a:ln w="12700">
            <a:noFill/>
            <a:miter lim="800000"/>
            <a:headEnd/>
            <a:tailEnd/>
          </a:ln>
        </p:spPr>
        <p:txBody>
          <a:bodyPr lIns="90488" tIns="44450" rIns="90488" bIns="44450">
            <a:spAutoFit/>
          </a:bodyPr>
          <a:lstStyle/>
          <a:p>
            <a:pPr>
              <a:lnSpc>
                <a:spcPct val="90000"/>
              </a:lnSpc>
              <a:defRPr/>
            </a:pPr>
            <a:r>
              <a:rPr lang="fr-CH" sz="2400" dirty="0"/>
              <a:t>Minimum </a:t>
            </a:r>
            <a:r>
              <a:rPr lang="fr-CH" sz="2400" dirty="0" err="1"/>
              <a:t>requirements</a:t>
            </a:r>
            <a:r>
              <a:rPr lang="fr-CH" sz="2400" dirty="0"/>
              <a:t>:</a:t>
            </a:r>
          </a:p>
        </p:txBody>
      </p:sp>
      <p:sp>
        <p:nvSpPr>
          <p:cNvPr id="39" name="Rectangle 265"/>
          <p:cNvSpPr>
            <a:spLocks noChangeArrowheads="1"/>
          </p:cNvSpPr>
          <p:nvPr/>
        </p:nvSpPr>
        <p:spPr bwMode="auto">
          <a:xfrm>
            <a:off x="5738228" y="1736031"/>
            <a:ext cx="6283443" cy="4075475"/>
          </a:xfrm>
          <a:prstGeom prst="rect">
            <a:avLst/>
          </a:prstGeom>
          <a:noFill/>
          <a:ln w="12700">
            <a:noFill/>
            <a:miter lim="800000"/>
            <a:headEnd/>
            <a:tailEnd/>
          </a:ln>
        </p:spPr>
        <p:txBody>
          <a:bodyPr wrap="square" lIns="90488" tIns="44450" rIns="90488" bIns="44450">
            <a:spAutoFit/>
          </a:bodyPr>
          <a:lstStyle/>
          <a:p>
            <a:pPr>
              <a:lnSpc>
                <a:spcPct val="90000"/>
              </a:lnSpc>
              <a:spcAft>
                <a:spcPts val="300"/>
              </a:spcAft>
              <a:defRPr/>
            </a:pPr>
            <a:r>
              <a:rPr lang="fr-CH" sz="2000" dirty="0"/>
              <a:t>1. </a:t>
            </a:r>
            <a:r>
              <a:rPr lang="en-US" sz="2000" dirty="0"/>
              <a:t>Allow to be configured as follows:</a:t>
            </a:r>
            <a:endParaRPr lang="fr-CH" sz="2000" dirty="0"/>
          </a:p>
          <a:p>
            <a:pPr lvl="1">
              <a:lnSpc>
                <a:spcPct val="90000"/>
              </a:lnSpc>
              <a:spcAft>
                <a:spcPts val="300"/>
              </a:spcAft>
              <a:defRPr/>
            </a:pPr>
            <a:r>
              <a:rPr lang="fr-CH" sz="2000" dirty="0"/>
              <a:t>a. Position format: </a:t>
            </a:r>
            <a:r>
              <a:rPr lang="fr-CH" sz="2000" dirty="0" err="1"/>
              <a:t>Decimal</a:t>
            </a:r>
            <a:r>
              <a:rPr lang="fr-CH" sz="2000" dirty="0"/>
              <a:t> </a:t>
            </a:r>
            <a:r>
              <a:rPr lang="fr-CH" sz="2000" dirty="0" err="1"/>
              <a:t>degrees</a:t>
            </a:r>
            <a:r>
              <a:rPr lang="fr-CH" sz="2000" dirty="0"/>
              <a:t> (</a:t>
            </a:r>
            <a:r>
              <a:rPr lang="fr-CH" sz="2000" dirty="0" err="1"/>
              <a:t>hddd.ddddd</a:t>
            </a:r>
            <a:r>
              <a:rPr lang="fr-CH" sz="2000" dirty="0"/>
              <a:t>)</a:t>
            </a:r>
          </a:p>
          <a:p>
            <a:pPr lvl="1">
              <a:lnSpc>
                <a:spcPct val="90000"/>
              </a:lnSpc>
              <a:spcAft>
                <a:spcPts val="300"/>
              </a:spcAft>
              <a:defRPr/>
            </a:pPr>
            <a:r>
              <a:rPr lang="fr-CH" sz="2000" dirty="0"/>
              <a:t>b. </a:t>
            </a:r>
            <a:r>
              <a:rPr lang="fr-CH" sz="2000" dirty="0" err="1"/>
              <a:t>Map</a:t>
            </a:r>
            <a:r>
              <a:rPr lang="fr-CH" sz="2000" dirty="0"/>
              <a:t> </a:t>
            </a:r>
            <a:r>
              <a:rPr lang="fr-CH" sz="2000" dirty="0" err="1"/>
              <a:t>datum</a:t>
            </a:r>
            <a:r>
              <a:rPr lang="fr-CH" sz="2000" dirty="0"/>
              <a:t>/</a:t>
            </a:r>
            <a:r>
              <a:rPr lang="fr-CH" sz="2000" dirty="0" err="1"/>
              <a:t>Cartographic</a:t>
            </a:r>
            <a:r>
              <a:rPr lang="fr-CH" sz="2000" dirty="0"/>
              <a:t> </a:t>
            </a:r>
            <a:r>
              <a:rPr lang="fr-CH" sz="2000" dirty="0" err="1"/>
              <a:t>reference</a:t>
            </a:r>
            <a:r>
              <a:rPr lang="fr-CH" sz="2000" dirty="0"/>
              <a:t> system: WGS84</a:t>
            </a:r>
          </a:p>
          <a:p>
            <a:pPr lvl="1">
              <a:lnSpc>
                <a:spcPct val="90000"/>
              </a:lnSpc>
              <a:spcAft>
                <a:spcPts val="300"/>
              </a:spcAft>
              <a:defRPr/>
            </a:pPr>
            <a:r>
              <a:rPr lang="fr-CH" sz="2000" dirty="0"/>
              <a:t>c. </a:t>
            </a:r>
            <a:r>
              <a:rPr lang="fr-CH" sz="2000" dirty="0" err="1"/>
              <a:t>Map</a:t>
            </a:r>
            <a:r>
              <a:rPr lang="fr-CH" sz="2000" dirty="0"/>
              <a:t> </a:t>
            </a:r>
            <a:r>
              <a:rPr lang="fr-CH" sz="2000" dirty="0" err="1"/>
              <a:t>spheroid</a:t>
            </a:r>
            <a:r>
              <a:rPr lang="fr-CH" sz="2000" dirty="0"/>
              <a:t>: WGS84</a:t>
            </a:r>
          </a:p>
          <a:p>
            <a:pPr lvl="1">
              <a:lnSpc>
                <a:spcPct val="90000"/>
              </a:lnSpc>
              <a:spcAft>
                <a:spcPts val="300"/>
              </a:spcAft>
              <a:defRPr/>
            </a:pPr>
            <a:r>
              <a:rPr lang="fr-CH" sz="2000" dirty="0"/>
              <a:t>d. Distance and speed: </a:t>
            </a:r>
            <a:r>
              <a:rPr lang="fr-CH" sz="2000" dirty="0" err="1"/>
              <a:t>Meter</a:t>
            </a:r>
            <a:endParaRPr lang="fr-CH" sz="2000" dirty="0"/>
          </a:p>
          <a:p>
            <a:pPr marL="290513" indent="-290513">
              <a:lnSpc>
                <a:spcPct val="90000"/>
              </a:lnSpc>
              <a:spcAft>
                <a:spcPts val="300"/>
              </a:spcAft>
              <a:defRPr/>
            </a:pPr>
            <a:r>
              <a:rPr lang="fr-CH" sz="2000" dirty="0"/>
              <a:t>2. </a:t>
            </a:r>
            <a:r>
              <a:rPr lang="en-US" sz="2000" dirty="0"/>
              <a:t>Provide a reading with at least 5 decimal places </a:t>
            </a:r>
            <a:r>
              <a:rPr lang="en-US" sz="2000" dirty="0">
                <a:latin typeface="+mn-lt"/>
              </a:rPr>
              <a:t>to reach a level of precision down to the meter</a:t>
            </a:r>
            <a:endParaRPr lang="en-US" sz="2000" dirty="0"/>
          </a:p>
          <a:p>
            <a:pPr marL="290513" indent="-290513">
              <a:lnSpc>
                <a:spcPct val="90000"/>
              </a:lnSpc>
              <a:spcAft>
                <a:spcPts val="300"/>
              </a:spcAft>
              <a:defRPr/>
            </a:pPr>
            <a:r>
              <a:rPr lang="fr-CH" sz="2000" dirty="0"/>
              <a:t>3. Display the </a:t>
            </a:r>
            <a:r>
              <a:rPr lang="fr-CH" sz="2000" dirty="0" err="1"/>
              <a:t>following</a:t>
            </a:r>
            <a:r>
              <a:rPr lang="fr-CH" sz="2000" dirty="0"/>
              <a:t> information:</a:t>
            </a:r>
          </a:p>
          <a:p>
            <a:pPr marL="739775" lvl="1" indent="-282575">
              <a:lnSpc>
                <a:spcPct val="90000"/>
              </a:lnSpc>
              <a:spcAft>
                <a:spcPts val="300"/>
              </a:spcAft>
              <a:defRPr/>
            </a:pPr>
            <a:r>
              <a:rPr lang="fr-CH" sz="2000" dirty="0"/>
              <a:t>a. </a:t>
            </a:r>
            <a:r>
              <a:rPr lang="en-US" sz="2000" dirty="0"/>
              <a:t>Number of satellite signals received</a:t>
            </a:r>
            <a:endParaRPr lang="fr-CH" sz="2000" dirty="0"/>
          </a:p>
          <a:p>
            <a:pPr lvl="1">
              <a:lnSpc>
                <a:spcPct val="90000"/>
              </a:lnSpc>
              <a:spcAft>
                <a:spcPts val="300"/>
              </a:spcAft>
              <a:defRPr/>
            </a:pPr>
            <a:r>
              <a:rPr lang="fr-CH" sz="2000" dirty="0"/>
              <a:t>b. </a:t>
            </a:r>
            <a:r>
              <a:rPr lang="fr-CH" sz="2000" dirty="0" err="1"/>
              <a:t>Accuracy</a:t>
            </a:r>
            <a:r>
              <a:rPr lang="fr-CH" sz="2000" dirty="0"/>
              <a:t> </a:t>
            </a:r>
            <a:r>
              <a:rPr lang="fr-CH" sz="2000" dirty="0" err="1"/>
              <a:t>measure</a:t>
            </a:r>
            <a:endParaRPr lang="fr-CH" sz="2000" dirty="0"/>
          </a:p>
          <a:p>
            <a:pPr>
              <a:lnSpc>
                <a:spcPct val="90000"/>
              </a:lnSpc>
              <a:spcAft>
                <a:spcPts val="300"/>
              </a:spcAft>
              <a:defRPr/>
            </a:pPr>
            <a:r>
              <a:rPr lang="en-US" sz="2000" dirty="0"/>
              <a:t>4. Have access to GPS and GLONASS constellations (Also</a:t>
            </a:r>
          </a:p>
          <a:p>
            <a:pPr>
              <a:lnSpc>
                <a:spcPct val="90000"/>
              </a:lnSpc>
              <a:spcAft>
                <a:spcPts val="300"/>
              </a:spcAft>
              <a:defRPr/>
            </a:pPr>
            <a:r>
              <a:rPr lang="en-US" sz="2000" dirty="0"/>
              <a:t>     having access to Galileo and Bei Dou is a big plus)</a:t>
            </a:r>
          </a:p>
          <a:p>
            <a:pPr>
              <a:lnSpc>
                <a:spcPct val="90000"/>
              </a:lnSpc>
              <a:defRPr/>
            </a:pPr>
            <a:endParaRPr lang="fr-CH" sz="2000" dirty="0"/>
          </a:p>
        </p:txBody>
      </p:sp>
      <p:pic>
        <p:nvPicPr>
          <p:cNvPr id="40" name="Picture 10"/>
          <p:cNvPicPr>
            <a:picLocks noChangeAspect="1" noChangeArrowheads="1"/>
          </p:cNvPicPr>
          <p:nvPr/>
        </p:nvPicPr>
        <p:blipFill>
          <a:blip r:embed="rId3" cstate="print"/>
          <a:srcRect/>
          <a:stretch>
            <a:fillRect/>
          </a:stretch>
        </p:blipFill>
        <p:spPr bwMode="auto">
          <a:xfrm>
            <a:off x="893570" y="967807"/>
            <a:ext cx="1089446" cy="262890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345" y="2777557"/>
            <a:ext cx="120248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265"/>
          <p:cNvSpPr>
            <a:spLocks noChangeArrowheads="1"/>
          </p:cNvSpPr>
          <p:nvPr/>
        </p:nvSpPr>
        <p:spPr bwMode="auto">
          <a:xfrm>
            <a:off x="5577653" y="788038"/>
            <a:ext cx="5686029" cy="422167"/>
          </a:xfrm>
          <a:prstGeom prst="rect">
            <a:avLst/>
          </a:prstGeom>
          <a:noFill/>
          <a:ln w="12700">
            <a:noFill/>
            <a:miter lim="800000"/>
            <a:headEnd/>
            <a:tailEnd/>
          </a:ln>
        </p:spPr>
        <p:txBody>
          <a:bodyPr wrap="square" lIns="90488" tIns="44450" rIns="90488" bIns="44450">
            <a:spAutoFit/>
          </a:bodyPr>
          <a:lstStyle/>
          <a:p>
            <a:pPr>
              <a:lnSpc>
                <a:spcPct val="90000"/>
              </a:lnSpc>
              <a:defRPr/>
            </a:pPr>
            <a:r>
              <a:rPr lang="fr-CH" sz="2400" dirty="0"/>
              <a:t>Large </a:t>
            </a:r>
            <a:r>
              <a:rPr lang="fr-CH" sz="2400" dirty="0" err="1"/>
              <a:t>selection</a:t>
            </a:r>
            <a:r>
              <a:rPr lang="fr-CH" sz="2400" dirty="0"/>
              <a:t> / </a:t>
            </a:r>
            <a:r>
              <a:rPr lang="fr-CH" sz="2400" dirty="0" err="1"/>
              <a:t>Different</a:t>
            </a:r>
            <a:r>
              <a:rPr lang="fr-CH" sz="2400" dirty="0"/>
              <a:t> </a:t>
            </a:r>
            <a:r>
              <a:rPr lang="fr-CH" sz="2400" dirty="0" err="1"/>
              <a:t>prices</a:t>
            </a:r>
            <a:r>
              <a:rPr lang="fr-CH" sz="2400" dirty="0"/>
              <a:t>!</a:t>
            </a:r>
            <a:endParaRPr lang="en-US" sz="2400" dirty="0"/>
          </a:p>
        </p:txBody>
      </p:sp>
      <p:pic>
        <p:nvPicPr>
          <p:cNvPr id="43" name="Picture 7" descr="D:\GAIA-GEOSYSTEMS\PROJECTS\ADB\MEETINGS\DATA_MANAGERS_NOV_2015\PRESENTATION\GPS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183" y="824932"/>
            <a:ext cx="1025859"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D:\GAIA-GEOSYSTEMS\PROJECTS\ADB\MEETINGS\DATA_MANAGERS_NOV_2015\PRESENTATION\GPS_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7068" y="751907"/>
            <a:ext cx="108944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 descr="D:\GAIA-GEOSYSTEMS\PROJECTS\ADB\MEETINGS\DATA_MANAGERS_NOV_2015\PRESENTATION\GPS_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7576" y="2785494"/>
            <a:ext cx="115303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7" descr="D:\GAIA-GEOSYSTEMS\PROJECTS\ADB\MEETINGS\DATA_MANAGERS_NOV_2015\PRESENTATION\GPS_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4882" y="1183707"/>
            <a:ext cx="115303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 descr="D:\GAIA-GEOSYSTEMS\PROJECTS\ADB\MEETINGS\DATA_MANAGERS_NOV_2015\PRESENTATION\IPhon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8145" y="2175895"/>
            <a:ext cx="1025859"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descr="table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55570" y="4212658"/>
            <a:ext cx="1899111"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D:\GAIA-GEOSYSTEMS\PROJECTS\ADB\MEETINGS\DATA_MANAGERS_NOV_2015\PRESENTATION\GPS_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0294" y="3201419"/>
            <a:ext cx="11699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ight Arrow 13"/>
          <p:cNvSpPr>
            <a:spLocks noChangeArrowheads="1"/>
          </p:cNvSpPr>
          <p:nvPr/>
        </p:nvSpPr>
        <p:spPr bwMode="auto">
          <a:xfrm>
            <a:off x="4995883" y="803080"/>
            <a:ext cx="451048" cy="4191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
        <p:nvSpPr>
          <p:cNvPr id="3" name="Title 1">
            <a:extLst>
              <a:ext uri="{FF2B5EF4-FFF2-40B4-BE49-F238E27FC236}">
                <a16:creationId xmlns:a16="http://schemas.microsoft.com/office/drawing/2014/main" id="{A0E34704-2B5C-DC18-CAB4-7B766D3C65F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Which device to use?</a:t>
            </a:r>
            <a:endParaRPr lang="en-PH" altLang="en-US" dirty="0"/>
          </a:p>
        </p:txBody>
      </p:sp>
      <p:sp>
        <p:nvSpPr>
          <p:cNvPr id="2" name="Rectangle 265">
            <a:extLst>
              <a:ext uri="{FF2B5EF4-FFF2-40B4-BE49-F238E27FC236}">
                <a16:creationId xmlns:a16="http://schemas.microsoft.com/office/drawing/2014/main" id="{D3A41479-A879-B30F-C54B-3C084693D9F4}"/>
              </a:ext>
            </a:extLst>
          </p:cNvPr>
          <p:cNvSpPr>
            <a:spLocks noChangeArrowheads="1"/>
          </p:cNvSpPr>
          <p:nvPr/>
        </p:nvSpPr>
        <p:spPr bwMode="auto">
          <a:xfrm>
            <a:off x="1063900" y="5680048"/>
            <a:ext cx="10872093" cy="699166"/>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200" dirty="0"/>
              <a:t>A smart phone with a good GNSS receiver and an app is the option being used the most frequently nowadays </a:t>
            </a:r>
          </a:p>
        </p:txBody>
      </p:sp>
      <p:sp>
        <p:nvSpPr>
          <p:cNvPr id="5" name="Right Arrow 13">
            <a:extLst>
              <a:ext uri="{FF2B5EF4-FFF2-40B4-BE49-F238E27FC236}">
                <a16:creationId xmlns:a16="http://schemas.microsoft.com/office/drawing/2014/main" id="{E82EE56B-F891-0FFA-01EF-D171AAA1838F}"/>
              </a:ext>
            </a:extLst>
          </p:cNvPr>
          <p:cNvSpPr>
            <a:spLocks noChangeArrowheads="1"/>
          </p:cNvSpPr>
          <p:nvPr/>
        </p:nvSpPr>
        <p:spPr bwMode="auto">
          <a:xfrm>
            <a:off x="699094" y="5644637"/>
            <a:ext cx="376671" cy="377283"/>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289530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098951"/>
            <a:ext cx="27241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098951"/>
            <a:ext cx="2819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65"/>
          <p:cNvSpPr>
            <a:spLocks noChangeArrowheads="1"/>
          </p:cNvSpPr>
          <p:nvPr/>
        </p:nvSpPr>
        <p:spPr bwMode="auto">
          <a:xfrm>
            <a:off x="8001000" y="1487888"/>
            <a:ext cx="2667000" cy="754566"/>
          </a:xfrm>
          <a:prstGeom prst="rect">
            <a:avLst/>
          </a:prstGeom>
          <a:noFill/>
          <a:ln w="12700">
            <a:noFill/>
            <a:miter lim="800000"/>
            <a:headEnd/>
            <a:tailEnd/>
          </a:ln>
        </p:spPr>
        <p:txBody>
          <a:bodyPr lIns="90488" tIns="44450" rIns="90488" bIns="44450">
            <a:spAutoFit/>
          </a:bodyPr>
          <a:lstStyle/>
          <a:p>
            <a:pPr>
              <a:lnSpc>
                <a:spcPct val="90000"/>
              </a:lnSpc>
              <a:defRPr/>
            </a:pPr>
            <a:r>
              <a:rPr lang="fr-FR" sz="2400" dirty="0">
                <a:solidFill>
                  <a:srgbClr val="FF0000"/>
                </a:solidFill>
              </a:rPr>
              <a:t>Must match the data </a:t>
            </a:r>
            <a:r>
              <a:rPr lang="fr-FR" sz="2400" dirty="0" err="1">
                <a:solidFill>
                  <a:srgbClr val="FF0000"/>
                </a:solidFill>
              </a:rPr>
              <a:t>specifications</a:t>
            </a:r>
            <a:endParaRPr lang="fr-FR" sz="2400" dirty="0">
              <a:solidFill>
                <a:srgbClr val="FF0000"/>
              </a:solidFill>
            </a:endParaRPr>
          </a:p>
        </p:txBody>
      </p:sp>
      <p:sp>
        <p:nvSpPr>
          <p:cNvPr id="19" name="Right Arrow 18"/>
          <p:cNvSpPr/>
          <p:nvPr/>
        </p:nvSpPr>
        <p:spPr bwMode="auto">
          <a:xfrm>
            <a:off x="7543800" y="1487888"/>
            <a:ext cx="457200" cy="419100"/>
          </a:xfrm>
          <a:prstGeom prst="rightArrow">
            <a:avLst/>
          </a:prstGeom>
          <a:solidFill>
            <a:srgbClr val="FF0000"/>
          </a:solidFill>
          <a:ln w="3175" cap="flat" cmpd="sng" algn="ctr">
            <a:solidFill>
              <a:srgbClr val="4D4D4D"/>
            </a:solidFill>
            <a:prstDash val="solid"/>
            <a:round/>
            <a:headEnd type="none" w="med" len="med"/>
            <a:tailEnd type="none" w="med" len="med"/>
          </a:ln>
          <a:effectLst/>
        </p:spPr>
        <p:txBody>
          <a:bodyPr wrap="none" anchor="ctr"/>
          <a:lstStyle/>
          <a:p>
            <a:pPr>
              <a:defRPr/>
            </a:pPr>
            <a:endParaRPr lang="en-US">
              <a:solidFill>
                <a:schemeClr val="accent1">
                  <a:lumMod val="75000"/>
                </a:schemeClr>
              </a:solidFill>
            </a:endParaRPr>
          </a:p>
        </p:txBody>
      </p:sp>
      <p:sp>
        <p:nvSpPr>
          <p:cNvPr id="20" name="Rectangle 265"/>
          <p:cNvSpPr>
            <a:spLocks noChangeArrowheads="1"/>
          </p:cNvSpPr>
          <p:nvPr/>
        </p:nvSpPr>
        <p:spPr bwMode="auto">
          <a:xfrm>
            <a:off x="748554" y="2801627"/>
            <a:ext cx="5562600" cy="339067"/>
          </a:xfrm>
          <a:prstGeom prst="rect">
            <a:avLst/>
          </a:prstGeom>
          <a:noFill/>
          <a:ln w="12700">
            <a:noFill/>
            <a:miter lim="800000"/>
            <a:headEnd/>
            <a:tailEnd/>
          </a:ln>
        </p:spPr>
        <p:txBody>
          <a:bodyPr lIns="90488" tIns="44450" rIns="90488" bIns="44450">
            <a:spAutoFit/>
          </a:bodyPr>
          <a:lstStyle/>
          <a:p>
            <a:pPr>
              <a:lnSpc>
                <a:spcPct val="90000"/>
              </a:lnSpc>
              <a:defRPr/>
            </a:pPr>
            <a:r>
              <a:rPr lang="en-US" b="1" dirty="0"/>
              <a:t>Take a reading</a:t>
            </a:r>
          </a:p>
        </p:txBody>
      </p:sp>
      <p:pic>
        <p:nvPicPr>
          <p:cNvPr id="21" name="Picture 3" descr="garmin_etrex10_page-satelliten_fin"/>
          <p:cNvPicPr>
            <a:picLocks noChangeAspect="1" noChangeArrowheads="1"/>
          </p:cNvPicPr>
          <p:nvPr/>
        </p:nvPicPr>
        <p:blipFill>
          <a:blip r:embed="rId5" cstate="print"/>
          <a:srcRect/>
          <a:stretch>
            <a:fillRect/>
          </a:stretch>
        </p:blipFill>
        <p:spPr bwMode="auto">
          <a:xfrm>
            <a:off x="4724400" y="3101975"/>
            <a:ext cx="2273300" cy="2852738"/>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22" name="Text Box 36"/>
          <p:cNvSpPr txBox="1">
            <a:spLocks noChangeArrowheads="1"/>
          </p:cNvSpPr>
          <p:nvPr/>
        </p:nvSpPr>
        <p:spPr bwMode="auto">
          <a:xfrm>
            <a:off x="1390650" y="3868529"/>
            <a:ext cx="2724150" cy="338554"/>
          </a:xfrm>
          <a:prstGeom prst="rect">
            <a:avLst/>
          </a:prstGeom>
          <a:noFill/>
          <a:ln w="12700">
            <a:noFill/>
            <a:miter lim="800000"/>
            <a:headEnd/>
            <a:tailEnd/>
          </a:ln>
          <a:effectLst/>
        </p:spPr>
        <p:txBody>
          <a:bodyPr wrap="square" anchor="ctr">
            <a:spAutoFit/>
          </a:bodyPr>
          <a:lstStyle/>
          <a:p>
            <a:pPr algn="ctr">
              <a:defRPr/>
            </a:pPr>
            <a:r>
              <a:rPr lang="en-US" sz="1600" b="1" dirty="0"/>
              <a:t>GPS and GLONASS activated</a:t>
            </a:r>
          </a:p>
        </p:txBody>
      </p:sp>
      <p:sp>
        <p:nvSpPr>
          <p:cNvPr id="23" name="Text Box 36"/>
          <p:cNvSpPr txBox="1">
            <a:spLocks noChangeArrowheads="1"/>
          </p:cNvSpPr>
          <p:nvPr/>
        </p:nvSpPr>
        <p:spPr bwMode="auto">
          <a:xfrm>
            <a:off x="1905000" y="4468814"/>
            <a:ext cx="2209800" cy="338137"/>
          </a:xfrm>
          <a:prstGeom prst="rect">
            <a:avLst/>
          </a:prstGeom>
          <a:noFill/>
          <a:ln w="12700">
            <a:noFill/>
            <a:miter lim="800000"/>
            <a:headEnd/>
            <a:tailEnd/>
          </a:ln>
          <a:effectLst/>
        </p:spPr>
        <p:txBody>
          <a:bodyPr anchor="ctr">
            <a:spAutoFit/>
          </a:bodyPr>
          <a:lstStyle/>
          <a:p>
            <a:pPr algn="ctr">
              <a:defRPr/>
            </a:pPr>
            <a:r>
              <a:rPr lang="en-US" sz="1600" b="1" dirty="0"/>
              <a:t>Accuracy value</a:t>
            </a:r>
          </a:p>
        </p:txBody>
      </p:sp>
      <p:sp>
        <p:nvSpPr>
          <p:cNvPr id="24" name="Text Box 36"/>
          <p:cNvSpPr txBox="1">
            <a:spLocks noChangeArrowheads="1"/>
          </p:cNvSpPr>
          <p:nvPr/>
        </p:nvSpPr>
        <p:spPr bwMode="auto">
          <a:xfrm>
            <a:off x="1828800" y="5116514"/>
            <a:ext cx="2209800" cy="585787"/>
          </a:xfrm>
          <a:prstGeom prst="rect">
            <a:avLst/>
          </a:prstGeom>
          <a:noFill/>
          <a:ln w="12700">
            <a:noFill/>
            <a:miter lim="800000"/>
            <a:headEnd/>
            <a:tailEnd/>
          </a:ln>
          <a:effectLst/>
        </p:spPr>
        <p:txBody>
          <a:bodyPr anchor="ctr">
            <a:spAutoFit/>
          </a:bodyPr>
          <a:lstStyle/>
          <a:p>
            <a:pPr algn="ctr">
              <a:defRPr/>
            </a:pPr>
            <a:r>
              <a:rPr lang="en-US" sz="1600" b="1" dirty="0"/>
              <a:t>Number of satellite signals received</a:t>
            </a:r>
          </a:p>
        </p:txBody>
      </p:sp>
      <p:cxnSp>
        <p:nvCxnSpPr>
          <p:cNvPr id="25" name="Straight Connector 24"/>
          <p:cNvCxnSpPr>
            <a:cxnSpLocks/>
            <a:stCxn id="22" idx="3"/>
          </p:cNvCxnSpPr>
          <p:nvPr/>
        </p:nvCxnSpPr>
        <p:spPr>
          <a:xfrm flipV="1">
            <a:off x="4114800" y="3949700"/>
            <a:ext cx="457200" cy="881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V="1">
            <a:off x="3886200" y="4207083"/>
            <a:ext cx="685800" cy="3426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962400" y="5040313"/>
            <a:ext cx="609600" cy="317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36"/>
          <p:cNvSpPr txBox="1">
            <a:spLocks noChangeArrowheads="1"/>
          </p:cNvSpPr>
          <p:nvPr/>
        </p:nvSpPr>
        <p:spPr bwMode="auto">
          <a:xfrm>
            <a:off x="2057400" y="3335339"/>
            <a:ext cx="2209800" cy="338137"/>
          </a:xfrm>
          <a:prstGeom prst="rect">
            <a:avLst/>
          </a:prstGeom>
          <a:noFill/>
          <a:ln w="12700">
            <a:noFill/>
            <a:miter lim="800000"/>
            <a:headEnd/>
            <a:tailEnd/>
          </a:ln>
          <a:effectLst/>
        </p:spPr>
        <p:txBody>
          <a:bodyPr anchor="ctr">
            <a:spAutoFit/>
          </a:bodyPr>
          <a:lstStyle/>
          <a:p>
            <a:pPr algn="ctr">
              <a:defRPr/>
            </a:pPr>
            <a:r>
              <a:rPr lang="en-US" sz="1600" b="1" dirty="0"/>
              <a:t>Coordinates</a:t>
            </a:r>
          </a:p>
        </p:txBody>
      </p:sp>
      <p:cxnSp>
        <p:nvCxnSpPr>
          <p:cNvPr id="29" name="Straight Connector 28"/>
          <p:cNvCxnSpPr/>
          <p:nvPr/>
        </p:nvCxnSpPr>
        <p:spPr>
          <a:xfrm flipV="1">
            <a:off x="4114800" y="3363913"/>
            <a:ext cx="457200" cy="88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6816726" y="4292601"/>
            <a:ext cx="498474" cy="257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l="23012" r="33847" b="7744"/>
          <a:stretch>
            <a:fillRect/>
          </a:stretch>
        </p:blipFill>
        <p:spPr bwMode="auto">
          <a:xfrm>
            <a:off x="7822945" y="2723410"/>
            <a:ext cx="26638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txBox="1">
            <a:spLocks/>
          </p:cNvSpPr>
          <p:nvPr/>
        </p:nvSpPr>
        <p:spPr bwMode="auto">
          <a:xfrm>
            <a:off x="5204760" y="5949950"/>
            <a:ext cx="1584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ea typeface="SimSun" pitchFamily="2" charset="-122"/>
              </a:rPr>
              <a:t>GNSS device</a:t>
            </a:r>
          </a:p>
        </p:txBody>
      </p:sp>
      <p:sp>
        <p:nvSpPr>
          <p:cNvPr id="33" name="Title 1"/>
          <p:cNvSpPr txBox="1">
            <a:spLocks/>
          </p:cNvSpPr>
          <p:nvPr/>
        </p:nvSpPr>
        <p:spPr bwMode="auto">
          <a:xfrm>
            <a:off x="8543669" y="5790459"/>
            <a:ext cx="2266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ea typeface="SimSun" pitchFamily="2" charset="-122"/>
              </a:rPr>
              <a:t>Mobile phone + app</a:t>
            </a:r>
          </a:p>
        </p:txBody>
      </p:sp>
      <p:sp>
        <p:nvSpPr>
          <p:cNvPr id="34" name="Text Box 36"/>
          <p:cNvSpPr txBox="1">
            <a:spLocks noChangeArrowheads="1"/>
          </p:cNvSpPr>
          <p:nvPr/>
        </p:nvSpPr>
        <p:spPr bwMode="auto">
          <a:xfrm>
            <a:off x="6781843" y="4506225"/>
            <a:ext cx="2209800" cy="584775"/>
          </a:xfrm>
          <a:prstGeom prst="rect">
            <a:avLst/>
          </a:prstGeom>
          <a:noFill/>
          <a:ln w="12700">
            <a:noFill/>
            <a:miter lim="800000"/>
            <a:headEnd/>
            <a:tailEnd/>
          </a:ln>
          <a:effectLst/>
        </p:spPr>
        <p:txBody>
          <a:bodyPr anchor="ctr">
            <a:spAutoFit/>
          </a:bodyPr>
          <a:lstStyle/>
          <a:p>
            <a:pPr algn="ctr">
              <a:defRPr/>
            </a:pPr>
            <a:r>
              <a:rPr lang="en-US" sz="1600" b="1" dirty="0"/>
              <a:t>Position of</a:t>
            </a:r>
          </a:p>
          <a:p>
            <a:pPr algn="ctr">
              <a:defRPr/>
            </a:pPr>
            <a:r>
              <a:rPr lang="en-US" sz="1600" b="1" dirty="0"/>
              <a:t>satellites</a:t>
            </a:r>
          </a:p>
        </p:txBody>
      </p:sp>
      <p:cxnSp>
        <p:nvCxnSpPr>
          <p:cNvPr id="35" name="Straight Connector 34"/>
          <p:cNvCxnSpPr/>
          <p:nvPr/>
        </p:nvCxnSpPr>
        <p:spPr>
          <a:xfrm>
            <a:off x="8399206" y="4925272"/>
            <a:ext cx="431800" cy="144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AF0501-C7E5-48ED-82A3-74FD4EF3A7E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Unit setting</a:t>
            </a:r>
            <a:endParaRPr lang="en-PH" altLang="en-US" dirty="0"/>
          </a:p>
        </p:txBody>
      </p:sp>
    </p:spTree>
    <p:extLst>
      <p:ext uri="{BB962C8B-B14F-4D97-AF65-F5344CB8AC3E}">
        <p14:creationId xmlns:p14="http://schemas.microsoft.com/office/powerpoint/2010/main" val="203387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extLst>
              <a:ext uri="{28A0092B-C50C-407E-A947-70E740481C1C}">
                <a14:useLocalDpi xmlns:a14="http://schemas.microsoft.com/office/drawing/2010/main" val="0"/>
              </a:ext>
            </a:extLst>
          </a:blip>
          <a:srcRect t="4167" b="6580"/>
          <a:stretch>
            <a:fillRect/>
          </a:stretch>
        </p:blipFill>
        <p:spPr bwMode="auto">
          <a:xfrm>
            <a:off x="6684650" y="1170643"/>
            <a:ext cx="4141664"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1559" y="3942418"/>
            <a:ext cx="27876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0112349" y="4383743"/>
            <a:ext cx="15240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Title 1">
            <a:extLst>
              <a:ext uri="{FF2B5EF4-FFF2-40B4-BE49-F238E27FC236}">
                <a16:creationId xmlns:a16="http://schemas.microsoft.com/office/drawing/2014/main" id="{7D2CB8F1-A593-34FF-A3F6-EB05311F02B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Why use latitude and longitude (decimal degrees)?</a:t>
            </a:r>
            <a:endParaRPr lang="en-PH" altLang="en-US" dirty="0"/>
          </a:p>
        </p:txBody>
      </p:sp>
      <p:sp>
        <p:nvSpPr>
          <p:cNvPr id="4" name="Content Placeholder 2">
            <a:extLst>
              <a:ext uri="{FF2B5EF4-FFF2-40B4-BE49-F238E27FC236}">
                <a16:creationId xmlns:a16="http://schemas.microsoft.com/office/drawing/2014/main" id="{622622FB-5F06-04A1-3B1E-457266FD029C}"/>
              </a:ext>
            </a:extLst>
          </p:cNvPr>
          <p:cNvSpPr txBox="1">
            <a:spLocks/>
          </p:cNvSpPr>
          <p:nvPr/>
        </p:nvSpPr>
        <p:spPr>
          <a:xfrm>
            <a:off x="529801" y="1097849"/>
            <a:ext cx="5566199" cy="4608512"/>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Easiest georeferencing method to use</a:t>
            </a:r>
          </a:p>
          <a:p>
            <a:pPr lvl="1">
              <a:spcAft>
                <a:spcPts val="600"/>
              </a:spcAft>
            </a:pPr>
            <a:r>
              <a:rPr lang="en-US" dirty="0"/>
              <a:t>Standardized, stable, unique, infinitely fine resolution</a:t>
            </a:r>
          </a:p>
          <a:p>
            <a:pPr>
              <a:spcAft>
                <a:spcPts val="600"/>
              </a:spcAft>
            </a:pPr>
            <a:r>
              <a:rPr lang="en-US" dirty="0"/>
              <a:t>Uses a well-defined and fixed frame of reference</a:t>
            </a:r>
          </a:p>
          <a:p>
            <a:pPr lvl="1">
              <a:spcAft>
                <a:spcPts val="600"/>
              </a:spcAft>
            </a:pPr>
            <a:r>
              <a:rPr lang="en-US" dirty="0"/>
              <a:t>Based on the Greenwich (Prime) Meridian and the Equator</a:t>
            </a:r>
          </a:p>
          <a:p>
            <a:pPr>
              <a:spcAft>
                <a:spcPts val="600"/>
              </a:spcAft>
            </a:pPr>
            <a:r>
              <a:rPr lang="en-US" dirty="0"/>
              <a:t>Most used in geospatial technologies</a:t>
            </a:r>
          </a:p>
          <a:p>
            <a:pPr lvl="1">
              <a:spcAft>
                <a:spcPts val="600"/>
              </a:spcAft>
            </a:pPr>
            <a:r>
              <a:rPr lang="en-US" dirty="0"/>
              <a:t>Can be easily projected if needed</a:t>
            </a:r>
            <a:endParaRPr lang="en-GB" dirty="0"/>
          </a:p>
        </p:txBody>
      </p:sp>
    </p:spTree>
    <p:extLst>
      <p:ext uri="{BB962C8B-B14F-4D97-AF65-F5344CB8AC3E}">
        <p14:creationId xmlns:p14="http://schemas.microsoft.com/office/powerpoint/2010/main" val="400095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77301D5-7257-2D6C-7F1D-39517FEC1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0477" y="3687787"/>
            <a:ext cx="8610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8257208" y="2634144"/>
            <a:ext cx="2024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dirty="0">
                <a:solidFill>
                  <a:srgbClr val="FF0000"/>
                </a:solidFill>
                <a:latin typeface="Arial" charset="0"/>
              </a:rPr>
              <a:t>Recommended</a:t>
            </a:r>
          </a:p>
        </p:txBody>
      </p:sp>
      <p:sp>
        <p:nvSpPr>
          <p:cNvPr id="13" name="Rectangle 50"/>
          <p:cNvSpPr>
            <a:spLocks noChangeArrowheads="1"/>
          </p:cNvSpPr>
          <p:nvPr/>
        </p:nvSpPr>
        <p:spPr bwMode="auto">
          <a:xfrm>
            <a:off x="1890923" y="5723144"/>
            <a:ext cx="8305699" cy="333259"/>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4" name="Left Arrow 13"/>
          <p:cNvSpPr/>
          <p:nvPr/>
        </p:nvSpPr>
        <p:spPr>
          <a:xfrm>
            <a:off x="7261753" y="1561510"/>
            <a:ext cx="55880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46667"/>
              </a:solidFill>
            </a:endParaRPr>
          </a:p>
        </p:txBody>
      </p:sp>
      <p:sp>
        <p:nvSpPr>
          <p:cNvPr id="15" name="Text Box 18"/>
          <p:cNvSpPr txBox="1">
            <a:spLocks noChangeArrowheads="1"/>
          </p:cNvSpPr>
          <p:nvPr/>
        </p:nvSpPr>
        <p:spPr bwMode="auto">
          <a:xfrm>
            <a:off x="7873033" y="1585323"/>
            <a:ext cx="76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dirty="0">
                <a:solidFill>
                  <a:srgbClr val="FF0000"/>
                </a:solidFill>
                <a:latin typeface="Arial" charset="0"/>
              </a:rPr>
              <a:t>15 m</a:t>
            </a:r>
          </a:p>
        </p:txBody>
      </p:sp>
      <p:pic>
        <p:nvPicPr>
          <p:cNvPr id="2" name="Picture 1">
            <a:extLst>
              <a:ext uri="{FF2B5EF4-FFF2-40B4-BE49-F238E27FC236}">
                <a16:creationId xmlns:a16="http://schemas.microsoft.com/office/drawing/2014/main" id="{9184A6C8-D9B9-EDEB-FCD4-68B3303F89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977" y="1089025"/>
            <a:ext cx="5190203" cy="21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49B84842-9FF8-F867-C134-482713B9D753}"/>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Scale, accuracy, and precision</a:t>
            </a:r>
            <a:endParaRPr lang="en-PH" altLang="en-US" dirty="0"/>
          </a:p>
        </p:txBody>
      </p:sp>
    </p:spTree>
    <p:extLst>
      <p:ext uri="{BB962C8B-B14F-4D97-AF65-F5344CB8AC3E}">
        <p14:creationId xmlns:p14="http://schemas.microsoft.com/office/powerpoint/2010/main" val="321173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0FDE42-06FD-D250-2843-5CBC6FE38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361200" y="759114"/>
            <a:ext cx="1342800" cy="951541"/>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3" name="Picture 2">
            <a:extLst>
              <a:ext uri="{FF2B5EF4-FFF2-40B4-BE49-F238E27FC236}">
                <a16:creationId xmlns:a16="http://schemas.microsoft.com/office/drawing/2014/main" id="{58643D29-A551-F67D-0BDF-142C3181FCF2}"/>
              </a:ext>
            </a:extLst>
          </p:cNvPr>
          <p:cNvPicPr/>
          <p:nvPr/>
        </p:nvPicPr>
        <p:blipFill>
          <a:blip r:embed="rId4" cstate="print"/>
          <a:srcRect/>
          <a:stretch>
            <a:fillRect/>
          </a:stretch>
        </p:blipFill>
        <p:spPr bwMode="auto">
          <a:xfrm>
            <a:off x="1774825" y="1091789"/>
            <a:ext cx="8092189" cy="4800663"/>
          </a:xfrm>
          <a:prstGeom prst="rect">
            <a:avLst/>
          </a:prstGeom>
          <a:noFill/>
          <a:ln w="9525">
            <a:noFill/>
            <a:miter lim="800000"/>
            <a:headEnd/>
            <a:tailEnd/>
          </a:ln>
        </p:spPr>
      </p:pic>
      <p:sp>
        <p:nvSpPr>
          <p:cNvPr id="37" name="Rectangle 50"/>
          <p:cNvSpPr>
            <a:spLocks noChangeArrowheads="1"/>
          </p:cNvSpPr>
          <p:nvPr/>
        </p:nvSpPr>
        <p:spPr bwMode="auto">
          <a:xfrm>
            <a:off x="3246678" y="1832442"/>
            <a:ext cx="1659607" cy="2697028"/>
          </a:xfrm>
          <a:prstGeom prst="rect">
            <a:avLst/>
          </a:prstGeom>
          <a:noFill/>
          <a:ln w="57150" algn="ctr">
            <a:solidFill>
              <a:schemeClr val="accent1">
                <a:lumMod val="75000"/>
              </a:schemeClr>
            </a:solidFill>
            <a:round/>
            <a:headEnd/>
            <a:tailEnd/>
          </a:ln>
        </p:spPr>
        <p:txBody>
          <a:bodyPr wrap="none" anchor="ctr"/>
          <a:lstStyle/>
          <a:p>
            <a:pPr>
              <a:defRPr/>
            </a:pPr>
            <a:endParaRPr lang="fr-CH" dirty="0">
              <a:solidFill>
                <a:srgbClr val="346667"/>
              </a:solidFill>
            </a:endParaRPr>
          </a:p>
        </p:txBody>
      </p:sp>
      <p:sp>
        <p:nvSpPr>
          <p:cNvPr id="38" name="Text Box 18"/>
          <p:cNvSpPr txBox="1">
            <a:spLocks noChangeArrowheads="1"/>
          </p:cNvSpPr>
          <p:nvPr/>
        </p:nvSpPr>
        <p:spPr bwMode="auto">
          <a:xfrm>
            <a:off x="9942208" y="3824777"/>
            <a:ext cx="1512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CH" sz="1400" b="1" dirty="0" err="1">
                <a:solidFill>
                  <a:srgbClr val="CC0099"/>
                </a:solidFill>
                <a:latin typeface="Arial" charset="0"/>
              </a:rPr>
              <a:t>With</a:t>
            </a:r>
            <a:r>
              <a:rPr lang="fr-CH" sz="1400" b="1" dirty="0">
                <a:solidFill>
                  <a:srgbClr val="CC0099"/>
                </a:solidFill>
                <a:latin typeface="Arial" charset="0"/>
              </a:rPr>
              <a:t> GNSS-</a:t>
            </a:r>
            <a:r>
              <a:rPr lang="fr-CH" sz="1400" b="1" dirty="0" err="1">
                <a:solidFill>
                  <a:srgbClr val="CC0099"/>
                </a:solidFill>
                <a:latin typeface="Arial" charset="0"/>
              </a:rPr>
              <a:t>enabled</a:t>
            </a:r>
            <a:r>
              <a:rPr lang="fr-CH" sz="1400" b="1" dirty="0">
                <a:solidFill>
                  <a:srgbClr val="CC0099"/>
                </a:solidFill>
                <a:latin typeface="Arial" charset="0"/>
              </a:rPr>
              <a:t> </a:t>
            </a:r>
            <a:r>
              <a:rPr lang="fr-CH" sz="1400" b="1" dirty="0" err="1">
                <a:solidFill>
                  <a:srgbClr val="CC0099"/>
                </a:solidFill>
                <a:latin typeface="Arial" charset="0"/>
              </a:rPr>
              <a:t>device</a:t>
            </a:r>
            <a:r>
              <a:rPr lang="fr-CH" sz="1400" b="1" dirty="0">
                <a:solidFill>
                  <a:srgbClr val="CC0099"/>
                </a:solidFill>
                <a:latin typeface="Arial" charset="0"/>
              </a:rPr>
              <a:t> </a:t>
            </a:r>
          </a:p>
        </p:txBody>
      </p:sp>
      <p:sp>
        <p:nvSpPr>
          <p:cNvPr id="39" name="Text Box 18"/>
          <p:cNvSpPr txBox="1">
            <a:spLocks noChangeArrowheads="1"/>
          </p:cNvSpPr>
          <p:nvPr/>
        </p:nvSpPr>
        <p:spPr bwMode="auto">
          <a:xfrm>
            <a:off x="314268" y="2715141"/>
            <a:ext cx="1460556" cy="523220"/>
          </a:xfrm>
          <a:prstGeom prst="rect">
            <a:avLst/>
          </a:prstGeom>
          <a:noFill/>
          <a:ln w="12700">
            <a:noFill/>
            <a:miter lim="800000"/>
            <a:headEnd/>
            <a:tailEnd/>
          </a:ln>
        </p:spPr>
        <p:txBody>
          <a:bodyPr wrap="square" anchor="ctr">
            <a:spAutoFit/>
          </a:bodyPr>
          <a:lstStyle/>
          <a:p>
            <a:pPr>
              <a:defRPr/>
            </a:pPr>
            <a:r>
              <a:rPr lang="fr-CH" sz="1400" b="1" dirty="0" err="1">
                <a:solidFill>
                  <a:schemeClr val="accent1">
                    <a:lumMod val="75000"/>
                  </a:schemeClr>
                </a:solidFill>
                <a:latin typeface="Arial" charset="0"/>
              </a:rPr>
              <a:t>Without</a:t>
            </a:r>
            <a:r>
              <a:rPr lang="fr-CH" sz="1400" b="1" dirty="0">
                <a:solidFill>
                  <a:schemeClr val="accent1">
                    <a:lumMod val="75000"/>
                  </a:schemeClr>
                </a:solidFill>
                <a:latin typeface="Arial" charset="0"/>
              </a:rPr>
              <a:t> GNSS-</a:t>
            </a:r>
            <a:r>
              <a:rPr lang="fr-CH" sz="1400" b="1" dirty="0" err="1">
                <a:solidFill>
                  <a:schemeClr val="accent1">
                    <a:lumMod val="75000"/>
                  </a:schemeClr>
                </a:solidFill>
                <a:latin typeface="Arial" charset="0"/>
              </a:rPr>
              <a:t>enabled</a:t>
            </a:r>
            <a:r>
              <a:rPr lang="fr-CH" sz="1400" b="1" dirty="0">
                <a:solidFill>
                  <a:schemeClr val="accent1">
                    <a:lumMod val="75000"/>
                  </a:schemeClr>
                </a:solidFill>
                <a:latin typeface="Arial" charset="0"/>
              </a:rPr>
              <a:t> </a:t>
            </a:r>
            <a:r>
              <a:rPr lang="fr-CH" sz="1400" b="1" dirty="0" err="1">
                <a:solidFill>
                  <a:schemeClr val="accent1">
                    <a:lumMod val="75000"/>
                  </a:schemeClr>
                </a:solidFill>
                <a:latin typeface="Arial" charset="0"/>
              </a:rPr>
              <a:t>device</a:t>
            </a:r>
            <a:endParaRPr lang="fr-CH" sz="1400" b="1" dirty="0">
              <a:solidFill>
                <a:schemeClr val="accent1">
                  <a:lumMod val="75000"/>
                </a:schemeClr>
              </a:solidFill>
              <a:latin typeface="Arial" charset="0"/>
            </a:endParaRPr>
          </a:p>
        </p:txBody>
      </p:sp>
      <p:sp>
        <p:nvSpPr>
          <p:cNvPr id="41" name="Rectangle 50"/>
          <p:cNvSpPr>
            <a:spLocks noChangeArrowheads="1"/>
          </p:cNvSpPr>
          <p:nvPr/>
        </p:nvSpPr>
        <p:spPr bwMode="auto">
          <a:xfrm>
            <a:off x="4906284" y="2380196"/>
            <a:ext cx="4960729" cy="3512255"/>
          </a:xfrm>
          <a:prstGeom prst="rect">
            <a:avLst/>
          </a:prstGeom>
          <a:noFill/>
          <a:ln w="57150" algn="ctr">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dirty="0">
              <a:solidFill>
                <a:srgbClr val="346667"/>
              </a:solidFill>
            </a:endParaRPr>
          </a:p>
        </p:txBody>
      </p:sp>
      <p:sp>
        <p:nvSpPr>
          <p:cNvPr id="42" name="Rectangle 50"/>
          <p:cNvSpPr>
            <a:spLocks noChangeArrowheads="1"/>
          </p:cNvSpPr>
          <p:nvPr/>
        </p:nvSpPr>
        <p:spPr bwMode="auto">
          <a:xfrm>
            <a:off x="6551160" y="2380197"/>
            <a:ext cx="1659607" cy="104880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dirty="0">
              <a:solidFill>
                <a:srgbClr val="346667"/>
              </a:solidFill>
            </a:endParaRPr>
          </a:p>
        </p:txBody>
      </p:sp>
      <p:sp>
        <p:nvSpPr>
          <p:cNvPr id="43" name="Text Box 18"/>
          <p:cNvSpPr txBox="1">
            <a:spLocks noChangeArrowheads="1"/>
          </p:cNvSpPr>
          <p:nvPr/>
        </p:nvSpPr>
        <p:spPr bwMode="auto">
          <a:xfrm>
            <a:off x="6349728" y="1832442"/>
            <a:ext cx="2082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b="1" dirty="0">
                <a:solidFill>
                  <a:srgbClr val="FF0000"/>
                </a:solidFill>
                <a:latin typeface="Arial" charset="0"/>
              </a:rPr>
              <a:t>Method used during Exercise 4.A</a:t>
            </a:r>
            <a:endParaRPr lang="fr-CH" sz="1400" b="1" dirty="0">
              <a:solidFill>
                <a:srgbClr val="FF0000"/>
              </a:solidFill>
              <a:latin typeface="Arial" charset="0"/>
            </a:endParaRPr>
          </a:p>
        </p:txBody>
      </p:sp>
      <p:sp>
        <p:nvSpPr>
          <p:cNvPr id="2" name="Title 1">
            <a:extLst>
              <a:ext uri="{FF2B5EF4-FFF2-40B4-BE49-F238E27FC236}">
                <a16:creationId xmlns:a16="http://schemas.microsoft.com/office/drawing/2014/main" id="{169E01B9-0CCF-1740-2B96-F5974151EFE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Data collection </a:t>
            </a:r>
            <a:r>
              <a:rPr lang="fr-CH" dirty="0" err="1"/>
              <a:t>methods</a:t>
            </a:r>
            <a:endParaRPr lang="fr-CH" dirty="0"/>
          </a:p>
        </p:txBody>
      </p:sp>
      <p:sp>
        <p:nvSpPr>
          <p:cNvPr id="7" name="TextBox 6">
            <a:extLst>
              <a:ext uri="{FF2B5EF4-FFF2-40B4-BE49-F238E27FC236}">
                <a16:creationId xmlns:a16="http://schemas.microsoft.com/office/drawing/2014/main" id="{E711F1BB-C6CF-F43A-145A-0C32ED6AF427}"/>
              </a:ext>
            </a:extLst>
          </p:cNvPr>
          <p:cNvSpPr txBox="1"/>
          <p:nvPr/>
        </p:nvSpPr>
        <p:spPr>
          <a:xfrm>
            <a:off x="-1182" y="6113150"/>
            <a:ext cx="4885765" cy="246221"/>
          </a:xfrm>
          <a:prstGeom prst="rect">
            <a:avLst/>
          </a:prstGeom>
          <a:noFill/>
        </p:spPr>
        <p:txBody>
          <a:bodyPr wrap="square">
            <a:spAutoFit/>
          </a:bodyPr>
          <a:lstStyle/>
          <a:p>
            <a:r>
              <a:rPr lang="en-PH" sz="1000" dirty="0">
                <a:hlinkClick r:id="rId5"/>
              </a:rPr>
              <a:t>https://www.healthgeolab.net/DOCUMENTS/Guide_HGLC_Part2_4_2.pdf</a:t>
            </a:r>
            <a:r>
              <a:rPr lang="en-PH" sz="1000" dirty="0"/>
              <a:t> </a:t>
            </a:r>
          </a:p>
        </p:txBody>
      </p:sp>
      <p:cxnSp>
        <p:nvCxnSpPr>
          <p:cNvPr id="9" name="Straight Connector 8">
            <a:extLst>
              <a:ext uri="{FF2B5EF4-FFF2-40B4-BE49-F238E27FC236}">
                <a16:creationId xmlns:a16="http://schemas.microsoft.com/office/drawing/2014/main" id="{0F7EAE3B-6B18-E314-51E9-1538F2866950}"/>
              </a:ext>
            </a:extLst>
          </p:cNvPr>
          <p:cNvCxnSpPr/>
          <p:nvPr/>
        </p:nvCxnSpPr>
        <p:spPr>
          <a:xfrm>
            <a:off x="1774825" y="2976282"/>
            <a:ext cx="147185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56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Standard Operating Procedure (SOP)</a:t>
            </a:r>
            <a:endParaRPr lang="en-PH" altLang="en-US" dirty="0"/>
          </a:p>
        </p:txBody>
      </p:sp>
      <p:sp>
        <p:nvSpPr>
          <p:cNvPr id="7" name="Rectangle 265">
            <a:extLst>
              <a:ext uri="{FF2B5EF4-FFF2-40B4-BE49-F238E27FC236}">
                <a16:creationId xmlns:a16="http://schemas.microsoft.com/office/drawing/2014/main" id="{81B4B6FC-6C65-6E14-5895-D05D6D5981DC}"/>
              </a:ext>
            </a:extLst>
          </p:cNvPr>
          <p:cNvSpPr>
            <a:spLocks noChangeArrowheads="1"/>
          </p:cNvSpPr>
          <p:nvPr/>
        </p:nvSpPr>
        <p:spPr bwMode="auto">
          <a:xfrm>
            <a:off x="772823" y="2014037"/>
            <a:ext cx="4314871" cy="3413755"/>
          </a:xfrm>
          <a:prstGeom prst="rect">
            <a:avLst/>
          </a:prstGeom>
          <a:noFill/>
          <a:ln w="12700">
            <a:noFill/>
            <a:miter lim="800000"/>
            <a:headEnd/>
            <a:tailEnd/>
          </a:ln>
        </p:spPr>
        <p:txBody>
          <a:bodyPr wrap="square" lIns="90488" tIns="44450" rIns="90488" bIns="44450">
            <a:spAutoFit/>
          </a:bodyPr>
          <a:lstStyle/>
          <a:p>
            <a:pPr marL="457200" indent="-457200">
              <a:lnSpc>
                <a:spcPct val="90000"/>
              </a:lnSpc>
              <a:buFontTx/>
              <a:buAutoNum type="arabicPeriod"/>
              <a:defRPr/>
            </a:pPr>
            <a:r>
              <a:rPr lang="en-US" sz="2400" dirty="0"/>
              <a:t>Description of the device being used</a:t>
            </a:r>
          </a:p>
          <a:p>
            <a:pPr marL="457200" indent="-457200">
              <a:lnSpc>
                <a:spcPct val="90000"/>
              </a:lnSpc>
              <a:buFontTx/>
              <a:buAutoNum type="arabicPeriod"/>
              <a:defRPr/>
            </a:pPr>
            <a:r>
              <a:rPr lang="en-US" sz="2400" dirty="0"/>
              <a:t>Device user manual (buttons, functions, etc.)</a:t>
            </a:r>
          </a:p>
          <a:p>
            <a:pPr marL="457200" indent="-457200">
              <a:lnSpc>
                <a:spcPct val="90000"/>
              </a:lnSpc>
              <a:buFontTx/>
              <a:buAutoNum type="arabicPeriod"/>
              <a:defRPr/>
            </a:pPr>
            <a:r>
              <a:rPr lang="en-US" sz="2400" dirty="0"/>
              <a:t>How to configure the device</a:t>
            </a:r>
          </a:p>
          <a:p>
            <a:pPr marL="457200" indent="-457200">
              <a:lnSpc>
                <a:spcPct val="90000"/>
              </a:lnSpc>
              <a:buFontTx/>
              <a:buAutoNum type="arabicPeriod"/>
              <a:defRPr/>
            </a:pPr>
            <a:r>
              <a:rPr lang="en-US" sz="2400" dirty="0"/>
              <a:t>Material/s to use in addition to the device (e.g., form, other documents)</a:t>
            </a:r>
          </a:p>
          <a:p>
            <a:pPr marL="457200" indent="-457200">
              <a:lnSpc>
                <a:spcPct val="90000"/>
              </a:lnSpc>
              <a:buFontTx/>
              <a:buAutoNum type="arabicPeriod"/>
              <a:defRPr/>
            </a:pPr>
            <a:r>
              <a:rPr lang="en-US" sz="2400" dirty="0"/>
              <a:t>Step-by-step process for data collectors</a:t>
            </a:r>
          </a:p>
        </p:txBody>
      </p:sp>
      <p:sp>
        <p:nvSpPr>
          <p:cNvPr id="8" name="Rectangle 265">
            <a:extLst>
              <a:ext uri="{FF2B5EF4-FFF2-40B4-BE49-F238E27FC236}">
                <a16:creationId xmlns:a16="http://schemas.microsoft.com/office/drawing/2014/main" id="{B43F69EE-FB6F-B514-5E1F-92ABD34AF871}"/>
              </a:ext>
            </a:extLst>
          </p:cNvPr>
          <p:cNvSpPr>
            <a:spLocks noChangeArrowheads="1"/>
          </p:cNvSpPr>
          <p:nvPr/>
        </p:nvSpPr>
        <p:spPr bwMode="auto">
          <a:xfrm>
            <a:off x="538352" y="797122"/>
            <a:ext cx="11139718" cy="4221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It is important to have and follow a Standard Operating Procedure (SOP).</a:t>
            </a:r>
          </a:p>
        </p:txBody>
      </p:sp>
      <p:sp>
        <p:nvSpPr>
          <p:cNvPr id="9" name="Rectangle 265">
            <a:extLst>
              <a:ext uri="{FF2B5EF4-FFF2-40B4-BE49-F238E27FC236}">
                <a16:creationId xmlns:a16="http://schemas.microsoft.com/office/drawing/2014/main" id="{AFEFC5D8-196B-914E-A654-08D1E430F6BD}"/>
              </a:ext>
            </a:extLst>
          </p:cNvPr>
          <p:cNvSpPr>
            <a:spLocks noChangeArrowheads="1"/>
          </p:cNvSpPr>
          <p:nvPr/>
        </p:nvSpPr>
        <p:spPr bwMode="auto">
          <a:xfrm>
            <a:off x="529384" y="1452335"/>
            <a:ext cx="4460595" cy="4221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The SOP should at least cover:</a:t>
            </a:r>
          </a:p>
        </p:txBody>
      </p:sp>
      <p:pic>
        <p:nvPicPr>
          <p:cNvPr id="10" name="Picture 1">
            <a:extLst>
              <a:ext uri="{FF2B5EF4-FFF2-40B4-BE49-F238E27FC236}">
                <a16:creationId xmlns:a16="http://schemas.microsoft.com/office/drawing/2014/main" id="{31846815-F760-0506-EC3C-34BEB746F8A1}"/>
              </a:ext>
            </a:extLst>
          </p:cNvPr>
          <p:cNvPicPr>
            <a:picLocks noChangeAspect="1" noChangeArrowheads="1"/>
          </p:cNvPicPr>
          <p:nvPr/>
        </p:nvPicPr>
        <p:blipFill>
          <a:blip r:embed="rId3" cstate="print"/>
          <a:srcRect/>
          <a:stretch>
            <a:fillRect/>
          </a:stretch>
        </p:blipFill>
        <p:spPr bwMode="auto">
          <a:xfrm>
            <a:off x="5181141" y="1358998"/>
            <a:ext cx="2057860" cy="1781335"/>
          </a:xfrm>
          <a:prstGeom prst="rect">
            <a:avLst/>
          </a:prstGeom>
          <a:solidFill>
            <a:schemeClr val="tx1"/>
          </a:solidFill>
          <a:ln>
            <a:solidFill>
              <a:schemeClr val="tx1"/>
            </a:solidFill>
          </a:ln>
          <a:effectLst>
            <a:outerShdw blurRad="50800" dist="38100" dir="2700000" sx="102000" sy="102000" algn="tl" rotWithShape="0">
              <a:prstClr val="black">
                <a:alpha val="40000"/>
              </a:prstClr>
            </a:outerShdw>
          </a:effectLst>
        </p:spPr>
      </p:pic>
      <p:pic>
        <p:nvPicPr>
          <p:cNvPr id="11" name="Picture 10">
            <a:extLst>
              <a:ext uri="{FF2B5EF4-FFF2-40B4-BE49-F238E27FC236}">
                <a16:creationId xmlns:a16="http://schemas.microsoft.com/office/drawing/2014/main" id="{F9C63215-6696-B1EC-E33B-1ED129D2992B}"/>
              </a:ext>
            </a:extLst>
          </p:cNvPr>
          <p:cNvPicPr>
            <a:picLocks noChangeAspect="1"/>
          </p:cNvPicPr>
          <p:nvPr/>
        </p:nvPicPr>
        <p:blipFill>
          <a:blip r:embed="rId4"/>
          <a:stretch>
            <a:fillRect/>
          </a:stretch>
        </p:blipFill>
        <p:spPr>
          <a:xfrm>
            <a:off x="6210071" y="1912633"/>
            <a:ext cx="1913972" cy="2751335"/>
          </a:xfrm>
          <a:prstGeom prst="rect">
            <a:avLst/>
          </a:prstGeom>
          <a:solidFill>
            <a:schemeClr val="tx1"/>
          </a:solidFill>
          <a:ln>
            <a:solidFill>
              <a:schemeClr val="tx1"/>
            </a:solidFill>
          </a:ln>
          <a:effectLst>
            <a:outerShdw blurRad="50800" dist="38100" dir="2700000" sx="102000" sy="102000" algn="tl" rotWithShape="0">
              <a:prstClr val="black">
                <a:alpha val="40000"/>
              </a:prstClr>
            </a:outerShdw>
          </a:effectLst>
        </p:spPr>
      </p:pic>
      <p:pic>
        <p:nvPicPr>
          <p:cNvPr id="12" name="Picture 11">
            <a:extLst>
              <a:ext uri="{FF2B5EF4-FFF2-40B4-BE49-F238E27FC236}">
                <a16:creationId xmlns:a16="http://schemas.microsoft.com/office/drawing/2014/main" id="{290516BF-27DE-F6F4-75E1-B703320B9613}"/>
              </a:ext>
            </a:extLst>
          </p:cNvPr>
          <p:cNvPicPr>
            <a:picLocks noChangeAspect="1"/>
          </p:cNvPicPr>
          <p:nvPr/>
        </p:nvPicPr>
        <p:blipFill>
          <a:blip r:embed="rId5"/>
          <a:stretch>
            <a:fillRect/>
          </a:stretch>
        </p:blipFill>
        <p:spPr>
          <a:xfrm>
            <a:off x="7167057" y="3507309"/>
            <a:ext cx="3104607" cy="1666234"/>
          </a:xfrm>
          <a:prstGeom prst="rect">
            <a:avLst/>
          </a:prstGeom>
          <a:effectLst>
            <a:outerShdw blurRad="50800" dist="38100" dir="2700000" sx="102000" sy="102000" algn="tl" rotWithShape="0">
              <a:prstClr val="black">
                <a:alpha val="40000"/>
              </a:prstClr>
            </a:outerShdw>
          </a:effectLst>
        </p:spPr>
      </p:pic>
      <p:pic>
        <p:nvPicPr>
          <p:cNvPr id="13" name="Picture 2">
            <a:extLst>
              <a:ext uri="{FF2B5EF4-FFF2-40B4-BE49-F238E27FC236}">
                <a16:creationId xmlns:a16="http://schemas.microsoft.com/office/drawing/2014/main" id="{F6FA8FC4-AAE2-BD61-8B5C-DFB1F2FD6CE9}"/>
              </a:ext>
            </a:extLst>
          </p:cNvPr>
          <p:cNvPicPr>
            <a:picLocks noChangeAspect="1" noChangeArrowheads="1"/>
          </p:cNvPicPr>
          <p:nvPr/>
        </p:nvPicPr>
        <p:blipFill>
          <a:blip r:embed="rId6" cstate="print"/>
          <a:srcRect/>
          <a:stretch>
            <a:fillRect/>
          </a:stretch>
        </p:blipFill>
        <p:spPr bwMode="auto">
          <a:xfrm>
            <a:off x="8955928" y="3978835"/>
            <a:ext cx="2917825" cy="2257425"/>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18" name="TextBox 17">
            <a:extLst>
              <a:ext uri="{FF2B5EF4-FFF2-40B4-BE49-F238E27FC236}">
                <a16:creationId xmlns:a16="http://schemas.microsoft.com/office/drawing/2014/main" id="{8727D4C3-C636-D2D2-B340-228913ECA841}"/>
              </a:ext>
            </a:extLst>
          </p:cNvPr>
          <p:cNvSpPr txBox="1"/>
          <p:nvPr/>
        </p:nvSpPr>
        <p:spPr>
          <a:xfrm>
            <a:off x="-1182" y="6113150"/>
            <a:ext cx="4885765" cy="246221"/>
          </a:xfrm>
          <a:prstGeom prst="rect">
            <a:avLst/>
          </a:prstGeom>
          <a:noFill/>
        </p:spPr>
        <p:txBody>
          <a:bodyPr wrap="square">
            <a:spAutoFit/>
          </a:bodyPr>
          <a:lstStyle/>
          <a:p>
            <a:r>
              <a:rPr lang="en-PH" sz="1000" dirty="0">
                <a:hlinkClick r:id="rId7"/>
              </a:rPr>
              <a:t>https://www.healthgeolab.net/DOCUMENTS/Guide_HGLC_Part2_4_2.pdf</a:t>
            </a:r>
            <a:r>
              <a:rPr lang="en-PH" sz="1000" dirty="0"/>
              <a:t> </a:t>
            </a:r>
          </a:p>
        </p:txBody>
      </p:sp>
      <p:pic>
        <p:nvPicPr>
          <p:cNvPr id="2" name="Picture 1">
            <a:extLst>
              <a:ext uri="{FF2B5EF4-FFF2-40B4-BE49-F238E27FC236}">
                <a16:creationId xmlns:a16="http://schemas.microsoft.com/office/drawing/2014/main" id="{6F0D3DC3-C41B-58FE-97A7-EEE407C14B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0361200" y="759114"/>
            <a:ext cx="1342800" cy="951541"/>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204564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65"/>
          <p:cNvSpPr>
            <a:spLocks noChangeArrowheads="1"/>
          </p:cNvSpPr>
          <p:nvPr/>
        </p:nvSpPr>
        <p:spPr bwMode="auto">
          <a:xfrm>
            <a:off x="528266" y="797122"/>
            <a:ext cx="11139718" cy="754566"/>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This phase is critical to preparing the data collectors to be independent in the field and able to collect high quality geographic coordinates with minimal supervision.</a:t>
            </a:r>
          </a:p>
        </p:txBody>
      </p:sp>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Before data collection </a:t>
            </a:r>
            <a:endParaRPr lang="en-PH" altLang="en-US" dirty="0"/>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528265" y="1816982"/>
            <a:ext cx="11376865" cy="1086964"/>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Two primary actions:</a:t>
            </a:r>
          </a:p>
          <a:p>
            <a:pPr marL="895350" indent="-457200">
              <a:lnSpc>
                <a:spcPct val="90000"/>
              </a:lnSpc>
              <a:buFont typeface="+mj-lt"/>
              <a:buAutoNum type="arabicPeriod"/>
              <a:defRPr/>
            </a:pPr>
            <a:r>
              <a:rPr lang="en-US" sz="2400" dirty="0"/>
              <a:t>Preparing the material needed to implement the selected data collection method</a:t>
            </a:r>
          </a:p>
          <a:p>
            <a:pPr marL="895350" indent="-457200">
              <a:lnSpc>
                <a:spcPct val="90000"/>
              </a:lnSpc>
              <a:buFont typeface="+mj-lt"/>
              <a:buAutoNum type="arabicPeriod"/>
              <a:defRPr/>
            </a:pPr>
            <a:r>
              <a:rPr lang="en-US" sz="2400" dirty="0"/>
              <a:t>Selection and training of the data collectors and their supervisor(s)</a:t>
            </a:r>
          </a:p>
        </p:txBody>
      </p:sp>
      <p:pic>
        <p:nvPicPr>
          <p:cNvPr id="12" name="Picture 11" descr="A group of people sitting at tables in a room&#10;&#10;Description automatically generated">
            <a:extLst>
              <a:ext uri="{FF2B5EF4-FFF2-40B4-BE49-F238E27FC236}">
                <a16:creationId xmlns:a16="http://schemas.microsoft.com/office/drawing/2014/main" id="{8FE4CE11-E079-2121-6B8B-E9B915AE5D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88" t="21465" r="12265" b="3311"/>
          <a:stretch/>
        </p:blipFill>
        <p:spPr>
          <a:xfrm>
            <a:off x="6208943" y="3230616"/>
            <a:ext cx="3428319" cy="1746321"/>
          </a:xfrm>
          <a:prstGeom prst="rect">
            <a:avLst/>
          </a:prstGeom>
        </p:spPr>
      </p:pic>
      <p:pic>
        <p:nvPicPr>
          <p:cNvPr id="10" name="Picture 9" descr="A group of women standing outside&#10;&#10;Description automatically generated">
            <a:extLst>
              <a:ext uri="{FF2B5EF4-FFF2-40B4-BE49-F238E27FC236}">
                <a16:creationId xmlns:a16="http://schemas.microsoft.com/office/drawing/2014/main" id="{27DB9398-3124-7A97-E597-E35F61E96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743" y="4337976"/>
            <a:ext cx="4030663" cy="1858136"/>
          </a:xfrm>
          <a:prstGeom prst="rect">
            <a:avLst/>
          </a:prstGeom>
        </p:spPr>
      </p:pic>
      <p:pic>
        <p:nvPicPr>
          <p:cNvPr id="16" name="Picture 15" descr="A close-up of a gps device&#10;&#10;Description automatically generated">
            <a:extLst>
              <a:ext uri="{FF2B5EF4-FFF2-40B4-BE49-F238E27FC236}">
                <a16:creationId xmlns:a16="http://schemas.microsoft.com/office/drawing/2014/main" id="{7A8CBA44-4EC7-7515-D251-C6EB65100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5" y="3041739"/>
            <a:ext cx="867615" cy="1549312"/>
          </a:xfrm>
          <a:prstGeom prst="rect">
            <a:avLst/>
          </a:prstGeom>
        </p:spPr>
      </p:pic>
      <p:pic>
        <p:nvPicPr>
          <p:cNvPr id="19" name="Picture 18">
            <a:extLst>
              <a:ext uri="{FF2B5EF4-FFF2-40B4-BE49-F238E27FC236}">
                <a16:creationId xmlns:a16="http://schemas.microsoft.com/office/drawing/2014/main" id="{1F227D5F-C53D-DF71-0E62-D53DFABFA207}"/>
              </a:ext>
            </a:extLst>
          </p:cNvPr>
          <p:cNvPicPr>
            <a:picLocks noChangeAspect="1"/>
          </p:cNvPicPr>
          <p:nvPr/>
        </p:nvPicPr>
        <p:blipFill>
          <a:blip r:embed="rId6"/>
          <a:stretch>
            <a:fillRect/>
          </a:stretch>
        </p:blipFill>
        <p:spPr>
          <a:xfrm>
            <a:off x="1977223" y="3537037"/>
            <a:ext cx="1902462" cy="2514875"/>
          </a:xfrm>
          <a:prstGeom prst="rect">
            <a:avLst/>
          </a:prstGeom>
        </p:spPr>
      </p:pic>
      <p:pic>
        <p:nvPicPr>
          <p:cNvPr id="22" name="Picture 21" descr="A black and yellow pen&#10;&#10;Description automatically generated">
            <a:extLst>
              <a:ext uri="{FF2B5EF4-FFF2-40B4-BE49-F238E27FC236}">
                <a16:creationId xmlns:a16="http://schemas.microsoft.com/office/drawing/2014/main" id="{499764A2-F0A3-55A8-185B-C6E9FF606D3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20291112">
            <a:off x="3419995" y="3946533"/>
            <a:ext cx="1289035" cy="1289035"/>
          </a:xfrm>
          <a:prstGeom prst="rect">
            <a:avLst/>
          </a:prstGeom>
        </p:spPr>
      </p:pic>
    </p:spTree>
    <p:extLst>
      <p:ext uri="{BB962C8B-B14F-4D97-AF65-F5344CB8AC3E}">
        <p14:creationId xmlns:p14="http://schemas.microsoft.com/office/powerpoint/2010/main" val="225837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Before data collection (material preparation) </a:t>
            </a:r>
            <a:endParaRPr lang="en-PH" altLang="en-US" dirty="0"/>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524670" y="797247"/>
            <a:ext cx="6506139" cy="5494325"/>
          </a:xfrm>
          <a:prstGeom prst="rect">
            <a:avLst/>
          </a:prstGeom>
          <a:noFill/>
          <a:ln w="12700">
            <a:noFill/>
            <a:miter lim="800000"/>
            <a:headEnd/>
            <a:tailEnd/>
          </a:ln>
        </p:spPr>
        <p:txBody>
          <a:bodyPr wrap="square" lIns="90488" tIns="44450" rIns="90488" bIns="44450">
            <a:spAutoFit/>
          </a:bodyPr>
          <a:lstStyle/>
          <a:p>
            <a:pPr>
              <a:lnSpc>
                <a:spcPct val="90000"/>
              </a:lnSpc>
              <a:spcAft>
                <a:spcPts val="300"/>
              </a:spcAft>
              <a:defRPr/>
            </a:pPr>
            <a:r>
              <a:rPr lang="en-US" sz="2300" dirty="0"/>
              <a:t>The preparation of the material must cover the:</a:t>
            </a:r>
          </a:p>
          <a:p>
            <a:pPr marL="720000" indent="-432000">
              <a:lnSpc>
                <a:spcPct val="90000"/>
              </a:lnSpc>
              <a:spcAft>
                <a:spcPts val="300"/>
              </a:spcAft>
              <a:buFont typeface="+mj-lt"/>
              <a:buAutoNum type="arabicPeriod"/>
              <a:defRPr/>
            </a:pPr>
            <a:r>
              <a:rPr lang="en-US" sz="2300" dirty="0"/>
              <a:t>Selection of the collection method that will be implemented </a:t>
            </a:r>
          </a:p>
          <a:p>
            <a:pPr marL="720000" indent="-432000">
              <a:lnSpc>
                <a:spcPct val="90000"/>
              </a:lnSpc>
              <a:spcAft>
                <a:spcPts val="300"/>
              </a:spcAft>
              <a:buFont typeface="+mj-lt"/>
              <a:buAutoNum type="arabicPeriod"/>
              <a:defRPr/>
            </a:pPr>
            <a:r>
              <a:rPr lang="en-US" sz="2300" dirty="0"/>
              <a:t>Adjustment of the data collection form to match the selected method</a:t>
            </a:r>
          </a:p>
          <a:p>
            <a:pPr marL="720000" indent="-432000">
              <a:lnSpc>
                <a:spcPct val="90000"/>
              </a:lnSpc>
              <a:spcAft>
                <a:spcPts val="300"/>
              </a:spcAft>
              <a:buFont typeface="+mj-lt"/>
              <a:buAutoNum type="arabicPeriod"/>
              <a:defRPr/>
            </a:pPr>
            <a:r>
              <a:rPr lang="en-US" sz="2300" dirty="0"/>
              <a:t>Creation of the electronic form, if required</a:t>
            </a:r>
          </a:p>
          <a:p>
            <a:pPr marL="720000" indent="-432000">
              <a:lnSpc>
                <a:spcPct val="90000"/>
              </a:lnSpc>
              <a:spcAft>
                <a:spcPts val="300"/>
              </a:spcAft>
              <a:buFont typeface="+mj-lt"/>
              <a:buAutoNum type="arabicPeriod"/>
              <a:defRPr/>
            </a:pPr>
            <a:r>
              <a:rPr lang="en-US" sz="2300" dirty="0"/>
              <a:t>Preparation of the associated documents and materials</a:t>
            </a:r>
          </a:p>
          <a:p>
            <a:pPr marL="720000" indent="-432000">
              <a:lnSpc>
                <a:spcPct val="90000"/>
              </a:lnSpc>
              <a:spcAft>
                <a:spcPts val="300"/>
              </a:spcAft>
              <a:buFont typeface="+mj-lt"/>
              <a:buAutoNum type="arabicPeriod"/>
              <a:defRPr/>
            </a:pPr>
            <a:r>
              <a:rPr lang="en-US" sz="2300" dirty="0"/>
              <a:t>Development of the SOP to be implemented in the field</a:t>
            </a:r>
          </a:p>
          <a:p>
            <a:pPr marL="720000" indent="-432000">
              <a:lnSpc>
                <a:spcPct val="90000"/>
              </a:lnSpc>
              <a:spcAft>
                <a:spcPts val="300"/>
              </a:spcAft>
              <a:buFont typeface="+mj-lt"/>
              <a:buAutoNum type="arabicPeriod"/>
              <a:defRPr/>
            </a:pPr>
            <a:r>
              <a:rPr lang="en-US" sz="2300" dirty="0"/>
              <a:t>Installation of the applications on the devices, if required</a:t>
            </a:r>
          </a:p>
          <a:p>
            <a:pPr marL="720000" indent="-432000">
              <a:lnSpc>
                <a:spcPct val="90000"/>
              </a:lnSpc>
              <a:spcAft>
                <a:spcPts val="300"/>
              </a:spcAft>
              <a:buFont typeface="+mj-lt"/>
              <a:buAutoNum type="arabicPeriod"/>
              <a:defRPr/>
            </a:pPr>
            <a:r>
              <a:rPr lang="en-US" sz="2300" dirty="0"/>
              <a:t>Configuration of the devices and/or app and verification that the GNSS receiver is working correctly</a:t>
            </a:r>
          </a:p>
          <a:p>
            <a:pPr marL="720000" indent="-432000">
              <a:lnSpc>
                <a:spcPct val="90000"/>
              </a:lnSpc>
              <a:spcAft>
                <a:spcPts val="300"/>
              </a:spcAft>
              <a:buFont typeface="+mj-lt"/>
              <a:buAutoNum type="arabicPeriod"/>
              <a:defRPr/>
            </a:pPr>
            <a:r>
              <a:rPr lang="en-US" sz="2300" dirty="0"/>
              <a:t>Preparation of the training material</a:t>
            </a:r>
          </a:p>
        </p:txBody>
      </p:sp>
      <p:sp>
        <p:nvSpPr>
          <p:cNvPr id="2" name="Rectangle 1">
            <a:extLst>
              <a:ext uri="{FF2B5EF4-FFF2-40B4-BE49-F238E27FC236}">
                <a16:creationId xmlns:a16="http://schemas.microsoft.com/office/drawing/2014/main" id="{E3E976E4-28D9-8309-9D1A-63217747AC49}"/>
              </a:ext>
            </a:extLst>
          </p:cNvPr>
          <p:cNvSpPr/>
          <p:nvPr/>
        </p:nvSpPr>
        <p:spPr>
          <a:xfrm>
            <a:off x="1262676" y="4869084"/>
            <a:ext cx="5768134" cy="9921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0C2BE8B-A9E5-F60C-12E0-58E0A36AC51C}"/>
              </a:ext>
            </a:extLst>
          </p:cNvPr>
          <p:cNvPicPr>
            <a:picLocks noChangeAspect="1"/>
          </p:cNvPicPr>
          <p:nvPr/>
        </p:nvPicPr>
        <p:blipFill>
          <a:blip r:embed="rId3"/>
          <a:stretch>
            <a:fillRect/>
          </a:stretch>
        </p:blipFill>
        <p:spPr>
          <a:xfrm>
            <a:off x="7440707" y="1284042"/>
            <a:ext cx="4149630" cy="2084609"/>
          </a:xfrm>
          <a:prstGeom prst="rect">
            <a:avLst/>
          </a:prstGeom>
        </p:spPr>
      </p:pic>
      <p:pic>
        <p:nvPicPr>
          <p:cNvPr id="7" name="Picture 6">
            <a:extLst>
              <a:ext uri="{FF2B5EF4-FFF2-40B4-BE49-F238E27FC236}">
                <a16:creationId xmlns:a16="http://schemas.microsoft.com/office/drawing/2014/main" id="{B307F1EF-6D77-4D12-780D-272DEAFFEBED}"/>
              </a:ext>
            </a:extLst>
          </p:cNvPr>
          <p:cNvPicPr>
            <a:picLocks noChangeAspect="1"/>
          </p:cNvPicPr>
          <p:nvPr/>
        </p:nvPicPr>
        <p:blipFill>
          <a:blip r:embed="rId3"/>
          <a:stretch>
            <a:fillRect/>
          </a:stretch>
        </p:blipFill>
        <p:spPr>
          <a:xfrm>
            <a:off x="7440707" y="3941491"/>
            <a:ext cx="4149630" cy="2084609"/>
          </a:xfrm>
          <a:prstGeom prst="rect">
            <a:avLst/>
          </a:prstGeom>
        </p:spPr>
      </p:pic>
      <p:sp>
        <p:nvSpPr>
          <p:cNvPr id="9" name="Flowchart: Connector 8">
            <a:extLst>
              <a:ext uri="{FF2B5EF4-FFF2-40B4-BE49-F238E27FC236}">
                <a16:creationId xmlns:a16="http://schemas.microsoft.com/office/drawing/2014/main" id="{732163C3-BDA4-439E-29C5-8C7A2A8E828E}"/>
              </a:ext>
            </a:extLst>
          </p:cNvPr>
          <p:cNvSpPr/>
          <p:nvPr/>
        </p:nvSpPr>
        <p:spPr>
          <a:xfrm>
            <a:off x="10603230" y="2120600"/>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4E998C33-B136-A6EA-570B-B430CBC6FA93}"/>
              </a:ext>
            </a:extLst>
          </p:cNvPr>
          <p:cNvSpPr/>
          <p:nvPr/>
        </p:nvSpPr>
        <p:spPr>
          <a:xfrm>
            <a:off x="10683240" y="2260007"/>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F2190080-F324-F515-28C9-03D7ECCC0CCD}"/>
              </a:ext>
            </a:extLst>
          </p:cNvPr>
          <p:cNvSpPr/>
          <p:nvPr/>
        </p:nvSpPr>
        <p:spPr>
          <a:xfrm>
            <a:off x="10603230" y="2384509"/>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5CD880C8-69FC-3731-8877-0F9F8AE37CAD}"/>
              </a:ext>
            </a:extLst>
          </p:cNvPr>
          <p:cNvSpPr/>
          <p:nvPr/>
        </p:nvSpPr>
        <p:spPr>
          <a:xfrm>
            <a:off x="10728960" y="2090120"/>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EA73CAF0-B45C-0BF6-034C-B675A8960B8E}"/>
              </a:ext>
            </a:extLst>
          </p:cNvPr>
          <p:cNvSpPr/>
          <p:nvPr/>
        </p:nvSpPr>
        <p:spPr>
          <a:xfrm>
            <a:off x="10816144" y="2260007"/>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0473D233-1E1E-CDE8-D2EB-FBCB1FE34D74}"/>
              </a:ext>
            </a:extLst>
          </p:cNvPr>
          <p:cNvSpPr/>
          <p:nvPr/>
        </p:nvSpPr>
        <p:spPr>
          <a:xfrm>
            <a:off x="10744424" y="4110292"/>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3215E2CB-848C-9E67-53CA-A92AE4D1F23E}"/>
              </a:ext>
            </a:extLst>
          </p:cNvPr>
          <p:cNvSpPr/>
          <p:nvPr/>
        </p:nvSpPr>
        <p:spPr>
          <a:xfrm>
            <a:off x="11312898" y="5234826"/>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2555135E-63F2-9E62-0A6E-572DA8B024B8}"/>
              </a:ext>
            </a:extLst>
          </p:cNvPr>
          <p:cNvSpPr/>
          <p:nvPr/>
        </p:nvSpPr>
        <p:spPr>
          <a:xfrm>
            <a:off x="7871123" y="4679702"/>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958FDF0E-3376-2542-CF70-89332E0D2BC0}"/>
              </a:ext>
            </a:extLst>
          </p:cNvPr>
          <p:cNvSpPr/>
          <p:nvPr/>
        </p:nvSpPr>
        <p:spPr>
          <a:xfrm>
            <a:off x="10744424" y="4893025"/>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C39E8DB7-A40F-CEE2-2663-2B9F6D8F3DED}"/>
              </a:ext>
            </a:extLst>
          </p:cNvPr>
          <p:cNvSpPr/>
          <p:nvPr/>
        </p:nvSpPr>
        <p:spPr>
          <a:xfrm>
            <a:off x="10316249" y="5325596"/>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F843E0B5-B529-A14E-C283-3C73DE6870D5}"/>
              </a:ext>
            </a:extLst>
          </p:cNvPr>
          <p:cNvSpPr/>
          <p:nvPr/>
        </p:nvSpPr>
        <p:spPr>
          <a:xfrm>
            <a:off x="9799096" y="4471704"/>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147FF81F-CF41-5100-258F-9B23BFFABEA4}"/>
              </a:ext>
            </a:extLst>
          </p:cNvPr>
          <p:cNvSpPr/>
          <p:nvPr/>
        </p:nvSpPr>
        <p:spPr>
          <a:xfrm>
            <a:off x="10776585" y="2428808"/>
            <a:ext cx="95250" cy="90770"/>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8FF374-4B9A-D565-192E-3F7639053CED}"/>
              </a:ext>
            </a:extLst>
          </p:cNvPr>
          <p:cNvSpPr txBox="1"/>
          <p:nvPr/>
        </p:nvSpPr>
        <p:spPr>
          <a:xfrm>
            <a:off x="7411182" y="3365550"/>
            <a:ext cx="4149629" cy="369332"/>
          </a:xfrm>
          <a:prstGeom prst="rect">
            <a:avLst/>
          </a:prstGeom>
          <a:noFill/>
        </p:spPr>
        <p:txBody>
          <a:bodyPr wrap="square">
            <a:spAutoFit/>
          </a:bodyPr>
          <a:lstStyle/>
          <a:p>
            <a:pPr algn="ctr"/>
            <a:r>
              <a:rPr lang="en-US" sz="1800" dirty="0"/>
              <a:t>GNSS receiver working correctly</a:t>
            </a:r>
            <a:endParaRPr lang="en-GB" dirty="0"/>
          </a:p>
        </p:txBody>
      </p:sp>
      <p:sp>
        <p:nvSpPr>
          <p:cNvPr id="23" name="TextBox 22">
            <a:extLst>
              <a:ext uri="{FF2B5EF4-FFF2-40B4-BE49-F238E27FC236}">
                <a16:creationId xmlns:a16="http://schemas.microsoft.com/office/drawing/2014/main" id="{3375752C-85EE-C6E4-1A73-BD76F247C2A9}"/>
              </a:ext>
            </a:extLst>
          </p:cNvPr>
          <p:cNvSpPr txBox="1"/>
          <p:nvPr/>
        </p:nvSpPr>
        <p:spPr>
          <a:xfrm>
            <a:off x="7531660" y="6002749"/>
            <a:ext cx="3867057" cy="369332"/>
          </a:xfrm>
          <a:prstGeom prst="rect">
            <a:avLst/>
          </a:prstGeom>
          <a:noFill/>
        </p:spPr>
        <p:txBody>
          <a:bodyPr wrap="square">
            <a:spAutoFit/>
          </a:bodyPr>
          <a:lstStyle/>
          <a:p>
            <a:pPr algn="ctr"/>
            <a:r>
              <a:rPr lang="en-US" sz="1800" dirty="0"/>
              <a:t>Potential issues with the GNSS receiver</a:t>
            </a:r>
            <a:endParaRPr lang="en-GB" dirty="0"/>
          </a:p>
        </p:txBody>
      </p:sp>
      <p:sp>
        <p:nvSpPr>
          <p:cNvPr id="24" name="Arrow: Down 23">
            <a:extLst>
              <a:ext uri="{FF2B5EF4-FFF2-40B4-BE49-F238E27FC236}">
                <a16:creationId xmlns:a16="http://schemas.microsoft.com/office/drawing/2014/main" id="{7D0567DF-EF83-4B8C-500F-B6752B8BB2BF}"/>
              </a:ext>
            </a:extLst>
          </p:cNvPr>
          <p:cNvSpPr/>
          <p:nvPr/>
        </p:nvSpPr>
        <p:spPr>
          <a:xfrm>
            <a:off x="10213601" y="1105594"/>
            <a:ext cx="389629" cy="1015006"/>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DC8544A-7A54-6184-22B1-6E04D8EA3D4D}"/>
              </a:ext>
            </a:extLst>
          </p:cNvPr>
          <p:cNvSpPr txBox="1"/>
          <p:nvPr/>
        </p:nvSpPr>
        <p:spPr>
          <a:xfrm>
            <a:off x="9248127" y="603906"/>
            <a:ext cx="2231493" cy="523220"/>
          </a:xfrm>
          <a:prstGeom prst="rect">
            <a:avLst/>
          </a:prstGeom>
          <a:noFill/>
        </p:spPr>
        <p:txBody>
          <a:bodyPr wrap="square">
            <a:spAutoFit/>
          </a:bodyPr>
          <a:lstStyle/>
          <a:p>
            <a:pPr algn="ctr"/>
            <a:r>
              <a:rPr lang="en-US" sz="1400" dirty="0"/>
              <a:t>Landmark visible on satellite images</a:t>
            </a:r>
            <a:endParaRPr lang="en-GB" sz="1400" dirty="0"/>
          </a:p>
        </p:txBody>
      </p:sp>
      <p:sp>
        <p:nvSpPr>
          <p:cNvPr id="28" name="Rectangle 27">
            <a:extLst>
              <a:ext uri="{FF2B5EF4-FFF2-40B4-BE49-F238E27FC236}">
                <a16:creationId xmlns:a16="http://schemas.microsoft.com/office/drawing/2014/main" id="{10374F52-EEA4-8EAF-4474-2EBFC3BB54C8}"/>
              </a:ext>
            </a:extLst>
          </p:cNvPr>
          <p:cNvSpPr/>
          <p:nvPr/>
        </p:nvSpPr>
        <p:spPr>
          <a:xfrm>
            <a:off x="11312898" y="991493"/>
            <a:ext cx="871110" cy="7386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0845F80-8F5A-2822-01E8-02F739946D80}"/>
              </a:ext>
            </a:extLst>
          </p:cNvPr>
          <p:cNvSpPr txBox="1"/>
          <p:nvPr/>
        </p:nvSpPr>
        <p:spPr>
          <a:xfrm>
            <a:off x="11196901" y="1231747"/>
            <a:ext cx="1092216" cy="523220"/>
          </a:xfrm>
          <a:prstGeom prst="rect">
            <a:avLst/>
          </a:prstGeom>
          <a:noFill/>
        </p:spPr>
        <p:txBody>
          <a:bodyPr wrap="square">
            <a:spAutoFit/>
          </a:bodyPr>
          <a:lstStyle/>
          <a:p>
            <a:pPr algn="ctr"/>
            <a:r>
              <a:rPr lang="en-US" sz="1400" dirty="0"/>
              <a:t>Device</a:t>
            </a:r>
          </a:p>
          <a:p>
            <a:pPr algn="ctr"/>
            <a:r>
              <a:rPr lang="en-US" sz="1400" dirty="0"/>
              <a:t>readings</a:t>
            </a:r>
            <a:endParaRPr lang="en-GB" sz="1400" dirty="0"/>
          </a:p>
        </p:txBody>
      </p:sp>
      <p:sp>
        <p:nvSpPr>
          <p:cNvPr id="26" name="Arrow: Down 25">
            <a:extLst>
              <a:ext uri="{FF2B5EF4-FFF2-40B4-BE49-F238E27FC236}">
                <a16:creationId xmlns:a16="http://schemas.microsoft.com/office/drawing/2014/main" id="{F1DC71A3-660D-D6C4-80A4-4C8EB1BB7A8C}"/>
              </a:ext>
            </a:extLst>
          </p:cNvPr>
          <p:cNvSpPr/>
          <p:nvPr/>
        </p:nvSpPr>
        <p:spPr>
          <a:xfrm rot="3123950">
            <a:off x="11144959" y="1612613"/>
            <a:ext cx="179467" cy="687078"/>
          </a:xfrm>
          <a:prstGeom prst="down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967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Before data collection (selection and training of collectors) </a:t>
            </a:r>
            <a:endParaRPr lang="en-US" altLang="en-US" dirty="0"/>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524669" y="797247"/>
            <a:ext cx="11224046" cy="2194960"/>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t>Knowledge and experience in using GNSS-enabled devices should be considered when selecting data collectors and their supervisor(s).</a:t>
            </a:r>
          </a:p>
          <a:p>
            <a:pPr>
              <a:lnSpc>
                <a:spcPct val="90000"/>
              </a:lnSpc>
              <a:defRPr/>
            </a:pPr>
            <a:endParaRPr lang="en-US" sz="1400" dirty="0"/>
          </a:p>
          <a:p>
            <a:pPr>
              <a:lnSpc>
                <a:spcPct val="90000"/>
              </a:lnSpc>
              <a:defRPr/>
            </a:pPr>
            <a:r>
              <a:rPr lang="en-US" sz="2400" dirty="0"/>
              <a:t>In addition to selecting qualified data collectors, training data collectors and their supervisor(s) is one of the, if not the most, important steps in the pre-survey process.</a:t>
            </a:r>
          </a:p>
          <a:p>
            <a:pPr>
              <a:lnSpc>
                <a:spcPct val="90000"/>
              </a:lnSpc>
              <a:defRPr/>
            </a:pPr>
            <a:endParaRPr lang="en-US" sz="1400" dirty="0"/>
          </a:p>
          <a:p>
            <a:pPr>
              <a:lnSpc>
                <a:spcPct val="90000"/>
              </a:lnSpc>
              <a:defRPr/>
            </a:pPr>
            <a:r>
              <a:rPr lang="en-US" sz="2400" dirty="0"/>
              <a:t>This is what will make the difference between…</a:t>
            </a:r>
          </a:p>
        </p:txBody>
      </p:sp>
      <p:pic>
        <p:nvPicPr>
          <p:cNvPr id="21" name="Picture 20">
            <a:extLst>
              <a:ext uri="{FF2B5EF4-FFF2-40B4-BE49-F238E27FC236}">
                <a16:creationId xmlns:a16="http://schemas.microsoft.com/office/drawing/2014/main" id="{75667C47-978A-C103-3B2F-F2C45D3C8D75}"/>
              </a:ext>
            </a:extLst>
          </p:cNvPr>
          <p:cNvPicPr>
            <a:picLocks noChangeAspect="1"/>
          </p:cNvPicPr>
          <p:nvPr/>
        </p:nvPicPr>
        <p:blipFill>
          <a:blip r:embed="rId3"/>
          <a:stretch>
            <a:fillRect/>
          </a:stretch>
        </p:blipFill>
        <p:spPr>
          <a:xfrm>
            <a:off x="1308845" y="3043515"/>
            <a:ext cx="3550023" cy="2541732"/>
          </a:xfrm>
          <a:prstGeom prst="rect">
            <a:avLst/>
          </a:prstGeom>
          <a:ln>
            <a:solidFill>
              <a:schemeClr val="tx1"/>
            </a:solidFill>
          </a:ln>
        </p:spPr>
      </p:pic>
      <p:pic>
        <p:nvPicPr>
          <p:cNvPr id="29" name="Picture 28">
            <a:extLst>
              <a:ext uri="{FF2B5EF4-FFF2-40B4-BE49-F238E27FC236}">
                <a16:creationId xmlns:a16="http://schemas.microsoft.com/office/drawing/2014/main" id="{679BC259-B6D2-F839-C39A-ACEE7526D897}"/>
              </a:ext>
            </a:extLst>
          </p:cNvPr>
          <p:cNvPicPr>
            <a:picLocks noChangeAspect="1"/>
          </p:cNvPicPr>
          <p:nvPr/>
        </p:nvPicPr>
        <p:blipFill>
          <a:blip r:embed="rId3"/>
          <a:stretch>
            <a:fillRect/>
          </a:stretch>
        </p:blipFill>
        <p:spPr>
          <a:xfrm>
            <a:off x="7404851" y="3043515"/>
            <a:ext cx="3550023" cy="2541732"/>
          </a:xfrm>
          <a:prstGeom prst="rect">
            <a:avLst/>
          </a:prstGeom>
          <a:ln>
            <a:solidFill>
              <a:schemeClr val="tx1"/>
            </a:solidFill>
          </a:ln>
        </p:spPr>
      </p:pic>
      <p:sp>
        <p:nvSpPr>
          <p:cNvPr id="31" name="TextBox 30">
            <a:extLst>
              <a:ext uri="{FF2B5EF4-FFF2-40B4-BE49-F238E27FC236}">
                <a16:creationId xmlns:a16="http://schemas.microsoft.com/office/drawing/2014/main" id="{DE094ACD-167F-0F8A-7344-4A53A195B0FC}"/>
              </a:ext>
            </a:extLst>
          </p:cNvPr>
          <p:cNvSpPr txBox="1"/>
          <p:nvPr/>
        </p:nvSpPr>
        <p:spPr>
          <a:xfrm>
            <a:off x="2602005" y="5585247"/>
            <a:ext cx="7501217" cy="369332"/>
          </a:xfrm>
          <a:prstGeom prst="rect">
            <a:avLst/>
          </a:prstGeom>
          <a:noFill/>
        </p:spPr>
        <p:txBody>
          <a:bodyPr wrap="square">
            <a:spAutoFit/>
          </a:bodyPr>
          <a:lstStyle/>
          <a:p>
            <a:r>
              <a:rPr lang="en-US" sz="1800" dirty="0"/>
              <a:t>…this…			                                     	          ..and this</a:t>
            </a:r>
            <a:endParaRPr lang="en-GB" dirty="0"/>
          </a:p>
        </p:txBody>
      </p:sp>
      <p:sp>
        <p:nvSpPr>
          <p:cNvPr id="32" name="Flowchart: Connector 31">
            <a:extLst>
              <a:ext uri="{FF2B5EF4-FFF2-40B4-BE49-F238E27FC236}">
                <a16:creationId xmlns:a16="http://schemas.microsoft.com/office/drawing/2014/main" id="{8CC0B45F-7EBD-EB16-918E-A36761861228}"/>
              </a:ext>
            </a:extLst>
          </p:cNvPr>
          <p:cNvSpPr/>
          <p:nvPr/>
        </p:nvSpPr>
        <p:spPr>
          <a:xfrm>
            <a:off x="2884618" y="4200409"/>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a:extLst>
              <a:ext uri="{FF2B5EF4-FFF2-40B4-BE49-F238E27FC236}">
                <a16:creationId xmlns:a16="http://schemas.microsoft.com/office/drawing/2014/main" id="{34D64AC4-BF3B-E67D-8658-9D70914A32CA}"/>
              </a:ext>
            </a:extLst>
          </p:cNvPr>
          <p:cNvSpPr/>
          <p:nvPr/>
        </p:nvSpPr>
        <p:spPr>
          <a:xfrm>
            <a:off x="2974472" y="4385123"/>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E1A4872E-A61A-8A83-FDD5-D89126E1D0B0}"/>
              </a:ext>
            </a:extLst>
          </p:cNvPr>
          <p:cNvSpPr/>
          <p:nvPr/>
        </p:nvSpPr>
        <p:spPr>
          <a:xfrm>
            <a:off x="2794261" y="4552845"/>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a:extLst>
              <a:ext uri="{FF2B5EF4-FFF2-40B4-BE49-F238E27FC236}">
                <a16:creationId xmlns:a16="http://schemas.microsoft.com/office/drawing/2014/main" id="{F37B698E-2990-2E16-0AA8-E8F728A97162}"/>
              </a:ext>
            </a:extLst>
          </p:cNvPr>
          <p:cNvSpPr/>
          <p:nvPr/>
        </p:nvSpPr>
        <p:spPr>
          <a:xfrm>
            <a:off x="3010348" y="4169929"/>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a:extLst>
              <a:ext uri="{FF2B5EF4-FFF2-40B4-BE49-F238E27FC236}">
                <a16:creationId xmlns:a16="http://schemas.microsoft.com/office/drawing/2014/main" id="{116D0B07-1B87-F5B0-9547-A263AD67B147}"/>
              </a:ext>
            </a:extLst>
          </p:cNvPr>
          <p:cNvSpPr/>
          <p:nvPr/>
        </p:nvSpPr>
        <p:spPr>
          <a:xfrm>
            <a:off x="3249932" y="4177191"/>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a:extLst>
              <a:ext uri="{FF2B5EF4-FFF2-40B4-BE49-F238E27FC236}">
                <a16:creationId xmlns:a16="http://schemas.microsoft.com/office/drawing/2014/main" id="{0DD562E1-E535-3F03-5F58-3E30926DA6A7}"/>
              </a:ext>
            </a:extLst>
          </p:cNvPr>
          <p:cNvSpPr/>
          <p:nvPr/>
        </p:nvSpPr>
        <p:spPr>
          <a:xfrm>
            <a:off x="3036231" y="4587840"/>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a:extLst>
              <a:ext uri="{FF2B5EF4-FFF2-40B4-BE49-F238E27FC236}">
                <a16:creationId xmlns:a16="http://schemas.microsoft.com/office/drawing/2014/main" id="{FCDC7BFE-C313-7C48-569A-95303A69B0F0}"/>
              </a:ext>
            </a:extLst>
          </p:cNvPr>
          <p:cNvSpPr/>
          <p:nvPr/>
        </p:nvSpPr>
        <p:spPr>
          <a:xfrm>
            <a:off x="3249932" y="4492216"/>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a:extLst>
              <a:ext uri="{FF2B5EF4-FFF2-40B4-BE49-F238E27FC236}">
                <a16:creationId xmlns:a16="http://schemas.microsoft.com/office/drawing/2014/main" id="{5955FA2C-F754-16C3-0C36-7736F88F645E}"/>
              </a:ext>
            </a:extLst>
          </p:cNvPr>
          <p:cNvSpPr/>
          <p:nvPr/>
        </p:nvSpPr>
        <p:spPr>
          <a:xfrm>
            <a:off x="3453132" y="4314381"/>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a:extLst>
              <a:ext uri="{FF2B5EF4-FFF2-40B4-BE49-F238E27FC236}">
                <a16:creationId xmlns:a16="http://schemas.microsoft.com/office/drawing/2014/main" id="{6F86E6CA-1DC2-B618-7F1B-A00E89475807}"/>
              </a:ext>
            </a:extLst>
          </p:cNvPr>
          <p:cNvSpPr/>
          <p:nvPr/>
        </p:nvSpPr>
        <p:spPr>
          <a:xfrm>
            <a:off x="3910795" y="4463232"/>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a:extLst>
              <a:ext uri="{FF2B5EF4-FFF2-40B4-BE49-F238E27FC236}">
                <a16:creationId xmlns:a16="http://schemas.microsoft.com/office/drawing/2014/main" id="{3006821E-E06C-B183-36E7-19225F2928A2}"/>
              </a:ext>
            </a:extLst>
          </p:cNvPr>
          <p:cNvSpPr/>
          <p:nvPr/>
        </p:nvSpPr>
        <p:spPr>
          <a:xfrm>
            <a:off x="8880222" y="3565599"/>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a:extLst>
              <a:ext uri="{FF2B5EF4-FFF2-40B4-BE49-F238E27FC236}">
                <a16:creationId xmlns:a16="http://schemas.microsoft.com/office/drawing/2014/main" id="{D88D9640-4087-8E72-7C58-094973501FCA}"/>
              </a:ext>
            </a:extLst>
          </p:cNvPr>
          <p:cNvSpPr/>
          <p:nvPr/>
        </p:nvSpPr>
        <p:spPr>
          <a:xfrm>
            <a:off x="8072143" y="3415298"/>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a:extLst>
              <a:ext uri="{FF2B5EF4-FFF2-40B4-BE49-F238E27FC236}">
                <a16:creationId xmlns:a16="http://schemas.microsoft.com/office/drawing/2014/main" id="{AAE4A93A-9C20-393C-3FF2-E3B630CD7387}"/>
              </a:ext>
            </a:extLst>
          </p:cNvPr>
          <p:cNvSpPr/>
          <p:nvPr/>
        </p:nvSpPr>
        <p:spPr>
          <a:xfrm>
            <a:off x="7765786" y="4546202"/>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Connector 43">
            <a:extLst>
              <a:ext uri="{FF2B5EF4-FFF2-40B4-BE49-F238E27FC236}">
                <a16:creationId xmlns:a16="http://schemas.microsoft.com/office/drawing/2014/main" id="{6719F46E-0C98-2BFA-8B36-35ABD46D1E26}"/>
              </a:ext>
            </a:extLst>
          </p:cNvPr>
          <p:cNvSpPr/>
          <p:nvPr/>
        </p:nvSpPr>
        <p:spPr>
          <a:xfrm>
            <a:off x="9060519" y="4162129"/>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Connector 44">
            <a:extLst>
              <a:ext uri="{FF2B5EF4-FFF2-40B4-BE49-F238E27FC236}">
                <a16:creationId xmlns:a16="http://schemas.microsoft.com/office/drawing/2014/main" id="{07BA9C8D-8373-FC74-4BE0-4857FC2225C9}"/>
              </a:ext>
            </a:extLst>
          </p:cNvPr>
          <p:cNvSpPr/>
          <p:nvPr/>
        </p:nvSpPr>
        <p:spPr>
          <a:xfrm>
            <a:off x="9300103" y="4169391"/>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Connector 45">
            <a:extLst>
              <a:ext uri="{FF2B5EF4-FFF2-40B4-BE49-F238E27FC236}">
                <a16:creationId xmlns:a16="http://schemas.microsoft.com/office/drawing/2014/main" id="{04960AE3-B091-A0B6-C1B2-42A848644FF2}"/>
              </a:ext>
            </a:extLst>
          </p:cNvPr>
          <p:cNvSpPr/>
          <p:nvPr/>
        </p:nvSpPr>
        <p:spPr>
          <a:xfrm>
            <a:off x="8839878" y="5034832"/>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Connector 46">
            <a:extLst>
              <a:ext uri="{FF2B5EF4-FFF2-40B4-BE49-F238E27FC236}">
                <a16:creationId xmlns:a16="http://schemas.microsoft.com/office/drawing/2014/main" id="{6F05FA04-3039-4249-73A2-E86D081B4823}"/>
              </a:ext>
            </a:extLst>
          </p:cNvPr>
          <p:cNvSpPr/>
          <p:nvPr/>
        </p:nvSpPr>
        <p:spPr>
          <a:xfrm>
            <a:off x="9865716" y="3724568"/>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47">
            <a:extLst>
              <a:ext uri="{FF2B5EF4-FFF2-40B4-BE49-F238E27FC236}">
                <a16:creationId xmlns:a16="http://schemas.microsoft.com/office/drawing/2014/main" id="{F740C185-E117-1758-2CB8-D7189A36554E}"/>
              </a:ext>
            </a:extLst>
          </p:cNvPr>
          <p:cNvSpPr/>
          <p:nvPr/>
        </p:nvSpPr>
        <p:spPr>
          <a:xfrm>
            <a:off x="9770466" y="4828303"/>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Connector 48">
            <a:extLst>
              <a:ext uri="{FF2B5EF4-FFF2-40B4-BE49-F238E27FC236}">
                <a16:creationId xmlns:a16="http://schemas.microsoft.com/office/drawing/2014/main" id="{BA511F1D-A72C-9E1A-5529-AC2CC5D34A94}"/>
              </a:ext>
            </a:extLst>
          </p:cNvPr>
          <p:cNvSpPr/>
          <p:nvPr/>
        </p:nvSpPr>
        <p:spPr>
          <a:xfrm>
            <a:off x="10408641" y="4232661"/>
            <a:ext cx="95250" cy="9077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043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A6F2CAB-A2F5-4458-A153-7FAA509298D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05536" y="3396903"/>
            <a:ext cx="2780928" cy="2780928"/>
          </a:xfrm>
          <a:prstGeom prst="rect">
            <a:avLst/>
          </a:prstGeom>
        </p:spPr>
      </p:pic>
      <p:cxnSp>
        <p:nvCxnSpPr>
          <p:cNvPr id="20" name="Straight Connector 19">
            <a:extLst>
              <a:ext uri="{FF2B5EF4-FFF2-40B4-BE49-F238E27FC236}">
                <a16:creationId xmlns:a16="http://schemas.microsoft.com/office/drawing/2014/main" id="{B1F3EC7D-4A54-4922-B935-12F4F7CA4ACB}"/>
              </a:ext>
            </a:extLst>
          </p:cNvPr>
          <p:cNvCxnSpPr>
            <a:cxnSpLocks/>
          </p:cNvCxnSpPr>
          <p:nvPr/>
        </p:nvCxnSpPr>
        <p:spPr>
          <a:xfrm>
            <a:off x="3431704" y="4605727"/>
            <a:ext cx="2664296" cy="27176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automatically generated">
            <a:extLst>
              <a:ext uri="{FF2B5EF4-FFF2-40B4-BE49-F238E27FC236}">
                <a16:creationId xmlns:a16="http://schemas.microsoft.com/office/drawing/2014/main" id="{58D170E6-A025-4A18-9BF7-28AF36ECDFF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755386">
            <a:off x="8476235" y="3592012"/>
            <a:ext cx="1559822" cy="1273324"/>
          </a:xfrm>
          <a:prstGeom prst="rect">
            <a:avLst/>
          </a:prstGeom>
        </p:spPr>
      </p:pic>
      <p:pic>
        <p:nvPicPr>
          <p:cNvPr id="12" name="Picture 11" descr="A close up of a sign&#10;&#10;Description automatically generated">
            <a:extLst>
              <a:ext uri="{FF2B5EF4-FFF2-40B4-BE49-F238E27FC236}">
                <a16:creationId xmlns:a16="http://schemas.microsoft.com/office/drawing/2014/main" id="{06F7D28D-A78A-4684-A01D-ADE0F2A7812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7922659">
            <a:off x="3662959" y="2138553"/>
            <a:ext cx="1559822" cy="1273324"/>
          </a:xfrm>
          <a:prstGeom prst="rect">
            <a:avLst/>
          </a:prstGeom>
        </p:spPr>
      </p:pic>
      <p:pic>
        <p:nvPicPr>
          <p:cNvPr id="13" name="Picture 12" descr="A close up of a sign&#10;&#10;Description automatically generated">
            <a:extLst>
              <a:ext uri="{FF2B5EF4-FFF2-40B4-BE49-F238E27FC236}">
                <a16:creationId xmlns:a16="http://schemas.microsoft.com/office/drawing/2014/main" id="{A7CBFB95-9BCA-49C3-A5D3-077E95A6813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98577">
            <a:off x="6923028" y="2053580"/>
            <a:ext cx="1559822" cy="1273324"/>
          </a:xfrm>
          <a:prstGeom prst="rect">
            <a:avLst/>
          </a:prstGeom>
        </p:spPr>
      </p:pic>
      <p:cxnSp>
        <p:nvCxnSpPr>
          <p:cNvPr id="14" name="Straight Connector 13">
            <a:extLst>
              <a:ext uri="{FF2B5EF4-FFF2-40B4-BE49-F238E27FC236}">
                <a16:creationId xmlns:a16="http://schemas.microsoft.com/office/drawing/2014/main" id="{B1F3EC7D-4A54-4922-B935-12F4F7CA4ACB}"/>
              </a:ext>
            </a:extLst>
          </p:cNvPr>
          <p:cNvCxnSpPr>
            <a:cxnSpLocks/>
            <a:endCxn id="17" idx="1"/>
          </p:cNvCxnSpPr>
          <p:nvPr/>
        </p:nvCxnSpPr>
        <p:spPr>
          <a:xfrm>
            <a:off x="4763852" y="3392158"/>
            <a:ext cx="1044436" cy="143361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9084FF-0904-4678-8DE2-E7B4579C7ABB}"/>
              </a:ext>
            </a:extLst>
          </p:cNvPr>
          <p:cNvCxnSpPr>
            <a:cxnSpLocks/>
          </p:cNvCxnSpPr>
          <p:nvPr/>
        </p:nvCxnSpPr>
        <p:spPr>
          <a:xfrm flipH="1">
            <a:off x="6122842" y="3225503"/>
            <a:ext cx="1266368" cy="165199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E1A16C-EA6B-4693-AE72-14F0711362FB}"/>
              </a:ext>
            </a:extLst>
          </p:cNvPr>
          <p:cNvCxnSpPr>
            <a:cxnSpLocks/>
          </p:cNvCxnSpPr>
          <p:nvPr/>
        </p:nvCxnSpPr>
        <p:spPr>
          <a:xfrm flipH="1">
            <a:off x="6189204" y="4385679"/>
            <a:ext cx="2400012" cy="44009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79372622-122B-4D6D-858B-3DBE90A5FF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8288" y="4335450"/>
            <a:ext cx="575424" cy="98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841F07D5-D3ED-41CF-A070-93DD04402DD7}"/>
              </a:ext>
            </a:extLst>
          </p:cNvPr>
          <p:cNvSpPr>
            <a:spLocks noChangeArrowheads="1"/>
          </p:cNvSpPr>
          <p:nvPr/>
        </p:nvSpPr>
        <p:spPr bwMode="auto">
          <a:xfrm>
            <a:off x="515938" y="902578"/>
            <a:ext cx="11281615" cy="830997"/>
          </a:xfrm>
          <a:prstGeom prst="rect">
            <a:avLst/>
          </a:prstGeom>
          <a:noFill/>
          <a:ln w="9525">
            <a:noFill/>
            <a:miter lim="800000"/>
            <a:headEnd/>
            <a:tailEnd/>
          </a:ln>
        </p:spPr>
        <p:txBody>
          <a:bodyPr wrap="square">
            <a:spAutoFit/>
          </a:bodyPr>
          <a:lstStyle/>
          <a:p>
            <a:pPr algn="ctr"/>
            <a:r>
              <a:rPr lang="en-US" sz="2400" dirty="0">
                <a:ea typeface="SimSun" pitchFamily="2" charset="-122"/>
              </a:rPr>
              <a:t>Constellation of satellites providing signals from space that transmit positioning and timing data to GNSS receivers. The receivers then use this data to determine the location.</a:t>
            </a:r>
            <a:endParaRPr lang="en-US" sz="2400" dirty="0"/>
          </a:p>
        </p:txBody>
      </p:sp>
      <p:pic>
        <p:nvPicPr>
          <p:cNvPr id="19" name="Picture 18" descr="A close up of a sign&#10;&#10;Description automatically generated">
            <a:extLst>
              <a:ext uri="{FF2B5EF4-FFF2-40B4-BE49-F238E27FC236}">
                <a16:creationId xmlns:a16="http://schemas.microsoft.com/office/drawing/2014/main" id="{06F7D28D-A78A-4684-A01D-ADE0F2A7812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5364051">
            <a:off x="2043056" y="3778398"/>
            <a:ext cx="1559822" cy="1273324"/>
          </a:xfrm>
          <a:prstGeom prst="rect">
            <a:avLst/>
          </a:prstGeom>
        </p:spPr>
      </p:pic>
      <p:sp>
        <p:nvSpPr>
          <p:cNvPr id="4" name="Title 1">
            <a:extLst>
              <a:ext uri="{FF2B5EF4-FFF2-40B4-BE49-F238E27FC236}">
                <a16:creationId xmlns:a16="http://schemas.microsoft.com/office/drawing/2014/main" id="{A0C79D86-8F88-C80C-D074-C8EF12D80C8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dirty="0"/>
              <a:t>Global Navigation Satellite </a:t>
            </a:r>
            <a:r>
              <a:rPr lang="fr-FR" dirty="0" err="1"/>
              <a:t>Systems</a:t>
            </a:r>
            <a:r>
              <a:rPr lang="fr-FR" dirty="0"/>
              <a:t> (GNSS)</a:t>
            </a:r>
          </a:p>
        </p:txBody>
      </p:sp>
    </p:spTree>
    <p:extLst>
      <p:ext uri="{BB962C8B-B14F-4D97-AF65-F5344CB8AC3E}">
        <p14:creationId xmlns:p14="http://schemas.microsoft.com/office/powerpoint/2010/main" val="40631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Before data collection (training)</a:t>
            </a:r>
            <a:endParaRPr lang="en-PH" altLang="en-US" dirty="0"/>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526350" y="812755"/>
            <a:ext cx="11149714" cy="5466625"/>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200" dirty="0"/>
              <a:t>The training should aim to provide a good understanding and proper use of the different documents, the data collection equipment, and SOPs. The training should also cover appropriate troubleshooting methods regarding commonly encountered issues while in the field.</a:t>
            </a:r>
          </a:p>
          <a:p>
            <a:pPr>
              <a:lnSpc>
                <a:spcPct val="90000"/>
              </a:lnSpc>
              <a:defRPr/>
            </a:pPr>
            <a:endParaRPr lang="en-US" dirty="0"/>
          </a:p>
          <a:p>
            <a:pPr>
              <a:lnSpc>
                <a:spcPct val="90000"/>
              </a:lnSpc>
              <a:defRPr/>
            </a:pPr>
            <a:r>
              <a:rPr lang="en-US" sz="2200" b="0" i="0" u="none" strike="noStrike" baseline="0" dirty="0">
                <a:solidFill>
                  <a:srgbClr val="000000"/>
                </a:solidFill>
                <a:latin typeface="Calibri" panose="020F0502020204030204" pitchFamily="34" charset="0"/>
              </a:rPr>
              <a:t>To achieve these goals, the training should at least cover the following topics:</a:t>
            </a:r>
          </a:p>
          <a:p>
            <a:pPr marL="864000" indent="-432000">
              <a:buFont typeface="+mj-lt"/>
              <a:buAutoNum type="arabicPeriod"/>
            </a:pPr>
            <a:r>
              <a:rPr lang="en-US" sz="2200" b="0" i="0" u="none" strike="noStrike" baseline="0" dirty="0">
                <a:solidFill>
                  <a:srgbClr val="000000"/>
                </a:solidFill>
                <a:latin typeface="Calibri" panose="020F0502020204030204" pitchFamily="34" charset="0"/>
              </a:rPr>
              <a:t>Overview of existing GNSS and use of the chosen GNSS-enabled device </a:t>
            </a:r>
          </a:p>
          <a:p>
            <a:pPr marL="864000" indent="-432000">
              <a:buFont typeface="+mj-lt"/>
              <a:buAutoNum type="arabicPeriod"/>
            </a:pPr>
            <a:r>
              <a:rPr lang="en-US" sz="2200" dirty="0">
                <a:solidFill>
                  <a:srgbClr val="000000"/>
                </a:solidFill>
                <a:latin typeface="Calibri" panose="020F0502020204030204" pitchFamily="34" charset="0"/>
              </a:rPr>
              <a:t>Introduction to the GNSS-enabled device</a:t>
            </a:r>
          </a:p>
          <a:p>
            <a:pPr marL="864000" indent="-432000">
              <a:buFont typeface="+mj-lt"/>
              <a:buAutoNum type="arabicPeriod"/>
            </a:pPr>
            <a:r>
              <a:rPr lang="en-US" sz="2200" b="0" i="0" u="none" strike="noStrike" baseline="0" dirty="0">
                <a:solidFill>
                  <a:srgbClr val="000000"/>
                </a:solidFill>
                <a:latin typeface="Calibri" panose="020F0502020204030204" pitchFamily="34" charset="0"/>
              </a:rPr>
              <a:t>SOP to complete the data collection instrument</a:t>
            </a:r>
          </a:p>
          <a:p>
            <a:pPr marL="864000" indent="-432000">
              <a:buFont typeface="+mj-lt"/>
              <a:buAutoNum type="arabicPeriod"/>
            </a:pPr>
            <a:r>
              <a:rPr lang="en-US" sz="2200" dirty="0">
                <a:solidFill>
                  <a:srgbClr val="000000"/>
                </a:solidFill>
                <a:latin typeface="Calibri" panose="020F0502020204030204" pitchFamily="34" charset="0"/>
              </a:rPr>
              <a:t>Hands-on practice session</a:t>
            </a:r>
            <a:endParaRPr lang="en-US" sz="2200" b="0" i="0" u="none" strike="noStrike" baseline="0" dirty="0">
              <a:solidFill>
                <a:srgbClr val="000000"/>
              </a:solidFill>
              <a:latin typeface="Calibri" panose="020F0502020204030204" pitchFamily="34" charset="0"/>
            </a:endParaRPr>
          </a:p>
          <a:p>
            <a:endParaRPr lang="en-US" sz="1200" b="0" i="0" u="none" strike="noStrike" baseline="0" dirty="0">
              <a:solidFill>
                <a:srgbClr val="000000"/>
              </a:solidFill>
              <a:latin typeface="Calibri" panose="020F0502020204030204" pitchFamily="34" charset="0"/>
            </a:endParaRPr>
          </a:p>
          <a:p>
            <a:r>
              <a:rPr lang="en-US" sz="2200" b="0" i="0" u="none" strike="noStrike" baseline="0" dirty="0">
                <a:solidFill>
                  <a:srgbClr val="000000"/>
                </a:solidFill>
                <a:latin typeface="Calibri" panose="020F0502020204030204" pitchFamily="34" charset="0"/>
              </a:rPr>
              <a:t>It is important to:</a:t>
            </a:r>
          </a:p>
          <a:p>
            <a:pPr marL="828000" indent="-432000">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Allocate enough time for the above-mentioned session.</a:t>
            </a:r>
          </a:p>
          <a:p>
            <a:pPr marL="828000" indent="-432000">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Ensure that the participants can ask questions.</a:t>
            </a:r>
          </a:p>
          <a:p>
            <a:pPr marL="828000" indent="-432000">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Give copies of the different documents to all the participants.</a:t>
            </a:r>
          </a:p>
          <a:p>
            <a:pPr marL="828000" indent="-432000">
              <a:buFont typeface="Arial" panose="020B0604020202020204" pitchFamily="34" charset="0"/>
              <a:buChar char="•"/>
            </a:pPr>
            <a:r>
              <a:rPr lang="en-US" sz="2200" b="0" i="0" u="none" strike="noStrike" baseline="0" dirty="0">
                <a:solidFill>
                  <a:srgbClr val="000000"/>
                </a:solidFill>
                <a:latin typeface="Calibri" panose="020F0502020204030204" pitchFamily="34" charset="0"/>
              </a:rPr>
              <a:t>Ensure every participant has the opportunity for hands-on practice of using a GNSS-enabled device.</a:t>
            </a:r>
          </a:p>
          <a:p>
            <a:pPr marL="828000" indent="-432000">
              <a:buFont typeface="Arial" panose="020B0604020202020204" pitchFamily="34" charset="0"/>
              <a:buChar char="•"/>
            </a:pPr>
            <a:r>
              <a:rPr lang="en-US" sz="2200" dirty="0">
                <a:solidFill>
                  <a:srgbClr val="000000"/>
                </a:solidFill>
                <a:latin typeface="Calibri" panose="020F0502020204030204" pitchFamily="34" charset="0"/>
              </a:rPr>
              <a:t>Check all the GNSS-enabled devices to be used in the field, if not already done</a:t>
            </a:r>
            <a:endParaRPr lang="en-US" sz="22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7095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During data collection</a:t>
            </a:r>
            <a:endParaRPr lang="en-PH" altLang="en-US" dirty="0"/>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526352" y="812755"/>
            <a:ext cx="11149711" cy="5346592"/>
          </a:xfrm>
          <a:prstGeom prst="rect">
            <a:avLst/>
          </a:prstGeom>
          <a:noFill/>
          <a:ln w="12700">
            <a:noFill/>
            <a:miter lim="800000"/>
            <a:headEnd/>
            <a:tailEnd/>
          </a:ln>
        </p:spPr>
        <p:txBody>
          <a:bodyPr wrap="square" lIns="90488" tIns="44450" rIns="90488" bIns="44450">
            <a:spAutoFit/>
          </a:bodyPr>
          <a:lstStyle/>
          <a:p>
            <a:pPr algn="just">
              <a:lnSpc>
                <a:spcPct val="90000"/>
              </a:lnSpc>
              <a:defRPr/>
            </a:pPr>
            <a:r>
              <a:rPr lang="en-US" sz="2200" dirty="0"/>
              <a:t>During the field data collection exercise, the data collectors should follow the SOP using the associated documents that will have been provided to them.</a:t>
            </a:r>
          </a:p>
          <a:p>
            <a:pPr>
              <a:lnSpc>
                <a:spcPct val="90000"/>
              </a:lnSpc>
              <a:defRPr/>
            </a:pPr>
            <a:endParaRPr lang="en-US" sz="2200" dirty="0"/>
          </a:p>
          <a:p>
            <a:pPr>
              <a:lnSpc>
                <a:spcPct val="90000"/>
              </a:lnSpc>
              <a:defRPr/>
            </a:pPr>
            <a:r>
              <a:rPr lang="en-US" sz="2200" dirty="0"/>
              <a:t>Despite a high-quality training session, it remains important to verify the methods used to collect the geographic location information and address any unexpected issues while the data collectors are in the field.</a:t>
            </a:r>
          </a:p>
          <a:p>
            <a:pPr>
              <a:lnSpc>
                <a:spcPct val="90000"/>
              </a:lnSpc>
              <a:defRPr/>
            </a:pPr>
            <a:endParaRPr lang="en-US" sz="2200" dirty="0"/>
          </a:p>
          <a:p>
            <a:pPr>
              <a:lnSpc>
                <a:spcPct val="90000"/>
              </a:lnSpc>
              <a:defRPr/>
            </a:pPr>
            <a:r>
              <a:rPr lang="en-US" sz="2200" dirty="0"/>
              <a:t>The following verification steps should be followed depending on available resources and the extent of the surveyed area:</a:t>
            </a:r>
          </a:p>
          <a:p>
            <a:pPr marL="720000" indent="-457200">
              <a:lnSpc>
                <a:spcPct val="90000"/>
              </a:lnSpc>
              <a:spcAft>
                <a:spcPts val="600"/>
              </a:spcAft>
              <a:buFont typeface="+mj-lt"/>
              <a:buAutoNum type="arabicPeriod"/>
              <a:defRPr/>
            </a:pPr>
            <a:r>
              <a:rPr lang="en-US" sz="2200" dirty="0"/>
              <a:t>On-site spot checks of data accuracy and completeness conducted by the data collection supervisor. Part of the check for accuracy can be performed using Survey123 for ArcGIS, </a:t>
            </a:r>
            <a:r>
              <a:rPr lang="en-US" sz="2200" dirty="0" err="1"/>
              <a:t>Maps.Me</a:t>
            </a:r>
            <a:r>
              <a:rPr lang="en-US" sz="2200" dirty="0"/>
              <a:t>, or Google Maps as way to ensure that the point is falling in the expected area.</a:t>
            </a:r>
          </a:p>
          <a:p>
            <a:pPr marL="720000" indent="-457200">
              <a:lnSpc>
                <a:spcPct val="90000"/>
              </a:lnSpc>
              <a:spcAft>
                <a:spcPts val="600"/>
              </a:spcAft>
              <a:buFont typeface="+mj-lt"/>
              <a:buAutoNum type="arabicPeriod"/>
              <a:defRPr/>
            </a:pPr>
            <a:r>
              <a:rPr lang="en-US" sz="2200" dirty="0"/>
              <a:t>Verification of the data remotely through periodic submissions of the collected data in a spreadsheet, either using Google Sheets online or emailing a Microsoft Excel spreadsheet to the data collection supervisor. For certain applications, a purpose-designed online database system may be used as well. However, these solutions usually require a regular access to the internet.</a:t>
            </a:r>
          </a:p>
        </p:txBody>
      </p:sp>
    </p:spTree>
    <p:extLst>
      <p:ext uri="{BB962C8B-B14F-4D97-AF65-F5344CB8AC3E}">
        <p14:creationId xmlns:p14="http://schemas.microsoft.com/office/powerpoint/2010/main" val="1375815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8C9519-6E5C-DEE5-C3C9-63E1F58B99D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After data collection</a:t>
            </a:r>
            <a:endParaRPr lang="en-PH" altLang="en-US" dirty="0"/>
          </a:p>
        </p:txBody>
      </p:sp>
      <p:sp>
        <p:nvSpPr>
          <p:cNvPr id="8" name="Rectangle 265">
            <a:extLst>
              <a:ext uri="{FF2B5EF4-FFF2-40B4-BE49-F238E27FC236}">
                <a16:creationId xmlns:a16="http://schemas.microsoft.com/office/drawing/2014/main" id="{8BF78F3A-D66D-0635-EA98-08BECF40F816}"/>
              </a:ext>
            </a:extLst>
          </p:cNvPr>
          <p:cNvSpPr>
            <a:spLocks noChangeArrowheads="1"/>
          </p:cNvSpPr>
          <p:nvPr/>
        </p:nvSpPr>
        <p:spPr bwMode="auto">
          <a:xfrm>
            <a:off x="526352" y="812755"/>
            <a:ext cx="11149711" cy="1003865"/>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200" dirty="0"/>
              <a:t>Ensure that the collected data is organized in a structured table that can be saved as a spreadsheet (e.g., in Microsoft Excel) and should contain all the fields that are on the data collection form</a:t>
            </a:r>
          </a:p>
        </p:txBody>
      </p:sp>
      <p:pic>
        <p:nvPicPr>
          <p:cNvPr id="2" name="Picture 1">
            <a:extLst>
              <a:ext uri="{FF2B5EF4-FFF2-40B4-BE49-F238E27FC236}">
                <a16:creationId xmlns:a16="http://schemas.microsoft.com/office/drawing/2014/main" id="{1423EE60-E4BD-AC02-9B92-AAB71AD612B3}"/>
              </a:ext>
            </a:extLst>
          </p:cNvPr>
          <p:cNvPicPr>
            <a:picLocks noChangeAspect="1"/>
          </p:cNvPicPr>
          <p:nvPr/>
        </p:nvPicPr>
        <p:blipFill>
          <a:blip r:embed="rId3" cstate="print"/>
          <a:srcRect/>
          <a:stretch>
            <a:fillRect/>
          </a:stretch>
        </p:blipFill>
        <p:spPr bwMode="auto">
          <a:xfrm>
            <a:off x="1206333" y="2013640"/>
            <a:ext cx="9779334" cy="3243095"/>
          </a:xfrm>
          <a:prstGeom prst="rect">
            <a:avLst/>
          </a:prstGeom>
          <a:noFill/>
          <a:ln w="9525">
            <a:noFill/>
            <a:miter lim="800000"/>
            <a:headEnd/>
            <a:tailEnd/>
          </a:ln>
        </p:spPr>
      </p:pic>
      <p:sp>
        <p:nvSpPr>
          <p:cNvPr id="4" name="Rectangle 265">
            <a:extLst>
              <a:ext uri="{FF2B5EF4-FFF2-40B4-BE49-F238E27FC236}">
                <a16:creationId xmlns:a16="http://schemas.microsoft.com/office/drawing/2014/main" id="{598869D4-B649-1C2D-2446-6B5D4E94B792}"/>
              </a:ext>
            </a:extLst>
          </p:cNvPr>
          <p:cNvSpPr>
            <a:spLocks noChangeArrowheads="1"/>
          </p:cNvSpPr>
          <p:nvPr/>
        </p:nvSpPr>
        <p:spPr bwMode="auto">
          <a:xfrm>
            <a:off x="1060217" y="5483300"/>
            <a:ext cx="10580921" cy="3944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200" dirty="0"/>
              <a:t>Don’t forget about the data catalogue and metadata worksheet covered during Session 3.4 </a:t>
            </a:r>
          </a:p>
        </p:txBody>
      </p:sp>
      <p:sp>
        <p:nvSpPr>
          <p:cNvPr id="6" name="Right Arrow 10">
            <a:extLst>
              <a:ext uri="{FF2B5EF4-FFF2-40B4-BE49-F238E27FC236}">
                <a16:creationId xmlns:a16="http://schemas.microsoft.com/office/drawing/2014/main" id="{18FD67D1-B53E-2E47-7632-F671F0693413}"/>
              </a:ext>
            </a:extLst>
          </p:cNvPr>
          <p:cNvSpPr/>
          <p:nvPr/>
        </p:nvSpPr>
        <p:spPr>
          <a:xfrm>
            <a:off x="586722" y="5474335"/>
            <a:ext cx="403315" cy="385540"/>
          </a:xfrm>
          <a:prstGeom prst="rightArrow">
            <a:avLst/>
          </a:prstGeom>
          <a:solidFill>
            <a:srgbClr val="253C88"/>
          </a:solidFill>
          <a:ln w="3175" algn="ctr">
            <a:solidFill>
              <a:srgbClr val="4D4D4D"/>
            </a:solidFill>
            <a:round/>
            <a:headEnd/>
            <a:tailEnd/>
          </a:ln>
        </p:spPr>
        <p:txBody>
          <a:bodyPr wrap="none" anchor="ctr"/>
          <a:lstStyle/>
          <a:p>
            <a:endParaRPr lang="en-US">
              <a:solidFill>
                <a:srgbClr val="346667"/>
              </a:solidFill>
            </a:endParaRPr>
          </a:p>
        </p:txBody>
      </p:sp>
    </p:spTree>
    <p:extLst>
      <p:ext uri="{BB962C8B-B14F-4D97-AF65-F5344CB8AC3E}">
        <p14:creationId xmlns:p14="http://schemas.microsoft.com/office/powerpoint/2010/main" val="208331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41593" y="788191"/>
            <a:ext cx="11143436" cy="4662350"/>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a:r>
              <a:rPr lang="en-US" sz="2400" dirty="0"/>
              <a:t>Choose the appropriate GNSS-enabled device (check the quality of the GNSS receiver) and data collection method</a:t>
            </a:r>
          </a:p>
          <a:p>
            <a:pPr marL="361950"/>
            <a:r>
              <a:rPr lang="en-US" sz="2400" dirty="0"/>
              <a:t>Use a pre-established Standard Operating Procedure (SOP) which includes all the necessary information for the data collectors to properly collect coordinates in the field (e.g., source of error signals)</a:t>
            </a:r>
          </a:p>
          <a:p>
            <a:pPr marL="361950"/>
            <a:r>
              <a:rPr lang="en-US" sz="2400" dirty="0"/>
              <a:t>Collect high accuracy (instrumental accuracy below 15 meters) and high precision (5 digits after the decimal point) coordinates </a:t>
            </a:r>
          </a:p>
          <a:p>
            <a:pPr marL="361950"/>
            <a:r>
              <a:rPr lang="en-US" sz="2400" dirty="0"/>
              <a:t>Invest in a good training for data collectors and supervisors </a:t>
            </a:r>
          </a:p>
          <a:p>
            <a:pPr marL="361950"/>
            <a:r>
              <a:rPr lang="en-US" sz="2400" dirty="0"/>
              <a:t>Establish a good monitoring process during data collection</a:t>
            </a:r>
          </a:p>
          <a:p>
            <a:pPr marL="361950"/>
            <a:r>
              <a:rPr lang="en-US" sz="2400" dirty="0"/>
              <a:t>Properly store and document the geographic coordinates resulting from the data collection exercise</a:t>
            </a:r>
          </a:p>
        </p:txBody>
      </p:sp>
      <p:sp>
        <p:nvSpPr>
          <p:cNvPr id="2" name="Title 1">
            <a:extLst>
              <a:ext uri="{FF2B5EF4-FFF2-40B4-BE49-F238E27FC236}">
                <a16:creationId xmlns:a16="http://schemas.microsoft.com/office/drawing/2014/main" id="{D7D64263-3604-EE2A-F19B-0184D1D6B3B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GNSS – Summary</a:t>
            </a:r>
            <a:endParaRPr lang="en-PH" altLang="en-US" dirty="0"/>
          </a:p>
        </p:txBody>
      </p:sp>
      <p:sp>
        <p:nvSpPr>
          <p:cNvPr id="4" name="Content Placeholder 2">
            <a:extLst>
              <a:ext uri="{FF2B5EF4-FFF2-40B4-BE49-F238E27FC236}">
                <a16:creationId xmlns:a16="http://schemas.microsoft.com/office/drawing/2014/main" id="{E4CAC61F-8F53-34E2-E22E-6B01A6DFCD25}"/>
              </a:ext>
            </a:extLst>
          </p:cNvPr>
          <p:cNvSpPr txBox="1">
            <a:spLocks/>
          </p:cNvSpPr>
          <p:nvPr/>
        </p:nvSpPr>
        <p:spPr>
          <a:xfrm>
            <a:off x="532627" y="5437880"/>
            <a:ext cx="11143436" cy="754566"/>
          </a:xfrm>
          <a:prstGeom prst="rect">
            <a:avLst/>
          </a:prstGeom>
          <a:noFill/>
          <a:ln w="12700">
            <a:noFill/>
            <a:miter lim="800000"/>
            <a:headEnd/>
            <a:tailEnd/>
          </a:ln>
        </p:spPr>
        <p:txBody>
          <a:bodyPr wrap="square" lIns="90488" tIns="44450" rIns="90488" bIns="44450">
            <a:spAutoFit/>
          </a:bodyPr>
          <a:lstStyle>
            <a:defPPr>
              <a:defRPr lang="en-US"/>
            </a:defPPr>
            <a:lvl1pPr>
              <a:lnSpc>
                <a:spcPct val="90000"/>
              </a:lnSpc>
              <a:defRPr sz="2200"/>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Note: Pay attention to potential ethical issues when locating or tracking individuals with a high accuracy !!!</a:t>
            </a:r>
          </a:p>
        </p:txBody>
      </p:sp>
    </p:spTree>
    <p:extLst>
      <p:ext uri="{BB962C8B-B14F-4D97-AF65-F5344CB8AC3E}">
        <p14:creationId xmlns:p14="http://schemas.microsoft.com/office/powerpoint/2010/main" val="410244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E14E-2EA5-F48B-C517-1F547433AAD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dirty="0"/>
              <a:t>GNSS Apps for smart phones (Android, iPhone) </a:t>
            </a:r>
            <a:endParaRPr lang="en-PH" altLang="en-US" dirty="0"/>
          </a:p>
        </p:txBody>
      </p:sp>
      <p:sp>
        <p:nvSpPr>
          <p:cNvPr id="6" name="Content Placeholder 2">
            <a:extLst>
              <a:ext uri="{FF2B5EF4-FFF2-40B4-BE49-F238E27FC236}">
                <a16:creationId xmlns:a16="http://schemas.microsoft.com/office/drawing/2014/main" id="{8A7F02A2-CA6E-1EDA-4F41-54C2716E86AD}"/>
              </a:ext>
            </a:extLst>
          </p:cNvPr>
          <p:cNvSpPr txBox="1">
            <a:spLocks/>
          </p:cNvSpPr>
          <p:nvPr/>
        </p:nvSpPr>
        <p:spPr>
          <a:xfrm>
            <a:off x="954802" y="804636"/>
            <a:ext cx="7205148" cy="353667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cs typeface="Calibri" pitchFamily="34" charset="0"/>
              </a:rPr>
              <a:t>Android</a:t>
            </a:r>
          </a:p>
          <a:p>
            <a:pPr marL="0" indent="0">
              <a:buNone/>
            </a:pPr>
            <a:endParaRPr lang="en-US" sz="100" dirty="0">
              <a:cs typeface="Calibri" pitchFamily="34" charset="0"/>
            </a:endParaRPr>
          </a:p>
          <a:p>
            <a:pPr marL="0" indent="0">
              <a:buNone/>
            </a:pPr>
            <a:r>
              <a:rPr lang="en-US" sz="2400" dirty="0">
                <a:cs typeface="Calibri" pitchFamily="34" charset="0"/>
              </a:rPr>
              <a:t>GPS Essentials is a free app available for Android devices with a built-in GNSS receiver that complies with all the recommended requirements </a:t>
            </a:r>
          </a:p>
          <a:p>
            <a:pPr marL="0" indent="0">
              <a:buNone/>
            </a:pPr>
            <a:endParaRPr lang="en-US" sz="1200" dirty="0">
              <a:cs typeface="Calibri" pitchFamily="34" charset="0"/>
            </a:endParaRPr>
          </a:p>
        </p:txBody>
      </p:sp>
      <p:pic>
        <p:nvPicPr>
          <p:cNvPr id="7" name="Picture 6">
            <a:extLst>
              <a:ext uri="{FF2B5EF4-FFF2-40B4-BE49-F238E27FC236}">
                <a16:creationId xmlns:a16="http://schemas.microsoft.com/office/drawing/2014/main" id="{442B38F1-2081-068C-3DB7-94A1D0FD5545}"/>
              </a:ext>
            </a:extLst>
          </p:cNvPr>
          <p:cNvPicPr>
            <a:picLocks noChangeAspect="1"/>
          </p:cNvPicPr>
          <p:nvPr/>
        </p:nvPicPr>
        <p:blipFill>
          <a:blip r:embed="rId3" cstate="print"/>
          <a:stretch>
            <a:fillRect/>
          </a:stretch>
        </p:blipFill>
        <p:spPr>
          <a:xfrm>
            <a:off x="8626615" y="804636"/>
            <a:ext cx="1084944" cy="1928145"/>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4345FA5-6D8F-36AC-AA66-E604ECA332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5" t="24271" r="9523" b="53348"/>
          <a:stretch/>
        </p:blipFill>
        <p:spPr>
          <a:xfrm>
            <a:off x="8225854" y="3318560"/>
            <a:ext cx="1886465" cy="1111103"/>
          </a:xfrm>
          <a:prstGeom prst="rect">
            <a:avLst/>
          </a:prstGeom>
        </p:spPr>
      </p:pic>
      <p:sp>
        <p:nvSpPr>
          <p:cNvPr id="11" name="TextBox 10">
            <a:extLst>
              <a:ext uri="{FF2B5EF4-FFF2-40B4-BE49-F238E27FC236}">
                <a16:creationId xmlns:a16="http://schemas.microsoft.com/office/drawing/2014/main" id="{6369B4DC-EBBA-A28A-2839-E4C6CA2C3A61}"/>
              </a:ext>
            </a:extLst>
          </p:cNvPr>
          <p:cNvSpPr txBox="1"/>
          <p:nvPr/>
        </p:nvSpPr>
        <p:spPr>
          <a:xfrm>
            <a:off x="1316420" y="4927093"/>
            <a:ext cx="10213428" cy="1200329"/>
          </a:xfrm>
          <a:prstGeom prst="rect">
            <a:avLst/>
          </a:prstGeom>
          <a:noFill/>
        </p:spPr>
        <p:txBody>
          <a:bodyPr wrap="square">
            <a:spAutoFit/>
          </a:bodyPr>
          <a:lstStyle/>
          <a:p>
            <a:pPr marL="0" indent="0">
              <a:buNone/>
            </a:pPr>
            <a:r>
              <a:rPr lang="en-US" sz="2400" dirty="0">
                <a:cs typeface="Calibri" pitchFamily="34" charset="0"/>
              </a:rPr>
              <a:t>These apps can be used as an alternative to dedicated GNSS-enabled devices when collecting geographic coordinates as they comply with the specifications discussed in previous slides</a:t>
            </a:r>
            <a:r>
              <a:rPr lang="fr-FR" sz="2400" dirty="0">
                <a:cs typeface="Calibri" pitchFamily="34" charset="0"/>
              </a:rPr>
              <a:t>.</a:t>
            </a:r>
            <a:endParaRPr lang="en-US" sz="2400" dirty="0">
              <a:cs typeface="Calibri" pitchFamily="34" charset="0"/>
            </a:endParaRPr>
          </a:p>
        </p:txBody>
      </p:sp>
      <p:sp>
        <p:nvSpPr>
          <p:cNvPr id="12" name="Right Arrow 13">
            <a:extLst>
              <a:ext uri="{FF2B5EF4-FFF2-40B4-BE49-F238E27FC236}">
                <a16:creationId xmlns:a16="http://schemas.microsoft.com/office/drawing/2014/main" id="{87F27A13-3C58-9129-73D1-54A694397F53}"/>
              </a:ext>
            </a:extLst>
          </p:cNvPr>
          <p:cNvSpPr>
            <a:spLocks noChangeArrowheads="1"/>
          </p:cNvSpPr>
          <p:nvPr/>
        </p:nvSpPr>
        <p:spPr bwMode="auto">
          <a:xfrm>
            <a:off x="758067" y="4953988"/>
            <a:ext cx="451048" cy="4191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
        <p:nvSpPr>
          <p:cNvPr id="13" name="TextBox 12">
            <a:extLst>
              <a:ext uri="{FF2B5EF4-FFF2-40B4-BE49-F238E27FC236}">
                <a16:creationId xmlns:a16="http://schemas.microsoft.com/office/drawing/2014/main" id="{428FF5DE-D8ED-5C0C-4241-E62143E62BBA}"/>
              </a:ext>
            </a:extLst>
          </p:cNvPr>
          <p:cNvSpPr txBox="1"/>
          <p:nvPr/>
        </p:nvSpPr>
        <p:spPr>
          <a:xfrm>
            <a:off x="954802" y="2732781"/>
            <a:ext cx="6205649" cy="1569660"/>
          </a:xfrm>
          <a:prstGeom prst="rect">
            <a:avLst/>
          </a:prstGeom>
          <a:noFill/>
        </p:spPr>
        <p:txBody>
          <a:bodyPr wrap="square">
            <a:spAutoFit/>
          </a:bodyPr>
          <a:lstStyle/>
          <a:p>
            <a:r>
              <a:rPr lang="en-US" sz="2400" b="1" dirty="0">
                <a:cs typeface="Calibri" pitchFamily="34" charset="0"/>
              </a:rPr>
              <a:t>iPhone</a:t>
            </a:r>
          </a:p>
          <a:p>
            <a:endParaRPr lang="en-US" sz="2400" dirty="0">
              <a:cs typeface="Calibri" pitchFamily="34" charset="0"/>
            </a:endParaRPr>
          </a:p>
          <a:p>
            <a:r>
              <a:rPr lang="en-US" sz="2400" dirty="0">
                <a:cs typeface="Calibri" pitchFamily="34" charset="0"/>
              </a:rPr>
              <a:t>“My GPS Coordinates” is a free app available for Apple devices (iPhone/iPad)</a:t>
            </a:r>
            <a:endParaRPr lang="en-PH" sz="2400" dirty="0"/>
          </a:p>
        </p:txBody>
      </p:sp>
    </p:spTree>
    <p:extLst>
      <p:ext uri="{BB962C8B-B14F-4D97-AF65-F5344CB8AC3E}">
        <p14:creationId xmlns:p14="http://schemas.microsoft.com/office/powerpoint/2010/main" val="227645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BF1921-228D-1C55-E398-3515993A0DA3}"/>
              </a:ext>
            </a:extLst>
          </p:cNvPr>
          <p:cNvPicPr>
            <a:picLocks noChangeAspect="1"/>
          </p:cNvPicPr>
          <p:nvPr/>
        </p:nvPicPr>
        <p:blipFill>
          <a:blip r:embed="rId3"/>
          <a:stretch>
            <a:fillRect/>
          </a:stretch>
        </p:blipFill>
        <p:spPr>
          <a:xfrm>
            <a:off x="7788020" y="985067"/>
            <a:ext cx="2759842" cy="3567600"/>
          </a:xfrm>
          <a:prstGeom prst="rect">
            <a:avLst/>
          </a:prstGeom>
          <a:ln>
            <a:solidFill>
              <a:schemeClr val="tx1"/>
            </a:solidFill>
          </a:ln>
        </p:spPr>
      </p:pic>
      <p:sp>
        <p:nvSpPr>
          <p:cNvPr id="7" name="Content Placeholder 2"/>
          <p:cNvSpPr txBox="1">
            <a:spLocks/>
          </p:cNvSpPr>
          <p:nvPr/>
        </p:nvSpPr>
        <p:spPr>
          <a:xfrm>
            <a:off x="1066564" y="1093321"/>
            <a:ext cx="6087271" cy="345757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lvl="1">
              <a:buNone/>
            </a:pPr>
            <a:r>
              <a:rPr lang="en-US" dirty="0">
                <a:cs typeface="Calibri" pitchFamily="34" charset="0"/>
              </a:rPr>
              <a:t>Separate document</a:t>
            </a:r>
          </a:p>
          <a:p>
            <a:pPr marL="292100" lvl="1">
              <a:buNone/>
            </a:pPr>
            <a:r>
              <a:rPr lang="en-US" sz="1400" dirty="0">
                <a:cs typeface="Calibri" pitchFamily="34" charset="0"/>
              </a:rPr>
              <a:t> </a:t>
            </a:r>
          </a:p>
          <a:p>
            <a:pPr marL="540000" lvl="1" indent="-252000"/>
            <a:r>
              <a:rPr lang="en-US" dirty="0">
                <a:cs typeface="Calibri" pitchFamily="34" charset="0"/>
              </a:rPr>
              <a:t>GPS Essentials Installation Guide</a:t>
            </a:r>
          </a:p>
          <a:p>
            <a:pPr marL="540000" lvl="1" indent="-252000"/>
            <a:r>
              <a:rPr lang="en-US" dirty="0">
                <a:cs typeface="Calibri" pitchFamily="34" charset="0"/>
              </a:rPr>
              <a:t>SOP to follow and data collection form to use when collecting geographic coordinates using an Android phone and GPS Essentials</a:t>
            </a:r>
          </a:p>
        </p:txBody>
      </p:sp>
      <p:sp>
        <p:nvSpPr>
          <p:cNvPr id="8" name="Right Arrow 7"/>
          <p:cNvSpPr/>
          <p:nvPr/>
        </p:nvSpPr>
        <p:spPr bwMode="auto">
          <a:xfrm>
            <a:off x="1562360" y="4852378"/>
            <a:ext cx="418808" cy="392906"/>
          </a:xfrm>
          <a:prstGeom prst="rightArrow">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
        <p:nvSpPr>
          <p:cNvPr id="9" name="Text Box 18"/>
          <p:cNvSpPr txBox="1">
            <a:spLocks noChangeArrowheads="1"/>
          </p:cNvSpPr>
          <p:nvPr/>
        </p:nvSpPr>
        <p:spPr bwMode="auto">
          <a:xfrm>
            <a:off x="1981168" y="4817998"/>
            <a:ext cx="4823044" cy="461665"/>
          </a:xfrm>
          <a:prstGeom prst="rect">
            <a:avLst/>
          </a:prstGeom>
          <a:noFill/>
          <a:ln w="12700">
            <a:noFill/>
            <a:miter lim="800000"/>
            <a:headEnd/>
            <a:tailEnd/>
          </a:ln>
          <a:effectLst/>
        </p:spPr>
        <p:txBody>
          <a:bodyPr wrap="square" anchor="ctr">
            <a:spAutoFit/>
          </a:bodyPr>
          <a:lstStyle/>
          <a:p>
            <a:pPr>
              <a:defRPr/>
            </a:pPr>
            <a:r>
              <a:rPr lang="en-US" sz="2400" dirty="0"/>
              <a:t>Proceed to Exercise 4.A</a:t>
            </a:r>
            <a:endParaRPr lang="fr-CH" sz="2400" dirty="0"/>
          </a:p>
        </p:txBody>
      </p:sp>
      <p:sp>
        <p:nvSpPr>
          <p:cNvPr id="2" name="Title 1">
            <a:extLst>
              <a:ext uri="{FF2B5EF4-FFF2-40B4-BE49-F238E27FC236}">
                <a16:creationId xmlns:a16="http://schemas.microsoft.com/office/drawing/2014/main" id="{61C558A7-F3AF-EFA3-8D23-D2AF1E96778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err="1"/>
              <a:t>Preparation</a:t>
            </a:r>
            <a:r>
              <a:rPr lang="fr-CH" dirty="0"/>
              <a:t> for </a:t>
            </a:r>
            <a:r>
              <a:rPr lang="fr-CH" dirty="0" err="1"/>
              <a:t>Exercise</a:t>
            </a:r>
            <a:r>
              <a:rPr lang="fr-CH" dirty="0"/>
              <a:t> 4.A</a:t>
            </a:r>
            <a:endParaRPr lang="fr-CH" altLang="en-US" dirty="0"/>
          </a:p>
        </p:txBody>
      </p:sp>
      <p:pic>
        <p:nvPicPr>
          <p:cNvPr id="3" name="Picture 2">
            <a:extLst>
              <a:ext uri="{FF2B5EF4-FFF2-40B4-BE49-F238E27FC236}">
                <a16:creationId xmlns:a16="http://schemas.microsoft.com/office/drawing/2014/main" id="{073FA9B3-A93D-F5B2-1ABA-BCDF98A328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95" t="8196" r="7127" b="10543"/>
          <a:stretch/>
        </p:blipFill>
        <p:spPr bwMode="auto">
          <a:xfrm>
            <a:off x="5412567" y="4379205"/>
            <a:ext cx="2117592" cy="1339250"/>
          </a:xfrm>
          <a:prstGeom prst="rect">
            <a:avLst/>
          </a:prstGeom>
          <a:noFill/>
          <a:ln>
            <a:solidFill>
              <a:schemeClr val="tx1"/>
            </a:solidFill>
          </a:ln>
        </p:spPr>
      </p:pic>
    </p:spTree>
    <p:extLst>
      <p:ext uri="{BB962C8B-B14F-4D97-AF65-F5344CB8AC3E}">
        <p14:creationId xmlns:p14="http://schemas.microsoft.com/office/powerpoint/2010/main" val="195088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28804" y="891501"/>
            <a:ext cx="11147259" cy="1292662"/>
          </a:xfrm>
          <a:prstGeom prst="rect">
            <a:avLst/>
          </a:prstGeom>
          <a:noFill/>
          <a:ln w="9525">
            <a:noFill/>
            <a:miter lim="800000"/>
            <a:headEnd/>
            <a:tailEnd/>
          </a:ln>
        </p:spPr>
        <p:txBody>
          <a:bodyPr wrap="square">
            <a:spAutoFit/>
          </a:bodyPr>
          <a:lstStyle/>
          <a:p>
            <a:pPr algn="ctr"/>
            <a:r>
              <a:rPr lang="fr-FR" sz="2600" dirty="0">
                <a:ea typeface="SimSun" pitchFamily="2" charset="-122"/>
              </a:rPr>
              <a:t>There are </a:t>
            </a:r>
            <a:r>
              <a:rPr lang="fr-FR" sz="2600" dirty="0" err="1">
                <a:ea typeface="SimSun" pitchFamily="2" charset="-122"/>
              </a:rPr>
              <a:t>currently</a:t>
            </a:r>
            <a:r>
              <a:rPr lang="fr-FR" sz="2600" dirty="0">
                <a:ea typeface="SimSun" pitchFamily="2" charset="-122"/>
              </a:rPr>
              <a:t> four </a:t>
            </a:r>
            <a:r>
              <a:rPr lang="fr-FR" sz="2600" dirty="0" err="1">
                <a:ea typeface="SimSun" pitchFamily="2" charset="-122"/>
              </a:rPr>
              <a:t>different</a:t>
            </a:r>
            <a:r>
              <a:rPr lang="fr-FR" sz="2600" dirty="0">
                <a:ea typeface="SimSun" pitchFamily="2" charset="-122"/>
              </a:rPr>
              <a:t> satellite navigation </a:t>
            </a:r>
            <a:r>
              <a:rPr lang="fr-FR" sz="2600" dirty="0" err="1">
                <a:ea typeface="SimSun" pitchFamily="2" charset="-122"/>
              </a:rPr>
              <a:t>systems</a:t>
            </a:r>
            <a:r>
              <a:rPr lang="fr-FR" sz="2600" dirty="0">
                <a:ea typeface="SimSun" pitchFamily="2" charset="-122"/>
              </a:rPr>
              <a:t> </a:t>
            </a:r>
            <a:r>
              <a:rPr lang="fr-FR" sz="2600" dirty="0" err="1">
                <a:ea typeface="SimSun" pitchFamily="2" charset="-122"/>
              </a:rPr>
              <a:t>providing</a:t>
            </a:r>
            <a:r>
              <a:rPr lang="fr-FR" sz="2600" dirty="0">
                <a:ea typeface="SimSun" pitchFamily="2" charset="-122"/>
              </a:rPr>
              <a:t> </a:t>
            </a:r>
            <a:r>
              <a:rPr lang="fr-FR" sz="2600" dirty="0" err="1">
                <a:ea typeface="SimSun" pitchFamily="2" charset="-122"/>
              </a:rPr>
              <a:t>autonomous</a:t>
            </a:r>
            <a:r>
              <a:rPr lang="fr-FR" sz="2600" dirty="0">
                <a:ea typeface="SimSun" pitchFamily="2" charset="-122"/>
              </a:rPr>
              <a:t> </a:t>
            </a:r>
            <a:r>
              <a:rPr lang="fr-FR" sz="2600" dirty="0" err="1">
                <a:ea typeface="SimSun" pitchFamily="2" charset="-122"/>
              </a:rPr>
              <a:t>geospatial</a:t>
            </a:r>
            <a:r>
              <a:rPr lang="fr-FR" sz="2600" dirty="0">
                <a:ea typeface="SimSun" pitchFamily="2" charset="-122"/>
              </a:rPr>
              <a:t> </a:t>
            </a:r>
            <a:r>
              <a:rPr lang="fr-FR" sz="2600" dirty="0" err="1">
                <a:ea typeface="SimSun" pitchFamily="2" charset="-122"/>
              </a:rPr>
              <a:t>positioning</a:t>
            </a:r>
            <a:r>
              <a:rPr lang="fr-FR" sz="2600" dirty="0">
                <a:ea typeface="SimSun" pitchFamily="2" charset="-122"/>
              </a:rPr>
              <a:t>: </a:t>
            </a:r>
          </a:p>
          <a:p>
            <a:pPr algn="ctr"/>
            <a:r>
              <a:rPr lang="fr-FR" sz="2600" b="1" dirty="0">
                <a:ea typeface="SimSun" pitchFamily="2" charset="-122"/>
              </a:rPr>
              <a:t>GPS (USA), GLONASS (</a:t>
            </a:r>
            <a:r>
              <a:rPr lang="fr-FR" sz="2600" b="1" dirty="0" err="1">
                <a:ea typeface="SimSun" pitchFamily="2" charset="-122"/>
              </a:rPr>
              <a:t>Russia</a:t>
            </a:r>
            <a:r>
              <a:rPr lang="fr-FR" sz="2600" b="1" dirty="0">
                <a:ea typeface="SimSun" pitchFamily="2" charset="-122"/>
              </a:rPr>
              <a:t>), </a:t>
            </a:r>
            <a:r>
              <a:rPr lang="fr-FR" sz="2600" b="1" dirty="0" err="1">
                <a:ea typeface="SimSun" pitchFamily="2" charset="-122"/>
              </a:rPr>
              <a:t>BeiDou</a:t>
            </a:r>
            <a:r>
              <a:rPr lang="fr-FR" sz="2600" b="1" dirty="0">
                <a:ea typeface="SimSun" pitchFamily="2" charset="-122"/>
              </a:rPr>
              <a:t> (China), and Galileo (EU)</a:t>
            </a:r>
            <a:r>
              <a:rPr lang="fr-FR" sz="2600" dirty="0">
                <a:ea typeface="SimSun" pitchFamily="2" charset="-122"/>
              </a:rPr>
              <a:t>.</a:t>
            </a:r>
            <a:endParaRPr lang="fr-FR" sz="2600" b="1" dirty="0">
              <a:ea typeface="SimSun" pitchFamily="2" charset="-122"/>
            </a:endParaRPr>
          </a:p>
        </p:txBody>
      </p:sp>
      <p:pic>
        <p:nvPicPr>
          <p:cNvPr id="6" name="Picture 5" descr="GPS-glonass.jpg"/>
          <p:cNvPicPr>
            <a:picLocks noChangeAspect="1"/>
          </p:cNvPicPr>
          <p:nvPr/>
        </p:nvPicPr>
        <p:blipFill>
          <a:blip r:embed="rId3"/>
          <a:stretch>
            <a:fillRect/>
          </a:stretch>
        </p:blipFill>
        <p:spPr>
          <a:xfrm>
            <a:off x="1496584" y="3533280"/>
            <a:ext cx="3543914" cy="2657936"/>
          </a:xfrm>
          <a:prstGeom prst="rect">
            <a:avLst/>
          </a:prstGeom>
          <a:ln>
            <a:noFill/>
          </a:ln>
          <a:effectLst>
            <a:outerShdw blurRad="190500" algn="tl" rotWithShape="0">
              <a:srgbClr val="000000">
                <a:alpha val="70000"/>
              </a:srgbClr>
            </a:outerShdw>
          </a:effectLst>
        </p:spPr>
      </p:pic>
      <p:pic>
        <p:nvPicPr>
          <p:cNvPr id="5" name="Picture 7" descr="D:\GPS.gif">
            <a:extLst>
              <a:ext uri="{FF2B5EF4-FFF2-40B4-BE49-F238E27FC236}">
                <a16:creationId xmlns:a16="http://schemas.microsoft.com/office/drawing/2014/main" id="{63D3606D-9050-64C7-87E7-52CCAD9613C6}"/>
              </a:ext>
            </a:extLst>
          </p:cNvPr>
          <p:cNvPicPr>
            <a:picLocks noChangeAspect="1" noChangeArrowheads="1"/>
          </p:cNvPicPr>
          <p:nvPr/>
        </p:nvPicPr>
        <p:blipFill>
          <a:blip r:embed="rId4" cstate="print"/>
          <a:srcRect/>
          <a:stretch>
            <a:fillRect/>
          </a:stretch>
        </p:blipFill>
        <p:spPr bwMode="auto">
          <a:xfrm>
            <a:off x="4210361" y="2517162"/>
            <a:ext cx="712030" cy="924607"/>
          </a:xfrm>
          <a:prstGeom prst="rect">
            <a:avLst/>
          </a:prstGeom>
          <a:noFill/>
        </p:spPr>
      </p:pic>
      <p:pic>
        <p:nvPicPr>
          <p:cNvPr id="10" name="Picture 9" descr="Galileo_logo.svg.png">
            <a:extLst>
              <a:ext uri="{FF2B5EF4-FFF2-40B4-BE49-F238E27FC236}">
                <a16:creationId xmlns:a16="http://schemas.microsoft.com/office/drawing/2014/main" id="{8498DC42-A88A-4B84-EEE5-257A71A1E3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1016" y="2538121"/>
            <a:ext cx="617190" cy="822920"/>
          </a:xfrm>
          <a:prstGeom prst="rect">
            <a:avLst/>
          </a:prstGeom>
        </p:spPr>
      </p:pic>
      <p:pic>
        <p:nvPicPr>
          <p:cNvPr id="11" name="Picture 10">
            <a:extLst>
              <a:ext uri="{FF2B5EF4-FFF2-40B4-BE49-F238E27FC236}">
                <a16:creationId xmlns:a16="http://schemas.microsoft.com/office/drawing/2014/main" id="{BC9251A4-C03A-BF65-4D59-895B021311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01" y="2517161"/>
            <a:ext cx="664119" cy="822920"/>
          </a:xfrm>
          <a:prstGeom prst="rect">
            <a:avLst/>
          </a:prstGeom>
        </p:spPr>
      </p:pic>
      <p:pic>
        <p:nvPicPr>
          <p:cNvPr id="12" name="Picture 8" descr="D:\GLONASS.jpg">
            <a:extLst>
              <a:ext uri="{FF2B5EF4-FFF2-40B4-BE49-F238E27FC236}">
                <a16:creationId xmlns:a16="http://schemas.microsoft.com/office/drawing/2014/main" id="{49231591-9DDC-8AFD-1165-67C11C555164}"/>
              </a:ext>
            </a:extLst>
          </p:cNvPr>
          <p:cNvPicPr>
            <a:picLocks noChangeAspect="1" noChangeArrowheads="1"/>
          </p:cNvPicPr>
          <p:nvPr/>
        </p:nvPicPr>
        <p:blipFill>
          <a:blip r:embed="rId7" cstate="print"/>
          <a:srcRect/>
          <a:stretch>
            <a:fillRect/>
          </a:stretch>
        </p:blipFill>
        <p:spPr bwMode="auto">
          <a:xfrm>
            <a:off x="5100769" y="2517161"/>
            <a:ext cx="919077" cy="822920"/>
          </a:xfrm>
          <a:prstGeom prst="rect">
            <a:avLst/>
          </a:prstGeom>
          <a:noFill/>
        </p:spPr>
      </p:pic>
      <p:pic>
        <p:nvPicPr>
          <p:cNvPr id="14" name="Picture 13">
            <a:extLst>
              <a:ext uri="{FF2B5EF4-FFF2-40B4-BE49-F238E27FC236}">
                <a16:creationId xmlns:a16="http://schemas.microsoft.com/office/drawing/2014/main" id="{49D41A03-BACC-65C8-D298-721AE0EFAC71}"/>
              </a:ext>
            </a:extLst>
          </p:cNvPr>
          <p:cNvPicPr>
            <a:picLocks noChangeAspect="1"/>
          </p:cNvPicPr>
          <p:nvPr/>
        </p:nvPicPr>
        <p:blipFill>
          <a:blip r:embed="rId8"/>
          <a:stretch>
            <a:fillRect/>
          </a:stretch>
        </p:blipFill>
        <p:spPr>
          <a:xfrm>
            <a:off x="5981696" y="3701012"/>
            <a:ext cx="5076056" cy="2252746"/>
          </a:xfrm>
          <a:prstGeom prst="rect">
            <a:avLst/>
          </a:prstGeom>
        </p:spPr>
      </p:pic>
      <p:sp>
        <p:nvSpPr>
          <p:cNvPr id="2" name="Title 1">
            <a:extLst>
              <a:ext uri="{FF2B5EF4-FFF2-40B4-BE49-F238E27FC236}">
                <a16:creationId xmlns:a16="http://schemas.microsoft.com/office/drawing/2014/main" id="{F6626B84-0E52-386E-BA65-2F2006B8393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FR" dirty="0"/>
              <a:t>Global Navigation Satellite </a:t>
            </a:r>
            <a:r>
              <a:rPr lang="fr-FR" dirty="0" err="1"/>
              <a:t>Systems</a:t>
            </a:r>
            <a:r>
              <a:rPr lang="fr-FR" dirty="0"/>
              <a:t> (GNSS)</a:t>
            </a:r>
          </a:p>
        </p:txBody>
      </p:sp>
    </p:spTree>
    <p:extLst>
      <p:ext uri="{BB962C8B-B14F-4D97-AF65-F5344CB8AC3E}">
        <p14:creationId xmlns:p14="http://schemas.microsoft.com/office/powerpoint/2010/main" val="223730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1" descr="radio_sig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459" y="1407415"/>
            <a:ext cx="52578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2"/>
          <p:cNvSpPr txBox="1">
            <a:spLocks noChangeArrowheads="1"/>
          </p:cNvSpPr>
          <p:nvPr/>
        </p:nvSpPr>
        <p:spPr bwMode="auto">
          <a:xfrm>
            <a:off x="7620639" y="3648394"/>
            <a:ext cx="3023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CH" dirty="0">
                <a:latin typeface="Arial" charset="0"/>
              </a:rPr>
              <a:t>1. Unique identifier</a:t>
            </a:r>
          </a:p>
        </p:txBody>
      </p:sp>
      <p:sp>
        <p:nvSpPr>
          <p:cNvPr id="14" name="Freeform 37"/>
          <p:cNvSpPr>
            <a:spLocks/>
          </p:cNvSpPr>
          <p:nvPr/>
        </p:nvSpPr>
        <p:spPr bwMode="auto">
          <a:xfrm>
            <a:off x="5735960" y="2859159"/>
            <a:ext cx="1092200" cy="996949"/>
          </a:xfrm>
          <a:custGeom>
            <a:avLst/>
            <a:gdLst>
              <a:gd name="T0" fmla="*/ 0 w 576"/>
              <a:gd name="T1" fmla="*/ 135763 h 528"/>
              <a:gd name="T2" fmla="*/ 70960 w 576"/>
              <a:gd name="T3" fmla="*/ 74192 h 528"/>
              <a:gd name="T4" fmla="*/ 70960 w 576"/>
              <a:gd name="T5" fmla="*/ 86493 h 528"/>
              <a:gd name="T6" fmla="*/ 155656 w 576"/>
              <a:gd name="T7" fmla="*/ 12441 h 528"/>
              <a:gd name="T8" fmla="*/ 169677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2000" dirty="0"/>
          </a:p>
        </p:txBody>
      </p:sp>
      <p:sp>
        <p:nvSpPr>
          <p:cNvPr id="16" name="Text Box 33"/>
          <p:cNvSpPr txBox="1">
            <a:spLocks noChangeArrowheads="1"/>
          </p:cNvSpPr>
          <p:nvPr/>
        </p:nvSpPr>
        <p:spPr bwMode="auto">
          <a:xfrm>
            <a:off x="7620638" y="4008434"/>
            <a:ext cx="3754121" cy="892552"/>
          </a:xfrm>
          <a:prstGeom prst="rect">
            <a:avLst/>
          </a:prstGeom>
          <a:noFill/>
          <a:ln w="12700">
            <a:noFill/>
            <a:miter lim="800000"/>
            <a:headEnd/>
            <a:tailEnd/>
          </a:ln>
        </p:spPr>
        <p:txBody>
          <a:bodyPr wrap="square" anchor="t">
            <a:spAutoFit/>
          </a:bodyPr>
          <a:lstStyle/>
          <a:p>
            <a:pPr marL="182563" indent="-182563">
              <a:defRPr/>
            </a:pPr>
            <a:r>
              <a:rPr lang="fr-CH" dirty="0">
                <a:latin typeface="Arial" charset="0"/>
              </a:rPr>
              <a:t>2. </a:t>
            </a:r>
            <a:r>
              <a:rPr lang="en-US" dirty="0">
                <a:latin typeface="Arial" charset="0"/>
              </a:rPr>
              <a:t>Almanac data</a:t>
            </a:r>
            <a:endParaRPr lang="en-US" sz="2000" dirty="0">
              <a:latin typeface="Arial" charset="0"/>
            </a:endParaRPr>
          </a:p>
          <a:p>
            <a:pPr marL="182563" indent="-182563">
              <a:defRPr/>
            </a:pPr>
            <a:r>
              <a:rPr lang="en-US" dirty="0">
                <a:latin typeface="Arial" charset="0"/>
              </a:rPr>
              <a:t>    (</a:t>
            </a:r>
            <a:r>
              <a:rPr lang="en-US" sz="1600" dirty="0">
                <a:latin typeface="Arial" charset="0"/>
              </a:rPr>
              <a:t>state and orbital information to                   calculate which satellites are visible)</a:t>
            </a:r>
            <a:endParaRPr lang="fr-CH" sz="1200" dirty="0">
              <a:latin typeface="Arial" charset="0"/>
            </a:endParaRPr>
          </a:p>
        </p:txBody>
      </p:sp>
      <p:sp>
        <p:nvSpPr>
          <p:cNvPr id="17" name="Freeform 38"/>
          <p:cNvSpPr>
            <a:spLocks/>
          </p:cNvSpPr>
          <p:nvPr/>
        </p:nvSpPr>
        <p:spPr bwMode="auto">
          <a:xfrm>
            <a:off x="5948685" y="3240164"/>
            <a:ext cx="1090612" cy="996951"/>
          </a:xfrm>
          <a:custGeom>
            <a:avLst/>
            <a:gdLst>
              <a:gd name="T0" fmla="*/ 0 w 576"/>
              <a:gd name="T1" fmla="*/ 135763 h 528"/>
              <a:gd name="T2" fmla="*/ 67294 w 576"/>
              <a:gd name="T3" fmla="*/ 74192 h 528"/>
              <a:gd name="T4" fmla="*/ 67294 w 576"/>
              <a:gd name="T5" fmla="*/ 86493 h 528"/>
              <a:gd name="T6" fmla="*/ 148578 w 576"/>
              <a:gd name="T7" fmla="*/ 12441 h 528"/>
              <a:gd name="T8" fmla="*/ 162034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2000" dirty="0"/>
          </a:p>
        </p:txBody>
      </p:sp>
      <p:sp>
        <p:nvSpPr>
          <p:cNvPr id="19" name="Text Box 34"/>
          <p:cNvSpPr txBox="1">
            <a:spLocks noChangeArrowheads="1"/>
          </p:cNvSpPr>
          <p:nvPr/>
        </p:nvSpPr>
        <p:spPr bwMode="auto">
          <a:xfrm>
            <a:off x="7645721" y="4943367"/>
            <a:ext cx="3890605" cy="892552"/>
          </a:xfrm>
          <a:prstGeom prst="rect">
            <a:avLst/>
          </a:prstGeom>
          <a:noFill/>
          <a:ln w="12700">
            <a:noFill/>
            <a:miter lim="800000"/>
            <a:headEnd/>
            <a:tailEnd/>
          </a:ln>
        </p:spPr>
        <p:txBody>
          <a:bodyPr wrap="square" anchor="t">
            <a:spAutoFit/>
          </a:bodyPr>
          <a:lstStyle/>
          <a:p>
            <a:pPr marL="179388" indent="-179388">
              <a:defRPr/>
            </a:pPr>
            <a:r>
              <a:rPr lang="fr-CH" sz="2000" dirty="0">
                <a:latin typeface="Arial" charset="0"/>
              </a:rPr>
              <a:t>3. </a:t>
            </a:r>
            <a:r>
              <a:rPr lang="en-US" dirty="0">
                <a:latin typeface="Arial" charset="0"/>
              </a:rPr>
              <a:t>Ephemeral data </a:t>
            </a:r>
          </a:p>
          <a:p>
            <a:pPr marL="263525" indent="-263525">
              <a:defRPr/>
            </a:pPr>
            <a:r>
              <a:rPr lang="en-US" sz="1600" dirty="0">
                <a:latin typeface="Arial" charset="0"/>
              </a:rPr>
              <a:t>     (precise orbital information to calculate satellite location)</a:t>
            </a:r>
            <a:endParaRPr lang="fr-CH" sz="1400" dirty="0">
              <a:latin typeface="Arial" charset="0"/>
            </a:endParaRPr>
          </a:p>
        </p:txBody>
      </p:sp>
      <p:sp>
        <p:nvSpPr>
          <p:cNvPr id="20" name="Freeform 39"/>
          <p:cNvSpPr>
            <a:spLocks/>
          </p:cNvSpPr>
          <p:nvPr/>
        </p:nvSpPr>
        <p:spPr bwMode="auto">
          <a:xfrm>
            <a:off x="6116960" y="3621153"/>
            <a:ext cx="1092200" cy="996948"/>
          </a:xfrm>
          <a:custGeom>
            <a:avLst/>
            <a:gdLst>
              <a:gd name="T0" fmla="*/ 0 w 576"/>
              <a:gd name="T1" fmla="*/ 135763 h 528"/>
              <a:gd name="T2" fmla="*/ 70960 w 576"/>
              <a:gd name="T3" fmla="*/ 74192 h 528"/>
              <a:gd name="T4" fmla="*/ 70960 w 576"/>
              <a:gd name="T5" fmla="*/ 86493 h 528"/>
              <a:gd name="T6" fmla="*/ 155656 w 576"/>
              <a:gd name="T7" fmla="*/ 12441 h 528"/>
              <a:gd name="T8" fmla="*/ 169677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2000" dirty="0"/>
          </a:p>
        </p:txBody>
      </p:sp>
      <p:pic>
        <p:nvPicPr>
          <p:cNvPr id="2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5647" y="1308166"/>
            <a:ext cx="36957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9929" y="4560553"/>
            <a:ext cx="7651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4698" y="2829065"/>
            <a:ext cx="3381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p:cNvSpPr>
          <p:nvPr/>
        </p:nvSpPr>
        <p:spPr bwMode="auto">
          <a:xfrm rot="20558010">
            <a:off x="992140" y="4165200"/>
            <a:ext cx="2952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CH" sz="2800" dirty="0">
                <a:solidFill>
                  <a:srgbClr val="FF0000"/>
                </a:solidFill>
                <a:ea typeface="SimSun" pitchFamily="2" charset="-122"/>
              </a:rPr>
              <a:t>No </a:t>
            </a:r>
            <a:r>
              <a:rPr lang="fr-CH" sz="2800" dirty="0" err="1">
                <a:solidFill>
                  <a:srgbClr val="FF0000"/>
                </a:solidFill>
                <a:ea typeface="SimSun" pitchFamily="2" charset="-122"/>
              </a:rPr>
              <a:t>need</a:t>
            </a:r>
            <a:r>
              <a:rPr lang="fr-CH" sz="2800" dirty="0">
                <a:solidFill>
                  <a:srgbClr val="FF0000"/>
                </a:solidFill>
                <a:ea typeface="SimSun" pitchFamily="2" charset="-122"/>
              </a:rPr>
              <a:t> for internet!!!</a:t>
            </a:r>
          </a:p>
        </p:txBody>
      </p:sp>
      <p:pic>
        <p:nvPicPr>
          <p:cNvPr id="4" name="Picture 3">
            <a:extLst>
              <a:ext uri="{FF2B5EF4-FFF2-40B4-BE49-F238E27FC236}">
                <a16:creationId xmlns:a16="http://schemas.microsoft.com/office/drawing/2014/main" id="{F0D7DEED-728D-FE42-E704-3B7C282E563D}"/>
              </a:ext>
            </a:extLst>
          </p:cNvPr>
          <p:cNvPicPr>
            <a:picLocks noChangeAspect="1"/>
          </p:cNvPicPr>
          <p:nvPr/>
        </p:nvPicPr>
        <p:blipFill>
          <a:blip r:embed="rId7"/>
          <a:stretch>
            <a:fillRect/>
          </a:stretch>
        </p:blipFill>
        <p:spPr>
          <a:xfrm>
            <a:off x="4625414" y="4605857"/>
            <a:ext cx="637422" cy="1270371"/>
          </a:xfrm>
          <a:prstGeom prst="rect">
            <a:avLst/>
          </a:prstGeom>
        </p:spPr>
      </p:pic>
      <p:sp>
        <p:nvSpPr>
          <p:cNvPr id="3" name="Title 1">
            <a:extLst>
              <a:ext uri="{FF2B5EF4-FFF2-40B4-BE49-F238E27FC236}">
                <a16:creationId xmlns:a16="http://schemas.microsoft.com/office/drawing/2014/main" id="{A184FB33-BB70-D07C-6215-5EE6688FF96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How </a:t>
            </a:r>
            <a:r>
              <a:rPr lang="fr-CH" dirty="0" err="1"/>
              <a:t>it</a:t>
            </a:r>
            <a:r>
              <a:rPr lang="fr-CH" dirty="0"/>
              <a:t> </a:t>
            </a:r>
            <a:r>
              <a:rPr lang="fr-CH" dirty="0" err="1"/>
              <a:t>works</a:t>
            </a:r>
            <a:r>
              <a:rPr lang="fr-CH" dirty="0"/>
              <a:t>?</a:t>
            </a:r>
            <a:endParaRPr lang="fr-FR" dirty="0"/>
          </a:p>
        </p:txBody>
      </p:sp>
    </p:spTree>
    <p:extLst>
      <p:ext uri="{BB962C8B-B14F-4D97-AF65-F5344CB8AC3E}">
        <p14:creationId xmlns:p14="http://schemas.microsoft.com/office/powerpoint/2010/main" val="217156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8"/>
          <p:cNvSpPr>
            <a:spLocks noChangeShapeType="1"/>
          </p:cNvSpPr>
          <p:nvPr/>
        </p:nvSpPr>
        <p:spPr bwMode="auto">
          <a:xfrm flipV="1">
            <a:off x="4762500" y="3838575"/>
            <a:ext cx="838200" cy="1219200"/>
          </a:xfrm>
          <a:prstGeom prst="line">
            <a:avLst/>
          </a:prstGeom>
          <a:noFill/>
          <a:ln w="28575">
            <a:solidFill>
              <a:srgbClr val="FFFF00"/>
            </a:solidFill>
            <a:prstDash val="dash"/>
            <a:round/>
            <a:headEnd/>
            <a:tailEnd/>
          </a:ln>
          <a:effectLst/>
        </p:spPr>
        <p:txBody>
          <a:bodyPr wrap="none" anchor="ctr"/>
          <a:lstStyle/>
          <a:p>
            <a:pPr>
              <a:defRPr/>
            </a:pPr>
            <a:endParaRPr lang="fr-CH">
              <a:solidFill>
                <a:srgbClr val="000078"/>
              </a:solidFill>
            </a:endParaRPr>
          </a:p>
        </p:txBody>
      </p:sp>
      <p:pic>
        <p:nvPicPr>
          <p:cNvPr id="25" name="Picture 10"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0100" y="4829175"/>
            <a:ext cx="266700" cy="571500"/>
          </a:xfrm>
          <a:prstGeom prst="rect">
            <a:avLst/>
          </a:prstGeom>
          <a:noFill/>
          <a:ln w="9525">
            <a:noFill/>
            <a:miter lim="800000"/>
            <a:headEnd/>
            <a:tailEnd/>
          </a:ln>
        </p:spPr>
      </p:pic>
      <p:graphicFrame>
        <p:nvGraphicFramePr>
          <p:cNvPr id="26" name="Object 14"/>
          <p:cNvGraphicFramePr>
            <a:graphicFrameLocks noChangeAspect="1"/>
          </p:cNvGraphicFramePr>
          <p:nvPr/>
        </p:nvGraphicFramePr>
        <p:xfrm>
          <a:off x="5132388" y="3281364"/>
          <a:ext cx="1154112" cy="801687"/>
        </p:xfrm>
        <a:graphic>
          <a:graphicData uri="http://schemas.openxmlformats.org/presentationml/2006/ole">
            <mc:AlternateContent xmlns:mc="http://schemas.openxmlformats.org/markup-compatibility/2006">
              <mc:Choice xmlns:v="urn:schemas-microsoft-com:vml" Requires="v">
                <p:oleObj name="Clip" r:id="rId4" imgW="4487863" imgH="3116263" progId="">
                  <p:embed/>
                </p:oleObj>
              </mc:Choice>
              <mc:Fallback>
                <p:oleObj name="Clip" r:id="rId4" imgW="4487863" imgH="3116263" progId="">
                  <p:embed/>
                  <p:pic>
                    <p:nvPicPr>
                      <p:cNvPr id="2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3281364"/>
                        <a:ext cx="1154112"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nvGraphicFramePr>
        <p:xfrm>
          <a:off x="3924301" y="1781175"/>
          <a:ext cx="3844925" cy="4114800"/>
        </p:xfrm>
        <a:graphic>
          <a:graphicData uri="http://schemas.openxmlformats.org/presentationml/2006/ole">
            <mc:AlternateContent xmlns:mc="http://schemas.openxmlformats.org/markup-compatibility/2006">
              <mc:Choice xmlns:v="urn:schemas-microsoft-com:vml" Requires="v">
                <p:oleObj name="Document" r:id="rId6" imgW="2261616" imgH="2419350" progId="Word.Document.8">
                  <p:embed/>
                </p:oleObj>
              </mc:Choice>
              <mc:Fallback>
                <p:oleObj name="Document" r:id="rId6" imgW="2261616" imgH="2419350" progId="Word.Document.8">
                  <p:embed/>
                  <p:pic>
                    <p:nvPicPr>
                      <p:cNvPr id="2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1" y="1781175"/>
                        <a:ext cx="3844925" cy="411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 name="Picture 20"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3500" y="4905375"/>
            <a:ext cx="266700" cy="571500"/>
          </a:xfrm>
          <a:prstGeom prst="rect">
            <a:avLst/>
          </a:prstGeom>
          <a:noFill/>
          <a:ln w="9525">
            <a:noFill/>
            <a:miter lim="800000"/>
            <a:headEnd/>
            <a:tailEnd/>
          </a:ln>
        </p:spPr>
      </p:pic>
      <p:pic>
        <p:nvPicPr>
          <p:cNvPr id="29" name="Picture 27"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77100" y="2619375"/>
            <a:ext cx="266700" cy="571500"/>
          </a:xfrm>
          <a:prstGeom prst="rect">
            <a:avLst/>
          </a:prstGeom>
          <a:noFill/>
          <a:ln w="9525">
            <a:noFill/>
            <a:miter lim="800000"/>
            <a:headEnd/>
            <a:tailEnd/>
          </a:ln>
        </p:spPr>
      </p:pic>
      <p:pic>
        <p:nvPicPr>
          <p:cNvPr id="30" name="Picture 29"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72300" y="4676775"/>
            <a:ext cx="266700" cy="571500"/>
          </a:xfrm>
          <a:prstGeom prst="rect">
            <a:avLst/>
          </a:prstGeom>
          <a:noFill/>
          <a:ln w="9525">
            <a:noFill/>
            <a:miter lim="800000"/>
            <a:headEnd/>
            <a:tailEnd/>
          </a:ln>
        </p:spPr>
      </p:pic>
      <p:pic>
        <p:nvPicPr>
          <p:cNvPr id="31" name="Picture 32"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2700" y="1933575"/>
            <a:ext cx="266700" cy="571500"/>
          </a:xfrm>
          <a:prstGeom prst="rect">
            <a:avLst/>
          </a:prstGeom>
          <a:noFill/>
          <a:ln w="9525">
            <a:noFill/>
            <a:miter lim="800000"/>
            <a:headEnd/>
            <a:tailEnd/>
          </a:ln>
        </p:spPr>
      </p:pic>
      <p:pic>
        <p:nvPicPr>
          <p:cNvPr id="32" name="Picture 33"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0" y="3609975"/>
            <a:ext cx="266700" cy="571500"/>
          </a:xfrm>
          <a:prstGeom prst="rect">
            <a:avLst/>
          </a:prstGeom>
          <a:noFill/>
          <a:ln w="9525">
            <a:noFill/>
            <a:miter lim="800000"/>
            <a:headEnd/>
            <a:tailEnd/>
          </a:ln>
        </p:spPr>
      </p:pic>
      <p:grpSp>
        <p:nvGrpSpPr>
          <p:cNvPr id="33" name="Group 35"/>
          <p:cNvGrpSpPr>
            <a:grpSpLocks/>
          </p:cNvGrpSpPr>
          <p:nvPr/>
        </p:nvGrpSpPr>
        <p:grpSpPr bwMode="auto">
          <a:xfrm>
            <a:off x="6694489" y="3457575"/>
            <a:ext cx="377825" cy="571500"/>
            <a:chOff x="3569" y="2256"/>
            <a:chExt cx="238" cy="360"/>
          </a:xfrm>
        </p:grpSpPr>
        <p:pic>
          <p:nvPicPr>
            <p:cNvPr id="34" name="Picture 31"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0" y="2256"/>
              <a:ext cx="168" cy="360"/>
            </a:xfrm>
            <a:prstGeom prst="rect">
              <a:avLst/>
            </a:prstGeom>
            <a:noFill/>
            <a:ln w="9525">
              <a:noFill/>
              <a:miter lim="800000"/>
              <a:headEnd/>
              <a:tailEnd/>
            </a:ln>
          </p:spPr>
        </p:pic>
        <p:sp>
          <p:nvSpPr>
            <p:cNvPr id="35" name="Freeform 34"/>
            <p:cNvSpPr>
              <a:spLocks/>
            </p:cNvSpPr>
            <p:nvPr/>
          </p:nvSpPr>
          <p:spPr bwMode="auto">
            <a:xfrm>
              <a:off x="3569" y="2457"/>
              <a:ext cx="238" cy="62"/>
            </a:xfrm>
            <a:custGeom>
              <a:avLst/>
              <a:gdLst/>
              <a:ahLst/>
              <a:cxnLst>
                <a:cxn ang="0">
                  <a:pos x="0" y="62"/>
                </a:cxn>
                <a:cxn ang="0">
                  <a:pos x="119" y="36"/>
                </a:cxn>
                <a:cxn ang="0">
                  <a:pos x="207" y="16"/>
                </a:cxn>
                <a:cxn ang="0">
                  <a:pos x="238" y="0"/>
                </a:cxn>
              </a:cxnLst>
              <a:rect l="0" t="0" r="r" b="b"/>
              <a:pathLst>
                <a:path w="238" h="62">
                  <a:moveTo>
                    <a:pt x="0" y="62"/>
                  </a:moveTo>
                  <a:cubicBezTo>
                    <a:pt x="30" y="52"/>
                    <a:pt x="86" y="41"/>
                    <a:pt x="119" y="36"/>
                  </a:cubicBezTo>
                  <a:cubicBezTo>
                    <a:pt x="148" y="26"/>
                    <a:pt x="178" y="26"/>
                    <a:pt x="207" y="16"/>
                  </a:cubicBezTo>
                  <a:cubicBezTo>
                    <a:pt x="218" y="12"/>
                    <a:pt x="238" y="0"/>
                    <a:pt x="238" y="0"/>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grpSp>
      <p:grpSp>
        <p:nvGrpSpPr>
          <p:cNvPr id="36" name="Group 38"/>
          <p:cNvGrpSpPr>
            <a:grpSpLocks/>
          </p:cNvGrpSpPr>
          <p:nvPr/>
        </p:nvGrpSpPr>
        <p:grpSpPr bwMode="auto">
          <a:xfrm>
            <a:off x="4879975" y="2381251"/>
            <a:ext cx="344488" cy="581025"/>
            <a:chOff x="2426" y="1578"/>
            <a:chExt cx="217" cy="366"/>
          </a:xfrm>
        </p:grpSpPr>
        <p:pic>
          <p:nvPicPr>
            <p:cNvPr id="37" name="Picture 28"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584"/>
              <a:ext cx="168" cy="360"/>
            </a:xfrm>
            <a:prstGeom prst="rect">
              <a:avLst/>
            </a:prstGeom>
            <a:noFill/>
            <a:ln w="9525">
              <a:noFill/>
              <a:miter lim="800000"/>
              <a:headEnd/>
              <a:tailEnd/>
            </a:ln>
          </p:spPr>
        </p:pic>
        <p:sp>
          <p:nvSpPr>
            <p:cNvPr id="38" name="Freeform 36"/>
            <p:cNvSpPr>
              <a:spLocks/>
            </p:cNvSpPr>
            <p:nvPr/>
          </p:nvSpPr>
          <p:spPr bwMode="auto">
            <a:xfrm>
              <a:off x="2441" y="1578"/>
              <a:ext cx="197" cy="31"/>
            </a:xfrm>
            <a:custGeom>
              <a:avLst/>
              <a:gdLst/>
              <a:ahLst/>
              <a:cxnLst>
                <a:cxn ang="0">
                  <a:pos x="0" y="0"/>
                </a:cxn>
                <a:cxn ang="0">
                  <a:pos x="93" y="10"/>
                </a:cxn>
                <a:cxn ang="0">
                  <a:pos x="197" y="31"/>
                </a:cxn>
              </a:cxnLst>
              <a:rect l="0" t="0" r="r" b="b"/>
              <a:pathLst>
                <a:path w="197" h="31">
                  <a:moveTo>
                    <a:pt x="0" y="0"/>
                  </a:moveTo>
                  <a:cubicBezTo>
                    <a:pt x="31" y="4"/>
                    <a:pt x="62" y="4"/>
                    <a:pt x="93" y="10"/>
                  </a:cubicBezTo>
                  <a:cubicBezTo>
                    <a:pt x="129" y="17"/>
                    <a:pt x="160" y="31"/>
                    <a:pt x="197" y="31"/>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sp>
          <p:nvSpPr>
            <p:cNvPr id="39" name="Freeform 37"/>
            <p:cNvSpPr>
              <a:spLocks/>
            </p:cNvSpPr>
            <p:nvPr/>
          </p:nvSpPr>
          <p:spPr bwMode="auto">
            <a:xfrm>
              <a:off x="2426" y="1878"/>
              <a:ext cx="217" cy="36"/>
            </a:xfrm>
            <a:custGeom>
              <a:avLst/>
              <a:gdLst/>
              <a:ahLst/>
              <a:cxnLst>
                <a:cxn ang="0">
                  <a:pos x="0" y="0"/>
                </a:cxn>
                <a:cxn ang="0">
                  <a:pos x="150" y="26"/>
                </a:cxn>
                <a:cxn ang="0">
                  <a:pos x="217" y="36"/>
                </a:cxn>
              </a:cxnLst>
              <a:rect l="0" t="0" r="r" b="b"/>
              <a:pathLst>
                <a:path w="217" h="36">
                  <a:moveTo>
                    <a:pt x="0" y="0"/>
                  </a:moveTo>
                  <a:cubicBezTo>
                    <a:pt x="52" y="8"/>
                    <a:pt x="96" y="21"/>
                    <a:pt x="150" y="26"/>
                  </a:cubicBezTo>
                  <a:cubicBezTo>
                    <a:pt x="171" y="33"/>
                    <a:pt x="217" y="36"/>
                    <a:pt x="217" y="36"/>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grpSp>
      <p:grpSp>
        <p:nvGrpSpPr>
          <p:cNvPr id="40" name="Group 48"/>
          <p:cNvGrpSpPr>
            <a:grpSpLocks/>
          </p:cNvGrpSpPr>
          <p:nvPr/>
        </p:nvGrpSpPr>
        <p:grpSpPr bwMode="auto">
          <a:xfrm>
            <a:off x="4152901" y="1600201"/>
            <a:ext cx="3605213" cy="3381375"/>
            <a:chOff x="1968" y="1086"/>
            <a:chExt cx="2271" cy="2130"/>
          </a:xfrm>
        </p:grpSpPr>
        <p:sp>
          <p:nvSpPr>
            <p:cNvPr id="41" name="Text Box 39"/>
            <p:cNvSpPr txBox="1">
              <a:spLocks noChangeArrowheads="1"/>
            </p:cNvSpPr>
            <p:nvPr/>
          </p:nvSpPr>
          <p:spPr bwMode="auto">
            <a:xfrm>
              <a:off x="2463" y="296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2" name="Text Box 40"/>
            <p:cNvSpPr txBox="1">
              <a:spLocks noChangeArrowheads="1"/>
            </p:cNvSpPr>
            <p:nvPr/>
          </p:nvSpPr>
          <p:spPr bwMode="auto">
            <a:xfrm>
              <a:off x="3600" y="2832"/>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3" name="Text Box 41"/>
            <p:cNvSpPr txBox="1">
              <a:spLocks noChangeArrowheads="1"/>
            </p:cNvSpPr>
            <p:nvPr/>
          </p:nvSpPr>
          <p:spPr bwMode="auto">
            <a:xfrm>
              <a:off x="1968" y="2160"/>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4" name="Text Box 42"/>
            <p:cNvSpPr txBox="1">
              <a:spLocks noChangeArrowheads="1"/>
            </p:cNvSpPr>
            <p:nvPr/>
          </p:nvSpPr>
          <p:spPr bwMode="auto">
            <a:xfrm>
              <a:off x="2322" y="1359"/>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5" name="Text Box 43"/>
            <p:cNvSpPr txBox="1">
              <a:spLocks noChangeArrowheads="1"/>
            </p:cNvSpPr>
            <p:nvPr/>
          </p:nvSpPr>
          <p:spPr bwMode="auto">
            <a:xfrm>
              <a:off x="3244" y="108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6" name="Text Box 46"/>
            <p:cNvSpPr txBox="1">
              <a:spLocks noChangeArrowheads="1"/>
            </p:cNvSpPr>
            <p:nvPr/>
          </p:nvSpPr>
          <p:spPr bwMode="auto">
            <a:xfrm>
              <a:off x="3479" y="203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7" name="Text Box 47"/>
            <p:cNvSpPr txBox="1">
              <a:spLocks noChangeArrowheads="1"/>
            </p:cNvSpPr>
            <p:nvPr/>
          </p:nvSpPr>
          <p:spPr bwMode="auto">
            <a:xfrm>
              <a:off x="3807" y="1521"/>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grpSp>
      <p:sp>
        <p:nvSpPr>
          <p:cNvPr id="48" name="Title 1"/>
          <p:cNvSpPr txBox="1">
            <a:spLocks/>
          </p:cNvSpPr>
          <p:nvPr/>
        </p:nvSpPr>
        <p:spPr bwMode="auto">
          <a:xfrm>
            <a:off x="524183" y="822883"/>
            <a:ext cx="7886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ea typeface="SimSun" pitchFamily="2" charset="-122"/>
              </a:rPr>
              <a:t>When receiving the signal from only one satellite</a:t>
            </a:r>
            <a:endParaRPr lang="en-PH" sz="2400" dirty="0">
              <a:ea typeface="SimSun" pitchFamily="2" charset="-122"/>
            </a:endParaRPr>
          </a:p>
        </p:txBody>
      </p:sp>
      <p:sp>
        <p:nvSpPr>
          <p:cNvPr id="2" name="Title 1">
            <a:extLst>
              <a:ext uri="{FF2B5EF4-FFF2-40B4-BE49-F238E27FC236}">
                <a16:creationId xmlns:a16="http://schemas.microsoft.com/office/drawing/2014/main" id="{84E0AE27-6185-277D-584C-F7CEEC5EB41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How </a:t>
            </a:r>
            <a:r>
              <a:rPr lang="fr-CH" dirty="0" err="1"/>
              <a:t>it</a:t>
            </a:r>
            <a:r>
              <a:rPr lang="fr-CH" dirty="0"/>
              <a:t> </a:t>
            </a:r>
            <a:r>
              <a:rPr lang="fr-CH" dirty="0" err="1"/>
              <a:t>works</a:t>
            </a:r>
            <a:r>
              <a:rPr lang="fr-CH" dirty="0"/>
              <a:t>?</a:t>
            </a:r>
            <a:endParaRPr lang="fr-FR" dirty="0"/>
          </a:p>
        </p:txBody>
      </p:sp>
    </p:spTree>
    <p:extLst>
      <p:ext uri="{BB962C8B-B14F-4D97-AF65-F5344CB8AC3E}">
        <p14:creationId xmlns:p14="http://schemas.microsoft.com/office/powerpoint/2010/main" val="33592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par>
                          <p:cTn id="28" fill="hold">
                            <p:stCondLst>
                              <p:cond delay="500"/>
                            </p:stCondLst>
                            <p:childTnLst>
                              <p:par>
                                <p:cTn id="29" presetID="5" presetClass="entr" presetSubtype="1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heckerboard(across)">
                                      <p:cBhvr>
                                        <p:cTn id="31" dur="500"/>
                                        <p:tgtEl>
                                          <p:spTgt spid="29"/>
                                        </p:tgtEl>
                                      </p:cBhvr>
                                    </p:animEffect>
                                  </p:childTnLst>
                                </p:cTn>
                              </p:par>
                            </p:childTnLst>
                          </p:cTn>
                        </p:par>
                        <p:par>
                          <p:cTn id="32" fill="hold">
                            <p:stCondLst>
                              <p:cond delay="1000"/>
                            </p:stCondLst>
                            <p:childTnLst>
                              <p:par>
                                <p:cTn id="33" presetID="5"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heckerboard(across)">
                                      <p:cBhvr>
                                        <p:cTn id="35" dur="500"/>
                                        <p:tgtEl>
                                          <p:spTgt spid="32"/>
                                        </p:tgtEl>
                                      </p:cBhvr>
                                    </p:animEffect>
                                  </p:childTnLst>
                                </p:cTn>
                              </p:par>
                            </p:childTnLst>
                          </p:cTn>
                        </p:par>
                        <p:par>
                          <p:cTn id="36" fill="hold">
                            <p:stCondLst>
                              <p:cond delay="1500"/>
                            </p:stCondLst>
                            <p:childTnLst>
                              <p:par>
                                <p:cTn id="37" presetID="5" presetClass="entr" presetSubtype="1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childTnLst>
                          </p:cTn>
                        </p:par>
                        <p:par>
                          <p:cTn id="40" fill="hold">
                            <p:stCondLst>
                              <p:cond delay="2000"/>
                            </p:stCondLst>
                            <p:childTnLst>
                              <p:par>
                                <p:cTn id="41" presetID="5" presetClass="entr" presetSubtype="1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heckerboard(across)">
                                      <p:cBhvr>
                                        <p:cTn id="43" dur="500"/>
                                        <p:tgtEl>
                                          <p:spTgt spid="31"/>
                                        </p:tgtEl>
                                      </p:cBhvr>
                                    </p:animEffect>
                                  </p:childTnLst>
                                </p:cTn>
                              </p:par>
                            </p:childTnLst>
                          </p:cTn>
                        </p:par>
                        <p:par>
                          <p:cTn id="44" fill="hold">
                            <p:stCondLst>
                              <p:cond delay="2500"/>
                            </p:stCondLst>
                            <p:childTnLst>
                              <p:par>
                                <p:cTn id="45" presetID="5" presetClass="entr" presetSubtype="1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heckerboard(across)">
                                      <p:cBhvr>
                                        <p:cTn id="47" dur="500"/>
                                        <p:tgtEl>
                                          <p:spTgt spid="36"/>
                                        </p:tgtEl>
                                      </p:cBhvr>
                                    </p:animEffect>
                                  </p:childTnLst>
                                </p:cTn>
                              </p:par>
                            </p:childTnLst>
                          </p:cTn>
                        </p:par>
                        <p:par>
                          <p:cTn id="48" fill="hold">
                            <p:stCondLst>
                              <p:cond delay="3000"/>
                            </p:stCondLst>
                            <p:childTnLst>
                              <p:par>
                                <p:cTn id="49" presetID="5" presetClass="entr" presetSubtype="1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checkerboard(across)">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checkerboard(across)">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8"/>
          <p:cNvGraphicFramePr>
            <a:graphicFrameLocks noChangeAspect="1"/>
          </p:cNvGraphicFramePr>
          <p:nvPr>
            <p:extLst>
              <p:ext uri="{D42A27DB-BD31-4B8C-83A1-F6EECF244321}">
                <p14:modId xmlns:p14="http://schemas.microsoft.com/office/powerpoint/2010/main" val="1919122941"/>
              </p:ext>
            </p:extLst>
          </p:nvPr>
        </p:nvGraphicFramePr>
        <p:xfrm>
          <a:off x="2895600" y="1905000"/>
          <a:ext cx="6126412" cy="4103183"/>
        </p:xfrm>
        <a:graphic>
          <a:graphicData uri="http://schemas.openxmlformats.org/presentationml/2006/ole">
            <mc:AlternateContent xmlns:mc="http://schemas.openxmlformats.org/markup-compatibility/2006">
              <mc:Choice xmlns:v="urn:schemas-microsoft-com:vml" Requires="v">
                <p:oleObj name="Document" r:id="rId3" imgW="3501566" imgH="2496671" progId="Word.Document.8">
                  <p:embed/>
                </p:oleObj>
              </mc:Choice>
              <mc:Fallback>
                <p:oleObj name="Document" r:id="rId3" imgW="3501566" imgH="2496671" progId="Word.Document.8">
                  <p:embed/>
                  <p:pic>
                    <p:nvPicPr>
                      <p:cNvPr id="2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05000"/>
                        <a:ext cx="6126412" cy="4103183"/>
                      </a:xfrm>
                      <a:prstGeom prst="rect">
                        <a:avLst/>
                      </a:prstGeom>
                      <a:noFill/>
                      <a:ln>
                        <a:noFill/>
                      </a:ln>
                      <a:effectLst/>
                    </p:spPr>
                  </p:pic>
                </p:oleObj>
              </mc:Fallback>
            </mc:AlternateContent>
          </a:graphicData>
        </a:graphic>
      </p:graphicFrame>
      <p:pic>
        <p:nvPicPr>
          <p:cNvPr id="28" name="Picture 10"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57814" y="3448050"/>
            <a:ext cx="123825" cy="266700"/>
          </a:xfrm>
          <a:prstGeom prst="rect">
            <a:avLst/>
          </a:prstGeom>
          <a:noFill/>
          <a:ln w="9525">
            <a:noFill/>
            <a:miter lim="800000"/>
            <a:headEnd/>
            <a:tailEnd/>
          </a:ln>
        </p:spPr>
      </p:pic>
      <p:pic>
        <p:nvPicPr>
          <p:cNvPr id="29" name="Picture 11"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10201" y="3067050"/>
            <a:ext cx="123825" cy="266700"/>
          </a:xfrm>
          <a:prstGeom prst="rect">
            <a:avLst/>
          </a:prstGeom>
          <a:noFill/>
          <a:ln w="9525">
            <a:noFill/>
            <a:miter lim="800000"/>
            <a:headEnd/>
            <a:tailEnd/>
          </a:ln>
        </p:spPr>
      </p:pic>
      <p:pic>
        <p:nvPicPr>
          <p:cNvPr id="30" name="Picture 12"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1" y="2838450"/>
            <a:ext cx="123825" cy="266700"/>
          </a:xfrm>
          <a:prstGeom prst="rect">
            <a:avLst/>
          </a:prstGeom>
          <a:noFill/>
          <a:ln w="9525">
            <a:noFill/>
            <a:miter lim="800000"/>
            <a:headEnd/>
            <a:tailEnd/>
          </a:ln>
        </p:spPr>
      </p:pic>
      <p:pic>
        <p:nvPicPr>
          <p:cNvPr id="31" name="Picture 13"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1" y="2990850"/>
            <a:ext cx="123825" cy="266700"/>
          </a:xfrm>
          <a:prstGeom prst="rect">
            <a:avLst/>
          </a:prstGeom>
          <a:noFill/>
          <a:ln w="9525">
            <a:noFill/>
            <a:miter lim="800000"/>
            <a:headEnd/>
            <a:tailEnd/>
          </a:ln>
        </p:spPr>
      </p:pic>
      <p:pic>
        <p:nvPicPr>
          <p:cNvPr id="32" name="Picture 14"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7401" y="3371850"/>
            <a:ext cx="123825" cy="266700"/>
          </a:xfrm>
          <a:prstGeom prst="rect">
            <a:avLst/>
          </a:prstGeom>
          <a:noFill/>
          <a:ln w="9525">
            <a:noFill/>
            <a:miter lim="800000"/>
            <a:headEnd/>
            <a:tailEnd/>
          </a:ln>
        </p:spPr>
      </p:pic>
      <p:pic>
        <p:nvPicPr>
          <p:cNvPr id="33" name="Picture 15"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3589" y="3789363"/>
            <a:ext cx="123825" cy="266700"/>
          </a:xfrm>
          <a:prstGeom prst="rect">
            <a:avLst/>
          </a:prstGeom>
          <a:noFill/>
          <a:ln w="9525">
            <a:noFill/>
            <a:miter lim="800000"/>
            <a:headEnd/>
            <a:tailEnd/>
          </a:ln>
        </p:spPr>
      </p:pic>
      <p:pic>
        <p:nvPicPr>
          <p:cNvPr id="34" name="Picture 16"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5001" y="4133850"/>
            <a:ext cx="123825" cy="266700"/>
          </a:xfrm>
          <a:prstGeom prst="rect">
            <a:avLst/>
          </a:prstGeom>
          <a:noFill/>
          <a:ln w="9525">
            <a:noFill/>
            <a:miter lim="800000"/>
            <a:headEnd/>
            <a:tailEnd/>
          </a:ln>
        </p:spPr>
      </p:pic>
      <p:pic>
        <p:nvPicPr>
          <p:cNvPr id="35" name="Picture 17"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6401" y="4133850"/>
            <a:ext cx="123825" cy="266700"/>
          </a:xfrm>
          <a:prstGeom prst="rect">
            <a:avLst/>
          </a:prstGeom>
          <a:noFill/>
          <a:ln w="9525">
            <a:noFill/>
            <a:miter lim="800000"/>
            <a:headEnd/>
            <a:tailEnd/>
          </a:ln>
        </p:spPr>
      </p:pic>
      <p:pic>
        <p:nvPicPr>
          <p:cNvPr id="36" name="Picture 18"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3689" y="3829050"/>
            <a:ext cx="123825" cy="266700"/>
          </a:xfrm>
          <a:prstGeom prst="rect">
            <a:avLst/>
          </a:prstGeom>
          <a:noFill/>
          <a:ln w="9525">
            <a:noFill/>
            <a:miter lim="800000"/>
            <a:headEnd/>
            <a:tailEnd/>
          </a:ln>
        </p:spPr>
      </p:pic>
      <p:grpSp>
        <p:nvGrpSpPr>
          <p:cNvPr id="37" name="Group 30"/>
          <p:cNvGrpSpPr>
            <a:grpSpLocks/>
          </p:cNvGrpSpPr>
          <p:nvPr/>
        </p:nvGrpSpPr>
        <p:grpSpPr bwMode="auto">
          <a:xfrm>
            <a:off x="5181601" y="2624138"/>
            <a:ext cx="963613" cy="1631950"/>
            <a:chOff x="2304" y="1737"/>
            <a:chExt cx="607" cy="1028"/>
          </a:xfrm>
        </p:grpSpPr>
        <p:sp>
          <p:nvSpPr>
            <p:cNvPr id="38" name="Text Box 21"/>
            <p:cNvSpPr txBox="1">
              <a:spLocks noChangeArrowheads="1"/>
            </p:cNvSpPr>
            <p:nvPr/>
          </p:nvSpPr>
          <p:spPr bwMode="auto">
            <a:xfrm>
              <a:off x="2640" y="1824"/>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39" name="Text Box 22"/>
            <p:cNvSpPr txBox="1">
              <a:spLocks noChangeArrowheads="1"/>
            </p:cNvSpPr>
            <p:nvPr/>
          </p:nvSpPr>
          <p:spPr bwMode="auto">
            <a:xfrm>
              <a:off x="2400" y="187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0" name="Text Box 23"/>
            <p:cNvSpPr txBox="1">
              <a:spLocks noChangeArrowheads="1"/>
            </p:cNvSpPr>
            <p:nvPr/>
          </p:nvSpPr>
          <p:spPr bwMode="auto">
            <a:xfrm>
              <a:off x="2496" y="1737"/>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1" name="Text Box 24"/>
            <p:cNvSpPr txBox="1">
              <a:spLocks noChangeArrowheads="1"/>
            </p:cNvSpPr>
            <p:nvPr/>
          </p:nvSpPr>
          <p:spPr bwMode="auto">
            <a:xfrm>
              <a:off x="2736" y="211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2" name="Text Box 25"/>
            <p:cNvSpPr txBox="1">
              <a:spLocks noChangeArrowheads="1"/>
            </p:cNvSpPr>
            <p:nvPr/>
          </p:nvSpPr>
          <p:spPr bwMode="auto">
            <a:xfrm>
              <a:off x="2304" y="2160"/>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3" name="Text Box 27"/>
            <p:cNvSpPr txBox="1">
              <a:spLocks noChangeArrowheads="1"/>
            </p:cNvSpPr>
            <p:nvPr/>
          </p:nvSpPr>
          <p:spPr bwMode="auto">
            <a:xfrm>
              <a:off x="2736" y="235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4" name="Text Box 28"/>
            <p:cNvSpPr txBox="1">
              <a:spLocks noChangeArrowheads="1"/>
            </p:cNvSpPr>
            <p:nvPr/>
          </p:nvSpPr>
          <p:spPr bwMode="auto">
            <a:xfrm>
              <a:off x="2440" y="239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5" name="Text Box 29"/>
            <p:cNvSpPr txBox="1">
              <a:spLocks noChangeArrowheads="1"/>
            </p:cNvSpPr>
            <p:nvPr/>
          </p:nvSpPr>
          <p:spPr bwMode="auto">
            <a:xfrm>
              <a:off x="2513" y="259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grpSp>
      <p:sp>
        <p:nvSpPr>
          <p:cNvPr id="23" name="Title 1"/>
          <p:cNvSpPr txBox="1">
            <a:spLocks/>
          </p:cNvSpPr>
          <p:nvPr/>
        </p:nvSpPr>
        <p:spPr bwMode="auto">
          <a:xfrm>
            <a:off x="526467" y="822922"/>
            <a:ext cx="7886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ea typeface="SimSun" pitchFamily="2" charset="-122"/>
              </a:rPr>
              <a:t>When receiving the signal from only two satellites</a:t>
            </a:r>
            <a:endParaRPr lang="en-PH" sz="2400" dirty="0">
              <a:ea typeface="SimSun" pitchFamily="2" charset="-122"/>
            </a:endParaRPr>
          </a:p>
        </p:txBody>
      </p:sp>
      <p:sp>
        <p:nvSpPr>
          <p:cNvPr id="3" name="Title 1">
            <a:extLst>
              <a:ext uri="{FF2B5EF4-FFF2-40B4-BE49-F238E27FC236}">
                <a16:creationId xmlns:a16="http://schemas.microsoft.com/office/drawing/2014/main" id="{67995C10-9E1B-C2AC-27C1-C1771DEBAB4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How </a:t>
            </a:r>
            <a:r>
              <a:rPr lang="fr-CH" dirty="0" err="1"/>
              <a:t>it</a:t>
            </a:r>
            <a:r>
              <a:rPr lang="fr-CH" dirty="0"/>
              <a:t> </a:t>
            </a:r>
            <a:r>
              <a:rPr lang="fr-CH" dirty="0" err="1"/>
              <a:t>works</a:t>
            </a:r>
            <a:r>
              <a:rPr lang="fr-CH" dirty="0"/>
              <a:t>?</a:t>
            </a:r>
            <a:endParaRPr lang="fr-FR" dirty="0"/>
          </a:p>
        </p:txBody>
      </p:sp>
      <p:sp>
        <p:nvSpPr>
          <p:cNvPr id="2" name="Text Box 18">
            <a:extLst>
              <a:ext uri="{FF2B5EF4-FFF2-40B4-BE49-F238E27FC236}">
                <a16:creationId xmlns:a16="http://schemas.microsoft.com/office/drawing/2014/main" id="{688014B2-B631-8A95-B983-1C78E1B28F12}"/>
              </a:ext>
            </a:extLst>
          </p:cNvPr>
          <p:cNvSpPr txBox="1">
            <a:spLocks noChangeArrowheads="1"/>
          </p:cNvSpPr>
          <p:nvPr/>
        </p:nvSpPr>
        <p:spPr bwMode="auto">
          <a:xfrm>
            <a:off x="9254932" y="2214095"/>
            <a:ext cx="2421131" cy="1938992"/>
          </a:xfrm>
          <a:prstGeom prst="rect">
            <a:avLst/>
          </a:prstGeom>
          <a:noFill/>
          <a:ln w="12700">
            <a:noFill/>
            <a:miter lim="800000"/>
            <a:headEnd/>
            <a:tailEnd/>
          </a:ln>
          <a:effectLst/>
        </p:spPr>
        <p:txBody>
          <a:bodyPr wrap="square" anchor="ctr">
            <a:spAutoFit/>
          </a:bodyPr>
          <a:lstStyle/>
          <a:p>
            <a:pPr>
              <a:defRPr/>
            </a:pPr>
            <a:r>
              <a:rPr lang="en-US" sz="2000" dirty="0"/>
              <a:t>The device can be anywhere along the circle generated by the intersection of the sphere of each satellite</a:t>
            </a:r>
            <a:endParaRPr lang="en-GB" sz="2000" dirty="0"/>
          </a:p>
        </p:txBody>
      </p:sp>
      <p:sp>
        <p:nvSpPr>
          <p:cNvPr id="5" name="Right Arrow 13">
            <a:extLst>
              <a:ext uri="{FF2B5EF4-FFF2-40B4-BE49-F238E27FC236}">
                <a16:creationId xmlns:a16="http://schemas.microsoft.com/office/drawing/2014/main" id="{737DE6A4-C52B-1D8F-F96A-64C634F43478}"/>
              </a:ext>
            </a:extLst>
          </p:cNvPr>
          <p:cNvSpPr>
            <a:spLocks noChangeArrowheads="1"/>
          </p:cNvSpPr>
          <p:nvPr/>
        </p:nvSpPr>
        <p:spPr bwMode="auto">
          <a:xfrm>
            <a:off x="8753478" y="2192489"/>
            <a:ext cx="441735" cy="4191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
        <p:nvSpPr>
          <p:cNvPr id="6" name="TextBox 5">
            <a:extLst>
              <a:ext uri="{FF2B5EF4-FFF2-40B4-BE49-F238E27FC236}">
                <a16:creationId xmlns:a16="http://schemas.microsoft.com/office/drawing/2014/main" id="{F6D44922-6B55-31C3-AAA1-3550D71561CE}"/>
              </a:ext>
            </a:extLst>
          </p:cNvPr>
          <p:cNvSpPr txBox="1"/>
          <p:nvPr/>
        </p:nvSpPr>
        <p:spPr>
          <a:xfrm>
            <a:off x="1891552" y="5054832"/>
            <a:ext cx="2653553" cy="369332"/>
          </a:xfrm>
          <a:prstGeom prst="rect">
            <a:avLst/>
          </a:prstGeom>
          <a:noFill/>
        </p:spPr>
        <p:txBody>
          <a:bodyPr wrap="square">
            <a:spAutoFit/>
          </a:bodyPr>
          <a:lstStyle/>
          <a:p>
            <a:r>
              <a:rPr lang="en-US" sz="1800" b="1" dirty="0">
                <a:ea typeface="SimSun" pitchFamily="2" charset="-122"/>
              </a:rPr>
              <a:t>Satellite 1: 17,000 km</a:t>
            </a:r>
            <a:endParaRPr lang="en-GB" b="1" dirty="0"/>
          </a:p>
        </p:txBody>
      </p:sp>
      <p:sp>
        <p:nvSpPr>
          <p:cNvPr id="7" name="TextBox 6">
            <a:extLst>
              <a:ext uri="{FF2B5EF4-FFF2-40B4-BE49-F238E27FC236}">
                <a16:creationId xmlns:a16="http://schemas.microsoft.com/office/drawing/2014/main" id="{0847F63A-8205-9B28-32B0-AAC9CE4F0B21}"/>
              </a:ext>
            </a:extLst>
          </p:cNvPr>
          <p:cNvSpPr txBox="1"/>
          <p:nvPr/>
        </p:nvSpPr>
        <p:spPr>
          <a:xfrm>
            <a:off x="8554480" y="4558008"/>
            <a:ext cx="2653553" cy="369332"/>
          </a:xfrm>
          <a:prstGeom prst="rect">
            <a:avLst/>
          </a:prstGeom>
          <a:noFill/>
        </p:spPr>
        <p:txBody>
          <a:bodyPr wrap="square">
            <a:spAutoFit/>
          </a:bodyPr>
          <a:lstStyle/>
          <a:p>
            <a:r>
              <a:rPr lang="en-US" sz="1800" b="1" dirty="0">
                <a:ea typeface="SimSun" pitchFamily="2" charset="-122"/>
              </a:rPr>
              <a:t>Satellite 2: 20,000 km</a:t>
            </a:r>
            <a:endParaRPr lang="en-GB" b="1" dirty="0"/>
          </a:p>
        </p:txBody>
      </p:sp>
    </p:spTree>
    <p:extLst>
      <p:ext uri="{BB962C8B-B14F-4D97-AF65-F5344CB8AC3E}">
        <p14:creationId xmlns:p14="http://schemas.microsoft.com/office/powerpoint/2010/main" val="24447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heckerboard(across)">
                                      <p:cBhvr>
                                        <p:cTn id="16" dur="500"/>
                                        <p:tgtEl>
                                          <p:spTgt spid="28"/>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heckerboard(across)">
                                      <p:cBhvr>
                                        <p:cTn id="20" dur="500"/>
                                        <p:tgtEl>
                                          <p:spTgt spid="29"/>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par>
                          <p:cTn id="25" fill="hold">
                            <p:stCondLst>
                              <p:cond delay="1500"/>
                            </p:stCondLst>
                            <p:childTnLst>
                              <p:par>
                                <p:cTn id="26" presetID="5" presetClass="entr" presetSubtype="1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checkerboard(across)">
                                      <p:cBhvr>
                                        <p:cTn id="28" dur="500"/>
                                        <p:tgtEl>
                                          <p:spTgt spid="31"/>
                                        </p:tgtEl>
                                      </p:cBhvr>
                                    </p:animEffec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heckerboard(across)">
                                      <p:cBhvr>
                                        <p:cTn id="32" dur="500"/>
                                        <p:tgtEl>
                                          <p:spTgt spid="32"/>
                                        </p:tgtEl>
                                      </p:cBhvr>
                                    </p:animEffect>
                                  </p:childTnLst>
                                </p:cTn>
                              </p:par>
                            </p:childTnLst>
                          </p:cTn>
                        </p:par>
                        <p:par>
                          <p:cTn id="33" fill="hold">
                            <p:stCondLst>
                              <p:cond delay="2500"/>
                            </p:stCondLst>
                            <p:childTnLst>
                              <p:par>
                                <p:cTn id="34" presetID="5" presetClass="entr" presetSubtype="1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heckerboard(across)">
                                      <p:cBhvr>
                                        <p:cTn id="36" dur="500"/>
                                        <p:tgtEl>
                                          <p:spTgt spid="33"/>
                                        </p:tgtEl>
                                      </p:cBhvr>
                                    </p:animEffect>
                                  </p:childTnLst>
                                </p:cTn>
                              </p:par>
                            </p:childTnLst>
                          </p:cTn>
                        </p:par>
                        <p:par>
                          <p:cTn id="37" fill="hold">
                            <p:stCondLst>
                              <p:cond delay="3000"/>
                            </p:stCondLst>
                            <p:childTnLst>
                              <p:par>
                                <p:cTn id="38" presetID="5" presetClass="entr" presetSubtype="1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checkerboard(across)">
                                      <p:cBhvr>
                                        <p:cTn id="40" dur="500"/>
                                        <p:tgtEl>
                                          <p:spTgt spid="34"/>
                                        </p:tgtEl>
                                      </p:cBhvr>
                                    </p:animEffect>
                                  </p:childTnLst>
                                </p:cTn>
                              </p:par>
                            </p:childTnLst>
                          </p:cTn>
                        </p:par>
                        <p:par>
                          <p:cTn id="41" fill="hold">
                            <p:stCondLst>
                              <p:cond delay="3500"/>
                            </p:stCondLst>
                            <p:childTnLst>
                              <p:par>
                                <p:cTn id="42" presetID="5" presetClass="entr" presetSubtype="1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checkerboard(across)">
                                      <p:cBhvr>
                                        <p:cTn id="44" dur="500"/>
                                        <p:tgtEl>
                                          <p:spTgt spid="35"/>
                                        </p:tgtEl>
                                      </p:cBhvr>
                                    </p:animEffect>
                                  </p:childTnLst>
                                </p:cTn>
                              </p:par>
                            </p:childTnLst>
                          </p:cTn>
                        </p:par>
                        <p:par>
                          <p:cTn id="45" fill="hold">
                            <p:stCondLst>
                              <p:cond delay="4000"/>
                            </p:stCondLst>
                            <p:childTnLst>
                              <p:par>
                                <p:cTn id="46" presetID="5" presetClass="entr" presetSubtype="1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heckerboard(across)">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checkerboard(across)">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4"/>
          <p:cNvGraphicFramePr>
            <a:graphicFrameLocks noChangeAspect="1"/>
          </p:cNvGraphicFramePr>
          <p:nvPr>
            <p:extLst>
              <p:ext uri="{D42A27DB-BD31-4B8C-83A1-F6EECF244321}">
                <p14:modId xmlns:p14="http://schemas.microsoft.com/office/powerpoint/2010/main" val="3299562339"/>
              </p:ext>
            </p:extLst>
          </p:nvPr>
        </p:nvGraphicFramePr>
        <p:xfrm>
          <a:off x="3520702" y="1213173"/>
          <a:ext cx="4459288" cy="3978275"/>
        </p:xfrm>
        <a:graphic>
          <a:graphicData uri="http://schemas.openxmlformats.org/presentationml/2006/ole">
            <mc:AlternateContent xmlns:mc="http://schemas.openxmlformats.org/markup-compatibility/2006">
              <mc:Choice xmlns:v="urn:schemas-microsoft-com:vml" Requires="v">
                <p:oleObj name="Document" r:id="rId3" imgW="4039362" imgH="3603498" progId="Word.Document.8">
                  <p:embed/>
                </p:oleObj>
              </mc:Choice>
              <mc:Fallback>
                <p:oleObj name="Document" r:id="rId3" imgW="4039362" imgH="3603498" progId="Word.Document.8">
                  <p:embed/>
                  <p:pic>
                    <p:nvPicPr>
                      <p:cNvPr id="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702" y="1213173"/>
                        <a:ext cx="4459288" cy="39782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 name="Picture 9" descr="eTrex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6378" y="3183855"/>
            <a:ext cx="123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 descr="eTrex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3978" y="2574255"/>
            <a:ext cx="123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15"/>
          <p:cNvGrpSpPr>
            <a:grpSpLocks/>
          </p:cNvGrpSpPr>
          <p:nvPr/>
        </p:nvGrpSpPr>
        <p:grpSpPr bwMode="auto">
          <a:xfrm>
            <a:off x="5654303" y="3099719"/>
            <a:ext cx="1387475" cy="846137"/>
            <a:chOff x="2822" y="2347"/>
            <a:chExt cx="874" cy="533"/>
          </a:xfrm>
        </p:grpSpPr>
        <p:sp>
          <p:nvSpPr>
            <p:cNvPr id="48" name="Oval 12"/>
            <p:cNvSpPr>
              <a:spLocks noChangeArrowheads="1"/>
            </p:cNvSpPr>
            <p:nvPr/>
          </p:nvSpPr>
          <p:spPr bwMode="auto">
            <a:xfrm>
              <a:off x="2822" y="2347"/>
              <a:ext cx="192" cy="288"/>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49" name="AutoShape 14"/>
            <p:cNvSpPr>
              <a:spLocks noChangeArrowheads="1"/>
            </p:cNvSpPr>
            <p:nvPr/>
          </p:nvSpPr>
          <p:spPr bwMode="auto">
            <a:xfrm rot="1847419">
              <a:off x="3024" y="2688"/>
              <a:ext cx="672" cy="192"/>
            </a:xfrm>
            <a:prstGeom prst="leftArrow">
              <a:avLst>
                <a:gd name="adj1" fmla="val 50000"/>
                <a:gd name="adj2" fmla="val 87500"/>
              </a:avLst>
            </a:prstGeom>
            <a:solidFill>
              <a:srgbClr val="FF3300"/>
            </a:solidFill>
            <a:ln w="12700">
              <a:solidFill>
                <a:schemeClr val="tx1"/>
              </a:solidFill>
              <a:miter lim="800000"/>
              <a:headEnd/>
              <a:tailEnd/>
            </a:ln>
          </p:spPr>
          <p:txBody>
            <a:bodyPr wrap="none" anchor="ctr"/>
            <a:lstStyle/>
            <a:p>
              <a:endParaRPr lang="fr-CH">
                <a:solidFill>
                  <a:srgbClr val="346667"/>
                </a:solidFill>
              </a:endParaRPr>
            </a:p>
          </p:txBody>
        </p:sp>
      </p:grpSp>
      <p:sp>
        <p:nvSpPr>
          <p:cNvPr id="50" name="Right Arrow 13"/>
          <p:cNvSpPr>
            <a:spLocks noChangeArrowheads="1"/>
          </p:cNvSpPr>
          <p:nvPr/>
        </p:nvSpPr>
        <p:spPr bwMode="auto">
          <a:xfrm>
            <a:off x="1042859" y="5323329"/>
            <a:ext cx="355635" cy="370948"/>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
        <p:nvSpPr>
          <p:cNvPr id="52" name="Title 1"/>
          <p:cNvSpPr txBox="1">
            <a:spLocks/>
          </p:cNvSpPr>
          <p:nvPr/>
        </p:nvSpPr>
        <p:spPr bwMode="auto">
          <a:xfrm>
            <a:off x="531618" y="821261"/>
            <a:ext cx="8006096"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ea typeface="SimSun" pitchFamily="2" charset="-122"/>
              </a:rPr>
              <a:t>As soon as you receive the signal from 3 satellites...</a:t>
            </a:r>
            <a:endParaRPr lang="en-PH" sz="2400" dirty="0">
              <a:ea typeface="SimSun" pitchFamily="2" charset="-122"/>
            </a:endParaRPr>
          </a:p>
        </p:txBody>
      </p:sp>
      <p:sp>
        <p:nvSpPr>
          <p:cNvPr id="53" name="Title 1"/>
          <p:cNvSpPr txBox="1">
            <a:spLocks/>
          </p:cNvSpPr>
          <p:nvPr/>
        </p:nvSpPr>
        <p:spPr bwMode="auto">
          <a:xfrm>
            <a:off x="7114803" y="3707764"/>
            <a:ext cx="346861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ea typeface="SimSun" pitchFamily="2" charset="-122"/>
              </a:rPr>
              <a:t>… and with 4 signals</a:t>
            </a:r>
            <a:endParaRPr lang="en-PH" sz="2400" dirty="0">
              <a:ea typeface="SimSun" pitchFamily="2" charset="-122"/>
            </a:endParaRPr>
          </a:p>
        </p:txBody>
      </p:sp>
      <p:sp>
        <p:nvSpPr>
          <p:cNvPr id="5" name="Title 1">
            <a:extLst>
              <a:ext uri="{FF2B5EF4-FFF2-40B4-BE49-F238E27FC236}">
                <a16:creationId xmlns:a16="http://schemas.microsoft.com/office/drawing/2014/main" id="{745B01C6-99A6-F3F2-E2FE-6F49156F669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How </a:t>
            </a:r>
            <a:r>
              <a:rPr lang="fr-CH" dirty="0" err="1"/>
              <a:t>it</a:t>
            </a:r>
            <a:r>
              <a:rPr lang="fr-CH" dirty="0"/>
              <a:t> </a:t>
            </a:r>
            <a:r>
              <a:rPr lang="fr-CH" dirty="0" err="1"/>
              <a:t>works</a:t>
            </a:r>
            <a:r>
              <a:rPr lang="fr-CH" dirty="0"/>
              <a:t>?</a:t>
            </a:r>
            <a:endParaRPr lang="fr-FR" dirty="0"/>
          </a:p>
        </p:txBody>
      </p:sp>
      <p:sp>
        <p:nvSpPr>
          <p:cNvPr id="6" name="Text Box 18">
            <a:extLst>
              <a:ext uri="{FF2B5EF4-FFF2-40B4-BE49-F238E27FC236}">
                <a16:creationId xmlns:a16="http://schemas.microsoft.com/office/drawing/2014/main" id="{2B20F4DE-78D3-B6C7-BC9D-2A0ED2684513}"/>
              </a:ext>
            </a:extLst>
          </p:cNvPr>
          <p:cNvSpPr txBox="1">
            <a:spLocks noChangeArrowheads="1"/>
          </p:cNvSpPr>
          <p:nvPr/>
        </p:nvSpPr>
        <p:spPr bwMode="auto">
          <a:xfrm>
            <a:off x="8304490" y="1302972"/>
            <a:ext cx="2822314" cy="1015663"/>
          </a:xfrm>
          <a:prstGeom prst="rect">
            <a:avLst/>
          </a:prstGeom>
          <a:noFill/>
          <a:ln w="12700">
            <a:noFill/>
            <a:miter lim="800000"/>
            <a:headEnd/>
            <a:tailEnd/>
          </a:ln>
          <a:effectLst/>
        </p:spPr>
        <p:txBody>
          <a:bodyPr wrap="square" anchor="ctr">
            <a:spAutoFit/>
          </a:bodyPr>
          <a:lstStyle/>
          <a:p>
            <a:pPr>
              <a:defRPr/>
            </a:pPr>
            <a:r>
              <a:rPr lang="en-US" sz="2000" dirty="0"/>
              <a:t>Intersection between the circle and one more sphere =&gt; 2 points</a:t>
            </a:r>
            <a:endParaRPr lang="en-GB" sz="2000" dirty="0"/>
          </a:p>
        </p:txBody>
      </p:sp>
      <p:sp>
        <p:nvSpPr>
          <p:cNvPr id="7" name="Right Arrow 13">
            <a:extLst>
              <a:ext uri="{FF2B5EF4-FFF2-40B4-BE49-F238E27FC236}">
                <a16:creationId xmlns:a16="http://schemas.microsoft.com/office/drawing/2014/main" id="{2E4E2DEB-1934-B0E7-3377-6E1CF2C1A212}"/>
              </a:ext>
            </a:extLst>
          </p:cNvPr>
          <p:cNvSpPr>
            <a:spLocks noChangeArrowheads="1"/>
          </p:cNvSpPr>
          <p:nvPr/>
        </p:nvSpPr>
        <p:spPr bwMode="auto">
          <a:xfrm>
            <a:off x="7566212" y="1305132"/>
            <a:ext cx="692639" cy="4191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
        <p:nvSpPr>
          <p:cNvPr id="8" name="Text Box 18">
            <a:extLst>
              <a:ext uri="{FF2B5EF4-FFF2-40B4-BE49-F238E27FC236}">
                <a16:creationId xmlns:a16="http://schemas.microsoft.com/office/drawing/2014/main" id="{9D033523-E1E2-EF86-71EE-90CD2EA2C3D0}"/>
              </a:ext>
            </a:extLst>
          </p:cNvPr>
          <p:cNvSpPr txBox="1">
            <a:spLocks noChangeArrowheads="1"/>
          </p:cNvSpPr>
          <p:nvPr/>
        </p:nvSpPr>
        <p:spPr bwMode="auto">
          <a:xfrm>
            <a:off x="10376408" y="3785311"/>
            <a:ext cx="1510792" cy="707886"/>
          </a:xfrm>
          <a:prstGeom prst="rect">
            <a:avLst/>
          </a:prstGeom>
          <a:noFill/>
          <a:ln w="12700">
            <a:noFill/>
            <a:miter lim="800000"/>
            <a:headEnd/>
            <a:tailEnd/>
          </a:ln>
          <a:effectLst/>
        </p:spPr>
        <p:txBody>
          <a:bodyPr wrap="square" anchor="ctr">
            <a:spAutoFit/>
          </a:bodyPr>
          <a:lstStyle/>
          <a:p>
            <a:pPr>
              <a:defRPr/>
            </a:pPr>
            <a:r>
              <a:rPr lang="en-US" sz="2000" dirty="0"/>
              <a:t>Only 1 point possible</a:t>
            </a:r>
            <a:endParaRPr lang="en-GB" sz="2000" dirty="0"/>
          </a:p>
        </p:txBody>
      </p:sp>
      <p:sp>
        <p:nvSpPr>
          <p:cNvPr id="9" name="Right Arrow 13">
            <a:extLst>
              <a:ext uri="{FF2B5EF4-FFF2-40B4-BE49-F238E27FC236}">
                <a16:creationId xmlns:a16="http://schemas.microsoft.com/office/drawing/2014/main" id="{DD3FA7CB-BB8C-3A30-ACEE-524EE8DBCB38}"/>
              </a:ext>
            </a:extLst>
          </p:cNvPr>
          <p:cNvSpPr>
            <a:spLocks noChangeArrowheads="1"/>
          </p:cNvSpPr>
          <p:nvPr/>
        </p:nvSpPr>
        <p:spPr bwMode="auto">
          <a:xfrm>
            <a:off x="9934673" y="3804064"/>
            <a:ext cx="441735" cy="4191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
        <p:nvSpPr>
          <p:cNvPr id="10" name="Text Box 18">
            <a:extLst>
              <a:ext uri="{FF2B5EF4-FFF2-40B4-BE49-F238E27FC236}">
                <a16:creationId xmlns:a16="http://schemas.microsoft.com/office/drawing/2014/main" id="{F55C1220-5EBF-4DF2-6FE8-EE4205E4B1EE}"/>
              </a:ext>
            </a:extLst>
          </p:cNvPr>
          <p:cNvSpPr txBox="1">
            <a:spLocks noChangeArrowheads="1"/>
          </p:cNvSpPr>
          <p:nvPr/>
        </p:nvSpPr>
        <p:spPr bwMode="auto">
          <a:xfrm>
            <a:off x="1466233" y="5310123"/>
            <a:ext cx="8878414" cy="430887"/>
          </a:xfrm>
          <a:prstGeom prst="rect">
            <a:avLst/>
          </a:prstGeom>
          <a:noFill/>
          <a:ln w="12700">
            <a:noFill/>
            <a:miter lim="800000"/>
            <a:headEnd/>
            <a:tailEnd/>
          </a:ln>
          <a:effectLst/>
        </p:spPr>
        <p:txBody>
          <a:bodyPr wrap="square" anchor="ctr">
            <a:spAutoFit/>
          </a:bodyPr>
          <a:lstStyle/>
          <a:p>
            <a:pPr>
              <a:defRPr/>
            </a:pPr>
            <a:r>
              <a:rPr lang="en-US" sz="2200" dirty="0"/>
              <a:t>Reason why you need at least 4 satellite signals to get a good reading</a:t>
            </a:r>
            <a:endParaRPr lang="en-GB" sz="2200" dirty="0"/>
          </a:p>
        </p:txBody>
      </p:sp>
      <p:sp>
        <p:nvSpPr>
          <p:cNvPr id="11" name="Text Box 18">
            <a:extLst>
              <a:ext uri="{FF2B5EF4-FFF2-40B4-BE49-F238E27FC236}">
                <a16:creationId xmlns:a16="http://schemas.microsoft.com/office/drawing/2014/main" id="{9DE3CE9E-4EEE-95C6-C522-99E51B5C47A2}"/>
              </a:ext>
            </a:extLst>
          </p:cNvPr>
          <p:cNvSpPr txBox="1">
            <a:spLocks noChangeArrowheads="1"/>
          </p:cNvSpPr>
          <p:nvPr/>
        </p:nvSpPr>
        <p:spPr bwMode="auto">
          <a:xfrm>
            <a:off x="1466233" y="5780392"/>
            <a:ext cx="10492687" cy="430887"/>
          </a:xfrm>
          <a:prstGeom prst="rect">
            <a:avLst/>
          </a:prstGeom>
          <a:noFill/>
          <a:ln w="12700">
            <a:noFill/>
            <a:miter lim="800000"/>
            <a:headEnd/>
            <a:tailEnd/>
          </a:ln>
          <a:effectLst/>
        </p:spPr>
        <p:txBody>
          <a:bodyPr wrap="square" anchor="ctr">
            <a:spAutoFit/>
          </a:bodyPr>
          <a:lstStyle/>
          <a:p>
            <a:pPr>
              <a:defRPr/>
            </a:pPr>
            <a:r>
              <a:rPr lang="en-US" sz="2200" dirty="0"/>
              <a:t>Facilitated by the existence of the 4 constellations (if your device can receive their signal) </a:t>
            </a:r>
          </a:p>
        </p:txBody>
      </p:sp>
      <p:sp>
        <p:nvSpPr>
          <p:cNvPr id="12" name="Right Arrow 13">
            <a:extLst>
              <a:ext uri="{FF2B5EF4-FFF2-40B4-BE49-F238E27FC236}">
                <a16:creationId xmlns:a16="http://schemas.microsoft.com/office/drawing/2014/main" id="{CB2CC8D5-5B0E-5614-E74E-8EE203323CA4}"/>
              </a:ext>
            </a:extLst>
          </p:cNvPr>
          <p:cNvSpPr>
            <a:spLocks noChangeArrowheads="1"/>
          </p:cNvSpPr>
          <p:nvPr/>
        </p:nvSpPr>
        <p:spPr bwMode="auto">
          <a:xfrm>
            <a:off x="1042858" y="5782331"/>
            <a:ext cx="355635" cy="370948"/>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416960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p:bldP spid="6" grpId="0"/>
      <p:bldP spid="7" grpId="0" animBg="1"/>
      <p:bldP spid="8" grpId="0"/>
      <p:bldP spid="9" grpId="0" animBg="1"/>
      <p:bldP spid="10"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46BDBE-567B-B954-5AC4-3AF828D191B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Sources of signal errors</a:t>
            </a:r>
            <a:endParaRPr lang="fr-FR" dirty="0"/>
          </a:p>
        </p:txBody>
      </p:sp>
      <p:sp>
        <p:nvSpPr>
          <p:cNvPr id="6" name="Text Box 38">
            <a:extLst>
              <a:ext uri="{FF2B5EF4-FFF2-40B4-BE49-F238E27FC236}">
                <a16:creationId xmlns:a16="http://schemas.microsoft.com/office/drawing/2014/main" id="{64D72FDA-A4F5-59C8-5890-30CABF1146E1}"/>
              </a:ext>
            </a:extLst>
          </p:cNvPr>
          <p:cNvSpPr txBox="1">
            <a:spLocks noChangeArrowheads="1"/>
          </p:cNvSpPr>
          <p:nvPr/>
        </p:nvSpPr>
        <p:spPr bwMode="auto">
          <a:xfrm>
            <a:off x="1783808" y="3525250"/>
            <a:ext cx="1249060" cy="369332"/>
          </a:xfrm>
          <a:prstGeom prst="rect">
            <a:avLst/>
          </a:prstGeom>
          <a:noFill/>
          <a:ln w="12700">
            <a:noFill/>
            <a:miter lim="800000"/>
            <a:headEnd/>
            <a:tailEnd/>
          </a:ln>
          <a:effectLst/>
        </p:spPr>
        <p:txBody>
          <a:bodyPr wrap="none" anchor="ctr">
            <a:spAutoFit/>
          </a:bodyPr>
          <a:lstStyle/>
          <a:p>
            <a:pPr>
              <a:defRPr/>
            </a:pPr>
            <a:r>
              <a:rPr lang="en-GB" b="1" dirty="0">
                <a:latin typeface="+mj-lt"/>
              </a:rPr>
              <a:t>Good PDOP</a:t>
            </a:r>
          </a:p>
        </p:txBody>
      </p:sp>
      <p:sp>
        <p:nvSpPr>
          <p:cNvPr id="7" name="Rectangle 43">
            <a:extLst>
              <a:ext uri="{FF2B5EF4-FFF2-40B4-BE49-F238E27FC236}">
                <a16:creationId xmlns:a16="http://schemas.microsoft.com/office/drawing/2014/main" id="{CCBD415D-1C7D-3B9B-A462-ED19FE8F695A}"/>
              </a:ext>
            </a:extLst>
          </p:cNvPr>
          <p:cNvSpPr>
            <a:spLocks noChangeArrowheads="1"/>
          </p:cNvSpPr>
          <p:nvPr/>
        </p:nvSpPr>
        <p:spPr bwMode="auto">
          <a:xfrm>
            <a:off x="4262233" y="1456962"/>
            <a:ext cx="3769365" cy="369332"/>
          </a:xfrm>
          <a:prstGeom prst="rect">
            <a:avLst/>
          </a:prstGeom>
          <a:noFill/>
          <a:ln w="38100">
            <a:noFill/>
            <a:miter lim="800000"/>
            <a:headEnd/>
            <a:tailEnd/>
          </a:ln>
          <a:effectLst/>
        </p:spPr>
        <p:txBody>
          <a:bodyPr wrap="none">
            <a:spAutoFit/>
          </a:bodyPr>
          <a:lstStyle/>
          <a:p>
            <a:pPr>
              <a:defRPr/>
            </a:pPr>
            <a:r>
              <a:rPr lang="en-US" dirty="0"/>
              <a:t>Positional Dilution of Precision (PDOP)</a:t>
            </a:r>
          </a:p>
        </p:txBody>
      </p:sp>
      <p:sp>
        <p:nvSpPr>
          <p:cNvPr id="8" name="Text Box 18">
            <a:extLst>
              <a:ext uri="{FF2B5EF4-FFF2-40B4-BE49-F238E27FC236}">
                <a16:creationId xmlns:a16="http://schemas.microsoft.com/office/drawing/2014/main" id="{20E84BEE-09DE-AE94-BF96-6C66F0264EE6}"/>
              </a:ext>
            </a:extLst>
          </p:cNvPr>
          <p:cNvSpPr txBox="1">
            <a:spLocks noChangeArrowheads="1"/>
          </p:cNvSpPr>
          <p:nvPr/>
        </p:nvSpPr>
        <p:spPr bwMode="auto">
          <a:xfrm>
            <a:off x="527717" y="914728"/>
            <a:ext cx="10372944" cy="461665"/>
          </a:xfrm>
          <a:prstGeom prst="rect">
            <a:avLst/>
          </a:prstGeom>
          <a:noFill/>
          <a:ln w="12700">
            <a:noFill/>
            <a:miter lim="800000"/>
            <a:headEnd/>
            <a:tailEnd/>
          </a:ln>
          <a:effectLst/>
        </p:spPr>
        <p:txBody>
          <a:bodyPr wrap="square" anchor="ctr">
            <a:spAutoFit/>
          </a:bodyPr>
          <a:lstStyle/>
          <a:p>
            <a:pPr>
              <a:defRPr/>
            </a:pPr>
            <a:r>
              <a:rPr lang="en-US" sz="2400" dirty="0"/>
              <a:t>Another thing which is facilitated by the existence of the 4 constellations</a:t>
            </a:r>
            <a:endParaRPr lang="en-GB" sz="2400" dirty="0"/>
          </a:p>
        </p:txBody>
      </p:sp>
      <p:pic>
        <p:nvPicPr>
          <p:cNvPr id="9" name="Picture 8">
            <a:extLst>
              <a:ext uri="{FF2B5EF4-FFF2-40B4-BE49-F238E27FC236}">
                <a16:creationId xmlns:a16="http://schemas.microsoft.com/office/drawing/2014/main" id="{6F6A0B54-4768-28C1-6E0D-D2AC11D4A1BF}"/>
              </a:ext>
            </a:extLst>
          </p:cNvPr>
          <p:cNvPicPr>
            <a:picLocks noChangeAspect="1"/>
          </p:cNvPicPr>
          <p:nvPr/>
        </p:nvPicPr>
        <p:blipFill>
          <a:blip r:embed="rId3"/>
          <a:stretch>
            <a:fillRect/>
          </a:stretch>
        </p:blipFill>
        <p:spPr>
          <a:xfrm>
            <a:off x="981103" y="1440822"/>
            <a:ext cx="2854471" cy="2171006"/>
          </a:xfrm>
          <a:prstGeom prst="rect">
            <a:avLst/>
          </a:prstGeom>
        </p:spPr>
      </p:pic>
      <p:pic>
        <p:nvPicPr>
          <p:cNvPr id="10" name="Picture 9">
            <a:extLst>
              <a:ext uri="{FF2B5EF4-FFF2-40B4-BE49-F238E27FC236}">
                <a16:creationId xmlns:a16="http://schemas.microsoft.com/office/drawing/2014/main" id="{10FA449A-F423-A9E8-2754-264F29BDA9F9}"/>
              </a:ext>
            </a:extLst>
          </p:cNvPr>
          <p:cNvPicPr>
            <a:picLocks noChangeAspect="1"/>
          </p:cNvPicPr>
          <p:nvPr/>
        </p:nvPicPr>
        <p:blipFill>
          <a:blip r:embed="rId4"/>
          <a:stretch>
            <a:fillRect/>
          </a:stretch>
        </p:blipFill>
        <p:spPr>
          <a:xfrm>
            <a:off x="5814614" y="1951687"/>
            <a:ext cx="5396283" cy="3127782"/>
          </a:xfrm>
          <a:prstGeom prst="rect">
            <a:avLst/>
          </a:prstGeom>
        </p:spPr>
      </p:pic>
      <p:pic>
        <p:nvPicPr>
          <p:cNvPr id="11" name="Picture 10">
            <a:extLst>
              <a:ext uri="{FF2B5EF4-FFF2-40B4-BE49-F238E27FC236}">
                <a16:creationId xmlns:a16="http://schemas.microsoft.com/office/drawing/2014/main" id="{1FAD7966-A98D-2E5F-740E-4028F1D2B7C1}"/>
              </a:ext>
            </a:extLst>
          </p:cNvPr>
          <p:cNvPicPr>
            <a:picLocks noChangeAspect="1"/>
          </p:cNvPicPr>
          <p:nvPr/>
        </p:nvPicPr>
        <p:blipFill>
          <a:blip r:embed="rId5"/>
          <a:stretch>
            <a:fillRect/>
          </a:stretch>
        </p:blipFill>
        <p:spPr>
          <a:xfrm>
            <a:off x="981103" y="3964281"/>
            <a:ext cx="2530608" cy="2011142"/>
          </a:xfrm>
          <a:prstGeom prst="rect">
            <a:avLst/>
          </a:prstGeom>
        </p:spPr>
      </p:pic>
      <p:sp>
        <p:nvSpPr>
          <p:cNvPr id="12" name="Text Box 39">
            <a:extLst>
              <a:ext uri="{FF2B5EF4-FFF2-40B4-BE49-F238E27FC236}">
                <a16:creationId xmlns:a16="http://schemas.microsoft.com/office/drawing/2014/main" id="{CE7545A7-F0CC-FEF9-77AD-0A839939551F}"/>
              </a:ext>
            </a:extLst>
          </p:cNvPr>
          <p:cNvSpPr txBox="1">
            <a:spLocks noChangeArrowheads="1"/>
          </p:cNvSpPr>
          <p:nvPr/>
        </p:nvSpPr>
        <p:spPr bwMode="auto">
          <a:xfrm>
            <a:off x="1748371" y="5975423"/>
            <a:ext cx="1184940" cy="369332"/>
          </a:xfrm>
          <a:prstGeom prst="rect">
            <a:avLst/>
          </a:prstGeom>
          <a:noFill/>
          <a:ln w="12700">
            <a:noFill/>
            <a:miter lim="800000"/>
            <a:headEnd/>
            <a:tailEnd/>
          </a:ln>
          <a:effectLst/>
        </p:spPr>
        <p:txBody>
          <a:bodyPr wrap="square" anchor="ctr">
            <a:spAutoFit/>
          </a:bodyPr>
          <a:lstStyle/>
          <a:p>
            <a:pPr>
              <a:defRPr/>
            </a:pPr>
            <a:r>
              <a:rPr lang="en-US" b="1" dirty="0">
                <a:latin typeface="+mj-lt"/>
              </a:rPr>
              <a:t>Poor PDOP</a:t>
            </a:r>
            <a:endParaRPr lang="en-GB" b="1" dirty="0">
              <a:latin typeface="+mj-lt"/>
            </a:endParaRPr>
          </a:p>
        </p:txBody>
      </p:sp>
      <p:sp>
        <p:nvSpPr>
          <p:cNvPr id="13" name="Text Box 18">
            <a:extLst>
              <a:ext uri="{FF2B5EF4-FFF2-40B4-BE49-F238E27FC236}">
                <a16:creationId xmlns:a16="http://schemas.microsoft.com/office/drawing/2014/main" id="{5BDCF3F9-C973-7AFA-23BA-9837F673417E}"/>
              </a:ext>
            </a:extLst>
          </p:cNvPr>
          <p:cNvSpPr txBox="1">
            <a:spLocks noChangeArrowheads="1"/>
          </p:cNvSpPr>
          <p:nvPr/>
        </p:nvSpPr>
        <p:spPr bwMode="auto">
          <a:xfrm>
            <a:off x="5793433" y="5276581"/>
            <a:ext cx="5396283" cy="646331"/>
          </a:xfrm>
          <a:prstGeom prst="rect">
            <a:avLst/>
          </a:prstGeom>
          <a:noFill/>
          <a:ln w="12700">
            <a:noFill/>
            <a:miter lim="800000"/>
            <a:headEnd/>
            <a:tailEnd/>
          </a:ln>
          <a:effectLst/>
        </p:spPr>
        <p:txBody>
          <a:bodyPr wrap="square" anchor="ctr">
            <a:spAutoFit/>
          </a:bodyPr>
          <a:lstStyle/>
          <a:p>
            <a:pPr>
              <a:defRPr/>
            </a:pPr>
            <a:r>
              <a:rPr lang="en-US" dirty="0"/>
              <a:t>It is preferable to have a good dispersion and to look at the accuracy measurement given by </a:t>
            </a:r>
            <a:r>
              <a:rPr lang="en-US"/>
              <a:t>the device</a:t>
            </a:r>
            <a:endParaRPr lang="en-GB" dirty="0"/>
          </a:p>
        </p:txBody>
      </p:sp>
      <p:sp>
        <p:nvSpPr>
          <p:cNvPr id="14" name="Right Arrow 13">
            <a:extLst>
              <a:ext uri="{FF2B5EF4-FFF2-40B4-BE49-F238E27FC236}">
                <a16:creationId xmlns:a16="http://schemas.microsoft.com/office/drawing/2014/main" id="{77F29136-00B0-98A8-B9A8-DDF58ED8783E}"/>
              </a:ext>
            </a:extLst>
          </p:cNvPr>
          <p:cNvSpPr>
            <a:spLocks noChangeArrowheads="1"/>
          </p:cNvSpPr>
          <p:nvPr/>
        </p:nvSpPr>
        <p:spPr bwMode="auto">
          <a:xfrm>
            <a:off x="4155269" y="3173851"/>
            <a:ext cx="1071178" cy="510298"/>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Tree>
    <p:extLst>
      <p:ext uri="{BB962C8B-B14F-4D97-AF65-F5344CB8AC3E}">
        <p14:creationId xmlns:p14="http://schemas.microsoft.com/office/powerpoint/2010/main" val="340226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 descr="montain_buidling"/>
          <p:cNvPicPr>
            <a:picLocks noChangeAspect="1" noChangeArrowheads="1"/>
          </p:cNvPicPr>
          <p:nvPr/>
        </p:nvPicPr>
        <p:blipFill>
          <a:blip r:embed="rId3" cstate="print"/>
          <a:srcRect/>
          <a:stretch>
            <a:fillRect/>
          </a:stretch>
        </p:blipFill>
        <p:spPr bwMode="auto">
          <a:xfrm>
            <a:off x="2476500" y="1157592"/>
            <a:ext cx="7239000" cy="3844925"/>
          </a:xfrm>
          <a:prstGeom prst="rect">
            <a:avLst/>
          </a:prstGeom>
          <a:noFill/>
          <a:ln w="9525">
            <a:noFill/>
            <a:miter lim="800000"/>
            <a:headEnd/>
            <a:tailEnd/>
          </a:ln>
        </p:spPr>
      </p:pic>
      <p:pic>
        <p:nvPicPr>
          <p:cNvPr id="117" name="Picture 12"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30812" y="4398266"/>
            <a:ext cx="196850" cy="419100"/>
          </a:xfrm>
          <a:prstGeom prst="rect">
            <a:avLst/>
          </a:prstGeom>
          <a:noFill/>
          <a:ln w="9525">
            <a:noFill/>
            <a:miter lim="800000"/>
            <a:headEnd/>
            <a:tailEnd/>
          </a:ln>
        </p:spPr>
      </p:pic>
      <p:graphicFrame>
        <p:nvGraphicFramePr>
          <p:cNvPr id="118" name="Object 14"/>
          <p:cNvGraphicFramePr>
            <a:graphicFrameLocks noChangeAspect="1"/>
          </p:cNvGraphicFramePr>
          <p:nvPr>
            <p:extLst>
              <p:ext uri="{D42A27DB-BD31-4B8C-83A1-F6EECF244321}">
                <p14:modId xmlns:p14="http://schemas.microsoft.com/office/powerpoint/2010/main" val="1953461669"/>
              </p:ext>
            </p:extLst>
          </p:nvPr>
        </p:nvGraphicFramePr>
        <p:xfrm>
          <a:off x="8777225" y="2794892"/>
          <a:ext cx="442913" cy="307975"/>
        </p:xfrm>
        <a:graphic>
          <a:graphicData uri="http://schemas.openxmlformats.org/presentationml/2006/ole">
            <mc:AlternateContent xmlns:mc="http://schemas.openxmlformats.org/markup-compatibility/2006">
              <mc:Choice xmlns:v="urn:schemas-microsoft-com:vml" Requires="v">
                <p:oleObj name="Clip" r:id="rId5" imgW="4487863" imgH="3116263" progId="">
                  <p:embed/>
                </p:oleObj>
              </mc:Choice>
              <mc:Fallback>
                <p:oleObj name="Clip" r:id="rId5" imgW="4487863" imgH="3116263" progId="">
                  <p:embed/>
                  <p:pic>
                    <p:nvPicPr>
                      <p:cNvPr id="118"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7225" y="2794892"/>
                        <a:ext cx="44291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15"/>
          <p:cNvGraphicFramePr>
            <a:graphicFrameLocks noChangeAspect="1"/>
          </p:cNvGraphicFramePr>
          <p:nvPr>
            <p:extLst>
              <p:ext uri="{D42A27DB-BD31-4B8C-83A1-F6EECF244321}">
                <p14:modId xmlns:p14="http://schemas.microsoft.com/office/powerpoint/2010/main" val="473419694"/>
              </p:ext>
            </p:extLst>
          </p:nvPr>
        </p:nvGraphicFramePr>
        <p:xfrm>
          <a:off x="4267137" y="1883666"/>
          <a:ext cx="889000" cy="617538"/>
        </p:xfrm>
        <a:graphic>
          <a:graphicData uri="http://schemas.openxmlformats.org/presentationml/2006/ole">
            <mc:AlternateContent xmlns:mc="http://schemas.openxmlformats.org/markup-compatibility/2006">
              <mc:Choice xmlns:v="urn:schemas-microsoft-com:vml" Requires="v">
                <p:oleObj name="Clip" r:id="rId7" imgW="4487863" imgH="3116263" progId="">
                  <p:embed/>
                </p:oleObj>
              </mc:Choice>
              <mc:Fallback>
                <p:oleObj name="Clip" r:id="rId7" imgW="4487863" imgH="3116263" progId="">
                  <p:embed/>
                  <p:pic>
                    <p:nvPicPr>
                      <p:cNvPr id="119"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137" y="1883666"/>
                        <a:ext cx="889000"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16"/>
          <p:cNvGraphicFramePr>
            <a:graphicFrameLocks noChangeAspect="1"/>
          </p:cNvGraphicFramePr>
          <p:nvPr>
            <p:extLst>
              <p:ext uri="{D42A27DB-BD31-4B8C-83A1-F6EECF244321}">
                <p14:modId xmlns:p14="http://schemas.microsoft.com/office/powerpoint/2010/main" val="2469362486"/>
              </p:ext>
            </p:extLst>
          </p:nvPr>
        </p:nvGraphicFramePr>
        <p:xfrm>
          <a:off x="6095937" y="1959867"/>
          <a:ext cx="755650" cy="523875"/>
        </p:xfrm>
        <a:graphic>
          <a:graphicData uri="http://schemas.openxmlformats.org/presentationml/2006/ole">
            <mc:AlternateContent xmlns:mc="http://schemas.openxmlformats.org/markup-compatibility/2006">
              <mc:Choice xmlns:v="urn:schemas-microsoft-com:vml" Requires="v">
                <p:oleObj name="Clip" r:id="rId8" imgW="4487863" imgH="3116263" progId="">
                  <p:embed/>
                </p:oleObj>
              </mc:Choice>
              <mc:Fallback>
                <p:oleObj name="Clip" r:id="rId8" imgW="4487863" imgH="3116263" progId="">
                  <p:embed/>
                  <p:pic>
                    <p:nvPicPr>
                      <p:cNvPr id="12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37" y="1959867"/>
                        <a:ext cx="7556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17"/>
          <p:cNvGraphicFramePr>
            <a:graphicFrameLocks noChangeAspect="1"/>
          </p:cNvGraphicFramePr>
          <p:nvPr>
            <p:extLst>
              <p:ext uri="{D42A27DB-BD31-4B8C-83A1-F6EECF244321}">
                <p14:modId xmlns:p14="http://schemas.microsoft.com/office/powerpoint/2010/main" val="3136842071"/>
              </p:ext>
            </p:extLst>
          </p:nvPr>
        </p:nvGraphicFramePr>
        <p:xfrm>
          <a:off x="3124137" y="2950467"/>
          <a:ext cx="442912" cy="307975"/>
        </p:xfrm>
        <a:graphic>
          <a:graphicData uri="http://schemas.openxmlformats.org/presentationml/2006/ole">
            <mc:AlternateContent xmlns:mc="http://schemas.openxmlformats.org/markup-compatibility/2006">
              <mc:Choice xmlns:v="urn:schemas-microsoft-com:vml" Requires="v">
                <p:oleObj name="Clip" r:id="rId9" imgW="4487863" imgH="3116263" progId="">
                  <p:embed/>
                </p:oleObj>
              </mc:Choice>
              <mc:Fallback>
                <p:oleObj name="Clip" r:id="rId9" imgW="4487863" imgH="3116263" progId="">
                  <p:embed/>
                  <p:pic>
                    <p:nvPicPr>
                      <p:cNvPr id="12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137" y="2950467"/>
                        <a:ext cx="442912"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 name="Line 18"/>
          <p:cNvSpPr>
            <a:spLocks noChangeShapeType="1"/>
          </p:cNvSpPr>
          <p:nvPr/>
        </p:nvSpPr>
        <p:spPr bwMode="auto">
          <a:xfrm>
            <a:off x="3352737" y="3179066"/>
            <a:ext cx="609600" cy="457200"/>
          </a:xfrm>
          <a:prstGeom prst="line">
            <a:avLst/>
          </a:prstGeom>
          <a:noFill/>
          <a:ln w="12700">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123" name="Line 21"/>
          <p:cNvSpPr>
            <a:spLocks noChangeShapeType="1"/>
          </p:cNvSpPr>
          <p:nvPr/>
        </p:nvSpPr>
        <p:spPr bwMode="auto">
          <a:xfrm flipH="1">
            <a:off x="8229537" y="3026666"/>
            <a:ext cx="609600" cy="304800"/>
          </a:xfrm>
          <a:prstGeom prst="line">
            <a:avLst/>
          </a:prstGeom>
          <a:noFill/>
          <a:ln w="12700">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124" name="Freeform 24"/>
          <p:cNvSpPr>
            <a:spLocks/>
          </p:cNvSpPr>
          <p:nvPr/>
        </p:nvSpPr>
        <p:spPr bwMode="auto">
          <a:xfrm>
            <a:off x="4800537" y="2417066"/>
            <a:ext cx="914400" cy="1828800"/>
          </a:xfrm>
          <a:custGeom>
            <a:avLst/>
            <a:gdLst>
              <a:gd name="T0" fmla="*/ 0 w 576"/>
              <a:gd name="T1" fmla="*/ 0 h 1152"/>
              <a:gd name="T2" fmla="*/ 2147483647 w 576"/>
              <a:gd name="T3" fmla="*/ 2147483647 h 1152"/>
              <a:gd name="T4" fmla="*/ 2147483647 w 576"/>
              <a:gd name="T5" fmla="*/ 2147483647 h 1152"/>
              <a:gd name="T6" fmla="*/ 2147483647 w 576"/>
              <a:gd name="T7" fmla="*/ 2147483647 h 1152"/>
              <a:gd name="T8" fmla="*/ 0 60000 65536"/>
              <a:gd name="T9" fmla="*/ 0 60000 65536"/>
              <a:gd name="T10" fmla="*/ 0 60000 65536"/>
              <a:gd name="T11" fmla="*/ 0 60000 65536"/>
              <a:gd name="T12" fmla="*/ 0 w 576"/>
              <a:gd name="T13" fmla="*/ 0 h 1152"/>
              <a:gd name="T14" fmla="*/ 576 w 576"/>
              <a:gd name="T15" fmla="*/ 1152 h 1152"/>
            </a:gdLst>
            <a:ahLst/>
            <a:cxnLst>
              <a:cxn ang="T8">
                <a:pos x="T0" y="T1"/>
              </a:cxn>
              <a:cxn ang="T9">
                <a:pos x="T2" y="T3"/>
              </a:cxn>
              <a:cxn ang="T10">
                <a:pos x="T4" y="T5"/>
              </a:cxn>
              <a:cxn ang="T11">
                <a:pos x="T6" y="T7"/>
              </a:cxn>
            </a:cxnLst>
            <a:rect l="T12" t="T13" r="T14" b="T15"/>
            <a:pathLst>
              <a:path w="576" h="1152">
                <a:moveTo>
                  <a:pt x="0" y="0"/>
                </a:moveTo>
                <a:lnTo>
                  <a:pt x="192" y="432"/>
                </a:lnTo>
                <a:lnTo>
                  <a:pt x="192" y="336"/>
                </a:lnTo>
                <a:lnTo>
                  <a:pt x="576" y="1152"/>
                </a:lnTo>
              </a:path>
            </a:pathLst>
          </a:custGeom>
          <a:noFill/>
          <a:ln w="12700" cap="flat" cmpd="sng">
            <a:solidFill>
              <a:srgbClr val="FF3300"/>
            </a:solidFill>
            <a:prstDash val="dash"/>
            <a:round/>
            <a:headEnd/>
            <a:tailEnd/>
          </a:ln>
        </p:spPr>
        <p:txBody>
          <a:bodyPr wrap="none" anchor="ctr"/>
          <a:lstStyle/>
          <a:p>
            <a:endParaRPr lang="en-US">
              <a:solidFill>
                <a:srgbClr val="000078"/>
              </a:solidFill>
            </a:endParaRPr>
          </a:p>
        </p:txBody>
      </p:sp>
      <p:sp>
        <p:nvSpPr>
          <p:cNvPr id="125" name="Freeform 25"/>
          <p:cNvSpPr>
            <a:spLocks/>
          </p:cNvSpPr>
          <p:nvPr/>
        </p:nvSpPr>
        <p:spPr bwMode="auto">
          <a:xfrm rot="2183567">
            <a:off x="5805424" y="2447229"/>
            <a:ext cx="762000" cy="1828800"/>
          </a:xfrm>
          <a:custGeom>
            <a:avLst/>
            <a:gdLst>
              <a:gd name="T0" fmla="*/ 0 w 576"/>
              <a:gd name="T1" fmla="*/ 0 h 1152"/>
              <a:gd name="T2" fmla="*/ 2147483647 w 576"/>
              <a:gd name="T3" fmla="*/ 2147483647 h 1152"/>
              <a:gd name="T4" fmla="*/ 2147483647 w 576"/>
              <a:gd name="T5" fmla="*/ 2147483647 h 1152"/>
              <a:gd name="T6" fmla="*/ 2147483647 w 576"/>
              <a:gd name="T7" fmla="*/ 2147483647 h 1152"/>
              <a:gd name="T8" fmla="*/ 0 60000 65536"/>
              <a:gd name="T9" fmla="*/ 0 60000 65536"/>
              <a:gd name="T10" fmla="*/ 0 60000 65536"/>
              <a:gd name="T11" fmla="*/ 0 60000 65536"/>
              <a:gd name="T12" fmla="*/ 0 w 576"/>
              <a:gd name="T13" fmla="*/ 0 h 1152"/>
              <a:gd name="T14" fmla="*/ 576 w 576"/>
              <a:gd name="T15" fmla="*/ 1152 h 1152"/>
            </a:gdLst>
            <a:ahLst/>
            <a:cxnLst>
              <a:cxn ang="T8">
                <a:pos x="T0" y="T1"/>
              </a:cxn>
              <a:cxn ang="T9">
                <a:pos x="T2" y="T3"/>
              </a:cxn>
              <a:cxn ang="T10">
                <a:pos x="T4" y="T5"/>
              </a:cxn>
              <a:cxn ang="T11">
                <a:pos x="T6" y="T7"/>
              </a:cxn>
            </a:cxnLst>
            <a:rect l="T12" t="T13" r="T14" b="T15"/>
            <a:pathLst>
              <a:path w="576" h="1152">
                <a:moveTo>
                  <a:pt x="0" y="0"/>
                </a:moveTo>
                <a:lnTo>
                  <a:pt x="192" y="432"/>
                </a:lnTo>
                <a:lnTo>
                  <a:pt x="192" y="336"/>
                </a:lnTo>
                <a:lnTo>
                  <a:pt x="576" y="1152"/>
                </a:lnTo>
              </a:path>
            </a:pathLst>
          </a:custGeom>
          <a:noFill/>
          <a:ln w="12700" cap="flat" cmpd="sng">
            <a:solidFill>
              <a:srgbClr val="FF3300"/>
            </a:solidFill>
            <a:prstDash val="dash"/>
            <a:round/>
            <a:headEnd/>
            <a:tailEnd/>
          </a:ln>
        </p:spPr>
        <p:txBody>
          <a:bodyPr wrap="none" anchor="ctr"/>
          <a:lstStyle/>
          <a:p>
            <a:endParaRPr lang="en-US">
              <a:solidFill>
                <a:srgbClr val="000078"/>
              </a:solidFill>
            </a:endParaRPr>
          </a:p>
        </p:txBody>
      </p:sp>
      <p:sp>
        <p:nvSpPr>
          <p:cNvPr id="2" name="Title 1">
            <a:extLst>
              <a:ext uri="{FF2B5EF4-FFF2-40B4-BE49-F238E27FC236}">
                <a16:creationId xmlns:a16="http://schemas.microsoft.com/office/drawing/2014/main" id="{CB064A9D-539D-FE4F-445A-F8C190AE3526}"/>
              </a:ext>
            </a:extLst>
          </p:cNvPr>
          <p:cNvSpPr txBox="1">
            <a:spLocks/>
          </p:cNvSpPr>
          <p:nvPr/>
        </p:nvSpPr>
        <p:spPr bwMode="auto">
          <a:xfrm>
            <a:off x="529305" y="827690"/>
            <a:ext cx="60919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CH" sz="2400" dirty="0">
                <a:ea typeface="SimSun" pitchFamily="2" charset="-122"/>
              </a:rPr>
              <a:t>Natural or </a:t>
            </a:r>
            <a:r>
              <a:rPr lang="fr-CH" sz="2400" dirty="0" err="1">
                <a:ea typeface="SimSun" pitchFamily="2" charset="-122"/>
              </a:rPr>
              <a:t>artificial</a:t>
            </a:r>
            <a:r>
              <a:rPr lang="fr-CH" sz="2400" dirty="0">
                <a:ea typeface="SimSun" pitchFamily="2" charset="-122"/>
              </a:rPr>
              <a:t> </a:t>
            </a:r>
            <a:r>
              <a:rPr lang="fr-CH" sz="2400" dirty="0" err="1">
                <a:ea typeface="SimSun" pitchFamily="2" charset="-122"/>
              </a:rPr>
              <a:t>barriers</a:t>
            </a:r>
            <a:endParaRPr lang="fr-CH" sz="2400" dirty="0">
              <a:ea typeface="SimSun" pitchFamily="2" charset="-122"/>
            </a:endParaRPr>
          </a:p>
        </p:txBody>
      </p:sp>
      <p:sp>
        <p:nvSpPr>
          <p:cNvPr id="3" name="Text Box 18">
            <a:extLst>
              <a:ext uri="{FF2B5EF4-FFF2-40B4-BE49-F238E27FC236}">
                <a16:creationId xmlns:a16="http://schemas.microsoft.com/office/drawing/2014/main" id="{AE7E80A8-3A0D-3157-813B-672EB00FA254}"/>
              </a:ext>
            </a:extLst>
          </p:cNvPr>
          <p:cNvSpPr txBox="1">
            <a:spLocks noChangeArrowheads="1"/>
          </p:cNvSpPr>
          <p:nvPr/>
        </p:nvSpPr>
        <p:spPr bwMode="auto">
          <a:xfrm>
            <a:off x="1688904" y="5280776"/>
            <a:ext cx="9719831" cy="830997"/>
          </a:xfrm>
          <a:prstGeom prst="rect">
            <a:avLst/>
          </a:prstGeom>
          <a:noFill/>
          <a:ln w="12700">
            <a:noFill/>
            <a:miter lim="800000"/>
            <a:headEnd/>
            <a:tailEnd/>
          </a:ln>
          <a:effectLst/>
        </p:spPr>
        <p:txBody>
          <a:bodyPr wrap="square" anchor="ctr">
            <a:spAutoFit/>
          </a:bodyPr>
          <a:lstStyle/>
          <a:p>
            <a:pPr>
              <a:defRPr/>
            </a:pPr>
            <a:r>
              <a:rPr lang="en-US" sz="2400" dirty="0"/>
              <a:t>Important to be in the most open space possible when collecting geographic coordinates</a:t>
            </a:r>
            <a:endParaRPr lang="en-GB" sz="2400" dirty="0"/>
          </a:p>
        </p:txBody>
      </p:sp>
      <p:sp>
        <p:nvSpPr>
          <p:cNvPr id="4" name="Right Arrow 13">
            <a:extLst>
              <a:ext uri="{FF2B5EF4-FFF2-40B4-BE49-F238E27FC236}">
                <a16:creationId xmlns:a16="http://schemas.microsoft.com/office/drawing/2014/main" id="{1230C7B1-A98C-24F5-1326-32124CF98765}"/>
              </a:ext>
            </a:extLst>
          </p:cNvPr>
          <p:cNvSpPr>
            <a:spLocks noChangeArrowheads="1"/>
          </p:cNvSpPr>
          <p:nvPr/>
        </p:nvSpPr>
        <p:spPr bwMode="auto">
          <a:xfrm>
            <a:off x="1122481" y="5347632"/>
            <a:ext cx="441735" cy="4191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a:solidFill>
                <a:srgbClr val="346667"/>
              </a:solidFill>
            </a:endParaRPr>
          </a:p>
        </p:txBody>
      </p:sp>
      <p:sp>
        <p:nvSpPr>
          <p:cNvPr id="5" name="Title 1">
            <a:extLst>
              <a:ext uri="{FF2B5EF4-FFF2-40B4-BE49-F238E27FC236}">
                <a16:creationId xmlns:a16="http://schemas.microsoft.com/office/drawing/2014/main" id="{C45C9B56-2482-CB4A-4469-B26D2F23980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Sources of signal errors</a:t>
            </a:r>
            <a:endParaRPr lang="fr-FR" dirty="0"/>
          </a:p>
        </p:txBody>
      </p:sp>
    </p:spTree>
    <p:extLst>
      <p:ext uri="{BB962C8B-B14F-4D97-AF65-F5344CB8AC3E}">
        <p14:creationId xmlns:p14="http://schemas.microsoft.com/office/powerpoint/2010/main" val="3403646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GF_IDN_MORU-HGL_ve1</Template>
  <TotalTime>4300</TotalTime>
  <Words>1663</Words>
  <Application>Microsoft Office PowerPoint</Application>
  <PresentationFormat>Widescreen</PresentationFormat>
  <Paragraphs>211</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3" baseType="lpstr">
      <vt:lpstr>SimSun</vt:lpstr>
      <vt:lpstr>Aptos</vt:lpstr>
      <vt:lpstr>Arial</vt:lpstr>
      <vt:lpstr>Calibri</vt:lpstr>
      <vt:lpstr>Calibri Light</vt:lpstr>
      <vt:lpstr>MORU Epi</vt:lpstr>
      <vt:lpstr>Clip</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Steeve Ebener</cp:lastModifiedBy>
  <cp:revision>207</cp:revision>
  <dcterms:created xsi:type="dcterms:W3CDTF">2021-09-02T13:03:17Z</dcterms:created>
  <dcterms:modified xsi:type="dcterms:W3CDTF">2024-06-28T03:50:44Z</dcterms:modified>
</cp:coreProperties>
</file>