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3" r:id="rId2"/>
    <p:sldId id="286" r:id="rId3"/>
    <p:sldId id="287" r:id="rId4"/>
    <p:sldId id="289" r:id="rId5"/>
    <p:sldId id="288" r:id="rId6"/>
    <p:sldId id="290" r:id="rId7"/>
    <p:sldId id="294" r:id="rId8"/>
    <p:sldId id="291" r:id="rId9"/>
    <p:sldId id="29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5"/>
    <a:srgbClr val="315A75"/>
    <a:srgbClr val="3398CC"/>
    <a:srgbClr val="346667"/>
    <a:srgbClr val="1B3163"/>
    <a:srgbClr val="001C54"/>
    <a:srgbClr val="D8AA37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70758" autoAdjust="0"/>
  </p:normalViewPr>
  <p:slideViewPr>
    <p:cSldViewPr showGuides="1">
      <p:cViewPr varScale="1">
        <p:scale>
          <a:sx n="52" d="100"/>
          <a:sy n="52" d="100"/>
        </p:scale>
        <p:origin x="-1848" y="-90"/>
      </p:cViewPr>
      <p:guideLst>
        <p:guide orient="horz" pos="3022"/>
        <p:guide orient="horz" pos="618"/>
        <p:guide orient="horz" pos="4065"/>
        <p:guide orient="horz" pos="3430"/>
        <p:guide orient="horz" pos="1253"/>
        <p:guide orient="horz" pos="2478"/>
        <p:guide pos="2880"/>
        <p:guide pos="4967"/>
        <p:guide pos="793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20/06/2019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P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23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en-US" sz="1200" b="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MODULE 4: HANDS-ON GEOSPATIAL TECHNOLOGIES</a:t>
            </a:r>
          </a:p>
          <a:p>
            <a:pPr algn="l"/>
            <a:endParaRPr lang="en-PH" sz="1200" b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Session 4.1: Introduction to geospatial technologies </a:t>
            </a:r>
            <a:r>
              <a:rPr lang="en-US" altLang="en-US" sz="120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6534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Key terms used in this session 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71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200" smtClean="0">
              <a:ea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smtClean="0">
                <a:ea typeface="SimSun" pitchFamily="2" charset="-122"/>
              </a:rPr>
              <a:t>What is geospatial technology?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smtClean="0"/>
              <a:t>It refers to equipment used to measure and analyze Earth's land and features</a:t>
            </a:r>
            <a:r>
              <a:rPr lang="en-US" sz="1200" smtClean="0"/>
              <a:t>.</a:t>
            </a:r>
            <a:endParaRPr lang="en-US" sz="1050" smtClean="0"/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GB" sz="1200" smtClean="0"/>
              <a:t>A set of technological approaches, such as GIS, photogrammetry, and remote sensing, for acquiring and manipulating geographic data</a:t>
            </a:r>
            <a:r>
              <a:rPr lang="en-US" sz="1200" smtClean="0"/>
              <a:t>.</a:t>
            </a:r>
            <a:endParaRPr lang="en-PH" sz="1200" smtClean="0">
              <a:ea typeface="SimSun" pitchFamily="2" charset="-122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7898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Importance of 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PH" sz="1200" smtClean="0">
              <a:ea typeface="SimSun" pitchFamily="2" charset="-122"/>
            </a:endParaRPr>
          </a:p>
          <a:p>
            <a:pPr marL="361950" indent="-361950">
              <a:spcBef>
                <a:spcPts val="0"/>
              </a:spcBef>
            </a:pPr>
            <a:r>
              <a:rPr lang="en-PH" sz="1200" smtClean="0">
                <a:ea typeface="SimSun" pitchFamily="2" charset="-122"/>
              </a:rPr>
              <a:t>Why is geospatial technology important?</a:t>
            </a:r>
          </a:p>
          <a:p>
            <a:pPr marL="361950" indent="-361950">
              <a:spcBef>
                <a:spcPts val="0"/>
              </a:spcBef>
            </a:pPr>
            <a:endParaRPr lang="en-PH" sz="1200" smtClean="0">
              <a:ea typeface="SimSun" pitchFamily="2" charset="-122"/>
            </a:endParaRPr>
          </a:p>
          <a:p>
            <a:pPr indent="-361950">
              <a:spcBef>
                <a:spcPts val="0"/>
              </a:spcBef>
            </a:pPr>
            <a:r>
              <a:rPr lang="en-GB" sz="1200" smtClean="0"/>
              <a:t>As mentioned in Session 2.1, “</a:t>
            </a:r>
            <a:r>
              <a:rPr lang="en-GB" sz="1200" u="sng" smtClean="0"/>
              <a:t>everything happens somewhere at a given time.”</a:t>
            </a:r>
            <a:r>
              <a:rPr lang="en-GB" sz="1200" smtClean="0"/>
              <a:t> Geography is a fundamental aspect of all human activity. </a:t>
            </a:r>
          </a:p>
          <a:p>
            <a:pPr indent="-361950">
              <a:spcBef>
                <a:spcPts val="0"/>
              </a:spcBef>
            </a:pPr>
            <a:endParaRPr lang="en-GB" sz="1200" smtClean="0"/>
          </a:p>
          <a:p>
            <a:pPr indent="-361950">
              <a:spcBef>
                <a:spcPts val="0"/>
              </a:spcBef>
            </a:pPr>
            <a:r>
              <a:rPr lang="en-GB" sz="1200" smtClean="0"/>
              <a:t>Geospatial technologies help us understand the world we live in by helping us build a digital representation of the real-world which we can analyze depending on our needs.</a:t>
            </a:r>
            <a:endParaRPr lang="en-PH" sz="1200" smtClean="0">
              <a:ea typeface="SimSun" pitchFamily="2" charset="-122"/>
            </a:endParaRPr>
          </a:p>
          <a:p>
            <a:pPr marL="0" indent="0">
              <a:buFont typeface="Arial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7898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Types of 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PH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smtClean="0">
                <a:ea typeface="SimSun" pitchFamily="2" charset="-122"/>
              </a:rPr>
              <a:t>There are different geospatial technology available today such as: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PH" sz="1200" smtClean="0">
                <a:ea typeface="SimSun" pitchFamily="2" charset="-122"/>
              </a:rPr>
              <a:t>Geographic Information System (GIS): </a:t>
            </a:r>
            <a:r>
              <a:rPr lang="en-US" altLang="zh-CN" sz="1200" smtClean="0">
                <a:ea typeface="SimSun" pitchFamily="2" charset="-122"/>
              </a:rPr>
              <a:t>An integrated collection of computer software and data used to view and manage information about geographic places, analyze spatial relationships, and model spatial processes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1200" smtClean="0">
              <a:ea typeface="SimSun" pitchFamily="2" charset="-122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PH" sz="1200" smtClean="0">
                <a:ea typeface="SimSun" pitchFamily="2" charset="-122"/>
              </a:rPr>
              <a:t>Global Navigation Satellite System (GNSS): Acronym for </a:t>
            </a:r>
            <a:r>
              <a:rPr lang="en-US" sz="1200" smtClean="0"/>
              <a:t>Global Navigation Satellite System, and is the standard generic term for satellite navigation systems that provide autonomous geo-spatial positioning with global coverage. This term includes e.g. the GPS, GLONASS, Galileo, Beidou and other regional systems.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PH" sz="1200" smtClean="0">
              <a:ea typeface="SimSun" pitchFamily="2" charset="-122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PH" sz="1200" smtClean="0">
                <a:ea typeface="SimSun" pitchFamily="2" charset="-122"/>
              </a:rPr>
              <a:t>Remote sensing: 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 and interpreting information about the environment and the surface of the earth from a distance, primarily by sensing radiation that is naturally emitted or reflected by the earth's surface or from the atmosphere, or by sensing signals transmitted from a device and reflected back to it. Examples of remote-sensing methods include aerial photography, radar, and satellite imaging.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PH" sz="1200" smtClean="0">
              <a:ea typeface="SimSun" pitchFamily="2" charset="-122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PH" sz="1200" smtClean="0">
                <a:ea typeface="SimSun" pitchFamily="2" charset="-122"/>
              </a:rPr>
              <a:t>Photogrammetry: 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science of making reliable measurements of physical objects and the environment by measuring and plotting electromagnetic radiation data from aerial photographs and remote-sensing systems against land features identified in ground control surveys, generally in order to produce planimetric, topographic, and contour maps. 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PH" sz="1200" smtClean="0">
              <a:ea typeface="SimSun" pitchFamily="2" charset="-122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PH" sz="1200" smtClean="0">
                <a:ea typeface="SimSun" pitchFamily="2" charset="-122"/>
              </a:rPr>
              <a:t>Internet mapping technologies: software programs like Google Eart</a:t>
            </a:r>
            <a:r>
              <a:rPr lang="en-PH" sz="1200" baseline="0" smtClean="0">
                <a:ea typeface="SimSun" pitchFamily="2" charset="-122"/>
              </a:rPr>
              <a:t>h and web features like Microsoft Virtual Earth.</a:t>
            </a:r>
            <a:endParaRPr lang="en-PH" sz="1200" smtClean="0">
              <a:ea typeface="SimSun" pitchFamily="2" charset="-122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1030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Evolution of 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PH" smtClean="0"/>
          </a:p>
          <a:p>
            <a:pPr lvl="0"/>
            <a:r>
              <a:rPr lang="en-GB" sz="1200" smtClean="0"/>
              <a:t>These technologies have been evolving through time and are getting more and more sophisticated.</a:t>
            </a:r>
            <a:endParaRPr lang="en-US" sz="1200" smtClean="0"/>
          </a:p>
          <a:p>
            <a:endParaRPr lang="en-PH" smtClean="0"/>
          </a:p>
          <a:p>
            <a:r>
              <a:rPr lang="en-PH" smtClean="0"/>
              <a:t>A few</a:t>
            </a:r>
            <a:r>
              <a:rPr lang="en-PH" baseline="0" smtClean="0"/>
              <a:t> decades ago, only a few of these technologies were available. But today, not only are there more for each type, they are also more advanced.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1030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Accessibity of 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PH" smtClean="0"/>
          </a:p>
          <a:p>
            <a:pPr lvl="0"/>
            <a:r>
              <a:rPr lang="en-GB" sz="1200" smtClean="0"/>
              <a:t>In the past, the</a:t>
            </a:r>
            <a:r>
              <a:rPr lang="en-GB" sz="1200" baseline="0" smtClean="0"/>
              <a:t> technology to develop these tools were expensive and not largely accessible. As a result, </a:t>
            </a:r>
            <a:r>
              <a:rPr lang="en-GB" sz="1200" smtClean="0"/>
              <a:t>most of these technologies were available only to the military, specialists, or institutions with sufficient funding. </a:t>
            </a:r>
          </a:p>
          <a:p>
            <a:pPr lvl="0"/>
            <a:endParaRPr lang="en-GB" sz="1200" smtClean="0"/>
          </a:p>
          <a:p>
            <a:pPr lvl="0"/>
            <a:r>
              <a:rPr lang="en-GB" sz="1200" smtClean="0"/>
              <a:t>With the advancement in technology, they are now easier and relatively</a:t>
            </a:r>
            <a:r>
              <a:rPr lang="en-GB" sz="1200" baseline="0" smtClean="0"/>
              <a:t> </a:t>
            </a:r>
            <a:r>
              <a:rPr lang="en-GB" sz="1200" smtClean="0"/>
              <a:t>less costly to develop making them accessible to the general public.</a:t>
            </a:r>
          </a:p>
          <a:p>
            <a:endParaRPr lang="en-P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10303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Application of 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PH" smtClean="0"/>
          </a:p>
          <a:p>
            <a:pPr lvl="0"/>
            <a:r>
              <a:rPr lang="en-GB" sz="2800" smtClean="0"/>
              <a:t>Geospatial technology can be applied and is useful to all agencies of government such as for</a:t>
            </a:r>
            <a:r>
              <a:rPr lang="en-GB" sz="2800" baseline="0" smtClean="0"/>
              <a:t> these applications</a:t>
            </a:r>
            <a:r>
              <a:rPr lang="en-GB" sz="2800" smtClean="0"/>
              <a:t>: </a:t>
            </a:r>
          </a:p>
          <a:p>
            <a:pPr lvl="0"/>
            <a:endParaRPr lang="en-US" sz="280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smtClean="0"/>
              <a:t>Agriculture – 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surveying and mapping of plantation crops</a:t>
            </a:r>
            <a:endParaRPr lang="en-US" sz="280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smtClean="0"/>
              <a:t>Defense – 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monitoring, predicting and countering threats, helping to strategize and support field operations</a:t>
            </a:r>
            <a:endParaRPr lang="en-US" sz="280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smtClean="0"/>
              <a:t>Education – distribution</a:t>
            </a:r>
            <a:r>
              <a:rPr lang="en-GB" sz="2800" baseline="0" smtClean="0"/>
              <a:t> of schools and population</a:t>
            </a:r>
            <a:endParaRPr lang="en-US" sz="280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smtClean="0"/>
              <a:t>Energy – integral in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phases of geothermal resources development: exploration, resource appraisal, drilling, exploitation and management of steam/hot water fields </a:t>
            </a:r>
            <a:endParaRPr lang="en-US" sz="280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smtClean="0"/>
              <a:t>Environment – 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essential component of the Environmental Impact Assessment (EIA) process, as environmental</a:t>
            </a:r>
            <a:r>
              <a:rPr lang="en-PH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PH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are directly affected by changes in the shape and extent of the proposed disturbance.</a:t>
            </a:r>
            <a:endParaRPr lang="en-US" sz="280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smtClean="0"/>
              <a:t>Health – solving public health problems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10303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mtClean="0">
                <a:solidFill>
                  <a:schemeClr val="bg1"/>
                </a:solidFill>
                <a:latin typeface="+mn-lt"/>
              </a:rPr>
              <a:t>Going further with Geospatial Technology</a:t>
            </a:r>
            <a:endParaRPr lang="en-PH" altLang="en-US" sz="1200" b="1" smtClean="0">
              <a:solidFill>
                <a:schemeClr val="bg1"/>
              </a:solidFill>
              <a:latin typeface="+mn-lt"/>
            </a:endParaRPr>
          </a:p>
          <a:p>
            <a:endParaRPr lang="en-PH" smtClean="0"/>
          </a:p>
          <a:p>
            <a:pPr lvl="0"/>
            <a:r>
              <a:rPr lang="en-PH" sz="1200" smtClean="0"/>
              <a:t>This module will discuss more about 2 particular geospatial technology:</a:t>
            </a:r>
          </a:p>
          <a:p>
            <a:pPr lvl="0"/>
            <a:r>
              <a:rPr lang="en-PH" sz="800" smtClean="0"/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PH" sz="1200" b="1" smtClean="0"/>
              <a:t>GNSS</a:t>
            </a:r>
          </a:p>
          <a:p>
            <a:pPr lvl="0"/>
            <a:r>
              <a:rPr lang="en-PH" sz="1200" smtClean="0"/>
              <a:t>Session 4.2 gives an introduction to GNSS and </a:t>
            </a:r>
            <a:r>
              <a:rPr lang="en-US" sz="1200" smtClean="0"/>
              <a:t>Exercise 4.A. teaches how tocCollect data in the field using GNSS-enabled devices</a:t>
            </a:r>
            <a:endParaRPr lang="en-US" sz="1200" b="1" smtClean="0"/>
          </a:p>
          <a:p>
            <a:pPr marL="0" lvl="0" indent="0">
              <a:buFont typeface="Arial" pitchFamily="34" charset="0"/>
              <a:buNone/>
            </a:pPr>
            <a:r>
              <a:rPr lang="en-PH" sz="800" b="1" smtClean="0"/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PH" sz="1200" b="1" smtClean="0"/>
              <a:t>GIS</a:t>
            </a:r>
          </a:p>
          <a:p>
            <a:pPr lvl="0"/>
            <a:r>
              <a:rPr lang="en-PH" sz="1200" smtClean="0"/>
              <a:t>Session 4.3 gives an introduction to GIS and </a:t>
            </a:r>
            <a:r>
              <a:rPr lang="en-US" sz="1200" smtClean="0"/>
              <a:t>Exercise 4.B teaches how to use the basic functionalities of GIS software (ArcMap or QGIS)</a:t>
            </a:r>
          </a:p>
          <a:p>
            <a:pPr lvl="0"/>
            <a:endParaRPr lang="en-PH" sz="1200" smtClean="0"/>
          </a:p>
          <a:p>
            <a:pPr lvl="0"/>
            <a:r>
              <a:rPr lang="en-PH" sz="1200" smtClean="0"/>
              <a:t>The available resources to further explore GNSS and GIS is presented in Session 4.4.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26896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C74C-FE1E-4CA1-8C40-F01104F5CD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981075"/>
            <a:ext cx="9144000" cy="3816350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312917"/>
            <a:ext cx="9144000" cy="54927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 userDrawn="1"/>
        </p:nvSpPr>
        <p:spPr bwMode="auto">
          <a:xfrm>
            <a:off x="319336" y="116632"/>
            <a:ext cx="8573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HIS GEO-ENABLING</a:t>
            </a:r>
          </a:p>
          <a:p>
            <a:r>
              <a:rPr lang="fr-CH" altLang="en-US" sz="2000" dirty="0" smtClean="0">
                <a:solidFill>
                  <a:schemeClr val="bg1"/>
                </a:solidFill>
                <a:latin typeface="+mn-lt"/>
              </a:rPr>
              <a:t>A COURSE ON GEOSPATIAL DATA AND TECHNOLOGIES FOR PUBLIC HEALTH</a:t>
            </a:r>
            <a:endParaRPr lang="en-US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 userDrawn="1"/>
        </p:nvSpPr>
        <p:spPr bwMode="auto">
          <a:xfrm>
            <a:off x="539552" y="1484784"/>
            <a:ext cx="8042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MODULE </a:t>
            </a:r>
            <a:r>
              <a:rPr lang="en-US" altLang="en-US" sz="3600" b="1" dirty="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4:</a:t>
            </a:r>
            <a:endParaRPr lang="en-US" altLang="en-US" sz="3600" b="1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Hands-on Geospatial Technologies</a:t>
            </a:r>
            <a:endParaRPr lang="en-US" altLang="en-US" sz="36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833600" y="5239907"/>
            <a:ext cx="5544616" cy="1073010"/>
            <a:chOff x="1691680" y="5229200"/>
            <a:chExt cx="5544616" cy="1073010"/>
          </a:xfrm>
        </p:grpSpPr>
        <p:pic>
          <p:nvPicPr>
            <p:cNvPr id="21" name="Picture 2" descr="D:\GAIA-GEOSYSTEMS\DROPBOX\Dropbox (Personal)\HEALTH_GEOLAB\ADVOCACY\LOGOS\LSHTM_Logo_Blac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4863" y="5309400"/>
              <a:ext cx="2201433" cy="855904"/>
            </a:xfrm>
            <a:prstGeom prst="rect">
              <a:avLst/>
            </a:prstGeom>
            <a:noFill/>
          </p:spPr>
        </p:pic>
        <p:pic>
          <p:nvPicPr>
            <p:cNvPr id="22" name="Picture 21" descr="D:\GAIA-GEOSYSTEMS\DROPBOX\Dropbox (Personal)\HEALTH_GEOLAB\ADVOCACY\LOGO\Logo_HGLC_0511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5229200"/>
              <a:ext cx="2952328" cy="1073010"/>
            </a:xfrm>
            <a:prstGeom prst="rect">
              <a:avLst/>
            </a:prstGeom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20/06/2019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41" r:id="rId5"/>
    <p:sldLayoutId id="2147485342" r:id="rId6"/>
    <p:sldLayoutId id="2147485343" r:id="rId7"/>
    <p:sldLayoutId id="2147485337" r:id="rId8"/>
    <p:sldLayoutId id="2147485338" r:id="rId9"/>
    <p:sldLayoutId id="2147485339" r:id="rId10"/>
    <p:sldLayoutId id="2147485344" r:id="rId11"/>
    <p:sldLayoutId id="2147485345" r:id="rId12"/>
    <p:sldLayoutId id="2147485346" r:id="rId13"/>
    <p:sldLayoutId id="214748534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les.extension.org/pages/72985/what-is-geospatial-techn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gis.com/wiki/index.php/GIS_Glossary/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3C74C-FE1E-4CA1-8C40-F01104F5CDD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47056" y="3459198"/>
            <a:ext cx="8043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600" smtClean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Session 4.1: </a:t>
            </a:r>
            <a:r>
              <a:rPr lang="en-US" sz="36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Introduction to geospatial technologies </a:t>
            </a:r>
            <a:r>
              <a:rPr lang="en-US" altLang="en-US" sz="36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  <a:endParaRPr lang="en-US" altLang="en-US" sz="36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836712" y="0"/>
            <a:ext cx="648072" cy="692696"/>
          </a:xfrm>
          <a:prstGeom prst="rect">
            <a:avLst/>
          </a:prstGeom>
          <a:solidFill>
            <a:srgbClr val="D8A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862112" y="896020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1836712" y="1700808"/>
            <a:ext cx="648072" cy="692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</a:t>
            </a:fld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Key terms used in this session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918" y="1181070"/>
            <a:ext cx="8412163" cy="56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en-PH" sz="2400" b="1" smtClean="0">
                <a:ea typeface="SimSun" pitchFamily="2" charset="-122"/>
              </a:rPr>
              <a:t>Geospatial technology: </a:t>
            </a:r>
            <a:r>
              <a:rPr lang="en-GB" sz="2400" smtClean="0"/>
              <a:t>Equipment </a:t>
            </a:r>
            <a:r>
              <a:rPr lang="en-GB" sz="2400"/>
              <a:t>used to measure and analyze Earth's land and </a:t>
            </a:r>
            <a:r>
              <a:rPr lang="en-GB" sz="2400" smtClean="0"/>
              <a:t>features; </a:t>
            </a:r>
            <a:r>
              <a:rPr lang="en-GB" sz="2400"/>
              <a:t>A set of technological approaches, such as GIS, photogrammetry, and remote sensing, for acquiring and manipulating geographic </a:t>
            </a:r>
            <a:r>
              <a:rPr lang="en-GB" sz="2400" smtClean="0"/>
              <a:t>data.</a:t>
            </a:r>
          </a:p>
          <a:p>
            <a:pPr marL="361950" indent="-361950">
              <a:spcBef>
                <a:spcPts val="0"/>
              </a:spcBef>
            </a:pPr>
            <a:r>
              <a:rPr lang="en-PH" sz="1600" smtClean="0">
                <a:ea typeface="SimSun" pitchFamily="2" charset="-122"/>
              </a:rPr>
              <a:t> </a:t>
            </a:r>
            <a:endParaRPr lang="en-PH" sz="1600">
              <a:ea typeface="SimSun" pitchFamily="2" charset="-122"/>
            </a:endParaRPr>
          </a:p>
          <a:p>
            <a:pPr marL="361950" indent="-361950">
              <a:lnSpc>
                <a:spcPct val="90000"/>
              </a:lnSpc>
              <a:spcBef>
                <a:spcPts val="0"/>
              </a:spcBef>
            </a:pPr>
            <a:r>
              <a:rPr lang="en-US" altLang="zh-CN" sz="2400" b="1">
                <a:ea typeface="SimSun" pitchFamily="2" charset="-122"/>
              </a:rPr>
              <a:t>Geographic Information System (GIS): </a:t>
            </a:r>
            <a:r>
              <a:rPr lang="en-US" altLang="zh-CN" sz="2400">
                <a:ea typeface="SimSun" pitchFamily="2" charset="-122"/>
              </a:rPr>
              <a:t>An integrated collection of computer software and data used to view and manage information about geographic places, analyze spatial relationships, and model spatial processes</a:t>
            </a:r>
          </a:p>
          <a:p>
            <a:pPr marL="361950" indent="-361950">
              <a:spcBef>
                <a:spcPts val="0"/>
              </a:spcBef>
            </a:pPr>
            <a:r>
              <a:rPr lang="en-PH" sz="1600" smtClean="0">
                <a:ea typeface="SimSun" pitchFamily="2" charset="-122"/>
              </a:rPr>
              <a:t>  </a:t>
            </a:r>
            <a:endParaRPr lang="en-PH" sz="1600">
              <a:ea typeface="SimSun" pitchFamily="2" charset="-122"/>
            </a:endParaRPr>
          </a:p>
          <a:p>
            <a:pPr marL="361950" indent="-361950">
              <a:spcBef>
                <a:spcPts val="0"/>
              </a:spcBef>
            </a:pPr>
            <a:r>
              <a:rPr lang="en-PH" sz="2400" b="1" smtClean="0">
                <a:ea typeface="SimSun" pitchFamily="2" charset="-122"/>
              </a:rPr>
              <a:t>GNSS: </a:t>
            </a:r>
            <a:r>
              <a:rPr lang="en-PH" sz="2400">
                <a:ea typeface="SimSun" pitchFamily="2" charset="-122"/>
              </a:rPr>
              <a:t>Acronym for </a:t>
            </a:r>
            <a:r>
              <a:rPr lang="en-US" sz="2400" smtClean="0"/>
              <a:t>Global </a:t>
            </a:r>
            <a:r>
              <a:rPr lang="en-US" sz="2400"/>
              <a:t>Navigation Satellite System, and is the standard generic term for satellite navigation systems that provide autonomous geo-spatial positioning with global coverage. This term includes e.g. the GPS, GLONASS, Galileo, Beidou and other regional systems.</a:t>
            </a:r>
            <a:endParaRPr lang="en-PH" sz="2400" smtClean="0">
              <a:ea typeface="SimSun" pitchFamily="2" charset="-122"/>
            </a:endParaRPr>
          </a:p>
          <a:p>
            <a:pPr marL="361950" indent="-361950">
              <a:spcBef>
                <a:spcPts val="0"/>
              </a:spcBef>
            </a:pPr>
            <a:endParaRPr lang="en-PH" sz="24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93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918" y="1181070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en-PH" sz="2800" smtClean="0">
                <a:ea typeface="SimSun" pitchFamily="2" charset="-122"/>
              </a:rPr>
              <a:t>What is geospatial technology?</a:t>
            </a:r>
            <a:endParaRPr lang="en-PH" sz="2800">
              <a:ea typeface="SimSun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9436" y="1844824"/>
            <a:ext cx="8412163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en-GB" sz="2800" smtClean="0"/>
              <a:t>It </a:t>
            </a:r>
            <a:r>
              <a:rPr lang="en-GB" sz="2800"/>
              <a:t>refers to equipment used to measure and analyze Earth's land and features</a:t>
            </a:r>
            <a:r>
              <a:rPr lang="en-US" sz="2800" smtClean="0"/>
              <a:t>.</a:t>
            </a:r>
            <a:r>
              <a:rPr lang="en-US" sz="2800" baseline="30000" smtClean="0"/>
              <a:t>1</a:t>
            </a:r>
            <a:r>
              <a:rPr lang="en-US" sz="2800" smtClean="0"/>
              <a:t> </a:t>
            </a:r>
          </a:p>
          <a:p>
            <a:pPr marL="361950" indent="-361950">
              <a:spcBef>
                <a:spcPts val="0"/>
              </a:spcBef>
            </a:pPr>
            <a:r>
              <a:rPr lang="en-PH" sz="2000"/>
              <a:t> </a:t>
            </a:r>
            <a:endParaRPr lang="en-US" sz="2000" smtClean="0"/>
          </a:p>
          <a:p>
            <a:pPr marL="361950" indent="-361950">
              <a:spcBef>
                <a:spcPts val="0"/>
              </a:spcBef>
            </a:pPr>
            <a:r>
              <a:rPr lang="en-GB" sz="2800"/>
              <a:t>A set of technological approaches, such as GIS, photogrammetry, and remote sensing, for acquiring and manipulating geographic data</a:t>
            </a:r>
            <a:r>
              <a:rPr lang="en-US" sz="2800" smtClean="0"/>
              <a:t>.</a:t>
            </a:r>
            <a:r>
              <a:rPr lang="en-US" sz="2800" baseline="30000"/>
              <a:t> </a:t>
            </a:r>
            <a:r>
              <a:rPr lang="en-US" sz="2800" baseline="30000" smtClean="0"/>
              <a:t>2</a:t>
            </a:r>
            <a:endParaRPr lang="en-PH" sz="2800" smtClean="0">
              <a:ea typeface="SimSun" pitchFamily="2" charset="-122"/>
            </a:endParaRPr>
          </a:p>
          <a:p>
            <a:pPr marL="361950" indent="-361950">
              <a:spcBef>
                <a:spcPts val="0"/>
              </a:spcBef>
            </a:pPr>
            <a:endParaRPr lang="en-PH" sz="2800">
              <a:ea typeface="SimSun" pitchFamily="2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5496" y="6257835"/>
            <a:ext cx="774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aseline="30000" smtClean="0"/>
              <a:t>1 </a:t>
            </a:r>
            <a:r>
              <a:rPr lang="en-US" sz="1200" smtClean="0">
                <a:hlinkClick r:id="rId3"/>
              </a:rPr>
              <a:t>https</a:t>
            </a:r>
            <a:r>
              <a:rPr lang="en-US" sz="1200">
                <a:hlinkClick r:id="rId3"/>
              </a:rPr>
              <a:t>://</a:t>
            </a:r>
            <a:r>
              <a:rPr lang="en-US" sz="1200" smtClean="0">
                <a:hlinkClick r:id="rId3"/>
              </a:rPr>
              <a:t>articles.extension.org/pages/72985/what-is-geospatial-technology</a:t>
            </a:r>
            <a:endParaRPr lang="en-US" sz="1200" smtClean="0"/>
          </a:p>
          <a:p>
            <a:r>
              <a:rPr lang="en-US" sz="1200" baseline="30000"/>
              <a:t>2 </a:t>
            </a:r>
            <a:r>
              <a:rPr lang="en-US" sz="1200" smtClean="0">
                <a:hlinkClick r:id="rId4"/>
              </a:rPr>
              <a:t>http</a:t>
            </a:r>
            <a:r>
              <a:rPr lang="en-US" sz="1200">
                <a:hlinkClick r:id="rId4"/>
              </a:rPr>
              <a:t>://</a:t>
            </a:r>
            <a:r>
              <a:rPr lang="en-US" sz="1200" smtClean="0">
                <a:hlinkClick r:id="rId4"/>
              </a:rPr>
              <a:t>wiki.gis.com/wiki/index.php/GIS_Glossary/G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90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Importance of 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918" y="1181070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ts val="0"/>
              </a:spcBef>
            </a:pPr>
            <a:r>
              <a:rPr lang="en-PH" sz="2800" smtClean="0">
                <a:ea typeface="SimSun" pitchFamily="2" charset="-122"/>
              </a:rPr>
              <a:t>Why is geospatial technology important?</a:t>
            </a:r>
            <a:endParaRPr lang="en-PH" sz="2800">
              <a:ea typeface="SimSun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9437" y="1844824"/>
            <a:ext cx="80059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61950">
              <a:spcBef>
                <a:spcPts val="0"/>
              </a:spcBef>
            </a:pPr>
            <a:r>
              <a:rPr lang="en-GB" sz="2800"/>
              <a:t>As mentioned in Session 2.1, “</a:t>
            </a:r>
            <a:r>
              <a:rPr lang="en-GB" sz="2800" u="sng"/>
              <a:t>everything happens somewhere at a given time.</a:t>
            </a:r>
            <a:r>
              <a:rPr lang="en-GB" sz="2800"/>
              <a:t>” Geography is a fundamental aspect of all human activity. </a:t>
            </a:r>
            <a:endParaRPr lang="en-GB" sz="2800" smtClean="0"/>
          </a:p>
          <a:p>
            <a:pPr indent="-361950">
              <a:spcBef>
                <a:spcPts val="0"/>
              </a:spcBef>
            </a:pPr>
            <a:endParaRPr lang="en-GB" sz="2800"/>
          </a:p>
          <a:p>
            <a:pPr indent="-361950">
              <a:spcBef>
                <a:spcPts val="0"/>
              </a:spcBef>
            </a:pPr>
            <a:r>
              <a:rPr lang="en-GB" sz="2800" smtClean="0"/>
              <a:t>Geospatial </a:t>
            </a:r>
            <a:r>
              <a:rPr lang="en-GB" sz="2800"/>
              <a:t>technologies help us understand the world we live in by helping us build a digital representation of the </a:t>
            </a:r>
            <a:r>
              <a:rPr lang="en-GB" sz="2800" smtClean="0"/>
              <a:t>real-world which we can analyze depending on our needs.</a:t>
            </a:r>
            <a:endParaRPr lang="en-PH" sz="28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Types of 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918" y="1181070"/>
            <a:ext cx="8412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61950">
              <a:spcBef>
                <a:spcPts val="0"/>
              </a:spcBef>
            </a:pPr>
            <a:r>
              <a:rPr lang="en-PH" sz="2800" smtClean="0">
                <a:ea typeface="SimSun" pitchFamily="2" charset="-122"/>
              </a:rPr>
              <a:t>There are different geospatial technology available today such as:</a:t>
            </a:r>
            <a:endParaRPr lang="en-PH" sz="2800">
              <a:ea typeface="SimSun" pitchFamily="2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7468" y="2406367"/>
            <a:ext cx="7086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PH" sz="2800" smtClean="0">
                <a:ea typeface="SimSun" pitchFamily="2" charset="-122"/>
              </a:rPr>
              <a:t>Geographic Information System (GIS)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PH" sz="2800" smtClean="0">
                <a:ea typeface="SimSun" pitchFamily="2" charset="-122"/>
              </a:rPr>
              <a:t>Global Navigation Satellite System (GNSS)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PH" sz="2800" smtClean="0">
                <a:ea typeface="SimSun" pitchFamily="2" charset="-122"/>
              </a:rPr>
              <a:t>Remote sensing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PH" sz="2800" smtClean="0">
                <a:ea typeface="SimSun" pitchFamily="2" charset="-122"/>
              </a:rPr>
              <a:t>Photogrammetry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PH" sz="2800" smtClean="0">
                <a:ea typeface="SimSun" pitchFamily="2" charset="-122"/>
              </a:rPr>
              <a:t>Internet mapping technologies</a:t>
            </a:r>
            <a:endParaRPr lang="en-PH" sz="2800">
              <a:ea typeface="SimSun" pitchFamily="2" charset="-122"/>
            </a:endParaRPr>
          </a:p>
        </p:txBody>
      </p:sp>
      <p:sp>
        <p:nvSpPr>
          <p:cNvPr id="8" name="Right Arrow 13"/>
          <p:cNvSpPr>
            <a:spLocks noChangeArrowheads="1"/>
          </p:cNvSpPr>
          <p:nvPr/>
        </p:nvSpPr>
        <p:spPr bwMode="auto">
          <a:xfrm>
            <a:off x="755576" y="5262096"/>
            <a:ext cx="451048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53C88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H">
              <a:solidFill>
                <a:srgbClr val="346667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334914" y="5210036"/>
            <a:ext cx="648052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2800" b="1" smtClean="0">
                <a:latin typeface="+mn-lt"/>
              </a:rPr>
              <a:t>GIS and GNSS are the focus of this module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76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51104" y="6448251"/>
            <a:ext cx="2057400" cy="3651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8C5490D6-8476-4F9A-9D29-0EC3740DF8C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Evolution of 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456" y="980728"/>
            <a:ext cx="8793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400"/>
              <a:t>These technologies have been evolving through time and are getting more and more sophisticated.</a:t>
            </a:r>
            <a:endParaRPr lang="en-US" sz="2400"/>
          </a:p>
        </p:txBody>
      </p:sp>
      <p:pic>
        <p:nvPicPr>
          <p:cNvPr id="10" name="Picture 2" descr="D:\GAIA-GEOSYSTEMS\DROPBOX\Dropbox (Personal)\HEALTH_GEOLAB\MEETINGS\RMTF_workshop_Dec_2017\BEST_PRACTICE_WORKSHOP\GIS_60s.png"/>
          <p:cNvPicPr>
            <a:picLocks noChangeAspect="1" noChangeArrowheads="1"/>
          </p:cNvPicPr>
          <p:nvPr/>
        </p:nvPicPr>
        <p:blipFill>
          <a:blip r:embed="rId3" cstate="print"/>
          <a:srcRect l="7601" r="3534"/>
          <a:stretch>
            <a:fillRect/>
          </a:stretch>
        </p:blipFill>
        <p:spPr bwMode="auto">
          <a:xfrm>
            <a:off x="1311582" y="2304462"/>
            <a:ext cx="2322446" cy="2075013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1153" y="3150922"/>
            <a:ext cx="1178385" cy="43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1970s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3" descr="D:\GAIA-GEOSYSTEMS\DROPBOX\Dropbox (Personal)\HEALTH_GEOLAB\MEETINGS\RMTF_workshop_Dec_2017\BEST_PRACTICE_WORKSHOP\69297_EsriRoadMapforUtilitiesandTeleco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1582" y="4609029"/>
            <a:ext cx="2322446" cy="2075013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1595" y="5323592"/>
            <a:ext cx="957943" cy="43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2019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95565" y="1844824"/>
            <a:ext cx="957943" cy="43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GIS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27840" y="1844825"/>
            <a:ext cx="1062672" cy="439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GNSS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724979" y="1847911"/>
            <a:ext cx="1804307" cy="435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Remote sensing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 l="2757" t="19481" r="47111" b="10121"/>
          <a:stretch>
            <a:fillRect/>
          </a:stretch>
        </p:blipFill>
        <p:spPr bwMode="auto">
          <a:xfrm>
            <a:off x="6522513" y="2281010"/>
            <a:ext cx="2098219" cy="21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 l="60603" t="50266" r="7786" b="5615"/>
          <a:stretch>
            <a:fillRect/>
          </a:stretch>
        </p:blipFill>
        <p:spPr bwMode="auto">
          <a:xfrm>
            <a:off x="6514348" y="4598142"/>
            <a:ext cx="2098219" cy="209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D:\GP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8663" y="5053388"/>
            <a:ext cx="701160" cy="910492"/>
          </a:xfrm>
          <a:prstGeom prst="rect">
            <a:avLst/>
          </a:prstGeom>
          <a:noFill/>
        </p:spPr>
      </p:pic>
      <p:pic>
        <p:nvPicPr>
          <p:cNvPr id="20" name="Picture 19" descr="Galileo_logo.svg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153" y="4609028"/>
            <a:ext cx="663732" cy="8849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512" y="5091908"/>
            <a:ext cx="653980" cy="871973"/>
          </a:xfrm>
          <a:prstGeom prst="rect">
            <a:avLst/>
          </a:prstGeom>
        </p:spPr>
      </p:pic>
      <p:pic>
        <p:nvPicPr>
          <p:cNvPr id="22" name="Picture 7" descr="D:\GP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4123" y="2571988"/>
            <a:ext cx="891660" cy="1157866"/>
          </a:xfrm>
          <a:prstGeom prst="rect">
            <a:avLst/>
          </a:prstGeom>
          <a:noFill/>
        </p:spPr>
      </p:pic>
      <p:pic>
        <p:nvPicPr>
          <p:cNvPr id="23" name="Picture 8" descr="D:\GLONAS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7840" y="5759512"/>
            <a:ext cx="905045" cy="810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2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Accessibity of 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5536" y="1196752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/>
              <a:t>In the past, the technology to develop these tools were expensive and not largely accessible. As a result, most of these technologies were available only to the military, specialists, or institutions with sufficient funding. </a:t>
            </a:r>
          </a:p>
          <a:p>
            <a:pPr lvl="0"/>
            <a:endParaRPr lang="en-GB" sz="2800"/>
          </a:p>
          <a:p>
            <a:pPr lvl="0"/>
            <a:r>
              <a:rPr lang="en-GB" sz="2800" smtClean="0"/>
              <a:t>With the advancement in technology, they are now easier and relatively less costly to develop making them accessible to the general public.</a:t>
            </a:r>
          </a:p>
          <a:p>
            <a:pPr lvl="0"/>
            <a:endParaRPr lang="en-GB" sz="2800"/>
          </a:p>
          <a:p>
            <a:pPr lvl="0"/>
            <a:endParaRPr lang="en-GB" sz="2800"/>
          </a:p>
          <a:p>
            <a:pPr lvl="0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801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51104" y="6448251"/>
            <a:ext cx="2057400" cy="3651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8C5490D6-8476-4F9A-9D29-0EC3740DF8C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Application of 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1106741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800"/>
              <a:t>Geospatial technology can be applied and is useful to all agencies of government such as: </a:t>
            </a:r>
            <a:endParaRPr lang="en-GB" sz="2800" smtClean="0"/>
          </a:p>
          <a:p>
            <a:pPr lvl="0"/>
            <a:endParaRPr lang="en-US" sz="280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/>
              <a:t>Agriculture</a:t>
            </a:r>
            <a:endParaRPr lang="en-US" sz="280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/>
              <a:t>Defense</a:t>
            </a:r>
            <a:endParaRPr lang="en-US" sz="280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/>
              <a:t>Education</a:t>
            </a:r>
            <a:endParaRPr lang="en-US" sz="280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/>
              <a:t>Energy</a:t>
            </a:r>
            <a:endParaRPr lang="en-US" sz="280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/>
              <a:t>Environment</a:t>
            </a:r>
            <a:endParaRPr lang="en-US" sz="280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/>
              <a:t>Health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100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90D6-8476-4F9A-9D29-0EC3740DF8C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142975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solidFill>
                  <a:schemeClr val="bg1"/>
                </a:solidFill>
                <a:latin typeface="+mn-lt"/>
              </a:rPr>
              <a:t>Going further with Geospatial Technology</a:t>
            </a: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1106741"/>
            <a:ext cx="889248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PH" sz="2600" smtClean="0"/>
              <a:t>This module will discuss more about 2 particular geospatial technology:</a:t>
            </a:r>
          </a:p>
          <a:p>
            <a:pPr lvl="0"/>
            <a:r>
              <a:rPr lang="en-PH" sz="1200" smtClean="0"/>
              <a:t>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PH" sz="2600" b="1" smtClean="0"/>
              <a:t>GNSS</a:t>
            </a:r>
            <a:endParaRPr lang="en-PH" sz="2600" b="1"/>
          </a:p>
          <a:p>
            <a:pPr lvl="0"/>
            <a:r>
              <a:rPr lang="en-PH" sz="2600" smtClean="0"/>
              <a:t>Session 4.2 gives an introduction to GNSS and </a:t>
            </a:r>
            <a:r>
              <a:rPr lang="en-US" sz="2600"/>
              <a:t>Exercise 4.A</a:t>
            </a:r>
            <a:r>
              <a:rPr lang="en-US" sz="2600" smtClean="0"/>
              <a:t>. teaches how tocCollect </a:t>
            </a:r>
            <a:r>
              <a:rPr lang="en-US" sz="2600"/>
              <a:t>data in the field using GNSS-enabled </a:t>
            </a:r>
            <a:r>
              <a:rPr lang="en-US" sz="2600" smtClean="0"/>
              <a:t>devices</a:t>
            </a:r>
            <a:endParaRPr lang="en-US" sz="2600" b="1"/>
          </a:p>
          <a:p>
            <a:pPr lvl="0"/>
            <a:r>
              <a:rPr lang="en-PH" sz="1200" b="1" smtClean="0"/>
              <a:t> </a:t>
            </a:r>
            <a:endParaRPr lang="en-PH" sz="1200" b="1"/>
          </a:p>
          <a:p>
            <a:pPr marL="457200" lvl="0" indent="-457200">
              <a:buFont typeface="Arial" pitchFamily="34" charset="0"/>
              <a:buChar char="•"/>
            </a:pPr>
            <a:r>
              <a:rPr lang="en-PH" sz="2600" b="1" smtClean="0"/>
              <a:t>GIS</a:t>
            </a:r>
          </a:p>
          <a:p>
            <a:pPr lvl="0"/>
            <a:r>
              <a:rPr lang="en-PH" sz="2600"/>
              <a:t>Session 4.3 gives an introduction to </a:t>
            </a:r>
            <a:r>
              <a:rPr lang="en-PH" sz="2600" smtClean="0"/>
              <a:t>GIS and </a:t>
            </a:r>
            <a:r>
              <a:rPr lang="en-US" sz="2600"/>
              <a:t>Exercise 4.B </a:t>
            </a:r>
            <a:r>
              <a:rPr lang="en-US" sz="2600" smtClean="0"/>
              <a:t>teaches how to use </a:t>
            </a:r>
            <a:r>
              <a:rPr lang="en-US" sz="2600"/>
              <a:t>the basic functionalities of GIS software </a:t>
            </a:r>
            <a:r>
              <a:rPr lang="en-US" sz="2600" smtClean="0"/>
              <a:t>(ArcMap or QGIS)</a:t>
            </a:r>
          </a:p>
          <a:p>
            <a:pPr lvl="0"/>
            <a:endParaRPr lang="en-PH" sz="2600"/>
          </a:p>
          <a:p>
            <a:pPr lvl="0"/>
            <a:r>
              <a:rPr lang="en-PH" sz="2600" smtClean="0"/>
              <a:t>The available resources to further explore GNSS and GIS is presented in Session 4.4.</a:t>
            </a:r>
            <a:endParaRPr lang="en-PH" sz="2600"/>
          </a:p>
        </p:txBody>
      </p:sp>
    </p:spTree>
    <p:extLst>
      <p:ext uri="{BB962C8B-B14F-4D97-AF65-F5344CB8AC3E}">
        <p14:creationId xmlns:p14="http://schemas.microsoft.com/office/powerpoint/2010/main" val="4255668516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9160</TotalTime>
  <Words>1135</Words>
  <Application>Microsoft Office PowerPoint</Application>
  <PresentationFormat>On-screen Show (4:3)</PresentationFormat>
  <Paragraphs>135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HGLC_HIS_Geo-enabling_course_template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Izay Pantanilla</cp:lastModifiedBy>
  <cp:revision>76</cp:revision>
  <dcterms:created xsi:type="dcterms:W3CDTF">2018-03-06T13:12:55Z</dcterms:created>
  <dcterms:modified xsi:type="dcterms:W3CDTF">2019-06-20T06:37:17Z</dcterms:modified>
</cp:coreProperties>
</file>