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sldIdLst>
    <p:sldId id="278" r:id="rId2"/>
    <p:sldId id="285" r:id="rId3"/>
    <p:sldId id="796" r:id="rId4"/>
    <p:sldId id="797" r:id="rId5"/>
    <p:sldId id="289" r:id="rId6"/>
    <p:sldId id="291" r:id="rId7"/>
    <p:sldId id="294" r:id="rId8"/>
    <p:sldId id="794" r:id="rId9"/>
    <p:sldId id="298" r:id="rId10"/>
    <p:sldId id="297" r:id="rId11"/>
    <p:sldId id="300" r:id="rId12"/>
    <p:sldId id="301" r:id="rId13"/>
    <p:sldId id="299" r:id="rId14"/>
    <p:sldId id="302" r:id="rId15"/>
    <p:sldId id="303" r:id="rId16"/>
    <p:sldId id="304" r:id="rId17"/>
    <p:sldId id="305" r:id="rId18"/>
    <p:sldId id="306" r:id="rId19"/>
    <p:sldId id="307" r:id="rId20"/>
    <p:sldId id="309" r:id="rId21"/>
    <p:sldId id="310" r:id="rId22"/>
    <p:sldId id="311" r:id="rId23"/>
    <p:sldId id="313" r:id="rId24"/>
    <p:sldId id="312" r:id="rId25"/>
    <p:sldId id="795" r:id="rId26"/>
    <p:sldId id="315" r:id="rId27"/>
    <p:sldId id="316" r:id="rId28"/>
    <p:sldId id="320" r:id="rId29"/>
    <p:sldId id="319" r:id="rId30"/>
    <p:sldId id="318"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96"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1389" userDrawn="1">
          <p15:clr>
            <a:srgbClr val="A4A3A4"/>
          </p15:clr>
        </p15:guide>
        <p15:guide id="9" orient="horz" pos="777" userDrawn="1">
          <p15:clr>
            <a:srgbClr val="A4A3A4"/>
          </p15:clr>
        </p15:guide>
        <p15:guide id="10" pos="438" userDrawn="1">
          <p15:clr>
            <a:srgbClr val="A4A3A4"/>
          </p15:clr>
        </p15:guide>
        <p15:guide id="11"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1895" autoAdjust="0"/>
  </p:normalViewPr>
  <p:slideViewPr>
    <p:cSldViewPr snapToGrid="0">
      <p:cViewPr varScale="1">
        <p:scale>
          <a:sx n="77" d="100"/>
          <a:sy n="77" d="100"/>
        </p:scale>
        <p:origin x="1296" y="58"/>
      </p:cViewPr>
      <p:guideLst>
        <p:guide pos="325"/>
        <p:guide orient="horz" pos="96"/>
        <p:guide pos="3840"/>
        <p:guide orient="horz" pos="686"/>
        <p:guide pos="7355"/>
        <p:guide orient="horz" pos="1389"/>
        <p:guide orient="horz" pos="777"/>
        <p:guide pos="438"/>
        <p:guide orient="horz" pos="261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dirty="0"/>
              <a:t>MODULE 4: HANDS-ON GEOSPATIAL TECHNOLOGIES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bg1"/>
                </a:solidFill>
                <a:latin typeface="+mn-lt"/>
                <a:ea typeface="Century Gothic" charset="0"/>
                <a:cs typeface="Century Gothic" charset="0"/>
              </a:rPr>
              <a:t>Exercise 4.B: </a:t>
            </a:r>
            <a:r>
              <a:rPr lang="en-US" sz="1200" b="1" dirty="0">
                <a:solidFill>
                  <a:schemeClr val="bg1"/>
                </a:solidFill>
                <a:latin typeface="+mn-lt"/>
                <a:ea typeface="Century Gothic" charset="0"/>
                <a:cs typeface="Century Gothic" charset="0"/>
              </a:rPr>
              <a:t>Using the basic functionalities of GIS software (QGIS) </a:t>
            </a:r>
            <a:endParaRPr lang="en-US" altLang="en-US" sz="1200" b="1" dirty="0">
              <a:solidFill>
                <a:schemeClr val="bg1"/>
              </a:solidFill>
              <a:latin typeface="+mn-lt"/>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C60CC148-0100-7618-F00A-87188E928CD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C781753B-A970-E3D4-46D9-49281F743E4A}"/>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7241CEC3-177E-8DCE-E6F2-55943C8EF91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761FFF14-9151-96B7-0EFA-2018FBD19E4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701745F8-246D-58ED-D7B1-0F2ABACF88F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7A22B2A4-7DA2-F9C1-49F8-4796F6DFBDDC}"/>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bg1"/>
                </a:solidFill>
                <a:latin typeface="+mn-lt"/>
                <a:ea typeface="Century Gothic" charset="0"/>
                <a:cs typeface="Century Gothic" charset="0"/>
              </a:rPr>
              <a:t>MODULE 4:</a:t>
            </a:r>
          </a:p>
          <a:p>
            <a:pPr algn="ctr"/>
            <a:r>
              <a:rPr lang="en-US" altLang="en-US" sz="3600" dirty="0">
                <a:solidFill>
                  <a:schemeClr val="bg1"/>
                </a:solidFill>
                <a:latin typeface="+mn-lt"/>
                <a:ea typeface="Century Gothic" charset="0"/>
                <a:cs typeface="Century Gothic" charset="0"/>
              </a:rPr>
              <a:t>Hands-on Geospatial Technologies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665BD9C1-7A11-40B7-C125-AA011C5D776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E58D91B2-8EC7-7B90-EB38-187B5A9C0DA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48C49471-9EE2-BB18-37AE-2F0F6068F97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C72A3052-1B08-36A8-BD48-E3781457D74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65F98860-B8C1-5D8E-3A9D-7481DC66607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74A4AEB3-508F-88D9-C633-B521B554B9B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697CA5C5-C48E-026E-2FC1-9EF5FB7830F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DB6EB74C-4D03-ADA3-B127-D970E67A5E0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healthgeolab.net/HIS_GEO-ENABLING_COURSE/MODULE_4/EXERCISE_4_B_28062019.zip"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qgis.org/downloads/macos/qgis-macos-ltr.dmg" TargetMode="External"/><Relationship Id="rId2" Type="http://schemas.openxmlformats.org/officeDocument/2006/relationships/hyperlink" Target="https://qgis.org/downloads/QGIS-OSGeo4W-3.34.6-1.msi"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bit.ly/2lUDCww"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31813"/>
            <a:ext cx="804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solidFill>
                  <a:schemeClr val="bg1"/>
                </a:solidFill>
                <a:latin typeface="+mn-lt"/>
                <a:ea typeface="Century Gothic" charset="0"/>
                <a:cs typeface="Century Gothic" charset="0"/>
              </a:rPr>
              <a:t>Exercise 4.B: </a:t>
            </a:r>
            <a:r>
              <a:rPr lang="en-US" sz="3200" dirty="0">
                <a:solidFill>
                  <a:schemeClr val="bg1"/>
                </a:solidFill>
                <a:latin typeface="+mn-lt"/>
                <a:ea typeface="Century Gothic" charset="0"/>
                <a:cs typeface="Century Gothic" charset="0"/>
              </a:rPr>
              <a:t>Using the basic functionalities of GIS software (QGIS) </a:t>
            </a:r>
            <a:endParaRPr lang="en-US" altLang="en-US" sz="3200" dirty="0">
              <a:solidFill>
                <a:schemeClr val="bg1"/>
              </a:solidFill>
              <a:latin typeface="+mn-lt"/>
              <a:ea typeface="Century Gothic" charset="0"/>
              <a:cs typeface="Century Gothic" charset="0"/>
            </a:endParaRPr>
          </a:p>
          <a:p>
            <a:pPr algn="ctr"/>
            <a:endParaRPr lang="en-US" altLang="en-US" sz="3200" dirty="0">
              <a:solidFill>
                <a:schemeClr val="bg1"/>
              </a:solidFill>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Content Placeholder 2">
            <a:extLst>
              <a:ext uri="{FF2B5EF4-FFF2-40B4-BE49-F238E27FC236}">
                <a16:creationId xmlns:a16="http://schemas.microsoft.com/office/drawing/2014/main" id="{3E93CD44-8AE4-ADF0-71A9-CA9A4B1E696F}"/>
              </a:ext>
            </a:extLst>
          </p:cNvPr>
          <p:cNvSpPr txBox="1">
            <a:spLocks/>
          </p:cNvSpPr>
          <p:nvPr/>
        </p:nvSpPr>
        <p:spPr bwMode="auto">
          <a:xfrm>
            <a:off x="524903" y="973140"/>
            <a:ext cx="11151160" cy="73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will now see the Tolkien Barangay Boundary vector layer listed on the Layers Panel and represented on the Map Canvas. </a:t>
            </a:r>
            <a:r>
              <a:rPr lang="en-PH" altLang="zh-CN" sz="2200" dirty="0"/>
              <a:t>(Random color is assigned.)</a:t>
            </a:r>
            <a:endParaRPr lang="en-US" altLang="zh-CN" sz="2200" dirty="0"/>
          </a:p>
          <a:p>
            <a:pPr>
              <a:lnSpc>
                <a:spcPct val="90000"/>
              </a:lnSpc>
              <a:spcBef>
                <a:spcPts val="1000"/>
              </a:spcBef>
            </a:pPr>
            <a:endParaRPr lang="en-PH" altLang="en-US" sz="2200" dirty="0"/>
          </a:p>
        </p:txBody>
      </p:sp>
      <p:pic>
        <p:nvPicPr>
          <p:cNvPr id="28678" name="Picture 4" descr="D:\MODULES\MODULE_4\FIGURES\Q_10.jpg">
            <a:extLst>
              <a:ext uri="{FF2B5EF4-FFF2-40B4-BE49-F238E27FC236}">
                <a16:creationId xmlns:a16="http://schemas.microsoft.com/office/drawing/2014/main" id="{CD785B41-1F5B-F3FC-84DD-A19CA4FFB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778" y="1728811"/>
            <a:ext cx="6102443" cy="449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56854F8-84E8-A193-69DE-A15C2E21392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Vector Layer</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8CEB5FD-FBAD-3B67-2C62-1D03B46D3C5E}"/>
              </a:ext>
            </a:extLst>
          </p:cNvPr>
          <p:cNvSpPr txBox="1">
            <a:spLocks/>
          </p:cNvSpPr>
          <p:nvPr/>
        </p:nvSpPr>
        <p:spPr>
          <a:xfrm>
            <a:off x="708583" y="1524841"/>
            <a:ext cx="10967479" cy="17272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Arial" charset="0"/>
              <a:buAutoNum type="arabicPeriod"/>
              <a:defRPr/>
            </a:pPr>
            <a:r>
              <a:rPr lang="en-US" sz="2200" dirty="0"/>
              <a:t>Click the </a:t>
            </a:r>
            <a:r>
              <a:rPr lang="en-US" sz="2200" i="1" dirty="0"/>
              <a:t>Add Raster </a:t>
            </a:r>
            <a:r>
              <a:rPr lang="en-US" sz="2200" dirty="0"/>
              <a:t>Layer button</a:t>
            </a:r>
          </a:p>
          <a:p>
            <a:pPr marL="457200" indent="-360000">
              <a:buFont typeface="Arial" charset="0"/>
              <a:buAutoNum type="arabicPeriod"/>
              <a:defRPr/>
            </a:pPr>
            <a:r>
              <a:rPr lang="en-PH" sz="2200" dirty="0"/>
              <a:t>Click the </a:t>
            </a:r>
            <a:r>
              <a:rPr lang="en-PH" sz="2200" i="1" dirty="0"/>
              <a:t>Browse</a:t>
            </a:r>
            <a:r>
              <a:rPr lang="en-PH" sz="2200" dirty="0"/>
              <a:t> button  and go to the location of the Exercise 4 data (</a:t>
            </a:r>
            <a:r>
              <a:rPr lang="en-PH" altLang="zh-CN" sz="2200" dirty="0"/>
              <a:t>C:\ or D:\MODULE_4\DATA)</a:t>
            </a:r>
            <a:endParaRPr lang="en-US" sz="2200" dirty="0"/>
          </a:p>
          <a:p>
            <a:pPr marL="0" indent="0">
              <a:buNone/>
              <a:defRPr/>
            </a:pPr>
            <a:endParaRPr lang="en-PH" altLang="en-US" sz="2600" dirty="0"/>
          </a:p>
        </p:txBody>
      </p:sp>
      <p:sp>
        <p:nvSpPr>
          <p:cNvPr id="29701" name="Slide Number Placeholder 3">
            <a:extLst>
              <a:ext uri="{FF2B5EF4-FFF2-40B4-BE49-F238E27FC236}">
                <a16:creationId xmlns:a16="http://schemas.microsoft.com/office/drawing/2014/main" id="{78A5C726-2449-F06D-76D7-286E6B3CFE84}"/>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660FE20E-E7B0-4CA0-B530-B5F024F9890C}" type="slidenum">
              <a:rPr lang="en-GB" altLang="en-US" smtClean="0"/>
              <a:pPr eaLnBrk="1" hangingPunct="1"/>
              <a:t>11</a:t>
            </a:fld>
            <a:endParaRPr lang="en-GB" altLang="en-US"/>
          </a:p>
        </p:txBody>
      </p:sp>
      <p:sp>
        <p:nvSpPr>
          <p:cNvPr id="7" name="Content Placeholder 2">
            <a:extLst>
              <a:ext uri="{FF2B5EF4-FFF2-40B4-BE49-F238E27FC236}">
                <a16:creationId xmlns:a16="http://schemas.microsoft.com/office/drawing/2014/main" id="{EDF0B209-0537-EEBA-3F67-4D03CB60F8E0}"/>
              </a:ext>
            </a:extLst>
          </p:cNvPr>
          <p:cNvSpPr txBox="1">
            <a:spLocks/>
          </p:cNvSpPr>
          <p:nvPr/>
        </p:nvSpPr>
        <p:spPr>
          <a:xfrm>
            <a:off x="524903" y="973729"/>
            <a:ext cx="9036050" cy="52396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Let’s add the Digital Elevation Model (DEM) raster layer to the map:</a:t>
            </a:r>
            <a:endParaRPr lang="en-PH" altLang="en-US" sz="2200" dirty="0"/>
          </a:p>
        </p:txBody>
      </p:sp>
      <p:grpSp>
        <p:nvGrpSpPr>
          <p:cNvPr id="3" name="Group 2">
            <a:extLst>
              <a:ext uri="{FF2B5EF4-FFF2-40B4-BE49-F238E27FC236}">
                <a16:creationId xmlns:a16="http://schemas.microsoft.com/office/drawing/2014/main" id="{B399B994-5F60-FDD6-0D87-01CC7DA085E3}"/>
              </a:ext>
            </a:extLst>
          </p:cNvPr>
          <p:cNvGrpSpPr/>
          <p:nvPr/>
        </p:nvGrpSpPr>
        <p:grpSpPr>
          <a:xfrm>
            <a:off x="2960682" y="2800890"/>
            <a:ext cx="6199200" cy="1723395"/>
            <a:chOff x="2960682" y="2800890"/>
            <a:chExt cx="6199200" cy="1723395"/>
          </a:xfrm>
        </p:grpSpPr>
        <p:pic>
          <p:nvPicPr>
            <p:cNvPr id="4" name="Picture 3">
              <a:extLst>
                <a:ext uri="{FF2B5EF4-FFF2-40B4-BE49-F238E27FC236}">
                  <a16:creationId xmlns:a16="http://schemas.microsoft.com/office/drawing/2014/main" id="{43849C86-21F9-8C35-D712-D1D565D94CFA}"/>
                </a:ext>
              </a:extLst>
            </p:cNvPr>
            <p:cNvPicPr>
              <a:picLocks noChangeAspect="1"/>
            </p:cNvPicPr>
            <p:nvPr/>
          </p:nvPicPr>
          <p:blipFill>
            <a:blip r:embed="rId2"/>
            <a:stretch>
              <a:fillRect/>
            </a:stretch>
          </p:blipFill>
          <p:spPr>
            <a:xfrm>
              <a:off x="2960682" y="2800890"/>
              <a:ext cx="6199200" cy="1723395"/>
            </a:xfrm>
            <a:prstGeom prst="rect">
              <a:avLst/>
            </a:prstGeom>
          </p:spPr>
        </p:pic>
        <p:sp>
          <p:nvSpPr>
            <p:cNvPr id="29703" name="Rectangle 3">
              <a:extLst>
                <a:ext uri="{FF2B5EF4-FFF2-40B4-BE49-F238E27FC236}">
                  <a16:creationId xmlns:a16="http://schemas.microsoft.com/office/drawing/2014/main" id="{1C9BB4E2-73E1-EFE4-457D-92A970D44DA4}"/>
                </a:ext>
              </a:extLst>
            </p:cNvPr>
            <p:cNvSpPr>
              <a:spLocks noChangeArrowheads="1"/>
            </p:cNvSpPr>
            <p:nvPr/>
          </p:nvSpPr>
          <p:spPr bwMode="auto">
            <a:xfrm>
              <a:off x="8745218" y="4064696"/>
              <a:ext cx="336402" cy="2742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10" name="Content Placeholder 2">
            <a:extLst>
              <a:ext uri="{FF2B5EF4-FFF2-40B4-BE49-F238E27FC236}">
                <a16:creationId xmlns:a16="http://schemas.microsoft.com/office/drawing/2014/main" id="{1F1216DB-57B2-AF1C-8DDE-C3B99710F0EA}"/>
              </a:ext>
            </a:extLst>
          </p:cNvPr>
          <p:cNvSpPr txBox="1">
            <a:spLocks/>
          </p:cNvSpPr>
          <p:nvPr/>
        </p:nvSpPr>
        <p:spPr>
          <a:xfrm>
            <a:off x="708629" y="5021360"/>
            <a:ext cx="10967434" cy="105671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400" indent="-457200">
              <a:buFont typeface="+mj-lt"/>
              <a:buAutoNum type="arabicPeriod" startAt="3"/>
              <a:defRPr/>
            </a:pPr>
            <a:r>
              <a:rPr lang="en-US" sz="2200" dirty="0"/>
              <a:t>Go to the DEM\SRTM_30M folder. Select </a:t>
            </a:r>
            <a:r>
              <a:rPr lang="en-US" sz="2200" b="1" dirty="0"/>
              <a:t>srtm_61_10.tif </a:t>
            </a:r>
            <a:r>
              <a:rPr lang="en-US" sz="2200" dirty="0"/>
              <a:t>and click </a:t>
            </a:r>
            <a:r>
              <a:rPr lang="en-US" sz="2200" i="1" dirty="0"/>
              <a:t>Open</a:t>
            </a:r>
            <a:r>
              <a:rPr lang="en-US" sz="2200" dirty="0"/>
              <a:t>. </a:t>
            </a:r>
          </a:p>
          <a:p>
            <a:pPr marL="554400" indent="-457200">
              <a:buFont typeface="+mj-lt"/>
              <a:buAutoNum type="arabicPeriod" startAt="3"/>
              <a:defRPr/>
            </a:pPr>
            <a:r>
              <a:rPr lang="en-PH" sz="2200" dirty="0"/>
              <a:t>Click </a:t>
            </a:r>
            <a:r>
              <a:rPr lang="en-PH" sz="2200" i="1" dirty="0"/>
              <a:t>Add</a:t>
            </a:r>
            <a:r>
              <a:rPr lang="en-PH" sz="2200" dirty="0"/>
              <a:t> then click </a:t>
            </a:r>
            <a:r>
              <a:rPr lang="en-PH" sz="2200" i="1" dirty="0"/>
              <a:t>Close</a:t>
            </a:r>
            <a:r>
              <a:rPr lang="en-PH" sz="2200" dirty="0"/>
              <a:t> to close the Data Source Manager dialog box.</a:t>
            </a:r>
            <a:endParaRPr lang="en-PH" altLang="en-US" sz="2600" dirty="0"/>
          </a:p>
        </p:txBody>
      </p:sp>
      <p:pic>
        <p:nvPicPr>
          <p:cNvPr id="29705" name="Picture 2" descr="D:\MODULES\MODULE_4\FIGURES\Q_11.jpg">
            <a:extLst>
              <a:ext uri="{FF2B5EF4-FFF2-40B4-BE49-F238E27FC236}">
                <a16:creationId xmlns:a16="http://schemas.microsoft.com/office/drawing/2014/main" id="{D46225B1-18FA-B83A-0B7C-433A826AE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609" y="1511396"/>
            <a:ext cx="4635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18D9B8-6FCD-004B-BD02-12D9CB611BB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Raster Layer</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a:extLst>
              <a:ext uri="{FF2B5EF4-FFF2-40B4-BE49-F238E27FC236}">
                <a16:creationId xmlns:a16="http://schemas.microsoft.com/office/drawing/2014/main" id="{A61E179D-38DB-8D06-4E75-FC01AE970882}"/>
              </a:ext>
            </a:extLst>
          </p:cNvPr>
          <p:cNvSpPr>
            <a:spLocks noGrp="1"/>
          </p:cNvSpPr>
          <p:nvPr>
            <p:ph type="sldNum" sz="quarter" idx="10"/>
          </p:nvPr>
        </p:nvSpPr>
        <p:spPr bwMode="auto">
          <a:xfrm>
            <a:off x="7042150" y="6472238"/>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fld id="{660FE20E-E7B0-4CA0-B530-B5F024F9890C}" type="slidenum">
              <a:rPr lang="en-GB" altLang="en-US" smtClean="0"/>
              <a:pPr eaLnBrk="1" hangingPunct="1"/>
              <a:t>12</a:t>
            </a:fld>
            <a:endParaRPr lang="en-GB" altLang="en-US"/>
          </a:p>
        </p:txBody>
      </p:sp>
      <p:sp>
        <p:nvSpPr>
          <p:cNvPr id="30725" name="Content Placeholder 2">
            <a:extLst>
              <a:ext uri="{FF2B5EF4-FFF2-40B4-BE49-F238E27FC236}">
                <a16:creationId xmlns:a16="http://schemas.microsoft.com/office/drawing/2014/main" id="{E18A5408-A662-321D-6258-5F820D902B93}"/>
              </a:ext>
            </a:extLst>
          </p:cNvPr>
          <p:cNvSpPr txBox="1">
            <a:spLocks/>
          </p:cNvSpPr>
          <p:nvPr/>
        </p:nvSpPr>
        <p:spPr bwMode="auto">
          <a:xfrm>
            <a:off x="524903" y="974819"/>
            <a:ext cx="11151160" cy="90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will now see the DEM raster layer listed on the Layers Panel and represented on the Map Canvas.</a:t>
            </a:r>
            <a:endParaRPr lang="en-US" altLang="zh-CN" sz="2200" dirty="0"/>
          </a:p>
        </p:txBody>
      </p:sp>
      <p:pic>
        <p:nvPicPr>
          <p:cNvPr id="30726" name="Picture 2" descr="D:\MODULES\MODULE_4\FIGURES\Q_13.jpg">
            <a:extLst>
              <a:ext uri="{FF2B5EF4-FFF2-40B4-BE49-F238E27FC236}">
                <a16:creationId xmlns:a16="http://schemas.microsoft.com/office/drawing/2014/main" id="{FD0AAD1D-2DE2-08DA-AE4E-00B2ECA63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576761"/>
            <a:ext cx="6191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692C789-AF75-0C3C-D6A1-5F464AC77BB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Raster Layer</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8C3F71-BE36-39D6-A841-59CF83ABA92B}"/>
              </a:ext>
            </a:extLst>
          </p:cNvPr>
          <p:cNvSpPr txBox="1">
            <a:spLocks/>
          </p:cNvSpPr>
          <p:nvPr/>
        </p:nvSpPr>
        <p:spPr>
          <a:xfrm>
            <a:off x="530037" y="970620"/>
            <a:ext cx="6292103" cy="130016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Another way to add a vector or raster layer to your map is to use the Browser Panel.</a:t>
            </a:r>
          </a:p>
        </p:txBody>
      </p:sp>
      <p:grpSp>
        <p:nvGrpSpPr>
          <p:cNvPr id="6" name="Group 5">
            <a:extLst>
              <a:ext uri="{FF2B5EF4-FFF2-40B4-BE49-F238E27FC236}">
                <a16:creationId xmlns:a16="http://schemas.microsoft.com/office/drawing/2014/main" id="{96E55D0C-0B0D-D954-A8B1-B8E732B2EE89}"/>
              </a:ext>
            </a:extLst>
          </p:cNvPr>
          <p:cNvGrpSpPr/>
          <p:nvPr/>
        </p:nvGrpSpPr>
        <p:grpSpPr>
          <a:xfrm>
            <a:off x="7405897" y="984084"/>
            <a:ext cx="3199349" cy="5152073"/>
            <a:chOff x="7405897" y="984084"/>
            <a:chExt cx="3199349" cy="5152073"/>
          </a:xfrm>
        </p:grpSpPr>
        <p:pic>
          <p:nvPicPr>
            <p:cNvPr id="8" name="Picture 7">
              <a:extLst>
                <a:ext uri="{FF2B5EF4-FFF2-40B4-BE49-F238E27FC236}">
                  <a16:creationId xmlns:a16="http://schemas.microsoft.com/office/drawing/2014/main" id="{5C8A3430-448F-14A1-8504-5062F8CEB528}"/>
                </a:ext>
              </a:extLst>
            </p:cNvPr>
            <p:cNvPicPr>
              <a:picLocks noChangeAspect="1"/>
            </p:cNvPicPr>
            <p:nvPr/>
          </p:nvPicPr>
          <p:blipFill>
            <a:blip r:embed="rId2"/>
            <a:stretch>
              <a:fillRect/>
            </a:stretch>
          </p:blipFill>
          <p:spPr>
            <a:xfrm>
              <a:off x="7405897" y="984084"/>
              <a:ext cx="3199349" cy="5143668"/>
            </a:xfrm>
            <a:prstGeom prst="rect">
              <a:avLst/>
            </a:prstGeom>
          </p:spPr>
        </p:pic>
        <p:sp>
          <p:nvSpPr>
            <p:cNvPr id="2" name="Rectangle 1">
              <a:extLst>
                <a:ext uri="{FF2B5EF4-FFF2-40B4-BE49-F238E27FC236}">
                  <a16:creationId xmlns:a16="http://schemas.microsoft.com/office/drawing/2014/main" id="{5860A799-70CD-D05F-4360-1A0855C2FC7D}"/>
                </a:ext>
              </a:extLst>
            </p:cNvPr>
            <p:cNvSpPr/>
            <p:nvPr/>
          </p:nvSpPr>
          <p:spPr>
            <a:xfrm>
              <a:off x="7406481" y="5867870"/>
              <a:ext cx="482460" cy="2682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itle 1">
            <a:extLst>
              <a:ext uri="{FF2B5EF4-FFF2-40B4-BE49-F238E27FC236}">
                <a16:creationId xmlns:a16="http://schemas.microsoft.com/office/drawing/2014/main" id="{12C16606-CAE4-269E-3AE7-C2B05729F72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Other Ways to Add Layers </a:t>
            </a:r>
            <a:endParaRPr lang="en-US" altLang="en-US" dirty="0"/>
          </a:p>
        </p:txBody>
      </p:sp>
      <p:sp>
        <p:nvSpPr>
          <p:cNvPr id="4" name="Content Placeholder 2">
            <a:extLst>
              <a:ext uri="{FF2B5EF4-FFF2-40B4-BE49-F238E27FC236}">
                <a16:creationId xmlns:a16="http://schemas.microsoft.com/office/drawing/2014/main" id="{4593445D-A1DF-B2D9-00BD-4D89BBB517F4}"/>
              </a:ext>
            </a:extLst>
          </p:cNvPr>
          <p:cNvSpPr txBox="1">
            <a:spLocks/>
          </p:cNvSpPr>
          <p:nvPr/>
        </p:nvSpPr>
        <p:spPr>
          <a:xfrm>
            <a:off x="705594" y="1814608"/>
            <a:ext cx="6116545" cy="250638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Arial" charset="0"/>
              <a:buAutoNum type="arabicPeriod"/>
              <a:defRPr/>
            </a:pPr>
            <a:r>
              <a:rPr lang="en-PH" sz="2200" dirty="0"/>
              <a:t>Go to the Browser Panel.</a:t>
            </a:r>
          </a:p>
          <a:p>
            <a:pPr marL="457200" indent="-360000">
              <a:buFont typeface="Arial" charset="0"/>
              <a:buAutoNum type="arabicPeriod"/>
              <a:defRPr/>
            </a:pPr>
            <a:r>
              <a:rPr lang="en-PH" sz="2200" dirty="0"/>
              <a:t>Go to the C:\ or D:\MODULE_4\DATA\HEALTH_FACILITIES\DOH</a:t>
            </a:r>
          </a:p>
          <a:p>
            <a:pPr marL="457200" indent="-360000">
              <a:buFont typeface="Arial" charset="0"/>
              <a:buAutoNum type="arabicPeriod"/>
              <a:defRPr/>
            </a:pPr>
            <a:r>
              <a:rPr lang="en-PH" sz="2200" dirty="0"/>
              <a:t>Right-click on </a:t>
            </a:r>
            <a:r>
              <a:rPr lang="en-PH" sz="2200" b="1" dirty="0" err="1"/>
              <a:t>HF_Location.shp</a:t>
            </a:r>
            <a:r>
              <a:rPr lang="en-PH" sz="2200" b="1" dirty="0"/>
              <a:t> </a:t>
            </a:r>
            <a:r>
              <a:rPr lang="en-PH" sz="2200" dirty="0"/>
              <a:t>and select </a:t>
            </a:r>
            <a:r>
              <a:rPr lang="en-PH" sz="2200" i="1" dirty="0"/>
              <a:t>Add Layer to Project</a:t>
            </a:r>
          </a:p>
        </p:txBody>
      </p:sp>
      <p:sp>
        <p:nvSpPr>
          <p:cNvPr id="5" name="Content Placeholder 2">
            <a:extLst>
              <a:ext uri="{FF2B5EF4-FFF2-40B4-BE49-F238E27FC236}">
                <a16:creationId xmlns:a16="http://schemas.microsoft.com/office/drawing/2014/main" id="{922A2754-131A-C318-958E-C575E1888648}"/>
              </a:ext>
            </a:extLst>
          </p:cNvPr>
          <p:cNvSpPr txBox="1">
            <a:spLocks/>
          </p:cNvSpPr>
          <p:nvPr/>
        </p:nvSpPr>
        <p:spPr>
          <a:xfrm>
            <a:off x="529455" y="4035427"/>
            <a:ext cx="6292102" cy="1312769"/>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You may also double-click on the layer or drag and drop it onto the canvas to add 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Content Placeholder 2">
            <a:extLst>
              <a:ext uri="{FF2B5EF4-FFF2-40B4-BE49-F238E27FC236}">
                <a16:creationId xmlns:a16="http://schemas.microsoft.com/office/drawing/2014/main" id="{BF5AA824-8E9B-2C6E-48C8-7BF5B92E833F}"/>
              </a:ext>
            </a:extLst>
          </p:cNvPr>
          <p:cNvSpPr txBox="1">
            <a:spLocks/>
          </p:cNvSpPr>
          <p:nvPr/>
        </p:nvSpPr>
        <p:spPr bwMode="auto">
          <a:xfrm>
            <a:off x="526022" y="963709"/>
            <a:ext cx="11150041"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Try adding the </a:t>
            </a:r>
            <a:r>
              <a:rPr lang="en-PH" altLang="en-US" sz="2200" b="1" dirty="0" err="1"/>
              <a:t>waterways_cleaned.shp</a:t>
            </a:r>
            <a:r>
              <a:rPr lang="en-PH" altLang="en-US" sz="2200" b="1" dirty="0"/>
              <a:t> </a:t>
            </a:r>
            <a:r>
              <a:rPr lang="en-PH" altLang="en-US" sz="2200" dirty="0"/>
              <a:t>vector layer from the MODULE_4\DATA\HYDROGRAPHIC_NETWORK\WATERWAYS\OSM_CLEANED folder.</a:t>
            </a:r>
            <a:endParaRPr lang="en-US" altLang="en-US" sz="2200" b="1" dirty="0"/>
          </a:p>
          <a:p>
            <a:pPr>
              <a:lnSpc>
                <a:spcPct val="90000"/>
              </a:lnSpc>
              <a:spcBef>
                <a:spcPts val="1000"/>
              </a:spcBef>
            </a:pPr>
            <a:endParaRPr lang="en-PH" altLang="en-US" sz="2200" dirty="0"/>
          </a:p>
        </p:txBody>
      </p:sp>
      <p:pic>
        <p:nvPicPr>
          <p:cNvPr id="32774" name="Picture 2" descr="D:\MODULES\MODULE_4\FIGURES\Q_17.jpg">
            <a:extLst>
              <a:ext uri="{FF2B5EF4-FFF2-40B4-BE49-F238E27FC236}">
                <a16:creationId xmlns:a16="http://schemas.microsoft.com/office/drawing/2014/main" id="{E179BEE2-CB6D-F17E-2975-D4B15EB7A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2437654"/>
            <a:ext cx="53848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Content Placeholder 2">
            <a:extLst>
              <a:ext uri="{FF2B5EF4-FFF2-40B4-BE49-F238E27FC236}">
                <a16:creationId xmlns:a16="http://schemas.microsoft.com/office/drawing/2014/main" id="{CF1E9DE2-6538-42EB-E274-54E24B108A94}"/>
              </a:ext>
            </a:extLst>
          </p:cNvPr>
          <p:cNvSpPr txBox="1">
            <a:spLocks/>
          </p:cNvSpPr>
          <p:nvPr/>
        </p:nvSpPr>
        <p:spPr bwMode="auto">
          <a:xfrm>
            <a:off x="531250" y="1818996"/>
            <a:ext cx="84248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Your map should now look similar to this.</a:t>
            </a:r>
          </a:p>
        </p:txBody>
      </p:sp>
      <p:sp>
        <p:nvSpPr>
          <p:cNvPr id="2" name="Title 1">
            <a:extLst>
              <a:ext uri="{FF2B5EF4-FFF2-40B4-BE49-F238E27FC236}">
                <a16:creationId xmlns:a16="http://schemas.microsoft.com/office/drawing/2014/main" id="{44C9F20E-E342-9A76-24BB-77C6D854C5D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Layer</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Content Placeholder 2">
            <a:extLst>
              <a:ext uri="{FF2B5EF4-FFF2-40B4-BE49-F238E27FC236}">
                <a16:creationId xmlns:a16="http://schemas.microsoft.com/office/drawing/2014/main" id="{82E6F262-F2A9-A1FB-7F4D-74BBECFF5182}"/>
              </a:ext>
            </a:extLst>
          </p:cNvPr>
          <p:cNvSpPr txBox="1">
            <a:spLocks/>
          </p:cNvSpPr>
          <p:nvPr/>
        </p:nvSpPr>
        <p:spPr bwMode="auto">
          <a:xfrm>
            <a:off x="524903" y="973700"/>
            <a:ext cx="11151160" cy="337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Arial" panose="020B0604020202020204" pitchFamily="34" charset="0"/>
              <a:buNone/>
            </a:pPr>
            <a:r>
              <a:rPr lang="en-PH" altLang="en-US" sz="2200" dirty="0"/>
              <a:t>The map layers appear in the Layers Panel based on the way they are added to the map. </a:t>
            </a:r>
          </a:p>
          <a:p>
            <a:pPr>
              <a:lnSpc>
                <a:spcPct val="90000"/>
              </a:lnSpc>
              <a:buFont typeface="Arial" panose="020B0604020202020204" pitchFamily="34" charset="0"/>
              <a:buNone/>
            </a:pPr>
            <a:endParaRPr lang="en-PH" altLang="en-US" sz="2200" dirty="0"/>
          </a:p>
          <a:p>
            <a:pPr>
              <a:lnSpc>
                <a:spcPct val="90000"/>
              </a:lnSpc>
              <a:buFont typeface="Arial" panose="020B0604020202020204" pitchFamily="34" charset="0"/>
              <a:buNone/>
            </a:pPr>
            <a:r>
              <a:rPr lang="en-PH" altLang="en-US" sz="2200" dirty="0"/>
              <a:t>The layers are drawn on the Map Canvas based on the way they are arranged in the Layers Panel which means point layers can be covered by polygon layers if they are at the bottom in the Layers Panel.</a:t>
            </a:r>
          </a:p>
          <a:p>
            <a:pPr>
              <a:lnSpc>
                <a:spcPct val="90000"/>
              </a:lnSpc>
              <a:buFont typeface="Arial" panose="020B0604020202020204" pitchFamily="34" charset="0"/>
              <a:buNone/>
            </a:pPr>
            <a:r>
              <a:rPr lang="en-PH" altLang="en-US" sz="2200" dirty="0"/>
              <a:t>  </a:t>
            </a:r>
          </a:p>
          <a:p>
            <a:pPr>
              <a:lnSpc>
                <a:spcPct val="90000"/>
              </a:lnSpc>
              <a:buFont typeface="Arial" panose="020B0604020202020204" pitchFamily="34" charset="0"/>
              <a:buNone/>
            </a:pPr>
            <a:r>
              <a:rPr lang="en-PH" altLang="en-US" sz="2200" dirty="0"/>
              <a:t>The layers should usually be arranged with the point layers on top, followed by line layers, then polygon layers and raster layers. (This may change depending on your need.)</a:t>
            </a:r>
          </a:p>
          <a:p>
            <a:pPr>
              <a:lnSpc>
                <a:spcPct val="90000"/>
              </a:lnSpc>
              <a:buFont typeface="Arial" panose="020B0604020202020204" pitchFamily="34" charset="0"/>
              <a:buNone/>
            </a:pPr>
            <a:r>
              <a:rPr lang="en-PH" altLang="en-US" sz="2200" dirty="0"/>
              <a:t> </a:t>
            </a:r>
          </a:p>
          <a:p>
            <a:pPr>
              <a:lnSpc>
                <a:spcPct val="90000"/>
              </a:lnSpc>
              <a:buFont typeface="Arial" panose="020B0604020202020204" pitchFamily="34" charset="0"/>
              <a:buNone/>
            </a:pPr>
            <a:r>
              <a:rPr lang="en-PH" altLang="en-US" sz="2200" dirty="0"/>
              <a:t>The layers can be re-arranged by clicking on the layer name and dragging the layer above or below the other layers in the list.</a:t>
            </a:r>
          </a:p>
        </p:txBody>
      </p:sp>
      <p:sp>
        <p:nvSpPr>
          <p:cNvPr id="33798" name="Content Placeholder 2">
            <a:extLst>
              <a:ext uri="{FF2B5EF4-FFF2-40B4-BE49-F238E27FC236}">
                <a16:creationId xmlns:a16="http://schemas.microsoft.com/office/drawing/2014/main" id="{5F4E24F0-5A36-DCC5-FC4D-CF54486F49F5}"/>
              </a:ext>
            </a:extLst>
          </p:cNvPr>
          <p:cNvSpPr txBox="1">
            <a:spLocks/>
          </p:cNvSpPr>
          <p:nvPr/>
        </p:nvSpPr>
        <p:spPr bwMode="auto">
          <a:xfrm>
            <a:off x="2069821" y="4776226"/>
            <a:ext cx="4008249" cy="9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Arrange your layers according to the image on the right.</a:t>
            </a:r>
          </a:p>
        </p:txBody>
      </p:sp>
      <p:pic>
        <p:nvPicPr>
          <p:cNvPr id="33799" name="Picture 2" descr="D:\MODULES\MODULE_4\FIGURES\Q_18.jpg">
            <a:extLst>
              <a:ext uri="{FF2B5EF4-FFF2-40B4-BE49-F238E27FC236}">
                <a16:creationId xmlns:a16="http://schemas.microsoft.com/office/drawing/2014/main" id="{73B01EE8-387F-92B5-DA6E-C7538C3BD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962"/>
          <a:stretch>
            <a:fillRect/>
          </a:stretch>
        </p:blipFill>
        <p:spPr bwMode="auto">
          <a:xfrm>
            <a:off x="6698410" y="4564063"/>
            <a:ext cx="25574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2">
            <a:extLst>
              <a:ext uri="{FF2B5EF4-FFF2-40B4-BE49-F238E27FC236}">
                <a16:creationId xmlns:a16="http://schemas.microsoft.com/office/drawing/2014/main" id="{661379DA-6FFD-C844-10A9-F03C1027B671}"/>
              </a:ext>
            </a:extLst>
          </p:cNvPr>
          <p:cNvSpPr>
            <a:spLocks noChangeArrowheads="1"/>
          </p:cNvSpPr>
          <p:nvPr/>
        </p:nvSpPr>
        <p:spPr bwMode="auto">
          <a:xfrm>
            <a:off x="1489823" y="4785191"/>
            <a:ext cx="436563"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2" name="Title 1">
            <a:extLst>
              <a:ext uri="{FF2B5EF4-FFF2-40B4-BE49-F238E27FC236}">
                <a16:creationId xmlns:a16="http://schemas.microsoft.com/office/drawing/2014/main" id="{FA59D9EA-E44A-D506-3CC4-738D145847C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Managing the Layers in the Layers Panel</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262B9D8-AE17-70DE-A0F9-634F7506F211}"/>
              </a:ext>
            </a:extLst>
          </p:cNvPr>
          <p:cNvSpPr txBox="1">
            <a:spLocks/>
          </p:cNvSpPr>
          <p:nvPr/>
        </p:nvSpPr>
        <p:spPr>
          <a:xfrm>
            <a:off x="524995" y="965060"/>
            <a:ext cx="11151067" cy="1727200"/>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PH" sz="2200" dirty="0"/>
              <a:t>You can make the map layers visible or not in the Map Canvas by turning the layer on or off in the Layers Panel. </a:t>
            </a:r>
          </a:p>
          <a:p>
            <a:pPr marL="0" indent="0">
              <a:spcBef>
                <a:spcPts val="0"/>
              </a:spcBef>
              <a:buNone/>
              <a:defRPr/>
            </a:pPr>
            <a:r>
              <a:rPr lang="en-PH" sz="2200" dirty="0"/>
              <a:t> </a:t>
            </a:r>
          </a:p>
          <a:p>
            <a:pPr marL="0" indent="0">
              <a:spcBef>
                <a:spcPts val="0"/>
              </a:spcBef>
              <a:buNone/>
              <a:defRPr/>
            </a:pPr>
            <a:r>
              <a:rPr lang="en-PH" sz="2200" dirty="0"/>
              <a:t>You can do this by clicking the box beside the layer: a check in the box means the layer is visible, no check means it is not visible.</a:t>
            </a:r>
            <a:endParaRPr lang="en-PH" altLang="en-US" sz="2200" dirty="0"/>
          </a:p>
        </p:txBody>
      </p:sp>
      <p:pic>
        <p:nvPicPr>
          <p:cNvPr id="34822" name="Picture 2" descr="D:\MODULES\MODULE_4\FIGURES\Q_19.jpg">
            <a:extLst>
              <a:ext uri="{FF2B5EF4-FFF2-40B4-BE49-F238E27FC236}">
                <a16:creationId xmlns:a16="http://schemas.microsoft.com/office/drawing/2014/main" id="{4AC366D8-FDD2-A47D-E3D4-F6A1070E7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081" y="3046507"/>
            <a:ext cx="37798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338982E-1ED7-6A66-AA00-4E93D459657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Managing the Layers in the Layers Panel</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ontent Placeholder 2">
            <a:extLst>
              <a:ext uri="{FF2B5EF4-FFF2-40B4-BE49-F238E27FC236}">
                <a16:creationId xmlns:a16="http://schemas.microsoft.com/office/drawing/2014/main" id="{83CB9EC4-6D1A-D767-12F3-A8E7645A7C6A}"/>
              </a:ext>
            </a:extLst>
          </p:cNvPr>
          <p:cNvSpPr txBox="1">
            <a:spLocks/>
          </p:cNvSpPr>
          <p:nvPr/>
        </p:nvSpPr>
        <p:spPr bwMode="auto">
          <a:xfrm>
            <a:off x="530787" y="968796"/>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Map Navigation toolbar looks like this:</a:t>
            </a:r>
          </a:p>
          <a:p>
            <a:pPr>
              <a:lnSpc>
                <a:spcPct val="90000"/>
              </a:lnSpc>
              <a:spcBef>
                <a:spcPts val="1000"/>
              </a:spcBef>
            </a:pPr>
            <a:endParaRPr lang="en-PH" altLang="en-US" sz="2200" dirty="0"/>
          </a:p>
        </p:txBody>
      </p:sp>
      <p:sp>
        <p:nvSpPr>
          <p:cNvPr id="9" name="Content Placeholder 2">
            <a:extLst>
              <a:ext uri="{FF2B5EF4-FFF2-40B4-BE49-F238E27FC236}">
                <a16:creationId xmlns:a16="http://schemas.microsoft.com/office/drawing/2014/main" id="{78159507-6FFC-1E55-FBE8-12F0BDBCD666}"/>
              </a:ext>
            </a:extLst>
          </p:cNvPr>
          <p:cNvSpPr txBox="1">
            <a:spLocks/>
          </p:cNvSpPr>
          <p:nvPr/>
        </p:nvSpPr>
        <p:spPr>
          <a:xfrm>
            <a:off x="2423592" y="2214699"/>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sz="2200" dirty="0"/>
              <a:t>Pan Map</a:t>
            </a:r>
            <a:endParaRPr lang="en-US" sz="2200" dirty="0"/>
          </a:p>
          <a:p>
            <a:pPr>
              <a:defRPr/>
            </a:pPr>
            <a:r>
              <a:rPr lang="en-PH" sz="2200" dirty="0"/>
              <a:t>Pan Map to Selection</a:t>
            </a:r>
            <a:endParaRPr lang="en-US" sz="2200" dirty="0"/>
          </a:p>
          <a:p>
            <a:pPr>
              <a:defRPr/>
            </a:pPr>
            <a:r>
              <a:rPr lang="en-PH" sz="2200" dirty="0"/>
              <a:t>Zoom In</a:t>
            </a:r>
            <a:endParaRPr lang="en-US" sz="2200" dirty="0"/>
          </a:p>
          <a:p>
            <a:pPr>
              <a:defRPr/>
            </a:pPr>
            <a:r>
              <a:rPr lang="en-PH" sz="2200" dirty="0"/>
              <a:t>Zoom Out</a:t>
            </a:r>
            <a:endParaRPr lang="en-US" sz="2200" dirty="0"/>
          </a:p>
          <a:p>
            <a:pPr>
              <a:defRPr/>
            </a:pPr>
            <a:r>
              <a:rPr lang="en-PH" sz="2200" dirty="0"/>
              <a:t>Zoom Full</a:t>
            </a:r>
            <a:endParaRPr lang="en-US" sz="2200" dirty="0"/>
          </a:p>
          <a:p>
            <a:pPr>
              <a:defRPr/>
            </a:pPr>
            <a:r>
              <a:rPr lang="en-PH" sz="2200" dirty="0"/>
              <a:t>Zoom to Selection</a:t>
            </a:r>
            <a:endParaRPr lang="en-US" sz="2200" dirty="0"/>
          </a:p>
          <a:p>
            <a:pPr>
              <a:defRPr/>
            </a:pPr>
            <a:r>
              <a:rPr lang="en-PH" sz="2200" dirty="0"/>
              <a:t>Zoom to Layer</a:t>
            </a:r>
            <a:endParaRPr lang="en-US" sz="2200" dirty="0"/>
          </a:p>
          <a:p>
            <a:pPr>
              <a:defRPr/>
            </a:pPr>
            <a:r>
              <a:rPr lang="en-PH" sz="2200" dirty="0"/>
              <a:t>Zoom to Native Resolution</a:t>
            </a:r>
            <a:endParaRPr lang="en-US" sz="2200" dirty="0"/>
          </a:p>
          <a:p>
            <a:pPr>
              <a:defRPr/>
            </a:pPr>
            <a:r>
              <a:rPr lang="en-PH" sz="2200" dirty="0"/>
              <a:t>Zoom Last</a:t>
            </a:r>
            <a:endParaRPr lang="en-US" sz="2200" dirty="0"/>
          </a:p>
          <a:p>
            <a:pPr>
              <a:defRPr/>
            </a:pPr>
            <a:r>
              <a:rPr lang="en-PH" sz="2200" dirty="0"/>
              <a:t>Zoom Next</a:t>
            </a:r>
            <a:endParaRPr lang="en-US" sz="2200" dirty="0"/>
          </a:p>
          <a:p>
            <a:pPr>
              <a:defRPr/>
            </a:pPr>
            <a:r>
              <a:rPr lang="en-PH" sz="2200" dirty="0"/>
              <a:t>New Map View</a:t>
            </a:r>
            <a:endParaRPr lang="en-US" sz="2200" dirty="0"/>
          </a:p>
          <a:p>
            <a:pPr>
              <a:defRPr/>
            </a:pPr>
            <a:r>
              <a:rPr lang="en-PH" sz="2200" dirty="0"/>
              <a:t>New 3D Map View</a:t>
            </a:r>
          </a:p>
          <a:p>
            <a:pPr>
              <a:defRPr/>
            </a:pPr>
            <a:r>
              <a:rPr lang="en-PH" sz="2200" dirty="0"/>
              <a:t>New Spatial Bookmark</a:t>
            </a:r>
            <a:endParaRPr lang="en-US" sz="2200" dirty="0"/>
          </a:p>
          <a:p>
            <a:pPr>
              <a:defRPr/>
            </a:pPr>
            <a:r>
              <a:rPr lang="en-PH" sz="2200" dirty="0"/>
              <a:t>Show Spatial Bookmarks</a:t>
            </a:r>
            <a:endParaRPr lang="en-US" sz="2200" dirty="0"/>
          </a:p>
          <a:p>
            <a:pPr>
              <a:defRPr/>
            </a:pPr>
            <a:r>
              <a:rPr lang="en-PH" sz="2200" dirty="0"/>
              <a:t>Temporal Control Panel</a:t>
            </a:r>
          </a:p>
          <a:p>
            <a:pPr>
              <a:defRPr/>
            </a:pPr>
            <a:r>
              <a:rPr lang="en-PH" sz="2200" dirty="0"/>
              <a:t>Refresh</a:t>
            </a:r>
            <a:endParaRPr lang="en-US" sz="2200" dirty="0"/>
          </a:p>
        </p:txBody>
      </p:sp>
      <p:sp>
        <p:nvSpPr>
          <p:cNvPr id="35847" name="Rectangle 3">
            <a:extLst>
              <a:ext uri="{FF2B5EF4-FFF2-40B4-BE49-F238E27FC236}">
                <a16:creationId xmlns:a16="http://schemas.microsoft.com/office/drawing/2014/main" id="{FD9E200D-BEB9-093B-0E9D-BF902A107C25}"/>
              </a:ext>
            </a:extLst>
          </p:cNvPr>
          <p:cNvSpPr>
            <a:spLocks noChangeArrowheads="1"/>
          </p:cNvSpPr>
          <p:nvPr/>
        </p:nvSpPr>
        <p:spPr bwMode="auto">
          <a:xfrm>
            <a:off x="2383980" y="2200173"/>
            <a:ext cx="3567558" cy="302093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35851" name="Rectangle 3">
            <a:extLst>
              <a:ext uri="{FF2B5EF4-FFF2-40B4-BE49-F238E27FC236}">
                <a16:creationId xmlns:a16="http://schemas.microsoft.com/office/drawing/2014/main" id="{AC82A29E-90A8-6C10-D729-90D98D883B49}"/>
              </a:ext>
            </a:extLst>
          </p:cNvPr>
          <p:cNvSpPr>
            <a:spLocks noChangeArrowheads="1"/>
          </p:cNvSpPr>
          <p:nvPr/>
        </p:nvSpPr>
        <p:spPr bwMode="auto">
          <a:xfrm>
            <a:off x="6240017" y="2200173"/>
            <a:ext cx="3406008" cy="865756"/>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 name="Title 1">
            <a:extLst>
              <a:ext uri="{FF2B5EF4-FFF2-40B4-BE49-F238E27FC236}">
                <a16:creationId xmlns:a16="http://schemas.microsoft.com/office/drawing/2014/main" id="{99859F75-AF27-58D6-1FE6-30B8C50FF69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Map Navigation Toolbar</a:t>
            </a:r>
            <a:endParaRPr lang="en-US" altLang="en-US" dirty="0"/>
          </a:p>
        </p:txBody>
      </p:sp>
      <p:pic>
        <p:nvPicPr>
          <p:cNvPr id="3074" name="Picture 1">
            <a:extLst>
              <a:ext uri="{FF2B5EF4-FFF2-40B4-BE49-F238E27FC236}">
                <a16:creationId xmlns:a16="http://schemas.microsoft.com/office/drawing/2014/main" id="{1EC2B1BD-E36C-445B-85E5-5FDF43C83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933" y="1522457"/>
            <a:ext cx="6216133" cy="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1B8ACF2-324F-D14F-5B46-5E25C09B2587}"/>
              </a:ext>
            </a:extLst>
          </p:cNvPr>
          <p:cNvSpPr txBox="1">
            <a:spLocks/>
          </p:cNvSpPr>
          <p:nvPr/>
        </p:nvSpPr>
        <p:spPr bwMode="auto">
          <a:xfrm>
            <a:off x="2252008" y="5824880"/>
            <a:ext cx="825322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latin typeface="+mn-lt"/>
              </a:rPr>
              <a:t>The highlighted functions are the ones you will most commonly use</a:t>
            </a:r>
          </a:p>
          <a:p>
            <a:pPr>
              <a:lnSpc>
                <a:spcPct val="90000"/>
              </a:lnSpc>
              <a:spcBef>
                <a:spcPts val="1000"/>
              </a:spcBef>
            </a:pPr>
            <a:endParaRPr lang="en-PH" altLang="en-US" sz="2200" dirty="0">
              <a:latin typeface="+mn-lt"/>
            </a:endParaRPr>
          </a:p>
        </p:txBody>
      </p:sp>
      <p:sp>
        <p:nvSpPr>
          <p:cNvPr id="4" name="AutoShape 32">
            <a:extLst>
              <a:ext uri="{FF2B5EF4-FFF2-40B4-BE49-F238E27FC236}">
                <a16:creationId xmlns:a16="http://schemas.microsoft.com/office/drawing/2014/main" id="{56194617-5FFD-1028-E821-A6CE8566A249}"/>
              </a:ext>
            </a:extLst>
          </p:cNvPr>
          <p:cNvSpPr>
            <a:spLocks noChangeArrowheads="1"/>
          </p:cNvSpPr>
          <p:nvPr/>
        </p:nvSpPr>
        <p:spPr bwMode="auto">
          <a:xfrm>
            <a:off x="1693022" y="5824880"/>
            <a:ext cx="436562"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Content Placeholder 2">
            <a:extLst>
              <a:ext uri="{FF2B5EF4-FFF2-40B4-BE49-F238E27FC236}">
                <a16:creationId xmlns:a16="http://schemas.microsoft.com/office/drawing/2014/main" id="{192A2BBC-225E-3C68-AF84-2A257EFE2B20}"/>
              </a:ext>
            </a:extLst>
          </p:cNvPr>
          <p:cNvSpPr txBox="1">
            <a:spLocks/>
          </p:cNvSpPr>
          <p:nvPr/>
        </p:nvSpPr>
        <p:spPr bwMode="auto">
          <a:xfrm>
            <a:off x="524997" y="972904"/>
            <a:ext cx="111510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Play around with your map using the different tools in the Map Navigation toolbar.</a:t>
            </a:r>
          </a:p>
        </p:txBody>
      </p:sp>
      <p:pic>
        <p:nvPicPr>
          <p:cNvPr id="36870" name="Picture 2" descr="D:\MODULES\MODULE_4\FIGURES\Q_20.jpg">
            <a:extLst>
              <a:ext uri="{FF2B5EF4-FFF2-40B4-BE49-F238E27FC236}">
                <a16:creationId xmlns:a16="http://schemas.microsoft.com/office/drawing/2014/main" id="{60457083-BF35-3FD5-446E-B4D234309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325" y="1737842"/>
            <a:ext cx="597535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580214-3BF3-16C8-E0ED-8405439CC7A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Map Navigation Toolbar</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2D9AC4-D419-F434-CE2C-CA3BC3C17C28}"/>
              </a:ext>
            </a:extLst>
          </p:cNvPr>
          <p:cNvPicPr>
            <a:picLocks noChangeAspect="1"/>
          </p:cNvPicPr>
          <p:nvPr/>
        </p:nvPicPr>
        <p:blipFill>
          <a:blip r:embed="rId2"/>
          <a:stretch>
            <a:fillRect/>
          </a:stretch>
        </p:blipFill>
        <p:spPr>
          <a:xfrm>
            <a:off x="7453684" y="2405861"/>
            <a:ext cx="3312927" cy="3506627"/>
          </a:xfrm>
          <a:prstGeom prst="rect">
            <a:avLst/>
          </a:prstGeom>
        </p:spPr>
      </p:pic>
      <p:sp>
        <p:nvSpPr>
          <p:cNvPr id="37894" name="Content Placeholder 2">
            <a:extLst>
              <a:ext uri="{FF2B5EF4-FFF2-40B4-BE49-F238E27FC236}">
                <a16:creationId xmlns:a16="http://schemas.microsoft.com/office/drawing/2014/main" id="{6790A198-5F7E-390C-25BD-710B2ED077E1}"/>
              </a:ext>
            </a:extLst>
          </p:cNvPr>
          <p:cNvSpPr txBox="1">
            <a:spLocks/>
          </p:cNvSpPr>
          <p:nvPr/>
        </p:nvSpPr>
        <p:spPr bwMode="auto">
          <a:xfrm>
            <a:off x="525555" y="963939"/>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Attributes toolbar looks like this:</a:t>
            </a:r>
          </a:p>
        </p:txBody>
      </p:sp>
      <p:sp>
        <p:nvSpPr>
          <p:cNvPr id="37895" name="Content Placeholder 2">
            <a:extLst>
              <a:ext uri="{FF2B5EF4-FFF2-40B4-BE49-F238E27FC236}">
                <a16:creationId xmlns:a16="http://schemas.microsoft.com/office/drawing/2014/main" id="{C21F2AE4-70D8-33B8-FC87-90FEFC03236B}"/>
              </a:ext>
            </a:extLst>
          </p:cNvPr>
          <p:cNvSpPr txBox="1">
            <a:spLocks/>
          </p:cNvSpPr>
          <p:nvPr/>
        </p:nvSpPr>
        <p:spPr bwMode="auto">
          <a:xfrm>
            <a:off x="1581150" y="2625873"/>
            <a:ext cx="499894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Open Attribute Table tool is the one you will most commonly use</a:t>
            </a:r>
          </a:p>
          <a:p>
            <a:pPr>
              <a:lnSpc>
                <a:spcPct val="90000"/>
              </a:lnSpc>
              <a:spcBef>
                <a:spcPts val="1000"/>
              </a:spcBef>
            </a:pPr>
            <a:endParaRPr lang="en-PH" altLang="en-US" sz="2200" dirty="0"/>
          </a:p>
        </p:txBody>
      </p:sp>
      <p:sp>
        <p:nvSpPr>
          <p:cNvPr id="11" name="AutoShape 32">
            <a:extLst>
              <a:ext uri="{FF2B5EF4-FFF2-40B4-BE49-F238E27FC236}">
                <a16:creationId xmlns:a16="http://schemas.microsoft.com/office/drawing/2014/main" id="{BF9581E2-95C9-21F6-2465-CBA630AABF1C}"/>
              </a:ext>
            </a:extLst>
          </p:cNvPr>
          <p:cNvSpPr>
            <a:spLocks noChangeArrowheads="1"/>
          </p:cNvSpPr>
          <p:nvPr/>
        </p:nvSpPr>
        <p:spPr bwMode="auto">
          <a:xfrm>
            <a:off x="1048965" y="2643565"/>
            <a:ext cx="436562"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grpSp>
        <p:nvGrpSpPr>
          <p:cNvPr id="3" name="Group 2">
            <a:extLst>
              <a:ext uri="{FF2B5EF4-FFF2-40B4-BE49-F238E27FC236}">
                <a16:creationId xmlns:a16="http://schemas.microsoft.com/office/drawing/2014/main" id="{BECAF64F-4385-5EF7-1119-33130936BFD7}"/>
              </a:ext>
            </a:extLst>
          </p:cNvPr>
          <p:cNvGrpSpPr/>
          <p:nvPr/>
        </p:nvGrpSpPr>
        <p:grpSpPr>
          <a:xfrm>
            <a:off x="4131422" y="1525633"/>
            <a:ext cx="3929156" cy="526374"/>
            <a:chOff x="4131422" y="1525633"/>
            <a:chExt cx="3929156" cy="526374"/>
          </a:xfrm>
        </p:grpSpPr>
        <p:pic>
          <p:nvPicPr>
            <p:cNvPr id="4098" name="Picture 1">
              <a:extLst>
                <a:ext uri="{FF2B5EF4-FFF2-40B4-BE49-F238E27FC236}">
                  <a16:creationId xmlns:a16="http://schemas.microsoft.com/office/drawing/2014/main" id="{385D396A-663F-FEBE-029F-B8485CD63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422" y="1525633"/>
              <a:ext cx="3929156" cy="52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3">
              <a:extLst>
                <a:ext uri="{FF2B5EF4-FFF2-40B4-BE49-F238E27FC236}">
                  <a16:creationId xmlns:a16="http://schemas.microsoft.com/office/drawing/2014/main" id="{8DF284F0-BAF4-2CBA-598D-13948F95B39A}"/>
                </a:ext>
              </a:extLst>
            </p:cNvPr>
            <p:cNvSpPr>
              <a:spLocks noChangeArrowheads="1"/>
            </p:cNvSpPr>
            <p:nvPr/>
          </p:nvSpPr>
          <p:spPr bwMode="auto">
            <a:xfrm>
              <a:off x="5834948" y="1580064"/>
              <a:ext cx="468313" cy="41751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37898" name="Content Placeholder 2">
            <a:extLst>
              <a:ext uri="{FF2B5EF4-FFF2-40B4-BE49-F238E27FC236}">
                <a16:creationId xmlns:a16="http://schemas.microsoft.com/office/drawing/2014/main" id="{446EDB17-393A-AD92-2325-695C3F23588F}"/>
              </a:ext>
            </a:extLst>
          </p:cNvPr>
          <p:cNvSpPr txBox="1">
            <a:spLocks/>
          </p:cNvSpPr>
          <p:nvPr/>
        </p:nvSpPr>
        <p:spPr bwMode="auto">
          <a:xfrm>
            <a:off x="1581150" y="3838073"/>
            <a:ext cx="466785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can also do the same by right-clicking on a layer and selecting </a:t>
            </a:r>
            <a:r>
              <a:rPr lang="en-PH" altLang="en-US" sz="2200" i="1" dirty="0"/>
              <a:t>Open Attribute Table</a:t>
            </a:r>
          </a:p>
        </p:txBody>
      </p:sp>
      <p:sp>
        <p:nvSpPr>
          <p:cNvPr id="15" name="AutoShape 32">
            <a:extLst>
              <a:ext uri="{FF2B5EF4-FFF2-40B4-BE49-F238E27FC236}">
                <a16:creationId xmlns:a16="http://schemas.microsoft.com/office/drawing/2014/main" id="{C25DA40D-9595-9DC1-9FF1-9CF6208C11B4}"/>
              </a:ext>
            </a:extLst>
          </p:cNvPr>
          <p:cNvSpPr>
            <a:spLocks noChangeArrowheads="1"/>
          </p:cNvSpPr>
          <p:nvPr/>
        </p:nvSpPr>
        <p:spPr bwMode="auto">
          <a:xfrm>
            <a:off x="1050552" y="3806502"/>
            <a:ext cx="434975"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2" name="Title 1">
            <a:extLst>
              <a:ext uri="{FF2B5EF4-FFF2-40B4-BE49-F238E27FC236}">
                <a16:creationId xmlns:a16="http://schemas.microsoft.com/office/drawing/2014/main" id="{FF5EAC2C-AA0D-B3D8-D732-B31B900C0EA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Attributes Toolbar</a:t>
            </a: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A806684-235A-B8AD-1E9F-D1EF2D91701B}"/>
              </a:ext>
            </a:extLst>
          </p:cNvPr>
          <p:cNvSpPr txBox="1">
            <a:spLocks/>
          </p:cNvSpPr>
          <p:nvPr/>
        </p:nvSpPr>
        <p:spPr>
          <a:xfrm>
            <a:off x="524100" y="795182"/>
            <a:ext cx="10442575" cy="179585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Aft>
                <a:spcPts val="600"/>
              </a:spcAft>
              <a:buNone/>
              <a:defRPr/>
            </a:pPr>
            <a:r>
              <a:rPr lang="en-PH" altLang="zh-CN" sz="2400" dirty="0"/>
              <a:t>The objectives of this exercise are to:</a:t>
            </a:r>
          </a:p>
          <a:p>
            <a:pPr marL="457200" indent="-277813" eaLnBrk="1" hangingPunct="1">
              <a:spcAft>
                <a:spcPts val="600"/>
              </a:spcAft>
              <a:buFont typeface="Arial" panose="020B0604020202020204" pitchFamily="34" charset="0"/>
              <a:buChar char="•"/>
              <a:defRPr/>
            </a:pPr>
            <a:r>
              <a:rPr lang="en-PH" altLang="zh-CN" sz="2400" dirty="0"/>
              <a:t>Familiarize the participants with the user interface of QGIS </a:t>
            </a:r>
            <a:endParaRPr lang="en-PH" altLang="en-US" sz="2400" dirty="0"/>
          </a:p>
          <a:p>
            <a:pPr marL="457200" indent="-277813" eaLnBrk="1" hangingPunct="1">
              <a:spcAft>
                <a:spcPts val="600"/>
              </a:spcAft>
              <a:buFont typeface="Arial" panose="020B0604020202020204" pitchFamily="34" charset="0"/>
              <a:buChar char="•"/>
              <a:defRPr/>
            </a:pPr>
            <a:r>
              <a:rPr lang="en-PH" altLang="zh-CN" sz="2400" dirty="0"/>
              <a:t>Guide the participants in the use of the basic functionalities of QGIS </a:t>
            </a:r>
          </a:p>
        </p:txBody>
      </p:sp>
      <p:sp>
        <p:nvSpPr>
          <p:cNvPr id="2" name="Title 1">
            <a:extLst>
              <a:ext uri="{FF2B5EF4-FFF2-40B4-BE49-F238E27FC236}">
                <a16:creationId xmlns:a16="http://schemas.microsoft.com/office/drawing/2014/main" id="{9EF62915-95BA-F429-0847-66CA06EFF42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Objectives</a:t>
            </a:r>
            <a:endParaRPr lang="en-US" altLang="en-US" dirty="0"/>
          </a:p>
        </p:txBody>
      </p:sp>
      <p:sp>
        <p:nvSpPr>
          <p:cNvPr id="17413" name="Content Placeholder 2">
            <a:extLst>
              <a:ext uri="{FF2B5EF4-FFF2-40B4-BE49-F238E27FC236}">
                <a16:creationId xmlns:a16="http://schemas.microsoft.com/office/drawing/2014/main" id="{9F54FAE6-17CE-37A6-8AE2-4B5904EAB500}"/>
              </a:ext>
            </a:extLst>
          </p:cNvPr>
          <p:cNvSpPr txBox="1">
            <a:spLocks/>
          </p:cNvSpPr>
          <p:nvPr/>
        </p:nvSpPr>
        <p:spPr bwMode="auto">
          <a:xfrm>
            <a:off x="520831" y="3017814"/>
            <a:ext cx="10968614" cy="159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zh-CN" sz="2400" dirty="0">
                <a:latin typeface="+mn-lt"/>
              </a:rPr>
              <a:t>The data used in this exercise are fictitious and created only to facilitate the exercises in this course. The different geospatial objects are not related to any real location or infrastructure in the real world.</a:t>
            </a:r>
            <a:endParaRPr lang="en-PH" altLang="en-US" sz="2400" dirty="0">
              <a:latin typeface="+mn-lt"/>
            </a:endParaRPr>
          </a:p>
        </p:txBody>
      </p:sp>
      <p:sp>
        <p:nvSpPr>
          <p:cNvPr id="10" name="AutoShape 32">
            <a:extLst>
              <a:ext uri="{FF2B5EF4-FFF2-40B4-BE49-F238E27FC236}">
                <a16:creationId xmlns:a16="http://schemas.microsoft.com/office/drawing/2014/main" id="{557B9916-AC2C-7AD2-D5DA-BE91481E9DFF}"/>
              </a:ext>
            </a:extLst>
          </p:cNvPr>
          <p:cNvSpPr>
            <a:spLocks noChangeArrowheads="1"/>
          </p:cNvSpPr>
          <p:nvPr/>
        </p:nvSpPr>
        <p:spPr bwMode="auto">
          <a:xfrm>
            <a:off x="1070976" y="4525874"/>
            <a:ext cx="436563"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12" name="Rectangle 3">
            <a:extLst>
              <a:ext uri="{FF2B5EF4-FFF2-40B4-BE49-F238E27FC236}">
                <a16:creationId xmlns:a16="http://schemas.microsoft.com/office/drawing/2014/main" id="{BA41CC71-1620-5A61-E7F7-CBC7C8649040}"/>
              </a:ext>
            </a:extLst>
          </p:cNvPr>
          <p:cNvSpPr>
            <a:spLocks noChangeArrowheads="1"/>
          </p:cNvSpPr>
          <p:nvPr/>
        </p:nvSpPr>
        <p:spPr bwMode="auto">
          <a:xfrm>
            <a:off x="1760032" y="4551860"/>
            <a:ext cx="9916029" cy="381000"/>
          </a:xfrm>
          <a:prstGeom prst="rect">
            <a:avLst/>
          </a:prstGeom>
          <a:noFill/>
          <a:ln w="9525">
            <a:noFill/>
            <a:miter lim="800000"/>
            <a:headEnd/>
            <a:tailEnd/>
          </a:ln>
        </p:spPr>
        <p:txBody>
          <a:bodyPr lIns="0" tIns="0" rIns="0" bIns="0"/>
          <a:lstStyle/>
          <a:p>
            <a:pPr>
              <a:lnSpc>
                <a:spcPct val="90000"/>
              </a:lnSpc>
              <a:spcAft>
                <a:spcPts val="600"/>
              </a:spcAft>
              <a:defRPr/>
            </a:pPr>
            <a:r>
              <a:rPr lang="en-US" altLang="zh-CN" sz="2400" dirty="0">
                <a:cs typeface="Arial" charset="0"/>
              </a:rPr>
              <a:t>Download the exercise data from: </a:t>
            </a:r>
            <a:r>
              <a:rPr lang="en-US" altLang="zh-CN" sz="2400" dirty="0">
                <a:cs typeface="Arial" charset="0"/>
                <a:hlinkClick r:id="rId2"/>
              </a:rPr>
              <a:t>EXERCISE DATA</a:t>
            </a:r>
            <a:endParaRPr lang="en-US" altLang="zh-CN" sz="2400" dirty="0">
              <a:cs typeface="Arial" charset="0"/>
            </a:endParaRPr>
          </a:p>
        </p:txBody>
      </p:sp>
      <p:sp>
        <p:nvSpPr>
          <p:cNvPr id="3" name="Title 1">
            <a:extLst>
              <a:ext uri="{FF2B5EF4-FFF2-40B4-BE49-F238E27FC236}">
                <a16:creationId xmlns:a16="http://schemas.microsoft.com/office/drawing/2014/main" id="{0041149D-FBA6-E617-4935-171472CBCFA2}"/>
              </a:ext>
            </a:extLst>
          </p:cNvPr>
          <p:cNvSpPr txBox="1">
            <a:spLocks/>
          </p:cNvSpPr>
          <p:nvPr/>
        </p:nvSpPr>
        <p:spPr bwMode="auto">
          <a:xfrm>
            <a:off x="0" y="2333614"/>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Exercise Data</a:t>
            </a:r>
            <a:endParaRPr lang="en-US" altLang="en-US" dirty="0"/>
          </a:p>
        </p:txBody>
      </p:sp>
      <p:sp>
        <p:nvSpPr>
          <p:cNvPr id="4" name="AutoShape 32">
            <a:extLst>
              <a:ext uri="{FF2B5EF4-FFF2-40B4-BE49-F238E27FC236}">
                <a16:creationId xmlns:a16="http://schemas.microsoft.com/office/drawing/2014/main" id="{559235C7-695D-0F6D-A1ED-5E6190D473BC}"/>
              </a:ext>
            </a:extLst>
          </p:cNvPr>
          <p:cNvSpPr>
            <a:spLocks noChangeArrowheads="1"/>
          </p:cNvSpPr>
          <p:nvPr/>
        </p:nvSpPr>
        <p:spPr bwMode="auto">
          <a:xfrm>
            <a:off x="1070976" y="5011517"/>
            <a:ext cx="436563"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5" name="Rectangle 4">
            <a:extLst>
              <a:ext uri="{FF2B5EF4-FFF2-40B4-BE49-F238E27FC236}">
                <a16:creationId xmlns:a16="http://schemas.microsoft.com/office/drawing/2014/main" id="{60A1FCA4-BA84-7F44-4AF9-E0BF9866C7BB}"/>
              </a:ext>
            </a:extLst>
          </p:cNvPr>
          <p:cNvSpPr>
            <a:spLocks noChangeArrowheads="1"/>
          </p:cNvSpPr>
          <p:nvPr/>
        </p:nvSpPr>
        <p:spPr bwMode="auto">
          <a:xfrm>
            <a:off x="1760031" y="5046348"/>
            <a:ext cx="9916029" cy="1100449"/>
          </a:xfrm>
          <a:prstGeom prst="rect">
            <a:avLst/>
          </a:prstGeom>
          <a:noFill/>
          <a:ln w="9525">
            <a:noFill/>
            <a:miter lim="800000"/>
            <a:headEnd/>
            <a:tailEnd/>
          </a:ln>
        </p:spPr>
        <p:txBody>
          <a:bodyPr lIns="0" tIns="0" rIns="0" bIns="0"/>
          <a:lstStyle/>
          <a:p>
            <a:pPr>
              <a:lnSpc>
                <a:spcPct val="90000"/>
              </a:lnSpc>
              <a:spcAft>
                <a:spcPts val="600"/>
              </a:spcAft>
              <a:defRPr/>
            </a:pPr>
            <a:r>
              <a:rPr lang="en-US" altLang="zh-CN" sz="2400" dirty="0">
                <a:cs typeface="Arial" charset="0"/>
              </a:rPr>
              <a:t>Preferably, create a “MODULE_4” folder in the C: or D: drive on your computer and place the downloaded data there for easier access.</a:t>
            </a:r>
          </a:p>
          <a:p>
            <a:pPr>
              <a:lnSpc>
                <a:spcPct val="90000"/>
              </a:lnSpc>
              <a:spcAft>
                <a:spcPts val="600"/>
              </a:spcAft>
              <a:defRPr/>
            </a:pPr>
            <a:r>
              <a:rPr lang="en-PH" altLang="zh-CN" sz="2400" dirty="0">
                <a:cs typeface="Arial" charset="0"/>
              </a:rPr>
              <a:t>(i.e., C:\ or D:\MODULE_4\DATA)</a:t>
            </a:r>
            <a:endParaRPr lang="en-US" altLang="zh-CN" sz="2400" dirty="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830EC76-FE33-FAF4-D885-78C76BF79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71" y="1604026"/>
            <a:ext cx="7977183" cy="460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Content Placeholder 2">
            <a:extLst>
              <a:ext uri="{FF2B5EF4-FFF2-40B4-BE49-F238E27FC236}">
                <a16:creationId xmlns:a16="http://schemas.microsoft.com/office/drawing/2014/main" id="{7AE48E18-E45B-54CE-BA18-ED4414BCBE69}"/>
              </a:ext>
            </a:extLst>
          </p:cNvPr>
          <p:cNvSpPr txBox="1">
            <a:spLocks/>
          </p:cNvSpPr>
          <p:nvPr/>
        </p:nvSpPr>
        <p:spPr bwMode="auto">
          <a:xfrm>
            <a:off x="524995" y="810746"/>
            <a:ext cx="1115106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pPr>
            <a:r>
              <a:rPr lang="en-PH" altLang="en-US" sz="2200" dirty="0"/>
              <a:t>The (Vector) Layer Properties can be accessed by right-clicking on the layer and selecting </a:t>
            </a:r>
            <a:r>
              <a:rPr lang="en-PH" altLang="en-US" sz="2200" i="1" dirty="0"/>
              <a:t>Properties…</a:t>
            </a:r>
            <a:r>
              <a:rPr lang="en-PH" altLang="en-US" sz="2200" dirty="0"/>
              <a:t>  or by double-clicking on the layer.</a:t>
            </a:r>
          </a:p>
        </p:txBody>
      </p:sp>
      <p:sp>
        <p:nvSpPr>
          <p:cNvPr id="2" name="Title 1">
            <a:extLst>
              <a:ext uri="{FF2B5EF4-FFF2-40B4-BE49-F238E27FC236}">
                <a16:creationId xmlns:a16="http://schemas.microsoft.com/office/drawing/2014/main" id="{3D6EBF29-AEBB-3EE7-6F5F-4C291ABA5E2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
        <p:nvSpPr>
          <p:cNvPr id="4" name="Content Placeholder 2">
            <a:extLst>
              <a:ext uri="{FF2B5EF4-FFF2-40B4-BE49-F238E27FC236}">
                <a16:creationId xmlns:a16="http://schemas.microsoft.com/office/drawing/2014/main" id="{80828E47-5820-DE20-9518-981E50D21960}"/>
              </a:ext>
            </a:extLst>
          </p:cNvPr>
          <p:cNvSpPr txBox="1">
            <a:spLocks/>
          </p:cNvSpPr>
          <p:nvPr/>
        </p:nvSpPr>
        <p:spPr bwMode="auto">
          <a:xfrm>
            <a:off x="524997" y="1754002"/>
            <a:ext cx="3464298" cy="349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pPr>
            <a:r>
              <a:rPr lang="en-PH" altLang="en-US" sz="2200" dirty="0"/>
              <a:t>The (Vector) Layer Properties dialog box provides information about the vector layer and provides general settings to manage appearance of layer features in the map (symbology, labeling, diagrams) and interaction with the mouse (actions, map tips, form design).</a:t>
            </a:r>
            <a:endParaRPr lang="en-US" altLang="en-US" sz="2200" dirty="0"/>
          </a:p>
          <a:p>
            <a:pPr>
              <a:lnSpc>
                <a:spcPct val="90000"/>
              </a:lnSpc>
            </a:pPr>
            <a:endParaRPr lang="en-PH" alt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Content Placeholder 2">
            <a:extLst>
              <a:ext uri="{FF2B5EF4-FFF2-40B4-BE49-F238E27FC236}">
                <a16:creationId xmlns:a16="http://schemas.microsoft.com/office/drawing/2014/main" id="{904434C9-A0F8-8991-B0B1-85BBE931B6D5}"/>
              </a:ext>
            </a:extLst>
          </p:cNvPr>
          <p:cNvSpPr txBox="1">
            <a:spLocks/>
          </p:cNvSpPr>
          <p:nvPr/>
        </p:nvSpPr>
        <p:spPr bwMode="auto">
          <a:xfrm>
            <a:off x="524903" y="966790"/>
            <a:ext cx="1115116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Let’s try to use one of settings you will mostly use in the Layer Properties: </a:t>
            </a:r>
            <a:r>
              <a:rPr lang="en-PH" altLang="en-US" sz="2200" b="1" dirty="0"/>
              <a:t>Symbology</a:t>
            </a:r>
            <a:r>
              <a:rPr lang="en-PH" altLang="en-US" sz="2200" dirty="0"/>
              <a:t> </a:t>
            </a:r>
            <a:endParaRPr lang="en-US" altLang="en-US" sz="2200" dirty="0"/>
          </a:p>
          <a:p>
            <a:pPr>
              <a:lnSpc>
                <a:spcPct val="90000"/>
              </a:lnSpc>
              <a:spcBef>
                <a:spcPts val="1000"/>
              </a:spcBef>
            </a:pPr>
            <a:endParaRPr lang="en-PH" altLang="en-US" sz="2200" dirty="0"/>
          </a:p>
        </p:txBody>
      </p:sp>
      <p:sp>
        <p:nvSpPr>
          <p:cNvPr id="40966" name="Content Placeholder 2">
            <a:extLst>
              <a:ext uri="{FF2B5EF4-FFF2-40B4-BE49-F238E27FC236}">
                <a16:creationId xmlns:a16="http://schemas.microsoft.com/office/drawing/2014/main" id="{FFF5BB4F-D626-A103-58B7-64D07A1DF933}"/>
              </a:ext>
            </a:extLst>
          </p:cNvPr>
          <p:cNvSpPr txBox="1">
            <a:spLocks/>
          </p:cNvSpPr>
          <p:nvPr/>
        </p:nvSpPr>
        <p:spPr bwMode="auto">
          <a:xfrm>
            <a:off x="704290" y="1765112"/>
            <a:ext cx="10971773" cy="4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spcBef>
                <a:spcPts val="1000"/>
              </a:spcBef>
              <a:buFont typeface="Arial" panose="020B0604020202020204" pitchFamily="34" charset="0"/>
              <a:buAutoNum type="arabicPeriod"/>
            </a:pPr>
            <a:r>
              <a:rPr lang="en-PH" altLang="en-US" sz="2200" dirty="0"/>
              <a:t>Open the Layers Properties of the Tolkien Barangay Boundary vector layer.</a:t>
            </a:r>
          </a:p>
        </p:txBody>
      </p:sp>
      <p:sp>
        <p:nvSpPr>
          <p:cNvPr id="40968" name="Content Placeholder 2">
            <a:extLst>
              <a:ext uri="{FF2B5EF4-FFF2-40B4-BE49-F238E27FC236}">
                <a16:creationId xmlns:a16="http://schemas.microsoft.com/office/drawing/2014/main" id="{E7A18006-805A-6B15-44F6-FAA3E3FD4A57}"/>
              </a:ext>
            </a:extLst>
          </p:cNvPr>
          <p:cNvSpPr txBox="1">
            <a:spLocks/>
          </p:cNvSpPr>
          <p:nvPr/>
        </p:nvSpPr>
        <p:spPr bwMode="auto">
          <a:xfrm>
            <a:off x="704290" y="3026709"/>
            <a:ext cx="5473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spcBef>
                <a:spcPts val="1000"/>
              </a:spcBef>
              <a:buFont typeface="+mj-lt"/>
              <a:buAutoNum type="arabicPeriod" startAt="2"/>
            </a:pPr>
            <a:r>
              <a:rPr lang="en-PH" altLang="en-US" sz="2200" dirty="0"/>
              <a:t>Click </a:t>
            </a:r>
            <a:r>
              <a:rPr lang="en-PH" altLang="en-US" sz="2200" i="1" dirty="0"/>
              <a:t>Symbology</a:t>
            </a:r>
            <a:r>
              <a:rPr lang="en-PH" altLang="en-US" sz="2200" dirty="0"/>
              <a:t> tab from the left menu.</a:t>
            </a:r>
          </a:p>
        </p:txBody>
      </p:sp>
      <p:sp>
        <p:nvSpPr>
          <p:cNvPr id="10" name="Content Placeholder 2">
            <a:extLst>
              <a:ext uri="{FF2B5EF4-FFF2-40B4-BE49-F238E27FC236}">
                <a16:creationId xmlns:a16="http://schemas.microsoft.com/office/drawing/2014/main" id="{82B4B657-FADA-0C83-C363-C470961FF0C4}"/>
              </a:ext>
            </a:extLst>
          </p:cNvPr>
          <p:cNvSpPr txBox="1">
            <a:spLocks/>
          </p:cNvSpPr>
          <p:nvPr/>
        </p:nvSpPr>
        <p:spPr>
          <a:xfrm>
            <a:off x="704290" y="4869538"/>
            <a:ext cx="5473700" cy="60007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mj-lt"/>
              <a:buAutoNum type="arabicPeriod" startAt="3"/>
              <a:defRPr/>
            </a:pPr>
            <a:r>
              <a:rPr lang="en-PH" sz="2200" dirty="0"/>
              <a:t>Click on </a:t>
            </a:r>
            <a:r>
              <a:rPr lang="en-PH" sz="2200" i="1" dirty="0"/>
              <a:t>Simple Fill</a:t>
            </a:r>
            <a:r>
              <a:rPr lang="en-PH" sz="2200" dirty="0"/>
              <a:t>.</a:t>
            </a:r>
            <a:endParaRPr lang="en-PH" altLang="en-US" sz="2200" dirty="0"/>
          </a:p>
        </p:txBody>
      </p:sp>
      <p:grpSp>
        <p:nvGrpSpPr>
          <p:cNvPr id="3" name="Group 2">
            <a:extLst>
              <a:ext uri="{FF2B5EF4-FFF2-40B4-BE49-F238E27FC236}">
                <a16:creationId xmlns:a16="http://schemas.microsoft.com/office/drawing/2014/main" id="{7D4B5DF5-5761-BB00-910C-3248609B2E8D}"/>
              </a:ext>
            </a:extLst>
          </p:cNvPr>
          <p:cNvGrpSpPr/>
          <p:nvPr/>
        </p:nvGrpSpPr>
        <p:grpSpPr>
          <a:xfrm>
            <a:off x="6593916" y="2357439"/>
            <a:ext cx="2581275" cy="1917700"/>
            <a:chOff x="6593916" y="2357439"/>
            <a:chExt cx="2581275" cy="1917700"/>
          </a:xfrm>
        </p:grpSpPr>
        <p:pic>
          <p:nvPicPr>
            <p:cNvPr id="40967" name="Picture 2" descr="D:\MODULES\MODULE_4\FIGURES\Q_24.jpg">
              <a:extLst>
                <a:ext uri="{FF2B5EF4-FFF2-40B4-BE49-F238E27FC236}">
                  <a16:creationId xmlns:a16="http://schemas.microsoft.com/office/drawing/2014/main" id="{8AA43380-5547-3E5F-BB1E-EDAF6B794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401"/>
            <a:stretch>
              <a:fillRect/>
            </a:stretch>
          </p:blipFill>
          <p:spPr bwMode="auto">
            <a:xfrm>
              <a:off x="6593916" y="2357439"/>
              <a:ext cx="25812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3">
              <a:extLst>
                <a:ext uri="{FF2B5EF4-FFF2-40B4-BE49-F238E27FC236}">
                  <a16:creationId xmlns:a16="http://schemas.microsoft.com/office/drawing/2014/main" id="{BE2D0B45-F18C-647A-C0FD-F4276F337B22}"/>
                </a:ext>
              </a:extLst>
            </p:cNvPr>
            <p:cNvSpPr>
              <a:spLocks noChangeArrowheads="1"/>
            </p:cNvSpPr>
            <p:nvPr/>
          </p:nvSpPr>
          <p:spPr bwMode="auto">
            <a:xfrm>
              <a:off x="6593916" y="3605961"/>
              <a:ext cx="2108852" cy="35569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 name="Title 1">
            <a:extLst>
              <a:ext uri="{FF2B5EF4-FFF2-40B4-BE49-F238E27FC236}">
                <a16:creationId xmlns:a16="http://schemas.microsoft.com/office/drawing/2014/main" id="{98618651-D33B-07CB-DEFB-EC0C78AEA71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grpSp>
        <p:nvGrpSpPr>
          <p:cNvPr id="6" name="Group 5">
            <a:extLst>
              <a:ext uri="{FF2B5EF4-FFF2-40B4-BE49-F238E27FC236}">
                <a16:creationId xmlns:a16="http://schemas.microsoft.com/office/drawing/2014/main" id="{F6603B61-3A90-2FA0-85ED-A2A274F938DB}"/>
              </a:ext>
            </a:extLst>
          </p:cNvPr>
          <p:cNvGrpSpPr/>
          <p:nvPr/>
        </p:nvGrpSpPr>
        <p:grpSpPr>
          <a:xfrm>
            <a:off x="4050133" y="4645899"/>
            <a:ext cx="5087566" cy="1404627"/>
            <a:chOff x="4050133" y="4645899"/>
            <a:chExt cx="5087566" cy="1404627"/>
          </a:xfrm>
        </p:grpSpPr>
        <p:pic>
          <p:nvPicPr>
            <p:cNvPr id="4" name="Picture 3">
              <a:extLst>
                <a:ext uri="{FF2B5EF4-FFF2-40B4-BE49-F238E27FC236}">
                  <a16:creationId xmlns:a16="http://schemas.microsoft.com/office/drawing/2014/main" id="{20A4380A-46E1-85AA-0490-09DD9139359B}"/>
                </a:ext>
              </a:extLst>
            </p:cNvPr>
            <p:cNvPicPr>
              <a:picLocks noChangeAspect="1"/>
            </p:cNvPicPr>
            <p:nvPr/>
          </p:nvPicPr>
          <p:blipFill rotWithShape="1">
            <a:blip r:embed="rId3"/>
            <a:srcRect l="28106" b="13007"/>
            <a:stretch/>
          </p:blipFill>
          <p:spPr>
            <a:xfrm>
              <a:off x="4050133" y="4645899"/>
              <a:ext cx="5087566" cy="1404627"/>
            </a:xfrm>
            <a:prstGeom prst="rect">
              <a:avLst/>
            </a:prstGeom>
          </p:spPr>
        </p:pic>
        <p:sp>
          <p:nvSpPr>
            <p:cNvPr id="5" name="Rectangle 3">
              <a:extLst>
                <a:ext uri="{FF2B5EF4-FFF2-40B4-BE49-F238E27FC236}">
                  <a16:creationId xmlns:a16="http://schemas.microsoft.com/office/drawing/2014/main" id="{E794C440-5D67-E7EF-1627-1C2821877B77}"/>
                </a:ext>
              </a:extLst>
            </p:cNvPr>
            <p:cNvSpPr>
              <a:spLocks noChangeArrowheads="1"/>
            </p:cNvSpPr>
            <p:nvPr/>
          </p:nvSpPr>
          <p:spPr bwMode="auto">
            <a:xfrm>
              <a:off x="5394172" y="5323185"/>
              <a:ext cx="948262" cy="22158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53F216C-A6CE-E4F4-DDC4-B10CAC1F5CDB}"/>
              </a:ext>
            </a:extLst>
          </p:cNvPr>
          <p:cNvSpPr txBox="1">
            <a:spLocks/>
          </p:cNvSpPr>
          <p:nvPr/>
        </p:nvSpPr>
        <p:spPr>
          <a:xfrm>
            <a:off x="707373" y="3441235"/>
            <a:ext cx="7916674" cy="225583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mj-lt"/>
              <a:buAutoNum type="arabicPeriod" startAt="5"/>
              <a:defRPr/>
            </a:pPr>
            <a:r>
              <a:rPr lang="en-PH" sz="2200" dirty="0">
                <a:latin typeface="Calibri" panose="020F0502020204030204" pitchFamily="34" charset="0"/>
                <a:cs typeface="Arial" panose="020B0604020202020204" pitchFamily="34" charset="0"/>
              </a:rPr>
              <a:t>Choose a color you want by clicking on a color in the wheel, recent colors, or standard color.</a:t>
            </a:r>
          </a:p>
          <a:p>
            <a:pPr marL="457200" indent="0">
              <a:buNone/>
              <a:defRPr/>
            </a:pPr>
            <a:r>
              <a:rPr lang="en-PH" altLang="en-US" sz="2200" dirty="0"/>
              <a:t>You can click on </a:t>
            </a:r>
            <a:r>
              <a:rPr lang="en-PH" altLang="en-US" sz="2200" i="1" dirty="0"/>
              <a:t>Choose Color…</a:t>
            </a:r>
            <a:r>
              <a:rPr lang="en-PH" altLang="en-US" sz="2200" dirty="0"/>
              <a:t> to be able to enter a specific RGB or HTML notation.</a:t>
            </a:r>
          </a:p>
          <a:p>
            <a:pPr marL="457200" indent="0">
              <a:buNone/>
              <a:defRPr/>
            </a:pPr>
            <a:r>
              <a:rPr lang="en-PH" altLang="en-US" sz="2200" dirty="0"/>
              <a:t>You can also choose to have a Transparent Fill by checking the box at the top.</a:t>
            </a:r>
          </a:p>
        </p:txBody>
      </p:sp>
      <p:grpSp>
        <p:nvGrpSpPr>
          <p:cNvPr id="3" name="Group 2">
            <a:extLst>
              <a:ext uri="{FF2B5EF4-FFF2-40B4-BE49-F238E27FC236}">
                <a16:creationId xmlns:a16="http://schemas.microsoft.com/office/drawing/2014/main" id="{1A4A230E-17DE-D031-EEAF-8D014B262B47}"/>
              </a:ext>
            </a:extLst>
          </p:cNvPr>
          <p:cNvGrpSpPr/>
          <p:nvPr/>
        </p:nvGrpSpPr>
        <p:grpSpPr>
          <a:xfrm>
            <a:off x="8973018" y="2418274"/>
            <a:ext cx="1570037" cy="3630613"/>
            <a:chOff x="8973018" y="2418274"/>
            <a:chExt cx="1570037" cy="3630613"/>
          </a:xfrm>
        </p:grpSpPr>
        <p:pic>
          <p:nvPicPr>
            <p:cNvPr id="41993" name="Picture 3" descr="D:\MODULES\MODULE_4\FIGURES\Q_27.jpg">
              <a:extLst>
                <a:ext uri="{FF2B5EF4-FFF2-40B4-BE49-F238E27FC236}">
                  <a16:creationId xmlns:a16="http://schemas.microsoft.com/office/drawing/2014/main" id="{BEC504CE-7B3B-41DA-62F3-8C65BD0AE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018" y="2418274"/>
              <a:ext cx="1570037"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3">
              <a:extLst>
                <a:ext uri="{FF2B5EF4-FFF2-40B4-BE49-F238E27FC236}">
                  <a16:creationId xmlns:a16="http://schemas.microsoft.com/office/drawing/2014/main" id="{C3E509BC-C72B-4273-7B7E-508068AAB7A6}"/>
                </a:ext>
              </a:extLst>
            </p:cNvPr>
            <p:cNvSpPr>
              <a:spLocks noChangeArrowheads="1"/>
            </p:cNvSpPr>
            <p:nvPr/>
          </p:nvSpPr>
          <p:spPr bwMode="auto">
            <a:xfrm>
              <a:off x="9098430" y="5855212"/>
              <a:ext cx="868363" cy="193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2" name="Title 1">
            <a:extLst>
              <a:ext uri="{FF2B5EF4-FFF2-40B4-BE49-F238E27FC236}">
                <a16:creationId xmlns:a16="http://schemas.microsoft.com/office/drawing/2014/main" id="{8961594D-6E0A-9DE1-992D-6B158B4CCE2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
        <p:nvSpPr>
          <p:cNvPr id="7" name="Content Placeholder 2">
            <a:extLst>
              <a:ext uri="{FF2B5EF4-FFF2-40B4-BE49-F238E27FC236}">
                <a16:creationId xmlns:a16="http://schemas.microsoft.com/office/drawing/2014/main" id="{A49CEB32-75CB-F04B-50B6-C4E6E91D5F93}"/>
              </a:ext>
            </a:extLst>
          </p:cNvPr>
          <p:cNvSpPr txBox="1">
            <a:spLocks/>
          </p:cNvSpPr>
          <p:nvPr/>
        </p:nvSpPr>
        <p:spPr bwMode="auto">
          <a:xfrm>
            <a:off x="704290" y="1248614"/>
            <a:ext cx="85693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buFont typeface="Calibri Light" panose="020F0302020204030204" pitchFamily="34" charset="0"/>
              <a:buAutoNum type="arabicPeriod" startAt="4"/>
            </a:pPr>
            <a:r>
              <a:rPr lang="en-PH" altLang="en-US" sz="2200" dirty="0"/>
              <a:t>Click the dropdown button of the Fill color field.</a:t>
            </a:r>
          </a:p>
        </p:txBody>
      </p:sp>
      <p:grpSp>
        <p:nvGrpSpPr>
          <p:cNvPr id="4" name="Group 3">
            <a:extLst>
              <a:ext uri="{FF2B5EF4-FFF2-40B4-BE49-F238E27FC236}">
                <a16:creationId xmlns:a16="http://schemas.microsoft.com/office/drawing/2014/main" id="{4E8E01A4-E6B4-CF7B-5856-1EEF9B085D51}"/>
              </a:ext>
            </a:extLst>
          </p:cNvPr>
          <p:cNvGrpSpPr/>
          <p:nvPr/>
        </p:nvGrpSpPr>
        <p:grpSpPr>
          <a:xfrm>
            <a:off x="1542071" y="1932876"/>
            <a:ext cx="5685584" cy="808130"/>
            <a:chOff x="1542071" y="1932876"/>
            <a:chExt cx="5685584" cy="808130"/>
          </a:xfrm>
        </p:grpSpPr>
        <p:pic>
          <p:nvPicPr>
            <p:cNvPr id="6" name="Picture 5" descr="D:\MODULES\MODULE_4\FIGURES\Q_26.jpg">
              <a:extLst>
                <a:ext uri="{FF2B5EF4-FFF2-40B4-BE49-F238E27FC236}">
                  <a16:creationId xmlns:a16="http://schemas.microsoft.com/office/drawing/2014/main" id="{9A2E96A5-9D52-9B02-944B-C62B54340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971"/>
            <a:stretch>
              <a:fillRect/>
            </a:stretch>
          </p:blipFill>
          <p:spPr bwMode="auto">
            <a:xfrm>
              <a:off x="1542071" y="1932876"/>
              <a:ext cx="5685584" cy="80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22623A19-1FAE-5C76-49F7-2DBC4B6832DE}"/>
                </a:ext>
              </a:extLst>
            </p:cNvPr>
            <p:cNvSpPr>
              <a:spLocks noChangeArrowheads="1"/>
            </p:cNvSpPr>
            <p:nvPr/>
          </p:nvSpPr>
          <p:spPr bwMode="auto">
            <a:xfrm>
              <a:off x="6635565" y="2260716"/>
              <a:ext cx="252413" cy="260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Content Placeholder 2">
            <a:extLst>
              <a:ext uri="{FF2B5EF4-FFF2-40B4-BE49-F238E27FC236}">
                <a16:creationId xmlns:a16="http://schemas.microsoft.com/office/drawing/2014/main" id="{307580D0-E1C0-C09E-17E5-36725F4A95BD}"/>
              </a:ext>
            </a:extLst>
          </p:cNvPr>
          <p:cNvSpPr txBox="1">
            <a:spLocks/>
          </p:cNvSpPr>
          <p:nvPr/>
        </p:nvSpPr>
        <p:spPr bwMode="auto">
          <a:xfrm>
            <a:off x="708022" y="981822"/>
            <a:ext cx="10968041"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fontAlgn="base">
              <a:lnSpc>
                <a:spcPct val="90000"/>
              </a:lnSpc>
              <a:spcBef>
                <a:spcPts val="1000"/>
              </a:spcBef>
              <a:spcAft>
                <a:spcPct val="0"/>
              </a:spcAft>
              <a:buFont typeface="+mj-lt"/>
              <a:buAutoNum type="arabicPeriod" startAt="6"/>
              <a:defRPr/>
            </a:pPr>
            <a:r>
              <a:rPr lang="en-PH" altLang="en-US" sz="2200" dirty="0"/>
              <a:t>Click the dropdown button of the Stroke color field. This is for the outline color of the barangay boundaries. </a:t>
            </a:r>
          </a:p>
        </p:txBody>
      </p:sp>
      <p:sp>
        <p:nvSpPr>
          <p:cNvPr id="9" name="Content Placeholder 2">
            <a:extLst>
              <a:ext uri="{FF2B5EF4-FFF2-40B4-BE49-F238E27FC236}">
                <a16:creationId xmlns:a16="http://schemas.microsoft.com/office/drawing/2014/main" id="{D046796A-F6ED-6155-892B-E8A059C83330}"/>
              </a:ext>
            </a:extLst>
          </p:cNvPr>
          <p:cNvSpPr txBox="1">
            <a:spLocks/>
          </p:cNvSpPr>
          <p:nvPr/>
        </p:nvSpPr>
        <p:spPr>
          <a:xfrm>
            <a:off x="704289" y="2832102"/>
            <a:ext cx="7964581" cy="93662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600"/>
              </a:spcBef>
              <a:buFont typeface="+mj-lt"/>
              <a:buAutoNum type="arabicPeriod" startAt="7"/>
              <a:defRPr/>
            </a:pPr>
            <a:r>
              <a:rPr lang="en-PH" sz="2200" dirty="0">
                <a:latin typeface="Calibri" panose="020F0502020204030204" pitchFamily="34" charset="0"/>
                <a:cs typeface="Arial" panose="020B0604020202020204" pitchFamily="34" charset="0"/>
              </a:rPr>
              <a:t>Choose a color you want by clicking on a color in the wheel, recent colors, or standard color.</a:t>
            </a:r>
          </a:p>
          <a:p>
            <a:pPr marL="468000" indent="0">
              <a:buNone/>
              <a:defRPr/>
            </a:pPr>
            <a:r>
              <a:rPr lang="en-PH" altLang="en-US" sz="2200" dirty="0"/>
              <a:t>You can also click on </a:t>
            </a:r>
            <a:r>
              <a:rPr lang="en-PH" altLang="en-US" sz="2200" i="1" dirty="0"/>
              <a:t>Choose Color…</a:t>
            </a:r>
            <a:r>
              <a:rPr lang="en-PH" altLang="en-US" sz="2200" dirty="0"/>
              <a:t> to be able to enter a specific RGB or HTML notation.</a:t>
            </a:r>
          </a:p>
        </p:txBody>
      </p:sp>
      <p:grpSp>
        <p:nvGrpSpPr>
          <p:cNvPr id="3" name="Group 2">
            <a:extLst>
              <a:ext uri="{FF2B5EF4-FFF2-40B4-BE49-F238E27FC236}">
                <a16:creationId xmlns:a16="http://schemas.microsoft.com/office/drawing/2014/main" id="{3810AACB-1508-BB99-6BF6-4235542CDE3A}"/>
              </a:ext>
            </a:extLst>
          </p:cNvPr>
          <p:cNvGrpSpPr/>
          <p:nvPr/>
        </p:nvGrpSpPr>
        <p:grpSpPr>
          <a:xfrm>
            <a:off x="1258888" y="1776630"/>
            <a:ext cx="6924675" cy="647700"/>
            <a:chOff x="1258888" y="1776630"/>
            <a:chExt cx="6924675" cy="647700"/>
          </a:xfrm>
        </p:grpSpPr>
        <p:pic>
          <p:nvPicPr>
            <p:cNvPr id="43010" name="Picture 2" descr="D:\MODULES\MODULE_4\FIGURES\Q_26.jpg">
              <a:extLst>
                <a:ext uri="{FF2B5EF4-FFF2-40B4-BE49-F238E27FC236}">
                  <a16:creationId xmlns:a16="http://schemas.microsoft.com/office/drawing/2014/main" id="{7B8E7664-3920-540A-FCF7-0E878A203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0751" b="391"/>
            <a:stretch>
              <a:fillRect/>
            </a:stretch>
          </p:blipFill>
          <p:spPr bwMode="auto">
            <a:xfrm>
              <a:off x="1258888" y="1776630"/>
              <a:ext cx="6924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3">
              <a:extLst>
                <a:ext uri="{FF2B5EF4-FFF2-40B4-BE49-F238E27FC236}">
                  <a16:creationId xmlns:a16="http://schemas.microsoft.com/office/drawing/2014/main" id="{2C231431-7742-306F-E0C8-86D23C540D94}"/>
                </a:ext>
              </a:extLst>
            </p:cNvPr>
            <p:cNvSpPr>
              <a:spLocks noChangeArrowheads="1"/>
            </p:cNvSpPr>
            <p:nvPr/>
          </p:nvSpPr>
          <p:spPr bwMode="auto">
            <a:xfrm>
              <a:off x="7493000" y="1794560"/>
              <a:ext cx="252413" cy="2603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grpSp>
        <p:nvGrpSpPr>
          <p:cNvPr id="4" name="Group 3">
            <a:extLst>
              <a:ext uri="{FF2B5EF4-FFF2-40B4-BE49-F238E27FC236}">
                <a16:creationId xmlns:a16="http://schemas.microsoft.com/office/drawing/2014/main" id="{C39A28B3-2122-051D-DE57-1B18A2B3E7E9}"/>
              </a:ext>
            </a:extLst>
          </p:cNvPr>
          <p:cNvGrpSpPr/>
          <p:nvPr/>
        </p:nvGrpSpPr>
        <p:grpSpPr>
          <a:xfrm>
            <a:off x="8950603" y="2307805"/>
            <a:ext cx="1571625" cy="3630613"/>
            <a:chOff x="8950603" y="2307805"/>
            <a:chExt cx="1571625" cy="3630613"/>
          </a:xfrm>
        </p:grpSpPr>
        <p:pic>
          <p:nvPicPr>
            <p:cNvPr id="43017" name="Picture 3" descr="D:\MODULES\MODULE_4\FIGURES\Q_27.jpg">
              <a:extLst>
                <a:ext uri="{FF2B5EF4-FFF2-40B4-BE49-F238E27FC236}">
                  <a16:creationId xmlns:a16="http://schemas.microsoft.com/office/drawing/2014/main" id="{74AE6736-88DA-A20E-EE2B-2E485A8DF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603" y="2307805"/>
              <a:ext cx="1571625"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3">
              <a:extLst>
                <a:ext uri="{FF2B5EF4-FFF2-40B4-BE49-F238E27FC236}">
                  <a16:creationId xmlns:a16="http://schemas.microsoft.com/office/drawing/2014/main" id="{0D494F64-BFC4-DF10-0CAF-9BFACFD8E0C2}"/>
                </a:ext>
              </a:extLst>
            </p:cNvPr>
            <p:cNvSpPr>
              <a:spLocks noChangeArrowheads="1"/>
            </p:cNvSpPr>
            <p:nvPr/>
          </p:nvSpPr>
          <p:spPr bwMode="auto">
            <a:xfrm>
              <a:off x="8971241" y="2480843"/>
              <a:ext cx="1550987" cy="27606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3019" name="Rectangle 3">
              <a:extLst>
                <a:ext uri="{FF2B5EF4-FFF2-40B4-BE49-F238E27FC236}">
                  <a16:creationId xmlns:a16="http://schemas.microsoft.com/office/drawing/2014/main" id="{5ED6798D-FBB9-BAE1-B35C-F8B00676BA5C}"/>
                </a:ext>
              </a:extLst>
            </p:cNvPr>
            <p:cNvSpPr>
              <a:spLocks noChangeArrowheads="1"/>
            </p:cNvSpPr>
            <p:nvPr/>
          </p:nvSpPr>
          <p:spPr bwMode="auto">
            <a:xfrm>
              <a:off x="9077603" y="5746331"/>
              <a:ext cx="868363" cy="1920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43020" name="Content Placeholder 2">
            <a:extLst>
              <a:ext uri="{FF2B5EF4-FFF2-40B4-BE49-F238E27FC236}">
                <a16:creationId xmlns:a16="http://schemas.microsoft.com/office/drawing/2014/main" id="{6589934A-8F84-AA0B-4062-3E90D9EECB01}"/>
              </a:ext>
            </a:extLst>
          </p:cNvPr>
          <p:cNvSpPr txBox="1">
            <a:spLocks/>
          </p:cNvSpPr>
          <p:nvPr/>
        </p:nvSpPr>
        <p:spPr bwMode="auto">
          <a:xfrm>
            <a:off x="704289" y="5055863"/>
            <a:ext cx="779705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fontAlgn="base">
              <a:lnSpc>
                <a:spcPct val="90000"/>
              </a:lnSpc>
              <a:spcBef>
                <a:spcPts val="600"/>
              </a:spcBef>
              <a:spcAft>
                <a:spcPct val="0"/>
              </a:spcAft>
              <a:buFont typeface="+mj-lt"/>
              <a:buAutoNum type="arabicPeriod" startAt="8"/>
              <a:defRPr/>
            </a:pPr>
            <a:r>
              <a:rPr lang="en-PH" altLang="en-US" sz="2200" dirty="0"/>
              <a:t>Click on </a:t>
            </a:r>
            <a:r>
              <a:rPr lang="en-PH" altLang="en-US" sz="2200" i="1" dirty="0"/>
              <a:t>Apply</a:t>
            </a:r>
            <a:r>
              <a:rPr lang="en-PH" altLang="en-US" sz="2200" dirty="0"/>
              <a:t> then </a:t>
            </a:r>
            <a:r>
              <a:rPr lang="en-PH" altLang="en-US" sz="2200" i="1" dirty="0"/>
              <a:t>OK</a:t>
            </a:r>
            <a:r>
              <a:rPr lang="en-PH" altLang="en-US" sz="2200" dirty="0"/>
              <a:t> to close the Layer Properties dialog box.</a:t>
            </a:r>
          </a:p>
        </p:txBody>
      </p:sp>
      <p:sp>
        <p:nvSpPr>
          <p:cNvPr id="2" name="Title 1">
            <a:extLst>
              <a:ext uri="{FF2B5EF4-FFF2-40B4-BE49-F238E27FC236}">
                <a16:creationId xmlns:a16="http://schemas.microsoft.com/office/drawing/2014/main" id="{D9E54D0D-49E9-F7AB-E046-E0410CFB13A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FAD70B7-CB72-F6E6-BAC7-DAED81D7CE8D}"/>
              </a:ext>
            </a:extLst>
          </p:cNvPr>
          <p:cNvSpPr txBox="1">
            <a:spLocks/>
          </p:cNvSpPr>
          <p:nvPr/>
        </p:nvSpPr>
        <p:spPr>
          <a:xfrm>
            <a:off x="709331" y="936999"/>
            <a:ext cx="10966732" cy="503238"/>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PH" sz="2400" dirty="0"/>
              <a:t>Change the symbology of the other vector layers in your map.</a:t>
            </a:r>
          </a:p>
          <a:p>
            <a:pPr marL="0" indent="0">
              <a:spcBef>
                <a:spcPts val="600"/>
              </a:spcBef>
              <a:buNone/>
              <a:defRPr/>
            </a:pPr>
            <a:r>
              <a:rPr lang="en-PH" sz="2400" dirty="0"/>
              <a:t>  </a:t>
            </a:r>
          </a:p>
          <a:p>
            <a:pPr marL="0" indent="0">
              <a:spcBef>
                <a:spcPts val="600"/>
              </a:spcBef>
              <a:buNone/>
              <a:defRPr/>
            </a:pPr>
            <a:r>
              <a:rPr lang="en-PH" sz="2400" dirty="0"/>
              <a:t>Play around with the Symbology settings. You may also change the Fill style, Stroke width, and Stroke style among others.</a:t>
            </a:r>
          </a:p>
          <a:p>
            <a:pPr marL="0" indent="0">
              <a:spcBef>
                <a:spcPts val="600"/>
              </a:spcBef>
              <a:buNone/>
              <a:defRPr/>
            </a:pPr>
            <a:r>
              <a:rPr lang="en-PH" sz="2400" dirty="0"/>
              <a:t> </a:t>
            </a:r>
          </a:p>
          <a:p>
            <a:pPr marL="0" indent="0">
              <a:spcBef>
                <a:spcPts val="600"/>
              </a:spcBef>
              <a:buNone/>
              <a:defRPr/>
            </a:pPr>
            <a:r>
              <a:rPr lang="en-PH" sz="2400" dirty="0"/>
              <a:t>Familiarize yourself with the information about the layers in the Layer Properties dialog box.</a:t>
            </a:r>
          </a:p>
          <a:p>
            <a:pPr marL="0" indent="0">
              <a:spcBef>
                <a:spcPts val="600"/>
              </a:spcBef>
              <a:buNone/>
              <a:defRPr/>
            </a:pPr>
            <a:endParaRPr lang="en-PH" altLang="en-US" sz="2400" dirty="0"/>
          </a:p>
        </p:txBody>
      </p:sp>
      <p:sp>
        <p:nvSpPr>
          <p:cNvPr id="2" name="Title 1">
            <a:extLst>
              <a:ext uri="{FF2B5EF4-FFF2-40B4-BE49-F238E27FC236}">
                <a16:creationId xmlns:a16="http://schemas.microsoft.com/office/drawing/2014/main" id="{005FF3D9-87B3-0191-464D-AFC89310006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Vector Layer Properties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ontent Placeholder 2">
            <a:extLst>
              <a:ext uri="{FF2B5EF4-FFF2-40B4-BE49-F238E27FC236}">
                <a16:creationId xmlns:a16="http://schemas.microsoft.com/office/drawing/2014/main" id="{7007362C-FDE6-E32C-E930-96DB0A3F445E}"/>
              </a:ext>
            </a:extLst>
          </p:cNvPr>
          <p:cNvSpPr txBox="1">
            <a:spLocks/>
          </p:cNvSpPr>
          <p:nvPr/>
        </p:nvSpPr>
        <p:spPr bwMode="auto">
          <a:xfrm>
            <a:off x="530783" y="964173"/>
            <a:ext cx="1114528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Layout Manager allows you to create a new map layout either from an empty layout or a template.</a:t>
            </a:r>
          </a:p>
          <a:p>
            <a:pPr>
              <a:lnSpc>
                <a:spcPct val="90000"/>
              </a:lnSpc>
              <a:spcBef>
                <a:spcPts val="1000"/>
              </a:spcBef>
            </a:pPr>
            <a:r>
              <a:rPr lang="en-PH" altLang="en-US" sz="2200" dirty="0"/>
              <a:t>It can be accessed from the Project menu (</a:t>
            </a:r>
            <a:r>
              <a:rPr lang="en-PH" altLang="en-US" sz="2200" i="1" dirty="0"/>
              <a:t>Project</a:t>
            </a:r>
            <a:r>
              <a:rPr lang="en-PH" altLang="en-US" sz="2200" dirty="0"/>
              <a:t> &gt; </a:t>
            </a:r>
            <a:r>
              <a:rPr lang="en-PH" altLang="en-US" sz="2200" i="1" dirty="0"/>
              <a:t>Layout Manager…</a:t>
            </a:r>
            <a:r>
              <a:rPr lang="en-PH" altLang="en-US" sz="2200" dirty="0"/>
              <a:t>) or in the Print Layout dialog box (</a:t>
            </a:r>
            <a:r>
              <a:rPr lang="en-PH" altLang="en-US" sz="2200" i="1" dirty="0"/>
              <a:t>Layout</a:t>
            </a:r>
            <a:r>
              <a:rPr lang="en-PH" altLang="en-US" sz="2200" dirty="0"/>
              <a:t> &gt; </a:t>
            </a:r>
            <a:r>
              <a:rPr lang="en-PH" altLang="en-US" sz="2200" i="1" dirty="0"/>
              <a:t>Layout Manager…</a:t>
            </a:r>
            <a:r>
              <a:rPr lang="en-PH" altLang="en-US" sz="2200" dirty="0"/>
              <a:t>).</a:t>
            </a:r>
          </a:p>
        </p:txBody>
      </p:sp>
      <p:sp>
        <p:nvSpPr>
          <p:cNvPr id="2" name="Title 1">
            <a:extLst>
              <a:ext uri="{FF2B5EF4-FFF2-40B4-BE49-F238E27FC236}">
                <a16:creationId xmlns:a16="http://schemas.microsoft.com/office/drawing/2014/main" id="{D120F76D-F372-080B-69C6-F59453A3024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Layout Manager</a:t>
            </a:r>
            <a:endParaRPr lang="en-US" altLang="en-US" dirty="0"/>
          </a:p>
        </p:txBody>
      </p:sp>
      <p:pic>
        <p:nvPicPr>
          <p:cNvPr id="6146" name="Picture 1">
            <a:extLst>
              <a:ext uri="{FF2B5EF4-FFF2-40B4-BE49-F238E27FC236}">
                <a16:creationId xmlns:a16="http://schemas.microsoft.com/office/drawing/2014/main" id="{294BF9D6-325C-DEFD-D2F6-2CD396FE62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5593" y="2588184"/>
            <a:ext cx="6960813" cy="359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ontent Placeholder 2">
            <a:extLst>
              <a:ext uri="{FF2B5EF4-FFF2-40B4-BE49-F238E27FC236}">
                <a16:creationId xmlns:a16="http://schemas.microsoft.com/office/drawing/2014/main" id="{21F1724B-CC98-A802-F3C7-9D7C1AA43494}"/>
              </a:ext>
            </a:extLst>
          </p:cNvPr>
          <p:cNvSpPr txBox="1">
            <a:spLocks/>
          </p:cNvSpPr>
          <p:nvPr/>
        </p:nvSpPr>
        <p:spPr bwMode="auto">
          <a:xfrm>
            <a:off x="524996" y="963103"/>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Print Layout window looks like to this:</a:t>
            </a:r>
          </a:p>
        </p:txBody>
      </p:sp>
      <p:pic>
        <p:nvPicPr>
          <p:cNvPr id="46086" name="Picture 3" descr="D:\MODULES\MODULE_4\FIGURES\Q_29.jpg">
            <a:extLst>
              <a:ext uri="{FF2B5EF4-FFF2-40B4-BE49-F238E27FC236}">
                <a16:creationId xmlns:a16="http://schemas.microsoft.com/office/drawing/2014/main" id="{4DAE65DA-39D1-AAB3-8EC9-21AF4F54A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56" y="1421515"/>
            <a:ext cx="834548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D9B8F9D-B2C3-1C97-1C91-7535E201C2C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Print Layout</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E538299-1F13-AA53-47C4-E4154E108D6C}"/>
              </a:ext>
            </a:extLst>
          </p:cNvPr>
          <p:cNvSpPr txBox="1">
            <a:spLocks/>
          </p:cNvSpPr>
          <p:nvPr/>
        </p:nvSpPr>
        <p:spPr>
          <a:xfrm>
            <a:off x="527891" y="814340"/>
            <a:ext cx="8329612" cy="47970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The different areas of the Print Layout window are:</a:t>
            </a:r>
          </a:p>
        </p:txBody>
      </p:sp>
      <p:sp>
        <p:nvSpPr>
          <p:cNvPr id="2" name="Title 1">
            <a:extLst>
              <a:ext uri="{FF2B5EF4-FFF2-40B4-BE49-F238E27FC236}">
                <a16:creationId xmlns:a16="http://schemas.microsoft.com/office/drawing/2014/main" id="{36ABA48A-8081-477E-6D11-6BDDC26C23D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Print Layout</a:t>
            </a:r>
            <a:endParaRPr lang="en-US" altLang="en-US" dirty="0"/>
          </a:p>
        </p:txBody>
      </p:sp>
      <p:sp>
        <p:nvSpPr>
          <p:cNvPr id="3" name="Content Placeholder 2">
            <a:extLst>
              <a:ext uri="{FF2B5EF4-FFF2-40B4-BE49-F238E27FC236}">
                <a16:creationId xmlns:a16="http://schemas.microsoft.com/office/drawing/2014/main" id="{11F62FAC-2FAA-5B0A-3791-E90F61732E9F}"/>
              </a:ext>
            </a:extLst>
          </p:cNvPr>
          <p:cNvSpPr txBox="1">
            <a:spLocks/>
          </p:cNvSpPr>
          <p:nvPr/>
        </p:nvSpPr>
        <p:spPr>
          <a:xfrm>
            <a:off x="707137" y="1244782"/>
            <a:ext cx="10968925" cy="540067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0"/>
              </a:spcBef>
              <a:spcAft>
                <a:spcPts val="0"/>
              </a:spcAft>
              <a:buFont typeface="Arial" charset="0"/>
              <a:buAutoNum type="arabicPeriod"/>
              <a:defRPr/>
            </a:pPr>
            <a:r>
              <a:rPr lang="en-PH" sz="2200" dirty="0"/>
              <a:t>Main Menu</a:t>
            </a:r>
          </a:p>
          <a:p>
            <a:pPr marL="900000" lvl="1">
              <a:spcBef>
                <a:spcPts val="0"/>
              </a:spcBef>
              <a:spcAft>
                <a:spcPts val="0"/>
              </a:spcAft>
              <a:defRPr/>
            </a:pPr>
            <a:r>
              <a:rPr lang="en-PH" sz="2200" dirty="0"/>
              <a:t>Provides access to various QGIS Layout features using a standard hierarchical menu.</a:t>
            </a:r>
          </a:p>
          <a:p>
            <a:pPr marL="457200" indent="-360000">
              <a:spcBef>
                <a:spcPts val="0"/>
              </a:spcBef>
              <a:spcAft>
                <a:spcPts val="0"/>
              </a:spcAft>
              <a:buFont typeface="Arial" charset="0"/>
              <a:buAutoNum type="arabicPeriod"/>
              <a:defRPr/>
            </a:pPr>
            <a:r>
              <a:rPr lang="en-PH" sz="2200" dirty="0"/>
              <a:t>Toolbars</a:t>
            </a:r>
          </a:p>
          <a:p>
            <a:pPr marL="900000" lvl="1">
              <a:spcBef>
                <a:spcPts val="0"/>
              </a:spcBef>
              <a:spcAft>
                <a:spcPts val="0"/>
              </a:spcAft>
              <a:defRPr/>
            </a:pPr>
            <a:r>
              <a:rPr lang="en-PH" sz="2200" dirty="0"/>
              <a:t>Provides access to most of the same functions as the menus, plus additional tools for interacting with the map layout</a:t>
            </a:r>
          </a:p>
          <a:p>
            <a:pPr marL="457200" indent="-360000">
              <a:spcBef>
                <a:spcPts val="0"/>
              </a:spcBef>
              <a:spcAft>
                <a:spcPts val="0"/>
              </a:spcAft>
              <a:buFont typeface="Arial" charset="0"/>
              <a:buAutoNum type="arabicPeriod"/>
              <a:defRPr/>
            </a:pPr>
            <a:r>
              <a:rPr lang="en-PH" sz="2200" dirty="0"/>
              <a:t>Map Layout Area</a:t>
            </a:r>
          </a:p>
          <a:p>
            <a:pPr marL="900000" lvl="1">
              <a:spcBef>
                <a:spcPts val="0"/>
              </a:spcBef>
              <a:spcAft>
                <a:spcPts val="0"/>
              </a:spcAft>
              <a:defRPr/>
            </a:pPr>
            <a:r>
              <a:rPr lang="en-PH" sz="2200" dirty="0"/>
              <a:t>This where your map layout is displayed</a:t>
            </a:r>
          </a:p>
          <a:p>
            <a:pPr marL="457200" indent="-360000">
              <a:spcBef>
                <a:spcPts val="0"/>
              </a:spcBef>
              <a:spcAft>
                <a:spcPts val="0"/>
              </a:spcAft>
              <a:buFont typeface="Arial" charset="0"/>
              <a:buAutoNum type="arabicPeriod"/>
              <a:defRPr/>
            </a:pPr>
            <a:r>
              <a:rPr lang="en-PH" sz="2200" dirty="0"/>
              <a:t>Items/Undo History </a:t>
            </a:r>
          </a:p>
          <a:p>
            <a:pPr marL="900000" lvl="1">
              <a:spcBef>
                <a:spcPts val="0"/>
              </a:spcBef>
              <a:spcAft>
                <a:spcPts val="0"/>
              </a:spcAft>
              <a:defRPr/>
            </a:pPr>
            <a:r>
              <a:rPr lang="en-PH" sz="2200" dirty="0"/>
              <a:t>Items: Provides a list of items/elements in your map</a:t>
            </a:r>
          </a:p>
          <a:p>
            <a:pPr marL="900000" lvl="1">
              <a:spcBef>
                <a:spcPts val="0"/>
              </a:spcBef>
              <a:spcAft>
                <a:spcPts val="0"/>
              </a:spcAft>
              <a:defRPr/>
            </a:pPr>
            <a:r>
              <a:rPr lang="en-PH" sz="2200" dirty="0"/>
              <a:t>Undo History: Keeps track of the changes made to your layout and allows you to undo changes as needed</a:t>
            </a:r>
          </a:p>
          <a:p>
            <a:pPr marL="457200" indent="-360000">
              <a:spcBef>
                <a:spcPts val="0"/>
              </a:spcBef>
              <a:spcAft>
                <a:spcPts val="0"/>
              </a:spcAft>
              <a:buFont typeface="Arial" charset="0"/>
              <a:buAutoNum type="arabicPeriod"/>
              <a:defRPr/>
            </a:pPr>
            <a:r>
              <a:rPr lang="en-PH" sz="2200" dirty="0"/>
              <a:t>Layout tab</a:t>
            </a:r>
          </a:p>
          <a:p>
            <a:pPr marL="900000" lvl="1">
              <a:spcBef>
                <a:spcPts val="0"/>
              </a:spcBef>
              <a:spcAft>
                <a:spcPts val="0"/>
              </a:spcAft>
              <a:defRPr/>
            </a:pPr>
            <a:r>
              <a:rPr lang="en-PH" sz="2200" dirty="0"/>
              <a:t>Contains the settings for the whole map layout</a:t>
            </a:r>
          </a:p>
          <a:p>
            <a:pPr marL="457200" indent="-360000">
              <a:spcBef>
                <a:spcPts val="0"/>
              </a:spcBef>
              <a:spcAft>
                <a:spcPts val="0"/>
              </a:spcAft>
              <a:buFont typeface="Arial" charset="0"/>
              <a:buAutoNum type="arabicPeriod"/>
              <a:defRPr/>
            </a:pPr>
            <a:r>
              <a:rPr lang="en-PH" sz="2200" dirty="0"/>
              <a:t>Item Properties tab</a:t>
            </a:r>
          </a:p>
          <a:p>
            <a:pPr marL="900000" lvl="1">
              <a:spcBef>
                <a:spcPts val="0"/>
              </a:spcBef>
              <a:spcAft>
                <a:spcPts val="0"/>
              </a:spcAft>
              <a:defRPr/>
            </a:pPr>
            <a:r>
              <a:rPr lang="en-PH" sz="2200" dirty="0"/>
              <a:t>Contains the settings for the different items in the map layout (depending on the item selected in the Items list)</a:t>
            </a:r>
          </a:p>
          <a:p>
            <a:pPr marL="671400" lvl="1" indent="0">
              <a:spcBef>
                <a:spcPts val="0"/>
              </a:spcBef>
              <a:spcAft>
                <a:spcPts val="0"/>
              </a:spcAft>
              <a:buNone/>
              <a:defRPr/>
            </a:pPr>
            <a:endParaRPr lang="en-PH"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Content Placeholder 2">
            <a:extLst>
              <a:ext uri="{FF2B5EF4-FFF2-40B4-BE49-F238E27FC236}">
                <a16:creationId xmlns:a16="http://schemas.microsoft.com/office/drawing/2014/main" id="{E0A0A776-5123-73EF-1D62-C24D8712860A}"/>
              </a:ext>
            </a:extLst>
          </p:cNvPr>
          <p:cNvSpPr txBox="1">
            <a:spLocks/>
          </p:cNvSpPr>
          <p:nvPr/>
        </p:nvSpPr>
        <p:spPr bwMode="auto">
          <a:xfrm>
            <a:off x="530782" y="972768"/>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a:t>The Layout toolbar looks like this:</a:t>
            </a:r>
          </a:p>
          <a:p>
            <a:pPr>
              <a:lnSpc>
                <a:spcPct val="90000"/>
              </a:lnSpc>
              <a:spcBef>
                <a:spcPts val="1000"/>
              </a:spcBef>
            </a:pPr>
            <a:endParaRPr lang="en-PH" altLang="en-US" sz="2200"/>
          </a:p>
        </p:txBody>
      </p:sp>
      <p:sp>
        <p:nvSpPr>
          <p:cNvPr id="9" name="Content Placeholder 2">
            <a:extLst>
              <a:ext uri="{FF2B5EF4-FFF2-40B4-BE49-F238E27FC236}">
                <a16:creationId xmlns:a16="http://schemas.microsoft.com/office/drawing/2014/main" id="{2F02A569-4071-996E-19F3-3E62FCB414CA}"/>
              </a:ext>
            </a:extLst>
          </p:cNvPr>
          <p:cNvSpPr txBox="1">
            <a:spLocks/>
          </p:cNvSpPr>
          <p:nvPr/>
        </p:nvSpPr>
        <p:spPr>
          <a:xfrm>
            <a:off x="2423592" y="2295380"/>
            <a:ext cx="7632848" cy="3024336"/>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sz="2200" dirty="0"/>
              <a:t>Save project</a:t>
            </a:r>
            <a:endParaRPr lang="en-US" sz="2200" dirty="0"/>
          </a:p>
          <a:p>
            <a:pPr>
              <a:defRPr/>
            </a:pPr>
            <a:r>
              <a:rPr lang="en-PH" sz="2200" dirty="0"/>
              <a:t>New layout</a:t>
            </a:r>
            <a:endParaRPr lang="en-US" sz="2200" dirty="0"/>
          </a:p>
          <a:p>
            <a:pPr>
              <a:defRPr/>
            </a:pPr>
            <a:r>
              <a:rPr lang="en-PH" sz="2200" dirty="0"/>
              <a:t>Duplicate layout</a:t>
            </a:r>
            <a:endParaRPr lang="en-US" sz="2200" dirty="0"/>
          </a:p>
          <a:p>
            <a:pPr>
              <a:defRPr/>
            </a:pPr>
            <a:r>
              <a:rPr lang="en-PH" sz="2200" dirty="0"/>
              <a:t>Layout manager</a:t>
            </a:r>
            <a:endParaRPr lang="en-US" sz="2200" dirty="0"/>
          </a:p>
          <a:p>
            <a:pPr>
              <a:defRPr/>
            </a:pPr>
            <a:r>
              <a:rPr lang="en-PH" sz="2200" dirty="0"/>
              <a:t>Add items from template</a:t>
            </a:r>
            <a:endParaRPr lang="en-US" sz="2200" dirty="0"/>
          </a:p>
          <a:p>
            <a:pPr>
              <a:defRPr/>
            </a:pPr>
            <a:r>
              <a:rPr lang="en-PH" sz="2200" dirty="0"/>
              <a:t>Save as template</a:t>
            </a:r>
            <a:endParaRPr lang="en-US" sz="2200" dirty="0"/>
          </a:p>
          <a:p>
            <a:pPr>
              <a:defRPr/>
            </a:pPr>
            <a:r>
              <a:rPr lang="en-PH" sz="2200" dirty="0"/>
              <a:t>Add Pages…</a:t>
            </a:r>
            <a:endParaRPr lang="en-US" sz="2200" dirty="0"/>
          </a:p>
          <a:p>
            <a:pPr>
              <a:defRPr/>
            </a:pPr>
            <a:r>
              <a:rPr lang="en-PH" sz="2200" dirty="0"/>
              <a:t>Print Layout</a:t>
            </a:r>
            <a:endParaRPr lang="en-US" sz="2200" dirty="0"/>
          </a:p>
          <a:p>
            <a:pPr>
              <a:defRPr/>
            </a:pPr>
            <a:r>
              <a:rPr lang="en-PH" sz="2200" dirty="0"/>
              <a:t>Export as image</a:t>
            </a:r>
            <a:endParaRPr lang="en-US" sz="2200" dirty="0"/>
          </a:p>
          <a:p>
            <a:pPr>
              <a:defRPr/>
            </a:pPr>
            <a:r>
              <a:rPr lang="en-PH" sz="2200" dirty="0"/>
              <a:t>Export as SVG…</a:t>
            </a:r>
            <a:endParaRPr lang="en-US" sz="2200" dirty="0"/>
          </a:p>
          <a:p>
            <a:pPr>
              <a:defRPr/>
            </a:pPr>
            <a:r>
              <a:rPr lang="en-PH" sz="2200" dirty="0"/>
              <a:t>Export as PDF…</a:t>
            </a:r>
            <a:endParaRPr lang="en-US" sz="2200" dirty="0"/>
          </a:p>
          <a:p>
            <a:pPr>
              <a:defRPr/>
            </a:pPr>
            <a:r>
              <a:rPr lang="en-PH" sz="2200" dirty="0"/>
              <a:t>Undo</a:t>
            </a:r>
            <a:endParaRPr lang="en-US" sz="2200" dirty="0"/>
          </a:p>
          <a:p>
            <a:pPr>
              <a:defRPr/>
            </a:pPr>
            <a:r>
              <a:rPr lang="en-PH" sz="2200" dirty="0"/>
              <a:t>Redo</a:t>
            </a:r>
            <a:endParaRPr lang="en-US" sz="2200" dirty="0"/>
          </a:p>
        </p:txBody>
      </p:sp>
      <p:sp>
        <p:nvSpPr>
          <p:cNvPr id="49159" name="Rectangle 3">
            <a:extLst>
              <a:ext uri="{FF2B5EF4-FFF2-40B4-BE49-F238E27FC236}">
                <a16:creationId xmlns:a16="http://schemas.microsoft.com/office/drawing/2014/main" id="{2B40E51B-F5EB-7971-7618-40A96F7E6EDC}"/>
              </a:ext>
            </a:extLst>
          </p:cNvPr>
          <p:cNvSpPr>
            <a:spLocks noChangeArrowheads="1"/>
          </p:cNvSpPr>
          <p:nvPr/>
        </p:nvSpPr>
        <p:spPr bwMode="auto">
          <a:xfrm>
            <a:off x="2239964" y="2259570"/>
            <a:ext cx="3856037" cy="4318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9160" name="Content Placeholder 2">
            <a:extLst>
              <a:ext uri="{FF2B5EF4-FFF2-40B4-BE49-F238E27FC236}">
                <a16:creationId xmlns:a16="http://schemas.microsoft.com/office/drawing/2014/main" id="{8DD914B6-56F2-1F5C-C2F2-17CABC40356D}"/>
              </a:ext>
            </a:extLst>
          </p:cNvPr>
          <p:cNvSpPr txBox="1">
            <a:spLocks/>
          </p:cNvSpPr>
          <p:nvPr/>
        </p:nvSpPr>
        <p:spPr bwMode="auto">
          <a:xfrm>
            <a:off x="2358652" y="5518433"/>
            <a:ext cx="815694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latin typeface="+mn-lt"/>
              </a:rPr>
              <a:t>The highlighted functions are the ones you will most commonly use</a:t>
            </a:r>
          </a:p>
          <a:p>
            <a:pPr>
              <a:lnSpc>
                <a:spcPct val="90000"/>
              </a:lnSpc>
              <a:spcBef>
                <a:spcPts val="1000"/>
              </a:spcBef>
            </a:pPr>
            <a:endParaRPr lang="en-PH" altLang="en-US" sz="2200" dirty="0">
              <a:latin typeface="+mn-lt"/>
            </a:endParaRPr>
          </a:p>
        </p:txBody>
      </p:sp>
      <p:sp>
        <p:nvSpPr>
          <p:cNvPr id="11" name="AutoShape 32">
            <a:extLst>
              <a:ext uri="{FF2B5EF4-FFF2-40B4-BE49-F238E27FC236}">
                <a16:creationId xmlns:a16="http://schemas.microsoft.com/office/drawing/2014/main" id="{DC2B3744-645C-C8A1-CF16-D941D860DA88}"/>
              </a:ext>
            </a:extLst>
          </p:cNvPr>
          <p:cNvSpPr>
            <a:spLocks noChangeArrowheads="1"/>
          </p:cNvSpPr>
          <p:nvPr/>
        </p:nvSpPr>
        <p:spPr bwMode="auto">
          <a:xfrm>
            <a:off x="1803402" y="5518433"/>
            <a:ext cx="436562"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49162" name="Rectangle 3">
            <a:extLst>
              <a:ext uri="{FF2B5EF4-FFF2-40B4-BE49-F238E27FC236}">
                <a16:creationId xmlns:a16="http://schemas.microsoft.com/office/drawing/2014/main" id="{75E24343-EEBD-D764-00BF-A3B9A3D51991}"/>
              </a:ext>
            </a:extLst>
          </p:cNvPr>
          <p:cNvSpPr>
            <a:spLocks noChangeArrowheads="1"/>
          </p:cNvSpPr>
          <p:nvPr/>
        </p:nvSpPr>
        <p:spPr bwMode="auto">
          <a:xfrm>
            <a:off x="6240464" y="2727232"/>
            <a:ext cx="3711575" cy="127102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49163" name="Rectangle 3">
            <a:extLst>
              <a:ext uri="{FF2B5EF4-FFF2-40B4-BE49-F238E27FC236}">
                <a16:creationId xmlns:a16="http://schemas.microsoft.com/office/drawing/2014/main" id="{D3C0AF2C-C323-90EC-DA75-AC9402F25ECF}"/>
              </a:ext>
            </a:extLst>
          </p:cNvPr>
          <p:cNvSpPr>
            <a:spLocks noChangeArrowheads="1"/>
          </p:cNvSpPr>
          <p:nvPr/>
        </p:nvSpPr>
        <p:spPr bwMode="auto">
          <a:xfrm>
            <a:off x="2239964" y="4401948"/>
            <a:ext cx="3856037" cy="46831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49164" name="Picture 2" descr="Layout_Toolbar">
            <a:extLst>
              <a:ext uri="{FF2B5EF4-FFF2-40B4-BE49-F238E27FC236}">
                <a16:creationId xmlns:a16="http://schemas.microsoft.com/office/drawing/2014/main" id="{5443E78B-F87D-F439-21F9-F609C9599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562855"/>
            <a:ext cx="5962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49A6DCE-FF40-3F31-1FA5-767880827B9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Layout Toolbar</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Content Placeholder 2">
            <a:extLst>
              <a:ext uri="{FF2B5EF4-FFF2-40B4-BE49-F238E27FC236}">
                <a16:creationId xmlns:a16="http://schemas.microsoft.com/office/drawing/2014/main" id="{7FA7479E-9CF8-37C3-FFB7-AD6F9B7F547D}"/>
              </a:ext>
            </a:extLst>
          </p:cNvPr>
          <p:cNvSpPr txBox="1">
            <a:spLocks/>
          </p:cNvSpPr>
          <p:nvPr/>
        </p:nvSpPr>
        <p:spPr bwMode="auto">
          <a:xfrm>
            <a:off x="1040747" y="1243197"/>
            <a:ext cx="4356006" cy="372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You can add the different map layout elements by the Add Item main menu or the Toolbox. </a:t>
            </a:r>
          </a:p>
          <a:p>
            <a:pPr>
              <a:lnSpc>
                <a:spcPct val="90000"/>
              </a:lnSpc>
              <a:spcBef>
                <a:spcPts val="1000"/>
              </a:spcBef>
            </a:pPr>
            <a:endParaRPr lang="en-PH" altLang="en-US" sz="2200" dirty="0"/>
          </a:p>
          <a:p>
            <a:pPr>
              <a:lnSpc>
                <a:spcPct val="90000"/>
              </a:lnSpc>
              <a:spcBef>
                <a:spcPts val="1000"/>
              </a:spcBef>
            </a:pPr>
            <a:r>
              <a:rPr lang="en-PH" altLang="en-US" sz="2200" dirty="0"/>
              <a:t>Try adding and editing the different elements in your map layout.</a:t>
            </a:r>
            <a:endParaRPr lang="en-US" altLang="en-US" sz="2200" dirty="0"/>
          </a:p>
          <a:p>
            <a:pPr>
              <a:lnSpc>
                <a:spcPct val="90000"/>
              </a:lnSpc>
              <a:spcBef>
                <a:spcPts val="1000"/>
              </a:spcBef>
            </a:pPr>
            <a:endParaRPr lang="en-PH" altLang="en-US" sz="2200" dirty="0"/>
          </a:p>
        </p:txBody>
      </p:sp>
      <p:pic>
        <p:nvPicPr>
          <p:cNvPr id="50182" name="Picture 2" descr="D:\MODULES\MODULE_4\FIGURES\Q_30.jpg">
            <a:extLst>
              <a:ext uri="{FF2B5EF4-FFF2-40B4-BE49-F238E27FC236}">
                <a16:creationId xmlns:a16="http://schemas.microsoft.com/office/drawing/2014/main" id="{567FE8BE-AD30-F670-7B7E-50BDFF16D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901" y="1233488"/>
            <a:ext cx="2598736" cy="348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descr="D:\MODULES\MODULE_4\FIGURES\Q_31.jpg">
            <a:extLst>
              <a:ext uri="{FF2B5EF4-FFF2-40B4-BE49-F238E27FC236}">
                <a16:creationId xmlns:a16="http://schemas.microsoft.com/office/drawing/2014/main" id="{AC263C99-4B6C-333A-97CD-3FE3868FA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617" y="1243197"/>
            <a:ext cx="470969" cy="474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D10E69B-32F4-3E97-7211-0360DA608A1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Layout Elements</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Content Placeholder 2">
            <a:extLst>
              <a:ext uri="{FF2B5EF4-FFF2-40B4-BE49-F238E27FC236}">
                <a16:creationId xmlns:a16="http://schemas.microsoft.com/office/drawing/2014/main" id="{86275341-D548-F6C8-8BA3-6576D5A77FAE}"/>
              </a:ext>
            </a:extLst>
          </p:cNvPr>
          <p:cNvSpPr txBox="1">
            <a:spLocks/>
          </p:cNvSpPr>
          <p:nvPr/>
        </p:nvSpPr>
        <p:spPr bwMode="auto">
          <a:xfrm>
            <a:off x="530141" y="901608"/>
            <a:ext cx="11145556" cy="536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zh-CN" sz="2200" dirty="0"/>
              <a:t>QGIS version 3.34 is used for the exercises in this course as it is </a:t>
            </a:r>
            <a:r>
              <a:rPr lang="en-PH" altLang="en-US" sz="2200" dirty="0"/>
              <a:t>the most stable version of QGIS at the time of update of this course which means that it has fewer bugs and less likely to crash.</a:t>
            </a:r>
          </a:p>
          <a:p>
            <a:pPr eaLnBrk="1" hangingPunct="1">
              <a:lnSpc>
                <a:spcPct val="114000"/>
              </a:lnSpc>
              <a:spcBef>
                <a:spcPts val="1000"/>
              </a:spcBef>
              <a:spcAft>
                <a:spcPts val="1200"/>
              </a:spcAft>
            </a:pPr>
            <a:r>
              <a:rPr lang="en-PH" altLang="en-US" sz="2200" dirty="0"/>
              <a:t>Caveat: QGIS is continuously being improved and new versions of the software are constantly being released. It could be that newer version/s has/have already been released in the meantime. However, it is best to install version 3.34 as there may be major changes in the functionalities and user interface between versions and therefore, it would be easier to follow the exercises using the same version advised here.</a:t>
            </a:r>
          </a:p>
          <a:p>
            <a:pPr eaLnBrk="1" hangingPunct="1">
              <a:lnSpc>
                <a:spcPct val="114000"/>
              </a:lnSpc>
              <a:spcBef>
                <a:spcPts val="1000"/>
              </a:spcBef>
              <a:spcAft>
                <a:spcPts val="600"/>
              </a:spcAft>
            </a:pPr>
            <a:r>
              <a:rPr lang="en-PH" altLang="en-US" sz="2200" dirty="0"/>
              <a:t>You may download QGIS version 3.34 from these links: </a:t>
            </a:r>
          </a:p>
          <a:p>
            <a:pPr marL="504000" indent="-360000" eaLnBrk="1" hangingPunct="1">
              <a:lnSpc>
                <a:spcPct val="114000"/>
              </a:lnSpc>
              <a:spcAft>
                <a:spcPts val="600"/>
              </a:spcAft>
              <a:buFont typeface="Arial" panose="020B0604020202020204" pitchFamily="34" charset="0"/>
              <a:buChar char="•"/>
            </a:pPr>
            <a:r>
              <a:rPr lang="en-PH" altLang="en-US" sz="2200" dirty="0"/>
              <a:t>For Windows: </a:t>
            </a:r>
            <a:r>
              <a:rPr lang="en-PH" altLang="en-US" sz="2200" dirty="0">
                <a:hlinkClick r:id="rId2"/>
              </a:rPr>
              <a:t>https://qgis.org/downloads/QGIS-OSGeo4W-3.34.6-1.msi</a:t>
            </a:r>
            <a:r>
              <a:rPr lang="en-PH" altLang="en-US" sz="2200" dirty="0"/>
              <a:t> </a:t>
            </a:r>
          </a:p>
          <a:p>
            <a:pPr marL="504000" indent="-360000" eaLnBrk="1" hangingPunct="1">
              <a:lnSpc>
                <a:spcPct val="114000"/>
              </a:lnSpc>
              <a:spcAft>
                <a:spcPts val="600"/>
              </a:spcAft>
              <a:buFont typeface="Arial" panose="020B0604020202020204" pitchFamily="34" charset="0"/>
              <a:buChar char="•"/>
            </a:pPr>
            <a:r>
              <a:rPr lang="en-PH" altLang="en-US" sz="2200" dirty="0"/>
              <a:t>For macOS: </a:t>
            </a:r>
            <a:r>
              <a:rPr lang="en-PH" altLang="en-US" sz="2200" dirty="0">
                <a:hlinkClick r:id="rId3"/>
              </a:rPr>
              <a:t>https://qgis.org/downloads/macos/qgis-macos-ltr.dmg</a:t>
            </a:r>
            <a:r>
              <a:rPr lang="en-PH" altLang="en-US" sz="2200" dirty="0"/>
              <a:t> </a:t>
            </a:r>
          </a:p>
        </p:txBody>
      </p:sp>
      <p:sp>
        <p:nvSpPr>
          <p:cNvPr id="2" name="Title 1">
            <a:extLst>
              <a:ext uri="{FF2B5EF4-FFF2-40B4-BE49-F238E27FC236}">
                <a16:creationId xmlns:a16="http://schemas.microsoft.com/office/drawing/2014/main" id="{1F871420-4A4F-57B2-2DD2-DE7E9C7B9F5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Download and Install QGIS 3.34</a:t>
            </a:r>
            <a:endParaRPr lang="en-US" altLang="en-US" dirty="0"/>
          </a:p>
        </p:txBody>
      </p:sp>
    </p:spTree>
    <p:extLst>
      <p:ext uri="{BB962C8B-B14F-4D97-AF65-F5344CB8AC3E}">
        <p14:creationId xmlns:p14="http://schemas.microsoft.com/office/powerpoint/2010/main" val="423056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Content Placeholder 2">
            <a:extLst>
              <a:ext uri="{FF2B5EF4-FFF2-40B4-BE49-F238E27FC236}">
                <a16:creationId xmlns:a16="http://schemas.microsoft.com/office/drawing/2014/main" id="{5A80F776-3323-49B0-290B-CD99B0548CF5}"/>
              </a:ext>
            </a:extLst>
          </p:cNvPr>
          <p:cNvSpPr txBox="1">
            <a:spLocks/>
          </p:cNvSpPr>
          <p:nvPr/>
        </p:nvSpPr>
        <p:spPr bwMode="auto">
          <a:xfrm>
            <a:off x="706998" y="1245440"/>
            <a:ext cx="5622084"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600"/>
              </a:spcBef>
            </a:pPr>
            <a:r>
              <a:rPr lang="en-PH" altLang="en-US" sz="2200" dirty="0"/>
              <a:t>Once you are done with your map layout, you can export it as an image file, a scalable vector graphics (SVG) file, or Portable Document Format (PDF) file.</a:t>
            </a:r>
          </a:p>
          <a:p>
            <a:pPr>
              <a:lnSpc>
                <a:spcPct val="90000"/>
              </a:lnSpc>
              <a:spcBef>
                <a:spcPts val="600"/>
              </a:spcBef>
            </a:pPr>
            <a:r>
              <a:rPr lang="en-PH" altLang="en-US" sz="2200" dirty="0"/>
              <a:t> </a:t>
            </a:r>
          </a:p>
          <a:p>
            <a:pPr>
              <a:lnSpc>
                <a:spcPct val="90000"/>
              </a:lnSpc>
              <a:spcBef>
                <a:spcPts val="600"/>
              </a:spcBef>
            </a:pPr>
            <a:r>
              <a:rPr lang="en-PH" altLang="en-US" sz="2200" dirty="0"/>
              <a:t>You can do this by going to the Layout main menu and choosing </a:t>
            </a:r>
            <a:r>
              <a:rPr lang="en-PH" altLang="en-US" sz="2200" i="1" dirty="0"/>
              <a:t>Export as Image, SVG, or PDF</a:t>
            </a:r>
            <a:r>
              <a:rPr lang="en-PH" altLang="en-US" sz="2200" dirty="0"/>
              <a:t>.</a:t>
            </a:r>
          </a:p>
          <a:p>
            <a:pPr>
              <a:lnSpc>
                <a:spcPct val="90000"/>
              </a:lnSpc>
              <a:spcBef>
                <a:spcPts val="600"/>
              </a:spcBef>
            </a:pPr>
            <a:r>
              <a:rPr lang="en-PH" altLang="en-US" sz="2200" dirty="0"/>
              <a:t> </a:t>
            </a:r>
          </a:p>
          <a:p>
            <a:pPr>
              <a:lnSpc>
                <a:spcPct val="90000"/>
              </a:lnSpc>
              <a:spcBef>
                <a:spcPts val="600"/>
              </a:spcBef>
            </a:pPr>
            <a:r>
              <a:rPr lang="en-PH" altLang="en-US" sz="2200" dirty="0"/>
              <a:t>Or by choosing the appropriate button in the Layout toolbar.</a:t>
            </a:r>
          </a:p>
          <a:p>
            <a:pPr>
              <a:lnSpc>
                <a:spcPct val="90000"/>
              </a:lnSpc>
              <a:spcBef>
                <a:spcPts val="600"/>
              </a:spcBef>
            </a:pPr>
            <a:endParaRPr lang="en-US" altLang="en-US" sz="2200" dirty="0"/>
          </a:p>
          <a:p>
            <a:pPr>
              <a:lnSpc>
                <a:spcPct val="90000"/>
              </a:lnSpc>
              <a:spcBef>
                <a:spcPts val="600"/>
              </a:spcBef>
            </a:pPr>
            <a:endParaRPr lang="en-PH" altLang="en-US" sz="2200" dirty="0"/>
          </a:p>
        </p:txBody>
      </p:sp>
      <p:grpSp>
        <p:nvGrpSpPr>
          <p:cNvPr id="3" name="Group 2">
            <a:extLst>
              <a:ext uri="{FF2B5EF4-FFF2-40B4-BE49-F238E27FC236}">
                <a16:creationId xmlns:a16="http://schemas.microsoft.com/office/drawing/2014/main" id="{EC559C0D-60DC-BD3F-F8AF-4F9E78A750A5}"/>
              </a:ext>
            </a:extLst>
          </p:cNvPr>
          <p:cNvGrpSpPr/>
          <p:nvPr/>
        </p:nvGrpSpPr>
        <p:grpSpPr>
          <a:xfrm>
            <a:off x="7498229" y="1317999"/>
            <a:ext cx="2520950" cy="3435350"/>
            <a:chOff x="7498229" y="1317999"/>
            <a:chExt cx="2520950" cy="3435350"/>
          </a:xfrm>
        </p:grpSpPr>
        <p:pic>
          <p:nvPicPr>
            <p:cNvPr id="51206" name="Picture 5" descr="D:\MODULES\MODULE_4\FIGURES\Q_32.jpg">
              <a:extLst>
                <a:ext uri="{FF2B5EF4-FFF2-40B4-BE49-F238E27FC236}">
                  <a16:creationId xmlns:a16="http://schemas.microsoft.com/office/drawing/2014/main" id="{4C64DD69-5C6C-CB58-1C7E-C5FC360CE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229" y="1317999"/>
              <a:ext cx="25209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3">
              <a:extLst>
                <a:ext uri="{FF2B5EF4-FFF2-40B4-BE49-F238E27FC236}">
                  <a16:creationId xmlns:a16="http://schemas.microsoft.com/office/drawing/2014/main" id="{8BEE5F0E-775C-38B8-B6BF-6687037A5302}"/>
                </a:ext>
              </a:extLst>
            </p:cNvPr>
            <p:cNvSpPr>
              <a:spLocks noChangeArrowheads="1"/>
            </p:cNvSpPr>
            <p:nvPr/>
          </p:nvSpPr>
          <p:spPr bwMode="auto">
            <a:xfrm>
              <a:off x="7536329" y="3557963"/>
              <a:ext cx="2482850" cy="5746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pic>
        <p:nvPicPr>
          <p:cNvPr id="51208" name="Picture 2" descr="Layout_Toolbar">
            <a:extLst>
              <a:ext uri="{FF2B5EF4-FFF2-40B4-BE49-F238E27FC236}">
                <a16:creationId xmlns:a16="http://schemas.microsoft.com/office/drawing/2014/main" id="{8C02A499-9714-2C30-6CD1-BDB34E0A3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172" r="14212"/>
          <a:stretch>
            <a:fillRect/>
          </a:stretch>
        </p:blipFill>
        <p:spPr bwMode="auto">
          <a:xfrm>
            <a:off x="7769693" y="5040687"/>
            <a:ext cx="2016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8762BD0-6ED9-01D8-3CD0-C2E0755CEA9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Exporting the map layout</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Content Placeholder 2">
            <a:extLst>
              <a:ext uri="{FF2B5EF4-FFF2-40B4-BE49-F238E27FC236}">
                <a16:creationId xmlns:a16="http://schemas.microsoft.com/office/drawing/2014/main" id="{86275341-D548-F6C8-8BA3-6576D5A77FAE}"/>
              </a:ext>
            </a:extLst>
          </p:cNvPr>
          <p:cNvSpPr txBox="1">
            <a:spLocks/>
          </p:cNvSpPr>
          <p:nvPr/>
        </p:nvSpPr>
        <p:spPr bwMode="auto">
          <a:xfrm>
            <a:off x="530141" y="901608"/>
            <a:ext cx="11145556" cy="536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lnSpc>
                <a:spcPct val="90000"/>
              </a:lnSpc>
              <a:spcAft>
                <a:spcPts val="600"/>
              </a:spcAft>
              <a:defRPr/>
            </a:pPr>
            <a:r>
              <a:rPr lang="en-PH" altLang="zh-CN" sz="2200" dirty="0">
                <a:latin typeface="+mn-lt"/>
                <a:cs typeface="+mn-cs"/>
              </a:rPr>
              <a:t>For Windows:</a:t>
            </a:r>
          </a:p>
          <a:p>
            <a:pPr marL="342900" indent="-342900" eaLnBrk="1" fontAlgn="base" hangingPunct="1">
              <a:lnSpc>
                <a:spcPct val="90000"/>
              </a:lnSpc>
              <a:spcAft>
                <a:spcPts val="600"/>
              </a:spcAft>
              <a:buFont typeface="Arial" panose="020B0604020202020204" pitchFamily="34" charset="0"/>
              <a:buChar char="•"/>
              <a:defRPr/>
            </a:pPr>
            <a:r>
              <a:rPr lang="en-US" altLang="zh-CN" sz="2200" dirty="0">
                <a:latin typeface="+mn-lt"/>
                <a:cs typeface="+mn-cs"/>
              </a:rPr>
              <a:t>Once downloaded, double-click on the installer file and follow the Setup Wizard to install QGIS.</a:t>
            </a:r>
          </a:p>
          <a:p>
            <a:pPr eaLnBrk="1" fontAlgn="base" hangingPunct="1">
              <a:lnSpc>
                <a:spcPct val="90000"/>
              </a:lnSpc>
              <a:spcAft>
                <a:spcPts val="600"/>
              </a:spcAft>
              <a:defRPr/>
            </a:pPr>
            <a:endParaRPr lang="en-US" altLang="zh-CN" sz="2200" dirty="0">
              <a:latin typeface="+mn-lt"/>
              <a:cs typeface="+mn-cs"/>
            </a:endParaRPr>
          </a:p>
          <a:p>
            <a:pPr eaLnBrk="1" fontAlgn="base" hangingPunct="1">
              <a:lnSpc>
                <a:spcPct val="90000"/>
              </a:lnSpc>
              <a:spcAft>
                <a:spcPts val="600"/>
              </a:spcAft>
              <a:defRPr/>
            </a:pPr>
            <a:r>
              <a:rPr lang="en-US" altLang="zh-CN" sz="2200" dirty="0">
                <a:latin typeface="+mn-lt"/>
                <a:cs typeface="+mn-cs"/>
              </a:rPr>
              <a:t>For macOS:</a:t>
            </a:r>
          </a:p>
          <a:p>
            <a:pPr marL="342900" indent="-342900" eaLnBrk="1" fontAlgn="base" hangingPunct="1">
              <a:lnSpc>
                <a:spcPct val="90000"/>
              </a:lnSpc>
              <a:spcAft>
                <a:spcPts val="600"/>
              </a:spcAft>
              <a:buFont typeface="Arial" panose="020B0604020202020204" pitchFamily="34" charset="0"/>
              <a:buChar char="•"/>
              <a:defRPr/>
            </a:pPr>
            <a:r>
              <a:rPr lang="en-US" altLang="zh-CN" sz="2200" dirty="0">
                <a:latin typeface="+mn-lt"/>
                <a:cs typeface="+mn-cs"/>
              </a:rPr>
              <a:t>Once downloaded, double-click on the </a:t>
            </a:r>
            <a:r>
              <a:rPr lang="en-US" altLang="zh-CN" sz="2200" i="1" dirty="0">
                <a:latin typeface="+mn-lt"/>
                <a:cs typeface="+mn-cs"/>
              </a:rPr>
              <a:t>.dmg </a:t>
            </a:r>
            <a:r>
              <a:rPr lang="en-US" altLang="zh-CN" sz="2200" dirty="0">
                <a:latin typeface="+mn-lt"/>
                <a:cs typeface="+mn-cs"/>
              </a:rPr>
              <a:t>file.</a:t>
            </a:r>
          </a:p>
          <a:p>
            <a:pPr marL="342900" indent="-342900" eaLnBrk="1" fontAlgn="base" hangingPunct="1">
              <a:lnSpc>
                <a:spcPct val="90000"/>
              </a:lnSpc>
              <a:spcAft>
                <a:spcPts val="600"/>
              </a:spcAft>
              <a:buFont typeface="Arial" panose="020B0604020202020204" pitchFamily="34" charset="0"/>
              <a:buChar char="•"/>
              <a:defRPr/>
            </a:pPr>
            <a:r>
              <a:rPr lang="en-US" altLang="zh-CN" sz="2200" dirty="0">
                <a:latin typeface="+mn-lt"/>
                <a:cs typeface="+mn-cs"/>
              </a:rPr>
              <a:t>A new window will open with the QGIS app and the Applications folder shortcut. Drag the QGIS app into the Applications folder to install QGIS.</a:t>
            </a:r>
          </a:p>
          <a:p>
            <a:pPr eaLnBrk="1" fontAlgn="base" hangingPunct="1">
              <a:lnSpc>
                <a:spcPct val="90000"/>
              </a:lnSpc>
              <a:spcAft>
                <a:spcPts val="600"/>
              </a:spcAft>
              <a:defRPr/>
            </a:pPr>
            <a:endParaRPr lang="en-US" altLang="zh-CN" sz="2200" dirty="0">
              <a:latin typeface="+mn-lt"/>
              <a:cs typeface="+mn-cs"/>
            </a:endParaRPr>
          </a:p>
          <a:p>
            <a:pPr eaLnBrk="1" fontAlgn="base" hangingPunct="1">
              <a:lnSpc>
                <a:spcPct val="90000"/>
              </a:lnSpc>
              <a:spcAft>
                <a:spcPts val="600"/>
              </a:spcAft>
              <a:defRPr/>
            </a:pPr>
            <a:r>
              <a:rPr lang="en-US" altLang="zh-CN" sz="2200" dirty="0">
                <a:latin typeface="+mn-lt"/>
                <a:cs typeface="+mn-cs"/>
              </a:rPr>
              <a:t>Warning for macOS users:</a:t>
            </a:r>
          </a:p>
          <a:p>
            <a:pPr eaLnBrk="1" fontAlgn="base" hangingPunct="1">
              <a:lnSpc>
                <a:spcPct val="90000"/>
              </a:lnSpc>
              <a:spcAft>
                <a:spcPts val="600"/>
              </a:spcAft>
              <a:defRPr/>
            </a:pPr>
            <a:r>
              <a:rPr lang="en-US" altLang="zh-CN" sz="2200" dirty="0">
                <a:latin typeface="+mn-lt"/>
                <a:cs typeface="+mn-cs"/>
              </a:rPr>
              <a:t>After installing QGIS, the first launch attempt may fail due to security protections. To enable QGIS, control-click on its icon in your Applications folder and select </a:t>
            </a:r>
            <a:r>
              <a:rPr lang="en-US" altLang="zh-CN" sz="2200" i="1" dirty="0">
                <a:latin typeface="+mn-lt"/>
                <a:cs typeface="+mn-cs"/>
              </a:rPr>
              <a:t>Open</a:t>
            </a:r>
            <a:r>
              <a:rPr lang="en-US" altLang="zh-CN" sz="2200" dirty="0">
                <a:latin typeface="+mn-lt"/>
                <a:cs typeface="+mn-cs"/>
              </a:rPr>
              <a:t> in the context menu. A confirmation dialog will display where you need to click the </a:t>
            </a:r>
            <a:r>
              <a:rPr lang="en-US" altLang="zh-CN" sz="2200" i="1" dirty="0">
                <a:latin typeface="+mn-lt"/>
                <a:cs typeface="+mn-cs"/>
              </a:rPr>
              <a:t>Open</a:t>
            </a:r>
            <a:r>
              <a:rPr lang="en-US" altLang="zh-CN" sz="2200" dirty="0">
                <a:latin typeface="+mn-lt"/>
                <a:cs typeface="+mn-cs"/>
              </a:rPr>
              <a:t> button again. This only has to be done once.</a:t>
            </a:r>
          </a:p>
          <a:p>
            <a:pPr eaLnBrk="1" hangingPunct="1">
              <a:lnSpc>
                <a:spcPct val="114000"/>
              </a:lnSpc>
              <a:spcBef>
                <a:spcPts val="1000"/>
              </a:spcBef>
              <a:spcAft>
                <a:spcPts val="1200"/>
              </a:spcAft>
            </a:pPr>
            <a:endParaRPr lang="en-PH" altLang="en-US" sz="2200" dirty="0"/>
          </a:p>
        </p:txBody>
      </p:sp>
      <p:sp>
        <p:nvSpPr>
          <p:cNvPr id="2" name="Title 1">
            <a:extLst>
              <a:ext uri="{FF2B5EF4-FFF2-40B4-BE49-F238E27FC236}">
                <a16:creationId xmlns:a16="http://schemas.microsoft.com/office/drawing/2014/main" id="{1F871420-4A4F-57B2-2DD2-DE7E9C7B9F5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Download and Install QGIS 3.34</a:t>
            </a:r>
            <a:endParaRPr lang="en-US" altLang="en-US" dirty="0"/>
          </a:p>
        </p:txBody>
      </p:sp>
    </p:spTree>
    <p:extLst>
      <p:ext uri="{BB962C8B-B14F-4D97-AF65-F5344CB8AC3E}">
        <p14:creationId xmlns:p14="http://schemas.microsoft.com/office/powerpoint/2010/main" val="293827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587D3-2CE0-27BE-AFBB-FDAD495444B7}"/>
              </a:ext>
            </a:extLst>
          </p:cNvPr>
          <p:cNvPicPr>
            <a:picLocks noChangeAspect="1"/>
          </p:cNvPicPr>
          <p:nvPr/>
        </p:nvPicPr>
        <p:blipFill>
          <a:blip r:embed="rId2"/>
          <a:stretch>
            <a:fillRect/>
          </a:stretch>
        </p:blipFill>
        <p:spPr>
          <a:xfrm>
            <a:off x="7375109" y="1250483"/>
            <a:ext cx="3605722" cy="4661452"/>
          </a:xfrm>
          <a:prstGeom prst="rect">
            <a:avLst/>
          </a:prstGeom>
          <a:ln>
            <a:solidFill>
              <a:schemeClr val="tx1"/>
            </a:solidFill>
          </a:ln>
        </p:spPr>
      </p:pic>
      <p:sp>
        <p:nvSpPr>
          <p:cNvPr id="20485" name="Content Placeholder 2">
            <a:extLst>
              <a:ext uri="{FF2B5EF4-FFF2-40B4-BE49-F238E27FC236}">
                <a16:creationId xmlns:a16="http://schemas.microsoft.com/office/drawing/2014/main" id="{446B7B52-B3E8-25BA-2C4B-97F7A69B36D1}"/>
              </a:ext>
            </a:extLst>
          </p:cNvPr>
          <p:cNvSpPr txBox="1">
            <a:spLocks/>
          </p:cNvSpPr>
          <p:nvPr/>
        </p:nvSpPr>
        <p:spPr bwMode="auto">
          <a:xfrm>
            <a:off x="704197" y="1250483"/>
            <a:ext cx="6189662" cy="366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en-US" sz="2400" dirty="0"/>
              <a:t>To help you in this exercise, you may refer to: </a:t>
            </a:r>
          </a:p>
          <a:p>
            <a:pPr eaLnBrk="1" hangingPunct="1">
              <a:lnSpc>
                <a:spcPct val="114000"/>
              </a:lnSpc>
              <a:spcBef>
                <a:spcPts val="1000"/>
              </a:spcBef>
              <a:spcAft>
                <a:spcPts val="1200"/>
              </a:spcAft>
            </a:pPr>
            <a:r>
              <a:rPr lang="en-PH" altLang="en-US" sz="2400" b="1" dirty="0"/>
              <a:t>QGIS_Interface_Menu_Tools.pdf</a:t>
            </a:r>
            <a:r>
              <a:rPr lang="en-PH" altLang="en-US" sz="2400" dirty="0"/>
              <a:t> </a:t>
            </a:r>
          </a:p>
          <a:p>
            <a:pPr eaLnBrk="1" hangingPunct="1">
              <a:lnSpc>
                <a:spcPct val="114000"/>
              </a:lnSpc>
              <a:spcBef>
                <a:spcPts val="1000"/>
              </a:spcBef>
              <a:spcAft>
                <a:spcPts val="1200"/>
              </a:spcAft>
            </a:pPr>
            <a:r>
              <a:rPr lang="en-PH" altLang="en-US" sz="2400" dirty="0"/>
              <a:t>that can be downloaded from: </a:t>
            </a:r>
            <a:r>
              <a:rPr lang="en-PH" altLang="en-US" sz="2400" dirty="0">
                <a:hlinkClick r:id="rId3"/>
              </a:rPr>
              <a:t>https://bit.ly/2lUDCww</a:t>
            </a:r>
            <a:endParaRPr lang="en-PH" altLang="en-US" sz="2400" dirty="0"/>
          </a:p>
          <a:p>
            <a:pPr eaLnBrk="1" hangingPunct="1">
              <a:lnSpc>
                <a:spcPct val="114000"/>
              </a:lnSpc>
              <a:spcBef>
                <a:spcPts val="1000"/>
              </a:spcBef>
              <a:spcAft>
                <a:spcPts val="1200"/>
              </a:spcAft>
            </a:pPr>
            <a:endParaRPr lang="en-PH" altLang="en-US" sz="2400" dirty="0"/>
          </a:p>
        </p:txBody>
      </p:sp>
      <p:sp>
        <p:nvSpPr>
          <p:cNvPr id="2" name="Title 1">
            <a:extLst>
              <a:ext uri="{FF2B5EF4-FFF2-40B4-BE49-F238E27FC236}">
                <a16:creationId xmlns:a16="http://schemas.microsoft.com/office/drawing/2014/main" id="{4EE2BE67-A54C-047A-9533-1C73D122B77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Using basic functionalities of QGIS 3.34</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62662F6-C9FF-14BC-A8EC-EBD5A72D1D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269" y="1792941"/>
            <a:ext cx="5482410" cy="405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Content Placeholder 2">
            <a:extLst>
              <a:ext uri="{FF2B5EF4-FFF2-40B4-BE49-F238E27FC236}">
                <a16:creationId xmlns:a16="http://schemas.microsoft.com/office/drawing/2014/main" id="{85CF1C63-7F59-9495-C153-4FDBDC58E2F1}"/>
              </a:ext>
            </a:extLst>
          </p:cNvPr>
          <p:cNvSpPr txBox="1">
            <a:spLocks/>
          </p:cNvSpPr>
          <p:nvPr/>
        </p:nvSpPr>
        <p:spPr bwMode="auto">
          <a:xfrm>
            <a:off x="524903" y="878170"/>
            <a:ext cx="7381968" cy="54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4000"/>
              </a:lnSpc>
              <a:spcBef>
                <a:spcPts val="1000"/>
              </a:spcBef>
              <a:spcAft>
                <a:spcPts val="1200"/>
              </a:spcAft>
            </a:pPr>
            <a:r>
              <a:rPr lang="en-PH" altLang="en-US" sz="2400" dirty="0"/>
              <a:t>When you launch QGIS, you will see an interface like this:</a:t>
            </a:r>
          </a:p>
          <a:p>
            <a:pPr eaLnBrk="1" hangingPunct="1">
              <a:lnSpc>
                <a:spcPct val="114000"/>
              </a:lnSpc>
              <a:spcBef>
                <a:spcPts val="1000"/>
              </a:spcBef>
              <a:spcAft>
                <a:spcPts val="1200"/>
              </a:spcAft>
            </a:pPr>
            <a:endParaRPr lang="en-PH" altLang="en-US" sz="2400" dirty="0"/>
          </a:p>
        </p:txBody>
      </p:sp>
      <p:sp>
        <p:nvSpPr>
          <p:cNvPr id="2" name="Title 1">
            <a:extLst>
              <a:ext uri="{FF2B5EF4-FFF2-40B4-BE49-F238E27FC236}">
                <a16:creationId xmlns:a16="http://schemas.microsoft.com/office/drawing/2014/main" id="{B585D0FA-9A8B-0E68-0471-D6122B3C1C0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Navigating the Interface</a:t>
            </a:r>
            <a:endParaRPr lang="en-US" altLang="en-US" dirty="0"/>
          </a:p>
        </p:txBody>
      </p:sp>
      <p:sp>
        <p:nvSpPr>
          <p:cNvPr id="7" name="Content Placeholder 2">
            <a:extLst>
              <a:ext uri="{FF2B5EF4-FFF2-40B4-BE49-F238E27FC236}">
                <a16:creationId xmlns:a16="http://schemas.microsoft.com/office/drawing/2014/main" id="{81535645-8855-A1CA-8E9C-F49150905775}"/>
              </a:ext>
            </a:extLst>
          </p:cNvPr>
          <p:cNvSpPr txBox="1">
            <a:spLocks/>
          </p:cNvSpPr>
          <p:nvPr/>
        </p:nvSpPr>
        <p:spPr>
          <a:xfrm>
            <a:off x="6192342" y="1479176"/>
            <a:ext cx="3890962" cy="386023"/>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1600" dirty="0"/>
              <a:t>QGIS interface is divided into 5 main areas:</a:t>
            </a:r>
          </a:p>
        </p:txBody>
      </p:sp>
      <p:sp>
        <p:nvSpPr>
          <p:cNvPr id="3" name="Content Placeholder 2">
            <a:extLst>
              <a:ext uri="{FF2B5EF4-FFF2-40B4-BE49-F238E27FC236}">
                <a16:creationId xmlns:a16="http://schemas.microsoft.com/office/drawing/2014/main" id="{BEB654B8-0ACB-197A-35F4-207D12246D61}"/>
              </a:ext>
            </a:extLst>
          </p:cNvPr>
          <p:cNvSpPr txBox="1">
            <a:spLocks/>
          </p:cNvSpPr>
          <p:nvPr/>
        </p:nvSpPr>
        <p:spPr>
          <a:xfrm>
            <a:off x="6192343" y="1865198"/>
            <a:ext cx="5859450" cy="435630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0"/>
              </a:spcBef>
              <a:spcAft>
                <a:spcPts val="300"/>
              </a:spcAft>
              <a:buFont typeface="Arial" charset="0"/>
              <a:buAutoNum type="arabicPeriod"/>
              <a:defRPr/>
            </a:pPr>
            <a:r>
              <a:rPr lang="en-PH" sz="1600" dirty="0"/>
              <a:t>Main Menu:</a:t>
            </a:r>
          </a:p>
          <a:p>
            <a:pPr marL="900000" lvl="1">
              <a:spcBef>
                <a:spcPts val="0"/>
              </a:spcBef>
              <a:spcAft>
                <a:spcPts val="300"/>
              </a:spcAft>
              <a:defRPr/>
            </a:pPr>
            <a:r>
              <a:rPr lang="en-PH" sz="1600" dirty="0"/>
              <a:t>Provides access to various QGIS features using a standard hierarchical menu.</a:t>
            </a:r>
          </a:p>
          <a:p>
            <a:pPr marL="457200" indent="-360000">
              <a:spcBef>
                <a:spcPts val="0"/>
              </a:spcBef>
              <a:spcAft>
                <a:spcPts val="300"/>
              </a:spcAft>
              <a:buFont typeface="Arial" charset="0"/>
              <a:buAutoNum type="arabicPeriod"/>
              <a:defRPr/>
            </a:pPr>
            <a:r>
              <a:rPr lang="en-PH" sz="1600" dirty="0"/>
              <a:t>Layers Panel / Browser Panel</a:t>
            </a:r>
          </a:p>
          <a:p>
            <a:pPr marL="900000" lvl="1">
              <a:spcBef>
                <a:spcPts val="0"/>
              </a:spcBef>
              <a:spcAft>
                <a:spcPts val="300"/>
              </a:spcAft>
              <a:defRPr/>
            </a:pPr>
            <a:r>
              <a:rPr lang="en-PH" sz="1600" dirty="0"/>
              <a:t>Layers Panel: where you will see the list of different map layers you have added to your map</a:t>
            </a:r>
          </a:p>
          <a:p>
            <a:pPr marL="900000" lvl="1">
              <a:spcBef>
                <a:spcPts val="0"/>
              </a:spcBef>
              <a:spcAft>
                <a:spcPts val="300"/>
              </a:spcAft>
              <a:defRPr/>
            </a:pPr>
            <a:r>
              <a:rPr lang="en-PH" sz="1600" dirty="0"/>
              <a:t>Browser Panel: lets you easily navigate in your file system and manage your data.</a:t>
            </a:r>
          </a:p>
          <a:p>
            <a:pPr marL="457200" indent="-360000">
              <a:spcBef>
                <a:spcPts val="0"/>
              </a:spcBef>
              <a:spcAft>
                <a:spcPts val="300"/>
              </a:spcAft>
              <a:buFont typeface="Arial" charset="0"/>
              <a:buAutoNum type="arabicPeriod"/>
              <a:defRPr/>
            </a:pPr>
            <a:r>
              <a:rPr lang="en-PH" sz="1600" dirty="0"/>
              <a:t>Toolbars</a:t>
            </a:r>
          </a:p>
          <a:p>
            <a:pPr marL="900000" lvl="1">
              <a:spcBef>
                <a:spcPts val="0"/>
              </a:spcBef>
              <a:spcAft>
                <a:spcPts val="300"/>
              </a:spcAft>
              <a:defRPr/>
            </a:pPr>
            <a:r>
              <a:rPr lang="en-PH" sz="1600" dirty="0"/>
              <a:t>Provides access to most of the same functions as the menus, plus additional tools for interacting with the map</a:t>
            </a:r>
          </a:p>
          <a:p>
            <a:pPr marL="457200" indent="-360000">
              <a:spcBef>
                <a:spcPts val="0"/>
              </a:spcBef>
              <a:spcAft>
                <a:spcPts val="300"/>
              </a:spcAft>
              <a:buFont typeface="Arial" charset="0"/>
              <a:buAutoNum type="arabicPeriod"/>
              <a:defRPr/>
            </a:pPr>
            <a:r>
              <a:rPr lang="en-PH" sz="1600" dirty="0"/>
              <a:t>Map View</a:t>
            </a:r>
          </a:p>
          <a:p>
            <a:pPr marL="900000" lvl="1">
              <a:spcBef>
                <a:spcPts val="0"/>
              </a:spcBef>
              <a:spcAft>
                <a:spcPts val="300"/>
              </a:spcAft>
              <a:defRPr/>
            </a:pPr>
            <a:r>
              <a:rPr lang="en-PH" sz="1600" dirty="0"/>
              <a:t>Also called </a:t>
            </a:r>
            <a:r>
              <a:rPr lang="en-PH" sz="1600" b="1" dirty="0"/>
              <a:t>Map canvas</a:t>
            </a:r>
            <a:r>
              <a:rPr lang="en-PH" sz="1600" dirty="0"/>
              <a:t>, this is the “business end” of QGIS — maps are displayed in this area.</a:t>
            </a:r>
            <a:endParaRPr lang="en-US" sz="1600" dirty="0"/>
          </a:p>
          <a:p>
            <a:pPr marL="457200" indent="-360000">
              <a:spcBef>
                <a:spcPts val="0"/>
              </a:spcBef>
              <a:spcAft>
                <a:spcPts val="300"/>
              </a:spcAft>
              <a:buFont typeface="Arial" charset="0"/>
              <a:buAutoNum type="arabicPeriod"/>
              <a:defRPr/>
            </a:pPr>
            <a:r>
              <a:rPr lang="en-PH" sz="1600" dirty="0"/>
              <a:t>Status bar</a:t>
            </a:r>
          </a:p>
          <a:p>
            <a:pPr marL="900000" lvl="1">
              <a:spcBef>
                <a:spcPts val="0"/>
              </a:spcBef>
              <a:spcAft>
                <a:spcPts val="300"/>
              </a:spcAft>
              <a:defRPr/>
            </a:pPr>
            <a:r>
              <a:rPr lang="en-PH" sz="1600" dirty="0"/>
              <a:t>Provides you with general information about the map view, and actions processed or available and offers you tools to manage the map view.</a:t>
            </a:r>
            <a:endParaRPr lang="en-US" sz="1600" dirty="0"/>
          </a:p>
          <a:p>
            <a:pPr marL="457200" lvl="1" indent="0">
              <a:spcBef>
                <a:spcPts val="0"/>
              </a:spcBef>
              <a:spcAft>
                <a:spcPts val="300"/>
              </a:spcAft>
              <a:buNone/>
              <a:defRPr/>
            </a:pPr>
            <a:endParaRPr lang="en-PH"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7E03E89-CB98-0FEF-5A57-8A268024CB95}"/>
              </a:ext>
            </a:extLst>
          </p:cNvPr>
          <p:cNvSpPr txBox="1">
            <a:spLocks/>
          </p:cNvSpPr>
          <p:nvPr/>
        </p:nvSpPr>
        <p:spPr>
          <a:xfrm>
            <a:off x="530785" y="972583"/>
            <a:ext cx="11145277" cy="120584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It can be a good habit to develop to save your QGIS project files even before adding any layers. This way, from that moment on, you will just have to regularly press </a:t>
            </a:r>
            <a:r>
              <a:rPr lang="en-PH" sz="2200" i="1" dirty="0"/>
              <a:t>CTRL+S</a:t>
            </a:r>
            <a:r>
              <a:rPr lang="en-PH" sz="2200" dirty="0"/>
              <a:t> on your keyboard to save you file.</a:t>
            </a:r>
            <a:endParaRPr lang="en-PH" altLang="en-US" sz="2200" dirty="0"/>
          </a:p>
        </p:txBody>
      </p:sp>
      <p:sp>
        <p:nvSpPr>
          <p:cNvPr id="2" name="Title 1">
            <a:extLst>
              <a:ext uri="{FF2B5EF4-FFF2-40B4-BE49-F238E27FC236}">
                <a16:creationId xmlns:a16="http://schemas.microsoft.com/office/drawing/2014/main" id="{D196D0B4-028B-FFCA-1769-6434D0E0B82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Saving Project Files</a:t>
            </a:r>
            <a:endParaRPr lang="en-US" altLang="en-US" dirty="0"/>
          </a:p>
        </p:txBody>
      </p:sp>
      <p:sp>
        <p:nvSpPr>
          <p:cNvPr id="3" name="Content Placeholder 2">
            <a:extLst>
              <a:ext uri="{FF2B5EF4-FFF2-40B4-BE49-F238E27FC236}">
                <a16:creationId xmlns:a16="http://schemas.microsoft.com/office/drawing/2014/main" id="{C861E91E-36F5-D0EB-37F3-ABFB83C60E1C}"/>
              </a:ext>
            </a:extLst>
          </p:cNvPr>
          <p:cNvSpPr txBox="1">
            <a:spLocks/>
          </p:cNvSpPr>
          <p:nvPr/>
        </p:nvSpPr>
        <p:spPr>
          <a:xfrm>
            <a:off x="695325" y="1575641"/>
            <a:ext cx="11145277" cy="4105275"/>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n-PH" altLang="en-US" sz="2400" dirty="0"/>
          </a:p>
        </p:txBody>
      </p:sp>
      <p:sp>
        <p:nvSpPr>
          <p:cNvPr id="4" name="Content Placeholder 2">
            <a:extLst>
              <a:ext uri="{FF2B5EF4-FFF2-40B4-BE49-F238E27FC236}">
                <a16:creationId xmlns:a16="http://schemas.microsoft.com/office/drawing/2014/main" id="{A616D746-3171-FE69-2BAD-3E97A798342D}"/>
              </a:ext>
            </a:extLst>
          </p:cNvPr>
          <p:cNvSpPr txBox="1">
            <a:spLocks/>
          </p:cNvSpPr>
          <p:nvPr/>
        </p:nvSpPr>
        <p:spPr>
          <a:xfrm>
            <a:off x="695324" y="2214278"/>
            <a:ext cx="5400675" cy="197083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sz="2200" dirty="0"/>
              <a:t>QGIS can save user sessions. (A QGIS file is called a project.)</a:t>
            </a:r>
          </a:p>
          <a:p>
            <a:pPr>
              <a:defRPr/>
            </a:pPr>
            <a:r>
              <a:rPr lang="en-PH" sz="2200" dirty="0"/>
              <a:t>From the Main Menu, click </a:t>
            </a:r>
            <a:r>
              <a:rPr lang="en-PH" sz="2200" i="1" dirty="0"/>
              <a:t>Project</a:t>
            </a:r>
            <a:r>
              <a:rPr lang="en-PH" sz="2200" dirty="0"/>
              <a:t> &gt; </a:t>
            </a:r>
            <a:r>
              <a:rPr lang="en-PH" sz="2200" i="1" dirty="0"/>
              <a:t>Save</a:t>
            </a:r>
          </a:p>
          <a:p>
            <a:pPr>
              <a:defRPr/>
            </a:pPr>
            <a:r>
              <a:rPr lang="en-PH" sz="2200" dirty="0"/>
              <a:t>Browse to the location of your created folder </a:t>
            </a:r>
            <a:r>
              <a:rPr lang="en-PH" altLang="zh-CN" sz="2200" dirty="0"/>
              <a:t>(C:\ or D:\MODULE_4)</a:t>
            </a:r>
            <a:endParaRPr lang="en-US" sz="2200" dirty="0"/>
          </a:p>
          <a:p>
            <a:pPr>
              <a:defRPr/>
            </a:pPr>
            <a:r>
              <a:rPr lang="en-PH" sz="2200" dirty="0"/>
              <a:t>Type in a file name and save your project as a QGZ file (.</a:t>
            </a:r>
            <a:r>
              <a:rPr lang="en-PH" sz="2200" dirty="0" err="1"/>
              <a:t>qgz</a:t>
            </a:r>
            <a:r>
              <a:rPr lang="en-PH" sz="2200" dirty="0"/>
              <a:t>)</a:t>
            </a:r>
            <a:endParaRPr lang="en-PH" altLang="en-US" sz="2200" dirty="0"/>
          </a:p>
        </p:txBody>
      </p:sp>
      <p:pic>
        <p:nvPicPr>
          <p:cNvPr id="1026" name="Picture 1">
            <a:extLst>
              <a:ext uri="{FF2B5EF4-FFF2-40B4-BE49-F238E27FC236}">
                <a16:creationId xmlns:a16="http://schemas.microsoft.com/office/drawing/2014/main" id="{34FCF174-45D2-B1D8-9556-D3CC565D6F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917" y="2205038"/>
            <a:ext cx="5152767" cy="293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E72A87A8-6E62-A9A6-EF2B-2804B57CB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008" y="1517216"/>
            <a:ext cx="7573309" cy="74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ontent Placeholder 2">
            <a:extLst>
              <a:ext uri="{FF2B5EF4-FFF2-40B4-BE49-F238E27FC236}">
                <a16:creationId xmlns:a16="http://schemas.microsoft.com/office/drawing/2014/main" id="{2C14C83E-A9FD-4CCB-D49E-B212F953D042}"/>
              </a:ext>
            </a:extLst>
          </p:cNvPr>
          <p:cNvSpPr txBox="1">
            <a:spLocks/>
          </p:cNvSpPr>
          <p:nvPr/>
        </p:nvSpPr>
        <p:spPr bwMode="auto">
          <a:xfrm>
            <a:off x="524903" y="971173"/>
            <a:ext cx="81359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t>The Manage Layers toolbar looks like this:</a:t>
            </a:r>
          </a:p>
          <a:p>
            <a:pPr>
              <a:lnSpc>
                <a:spcPct val="90000"/>
              </a:lnSpc>
              <a:spcBef>
                <a:spcPts val="1000"/>
              </a:spcBef>
            </a:pPr>
            <a:endParaRPr lang="en-PH" altLang="en-US" sz="2200" dirty="0"/>
          </a:p>
        </p:txBody>
      </p:sp>
      <p:sp>
        <p:nvSpPr>
          <p:cNvPr id="9" name="Content Placeholder 2">
            <a:extLst>
              <a:ext uri="{FF2B5EF4-FFF2-40B4-BE49-F238E27FC236}">
                <a16:creationId xmlns:a16="http://schemas.microsoft.com/office/drawing/2014/main" id="{0ECB0E77-0FBA-AFFC-6C0A-E596D70BF7F5}"/>
              </a:ext>
            </a:extLst>
          </p:cNvPr>
          <p:cNvSpPr txBox="1">
            <a:spLocks/>
          </p:cNvSpPr>
          <p:nvPr/>
        </p:nvSpPr>
        <p:spPr>
          <a:xfrm>
            <a:off x="2095972" y="2721152"/>
            <a:ext cx="8496944" cy="2448272"/>
          </a:xfrm>
          <a:prstGeom prst="rect">
            <a:avLst/>
          </a:prstGeom>
        </p:spPr>
        <p:txBody>
          <a:bodyPr numCol="2" spcCol="216000"/>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PH" sz="2200" dirty="0"/>
              <a:t>Add Vector Layer</a:t>
            </a:r>
            <a:endParaRPr lang="en-US" sz="2200" dirty="0"/>
          </a:p>
          <a:p>
            <a:pPr>
              <a:defRPr/>
            </a:pPr>
            <a:r>
              <a:rPr lang="en-PH" sz="2200" dirty="0"/>
              <a:t>Add Raster Layer</a:t>
            </a:r>
          </a:p>
          <a:p>
            <a:pPr>
              <a:defRPr/>
            </a:pPr>
            <a:r>
              <a:rPr lang="en-PH" sz="2200" dirty="0"/>
              <a:t>Add Mesh Layer</a:t>
            </a:r>
            <a:endParaRPr lang="en-US" sz="2200" dirty="0"/>
          </a:p>
          <a:p>
            <a:pPr>
              <a:defRPr/>
            </a:pPr>
            <a:r>
              <a:rPr lang="en-PH" sz="2200" dirty="0"/>
              <a:t>Add Delimited Text Layer</a:t>
            </a:r>
            <a:endParaRPr lang="en-US" sz="2200" dirty="0"/>
          </a:p>
          <a:p>
            <a:pPr>
              <a:defRPr/>
            </a:pPr>
            <a:r>
              <a:rPr lang="en-PH" sz="2200" dirty="0"/>
              <a:t>Add </a:t>
            </a:r>
            <a:r>
              <a:rPr lang="en-PH" sz="2200" dirty="0" err="1"/>
              <a:t>SpatiaLite</a:t>
            </a:r>
            <a:r>
              <a:rPr lang="en-PH" sz="2200" dirty="0"/>
              <a:t> Layer</a:t>
            </a:r>
            <a:endParaRPr lang="en-US" sz="2200" dirty="0"/>
          </a:p>
          <a:p>
            <a:pPr>
              <a:defRPr/>
            </a:pPr>
            <a:r>
              <a:rPr lang="en-PH" sz="2200" dirty="0"/>
              <a:t>Add/Edit Virtual Layer</a:t>
            </a:r>
            <a:endParaRPr lang="en-US" sz="2200" dirty="0"/>
          </a:p>
          <a:p>
            <a:pPr>
              <a:defRPr/>
            </a:pPr>
            <a:r>
              <a:rPr lang="en-PH" sz="2200" dirty="0"/>
              <a:t>Add </a:t>
            </a:r>
            <a:r>
              <a:rPr lang="en-PH" sz="2200" dirty="0" err="1"/>
              <a:t>PostGIS</a:t>
            </a:r>
            <a:r>
              <a:rPr lang="en-PH" sz="2200" dirty="0"/>
              <a:t> Layers</a:t>
            </a:r>
            <a:endParaRPr lang="en-US" sz="2200" dirty="0"/>
          </a:p>
          <a:p>
            <a:pPr>
              <a:defRPr/>
            </a:pPr>
            <a:r>
              <a:rPr lang="en-PH" sz="2200" dirty="0"/>
              <a:t>Add WMS/WMTS Layer</a:t>
            </a:r>
            <a:endParaRPr lang="en-US" sz="2200" dirty="0"/>
          </a:p>
          <a:p>
            <a:pPr>
              <a:defRPr/>
            </a:pPr>
            <a:r>
              <a:rPr lang="en-PH" sz="2200" dirty="0"/>
              <a:t>Add WCS Layer</a:t>
            </a:r>
            <a:endParaRPr lang="en-US" sz="2200" dirty="0"/>
          </a:p>
          <a:p>
            <a:pPr>
              <a:defRPr/>
            </a:pPr>
            <a:r>
              <a:rPr lang="en-PH" sz="2200" dirty="0"/>
              <a:t>Add WFS Layer</a:t>
            </a:r>
            <a:endParaRPr lang="en-US" sz="2200" dirty="0"/>
          </a:p>
          <a:p>
            <a:pPr>
              <a:defRPr/>
            </a:pPr>
            <a:r>
              <a:rPr lang="en-PH" sz="2200" dirty="0"/>
              <a:t>New Shapefile Layer</a:t>
            </a:r>
            <a:endParaRPr lang="en-US" sz="2200" dirty="0"/>
          </a:p>
        </p:txBody>
      </p:sp>
      <p:sp>
        <p:nvSpPr>
          <p:cNvPr id="26632" name="Rectangle 3">
            <a:extLst>
              <a:ext uri="{FF2B5EF4-FFF2-40B4-BE49-F238E27FC236}">
                <a16:creationId xmlns:a16="http://schemas.microsoft.com/office/drawing/2014/main" id="{278FD6EC-D5BC-F87B-D77D-F7B6D8853D85}"/>
              </a:ext>
            </a:extLst>
          </p:cNvPr>
          <p:cNvSpPr>
            <a:spLocks noChangeArrowheads="1"/>
          </p:cNvSpPr>
          <p:nvPr/>
        </p:nvSpPr>
        <p:spPr bwMode="auto">
          <a:xfrm>
            <a:off x="2095972" y="2721152"/>
            <a:ext cx="3335563" cy="784319"/>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6633" name="Content Placeholder 2">
            <a:extLst>
              <a:ext uri="{FF2B5EF4-FFF2-40B4-BE49-F238E27FC236}">
                <a16:creationId xmlns:a16="http://schemas.microsoft.com/office/drawing/2014/main" id="{742A4FF9-77FD-CDDA-E793-343F3CF0394E}"/>
              </a:ext>
            </a:extLst>
          </p:cNvPr>
          <p:cNvSpPr txBox="1">
            <a:spLocks/>
          </p:cNvSpPr>
          <p:nvPr/>
        </p:nvSpPr>
        <p:spPr bwMode="auto">
          <a:xfrm>
            <a:off x="2252008" y="5627656"/>
            <a:ext cx="825322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PH" altLang="en-US" sz="2200" dirty="0">
                <a:latin typeface="+mn-lt"/>
              </a:rPr>
              <a:t>The 3 highlighted functions are the ones you will most commonly use</a:t>
            </a:r>
          </a:p>
          <a:p>
            <a:pPr>
              <a:lnSpc>
                <a:spcPct val="90000"/>
              </a:lnSpc>
              <a:spcBef>
                <a:spcPts val="1000"/>
              </a:spcBef>
            </a:pPr>
            <a:endParaRPr lang="en-PH" altLang="en-US" sz="2200" dirty="0">
              <a:latin typeface="+mn-lt"/>
            </a:endParaRPr>
          </a:p>
        </p:txBody>
      </p:sp>
      <p:sp>
        <p:nvSpPr>
          <p:cNvPr id="11" name="AutoShape 32">
            <a:extLst>
              <a:ext uri="{FF2B5EF4-FFF2-40B4-BE49-F238E27FC236}">
                <a16:creationId xmlns:a16="http://schemas.microsoft.com/office/drawing/2014/main" id="{343EB74C-F421-326E-214E-A269B6BEE3A2}"/>
              </a:ext>
            </a:extLst>
          </p:cNvPr>
          <p:cNvSpPr>
            <a:spLocks noChangeArrowheads="1"/>
          </p:cNvSpPr>
          <p:nvPr/>
        </p:nvSpPr>
        <p:spPr bwMode="auto">
          <a:xfrm>
            <a:off x="1693022" y="5627656"/>
            <a:ext cx="436562" cy="381000"/>
          </a:xfrm>
          <a:prstGeom prst="rightArrow">
            <a:avLst>
              <a:gd name="adj1" fmla="val 50000"/>
              <a:gd name="adj2" fmla="val 53571"/>
            </a:avLst>
          </a:prstGeom>
          <a:solidFill>
            <a:srgbClr val="253C88"/>
          </a:solidFill>
          <a:ln w="3175" algn="ctr">
            <a:solidFill>
              <a:srgbClr val="4D4D4D"/>
            </a:solidFill>
            <a:round/>
            <a:headEnd/>
            <a:tailEnd/>
          </a:ln>
        </p:spPr>
        <p:txBody>
          <a:bodyPr wrap="none" anchor="ctr"/>
          <a:lstStyle/>
          <a:p>
            <a:endParaRPr lang="en-US" dirty="0">
              <a:solidFill>
                <a:srgbClr val="346667"/>
              </a:solidFill>
            </a:endParaRPr>
          </a:p>
        </p:txBody>
      </p:sp>
      <p:sp>
        <p:nvSpPr>
          <p:cNvPr id="2" name="Title 1">
            <a:extLst>
              <a:ext uri="{FF2B5EF4-FFF2-40B4-BE49-F238E27FC236}">
                <a16:creationId xmlns:a16="http://schemas.microsoft.com/office/drawing/2014/main" id="{892747F9-9FFD-087B-B3F1-4DE9AC39E41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Manage Layers Toolbar</a:t>
            </a:r>
            <a:endParaRPr lang="en-US" altLang="en-US" dirty="0"/>
          </a:p>
        </p:txBody>
      </p:sp>
      <p:sp>
        <p:nvSpPr>
          <p:cNvPr id="10" name="Rectangle 3">
            <a:extLst>
              <a:ext uri="{FF2B5EF4-FFF2-40B4-BE49-F238E27FC236}">
                <a16:creationId xmlns:a16="http://schemas.microsoft.com/office/drawing/2014/main" id="{A9DEDF8B-CF8C-5FDA-293D-841B6598E8E9}"/>
              </a:ext>
            </a:extLst>
          </p:cNvPr>
          <p:cNvSpPr>
            <a:spLocks noChangeArrowheads="1"/>
          </p:cNvSpPr>
          <p:nvPr/>
        </p:nvSpPr>
        <p:spPr bwMode="auto">
          <a:xfrm>
            <a:off x="2095971" y="4022639"/>
            <a:ext cx="3335563" cy="36552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00B58-5BDD-7FCC-E35E-37F122F795F0}"/>
              </a:ext>
            </a:extLst>
          </p:cNvPr>
          <p:cNvSpPr txBox="1">
            <a:spLocks/>
          </p:cNvSpPr>
          <p:nvPr/>
        </p:nvSpPr>
        <p:spPr>
          <a:xfrm>
            <a:off x="712554" y="1471807"/>
            <a:ext cx="11151160" cy="136667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buFont typeface="Arial" charset="0"/>
              <a:buAutoNum type="arabicPeriod"/>
              <a:defRPr/>
            </a:pPr>
            <a:r>
              <a:rPr lang="en-US" sz="2200" dirty="0"/>
              <a:t>Click the </a:t>
            </a:r>
            <a:r>
              <a:rPr lang="en-US" sz="2200" i="1" dirty="0"/>
              <a:t>Add Vector Layer </a:t>
            </a:r>
            <a:r>
              <a:rPr lang="en-US" sz="2200" dirty="0"/>
              <a:t>button</a:t>
            </a:r>
          </a:p>
          <a:p>
            <a:pPr marL="457200" indent="-360000">
              <a:buFont typeface="Arial" charset="0"/>
              <a:buAutoNum type="arabicPeriod"/>
              <a:defRPr/>
            </a:pPr>
            <a:r>
              <a:rPr lang="en-PH" sz="2200" dirty="0"/>
              <a:t>Click the </a:t>
            </a:r>
            <a:r>
              <a:rPr lang="en-PH" sz="2200" i="1" dirty="0"/>
              <a:t>Browse</a:t>
            </a:r>
            <a:r>
              <a:rPr lang="en-PH" sz="2200" dirty="0"/>
              <a:t> button and go to the location of the Exercise 4 data (</a:t>
            </a:r>
            <a:r>
              <a:rPr lang="en-PH" altLang="zh-CN" sz="2200" dirty="0"/>
              <a:t>C:\ or D:\MODULE_4\DATA)</a:t>
            </a:r>
            <a:endParaRPr lang="en-US" sz="2200" dirty="0"/>
          </a:p>
          <a:p>
            <a:pPr marL="0" indent="0">
              <a:buNone/>
              <a:defRPr/>
            </a:pPr>
            <a:endParaRPr lang="en-PH" altLang="en-US" sz="2200" dirty="0"/>
          </a:p>
        </p:txBody>
      </p:sp>
      <p:sp>
        <p:nvSpPr>
          <p:cNvPr id="7" name="Content Placeholder 2">
            <a:extLst>
              <a:ext uri="{FF2B5EF4-FFF2-40B4-BE49-F238E27FC236}">
                <a16:creationId xmlns:a16="http://schemas.microsoft.com/office/drawing/2014/main" id="{FFF01704-5702-1416-0F2B-698C98CC6AB9}"/>
              </a:ext>
            </a:extLst>
          </p:cNvPr>
          <p:cNvSpPr txBox="1">
            <a:spLocks/>
          </p:cNvSpPr>
          <p:nvPr/>
        </p:nvSpPr>
        <p:spPr>
          <a:xfrm>
            <a:off x="524903" y="976785"/>
            <a:ext cx="11151160" cy="418071"/>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PH" sz="2200" dirty="0"/>
              <a:t>Let’s add the Tolkien Barangay Boundary vector layer to the map:</a:t>
            </a:r>
          </a:p>
        </p:txBody>
      </p:sp>
      <p:pic>
        <p:nvPicPr>
          <p:cNvPr id="27654" name="Picture 6" descr="add_vector">
            <a:extLst>
              <a:ext uri="{FF2B5EF4-FFF2-40B4-BE49-F238E27FC236}">
                <a16:creationId xmlns:a16="http://schemas.microsoft.com/office/drawing/2014/main" id="{BF6525DF-0698-D89E-C4DC-38BD54C80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893" y="1443230"/>
            <a:ext cx="4333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FB3A8C31-6A08-B076-B692-5E498DAEBAC2}"/>
              </a:ext>
            </a:extLst>
          </p:cNvPr>
          <p:cNvGrpSpPr/>
          <p:nvPr/>
        </p:nvGrpSpPr>
        <p:grpSpPr>
          <a:xfrm>
            <a:off x="3189822" y="2775726"/>
            <a:ext cx="6196624" cy="2023729"/>
            <a:chOff x="3189822" y="2775726"/>
            <a:chExt cx="6196624" cy="2023729"/>
          </a:xfrm>
        </p:grpSpPr>
        <p:pic>
          <p:nvPicPr>
            <p:cNvPr id="13" name="Picture 12">
              <a:extLst>
                <a:ext uri="{FF2B5EF4-FFF2-40B4-BE49-F238E27FC236}">
                  <a16:creationId xmlns:a16="http://schemas.microsoft.com/office/drawing/2014/main" id="{EB47E309-F675-94D9-0ACA-576CF7AB8B2E}"/>
                </a:ext>
              </a:extLst>
            </p:cNvPr>
            <p:cNvPicPr>
              <a:picLocks noChangeAspect="1"/>
            </p:cNvPicPr>
            <p:nvPr/>
          </p:nvPicPr>
          <p:blipFill>
            <a:blip r:embed="rId3"/>
            <a:stretch>
              <a:fillRect/>
            </a:stretch>
          </p:blipFill>
          <p:spPr>
            <a:xfrm>
              <a:off x="3189822" y="2775726"/>
              <a:ext cx="6196624" cy="2023729"/>
            </a:xfrm>
            <a:prstGeom prst="rect">
              <a:avLst/>
            </a:prstGeom>
          </p:spPr>
        </p:pic>
        <p:sp>
          <p:nvSpPr>
            <p:cNvPr id="27656" name="Rectangle 3">
              <a:extLst>
                <a:ext uri="{FF2B5EF4-FFF2-40B4-BE49-F238E27FC236}">
                  <a16:creationId xmlns:a16="http://schemas.microsoft.com/office/drawing/2014/main" id="{83492036-54E8-CEC1-8038-1C658ABDE9C6}"/>
                </a:ext>
              </a:extLst>
            </p:cNvPr>
            <p:cNvSpPr>
              <a:spLocks noChangeArrowheads="1"/>
            </p:cNvSpPr>
            <p:nvPr/>
          </p:nvSpPr>
          <p:spPr bwMode="auto">
            <a:xfrm>
              <a:off x="8892055" y="4358463"/>
              <a:ext cx="287338" cy="288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sp>
        <p:nvSpPr>
          <p:cNvPr id="10" name="Content Placeholder 2">
            <a:extLst>
              <a:ext uri="{FF2B5EF4-FFF2-40B4-BE49-F238E27FC236}">
                <a16:creationId xmlns:a16="http://schemas.microsoft.com/office/drawing/2014/main" id="{FAEE55AF-2FC3-3B42-A9AE-B6FCE0F7747B}"/>
              </a:ext>
            </a:extLst>
          </p:cNvPr>
          <p:cNvSpPr txBox="1">
            <a:spLocks/>
          </p:cNvSpPr>
          <p:nvPr/>
        </p:nvSpPr>
        <p:spPr>
          <a:xfrm>
            <a:off x="712554" y="5086030"/>
            <a:ext cx="10963509" cy="111792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4400" indent="-457200">
              <a:buFont typeface="+mj-lt"/>
              <a:buAutoNum type="arabicPeriod" startAt="3"/>
              <a:defRPr/>
            </a:pPr>
            <a:r>
              <a:rPr lang="en-US" sz="2200" dirty="0"/>
              <a:t>Go to the BARANGAY_BOUNDARIES\LMB folder. Select </a:t>
            </a:r>
            <a:r>
              <a:rPr lang="en-US" sz="2200" b="1" dirty="0" err="1"/>
              <a:t>TOLKIEN_BRG.shp</a:t>
            </a:r>
            <a:r>
              <a:rPr lang="en-US" sz="2200" b="1" dirty="0"/>
              <a:t> </a:t>
            </a:r>
            <a:r>
              <a:rPr lang="en-US" sz="2200" dirty="0"/>
              <a:t>and click </a:t>
            </a:r>
            <a:r>
              <a:rPr lang="en-US" sz="2200" i="1" dirty="0"/>
              <a:t>Open</a:t>
            </a:r>
            <a:r>
              <a:rPr lang="en-US" sz="2200" dirty="0"/>
              <a:t>. </a:t>
            </a:r>
          </a:p>
          <a:p>
            <a:pPr marL="554400" indent="-457200">
              <a:buFont typeface="+mj-lt"/>
              <a:buAutoNum type="arabicPeriod" startAt="3"/>
              <a:defRPr/>
            </a:pPr>
            <a:r>
              <a:rPr lang="en-PH" sz="2200" dirty="0"/>
              <a:t>Click </a:t>
            </a:r>
            <a:r>
              <a:rPr lang="en-PH" sz="2200" i="1" dirty="0"/>
              <a:t>Add</a:t>
            </a:r>
            <a:r>
              <a:rPr lang="en-PH" sz="2200" dirty="0"/>
              <a:t> then click </a:t>
            </a:r>
            <a:r>
              <a:rPr lang="en-PH" sz="2200" i="1" dirty="0"/>
              <a:t>Close</a:t>
            </a:r>
            <a:r>
              <a:rPr lang="en-PH" sz="2200" dirty="0"/>
              <a:t> to close the Data Source Manager dialog box.</a:t>
            </a:r>
            <a:endParaRPr lang="en-PH" altLang="en-US" sz="2200" dirty="0"/>
          </a:p>
        </p:txBody>
      </p:sp>
      <p:sp>
        <p:nvSpPr>
          <p:cNvPr id="2" name="Title 1">
            <a:extLst>
              <a:ext uri="{FF2B5EF4-FFF2-40B4-BE49-F238E27FC236}">
                <a16:creationId xmlns:a16="http://schemas.microsoft.com/office/drawing/2014/main" id="{69D2C852-B87C-62F5-A41D-C2935BC9F7F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Add Vector Layer</a:t>
            </a:r>
            <a:endParaRPr lang="en-US"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27309</TotalTime>
  <Words>2153</Words>
  <Application>Microsoft Office PowerPoint</Application>
  <PresentationFormat>Widescreen</PresentationFormat>
  <Paragraphs>203</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206</cp:revision>
  <dcterms:created xsi:type="dcterms:W3CDTF">2021-09-02T13:03:17Z</dcterms:created>
  <dcterms:modified xsi:type="dcterms:W3CDTF">2024-06-27T06:43:46Z</dcterms:modified>
</cp:coreProperties>
</file>