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sldIdLst>
    <p:sldId id="278" r:id="rId2"/>
    <p:sldId id="285" r:id="rId3"/>
    <p:sldId id="289" r:id="rId4"/>
    <p:sldId id="291" r:id="rId5"/>
    <p:sldId id="292" r:id="rId6"/>
    <p:sldId id="295" r:id="rId7"/>
    <p:sldId id="298" r:id="rId8"/>
    <p:sldId id="299" r:id="rId9"/>
    <p:sldId id="300" r:id="rId10"/>
    <p:sldId id="301" r:id="rId11"/>
    <p:sldId id="302" r:id="rId12"/>
    <p:sldId id="322" r:id="rId13"/>
    <p:sldId id="303" r:id="rId14"/>
    <p:sldId id="304" r:id="rId15"/>
    <p:sldId id="306" r:id="rId16"/>
    <p:sldId id="307" r:id="rId17"/>
    <p:sldId id="308" r:id="rId18"/>
    <p:sldId id="310" r:id="rId19"/>
    <p:sldId id="311" r:id="rId20"/>
    <p:sldId id="323" r:id="rId21"/>
    <p:sldId id="795" r:id="rId22"/>
    <p:sldId id="315" r:id="rId23"/>
    <p:sldId id="325" r:id="rId24"/>
    <p:sldId id="320" r:id="rId25"/>
    <p:sldId id="32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73"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1389" userDrawn="1">
          <p15:clr>
            <a:srgbClr val="A4A3A4"/>
          </p15:clr>
        </p15:guide>
        <p15:guide id="9" orient="horz" pos="777" userDrawn="1">
          <p15:clr>
            <a:srgbClr val="A4A3A4"/>
          </p15:clr>
        </p15:guide>
        <p15:guide id="10" pos="438" userDrawn="1">
          <p15:clr>
            <a:srgbClr val="A4A3A4"/>
          </p15:clr>
        </p15:guide>
        <p15:guide id="11" pos="7129" userDrawn="1">
          <p15:clr>
            <a:srgbClr val="A4A3A4"/>
          </p15:clr>
        </p15:guide>
        <p15:guide id="12"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033" autoAdjust="0"/>
  </p:normalViewPr>
  <p:slideViewPr>
    <p:cSldViewPr snapToGrid="0">
      <p:cViewPr varScale="1">
        <p:scale>
          <a:sx n="77" d="100"/>
          <a:sy n="77" d="100"/>
        </p:scale>
        <p:origin x="1296" y="58"/>
      </p:cViewPr>
      <p:guideLst>
        <p:guide pos="325"/>
        <p:guide orient="horz" pos="73"/>
        <p:guide pos="3840"/>
        <p:guide orient="horz" pos="686"/>
        <p:guide pos="7355"/>
        <p:guide orient="horz" pos="1389"/>
        <p:guide orient="horz" pos="777"/>
        <p:guide pos="438"/>
        <p:guide pos="7129"/>
        <p:guide orient="horz" pos="261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dirty="0"/>
              <a:t>MODULE 4: HANDS-ON GEOSPATIAL TECHNOLOGIES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1"/>
                </a:solidFill>
                <a:latin typeface="+mn-lt"/>
                <a:ea typeface="Century Gothic" charset="0"/>
                <a:cs typeface="Century Gothic" charset="0"/>
              </a:rPr>
              <a:t>Exercise 4.B: </a:t>
            </a:r>
            <a:r>
              <a:rPr lang="en-US" sz="1200" b="1" dirty="0">
                <a:solidFill>
                  <a:schemeClr val="bg1"/>
                </a:solidFill>
                <a:latin typeface="+mn-lt"/>
                <a:ea typeface="Century Gothic" charset="0"/>
                <a:cs typeface="Century Gothic" charset="0"/>
              </a:rPr>
              <a:t>Using the basic functionalities of GIS software (ArcMap) </a:t>
            </a:r>
            <a:endParaRPr lang="en-US" altLang="en-US" sz="1200" b="1" dirty="0">
              <a:solidFill>
                <a:schemeClr val="bg1"/>
              </a:solidFill>
              <a:latin typeface="+mn-lt"/>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821BD8E7-D568-A928-BF24-AF4240980D7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EA14E0F8-ED5E-0286-D2BD-215F38EEA37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585B1B1-8CA8-56EE-6831-6F7ECFBA7BE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A6E3A6C9-7DDE-06EA-860E-FB8C19C163E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8DB10852-FA91-9E90-11E4-8033DB22FFD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6C9A17D9-AFD6-786E-2252-426C8EFA2D4C}"/>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4:</a:t>
            </a:r>
          </a:p>
          <a:p>
            <a:pPr algn="ctr"/>
            <a:r>
              <a:rPr lang="en-US" altLang="en-US" sz="3600" dirty="0">
                <a:solidFill>
                  <a:schemeClr val="bg1"/>
                </a:solidFill>
                <a:latin typeface="+mn-lt"/>
                <a:ea typeface="Century Gothic" charset="0"/>
                <a:cs typeface="Century Gothic" charset="0"/>
              </a:rPr>
              <a:t>Hands-on Geospatial Technologies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213A31F1-7395-2ADB-0AEA-31305AF5C98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B47845E0-0E99-F465-78C4-3EA92894E208}"/>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E74BC427-812B-D906-10EC-771A4854F85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F5B08A86-660B-A197-D636-237DB94358A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8F18E82F-4580-0B46-5843-137FAD0F26E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12638C64-F741-9FC3-B2DE-40F373BA641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C044793F-636F-663D-2D12-F802106CF94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7592590B-2EF6-C84F-B210-9B8BADC6C4A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healthgeolab.net/HIS_GEO-ENABLING_COURSE/MODULE_4/EXERCISE_4_B_28062019.zip"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s.library.jhu.edu/gis/software-access/mac" TargetMode="External"/><Relationship Id="rId2" Type="http://schemas.openxmlformats.org/officeDocument/2006/relationships/hyperlink" Target="https://bit.ly/2PjysU1"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it.ly/2mhtluK"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 name="TextBox 6">
            <a:extLst>
              <a:ext uri="{FF2B5EF4-FFF2-40B4-BE49-F238E27FC236}">
                <a16:creationId xmlns:a16="http://schemas.microsoft.com/office/drawing/2014/main" id="{CBD339C9-8CB8-E5C1-E909-97DE776B9F8A}"/>
              </a:ext>
            </a:extLst>
          </p:cNvPr>
          <p:cNvSpPr txBox="1">
            <a:spLocks noChangeArrowheads="1"/>
          </p:cNvSpPr>
          <p:nvPr/>
        </p:nvSpPr>
        <p:spPr bwMode="auto">
          <a:xfrm>
            <a:off x="2074069" y="3731813"/>
            <a:ext cx="804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solidFill>
                  <a:schemeClr val="bg1"/>
                </a:solidFill>
                <a:latin typeface="+mn-lt"/>
                <a:ea typeface="Century Gothic" charset="0"/>
                <a:cs typeface="Century Gothic" charset="0"/>
              </a:rPr>
              <a:t>Exercise 4.B: </a:t>
            </a:r>
            <a:r>
              <a:rPr lang="en-US" sz="3200" dirty="0">
                <a:solidFill>
                  <a:schemeClr val="bg1"/>
                </a:solidFill>
                <a:latin typeface="+mn-lt"/>
                <a:ea typeface="Century Gothic" charset="0"/>
                <a:cs typeface="Century Gothic" charset="0"/>
              </a:rPr>
              <a:t>Using the basic functionalities of GIS software (ArcMap) </a:t>
            </a:r>
            <a:endParaRPr lang="en-US" altLang="en-US" sz="3200" dirty="0">
              <a:solidFill>
                <a:schemeClr val="bg1"/>
              </a:solidFill>
              <a:latin typeface="+mn-lt"/>
              <a:ea typeface="Century Gothic" charset="0"/>
              <a:cs typeface="Century Gothic" charset="0"/>
            </a:endParaRPr>
          </a:p>
          <a:p>
            <a:pPr algn="ctr"/>
            <a:endParaRPr lang="en-US" altLang="en-US" sz="3200" dirty="0">
              <a:solidFill>
                <a:schemeClr val="bg1"/>
              </a:solidFill>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Content Placeholder 2">
            <a:extLst>
              <a:ext uri="{FF2B5EF4-FFF2-40B4-BE49-F238E27FC236}">
                <a16:creationId xmlns:a16="http://schemas.microsoft.com/office/drawing/2014/main" id="{BA20C5AB-E04C-A7A6-7A83-9CA860F79A4A}"/>
              </a:ext>
            </a:extLst>
          </p:cNvPr>
          <p:cNvSpPr txBox="1">
            <a:spLocks/>
          </p:cNvSpPr>
          <p:nvPr/>
        </p:nvSpPr>
        <p:spPr bwMode="auto">
          <a:xfrm>
            <a:off x="524903" y="973140"/>
            <a:ext cx="11151160" cy="7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will now see the DEM raster layer listed in the Table Of Contents and represented on the Map display. </a:t>
            </a:r>
            <a:endParaRPr lang="en-US" altLang="zh-CN" sz="2200" dirty="0"/>
          </a:p>
        </p:txBody>
      </p:sp>
      <p:pic>
        <p:nvPicPr>
          <p:cNvPr id="29702" name="Picture 2" descr="D:\MODULES\MODULE_4\FIGURES\AM_15.jpg">
            <a:extLst>
              <a:ext uri="{FF2B5EF4-FFF2-40B4-BE49-F238E27FC236}">
                <a16:creationId xmlns:a16="http://schemas.microsoft.com/office/drawing/2014/main" id="{19B834E0-ED23-313D-53CE-F2065C452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1585727"/>
            <a:ext cx="66960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52BB909-6081-D5AD-8342-5152576B6E5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Raster Layer</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13C54A2-971D-9DC1-E01D-BF6088AC3D8E}"/>
              </a:ext>
            </a:extLst>
          </p:cNvPr>
          <p:cNvSpPr txBox="1">
            <a:spLocks/>
          </p:cNvSpPr>
          <p:nvPr/>
        </p:nvSpPr>
        <p:spPr>
          <a:xfrm>
            <a:off x="530039" y="969214"/>
            <a:ext cx="11146023" cy="116840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Another way to add a vector or raster layer to your map is to use the Catalog window.</a:t>
            </a:r>
          </a:p>
        </p:txBody>
      </p:sp>
      <p:grpSp>
        <p:nvGrpSpPr>
          <p:cNvPr id="6" name="Group 5">
            <a:extLst>
              <a:ext uri="{FF2B5EF4-FFF2-40B4-BE49-F238E27FC236}">
                <a16:creationId xmlns:a16="http://schemas.microsoft.com/office/drawing/2014/main" id="{A60CF66C-B9C1-42CD-56A8-A4CB3F86A7CC}"/>
              </a:ext>
            </a:extLst>
          </p:cNvPr>
          <p:cNvGrpSpPr/>
          <p:nvPr/>
        </p:nvGrpSpPr>
        <p:grpSpPr>
          <a:xfrm>
            <a:off x="7562757" y="2501900"/>
            <a:ext cx="2845361" cy="3520096"/>
            <a:chOff x="7562757" y="2501900"/>
            <a:chExt cx="2845361" cy="3520096"/>
          </a:xfrm>
        </p:grpSpPr>
        <p:pic>
          <p:nvPicPr>
            <p:cNvPr id="30722" name="Picture 4" descr="D:\MODULES\MODULE_4\FIGURES\AM_17.jpg">
              <a:extLst>
                <a:ext uri="{FF2B5EF4-FFF2-40B4-BE49-F238E27FC236}">
                  <a16:creationId xmlns:a16="http://schemas.microsoft.com/office/drawing/2014/main" id="{5232B018-F424-D143-ABBC-725D238AD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152" t="15092" b="31805"/>
            <a:stretch>
              <a:fillRect/>
            </a:stretch>
          </p:blipFill>
          <p:spPr bwMode="auto">
            <a:xfrm>
              <a:off x="7562757" y="2501900"/>
              <a:ext cx="2824162" cy="352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E458628-6565-66F2-5808-B92227AB3978}"/>
                </a:ext>
              </a:extLst>
            </p:cNvPr>
            <p:cNvSpPr/>
            <p:nvPr/>
          </p:nvSpPr>
          <p:spPr>
            <a:xfrm>
              <a:off x="10174941" y="2510865"/>
              <a:ext cx="233177" cy="774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4">
            <a:extLst>
              <a:ext uri="{FF2B5EF4-FFF2-40B4-BE49-F238E27FC236}">
                <a16:creationId xmlns:a16="http://schemas.microsoft.com/office/drawing/2014/main" id="{91657597-6A73-82E0-2F47-F1E153C7C4A1}"/>
              </a:ext>
            </a:extLst>
          </p:cNvPr>
          <p:cNvGrpSpPr/>
          <p:nvPr/>
        </p:nvGrpSpPr>
        <p:grpSpPr>
          <a:xfrm>
            <a:off x="7684062" y="1794416"/>
            <a:ext cx="2544762" cy="504825"/>
            <a:chOff x="7684062" y="1794416"/>
            <a:chExt cx="2544762" cy="504825"/>
          </a:xfrm>
        </p:grpSpPr>
        <p:pic>
          <p:nvPicPr>
            <p:cNvPr id="30728" name="Picture 3" descr="AM_07">
              <a:extLst>
                <a:ext uri="{FF2B5EF4-FFF2-40B4-BE49-F238E27FC236}">
                  <a16:creationId xmlns:a16="http://schemas.microsoft.com/office/drawing/2014/main" id="{FF653FA6-C6C4-506F-5F74-1AFFC7648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741"/>
            <a:stretch>
              <a:fillRect/>
            </a:stretch>
          </p:blipFill>
          <p:spPr bwMode="auto">
            <a:xfrm>
              <a:off x="7684062" y="1794416"/>
              <a:ext cx="25447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78BE894-FE79-54ED-D46C-95AE7373A2AD}"/>
                </a:ext>
              </a:extLst>
            </p:cNvPr>
            <p:cNvSpPr/>
            <p:nvPr/>
          </p:nvSpPr>
          <p:spPr>
            <a:xfrm>
              <a:off x="8096812" y="1830928"/>
              <a:ext cx="360362" cy="396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itle 1">
            <a:extLst>
              <a:ext uri="{FF2B5EF4-FFF2-40B4-BE49-F238E27FC236}">
                <a16:creationId xmlns:a16="http://schemas.microsoft.com/office/drawing/2014/main" id="{8787C79C-BAD9-A838-744B-6A0980F716A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Other Ways to Add Layers </a:t>
            </a:r>
            <a:endParaRPr lang="en-US" altLang="en-US" dirty="0"/>
          </a:p>
        </p:txBody>
      </p:sp>
      <p:sp>
        <p:nvSpPr>
          <p:cNvPr id="4" name="Content Placeholder 2">
            <a:extLst>
              <a:ext uri="{FF2B5EF4-FFF2-40B4-BE49-F238E27FC236}">
                <a16:creationId xmlns:a16="http://schemas.microsoft.com/office/drawing/2014/main" id="{B28FB8EA-8EC3-9788-6D94-A42FE1AA8DB6}"/>
              </a:ext>
            </a:extLst>
          </p:cNvPr>
          <p:cNvSpPr txBox="1">
            <a:spLocks/>
          </p:cNvSpPr>
          <p:nvPr/>
        </p:nvSpPr>
        <p:spPr>
          <a:xfrm>
            <a:off x="704290" y="1643810"/>
            <a:ext cx="5678581" cy="338539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Aft>
                <a:spcPts val="600"/>
              </a:spcAft>
              <a:buFont typeface="Arial" charset="0"/>
              <a:buAutoNum type="arabicPeriod"/>
              <a:defRPr/>
            </a:pPr>
            <a:r>
              <a:rPr lang="en-PH" sz="2200" dirty="0"/>
              <a:t>Open the Catalog window by clicking the </a:t>
            </a:r>
            <a:r>
              <a:rPr lang="en-PH" sz="2200" i="1" dirty="0"/>
              <a:t>Catalog</a:t>
            </a:r>
            <a:r>
              <a:rPr lang="en-PH" sz="2200" dirty="0"/>
              <a:t> button from the Standard toolbar or clicking the Catalog tab on the right side. </a:t>
            </a:r>
          </a:p>
          <a:p>
            <a:pPr marL="457200" indent="-360000">
              <a:spcAft>
                <a:spcPts val="600"/>
              </a:spcAft>
              <a:buFont typeface="Arial" charset="0"/>
              <a:buAutoNum type="arabicPeriod"/>
              <a:defRPr/>
            </a:pPr>
            <a:r>
              <a:rPr lang="en-PH" sz="2200" dirty="0"/>
              <a:t>Go to the MODULE_4\DATA\HEALTH_ FACILITIES\DOH </a:t>
            </a:r>
          </a:p>
          <a:p>
            <a:pPr marL="457200" indent="0">
              <a:spcAft>
                <a:spcPts val="600"/>
              </a:spcAft>
              <a:buNone/>
              <a:defRPr/>
            </a:pPr>
            <a:r>
              <a:rPr lang="en-PH" sz="2200" dirty="0"/>
              <a:t>(through HOME – MODULE_4 or Folder Connections)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D:\MODULES\MODULE_4\FIGURES\AM_16.jpg">
            <a:extLst>
              <a:ext uri="{FF2B5EF4-FFF2-40B4-BE49-F238E27FC236}">
                <a16:creationId xmlns:a16="http://schemas.microsoft.com/office/drawing/2014/main" id="{D9001EC9-87A4-B453-3AF8-D31081BA8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700" t="38029" b="54256"/>
          <a:stretch>
            <a:fillRect/>
          </a:stretch>
        </p:blipFill>
        <p:spPr bwMode="auto">
          <a:xfrm>
            <a:off x="4408255" y="2744787"/>
            <a:ext cx="27574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57A3A04E-D697-230A-23A2-7EE8960B0267}"/>
              </a:ext>
            </a:extLst>
          </p:cNvPr>
          <p:cNvSpPr txBox="1">
            <a:spLocks/>
          </p:cNvSpPr>
          <p:nvPr/>
        </p:nvSpPr>
        <p:spPr>
          <a:xfrm>
            <a:off x="708585" y="1243714"/>
            <a:ext cx="6875556" cy="129540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Aft>
                <a:spcPts val="600"/>
              </a:spcAft>
              <a:buFont typeface="+mj-lt"/>
              <a:buAutoNum type="arabicPeriod" startAt="3"/>
              <a:defRPr/>
            </a:pPr>
            <a:r>
              <a:rPr lang="en-PH" sz="2200" dirty="0"/>
              <a:t>Expand the DOH folder by clicking the “+” button beside it.</a:t>
            </a:r>
          </a:p>
        </p:txBody>
      </p:sp>
      <p:grpSp>
        <p:nvGrpSpPr>
          <p:cNvPr id="8" name="Group 7">
            <a:extLst>
              <a:ext uri="{FF2B5EF4-FFF2-40B4-BE49-F238E27FC236}">
                <a16:creationId xmlns:a16="http://schemas.microsoft.com/office/drawing/2014/main" id="{63C05E11-86F3-0090-1E90-340D17CE06AA}"/>
              </a:ext>
            </a:extLst>
          </p:cNvPr>
          <p:cNvGrpSpPr/>
          <p:nvPr/>
        </p:nvGrpSpPr>
        <p:grpSpPr>
          <a:xfrm>
            <a:off x="7862048" y="1089025"/>
            <a:ext cx="2714625" cy="1655763"/>
            <a:chOff x="7862048" y="1089025"/>
            <a:chExt cx="2714625" cy="1655763"/>
          </a:xfrm>
        </p:grpSpPr>
        <p:pic>
          <p:nvPicPr>
            <p:cNvPr id="31746" name="Picture 4" descr="D:\MODULES\MODULE_4\FIGURES\AM_17.jpg">
              <a:extLst>
                <a:ext uri="{FF2B5EF4-FFF2-40B4-BE49-F238E27FC236}">
                  <a16:creationId xmlns:a16="http://schemas.microsoft.com/office/drawing/2014/main" id="{98FCE315-CE0A-2CE5-3636-D1AD5D3A0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52" t="15092" b="58920"/>
            <a:stretch>
              <a:fillRect/>
            </a:stretch>
          </p:blipFill>
          <p:spPr bwMode="auto">
            <a:xfrm>
              <a:off x="7862048" y="1089025"/>
              <a:ext cx="2714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0B11AD2-E9A7-FA91-519E-B729CBE5A386}"/>
                </a:ext>
              </a:extLst>
            </p:cNvPr>
            <p:cNvSpPr/>
            <p:nvPr/>
          </p:nvSpPr>
          <p:spPr>
            <a:xfrm>
              <a:off x="8438310" y="2528887"/>
              <a:ext cx="195262" cy="21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8">
            <a:extLst>
              <a:ext uri="{FF2B5EF4-FFF2-40B4-BE49-F238E27FC236}">
                <a16:creationId xmlns:a16="http://schemas.microsoft.com/office/drawing/2014/main" id="{109E7D8F-39CC-96F0-F324-C952BA4F5104}"/>
              </a:ext>
            </a:extLst>
          </p:cNvPr>
          <p:cNvGrpSpPr/>
          <p:nvPr/>
        </p:nvGrpSpPr>
        <p:grpSpPr>
          <a:xfrm>
            <a:off x="7584141" y="3429000"/>
            <a:ext cx="3376613" cy="2778853"/>
            <a:chOff x="7584141" y="3429000"/>
            <a:chExt cx="3376613" cy="2778853"/>
          </a:xfrm>
        </p:grpSpPr>
        <p:pic>
          <p:nvPicPr>
            <p:cNvPr id="31753" name="Picture 2" descr="D:\MODULES\MODULE_4\FIGURES\AM_18.jpg">
              <a:extLst>
                <a:ext uri="{FF2B5EF4-FFF2-40B4-BE49-F238E27FC236}">
                  <a16:creationId xmlns:a16="http://schemas.microsoft.com/office/drawing/2014/main" id="{CD6C4D74-30C5-6562-8194-F01D5DDE9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402" t="15430"/>
            <a:stretch>
              <a:fillRect/>
            </a:stretch>
          </p:blipFill>
          <p:spPr bwMode="auto">
            <a:xfrm>
              <a:off x="7584141" y="3429000"/>
              <a:ext cx="3376613" cy="277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F0B02BDC-28AC-6D5B-7A83-5EA67747F463}"/>
                </a:ext>
              </a:extLst>
            </p:cNvPr>
            <p:cNvCxnSpPr/>
            <p:nvPr/>
          </p:nvCxnSpPr>
          <p:spPr>
            <a:xfrm flipH="1">
              <a:off x="9208342" y="4336189"/>
              <a:ext cx="827087" cy="5762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BC0741E0-50F4-0FDE-3080-228DE439B8E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Other Ways to Add Layers </a:t>
            </a:r>
            <a:endParaRPr lang="en-US" altLang="en-US" dirty="0"/>
          </a:p>
        </p:txBody>
      </p:sp>
      <p:sp>
        <p:nvSpPr>
          <p:cNvPr id="5" name="Content Placeholder 2">
            <a:extLst>
              <a:ext uri="{FF2B5EF4-FFF2-40B4-BE49-F238E27FC236}">
                <a16:creationId xmlns:a16="http://schemas.microsoft.com/office/drawing/2014/main" id="{E785A132-7F47-D964-4A9D-E593EE8C9EB3}"/>
              </a:ext>
            </a:extLst>
          </p:cNvPr>
          <p:cNvSpPr txBox="1">
            <a:spLocks/>
          </p:cNvSpPr>
          <p:nvPr/>
        </p:nvSpPr>
        <p:spPr>
          <a:xfrm>
            <a:off x="704384" y="4445095"/>
            <a:ext cx="6198440" cy="129540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Aft>
                <a:spcPts val="600"/>
              </a:spcAft>
              <a:buFont typeface="+mj-lt"/>
              <a:buAutoNum type="arabicPeriod" startAt="5"/>
              <a:defRPr/>
            </a:pPr>
            <a:r>
              <a:rPr lang="en-PH" sz="2200" dirty="0"/>
              <a:t>Drag and drop </a:t>
            </a:r>
            <a:r>
              <a:rPr lang="en-PH" sz="2200" b="1" dirty="0" err="1"/>
              <a:t>HF_Location.shp</a:t>
            </a:r>
            <a:r>
              <a:rPr lang="en-PH" sz="2200" dirty="0"/>
              <a:t> to the map display or Table Of Contents</a:t>
            </a:r>
          </a:p>
          <a:p>
            <a:pPr marL="0" indent="0">
              <a:buNone/>
              <a:defRPr/>
            </a:pPr>
            <a:endParaRPr lang="en-PH" sz="2200" dirty="0"/>
          </a:p>
        </p:txBody>
      </p:sp>
      <p:sp>
        <p:nvSpPr>
          <p:cNvPr id="6" name="Content Placeholder 2">
            <a:extLst>
              <a:ext uri="{FF2B5EF4-FFF2-40B4-BE49-F238E27FC236}">
                <a16:creationId xmlns:a16="http://schemas.microsoft.com/office/drawing/2014/main" id="{C4A5D583-1301-E6B8-387F-783EF6D9FF9E}"/>
              </a:ext>
            </a:extLst>
          </p:cNvPr>
          <p:cNvSpPr txBox="1">
            <a:spLocks/>
          </p:cNvSpPr>
          <p:nvPr/>
        </p:nvSpPr>
        <p:spPr>
          <a:xfrm>
            <a:off x="704383" y="2751745"/>
            <a:ext cx="5082616" cy="50786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Aft>
                <a:spcPts val="600"/>
              </a:spcAft>
              <a:buFont typeface="+mj-lt"/>
              <a:buAutoNum type="arabicPeriod" startAt="4"/>
              <a:defRPr/>
            </a:pPr>
            <a:r>
              <a:rPr lang="en-PH" sz="2200" dirty="0"/>
              <a:t>Select </a:t>
            </a:r>
            <a:r>
              <a:rPr lang="en-PH" sz="2200" b="1" dirty="0" err="1"/>
              <a:t>HF_Location.shp</a:t>
            </a:r>
            <a:endParaRPr lang="en-PH" sz="2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Content Placeholder 2">
            <a:extLst>
              <a:ext uri="{FF2B5EF4-FFF2-40B4-BE49-F238E27FC236}">
                <a16:creationId xmlns:a16="http://schemas.microsoft.com/office/drawing/2014/main" id="{E08C45D2-4B93-B788-0F4B-CF1EDEEF5CEA}"/>
              </a:ext>
            </a:extLst>
          </p:cNvPr>
          <p:cNvSpPr txBox="1">
            <a:spLocks/>
          </p:cNvSpPr>
          <p:nvPr/>
        </p:nvSpPr>
        <p:spPr bwMode="auto">
          <a:xfrm>
            <a:off x="524996" y="976778"/>
            <a:ext cx="11151067" cy="80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Try adding the </a:t>
            </a:r>
            <a:r>
              <a:rPr lang="en-PH" altLang="en-US" sz="2200" b="1" dirty="0" err="1"/>
              <a:t>waterways_cleaned.shp</a:t>
            </a:r>
            <a:r>
              <a:rPr lang="en-PH" altLang="en-US" sz="2200" b="1" dirty="0"/>
              <a:t> </a:t>
            </a:r>
            <a:r>
              <a:rPr lang="en-PH" altLang="en-US" sz="2200" dirty="0"/>
              <a:t>vector layer from the MODULE_4\DATA\HYDROGRAPHIC_NETWORK\WATERWAYS\OSM_CLEANED folder.</a:t>
            </a:r>
            <a:endParaRPr lang="en-US" altLang="en-US" sz="2200" b="1" dirty="0"/>
          </a:p>
          <a:p>
            <a:pPr>
              <a:lnSpc>
                <a:spcPct val="90000"/>
              </a:lnSpc>
              <a:spcBef>
                <a:spcPts val="1000"/>
              </a:spcBef>
            </a:pPr>
            <a:endParaRPr lang="en-PH" altLang="en-US" sz="2200" dirty="0"/>
          </a:p>
        </p:txBody>
      </p:sp>
      <p:sp>
        <p:nvSpPr>
          <p:cNvPr id="32774" name="Content Placeholder 2">
            <a:extLst>
              <a:ext uri="{FF2B5EF4-FFF2-40B4-BE49-F238E27FC236}">
                <a16:creationId xmlns:a16="http://schemas.microsoft.com/office/drawing/2014/main" id="{43C77AC1-2060-638E-64BB-557FB7B609EA}"/>
              </a:ext>
            </a:extLst>
          </p:cNvPr>
          <p:cNvSpPr txBox="1">
            <a:spLocks/>
          </p:cNvSpPr>
          <p:nvPr/>
        </p:nvSpPr>
        <p:spPr bwMode="auto">
          <a:xfrm>
            <a:off x="524996" y="1791542"/>
            <a:ext cx="8424863" cy="41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Your map should now look similar to this.</a:t>
            </a:r>
          </a:p>
        </p:txBody>
      </p:sp>
      <p:pic>
        <p:nvPicPr>
          <p:cNvPr id="32775" name="Picture 2" descr="D:\MODULES\MODULE_4\FIGURES\AM_19.jpg">
            <a:extLst>
              <a:ext uri="{FF2B5EF4-FFF2-40B4-BE49-F238E27FC236}">
                <a16:creationId xmlns:a16="http://schemas.microsoft.com/office/drawing/2014/main" id="{36E6EDD3-75E6-1A21-8E85-2D5BA4D92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034" y="2339136"/>
            <a:ext cx="57118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3A33069-3E33-7796-FD4B-2095272EFA0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Layer</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Content Placeholder 2">
            <a:extLst>
              <a:ext uri="{FF2B5EF4-FFF2-40B4-BE49-F238E27FC236}">
                <a16:creationId xmlns:a16="http://schemas.microsoft.com/office/drawing/2014/main" id="{1B9FA34E-A0B1-5A51-8798-7E0229397846}"/>
              </a:ext>
            </a:extLst>
          </p:cNvPr>
          <p:cNvSpPr txBox="1">
            <a:spLocks/>
          </p:cNvSpPr>
          <p:nvPr/>
        </p:nvSpPr>
        <p:spPr bwMode="auto">
          <a:xfrm>
            <a:off x="530037" y="966182"/>
            <a:ext cx="11146026"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Arial" panose="020B0604020202020204" pitchFamily="34" charset="0"/>
              <a:buNone/>
            </a:pPr>
            <a:r>
              <a:rPr lang="en-PH" altLang="en-US" sz="2200" dirty="0"/>
              <a:t>The layers are drawn on the Map display based on the way they are arranged in the Table Of Contents (</a:t>
            </a:r>
            <a:r>
              <a:rPr lang="en-PH" altLang="en-US" sz="2200" dirty="0" err="1"/>
              <a:t>ToC</a:t>
            </a:r>
            <a:r>
              <a:rPr lang="en-PH" altLang="en-US" sz="2200" dirty="0"/>
              <a:t>) by default (when the </a:t>
            </a:r>
            <a:r>
              <a:rPr lang="en-PH" altLang="en-US" sz="2200" i="1" dirty="0"/>
              <a:t>List by Drawing Order </a:t>
            </a:r>
            <a:r>
              <a:rPr lang="en-PH" altLang="en-US" sz="2200" dirty="0"/>
              <a:t>button          is active).</a:t>
            </a:r>
          </a:p>
          <a:p>
            <a:pPr>
              <a:lnSpc>
                <a:spcPct val="90000"/>
              </a:lnSpc>
              <a:buFont typeface="Arial" panose="020B0604020202020204" pitchFamily="34" charset="0"/>
              <a:buNone/>
            </a:pPr>
            <a:endParaRPr lang="en-PH" altLang="en-US" sz="2200" dirty="0"/>
          </a:p>
          <a:p>
            <a:pPr>
              <a:lnSpc>
                <a:spcPct val="90000"/>
              </a:lnSpc>
              <a:buFont typeface="Arial" panose="020B0604020202020204" pitchFamily="34" charset="0"/>
              <a:buNone/>
            </a:pPr>
            <a:r>
              <a:rPr lang="en-PH" altLang="en-US" sz="2200" dirty="0"/>
              <a:t>ArcMap  arranges the map layers in the </a:t>
            </a:r>
            <a:r>
              <a:rPr lang="en-PH" altLang="en-US" sz="2200" dirty="0" err="1"/>
              <a:t>ToC</a:t>
            </a:r>
            <a:r>
              <a:rPr lang="en-PH" altLang="en-US" sz="2200" dirty="0"/>
              <a:t> with the point layers on top, followed by line layers, then polygon layers and raster layers. </a:t>
            </a:r>
          </a:p>
          <a:p>
            <a:pPr>
              <a:lnSpc>
                <a:spcPct val="90000"/>
              </a:lnSpc>
              <a:buFont typeface="Arial" panose="020B0604020202020204" pitchFamily="34" charset="0"/>
              <a:buNone/>
            </a:pPr>
            <a:endParaRPr lang="en-US" altLang="en-US" sz="2200" b="1" dirty="0"/>
          </a:p>
          <a:p>
            <a:pPr>
              <a:lnSpc>
                <a:spcPct val="90000"/>
              </a:lnSpc>
              <a:buFont typeface="Arial" panose="020B0604020202020204" pitchFamily="34" charset="0"/>
              <a:buNone/>
            </a:pPr>
            <a:r>
              <a:rPr lang="en-PH" altLang="en-US" sz="2200" dirty="0"/>
              <a:t>However, the layers can be re-arranged by clicking and dragging the layer above or below the other layers in the list based on your needs.</a:t>
            </a:r>
          </a:p>
        </p:txBody>
      </p:sp>
      <p:sp>
        <p:nvSpPr>
          <p:cNvPr id="33798" name="Content Placeholder 2">
            <a:extLst>
              <a:ext uri="{FF2B5EF4-FFF2-40B4-BE49-F238E27FC236}">
                <a16:creationId xmlns:a16="http://schemas.microsoft.com/office/drawing/2014/main" id="{80FCE36A-CE34-CF38-964A-048184AE5580}"/>
              </a:ext>
            </a:extLst>
          </p:cNvPr>
          <p:cNvSpPr txBox="1">
            <a:spLocks/>
          </p:cNvSpPr>
          <p:nvPr/>
        </p:nvSpPr>
        <p:spPr bwMode="auto">
          <a:xfrm>
            <a:off x="1085388" y="3644931"/>
            <a:ext cx="7979149" cy="77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Try re-arranging the layers in the </a:t>
            </a:r>
            <a:r>
              <a:rPr lang="en-PH" altLang="en-US" sz="2200" dirty="0" err="1"/>
              <a:t>ToC</a:t>
            </a:r>
            <a:r>
              <a:rPr lang="en-PH" altLang="en-US" sz="2200" dirty="0"/>
              <a:t> and see how it reflects on the layers in the Map display.</a:t>
            </a:r>
          </a:p>
        </p:txBody>
      </p:sp>
      <p:sp>
        <p:nvSpPr>
          <p:cNvPr id="12" name="AutoShape 32">
            <a:extLst>
              <a:ext uri="{FF2B5EF4-FFF2-40B4-BE49-F238E27FC236}">
                <a16:creationId xmlns:a16="http://schemas.microsoft.com/office/drawing/2014/main" id="{0883BB92-8342-0202-8541-20F371C5EE2F}"/>
              </a:ext>
            </a:extLst>
          </p:cNvPr>
          <p:cNvSpPr>
            <a:spLocks noChangeArrowheads="1"/>
          </p:cNvSpPr>
          <p:nvPr/>
        </p:nvSpPr>
        <p:spPr bwMode="auto">
          <a:xfrm>
            <a:off x="680576" y="3644931"/>
            <a:ext cx="40481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cs typeface="Arial" charset="0"/>
            </a:endParaRPr>
          </a:p>
        </p:txBody>
      </p:sp>
      <p:sp>
        <p:nvSpPr>
          <p:cNvPr id="2" name="Title 1">
            <a:extLst>
              <a:ext uri="{FF2B5EF4-FFF2-40B4-BE49-F238E27FC236}">
                <a16:creationId xmlns:a16="http://schemas.microsoft.com/office/drawing/2014/main" id="{A3CED37A-5E7F-A287-08FA-6A84D6484F1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Managing the Layers in the Table of Content</a:t>
            </a:r>
            <a:endParaRPr lang="en-US" altLang="en-US" dirty="0"/>
          </a:p>
        </p:txBody>
      </p:sp>
      <p:sp>
        <p:nvSpPr>
          <p:cNvPr id="7" name="Content Placeholder 2">
            <a:extLst>
              <a:ext uri="{FF2B5EF4-FFF2-40B4-BE49-F238E27FC236}">
                <a16:creationId xmlns:a16="http://schemas.microsoft.com/office/drawing/2014/main" id="{55AF830B-E9B1-865B-7855-BCC252069546}"/>
              </a:ext>
            </a:extLst>
          </p:cNvPr>
          <p:cNvSpPr txBox="1">
            <a:spLocks/>
          </p:cNvSpPr>
          <p:nvPr/>
        </p:nvSpPr>
        <p:spPr>
          <a:xfrm>
            <a:off x="583687" y="4491308"/>
            <a:ext cx="7979150" cy="17272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en-PH" sz="2200" dirty="0"/>
              <a:t>You can change the visibility of the map layers in the Map display by turning the layer on or off in the </a:t>
            </a:r>
            <a:r>
              <a:rPr lang="en-PH" sz="2200" dirty="0" err="1"/>
              <a:t>ToC</a:t>
            </a:r>
            <a:r>
              <a:rPr lang="en-PH" sz="2200" dirty="0"/>
              <a:t>. </a:t>
            </a:r>
          </a:p>
          <a:p>
            <a:pPr marL="0" indent="0">
              <a:spcBef>
                <a:spcPts val="0"/>
              </a:spcBef>
              <a:spcAft>
                <a:spcPts val="0"/>
              </a:spcAft>
              <a:buNone/>
              <a:defRPr/>
            </a:pPr>
            <a:r>
              <a:rPr lang="en-PH" sz="2200" dirty="0"/>
              <a:t> </a:t>
            </a:r>
          </a:p>
          <a:p>
            <a:pPr marL="0" indent="0">
              <a:spcBef>
                <a:spcPts val="0"/>
              </a:spcBef>
              <a:spcAft>
                <a:spcPts val="0"/>
              </a:spcAft>
              <a:buNone/>
              <a:defRPr/>
            </a:pPr>
            <a:r>
              <a:rPr lang="en-PH" sz="2200" dirty="0"/>
              <a:t>You can do this by clicking the box beside the layer: a check in the box means the layer is visible, no check means it is not visible.</a:t>
            </a:r>
            <a:endParaRPr lang="en-PH" altLang="en-US" sz="2200" dirty="0"/>
          </a:p>
        </p:txBody>
      </p:sp>
      <p:pic>
        <p:nvPicPr>
          <p:cNvPr id="34822" name="Picture 2" descr="D:\MODULES\MODULE_4\FIGURES\AM_20.jpg">
            <a:extLst>
              <a:ext uri="{FF2B5EF4-FFF2-40B4-BE49-F238E27FC236}">
                <a16:creationId xmlns:a16="http://schemas.microsoft.com/office/drawing/2014/main" id="{FA5A2296-C666-F691-8783-41EC5655C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238" y="3428999"/>
            <a:ext cx="2109825" cy="278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2954A2-109D-12BA-D664-ED37F8491C95}"/>
              </a:ext>
            </a:extLst>
          </p:cNvPr>
          <p:cNvPicPr>
            <a:picLocks noChangeAspect="1"/>
          </p:cNvPicPr>
          <p:nvPr/>
        </p:nvPicPr>
        <p:blipFill>
          <a:blip r:embed="rId3"/>
          <a:stretch>
            <a:fillRect/>
          </a:stretch>
        </p:blipFill>
        <p:spPr>
          <a:xfrm>
            <a:off x="8163549" y="1290857"/>
            <a:ext cx="382521" cy="3718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ontent Placeholder 2">
            <a:extLst>
              <a:ext uri="{FF2B5EF4-FFF2-40B4-BE49-F238E27FC236}">
                <a16:creationId xmlns:a16="http://schemas.microsoft.com/office/drawing/2014/main" id="{736524E4-EE98-13BC-0E86-7010456FE537}"/>
              </a:ext>
            </a:extLst>
          </p:cNvPr>
          <p:cNvSpPr txBox="1">
            <a:spLocks/>
          </p:cNvSpPr>
          <p:nvPr/>
        </p:nvSpPr>
        <p:spPr bwMode="auto">
          <a:xfrm>
            <a:off x="524903" y="963939"/>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Tools toolbar looks like this:</a:t>
            </a:r>
          </a:p>
          <a:p>
            <a:pPr>
              <a:lnSpc>
                <a:spcPct val="90000"/>
              </a:lnSpc>
              <a:spcBef>
                <a:spcPts val="1000"/>
              </a:spcBef>
            </a:pPr>
            <a:endParaRPr lang="en-PH" altLang="en-US" sz="2200" dirty="0"/>
          </a:p>
        </p:txBody>
      </p:sp>
      <p:sp>
        <p:nvSpPr>
          <p:cNvPr id="9" name="Content Placeholder 2">
            <a:extLst>
              <a:ext uri="{FF2B5EF4-FFF2-40B4-BE49-F238E27FC236}">
                <a16:creationId xmlns:a16="http://schemas.microsoft.com/office/drawing/2014/main" id="{97E7BFFF-6F9A-5FDE-B5AC-2F5C0FCFF401}"/>
              </a:ext>
            </a:extLst>
          </p:cNvPr>
          <p:cNvSpPr txBox="1">
            <a:spLocks/>
          </p:cNvSpPr>
          <p:nvPr/>
        </p:nvSpPr>
        <p:spPr>
          <a:xfrm>
            <a:off x="2063554" y="2025568"/>
            <a:ext cx="7992887" cy="3240360"/>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PH" sz="2200" dirty="0"/>
              <a:t>Zoom In</a:t>
            </a:r>
            <a:endParaRPr lang="en-US" sz="2200" dirty="0"/>
          </a:p>
          <a:p>
            <a:pPr>
              <a:lnSpc>
                <a:spcPct val="100000"/>
              </a:lnSpc>
              <a:spcBef>
                <a:spcPts val="0"/>
              </a:spcBef>
              <a:defRPr/>
            </a:pPr>
            <a:r>
              <a:rPr lang="en-PH" sz="2200" dirty="0"/>
              <a:t>Zoom Out</a:t>
            </a:r>
            <a:endParaRPr lang="en-US" sz="2200" dirty="0"/>
          </a:p>
          <a:p>
            <a:pPr>
              <a:lnSpc>
                <a:spcPct val="100000"/>
              </a:lnSpc>
              <a:spcBef>
                <a:spcPts val="0"/>
              </a:spcBef>
              <a:defRPr/>
            </a:pPr>
            <a:r>
              <a:rPr lang="en-PH" sz="2200" dirty="0"/>
              <a:t>Pan</a:t>
            </a:r>
            <a:endParaRPr lang="en-US" sz="2200" dirty="0"/>
          </a:p>
          <a:p>
            <a:pPr>
              <a:lnSpc>
                <a:spcPct val="100000"/>
              </a:lnSpc>
              <a:spcBef>
                <a:spcPts val="0"/>
              </a:spcBef>
              <a:defRPr/>
            </a:pPr>
            <a:r>
              <a:rPr lang="en-PH" sz="2200" dirty="0"/>
              <a:t>Zoom to Full Extent</a:t>
            </a:r>
            <a:endParaRPr lang="en-US" sz="2200" dirty="0"/>
          </a:p>
          <a:p>
            <a:pPr>
              <a:lnSpc>
                <a:spcPct val="100000"/>
              </a:lnSpc>
              <a:spcBef>
                <a:spcPts val="0"/>
              </a:spcBef>
              <a:defRPr/>
            </a:pPr>
            <a:r>
              <a:rPr lang="en-PH" sz="2200" dirty="0"/>
              <a:t>Fixed Zoom In</a:t>
            </a:r>
            <a:endParaRPr lang="en-US" sz="2200" dirty="0"/>
          </a:p>
          <a:p>
            <a:pPr>
              <a:lnSpc>
                <a:spcPct val="100000"/>
              </a:lnSpc>
              <a:spcBef>
                <a:spcPts val="0"/>
              </a:spcBef>
              <a:defRPr/>
            </a:pPr>
            <a:r>
              <a:rPr lang="en-PH" sz="2200" dirty="0"/>
              <a:t>Fixed Zoom Out</a:t>
            </a:r>
            <a:endParaRPr lang="en-US" sz="2200" dirty="0"/>
          </a:p>
          <a:p>
            <a:pPr>
              <a:lnSpc>
                <a:spcPct val="100000"/>
              </a:lnSpc>
              <a:spcBef>
                <a:spcPts val="0"/>
              </a:spcBef>
              <a:defRPr/>
            </a:pPr>
            <a:r>
              <a:rPr lang="en-PH" sz="2200" dirty="0"/>
              <a:t>Go Back To Previous Extent</a:t>
            </a:r>
            <a:endParaRPr lang="en-US" sz="2200" dirty="0"/>
          </a:p>
          <a:p>
            <a:pPr>
              <a:lnSpc>
                <a:spcPct val="100000"/>
              </a:lnSpc>
              <a:spcBef>
                <a:spcPts val="0"/>
              </a:spcBef>
              <a:defRPr/>
            </a:pPr>
            <a:r>
              <a:rPr lang="en-PH" sz="2200" dirty="0"/>
              <a:t>Go To Next Extent</a:t>
            </a:r>
            <a:endParaRPr lang="en-US" sz="2200" dirty="0"/>
          </a:p>
          <a:p>
            <a:pPr>
              <a:lnSpc>
                <a:spcPct val="100000"/>
              </a:lnSpc>
              <a:spcBef>
                <a:spcPts val="0"/>
              </a:spcBef>
              <a:defRPr/>
            </a:pPr>
            <a:r>
              <a:rPr lang="en-PH" sz="2200" dirty="0"/>
              <a:t>Select Features</a:t>
            </a:r>
            <a:endParaRPr lang="en-US" sz="2200" dirty="0"/>
          </a:p>
          <a:p>
            <a:pPr>
              <a:lnSpc>
                <a:spcPct val="100000"/>
              </a:lnSpc>
              <a:spcBef>
                <a:spcPts val="0"/>
              </a:spcBef>
              <a:defRPr/>
            </a:pPr>
            <a:r>
              <a:rPr lang="en-PH" sz="2200" dirty="0"/>
              <a:t>Clear Selected Features</a:t>
            </a:r>
            <a:endParaRPr lang="en-US" sz="2200" dirty="0"/>
          </a:p>
          <a:p>
            <a:pPr>
              <a:lnSpc>
                <a:spcPct val="100000"/>
              </a:lnSpc>
              <a:spcBef>
                <a:spcPts val="0"/>
              </a:spcBef>
              <a:defRPr/>
            </a:pPr>
            <a:r>
              <a:rPr lang="en-PH" sz="2200" dirty="0"/>
              <a:t>Select Elements</a:t>
            </a:r>
            <a:endParaRPr lang="en-US" sz="2200" dirty="0"/>
          </a:p>
          <a:p>
            <a:pPr>
              <a:lnSpc>
                <a:spcPct val="100000"/>
              </a:lnSpc>
              <a:spcBef>
                <a:spcPts val="0"/>
              </a:spcBef>
              <a:defRPr/>
            </a:pPr>
            <a:r>
              <a:rPr lang="en-PH" sz="2200" dirty="0"/>
              <a:t>Identify</a:t>
            </a:r>
            <a:endParaRPr lang="en-US" sz="2200" dirty="0"/>
          </a:p>
          <a:p>
            <a:pPr>
              <a:lnSpc>
                <a:spcPct val="100000"/>
              </a:lnSpc>
              <a:spcBef>
                <a:spcPts val="0"/>
              </a:spcBef>
              <a:defRPr/>
            </a:pPr>
            <a:r>
              <a:rPr lang="en-PH" sz="2200" dirty="0"/>
              <a:t>Hyperlink</a:t>
            </a:r>
            <a:endParaRPr lang="en-US" sz="2200" dirty="0"/>
          </a:p>
          <a:p>
            <a:pPr>
              <a:lnSpc>
                <a:spcPct val="100000"/>
              </a:lnSpc>
              <a:spcBef>
                <a:spcPts val="0"/>
              </a:spcBef>
              <a:defRPr/>
            </a:pPr>
            <a:r>
              <a:rPr lang="en-PH" sz="2200" dirty="0"/>
              <a:t>HTML Popup</a:t>
            </a:r>
            <a:endParaRPr lang="en-US" sz="2200" dirty="0"/>
          </a:p>
          <a:p>
            <a:pPr>
              <a:lnSpc>
                <a:spcPct val="100000"/>
              </a:lnSpc>
              <a:spcBef>
                <a:spcPts val="0"/>
              </a:spcBef>
              <a:defRPr/>
            </a:pPr>
            <a:r>
              <a:rPr lang="en-PH" sz="2200" dirty="0"/>
              <a:t>Measure </a:t>
            </a:r>
            <a:endParaRPr lang="en-US" sz="2200" dirty="0"/>
          </a:p>
          <a:p>
            <a:pPr>
              <a:lnSpc>
                <a:spcPct val="100000"/>
              </a:lnSpc>
              <a:spcBef>
                <a:spcPts val="0"/>
              </a:spcBef>
              <a:defRPr/>
            </a:pPr>
            <a:r>
              <a:rPr lang="en-PH" sz="2200" dirty="0"/>
              <a:t>Find</a:t>
            </a:r>
            <a:endParaRPr lang="en-US" sz="2200" dirty="0"/>
          </a:p>
          <a:p>
            <a:pPr>
              <a:lnSpc>
                <a:spcPct val="100000"/>
              </a:lnSpc>
              <a:spcBef>
                <a:spcPts val="0"/>
              </a:spcBef>
              <a:defRPr/>
            </a:pPr>
            <a:r>
              <a:rPr lang="en-PH" sz="2200" dirty="0"/>
              <a:t>Find Route</a:t>
            </a:r>
            <a:endParaRPr lang="en-US" sz="2200" dirty="0"/>
          </a:p>
          <a:p>
            <a:pPr>
              <a:lnSpc>
                <a:spcPct val="100000"/>
              </a:lnSpc>
              <a:spcBef>
                <a:spcPts val="0"/>
              </a:spcBef>
              <a:defRPr/>
            </a:pPr>
            <a:r>
              <a:rPr lang="en-PH" sz="2200" dirty="0"/>
              <a:t>Go To XY</a:t>
            </a:r>
            <a:endParaRPr lang="en-US" sz="2200" dirty="0"/>
          </a:p>
          <a:p>
            <a:pPr>
              <a:lnSpc>
                <a:spcPct val="100000"/>
              </a:lnSpc>
              <a:spcBef>
                <a:spcPts val="0"/>
              </a:spcBef>
              <a:defRPr/>
            </a:pPr>
            <a:r>
              <a:rPr lang="en-PH" sz="2200" dirty="0"/>
              <a:t>Time Slider</a:t>
            </a:r>
            <a:endParaRPr lang="en-US" sz="2200" dirty="0"/>
          </a:p>
          <a:p>
            <a:pPr>
              <a:lnSpc>
                <a:spcPct val="100000"/>
              </a:lnSpc>
              <a:spcBef>
                <a:spcPts val="0"/>
              </a:spcBef>
              <a:defRPr/>
            </a:pPr>
            <a:r>
              <a:rPr lang="en-PH" sz="2200" dirty="0"/>
              <a:t>Create Viewer Window</a:t>
            </a:r>
            <a:endParaRPr lang="en-US" sz="2200" dirty="0"/>
          </a:p>
        </p:txBody>
      </p:sp>
      <p:sp>
        <p:nvSpPr>
          <p:cNvPr id="35847" name="Rectangle 3">
            <a:extLst>
              <a:ext uri="{FF2B5EF4-FFF2-40B4-BE49-F238E27FC236}">
                <a16:creationId xmlns:a16="http://schemas.microsoft.com/office/drawing/2014/main" id="{DECD6DE1-68E6-788B-1433-BCDEAF8236A2}"/>
              </a:ext>
            </a:extLst>
          </p:cNvPr>
          <p:cNvSpPr>
            <a:spLocks noChangeArrowheads="1"/>
          </p:cNvSpPr>
          <p:nvPr/>
        </p:nvSpPr>
        <p:spPr bwMode="auto">
          <a:xfrm>
            <a:off x="1992314" y="2025743"/>
            <a:ext cx="3856037" cy="345598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35848" name="Content Placeholder 2">
            <a:extLst>
              <a:ext uri="{FF2B5EF4-FFF2-40B4-BE49-F238E27FC236}">
                <a16:creationId xmlns:a16="http://schemas.microsoft.com/office/drawing/2014/main" id="{8B5F7353-6870-A5EE-7C4F-834CAE1F5AEC}"/>
              </a:ext>
            </a:extLst>
          </p:cNvPr>
          <p:cNvSpPr txBox="1">
            <a:spLocks/>
          </p:cNvSpPr>
          <p:nvPr/>
        </p:nvSpPr>
        <p:spPr bwMode="auto">
          <a:xfrm>
            <a:off x="1930496" y="5749181"/>
            <a:ext cx="897927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highlighted functions are the ones you will most commonly use</a:t>
            </a:r>
          </a:p>
          <a:p>
            <a:pPr>
              <a:lnSpc>
                <a:spcPct val="90000"/>
              </a:lnSpc>
              <a:spcBef>
                <a:spcPts val="1000"/>
              </a:spcBef>
            </a:pPr>
            <a:endParaRPr lang="en-PH" altLang="en-US" sz="2200" dirty="0"/>
          </a:p>
        </p:txBody>
      </p:sp>
      <p:sp>
        <p:nvSpPr>
          <p:cNvPr id="11" name="AutoShape 32">
            <a:extLst>
              <a:ext uri="{FF2B5EF4-FFF2-40B4-BE49-F238E27FC236}">
                <a16:creationId xmlns:a16="http://schemas.microsoft.com/office/drawing/2014/main" id="{B9AC7E18-C892-62ED-EA87-EF9E332EE26C}"/>
              </a:ext>
            </a:extLst>
          </p:cNvPr>
          <p:cNvSpPr>
            <a:spLocks noChangeArrowheads="1"/>
          </p:cNvSpPr>
          <p:nvPr/>
        </p:nvSpPr>
        <p:spPr bwMode="auto">
          <a:xfrm>
            <a:off x="1458352" y="5735501"/>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cs typeface="Arial" charset="0"/>
            </a:endParaRPr>
          </a:p>
        </p:txBody>
      </p:sp>
      <p:sp>
        <p:nvSpPr>
          <p:cNvPr id="35850" name="Rectangle 3">
            <a:extLst>
              <a:ext uri="{FF2B5EF4-FFF2-40B4-BE49-F238E27FC236}">
                <a16:creationId xmlns:a16="http://schemas.microsoft.com/office/drawing/2014/main" id="{C621F3DE-137A-D96B-D90E-061DB334927D}"/>
              </a:ext>
            </a:extLst>
          </p:cNvPr>
          <p:cNvSpPr>
            <a:spLocks noChangeArrowheads="1"/>
          </p:cNvSpPr>
          <p:nvPr/>
        </p:nvSpPr>
        <p:spPr bwMode="auto">
          <a:xfrm>
            <a:off x="6024564" y="2025742"/>
            <a:ext cx="3711575" cy="77311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35851" name="Picture 2" descr="D:\MODULES\MODULE_4\FIGURES\AM_21.jpg">
            <a:extLst>
              <a:ext uri="{FF2B5EF4-FFF2-40B4-BE49-F238E27FC236}">
                <a16:creationId xmlns:a16="http://schemas.microsoft.com/office/drawing/2014/main" id="{A1AF403C-9D71-46EC-327B-2275DBBC8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0" y="1467176"/>
            <a:ext cx="735806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9C7B1B2-C30E-3CA8-69E2-7795739748C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Tools Toolbar</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Content Placeholder 2">
            <a:extLst>
              <a:ext uri="{FF2B5EF4-FFF2-40B4-BE49-F238E27FC236}">
                <a16:creationId xmlns:a16="http://schemas.microsoft.com/office/drawing/2014/main" id="{54D4CC02-EBCE-0C2A-92FC-B9B0E352836C}"/>
              </a:ext>
            </a:extLst>
          </p:cNvPr>
          <p:cNvSpPr txBox="1">
            <a:spLocks/>
          </p:cNvSpPr>
          <p:nvPr/>
        </p:nvSpPr>
        <p:spPr bwMode="auto">
          <a:xfrm>
            <a:off x="530037" y="972904"/>
            <a:ext cx="1114602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Tools toolbar allows you to move around your map as well as select and identify different map features.</a:t>
            </a:r>
          </a:p>
          <a:p>
            <a:pPr>
              <a:lnSpc>
                <a:spcPct val="90000"/>
              </a:lnSpc>
              <a:spcBef>
                <a:spcPts val="1000"/>
              </a:spcBef>
            </a:pPr>
            <a:r>
              <a:rPr lang="en-PH" altLang="en-US" sz="2200" dirty="0"/>
              <a:t>Play around with your map using the different tools in the Tools toolbar.</a:t>
            </a:r>
          </a:p>
          <a:p>
            <a:pPr>
              <a:lnSpc>
                <a:spcPct val="90000"/>
              </a:lnSpc>
              <a:spcBef>
                <a:spcPts val="1000"/>
              </a:spcBef>
            </a:pPr>
            <a:endParaRPr lang="en-PH" altLang="en-US" sz="2200" dirty="0"/>
          </a:p>
        </p:txBody>
      </p:sp>
      <p:pic>
        <p:nvPicPr>
          <p:cNvPr id="36870" name="Picture 2" descr="D:\MODULES\MODULE_4\FIGURES\AM_22.jpg">
            <a:extLst>
              <a:ext uri="{FF2B5EF4-FFF2-40B4-BE49-F238E27FC236}">
                <a16:creationId xmlns:a16="http://schemas.microsoft.com/office/drawing/2014/main" id="{E6F589D4-6DE6-CAAA-4F24-073D9E199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100" y="2441388"/>
            <a:ext cx="52959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0BC386-1458-763C-D07A-4241B7E5166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Tools Toolbar</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Content Placeholder 2">
            <a:extLst>
              <a:ext uri="{FF2B5EF4-FFF2-40B4-BE49-F238E27FC236}">
                <a16:creationId xmlns:a16="http://schemas.microsoft.com/office/drawing/2014/main" id="{66E9EF5F-26BF-9CA0-42E3-2648AD0AA422}"/>
              </a:ext>
            </a:extLst>
          </p:cNvPr>
          <p:cNvSpPr txBox="1">
            <a:spLocks/>
          </p:cNvSpPr>
          <p:nvPr/>
        </p:nvSpPr>
        <p:spPr bwMode="auto">
          <a:xfrm>
            <a:off x="524903" y="966417"/>
            <a:ext cx="1115116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Attributes Table contains the information about the different features in a map layer.</a:t>
            </a:r>
          </a:p>
        </p:txBody>
      </p:sp>
      <p:sp>
        <p:nvSpPr>
          <p:cNvPr id="37894" name="Content Placeholder 2">
            <a:extLst>
              <a:ext uri="{FF2B5EF4-FFF2-40B4-BE49-F238E27FC236}">
                <a16:creationId xmlns:a16="http://schemas.microsoft.com/office/drawing/2014/main" id="{6ADAC97E-C770-3B6B-2BB1-A19ACB2E064B}"/>
              </a:ext>
            </a:extLst>
          </p:cNvPr>
          <p:cNvSpPr txBox="1">
            <a:spLocks/>
          </p:cNvSpPr>
          <p:nvPr/>
        </p:nvSpPr>
        <p:spPr bwMode="auto">
          <a:xfrm>
            <a:off x="524903" y="1526987"/>
            <a:ext cx="111511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To access the Attribute Table of a map layer, right-click on the layer and select </a:t>
            </a:r>
            <a:r>
              <a:rPr lang="en-PH" altLang="en-US" sz="2200" i="1" dirty="0"/>
              <a:t>Open Attribute Table</a:t>
            </a:r>
            <a:r>
              <a:rPr lang="en-PH" altLang="en-US" sz="2200" dirty="0"/>
              <a:t>.</a:t>
            </a:r>
          </a:p>
        </p:txBody>
      </p:sp>
      <p:pic>
        <p:nvPicPr>
          <p:cNvPr id="37895" name="Picture 2" descr="D:\MODULES\MODULE_4\FIGURES\AM_23.jpg">
            <a:extLst>
              <a:ext uri="{FF2B5EF4-FFF2-40B4-BE49-F238E27FC236}">
                <a16:creationId xmlns:a16="http://schemas.microsoft.com/office/drawing/2014/main" id="{B141262B-ECB2-4710-72C0-E24AB19CE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092" r="59850" b="48296"/>
          <a:stretch>
            <a:fillRect/>
          </a:stretch>
        </p:blipFill>
        <p:spPr bwMode="auto">
          <a:xfrm>
            <a:off x="1984656" y="2384613"/>
            <a:ext cx="35941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 descr="D:\MODULES\MODULE_4\FIGURES\AM_24.jpg">
            <a:extLst>
              <a:ext uri="{FF2B5EF4-FFF2-40B4-BE49-F238E27FC236}">
                <a16:creationId xmlns:a16="http://schemas.microsoft.com/office/drawing/2014/main" id="{EC0CE75A-8E2E-E09D-B21D-E5D8DD236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094" y="3218051"/>
            <a:ext cx="51927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0C2260B-B871-0DAD-EFC4-A71C91E8337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Attributes Table</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9D4E144-FA8A-F65E-98D1-D8381D90CEDB}"/>
              </a:ext>
            </a:extLst>
          </p:cNvPr>
          <p:cNvSpPr txBox="1">
            <a:spLocks/>
          </p:cNvSpPr>
          <p:nvPr/>
        </p:nvSpPr>
        <p:spPr>
          <a:xfrm>
            <a:off x="524994" y="977807"/>
            <a:ext cx="10792294" cy="5048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PH" sz="2200" dirty="0"/>
              <a:t>The (Vector) Layer Properties can be accessed by right-clicking on the layer and selecting </a:t>
            </a:r>
            <a:r>
              <a:rPr lang="en-PH" sz="2200" i="1" dirty="0"/>
              <a:t>Properties…</a:t>
            </a:r>
            <a:r>
              <a:rPr lang="en-PH" sz="2200" dirty="0"/>
              <a:t>  or by double-clicking on the layer.</a:t>
            </a:r>
            <a:endParaRPr lang="en-PH" altLang="en-US" sz="2200" dirty="0"/>
          </a:p>
        </p:txBody>
      </p:sp>
      <p:sp>
        <p:nvSpPr>
          <p:cNvPr id="2" name="Title 1">
            <a:extLst>
              <a:ext uri="{FF2B5EF4-FFF2-40B4-BE49-F238E27FC236}">
                <a16:creationId xmlns:a16="http://schemas.microsoft.com/office/drawing/2014/main" id="{99FFD636-59AE-37AA-4D32-3B40A1F8954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
        <p:nvSpPr>
          <p:cNvPr id="3" name="Content Placeholder 2">
            <a:extLst>
              <a:ext uri="{FF2B5EF4-FFF2-40B4-BE49-F238E27FC236}">
                <a16:creationId xmlns:a16="http://schemas.microsoft.com/office/drawing/2014/main" id="{AF416AB6-5FC5-A079-15CB-77A15A791225}"/>
              </a:ext>
            </a:extLst>
          </p:cNvPr>
          <p:cNvSpPr txBox="1">
            <a:spLocks/>
          </p:cNvSpPr>
          <p:nvPr/>
        </p:nvSpPr>
        <p:spPr>
          <a:xfrm>
            <a:off x="524995" y="1931803"/>
            <a:ext cx="4988299" cy="394839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PH" sz="2200" dirty="0"/>
              <a:t>The (Vector) Layer Properties dialog box provides information about the vector layer and provides general settings to manage appearance of layer features in the map (display, symbology, labeling) and selection of fields or features to appear (fields, definition query).</a:t>
            </a:r>
          </a:p>
          <a:p>
            <a:pPr marL="0" indent="0">
              <a:spcBef>
                <a:spcPts val="0"/>
              </a:spcBef>
              <a:buNone/>
              <a:defRPr/>
            </a:pPr>
            <a:r>
              <a:rPr lang="en-PH" sz="2200" dirty="0"/>
              <a:t> </a:t>
            </a:r>
          </a:p>
          <a:p>
            <a:pPr marL="0" indent="0">
              <a:spcBef>
                <a:spcPts val="0"/>
              </a:spcBef>
              <a:buNone/>
              <a:defRPr/>
            </a:pPr>
            <a:r>
              <a:rPr lang="en-PH" sz="2200" dirty="0"/>
              <a:t>Learn more about the different layer properties from the ArcMap Tools and Interface document mentioned at the start of this exercise. </a:t>
            </a:r>
            <a:endParaRPr lang="en-US" sz="2200" dirty="0"/>
          </a:p>
          <a:p>
            <a:pPr marL="0" indent="0">
              <a:spcBef>
                <a:spcPts val="0"/>
              </a:spcBef>
              <a:buNone/>
              <a:defRPr/>
            </a:pPr>
            <a:endParaRPr lang="en-PH" altLang="en-US" sz="2200" dirty="0"/>
          </a:p>
        </p:txBody>
      </p:sp>
      <p:pic>
        <p:nvPicPr>
          <p:cNvPr id="4" name="Picture 2" descr="D:\MODULES\MODULE_4\FIGURES\Q_33.jpg">
            <a:extLst>
              <a:ext uri="{FF2B5EF4-FFF2-40B4-BE49-F238E27FC236}">
                <a16:creationId xmlns:a16="http://schemas.microsoft.com/office/drawing/2014/main" id="{4FB0E5C1-4801-02C6-4863-A7404A392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620" y="2064965"/>
            <a:ext cx="6002598" cy="355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Content Placeholder 2">
            <a:extLst>
              <a:ext uri="{FF2B5EF4-FFF2-40B4-BE49-F238E27FC236}">
                <a16:creationId xmlns:a16="http://schemas.microsoft.com/office/drawing/2014/main" id="{B0048D3B-18A6-06B9-78D0-9D8CF8D099CF}"/>
              </a:ext>
            </a:extLst>
          </p:cNvPr>
          <p:cNvSpPr txBox="1">
            <a:spLocks/>
          </p:cNvSpPr>
          <p:nvPr/>
        </p:nvSpPr>
        <p:spPr bwMode="auto">
          <a:xfrm>
            <a:off x="528733" y="972671"/>
            <a:ext cx="1114733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Let’s try to use one of settings you will mostly use in the Layer Properties: </a:t>
            </a:r>
            <a:r>
              <a:rPr lang="en-PH" altLang="en-US" sz="2200" b="1" dirty="0"/>
              <a:t>Symbology</a:t>
            </a:r>
            <a:r>
              <a:rPr lang="en-PH" altLang="en-US" sz="2200" dirty="0"/>
              <a:t> </a:t>
            </a:r>
            <a:endParaRPr lang="en-US" altLang="en-US" sz="2200" dirty="0"/>
          </a:p>
          <a:p>
            <a:pPr>
              <a:lnSpc>
                <a:spcPct val="90000"/>
              </a:lnSpc>
              <a:spcBef>
                <a:spcPts val="1000"/>
              </a:spcBef>
            </a:pPr>
            <a:endParaRPr lang="en-PH" altLang="en-US" sz="2200" dirty="0"/>
          </a:p>
        </p:txBody>
      </p:sp>
      <p:sp>
        <p:nvSpPr>
          <p:cNvPr id="40967" name="Content Placeholder 2">
            <a:extLst>
              <a:ext uri="{FF2B5EF4-FFF2-40B4-BE49-F238E27FC236}">
                <a16:creationId xmlns:a16="http://schemas.microsoft.com/office/drawing/2014/main" id="{C95728C9-4157-EC80-252F-0229E108DDAD}"/>
              </a:ext>
            </a:extLst>
          </p:cNvPr>
          <p:cNvSpPr txBox="1">
            <a:spLocks/>
          </p:cNvSpPr>
          <p:nvPr/>
        </p:nvSpPr>
        <p:spPr bwMode="auto">
          <a:xfrm>
            <a:off x="704196" y="1490430"/>
            <a:ext cx="998173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spcAft>
                <a:spcPts val="600"/>
              </a:spcAft>
              <a:buFont typeface="Arial" panose="020B0604020202020204" pitchFamily="34" charset="0"/>
              <a:buAutoNum type="arabicPeriod"/>
            </a:pPr>
            <a:r>
              <a:rPr lang="en-PH" altLang="en-US" sz="2200" dirty="0"/>
              <a:t>Open the Layers Properties of the Tolkien Barangay Boundary vector layer.</a:t>
            </a:r>
          </a:p>
          <a:p>
            <a:pPr marL="457200" indent="-360000">
              <a:lnSpc>
                <a:spcPct val="90000"/>
              </a:lnSpc>
              <a:spcAft>
                <a:spcPts val="600"/>
              </a:spcAft>
              <a:buFont typeface="Arial" panose="020B0604020202020204" pitchFamily="34" charset="0"/>
              <a:buAutoNum type="arabicPeriod"/>
            </a:pPr>
            <a:r>
              <a:rPr lang="en-PH" altLang="en-US" sz="2200" dirty="0"/>
              <a:t>Click Symbology tab.</a:t>
            </a:r>
          </a:p>
          <a:p>
            <a:pPr marL="457200" indent="-360000">
              <a:lnSpc>
                <a:spcPct val="90000"/>
              </a:lnSpc>
              <a:spcAft>
                <a:spcPts val="600"/>
              </a:spcAft>
              <a:buFont typeface="Arial" panose="020B0604020202020204" pitchFamily="34" charset="0"/>
              <a:buAutoNum type="arabicPeriod"/>
            </a:pPr>
            <a:r>
              <a:rPr lang="en-PH" altLang="en-US" sz="2200" dirty="0"/>
              <a:t>Click on the symbol for the layer.</a:t>
            </a:r>
          </a:p>
        </p:txBody>
      </p:sp>
      <p:grpSp>
        <p:nvGrpSpPr>
          <p:cNvPr id="6" name="Group 5">
            <a:extLst>
              <a:ext uri="{FF2B5EF4-FFF2-40B4-BE49-F238E27FC236}">
                <a16:creationId xmlns:a16="http://schemas.microsoft.com/office/drawing/2014/main" id="{2D2D6F1D-9358-5842-BE97-EA20E7F2FAEB}"/>
              </a:ext>
            </a:extLst>
          </p:cNvPr>
          <p:cNvGrpSpPr/>
          <p:nvPr/>
        </p:nvGrpSpPr>
        <p:grpSpPr>
          <a:xfrm>
            <a:off x="6239436" y="1892113"/>
            <a:ext cx="5077852" cy="1443778"/>
            <a:chOff x="6239436" y="1892113"/>
            <a:chExt cx="5077852" cy="1443778"/>
          </a:xfrm>
        </p:grpSpPr>
        <p:pic>
          <p:nvPicPr>
            <p:cNvPr id="40962" name="Picture 2" descr="D:\MODULES\MODULE_4\FIGURES\AM_28.jpg">
              <a:extLst>
                <a:ext uri="{FF2B5EF4-FFF2-40B4-BE49-F238E27FC236}">
                  <a16:creationId xmlns:a16="http://schemas.microsoft.com/office/drawing/2014/main" id="{A8D413ED-E8EE-4DAC-98C1-39A19F981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979"/>
            <a:stretch>
              <a:fillRect/>
            </a:stretch>
          </p:blipFill>
          <p:spPr bwMode="auto">
            <a:xfrm>
              <a:off x="6239436" y="1892113"/>
              <a:ext cx="5077852" cy="144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3">
              <a:extLst>
                <a:ext uri="{FF2B5EF4-FFF2-40B4-BE49-F238E27FC236}">
                  <a16:creationId xmlns:a16="http://schemas.microsoft.com/office/drawing/2014/main" id="{AEA5531B-7B8C-17A6-9390-341E5089BA7B}"/>
                </a:ext>
              </a:extLst>
            </p:cNvPr>
            <p:cNvSpPr>
              <a:spLocks noChangeArrowheads="1"/>
            </p:cNvSpPr>
            <p:nvPr/>
          </p:nvSpPr>
          <p:spPr bwMode="auto">
            <a:xfrm>
              <a:off x="7745601" y="2136777"/>
              <a:ext cx="595125" cy="2567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0970" name="Rectangle 3">
              <a:extLst>
                <a:ext uri="{FF2B5EF4-FFF2-40B4-BE49-F238E27FC236}">
                  <a16:creationId xmlns:a16="http://schemas.microsoft.com/office/drawing/2014/main" id="{AF3FAFA7-288B-8CC2-D8F3-F493209B8330}"/>
                </a:ext>
              </a:extLst>
            </p:cNvPr>
            <p:cNvSpPr>
              <a:spLocks noChangeArrowheads="1"/>
            </p:cNvSpPr>
            <p:nvPr/>
          </p:nvSpPr>
          <p:spPr bwMode="auto">
            <a:xfrm>
              <a:off x="7874936" y="2742640"/>
              <a:ext cx="758076" cy="43086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 name="Title 1">
            <a:extLst>
              <a:ext uri="{FF2B5EF4-FFF2-40B4-BE49-F238E27FC236}">
                <a16:creationId xmlns:a16="http://schemas.microsoft.com/office/drawing/2014/main" id="{8940141D-EC1A-28BC-8BD3-7FCC0326106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
        <p:nvSpPr>
          <p:cNvPr id="3" name="Content Placeholder 2">
            <a:extLst>
              <a:ext uri="{FF2B5EF4-FFF2-40B4-BE49-F238E27FC236}">
                <a16:creationId xmlns:a16="http://schemas.microsoft.com/office/drawing/2014/main" id="{71CA7AEB-40A6-6257-700B-216AFCA4AF3B}"/>
              </a:ext>
            </a:extLst>
          </p:cNvPr>
          <p:cNvSpPr txBox="1">
            <a:spLocks/>
          </p:cNvSpPr>
          <p:nvPr/>
        </p:nvSpPr>
        <p:spPr bwMode="auto">
          <a:xfrm>
            <a:off x="707558" y="3442447"/>
            <a:ext cx="6096654"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spcAft>
                <a:spcPts val="600"/>
              </a:spcAft>
              <a:buFont typeface="+mj-lt"/>
              <a:buAutoNum type="arabicPeriod" startAt="4"/>
            </a:pPr>
            <a:r>
              <a:rPr lang="en-PH" altLang="en-US" sz="2200" dirty="0"/>
              <a:t>In the Symbol Selector dialog box, click the dropdown menu of the Fill Color field.</a:t>
            </a:r>
          </a:p>
          <a:p>
            <a:pPr marL="457200" indent="-360000">
              <a:lnSpc>
                <a:spcPct val="90000"/>
              </a:lnSpc>
              <a:spcAft>
                <a:spcPts val="600"/>
              </a:spcAft>
              <a:buFont typeface="+mj-lt"/>
              <a:buAutoNum type="arabicPeriod" startAt="4"/>
              <a:defRPr/>
            </a:pPr>
            <a:r>
              <a:rPr lang="en-PH" sz="2200" dirty="0"/>
              <a:t>Choose a color you want by clicking on one of the preset colors. </a:t>
            </a:r>
          </a:p>
          <a:p>
            <a:pPr marL="468000" indent="0">
              <a:spcAft>
                <a:spcPts val="600"/>
              </a:spcAft>
              <a:buNone/>
              <a:defRPr/>
            </a:pPr>
            <a:r>
              <a:rPr lang="en-PH" altLang="en-US" sz="2200" dirty="0"/>
              <a:t>You may click on </a:t>
            </a:r>
            <a:r>
              <a:rPr lang="en-PH" altLang="en-US" sz="2200" i="1" dirty="0"/>
              <a:t>More Colors…</a:t>
            </a:r>
            <a:r>
              <a:rPr lang="en-PH" altLang="en-US" sz="2200" dirty="0"/>
              <a:t> to be able to enter a specific RGB, HSV, or CMYK.</a:t>
            </a:r>
          </a:p>
          <a:p>
            <a:pPr marL="468000" indent="0">
              <a:spcAft>
                <a:spcPts val="600"/>
              </a:spcAft>
              <a:defRPr/>
            </a:pPr>
            <a:r>
              <a:rPr lang="en-PH" altLang="en-US" sz="2200" dirty="0"/>
              <a:t>You may also choose your layer to have </a:t>
            </a:r>
            <a:r>
              <a:rPr lang="en-PH" altLang="en-US" sz="2200" i="1" dirty="0"/>
              <a:t>No Color </a:t>
            </a:r>
            <a:r>
              <a:rPr lang="en-PH" altLang="en-US" sz="2200" dirty="0"/>
              <a:t>fill (transparent fill).</a:t>
            </a:r>
          </a:p>
          <a:p>
            <a:pPr marL="97200" indent="0">
              <a:lnSpc>
                <a:spcPct val="90000"/>
              </a:lnSpc>
              <a:spcBef>
                <a:spcPts val="1000"/>
              </a:spcBef>
            </a:pPr>
            <a:endParaRPr lang="en-PH" altLang="en-US" sz="2200" dirty="0"/>
          </a:p>
        </p:txBody>
      </p:sp>
      <p:grpSp>
        <p:nvGrpSpPr>
          <p:cNvPr id="7" name="Group 6">
            <a:extLst>
              <a:ext uri="{FF2B5EF4-FFF2-40B4-BE49-F238E27FC236}">
                <a16:creationId xmlns:a16="http://schemas.microsoft.com/office/drawing/2014/main" id="{BCA55B5E-EC16-53BD-380D-8C0AF7A2556F}"/>
              </a:ext>
            </a:extLst>
          </p:cNvPr>
          <p:cNvGrpSpPr/>
          <p:nvPr/>
        </p:nvGrpSpPr>
        <p:grpSpPr>
          <a:xfrm>
            <a:off x="7578025" y="3684955"/>
            <a:ext cx="3009294" cy="2467802"/>
            <a:chOff x="7578025" y="3684955"/>
            <a:chExt cx="3009294" cy="2467802"/>
          </a:xfrm>
        </p:grpSpPr>
        <p:pic>
          <p:nvPicPr>
            <p:cNvPr id="4" name="Picture 3" descr="D:\MODULES\MODULE_4\FIGURES\AM_30.jpg">
              <a:extLst>
                <a:ext uri="{FF2B5EF4-FFF2-40B4-BE49-F238E27FC236}">
                  <a16:creationId xmlns:a16="http://schemas.microsoft.com/office/drawing/2014/main" id="{3B37051A-9115-FD09-3E72-3132B23B1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025" y="3684955"/>
              <a:ext cx="3009294" cy="246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C4BE872-3F40-2077-8975-4D42BA7853C1}"/>
                </a:ext>
              </a:extLst>
            </p:cNvPr>
            <p:cNvSpPr>
              <a:spLocks noChangeArrowheads="1"/>
            </p:cNvSpPr>
            <p:nvPr/>
          </p:nvSpPr>
          <p:spPr bwMode="auto">
            <a:xfrm>
              <a:off x="9493857" y="4429497"/>
              <a:ext cx="219075" cy="179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A806684-235A-B8AD-1E9F-D1EF2D91701B}"/>
              </a:ext>
            </a:extLst>
          </p:cNvPr>
          <p:cNvSpPr txBox="1">
            <a:spLocks/>
          </p:cNvSpPr>
          <p:nvPr/>
        </p:nvSpPr>
        <p:spPr>
          <a:xfrm>
            <a:off x="524100" y="795182"/>
            <a:ext cx="10442575" cy="179585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Aft>
                <a:spcPts val="600"/>
              </a:spcAft>
              <a:buNone/>
              <a:defRPr/>
            </a:pPr>
            <a:r>
              <a:rPr lang="en-PH" altLang="zh-CN" sz="2400" dirty="0"/>
              <a:t>The objectives of this exercise are to:</a:t>
            </a:r>
          </a:p>
          <a:p>
            <a:pPr marL="457200" indent="-277813" eaLnBrk="1" hangingPunct="1">
              <a:spcAft>
                <a:spcPts val="600"/>
              </a:spcAft>
              <a:buFont typeface="Arial" panose="020B0604020202020204" pitchFamily="34" charset="0"/>
              <a:buChar char="•"/>
              <a:defRPr/>
            </a:pPr>
            <a:r>
              <a:rPr lang="en-PH" altLang="zh-CN" sz="2400" dirty="0"/>
              <a:t>Familiarize the participants with the user interface of ArcMap</a:t>
            </a:r>
            <a:endParaRPr lang="en-PH" altLang="en-US" sz="2400" dirty="0"/>
          </a:p>
          <a:p>
            <a:pPr marL="457200" indent="-277813" eaLnBrk="1" hangingPunct="1">
              <a:spcAft>
                <a:spcPts val="600"/>
              </a:spcAft>
              <a:buFont typeface="Arial" panose="020B0604020202020204" pitchFamily="34" charset="0"/>
              <a:buChar char="•"/>
              <a:defRPr/>
            </a:pPr>
            <a:r>
              <a:rPr lang="en-PH" altLang="zh-CN" sz="2400" dirty="0"/>
              <a:t>Guide the participants in the use of the basic functionalities of ArcMap</a:t>
            </a:r>
          </a:p>
        </p:txBody>
      </p:sp>
      <p:sp>
        <p:nvSpPr>
          <p:cNvPr id="2" name="Title 1">
            <a:extLst>
              <a:ext uri="{FF2B5EF4-FFF2-40B4-BE49-F238E27FC236}">
                <a16:creationId xmlns:a16="http://schemas.microsoft.com/office/drawing/2014/main" id="{9EF62915-95BA-F429-0847-66CA06EFF42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Objectives</a:t>
            </a:r>
            <a:endParaRPr lang="en-US" altLang="en-US" dirty="0"/>
          </a:p>
        </p:txBody>
      </p:sp>
      <p:sp>
        <p:nvSpPr>
          <p:cNvPr id="17413" name="Content Placeholder 2">
            <a:extLst>
              <a:ext uri="{FF2B5EF4-FFF2-40B4-BE49-F238E27FC236}">
                <a16:creationId xmlns:a16="http://schemas.microsoft.com/office/drawing/2014/main" id="{9F54FAE6-17CE-37A6-8AE2-4B5904EAB500}"/>
              </a:ext>
            </a:extLst>
          </p:cNvPr>
          <p:cNvSpPr txBox="1">
            <a:spLocks/>
          </p:cNvSpPr>
          <p:nvPr/>
        </p:nvSpPr>
        <p:spPr bwMode="auto">
          <a:xfrm>
            <a:off x="520831" y="3017814"/>
            <a:ext cx="10968614" cy="159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zh-CN" sz="2400" dirty="0">
                <a:latin typeface="+mn-lt"/>
              </a:rPr>
              <a:t>The data used in this exercise are fictitious and created only to facilitate the exercises in this course. The different geospatial objects are not related to any real location or infrastructure in the real world.</a:t>
            </a:r>
            <a:endParaRPr lang="en-PH" altLang="en-US" sz="2400" dirty="0">
              <a:latin typeface="+mn-lt"/>
            </a:endParaRPr>
          </a:p>
        </p:txBody>
      </p:sp>
      <p:sp>
        <p:nvSpPr>
          <p:cNvPr id="10" name="AutoShape 32">
            <a:extLst>
              <a:ext uri="{FF2B5EF4-FFF2-40B4-BE49-F238E27FC236}">
                <a16:creationId xmlns:a16="http://schemas.microsoft.com/office/drawing/2014/main" id="{557B9916-AC2C-7AD2-D5DA-BE91481E9DFF}"/>
              </a:ext>
            </a:extLst>
          </p:cNvPr>
          <p:cNvSpPr>
            <a:spLocks noChangeArrowheads="1"/>
          </p:cNvSpPr>
          <p:nvPr/>
        </p:nvSpPr>
        <p:spPr bwMode="auto">
          <a:xfrm>
            <a:off x="1070976" y="4525874"/>
            <a:ext cx="436563"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12" name="Rectangle 3">
            <a:extLst>
              <a:ext uri="{FF2B5EF4-FFF2-40B4-BE49-F238E27FC236}">
                <a16:creationId xmlns:a16="http://schemas.microsoft.com/office/drawing/2014/main" id="{BA41CC71-1620-5A61-E7F7-CBC7C8649040}"/>
              </a:ext>
            </a:extLst>
          </p:cNvPr>
          <p:cNvSpPr>
            <a:spLocks noChangeArrowheads="1"/>
          </p:cNvSpPr>
          <p:nvPr/>
        </p:nvSpPr>
        <p:spPr bwMode="auto">
          <a:xfrm>
            <a:off x="1760032" y="4551860"/>
            <a:ext cx="9916029" cy="381000"/>
          </a:xfrm>
          <a:prstGeom prst="rect">
            <a:avLst/>
          </a:prstGeom>
          <a:noFill/>
          <a:ln w="9525">
            <a:noFill/>
            <a:miter lim="800000"/>
            <a:headEnd/>
            <a:tailEnd/>
          </a:ln>
        </p:spPr>
        <p:txBody>
          <a:bodyPr lIns="0" tIns="0" rIns="0" bIns="0"/>
          <a:lstStyle/>
          <a:p>
            <a:pPr>
              <a:lnSpc>
                <a:spcPct val="90000"/>
              </a:lnSpc>
              <a:spcAft>
                <a:spcPts val="600"/>
              </a:spcAft>
              <a:defRPr/>
            </a:pPr>
            <a:r>
              <a:rPr lang="en-US" altLang="zh-CN" sz="2400" dirty="0">
                <a:cs typeface="Arial" charset="0"/>
              </a:rPr>
              <a:t>Download the exercise data from: </a:t>
            </a:r>
            <a:r>
              <a:rPr lang="en-US" altLang="zh-CN" sz="2400" dirty="0">
                <a:cs typeface="Arial" charset="0"/>
                <a:hlinkClick r:id="rId2"/>
              </a:rPr>
              <a:t>EXERCISE DATA</a:t>
            </a:r>
            <a:endParaRPr lang="en-US" altLang="zh-CN" sz="2400" dirty="0">
              <a:cs typeface="Arial" charset="0"/>
            </a:endParaRPr>
          </a:p>
        </p:txBody>
      </p:sp>
      <p:sp>
        <p:nvSpPr>
          <p:cNvPr id="3" name="Title 1">
            <a:extLst>
              <a:ext uri="{FF2B5EF4-FFF2-40B4-BE49-F238E27FC236}">
                <a16:creationId xmlns:a16="http://schemas.microsoft.com/office/drawing/2014/main" id="{0041149D-FBA6-E617-4935-171472CBCFA2}"/>
              </a:ext>
            </a:extLst>
          </p:cNvPr>
          <p:cNvSpPr txBox="1">
            <a:spLocks/>
          </p:cNvSpPr>
          <p:nvPr/>
        </p:nvSpPr>
        <p:spPr bwMode="auto">
          <a:xfrm>
            <a:off x="0" y="2333614"/>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Exercise Data</a:t>
            </a:r>
            <a:endParaRPr lang="en-US" altLang="en-US" dirty="0"/>
          </a:p>
        </p:txBody>
      </p:sp>
      <p:sp>
        <p:nvSpPr>
          <p:cNvPr id="4" name="AutoShape 32">
            <a:extLst>
              <a:ext uri="{FF2B5EF4-FFF2-40B4-BE49-F238E27FC236}">
                <a16:creationId xmlns:a16="http://schemas.microsoft.com/office/drawing/2014/main" id="{559235C7-695D-0F6D-A1ED-5E6190D473BC}"/>
              </a:ext>
            </a:extLst>
          </p:cNvPr>
          <p:cNvSpPr>
            <a:spLocks noChangeArrowheads="1"/>
          </p:cNvSpPr>
          <p:nvPr/>
        </p:nvSpPr>
        <p:spPr bwMode="auto">
          <a:xfrm>
            <a:off x="1070976" y="5011517"/>
            <a:ext cx="436563"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5" name="Rectangle 4">
            <a:extLst>
              <a:ext uri="{FF2B5EF4-FFF2-40B4-BE49-F238E27FC236}">
                <a16:creationId xmlns:a16="http://schemas.microsoft.com/office/drawing/2014/main" id="{60A1FCA4-BA84-7F44-4AF9-E0BF9866C7BB}"/>
              </a:ext>
            </a:extLst>
          </p:cNvPr>
          <p:cNvSpPr>
            <a:spLocks noChangeArrowheads="1"/>
          </p:cNvSpPr>
          <p:nvPr/>
        </p:nvSpPr>
        <p:spPr bwMode="auto">
          <a:xfrm>
            <a:off x="1760031" y="5046348"/>
            <a:ext cx="9916029" cy="1100449"/>
          </a:xfrm>
          <a:prstGeom prst="rect">
            <a:avLst/>
          </a:prstGeom>
          <a:noFill/>
          <a:ln w="9525">
            <a:noFill/>
            <a:miter lim="800000"/>
            <a:headEnd/>
            <a:tailEnd/>
          </a:ln>
        </p:spPr>
        <p:txBody>
          <a:bodyPr lIns="0" tIns="0" rIns="0" bIns="0"/>
          <a:lstStyle/>
          <a:p>
            <a:pPr>
              <a:lnSpc>
                <a:spcPct val="90000"/>
              </a:lnSpc>
              <a:spcAft>
                <a:spcPts val="600"/>
              </a:spcAft>
              <a:defRPr/>
            </a:pPr>
            <a:r>
              <a:rPr lang="en-US" altLang="zh-CN" sz="2400" dirty="0">
                <a:cs typeface="Arial" charset="0"/>
              </a:rPr>
              <a:t>Preferably, create a “MODULE_4” folder in the C: or D: drive on your computer and place the downloaded data there for easier access.</a:t>
            </a:r>
          </a:p>
          <a:p>
            <a:pPr>
              <a:lnSpc>
                <a:spcPct val="90000"/>
              </a:lnSpc>
              <a:spcAft>
                <a:spcPts val="600"/>
              </a:spcAft>
              <a:defRPr/>
            </a:pPr>
            <a:r>
              <a:rPr lang="en-PH" altLang="zh-CN" sz="2400" dirty="0">
                <a:cs typeface="Arial" charset="0"/>
              </a:rPr>
              <a:t>(i.e., C:\ or D:\MODULE_4\DATA)</a:t>
            </a:r>
            <a:endParaRPr lang="en-US" altLang="zh-CN" sz="2400"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Content Placeholder 2">
            <a:extLst>
              <a:ext uri="{FF2B5EF4-FFF2-40B4-BE49-F238E27FC236}">
                <a16:creationId xmlns:a16="http://schemas.microsoft.com/office/drawing/2014/main" id="{5656151F-586A-449C-2573-CC7A7EBDFEBD}"/>
              </a:ext>
            </a:extLst>
          </p:cNvPr>
          <p:cNvSpPr txBox="1">
            <a:spLocks/>
          </p:cNvSpPr>
          <p:nvPr/>
        </p:nvSpPr>
        <p:spPr bwMode="auto">
          <a:xfrm>
            <a:off x="704290" y="1242264"/>
            <a:ext cx="539171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spcAft>
                <a:spcPts val="600"/>
              </a:spcAft>
              <a:buFont typeface="+mj-lt"/>
              <a:buAutoNum type="arabicPeriod" startAt="6"/>
            </a:pPr>
            <a:r>
              <a:rPr lang="en-PH" altLang="en-US" sz="2200" dirty="0"/>
              <a:t>Click the dropdown menu of the Outline Color field.</a:t>
            </a:r>
          </a:p>
        </p:txBody>
      </p:sp>
      <p:sp>
        <p:nvSpPr>
          <p:cNvPr id="9" name="Content Placeholder 2">
            <a:extLst>
              <a:ext uri="{FF2B5EF4-FFF2-40B4-BE49-F238E27FC236}">
                <a16:creationId xmlns:a16="http://schemas.microsoft.com/office/drawing/2014/main" id="{9164F1DE-AD86-0587-86D8-25BDB091C010}"/>
              </a:ext>
            </a:extLst>
          </p:cNvPr>
          <p:cNvSpPr txBox="1">
            <a:spLocks/>
          </p:cNvSpPr>
          <p:nvPr/>
        </p:nvSpPr>
        <p:spPr>
          <a:xfrm>
            <a:off x="709799" y="2057771"/>
            <a:ext cx="5386201" cy="202705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0"/>
              </a:spcBef>
              <a:spcAft>
                <a:spcPts val="1200"/>
              </a:spcAft>
              <a:buFont typeface="+mj-lt"/>
              <a:buAutoNum type="arabicPeriod" startAt="7"/>
              <a:defRPr/>
            </a:pPr>
            <a:r>
              <a:rPr lang="en-PH" sz="2200" dirty="0">
                <a:latin typeface="Calibri" panose="020F0502020204030204" pitchFamily="34" charset="0"/>
                <a:cs typeface="Arial" panose="020B0604020202020204" pitchFamily="34" charset="0"/>
              </a:rPr>
              <a:t>Choose a color you want by clicking on one of the preset colors. </a:t>
            </a:r>
            <a:endParaRPr lang="en-PH" sz="2200" dirty="0"/>
          </a:p>
          <a:p>
            <a:pPr marL="457200" indent="-9525">
              <a:spcBef>
                <a:spcPts val="0"/>
              </a:spcBef>
              <a:spcAft>
                <a:spcPts val="1200"/>
              </a:spcAft>
              <a:buNone/>
              <a:defRPr/>
            </a:pPr>
            <a:r>
              <a:rPr lang="en-PH" altLang="en-US" sz="2200" dirty="0"/>
              <a:t>You may click on </a:t>
            </a:r>
            <a:r>
              <a:rPr lang="en-PH" altLang="en-US" sz="2200" i="1" dirty="0"/>
              <a:t>More Colors…</a:t>
            </a:r>
            <a:r>
              <a:rPr lang="en-PH" altLang="en-US" sz="2200" dirty="0"/>
              <a:t> to be able to enter a specific RGB, HSV, or CMYK.</a:t>
            </a:r>
          </a:p>
        </p:txBody>
      </p:sp>
      <p:grpSp>
        <p:nvGrpSpPr>
          <p:cNvPr id="3" name="Group 2">
            <a:extLst>
              <a:ext uri="{FF2B5EF4-FFF2-40B4-BE49-F238E27FC236}">
                <a16:creationId xmlns:a16="http://schemas.microsoft.com/office/drawing/2014/main" id="{27B6274E-8DA7-F032-A506-756585992162}"/>
              </a:ext>
            </a:extLst>
          </p:cNvPr>
          <p:cNvGrpSpPr/>
          <p:nvPr/>
        </p:nvGrpSpPr>
        <p:grpSpPr>
          <a:xfrm>
            <a:off x="7174566" y="1393124"/>
            <a:ext cx="3816350" cy="3130550"/>
            <a:chOff x="7174566" y="1393124"/>
            <a:chExt cx="3816350" cy="3130550"/>
          </a:xfrm>
        </p:grpSpPr>
        <p:pic>
          <p:nvPicPr>
            <p:cNvPr id="43010" name="Picture 2" descr="D:\MODULES\MODULE_4\FIGURES\AM_31.jpg">
              <a:extLst>
                <a:ext uri="{FF2B5EF4-FFF2-40B4-BE49-F238E27FC236}">
                  <a16:creationId xmlns:a16="http://schemas.microsoft.com/office/drawing/2014/main" id="{0DA24388-40DE-F1B0-1779-9BDA8025F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66" y="1393124"/>
              <a:ext cx="38163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3">
              <a:extLst>
                <a:ext uri="{FF2B5EF4-FFF2-40B4-BE49-F238E27FC236}">
                  <a16:creationId xmlns:a16="http://schemas.microsoft.com/office/drawing/2014/main" id="{1401E975-1EA1-A2E3-08AE-B1B18E13103D}"/>
                </a:ext>
              </a:extLst>
            </p:cNvPr>
            <p:cNvSpPr>
              <a:spLocks noChangeArrowheads="1"/>
            </p:cNvSpPr>
            <p:nvPr/>
          </p:nvSpPr>
          <p:spPr bwMode="auto">
            <a:xfrm>
              <a:off x="9631177" y="2745674"/>
              <a:ext cx="220662" cy="17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43017" name="Content Placeholder 2">
            <a:extLst>
              <a:ext uri="{FF2B5EF4-FFF2-40B4-BE49-F238E27FC236}">
                <a16:creationId xmlns:a16="http://schemas.microsoft.com/office/drawing/2014/main" id="{ABD41BD1-E3C8-E701-B531-6F694948C2C5}"/>
              </a:ext>
            </a:extLst>
          </p:cNvPr>
          <p:cNvSpPr txBox="1">
            <a:spLocks/>
          </p:cNvSpPr>
          <p:nvPr/>
        </p:nvSpPr>
        <p:spPr bwMode="auto">
          <a:xfrm>
            <a:off x="704198" y="3651666"/>
            <a:ext cx="5391802" cy="6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Arial" panose="020B0604020202020204" pitchFamily="34" charset="0"/>
              <a:buNone/>
            </a:pPr>
            <a:r>
              <a:rPr lang="en-PH" altLang="en-US" sz="2200" dirty="0"/>
              <a:t>You may also choose your layer to have </a:t>
            </a:r>
            <a:r>
              <a:rPr lang="en-PH" altLang="en-US" sz="2200" i="1" dirty="0"/>
              <a:t>No Color </a:t>
            </a:r>
            <a:r>
              <a:rPr lang="en-PH" altLang="en-US" sz="2200" dirty="0"/>
              <a:t>(transparent) outline.</a:t>
            </a:r>
          </a:p>
          <a:p>
            <a:pPr>
              <a:lnSpc>
                <a:spcPct val="90000"/>
              </a:lnSpc>
              <a:buFont typeface="Arial" panose="020B0604020202020204" pitchFamily="34" charset="0"/>
              <a:buNone/>
            </a:pPr>
            <a:endParaRPr lang="en-PH" altLang="en-US" sz="2200" dirty="0"/>
          </a:p>
        </p:txBody>
      </p:sp>
      <p:sp>
        <p:nvSpPr>
          <p:cNvPr id="12" name="Content Placeholder 2">
            <a:extLst>
              <a:ext uri="{FF2B5EF4-FFF2-40B4-BE49-F238E27FC236}">
                <a16:creationId xmlns:a16="http://schemas.microsoft.com/office/drawing/2014/main" id="{EA6233F7-7A40-2A1B-D3F0-2434F7DCE17E}"/>
              </a:ext>
            </a:extLst>
          </p:cNvPr>
          <p:cNvSpPr txBox="1">
            <a:spLocks/>
          </p:cNvSpPr>
          <p:nvPr/>
        </p:nvSpPr>
        <p:spPr>
          <a:xfrm>
            <a:off x="708490" y="4703947"/>
            <a:ext cx="8497888" cy="146526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0"/>
              </a:spcBef>
              <a:spcAft>
                <a:spcPts val="1200"/>
              </a:spcAft>
              <a:buFont typeface="+mj-lt"/>
              <a:buAutoNum type="arabicPeriod" startAt="8"/>
              <a:defRPr/>
            </a:pPr>
            <a:r>
              <a:rPr lang="en-PH" altLang="en-US" sz="2200" dirty="0">
                <a:latin typeface="Calibri" panose="020F0502020204030204" pitchFamily="34" charset="0"/>
                <a:cs typeface="Arial" panose="020B0604020202020204" pitchFamily="34" charset="0"/>
              </a:rPr>
              <a:t>Click </a:t>
            </a:r>
            <a:r>
              <a:rPr lang="en-PH" altLang="en-US" sz="2200" i="1" dirty="0">
                <a:latin typeface="Calibri" panose="020F0502020204030204" pitchFamily="34" charset="0"/>
                <a:cs typeface="Arial" panose="020B0604020202020204" pitchFamily="34" charset="0"/>
              </a:rPr>
              <a:t>OK</a:t>
            </a:r>
            <a:r>
              <a:rPr lang="en-PH" altLang="en-US" sz="2200" dirty="0">
                <a:latin typeface="Calibri" panose="020F0502020204030204" pitchFamily="34" charset="0"/>
                <a:cs typeface="Arial" panose="020B0604020202020204" pitchFamily="34" charset="0"/>
              </a:rPr>
              <a:t>.</a:t>
            </a:r>
          </a:p>
          <a:p>
            <a:pPr marL="457200" indent="-360000">
              <a:spcBef>
                <a:spcPts val="0"/>
              </a:spcBef>
              <a:spcAft>
                <a:spcPts val="1200"/>
              </a:spcAft>
              <a:buFont typeface="+mj-lt"/>
              <a:buAutoNum type="arabicPeriod" startAt="8"/>
              <a:defRPr/>
            </a:pPr>
            <a:r>
              <a:rPr lang="en-PH" altLang="en-US" sz="2200" dirty="0">
                <a:latin typeface="Calibri" panose="020F0502020204030204" pitchFamily="34" charset="0"/>
                <a:cs typeface="Arial" panose="020B0604020202020204" pitchFamily="34" charset="0"/>
              </a:rPr>
              <a:t>Click </a:t>
            </a:r>
            <a:r>
              <a:rPr lang="en-PH" altLang="en-US" sz="2200" i="1" dirty="0">
                <a:latin typeface="Calibri" panose="020F0502020204030204" pitchFamily="34" charset="0"/>
                <a:cs typeface="Arial" panose="020B0604020202020204" pitchFamily="34" charset="0"/>
              </a:rPr>
              <a:t>Apply </a:t>
            </a:r>
            <a:r>
              <a:rPr lang="en-PH" altLang="en-US" sz="2200" dirty="0">
                <a:latin typeface="Calibri" panose="020F0502020204030204" pitchFamily="34" charset="0"/>
                <a:cs typeface="Arial" panose="020B0604020202020204" pitchFamily="34" charset="0"/>
              </a:rPr>
              <a:t>then </a:t>
            </a:r>
            <a:r>
              <a:rPr lang="en-PH" altLang="en-US" sz="2200" i="1" dirty="0">
                <a:latin typeface="Calibri" panose="020F0502020204030204" pitchFamily="34" charset="0"/>
                <a:cs typeface="Arial" panose="020B0604020202020204" pitchFamily="34" charset="0"/>
              </a:rPr>
              <a:t>OK</a:t>
            </a:r>
            <a:r>
              <a:rPr lang="en-PH" altLang="en-US" sz="2200" dirty="0">
                <a:latin typeface="Calibri" panose="020F0502020204030204" pitchFamily="34" charset="0"/>
                <a:cs typeface="Arial" panose="020B0604020202020204" pitchFamily="34" charset="0"/>
              </a:rPr>
              <a:t> in the Layer Properties dialog box.</a:t>
            </a:r>
          </a:p>
          <a:p>
            <a:pPr marL="468000" indent="0">
              <a:spcBef>
                <a:spcPts val="0"/>
              </a:spcBef>
              <a:spcAft>
                <a:spcPts val="1200"/>
              </a:spcAft>
              <a:buNone/>
              <a:defRPr/>
            </a:pPr>
            <a:endParaRPr lang="en-PH" altLang="en-US" sz="2200" dirty="0"/>
          </a:p>
        </p:txBody>
      </p:sp>
      <p:sp>
        <p:nvSpPr>
          <p:cNvPr id="2" name="Title 1">
            <a:extLst>
              <a:ext uri="{FF2B5EF4-FFF2-40B4-BE49-F238E27FC236}">
                <a16:creationId xmlns:a16="http://schemas.microsoft.com/office/drawing/2014/main" id="{23113CA1-AD3B-4A95-E20E-6AEF496CE9B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Content Placeholder 2">
            <a:extLst>
              <a:ext uri="{FF2B5EF4-FFF2-40B4-BE49-F238E27FC236}">
                <a16:creationId xmlns:a16="http://schemas.microsoft.com/office/drawing/2014/main" id="{A3466FDB-D511-C47F-C226-19BC16E79815}"/>
              </a:ext>
            </a:extLst>
          </p:cNvPr>
          <p:cNvSpPr txBox="1">
            <a:spLocks/>
          </p:cNvSpPr>
          <p:nvPr/>
        </p:nvSpPr>
        <p:spPr bwMode="auto">
          <a:xfrm>
            <a:off x="704288" y="1089396"/>
            <a:ext cx="5391711"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Arial" panose="020B0604020202020204" pitchFamily="34" charset="0"/>
              <a:buNone/>
            </a:pPr>
            <a:r>
              <a:rPr lang="en-PH" altLang="en-US" sz="2200" dirty="0"/>
              <a:t>Change the symbology of the other vector layers in your map.</a:t>
            </a:r>
          </a:p>
          <a:p>
            <a:pPr>
              <a:lnSpc>
                <a:spcPct val="90000"/>
              </a:lnSpc>
              <a:buFont typeface="Arial" panose="020B0604020202020204" pitchFamily="34" charset="0"/>
              <a:buNone/>
            </a:pPr>
            <a:r>
              <a:rPr lang="en-PH" altLang="en-US" sz="2200" dirty="0"/>
              <a:t>  </a:t>
            </a:r>
          </a:p>
          <a:p>
            <a:pPr>
              <a:lnSpc>
                <a:spcPct val="90000"/>
              </a:lnSpc>
              <a:buFont typeface="Arial" panose="020B0604020202020204" pitchFamily="34" charset="0"/>
              <a:buNone/>
            </a:pPr>
            <a:r>
              <a:rPr lang="en-PH" altLang="en-US" sz="2200" dirty="0"/>
              <a:t>Play around with the Symbology settings. You may also choose from one of the preset </a:t>
            </a:r>
            <a:r>
              <a:rPr lang="en-PH" altLang="en-US" sz="2200" dirty="0" err="1"/>
              <a:t>symbologies</a:t>
            </a:r>
            <a:r>
              <a:rPr lang="en-PH" altLang="en-US" sz="2200" dirty="0"/>
              <a:t>.</a:t>
            </a:r>
          </a:p>
        </p:txBody>
      </p:sp>
      <p:grpSp>
        <p:nvGrpSpPr>
          <p:cNvPr id="3" name="Group 2">
            <a:extLst>
              <a:ext uri="{FF2B5EF4-FFF2-40B4-BE49-F238E27FC236}">
                <a16:creationId xmlns:a16="http://schemas.microsoft.com/office/drawing/2014/main" id="{EE53A5BE-25DC-451D-ECAA-087BAF220CB1}"/>
              </a:ext>
            </a:extLst>
          </p:cNvPr>
          <p:cNvGrpSpPr/>
          <p:nvPr/>
        </p:nvGrpSpPr>
        <p:grpSpPr>
          <a:xfrm>
            <a:off x="7020859" y="1233488"/>
            <a:ext cx="3313113" cy="3211513"/>
            <a:chOff x="7020859" y="1233488"/>
            <a:chExt cx="3313113" cy="3211513"/>
          </a:xfrm>
        </p:grpSpPr>
        <p:pic>
          <p:nvPicPr>
            <p:cNvPr id="44038" name="Picture 2" descr="D:\MODULES\MODULE_4\FIGURES\AM_29.jpg">
              <a:extLst>
                <a:ext uri="{FF2B5EF4-FFF2-40B4-BE49-F238E27FC236}">
                  <a16:creationId xmlns:a16="http://schemas.microsoft.com/office/drawing/2014/main" id="{294F0F85-37AB-079E-3579-15B5B07B2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54" t="6122" r="13104" b="5429"/>
            <a:stretch>
              <a:fillRect/>
            </a:stretch>
          </p:blipFill>
          <p:spPr bwMode="auto">
            <a:xfrm>
              <a:off x="7020859" y="1233488"/>
              <a:ext cx="3313113"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3">
              <a:extLst>
                <a:ext uri="{FF2B5EF4-FFF2-40B4-BE49-F238E27FC236}">
                  <a16:creationId xmlns:a16="http://schemas.microsoft.com/office/drawing/2014/main" id="{BD185EA7-97AC-666B-3775-8AA8F6927E92}"/>
                </a:ext>
              </a:extLst>
            </p:cNvPr>
            <p:cNvSpPr>
              <a:spLocks noChangeArrowheads="1"/>
            </p:cNvSpPr>
            <p:nvPr/>
          </p:nvSpPr>
          <p:spPr bwMode="auto">
            <a:xfrm>
              <a:off x="7031972" y="1784630"/>
              <a:ext cx="2129957" cy="266037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44040" name="Content Placeholder 2">
            <a:extLst>
              <a:ext uri="{FF2B5EF4-FFF2-40B4-BE49-F238E27FC236}">
                <a16:creationId xmlns:a16="http://schemas.microsoft.com/office/drawing/2014/main" id="{5834D09A-D220-61CB-B34E-8E046149464A}"/>
              </a:ext>
            </a:extLst>
          </p:cNvPr>
          <p:cNvSpPr txBox="1">
            <a:spLocks/>
          </p:cNvSpPr>
          <p:nvPr/>
        </p:nvSpPr>
        <p:spPr bwMode="auto">
          <a:xfrm>
            <a:off x="1547720" y="5010803"/>
            <a:ext cx="976956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Arial" panose="020B0604020202020204" pitchFamily="34" charset="0"/>
              <a:buNone/>
            </a:pPr>
            <a:r>
              <a:rPr lang="en-PH" altLang="en-US" sz="2200" dirty="0"/>
              <a:t> Familiarize yourself with the information about the layers in the Layer Properties dialog box.</a:t>
            </a:r>
          </a:p>
          <a:p>
            <a:pPr>
              <a:lnSpc>
                <a:spcPct val="90000"/>
              </a:lnSpc>
              <a:spcBef>
                <a:spcPts val="1000"/>
              </a:spcBef>
            </a:pPr>
            <a:endParaRPr lang="en-PH" altLang="en-US" sz="2200" dirty="0"/>
          </a:p>
        </p:txBody>
      </p:sp>
      <p:sp>
        <p:nvSpPr>
          <p:cNvPr id="11" name="AutoShape 32">
            <a:extLst>
              <a:ext uri="{FF2B5EF4-FFF2-40B4-BE49-F238E27FC236}">
                <a16:creationId xmlns:a16="http://schemas.microsoft.com/office/drawing/2014/main" id="{40B81FF1-29C4-E4E6-56D5-B09EADADE093}"/>
              </a:ext>
            </a:extLst>
          </p:cNvPr>
          <p:cNvSpPr>
            <a:spLocks noChangeArrowheads="1"/>
          </p:cNvSpPr>
          <p:nvPr/>
        </p:nvSpPr>
        <p:spPr bwMode="auto">
          <a:xfrm>
            <a:off x="1112745" y="4995396"/>
            <a:ext cx="434975"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cs typeface="Arial" charset="0"/>
            </a:endParaRPr>
          </a:p>
        </p:txBody>
      </p:sp>
      <p:sp>
        <p:nvSpPr>
          <p:cNvPr id="2" name="Title 1">
            <a:extLst>
              <a:ext uri="{FF2B5EF4-FFF2-40B4-BE49-F238E27FC236}">
                <a16:creationId xmlns:a16="http://schemas.microsoft.com/office/drawing/2014/main" id="{BFDD886D-DF90-CC65-CD54-B1E4FFCC2DD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ontent Placeholder 2">
            <a:extLst>
              <a:ext uri="{FF2B5EF4-FFF2-40B4-BE49-F238E27FC236}">
                <a16:creationId xmlns:a16="http://schemas.microsoft.com/office/drawing/2014/main" id="{3EBAC5A7-1C62-BBD3-8FCE-A0A4024AA030}"/>
              </a:ext>
            </a:extLst>
          </p:cNvPr>
          <p:cNvSpPr txBox="1">
            <a:spLocks/>
          </p:cNvSpPr>
          <p:nvPr/>
        </p:nvSpPr>
        <p:spPr bwMode="auto">
          <a:xfrm>
            <a:off x="528729" y="976780"/>
            <a:ext cx="86423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ArcMap has two available views: Data View and Layout View</a:t>
            </a:r>
          </a:p>
        </p:txBody>
      </p:sp>
      <p:sp>
        <p:nvSpPr>
          <p:cNvPr id="45063" name="Content Placeholder 2">
            <a:extLst>
              <a:ext uri="{FF2B5EF4-FFF2-40B4-BE49-F238E27FC236}">
                <a16:creationId xmlns:a16="http://schemas.microsoft.com/office/drawing/2014/main" id="{B0B5BC4D-FEFC-5736-66C3-8E9D6572919C}"/>
              </a:ext>
            </a:extLst>
          </p:cNvPr>
          <p:cNvSpPr txBox="1">
            <a:spLocks/>
          </p:cNvSpPr>
          <p:nvPr/>
        </p:nvSpPr>
        <p:spPr bwMode="auto">
          <a:xfrm>
            <a:off x="704289" y="5347539"/>
            <a:ext cx="5189615" cy="99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can access either view from the View main menu or the view button at the bottom of the map display.</a:t>
            </a:r>
          </a:p>
        </p:txBody>
      </p:sp>
      <p:sp>
        <p:nvSpPr>
          <p:cNvPr id="2" name="Title 1">
            <a:extLst>
              <a:ext uri="{FF2B5EF4-FFF2-40B4-BE49-F238E27FC236}">
                <a16:creationId xmlns:a16="http://schemas.microsoft.com/office/drawing/2014/main" id="{2DE5C129-03A5-4E91-249B-FFB873F8139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Layout View</a:t>
            </a:r>
            <a:endParaRPr lang="en-US" altLang="en-US" dirty="0"/>
          </a:p>
        </p:txBody>
      </p:sp>
      <p:grpSp>
        <p:nvGrpSpPr>
          <p:cNvPr id="4" name="Group 3">
            <a:extLst>
              <a:ext uri="{FF2B5EF4-FFF2-40B4-BE49-F238E27FC236}">
                <a16:creationId xmlns:a16="http://schemas.microsoft.com/office/drawing/2014/main" id="{F4602648-FFE3-FE33-775D-E535DBC9773B}"/>
              </a:ext>
            </a:extLst>
          </p:cNvPr>
          <p:cNvGrpSpPr/>
          <p:nvPr/>
        </p:nvGrpSpPr>
        <p:grpSpPr>
          <a:xfrm>
            <a:off x="639763" y="1480017"/>
            <a:ext cx="5456237" cy="3767138"/>
            <a:chOff x="639763" y="1480017"/>
            <a:chExt cx="5456237" cy="3767138"/>
          </a:xfrm>
        </p:grpSpPr>
        <p:pic>
          <p:nvPicPr>
            <p:cNvPr id="45062" name="Picture 3" descr="D:\MODULES\MODULE_4\FIGURES\AM_36.jpg">
              <a:extLst>
                <a:ext uri="{FF2B5EF4-FFF2-40B4-BE49-F238E27FC236}">
                  <a16:creationId xmlns:a16="http://schemas.microsoft.com/office/drawing/2014/main" id="{151F19D5-727B-CD2C-8FCA-4D4998766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480017"/>
              <a:ext cx="5456237"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A4FA1D7A-3498-EB72-4758-0D41977EAEA8}"/>
                </a:ext>
              </a:extLst>
            </p:cNvPr>
            <p:cNvSpPr>
              <a:spLocks noChangeArrowheads="1"/>
            </p:cNvSpPr>
            <p:nvPr/>
          </p:nvSpPr>
          <p:spPr bwMode="auto">
            <a:xfrm>
              <a:off x="1766045" y="4921626"/>
              <a:ext cx="188260" cy="11654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7" name="Content Placeholder 2">
            <a:extLst>
              <a:ext uri="{FF2B5EF4-FFF2-40B4-BE49-F238E27FC236}">
                <a16:creationId xmlns:a16="http://schemas.microsoft.com/office/drawing/2014/main" id="{A82092C2-D013-8430-7A2F-CBB77593D22A}"/>
              </a:ext>
            </a:extLst>
          </p:cNvPr>
          <p:cNvSpPr txBox="1">
            <a:spLocks/>
          </p:cNvSpPr>
          <p:nvPr/>
        </p:nvSpPr>
        <p:spPr>
          <a:xfrm>
            <a:off x="6576851" y="1480017"/>
            <a:ext cx="5086420" cy="417690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defRPr/>
            </a:pPr>
            <a:r>
              <a:rPr lang="en-PH" sz="2200" dirty="0"/>
              <a:t>Data view: an all-purpose view for exploring, displaying, and querying the data on your map. This view hides all the map elements on the layout, such as titles, north arrows, and scale bars, and lets you focus on the data in a single data frame, for instance, editing or analysis.</a:t>
            </a:r>
          </a:p>
          <a:p>
            <a:pPr marL="0" indent="0">
              <a:spcBef>
                <a:spcPts val="0"/>
              </a:spcBef>
              <a:spcAft>
                <a:spcPts val="1200"/>
              </a:spcAft>
              <a:buNone/>
              <a:defRPr/>
            </a:pPr>
            <a:r>
              <a:rPr lang="en-PH" sz="2200" dirty="0"/>
              <a:t>  </a:t>
            </a:r>
          </a:p>
          <a:p>
            <a:pPr>
              <a:spcBef>
                <a:spcPts val="0"/>
              </a:spcBef>
              <a:spcAft>
                <a:spcPts val="1200"/>
              </a:spcAft>
              <a:defRPr/>
            </a:pPr>
            <a:r>
              <a:rPr lang="en-PH" sz="2200" dirty="0"/>
              <a:t>Layout view: a virtual page on which you can place and arrange map elements, and you can do almost everything you can in data view, plus design your map.</a:t>
            </a:r>
            <a:endParaRPr lang="en-PH" alt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Content Placeholder 2">
            <a:extLst>
              <a:ext uri="{FF2B5EF4-FFF2-40B4-BE49-F238E27FC236}">
                <a16:creationId xmlns:a16="http://schemas.microsoft.com/office/drawing/2014/main" id="{5C8B5ED1-32E7-096B-9A69-25DB5874E233}"/>
              </a:ext>
            </a:extLst>
          </p:cNvPr>
          <p:cNvSpPr txBox="1">
            <a:spLocks/>
          </p:cNvSpPr>
          <p:nvPr/>
        </p:nvSpPr>
        <p:spPr bwMode="auto">
          <a:xfrm>
            <a:off x="530785" y="972904"/>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Layout toolbar looks like this:</a:t>
            </a:r>
          </a:p>
          <a:p>
            <a:pPr>
              <a:lnSpc>
                <a:spcPct val="90000"/>
              </a:lnSpc>
              <a:spcBef>
                <a:spcPts val="1000"/>
              </a:spcBef>
            </a:pPr>
            <a:endParaRPr lang="en-PH" altLang="en-US" sz="2200" dirty="0"/>
          </a:p>
        </p:txBody>
      </p:sp>
      <p:grpSp>
        <p:nvGrpSpPr>
          <p:cNvPr id="3" name="Group 2">
            <a:extLst>
              <a:ext uri="{FF2B5EF4-FFF2-40B4-BE49-F238E27FC236}">
                <a16:creationId xmlns:a16="http://schemas.microsoft.com/office/drawing/2014/main" id="{E7B1EB39-2B28-FEA8-61D0-6B87280FB16F}"/>
              </a:ext>
            </a:extLst>
          </p:cNvPr>
          <p:cNvGrpSpPr/>
          <p:nvPr/>
        </p:nvGrpSpPr>
        <p:grpSpPr>
          <a:xfrm>
            <a:off x="2471645" y="2196074"/>
            <a:ext cx="7632848" cy="3042265"/>
            <a:chOff x="2471645" y="2196074"/>
            <a:chExt cx="7632848" cy="3042265"/>
          </a:xfrm>
        </p:grpSpPr>
        <p:sp>
          <p:nvSpPr>
            <p:cNvPr id="9" name="Content Placeholder 2">
              <a:extLst>
                <a:ext uri="{FF2B5EF4-FFF2-40B4-BE49-F238E27FC236}">
                  <a16:creationId xmlns:a16="http://schemas.microsoft.com/office/drawing/2014/main" id="{CB37EDF4-8A01-BFFE-14AD-DD1EF88E71F9}"/>
                </a:ext>
              </a:extLst>
            </p:cNvPr>
            <p:cNvSpPr txBox="1">
              <a:spLocks/>
            </p:cNvSpPr>
            <p:nvPr/>
          </p:nvSpPr>
          <p:spPr>
            <a:xfrm>
              <a:off x="2471645" y="2214003"/>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PH" sz="2200" dirty="0"/>
                <a:t>Zoom In</a:t>
              </a:r>
              <a:endParaRPr lang="en-US" sz="2200" dirty="0"/>
            </a:p>
            <a:p>
              <a:pPr>
                <a:spcBef>
                  <a:spcPts val="600"/>
                </a:spcBef>
                <a:defRPr/>
              </a:pPr>
              <a:r>
                <a:rPr lang="en-PH" sz="2200" dirty="0"/>
                <a:t>Zoom Out</a:t>
              </a:r>
              <a:endParaRPr lang="en-US" sz="2200" dirty="0"/>
            </a:p>
            <a:p>
              <a:pPr>
                <a:spcBef>
                  <a:spcPts val="600"/>
                </a:spcBef>
                <a:defRPr/>
              </a:pPr>
              <a:r>
                <a:rPr lang="en-PH" sz="2200" dirty="0"/>
                <a:t>Pan</a:t>
              </a:r>
              <a:endParaRPr lang="en-US" sz="2200" dirty="0"/>
            </a:p>
            <a:p>
              <a:pPr>
                <a:spcBef>
                  <a:spcPts val="600"/>
                </a:spcBef>
                <a:defRPr/>
              </a:pPr>
              <a:r>
                <a:rPr lang="en-PH" sz="2200" dirty="0"/>
                <a:t>Zoom Whole Page</a:t>
              </a:r>
              <a:endParaRPr lang="en-US" sz="2200" dirty="0"/>
            </a:p>
            <a:p>
              <a:pPr>
                <a:spcBef>
                  <a:spcPts val="600"/>
                </a:spcBef>
                <a:defRPr/>
              </a:pPr>
              <a:r>
                <a:rPr lang="en-PH" sz="2200" dirty="0"/>
                <a:t>Zoom to 100%</a:t>
              </a:r>
              <a:endParaRPr lang="en-US" sz="2200" dirty="0"/>
            </a:p>
            <a:p>
              <a:pPr>
                <a:spcBef>
                  <a:spcPts val="600"/>
                </a:spcBef>
                <a:defRPr/>
              </a:pPr>
              <a:r>
                <a:rPr lang="en-PH" sz="2200" dirty="0"/>
                <a:t>Fixed Zoom In</a:t>
              </a:r>
              <a:endParaRPr lang="en-US" sz="2200" dirty="0"/>
            </a:p>
            <a:p>
              <a:pPr>
                <a:spcBef>
                  <a:spcPts val="600"/>
                </a:spcBef>
                <a:defRPr/>
              </a:pPr>
              <a:r>
                <a:rPr lang="en-PH" sz="2200" dirty="0"/>
                <a:t>Fixed Zoom Out</a:t>
              </a:r>
              <a:endParaRPr lang="en-US" sz="2200" dirty="0"/>
            </a:p>
            <a:p>
              <a:pPr>
                <a:spcBef>
                  <a:spcPts val="600"/>
                </a:spcBef>
                <a:defRPr/>
              </a:pPr>
              <a:r>
                <a:rPr lang="en-PH" sz="2200" dirty="0"/>
                <a:t>Go Back To Extent</a:t>
              </a:r>
              <a:endParaRPr lang="en-US" sz="2200" dirty="0"/>
            </a:p>
            <a:p>
              <a:pPr>
                <a:spcBef>
                  <a:spcPts val="600"/>
                </a:spcBef>
                <a:defRPr/>
              </a:pPr>
              <a:r>
                <a:rPr lang="en-PH" sz="2200" dirty="0"/>
                <a:t>Go Forward To Extent</a:t>
              </a:r>
              <a:endParaRPr lang="en-US" sz="2200" dirty="0"/>
            </a:p>
            <a:p>
              <a:pPr>
                <a:spcBef>
                  <a:spcPts val="600"/>
                </a:spcBef>
                <a:defRPr/>
              </a:pPr>
              <a:r>
                <a:rPr lang="en-PH" sz="2200" dirty="0"/>
                <a:t>Zoom To Percent</a:t>
              </a:r>
              <a:endParaRPr lang="en-US" sz="2200" dirty="0"/>
            </a:p>
            <a:p>
              <a:pPr>
                <a:spcBef>
                  <a:spcPts val="600"/>
                </a:spcBef>
                <a:defRPr/>
              </a:pPr>
              <a:r>
                <a:rPr lang="en-PH" sz="2200" dirty="0"/>
                <a:t>Toggle Draft Mode</a:t>
              </a:r>
              <a:endParaRPr lang="en-US" sz="2200" dirty="0"/>
            </a:p>
            <a:p>
              <a:pPr>
                <a:spcBef>
                  <a:spcPts val="600"/>
                </a:spcBef>
                <a:defRPr/>
              </a:pPr>
              <a:r>
                <a:rPr lang="en-PH" sz="2200" dirty="0"/>
                <a:t>Focus Data Frame</a:t>
              </a:r>
              <a:endParaRPr lang="en-US" sz="2200" dirty="0"/>
            </a:p>
            <a:p>
              <a:pPr>
                <a:spcBef>
                  <a:spcPts val="600"/>
                </a:spcBef>
                <a:defRPr/>
              </a:pPr>
              <a:r>
                <a:rPr lang="en-PH" sz="2200" dirty="0"/>
                <a:t>Change Layout</a:t>
              </a:r>
              <a:endParaRPr lang="en-US" sz="2200" dirty="0"/>
            </a:p>
            <a:p>
              <a:pPr>
                <a:spcBef>
                  <a:spcPts val="600"/>
                </a:spcBef>
                <a:defRPr/>
              </a:pPr>
              <a:r>
                <a:rPr lang="en-PH" sz="2200" dirty="0"/>
                <a:t>Data Driven Pages Toolbar</a:t>
              </a:r>
              <a:endParaRPr lang="en-US" sz="2200" dirty="0"/>
            </a:p>
          </p:txBody>
        </p:sp>
        <p:sp>
          <p:nvSpPr>
            <p:cNvPr id="47111" name="Rectangle 3">
              <a:extLst>
                <a:ext uri="{FF2B5EF4-FFF2-40B4-BE49-F238E27FC236}">
                  <a16:creationId xmlns:a16="http://schemas.microsoft.com/office/drawing/2014/main" id="{BACA16F8-5831-8721-B63A-493881104BA4}"/>
                </a:ext>
              </a:extLst>
            </p:cNvPr>
            <p:cNvSpPr>
              <a:spLocks noChangeArrowheads="1"/>
            </p:cNvSpPr>
            <p:nvPr/>
          </p:nvSpPr>
          <p:spPr bwMode="auto">
            <a:xfrm>
              <a:off x="2471646" y="2196074"/>
              <a:ext cx="2952002" cy="2680726"/>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47112" name="Content Placeholder 2">
            <a:extLst>
              <a:ext uri="{FF2B5EF4-FFF2-40B4-BE49-F238E27FC236}">
                <a16:creationId xmlns:a16="http://schemas.microsoft.com/office/drawing/2014/main" id="{53421F98-6A64-8A93-3A2D-0A79E1F6EC79}"/>
              </a:ext>
            </a:extLst>
          </p:cNvPr>
          <p:cNvSpPr txBox="1">
            <a:spLocks/>
          </p:cNvSpPr>
          <p:nvPr/>
        </p:nvSpPr>
        <p:spPr bwMode="auto">
          <a:xfrm>
            <a:off x="1933762" y="5436172"/>
            <a:ext cx="835772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highlighted functions are the ones you will most commonly use</a:t>
            </a:r>
          </a:p>
          <a:p>
            <a:pPr>
              <a:lnSpc>
                <a:spcPct val="90000"/>
              </a:lnSpc>
              <a:spcBef>
                <a:spcPts val="1000"/>
              </a:spcBef>
            </a:pPr>
            <a:endParaRPr lang="en-PH" altLang="en-US" sz="2200" dirty="0"/>
          </a:p>
        </p:txBody>
      </p:sp>
      <p:sp>
        <p:nvSpPr>
          <p:cNvPr id="11" name="AutoShape 32">
            <a:extLst>
              <a:ext uri="{FF2B5EF4-FFF2-40B4-BE49-F238E27FC236}">
                <a16:creationId xmlns:a16="http://schemas.microsoft.com/office/drawing/2014/main" id="{F68CC90A-2144-7A78-BC56-1343CF176089}"/>
              </a:ext>
            </a:extLst>
          </p:cNvPr>
          <p:cNvSpPr>
            <a:spLocks noChangeArrowheads="1"/>
          </p:cNvSpPr>
          <p:nvPr/>
        </p:nvSpPr>
        <p:spPr bwMode="auto">
          <a:xfrm>
            <a:off x="1497200" y="5424489"/>
            <a:ext cx="436562" cy="381000"/>
          </a:xfrm>
          <a:prstGeom prst="rightArrow">
            <a:avLst>
              <a:gd name="adj1" fmla="val 50000"/>
              <a:gd name="adj2" fmla="val 53571"/>
            </a:avLst>
          </a:prstGeom>
          <a:solidFill>
            <a:srgbClr val="253C88"/>
          </a:solidFill>
          <a:ln w="9525">
            <a:noFill/>
            <a:miter lim="800000"/>
            <a:headEnd/>
            <a:tailEnd/>
          </a:ln>
          <a:effectLst/>
        </p:spPr>
        <p:txBody>
          <a:bodyPr wrap="none" lIns="92075" tIns="46038" rIns="92075" bIns="46038" anchor="ctr"/>
          <a:lstStyle/>
          <a:p>
            <a:pPr>
              <a:defRPr/>
            </a:pPr>
            <a:endParaRPr lang="en-US" dirty="0">
              <a:cs typeface="Arial" charset="0"/>
            </a:endParaRPr>
          </a:p>
        </p:txBody>
      </p:sp>
      <p:pic>
        <p:nvPicPr>
          <p:cNvPr id="47114" name="Picture 3" descr="D:\MODULES\MODULE_4\FIGURES\AM_38.jpg">
            <a:extLst>
              <a:ext uri="{FF2B5EF4-FFF2-40B4-BE49-F238E27FC236}">
                <a16:creationId xmlns:a16="http://schemas.microsoft.com/office/drawing/2014/main" id="{FA1EB076-9AD9-36D7-2A88-97492F16C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543" y="1509666"/>
            <a:ext cx="75549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92A7A76-8F3B-5D0D-DDCC-237FBE4389E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Layout Toolbar</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2" descr="D:\MODULES\MODULE_4\FIGURES\AM_37.jpg">
            <a:extLst>
              <a:ext uri="{FF2B5EF4-FFF2-40B4-BE49-F238E27FC236}">
                <a16:creationId xmlns:a16="http://schemas.microsoft.com/office/drawing/2014/main" id="{D261908B-C5C2-BD0D-EE85-125FD098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60" t="3740" r="66518" b="54480"/>
          <a:stretch>
            <a:fillRect/>
          </a:stretch>
        </p:blipFill>
        <p:spPr bwMode="auto">
          <a:xfrm>
            <a:off x="7250114" y="1249923"/>
            <a:ext cx="22510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Content Placeholder 2">
            <a:extLst>
              <a:ext uri="{FF2B5EF4-FFF2-40B4-BE49-F238E27FC236}">
                <a16:creationId xmlns:a16="http://schemas.microsoft.com/office/drawing/2014/main" id="{8B56693A-133F-5DEF-B66F-439EDB798088}"/>
              </a:ext>
            </a:extLst>
          </p:cNvPr>
          <p:cNvSpPr txBox="1">
            <a:spLocks/>
          </p:cNvSpPr>
          <p:nvPr/>
        </p:nvSpPr>
        <p:spPr bwMode="auto">
          <a:xfrm>
            <a:off x="1058677" y="1249923"/>
            <a:ext cx="4212571" cy="335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can add the different map layout elements through the Insert main menu. </a:t>
            </a:r>
          </a:p>
          <a:p>
            <a:pPr>
              <a:lnSpc>
                <a:spcPct val="90000"/>
              </a:lnSpc>
              <a:spcBef>
                <a:spcPts val="1000"/>
              </a:spcBef>
            </a:pPr>
            <a:endParaRPr lang="en-PH" altLang="en-US" sz="2200" dirty="0"/>
          </a:p>
          <a:p>
            <a:pPr>
              <a:lnSpc>
                <a:spcPct val="90000"/>
              </a:lnSpc>
              <a:spcBef>
                <a:spcPts val="1000"/>
              </a:spcBef>
            </a:pPr>
            <a:r>
              <a:rPr lang="en-PH" altLang="en-US" sz="2200" dirty="0"/>
              <a:t>Try adding and editing the different elements in your map layout.</a:t>
            </a:r>
            <a:endParaRPr lang="en-US" altLang="en-US" sz="2200" dirty="0"/>
          </a:p>
          <a:p>
            <a:pPr>
              <a:lnSpc>
                <a:spcPct val="90000"/>
              </a:lnSpc>
              <a:spcBef>
                <a:spcPts val="1000"/>
              </a:spcBef>
            </a:pPr>
            <a:endParaRPr lang="en-PH" altLang="en-US" sz="2200" dirty="0"/>
          </a:p>
        </p:txBody>
      </p:sp>
      <p:sp>
        <p:nvSpPr>
          <p:cNvPr id="2" name="Title 1">
            <a:extLst>
              <a:ext uri="{FF2B5EF4-FFF2-40B4-BE49-F238E27FC236}">
                <a16:creationId xmlns:a16="http://schemas.microsoft.com/office/drawing/2014/main" id="{CBB30343-13CE-52E0-5A63-195788ED155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Layout Elements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Content Placeholder 2">
            <a:extLst>
              <a:ext uri="{FF2B5EF4-FFF2-40B4-BE49-F238E27FC236}">
                <a16:creationId xmlns:a16="http://schemas.microsoft.com/office/drawing/2014/main" id="{C19BEDFB-FC23-C064-5C1C-A91C7F09F2AE}"/>
              </a:ext>
            </a:extLst>
          </p:cNvPr>
          <p:cNvSpPr txBox="1">
            <a:spLocks/>
          </p:cNvSpPr>
          <p:nvPr/>
        </p:nvSpPr>
        <p:spPr bwMode="auto">
          <a:xfrm>
            <a:off x="709050" y="1250576"/>
            <a:ext cx="5386950" cy="367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Once you are done with your map layout, you can export it by going to the File main menu and choosing </a:t>
            </a:r>
            <a:r>
              <a:rPr lang="en-PH" altLang="en-US" sz="2200" i="1" dirty="0"/>
              <a:t>Export Map…</a:t>
            </a:r>
          </a:p>
          <a:p>
            <a:pPr>
              <a:lnSpc>
                <a:spcPct val="90000"/>
              </a:lnSpc>
              <a:spcBef>
                <a:spcPts val="1000"/>
              </a:spcBef>
            </a:pPr>
            <a:r>
              <a:rPr lang="en-PH" altLang="en-US" sz="2200" dirty="0"/>
              <a:t> </a:t>
            </a:r>
          </a:p>
          <a:p>
            <a:pPr>
              <a:lnSpc>
                <a:spcPct val="90000"/>
              </a:lnSpc>
              <a:spcBef>
                <a:spcPts val="1000"/>
              </a:spcBef>
            </a:pPr>
            <a:r>
              <a:rPr lang="en-PH" altLang="en-US" sz="2200" dirty="0"/>
              <a:t>You can save your map layout as BMP, TIFF, JPEG, GIF, PNG, EMF, EPS, PDF, AI, or SVG file.</a:t>
            </a:r>
            <a:endParaRPr lang="en-US" altLang="en-US" sz="2200" dirty="0"/>
          </a:p>
          <a:p>
            <a:pPr>
              <a:lnSpc>
                <a:spcPct val="90000"/>
              </a:lnSpc>
              <a:spcBef>
                <a:spcPts val="1000"/>
              </a:spcBef>
            </a:pPr>
            <a:endParaRPr lang="en-PH" altLang="en-US" sz="2200" dirty="0"/>
          </a:p>
        </p:txBody>
      </p:sp>
      <p:grpSp>
        <p:nvGrpSpPr>
          <p:cNvPr id="3" name="Group 2">
            <a:extLst>
              <a:ext uri="{FF2B5EF4-FFF2-40B4-BE49-F238E27FC236}">
                <a16:creationId xmlns:a16="http://schemas.microsoft.com/office/drawing/2014/main" id="{E6203FA3-71D6-35BD-931D-FF01DF8CDBF9}"/>
              </a:ext>
            </a:extLst>
          </p:cNvPr>
          <p:cNvGrpSpPr/>
          <p:nvPr/>
        </p:nvGrpSpPr>
        <p:grpSpPr>
          <a:xfrm>
            <a:off x="6911975" y="1295401"/>
            <a:ext cx="3249614" cy="4556125"/>
            <a:chOff x="6911975" y="1295401"/>
            <a:chExt cx="3249614" cy="4556125"/>
          </a:xfrm>
        </p:grpSpPr>
        <p:pic>
          <p:nvPicPr>
            <p:cNvPr id="49154" name="Picture 3" descr="D:\MODULES\MODULE_4\FIGURES\AM_40.jpg">
              <a:extLst>
                <a:ext uri="{FF2B5EF4-FFF2-40B4-BE49-F238E27FC236}">
                  <a16:creationId xmlns:a16="http://schemas.microsoft.com/office/drawing/2014/main" id="{66F48B53-15A3-F518-4102-3EB037E95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57" r="63165" b="29495"/>
            <a:stretch>
              <a:fillRect/>
            </a:stretch>
          </p:blipFill>
          <p:spPr bwMode="auto">
            <a:xfrm>
              <a:off x="6911976" y="1295401"/>
              <a:ext cx="3249613"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3">
              <a:extLst>
                <a:ext uri="{FF2B5EF4-FFF2-40B4-BE49-F238E27FC236}">
                  <a16:creationId xmlns:a16="http://schemas.microsoft.com/office/drawing/2014/main" id="{6FA8790E-8571-C21D-1C5C-8AAAC6B5F39E}"/>
                </a:ext>
              </a:extLst>
            </p:cNvPr>
            <p:cNvSpPr>
              <a:spLocks noChangeArrowheads="1"/>
            </p:cNvSpPr>
            <p:nvPr/>
          </p:nvSpPr>
          <p:spPr bwMode="auto">
            <a:xfrm>
              <a:off x="6911975" y="4176620"/>
              <a:ext cx="2482850" cy="287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 name="Title 1">
            <a:extLst>
              <a:ext uri="{FF2B5EF4-FFF2-40B4-BE49-F238E27FC236}">
                <a16:creationId xmlns:a16="http://schemas.microsoft.com/office/drawing/2014/main" id="{F16D8DD6-144C-7649-D2A6-A652D1C40F0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Exporting the map layout</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2">
            <a:extLst>
              <a:ext uri="{FF2B5EF4-FFF2-40B4-BE49-F238E27FC236}">
                <a16:creationId xmlns:a16="http://schemas.microsoft.com/office/drawing/2014/main" id="{9A65F425-A980-1C01-2679-C0DE2153822C}"/>
              </a:ext>
            </a:extLst>
          </p:cNvPr>
          <p:cNvSpPr txBox="1">
            <a:spLocks/>
          </p:cNvSpPr>
          <p:nvPr/>
        </p:nvSpPr>
        <p:spPr bwMode="auto">
          <a:xfrm>
            <a:off x="709049" y="1250390"/>
            <a:ext cx="10967014" cy="499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buFont typeface="Arial" panose="020B0604020202020204" pitchFamily="34" charset="0"/>
              <a:buNone/>
            </a:pPr>
            <a:r>
              <a:rPr lang="en-PH" altLang="zh-CN" sz="2200" dirty="0">
                <a:latin typeface="+mn-lt"/>
              </a:rPr>
              <a:t>ArcMap version 10.8 is used for the exercises in this course. </a:t>
            </a:r>
            <a:r>
              <a:rPr lang="en-PH" altLang="en-US" sz="2200" dirty="0">
                <a:latin typeface="+mn-lt"/>
              </a:rPr>
              <a:t>Other versions may also be used although there may be differences in the functionalities.</a:t>
            </a:r>
          </a:p>
          <a:p>
            <a:pPr eaLnBrk="1" hangingPunct="1">
              <a:lnSpc>
                <a:spcPct val="90000"/>
              </a:lnSpc>
              <a:buFont typeface="Arial" panose="020B0604020202020204" pitchFamily="34" charset="0"/>
              <a:buNone/>
            </a:pPr>
            <a:endParaRPr lang="en-PH" altLang="en-US" sz="2200" dirty="0">
              <a:latin typeface="+mn-lt"/>
            </a:endParaRPr>
          </a:p>
          <a:p>
            <a:pPr eaLnBrk="1" hangingPunct="1">
              <a:lnSpc>
                <a:spcPct val="90000"/>
              </a:lnSpc>
              <a:buFont typeface="Arial" panose="020B0604020202020204" pitchFamily="34" charset="0"/>
              <a:buNone/>
            </a:pPr>
            <a:r>
              <a:rPr lang="en-PH" altLang="en-US" sz="2200" dirty="0">
                <a:latin typeface="+mn-lt"/>
              </a:rPr>
              <a:t>Make sure that you have installed ArcMap in your computer to be able to follow this exercise.</a:t>
            </a:r>
          </a:p>
          <a:p>
            <a:pPr eaLnBrk="1" hangingPunct="1">
              <a:lnSpc>
                <a:spcPct val="90000"/>
              </a:lnSpc>
              <a:buFont typeface="Arial" panose="020B0604020202020204" pitchFamily="34" charset="0"/>
              <a:buNone/>
            </a:pPr>
            <a:endParaRPr lang="en-PH" altLang="en-US" sz="2200" dirty="0">
              <a:latin typeface="+mn-lt"/>
            </a:endParaRPr>
          </a:p>
          <a:p>
            <a:pPr eaLnBrk="1" hangingPunct="1">
              <a:lnSpc>
                <a:spcPct val="90000"/>
              </a:lnSpc>
              <a:buFont typeface="Arial" panose="020B0604020202020204" pitchFamily="34" charset="0"/>
              <a:buNone/>
            </a:pPr>
            <a:r>
              <a:rPr lang="en-PH" altLang="en-US" sz="2200" dirty="0">
                <a:latin typeface="+mn-lt"/>
              </a:rPr>
              <a:t>As mentioned in Session 4.3, Esri offers a </a:t>
            </a:r>
            <a:r>
              <a:rPr lang="en-PH" altLang="en-US" sz="2200" b="1" dirty="0">
                <a:latin typeface="+mn-lt"/>
              </a:rPr>
              <a:t>Health and Human Services Grant Program</a:t>
            </a:r>
            <a:r>
              <a:rPr lang="en-PH" altLang="en-US" sz="2200" dirty="0">
                <a:latin typeface="+mn-lt"/>
              </a:rPr>
              <a:t> that provides access to Esri product licenses to Ministries of Health of eligible countries. Learn more about it here: </a:t>
            </a:r>
            <a:r>
              <a:rPr lang="en-US" sz="2200" dirty="0">
                <a:solidFill>
                  <a:srgbClr val="000000"/>
                </a:solidFill>
                <a:latin typeface="+mn-lt"/>
                <a:hlinkClick r:id="rId2"/>
              </a:rPr>
              <a:t>https://bit.ly/2PjysU1</a:t>
            </a:r>
            <a:r>
              <a:rPr lang="en-US" sz="2200" dirty="0">
                <a:solidFill>
                  <a:srgbClr val="000000"/>
                </a:solidFill>
                <a:latin typeface="+mn-lt"/>
              </a:rPr>
              <a:t> </a:t>
            </a:r>
          </a:p>
          <a:p>
            <a:pPr eaLnBrk="1" hangingPunct="1">
              <a:lnSpc>
                <a:spcPct val="90000"/>
              </a:lnSpc>
              <a:buFont typeface="Arial" panose="020B0604020202020204" pitchFamily="34" charset="0"/>
              <a:buNone/>
            </a:pPr>
            <a:endParaRPr lang="en-US" altLang="en-US" sz="2200" dirty="0">
              <a:solidFill>
                <a:srgbClr val="000000"/>
              </a:solidFill>
              <a:latin typeface="+mn-lt"/>
            </a:endParaRPr>
          </a:p>
          <a:p>
            <a:pPr eaLnBrk="1" hangingPunct="1">
              <a:lnSpc>
                <a:spcPct val="90000"/>
              </a:lnSpc>
              <a:buFont typeface="Arial" panose="020B0604020202020204" pitchFamily="34" charset="0"/>
              <a:buNone/>
            </a:pPr>
            <a:r>
              <a:rPr lang="en-US" altLang="en-US" sz="2200" dirty="0">
                <a:solidFill>
                  <a:srgbClr val="000000"/>
                </a:solidFill>
                <a:latin typeface="+mn-lt"/>
              </a:rPr>
              <a:t>Caveat for macOS users: ArcMap is designed to run on Windows OS and does not run natively on a Mac. You may try to install ArcMap using the steps here: </a:t>
            </a:r>
            <a:r>
              <a:rPr lang="en-US" altLang="en-US" sz="2200" dirty="0">
                <a:solidFill>
                  <a:srgbClr val="000000"/>
                </a:solidFill>
                <a:latin typeface="+mn-lt"/>
                <a:hlinkClick r:id="rId3"/>
              </a:rPr>
              <a:t>https://guides.library.jhu.edu/gis/software-access/mac</a:t>
            </a:r>
            <a:r>
              <a:rPr lang="en-US" altLang="en-US" sz="2200" dirty="0">
                <a:solidFill>
                  <a:srgbClr val="000000"/>
                </a:solidFill>
                <a:latin typeface="+mn-lt"/>
              </a:rPr>
              <a:t> </a:t>
            </a:r>
          </a:p>
          <a:p>
            <a:pPr eaLnBrk="1" hangingPunct="1">
              <a:lnSpc>
                <a:spcPct val="90000"/>
              </a:lnSpc>
              <a:buFont typeface="Arial" panose="020B0604020202020204" pitchFamily="34" charset="0"/>
              <a:buNone/>
            </a:pPr>
            <a:endParaRPr lang="en-US" altLang="en-US" sz="2200" dirty="0">
              <a:solidFill>
                <a:srgbClr val="000000"/>
              </a:solidFill>
              <a:latin typeface="+mn-lt"/>
            </a:endParaRPr>
          </a:p>
          <a:p>
            <a:pPr eaLnBrk="1" hangingPunct="1">
              <a:lnSpc>
                <a:spcPct val="90000"/>
              </a:lnSpc>
              <a:buFont typeface="Arial" panose="020B0604020202020204" pitchFamily="34" charset="0"/>
              <a:buNone/>
            </a:pPr>
            <a:r>
              <a:rPr lang="en-US" altLang="en-US" sz="2200" dirty="0">
                <a:solidFill>
                  <a:srgbClr val="000000"/>
                </a:solidFill>
                <a:latin typeface="+mn-lt"/>
              </a:rPr>
              <a:t>Please note that Health </a:t>
            </a:r>
            <a:r>
              <a:rPr lang="en-US" altLang="en-US" sz="2200" dirty="0" err="1">
                <a:solidFill>
                  <a:srgbClr val="000000"/>
                </a:solidFill>
                <a:latin typeface="+mn-lt"/>
              </a:rPr>
              <a:t>GeoLab</a:t>
            </a:r>
            <a:r>
              <a:rPr lang="en-US" altLang="en-US" sz="2200" dirty="0">
                <a:solidFill>
                  <a:srgbClr val="000000"/>
                </a:solidFill>
                <a:latin typeface="+mn-lt"/>
              </a:rPr>
              <a:t> is not liable for any damages this may cause to your computer.</a:t>
            </a:r>
            <a:endParaRPr lang="en-PH" altLang="en-US" sz="2200" dirty="0">
              <a:latin typeface="+mn-lt"/>
            </a:endParaRPr>
          </a:p>
        </p:txBody>
      </p:sp>
      <p:sp>
        <p:nvSpPr>
          <p:cNvPr id="2" name="Title 1">
            <a:extLst>
              <a:ext uri="{FF2B5EF4-FFF2-40B4-BE49-F238E27FC236}">
                <a16:creationId xmlns:a16="http://schemas.microsoft.com/office/drawing/2014/main" id="{84987945-7025-8047-1127-EC60DDC7437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Install ArcMap 10.8</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5726-F6DF-81D1-55B2-000301F973A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Using basic functionalities of ArcMap 10.8</a:t>
            </a:r>
            <a:endParaRPr lang="en-US" altLang="en-US" dirty="0"/>
          </a:p>
        </p:txBody>
      </p:sp>
      <p:sp>
        <p:nvSpPr>
          <p:cNvPr id="3" name="Content Placeholder 2">
            <a:extLst>
              <a:ext uri="{FF2B5EF4-FFF2-40B4-BE49-F238E27FC236}">
                <a16:creationId xmlns:a16="http://schemas.microsoft.com/office/drawing/2014/main" id="{34AF936E-7E58-2814-4343-DA373F6490F6}"/>
              </a:ext>
            </a:extLst>
          </p:cNvPr>
          <p:cNvSpPr txBox="1">
            <a:spLocks/>
          </p:cNvSpPr>
          <p:nvPr/>
        </p:nvSpPr>
        <p:spPr bwMode="auto">
          <a:xfrm>
            <a:off x="704197" y="1250483"/>
            <a:ext cx="6189662" cy="255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en-US" sz="2400" dirty="0"/>
              <a:t>To help you in this exercise, you may refer to: </a:t>
            </a:r>
          </a:p>
          <a:p>
            <a:pPr eaLnBrk="1" hangingPunct="1">
              <a:lnSpc>
                <a:spcPct val="114000"/>
              </a:lnSpc>
              <a:spcBef>
                <a:spcPts val="1000"/>
              </a:spcBef>
              <a:spcAft>
                <a:spcPts val="1200"/>
              </a:spcAft>
            </a:pPr>
            <a:r>
              <a:rPr lang="en-PH" altLang="en-US" sz="2400" b="1" dirty="0"/>
              <a:t>ArcMap_Interface_Menu_Tools.pdf</a:t>
            </a:r>
            <a:r>
              <a:rPr lang="en-PH" altLang="en-US" sz="2400" dirty="0"/>
              <a:t> </a:t>
            </a:r>
          </a:p>
          <a:p>
            <a:pPr eaLnBrk="1" hangingPunct="1">
              <a:lnSpc>
                <a:spcPct val="114000"/>
              </a:lnSpc>
              <a:spcBef>
                <a:spcPts val="1000"/>
              </a:spcBef>
              <a:spcAft>
                <a:spcPts val="1200"/>
              </a:spcAft>
            </a:pPr>
            <a:r>
              <a:rPr lang="en-PH" altLang="en-US" sz="2400" dirty="0"/>
              <a:t>that can be downloaded from: </a:t>
            </a:r>
            <a:r>
              <a:rPr lang="en-PH" altLang="en-US" sz="2400" dirty="0">
                <a:hlinkClick r:id="rId2"/>
              </a:rPr>
              <a:t>https://bit.ly/2mhtluK</a:t>
            </a:r>
            <a:endParaRPr lang="en-PH" altLang="en-US" sz="2400" dirty="0"/>
          </a:p>
          <a:p>
            <a:pPr eaLnBrk="1" hangingPunct="1">
              <a:lnSpc>
                <a:spcPct val="114000"/>
              </a:lnSpc>
              <a:spcBef>
                <a:spcPts val="1000"/>
              </a:spcBef>
              <a:spcAft>
                <a:spcPts val="1200"/>
              </a:spcAft>
            </a:pPr>
            <a:endParaRPr lang="en-PH" altLang="en-US" sz="2400" dirty="0"/>
          </a:p>
        </p:txBody>
      </p:sp>
      <p:pic>
        <p:nvPicPr>
          <p:cNvPr id="6" name="Picture 5">
            <a:extLst>
              <a:ext uri="{FF2B5EF4-FFF2-40B4-BE49-F238E27FC236}">
                <a16:creationId xmlns:a16="http://schemas.microsoft.com/office/drawing/2014/main" id="{57142409-41E1-3410-D050-7233BC2D409E}"/>
              </a:ext>
            </a:extLst>
          </p:cNvPr>
          <p:cNvPicPr>
            <a:picLocks noChangeAspect="1"/>
          </p:cNvPicPr>
          <p:nvPr/>
        </p:nvPicPr>
        <p:blipFill>
          <a:blip r:embed="rId3"/>
          <a:stretch>
            <a:fillRect/>
          </a:stretch>
        </p:blipFill>
        <p:spPr>
          <a:xfrm>
            <a:off x="7505918" y="1112484"/>
            <a:ext cx="3824691" cy="500311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Content Placeholder 2">
            <a:extLst>
              <a:ext uri="{FF2B5EF4-FFF2-40B4-BE49-F238E27FC236}">
                <a16:creationId xmlns:a16="http://schemas.microsoft.com/office/drawing/2014/main" id="{D8EC4F65-E026-4E56-4224-AC2AA35EC3BA}"/>
              </a:ext>
            </a:extLst>
          </p:cNvPr>
          <p:cNvSpPr txBox="1">
            <a:spLocks/>
          </p:cNvSpPr>
          <p:nvPr/>
        </p:nvSpPr>
        <p:spPr bwMode="auto">
          <a:xfrm>
            <a:off x="524997" y="909639"/>
            <a:ext cx="7048620" cy="51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en-US" sz="2200" dirty="0"/>
              <a:t>When you launch ArcMap, you will see an interface like this:</a:t>
            </a:r>
          </a:p>
        </p:txBody>
      </p:sp>
      <p:pic>
        <p:nvPicPr>
          <p:cNvPr id="21510" name="Picture 2" descr="D:\MODULES\MODULE_4\FIGURES\AM_02.jpg">
            <a:extLst>
              <a:ext uri="{FF2B5EF4-FFF2-40B4-BE49-F238E27FC236}">
                <a16:creationId xmlns:a16="http://schemas.microsoft.com/office/drawing/2014/main" id="{F8290C0A-AB32-0D09-0C07-F19E0EE0B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51" y="1445638"/>
            <a:ext cx="691515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462A31-1204-1D82-E30B-52B0E60FEAD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Navigating the Interface</a:t>
            </a:r>
            <a:endParaRPr lang="en-US" altLang="en-US" dirty="0"/>
          </a:p>
        </p:txBody>
      </p:sp>
      <p:sp>
        <p:nvSpPr>
          <p:cNvPr id="7" name="Content Placeholder 2">
            <a:extLst>
              <a:ext uri="{FF2B5EF4-FFF2-40B4-BE49-F238E27FC236}">
                <a16:creationId xmlns:a16="http://schemas.microsoft.com/office/drawing/2014/main" id="{914F99C2-64FD-B5AF-722C-7B725C00843B}"/>
              </a:ext>
            </a:extLst>
          </p:cNvPr>
          <p:cNvSpPr txBox="1">
            <a:spLocks/>
          </p:cNvSpPr>
          <p:nvPr/>
        </p:nvSpPr>
        <p:spPr>
          <a:xfrm>
            <a:off x="7370891" y="1507205"/>
            <a:ext cx="4305172" cy="34619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1600" dirty="0"/>
              <a:t>ArcMap interface is divided into 5 main areas:</a:t>
            </a:r>
          </a:p>
        </p:txBody>
      </p:sp>
      <p:sp>
        <p:nvSpPr>
          <p:cNvPr id="4" name="Content Placeholder 2">
            <a:extLst>
              <a:ext uri="{FF2B5EF4-FFF2-40B4-BE49-F238E27FC236}">
                <a16:creationId xmlns:a16="http://schemas.microsoft.com/office/drawing/2014/main" id="{FF347722-942E-4460-38DA-81598CC0D4D9}"/>
              </a:ext>
            </a:extLst>
          </p:cNvPr>
          <p:cNvSpPr txBox="1">
            <a:spLocks/>
          </p:cNvSpPr>
          <p:nvPr/>
        </p:nvSpPr>
        <p:spPr>
          <a:xfrm>
            <a:off x="7440147" y="1862433"/>
            <a:ext cx="4235916" cy="430889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0"/>
              </a:spcBef>
              <a:spcAft>
                <a:spcPts val="300"/>
              </a:spcAft>
              <a:buFont typeface="Arial" charset="0"/>
              <a:buAutoNum type="arabicPeriod"/>
              <a:defRPr/>
            </a:pPr>
            <a:r>
              <a:rPr lang="en-PH" sz="1600" dirty="0"/>
              <a:t>Main Menu</a:t>
            </a:r>
          </a:p>
          <a:p>
            <a:pPr marL="717550" lvl="1">
              <a:spcBef>
                <a:spcPts val="0"/>
              </a:spcBef>
              <a:spcAft>
                <a:spcPts val="300"/>
              </a:spcAft>
              <a:defRPr/>
            </a:pPr>
            <a:r>
              <a:rPr lang="en-PH" sz="1600" dirty="0"/>
              <a:t>Has some items common to most Windows application packages, plus some that are unique to GIS</a:t>
            </a:r>
          </a:p>
          <a:p>
            <a:pPr marL="457200" indent="-360000">
              <a:spcBef>
                <a:spcPts val="0"/>
              </a:spcBef>
              <a:spcAft>
                <a:spcPts val="300"/>
              </a:spcAft>
              <a:buFont typeface="Arial" charset="0"/>
              <a:buAutoNum type="arabicPeriod"/>
              <a:defRPr/>
            </a:pPr>
            <a:r>
              <a:rPr lang="en-PH" sz="1600" dirty="0"/>
              <a:t>Table Of Contents (</a:t>
            </a:r>
            <a:r>
              <a:rPr lang="en-PH" sz="1600" dirty="0" err="1"/>
              <a:t>ToC</a:t>
            </a:r>
            <a:r>
              <a:rPr lang="en-PH" sz="1600" dirty="0"/>
              <a:t>)</a:t>
            </a:r>
          </a:p>
          <a:p>
            <a:pPr marL="717550" lvl="1">
              <a:spcBef>
                <a:spcPts val="0"/>
              </a:spcBef>
              <a:spcAft>
                <a:spcPts val="300"/>
              </a:spcAft>
              <a:defRPr/>
            </a:pPr>
            <a:r>
              <a:rPr lang="en-PH" sz="1600" dirty="0"/>
              <a:t>Lists all the data in the map document by layer and allows you to change visibility and access layer properties</a:t>
            </a:r>
          </a:p>
          <a:p>
            <a:pPr marL="457200" indent="-360000">
              <a:spcBef>
                <a:spcPts val="0"/>
              </a:spcBef>
              <a:spcAft>
                <a:spcPts val="300"/>
              </a:spcAft>
              <a:buFont typeface="Arial" charset="0"/>
              <a:buAutoNum type="arabicPeriod"/>
              <a:defRPr/>
            </a:pPr>
            <a:r>
              <a:rPr lang="en-PH" sz="1600" dirty="0"/>
              <a:t>Tools toolbar</a:t>
            </a:r>
          </a:p>
          <a:p>
            <a:pPr marL="717550" lvl="1">
              <a:spcBef>
                <a:spcPts val="0"/>
              </a:spcBef>
              <a:spcAft>
                <a:spcPts val="300"/>
              </a:spcAft>
              <a:defRPr/>
            </a:pPr>
            <a:r>
              <a:rPr lang="en-PH" sz="1600" dirty="0"/>
              <a:t>Has frequently used tools and can be docked or undocked</a:t>
            </a:r>
            <a:endParaRPr lang="en-US" sz="1600" dirty="0"/>
          </a:p>
          <a:p>
            <a:pPr marL="457200" indent="-360000">
              <a:spcBef>
                <a:spcPts val="0"/>
              </a:spcBef>
              <a:spcAft>
                <a:spcPts val="300"/>
              </a:spcAft>
              <a:buFont typeface="Arial" charset="0"/>
              <a:buAutoNum type="arabicPeriod"/>
              <a:defRPr/>
            </a:pPr>
            <a:r>
              <a:rPr lang="en-PH" sz="1600" dirty="0"/>
              <a:t>Map display</a:t>
            </a:r>
          </a:p>
          <a:p>
            <a:pPr marL="717550" lvl="1">
              <a:spcBef>
                <a:spcPts val="0"/>
              </a:spcBef>
              <a:spcAft>
                <a:spcPts val="300"/>
              </a:spcAft>
              <a:defRPr/>
            </a:pPr>
            <a:r>
              <a:rPr lang="en-PH" sz="1600" dirty="0"/>
              <a:t>Where the map layers loaded into the map are drawn</a:t>
            </a:r>
            <a:endParaRPr lang="en-US" sz="1600" dirty="0"/>
          </a:p>
          <a:p>
            <a:pPr marL="457200" indent="-360000">
              <a:spcBef>
                <a:spcPts val="0"/>
              </a:spcBef>
              <a:spcAft>
                <a:spcPts val="300"/>
              </a:spcAft>
              <a:buFont typeface="Arial" charset="0"/>
              <a:buAutoNum type="arabicPeriod"/>
              <a:defRPr/>
            </a:pPr>
            <a:r>
              <a:rPr lang="en-PH" sz="1600" dirty="0"/>
              <a:t>Status bar</a:t>
            </a:r>
          </a:p>
          <a:p>
            <a:pPr marL="717550" lvl="1" indent="-227013">
              <a:spcBef>
                <a:spcPts val="0"/>
              </a:spcBef>
              <a:spcAft>
                <a:spcPts val="300"/>
              </a:spcAft>
              <a:defRPr/>
            </a:pPr>
            <a:r>
              <a:rPr lang="en-PH" sz="1600" dirty="0"/>
              <a:t>Displays the map coordinates of the pointer location in the map display</a:t>
            </a:r>
            <a:endParaRPr lang="en-US" sz="1600" dirty="0"/>
          </a:p>
          <a:p>
            <a:pPr marL="457200" lvl="1" indent="0">
              <a:spcAft>
                <a:spcPts val="300"/>
              </a:spcAft>
              <a:buNone/>
              <a:defRPr/>
            </a:pPr>
            <a:endParaRPr lang="en-PH"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365F2B7-EB9D-4067-2240-5C8479801157}"/>
              </a:ext>
            </a:extLst>
          </p:cNvPr>
          <p:cNvSpPr txBox="1">
            <a:spLocks/>
          </p:cNvSpPr>
          <p:nvPr/>
        </p:nvSpPr>
        <p:spPr>
          <a:xfrm>
            <a:off x="530785" y="972581"/>
            <a:ext cx="11145277" cy="96930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PH" sz="2200" dirty="0"/>
              <a:t>It can be a good habit to develop to save your ArcMap document even before adding any layers. This way, from that moment on, you will just have to regularly press </a:t>
            </a:r>
            <a:r>
              <a:rPr lang="en-PH" sz="2200" i="1" dirty="0"/>
              <a:t>CTRL+S</a:t>
            </a:r>
            <a:r>
              <a:rPr lang="en-PH" sz="2200" dirty="0"/>
              <a:t> on your keyboard to save your file.</a:t>
            </a:r>
            <a:endParaRPr lang="en-PH" altLang="en-US" sz="2200" dirty="0"/>
          </a:p>
        </p:txBody>
      </p:sp>
      <p:sp>
        <p:nvSpPr>
          <p:cNvPr id="2" name="Title 1">
            <a:extLst>
              <a:ext uri="{FF2B5EF4-FFF2-40B4-BE49-F238E27FC236}">
                <a16:creationId xmlns:a16="http://schemas.microsoft.com/office/drawing/2014/main" id="{1354A90A-3FE4-3360-17C3-C6B8E0F2675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Saving Map Documents</a:t>
            </a:r>
            <a:endParaRPr lang="en-US" altLang="en-US" dirty="0"/>
          </a:p>
        </p:txBody>
      </p:sp>
      <p:sp>
        <p:nvSpPr>
          <p:cNvPr id="3" name="Content Placeholder 2">
            <a:extLst>
              <a:ext uri="{FF2B5EF4-FFF2-40B4-BE49-F238E27FC236}">
                <a16:creationId xmlns:a16="http://schemas.microsoft.com/office/drawing/2014/main" id="{A4C09FD2-7D6E-7A91-847A-C10E2446BF1E}"/>
              </a:ext>
            </a:extLst>
          </p:cNvPr>
          <p:cNvSpPr txBox="1">
            <a:spLocks/>
          </p:cNvSpPr>
          <p:nvPr/>
        </p:nvSpPr>
        <p:spPr>
          <a:xfrm>
            <a:off x="710078" y="2067391"/>
            <a:ext cx="6103098" cy="361866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PH" sz="2200" dirty="0"/>
              <a:t>ArcMap can save user sessions. An ArcMap document is called a map document or </a:t>
            </a:r>
            <a:r>
              <a:rPr lang="en-PH" sz="2200" dirty="0" err="1"/>
              <a:t>mxd</a:t>
            </a:r>
            <a:r>
              <a:rPr lang="en-PH" sz="2200" dirty="0"/>
              <a:t> since the file name extension (.</a:t>
            </a:r>
            <a:r>
              <a:rPr lang="en-PH" sz="2200" dirty="0" err="1"/>
              <a:t>mxd</a:t>
            </a:r>
            <a:r>
              <a:rPr lang="en-PH" sz="2200" dirty="0"/>
              <a:t>) is automatically appended to your map document name.</a:t>
            </a:r>
          </a:p>
          <a:p>
            <a:pPr>
              <a:defRPr/>
            </a:pPr>
            <a:r>
              <a:rPr lang="en-PH" sz="2200" dirty="0"/>
              <a:t>From the Main Menu, click </a:t>
            </a:r>
            <a:r>
              <a:rPr lang="en-PH" sz="2200" i="1" dirty="0"/>
              <a:t>File</a:t>
            </a:r>
            <a:r>
              <a:rPr lang="en-PH" sz="2200" dirty="0"/>
              <a:t> &gt; </a:t>
            </a:r>
            <a:r>
              <a:rPr lang="en-PH" sz="2200" i="1" dirty="0"/>
              <a:t>Save</a:t>
            </a:r>
          </a:p>
          <a:p>
            <a:pPr>
              <a:defRPr/>
            </a:pPr>
            <a:r>
              <a:rPr lang="en-PH" sz="2200" dirty="0"/>
              <a:t>Browse to the location of your created folder </a:t>
            </a:r>
            <a:r>
              <a:rPr lang="en-PH" altLang="zh-CN" sz="2200" dirty="0"/>
              <a:t>(C:\ or D:\MODULE_4)</a:t>
            </a:r>
            <a:endParaRPr lang="en-US" sz="2200" dirty="0"/>
          </a:p>
          <a:p>
            <a:pPr>
              <a:defRPr/>
            </a:pPr>
            <a:r>
              <a:rPr lang="en-PH" sz="2200" dirty="0"/>
              <a:t>Type in a file name and save your map document.</a:t>
            </a:r>
            <a:endParaRPr lang="en-US" sz="2200" dirty="0"/>
          </a:p>
        </p:txBody>
      </p:sp>
      <p:pic>
        <p:nvPicPr>
          <p:cNvPr id="4" name="Picture 2" descr="D:\MODULES\MODULE_4\FIGURES\AM_06.jpg">
            <a:extLst>
              <a:ext uri="{FF2B5EF4-FFF2-40B4-BE49-F238E27FC236}">
                <a16:creationId xmlns:a16="http://schemas.microsoft.com/office/drawing/2014/main" id="{0323F42E-B6A4-CD73-4B6B-C181DDB392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407" y="2205038"/>
            <a:ext cx="4366655" cy="259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B1E67EA7-22F3-5A05-0877-D192E2E54CBF}"/>
              </a:ext>
            </a:extLst>
          </p:cNvPr>
          <p:cNvSpPr txBox="1">
            <a:spLocks/>
          </p:cNvSpPr>
          <p:nvPr/>
        </p:nvSpPr>
        <p:spPr>
          <a:xfrm>
            <a:off x="710077" y="5440042"/>
            <a:ext cx="10965985" cy="90441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PH" sz="2000" dirty="0"/>
              <a:t>Note: The folder where you saved your map document becomes the ‘Home’ folder for the same map document and can then be accessed by the </a:t>
            </a:r>
            <a:r>
              <a:rPr lang="en-PH" sz="2000" i="1" dirty="0"/>
              <a:t>Home folder </a:t>
            </a:r>
            <a:r>
              <a:rPr lang="en-PH" sz="2000" dirty="0"/>
              <a:t>button      . If your data is stored in the same folder, the </a:t>
            </a:r>
            <a:r>
              <a:rPr lang="en-PH" sz="2000" i="1" dirty="0"/>
              <a:t>Home folder </a:t>
            </a:r>
            <a:r>
              <a:rPr lang="en-PH" sz="2000" dirty="0"/>
              <a:t>button makes access to the data easier. </a:t>
            </a:r>
          </a:p>
        </p:txBody>
      </p:sp>
      <p:pic>
        <p:nvPicPr>
          <p:cNvPr id="8" name="Picture 7">
            <a:extLst>
              <a:ext uri="{FF2B5EF4-FFF2-40B4-BE49-F238E27FC236}">
                <a16:creationId xmlns:a16="http://schemas.microsoft.com/office/drawing/2014/main" id="{84F611FE-93BC-0445-8B84-A98BF96CD6F6}"/>
              </a:ext>
            </a:extLst>
          </p:cNvPr>
          <p:cNvPicPr>
            <a:picLocks noChangeAspect="1"/>
          </p:cNvPicPr>
          <p:nvPr/>
        </p:nvPicPr>
        <p:blipFill>
          <a:blip r:embed="rId3"/>
          <a:stretch>
            <a:fillRect/>
          </a:stretch>
        </p:blipFill>
        <p:spPr>
          <a:xfrm>
            <a:off x="7412233" y="5728185"/>
            <a:ext cx="236240" cy="274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8A5B0-3FA5-FE16-97E0-BEFE6D40B251}"/>
              </a:ext>
            </a:extLst>
          </p:cNvPr>
          <p:cNvSpPr txBox="1">
            <a:spLocks/>
          </p:cNvSpPr>
          <p:nvPr/>
        </p:nvSpPr>
        <p:spPr>
          <a:xfrm>
            <a:off x="704943" y="1509530"/>
            <a:ext cx="10971120" cy="9129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Arial" charset="0"/>
              <a:buAutoNum type="arabicPeriod"/>
              <a:defRPr/>
            </a:pPr>
            <a:r>
              <a:rPr lang="en-US" sz="2200" dirty="0"/>
              <a:t>Click the </a:t>
            </a:r>
            <a:r>
              <a:rPr lang="en-US" sz="2200" i="1" dirty="0"/>
              <a:t>Add Data </a:t>
            </a:r>
            <a:r>
              <a:rPr lang="en-US" sz="2200" dirty="0"/>
              <a:t>button</a:t>
            </a:r>
          </a:p>
          <a:p>
            <a:pPr marL="457200" indent="-360000">
              <a:buFont typeface="Arial" charset="0"/>
              <a:buAutoNum type="arabicPeriod"/>
              <a:defRPr/>
            </a:pPr>
            <a:r>
              <a:rPr lang="en-PH" sz="2200" dirty="0"/>
              <a:t>In the Add Data dialog box, click the </a:t>
            </a:r>
            <a:r>
              <a:rPr lang="en-PH" sz="2200" i="1" dirty="0"/>
              <a:t>Connect to Folder </a:t>
            </a:r>
            <a:r>
              <a:rPr lang="en-PH" sz="2200" dirty="0"/>
              <a:t>button. (This is in case the data is in a different folder than the map document. Otherwise, click the </a:t>
            </a:r>
            <a:r>
              <a:rPr lang="en-PH" sz="2200" i="1" dirty="0"/>
              <a:t>Home folder </a:t>
            </a:r>
            <a:r>
              <a:rPr lang="en-PH" sz="2200" dirty="0"/>
              <a:t>button       and proceed to step 5.)  </a:t>
            </a:r>
            <a:endParaRPr lang="en-PH" altLang="en-US" sz="2200" dirty="0"/>
          </a:p>
        </p:txBody>
      </p:sp>
      <p:sp>
        <p:nvSpPr>
          <p:cNvPr id="7" name="Content Placeholder 2">
            <a:extLst>
              <a:ext uri="{FF2B5EF4-FFF2-40B4-BE49-F238E27FC236}">
                <a16:creationId xmlns:a16="http://schemas.microsoft.com/office/drawing/2014/main" id="{6BDCFE69-3D9A-E805-590C-C21195A392D8}"/>
              </a:ext>
            </a:extLst>
          </p:cNvPr>
          <p:cNvSpPr txBox="1">
            <a:spLocks/>
          </p:cNvSpPr>
          <p:nvPr/>
        </p:nvSpPr>
        <p:spPr>
          <a:xfrm>
            <a:off x="529287" y="964174"/>
            <a:ext cx="9036050" cy="38417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Let’s add the Tolkien Barangay Boundary vector layer to the map:</a:t>
            </a:r>
          </a:p>
        </p:txBody>
      </p:sp>
      <p:grpSp>
        <p:nvGrpSpPr>
          <p:cNvPr id="5" name="Group 4">
            <a:extLst>
              <a:ext uri="{FF2B5EF4-FFF2-40B4-BE49-F238E27FC236}">
                <a16:creationId xmlns:a16="http://schemas.microsoft.com/office/drawing/2014/main" id="{1E0213EE-188B-1B14-8AE6-F31A23BE4DBF}"/>
              </a:ext>
            </a:extLst>
          </p:cNvPr>
          <p:cNvGrpSpPr/>
          <p:nvPr/>
        </p:nvGrpSpPr>
        <p:grpSpPr>
          <a:xfrm>
            <a:off x="3744073" y="2730284"/>
            <a:ext cx="4117973" cy="891391"/>
            <a:chOff x="3744073" y="2802004"/>
            <a:chExt cx="4117973" cy="891391"/>
          </a:xfrm>
        </p:grpSpPr>
        <p:pic>
          <p:nvPicPr>
            <p:cNvPr id="26626" name="Picture 2" descr="D:\MODULES\MODULE_4\FIGURES\AM_09.jpg">
              <a:extLst>
                <a:ext uri="{FF2B5EF4-FFF2-40B4-BE49-F238E27FC236}">
                  <a16:creationId xmlns:a16="http://schemas.microsoft.com/office/drawing/2014/main" id="{5F22A16A-FE17-35CC-B206-C5DD0A336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108"/>
            <a:stretch>
              <a:fillRect/>
            </a:stretch>
          </p:blipFill>
          <p:spPr bwMode="auto">
            <a:xfrm>
              <a:off x="3744073" y="2802004"/>
              <a:ext cx="4117973" cy="8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3">
              <a:extLst>
                <a:ext uri="{FF2B5EF4-FFF2-40B4-BE49-F238E27FC236}">
                  <a16:creationId xmlns:a16="http://schemas.microsoft.com/office/drawing/2014/main" id="{0D7BDD96-B588-AD14-5A30-5DC8D67E6F42}"/>
                </a:ext>
              </a:extLst>
            </p:cNvPr>
            <p:cNvSpPr>
              <a:spLocks noChangeArrowheads="1"/>
            </p:cNvSpPr>
            <p:nvPr/>
          </p:nvSpPr>
          <p:spPr bwMode="auto">
            <a:xfrm>
              <a:off x="6950265" y="3078357"/>
              <a:ext cx="257359" cy="2450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dirty="0"/>
            </a:p>
          </p:txBody>
        </p:sp>
      </p:grpSp>
      <p:sp>
        <p:nvSpPr>
          <p:cNvPr id="26632" name="Content Placeholder 2">
            <a:extLst>
              <a:ext uri="{FF2B5EF4-FFF2-40B4-BE49-F238E27FC236}">
                <a16:creationId xmlns:a16="http://schemas.microsoft.com/office/drawing/2014/main" id="{FA52D1AD-F630-5D6E-CECB-BB8A24B5F2C4}"/>
              </a:ext>
            </a:extLst>
          </p:cNvPr>
          <p:cNvSpPr txBox="1">
            <a:spLocks/>
          </p:cNvSpPr>
          <p:nvPr/>
        </p:nvSpPr>
        <p:spPr bwMode="auto">
          <a:xfrm>
            <a:off x="708493" y="3635657"/>
            <a:ext cx="8014166" cy="225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54400" fontAlgn="base">
              <a:lnSpc>
                <a:spcPct val="90000"/>
              </a:lnSpc>
              <a:spcBef>
                <a:spcPts val="1000"/>
              </a:spcBef>
              <a:spcAft>
                <a:spcPts val="600"/>
              </a:spcAft>
              <a:buFont typeface="+mj-lt"/>
              <a:buAutoNum type="arabicPeriod" startAt="3"/>
              <a:defRPr/>
            </a:pPr>
            <a:r>
              <a:rPr lang="en-PH" altLang="en-US" sz="2200" dirty="0">
                <a:latin typeface="+mn-lt"/>
                <a:cs typeface="+mn-cs"/>
              </a:rPr>
              <a:t>Go to the location of the Exercise 4 data (</a:t>
            </a:r>
            <a:r>
              <a:rPr lang="en-PH" altLang="zh-CN" sz="2200" dirty="0">
                <a:latin typeface="+mn-lt"/>
                <a:cs typeface="+mn-cs"/>
              </a:rPr>
              <a:t>C:\ or D:\MODULE_4)</a:t>
            </a:r>
          </a:p>
          <a:p>
            <a:pPr marL="554400" fontAlgn="base">
              <a:lnSpc>
                <a:spcPct val="90000"/>
              </a:lnSpc>
              <a:spcBef>
                <a:spcPts val="600"/>
              </a:spcBef>
              <a:spcAft>
                <a:spcPts val="600"/>
              </a:spcAft>
              <a:buFont typeface="+mj-lt"/>
              <a:buAutoNum type="arabicPeriod" startAt="3"/>
              <a:defRPr/>
            </a:pPr>
            <a:r>
              <a:rPr lang="en-PH" altLang="zh-CN" sz="2200" dirty="0">
                <a:latin typeface="+mn-lt"/>
                <a:cs typeface="+mn-cs"/>
              </a:rPr>
              <a:t>Select the MODULE_4 folder and click </a:t>
            </a:r>
            <a:r>
              <a:rPr lang="en-PH" altLang="zh-CN" sz="2200" i="1" dirty="0">
                <a:latin typeface="+mn-lt"/>
                <a:cs typeface="+mn-cs"/>
              </a:rPr>
              <a:t>OK</a:t>
            </a:r>
            <a:r>
              <a:rPr lang="en-PH" altLang="zh-CN" sz="2200" dirty="0">
                <a:latin typeface="+mn-lt"/>
                <a:cs typeface="+mn-cs"/>
              </a:rPr>
              <a:t>.</a:t>
            </a:r>
          </a:p>
          <a:p>
            <a:pPr marL="538163" indent="-179388" fontAlgn="base">
              <a:lnSpc>
                <a:spcPct val="90000"/>
              </a:lnSpc>
              <a:spcBef>
                <a:spcPts val="600"/>
              </a:spcBef>
              <a:spcAft>
                <a:spcPts val="600"/>
              </a:spcAft>
              <a:defRPr/>
            </a:pPr>
            <a:r>
              <a:rPr lang="en-PH" altLang="zh-CN" sz="2200" dirty="0">
                <a:latin typeface="+mn-lt"/>
                <a:cs typeface="+mn-cs"/>
              </a:rPr>
              <a:t>	Note: You need to connect to a folder only once. ArcMap retains the connection even in succeeding map documents.</a:t>
            </a:r>
          </a:p>
          <a:p>
            <a:pPr marL="554400" fontAlgn="base">
              <a:lnSpc>
                <a:spcPct val="90000"/>
              </a:lnSpc>
              <a:spcBef>
                <a:spcPts val="1000"/>
              </a:spcBef>
              <a:spcAft>
                <a:spcPts val="600"/>
              </a:spcAft>
              <a:buFont typeface="+mj-lt"/>
              <a:buAutoNum type="arabicPeriod" startAt="5"/>
              <a:defRPr/>
            </a:pPr>
            <a:r>
              <a:rPr lang="en-US" altLang="en-US" sz="2200" dirty="0">
                <a:latin typeface="+mn-lt"/>
                <a:cs typeface="+mn-cs"/>
              </a:rPr>
              <a:t>Back to the Add Data dialog box, go to the BARANGAY_BOUNDARIES\LMB folder. Select </a:t>
            </a:r>
            <a:r>
              <a:rPr lang="en-US" altLang="en-US" sz="2200" b="1" dirty="0" err="1">
                <a:latin typeface="+mn-lt"/>
                <a:cs typeface="+mn-cs"/>
              </a:rPr>
              <a:t>TOLKIEN_BRG.shp</a:t>
            </a:r>
            <a:r>
              <a:rPr lang="en-US" altLang="en-US" sz="2200" b="1" dirty="0">
                <a:latin typeface="+mn-lt"/>
                <a:cs typeface="+mn-cs"/>
              </a:rPr>
              <a:t> </a:t>
            </a:r>
            <a:r>
              <a:rPr lang="en-US" altLang="en-US" sz="2200" dirty="0">
                <a:latin typeface="+mn-lt"/>
                <a:cs typeface="+mn-cs"/>
              </a:rPr>
              <a:t>and click </a:t>
            </a:r>
            <a:r>
              <a:rPr lang="en-US" altLang="en-US" sz="2200" i="1" dirty="0">
                <a:latin typeface="+mn-lt"/>
                <a:cs typeface="+mn-cs"/>
              </a:rPr>
              <a:t>Add</a:t>
            </a:r>
            <a:r>
              <a:rPr lang="en-US" altLang="en-US" sz="2200" dirty="0">
                <a:latin typeface="+mn-lt"/>
                <a:cs typeface="+mn-cs"/>
              </a:rPr>
              <a:t>.</a:t>
            </a:r>
            <a:endParaRPr lang="en-PH" altLang="en-US" sz="2200" dirty="0">
              <a:latin typeface="+mn-lt"/>
              <a:cs typeface="+mn-cs"/>
            </a:endParaRPr>
          </a:p>
        </p:txBody>
      </p:sp>
      <p:pic>
        <p:nvPicPr>
          <p:cNvPr id="26633" name="Picture 2" descr="D:\MODULES\MODULE_5\FIGURES\Add_data.jpg">
            <a:extLst>
              <a:ext uri="{FF2B5EF4-FFF2-40B4-BE49-F238E27FC236}">
                <a16:creationId xmlns:a16="http://schemas.microsoft.com/office/drawing/2014/main" id="{9E38F13E-8CE1-8C8B-21CC-7A4D3145C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784" y="1408111"/>
            <a:ext cx="6238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 descr="D:\MODULES\MODULE_4\FIGURES\AM_12.jpg">
            <a:extLst>
              <a:ext uri="{FF2B5EF4-FFF2-40B4-BE49-F238E27FC236}">
                <a16:creationId xmlns:a16="http://schemas.microsoft.com/office/drawing/2014/main" id="{D98078C7-690B-593F-2670-7F4B47D70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376" y="3519116"/>
            <a:ext cx="2101897" cy="210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53FDC5-BF27-4AA7-D9A3-8BAF2051E28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Vector Layer</a:t>
            </a:r>
            <a:endParaRPr lang="en-US" altLang="en-US" dirty="0"/>
          </a:p>
        </p:txBody>
      </p:sp>
      <p:pic>
        <p:nvPicPr>
          <p:cNvPr id="4" name="Picture 3">
            <a:extLst>
              <a:ext uri="{FF2B5EF4-FFF2-40B4-BE49-F238E27FC236}">
                <a16:creationId xmlns:a16="http://schemas.microsoft.com/office/drawing/2014/main" id="{C1C434A0-907F-330F-6678-B2B18C7EB927}"/>
              </a:ext>
            </a:extLst>
          </p:cNvPr>
          <p:cNvPicPr>
            <a:picLocks noChangeAspect="1"/>
          </p:cNvPicPr>
          <p:nvPr/>
        </p:nvPicPr>
        <p:blipFill>
          <a:blip r:embed="rId5"/>
          <a:stretch>
            <a:fillRect/>
          </a:stretch>
        </p:blipFill>
        <p:spPr>
          <a:xfrm>
            <a:off x="10765033" y="2285352"/>
            <a:ext cx="236240" cy="2743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Content Placeholder 2">
            <a:extLst>
              <a:ext uri="{FF2B5EF4-FFF2-40B4-BE49-F238E27FC236}">
                <a16:creationId xmlns:a16="http://schemas.microsoft.com/office/drawing/2014/main" id="{9788BD81-064B-5037-8926-F2E1A3AB1E27}"/>
              </a:ext>
            </a:extLst>
          </p:cNvPr>
          <p:cNvSpPr txBox="1">
            <a:spLocks/>
          </p:cNvSpPr>
          <p:nvPr/>
        </p:nvSpPr>
        <p:spPr bwMode="auto">
          <a:xfrm>
            <a:off x="524903" y="973141"/>
            <a:ext cx="11151160" cy="80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will now see the Tolkien Barangay Boundary vector layer listed in the Table Of Contents and represented on the Map display. </a:t>
            </a:r>
            <a:r>
              <a:rPr lang="en-PH" altLang="zh-CN" sz="2200" dirty="0"/>
              <a:t>(Random color is assigned.)</a:t>
            </a:r>
            <a:endParaRPr lang="en-PH" altLang="en-US" sz="2200" dirty="0"/>
          </a:p>
        </p:txBody>
      </p:sp>
      <p:pic>
        <p:nvPicPr>
          <p:cNvPr id="27654" name="Picture 2" descr="D:\MODULES\MODULE_4\FIGURES\AM_17.jpg">
            <a:extLst>
              <a:ext uri="{FF2B5EF4-FFF2-40B4-BE49-F238E27FC236}">
                <a16:creationId xmlns:a16="http://schemas.microsoft.com/office/drawing/2014/main" id="{59DFCE08-7688-2422-3CB8-A0F0EE43D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956" y="1775012"/>
            <a:ext cx="6542087"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5F096CB-F577-6C32-7CFF-5E065440E27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Vector Layer</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D2276-2D3C-B311-8B5F-E6C79EF10826}"/>
              </a:ext>
            </a:extLst>
          </p:cNvPr>
          <p:cNvSpPr txBox="1">
            <a:spLocks/>
          </p:cNvSpPr>
          <p:nvPr/>
        </p:nvSpPr>
        <p:spPr>
          <a:xfrm>
            <a:off x="704290" y="1442108"/>
            <a:ext cx="10612998" cy="17272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Arial" charset="0"/>
              <a:buAutoNum type="arabicPeriod"/>
              <a:defRPr/>
            </a:pPr>
            <a:r>
              <a:rPr lang="en-US" sz="2200" dirty="0"/>
              <a:t>Click the </a:t>
            </a:r>
            <a:r>
              <a:rPr lang="en-US" sz="2200" i="1" dirty="0"/>
              <a:t>Add Data </a:t>
            </a:r>
            <a:r>
              <a:rPr lang="en-US" sz="2200" dirty="0"/>
              <a:t>button</a:t>
            </a:r>
          </a:p>
          <a:p>
            <a:pPr marL="457200" indent="-360000">
              <a:buFont typeface="Arial" charset="0"/>
              <a:buAutoNum type="arabicPeriod"/>
              <a:defRPr/>
            </a:pPr>
            <a:r>
              <a:rPr lang="en-PH" sz="2200" dirty="0"/>
              <a:t>Go to the location of the DEM raster data (</a:t>
            </a:r>
            <a:r>
              <a:rPr lang="en-PH" altLang="zh-CN" sz="2200" dirty="0"/>
              <a:t>MODULE_4\DATA\</a:t>
            </a:r>
            <a:r>
              <a:rPr lang="en-US" sz="2200" dirty="0"/>
              <a:t> DEM\SRTM_30M</a:t>
            </a:r>
            <a:r>
              <a:rPr lang="en-PH" altLang="zh-CN" sz="2200" dirty="0"/>
              <a:t>)</a:t>
            </a:r>
          </a:p>
          <a:p>
            <a:pPr marL="457200" indent="-360000">
              <a:buFont typeface="Arial" charset="0"/>
              <a:buAutoNum type="arabicPeriod"/>
              <a:defRPr/>
            </a:pPr>
            <a:r>
              <a:rPr lang="en-PH" sz="2200" dirty="0"/>
              <a:t>Select </a:t>
            </a:r>
            <a:r>
              <a:rPr lang="en-US" sz="2200" b="1" dirty="0"/>
              <a:t>srtm_61_10.tif </a:t>
            </a:r>
            <a:r>
              <a:rPr lang="en-US" sz="2200" dirty="0"/>
              <a:t>and click </a:t>
            </a:r>
            <a:r>
              <a:rPr lang="en-US" sz="2200" i="1" dirty="0"/>
              <a:t>Add</a:t>
            </a:r>
            <a:r>
              <a:rPr lang="en-US" sz="2200" dirty="0"/>
              <a:t>.</a:t>
            </a:r>
          </a:p>
          <a:p>
            <a:pPr marL="457200" indent="-457200">
              <a:buFont typeface="Arial" charset="0"/>
              <a:buAutoNum type="arabicPeriod"/>
              <a:defRPr/>
            </a:pPr>
            <a:endParaRPr lang="en-PH" altLang="en-US" sz="2200" dirty="0"/>
          </a:p>
        </p:txBody>
      </p:sp>
      <p:sp>
        <p:nvSpPr>
          <p:cNvPr id="7" name="Content Placeholder 2">
            <a:extLst>
              <a:ext uri="{FF2B5EF4-FFF2-40B4-BE49-F238E27FC236}">
                <a16:creationId xmlns:a16="http://schemas.microsoft.com/office/drawing/2014/main" id="{BC82D989-88E8-3581-F2F0-EA2263040681}"/>
              </a:ext>
            </a:extLst>
          </p:cNvPr>
          <p:cNvSpPr txBox="1">
            <a:spLocks/>
          </p:cNvSpPr>
          <p:nvPr/>
        </p:nvSpPr>
        <p:spPr>
          <a:xfrm>
            <a:off x="524903" y="966880"/>
            <a:ext cx="9036050" cy="4794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Let’s add the Digital Elevation Model (DEM) raster layer to the map:</a:t>
            </a:r>
            <a:endParaRPr lang="en-PH" altLang="en-US" sz="2200" dirty="0"/>
          </a:p>
        </p:txBody>
      </p:sp>
      <p:pic>
        <p:nvPicPr>
          <p:cNvPr id="28678" name="Picture 2" descr="D:\MODULES\MODULE_5\FIGURES\Add_data.jpg">
            <a:extLst>
              <a:ext uri="{FF2B5EF4-FFF2-40B4-BE49-F238E27FC236}">
                <a16:creationId xmlns:a16="http://schemas.microsoft.com/office/drawing/2014/main" id="{5423AC35-2909-C844-620B-8885AE927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428" y="1410723"/>
            <a:ext cx="6238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descr="D:\MODULES\MODULE_4\FIGURES\AM_18.jpg">
            <a:extLst>
              <a:ext uri="{FF2B5EF4-FFF2-40B4-BE49-F238E27FC236}">
                <a16:creationId xmlns:a16="http://schemas.microsoft.com/office/drawing/2014/main" id="{04CF4D77-C83F-904B-10DE-CEAA23436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261" y="2889343"/>
            <a:ext cx="3698066" cy="251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0BF0BFA1-EFA4-9351-453E-B8EC21AA5195}"/>
              </a:ext>
            </a:extLst>
          </p:cNvPr>
          <p:cNvSpPr txBox="1">
            <a:spLocks/>
          </p:cNvSpPr>
          <p:nvPr/>
        </p:nvSpPr>
        <p:spPr>
          <a:xfrm>
            <a:off x="704290" y="5683532"/>
            <a:ext cx="8767762" cy="5048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mj-lt"/>
              <a:buAutoNum type="arabicPeriod" startAt="4"/>
              <a:defRPr/>
            </a:pPr>
            <a:r>
              <a:rPr lang="en-PH" sz="2200" dirty="0"/>
              <a:t>When asked if you would like to create pyramids, click </a:t>
            </a:r>
            <a:r>
              <a:rPr lang="en-PH" sz="2200" i="1" dirty="0"/>
              <a:t>Yes</a:t>
            </a:r>
            <a:r>
              <a:rPr lang="en-PH" sz="2200" dirty="0"/>
              <a:t>.</a:t>
            </a:r>
            <a:endParaRPr lang="en-US" sz="2200" dirty="0"/>
          </a:p>
          <a:p>
            <a:pPr marL="0" indent="0">
              <a:buNone/>
              <a:defRPr/>
            </a:pPr>
            <a:endParaRPr lang="en-PH" altLang="en-US" sz="2200" dirty="0"/>
          </a:p>
        </p:txBody>
      </p:sp>
      <p:sp>
        <p:nvSpPr>
          <p:cNvPr id="2" name="Title 1">
            <a:extLst>
              <a:ext uri="{FF2B5EF4-FFF2-40B4-BE49-F238E27FC236}">
                <a16:creationId xmlns:a16="http://schemas.microsoft.com/office/drawing/2014/main" id="{2247A4AA-13CE-F87A-916E-C22C506A8A4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Raster Layer</a:t>
            </a:r>
            <a:endParaRPr lang="en-US"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27761</TotalTime>
  <Words>1987</Words>
  <Application>Microsoft Office PowerPoint</Application>
  <PresentationFormat>Widescreen</PresentationFormat>
  <Paragraphs>174</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202</cp:revision>
  <dcterms:created xsi:type="dcterms:W3CDTF">2021-09-02T13:03:17Z</dcterms:created>
  <dcterms:modified xsi:type="dcterms:W3CDTF">2024-06-27T06:45:38Z</dcterms:modified>
</cp:coreProperties>
</file>