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sldIdLst>
    <p:sldId id="278" r:id="rId2"/>
    <p:sldId id="285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3" orient="horz" pos="96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orient="horz" pos="686" userDrawn="1">
          <p15:clr>
            <a:srgbClr val="A4A3A4"/>
          </p15:clr>
        </p15:guide>
        <p15:guide id="7" pos="7355" userDrawn="1">
          <p15:clr>
            <a:srgbClr val="A4A3A4"/>
          </p15:clr>
        </p15:guide>
        <p15:guide id="8" orient="horz" pos="1389" userDrawn="1">
          <p15:clr>
            <a:srgbClr val="A4A3A4"/>
          </p15:clr>
        </p15:guide>
        <p15:guide id="9" orient="horz" pos="777" userDrawn="1">
          <p15:clr>
            <a:srgbClr val="A4A3A4"/>
          </p15:clr>
        </p15:guide>
        <p15:guide id="10" orient="horz" pos="26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972812-F09C-3B01-F5BD-CC2DC1A14343}" name="975" initials="" userId="S::37d9f@haenmail.onmicrosoft.com::d146c936-e6ce-4cf1-8ba5-4d0363aafcd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C88"/>
    <a:srgbClr val="002147"/>
    <a:srgbClr val="7F6000"/>
    <a:srgbClr val="FE7F00"/>
    <a:srgbClr val="FF9933"/>
    <a:srgbClr val="346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118" autoAdjust="0"/>
  </p:normalViewPr>
  <p:slideViewPr>
    <p:cSldViewPr snapToGrid="0">
      <p:cViewPr varScale="1">
        <p:scale>
          <a:sx n="77" d="100"/>
          <a:sy n="77" d="100"/>
        </p:scale>
        <p:origin x="1296" y="58"/>
      </p:cViewPr>
      <p:guideLst>
        <p:guide pos="325"/>
        <p:guide orient="horz" pos="96"/>
        <p:guide pos="3840"/>
        <p:guide orient="horz" pos="686"/>
        <p:guide pos="7355"/>
        <p:guide orient="horz" pos="1389"/>
        <p:guide orient="horz" pos="777"/>
        <p:guide orient="horz" pos="2614"/>
      </p:guideLst>
    </p:cSldViewPr>
  </p:slideViewPr>
  <p:notesTextViewPr>
    <p:cViewPr>
      <p:scale>
        <a:sx n="3" d="2"/>
        <a:sy n="3" d="2"/>
      </p:scale>
      <p:origin x="0" y="-14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1" d="100"/>
          <a:sy n="81" d="100"/>
        </p:scale>
        <p:origin x="3894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25442-F05A-4FC3-9A08-3A325D2C6ED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482C6-7221-442F-AC9E-4AD7982D5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PH" b="1" dirty="0"/>
              <a:t>MODULE 4: HANDS-ON GEOSPATIAL TECHNOLOGIES</a:t>
            </a:r>
          </a:p>
          <a:p>
            <a:pPr algn="ctr"/>
            <a:endParaRPr lang="en-PH" altLang="en-US" sz="12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altLang="en-US" sz="1200" b="1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Exercise 4.A: </a:t>
            </a:r>
            <a:r>
              <a:rPr lang="en-PH" altLang="en-US" sz="1200" b="1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Collecting data in the field using GNSS-enabled devices</a:t>
            </a:r>
            <a:endParaRPr lang="en-US" altLang="en-US" sz="1200" b="1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1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25942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9FEA07-1D10-502B-05C2-C8F57C42E22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86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1608A-DDF9-DA74-500B-58A0F739AEB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4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59B41-7289-5C7B-FC82-27D26DB798C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49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BF6E415-FFA8-826D-E5AF-BDD489863BC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1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and Content" userDrawn="1">
  <p:cSld name="8_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E85C8-4883-40CF-1F67-7F17F058479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17466"/>
            <a:ext cx="12192000" cy="693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002147"/>
                </a:solidFill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endParaRPr lang="en-PH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114ED-372D-83CC-6060-D6E1E4FD7D5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252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1"/>
            <a:ext cx="12192000" cy="981075"/>
          </a:xfrm>
          <a:prstGeom prst="rect">
            <a:avLst/>
          </a:prstGeom>
          <a:solidFill>
            <a:srgbClr val="001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 userDrawn="1"/>
        </p:nvSpPr>
        <p:spPr bwMode="auto">
          <a:xfrm>
            <a:off x="425781" y="116633"/>
            <a:ext cx="114308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bg1"/>
                </a:solidFill>
                <a:latin typeface="+mn-lt"/>
              </a:rPr>
              <a:t>HIS GEO-ENABLING</a:t>
            </a:r>
          </a:p>
          <a:p>
            <a:r>
              <a:rPr lang="fr-CH" altLang="en-US" sz="2000" dirty="0">
                <a:solidFill>
                  <a:schemeClr val="bg1"/>
                </a:solidFill>
                <a:latin typeface="+mn-lt"/>
              </a:rPr>
              <a:t>A COURSE ON GEOSPATIAL DATA AND TECHNOLOGIES FOR PUBLIC HEALTH</a:t>
            </a:r>
            <a:endParaRPr lang="en-US" alt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0" y="981074"/>
            <a:ext cx="12192000" cy="5366459"/>
          </a:xfrm>
          <a:prstGeom prst="rect">
            <a:avLst/>
          </a:prstGeom>
          <a:solidFill>
            <a:srgbClr val="253C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78B818DB-12C8-C86E-3160-37E7225876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4483" y="2067515"/>
            <a:ext cx="107230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MODULE 4: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Hands-on Geospatial Technologies</a:t>
            </a:r>
          </a:p>
        </p:txBody>
      </p:sp>
    </p:spTree>
    <p:extLst>
      <p:ext uri="{BB962C8B-B14F-4D97-AF65-F5344CB8AC3E}">
        <p14:creationId xmlns:p14="http://schemas.microsoft.com/office/powerpoint/2010/main" val="293272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795D48-C46D-F7B9-56C5-4F0425BC063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70200-9411-2EF3-24E0-8007F8B461E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3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B5AA97E-1256-B68B-C94F-DF03148299D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44201B7-F009-860B-CBAD-D52F83CABCB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9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4D9731B-D245-5D87-8963-A500C3D32D5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0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081085C8-F9C3-BC05-47C7-A3B309F020A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83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8618A94-1DE3-2DEB-00B3-08A77BE0803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6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02F1E45-4DFF-A0C4-B42C-83992415DE3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97553" y="6472237"/>
            <a:ext cx="394447" cy="2871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CFA5E-D7BE-45A1-BD59-8EBEFF519CD8}" type="slidenum">
              <a:rPr lang="en-GB" altLang="en-US" sz="1200" smtClean="0">
                <a:solidFill>
                  <a:schemeClr val="bg1"/>
                </a:solidFill>
              </a:rPr>
              <a:pPr/>
              <a:t>‹#›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25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54001"/>
            <a:ext cx="12192000" cy="503999"/>
          </a:xfrm>
          <a:prstGeom prst="rect">
            <a:avLst/>
          </a:prstGeom>
          <a:solidFill>
            <a:srgbClr val="1F83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oogle Shape;14;p25">
            <a:extLst>
              <a:ext uri="{FF2B5EF4-FFF2-40B4-BE49-F238E27FC236}">
                <a16:creationId xmlns:a16="http://schemas.microsoft.com/office/drawing/2014/main" id="{7FBDE19F-2291-D6B5-63B9-554F43A92BD4}"/>
              </a:ext>
            </a:extLst>
          </p:cNvPr>
          <p:cNvGrpSpPr/>
          <p:nvPr userDrawn="1"/>
        </p:nvGrpSpPr>
        <p:grpSpPr>
          <a:xfrm>
            <a:off x="3271168" y="6388135"/>
            <a:ext cx="5652303" cy="440669"/>
            <a:chOff x="3355147" y="6388135"/>
            <a:chExt cx="5652303" cy="440669"/>
          </a:xfrm>
        </p:grpSpPr>
        <p:pic>
          <p:nvPicPr>
            <p:cNvPr id="5" name="Google Shape;15;p25">
              <a:extLst>
                <a:ext uri="{FF2B5EF4-FFF2-40B4-BE49-F238E27FC236}">
                  <a16:creationId xmlns:a16="http://schemas.microsoft.com/office/drawing/2014/main" id="{855847C3-D485-4B57-70DB-642070447158}"/>
                </a:ext>
              </a:extLst>
            </p:cNvPr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4640311" y="6388135"/>
              <a:ext cx="1315116" cy="4389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Google Shape;16;p25">
              <a:extLst>
                <a:ext uri="{FF2B5EF4-FFF2-40B4-BE49-F238E27FC236}">
                  <a16:creationId xmlns:a16="http://schemas.microsoft.com/office/drawing/2014/main" id="{F3675091-E4D7-945A-03B2-F794D64B612A}"/>
                </a:ext>
              </a:extLst>
            </p:cNvPr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3355147" y="6388137"/>
              <a:ext cx="1145263" cy="4406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Google Shape;17;p25">
              <a:extLst>
                <a:ext uri="{FF2B5EF4-FFF2-40B4-BE49-F238E27FC236}">
                  <a16:creationId xmlns:a16="http://schemas.microsoft.com/office/drawing/2014/main" id="{90F29BFA-1BCA-82F5-38CE-7DAD149155A6}"/>
                </a:ext>
              </a:extLst>
            </p:cNvPr>
            <p:cNvSpPr/>
            <p:nvPr/>
          </p:nvSpPr>
          <p:spPr>
            <a:xfrm>
              <a:off x="6274178" y="6419850"/>
              <a:ext cx="359569" cy="376238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Google Shape;18;p25">
              <a:extLst>
                <a:ext uri="{FF2B5EF4-FFF2-40B4-BE49-F238E27FC236}">
                  <a16:creationId xmlns:a16="http://schemas.microsoft.com/office/drawing/2014/main" id="{9CF2772B-D835-6BD9-7175-19C8544C7640}"/>
                </a:ext>
              </a:extLst>
            </p:cNvPr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6218208" y="6388135"/>
              <a:ext cx="438912" cy="4389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oogle Shape;19;p25">
              <a:extLst>
                <a:ext uri="{FF2B5EF4-FFF2-40B4-BE49-F238E27FC236}">
                  <a16:creationId xmlns:a16="http://schemas.microsoft.com/office/drawing/2014/main" id="{CE1D9CF4-E50D-7BE5-450A-25D457E77A03}"/>
                </a:ext>
              </a:extLst>
            </p:cNvPr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780564" y="6388135"/>
              <a:ext cx="438912" cy="4389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oogle Shape;20;p25">
              <a:extLst>
                <a:ext uri="{FF2B5EF4-FFF2-40B4-BE49-F238E27FC236}">
                  <a16:creationId xmlns:a16="http://schemas.microsoft.com/office/drawing/2014/main" id="{F10CAD31-C71E-6931-5E5D-B5859BBB12D8}"/>
                </a:ext>
              </a:extLst>
            </p:cNvPr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7314345" y="6388135"/>
              <a:ext cx="438912" cy="4389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21;p25">
              <a:extLst>
                <a:ext uri="{FF2B5EF4-FFF2-40B4-BE49-F238E27FC236}">
                  <a16:creationId xmlns:a16="http://schemas.microsoft.com/office/drawing/2014/main" id="{2EA9C715-9F29-23CB-F180-1F309395E6C5}"/>
                </a:ext>
              </a:extLst>
            </p:cNvPr>
            <p:cNvPicPr preferRelativeResize="0"/>
            <p:nvPr/>
          </p:nvPicPr>
          <p:blipFill rotWithShape="1">
            <a:blip r:embed="rId21">
              <a:alphaModFix/>
            </a:blip>
            <a:srcRect l="54857" t="50670" r="16315" b="29323"/>
            <a:stretch/>
          </p:blipFill>
          <p:spPr>
            <a:xfrm>
              <a:off x="7861628" y="6389638"/>
              <a:ext cx="1145822" cy="437409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1899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6" r:id="rId13"/>
    <p:sldLayoutId id="2147483687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-3420888" y="1"/>
            <a:ext cx="648072" cy="692696"/>
          </a:xfrm>
          <a:prstGeom prst="rect">
            <a:avLst/>
          </a:prstGeom>
          <a:solidFill>
            <a:srgbClr val="2384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-2628800" y="0"/>
            <a:ext cx="648072" cy="692696"/>
          </a:xfrm>
          <a:prstGeom prst="rect">
            <a:avLst/>
          </a:prstGeom>
          <a:solidFill>
            <a:srgbClr val="253C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-3433588" y="892175"/>
            <a:ext cx="648072" cy="692696"/>
          </a:xfrm>
          <a:prstGeom prst="rect">
            <a:avLst/>
          </a:prstGeom>
          <a:solidFill>
            <a:srgbClr val="001C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-2654200" y="896020"/>
            <a:ext cx="648072" cy="692696"/>
          </a:xfrm>
          <a:prstGeom prst="rect">
            <a:avLst/>
          </a:prstGeom>
          <a:solidFill>
            <a:srgbClr val="1B3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-3454796" y="1700808"/>
            <a:ext cx="648072" cy="692696"/>
          </a:xfrm>
          <a:prstGeom prst="rect">
            <a:avLst/>
          </a:prstGeom>
          <a:solidFill>
            <a:srgbClr val="339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-2666900" y="1700808"/>
            <a:ext cx="648072" cy="692696"/>
          </a:xfrm>
          <a:prstGeom prst="rect">
            <a:avLst/>
          </a:prstGeom>
          <a:solidFill>
            <a:srgbClr val="315A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-3467496" y="2492896"/>
            <a:ext cx="648072" cy="692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-3467496" y="3420917"/>
            <a:ext cx="648072" cy="692696"/>
          </a:xfrm>
          <a:prstGeom prst="rect">
            <a:avLst/>
          </a:prstGeom>
          <a:solidFill>
            <a:srgbClr val="3466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-2654200" y="2546363"/>
            <a:ext cx="648072" cy="692696"/>
          </a:xfrm>
          <a:prstGeom prst="rect">
            <a:avLst/>
          </a:prstGeom>
          <a:solidFill>
            <a:srgbClr val="339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6" name="TextBox 6"/>
          <p:cNvSpPr txBox="1">
            <a:spLocks noChangeArrowheads="1"/>
          </p:cNvSpPr>
          <p:nvPr/>
        </p:nvSpPr>
        <p:spPr bwMode="auto">
          <a:xfrm>
            <a:off x="2074069" y="3722669"/>
            <a:ext cx="80438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Exercise 4.A: </a:t>
            </a:r>
            <a:r>
              <a:rPr lang="en-PH" altLang="en-US" sz="3200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Collecting data in the field using GNSS-enabled devices</a:t>
            </a:r>
            <a:endParaRPr lang="en-US" altLang="en-US" sz="3200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  <a:p>
            <a:pPr algn="ctr"/>
            <a:endParaRPr lang="en-US" altLang="en-US" sz="3200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734483" y="2067515"/>
            <a:ext cx="107230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MODULE 4: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Hands-on Geospatial Technologies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06D33F7-BF59-6D06-E645-4D698EC7BC07}"/>
              </a:ext>
            </a:extLst>
          </p:cNvPr>
          <p:cNvSpPr txBox="1">
            <a:spLocks/>
          </p:cNvSpPr>
          <p:nvPr/>
        </p:nvSpPr>
        <p:spPr>
          <a:xfrm>
            <a:off x="988827" y="908982"/>
            <a:ext cx="4787900" cy="4508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defRPr/>
            </a:pPr>
            <a:r>
              <a:rPr lang="en-US" sz="2800" dirty="0">
                <a:latin typeface="+mn-lt"/>
              </a:rPr>
              <a:t>Max Sub Rural Health Center</a:t>
            </a:r>
            <a:endParaRPr lang="en-GB" sz="2800" dirty="0">
              <a:latin typeface="+mn-lt"/>
            </a:endParaRPr>
          </a:p>
        </p:txBody>
      </p:sp>
      <p:pic>
        <p:nvPicPr>
          <p:cNvPr id="17414" name="Picture 5" descr="D:\GAIA-GEOSYSTEMS\DROPBOX\Dropbox (Personal)\MMR_TRAINING_DEC_2017\MATERIAL\6_EXERCISE_1\cc0f77bb_z.jpg">
            <a:extLst>
              <a:ext uri="{FF2B5EF4-FFF2-40B4-BE49-F238E27FC236}">
                <a16:creationId xmlns:a16="http://schemas.microsoft.com/office/drawing/2014/main" id="{9FC1AF4B-BE8C-3773-D3E8-22D29E4F5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653" y="1731307"/>
            <a:ext cx="3762375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 descr="C:\Users\Samsung\AppData\Local\Microsoft\Windows\INetCache\IE\LZ1EBU49\pitr-First-aid-icon[1].png">
            <a:extLst>
              <a:ext uri="{FF2B5EF4-FFF2-40B4-BE49-F238E27FC236}">
                <a16:creationId xmlns:a16="http://schemas.microsoft.com/office/drawing/2014/main" id="{54CFE1FB-B0E7-05C1-55A3-3DE9DB157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452" y="1512233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1976E77-C613-2A2B-C2B3-745A47207EBB}"/>
              </a:ext>
            </a:extLst>
          </p:cNvPr>
          <p:cNvSpPr txBox="1">
            <a:spLocks/>
          </p:cNvSpPr>
          <p:nvPr/>
        </p:nvSpPr>
        <p:spPr bwMode="auto">
          <a:xfrm>
            <a:off x="6526308" y="983590"/>
            <a:ext cx="44640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000" b="1" dirty="0">
                <a:ea typeface="+mj-ea"/>
                <a:cs typeface="+mj-cs"/>
              </a:rPr>
              <a:t>Information from the master list: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2000" dirty="0">
              <a:ea typeface="+mj-ea"/>
              <a:cs typeface="+mj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 dirty="0">
                <a:ea typeface="+mj-ea"/>
                <a:cs typeface="+mj-cs"/>
              </a:rPr>
              <a:t>Official MOH code: HF011304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2000" dirty="0">
              <a:ea typeface="+mj-ea"/>
              <a:cs typeface="+mj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 dirty="0">
                <a:ea typeface="+mj-ea"/>
                <a:cs typeface="+mj-cs"/>
              </a:rPr>
              <a:t>Postal address: 10, </a:t>
            </a:r>
            <a:r>
              <a:rPr lang="en-US" sz="2000" dirty="0" err="1">
                <a:ea typeface="+mj-ea"/>
                <a:cs typeface="+mj-cs"/>
              </a:rPr>
              <a:t>Yaza</a:t>
            </a:r>
            <a:r>
              <a:rPr lang="en-US" sz="2000" dirty="0">
                <a:ea typeface="+mj-ea"/>
                <a:cs typeface="+mj-cs"/>
              </a:rPr>
              <a:t> </a:t>
            </a:r>
            <a:r>
              <a:rPr lang="en-US" sz="2000" dirty="0" err="1">
                <a:ea typeface="+mj-ea"/>
                <a:cs typeface="+mj-cs"/>
              </a:rPr>
              <a:t>Thingaha</a:t>
            </a:r>
            <a:r>
              <a:rPr lang="en-US" sz="2000" dirty="0">
                <a:ea typeface="+mj-ea"/>
                <a:cs typeface="+mj-cs"/>
              </a:rPr>
              <a:t> Rd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2000" dirty="0">
              <a:ea typeface="+mj-ea"/>
              <a:cs typeface="+mj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 dirty="0">
                <a:ea typeface="+mj-ea"/>
                <a:cs typeface="+mj-cs"/>
              </a:rPr>
              <a:t>Administrative Division 1: Naypyitaw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2000" dirty="0">
              <a:ea typeface="+mj-ea"/>
              <a:cs typeface="+mj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Admin Division 2</a:t>
            </a:r>
            <a:r>
              <a:rPr lang="en-US" sz="2000" dirty="0">
                <a:ea typeface="+mj-ea"/>
                <a:cs typeface="+mj-cs"/>
              </a:rPr>
              <a:t>: Det Khi Na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2000" dirty="0">
              <a:ea typeface="+mj-ea"/>
              <a:cs typeface="+mj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Admin Division 3</a:t>
            </a:r>
            <a:r>
              <a:rPr lang="en-US" sz="2000" dirty="0">
                <a:ea typeface="+mj-ea"/>
                <a:cs typeface="+mj-cs"/>
              </a:rPr>
              <a:t>: Det Khi Na </a:t>
            </a:r>
            <a:r>
              <a:rPr lang="en-US" sz="2000" dirty="0" err="1">
                <a:ea typeface="+mj-ea"/>
                <a:cs typeface="+mj-cs"/>
              </a:rPr>
              <a:t>Thi</a:t>
            </a:r>
            <a:r>
              <a:rPr lang="en-US" sz="2000" dirty="0">
                <a:ea typeface="+mj-ea"/>
                <a:cs typeface="+mj-cs"/>
              </a:rPr>
              <a:t> Ri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2000" dirty="0">
              <a:ea typeface="+mj-ea"/>
              <a:cs typeface="+mj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Admin Division 4</a:t>
            </a:r>
            <a:r>
              <a:rPr lang="en-US" sz="2000" dirty="0">
                <a:ea typeface="+mj-ea"/>
                <a:cs typeface="+mj-cs"/>
              </a:rPr>
              <a:t>: </a:t>
            </a:r>
            <a:r>
              <a:rPr lang="en-US" sz="2000" dirty="0" err="1">
                <a:ea typeface="+mj-ea"/>
                <a:cs typeface="+mj-cs"/>
              </a:rPr>
              <a:t>Kyun</a:t>
            </a:r>
            <a:r>
              <a:rPr lang="en-US" sz="2000" dirty="0">
                <a:ea typeface="+mj-ea"/>
                <a:cs typeface="+mj-cs"/>
              </a:rPr>
              <a:t> Ta </a:t>
            </a:r>
            <a:r>
              <a:rPr lang="en-US" sz="2000" dirty="0" err="1">
                <a:ea typeface="+mj-ea"/>
                <a:cs typeface="+mj-cs"/>
              </a:rPr>
              <a:t>Peit</a:t>
            </a:r>
            <a:endParaRPr lang="en-US" sz="2000" dirty="0">
              <a:ea typeface="+mj-ea"/>
              <a:cs typeface="+mj-cs"/>
            </a:endParaRPr>
          </a:p>
          <a:p>
            <a:pPr eaLnBrk="0" hangingPunct="0">
              <a:lnSpc>
                <a:spcPct val="90000"/>
              </a:lnSpc>
              <a:defRPr/>
            </a:pPr>
            <a:endParaRPr lang="en-US" sz="2000" dirty="0">
              <a:ea typeface="+mj-ea"/>
              <a:cs typeface="+mj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Admin Division 4 </a:t>
            </a:r>
            <a:r>
              <a:rPr lang="en-US" sz="2000" dirty="0">
                <a:ea typeface="+mj-ea"/>
                <a:cs typeface="+mj-cs"/>
              </a:rPr>
              <a:t>code: MMR018004002</a:t>
            </a:r>
          </a:p>
        </p:txBody>
      </p:sp>
      <p:pic>
        <p:nvPicPr>
          <p:cNvPr id="17417" name="Picture 7">
            <a:extLst>
              <a:ext uri="{FF2B5EF4-FFF2-40B4-BE49-F238E27FC236}">
                <a16:creationId xmlns:a16="http://schemas.microsoft.com/office/drawing/2014/main" id="{84D7AA5D-198E-8A86-C066-D54A39D89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3" t="60213" r="26540" b="35329"/>
          <a:stretch>
            <a:fillRect/>
          </a:stretch>
        </p:blipFill>
        <p:spPr bwMode="auto">
          <a:xfrm>
            <a:off x="3035300" y="5656357"/>
            <a:ext cx="6121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59328355-B2B4-597A-73EA-F69279BECDB9}"/>
              </a:ext>
            </a:extLst>
          </p:cNvPr>
          <p:cNvSpPr txBox="1">
            <a:spLocks/>
          </p:cNvSpPr>
          <p:nvPr/>
        </p:nvSpPr>
        <p:spPr bwMode="auto">
          <a:xfrm>
            <a:off x="1516534" y="4563502"/>
            <a:ext cx="33131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800" dirty="0">
                <a:ea typeface="+mj-ea"/>
                <a:cs typeface="+mj-cs"/>
              </a:rPr>
              <a:t>Let’s go collect some coordinates! </a:t>
            </a:r>
            <a:endParaRPr lang="en-GB" sz="2800" dirty="0"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A1AF9C-2F49-22E3-C2ED-FCE7CE1D8EBD}"/>
              </a:ext>
            </a:extLst>
          </p:cNvPr>
          <p:cNvSpPr txBox="1">
            <a:spLocks/>
          </p:cNvSpPr>
          <p:nvPr/>
        </p:nvSpPr>
        <p:spPr bwMode="auto">
          <a:xfrm>
            <a:off x="0" y="17466"/>
            <a:ext cx="12192000" cy="693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002147"/>
                </a:solidFill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en-PH" sz="3200" b="1" dirty="0">
                <a:solidFill>
                  <a:srgbClr val="002147"/>
                </a:solidFill>
                <a:latin typeface="+mn-lt"/>
              </a:rPr>
              <a:t>Health facility geographic coordinates</a:t>
            </a:r>
            <a:endParaRPr lang="fr-CH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d77ab39-99b3-4b56-8024-34505d31c567"/>
</p:tagLst>
</file>

<file path=ppt/theme/theme1.xml><?xml version="1.0" encoding="utf-8"?>
<a:theme xmlns:a="http://schemas.openxmlformats.org/drawingml/2006/main" name="MORU Epi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RU Epi NEW 4_3 191018.potx" id="{98E674E4-836A-45AF-B6ED-DC325EA403FB}" vid="{9AECCC77-F4DD-49CF-91A4-43ED9B9F4A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GF_IDN_MORU-HGL_ve1</Template>
  <TotalTime>3555</TotalTime>
  <Words>107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MORU Epi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Izay Pantanilla</dc:creator>
  <cp:lastModifiedBy>Izay Pantanilla</cp:lastModifiedBy>
  <cp:revision>196</cp:revision>
  <dcterms:created xsi:type="dcterms:W3CDTF">2021-09-02T13:03:17Z</dcterms:created>
  <dcterms:modified xsi:type="dcterms:W3CDTF">2024-06-27T06:40:11Z</dcterms:modified>
</cp:coreProperties>
</file>