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3"/>
  </p:notesMasterIdLst>
  <p:sldIdLst>
    <p:sldId id="278" r:id="rId2"/>
    <p:sldId id="322" r:id="rId3"/>
    <p:sldId id="324" r:id="rId4"/>
    <p:sldId id="776" r:id="rId5"/>
    <p:sldId id="325" r:id="rId6"/>
    <p:sldId id="777" r:id="rId7"/>
    <p:sldId id="778" r:id="rId8"/>
    <p:sldId id="779" r:id="rId9"/>
    <p:sldId id="317" r:id="rId10"/>
    <p:sldId id="780" r:id="rId11"/>
    <p:sldId id="781" r:id="rId12"/>
    <p:sldId id="782" r:id="rId13"/>
    <p:sldId id="783" r:id="rId14"/>
    <p:sldId id="784" r:id="rId15"/>
    <p:sldId id="408" r:id="rId16"/>
    <p:sldId id="409" r:id="rId17"/>
    <p:sldId id="410" r:id="rId18"/>
    <p:sldId id="411" r:id="rId19"/>
    <p:sldId id="417" r:id="rId20"/>
    <p:sldId id="415" r:id="rId21"/>
    <p:sldId id="412"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 userDrawn="1">
          <p15:clr>
            <a:srgbClr val="A4A3A4"/>
          </p15:clr>
        </p15:guide>
        <p15:guide id="2" pos="234" userDrawn="1">
          <p15:clr>
            <a:srgbClr val="A4A3A4"/>
          </p15:clr>
        </p15:guide>
        <p15:guide id="3" orient="horz" pos="686" userDrawn="1">
          <p15:clr>
            <a:srgbClr val="A4A3A4"/>
          </p15:clr>
        </p15:guide>
        <p15:guide id="4" pos="3840" userDrawn="1">
          <p15:clr>
            <a:srgbClr val="A4A3A4"/>
          </p15:clr>
        </p15:guide>
        <p15:guide id="7" pos="7469" userDrawn="1">
          <p15:clr>
            <a:srgbClr val="A4A3A4"/>
          </p15:clr>
        </p15:guide>
        <p15:guide id="8" pos="529" userDrawn="1">
          <p15:clr>
            <a:srgbClr val="A4A3A4"/>
          </p15:clr>
        </p15:guide>
        <p15:guide id="9" orient="horz" pos="777" userDrawn="1">
          <p15:clr>
            <a:srgbClr val="A4A3A4"/>
          </p15:clr>
        </p15:guide>
        <p15:guide id="10" orient="horz" pos="261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972812-F09C-3B01-F5BD-CC2DC1A14343}" name="975" initials="" userId="S::37d9f@haenmail.onmicrosoft.com::d146c936-e6ce-4cf1-8ba5-4d0363aafc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8CC"/>
    <a:srgbClr val="002147"/>
    <a:srgbClr val="7F6000"/>
    <a:srgbClr val="FE7F00"/>
    <a:srgbClr val="FF9933"/>
    <a:srgbClr val="3466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96247" autoAdjust="0"/>
  </p:normalViewPr>
  <p:slideViewPr>
    <p:cSldViewPr snapToGrid="0">
      <p:cViewPr varScale="1">
        <p:scale>
          <a:sx n="105" d="100"/>
          <a:sy n="105" d="100"/>
        </p:scale>
        <p:origin x="1008" y="96"/>
      </p:cViewPr>
      <p:guideLst>
        <p:guide orient="horz" pos="300"/>
        <p:guide pos="234"/>
        <p:guide orient="horz" pos="686"/>
        <p:guide pos="3840"/>
        <p:guide pos="7469"/>
        <p:guide pos="529"/>
        <p:guide orient="horz" pos="777"/>
        <p:guide orient="horz" pos="2614"/>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81" d="100"/>
          <a:sy n="81" d="100"/>
        </p:scale>
        <p:origin x="389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25442-F05A-4FC3-9A08-3A325D2C6ED9}" type="datetimeFigureOut">
              <a:rPr lang="en-GB" smtClean="0"/>
              <a:t>28/06/2024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482C6-7221-442F-AC9E-4AD7982D5D27}" type="slidenum">
              <a:rPr lang="en-GB" smtClean="0"/>
              <a:t>‹#›</a:t>
            </a:fld>
            <a:endParaRPr lang="en-GB"/>
          </a:p>
        </p:txBody>
      </p:sp>
    </p:spTree>
    <p:extLst>
      <p:ext uri="{BB962C8B-B14F-4D97-AF65-F5344CB8AC3E}">
        <p14:creationId xmlns:p14="http://schemas.microsoft.com/office/powerpoint/2010/main" val="29885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dirty="0"/>
              <a:t>MODULE 3: GEOSPATIAL DATA MANAGEMENT</a:t>
            </a:r>
          </a:p>
          <a:p>
            <a:endParaRPr lang="en-PH"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rPr>
              <a:t>Session 3.6: Implementing the geospatial data management cycle (Part 5): Fill data gaps</a:t>
            </a:r>
          </a:p>
          <a:p>
            <a:endParaRPr lang="en-PH" b="1" dirty="0"/>
          </a:p>
          <a:p>
            <a:endParaRPr lang="en-US" b="1"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a:t>
            </a:fld>
            <a:endParaRPr lang="en-PH" altLang="en-US"/>
          </a:p>
        </p:txBody>
      </p:sp>
    </p:spTree>
    <p:extLst>
      <p:ext uri="{BB962C8B-B14F-4D97-AF65-F5344CB8AC3E}">
        <p14:creationId xmlns:p14="http://schemas.microsoft.com/office/powerpoint/2010/main" val="1259420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10</a:t>
            </a:fld>
            <a:endParaRPr lang="en-PH" altLang="en-US"/>
          </a:p>
        </p:txBody>
      </p:sp>
    </p:spTree>
    <p:extLst>
      <p:ext uri="{BB962C8B-B14F-4D97-AF65-F5344CB8AC3E}">
        <p14:creationId xmlns:p14="http://schemas.microsoft.com/office/powerpoint/2010/main" val="915880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sz="1200"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11</a:t>
            </a:fld>
            <a:endParaRPr lang="en-PH" altLang="en-US"/>
          </a:p>
        </p:txBody>
      </p:sp>
    </p:spTree>
    <p:extLst>
      <p:ext uri="{BB962C8B-B14F-4D97-AF65-F5344CB8AC3E}">
        <p14:creationId xmlns:p14="http://schemas.microsoft.com/office/powerpoint/2010/main" val="415525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PH" altLang="en-US" sz="1200" b="0" baseline="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12</a:t>
            </a:fld>
            <a:endParaRPr lang="en-PH" altLang="en-US"/>
          </a:p>
        </p:txBody>
      </p:sp>
    </p:spTree>
    <p:extLst>
      <p:ext uri="{BB962C8B-B14F-4D97-AF65-F5344CB8AC3E}">
        <p14:creationId xmlns:p14="http://schemas.microsoft.com/office/powerpoint/2010/main" val="3899735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PH" altLang="en-US" sz="1200" b="0" baseline="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13</a:t>
            </a:fld>
            <a:endParaRPr lang="en-PH" altLang="en-US"/>
          </a:p>
        </p:txBody>
      </p:sp>
    </p:spTree>
    <p:extLst>
      <p:ext uri="{BB962C8B-B14F-4D97-AF65-F5344CB8AC3E}">
        <p14:creationId xmlns:p14="http://schemas.microsoft.com/office/powerpoint/2010/main" val="1797425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PH" sz="120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14</a:t>
            </a:fld>
            <a:endParaRPr lang="en-PH" altLang="en-US"/>
          </a:p>
        </p:txBody>
      </p:sp>
    </p:spTree>
    <p:extLst>
      <p:ext uri="{BB962C8B-B14F-4D97-AF65-F5344CB8AC3E}">
        <p14:creationId xmlns:p14="http://schemas.microsoft.com/office/powerpoint/2010/main" val="888742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15</a:t>
            </a:fld>
            <a:endParaRPr lang="en-PH" altLang="en-US"/>
          </a:p>
        </p:txBody>
      </p:sp>
    </p:spTree>
    <p:extLst>
      <p:ext uri="{BB962C8B-B14F-4D97-AF65-F5344CB8AC3E}">
        <p14:creationId xmlns:p14="http://schemas.microsoft.com/office/powerpoint/2010/main" val="1745409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16</a:t>
            </a:fld>
            <a:endParaRPr lang="en-PH" altLang="en-US"/>
          </a:p>
        </p:txBody>
      </p:sp>
    </p:spTree>
    <p:extLst>
      <p:ext uri="{BB962C8B-B14F-4D97-AF65-F5344CB8AC3E}">
        <p14:creationId xmlns:p14="http://schemas.microsoft.com/office/powerpoint/2010/main" val="278868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17</a:t>
            </a:fld>
            <a:endParaRPr lang="en-PH" altLang="en-US"/>
          </a:p>
        </p:txBody>
      </p:sp>
    </p:spTree>
    <p:extLst>
      <p:ext uri="{BB962C8B-B14F-4D97-AF65-F5344CB8AC3E}">
        <p14:creationId xmlns:p14="http://schemas.microsoft.com/office/powerpoint/2010/main" val="3062234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18</a:t>
            </a:fld>
            <a:endParaRPr lang="en-PH" altLang="en-US"/>
          </a:p>
        </p:txBody>
      </p:sp>
    </p:spTree>
    <p:extLst>
      <p:ext uri="{BB962C8B-B14F-4D97-AF65-F5344CB8AC3E}">
        <p14:creationId xmlns:p14="http://schemas.microsoft.com/office/powerpoint/2010/main" val="1819141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19</a:t>
            </a:fld>
            <a:endParaRPr lang="en-PH" altLang="en-US"/>
          </a:p>
        </p:txBody>
      </p:sp>
    </p:spTree>
    <p:extLst>
      <p:ext uri="{BB962C8B-B14F-4D97-AF65-F5344CB8AC3E}">
        <p14:creationId xmlns:p14="http://schemas.microsoft.com/office/powerpoint/2010/main" val="3030280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PH" b="0" i="1" baseline="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20</a:t>
            </a:fld>
            <a:endParaRPr lang="en-PH" altLang="en-US"/>
          </a:p>
        </p:txBody>
      </p:sp>
    </p:spTree>
    <p:extLst>
      <p:ext uri="{BB962C8B-B14F-4D97-AF65-F5344CB8AC3E}">
        <p14:creationId xmlns:p14="http://schemas.microsoft.com/office/powerpoint/2010/main" val="4238479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PH" sz="1200" baseline="0" dirty="0">
              <a:latin typeface="+mn-lt"/>
              <a:ea typeface="Arial" charset="0"/>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21</a:t>
            </a:fld>
            <a:endParaRPr lang="en-PH" altLang="en-US"/>
          </a:p>
        </p:txBody>
      </p:sp>
    </p:spTree>
    <p:extLst>
      <p:ext uri="{BB962C8B-B14F-4D97-AF65-F5344CB8AC3E}">
        <p14:creationId xmlns:p14="http://schemas.microsoft.com/office/powerpoint/2010/main" val="572046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a:t>
            </a:fld>
            <a:endParaRPr lang="en-PH" altLang="en-US"/>
          </a:p>
        </p:txBody>
      </p:sp>
    </p:spTree>
    <p:extLst>
      <p:ext uri="{BB962C8B-B14F-4D97-AF65-F5344CB8AC3E}">
        <p14:creationId xmlns:p14="http://schemas.microsoft.com/office/powerpoint/2010/main" val="273774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PH" b="0" i="0" baseline="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a:t>
            </a:fld>
            <a:endParaRPr lang="en-PH" altLang="en-US"/>
          </a:p>
        </p:txBody>
      </p:sp>
    </p:spTree>
    <p:extLst>
      <p:ext uri="{BB962C8B-B14F-4D97-AF65-F5344CB8AC3E}">
        <p14:creationId xmlns:p14="http://schemas.microsoft.com/office/powerpoint/2010/main" val="1965289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a:t>
            </a:fld>
            <a:endParaRPr lang="en-PH" altLang="en-US"/>
          </a:p>
        </p:txBody>
      </p:sp>
    </p:spTree>
    <p:extLst>
      <p:ext uri="{BB962C8B-B14F-4D97-AF65-F5344CB8AC3E}">
        <p14:creationId xmlns:p14="http://schemas.microsoft.com/office/powerpoint/2010/main" val="2135586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a:t>
            </a:fld>
            <a:endParaRPr lang="en-PH" altLang="en-US"/>
          </a:p>
        </p:txBody>
      </p:sp>
    </p:spTree>
    <p:extLst>
      <p:ext uri="{BB962C8B-B14F-4D97-AF65-F5344CB8AC3E}">
        <p14:creationId xmlns:p14="http://schemas.microsoft.com/office/powerpoint/2010/main" val="3296331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a:t>
            </a:fld>
            <a:endParaRPr lang="en-PH" altLang="en-US"/>
          </a:p>
        </p:txBody>
      </p:sp>
    </p:spTree>
    <p:extLst>
      <p:ext uri="{BB962C8B-B14F-4D97-AF65-F5344CB8AC3E}">
        <p14:creationId xmlns:p14="http://schemas.microsoft.com/office/powerpoint/2010/main" val="3646787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8</a:t>
            </a:fld>
            <a:endParaRPr lang="en-PH" altLang="en-US"/>
          </a:p>
        </p:txBody>
      </p:sp>
    </p:spTree>
    <p:extLst>
      <p:ext uri="{BB962C8B-B14F-4D97-AF65-F5344CB8AC3E}">
        <p14:creationId xmlns:p14="http://schemas.microsoft.com/office/powerpoint/2010/main" val="2860026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sz="120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9</a:t>
            </a:fld>
            <a:endParaRPr lang="en-PH" altLang="en-US"/>
          </a:p>
        </p:txBody>
      </p:sp>
    </p:spTree>
    <p:extLst>
      <p:ext uri="{BB962C8B-B14F-4D97-AF65-F5344CB8AC3E}">
        <p14:creationId xmlns:p14="http://schemas.microsoft.com/office/powerpoint/2010/main" val="2000229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6" name="Rectangle 15"/>
          <p:cNvSpPr/>
          <p:nvPr userDrawn="1"/>
        </p:nvSpPr>
        <p:spPr bwMode="auto">
          <a:xfrm>
            <a:off x="0" y="1"/>
            <a:ext cx="12192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1800">
              <a:solidFill>
                <a:srgbClr val="FFFFFF"/>
              </a:solidFill>
              <a:cs typeface="Arial" charset="0"/>
            </a:endParaRPr>
          </a:p>
        </p:txBody>
      </p:sp>
      <p:sp>
        <p:nvSpPr>
          <p:cNvPr id="17" name="TextBox 4"/>
          <p:cNvSpPr txBox="1">
            <a:spLocks noChangeArrowheads="1"/>
          </p:cNvSpPr>
          <p:nvPr userDrawn="1"/>
        </p:nvSpPr>
        <p:spPr bwMode="auto">
          <a:xfrm>
            <a:off x="425781" y="116633"/>
            <a:ext cx="11430859" cy="769441"/>
          </a:xfrm>
          <a:prstGeom prst="rect">
            <a:avLst/>
          </a:prstGeom>
          <a:noFill/>
          <a:ln w="9525">
            <a:noFill/>
            <a:miter lim="800000"/>
            <a:headEnd/>
            <a:tailEnd/>
          </a:ln>
        </p:spPr>
        <p:txBody>
          <a:bodyPr wrap="square">
            <a:spAutoFit/>
          </a:bodyPr>
          <a:lstStyle/>
          <a:p>
            <a:r>
              <a:rPr lang="en-US" altLang="en-US" sz="2400" b="1" dirty="0">
                <a:solidFill>
                  <a:schemeClr val="bg1"/>
                </a:solidFill>
                <a:latin typeface="+mn-lt"/>
              </a:rPr>
              <a:t>HIS GEO-ENABLING</a:t>
            </a:r>
          </a:p>
          <a:p>
            <a:r>
              <a:rPr lang="fr-CH" altLang="en-US" sz="2000" dirty="0">
                <a:solidFill>
                  <a:schemeClr val="bg1"/>
                </a:solidFill>
                <a:latin typeface="+mn-lt"/>
              </a:rPr>
              <a:t>A COURSE ON GEOSPATIAL DATA AND TECHNOLOGIES FOR PUBLIC HEALTH</a:t>
            </a:r>
            <a:endParaRPr lang="en-US" altLang="en-US" sz="2400" dirty="0">
              <a:solidFill>
                <a:schemeClr val="bg1"/>
              </a:solidFill>
              <a:latin typeface="+mn-lt"/>
            </a:endParaRPr>
          </a:p>
        </p:txBody>
      </p:sp>
      <p:sp>
        <p:nvSpPr>
          <p:cNvPr id="18" name="Rectangle 17"/>
          <p:cNvSpPr/>
          <p:nvPr userDrawn="1"/>
        </p:nvSpPr>
        <p:spPr bwMode="auto">
          <a:xfrm>
            <a:off x="0" y="981074"/>
            <a:ext cx="12192000" cy="5366459"/>
          </a:xfrm>
          <a:prstGeom prst="rect">
            <a:avLst/>
          </a:prstGeom>
          <a:solidFill>
            <a:srgbClr val="3398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1800">
              <a:solidFill>
                <a:srgbClr val="FFFFFF"/>
              </a:solidFill>
              <a:cs typeface="Arial" charset="0"/>
            </a:endParaRPr>
          </a:p>
        </p:txBody>
      </p:sp>
      <p:sp>
        <p:nvSpPr>
          <p:cNvPr id="2" name="TextBox 5">
            <a:extLst>
              <a:ext uri="{FF2B5EF4-FFF2-40B4-BE49-F238E27FC236}">
                <a16:creationId xmlns:a16="http://schemas.microsoft.com/office/drawing/2014/main" id="{D713DDE7-2569-3357-064F-BCA5A6C0CDB5}"/>
              </a:ext>
            </a:extLst>
          </p:cNvPr>
          <p:cNvSpPr txBox="1">
            <a:spLocks noChangeArrowheads="1"/>
          </p:cNvSpPr>
          <p:nvPr userDrawn="1"/>
        </p:nvSpPr>
        <p:spPr bwMode="auto">
          <a:xfrm>
            <a:off x="734483" y="2067515"/>
            <a:ext cx="107230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3600" b="1" dirty="0">
                <a:solidFill>
                  <a:schemeClr val="tx1"/>
                </a:solidFill>
                <a:latin typeface="+mn-lt"/>
                <a:ea typeface="Century Gothic" charset="0"/>
                <a:cs typeface="Century Gothic" charset="0"/>
              </a:rPr>
              <a:t>MODULE 3:</a:t>
            </a:r>
          </a:p>
          <a:p>
            <a:pPr algn="ctr"/>
            <a:r>
              <a:rPr lang="en-US" altLang="en-US" sz="3600" dirty="0">
                <a:solidFill>
                  <a:schemeClr val="tx1"/>
                </a:solidFill>
                <a:latin typeface="+mn-lt"/>
                <a:ea typeface="Century Gothic" charset="0"/>
                <a:cs typeface="Century Gothic" charset="0"/>
              </a:rPr>
              <a:t>Geospatial Data Management</a:t>
            </a:r>
          </a:p>
        </p:txBody>
      </p:sp>
    </p:spTree>
    <p:extLst>
      <p:ext uri="{BB962C8B-B14F-4D97-AF65-F5344CB8AC3E}">
        <p14:creationId xmlns:p14="http://schemas.microsoft.com/office/powerpoint/2010/main" val="2932726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8912557D-044C-A098-0344-40FC39349CA5}"/>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551564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8232F5DD-C276-1BBE-DD09-A0199BA7D53E}"/>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3506250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571885F9-B1EF-586A-D25B-264F85A60AAC}"/>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511549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8206D30F-422C-9384-E158-F6EFDD4E6361}"/>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150549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4430AEC5-3548-4E72-9F65-B464DE7E9DDF}"/>
              </a:ext>
            </a:extLst>
          </p:cNvPr>
          <p:cNvSpPr>
            <a:spLocks noGrp="1"/>
          </p:cNvSpPr>
          <p:nvPr>
            <p:ph type="dt" sz="half" idx="10"/>
          </p:nvPr>
        </p:nvSpPr>
        <p:spPr>
          <a:xfrm>
            <a:off x="838200" y="6356356"/>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EF4B33C8-A600-459B-8D12-DF5499B24A85}"/>
              </a:ext>
            </a:extLst>
          </p:cNvPr>
          <p:cNvSpPr>
            <a:spLocks noGrp="1"/>
          </p:cNvSpPr>
          <p:nvPr>
            <p:ph type="ftr" sz="quarter" idx="11"/>
          </p:nvPr>
        </p:nvSpPr>
        <p:spPr>
          <a:xfrm>
            <a:off x="4145100" y="6447626"/>
            <a:ext cx="4114800" cy="365125"/>
          </a:xfrm>
          <a:prstGeom prst="rect">
            <a:avLst/>
          </a:prstGeom>
        </p:spPr>
        <p:txBody>
          <a:bodyPr/>
          <a:lstStyle/>
          <a:p>
            <a:endParaRPr lang="en-US"/>
          </a:p>
        </p:txBody>
      </p:sp>
      <p:sp>
        <p:nvSpPr>
          <p:cNvPr id="3" name="Slide Number Placeholder 3">
            <a:extLst>
              <a:ext uri="{FF2B5EF4-FFF2-40B4-BE49-F238E27FC236}">
                <a16:creationId xmlns:a16="http://schemas.microsoft.com/office/drawing/2014/main" id="{6BE38806-9A31-6DE1-B5D2-9A75576D569A}"/>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040310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24744"/>
            <a:ext cx="11617291"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22" name="Title 1"/>
          <p:cNvSpPr txBox="1">
            <a:spLocks/>
          </p:cNvSpPr>
          <p:nvPr userDrawn="1"/>
        </p:nvSpPr>
        <p:spPr bwMode="auto">
          <a:xfrm>
            <a:off x="838200" y="142975"/>
            <a:ext cx="105156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endParaRPr lang="en-PH" altLang="en-US" sz="3200" b="1" dirty="0">
              <a:solidFill>
                <a:schemeClr val="bg1"/>
              </a:solidFill>
              <a:latin typeface="+mn-lt"/>
            </a:endParaRPr>
          </a:p>
        </p:txBody>
      </p:sp>
      <p:sp>
        <p:nvSpPr>
          <p:cNvPr id="2" name="Slide Number Placeholder 3">
            <a:extLst>
              <a:ext uri="{FF2B5EF4-FFF2-40B4-BE49-F238E27FC236}">
                <a16:creationId xmlns:a16="http://schemas.microsoft.com/office/drawing/2014/main" id="{E5186615-CDE3-17E2-83A9-E430425E68F8}"/>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901231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9"/>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BA2A9B5D-6A8C-6C56-F9E0-864D4A3888D7}"/>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603252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Slide Number Placeholder 3">
            <a:extLst>
              <a:ext uri="{FF2B5EF4-FFF2-40B4-BE49-F238E27FC236}">
                <a16:creationId xmlns:a16="http://schemas.microsoft.com/office/drawing/2014/main" id="{057429F4-A626-93B4-1510-CC5893C651CD}"/>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279686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05B2C4D5-51D6-97F3-712E-916F044D0F4A}"/>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21387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a:prstGeom prst="rect">
            <a:avLst/>
          </a:prstGeo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a:prstGeom prst="rect">
            <a:avLst/>
          </a:prstGeo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EF13442F-95C7-D753-B5D8-1466B7854457}"/>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3868435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6"/>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298F8B41-AB1F-096D-8CA0-5836CE676781}"/>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37678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6"/>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6"/>
            <a:ext cx="4114800" cy="365125"/>
          </a:xfrm>
          <a:prstGeom prst="rect">
            <a:avLst/>
          </a:prstGeom>
        </p:spPr>
        <p:txBody>
          <a:bodyPr/>
          <a:lstStyle/>
          <a:p>
            <a:endParaRPr lang="en-US"/>
          </a:p>
        </p:txBody>
      </p:sp>
      <p:sp>
        <p:nvSpPr>
          <p:cNvPr id="10" name="Slide Number Placeholder 3">
            <a:extLst>
              <a:ext uri="{FF2B5EF4-FFF2-40B4-BE49-F238E27FC236}">
                <a16:creationId xmlns:a16="http://schemas.microsoft.com/office/drawing/2014/main" id="{9992B810-A51C-615A-7EDE-EE40425C4F86}"/>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689899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6"/>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3">
            <a:extLst>
              <a:ext uri="{FF2B5EF4-FFF2-40B4-BE49-F238E27FC236}">
                <a16:creationId xmlns:a16="http://schemas.microsoft.com/office/drawing/2014/main" id="{D4C3310F-5E7A-CC99-43F7-CC5419C1C490}"/>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065305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6"/>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3">
            <a:extLst>
              <a:ext uri="{FF2B5EF4-FFF2-40B4-BE49-F238E27FC236}">
                <a16:creationId xmlns:a16="http://schemas.microsoft.com/office/drawing/2014/main" id="{60056CC5-F276-832C-D594-3AD14F1461E7}"/>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061835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354001"/>
            <a:ext cx="12192000" cy="503999"/>
          </a:xfrm>
          <a:prstGeom prst="rect">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4" name="Google Shape;14;p25">
            <a:extLst>
              <a:ext uri="{FF2B5EF4-FFF2-40B4-BE49-F238E27FC236}">
                <a16:creationId xmlns:a16="http://schemas.microsoft.com/office/drawing/2014/main" id="{7FBDE19F-2291-D6B5-63B9-554F43A92BD4}"/>
              </a:ext>
            </a:extLst>
          </p:cNvPr>
          <p:cNvGrpSpPr/>
          <p:nvPr userDrawn="1"/>
        </p:nvGrpSpPr>
        <p:grpSpPr>
          <a:xfrm>
            <a:off x="3271168" y="6388135"/>
            <a:ext cx="5652303" cy="440669"/>
            <a:chOff x="3355147" y="6388135"/>
            <a:chExt cx="5652303" cy="440669"/>
          </a:xfrm>
        </p:grpSpPr>
        <p:pic>
          <p:nvPicPr>
            <p:cNvPr id="5" name="Google Shape;15;p25">
              <a:extLst>
                <a:ext uri="{FF2B5EF4-FFF2-40B4-BE49-F238E27FC236}">
                  <a16:creationId xmlns:a16="http://schemas.microsoft.com/office/drawing/2014/main" id="{855847C3-D485-4B57-70DB-642070447158}"/>
                </a:ext>
              </a:extLst>
            </p:cNvPr>
            <p:cNvPicPr preferRelativeResize="0"/>
            <p:nvPr/>
          </p:nvPicPr>
          <p:blipFill rotWithShape="1">
            <a:blip r:embed="rId17">
              <a:alphaModFix/>
            </a:blip>
            <a:srcRect/>
            <a:stretch/>
          </p:blipFill>
          <p:spPr>
            <a:xfrm>
              <a:off x="4640311" y="6388135"/>
              <a:ext cx="1315116" cy="438912"/>
            </a:xfrm>
            <a:prstGeom prst="rect">
              <a:avLst/>
            </a:prstGeom>
            <a:noFill/>
            <a:ln>
              <a:noFill/>
            </a:ln>
          </p:spPr>
        </p:pic>
        <p:pic>
          <p:nvPicPr>
            <p:cNvPr id="7" name="Google Shape;16;p25">
              <a:extLst>
                <a:ext uri="{FF2B5EF4-FFF2-40B4-BE49-F238E27FC236}">
                  <a16:creationId xmlns:a16="http://schemas.microsoft.com/office/drawing/2014/main" id="{F3675091-E4D7-945A-03B2-F794D64B612A}"/>
                </a:ext>
              </a:extLst>
            </p:cNvPr>
            <p:cNvPicPr preferRelativeResize="0"/>
            <p:nvPr/>
          </p:nvPicPr>
          <p:blipFill rotWithShape="1">
            <a:blip r:embed="rId18">
              <a:alphaModFix/>
            </a:blip>
            <a:srcRect/>
            <a:stretch/>
          </p:blipFill>
          <p:spPr>
            <a:xfrm>
              <a:off x="3355147" y="6388137"/>
              <a:ext cx="1145263" cy="440667"/>
            </a:xfrm>
            <a:prstGeom prst="rect">
              <a:avLst/>
            </a:prstGeom>
            <a:noFill/>
            <a:ln>
              <a:noFill/>
            </a:ln>
          </p:spPr>
        </p:pic>
        <p:sp>
          <p:nvSpPr>
            <p:cNvPr id="9" name="Google Shape;17;p25">
              <a:extLst>
                <a:ext uri="{FF2B5EF4-FFF2-40B4-BE49-F238E27FC236}">
                  <a16:creationId xmlns:a16="http://schemas.microsoft.com/office/drawing/2014/main" id="{90F29BFA-1BCA-82F5-38CE-7DAD149155A6}"/>
                </a:ext>
              </a:extLst>
            </p:cNvPr>
            <p:cNvSpPr/>
            <p:nvPr/>
          </p:nvSpPr>
          <p:spPr>
            <a:xfrm>
              <a:off x="6274178" y="6419850"/>
              <a:ext cx="359569" cy="3762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 name="Google Shape;18;p25">
              <a:extLst>
                <a:ext uri="{FF2B5EF4-FFF2-40B4-BE49-F238E27FC236}">
                  <a16:creationId xmlns:a16="http://schemas.microsoft.com/office/drawing/2014/main" id="{9CF2772B-D835-6BD9-7175-19C8544C7640}"/>
                </a:ext>
              </a:extLst>
            </p:cNvPr>
            <p:cNvPicPr preferRelativeResize="0"/>
            <p:nvPr/>
          </p:nvPicPr>
          <p:blipFill rotWithShape="1">
            <a:blip r:embed="rId19">
              <a:alphaModFix/>
            </a:blip>
            <a:srcRect/>
            <a:stretch/>
          </p:blipFill>
          <p:spPr>
            <a:xfrm>
              <a:off x="6218208" y="6388135"/>
              <a:ext cx="438912" cy="438912"/>
            </a:xfrm>
            <a:prstGeom prst="rect">
              <a:avLst/>
            </a:prstGeom>
            <a:noFill/>
            <a:ln>
              <a:noFill/>
            </a:ln>
          </p:spPr>
        </p:pic>
        <p:pic>
          <p:nvPicPr>
            <p:cNvPr id="11" name="Google Shape;19;p25">
              <a:extLst>
                <a:ext uri="{FF2B5EF4-FFF2-40B4-BE49-F238E27FC236}">
                  <a16:creationId xmlns:a16="http://schemas.microsoft.com/office/drawing/2014/main" id="{CE1D9CF4-E50D-7BE5-450A-25D457E77A03}"/>
                </a:ext>
              </a:extLst>
            </p:cNvPr>
            <p:cNvPicPr preferRelativeResize="0"/>
            <p:nvPr/>
          </p:nvPicPr>
          <p:blipFill rotWithShape="1">
            <a:blip r:embed="rId20">
              <a:alphaModFix/>
            </a:blip>
            <a:srcRect/>
            <a:stretch/>
          </p:blipFill>
          <p:spPr>
            <a:xfrm>
              <a:off x="6780564" y="6388135"/>
              <a:ext cx="438912" cy="438912"/>
            </a:xfrm>
            <a:prstGeom prst="rect">
              <a:avLst/>
            </a:prstGeom>
            <a:noFill/>
            <a:ln>
              <a:noFill/>
            </a:ln>
          </p:spPr>
        </p:pic>
        <p:pic>
          <p:nvPicPr>
            <p:cNvPr id="12" name="Google Shape;20;p25">
              <a:extLst>
                <a:ext uri="{FF2B5EF4-FFF2-40B4-BE49-F238E27FC236}">
                  <a16:creationId xmlns:a16="http://schemas.microsoft.com/office/drawing/2014/main" id="{F10CAD31-C71E-6931-5E5D-B5859BBB12D8}"/>
                </a:ext>
              </a:extLst>
            </p:cNvPr>
            <p:cNvPicPr preferRelativeResize="0"/>
            <p:nvPr/>
          </p:nvPicPr>
          <p:blipFill rotWithShape="1">
            <a:blip r:embed="rId21">
              <a:alphaModFix/>
            </a:blip>
            <a:srcRect/>
            <a:stretch/>
          </p:blipFill>
          <p:spPr>
            <a:xfrm>
              <a:off x="7314345" y="6388135"/>
              <a:ext cx="438912" cy="438912"/>
            </a:xfrm>
            <a:prstGeom prst="rect">
              <a:avLst/>
            </a:prstGeom>
            <a:noFill/>
            <a:ln>
              <a:noFill/>
            </a:ln>
          </p:spPr>
        </p:pic>
        <p:pic>
          <p:nvPicPr>
            <p:cNvPr id="13" name="Google Shape;21;p25">
              <a:extLst>
                <a:ext uri="{FF2B5EF4-FFF2-40B4-BE49-F238E27FC236}">
                  <a16:creationId xmlns:a16="http://schemas.microsoft.com/office/drawing/2014/main" id="{2EA9C715-9F29-23CB-F180-1F309395E6C5}"/>
                </a:ext>
              </a:extLst>
            </p:cNvPr>
            <p:cNvPicPr preferRelativeResize="0"/>
            <p:nvPr/>
          </p:nvPicPr>
          <p:blipFill rotWithShape="1">
            <a:blip r:embed="rId22">
              <a:alphaModFix/>
            </a:blip>
            <a:srcRect l="54857" t="50670" r="16315" b="29323"/>
            <a:stretch/>
          </p:blipFill>
          <p:spPr>
            <a:xfrm>
              <a:off x="7861628" y="6389638"/>
              <a:ext cx="1145822" cy="437409"/>
            </a:xfrm>
            <a:prstGeom prst="rect">
              <a:avLst/>
            </a:prstGeom>
            <a:noFill/>
            <a:ln>
              <a:noFill/>
            </a:ln>
          </p:spPr>
        </p:pic>
      </p:grpSp>
    </p:spTree>
    <p:extLst>
      <p:ext uri="{BB962C8B-B14F-4D97-AF65-F5344CB8AC3E}">
        <p14:creationId xmlns:p14="http://schemas.microsoft.com/office/powerpoint/2010/main" val="4189911245"/>
      </p:ext>
    </p:extLst>
  </p:cSld>
  <p:clrMap bg1="lt1" tx1="dk1" bg2="lt2" tx2="dk2" accent1="accent1" accent2="accent2" accent3="accent3" accent4="accent4" accent5="accent5" accent6="accent6" hlink="hlink" folHlink="folHlink"/>
  <p:sldLayoutIdLst>
    <p:sldLayoutId id="2147483687" r:id="rId1"/>
    <p:sldLayoutId id="2147483686"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8"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healthgeolab.net/DOCUMENTS/Guide_HGLC_Part2_4_2.pdf" TargetMode="External"/><Relationship Id="rId4" Type="http://schemas.openxmlformats.org/officeDocument/2006/relationships/hyperlink" Target="https://healthgeolab.net/DOCUMENTS/Guide_HGLC_Part2_4_1.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healthgeolab.net/DOCUMENTS/Guide_HGLC_Part2_4_2.pdf" TargetMode="External"/><Relationship Id="rId5" Type="http://schemas.openxmlformats.org/officeDocument/2006/relationships/image" Target="../media/image18.emf"/><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3420888" y="1"/>
            <a:ext cx="648072" cy="692696"/>
          </a:xfrm>
          <a:prstGeom prst="rect">
            <a:avLst/>
          </a:prstGeom>
          <a:solidFill>
            <a:srgbClr val="2384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26" name="Rectangle 25"/>
          <p:cNvSpPr/>
          <p:nvPr/>
        </p:nvSpPr>
        <p:spPr bwMode="auto">
          <a:xfrm>
            <a:off x="-2628800" y="0"/>
            <a:ext cx="648072" cy="692696"/>
          </a:xfrm>
          <a:prstGeom prst="rect">
            <a:avLst/>
          </a:prstGeom>
          <a:solidFill>
            <a:srgbClr val="253C8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28" name="Rectangle 27"/>
          <p:cNvSpPr/>
          <p:nvPr/>
        </p:nvSpPr>
        <p:spPr bwMode="auto">
          <a:xfrm>
            <a:off x="-3433588" y="892175"/>
            <a:ext cx="648072" cy="692696"/>
          </a:xfrm>
          <a:prstGeom prst="rect">
            <a:avLst/>
          </a:prstGeom>
          <a:solidFill>
            <a:srgbClr val="001C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29" name="Rectangle 28"/>
          <p:cNvSpPr/>
          <p:nvPr/>
        </p:nvSpPr>
        <p:spPr bwMode="auto">
          <a:xfrm>
            <a:off x="-2654200" y="896020"/>
            <a:ext cx="648072" cy="692696"/>
          </a:xfrm>
          <a:prstGeom prst="rect">
            <a:avLst/>
          </a:prstGeom>
          <a:solidFill>
            <a:srgbClr val="1B316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1" name="Rectangle 30"/>
          <p:cNvSpPr/>
          <p:nvPr/>
        </p:nvSpPr>
        <p:spPr bwMode="auto">
          <a:xfrm>
            <a:off x="-3454796" y="1700808"/>
            <a:ext cx="648072" cy="692696"/>
          </a:xfrm>
          <a:prstGeom prst="rect">
            <a:avLst/>
          </a:prstGeom>
          <a:solidFill>
            <a:srgbClr val="3398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2" name="Rectangle 31"/>
          <p:cNvSpPr/>
          <p:nvPr/>
        </p:nvSpPr>
        <p:spPr bwMode="auto">
          <a:xfrm>
            <a:off x="-2666900" y="1700808"/>
            <a:ext cx="648072" cy="692696"/>
          </a:xfrm>
          <a:prstGeom prst="rect">
            <a:avLst/>
          </a:prstGeom>
          <a:solidFill>
            <a:srgbClr val="315A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4" name="Rectangle 33"/>
          <p:cNvSpPr/>
          <p:nvPr/>
        </p:nvSpPr>
        <p:spPr bwMode="auto">
          <a:xfrm>
            <a:off x="-3467496" y="2492896"/>
            <a:ext cx="648072" cy="6926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0" name="Rectangle 39"/>
          <p:cNvSpPr/>
          <p:nvPr/>
        </p:nvSpPr>
        <p:spPr bwMode="auto">
          <a:xfrm>
            <a:off x="-3467496" y="3420917"/>
            <a:ext cx="648072" cy="692696"/>
          </a:xfrm>
          <a:prstGeom prst="rect">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1" name="Rectangle 40"/>
          <p:cNvSpPr/>
          <p:nvPr/>
        </p:nvSpPr>
        <p:spPr bwMode="auto">
          <a:xfrm>
            <a:off x="-2654200" y="2546363"/>
            <a:ext cx="648072" cy="692696"/>
          </a:xfrm>
          <a:prstGeom prst="rect">
            <a:avLst/>
          </a:prstGeom>
          <a:solidFill>
            <a:srgbClr val="3398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6" name="TextBox 6"/>
          <p:cNvSpPr txBox="1">
            <a:spLocks noChangeArrowheads="1"/>
          </p:cNvSpPr>
          <p:nvPr/>
        </p:nvSpPr>
        <p:spPr bwMode="auto">
          <a:xfrm>
            <a:off x="2074069" y="3722669"/>
            <a:ext cx="80438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3200" dirty="0">
                <a:latin typeface="+mn-lt"/>
              </a:rPr>
              <a:t>Session 3.6: Implementing the geospatial data management cycle (Part 5): Fill data gaps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6E58A49-5F5D-0871-7669-1A5C05600B87}"/>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 – </a:t>
            </a:r>
            <a:r>
              <a:rPr lang="fr-CH" altLang="en-US" dirty="0" err="1"/>
              <a:t>Collecting</a:t>
            </a:r>
            <a:r>
              <a:rPr lang="fr-CH" altLang="en-US" dirty="0"/>
              <a:t> </a:t>
            </a:r>
            <a:r>
              <a:rPr lang="fr-CH" altLang="en-US" dirty="0" err="1"/>
              <a:t>geographic</a:t>
            </a:r>
            <a:r>
              <a:rPr lang="fr-CH" altLang="en-US" dirty="0"/>
              <a:t> </a:t>
            </a:r>
            <a:r>
              <a:rPr lang="fr-CH" altLang="en-US" dirty="0" err="1"/>
              <a:t>coordinates</a:t>
            </a:r>
            <a:endParaRPr lang="en-PH" altLang="en-US" dirty="0"/>
          </a:p>
        </p:txBody>
      </p:sp>
      <p:pic>
        <p:nvPicPr>
          <p:cNvPr id="9" name="Picture 2">
            <a:extLst>
              <a:ext uri="{FF2B5EF4-FFF2-40B4-BE49-F238E27FC236}">
                <a16:creationId xmlns:a16="http://schemas.microsoft.com/office/drawing/2014/main" id="{1BEF9178-524D-8987-C8F6-ECAF9625C5B2}"/>
              </a:ext>
            </a:extLst>
          </p:cNvPr>
          <p:cNvPicPr>
            <a:picLocks noChangeAspect="1" noChangeArrowheads="1"/>
          </p:cNvPicPr>
          <p:nvPr/>
        </p:nvPicPr>
        <p:blipFill>
          <a:blip r:embed="rId3" cstate="print"/>
          <a:srcRect/>
          <a:stretch>
            <a:fillRect/>
          </a:stretch>
        </p:blipFill>
        <p:spPr bwMode="auto">
          <a:xfrm>
            <a:off x="7845634" y="2016667"/>
            <a:ext cx="3951919" cy="3057469"/>
          </a:xfrm>
          <a:prstGeom prst="rect">
            <a:avLst/>
          </a:prstGeom>
          <a:ln>
            <a:noFill/>
          </a:ln>
          <a:effectLst>
            <a:outerShdw blurRad="292100" dist="139700" dir="2700000" algn="tl" rotWithShape="0">
              <a:srgbClr val="333333">
                <a:alpha val="65000"/>
              </a:srgbClr>
            </a:outerShdw>
          </a:effectLst>
        </p:spPr>
      </p:pic>
      <p:sp>
        <p:nvSpPr>
          <p:cNvPr id="10" name="Rectangle 3">
            <a:extLst>
              <a:ext uri="{FF2B5EF4-FFF2-40B4-BE49-F238E27FC236}">
                <a16:creationId xmlns:a16="http://schemas.microsoft.com/office/drawing/2014/main" id="{6D58CEFB-CBF4-4571-9356-C3781B9AA9F9}"/>
              </a:ext>
            </a:extLst>
          </p:cNvPr>
          <p:cNvSpPr>
            <a:spLocks noChangeArrowheads="1"/>
          </p:cNvSpPr>
          <p:nvPr/>
        </p:nvSpPr>
        <p:spPr bwMode="auto">
          <a:xfrm>
            <a:off x="565332" y="1364718"/>
            <a:ext cx="6904037" cy="3252912"/>
          </a:xfrm>
          <a:prstGeom prst="rect">
            <a:avLst/>
          </a:prstGeom>
          <a:noFill/>
          <a:ln w="9525">
            <a:noFill/>
            <a:miter lim="800000"/>
            <a:headEnd/>
            <a:tailEnd/>
          </a:ln>
        </p:spPr>
        <p:txBody>
          <a:bodyPr lIns="0" tIns="0" rIns="0" bIns="0"/>
          <a:lstStyle/>
          <a:p>
            <a:pPr lvl="0"/>
            <a:r>
              <a:rPr lang="en-US" sz="2400" dirty="0"/>
              <a:t>An SOP is a document that</a:t>
            </a:r>
            <a:r>
              <a:rPr lang="en-PH" sz="2400" dirty="0"/>
              <a:t>:</a:t>
            </a:r>
          </a:p>
          <a:p>
            <a:pPr marL="628650" lvl="0" indent="-361950">
              <a:spcAft>
                <a:spcPts val="600"/>
              </a:spcAft>
              <a:buFont typeface="Arial" pitchFamily="34" charset="0"/>
              <a:buChar char="•"/>
            </a:pPr>
            <a:r>
              <a:rPr lang="en-US" sz="2400" dirty="0"/>
              <a:t>Contains the checklist of steps to follow to collect and verify the quality of geographic coordinates</a:t>
            </a:r>
          </a:p>
          <a:p>
            <a:pPr marL="628650" lvl="0" indent="-361950">
              <a:spcAft>
                <a:spcPts val="600"/>
              </a:spcAft>
              <a:buFont typeface="Arial" pitchFamily="34" charset="0"/>
              <a:buChar char="•"/>
            </a:pPr>
            <a:r>
              <a:rPr lang="en-US" sz="2400" dirty="0"/>
              <a:t>Should be used during the training of data collectors and supervisors as well as during the data collection exercise.</a:t>
            </a:r>
          </a:p>
          <a:p>
            <a:pPr marL="628650" lvl="0" indent="-361950">
              <a:spcAft>
                <a:spcPts val="600"/>
              </a:spcAft>
              <a:buFont typeface="Arial" pitchFamily="34" charset="0"/>
              <a:buChar char="•"/>
            </a:pPr>
            <a:r>
              <a:rPr lang="en-US" sz="2400" dirty="0"/>
              <a:t>Focuses on providing only essential information, being as clear and simple as possible, covering all the fields in the form, and including illustrations that will help the data collector complete each step</a:t>
            </a:r>
            <a:r>
              <a:rPr lang="fr-FR" sz="2400" dirty="0"/>
              <a:t>.</a:t>
            </a:r>
            <a:endParaRPr lang="en-GB" sz="2400" dirty="0"/>
          </a:p>
        </p:txBody>
      </p:sp>
      <p:sp>
        <p:nvSpPr>
          <p:cNvPr id="13" name="Rectangle 3">
            <a:extLst>
              <a:ext uri="{FF2B5EF4-FFF2-40B4-BE49-F238E27FC236}">
                <a16:creationId xmlns:a16="http://schemas.microsoft.com/office/drawing/2014/main" id="{7FD135A1-EAF3-520D-98C6-086559A9FEEB}"/>
              </a:ext>
            </a:extLst>
          </p:cNvPr>
          <p:cNvSpPr>
            <a:spLocks noChangeArrowheads="1"/>
          </p:cNvSpPr>
          <p:nvPr/>
        </p:nvSpPr>
        <p:spPr bwMode="auto">
          <a:xfrm>
            <a:off x="375613" y="751697"/>
            <a:ext cx="5456237" cy="461665"/>
          </a:xfrm>
          <a:prstGeom prst="rect">
            <a:avLst/>
          </a:prstGeom>
          <a:noFill/>
          <a:ln w="9525">
            <a:noFill/>
            <a:miter lim="800000"/>
            <a:headEnd/>
            <a:tailEnd/>
          </a:ln>
        </p:spPr>
        <p:txBody>
          <a:bodyPr wrap="square">
            <a:spAutoFit/>
          </a:bodyPr>
          <a:lstStyle/>
          <a:p>
            <a:r>
              <a:rPr lang="fr-CH" sz="2400" b="1" dirty="0"/>
              <a:t>Standard Operating </a:t>
            </a:r>
            <a:r>
              <a:rPr lang="fr-CH" sz="2400" b="1" dirty="0" err="1"/>
              <a:t>Procedure</a:t>
            </a:r>
            <a:r>
              <a:rPr lang="fr-CH" sz="2400" b="1" dirty="0"/>
              <a:t> (SOP)</a:t>
            </a:r>
          </a:p>
        </p:txBody>
      </p:sp>
      <p:pic>
        <p:nvPicPr>
          <p:cNvPr id="4" name="Picture 3">
            <a:extLst>
              <a:ext uri="{FF2B5EF4-FFF2-40B4-BE49-F238E27FC236}">
                <a16:creationId xmlns:a16="http://schemas.microsoft.com/office/drawing/2014/main" id="{081B800A-F6E3-A9FC-9C96-2F0CD4F9B8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988287" y="624276"/>
            <a:ext cx="1016052" cy="720000"/>
          </a:xfrm>
          <a:prstGeom prst="rect">
            <a:avLst/>
          </a:prstGeom>
          <a:ln>
            <a:solidFill>
              <a:schemeClr val="tx1"/>
            </a:solidFill>
          </a:ln>
        </p:spPr>
      </p:pic>
    </p:spTree>
    <p:extLst>
      <p:ext uri="{BB962C8B-B14F-4D97-AF65-F5344CB8AC3E}">
        <p14:creationId xmlns:p14="http://schemas.microsoft.com/office/powerpoint/2010/main" val="7635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DCF283-2AB4-6988-2F86-D239A7DA3E11}"/>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 – </a:t>
            </a:r>
            <a:r>
              <a:rPr lang="fr-CH" altLang="en-US" dirty="0" err="1"/>
              <a:t>Collecting</a:t>
            </a:r>
            <a:r>
              <a:rPr lang="fr-CH" altLang="en-US" dirty="0"/>
              <a:t> </a:t>
            </a:r>
            <a:r>
              <a:rPr lang="fr-CH" altLang="en-US" dirty="0" err="1"/>
              <a:t>geographic</a:t>
            </a:r>
            <a:r>
              <a:rPr lang="fr-CH" altLang="en-US" dirty="0"/>
              <a:t> </a:t>
            </a:r>
            <a:r>
              <a:rPr lang="fr-CH" altLang="en-US" dirty="0" err="1"/>
              <a:t>coordinates</a:t>
            </a:r>
            <a:endParaRPr lang="en-PH" altLang="en-US" dirty="0"/>
          </a:p>
        </p:txBody>
      </p:sp>
      <p:sp>
        <p:nvSpPr>
          <p:cNvPr id="10" name="Rectangle 3">
            <a:extLst>
              <a:ext uri="{FF2B5EF4-FFF2-40B4-BE49-F238E27FC236}">
                <a16:creationId xmlns:a16="http://schemas.microsoft.com/office/drawing/2014/main" id="{F90F849A-30E7-F6F0-0A3F-BB2A278FED2D}"/>
              </a:ext>
            </a:extLst>
          </p:cNvPr>
          <p:cNvSpPr>
            <a:spLocks noChangeArrowheads="1"/>
          </p:cNvSpPr>
          <p:nvPr/>
        </p:nvSpPr>
        <p:spPr bwMode="auto">
          <a:xfrm>
            <a:off x="373143" y="756091"/>
            <a:ext cx="2664296" cy="461665"/>
          </a:xfrm>
          <a:prstGeom prst="rect">
            <a:avLst/>
          </a:prstGeom>
          <a:noFill/>
          <a:ln w="9525">
            <a:noFill/>
            <a:miter lim="800000"/>
            <a:headEnd/>
            <a:tailEnd/>
          </a:ln>
        </p:spPr>
        <p:txBody>
          <a:bodyPr wrap="square">
            <a:spAutoFit/>
          </a:bodyPr>
          <a:lstStyle/>
          <a:p>
            <a:r>
              <a:rPr lang="en-US" sz="2400" b="1" dirty="0"/>
              <a:t>Master Lists</a:t>
            </a:r>
            <a:endParaRPr lang="en-GB" sz="2400" b="1" dirty="0"/>
          </a:p>
        </p:txBody>
      </p:sp>
      <p:sp>
        <p:nvSpPr>
          <p:cNvPr id="11" name="Rectangle 10">
            <a:extLst>
              <a:ext uri="{FF2B5EF4-FFF2-40B4-BE49-F238E27FC236}">
                <a16:creationId xmlns:a16="http://schemas.microsoft.com/office/drawing/2014/main" id="{BB991B5B-AB93-7C7A-082A-0122B4259604}"/>
              </a:ext>
            </a:extLst>
          </p:cNvPr>
          <p:cNvSpPr>
            <a:spLocks noChangeArrowheads="1"/>
          </p:cNvSpPr>
          <p:nvPr/>
        </p:nvSpPr>
        <p:spPr bwMode="auto">
          <a:xfrm>
            <a:off x="382358" y="1249065"/>
            <a:ext cx="9551987" cy="461665"/>
          </a:xfrm>
          <a:prstGeom prst="rect">
            <a:avLst/>
          </a:prstGeom>
          <a:noFill/>
          <a:ln w="9525">
            <a:noFill/>
            <a:miter lim="800000"/>
            <a:headEnd/>
            <a:tailEnd/>
          </a:ln>
        </p:spPr>
        <p:txBody>
          <a:bodyPr wrap="square">
            <a:spAutoFit/>
          </a:bodyPr>
          <a:lstStyle/>
          <a:p>
            <a:r>
              <a:rPr lang="en-US" sz="2400" dirty="0"/>
              <a:t>The data collection exercise is based on the use of the master list of</a:t>
            </a:r>
            <a:r>
              <a:rPr lang="fr-FR" sz="2400" dirty="0"/>
              <a:t>:</a:t>
            </a:r>
            <a:endParaRPr lang="en-GB" sz="2400" dirty="0"/>
          </a:p>
        </p:txBody>
      </p:sp>
      <p:sp>
        <p:nvSpPr>
          <p:cNvPr id="12" name="Rectangle 3">
            <a:extLst>
              <a:ext uri="{FF2B5EF4-FFF2-40B4-BE49-F238E27FC236}">
                <a16:creationId xmlns:a16="http://schemas.microsoft.com/office/drawing/2014/main" id="{89AAD4E8-2DF1-DCBA-71BA-BA2441FB1D3F}"/>
              </a:ext>
            </a:extLst>
          </p:cNvPr>
          <p:cNvSpPr>
            <a:spLocks noChangeArrowheads="1"/>
          </p:cNvSpPr>
          <p:nvPr/>
        </p:nvSpPr>
        <p:spPr bwMode="auto">
          <a:xfrm>
            <a:off x="373399" y="3372703"/>
            <a:ext cx="10580688" cy="461665"/>
          </a:xfrm>
          <a:prstGeom prst="rect">
            <a:avLst/>
          </a:prstGeom>
          <a:noFill/>
          <a:ln w="9525">
            <a:noFill/>
            <a:miter lim="800000"/>
            <a:headEnd/>
            <a:tailEnd/>
          </a:ln>
        </p:spPr>
        <p:txBody>
          <a:bodyPr wrap="square">
            <a:spAutoFit/>
          </a:bodyPr>
          <a:lstStyle/>
          <a:p>
            <a:r>
              <a:rPr lang="en-US" sz="2400" dirty="0"/>
              <a:t>The following items are also required to implement some of the options</a:t>
            </a:r>
            <a:r>
              <a:rPr lang="en-PH" sz="2400" dirty="0"/>
              <a:t>:</a:t>
            </a:r>
            <a:endParaRPr lang="en-GB" sz="2400" dirty="0"/>
          </a:p>
        </p:txBody>
      </p:sp>
      <p:sp>
        <p:nvSpPr>
          <p:cNvPr id="13" name="Rectangle 3">
            <a:extLst>
              <a:ext uri="{FF2B5EF4-FFF2-40B4-BE49-F238E27FC236}">
                <a16:creationId xmlns:a16="http://schemas.microsoft.com/office/drawing/2014/main" id="{81BDF65C-BCB7-EE03-C155-4B1177AA725A}"/>
              </a:ext>
            </a:extLst>
          </p:cNvPr>
          <p:cNvSpPr>
            <a:spLocks noChangeArrowheads="1"/>
          </p:cNvSpPr>
          <p:nvPr/>
        </p:nvSpPr>
        <p:spPr bwMode="auto">
          <a:xfrm>
            <a:off x="289576" y="3844278"/>
            <a:ext cx="10025304" cy="2141349"/>
          </a:xfrm>
          <a:prstGeom prst="rect">
            <a:avLst/>
          </a:prstGeom>
          <a:noFill/>
          <a:ln w="9525">
            <a:noFill/>
            <a:miter lim="800000"/>
            <a:headEnd/>
            <a:tailEnd/>
          </a:ln>
        </p:spPr>
        <p:txBody>
          <a:bodyPr lIns="0" tIns="0" rIns="0" bIns="0"/>
          <a:lstStyle/>
          <a:p>
            <a:pPr marL="900000" lvl="1" indent="-360000">
              <a:buFont typeface="Arial" pitchFamily="34" charset="0"/>
              <a:buChar char="•"/>
            </a:pPr>
            <a:r>
              <a:rPr lang="fr-FR" sz="2400" dirty="0"/>
              <a:t>Geospatial data </a:t>
            </a:r>
            <a:r>
              <a:rPr lang="fr-FR" sz="2400" dirty="0" err="1"/>
              <a:t>containing</a:t>
            </a:r>
            <a:r>
              <a:rPr lang="fr-FR" sz="2400" dirty="0"/>
              <a:t> the </a:t>
            </a:r>
            <a:r>
              <a:rPr lang="fr-FR" sz="2400" dirty="0" err="1"/>
              <a:t>boundaries</a:t>
            </a:r>
            <a:r>
              <a:rPr lang="fr-FR" sz="2400" dirty="0"/>
              <a:t> of administrative </a:t>
            </a:r>
            <a:r>
              <a:rPr lang="fr-FR" sz="2400" dirty="0" err="1"/>
              <a:t>units</a:t>
            </a:r>
            <a:endParaRPr lang="fr-FR" sz="2400" dirty="0"/>
          </a:p>
          <a:p>
            <a:pPr marL="900000" lvl="1" indent="-360000">
              <a:buFont typeface="Arial" pitchFamily="34" charset="0"/>
              <a:buChar char="•"/>
            </a:pPr>
            <a:r>
              <a:rPr lang="fr-FR" sz="2400" dirty="0"/>
              <a:t>Geographic Information System (GIS)</a:t>
            </a:r>
          </a:p>
          <a:p>
            <a:pPr marL="900000" lvl="1" indent="-360000">
              <a:buFont typeface="Arial" pitchFamily="34" charset="0"/>
              <a:buChar char="•"/>
            </a:pPr>
            <a:r>
              <a:rPr lang="fr-FR" sz="2400" dirty="0"/>
              <a:t>GNSS-</a:t>
            </a:r>
            <a:r>
              <a:rPr lang="fr-FR" sz="2400" dirty="0" err="1"/>
              <a:t>enabled</a:t>
            </a:r>
            <a:r>
              <a:rPr lang="fr-FR" sz="2400" dirty="0"/>
              <a:t> </a:t>
            </a:r>
            <a:r>
              <a:rPr lang="fr-FR" sz="2400" dirty="0" err="1"/>
              <a:t>device</a:t>
            </a:r>
            <a:endParaRPr lang="fr-FR" sz="2400" dirty="0"/>
          </a:p>
          <a:p>
            <a:pPr marL="900000" lvl="1" indent="-360000">
              <a:buFont typeface="Arial" pitchFamily="34" charset="0"/>
              <a:buChar char="•"/>
            </a:pPr>
            <a:r>
              <a:rPr lang="fr-FR" sz="2400" dirty="0"/>
              <a:t>Offline </a:t>
            </a:r>
            <a:r>
              <a:rPr lang="fr-FR" sz="2400" dirty="0" err="1"/>
              <a:t>map</a:t>
            </a:r>
            <a:r>
              <a:rPr lang="fr-FR" sz="2400" dirty="0"/>
              <a:t> application</a:t>
            </a:r>
          </a:p>
          <a:p>
            <a:pPr marL="900000" lvl="1" indent="-360000">
              <a:buFont typeface="Arial" pitchFamily="34" charset="0"/>
              <a:buChar char="•"/>
            </a:pPr>
            <a:r>
              <a:rPr lang="fr-FR" sz="2400" dirty="0" err="1"/>
              <a:t>Anticipated</a:t>
            </a:r>
            <a:r>
              <a:rPr lang="fr-FR" sz="2400" dirty="0"/>
              <a:t> minimum/ maximum values for </a:t>
            </a:r>
            <a:r>
              <a:rPr lang="fr-FR" sz="2400" dirty="0" err="1"/>
              <a:t>geographic</a:t>
            </a:r>
            <a:r>
              <a:rPr lang="fr-FR" sz="2400" dirty="0"/>
              <a:t> </a:t>
            </a:r>
            <a:r>
              <a:rPr lang="fr-FR" sz="2400" dirty="0" err="1"/>
              <a:t>coordinates</a:t>
            </a:r>
            <a:endParaRPr lang="fr-FR" sz="2400" dirty="0"/>
          </a:p>
          <a:p>
            <a:pPr marL="900000" lvl="1" indent="-360000">
              <a:buFont typeface="Arial" pitchFamily="34" charset="0"/>
              <a:buChar char="•"/>
            </a:pPr>
            <a:r>
              <a:rPr lang="fr-FR" sz="2400" dirty="0" err="1"/>
              <a:t>Purpose-designed</a:t>
            </a:r>
            <a:r>
              <a:rPr lang="fr-FR" sz="2400" dirty="0"/>
              <a:t> data collection application</a:t>
            </a:r>
          </a:p>
          <a:p>
            <a:pPr marL="457200" lvl="0" indent="-457200">
              <a:buFont typeface="Arial" pitchFamily="34" charset="0"/>
              <a:buChar char="•"/>
            </a:pPr>
            <a:endParaRPr lang="en-PH" sz="2400" dirty="0"/>
          </a:p>
        </p:txBody>
      </p:sp>
      <p:sp>
        <p:nvSpPr>
          <p:cNvPr id="14" name="Rectangle 13">
            <a:extLst>
              <a:ext uri="{FF2B5EF4-FFF2-40B4-BE49-F238E27FC236}">
                <a16:creationId xmlns:a16="http://schemas.microsoft.com/office/drawing/2014/main" id="{3D38CF6A-BFC4-EA0F-7906-730855D8C74A}"/>
              </a:ext>
            </a:extLst>
          </p:cNvPr>
          <p:cNvSpPr>
            <a:spLocks noChangeArrowheads="1"/>
          </p:cNvSpPr>
          <p:nvPr/>
        </p:nvSpPr>
        <p:spPr bwMode="auto">
          <a:xfrm>
            <a:off x="297044" y="1710730"/>
            <a:ext cx="9888947" cy="2141349"/>
          </a:xfrm>
          <a:prstGeom prst="rect">
            <a:avLst/>
          </a:prstGeom>
          <a:noFill/>
          <a:ln w="9525">
            <a:noFill/>
            <a:miter lim="800000"/>
            <a:headEnd/>
            <a:tailEnd/>
          </a:ln>
        </p:spPr>
        <p:txBody>
          <a:bodyPr lIns="0" tIns="0" rIns="0" bIns="0"/>
          <a:lstStyle/>
          <a:p>
            <a:pPr marL="900000" lvl="1" indent="-360000">
              <a:buFont typeface="Arial" pitchFamily="34" charset="0"/>
              <a:buChar char="•"/>
            </a:pPr>
            <a:r>
              <a:rPr lang="en-US" sz="2400" b="1" dirty="0"/>
              <a:t>Geographic features that need to be located: </a:t>
            </a:r>
            <a:r>
              <a:rPr lang="en-US" sz="2400" dirty="0"/>
              <a:t>typically, infrastructure (e.g., health facility, school, household).</a:t>
            </a:r>
          </a:p>
          <a:p>
            <a:pPr marL="900000" lvl="1" indent="-360000">
              <a:buFont typeface="Arial" pitchFamily="34" charset="0"/>
              <a:buChar char="•"/>
            </a:pPr>
            <a:r>
              <a:rPr lang="en-US" sz="2400" b="1" dirty="0"/>
              <a:t>Administrative units: </a:t>
            </a:r>
            <a:r>
              <a:rPr lang="en-US" sz="2400" dirty="0"/>
              <a:t>For the area covered by data collection exercise (total or part of the country).</a:t>
            </a:r>
            <a:endParaRPr lang="en-GB" sz="2400" dirty="0"/>
          </a:p>
        </p:txBody>
      </p:sp>
      <p:pic>
        <p:nvPicPr>
          <p:cNvPr id="4" name="Picture 3">
            <a:extLst>
              <a:ext uri="{FF2B5EF4-FFF2-40B4-BE49-F238E27FC236}">
                <a16:creationId xmlns:a16="http://schemas.microsoft.com/office/drawing/2014/main" id="{B17BF27E-F29D-0EC4-2CE9-5AA4DF285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988287" y="624276"/>
            <a:ext cx="1016052" cy="720000"/>
          </a:xfrm>
          <a:prstGeom prst="rect">
            <a:avLst/>
          </a:prstGeom>
          <a:ln>
            <a:solidFill>
              <a:schemeClr val="tx1"/>
            </a:solidFill>
          </a:ln>
        </p:spPr>
      </p:pic>
    </p:spTree>
    <p:extLst>
      <p:ext uri="{BB962C8B-B14F-4D97-AF65-F5344CB8AC3E}">
        <p14:creationId xmlns:p14="http://schemas.microsoft.com/office/powerpoint/2010/main" val="2647164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a:extLst>
              <a:ext uri="{FF2B5EF4-FFF2-40B4-BE49-F238E27FC236}">
                <a16:creationId xmlns:a16="http://schemas.microsoft.com/office/drawing/2014/main" id="{1A3BE646-6989-9119-7214-3E0344946C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4751" y="1593243"/>
            <a:ext cx="1943864" cy="2512800"/>
          </a:xfrm>
          <a:prstGeom prst="rect">
            <a:avLst/>
          </a:prstGeom>
          <a:ln>
            <a:solidFill>
              <a:schemeClr val="tx1"/>
            </a:solidFill>
          </a:ln>
        </p:spPr>
      </p:pic>
      <p:sp>
        <p:nvSpPr>
          <p:cNvPr id="8" name="Right Arrow 8">
            <a:extLst>
              <a:ext uri="{FF2B5EF4-FFF2-40B4-BE49-F238E27FC236}">
                <a16:creationId xmlns:a16="http://schemas.microsoft.com/office/drawing/2014/main" id="{AB47BCE5-173A-2F6A-E48D-3F657897A91A}"/>
              </a:ext>
            </a:extLst>
          </p:cNvPr>
          <p:cNvSpPr/>
          <p:nvPr/>
        </p:nvSpPr>
        <p:spPr>
          <a:xfrm>
            <a:off x="1226709" y="5856385"/>
            <a:ext cx="458605" cy="427587"/>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9" name="Rectangle 3">
            <a:extLst>
              <a:ext uri="{FF2B5EF4-FFF2-40B4-BE49-F238E27FC236}">
                <a16:creationId xmlns:a16="http://schemas.microsoft.com/office/drawing/2014/main" id="{8510E5ED-2019-125A-ED4A-BA12BE7F06C4}"/>
              </a:ext>
            </a:extLst>
          </p:cNvPr>
          <p:cNvSpPr>
            <a:spLocks noChangeArrowheads="1"/>
          </p:cNvSpPr>
          <p:nvPr/>
        </p:nvSpPr>
        <p:spPr bwMode="auto">
          <a:xfrm>
            <a:off x="1765655" y="5907570"/>
            <a:ext cx="7021893" cy="512527"/>
          </a:xfrm>
          <a:prstGeom prst="rect">
            <a:avLst/>
          </a:prstGeom>
          <a:noFill/>
          <a:ln w="9525">
            <a:noFill/>
            <a:miter lim="800000"/>
            <a:headEnd/>
            <a:tailEnd/>
          </a:ln>
        </p:spPr>
        <p:txBody>
          <a:bodyPr lIns="0" tIns="0" rIns="0" bIns="0"/>
          <a:lstStyle/>
          <a:p>
            <a:pPr lvl="0"/>
            <a:r>
              <a:rPr lang="en-US" sz="2400" dirty="0"/>
              <a:t>This will be practiced during Exercise 4.A</a:t>
            </a:r>
            <a:endParaRPr lang="en-PH" sz="2400" dirty="0"/>
          </a:p>
        </p:txBody>
      </p:sp>
      <p:sp>
        <p:nvSpPr>
          <p:cNvPr id="3" name="Title 1">
            <a:extLst>
              <a:ext uri="{FF2B5EF4-FFF2-40B4-BE49-F238E27FC236}">
                <a16:creationId xmlns:a16="http://schemas.microsoft.com/office/drawing/2014/main" id="{5A33607B-6CC4-6160-3B19-7709AA604519}"/>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 – </a:t>
            </a:r>
            <a:r>
              <a:rPr lang="fr-CH" altLang="en-US" dirty="0" err="1"/>
              <a:t>Collecting</a:t>
            </a:r>
            <a:r>
              <a:rPr lang="fr-CH" altLang="en-US" dirty="0"/>
              <a:t> </a:t>
            </a:r>
            <a:r>
              <a:rPr lang="fr-CH" altLang="en-US" dirty="0" err="1"/>
              <a:t>geographic</a:t>
            </a:r>
            <a:r>
              <a:rPr lang="fr-CH" altLang="en-US" dirty="0"/>
              <a:t> </a:t>
            </a:r>
            <a:r>
              <a:rPr lang="fr-CH" altLang="en-US" dirty="0" err="1"/>
              <a:t>coordinates</a:t>
            </a:r>
            <a:endParaRPr lang="en-PH" altLang="en-US" dirty="0"/>
          </a:p>
        </p:txBody>
      </p:sp>
      <p:sp>
        <p:nvSpPr>
          <p:cNvPr id="19" name="Rectangle 3">
            <a:extLst>
              <a:ext uri="{FF2B5EF4-FFF2-40B4-BE49-F238E27FC236}">
                <a16:creationId xmlns:a16="http://schemas.microsoft.com/office/drawing/2014/main" id="{424434EC-C53C-CCC9-0EB8-C9B1D1327848}"/>
              </a:ext>
            </a:extLst>
          </p:cNvPr>
          <p:cNvSpPr>
            <a:spLocks noChangeArrowheads="1"/>
          </p:cNvSpPr>
          <p:nvPr/>
        </p:nvSpPr>
        <p:spPr bwMode="auto">
          <a:xfrm>
            <a:off x="380738" y="756079"/>
            <a:ext cx="8805791" cy="830997"/>
          </a:xfrm>
          <a:prstGeom prst="rect">
            <a:avLst/>
          </a:prstGeom>
          <a:noFill/>
          <a:ln w="9525">
            <a:noFill/>
            <a:miter lim="800000"/>
            <a:headEnd/>
            <a:tailEnd/>
          </a:ln>
        </p:spPr>
        <p:txBody>
          <a:bodyPr wrap="square">
            <a:spAutoFit/>
          </a:bodyPr>
          <a:lstStyle/>
          <a:p>
            <a:r>
              <a:rPr lang="en-US" sz="2400" dirty="0"/>
              <a:t>Several important steps must be implemented before, during, and after data collection</a:t>
            </a:r>
            <a:r>
              <a:rPr lang="fr-FR" sz="2400" dirty="0"/>
              <a:t>.</a:t>
            </a:r>
            <a:endParaRPr lang="en-GB" sz="2400" dirty="0"/>
          </a:p>
        </p:txBody>
      </p:sp>
      <p:sp>
        <p:nvSpPr>
          <p:cNvPr id="21" name="Rectangle 3">
            <a:extLst>
              <a:ext uri="{FF2B5EF4-FFF2-40B4-BE49-F238E27FC236}">
                <a16:creationId xmlns:a16="http://schemas.microsoft.com/office/drawing/2014/main" id="{C772F225-BB2F-8C75-F151-157FD61EEF39}"/>
              </a:ext>
            </a:extLst>
          </p:cNvPr>
          <p:cNvSpPr>
            <a:spLocks noChangeArrowheads="1"/>
          </p:cNvSpPr>
          <p:nvPr/>
        </p:nvSpPr>
        <p:spPr bwMode="auto">
          <a:xfrm>
            <a:off x="373620" y="1697233"/>
            <a:ext cx="4104456" cy="461665"/>
          </a:xfrm>
          <a:prstGeom prst="rect">
            <a:avLst/>
          </a:prstGeom>
          <a:noFill/>
          <a:ln w="9525">
            <a:noFill/>
            <a:miter lim="800000"/>
            <a:headEnd/>
            <a:tailEnd/>
          </a:ln>
        </p:spPr>
        <p:txBody>
          <a:bodyPr wrap="square">
            <a:spAutoFit/>
          </a:bodyPr>
          <a:lstStyle/>
          <a:p>
            <a:r>
              <a:rPr lang="fr-FR" sz="2400" u="sng" dirty="0" err="1"/>
              <a:t>Before</a:t>
            </a:r>
            <a:r>
              <a:rPr lang="fr-FR" sz="2400" u="sng" dirty="0"/>
              <a:t> data collection:</a:t>
            </a:r>
            <a:endParaRPr lang="en-PH" sz="2400" u="sng" dirty="0"/>
          </a:p>
        </p:txBody>
      </p:sp>
      <p:sp>
        <p:nvSpPr>
          <p:cNvPr id="22" name="Rectangle 3">
            <a:extLst>
              <a:ext uri="{FF2B5EF4-FFF2-40B4-BE49-F238E27FC236}">
                <a16:creationId xmlns:a16="http://schemas.microsoft.com/office/drawing/2014/main" id="{EC5D1EE7-331E-5C6A-027B-5EE28728E4B9}"/>
              </a:ext>
            </a:extLst>
          </p:cNvPr>
          <p:cNvSpPr>
            <a:spLocks noChangeArrowheads="1"/>
          </p:cNvSpPr>
          <p:nvPr/>
        </p:nvSpPr>
        <p:spPr bwMode="auto">
          <a:xfrm>
            <a:off x="649850" y="2179670"/>
            <a:ext cx="6707880" cy="3041101"/>
          </a:xfrm>
          <a:prstGeom prst="rect">
            <a:avLst/>
          </a:prstGeom>
          <a:noFill/>
          <a:ln w="9525">
            <a:noFill/>
            <a:miter lim="800000"/>
            <a:headEnd/>
            <a:tailEnd/>
          </a:ln>
        </p:spPr>
        <p:txBody>
          <a:bodyPr lIns="0" tIns="0" rIns="0" bIns="0"/>
          <a:lstStyle/>
          <a:p>
            <a:pPr marL="457200" lvl="0" indent="-276225">
              <a:buFont typeface="Arial" pitchFamily="34" charset="0"/>
              <a:buChar char="•"/>
            </a:pPr>
            <a:r>
              <a:rPr lang="en-US" sz="2400" dirty="0"/>
              <a:t>Prepare the materials needed to implement the selected option and train data collectors and supervisors.</a:t>
            </a:r>
          </a:p>
          <a:p>
            <a:pPr marL="457200" lvl="0" indent="-276225">
              <a:buFont typeface="Arial" pitchFamily="34" charset="0"/>
              <a:buChar char="•"/>
            </a:pPr>
            <a:r>
              <a:rPr lang="en-US" sz="2400" dirty="0"/>
              <a:t>Select the people responsible for data collection and their supervisor(s)</a:t>
            </a:r>
          </a:p>
          <a:p>
            <a:pPr marL="457200" lvl="0" indent="-276225">
              <a:buFont typeface="Arial" pitchFamily="34" charset="0"/>
              <a:buChar char="•"/>
            </a:pPr>
            <a:r>
              <a:rPr lang="en-US" sz="2400" dirty="0"/>
              <a:t>Train data collectors and supervisors so that they can be as independent as possible once in the field.</a:t>
            </a:r>
            <a:endParaRPr lang="en-PH" sz="2400" dirty="0"/>
          </a:p>
        </p:txBody>
      </p:sp>
      <p:sp>
        <p:nvSpPr>
          <p:cNvPr id="24" name="Rectangle 3">
            <a:extLst>
              <a:ext uri="{FF2B5EF4-FFF2-40B4-BE49-F238E27FC236}">
                <a16:creationId xmlns:a16="http://schemas.microsoft.com/office/drawing/2014/main" id="{F5913D1F-66AB-2157-34AE-CDB9AD28054C}"/>
              </a:ext>
            </a:extLst>
          </p:cNvPr>
          <p:cNvSpPr>
            <a:spLocks noChangeArrowheads="1"/>
          </p:cNvSpPr>
          <p:nvPr/>
        </p:nvSpPr>
        <p:spPr bwMode="auto">
          <a:xfrm>
            <a:off x="1428911" y="5318716"/>
            <a:ext cx="4939813" cy="512527"/>
          </a:xfrm>
          <a:prstGeom prst="rect">
            <a:avLst/>
          </a:prstGeom>
          <a:noFill/>
          <a:ln w="9525">
            <a:noFill/>
            <a:miter lim="800000"/>
            <a:headEnd/>
            <a:tailEnd/>
          </a:ln>
        </p:spPr>
        <p:txBody>
          <a:bodyPr lIns="0" tIns="0" rIns="0" bIns="0"/>
          <a:lstStyle/>
          <a:p>
            <a:pPr lvl="0"/>
            <a:r>
              <a:rPr lang="fr-FR" sz="2400" dirty="0"/>
              <a:t>A good training </a:t>
            </a:r>
            <a:r>
              <a:rPr lang="fr-FR" sz="2400" dirty="0" err="1"/>
              <a:t>is</a:t>
            </a:r>
            <a:r>
              <a:rPr lang="fr-FR" sz="2400" dirty="0"/>
              <a:t> key</a:t>
            </a:r>
            <a:r>
              <a:rPr lang="fr-CH" sz="2400" dirty="0"/>
              <a:t>!</a:t>
            </a:r>
          </a:p>
        </p:txBody>
      </p:sp>
      <p:sp>
        <p:nvSpPr>
          <p:cNvPr id="25" name="Right Arrow 10">
            <a:extLst>
              <a:ext uri="{FF2B5EF4-FFF2-40B4-BE49-F238E27FC236}">
                <a16:creationId xmlns:a16="http://schemas.microsoft.com/office/drawing/2014/main" id="{50BD7434-49D4-D6DD-E801-7F9CECC1D60C}"/>
              </a:ext>
            </a:extLst>
          </p:cNvPr>
          <p:cNvSpPr/>
          <p:nvPr/>
        </p:nvSpPr>
        <p:spPr>
          <a:xfrm>
            <a:off x="839788" y="5271667"/>
            <a:ext cx="476182" cy="457798"/>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4" name="Picture 3">
            <a:extLst>
              <a:ext uri="{FF2B5EF4-FFF2-40B4-BE49-F238E27FC236}">
                <a16:creationId xmlns:a16="http://schemas.microsoft.com/office/drawing/2014/main" id="{76B91E10-C280-E6C6-8301-02D9D30C9613}"/>
              </a:ext>
            </a:extLst>
          </p:cNvPr>
          <p:cNvPicPr>
            <a:picLocks noChangeAspect="1"/>
          </p:cNvPicPr>
          <p:nvPr/>
        </p:nvPicPr>
        <p:blipFill>
          <a:blip r:embed="rId4"/>
          <a:stretch>
            <a:fillRect/>
          </a:stretch>
        </p:blipFill>
        <p:spPr>
          <a:xfrm>
            <a:off x="8842539" y="2849643"/>
            <a:ext cx="3093746" cy="1738114"/>
          </a:xfrm>
          <a:prstGeom prst="rect">
            <a:avLst/>
          </a:prstGeom>
        </p:spPr>
      </p:pic>
      <p:pic>
        <p:nvPicPr>
          <p:cNvPr id="23" name="Picture 22">
            <a:extLst>
              <a:ext uri="{FF2B5EF4-FFF2-40B4-BE49-F238E27FC236}">
                <a16:creationId xmlns:a16="http://schemas.microsoft.com/office/drawing/2014/main" id="{FA0E695F-DE8C-A155-F179-76483814C3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95" t="8196" r="7127" b="10543"/>
          <a:stretch/>
        </p:blipFill>
        <p:spPr bwMode="auto">
          <a:xfrm>
            <a:off x="7560802" y="4386359"/>
            <a:ext cx="2625538" cy="1660495"/>
          </a:xfrm>
          <a:prstGeom prst="rect">
            <a:avLst/>
          </a:prstGeom>
          <a:noFill/>
          <a:ln>
            <a:solidFill>
              <a:schemeClr val="tx1"/>
            </a:solidFill>
          </a:ln>
        </p:spPr>
      </p:pic>
      <p:pic>
        <p:nvPicPr>
          <p:cNvPr id="5" name="Picture 4">
            <a:extLst>
              <a:ext uri="{FF2B5EF4-FFF2-40B4-BE49-F238E27FC236}">
                <a16:creationId xmlns:a16="http://schemas.microsoft.com/office/drawing/2014/main" id="{7E425A6D-79D7-302F-20B0-F45E7EE4DC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0988287" y="624276"/>
            <a:ext cx="1016052" cy="720000"/>
          </a:xfrm>
          <a:prstGeom prst="rect">
            <a:avLst/>
          </a:prstGeom>
          <a:ln>
            <a:solidFill>
              <a:schemeClr val="tx1"/>
            </a:solidFill>
          </a:ln>
        </p:spPr>
      </p:pic>
    </p:spTree>
    <p:extLst>
      <p:ext uri="{BB962C8B-B14F-4D97-AF65-F5344CB8AC3E}">
        <p14:creationId xmlns:p14="http://schemas.microsoft.com/office/powerpoint/2010/main" val="3742027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4F6CB4-F66B-8C3A-AD95-825DBF2F799B}"/>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 – </a:t>
            </a:r>
            <a:r>
              <a:rPr lang="fr-CH" altLang="en-US" dirty="0" err="1"/>
              <a:t>Collecting</a:t>
            </a:r>
            <a:r>
              <a:rPr lang="fr-CH" altLang="en-US" dirty="0"/>
              <a:t> </a:t>
            </a:r>
            <a:r>
              <a:rPr lang="fr-CH" altLang="en-US" dirty="0" err="1"/>
              <a:t>geographic</a:t>
            </a:r>
            <a:r>
              <a:rPr lang="fr-CH" altLang="en-US" dirty="0"/>
              <a:t> </a:t>
            </a:r>
            <a:r>
              <a:rPr lang="fr-CH" altLang="en-US" dirty="0" err="1"/>
              <a:t>coordinates</a:t>
            </a:r>
            <a:endParaRPr lang="en-PH" altLang="en-US" dirty="0"/>
          </a:p>
        </p:txBody>
      </p:sp>
      <p:sp>
        <p:nvSpPr>
          <p:cNvPr id="4" name="Rectangle 3">
            <a:extLst>
              <a:ext uri="{FF2B5EF4-FFF2-40B4-BE49-F238E27FC236}">
                <a16:creationId xmlns:a16="http://schemas.microsoft.com/office/drawing/2014/main" id="{A76E3134-E4F1-1CC5-05E3-FB4FE61C5AEF}"/>
              </a:ext>
            </a:extLst>
          </p:cNvPr>
          <p:cNvSpPr>
            <a:spLocks noChangeArrowheads="1"/>
          </p:cNvSpPr>
          <p:nvPr/>
        </p:nvSpPr>
        <p:spPr bwMode="auto">
          <a:xfrm>
            <a:off x="382426" y="3128202"/>
            <a:ext cx="7634523" cy="1200329"/>
          </a:xfrm>
          <a:prstGeom prst="rect">
            <a:avLst/>
          </a:prstGeom>
          <a:noFill/>
          <a:ln w="9525">
            <a:noFill/>
            <a:miter lim="800000"/>
            <a:headEnd/>
            <a:tailEnd/>
          </a:ln>
        </p:spPr>
        <p:txBody>
          <a:bodyPr wrap="square">
            <a:spAutoFit/>
          </a:bodyPr>
          <a:lstStyle/>
          <a:p>
            <a:r>
              <a:rPr lang="en-US" sz="2400" dirty="0"/>
              <a:t>The following measures should be implemented depending on available resources and the geographic extent of the area being covered:</a:t>
            </a:r>
            <a:endParaRPr lang="en-PH" sz="2400" dirty="0"/>
          </a:p>
        </p:txBody>
      </p:sp>
      <p:sp>
        <p:nvSpPr>
          <p:cNvPr id="7" name="Rectangle 3">
            <a:extLst>
              <a:ext uri="{FF2B5EF4-FFF2-40B4-BE49-F238E27FC236}">
                <a16:creationId xmlns:a16="http://schemas.microsoft.com/office/drawing/2014/main" id="{01459954-FC2F-FC2A-8336-583FAACD888C}"/>
              </a:ext>
            </a:extLst>
          </p:cNvPr>
          <p:cNvSpPr>
            <a:spLocks noChangeArrowheads="1"/>
          </p:cNvSpPr>
          <p:nvPr/>
        </p:nvSpPr>
        <p:spPr bwMode="auto">
          <a:xfrm>
            <a:off x="382422" y="1248900"/>
            <a:ext cx="11474615" cy="830997"/>
          </a:xfrm>
          <a:prstGeom prst="rect">
            <a:avLst/>
          </a:prstGeom>
          <a:noFill/>
          <a:ln w="9525">
            <a:noFill/>
            <a:miter lim="800000"/>
            <a:headEnd/>
            <a:tailEnd/>
          </a:ln>
        </p:spPr>
        <p:txBody>
          <a:bodyPr wrap="square">
            <a:spAutoFit/>
          </a:bodyPr>
          <a:lstStyle/>
          <a:p>
            <a:r>
              <a:rPr lang="en-US" sz="2400" dirty="0"/>
              <a:t>The most important thing is to ensure that those responsible for data collection follow the standard operating procedure using the associated documents provided to them.</a:t>
            </a:r>
            <a:endParaRPr lang="en-GB" sz="2400" dirty="0"/>
          </a:p>
        </p:txBody>
      </p:sp>
      <p:pic>
        <p:nvPicPr>
          <p:cNvPr id="14" name="Picture 2">
            <a:extLst>
              <a:ext uri="{FF2B5EF4-FFF2-40B4-BE49-F238E27FC236}">
                <a16:creationId xmlns:a16="http://schemas.microsoft.com/office/drawing/2014/main" id="{1C2D30DE-0B1B-5BE3-540B-0CFB059F3C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9302" b="34959"/>
          <a:stretch>
            <a:fillRect/>
          </a:stretch>
        </p:blipFill>
        <p:spPr bwMode="auto">
          <a:xfrm>
            <a:off x="8248759" y="3042015"/>
            <a:ext cx="3270332" cy="1802876"/>
          </a:xfrm>
          <a:prstGeom prst="rect">
            <a:avLst/>
          </a:prstGeom>
          <a:ln>
            <a:noFill/>
          </a:ln>
          <a:effectLst>
            <a:outerShdw blurRad="190500" algn="tl" rotWithShape="0">
              <a:srgbClr val="000000">
                <a:alpha val="70000"/>
              </a:srgbClr>
            </a:outerShdw>
          </a:effectLst>
        </p:spPr>
      </p:pic>
      <p:pic>
        <p:nvPicPr>
          <p:cNvPr id="15" name="Picture 3" descr="D:\GAIA-GEOSYSTEMS\PROJECTS\ACCESS_WISAYAS\HH_SURVEY\FOLLOW_UP\Map_110114.jpg">
            <a:extLst>
              <a:ext uri="{FF2B5EF4-FFF2-40B4-BE49-F238E27FC236}">
                <a16:creationId xmlns:a16="http://schemas.microsoft.com/office/drawing/2014/main" id="{8C195F75-B909-A3F6-FB3B-F65933952A0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83209" y="4230255"/>
            <a:ext cx="1973539" cy="2039600"/>
          </a:xfrm>
          <a:prstGeom prst="rect">
            <a:avLst/>
          </a:prstGeom>
          <a:ln>
            <a:noFill/>
          </a:ln>
          <a:effectLst>
            <a:outerShdw blurRad="190500" algn="tl" rotWithShape="0">
              <a:srgbClr val="000000">
                <a:alpha val="70000"/>
              </a:srgbClr>
            </a:outerShdw>
          </a:effectLst>
        </p:spPr>
      </p:pic>
      <p:sp>
        <p:nvSpPr>
          <p:cNvPr id="16" name="Rectangle 3">
            <a:extLst>
              <a:ext uri="{FF2B5EF4-FFF2-40B4-BE49-F238E27FC236}">
                <a16:creationId xmlns:a16="http://schemas.microsoft.com/office/drawing/2014/main" id="{6EF42C88-DA57-0892-A9E6-1A08CFA9B572}"/>
              </a:ext>
            </a:extLst>
          </p:cNvPr>
          <p:cNvSpPr>
            <a:spLocks noChangeArrowheads="1"/>
          </p:cNvSpPr>
          <p:nvPr/>
        </p:nvSpPr>
        <p:spPr bwMode="auto">
          <a:xfrm>
            <a:off x="373403" y="751015"/>
            <a:ext cx="4104456" cy="461665"/>
          </a:xfrm>
          <a:prstGeom prst="rect">
            <a:avLst/>
          </a:prstGeom>
          <a:noFill/>
          <a:ln w="9525">
            <a:noFill/>
            <a:miter lim="800000"/>
            <a:headEnd/>
            <a:tailEnd/>
          </a:ln>
        </p:spPr>
        <p:txBody>
          <a:bodyPr wrap="square">
            <a:spAutoFit/>
          </a:bodyPr>
          <a:lstStyle/>
          <a:p>
            <a:r>
              <a:rPr lang="fr-FR" sz="2400" u="sng" dirty="0" err="1"/>
              <a:t>During</a:t>
            </a:r>
            <a:r>
              <a:rPr lang="fr-FR" sz="2400" u="sng" dirty="0"/>
              <a:t> data collection:</a:t>
            </a:r>
            <a:endParaRPr lang="en-PH" sz="2400" u="sng" dirty="0"/>
          </a:p>
        </p:txBody>
      </p:sp>
      <p:sp>
        <p:nvSpPr>
          <p:cNvPr id="17" name="Rectangle 3">
            <a:extLst>
              <a:ext uri="{FF2B5EF4-FFF2-40B4-BE49-F238E27FC236}">
                <a16:creationId xmlns:a16="http://schemas.microsoft.com/office/drawing/2014/main" id="{DCD2B4E3-49E6-5979-0CDA-FDFBF70ADE4D}"/>
              </a:ext>
            </a:extLst>
          </p:cNvPr>
          <p:cNvSpPr>
            <a:spLocks noChangeArrowheads="1"/>
          </p:cNvSpPr>
          <p:nvPr/>
        </p:nvSpPr>
        <p:spPr bwMode="auto">
          <a:xfrm>
            <a:off x="382582" y="2162409"/>
            <a:ext cx="11474615" cy="830997"/>
          </a:xfrm>
          <a:prstGeom prst="rect">
            <a:avLst/>
          </a:prstGeom>
          <a:noFill/>
          <a:ln w="9525">
            <a:noFill/>
            <a:miter lim="800000"/>
            <a:headEnd/>
            <a:tailEnd/>
          </a:ln>
        </p:spPr>
        <p:txBody>
          <a:bodyPr wrap="square">
            <a:spAutoFit/>
          </a:bodyPr>
          <a:lstStyle/>
          <a:p>
            <a:r>
              <a:rPr lang="en-US" sz="2400" dirty="0"/>
              <a:t>It is also important to be able to resolve any unexpected issues while the data collectors are in the field.</a:t>
            </a:r>
            <a:endParaRPr lang="en-GB" sz="2400" dirty="0"/>
          </a:p>
        </p:txBody>
      </p:sp>
      <p:sp>
        <p:nvSpPr>
          <p:cNvPr id="18" name="Rectangle 17">
            <a:extLst>
              <a:ext uri="{FF2B5EF4-FFF2-40B4-BE49-F238E27FC236}">
                <a16:creationId xmlns:a16="http://schemas.microsoft.com/office/drawing/2014/main" id="{12E1F291-B303-76BD-B1C2-F4A238149287}"/>
              </a:ext>
            </a:extLst>
          </p:cNvPr>
          <p:cNvSpPr>
            <a:spLocks noChangeArrowheads="1"/>
          </p:cNvSpPr>
          <p:nvPr/>
        </p:nvSpPr>
        <p:spPr bwMode="auto">
          <a:xfrm>
            <a:off x="545238" y="4427145"/>
            <a:ext cx="7634523" cy="2039600"/>
          </a:xfrm>
          <a:prstGeom prst="rect">
            <a:avLst/>
          </a:prstGeom>
          <a:noFill/>
          <a:ln w="9525">
            <a:noFill/>
            <a:miter lim="800000"/>
            <a:headEnd/>
            <a:tailEnd/>
          </a:ln>
        </p:spPr>
        <p:txBody>
          <a:bodyPr lIns="0" tIns="0" rIns="0" bIns="0"/>
          <a:lstStyle/>
          <a:p>
            <a:pPr marL="628650" lvl="0" indent="-342900">
              <a:spcAft>
                <a:spcPts val="600"/>
              </a:spcAft>
              <a:buFont typeface="Arial" panose="020B0604020202020204" pitchFamily="34" charset="0"/>
              <a:buChar char="•"/>
            </a:pPr>
            <a:r>
              <a:rPr lang="en-US" sz="2400" dirty="0"/>
              <a:t>On-site spot checks of data accuracy and completeness conducted by the data collection supervisor.</a:t>
            </a:r>
          </a:p>
          <a:p>
            <a:pPr marL="628650" lvl="0" indent="-342900">
              <a:spcAft>
                <a:spcPts val="600"/>
              </a:spcAft>
              <a:buFont typeface="Arial" panose="020B0604020202020204" pitchFamily="34" charset="0"/>
              <a:buChar char="•"/>
            </a:pPr>
            <a:r>
              <a:rPr lang="en-US" sz="2400" dirty="0"/>
              <a:t>Verification of the data remotely through periodic submissions of the collected data in a spreadsheet.</a:t>
            </a:r>
            <a:endParaRPr lang="en-PH" sz="2400" dirty="0"/>
          </a:p>
        </p:txBody>
      </p:sp>
    </p:spTree>
    <p:extLst>
      <p:ext uri="{BB962C8B-B14F-4D97-AF65-F5344CB8AC3E}">
        <p14:creationId xmlns:p14="http://schemas.microsoft.com/office/powerpoint/2010/main" val="2653758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156917-AFCB-FCB3-23B5-62C97DC67C23}"/>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 – </a:t>
            </a:r>
            <a:r>
              <a:rPr lang="fr-CH" altLang="en-US" dirty="0" err="1"/>
              <a:t>Collecting</a:t>
            </a:r>
            <a:r>
              <a:rPr lang="fr-CH" altLang="en-US" dirty="0"/>
              <a:t> </a:t>
            </a:r>
            <a:r>
              <a:rPr lang="fr-CH" altLang="en-US" dirty="0" err="1"/>
              <a:t>geographic</a:t>
            </a:r>
            <a:r>
              <a:rPr lang="fr-CH" altLang="en-US" dirty="0"/>
              <a:t> </a:t>
            </a:r>
            <a:r>
              <a:rPr lang="fr-CH" altLang="en-US" dirty="0" err="1"/>
              <a:t>coordinates</a:t>
            </a:r>
            <a:endParaRPr lang="en-PH" altLang="en-US" dirty="0"/>
          </a:p>
        </p:txBody>
      </p:sp>
      <p:sp>
        <p:nvSpPr>
          <p:cNvPr id="10" name="Rectangle 9">
            <a:extLst>
              <a:ext uri="{FF2B5EF4-FFF2-40B4-BE49-F238E27FC236}">
                <a16:creationId xmlns:a16="http://schemas.microsoft.com/office/drawing/2014/main" id="{E8E5AA6F-B95A-D49D-88CB-71FB90E8C651}"/>
              </a:ext>
            </a:extLst>
          </p:cNvPr>
          <p:cNvSpPr>
            <a:spLocks noChangeArrowheads="1"/>
          </p:cNvSpPr>
          <p:nvPr/>
        </p:nvSpPr>
        <p:spPr bwMode="auto">
          <a:xfrm>
            <a:off x="373143" y="762896"/>
            <a:ext cx="4104456" cy="461665"/>
          </a:xfrm>
          <a:prstGeom prst="rect">
            <a:avLst/>
          </a:prstGeom>
          <a:noFill/>
          <a:ln w="9525">
            <a:noFill/>
            <a:miter lim="800000"/>
            <a:headEnd/>
            <a:tailEnd/>
          </a:ln>
        </p:spPr>
        <p:txBody>
          <a:bodyPr wrap="square">
            <a:spAutoFit/>
          </a:bodyPr>
          <a:lstStyle/>
          <a:p>
            <a:r>
              <a:rPr lang="fr-FR" sz="2400" u="sng" dirty="0" err="1"/>
              <a:t>After</a:t>
            </a:r>
            <a:r>
              <a:rPr lang="fr-FR" sz="2400" u="sng" dirty="0"/>
              <a:t> data collection:</a:t>
            </a:r>
            <a:endParaRPr lang="en-PH" sz="2400" u="sng" dirty="0"/>
          </a:p>
        </p:txBody>
      </p:sp>
      <p:sp>
        <p:nvSpPr>
          <p:cNvPr id="11" name="Rectangle 3">
            <a:extLst>
              <a:ext uri="{FF2B5EF4-FFF2-40B4-BE49-F238E27FC236}">
                <a16:creationId xmlns:a16="http://schemas.microsoft.com/office/drawing/2014/main" id="{3D05C5DF-9EC3-8AEE-F48A-90CFE93D2A0D}"/>
              </a:ext>
            </a:extLst>
          </p:cNvPr>
          <p:cNvSpPr>
            <a:spLocks noChangeArrowheads="1"/>
          </p:cNvSpPr>
          <p:nvPr/>
        </p:nvSpPr>
        <p:spPr bwMode="auto">
          <a:xfrm>
            <a:off x="377772" y="1242630"/>
            <a:ext cx="11479266" cy="1569660"/>
          </a:xfrm>
          <a:prstGeom prst="rect">
            <a:avLst/>
          </a:prstGeom>
          <a:noFill/>
          <a:ln w="9525">
            <a:noFill/>
            <a:miter lim="800000"/>
            <a:headEnd/>
            <a:tailEnd/>
          </a:ln>
        </p:spPr>
        <p:txBody>
          <a:bodyPr wrap="square">
            <a:spAutoFit/>
          </a:bodyPr>
          <a:lstStyle/>
          <a:p>
            <a:r>
              <a:rPr lang="en-US" sz="2400" dirty="0"/>
              <a:t>If this has not already been done as part of the data verification process implemented during the data collection, it is important to ensure that the data collected is organized into a structured table that can be saved or exported under the form of a spreadsheet (for example, in Microsoft Excel).</a:t>
            </a:r>
            <a:endParaRPr lang="en-GB" sz="2400" dirty="0"/>
          </a:p>
        </p:txBody>
      </p:sp>
      <p:sp>
        <p:nvSpPr>
          <p:cNvPr id="12" name="Rectangle 3">
            <a:extLst>
              <a:ext uri="{FF2B5EF4-FFF2-40B4-BE49-F238E27FC236}">
                <a16:creationId xmlns:a16="http://schemas.microsoft.com/office/drawing/2014/main" id="{55414B5C-EF2B-725A-8783-7E15BD5FC38D}"/>
              </a:ext>
            </a:extLst>
          </p:cNvPr>
          <p:cNvSpPr>
            <a:spLocks noChangeArrowheads="1"/>
          </p:cNvSpPr>
          <p:nvPr/>
        </p:nvSpPr>
        <p:spPr bwMode="auto">
          <a:xfrm>
            <a:off x="373395" y="3960526"/>
            <a:ext cx="6635128" cy="1200329"/>
          </a:xfrm>
          <a:prstGeom prst="rect">
            <a:avLst/>
          </a:prstGeom>
          <a:noFill/>
          <a:ln w="9525">
            <a:noFill/>
            <a:miter lim="800000"/>
            <a:headEnd/>
            <a:tailEnd/>
          </a:ln>
        </p:spPr>
        <p:txBody>
          <a:bodyPr wrap="square">
            <a:spAutoFit/>
          </a:bodyPr>
          <a:lstStyle/>
          <a:p>
            <a:r>
              <a:rPr lang="en-US" sz="2400" dirty="0"/>
              <a:t>It is important that the worksheet containing the data is accompanied by the following two additional </a:t>
            </a:r>
            <a:r>
              <a:rPr lang="en-PH" sz="2400" dirty="0"/>
              <a:t>worksheets:</a:t>
            </a:r>
          </a:p>
        </p:txBody>
      </p:sp>
      <p:sp>
        <p:nvSpPr>
          <p:cNvPr id="13" name="Rectangle 3">
            <a:extLst>
              <a:ext uri="{FF2B5EF4-FFF2-40B4-BE49-F238E27FC236}">
                <a16:creationId xmlns:a16="http://schemas.microsoft.com/office/drawing/2014/main" id="{B16FE4A6-1301-3590-1E13-FC1174C78F82}"/>
              </a:ext>
            </a:extLst>
          </p:cNvPr>
          <p:cNvSpPr>
            <a:spLocks noChangeArrowheads="1"/>
          </p:cNvSpPr>
          <p:nvPr/>
        </p:nvSpPr>
        <p:spPr bwMode="auto">
          <a:xfrm>
            <a:off x="1202120" y="5193100"/>
            <a:ext cx="3739386" cy="1031010"/>
          </a:xfrm>
          <a:prstGeom prst="rect">
            <a:avLst/>
          </a:prstGeom>
          <a:noFill/>
          <a:ln w="9525">
            <a:noFill/>
            <a:miter lim="800000"/>
            <a:headEnd/>
            <a:tailEnd/>
          </a:ln>
        </p:spPr>
        <p:txBody>
          <a:bodyPr lIns="0" tIns="0" rIns="0" bIns="0"/>
          <a:lstStyle/>
          <a:p>
            <a:pPr marL="457200" lvl="0" indent="-276225">
              <a:buFont typeface="Arial" pitchFamily="34" charset="0"/>
              <a:buChar char="•"/>
            </a:pPr>
            <a:r>
              <a:rPr lang="en-US" sz="2400" dirty="0"/>
              <a:t>The data catalogue</a:t>
            </a:r>
          </a:p>
          <a:p>
            <a:pPr marL="457200" lvl="0" indent="-276225">
              <a:buFont typeface="Arial" pitchFamily="34" charset="0"/>
              <a:buChar char="•"/>
            </a:pPr>
            <a:r>
              <a:rPr lang="en-US" sz="2400" dirty="0"/>
              <a:t>The metadata</a:t>
            </a:r>
            <a:endParaRPr lang="en-PH" sz="2400" dirty="0"/>
          </a:p>
        </p:txBody>
      </p:sp>
      <p:pic>
        <p:nvPicPr>
          <p:cNvPr id="14" name="Picture 2">
            <a:extLst>
              <a:ext uri="{FF2B5EF4-FFF2-40B4-BE49-F238E27FC236}">
                <a16:creationId xmlns:a16="http://schemas.microsoft.com/office/drawing/2014/main" id="{A12DAEB0-E80C-F2D9-D4D4-76BE8607F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919187"/>
            <a:ext cx="3290122" cy="109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61BDB4B4-9C3F-73BD-8ACE-DEA9DC78FA1F}"/>
              </a:ext>
            </a:extLst>
          </p:cNvPr>
          <p:cNvPicPr>
            <a:picLocks noChangeAspect="1"/>
          </p:cNvPicPr>
          <p:nvPr/>
        </p:nvPicPr>
        <p:blipFill>
          <a:blip r:embed="rId4"/>
          <a:stretch>
            <a:fillRect/>
          </a:stretch>
        </p:blipFill>
        <p:spPr>
          <a:xfrm>
            <a:off x="9457504" y="3998496"/>
            <a:ext cx="2537272" cy="2261583"/>
          </a:xfrm>
          <a:prstGeom prst="rect">
            <a:avLst/>
          </a:prstGeom>
        </p:spPr>
      </p:pic>
      <p:sp>
        <p:nvSpPr>
          <p:cNvPr id="16" name="Rectangle 3">
            <a:extLst>
              <a:ext uri="{FF2B5EF4-FFF2-40B4-BE49-F238E27FC236}">
                <a16:creationId xmlns:a16="http://schemas.microsoft.com/office/drawing/2014/main" id="{5D34005E-0E93-691E-1447-C31F13256FD5}"/>
              </a:ext>
            </a:extLst>
          </p:cNvPr>
          <p:cNvSpPr>
            <a:spLocks noChangeArrowheads="1"/>
          </p:cNvSpPr>
          <p:nvPr/>
        </p:nvSpPr>
        <p:spPr bwMode="auto">
          <a:xfrm>
            <a:off x="373622" y="2976878"/>
            <a:ext cx="11479266" cy="830997"/>
          </a:xfrm>
          <a:prstGeom prst="rect">
            <a:avLst/>
          </a:prstGeom>
          <a:noFill/>
          <a:ln w="9525">
            <a:noFill/>
            <a:miter lim="800000"/>
            <a:headEnd/>
            <a:tailEnd/>
          </a:ln>
        </p:spPr>
        <p:txBody>
          <a:bodyPr wrap="square">
            <a:spAutoFit/>
          </a:bodyPr>
          <a:lstStyle/>
          <a:p>
            <a:r>
              <a:rPr lang="en-US" sz="2400" dirty="0"/>
              <a:t>If the data is collected in electronic form, it must be able to be exported in a similar structure. This dataset must contain all fields included in the data collection form</a:t>
            </a:r>
            <a:r>
              <a:rPr lang="fr-FR" sz="2400" dirty="0"/>
              <a:t>.</a:t>
            </a:r>
            <a:endParaRPr lang="en-GB" sz="2400" dirty="0"/>
          </a:p>
        </p:txBody>
      </p:sp>
    </p:spTree>
    <p:extLst>
      <p:ext uri="{BB962C8B-B14F-4D97-AF65-F5344CB8AC3E}">
        <p14:creationId xmlns:p14="http://schemas.microsoft.com/office/powerpoint/2010/main" val="1808949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15</a:t>
            </a:fld>
            <a:endParaRPr lang="en-GB" altLang="en-US" sz="1200" dirty="0">
              <a:solidFill>
                <a:schemeClr val="bg1"/>
              </a:solidFill>
            </a:endParaRPr>
          </a:p>
        </p:txBody>
      </p:sp>
      <p:pic>
        <p:nvPicPr>
          <p:cNvPr id="3" name="Picture 2">
            <a:extLst>
              <a:ext uri="{FF2B5EF4-FFF2-40B4-BE49-F238E27FC236}">
                <a16:creationId xmlns:a16="http://schemas.microsoft.com/office/drawing/2014/main" id="{E333F1C4-28FB-3D5D-3196-6A04657B6751}"/>
              </a:ext>
            </a:extLst>
          </p:cNvPr>
          <p:cNvPicPr>
            <a:picLocks noChangeAspect="1"/>
          </p:cNvPicPr>
          <p:nvPr/>
        </p:nvPicPr>
        <p:blipFill>
          <a:blip r:embed="rId3"/>
          <a:stretch>
            <a:fillRect/>
          </a:stretch>
        </p:blipFill>
        <p:spPr>
          <a:xfrm>
            <a:off x="10061244" y="569800"/>
            <a:ext cx="1933532" cy="1040974"/>
          </a:xfrm>
          <a:prstGeom prst="rect">
            <a:avLst/>
          </a:prstGeom>
        </p:spPr>
      </p:pic>
      <p:sp>
        <p:nvSpPr>
          <p:cNvPr id="4" name="Rectangle 3">
            <a:extLst>
              <a:ext uri="{FF2B5EF4-FFF2-40B4-BE49-F238E27FC236}">
                <a16:creationId xmlns:a16="http://schemas.microsoft.com/office/drawing/2014/main" id="{91147AFF-9B29-AC66-B6D1-ACA1F86CB93D}"/>
              </a:ext>
            </a:extLst>
          </p:cNvPr>
          <p:cNvSpPr/>
          <p:nvPr/>
        </p:nvSpPr>
        <p:spPr>
          <a:xfrm>
            <a:off x="11447463" y="919407"/>
            <a:ext cx="249237" cy="1307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3">
            <a:extLst>
              <a:ext uri="{FF2B5EF4-FFF2-40B4-BE49-F238E27FC236}">
                <a16:creationId xmlns:a16="http://schemas.microsoft.com/office/drawing/2014/main" id="{3D4A2E7B-090E-2377-DFA3-D3FBF3A42508}"/>
              </a:ext>
            </a:extLst>
          </p:cNvPr>
          <p:cNvSpPr>
            <a:spLocks noChangeArrowheads="1"/>
          </p:cNvSpPr>
          <p:nvPr/>
        </p:nvSpPr>
        <p:spPr bwMode="auto">
          <a:xfrm>
            <a:off x="534246" y="1771886"/>
            <a:ext cx="8388855" cy="3600400"/>
          </a:xfrm>
          <a:prstGeom prst="rect">
            <a:avLst/>
          </a:prstGeom>
          <a:noFill/>
          <a:ln w="9525">
            <a:noFill/>
            <a:miter lim="800000"/>
            <a:headEnd/>
            <a:tailEnd/>
          </a:ln>
        </p:spPr>
        <p:txBody>
          <a:bodyPr lIns="0" tIns="0" rIns="0" bIns="0"/>
          <a:lstStyle/>
          <a:p>
            <a:pPr marL="648000" lvl="1" indent="-360000">
              <a:lnSpc>
                <a:spcPct val="90000"/>
              </a:lnSpc>
              <a:spcBef>
                <a:spcPts val="400"/>
              </a:spcBef>
              <a:buFontTx/>
              <a:buAutoNum type="arabicPeriod"/>
              <a:defRPr/>
            </a:pPr>
            <a:r>
              <a:rPr lang="fr-CH" altLang="zh-CN" sz="2400" dirty="0">
                <a:latin typeface="+mn-lt"/>
              </a:rPr>
              <a:t>Raster format:</a:t>
            </a:r>
          </a:p>
          <a:p>
            <a:pPr marL="1088100" lvl="2" indent="-342900">
              <a:lnSpc>
                <a:spcPct val="90000"/>
              </a:lnSpc>
              <a:spcBef>
                <a:spcPts val="400"/>
              </a:spcBef>
              <a:buFont typeface="Arial" panose="020B0604020202020204" pitchFamily="34" charset="0"/>
              <a:buChar char="•"/>
              <a:defRPr/>
            </a:pPr>
            <a:r>
              <a:rPr lang="en-US" altLang="zh-CN" sz="2400" dirty="0">
                <a:latin typeface="+mn-lt"/>
              </a:rPr>
              <a:t>Use of remote sensors placed on a satellite, airplane or drone (remote sensing)</a:t>
            </a:r>
            <a:endParaRPr lang="fr-CH" altLang="zh-CN" sz="2400" dirty="0">
              <a:latin typeface="+mn-lt"/>
            </a:endParaRPr>
          </a:p>
          <a:p>
            <a:pPr marL="648000" lvl="1" indent="-360000">
              <a:lnSpc>
                <a:spcPct val="90000"/>
              </a:lnSpc>
              <a:spcBef>
                <a:spcPts val="400"/>
              </a:spcBef>
              <a:buFontTx/>
              <a:buAutoNum type="arabicPeriod"/>
              <a:defRPr/>
            </a:pPr>
            <a:r>
              <a:rPr lang="fr-CH" altLang="zh-CN" sz="2400" dirty="0">
                <a:latin typeface="+mn-lt"/>
              </a:rPr>
              <a:t>Raster or </a:t>
            </a:r>
            <a:r>
              <a:rPr lang="fr-CH" altLang="zh-CN" sz="2400" dirty="0" err="1">
                <a:latin typeface="+mn-lt"/>
              </a:rPr>
              <a:t>vector</a:t>
            </a:r>
            <a:r>
              <a:rPr lang="fr-CH" altLang="zh-CN" sz="2400" dirty="0">
                <a:latin typeface="+mn-lt"/>
              </a:rPr>
              <a:t> format:</a:t>
            </a:r>
          </a:p>
          <a:p>
            <a:pPr marL="1105200" lvl="2" indent="-360000">
              <a:lnSpc>
                <a:spcPct val="90000"/>
              </a:lnSpc>
              <a:spcBef>
                <a:spcPts val="400"/>
              </a:spcBef>
              <a:buFont typeface="Arial" panose="020B0604020202020204" pitchFamily="34" charset="0"/>
              <a:buChar char="•"/>
              <a:defRPr/>
            </a:pPr>
            <a:r>
              <a:rPr lang="en-US" altLang="zh-CN" sz="2400" dirty="0">
                <a:latin typeface="+mn-lt"/>
              </a:rPr>
              <a:t>Processing images from remote sensing (image processing)</a:t>
            </a:r>
            <a:endParaRPr lang="fr-CH" altLang="zh-CN" sz="2400" dirty="0">
              <a:latin typeface="+mn-lt"/>
            </a:endParaRPr>
          </a:p>
          <a:p>
            <a:pPr marL="648000" lvl="1" indent="-360000">
              <a:lnSpc>
                <a:spcPct val="90000"/>
              </a:lnSpc>
              <a:spcBef>
                <a:spcPts val="400"/>
              </a:spcBef>
              <a:buFontTx/>
              <a:buAutoNum type="arabicPeriod"/>
              <a:defRPr/>
            </a:pPr>
            <a:r>
              <a:rPr lang="fr-CH" altLang="zh-CN" sz="2400" dirty="0" err="1">
                <a:latin typeface="+mn-lt"/>
              </a:rPr>
              <a:t>Vector</a:t>
            </a:r>
            <a:r>
              <a:rPr lang="fr-CH" altLang="zh-CN" sz="2400" dirty="0">
                <a:latin typeface="+mn-lt"/>
              </a:rPr>
              <a:t> format:</a:t>
            </a:r>
          </a:p>
          <a:p>
            <a:pPr marL="1088100" lvl="2" indent="-342900">
              <a:lnSpc>
                <a:spcPct val="90000"/>
              </a:lnSpc>
              <a:spcBef>
                <a:spcPts val="400"/>
              </a:spcBef>
              <a:buFont typeface="Arial" panose="020B0604020202020204" pitchFamily="34" charset="0"/>
              <a:buChar char="•"/>
              <a:defRPr/>
            </a:pPr>
            <a:r>
              <a:rPr lang="en-US" altLang="zh-CN" sz="2400" dirty="0">
                <a:latin typeface="+mn-lt"/>
              </a:rPr>
              <a:t>Adjust, create, or extract point, line, or polygon type geographic features from a basemap</a:t>
            </a:r>
            <a:endParaRPr lang="fr-CH" altLang="zh-CN" sz="2400" dirty="0">
              <a:latin typeface="+mn-lt"/>
            </a:endParaRPr>
          </a:p>
        </p:txBody>
      </p:sp>
      <p:sp>
        <p:nvSpPr>
          <p:cNvPr id="6" name="Right Arrow 21">
            <a:extLst>
              <a:ext uri="{FF2B5EF4-FFF2-40B4-BE49-F238E27FC236}">
                <a16:creationId xmlns:a16="http://schemas.microsoft.com/office/drawing/2014/main" id="{6040655B-E4A3-9F26-5471-B1785AC8CDD3}"/>
              </a:ext>
            </a:extLst>
          </p:cNvPr>
          <p:cNvSpPr/>
          <p:nvPr/>
        </p:nvSpPr>
        <p:spPr>
          <a:xfrm>
            <a:off x="1373555" y="5125940"/>
            <a:ext cx="443765" cy="3651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7" name="Rectangle 3">
            <a:extLst>
              <a:ext uri="{FF2B5EF4-FFF2-40B4-BE49-F238E27FC236}">
                <a16:creationId xmlns:a16="http://schemas.microsoft.com/office/drawing/2014/main" id="{50D5A2D7-CD5C-6FDF-E133-FD0CE88DB8E8}"/>
              </a:ext>
            </a:extLst>
          </p:cNvPr>
          <p:cNvSpPr>
            <a:spLocks noChangeArrowheads="1"/>
          </p:cNvSpPr>
          <p:nvPr/>
        </p:nvSpPr>
        <p:spPr bwMode="auto">
          <a:xfrm>
            <a:off x="1929139" y="5143928"/>
            <a:ext cx="7463625" cy="761909"/>
          </a:xfrm>
          <a:prstGeom prst="rect">
            <a:avLst/>
          </a:prstGeom>
          <a:noFill/>
          <a:ln w="9525">
            <a:noFill/>
            <a:miter lim="800000"/>
            <a:headEnd/>
            <a:tailEnd/>
          </a:ln>
        </p:spPr>
        <p:txBody>
          <a:bodyPr lIns="0" tIns="0" rIns="0" bIns="0"/>
          <a:lstStyle/>
          <a:p>
            <a:pPr fontAlgn="auto">
              <a:lnSpc>
                <a:spcPct val="90000"/>
              </a:lnSpc>
              <a:spcAft>
                <a:spcPts val="0"/>
              </a:spcAft>
              <a:defRPr/>
            </a:pPr>
            <a:r>
              <a:rPr lang="en-US" sz="2800" dirty="0">
                <a:solidFill>
                  <a:srgbClr val="FF0000"/>
                </a:solidFill>
              </a:rPr>
              <a:t>The method you are most likely going to use</a:t>
            </a:r>
            <a:endParaRPr lang="fr-CH" sz="2800" dirty="0">
              <a:solidFill>
                <a:srgbClr val="FF0000"/>
              </a:solidFill>
            </a:endParaRPr>
          </a:p>
        </p:txBody>
      </p:sp>
      <p:pic>
        <p:nvPicPr>
          <p:cNvPr id="8" name="Picture 7" descr="remote_Sensing.gif">
            <a:extLst>
              <a:ext uri="{FF2B5EF4-FFF2-40B4-BE49-F238E27FC236}">
                <a16:creationId xmlns:a16="http://schemas.microsoft.com/office/drawing/2014/main" id="{FBFB390B-6C7C-50B6-D7FE-5DCAD12FA576}"/>
              </a:ext>
            </a:extLst>
          </p:cNvPr>
          <p:cNvPicPr>
            <a:picLocks noChangeAspect="1"/>
          </p:cNvPicPr>
          <p:nvPr/>
        </p:nvPicPr>
        <p:blipFill>
          <a:blip r:embed="rId4" cstate="print"/>
          <a:stretch>
            <a:fillRect/>
          </a:stretch>
        </p:blipFill>
        <p:spPr>
          <a:xfrm>
            <a:off x="9614362" y="1704096"/>
            <a:ext cx="1833102" cy="1374826"/>
          </a:xfrm>
          <a:prstGeom prst="rect">
            <a:avLst/>
          </a:prstGeom>
          <a:ln>
            <a:noFill/>
          </a:ln>
          <a:effectLst>
            <a:outerShdw blurRad="190500" algn="tl" rotWithShape="0">
              <a:srgbClr val="000000">
                <a:alpha val="70000"/>
              </a:srgbClr>
            </a:outerShdw>
          </a:effectLst>
        </p:spPr>
      </p:pic>
      <p:pic>
        <p:nvPicPr>
          <p:cNvPr id="9" name="Picture 8" descr="image_processing.jpg">
            <a:extLst>
              <a:ext uri="{FF2B5EF4-FFF2-40B4-BE49-F238E27FC236}">
                <a16:creationId xmlns:a16="http://schemas.microsoft.com/office/drawing/2014/main" id="{2D6F5F7C-2473-DD1F-7924-9AE2B0BEB615}"/>
              </a:ext>
            </a:extLst>
          </p:cNvPr>
          <p:cNvPicPr>
            <a:picLocks noChangeAspect="1"/>
          </p:cNvPicPr>
          <p:nvPr/>
        </p:nvPicPr>
        <p:blipFill>
          <a:blip r:embed="rId5" cstate="print"/>
          <a:srcRect/>
          <a:stretch>
            <a:fillRect/>
          </a:stretch>
        </p:blipFill>
        <p:spPr>
          <a:xfrm>
            <a:off x="9614362" y="3257825"/>
            <a:ext cx="1833101" cy="1443127"/>
          </a:xfrm>
          <a:prstGeom prst="rect">
            <a:avLst/>
          </a:prstGeom>
          <a:ln>
            <a:noFill/>
          </a:ln>
          <a:effectLst>
            <a:outerShdw blurRad="190500" algn="tl" rotWithShape="0">
              <a:srgbClr val="000000">
                <a:alpha val="70000"/>
              </a:srgbClr>
            </a:outerShdw>
          </a:effectLst>
        </p:spPr>
      </p:pic>
      <p:pic>
        <p:nvPicPr>
          <p:cNvPr id="10" name="Picture 9" descr="digitizing.jpg">
            <a:extLst>
              <a:ext uri="{FF2B5EF4-FFF2-40B4-BE49-F238E27FC236}">
                <a16:creationId xmlns:a16="http://schemas.microsoft.com/office/drawing/2014/main" id="{E773ACAF-4293-6F7A-8ED8-84D2E80A8487}"/>
              </a:ext>
            </a:extLst>
          </p:cNvPr>
          <p:cNvPicPr>
            <a:picLocks noChangeAspect="1"/>
          </p:cNvPicPr>
          <p:nvPr/>
        </p:nvPicPr>
        <p:blipFill>
          <a:blip r:embed="rId6" cstate="print"/>
          <a:stretch>
            <a:fillRect/>
          </a:stretch>
        </p:blipFill>
        <p:spPr>
          <a:xfrm>
            <a:off x="9614362" y="4884855"/>
            <a:ext cx="1833101" cy="1370420"/>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E080B4D2-10DD-E64C-DAAE-CD90A25A2601}"/>
              </a:ext>
            </a:extLst>
          </p:cNvPr>
          <p:cNvSpPr/>
          <p:nvPr/>
        </p:nvSpPr>
        <p:spPr>
          <a:xfrm>
            <a:off x="1151321" y="3946812"/>
            <a:ext cx="7394565" cy="7619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solidFill>
                <a:srgbClr val="346667"/>
              </a:solidFill>
            </a:endParaRPr>
          </a:p>
        </p:txBody>
      </p:sp>
      <p:sp>
        <p:nvSpPr>
          <p:cNvPr id="12" name="Rectangle 3">
            <a:extLst>
              <a:ext uri="{FF2B5EF4-FFF2-40B4-BE49-F238E27FC236}">
                <a16:creationId xmlns:a16="http://schemas.microsoft.com/office/drawing/2014/main" id="{7DBF3B0C-995E-EEFB-F830-1265FB7AB8FF}"/>
              </a:ext>
            </a:extLst>
          </p:cNvPr>
          <p:cNvSpPr>
            <a:spLocks noChangeArrowheads="1"/>
          </p:cNvSpPr>
          <p:nvPr/>
        </p:nvSpPr>
        <p:spPr bwMode="auto">
          <a:xfrm>
            <a:off x="377968" y="749379"/>
            <a:ext cx="9150472" cy="830997"/>
          </a:xfrm>
          <a:prstGeom prst="rect">
            <a:avLst/>
          </a:prstGeom>
          <a:noFill/>
          <a:ln w="9525">
            <a:noFill/>
            <a:miter lim="800000"/>
            <a:headEnd/>
            <a:tailEnd/>
          </a:ln>
        </p:spPr>
        <p:txBody>
          <a:bodyPr wrap="square">
            <a:spAutoFit/>
          </a:bodyPr>
          <a:lstStyle/>
          <a:p>
            <a:r>
              <a:rPr lang="en-US" sz="2400" dirty="0"/>
              <a:t>Filling gaps in geospatial data can be done in different ways depending on the expected format</a:t>
            </a:r>
            <a:r>
              <a:rPr lang="en-GB" sz="2400" dirty="0"/>
              <a:t>:</a:t>
            </a:r>
            <a:endParaRPr lang="en-US" sz="2400" dirty="0"/>
          </a:p>
        </p:txBody>
      </p:sp>
      <p:sp>
        <p:nvSpPr>
          <p:cNvPr id="13" name="Title 1">
            <a:extLst>
              <a:ext uri="{FF2B5EF4-FFF2-40B4-BE49-F238E27FC236}">
                <a16:creationId xmlns:a16="http://schemas.microsoft.com/office/drawing/2014/main" id="{0BBA091E-F3A0-F1E6-550B-A96A2C0AE847}"/>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 – </a:t>
            </a:r>
            <a:r>
              <a:rPr lang="en-US" sz="3200" b="1" dirty="0">
                <a:solidFill>
                  <a:srgbClr val="002147"/>
                </a:solidFill>
                <a:latin typeface="+mn-lt"/>
              </a:rPr>
              <a:t>Geospatial data </a:t>
            </a:r>
            <a:endParaRPr lang="en-PH" altLang="en-US" dirty="0"/>
          </a:p>
        </p:txBody>
      </p:sp>
    </p:spTree>
    <p:extLst>
      <p:ext uri="{BB962C8B-B14F-4D97-AF65-F5344CB8AC3E}">
        <p14:creationId xmlns:p14="http://schemas.microsoft.com/office/powerpoint/2010/main" val="924221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16</a:t>
            </a:fld>
            <a:endParaRPr lang="en-US" altLang="en-US" sz="1200" dirty="0">
              <a:solidFill>
                <a:schemeClr val="bg1"/>
              </a:solidFill>
            </a:endParaRPr>
          </a:p>
        </p:txBody>
      </p:sp>
      <p:pic>
        <p:nvPicPr>
          <p:cNvPr id="3" name="Picture 2" descr="A screenshot of a computer&#10;&#10;Description automatically generated">
            <a:extLst>
              <a:ext uri="{FF2B5EF4-FFF2-40B4-BE49-F238E27FC236}">
                <a16:creationId xmlns:a16="http://schemas.microsoft.com/office/drawing/2014/main" id="{3F043BC5-F064-1075-0164-D2B31EEE5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412114" y="2892399"/>
            <a:ext cx="1506425" cy="1066807"/>
          </a:xfrm>
          <a:prstGeom prst="rect">
            <a:avLst/>
          </a:prstGeom>
          <a:ln>
            <a:solidFill>
              <a:schemeClr val="tx1"/>
            </a:solidFill>
          </a:ln>
        </p:spPr>
      </p:pic>
      <p:sp>
        <p:nvSpPr>
          <p:cNvPr id="4" name="Rectangle 3">
            <a:extLst>
              <a:ext uri="{FF2B5EF4-FFF2-40B4-BE49-F238E27FC236}">
                <a16:creationId xmlns:a16="http://schemas.microsoft.com/office/drawing/2014/main" id="{7EBF3898-F7D8-6D33-71E9-C020303B1919}"/>
              </a:ext>
            </a:extLst>
          </p:cNvPr>
          <p:cNvSpPr>
            <a:spLocks noChangeArrowheads="1"/>
          </p:cNvSpPr>
          <p:nvPr/>
        </p:nvSpPr>
        <p:spPr bwMode="auto">
          <a:xfrm>
            <a:off x="676393" y="1061503"/>
            <a:ext cx="4417997" cy="407112"/>
          </a:xfrm>
          <a:prstGeom prst="rect">
            <a:avLst/>
          </a:prstGeom>
          <a:noFill/>
          <a:ln w="9525">
            <a:noFill/>
            <a:miter lim="800000"/>
            <a:headEnd/>
            <a:tailEnd/>
          </a:ln>
        </p:spPr>
        <p:txBody>
          <a:bodyPr lIns="0" tIns="0" rIns="0" bIns="0"/>
          <a:lstStyle/>
          <a:p>
            <a:pPr lvl="0" algn="ctr"/>
            <a:r>
              <a:rPr lang="en-US" sz="2000" dirty="0"/>
              <a:t>Adjust GIS data in vector format (editing)</a:t>
            </a:r>
          </a:p>
        </p:txBody>
      </p:sp>
      <p:cxnSp>
        <p:nvCxnSpPr>
          <p:cNvPr id="6" name="Straight Connector 5">
            <a:extLst>
              <a:ext uri="{FF2B5EF4-FFF2-40B4-BE49-F238E27FC236}">
                <a16:creationId xmlns:a16="http://schemas.microsoft.com/office/drawing/2014/main" id="{F6E2E46E-E885-2B55-E516-D380810D0F29}"/>
              </a:ext>
            </a:extLst>
          </p:cNvPr>
          <p:cNvCxnSpPr>
            <a:cxnSpLocks/>
          </p:cNvCxnSpPr>
          <p:nvPr/>
        </p:nvCxnSpPr>
        <p:spPr>
          <a:xfrm>
            <a:off x="6092789" y="1151357"/>
            <a:ext cx="0" cy="5132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3">
            <a:extLst>
              <a:ext uri="{FF2B5EF4-FFF2-40B4-BE49-F238E27FC236}">
                <a16:creationId xmlns:a16="http://schemas.microsoft.com/office/drawing/2014/main" id="{F395A864-D9FB-57DD-FD3B-F4850BB14A5F}"/>
              </a:ext>
            </a:extLst>
          </p:cNvPr>
          <p:cNvSpPr>
            <a:spLocks noChangeArrowheads="1"/>
          </p:cNvSpPr>
          <p:nvPr/>
        </p:nvSpPr>
        <p:spPr bwMode="auto">
          <a:xfrm>
            <a:off x="6603169" y="1036691"/>
            <a:ext cx="5110773" cy="360294"/>
          </a:xfrm>
          <a:prstGeom prst="rect">
            <a:avLst/>
          </a:prstGeom>
          <a:noFill/>
          <a:ln w="9525">
            <a:noFill/>
            <a:miter lim="800000"/>
            <a:headEnd/>
            <a:tailEnd/>
          </a:ln>
        </p:spPr>
        <p:txBody>
          <a:bodyPr lIns="0" tIns="0" rIns="0" bIns="0"/>
          <a:lstStyle/>
          <a:p>
            <a:pPr lvl="0" algn="ctr"/>
            <a:r>
              <a:rPr lang="en-US" sz="2200" dirty="0"/>
              <a:t>Extract data in vector format (digitizing)</a:t>
            </a:r>
          </a:p>
        </p:txBody>
      </p:sp>
      <p:pic>
        <p:nvPicPr>
          <p:cNvPr id="8" name="Picture 7">
            <a:extLst>
              <a:ext uri="{FF2B5EF4-FFF2-40B4-BE49-F238E27FC236}">
                <a16:creationId xmlns:a16="http://schemas.microsoft.com/office/drawing/2014/main" id="{008F636D-FEF9-28FC-4606-733F7A5907C0}"/>
              </a:ext>
            </a:extLst>
          </p:cNvPr>
          <p:cNvPicPr>
            <a:picLocks noChangeAspect="1"/>
          </p:cNvPicPr>
          <p:nvPr/>
        </p:nvPicPr>
        <p:blipFill>
          <a:blip r:embed="rId4"/>
          <a:stretch>
            <a:fillRect/>
          </a:stretch>
        </p:blipFill>
        <p:spPr>
          <a:xfrm>
            <a:off x="2416958" y="1602009"/>
            <a:ext cx="3018496" cy="2268018"/>
          </a:xfrm>
          <a:prstGeom prst="rect">
            <a:avLst/>
          </a:prstGeom>
        </p:spPr>
      </p:pic>
      <p:sp>
        <p:nvSpPr>
          <p:cNvPr id="9" name="TextBox 8">
            <a:extLst>
              <a:ext uri="{FF2B5EF4-FFF2-40B4-BE49-F238E27FC236}">
                <a16:creationId xmlns:a16="http://schemas.microsoft.com/office/drawing/2014/main" id="{0F833646-E52C-F940-1878-C724609BB56C}"/>
              </a:ext>
            </a:extLst>
          </p:cNvPr>
          <p:cNvSpPr txBox="1"/>
          <p:nvPr/>
        </p:nvSpPr>
        <p:spPr>
          <a:xfrm>
            <a:off x="766888" y="1566321"/>
            <a:ext cx="989566" cy="415498"/>
          </a:xfrm>
          <a:prstGeom prst="rect">
            <a:avLst/>
          </a:prstGeom>
          <a:noFill/>
        </p:spPr>
        <p:txBody>
          <a:bodyPr wrap="square">
            <a:spAutoFit/>
          </a:bodyPr>
          <a:lstStyle/>
          <a:p>
            <a:pPr algn="ctr"/>
            <a:r>
              <a:rPr lang="en-US" sz="1050" dirty="0">
                <a:ea typeface="+mj-ea"/>
                <a:cs typeface="Calibri" pitchFamily="34" charset="0"/>
              </a:rPr>
              <a:t>Data specifications</a:t>
            </a:r>
            <a:endParaRPr lang="en-US" sz="1050" dirty="0"/>
          </a:p>
        </p:txBody>
      </p:sp>
      <p:cxnSp>
        <p:nvCxnSpPr>
          <p:cNvPr id="10" name="Straight Connector 9">
            <a:extLst>
              <a:ext uri="{FF2B5EF4-FFF2-40B4-BE49-F238E27FC236}">
                <a16:creationId xmlns:a16="http://schemas.microsoft.com/office/drawing/2014/main" id="{6EDA91C9-E598-ED4C-F5D3-3F400A04189A}"/>
              </a:ext>
            </a:extLst>
          </p:cNvPr>
          <p:cNvCxnSpPr>
            <a:cxnSpLocks/>
          </p:cNvCxnSpPr>
          <p:nvPr/>
        </p:nvCxnSpPr>
        <p:spPr>
          <a:xfrm flipV="1">
            <a:off x="3788533" y="3244577"/>
            <a:ext cx="119119" cy="574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B89248A-734F-8A2F-85C6-0F2A9F406FCF}"/>
              </a:ext>
            </a:extLst>
          </p:cNvPr>
          <p:cNvSpPr txBox="1"/>
          <p:nvPr/>
        </p:nvSpPr>
        <p:spPr>
          <a:xfrm>
            <a:off x="4001458" y="2835529"/>
            <a:ext cx="685134" cy="276999"/>
          </a:xfrm>
          <a:prstGeom prst="rect">
            <a:avLst/>
          </a:prstGeom>
          <a:solidFill>
            <a:schemeClr val="bg1"/>
          </a:solidFill>
        </p:spPr>
        <p:txBody>
          <a:bodyPr wrap="square">
            <a:spAutoFit/>
          </a:bodyPr>
          <a:lstStyle/>
          <a:p>
            <a:pPr algn="ctr"/>
            <a:r>
              <a:rPr lang="en-US" sz="1200" b="1" dirty="0">
                <a:solidFill>
                  <a:srgbClr val="FF0000"/>
                </a:solidFill>
                <a:ea typeface="+mj-ea"/>
                <a:cs typeface="Calibri" pitchFamily="34" charset="0"/>
              </a:rPr>
              <a:t>300 m!!</a:t>
            </a:r>
            <a:endParaRPr lang="en-US" sz="1200" b="1" dirty="0">
              <a:solidFill>
                <a:srgbClr val="FF0000"/>
              </a:solidFill>
            </a:endParaRPr>
          </a:p>
        </p:txBody>
      </p:sp>
      <p:pic>
        <p:nvPicPr>
          <p:cNvPr id="12" name="Picture 11">
            <a:extLst>
              <a:ext uri="{FF2B5EF4-FFF2-40B4-BE49-F238E27FC236}">
                <a16:creationId xmlns:a16="http://schemas.microsoft.com/office/drawing/2014/main" id="{B768B28D-C31F-11AF-9562-773D885C4854}"/>
              </a:ext>
            </a:extLst>
          </p:cNvPr>
          <p:cNvPicPr>
            <a:picLocks noChangeAspect="1"/>
          </p:cNvPicPr>
          <p:nvPr/>
        </p:nvPicPr>
        <p:blipFill>
          <a:blip r:embed="rId5"/>
          <a:stretch>
            <a:fillRect/>
          </a:stretch>
        </p:blipFill>
        <p:spPr>
          <a:xfrm>
            <a:off x="2522338" y="4263437"/>
            <a:ext cx="2965878" cy="1947407"/>
          </a:xfrm>
          <a:prstGeom prst="rect">
            <a:avLst/>
          </a:prstGeom>
        </p:spPr>
      </p:pic>
      <p:sp>
        <p:nvSpPr>
          <p:cNvPr id="13" name="Right Arrow 8">
            <a:extLst>
              <a:ext uri="{FF2B5EF4-FFF2-40B4-BE49-F238E27FC236}">
                <a16:creationId xmlns:a16="http://schemas.microsoft.com/office/drawing/2014/main" id="{DB59F9B7-82F1-6A88-F8F9-18694433460A}"/>
              </a:ext>
            </a:extLst>
          </p:cNvPr>
          <p:cNvSpPr/>
          <p:nvPr/>
        </p:nvSpPr>
        <p:spPr>
          <a:xfrm rot="1787195">
            <a:off x="2558143" y="4796949"/>
            <a:ext cx="1152697" cy="36897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pic>
        <p:nvPicPr>
          <p:cNvPr id="14" name="Picture 13">
            <a:extLst>
              <a:ext uri="{FF2B5EF4-FFF2-40B4-BE49-F238E27FC236}">
                <a16:creationId xmlns:a16="http://schemas.microsoft.com/office/drawing/2014/main" id="{0B2C8E08-E3D9-D076-FF2C-F3A32F3C6324}"/>
              </a:ext>
            </a:extLst>
          </p:cNvPr>
          <p:cNvPicPr>
            <a:picLocks noChangeAspect="1"/>
          </p:cNvPicPr>
          <p:nvPr/>
        </p:nvPicPr>
        <p:blipFill>
          <a:blip r:embed="rId6"/>
          <a:stretch>
            <a:fillRect/>
          </a:stretch>
        </p:blipFill>
        <p:spPr>
          <a:xfrm>
            <a:off x="7050248" y="1534650"/>
            <a:ext cx="2807942" cy="2093362"/>
          </a:xfrm>
          <a:prstGeom prst="rect">
            <a:avLst/>
          </a:prstGeom>
        </p:spPr>
      </p:pic>
      <p:sp>
        <p:nvSpPr>
          <p:cNvPr id="15" name="Right Arrow 21">
            <a:extLst>
              <a:ext uri="{FF2B5EF4-FFF2-40B4-BE49-F238E27FC236}">
                <a16:creationId xmlns:a16="http://schemas.microsoft.com/office/drawing/2014/main" id="{7E58F33B-2AFD-69A9-6307-41D15DAAE946}"/>
              </a:ext>
            </a:extLst>
          </p:cNvPr>
          <p:cNvSpPr/>
          <p:nvPr/>
        </p:nvSpPr>
        <p:spPr>
          <a:xfrm rot="7523434">
            <a:off x="7803095" y="2203431"/>
            <a:ext cx="443765" cy="3651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pic>
        <p:nvPicPr>
          <p:cNvPr id="17" name="Picture 16">
            <a:extLst>
              <a:ext uri="{FF2B5EF4-FFF2-40B4-BE49-F238E27FC236}">
                <a16:creationId xmlns:a16="http://schemas.microsoft.com/office/drawing/2014/main" id="{EEC71692-0B60-522B-1180-54EF15052386}"/>
              </a:ext>
            </a:extLst>
          </p:cNvPr>
          <p:cNvPicPr>
            <a:picLocks noChangeAspect="1"/>
          </p:cNvPicPr>
          <p:nvPr/>
        </p:nvPicPr>
        <p:blipFill>
          <a:blip r:embed="rId7"/>
          <a:stretch>
            <a:fillRect/>
          </a:stretch>
        </p:blipFill>
        <p:spPr>
          <a:xfrm>
            <a:off x="7031053" y="3941907"/>
            <a:ext cx="2827137" cy="2079053"/>
          </a:xfrm>
          <a:prstGeom prst="rect">
            <a:avLst/>
          </a:prstGeom>
        </p:spPr>
      </p:pic>
      <p:sp>
        <p:nvSpPr>
          <p:cNvPr id="18" name="Right Arrow 8">
            <a:extLst>
              <a:ext uri="{FF2B5EF4-FFF2-40B4-BE49-F238E27FC236}">
                <a16:creationId xmlns:a16="http://schemas.microsoft.com/office/drawing/2014/main" id="{1BEBC8E6-D8DB-7D10-C308-7ED4590B4807}"/>
              </a:ext>
            </a:extLst>
          </p:cNvPr>
          <p:cNvSpPr/>
          <p:nvPr/>
        </p:nvSpPr>
        <p:spPr>
          <a:xfrm rot="5400000">
            <a:off x="7831206" y="3581192"/>
            <a:ext cx="573218" cy="36897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pic>
        <p:nvPicPr>
          <p:cNvPr id="19" name="Picture 18">
            <a:extLst>
              <a:ext uri="{FF2B5EF4-FFF2-40B4-BE49-F238E27FC236}">
                <a16:creationId xmlns:a16="http://schemas.microsoft.com/office/drawing/2014/main" id="{2E4A0232-64E9-489F-4358-9941D669D931}"/>
              </a:ext>
            </a:extLst>
          </p:cNvPr>
          <p:cNvPicPr>
            <a:picLocks noChangeAspect="1"/>
          </p:cNvPicPr>
          <p:nvPr/>
        </p:nvPicPr>
        <p:blipFill>
          <a:blip r:embed="rId8"/>
          <a:stretch>
            <a:fillRect/>
          </a:stretch>
        </p:blipFill>
        <p:spPr>
          <a:xfrm>
            <a:off x="289789" y="3852617"/>
            <a:ext cx="2730843" cy="735407"/>
          </a:xfrm>
          <a:prstGeom prst="rect">
            <a:avLst/>
          </a:prstGeom>
        </p:spPr>
      </p:pic>
      <p:cxnSp>
        <p:nvCxnSpPr>
          <p:cNvPr id="20" name="Straight Connector 19">
            <a:extLst>
              <a:ext uri="{FF2B5EF4-FFF2-40B4-BE49-F238E27FC236}">
                <a16:creationId xmlns:a16="http://schemas.microsoft.com/office/drawing/2014/main" id="{EF279BD3-4D77-BDC5-EC1D-71802D827AD5}"/>
              </a:ext>
            </a:extLst>
          </p:cNvPr>
          <p:cNvCxnSpPr>
            <a:cxnSpLocks/>
          </p:cNvCxnSpPr>
          <p:nvPr/>
        </p:nvCxnSpPr>
        <p:spPr>
          <a:xfrm>
            <a:off x="639563" y="4442857"/>
            <a:ext cx="2355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196CF03-EEA5-007F-C90F-F9E6FC917C95}"/>
              </a:ext>
            </a:extLst>
          </p:cNvPr>
          <p:cNvPicPr>
            <a:picLocks noChangeAspect="1"/>
          </p:cNvPicPr>
          <p:nvPr/>
        </p:nvPicPr>
        <p:blipFill>
          <a:blip r:embed="rId9"/>
          <a:stretch>
            <a:fillRect/>
          </a:stretch>
        </p:blipFill>
        <p:spPr>
          <a:xfrm>
            <a:off x="880261" y="1959382"/>
            <a:ext cx="989565" cy="1538772"/>
          </a:xfrm>
          <a:prstGeom prst="rect">
            <a:avLst/>
          </a:prstGeom>
        </p:spPr>
      </p:pic>
      <p:pic>
        <p:nvPicPr>
          <p:cNvPr id="23" name="Picture 2" descr="D:\Izay_Pantanilla\Health_GeoLab\PROJECTS\HIS_GEO_ENABLING\MODULE_3\FIGURES\Paper_map.png">
            <a:extLst>
              <a:ext uri="{FF2B5EF4-FFF2-40B4-BE49-F238E27FC236}">
                <a16:creationId xmlns:a16="http://schemas.microsoft.com/office/drawing/2014/main" id="{63030046-178A-E08E-C9DA-408069E0D33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81748" y="4571962"/>
            <a:ext cx="2445420" cy="171179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5C9318E-D845-95E2-A9E1-B2A48FB6167B}"/>
              </a:ext>
            </a:extLst>
          </p:cNvPr>
          <p:cNvSpPr txBox="1">
            <a:spLocks/>
          </p:cNvSpPr>
          <p:nvPr/>
        </p:nvSpPr>
        <p:spPr>
          <a:xfrm>
            <a:off x="0" y="20637"/>
            <a:ext cx="12192000" cy="931722"/>
          </a:xfrm>
          <a:prstGeom prst="rect">
            <a:avLst/>
          </a:prstGeom>
        </p:spPr>
        <p:txBody>
          <a:bodyPr vert="horz" lIns="91440" tIns="45720" rIns="91440" bIns="45720" rtlCol="0" anchor="ctr">
            <a:normAutofit lnSpcReduction="10000"/>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 – </a:t>
            </a:r>
            <a:r>
              <a:rPr lang="en-US" sz="3200" b="1" dirty="0">
                <a:solidFill>
                  <a:srgbClr val="002147"/>
                </a:solidFill>
                <a:latin typeface="+mn-lt"/>
              </a:rPr>
              <a:t>Adjust, create, or extract point, line, or polygon type geographic features from a basemap</a:t>
            </a:r>
            <a:endParaRPr lang="en-PH" altLang="en-US" dirty="0"/>
          </a:p>
        </p:txBody>
      </p:sp>
    </p:spTree>
    <p:extLst>
      <p:ext uri="{BB962C8B-B14F-4D97-AF65-F5344CB8AC3E}">
        <p14:creationId xmlns:p14="http://schemas.microsoft.com/office/powerpoint/2010/main" val="3172171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17</a:t>
            </a:fld>
            <a:endParaRPr lang="en-US" altLang="en-US" sz="1200" dirty="0">
              <a:solidFill>
                <a:schemeClr val="bg1"/>
              </a:solidFill>
            </a:endParaRPr>
          </a:p>
        </p:txBody>
      </p:sp>
      <p:sp>
        <p:nvSpPr>
          <p:cNvPr id="5" name="Rectangle 3">
            <a:extLst>
              <a:ext uri="{FF2B5EF4-FFF2-40B4-BE49-F238E27FC236}">
                <a16:creationId xmlns:a16="http://schemas.microsoft.com/office/drawing/2014/main" id="{3397479D-9047-FE87-90BF-B60A93323AB2}"/>
              </a:ext>
            </a:extLst>
          </p:cNvPr>
          <p:cNvSpPr>
            <a:spLocks noChangeArrowheads="1"/>
          </p:cNvSpPr>
          <p:nvPr/>
        </p:nvSpPr>
        <p:spPr bwMode="auto">
          <a:xfrm>
            <a:off x="379223" y="1096370"/>
            <a:ext cx="11036002" cy="461665"/>
          </a:xfrm>
          <a:prstGeom prst="rect">
            <a:avLst/>
          </a:prstGeom>
          <a:noFill/>
          <a:ln w="9525">
            <a:noFill/>
            <a:miter lim="800000"/>
            <a:headEnd/>
            <a:tailEnd/>
          </a:ln>
        </p:spPr>
        <p:txBody>
          <a:bodyPr wrap="square">
            <a:spAutoFit/>
          </a:bodyPr>
          <a:lstStyle/>
          <a:p>
            <a:r>
              <a:rPr lang="en-US" sz="2400" dirty="0"/>
              <a:t>When editing and/or extracting vector data from a basemap, it is important to choose:</a:t>
            </a:r>
            <a:endParaRPr lang="en-PH" sz="2400" dirty="0"/>
          </a:p>
        </p:txBody>
      </p:sp>
      <p:pic>
        <p:nvPicPr>
          <p:cNvPr id="22" name="image185.png">
            <a:extLst>
              <a:ext uri="{FF2B5EF4-FFF2-40B4-BE49-F238E27FC236}">
                <a16:creationId xmlns:a16="http://schemas.microsoft.com/office/drawing/2014/main" id="{39E8D847-D984-18AA-10B5-D7020008A5B0}"/>
              </a:ext>
            </a:extLst>
          </p:cNvPr>
          <p:cNvPicPr/>
          <p:nvPr/>
        </p:nvPicPr>
        <p:blipFill rotWithShape="1">
          <a:blip r:embed="rId3"/>
          <a:srcRect l="32998" t="38417" r="30432" b="7727"/>
          <a:stretch/>
        </p:blipFill>
        <p:spPr>
          <a:xfrm>
            <a:off x="8979197" y="3861833"/>
            <a:ext cx="1503272" cy="1023458"/>
          </a:xfrm>
          <a:prstGeom prst="rect">
            <a:avLst/>
          </a:prstGeom>
          <a:ln/>
        </p:spPr>
      </p:pic>
      <p:sp>
        <p:nvSpPr>
          <p:cNvPr id="24" name="Rectangle 3">
            <a:extLst>
              <a:ext uri="{FF2B5EF4-FFF2-40B4-BE49-F238E27FC236}">
                <a16:creationId xmlns:a16="http://schemas.microsoft.com/office/drawing/2014/main" id="{2FC688E2-5158-E8AA-C45C-7400D3ADD1DE}"/>
              </a:ext>
            </a:extLst>
          </p:cNvPr>
          <p:cNvSpPr>
            <a:spLocks noChangeArrowheads="1"/>
          </p:cNvSpPr>
          <p:nvPr/>
        </p:nvSpPr>
        <p:spPr bwMode="auto">
          <a:xfrm>
            <a:off x="563119" y="1655291"/>
            <a:ext cx="7847234" cy="4396665"/>
          </a:xfrm>
          <a:prstGeom prst="rect">
            <a:avLst/>
          </a:prstGeom>
          <a:noFill/>
          <a:ln w="9525">
            <a:noFill/>
            <a:miter lim="800000"/>
            <a:headEnd/>
            <a:tailEnd/>
          </a:ln>
        </p:spPr>
        <p:txBody>
          <a:bodyPr lIns="0" tIns="0" rIns="0" bIns="0"/>
          <a:lstStyle/>
          <a:p>
            <a:pPr marL="636588" lvl="1" indent="-360000">
              <a:spcAft>
                <a:spcPts val="600"/>
              </a:spcAft>
              <a:buAutoNum type="arabicPeriod"/>
            </a:pPr>
            <a:r>
              <a:rPr lang="en-US" sz="2400" dirty="0"/>
              <a:t>The appropriate basemap</a:t>
            </a:r>
          </a:p>
          <a:p>
            <a:pPr marL="914400" lvl="1" indent="-360000">
              <a:spcAft>
                <a:spcPts val="600"/>
              </a:spcAft>
              <a:buFont typeface="Arial" panose="020B0604020202020204" pitchFamily="34" charset="0"/>
              <a:buChar char="•"/>
            </a:pPr>
            <a:r>
              <a:rPr lang="en-US" sz="2400" dirty="0"/>
              <a:t>Respect the data specifications that have been defined:</a:t>
            </a:r>
          </a:p>
          <a:p>
            <a:pPr marL="1371600" lvl="2" indent="-360000">
              <a:spcAft>
                <a:spcPts val="600"/>
              </a:spcAft>
              <a:buFont typeface="Arial" panose="020B0604020202020204" pitchFamily="34" charset="0"/>
              <a:buChar char="•"/>
            </a:pPr>
            <a:r>
              <a:rPr lang="en-US" sz="2400" dirty="0"/>
              <a:t>Imagery: temporal validity, resolution, accuracy</a:t>
            </a:r>
          </a:p>
          <a:p>
            <a:pPr marL="1371600" lvl="2" indent="-360000">
              <a:spcAft>
                <a:spcPts val="600"/>
              </a:spcAft>
              <a:buFont typeface="Arial" panose="020B0604020202020204" pitchFamily="34" charset="0"/>
              <a:buChar char="•"/>
            </a:pPr>
            <a:r>
              <a:rPr lang="en-US" sz="2400" dirty="0"/>
              <a:t>Scanned map: temporal validity, scale, digitization resolution</a:t>
            </a:r>
          </a:p>
          <a:p>
            <a:pPr marL="914400" lvl="1" indent="-360000">
              <a:spcAft>
                <a:spcPts val="600"/>
              </a:spcAft>
              <a:buFont typeface="Arial" panose="020B0604020202020204" pitchFamily="34" charset="0"/>
              <a:buChar char="•"/>
            </a:pPr>
            <a:r>
              <a:rPr lang="en-US" sz="2400" dirty="0"/>
              <a:t>Images should be free of clouds wherever possible to ensure completeness.</a:t>
            </a:r>
          </a:p>
          <a:p>
            <a:pPr marL="914400" lvl="1" indent="-360000">
              <a:spcAft>
                <a:spcPts val="600"/>
              </a:spcAft>
              <a:buFont typeface="Arial" panose="020B0604020202020204" pitchFamily="34" charset="0"/>
              <a:buChar char="•"/>
            </a:pPr>
            <a:r>
              <a:rPr lang="en-US" sz="2400" dirty="0"/>
              <a:t>The images must be well orthorectified to avoid "duplicates" at the border between two scenes.</a:t>
            </a:r>
          </a:p>
        </p:txBody>
      </p:sp>
      <p:pic>
        <p:nvPicPr>
          <p:cNvPr id="25" name="image189.png">
            <a:extLst>
              <a:ext uri="{FF2B5EF4-FFF2-40B4-BE49-F238E27FC236}">
                <a16:creationId xmlns:a16="http://schemas.microsoft.com/office/drawing/2014/main" id="{DDFA87E3-3FF8-8DE5-2BA2-CCC34C6910FD}"/>
              </a:ext>
            </a:extLst>
          </p:cNvPr>
          <p:cNvPicPr/>
          <p:nvPr/>
        </p:nvPicPr>
        <p:blipFill>
          <a:blip r:embed="rId4"/>
          <a:srcRect l="37810" t="42894" r="35621" b="28214"/>
          <a:stretch>
            <a:fillRect/>
          </a:stretch>
        </p:blipFill>
        <p:spPr>
          <a:xfrm>
            <a:off x="8700623" y="1569031"/>
            <a:ext cx="2060421" cy="1154915"/>
          </a:xfrm>
          <a:prstGeom prst="rect">
            <a:avLst/>
          </a:prstGeom>
          <a:ln/>
        </p:spPr>
      </p:pic>
      <p:pic>
        <p:nvPicPr>
          <p:cNvPr id="26" name="Picture 25">
            <a:extLst>
              <a:ext uri="{FF2B5EF4-FFF2-40B4-BE49-F238E27FC236}">
                <a16:creationId xmlns:a16="http://schemas.microsoft.com/office/drawing/2014/main" id="{0C40C212-7E05-7CFF-57A1-75946CB54D8D}"/>
              </a:ext>
            </a:extLst>
          </p:cNvPr>
          <p:cNvPicPr>
            <a:picLocks noChangeAspect="1"/>
          </p:cNvPicPr>
          <p:nvPr/>
        </p:nvPicPr>
        <p:blipFill>
          <a:blip r:embed="rId5"/>
          <a:stretch>
            <a:fillRect/>
          </a:stretch>
        </p:blipFill>
        <p:spPr>
          <a:xfrm>
            <a:off x="8636494" y="4977734"/>
            <a:ext cx="2188677" cy="1279719"/>
          </a:xfrm>
          <a:prstGeom prst="rect">
            <a:avLst/>
          </a:prstGeom>
        </p:spPr>
      </p:pic>
      <p:pic>
        <p:nvPicPr>
          <p:cNvPr id="27" name="image172.jpg">
            <a:extLst>
              <a:ext uri="{FF2B5EF4-FFF2-40B4-BE49-F238E27FC236}">
                <a16:creationId xmlns:a16="http://schemas.microsoft.com/office/drawing/2014/main" id="{B4C1FD6D-C9D6-2190-9E70-A881CB17C8BD}"/>
              </a:ext>
            </a:extLst>
          </p:cNvPr>
          <p:cNvPicPr/>
          <p:nvPr/>
        </p:nvPicPr>
        <p:blipFill>
          <a:blip r:embed="rId6"/>
          <a:srcRect/>
          <a:stretch>
            <a:fillRect/>
          </a:stretch>
        </p:blipFill>
        <p:spPr>
          <a:xfrm>
            <a:off x="9816960" y="2816389"/>
            <a:ext cx="944084" cy="942564"/>
          </a:xfrm>
          <a:prstGeom prst="rect">
            <a:avLst/>
          </a:prstGeom>
          <a:ln/>
        </p:spPr>
      </p:pic>
      <p:pic>
        <p:nvPicPr>
          <p:cNvPr id="28" name="image178.jpg">
            <a:extLst>
              <a:ext uri="{FF2B5EF4-FFF2-40B4-BE49-F238E27FC236}">
                <a16:creationId xmlns:a16="http://schemas.microsoft.com/office/drawing/2014/main" id="{2BAA3E7F-55E6-5033-84BF-E0AF976DA516}"/>
              </a:ext>
            </a:extLst>
          </p:cNvPr>
          <p:cNvPicPr/>
          <p:nvPr/>
        </p:nvPicPr>
        <p:blipFill>
          <a:blip r:embed="rId7"/>
          <a:srcRect/>
          <a:stretch>
            <a:fillRect/>
          </a:stretch>
        </p:blipFill>
        <p:spPr>
          <a:xfrm>
            <a:off x="8700623" y="2805953"/>
            <a:ext cx="1001458" cy="963437"/>
          </a:xfrm>
          <a:prstGeom prst="rect">
            <a:avLst/>
          </a:prstGeom>
          <a:ln/>
        </p:spPr>
      </p:pic>
      <p:sp>
        <p:nvSpPr>
          <p:cNvPr id="3" name="Title 1">
            <a:extLst>
              <a:ext uri="{FF2B5EF4-FFF2-40B4-BE49-F238E27FC236}">
                <a16:creationId xmlns:a16="http://schemas.microsoft.com/office/drawing/2014/main" id="{D6458D1E-2993-FED5-FF7C-855A4BDEF6B4}"/>
              </a:ext>
            </a:extLst>
          </p:cNvPr>
          <p:cNvSpPr txBox="1">
            <a:spLocks/>
          </p:cNvSpPr>
          <p:nvPr/>
        </p:nvSpPr>
        <p:spPr>
          <a:xfrm>
            <a:off x="0" y="20637"/>
            <a:ext cx="12192000" cy="931722"/>
          </a:xfrm>
          <a:prstGeom prst="rect">
            <a:avLst/>
          </a:prstGeom>
        </p:spPr>
        <p:txBody>
          <a:bodyPr vert="horz" lIns="91440" tIns="45720" rIns="91440" bIns="45720" rtlCol="0" anchor="ctr">
            <a:normAutofit lnSpcReduction="10000"/>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 – </a:t>
            </a:r>
            <a:r>
              <a:rPr lang="en-US" sz="3200" b="1" dirty="0">
                <a:solidFill>
                  <a:srgbClr val="002147"/>
                </a:solidFill>
                <a:latin typeface="+mn-lt"/>
              </a:rPr>
              <a:t>Adjust, create or extract point, line, or polygon type geographic features from a basemap</a:t>
            </a:r>
            <a:endParaRPr lang="en-PH" altLang="en-US" dirty="0"/>
          </a:p>
        </p:txBody>
      </p:sp>
    </p:spTree>
    <p:extLst>
      <p:ext uri="{BB962C8B-B14F-4D97-AF65-F5344CB8AC3E}">
        <p14:creationId xmlns:p14="http://schemas.microsoft.com/office/powerpoint/2010/main" val="2162704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18</a:t>
            </a:fld>
            <a:endParaRPr lang="en-US" altLang="en-US" sz="1200" dirty="0">
              <a:solidFill>
                <a:schemeClr val="bg1"/>
              </a:solidFill>
            </a:endParaRPr>
          </a:p>
        </p:txBody>
      </p:sp>
      <p:sp>
        <p:nvSpPr>
          <p:cNvPr id="3" name="Rectangle 3">
            <a:extLst>
              <a:ext uri="{FF2B5EF4-FFF2-40B4-BE49-F238E27FC236}">
                <a16:creationId xmlns:a16="http://schemas.microsoft.com/office/drawing/2014/main" id="{9A349C17-DA82-AEFA-134B-388A34122C9F}"/>
              </a:ext>
            </a:extLst>
          </p:cNvPr>
          <p:cNvSpPr>
            <a:spLocks noChangeArrowheads="1"/>
          </p:cNvSpPr>
          <p:nvPr/>
        </p:nvSpPr>
        <p:spPr bwMode="auto">
          <a:xfrm>
            <a:off x="379223" y="1096372"/>
            <a:ext cx="11036002" cy="461665"/>
          </a:xfrm>
          <a:prstGeom prst="rect">
            <a:avLst/>
          </a:prstGeom>
          <a:noFill/>
          <a:ln w="9525">
            <a:noFill/>
            <a:miter lim="800000"/>
            <a:headEnd/>
            <a:tailEnd/>
          </a:ln>
        </p:spPr>
        <p:txBody>
          <a:bodyPr wrap="square">
            <a:spAutoFit/>
          </a:bodyPr>
          <a:lstStyle/>
          <a:p>
            <a:r>
              <a:rPr lang="en-US" sz="2400" dirty="0"/>
              <a:t>When editing and/or extracting vector data from a basemap, it is important to choose:</a:t>
            </a:r>
            <a:endParaRPr lang="en-PH" sz="2400" dirty="0"/>
          </a:p>
        </p:txBody>
      </p:sp>
      <p:sp>
        <p:nvSpPr>
          <p:cNvPr id="4" name="Rectangle 3">
            <a:extLst>
              <a:ext uri="{FF2B5EF4-FFF2-40B4-BE49-F238E27FC236}">
                <a16:creationId xmlns:a16="http://schemas.microsoft.com/office/drawing/2014/main" id="{B0033829-CBC5-CC53-9ADA-6EDA68BFA523}"/>
              </a:ext>
            </a:extLst>
          </p:cNvPr>
          <p:cNvSpPr>
            <a:spLocks noChangeArrowheads="1"/>
          </p:cNvSpPr>
          <p:nvPr/>
        </p:nvSpPr>
        <p:spPr bwMode="auto">
          <a:xfrm>
            <a:off x="829940" y="1591671"/>
            <a:ext cx="7420925" cy="4597374"/>
          </a:xfrm>
          <a:prstGeom prst="rect">
            <a:avLst/>
          </a:prstGeom>
          <a:noFill/>
          <a:ln w="9525">
            <a:noFill/>
            <a:miter lim="800000"/>
            <a:headEnd/>
            <a:tailEnd/>
          </a:ln>
        </p:spPr>
        <p:txBody>
          <a:bodyPr lIns="0" tIns="0" rIns="0" bIns="0"/>
          <a:lstStyle/>
          <a:p>
            <a:pPr marL="179388" lvl="1" indent="-360000">
              <a:spcAft>
                <a:spcPts val="600"/>
              </a:spcAft>
            </a:pPr>
            <a:r>
              <a:rPr lang="fr-CH" sz="2400" dirty="0"/>
              <a:t>2. The </a:t>
            </a:r>
            <a:r>
              <a:rPr lang="fr-CH" sz="2400" dirty="0" err="1"/>
              <a:t>most</a:t>
            </a:r>
            <a:r>
              <a:rPr lang="fr-CH" sz="2400" dirty="0"/>
              <a:t> </a:t>
            </a:r>
            <a:r>
              <a:rPr lang="fr-CH" sz="2400" dirty="0" err="1"/>
              <a:t>appropriate</a:t>
            </a:r>
            <a:r>
              <a:rPr lang="fr-CH" sz="2400" dirty="0"/>
              <a:t> </a:t>
            </a:r>
            <a:r>
              <a:rPr lang="fr-CH" sz="2400" dirty="0" err="1"/>
              <a:t>method</a:t>
            </a:r>
            <a:endParaRPr lang="fr-CH" sz="2400" dirty="0"/>
          </a:p>
          <a:p>
            <a:pPr marL="717550" lvl="1" indent="-360000">
              <a:spcAft>
                <a:spcPts val="600"/>
              </a:spcAft>
              <a:buFont typeface="Arial" panose="020B0604020202020204" pitchFamily="34" charset="0"/>
              <a:buChar char="•"/>
            </a:pPr>
            <a:r>
              <a:rPr lang="en-US" sz="2400" dirty="0"/>
              <a:t>Manual extraction: human-guided digitizing of geographic features from a basemap (usually done on-screen these days).</a:t>
            </a:r>
          </a:p>
          <a:p>
            <a:pPr marL="717550" lvl="1" indent="-360000">
              <a:spcAft>
                <a:spcPts val="600"/>
              </a:spcAft>
              <a:buFont typeface="Arial" panose="020B0604020202020204" pitchFamily="34" charset="0"/>
              <a:buChar char="•"/>
            </a:pPr>
            <a:r>
              <a:rPr lang="en-US" sz="2400" dirty="0"/>
              <a:t>Interactive extraction: manual extraction of features assisted by the automatic snapping to raster cells functionalities provided by the GIS software or application being used</a:t>
            </a:r>
          </a:p>
          <a:p>
            <a:pPr marL="717550" lvl="1" indent="-360000">
              <a:spcAft>
                <a:spcPts val="600"/>
              </a:spcAft>
              <a:buFont typeface="Arial" panose="020B0604020202020204" pitchFamily="34" charset="0"/>
              <a:buChar char="•"/>
            </a:pPr>
            <a:r>
              <a:rPr lang="en-US" sz="2400" dirty="0"/>
              <a:t>Automatic extraction: An automatic, computer-guided method that converts raster data into vector data using image processing software that uses pattern recognition technology.</a:t>
            </a:r>
            <a:endParaRPr lang="fr-CH" sz="2400" dirty="0"/>
          </a:p>
        </p:txBody>
      </p:sp>
      <p:pic>
        <p:nvPicPr>
          <p:cNvPr id="5" name="Picture 4">
            <a:extLst>
              <a:ext uri="{FF2B5EF4-FFF2-40B4-BE49-F238E27FC236}">
                <a16:creationId xmlns:a16="http://schemas.microsoft.com/office/drawing/2014/main" id="{E82255E4-3984-C9DC-A0FB-24F07EDAB1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3485" y="1852601"/>
            <a:ext cx="2834724" cy="1658203"/>
          </a:xfrm>
          <a:prstGeom prst="rect">
            <a:avLst/>
          </a:prstGeom>
        </p:spPr>
      </p:pic>
      <p:pic>
        <p:nvPicPr>
          <p:cNvPr id="6" name="Picture 5">
            <a:extLst>
              <a:ext uri="{FF2B5EF4-FFF2-40B4-BE49-F238E27FC236}">
                <a16:creationId xmlns:a16="http://schemas.microsoft.com/office/drawing/2014/main" id="{168BAC8F-B21C-D81A-418D-2AB4D9B45A51}"/>
              </a:ext>
            </a:extLst>
          </p:cNvPr>
          <p:cNvPicPr>
            <a:picLocks noChangeAspect="1"/>
          </p:cNvPicPr>
          <p:nvPr/>
        </p:nvPicPr>
        <p:blipFill>
          <a:blip r:embed="rId4"/>
          <a:stretch>
            <a:fillRect/>
          </a:stretch>
        </p:blipFill>
        <p:spPr>
          <a:xfrm>
            <a:off x="8503486" y="3892234"/>
            <a:ext cx="2834723" cy="1901293"/>
          </a:xfrm>
          <a:prstGeom prst="rect">
            <a:avLst/>
          </a:prstGeom>
        </p:spPr>
      </p:pic>
      <p:sp>
        <p:nvSpPr>
          <p:cNvPr id="7" name="Title 1">
            <a:extLst>
              <a:ext uri="{FF2B5EF4-FFF2-40B4-BE49-F238E27FC236}">
                <a16:creationId xmlns:a16="http://schemas.microsoft.com/office/drawing/2014/main" id="{0AC51340-9BF5-1AFA-2920-4184F39F902B}"/>
              </a:ext>
            </a:extLst>
          </p:cNvPr>
          <p:cNvSpPr txBox="1">
            <a:spLocks/>
          </p:cNvSpPr>
          <p:nvPr/>
        </p:nvSpPr>
        <p:spPr>
          <a:xfrm>
            <a:off x="0" y="20637"/>
            <a:ext cx="12192000" cy="931722"/>
          </a:xfrm>
          <a:prstGeom prst="rect">
            <a:avLst/>
          </a:prstGeom>
        </p:spPr>
        <p:txBody>
          <a:bodyPr vert="horz" lIns="91440" tIns="45720" rIns="91440" bIns="45720" rtlCol="0" anchor="ctr">
            <a:normAutofit lnSpcReduction="10000"/>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 – </a:t>
            </a:r>
            <a:r>
              <a:rPr lang="en-US" sz="3200" b="1" dirty="0">
                <a:solidFill>
                  <a:srgbClr val="002147"/>
                </a:solidFill>
                <a:latin typeface="+mn-lt"/>
              </a:rPr>
              <a:t>Adjust, create or extract point, line, or polygon type geographic features from a basemap</a:t>
            </a:r>
            <a:endParaRPr lang="en-PH" altLang="en-US" dirty="0"/>
          </a:p>
        </p:txBody>
      </p:sp>
    </p:spTree>
    <p:extLst>
      <p:ext uri="{BB962C8B-B14F-4D97-AF65-F5344CB8AC3E}">
        <p14:creationId xmlns:p14="http://schemas.microsoft.com/office/powerpoint/2010/main" val="3255998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F2A4AE-1906-7BCD-5D93-ECCF8103A6E6}"/>
              </a:ext>
            </a:extLst>
          </p:cNvPr>
          <p:cNvPicPr>
            <a:picLocks noChangeAspect="1"/>
          </p:cNvPicPr>
          <p:nvPr/>
        </p:nvPicPr>
        <p:blipFill>
          <a:blip r:embed="rId3"/>
          <a:stretch>
            <a:fillRect/>
          </a:stretch>
        </p:blipFill>
        <p:spPr>
          <a:xfrm>
            <a:off x="990287" y="1837535"/>
            <a:ext cx="7761828" cy="2931903"/>
          </a:xfrm>
          <a:prstGeom prst="rect">
            <a:avLst/>
          </a:prstGeom>
        </p:spPr>
      </p:pic>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19</a:t>
            </a:fld>
            <a:endParaRPr lang="en-US" altLang="en-US" sz="1200" dirty="0">
              <a:solidFill>
                <a:schemeClr val="bg1"/>
              </a:solidFill>
            </a:endParaRPr>
          </a:p>
        </p:txBody>
      </p:sp>
      <p:sp>
        <p:nvSpPr>
          <p:cNvPr id="3" name="Rectangle 3">
            <a:extLst>
              <a:ext uri="{FF2B5EF4-FFF2-40B4-BE49-F238E27FC236}">
                <a16:creationId xmlns:a16="http://schemas.microsoft.com/office/drawing/2014/main" id="{9A349C17-DA82-AEFA-134B-388A34122C9F}"/>
              </a:ext>
            </a:extLst>
          </p:cNvPr>
          <p:cNvSpPr>
            <a:spLocks noChangeArrowheads="1"/>
          </p:cNvSpPr>
          <p:nvPr/>
        </p:nvSpPr>
        <p:spPr bwMode="auto">
          <a:xfrm>
            <a:off x="377494" y="760559"/>
            <a:ext cx="10083862" cy="461665"/>
          </a:xfrm>
          <a:prstGeom prst="rect">
            <a:avLst/>
          </a:prstGeom>
          <a:noFill/>
          <a:ln w="9525">
            <a:noFill/>
            <a:miter lim="800000"/>
            <a:headEnd/>
            <a:tailEnd/>
          </a:ln>
        </p:spPr>
        <p:txBody>
          <a:bodyPr wrap="square">
            <a:spAutoFit/>
          </a:bodyPr>
          <a:lstStyle/>
          <a:p>
            <a:r>
              <a:rPr lang="en-US" sz="2400" dirty="0"/>
              <a:t>Different types of gaps might have to be filled:</a:t>
            </a:r>
            <a:endParaRPr lang="en-PH" sz="2400" dirty="0"/>
          </a:p>
        </p:txBody>
      </p:sp>
      <p:pic>
        <p:nvPicPr>
          <p:cNvPr id="7" name="Picture 6">
            <a:extLst>
              <a:ext uri="{FF2B5EF4-FFF2-40B4-BE49-F238E27FC236}">
                <a16:creationId xmlns:a16="http://schemas.microsoft.com/office/drawing/2014/main" id="{E037773C-89D1-5C9C-196D-F92F00EA69A2}"/>
              </a:ext>
            </a:extLst>
          </p:cNvPr>
          <p:cNvPicPr>
            <a:picLocks noChangeAspect="1"/>
          </p:cNvPicPr>
          <p:nvPr/>
        </p:nvPicPr>
        <p:blipFill>
          <a:blip r:embed="rId4"/>
          <a:stretch>
            <a:fillRect/>
          </a:stretch>
        </p:blipFill>
        <p:spPr>
          <a:xfrm>
            <a:off x="11157413" y="714374"/>
            <a:ext cx="699625" cy="990351"/>
          </a:xfrm>
          <a:prstGeom prst="rect">
            <a:avLst/>
          </a:prstGeom>
          <a:ln>
            <a:solidFill>
              <a:schemeClr val="tx1"/>
            </a:solidFill>
          </a:ln>
        </p:spPr>
      </p:pic>
      <p:sp>
        <p:nvSpPr>
          <p:cNvPr id="9" name="Rectangle 3">
            <a:extLst>
              <a:ext uri="{FF2B5EF4-FFF2-40B4-BE49-F238E27FC236}">
                <a16:creationId xmlns:a16="http://schemas.microsoft.com/office/drawing/2014/main" id="{CB995B00-DF06-EA4A-35DD-D250291C8CD0}"/>
              </a:ext>
            </a:extLst>
          </p:cNvPr>
          <p:cNvSpPr>
            <a:spLocks noChangeArrowheads="1"/>
          </p:cNvSpPr>
          <p:nvPr/>
        </p:nvSpPr>
        <p:spPr bwMode="auto">
          <a:xfrm>
            <a:off x="665677" y="5094896"/>
            <a:ext cx="8787963" cy="712315"/>
          </a:xfrm>
          <a:prstGeom prst="rect">
            <a:avLst/>
          </a:prstGeom>
          <a:noFill/>
          <a:ln w="9525">
            <a:noFill/>
            <a:miter lim="800000"/>
            <a:headEnd/>
            <a:tailEnd/>
          </a:ln>
        </p:spPr>
        <p:txBody>
          <a:bodyPr lIns="0" tIns="0" rIns="0" bIns="0"/>
          <a:lstStyle/>
          <a:p>
            <a:pPr marL="447675" lvl="0" indent="-269875"/>
            <a:r>
              <a:rPr lang="en-US" sz="2200" dirty="0"/>
              <a:t>3. Project the population estimates to be representative of the correct point in time for which it is needed </a:t>
            </a:r>
          </a:p>
          <a:p>
            <a:pPr lvl="0"/>
            <a:r>
              <a:rPr lang="en-US" sz="2200" dirty="0"/>
              <a:t>   </a:t>
            </a:r>
            <a:endParaRPr lang="en-PH" sz="2200" dirty="0"/>
          </a:p>
        </p:txBody>
      </p:sp>
      <p:sp>
        <p:nvSpPr>
          <p:cNvPr id="10" name="Rectangle 3">
            <a:extLst>
              <a:ext uri="{FF2B5EF4-FFF2-40B4-BE49-F238E27FC236}">
                <a16:creationId xmlns:a16="http://schemas.microsoft.com/office/drawing/2014/main" id="{166062AE-E387-86A9-1FEE-F4F1611A4D97}"/>
              </a:ext>
            </a:extLst>
          </p:cNvPr>
          <p:cNvSpPr>
            <a:spLocks noChangeArrowheads="1"/>
          </p:cNvSpPr>
          <p:nvPr/>
        </p:nvSpPr>
        <p:spPr bwMode="auto">
          <a:xfrm>
            <a:off x="3998086" y="5791598"/>
            <a:ext cx="6517514" cy="431926"/>
          </a:xfrm>
          <a:prstGeom prst="rect">
            <a:avLst/>
          </a:prstGeom>
          <a:noFill/>
          <a:ln w="9525">
            <a:noFill/>
            <a:miter lim="800000"/>
            <a:headEnd/>
            <a:tailEnd/>
          </a:ln>
        </p:spPr>
        <p:txBody>
          <a:bodyPr lIns="0" tIns="0" rIns="0" bIns="0"/>
          <a:lstStyle/>
          <a:p>
            <a:pPr marL="447675" lvl="0" indent="-269875"/>
            <a:r>
              <a:rPr lang="en-US" sz="2200" dirty="0"/>
              <a:t>2015			2020		       2024</a:t>
            </a:r>
            <a:endParaRPr lang="en-PH" sz="2200" dirty="0"/>
          </a:p>
        </p:txBody>
      </p:sp>
      <p:sp>
        <p:nvSpPr>
          <p:cNvPr id="11" name="Right Arrow 10">
            <a:extLst>
              <a:ext uri="{FF2B5EF4-FFF2-40B4-BE49-F238E27FC236}">
                <a16:creationId xmlns:a16="http://schemas.microsoft.com/office/drawing/2014/main" id="{5FC80EEB-71A6-8819-319B-70CC8FC6773D}"/>
              </a:ext>
            </a:extLst>
          </p:cNvPr>
          <p:cNvSpPr/>
          <p:nvPr/>
        </p:nvSpPr>
        <p:spPr>
          <a:xfrm>
            <a:off x="5202394" y="5728402"/>
            <a:ext cx="996699" cy="457798"/>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2" name="Right Arrow 10">
            <a:extLst>
              <a:ext uri="{FF2B5EF4-FFF2-40B4-BE49-F238E27FC236}">
                <a16:creationId xmlns:a16="http://schemas.microsoft.com/office/drawing/2014/main" id="{110406D1-EE21-49A4-8C8E-35FE1B0D3E1E}"/>
              </a:ext>
            </a:extLst>
          </p:cNvPr>
          <p:cNvSpPr/>
          <p:nvPr/>
        </p:nvSpPr>
        <p:spPr>
          <a:xfrm>
            <a:off x="7668029" y="5697494"/>
            <a:ext cx="996699" cy="457798"/>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3" name="Rectangle 3">
            <a:extLst>
              <a:ext uri="{FF2B5EF4-FFF2-40B4-BE49-F238E27FC236}">
                <a16:creationId xmlns:a16="http://schemas.microsoft.com/office/drawing/2014/main" id="{785768D6-1D13-6985-B22A-CDD93846CB73}"/>
              </a:ext>
            </a:extLst>
          </p:cNvPr>
          <p:cNvSpPr>
            <a:spLocks noChangeArrowheads="1"/>
          </p:cNvSpPr>
          <p:nvPr/>
        </p:nvSpPr>
        <p:spPr bwMode="auto">
          <a:xfrm>
            <a:off x="656346" y="4668289"/>
            <a:ext cx="10083862" cy="474205"/>
          </a:xfrm>
          <a:prstGeom prst="rect">
            <a:avLst/>
          </a:prstGeom>
          <a:noFill/>
          <a:ln w="9525">
            <a:noFill/>
            <a:miter lim="800000"/>
            <a:headEnd/>
            <a:tailEnd/>
          </a:ln>
        </p:spPr>
        <p:txBody>
          <a:bodyPr lIns="0" tIns="0" rIns="0" bIns="0"/>
          <a:lstStyle/>
          <a:p>
            <a:pPr marL="447675" lvl="0" indent="-269875"/>
            <a:r>
              <a:rPr lang="en-US" sz="2200" dirty="0"/>
              <a:t>2. Need to increase the resolution of the population estimate (disaggregate)</a:t>
            </a:r>
          </a:p>
          <a:p>
            <a:pPr lvl="0"/>
            <a:r>
              <a:rPr lang="en-US" sz="2200" dirty="0"/>
              <a:t>   </a:t>
            </a:r>
            <a:endParaRPr lang="en-PH" sz="2200" dirty="0"/>
          </a:p>
        </p:txBody>
      </p:sp>
      <p:sp>
        <p:nvSpPr>
          <p:cNvPr id="4" name="Right Arrow 10">
            <a:extLst>
              <a:ext uri="{FF2B5EF4-FFF2-40B4-BE49-F238E27FC236}">
                <a16:creationId xmlns:a16="http://schemas.microsoft.com/office/drawing/2014/main" id="{2146E147-036B-7F4A-E768-85CCC8675A1E}"/>
              </a:ext>
            </a:extLst>
          </p:cNvPr>
          <p:cNvSpPr/>
          <p:nvPr/>
        </p:nvSpPr>
        <p:spPr>
          <a:xfrm>
            <a:off x="8639171" y="2863435"/>
            <a:ext cx="458178" cy="457798"/>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6" name="TextBox 5">
            <a:extLst>
              <a:ext uri="{FF2B5EF4-FFF2-40B4-BE49-F238E27FC236}">
                <a16:creationId xmlns:a16="http://schemas.microsoft.com/office/drawing/2014/main" id="{752D05FD-1D99-C1FD-19F4-2E05AF121319}"/>
              </a:ext>
            </a:extLst>
          </p:cNvPr>
          <p:cNvSpPr txBox="1"/>
          <p:nvPr/>
        </p:nvSpPr>
        <p:spPr>
          <a:xfrm>
            <a:off x="9140890" y="2876290"/>
            <a:ext cx="2335763" cy="646331"/>
          </a:xfrm>
          <a:prstGeom prst="rect">
            <a:avLst/>
          </a:prstGeom>
          <a:noFill/>
        </p:spPr>
        <p:txBody>
          <a:bodyPr wrap="square">
            <a:spAutoFit/>
          </a:bodyPr>
          <a:lstStyle/>
          <a:p>
            <a:r>
              <a:rPr lang="en-US" sz="1800" dirty="0"/>
              <a:t>Bottom-up estimation to fill gaps</a:t>
            </a:r>
            <a:endParaRPr lang="en-GB" dirty="0"/>
          </a:p>
        </p:txBody>
      </p:sp>
      <p:sp>
        <p:nvSpPr>
          <p:cNvPr id="14" name="Right Arrow 10">
            <a:extLst>
              <a:ext uri="{FF2B5EF4-FFF2-40B4-BE49-F238E27FC236}">
                <a16:creationId xmlns:a16="http://schemas.microsoft.com/office/drawing/2014/main" id="{9169C93D-8A89-8CB5-8349-A1B81D8E0012}"/>
              </a:ext>
            </a:extLst>
          </p:cNvPr>
          <p:cNvSpPr/>
          <p:nvPr/>
        </p:nvSpPr>
        <p:spPr>
          <a:xfrm>
            <a:off x="9823120" y="4589182"/>
            <a:ext cx="458178" cy="457798"/>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5" name="TextBox 14">
            <a:extLst>
              <a:ext uri="{FF2B5EF4-FFF2-40B4-BE49-F238E27FC236}">
                <a16:creationId xmlns:a16="http://schemas.microsoft.com/office/drawing/2014/main" id="{0BC89919-7F82-8335-F187-FD7E7D6D7D56}"/>
              </a:ext>
            </a:extLst>
          </p:cNvPr>
          <p:cNvSpPr txBox="1"/>
          <p:nvPr/>
        </p:nvSpPr>
        <p:spPr>
          <a:xfrm>
            <a:off x="10324840" y="4602037"/>
            <a:ext cx="1668686" cy="923330"/>
          </a:xfrm>
          <a:prstGeom prst="rect">
            <a:avLst/>
          </a:prstGeom>
          <a:noFill/>
        </p:spPr>
        <p:txBody>
          <a:bodyPr wrap="square">
            <a:spAutoFit/>
          </a:bodyPr>
          <a:lstStyle/>
          <a:p>
            <a:r>
              <a:rPr lang="en-US" sz="1800" dirty="0"/>
              <a:t>Top-down estimation to fill gaps</a:t>
            </a:r>
            <a:endParaRPr lang="en-GB" dirty="0"/>
          </a:p>
        </p:txBody>
      </p:sp>
      <p:sp>
        <p:nvSpPr>
          <p:cNvPr id="5" name="Title 1">
            <a:extLst>
              <a:ext uri="{FF2B5EF4-FFF2-40B4-BE49-F238E27FC236}">
                <a16:creationId xmlns:a16="http://schemas.microsoft.com/office/drawing/2014/main" id="{DEE4F6A4-A000-2785-4429-D2C98151AABB}"/>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 – </a:t>
            </a:r>
            <a:r>
              <a:rPr lang="en-US" sz="3200" b="1" dirty="0">
                <a:solidFill>
                  <a:srgbClr val="002147"/>
                </a:solidFill>
                <a:latin typeface="+mn-lt"/>
              </a:rPr>
              <a:t>Population estimates and spatial distribution</a:t>
            </a:r>
            <a:endParaRPr lang="en-PH" altLang="en-US" dirty="0"/>
          </a:p>
        </p:txBody>
      </p:sp>
      <p:sp>
        <p:nvSpPr>
          <p:cNvPr id="17" name="Rectangle 3">
            <a:extLst>
              <a:ext uri="{FF2B5EF4-FFF2-40B4-BE49-F238E27FC236}">
                <a16:creationId xmlns:a16="http://schemas.microsoft.com/office/drawing/2014/main" id="{B2ED742A-3EE5-460E-CE35-EE7EC342E88A}"/>
              </a:ext>
            </a:extLst>
          </p:cNvPr>
          <p:cNvSpPr>
            <a:spLocks noChangeArrowheads="1"/>
          </p:cNvSpPr>
          <p:nvPr/>
        </p:nvSpPr>
        <p:spPr bwMode="auto">
          <a:xfrm>
            <a:off x="658811" y="1199220"/>
            <a:ext cx="10083862" cy="712315"/>
          </a:xfrm>
          <a:prstGeom prst="rect">
            <a:avLst/>
          </a:prstGeom>
          <a:noFill/>
          <a:ln w="9525">
            <a:noFill/>
            <a:miter lim="800000"/>
            <a:headEnd/>
            <a:tailEnd/>
          </a:ln>
        </p:spPr>
        <p:txBody>
          <a:bodyPr lIns="0" tIns="0" rIns="0" bIns="0"/>
          <a:lstStyle/>
          <a:p>
            <a:pPr marL="541338" lvl="0" indent="-363538">
              <a:buAutoNum type="arabicPeriod"/>
            </a:pPr>
            <a:r>
              <a:rPr lang="en-US" sz="2200" dirty="0"/>
              <a:t>Need to expand the geographic extent of the available population estimates to obtain full coverage. The method being used will depend on the available data:</a:t>
            </a:r>
          </a:p>
          <a:p>
            <a:pPr lvl="0"/>
            <a:r>
              <a:rPr lang="en-US" sz="2200" dirty="0"/>
              <a:t>   </a:t>
            </a:r>
            <a:endParaRPr lang="en-PH" sz="2200" dirty="0"/>
          </a:p>
        </p:txBody>
      </p:sp>
    </p:spTree>
    <p:extLst>
      <p:ext uri="{BB962C8B-B14F-4D97-AF65-F5344CB8AC3E}">
        <p14:creationId xmlns:p14="http://schemas.microsoft.com/office/powerpoint/2010/main" val="433239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48753" y="1091844"/>
            <a:ext cx="6055097" cy="1938992"/>
          </a:xfrm>
          <a:prstGeom prst="rect">
            <a:avLst/>
          </a:prstGeom>
          <a:noFill/>
          <a:ln w="9525">
            <a:noFill/>
            <a:miter lim="800000"/>
            <a:headEnd/>
            <a:tailEnd/>
          </a:ln>
        </p:spPr>
        <p:txBody>
          <a:bodyPr wrap="square">
            <a:spAutoFit/>
          </a:bodyPr>
          <a:lstStyle/>
          <a:p>
            <a:r>
              <a:rPr lang="en-US" sz="2400" dirty="0"/>
              <a:t>The data gaps that have been identified in the previous step do not need to be filled at this stage, but it is important to estimate if and how this can be done in preparation for the development of the action plan.</a:t>
            </a:r>
          </a:p>
        </p:txBody>
      </p:sp>
      <p:sp>
        <p:nvSpPr>
          <p:cNvPr id="17" name="TextBox 16">
            <a:extLst>
              <a:ext uri="{FF2B5EF4-FFF2-40B4-BE49-F238E27FC236}">
                <a16:creationId xmlns:a16="http://schemas.microsoft.com/office/drawing/2014/main" id="{5C566DFC-103A-3F10-8723-ADD7BF21F3E4}"/>
              </a:ext>
            </a:extLst>
          </p:cNvPr>
          <p:cNvSpPr txBox="1"/>
          <p:nvPr/>
        </p:nvSpPr>
        <p:spPr>
          <a:xfrm>
            <a:off x="1709587" y="3776512"/>
            <a:ext cx="3576126" cy="1200329"/>
          </a:xfrm>
          <a:prstGeom prst="rect">
            <a:avLst/>
          </a:prstGeom>
          <a:noFill/>
        </p:spPr>
        <p:txBody>
          <a:bodyPr wrap="square">
            <a:spAutoFit/>
          </a:bodyPr>
          <a:lstStyle/>
          <a:p>
            <a:r>
              <a:rPr lang="en-US" sz="2400" dirty="0"/>
              <a:t>Topics of two other </a:t>
            </a:r>
          </a:p>
          <a:p>
            <a:r>
              <a:rPr lang="en-US" sz="2400" dirty="0"/>
              <a:t>HGL guidance document </a:t>
            </a:r>
          </a:p>
          <a:p>
            <a:r>
              <a:rPr lang="en-US" sz="2400" dirty="0"/>
              <a:t>(2.4.1 and 2.4.2)</a:t>
            </a:r>
            <a:endParaRPr lang="fr-CH" sz="2400" dirty="0"/>
          </a:p>
        </p:txBody>
      </p:sp>
      <p:sp>
        <p:nvSpPr>
          <p:cNvPr id="18" name="Right Arrow 10">
            <a:extLst>
              <a:ext uri="{FF2B5EF4-FFF2-40B4-BE49-F238E27FC236}">
                <a16:creationId xmlns:a16="http://schemas.microsoft.com/office/drawing/2014/main" id="{B4D4107D-BB33-57A4-0310-FFF0D9F9EE41}"/>
              </a:ext>
            </a:extLst>
          </p:cNvPr>
          <p:cNvSpPr/>
          <p:nvPr/>
        </p:nvSpPr>
        <p:spPr>
          <a:xfrm>
            <a:off x="1131961" y="3819212"/>
            <a:ext cx="463509" cy="461665"/>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20" name="Picture 19">
            <a:extLst>
              <a:ext uri="{FF2B5EF4-FFF2-40B4-BE49-F238E27FC236}">
                <a16:creationId xmlns:a16="http://schemas.microsoft.com/office/drawing/2014/main" id="{B7A8C0A3-D6E3-A8E7-B253-E28881B9D2CB}"/>
              </a:ext>
            </a:extLst>
          </p:cNvPr>
          <p:cNvPicPr>
            <a:picLocks noChangeAspect="1"/>
          </p:cNvPicPr>
          <p:nvPr/>
        </p:nvPicPr>
        <p:blipFill>
          <a:blip r:embed="rId3"/>
          <a:stretch>
            <a:fillRect/>
          </a:stretch>
        </p:blipFill>
        <p:spPr>
          <a:xfrm>
            <a:off x="5372224" y="3631308"/>
            <a:ext cx="1043397" cy="1473235"/>
          </a:xfrm>
          <a:prstGeom prst="rect">
            <a:avLst/>
          </a:prstGeom>
          <a:ln>
            <a:solidFill>
              <a:schemeClr val="tx1"/>
            </a:solidFill>
          </a:ln>
        </p:spPr>
      </p:pic>
      <p:sp>
        <p:nvSpPr>
          <p:cNvPr id="25" name="TextBox 24">
            <a:extLst>
              <a:ext uri="{FF2B5EF4-FFF2-40B4-BE49-F238E27FC236}">
                <a16:creationId xmlns:a16="http://schemas.microsoft.com/office/drawing/2014/main" id="{79D24196-1293-2C6E-007A-9129DC07502B}"/>
              </a:ext>
            </a:extLst>
          </p:cNvPr>
          <p:cNvSpPr txBox="1"/>
          <p:nvPr/>
        </p:nvSpPr>
        <p:spPr>
          <a:xfrm>
            <a:off x="14259" y="5893391"/>
            <a:ext cx="3534925" cy="230832"/>
          </a:xfrm>
          <a:prstGeom prst="rect">
            <a:avLst/>
          </a:prstGeom>
          <a:noFill/>
        </p:spPr>
        <p:txBody>
          <a:bodyPr wrap="square">
            <a:spAutoFit/>
          </a:bodyPr>
          <a:lstStyle/>
          <a:p>
            <a:r>
              <a:rPr lang="en-US" sz="900" dirty="0"/>
              <a:t>1 </a:t>
            </a:r>
            <a:r>
              <a:rPr lang="en-US" sz="900" dirty="0">
                <a:hlinkClick r:id="rId4"/>
              </a:rPr>
              <a:t>https://healthgeolab.net/DOCUMENTS/Guide_HGLC_Part2_4_1.pdf</a:t>
            </a:r>
            <a:r>
              <a:rPr lang="en-US" sz="900" dirty="0"/>
              <a:t> </a:t>
            </a:r>
          </a:p>
        </p:txBody>
      </p:sp>
      <p:sp>
        <p:nvSpPr>
          <p:cNvPr id="26" name="TextBox 25">
            <a:extLst>
              <a:ext uri="{FF2B5EF4-FFF2-40B4-BE49-F238E27FC236}">
                <a16:creationId xmlns:a16="http://schemas.microsoft.com/office/drawing/2014/main" id="{50757D45-6588-D42A-940C-DCA76CE0ABCB}"/>
              </a:ext>
            </a:extLst>
          </p:cNvPr>
          <p:cNvSpPr txBox="1"/>
          <p:nvPr/>
        </p:nvSpPr>
        <p:spPr>
          <a:xfrm>
            <a:off x="14259" y="6116692"/>
            <a:ext cx="3534925" cy="230832"/>
          </a:xfrm>
          <a:prstGeom prst="rect">
            <a:avLst/>
          </a:prstGeom>
          <a:noFill/>
        </p:spPr>
        <p:txBody>
          <a:bodyPr wrap="square">
            <a:spAutoFit/>
          </a:bodyPr>
          <a:lstStyle/>
          <a:p>
            <a:r>
              <a:rPr lang="en-US" sz="900" dirty="0"/>
              <a:t>2 </a:t>
            </a:r>
            <a:r>
              <a:rPr lang="en-US" sz="900" dirty="0">
                <a:hlinkClick r:id="rId5"/>
              </a:rPr>
              <a:t>https://healthgeolab.net/DOCUMENTS/Guide_HGLC_Part2_4_2.pdf</a:t>
            </a:r>
            <a:r>
              <a:rPr lang="en-US" sz="900" dirty="0"/>
              <a:t> </a:t>
            </a:r>
          </a:p>
        </p:txBody>
      </p:sp>
      <p:sp>
        <p:nvSpPr>
          <p:cNvPr id="28" name="TextBox 27">
            <a:extLst>
              <a:ext uri="{FF2B5EF4-FFF2-40B4-BE49-F238E27FC236}">
                <a16:creationId xmlns:a16="http://schemas.microsoft.com/office/drawing/2014/main" id="{E1526E04-3F13-4F34-140B-87F3BFE08D23}"/>
              </a:ext>
            </a:extLst>
          </p:cNvPr>
          <p:cNvSpPr txBox="1"/>
          <p:nvPr/>
        </p:nvSpPr>
        <p:spPr>
          <a:xfrm>
            <a:off x="6467930" y="3609141"/>
            <a:ext cx="342677" cy="261610"/>
          </a:xfrm>
          <a:prstGeom prst="rect">
            <a:avLst/>
          </a:prstGeom>
          <a:noFill/>
        </p:spPr>
        <p:txBody>
          <a:bodyPr wrap="square">
            <a:spAutoFit/>
          </a:bodyPr>
          <a:lstStyle/>
          <a:p>
            <a:r>
              <a:rPr lang="en-US" sz="1100" dirty="0"/>
              <a:t>1</a:t>
            </a:r>
            <a:endParaRPr lang="en-GB" sz="1100" dirty="0"/>
          </a:p>
        </p:txBody>
      </p:sp>
      <p:sp>
        <p:nvSpPr>
          <p:cNvPr id="29" name="TextBox 28">
            <a:extLst>
              <a:ext uri="{FF2B5EF4-FFF2-40B4-BE49-F238E27FC236}">
                <a16:creationId xmlns:a16="http://schemas.microsoft.com/office/drawing/2014/main" id="{1D4F7814-BE40-641F-0C7D-BC0C685695D8}"/>
              </a:ext>
            </a:extLst>
          </p:cNvPr>
          <p:cNvSpPr txBox="1"/>
          <p:nvPr/>
        </p:nvSpPr>
        <p:spPr>
          <a:xfrm>
            <a:off x="6965205" y="4079024"/>
            <a:ext cx="342677" cy="261610"/>
          </a:xfrm>
          <a:prstGeom prst="rect">
            <a:avLst/>
          </a:prstGeom>
          <a:noFill/>
        </p:spPr>
        <p:txBody>
          <a:bodyPr wrap="square">
            <a:spAutoFit/>
          </a:bodyPr>
          <a:lstStyle/>
          <a:p>
            <a:r>
              <a:rPr lang="en-US" sz="1100" dirty="0"/>
              <a:t>2</a:t>
            </a:r>
            <a:endParaRPr lang="en-GB" sz="1100" dirty="0"/>
          </a:p>
        </p:txBody>
      </p:sp>
      <p:sp>
        <p:nvSpPr>
          <p:cNvPr id="6" name="Title 1">
            <a:extLst>
              <a:ext uri="{FF2B5EF4-FFF2-40B4-BE49-F238E27FC236}">
                <a16:creationId xmlns:a16="http://schemas.microsoft.com/office/drawing/2014/main" id="{5C9BD33B-024E-40E8-7DF7-53345214A6EA}"/>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a:t>
            </a:r>
            <a:endParaRPr lang="en-PH" altLang="en-US" dirty="0"/>
          </a:p>
        </p:txBody>
      </p:sp>
      <p:pic>
        <p:nvPicPr>
          <p:cNvPr id="10" name="Picture 9" descr="A diagram of data flow&#10;&#10;Description automatically generated">
            <a:extLst>
              <a:ext uri="{FF2B5EF4-FFF2-40B4-BE49-F238E27FC236}">
                <a16:creationId xmlns:a16="http://schemas.microsoft.com/office/drawing/2014/main" id="{0046CF3F-906F-6811-CD13-5BDE2C387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2948" y="1947957"/>
            <a:ext cx="3693866" cy="3592941"/>
          </a:xfrm>
          <a:prstGeom prst="rect">
            <a:avLst/>
          </a:prstGeom>
        </p:spPr>
      </p:pic>
      <p:sp>
        <p:nvSpPr>
          <p:cNvPr id="12" name="Rectangle 11">
            <a:extLst>
              <a:ext uri="{FF2B5EF4-FFF2-40B4-BE49-F238E27FC236}">
                <a16:creationId xmlns:a16="http://schemas.microsoft.com/office/drawing/2014/main" id="{764AB07C-F0A7-D4B5-F7F5-C25922B0EAA1}"/>
              </a:ext>
            </a:extLst>
          </p:cNvPr>
          <p:cNvSpPr/>
          <p:nvPr/>
        </p:nvSpPr>
        <p:spPr>
          <a:xfrm flipH="1">
            <a:off x="8826094" y="2542313"/>
            <a:ext cx="1440160" cy="2593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1">
                  <a:lumMod val="50000"/>
                </a:schemeClr>
              </a:solidFill>
            </a:endParaRPr>
          </a:p>
        </p:txBody>
      </p:sp>
      <p:pic>
        <p:nvPicPr>
          <p:cNvPr id="2" name="Picture 1">
            <a:extLst>
              <a:ext uri="{FF2B5EF4-FFF2-40B4-BE49-F238E27FC236}">
                <a16:creationId xmlns:a16="http://schemas.microsoft.com/office/drawing/2014/main" id="{CD00DD67-46FD-6ED9-2612-B1D466640D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5688297" y="4264554"/>
            <a:ext cx="1472400" cy="1043380"/>
          </a:xfrm>
          <a:prstGeom prst="rect">
            <a:avLst/>
          </a:prstGeom>
          <a:ln>
            <a:solidFill>
              <a:schemeClr val="tx1"/>
            </a:solidFill>
          </a:ln>
        </p:spPr>
      </p:pic>
    </p:spTree>
    <p:extLst>
      <p:ext uri="{BB962C8B-B14F-4D97-AF65-F5344CB8AC3E}">
        <p14:creationId xmlns:p14="http://schemas.microsoft.com/office/powerpoint/2010/main" val="1719060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20</a:t>
            </a:fld>
            <a:endParaRPr lang="en-US" altLang="en-US" sz="1200" dirty="0">
              <a:solidFill>
                <a:schemeClr val="bg1"/>
              </a:solidFill>
            </a:endParaRPr>
          </a:p>
        </p:txBody>
      </p:sp>
      <p:pic>
        <p:nvPicPr>
          <p:cNvPr id="15" name="Picture 14">
            <a:extLst>
              <a:ext uri="{FF2B5EF4-FFF2-40B4-BE49-F238E27FC236}">
                <a16:creationId xmlns:a16="http://schemas.microsoft.com/office/drawing/2014/main" id="{1959FFD4-7202-D7E0-908D-FEF90391D423}"/>
              </a:ext>
            </a:extLst>
          </p:cNvPr>
          <p:cNvPicPr>
            <a:picLocks noChangeAspect="1"/>
          </p:cNvPicPr>
          <p:nvPr/>
        </p:nvPicPr>
        <p:blipFill>
          <a:blip r:embed="rId3"/>
          <a:stretch>
            <a:fillRect/>
          </a:stretch>
        </p:blipFill>
        <p:spPr>
          <a:xfrm>
            <a:off x="541176" y="713240"/>
            <a:ext cx="7845638" cy="5019565"/>
          </a:xfrm>
          <a:prstGeom prst="rect">
            <a:avLst/>
          </a:prstGeom>
        </p:spPr>
      </p:pic>
      <p:sp>
        <p:nvSpPr>
          <p:cNvPr id="18" name="TextBox 17">
            <a:extLst>
              <a:ext uri="{FF2B5EF4-FFF2-40B4-BE49-F238E27FC236}">
                <a16:creationId xmlns:a16="http://schemas.microsoft.com/office/drawing/2014/main" id="{A1C4DF60-7F75-115E-C1D8-8363DFAE2E3B}"/>
              </a:ext>
            </a:extLst>
          </p:cNvPr>
          <p:cNvSpPr txBox="1"/>
          <p:nvPr/>
        </p:nvSpPr>
        <p:spPr>
          <a:xfrm>
            <a:off x="8335738" y="1778290"/>
            <a:ext cx="3521300" cy="1077218"/>
          </a:xfrm>
          <a:prstGeom prst="rect">
            <a:avLst/>
          </a:prstGeom>
          <a:noFill/>
        </p:spPr>
        <p:txBody>
          <a:bodyPr wrap="square">
            <a:spAutoFit/>
          </a:bodyPr>
          <a:lstStyle/>
          <a:p>
            <a:r>
              <a:rPr lang="en-US" sz="1600" b="0" i="0" u="none" strike="noStrike" baseline="0" dirty="0">
                <a:solidFill>
                  <a:srgbClr val="000000"/>
                </a:solidFill>
                <a:latin typeface="Source Sans Variable"/>
              </a:rPr>
              <a:t>This approach uses  specific spatially distributed model to disaggregate the census data to a higher resolution (i.e., grids). </a:t>
            </a:r>
            <a:endParaRPr lang="en-GB" sz="1600" dirty="0"/>
          </a:p>
        </p:txBody>
      </p:sp>
      <p:sp>
        <p:nvSpPr>
          <p:cNvPr id="19" name="TextBox 18">
            <a:extLst>
              <a:ext uri="{FF2B5EF4-FFF2-40B4-BE49-F238E27FC236}">
                <a16:creationId xmlns:a16="http://schemas.microsoft.com/office/drawing/2014/main" id="{24031BEE-7F0A-C9A7-38A2-4DC01173EDA4}"/>
              </a:ext>
            </a:extLst>
          </p:cNvPr>
          <p:cNvSpPr txBox="1"/>
          <p:nvPr/>
        </p:nvSpPr>
        <p:spPr>
          <a:xfrm>
            <a:off x="8386814" y="3559042"/>
            <a:ext cx="3521300" cy="1815882"/>
          </a:xfrm>
          <a:prstGeom prst="rect">
            <a:avLst/>
          </a:prstGeom>
          <a:noFill/>
        </p:spPr>
        <p:txBody>
          <a:bodyPr wrap="square">
            <a:spAutoFit/>
          </a:bodyPr>
          <a:lstStyle/>
          <a:p>
            <a:r>
              <a:rPr lang="en-US" sz="1600" b="0" i="0" u="none" strike="noStrike" baseline="0" dirty="0">
                <a:solidFill>
                  <a:srgbClr val="000000"/>
                </a:solidFill>
                <a:latin typeface="Source Sans Variable"/>
              </a:rPr>
              <a:t>This methodology is more recent and relies on geospatial data such as land cover, building footprints, roads, and other geospatial features as covariates for Bayesian statistical models. This approach can also be used when no population data are available</a:t>
            </a:r>
            <a:endParaRPr lang="en-GB" sz="1600" dirty="0"/>
          </a:p>
        </p:txBody>
      </p:sp>
      <p:sp>
        <p:nvSpPr>
          <p:cNvPr id="20" name="Right Arrow 10">
            <a:extLst>
              <a:ext uri="{FF2B5EF4-FFF2-40B4-BE49-F238E27FC236}">
                <a16:creationId xmlns:a16="http://schemas.microsoft.com/office/drawing/2014/main" id="{14722F49-6C66-90AD-7ABB-7F0518AA523B}"/>
              </a:ext>
            </a:extLst>
          </p:cNvPr>
          <p:cNvSpPr/>
          <p:nvPr/>
        </p:nvSpPr>
        <p:spPr>
          <a:xfrm>
            <a:off x="658813" y="5763923"/>
            <a:ext cx="458178" cy="457798"/>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1" name="TextBox 20">
            <a:extLst>
              <a:ext uri="{FF2B5EF4-FFF2-40B4-BE49-F238E27FC236}">
                <a16:creationId xmlns:a16="http://schemas.microsoft.com/office/drawing/2014/main" id="{91121A0B-5E77-BA6A-0E10-E07105DDAE32}"/>
              </a:ext>
            </a:extLst>
          </p:cNvPr>
          <p:cNvSpPr txBox="1"/>
          <p:nvPr/>
        </p:nvSpPr>
        <p:spPr>
          <a:xfrm>
            <a:off x="1160532" y="5776778"/>
            <a:ext cx="11202529" cy="400110"/>
          </a:xfrm>
          <a:prstGeom prst="rect">
            <a:avLst/>
          </a:prstGeom>
          <a:noFill/>
        </p:spPr>
        <p:txBody>
          <a:bodyPr wrap="square">
            <a:spAutoFit/>
          </a:bodyPr>
          <a:lstStyle/>
          <a:p>
            <a:r>
              <a:rPr lang="en-US" sz="2000" dirty="0"/>
              <a:t>Considerations included in the geo-enabled microplanning handbook </a:t>
            </a:r>
            <a:endParaRPr lang="en-GB" sz="2000" dirty="0"/>
          </a:p>
        </p:txBody>
      </p:sp>
      <p:sp>
        <p:nvSpPr>
          <p:cNvPr id="3" name="Title 1">
            <a:extLst>
              <a:ext uri="{FF2B5EF4-FFF2-40B4-BE49-F238E27FC236}">
                <a16:creationId xmlns:a16="http://schemas.microsoft.com/office/drawing/2014/main" id="{960C6E4E-98F3-9A19-E491-84518BA8FF53}"/>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 – </a:t>
            </a:r>
            <a:r>
              <a:rPr lang="en-US" sz="3200" b="1" dirty="0">
                <a:solidFill>
                  <a:srgbClr val="002147"/>
                </a:solidFill>
                <a:latin typeface="+mn-lt"/>
              </a:rPr>
              <a:t>Population estimates and spatial distribution</a:t>
            </a:r>
            <a:endParaRPr lang="en-PH" altLang="en-US" dirty="0"/>
          </a:p>
        </p:txBody>
      </p:sp>
      <p:pic>
        <p:nvPicPr>
          <p:cNvPr id="4" name="Picture 3">
            <a:extLst>
              <a:ext uri="{FF2B5EF4-FFF2-40B4-BE49-F238E27FC236}">
                <a16:creationId xmlns:a16="http://schemas.microsoft.com/office/drawing/2014/main" id="{6445A571-0299-E61E-7EED-0AF191467C20}"/>
              </a:ext>
            </a:extLst>
          </p:cNvPr>
          <p:cNvPicPr>
            <a:picLocks noChangeAspect="1"/>
          </p:cNvPicPr>
          <p:nvPr/>
        </p:nvPicPr>
        <p:blipFill>
          <a:blip r:embed="rId4"/>
          <a:stretch>
            <a:fillRect/>
          </a:stretch>
        </p:blipFill>
        <p:spPr>
          <a:xfrm>
            <a:off x="11157413" y="714374"/>
            <a:ext cx="699625" cy="990351"/>
          </a:xfrm>
          <a:prstGeom prst="rect">
            <a:avLst/>
          </a:prstGeom>
          <a:ln>
            <a:solidFill>
              <a:schemeClr val="tx1"/>
            </a:solidFill>
          </a:ln>
        </p:spPr>
      </p:pic>
    </p:spTree>
    <p:extLst>
      <p:ext uri="{BB962C8B-B14F-4D97-AF65-F5344CB8AC3E}">
        <p14:creationId xmlns:p14="http://schemas.microsoft.com/office/powerpoint/2010/main" val="2487737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117C0A7-A5EB-F098-944B-C1A9FD448A2F}"/>
              </a:ext>
            </a:extLst>
          </p:cNvPr>
          <p:cNvSpPr txBox="1">
            <a:spLocks/>
          </p:cNvSpPr>
          <p:nvPr/>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US" altLang="en-US" sz="1200" smtClean="0">
                <a:solidFill>
                  <a:schemeClr val="bg1"/>
                </a:solidFill>
              </a:rPr>
              <a:pPr/>
              <a:t>21</a:t>
            </a:fld>
            <a:endParaRPr lang="en-US" altLang="en-US" sz="1200" dirty="0">
              <a:solidFill>
                <a:schemeClr val="bg1"/>
              </a:solidFill>
            </a:endParaRPr>
          </a:p>
        </p:txBody>
      </p:sp>
      <p:sp>
        <p:nvSpPr>
          <p:cNvPr id="3" name="Rectangle 3">
            <a:extLst>
              <a:ext uri="{FF2B5EF4-FFF2-40B4-BE49-F238E27FC236}">
                <a16:creationId xmlns:a16="http://schemas.microsoft.com/office/drawing/2014/main" id="{9F3ADA94-F1E3-9509-52BF-6715794EB909}"/>
              </a:ext>
            </a:extLst>
          </p:cNvPr>
          <p:cNvSpPr>
            <a:spLocks noChangeArrowheads="1"/>
          </p:cNvSpPr>
          <p:nvPr/>
        </p:nvSpPr>
        <p:spPr bwMode="auto">
          <a:xfrm>
            <a:off x="373396" y="747788"/>
            <a:ext cx="11621797" cy="446276"/>
          </a:xfrm>
          <a:prstGeom prst="rect">
            <a:avLst/>
          </a:prstGeom>
          <a:noFill/>
          <a:ln w="9525">
            <a:noFill/>
            <a:miter lim="800000"/>
            <a:headEnd/>
            <a:tailEnd/>
          </a:ln>
        </p:spPr>
        <p:txBody>
          <a:bodyPr wrap="square">
            <a:spAutoFit/>
          </a:bodyPr>
          <a:lstStyle/>
          <a:p>
            <a:r>
              <a:rPr lang="en-US" sz="2300" dirty="0"/>
              <a:t>It may well be that some of the gaps could not be filled due to lack of time and/or resources.</a:t>
            </a:r>
            <a:endParaRPr lang="fr-CH" sz="2300" dirty="0"/>
          </a:p>
        </p:txBody>
      </p:sp>
      <p:sp>
        <p:nvSpPr>
          <p:cNvPr id="4" name="Rectangle 3">
            <a:extLst>
              <a:ext uri="{FF2B5EF4-FFF2-40B4-BE49-F238E27FC236}">
                <a16:creationId xmlns:a16="http://schemas.microsoft.com/office/drawing/2014/main" id="{8EB09154-6175-BCED-33F1-D82312BF6428}"/>
              </a:ext>
            </a:extLst>
          </p:cNvPr>
          <p:cNvSpPr>
            <a:spLocks noChangeArrowheads="1"/>
          </p:cNvSpPr>
          <p:nvPr/>
        </p:nvSpPr>
        <p:spPr bwMode="auto">
          <a:xfrm>
            <a:off x="373399" y="1348419"/>
            <a:ext cx="11474673" cy="800219"/>
          </a:xfrm>
          <a:prstGeom prst="rect">
            <a:avLst/>
          </a:prstGeom>
          <a:noFill/>
          <a:ln w="9525">
            <a:noFill/>
            <a:miter lim="800000"/>
            <a:headEnd/>
            <a:tailEnd/>
          </a:ln>
        </p:spPr>
        <p:txBody>
          <a:bodyPr wrap="square">
            <a:spAutoFit/>
          </a:bodyPr>
          <a:lstStyle/>
          <a:p>
            <a:r>
              <a:rPr lang="en-US" sz="2300" dirty="0"/>
              <a:t>If this is the case, a decision will have to be taken regarding the implementation of the current iteration of the HIS geo-enabling process</a:t>
            </a:r>
            <a:r>
              <a:rPr lang="fr-CH" sz="2300" dirty="0"/>
              <a:t>:</a:t>
            </a:r>
          </a:p>
        </p:txBody>
      </p:sp>
      <p:sp>
        <p:nvSpPr>
          <p:cNvPr id="5" name="Rectangle 3">
            <a:extLst>
              <a:ext uri="{FF2B5EF4-FFF2-40B4-BE49-F238E27FC236}">
                <a16:creationId xmlns:a16="http://schemas.microsoft.com/office/drawing/2014/main" id="{ADD446CD-8782-C800-DE77-2A18AA2B1A38}"/>
              </a:ext>
            </a:extLst>
          </p:cNvPr>
          <p:cNvSpPr>
            <a:spLocks noChangeArrowheads="1"/>
          </p:cNvSpPr>
          <p:nvPr/>
        </p:nvSpPr>
        <p:spPr bwMode="auto">
          <a:xfrm>
            <a:off x="841118" y="2365485"/>
            <a:ext cx="11015920" cy="2430589"/>
          </a:xfrm>
          <a:prstGeom prst="rect">
            <a:avLst/>
          </a:prstGeom>
          <a:noFill/>
          <a:ln w="9525">
            <a:noFill/>
            <a:miter lim="800000"/>
            <a:headEnd/>
            <a:tailEnd/>
          </a:ln>
        </p:spPr>
        <p:txBody>
          <a:bodyPr lIns="0" tIns="0" rIns="0" bIns="0"/>
          <a:lstStyle/>
          <a:p>
            <a:pPr marL="342900" lvl="0" indent="-360000">
              <a:spcAft>
                <a:spcPts val="600"/>
              </a:spcAft>
              <a:buFont typeface="Arial" panose="020B0604020202020204" pitchFamily="34" charset="0"/>
              <a:buChar char="•"/>
            </a:pPr>
            <a:r>
              <a:rPr lang="en-US" sz="2300" u="sng" dirty="0"/>
              <a:t>Option 1</a:t>
            </a:r>
            <a:r>
              <a:rPr lang="en-US" sz="2300" dirty="0"/>
              <a:t>: The quality of the data is sufficient for the implementation of the project (Be careful of the impact this could have on decision-making!). In this case, it is necessary to precisely document the limitations that this implies, including on the information products that will be created.</a:t>
            </a:r>
          </a:p>
          <a:p>
            <a:pPr marL="342900" lvl="0" indent="-360000">
              <a:spcAft>
                <a:spcPts val="600"/>
              </a:spcAft>
              <a:buFont typeface="Arial" panose="020B0604020202020204" pitchFamily="34" charset="0"/>
              <a:buChar char="•"/>
            </a:pPr>
            <a:r>
              <a:rPr lang="en-US" sz="2300" u="sng" dirty="0"/>
              <a:t>Option 2</a:t>
            </a:r>
            <a:r>
              <a:rPr lang="en-US" sz="2300" dirty="0"/>
              <a:t>: The quality is insufficient, and this is a major limitation. In this case, the project may need to be postponed until the necessary time and/or resources are available.</a:t>
            </a:r>
          </a:p>
          <a:p>
            <a:pPr marL="342900" lvl="0" indent="-360000">
              <a:spcAft>
                <a:spcPts val="600"/>
              </a:spcAft>
              <a:buFont typeface="Arial" panose="020B0604020202020204" pitchFamily="34" charset="0"/>
              <a:buChar char="•"/>
            </a:pPr>
            <a:r>
              <a:rPr lang="en-US" sz="2300" u="sng" dirty="0"/>
              <a:t>Option 3</a:t>
            </a:r>
            <a:r>
              <a:rPr lang="en-US" sz="2300" dirty="0"/>
              <a:t>: The quality is insufficient, but the gaps could be addressed as part of the operationalization of the updating mechanism </a:t>
            </a:r>
            <a:endParaRPr lang="fr-CH" sz="2300" dirty="0"/>
          </a:p>
        </p:txBody>
      </p:sp>
      <p:sp>
        <p:nvSpPr>
          <p:cNvPr id="6" name="Rectangle 3">
            <a:extLst>
              <a:ext uri="{FF2B5EF4-FFF2-40B4-BE49-F238E27FC236}">
                <a16:creationId xmlns:a16="http://schemas.microsoft.com/office/drawing/2014/main" id="{129D44A0-402C-7DBD-AC56-E238B7C498B4}"/>
              </a:ext>
            </a:extLst>
          </p:cNvPr>
          <p:cNvSpPr>
            <a:spLocks noChangeArrowheads="1"/>
          </p:cNvSpPr>
          <p:nvPr/>
        </p:nvSpPr>
        <p:spPr bwMode="auto">
          <a:xfrm>
            <a:off x="1263116" y="5698938"/>
            <a:ext cx="11138740" cy="501932"/>
          </a:xfrm>
          <a:prstGeom prst="rect">
            <a:avLst/>
          </a:prstGeom>
          <a:noFill/>
          <a:ln w="9525">
            <a:noFill/>
            <a:miter lim="800000"/>
            <a:headEnd/>
            <a:tailEnd/>
          </a:ln>
        </p:spPr>
        <p:txBody>
          <a:bodyPr lIns="0" tIns="0" rIns="0" bIns="0"/>
          <a:lstStyle/>
          <a:p>
            <a:pPr lvl="0"/>
            <a:r>
              <a:rPr lang="en-US" sz="2300" dirty="0"/>
              <a:t>Something that will have to be addressed at the time of developing the action plan</a:t>
            </a:r>
            <a:endParaRPr lang="fr-CH" sz="2300" dirty="0"/>
          </a:p>
        </p:txBody>
      </p:sp>
      <p:sp>
        <p:nvSpPr>
          <p:cNvPr id="7" name="Right Arrow 10">
            <a:extLst>
              <a:ext uri="{FF2B5EF4-FFF2-40B4-BE49-F238E27FC236}">
                <a16:creationId xmlns:a16="http://schemas.microsoft.com/office/drawing/2014/main" id="{1827ED61-0984-99E4-BA35-987DFB126F60}"/>
              </a:ext>
            </a:extLst>
          </p:cNvPr>
          <p:cNvSpPr/>
          <p:nvPr/>
        </p:nvSpPr>
        <p:spPr>
          <a:xfrm>
            <a:off x="658813" y="5663047"/>
            <a:ext cx="476182" cy="457798"/>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8" name="Title 1">
            <a:extLst>
              <a:ext uri="{FF2B5EF4-FFF2-40B4-BE49-F238E27FC236}">
                <a16:creationId xmlns:a16="http://schemas.microsoft.com/office/drawing/2014/main" id="{C4BD22AA-3A61-4111-26D5-924DE4D2E08D}"/>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 – </a:t>
            </a:r>
            <a:r>
              <a:rPr lang="en-US" sz="3200" b="1" dirty="0">
                <a:solidFill>
                  <a:srgbClr val="002147"/>
                </a:solidFill>
                <a:latin typeface="+mn-lt"/>
              </a:rPr>
              <a:t>…and in the end…</a:t>
            </a:r>
            <a:endParaRPr lang="en-PH" altLang="en-US" dirty="0"/>
          </a:p>
        </p:txBody>
      </p:sp>
    </p:spTree>
    <p:extLst>
      <p:ext uri="{BB962C8B-B14F-4D97-AF65-F5344CB8AC3E}">
        <p14:creationId xmlns:p14="http://schemas.microsoft.com/office/powerpoint/2010/main" val="2288252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B64663-0E7C-60CC-96DC-2238135ACF69}"/>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a:t>
            </a:r>
            <a:endParaRPr lang="en-PH" altLang="en-US" dirty="0"/>
          </a:p>
        </p:txBody>
      </p:sp>
      <p:pic>
        <p:nvPicPr>
          <p:cNvPr id="4" name="Picture 3" descr="A diagram of data flow&#10;&#10;Description automatically generated">
            <a:extLst>
              <a:ext uri="{FF2B5EF4-FFF2-40B4-BE49-F238E27FC236}">
                <a16:creationId xmlns:a16="http://schemas.microsoft.com/office/drawing/2014/main" id="{3E594DF4-1D7A-3808-A38B-20A963B2F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2948" y="1947957"/>
            <a:ext cx="3693866" cy="3592941"/>
          </a:xfrm>
          <a:prstGeom prst="rect">
            <a:avLst/>
          </a:prstGeom>
        </p:spPr>
      </p:pic>
      <p:sp>
        <p:nvSpPr>
          <p:cNvPr id="12" name="TextBox 11">
            <a:extLst>
              <a:ext uri="{FF2B5EF4-FFF2-40B4-BE49-F238E27FC236}">
                <a16:creationId xmlns:a16="http://schemas.microsoft.com/office/drawing/2014/main" id="{9EABD016-217F-AEBE-D2E4-95F9B7D59A21}"/>
              </a:ext>
            </a:extLst>
          </p:cNvPr>
          <p:cNvSpPr txBox="1"/>
          <p:nvPr/>
        </p:nvSpPr>
        <p:spPr>
          <a:xfrm>
            <a:off x="751202" y="1554453"/>
            <a:ext cx="6490212" cy="1569660"/>
          </a:xfrm>
          <a:prstGeom prst="rect">
            <a:avLst/>
          </a:prstGeom>
          <a:noFill/>
        </p:spPr>
        <p:txBody>
          <a:bodyPr wrap="square">
            <a:spAutoFit/>
          </a:bodyPr>
          <a:lstStyle/>
          <a:p>
            <a:pPr marL="342900" indent="-342900">
              <a:buFont typeface="Arial" panose="020B0604020202020204" pitchFamily="34" charset="0"/>
              <a:buChar char="•"/>
            </a:pPr>
            <a:r>
              <a:rPr lang="en-US" sz="2400" dirty="0">
                <a:effectLst/>
                <a:latin typeface="+mn-lt"/>
                <a:ea typeface="Helvetica Neue"/>
                <a:cs typeface="Helvetica Neue"/>
              </a:rPr>
              <a:t>By improving existing data (geospatial data)</a:t>
            </a:r>
          </a:p>
          <a:p>
            <a:pPr marL="342900" indent="-342900">
              <a:buFont typeface="Arial" panose="020B0604020202020204" pitchFamily="34" charset="0"/>
              <a:buChar char="•"/>
            </a:pPr>
            <a:r>
              <a:rPr lang="en-US" sz="2400" dirty="0">
                <a:effectLst/>
                <a:latin typeface="+mn-lt"/>
                <a:ea typeface="Helvetica Neue"/>
                <a:cs typeface="Helvetica Neue"/>
              </a:rPr>
              <a:t>By collecting or extracting additional data (lists, geospatial data)</a:t>
            </a:r>
          </a:p>
          <a:p>
            <a:pPr marL="342900" indent="-342900">
              <a:buFont typeface="Arial" panose="020B0604020202020204" pitchFamily="34" charset="0"/>
              <a:buChar char="•"/>
            </a:pPr>
            <a:r>
              <a:rPr lang="en-US" sz="2400" dirty="0"/>
              <a:t>Modelling or projecting values (statistical data)</a:t>
            </a:r>
            <a:endParaRPr lang="en-PH" sz="2400" dirty="0"/>
          </a:p>
        </p:txBody>
      </p:sp>
      <p:sp>
        <p:nvSpPr>
          <p:cNvPr id="13" name="Rectangle 12">
            <a:extLst>
              <a:ext uri="{FF2B5EF4-FFF2-40B4-BE49-F238E27FC236}">
                <a16:creationId xmlns:a16="http://schemas.microsoft.com/office/drawing/2014/main" id="{5C233565-0B06-1C74-9328-B53DD80CD784}"/>
              </a:ext>
            </a:extLst>
          </p:cNvPr>
          <p:cNvSpPr/>
          <p:nvPr/>
        </p:nvSpPr>
        <p:spPr>
          <a:xfrm flipH="1">
            <a:off x="8826094" y="2542313"/>
            <a:ext cx="1440160" cy="2593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1">
                  <a:lumMod val="50000"/>
                </a:schemeClr>
              </a:solidFill>
            </a:endParaRPr>
          </a:p>
        </p:txBody>
      </p:sp>
      <p:sp>
        <p:nvSpPr>
          <p:cNvPr id="14" name="TextBox 13">
            <a:extLst>
              <a:ext uri="{FF2B5EF4-FFF2-40B4-BE49-F238E27FC236}">
                <a16:creationId xmlns:a16="http://schemas.microsoft.com/office/drawing/2014/main" id="{C5ADD3F1-4524-3508-B954-82263D2C5F65}"/>
              </a:ext>
            </a:extLst>
          </p:cNvPr>
          <p:cNvSpPr txBox="1"/>
          <p:nvPr/>
        </p:nvSpPr>
        <p:spPr>
          <a:xfrm>
            <a:off x="374680" y="3438895"/>
            <a:ext cx="7406502" cy="830997"/>
          </a:xfrm>
          <a:prstGeom prst="rect">
            <a:avLst/>
          </a:prstGeom>
          <a:noFill/>
        </p:spPr>
        <p:txBody>
          <a:bodyPr wrap="square">
            <a:spAutoFit/>
          </a:bodyPr>
          <a:lstStyle/>
          <a:p>
            <a:r>
              <a:rPr lang="en-US" sz="2400" dirty="0">
                <a:effectLst/>
                <a:latin typeface="+mn-lt"/>
                <a:ea typeface="Helvetica Neue"/>
                <a:cs typeface="Helvetica Neue"/>
              </a:rPr>
              <a:t>Independently from the method, the data in question should be validated to ensure the highest possible quality</a:t>
            </a:r>
            <a:endParaRPr lang="en-PH" sz="2400" dirty="0"/>
          </a:p>
        </p:txBody>
      </p:sp>
      <p:sp>
        <p:nvSpPr>
          <p:cNvPr id="15" name="TextBox 14">
            <a:extLst>
              <a:ext uri="{FF2B5EF4-FFF2-40B4-BE49-F238E27FC236}">
                <a16:creationId xmlns:a16="http://schemas.microsoft.com/office/drawing/2014/main" id="{3915DB5C-3A1A-C4C4-4176-E80AB526F8D9}"/>
              </a:ext>
            </a:extLst>
          </p:cNvPr>
          <p:cNvSpPr txBox="1"/>
          <p:nvPr/>
        </p:nvSpPr>
        <p:spPr>
          <a:xfrm>
            <a:off x="373948" y="4516841"/>
            <a:ext cx="7751736" cy="1200329"/>
          </a:xfrm>
          <a:prstGeom prst="rect">
            <a:avLst/>
          </a:prstGeom>
          <a:noFill/>
        </p:spPr>
        <p:txBody>
          <a:bodyPr wrap="square">
            <a:spAutoFit/>
          </a:bodyPr>
          <a:lstStyle/>
          <a:p>
            <a:r>
              <a:rPr lang="en-US" sz="2400" dirty="0">
                <a:effectLst/>
                <a:latin typeface="+mn-lt"/>
                <a:ea typeface="Helvetica Neue"/>
                <a:cs typeface="Helvetica Neue"/>
              </a:rPr>
              <a:t>It is important to start by filling the gaps in the master lists because they serve as a ground reference for geospatial and statistical data</a:t>
            </a:r>
            <a:r>
              <a:rPr lang="fr-FR" sz="2400" dirty="0">
                <a:effectLst/>
                <a:latin typeface="+mn-lt"/>
                <a:ea typeface="Helvetica Neue"/>
                <a:cs typeface="Helvetica Neue"/>
              </a:rPr>
              <a:t>.</a:t>
            </a:r>
            <a:endParaRPr lang="en-PH" sz="2400" dirty="0"/>
          </a:p>
        </p:txBody>
      </p:sp>
      <p:sp>
        <p:nvSpPr>
          <p:cNvPr id="16" name="TextBox 15">
            <a:extLst>
              <a:ext uri="{FF2B5EF4-FFF2-40B4-BE49-F238E27FC236}">
                <a16:creationId xmlns:a16="http://schemas.microsoft.com/office/drawing/2014/main" id="{B732F113-D384-0297-C093-84C95686072B}"/>
              </a:ext>
            </a:extLst>
          </p:cNvPr>
          <p:cNvSpPr txBox="1"/>
          <p:nvPr/>
        </p:nvSpPr>
        <p:spPr>
          <a:xfrm>
            <a:off x="372598" y="761060"/>
            <a:ext cx="11484440" cy="830997"/>
          </a:xfrm>
          <a:prstGeom prst="rect">
            <a:avLst/>
          </a:prstGeom>
          <a:noFill/>
        </p:spPr>
        <p:txBody>
          <a:bodyPr wrap="square">
            <a:spAutoFit/>
          </a:bodyPr>
          <a:lstStyle/>
          <a:p>
            <a:r>
              <a:rPr lang="en-US" sz="2400" dirty="0"/>
              <a:t>Filling data gaps (master lists, geospatial and statistical data) can be done in following main ways</a:t>
            </a:r>
            <a:r>
              <a:rPr lang="fr-CH" sz="2400" dirty="0"/>
              <a:t>:</a:t>
            </a:r>
            <a:endParaRPr lang="en-GB" sz="2400" dirty="0"/>
          </a:p>
        </p:txBody>
      </p:sp>
    </p:spTree>
    <p:extLst>
      <p:ext uri="{BB962C8B-B14F-4D97-AF65-F5344CB8AC3E}">
        <p14:creationId xmlns:p14="http://schemas.microsoft.com/office/powerpoint/2010/main" val="2576739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40CBAA-64D5-4878-148F-F8672F4ADF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617333" y="5318231"/>
            <a:ext cx="1015200" cy="719396"/>
          </a:xfrm>
          <a:prstGeom prst="rect">
            <a:avLst/>
          </a:prstGeom>
          <a:ln>
            <a:solidFill>
              <a:schemeClr val="tx1"/>
            </a:solidFill>
          </a:ln>
        </p:spPr>
      </p:pic>
      <p:pic>
        <p:nvPicPr>
          <p:cNvPr id="19" name="Picture 18">
            <a:extLst>
              <a:ext uri="{FF2B5EF4-FFF2-40B4-BE49-F238E27FC236}">
                <a16:creationId xmlns:a16="http://schemas.microsoft.com/office/drawing/2014/main" id="{B729421C-76EC-61D2-E978-6A070CFC5E4B}"/>
              </a:ext>
            </a:extLst>
          </p:cNvPr>
          <p:cNvPicPr>
            <a:picLocks noChangeAspect="1"/>
          </p:cNvPicPr>
          <p:nvPr/>
        </p:nvPicPr>
        <p:blipFill rotWithShape="1">
          <a:blip r:embed="rId4"/>
          <a:srcRect t="73923"/>
          <a:stretch/>
        </p:blipFill>
        <p:spPr>
          <a:xfrm>
            <a:off x="3628471" y="3689987"/>
            <a:ext cx="6834719" cy="1049583"/>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3DACCE0C-CEB8-1B6A-6CE8-F21DD5B4D3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379137" y="5328124"/>
            <a:ext cx="1016703" cy="720000"/>
          </a:xfrm>
          <a:prstGeom prst="rect">
            <a:avLst/>
          </a:prstGeom>
          <a:ln>
            <a:solidFill>
              <a:schemeClr val="tx1"/>
            </a:solidFill>
          </a:ln>
        </p:spPr>
      </p:pic>
      <p:pic>
        <p:nvPicPr>
          <p:cNvPr id="5" name="Picture 4">
            <a:extLst>
              <a:ext uri="{FF2B5EF4-FFF2-40B4-BE49-F238E27FC236}">
                <a16:creationId xmlns:a16="http://schemas.microsoft.com/office/drawing/2014/main" id="{8F88515E-5DBA-C794-257C-D7EF730345EC}"/>
              </a:ext>
            </a:extLst>
          </p:cNvPr>
          <p:cNvPicPr>
            <a:picLocks noChangeAspect="1"/>
          </p:cNvPicPr>
          <p:nvPr/>
        </p:nvPicPr>
        <p:blipFill rotWithShape="1">
          <a:blip r:embed="rId4"/>
          <a:srcRect b="33982"/>
          <a:stretch/>
        </p:blipFill>
        <p:spPr>
          <a:xfrm>
            <a:off x="3628472" y="1033272"/>
            <a:ext cx="6834719" cy="2657197"/>
          </a:xfrm>
          <a:prstGeom prst="rect">
            <a:avLst/>
          </a:prstGeom>
        </p:spPr>
      </p:pic>
      <p:sp>
        <p:nvSpPr>
          <p:cNvPr id="3" name="TextBox 2">
            <a:extLst>
              <a:ext uri="{FF2B5EF4-FFF2-40B4-BE49-F238E27FC236}">
                <a16:creationId xmlns:a16="http://schemas.microsoft.com/office/drawing/2014/main" id="{0083A44E-C997-4803-4B01-432FA864D726}"/>
              </a:ext>
            </a:extLst>
          </p:cNvPr>
          <p:cNvSpPr txBox="1"/>
          <p:nvPr/>
        </p:nvSpPr>
        <p:spPr>
          <a:xfrm>
            <a:off x="1313503" y="1490559"/>
            <a:ext cx="1893871" cy="1938992"/>
          </a:xfrm>
          <a:prstGeom prst="rect">
            <a:avLst/>
          </a:prstGeom>
          <a:noFill/>
        </p:spPr>
        <p:txBody>
          <a:bodyPr wrap="square">
            <a:spAutoFit/>
          </a:bodyPr>
          <a:lstStyle/>
          <a:p>
            <a:r>
              <a:rPr lang="en-US" sz="2400" dirty="0">
                <a:solidFill>
                  <a:srgbClr val="000000"/>
                </a:solidFill>
                <a:latin typeface="Source Sans Variable"/>
              </a:rPr>
              <a:t>Possible approaches to fill data or information gaps </a:t>
            </a:r>
            <a:endParaRPr lang="en-GB" sz="2400" dirty="0"/>
          </a:p>
        </p:txBody>
      </p:sp>
      <p:pic>
        <p:nvPicPr>
          <p:cNvPr id="31" name="Picture 30">
            <a:extLst>
              <a:ext uri="{FF2B5EF4-FFF2-40B4-BE49-F238E27FC236}">
                <a16:creationId xmlns:a16="http://schemas.microsoft.com/office/drawing/2014/main" id="{1102E252-A58C-6A1B-BDFF-1D6CEEADEF53}"/>
              </a:ext>
            </a:extLst>
          </p:cNvPr>
          <p:cNvPicPr>
            <a:picLocks noChangeAspect="1"/>
          </p:cNvPicPr>
          <p:nvPr/>
        </p:nvPicPr>
        <p:blipFill>
          <a:blip r:embed="rId6"/>
          <a:stretch>
            <a:fillRect/>
          </a:stretch>
        </p:blipFill>
        <p:spPr>
          <a:xfrm>
            <a:off x="3719736" y="2394572"/>
            <a:ext cx="949142" cy="302000"/>
          </a:xfrm>
          <a:prstGeom prst="rect">
            <a:avLst/>
          </a:prstGeom>
        </p:spPr>
      </p:pic>
      <p:pic>
        <p:nvPicPr>
          <p:cNvPr id="4" name="Picture 3">
            <a:extLst>
              <a:ext uri="{FF2B5EF4-FFF2-40B4-BE49-F238E27FC236}">
                <a16:creationId xmlns:a16="http://schemas.microsoft.com/office/drawing/2014/main" id="{19ABAB29-B384-D14E-4666-2437B43DD240}"/>
              </a:ext>
            </a:extLst>
          </p:cNvPr>
          <p:cNvPicPr>
            <a:picLocks noChangeAspect="1"/>
          </p:cNvPicPr>
          <p:nvPr/>
        </p:nvPicPr>
        <p:blipFill>
          <a:blip r:embed="rId7"/>
          <a:stretch>
            <a:fillRect/>
          </a:stretch>
        </p:blipFill>
        <p:spPr>
          <a:xfrm>
            <a:off x="3719737" y="2470674"/>
            <a:ext cx="348461" cy="139922"/>
          </a:xfrm>
          <a:prstGeom prst="rect">
            <a:avLst/>
          </a:prstGeom>
        </p:spPr>
      </p:pic>
      <p:sp>
        <p:nvSpPr>
          <p:cNvPr id="7" name="Rectangle 6">
            <a:extLst>
              <a:ext uri="{FF2B5EF4-FFF2-40B4-BE49-F238E27FC236}">
                <a16:creationId xmlns:a16="http://schemas.microsoft.com/office/drawing/2014/main" id="{59FC9DE7-9D89-EB4D-1D6F-25044A2640D7}"/>
              </a:ext>
            </a:extLst>
          </p:cNvPr>
          <p:cNvSpPr/>
          <p:nvPr/>
        </p:nvSpPr>
        <p:spPr>
          <a:xfrm>
            <a:off x="6600056" y="2300214"/>
            <a:ext cx="1963473" cy="1116530"/>
          </a:xfrm>
          <a:prstGeom prst="rect">
            <a:avLst/>
          </a:prstGeom>
          <a:noFill/>
          <a:ln w="57150">
            <a:solidFill>
              <a:srgbClr val="1F83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D34ECB2D-C4CC-BEC6-08AF-B0C8B20CB78C}"/>
              </a:ext>
            </a:extLst>
          </p:cNvPr>
          <p:cNvSpPr/>
          <p:nvPr/>
        </p:nvSpPr>
        <p:spPr>
          <a:xfrm>
            <a:off x="8563530" y="2300214"/>
            <a:ext cx="885390" cy="442762"/>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Connector 10">
            <a:extLst>
              <a:ext uri="{FF2B5EF4-FFF2-40B4-BE49-F238E27FC236}">
                <a16:creationId xmlns:a16="http://schemas.microsoft.com/office/drawing/2014/main" id="{D7FCAC93-1CD1-4282-21DD-61087A3A1A4A}"/>
              </a:ext>
            </a:extLst>
          </p:cNvPr>
          <p:cNvCxnSpPr>
            <a:cxnSpLocks/>
            <a:stCxn id="7" idx="2"/>
            <a:endCxn id="6" idx="3"/>
          </p:cNvCxnSpPr>
          <p:nvPr/>
        </p:nvCxnSpPr>
        <p:spPr>
          <a:xfrm flipH="1">
            <a:off x="6887489" y="3416744"/>
            <a:ext cx="694304" cy="1763029"/>
          </a:xfrm>
          <a:prstGeom prst="line">
            <a:avLst/>
          </a:prstGeom>
          <a:ln w="28575">
            <a:solidFill>
              <a:srgbClr val="1F83C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C18FF37-46BA-C251-4DBD-DA69D98355E4}"/>
              </a:ext>
            </a:extLst>
          </p:cNvPr>
          <p:cNvCxnSpPr>
            <a:cxnSpLocks/>
            <a:stCxn id="10" idx="2"/>
          </p:cNvCxnSpPr>
          <p:nvPr/>
        </p:nvCxnSpPr>
        <p:spPr>
          <a:xfrm flipH="1">
            <a:off x="8120150" y="2742976"/>
            <a:ext cx="886075" cy="243679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5DAB2FA-0D53-AD4D-CBC7-782C644C395E}"/>
              </a:ext>
            </a:extLst>
          </p:cNvPr>
          <p:cNvSpPr txBox="1"/>
          <p:nvPr/>
        </p:nvSpPr>
        <p:spPr>
          <a:xfrm>
            <a:off x="2075806" y="5179344"/>
            <a:ext cx="4237002" cy="830997"/>
          </a:xfrm>
          <a:prstGeom prst="rect">
            <a:avLst/>
          </a:prstGeom>
          <a:noFill/>
        </p:spPr>
        <p:txBody>
          <a:bodyPr wrap="square">
            <a:spAutoFit/>
          </a:bodyPr>
          <a:lstStyle/>
          <a:p>
            <a:r>
              <a:rPr lang="en-US" sz="2400" dirty="0">
                <a:solidFill>
                  <a:srgbClr val="000000"/>
                </a:solidFill>
                <a:latin typeface="Source Sans Variable"/>
              </a:rPr>
              <a:t>HGL guides covering part of these methods (2.4.1 and 2.4.2)</a:t>
            </a:r>
            <a:endParaRPr lang="en-GB" sz="2400" dirty="0"/>
          </a:p>
        </p:txBody>
      </p:sp>
      <p:sp>
        <p:nvSpPr>
          <p:cNvPr id="18" name="Right Arrow 10">
            <a:extLst>
              <a:ext uri="{FF2B5EF4-FFF2-40B4-BE49-F238E27FC236}">
                <a16:creationId xmlns:a16="http://schemas.microsoft.com/office/drawing/2014/main" id="{86E9B4AD-B5F9-B377-412E-572C0DF40378}"/>
              </a:ext>
            </a:extLst>
          </p:cNvPr>
          <p:cNvSpPr/>
          <p:nvPr/>
        </p:nvSpPr>
        <p:spPr>
          <a:xfrm>
            <a:off x="1522248" y="5224595"/>
            <a:ext cx="476182" cy="457798"/>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13" name="Picture 12">
            <a:extLst>
              <a:ext uri="{FF2B5EF4-FFF2-40B4-BE49-F238E27FC236}">
                <a16:creationId xmlns:a16="http://schemas.microsoft.com/office/drawing/2014/main" id="{648727FE-6053-CCCB-83B7-54F40BBC48AE}"/>
              </a:ext>
            </a:extLst>
          </p:cNvPr>
          <p:cNvPicPr>
            <a:picLocks noChangeAspect="1"/>
          </p:cNvPicPr>
          <p:nvPr/>
        </p:nvPicPr>
        <p:blipFill>
          <a:blip r:embed="rId8"/>
          <a:stretch>
            <a:fillRect/>
          </a:stretch>
        </p:blipFill>
        <p:spPr>
          <a:xfrm>
            <a:off x="11149793" y="476250"/>
            <a:ext cx="707245" cy="996415"/>
          </a:xfrm>
          <a:prstGeom prst="rect">
            <a:avLst/>
          </a:prstGeom>
          <a:ln>
            <a:solidFill>
              <a:schemeClr val="tx1"/>
            </a:solidFill>
          </a:ln>
        </p:spPr>
      </p:pic>
      <p:sp>
        <p:nvSpPr>
          <p:cNvPr id="14" name="Title 1">
            <a:extLst>
              <a:ext uri="{FF2B5EF4-FFF2-40B4-BE49-F238E27FC236}">
                <a16:creationId xmlns:a16="http://schemas.microsoft.com/office/drawing/2014/main" id="{6EAAC07A-F0BD-AFB0-1CCF-F208AD957820}"/>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a:t>
            </a:r>
            <a:endParaRPr lang="en-PH" altLang="en-US" dirty="0"/>
          </a:p>
        </p:txBody>
      </p:sp>
    </p:spTree>
    <p:extLst>
      <p:ext uri="{BB962C8B-B14F-4D97-AF65-F5344CB8AC3E}">
        <p14:creationId xmlns:p14="http://schemas.microsoft.com/office/powerpoint/2010/main" val="2712859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90E60F5-002B-C689-AF6B-A3299F6026FD}"/>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 – Master list</a:t>
            </a:r>
            <a:endParaRPr lang="en-PH" altLang="en-US" dirty="0"/>
          </a:p>
        </p:txBody>
      </p:sp>
      <p:pic>
        <p:nvPicPr>
          <p:cNvPr id="5" name="Picture 4">
            <a:extLst>
              <a:ext uri="{FF2B5EF4-FFF2-40B4-BE49-F238E27FC236}">
                <a16:creationId xmlns:a16="http://schemas.microsoft.com/office/drawing/2014/main" id="{C4CA9DDB-9123-7F41-4464-9AB7558674C7}"/>
              </a:ext>
            </a:extLst>
          </p:cNvPr>
          <p:cNvPicPr>
            <a:picLocks noChangeAspect="1"/>
          </p:cNvPicPr>
          <p:nvPr/>
        </p:nvPicPr>
        <p:blipFill>
          <a:blip r:embed="rId3"/>
          <a:stretch>
            <a:fillRect/>
          </a:stretch>
        </p:blipFill>
        <p:spPr>
          <a:xfrm>
            <a:off x="9035109" y="235376"/>
            <a:ext cx="2959667" cy="1593424"/>
          </a:xfrm>
          <a:prstGeom prst="rect">
            <a:avLst/>
          </a:prstGeom>
        </p:spPr>
      </p:pic>
      <p:sp>
        <p:nvSpPr>
          <p:cNvPr id="6" name="Rectangle 5">
            <a:extLst>
              <a:ext uri="{FF2B5EF4-FFF2-40B4-BE49-F238E27FC236}">
                <a16:creationId xmlns:a16="http://schemas.microsoft.com/office/drawing/2014/main" id="{3B0EE835-C868-0EB5-74F3-9B3862D16C93}"/>
              </a:ext>
            </a:extLst>
          </p:cNvPr>
          <p:cNvSpPr/>
          <p:nvPr/>
        </p:nvSpPr>
        <p:spPr>
          <a:xfrm>
            <a:off x="11158538" y="1366838"/>
            <a:ext cx="819150" cy="1428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D61D9247-0ADC-CD8C-B864-57CF4FFED8BC}"/>
              </a:ext>
            </a:extLst>
          </p:cNvPr>
          <p:cNvSpPr>
            <a:spLocks noChangeArrowheads="1"/>
          </p:cNvSpPr>
          <p:nvPr/>
        </p:nvSpPr>
        <p:spPr bwMode="auto">
          <a:xfrm>
            <a:off x="379878" y="783256"/>
            <a:ext cx="8394379" cy="1107996"/>
          </a:xfrm>
          <a:prstGeom prst="rect">
            <a:avLst/>
          </a:prstGeom>
          <a:noFill/>
          <a:ln w="9525">
            <a:noFill/>
            <a:miter lim="800000"/>
            <a:headEnd/>
            <a:tailEnd/>
          </a:ln>
        </p:spPr>
        <p:txBody>
          <a:bodyPr wrap="square">
            <a:spAutoFit/>
          </a:bodyPr>
          <a:lstStyle/>
          <a:p>
            <a:r>
              <a:rPr lang="en-US" sz="2200" dirty="0"/>
              <a:t>Before collecting data to fill the gaps identified in the first draft of a master list, it is important to validate the list in question with the government entity in charge of curating this list to ensure that the list</a:t>
            </a:r>
            <a:r>
              <a:rPr lang="fr-CH" sz="2200" dirty="0"/>
              <a:t>:</a:t>
            </a:r>
          </a:p>
        </p:txBody>
      </p:sp>
      <p:sp>
        <p:nvSpPr>
          <p:cNvPr id="9" name="Rectangle 8">
            <a:extLst>
              <a:ext uri="{FF2B5EF4-FFF2-40B4-BE49-F238E27FC236}">
                <a16:creationId xmlns:a16="http://schemas.microsoft.com/office/drawing/2014/main" id="{0982E2CF-D36D-1560-D4A5-5D00BE222C74}"/>
              </a:ext>
            </a:extLst>
          </p:cNvPr>
          <p:cNvSpPr>
            <a:spLocks noChangeArrowheads="1"/>
          </p:cNvSpPr>
          <p:nvPr/>
        </p:nvSpPr>
        <p:spPr bwMode="auto">
          <a:xfrm>
            <a:off x="476711" y="2060755"/>
            <a:ext cx="10681827" cy="2040258"/>
          </a:xfrm>
          <a:prstGeom prst="rect">
            <a:avLst/>
          </a:prstGeom>
          <a:noFill/>
          <a:ln w="9525">
            <a:noFill/>
            <a:miter lim="800000"/>
            <a:headEnd/>
            <a:tailEnd/>
          </a:ln>
        </p:spPr>
        <p:txBody>
          <a:bodyPr lIns="0" tIns="0" rIns="0" bIns="0"/>
          <a:lstStyle/>
          <a:p>
            <a:pPr marL="717550" lvl="0" indent="-358775">
              <a:buFont typeface="+mj-lt"/>
              <a:buAutoNum type="arabicPeriod"/>
            </a:pPr>
            <a:r>
              <a:rPr lang="en-US" sz="2200" dirty="0"/>
              <a:t>Contains all currently active geographic features – Record-level completeness</a:t>
            </a:r>
          </a:p>
          <a:p>
            <a:pPr marL="717550" lvl="0" indent="-358775">
              <a:buFont typeface="+mj-lt"/>
              <a:buAutoNum type="arabicPeriod"/>
            </a:pPr>
            <a:r>
              <a:rPr lang="en-US" sz="2200" dirty="0"/>
              <a:t>Contains the indication of the administrative unit (from the highest to the lowest level in the hierarchy) in which each geographic feature is currently located</a:t>
            </a:r>
          </a:p>
          <a:p>
            <a:pPr marL="717550" lvl="0" indent="-358775">
              <a:buFont typeface="+mj-lt"/>
              <a:buAutoNum type="arabicPeriod"/>
            </a:pPr>
            <a:r>
              <a:rPr lang="en-US" sz="2200" dirty="0"/>
              <a:t>Does not contain duplicates that might have been missed during the cleaning and homogenization step</a:t>
            </a:r>
            <a:endParaRPr lang="fr-CH" sz="2200" dirty="0"/>
          </a:p>
        </p:txBody>
      </p:sp>
      <p:sp>
        <p:nvSpPr>
          <p:cNvPr id="10" name="Rectangle 3">
            <a:extLst>
              <a:ext uri="{FF2B5EF4-FFF2-40B4-BE49-F238E27FC236}">
                <a16:creationId xmlns:a16="http://schemas.microsoft.com/office/drawing/2014/main" id="{B680EBD7-A486-7310-7621-B9C4294A4362}"/>
              </a:ext>
            </a:extLst>
          </p:cNvPr>
          <p:cNvSpPr>
            <a:spLocks noChangeArrowheads="1"/>
          </p:cNvSpPr>
          <p:nvPr/>
        </p:nvSpPr>
        <p:spPr bwMode="auto">
          <a:xfrm>
            <a:off x="1881224" y="4180924"/>
            <a:ext cx="9277314" cy="934171"/>
          </a:xfrm>
          <a:prstGeom prst="rect">
            <a:avLst/>
          </a:prstGeom>
          <a:noFill/>
          <a:ln w="9525">
            <a:noFill/>
            <a:miter lim="800000"/>
            <a:headEnd/>
            <a:tailEnd/>
          </a:ln>
        </p:spPr>
        <p:txBody>
          <a:bodyPr lIns="0" tIns="0" rIns="0" bIns="0"/>
          <a:lstStyle/>
          <a:p>
            <a:pPr lvl="0"/>
            <a:r>
              <a:rPr lang="en-US" sz="2200" dirty="0"/>
              <a:t>It is important to identify at what level of disaggregation the validation should take place to involve people with situational awareness on the ground.</a:t>
            </a:r>
            <a:endParaRPr lang="fr-CH" sz="2200" dirty="0"/>
          </a:p>
        </p:txBody>
      </p:sp>
      <p:sp>
        <p:nvSpPr>
          <p:cNvPr id="15" name="Rectangle 3">
            <a:extLst>
              <a:ext uri="{FF2B5EF4-FFF2-40B4-BE49-F238E27FC236}">
                <a16:creationId xmlns:a16="http://schemas.microsoft.com/office/drawing/2014/main" id="{7F2B85ED-06D2-21F9-5F72-8E77272D644A}"/>
              </a:ext>
            </a:extLst>
          </p:cNvPr>
          <p:cNvSpPr>
            <a:spLocks noChangeArrowheads="1"/>
          </p:cNvSpPr>
          <p:nvPr/>
        </p:nvSpPr>
        <p:spPr bwMode="auto">
          <a:xfrm>
            <a:off x="1879228" y="5183742"/>
            <a:ext cx="9577667" cy="934171"/>
          </a:xfrm>
          <a:prstGeom prst="rect">
            <a:avLst/>
          </a:prstGeom>
          <a:noFill/>
          <a:ln w="9525">
            <a:noFill/>
            <a:miter lim="800000"/>
            <a:headEnd/>
            <a:tailEnd/>
          </a:ln>
        </p:spPr>
        <p:txBody>
          <a:bodyPr lIns="0" tIns="0" rIns="0" bIns="0"/>
          <a:lstStyle/>
          <a:p>
            <a:pPr lvl="0"/>
            <a:r>
              <a:rPr lang="en-US" sz="2200" dirty="0"/>
              <a:t>Depending on the situation, and the type of geographic feature concerned, validation can constitute the first step in collecting data in the field</a:t>
            </a:r>
            <a:endParaRPr lang="fr-CH" sz="2200" dirty="0"/>
          </a:p>
        </p:txBody>
      </p:sp>
      <p:sp>
        <p:nvSpPr>
          <p:cNvPr id="16" name="Right Arrow 10">
            <a:extLst>
              <a:ext uri="{FF2B5EF4-FFF2-40B4-BE49-F238E27FC236}">
                <a16:creationId xmlns:a16="http://schemas.microsoft.com/office/drawing/2014/main" id="{112CC3DD-4BBA-C4D4-DA5A-219AEB6818AF}"/>
              </a:ext>
            </a:extLst>
          </p:cNvPr>
          <p:cNvSpPr/>
          <p:nvPr/>
        </p:nvSpPr>
        <p:spPr>
          <a:xfrm>
            <a:off x="1236195" y="4127719"/>
            <a:ext cx="476182" cy="457798"/>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7" name="Right Arrow 10">
            <a:extLst>
              <a:ext uri="{FF2B5EF4-FFF2-40B4-BE49-F238E27FC236}">
                <a16:creationId xmlns:a16="http://schemas.microsoft.com/office/drawing/2014/main" id="{5B2830A5-0C46-EC9D-D2DB-064543C58F85}"/>
              </a:ext>
            </a:extLst>
          </p:cNvPr>
          <p:cNvSpPr/>
          <p:nvPr/>
        </p:nvSpPr>
        <p:spPr>
          <a:xfrm>
            <a:off x="1236195" y="5117067"/>
            <a:ext cx="457177" cy="457798"/>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Tree>
    <p:extLst>
      <p:ext uri="{BB962C8B-B14F-4D97-AF65-F5344CB8AC3E}">
        <p14:creationId xmlns:p14="http://schemas.microsoft.com/office/powerpoint/2010/main" val="2101750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71139A-044B-08C9-030F-3F7E42268A0F}"/>
              </a:ext>
            </a:extLst>
          </p:cNvPr>
          <p:cNvSpPr>
            <a:spLocks noChangeArrowheads="1"/>
          </p:cNvSpPr>
          <p:nvPr/>
        </p:nvSpPr>
        <p:spPr bwMode="auto">
          <a:xfrm>
            <a:off x="373696" y="778369"/>
            <a:ext cx="8455224" cy="1446550"/>
          </a:xfrm>
          <a:prstGeom prst="rect">
            <a:avLst/>
          </a:prstGeom>
          <a:noFill/>
          <a:ln w="9525">
            <a:noFill/>
            <a:miter lim="800000"/>
            <a:headEnd/>
            <a:tailEnd/>
          </a:ln>
        </p:spPr>
        <p:txBody>
          <a:bodyPr wrap="square">
            <a:spAutoFit/>
          </a:bodyPr>
          <a:lstStyle/>
          <a:p>
            <a:r>
              <a:rPr lang="en-US" sz="2200" dirty="0"/>
              <a:t>Once the completeness of the records of the 1st draft of the master list is validated by the curating government authority, and this applies to any geographic feature (infrastructure, health personnel, etc.), the collection of missing, uncertain, or outdated data can take place.</a:t>
            </a:r>
            <a:endParaRPr lang="fr-CH" sz="2200" dirty="0"/>
          </a:p>
        </p:txBody>
      </p:sp>
      <p:sp>
        <p:nvSpPr>
          <p:cNvPr id="8" name="Rectangle 3">
            <a:extLst>
              <a:ext uri="{FF2B5EF4-FFF2-40B4-BE49-F238E27FC236}">
                <a16:creationId xmlns:a16="http://schemas.microsoft.com/office/drawing/2014/main" id="{AE3E0D69-3286-AD7A-BBB2-06A57583AA6A}"/>
              </a:ext>
            </a:extLst>
          </p:cNvPr>
          <p:cNvSpPr>
            <a:spLocks noChangeArrowheads="1"/>
          </p:cNvSpPr>
          <p:nvPr/>
        </p:nvSpPr>
        <p:spPr bwMode="auto">
          <a:xfrm>
            <a:off x="372409" y="2303589"/>
            <a:ext cx="11475664" cy="769441"/>
          </a:xfrm>
          <a:prstGeom prst="rect">
            <a:avLst/>
          </a:prstGeom>
          <a:noFill/>
          <a:ln w="9525">
            <a:noFill/>
            <a:miter lim="800000"/>
            <a:headEnd/>
            <a:tailEnd/>
          </a:ln>
        </p:spPr>
        <p:txBody>
          <a:bodyPr wrap="square">
            <a:spAutoFit/>
          </a:bodyPr>
          <a:lstStyle/>
          <a:p>
            <a:r>
              <a:rPr lang="en-US" sz="2200" dirty="0"/>
              <a:t>Two types of data can be distinguished at this level because they may require a different collection method</a:t>
            </a:r>
            <a:r>
              <a:rPr lang="fr-CH" sz="2200" dirty="0"/>
              <a:t>:</a:t>
            </a:r>
          </a:p>
        </p:txBody>
      </p:sp>
      <p:sp>
        <p:nvSpPr>
          <p:cNvPr id="12" name="Rectangle 3">
            <a:extLst>
              <a:ext uri="{FF2B5EF4-FFF2-40B4-BE49-F238E27FC236}">
                <a16:creationId xmlns:a16="http://schemas.microsoft.com/office/drawing/2014/main" id="{B1A2726D-7D3A-6FE7-5CD6-3E61E3988B51}"/>
              </a:ext>
            </a:extLst>
          </p:cNvPr>
          <p:cNvSpPr>
            <a:spLocks noChangeArrowheads="1"/>
          </p:cNvSpPr>
          <p:nvPr/>
        </p:nvSpPr>
        <p:spPr bwMode="auto">
          <a:xfrm>
            <a:off x="751620" y="3052062"/>
            <a:ext cx="7717698" cy="794759"/>
          </a:xfrm>
          <a:prstGeom prst="rect">
            <a:avLst/>
          </a:prstGeom>
          <a:noFill/>
          <a:ln w="9525">
            <a:noFill/>
            <a:miter lim="800000"/>
            <a:headEnd/>
            <a:tailEnd/>
          </a:ln>
        </p:spPr>
        <p:txBody>
          <a:bodyPr lIns="0" tIns="0" rIns="0" bIns="0"/>
          <a:lstStyle/>
          <a:p>
            <a:pPr marL="342900" indent="-257175">
              <a:buFont typeface="Arial" panose="020B0604020202020204" pitchFamily="34" charset="0"/>
              <a:buChar char="•"/>
            </a:pPr>
            <a:r>
              <a:rPr lang="en-US" sz="2200" dirty="0"/>
              <a:t>Geographic coordinates</a:t>
            </a:r>
          </a:p>
          <a:p>
            <a:pPr marL="342900" indent="-257175">
              <a:buFont typeface="Arial" panose="020B0604020202020204" pitchFamily="34" charset="0"/>
              <a:buChar char="•"/>
            </a:pPr>
            <a:r>
              <a:rPr lang="en-US" sz="2200" dirty="0"/>
              <a:t>Other data elements contained in the list</a:t>
            </a:r>
            <a:endParaRPr lang="fr-CH" sz="2200" dirty="0"/>
          </a:p>
        </p:txBody>
      </p:sp>
      <p:sp>
        <p:nvSpPr>
          <p:cNvPr id="13" name="Right Arrow 8">
            <a:extLst>
              <a:ext uri="{FF2B5EF4-FFF2-40B4-BE49-F238E27FC236}">
                <a16:creationId xmlns:a16="http://schemas.microsoft.com/office/drawing/2014/main" id="{A70DD380-48B4-E21F-2DBE-4700BB2E3DC6}"/>
              </a:ext>
            </a:extLst>
          </p:cNvPr>
          <p:cNvSpPr/>
          <p:nvPr/>
        </p:nvSpPr>
        <p:spPr>
          <a:xfrm>
            <a:off x="1009973" y="4920468"/>
            <a:ext cx="458605" cy="427587"/>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5" name="Rectangle 3">
            <a:extLst>
              <a:ext uri="{FF2B5EF4-FFF2-40B4-BE49-F238E27FC236}">
                <a16:creationId xmlns:a16="http://schemas.microsoft.com/office/drawing/2014/main" id="{F4CA2736-0AF3-4DC8-3A47-F8655DC9E085}"/>
              </a:ext>
            </a:extLst>
          </p:cNvPr>
          <p:cNvSpPr>
            <a:spLocks noChangeArrowheads="1"/>
          </p:cNvSpPr>
          <p:nvPr/>
        </p:nvSpPr>
        <p:spPr bwMode="auto">
          <a:xfrm>
            <a:off x="1574482" y="4942516"/>
            <a:ext cx="10282555" cy="397329"/>
          </a:xfrm>
          <a:prstGeom prst="rect">
            <a:avLst/>
          </a:prstGeom>
          <a:noFill/>
          <a:ln w="9525">
            <a:noFill/>
            <a:miter lim="800000"/>
            <a:headEnd/>
            <a:tailEnd/>
          </a:ln>
        </p:spPr>
        <p:txBody>
          <a:bodyPr lIns="0" tIns="0" rIns="0" bIns="0"/>
          <a:lstStyle/>
          <a:p>
            <a:pPr lvl="0"/>
            <a:r>
              <a:rPr lang="en-US" sz="2200" dirty="0"/>
              <a:t>Important note: the unique identifier of each geographic feature must be included in the instrument used for the 2nd type of data to make the link with the master list</a:t>
            </a:r>
            <a:endParaRPr lang="fr-CH" sz="2200" dirty="0">
              <a:solidFill>
                <a:srgbClr val="FF0000"/>
              </a:solidFill>
            </a:endParaRPr>
          </a:p>
        </p:txBody>
      </p:sp>
      <p:sp>
        <p:nvSpPr>
          <p:cNvPr id="7" name="Rectangle 3">
            <a:extLst>
              <a:ext uri="{FF2B5EF4-FFF2-40B4-BE49-F238E27FC236}">
                <a16:creationId xmlns:a16="http://schemas.microsoft.com/office/drawing/2014/main" id="{C5149C50-D7D0-6607-6BC3-F8422989585A}"/>
              </a:ext>
            </a:extLst>
          </p:cNvPr>
          <p:cNvSpPr>
            <a:spLocks noChangeArrowheads="1"/>
          </p:cNvSpPr>
          <p:nvPr/>
        </p:nvSpPr>
        <p:spPr bwMode="auto">
          <a:xfrm>
            <a:off x="1574303" y="3826591"/>
            <a:ext cx="10282735" cy="1377740"/>
          </a:xfrm>
          <a:prstGeom prst="rect">
            <a:avLst/>
          </a:prstGeom>
          <a:noFill/>
          <a:ln w="9525">
            <a:noFill/>
            <a:miter lim="800000"/>
            <a:headEnd/>
            <a:tailEnd/>
          </a:ln>
        </p:spPr>
        <p:txBody>
          <a:bodyPr lIns="0" tIns="0" rIns="0" bIns="0"/>
          <a:lstStyle/>
          <a:p>
            <a:pPr lvl="0"/>
            <a:r>
              <a:rPr lang="en-US" sz="2200" dirty="0"/>
              <a:t>In both cases, a Standard Operating Procedure (SOP), including the validation step, should be defined and documented and the data collectors trained accordingly to ensure the effectiveness of the exercise and the quality of the data collected.</a:t>
            </a:r>
            <a:endParaRPr lang="fr-CH" sz="2200" dirty="0"/>
          </a:p>
        </p:txBody>
      </p:sp>
      <p:sp>
        <p:nvSpPr>
          <p:cNvPr id="9" name="Right Arrow 8">
            <a:extLst>
              <a:ext uri="{FF2B5EF4-FFF2-40B4-BE49-F238E27FC236}">
                <a16:creationId xmlns:a16="http://schemas.microsoft.com/office/drawing/2014/main" id="{FD459E46-5D04-D253-BEDD-A4E5B2443306}"/>
              </a:ext>
            </a:extLst>
          </p:cNvPr>
          <p:cNvSpPr/>
          <p:nvPr/>
        </p:nvSpPr>
        <p:spPr>
          <a:xfrm>
            <a:off x="1009973" y="3873720"/>
            <a:ext cx="458605" cy="427587"/>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3" name="Title 1">
            <a:extLst>
              <a:ext uri="{FF2B5EF4-FFF2-40B4-BE49-F238E27FC236}">
                <a16:creationId xmlns:a16="http://schemas.microsoft.com/office/drawing/2014/main" id="{7D77CED8-79FB-2EC6-42C5-E793F1E5327F}"/>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 – Master list</a:t>
            </a:r>
            <a:endParaRPr lang="en-PH" altLang="en-US" dirty="0"/>
          </a:p>
        </p:txBody>
      </p:sp>
      <p:pic>
        <p:nvPicPr>
          <p:cNvPr id="6" name="Picture 5">
            <a:extLst>
              <a:ext uri="{FF2B5EF4-FFF2-40B4-BE49-F238E27FC236}">
                <a16:creationId xmlns:a16="http://schemas.microsoft.com/office/drawing/2014/main" id="{B29C72DD-FB2E-E319-0369-5E73DD6179CF}"/>
              </a:ext>
            </a:extLst>
          </p:cNvPr>
          <p:cNvPicPr>
            <a:picLocks noChangeAspect="1"/>
          </p:cNvPicPr>
          <p:nvPr/>
        </p:nvPicPr>
        <p:blipFill>
          <a:blip r:embed="rId3"/>
          <a:stretch>
            <a:fillRect/>
          </a:stretch>
        </p:blipFill>
        <p:spPr>
          <a:xfrm>
            <a:off x="9035109" y="235376"/>
            <a:ext cx="2959667" cy="1593424"/>
          </a:xfrm>
          <a:prstGeom prst="rect">
            <a:avLst/>
          </a:prstGeom>
        </p:spPr>
      </p:pic>
      <p:sp>
        <p:nvSpPr>
          <p:cNvPr id="10" name="Rectangle 9">
            <a:extLst>
              <a:ext uri="{FF2B5EF4-FFF2-40B4-BE49-F238E27FC236}">
                <a16:creationId xmlns:a16="http://schemas.microsoft.com/office/drawing/2014/main" id="{73F3F6A5-FC5E-CBC6-69B4-EEE9C4B36302}"/>
              </a:ext>
            </a:extLst>
          </p:cNvPr>
          <p:cNvSpPr/>
          <p:nvPr/>
        </p:nvSpPr>
        <p:spPr>
          <a:xfrm>
            <a:off x="11158538" y="1366838"/>
            <a:ext cx="819150" cy="1428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3">
            <a:extLst>
              <a:ext uri="{FF2B5EF4-FFF2-40B4-BE49-F238E27FC236}">
                <a16:creationId xmlns:a16="http://schemas.microsoft.com/office/drawing/2014/main" id="{4EFEA2F0-1796-278B-6177-16D763791543}"/>
              </a:ext>
            </a:extLst>
          </p:cNvPr>
          <p:cNvSpPr>
            <a:spLocks noChangeArrowheads="1"/>
          </p:cNvSpPr>
          <p:nvPr/>
        </p:nvSpPr>
        <p:spPr bwMode="auto">
          <a:xfrm>
            <a:off x="2691316" y="5827236"/>
            <a:ext cx="5144873" cy="397329"/>
          </a:xfrm>
          <a:prstGeom prst="rect">
            <a:avLst/>
          </a:prstGeom>
          <a:noFill/>
          <a:ln w="9525">
            <a:noFill/>
            <a:miter lim="800000"/>
            <a:headEnd/>
            <a:tailEnd/>
          </a:ln>
        </p:spPr>
        <p:txBody>
          <a:bodyPr lIns="0" tIns="0" rIns="0" bIns="0"/>
          <a:lstStyle/>
          <a:p>
            <a:pPr lvl="0"/>
            <a:r>
              <a:rPr lang="en-US" sz="2200" dirty="0"/>
              <a:t>This course focuses on the first type of data</a:t>
            </a:r>
            <a:endParaRPr lang="fr-CH" sz="2200" dirty="0">
              <a:solidFill>
                <a:srgbClr val="FF0000"/>
              </a:solidFill>
            </a:endParaRPr>
          </a:p>
        </p:txBody>
      </p:sp>
      <p:sp>
        <p:nvSpPr>
          <p:cNvPr id="17" name="Right Arrow 8">
            <a:extLst>
              <a:ext uri="{FF2B5EF4-FFF2-40B4-BE49-F238E27FC236}">
                <a16:creationId xmlns:a16="http://schemas.microsoft.com/office/drawing/2014/main" id="{9A5D6827-15FA-1007-3EFB-165BF44DBD8A}"/>
              </a:ext>
            </a:extLst>
          </p:cNvPr>
          <p:cNvSpPr/>
          <p:nvPr/>
        </p:nvSpPr>
        <p:spPr>
          <a:xfrm>
            <a:off x="2044875" y="5812106"/>
            <a:ext cx="458605" cy="427587"/>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Tree>
    <p:extLst>
      <p:ext uri="{BB962C8B-B14F-4D97-AF65-F5344CB8AC3E}">
        <p14:creationId xmlns:p14="http://schemas.microsoft.com/office/powerpoint/2010/main" val="4238278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9C42E3-2B2F-2B5D-E857-8502ED1498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256798" y="4224842"/>
            <a:ext cx="1958400" cy="1387771"/>
          </a:xfrm>
          <a:prstGeom prst="rect">
            <a:avLst/>
          </a:prstGeom>
          <a:ln>
            <a:solidFill>
              <a:schemeClr val="tx1"/>
            </a:solidFill>
          </a:ln>
        </p:spPr>
      </p:pic>
      <p:sp>
        <p:nvSpPr>
          <p:cNvPr id="5" name="Rectangle 3"/>
          <p:cNvSpPr>
            <a:spLocks noChangeArrowheads="1"/>
          </p:cNvSpPr>
          <p:nvPr/>
        </p:nvSpPr>
        <p:spPr bwMode="auto">
          <a:xfrm>
            <a:off x="379889" y="781739"/>
            <a:ext cx="8211218" cy="792088"/>
          </a:xfrm>
          <a:prstGeom prst="rect">
            <a:avLst/>
          </a:prstGeom>
          <a:noFill/>
          <a:ln w="9525">
            <a:noFill/>
            <a:miter lim="800000"/>
            <a:headEnd/>
            <a:tailEnd/>
          </a:ln>
        </p:spPr>
        <p:txBody>
          <a:bodyPr wrap="square">
            <a:spAutoFit/>
          </a:bodyPr>
          <a:lstStyle/>
          <a:p>
            <a:r>
              <a:rPr lang="en-US" sz="2200" dirty="0"/>
              <a:t>Twelve (12) methods for collecting geographic coordinates have been identified and documented by the Health </a:t>
            </a:r>
            <a:r>
              <a:rPr lang="en-US" sz="2200" dirty="0" err="1"/>
              <a:t>GeoLab</a:t>
            </a:r>
            <a:r>
              <a:rPr lang="fr-CH" sz="2200" dirty="0"/>
              <a:t>:</a:t>
            </a:r>
          </a:p>
        </p:txBody>
      </p:sp>
      <p:pic>
        <p:nvPicPr>
          <p:cNvPr id="3" name="Picture 2">
            <a:extLst>
              <a:ext uri="{FF2B5EF4-FFF2-40B4-BE49-F238E27FC236}">
                <a16:creationId xmlns:a16="http://schemas.microsoft.com/office/drawing/2014/main" id="{D638F960-51C8-9EA5-F773-2397D7D3C6EC}"/>
              </a:ext>
            </a:extLst>
          </p:cNvPr>
          <p:cNvPicPr>
            <a:picLocks noChangeAspect="1"/>
          </p:cNvPicPr>
          <p:nvPr/>
        </p:nvPicPr>
        <p:blipFill>
          <a:blip r:embed="rId4"/>
          <a:stretch>
            <a:fillRect/>
          </a:stretch>
        </p:blipFill>
        <p:spPr>
          <a:xfrm>
            <a:off x="10061244" y="569800"/>
            <a:ext cx="1933532" cy="1040974"/>
          </a:xfrm>
          <a:prstGeom prst="rect">
            <a:avLst/>
          </a:prstGeom>
        </p:spPr>
      </p:pic>
      <p:sp>
        <p:nvSpPr>
          <p:cNvPr id="4" name="Rectangle 3">
            <a:extLst>
              <a:ext uri="{FF2B5EF4-FFF2-40B4-BE49-F238E27FC236}">
                <a16:creationId xmlns:a16="http://schemas.microsoft.com/office/drawing/2014/main" id="{CC324DED-FBD2-5786-50B4-024DA48E2AFA}"/>
              </a:ext>
            </a:extLst>
          </p:cNvPr>
          <p:cNvSpPr/>
          <p:nvPr/>
        </p:nvSpPr>
        <p:spPr>
          <a:xfrm>
            <a:off x="11447463" y="919407"/>
            <a:ext cx="249237" cy="1307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4E58DDE8-6C6B-AA58-2A5D-32B5E9DE1277}"/>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 – </a:t>
            </a:r>
            <a:r>
              <a:rPr lang="fr-CH" altLang="en-US" dirty="0" err="1"/>
              <a:t>Collecting</a:t>
            </a:r>
            <a:r>
              <a:rPr lang="fr-CH" altLang="en-US" dirty="0"/>
              <a:t> </a:t>
            </a:r>
            <a:r>
              <a:rPr lang="fr-CH" altLang="en-US" dirty="0" err="1"/>
              <a:t>geographic</a:t>
            </a:r>
            <a:r>
              <a:rPr lang="fr-CH" altLang="en-US" dirty="0"/>
              <a:t> </a:t>
            </a:r>
            <a:r>
              <a:rPr lang="fr-CH" altLang="en-US" dirty="0" err="1"/>
              <a:t>coordinates</a:t>
            </a:r>
            <a:endParaRPr lang="en-PH" altLang="en-US" dirty="0"/>
          </a:p>
        </p:txBody>
      </p:sp>
      <p:sp>
        <p:nvSpPr>
          <p:cNvPr id="14" name="Rectangle 3">
            <a:extLst>
              <a:ext uri="{FF2B5EF4-FFF2-40B4-BE49-F238E27FC236}">
                <a16:creationId xmlns:a16="http://schemas.microsoft.com/office/drawing/2014/main" id="{5C77BCF8-CA09-CCE7-2082-8DE44EA49962}"/>
              </a:ext>
            </a:extLst>
          </p:cNvPr>
          <p:cNvSpPr>
            <a:spLocks noChangeArrowheads="1"/>
          </p:cNvSpPr>
          <p:nvPr/>
        </p:nvSpPr>
        <p:spPr bwMode="auto">
          <a:xfrm>
            <a:off x="1228281" y="1784952"/>
            <a:ext cx="2501037" cy="2720814"/>
          </a:xfrm>
          <a:prstGeom prst="rect">
            <a:avLst/>
          </a:prstGeom>
          <a:noFill/>
          <a:ln w="9525">
            <a:noFill/>
            <a:miter lim="800000"/>
            <a:headEnd/>
            <a:tailEnd/>
          </a:ln>
        </p:spPr>
        <p:txBody>
          <a:bodyPr lIns="0" tIns="0" rIns="0" bIns="0"/>
          <a:lstStyle/>
          <a:p>
            <a:pPr lvl="0"/>
            <a:r>
              <a:rPr lang="en-US" sz="2200" dirty="0"/>
              <a:t>This table can be used to determine the most appropriate method based on the need for scalability and accuracy</a:t>
            </a:r>
            <a:r>
              <a:rPr lang="fr-FR" sz="2200" dirty="0"/>
              <a:t>.</a:t>
            </a:r>
            <a:endParaRPr lang="en-PH" sz="2200" dirty="0"/>
          </a:p>
        </p:txBody>
      </p:sp>
      <p:pic>
        <p:nvPicPr>
          <p:cNvPr id="15" name="Picture 14">
            <a:extLst>
              <a:ext uri="{FF2B5EF4-FFF2-40B4-BE49-F238E27FC236}">
                <a16:creationId xmlns:a16="http://schemas.microsoft.com/office/drawing/2014/main" id="{183FD328-91CE-FC63-9C75-79C4084DDCC2}"/>
              </a:ext>
            </a:extLst>
          </p:cNvPr>
          <p:cNvPicPr/>
          <p:nvPr/>
        </p:nvPicPr>
        <p:blipFill>
          <a:blip r:embed="rId5" cstate="print"/>
          <a:srcRect/>
          <a:stretch>
            <a:fillRect/>
          </a:stretch>
        </p:blipFill>
        <p:spPr bwMode="auto">
          <a:xfrm>
            <a:off x="4330037" y="1711441"/>
            <a:ext cx="7347613" cy="4547592"/>
          </a:xfrm>
          <a:prstGeom prst="rect">
            <a:avLst/>
          </a:prstGeom>
          <a:noFill/>
          <a:ln w="9525">
            <a:noFill/>
            <a:miter lim="800000"/>
            <a:headEnd/>
            <a:tailEnd/>
          </a:ln>
        </p:spPr>
      </p:pic>
      <p:sp>
        <p:nvSpPr>
          <p:cNvPr id="16" name="Right Arrow 10">
            <a:extLst>
              <a:ext uri="{FF2B5EF4-FFF2-40B4-BE49-F238E27FC236}">
                <a16:creationId xmlns:a16="http://schemas.microsoft.com/office/drawing/2014/main" id="{4A21DA42-E635-300C-8EC4-A329503B6AFD}"/>
              </a:ext>
            </a:extLst>
          </p:cNvPr>
          <p:cNvSpPr/>
          <p:nvPr/>
        </p:nvSpPr>
        <p:spPr>
          <a:xfrm>
            <a:off x="601697" y="1742420"/>
            <a:ext cx="476182" cy="457798"/>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7" name="TextBox 16">
            <a:extLst>
              <a:ext uri="{FF2B5EF4-FFF2-40B4-BE49-F238E27FC236}">
                <a16:creationId xmlns:a16="http://schemas.microsoft.com/office/drawing/2014/main" id="{AB9D1DA8-7497-D960-2F7E-5761944E02F2}"/>
              </a:ext>
            </a:extLst>
          </p:cNvPr>
          <p:cNvSpPr txBox="1"/>
          <p:nvPr/>
        </p:nvSpPr>
        <p:spPr>
          <a:xfrm>
            <a:off x="14259" y="6116692"/>
            <a:ext cx="3534925" cy="230832"/>
          </a:xfrm>
          <a:prstGeom prst="rect">
            <a:avLst/>
          </a:prstGeom>
          <a:noFill/>
        </p:spPr>
        <p:txBody>
          <a:bodyPr wrap="square">
            <a:spAutoFit/>
          </a:bodyPr>
          <a:lstStyle/>
          <a:p>
            <a:r>
              <a:rPr lang="en-US" sz="900" dirty="0">
                <a:hlinkClick r:id="rId6"/>
              </a:rPr>
              <a:t>https://healthgeolab.net/DOCUMENTS/Guide_HGLC_Part2_4_2.pdf</a:t>
            </a:r>
            <a:r>
              <a:rPr lang="en-US" sz="900" dirty="0"/>
              <a:t> </a:t>
            </a:r>
          </a:p>
        </p:txBody>
      </p:sp>
    </p:spTree>
    <p:extLst>
      <p:ext uri="{BB962C8B-B14F-4D97-AF65-F5344CB8AC3E}">
        <p14:creationId xmlns:p14="http://schemas.microsoft.com/office/powerpoint/2010/main" val="427784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372657" y="761899"/>
            <a:ext cx="9974489" cy="461665"/>
          </a:xfrm>
          <a:prstGeom prst="rect">
            <a:avLst/>
          </a:prstGeom>
          <a:noFill/>
          <a:ln w="9525">
            <a:noFill/>
            <a:miter lim="800000"/>
            <a:headEnd/>
            <a:tailEnd/>
          </a:ln>
        </p:spPr>
        <p:txBody>
          <a:bodyPr wrap="square">
            <a:spAutoFit/>
          </a:bodyPr>
          <a:lstStyle/>
          <a:p>
            <a:r>
              <a:rPr lang="en-US" sz="2300" dirty="0"/>
              <a:t>When selecting an option from the table, it is important to remember that</a:t>
            </a:r>
            <a:r>
              <a:rPr lang="en-PH" sz="2300" dirty="0"/>
              <a:t>:</a:t>
            </a:r>
            <a:endParaRPr lang="en-GB" sz="2300" dirty="0"/>
          </a:p>
        </p:txBody>
      </p:sp>
      <p:sp>
        <p:nvSpPr>
          <p:cNvPr id="9" name="Rectangle 3"/>
          <p:cNvSpPr>
            <a:spLocks noChangeArrowheads="1"/>
          </p:cNvSpPr>
          <p:nvPr/>
        </p:nvSpPr>
        <p:spPr bwMode="auto">
          <a:xfrm>
            <a:off x="744091" y="1491687"/>
            <a:ext cx="10963815" cy="4845241"/>
          </a:xfrm>
          <a:prstGeom prst="rect">
            <a:avLst/>
          </a:prstGeom>
          <a:noFill/>
          <a:ln w="9525">
            <a:noFill/>
            <a:miter lim="800000"/>
            <a:headEnd/>
            <a:tailEnd/>
          </a:ln>
        </p:spPr>
        <p:txBody>
          <a:bodyPr lIns="0" tIns="0" rIns="0" bIns="0"/>
          <a:lstStyle/>
          <a:p>
            <a:pPr marL="452438" indent="-360000">
              <a:spcAft>
                <a:spcPts val="600"/>
              </a:spcAft>
              <a:buAutoNum type="arabicPeriod"/>
              <a:defRPr/>
            </a:pPr>
            <a:r>
              <a:rPr lang="en-US" altLang="en-US" sz="2300" dirty="0"/>
              <a:t>These options consider that there is no pre-existing electronic system in place for data collection in the country. If such system is already in place then using it might be more scalable than implementing a new one.</a:t>
            </a:r>
          </a:p>
          <a:p>
            <a:pPr marL="452438" indent="-360000">
              <a:spcAft>
                <a:spcPts val="600"/>
              </a:spcAft>
              <a:buFont typeface="+mj-lt"/>
              <a:buAutoNum type="arabicPeriod" startAt="2"/>
              <a:defRPr/>
            </a:pPr>
            <a:r>
              <a:rPr lang="en-US" altLang="en-US" sz="2300" dirty="0"/>
              <a:t>The use of an electronic form, with predefined content when applicable, can considerably reduce data collection time as well as data entry errors. The use of such form should therefore be preferred over paper ones.</a:t>
            </a:r>
          </a:p>
          <a:p>
            <a:pPr marL="452438" indent="-360000">
              <a:spcAft>
                <a:spcPts val="600"/>
              </a:spcAft>
              <a:buFont typeface="+mj-lt"/>
              <a:buAutoNum type="arabicPeriod" startAt="2"/>
              <a:defRPr/>
            </a:pPr>
            <a:r>
              <a:rPr lang="en-US" altLang="en-US" sz="2300" dirty="0"/>
              <a:t>The higher the accuracy and precision of the collected coordinates, the greater the number of use cases. It is therefore recommended to always aim to achieve the highest possible level of accuracy and precision</a:t>
            </a:r>
            <a:r>
              <a:rPr lang="en-PH" altLang="en-US" sz="2300" dirty="0"/>
              <a:t>.</a:t>
            </a:r>
          </a:p>
          <a:p>
            <a:pPr marL="452438" indent="-360000">
              <a:buFont typeface="+mj-lt"/>
              <a:buAutoNum type="arabicPeriod" startAt="2"/>
              <a:defRPr/>
            </a:pPr>
            <a:r>
              <a:rPr lang="en-US" altLang="en-US" sz="2300" dirty="0"/>
              <a:t>Collecting geographic coordinates through the sole use of offline map applications (options 1-3) requires that data collectors know how to navigate on a map and be able to identify where they are and the geography of the area from an aerial view</a:t>
            </a:r>
            <a:r>
              <a:rPr lang="fr-FR" altLang="en-US" sz="2300" dirty="0"/>
              <a:t>. </a:t>
            </a:r>
            <a:endParaRPr lang="en-PH" altLang="en-US" sz="2300" dirty="0"/>
          </a:p>
        </p:txBody>
      </p:sp>
      <p:sp>
        <p:nvSpPr>
          <p:cNvPr id="2" name="Title 1">
            <a:extLst>
              <a:ext uri="{FF2B5EF4-FFF2-40B4-BE49-F238E27FC236}">
                <a16:creationId xmlns:a16="http://schemas.microsoft.com/office/drawing/2014/main" id="{8EDA5A05-490A-73AC-4B69-B5CBE3C78A4F}"/>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 – </a:t>
            </a:r>
            <a:r>
              <a:rPr lang="fr-CH" altLang="en-US" dirty="0" err="1"/>
              <a:t>Collecting</a:t>
            </a:r>
            <a:r>
              <a:rPr lang="fr-CH" altLang="en-US" dirty="0"/>
              <a:t> </a:t>
            </a:r>
            <a:r>
              <a:rPr lang="fr-CH" altLang="en-US" dirty="0" err="1"/>
              <a:t>geographic</a:t>
            </a:r>
            <a:r>
              <a:rPr lang="fr-CH" altLang="en-US" dirty="0"/>
              <a:t> </a:t>
            </a:r>
            <a:r>
              <a:rPr lang="fr-CH" altLang="en-US" dirty="0" err="1"/>
              <a:t>coordinates</a:t>
            </a:r>
            <a:endParaRPr lang="en-PH" altLang="en-US" dirty="0"/>
          </a:p>
        </p:txBody>
      </p:sp>
      <p:pic>
        <p:nvPicPr>
          <p:cNvPr id="4" name="Picture 3">
            <a:extLst>
              <a:ext uri="{FF2B5EF4-FFF2-40B4-BE49-F238E27FC236}">
                <a16:creationId xmlns:a16="http://schemas.microsoft.com/office/drawing/2014/main" id="{09AA7D05-1A53-CFE2-342F-E042C8ED3B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988287" y="624276"/>
            <a:ext cx="1016052" cy="720000"/>
          </a:xfrm>
          <a:prstGeom prst="rect">
            <a:avLst/>
          </a:prstGeom>
          <a:ln>
            <a:solidFill>
              <a:schemeClr val="tx1"/>
            </a:solidFill>
          </a:ln>
        </p:spPr>
      </p:pic>
    </p:spTree>
    <p:extLst>
      <p:ext uri="{BB962C8B-B14F-4D97-AF65-F5344CB8AC3E}">
        <p14:creationId xmlns:p14="http://schemas.microsoft.com/office/powerpoint/2010/main" val="3170038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377792" y="786913"/>
            <a:ext cx="8310675" cy="430887"/>
          </a:xfrm>
          <a:prstGeom prst="rect">
            <a:avLst/>
          </a:prstGeom>
          <a:noFill/>
          <a:ln w="9525">
            <a:noFill/>
            <a:miter lim="800000"/>
            <a:headEnd/>
            <a:tailEnd/>
          </a:ln>
        </p:spPr>
        <p:txBody>
          <a:bodyPr wrap="square">
            <a:spAutoFit/>
          </a:bodyPr>
          <a:lstStyle/>
          <a:p>
            <a:r>
              <a:rPr lang="en-US" sz="2200" dirty="0"/>
              <a:t>The following items are required for each of these options</a:t>
            </a:r>
            <a:r>
              <a:rPr lang="fr-CH" sz="2200" dirty="0"/>
              <a:t>:</a:t>
            </a:r>
          </a:p>
        </p:txBody>
      </p:sp>
      <p:pic>
        <p:nvPicPr>
          <p:cNvPr id="12" name="Picture 11">
            <a:extLst>
              <a:ext uri="{FF2B5EF4-FFF2-40B4-BE49-F238E27FC236}">
                <a16:creationId xmlns:a16="http://schemas.microsoft.com/office/drawing/2014/main" id="{6FF9531E-1E81-BB70-9055-399B574E235C}"/>
              </a:ext>
            </a:extLst>
          </p:cNvPr>
          <p:cNvPicPr>
            <a:picLocks noChangeAspect="1"/>
          </p:cNvPicPr>
          <p:nvPr/>
        </p:nvPicPr>
        <p:blipFill>
          <a:blip r:embed="rId3"/>
          <a:stretch>
            <a:fillRect/>
          </a:stretch>
        </p:blipFill>
        <p:spPr>
          <a:xfrm>
            <a:off x="9421692" y="3668192"/>
            <a:ext cx="2623605" cy="1821019"/>
          </a:xfrm>
          <a:prstGeom prst="rect">
            <a:avLst/>
          </a:prstGeom>
        </p:spPr>
      </p:pic>
      <p:sp>
        <p:nvSpPr>
          <p:cNvPr id="14" name="Rectangle 3">
            <a:extLst>
              <a:ext uri="{FF2B5EF4-FFF2-40B4-BE49-F238E27FC236}">
                <a16:creationId xmlns:a16="http://schemas.microsoft.com/office/drawing/2014/main" id="{EC0AFF3D-0DF2-8092-C6D0-13400D75011E}"/>
              </a:ext>
            </a:extLst>
          </p:cNvPr>
          <p:cNvSpPr>
            <a:spLocks noChangeArrowheads="1"/>
          </p:cNvSpPr>
          <p:nvPr/>
        </p:nvSpPr>
        <p:spPr bwMode="auto">
          <a:xfrm>
            <a:off x="376661" y="2333141"/>
            <a:ext cx="4028872" cy="430887"/>
          </a:xfrm>
          <a:prstGeom prst="rect">
            <a:avLst/>
          </a:prstGeom>
          <a:noFill/>
          <a:ln w="9525">
            <a:noFill/>
            <a:miter lim="800000"/>
            <a:headEnd/>
            <a:tailEnd/>
          </a:ln>
        </p:spPr>
        <p:txBody>
          <a:bodyPr wrap="square">
            <a:spAutoFit/>
          </a:bodyPr>
          <a:lstStyle/>
          <a:p>
            <a:r>
              <a:rPr lang="fr-CH" sz="2200" b="1" dirty="0"/>
              <a:t>Data collection </a:t>
            </a:r>
            <a:r>
              <a:rPr lang="fr-CH" sz="2200" b="1" dirty="0" err="1"/>
              <a:t>form</a:t>
            </a:r>
            <a:endParaRPr lang="fr-CH" sz="2200" b="1" dirty="0"/>
          </a:p>
        </p:txBody>
      </p:sp>
      <p:sp>
        <p:nvSpPr>
          <p:cNvPr id="15" name="Rectangle 3">
            <a:extLst>
              <a:ext uri="{FF2B5EF4-FFF2-40B4-BE49-F238E27FC236}">
                <a16:creationId xmlns:a16="http://schemas.microsoft.com/office/drawing/2014/main" id="{7B0B5107-E410-DEC5-3CD8-116597FC28EF}"/>
              </a:ext>
            </a:extLst>
          </p:cNvPr>
          <p:cNvSpPr>
            <a:spLocks noChangeArrowheads="1"/>
          </p:cNvSpPr>
          <p:nvPr/>
        </p:nvSpPr>
        <p:spPr bwMode="auto">
          <a:xfrm>
            <a:off x="373615" y="2763158"/>
            <a:ext cx="8126096" cy="430887"/>
          </a:xfrm>
          <a:prstGeom prst="rect">
            <a:avLst/>
          </a:prstGeom>
          <a:noFill/>
          <a:ln w="9525">
            <a:noFill/>
            <a:miter lim="800000"/>
            <a:headEnd/>
            <a:tailEnd/>
          </a:ln>
        </p:spPr>
        <p:txBody>
          <a:bodyPr wrap="square">
            <a:spAutoFit/>
          </a:bodyPr>
          <a:lstStyle/>
          <a:p>
            <a:r>
              <a:rPr lang="en-US" sz="2200" dirty="0"/>
              <a:t>A proper collection form should include:</a:t>
            </a:r>
            <a:endParaRPr lang="en-GB" sz="2200" dirty="0"/>
          </a:p>
        </p:txBody>
      </p:sp>
      <p:sp>
        <p:nvSpPr>
          <p:cNvPr id="2" name="Rectangle 3">
            <a:extLst>
              <a:ext uri="{FF2B5EF4-FFF2-40B4-BE49-F238E27FC236}">
                <a16:creationId xmlns:a16="http://schemas.microsoft.com/office/drawing/2014/main" id="{B8FCAD24-0400-0AD8-5B43-49E9FADF8331}"/>
              </a:ext>
            </a:extLst>
          </p:cNvPr>
          <p:cNvSpPr>
            <a:spLocks noChangeArrowheads="1"/>
          </p:cNvSpPr>
          <p:nvPr/>
        </p:nvSpPr>
        <p:spPr bwMode="auto">
          <a:xfrm>
            <a:off x="2841683" y="5948647"/>
            <a:ext cx="3750304" cy="391558"/>
          </a:xfrm>
          <a:prstGeom prst="rect">
            <a:avLst/>
          </a:prstGeom>
          <a:noFill/>
          <a:ln w="9525">
            <a:noFill/>
            <a:miter lim="800000"/>
            <a:headEnd/>
            <a:tailEnd/>
          </a:ln>
        </p:spPr>
        <p:txBody>
          <a:bodyPr lIns="0" tIns="0" rIns="0" bIns="0"/>
          <a:lstStyle/>
          <a:p>
            <a:pPr lvl="0"/>
            <a:r>
              <a:rPr lang="fr-FR" sz="2200" dirty="0" err="1"/>
              <a:t>Practiced</a:t>
            </a:r>
            <a:r>
              <a:rPr lang="fr-FR" sz="2200" dirty="0"/>
              <a:t> </a:t>
            </a:r>
            <a:r>
              <a:rPr lang="fr-FR" sz="2200" dirty="0" err="1"/>
              <a:t>during</a:t>
            </a:r>
            <a:r>
              <a:rPr lang="fr-FR" sz="2200" dirty="0"/>
              <a:t> </a:t>
            </a:r>
            <a:r>
              <a:rPr lang="fr-FR" sz="2200" dirty="0" err="1"/>
              <a:t>Exercise</a:t>
            </a:r>
            <a:r>
              <a:rPr lang="fr-FR" sz="2200" dirty="0"/>
              <a:t> 4.A</a:t>
            </a:r>
            <a:endParaRPr lang="en-PH" sz="2200" dirty="0"/>
          </a:p>
        </p:txBody>
      </p:sp>
      <p:sp>
        <p:nvSpPr>
          <p:cNvPr id="6" name="Right Arrow 8">
            <a:extLst>
              <a:ext uri="{FF2B5EF4-FFF2-40B4-BE49-F238E27FC236}">
                <a16:creationId xmlns:a16="http://schemas.microsoft.com/office/drawing/2014/main" id="{2F9203C6-C172-821B-C7EB-95E0279A43EE}"/>
              </a:ext>
            </a:extLst>
          </p:cNvPr>
          <p:cNvSpPr/>
          <p:nvPr/>
        </p:nvSpPr>
        <p:spPr>
          <a:xfrm>
            <a:off x="2224547" y="5948647"/>
            <a:ext cx="458605" cy="327811"/>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3" name="Title 1">
            <a:extLst>
              <a:ext uri="{FF2B5EF4-FFF2-40B4-BE49-F238E27FC236}">
                <a16:creationId xmlns:a16="http://schemas.microsoft.com/office/drawing/2014/main" id="{35F706E4-875D-B3C2-585E-BA291006588A}"/>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Fill data gaps – </a:t>
            </a:r>
            <a:r>
              <a:rPr lang="fr-CH" altLang="en-US" dirty="0" err="1"/>
              <a:t>Collecting</a:t>
            </a:r>
            <a:r>
              <a:rPr lang="fr-CH" altLang="en-US" dirty="0"/>
              <a:t> </a:t>
            </a:r>
            <a:r>
              <a:rPr lang="fr-CH" altLang="en-US" dirty="0" err="1"/>
              <a:t>geographic</a:t>
            </a:r>
            <a:r>
              <a:rPr lang="fr-CH" altLang="en-US" dirty="0"/>
              <a:t> </a:t>
            </a:r>
            <a:r>
              <a:rPr lang="fr-CH" altLang="en-US" dirty="0" err="1"/>
              <a:t>coordinates</a:t>
            </a:r>
            <a:endParaRPr lang="en-PH" altLang="en-US" dirty="0"/>
          </a:p>
        </p:txBody>
      </p:sp>
      <p:sp>
        <p:nvSpPr>
          <p:cNvPr id="9" name="Rectangle 3">
            <a:extLst>
              <a:ext uri="{FF2B5EF4-FFF2-40B4-BE49-F238E27FC236}">
                <a16:creationId xmlns:a16="http://schemas.microsoft.com/office/drawing/2014/main" id="{E970558A-83B3-DE83-F2A3-F2136BD3AB3C}"/>
              </a:ext>
            </a:extLst>
          </p:cNvPr>
          <p:cNvSpPr>
            <a:spLocks noChangeArrowheads="1"/>
          </p:cNvSpPr>
          <p:nvPr/>
        </p:nvSpPr>
        <p:spPr bwMode="auto">
          <a:xfrm>
            <a:off x="474852" y="1161492"/>
            <a:ext cx="11041875" cy="1611340"/>
          </a:xfrm>
          <a:prstGeom prst="rect">
            <a:avLst/>
          </a:prstGeom>
          <a:noFill/>
          <a:ln w="9525">
            <a:noFill/>
            <a:miter lim="800000"/>
            <a:headEnd/>
            <a:tailEnd/>
          </a:ln>
        </p:spPr>
        <p:txBody>
          <a:bodyPr lIns="0" tIns="0" rIns="0" bIns="0"/>
          <a:lstStyle/>
          <a:p>
            <a:pPr marL="712788" lvl="1" indent="-350838">
              <a:buFont typeface="Arial" pitchFamily="34" charset="0"/>
              <a:buChar char="•"/>
            </a:pPr>
            <a:r>
              <a:rPr lang="en-US" sz="2200" dirty="0"/>
              <a:t>Data collection form</a:t>
            </a:r>
          </a:p>
          <a:p>
            <a:pPr marL="712788" lvl="1" indent="-350838">
              <a:buFont typeface="Arial" pitchFamily="34" charset="0"/>
              <a:buChar char="•"/>
            </a:pPr>
            <a:r>
              <a:rPr lang="en-US" sz="2200" dirty="0"/>
              <a:t>A standard operating procedure (SOP)</a:t>
            </a:r>
          </a:p>
          <a:p>
            <a:pPr marL="712788" lvl="1" indent="-350838">
              <a:buFont typeface="Arial" pitchFamily="34" charset="0"/>
              <a:buChar char="•"/>
            </a:pPr>
            <a:r>
              <a:rPr lang="en-US" sz="2200" dirty="0"/>
              <a:t>Master list of the geographic feature for which geographic coordinates are collected</a:t>
            </a:r>
            <a:endParaRPr lang="fr-CH" sz="2200" dirty="0"/>
          </a:p>
        </p:txBody>
      </p:sp>
      <p:sp>
        <p:nvSpPr>
          <p:cNvPr id="11" name="Rectangle 3">
            <a:extLst>
              <a:ext uri="{FF2B5EF4-FFF2-40B4-BE49-F238E27FC236}">
                <a16:creationId xmlns:a16="http://schemas.microsoft.com/office/drawing/2014/main" id="{153BE451-1001-3D9C-0CCC-2DFF49D1DEF1}"/>
              </a:ext>
            </a:extLst>
          </p:cNvPr>
          <p:cNvSpPr>
            <a:spLocks noChangeArrowheads="1"/>
          </p:cNvSpPr>
          <p:nvPr/>
        </p:nvSpPr>
        <p:spPr bwMode="auto">
          <a:xfrm>
            <a:off x="479046" y="3184712"/>
            <a:ext cx="8844377" cy="2755570"/>
          </a:xfrm>
          <a:prstGeom prst="rect">
            <a:avLst/>
          </a:prstGeom>
          <a:noFill/>
          <a:ln w="9525">
            <a:noFill/>
            <a:miter lim="800000"/>
            <a:headEnd/>
            <a:tailEnd/>
          </a:ln>
        </p:spPr>
        <p:txBody>
          <a:bodyPr lIns="0" tIns="0" rIns="0" bIns="0"/>
          <a:lstStyle/>
          <a:p>
            <a:pPr marL="712788" lvl="1" indent="-350838">
              <a:buFont typeface="Arial" pitchFamily="34" charset="0"/>
              <a:buChar char="•"/>
            </a:pPr>
            <a:r>
              <a:rPr lang="en-US" sz="2200" dirty="0"/>
              <a:t>The official name and unique identifier of the geographic feature taken from the official master list;</a:t>
            </a:r>
          </a:p>
          <a:p>
            <a:pPr marL="712788" lvl="1" indent="-350838">
              <a:buFont typeface="Arial" pitchFamily="34" charset="0"/>
              <a:buChar char="•"/>
            </a:pPr>
            <a:r>
              <a:rPr lang="en-US" sz="2200" dirty="0"/>
              <a:t>The address and location in the administrative structure (official name and unique identifier of the administrative unit in which the geographic feature is located) of the feature </a:t>
            </a:r>
          </a:p>
          <a:p>
            <a:pPr marL="712788" lvl="1" indent="-350838">
              <a:buFont typeface="Arial" pitchFamily="34" charset="0"/>
              <a:buChar char="•"/>
            </a:pPr>
            <a:r>
              <a:rPr lang="en-US" sz="2200" dirty="0"/>
              <a:t>The geographic coordinates of the geographic feature as well as the fields used to evaluate the quality of these coordinates (number of signals, instrumental accuracy</a:t>
            </a:r>
            <a:endParaRPr lang="en-GB" sz="2200" dirty="0"/>
          </a:p>
        </p:txBody>
      </p:sp>
      <p:pic>
        <p:nvPicPr>
          <p:cNvPr id="10" name="Picture 9">
            <a:extLst>
              <a:ext uri="{FF2B5EF4-FFF2-40B4-BE49-F238E27FC236}">
                <a16:creationId xmlns:a16="http://schemas.microsoft.com/office/drawing/2014/main" id="{479EE1A0-11B2-2141-74BB-FD6F1FB9B8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988287" y="624276"/>
            <a:ext cx="1016052" cy="720000"/>
          </a:xfrm>
          <a:prstGeom prst="rect">
            <a:avLst/>
          </a:prstGeom>
          <a:ln>
            <a:solidFill>
              <a:schemeClr val="tx1"/>
            </a:solidFill>
          </a:ln>
        </p:spPr>
      </p:pic>
    </p:spTree>
    <p:extLst>
      <p:ext uri="{BB962C8B-B14F-4D97-AF65-F5344CB8AC3E}">
        <p14:creationId xmlns:p14="http://schemas.microsoft.com/office/powerpoint/2010/main" val="27300974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5d77ab39-99b3-4b56-8024-34505d31c567"/>
</p:tagLst>
</file>

<file path=ppt/theme/theme1.xml><?xml version="1.0" encoding="utf-8"?>
<a:theme xmlns:a="http://schemas.openxmlformats.org/drawingml/2006/main" name="MORU Epi">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 Epi NEW 4_3 191018.potx" id="{98E674E4-836A-45AF-B6ED-DC325EA403FB}" vid="{9AECCC77-F4DD-49CF-91A4-43ED9B9F4A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GF_IDN_MORU-HGL_ve1</Template>
  <TotalTime>27355</TotalTime>
  <Words>2202</Words>
  <Application>Microsoft Office PowerPoint</Application>
  <PresentationFormat>Widescreen</PresentationFormat>
  <Paragraphs>177</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Source Sans Variable</vt:lpstr>
      <vt:lpstr>MORU Epi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Izay Pantanilla</dc:creator>
  <cp:lastModifiedBy>Steeve Ebener</cp:lastModifiedBy>
  <cp:revision>205</cp:revision>
  <dcterms:created xsi:type="dcterms:W3CDTF">2021-09-02T13:03:17Z</dcterms:created>
  <dcterms:modified xsi:type="dcterms:W3CDTF">2024-06-28T03:48:09Z</dcterms:modified>
</cp:coreProperties>
</file>