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78" r:id="rId2"/>
    <p:sldId id="318" r:id="rId3"/>
    <p:sldId id="319" r:id="rId4"/>
    <p:sldId id="777" r:id="rId5"/>
    <p:sldId id="778" r:id="rId6"/>
    <p:sldId id="779" r:id="rId7"/>
    <p:sldId id="780" r:id="rId8"/>
    <p:sldId id="331" r:id="rId9"/>
    <p:sldId id="782" r:id="rId10"/>
    <p:sldId id="783" r:id="rId11"/>
    <p:sldId id="784" r:id="rId12"/>
    <p:sldId id="329" r:id="rId13"/>
    <p:sldId id="781" r:id="rId14"/>
    <p:sldId id="330" r:id="rId15"/>
    <p:sldId id="78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68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7" pos="7469" userDrawn="1">
          <p15:clr>
            <a:srgbClr val="A4A3A4"/>
          </p15:clr>
        </p15:guide>
        <p15:guide id="8" pos="529" userDrawn="1">
          <p15:clr>
            <a:srgbClr val="A4A3A4"/>
          </p15:clr>
        </p15:guide>
        <p15:guide id="9" orient="horz" pos="777" userDrawn="1">
          <p15:clr>
            <a:srgbClr val="A4A3A4"/>
          </p15:clr>
        </p15:guide>
        <p15:guide id="10" orient="horz" pos="26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972812-F09C-3B01-F5BD-CC2DC1A14343}" name="975" initials="" userId="S::37d9f@haenmail.onmicrosoft.com::d146c936-e6ce-4cf1-8ba5-4d0363aafc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8CC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86804" autoAdjust="0"/>
  </p:normalViewPr>
  <p:slideViewPr>
    <p:cSldViewPr snapToGrid="0">
      <p:cViewPr varScale="1">
        <p:scale>
          <a:sx n="79" d="100"/>
          <a:sy n="79" d="100"/>
        </p:scale>
        <p:origin x="610" y="72"/>
      </p:cViewPr>
      <p:guideLst>
        <p:guide orient="horz" pos="300"/>
        <p:guide pos="234"/>
        <p:guide orient="horz" pos="686"/>
        <p:guide pos="3840"/>
        <p:guide pos="7469"/>
        <p:guide pos="529"/>
        <p:guide orient="horz" pos="777"/>
        <p:guide orient="horz" pos="26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b="1" dirty="0"/>
              <a:t>MODULE 3: GEOSPATIAL DATA MANAGEMENT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latin typeface="+mn-lt"/>
              </a:rPr>
              <a:t>Session 3.5: Implementing the geospatial data management cycle (Part 4): Compile the data and identify data gaps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259420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241676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025324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48489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241676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51106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24167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2366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alt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7009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90416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199784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4882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86009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10136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4596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1"/>
            <a:ext cx="12192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 userDrawn="1"/>
        </p:nvSpPr>
        <p:spPr bwMode="auto">
          <a:xfrm>
            <a:off x="425781" y="116633"/>
            <a:ext cx="114308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HIS GEO-ENABLING</a:t>
            </a:r>
          </a:p>
          <a:p>
            <a:r>
              <a:rPr lang="fr-CH" altLang="en-US" sz="2000" dirty="0">
                <a:solidFill>
                  <a:schemeClr val="bg1"/>
                </a:solidFill>
                <a:latin typeface="+mn-lt"/>
              </a:rPr>
              <a:t>A COURSE ON GEOSPATIAL DATA AND TECHNOLOGIES FOR PUBLIC HEALTH</a:t>
            </a:r>
            <a:endParaRPr lang="en-US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0" y="981074"/>
            <a:ext cx="12192000" cy="5366459"/>
          </a:xfrm>
          <a:prstGeom prst="rect">
            <a:avLst/>
          </a:prstGeom>
          <a:solidFill>
            <a:srgbClr val="3398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713DDE7-2569-3357-064F-BCA5A6C0CD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4483" y="2067515"/>
            <a:ext cx="10723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MODULE 3:</a:t>
            </a:r>
          </a:p>
          <a:p>
            <a:pPr algn="ctr"/>
            <a:r>
              <a:rPr lang="en-US" altLang="en-US" sz="3600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Geospatial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93272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8FF0A42-9D1E-7A23-79C0-60863824082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8701C36-45E8-B671-790B-15FDD853201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6CE8FCD-0E68-22E0-6CBF-4725EB1E402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83AFCD9-A502-2030-1752-0B001A5BB8A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00D32-D2BB-B773-212D-ACA9E5B3613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A2A9B5D-6A8C-6C56-F9E0-864D4A3888D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5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0F6D4-4CCA-DF6F-48E5-5FD10619F9B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2500981-C113-B577-708F-E48ABF435B2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80CFCA2-CCAC-5C89-F3AA-05B27AC8AFE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0D9BBC6-61F6-F3C7-D3AD-094C86271D9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C4631A-3673-F717-D79D-EDC9F6BE6A4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93123D6-9757-2CD2-4E20-24A29BD71A7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BAF08D7-520E-FD2F-0D52-682CB65C4E7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4" name="Google Shape;14;p25">
            <a:extLst>
              <a:ext uri="{FF2B5EF4-FFF2-40B4-BE49-F238E27FC236}">
                <a16:creationId xmlns:a16="http://schemas.microsoft.com/office/drawing/2014/main" id="{7FBDE19F-2291-D6B5-63B9-554F43A92BD4}"/>
              </a:ext>
            </a:extLst>
          </p:cNvPr>
          <p:cNvGrpSpPr/>
          <p:nvPr userDrawn="1"/>
        </p:nvGrpSpPr>
        <p:grpSpPr>
          <a:xfrm>
            <a:off x="3271168" y="6388135"/>
            <a:ext cx="5652303" cy="440669"/>
            <a:chOff x="3355147" y="6388135"/>
            <a:chExt cx="5652303" cy="440669"/>
          </a:xfrm>
        </p:grpSpPr>
        <p:pic>
          <p:nvPicPr>
            <p:cNvPr id="5" name="Google Shape;15;p25">
              <a:extLst>
                <a:ext uri="{FF2B5EF4-FFF2-40B4-BE49-F238E27FC236}">
                  <a16:creationId xmlns:a16="http://schemas.microsoft.com/office/drawing/2014/main" id="{855847C3-D485-4B57-70DB-642070447158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640311" y="6388135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6;p25">
              <a:extLst>
                <a:ext uri="{FF2B5EF4-FFF2-40B4-BE49-F238E27FC236}">
                  <a16:creationId xmlns:a16="http://schemas.microsoft.com/office/drawing/2014/main" id="{F3675091-E4D7-945A-03B2-F794D64B612A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355147" y="6388137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7;p25">
              <a:extLst>
                <a:ext uri="{FF2B5EF4-FFF2-40B4-BE49-F238E27FC236}">
                  <a16:creationId xmlns:a16="http://schemas.microsoft.com/office/drawing/2014/main" id="{90F29BFA-1BCA-82F5-38CE-7DAD149155A6}"/>
                </a:ext>
              </a:extLst>
            </p:cNvPr>
            <p:cNvSpPr/>
            <p:nvPr/>
          </p:nvSpPr>
          <p:spPr>
            <a:xfrm>
              <a:off x="6274178" y="6419850"/>
              <a:ext cx="359569" cy="37623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Google Shape;18;p25">
              <a:extLst>
                <a:ext uri="{FF2B5EF4-FFF2-40B4-BE49-F238E27FC236}">
                  <a16:creationId xmlns:a16="http://schemas.microsoft.com/office/drawing/2014/main" id="{9CF2772B-D835-6BD9-7175-19C8544C7640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6218208" y="6388135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9;p25">
              <a:extLst>
                <a:ext uri="{FF2B5EF4-FFF2-40B4-BE49-F238E27FC236}">
                  <a16:creationId xmlns:a16="http://schemas.microsoft.com/office/drawing/2014/main" id="{CE1D9CF4-E50D-7BE5-450A-25D457E77A03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780564" y="6388135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0;p25">
              <a:extLst>
                <a:ext uri="{FF2B5EF4-FFF2-40B4-BE49-F238E27FC236}">
                  <a16:creationId xmlns:a16="http://schemas.microsoft.com/office/drawing/2014/main" id="{F10CAD31-C71E-6931-5E5D-B5859BBB12D8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7314345" y="6388135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;p25">
              <a:extLst>
                <a:ext uri="{FF2B5EF4-FFF2-40B4-BE49-F238E27FC236}">
                  <a16:creationId xmlns:a16="http://schemas.microsoft.com/office/drawing/2014/main" id="{2EA9C715-9F29-23CB-F180-1F309395E6C5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7861628" y="6389638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healthgeolab.net/DOCUMENTS/Guide_HGLC_Part2_3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jj779zww4herWOESAd9mXqVE1YfQehtH/vie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mr.earthdata.nasa.gov/search/concepts/C1214622194-SCIOPS" TargetMode="External"/><Relationship Id="rId7" Type="http://schemas.openxmlformats.org/officeDocument/2006/relationships/hyperlink" Target="https://sites.research.google/open-building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wnload.geofabrik.de/" TargetMode="External"/><Relationship Id="rId5" Type="http://schemas.openxmlformats.org/officeDocument/2006/relationships/hyperlink" Target="https://hub.worldpop.org/geodata/summary?id=50236" TargetMode="External"/><Relationship Id="rId4" Type="http://schemas.openxmlformats.org/officeDocument/2006/relationships/hyperlink" Target="https://land.copernicus.eu/global/products/l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healthgeolab.net/DOCUMENTS/Guide_HGLC_Part2_5_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3420888" y="1"/>
            <a:ext cx="648072" cy="692696"/>
          </a:xfrm>
          <a:prstGeom prst="rect">
            <a:avLst/>
          </a:prstGeom>
          <a:solidFill>
            <a:srgbClr val="238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-2628800" y="0"/>
            <a:ext cx="648072" cy="692696"/>
          </a:xfrm>
          <a:prstGeom prst="rect">
            <a:avLst/>
          </a:prstGeom>
          <a:solidFill>
            <a:srgbClr val="253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-3433588" y="892175"/>
            <a:ext cx="648072" cy="692696"/>
          </a:xfrm>
          <a:prstGeom prst="rect">
            <a:avLst/>
          </a:prstGeom>
          <a:solidFill>
            <a:srgbClr val="001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-2654200" y="896020"/>
            <a:ext cx="648072" cy="692696"/>
          </a:xfrm>
          <a:prstGeom prst="rect">
            <a:avLst/>
          </a:prstGeom>
          <a:solidFill>
            <a:srgbClr val="1B3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-3454796" y="1700808"/>
            <a:ext cx="648072" cy="692696"/>
          </a:xfrm>
          <a:prstGeom prst="rect">
            <a:avLst/>
          </a:prstGeom>
          <a:solidFill>
            <a:srgbClr val="3398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-2666900" y="1700808"/>
            <a:ext cx="648072" cy="692696"/>
          </a:xfrm>
          <a:prstGeom prst="rect">
            <a:avLst/>
          </a:prstGeom>
          <a:solidFill>
            <a:srgbClr val="315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-3467496" y="2492896"/>
            <a:ext cx="648072" cy="692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-3467496" y="3420917"/>
            <a:ext cx="648072" cy="692696"/>
          </a:xfrm>
          <a:prstGeom prst="rect">
            <a:avLst/>
          </a:prstGeom>
          <a:solidFill>
            <a:srgbClr val="3466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-2654200" y="2546363"/>
            <a:ext cx="648072" cy="692696"/>
          </a:xfrm>
          <a:prstGeom prst="rect">
            <a:avLst/>
          </a:prstGeom>
          <a:solidFill>
            <a:srgbClr val="3398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2074069" y="3722669"/>
            <a:ext cx="80438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200" dirty="0">
                <a:latin typeface="+mn-lt"/>
              </a:rPr>
              <a:t>Session 3.5: Implementing the geospatial data management cycle (Part 4): Compile the data and identify data gaps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77CDCD0-8CCC-5D98-1386-2E32E55258A5}"/>
              </a:ext>
            </a:extLst>
          </p:cNvPr>
          <p:cNvSpPr txBox="1">
            <a:spLocks/>
          </p:cNvSpPr>
          <p:nvPr/>
        </p:nvSpPr>
        <p:spPr>
          <a:xfrm>
            <a:off x="0" y="2063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altLang="en-US" dirty="0"/>
              <a:t>Clean and homogenize compiled data</a:t>
            </a:r>
            <a:endParaRPr lang="fr-FR" altLang="en-US" dirty="0"/>
          </a:p>
        </p:txBody>
      </p:sp>
      <p:sp>
        <p:nvSpPr>
          <p:cNvPr id="13" name="Right Arrow 10">
            <a:extLst>
              <a:ext uri="{FF2B5EF4-FFF2-40B4-BE49-F238E27FC236}">
                <a16:creationId xmlns:a16="http://schemas.microsoft.com/office/drawing/2014/main" id="{CFBC9598-D0C2-8863-1CB4-B4B117398822}"/>
              </a:ext>
            </a:extLst>
          </p:cNvPr>
          <p:cNvSpPr/>
          <p:nvPr/>
        </p:nvSpPr>
        <p:spPr>
          <a:xfrm>
            <a:off x="781050" y="2774130"/>
            <a:ext cx="476182" cy="457798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0074504-284C-27A4-98DC-E52BE801D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3" y="751502"/>
            <a:ext cx="9796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Identify temporal disparities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878E63-DFBB-3696-13E9-35949882D251}"/>
              </a:ext>
            </a:extLst>
          </p:cNvPr>
          <p:cNvSpPr txBox="1">
            <a:spLocks/>
          </p:cNvSpPr>
          <p:nvPr/>
        </p:nvSpPr>
        <p:spPr>
          <a:xfrm>
            <a:off x="695325" y="1694162"/>
            <a:ext cx="4714875" cy="507928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 marL="0" lvl="1" fontAlgn="auto">
              <a:lnSpc>
                <a:spcPct val="90000"/>
              </a:lnSpc>
              <a:spcAft>
                <a:spcPts val="0"/>
              </a:spcAft>
            </a:pPr>
            <a:r>
              <a:rPr lang="en-US" sz="2400" dirty="0">
                <a:ea typeface="+mj-ea"/>
                <a:cs typeface="+mj-cs"/>
              </a:rPr>
              <a:t>Data collected at, or representative of, different points in time</a:t>
            </a:r>
            <a:endParaRPr lang="en-US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0ADCEA-328D-C365-3999-CAED310CE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846" y="1508143"/>
            <a:ext cx="2808312" cy="387379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D7AE658-A7AB-8A73-8579-F99A34C107C9}"/>
              </a:ext>
            </a:extLst>
          </p:cNvPr>
          <p:cNvSpPr txBox="1">
            <a:spLocks/>
          </p:cNvSpPr>
          <p:nvPr/>
        </p:nvSpPr>
        <p:spPr>
          <a:xfrm>
            <a:off x="8262158" y="1762107"/>
            <a:ext cx="3671080" cy="358036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 marL="0" lvl="1" fontAlgn="auto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ea typeface="+mj-ea"/>
                <a:cs typeface="+mj-cs"/>
              </a:rPr>
              <a:t>Roads (2023)</a:t>
            </a:r>
          </a:p>
          <a:p>
            <a:pPr marL="0" lvl="1" fontAlgn="auto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ea typeface="+mj-ea"/>
                <a:cs typeface="+mj-cs"/>
              </a:rPr>
              <a:t>Land cover (2000)</a:t>
            </a:r>
          </a:p>
          <a:p>
            <a:pPr marL="0" lvl="1" fontAlgn="auto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ea typeface="+mj-ea"/>
                <a:cs typeface="+mj-cs"/>
              </a:rPr>
              <a:t>Administrative boundaries (2015)</a:t>
            </a:r>
          </a:p>
          <a:p>
            <a:pPr marL="0" lvl="1" fontAlgn="auto">
              <a:lnSpc>
                <a:spcPct val="150000"/>
              </a:lnSpc>
              <a:spcAft>
                <a:spcPts val="0"/>
              </a:spcAft>
            </a:pPr>
            <a:endParaRPr lang="en-US" sz="400" dirty="0">
              <a:ea typeface="+mj-ea"/>
              <a:cs typeface="+mj-cs"/>
            </a:endParaRPr>
          </a:p>
          <a:p>
            <a:pPr marL="0" lvl="1" fontAlgn="auto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ea typeface="+mj-ea"/>
                <a:cs typeface="+mj-cs"/>
              </a:rPr>
              <a:t>Hydrographic network (2020)</a:t>
            </a:r>
          </a:p>
          <a:p>
            <a:pPr marL="0" lvl="1" fontAlgn="auto">
              <a:lnSpc>
                <a:spcPct val="150000"/>
              </a:lnSpc>
              <a:spcAft>
                <a:spcPts val="0"/>
              </a:spcAft>
            </a:pPr>
            <a:endParaRPr lang="en-US" sz="400" dirty="0">
              <a:ea typeface="+mj-ea"/>
              <a:cs typeface="+mj-cs"/>
            </a:endParaRPr>
          </a:p>
          <a:p>
            <a:pPr marL="0" lvl="1" fontAlgn="auto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ea typeface="+mj-ea"/>
                <a:cs typeface="+mj-cs"/>
              </a:rPr>
              <a:t>Population (2009)</a:t>
            </a:r>
          </a:p>
          <a:p>
            <a:pPr marL="0" lvl="1" fontAlgn="auto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ea typeface="+mj-ea"/>
                <a:cs typeface="+mj-cs"/>
              </a:rPr>
              <a:t>Satellite imagery (2022)</a:t>
            </a:r>
            <a:endParaRPr lang="en-US" sz="20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36F2EB9-1F9F-5A41-7869-5B85F77593CA}"/>
              </a:ext>
            </a:extLst>
          </p:cNvPr>
          <p:cNvSpPr txBox="1">
            <a:spLocks/>
          </p:cNvSpPr>
          <p:nvPr/>
        </p:nvSpPr>
        <p:spPr>
          <a:xfrm>
            <a:off x="1283301" y="2820900"/>
            <a:ext cx="3298040" cy="906187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 marL="0" lvl="1" fontAlgn="auto">
              <a:lnSpc>
                <a:spcPct val="90000"/>
              </a:lnSpc>
              <a:spcAft>
                <a:spcPts val="0"/>
              </a:spcAft>
            </a:pPr>
            <a:r>
              <a:rPr lang="en-US" sz="2400" dirty="0">
                <a:ea typeface="+mj-ea"/>
                <a:cs typeface="+mj-cs"/>
              </a:rPr>
              <a:t>The GIS software will not report this problem</a:t>
            </a:r>
            <a:endParaRPr lang="en-US" sz="24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B8C3463-89D3-1069-508F-E99FD2937E95}"/>
              </a:ext>
            </a:extLst>
          </p:cNvPr>
          <p:cNvSpPr txBox="1">
            <a:spLocks/>
          </p:cNvSpPr>
          <p:nvPr/>
        </p:nvSpPr>
        <p:spPr>
          <a:xfrm>
            <a:off x="1409598" y="3745396"/>
            <a:ext cx="3723524" cy="507928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 marL="0" lvl="1" fontAlgn="auto">
              <a:lnSpc>
                <a:spcPct val="90000"/>
              </a:lnSpc>
              <a:spcAft>
                <a:spcPts val="0"/>
              </a:spcAft>
            </a:pPr>
            <a:r>
              <a:rPr lang="en-US" sz="2400" dirty="0">
                <a:ea typeface="+mj-ea"/>
                <a:cs typeface="+mj-cs"/>
              </a:rPr>
              <a:t>This should be identified as part of the cleaning and homogenization process</a:t>
            </a:r>
            <a:endParaRPr lang="en-US" sz="2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2C9034D-EE40-757C-0AD2-DD1D1AB86A53}"/>
              </a:ext>
            </a:extLst>
          </p:cNvPr>
          <p:cNvSpPr txBox="1">
            <a:spLocks/>
          </p:cNvSpPr>
          <p:nvPr/>
        </p:nvSpPr>
        <p:spPr>
          <a:xfrm>
            <a:off x="1409598" y="4891310"/>
            <a:ext cx="3723524" cy="507928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 marL="0" lvl="1" fontAlgn="auto">
              <a:lnSpc>
                <a:spcPct val="90000"/>
              </a:lnSpc>
              <a:spcAft>
                <a:spcPts val="0"/>
              </a:spcAft>
            </a:pPr>
            <a:r>
              <a:rPr lang="fr-FR" sz="2400" dirty="0">
                <a:ea typeface="+mj-ea"/>
                <a:cs typeface="+mj-cs"/>
              </a:rPr>
              <a:t>Importance of </a:t>
            </a:r>
            <a:r>
              <a:rPr lang="fr-FR" sz="2400" dirty="0" err="1">
                <a:ea typeface="+mj-ea"/>
                <a:cs typeface="+mj-cs"/>
              </a:rPr>
              <a:t>metadata</a:t>
            </a:r>
            <a:endParaRPr lang="en-US" sz="2400" dirty="0"/>
          </a:p>
        </p:txBody>
      </p:sp>
      <p:sp>
        <p:nvSpPr>
          <p:cNvPr id="21" name="Right Arrow 10">
            <a:extLst>
              <a:ext uri="{FF2B5EF4-FFF2-40B4-BE49-F238E27FC236}">
                <a16:creationId xmlns:a16="http://schemas.microsoft.com/office/drawing/2014/main" id="{A0ED76A0-3AFF-A5F4-A15B-BD9D423CEBBB}"/>
              </a:ext>
            </a:extLst>
          </p:cNvPr>
          <p:cNvSpPr/>
          <p:nvPr/>
        </p:nvSpPr>
        <p:spPr>
          <a:xfrm>
            <a:off x="911593" y="3727087"/>
            <a:ext cx="476182" cy="457798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ight Arrow 10">
            <a:extLst>
              <a:ext uri="{FF2B5EF4-FFF2-40B4-BE49-F238E27FC236}">
                <a16:creationId xmlns:a16="http://schemas.microsoft.com/office/drawing/2014/main" id="{AA7615CC-98DC-2B04-CE68-E82721EA315C}"/>
              </a:ext>
            </a:extLst>
          </p:cNvPr>
          <p:cNvSpPr/>
          <p:nvPr/>
        </p:nvSpPr>
        <p:spPr>
          <a:xfrm>
            <a:off x="936089" y="4839456"/>
            <a:ext cx="476182" cy="457798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14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E8981C-CCBA-952C-3C2A-F1DC33AA8ECC}"/>
              </a:ext>
            </a:extLst>
          </p:cNvPr>
          <p:cNvSpPr txBox="1">
            <a:spLocks/>
          </p:cNvSpPr>
          <p:nvPr/>
        </p:nvSpPr>
        <p:spPr>
          <a:xfrm>
            <a:off x="0" y="2063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altLang="en-US" dirty="0"/>
              <a:t>Clean and homogenize compiled data</a:t>
            </a:r>
            <a:endParaRPr lang="fr-FR" alt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FB4E147-F25C-C448-73B4-2BF064D8B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4" y="751505"/>
            <a:ext cx="9796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Identify data gaps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649BAC-618B-491B-621D-1E09991DD5C4}"/>
              </a:ext>
            </a:extLst>
          </p:cNvPr>
          <p:cNvSpPr txBox="1">
            <a:spLocks/>
          </p:cNvSpPr>
          <p:nvPr/>
        </p:nvSpPr>
        <p:spPr>
          <a:xfrm>
            <a:off x="522128" y="1333147"/>
            <a:ext cx="8352928" cy="47513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 lvl="0"/>
            <a:r>
              <a:rPr lang="en-US" sz="2400" dirty="0"/>
              <a:t>Data gaps can be of two types:</a:t>
            </a:r>
          </a:p>
          <a:p>
            <a:endParaRPr lang="en-US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6AA17A9-CDD0-11AE-2A1E-6CCDF3A27850}"/>
              </a:ext>
            </a:extLst>
          </p:cNvPr>
          <p:cNvSpPr txBox="1">
            <a:spLocks/>
          </p:cNvSpPr>
          <p:nvPr/>
        </p:nvSpPr>
        <p:spPr>
          <a:xfrm>
            <a:off x="695324" y="1808277"/>
            <a:ext cx="8323167" cy="763757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 marL="447675" indent="-358775">
              <a:buAutoNum type="arabicPeriod"/>
            </a:pPr>
            <a:r>
              <a:rPr lang="en-US" sz="2400" dirty="0"/>
              <a:t>No source is available, accessible, and/or usable (e.g., restriction of use)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F0EE33E-2F9F-8E4C-16C7-ECCEC9E673C0}"/>
              </a:ext>
            </a:extLst>
          </p:cNvPr>
          <p:cNvSpPr txBox="1">
            <a:spLocks/>
          </p:cNvSpPr>
          <p:nvPr/>
        </p:nvSpPr>
        <p:spPr>
          <a:xfrm>
            <a:off x="665562" y="2665453"/>
            <a:ext cx="9291237" cy="574197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 marL="447675" lvl="1" indent="-358775">
              <a:lnSpc>
                <a:spcPct val="90000"/>
              </a:lnSpc>
              <a:buFont typeface="+mj-lt"/>
              <a:buAutoNum type="arabicPeriod" startAt="2"/>
            </a:pPr>
            <a:r>
              <a:rPr lang="en-US" sz="2400" dirty="0">
                <a:ea typeface="+mj-ea"/>
                <a:cs typeface="+mj-cs"/>
              </a:rPr>
              <a:t>There are gaps in the required quality across the six dimensions. </a:t>
            </a:r>
          </a:p>
          <a:p>
            <a:pPr marL="88900" lvl="1">
              <a:lnSpc>
                <a:spcPct val="90000"/>
              </a:lnSpc>
            </a:pPr>
            <a:endParaRPr lang="en-US" sz="2400" dirty="0">
              <a:cs typeface="Calibri" pitchFamily="34" charset="0"/>
            </a:endParaRPr>
          </a:p>
          <a:p>
            <a:pPr marL="447675" lvl="1" indent="-358775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 startAt="2"/>
            </a:pPr>
            <a:endParaRPr lang="en-US" sz="2400" dirty="0">
              <a:ea typeface="+mj-ea"/>
              <a:cs typeface="+mj-cs"/>
            </a:endParaRPr>
          </a:p>
          <a:p>
            <a:pPr marL="88900" lvl="1" fontAlgn="auto">
              <a:lnSpc>
                <a:spcPct val="90000"/>
              </a:lnSpc>
              <a:spcAft>
                <a:spcPts val="0"/>
              </a:spcAft>
            </a:pPr>
            <a:endParaRPr lang="en-US" sz="2400" dirty="0"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530A1B-2D8F-2182-403A-8ACD4903C997}"/>
              </a:ext>
            </a:extLst>
          </p:cNvPr>
          <p:cNvSpPr txBox="1">
            <a:spLocks/>
          </p:cNvSpPr>
          <p:nvPr/>
        </p:nvSpPr>
        <p:spPr>
          <a:xfrm>
            <a:off x="956747" y="3522757"/>
            <a:ext cx="4230132" cy="507885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u="sng" dirty="0"/>
              <a:t>1st draft of the master list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6AE2824-545D-7E13-E219-978833EB554E}"/>
              </a:ext>
            </a:extLst>
          </p:cNvPr>
          <p:cNvSpPr txBox="1">
            <a:spLocks/>
          </p:cNvSpPr>
          <p:nvPr/>
        </p:nvSpPr>
        <p:spPr>
          <a:xfrm>
            <a:off x="7878718" y="3522757"/>
            <a:ext cx="2951674" cy="507885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u="sng" dirty="0"/>
              <a:t>Geospatial data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114B56-73DB-BCF2-20F0-21A779F93171}"/>
              </a:ext>
            </a:extLst>
          </p:cNvPr>
          <p:cNvCxnSpPr>
            <a:cxnSpLocks/>
          </p:cNvCxnSpPr>
          <p:nvPr/>
        </p:nvCxnSpPr>
        <p:spPr>
          <a:xfrm>
            <a:off x="6096000" y="3608294"/>
            <a:ext cx="0" cy="2843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6BB8FF6-9250-C10D-AAB8-3BC14F6E0B26}"/>
              </a:ext>
            </a:extLst>
          </p:cNvPr>
          <p:cNvSpPr txBox="1">
            <a:spLocks/>
          </p:cNvSpPr>
          <p:nvPr/>
        </p:nvSpPr>
        <p:spPr>
          <a:xfrm>
            <a:off x="665562" y="4030642"/>
            <a:ext cx="5092699" cy="2051329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Lack of value/information for certain data elements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Uncertainty about values/information entered (including geographic coordinates)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Outdated information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1EEB83-AA5F-1FDB-BE9D-EC00B771CDAA}"/>
              </a:ext>
            </a:extLst>
          </p:cNvPr>
          <p:cNvSpPr txBox="1">
            <a:spLocks/>
          </p:cNvSpPr>
          <p:nvPr/>
        </p:nvSpPr>
        <p:spPr>
          <a:xfrm>
            <a:off x="6564164" y="4030642"/>
            <a:ext cx="5386536" cy="2525217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Geographic features not captured or missing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Tracing of geographic features not aligned with satellite imagery (example: roads)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Inconsistencies between databases (administrative boundaries not aligned with the hydrographic network)</a:t>
            </a:r>
            <a:endParaRPr lang="fr-FR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B54E0B5-84D2-D6D7-1E0D-0BE0DB2B1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127" y="1539825"/>
            <a:ext cx="970083" cy="9101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A07EFB-D10B-9E22-6E99-51A9A7ACF560}"/>
              </a:ext>
            </a:extLst>
          </p:cNvPr>
          <p:cNvSpPr txBox="1"/>
          <p:nvPr/>
        </p:nvSpPr>
        <p:spPr>
          <a:xfrm>
            <a:off x="956747" y="3134468"/>
            <a:ext cx="610262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lvl="1">
              <a:lnSpc>
                <a:spcPct val="90000"/>
              </a:lnSpc>
            </a:pPr>
            <a:r>
              <a:rPr lang="en-US" sz="2400" dirty="0">
                <a:cs typeface="Calibri" pitchFamily="34" charset="0"/>
              </a:rPr>
              <a:t>For example:</a:t>
            </a:r>
          </a:p>
        </p:txBody>
      </p:sp>
    </p:spTree>
    <p:extLst>
      <p:ext uri="{BB962C8B-B14F-4D97-AF65-F5344CB8AC3E}">
        <p14:creationId xmlns:p14="http://schemas.microsoft.com/office/powerpoint/2010/main" val="289969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0148A72-171D-4AD8-F4A4-D614BD9A6E83}"/>
              </a:ext>
            </a:extLst>
          </p:cNvPr>
          <p:cNvSpPr txBox="1">
            <a:spLocks/>
          </p:cNvSpPr>
          <p:nvPr/>
        </p:nvSpPr>
        <p:spPr>
          <a:xfrm>
            <a:off x="732321" y="2393792"/>
            <a:ext cx="7215600" cy="3888316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en-US" sz="2200" dirty="0"/>
              <a:t>None of the lists contains information considered to be of sufficient quality (too old, too much gaps, many duplicates, etc.).</a:t>
            </a:r>
            <a:r>
              <a:rPr lang="fr-CH" sz="2200" dirty="0"/>
              <a:t> </a:t>
            </a:r>
          </a:p>
          <a:p>
            <a:pPr>
              <a:defRPr/>
            </a:pPr>
            <a:r>
              <a:rPr lang="fr-CH" sz="1000" dirty="0"/>
              <a:t>  </a:t>
            </a:r>
          </a:p>
          <a:p>
            <a:pPr marL="627063">
              <a:defRPr/>
            </a:pPr>
            <a:r>
              <a:rPr lang="en-US" sz="2200" dirty="0"/>
              <a:t>Create the master list from scratch</a:t>
            </a:r>
          </a:p>
          <a:p>
            <a:pPr marL="627063">
              <a:defRPr/>
            </a:pPr>
            <a:r>
              <a:rPr lang="fr-CH" sz="1000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en-US" sz="2200" dirty="0"/>
              <a:t>Only one of the lists contains information considered to be of sufficient quality.</a:t>
            </a:r>
          </a:p>
          <a:p>
            <a:pPr>
              <a:defRPr/>
            </a:pPr>
            <a:r>
              <a:rPr lang="fr-CH" sz="1000" dirty="0"/>
              <a:t> </a:t>
            </a:r>
          </a:p>
          <a:p>
            <a:pPr marL="627063">
              <a:defRPr/>
            </a:pPr>
            <a:r>
              <a:rPr lang="en-US" sz="2200" dirty="0"/>
              <a:t>Process based solely on this list (no fusion is necessary).</a:t>
            </a:r>
          </a:p>
          <a:p>
            <a:pPr marL="627063">
              <a:defRPr/>
            </a:pPr>
            <a:r>
              <a:rPr lang="fr-CH" sz="1000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Several lists contain information considered to be sufficient quality</a:t>
            </a:r>
            <a:r>
              <a:rPr lang="fr-CH" sz="2200" b="0" i="0" u="none" strike="noStrike" baseline="0" dirty="0">
                <a:solidFill>
                  <a:srgbClr val="000000"/>
                </a:solidFill>
              </a:rPr>
              <a:t>. </a:t>
            </a:r>
            <a:endParaRPr lang="fr-CH" sz="2200" dirty="0"/>
          </a:p>
          <a:p>
            <a:pPr marL="627063">
              <a:defRPr/>
            </a:pPr>
            <a:r>
              <a:rPr lang="fr-CH" sz="1000" dirty="0"/>
              <a:t> </a:t>
            </a:r>
          </a:p>
          <a:p>
            <a:pPr marL="627063">
              <a:defRPr/>
            </a:pPr>
            <a:r>
              <a:rPr lang="en-US" sz="2200" dirty="0"/>
              <a:t>Merge the different lists together</a:t>
            </a:r>
            <a:endParaRPr lang="fr-CH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B0392E0-43BC-5D72-407E-54A47AFB8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5487" y="271877"/>
            <a:ext cx="702373" cy="9946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708B9E0D-0271-E3EC-B725-1D5D3EB0C1DA}"/>
              </a:ext>
            </a:extLst>
          </p:cNvPr>
          <p:cNvSpPr txBox="1">
            <a:spLocks/>
          </p:cNvSpPr>
          <p:nvPr/>
        </p:nvSpPr>
        <p:spPr>
          <a:xfrm>
            <a:off x="590488" y="1993610"/>
            <a:ext cx="7215600" cy="371315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" dirty="0"/>
              <a:t>Several cases may arise after answering these questions</a:t>
            </a:r>
            <a:r>
              <a:rPr lang="fr-CH" sz="2200" dirty="0"/>
              <a:t>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55E095-E97F-8A46-1B94-91131D9E4990}"/>
              </a:ext>
            </a:extLst>
          </p:cNvPr>
          <p:cNvSpPr txBox="1">
            <a:spLocks/>
          </p:cNvSpPr>
          <p:nvPr/>
        </p:nvSpPr>
        <p:spPr>
          <a:xfrm>
            <a:off x="0" y="2063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altLang="en-US" dirty="0"/>
              <a:t>Assess the quality of compiled data</a:t>
            </a:r>
            <a:endParaRPr lang="en-PH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B28B4DB-9FBD-349F-8A57-5259F1F4A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4" y="751505"/>
            <a:ext cx="9796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Lists and Master lists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D16417-12A1-2470-2EA6-662F53A595FB}"/>
              </a:ext>
            </a:extLst>
          </p:cNvPr>
          <p:cNvSpPr/>
          <p:nvPr/>
        </p:nvSpPr>
        <p:spPr>
          <a:xfrm>
            <a:off x="7463827" y="1551489"/>
            <a:ext cx="484094" cy="16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36B760-9075-F3FD-DBD0-D0E39A725994}"/>
              </a:ext>
            </a:extLst>
          </p:cNvPr>
          <p:cNvSpPr/>
          <p:nvPr/>
        </p:nvSpPr>
        <p:spPr>
          <a:xfrm>
            <a:off x="8624742" y="1541633"/>
            <a:ext cx="484094" cy="16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CC981E-1F3C-40C4-4FDA-4ACA5DBE4366}"/>
              </a:ext>
            </a:extLst>
          </p:cNvPr>
          <p:cNvSpPr txBox="1">
            <a:spLocks/>
          </p:cNvSpPr>
          <p:nvPr/>
        </p:nvSpPr>
        <p:spPr>
          <a:xfrm>
            <a:off x="375337" y="1244470"/>
            <a:ext cx="9793469" cy="811971"/>
          </a:xfrm>
          <a:prstGeom prst="rect">
            <a:avLst/>
          </a:prstGeom>
        </p:spPr>
        <p:txBody>
          <a:bodyPr anchor="t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ea typeface="+mj-ea"/>
                <a:cs typeface="Calibri" pitchFamily="34" charset="0"/>
              </a:rPr>
              <a:t>Questions to assess the quality of the master list, or lists to be combined, across the 6 dimensions of data quality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D7466F-9BDD-C462-3442-1043DC13E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059" y="1999588"/>
            <a:ext cx="3657600" cy="422748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7" name="Right Arrow 10">
            <a:extLst>
              <a:ext uri="{FF2B5EF4-FFF2-40B4-BE49-F238E27FC236}">
                <a16:creationId xmlns:a16="http://schemas.microsoft.com/office/drawing/2014/main" id="{42855C8A-30B0-EDB7-2740-E234F0E550B0}"/>
              </a:ext>
            </a:extLst>
          </p:cNvPr>
          <p:cNvSpPr/>
          <p:nvPr/>
        </p:nvSpPr>
        <p:spPr>
          <a:xfrm>
            <a:off x="934994" y="3421332"/>
            <a:ext cx="403315" cy="38554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ight Arrow 10">
            <a:extLst>
              <a:ext uri="{FF2B5EF4-FFF2-40B4-BE49-F238E27FC236}">
                <a16:creationId xmlns:a16="http://schemas.microsoft.com/office/drawing/2014/main" id="{274C670A-880F-1E60-BB83-6FC375309777}"/>
              </a:ext>
            </a:extLst>
          </p:cNvPr>
          <p:cNvSpPr/>
          <p:nvPr/>
        </p:nvSpPr>
        <p:spPr>
          <a:xfrm>
            <a:off x="927520" y="4651751"/>
            <a:ext cx="403315" cy="38554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ight Arrow 10">
            <a:extLst>
              <a:ext uri="{FF2B5EF4-FFF2-40B4-BE49-F238E27FC236}">
                <a16:creationId xmlns:a16="http://schemas.microsoft.com/office/drawing/2014/main" id="{F3D93FB3-6ECE-3E40-17C5-557CA04A4209}"/>
              </a:ext>
            </a:extLst>
          </p:cNvPr>
          <p:cNvSpPr/>
          <p:nvPr/>
        </p:nvSpPr>
        <p:spPr>
          <a:xfrm>
            <a:off x="936485" y="5914775"/>
            <a:ext cx="403315" cy="38554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67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57A96C-9337-09A1-7D75-280EBBDAE33D}"/>
              </a:ext>
            </a:extLst>
          </p:cNvPr>
          <p:cNvSpPr txBox="1">
            <a:spLocks/>
          </p:cNvSpPr>
          <p:nvPr/>
        </p:nvSpPr>
        <p:spPr>
          <a:xfrm>
            <a:off x="0" y="2063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altLang="en-US" dirty="0"/>
              <a:t>Assess the quality of compiled data</a:t>
            </a:r>
            <a:endParaRPr lang="fr-FR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B45A1FF-F0CE-69D8-C6C8-F7BACD6FE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6" y="751503"/>
            <a:ext cx="9796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Geospatial data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8351BD-57BD-4075-D9BF-A7E647F2F8F0}"/>
              </a:ext>
            </a:extLst>
          </p:cNvPr>
          <p:cNvSpPr/>
          <p:nvPr/>
        </p:nvSpPr>
        <p:spPr>
          <a:xfrm>
            <a:off x="7463827" y="1551489"/>
            <a:ext cx="484094" cy="16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EC29A0-5D10-70FE-C5F8-439BD7A4D97C}"/>
              </a:ext>
            </a:extLst>
          </p:cNvPr>
          <p:cNvSpPr/>
          <p:nvPr/>
        </p:nvSpPr>
        <p:spPr>
          <a:xfrm>
            <a:off x="8624742" y="1541633"/>
            <a:ext cx="484094" cy="16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3C43E2E-D5D6-9171-80BB-20E22757D555}"/>
              </a:ext>
            </a:extLst>
          </p:cNvPr>
          <p:cNvSpPr txBox="1">
            <a:spLocks/>
          </p:cNvSpPr>
          <p:nvPr/>
        </p:nvSpPr>
        <p:spPr>
          <a:xfrm>
            <a:off x="852259" y="1655551"/>
            <a:ext cx="2097129" cy="171966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300" dirty="0"/>
              <a:t>Questions to assess the quality of compiled geospatial data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F6A4CD-880D-1848-4E91-0CCE5B40C6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" t="1004" r="118"/>
          <a:stretch/>
        </p:blipFill>
        <p:spPr>
          <a:xfrm>
            <a:off x="3395193" y="1233488"/>
            <a:ext cx="7523816" cy="4481259"/>
          </a:xfrm>
          <a:prstGeom prst="rect">
            <a:avLst/>
          </a:prstGeom>
          <a:ln w="9525">
            <a:solidFill>
              <a:srgbClr val="002147"/>
            </a:solidFill>
          </a:ln>
        </p:spPr>
      </p:pic>
      <p:sp>
        <p:nvSpPr>
          <p:cNvPr id="17" name="Rectangle 265">
            <a:extLst>
              <a:ext uri="{FF2B5EF4-FFF2-40B4-BE49-F238E27FC236}">
                <a16:creationId xmlns:a16="http://schemas.microsoft.com/office/drawing/2014/main" id="{E9D8C67F-2F82-5774-AFFA-8E76E0D98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70" y="5820672"/>
            <a:ext cx="11508432" cy="3944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dirty="0">
                <a:cs typeface="Calibri" pitchFamily="34" charset="0"/>
              </a:rPr>
              <a:t>Consistency is itself reached once the reference criteria set for other dimensions are reached</a:t>
            </a:r>
          </a:p>
        </p:txBody>
      </p:sp>
      <p:sp>
        <p:nvSpPr>
          <p:cNvPr id="18" name="Right Arrow 10">
            <a:extLst>
              <a:ext uri="{FF2B5EF4-FFF2-40B4-BE49-F238E27FC236}">
                <a16:creationId xmlns:a16="http://schemas.microsoft.com/office/drawing/2014/main" id="{EC55651C-8C4D-2F73-B7A5-31E0829ED021}"/>
              </a:ext>
            </a:extLst>
          </p:cNvPr>
          <p:cNvSpPr/>
          <p:nvPr/>
        </p:nvSpPr>
        <p:spPr>
          <a:xfrm>
            <a:off x="444412" y="5811669"/>
            <a:ext cx="403315" cy="38554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28BF0ECA-C0F4-5146-0851-97B79AD36E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0521" y="408481"/>
            <a:ext cx="995724" cy="7241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8002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35373D-EF2C-6399-2B5D-D193F96949DC}"/>
              </a:ext>
            </a:extLst>
          </p:cNvPr>
          <p:cNvSpPr txBox="1">
            <a:spLocks/>
          </p:cNvSpPr>
          <p:nvPr/>
        </p:nvSpPr>
        <p:spPr>
          <a:xfrm>
            <a:off x="0" y="2063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altLang="en-US" dirty="0"/>
              <a:t>Assess the quality of compiled data</a:t>
            </a:r>
            <a:endParaRPr lang="fr-FR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83DC078-5DC0-CDAD-5317-D56F1B261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4" y="751502"/>
            <a:ext cx="9796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Statistical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DC3FB8-E99D-5F68-B1E4-41BC99BB0238}"/>
              </a:ext>
            </a:extLst>
          </p:cNvPr>
          <p:cNvSpPr/>
          <p:nvPr/>
        </p:nvSpPr>
        <p:spPr>
          <a:xfrm>
            <a:off x="7463827" y="1551489"/>
            <a:ext cx="484094" cy="16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57971-203E-97C9-5CD1-33B408AEECAE}"/>
              </a:ext>
            </a:extLst>
          </p:cNvPr>
          <p:cNvSpPr/>
          <p:nvPr/>
        </p:nvSpPr>
        <p:spPr>
          <a:xfrm>
            <a:off x="8624742" y="1541633"/>
            <a:ext cx="484094" cy="16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66340DB-EB41-0BB1-2B3C-B4718C5474CF}"/>
              </a:ext>
            </a:extLst>
          </p:cNvPr>
          <p:cNvSpPr txBox="1">
            <a:spLocks/>
          </p:cNvSpPr>
          <p:nvPr/>
        </p:nvSpPr>
        <p:spPr>
          <a:xfrm>
            <a:off x="379182" y="1244469"/>
            <a:ext cx="11477855" cy="1441883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300" dirty="0"/>
              <a:t>When it comes to statistical data, the questions to answer are mainly the following from the point of view of their use in a geospatial application: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903AE67-7C97-5A62-126B-CF0111C73D98}"/>
              </a:ext>
            </a:extLst>
          </p:cNvPr>
          <p:cNvSpPr txBox="1">
            <a:spLocks/>
          </p:cNvSpPr>
          <p:nvPr/>
        </p:nvSpPr>
        <p:spPr>
          <a:xfrm>
            <a:off x="281409" y="2041493"/>
            <a:ext cx="11575629" cy="3955902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 marL="881062" indent="-342900">
              <a:buFont typeface="Wingdings" panose="05000000000000000000" pitchFamily="2" charset="2"/>
              <a:buChar char="§"/>
              <a:defRPr/>
            </a:pPr>
            <a:r>
              <a:rPr lang="en-US" sz="2300" dirty="0"/>
              <a:t>Timeliness: </a:t>
            </a:r>
          </a:p>
          <a:p>
            <a:pPr marL="1165225" lvl="1" indent="-277813">
              <a:buFont typeface="Arial" panose="020B0604020202020204" pitchFamily="34" charset="0"/>
              <a:buChar char="•"/>
              <a:defRPr/>
            </a:pPr>
            <a:r>
              <a:rPr lang="en-US" sz="2300" dirty="0"/>
              <a:t>What is the temporal validity of  the statistical data?</a:t>
            </a:r>
          </a:p>
          <a:p>
            <a:pPr marL="1165225" lvl="1" indent="-277813">
              <a:buFont typeface="Arial" panose="020B0604020202020204" pitchFamily="34" charset="0"/>
              <a:buChar char="•"/>
              <a:defRPr/>
            </a:pPr>
            <a:r>
              <a:rPr lang="en-US" sz="2300" dirty="0"/>
              <a:t>Does it correspond to the temporal validity defined in data specifications?</a:t>
            </a:r>
          </a:p>
          <a:p>
            <a:pPr marL="881062" indent="-342900">
              <a:buFont typeface="Wingdings" panose="05000000000000000000" pitchFamily="2" charset="2"/>
              <a:buChar char="§"/>
              <a:defRPr/>
            </a:pPr>
            <a:r>
              <a:rPr lang="en-US" sz="2300" dirty="0"/>
              <a:t>Completeness: </a:t>
            </a:r>
          </a:p>
          <a:p>
            <a:pPr marL="1165225" lvl="1" indent="-277813">
              <a:buFont typeface="Arial" panose="020B0604020202020204" pitchFamily="34" charset="0"/>
              <a:buChar char="•"/>
              <a:defRPr/>
            </a:pPr>
            <a:r>
              <a:rPr lang="en-US" sz="2300" dirty="0"/>
              <a:t>Is a value available for each of the recorded records in the corresponding master list?</a:t>
            </a:r>
          </a:p>
          <a:p>
            <a:pPr marL="881062" indent="-342900">
              <a:buFont typeface="Wingdings" panose="05000000000000000000" pitchFamily="2" charset="2"/>
              <a:buChar char="§"/>
              <a:defRPr/>
            </a:pPr>
            <a:r>
              <a:rPr lang="en-US" sz="2300" dirty="0"/>
              <a:t>Uniqueness: </a:t>
            </a:r>
          </a:p>
          <a:p>
            <a:pPr marL="1165225" lvl="1" indent="-277813">
              <a:buFont typeface="Arial" panose="020B0604020202020204" pitchFamily="34" charset="0"/>
              <a:buChar char="•"/>
              <a:defRPr/>
            </a:pPr>
            <a:r>
              <a:rPr lang="en-US" sz="2300" dirty="0"/>
              <a:t>Does the data set contain duplicates?</a:t>
            </a:r>
          </a:p>
          <a:p>
            <a:pPr marL="881062" indent="-342900">
              <a:buFont typeface="Wingdings" panose="05000000000000000000" pitchFamily="2" charset="2"/>
              <a:buChar char="§"/>
              <a:defRPr/>
            </a:pPr>
            <a:r>
              <a:rPr lang="en-US" sz="2300" dirty="0"/>
              <a:t>Validity:</a:t>
            </a:r>
          </a:p>
          <a:p>
            <a:pPr marL="1165225" lvl="1" indent="-277813">
              <a:buFont typeface="Arial" panose="020B0604020202020204" pitchFamily="34" charset="0"/>
              <a:buChar char="•"/>
              <a:defRPr/>
            </a:pPr>
            <a:r>
              <a:rPr lang="en-US" sz="2300" dirty="0"/>
              <a:t>Is the data set accompanied by a data and metadata dictionary containing all the information necessary to use it correctly?</a:t>
            </a:r>
          </a:p>
          <a:p>
            <a:pPr marL="1165225" lvl="1" indent="-277813">
              <a:buFont typeface="Arial" panose="020B0604020202020204" pitchFamily="34" charset="0"/>
              <a:buChar char="•"/>
              <a:defRPr/>
            </a:pPr>
            <a:r>
              <a:rPr lang="en-US" sz="2300" dirty="0"/>
              <a:t>Is the data set available in a format that allows its use or could be converted to such a format?</a:t>
            </a:r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91C2E956-9A7C-76E0-00DD-9A2402ECF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0521" y="408481"/>
            <a:ext cx="995724" cy="7241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878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F00E3CCE-C7F5-67D7-E6C9-1C0275DC5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4" y="751503"/>
            <a:ext cx="9796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Identified data gaps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41194B-7B33-93D9-012F-C60C075E8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67" y="1920662"/>
            <a:ext cx="2230721" cy="3016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265">
            <a:extLst>
              <a:ext uri="{FF2B5EF4-FFF2-40B4-BE49-F238E27FC236}">
                <a16:creationId xmlns:a16="http://schemas.microsoft.com/office/drawing/2014/main" id="{03411758-F7D2-6EA4-F873-D56F3AA93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34" y="1729030"/>
            <a:ext cx="6010690" cy="10869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cs typeface="Calibri" pitchFamily="34" charset="0"/>
              </a:rPr>
              <a:t>These are gaps that should be documented and ideally filled as part of the action plan implementation</a:t>
            </a:r>
            <a:r>
              <a:rPr lang="fr-CH" sz="2400" dirty="0">
                <a:cs typeface="Calibri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F9608C-95A5-B84F-308B-AFBD15108EE2}"/>
              </a:ext>
            </a:extLst>
          </p:cNvPr>
          <p:cNvSpPr txBox="1"/>
          <p:nvPr/>
        </p:nvSpPr>
        <p:spPr>
          <a:xfrm>
            <a:off x="1429842" y="3020302"/>
            <a:ext cx="5777782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fontAlgn="auto">
              <a:lnSpc>
                <a:spcPct val="90000"/>
              </a:lnSpc>
              <a:spcAft>
                <a:spcPts val="0"/>
              </a:spcAft>
            </a:pPr>
            <a:r>
              <a:rPr lang="en-US" sz="2400" dirty="0">
                <a:ea typeface="+mj-ea"/>
                <a:cs typeface="+mj-cs"/>
              </a:rPr>
              <a:t>Start by looking for additional sources of data that may have been missed during the first round of data compilation.</a:t>
            </a:r>
            <a:endParaRPr lang="fr-CH" sz="2400" dirty="0"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BE275-E402-BE24-2A1F-FAA5DB89C1BD}"/>
              </a:ext>
            </a:extLst>
          </p:cNvPr>
          <p:cNvSpPr txBox="1"/>
          <p:nvPr/>
        </p:nvSpPr>
        <p:spPr>
          <a:xfrm>
            <a:off x="1673568" y="4337012"/>
            <a:ext cx="5659561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fontAlgn="auto">
              <a:lnSpc>
                <a:spcPct val="90000"/>
              </a:lnSpc>
              <a:spcAft>
                <a:spcPts val="0"/>
              </a:spcAft>
            </a:pPr>
            <a:r>
              <a:rPr lang="en-US" sz="2400" dirty="0">
                <a:ea typeface="+mj-ea"/>
                <a:cs typeface="+mj-cs"/>
              </a:rPr>
              <a:t>If there are none, the gaps need to be filled either of extracting data from other sources or collecting data in the field</a:t>
            </a:r>
            <a:endParaRPr lang="fr-CH" sz="2400" dirty="0">
              <a:ea typeface="+mj-ea"/>
              <a:cs typeface="+mj-cs"/>
            </a:endParaRPr>
          </a:p>
        </p:txBody>
      </p:sp>
      <p:sp>
        <p:nvSpPr>
          <p:cNvPr id="14" name="Right Arrow 10">
            <a:extLst>
              <a:ext uri="{FF2B5EF4-FFF2-40B4-BE49-F238E27FC236}">
                <a16:creationId xmlns:a16="http://schemas.microsoft.com/office/drawing/2014/main" id="{0FC55FA7-83B6-7652-B23C-897888702BB2}"/>
              </a:ext>
            </a:extLst>
          </p:cNvPr>
          <p:cNvSpPr/>
          <p:nvPr/>
        </p:nvSpPr>
        <p:spPr>
          <a:xfrm>
            <a:off x="697352" y="1695530"/>
            <a:ext cx="476182" cy="457798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ight Arrow 10">
            <a:extLst>
              <a:ext uri="{FF2B5EF4-FFF2-40B4-BE49-F238E27FC236}">
                <a16:creationId xmlns:a16="http://schemas.microsoft.com/office/drawing/2014/main" id="{FB082CA5-A1E7-FCED-21F3-5B5232375673}"/>
              </a:ext>
            </a:extLst>
          </p:cNvPr>
          <p:cNvSpPr/>
          <p:nvPr/>
        </p:nvSpPr>
        <p:spPr>
          <a:xfrm>
            <a:off x="935443" y="2992944"/>
            <a:ext cx="476182" cy="457798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ight Arrow 10">
            <a:extLst>
              <a:ext uri="{FF2B5EF4-FFF2-40B4-BE49-F238E27FC236}">
                <a16:creationId xmlns:a16="http://schemas.microsoft.com/office/drawing/2014/main" id="{95C81099-9AAB-D188-9DCE-29275D337673}"/>
              </a:ext>
            </a:extLst>
          </p:cNvPr>
          <p:cNvSpPr/>
          <p:nvPr/>
        </p:nvSpPr>
        <p:spPr>
          <a:xfrm>
            <a:off x="1173534" y="4290358"/>
            <a:ext cx="476182" cy="457798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1E523-7BF3-1B06-E9D1-7ED3E5648531}"/>
              </a:ext>
            </a:extLst>
          </p:cNvPr>
          <p:cNvSpPr txBox="1">
            <a:spLocks/>
          </p:cNvSpPr>
          <p:nvPr/>
        </p:nvSpPr>
        <p:spPr>
          <a:xfrm>
            <a:off x="0" y="2063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altLang="en-US" dirty="0"/>
              <a:t>Assess the quality of compiled data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92999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D719CBA-D4BD-2046-AE9E-396107F11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393" y="1543726"/>
            <a:ext cx="3576126" cy="37705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A2EB9C-3BA4-EBC0-58A8-1B82D1871B3C}"/>
              </a:ext>
            </a:extLst>
          </p:cNvPr>
          <p:cNvSpPr txBox="1">
            <a:spLocks/>
          </p:cNvSpPr>
          <p:nvPr/>
        </p:nvSpPr>
        <p:spPr>
          <a:xfrm>
            <a:off x="0" y="2063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altLang="en-US" dirty="0"/>
              <a:t>Compile existing data and identify data gaps</a:t>
            </a:r>
            <a:endParaRPr lang="fr-CH" alt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A6C1840-946B-CD29-44AA-E50E6583A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954" y="1248812"/>
            <a:ext cx="595572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/>
              <a:t>The next steps consist of compiling existing data and identifying potential gaps against the needs that have been defined at the beginning of the process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BD8542-929B-6A25-5BA5-FCC20F5C5E9A}"/>
              </a:ext>
            </a:extLst>
          </p:cNvPr>
          <p:cNvSpPr/>
          <p:nvPr/>
        </p:nvSpPr>
        <p:spPr>
          <a:xfrm>
            <a:off x="8761035" y="2539263"/>
            <a:ext cx="1368152" cy="644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18D13D-764A-315A-29C3-C206BEEAA032}"/>
              </a:ext>
            </a:extLst>
          </p:cNvPr>
          <p:cNvSpPr txBox="1"/>
          <p:nvPr/>
        </p:nvSpPr>
        <p:spPr>
          <a:xfrm>
            <a:off x="2223571" y="3699399"/>
            <a:ext cx="353142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Topics of one of the HGL’s guidance document (2.3)</a:t>
            </a:r>
            <a:endParaRPr lang="fr-CH" sz="2600" dirty="0"/>
          </a:p>
        </p:txBody>
      </p:sp>
      <p:sp>
        <p:nvSpPr>
          <p:cNvPr id="16" name="Right Arrow 10">
            <a:extLst>
              <a:ext uri="{FF2B5EF4-FFF2-40B4-BE49-F238E27FC236}">
                <a16:creationId xmlns:a16="http://schemas.microsoft.com/office/drawing/2014/main" id="{1E299B9F-91BB-006A-BD63-8C559E624DD3}"/>
              </a:ext>
            </a:extLst>
          </p:cNvPr>
          <p:cNvSpPr/>
          <p:nvPr/>
        </p:nvSpPr>
        <p:spPr>
          <a:xfrm>
            <a:off x="1654378" y="3716386"/>
            <a:ext cx="553594" cy="461665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7D5726-43B5-BB14-2226-62267C81B6CF}"/>
              </a:ext>
            </a:extLst>
          </p:cNvPr>
          <p:cNvSpPr txBox="1"/>
          <p:nvPr/>
        </p:nvSpPr>
        <p:spPr>
          <a:xfrm>
            <a:off x="8218" y="6127294"/>
            <a:ext cx="41644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1 </a:t>
            </a:r>
            <a:r>
              <a:rPr lang="en-US" sz="900" dirty="0">
                <a:hlinkClick r:id="rId4"/>
              </a:rPr>
              <a:t>https://www.healthgeolab.net/DOCUMENTS/Guide_HGLC_Part2_3.pdf</a:t>
            </a:r>
            <a:r>
              <a:rPr lang="en-US" sz="900" dirty="0"/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74A6A1-E251-5C3B-95F1-1B9ABDC41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800" y="3549274"/>
            <a:ext cx="1379492" cy="19386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FDC1203-1B7A-DD86-26EC-226AACFB822D}"/>
              </a:ext>
            </a:extLst>
          </p:cNvPr>
          <p:cNvSpPr txBox="1"/>
          <p:nvPr/>
        </p:nvSpPr>
        <p:spPr>
          <a:xfrm>
            <a:off x="6663292" y="3549274"/>
            <a:ext cx="3426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6503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494CD6-4246-5DDC-ED1A-F05528345352}"/>
              </a:ext>
            </a:extLst>
          </p:cNvPr>
          <p:cNvSpPr txBox="1">
            <a:spLocks/>
          </p:cNvSpPr>
          <p:nvPr/>
        </p:nvSpPr>
        <p:spPr>
          <a:xfrm>
            <a:off x="0" y="2063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altLang="en-US" dirty="0"/>
              <a:t>Compile existing data</a:t>
            </a:r>
            <a:endParaRPr lang="fr-CH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55324B7-F19F-8AC1-F62B-253056049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4" y="751506"/>
            <a:ext cx="2689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What to compile?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18C347-F388-B549-EFD8-C272186B1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74" y="1288709"/>
            <a:ext cx="84249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en-US" sz="2300" dirty="0"/>
              <a:t>All data </a:t>
            </a:r>
            <a:r>
              <a:rPr lang="en-PH" sz="2300" dirty="0"/>
              <a:t>identified during the step aiming at defining the data needs</a:t>
            </a:r>
            <a:endParaRPr lang="fr-CH" sz="2300" dirty="0"/>
          </a:p>
          <a:p>
            <a:pPr lvl="0"/>
            <a:endParaRPr lang="fr-CH" sz="23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D17C76-6EA2-8D50-EABD-1277869BE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23" t="72496" r="20807" b="8077"/>
          <a:stretch/>
        </p:blipFill>
        <p:spPr>
          <a:xfrm>
            <a:off x="9441483" y="878241"/>
            <a:ext cx="2502568" cy="8758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4E3570-E031-750B-DFC5-7D3291483C97}"/>
              </a:ext>
            </a:extLst>
          </p:cNvPr>
          <p:cNvSpPr/>
          <p:nvPr/>
        </p:nvSpPr>
        <p:spPr>
          <a:xfrm>
            <a:off x="9839705" y="1337133"/>
            <a:ext cx="1478874" cy="3286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C54E29-01C0-AE47-68E8-9831A308ADB4}"/>
              </a:ext>
            </a:extLst>
          </p:cNvPr>
          <p:cNvSpPr txBox="1"/>
          <p:nvPr/>
        </p:nvSpPr>
        <p:spPr>
          <a:xfrm>
            <a:off x="779797" y="2456702"/>
            <a:ext cx="10937507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1200" lvl="1" indent="-29051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300" dirty="0"/>
              <a:t>All data and information that could be used to establish one or more master lists</a:t>
            </a:r>
          </a:p>
          <a:p>
            <a:pPr marL="711200" lvl="1" indent="-29051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300" dirty="0"/>
              <a:t>If they already exist, the master list for all the geographic features included in the data model that has been documented</a:t>
            </a:r>
          </a:p>
          <a:p>
            <a:pPr marL="711200" lvl="1" indent="-29051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300" dirty="0"/>
              <a:t>The geospatial data containing the location (point) or extension (polygons, lines) of these same geographic features</a:t>
            </a:r>
          </a:p>
          <a:p>
            <a:pPr marL="711200" lvl="1" indent="-29051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300" dirty="0"/>
              <a:t>Statistical data that will either be represented on thematic maps or used during geospatial analyses or modeling</a:t>
            </a:r>
          </a:p>
          <a:p>
            <a:pPr marL="711200" lvl="1" indent="-29051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300" dirty="0"/>
              <a:t>The parameters that will be used during certain analyses (example: travel scenario)</a:t>
            </a:r>
            <a:endParaRPr lang="fr-CH" sz="2300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67F1540-11C1-71E7-EC9E-671856B7A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416" y="1789999"/>
            <a:ext cx="9981950" cy="78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en-US" sz="2300" dirty="0"/>
              <a:t>Depending on the applications of geospatial data and technologies considered, this may include</a:t>
            </a:r>
            <a:r>
              <a:rPr lang="fr-CH" sz="2300" dirty="0"/>
              <a:t>:</a:t>
            </a:r>
          </a:p>
        </p:txBody>
      </p:sp>
      <p:sp>
        <p:nvSpPr>
          <p:cNvPr id="17" name="Rectangle 265">
            <a:extLst>
              <a:ext uri="{FF2B5EF4-FFF2-40B4-BE49-F238E27FC236}">
                <a16:creationId xmlns:a16="http://schemas.microsoft.com/office/drawing/2014/main" id="{5165D321-C29F-4D70-94E6-8FB3A7520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686" y="5776530"/>
            <a:ext cx="9962147" cy="40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 dirty="0">
                <a:cs typeface="Calibri" pitchFamily="34" charset="0"/>
              </a:rPr>
              <a:t>It is critical to obtain, and to keep, the metadata for this data and information</a:t>
            </a:r>
            <a:endParaRPr lang="fr-CH" sz="2300" dirty="0">
              <a:cs typeface="Calibri" pitchFamily="34" charset="0"/>
            </a:endParaRPr>
          </a:p>
        </p:txBody>
      </p:sp>
      <p:pic>
        <p:nvPicPr>
          <p:cNvPr id="18" name="Picture 1" descr="C:\Users\Samsung\AppData\Local\Microsoft\Windows\INetCache\IE\3LEF0BVK\556px-Mauritius_Road_Signs_-_Warning_Sign_-_Other_dangers.svg[1].png">
            <a:extLst>
              <a:ext uri="{FF2B5EF4-FFF2-40B4-BE49-F238E27FC236}">
                <a16:creationId xmlns:a16="http://schemas.microsoft.com/office/drawing/2014/main" id="{9E3D8547-4FB0-63B2-0D74-5BC3106AB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040" y="5553635"/>
            <a:ext cx="853585" cy="7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10">
            <a:extLst>
              <a:ext uri="{FF2B5EF4-FFF2-40B4-BE49-F238E27FC236}">
                <a16:creationId xmlns:a16="http://schemas.microsoft.com/office/drawing/2014/main" id="{E77F66AC-006A-2230-EB02-AA648D17ABE6}"/>
              </a:ext>
            </a:extLst>
          </p:cNvPr>
          <p:cNvSpPr/>
          <p:nvPr/>
        </p:nvSpPr>
        <p:spPr>
          <a:xfrm>
            <a:off x="626628" y="1803826"/>
            <a:ext cx="403315" cy="38554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7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851517" y="1410554"/>
            <a:ext cx="3630836" cy="409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sz="2100" dirty="0">
                <a:latin typeface="Calibri" pitchFamily="34" charset="0"/>
                <a:cs typeface="Calibri" pitchFamily="34" charset="0"/>
              </a:rPr>
              <a:t>Master lists should only come from the government entities having the official mandate over each considered geographic feature.</a:t>
            </a:r>
          </a:p>
          <a:p>
            <a:endParaRPr lang="en-US" sz="2100" dirty="0">
              <a:latin typeface="Calibri" pitchFamily="34" charset="0"/>
              <a:cs typeface="Calibri" pitchFamily="34" charset="0"/>
            </a:endParaRPr>
          </a:p>
          <a:p>
            <a:r>
              <a:rPr lang="en-US" sz="2100" dirty="0">
                <a:latin typeface="Calibri" pitchFamily="34" charset="0"/>
                <a:cs typeface="Calibri" pitchFamily="34" charset="0"/>
              </a:rPr>
              <a:t>This table provides the list of the governmental entities generally in charge of the master list and associated geospatial data for the geographic features core to public health.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539AE5-2936-D8C8-D0AE-1ADD3317B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30" y="5605952"/>
            <a:ext cx="7846633" cy="4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en-US" sz="2200" dirty="0"/>
              <a:t>A master list is not required for certain geographic features</a:t>
            </a:r>
            <a:endParaRPr lang="fr-CH" sz="2200" dirty="0"/>
          </a:p>
        </p:txBody>
      </p:sp>
      <p:sp>
        <p:nvSpPr>
          <p:cNvPr id="5" name="Right Arrow 8">
            <a:extLst>
              <a:ext uri="{FF2B5EF4-FFF2-40B4-BE49-F238E27FC236}">
                <a16:creationId xmlns:a16="http://schemas.microsoft.com/office/drawing/2014/main" id="{AA674495-FCB5-9B98-4C6D-103FA8FDAECF}"/>
              </a:ext>
            </a:extLst>
          </p:cNvPr>
          <p:cNvSpPr/>
          <p:nvPr/>
        </p:nvSpPr>
        <p:spPr>
          <a:xfrm>
            <a:off x="1390073" y="5578090"/>
            <a:ext cx="458605" cy="427587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F9DA8C-ED65-ECBF-37A0-7522D1FE1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21804"/>
              </p:ext>
            </p:extLst>
          </p:nvPr>
        </p:nvGraphicFramePr>
        <p:xfrm>
          <a:off x="4840941" y="1501561"/>
          <a:ext cx="6705601" cy="3923465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749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7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Geographic feature 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Master list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Geospatial data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Governmental entity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Health facilities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✔</a:t>
                      </a:r>
                      <a:endParaRPr lang="en-US" sz="16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✔</a:t>
                      </a:r>
                      <a:endParaRPr lang="en-US" sz="16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Ministry of Health, NGO (WHO)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Health districts or other reporting divisions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✔</a:t>
                      </a:r>
                      <a:endParaRPr lang="en-US" sz="16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✔</a:t>
                      </a:r>
                      <a:endParaRPr lang="en-US" sz="16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Ministry of Health, NGO (WHO)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Administrative divisions and villages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✔</a:t>
                      </a:r>
                      <a:endParaRPr lang="en-US" sz="16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✔</a:t>
                      </a:r>
                      <a:endParaRPr lang="en-US" sz="16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Ministry of Interior, National Statistical Agency, National Mapping Agency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Transportation network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necessary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✔</a:t>
                      </a:r>
                      <a:endParaRPr lang="en-US" sz="16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Ministry of Public Works, Ministry of Transportation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Hydrographic network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necessary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✔</a:t>
                      </a:r>
                      <a:endParaRPr lang="en-US" sz="16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Ministry of Environment/Agriculture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Climate data (temperature, precipitation, etc.)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applicable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✔</a:t>
                      </a:r>
                      <a:endParaRPr lang="en-US" sz="16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Ministry of Meteorology, Meteorological agency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Digital Elevation Model (DEM)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applicable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✔</a:t>
                      </a:r>
                      <a:endParaRPr lang="en-US" sz="16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National Mapping Agency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Land cover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applicable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✔</a:t>
                      </a:r>
                      <a:endParaRPr lang="en-US" sz="16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National Mapping Agency, Ministry of Environment/Agriculture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CE1D267A-FE73-F9E9-C74B-F469FC316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6" y="751503"/>
            <a:ext cx="9796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Source of the data to be compiled – Master lists and geospatial data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4303F0-62A9-F5C0-A0B4-1A22189357F6}"/>
              </a:ext>
            </a:extLst>
          </p:cNvPr>
          <p:cNvSpPr txBox="1">
            <a:spLocks/>
          </p:cNvSpPr>
          <p:nvPr/>
        </p:nvSpPr>
        <p:spPr>
          <a:xfrm>
            <a:off x="0" y="2063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altLang="en-US" dirty="0"/>
              <a:t>Compile existing data</a:t>
            </a:r>
            <a:endParaRPr lang="fr-CH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AAA918-8A50-D61A-80E6-BA478B8FE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779" y="379798"/>
            <a:ext cx="699625" cy="9903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BF98AA-6A20-FC8B-2FED-CD879768B641}"/>
              </a:ext>
            </a:extLst>
          </p:cNvPr>
          <p:cNvSpPr txBox="1"/>
          <p:nvPr/>
        </p:nvSpPr>
        <p:spPr>
          <a:xfrm>
            <a:off x="10827498" y="370764"/>
            <a:ext cx="3384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1</a:t>
            </a:r>
            <a:endParaRPr lang="en-GB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3FD51D-97F4-9DE9-4440-522F5E168FC5}"/>
              </a:ext>
            </a:extLst>
          </p:cNvPr>
          <p:cNvSpPr txBox="1"/>
          <p:nvPr/>
        </p:nvSpPr>
        <p:spPr>
          <a:xfrm>
            <a:off x="2759" y="6109771"/>
            <a:ext cx="45777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1 </a:t>
            </a:r>
            <a:r>
              <a:rPr lang="en-US" sz="1000" dirty="0">
                <a:hlinkClick r:id="rId4"/>
              </a:rPr>
              <a:t>https://drive.google.com/file/d/1jj779zww4herWOESAd9mXqVE1YfQehtH/view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053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1549F17-FFEE-F736-463D-B3ED3108E8D7}"/>
              </a:ext>
            </a:extLst>
          </p:cNvPr>
          <p:cNvSpPr txBox="1">
            <a:spLocks/>
          </p:cNvSpPr>
          <p:nvPr/>
        </p:nvSpPr>
        <p:spPr>
          <a:xfrm>
            <a:off x="0" y="2063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altLang="en-US" dirty="0"/>
              <a:t>Compile existing data</a:t>
            </a:r>
            <a:endParaRPr lang="fr-CH" alt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240AD7-D2C1-0CC6-D334-1CEA12CE2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6" y="751501"/>
            <a:ext cx="9796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Other potential sources of data to compile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5BE47-6E44-7C2C-B357-95D74F6D6EB6}"/>
              </a:ext>
            </a:extLst>
          </p:cNvPr>
          <p:cNvSpPr/>
          <p:nvPr/>
        </p:nvSpPr>
        <p:spPr>
          <a:xfrm>
            <a:off x="7463827" y="1551489"/>
            <a:ext cx="484094" cy="16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8BC396-19CF-D279-4905-547B870D8293}"/>
              </a:ext>
            </a:extLst>
          </p:cNvPr>
          <p:cNvSpPr/>
          <p:nvPr/>
        </p:nvSpPr>
        <p:spPr>
          <a:xfrm>
            <a:off x="8624742" y="1541633"/>
            <a:ext cx="484094" cy="16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0">
            <a:extLst>
              <a:ext uri="{FF2B5EF4-FFF2-40B4-BE49-F238E27FC236}">
                <a16:creationId xmlns:a16="http://schemas.microsoft.com/office/drawing/2014/main" id="{08F53850-3D51-EFA5-D472-724DE541702A}"/>
              </a:ext>
            </a:extLst>
          </p:cNvPr>
          <p:cNvSpPr/>
          <p:nvPr/>
        </p:nvSpPr>
        <p:spPr>
          <a:xfrm>
            <a:off x="1155610" y="4768489"/>
            <a:ext cx="403315" cy="38554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A6CCC2-9E19-D820-3AD0-3FDA66131548}"/>
              </a:ext>
            </a:extLst>
          </p:cNvPr>
          <p:cNvSpPr txBox="1">
            <a:spLocks/>
          </p:cNvSpPr>
          <p:nvPr/>
        </p:nvSpPr>
        <p:spPr bwMode="auto">
          <a:xfrm>
            <a:off x="374881" y="1326984"/>
            <a:ext cx="11028978" cy="86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/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Non -governmental sources of geospatial data can also be considered according to the availability, quality, and accessibility of the governmental data</a:t>
            </a:r>
            <a:endParaRPr lang="fr-CH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E9FB6BE-2F42-BDDF-6300-D7D6481E2467}"/>
              </a:ext>
            </a:extLst>
          </p:cNvPr>
          <p:cNvSpPr txBox="1">
            <a:spLocks/>
          </p:cNvSpPr>
          <p:nvPr/>
        </p:nvSpPr>
        <p:spPr bwMode="auto">
          <a:xfrm>
            <a:off x="1559037" y="4598577"/>
            <a:ext cx="8007153" cy="105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lvl="0"/>
            <a:r>
              <a:rPr lang="en-US" sz="2400" dirty="0">
                <a:latin typeface="Calibri" pitchFamily="34" charset="0"/>
                <a:cs typeface="Calibri" pitchFamily="34" charset="0"/>
              </a:rPr>
              <a:t>The quality and usability (e.g., use and/or redistribution rights) of this data must first be identified</a:t>
            </a:r>
            <a:endParaRPr lang="fr-CH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69E44A6-9B9F-8D53-841B-385661F43F4D}"/>
              </a:ext>
            </a:extLst>
          </p:cNvPr>
          <p:cNvSpPr txBox="1">
            <a:spLocks/>
          </p:cNvSpPr>
          <p:nvPr/>
        </p:nvSpPr>
        <p:spPr bwMode="auto">
          <a:xfrm>
            <a:off x="739249" y="2850191"/>
            <a:ext cx="10529386" cy="17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CH" sz="2400" b="1" dirty="0" err="1"/>
              <a:t>NGOs</a:t>
            </a:r>
            <a:r>
              <a:rPr lang="fr-CH" sz="2400" b="1" dirty="0"/>
              <a:t> (UN, etc.) and </a:t>
            </a:r>
            <a:r>
              <a:rPr lang="fr-CH" sz="2400" b="1" dirty="0" err="1"/>
              <a:t>voluntary</a:t>
            </a:r>
            <a:r>
              <a:rPr lang="fr-CH" sz="2400" b="1" dirty="0"/>
              <a:t> groups (e.g., SALB, OSM): </a:t>
            </a:r>
            <a:r>
              <a:rPr lang="fr-CH" sz="2400" dirty="0"/>
              <a:t>administrative </a:t>
            </a:r>
            <a:r>
              <a:rPr lang="fr-CH" sz="2400" dirty="0" err="1"/>
              <a:t>boundaries</a:t>
            </a:r>
            <a:r>
              <a:rPr lang="fr-CH" sz="2400" dirty="0"/>
              <a:t>, road network, </a:t>
            </a:r>
            <a:r>
              <a:rPr lang="fr-CH" sz="2400" dirty="0" err="1"/>
              <a:t>hydrographic</a:t>
            </a:r>
            <a:r>
              <a:rPr lang="fr-CH" sz="2400" dirty="0"/>
              <a:t> network, </a:t>
            </a:r>
            <a:r>
              <a:rPr lang="fr-CH" sz="2400" dirty="0" err="1"/>
              <a:t>populated</a:t>
            </a:r>
            <a:r>
              <a:rPr lang="fr-CH" sz="2400" dirty="0"/>
              <a:t> places, etc.</a:t>
            </a:r>
          </a:p>
          <a:p>
            <a:pPr>
              <a:defRPr/>
            </a:pPr>
            <a:r>
              <a:rPr lang="en-US" sz="2400" b="1" dirty="0"/>
              <a:t>Research groups/universities</a:t>
            </a:r>
            <a:r>
              <a:rPr lang="en-US" sz="2400" dirty="0"/>
              <a:t>:  Population distribution grids, land cover, DEM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CEB1827-238D-A68A-943A-195CDB174297}"/>
              </a:ext>
            </a:extLst>
          </p:cNvPr>
          <p:cNvSpPr txBox="1">
            <a:spLocks/>
          </p:cNvSpPr>
          <p:nvPr/>
        </p:nvSpPr>
        <p:spPr bwMode="auto">
          <a:xfrm>
            <a:off x="374881" y="2367068"/>
            <a:ext cx="2702124" cy="4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CH" sz="2400" dirty="0">
                <a:latin typeface="Calibri" pitchFamily="34" charset="0"/>
                <a:cs typeface="Calibri" pitchFamily="34" charset="0"/>
              </a:rPr>
              <a:t>For </a:t>
            </a:r>
            <a:r>
              <a:rPr lang="fr-CH" sz="2400" dirty="0" err="1">
                <a:latin typeface="Calibri" pitchFamily="34" charset="0"/>
                <a:cs typeface="Calibri" pitchFamily="34" charset="0"/>
              </a:rPr>
              <a:t>example</a:t>
            </a:r>
            <a:r>
              <a:rPr lang="fr-CH" sz="2400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pic>
        <p:nvPicPr>
          <p:cNvPr id="18" name="Picture 1" descr="C:\Users\Samsung\AppData\Local\Microsoft\Windows\INetCache\IE\3LEF0BVK\556px-Mauritius_Road_Signs_-_Warning_Sign_-_Other_dangers.svg[1].png">
            <a:extLst>
              <a:ext uri="{FF2B5EF4-FFF2-40B4-BE49-F238E27FC236}">
                <a16:creationId xmlns:a16="http://schemas.microsoft.com/office/drawing/2014/main" id="{424ECE44-C3DB-CC7B-C7EA-7F295A8A3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721" y="4595526"/>
            <a:ext cx="105251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52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51B284-7A8F-D241-E2DE-623EFBFC9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862829"/>
              </p:ext>
            </p:extLst>
          </p:nvPr>
        </p:nvGraphicFramePr>
        <p:xfrm>
          <a:off x="371475" y="1438511"/>
          <a:ext cx="11485565" cy="44626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87631">
                  <a:extLst>
                    <a:ext uri="{9D8B030D-6E8A-4147-A177-3AD203B41FA5}">
                      <a16:colId xmlns:a16="http://schemas.microsoft.com/office/drawing/2014/main" val="3792402758"/>
                    </a:ext>
                  </a:extLst>
                </a:gridCol>
                <a:gridCol w="1739153">
                  <a:extLst>
                    <a:ext uri="{9D8B030D-6E8A-4147-A177-3AD203B41FA5}">
                      <a16:colId xmlns:a16="http://schemas.microsoft.com/office/drawing/2014/main" val="3845467693"/>
                    </a:ext>
                  </a:extLst>
                </a:gridCol>
                <a:gridCol w="1147482">
                  <a:extLst>
                    <a:ext uri="{9D8B030D-6E8A-4147-A177-3AD203B41FA5}">
                      <a16:colId xmlns:a16="http://schemas.microsoft.com/office/drawing/2014/main" val="2506588105"/>
                    </a:ext>
                  </a:extLst>
                </a:gridCol>
                <a:gridCol w="806824">
                  <a:extLst>
                    <a:ext uri="{9D8B030D-6E8A-4147-A177-3AD203B41FA5}">
                      <a16:colId xmlns:a16="http://schemas.microsoft.com/office/drawing/2014/main" val="4226541279"/>
                    </a:ext>
                  </a:extLst>
                </a:gridCol>
                <a:gridCol w="2026023">
                  <a:extLst>
                    <a:ext uri="{9D8B030D-6E8A-4147-A177-3AD203B41FA5}">
                      <a16:colId xmlns:a16="http://schemas.microsoft.com/office/drawing/2014/main" val="1696429910"/>
                    </a:ext>
                  </a:extLst>
                </a:gridCol>
                <a:gridCol w="1013012">
                  <a:extLst>
                    <a:ext uri="{9D8B030D-6E8A-4147-A177-3AD203B41FA5}">
                      <a16:colId xmlns:a16="http://schemas.microsoft.com/office/drawing/2014/main" val="1936769511"/>
                    </a:ext>
                  </a:extLst>
                </a:gridCol>
                <a:gridCol w="1425388">
                  <a:extLst>
                    <a:ext uri="{9D8B030D-6E8A-4147-A177-3AD203B41FA5}">
                      <a16:colId xmlns:a16="http://schemas.microsoft.com/office/drawing/2014/main" val="3520209093"/>
                    </a:ext>
                  </a:extLst>
                </a:gridCol>
                <a:gridCol w="1440052">
                  <a:extLst>
                    <a:ext uri="{9D8B030D-6E8A-4147-A177-3AD203B41FA5}">
                      <a16:colId xmlns:a16="http://schemas.microsoft.com/office/drawing/2014/main" val="3489247524"/>
                    </a:ext>
                  </a:extLst>
                </a:gridCol>
              </a:tblGrid>
              <a:tr h="254684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1" u="none" strike="noStrike" noProof="0" dirty="0">
                          <a:effectLst/>
                        </a:rPr>
                        <a:t>Geographic </a:t>
                      </a:r>
                      <a:r>
                        <a:rPr lang="fr-CH" sz="1600" b="1" u="none" strike="noStrike" noProof="0" dirty="0" err="1">
                          <a:effectLst/>
                        </a:rPr>
                        <a:t>feature</a:t>
                      </a:r>
                      <a:endParaRPr lang="fr-CH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1" u="none" strike="noStrike" noProof="0" dirty="0" err="1">
                          <a:effectLst/>
                        </a:rPr>
                        <a:t>Database</a:t>
                      </a:r>
                      <a:r>
                        <a:rPr lang="fr-CH" sz="1600" b="1" u="none" strike="noStrike" noProof="0" dirty="0">
                          <a:effectLst/>
                        </a:rPr>
                        <a:t> </a:t>
                      </a:r>
                      <a:r>
                        <a:rPr lang="fr-CH" sz="1600" b="1" u="none" strike="noStrike" noProof="0" dirty="0" err="1">
                          <a:effectLst/>
                        </a:rPr>
                        <a:t>name</a:t>
                      </a:r>
                      <a:endParaRPr lang="fr-CH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1" u="none" strike="noStrike" noProof="0" dirty="0">
                          <a:effectLst/>
                        </a:rPr>
                        <a:t>Temporal </a:t>
                      </a:r>
                      <a:r>
                        <a:rPr lang="fr-CH" sz="1600" b="1" u="none" strike="noStrike" noProof="0" dirty="0" err="1">
                          <a:effectLst/>
                        </a:rPr>
                        <a:t>validity</a:t>
                      </a:r>
                      <a:r>
                        <a:rPr lang="fr-CH" sz="1600" b="1" u="none" strike="noStrike" noProof="0" dirty="0">
                          <a:effectLst/>
                        </a:rPr>
                        <a:t>/ last update</a:t>
                      </a:r>
                      <a:endParaRPr lang="fr-CH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1" u="none" strike="noStrike" noProof="0" dirty="0">
                          <a:effectLst/>
                        </a:rPr>
                        <a:t>Format</a:t>
                      </a:r>
                      <a:endParaRPr lang="fr-CH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1" u="none" strike="noStrike" noProof="0" dirty="0" err="1">
                          <a:effectLst/>
                        </a:rPr>
                        <a:t>Website</a:t>
                      </a:r>
                      <a:endParaRPr lang="fr-CH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1" u="none" strike="noStrike" noProof="0" dirty="0">
                          <a:effectLst/>
                        </a:rPr>
                        <a:t>Access </a:t>
                      </a:r>
                      <a:r>
                        <a:rPr lang="fr-CH" sz="1600" b="1" u="none" strike="noStrike" noProof="0" dirty="0" err="1">
                          <a:effectLst/>
                        </a:rPr>
                        <a:t>rights</a:t>
                      </a:r>
                      <a:endParaRPr lang="fr-CH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1" u="none" strike="noStrike" noProof="0" dirty="0">
                          <a:effectLst/>
                        </a:rPr>
                        <a:t>Use restrictions</a:t>
                      </a:r>
                      <a:endParaRPr lang="fr-CH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1" u="none" strike="noStrike" noProof="0" dirty="0">
                          <a:effectLst/>
                        </a:rPr>
                        <a:t>Redistribution restrictions</a:t>
                      </a:r>
                    </a:p>
                  </a:txBody>
                  <a:tcPr marL="6367" marR="6367" marT="6367" marB="0" anchor="ctr"/>
                </a:tc>
                <a:extLst>
                  <a:ext uri="{0D108BD9-81ED-4DB2-BD59-A6C34878D82A}">
                    <a16:rowId xmlns:a16="http://schemas.microsoft.com/office/drawing/2014/main" val="1616733640"/>
                  </a:ext>
                </a:extLst>
              </a:tr>
              <a:tr h="401127">
                <a:tc>
                  <a:txBody>
                    <a:bodyPr/>
                    <a:lstStyle/>
                    <a:p>
                      <a:pPr algn="l" fontAlgn="ctr"/>
                      <a:r>
                        <a:rPr lang="fr-CH" sz="1600" b="1" u="none" strike="noStrike" noProof="0" dirty="0">
                          <a:effectLst/>
                        </a:rPr>
                        <a:t>Digital </a:t>
                      </a:r>
                      <a:r>
                        <a:rPr lang="fr-CH" sz="1600" b="1" u="none" strike="noStrike" noProof="0" dirty="0" err="1">
                          <a:effectLst/>
                        </a:rPr>
                        <a:t>elevation</a:t>
                      </a:r>
                      <a:r>
                        <a:rPr lang="fr-CH" sz="1600" b="1" u="none" strike="noStrike" noProof="0" dirty="0">
                          <a:effectLst/>
                        </a:rPr>
                        <a:t> model</a:t>
                      </a:r>
                      <a:endParaRPr lang="fr-CH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367" marT="6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H" sz="1600" u="none" strike="noStrike" noProof="0" dirty="0">
                          <a:effectLst/>
                        </a:rPr>
                        <a:t>SRTM90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u="none" strike="noStrike" noProof="0" dirty="0">
                          <a:effectLst/>
                        </a:rPr>
                        <a:t>2000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u="none" strike="noStrike" noProof="0" dirty="0">
                          <a:effectLst/>
                        </a:rPr>
                        <a:t>Raster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H" sz="1600" u="sng" strike="noStrike" noProof="0" dirty="0">
                          <a:effectLst/>
                          <a:hlinkClick r:id="rId3"/>
                        </a:rPr>
                        <a:t>https://cmr.earthdata.nasa.gov/search/concepts/C1214622194-SCIOPS</a:t>
                      </a:r>
                      <a:endParaRPr lang="fr-CH" sz="1600" b="0" i="0" u="sng" strike="noStrike" noProof="0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access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Commercial use</a:t>
                      </a:r>
                      <a:endParaRPr lang="fr-CH" sz="14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Commercial use</a:t>
                      </a:r>
                      <a:endParaRPr lang="fr-CH" sz="14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extLst>
                  <a:ext uri="{0D108BD9-81ED-4DB2-BD59-A6C34878D82A}">
                    <a16:rowId xmlns:a16="http://schemas.microsoft.com/office/drawing/2014/main" val="3338579188"/>
                  </a:ext>
                </a:extLst>
              </a:tr>
              <a:tr h="401127">
                <a:tc>
                  <a:txBody>
                    <a:bodyPr/>
                    <a:lstStyle/>
                    <a:p>
                      <a:pPr algn="l" fontAlgn="ctr"/>
                      <a:r>
                        <a:rPr lang="fr-CH" sz="1600" b="1" u="none" strike="noStrike" noProof="0" dirty="0">
                          <a:effectLst/>
                        </a:rPr>
                        <a:t>Land cover</a:t>
                      </a:r>
                      <a:endParaRPr lang="fr-CH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367" marT="6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H" sz="1600" u="none" strike="noStrike" noProof="0" dirty="0" err="1">
                          <a:effectLst/>
                        </a:rPr>
                        <a:t>Copernicus</a:t>
                      </a:r>
                      <a:r>
                        <a:rPr lang="fr-CH" sz="1600" u="none" strike="noStrike" noProof="0" dirty="0">
                          <a:effectLst/>
                        </a:rPr>
                        <a:t> Global Land Cover </a:t>
                      </a:r>
                      <a:r>
                        <a:rPr lang="fr-CH" sz="1600" u="none" strike="noStrike" noProof="0" dirty="0" err="1">
                          <a:effectLst/>
                        </a:rPr>
                        <a:t>Layers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u="none" strike="noStrike" noProof="0" dirty="0">
                          <a:effectLst/>
                        </a:rPr>
                        <a:t>2015 - 2019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u="none" strike="noStrike" noProof="0" dirty="0">
                          <a:effectLst/>
                        </a:rPr>
                        <a:t>Raster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H" sz="1600" u="sng" strike="noStrike" noProof="0" dirty="0">
                          <a:effectLst/>
                          <a:hlinkClick r:id="rId4"/>
                        </a:rPr>
                        <a:t>https://land.copernicus.eu/global/products/lc</a:t>
                      </a:r>
                      <a:endParaRPr lang="fr-CH" sz="1600" b="0" i="0" u="sng" strike="noStrike" noProof="0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access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u="none" strike="noStrike" noProof="0" dirty="0">
                          <a:effectLst/>
                        </a:rPr>
                        <a:t>None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None</a:t>
                      </a:r>
                      <a:endParaRPr kumimoji="0" lang="fr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67" marR="6367" marT="6367" marB="0" anchor="ctr"/>
                </a:tc>
                <a:extLst>
                  <a:ext uri="{0D108BD9-81ED-4DB2-BD59-A6C34878D82A}">
                    <a16:rowId xmlns:a16="http://schemas.microsoft.com/office/drawing/2014/main" val="1579570054"/>
                  </a:ext>
                </a:extLst>
              </a:tr>
              <a:tr h="401127">
                <a:tc>
                  <a:txBody>
                    <a:bodyPr/>
                    <a:lstStyle/>
                    <a:p>
                      <a:pPr algn="l" fontAlgn="ctr"/>
                      <a:r>
                        <a:rPr lang="fr-CH" sz="1600" b="1" u="none" strike="noStrike" noProof="0" dirty="0">
                          <a:effectLst/>
                        </a:rPr>
                        <a:t>Distribution of the population</a:t>
                      </a:r>
                      <a:endParaRPr lang="fr-CH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367" marT="6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H" sz="1600" u="none" strike="noStrike" noProof="0" dirty="0" err="1">
                          <a:effectLst/>
                        </a:rPr>
                        <a:t>WorldPop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u="none" strike="noStrike" noProof="0" dirty="0">
                          <a:effectLst/>
                        </a:rPr>
                        <a:t>2020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u="none" strike="noStrike" noProof="0" dirty="0">
                          <a:effectLst/>
                        </a:rPr>
                        <a:t>Raster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H" sz="1600" u="sng" strike="noStrike" noProof="0" dirty="0">
                          <a:effectLst/>
                          <a:hlinkClick r:id="rId5"/>
                        </a:rPr>
                        <a:t>https://hub.worldpop.org/geodata/summary?id=50236</a:t>
                      </a:r>
                      <a:r>
                        <a:rPr lang="fr-CH" sz="1600" u="sng" strike="noStrike" noProof="0" dirty="0">
                          <a:effectLst/>
                        </a:rPr>
                        <a:t> </a:t>
                      </a:r>
                      <a:endParaRPr lang="fr-CH" sz="1600" b="0" i="0" u="sng" strike="noStrike" noProof="0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access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None</a:t>
                      </a:r>
                      <a:endParaRPr kumimoji="0" lang="fr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None</a:t>
                      </a:r>
                      <a:endParaRPr kumimoji="0" lang="fr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67" marR="6367" marT="6367" marB="0" anchor="ctr"/>
                </a:tc>
                <a:extLst>
                  <a:ext uri="{0D108BD9-81ED-4DB2-BD59-A6C34878D82A}">
                    <a16:rowId xmlns:a16="http://schemas.microsoft.com/office/drawing/2014/main" val="3814938228"/>
                  </a:ext>
                </a:extLst>
              </a:tr>
              <a:tr h="401127">
                <a:tc>
                  <a:txBody>
                    <a:bodyPr/>
                    <a:lstStyle/>
                    <a:p>
                      <a:pPr algn="l" fontAlgn="ctr"/>
                      <a:r>
                        <a:rPr lang="fr-CH" sz="1600" b="1" u="none" strike="noStrike" noProof="0" dirty="0" err="1">
                          <a:effectLst/>
                        </a:rPr>
                        <a:t>Hydrographic</a:t>
                      </a:r>
                      <a:r>
                        <a:rPr lang="fr-CH" sz="1600" b="1" u="none" strike="noStrike" noProof="0" dirty="0">
                          <a:effectLst/>
                        </a:rPr>
                        <a:t> network</a:t>
                      </a:r>
                      <a:endParaRPr lang="fr-CH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367" marT="6367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CH" sz="1600" u="none" strike="noStrike" noProof="0" dirty="0" err="1">
                          <a:effectLst/>
                        </a:rPr>
                        <a:t>OpenStreetMap</a:t>
                      </a:r>
                      <a:r>
                        <a:rPr lang="fr-CH" sz="1600" u="none" strike="noStrike" noProof="0" dirty="0">
                          <a:effectLst/>
                        </a:rPr>
                        <a:t> (OSM)</a:t>
                      </a:r>
                    </a:p>
                  </a:txBody>
                  <a:tcPr marL="72000" marR="6367" marT="636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H" sz="1600" u="none" strike="noStrike" noProof="0" dirty="0">
                          <a:effectLst/>
                        </a:rPr>
                        <a:t>2024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H" sz="1600" u="none" strike="noStrike" noProof="0" dirty="0" err="1">
                          <a:effectLst/>
                        </a:rPr>
                        <a:t>Vector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CH" sz="1600" u="sng" strike="noStrike" noProof="0" dirty="0">
                          <a:effectLst/>
                          <a:hlinkClick r:id="rId6"/>
                        </a:rPr>
                        <a:t>http://download.geofabrik.de/</a:t>
                      </a:r>
                      <a:endParaRPr lang="fr-CH" sz="1600" b="0" i="0" u="sng" strike="noStrike" noProof="0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367" marT="636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access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None</a:t>
                      </a:r>
                      <a:endParaRPr kumimoji="0" lang="fr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67" marR="6367" marT="6367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None</a:t>
                      </a:r>
                      <a:endParaRPr kumimoji="0" lang="fr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67" marR="6367" marT="6367" marB="0" anchor="ctr"/>
                </a:tc>
                <a:extLst>
                  <a:ext uri="{0D108BD9-81ED-4DB2-BD59-A6C34878D82A}">
                    <a16:rowId xmlns:a16="http://schemas.microsoft.com/office/drawing/2014/main" val="2002791898"/>
                  </a:ext>
                </a:extLst>
              </a:tr>
              <a:tr h="4011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CH" sz="16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 network</a:t>
                      </a:r>
                    </a:p>
                  </a:txBody>
                  <a:tcPr marL="72000" marR="6367" marT="6367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fr-CH" sz="1600" u="none" strike="noStrike" noProof="0" dirty="0" err="1">
                          <a:effectLst/>
                        </a:rPr>
                        <a:t>OpenStreetMap</a:t>
                      </a:r>
                      <a:r>
                        <a:rPr lang="fr-CH" sz="1600" u="none" strike="noStrike" noProof="0" dirty="0">
                          <a:effectLst/>
                        </a:rPr>
                        <a:t> (OSM)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fr-CH" sz="1600" b="0" i="0" u="sng" strike="noStrike" noProof="0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extLst>
                  <a:ext uri="{0D108BD9-81ED-4DB2-BD59-A6C34878D82A}">
                    <a16:rowId xmlns:a16="http://schemas.microsoft.com/office/drawing/2014/main" val="736195678"/>
                  </a:ext>
                </a:extLst>
              </a:tr>
              <a:tr h="4011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footprint</a:t>
                      </a:r>
                      <a:endParaRPr lang="fr-CH" sz="1600" b="1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67" marT="6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H" sz="1600" u="none" strike="noStrike" noProof="0" dirty="0">
                          <a:effectLst/>
                        </a:rPr>
                        <a:t>Google Open building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u="none" strike="noStrike" noProof="0" dirty="0">
                          <a:effectLst/>
                        </a:rPr>
                        <a:t>2021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u="none" strike="noStrike" noProof="0" dirty="0" err="1">
                          <a:effectLst/>
                        </a:rPr>
                        <a:t>Vector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H" sz="1600" u="sng" strike="noStrike" noProof="0" dirty="0">
                          <a:effectLst/>
                          <a:hlinkClick r:id="rId7"/>
                        </a:rPr>
                        <a:t>https://sites.research.google/open-buildings/</a:t>
                      </a:r>
                      <a:endParaRPr lang="fr-CH" sz="1600" b="0" i="0" u="sng" strike="noStrike" noProof="0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367" marT="6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access</a:t>
                      </a:r>
                      <a:endParaRPr lang="fr-CH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None</a:t>
                      </a:r>
                      <a:endParaRPr kumimoji="0" lang="fr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67" marR="6367" marT="6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None</a:t>
                      </a:r>
                      <a:endParaRPr kumimoji="0" lang="fr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67" marR="6367" marT="6367" marB="0" anchor="ctr"/>
                </a:tc>
                <a:extLst>
                  <a:ext uri="{0D108BD9-81ED-4DB2-BD59-A6C34878D82A}">
                    <a16:rowId xmlns:a16="http://schemas.microsoft.com/office/drawing/2014/main" val="423877253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8475084-3E68-3B17-3B1E-E97DBE1CC8A9}"/>
              </a:ext>
            </a:extLst>
          </p:cNvPr>
          <p:cNvSpPr txBox="1">
            <a:spLocks/>
          </p:cNvSpPr>
          <p:nvPr/>
        </p:nvSpPr>
        <p:spPr>
          <a:xfrm>
            <a:off x="0" y="2063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altLang="en-US" dirty="0"/>
              <a:t>Compile existing data</a:t>
            </a:r>
            <a:endParaRPr lang="fr-CH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AD95EF-05DB-3B60-A41B-8830AB9BD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3" y="755962"/>
            <a:ext cx="9796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Other potential sources of data to compile – Example of global data</a:t>
            </a:r>
          </a:p>
        </p:txBody>
      </p:sp>
    </p:spTree>
    <p:extLst>
      <p:ext uri="{BB962C8B-B14F-4D97-AF65-F5344CB8AC3E}">
        <p14:creationId xmlns:p14="http://schemas.microsoft.com/office/powerpoint/2010/main" val="275838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80440" y="1250462"/>
            <a:ext cx="114855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sz="2200" dirty="0"/>
              <a:t>It is important to organize the data compiled so that it can be easily found, including by other users in the event of sharing it within a group</a:t>
            </a:r>
            <a:r>
              <a:rPr lang="fr-FR" sz="2200" dirty="0"/>
              <a:t>.</a:t>
            </a:r>
            <a:endParaRPr lang="en-US" sz="2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9988" y="2060563"/>
            <a:ext cx="7784858" cy="3373281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90000"/>
              </a:lnSpc>
              <a:defRPr/>
            </a:pPr>
            <a:r>
              <a:rPr lang="en-US" sz="2100" dirty="0">
                <a:ea typeface="+mj-ea"/>
                <a:cs typeface="+mj-cs"/>
              </a:rPr>
              <a:t>Example using 3 levels of folders:</a:t>
            </a:r>
          </a:p>
          <a:p>
            <a:pPr>
              <a:lnSpc>
                <a:spcPct val="90000"/>
              </a:lnSpc>
              <a:defRPr/>
            </a:pPr>
            <a:r>
              <a:rPr lang="en-US" sz="1050" dirty="0">
                <a:ea typeface="+mj-ea"/>
                <a:cs typeface="+mj-cs"/>
              </a:rPr>
              <a:t> </a:t>
            </a:r>
          </a:p>
          <a:p>
            <a:pPr marL="447675" indent="-268288">
              <a:lnSpc>
                <a:spcPct val="90000"/>
              </a:lnSpc>
              <a:buAutoNum type="arabicPeriod"/>
              <a:defRPr/>
            </a:pPr>
            <a:r>
              <a:rPr lang="en-US" sz="2100" dirty="0">
                <a:ea typeface="+mj-ea"/>
                <a:cs typeface="+mj-cs"/>
              </a:rPr>
              <a:t>Data category corresponding to geographic characteristics (for example, administrative divisions)</a:t>
            </a:r>
          </a:p>
          <a:p>
            <a:pPr marL="447675" indent="-268288">
              <a:lnSpc>
                <a:spcPct val="90000"/>
              </a:lnSpc>
              <a:buAutoNum type="arabicPeriod"/>
              <a:defRPr/>
            </a:pPr>
            <a:r>
              <a:rPr lang="en-US" sz="2100" dirty="0">
                <a:ea typeface="+mj-ea"/>
                <a:cs typeface="+mj-cs"/>
              </a:rPr>
              <a:t>Data type </a:t>
            </a:r>
          </a:p>
          <a:p>
            <a:pPr marL="447675" indent="-268288">
              <a:lnSpc>
                <a:spcPct val="90000"/>
              </a:lnSpc>
              <a:defRPr/>
            </a:pPr>
            <a:r>
              <a:rPr lang="en-US" sz="2100" dirty="0">
                <a:ea typeface="+mj-ea"/>
                <a:cs typeface="+mj-cs"/>
              </a:rPr>
              <a:t>     Four types to consider:</a:t>
            </a:r>
          </a:p>
          <a:p>
            <a:pPr marL="627063" indent="-268288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/>
            </a:pPr>
            <a:r>
              <a:rPr lang="en-US" sz="2100" i="1" dirty="0">
                <a:ea typeface="+mj-ea"/>
                <a:cs typeface="+mj-cs"/>
              </a:rPr>
              <a:t>Documents: reports, publication, and other narrative documents</a:t>
            </a:r>
          </a:p>
          <a:p>
            <a:pPr marL="627063" indent="-268288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/>
            </a:pPr>
            <a:r>
              <a:rPr lang="en-US" sz="2100" i="1" dirty="0">
                <a:ea typeface="+mj-ea"/>
                <a:cs typeface="+mj-cs"/>
              </a:rPr>
              <a:t>GIS: for geospatial data</a:t>
            </a:r>
          </a:p>
          <a:p>
            <a:pPr marL="627063" indent="-268288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/>
            </a:pPr>
            <a:r>
              <a:rPr lang="en-US" sz="2100" i="1" dirty="0">
                <a:ea typeface="+mj-ea"/>
                <a:cs typeface="+mj-cs"/>
              </a:rPr>
              <a:t>Maps: for maps saved in PDF, MS Word, or other formats</a:t>
            </a:r>
          </a:p>
          <a:p>
            <a:pPr marL="627063" indent="-268288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/>
            </a:pPr>
            <a:r>
              <a:rPr lang="en-US" sz="2100" i="1" dirty="0">
                <a:ea typeface="+mj-ea"/>
                <a:cs typeface="+mj-cs"/>
              </a:rPr>
              <a:t>Tables: data recorded in the form of a table (Excel, CSV, DBF, etc.)</a:t>
            </a:r>
            <a:endParaRPr lang="en-US" sz="2100" dirty="0">
              <a:ea typeface="+mj-ea"/>
              <a:cs typeface="+mj-cs"/>
            </a:endParaRPr>
          </a:p>
          <a:p>
            <a:pPr marL="447675" indent="-268288"/>
            <a:r>
              <a:rPr lang="en-US" sz="2100" dirty="0">
                <a:ea typeface="+mj-ea"/>
                <a:cs typeface="+mj-cs"/>
              </a:rPr>
              <a:t>3. </a:t>
            </a:r>
            <a:r>
              <a:rPr lang="en-US" sz="2100" dirty="0"/>
              <a:t>Data source with a file by source, including metadata</a:t>
            </a:r>
            <a:endParaRPr lang="en-US" sz="2100" dirty="0"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C4060-A894-BDBD-55BC-F1125981FAAE}"/>
              </a:ext>
            </a:extLst>
          </p:cNvPr>
          <p:cNvSpPr txBox="1"/>
          <p:nvPr/>
        </p:nvSpPr>
        <p:spPr>
          <a:xfrm>
            <a:off x="1046390" y="5692645"/>
            <a:ext cx="83164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/>
              <a:t>The compiled data file is then placed in the corresponding subfolder</a:t>
            </a:r>
          </a:p>
        </p:txBody>
      </p:sp>
      <p:sp>
        <p:nvSpPr>
          <p:cNvPr id="18" name="Right Arrow 7">
            <a:extLst>
              <a:ext uri="{FF2B5EF4-FFF2-40B4-BE49-F238E27FC236}">
                <a16:creationId xmlns:a16="http://schemas.microsoft.com/office/drawing/2014/main" id="{FFF54FF1-0D9B-609B-86DB-D96C5AA91498}"/>
              </a:ext>
            </a:extLst>
          </p:cNvPr>
          <p:cNvSpPr/>
          <p:nvPr/>
        </p:nvSpPr>
        <p:spPr>
          <a:xfrm>
            <a:off x="587786" y="5680534"/>
            <a:ext cx="458605" cy="427587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5E7C90-ABBC-658A-984B-0B6802C504BD}"/>
              </a:ext>
            </a:extLst>
          </p:cNvPr>
          <p:cNvGrpSpPr/>
          <p:nvPr/>
        </p:nvGrpSpPr>
        <p:grpSpPr>
          <a:xfrm>
            <a:off x="8344384" y="2386993"/>
            <a:ext cx="3795591" cy="3122101"/>
            <a:chOff x="7483770" y="2575253"/>
            <a:chExt cx="3795591" cy="3122101"/>
          </a:xfrm>
        </p:grpSpPr>
        <p:pic>
          <p:nvPicPr>
            <p:cNvPr id="13" name="Picture 12" descr="D:\Izay_Pantanilla\Pictures\hypersnap32\NoTemplate\Compile01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96"/>
            <a:stretch>
              <a:fillRect/>
            </a:stretch>
          </p:blipFill>
          <p:spPr bwMode="auto">
            <a:xfrm>
              <a:off x="7483770" y="2585977"/>
              <a:ext cx="3795591" cy="31113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4F743C3-3CF0-E431-1C3C-0BF341F8B7E6}"/>
                </a:ext>
              </a:extLst>
            </p:cNvPr>
            <p:cNvSpPr txBox="1"/>
            <p:nvPr/>
          </p:nvSpPr>
          <p:spPr>
            <a:xfrm>
              <a:off x="9610665" y="2604216"/>
              <a:ext cx="11447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</a:rPr>
                <a:t>Category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A048AB-8C68-6E26-54D1-3B2BC4394A61}"/>
                </a:ext>
              </a:extLst>
            </p:cNvPr>
            <p:cNvSpPr txBox="1"/>
            <p:nvPr/>
          </p:nvSpPr>
          <p:spPr>
            <a:xfrm>
              <a:off x="8956231" y="2847926"/>
              <a:ext cx="10601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</a:rPr>
                <a:t>   Type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92C2A8-BB73-6EDC-EAE0-6326C2C5C9CF}"/>
                </a:ext>
              </a:extLst>
            </p:cNvPr>
            <p:cNvSpPr txBox="1"/>
            <p:nvPr/>
          </p:nvSpPr>
          <p:spPr>
            <a:xfrm>
              <a:off x="8550543" y="4533491"/>
              <a:ext cx="10785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</a:rPr>
                <a:t>   Type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3DC1EB-BA19-3045-766F-F63E9F49E1FF}"/>
                </a:ext>
              </a:extLst>
            </p:cNvPr>
            <p:cNvSpPr txBox="1"/>
            <p:nvPr/>
          </p:nvSpPr>
          <p:spPr>
            <a:xfrm>
              <a:off x="8550542" y="4806214"/>
              <a:ext cx="10601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</a:rPr>
                <a:t>   Type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0A2925-FB15-6846-99B6-84206AA33878}"/>
                </a:ext>
              </a:extLst>
            </p:cNvPr>
            <p:cNvSpPr txBox="1"/>
            <p:nvPr/>
          </p:nvSpPr>
          <p:spPr>
            <a:xfrm>
              <a:off x="9243902" y="4018285"/>
              <a:ext cx="10601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</a:rPr>
                <a:t>   Source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7251CB-1381-7582-03AC-60F7C6909A53}"/>
                </a:ext>
              </a:extLst>
            </p:cNvPr>
            <p:cNvSpPr txBox="1"/>
            <p:nvPr/>
          </p:nvSpPr>
          <p:spPr>
            <a:xfrm>
              <a:off x="9103468" y="5206746"/>
              <a:ext cx="10601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</a:rPr>
                <a:t>   Source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5231F1-22E3-5483-FD69-6BA912768FBA}"/>
                </a:ext>
              </a:extLst>
            </p:cNvPr>
            <p:cNvSpPr txBox="1"/>
            <p:nvPr/>
          </p:nvSpPr>
          <p:spPr>
            <a:xfrm>
              <a:off x="8623291" y="3124503"/>
              <a:ext cx="10601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</a:rPr>
                <a:t>   Source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ECF6BE-022D-0D09-EA95-BA65C5523BD0}"/>
                </a:ext>
              </a:extLst>
            </p:cNvPr>
            <p:cNvSpPr txBox="1"/>
            <p:nvPr/>
          </p:nvSpPr>
          <p:spPr>
            <a:xfrm>
              <a:off x="8409773" y="3417307"/>
              <a:ext cx="10601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</a:rPr>
                <a:t>   Type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390E2D-8CD8-E4F2-1065-539FFC89395D}"/>
                </a:ext>
              </a:extLst>
            </p:cNvPr>
            <p:cNvSpPr/>
            <p:nvPr/>
          </p:nvSpPr>
          <p:spPr>
            <a:xfrm>
              <a:off x="7949153" y="2889375"/>
              <a:ext cx="2014156" cy="26473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C866BD-930D-0A0C-4F6C-4E0E01C2FD2A}"/>
                </a:ext>
              </a:extLst>
            </p:cNvPr>
            <p:cNvSpPr/>
            <p:nvPr/>
          </p:nvSpPr>
          <p:spPr>
            <a:xfrm>
              <a:off x="7949153" y="3416049"/>
              <a:ext cx="2014156" cy="314123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C2D140-708D-43F2-7EFA-4B3BB5A660EE}"/>
                </a:ext>
              </a:extLst>
            </p:cNvPr>
            <p:cNvSpPr/>
            <p:nvPr/>
          </p:nvSpPr>
          <p:spPr>
            <a:xfrm>
              <a:off x="7941967" y="4568176"/>
              <a:ext cx="2014156" cy="576064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EC0FE2-A7BF-F0BC-6C20-28488913F5D9}"/>
                </a:ext>
              </a:extLst>
            </p:cNvPr>
            <p:cNvSpPr/>
            <p:nvPr/>
          </p:nvSpPr>
          <p:spPr>
            <a:xfrm>
              <a:off x="8038167" y="3173935"/>
              <a:ext cx="2092061" cy="242114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5C2D04-EC55-0F58-96D6-CC87B94ED4B2}"/>
                </a:ext>
              </a:extLst>
            </p:cNvPr>
            <p:cNvSpPr/>
            <p:nvPr/>
          </p:nvSpPr>
          <p:spPr>
            <a:xfrm>
              <a:off x="8038165" y="3739658"/>
              <a:ext cx="2084876" cy="828518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39CD9-569B-A27F-6FA5-0017A002C1D7}"/>
                </a:ext>
              </a:extLst>
            </p:cNvPr>
            <p:cNvSpPr/>
            <p:nvPr/>
          </p:nvSpPr>
          <p:spPr>
            <a:xfrm>
              <a:off x="8040055" y="5147198"/>
              <a:ext cx="2139279" cy="508639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57147" y="2575253"/>
              <a:ext cx="2806244" cy="314123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EB63A30-F8D1-D63A-3A02-25751BABA530}"/>
              </a:ext>
            </a:extLst>
          </p:cNvPr>
          <p:cNvSpPr/>
          <p:nvPr/>
        </p:nvSpPr>
        <p:spPr>
          <a:xfrm>
            <a:off x="1131797" y="2532745"/>
            <a:ext cx="1566579" cy="2845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354396-EEF2-9E2D-71F3-6DFAC8FA574C}"/>
              </a:ext>
            </a:extLst>
          </p:cNvPr>
          <p:cNvSpPr/>
          <p:nvPr/>
        </p:nvSpPr>
        <p:spPr>
          <a:xfrm>
            <a:off x="1122833" y="3110008"/>
            <a:ext cx="1118344" cy="2845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8EA7B4-F633-AD94-9C73-8A046B3A3024}"/>
              </a:ext>
            </a:extLst>
          </p:cNvPr>
          <p:cNvSpPr/>
          <p:nvPr/>
        </p:nvSpPr>
        <p:spPr>
          <a:xfrm>
            <a:off x="1134632" y="4873185"/>
            <a:ext cx="1330662" cy="27101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D7B2E6E-9B42-E36F-BCBF-6C3250A3CC2C}"/>
              </a:ext>
            </a:extLst>
          </p:cNvPr>
          <p:cNvSpPr txBox="1">
            <a:spLocks/>
          </p:cNvSpPr>
          <p:nvPr/>
        </p:nvSpPr>
        <p:spPr>
          <a:xfrm>
            <a:off x="0" y="2063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altLang="en-US" dirty="0"/>
              <a:t>Compile existing data</a:t>
            </a:r>
            <a:endParaRPr lang="fr-CH" altLang="en-US" dirty="0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2930F4B8-134B-3A81-E292-02631CACC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5" y="751503"/>
            <a:ext cx="9796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Organization of the compiled data</a:t>
            </a:r>
          </a:p>
        </p:txBody>
      </p:sp>
    </p:spTree>
    <p:extLst>
      <p:ext uri="{BB962C8B-B14F-4D97-AF65-F5344CB8AC3E}">
        <p14:creationId xmlns:p14="http://schemas.microsoft.com/office/powerpoint/2010/main" val="83650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8AE90-DD50-194F-16D1-3F904CEE229B}"/>
              </a:ext>
            </a:extLst>
          </p:cNvPr>
          <p:cNvSpPr txBox="1">
            <a:spLocks/>
          </p:cNvSpPr>
          <p:nvPr/>
        </p:nvSpPr>
        <p:spPr>
          <a:xfrm>
            <a:off x="0" y="2063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altLang="en-US" dirty="0"/>
              <a:t>Clean and homogenize compiled data</a:t>
            </a:r>
            <a:endParaRPr lang="fr-FR" altLang="en-US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17971F2-A404-8AFF-7D39-A75A653F3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5" y="751505"/>
            <a:ext cx="9796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Lists and geospatial data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6851D-28FD-9BC3-8839-39B807E3D6CE}"/>
              </a:ext>
            </a:extLst>
          </p:cNvPr>
          <p:cNvSpPr/>
          <p:nvPr/>
        </p:nvSpPr>
        <p:spPr>
          <a:xfrm>
            <a:off x="7463827" y="1551489"/>
            <a:ext cx="484094" cy="16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9A03E9-A92A-8F41-CB77-D1E3C7A453F1}"/>
              </a:ext>
            </a:extLst>
          </p:cNvPr>
          <p:cNvSpPr/>
          <p:nvPr/>
        </p:nvSpPr>
        <p:spPr>
          <a:xfrm>
            <a:off x="8624742" y="1541633"/>
            <a:ext cx="484094" cy="16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screenshot of a computer&#10;&#10;Description automatically generated">
            <a:extLst>
              <a:ext uri="{FF2B5EF4-FFF2-40B4-BE49-F238E27FC236}">
                <a16:creationId xmlns:a16="http://schemas.microsoft.com/office/drawing/2014/main" id="{751799A2-AC17-75A1-01FD-9F7616476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97106" y="2415864"/>
            <a:ext cx="995724" cy="724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ED5CB11-4295-3BD9-1DFC-F1E45415263A}"/>
              </a:ext>
            </a:extLst>
          </p:cNvPr>
          <p:cNvSpPr txBox="1">
            <a:spLocks/>
          </p:cNvSpPr>
          <p:nvPr/>
        </p:nvSpPr>
        <p:spPr>
          <a:xfrm>
            <a:off x="373968" y="1243228"/>
            <a:ext cx="114830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sz="2200" dirty="0"/>
              <a:t>Once organized the data will have to be cleaned and homogenized in terms of validity (format, structure) and uniqueness (duplicate)</a:t>
            </a:r>
            <a:endParaRPr lang="fr-CH" sz="220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B881FAD-3577-2BF4-7280-3B4FCE6A114B}"/>
              </a:ext>
            </a:extLst>
          </p:cNvPr>
          <p:cNvSpPr txBox="1">
            <a:spLocks/>
          </p:cNvSpPr>
          <p:nvPr/>
        </p:nvSpPr>
        <p:spPr>
          <a:xfrm>
            <a:off x="2325872" y="1954257"/>
            <a:ext cx="969427" cy="323809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2000" dirty="0" err="1"/>
              <a:t>Lists</a:t>
            </a:r>
            <a:endParaRPr lang="en-US" sz="20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D833317-5952-CAA0-C5AE-071095F1013C}"/>
              </a:ext>
            </a:extLst>
          </p:cNvPr>
          <p:cNvSpPr txBox="1">
            <a:spLocks/>
          </p:cNvSpPr>
          <p:nvPr/>
        </p:nvSpPr>
        <p:spPr>
          <a:xfrm>
            <a:off x="7860789" y="1965879"/>
            <a:ext cx="2951674" cy="333326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2000" dirty="0" err="1"/>
              <a:t>Geospatial</a:t>
            </a:r>
            <a:r>
              <a:rPr lang="fr-FR" sz="2000" dirty="0"/>
              <a:t> data</a:t>
            </a:r>
            <a:endParaRPr lang="en-US" sz="20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C6E3FA-4C3D-0BF1-CA38-973A0AC7E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409" y="2281237"/>
            <a:ext cx="732960" cy="1029242"/>
          </a:xfrm>
          <a:prstGeom prst="rect">
            <a:avLst/>
          </a:prstGeom>
          <a:ln>
            <a:solidFill>
              <a:srgbClr val="002147"/>
            </a:solidFill>
          </a:ln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F39F138E-E80D-62D3-8845-CB5A597672CC}"/>
              </a:ext>
            </a:extLst>
          </p:cNvPr>
          <p:cNvSpPr txBox="1">
            <a:spLocks/>
          </p:cNvSpPr>
          <p:nvPr/>
        </p:nvSpPr>
        <p:spPr>
          <a:xfrm>
            <a:off x="541804" y="5029698"/>
            <a:ext cx="5724525" cy="605897"/>
          </a:xfrm>
          <a:prstGeom prst="rect">
            <a:avLst/>
          </a:prstGeom>
        </p:spPr>
        <p:txBody>
          <a:bodyPr anchor="t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>
                <a:ea typeface="+mj-ea"/>
                <a:cs typeface="Calibri" pitchFamily="34" charset="0"/>
              </a:rPr>
              <a:t>The lists (if more than one) can then be merged (rows) and/or combined (columns)</a:t>
            </a:r>
            <a:endParaRPr lang="fr-CH" sz="2000" dirty="0">
              <a:ea typeface="+mj-ea"/>
              <a:cs typeface="Calibri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A592757-3351-0815-98DB-B3097C59F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420" y="2385115"/>
            <a:ext cx="750729" cy="9869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8EDD258-745B-B75A-E36B-3BD888848A03}"/>
              </a:ext>
            </a:extLst>
          </p:cNvPr>
          <p:cNvSpPr txBox="1"/>
          <p:nvPr/>
        </p:nvSpPr>
        <p:spPr>
          <a:xfrm>
            <a:off x="6428002" y="3372059"/>
            <a:ext cx="127444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50">
                <a:ea typeface="+mj-ea"/>
                <a:cs typeface="Calibri" pitchFamily="34" charset="0"/>
              </a:rPr>
              <a:t>Data specifications</a:t>
            </a:r>
            <a:endParaRPr lang="en-US" sz="105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BAB81FF-D8A6-E884-BCC1-8C4C2D37601C}"/>
              </a:ext>
            </a:extLst>
          </p:cNvPr>
          <p:cNvSpPr txBox="1">
            <a:spLocks/>
          </p:cNvSpPr>
          <p:nvPr/>
        </p:nvSpPr>
        <p:spPr>
          <a:xfrm>
            <a:off x="6341255" y="5002171"/>
            <a:ext cx="5850744" cy="811971"/>
          </a:xfrm>
          <a:prstGeom prst="rect">
            <a:avLst/>
          </a:prstGeom>
        </p:spPr>
        <p:txBody>
          <a:bodyPr anchor="t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1900" dirty="0">
                <a:ea typeface="+mj-ea"/>
                <a:cs typeface="Calibri" pitchFamily="34" charset="0"/>
              </a:rPr>
              <a:t>+  </a:t>
            </a:r>
            <a:r>
              <a:rPr lang="en-US" sz="1900" dirty="0">
                <a:ea typeface="+mj-ea"/>
                <a:cs typeface="Calibri" pitchFamily="34" charset="0"/>
              </a:rPr>
              <a:t>Where applicable, align the geospatial data attribute table with the contents of the corresponding master list</a:t>
            </a:r>
            <a:endParaRPr lang="fr-CH" sz="1900" dirty="0">
              <a:ea typeface="+mj-ea"/>
              <a:cs typeface="Calibri" pitchFamily="34" charset="0"/>
            </a:endParaRPr>
          </a:p>
        </p:txBody>
      </p:sp>
      <p:sp>
        <p:nvSpPr>
          <p:cNvPr id="33" name="Rectangle 265">
            <a:extLst>
              <a:ext uri="{FF2B5EF4-FFF2-40B4-BE49-F238E27FC236}">
                <a16:creationId xmlns:a16="http://schemas.microsoft.com/office/drawing/2014/main" id="{E2C7F677-60C7-82CE-631F-736059663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578" y="5768705"/>
            <a:ext cx="493217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cs typeface="Calibri" pitchFamily="34" charset="0"/>
              </a:rPr>
              <a:t>First draft of master list for which gaps can be identified</a:t>
            </a:r>
          </a:p>
        </p:txBody>
      </p:sp>
      <p:sp>
        <p:nvSpPr>
          <p:cNvPr id="34" name="Rectangle 265">
            <a:extLst>
              <a:ext uri="{FF2B5EF4-FFF2-40B4-BE49-F238E27FC236}">
                <a16:creationId xmlns:a16="http://schemas.microsoft.com/office/drawing/2014/main" id="{BFD67928-19EB-A6A6-C571-04FC026B7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5021" y="5823092"/>
            <a:ext cx="5513519" cy="3529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900" dirty="0">
                <a:cs typeface="Calibri" pitchFamily="34" charset="0"/>
              </a:rPr>
              <a:t>Geospatial data for which gaps can be identified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54BC05B-DAB4-7952-6239-F462DD7A0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85" y="2287106"/>
            <a:ext cx="3800929" cy="26956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E6D88DA-AB3E-B925-A673-1ACE4DBAA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026" y="2706758"/>
            <a:ext cx="2539449" cy="2171606"/>
          </a:xfrm>
          <a:prstGeom prst="rect">
            <a:avLst/>
          </a:prstGeom>
        </p:spPr>
      </p:pic>
      <p:sp>
        <p:nvSpPr>
          <p:cNvPr id="37" name="Right Arrow 10">
            <a:extLst>
              <a:ext uri="{FF2B5EF4-FFF2-40B4-BE49-F238E27FC236}">
                <a16:creationId xmlns:a16="http://schemas.microsoft.com/office/drawing/2014/main" id="{85604D88-4BA3-5D69-6B0D-2EBCA26719C6}"/>
              </a:ext>
            </a:extLst>
          </p:cNvPr>
          <p:cNvSpPr/>
          <p:nvPr/>
        </p:nvSpPr>
        <p:spPr>
          <a:xfrm>
            <a:off x="7471319" y="2603088"/>
            <a:ext cx="403315" cy="38554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Right Arrow 10">
            <a:extLst>
              <a:ext uri="{FF2B5EF4-FFF2-40B4-BE49-F238E27FC236}">
                <a16:creationId xmlns:a16="http://schemas.microsoft.com/office/drawing/2014/main" id="{57E1A0E8-39DC-F665-C163-A09F0989F375}"/>
              </a:ext>
            </a:extLst>
          </p:cNvPr>
          <p:cNvSpPr/>
          <p:nvPr/>
        </p:nvSpPr>
        <p:spPr>
          <a:xfrm>
            <a:off x="6376794" y="5797611"/>
            <a:ext cx="403315" cy="38554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Right Arrow 10">
            <a:extLst>
              <a:ext uri="{FF2B5EF4-FFF2-40B4-BE49-F238E27FC236}">
                <a16:creationId xmlns:a16="http://schemas.microsoft.com/office/drawing/2014/main" id="{B41F1EF2-998E-1043-4BCE-6C5FA14D939A}"/>
              </a:ext>
            </a:extLst>
          </p:cNvPr>
          <p:cNvSpPr/>
          <p:nvPr/>
        </p:nvSpPr>
        <p:spPr>
          <a:xfrm>
            <a:off x="614390" y="5768705"/>
            <a:ext cx="403315" cy="38554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6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A62356A-DA6E-E117-7901-79B401D283C1}"/>
              </a:ext>
            </a:extLst>
          </p:cNvPr>
          <p:cNvSpPr txBox="1">
            <a:spLocks/>
          </p:cNvSpPr>
          <p:nvPr/>
        </p:nvSpPr>
        <p:spPr>
          <a:xfrm>
            <a:off x="0" y="2063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altLang="en-US" dirty="0"/>
              <a:t>Clean and homogenize compiled data</a:t>
            </a:r>
            <a:endParaRPr lang="fr-F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CCEC21-3419-8576-C8CF-70080034E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3" y="751502"/>
            <a:ext cx="9796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Using MS Excel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2B73F5-2D4E-DA53-965D-1BAA0F6D5053}"/>
              </a:ext>
            </a:extLst>
          </p:cNvPr>
          <p:cNvSpPr txBox="1">
            <a:spLocks/>
          </p:cNvSpPr>
          <p:nvPr/>
        </p:nvSpPr>
        <p:spPr>
          <a:xfrm>
            <a:off x="380950" y="1463619"/>
            <a:ext cx="5654989" cy="1763676"/>
          </a:xfrm>
          <a:prstGeom prst="rect">
            <a:avLst/>
          </a:prstGeom>
        </p:spPr>
        <p:txBody>
          <a:bodyPr anchor="t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300" dirty="0">
                <a:ea typeface="+mj-ea"/>
                <a:cs typeface="Calibri" pitchFamily="34" charset="0"/>
              </a:rPr>
              <a:t>Much of the work of cleaning and standardizing the compiled lists happens in MS Excel before the first version of the master list is managed in a registry or common geo-registry.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4519A0B-A878-61AF-257A-BF49C1071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0735" y="1517866"/>
            <a:ext cx="2595104" cy="1838367"/>
          </a:xfrm>
          <a:prstGeom prst="rect">
            <a:avLst/>
          </a:prstGeom>
          <a:ln>
            <a:solidFill>
              <a:srgbClr val="001C54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BC7862-6DEF-0AFE-1998-32E758BB0448}"/>
              </a:ext>
            </a:extLst>
          </p:cNvPr>
          <p:cNvSpPr txBox="1"/>
          <p:nvPr/>
        </p:nvSpPr>
        <p:spPr>
          <a:xfrm>
            <a:off x="13399" y="6106497"/>
            <a:ext cx="45768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https://healthgeolab.net/DOCUMENTS/Guide_HGLC_Part2_5_2.pdf</a:t>
            </a:r>
            <a:r>
              <a:rPr lang="en-US" sz="1000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D5BEF40-363D-9E0B-D12D-A8BBA0C7C7AA}"/>
              </a:ext>
            </a:extLst>
          </p:cNvPr>
          <p:cNvSpPr txBox="1">
            <a:spLocks/>
          </p:cNvSpPr>
          <p:nvPr/>
        </p:nvSpPr>
        <p:spPr>
          <a:xfrm>
            <a:off x="1218795" y="3363064"/>
            <a:ext cx="4877203" cy="1041876"/>
          </a:xfrm>
          <a:prstGeom prst="rect">
            <a:avLst/>
          </a:prstGeom>
        </p:spPr>
        <p:txBody>
          <a:bodyPr anchor="t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300" dirty="0">
                <a:ea typeface="+mj-ea"/>
                <a:cs typeface="Calibri" pitchFamily="34" charset="0"/>
              </a:rPr>
              <a:t>It is important to know how to use the functions and tools provided by MS Excel</a:t>
            </a:r>
            <a:endParaRPr lang="fr-CH" sz="2300" dirty="0">
              <a:ea typeface="+mj-ea"/>
              <a:cs typeface="Calibri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2D0CBF-83AB-73CE-59A6-E20D5F5CBBA9}"/>
              </a:ext>
            </a:extLst>
          </p:cNvPr>
          <p:cNvSpPr txBox="1">
            <a:spLocks/>
          </p:cNvSpPr>
          <p:nvPr/>
        </p:nvSpPr>
        <p:spPr>
          <a:xfrm>
            <a:off x="1221618" y="4849778"/>
            <a:ext cx="4874382" cy="1041876"/>
          </a:xfrm>
          <a:prstGeom prst="rect">
            <a:avLst/>
          </a:prstGeom>
        </p:spPr>
        <p:txBody>
          <a:bodyPr anchor="t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300" dirty="0">
                <a:ea typeface="+mj-ea"/>
                <a:cs typeface="Calibri" pitchFamily="34" charset="0"/>
              </a:rPr>
              <a:t>Subject of one of the guides prepared by the Health GeoLab (2.5.2)</a:t>
            </a:r>
            <a:endParaRPr lang="fr-CH" sz="2300" dirty="0">
              <a:ea typeface="+mj-ea"/>
              <a:cs typeface="Calibri" pitchFamily="34" charset="0"/>
            </a:endParaRPr>
          </a:p>
        </p:txBody>
      </p:sp>
      <p:sp>
        <p:nvSpPr>
          <p:cNvPr id="14" name="Right Arrow 10">
            <a:extLst>
              <a:ext uri="{FF2B5EF4-FFF2-40B4-BE49-F238E27FC236}">
                <a16:creationId xmlns:a16="http://schemas.microsoft.com/office/drawing/2014/main" id="{72A39260-8584-A64D-FE77-15A70FC87C19}"/>
              </a:ext>
            </a:extLst>
          </p:cNvPr>
          <p:cNvSpPr/>
          <p:nvPr/>
        </p:nvSpPr>
        <p:spPr>
          <a:xfrm>
            <a:off x="815481" y="3363064"/>
            <a:ext cx="403315" cy="38554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ight Arrow 10">
            <a:extLst>
              <a:ext uri="{FF2B5EF4-FFF2-40B4-BE49-F238E27FC236}">
                <a16:creationId xmlns:a16="http://schemas.microsoft.com/office/drawing/2014/main" id="{74EA427F-7AB8-D0C8-C2DA-C75556724117}"/>
              </a:ext>
            </a:extLst>
          </p:cNvPr>
          <p:cNvSpPr/>
          <p:nvPr/>
        </p:nvSpPr>
        <p:spPr>
          <a:xfrm>
            <a:off x="815481" y="4861288"/>
            <a:ext cx="403315" cy="38554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AFE00B-4E24-97A0-280F-B974CCE4D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635" y="1164698"/>
            <a:ext cx="2815031" cy="2581636"/>
          </a:xfrm>
          <a:prstGeom prst="rect">
            <a:avLst/>
          </a:prstGeom>
          <a:ln>
            <a:solidFill>
              <a:srgbClr val="002147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DB9747-A60F-E09C-5CCD-0D41393DC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5572" y="3875381"/>
            <a:ext cx="4042591" cy="1532089"/>
          </a:xfrm>
          <a:prstGeom prst="rect">
            <a:avLst/>
          </a:prstGeom>
          <a:ln>
            <a:solidFill>
              <a:srgbClr val="002147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4DFDF4-A789-3A6A-9A59-17E3D233F6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891" y="4781565"/>
            <a:ext cx="3767847" cy="1333897"/>
          </a:xfrm>
          <a:prstGeom prst="rect">
            <a:avLst/>
          </a:prstGeom>
          <a:ln>
            <a:solidFill>
              <a:srgbClr val="002147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7B08E02-28BC-D2C5-09FF-9D77AEB65B4B}"/>
              </a:ext>
            </a:extLst>
          </p:cNvPr>
          <p:cNvSpPr txBox="1"/>
          <p:nvPr/>
        </p:nvSpPr>
        <p:spPr>
          <a:xfrm>
            <a:off x="8746345" y="768952"/>
            <a:ext cx="1745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a typeface="+mj-ea"/>
                <a:cs typeface="Calibri" pitchFamily="34" charset="0"/>
              </a:rPr>
              <a:t>Step-by-step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8F0363-6552-81D0-7B00-A720CC7A9819}"/>
              </a:ext>
            </a:extLst>
          </p:cNvPr>
          <p:cNvSpPr txBox="1"/>
          <p:nvPr/>
        </p:nvSpPr>
        <p:spPr>
          <a:xfrm>
            <a:off x="6840170" y="5593003"/>
            <a:ext cx="1134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a typeface="+mj-ea"/>
                <a:cs typeface="Calibri" pitchFamily="34" charset="0"/>
              </a:rPr>
              <a:t>Result file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04F92-D576-C25C-7DD9-A518DC4C6AF1}"/>
              </a:ext>
            </a:extLst>
          </p:cNvPr>
          <p:cNvSpPr txBox="1"/>
          <p:nvPr/>
        </p:nvSpPr>
        <p:spPr>
          <a:xfrm>
            <a:off x="10748216" y="3939104"/>
            <a:ext cx="1267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a typeface="+mj-ea"/>
                <a:cs typeface="Calibri" pitchFamily="34" charset="0"/>
              </a:rPr>
              <a:t>Exercise 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751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27483</TotalTime>
  <Words>1615</Words>
  <Application>Microsoft Office PowerPoint</Application>
  <PresentationFormat>Widescreen</PresentationFormat>
  <Paragraphs>243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MORU Epi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Steeve Ebener</cp:lastModifiedBy>
  <cp:revision>203</cp:revision>
  <dcterms:created xsi:type="dcterms:W3CDTF">2021-09-02T13:03:17Z</dcterms:created>
  <dcterms:modified xsi:type="dcterms:W3CDTF">2024-07-29T23:07:14Z</dcterms:modified>
</cp:coreProperties>
</file>