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78" r:id="rId2"/>
    <p:sldId id="322" r:id="rId3"/>
    <p:sldId id="333" r:id="rId4"/>
    <p:sldId id="334" r:id="rId5"/>
    <p:sldId id="335" r:id="rId6"/>
    <p:sldId id="336" r:id="rId7"/>
    <p:sldId id="338" r:id="rId8"/>
    <p:sldId id="337" r:id="rId9"/>
    <p:sldId id="339" r:id="rId10"/>
    <p:sldId id="34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7" pos="7469" userDrawn="1">
          <p15:clr>
            <a:srgbClr val="A4A3A4"/>
          </p15:clr>
        </p15:guide>
        <p15:guide id="8" pos="529" userDrawn="1">
          <p15:clr>
            <a:srgbClr val="A4A3A4"/>
          </p15:clr>
        </p15:guide>
        <p15:guide id="9" orient="horz" pos="777" userDrawn="1">
          <p15:clr>
            <a:srgbClr val="A4A3A4"/>
          </p15:clr>
        </p15:guide>
        <p15:guide id="10" orient="horz" pos="2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2812-F09C-3B01-F5BD-CC2DC1A14343}" name="975" initials="" userId="S::37d9f@haenmail.onmicrosoft.com::d146c936-e6ce-4cf1-8ba5-4d0363aafc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8CC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6247" autoAdjust="0"/>
  </p:normalViewPr>
  <p:slideViewPr>
    <p:cSldViewPr snapToGrid="0">
      <p:cViewPr varScale="1">
        <p:scale>
          <a:sx n="105" d="100"/>
          <a:sy n="105" d="100"/>
        </p:scale>
        <p:origin x="1008" y="96"/>
      </p:cViewPr>
      <p:guideLst>
        <p:guide orient="horz" pos="300"/>
        <p:guide pos="234"/>
        <p:guide orient="horz" pos="686"/>
        <p:guide pos="3840"/>
        <p:guide pos="7469"/>
        <p:guide pos="529"/>
        <p:guide orient="horz" pos="777"/>
        <p:guide orient="horz" pos="26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b="1" dirty="0"/>
              <a:t>MODULE 3: GEOSPATIAL DATA MANAGEMENT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+mn-lt"/>
              </a:rPr>
              <a:t>Session 3.4: Implementing the geospatial data management cycle (Part 3): Document the data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5942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1342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2366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2366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2366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6901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9060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8429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82622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40028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"/>
            <a:ext cx="12192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 userDrawn="1"/>
        </p:nvSpPr>
        <p:spPr bwMode="auto">
          <a:xfrm>
            <a:off x="425781" y="116633"/>
            <a:ext cx="114308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HIS GEO-ENABLING</a:t>
            </a:r>
          </a:p>
          <a:p>
            <a:r>
              <a:rPr lang="fr-CH" altLang="en-US" sz="2000" dirty="0">
                <a:solidFill>
                  <a:schemeClr val="bg1"/>
                </a:solidFill>
                <a:latin typeface="+mn-lt"/>
              </a:rPr>
              <a:t>A COURSE ON GEOSPATIAL DATA AND TECHNOLOGIES FOR PUBLIC HEALTH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981074"/>
            <a:ext cx="12192000" cy="5366459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713DDE7-2569-3357-064F-BCA5A6C0CD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4483" y="2067515"/>
            <a:ext cx="10723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MODULE 3:</a:t>
            </a:r>
          </a:p>
          <a:p>
            <a:pPr algn="ctr"/>
            <a:r>
              <a:rPr lang="en-US" altLang="en-US" sz="3600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Geospatial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93272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EFCC634-0E2E-72E4-B7FF-7DD45430BF9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3B0276B-78FB-D96A-E428-E4C59C76294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B9907BA-5F2F-ED9D-28F2-273C45AD8D7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D587F18-4A61-2254-B6ED-FB750B53F24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85F468B-2D94-E053-07A6-72B65656003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A2A9B5D-6A8C-6C56-F9E0-864D4A3888D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5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3F0F-4AE2-77D1-FD4C-41BAA8C7D72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81CA441-8CE0-3E67-B419-C740294E7D0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3B1917F-1E76-C3DD-91E5-1290893B92C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A684E7D-91E0-CB12-D58D-0D6DAEABFE5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31C461D-13A1-3C27-5181-7C408D102B8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2DDEFE-D7CB-5F19-874C-B37FB8E1C29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E101DC-E946-3009-5B63-3D58D67B55E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4" name="Google Shape;14;p25">
            <a:extLst>
              <a:ext uri="{FF2B5EF4-FFF2-40B4-BE49-F238E27FC236}">
                <a16:creationId xmlns:a16="http://schemas.microsoft.com/office/drawing/2014/main" id="{7FBDE19F-2291-D6B5-63B9-554F43A92BD4}"/>
              </a:ext>
            </a:extLst>
          </p:cNvPr>
          <p:cNvGrpSpPr/>
          <p:nvPr userDrawn="1"/>
        </p:nvGrpSpPr>
        <p:grpSpPr>
          <a:xfrm>
            <a:off x="3271168" y="6388135"/>
            <a:ext cx="5652303" cy="440669"/>
            <a:chOff x="3355147" y="6388135"/>
            <a:chExt cx="5652303" cy="440669"/>
          </a:xfrm>
        </p:grpSpPr>
        <p:pic>
          <p:nvPicPr>
            <p:cNvPr id="5" name="Google Shape;15;p25">
              <a:extLst>
                <a:ext uri="{FF2B5EF4-FFF2-40B4-BE49-F238E27FC236}">
                  <a16:creationId xmlns:a16="http://schemas.microsoft.com/office/drawing/2014/main" id="{855847C3-D485-4B57-70DB-642070447158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640311" y="6388135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6;p25">
              <a:extLst>
                <a:ext uri="{FF2B5EF4-FFF2-40B4-BE49-F238E27FC236}">
                  <a16:creationId xmlns:a16="http://schemas.microsoft.com/office/drawing/2014/main" id="{F3675091-E4D7-945A-03B2-F794D64B612A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355147" y="6388137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7;p25">
              <a:extLst>
                <a:ext uri="{FF2B5EF4-FFF2-40B4-BE49-F238E27FC236}">
                  <a16:creationId xmlns:a16="http://schemas.microsoft.com/office/drawing/2014/main" id="{90F29BFA-1BCA-82F5-38CE-7DAD149155A6}"/>
                </a:ext>
              </a:extLst>
            </p:cNvPr>
            <p:cNvSpPr/>
            <p:nvPr/>
          </p:nvSpPr>
          <p:spPr>
            <a:xfrm>
              <a:off x="6274178" y="6419850"/>
              <a:ext cx="359569" cy="37623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8;p25">
              <a:extLst>
                <a:ext uri="{FF2B5EF4-FFF2-40B4-BE49-F238E27FC236}">
                  <a16:creationId xmlns:a16="http://schemas.microsoft.com/office/drawing/2014/main" id="{9CF2772B-D835-6BD9-7175-19C8544C7640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218208" y="6388135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9;p25">
              <a:extLst>
                <a:ext uri="{FF2B5EF4-FFF2-40B4-BE49-F238E27FC236}">
                  <a16:creationId xmlns:a16="http://schemas.microsoft.com/office/drawing/2014/main" id="{CE1D9CF4-E50D-7BE5-450A-25D457E77A03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780564" y="6388135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0;p25">
              <a:extLst>
                <a:ext uri="{FF2B5EF4-FFF2-40B4-BE49-F238E27FC236}">
                  <a16:creationId xmlns:a16="http://schemas.microsoft.com/office/drawing/2014/main" id="{F10CAD31-C71E-6931-5E5D-B5859BBB12D8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314345" y="6388135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;p25">
              <a:extLst>
                <a:ext uri="{FF2B5EF4-FFF2-40B4-BE49-F238E27FC236}">
                  <a16:creationId xmlns:a16="http://schemas.microsoft.com/office/drawing/2014/main" id="{2EA9C715-9F29-23CB-F180-1F309395E6C5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7861628" y="6389638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lthgeolab.net/DOCUMENTS/Guide_HGLC_Part2_5_1.pdf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question-mark-question-response-102000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gis.com/wiki/index.php/GIS_Glossary/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Metadata_standar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healthgeolab.net/DOCUMENTS/Guide_HGLC_Part2_5_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.antonio@doh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3420888" y="1"/>
            <a:ext cx="648072" cy="692696"/>
          </a:xfrm>
          <a:prstGeom prst="rect">
            <a:avLst/>
          </a:prstGeom>
          <a:solidFill>
            <a:srgbClr val="238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-2628800" y="0"/>
            <a:ext cx="648072" cy="692696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-3433588" y="892175"/>
            <a:ext cx="648072" cy="692696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-2654200" y="896020"/>
            <a:ext cx="648072" cy="692696"/>
          </a:xfrm>
          <a:prstGeom prst="rect">
            <a:avLst/>
          </a:prstGeom>
          <a:solidFill>
            <a:srgbClr val="1B3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-3454796" y="1700808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-2666900" y="1700808"/>
            <a:ext cx="648072" cy="692696"/>
          </a:xfrm>
          <a:prstGeom prst="rect">
            <a:avLst/>
          </a:prstGeom>
          <a:solidFill>
            <a:srgbClr val="315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-3467496" y="2492896"/>
            <a:ext cx="648072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-3467496" y="3420917"/>
            <a:ext cx="648072" cy="692696"/>
          </a:xfrm>
          <a:prstGeom prst="rect">
            <a:avLst/>
          </a:prstGeom>
          <a:solidFill>
            <a:srgbClr val="34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-2654200" y="2546363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074068" y="3722669"/>
            <a:ext cx="86061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dirty="0">
                <a:latin typeface="+mn-lt"/>
              </a:rPr>
              <a:t>Session 3.4: Implementing the geospatial data management cycle (Part 3): Document the data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6238CC-9AF7-4273-08F0-400E132003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" r="1" b="45396"/>
          <a:stretch/>
        </p:blipFill>
        <p:spPr>
          <a:xfrm>
            <a:off x="1200772" y="5063510"/>
            <a:ext cx="4622726" cy="32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6EE0FA0-B71C-EFCC-0183-78DB0730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06" y="911175"/>
            <a:ext cx="9713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Microsoft Excel is the recommended format for exchanging statistical data because: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E2E0A84-68BA-BB11-AE84-92BAC6676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28" y="1814384"/>
            <a:ext cx="8943795" cy="161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40000" lvl="1" indent="-360000">
              <a:buFont typeface="Arial" pitchFamily="34" charset="0"/>
              <a:buChar char="•"/>
            </a:pPr>
            <a:r>
              <a:rPr lang="en-US" sz="2400" dirty="0"/>
              <a:t>It is widely used in countries</a:t>
            </a:r>
          </a:p>
          <a:p>
            <a:pPr marL="540000" lvl="1" indent="-360000">
              <a:buFont typeface="Arial" pitchFamily="34" charset="0"/>
              <a:buChar char="•"/>
            </a:pPr>
            <a:r>
              <a:rPr lang="en-US" sz="2400" dirty="0"/>
              <a:t>It allows the storage of data and information in multiple worksheets within the same file, which is not the case with other file formats such as .csv files.</a:t>
            </a:r>
            <a:endParaRPr lang="en-US" sz="2400" u="none" strike="noStrike" dirty="0">
              <a:effectLst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3E48D1D-2D1E-466E-19DF-AE9BE88E1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511492"/>
            <a:ext cx="9713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400" dirty="0"/>
              <a:t>This allows the georeferenced master list or statistical dataset as well as the data catalogue and metadata to be stored in a single file, ensuring that none of this information is lost when shared</a:t>
            </a:r>
            <a:r>
              <a:rPr lang="fr-FR" sz="2400" dirty="0"/>
              <a:t>.</a:t>
            </a:r>
            <a:endParaRPr lang="en-US" sz="2400" u="none" strike="noStrike" dirty="0">
              <a:effectLst/>
            </a:endParaRPr>
          </a:p>
        </p:txBody>
      </p:sp>
      <p:sp>
        <p:nvSpPr>
          <p:cNvPr id="26" name="Right Arrow 10">
            <a:extLst>
              <a:ext uri="{FF2B5EF4-FFF2-40B4-BE49-F238E27FC236}">
                <a16:creationId xmlns:a16="http://schemas.microsoft.com/office/drawing/2014/main" id="{1D6C0DD0-5EF1-9DF3-A799-CB940D3298D2}"/>
              </a:ext>
            </a:extLst>
          </p:cNvPr>
          <p:cNvSpPr/>
          <p:nvPr/>
        </p:nvSpPr>
        <p:spPr>
          <a:xfrm>
            <a:off x="839788" y="3529422"/>
            <a:ext cx="567880" cy="38100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E9600-CD7F-1942-BDA7-A6FD3C9A3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503" y="5063510"/>
            <a:ext cx="4750751" cy="32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61D525-879A-8D1D-445B-B41B4FE5AFD3}"/>
              </a:ext>
            </a:extLst>
          </p:cNvPr>
          <p:cNvSpPr txBox="1">
            <a:spLocks/>
          </p:cNvSpPr>
          <p:nvPr/>
        </p:nvSpPr>
        <p:spPr>
          <a:xfrm>
            <a:off x="0" y="17365"/>
            <a:ext cx="12192000" cy="69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Document the data – Metadata for georeferenced master list and statistical data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D1B439B-D866-6D49-A125-1651B5D119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37524" y="902475"/>
            <a:ext cx="1197880" cy="847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460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CBC8D7-F7D5-641A-7655-78D002EC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69" y="3610347"/>
            <a:ext cx="1859375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8B0292-E0FE-7650-CA7E-CB8D2BACC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393" y="1543726"/>
            <a:ext cx="3576126" cy="3770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29923" y="2183022"/>
            <a:ext cx="238125" cy="1187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D1B68-82E8-7D06-6F53-A8D8CE6925FB}"/>
              </a:ext>
            </a:extLst>
          </p:cNvPr>
          <p:cNvSpPr txBox="1"/>
          <p:nvPr/>
        </p:nvSpPr>
        <p:spPr>
          <a:xfrm>
            <a:off x="8961" y="6124762"/>
            <a:ext cx="45777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https://www.healthgeolab.net/DOCUMENTS/Guide_HGLC_Part2_5_1.pdf</a:t>
            </a:r>
            <a:r>
              <a:rPr lang="en-US" sz="9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3B6B0-E334-7A62-4AD2-E2451A68CD30}"/>
              </a:ext>
            </a:extLst>
          </p:cNvPr>
          <p:cNvSpPr txBox="1"/>
          <p:nvPr/>
        </p:nvSpPr>
        <p:spPr>
          <a:xfrm>
            <a:off x="1816396" y="4044958"/>
            <a:ext cx="353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Topics of one of the HGL’s guidance document (2.5.1)</a:t>
            </a:r>
            <a:endParaRPr lang="fr-CH" sz="2400" dirty="0"/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48E41CCA-84FA-7AB4-F944-A911AAFD5062}"/>
              </a:ext>
            </a:extLst>
          </p:cNvPr>
          <p:cNvSpPr/>
          <p:nvPr/>
        </p:nvSpPr>
        <p:spPr>
          <a:xfrm>
            <a:off x="1247203" y="4061945"/>
            <a:ext cx="553594" cy="461665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EA2CE2D-078D-E806-FC37-9A8A1E52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44" y="917394"/>
            <a:ext cx="71149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Documentation is a key activity in the geospatial data management cycle. It applies not only to processes (Step 2.1), but also to individual data that has been compiled and/or created.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701B749-F93D-139D-47C4-CA2DEA9B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960" y="2614018"/>
            <a:ext cx="5553831" cy="104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300" dirty="0"/>
              <a:t>Georeferenced master lists, geospatial and statistical data must be properly documented using what we call metadata.</a:t>
            </a:r>
          </a:p>
        </p:txBody>
      </p:sp>
      <p:sp>
        <p:nvSpPr>
          <p:cNvPr id="17" name="Right Arrow 10">
            <a:extLst>
              <a:ext uri="{FF2B5EF4-FFF2-40B4-BE49-F238E27FC236}">
                <a16:creationId xmlns:a16="http://schemas.microsoft.com/office/drawing/2014/main" id="{4CB84DA6-82AC-BC0A-6A1D-ED3BCE7CA95A}"/>
              </a:ext>
            </a:extLst>
          </p:cNvPr>
          <p:cNvSpPr/>
          <p:nvPr/>
        </p:nvSpPr>
        <p:spPr>
          <a:xfrm>
            <a:off x="823952" y="2580912"/>
            <a:ext cx="553594" cy="461665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95E7B-3F4A-A61F-C642-BAAE77755A58}"/>
              </a:ext>
            </a:extLst>
          </p:cNvPr>
          <p:cNvSpPr txBox="1">
            <a:spLocks/>
          </p:cNvSpPr>
          <p:nvPr/>
        </p:nvSpPr>
        <p:spPr>
          <a:xfrm>
            <a:off x="0" y="17365"/>
            <a:ext cx="12192000" cy="69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Document the data – Metadata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06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5" descr="nutrition fac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7484" y="1646671"/>
            <a:ext cx="1911212" cy="302503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265">
            <a:extLst>
              <a:ext uri="{FF2B5EF4-FFF2-40B4-BE49-F238E27FC236}">
                <a16:creationId xmlns:a16="http://schemas.microsoft.com/office/drawing/2014/main" id="{3F788B67-CE62-6553-C4DE-0A9F45AA0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940" y="1969403"/>
            <a:ext cx="7364722" cy="2194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Data about the data </a:t>
            </a:r>
          </a:p>
          <a:p>
            <a:pPr>
              <a:lnSpc>
                <a:spcPct val="90000"/>
              </a:lnSpc>
              <a:defRPr/>
            </a:pPr>
            <a:endParaRPr lang="en-US" sz="1600" dirty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Allows user to find out if the data is appropriate for its intended purpose</a:t>
            </a:r>
          </a:p>
          <a:p>
            <a:pPr>
              <a:lnSpc>
                <a:spcPct val="90000"/>
              </a:lnSpc>
              <a:defRPr/>
            </a:pPr>
            <a:endParaRPr lang="en-US" sz="1600" dirty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Applies to master lists, geospatial and statistical data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5" name="Rectangle 265">
            <a:extLst>
              <a:ext uri="{FF2B5EF4-FFF2-40B4-BE49-F238E27FC236}">
                <a16:creationId xmlns:a16="http://schemas.microsoft.com/office/drawing/2014/main" id="{2095DC1C-7127-084A-EF8C-3A6E2E28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04" y="4135502"/>
            <a:ext cx="8625300" cy="1086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The information captured in the metadata profile should be captured as much as possible during data collection and completed before data dissemination.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2CC8A-4E8D-2583-3E10-D69178FE87AD}"/>
              </a:ext>
            </a:extLst>
          </p:cNvPr>
          <p:cNvSpPr txBox="1"/>
          <p:nvPr/>
        </p:nvSpPr>
        <p:spPr>
          <a:xfrm>
            <a:off x="377821" y="903818"/>
            <a:ext cx="86252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Information that describes the content, quality, condition, origin, and other characteristics of data or other pieces of information.</a:t>
            </a:r>
            <a:endParaRPr lang="en-GB" sz="2400" dirty="0"/>
          </a:p>
        </p:txBody>
      </p:sp>
      <p:sp>
        <p:nvSpPr>
          <p:cNvPr id="19" name="Right Arrow 10">
            <a:extLst>
              <a:ext uri="{FF2B5EF4-FFF2-40B4-BE49-F238E27FC236}">
                <a16:creationId xmlns:a16="http://schemas.microsoft.com/office/drawing/2014/main" id="{20032E85-A237-C4AA-50D6-34825A7BC903}"/>
              </a:ext>
            </a:extLst>
          </p:cNvPr>
          <p:cNvSpPr/>
          <p:nvPr/>
        </p:nvSpPr>
        <p:spPr>
          <a:xfrm>
            <a:off x="1240060" y="1959792"/>
            <a:ext cx="567880" cy="38100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ight Arrow 10">
            <a:extLst>
              <a:ext uri="{FF2B5EF4-FFF2-40B4-BE49-F238E27FC236}">
                <a16:creationId xmlns:a16="http://schemas.microsoft.com/office/drawing/2014/main" id="{8813D1D2-7961-5233-79D9-63A2C603954D}"/>
              </a:ext>
            </a:extLst>
          </p:cNvPr>
          <p:cNvSpPr/>
          <p:nvPr/>
        </p:nvSpPr>
        <p:spPr>
          <a:xfrm>
            <a:off x="1240060" y="2531056"/>
            <a:ext cx="567880" cy="38100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ight Arrow 10">
            <a:extLst>
              <a:ext uri="{FF2B5EF4-FFF2-40B4-BE49-F238E27FC236}">
                <a16:creationId xmlns:a16="http://schemas.microsoft.com/office/drawing/2014/main" id="{91045626-9682-CA00-68D4-C411F29EA17F}"/>
              </a:ext>
            </a:extLst>
          </p:cNvPr>
          <p:cNvSpPr/>
          <p:nvPr/>
        </p:nvSpPr>
        <p:spPr>
          <a:xfrm>
            <a:off x="1217835" y="3377924"/>
            <a:ext cx="567880" cy="38100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ight Arrow 10">
            <a:extLst>
              <a:ext uri="{FF2B5EF4-FFF2-40B4-BE49-F238E27FC236}">
                <a16:creationId xmlns:a16="http://schemas.microsoft.com/office/drawing/2014/main" id="{552B1A11-CCFB-1FAE-4375-CBBCDC78CC1B}"/>
              </a:ext>
            </a:extLst>
          </p:cNvPr>
          <p:cNvSpPr/>
          <p:nvPr/>
        </p:nvSpPr>
        <p:spPr>
          <a:xfrm>
            <a:off x="1240060" y="5420355"/>
            <a:ext cx="567880" cy="38100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D3309-0BD1-E0D8-A6C9-B6385BF860FD}"/>
              </a:ext>
            </a:extLst>
          </p:cNvPr>
          <p:cNvSpPr txBox="1"/>
          <p:nvPr/>
        </p:nvSpPr>
        <p:spPr>
          <a:xfrm>
            <a:off x="1859755" y="5379943"/>
            <a:ext cx="7808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Begin as soon as the data specifications are defined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7DA3AC-FC5C-9996-59E3-97210E22DCD0}"/>
              </a:ext>
            </a:extLst>
          </p:cNvPr>
          <p:cNvSpPr txBox="1">
            <a:spLocks/>
          </p:cNvSpPr>
          <p:nvPr/>
        </p:nvSpPr>
        <p:spPr>
          <a:xfrm>
            <a:off x="0" y="17365"/>
            <a:ext cx="12192000" cy="69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Document the data – Metadata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26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372948" y="900329"/>
            <a:ext cx="7651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Good metadata must at least make it possible to answer the following questions</a:t>
            </a:r>
            <a:r>
              <a:rPr lang="en-GB" dirty="0"/>
              <a:t>:</a:t>
            </a:r>
            <a:endParaRPr lang="fr-CH" dirty="0"/>
          </a:p>
        </p:txBody>
      </p:sp>
      <p:pic>
        <p:nvPicPr>
          <p:cNvPr id="8" name="Picture 7" descr="A person holding a question mark&#10;&#10;Description automatically generated">
            <a:extLst>
              <a:ext uri="{FF2B5EF4-FFF2-40B4-BE49-F238E27FC236}">
                <a16:creationId xmlns:a16="http://schemas.microsoft.com/office/drawing/2014/main" id="{C01145A8-6517-5F3E-3015-335DB9655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20100" y="1695450"/>
            <a:ext cx="3609975" cy="36099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552C6B0-2150-D50E-FED8-A0F9D1F14C8F}"/>
              </a:ext>
            </a:extLst>
          </p:cNvPr>
          <p:cNvSpPr txBox="1">
            <a:spLocks/>
          </p:cNvSpPr>
          <p:nvPr/>
        </p:nvSpPr>
        <p:spPr>
          <a:xfrm>
            <a:off x="0" y="17365"/>
            <a:ext cx="12192000" cy="69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Document the data – Metadata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67204D-8753-A2CC-FA6E-CC11817DE4B3}"/>
              </a:ext>
            </a:extLst>
          </p:cNvPr>
          <p:cNvSpPr txBox="1">
            <a:spLocks/>
          </p:cNvSpPr>
          <p:nvPr/>
        </p:nvSpPr>
        <p:spPr>
          <a:xfrm>
            <a:off x="381913" y="1731326"/>
            <a:ext cx="8206275" cy="3943502"/>
          </a:xfrm>
          <a:prstGeom prst="rect">
            <a:avLst/>
          </a:prstGeom>
        </p:spPr>
        <p:txBody>
          <a:bodyPr/>
          <a:lstStyle/>
          <a:p>
            <a:pPr marL="720000" lvl="1" indent="-3600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/>
              <a:t>What is the data about?</a:t>
            </a:r>
          </a:p>
          <a:p>
            <a:pPr marL="720000" lvl="1" indent="-3600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/>
              <a:t>Who created the data?</a:t>
            </a:r>
          </a:p>
          <a:p>
            <a:pPr marL="720000" lvl="1" indent="-3600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/>
              <a:t>When was the data last created, collected, or updated?</a:t>
            </a:r>
          </a:p>
          <a:p>
            <a:pPr marL="720000" lvl="1" indent="-3600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/>
              <a:t>How was the data created?</a:t>
            </a:r>
          </a:p>
          <a:p>
            <a:pPr marL="720000" lvl="1" indent="-3600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/>
              <a:t>What are the data specifications associated with the data (geographic coordinate system/projection system, scale, accuracy, precision, language, etc.)</a:t>
            </a:r>
          </a:p>
          <a:p>
            <a:pPr marL="720000" lvl="1" indent="-3600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/>
              <a:t>Is the data subject to any restrictions on use or redistribution?</a:t>
            </a:r>
          </a:p>
          <a:p>
            <a:pPr marL="720000" lvl="1" indent="-3600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/>
              <a:t>Who can I contact if I have questions about the data?</a:t>
            </a:r>
            <a:endParaRPr lang="fr-CH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186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2596CC9-488F-70FF-618F-569882F97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58" y="913006"/>
            <a:ext cx="11476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Information is entered into a metadata record based on a metadata profile (modification of an existing metadata standard to suit the data type and local context).</a:t>
            </a:r>
            <a:r>
              <a:rPr lang="en-US" sz="2400" baseline="30000" dirty="0"/>
              <a:t>1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C28CAC-9156-6659-0B4C-4778DCD2C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18" y="1913523"/>
            <a:ext cx="114777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metadata standard </a:t>
            </a:r>
            <a:r>
              <a:rPr lang="en-US" sz="2400" dirty="0"/>
              <a:t>is a requirement to establish a common understanding of the meaning or semantics of data, and to ensure correct and adequate use and interpretation of data by its owners and users.</a:t>
            </a:r>
            <a:r>
              <a:rPr lang="en-US" sz="2400" baseline="30000" dirty="0"/>
              <a:t>2</a:t>
            </a:r>
            <a:endParaRPr lang="en-GB" sz="2400" baseline="30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0F81FC-89FF-327D-231B-E3D165B92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" y="5958155"/>
            <a:ext cx="4570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1 </a:t>
            </a:r>
            <a:r>
              <a:rPr lang="en-US" sz="1000" dirty="0">
                <a:hlinkClick r:id="rId3"/>
              </a:rPr>
              <a:t>http://wiki.gis.com/wiki/index.php/GIS_Glossary/M</a:t>
            </a:r>
            <a:r>
              <a:rPr lang="en-US" sz="1000" dirty="0"/>
              <a:t>  (Metadata profile) </a:t>
            </a:r>
          </a:p>
          <a:p>
            <a:r>
              <a:rPr lang="en-US" sz="1000" dirty="0"/>
              <a:t>2 </a:t>
            </a:r>
            <a:r>
              <a:rPr lang="en-US" sz="1000" dirty="0">
                <a:hlinkClick r:id="rId4"/>
              </a:rPr>
              <a:t>https://en.wikipedia.org/wiki/Metadata_standard</a:t>
            </a:r>
            <a:r>
              <a:rPr lang="en-US" sz="1000" dirty="0"/>
              <a:t>  </a:t>
            </a:r>
            <a:endParaRPr lang="en-GB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9AE6B-36E9-9C69-D04E-8CB105CB0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3363256"/>
            <a:ext cx="9038381" cy="3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400" dirty="0"/>
              <a:t>The most widely used metadata standards are those produced by:</a:t>
            </a:r>
            <a:endParaRPr lang="en-US" sz="2400" u="none" strike="noStrike" dirty="0">
              <a:effectLst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47338F5-D55D-61BD-FD3C-8833E5E4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770" y="4995894"/>
            <a:ext cx="8647699" cy="7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300" dirty="0"/>
              <a:t>The ISO standard is obtained by international consensus which promotes a wider use.</a:t>
            </a:r>
            <a:endParaRPr lang="en-US" sz="2300" u="none" strike="noStrike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94369-E83C-640D-FB16-0961952F187F}"/>
              </a:ext>
            </a:extLst>
          </p:cNvPr>
          <p:cNvSpPr txBox="1"/>
          <p:nvPr/>
        </p:nvSpPr>
        <p:spPr>
          <a:xfrm>
            <a:off x="888239" y="3846440"/>
            <a:ext cx="8263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lvl="1" indent="-457200">
              <a:buFont typeface="Arial" pitchFamily="34" charset="0"/>
              <a:buChar char="•"/>
            </a:pPr>
            <a:r>
              <a:rPr lang="en-US" sz="2400" dirty="0"/>
              <a:t>The International Organization for Standardization (ISO)</a:t>
            </a:r>
          </a:p>
          <a:p>
            <a:pPr marL="720000" lvl="1" indent="-457200">
              <a:buFont typeface="Arial" pitchFamily="34" charset="0"/>
              <a:buChar char="•"/>
            </a:pPr>
            <a:r>
              <a:rPr lang="en-US" sz="2400" dirty="0"/>
              <a:t>The Federal Geographic Data Committee (FGDC)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7DD04-E99E-4FAB-6E17-BD6AEC25F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6786" y="4210802"/>
            <a:ext cx="1325628" cy="9698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F3CB26-9FA6-C01D-B921-68A3BC420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385" y="3335975"/>
            <a:ext cx="973189" cy="969890"/>
          </a:xfrm>
          <a:prstGeom prst="rect">
            <a:avLst/>
          </a:prstGeom>
        </p:spPr>
      </p:pic>
      <p:sp>
        <p:nvSpPr>
          <p:cNvPr id="13" name="Right Arrow 10">
            <a:extLst>
              <a:ext uri="{FF2B5EF4-FFF2-40B4-BE49-F238E27FC236}">
                <a16:creationId xmlns:a16="http://schemas.microsoft.com/office/drawing/2014/main" id="{FD1548E4-C443-CE6E-C4C9-BBBD844FD51E}"/>
              </a:ext>
            </a:extLst>
          </p:cNvPr>
          <p:cNvSpPr/>
          <p:nvPr/>
        </p:nvSpPr>
        <p:spPr>
          <a:xfrm>
            <a:off x="732255" y="4973837"/>
            <a:ext cx="458605" cy="427587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46ED7A-3C0F-7E1B-BACE-BD632AE6F6F3}"/>
              </a:ext>
            </a:extLst>
          </p:cNvPr>
          <p:cNvSpPr txBox="1">
            <a:spLocks/>
          </p:cNvSpPr>
          <p:nvPr/>
        </p:nvSpPr>
        <p:spPr>
          <a:xfrm>
            <a:off x="0" y="17365"/>
            <a:ext cx="12192000" cy="69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Document the data – Metadata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73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86FC442-24CA-E2AD-8B2C-C75DAEBFC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37524" y="902475"/>
            <a:ext cx="1197880" cy="847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F004D9EF-186B-0E01-3052-1AF73D1D0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55" y="902567"/>
            <a:ext cx="99763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 minimum metadata profile for geospatial data recommended by the HGL is based on the ISO 19115 metadata standard</a:t>
            </a:r>
            <a:r>
              <a:rPr lang="fr-FR" sz="2400" dirty="0"/>
              <a:t>. </a:t>
            </a:r>
            <a:endParaRPr lang="en-US" sz="24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3B0EAB7-011D-AC85-3CD4-61172863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6" y="1690011"/>
            <a:ext cx="6696743" cy="31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925A1D56-0362-FCED-8DD0-99B8CD3D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02" y="2473074"/>
            <a:ext cx="5454118" cy="307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7B9E6B-ABD8-2154-632E-9AF5782E8FA8}"/>
              </a:ext>
            </a:extLst>
          </p:cNvPr>
          <p:cNvSpPr txBox="1"/>
          <p:nvPr/>
        </p:nvSpPr>
        <p:spPr>
          <a:xfrm>
            <a:off x="1663171" y="5549888"/>
            <a:ext cx="4432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30 fields to fill in to answer the key questions mentioned </a:t>
            </a:r>
            <a:r>
              <a:rPr lang="en-US" dirty="0"/>
              <a:t>earlier</a:t>
            </a:r>
            <a:endParaRPr lang="en-PH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C54DB95-EB52-92FD-0C93-76ABCB52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21" y="3088326"/>
            <a:ext cx="5600826" cy="318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65B9E83-5D44-6181-7924-5ACC3C4B9C31}"/>
              </a:ext>
            </a:extLst>
          </p:cNvPr>
          <p:cNvSpPr txBox="1">
            <a:spLocks/>
          </p:cNvSpPr>
          <p:nvPr/>
        </p:nvSpPr>
        <p:spPr>
          <a:xfrm>
            <a:off x="0" y="17365"/>
            <a:ext cx="12192000" cy="69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Document the data – Metadata for geospatial data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95D88-81F8-D778-C70A-6D0287565254}"/>
              </a:ext>
            </a:extLst>
          </p:cNvPr>
          <p:cNvSpPr txBox="1"/>
          <p:nvPr/>
        </p:nvSpPr>
        <p:spPr>
          <a:xfrm>
            <a:off x="-4" y="6124762"/>
            <a:ext cx="45777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7"/>
              </a:rPr>
              <a:t>https://www.healthgeolab.net/DOCUMENTS/Guide_HGLC_Part2_5_1.pdf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133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3624" y="908108"/>
            <a:ext cx="9513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There are no specific metadata standards for georeferenced master lists.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55467" y="1670652"/>
            <a:ext cx="9179208" cy="108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400" dirty="0"/>
              <a:t>A simple and effective way is to add a “data catalogue” and “metadata” worksheets into the Excel file containing the georeferenced master list when sharing it</a:t>
            </a:r>
            <a:r>
              <a:rPr lang="fr-FR" sz="2400" dirty="0"/>
              <a:t>.</a:t>
            </a:r>
            <a:endParaRPr lang="en-US" sz="2400" u="none" strike="noStrike" dirty="0">
              <a:effectLst/>
            </a:endParaRP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010C44B4-DEDB-2513-3AF7-9A0BA2A4940D}"/>
              </a:ext>
            </a:extLst>
          </p:cNvPr>
          <p:cNvSpPr/>
          <p:nvPr/>
        </p:nvSpPr>
        <p:spPr>
          <a:xfrm>
            <a:off x="839788" y="1688582"/>
            <a:ext cx="567880" cy="38100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DC850A-FD40-FA77-1F84-3CF38C580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2922890"/>
            <a:ext cx="3496241" cy="1594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28E26-1BFC-AA40-EA1F-69C2B8BD2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51" y="2922890"/>
            <a:ext cx="3702646" cy="33003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3F5D3E-FE5A-1616-DEB6-09B3FD1EE9D8}"/>
              </a:ext>
            </a:extLst>
          </p:cNvPr>
          <p:cNvSpPr txBox="1"/>
          <p:nvPr/>
        </p:nvSpPr>
        <p:spPr>
          <a:xfrm>
            <a:off x="2270125" y="4517375"/>
            <a:ext cx="1720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Data catalogue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581EF-E005-F52D-A1EE-EFB69F00F114}"/>
              </a:ext>
            </a:extLst>
          </p:cNvPr>
          <p:cNvSpPr txBox="1"/>
          <p:nvPr/>
        </p:nvSpPr>
        <p:spPr>
          <a:xfrm>
            <a:off x="5298054" y="5599725"/>
            <a:ext cx="111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Metadata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A3C23-01FE-AB72-FFF6-2DD0CB0A320A}"/>
              </a:ext>
            </a:extLst>
          </p:cNvPr>
          <p:cNvSpPr txBox="1">
            <a:spLocks/>
          </p:cNvSpPr>
          <p:nvPr/>
        </p:nvSpPr>
        <p:spPr>
          <a:xfrm>
            <a:off x="0" y="17365"/>
            <a:ext cx="12192000" cy="69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Document the data – Metadata for georeferenced master list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91374D4-E83A-E3BF-2D70-88E9A25CD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37524" y="902475"/>
            <a:ext cx="1197880" cy="847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7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3623" y="908107"/>
            <a:ext cx="101061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There are different metadata standards for statistical data, including the EDSM (Exchange of Statistical Data and Metadata) initiative. However, these standards tend to be difficult for non-IT professionals to understand and focus more on how data and metadata are exchanged.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55466" y="2904844"/>
            <a:ext cx="5683533" cy="108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400" dirty="0"/>
              <a:t>The same approach as the one used for georeferenced master list can also be applied for files containing statistical data 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010C44B4-DEDB-2513-3AF7-9A0BA2A4940D}"/>
              </a:ext>
            </a:extLst>
          </p:cNvPr>
          <p:cNvSpPr/>
          <p:nvPr/>
        </p:nvSpPr>
        <p:spPr>
          <a:xfrm>
            <a:off x="839788" y="2904844"/>
            <a:ext cx="567880" cy="38100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174E3E3-646A-01BD-53FB-40FD12AA84F0}"/>
              </a:ext>
            </a:extLst>
          </p:cNvPr>
          <p:cNvSpPr/>
          <p:nvPr/>
        </p:nvSpPr>
        <p:spPr>
          <a:xfrm>
            <a:off x="839788" y="4313989"/>
            <a:ext cx="567880" cy="381000"/>
          </a:xfrm>
          <a:prstGeom prst="rightArrow">
            <a:avLst/>
          </a:prstGeom>
          <a:solidFill>
            <a:srgbClr val="3398C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64E3931-9439-5022-77BD-17CEADB3E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467" y="4336153"/>
            <a:ext cx="5140608" cy="108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sz="2400" dirty="0"/>
              <a:t>“Data catalogue” and “metadata” worksheet included into the Excel file containing the statistical data </a:t>
            </a:r>
            <a:r>
              <a:rPr lang="fr-FR" sz="2400" dirty="0"/>
              <a:t>.</a:t>
            </a:r>
            <a:endParaRPr lang="en-US" sz="2400" u="none" strike="noStrike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52D003-477E-D2C9-2F08-818787D9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125" y="2362478"/>
            <a:ext cx="3237600" cy="7324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0AC5E2-B67B-321C-F831-773B9A87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125" y="3261482"/>
            <a:ext cx="3237600" cy="29750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DFABBA-8FD2-D87C-0745-D43FA0400458}"/>
              </a:ext>
            </a:extLst>
          </p:cNvPr>
          <p:cNvSpPr txBox="1">
            <a:spLocks/>
          </p:cNvSpPr>
          <p:nvPr/>
        </p:nvSpPr>
        <p:spPr>
          <a:xfrm>
            <a:off x="0" y="17365"/>
            <a:ext cx="12192000" cy="69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Document the data – Metadata for statistical data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F7E9FA0-1B21-FD50-AD69-DBEA502A4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37524" y="902475"/>
            <a:ext cx="1197880" cy="847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05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92C41-446F-C505-1FF8-6A377F409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23" y="909917"/>
            <a:ext cx="10034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 “Metadata” worksheet then captures the essential information allowing the user to answer the questions that minimal metadata should cover.</a:t>
            </a:r>
            <a:endParaRPr lang="fr-FR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B1D083-2F86-23C3-0D08-2A72FB8B4085}"/>
              </a:ext>
            </a:extLst>
          </p:cNvPr>
          <p:cNvCxnSpPr>
            <a:cxnSpLocks/>
          </p:cNvCxnSpPr>
          <p:nvPr/>
        </p:nvCxnSpPr>
        <p:spPr>
          <a:xfrm flipV="1">
            <a:off x="4989904" y="1956130"/>
            <a:ext cx="502671" cy="17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B72578-3B55-6F42-6DC5-8705B4E5FA6B}"/>
              </a:ext>
            </a:extLst>
          </p:cNvPr>
          <p:cNvCxnSpPr>
            <a:cxnSpLocks/>
          </p:cNvCxnSpPr>
          <p:nvPr/>
        </p:nvCxnSpPr>
        <p:spPr>
          <a:xfrm flipV="1">
            <a:off x="5012384" y="2158301"/>
            <a:ext cx="502149" cy="19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0AAFAE-B28E-9D6C-293D-2B7653782560}"/>
              </a:ext>
            </a:extLst>
          </p:cNvPr>
          <p:cNvCxnSpPr>
            <a:cxnSpLocks/>
          </p:cNvCxnSpPr>
          <p:nvPr/>
        </p:nvCxnSpPr>
        <p:spPr>
          <a:xfrm flipV="1">
            <a:off x="4972622" y="2300950"/>
            <a:ext cx="584012" cy="306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97C684-0667-49C1-8DF8-907C341ADB9D}"/>
              </a:ext>
            </a:extLst>
          </p:cNvPr>
          <p:cNvCxnSpPr>
            <a:cxnSpLocks/>
          </p:cNvCxnSpPr>
          <p:nvPr/>
        </p:nvCxnSpPr>
        <p:spPr>
          <a:xfrm flipV="1">
            <a:off x="4981262" y="2570273"/>
            <a:ext cx="555231" cy="273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AAE3F7-0B8B-BCE6-A6E1-F4DF80B1F879}"/>
              </a:ext>
            </a:extLst>
          </p:cNvPr>
          <p:cNvCxnSpPr>
            <a:cxnSpLocks/>
          </p:cNvCxnSpPr>
          <p:nvPr/>
        </p:nvCxnSpPr>
        <p:spPr>
          <a:xfrm flipV="1">
            <a:off x="4955114" y="2994641"/>
            <a:ext cx="559419" cy="200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12A1A8-ED95-21BF-9B11-74DCD616F40D}"/>
              </a:ext>
            </a:extLst>
          </p:cNvPr>
          <p:cNvCxnSpPr>
            <a:cxnSpLocks/>
          </p:cNvCxnSpPr>
          <p:nvPr/>
        </p:nvCxnSpPr>
        <p:spPr>
          <a:xfrm flipV="1">
            <a:off x="4944944" y="3324099"/>
            <a:ext cx="611690" cy="201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03BB81-736A-991E-A0AA-EBE5F1EDC3B7}"/>
              </a:ext>
            </a:extLst>
          </p:cNvPr>
          <p:cNvCxnSpPr>
            <a:cxnSpLocks/>
          </p:cNvCxnSpPr>
          <p:nvPr/>
        </p:nvCxnSpPr>
        <p:spPr>
          <a:xfrm flipV="1">
            <a:off x="4955114" y="3629210"/>
            <a:ext cx="601520" cy="135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2A3DD8-02A6-73D6-BDC0-AA2577EF13B2}"/>
              </a:ext>
            </a:extLst>
          </p:cNvPr>
          <p:cNvCxnSpPr>
            <a:cxnSpLocks/>
          </p:cNvCxnSpPr>
          <p:nvPr/>
        </p:nvCxnSpPr>
        <p:spPr>
          <a:xfrm flipV="1">
            <a:off x="4989046" y="3918474"/>
            <a:ext cx="547447" cy="127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C22CF4-4874-DD12-E13F-431C60F854F4}"/>
              </a:ext>
            </a:extLst>
          </p:cNvPr>
          <p:cNvCxnSpPr>
            <a:cxnSpLocks/>
          </p:cNvCxnSpPr>
          <p:nvPr/>
        </p:nvCxnSpPr>
        <p:spPr>
          <a:xfrm>
            <a:off x="4976556" y="4745901"/>
            <a:ext cx="537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B9AC5DA8-E61B-44A7-6CFC-594F16377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635" y="2028306"/>
            <a:ext cx="3566069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r"/>
            <a:r>
              <a:rPr lang="en-US" sz="1200" dirty="0"/>
              <a:t>Name by which the statistical dataset is known</a:t>
            </a:r>
          </a:p>
          <a:p>
            <a:pPr lvl="0" algn="r"/>
            <a:r>
              <a:rPr lang="en-PH" sz="400" dirty="0"/>
              <a:t>-------------</a:t>
            </a:r>
          </a:p>
          <a:p>
            <a:pPr lvl="0" algn="r"/>
            <a:r>
              <a:rPr lang="en-US" sz="1200" dirty="0"/>
              <a:t>Full name of the institution that generated the dataset</a:t>
            </a:r>
            <a:r>
              <a:rPr lang="en-PH" sz="400" dirty="0"/>
              <a:t>-</a:t>
            </a:r>
          </a:p>
          <a:p>
            <a:pPr lvl="0" algn="r"/>
            <a:r>
              <a:rPr lang="en-PH" sz="400" dirty="0"/>
              <a:t>-----------</a:t>
            </a:r>
          </a:p>
          <a:p>
            <a:pPr lvl="0" algn="r"/>
            <a:r>
              <a:rPr lang="en-US" sz="1200" dirty="0"/>
              <a:t>Date the data was collected</a:t>
            </a:r>
          </a:p>
          <a:p>
            <a:pPr lvl="0" algn="r"/>
            <a:r>
              <a:rPr lang="en-PH" sz="400" dirty="0"/>
              <a:t>------------</a:t>
            </a:r>
          </a:p>
          <a:p>
            <a:pPr lvl="0" algn="r"/>
            <a:r>
              <a:rPr lang="en-US" sz="1200" dirty="0"/>
              <a:t>Brief description of the contents of the statistical dataset</a:t>
            </a:r>
            <a:r>
              <a:rPr lang="en-PH" sz="400" dirty="0"/>
              <a:t>-</a:t>
            </a:r>
          </a:p>
          <a:p>
            <a:pPr lvl="0" algn="r"/>
            <a:r>
              <a:rPr lang="en-PH" sz="400" dirty="0"/>
              <a:t>-----------</a:t>
            </a:r>
          </a:p>
          <a:p>
            <a:pPr lvl="0" algn="r"/>
            <a:r>
              <a:rPr lang="en-US" sz="1200" dirty="0"/>
              <a:t>General description of the steps taken to create the dataset</a:t>
            </a:r>
            <a:r>
              <a:rPr lang="en-PH" sz="400" dirty="0"/>
              <a:t>-</a:t>
            </a:r>
          </a:p>
          <a:p>
            <a:pPr lvl="0" algn="r"/>
            <a:r>
              <a:rPr lang="en-PH" sz="400" dirty="0"/>
              <a:t>------------</a:t>
            </a:r>
          </a:p>
          <a:p>
            <a:pPr lvl="0" algn="r"/>
            <a:r>
              <a:rPr lang="en-US" sz="1200" dirty="0"/>
              <a:t>Dataset</a:t>
            </a:r>
            <a:r>
              <a:rPr lang="fr-FR" sz="1200" dirty="0"/>
              <a:t> </a:t>
            </a:r>
            <a:r>
              <a:rPr lang="en-US" sz="1200" dirty="0"/>
              <a:t>development</a:t>
            </a:r>
            <a:r>
              <a:rPr lang="fr-FR" sz="1200" dirty="0"/>
              <a:t> </a:t>
            </a:r>
            <a:r>
              <a:rPr lang="en-US" sz="1200" dirty="0"/>
              <a:t>status</a:t>
            </a:r>
          </a:p>
          <a:p>
            <a:pPr lvl="0" algn="r"/>
            <a:r>
              <a:rPr lang="en-PH" sz="400" dirty="0"/>
              <a:t>------------</a:t>
            </a:r>
          </a:p>
          <a:p>
            <a:pPr lvl="0" algn="r"/>
            <a:r>
              <a:rPr lang="en-US" sz="1200" dirty="0"/>
              <a:t>Access constraints related to the dataset</a:t>
            </a:r>
          </a:p>
          <a:p>
            <a:pPr lvl="0" algn="r"/>
            <a:r>
              <a:rPr lang="en-PH" sz="400" dirty="0"/>
              <a:t>------------</a:t>
            </a:r>
          </a:p>
          <a:p>
            <a:pPr lvl="0" algn="r"/>
            <a:endParaRPr lang="en-PH" sz="400" dirty="0"/>
          </a:p>
          <a:p>
            <a:pPr lvl="0" algn="r"/>
            <a:r>
              <a:rPr lang="fr-FR" sz="1200" dirty="0"/>
              <a:t>Use </a:t>
            </a:r>
            <a:r>
              <a:rPr lang="en-US" sz="1200" dirty="0"/>
              <a:t>dataset</a:t>
            </a:r>
            <a:r>
              <a:rPr lang="fr-FR" sz="1200" dirty="0"/>
              <a:t> </a:t>
            </a:r>
            <a:r>
              <a:rPr lang="en-US" sz="1200" dirty="0"/>
              <a:t>constraints</a:t>
            </a:r>
          </a:p>
          <a:p>
            <a:pPr lvl="0" algn="r"/>
            <a:r>
              <a:rPr lang="en-PH" sz="400" dirty="0"/>
              <a:t>------------</a:t>
            </a:r>
          </a:p>
          <a:p>
            <a:pPr lvl="0" algn="r"/>
            <a:endParaRPr lang="en-PH" sz="400" dirty="0"/>
          </a:p>
          <a:p>
            <a:pPr lvl="0" algn="r"/>
            <a:r>
              <a:rPr lang="en-US" sz="1200" dirty="0"/>
              <a:t>Responsibility statement for the dataset</a:t>
            </a:r>
          </a:p>
          <a:p>
            <a:pPr lvl="0" algn="r"/>
            <a:r>
              <a:rPr lang="en-PH" sz="400" dirty="0"/>
              <a:t>------------</a:t>
            </a:r>
          </a:p>
          <a:p>
            <a:pPr lvl="0" algn="r"/>
            <a:endParaRPr lang="en-PH" sz="400" dirty="0"/>
          </a:p>
          <a:p>
            <a:pPr algn="r"/>
            <a:r>
              <a:rPr lang="en-US" sz="1200" dirty="0"/>
              <a:t>Full name, organization, position and role, phone number, and email address of the person to contact about the dataset.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6B6AE3F-163B-DC94-FA04-6A3530CD3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944907"/>
              </p:ext>
            </p:extLst>
          </p:nvPr>
        </p:nvGraphicFramePr>
        <p:xfrm>
          <a:off x="5598735" y="1961026"/>
          <a:ext cx="4214076" cy="4196035"/>
        </p:xfrm>
        <a:graphic>
          <a:graphicData uri="http://schemas.openxmlformats.org/drawingml/2006/table">
            <a:tbl>
              <a:tblPr firstRow="1" firstCol="1" bandRow="1"/>
              <a:tblGrid>
                <a:gridCol w="1092956">
                  <a:extLst>
                    <a:ext uri="{9D8B030D-6E8A-4147-A177-3AD203B41FA5}">
                      <a16:colId xmlns:a16="http://schemas.microsoft.com/office/drawing/2014/main" val="843756533"/>
                    </a:ext>
                  </a:extLst>
                </a:gridCol>
                <a:gridCol w="3121120">
                  <a:extLst>
                    <a:ext uri="{9D8B030D-6E8A-4147-A177-3AD203B41FA5}">
                      <a16:colId xmlns:a16="http://schemas.microsoft.com/office/drawing/2014/main" val="215529553"/>
                    </a:ext>
                  </a:extLst>
                </a:gridCol>
              </a:tblGrid>
              <a:tr h="191527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Title: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solidFill>
                            <a:srgbClr val="3C404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Master list of health facilities in the Province Tolkien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356035"/>
                  </a:ext>
                </a:extLst>
              </a:tr>
              <a:tr h="162725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Originator: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solidFill>
                            <a:srgbClr val="3C404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Department of Health (DOH)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513397"/>
                  </a:ext>
                </a:extLst>
              </a:tr>
              <a:tr h="191527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rgbClr val="3C404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Publication date 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 2025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534562"/>
                  </a:ext>
                </a:extLst>
              </a:tr>
              <a:tr h="284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solidFill>
                            <a:srgbClr val="3C404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master list was created for use during the workshop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219242"/>
                  </a:ext>
                </a:extLst>
              </a:tr>
              <a:tr h="502832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Process: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solidFill>
                            <a:srgbClr val="3C404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list was generated by combining different sources of information validated by the health department. Geographic coordinates have different levels of precision depending on the data collection method used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994873"/>
                  </a:ext>
                </a:extLst>
              </a:tr>
              <a:tr h="1627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progress (regularly updated))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0784"/>
                  </a:ext>
                </a:extLst>
              </a:tr>
              <a:tr h="198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constraints: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 to this data is limited to participants attending the workshop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261263"/>
                  </a:ext>
                </a:extLst>
              </a:tr>
              <a:tr h="198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Usage constraints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of this data is limited to workshop participants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577938"/>
                  </a:ext>
                </a:extLst>
              </a:tr>
              <a:tr h="486994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Disclaimer: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dataset is distributed without warranty of any kind, express or implied. Responsibility for the interpretation and use of Health cannot be held arising from its use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679692"/>
                  </a:ext>
                </a:extLst>
              </a:tr>
              <a:tr h="198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Point-of-contact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207385"/>
                  </a:ext>
                </a:extLst>
              </a:tr>
              <a:tr h="198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Ariela</a:t>
                      </a: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Antonio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52309"/>
                  </a:ext>
                </a:extLst>
              </a:tr>
              <a:tr h="198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730461"/>
                  </a:ext>
                </a:extLst>
              </a:tr>
              <a:tr h="198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phone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877-0000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027437"/>
                  </a:ext>
                </a:extLst>
              </a:tr>
              <a:tr h="198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fax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88124"/>
                  </a:ext>
                </a:extLst>
              </a:tr>
              <a:tr h="198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email address: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a.antonio@doh.gov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02431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EA8F230-620A-CC63-4C66-5EC15076A3FD}"/>
              </a:ext>
            </a:extLst>
          </p:cNvPr>
          <p:cNvSpPr txBox="1">
            <a:spLocks/>
          </p:cNvSpPr>
          <p:nvPr/>
        </p:nvSpPr>
        <p:spPr>
          <a:xfrm>
            <a:off x="0" y="17365"/>
            <a:ext cx="12192000" cy="69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Document the data – Metadata for georeferenced master list and statistical data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3FAA53-AC5B-72F3-F3DE-49F915417F6E}"/>
              </a:ext>
            </a:extLst>
          </p:cNvPr>
          <p:cNvCxnSpPr>
            <a:cxnSpLocks/>
          </p:cNvCxnSpPr>
          <p:nvPr/>
        </p:nvCxnSpPr>
        <p:spPr>
          <a:xfrm flipV="1">
            <a:off x="4989046" y="4325345"/>
            <a:ext cx="547447" cy="53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screenshot of a computer&#10;&#10;Description automatically generated">
            <a:extLst>
              <a:ext uri="{FF2B5EF4-FFF2-40B4-BE49-F238E27FC236}">
                <a16:creationId xmlns:a16="http://schemas.microsoft.com/office/drawing/2014/main" id="{7B9B3660-8377-39D3-8690-892995FE7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37524" y="902475"/>
            <a:ext cx="1197880" cy="847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2402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27852</TotalTime>
  <Words>1060</Words>
  <Application>Microsoft Office PowerPoint</Application>
  <PresentationFormat>Widescreen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Steeve Ebener</cp:lastModifiedBy>
  <cp:revision>201</cp:revision>
  <dcterms:created xsi:type="dcterms:W3CDTF">2021-09-02T13:03:17Z</dcterms:created>
  <dcterms:modified xsi:type="dcterms:W3CDTF">2024-06-28T03:46:54Z</dcterms:modified>
</cp:coreProperties>
</file>