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4"/>
  </p:notesMasterIdLst>
  <p:sldIdLst>
    <p:sldId id="278" r:id="rId2"/>
    <p:sldId id="322" r:id="rId3"/>
    <p:sldId id="323" r:id="rId4"/>
    <p:sldId id="293" r:id="rId5"/>
    <p:sldId id="325" r:id="rId6"/>
    <p:sldId id="805" r:id="rId7"/>
    <p:sldId id="326" r:id="rId8"/>
    <p:sldId id="327" r:id="rId9"/>
    <p:sldId id="328" r:id="rId10"/>
    <p:sldId id="329" r:id="rId11"/>
    <p:sldId id="330" r:id="rId12"/>
    <p:sldId id="331" r:id="rId13"/>
    <p:sldId id="332" r:id="rId14"/>
    <p:sldId id="333" r:id="rId15"/>
    <p:sldId id="335" r:id="rId16"/>
    <p:sldId id="807" r:id="rId17"/>
    <p:sldId id="808" r:id="rId18"/>
    <p:sldId id="794" r:id="rId19"/>
    <p:sldId id="795" r:id="rId20"/>
    <p:sldId id="797" r:id="rId21"/>
    <p:sldId id="809" r:id="rId22"/>
    <p:sldId id="810" r:id="rId23"/>
    <p:sldId id="798" r:id="rId24"/>
    <p:sldId id="799" r:id="rId25"/>
    <p:sldId id="811" r:id="rId26"/>
    <p:sldId id="812" r:id="rId27"/>
    <p:sldId id="803" r:id="rId28"/>
    <p:sldId id="813" r:id="rId29"/>
    <p:sldId id="814" r:id="rId30"/>
    <p:sldId id="815" r:id="rId31"/>
    <p:sldId id="816" r:id="rId32"/>
    <p:sldId id="817" r:id="rId33"/>
    <p:sldId id="818" r:id="rId34"/>
    <p:sldId id="819" r:id="rId35"/>
    <p:sldId id="820" r:id="rId36"/>
    <p:sldId id="821" r:id="rId37"/>
    <p:sldId id="779" r:id="rId38"/>
    <p:sldId id="782" r:id="rId39"/>
    <p:sldId id="784" r:id="rId40"/>
    <p:sldId id="785" r:id="rId41"/>
    <p:sldId id="786" r:id="rId42"/>
    <p:sldId id="822"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pos="257" userDrawn="1">
          <p15:clr>
            <a:srgbClr val="A4A3A4"/>
          </p15:clr>
        </p15:guide>
        <p15:guide id="3" orient="horz" pos="686" userDrawn="1">
          <p15:clr>
            <a:srgbClr val="A4A3A4"/>
          </p15:clr>
        </p15:guide>
        <p15:guide id="4" pos="3840" userDrawn="1">
          <p15:clr>
            <a:srgbClr val="A4A3A4"/>
          </p15:clr>
        </p15:guide>
        <p15:guide id="7" pos="7469" userDrawn="1">
          <p15:clr>
            <a:srgbClr val="A4A3A4"/>
          </p15:clr>
        </p15:guide>
        <p15:guide id="8" orient="horz" pos="777" userDrawn="1">
          <p15:clr>
            <a:srgbClr val="A4A3A4"/>
          </p15:clr>
        </p15:guide>
        <p15:guide id="9" orient="horz" pos="261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8CC"/>
    <a:srgbClr val="002147"/>
    <a:srgbClr val="7F6000"/>
    <a:srgbClr val="FE7F00"/>
    <a:srgbClr val="FF9933"/>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57" autoAdjust="0"/>
    <p:restoredTop sz="96247" autoAdjust="0"/>
  </p:normalViewPr>
  <p:slideViewPr>
    <p:cSldViewPr snapToGrid="0">
      <p:cViewPr varScale="1">
        <p:scale>
          <a:sx n="58" d="100"/>
          <a:sy n="58" d="100"/>
        </p:scale>
        <p:origin x="77" y="475"/>
      </p:cViewPr>
      <p:guideLst>
        <p:guide orient="horz" pos="300"/>
        <p:guide pos="257"/>
        <p:guide orient="horz" pos="686"/>
        <p:guide pos="3840"/>
        <p:guide pos="7469"/>
        <p:guide orient="horz" pos="777"/>
        <p:guide orient="horz" pos="2614"/>
      </p:guideLst>
    </p:cSldViewPr>
  </p:slideViewPr>
  <p:notesTextViewPr>
    <p:cViewPr>
      <p:scale>
        <a:sx n="1" d="1"/>
        <a:sy n="1" d="1"/>
      </p:scale>
      <p:origin x="0" y="0"/>
    </p:cViewPr>
  </p:notesTextViewPr>
  <p:sorterViewPr>
    <p:cViewPr varScale="1">
      <p:scale>
        <a:sx n="100" d="100"/>
        <a:sy n="100" d="100"/>
      </p:scale>
      <p:origin x="0" y="-7764"/>
    </p:cViewPr>
  </p:sorterViewPr>
  <p:notesViewPr>
    <p:cSldViewPr snapToGrid="0" showGuides="1">
      <p:cViewPr varScale="1">
        <p:scale>
          <a:sx n="81" d="100"/>
          <a:sy n="81" d="100"/>
        </p:scale>
        <p:origin x="38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27/07/2024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t>MODULE 3: GEOSPATIAL DATA MANAGEMENT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latin typeface="+mn-lt"/>
              </a:rPr>
              <a:t>Session 3.3: </a:t>
            </a:r>
            <a:r>
              <a:rPr lang="en-PH" sz="1200" b="1" dirty="0">
                <a:latin typeface="+mn-lt"/>
              </a:rPr>
              <a:t>Implementing the geospatial data management cycle (Part 2): Define the terminology, data set specifications, and ground reference</a:t>
            </a:r>
            <a:endParaRPr lang="en-US" altLang="en-US" sz="1200" b="1" dirty="0">
              <a:latin typeface="+mn-lt"/>
              <a:ea typeface="Century Gothic" charset="0"/>
              <a:cs typeface="Century Gothic" charset="0"/>
            </a:endParaRPr>
          </a:p>
          <a:p>
            <a:endParaRPr lang="en-US" b="1"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25942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a:p>
            <a:pPr algn="l" eaLnBrk="1" hangingPunct="1">
              <a:defRPr/>
            </a:pPr>
            <a:r>
              <a:rPr lang="en-PH" altLang="en-US" sz="1200" b="0" dirty="0">
                <a:solidFill>
                  <a:schemeClr val="bg1"/>
                </a:solidFill>
                <a:latin typeface="+mn-lt"/>
              </a:rPr>
              <a:t>A</a:t>
            </a:r>
            <a:r>
              <a:rPr lang="en-PH" altLang="en-US" sz="1200" b="0" baseline="0" dirty="0">
                <a:solidFill>
                  <a:schemeClr val="bg1"/>
                </a:solidFill>
                <a:latin typeface="+mn-lt"/>
              </a:rPr>
              <a:t> map can be projected in different ways using different techniques.</a:t>
            </a:r>
          </a:p>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10</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altLang="en-US" sz="1200" b="1" dirty="0">
                <a:solidFill>
                  <a:schemeClr val="bg1"/>
                </a:solidFill>
                <a:latin typeface="+mn-lt"/>
              </a:rPr>
              <a:t>Define the data specifications</a:t>
            </a:r>
          </a:p>
          <a:p>
            <a:pPr algn="l" eaLnBrk="1" hangingPunct="1">
              <a:defRPr/>
            </a:pPr>
            <a:endParaRPr lang="en-PH" altLang="en-US" sz="1200" b="0" dirty="0">
              <a:solidFill>
                <a:schemeClr val="bg1"/>
              </a:solidFill>
              <a:latin typeface="+mn-lt"/>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latin typeface="+mn-lt"/>
                <a:ea typeface="+mn-ea"/>
                <a:cs typeface="+mn-cs"/>
              </a:rPr>
              <a:t>V.2 Projected Coordinate System</a:t>
            </a:r>
          </a:p>
          <a:p>
            <a:pPr algn="l" eaLnBrk="1" hangingPunct="1">
              <a:defRPr/>
            </a:pPr>
            <a:endParaRPr lang="en-PH" altLang="en-US" sz="1200" b="0" dirty="0">
              <a:solidFill>
                <a:schemeClr val="bg1"/>
              </a:solidFill>
              <a:latin typeface="+mn-lt"/>
            </a:endParaRPr>
          </a:p>
          <a:p>
            <a:pPr algn="l" eaLnBrk="1" hangingPunct="1">
              <a:defRPr/>
            </a:pPr>
            <a:r>
              <a:rPr lang="en-PH" altLang="en-US" sz="1200" b="0" dirty="0">
                <a:solidFill>
                  <a:schemeClr val="bg1"/>
                </a:solidFill>
                <a:latin typeface="+mn-lt"/>
              </a:rPr>
              <a:t>Having known the different map</a:t>
            </a:r>
            <a:r>
              <a:rPr lang="en-PH" altLang="en-US" sz="1200" b="0" baseline="0" dirty="0">
                <a:solidFill>
                  <a:schemeClr val="bg1"/>
                </a:solidFill>
                <a:latin typeface="+mn-lt"/>
              </a:rPr>
              <a:t> projection types and techniques, e</a:t>
            </a:r>
            <a:r>
              <a:rPr lang="en-PH" sz="1200" b="0" i="0" u="none" strike="noStrike" kern="1200" baseline="0" dirty="0">
                <a:solidFill>
                  <a:schemeClr val="tx1"/>
                </a:solidFill>
                <a:latin typeface="+mn-lt"/>
                <a:ea typeface="+mn-ea"/>
                <a:cs typeface="+mn-cs"/>
              </a:rPr>
              <a:t>ach map projection can then be described as a combination of these two classifications. For example, an equirectangular projection uses cylindrical technique and an equidistant type map.</a:t>
            </a:r>
          </a:p>
          <a:p>
            <a:pPr algn="l" eaLnBrk="1" hangingPunct="1">
              <a:defRPr/>
            </a:pPr>
            <a:endParaRPr lang="en-PH" altLang="en-US" sz="1200" b="0" i="0" u="none" strike="noStrike" kern="1200" baseline="0" dirty="0">
              <a:solidFill>
                <a:schemeClr val="tx1"/>
              </a:solidFill>
              <a:latin typeface="+mn-lt"/>
              <a:ea typeface="+mn-ea"/>
              <a:cs typeface="+mn-cs"/>
            </a:endParaRPr>
          </a:p>
          <a:p>
            <a:pPr algn="l" eaLnBrk="1" hangingPunct="1">
              <a:defRPr/>
            </a:pPr>
            <a:r>
              <a:rPr lang="en-PH" altLang="en-US" sz="1200" b="0" i="0" u="none" strike="noStrike" kern="1200" baseline="0" dirty="0">
                <a:solidFill>
                  <a:schemeClr val="tx1"/>
                </a:solidFill>
                <a:latin typeface="+mn-lt"/>
                <a:ea typeface="+mn-ea"/>
                <a:cs typeface="+mn-cs"/>
              </a:rPr>
              <a:t>The map projection recommended by HGL is the Universal Transverse Mercator (UTM).</a:t>
            </a:r>
            <a:endParaRPr lang="en-PH" altLang="en-US" sz="1200" b="0" dirty="0">
              <a:solidFill>
                <a:schemeClr val="bg1"/>
              </a:solidFill>
              <a:latin typeface="+mn-lt"/>
            </a:endParaRPr>
          </a:p>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12</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altLang="en-US" sz="1200" b="1" dirty="0">
                <a:solidFill>
                  <a:schemeClr val="bg1"/>
                </a:solidFill>
                <a:latin typeface="+mn-lt"/>
              </a:rPr>
              <a:t>Define the data specifications</a:t>
            </a:r>
          </a:p>
          <a:p>
            <a:pPr algn="l" eaLnBrk="1" hangingPunct="1">
              <a:defRPr/>
            </a:pPr>
            <a:endParaRPr lang="en-PH" altLang="en-US" sz="1200" b="1" dirty="0">
              <a:solidFill>
                <a:schemeClr val="bg1"/>
              </a:solidFill>
              <a:latin typeface="+mn-lt"/>
            </a:endParaRPr>
          </a:p>
          <a:p>
            <a:pPr algn="l" eaLnBrk="1" hangingPunct="1">
              <a:defRPr/>
            </a:pPr>
            <a:r>
              <a:rPr lang="en-PH" altLang="en-US" sz="1200" b="1" dirty="0">
                <a:solidFill>
                  <a:schemeClr val="bg1"/>
                </a:solidFill>
                <a:latin typeface="+mn-lt"/>
              </a:rPr>
              <a:t>V.3</a:t>
            </a: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14</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15</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eaLnBrk="1" hangingPunct="1">
              <a:buFont typeface="Arial" pitchFamily="34" charset="0"/>
              <a:buChar char="•"/>
              <a:defRPr/>
            </a:pPr>
            <a:endParaRPr lang="en-PH" altLang="en-US" sz="1200" b="0" baseline="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16</a:t>
            </a:fld>
            <a:endParaRPr lang="en-PH" altLang="en-US"/>
          </a:p>
        </p:txBody>
      </p:sp>
    </p:spTree>
    <p:extLst>
      <p:ext uri="{BB962C8B-B14F-4D97-AF65-F5344CB8AC3E}">
        <p14:creationId xmlns:p14="http://schemas.microsoft.com/office/powerpoint/2010/main" val="3154486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PH" altLang="en-US" sz="1200" b="0" i="1" dirty="0">
              <a:solidFill>
                <a:schemeClr val="bg1"/>
              </a:solidFill>
              <a:latin typeface="+mn-lt"/>
            </a:endParaRPr>
          </a:p>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17</a:t>
            </a:fld>
            <a:endParaRPr lang="en-PH" altLang="en-US"/>
          </a:p>
        </p:txBody>
      </p:sp>
    </p:spTree>
    <p:extLst>
      <p:ext uri="{BB962C8B-B14F-4D97-AF65-F5344CB8AC3E}">
        <p14:creationId xmlns:p14="http://schemas.microsoft.com/office/powerpoint/2010/main" val="916084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18</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19</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20</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eaLnBrk="1" hangingPunct="1">
              <a:buFont typeface="Arial" panose="020B0604020202020204" pitchFamily="34" charset="0"/>
              <a:buChar char="•"/>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21</a:t>
            </a:fld>
            <a:endParaRPr lang="en-PH" altLang="en-US"/>
          </a:p>
        </p:txBody>
      </p:sp>
    </p:spTree>
    <p:extLst>
      <p:ext uri="{BB962C8B-B14F-4D97-AF65-F5344CB8AC3E}">
        <p14:creationId xmlns:p14="http://schemas.microsoft.com/office/powerpoint/2010/main" val="3583495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22</a:t>
            </a:fld>
            <a:endParaRPr lang="en-PH" altLang="en-US"/>
          </a:p>
        </p:txBody>
      </p:sp>
    </p:spTree>
    <p:extLst>
      <p:ext uri="{BB962C8B-B14F-4D97-AF65-F5344CB8AC3E}">
        <p14:creationId xmlns:p14="http://schemas.microsoft.com/office/powerpoint/2010/main" val="37202640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23</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24</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25</a:t>
            </a:fld>
            <a:endParaRPr lang="en-PH" altLang="en-US"/>
          </a:p>
        </p:txBody>
      </p:sp>
    </p:spTree>
    <p:extLst>
      <p:ext uri="{BB962C8B-B14F-4D97-AF65-F5344CB8AC3E}">
        <p14:creationId xmlns:p14="http://schemas.microsoft.com/office/powerpoint/2010/main" val="1573086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26</a:t>
            </a:fld>
            <a:endParaRPr lang="en-PH" altLang="en-US"/>
          </a:p>
        </p:txBody>
      </p:sp>
    </p:spTree>
    <p:extLst>
      <p:ext uri="{BB962C8B-B14F-4D97-AF65-F5344CB8AC3E}">
        <p14:creationId xmlns:p14="http://schemas.microsoft.com/office/powerpoint/2010/main" val="31041662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PH" sz="1200" b="1" kern="1200" dirty="0">
              <a:solidFill>
                <a:schemeClr val="tx1"/>
              </a:solidFill>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607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PH" sz="1200" b="1" kern="1200" dirty="0">
              <a:solidFill>
                <a:schemeClr val="tx1"/>
              </a:solidFill>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4514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eaLnBrk="1" hangingPunct="1">
              <a:buNone/>
              <a:defRPr/>
            </a:pPr>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768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2178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5591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8383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67885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1483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510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516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1957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2514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409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8877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4392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1846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a:t>
            </a:fld>
            <a:endParaRPr lang="en-PH" altLang="en-US"/>
          </a:p>
        </p:txBody>
      </p:sp>
    </p:spTree>
    <p:extLst>
      <p:ext uri="{BB962C8B-B14F-4D97-AF65-F5344CB8AC3E}">
        <p14:creationId xmlns:p14="http://schemas.microsoft.com/office/powerpoint/2010/main" val="1364555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defRPr/>
            </a:pPr>
            <a:endParaRPr lang="en-PH" altLang="en-US" sz="1200" b="0"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PH" altLang="en-US" sz="1200" b="0" i="1" dirty="0">
              <a:solidFill>
                <a:schemeClr val="bg1"/>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9</a:t>
            </a:fld>
            <a:endParaRPr lang="en-PH" altLang="en-US"/>
          </a:p>
        </p:txBody>
      </p:sp>
    </p:spTree>
    <p:extLst>
      <p:ext uri="{BB962C8B-B14F-4D97-AF65-F5344CB8AC3E}">
        <p14:creationId xmlns:p14="http://schemas.microsoft.com/office/powerpoint/2010/main" val="1023661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p:cNvSpPr/>
          <p:nvPr userDrawn="1"/>
        </p:nvSpPr>
        <p:spPr bwMode="auto">
          <a:xfrm>
            <a:off x="0" y="1"/>
            <a:ext cx="12192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17" name="TextBox 4"/>
          <p:cNvSpPr txBox="1">
            <a:spLocks noChangeArrowheads="1"/>
          </p:cNvSpPr>
          <p:nvPr userDrawn="1"/>
        </p:nvSpPr>
        <p:spPr bwMode="auto">
          <a:xfrm>
            <a:off x="425781" y="116633"/>
            <a:ext cx="11430859" cy="769441"/>
          </a:xfrm>
          <a:prstGeom prst="rect">
            <a:avLst/>
          </a:prstGeom>
          <a:noFill/>
          <a:ln w="9525">
            <a:noFill/>
            <a:miter lim="800000"/>
            <a:headEnd/>
            <a:tailEnd/>
          </a:ln>
        </p:spPr>
        <p:txBody>
          <a:bodyPr wrap="square">
            <a:spAutoFit/>
          </a:bodyPr>
          <a:lstStyle/>
          <a:p>
            <a:r>
              <a:rPr lang="en-US" altLang="en-US" sz="2400" b="1" dirty="0">
                <a:solidFill>
                  <a:schemeClr val="bg1"/>
                </a:solidFill>
                <a:latin typeface="+mn-lt"/>
              </a:rPr>
              <a:t>HIS GEO-ENABLING</a:t>
            </a:r>
          </a:p>
          <a:p>
            <a:r>
              <a:rPr lang="fr-CH" altLang="en-US" sz="2000" dirty="0">
                <a:solidFill>
                  <a:schemeClr val="bg1"/>
                </a:solidFill>
                <a:latin typeface="+mn-lt"/>
              </a:rPr>
              <a:t>A COURSE ON GEOSPATIAL DATA AND TECHNOLOGIES FOR PUBLIC HEALTH</a:t>
            </a:r>
            <a:endParaRPr lang="en-US" altLang="en-US" sz="2400" dirty="0">
              <a:solidFill>
                <a:schemeClr val="bg1"/>
              </a:solidFill>
              <a:latin typeface="+mn-lt"/>
            </a:endParaRPr>
          </a:p>
        </p:txBody>
      </p:sp>
      <p:sp>
        <p:nvSpPr>
          <p:cNvPr id="18" name="Rectangle 17"/>
          <p:cNvSpPr/>
          <p:nvPr userDrawn="1"/>
        </p:nvSpPr>
        <p:spPr bwMode="auto">
          <a:xfrm>
            <a:off x="0" y="981074"/>
            <a:ext cx="12192000" cy="5366459"/>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2" name="TextBox 5">
            <a:extLst>
              <a:ext uri="{FF2B5EF4-FFF2-40B4-BE49-F238E27FC236}">
                <a16:creationId xmlns:a16="http://schemas.microsoft.com/office/drawing/2014/main" id="{D713DDE7-2569-3357-064F-BCA5A6C0CDB5}"/>
              </a:ext>
            </a:extLst>
          </p:cNvPr>
          <p:cNvSpPr txBox="1">
            <a:spLocks noChangeArrowheads="1"/>
          </p:cNvSpPr>
          <p:nvPr userDrawn="1"/>
        </p:nvSpPr>
        <p:spPr bwMode="auto">
          <a:xfrm>
            <a:off x="734483" y="2067515"/>
            <a:ext cx="10723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600" b="1" dirty="0">
                <a:solidFill>
                  <a:schemeClr val="tx1"/>
                </a:solidFill>
                <a:latin typeface="+mn-lt"/>
                <a:ea typeface="Century Gothic" charset="0"/>
                <a:cs typeface="Century Gothic" charset="0"/>
              </a:rPr>
              <a:t>MODULE 3:</a:t>
            </a:r>
          </a:p>
          <a:p>
            <a:pPr algn="ctr"/>
            <a:r>
              <a:rPr lang="en-US" altLang="en-US" sz="3600" dirty="0">
                <a:solidFill>
                  <a:schemeClr val="tx1"/>
                </a:solidFill>
                <a:latin typeface="+mn-lt"/>
                <a:ea typeface="Century Gothic" charset="0"/>
                <a:cs typeface="Century Gothic" charset="0"/>
              </a:rPr>
              <a:t>Geospatial Data Management</a:t>
            </a:r>
          </a:p>
        </p:txBody>
      </p:sp>
    </p:spTree>
    <p:extLst>
      <p:ext uri="{BB962C8B-B14F-4D97-AF65-F5344CB8AC3E}">
        <p14:creationId xmlns:p14="http://schemas.microsoft.com/office/powerpoint/2010/main" val="4064900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82568A42-70CD-7C1C-7EDD-B10C5A5F557E}"/>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551564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701F24DA-7E4F-63DB-9587-81E2E882A038}"/>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506250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3E56FD8C-A595-27A9-0B24-BE66E619764C}"/>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511549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2425927B-1D4F-D62C-5830-90238EABF88F}"/>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150549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4430AEC5-3548-4E72-9F65-B464DE7E9DDF}"/>
              </a:ext>
            </a:extLst>
          </p:cNvPr>
          <p:cNvSpPr>
            <a:spLocks noGrp="1"/>
          </p:cNvSpPr>
          <p:nvPr>
            <p:ph type="dt" sz="half" idx="10"/>
          </p:nvPr>
        </p:nvSpPr>
        <p:spPr>
          <a:xfrm>
            <a:off x="838200" y="6356356"/>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EF4B33C8-A600-459B-8D12-DF5499B24A85}"/>
              </a:ext>
            </a:extLst>
          </p:cNvPr>
          <p:cNvSpPr>
            <a:spLocks noGrp="1"/>
          </p:cNvSpPr>
          <p:nvPr>
            <p:ph type="ftr" sz="quarter" idx="11"/>
          </p:nvPr>
        </p:nvSpPr>
        <p:spPr>
          <a:xfrm>
            <a:off x="4145100" y="6447626"/>
            <a:ext cx="4114800" cy="365125"/>
          </a:xfrm>
          <a:prstGeom prst="rect">
            <a:avLst/>
          </a:prstGeom>
        </p:spPr>
        <p:txBody>
          <a:bodyPr/>
          <a:lstStyle/>
          <a:p>
            <a:endParaRPr lang="en-US"/>
          </a:p>
        </p:txBody>
      </p:sp>
      <p:sp>
        <p:nvSpPr>
          <p:cNvPr id="3" name="Slide Number Placeholder 3">
            <a:extLst>
              <a:ext uri="{FF2B5EF4-FFF2-40B4-BE49-F238E27FC236}">
                <a16:creationId xmlns:a16="http://schemas.microsoft.com/office/drawing/2014/main" id="{7FAB7CFD-9CF8-8F8E-9D9E-32EBACB91C46}"/>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040310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C69AD27-B44C-C9E9-BC18-D622E441A6FF}"/>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0325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89914058-9EA0-DF2A-2BC0-C71514082BE0}"/>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932726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8_Title and Content" preserve="1">
  <p:cSld name="9_Title and Content">
    <p:spTree>
      <p:nvGrpSpPr>
        <p:cNvPr id="1" name="Shape 19"/>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BA2A9B5D-6A8C-6C56-F9E0-864D4A3888D7}"/>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105396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lide Number Placeholder 3">
            <a:extLst>
              <a:ext uri="{FF2B5EF4-FFF2-40B4-BE49-F238E27FC236}">
                <a16:creationId xmlns:a16="http://schemas.microsoft.com/office/drawing/2014/main" id="{B11CD7BD-C476-0464-C9F0-021D069AF884}"/>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27968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9CFA67A9-9E19-A145-D8CB-385D5B6054CA}"/>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21387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0E54B2FA-CB82-C7FC-4D1E-EDB229BECFF3}"/>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868435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6"/>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B9D7D586-F641-1B31-84E4-D86269ED8038}"/>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37678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6"/>
            <a:ext cx="2743200"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a:p>
        </p:txBody>
      </p:sp>
      <p:sp>
        <p:nvSpPr>
          <p:cNvPr id="10" name="Slide Number Placeholder 3">
            <a:extLst>
              <a:ext uri="{FF2B5EF4-FFF2-40B4-BE49-F238E27FC236}">
                <a16:creationId xmlns:a16="http://schemas.microsoft.com/office/drawing/2014/main" id="{AFB4367F-8F8B-C69E-C8E7-1ABC7E6D1802}"/>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89899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6"/>
            <a:ext cx="2743200"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3">
            <a:extLst>
              <a:ext uri="{FF2B5EF4-FFF2-40B4-BE49-F238E27FC236}">
                <a16:creationId xmlns:a16="http://schemas.microsoft.com/office/drawing/2014/main" id="{1FD32DDC-C85B-12C5-7106-CB934638A94A}"/>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5305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FD22EC60-97AC-9BC7-32AE-C10AC15847E3}"/>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1835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oogle Shape;14;p25">
            <a:extLst>
              <a:ext uri="{FF2B5EF4-FFF2-40B4-BE49-F238E27FC236}">
                <a16:creationId xmlns:a16="http://schemas.microsoft.com/office/drawing/2014/main" id="{7FBDE19F-2291-D6B5-63B9-554F43A92BD4}"/>
              </a:ext>
            </a:extLst>
          </p:cNvPr>
          <p:cNvGrpSpPr/>
          <p:nvPr userDrawn="1"/>
        </p:nvGrpSpPr>
        <p:grpSpPr>
          <a:xfrm>
            <a:off x="3271168" y="6388135"/>
            <a:ext cx="5652303" cy="440669"/>
            <a:chOff x="3355147" y="6388135"/>
            <a:chExt cx="5652303" cy="440669"/>
          </a:xfrm>
        </p:grpSpPr>
        <p:pic>
          <p:nvPicPr>
            <p:cNvPr id="5" name="Google Shape;15;p25">
              <a:extLst>
                <a:ext uri="{FF2B5EF4-FFF2-40B4-BE49-F238E27FC236}">
                  <a16:creationId xmlns:a16="http://schemas.microsoft.com/office/drawing/2014/main" id="{855847C3-D485-4B57-70DB-642070447158}"/>
                </a:ext>
              </a:extLst>
            </p:cNvPr>
            <p:cNvPicPr preferRelativeResize="0"/>
            <p:nvPr/>
          </p:nvPicPr>
          <p:blipFill rotWithShape="1">
            <a:blip r:embed="rId18">
              <a:alphaModFix/>
            </a:blip>
            <a:srcRect/>
            <a:stretch/>
          </p:blipFill>
          <p:spPr>
            <a:xfrm>
              <a:off x="4640311" y="6388135"/>
              <a:ext cx="1315116" cy="438912"/>
            </a:xfrm>
            <a:prstGeom prst="rect">
              <a:avLst/>
            </a:prstGeom>
            <a:noFill/>
            <a:ln>
              <a:noFill/>
            </a:ln>
          </p:spPr>
        </p:pic>
        <p:pic>
          <p:nvPicPr>
            <p:cNvPr id="7" name="Google Shape;16;p25">
              <a:extLst>
                <a:ext uri="{FF2B5EF4-FFF2-40B4-BE49-F238E27FC236}">
                  <a16:creationId xmlns:a16="http://schemas.microsoft.com/office/drawing/2014/main" id="{F3675091-E4D7-945A-03B2-F794D64B612A}"/>
                </a:ext>
              </a:extLst>
            </p:cNvPr>
            <p:cNvPicPr preferRelativeResize="0"/>
            <p:nvPr/>
          </p:nvPicPr>
          <p:blipFill rotWithShape="1">
            <a:blip r:embed="rId19">
              <a:alphaModFix/>
            </a:blip>
            <a:srcRect/>
            <a:stretch/>
          </p:blipFill>
          <p:spPr>
            <a:xfrm>
              <a:off x="3355147" y="6388137"/>
              <a:ext cx="1145263" cy="440667"/>
            </a:xfrm>
            <a:prstGeom prst="rect">
              <a:avLst/>
            </a:prstGeom>
            <a:noFill/>
            <a:ln>
              <a:noFill/>
            </a:ln>
          </p:spPr>
        </p:pic>
        <p:sp>
          <p:nvSpPr>
            <p:cNvPr id="9" name="Google Shape;17;p25">
              <a:extLst>
                <a:ext uri="{FF2B5EF4-FFF2-40B4-BE49-F238E27FC236}">
                  <a16:creationId xmlns:a16="http://schemas.microsoft.com/office/drawing/2014/main" id="{90F29BFA-1BCA-82F5-38CE-7DAD149155A6}"/>
                </a:ext>
              </a:extLst>
            </p:cNvPr>
            <p:cNvSpPr/>
            <p:nvPr/>
          </p:nvSpPr>
          <p:spPr>
            <a:xfrm>
              <a:off x="6274178" y="6419850"/>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Google Shape;18;p25">
              <a:extLst>
                <a:ext uri="{FF2B5EF4-FFF2-40B4-BE49-F238E27FC236}">
                  <a16:creationId xmlns:a16="http://schemas.microsoft.com/office/drawing/2014/main" id="{9CF2772B-D835-6BD9-7175-19C8544C7640}"/>
                </a:ext>
              </a:extLst>
            </p:cNvPr>
            <p:cNvPicPr preferRelativeResize="0"/>
            <p:nvPr/>
          </p:nvPicPr>
          <p:blipFill rotWithShape="1">
            <a:blip r:embed="rId20">
              <a:alphaModFix/>
            </a:blip>
            <a:srcRect/>
            <a:stretch/>
          </p:blipFill>
          <p:spPr>
            <a:xfrm>
              <a:off x="6218208" y="6388135"/>
              <a:ext cx="438912" cy="438912"/>
            </a:xfrm>
            <a:prstGeom prst="rect">
              <a:avLst/>
            </a:prstGeom>
            <a:noFill/>
            <a:ln>
              <a:noFill/>
            </a:ln>
          </p:spPr>
        </p:pic>
        <p:pic>
          <p:nvPicPr>
            <p:cNvPr id="11" name="Google Shape;19;p25">
              <a:extLst>
                <a:ext uri="{FF2B5EF4-FFF2-40B4-BE49-F238E27FC236}">
                  <a16:creationId xmlns:a16="http://schemas.microsoft.com/office/drawing/2014/main" id="{CE1D9CF4-E50D-7BE5-450A-25D457E77A03}"/>
                </a:ext>
              </a:extLst>
            </p:cNvPr>
            <p:cNvPicPr preferRelativeResize="0"/>
            <p:nvPr/>
          </p:nvPicPr>
          <p:blipFill rotWithShape="1">
            <a:blip r:embed="rId21">
              <a:alphaModFix/>
            </a:blip>
            <a:srcRect/>
            <a:stretch/>
          </p:blipFill>
          <p:spPr>
            <a:xfrm>
              <a:off x="6780564" y="6388135"/>
              <a:ext cx="438912" cy="438912"/>
            </a:xfrm>
            <a:prstGeom prst="rect">
              <a:avLst/>
            </a:prstGeom>
            <a:noFill/>
            <a:ln>
              <a:noFill/>
            </a:ln>
          </p:spPr>
        </p:pic>
        <p:pic>
          <p:nvPicPr>
            <p:cNvPr id="12" name="Google Shape;20;p25">
              <a:extLst>
                <a:ext uri="{FF2B5EF4-FFF2-40B4-BE49-F238E27FC236}">
                  <a16:creationId xmlns:a16="http://schemas.microsoft.com/office/drawing/2014/main" id="{F10CAD31-C71E-6931-5E5D-B5859BBB12D8}"/>
                </a:ext>
              </a:extLst>
            </p:cNvPr>
            <p:cNvPicPr preferRelativeResize="0"/>
            <p:nvPr/>
          </p:nvPicPr>
          <p:blipFill rotWithShape="1">
            <a:blip r:embed="rId22">
              <a:alphaModFix/>
            </a:blip>
            <a:srcRect/>
            <a:stretch/>
          </p:blipFill>
          <p:spPr>
            <a:xfrm>
              <a:off x="7314345" y="6388135"/>
              <a:ext cx="438912" cy="438912"/>
            </a:xfrm>
            <a:prstGeom prst="rect">
              <a:avLst/>
            </a:prstGeom>
            <a:noFill/>
            <a:ln>
              <a:noFill/>
            </a:ln>
          </p:spPr>
        </p:pic>
        <p:pic>
          <p:nvPicPr>
            <p:cNvPr id="13" name="Google Shape;21;p25">
              <a:extLst>
                <a:ext uri="{FF2B5EF4-FFF2-40B4-BE49-F238E27FC236}">
                  <a16:creationId xmlns:a16="http://schemas.microsoft.com/office/drawing/2014/main" id="{2EA9C715-9F29-23CB-F180-1F309395E6C5}"/>
                </a:ext>
              </a:extLst>
            </p:cNvPr>
            <p:cNvPicPr preferRelativeResize="0"/>
            <p:nvPr/>
          </p:nvPicPr>
          <p:blipFill rotWithShape="1">
            <a:blip r:embed="rId23">
              <a:alphaModFix/>
            </a:blip>
            <a:srcRect l="54857" t="50670" r="16315" b="29323"/>
            <a:stretch/>
          </p:blipFill>
          <p:spPr>
            <a:xfrm>
              <a:off x="7861628" y="6389638"/>
              <a:ext cx="1145822" cy="437409"/>
            </a:xfrm>
            <a:prstGeom prst="rect">
              <a:avLst/>
            </a:prstGeom>
            <a:noFill/>
            <a:ln>
              <a:noFill/>
            </a:ln>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6" r:id="rId15"/>
    <p:sldLayoutId id="2147483687"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csm.gov.au/mapping/about_projections.html#types"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List_of_map_projections"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hyperlink" Target="http://www.colorado.edu/geography/gcraft/notes/error/error_f.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healthgeolab.net/DOCUMENTS/Guide_HGLC_Part2_2.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hyperlink" Target="https://www.unicef.org/documents/implementation-support-guide-development-national-georeferenced-community-health-worker" TargetMode="External"/><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hyperlink" Target="https://drive.google.com/file/d/1jj779zww4herWOESAd9mXqVE1YfQehtH/view" TargetMode="Externa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drive.google.com/file/d/1jj779zww4herWOESAd9mXqVE1YfQehtH/view?usp=sharing" TargetMode="External"/><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hyperlink" Target="https://wiki.gis.com/wiki/index.php/GIS_Glossary" TargetMode="External"/><Relationship Id="rId5" Type="http://schemas.openxmlformats.org/officeDocument/2006/relationships/hyperlink" Target="https://support.esri.com/en-us/gis-dictionary" TargetMode="External"/><Relationship Id="rId4" Type="http://schemas.openxmlformats.org/officeDocument/2006/relationships/hyperlink" Target="https://healthgeolab.net/DOCUMENTS/Guidance_Common_Geo-registry_Ve2.pdf" TargetMode="Externa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www.unicef.org/documents/implementation-support-guide-development-national-georeferenced-community-health-worker"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www.unicef.org/documents/implementation-support-guide-development-national-georeferenced-community-health-worker"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who.int/publications/i/item/-9789241513302" TargetMode="External"/><Relationship Id="rId9"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hyperlink" Target="https://healthgeolab.net/DOCUMENTS/Guidance_Common_Geo-registry_Ve2.pdf" TargetMode="Externa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www.healthgeolab.net/DOCUMENTS/Guide_HGLC_Part2_2.pdf"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5.xml"/><Relationship Id="rId4" Type="http://schemas.openxmlformats.org/officeDocument/2006/relationships/hyperlink" Target="https://www.unicef.org/documents/implementation-support-guide-development-national-georeferenced-community-health-worker"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3420888" y="1"/>
            <a:ext cx="648072" cy="692696"/>
          </a:xfrm>
          <a:prstGeom prst="rect">
            <a:avLst/>
          </a:prstGeom>
          <a:solidFill>
            <a:srgbClr val="2384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6" name="Rectangle 25"/>
          <p:cNvSpPr/>
          <p:nvPr/>
        </p:nvSpPr>
        <p:spPr bwMode="auto">
          <a:xfrm>
            <a:off x="-2628800" y="0"/>
            <a:ext cx="648072" cy="692696"/>
          </a:xfrm>
          <a:prstGeom prst="rect">
            <a:avLst/>
          </a:prstGeom>
          <a:solidFill>
            <a:srgbClr val="253C8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8" name="Rectangle 27"/>
          <p:cNvSpPr/>
          <p:nvPr/>
        </p:nvSpPr>
        <p:spPr bwMode="auto">
          <a:xfrm>
            <a:off x="-3433588" y="892175"/>
            <a:ext cx="648072" cy="692696"/>
          </a:xfrm>
          <a:prstGeom prst="rect">
            <a:avLst/>
          </a:prstGeom>
          <a:solidFill>
            <a:srgbClr val="001C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9" name="Rectangle 28"/>
          <p:cNvSpPr/>
          <p:nvPr/>
        </p:nvSpPr>
        <p:spPr bwMode="auto">
          <a:xfrm>
            <a:off x="-2654200" y="896020"/>
            <a:ext cx="648072" cy="692696"/>
          </a:xfrm>
          <a:prstGeom prst="rect">
            <a:avLst/>
          </a:prstGeom>
          <a:solidFill>
            <a:srgbClr val="1B316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1" name="Rectangle 30"/>
          <p:cNvSpPr/>
          <p:nvPr/>
        </p:nvSpPr>
        <p:spPr bwMode="auto">
          <a:xfrm>
            <a:off x="-3454796" y="1700808"/>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2" name="Rectangle 31"/>
          <p:cNvSpPr/>
          <p:nvPr/>
        </p:nvSpPr>
        <p:spPr bwMode="auto">
          <a:xfrm>
            <a:off x="-2666900" y="1700808"/>
            <a:ext cx="648072" cy="692696"/>
          </a:xfrm>
          <a:prstGeom prst="rect">
            <a:avLst/>
          </a:prstGeom>
          <a:solidFill>
            <a:srgbClr val="315A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4" name="Rectangle 33"/>
          <p:cNvSpPr/>
          <p:nvPr/>
        </p:nvSpPr>
        <p:spPr bwMode="auto">
          <a:xfrm>
            <a:off x="-3467496" y="2492896"/>
            <a:ext cx="648072"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0" name="Rectangle 39"/>
          <p:cNvSpPr/>
          <p:nvPr/>
        </p:nvSpPr>
        <p:spPr bwMode="auto">
          <a:xfrm>
            <a:off x="-3467496" y="3420917"/>
            <a:ext cx="648072" cy="692696"/>
          </a:xfrm>
          <a:prstGeom prst="rect">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1" name="Rectangle 40"/>
          <p:cNvSpPr/>
          <p:nvPr/>
        </p:nvSpPr>
        <p:spPr bwMode="auto">
          <a:xfrm>
            <a:off x="-2654200" y="2546363"/>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6" name="TextBox 6"/>
          <p:cNvSpPr txBox="1">
            <a:spLocks noChangeArrowheads="1"/>
          </p:cNvSpPr>
          <p:nvPr/>
        </p:nvSpPr>
        <p:spPr bwMode="auto">
          <a:xfrm>
            <a:off x="2074069" y="3738965"/>
            <a:ext cx="804386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200" dirty="0">
                <a:latin typeface="+mn-lt"/>
              </a:rPr>
              <a:t>Session 3.3: </a:t>
            </a:r>
            <a:r>
              <a:rPr lang="en-PH" sz="3200" dirty="0">
                <a:latin typeface="+mn-lt"/>
              </a:rPr>
              <a:t>Implementing the geospatial data management cycle (Part 2): Define the terminology, data set specifications, and ground reference</a:t>
            </a:r>
            <a:endParaRPr lang="en-US" altLang="en-US" sz="3200" dirty="0">
              <a:latin typeface="+mn-lt"/>
              <a:ea typeface="Century Gothic" charset="0"/>
              <a:cs typeface="Century Gothic"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a:spLocks noChangeArrowheads="1"/>
          </p:cNvSpPr>
          <p:nvPr/>
        </p:nvSpPr>
        <p:spPr bwMode="auto">
          <a:xfrm>
            <a:off x="7504" y="6107969"/>
            <a:ext cx="85693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hlinkClick r:id="rId3"/>
              </a:rPr>
              <a:t>http://www.icsm.gov.au/mapping/about_projections.html#types</a:t>
            </a:r>
            <a:r>
              <a:rPr lang="en-US" sz="1000" dirty="0"/>
              <a:t> </a:t>
            </a: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0364" y="1692894"/>
            <a:ext cx="4987925"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
          <p:cNvSpPr>
            <a:spLocks noChangeArrowheads="1"/>
          </p:cNvSpPr>
          <p:nvPr/>
        </p:nvSpPr>
        <p:spPr bwMode="auto">
          <a:xfrm>
            <a:off x="2369048" y="2248470"/>
            <a:ext cx="1475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t>Cylindrical</a:t>
            </a:r>
          </a:p>
        </p:txBody>
      </p:sp>
      <p:sp>
        <p:nvSpPr>
          <p:cNvPr id="18" name="Rectangle 8"/>
          <p:cNvSpPr>
            <a:spLocks noChangeArrowheads="1"/>
          </p:cNvSpPr>
          <p:nvPr/>
        </p:nvSpPr>
        <p:spPr bwMode="auto">
          <a:xfrm>
            <a:off x="2351584" y="3616622"/>
            <a:ext cx="10877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t>Conical</a:t>
            </a:r>
          </a:p>
        </p:txBody>
      </p:sp>
      <p:sp>
        <p:nvSpPr>
          <p:cNvPr id="19" name="Rectangle 9"/>
          <p:cNvSpPr>
            <a:spLocks noChangeArrowheads="1"/>
          </p:cNvSpPr>
          <p:nvPr/>
        </p:nvSpPr>
        <p:spPr bwMode="auto">
          <a:xfrm>
            <a:off x="2362697" y="4840758"/>
            <a:ext cx="14446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a:t>Azimuthal</a:t>
            </a:r>
          </a:p>
        </p:txBody>
      </p:sp>
      <p:sp>
        <p:nvSpPr>
          <p:cNvPr id="20" name="Rectangle 19"/>
          <p:cNvSpPr/>
          <p:nvPr/>
        </p:nvSpPr>
        <p:spPr>
          <a:xfrm>
            <a:off x="5268914" y="5174281"/>
            <a:ext cx="2447925" cy="242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1" name="Rectangle 20"/>
          <p:cNvSpPr/>
          <p:nvPr/>
        </p:nvSpPr>
        <p:spPr>
          <a:xfrm>
            <a:off x="4044950" y="2315194"/>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2" name="Rectangle 21"/>
          <p:cNvSpPr/>
          <p:nvPr/>
        </p:nvSpPr>
        <p:spPr>
          <a:xfrm>
            <a:off x="4079875" y="3494706"/>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3" name="Rectangle 22"/>
          <p:cNvSpPr/>
          <p:nvPr/>
        </p:nvSpPr>
        <p:spPr>
          <a:xfrm>
            <a:off x="4054475" y="4625006"/>
            <a:ext cx="215900" cy="431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 name="Title 1">
            <a:extLst>
              <a:ext uri="{FF2B5EF4-FFF2-40B4-BE49-F238E27FC236}">
                <a16:creationId xmlns:a16="http://schemas.microsoft.com/office/drawing/2014/main" id="{99832E83-2BF5-F94C-C289-A98621D97741}"/>
              </a:ext>
            </a:extLst>
          </p:cNvPr>
          <p:cNvSpPr txBox="1">
            <a:spLocks/>
          </p:cNvSpPr>
          <p:nvPr/>
        </p:nvSpPr>
        <p:spPr>
          <a:xfrm>
            <a:off x="421849" y="760004"/>
            <a:ext cx="8361363" cy="469900"/>
          </a:xfrm>
          <a:prstGeom prst="rect">
            <a:avLst/>
          </a:prstGeom>
        </p:spPr>
        <p:txBody>
          <a:bodyPr anchor="ctr"/>
          <a:lstStyle/>
          <a:p>
            <a:pPr>
              <a:lnSpc>
                <a:spcPct val="90000"/>
              </a:lnSpc>
              <a:defRPr/>
            </a:pPr>
            <a:r>
              <a:rPr lang="en-US" sz="2600" b="1" dirty="0">
                <a:ea typeface="+mj-ea"/>
                <a:cs typeface="+mj-cs"/>
              </a:rPr>
              <a:t>V.2 </a:t>
            </a:r>
            <a:r>
              <a:rPr lang="fr-FR" sz="2800" b="1" dirty="0" err="1">
                <a:ea typeface="+mj-ea"/>
                <a:cs typeface="+mj-cs"/>
              </a:rPr>
              <a:t>Map</a:t>
            </a:r>
            <a:r>
              <a:rPr lang="fr-FR" sz="2800" b="1" dirty="0">
                <a:ea typeface="+mj-ea"/>
                <a:cs typeface="+mj-cs"/>
              </a:rPr>
              <a:t> Projection – Basic projection techniques</a:t>
            </a:r>
            <a:endParaRPr lang="en-US" sz="2600" b="1" dirty="0">
              <a:ea typeface="+mj-ea"/>
              <a:cs typeface="+mj-cs"/>
            </a:endParaRPr>
          </a:p>
        </p:txBody>
      </p:sp>
      <p:sp>
        <p:nvSpPr>
          <p:cNvPr id="6" name="Title 1">
            <a:extLst>
              <a:ext uri="{FF2B5EF4-FFF2-40B4-BE49-F238E27FC236}">
                <a16:creationId xmlns:a16="http://schemas.microsoft.com/office/drawing/2014/main" id="{ED324C55-8789-D90F-C7B6-0AD059D4666B}"/>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Tree>
    <p:extLst>
      <p:ext uri="{BB962C8B-B14F-4D97-AF65-F5344CB8AC3E}">
        <p14:creationId xmlns:p14="http://schemas.microsoft.com/office/powerpoint/2010/main" val="2207344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7"/>
          <p:cNvSpPr>
            <a:spLocks noChangeArrowheads="1"/>
          </p:cNvSpPr>
          <p:nvPr/>
        </p:nvSpPr>
        <p:spPr bwMode="auto">
          <a:xfrm>
            <a:off x="789456" y="2066872"/>
            <a:ext cx="11067582"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7663" indent="-347663">
              <a:spcAft>
                <a:spcPts val="600"/>
              </a:spcAft>
              <a:buFont typeface="Arial" pitchFamily="34" charset="0"/>
              <a:buChar char="•"/>
            </a:pPr>
            <a:r>
              <a:rPr lang="en-US" sz="2400" b="1" dirty="0"/>
              <a:t>Equal-Area — </a:t>
            </a:r>
            <a:r>
              <a:rPr lang="en-US" sz="2400" dirty="0"/>
              <a:t>correctly shows the size of a feature</a:t>
            </a:r>
          </a:p>
          <a:p>
            <a:pPr marL="347663" indent="-347663">
              <a:spcAft>
                <a:spcPts val="600"/>
              </a:spcAft>
              <a:buFont typeface="Arial" pitchFamily="34" charset="0"/>
              <a:buChar char="•"/>
            </a:pPr>
            <a:r>
              <a:rPr lang="en-US" sz="2400" b="1" dirty="0"/>
              <a:t>Conformal — </a:t>
            </a:r>
            <a:r>
              <a:rPr lang="en-US" sz="2400" dirty="0"/>
              <a:t>correctly shows the shape of features</a:t>
            </a:r>
          </a:p>
          <a:p>
            <a:pPr marL="347663" indent="-347663">
              <a:spcAft>
                <a:spcPts val="600"/>
              </a:spcAft>
              <a:buFont typeface="Arial" pitchFamily="34" charset="0"/>
              <a:buChar char="•"/>
            </a:pPr>
            <a:r>
              <a:rPr lang="en-US" sz="2400" b="1" dirty="0"/>
              <a:t>Equidistant — </a:t>
            </a:r>
            <a:r>
              <a:rPr lang="en-US" sz="2400" dirty="0"/>
              <a:t>correctly shows the distance between two features </a:t>
            </a:r>
          </a:p>
          <a:p>
            <a:pPr marL="347663" indent="-347663">
              <a:spcAft>
                <a:spcPts val="600"/>
              </a:spcAft>
              <a:buFont typeface="Arial" pitchFamily="34" charset="0"/>
              <a:buChar char="•"/>
            </a:pPr>
            <a:r>
              <a:rPr lang="en-US" sz="2400" b="1" dirty="0"/>
              <a:t>True Direction — </a:t>
            </a:r>
            <a:r>
              <a:rPr lang="en-US" sz="2400" dirty="0"/>
              <a:t>correctly shows the compass direction between two features</a:t>
            </a:r>
          </a:p>
        </p:txBody>
      </p:sp>
      <p:sp>
        <p:nvSpPr>
          <p:cNvPr id="16" name="Rectangle 8"/>
          <p:cNvSpPr>
            <a:spLocks noChangeArrowheads="1"/>
          </p:cNvSpPr>
          <p:nvPr/>
        </p:nvSpPr>
        <p:spPr bwMode="auto">
          <a:xfrm>
            <a:off x="449352" y="1480674"/>
            <a:ext cx="114076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600" dirty="0"/>
              <a:t>Each projection preserves a particular relationship or characteristic​</a:t>
            </a:r>
            <a:r>
              <a:rPr lang="fr-FR" sz="2600" dirty="0"/>
              <a:t>:</a:t>
            </a:r>
            <a:endParaRPr lang="en-US" sz="2600" dirty="0"/>
          </a:p>
        </p:txBody>
      </p:sp>
      <p:sp>
        <p:nvSpPr>
          <p:cNvPr id="25" name="Rectangle 265"/>
          <p:cNvSpPr>
            <a:spLocks noChangeArrowheads="1"/>
          </p:cNvSpPr>
          <p:nvPr/>
        </p:nvSpPr>
        <p:spPr bwMode="auto">
          <a:xfrm>
            <a:off x="1788456" y="5326144"/>
            <a:ext cx="8037512"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A map projection is to be chosen based on the needs </a:t>
            </a:r>
          </a:p>
        </p:txBody>
      </p:sp>
      <p:sp>
        <p:nvSpPr>
          <p:cNvPr id="27" name="Rectangle 11"/>
          <p:cNvSpPr>
            <a:spLocks noChangeArrowheads="1"/>
          </p:cNvSpPr>
          <p:nvPr/>
        </p:nvSpPr>
        <p:spPr bwMode="auto">
          <a:xfrm>
            <a:off x="1268502" y="4192546"/>
            <a:ext cx="105885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a:t>A map cannot be at the same time equal-area or conformal – it can only be one or the other, or neither</a:t>
            </a:r>
            <a:r>
              <a:rPr lang="fr-FR" sz="2400" dirty="0"/>
              <a:t>.</a:t>
            </a:r>
          </a:p>
        </p:txBody>
      </p:sp>
      <p:sp>
        <p:nvSpPr>
          <p:cNvPr id="30" name="AutoShape 416"/>
          <p:cNvSpPr>
            <a:spLocks noChangeArrowheads="1"/>
          </p:cNvSpPr>
          <p:nvPr/>
        </p:nvSpPr>
        <p:spPr bwMode="auto">
          <a:xfrm>
            <a:off x="679587" y="4233233"/>
            <a:ext cx="508000" cy="3810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sp>
        <p:nvSpPr>
          <p:cNvPr id="31" name="AutoShape 416"/>
          <p:cNvSpPr>
            <a:spLocks noChangeArrowheads="1"/>
          </p:cNvSpPr>
          <p:nvPr/>
        </p:nvSpPr>
        <p:spPr bwMode="auto">
          <a:xfrm>
            <a:off x="1195881" y="5326143"/>
            <a:ext cx="508000" cy="3810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sp>
        <p:nvSpPr>
          <p:cNvPr id="5" name="Title 1">
            <a:extLst>
              <a:ext uri="{FF2B5EF4-FFF2-40B4-BE49-F238E27FC236}">
                <a16:creationId xmlns:a16="http://schemas.microsoft.com/office/drawing/2014/main" id="{BE6466C6-C97F-9A0C-ADF8-129672F4095A}"/>
              </a:ext>
            </a:extLst>
          </p:cNvPr>
          <p:cNvSpPr txBox="1">
            <a:spLocks/>
          </p:cNvSpPr>
          <p:nvPr/>
        </p:nvSpPr>
        <p:spPr>
          <a:xfrm>
            <a:off x="421849" y="760009"/>
            <a:ext cx="8361363" cy="469900"/>
          </a:xfrm>
          <a:prstGeom prst="rect">
            <a:avLst/>
          </a:prstGeom>
        </p:spPr>
        <p:txBody>
          <a:bodyPr anchor="ctr"/>
          <a:lstStyle/>
          <a:p>
            <a:pPr>
              <a:lnSpc>
                <a:spcPct val="90000"/>
              </a:lnSpc>
              <a:defRPr/>
            </a:pPr>
            <a:r>
              <a:rPr lang="en-US" sz="2600" b="1" dirty="0">
                <a:ea typeface="+mj-ea"/>
                <a:cs typeface="+mj-cs"/>
              </a:rPr>
              <a:t>V.2 </a:t>
            </a:r>
            <a:r>
              <a:rPr lang="fr-FR" sz="2800" b="1" dirty="0" err="1">
                <a:ea typeface="+mj-ea"/>
                <a:cs typeface="+mj-cs"/>
              </a:rPr>
              <a:t>Map</a:t>
            </a:r>
            <a:r>
              <a:rPr lang="fr-FR" sz="2800" b="1" dirty="0">
                <a:ea typeface="+mj-ea"/>
                <a:cs typeface="+mj-cs"/>
              </a:rPr>
              <a:t> Projection – </a:t>
            </a:r>
            <a:r>
              <a:rPr lang="en-US" sz="2800" b="1" dirty="0">
                <a:ea typeface="+mj-ea"/>
                <a:cs typeface="+mj-cs"/>
              </a:rPr>
              <a:t>Basic Projection Types</a:t>
            </a:r>
            <a:endParaRPr lang="en-US" sz="2600" b="1" dirty="0">
              <a:ea typeface="+mj-ea"/>
              <a:cs typeface="+mj-cs"/>
            </a:endParaRPr>
          </a:p>
        </p:txBody>
      </p:sp>
      <p:sp>
        <p:nvSpPr>
          <p:cNvPr id="6" name="Title 1">
            <a:extLst>
              <a:ext uri="{FF2B5EF4-FFF2-40B4-BE49-F238E27FC236}">
                <a16:creationId xmlns:a16="http://schemas.microsoft.com/office/drawing/2014/main" id="{FB5165CB-8659-902F-D6E4-1985C2E32254}"/>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Tree>
    <p:extLst>
      <p:ext uri="{BB962C8B-B14F-4D97-AF65-F5344CB8AC3E}">
        <p14:creationId xmlns:p14="http://schemas.microsoft.com/office/powerpoint/2010/main" val="3389340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31F571-13C1-A24C-F872-7C9214AD386E}"/>
              </a:ext>
            </a:extLst>
          </p:cNvPr>
          <p:cNvGraphicFramePr>
            <a:graphicFrameLocks noGrp="1"/>
          </p:cNvGraphicFramePr>
          <p:nvPr>
            <p:extLst>
              <p:ext uri="{D42A27DB-BD31-4B8C-83A1-F6EECF244321}">
                <p14:modId xmlns:p14="http://schemas.microsoft.com/office/powerpoint/2010/main" val="4274708733"/>
              </p:ext>
            </p:extLst>
          </p:nvPr>
        </p:nvGraphicFramePr>
        <p:xfrm>
          <a:off x="1649412" y="1629547"/>
          <a:ext cx="8931275" cy="4084638"/>
        </p:xfrm>
        <a:graphic>
          <a:graphicData uri="http://schemas.openxmlformats.org/drawingml/2006/table">
            <a:tbl>
              <a:tblPr firstRow="1" bandRow="1">
                <a:tableStyleId>{5C22544A-7EE6-4342-B048-85BDC9FD1C3A}</a:tableStyleId>
              </a:tblPr>
              <a:tblGrid>
                <a:gridCol w="2128774">
                  <a:extLst>
                    <a:ext uri="{9D8B030D-6E8A-4147-A177-3AD203B41FA5}">
                      <a16:colId xmlns:a16="http://schemas.microsoft.com/office/drawing/2014/main" val="20000"/>
                    </a:ext>
                  </a:extLst>
                </a:gridCol>
                <a:gridCol w="1822514">
                  <a:extLst>
                    <a:ext uri="{9D8B030D-6E8A-4147-A177-3AD203B41FA5}">
                      <a16:colId xmlns:a16="http://schemas.microsoft.com/office/drawing/2014/main" val="20001"/>
                    </a:ext>
                  </a:extLst>
                </a:gridCol>
                <a:gridCol w="1935162">
                  <a:extLst>
                    <a:ext uri="{9D8B030D-6E8A-4147-A177-3AD203B41FA5}">
                      <a16:colId xmlns:a16="http://schemas.microsoft.com/office/drawing/2014/main" val="20002"/>
                    </a:ext>
                  </a:extLst>
                </a:gridCol>
                <a:gridCol w="3044825">
                  <a:extLst>
                    <a:ext uri="{9D8B030D-6E8A-4147-A177-3AD203B41FA5}">
                      <a16:colId xmlns:a16="http://schemas.microsoft.com/office/drawing/2014/main" val="20003"/>
                    </a:ext>
                  </a:extLst>
                </a:gridCol>
              </a:tblGrid>
              <a:tr h="350536">
                <a:tc>
                  <a:txBody>
                    <a:bodyPr/>
                    <a:lstStyle/>
                    <a:p>
                      <a:pPr algn="ctr"/>
                      <a:r>
                        <a:rPr lang="fr-CH" sz="1700" dirty="0"/>
                        <a:t>Projection</a:t>
                      </a:r>
                      <a:endParaRPr lang="en-US" sz="1700" dirty="0"/>
                    </a:p>
                  </a:txBody>
                  <a:tcPr marL="91438" marR="91438" marT="45715" marB="45715"/>
                </a:tc>
                <a:tc>
                  <a:txBody>
                    <a:bodyPr/>
                    <a:lstStyle/>
                    <a:p>
                      <a:pPr algn="ctr"/>
                      <a:r>
                        <a:rPr lang="fr-CH" sz="1700" dirty="0" err="1"/>
                        <a:t>Technical</a:t>
                      </a:r>
                      <a:endParaRPr lang="en-US" sz="1700" dirty="0"/>
                    </a:p>
                  </a:txBody>
                  <a:tcPr marL="91438" marR="91438" marT="45715" marB="45715"/>
                </a:tc>
                <a:tc>
                  <a:txBody>
                    <a:bodyPr/>
                    <a:lstStyle/>
                    <a:p>
                      <a:pPr algn="ctr"/>
                      <a:r>
                        <a:rPr lang="fr-CH" sz="1700" dirty="0"/>
                        <a:t>Type</a:t>
                      </a:r>
                      <a:endParaRPr lang="en-US" sz="1700" dirty="0"/>
                    </a:p>
                  </a:txBody>
                  <a:tcPr marL="91438" marR="91438" marT="45715" marB="45715"/>
                </a:tc>
                <a:tc>
                  <a:txBody>
                    <a:bodyPr/>
                    <a:lstStyle/>
                    <a:p>
                      <a:endParaRPr lang="en-US" sz="1700" dirty="0"/>
                    </a:p>
                  </a:txBody>
                  <a:tcPr marL="91438" marR="91438" marT="45715" marB="45715"/>
                </a:tc>
                <a:extLst>
                  <a:ext uri="{0D108BD9-81ED-4DB2-BD59-A6C34878D82A}">
                    <a16:rowId xmlns:a16="http://schemas.microsoft.com/office/drawing/2014/main" val="10000"/>
                  </a:ext>
                </a:extLst>
              </a:tr>
              <a:tr h="1386962">
                <a:tc>
                  <a:txBody>
                    <a:bodyPr/>
                    <a:lstStyle/>
                    <a:p>
                      <a:r>
                        <a:rPr lang="en-US" sz="1700" dirty="0" err="1"/>
                        <a:t>Equirectangular</a:t>
                      </a:r>
                      <a:endParaRPr lang="en-US" sz="1700" dirty="0"/>
                    </a:p>
                  </a:txBody>
                  <a:tcPr marL="91438" marR="91438" marT="45715" marB="45715" anchor="ctr"/>
                </a:tc>
                <a:tc>
                  <a:txBody>
                    <a:bodyPr/>
                    <a:lstStyle/>
                    <a:p>
                      <a:r>
                        <a:rPr lang="en-US" sz="1700" dirty="0"/>
                        <a:t>Cylindrical</a:t>
                      </a:r>
                    </a:p>
                  </a:txBody>
                  <a:tcPr marL="91438" marR="91438" marT="45715" marB="45715" anchor="ctr"/>
                </a:tc>
                <a:tc>
                  <a:txBody>
                    <a:bodyPr/>
                    <a:lstStyle/>
                    <a:p>
                      <a:r>
                        <a:rPr lang="en-US" sz="1700" dirty="0"/>
                        <a:t>Equidistant</a:t>
                      </a:r>
                    </a:p>
                  </a:txBody>
                  <a:tcPr marL="91438" marR="91438" marT="45715" marB="45715" anchor="ctr"/>
                </a:tc>
                <a:tc>
                  <a:txBody>
                    <a:bodyPr/>
                    <a:lstStyle/>
                    <a:p>
                      <a:r>
                        <a:rPr lang="en-US" sz="1700" dirty="0"/>
                        <a:t>Simplest geometry; distances along meridians are conserved.</a:t>
                      </a:r>
                      <a:br>
                        <a:rPr lang="en-US" sz="1700" dirty="0"/>
                      </a:br>
                      <a:r>
                        <a:rPr lang="en-US" sz="1700" dirty="0"/>
                        <a:t>Plate </a:t>
                      </a:r>
                      <a:r>
                        <a:rPr lang="en-US" sz="1700" dirty="0" err="1"/>
                        <a:t>carrée</a:t>
                      </a:r>
                      <a:r>
                        <a:rPr lang="en-US" sz="1700" dirty="0"/>
                        <a:t>: special case having the equator as the standard parallel.</a:t>
                      </a:r>
                    </a:p>
                  </a:txBody>
                  <a:tcPr marL="91438" marR="91438" marT="45715" marB="45715"/>
                </a:tc>
                <a:extLst>
                  <a:ext uri="{0D108BD9-81ED-4DB2-BD59-A6C34878D82A}">
                    <a16:rowId xmlns:a16="http://schemas.microsoft.com/office/drawing/2014/main" val="10001"/>
                  </a:ext>
                </a:extLst>
              </a:tr>
              <a:tr h="609642">
                <a:tc>
                  <a:txBody>
                    <a:bodyPr/>
                    <a:lstStyle/>
                    <a:p>
                      <a:r>
                        <a:rPr lang="en-US" sz="1700" dirty="0"/>
                        <a:t>Lambert cylindrical equal-area</a:t>
                      </a:r>
                    </a:p>
                  </a:txBody>
                  <a:tcPr marL="91438" marR="91438" marT="45715" marB="4571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t>Cylindrical</a:t>
                      </a:r>
                    </a:p>
                    <a:p>
                      <a:endParaRPr lang="en-US" sz="1700" dirty="0"/>
                    </a:p>
                  </a:txBody>
                  <a:tcPr marL="91438" marR="91438" marT="45715" marB="45715"/>
                </a:tc>
                <a:tc>
                  <a:txBody>
                    <a:bodyPr/>
                    <a:lstStyle/>
                    <a:p>
                      <a:r>
                        <a:rPr lang="en-US" sz="1700" dirty="0"/>
                        <a:t>Equal-area</a:t>
                      </a:r>
                    </a:p>
                  </a:txBody>
                  <a:tcPr marL="91438" marR="91438" marT="45715" marB="45715"/>
                </a:tc>
                <a:tc>
                  <a:txBody>
                    <a:bodyPr/>
                    <a:lstStyle/>
                    <a:p>
                      <a:endParaRPr lang="en-US" sz="1700" dirty="0"/>
                    </a:p>
                  </a:txBody>
                  <a:tcPr marL="91438" marR="91438" marT="45715" marB="45715"/>
                </a:tc>
                <a:extLst>
                  <a:ext uri="{0D108BD9-81ED-4DB2-BD59-A6C34878D82A}">
                    <a16:rowId xmlns:a16="http://schemas.microsoft.com/office/drawing/2014/main" val="10002"/>
                  </a:ext>
                </a:extLst>
              </a:tr>
              <a:tr h="868749">
                <a:tc>
                  <a:txBody>
                    <a:bodyPr/>
                    <a:lstStyle/>
                    <a:p>
                      <a:r>
                        <a:rPr lang="en-US" sz="1700" dirty="0"/>
                        <a:t>Universal Transverse Mercator (UTM)</a:t>
                      </a:r>
                    </a:p>
                  </a:txBody>
                  <a:tcPr marL="91438" marR="91438" marT="45715" marB="4571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t>Cylindrical</a:t>
                      </a:r>
                    </a:p>
                    <a:p>
                      <a:endParaRPr lang="en-US" sz="1700" dirty="0"/>
                    </a:p>
                  </a:txBody>
                  <a:tcPr marL="91438" marR="91438" marT="45715" marB="45715"/>
                </a:tc>
                <a:tc>
                  <a:txBody>
                    <a:bodyPr/>
                    <a:lstStyle/>
                    <a:p>
                      <a:r>
                        <a:rPr lang="fr-CH" sz="1700" dirty="0" err="1"/>
                        <a:t>Conformal</a:t>
                      </a:r>
                      <a:endParaRPr lang="en-US" sz="1700" dirty="0"/>
                    </a:p>
                  </a:txBody>
                  <a:tcPr marL="91438" marR="91438" marT="45715" marB="45715"/>
                </a:tc>
                <a:tc>
                  <a:txBody>
                    <a:bodyPr/>
                    <a:lstStyle/>
                    <a:p>
                      <a:r>
                        <a:rPr lang="en-US" sz="1700" dirty="0"/>
                        <a:t>Divides the Earth into sixty zones, each being a six-degree band of longitude</a:t>
                      </a:r>
                    </a:p>
                  </a:txBody>
                  <a:tcPr marL="91438" marR="91438" marT="45715" marB="45715"/>
                </a:tc>
                <a:extLst>
                  <a:ext uri="{0D108BD9-81ED-4DB2-BD59-A6C34878D82A}">
                    <a16:rowId xmlns:a16="http://schemas.microsoft.com/office/drawing/2014/main" val="10003"/>
                  </a:ext>
                </a:extLst>
              </a:tr>
              <a:tr h="868749">
                <a:tc>
                  <a:txBody>
                    <a:bodyPr/>
                    <a:lstStyle/>
                    <a:p>
                      <a:r>
                        <a:rPr lang="fr-CH" sz="1700" dirty="0"/>
                        <a:t>Robinson</a:t>
                      </a:r>
                      <a:endParaRPr lang="en-US" sz="1700" dirty="0"/>
                    </a:p>
                  </a:txBody>
                  <a:tcPr marL="91438" marR="91438" marT="45715" marB="45715"/>
                </a:tc>
                <a:tc>
                  <a:txBody>
                    <a:bodyPr/>
                    <a:lstStyle/>
                    <a:p>
                      <a:r>
                        <a:rPr lang="en-US" sz="1700" b="0" i="0" kern="1200" dirty="0" err="1">
                          <a:solidFill>
                            <a:schemeClr val="dk1"/>
                          </a:solidFill>
                          <a:latin typeface="+mn-lt"/>
                          <a:ea typeface="+mn-ea"/>
                          <a:cs typeface="+mn-cs"/>
                        </a:rPr>
                        <a:t>Pseudocylindrical</a:t>
                      </a:r>
                      <a:endParaRPr lang="en-US" sz="1700" dirty="0"/>
                    </a:p>
                  </a:txBody>
                  <a:tcPr marL="91438" marR="91438" marT="45715" marB="45715"/>
                </a:tc>
                <a:tc>
                  <a:txBody>
                    <a:bodyPr/>
                    <a:lstStyle/>
                    <a:p>
                      <a:r>
                        <a:rPr lang="en-US" sz="1700" b="0" i="0" kern="1200" dirty="0">
                          <a:solidFill>
                            <a:schemeClr val="dk1"/>
                          </a:solidFill>
                          <a:latin typeface="+mn-lt"/>
                          <a:ea typeface="+mn-ea"/>
                          <a:cs typeface="+mn-cs"/>
                        </a:rPr>
                        <a:t>Compromise (neither equal-area nor</a:t>
                      </a:r>
                      <a:r>
                        <a:rPr lang="en-US" sz="1700" b="0" i="0" kern="1200" baseline="0" dirty="0">
                          <a:solidFill>
                            <a:schemeClr val="dk1"/>
                          </a:solidFill>
                          <a:latin typeface="+mn-lt"/>
                          <a:ea typeface="+mn-ea"/>
                          <a:cs typeface="+mn-cs"/>
                        </a:rPr>
                        <a:t> conformal)</a:t>
                      </a:r>
                      <a:endParaRPr lang="en-US" sz="1700" dirty="0"/>
                    </a:p>
                  </a:txBody>
                  <a:tcPr marL="91438" marR="91438" marT="45715" marB="45715"/>
                </a:tc>
                <a:tc>
                  <a:txBody>
                    <a:bodyPr/>
                    <a:lstStyle/>
                    <a:p>
                      <a:r>
                        <a:rPr lang="fr-CH" sz="1700" dirty="0" err="1"/>
                        <a:t>Used</a:t>
                      </a:r>
                      <a:r>
                        <a:rPr lang="fr-CH" sz="1700" baseline="0" dirty="0"/>
                        <a:t> to </a:t>
                      </a:r>
                      <a:r>
                        <a:rPr lang="fr-CH" sz="1700" baseline="0" dirty="0" err="1"/>
                        <a:t>create</a:t>
                      </a:r>
                      <a:r>
                        <a:rPr lang="fr-CH" sz="1700" baseline="0" dirty="0"/>
                        <a:t> global </a:t>
                      </a:r>
                      <a:r>
                        <a:rPr lang="fr-CH" sz="1700" baseline="0" dirty="0" err="1"/>
                        <a:t>maps</a:t>
                      </a:r>
                      <a:endParaRPr lang="en-US" sz="1700" dirty="0"/>
                    </a:p>
                  </a:txBody>
                  <a:tcPr marL="91438" marR="91438" marT="45715" marB="45715"/>
                </a:tc>
                <a:extLst>
                  <a:ext uri="{0D108BD9-81ED-4DB2-BD59-A6C34878D82A}">
                    <a16:rowId xmlns:a16="http://schemas.microsoft.com/office/drawing/2014/main" val="10004"/>
                  </a:ext>
                </a:extLst>
              </a:tr>
            </a:tbl>
          </a:graphicData>
        </a:graphic>
      </p:graphicFrame>
      <p:sp>
        <p:nvSpPr>
          <p:cNvPr id="29" name="Rectangle 12"/>
          <p:cNvSpPr>
            <a:spLocks noChangeArrowheads="1"/>
          </p:cNvSpPr>
          <p:nvPr/>
        </p:nvSpPr>
        <p:spPr bwMode="auto">
          <a:xfrm>
            <a:off x="0" y="6113827"/>
            <a:ext cx="72263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hlinkClick r:id="rId3"/>
              </a:rPr>
              <a:t>https://en.wikipedia.org/wiki/List_of_map_projections</a:t>
            </a:r>
            <a:r>
              <a:rPr lang="en-US" sz="1000" dirty="0"/>
              <a:t> </a:t>
            </a:r>
          </a:p>
        </p:txBody>
      </p:sp>
      <p:sp>
        <p:nvSpPr>
          <p:cNvPr id="13" name="Rectangle 12"/>
          <p:cNvSpPr/>
          <p:nvPr/>
        </p:nvSpPr>
        <p:spPr>
          <a:xfrm>
            <a:off x="1627185" y="3983657"/>
            <a:ext cx="8953502" cy="863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itle 1">
            <a:extLst>
              <a:ext uri="{FF2B5EF4-FFF2-40B4-BE49-F238E27FC236}">
                <a16:creationId xmlns:a16="http://schemas.microsoft.com/office/drawing/2014/main" id="{D535E6A6-A0CE-779C-AA8F-429C073C6DA5}"/>
              </a:ext>
            </a:extLst>
          </p:cNvPr>
          <p:cNvSpPr txBox="1">
            <a:spLocks/>
          </p:cNvSpPr>
          <p:nvPr/>
        </p:nvSpPr>
        <p:spPr>
          <a:xfrm>
            <a:off x="421849" y="760006"/>
            <a:ext cx="8361363" cy="469900"/>
          </a:xfrm>
          <a:prstGeom prst="rect">
            <a:avLst/>
          </a:prstGeom>
        </p:spPr>
        <p:txBody>
          <a:bodyPr anchor="ctr"/>
          <a:lstStyle/>
          <a:p>
            <a:pPr>
              <a:lnSpc>
                <a:spcPct val="90000"/>
              </a:lnSpc>
              <a:defRPr/>
            </a:pPr>
            <a:r>
              <a:rPr lang="en-US" sz="2600" b="1" dirty="0">
                <a:ea typeface="+mj-ea"/>
                <a:cs typeface="+mj-cs"/>
              </a:rPr>
              <a:t>V.2 </a:t>
            </a:r>
            <a:r>
              <a:rPr lang="fr-FR" sz="2800" b="1" dirty="0" err="1">
                <a:ea typeface="+mj-ea"/>
                <a:cs typeface="+mj-cs"/>
              </a:rPr>
              <a:t>Map</a:t>
            </a:r>
            <a:r>
              <a:rPr lang="fr-FR" sz="2800" b="1" dirty="0">
                <a:ea typeface="+mj-ea"/>
                <a:cs typeface="+mj-cs"/>
              </a:rPr>
              <a:t> Projection – </a:t>
            </a:r>
            <a:r>
              <a:rPr lang="en-US" sz="2800" b="1" dirty="0">
                <a:ea typeface="+mj-ea"/>
                <a:cs typeface="+mj-cs"/>
              </a:rPr>
              <a:t>Examples</a:t>
            </a:r>
            <a:endParaRPr lang="en-US" sz="2600" b="1" dirty="0">
              <a:ea typeface="+mj-ea"/>
              <a:cs typeface="+mj-cs"/>
            </a:endParaRPr>
          </a:p>
        </p:txBody>
      </p:sp>
      <p:sp>
        <p:nvSpPr>
          <p:cNvPr id="7" name="Title 1">
            <a:extLst>
              <a:ext uri="{FF2B5EF4-FFF2-40B4-BE49-F238E27FC236}">
                <a16:creationId xmlns:a16="http://schemas.microsoft.com/office/drawing/2014/main" id="{C0269F6E-1A6E-2470-6237-F369585D443D}"/>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Tree>
    <p:extLst>
      <p:ext uri="{BB962C8B-B14F-4D97-AF65-F5344CB8AC3E}">
        <p14:creationId xmlns:p14="http://schemas.microsoft.com/office/powerpoint/2010/main" val="3287346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897D5F3-0131-F349-9DB6-0ECEF19349B9}"/>
              </a:ext>
            </a:extLst>
          </p:cNvPr>
          <p:cNvSpPr txBox="1">
            <a:spLocks/>
          </p:cNvSpPr>
          <p:nvPr/>
        </p:nvSpPr>
        <p:spPr>
          <a:xfrm>
            <a:off x="629435" y="2283032"/>
            <a:ext cx="11227603" cy="4135042"/>
          </a:xfrm>
          <a:prstGeom prst="rect">
            <a:avLst/>
          </a:prstGeom>
        </p:spPr>
        <p:txBody>
          <a:bodyPr>
            <a:noAutofit/>
          </a:bodyPr>
          <a:lstStyle/>
          <a:p>
            <a:pPr marL="228600" indent="-228600">
              <a:lnSpc>
                <a:spcPct val="90000"/>
              </a:lnSpc>
              <a:spcAft>
                <a:spcPts val="300"/>
              </a:spcAft>
              <a:buFont typeface="Arial" pitchFamily="34" charset="0"/>
              <a:buChar char="•"/>
              <a:defRPr/>
            </a:pPr>
            <a:r>
              <a:rPr lang="en-US" sz="2400" dirty="0"/>
              <a:t>Vector</a:t>
            </a:r>
          </a:p>
          <a:p>
            <a:pPr marL="635000" lvl="1" indent="-177800">
              <a:lnSpc>
                <a:spcPct val="90000"/>
              </a:lnSpc>
              <a:spcAft>
                <a:spcPts val="300"/>
              </a:spcAft>
              <a:buFont typeface="Arial" pitchFamily="34" charset="0"/>
              <a:buChar char="•"/>
              <a:defRPr/>
            </a:pPr>
            <a:r>
              <a:rPr lang="en-US" sz="2400" dirty="0" err="1"/>
              <a:t>Shapefiles</a:t>
            </a:r>
            <a:r>
              <a:rPr lang="en-US" sz="2400" dirty="0"/>
              <a:t> (actually composed of the 3 to 8 files)</a:t>
            </a:r>
          </a:p>
          <a:p>
            <a:pPr marL="635000" lvl="1" indent="-177800">
              <a:lnSpc>
                <a:spcPct val="90000"/>
              </a:lnSpc>
              <a:spcAft>
                <a:spcPts val="300"/>
              </a:spcAft>
              <a:buFont typeface="Arial" pitchFamily="34" charset="0"/>
              <a:buChar char="•"/>
              <a:defRPr/>
            </a:pPr>
            <a:r>
              <a:rPr lang="en-US" sz="2400" dirty="0" err="1"/>
              <a:t>GeoJSON</a:t>
            </a:r>
            <a:r>
              <a:rPr lang="en-US" sz="2400" dirty="0"/>
              <a:t> (QGIS)</a:t>
            </a:r>
          </a:p>
          <a:p>
            <a:pPr marL="228600" indent="-228600">
              <a:lnSpc>
                <a:spcPct val="90000"/>
              </a:lnSpc>
              <a:spcAft>
                <a:spcPts val="300"/>
              </a:spcAft>
              <a:buFont typeface="Arial" pitchFamily="34" charset="0"/>
              <a:buChar char="•"/>
              <a:defRPr/>
            </a:pPr>
            <a:r>
              <a:rPr lang="en-US" sz="2400" dirty="0"/>
              <a:t>Raster</a:t>
            </a:r>
          </a:p>
          <a:p>
            <a:pPr marL="635000" lvl="1" indent="-177800">
              <a:lnSpc>
                <a:spcPct val="90000"/>
              </a:lnSpc>
              <a:spcAft>
                <a:spcPts val="300"/>
              </a:spcAft>
              <a:buFont typeface="Arial" pitchFamily="34" charset="0"/>
              <a:buChar char="•"/>
              <a:defRPr/>
            </a:pPr>
            <a:r>
              <a:rPr lang="en-US" sz="2400" dirty="0"/>
              <a:t>Georeferenced: </a:t>
            </a:r>
            <a:r>
              <a:rPr lang="en-US" sz="2400" dirty="0" err="1"/>
              <a:t>Geotiff</a:t>
            </a:r>
            <a:r>
              <a:rPr lang="en-US" sz="2400" dirty="0"/>
              <a:t> or GRID </a:t>
            </a:r>
          </a:p>
          <a:p>
            <a:pPr marL="635000" lvl="1" indent="-177800">
              <a:lnSpc>
                <a:spcPct val="90000"/>
              </a:lnSpc>
              <a:spcAft>
                <a:spcPts val="300"/>
              </a:spcAft>
              <a:buFont typeface="Arial" pitchFamily="34" charset="0"/>
              <a:buChar char="•"/>
              <a:defRPr/>
            </a:pPr>
            <a:r>
              <a:rPr lang="en-US" sz="2400" dirty="0"/>
              <a:t>Not </a:t>
            </a:r>
            <a:r>
              <a:rPr lang="en-US" sz="2400" dirty="0" err="1"/>
              <a:t>georeferenced</a:t>
            </a:r>
            <a:r>
              <a:rPr lang="en-US" sz="2400" dirty="0"/>
              <a:t>: .jpeg, .</a:t>
            </a:r>
            <a:r>
              <a:rPr lang="en-US" sz="2400" dirty="0" err="1"/>
              <a:t>png</a:t>
            </a:r>
            <a:r>
              <a:rPr lang="en-US" sz="2400" dirty="0"/>
              <a:t>, etc.</a:t>
            </a:r>
          </a:p>
          <a:p>
            <a:pPr marL="228600" indent="-228600">
              <a:lnSpc>
                <a:spcPct val="90000"/>
              </a:lnSpc>
              <a:spcAft>
                <a:spcPts val="300"/>
              </a:spcAft>
              <a:buFont typeface="Arial" pitchFamily="34" charset="0"/>
              <a:buChar char="•"/>
              <a:defRPr/>
            </a:pPr>
            <a:r>
              <a:rPr lang="en-US" sz="2400" dirty="0"/>
              <a:t>Tabular</a:t>
            </a:r>
          </a:p>
          <a:p>
            <a:pPr marL="635000" lvl="1" indent="-177800">
              <a:lnSpc>
                <a:spcPct val="90000"/>
              </a:lnSpc>
              <a:spcAft>
                <a:spcPts val="300"/>
              </a:spcAft>
              <a:buFont typeface="Arial" pitchFamily="34" charset="0"/>
              <a:buChar char="•"/>
              <a:defRPr/>
            </a:pPr>
            <a:r>
              <a:rPr lang="en-US" sz="2400" dirty="0"/>
              <a:t>Spreadsheets: .</a:t>
            </a:r>
            <a:r>
              <a:rPr lang="en-US" sz="2400" dirty="0" err="1"/>
              <a:t>xls</a:t>
            </a:r>
            <a:r>
              <a:rPr lang="en-US" sz="2400" dirty="0"/>
              <a:t>, .</a:t>
            </a:r>
            <a:r>
              <a:rPr lang="en-US" sz="2400" dirty="0" err="1"/>
              <a:t>dbf</a:t>
            </a:r>
            <a:endParaRPr lang="en-US" sz="2400" dirty="0"/>
          </a:p>
          <a:p>
            <a:pPr marL="228600" indent="-228600">
              <a:lnSpc>
                <a:spcPct val="90000"/>
              </a:lnSpc>
              <a:spcAft>
                <a:spcPts val="300"/>
              </a:spcAft>
              <a:buFont typeface="Arial" pitchFamily="34" charset="0"/>
              <a:buChar char="•"/>
              <a:defRPr/>
            </a:pPr>
            <a:r>
              <a:rPr lang="en-US" sz="2400" dirty="0"/>
              <a:t>Combined vector/raster/tabular</a:t>
            </a:r>
          </a:p>
          <a:p>
            <a:pPr marL="635000" lvl="1" indent="-177800">
              <a:lnSpc>
                <a:spcPct val="90000"/>
              </a:lnSpc>
              <a:spcAft>
                <a:spcPts val="300"/>
              </a:spcAft>
              <a:buFont typeface="Arial" pitchFamily="34" charset="0"/>
              <a:buChar char="•"/>
              <a:defRPr/>
            </a:pPr>
            <a:r>
              <a:rPr lang="en-US" sz="2400" dirty="0" err="1"/>
              <a:t>Geodatabases</a:t>
            </a:r>
            <a:endParaRPr lang="en-US" sz="2400" dirty="0"/>
          </a:p>
        </p:txBody>
      </p:sp>
      <p:sp>
        <p:nvSpPr>
          <p:cNvPr id="9" name="Title 1"/>
          <p:cNvSpPr txBox="1">
            <a:spLocks/>
          </p:cNvSpPr>
          <p:nvPr/>
        </p:nvSpPr>
        <p:spPr>
          <a:xfrm>
            <a:off x="421847" y="1698262"/>
            <a:ext cx="8783638" cy="685800"/>
          </a:xfrm>
          <a:prstGeom prst="rect">
            <a:avLst/>
          </a:prstGeom>
        </p:spPr>
        <p:txBody>
          <a:bodyPr anchor="ctr"/>
          <a:lstStyle>
            <a:defPPr>
              <a:defRPr lang="en-US"/>
            </a:defPPr>
            <a:lvl1pPr>
              <a:lnSpc>
                <a:spcPct val="90000"/>
              </a:lnSpc>
              <a:defRPr sz="2600" b="1">
                <a:ea typeface="+mj-ea"/>
                <a:cs typeface="+mj-cs"/>
              </a:defRPr>
            </a:lvl1pPr>
          </a:lstStyle>
          <a:p>
            <a:r>
              <a:rPr lang="fr-CH" dirty="0"/>
              <a:t>V.4 </a:t>
            </a:r>
            <a:r>
              <a:rPr lang="en-US" dirty="0"/>
              <a:t>Geospatial and attribute data format (most used)</a:t>
            </a:r>
            <a:endParaRPr lang="fr-CH" dirty="0"/>
          </a:p>
        </p:txBody>
      </p:sp>
      <p:sp>
        <p:nvSpPr>
          <p:cNvPr id="17" name="Title 1"/>
          <p:cNvSpPr txBox="1">
            <a:spLocks/>
          </p:cNvSpPr>
          <p:nvPr/>
        </p:nvSpPr>
        <p:spPr bwMode="auto">
          <a:xfrm>
            <a:off x="8249218" y="5256148"/>
            <a:ext cx="1835050" cy="619125"/>
          </a:xfrm>
          <a:prstGeom prst="rect">
            <a:avLst/>
          </a:prstGeom>
          <a:noFill/>
          <a:ln w="9525">
            <a:noFill/>
            <a:miter lim="800000"/>
            <a:headEnd/>
            <a:tailEnd/>
          </a:ln>
        </p:spPr>
        <p:txBody>
          <a:bodyPr anchor="ctr"/>
          <a:lstStyle/>
          <a:p>
            <a:pPr>
              <a:defRPr/>
            </a:pPr>
            <a:r>
              <a:rPr lang="fr-CH" altLang="zh-CN" sz="2000" b="1" dirty="0" err="1">
                <a:solidFill>
                  <a:srgbClr val="FF0000"/>
                </a:solidFill>
                <a:ea typeface="+mj-ea"/>
                <a:cs typeface="+mj-cs"/>
              </a:rPr>
              <a:t>Recommended</a:t>
            </a:r>
            <a:endParaRPr lang="fr-CH" sz="2000" b="1" dirty="0">
              <a:solidFill>
                <a:srgbClr val="FF0000"/>
              </a:solidFill>
              <a:ea typeface="+mj-ea"/>
              <a:cs typeface="+mj-cs"/>
            </a:endParaRPr>
          </a:p>
        </p:txBody>
      </p:sp>
      <p:sp>
        <p:nvSpPr>
          <p:cNvPr id="19" name="Content Placeholder 2"/>
          <p:cNvSpPr txBox="1">
            <a:spLocks/>
          </p:cNvSpPr>
          <p:nvPr/>
        </p:nvSpPr>
        <p:spPr>
          <a:xfrm>
            <a:off x="629436" y="1302370"/>
            <a:ext cx="8531225" cy="504825"/>
          </a:xfrm>
          <a:prstGeom prst="rect">
            <a:avLst/>
          </a:prstGeom>
        </p:spPr>
        <p:txBody>
          <a:bodyPr>
            <a:noAutofit/>
          </a:bodyPr>
          <a:lstStyle/>
          <a:p>
            <a:pPr marL="228600" indent="-228600">
              <a:lnSpc>
                <a:spcPct val="90000"/>
              </a:lnSpc>
              <a:spcBef>
                <a:spcPts val="1000"/>
              </a:spcBef>
              <a:buFont typeface="Arial" pitchFamily="34" charset="0"/>
              <a:buChar char="•"/>
              <a:defRPr/>
            </a:pPr>
            <a:r>
              <a:rPr lang="en-US" sz="2400" dirty="0"/>
              <a:t>National and international language (e.g., English)</a:t>
            </a:r>
          </a:p>
        </p:txBody>
      </p:sp>
      <p:sp>
        <p:nvSpPr>
          <p:cNvPr id="20" name="Rectangle 19"/>
          <p:cNvSpPr/>
          <p:nvPr/>
        </p:nvSpPr>
        <p:spPr>
          <a:xfrm>
            <a:off x="1304161" y="2673642"/>
            <a:ext cx="1368152" cy="36187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dirty="0"/>
          </a:p>
        </p:txBody>
      </p:sp>
      <p:sp>
        <p:nvSpPr>
          <p:cNvPr id="21" name="Rectangle 20"/>
          <p:cNvSpPr/>
          <p:nvPr/>
        </p:nvSpPr>
        <p:spPr>
          <a:xfrm>
            <a:off x="1313125" y="3771403"/>
            <a:ext cx="4002945" cy="36187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CH" dirty="0"/>
          </a:p>
        </p:txBody>
      </p:sp>
      <p:sp>
        <p:nvSpPr>
          <p:cNvPr id="23" name="Rectangle 22"/>
          <p:cNvSpPr/>
          <p:nvPr/>
        </p:nvSpPr>
        <p:spPr>
          <a:xfrm>
            <a:off x="3149474" y="4870444"/>
            <a:ext cx="504056" cy="36187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CH" dirty="0"/>
          </a:p>
        </p:txBody>
      </p:sp>
      <p:sp>
        <p:nvSpPr>
          <p:cNvPr id="24" name="Rectangle 23"/>
          <p:cNvSpPr/>
          <p:nvPr/>
        </p:nvSpPr>
        <p:spPr>
          <a:xfrm>
            <a:off x="8297398" y="5349810"/>
            <a:ext cx="1726523" cy="431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CH" dirty="0"/>
          </a:p>
        </p:txBody>
      </p:sp>
      <p:sp>
        <p:nvSpPr>
          <p:cNvPr id="6" name="Title 1">
            <a:extLst>
              <a:ext uri="{FF2B5EF4-FFF2-40B4-BE49-F238E27FC236}">
                <a16:creationId xmlns:a16="http://schemas.microsoft.com/office/drawing/2014/main" id="{F65D6837-4A89-A680-5AB2-B25F57828DEE}"/>
              </a:ext>
            </a:extLst>
          </p:cNvPr>
          <p:cNvSpPr txBox="1">
            <a:spLocks/>
          </p:cNvSpPr>
          <p:nvPr/>
        </p:nvSpPr>
        <p:spPr>
          <a:xfrm>
            <a:off x="421849" y="760004"/>
            <a:ext cx="8361363" cy="469900"/>
          </a:xfrm>
          <a:prstGeom prst="rect">
            <a:avLst/>
          </a:prstGeom>
        </p:spPr>
        <p:txBody>
          <a:bodyPr anchor="ctr"/>
          <a:lstStyle/>
          <a:p>
            <a:pPr>
              <a:lnSpc>
                <a:spcPct val="90000"/>
              </a:lnSpc>
              <a:defRPr/>
            </a:pPr>
            <a:r>
              <a:rPr lang="fr-CH" sz="2600" b="1" dirty="0">
                <a:ea typeface="+mj-ea"/>
                <a:cs typeface="+mj-cs"/>
              </a:rPr>
              <a:t>V.3 </a:t>
            </a:r>
            <a:r>
              <a:rPr lang="fr-CH" sz="2600" b="1" dirty="0" err="1">
                <a:ea typeface="+mj-ea"/>
                <a:cs typeface="+mj-cs"/>
              </a:rPr>
              <a:t>Language</a:t>
            </a:r>
            <a:endParaRPr lang="fr-CH" sz="2600" b="1" dirty="0">
              <a:ea typeface="+mj-ea"/>
              <a:cs typeface="+mj-cs"/>
            </a:endParaRPr>
          </a:p>
        </p:txBody>
      </p:sp>
      <p:sp>
        <p:nvSpPr>
          <p:cNvPr id="7" name="Title 1">
            <a:extLst>
              <a:ext uri="{FF2B5EF4-FFF2-40B4-BE49-F238E27FC236}">
                <a16:creationId xmlns:a16="http://schemas.microsoft.com/office/drawing/2014/main" id="{CAAA1780-E975-2EC7-7D62-64C702EBD5D5}"/>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Tree>
    <p:extLst>
      <p:ext uri="{BB962C8B-B14F-4D97-AF65-F5344CB8AC3E}">
        <p14:creationId xmlns:p14="http://schemas.microsoft.com/office/powerpoint/2010/main" val="1488829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utoShape 416"/>
          <p:cNvSpPr>
            <a:spLocks noChangeArrowheads="1"/>
          </p:cNvSpPr>
          <p:nvPr/>
        </p:nvSpPr>
        <p:spPr bwMode="auto">
          <a:xfrm>
            <a:off x="965947" y="2284392"/>
            <a:ext cx="508000" cy="3810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pic>
        <p:nvPicPr>
          <p:cNvPr id="18" name="Picture 15" descr="nutrition facts.jpg"/>
          <p:cNvPicPr>
            <a:picLocks noChangeAspect="1"/>
          </p:cNvPicPr>
          <p:nvPr/>
        </p:nvPicPr>
        <p:blipFill>
          <a:blip r:embed="rId3" cstate="print"/>
          <a:srcRect/>
          <a:stretch>
            <a:fillRect/>
          </a:stretch>
        </p:blipFill>
        <p:spPr bwMode="auto">
          <a:xfrm>
            <a:off x="9487517" y="2033025"/>
            <a:ext cx="1911212" cy="3025031"/>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sp>
        <p:nvSpPr>
          <p:cNvPr id="4" name="Rectangle 265">
            <a:extLst>
              <a:ext uri="{FF2B5EF4-FFF2-40B4-BE49-F238E27FC236}">
                <a16:creationId xmlns:a16="http://schemas.microsoft.com/office/drawing/2014/main" id="{3F788B67-CE62-6553-C4DE-0A9F45AA0E51}"/>
              </a:ext>
            </a:extLst>
          </p:cNvPr>
          <p:cNvSpPr>
            <a:spLocks noChangeArrowheads="1"/>
          </p:cNvSpPr>
          <p:nvPr/>
        </p:nvSpPr>
        <p:spPr bwMode="auto">
          <a:xfrm>
            <a:off x="1654108" y="2276771"/>
            <a:ext cx="6916151"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t>Data about the data </a:t>
            </a:r>
          </a:p>
        </p:txBody>
      </p:sp>
      <p:sp>
        <p:nvSpPr>
          <p:cNvPr id="5" name="Rectangle 265">
            <a:extLst>
              <a:ext uri="{FF2B5EF4-FFF2-40B4-BE49-F238E27FC236}">
                <a16:creationId xmlns:a16="http://schemas.microsoft.com/office/drawing/2014/main" id="{2095DC1C-7127-084A-EF8C-3A6E2E2893DA}"/>
              </a:ext>
            </a:extLst>
          </p:cNvPr>
          <p:cNvSpPr>
            <a:spLocks noChangeArrowheads="1"/>
          </p:cNvSpPr>
          <p:nvPr/>
        </p:nvSpPr>
        <p:spPr bwMode="auto">
          <a:xfrm>
            <a:off x="1641409" y="2885108"/>
            <a:ext cx="6916150" cy="754566"/>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t>Allows user to find out if the data is appropriate for its intended purpose</a:t>
            </a:r>
          </a:p>
        </p:txBody>
      </p:sp>
      <p:sp>
        <p:nvSpPr>
          <p:cNvPr id="6" name="Rectangle 265">
            <a:extLst>
              <a:ext uri="{FF2B5EF4-FFF2-40B4-BE49-F238E27FC236}">
                <a16:creationId xmlns:a16="http://schemas.microsoft.com/office/drawing/2014/main" id="{09D9D71E-675F-2A54-319B-FBEACB4300FB}"/>
              </a:ext>
            </a:extLst>
          </p:cNvPr>
          <p:cNvSpPr>
            <a:spLocks noChangeArrowheads="1"/>
          </p:cNvSpPr>
          <p:nvPr/>
        </p:nvSpPr>
        <p:spPr bwMode="auto">
          <a:xfrm>
            <a:off x="425264" y="4375574"/>
            <a:ext cx="8521513" cy="1086964"/>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t>Different standards exists (FGDC, ISO) but they first need to be converted into a metadata profile (selection of fields) before being used.</a:t>
            </a:r>
          </a:p>
        </p:txBody>
      </p:sp>
      <p:sp>
        <p:nvSpPr>
          <p:cNvPr id="7" name="Rectangle 265">
            <a:extLst>
              <a:ext uri="{FF2B5EF4-FFF2-40B4-BE49-F238E27FC236}">
                <a16:creationId xmlns:a16="http://schemas.microsoft.com/office/drawing/2014/main" id="{A335DDC8-1C3A-35D1-01C8-C89BFE2990D8}"/>
              </a:ext>
            </a:extLst>
          </p:cNvPr>
          <p:cNvSpPr>
            <a:spLocks noChangeArrowheads="1"/>
          </p:cNvSpPr>
          <p:nvPr/>
        </p:nvSpPr>
        <p:spPr bwMode="auto">
          <a:xfrm>
            <a:off x="1641409" y="3683371"/>
            <a:ext cx="6916150"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t>Applies to master lists, geospatial and statistical data</a:t>
            </a:r>
          </a:p>
        </p:txBody>
      </p:sp>
      <p:sp>
        <p:nvSpPr>
          <p:cNvPr id="9" name="Title 1">
            <a:extLst>
              <a:ext uri="{FF2B5EF4-FFF2-40B4-BE49-F238E27FC236}">
                <a16:creationId xmlns:a16="http://schemas.microsoft.com/office/drawing/2014/main" id="{BB27DA71-D09B-D11D-29BB-47727F93DC35}"/>
              </a:ext>
            </a:extLst>
          </p:cNvPr>
          <p:cNvSpPr txBox="1">
            <a:spLocks/>
          </p:cNvSpPr>
          <p:nvPr/>
        </p:nvSpPr>
        <p:spPr>
          <a:xfrm>
            <a:off x="421849" y="760008"/>
            <a:ext cx="8361363" cy="469900"/>
          </a:xfrm>
          <a:prstGeom prst="rect">
            <a:avLst/>
          </a:prstGeom>
        </p:spPr>
        <p:txBody>
          <a:bodyPr anchor="ctr"/>
          <a:lstStyle/>
          <a:p>
            <a:pPr>
              <a:lnSpc>
                <a:spcPct val="90000"/>
              </a:lnSpc>
              <a:defRPr/>
            </a:pPr>
            <a:r>
              <a:rPr lang="en-US" sz="2600" b="1" dirty="0">
                <a:ea typeface="+mj-ea"/>
                <a:cs typeface="+mj-cs"/>
              </a:rPr>
              <a:t>V.5 Metadata</a:t>
            </a:r>
            <a:endParaRPr lang="fr-CH" sz="2600" b="1" dirty="0">
              <a:ea typeface="+mj-ea"/>
              <a:cs typeface="+mj-cs"/>
            </a:endParaRPr>
          </a:p>
        </p:txBody>
      </p:sp>
      <p:sp>
        <p:nvSpPr>
          <p:cNvPr id="10" name="TextBox 9">
            <a:extLst>
              <a:ext uri="{FF2B5EF4-FFF2-40B4-BE49-F238E27FC236}">
                <a16:creationId xmlns:a16="http://schemas.microsoft.com/office/drawing/2014/main" id="{D6B59B66-81E3-7112-0891-21D13033B02D}"/>
              </a:ext>
            </a:extLst>
          </p:cNvPr>
          <p:cNvSpPr txBox="1"/>
          <p:nvPr/>
        </p:nvSpPr>
        <p:spPr>
          <a:xfrm>
            <a:off x="423518" y="1241192"/>
            <a:ext cx="9108824" cy="830997"/>
          </a:xfrm>
          <a:prstGeom prst="rect">
            <a:avLst/>
          </a:prstGeom>
          <a:noFill/>
        </p:spPr>
        <p:txBody>
          <a:bodyPr wrap="square">
            <a:spAutoFit/>
          </a:bodyPr>
          <a:lstStyle/>
          <a:p>
            <a:r>
              <a:rPr lang="en-US" sz="2400" b="0" i="0" dirty="0">
                <a:solidFill>
                  <a:srgbClr val="1F1F1F"/>
                </a:solidFill>
                <a:effectLst/>
                <a:highlight>
                  <a:srgbClr val="FFFFFF"/>
                </a:highlight>
              </a:rPr>
              <a:t>Information that describes the content, quality, condition, origin, and other characteristics of data or other pieces of information.</a:t>
            </a:r>
            <a:endParaRPr lang="en-GB" sz="2400" dirty="0"/>
          </a:p>
        </p:txBody>
      </p:sp>
      <p:sp>
        <p:nvSpPr>
          <p:cNvPr id="11" name="AutoShape 416">
            <a:extLst>
              <a:ext uri="{FF2B5EF4-FFF2-40B4-BE49-F238E27FC236}">
                <a16:creationId xmlns:a16="http://schemas.microsoft.com/office/drawing/2014/main" id="{797913F1-F903-F1FD-6F50-81976363915B}"/>
              </a:ext>
            </a:extLst>
          </p:cNvPr>
          <p:cNvSpPr>
            <a:spLocks noChangeArrowheads="1"/>
          </p:cNvSpPr>
          <p:nvPr/>
        </p:nvSpPr>
        <p:spPr bwMode="auto">
          <a:xfrm>
            <a:off x="965947" y="2896104"/>
            <a:ext cx="508000" cy="3810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sp>
        <p:nvSpPr>
          <p:cNvPr id="12" name="AutoShape 416">
            <a:extLst>
              <a:ext uri="{FF2B5EF4-FFF2-40B4-BE49-F238E27FC236}">
                <a16:creationId xmlns:a16="http://schemas.microsoft.com/office/drawing/2014/main" id="{1CDA0C3F-6D82-AB51-D023-95ED0B6969BB}"/>
              </a:ext>
            </a:extLst>
          </p:cNvPr>
          <p:cNvSpPr>
            <a:spLocks noChangeArrowheads="1"/>
          </p:cNvSpPr>
          <p:nvPr/>
        </p:nvSpPr>
        <p:spPr bwMode="auto">
          <a:xfrm>
            <a:off x="965947" y="3683371"/>
            <a:ext cx="508000" cy="3810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sp>
        <p:nvSpPr>
          <p:cNvPr id="13" name="AutoShape 416">
            <a:extLst>
              <a:ext uri="{FF2B5EF4-FFF2-40B4-BE49-F238E27FC236}">
                <a16:creationId xmlns:a16="http://schemas.microsoft.com/office/drawing/2014/main" id="{CDF40A4D-D76E-2A8D-171F-CA3C1FF77592}"/>
              </a:ext>
            </a:extLst>
          </p:cNvPr>
          <p:cNvSpPr>
            <a:spLocks noChangeArrowheads="1"/>
          </p:cNvSpPr>
          <p:nvPr/>
        </p:nvSpPr>
        <p:spPr bwMode="auto">
          <a:xfrm>
            <a:off x="965947" y="5702945"/>
            <a:ext cx="508000" cy="3810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sp>
        <p:nvSpPr>
          <p:cNvPr id="16" name="Rectangle 265">
            <a:extLst>
              <a:ext uri="{FF2B5EF4-FFF2-40B4-BE49-F238E27FC236}">
                <a16:creationId xmlns:a16="http://schemas.microsoft.com/office/drawing/2014/main" id="{89F9593A-B9A5-B2A2-2CD7-8EEFCFD24533}"/>
              </a:ext>
            </a:extLst>
          </p:cNvPr>
          <p:cNvSpPr>
            <a:spLocks noChangeArrowheads="1"/>
          </p:cNvSpPr>
          <p:nvPr/>
        </p:nvSpPr>
        <p:spPr bwMode="auto">
          <a:xfrm>
            <a:off x="1654108" y="5695324"/>
            <a:ext cx="6916151"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t>Will be covered in more details during Session 3.4</a:t>
            </a:r>
          </a:p>
        </p:txBody>
      </p:sp>
      <p:sp>
        <p:nvSpPr>
          <p:cNvPr id="17" name="Title 1">
            <a:extLst>
              <a:ext uri="{FF2B5EF4-FFF2-40B4-BE49-F238E27FC236}">
                <a16:creationId xmlns:a16="http://schemas.microsoft.com/office/drawing/2014/main" id="{0EA1CFF2-30EF-3F7A-6A42-83D8F95938F3}"/>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Tree>
    <p:extLst>
      <p:ext uri="{BB962C8B-B14F-4D97-AF65-F5344CB8AC3E}">
        <p14:creationId xmlns:p14="http://schemas.microsoft.com/office/powerpoint/2010/main" val="3359269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C98143-8A9D-6D22-4CF0-3219B8C5AAD8}"/>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
        <p:nvSpPr>
          <p:cNvPr id="7" name="Title 1">
            <a:extLst>
              <a:ext uri="{FF2B5EF4-FFF2-40B4-BE49-F238E27FC236}">
                <a16:creationId xmlns:a16="http://schemas.microsoft.com/office/drawing/2014/main" id="{F4EF6FDB-C621-3F49-6CDA-7B40281E6332}"/>
              </a:ext>
            </a:extLst>
          </p:cNvPr>
          <p:cNvSpPr txBox="1">
            <a:spLocks/>
          </p:cNvSpPr>
          <p:nvPr/>
        </p:nvSpPr>
        <p:spPr>
          <a:xfrm>
            <a:off x="421338" y="763985"/>
            <a:ext cx="8892903" cy="469900"/>
          </a:xfrm>
          <a:prstGeom prst="rect">
            <a:avLst/>
          </a:prstGeom>
        </p:spPr>
        <p:txBody>
          <a:bodyPr anchor="ctr"/>
          <a:lstStyle/>
          <a:p>
            <a:pPr>
              <a:lnSpc>
                <a:spcPct val="90000"/>
              </a:lnSpc>
              <a:defRPr/>
            </a:pPr>
            <a:r>
              <a:rPr lang="en-US" sz="2600" b="1" dirty="0">
                <a:ea typeface="+mj-ea"/>
                <a:cs typeface="+mj-cs"/>
              </a:rPr>
              <a:t>A.1 Scale</a:t>
            </a:r>
          </a:p>
        </p:txBody>
      </p:sp>
      <p:sp>
        <p:nvSpPr>
          <p:cNvPr id="8" name="Rectangle 1">
            <a:extLst>
              <a:ext uri="{FF2B5EF4-FFF2-40B4-BE49-F238E27FC236}">
                <a16:creationId xmlns:a16="http://schemas.microsoft.com/office/drawing/2014/main" id="{1726873D-AC84-B7ED-FD0B-6FE6CFF97209}"/>
              </a:ext>
            </a:extLst>
          </p:cNvPr>
          <p:cNvSpPr>
            <a:spLocks noChangeArrowheads="1"/>
          </p:cNvSpPr>
          <p:nvPr/>
        </p:nvSpPr>
        <p:spPr bwMode="auto">
          <a:xfrm>
            <a:off x="407988" y="1242850"/>
            <a:ext cx="11449049" cy="738664"/>
          </a:xfrm>
          <a:prstGeom prst="rect">
            <a:avLst/>
          </a:prstGeom>
          <a:noFill/>
          <a:ln w="9525">
            <a:noFill/>
            <a:miter lim="800000"/>
            <a:headEnd/>
            <a:tailEnd/>
          </a:ln>
          <a:effectLst/>
        </p:spPr>
        <p:txBody>
          <a:bodyPr wrap="square" tIns="0" bIns="0" anchor="ctr">
            <a:spAutoFit/>
          </a:bodyPr>
          <a:lstStyle/>
          <a:p>
            <a:pPr algn="ctr" eaLnBrk="0" hangingPunct="0">
              <a:spcAft>
                <a:spcPts val="600"/>
              </a:spcAft>
              <a:defRPr/>
            </a:pPr>
            <a:r>
              <a:rPr lang="en-US" sz="2400" dirty="0">
                <a:ea typeface="Times New Roman" pitchFamily="18" charset="0"/>
              </a:rPr>
              <a:t>The ratio or relationship between a distance or area on a map and the corresponding distance or area on the ground, commonly expressed as a fraction or ratio </a:t>
            </a:r>
            <a:endParaRPr lang="en-GB" sz="2400" dirty="0">
              <a:ea typeface="Times New Roman" pitchFamily="18" charset="0"/>
            </a:endParaRPr>
          </a:p>
        </p:txBody>
      </p:sp>
      <p:sp>
        <p:nvSpPr>
          <p:cNvPr id="9" name="TextBox 8">
            <a:extLst>
              <a:ext uri="{FF2B5EF4-FFF2-40B4-BE49-F238E27FC236}">
                <a16:creationId xmlns:a16="http://schemas.microsoft.com/office/drawing/2014/main" id="{7E938D75-47D2-3BFB-E675-379918ED45B7}"/>
              </a:ext>
            </a:extLst>
          </p:cNvPr>
          <p:cNvSpPr txBox="1"/>
          <p:nvPr/>
        </p:nvSpPr>
        <p:spPr>
          <a:xfrm>
            <a:off x="1010793" y="2054104"/>
            <a:ext cx="7836614" cy="707886"/>
          </a:xfrm>
          <a:prstGeom prst="rect">
            <a:avLst/>
          </a:prstGeom>
          <a:noFill/>
        </p:spPr>
        <p:txBody>
          <a:bodyPr wrap="square">
            <a:spAutoFit/>
          </a:bodyPr>
          <a:lstStyle/>
          <a:p>
            <a:r>
              <a:rPr lang="en-US" sz="2000" dirty="0">
                <a:ea typeface="Times New Roman" pitchFamily="18" charset="0"/>
              </a:rPr>
              <a:t>A map scale of 1/100,000 or 1:100,000 means that one unit of measure on the map equals 100,000 of the same unit on the earth surface.</a:t>
            </a:r>
            <a:endParaRPr lang="en-GB" sz="2000" dirty="0"/>
          </a:p>
        </p:txBody>
      </p:sp>
      <p:sp>
        <p:nvSpPr>
          <p:cNvPr id="10" name="Right Arrow 10">
            <a:extLst>
              <a:ext uri="{FF2B5EF4-FFF2-40B4-BE49-F238E27FC236}">
                <a16:creationId xmlns:a16="http://schemas.microsoft.com/office/drawing/2014/main" id="{A0A407B7-F263-C077-89D8-35B1147F65B8}"/>
              </a:ext>
            </a:extLst>
          </p:cNvPr>
          <p:cNvSpPr/>
          <p:nvPr/>
        </p:nvSpPr>
        <p:spPr>
          <a:xfrm>
            <a:off x="558229" y="2062989"/>
            <a:ext cx="452564" cy="38100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11" name="Picture 10">
            <a:extLst>
              <a:ext uri="{FF2B5EF4-FFF2-40B4-BE49-F238E27FC236}">
                <a16:creationId xmlns:a16="http://schemas.microsoft.com/office/drawing/2014/main" id="{35B6B7D2-B88C-2523-FD03-55C877BB2C7C}"/>
              </a:ext>
            </a:extLst>
          </p:cNvPr>
          <p:cNvPicPr>
            <a:picLocks noChangeAspect="1"/>
          </p:cNvPicPr>
          <p:nvPr/>
        </p:nvPicPr>
        <p:blipFill>
          <a:blip r:embed="rId3"/>
          <a:stretch>
            <a:fillRect/>
          </a:stretch>
        </p:blipFill>
        <p:spPr>
          <a:xfrm>
            <a:off x="8761470" y="2090046"/>
            <a:ext cx="2760755" cy="707886"/>
          </a:xfrm>
          <a:prstGeom prst="rect">
            <a:avLst/>
          </a:prstGeom>
        </p:spPr>
      </p:pic>
      <p:sp>
        <p:nvSpPr>
          <p:cNvPr id="12" name="Title 1">
            <a:extLst>
              <a:ext uri="{FF2B5EF4-FFF2-40B4-BE49-F238E27FC236}">
                <a16:creationId xmlns:a16="http://schemas.microsoft.com/office/drawing/2014/main" id="{B5C0D1D0-0305-327C-98AB-C62832E7051D}"/>
              </a:ext>
            </a:extLst>
          </p:cNvPr>
          <p:cNvSpPr txBox="1">
            <a:spLocks/>
          </p:cNvSpPr>
          <p:nvPr/>
        </p:nvSpPr>
        <p:spPr>
          <a:xfrm>
            <a:off x="423496" y="2874913"/>
            <a:ext cx="8892903" cy="469900"/>
          </a:xfrm>
          <a:prstGeom prst="rect">
            <a:avLst/>
          </a:prstGeom>
        </p:spPr>
        <p:txBody>
          <a:bodyPr anchor="ctr"/>
          <a:lstStyle/>
          <a:p>
            <a:pPr>
              <a:lnSpc>
                <a:spcPct val="90000"/>
              </a:lnSpc>
              <a:defRPr/>
            </a:pPr>
            <a:r>
              <a:rPr lang="fr-CH" sz="2600" b="1" dirty="0">
                <a:ea typeface="+mj-ea"/>
                <a:cs typeface="+mj-cs"/>
              </a:rPr>
              <a:t>Large </a:t>
            </a:r>
            <a:r>
              <a:rPr lang="fr-CH" sz="2600" b="1" dirty="0" err="1">
                <a:ea typeface="+mj-ea"/>
                <a:cs typeface="+mj-cs"/>
              </a:rPr>
              <a:t>scale</a:t>
            </a:r>
            <a:r>
              <a:rPr lang="fr-CH" sz="2600" b="1" dirty="0">
                <a:ea typeface="+mj-ea"/>
                <a:cs typeface="+mj-cs"/>
              </a:rPr>
              <a:t> </a:t>
            </a:r>
            <a:r>
              <a:rPr lang="fr-CH" sz="2600" b="1" dirty="0" err="1">
                <a:ea typeface="+mj-ea"/>
                <a:cs typeface="+mj-cs"/>
              </a:rPr>
              <a:t>map</a:t>
            </a:r>
            <a:r>
              <a:rPr lang="fr-CH" sz="2600" b="1" dirty="0">
                <a:ea typeface="+mj-ea"/>
                <a:cs typeface="+mj-cs"/>
              </a:rPr>
              <a:t> versus </a:t>
            </a:r>
            <a:r>
              <a:rPr lang="fr-CH" sz="2600" b="1" dirty="0" err="1">
                <a:ea typeface="+mj-ea"/>
                <a:cs typeface="+mj-cs"/>
              </a:rPr>
              <a:t>small</a:t>
            </a:r>
            <a:r>
              <a:rPr lang="fr-CH" sz="2600" b="1" dirty="0">
                <a:ea typeface="+mj-ea"/>
                <a:cs typeface="+mj-cs"/>
              </a:rPr>
              <a:t> </a:t>
            </a:r>
            <a:r>
              <a:rPr lang="fr-CH" sz="2600" b="1" dirty="0" err="1">
                <a:ea typeface="+mj-ea"/>
                <a:cs typeface="+mj-cs"/>
              </a:rPr>
              <a:t>scale</a:t>
            </a:r>
            <a:r>
              <a:rPr lang="fr-CH" sz="2600" b="1" dirty="0">
                <a:ea typeface="+mj-ea"/>
                <a:cs typeface="+mj-cs"/>
              </a:rPr>
              <a:t> </a:t>
            </a:r>
            <a:r>
              <a:rPr lang="fr-CH" sz="2600" b="1" dirty="0" err="1">
                <a:ea typeface="+mj-ea"/>
                <a:cs typeface="+mj-cs"/>
              </a:rPr>
              <a:t>map</a:t>
            </a:r>
            <a:endParaRPr lang="fr-CH" sz="2600" b="1" dirty="0">
              <a:ea typeface="+mj-ea"/>
              <a:cs typeface="+mj-cs"/>
            </a:endParaRPr>
          </a:p>
        </p:txBody>
      </p:sp>
      <p:sp>
        <p:nvSpPr>
          <p:cNvPr id="13" name="Rectangle 12">
            <a:extLst>
              <a:ext uri="{FF2B5EF4-FFF2-40B4-BE49-F238E27FC236}">
                <a16:creationId xmlns:a16="http://schemas.microsoft.com/office/drawing/2014/main" id="{D07E3F02-668D-2DBB-E74B-2C225DD50309}"/>
              </a:ext>
            </a:extLst>
          </p:cNvPr>
          <p:cNvSpPr>
            <a:spLocks noChangeArrowheads="1"/>
          </p:cNvSpPr>
          <p:nvPr/>
        </p:nvSpPr>
        <p:spPr bwMode="auto">
          <a:xfrm>
            <a:off x="1295402" y="4873509"/>
            <a:ext cx="7226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fr-CH" sz="1200" dirty="0"/>
              <a:t>         Small </a:t>
            </a:r>
            <a:r>
              <a:rPr lang="fr-CH" sz="1200" dirty="0" err="1"/>
              <a:t>scale</a:t>
            </a:r>
            <a:r>
              <a:rPr lang="fr-CH" sz="1200" dirty="0"/>
              <a:t>		     Medium </a:t>
            </a:r>
            <a:r>
              <a:rPr lang="fr-CH" sz="1200" dirty="0" err="1"/>
              <a:t>scale</a:t>
            </a:r>
            <a:r>
              <a:rPr lang="fr-CH" sz="1200" dirty="0"/>
              <a:t>		          Large </a:t>
            </a:r>
            <a:r>
              <a:rPr lang="fr-CH" sz="1200" dirty="0" err="1"/>
              <a:t>scale</a:t>
            </a:r>
            <a:endParaRPr lang="fr-CH" sz="1200" dirty="0"/>
          </a:p>
        </p:txBody>
      </p:sp>
      <p:sp>
        <p:nvSpPr>
          <p:cNvPr id="15" name="Rectangle 1">
            <a:extLst>
              <a:ext uri="{FF2B5EF4-FFF2-40B4-BE49-F238E27FC236}">
                <a16:creationId xmlns:a16="http://schemas.microsoft.com/office/drawing/2014/main" id="{B9F54E5F-4C01-B4ED-CCCC-F1237D055416}"/>
              </a:ext>
            </a:extLst>
          </p:cNvPr>
          <p:cNvSpPr>
            <a:spLocks noChangeArrowheads="1"/>
          </p:cNvSpPr>
          <p:nvPr/>
        </p:nvSpPr>
        <p:spPr bwMode="auto">
          <a:xfrm>
            <a:off x="661425" y="3346920"/>
            <a:ext cx="11118200" cy="615553"/>
          </a:xfrm>
          <a:prstGeom prst="rect">
            <a:avLst/>
          </a:prstGeom>
          <a:noFill/>
          <a:ln w="9525">
            <a:noFill/>
            <a:miter lim="800000"/>
            <a:headEnd/>
            <a:tailEnd/>
          </a:ln>
          <a:effectLst/>
        </p:spPr>
        <p:txBody>
          <a:bodyPr wrap="square" tIns="0" bIns="0" anchor="ctr">
            <a:spAutoFit/>
          </a:bodyPr>
          <a:lstStyle/>
          <a:p>
            <a:pPr eaLnBrk="0" hangingPunct="0">
              <a:spcAft>
                <a:spcPts val="600"/>
              </a:spcAft>
              <a:defRPr/>
            </a:pPr>
            <a:r>
              <a:rPr lang="en-US" sz="2000" dirty="0">
                <a:ea typeface="Times New Roman" pitchFamily="18" charset="0"/>
              </a:rPr>
              <a:t>A large-scale map has a smaller ratio (1:10,000 or 1:25,000) and would contain more details such as streets and building footprints. </a:t>
            </a:r>
            <a:endParaRPr lang="fr-CH" sz="2000" dirty="0"/>
          </a:p>
        </p:txBody>
      </p:sp>
      <p:pic>
        <p:nvPicPr>
          <p:cNvPr id="16" name="Picture 15">
            <a:extLst>
              <a:ext uri="{FF2B5EF4-FFF2-40B4-BE49-F238E27FC236}">
                <a16:creationId xmlns:a16="http://schemas.microsoft.com/office/drawing/2014/main" id="{58F471FE-B9B8-EB67-EFAF-2FC0D050AFC0}"/>
              </a:ext>
            </a:extLst>
          </p:cNvPr>
          <p:cNvPicPr>
            <a:picLocks noChangeAspect="1"/>
          </p:cNvPicPr>
          <p:nvPr/>
        </p:nvPicPr>
        <p:blipFill>
          <a:blip r:embed="rId4"/>
          <a:stretch>
            <a:fillRect/>
          </a:stretch>
        </p:blipFill>
        <p:spPr>
          <a:xfrm>
            <a:off x="2566389" y="4056663"/>
            <a:ext cx="1488941" cy="2171372"/>
          </a:xfrm>
          <a:prstGeom prst="rect">
            <a:avLst/>
          </a:prstGeom>
          <a:ln>
            <a:solidFill>
              <a:schemeClr val="tx1"/>
            </a:solidFill>
          </a:ln>
        </p:spPr>
      </p:pic>
      <p:pic>
        <p:nvPicPr>
          <p:cNvPr id="18" name="Picture 17">
            <a:extLst>
              <a:ext uri="{FF2B5EF4-FFF2-40B4-BE49-F238E27FC236}">
                <a16:creationId xmlns:a16="http://schemas.microsoft.com/office/drawing/2014/main" id="{EDC223D2-EAAD-87C7-C0F1-BF11CCF662AD}"/>
              </a:ext>
            </a:extLst>
          </p:cNvPr>
          <p:cNvPicPr>
            <a:picLocks noChangeAspect="1"/>
          </p:cNvPicPr>
          <p:nvPr/>
        </p:nvPicPr>
        <p:blipFill rotWithShape="1">
          <a:blip r:embed="rId5"/>
          <a:srcRect r="5315" b="7028"/>
          <a:stretch/>
        </p:blipFill>
        <p:spPr>
          <a:xfrm>
            <a:off x="5326317" y="4056663"/>
            <a:ext cx="1523951" cy="2171372"/>
          </a:xfrm>
          <a:prstGeom prst="rect">
            <a:avLst/>
          </a:prstGeom>
          <a:ln>
            <a:solidFill>
              <a:schemeClr val="tx1"/>
            </a:solidFill>
          </a:ln>
        </p:spPr>
      </p:pic>
      <p:pic>
        <p:nvPicPr>
          <p:cNvPr id="19" name="Picture 18">
            <a:extLst>
              <a:ext uri="{FF2B5EF4-FFF2-40B4-BE49-F238E27FC236}">
                <a16:creationId xmlns:a16="http://schemas.microsoft.com/office/drawing/2014/main" id="{1B2CD548-AEE4-7582-B00D-C961FB0143C4}"/>
              </a:ext>
            </a:extLst>
          </p:cNvPr>
          <p:cNvPicPr>
            <a:picLocks noChangeAspect="1"/>
          </p:cNvPicPr>
          <p:nvPr/>
        </p:nvPicPr>
        <p:blipFill rotWithShape="1">
          <a:blip r:embed="rId6"/>
          <a:srcRect t="1" b="1813"/>
          <a:stretch/>
        </p:blipFill>
        <p:spPr>
          <a:xfrm>
            <a:off x="8016999" y="4056663"/>
            <a:ext cx="1488941" cy="2171372"/>
          </a:xfrm>
          <a:prstGeom prst="rect">
            <a:avLst/>
          </a:prstGeom>
          <a:ln>
            <a:solidFill>
              <a:schemeClr val="tx1"/>
            </a:solidFill>
          </a:ln>
        </p:spPr>
      </p:pic>
    </p:spTree>
    <p:extLst>
      <p:ext uri="{BB962C8B-B14F-4D97-AF65-F5344CB8AC3E}">
        <p14:creationId xmlns:p14="http://schemas.microsoft.com/office/powerpoint/2010/main" val="2432762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C98143-8A9D-6D22-4CF0-3219B8C5AAD8}"/>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graphicFrame>
        <p:nvGraphicFramePr>
          <p:cNvPr id="2" name="Table 1">
            <a:extLst>
              <a:ext uri="{FF2B5EF4-FFF2-40B4-BE49-F238E27FC236}">
                <a16:creationId xmlns:a16="http://schemas.microsoft.com/office/drawing/2014/main" id="{9A8B5299-89E8-E4F6-38D4-C5B818AD1E97}"/>
              </a:ext>
            </a:extLst>
          </p:cNvPr>
          <p:cNvGraphicFramePr>
            <a:graphicFrameLocks noGrp="1"/>
          </p:cNvGraphicFramePr>
          <p:nvPr>
            <p:extLst>
              <p:ext uri="{D42A27DB-BD31-4B8C-83A1-F6EECF244321}">
                <p14:modId xmlns:p14="http://schemas.microsoft.com/office/powerpoint/2010/main" val="2759685932"/>
              </p:ext>
            </p:extLst>
          </p:nvPr>
        </p:nvGraphicFramePr>
        <p:xfrm>
          <a:off x="1141381" y="2625108"/>
          <a:ext cx="3066498" cy="2750274"/>
        </p:xfrm>
        <a:graphic>
          <a:graphicData uri="http://schemas.openxmlformats.org/drawingml/2006/table">
            <a:tbl>
              <a:tblPr firstRow="1" bandRow="1">
                <a:tableStyleId>{5940675A-B579-460E-94D1-54222C63F5DA}</a:tableStyleId>
              </a:tblPr>
              <a:tblGrid>
                <a:gridCol w="1022166">
                  <a:extLst>
                    <a:ext uri="{9D8B030D-6E8A-4147-A177-3AD203B41FA5}">
                      <a16:colId xmlns:a16="http://schemas.microsoft.com/office/drawing/2014/main" val="2005005909"/>
                    </a:ext>
                  </a:extLst>
                </a:gridCol>
                <a:gridCol w="1022166">
                  <a:extLst>
                    <a:ext uri="{9D8B030D-6E8A-4147-A177-3AD203B41FA5}">
                      <a16:colId xmlns:a16="http://schemas.microsoft.com/office/drawing/2014/main" val="3986036948"/>
                    </a:ext>
                  </a:extLst>
                </a:gridCol>
                <a:gridCol w="1022166">
                  <a:extLst>
                    <a:ext uri="{9D8B030D-6E8A-4147-A177-3AD203B41FA5}">
                      <a16:colId xmlns:a16="http://schemas.microsoft.com/office/drawing/2014/main" val="1525352689"/>
                    </a:ext>
                  </a:extLst>
                </a:gridCol>
              </a:tblGrid>
              <a:tr h="916758">
                <a:tc>
                  <a:txBody>
                    <a:bodyPr/>
                    <a:lstStyle/>
                    <a:p>
                      <a:endParaRPr lang="en-GB" dirty="0"/>
                    </a:p>
                  </a:txBody>
                  <a:tcPr>
                    <a:solidFill>
                      <a:schemeClr val="accent6">
                        <a:lumMod val="60000"/>
                        <a:lumOff val="40000"/>
                      </a:schemeClr>
                    </a:solidFill>
                  </a:tcPr>
                </a:tc>
                <a:tc>
                  <a:txBody>
                    <a:bodyPr/>
                    <a:lstStyle/>
                    <a:p>
                      <a:endParaRPr lang="en-GB" dirty="0"/>
                    </a:p>
                  </a:txBody>
                  <a:tcPr>
                    <a:solidFill>
                      <a:schemeClr val="accent6">
                        <a:lumMod val="60000"/>
                        <a:lumOff val="40000"/>
                      </a:schemeClr>
                    </a:solidFill>
                  </a:tcPr>
                </a:tc>
                <a:tc>
                  <a:txBody>
                    <a:bodyPr/>
                    <a:lstStyle/>
                    <a:p>
                      <a:endParaRPr lang="en-GB" dirty="0"/>
                    </a:p>
                  </a:txBody>
                  <a:tcPr>
                    <a:solidFill>
                      <a:schemeClr val="accent6">
                        <a:lumMod val="60000"/>
                        <a:lumOff val="40000"/>
                      </a:schemeClr>
                    </a:solidFill>
                  </a:tcPr>
                </a:tc>
                <a:extLst>
                  <a:ext uri="{0D108BD9-81ED-4DB2-BD59-A6C34878D82A}">
                    <a16:rowId xmlns:a16="http://schemas.microsoft.com/office/drawing/2014/main" val="1600684360"/>
                  </a:ext>
                </a:extLst>
              </a:tr>
              <a:tr h="916758">
                <a:tc>
                  <a:txBody>
                    <a:bodyPr/>
                    <a:lstStyle/>
                    <a:p>
                      <a:endParaRPr lang="en-GB" dirty="0"/>
                    </a:p>
                  </a:txBody>
                  <a:tcPr>
                    <a:solidFill>
                      <a:schemeClr val="accent6">
                        <a:lumMod val="60000"/>
                        <a:lumOff val="40000"/>
                      </a:schemeClr>
                    </a:solidFill>
                  </a:tcPr>
                </a:tc>
                <a:tc>
                  <a:txBody>
                    <a:bodyPr/>
                    <a:lstStyle/>
                    <a:p>
                      <a:endParaRPr lang="en-GB" dirty="0"/>
                    </a:p>
                  </a:txBody>
                  <a:tcPr>
                    <a:solidFill>
                      <a:srgbClr val="00B0F0"/>
                    </a:solidFill>
                  </a:tcPr>
                </a:tc>
                <a:tc>
                  <a:txBody>
                    <a:bodyPr/>
                    <a:lstStyle/>
                    <a:p>
                      <a:endParaRPr lang="en-GB" dirty="0"/>
                    </a:p>
                  </a:txBody>
                  <a:tcPr>
                    <a:solidFill>
                      <a:schemeClr val="accent6">
                        <a:lumMod val="60000"/>
                        <a:lumOff val="40000"/>
                      </a:schemeClr>
                    </a:solidFill>
                  </a:tcPr>
                </a:tc>
                <a:extLst>
                  <a:ext uri="{0D108BD9-81ED-4DB2-BD59-A6C34878D82A}">
                    <a16:rowId xmlns:a16="http://schemas.microsoft.com/office/drawing/2014/main" val="607291590"/>
                  </a:ext>
                </a:extLst>
              </a:tr>
              <a:tr h="916758">
                <a:tc>
                  <a:txBody>
                    <a:bodyPr/>
                    <a:lstStyle/>
                    <a:p>
                      <a:endParaRPr lang="en-GB" dirty="0"/>
                    </a:p>
                  </a:txBody>
                  <a:tcPr>
                    <a:solidFill>
                      <a:srgbClr val="00B0F0"/>
                    </a:solidFill>
                  </a:tcPr>
                </a:tc>
                <a:tc>
                  <a:txBody>
                    <a:bodyPr/>
                    <a:lstStyle/>
                    <a:p>
                      <a:endParaRPr lang="en-GB" dirty="0"/>
                    </a:p>
                  </a:txBody>
                  <a:tcPr>
                    <a:solidFill>
                      <a:srgbClr val="00B0F0"/>
                    </a:solidFill>
                  </a:tcPr>
                </a:tc>
                <a:tc>
                  <a:txBody>
                    <a:bodyPr/>
                    <a:lstStyle/>
                    <a:p>
                      <a:endParaRPr lang="en-GB" dirty="0"/>
                    </a:p>
                  </a:txBody>
                  <a:tcPr>
                    <a:solidFill>
                      <a:srgbClr val="00B0F0"/>
                    </a:solidFill>
                  </a:tcPr>
                </a:tc>
                <a:extLst>
                  <a:ext uri="{0D108BD9-81ED-4DB2-BD59-A6C34878D82A}">
                    <a16:rowId xmlns:a16="http://schemas.microsoft.com/office/drawing/2014/main" val="2952540415"/>
                  </a:ext>
                </a:extLst>
              </a:tr>
            </a:tbl>
          </a:graphicData>
        </a:graphic>
      </p:graphicFrame>
      <p:sp>
        <p:nvSpPr>
          <p:cNvPr id="3" name="Title 1">
            <a:extLst>
              <a:ext uri="{FF2B5EF4-FFF2-40B4-BE49-F238E27FC236}">
                <a16:creationId xmlns:a16="http://schemas.microsoft.com/office/drawing/2014/main" id="{F1403DD9-6263-073F-F50D-3E364A13BE70}"/>
              </a:ext>
            </a:extLst>
          </p:cNvPr>
          <p:cNvSpPr txBox="1">
            <a:spLocks/>
          </p:cNvSpPr>
          <p:nvPr/>
        </p:nvSpPr>
        <p:spPr>
          <a:xfrm>
            <a:off x="421338" y="763985"/>
            <a:ext cx="8892903" cy="469900"/>
          </a:xfrm>
          <a:prstGeom prst="rect">
            <a:avLst/>
          </a:prstGeom>
        </p:spPr>
        <p:txBody>
          <a:bodyPr anchor="ctr"/>
          <a:lstStyle/>
          <a:p>
            <a:pPr>
              <a:lnSpc>
                <a:spcPct val="90000"/>
              </a:lnSpc>
              <a:defRPr/>
            </a:pPr>
            <a:r>
              <a:rPr lang="en-US" sz="2600" b="1" dirty="0">
                <a:ea typeface="+mj-ea"/>
                <a:cs typeface="+mj-cs"/>
              </a:rPr>
              <a:t>A.2 Resolution</a:t>
            </a:r>
          </a:p>
        </p:txBody>
      </p:sp>
      <p:sp>
        <p:nvSpPr>
          <p:cNvPr id="4" name="Rectangle 1">
            <a:extLst>
              <a:ext uri="{FF2B5EF4-FFF2-40B4-BE49-F238E27FC236}">
                <a16:creationId xmlns:a16="http://schemas.microsoft.com/office/drawing/2014/main" id="{D41F8CCC-54FA-1F79-4ABA-8585F033E1A7}"/>
              </a:ext>
            </a:extLst>
          </p:cNvPr>
          <p:cNvSpPr>
            <a:spLocks noChangeArrowheads="1"/>
          </p:cNvSpPr>
          <p:nvPr/>
        </p:nvSpPr>
        <p:spPr bwMode="auto">
          <a:xfrm>
            <a:off x="421338" y="1354222"/>
            <a:ext cx="11435700" cy="369332"/>
          </a:xfrm>
          <a:prstGeom prst="rect">
            <a:avLst/>
          </a:prstGeom>
          <a:noFill/>
          <a:ln w="9525">
            <a:noFill/>
            <a:miter lim="800000"/>
            <a:headEnd/>
            <a:tailEnd/>
          </a:ln>
          <a:effectLst/>
        </p:spPr>
        <p:txBody>
          <a:bodyPr wrap="square" tIns="0" bIns="0" anchor="ctr">
            <a:spAutoFit/>
          </a:bodyPr>
          <a:lstStyle/>
          <a:p>
            <a:pPr algn="ctr" eaLnBrk="0" hangingPunct="0">
              <a:spcAft>
                <a:spcPts val="600"/>
              </a:spcAft>
              <a:defRPr/>
            </a:pPr>
            <a:r>
              <a:rPr lang="en-US" sz="2400" dirty="0">
                <a:ea typeface="Times New Roman" pitchFamily="18" charset="0"/>
              </a:rPr>
              <a:t>The dimensions represented by each cell or pixel in a raster format geospatial dataset.</a:t>
            </a:r>
            <a:endParaRPr lang="en-GB" sz="2400" dirty="0">
              <a:ea typeface="Times New Roman" pitchFamily="18" charset="0"/>
            </a:endParaRPr>
          </a:p>
        </p:txBody>
      </p:sp>
      <p:cxnSp>
        <p:nvCxnSpPr>
          <p:cNvPr id="5" name="Straight Arrow Connector 4">
            <a:extLst>
              <a:ext uri="{FF2B5EF4-FFF2-40B4-BE49-F238E27FC236}">
                <a16:creationId xmlns:a16="http://schemas.microsoft.com/office/drawing/2014/main" id="{0A55C8BB-C118-CC98-1C64-45D38AB055AB}"/>
              </a:ext>
            </a:extLst>
          </p:cNvPr>
          <p:cNvCxnSpPr>
            <a:cxnSpLocks/>
          </p:cNvCxnSpPr>
          <p:nvPr/>
        </p:nvCxnSpPr>
        <p:spPr>
          <a:xfrm>
            <a:off x="1141381" y="2385014"/>
            <a:ext cx="1005916"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A9A9769-1AB9-DDA4-E159-7266FE9A1734}"/>
              </a:ext>
            </a:extLst>
          </p:cNvPr>
          <p:cNvSpPr txBox="1"/>
          <p:nvPr/>
        </p:nvSpPr>
        <p:spPr>
          <a:xfrm>
            <a:off x="1252226" y="1951064"/>
            <a:ext cx="784225" cy="369332"/>
          </a:xfrm>
          <a:prstGeom prst="rect">
            <a:avLst/>
          </a:prstGeom>
          <a:noFill/>
        </p:spPr>
        <p:txBody>
          <a:bodyPr wrap="square">
            <a:spAutoFit/>
          </a:bodyPr>
          <a:lstStyle/>
          <a:p>
            <a:r>
              <a:rPr lang="en-US" sz="1800" dirty="0">
                <a:ea typeface="Times New Roman" pitchFamily="18" charset="0"/>
              </a:rPr>
              <a:t>100 m</a:t>
            </a:r>
            <a:endParaRPr lang="en-GB" dirty="0"/>
          </a:p>
        </p:txBody>
      </p:sp>
      <p:pic>
        <p:nvPicPr>
          <p:cNvPr id="17" name="Picture 2">
            <a:extLst>
              <a:ext uri="{FF2B5EF4-FFF2-40B4-BE49-F238E27FC236}">
                <a16:creationId xmlns:a16="http://schemas.microsoft.com/office/drawing/2014/main" id="{AB76B539-6327-ED70-91A2-1E23B39BB3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2848" y="2350846"/>
            <a:ext cx="50069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50">
            <a:extLst>
              <a:ext uri="{FF2B5EF4-FFF2-40B4-BE49-F238E27FC236}">
                <a16:creationId xmlns:a16="http://schemas.microsoft.com/office/drawing/2014/main" id="{D953EA7C-A2ED-9515-475F-A1FBC4F5154B}"/>
              </a:ext>
            </a:extLst>
          </p:cNvPr>
          <p:cNvSpPr>
            <a:spLocks noChangeArrowheads="1"/>
          </p:cNvSpPr>
          <p:nvPr/>
        </p:nvSpPr>
        <p:spPr bwMode="auto">
          <a:xfrm>
            <a:off x="5995722" y="3077920"/>
            <a:ext cx="4752960" cy="400050"/>
          </a:xfrm>
          <a:prstGeom prst="rect">
            <a:avLst/>
          </a:prstGeom>
          <a:noFill/>
          <a:ln w="444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p>
        </p:txBody>
      </p:sp>
      <p:sp>
        <p:nvSpPr>
          <p:cNvPr id="21" name="Rectangle 4">
            <a:extLst>
              <a:ext uri="{FF2B5EF4-FFF2-40B4-BE49-F238E27FC236}">
                <a16:creationId xmlns:a16="http://schemas.microsoft.com/office/drawing/2014/main" id="{1CD0D5AD-053F-0FAC-99E5-D8EAC0FCD4FA}"/>
              </a:ext>
            </a:extLst>
          </p:cNvPr>
          <p:cNvSpPr>
            <a:spLocks noChangeArrowheads="1"/>
          </p:cNvSpPr>
          <p:nvPr/>
        </p:nvSpPr>
        <p:spPr bwMode="auto">
          <a:xfrm>
            <a:off x="-363" y="6113928"/>
            <a:ext cx="81835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9063" indent="-119063"/>
            <a:r>
              <a:rPr lang="en-US" sz="1000" dirty="0"/>
              <a:t>Tobler W. (1987): Measuring Spatial Resolution, Proceedings, Land Resources Information Systems Conference, Beijing, pp. 12-16</a:t>
            </a:r>
          </a:p>
        </p:txBody>
      </p:sp>
      <p:sp>
        <p:nvSpPr>
          <p:cNvPr id="22" name="TextBox 21">
            <a:extLst>
              <a:ext uri="{FF2B5EF4-FFF2-40B4-BE49-F238E27FC236}">
                <a16:creationId xmlns:a16="http://schemas.microsoft.com/office/drawing/2014/main" id="{940338FF-9C79-C150-76ED-DA9B9DADFFEE}"/>
              </a:ext>
            </a:extLst>
          </p:cNvPr>
          <p:cNvSpPr txBox="1"/>
          <p:nvPr/>
        </p:nvSpPr>
        <p:spPr>
          <a:xfrm>
            <a:off x="5852848" y="5405062"/>
            <a:ext cx="4968874" cy="369332"/>
          </a:xfrm>
          <a:prstGeom prst="rect">
            <a:avLst/>
          </a:prstGeom>
          <a:noFill/>
        </p:spPr>
        <p:txBody>
          <a:bodyPr wrap="square">
            <a:spAutoFit/>
          </a:bodyPr>
          <a:lstStyle/>
          <a:p>
            <a:pPr algn="ctr"/>
            <a:r>
              <a:rPr lang="en-US" sz="1800" dirty="0">
                <a:ea typeface="Times New Roman" pitchFamily="18" charset="0"/>
              </a:rPr>
              <a:t>Relation between scale and resolution</a:t>
            </a:r>
            <a:endParaRPr lang="en-GB" dirty="0"/>
          </a:p>
        </p:txBody>
      </p:sp>
      <p:sp>
        <p:nvSpPr>
          <p:cNvPr id="23" name="TextBox 22">
            <a:extLst>
              <a:ext uri="{FF2B5EF4-FFF2-40B4-BE49-F238E27FC236}">
                <a16:creationId xmlns:a16="http://schemas.microsoft.com/office/drawing/2014/main" id="{32A76CBA-0C50-CAE2-1F43-6334E912E6D8}"/>
              </a:ext>
            </a:extLst>
          </p:cNvPr>
          <p:cNvSpPr txBox="1"/>
          <p:nvPr/>
        </p:nvSpPr>
        <p:spPr>
          <a:xfrm>
            <a:off x="236304" y="2906776"/>
            <a:ext cx="1264179" cy="369332"/>
          </a:xfrm>
          <a:prstGeom prst="rect">
            <a:avLst/>
          </a:prstGeom>
          <a:noFill/>
        </p:spPr>
        <p:txBody>
          <a:bodyPr wrap="square">
            <a:spAutoFit/>
          </a:bodyPr>
          <a:lstStyle/>
          <a:p>
            <a:r>
              <a:rPr lang="en-US" sz="1800" dirty="0">
                <a:ea typeface="Times New Roman" pitchFamily="18" charset="0"/>
              </a:rPr>
              <a:t>100 m</a:t>
            </a:r>
            <a:endParaRPr lang="en-GB" dirty="0"/>
          </a:p>
        </p:txBody>
      </p:sp>
      <p:cxnSp>
        <p:nvCxnSpPr>
          <p:cNvPr id="24" name="Straight Arrow Connector 23">
            <a:extLst>
              <a:ext uri="{FF2B5EF4-FFF2-40B4-BE49-F238E27FC236}">
                <a16:creationId xmlns:a16="http://schemas.microsoft.com/office/drawing/2014/main" id="{CBBEFC6E-9840-B5B7-886E-B99B8A498DD0}"/>
              </a:ext>
            </a:extLst>
          </p:cNvPr>
          <p:cNvCxnSpPr>
            <a:cxnSpLocks/>
          </p:cNvCxnSpPr>
          <p:nvPr/>
        </p:nvCxnSpPr>
        <p:spPr>
          <a:xfrm>
            <a:off x="982980" y="2625108"/>
            <a:ext cx="0" cy="90833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910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C98143-8A9D-6D22-4CF0-3219B8C5AAD8}"/>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
        <p:nvSpPr>
          <p:cNvPr id="7" name="Title 1">
            <a:extLst>
              <a:ext uri="{FF2B5EF4-FFF2-40B4-BE49-F238E27FC236}">
                <a16:creationId xmlns:a16="http://schemas.microsoft.com/office/drawing/2014/main" id="{FAA232D5-1369-57C8-BCD7-B0D008B0A020}"/>
              </a:ext>
            </a:extLst>
          </p:cNvPr>
          <p:cNvSpPr txBox="1">
            <a:spLocks/>
          </p:cNvSpPr>
          <p:nvPr/>
        </p:nvSpPr>
        <p:spPr>
          <a:xfrm>
            <a:off x="421338" y="763985"/>
            <a:ext cx="8892903" cy="469900"/>
          </a:xfrm>
          <a:prstGeom prst="rect">
            <a:avLst/>
          </a:prstGeom>
        </p:spPr>
        <p:txBody>
          <a:bodyPr anchor="ctr"/>
          <a:lstStyle/>
          <a:p>
            <a:pPr>
              <a:lnSpc>
                <a:spcPct val="90000"/>
              </a:lnSpc>
              <a:defRPr/>
            </a:pPr>
            <a:r>
              <a:rPr lang="en-US" sz="2600" b="1" dirty="0">
                <a:ea typeface="+mj-ea"/>
                <a:cs typeface="+mj-cs"/>
              </a:rPr>
              <a:t>A.3 &amp; A.4 Accuracy, and A.5 Precision</a:t>
            </a:r>
          </a:p>
        </p:txBody>
      </p:sp>
      <p:sp>
        <p:nvSpPr>
          <p:cNvPr id="8" name="Rectangle 1">
            <a:extLst>
              <a:ext uri="{FF2B5EF4-FFF2-40B4-BE49-F238E27FC236}">
                <a16:creationId xmlns:a16="http://schemas.microsoft.com/office/drawing/2014/main" id="{E14B6842-5118-0703-CCD7-946F1F12B85C}"/>
              </a:ext>
            </a:extLst>
          </p:cNvPr>
          <p:cNvSpPr>
            <a:spLocks noChangeArrowheads="1"/>
          </p:cNvSpPr>
          <p:nvPr/>
        </p:nvSpPr>
        <p:spPr bwMode="auto">
          <a:xfrm>
            <a:off x="967831" y="1345742"/>
            <a:ext cx="10082076" cy="1815882"/>
          </a:xfrm>
          <a:prstGeom prst="rect">
            <a:avLst/>
          </a:prstGeom>
          <a:noFill/>
          <a:ln w="9525">
            <a:noFill/>
            <a:miter lim="800000"/>
            <a:headEnd/>
            <a:tailEnd/>
          </a:ln>
          <a:effectLst/>
        </p:spPr>
        <p:txBody>
          <a:bodyPr wrap="square" tIns="0" bIns="0" anchor="ctr">
            <a:spAutoFit/>
          </a:bodyPr>
          <a:lstStyle/>
          <a:p>
            <a:pPr algn="ctr" eaLnBrk="0" hangingPunct="0">
              <a:spcAft>
                <a:spcPts val="600"/>
              </a:spcAft>
              <a:defRPr/>
            </a:pPr>
            <a:r>
              <a:rPr lang="en-US" sz="2400" u="sng" dirty="0">
                <a:ea typeface="Times New Roman" pitchFamily="18" charset="0"/>
              </a:rPr>
              <a:t>Accuracy:</a:t>
            </a:r>
            <a:r>
              <a:rPr lang="en-US" sz="2400" dirty="0">
                <a:ea typeface="Times New Roman" pitchFamily="18" charset="0"/>
              </a:rPr>
              <a:t> The degree to which a measured value conforms to true or accepted values (proximity of measurements to a specific value)</a:t>
            </a:r>
          </a:p>
          <a:p>
            <a:pPr algn="ctr" eaLnBrk="0" hangingPunct="0">
              <a:spcAft>
                <a:spcPts val="600"/>
              </a:spcAft>
              <a:defRPr/>
            </a:pPr>
            <a:endParaRPr lang="en-US" sz="1050" dirty="0">
              <a:ea typeface="Times New Roman" pitchFamily="18" charset="0"/>
            </a:endParaRPr>
          </a:p>
          <a:p>
            <a:pPr algn="ctr" eaLnBrk="0" hangingPunct="0">
              <a:spcAft>
                <a:spcPts val="600"/>
              </a:spcAft>
              <a:defRPr/>
            </a:pPr>
            <a:r>
              <a:rPr lang="en-US" sz="2400" u="sng" dirty="0">
                <a:ea typeface="Times New Roman" pitchFamily="18" charset="0"/>
              </a:rPr>
              <a:t>Precision:</a:t>
            </a:r>
            <a:r>
              <a:rPr lang="en-US" sz="2400" dirty="0">
                <a:ea typeface="Times New Roman" pitchFamily="18" charset="0"/>
              </a:rPr>
              <a:t> The number of significant digits used to store numbers, particularly coordinate values (proximity of measurements to each other, dispersion)</a:t>
            </a:r>
            <a:endParaRPr lang="en-US" sz="3600" dirty="0"/>
          </a:p>
        </p:txBody>
      </p:sp>
      <p:pic>
        <p:nvPicPr>
          <p:cNvPr id="9" name="Picture 8">
            <a:extLst>
              <a:ext uri="{FF2B5EF4-FFF2-40B4-BE49-F238E27FC236}">
                <a16:creationId xmlns:a16="http://schemas.microsoft.com/office/drawing/2014/main" id="{08165897-8F77-45D3-32BC-AA28099851ED}"/>
              </a:ext>
            </a:extLst>
          </p:cNvPr>
          <p:cNvPicPr>
            <a:picLocks noChangeAspect="1"/>
          </p:cNvPicPr>
          <p:nvPr/>
        </p:nvPicPr>
        <p:blipFill>
          <a:blip r:embed="rId3"/>
          <a:stretch>
            <a:fillRect/>
          </a:stretch>
        </p:blipFill>
        <p:spPr>
          <a:xfrm>
            <a:off x="967831" y="3224264"/>
            <a:ext cx="4396215" cy="2869751"/>
          </a:xfrm>
          <a:prstGeom prst="rect">
            <a:avLst/>
          </a:prstGeom>
        </p:spPr>
      </p:pic>
      <p:cxnSp>
        <p:nvCxnSpPr>
          <p:cNvPr id="10" name="Straight Connector 9">
            <a:extLst>
              <a:ext uri="{FF2B5EF4-FFF2-40B4-BE49-F238E27FC236}">
                <a16:creationId xmlns:a16="http://schemas.microsoft.com/office/drawing/2014/main" id="{5B0C12C1-0D76-81E0-61AC-8BAFD3C8ADCF}"/>
              </a:ext>
            </a:extLst>
          </p:cNvPr>
          <p:cNvCxnSpPr/>
          <p:nvPr/>
        </p:nvCxnSpPr>
        <p:spPr>
          <a:xfrm>
            <a:off x="1699260" y="3530300"/>
            <a:ext cx="0" cy="9144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8B4317-0B30-4F62-4224-3C11D4FE1E7E}"/>
              </a:ext>
            </a:extLst>
          </p:cNvPr>
          <p:cNvCxnSpPr/>
          <p:nvPr/>
        </p:nvCxnSpPr>
        <p:spPr>
          <a:xfrm>
            <a:off x="3855720" y="3543228"/>
            <a:ext cx="0" cy="9144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B241708-C8A5-B865-1A25-569E34B04A8D}"/>
              </a:ext>
            </a:extLst>
          </p:cNvPr>
          <p:cNvCxnSpPr/>
          <p:nvPr/>
        </p:nvCxnSpPr>
        <p:spPr>
          <a:xfrm>
            <a:off x="1699260" y="4970480"/>
            <a:ext cx="0" cy="9144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53DC91-6BED-1E4E-4E88-A2657455E410}"/>
              </a:ext>
            </a:extLst>
          </p:cNvPr>
          <p:cNvCxnSpPr/>
          <p:nvPr/>
        </p:nvCxnSpPr>
        <p:spPr>
          <a:xfrm>
            <a:off x="3840480" y="4947620"/>
            <a:ext cx="0" cy="91440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D9166E0-B83B-95DD-FFD5-77FD3BB879AB}"/>
              </a:ext>
            </a:extLst>
          </p:cNvPr>
          <p:cNvSpPr txBox="1"/>
          <p:nvPr/>
        </p:nvSpPr>
        <p:spPr>
          <a:xfrm>
            <a:off x="2566988" y="5963024"/>
            <a:ext cx="8261974" cy="369332"/>
          </a:xfrm>
          <a:prstGeom prst="rect">
            <a:avLst/>
          </a:prstGeom>
          <a:noFill/>
        </p:spPr>
        <p:txBody>
          <a:bodyPr wrap="square">
            <a:spAutoFit/>
          </a:bodyPr>
          <a:lstStyle/>
          <a:p>
            <a:r>
              <a:rPr lang="en-US" sz="1800" dirty="0">
                <a:ea typeface="Times New Roman" pitchFamily="18" charset="0"/>
              </a:rPr>
              <a:t>Indicator				   		Geographic coordinates</a:t>
            </a:r>
            <a:endParaRPr lang="en-GB" dirty="0"/>
          </a:p>
        </p:txBody>
      </p:sp>
      <p:pic>
        <p:nvPicPr>
          <p:cNvPr id="16" name="Picture 15">
            <a:extLst>
              <a:ext uri="{FF2B5EF4-FFF2-40B4-BE49-F238E27FC236}">
                <a16:creationId xmlns:a16="http://schemas.microsoft.com/office/drawing/2014/main" id="{3C98049F-B9FD-203D-5DEB-D1A0F41A8D4A}"/>
              </a:ext>
            </a:extLst>
          </p:cNvPr>
          <p:cNvPicPr>
            <a:picLocks noChangeAspect="1"/>
          </p:cNvPicPr>
          <p:nvPr/>
        </p:nvPicPr>
        <p:blipFill>
          <a:blip r:embed="rId4"/>
          <a:stretch>
            <a:fillRect/>
          </a:stretch>
        </p:blipFill>
        <p:spPr>
          <a:xfrm>
            <a:off x="5981700" y="3929839"/>
            <a:ext cx="5490272" cy="1713330"/>
          </a:xfrm>
          <a:prstGeom prst="rect">
            <a:avLst/>
          </a:prstGeom>
        </p:spPr>
      </p:pic>
      <p:sp>
        <p:nvSpPr>
          <p:cNvPr id="18" name="Flowchart: Connector 17">
            <a:extLst>
              <a:ext uri="{FF2B5EF4-FFF2-40B4-BE49-F238E27FC236}">
                <a16:creationId xmlns:a16="http://schemas.microsoft.com/office/drawing/2014/main" id="{4DAA6D35-6412-9CED-857B-43E54BECD0CA}"/>
              </a:ext>
            </a:extLst>
          </p:cNvPr>
          <p:cNvSpPr/>
          <p:nvPr/>
        </p:nvSpPr>
        <p:spPr>
          <a:xfrm>
            <a:off x="6585735" y="4534911"/>
            <a:ext cx="133564" cy="134794"/>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lowchart: Connector 18">
            <a:extLst>
              <a:ext uri="{FF2B5EF4-FFF2-40B4-BE49-F238E27FC236}">
                <a16:creationId xmlns:a16="http://schemas.microsoft.com/office/drawing/2014/main" id="{1A0FCA0A-FB27-1891-1DFC-230F1E53D7B8}"/>
              </a:ext>
            </a:extLst>
          </p:cNvPr>
          <p:cNvSpPr/>
          <p:nvPr/>
        </p:nvSpPr>
        <p:spPr>
          <a:xfrm>
            <a:off x="7976639" y="4549706"/>
            <a:ext cx="133564" cy="134794"/>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lowchart: Connector 24">
            <a:extLst>
              <a:ext uri="{FF2B5EF4-FFF2-40B4-BE49-F238E27FC236}">
                <a16:creationId xmlns:a16="http://schemas.microsoft.com/office/drawing/2014/main" id="{E8619D6E-D3BD-8C25-3980-03933ACA74BA}"/>
              </a:ext>
            </a:extLst>
          </p:cNvPr>
          <p:cNvSpPr/>
          <p:nvPr/>
        </p:nvSpPr>
        <p:spPr>
          <a:xfrm>
            <a:off x="9367543" y="4549706"/>
            <a:ext cx="133564" cy="134794"/>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lowchart: Connector 25">
            <a:extLst>
              <a:ext uri="{FF2B5EF4-FFF2-40B4-BE49-F238E27FC236}">
                <a16:creationId xmlns:a16="http://schemas.microsoft.com/office/drawing/2014/main" id="{18CF2300-7C08-58F0-96C3-BDCB3A6EA5BB}"/>
              </a:ext>
            </a:extLst>
          </p:cNvPr>
          <p:cNvSpPr/>
          <p:nvPr/>
        </p:nvSpPr>
        <p:spPr>
          <a:xfrm>
            <a:off x="6641467" y="3382006"/>
            <a:ext cx="133564" cy="134794"/>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CF912992-AFB8-ECF7-BD35-B11A9D52DE6C}"/>
              </a:ext>
            </a:extLst>
          </p:cNvPr>
          <p:cNvCxnSpPr>
            <a:cxnSpLocks/>
          </p:cNvCxnSpPr>
          <p:nvPr/>
        </p:nvCxnSpPr>
        <p:spPr>
          <a:xfrm>
            <a:off x="7008174" y="3377485"/>
            <a:ext cx="0" cy="15697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16F09DF-01A1-3E6B-58BE-5E6C258EF39D}"/>
              </a:ext>
            </a:extLst>
          </p:cNvPr>
          <p:cNvSpPr txBox="1"/>
          <p:nvPr/>
        </p:nvSpPr>
        <p:spPr>
          <a:xfrm>
            <a:off x="7076332" y="3271306"/>
            <a:ext cx="3416408" cy="369332"/>
          </a:xfrm>
          <a:prstGeom prst="rect">
            <a:avLst/>
          </a:prstGeom>
          <a:noFill/>
        </p:spPr>
        <p:txBody>
          <a:bodyPr wrap="square">
            <a:spAutoFit/>
          </a:bodyPr>
          <a:lstStyle/>
          <a:p>
            <a:r>
              <a:rPr lang="en-US" sz="1800" dirty="0">
                <a:ea typeface="Times New Roman" pitchFamily="18" charset="0"/>
              </a:rPr>
              <a:t>= real value, reality</a:t>
            </a:r>
            <a:endParaRPr lang="en-GB" dirty="0"/>
          </a:p>
        </p:txBody>
      </p:sp>
    </p:spTree>
    <p:extLst>
      <p:ext uri="{BB962C8B-B14F-4D97-AF65-F5344CB8AC3E}">
        <p14:creationId xmlns:p14="http://schemas.microsoft.com/office/powerpoint/2010/main" val="933102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7"/>
          <p:cNvSpPr>
            <a:spLocks noChangeArrowheads="1"/>
          </p:cNvSpPr>
          <p:nvPr/>
        </p:nvSpPr>
        <p:spPr bwMode="auto">
          <a:xfrm>
            <a:off x="5959475" y="1344566"/>
            <a:ext cx="609600" cy="3048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20" name="Rectangle 9"/>
          <p:cNvSpPr>
            <a:spLocks noChangeArrowheads="1"/>
          </p:cNvSpPr>
          <p:nvPr/>
        </p:nvSpPr>
        <p:spPr bwMode="auto">
          <a:xfrm>
            <a:off x="5899151" y="1808116"/>
            <a:ext cx="441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H" sz="6000" dirty="0">
                <a:latin typeface="Arial" pitchFamily="34" charset="0"/>
              </a:rPr>
              <a:t> ͌</a:t>
            </a:r>
            <a:endParaRPr lang="fr-CH" sz="6000" dirty="0"/>
          </a:p>
        </p:txBody>
      </p:sp>
      <p:sp>
        <p:nvSpPr>
          <p:cNvPr id="29" name="AutoShape 416"/>
          <p:cNvSpPr>
            <a:spLocks noChangeArrowheads="1"/>
          </p:cNvSpPr>
          <p:nvPr/>
        </p:nvSpPr>
        <p:spPr bwMode="auto">
          <a:xfrm>
            <a:off x="830447" y="4871477"/>
            <a:ext cx="520700" cy="3810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30" name="AutoShape 416"/>
          <p:cNvSpPr>
            <a:spLocks noChangeArrowheads="1"/>
          </p:cNvSpPr>
          <p:nvPr/>
        </p:nvSpPr>
        <p:spPr bwMode="auto">
          <a:xfrm>
            <a:off x="845620" y="5493953"/>
            <a:ext cx="520700" cy="3810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9" name="Rectangle 8">
            <a:extLst>
              <a:ext uri="{FF2B5EF4-FFF2-40B4-BE49-F238E27FC236}">
                <a16:creationId xmlns:a16="http://schemas.microsoft.com/office/drawing/2014/main" id="{A17763A6-0072-813B-D094-E68D5D233634}"/>
              </a:ext>
            </a:extLst>
          </p:cNvPr>
          <p:cNvSpPr/>
          <p:nvPr/>
        </p:nvSpPr>
        <p:spPr>
          <a:xfrm>
            <a:off x="1966212" y="2382791"/>
            <a:ext cx="2185573"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0" name="Rectangle 9">
            <a:extLst>
              <a:ext uri="{FF2B5EF4-FFF2-40B4-BE49-F238E27FC236}">
                <a16:creationId xmlns:a16="http://schemas.microsoft.com/office/drawing/2014/main" id="{FEFA4340-69B6-DAD2-2213-7D097460A5C9}"/>
              </a:ext>
            </a:extLst>
          </p:cNvPr>
          <p:cNvSpPr/>
          <p:nvPr/>
        </p:nvSpPr>
        <p:spPr>
          <a:xfrm>
            <a:off x="4401561" y="2382791"/>
            <a:ext cx="1557915"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1" name="Rectangle 10">
            <a:extLst>
              <a:ext uri="{FF2B5EF4-FFF2-40B4-BE49-F238E27FC236}">
                <a16:creationId xmlns:a16="http://schemas.microsoft.com/office/drawing/2014/main" id="{43633365-6947-8C96-1C17-EC5AD1BEA599}"/>
              </a:ext>
            </a:extLst>
          </p:cNvPr>
          <p:cNvSpPr/>
          <p:nvPr/>
        </p:nvSpPr>
        <p:spPr>
          <a:xfrm>
            <a:off x="8551450" y="2369307"/>
            <a:ext cx="1557915"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2" name="Rectangle 11">
            <a:extLst>
              <a:ext uri="{FF2B5EF4-FFF2-40B4-BE49-F238E27FC236}">
                <a16:creationId xmlns:a16="http://schemas.microsoft.com/office/drawing/2014/main" id="{67B4E4BA-18FE-A1FE-D27F-509171D05B90}"/>
              </a:ext>
            </a:extLst>
          </p:cNvPr>
          <p:cNvSpPr/>
          <p:nvPr/>
        </p:nvSpPr>
        <p:spPr>
          <a:xfrm>
            <a:off x="6132514" y="2364290"/>
            <a:ext cx="2185573" cy="576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 name="Title 1">
            <a:extLst>
              <a:ext uri="{FF2B5EF4-FFF2-40B4-BE49-F238E27FC236}">
                <a16:creationId xmlns:a16="http://schemas.microsoft.com/office/drawing/2014/main" id="{35569C05-6642-5B03-B0FF-7454573BAEC2}"/>
              </a:ext>
            </a:extLst>
          </p:cNvPr>
          <p:cNvSpPr txBox="1">
            <a:spLocks/>
          </p:cNvSpPr>
          <p:nvPr/>
        </p:nvSpPr>
        <p:spPr>
          <a:xfrm>
            <a:off x="419523" y="760932"/>
            <a:ext cx="8524428" cy="469900"/>
          </a:xfrm>
          <a:prstGeom prst="rect">
            <a:avLst/>
          </a:prstGeom>
        </p:spPr>
        <p:txBody>
          <a:bodyPr anchor="ctr"/>
          <a:lstStyle/>
          <a:p>
            <a:pPr>
              <a:lnSpc>
                <a:spcPct val="90000"/>
              </a:lnSpc>
              <a:defRPr/>
            </a:pPr>
            <a:r>
              <a:rPr lang="en-US" sz="2600" b="1" dirty="0">
                <a:ea typeface="+mj-ea"/>
                <a:cs typeface="+mj-cs"/>
              </a:rPr>
              <a:t>Precision (A.5)</a:t>
            </a:r>
          </a:p>
        </p:txBody>
      </p:sp>
      <p:sp>
        <p:nvSpPr>
          <p:cNvPr id="13" name="Text Box 18">
            <a:extLst>
              <a:ext uri="{FF2B5EF4-FFF2-40B4-BE49-F238E27FC236}">
                <a16:creationId xmlns:a16="http://schemas.microsoft.com/office/drawing/2014/main" id="{3EA21507-3D4D-02C9-681C-671D05FEB4B1}"/>
              </a:ext>
            </a:extLst>
          </p:cNvPr>
          <p:cNvSpPr txBox="1">
            <a:spLocks noChangeArrowheads="1"/>
          </p:cNvSpPr>
          <p:nvPr/>
        </p:nvSpPr>
        <p:spPr bwMode="auto">
          <a:xfrm>
            <a:off x="2665414" y="1268366"/>
            <a:ext cx="2998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sz="2400" dirty="0">
                <a:latin typeface="Arial" pitchFamily="34" charset="0"/>
              </a:rPr>
              <a:t>At the equator: 360 º</a:t>
            </a:r>
          </a:p>
        </p:txBody>
      </p:sp>
      <p:sp>
        <p:nvSpPr>
          <p:cNvPr id="15" name="Text Box 18">
            <a:extLst>
              <a:ext uri="{FF2B5EF4-FFF2-40B4-BE49-F238E27FC236}">
                <a16:creationId xmlns:a16="http://schemas.microsoft.com/office/drawing/2014/main" id="{6DE5D0D5-23FA-A280-0548-EF28143657C2}"/>
              </a:ext>
            </a:extLst>
          </p:cNvPr>
          <p:cNvSpPr txBox="1">
            <a:spLocks noChangeArrowheads="1"/>
          </p:cNvSpPr>
          <p:nvPr/>
        </p:nvSpPr>
        <p:spPr bwMode="auto">
          <a:xfrm>
            <a:off x="6797675" y="1268366"/>
            <a:ext cx="165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sz="2400">
                <a:latin typeface="Arial" pitchFamily="34" charset="0"/>
              </a:rPr>
              <a:t>40’075 km</a:t>
            </a:r>
          </a:p>
        </p:txBody>
      </p:sp>
      <p:sp>
        <p:nvSpPr>
          <p:cNvPr id="26" name="Text Box 18">
            <a:extLst>
              <a:ext uri="{FF2B5EF4-FFF2-40B4-BE49-F238E27FC236}">
                <a16:creationId xmlns:a16="http://schemas.microsoft.com/office/drawing/2014/main" id="{87ED42F2-D1ED-983B-2A61-39B1B01F349B}"/>
              </a:ext>
            </a:extLst>
          </p:cNvPr>
          <p:cNvSpPr txBox="1">
            <a:spLocks noChangeArrowheads="1"/>
          </p:cNvSpPr>
          <p:nvPr/>
        </p:nvSpPr>
        <p:spPr bwMode="auto">
          <a:xfrm>
            <a:off x="5121275" y="1781129"/>
            <a:ext cx="5540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sz="2400">
                <a:latin typeface="Arial" pitchFamily="34" charset="0"/>
              </a:rPr>
              <a:t>1 º</a:t>
            </a:r>
          </a:p>
        </p:txBody>
      </p:sp>
      <p:sp>
        <p:nvSpPr>
          <p:cNvPr id="31" name="Text Box 18">
            <a:extLst>
              <a:ext uri="{FF2B5EF4-FFF2-40B4-BE49-F238E27FC236}">
                <a16:creationId xmlns:a16="http://schemas.microsoft.com/office/drawing/2014/main" id="{20BECD11-22A5-4828-6599-6F3F21F1AE9A}"/>
              </a:ext>
            </a:extLst>
          </p:cNvPr>
          <p:cNvSpPr txBox="1">
            <a:spLocks noChangeArrowheads="1"/>
          </p:cNvSpPr>
          <p:nvPr/>
        </p:nvSpPr>
        <p:spPr bwMode="auto">
          <a:xfrm>
            <a:off x="6861175" y="1811291"/>
            <a:ext cx="161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sz="2400">
                <a:latin typeface="Arial" pitchFamily="34" charset="0"/>
              </a:rPr>
              <a:t>111’320 m</a:t>
            </a:r>
          </a:p>
        </p:txBody>
      </p:sp>
      <p:pic>
        <p:nvPicPr>
          <p:cNvPr id="32" name="Picture 1">
            <a:extLst>
              <a:ext uri="{FF2B5EF4-FFF2-40B4-BE49-F238E27FC236}">
                <a16:creationId xmlns:a16="http://schemas.microsoft.com/office/drawing/2014/main" id="{2FB2FC9C-F0FE-7C67-6DB6-344A5603FE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7038" y="2161484"/>
            <a:ext cx="86106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50"/>
          <p:cNvSpPr>
            <a:spLocks noChangeArrowheads="1"/>
          </p:cNvSpPr>
          <p:nvPr/>
        </p:nvSpPr>
        <p:spPr bwMode="auto">
          <a:xfrm>
            <a:off x="1852614" y="4190428"/>
            <a:ext cx="8364537" cy="33404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dirty="0"/>
          </a:p>
        </p:txBody>
      </p:sp>
      <p:sp>
        <p:nvSpPr>
          <p:cNvPr id="33" name="Rectangle 265">
            <a:extLst>
              <a:ext uri="{FF2B5EF4-FFF2-40B4-BE49-F238E27FC236}">
                <a16:creationId xmlns:a16="http://schemas.microsoft.com/office/drawing/2014/main" id="{CA3B4C90-B744-548C-AFFB-F305DB0E62D8}"/>
              </a:ext>
            </a:extLst>
          </p:cNvPr>
          <p:cNvSpPr>
            <a:spLocks noChangeArrowheads="1"/>
          </p:cNvSpPr>
          <p:nvPr/>
        </p:nvSpPr>
        <p:spPr bwMode="auto">
          <a:xfrm>
            <a:off x="1521009" y="4885120"/>
            <a:ext cx="7562850"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nSpc>
                <a:spcPct val="90000"/>
              </a:lnSpc>
            </a:pPr>
            <a:r>
              <a:rPr lang="en-US" sz="2400" dirty="0"/>
              <a:t>During data collection in the field (GNSS enabled devices)</a:t>
            </a:r>
          </a:p>
        </p:txBody>
      </p:sp>
      <p:sp>
        <p:nvSpPr>
          <p:cNvPr id="34" name="Rectangle 265">
            <a:extLst>
              <a:ext uri="{FF2B5EF4-FFF2-40B4-BE49-F238E27FC236}">
                <a16:creationId xmlns:a16="http://schemas.microsoft.com/office/drawing/2014/main" id="{61C7AADA-6A66-0A77-299D-11DEE9414A9C}"/>
              </a:ext>
            </a:extLst>
          </p:cNvPr>
          <p:cNvSpPr>
            <a:spLocks noChangeArrowheads="1"/>
          </p:cNvSpPr>
          <p:nvPr/>
        </p:nvSpPr>
        <p:spPr bwMode="auto">
          <a:xfrm>
            <a:off x="1533709" y="5502705"/>
            <a:ext cx="10362454" cy="75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When generating or extracting vector format geospatial data (precision level of vertices)</a:t>
            </a:r>
          </a:p>
        </p:txBody>
      </p:sp>
      <p:sp>
        <p:nvSpPr>
          <p:cNvPr id="35" name="Text Box 18">
            <a:extLst>
              <a:ext uri="{FF2B5EF4-FFF2-40B4-BE49-F238E27FC236}">
                <a16:creationId xmlns:a16="http://schemas.microsoft.com/office/drawing/2014/main" id="{61868436-E4B4-58D2-F789-F09DE6CACF08}"/>
              </a:ext>
            </a:extLst>
          </p:cNvPr>
          <p:cNvSpPr txBox="1">
            <a:spLocks noChangeArrowheads="1"/>
          </p:cNvSpPr>
          <p:nvPr/>
        </p:nvSpPr>
        <p:spPr bwMode="auto">
          <a:xfrm>
            <a:off x="9575479" y="4596964"/>
            <a:ext cx="18389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GB" b="1" dirty="0">
                <a:solidFill>
                  <a:srgbClr val="FF0000"/>
                </a:solidFill>
                <a:latin typeface="Arial" pitchFamily="34" charset="0"/>
              </a:rPr>
              <a:t>Recommended</a:t>
            </a:r>
          </a:p>
        </p:txBody>
      </p:sp>
      <p:sp>
        <p:nvSpPr>
          <p:cNvPr id="6" name="Title 1">
            <a:extLst>
              <a:ext uri="{FF2B5EF4-FFF2-40B4-BE49-F238E27FC236}">
                <a16:creationId xmlns:a16="http://schemas.microsoft.com/office/drawing/2014/main" id="{6447D3C2-EACD-F1DF-EDA5-7FB720EBBE6A}"/>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Tree>
    <p:extLst>
      <p:ext uri="{BB962C8B-B14F-4D97-AF65-F5344CB8AC3E}">
        <p14:creationId xmlns:p14="http://schemas.microsoft.com/office/powerpoint/2010/main" val="2668750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16D25A9A-3E5E-3D8F-0072-C933532174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4198" y="1983518"/>
            <a:ext cx="7929655" cy="331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421848" y="756898"/>
            <a:ext cx="8524428" cy="469900"/>
          </a:xfrm>
          <a:prstGeom prst="rect">
            <a:avLst/>
          </a:prstGeom>
        </p:spPr>
        <p:txBody>
          <a:bodyPr anchor="ctr"/>
          <a:lstStyle/>
          <a:p>
            <a:pPr>
              <a:lnSpc>
                <a:spcPct val="90000"/>
              </a:lnSpc>
              <a:defRPr/>
            </a:pPr>
            <a:r>
              <a:rPr lang="fr-FR" sz="2600" b="1" dirty="0" err="1">
                <a:ea typeface="+mj-ea"/>
                <a:cs typeface="+mj-cs"/>
              </a:rPr>
              <a:t>Scale</a:t>
            </a:r>
            <a:r>
              <a:rPr lang="fr-FR" sz="2600" b="1" dirty="0">
                <a:ea typeface="+mj-ea"/>
                <a:cs typeface="+mj-cs"/>
              </a:rPr>
              <a:t> and </a:t>
            </a:r>
            <a:r>
              <a:rPr lang="fr-FR" sz="2600" b="1" dirty="0" err="1">
                <a:ea typeface="+mj-ea"/>
                <a:cs typeface="+mj-cs"/>
              </a:rPr>
              <a:t>positional</a:t>
            </a:r>
            <a:r>
              <a:rPr lang="fr-FR" sz="2600" b="1" dirty="0">
                <a:ea typeface="+mj-ea"/>
                <a:cs typeface="+mj-cs"/>
              </a:rPr>
              <a:t> </a:t>
            </a:r>
            <a:r>
              <a:rPr lang="fr-FR" sz="2600" b="1" dirty="0" err="1">
                <a:ea typeface="+mj-ea"/>
                <a:cs typeface="+mj-cs"/>
              </a:rPr>
              <a:t>accuracy</a:t>
            </a:r>
            <a:r>
              <a:rPr lang="fr-FR" sz="2600" b="1" dirty="0">
                <a:ea typeface="+mj-ea"/>
                <a:cs typeface="+mj-cs"/>
              </a:rPr>
              <a:t> (A.1, A.3, and A.4)</a:t>
            </a:r>
            <a:endParaRPr lang="en-US" sz="2600" b="1" dirty="0">
              <a:ea typeface="+mj-ea"/>
              <a:cs typeface="+mj-cs"/>
            </a:endParaRPr>
          </a:p>
        </p:txBody>
      </p:sp>
      <p:sp>
        <p:nvSpPr>
          <p:cNvPr id="7" name="Rectangle 4"/>
          <p:cNvSpPr>
            <a:spLocks noChangeArrowheads="1"/>
          </p:cNvSpPr>
          <p:nvPr/>
        </p:nvSpPr>
        <p:spPr bwMode="auto">
          <a:xfrm>
            <a:off x="-364" y="6114222"/>
            <a:ext cx="49196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119063" indent="-119063"/>
            <a:r>
              <a:rPr lang="en-US" sz="1000" dirty="0">
                <a:hlinkClick r:id="rId4"/>
              </a:rPr>
              <a:t>http://www.colorado.edu/geography/gcraft/notes/error/error_f.html</a:t>
            </a:r>
            <a:r>
              <a:rPr lang="en-US" sz="1000" dirty="0"/>
              <a:t> </a:t>
            </a:r>
          </a:p>
        </p:txBody>
      </p:sp>
      <p:sp>
        <p:nvSpPr>
          <p:cNvPr id="9" name="Rectangle 5"/>
          <p:cNvSpPr>
            <a:spLocks noChangeArrowheads="1"/>
          </p:cNvSpPr>
          <p:nvPr/>
        </p:nvSpPr>
        <p:spPr bwMode="auto">
          <a:xfrm>
            <a:off x="762323" y="1277877"/>
            <a:ext cx="10909724" cy="76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80000"/>
              </a:lnSpc>
            </a:pPr>
            <a:r>
              <a:rPr lang="en-US" dirty="0"/>
              <a:t>United States Geological Survey mapping standards: "requirements for meeting horizontal accuracy as 90 per cent of all measurable points must be within 1/30th of an inch for maps at a scale of 1:20,000 or larger, and 1/50th of an inch for maps at scales smaller than 1:20,000."</a:t>
            </a:r>
          </a:p>
        </p:txBody>
      </p:sp>
      <p:sp>
        <p:nvSpPr>
          <p:cNvPr id="12" name="Rectangle 50"/>
          <p:cNvSpPr>
            <a:spLocks noChangeArrowheads="1"/>
          </p:cNvSpPr>
          <p:nvPr/>
        </p:nvSpPr>
        <p:spPr bwMode="auto">
          <a:xfrm>
            <a:off x="5609876" y="3034300"/>
            <a:ext cx="4314054" cy="389217"/>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CH"/>
          </a:p>
        </p:txBody>
      </p:sp>
      <p:sp>
        <p:nvSpPr>
          <p:cNvPr id="6" name="TextBox 5">
            <a:extLst>
              <a:ext uri="{FF2B5EF4-FFF2-40B4-BE49-F238E27FC236}">
                <a16:creationId xmlns:a16="http://schemas.microsoft.com/office/drawing/2014/main" id="{F30DE4FC-EDAD-A13F-CB1A-B367E6A3858D}"/>
              </a:ext>
            </a:extLst>
          </p:cNvPr>
          <p:cNvSpPr txBox="1"/>
          <p:nvPr/>
        </p:nvSpPr>
        <p:spPr>
          <a:xfrm>
            <a:off x="1897587" y="5461848"/>
            <a:ext cx="7836614" cy="461665"/>
          </a:xfrm>
          <a:prstGeom prst="rect">
            <a:avLst/>
          </a:prstGeom>
          <a:noFill/>
        </p:spPr>
        <p:txBody>
          <a:bodyPr wrap="square">
            <a:spAutoFit/>
          </a:bodyPr>
          <a:lstStyle/>
          <a:p>
            <a:r>
              <a:rPr lang="en-US" sz="2400" dirty="0">
                <a:ea typeface="Times New Roman" pitchFamily="18" charset="0"/>
              </a:rPr>
              <a:t>Similar relationship than between scale and resolution</a:t>
            </a:r>
            <a:endParaRPr lang="en-GB" sz="2400" dirty="0"/>
          </a:p>
        </p:txBody>
      </p:sp>
      <p:sp>
        <p:nvSpPr>
          <p:cNvPr id="8" name="AutoShape 416">
            <a:extLst>
              <a:ext uri="{FF2B5EF4-FFF2-40B4-BE49-F238E27FC236}">
                <a16:creationId xmlns:a16="http://schemas.microsoft.com/office/drawing/2014/main" id="{F9FBBA78-F204-6871-A1DE-5E271F8CE94C}"/>
              </a:ext>
            </a:extLst>
          </p:cNvPr>
          <p:cNvSpPr>
            <a:spLocks noChangeArrowheads="1"/>
          </p:cNvSpPr>
          <p:nvPr/>
        </p:nvSpPr>
        <p:spPr bwMode="auto">
          <a:xfrm>
            <a:off x="1287240" y="5484456"/>
            <a:ext cx="520700" cy="3810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10" name="Title 1">
            <a:extLst>
              <a:ext uri="{FF2B5EF4-FFF2-40B4-BE49-F238E27FC236}">
                <a16:creationId xmlns:a16="http://schemas.microsoft.com/office/drawing/2014/main" id="{4B8EF769-41B9-8248-9062-E5B005C02BD1}"/>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Tree>
    <p:extLst>
      <p:ext uri="{BB962C8B-B14F-4D97-AF65-F5344CB8AC3E}">
        <p14:creationId xmlns:p14="http://schemas.microsoft.com/office/powerpoint/2010/main" val="2550682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8B0292-E0FE-7650-CA7E-CB8D2BACCEE6}"/>
              </a:ext>
            </a:extLst>
          </p:cNvPr>
          <p:cNvPicPr>
            <a:picLocks noChangeAspect="1"/>
          </p:cNvPicPr>
          <p:nvPr/>
        </p:nvPicPr>
        <p:blipFill>
          <a:blip r:embed="rId3"/>
          <a:stretch>
            <a:fillRect/>
          </a:stretch>
        </p:blipFill>
        <p:spPr>
          <a:xfrm>
            <a:off x="7032104" y="1700808"/>
            <a:ext cx="3576126" cy="3770548"/>
          </a:xfrm>
          <a:prstGeom prst="rect">
            <a:avLst/>
          </a:prstGeom>
        </p:spPr>
      </p:pic>
      <p:sp>
        <p:nvSpPr>
          <p:cNvPr id="5" name="Rectangle 3"/>
          <p:cNvSpPr>
            <a:spLocks noChangeArrowheads="1"/>
          </p:cNvSpPr>
          <p:nvPr/>
        </p:nvSpPr>
        <p:spPr bwMode="auto">
          <a:xfrm>
            <a:off x="416995" y="1103572"/>
            <a:ext cx="6202687" cy="2592288"/>
          </a:xfrm>
          <a:prstGeom prst="rect">
            <a:avLst/>
          </a:prstGeom>
        </p:spPr>
        <p:txBody>
          <a:bodyPr>
            <a:noAutofit/>
          </a:bodyPr>
          <a:lstStyle/>
          <a:p>
            <a:pPr eaLnBrk="0" fontAlgn="base" hangingPunct="0">
              <a:lnSpc>
                <a:spcPct val="90000"/>
              </a:lnSpc>
              <a:spcBef>
                <a:spcPts val="1000"/>
              </a:spcBef>
              <a:spcAft>
                <a:spcPct val="0"/>
              </a:spcAft>
            </a:pPr>
            <a:r>
              <a:rPr lang="en-US" sz="2400" dirty="0"/>
              <a:t>Once the data needs have been defined, the next three steps in the geospatial data management cycle (define the terminology, the data specifications, and the ground reference) provide the foundation that will ensure the quality of the data being used during the rest of the process.</a:t>
            </a:r>
          </a:p>
        </p:txBody>
      </p:sp>
      <p:sp>
        <p:nvSpPr>
          <p:cNvPr id="7" name="Rectangle 6"/>
          <p:cNvSpPr/>
          <p:nvPr/>
        </p:nvSpPr>
        <p:spPr>
          <a:xfrm>
            <a:off x="7896200" y="3429000"/>
            <a:ext cx="1368152" cy="13035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14" name="TextBox 13">
            <a:extLst>
              <a:ext uri="{FF2B5EF4-FFF2-40B4-BE49-F238E27FC236}">
                <a16:creationId xmlns:a16="http://schemas.microsoft.com/office/drawing/2014/main" id="{949D1B68-82E8-7D06-6F53-A8D8CE6925FB}"/>
              </a:ext>
            </a:extLst>
          </p:cNvPr>
          <p:cNvSpPr txBox="1"/>
          <p:nvPr/>
        </p:nvSpPr>
        <p:spPr>
          <a:xfrm>
            <a:off x="11719" y="6106419"/>
            <a:ext cx="4577786" cy="246221"/>
          </a:xfrm>
          <a:prstGeom prst="rect">
            <a:avLst/>
          </a:prstGeom>
          <a:noFill/>
        </p:spPr>
        <p:txBody>
          <a:bodyPr wrap="square">
            <a:spAutoFit/>
          </a:bodyPr>
          <a:lstStyle/>
          <a:p>
            <a:r>
              <a:rPr lang="en-US" sz="1000" dirty="0"/>
              <a:t>1 </a:t>
            </a:r>
            <a:r>
              <a:rPr lang="en-US" sz="1000" dirty="0">
                <a:hlinkClick r:id="rId4"/>
              </a:rPr>
              <a:t>http://www.healthgeolab.net/DOCUMENTS/Guide_HGLC_Part2_2.pdf</a:t>
            </a:r>
            <a:endParaRPr lang="en-US" sz="1000" dirty="0"/>
          </a:p>
        </p:txBody>
      </p:sp>
      <p:sp>
        <p:nvSpPr>
          <p:cNvPr id="4" name="Title 1">
            <a:extLst>
              <a:ext uri="{FF2B5EF4-FFF2-40B4-BE49-F238E27FC236}">
                <a16:creationId xmlns:a16="http://schemas.microsoft.com/office/drawing/2014/main" id="{A06F0B18-A042-D5F5-C7C0-40F173422A6D}"/>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terminology, data specifications, and ground reference</a:t>
            </a:r>
            <a:endParaRPr lang="en-PH" altLang="en-US" dirty="0"/>
          </a:p>
        </p:txBody>
      </p:sp>
      <p:pic>
        <p:nvPicPr>
          <p:cNvPr id="9" name="Picture 8">
            <a:extLst>
              <a:ext uri="{FF2B5EF4-FFF2-40B4-BE49-F238E27FC236}">
                <a16:creationId xmlns:a16="http://schemas.microsoft.com/office/drawing/2014/main" id="{AA374345-F364-9F07-4FDE-3498142C36C9}"/>
              </a:ext>
            </a:extLst>
          </p:cNvPr>
          <p:cNvPicPr>
            <a:picLocks noChangeAspect="1"/>
          </p:cNvPicPr>
          <p:nvPr/>
        </p:nvPicPr>
        <p:blipFill>
          <a:blip r:embed="rId5"/>
          <a:stretch>
            <a:fillRect/>
          </a:stretch>
        </p:blipFill>
        <p:spPr>
          <a:xfrm>
            <a:off x="4938175" y="3586082"/>
            <a:ext cx="1661881" cy="2336852"/>
          </a:xfrm>
          <a:prstGeom prst="rect">
            <a:avLst/>
          </a:prstGeom>
          <a:ln>
            <a:solidFill>
              <a:schemeClr val="tx1"/>
            </a:solidFill>
          </a:ln>
        </p:spPr>
      </p:pic>
      <p:sp>
        <p:nvSpPr>
          <p:cNvPr id="11" name="TextBox 10">
            <a:extLst>
              <a:ext uri="{FF2B5EF4-FFF2-40B4-BE49-F238E27FC236}">
                <a16:creationId xmlns:a16="http://schemas.microsoft.com/office/drawing/2014/main" id="{43986317-C215-E33C-9923-0DE6AADB404A}"/>
              </a:ext>
            </a:extLst>
          </p:cNvPr>
          <p:cNvSpPr txBox="1"/>
          <p:nvPr/>
        </p:nvSpPr>
        <p:spPr>
          <a:xfrm>
            <a:off x="1493666" y="4044958"/>
            <a:ext cx="3544499" cy="830997"/>
          </a:xfrm>
          <a:prstGeom prst="rect">
            <a:avLst/>
          </a:prstGeom>
          <a:noFill/>
        </p:spPr>
        <p:txBody>
          <a:bodyPr wrap="square">
            <a:spAutoFit/>
          </a:bodyPr>
          <a:lstStyle/>
          <a:p>
            <a:r>
              <a:rPr lang="en-US" sz="2400" dirty="0"/>
              <a:t>Topics of one of the HGL’s guidance document (2.2)</a:t>
            </a:r>
            <a:endParaRPr lang="fr-CH" sz="2400" dirty="0"/>
          </a:p>
        </p:txBody>
      </p:sp>
      <p:sp>
        <p:nvSpPr>
          <p:cNvPr id="12" name="Right Arrow 10">
            <a:extLst>
              <a:ext uri="{FF2B5EF4-FFF2-40B4-BE49-F238E27FC236}">
                <a16:creationId xmlns:a16="http://schemas.microsoft.com/office/drawing/2014/main" id="{DE2E9CEB-6944-7F14-0E78-42A8F527544A}"/>
              </a:ext>
            </a:extLst>
          </p:cNvPr>
          <p:cNvSpPr/>
          <p:nvPr/>
        </p:nvSpPr>
        <p:spPr>
          <a:xfrm>
            <a:off x="924473" y="4061945"/>
            <a:ext cx="553594" cy="461665"/>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3" name="TextBox 12">
            <a:extLst>
              <a:ext uri="{FF2B5EF4-FFF2-40B4-BE49-F238E27FC236}">
                <a16:creationId xmlns:a16="http://schemas.microsoft.com/office/drawing/2014/main" id="{52D28E3B-15A1-D29E-6141-26D3453F98A2}"/>
              </a:ext>
            </a:extLst>
          </p:cNvPr>
          <p:cNvSpPr txBox="1"/>
          <p:nvPr/>
        </p:nvSpPr>
        <p:spPr>
          <a:xfrm>
            <a:off x="4604110" y="4400499"/>
            <a:ext cx="278902" cy="276999"/>
          </a:xfrm>
          <a:prstGeom prst="rect">
            <a:avLst/>
          </a:prstGeom>
          <a:noFill/>
        </p:spPr>
        <p:txBody>
          <a:bodyPr wrap="square">
            <a:spAutoFit/>
          </a:bodyPr>
          <a:lstStyle/>
          <a:p>
            <a:r>
              <a:rPr lang="en-PH" sz="1200" dirty="0"/>
              <a:t>1</a:t>
            </a:r>
          </a:p>
        </p:txBody>
      </p:sp>
    </p:spTree>
    <p:extLst>
      <p:ext uri="{BB962C8B-B14F-4D97-AF65-F5344CB8AC3E}">
        <p14:creationId xmlns:p14="http://schemas.microsoft.com/office/powerpoint/2010/main" val="171906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724BB86F-0879-6A70-19EC-961C37E30935}"/>
              </a:ext>
            </a:extLst>
          </p:cNvPr>
          <p:cNvPicPr>
            <a:picLocks noChangeAspect="1" noChangeArrowheads="1"/>
          </p:cNvPicPr>
          <p:nvPr/>
        </p:nvPicPr>
        <p:blipFill>
          <a:blip r:embed="rId3" cstate="print"/>
          <a:srcRect l="29852" t="14343" r="33992" b="8334"/>
          <a:stretch>
            <a:fillRect/>
          </a:stretch>
        </p:blipFill>
        <p:spPr bwMode="auto">
          <a:xfrm>
            <a:off x="8251440" y="1417490"/>
            <a:ext cx="2962899" cy="4023019"/>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5" name="Rectangle 10">
            <a:extLst>
              <a:ext uri="{FF2B5EF4-FFF2-40B4-BE49-F238E27FC236}">
                <a16:creationId xmlns:a16="http://schemas.microsoft.com/office/drawing/2014/main" id="{7A84C806-C5D4-378F-1DE9-767EA636C527}"/>
              </a:ext>
            </a:extLst>
          </p:cNvPr>
          <p:cNvSpPr>
            <a:spLocks noChangeArrowheads="1"/>
          </p:cNvSpPr>
          <p:nvPr/>
        </p:nvSpPr>
        <p:spPr bwMode="auto">
          <a:xfrm>
            <a:off x="8251440" y="5494108"/>
            <a:ext cx="31172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t>Geospatial data set specifications for Myanmar</a:t>
            </a:r>
          </a:p>
        </p:txBody>
      </p:sp>
      <p:sp>
        <p:nvSpPr>
          <p:cNvPr id="7" name="Title 1">
            <a:extLst>
              <a:ext uri="{FF2B5EF4-FFF2-40B4-BE49-F238E27FC236}">
                <a16:creationId xmlns:a16="http://schemas.microsoft.com/office/drawing/2014/main" id="{9AF7260E-0ED6-BDC9-867C-961C7B7534E4}"/>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
        <p:nvSpPr>
          <p:cNvPr id="8" name="Rectangle 1">
            <a:extLst>
              <a:ext uri="{FF2B5EF4-FFF2-40B4-BE49-F238E27FC236}">
                <a16:creationId xmlns:a16="http://schemas.microsoft.com/office/drawing/2014/main" id="{2AB8E316-A5FB-CBBF-F979-4763B1EE3E7B}"/>
              </a:ext>
            </a:extLst>
          </p:cNvPr>
          <p:cNvSpPr>
            <a:spLocks noChangeArrowheads="1"/>
          </p:cNvSpPr>
          <p:nvPr/>
        </p:nvSpPr>
        <p:spPr bwMode="auto">
          <a:xfrm>
            <a:off x="745377" y="1276093"/>
            <a:ext cx="6543676" cy="4662815"/>
          </a:xfrm>
          <a:prstGeom prst="rect">
            <a:avLst/>
          </a:prstGeom>
          <a:noFill/>
          <a:ln w="9525">
            <a:noFill/>
            <a:miter lim="800000"/>
            <a:headEnd/>
            <a:tailEnd/>
          </a:ln>
          <a:effectLst/>
        </p:spPr>
        <p:txBody>
          <a:bodyPr wrap="square" tIns="0" bIns="0" anchor="ctr">
            <a:spAutoFit/>
          </a:bodyPr>
          <a:lstStyle/>
          <a:p>
            <a:pPr marL="360000" indent="-360000">
              <a:spcAft>
                <a:spcPts val="600"/>
              </a:spcAft>
              <a:buFont typeface="Arial" panose="020B0604020202020204" pitchFamily="34" charset="0"/>
              <a:buChar char="•"/>
              <a:defRPr/>
            </a:pPr>
            <a:r>
              <a:rPr lang="en-US" sz="2400" dirty="0">
                <a:cs typeface="Calibri" pitchFamily="34" charset="0"/>
              </a:rPr>
              <a:t>The purpose behind the use of geospatial data will guide the choice of a specific scale of work.</a:t>
            </a:r>
          </a:p>
          <a:p>
            <a:pPr marL="360000" indent="-360000">
              <a:spcAft>
                <a:spcPts val="600"/>
              </a:spcAft>
              <a:buFont typeface="Arial" panose="020B0604020202020204" pitchFamily="34" charset="0"/>
              <a:buChar char="•"/>
              <a:defRPr/>
            </a:pPr>
            <a:r>
              <a:rPr lang="en-US" sz="2400" dirty="0">
                <a:cs typeface="Calibri" pitchFamily="34" charset="0"/>
              </a:rPr>
              <a:t>This scale will directly influence the positional accuracy and spatial resolution that should be used when compiling, collecting, or extracting geospatial data.</a:t>
            </a:r>
          </a:p>
          <a:p>
            <a:pPr marL="360000" indent="-360000">
              <a:spcAft>
                <a:spcPts val="600"/>
              </a:spcAft>
              <a:buFont typeface="Arial" panose="020B0604020202020204" pitchFamily="34" charset="0"/>
              <a:buChar char="•"/>
              <a:defRPr/>
            </a:pPr>
            <a:r>
              <a:rPr lang="en-US" sz="2400" dirty="0">
                <a:cs typeface="Calibri" pitchFamily="34" charset="0"/>
              </a:rPr>
              <a:t>The highest accuracy and precision possible should be sought when using GNSS-enabled devices to allow for the largest use possible of the resulting data</a:t>
            </a:r>
            <a:r>
              <a:rPr lang="fr-FR" sz="2400" dirty="0">
                <a:cs typeface="Calibri" pitchFamily="34" charset="0"/>
              </a:rPr>
              <a:t>;</a:t>
            </a:r>
            <a:endParaRPr lang="en-US" sz="2400" dirty="0">
              <a:cs typeface="Calibri" pitchFamily="34" charset="0"/>
            </a:endParaRPr>
          </a:p>
          <a:p>
            <a:pPr marL="360000" indent="-360000">
              <a:spcAft>
                <a:spcPts val="600"/>
              </a:spcAft>
              <a:buFont typeface="Arial" panose="020B0604020202020204" pitchFamily="34" charset="0"/>
              <a:buChar char="•"/>
              <a:defRPr/>
            </a:pPr>
            <a:r>
              <a:rPr lang="en-US" sz="2400" dirty="0">
                <a:cs typeface="Calibri" pitchFamily="34" charset="0"/>
              </a:rPr>
              <a:t>A precision level down to the meter (5 digits in decimal degrees) is being recommended.</a:t>
            </a:r>
          </a:p>
        </p:txBody>
      </p:sp>
      <p:sp>
        <p:nvSpPr>
          <p:cNvPr id="9" name="Title 1">
            <a:extLst>
              <a:ext uri="{FF2B5EF4-FFF2-40B4-BE49-F238E27FC236}">
                <a16:creationId xmlns:a16="http://schemas.microsoft.com/office/drawing/2014/main" id="{D74571CE-0D8F-9D91-09A4-A747291FC939}"/>
              </a:ext>
            </a:extLst>
          </p:cNvPr>
          <p:cNvSpPr txBox="1">
            <a:spLocks/>
          </p:cNvSpPr>
          <p:nvPr/>
        </p:nvSpPr>
        <p:spPr>
          <a:xfrm>
            <a:off x="421846" y="757501"/>
            <a:ext cx="8524428" cy="469900"/>
          </a:xfrm>
          <a:prstGeom prst="rect">
            <a:avLst/>
          </a:prstGeom>
        </p:spPr>
        <p:txBody>
          <a:bodyPr anchor="ctr"/>
          <a:lstStyle/>
          <a:p>
            <a:pPr>
              <a:lnSpc>
                <a:spcPct val="90000"/>
              </a:lnSpc>
              <a:defRPr/>
            </a:pPr>
            <a:r>
              <a:rPr lang="fr-FR" sz="2600" b="1" dirty="0" err="1">
                <a:ea typeface="+mj-ea"/>
                <a:cs typeface="+mj-cs"/>
              </a:rPr>
              <a:t>Summary</a:t>
            </a:r>
            <a:endParaRPr lang="en-US" sz="2600" b="1" dirty="0">
              <a:ea typeface="+mj-ea"/>
              <a:cs typeface="+mj-cs"/>
            </a:endParaRPr>
          </a:p>
        </p:txBody>
      </p:sp>
    </p:spTree>
    <p:extLst>
      <p:ext uri="{BB962C8B-B14F-4D97-AF65-F5344CB8AC3E}">
        <p14:creationId xmlns:p14="http://schemas.microsoft.com/office/powerpoint/2010/main" val="77339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F7260E-0ED6-BDC9-867C-961C7B7534E4}"/>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en-US" altLang="en-US" dirty="0"/>
              <a:t>Georeferenced Master List</a:t>
            </a:r>
            <a:endParaRPr lang="en-PH" altLang="en-US" dirty="0"/>
          </a:p>
        </p:txBody>
      </p:sp>
      <p:sp>
        <p:nvSpPr>
          <p:cNvPr id="2" name="Rectangle 265">
            <a:extLst>
              <a:ext uri="{FF2B5EF4-FFF2-40B4-BE49-F238E27FC236}">
                <a16:creationId xmlns:a16="http://schemas.microsoft.com/office/drawing/2014/main" id="{21860C3E-FE84-97D6-7C5B-75EF9DE58430}"/>
              </a:ext>
            </a:extLst>
          </p:cNvPr>
          <p:cNvSpPr>
            <a:spLocks noChangeArrowheads="1"/>
          </p:cNvSpPr>
          <p:nvPr/>
        </p:nvSpPr>
        <p:spPr bwMode="auto">
          <a:xfrm>
            <a:off x="8006701" y="1534572"/>
            <a:ext cx="2942667"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Master list template</a:t>
            </a:r>
          </a:p>
        </p:txBody>
      </p:sp>
      <p:sp>
        <p:nvSpPr>
          <p:cNvPr id="3" name="Right Arrow 10">
            <a:extLst>
              <a:ext uri="{FF2B5EF4-FFF2-40B4-BE49-F238E27FC236}">
                <a16:creationId xmlns:a16="http://schemas.microsoft.com/office/drawing/2014/main" id="{24657364-F08C-3F0D-A30F-DEF43F5AAD12}"/>
              </a:ext>
            </a:extLst>
          </p:cNvPr>
          <p:cNvSpPr/>
          <p:nvPr/>
        </p:nvSpPr>
        <p:spPr>
          <a:xfrm>
            <a:off x="7438822" y="1548859"/>
            <a:ext cx="567880" cy="38100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6" name="Rectangle 265">
            <a:extLst>
              <a:ext uri="{FF2B5EF4-FFF2-40B4-BE49-F238E27FC236}">
                <a16:creationId xmlns:a16="http://schemas.microsoft.com/office/drawing/2014/main" id="{6FC62CB6-055E-47C8-C943-B100DC2FD2B6}"/>
              </a:ext>
            </a:extLst>
          </p:cNvPr>
          <p:cNvSpPr>
            <a:spLocks noChangeArrowheads="1"/>
          </p:cNvSpPr>
          <p:nvPr/>
        </p:nvSpPr>
        <p:spPr bwMode="auto">
          <a:xfrm>
            <a:off x="1788688" y="5943600"/>
            <a:ext cx="2877578"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i="1" dirty="0"/>
              <a:t>Fake example</a:t>
            </a:r>
          </a:p>
        </p:txBody>
      </p:sp>
      <p:pic>
        <p:nvPicPr>
          <p:cNvPr id="10" name="Picture 9">
            <a:extLst>
              <a:ext uri="{FF2B5EF4-FFF2-40B4-BE49-F238E27FC236}">
                <a16:creationId xmlns:a16="http://schemas.microsoft.com/office/drawing/2014/main" id="{4258A9ED-FA9C-8106-C665-587FAAD81F0D}"/>
              </a:ext>
            </a:extLst>
          </p:cNvPr>
          <p:cNvPicPr>
            <a:picLocks noChangeAspect="1"/>
          </p:cNvPicPr>
          <p:nvPr/>
        </p:nvPicPr>
        <p:blipFill>
          <a:blip r:embed="rId3"/>
          <a:stretch>
            <a:fillRect/>
          </a:stretch>
        </p:blipFill>
        <p:spPr>
          <a:xfrm>
            <a:off x="1554960" y="639602"/>
            <a:ext cx="5425485" cy="5221747"/>
          </a:xfrm>
          <a:prstGeom prst="rect">
            <a:avLst/>
          </a:prstGeom>
        </p:spPr>
      </p:pic>
      <p:sp>
        <p:nvSpPr>
          <p:cNvPr id="11" name="Rectangle 265">
            <a:extLst>
              <a:ext uri="{FF2B5EF4-FFF2-40B4-BE49-F238E27FC236}">
                <a16:creationId xmlns:a16="http://schemas.microsoft.com/office/drawing/2014/main" id="{37BBA917-C888-FC1D-F3AE-090CC416FED6}"/>
              </a:ext>
            </a:extLst>
          </p:cNvPr>
          <p:cNvSpPr>
            <a:spLocks noChangeArrowheads="1"/>
          </p:cNvSpPr>
          <p:nvPr/>
        </p:nvSpPr>
        <p:spPr bwMode="auto">
          <a:xfrm>
            <a:off x="7978706" y="1153572"/>
            <a:ext cx="4389513"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Data dictionary</a:t>
            </a:r>
          </a:p>
        </p:txBody>
      </p:sp>
      <p:sp>
        <p:nvSpPr>
          <p:cNvPr id="12" name="Right Arrow 10">
            <a:extLst>
              <a:ext uri="{FF2B5EF4-FFF2-40B4-BE49-F238E27FC236}">
                <a16:creationId xmlns:a16="http://schemas.microsoft.com/office/drawing/2014/main" id="{0C4DA3A3-15D7-7633-FDB4-E472867EB0E5}"/>
              </a:ext>
            </a:extLst>
          </p:cNvPr>
          <p:cNvSpPr/>
          <p:nvPr/>
        </p:nvSpPr>
        <p:spPr>
          <a:xfrm>
            <a:off x="7438822" y="1167859"/>
            <a:ext cx="567880" cy="38100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3" name="Right Brace 12">
            <a:extLst>
              <a:ext uri="{FF2B5EF4-FFF2-40B4-BE49-F238E27FC236}">
                <a16:creationId xmlns:a16="http://schemas.microsoft.com/office/drawing/2014/main" id="{8A2D7BB8-4F51-688D-19A3-33E3806687DA}"/>
              </a:ext>
            </a:extLst>
          </p:cNvPr>
          <p:cNvSpPr/>
          <p:nvPr/>
        </p:nvSpPr>
        <p:spPr>
          <a:xfrm>
            <a:off x="7438822" y="1929859"/>
            <a:ext cx="371347" cy="219764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4" name="Rectangle 265">
            <a:extLst>
              <a:ext uri="{FF2B5EF4-FFF2-40B4-BE49-F238E27FC236}">
                <a16:creationId xmlns:a16="http://schemas.microsoft.com/office/drawing/2014/main" id="{E0FCC53E-F029-1594-2B60-8FFCD0AEAFE9}"/>
              </a:ext>
            </a:extLst>
          </p:cNvPr>
          <p:cNvSpPr>
            <a:spLocks noChangeArrowheads="1"/>
          </p:cNvSpPr>
          <p:nvPr/>
        </p:nvSpPr>
        <p:spPr bwMode="auto">
          <a:xfrm>
            <a:off x="7839615" y="2632346"/>
            <a:ext cx="3109753" cy="75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Same criteria as with the geospatial data</a:t>
            </a:r>
          </a:p>
        </p:txBody>
      </p:sp>
      <p:sp>
        <p:nvSpPr>
          <p:cNvPr id="15" name="Rectangle 265">
            <a:extLst>
              <a:ext uri="{FF2B5EF4-FFF2-40B4-BE49-F238E27FC236}">
                <a16:creationId xmlns:a16="http://schemas.microsoft.com/office/drawing/2014/main" id="{EDBDD9F0-70D9-6500-A3A7-E628A6ED2593}"/>
              </a:ext>
            </a:extLst>
          </p:cNvPr>
          <p:cNvSpPr>
            <a:spLocks noChangeArrowheads="1"/>
          </p:cNvSpPr>
          <p:nvPr/>
        </p:nvSpPr>
        <p:spPr bwMode="auto">
          <a:xfrm>
            <a:off x="7985347" y="5012546"/>
            <a:ext cx="3469721"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Classification tables </a:t>
            </a:r>
          </a:p>
        </p:txBody>
      </p:sp>
      <p:sp>
        <p:nvSpPr>
          <p:cNvPr id="16" name="Right Arrow 10">
            <a:extLst>
              <a:ext uri="{FF2B5EF4-FFF2-40B4-BE49-F238E27FC236}">
                <a16:creationId xmlns:a16="http://schemas.microsoft.com/office/drawing/2014/main" id="{351F999F-DF3A-37E6-B6EE-1C7B4EED09BB}"/>
              </a:ext>
            </a:extLst>
          </p:cNvPr>
          <p:cNvSpPr/>
          <p:nvPr/>
        </p:nvSpPr>
        <p:spPr>
          <a:xfrm>
            <a:off x="7417468" y="5026833"/>
            <a:ext cx="567880" cy="38100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7" name="Rectangle 265">
            <a:extLst>
              <a:ext uri="{FF2B5EF4-FFF2-40B4-BE49-F238E27FC236}">
                <a16:creationId xmlns:a16="http://schemas.microsoft.com/office/drawing/2014/main" id="{0C5D8418-BE0E-BF73-63D5-270DA8A7E973}"/>
              </a:ext>
            </a:extLst>
          </p:cNvPr>
          <p:cNvSpPr>
            <a:spLocks noChangeArrowheads="1"/>
          </p:cNvSpPr>
          <p:nvPr/>
        </p:nvSpPr>
        <p:spPr bwMode="auto">
          <a:xfrm>
            <a:off x="7985347" y="5466062"/>
            <a:ext cx="3469721"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Other master lists</a:t>
            </a:r>
          </a:p>
        </p:txBody>
      </p:sp>
      <p:sp>
        <p:nvSpPr>
          <p:cNvPr id="18" name="Right Arrow 10">
            <a:extLst>
              <a:ext uri="{FF2B5EF4-FFF2-40B4-BE49-F238E27FC236}">
                <a16:creationId xmlns:a16="http://schemas.microsoft.com/office/drawing/2014/main" id="{E9465DF1-7F4A-6376-2424-5856661BF55F}"/>
              </a:ext>
            </a:extLst>
          </p:cNvPr>
          <p:cNvSpPr/>
          <p:nvPr/>
        </p:nvSpPr>
        <p:spPr>
          <a:xfrm>
            <a:off x="7417468" y="5480349"/>
            <a:ext cx="567880" cy="38100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Tree>
    <p:extLst>
      <p:ext uri="{BB962C8B-B14F-4D97-AF65-F5344CB8AC3E}">
        <p14:creationId xmlns:p14="http://schemas.microsoft.com/office/powerpoint/2010/main" val="4163592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F7260E-0ED6-BDC9-867C-961C7B7534E4}"/>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en-US" altLang="en-US" dirty="0"/>
              <a:t>Statistical data</a:t>
            </a:r>
            <a:endParaRPr lang="en-PH" altLang="en-US" dirty="0"/>
          </a:p>
        </p:txBody>
      </p:sp>
      <p:sp>
        <p:nvSpPr>
          <p:cNvPr id="4" name="Rectangle 265">
            <a:extLst>
              <a:ext uri="{FF2B5EF4-FFF2-40B4-BE49-F238E27FC236}">
                <a16:creationId xmlns:a16="http://schemas.microsoft.com/office/drawing/2014/main" id="{5F104FBB-5188-55F2-952B-BB9A4CEA2A78}"/>
              </a:ext>
            </a:extLst>
          </p:cNvPr>
          <p:cNvSpPr>
            <a:spLocks noChangeArrowheads="1"/>
          </p:cNvSpPr>
          <p:nvPr/>
        </p:nvSpPr>
        <p:spPr bwMode="auto">
          <a:xfrm>
            <a:off x="6877838" y="3869699"/>
            <a:ext cx="1745462" cy="10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Indicator reference sheet</a:t>
            </a:r>
          </a:p>
        </p:txBody>
      </p:sp>
      <p:sp>
        <p:nvSpPr>
          <p:cNvPr id="5" name="Right Arrow 10">
            <a:extLst>
              <a:ext uri="{FF2B5EF4-FFF2-40B4-BE49-F238E27FC236}">
                <a16:creationId xmlns:a16="http://schemas.microsoft.com/office/drawing/2014/main" id="{E9084786-ED65-CA22-7CD6-BEE2FCE268BC}"/>
              </a:ext>
            </a:extLst>
          </p:cNvPr>
          <p:cNvSpPr/>
          <p:nvPr/>
        </p:nvSpPr>
        <p:spPr>
          <a:xfrm>
            <a:off x="6272276" y="3871114"/>
            <a:ext cx="567880" cy="38100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8" name="Rectangle 265">
            <a:extLst>
              <a:ext uri="{FF2B5EF4-FFF2-40B4-BE49-F238E27FC236}">
                <a16:creationId xmlns:a16="http://schemas.microsoft.com/office/drawing/2014/main" id="{6532BF92-F19F-B00C-88B3-D311D7A37D82}"/>
              </a:ext>
            </a:extLst>
          </p:cNvPr>
          <p:cNvSpPr>
            <a:spLocks noChangeArrowheads="1"/>
          </p:cNvSpPr>
          <p:nvPr/>
        </p:nvSpPr>
        <p:spPr bwMode="auto">
          <a:xfrm>
            <a:off x="6840156" y="1560621"/>
            <a:ext cx="3476066"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dirty="0"/>
              <a:t>Metadata profile</a:t>
            </a:r>
          </a:p>
        </p:txBody>
      </p:sp>
      <p:sp>
        <p:nvSpPr>
          <p:cNvPr id="9" name="Right Arrow 10">
            <a:extLst>
              <a:ext uri="{FF2B5EF4-FFF2-40B4-BE49-F238E27FC236}">
                <a16:creationId xmlns:a16="http://schemas.microsoft.com/office/drawing/2014/main" id="{F5E20630-C470-4916-F929-2FB2F484413E}"/>
              </a:ext>
            </a:extLst>
          </p:cNvPr>
          <p:cNvSpPr/>
          <p:nvPr/>
        </p:nvSpPr>
        <p:spPr>
          <a:xfrm>
            <a:off x="6272276" y="1597933"/>
            <a:ext cx="567880" cy="38100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19" name="Picture 18">
            <a:extLst>
              <a:ext uri="{FF2B5EF4-FFF2-40B4-BE49-F238E27FC236}">
                <a16:creationId xmlns:a16="http://schemas.microsoft.com/office/drawing/2014/main" id="{2AA689DE-F70E-EC7D-65D3-AEE545B54609}"/>
              </a:ext>
            </a:extLst>
          </p:cNvPr>
          <p:cNvPicPr>
            <a:picLocks noChangeAspect="1"/>
          </p:cNvPicPr>
          <p:nvPr/>
        </p:nvPicPr>
        <p:blipFill>
          <a:blip r:embed="rId3"/>
          <a:stretch>
            <a:fillRect/>
          </a:stretch>
        </p:blipFill>
        <p:spPr>
          <a:xfrm>
            <a:off x="8259101" y="3797114"/>
            <a:ext cx="3561424" cy="2390667"/>
          </a:xfrm>
          <a:prstGeom prst="rect">
            <a:avLst/>
          </a:prstGeom>
        </p:spPr>
      </p:pic>
      <p:pic>
        <p:nvPicPr>
          <p:cNvPr id="20" name="Picture 19">
            <a:extLst>
              <a:ext uri="{FF2B5EF4-FFF2-40B4-BE49-F238E27FC236}">
                <a16:creationId xmlns:a16="http://schemas.microsoft.com/office/drawing/2014/main" id="{C4322E48-3B22-A5B1-DD46-DE7F6F1A8A01}"/>
              </a:ext>
            </a:extLst>
          </p:cNvPr>
          <p:cNvPicPr>
            <a:picLocks noChangeAspect="1"/>
          </p:cNvPicPr>
          <p:nvPr/>
        </p:nvPicPr>
        <p:blipFill>
          <a:blip r:embed="rId4"/>
          <a:stretch>
            <a:fillRect/>
          </a:stretch>
        </p:blipFill>
        <p:spPr>
          <a:xfrm>
            <a:off x="442913" y="834739"/>
            <a:ext cx="5653087" cy="3376150"/>
          </a:xfrm>
          <a:prstGeom prst="rect">
            <a:avLst/>
          </a:prstGeom>
        </p:spPr>
      </p:pic>
      <p:sp>
        <p:nvSpPr>
          <p:cNvPr id="21" name="Rectangle 265">
            <a:extLst>
              <a:ext uri="{FF2B5EF4-FFF2-40B4-BE49-F238E27FC236}">
                <a16:creationId xmlns:a16="http://schemas.microsoft.com/office/drawing/2014/main" id="{81257754-D8EC-CB1A-76DF-BB564AC2C7D3}"/>
              </a:ext>
            </a:extLst>
          </p:cNvPr>
          <p:cNvSpPr>
            <a:spLocks noChangeArrowheads="1"/>
          </p:cNvSpPr>
          <p:nvPr/>
        </p:nvSpPr>
        <p:spPr bwMode="auto">
          <a:xfrm>
            <a:off x="442913" y="4342526"/>
            <a:ext cx="2877578"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nSpc>
                <a:spcPct val="90000"/>
              </a:lnSpc>
            </a:pPr>
            <a:r>
              <a:rPr lang="en-US" sz="2400" i="1" dirty="0"/>
              <a:t>Fake example</a:t>
            </a:r>
          </a:p>
        </p:txBody>
      </p:sp>
    </p:spTree>
    <p:extLst>
      <p:ext uri="{BB962C8B-B14F-4D97-AF65-F5344CB8AC3E}">
        <p14:creationId xmlns:p14="http://schemas.microsoft.com/office/powerpoint/2010/main" val="536396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CF9F635-DB2E-4703-BB94-CB7B5D114FEF}"/>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ground reference</a:t>
            </a:r>
            <a:endParaRPr lang="en-PH" altLang="en-US" dirty="0"/>
          </a:p>
        </p:txBody>
      </p:sp>
      <p:sp>
        <p:nvSpPr>
          <p:cNvPr id="14" name="Rectangle 3">
            <a:extLst>
              <a:ext uri="{FF2B5EF4-FFF2-40B4-BE49-F238E27FC236}">
                <a16:creationId xmlns:a16="http://schemas.microsoft.com/office/drawing/2014/main" id="{2167C947-E214-9304-212A-8C2F2A7B50D8}"/>
              </a:ext>
            </a:extLst>
          </p:cNvPr>
          <p:cNvSpPr>
            <a:spLocks noChangeArrowheads="1"/>
          </p:cNvSpPr>
          <p:nvPr/>
        </p:nvSpPr>
        <p:spPr bwMode="auto">
          <a:xfrm>
            <a:off x="422487" y="1364602"/>
            <a:ext cx="7427819" cy="830997"/>
          </a:xfrm>
          <a:prstGeom prst="rect">
            <a:avLst/>
          </a:prstGeom>
          <a:noFill/>
        </p:spPr>
        <p:txBody>
          <a:bodyPr wrap="square">
            <a:spAutoFit/>
          </a:bodyPr>
          <a:lstStyle/>
          <a:p>
            <a:r>
              <a:rPr lang="en-US" sz="2400" dirty="0">
                <a:solidFill>
                  <a:srgbClr val="1F1F1F"/>
                </a:solidFill>
                <a:highlight>
                  <a:srgbClr val="FFFFFF"/>
                </a:highlight>
              </a:rPr>
              <a:t>In the context of the HGL guidance, the ground reference is provided by the following :</a:t>
            </a:r>
          </a:p>
        </p:txBody>
      </p:sp>
      <p:pic>
        <p:nvPicPr>
          <p:cNvPr id="18" name="Picture 2">
            <a:extLst>
              <a:ext uri="{FF2B5EF4-FFF2-40B4-BE49-F238E27FC236}">
                <a16:creationId xmlns:a16="http://schemas.microsoft.com/office/drawing/2014/main" id="{802272FD-B9B0-D203-A7C0-3851B9E14942}"/>
              </a:ext>
            </a:extLst>
          </p:cNvPr>
          <p:cNvPicPr>
            <a:picLocks noChangeAspect="1" noChangeArrowheads="1"/>
          </p:cNvPicPr>
          <p:nvPr/>
        </p:nvPicPr>
        <p:blipFill>
          <a:blip r:embed="rId3" cstate="print"/>
          <a:srcRect/>
          <a:stretch>
            <a:fillRect/>
          </a:stretch>
        </p:blipFill>
        <p:spPr bwMode="auto">
          <a:xfrm>
            <a:off x="9042507" y="1749898"/>
            <a:ext cx="1997075" cy="1901825"/>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sp>
        <p:nvSpPr>
          <p:cNvPr id="21" name="Rectangle 266">
            <a:extLst>
              <a:ext uri="{FF2B5EF4-FFF2-40B4-BE49-F238E27FC236}">
                <a16:creationId xmlns:a16="http://schemas.microsoft.com/office/drawing/2014/main" id="{C79595D5-869E-3CE9-EAC7-BA83A00E9379}"/>
              </a:ext>
            </a:extLst>
          </p:cNvPr>
          <p:cNvSpPr>
            <a:spLocks noChangeArrowheads="1"/>
          </p:cNvSpPr>
          <p:nvPr/>
        </p:nvSpPr>
        <p:spPr bwMode="auto">
          <a:xfrm>
            <a:off x="9248608" y="4692244"/>
            <a:ext cx="977900" cy="366712"/>
          </a:xfrm>
          <a:prstGeom prst="rect">
            <a:avLst/>
          </a:prstGeom>
          <a:noFill/>
          <a:ln w="12700">
            <a:noFill/>
            <a:miter lim="800000"/>
            <a:headEnd/>
            <a:tailEnd/>
          </a:ln>
        </p:spPr>
        <p:txBody>
          <a:bodyPr lIns="90488" tIns="44450" rIns="90488" bIns="44450">
            <a:spAutoFit/>
          </a:bodyPr>
          <a:lstStyle/>
          <a:p>
            <a:pPr>
              <a:lnSpc>
                <a:spcPct val="90000"/>
              </a:lnSpc>
              <a:defRPr/>
            </a:pPr>
            <a:r>
              <a:rPr lang="fr-CH" sz="2000" dirty="0">
                <a:latin typeface="+mj-lt"/>
                <a:cs typeface="Arial" charset="0"/>
              </a:rPr>
              <a:t>890 m</a:t>
            </a:r>
          </a:p>
        </p:txBody>
      </p:sp>
      <p:sp>
        <p:nvSpPr>
          <p:cNvPr id="22" name="Rectangle 265">
            <a:extLst>
              <a:ext uri="{FF2B5EF4-FFF2-40B4-BE49-F238E27FC236}">
                <a16:creationId xmlns:a16="http://schemas.microsoft.com/office/drawing/2014/main" id="{91306B35-FA84-5E64-48EA-A8F5E2666A2D}"/>
              </a:ext>
            </a:extLst>
          </p:cNvPr>
          <p:cNvSpPr>
            <a:spLocks noChangeArrowheads="1"/>
          </p:cNvSpPr>
          <p:nvPr/>
        </p:nvSpPr>
        <p:spPr bwMode="auto">
          <a:xfrm>
            <a:off x="1436502" y="2340492"/>
            <a:ext cx="5894760" cy="754566"/>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cs typeface="Arial" charset="0"/>
              </a:rPr>
              <a:t>High resolution orthorectified remote sensing imagery (applies to geospatial data)</a:t>
            </a:r>
            <a:endParaRPr lang="fr-CH" sz="2400" dirty="0">
              <a:cs typeface="Arial" charset="0"/>
            </a:endParaRPr>
          </a:p>
        </p:txBody>
      </p:sp>
      <p:sp>
        <p:nvSpPr>
          <p:cNvPr id="23" name="Rectangle 265">
            <a:extLst>
              <a:ext uri="{FF2B5EF4-FFF2-40B4-BE49-F238E27FC236}">
                <a16:creationId xmlns:a16="http://schemas.microsoft.com/office/drawing/2014/main" id="{9DD43476-1295-87FC-C914-62076B85BD6A}"/>
              </a:ext>
            </a:extLst>
          </p:cNvPr>
          <p:cNvSpPr>
            <a:spLocks noChangeArrowheads="1"/>
          </p:cNvSpPr>
          <p:nvPr/>
        </p:nvSpPr>
        <p:spPr bwMode="auto">
          <a:xfrm>
            <a:off x="1360579" y="3249566"/>
            <a:ext cx="6953572" cy="754566"/>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cs typeface="Arial" charset="0"/>
              </a:rPr>
              <a:t>Georeferenced master lists (applies to geospatial and statistical data)</a:t>
            </a:r>
            <a:endParaRPr lang="fr-CH" sz="2400" dirty="0">
              <a:cs typeface="Arial" charset="0"/>
            </a:endParaRPr>
          </a:p>
        </p:txBody>
      </p:sp>
      <p:sp>
        <p:nvSpPr>
          <p:cNvPr id="26" name="Rectangle 265">
            <a:extLst>
              <a:ext uri="{FF2B5EF4-FFF2-40B4-BE49-F238E27FC236}">
                <a16:creationId xmlns:a16="http://schemas.microsoft.com/office/drawing/2014/main" id="{B797D285-781E-F283-F8B8-A64CC0646817}"/>
              </a:ext>
            </a:extLst>
          </p:cNvPr>
          <p:cNvSpPr>
            <a:spLocks noChangeArrowheads="1"/>
          </p:cNvSpPr>
          <p:nvPr/>
        </p:nvSpPr>
        <p:spPr bwMode="auto">
          <a:xfrm>
            <a:off x="10668001" y="3909641"/>
            <a:ext cx="1524000" cy="920765"/>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000" dirty="0">
                <a:solidFill>
                  <a:srgbClr val="FF0000"/>
                </a:solidFill>
                <a:cs typeface="Arial" charset="0"/>
              </a:rPr>
              <a:t>The image has its own accuracy</a:t>
            </a:r>
          </a:p>
        </p:txBody>
      </p:sp>
      <p:pic>
        <p:nvPicPr>
          <p:cNvPr id="27" name="Picture 2">
            <a:extLst>
              <a:ext uri="{FF2B5EF4-FFF2-40B4-BE49-F238E27FC236}">
                <a16:creationId xmlns:a16="http://schemas.microsoft.com/office/drawing/2014/main" id="{3AB24E69-1728-5E52-AFD9-28B2414E79F8}"/>
              </a:ext>
            </a:extLst>
          </p:cNvPr>
          <p:cNvPicPr>
            <a:picLocks noChangeAspect="1" noChangeArrowheads="1"/>
          </p:cNvPicPr>
          <p:nvPr/>
        </p:nvPicPr>
        <p:blipFill>
          <a:blip r:embed="rId3" cstate="print"/>
          <a:srcRect/>
          <a:stretch>
            <a:fillRect/>
          </a:stretch>
        </p:blipFill>
        <p:spPr bwMode="auto">
          <a:xfrm>
            <a:off x="9048003" y="1709000"/>
            <a:ext cx="1997075" cy="1901825"/>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pic>
        <p:nvPicPr>
          <p:cNvPr id="28" name="Picture 5">
            <a:extLst>
              <a:ext uri="{FF2B5EF4-FFF2-40B4-BE49-F238E27FC236}">
                <a16:creationId xmlns:a16="http://schemas.microsoft.com/office/drawing/2014/main" id="{A9063E12-4372-E5C3-965D-1133F751DAC9}"/>
              </a:ext>
            </a:extLst>
          </p:cNvPr>
          <p:cNvPicPr>
            <a:picLocks noChangeAspect="1" noChangeArrowheads="1"/>
          </p:cNvPicPr>
          <p:nvPr/>
        </p:nvPicPr>
        <p:blipFill>
          <a:blip r:embed="rId4" cstate="print"/>
          <a:srcRect/>
          <a:stretch>
            <a:fillRect/>
          </a:stretch>
        </p:blipFill>
        <p:spPr bwMode="auto">
          <a:xfrm>
            <a:off x="8649019" y="2780765"/>
            <a:ext cx="1851025" cy="1566863"/>
          </a:xfrm>
          <a:prstGeom prst="rect">
            <a:avLst/>
          </a:prstGeom>
          <a:solidFill>
            <a:srgbClr val="000000">
              <a:shade val="95000"/>
            </a:srgbClr>
          </a:solidFill>
          <a:ln w="3175" cap="sq">
            <a:solidFill>
              <a:srgbClr val="000000"/>
            </a:solidFill>
            <a:miter lim="800000"/>
          </a:ln>
          <a:effectLst>
            <a:outerShdw blurRad="254000" dist="190500" dir="2700000" sy="90000" algn="bl" rotWithShape="0">
              <a:srgbClr val="000000">
                <a:alpha val="40000"/>
              </a:srgbClr>
            </a:outerShdw>
          </a:effectLst>
        </p:spPr>
      </p:pic>
      <p:cxnSp>
        <p:nvCxnSpPr>
          <p:cNvPr id="29" name="Straight Connector 8">
            <a:extLst>
              <a:ext uri="{FF2B5EF4-FFF2-40B4-BE49-F238E27FC236}">
                <a16:creationId xmlns:a16="http://schemas.microsoft.com/office/drawing/2014/main" id="{C084AAB9-188C-A72C-09CB-F4A0455CADC1}"/>
              </a:ext>
            </a:extLst>
          </p:cNvPr>
          <p:cNvCxnSpPr>
            <a:cxnSpLocks noChangeShapeType="1"/>
          </p:cNvCxnSpPr>
          <p:nvPr/>
        </p:nvCxnSpPr>
        <p:spPr bwMode="auto">
          <a:xfrm flipH="1" flipV="1">
            <a:off x="9416610" y="3909641"/>
            <a:ext cx="14982" cy="813847"/>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sp>
        <p:nvSpPr>
          <p:cNvPr id="30" name="AutoShape 416">
            <a:extLst>
              <a:ext uri="{FF2B5EF4-FFF2-40B4-BE49-F238E27FC236}">
                <a16:creationId xmlns:a16="http://schemas.microsoft.com/office/drawing/2014/main" id="{F6C34950-1167-0494-B245-5385169A11EA}"/>
              </a:ext>
            </a:extLst>
          </p:cNvPr>
          <p:cNvSpPr>
            <a:spLocks noChangeArrowheads="1"/>
          </p:cNvSpPr>
          <p:nvPr/>
        </p:nvSpPr>
        <p:spPr bwMode="auto">
          <a:xfrm>
            <a:off x="2363164" y="4705734"/>
            <a:ext cx="824199" cy="681683"/>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pic>
        <p:nvPicPr>
          <p:cNvPr id="34" name="Picture 1" descr="C:\Users\Samsung\AppData\Local\Microsoft\Windows\INetCache\IE\3LEF0BVK\556px-Mauritius_Road_Signs_-_Warning_Sign_-_Other_dangers.svg[1].png">
            <a:extLst>
              <a:ext uri="{FF2B5EF4-FFF2-40B4-BE49-F238E27FC236}">
                <a16:creationId xmlns:a16="http://schemas.microsoft.com/office/drawing/2014/main" id="{FD4934F3-C192-A387-57E3-C635F3A403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49007" y="2903938"/>
            <a:ext cx="10525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
            <a:extLst>
              <a:ext uri="{FF2B5EF4-FFF2-40B4-BE49-F238E27FC236}">
                <a16:creationId xmlns:a16="http://schemas.microsoft.com/office/drawing/2014/main" id="{600B3A71-B660-67A3-B2FA-228BF75E7F5F}"/>
              </a:ext>
            </a:extLst>
          </p:cNvPr>
          <p:cNvSpPr>
            <a:spLocks noChangeArrowheads="1"/>
          </p:cNvSpPr>
          <p:nvPr/>
        </p:nvSpPr>
        <p:spPr bwMode="auto">
          <a:xfrm>
            <a:off x="422489" y="756318"/>
            <a:ext cx="10764626" cy="461665"/>
          </a:xfrm>
          <a:prstGeom prst="rect">
            <a:avLst/>
          </a:prstGeom>
          <a:noFill/>
        </p:spPr>
        <p:txBody>
          <a:bodyPr wrap="square">
            <a:spAutoFit/>
          </a:bodyPr>
          <a:lstStyle/>
          <a:p>
            <a:r>
              <a:rPr lang="en-US" sz="2400" dirty="0">
                <a:solidFill>
                  <a:srgbClr val="1F1F1F"/>
                </a:solidFill>
                <a:highlight>
                  <a:srgbClr val="FFFFFF"/>
                </a:highlight>
              </a:rPr>
              <a:t>The closest reference to the reality against which data quality can be measured </a:t>
            </a:r>
          </a:p>
        </p:txBody>
      </p:sp>
      <p:sp>
        <p:nvSpPr>
          <p:cNvPr id="36" name="Right Arrow 10">
            <a:extLst>
              <a:ext uri="{FF2B5EF4-FFF2-40B4-BE49-F238E27FC236}">
                <a16:creationId xmlns:a16="http://schemas.microsoft.com/office/drawing/2014/main" id="{2EF8A8AA-BCE3-B202-5325-934038E6F35E}"/>
              </a:ext>
            </a:extLst>
          </p:cNvPr>
          <p:cNvSpPr/>
          <p:nvPr/>
        </p:nvSpPr>
        <p:spPr>
          <a:xfrm>
            <a:off x="783079" y="2367387"/>
            <a:ext cx="567880" cy="38100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7" name="Right Arrow 10">
            <a:extLst>
              <a:ext uri="{FF2B5EF4-FFF2-40B4-BE49-F238E27FC236}">
                <a16:creationId xmlns:a16="http://schemas.microsoft.com/office/drawing/2014/main" id="{C4C99F81-6520-0541-C270-E7BB4B13EAB8}"/>
              </a:ext>
            </a:extLst>
          </p:cNvPr>
          <p:cNvSpPr/>
          <p:nvPr/>
        </p:nvSpPr>
        <p:spPr>
          <a:xfrm>
            <a:off x="783079" y="3288079"/>
            <a:ext cx="567880" cy="38100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2" name="Picture 1">
            <a:extLst>
              <a:ext uri="{FF2B5EF4-FFF2-40B4-BE49-F238E27FC236}">
                <a16:creationId xmlns:a16="http://schemas.microsoft.com/office/drawing/2014/main" id="{CFD857A0-1A28-B62C-21E1-4E3993E90711}"/>
              </a:ext>
            </a:extLst>
          </p:cNvPr>
          <p:cNvPicPr>
            <a:picLocks noChangeAspect="1"/>
          </p:cNvPicPr>
          <p:nvPr/>
        </p:nvPicPr>
        <p:blipFill rotWithShape="1">
          <a:blip r:embed="rId6"/>
          <a:srcRect l="57636"/>
          <a:stretch/>
        </p:blipFill>
        <p:spPr>
          <a:xfrm>
            <a:off x="5482503" y="4063066"/>
            <a:ext cx="2883733" cy="2155823"/>
          </a:xfrm>
          <a:prstGeom prst="rect">
            <a:avLst/>
          </a:prstGeom>
        </p:spPr>
      </p:pic>
      <p:pic>
        <p:nvPicPr>
          <p:cNvPr id="3" name="Picture 1">
            <a:extLst>
              <a:ext uri="{FF2B5EF4-FFF2-40B4-BE49-F238E27FC236}">
                <a16:creationId xmlns:a16="http://schemas.microsoft.com/office/drawing/2014/main" id="{C72FD07A-B9F0-4E67-6F08-D06CB48B556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4408" t="41251" r="59077" b="28738"/>
          <a:stretch>
            <a:fillRect/>
          </a:stretch>
        </p:blipFill>
        <p:spPr bwMode="auto">
          <a:xfrm>
            <a:off x="3269607" y="4072489"/>
            <a:ext cx="2244757" cy="221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4C276D0-95A1-80C0-4803-2E5A0D0D0D23}"/>
              </a:ext>
            </a:extLst>
          </p:cNvPr>
          <p:cNvSpPr/>
          <p:nvPr/>
        </p:nvSpPr>
        <p:spPr>
          <a:xfrm>
            <a:off x="5514365" y="4168833"/>
            <a:ext cx="2794420" cy="20500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sz="1866" dirty="0">
              <a:solidFill>
                <a:schemeClr val="accent1">
                  <a:lumMod val="50000"/>
                </a:schemeClr>
              </a:solidFill>
              <a:latin typeface="+mj-lt"/>
            </a:endParaRPr>
          </a:p>
        </p:txBody>
      </p:sp>
    </p:spTree>
    <p:extLst>
      <p:ext uri="{BB962C8B-B14F-4D97-AF65-F5344CB8AC3E}">
        <p14:creationId xmlns:p14="http://schemas.microsoft.com/office/powerpoint/2010/main" val="106055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16">
            <a:extLst>
              <a:ext uri="{FF2B5EF4-FFF2-40B4-BE49-F238E27FC236}">
                <a16:creationId xmlns:a16="http://schemas.microsoft.com/office/drawing/2014/main" id="{9A14F4DE-121B-7833-6626-F9E2B7FB9E37}"/>
              </a:ext>
            </a:extLst>
          </p:cNvPr>
          <p:cNvSpPr>
            <a:spLocks noChangeArrowheads="1"/>
          </p:cNvSpPr>
          <p:nvPr/>
        </p:nvSpPr>
        <p:spPr bwMode="auto">
          <a:xfrm>
            <a:off x="959440" y="5678670"/>
            <a:ext cx="508000" cy="3810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6" name="Rectangle 265">
            <a:extLst>
              <a:ext uri="{FF2B5EF4-FFF2-40B4-BE49-F238E27FC236}">
                <a16:creationId xmlns:a16="http://schemas.microsoft.com/office/drawing/2014/main" id="{EBC219C2-6053-A05B-0F12-6E8EC6E4E169}"/>
              </a:ext>
            </a:extLst>
          </p:cNvPr>
          <p:cNvSpPr>
            <a:spLocks noChangeArrowheads="1"/>
          </p:cNvSpPr>
          <p:nvPr/>
        </p:nvSpPr>
        <p:spPr bwMode="auto">
          <a:xfrm>
            <a:off x="1535504" y="5666515"/>
            <a:ext cx="10321534" cy="422167"/>
          </a:xfrm>
          <a:prstGeom prst="rect">
            <a:avLst/>
          </a:prstGeom>
          <a:noFill/>
          <a:ln w="12700">
            <a:noFill/>
            <a:miter lim="800000"/>
            <a:headEnd/>
            <a:tailEnd/>
          </a:ln>
        </p:spPr>
        <p:txBody>
          <a:bodyPr wrap="square" lIns="90488" tIns="44450" rIns="90488" bIns="44450">
            <a:spAutoFit/>
          </a:bodyPr>
          <a:lstStyle/>
          <a:p>
            <a:pPr>
              <a:lnSpc>
                <a:spcPct val="90000"/>
              </a:lnSpc>
              <a:defRPr/>
            </a:pPr>
            <a:r>
              <a:rPr lang="en-US" sz="2400" dirty="0">
                <a:cs typeface="Arial" charset="0"/>
              </a:rPr>
              <a:t>This will be discussed in more detail when talking about data quality assessment</a:t>
            </a:r>
            <a:endParaRPr lang="fr-CH" sz="2400" dirty="0">
              <a:cs typeface="Arial" charset="0"/>
            </a:endParaRPr>
          </a:p>
        </p:txBody>
      </p:sp>
      <p:sp>
        <p:nvSpPr>
          <p:cNvPr id="2" name="Title 1">
            <a:extLst>
              <a:ext uri="{FF2B5EF4-FFF2-40B4-BE49-F238E27FC236}">
                <a16:creationId xmlns:a16="http://schemas.microsoft.com/office/drawing/2014/main" id="{03535131-2406-BAA0-B881-018E1C627B3B}"/>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ground reference – Remote sensing imagery</a:t>
            </a:r>
            <a:endParaRPr lang="en-PH" altLang="en-US" dirty="0"/>
          </a:p>
        </p:txBody>
      </p:sp>
      <p:sp>
        <p:nvSpPr>
          <p:cNvPr id="7" name="Rectangle 1">
            <a:extLst>
              <a:ext uri="{FF2B5EF4-FFF2-40B4-BE49-F238E27FC236}">
                <a16:creationId xmlns:a16="http://schemas.microsoft.com/office/drawing/2014/main" id="{8C18C01C-16C6-05AA-1CF1-0C5F4C447D69}"/>
              </a:ext>
            </a:extLst>
          </p:cNvPr>
          <p:cNvSpPr>
            <a:spLocks noChangeArrowheads="1"/>
          </p:cNvSpPr>
          <p:nvPr/>
        </p:nvSpPr>
        <p:spPr bwMode="auto">
          <a:xfrm>
            <a:off x="735459" y="1712967"/>
            <a:ext cx="3435325" cy="2831544"/>
          </a:xfrm>
          <a:prstGeom prst="rect">
            <a:avLst/>
          </a:prstGeom>
          <a:noFill/>
          <a:ln w="9525">
            <a:noFill/>
            <a:miter lim="800000"/>
            <a:headEnd/>
            <a:tailEnd/>
          </a:ln>
          <a:effectLst/>
        </p:spPr>
        <p:txBody>
          <a:bodyPr wrap="square" tIns="0" bIns="0" anchor="t">
            <a:spAutoFit/>
          </a:bodyPr>
          <a:lstStyle/>
          <a:p>
            <a:pPr indent="-292100">
              <a:defRPr/>
            </a:pPr>
            <a:r>
              <a:rPr lang="en-US" sz="2300" dirty="0">
                <a:cs typeface="Calibri" pitchFamily="34" charset="0"/>
              </a:rPr>
              <a:t>Medium to high resolution images are now available for free through online applications such as Google Map or Bing Map or directly in GIS software through what we call a web mapping service.</a:t>
            </a:r>
            <a:endParaRPr lang="fr-CH" sz="2300" dirty="0">
              <a:cs typeface="Calibri" pitchFamily="34" charset="0"/>
            </a:endParaRPr>
          </a:p>
        </p:txBody>
      </p:sp>
      <p:pic>
        <p:nvPicPr>
          <p:cNvPr id="8" name="Picture 7">
            <a:extLst>
              <a:ext uri="{FF2B5EF4-FFF2-40B4-BE49-F238E27FC236}">
                <a16:creationId xmlns:a16="http://schemas.microsoft.com/office/drawing/2014/main" id="{AEF35BAF-3582-6705-49EB-7F8ED3296775}"/>
              </a:ext>
            </a:extLst>
          </p:cNvPr>
          <p:cNvPicPr>
            <a:picLocks noChangeAspect="1"/>
          </p:cNvPicPr>
          <p:nvPr/>
        </p:nvPicPr>
        <p:blipFill>
          <a:blip r:embed="rId3"/>
          <a:stretch>
            <a:fillRect/>
          </a:stretch>
        </p:blipFill>
        <p:spPr>
          <a:xfrm>
            <a:off x="4540624" y="1498361"/>
            <a:ext cx="7036941" cy="3945899"/>
          </a:xfrm>
          <a:prstGeom prst="rect">
            <a:avLst/>
          </a:prstGeom>
          <a:ln>
            <a:solidFill>
              <a:schemeClr val="tx1"/>
            </a:solidFill>
          </a:ln>
        </p:spPr>
      </p:pic>
      <p:sp>
        <p:nvSpPr>
          <p:cNvPr id="9" name="TextBox 8">
            <a:extLst>
              <a:ext uri="{FF2B5EF4-FFF2-40B4-BE49-F238E27FC236}">
                <a16:creationId xmlns:a16="http://schemas.microsoft.com/office/drawing/2014/main" id="{F4646D7F-DB82-079B-BF31-03A99CD30ADB}"/>
              </a:ext>
            </a:extLst>
          </p:cNvPr>
          <p:cNvSpPr txBox="1"/>
          <p:nvPr/>
        </p:nvSpPr>
        <p:spPr>
          <a:xfrm>
            <a:off x="421414" y="753925"/>
            <a:ext cx="10106025" cy="461665"/>
          </a:xfrm>
          <a:prstGeom prst="rect">
            <a:avLst/>
          </a:prstGeom>
          <a:noFill/>
        </p:spPr>
        <p:txBody>
          <a:bodyPr wrap="square">
            <a:spAutoFit/>
          </a:bodyPr>
          <a:lstStyle/>
          <a:p>
            <a:r>
              <a:rPr lang="en-US" sz="2400" b="0" i="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Imagery collected by a satellite, an aircraft, or a drone</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5309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35131-2406-BAA0-B881-018E1C627B3B}"/>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ground reference – Georeferenced Master Lists</a:t>
            </a:r>
            <a:endParaRPr lang="en-PH" altLang="en-US" dirty="0"/>
          </a:p>
        </p:txBody>
      </p:sp>
      <p:sp>
        <p:nvSpPr>
          <p:cNvPr id="3" name="TextBox 2">
            <a:extLst>
              <a:ext uri="{FF2B5EF4-FFF2-40B4-BE49-F238E27FC236}">
                <a16:creationId xmlns:a16="http://schemas.microsoft.com/office/drawing/2014/main" id="{0432C446-E5E7-5AC5-EECA-3B776EE8B45A}"/>
              </a:ext>
            </a:extLst>
          </p:cNvPr>
          <p:cNvSpPr txBox="1"/>
          <p:nvPr/>
        </p:nvSpPr>
        <p:spPr>
          <a:xfrm>
            <a:off x="417319" y="756701"/>
            <a:ext cx="11449050" cy="1200329"/>
          </a:xfrm>
          <a:prstGeom prst="rect">
            <a:avLst/>
          </a:prstGeom>
          <a:noFill/>
        </p:spPr>
        <p:txBody>
          <a:bodyPr wrap="square">
            <a:spAutoFit/>
          </a:bodyPr>
          <a:lstStyle/>
          <a:p>
            <a:pPr algn="ctr"/>
            <a:r>
              <a:rPr lang="en-GB" sz="2400" noProof="0" dirty="0">
                <a:effectLst/>
              </a:rPr>
              <a:t>Unique, authoritative, officially curated by the mandated agency, complete, up-to-date, and uniquely coded list of all the active (and past active) records for a given type of geographic feature/object (e.g. health facilities, administrative units, villages)</a:t>
            </a:r>
            <a:endParaRPr lang="en-GB" sz="2400" noProof="0" dirty="0">
              <a:effectLst/>
              <a:ea typeface="Times New Roman" panose="02020603050405020304" pitchFamily="18" charset="0"/>
            </a:endParaRPr>
          </a:p>
        </p:txBody>
      </p:sp>
      <p:sp>
        <p:nvSpPr>
          <p:cNvPr id="4" name="Google Shape;156;g74f4d1d32f_1_256">
            <a:extLst>
              <a:ext uri="{FF2B5EF4-FFF2-40B4-BE49-F238E27FC236}">
                <a16:creationId xmlns:a16="http://schemas.microsoft.com/office/drawing/2014/main" id="{128C6912-227D-9BA9-180A-027D7B41633D}"/>
              </a:ext>
            </a:extLst>
          </p:cNvPr>
          <p:cNvSpPr txBox="1"/>
          <p:nvPr/>
        </p:nvSpPr>
        <p:spPr>
          <a:xfrm>
            <a:off x="1042942" y="2380039"/>
            <a:ext cx="6309580" cy="3722968"/>
          </a:xfrm>
          <a:prstGeom prst="rect">
            <a:avLst/>
          </a:prstGeom>
          <a:noFill/>
          <a:ln>
            <a:noFill/>
          </a:ln>
        </p:spPr>
        <p:txBody>
          <a:bodyPr spcFirstLastPara="1" wrap="square" lIns="162549" tIns="81252" rIns="162549" bIns="81252" anchor="t" anchorCtr="0">
            <a:noAutofit/>
          </a:bodyPr>
          <a:lstStyle/>
          <a:p>
            <a:pPr>
              <a:buSzPts val="1800"/>
            </a:pPr>
            <a:r>
              <a:rPr lang="en-US" sz="2400" dirty="0">
                <a:solidFill>
                  <a:schemeClr val="tx1"/>
                </a:solidFill>
                <a:ea typeface="Open Sans" panose="020B0604020202020204" charset="0"/>
                <a:cs typeface="Open Sans" panose="020B0604020202020204" charset="0"/>
                <a:sym typeface="Calibri"/>
              </a:rPr>
              <a:t>The information that allows to do the following for each of the records in the master list:</a:t>
            </a:r>
          </a:p>
          <a:p>
            <a:pPr marL="717550" indent="-358775">
              <a:spcAft>
                <a:spcPts val="600"/>
              </a:spcAft>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Uniquely identify (unique identifier, name)</a:t>
            </a:r>
          </a:p>
          <a:p>
            <a:pPr marL="717550" indent="-358775">
              <a:spcAft>
                <a:spcPts val="600"/>
              </a:spcAft>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Classify (type, ownership,…)</a:t>
            </a:r>
          </a:p>
          <a:p>
            <a:pPr marL="717550" indent="-358775">
              <a:spcAft>
                <a:spcPts val="600"/>
              </a:spcAft>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Locate (address, administrative division, geographic coordinates)</a:t>
            </a:r>
          </a:p>
          <a:p>
            <a:pPr marL="717550" indent="-358775">
              <a:spcAft>
                <a:spcPts val="600"/>
              </a:spcAft>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When it applies, contact (head name, phone number, email address,…)</a:t>
            </a:r>
          </a:p>
          <a:p>
            <a:pPr>
              <a:buSzPts val="1800"/>
            </a:pPr>
            <a:endParaRPr sz="2400" dirty="0">
              <a:solidFill>
                <a:schemeClr val="tx1"/>
              </a:solidFill>
              <a:ea typeface="Open Sans" panose="020B0604020202020204" charset="0"/>
              <a:cs typeface="Open Sans" panose="020B0604020202020204" charset="0"/>
            </a:endParaRPr>
          </a:p>
        </p:txBody>
      </p:sp>
      <p:pic>
        <p:nvPicPr>
          <p:cNvPr id="10" name="Picture 9">
            <a:extLst>
              <a:ext uri="{FF2B5EF4-FFF2-40B4-BE49-F238E27FC236}">
                <a16:creationId xmlns:a16="http://schemas.microsoft.com/office/drawing/2014/main" id="{54CA7D79-6619-589B-D200-63BE0169F008}"/>
              </a:ext>
            </a:extLst>
          </p:cNvPr>
          <p:cNvPicPr>
            <a:picLocks noChangeAspect="1"/>
          </p:cNvPicPr>
          <p:nvPr/>
        </p:nvPicPr>
        <p:blipFill rotWithShape="1">
          <a:blip r:embed="rId3"/>
          <a:srcRect l="12391" t="53330" r="50000" b="32029"/>
          <a:stretch/>
        </p:blipFill>
        <p:spPr>
          <a:xfrm>
            <a:off x="8102737" y="2990316"/>
            <a:ext cx="2929101" cy="614211"/>
          </a:xfrm>
          <a:prstGeom prst="rect">
            <a:avLst/>
          </a:prstGeom>
        </p:spPr>
      </p:pic>
      <p:pic>
        <p:nvPicPr>
          <p:cNvPr id="11" name="Picture 10">
            <a:extLst>
              <a:ext uri="{FF2B5EF4-FFF2-40B4-BE49-F238E27FC236}">
                <a16:creationId xmlns:a16="http://schemas.microsoft.com/office/drawing/2014/main" id="{4ECCD3CB-BA43-B1A1-38B8-802F252C64A7}"/>
              </a:ext>
            </a:extLst>
          </p:cNvPr>
          <p:cNvPicPr>
            <a:picLocks noChangeAspect="1"/>
          </p:cNvPicPr>
          <p:nvPr/>
        </p:nvPicPr>
        <p:blipFill rotWithShape="1">
          <a:blip r:embed="rId3"/>
          <a:srcRect l="60008" t="53330" r="3134" b="32029"/>
          <a:stretch/>
        </p:blipFill>
        <p:spPr>
          <a:xfrm>
            <a:off x="8145165" y="3653424"/>
            <a:ext cx="2870514" cy="614211"/>
          </a:xfrm>
          <a:prstGeom prst="rect">
            <a:avLst/>
          </a:prstGeom>
        </p:spPr>
      </p:pic>
      <p:pic>
        <p:nvPicPr>
          <p:cNvPr id="12" name="Picture 11">
            <a:extLst>
              <a:ext uri="{FF2B5EF4-FFF2-40B4-BE49-F238E27FC236}">
                <a16:creationId xmlns:a16="http://schemas.microsoft.com/office/drawing/2014/main" id="{E134A368-54C1-AFC5-48C1-7DCA7B0873BF}"/>
              </a:ext>
            </a:extLst>
          </p:cNvPr>
          <p:cNvPicPr>
            <a:picLocks noChangeAspect="1"/>
          </p:cNvPicPr>
          <p:nvPr/>
        </p:nvPicPr>
        <p:blipFill rotWithShape="1">
          <a:blip r:embed="rId4"/>
          <a:srcRect l="13414" t="53934" r="23821" b="27651"/>
          <a:stretch/>
        </p:blipFill>
        <p:spPr>
          <a:xfrm>
            <a:off x="7610030" y="4383454"/>
            <a:ext cx="3886645" cy="614211"/>
          </a:xfrm>
          <a:prstGeom prst="rect">
            <a:avLst/>
          </a:prstGeom>
        </p:spPr>
      </p:pic>
      <p:pic>
        <p:nvPicPr>
          <p:cNvPr id="13" name="Picture 12">
            <a:extLst>
              <a:ext uri="{FF2B5EF4-FFF2-40B4-BE49-F238E27FC236}">
                <a16:creationId xmlns:a16="http://schemas.microsoft.com/office/drawing/2014/main" id="{1B0ED32B-A1B0-395A-8806-F1CE99EB1C3D}"/>
              </a:ext>
            </a:extLst>
          </p:cNvPr>
          <p:cNvPicPr>
            <a:picLocks noChangeAspect="1"/>
          </p:cNvPicPr>
          <p:nvPr/>
        </p:nvPicPr>
        <p:blipFill rotWithShape="1">
          <a:blip r:embed="rId5"/>
          <a:srcRect l="24716" t="64953" r="31707" b="20544"/>
          <a:stretch/>
        </p:blipFill>
        <p:spPr>
          <a:xfrm>
            <a:off x="7840169" y="5151661"/>
            <a:ext cx="3426361" cy="614211"/>
          </a:xfrm>
          <a:prstGeom prst="rect">
            <a:avLst/>
          </a:prstGeom>
        </p:spPr>
      </p:pic>
      <p:sp>
        <p:nvSpPr>
          <p:cNvPr id="14" name="Rectangle 13">
            <a:extLst>
              <a:ext uri="{FF2B5EF4-FFF2-40B4-BE49-F238E27FC236}">
                <a16:creationId xmlns:a16="http://schemas.microsoft.com/office/drawing/2014/main" id="{14ACFB50-3540-645F-DD7D-D676AEBBE515}"/>
              </a:ext>
            </a:extLst>
          </p:cNvPr>
          <p:cNvSpPr/>
          <p:nvPr/>
        </p:nvSpPr>
        <p:spPr>
          <a:xfrm>
            <a:off x="7758436" y="2328785"/>
            <a:ext cx="3589829" cy="369332"/>
          </a:xfrm>
          <a:prstGeom prst="rect">
            <a:avLst/>
          </a:prstGeom>
        </p:spPr>
        <p:txBody>
          <a:bodyPr wrap="square">
            <a:spAutoFit/>
          </a:bodyPr>
          <a:lstStyle/>
          <a:p>
            <a:pPr lvl="0" algn="ctr">
              <a:buSzPts val="1800"/>
            </a:pPr>
            <a:r>
              <a:rPr lang="en-US" i="1" dirty="0">
                <a:solidFill>
                  <a:srgbClr val="4C3C65"/>
                </a:solidFill>
                <a:ea typeface="Open Sans" panose="020B0604020202020204" charset="0"/>
                <a:cs typeface="Open Sans" panose="020B0604020202020204" charset="0"/>
                <a:sym typeface="Calibri"/>
              </a:rPr>
              <a:t>Example for health facilities</a:t>
            </a:r>
          </a:p>
        </p:txBody>
      </p:sp>
      <p:sp>
        <p:nvSpPr>
          <p:cNvPr id="15" name="AutoShape 416">
            <a:extLst>
              <a:ext uri="{FF2B5EF4-FFF2-40B4-BE49-F238E27FC236}">
                <a16:creationId xmlns:a16="http://schemas.microsoft.com/office/drawing/2014/main" id="{70E1BBEE-701B-4219-9F83-FEA7722E64F3}"/>
              </a:ext>
            </a:extLst>
          </p:cNvPr>
          <p:cNvSpPr>
            <a:spLocks noChangeArrowheads="1"/>
          </p:cNvSpPr>
          <p:nvPr/>
        </p:nvSpPr>
        <p:spPr bwMode="auto">
          <a:xfrm>
            <a:off x="691812" y="2465753"/>
            <a:ext cx="379383" cy="365125"/>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Tree>
    <p:extLst>
      <p:ext uri="{BB962C8B-B14F-4D97-AF65-F5344CB8AC3E}">
        <p14:creationId xmlns:p14="http://schemas.microsoft.com/office/powerpoint/2010/main" val="735315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35131-2406-BAA0-B881-018E1C627B3B}"/>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ground reference – Georeferenced Master Lists</a:t>
            </a:r>
            <a:endParaRPr lang="en-PH" altLang="en-US" dirty="0"/>
          </a:p>
        </p:txBody>
      </p:sp>
      <p:pic>
        <p:nvPicPr>
          <p:cNvPr id="5" name="Picture 4">
            <a:extLst>
              <a:ext uri="{FF2B5EF4-FFF2-40B4-BE49-F238E27FC236}">
                <a16:creationId xmlns:a16="http://schemas.microsoft.com/office/drawing/2014/main" id="{F5577285-5825-9B68-4C18-D3247F500B42}"/>
              </a:ext>
            </a:extLst>
          </p:cNvPr>
          <p:cNvPicPr>
            <a:picLocks noChangeAspect="1"/>
          </p:cNvPicPr>
          <p:nvPr/>
        </p:nvPicPr>
        <p:blipFill>
          <a:blip r:embed="rId3"/>
          <a:stretch>
            <a:fillRect/>
          </a:stretch>
        </p:blipFill>
        <p:spPr>
          <a:xfrm>
            <a:off x="8603877" y="2793422"/>
            <a:ext cx="1235447" cy="1758291"/>
          </a:xfrm>
          <a:prstGeom prst="rect">
            <a:avLst/>
          </a:prstGeom>
          <a:ln>
            <a:solidFill>
              <a:schemeClr val="tx1"/>
            </a:solidFill>
          </a:ln>
        </p:spPr>
      </p:pic>
      <p:pic>
        <p:nvPicPr>
          <p:cNvPr id="6" name="Picture 5">
            <a:extLst>
              <a:ext uri="{FF2B5EF4-FFF2-40B4-BE49-F238E27FC236}">
                <a16:creationId xmlns:a16="http://schemas.microsoft.com/office/drawing/2014/main" id="{8EB91DD8-2EC0-AD13-7D90-213A884CFDA0}"/>
              </a:ext>
            </a:extLst>
          </p:cNvPr>
          <p:cNvPicPr>
            <a:picLocks noChangeAspect="1"/>
          </p:cNvPicPr>
          <p:nvPr/>
        </p:nvPicPr>
        <p:blipFill>
          <a:blip r:embed="rId4"/>
          <a:stretch>
            <a:fillRect/>
          </a:stretch>
        </p:blipFill>
        <p:spPr>
          <a:xfrm>
            <a:off x="7236827" y="870917"/>
            <a:ext cx="1306513" cy="1732752"/>
          </a:xfrm>
          <a:prstGeom prst="rect">
            <a:avLst/>
          </a:prstGeom>
          <a:ln>
            <a:solidFill>
              <a:schemeClr val="tx1"/>
            </a:solidFill>
          </a:ln>
        </p:spPr>
      </p:pic>
      <p:pic>
        <p:nvPicPr>
          <p:cNvPr id="7" name="Picture 6">
            <a:extLst>
              <a:ext uri="{FF2B5EF4-FFF2-40B4-BE49-F238E27FC236}">
                <a16:creationId xmlns:a16="http://schemas.microsoft.com/office/drawing/2014/main" id="{E4F8E177-4FA9-2146-7A09-BB5F6C875CBC}"/>
              </a:ext>
            </a:extLst>
          </p:cNvPr>
          <p:cNvPicPr>
            <a:picLocks noChangeAspect="1"/>
          </p:cNvPicPr>
          <p:nvPr/>
        </p:nvPicPr>
        <p:blipFill rotWithShape="1">
          <a:blip r:embed="rId5"/>
          <a:srcRect l="27217" t="13125" r="39999" b="34"/>
          <a:stretch/>
        </p:blipFill>
        <p:spPr>
          <a:xfrm>
            <a:off x="5591945" y="872055"/>
            <a:ext cx="1205943" cy="1728200"/>
          </a:xfrm>
          <a:prstGeom prst="rect">
            <a:avLst/>
          </a:prstGeom>
          <a:ln>
            <a:solidFill>
              <a:schemeClr val="tx1"/>
            </a:solidFill>
          </a:ln>
        </p:spPr>
      </p:pic>
      <p:pic>
        <p:nvPicPr>
          <p:cNvPr id="8" name="Picture 7">
            <a:extLst>
              <a:ext uri="{FF2B5EF4-FFF2-40B4-BE49-F238E27FC236}">
                <a16:creationId xmlns:a16="http://schemas.microsoft.com/office/drawing/2014/main" id="{72D7E06F-8118-15B5-D1BC-38DED0973C52}"/>
              </a:ext>
            </a:extLst>
          </p:cNvPr>
          <p:cNvPicPr>
            <a:picLocks noChangeAspect="1"/>
          </p:cNvPicPr>
          <p:nvPr/>
        </p:nvPicPr>
        <p:blipFill rotWithShape="1">
          <a:blip r:embed="rId6"/>
          <a:srcRect l="20659" t="20125" r="41274" b="4724"/>
          <a:stretch/>
        </p:blipFill>
        <p:spPr>
          <a:xfrm>
            <a:off x="9010527" y="875044"/>
            <a:ext cx="1215721" cy="1725211"/>
          </a:xfrm>
          <a:prstGeom prst="rect">
            <a:avLst/>
          </a:prstGeom>
          <a:ln>
            <a:solidFill>
              <a:schemeClr val="tx1"/>
            </a:solidFill>
          </a:ln>
        </p:spPr>
      </p:pic>
      <p:sp>
        <p:nvSpPr>
          <p:cNvPr id="9" name="Rectangle 265">
            <a:extLst>
              <a:ext uri="{FF2B5EF4-FFF2-40B4-BE49-F238E27FC236}">
                <a16:creationId xmlns:a16="http://schemas.microsoft.com/office/drawing/2014/main" id="{C17DEFE4-8035-23C0-86E0-8C0678761A7F}"/>
              </a:ext>
            </a:extLst>
          </p:cNvPr>
          <p:cNvSpPr>
            <a:spLocks noChangeArrowheads="1"/>
          </p:cNvSpPr>
          <p:nvPr/>
        </p:nvSpPr>
        <p:spPr bwMode="auto">
          <a:xfrm>
            <a:off x="1084729" y="1180910"/>
            <a:ext cx="4244618" cy="649025"/>
          </a:xfrm>
          <a:prstGeom prst="rect">
            <a:avLst/>
          </a:prstGeom>
          <a:noFill/>
          <a:ln w="12700">
            <a:noFill/>
            <a:miter lim="800000"/>
            <a:headEnd/>
            <a:tailEnd/>
          </a:ln>
        </p:spPr>
        <p:txBody>
          <a:bodyPr wrap="square" lIns="67866" tIns="33338" rIns="67866" bIns="33338">
            <a:spAutoFit/>
          </a:bodyPr>
          <a:lstStyle/>
          <a:p>
            <a:pPr>
              <a:lnSpc>
                <a:spcPct val="90000"/>
              </a:lnSpc>
              <a:defRPr/>
            </a:pPr>
            <a:r>
              <a:rPr lang="en-US" sz="2100" dirty="0"/>
              <a:t>Key elements mentioned in several health program guidelines</a:t>
            </a:r>
            <a:endParaRPr lang="fr-CH" sz="2100" dirty="0"/>
          </a:p>
        </p:txBody>
      </p:sp>
      <p:sp>
        <p:nvSpPr>
          <p:cNvPr id="16" name="Rectangle 15">
            <a:extLst>
              <a:ext uri="{FF2B5EF4-FFF2-40B4-BE49-F238E27FC236}">
                <a16:creationId xmlns:a16="http://schemas.microsoft.com/office/drawing/2014/main" id="{376A6E10-D0EC-E999-F70D-B24B631C5E9F}"/>
              </a:ext>
            </a:extLst>
          </p:cNvPr>
          <p:cNvSpPr/>
          <p:nvPr/>
        </p:nvSpPr>
        <p:spPr>
          <a:xfrm>
            <a:off x="10087393" y="931152"/>
            <a:ext cx="113064" cy="120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7" name="Rectangle 265">
            <a:extLst>
              <a:ext uri="{FF2B5EF4-FFF2-40B4-BE49-F238E27FC236}">
                <a16:creationId xmlns:a16="http://schemas.microsoft.com/office/drawing/2014/main" id="{A93ED061-E62A-83B1-33D1-8D405FEBCF0E}"/>
              </a:ext>
            </a:extLst>
          </p:cNvPr>
          <p:cNvSpPr>
            <a:spLocks noChangeArrowheads="1"/>
          </p:cNvSpPr>
          <p:nvPr/>
        </p:nvSpPr>
        <p:spPr bwMode="auto">
          <a:xfrm>
            <a:off x="1161754" y="3317839"/>
            <a:ext cx="4674742" cy="649025"/>
          </a:xfrm>
          <a:prstGeom prst="rect">
            <a:avLst/>
          </a:prstGeom>
          <a:noFill/>
          <a:ln w="12700">
            <a:noFill/>
            <a:miter lim="800000"/>
            <a:headEnd/>
            <a:tailEnd/>
          </a:ln>
        </p:spPr>
        <p:txBody>
          <a:bodyPr wrap="square" lIns="67866" tIns="33338" rIns="67866" bIns="33338">
            <a:spAutoFit/>
          </a:bodyPr>
          <a:lstStyle/>
          <a:p>
            <a:pPr>
              <a:lnSpc>
                <a:spcPct val="90000"/>
              </a:lnSpc>
              <a:defRPr/>
            </a:pPr>
            <a:r>
              <a:rPr lang="fr-CH" sz="2100" dirty="0"/>
              <a:t>…</a:t>
            </a:r>
            <a:r>
              <a:rPr lang="en-US" sz="2100" dirty="0"/>
              <a:t>the main subject of a growing number of master list-specific documents</a:t>
            </a:r>
            <a:endParaRPr lang="fr-CH" sz="2100" dirty="0"/>
          </a:p>
        </p:txBody>
      </p:sp>
      <p:pic>
        <p:nvPicPr>
          <p:cNvPr id="18" name="Picture 17">
            <a:extLst>
              <a:ext uri="{FF2B5EF4-FFF2-40B4-BE49-F238E27FC236}">
                <a16:creationId xmlns:a16="http://schemas.microsoft.com/office/drawing/2014/main" id="{0A046C8D-A9D2-839A-9A6A-942675450723}"/>
              </a:ext>
            </a:extLst>
          </p:cNvPr>
          <p:cNvPicPr>
            <a:picLocks noChangeAspect="1"/>
          </p:cNvPicPr>
          <p:nvPr/>
        </p:nvPicPr>
        <p:blipFill rotWithShape="1">
          <a:blip r:embed="rId7"/>
          <a:srcRect l="15584" t="15356" r="50725" b="6469"/>
          <a:stretch/>
        </p:blipFill>
        <p:spPr>
          <a:xfrm>
            <a:off x="6240018" y="2752990"/>
            <a:ext cx="1340445" cy="1749600"/>
          </a:xfrm>
          <a:prstGeom prst="rect">
            <a:avLst/>
          </a:prstGeom>
          <a:ln>
            <a:solidFill>
              <a:schemeClr val="tx1"/>
            </a:solidFill>
          </a:ln>
        </p:spPr>
      </p:pic>
      <p:sp>
        <p:nvSpPr>
          <p:cNvPr id="19" name="Rectangle 18">
            <a:extLst>
              <a:ext uri="{FF2B5EF4-FFF2-40B4-BE49-F238E27FC236}">
                <a16:creationId xmlns:a16="http://schemas.microsoft.com/office/drawing/2014/main" id="{4F32CE01-A1D4-F1BF-E65A-F07E1B526D19}"/>
              </a:ext>
            </a:extLst>
          </p:cNvPr>
          <p:cNvSpPr/>
          <p:nvPr/>
        </p:nvSpPr>
        <p:spPr>
          <a:xfrm>
            <a:off x="7770498" y="2925705"/>
            <a:ext cx="127149" cy="1241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0" name="Rectangle 19">
            <a:extLst>
              <a:ext uri="{FF2B5EF4-FFF2-40B4-BE49-F238E27FC236}">
                <a16:creationId xmlns:a16="http://schemas.microsoft.com/office/drawing/2014/main" id="{309EB710-04D1-EF10-26D3-996AAD34DBF9}"/>
              </a:ext>
            </a:extLst>
          </p:cNvPr>
          <p:cNvSpPr/>
          <p:nvPr/>
        </p:nvSpPr>
        <p:spPr>
          <a:xfrm>
            <a:off x="6649811" y="933230"/>
            <a:ext cx="118800" cy="11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21" name="Rectangle 265">
            <a:extLst>
              <a:ext uri="{FF2B5EF4-FFF2-40B4-BE49-F238E27FC236}">
                <a16:creationId xmlns:a16="http://schemas.microsoft.com/office/drawing/2014/main" id="{92EFF9BB-7002-A3E8-59C2-D77E657BE637}"/>
              </a:ext>
            </a:extLst>
          </p:cNvPr>
          <p:cNvSpPr>
            <a:spLocks noChangeArrowheads="1"/>
          </p:cNvSpPr>
          <p:nvPr/>
        </p:nvSpPr>
        <p:spPr bwMode="auto">
          <a:xfrm>
            <a:off x="1604682" y="5249952"/>
            <a:ext cx="4225514" cy="649025"/>
          </a:xfrm>
          <a:prstGeom prst="rect">
            <a:avLst/>
          </a:prstGeom>
          <a:noFill/>
          <a:ln w="12700">
            <a:noFill/>
            <a:miter lim="800000"/>
            <a:headEnd/>
            <a:tailEnd/>
          </a:ln>
        </p:spPr>
        <p:txBody>
          <a:bodyPr wrap="square" lIns="67866" tIns="33338" rIns="67866" bIns="33338">
            <a:spAutoFit/>
          </a:bodyPr>
          <a:lstStyle/>
          <a:p>
            <a:pPr>
              <a:lnSpc>
                <a:spcPct val="90000"/>
              </a:lnSpc>
              <a:defRPr/>
            </a:pPr>
            <a:r>
              <a:rPr lang="fr-CH" sz="2100" dirty="0"/>
              <a:t>…</a:t>
            </a:r>
            <a:r>
              <a:rPr lang="en-US" sz="2100" dirty="0"/>
              <a:t>and at the origin of global level initiatives</a:t>
            </a:r>
            <a:endParaRPr lang="fr-CH" sz="2100" dirty="0"/>
          </a:p>
        </p:txBody>
      </p:sp>
      <p:pic>
        <p:nvPicPr>
          <p:cNvPr id="22" name="Picture 21">
            <a:extLst>
              <a:ext uri="{FF2B5EF4-FFF2-40B4-BE49-F238E27FC236}">
                <a16:creationId xmlns:a16="http://schemas.microsoft.com/office/drawing/2014/main" id="{B345D6A0-6DFE-ADD1-8D87-24549095B222}"/>
              </a:ext>
            </a:extLst>
          </p:cNvPr>
          <p:cNvPicPr>
            <a:picLocks noChangeAspect="1"/>
          </p:cNvPicPr>
          <p:nvPr/>
        </p:nvPicPr>
        <p:blipFill>
          <a:blip r:embed="rId8"/>
          <a:stretch>
            <a:fillRect/>
          </a:stretch>
        </p:blipFill>
        <p:spPr>
          <a:xfrm>
            <a:off x="6109937" y="4831659"/>
            <a:ext cx="1820198" cy="1260000"/>
          </a:xfrm>
          <a:prstGeom prst="rect">
            <a:avLst/>
          </a:prstGeom>
          <a:ln>
            <a:solidFill>
              <a:schemeClr val="tx1"/>
            </a:solidFill>
          </a:ln>
        </p:spPr>
      </p:pic>
      <p:sp>
        <p:nvSpPr>
          <p:cNvPr id="23" name="TextBox 22">
            <a:extLst>
              <a:ext uri="{FF2B5EF4-FFF2-40B4-BE49-F238E27FC236}">
                <a16:creationId xmlns:a16="http://schemas.microsoft.com/office/drawing/2014/main" id="{326523A9-AF1D-FC6B-95C6-0C3956A7468E}"/>
              </a:ext>
            </a:extLst>
          </p:cNvPr>
          <p:cNvSpPr txBox="1"/>
          <p:nvPr/>
        </p:nvSpPr>
        <p:spPr>
          <a:xfrm>
            <a:off x="6293473" y="6090468"/>
            <a:ext cx="1453127" cy="261610"/>
          </a:xfrm>
          <a:prstGeom prst="rect">
            <a:avLst/>
          </a:prstGeom>
          <a:noFill/>
        </p:spPr>
        <p:txBody>
          <a:bodyPr wrap="square">
            <a:spAutoFit/>
          </a:bodyPr>
          <a:lstStyle/>
          <a:p>
            <a:r>
              <a:rPr lang="en-PH" sz="1100" dirty="0"/>
              <a:t>https://salb.un.org/en</a:t>
            </a:r>
          </a:p>
        </p:txBody>
      </p:sp>
      <p:sp>
        <p:nvSpPr>
          <p:cNvPr id="24" name="TextBox 23">
            <a:extLst>
              <a:ext uri="{FF2B5EF4-FFF2-40B4-BE49-F238E27FC236}">
                <a16:creationId xmlns:a16="http://schemas.microsoft.com/office/drawing/2014/main" id="{FEADD3C6-78F5-F442-C05A-D0B6D97B75AB}"/>
              </a:ext>
            </a:extLst>
          </p:cNvPr>
          <p:cNvSpPr txBox="1"/>
          <p:nvPr/>
        </p:nvSpPr>
        <p:spPr>
          <a:xfrm>
            <a:off x="6057684" y="4589287"/>
            <a:ext cx="1924704" cy="307777"/>
          </a:xfrm>
          <a:prstGeom prst="rect">
            <a:avLst/>
          </a:prstGeom>
          <a:noFill/>
        </p:spPr>
        <p:txBody>
          <a:bodyPr wrap="square">
            <a:spAutoFit/>
          </a:bodyPr>
          <a:lstStyle/>
          <a:p>
            <a:pPr algn="ctr"/>
            <a:r>
              <a:rPr lang="fr-CH" sz="1400" dirty="0"/>
              <a:t>Administrative </a:t>
            </a:r>
            <a:r>
              <a:rPr lang="fr-CH" sz="1400" dirty="0" err="1"/>
              <a:t>units</a:t>
            </a:r>
            <a:endParaRPr lang="fr-CH" sz="1400" dirty="0"/>
          </a:p>
        </p:txBody>
      </p:sp>
      <p:pic>
        <p:nvPicPr>
          <p:cNvPr id="25" name="Picture 24">
            <a:extLst>
              <a:ext uri="{FF2B5EF4-FFF2-40B4-BE49-F238E27FC236}">
                <a16:creationId xmlns:a16="http://schemas.microsoft.com/office/drawing/2014/main" id="{763FA8AC-7F58-292B-84F5-921A7ECB7474}"/>
              </a:ext>
            </a:extLst>
          </p:cNvPr>
          <p:cNvPicPr>
            <a:picLocks noChangeAspect="1"/>
          </p:cNvPicPr>
          <p:nvPr/>
        </p:nvPicPr>
        <p:blipFill>
          <a:blip r:embed="rId9"/>
          <a:stretch>
            <a:fillRect/>
          </a:stretch>
        </p:blipFill>
        <p:spPr>
          <a:xfrm>
            <a:off x="8125816" y="4842387"/>
            <a:ext cx="2185136" cy="1260000"/>
          </a:xfrm>
          <a:prstGeom prst="rect">
            <a:avLst/>
          </a:prstGeom>
          <a:ln>
            <a:solidFill>
              <a:schemeClr val="tx1"/>
            </a:solidFill>
          </a:ln>
        </p:spPr>
      </p:pic>
      <p:sp>
        <p:nvSpPr>
          <p:cNvPr id="26" name="TextBox 25">
            <a:extLst>
              <a:ext uri="{FF2B5EF4-FFF2-40B4-BE49-F238E27FC236}">
                <a16:creationId xmlns:a16="http://schemas.microsoft.com/office/drawing/2014/main" id="{2694D4F4-C0DF-F047-0B61-BEE794FB0DA7}"/>
              </a:ext>
            </a:extLst>
          </p:cNvPr>
          <p:cNvSpPr txBox="1"/>
          <p:nvPr/>
        </p:nvSpPr>
        <p:spPr>
          <a:xfrm>
            <a:off x="8231611" y="4585012"/>
            <a:ext cx="2112861" cy="307777"/>
          </a:xfrm>
          <a:prstGeom prst="rect">
            <a:avLst/>
          </a:prstGeom>
          <a:noFill/>
        </p:spPr>
        <p:txBody>
          <a:bodyPr wrap="square">
            <a:spAutoFit/>
          </a:bodyPr>
          <a:lstStyle/>
          <a:p>
            <a:pPr algn="ctr"/>
            <a:r>
              <a:rPr lang="fr-CH" sz="1400" dirty="0"/>
              <a:t>Healthcare </a:t>
            </a:r>
            <a:r>
              <a:rPr lang="fr-CH" sz="1400" dirty="0" err="1"/>
              <a:t>facilities</a:t>
            </a:r>
            <a:endParaRPr lang="fr-CH" sz="1400" dirty="0"/>
          </a:p>
        </p:txBody>
      </p:sp>
      <p:sp>
        <p:nvSpPr>
          <p:cNvPr id="27" name="TextBox 26">
            <a:extLst>
              <a:ext uri="{FF2B5EF4-FFF2-40B4-BE49-F238E27FC236}">
                <a16:creationId xmlns:a16="http://schemas.microsoft.com/office/drawing/2014/main" id="{5A568BA9-D5B3-CA4D-5803-80F25CFD965E}"/>
              </a:ext>
            </a:extLst>
          </p:cNvPr>
          <p:cNvSpPr txBox="1"/>
          <p:nvPr/>
        </p:nvSpPr>
        <p:spPr>
          <a:xfrm>
            <a:off x="8053084" y="6104289"/>
            <a:ext cx="2389230" cy="261610"/>
          </a:xfrm>
          <a:prstGeom prst="rect">
            <a:avLst/>
          </a:prstGeom>
          <a:noFill/>
        </p:spPr>
        <p:txBody>
          <a:bodyPr wrap="square">
            <a:spAutoFit/>
          </a:bodyPr>
          <a:lstStyle/>
          <a:p>
            <a:r>
              <a:rPr lang="en-PH" sz="1100" dirty="0"/>
              <a:t>https://www.who.int/data/GIS/GHFD</a:t>
            </a:r>
          </a:p>
        </p:txBody>
      </p:sp>
    </p:spTree>
    <p:extLst>
      <p:ext uri="{BB962C8B-B14F-4D97-AF65-F5344CB8AC3E}">
        <p14:creationId xmlns:p14="http://schemas.microsoft.com/office/powerpoint/2010/main" val="3239931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8603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27</a:t>
            </a:fld>
            <a:endParaRPr lang="en-US" sz="1200" dirty="0"/>
          </a:p>
        </p:txBody>
      </p:sp>
      <p:sp>
        <p:nvSpPr>
          <p:cNvPr id="2" name="Rectangle 3">
            <a:extLst>
              <a:ext uri="{FF2B5EF4-FFF2-40B4-BE49-F238E27FC236}">
                <a16:creationId xmlns:a16="http://schemas.microsoft.com/office/drawing/2014/main" id="{F844C6F2-7E06-D06D-BA63-7D1AA18AFED0}"/>
              </a:ext>
            </a:extLst>
          </p:cNvPr>
          <p:cNvSpPr>
            <a:spLocks noChangeArrowheads="1"/>
          </p:cNvSpPr>
          <p:nvPr/>
        </p:nvSpPr>
        <p:spPr bwMode="auto">
          <a:xfrm>
            <a:off x="916146" y="1369254"/>
            <a:ext cx="10950223" cy="489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20000"/>
              </a:spcBef>
              <a:buFont typeface="Calibri Light" panose="020F0302020204030204" pitchFamily="34" charset="0"/>
              <a:buAutoNum type="arabicPeriod"/>
            </a:pPr>
            <a:r>
              <a:rPr lang="fr-CH" altLang="zh-CN" sz="2400" dirty="0" err="1"/>
              <a:t>Definition</a:t>
            </a:r>
            <a:endParaRPr lang="fr-CH" altLang="zh-CN" sz="2400" dirty="0"/>
          </a:p>
          <a:p>
            <a:pPr eaLnBrk="1" hangingPunct="1">
              <a:spcBef>
                <a:spcPct val="20000"/>
              </a:spcBef>
              <a:buFont typeface="Calibri Light" panose="020F0302020204030204" pitchFamily="34" charset="0"/>
              <a:buAutoNum type="arabicPeriod"/>
            </a:pPr>
            <a:r>
              <a:rPr lang="fr-CH" altLang="zh-CN" sz="2400" dirty="0"/>
              <a:t>Content</a:t>
            </a:r>
          </a:p>
          <a:p>
            <a:pPr marL="667941" lvl="1" indent="-325041">
              <a:spcBef>
                <a:spcPct val="20000"/>
              </a:spcBef>
            </a:pPr>
            <a:r>
              <a:rPr lang="fr-CH" altLang="zh-CN" dirty="0"/>
              <a:t>Data </a:t>
            </a:r>
            <a:r>
              <a:rPr lang="en-US" altLang="zh-CN" dirty="0"/>
              <a:t>elements and dictionary</a:t>
            </a:r>
            <a:endParaRPr lang="fr-CH" altLang="zh-CN" dirty="0"/>
          </a:p>
          <a:p>
            <a:pPr marL="667941" lvl="1" indent="-325041">
              <a:spcBef>
                <a:spcPct val="20000"/>
              </a:spcBef>
            </a:pPr>
            <a:r>
              <a:rPr lang="fr-CH" altLang="zh-CN" dirty="0"/>
              <a:t>Coding </a:t>
            </a:r>
            <a:r>
              <a:rPr lang="fr-CH" altLang="zh-CN" dirty="0" err="1"/>
              <a:t>scheme</a:t>
            </a:r>
            <a:endParaRPr lang="fr-CH" altLang="zh-CN" dirty="0"/>
          </a:p>
          <a:p>
            <a:pPr marL="667941" lvl="1" indent="-325041">
              <a:spcBef>
                <a:spcPct val="20000"/>
              </a:spcBef>
            </a:pPr>
            <a:r>
              <a:rPr lang="fr-CH" altLang="zh-CN" dirty="0" err="1"/>
              <a:t>Naming</a:t>
            </a:r>
            <a:r>
              <a:rPr lang="fr-CH" altLang="zh-CN" dirty="0"/>
              <a:t> convention</a:t>
            </a:r>
          </a:p>
          <a:p>
            <a:pPr marL="667941" lvl="1" indent="-325041">
              <a:spcBef>
                <a:spcPct val="20000"/>
              </a:spcBef>
            </a:pPr>
            <a:r>
              <a:rPr lang="fr-CH" altLang="zh-CN" dirty="0"/>
              <a:t>Classifications (types, </a:t>
            </a:r>
            <a:r>
              <a:rPr lang="fr-CH" altLang="zh-CN" dirty="0" err="1"/>
              <a:t>owner</a:t>
            </a:r>
            <a:r>
              <a:rPr lang="fr-CH" altLang="zh-CN" dirty="0"/>
              <a:t>)</a:t>
            </a:r>
          </a:p>
          <a:p>
            <a:pPr marL="667941" lvl="1" indent="-325041">
              <a:spcBef>
                <a:spcPct val="20000"/>
              </a:spcBef>
            </a:pPr>
            <a:r>
              <a:rPr lang="fr-CH" altLang="zh-CN" dirty="0"/>
              <a:t>Locations (</a:t>
            </a:r>
            <a:r>
              <a:rPr lang="fr-CH" altLang="zh-CN" dirty="0" err="1"/>
              <a:t>addresses</a:t>
            </a:r>
            <a:r>
              <a:rPr lang="fr-CH" altLang="zh-CN" dirty="0"/>
              <a:t>, administrative divisions, </a:t>
            </a:r>
            <a:r>
              <a:rPr lang="fr-CH" altLang="zh-CN" dirty="0" err="1"/>
              <a:t>geographic</a:t>
            </a:r>
            <a:r>
              <a:rPr lang="fr-CH" altLang="zh-CN" dirty="0"/>
              <a:t> </a:t>
            </a:r>
            <a:r>
              <a:rPr lang="fr-CH" altLang="zh-CN" dirty="0" err="1"/>
              <a:t>coordinates</a:t>
            </a:r>
            <a:r>
              <a:rPr lang="fr-CH" altLang="zh-CN" dirty="0"/>
              <a:t>)</a:t>
            </a:r>
          </a:p>
          <a:p>
            <a:pPr marL="667941" lvl="1" indent="-325041">
              <a:spcBef>
                <a:spcPct val="20000"/>
              </a:spcBef>
            </a:pPr>
            <a:r>
              <a:rPr lang="fr-CH" altLang="zh-CN" dirty="0"/>
              <a:t>Contact information (establishment manager, </a:t>
            </a:r>
            <a:r>
              <a:rPr lang="fr-CH" altLang="zh-CN" dirty="0" err="1"/>
              <a:t>telephone</a:t>
            </a:r>
            <a:r>
              <a:rPr lang="fr-CH" altLang="zh-CN" dirty="0"/>
              <a:t> </a:t>
            </a:r>
            <a:r>
              <a:rPr lang="fr-CH" altLang="zh-CN" dirty="0" err="1"/>
              <a:t>number</a:t>
            </a:r>
            <a:r>
              <a:rPr lang="fr-CH" altLang="zh-CN" dirty="0"/>
              <a:t>, etc.)</a:t>
            </a:r>
          </a:p>
          <a:p>
            <a:pPr>
              <a:spcBef>
                <a:spcPct val="20000"/>
              </a:spcBef>
              <a:buFont typeface="Calibri Light" panose="020F0302020204030204" pitchFamily="34" charset="0"/>
              <a:buAutoNum type="arabicPeriod"/>
            </a:pPr>
            <a:r>
              <a:rPr lang="en-US" altLang="zh-CN" sz="2400" dirty="0"/>
              <a:t>Registry or Common Geo-Registry (CGR)</a:t>
            </a:r>
            <a:endParaRPr lang="fr-CH" altLang="zh-CN" sz="2400" dirty="0"/>
          </a:p>
          <a:p>
            <a:pPr>
              <a:spcBef>
                <a:spcPct val="20000"/>
              </a:spcBef>
              <a:buFont typeface="Calibri Light" panose="020F0302020204030204" pitchFamily="34" charset="0"/>
              <a:buAutoNum type="arabicPeriod"/>
            </a:pPr>
            <a:r>
              <a:rPr lang="fr-CH" altLang="zh-CN" sz="2400" dirty="0"/>
              <a:t>Process</a:t>
            </a:r>
          </a:p>
          <a:p>
            <a:pPr eaLnBrk="1" hangingPunct="1">
              <a:spcBef>
                <a:spcPct val="20000"/>
              </a:spcBef>
              <a:buFont typeface="Calibri Light" panose="020F0302020204030204" pitchFamily="34" charset="0"/>
              <a:buAutoNum type="arabicPeriod"/>
            </a:pPr>
            <a:endParaRPr lang="fr-CH" altLang="zh-CN" sz="2400" dirty="0"/>
          </a:p>
        </p:txBody>
      </p:sp>
      <p:sp>
        <p:nvSpPr>
          <p:cNvPr id="4" name="Title 1">
            <a:extLst>
              <a:ext uri="{FF2B5EF4-FFF2-40B4-BE49-F238E27FC236}">
                <a16:creationId xmlns:a16="http://schemas.microsoft.com/office/drawing/2014/main" id="{75F95651-3466-B786-D7D2-C0B4D03F8B26}"/>
              </a:ext>
            </a:extLst>
          </p:cNvPr>
          <p:cNvSpPr txBox="1">
            <a:spLocks/>
          </p:cNvSpPr>
          <p:nvPr/>
        </p:nvSpPr>
        <p:spPr>
          <a:xfrm>
            <a:off x="417815" y="778258"/>
            <a:ext cx="8898757" cy="5024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600" b="1" dirty="0">
                <a:latin typeface="+mn-lt"/>
              </a:rPr>
              <a:t>Key elements of a master list</a:t>
            </a:r>
            <a:endParaRPr lang="en-PH" altLang="en-US" sz="2600" b="1" dirty="0">
              <a:latin typeface="+mn-lt"/>
            </a:endParaRPr>
          </a:p>
        </p:txBody>
      </p:sp>
      <p:sp>
        <p:nvSpPr>
          <p:cNvPr id="8" name="Title 1">
            <a:extLst>
              <a:ext uri="{FF2B5EF4-FFF2-40B4-BE49-F238E27FC236}">
                <a16:creationId xmlns:a16="http://schemas.microsoft.com/office/drawing/2014/main" id="{AAC84F34-E6D8-825D-D4B1-8894CB8F050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ground reference – Georeferenced Master Lists</a:t>
            </a:r>
            <a:endParaRPr lang="en-PH" altLang="en-US" dirty="0"/>
          </a:p>
        </p:txBody>
      </p:sp>
    </p:spTree>
    <p:extLst>
      <p:ext uri="{BB962C8B-B14F-4D97-AF65-F5344CB8AC3E}">
        <p14:creationId xmlns:p14="http://schemas.microsoft.com/office/powerpoint/2010/main" val="6827777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8603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28</a:t>
            </a:fld>
            <a:endParaRPr lang="en-US" sz="1200" dirty="0"/>
          </a:p>
        </p:txBody>
      </p:sp>
      <p:sp>
        <p:nvSpPr>
          <p:cNvPr id="8" name="Title 1">
            <a:extLst>
              <a:ext uri="{FF2B5EF4-FFF2-40B4-BE49-F238E27FC236}">
                <a16:creationId xmlns:a16="http://schemas.microsoft.com/office/drawing/2014/main" id="{AAC84F34-E6D8-825D-D4B1-8894CB8F050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Data dictionary</a:t>
            </a:r>
            <a:endParaRPr lang="en-PH" altLang="en-US" dirty="0"/>
          </a:p>
        </p:txBody>
      </p:sp>
      <p:pic>
        <p:nvPicPr>
          <p:cNvPr id="5" name="Picture 4">
            <a:extLst>
              <a:ext uri="{FF2B5EF4-FFF2-40B4-BE49-F238E27FC236}">
                <a16:creationId xmlns:a16="http://schemas.microsoft.com/office/drawing/2014/main" id="{CB308D8A-84BD-8BF6-BE7E-00E12B38A009}"/>
              </a:ext>
            </a:extLst>
          </p:cNvPr>
          <p:cNvPicPr>
            <a:picLocks noChangeAspect="1"/>
          </p:cNvPicPr>
          <p:nvPr/>
        </p:nvPicPr>
        <p:blipFill>
          <a:blip r:embed="rId3"/>
          <a:stretch>
            <a:fillRect/>
          </a:stretch>
        </p:blipFill>
        <p:spPr>
          <a:xfrm>
            <a:off x="10979606" y="269681"/>
            <a:ext cx="872843" cy="1239595"/>
          </a:xfrm>
          <a:prstGeom prst="rect">
            <a:avLst/>
          </a:prstGeom>
          <a:ln>
            <a:solidFill>
              <a:schemeClr val="tx1"/>
            </a:solidFill>
          </a:ln>
        </p:spPr>
      </p:pic>
      <p:sp>
        <p:nvSpPr>
          <p:cNvPr id="6" name="TextBox 5">
            <a:extLst>
              <a:ext uri="{FF2B5EF4-FFF2-40B4-BE49-F238E27FC236}">
                <a16:creationId xmlns:a16="http://schemas.microsoft.com/office/drawing/2014/main" id="{8D98A754-3E79-BBE9-C707-592574C5B6C7}"/>
              </a:ext>
            </a:extLst>
          </p:cNvPr>
          <p:cNvSpPr txBox="1"/>
          <p:nvPr/>
        </p:nvSpPr>
        <p:spPr>
          <a:xfrm>
            <a:off x="6471969" y="1382555"/>
            <a:ext cx="5380306" cy="3416320"/>
          </a:xfrm>
          <a:prstGeom prst="rect">
            <a:avLst/>
          </a:prstGeom>
          <a:noFill/>
        </p:spPr>
        <p:txBody>
          <a:bodyPr wrap="square">
            <a:spAutoFit/>
          </a:bodyPr>
          <a:lstStyle/>
          <a:p>
            <a:pPr marL="285750" indent="-285750" algn="just">
              <a:buFont typeface="Arial" panose="020B0604020202020204" pitchFamily="34" charset="0"/>
              <a:buChar char="•"/>
            </a:pPr>
            <a:r>
              <a:rPr lang="en-US" sz="1800" i="0" u="none" strike="noStrike" baseline="0" dirty="0">
                <a:solidFill>
                  <a:srgbClr val="000000"/>
                </a:solidFill>
              </a:rPr>
              <a:t>A clear contextual definition</a:t>
            </a:r>
          </a:p>
          <a:p>
            <a:pPr marL="285750" indent="-285750" algn="just">
              <a:buFont typeface="Arial" panose="020B0604020202020204" pitchFamily="34" charset="0"/>
              <a:buChar char="•"/>
            </a:pPr>
            <a:r>
              <a:rPr lang="en-US" sz="1800" i="0" u="none" strike="noStrike" baseline="0" dirty="0">
                <a:solidFill>
                  <a:srgbClr val="000000"/>
                </a:solidFill>
              </a:rPr>
              <a:t>Its applicability (applied to all individuals in the list or only some of them)</a:t>
            </a:r>
          </a:p>
          <a:p>
            <a:pPr marL="285750" indent="-285750" algn="just">
              <a:buFont typeface="Arial" panose="020B0604020202020204" pitchFamily="34" charset="0"/>
              <a:buChar char="•"/>
            </a:pPr>
            <a:r>
              <a:rPr lang="en-US" sz="1800" i="0" u="none" strike="noStrike" baseline="0" dirty="0">
                <a:solidFill>
                  <a:srgbClr val="000000"/>
                </a:solidFill>
              </a:rPr>
              <a:t>Its format (alphanumeric, numeric, date, other)</a:t>
            </a:r>
          </a:p>
          <a:p>
            <a:pPr marL="285750" indent="-285750" algn="just">
              <a:buFont typeface="Arial" panose="020B0604020202020204" pitchFamily="34" charset="0"/>
              <a:buChar char="•"/>
            </a:pPr>
            <a:r>
              <a:rPr lang="en-US" sz="1800" i="0" u="none" strike="noStrike" baseline="0" dirty="0">
                <a:solidFill>
                  <a:srgbClr val="000000"/>
                </a:solidFill>
              </a:rPr>
              <a:t>Its maximum character length</a:t>
            </a:r>
          </a:p>
          <a:p>
            <a:pPr marL="285750" indent="-285750" algn="just">
              <a:buFont typeface="Arial" panose="020B0604020202020204" pitchFamily="34" charset="0"/>
              <a:buChar char="•"/>
            </a:pPr>
            <a:r>
              <a:rPr lang="en-US" sz="1800" i="0" u="none" strike="noStrike" baseline="0" dirty="0">
                <a:solidFill>
                  <a:srgbClr val="000000"/>
                </a:solidFill>
              </a:rPr>
              <a:t>The values that the data element can take, especially when these are bound to a limited number of options (classification tables)</a:t>
            </a:r>
          </a:p>
          <a:p>
            <a:pPr marL="285750" indent="-285750" algn="just">
              <a:buFont typeface="Arial" panose="020B0604020202020204" pitchFamily="34" charset="0"/>
              <a:buChar char="•"/>
            </a:pPr>
            <a:r>
              <a:rPr lang="en-US" sz="1800" i="0" u="none" strike="noStrike" baseline="0" dirty="0">
                <a:solidFill>
                  <a:srgbClr val="000000"/>
                </a:solidFill>
              </a:rPr>
              <a:t>Whether the data element should be considered as mandatory when a new CHW is being added to the master list (all the core data elements should be considered as mandatory by default).</a:t>
            </a:r>
            <a:endParaRPr lang="en-GB" dirty="0"/>
          </a:p>
        </p:txBody>
      </p:sp>
      <p:pic>
        <p:nvPicPr>
          <p:cNvPr id="7" name="Picture 6">
            <a:extLst>
              <a:ext uri="{FF2B5EF4-FFF2-40B4-BE49-F238E27FC236}">
                <a16:creationId xmlns:a16="http://schemas.microsoft.com/office/drawing/2014/main" id="{453EE710-B7F4-60AA-35F7-734D97A85F0F}"/>
              </a:ext>
            </a:extLst>
          </p:cNvPr>
          <p:cNvPicPr>
            <a:picLocks noChangeAspect="1"/>
          </p:cNvPicPr>
          <p:nvPr/>
        </p:nvPicPr>
        <p:blipFill>
          <a:blip r:embed="rId4"/>
          <a:stretch>
            <a:fillRect/>
          </a:stretch>
        </p:blipFill>
        <p:spPr>
          <a:xfrm>
            <a:off x="616904" y="1497732"/>
            <a:ext cx="3138487" cy="1916084"/>
          </a:xfrm>
          <a:prstGeom prst="rect">
            <a:avLst/>
          </a:prstGeom>
        </p:spPr>
      </p:pic>
      <p:pic>
        <p:nvPicPr>
          <p:cNvPr id="9" name="Picture 8">
            <a:extLst>
              <a:ext uri="{FF2B5EF4-FFF2-40B4-BE49-F238E27FC236}">
                <a16:creationId xmlns:a16="http://schemas.microsoft.com/office/drawing/2014/main" id="{AE0F80C8-981A-80D8-6EE5-9A3474E493C2}"/>
              </a:ext>
            </a:extLst>
          </p:cNvPr>
          <p:cNvPicPr>
            <a:picLocks noChangeAspect="1"/>
          </p:cNvPicPr>
          <p:nvPr/>
        </p:nvPicPr>
        <p:blipFill>
          <a:blip r:embed="rId5"/>
          <a:stretch>
            <a:fillRect/>
          </a:stretch>
        </p:blipFill>
        <p:spPr>
          <a:xfrm>
            <a:off x="2809960" y="2066000"/>
            <a:ext cx="3222358" cy="2552143"/>
          </a:xfrm>
          <a:prstGeom prst="rect">
            <a:avLst/>
          </a:prstGeom>
        </p:spPr>
      </p:pic>
      <p:sp>
        <p:nvSpPr>
          <p:cNvPr id="10" name="TextBox 9">
            <a:extLst>
              <a:ext uri="{FF2B5EF4-FFF2-40B4-BE49-F238E27FC236}">
                <a16:creationId xmlns:a16="http://schemas.microsoft.com/office/drawing/2014/main" id="{8988284D-C8DD-EAD8-786A-C580C354C553}"/>
              </a:ext>
            </a:extLst>
          </p:cNvPr>
          <p:cNvSpPr txBox="1"/>
          <p:nvPr/>
        </p:nvSpPr>
        <p:spPr>
          <a:xfrm>
            <a:off x="415651" y="811729"/>
            <a:ext cx="10146602" cy="707886"/>
          </a:xfrm>
          <a:prstGeom prst="rect">
            <a:avLst/>
          </a:prstGeom>
          <a:noFill/>
        </p:spPr>
        <p:txBody>
          <a:bodyPr wrap="square">
            <a:spAutoFit/>
          </a:bodyPr>
          <a:lstStyle>
            <a:defPPr>
              <a:defRPr lang="en-US"/>
            </a:defPPr>
            <a:lvl1pPr>
              <a:defRPr sz="2400">
                <a:solidFill>
                  <a:srgbClr val="1F1F1F"/>
                </a:solidFill>
                <a:highlight>
                  <a:srgbClr val="FFFFFF"/>
                </a:highlight>
              </a:defRPr>
            </a:lvl1pPr>
          </a:lstStyle>
          <a:p>
            <a:r>
              <a:rPr lang="en-US" sz="2000" dirty="0"/>
              <a:t>A collection of names, description, and attributes about the data elements that are being used or captured in a database or information system</a:t>
            </a:r>
            <a:endParaRPr lang="en-GB" sz="2000" dirty="0"/>
          </a:p>
        </p:txBody>
      </p:sp>
      <p:sp>
        <p:nvSpPr>
          <p:cNvPr id="11" name="TextBox 10">
            <a:extLst>
              <a:ext uri="{FF2B5EF4-FFF2-40B4-BE49-F238E27FC236}">
                <a16:creationId xmlns:a16="http://schemas.microsoft.com/office/drawing/2014/main" id="{1DE9D87C-D717-9D28-33B9-5EDFD2BE72BF}"/>
              </a:ext>
            </a:extLst>
          </p:cNvPr>
          <p:cNvSpPr txBox="1"/>
          <p:nvPr/>
        </p:nvSpPr>
        <p:spPr>
          <a:xfrm>
            <a:off x="1092200" y="4703271"/>
            <a:ext cx="10863062" cy="707886"/>
          </a:xfrm>
          <a:prstGeom prst="rect">
            <a:avLst/>
          </a:prstGeom>
          <a:noFill/>
        </p:spPr>
        <p:txBody>
          <a:bodyPr wrap="square">
            <a:spAutoFit/>
          </a:bodyPr>
          <a:lstStyle/>
          <a:p>
            <a:pPr eaLnBrk="1" hangingPunct="1">
              <a:lnSpc>
                <a:spcPct val="100000"/>
              </a:lnSpc>
              <a:spcBef>
                <a:spcPct val="0"/>
              </a:spcBef>
            </a:pPr>
            <a:r>
              <a:rPr lang="en-US" altLang="en-US" sz="2000" dirty="0">
                <a:solidFill>
                  <a:schemeClr val="tx1"/>
                </a:solidFill>
              </a:rPr>
              <a:t>Such a dictionary needs to be developed for each master list and must contain the description of the minimum data elements to be included in each of them</a:t>
            </a:r>
          </a:p>
        </p:txBody>
      </p:sp>
      <p:sp>
        <p:nvSpPr>
          <p:cNvPr id="12" name="Right Arrow 10">
            <a:extLst>
              <a:ext uri="{FF2B5EF4-FFF2-40B4-BE49-F238E27FC236}">
                <a16:creationId xmlns:a16="http://schemas.microsoft.com/office/drawing/2014/main" id="{CA913D06-2FB1-EC36-E421-6EB4C1382F35}"/>
              </a:ext>
            </a:extLst>
          </p:cNvPr>
          <p:cNvSpPr/>
          <p:nvPr/>
        </p:nvSpPr>
        <p:spPr>
          <a:xfrm>
            <a:off x="616904" y="4803427"/>
            <a:ext cx="475296" cy="307762"/>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3" name="TextBox 12">
            <a:extLst>
              <a:ext uri="{FF2B5EF4-FFF2-40B4-BE49-F238E27FC236}">
                <a16:creationId xmlns:a16="http://schemas.microsoft.com/office/drawing/2014/main" id="{98316B0F-7707-0427-C167-54635C10F00A}"/>
              </a:ext>
            </a:extLst>
          </p:cNvPr>
          <p:cNvSpPr txBox="1"/>
          <p:nvPr/>
        </p:nvSpPr>
        <p:spPr>
          <a:xfrm>
            <a:off x="1225550" y="5384239"/>
            <a:ext cx="10631488" cy="707886"/>
          </a:xfrm>
          <a:prstGeom prst="rect">
            <a:avLst/>
          </a:prstGeom>
          <a:noFill/>
        </p:spPr>
        <p:txBody>
          <a:bodyPr wrap="square">
            <a:spAutoFit/>
          </a:bodyPr>
          <a:lstStyle/>
          <a:p>
            <a:pPr eaLnBrk="1" hangingPunct="1">
              <a:lnSpc>
                <a:spcPct val="100000"/>
              </a:lnSpc>
              <a:spcBef>
                <a:spcPct val="0"/>
              </a:spcBef>
            </a:pPr>
            <a:r>
              <a:rPr lang="en-US" altLang="en-US" sz="2000" dirty="0">
                <a:solidFill>
                  <a:schemeClr val="tx1"/>
                </a:solidFill>
              </a:rPr>
              <a:t>The list of data elements to be included is developed through the implementation of a consultative and collaborative involving the concerned stakeholders</a:t>
            </a:r>
          </a:p>
        </p:txBody>
      </p:sp>
      <p:sp>
        <p:nvSpPr>
          <p:cNvPr id="15" name="Right Arrow 10">
            <a:extLst>
              <a:ext uri="{FF2B5EF4-FFF2-40B4-BE49-F238E27FC236}">
                <a16:creationId xmlns:a16="http://schemas.microsoft.com/office/drawing/2014/main" id="{79655674-23D3-5F2C-703A-BE95B31A429A}"/>
              </a:ext>
            </a:extLst>
          </p:cNvPr>
          <p:cNvSpPr/>
          <p:nvPr/>
        </p:nvSpPr>
        <p:spPr>
          <a:xfrm>
            <a:off x="739795" y="5421641"/>
            <a:ext cx="475296" cy="307762"/>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6" name="TextBox 15">
            <a:extLst>
              <a:ext uri="{FF2B5EF4-FFF2-40B4-BE49-F238E27FC236}">
                <a16:creationId xmlns:a16="http://schemas.microsoft.com/office/drawing/2014/main" id="{89885AC2-CBB9-E336-8B78-D5E2F75165A3}"/>
              </a:ext>
            </a:extLst>
          </p:cNvPr>
          <p:cNvSpPr txBox="1"/>
          <p:nvPr/>
        </p:nvSpPr>
        <p:spPr>
          <a:xfrm>
            <a:off x="7327" y="6106419"/>
            <a:ext cx="8083411" cy="246221"/>
          </a:xfrm>
          <a:prstGeom prst="rect">
            <a:avLst/>
          </a:prstGeom>
          <a:noFill/>
        </p:spPr>
        <p:txBody>
          <a:bodyPr wrap="square">
            <a:spAutoFit/>
          </a:bodyPr>
          <a:lstStyle/>
          <a:p>
            <a:r>
              <a:rPr lang="en-US" sz="1000" dirty="0"/>
              <a:t>1 </a:t>
            </a:r>
            <a:r>
              <a:rPr lang="en-US" sz="1000" b="0" i="0" u="none" strike="noStrike" baseline="0" dirty="0">
                <a:solidFill>
                  <a:srgbClr val="000000"/>
                </a:solidFill>
                <a:hlinkClick r:id="rId6"/>
              </a:rPr>
              <a:t>https://www.unicef.org/documents/implementation-support-guide-development-national-georeferenced-community-health-worker</a:t>
            </a:r>
            <a:r>
              <a:rPr lang="en-US" sz="1000" b="0" i="0" u="none" strike="noStrike" baseline="0" dirty="0">
                <a:solidFill>
                  <a:srgbClr val="000000"/>
                </a:solidFill>
              </a:rPr>
              <a:t> </a:t>
            </a:r>
            <a:endParaRPr lang="en-US" sz="1000" dirty="0"/>
          </a:p>
        </p:txBody>
      </p:sp>
      <p:sp>
        <p:nvSpPr>
          <p:cNvPr id="17" name="TextBox 16">
            <a:extLst>
              <a:ext uri="{FF2B5EF4-FFF2-40B4-BE49-F238E27FC236}">
                <a16:creationId xmlns:a16="http://schemas.microsoft.com/office/drawing/2014/main" id="{5549365B-B2C2-59F9-BD5E-FD246F8C0D2D}"/>
              </a:ext>
            </a:extLst>
          </p:cNvPr>
          <p:cNvSpPr txBox="1"/>
          <p:nvPr/>
        </p:nvSpPr>
        <p:spPr>
          <a:xfrm>
            <a:off x="10722118" y="279651"/>
            <a:ext cx="338418" cy="276999"/>
          </a:xfrm>
          <a:prstGeom prst="rect">
            <a:avLst/>
          </a:prstGeom>
          <a:noFill/>
        </p:spPr>
        <p:txBody>
          <a:bodyPr wrap="square">
            <a:spAutoFit/>
          </a:bodyPr>
          <a:lstStyle/>
          <a:p>
            <a:r>
              <a:rPr lang="en-US" sz="1200" b="0" i="0" u="none" strike="noStrike" baseline="0" dirty="0">
                <a:solidFill>
                  <a:srgbClr val="000000"/>
                </a:solidFill>
              </a:rPr>
              <a:t>1</a:t>
            </a:r>
            <a:endParaRPr lang="en-GB" sz="1200" dirty="0"/>
          </a:p>
        </p:txBody>
      </p:sp>
    </p:spTree>
    <p:extLst>
      <p:ext uri="{BB962C8B-B14F-4D97-AF65-F5344CB8AC3E}">
        <p14:creationId xmlns:p14="http://schemas.microsoft.com/office/powerpoint/2010/main" val="2818750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C84F34-E6D8-825D-D4B1-8894CB8F050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Data elements</a:t>
            </a:r>
            <a:endParaRPr lang="en-PH" altLang="en-US" dirty="0"/>
          </a:p>
        </p:txBody>
      </p:sp>
      <p:sp>
        <p:nvSpPr>
          <p:cNvPr id="2" name="TextBox 1">
            <a:extLst>
              <a:ext uri="{FF2B5EF4-FFF2-40B4-BE49-F238E27FC236}">
                <a16:creationId xmlns:a16="http://schemas.microsoft.com/office/drawing/2014/main" id="{2F6C9D22-5474-4D5E-E788-7D0DA8D212AA}"/>
              </a:ext>
            </a:extLst>
          </p:cNvPr>
          <p:cNvSpPr txBox="1"/>
          <p:nvPr/>
        </p:nvSpPr>
        <p:spPr>
          <a:xfrm>
            <a:off x="416949" y="761186"/>
            <a:ext cx="11282928" cy="461665"/>
          </a:xfrm>
          <a:prstGeom prst="rect">
            <a:avLst/>
          </a:prstGeom>
          <a:noFill/>
        </p:spPr>
        <p:txBody>
          <a:bodyPr wrap="square">
            <a:spAutoFit/>
          </a:bodyPr>
          <a:lstStyle/>
          <a:p>
            <a:r>
              <a:rPr lang="en-US" sz="2400" b="0" i="0" u="none" strike="noStrike" baseline="0" dirty="0">
                <a:solidFill>
                  <a:srgbClr val="000000"/>
                </a:solidFill>
              </a:rPr>
              <a:t>Examples of core data elements for different types of geographic features</a:t>
            </a:r>
          </a:p>
        </p:txBody>
      </p:sp>
      <p:pic>
        <p:nvPicPr>
          <p:cNvPr id="4" name="Picture 3">
            <a:extLst>
              <a:ext uri="{FF2B5EF4-FFF2-40B4-BE49-F238E27FC236}">
                <a16:creationId xmlns:a16="http://schemas.microsoft.com/office/drawing/2014/main" id="{14B15619-6FD8-4FE2-CF43-AE4BCC8F2A41}"/>
              </a:ext>
            </a:extLst>
          </p:cNvPr>
          <p:cNvPicPr>
            <a:picLocks noChangeAspect="1"/>
          </p:cNvPicPr>
          <p:nvPr/>
        </p:nvPicPr>
        <p:blipFill>
          <a:blip r:embed="rId3"/>
          <a:stretch>
            <a:fillRect/>
          </a:stretch>
        </p:blipFill>
        <p:spPr>
          <a:xfrm>
            <a:off x="2300374" y="1297495"/>
            <a:ext cx="7591252" cy="4680574"/>
          </a:xfrm>
          <a:prstGeom prst="rect">
            <a:avLst/>
          </a:prstGeom>
        </p:spPr>
      </p:pic>
      <p:pic>
        <p:nvPicPr>
          <p:cNvPr id="14" name="Picture 13">
            <a:extLst>
              <a:ext uri="{FF2B5EF4-FFF2-40B4-BE49-F238E27FC236}">
                <a16:creationId xmlns:a16="http://schemas.microsoft.com/office/drawing/2014/main" id="{78B4EB5E-7186-4535-79BD-152E8AE74545}"/>
              </a:ext>
            </a:extLst>
          </p:cNvPr>
          <p:cNvPicPr>
            <a:picLocks noChangeAspect="1"/>
          </p:cNvPicPr>
          <p:nvPr/>
        </p:nvPicPr>
        <p:blipFill>
          <a:blip r:embed="rId4"/>
          <a:stretch>
            <a:fillRect/>
          </a:stretch>
        </p:blipFill>
        <p:spPr>
          <a:xfrm>
            <a:off x="10941795" y="773056"/>
            <a:ext cx="833256" cy="1179512"/>
          </a:xfrm>
          <a:prstGeom prst="rect">
            <a:avLst/>
          </a:prstGeom>
          <a:ln>
            <a:solidFill>
              <a:schemeClr val="tx1"/>
            </a:solidFill>
          </a:ln>
        </p:spPr>
      </p:pic>
      <p:sp>
        <p:nvSpPr>
          <p:cNvPr id="16" name="TextBox 15">
            <a:extLst>
              <a:ext uri="{FF2B5EF4-FFF2-40B4-BE49-F238E27FC236}">
                <a16:creationId xmlns:a16="http://schemas.microsoft.com/office/drawing/2014/main" id="{F9EB9ED0-E73B-5917-99B9-79699717D068}"/>
              </a:ext>
            </a:extLst>
          </p:cNvPr>
          <p:cNvSpPr txBox="1"/>
          <p:nvPr/>
        </p:nvSpPr>
        <p:spPr>
          <a:xfrm>
            <a:off x="11719" y="6106419"/>
            <a:ext cx="4577786" cy="246221"/>
          </a:xfrm>
          <a:prstGeom prst="rect">
            <a:avLst/>
          </a:prstGeom>
          <a:noFill/>
        </p:spPr>
        <p:txBody>
          <a:bodyPr wrap="square">
            <a:spAutoFit/>
          </a:bodyPr>
          <a:lstStyle/>
          <a:p>
            <a:r>
              <a:rPr lang="en-US" sz="1000" dirty="0"/>
              <a:t>1 </a:t>
            </a:r>
            <a:r>
              <a:rPr lang="en-US" sz="1000" dirty="0">
                <a:hlinkClick r:id="rId5"/>
              </a:rPr>
              <a:t>https://drive.google.com/file/d/1jj779zww4herWOESAd9mXqVE1YfQehtH/view</a:t>
            </a:r>
            <a:r>
              <a:rPr lang="en-US" sz="1000" dirty="0"/>
              <a:t> </a:t>
            </a:r>
          </a:p>
        </p:txBody>
      </p:sp>
      <p:sp>
        <p:nvSpPr>
          <p:cNvPr id="17" name="TextBox 16">
            <a:extLst>
              <a:ext uri="{FF2B5EF4-FFF2-40B4-BE49-F238E27FC236}">
                <a16:creationId xmlns:a16="http://schemas.microsoft.com/office/drawing/2014/main" id="{48801D36-4924-A7FB-2F51-2B16CB53699C}"/>
              </a:ext>
            </a:extLst>
          </p:cNvPr>
          <p:cNvSpPr txBox="1"/>
          <p:nvPr/>
        </p:nvSpPr>
        <p:spPr>
          <a:xfrm>
            <a:off x="10666132" y="774177"/>
            <a:ext cx="338418" cy="276999"/>
          </a:xfrm>
          <a:prstGeom prst="rect">
            <a:avLst/>
          </a:prstGeom>
          <a:noFill/>
        </p:spPr>
        <p:txBody>
          <a:bodyPr wrap="square">
            <a:spAutoFit/>
          </a:bodyPr>
          <a:lstStyle/>
          <a:p>
            <a:r>
              <a:rPr lang="en-US" sz="1200" b="0" i="0" u="none" strike="noStrike" baseline="0" dirty="0">
                <a:solidFill>
                  <a:srgbClr val="000000"/>
                </a:solidFill>
              </a:rPr>
              <a:t>1</a:t>
            </a:r>
            <a:endParaRPr lang="en-GB" sz="1200" dirty="0"/>
          </a:p>
        </p:txBody>
      </p:sp>
    </p:spTree>
    <p:extLst>
      <p:ext uri="{BB962C8B-B14F-4D97-AF65-F5344CB8AC3E}">
        <p14:creationId xmlns:p14="http://schemas.microsoft.com/office/powerpoint/2010/main" val="4052516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423965" y="799557"/>
            <a:ext cx="11479725" cy="505157"/>
          </a:xfrm>
          <a:prstGeom prst="rect">
            <a:avLst/>
          </a:prstGeom>
        </p:spPr>
        <p:txBody>
          <a:bodyPr>
            <a:noAutofit/>
          </a:bodyPr>
          <a:lstStyle/>
          <a:p>
            <a:pPr eaLnBrk="0" fontAlgn="base" hangingPunct="0">
              <a:lnSpc>
                <a:spcPct val="90000"/>
              </a:lnSpc>
              <a:spcBef>
                <a:spcPts val="1000"/>
              </a:spcBef>
              <a:spcAft>
                <a:spcPct val="0"/>
              </a:spcAft>
            </a:pPr>
            <a:r>
              <a:rPr lang="en-US" sz="2400" dirty="0"/>
              <a:t>Agreeing on a common terminology ensures that all actors involve speak the same language!</a:t>
            </a:r>
          </a:p>
        </p:txBody>
      </p:sp>
      <p:sp>
        <p:nvSpPr>
          <p:cNvPr id="14" name="Rectangle 3"/>
          <p:cNvSpPr>
            <a:spLocks noChangeArrowheads="1"/>
          </p:cNvSpPr>
          <p:nvPr/>
        </p:nvSpPr>
        <p:spPr bwMode="auto">
          <a:xfrm>
            <a:off x="541391" y="4855113"/>
            <a:ext cx="7150325" cy="576196"/>
          </a:xfrm>
          <a:prstGeom prst="rect">
            <a:avLst/>
          </a:prstGeom>
          <a:noFill/>
          <a:ln w="9525">
            <a:noFill/>
            <a:miter lim="800000"/>
            <a:headEnd/>
            <a:tailEnd/>
          </a:ln>
        </p:spPr>
        <p:txBody>
          <a:bodyPr lIns="0" tIns="0" rIns="0" bIns="0"/>
          <a:lstStyle/>
          <a:p>
            <a:pPr>
              <a:lnSpc>
                <a:spcPct val="90000"/>
              </a:lnSpc>
              <a:spcBef>
                <a:spcPct val="20000"/>
              </a:spcBef>
            </a:pPr>
            <a:r>
              <a:rPr lang="en-US" altLang="zh-CN" sz="2400" dirty="0">
                <a:ea typeface="SimSun" pitchFamily="2" charset="-122"/>
              </a:rPr>
              <a:t>It is also important to have a dictionary/glossary covering the relevant thematic area (Malaria, tuberculosis</a:t>
            </a:r>
            <a:r>
              <a:rPr lang="fr-FR" altLang="zh-CN" sz="2400" dirty="0">
                <a:ea typeface="SimSun" pitchFamily="2" charset="-122"/>
              </a:rPr>
              <a:t>,…)</a:t>
            </a:r>
            <a:endParaRPr lang="fr-CH" altLang="zh-CN" sz="2400" dirty="0">
              <a:ea typeface="SimSun" pitchFamily="2" charset="-122"/>
            </a:endParaRPr>
          </a:p>
        </p:txBody>
      </p:sp>
      <p:sp>
        <p:nvSpPr>
          <p:cNvPr id="18" name="Right Arrow 17"/>
          <p:cNvSpPr/>
          <p:nvPr/>
        </p:nvSpPr>
        <p:spPr>
          <a:xfrm>
            <a:off x="492628" y="1765938"/>
            <a:ext cx="431726" cy="288032"/>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4" name="TextBox 3">
            <a:extLst>
              <a:ext uri="{FF2B5EF4-FFF2-40B4-BE49-F238E27FC236}">
                <a16:creationId xmlns:a16="http://schemas.microsoft.com/office/drawing/2014/main" id="{957B2855-C5E1-3802-98F1-D7530E12471B}"/>
              </a:ext>
            </a:extLst>
          </p:cNvPr>
          <p:cNvSpPr txBox="1"/>
          <p:nvPr/>
        </p:nvSpPr>
        <p:spPr>
          <a:xfrm>
            <a:off x="947258" y="1679122"/>
            <a:ext cx="7360920" cy="461665"/>
          </a:xfrm>
          <a:prstGeom prst="rect">
            <a:avLst/>
          </a:prstGeom>
          <a:noFill/>
        </p:spPr>
        <p:txBody>
          <a:bodyPr wrap="square">
            <a:spAutoFit/>
          </a:bodyPr>
          <a:lstStyle/>
          <a:p>
            <a:r>
              <a:rPr lang="en-US" sz="2400" dirty="0"/>
              <a:t>2 main glossaries to have</a:t>
            </a:r>
            <a:r>
              <a:rPr lang="fr-CH" sz="2400" dirty="0"/>
              <a:t>:</a:t>
            </a:r>
          </a:p>
        </p:txBody>
      </p:sp>
      <p:sp>
        <p:nvSpPr>
          <p:cNvPr id="6" name="Rectangle 3">
            <a:extLst>
              <a:ext uri="{FF2B5EF4-FFF2-40B4-BE49-F238E27FC236}">
                <a16:creationId xmlns:a16="http://schemas.microsoft.com/office/drawing/2014/main" id="{F5E6D2DC-183F-115F-796E-6E88B061AC6A}"/>
              </a:ext>
            </a:extLst>
          </p:cNvPr>
          <p:cNvSpPr>
            <a:spLocks noChangeArrowheads="1"/>
          </p:cNvSpPr>
          <p:nvPr/>
        </p:nvSpPr>
        <p:spPr bwMode="auto">
          <a:xfrm>
            <a:off x="948348" y="2237041"/>
            <a:ext cx="6402708" cy="1086024"/>
          </a:xfrm>
          <a:prstGeom prst="rect">
            <a:avLst/>
          </a:prstGeom>
          <a:noFill/>
          <a:ln w="9525">
            <a:noFill/>
            <a:miter lim="800000"/>
            <a:headEnd/>
            <a:tailEnd/>
          </a:ln>
        </p:spPr>
        <p:txBody>
          <a:bodyPr lIns="0" tIns="0" rIns="0" bIns="0"/>
          <a:lstStyle/>
          <a:p>
            <a:pPr marL="457200" indent="-360000">
              <a:lnSpc>
                <a:spcPct val="90000"/>
              </a:lnSpc>
              <a:spcBef>
                <a:spcPct val="20000"/>
              </a:spcBef>
              <a:buFont typeface="+mj-lt"/>
              <a:buAutoNum type="arabicPeriod"/>
            </a:pPr>
            <a:r>
              <a:rPr lang="en-US" altLang="zh-CN" sz="2400" dirty="0">
                <a:ea typeface="SimSun" pitchFamily="2" charset="-122"/>
              </a:rPr>
              <a:t>Definition of each geographic feature</a:t>
            </a:r>
          </a:p>
          <a:p>
            <a:pPr marL="457200" indent="-360000">
              <a:lnSpc>
                <a:spcPct val="90000"/>
              </a:lnSpc>
              <a:spcBef>
                <a:spcPct val="20000"/>
              </a:spcBef>
              <a:buFont typeface="+mj-lt"/>
              <a:buAutoNum type="arabicPeriod"/>
            </a:pPr>
            <a:r>
              <a:rPr lang="en-US" altLang="zh-CN" sz="2400" dirty="0">
                <a:ea typeface="SimSun" pitchFamily="2" charset="-122"/>
              </a:rPr>
              <a:t>Geospatial data and technologies terminology. Examples:</a:t>
            </a:r>
            <a:endParaRPr lang="fr-CH" altLang="zh-CN" sz="2400" dirty="0">
              <a:ea typeface="SimSun" pitchFamily="2" charset="-122"/>
            </a:endParaRPr>
          </a:p>
          <a:p>
            <a:pPr marL="457200" indent="-457200">
              <a:lnSpc>
                <a:spcPct val="90000"/>
              </a:lnSpc>
              <a:spcBef>
                <a:spcPct val="20000"/>
              </a:spcBef>
              <a:buFont typeface="+mj-lt"/>
              <a:buAutoNum type="arabicPeriod"/>
            </a:pPr>
            <a:endParaRPr lang="fr-CH" altLang="zh-CN" sz="2400" dirty="0">
              <a:ea typeface="SimSun" pitchFamily="2" charset="-122"/>
            </a:endParaRPr>
          </a:p>
        </p:txBody>
      </p:sp>
      <p:sp>
        <p:nvSpPr>
          <p:cNvPr id="13" name="TextBox 12">
            <a:extLst>
              <a:ext uri="{FF2B5EF4-FFF2-40B4-BE49-F238E27FC236}">
                <a16:creationId xmlns:a16="http://schemas.microsoft.com/office/drawing/2014/main" id="{4130447A-42F4-4223-F695-3110C7D75F0C}"/>
              </a:ext>
            </a:extLst>
          </p:cNvPr>
          <p:cNvSpPr txBox="1"/>
          <p:nvPr/>
        </p:nvSpPr>
        <p:spPr>
          <a:xfrm>
            <a:off x="11032" y="5933193"/>
            <a:ext cx="8136904" cy="415498"/>
          </a:xfrm>
          <a:prstGeom prst="rect">
            <a:avLst/>
          </a:prstGeom>
          <a:noFill/>
        </p:spPr>
        <p:txBody>
          <a:bodyPr wrap="square">
            <a:spAutoFit/>
          </a:bodyPr>
          <a:lstStyle/>
          <a:p>
            <a:r>
              <a:rPr lang="fr-CH" sz="1000" dirty="0">
                <a:solidFill>
                  <a:srgbClr val="002147"/>
                </a:solidFill>
                <a:hlinkClick r:id="rId3"/>
              </a:rPr>
              <a:t>https://drive.google.com/file/d/1jj779zww4herWOESAd9mXqVE1YfQehtH/view?usp=sharing</a:t>
            </a:r>
            <a:r>
              <a:rPr lang="fr-CH" sz="1000" dirty="0">
                <a:solidFill>
                  <a:srgbClr val="002147"/>
                </a:solidFill>
              </a:rPr>
              <a:t>;   </a:t>
            </a:r>
            <a:r>
              <a:rPr lang="fr-CH" sz="1000" dirty="0">
                <a:solidFill>
                  <a:srgbClr val="002147"/>
                </a:solidFill>
                <a:hlinkClick r:id="rId4"/>
              </a:rPr>
              <a:t>https://healthgeolab.net/DOCUMENTS/Guidance_Common_Geo-registry_Ve2.pdf</a:t>
            </a:r>
            <a:r>
              <a:rPr lang="fr-CH" sz="1000" dirty="0">
                <a:solidFill>
                  <a:srgbClr val="002147"/>
                </a:solidFill>
              </a:rPr>
              <a:t>  </a:t>
            </a:r>
          </a:p>
        </p:txBody>
      </p:sp>
      <p:sp>
        <p:nvSpPr>
          <p:cNvPr id="20" name="Rectangle 3">
            <a:extLst>
              <a:ext uri="{FF2B5EF4-FFF2-40B4-BE49-F238E27FC236}">
                <a16:creationId xmlns:a16="http://schemas.microsoft.com/office/drawing/2014/main" id="{ACE07910-E268-D29E-1F66-ED38A57B4152}"/>
              </a:ext>
            </a:extLst>
          </p:cNvPr>
          <p:cNvSpPr>
            <a:spLocks noChangeArrowheads="1"/>
          </p:cNvSpPr>
          <p:nvPr/>
        </p:nvSpPr>
        <p:spPr bwMode="auto">
          <a:xfrm>
            <a:off x="1377784" y="3445284"/>
            <a:ext cx="5695367" cy="1285323"/>
          </a:xfrm>
          <a:prstGeom prst="rect">
            <a:avLst/>
          </a:prstGeom>
          <a:noFill/>
          <a:ln w="9525">
            <a:noFill/>
            <a:miter lim="800000"/>
            <a:headEnd/>
            <a:tailEnd/>
          </a:ln>
        </p:spPr>
        <p:txBody>
          <a:bodyPr lIns="0" tIns="0" rIns="0" bIns="0"/>
          <a:lstStyle/>
          <a:p>
            <a:pPr marL="457200" indent="-457200">
              <a:lnSpc>
                <a:spcPct val="90000"/>
              </a:lnSpc>
              <a:spcBef>
                <a:spcPct val="20000"/>
              </a:spcBef>
              <a:buFont typeface="Arial" panose="020B0604020202020204" pitchFamily="34" charset="0"/>
              <a:buChar char="•"/>
            </a:pPr>
            <a:r>
              <a:rPr lang="fr-CH" altLang="zh-CN" sz="2000" dirty="0" err="1">
                <a:ea typeface="SimSun" pitchFamily="2" charset="-122"/>
              </a:rPr>
              <a:t>Esri</a:t>
            </a:r>
            <a:r>
              <a:rPr lang="fr-CH" altLang="zh-CN" sz="2000" dirty="0">
                <a:ea typeface="SimSun" pitchFamily="2" charset="-122"/>
              </a:rPr>
              <a:t> GIS </a:t>
            </a:r>
            <a:r>
              <a:rPr lang="fr-CH" altLang="zh-CN" sz="2000" dirty="0" err="1">
                <a:ea typeface="SimSun" pitchFamily="2" charset="-122"/>
              </a:rPr>
              <a:t>Dictionary</a:t>
            </a:r>
            <a:r>
              <a:rPr lang="fr-CH" altLang="zh-CN" sz="2000" dirty="0">
                <a:ea typeface="SimSun" pitchFamily="2" charset="-122"/>
              </a:rPr>
              <a:t>: </a:t>
            </a:r>
            <a:r>
              <a:rPr lang="fr-CH" altLang="zh-CN" sz="2000" dirty="0">
                <a:ea typeface="SimSun" pitchFamily="2" charset="-122"/>
                <a:hlinkClick r:id="rId5"/>
              </a:rPr>
              <a:t>https://support.esri.com/en-us/gis-dictionary</a:t>
            </a:r>
            <a:endParaRPr lang="fr-CH" altLang="zh-CN" sz="2000" dirty="0">
              <a:ea typeface="SimSun" pitchFamily="2" charset="-122"/>
            </a:endParaRPr>
          </a:p>
          <a:p>
            <a:pPr marL="457200" indent="-457200">
              <a:lnSpc>
                <a:spcPct val="90000"/>
              </a:lnSpc>
              <a:spcBef>
                <a:spcPct val="20000"/>
              </a:spcBef>
              <a:buFont typeface="Arial" panose="020B0604020202020204" pitchFamily="34" charset="0"/>
              <a:buChar char="•"/>
            </a:pPr>
            <a:r>
              <a:rPr lang="fr-CH" altLang="zh-CN" sz="2000" dirty="0">
                <a:ea typeface="SimSun" pitchFamily="2" charset="-122"/>
              </a:rPr>
              <a:t>Wiki GIS </a:t>
            </a:r>
            <a:r>
              <a:rPr lang="fr-CH" altLang="zh-CN" sz="2000" dirty="0" err="1">
                <a:ea typeface="SimSun" pitchFamily="2" charset="-122"/>
              </a:rPr>
              <a:t>Glossary</a:t>
            </a:r>
            <a:r>
              <a:rPr lang="fr-CH" altLang="zh-CN" sz="2000" dirty="0">
                <a:ea typeface="SimSun" pitchFamily="2" charset="-122"/>
              </a:rPr>
              <a:t>: </a:t>
            </a:r>
            <a:r>
              <a:rPr lang="fr-CH" altLang="zh-CN" sz="2000" dirty="0">
                <a:ea typeface="SimSun" pitchFamily="2" charset="-122"/>
                <a:hlinkClick r:id="rId6"/>
              </a:rPr>
              <a:t>https://wiki.gis.com/wiki/index.php/GIS_Glossary</a:t>
            </a:r>
            <a:r>
              <a:rPr lang="fr-CH" altLang="zh-CN" sz="2000" dirty="0">
                <a:ea typeface="SimSun" pitchFamily="2" charset="-122"/>
              </a:rPr>
              <a:t> </a:t>
            </a:r>
          </a:p>
          <a:p>
            <a:pPr>
              <a:lnSpc>
                <a:spcPct val="90000"/>
              </a:lnSpc>
              <a:spcBef>
                <a:spcPct val="20000"/>
              </a:spcBef>
            </a:pPr>
            <a:endParaRPr lang="fr-CH" altLang="zh-CN" sz="2000" dirty="0">
              <a:ea typeface="SimSun" pitchFamily="2" charset="-122"/>
            </a:endParaRPr>
          </a:p>
        </p:txBody>
      </p:sp>
      <p:sp>
        <p:nvSpPr>
          <p:cNvPr id="2" name="Title 1">
            <a:extLst>
              <a:ext uri="{FF2B5EF4-FFF2-40B4-BE49-F238E27FC236}">
                <a16:creationId xmlns:a16="http://schemas.microsoft.com/office/drawing/2014/main" id="{D4DFE44C-8BFD-705D-5D88-8CD1FCE34C56}"/>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terminology</a:t>
            </a:r>
            <a:endParaRPr lang="en-PH" altLang="en-US" dirty="0"/>
          </a:p>
        </p:txBody>
      </p:sp>
      <p:pic>
        <p:nvPicPr>
          <p:cNvPr id="7" name="Picture 6">
            <a:extLst>
              <a:ext uri="{FF2B5EF4-FFF2-40B4-BE49-F238E27FC236}">
                <a16:creationId xmlns:a16="http://schemas.microsoft.com/office/drawing/2014/main" id="{930B37B2-34BB-4548-A27C-ABD0D9547DCA}"/>
              </a:ext>
            </a:extLst>
          </p:cNvPr>
          <p:cNvPicPr>
            <a:picLocks noChangeAspect="1"/>
          </p:cNvPicPr>
          <p:nvPr/>
        </p:nvPicPr>
        <p:blipFill rotWithShape="1">
          <a:blip r:embed="rId7"/>
          <a:srcRect l="1147" t="1291" r="1523" b="2101"/>
          <a:stretch/>
        </p:blipFill>
        <p:spPr>
          <a:xfrm>
            <a:off x="8134719" y="1628801"/>
            <a:ext cx="2257282" cy="1008096"/>
          </a:xfrm>
          <a:prstGeom prst="rect">
            <a:avLst/>
          </a:prstGeom>
          <a:ln>
            <a:solidFill>
              <a:schemeClr val="tx1"/>
            </a:solidFill>
          </a:ln>
        </p:spPr>
      </p:pic>
      <p:pic>
        <p:nvPicPr>
          <p:cNvPr id="10" name="Picture 9">
            <a:extLst>
              <a:ext uri="{FF2B5EF4-FFF2-40B4-BE49-F238E27FC236}">
                <a16:creationId xmlns:a16="http://schemas.microsoft.com/office/drawing/2014/main" id="{48398EA5-ABEE-732C-A1B5-D27BAA6CC726}"/>
              </a:ext>
            </a:extLst>
          </p:cNvPr>
          <p:cNvPicPr>
            <a:picLocks noChangeAspect="1"/>
          </p:cNvPicPr>
          <p:nvPr/>
        </p:nvPicPr>
        <p:blipFill>
          <a:blip r:embed="rId8"/>
          <a:stretch>
            <a:fillRect/>
          </a:stretch>
        </p:blipFill>
        <p:spPr>
          <a:xfrm>
            <a:off x="8194774" y="3293774"/>
            <a:ext cx="2913652" cy="1500719"/>
          </a:xfrm>
          <a:prstGeom prst="rect">
            <a:avLst/>
          </a:prstGeom>
          <a:ln>
            <a:solidFill>
              <a:schemeClr val="tx1"/>
            </a:solidFill>
          </a:ln>
        </p:spPr>
      </p:pic>
      <p:pic>
        <p:nvPicPr>
          <p:cNvPr id="12" name="Picture 11">
            <a:extLst>
              <a:ext uri="{FF2B5EF4-FFF2-40B4-BE49-F238E27FC236}">
                <a16:creationId xmlns:a16="http://schemas.microsoft.com/office/drawing/2014/main" id="{EF206D36-2615-0069-BD66-20525777110F}"/>
              </a:ext>
            </a:extLst>
          </p:cNvPr>
          <p:cNvPicPr>
            <a:picLocks noChangeAspect="1"/>
          </p:cNvPicPr>
          <p:nvPr/>
        </p:nvPicPr>
        <p:blipFill>
          <a:blip r:embed="rId9"/>
          <a:stretch>
            <a:fillRect/>
          </a:stretch>
        </p:blipFill>
        <p:spPr>
          <a:xfrm>
            <a:off x="8574571" y="4445234"/>
            <a:ext cx="2913652" cy="1487959"/>
          </a:xfrm>
          <a:prstGeom prst="rect">
            <a:avLst/>
          </a:prstGeom>
          <a:ln>
            <a:solidFill>
              <a:schemeClr val="tx1"/>
            </a:solidFill>
          </a:ln>
        </p:spPr>
      </p:pic>
    </p:spTree>
    <p:extLst>
      <p:ext uri="{BB962C8B-B14F-4D97-AF65-F5344CB8AC3E}">
        <p14:creationId xmlns:p14="http://schemas.microsoft.com/office/powerpoint/2010/main" val="4237575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69F9EE-001C-B494-FE0E-BE8B864F586D}"/>
              </a:ext>
            </a:extLst>
          </p:cNvPr>
          <p:cNvPicPr>
            <a:picLocks noChangeAspect="1"/>
          </p:cNvPicPr>
          <p:nvPr/>
        </p:nvPicPr>
        <p:blipFill>
          <a:blip r:embed="rId3"/>
          <a:stretch>
            <a:fillRect/>
          </a:stretch>
        </p:blipFill>
        <p:spPr>
          <a:xfrm>
            <a:off x="10944621" y="773056"/>
            <a:ext cx="827604" cy="1175348"/>
          </a:xfrm>
          <a:prstGeom prst="rect">
            <a:avLst/>
          </a:prstGeom>
          <a:ln>
            <a:solidFill>
              <a:schemeClr val="tx1"/>
            </a:solidFill>
          </a:ln>
        </p:spPr>
      </p:pic>
      <p:sp>
        <p:nvSpPr>
          <p:cNvPr id="8" name="Title 1">
            <a:extLst>
              <a:ext uri="{FF2B5EF4-FFF2-40B4-BE49-F238E27FC236}">
                <a16:creationId xmlns:a16="http://schemas.microsoft.com/office/drawing/2014/main" id="{AAC84F34-E6D8-825D-D4B1-8894CB8F050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Data elements</a:t>
            </a:r>
            <a:endParaRPr lang="en-PH" altLang="en-US" dirty="0"/>
          </a:p>
        </p:txBody>
      </p:sp>
      <p:sp>
        <p:nvSpPr>
          <p:cNvPr id="16" name="TextBox 15">
            <a:extLst>
              <a:ext uri="{FF2B5EF4-FFF2-40B4-BE49-F238E27FC236}">
                <a16:creationId xmlns:a16="http://schemas.microsoft.com/office/drawing/2014/main" id="{F9EB9ED0-E73B-5917-99B9-79699717D068}"/>
              </a:ext>
            </a:extLst>
          </p:cNvPr>
          <p:cNvSpPr txBox="1"/>
          <p:nvPr/>
        </p:nvSpPr>
        <p:spPr>
          <a:xfrm>
            <a:off x="7329" y="6106419"/>
            <a:ext cx="8083411" cy="246221"/>
          </a:xfrm>
          <a:prstGeom prst="rect">
            <a:avLst/>
          </a:prstGeom>
          <a:noFill/>
        </p:spPr>
        <p:txBody>
          <a:bodyPr wrap="square">
            <a:spAutoFit/>
          </a:bodyPr>
          <a:lstStyle/>
          <a:p>
            <a:r>
              <a:rPr lang="en-US" sz="1000" dirty="0"/>
              <a:t>1 </a:t>
            </a:r>
            <a:r>
              <a:rPr lang="en-US" sz="1000" b="0" i="0" u="none" strike="noStrike" baseline="0" dirty="0">
                <a:solidFill>
                  <a:srgbClr val="000000"/>
                </a:solidFill>
                <a:hlinkClick r:id="rId4"/>
              </a:rPr>
              <a:t>https://www.unicef.org/documents/implementation-support-guide-development-national-georeferenced-community-health-worker</a:t>
            </a:r>
            <a:r>
              <a:rPr lang="en-US" sz="1000" b="0" i="0" u="none" strike="noStrike" baseline="0" dirty="0">
                <a:solidFill>
                  <a:srgbClr val="000000"/>
                </a:solidFill>
              </a:rPr>
              <a:t> </a:t>
            </a:r>
            <a:endParaRPr lang="en-US" sz="1000" dirty="0"/>
          </a:p>
        </p:txBody>
      </p:sp>
      <p:sp>
        <p:nvSpPr>
          <p:cNvPr id="17" name="TextBox 16">
            <a:extLst>
              <a:ext uri="{FF2B5EF4-FFF2-40B4-BE49-F238E27FC236}">
                <a16:creationId xmlns:a16="http://schemas.microsoft.com/office/drawing/2014/main" id="{48801D36-4924-A7FB-2F51-2B16CB53699C}"/>
              </a:ext>
            </a:extLst>
          </p:cNvPr>
          <p:cNvSpPr txBox="1"/>
          <p:nvPr/>
        </p:nvSpPr>
        <p:spPr>
          <a:xfrm>
            <a:off x="10694125" y="774177"/>
            <a:ext cx="338418" cy="276999"/>
          </a:xfrm>
          <a:prstGeom prst="rect">
            <a:avLst/>
          </a:prstGeom>
          <a:noFill/>
        </p:spPr>
        <p:txBody>
          <a:bodyPr wrap="square">
            <a:spAutoFit/>
          </a:bodyPr>
          <a:lstStyle/>
          <a:p>
            <a:r>
              <a:rPr lang="en-US" sz="1200" b="0" i="0" u="none" strike="noStrike" baseline="0" dirty="0">
                <a:solidFill>
                  <a:srgbClr val="000000"/>
                </a:solidFill>
              </a:rPr>
              <a:t>1</a:t>
            </a:r>
            <a:endParaRPr lang="en-GB" sz="1200" dirty="0"/>
          </a:p>
        </p:txBody>
      </p:sp>
      <p:sp>
        <p:nvSpPr>
          <p:cNvPr id="3" name="TextBox 2">
            <a:extLst>
              <a:ext uri="{FF2B5EF4-FFF2-40B4-BE49-F238E27FC236}">
                <a16:creationId xmlns:a16="http://schemas.microsoft.com/office/drawing/2014/main" id="{DF675B32-2330-6E88-9D61-D1D3F01107F3}"/>
              </a:ext>
            </a:extLst>
          </p:cNvPr>
          <p:cNvSpPr txBox="1"/>
          <p:nvPr/>
        </p:nvSpPr>
        <p:spPr>
          <a:xfrm>
            <a:off x="416950" y="761187"/>
            <a:ext cx="11282928" cy="461665"/>
          </a:xfrm>
          <a:prstGeom prst="rect">
            <a:avLst/>
          </a:prstGeom>
          <a:noFill/>
        </p:spPr>
        <p:txBody>
          <a:bodyPr wrap="square">
            <a:spAutoFit/>
          </a:bodyPr>
          <a:lstStyle/>
          <a:p>
            <a:r>
              <a:rPr lang="en-US" sz="2400" b="0" i="0" u="none" strike="noStrike" baseline="0" dirty="0">
                <a:solidFill>
                  <a:srgbClr val="000000"/>
                </a:solidFill>
              </a:rPr>
              <a:t>Core </a:t>
            </a:r>
            <a:r>
              <a:rPr lang="en-US" sz="2400" dirty="0">
                <a:solidFill>
                  <a:srgbClr val="000000"/>
                </a:solidFill>
              </a:rPr>
              <a:t>d</a:t>
            </a:r>
            <a:r>
              <a:rPr lang="en-US" sz="2400" b="0" i="0" u="none" strike="noStrike" baseline="0" dirty="0">
                <a:solidFill>
                  <a:srgbClr val="000000"/>
                </a:solidFill>
              </a:rPr>
              <a:t>ata elements for establishing a community health worker master list</a:t>
            </a:r>
          </a:p>
        </p:txBody>
      </p:sp>
      <p:pic>
        <p:nvPicPr>
          <p:cNvPr id="6" name="Picture 5">
            <a:extLst>
              <a:ext uri="{FF2B5EF4-FFF2-40B4-BE49-F238E27FC236}">
                <a16:creationId xmlns:a16="http://schemas.microsoft.com/office/drawing/2014/main" id="{3886BB6D-C28A-4278-45E0-7A7649C74234}"/>
              </a:ext>
            </a:extLst>
          </p:cNvPr>
          <p:cNvPicPr>
            <a:picLocks noChangeAspect="1"/>
          </p:cNvPicPr>
          <p:nvPr/>
        </p:nvPicPr>
        <p:blipFill>
          <a:blip r:embed="rId5"/>
          <a:stretch>
            <a:fillRect/>
          </a:stretch>
        </p:blipFill>
        <p:spPr>
          <a:xfrm>
            <a:off x="695325" y="1306094"/>
            <a:ext cx="3412160" cy="4777024"/>
          </a:xfrm>
          <a:prstGeom prst="rect">
            <a:avLst/>
          </a:prstGeom>
        </p:spPr>
      </p:pic>
      <p:pic>
        <p:nvPicPr>
          <p:cNvPr id="7" name="Picture 6">
            <a:extLst>
              <a:ext uri="{FF2B5EF4-FFF2-40B4-BE49-F238E27FC236}">
                <a16:creationId xmlns:a16="http://schemas.microsoft.com/office/drawing/2014/main" id="{E39CBEA2-8A19-408C-700A-F2189421F9A9}"/>
              </a:ext>
            </a:extLst>
          </p:cNvPr>
          <p:cNvPicPr>
            <a:picLocks noChangeAspect="1"/>
          </p:cNvPicPr>
          <p:nvPr/>
        </p:nvPicPr>
        <p:blipFill>
          <a:blip r:embed="rId6"/>
          <a:stretch>
            <a:fillRect/>
          </a:stretch>
        </p:blipFill>
        <p:spPr>
          <a:xfrm>
            <a:off x="4290173" y="1306094"/>
            <a:ext cx="3412160" cy="4124375"/>
          </a:xfrm>
          <a:prstGeom prst="rect">
            <a:avLst/>
          </a:prstGeom>
        </p:spPr>
      </p:pic>
      <p:sp>
        <p:nvSpPr>
          <p:cNvPr id="9" name="TextBox 8">
            <a:extLst>
              <a:ext uri="{FF2B5EF4-FFF2-40B4-BE49-F238E27FC236}">
                <a16:creationId xmlns:a16="http://schemas.microsoft.com/office/drawing/2014/main" id="{192780D3-53C8-9AC6-21B8-CB836F232FDE}"/>
              </a:ext>
            </a:extLst>
          </p:cNvPr>
          <p:cNvSpPr txBox="1"/>
          <p:nvPr/>
        </p:nvSpPr>
        <p:spPr>
          <a:xfrm>
            <a:off x="7956738" y="2424765"/>
            <a:ext cx="3611654" cy="1754326"/>
          </a:xfrm>
          <a:prstGeom prst="rect">
            <a:avLst/>
          </a:prstGeom>
          <a:noFill/>
        </p:spPr>
        <p:txBody>
          <a:bodyPr wrap="square">
            <a:spAutoFit/>
          </a:bodyPr>
          <a:lstStyle/>
          <a:p>
            <a:pPr algn="just"/>
            <a:r>
              <a:rPr lang="en-US" sz="1800" b="1" i="0" u="none" strike="noStrike" baseline="0" dirty="0">
                <a:solidFill>
                  <a:srgbClr val="000000"/>
                </a:solidFill>
              </a:rPr>
              <a:t>Core data elements </a:t>
            </a:r>
            <a:r>
              <a:rPr lang="en-US" sz="1800" b="0" i="0" u="none" strike="noStrike" baseline="0" dirty="0">
                <a:solidFill>
                  <a:srgbClr val="000000"/>
                </a:solidFill>
              </a:rPr>
              <a:t>necessary to uniquely identify, classify, locate and contact each Community Health Worker in the country as well as know their current contractual and reporting status. </a:t>
            </a:r>
            <a:endParaRPr lang="en-GB" dirty="0"/>
          </a:p>
        </p:txBody>
      </p:sp>
    </p:spTree>
    <p:extLst>
      <p:ext uri="{BB962C8B-B14F-4D97-AF65-F5344CB8AC3E}">
        <p14:creationId xmlns:p14="http://schemas.microsoft.com/office/powerpoint/2010/main" val="458891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69F9EE-001C-B494-FE0E-BE8B864F586D}"/>
              </a:ext>
            </a:extLst>
          </p:cNvPr>
          <p:cNvPicPr>
            <a:picLocks noChangeAspect="1"/>
          </p:cNvPicPr>
          <p:nvPr/>
        </p:nvPicPr>
        <p:blipFill>
          <a:blip r:embed="rId3"/>
          <a:stretch>
            <a:fillRect/>
          </a:stretch>
        </p:blipFill>
        <p:spPr>
          <a:xfrm>
            <a:off x="10944621" y="773056"/>
            <a:ext cx="827604" cy="1175348"/>
          </a:xfrm>
          <a:prstGeom prst="rect">
            <a:avLst/>
          </a:prstGeom>
          <a:ln>
            <a:solidFill>
              <a:schemeClr val="tx1"/>
            </a:solidFill>
          </a:ln>
        </p:spPr>
      </p:pic>
      <p:sp>
        <p:nvSpPr>
          <p:cNvPr id="8" name="Title 1">
            <a:extLst>
              <a:ext uri="{FF2B5EF4-FFF2-40B4-BE49-F238E27FC236}">
                <a16:creationId xmlns:a16="http://schemas.microsoft.com/office/drawing/2014/main" id="{AAC84F34-E6D8-825D-D4B1-8894CB8F050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Data elements</a:t>
            </a:r>
            <a:endParaRPr lang="en-PH" altLang="en-US" dirty="0"/>
          </a:p>
        </p:txBody>
      </p:sp>
      <p:sp>
        <p:nvSpPr>
          <p:cNvPr id="16" name="TextBox 15">
            <a:extLst>
              <a:ext uri="{FF2B5EF4-FFF2-40B4-BE49-F238E27FC236}">
                <a16:creationId xmlns:a16="http://schemas.microsoft.com/office/drawing/2014/main" id="{F9EB9ED0-E73B-5917-99B9-79699717D068}"/>
              </a:ext>
            </a:extLst>
          </p:cNvPr>
          <p:cNvSpPr txBox="1"/>
          <p:nvPr/>
        </p:nvSpPr>
        <p:spPr>
          <a:xfrm>
            <a:off x="7325" y="6106419"/>
            <a:ext cx="8083411" cy="246221"/>
          </a:xfrm>
          <a:prstGeom prst="rect">
            <a:avLst/>
          </a:prstGeom>
          <a:noFill/>
        </p:spPr>
        <p:txBody>
          <a:bodyPr wrap="square">
            <a:spAutoFit/>
          </a:bodyPr>
          <a:lstStyle/>
          <a:p>
            <a:r>
              <a:rPr lang="en-US" sz="1000" dirty="0"/>
              <a:t>1 </a:t>
            </a:r>
            <a:r>
              <a:rPr lang="en-US" sz="1000" b="0" i="0" u="none" strike="noStrike" baseline="0" dirty="0">
                <a:solidFill>
                  <a:srgbClr val="000000"/>
                </a:solidFill>
                <a:hlinkClick r:id="rId4"/>
              </a:rPr>
              <a:t>https://www.unicef.org/documents/implementation-support-guide-development-national-georeferenced-community-health-worker</a:t>
            </a:r>
            <a:r>
              <a:rPr lang="en-US" sz="1000" b="0" i="0" u="none" strike="noStrike" baseline="0" dirty="0">
                <a:solidFill>
                  <a:srgbClr val="000000"/>
                </a:solidFill>
              </a:rPr>
              <a:t> </a:t>
            </a:r>
            <a:endParaRPr lang="en-US" sz="1000" dirty="0"/>
          </a:p>
        </p:txBody>
      </p:sp>
      <p:sp>
        <p:nvSpPr>
          <p:cNvPr id="17" name="TextBox 16">
            <a:extLst>
              <a:ext uri="{FF2B5EF4-FFF2-40B4-BE49-F238E27FC236}">
                <a16:creationId xmlns:a16="http://schemas.microsoft.com/office/drawing/2014/main" id="{48801D36-4924-A7FB-2F51-2B16CB53699C}"/>
              </a:ext>
            </a:extLst>
          </p:cNvPr>
          <p:cNvSpPr txBox="1"/>
          <p:nvPr/>
        </p:nvSpPr>
        <p:spPr>
          <a:xfrm>
            <a:off x="10703456" y="774177"/>
            <a:ext cx="338418" cy="276999"/>
          </a:xfrm>
          <a:prstGeom prst="rect">
            <a:avLst/>
          </a:prstGeom>
          <a:noFill/>
        </p:spPr>
        <p:txBody>
          <a:bodyPr wrap="square">
            <a:spAutoFit/>
          </a:bodyPr>
          <a:lstStyle/>
          <a:p>
            <a:r>
              <a:rPr lang="en-US" sz="1200" b="0" i="0" u="none" strike="noStrike" baseline="0" dirty="0">
                <a:solidFill>
                  <a:srgbClr val="000000"/>
                </a:solidFill>
              </a:rPr>
              <a:t>1</a:t>
            </a:r>
            <a:endParaRPr lang="en-GB" sz="1200" dirty="0"/>
          </a:p>
        </p:txBody>
      </p:sp>
      <p:sp>
        <p:nvSpPr>
          <p:cNvPr id="2" name="TextBox 1">
            <a:extLst>
              <a:ext uri="{FF2B5EF4-FFF2-40B4-BE49-F238E27FC236}">
                <a16:creationId xmlns:a16="http://schemas.microsoft.com/office/drawing/2014/main" id="{21B7B112-D0FF-9590-22B8-3C7896CB6C38}"/>
              </a:ext>
            </a:extLst>
          </p:cNvPr>
          <p:cNvSpPr txBox="1"/>
          <p:nvPr/>
        </p:nvSpPr>
        <p:spPr>
          <a:xfrm>
            <a:off x="7956738" y="2238150"/>
            <a:ext cx="3411546" cy="1477328"/>
          </a:xfrm>
          <a:prstGeom prst="rect">
            <a:avLst/>
          </a:prstGeom>
          <a:noFill/>
        </p:spPr>
        <p:txBody>
          <a:bodyPr wrap="square">
            <a:spAutoFit/>
          </a:bodyPr>
          <a:lstStyle/>
          <a:p>
            <a:pPr algn="just"/>
            <a:r>
              <a:rPr lang="en-US" sz="1800" i="0" u="none" strike="noStrike" baseline="0" dirty="0">
                <a:solidFill>
                  <a:srgbClr val="000000"/>
                </a:solidFill>
              </a:rPr>
              <a:t>Example of </a:t>
            </a:r>
            <a:r>
              <a:rPr lang="en-US" sz="1800" b="1" i="0" u="none" strike="noStrike" baseline="0" dirty="0">
                <a:solidFill>
                  <a:srgbClr val="000000"/>
                </a:solidFill>
              </a:rPr>
              <a:t>additional data elements </a:t>
            </a:r>
            <a:r>
              <a:rPr lang="en-US" sz="1800" i="0" u="none" strike="noStrike" baseline="0" dirty="0">
                <a:solidFill>
                  <a:srgbClr val="000000"/>
                </a:solidFill>
              </a:rPr>
              <a:t>to be prioritized in order to define which ones to be included in the minimum set for the master list</a:t>
            </a:r>
            <a:endParaRPr lang="en-GB" dirty="0"/>
          </a:p>
        </p:txBody>
      </p:sp>
      <p:pic>
        <p:nvPicPr>
          <p:cNvPr id="4" name="Picture 3">
            <a:extLst>
              <a:ext uri="{FF2B5EF4-FFF2-40B4-BE49-F238E27FC236}">
                <a16:creationId xmlns:a16="http://schemas.microsoft.com/office/drawing/2014/main" id="{F83C4B31-C81B-2337-965D-19FEBB02A9B4}"/>
              </a:ext>
            </a:extLst>
          </p:cNvPr>
          <p:cNvPicPr>
            <a:picLocks noChangeAspect="1"/>
          </p:cNvPicPr>
          <p:nvPr/>
        </p:nvPicPr>
        <p:blipFill>
          <a:blip r:embed="rId5"/>
          <a:stretch>
            <a:fillRect/>
          </a:stretch>
        </p:blipFill>
        <p:spPr>
          <a:xfrm>
            <a:off x="686360" y="1303844"/>
            <a:ext cx="3417620" cy="4152730"/>
          </a:xfrm>
          <a:prstGeom prst="rect">
            <a:avLst/>
          </a:prstGeom>
        </p:spPr>
      </p:pic>
      <p:pic>
        <p:nvPicPr>
          <p:cNvPr id="10" name="Picture 9">
            <a:extLst>
              <a:ext uri="{FF2B5EF4-FFF2-40B4-BE49-F238E27FC236}">
                <a16:creationId xmlns:a16="http://schemas.microsoft.com/office/drawing/2014/main" id="{E6069972-CD23-9A9A-57B9-11FE39C422C7}"/>
              </a:ext>
            </a:extLst>
          </p:cNvPr>
          <p:cNvPicPr>
            <a:picLocks noChangeAspect="1"/>
          </p:cNvPicPr>
          <p:nvPr/>
        </p:nvPicPr>
        <p:blipFill>
          <a:blip r:embed="rId6"/>
          <a:stretch>
            <a:fillRect/>
          </a:stretch>
        </p:blipFill>
        <p:spPr>
          <a:xfrm>
            <a:off x="4268779" y="1312577"/>
            <a:ext cx="3411546" cy="3579222"/>
          </a:xfrm>
          <a:prstGeom prst="rect">
            <a:avLst/>
          </a:prstGeom>
        </p:spPr>
      </p:pic>
      <p:sp>
        <p:nvSpPr>
          <p:cNvPr id="11" name="TextBox 10">
            <a:extLst>
              <a:ext uri="{FF2B5EF4-FFF2-40B4-BE49-F238E27FC236}">
                <a16:creationId xmlns:a16="http://schemas.microsoft.com/office/drawing/2014/main" id="{0AC08BEB-56F2-D797-990A-EDAC28B04A45}"/>
              </a:ext>
            </a:extLst>
          </p:cNvPr>
          <p:cNvSpPr txBox="1"/>
          <p:nvPr/>
        </p:nvSpPr>
        <p:spPr>
          <a:xfrm>
            <a:off x="7956738" y="4283216"/>
            <a:ext cx="3411546" cy="1200329"/>
          </a:xfrm>
          <a:prstGeom prst="rect">
            <a:avLst/>
          </a:prstGeom>
          <a:noFill/>
        </p:spPr>
        <p:txBody>
          <a:bodyPr wrap="square">
            <a:spAutoFit/>
          </a:bodyPr>
          <a:lstStyle/>
          <a:p>
            <a:pPr algn="just"/>
            <a:r>
              <a:rPr lang="en-US" sz="1800" i="1" u="none" strike="noStrike" baseline="0" dirty="0">
                <a:solidFill>
                  <a:srgbClr val="000000"/>
                </a:solidFill>
              </a:rPr>
              <a:t>Note: the more data elements you include the more difficult it is to maintain the quality of the master list</a:t>
            </a:r>
            <a:endParaRPr lang="en-GB" i="1" dirty="0"/>
          </a:p>
        </p:txBody>
      </p:sp>
      <p:sp>
        <p:nvSpPr>
          <p:cNvPr id="12" name="TextBox 11">
            <a:extLst>
              <a:ext uri="{FF2B5EF4-FFF2-40B4-BE49-F238E27FC236}">
                <a16:creationId xmlns:a16="http://schemas.microsoft.com/office/drawing/2014/main" id="{0D46D498-FB57-AFE2-DF86-485671347EC9}"/>
              </a:ext>
            </a:extLst>
          </p:cNvPr>
          <p:cNvSpPr txBox="1"/>
          <p:nvPr/>
        </p:nvSpPr>
        <p:spPr>
          <a:xfrm>
            <a:off x="416948" y="770512"/>
            <a:ext cx="11282928" cy="461665"/>
          </a:xfrm>
          <a:prstGeom prst="rect">
            <a:avLst/>
          </a:prstGeom>
          <a:noFill/>
        </p:spPr>
        <p:txBody>
          <a:bodyPr wrap="square">
            <a:spAutoFit/>
          </a:bodyPr>
          <a:lstStyle/>
          <a:p>
            <a:r>
              <a:rPr lang="en-US" sz="2400" b="0" i="0" u="none" strike="noStrike" baseline="0" dirty="0">
                <a:solidFill>
                  <a:srgbClr val="000000"/>
                </a:solidFill>
              </a:rPr>
              <a:t>Additiona</a:t>
            </a:r>
            <a:r>
              <a:rPr lang="en-US" sz="2400" dirty="0">
                <a:solidFill>
                  <a:srgbClr val="000000"/>
                </a:solidFill>
              </a:rPr>
              <a:t>l</a:t>
            </a:r>
            <a:r>
              <a:rPr lang="en-US" sz="2400" b="0" i="0" u="none" strike="noStrike" baseline="0" dirty="0">
                <a:solidFill>
                  <a:srgbClr val="000000"/>
                </a:solidFill>
              </a:rPr>
              <a:t> </a:t>
            </a:r>
            <a:r>
              <a:rPr lang="en-US" sz="2400" dirty="0">
                <a:solidFill>
                  <a:srgbClr val="000000"/>
                </a:solidFill>
              </a:rPr>
              <a:t>d</a:t>
            </a:r>
            <a:r>
              <a:rPr lang="en-US" sz="2400" b="0" i="0" u="none" strike="noStrike" baseline="0" dirty="0">
                <a:solidFill>
                  <a:srgbClr val="000000"/>
                </a:solidFill>
              </a:rPr>
              <a:t>ata elements for establishing a community health worker master list</a:t>
            </a:r>
          </a:p>
        </p:txBody>
      </p:sp>
    </p:spTree>
    <p:extLst>
      <p:ext uri="{BB962C8B-B14F-4D97-AF65-F5344CB8AC3E}">
        <p14:creationId xmlns:p14="http://schemas.microsoft.com/office/powerpoint/2010/main" val="669825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9FF51CC-2D0D-4991-6C0F-7DC97A0799D7}"/>
              </a:ext>
            </a:extLst>
          </p:cNvPr>
          <p:cNvPicPr>
            <a:picLocks noChangeAspect="1"/>
          </p:cNvPicPr>
          <p:nvPr/>
        </p:nvPicPr>
        <p:blipFill>
          <a:blip r:embed="rId3"/>
          <a:stretch>
            <a:fillRect/>
          </a:stretch>
        </p:blipFill>
        <p:spPr>
          <a:xfrm>
            <a:off x="10944621" y="744585"/>
            <a:ext cx="828709" cy="1071584"/>
          </a:xfrm>
          <a:prstGeom prst="rect">
            <a:avLst/>
          </a:prstGeom>
          <a:ln>
            <a:solidFill>
              <a:schemeClr val="tx1"/>
            </a:solidFill>
          </a:ln>
        </p:spPr>
      </p:pic>
      <p:sp>
        <p:nvSpPr>
          <p:cNvPr id="19" name="TextBox 18">
            <a:extLst>
              <a:ext uri="{FF2B5EF4-FFF2-40B4-BE49-F238E27FC236}">
                <a16:creationId xmlns:a16="http://schemas.microsoft.com/office/drawing/2014/main" id="{0C6098DF-8A51-3BAD-B911-85124198396C}"/>
              </a:ext>
            </a:extLst>
          </p:cNvPr>
          <p:cNvSpPr txBox="1"/>
          <p:nvPr/>
        </p:nvSpPr>
        <p:spPr>
          <a:xfrm>
            <a:off x="424382" y="767194"/>
            <a:ext cx="11282928" cy="461665"/>
          </a:xfrm>
          <a:prstGeom prst="rect">
            <a:avLst/>
          </a:prstGeom>
          <a:noFill/>
        </p:spPr>
        <p:txBody>
          <a:bodyPr wrap="square">
            <a:spAutoFit/>
          </a:bodyPr>
          <a:lstStyle/>
          <a:p>
            <a:r>
              <a:rPr lang="en-US" sz="2400" b="0" i="0" u="none" strike="noStrike" baseline="0" dirty="0">
                <a:solidFill>
                  <a:srgbClr val="000000"/>
                </a:solidFill>
              </a:rPr>
              <a:t>Health facility master list (HFML) vs Master Facility List (MFL) </a:t>
            </a:r>
          </a:p>
        </p:txBody>
      </p:sp>
      <p:sp>
        <p:nvSpPr>
          <p:cNvPr id="8" name="Title 1">
            <a:extLst>
              <a:ext uri="{FF2B5EF4-FFF2-40B4-BE49-F238E27FC236}">
                <a16:creationId xmlns:a16="http://schemas.microsoft.com/office/drawing/2014/main" id="{AAC84F34-E6D8-825D-D4B1-8894CB8F050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Data elements</a:t>
            </a:r>
            <a:endParaRPr lang="en-PH" altLang="en-US" dirty="0"/>
          </a:p>
        </p:txBody>
      </p:sp>
      <p:sp>
        <p:nvSpPr>
          <p:cNvPr id="16" name="TextBox 15">
            <a:extLst>
              <a:ext uri="{FF2B5EF4-FFF2-40B4-BE49-F238E27FC236}">
                <a16:creationId xmlns:a16="http://schemas.microsoft.com/office/drawing/2014/main" id="{F9EB9ED0-E73B-5917-99B9-79699717D068}"/>
              </a:ext>
            </a:extLst>
          </p:cNvPr>
          <p:cNvSpPr txBox="1"/>
          <p:nvPr/>
        </p:nvSpPr>
        <p:spPr>
          <a:xfrm>
            <a:off x="3776896" y="6106419"/>
            <a:ext cx="8083411" cy="246221"/>
          </a:xfrm>
          <a:prstGeom prst="rect">
            <a:avLst/>
          </a:prstGeom>
          <a:noFill/>
        </p:spPr>
        <p:txBody>
          <a:bodyPr wrap="square">
            <a:spAutoFit/>
          </a:bodyPr>
          <a:lstStyle/>
          <a:p>
            <a:pPr algn="r"/>
            <a:r>
              <a:rPr lang="en-US" sz="1000" dirty="0"/>
              <a:t>1 </a:t>
            </a:r>
            <a:r>
              <a:rPr lang="en-GB" sz="1000" dirty="0">
                <a:hlinkClick r:id="rId4"/>
              </a:rPr>
              <a:t>https://www.who.int/publications/i/item/-9789241513302</a:t>
            </a:r>
            <a:r>
              <a:rPr lang="en-GB" sz="1000" dirty="0"/>
              <a:t> </a:t>
            </a:r>
          </a:p>
        </p:txBody>
      </p:sp>
      <p:sp>
        <p:nvSpPr>
          <p:cNvPr id="17" name="TextBox 16">
            <a:extLst>
              <a:ext uri="{FF2B5EF4-FFF2-40B4-BE49-F238E27FC236}">
                <a16:creationId xmlns:a16="http://schemas.microsoft.com/office/drawing/2014/main" id="{48801D36-4924-A7FB-2F51-2B16CB53699C}"/>
              </a:ext>
            </a:extLst>
          </p:cNvPr>
          <p:cNvSpPr txBox="1"/>
          <p:nvPr/>
        </p:nvSpPr>
        <p:spPr>
          <a:xfrm>
            <a:off x="10666132" y="774177"/>
            <a:ext cx="338418" cy="276999"/>
          </a:xfrm>
          <a:prstGeom prst="rect">
            <a:avLst/>
          </a:prstGeom>
          <a:noFill/>
        </p:spPr>
        <p:txBody>
          <a:bodyPr wrap="square">
            <a:spAutoFit/>
          </a:bodyPr>
          <a:lstStyle/>
          <a:p>
            <a:r>
              <a:rPr lang="en-US" sz="1200" b="0" i="0" u="none" strike="noStrike" baseline="0" dirty="0">
                <a:solidFill>
                  <a:srgbClr val="000000"/>
                </a:solidFill>
              </a:rPr>
              <a:t>1</a:t>
            </a:r>
            <a:endParaRPr lang="en-GB" sz="1200" dirty="0"/>
          </a:p>
        </p:txBody>
      </p:sp>
      <p:sp>
        <p:nvSpPr>
          <p:cNvPr id="3" name="TextBox 2">
            <a:extLst>
              <a:ext uri="{FF2B5EF4-FFF2-40B4-BE49-F238E27FC236}">
                <a16:creationId xmlns:a16="http://schemas.microsoft.com/office/drawing/2014/main" id="{AB44A0E4-451D-AD39-1164-4ABC4B2DA3FA}"/>
              </a:ext>
            </a:extLst>
          </p:cNvPr>
          <p:cNvSpPr txBox="1"/>
          <p:nvPr/>
        </p:nvSpPr>
        <p:spPr>
          <a:xfrm>
            <a:off x="1185752" y="5952246"/>
            <a:ext cx="3717819" cy="369332"/>
          </a:xfrm>
          <a:prstGeom prst="rect">
            <a:avLst/>
          </a:prstGeom>
          <a:noFill/>
        </p:spPr>
        <p:txBody>
          <a:bodyPr wrap="square">
            <a:spAutoFit/>
          </a:bodyPr>
          <a:lstStyle/>
          <a:p>
            <a:pPr algn="just"/>
            <a:r>
              <a:rPr lang="en-US" sz="1800" i="0" u="none" strike="noStrike" baseline="0" dirty="0">
                <a:solidFill>
                  <a:srgbClr val="000000"/>
                </a:solidFill>
              </a:rPr>
              <a:t>Signature domain data elements </a:t>
            </a:r>
            <a:endParaRPr lang="en-GB" dirty="0"/>
          </a:p>
        </p:txBody>
      </p:sp>
      <p:pic>
        <p:nvPicPr>
          <p:cNvPr id="6" name="Picture 5">
            <a:extLst>
              <a:ext uri="{FF2B5EF4-FFF2-40B4-BE49-F238E27FC236}">
                <a16:creationId xmlns:a16="http://schemas.microsoft.com/office/drawing/2014/main" id="{8CBE09ED-9A3D-C205-CF22-F84F6D6D0D9A}"/>
              </a:ext>
            </a:extLst>
          </p:cNvPr>
          <p:cNvPicPr>
            <a:picLocks noChangeAspect="1"/>
          </p:cNvPicPr>
          <p:nvPr/>
        </p:nvPicPr>
        <p:blipFill>
          <a:blip r:embed="rId5"/>
          <a:stretch>
            <a:fillRect/>
          </a:stretch>
        </p:blipFill>
        <p:spPr>
          <a:xfrm>
            <a:off x="649101" y="1242650"/>
            <a:ext cx="3191553" cy="3489881"/>
          </a:xfrm>
          <a:prstGeom prst="rect">
            <a:avLst/>
          </a:prstGeom>
          <a:ln>
            <a:solidFill>
              <a:schemeClr val="tx1"/>
            </a:solidFill>
          </a:ln>
        </p:spPr>
      </p:pic>
      <p:pic>
        <p:nvPicPr>
          <p:cNvPr id="7" name="Picture 6">
            <a:extLst>
              <a:ext uri="{FF2B5EF4-FFF2-40B4-BE49-F238E27FC236}">
                <a16:creationId xmlns:a16="http://schemas.microsoft.com/office/drawing/2014/main" id="{28021BF1-13BA-F2C4-5BAE-6F80B01DDC8C}"/>
              </a:ext>
            </a:extLst>
          </p:cNvPr>
          <p:cNvPicPr>
            <a:picLocks noChangeAspect="1"/>
          </p:cNvPicPr>
          <p:nvPr/>
        </p:nvPicPr>
        <p:blipFill>
          <a:blip r:embed="rId6"/>
          <a:stretch>
            <a:fillRect/>
          </a:stretch>
        </p:blipFill>
        <p:spPr>
          <a:xfrm>
            <a:off x="1323312" y="1546864"/>
            <a:ext cx="3125650" cy="4036362"/>
          </a:xfrm>
          <a:prstGeom prst="rect">
            <a:avLst/>
          </a:prstGeom>
          <a:ln>
            <a:solidFill>
              <a:schemeClr val="tx1"/>
            </a:solidFill>
          </a:ln>
        </p:spPr>
      </p:pic>
      <p:pic>
        <p:nvPicPr>
          <p:cNvPr id="9" name="Picture 8">
            <a:extLst>
              <a:ext uri="{FF2B5EF4-FFF2-40B4-BE49-F238E27FC236}">
                <a16:creationId xmlns:a16="http://schemas.microsoft.com/office/drawing/2014/main" id="{4E34BA89-F245-3A2B-C382-FD75AF86116B}"/>
              </a:ext>
            </a:extLst>
          </p:cNvPr>
          <p:cNvPicPr>
            <a:picLocks noChangeAspect="1"/>
          </p:cNvPicPr>
          <p:nvPr/>
        </p:nvPicPr>
        <p:blipFill>
          <a:blip r:embed="rId7"/>
          <a:stretch>
            <a:fillRect/>
          </a:stretch>
        </p:blipFill>
        <p:spPr>
          <a:xfrm>
            <a:off x="2022423" y="1910826"/>
            <a:ext cx="3098687" cy="4047040"/>
          </a:xfrm>
          <a:prstGeom prst="rect">
            <a:avLst/>
          </a:prstGeom>
          <a:ln>
            <a:solidFill>
              <a:schemeClr val="tx1"/>
            </a:solidFill>
          </a:ln>
        </p:spPr>
      </p:pic>
      <p:pic>
        <p:nvPicPr>
          <p:cNvPr id="13" name="Picture 12">
            <a:extLst>
              <a:ext uri="{FF2B5EF4-FFF2-40B4-BE49-F238E27FC236}">
                <a16:creationId xmlns:a16="http://schemas.microsoft.com/office/drawing/2014/main" id="{A6AA2EEB-B253-D2D8-40F3-D2887E487FC0}"/>
              </a:ext>
            </a:extLst>
          </p:cNvPr>
          <p:cNvPicPr>
            <a:picLocks noChangeAspect="1"/>
          </p:cNvPicPr>
          <p:nvPr/>
        </p:nvPicPr>
        <p:blipFill>
          <a:blip r:embed="rId8"/>
          <a:stretch>
            <a:fillRect/>
          </a:stretch>
        </p:blipFill>
        <p:spPr>
          <a:xfrm>
            <a:off x="2704548" y="2542286"/>
            <a:ext cx="3157780" cy="1823745"/>
          </a:xfrm>
          <a:prstGeom prst="rect">
            <a:avLst/>
          </a:prstGeom>
          <a:ln>
            <a:solidFill>
              <a:schemeClr val="tx1"/>
            </a:solidFill>
          </a:ln>
        </p:spPr>
      </p:pic>
      <p:pic>
        <p:nvPicPr>
          <p:cNvPr id="14" name="Picture 13">
            <a:extLst>
              <a:ext uri="{FF2B5EF4-FFF2-40B4-BE49-F238E27FC236}">
                <a16:creationId xmlns:a16="http://schemas.microsoft.com/office/drawing/2014/main" id="{133FFD9E-B866-DAD0-CF9C-FD3F2D59EBB3}"/>
              </a:ext>
            </a:extLst>
          </p:cNvPr>
          <p:cNvPicPr>
            <a:picLocks noChangeAspect="1"/>
          </p:cNvPicPr>
          <p:nvPr/>
        </p:nvPicPr>
        <p:blipFill>
          <a:blip r:embed="rId9"/>
          <a:stretch>
            <a:fillRect/>
          </a:stretch>
        </p:blipFill>
        <p:spPr>
          <a:xfrm>
            <a:off x="6868845" y="1371478"/>
            <a:ext cx="3259603" cy="3510342"/>
          </a:xfrm>
          <a:prstGeom prst="rect">
            <a:avLst/>
          </a:prstGeom>
          <a:ln>
            <a:solidFill>
              <a:schemeClr val="tx1"/>
            </a:solidFill>
          </a:ln>
        </p:spPr>
      </p:pic>
      <p:sp>
        <p:nvSpPr>
          <p:cNvPr id="18" name="TextBox 17">
            <a:extLst>
              <a:ext uri="{FF2B5EF4-FFF2-40B4-BE49-F238E27FC236}">
                <a16:creationId xmlns:a16="http://schemas.microsoft.com/office/drawing/2014/main" id="{3C2FCB49-373C-BFC5-750C-D5CB604853AB}"/>
              </a:ext>
            </a:extLst>
          </p:cNvPr>
          <p:cNvSpPr txBox="1"/>
          <p:nvPr/>
        </p:nvSpPr>
        <p:spPr>
          <a:xfrm>
            <a:off x="6868845" y="4951237"/>
            <a:ext cx="3611654" cy="369332"/>
          </a:xfrm>
          <a:prstGeom prst="rect">
            <a:avLst/>
          </a:prstGeom>
          <a:noFill/>
        </p:spPr>
        <p:txBody>
          <a:bodyPr wrap="square">
            <a:spAutoFit/>
          </a:bodyPr>
          <a:lstStyle/>
          <a:p>
            <a:pPr algn="just"/>
            <a:r>
              <a:rPr lang="en-US" sz="1800" i="0" u="none" strike="noStrike" baseline="0" dirty="0">
                <a:solidFill>
                  <a:srgbClr val="000000"/>
                </a:solidFill>
              </a:rPr>
              <a:t>Service domain data elements</a:t>
            </a:r>
            <a:endParaRPr lang="en-GB" dirty="0"/>
          </a:p>
        </p:txBody>
      </p:sp>
    </p:spTree>
    <p:extLst>
      <p:ext uri="{BB962C8B-B14F-4D97-AF65-F5344CB8AC3E}">
        <p14:creationId xmlns:p14="http://schemas.microsoft.com/office/powerpoint/2010/main" val="1476569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C6098DF-8A51-3BAD-B911-85124198396C}"/>
              </a:ext>
            </a:extLst>
          </p:cNvPr>
          <p:cNvSpPr txBox="1"/>
          <p:nvPr/>
        </p:nvSpPr>
        <p:spPr>
          <a:xfrm>
            <a:off x="424382" y="767191"/>
            <a:ext cx="11282928" cy="461665"/>
          </a:xfrm>
          <a:prstGeom prst="rect">
            <a:avLst/>
          </a:prstGeom>
          <a:noFill/>
        </p:spPr>
        <p:txBody>
          <a:bodyPr wrap="square">
            <a:spAutoFit/>
          </a:bodyPr>
          <a:lstStyle/>
          <a:p>
            <a:r>
              <a:rPr lang="en-US" sz="2400" b="0" i="0" u="none" strike="noStrike" baseline="0" dirty="0">
                <a:solidFill>
                  <a:srgbClr val="000000"/>
                </a:solidFill>
              </a:rPr>
              <a:t>Health facility master list (HFML) vs Master Facility List (MFL) </a:t>
            </a:r>
          </a:p>
        </p:txBody>
      </p:sp>
      <p:sp>
        <p:nvSpPr>
          <p:cNvPr id="8" name="Title 1">
            <a:extLst>
              <a:ext uri="{FF2B5EF4-FFF2-40B4-BE49-F238E27FC236}">
                <a16:creationId xmlns:a16="http://schemas.microsoft.com/office/drawing/2014/main" id="{AAC84F34-E6D8-825D-D4B1-8894CB8F050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Data elements</a:t>
            </a:r>
            <a:endParaRPr lang="en-PH" altLang="en-US" dirty="0"/>
          </a:p>
        </p:txBody>
      </p:sp>
      <p:sp>
        <p:nvSpPr>
          <p:cNvPr id="2" name="Rectangle 1">
            <a:extLst>
              <a:ext uri="{FF2B5EF4-FFF2-40B4-BE49-F238E27FC236}">
                <a16:creationId xmlns:a16="http://schemas.microsoft.com/office/drawing/2014/main" id="{E988D077-5963-8438-B146-D35EE636399E}"/>
              </a:ext>
            </a:extLst>
          </p:cNvPr>
          <p:cNvSpPr/>
          <p:nvPr/>
        </p:nvSpPr>
        <p:spPr>
          <a:xfrm>
            <a:off x="424382" y="1269650"/>
            <a:ext cx="11136247" cy="1107996"/>
          </a:xfrm>
          <a:prstGeom prst="rect">
            <a:avLst/>
          </a:prstGeom>
        </p:spPr>
        <p:txBody>
          <a:bodyPr wrap="square">
            <a:spAutoFit/>
          </a:bodyPr>
          <a:lstStyle/>
          <a:p>
            <a:r>
              <a:rPr lang="en-US" sz="2200" dirty="0"/>
              <a:t>Covering the 4 types of information considered as being core to master lists (uniquely identify, classify, locate, and contact) can already result in a long list of data elements to include in the data dictionary and therefore the master list.</a:t>
            </a:r>
          </a:p>
        </p:txBody>
      </p:sp>
      <p:sp>
        <p:nvSpPr>
          <p:cNvPr id="4" name="TextBox 3">
            <a:extLst>
              <a:ext uri="{FF2B5EF4-FFF2-40B4-BE49-F238E27FC236}">
                <a16:creationId xmlns:a16="http://schemas.microsoft.com/office/drawing/2014/main" id="{529DCC60-E7D2-95BE-288D-966E8E25AA5C}"/>
              </a:ext>
            </a:extLst>
          </p:cNvPr>
          <p:cNvSpPr txBox="1"/>
          <p:nvPr/>
        </p:nvSpPr>
        <p:spPr>
          <a:xfrm>
            <a:off x="1274614" y="3429000"/>
            <a:ext cx="3821261" cy="646331"/>
          </a:xfrm>
          <a:prstGeom prst="rect">
            <a:avLst/>
          </a:prstGeom>
          <a:noFill/>
        </p:spPr>
        <p:txBody>
          <a:bodyPr wrap="square">
            <a:spAutoFit/>
          </a:bodyPr>
          <a:lstStyle/>
          <a:p>
            <a:r>
              <a:rPr lang="en-US" dirty="0"/>
              <a:t>Example: Master list of health facilities – Mongolia (33 data elements)</a:t>
            </a:r>
            <a:endParaRPr lang="fr-FR" dirty="0"/>
          </a:p>
        </p:txBody>
      </p:sp>
      <p:pic>
        <p:nvPicPr>
          <p:cNvPr id="5" name="Picture 4">
            <a:extLst>
              <a:ext uri="{FF2B5EF4-FFF2-40B4-BE49-F238E27FC236}">
                <a16:creationId xmlns:a16="http://schemas.microsoft.com/office/drawing/2014/main" id="{DB6BB211-E9FE-9A97-EDB9-9FF1FC5B33F9}"/>
              </a:ext>
            </a:extLst>
          </p:cNvPr>
          <p:cNvPicPr>
            <a:picLocks noChangeAspect="1"/>
          </p:cNvPicPr>
          <p:nvPr/>
        </p:nvPicPr>
        <p:blipFill rotWithShape="1">
          <a:blip r:embed="rId3"/>
          <a:srcRect r="52564"/>
          <a:stretch/>
        </p:blipFill>
        <p:spPr>
          <a:xfrm>
            <a:off x="5357813" y="2438832"/>
            <a:ext cx="2869257" cy="3894405"/>
          </a:xfrm>
          <a:prstGeom prst="rect">
            <a:avLst/>
          </a:prstGeom>
        </p:spPr>
      </p:pic>
      <p:pic>
        <p:nvPicPr>
          <p:cNvPr id="10" name="Picture 9">
            <a:extLst>
              <a:ext uri="{FF2B5EF4-FFF2-40B4-BE49-F238E27FC236}">
                <a16:creationId xmlns:a16="http://schemas.microsoft.com/office/drawing/2014/main" id="{D8F6C815-2BEA-4A6E-103C-75B6A9590508}"/>
              </a:ext>
            </a:extLst>
          </p:cNvPr>
          <p:cNvPicPr>
            <a:picLocks noChangeAspect="1"/>
          </p:cNvPicPr>
          <p:nvPr/>
        </p:nvPicPr>
        <p:blipFill rotWithShape="1">
          <a:blip r:embed="rId3"/>
          <a:srcRect l="52564"/>
          <a:stretch/>
        </p:blipFill>
        <p:spPr>
          <a:xfrm>
            <a:off x="9001425" y="2384409"/>
            <a:ext cx="2869257" cy="3894405"/>
          </a:xfrm>
          <a:prstGeom prst="rect">
            <a:avLst/>
          </a:prstGeom>
          <a:ln>
            <a:solidFill>
              <a:schemeClr val="tx1"/>
            </a:solidFill>
          </a:ln>
        </p:spPr>
      </p:pic>
    </p:spTree>
    <p:extLst>
      <p:ext uri="{BB962C8B-B14F-4D97-AF65-F5344CB8AC3E}">
        <p14:creationId xmlns:p14="http://schemas.microsoft.com/office/powerpoint/2010/main" val="2442119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C84F34-E6D8-825D-D4B1-8894CB8F050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a:t>
            </a:r>
            <a:r>
              <a:rPr lang="en-US" altLang="en-US" sz="3200" b="1" dirty="0">
                <a:solidFill>
                  <a:srgbClr val="002147"/>
                </a:solidFill>
                <a:latin typeface="+mn-lt"/>
              </a:rPr>
              <a:t>Classification tables</a:t>
            </a:r>
            <a:endParaRPr lang="en-PH" altLang="en-US" dirty="0"/>
          </a:p>
        </p:txBody>
      </p:sp>
      <p:pic>
        <p:nvPicPr>
          <p:cNvPr id="3" name="Picture 2">
            <a:extLst>
              <a:ext uri="{FF2B5EF4-FFF2-40B4-BE49-F238E27FC236}">
                <a16:creationId xmlns:a16="http://schemas.microsoft.com/office/drawing/2014/main" id="{87AA56DB-9AA2-357F-F5BA-ECBEA581AD4C}"/>
              </a:ext>
            </a:extLst>
          </p:cNvPr>
          <p:cNvPicPr>
            <a:picLocks noChangeAspect="1"/>
          </p:cNvPicPr>
          <p:nvPr/>
        </p:nvPicPr>
        <p:blipFill>
          <a:blip r:embed="rId3"/>
          <a:stretch>
            <a:fillRect/>
          </a:stretch>
        </p:blipFill>
        <p:spPr>
          <a:xfrm>
            <a:off x="11028363" y="984211"/>
            <a:ext cx="828675" cy="1152011"/>
          </a:xfrm>
          <a:prstGeom prst="rect">
            <a:avLst/>
          </a:prstGeom>
          <a:ln>
            <a:solidFill>
              <a:schemeClr val="tx1"/>
            </a:solidFill>
          </a:ln>
        </p:spPr>
      </p:pic>
      <p:pic>
        <p:nvPicPr>
          <p:cNvPr id="6" name="Picture 5" descr="Graphical user interface, application, table, Excel&#10;&#10;Description automatically generated">
            <a:extLst>
              <a:ext uri="{FF2B5EF4-FFF2-40B4-BE49-F238E27FC236}">
                <a16:creationId xmlns:a16="http://schemas.microsoft.com/office/drawing/2014/main" id="{CF0D5234-9D58-C0E2-2AD2-FAF984B0FD75}"/>
              </a:ext>
            </a:extLst>
          </p:cNvPr>
          <p:cNvPicPr>
            <a:picLocks noChangeAspect="1"/>
          </p:cNvPicPr>
          <p:nvPr/>
        </p:nvPicPr>
        <p:blipFill rotWithShape="1">
          <a:blip r:embed="rId4"/>
          <a:srcRect l="4701" t="30682" r="39031" b="11372"/>
          <a:stretch/>
        </p:blipFill>
        <p:spPr bwMode="auto">
          <a:xfrm>
            <a:off x="631565" y="1885572"/>
            <a:ext cx="6532029" cy="3623032"/>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D6B3F357-462C-05B4-713E-D9C87E5B28B4}"/>
              </a:ext>
            </a:extLst>
          </p:cNvPr>
          <p:cNvSpPr txBox="1"/>
          <p:nvPr/>
        </p:nvSpPr>
        <p:spPr>
          <a:xfrm>
            <a:off x="7914062" y="2555729"/>
            <a:ext cx="3757985" cy="1938992"/>
          </a:xfrm>
          <a:prstGeom prst="rect">
            <a:avLst/>
          </a:prstGeom>
          <a:noFill/>
        </p:spPr>
        <p:txBody>
          <a:bodyPr wrap="square">
            <a:spAutoFit/>
          </a:bodyPr>
          <a:lstStyle/>
          <a:p>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To be defined for each of the data elements where the values are limited to a set of options (example: type, ownership, accuracy, etc.)</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sp>
        <p:nvSpPr>
          <p:cNvPr id="9" name="Right Arrow 43">
            <a:extLst>
              <a:ext uri="{FF2B5EF4-FFF2-40B4-BE49-F238E27FC236}">
                <a16:creationId xmlns:a16="http://schemas.microsoft.com/office/drawing/2014/main" id="{658A41F1-DCAE-5C3A-421A-60F7F2D1C75E}"/>
              </a:ext>
            </a:extLst>
          </p:cNvPr>
          <p:cNvSpPr/>
          <p:nvPr/>
        </p:nvSpPr>
        <p:spPr>
          <a:xfrm>
            <a:off x="7508594" y="2627449"/>
            <a:ext cx="405467" cy="36004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1" name="Rectangle 265">
            <a:extLst>
              <a:ext uri="{FF2B5EF4-FFF2-40B4-BE49-F238E27FC236}">
                <a16:creationId xmlns:a16="http://schemas.microsoft.com/office/drawing/2014/main" id="{526CC900-A8FC-806F-6B53-C1F2198C4E4F}"/>
              </a:ext>
            </a:extLst>
          </p:cNvPr>
          <p:cNvSpPr>
            <a:spLocks noChangeArrowheads="1"/>
          </p:cNvSpPr>
          <p:nvPr/>
        </p:nvSpPr>
        <p:spPr bwMode="auto">
          <a:xfrm>
            <a:off x="425377" y="775982"/>
            <a:ext cx="9585847" cy="784499"/>
          </a:xfrm>
          <a:prstGeom prst="rect">
            <a:avLst/>
          </a:prstGeom>
          <a:noFill/>
          <a:ln w="12700">
            <a:noFill/>
            <a:miter lim="800000"/>
            <a:headEnd/>
            <a:tailEnd/>
          </a:ln>
        </p:spPr>
        <p:txBody>
          <a:bodyPr wrap="square" lIns="120662" tIns="59272" rIns="120662" bIns="59272">
            <a:spAutoFit/>
          </a:bodyPr>
          <a:lstStyle/>
          <a:p>
            <a:pPr algn="ctr">
              <a:lnSpc>
                <a:spcPct val="90000"/>
              </a:lnSpc>
            </a:pPr>
            <a:r>
              <a:rPr lang="en-US" sz="2400" dirty="0">
                <a:solidFill>
                  <a:schemeClr val="tx1"/>
                </a:solidFill>
              </a:rPr>
              <a:t>Table organizing and categorizing the values for a data element according to predefined criteria</a:t>
            </a:r>
          </a:p>
        </p:txBody>
      </p:sp>
      <p:sp>
        <p:nvSpPr>
          <p:cNvPr id="12" name="TextBox 11">
            <a:extLst>
              <a:ext uri="{FF2B5EF4-FFF2-40B4-BE49-F238E27FC236}">
                <a16:creationId xmlns:a16="http://schemas.microsoft.com/office/drawing/2014/main" id="{B593C7F4-564C-FB9C-A620-A101AB1C37A0}"/>
              </a:ext>
            </a:extLst>
          </p:cNvPr>
          <p:cNvSpPr txBox="1"/>
          <p:nvPr/>
        </p:nvSpPr>
        <p:spPr>
          <a:xfrm>
            <a:off x="7914062" y="4636885"/>
            <a:ext cx="3611655" cy="830997"/>
          </a:xfrm>
          <a:prstGeom prst="rect">
            <a:avLst/>
          </a:prstGeom>
          <a:noFill/>
        </p:spPr>
        <p:txBody>
          <a:bodyPr wrap="square">
            <a:spAutoFit/>
          </a:bodyPr>
          <a:lstStyle/>
          <a:p>
            <a:r>
              <a:rPr lang="en-US" sz="2400" b="0" i="0" u="none" strike="noStrike" baseline="0" dirty="0">
                <a:solidFill>
                  <a:srgbClr val="000000"/>
                </a:solidFill>
                <a:latin typeface="Calibri" panose="020F0502020204030204" pitchFamily="34" charset="0"/>
                <a:ea typeface="Calibri" panose="020F0502020204030204" pitchFamily="34" charset="0"/>
                <a:cs typeface="Calibri" panose="020F0502020204030204" pitchFamily="34" charset="0"/>
              </a:rPr>
              <a:t>Ensures consistency across records</a:t>
            </a:r>
            <a:endParaRPr lang="en-GB" sz="2400" dirty="0"/>
          </a:p>
        </p:txBody>
      </p:sp>
      <p:sp>
        <p:nvSpPr>
          <p:cNvPr id="13" name="Right Arrow 43">
            <a:extLst>
              <a:ext uri="{FF2B5EF4-FFF2-40B4-BE49-F238E27FC236}">
                <a16:creationId xmlns:a16="http://schemas.microsoft.com/office/drawing/2014/main" id="{5C0C270D-9175-D76B-3856-B1633B920E5A}"/>
              </a:ext>
            </a:extLst>
          </p:cNvPr>
          <p:cNvSpPr/>
          <p:nvPr/>
        </p:nvSpPr>
        <p:spPr>
          <a:xfrm>
            <a:off x="7508593" y="4690389"/>
            <a:ext cx="405467" cy="36004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4" name="TextBox 13">
            <a:extLst>
              <a:ext uri="{FF2B5EF4-FFF2-40B4-BE49-F238E27FC236}">
                <a16:creationId xmlns:a16="http://schemas.microsoft.com/office/drawing/2014/main" id="{4C7074FF-7397-837F-9373-22C5A1B52332}"/>
              </a:ext>
            </a:extLst>
          </p:cNvPr>
          <p:cNvSpPr txBox="1"/>
          <p:nvPr/>
        </p:nvSpPr>
        <p:spPr>
          <a:xfrm>
            <a:off x="3848" y="6106419"/>
            <a:ext cx="8083411" cy="246221"/>
          </a:xfrm>
          <a:prstGeom prst="rect">
            <a:avLst/>
          </a:prstGeom>
          <a:noFill/>
        </p:spPr>
        <p:txBody>
          <a:bodyPr wrap="square">
            <a:spAutoFit/>
          </a:bodyPr>
          <a:lstStyle/>
          <a:p>
            <a:r>
              <a:rPr lang="en-US" sz="1000" dirty="0"/>
              <a:t>1 </a:t>
            </a:r>
            <a:r>
              <a:rPr lang="en-GB" sz="1000" dirty="0">
                <a:hlinkClick r:id="rId5"/>
              </a:rPr>
              <a:t>https://healthgeolab.net/DOCUMENTS/Guidance_Common_Geo-registry_Ve2.pdf</a:t>
            </a:r>
            <a:r>
              <a:rPr lang="en-GB" sz="1000" dirty="0"/>
              <a:t> </a:t>
            </a:r>
          </a:p>
        </p:txBody>
      </p:sp>
      <p:sp>
        <p:nvSpPr>
          <p:cNvPr id="15" name="TextBox 14">
            <a:extLst>
              <a:ext uri="{FF2B5EF4-FFF2-40B4-BE49-F238E27FC236}">
                <a16:creationId xmlns:a16="http://schemas.microsoft.com/office/drawing/2014/main" id="{56004723-03A6-A808-CC29-46529176CC3B}"/>
              </a:ext>
            </a:extLst>
          </p:cNvPr>
          <p:cNvSpPr txBox="1"/>
          <p:nvPr/>
        </p:nvSpPr>
        <p:spPr>
          <a:xfrm>
            <a:off x="10689945" y="1001333"/>
            <a:ext cx="338418" cy="276999"/>
          </a:xfrm>
          <a:prstGeom prst="rect">
            <a:avLst/>
          </a:prstGeom>
          <a:noFill/>
        </p:spPr>
        <p:txBody>
          <a:bodyPr wrap="square">
            <a:spAutoFit/>
          </a:bodyPr>
          <a:lstStyle/>
          <a:p>
            <a:pPr algn="ctr"/>
            <a:r>
              <a:rPr lang="en-US" sz="1200" b="0" i="0" u="none" strike="noStrike" baseline="0" dirty="0">
                <a:solidFill>
                  <a:srgbClr val="000000"/>
                </a:solidFill>
              </a:rPr>
              <a:t>1</a:t>
            </a:r>
            <a:endParaRPr lang="en-GB" sz="1200" dirty="0"/>
          </a:p>
        </p:txBody>
      </p:sp>
    </p:spTree>
    <p:extLst>
      <p:ext uri="{BB962C8B-B14F-4D97-AF65-F5344CB8AC3E}">
        <p14:creationId xmlns:p14="http://schemas.microsoft.com/office/powerpoint/2010/main" val="301187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C84F34-E6D8-825D-D4B1-8894CB8F050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a:t>
            </a:r>
            <a:r>
              <a:rPr lang="en-US" altLang="en-US" sz="3200" b="1" dirty="0">
                <a:solidFill>
                  <a:srgbClr val="002147"/>
                </a:solidFill>
                <a:latin typeface="+mn-lt"/>
              </a:rPr>
              <a:t>Coding scheme</a:t>
            </a:r>
            <a:endParaRPr lang="en-PH" altLang="en-US" dirty="0"/>
          </a:p>
        </p:txBody>
      </p:sp>
      <p:sp>
        <p:nvSpPr>
          <p:cNvPr id="2" name="Rectangle 265">
            <a:extLst>
              <a:ext uri="{FF2B5EF4-FFF2-40B4-BE49-F238E27FC236}">
                <a16:creationId xmlns:a16="http://schemas.microsoft.com/office/drawing/2014/main" id="{562C6656-6A71-9B56-9650-9F064DFE7B13}"/>
              </a:ext>
            </a:extLst>
          </p:cNvPr>
          <p:cNvSpPr>
            <a:spLocks noChangeArrowheads="1"/>
          </p:cNvSpPr>
          <p:nvPr/>
        </p:nvSpPr>
        <p:spPr bwMode="auto">
          <a:xfrm>
            <a:off x="419325" y="793711"/>
            <a:ext cx="6732227" cy="75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mn-lt"/>
              </a:rPr>
              <a:t>Core rules to choose an appropriate coding scheme to uniquely identify each record in the master list:</a:t>
            </a:r>
          </a:p>
        </p:txBody>
      </p:sp>
      <p:sp>
        <p:nvSpPr>
          <p:cNvPr id="4" name="Rectangle 25">
            <a:extLst>
              <a:ext uri="{FF2B5EF4-FFF2-40B4-BE49-F238E27FC236}">
                <a16:creationId xmlns:a16="http://schemas.microsoft.com/office/drawing/2014/main" id="{17F9A449-7398-FF36-75F4-373F4B3CFF5E}"/>
              </a:ext>
            </a:extLst>
          </p:cNvPr>
          <p:cNvSpPr>
            <a:spLocks noChangeArrowheads="1"/>
          </p:cNvSpPr>
          <p:nvPr/>
        </p:nvSpPr>
        <p:spPr bwMode="auto">
          <a:xfrm>
            <a:off x="617831" y="1704142"/>
            <a:ext cx="6732228"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eaLnBrk="1" hangingPunct="1">
              <a:lnSpc>
                <a:spcPct val="100000"/>
              </a:lnSpc>
              <a:spcBef>
                <a:spcPct val="0"/>
              </a:spcBef>
              <a:buFontTx/>
              <a:buAutoNum type="arabicPeriod"/>
            </a:pPr>
            <a:r>
              <a:rPr lang="en-US" altLang="en-US" sz="2100" dirty="0">
                <a:latin typeface="+mn-lt"/>
              </a:rPr>
              <a:t>Ensure for the code schemes to be </a:t>
            </a:r>
            <a:r>
              <a:rPr lang="en-US" altLang="en-US" sz="2100" b="1" dirty="0">
                <a:latin typeface="+mn-lt"/>
              </a:rPr>
              <a:t>meaningless </a:t>
            </a:r>
            <a:r>
              <a:rPr lang="en-US" altLang="en-US" sz="2100" dirty="0">
                <a:latin typeface="+mn-lt"/>
              </a:rPr>
              <a:t>=&gt;</a:t>
            </a:r>
            <a:r>
              <a:rPr lang="en-US" altLang="en-US" sz="2100" b="1" dirty="0">
                <a:latin typeface="+mn-lt"/>
              </a:rPr>
              <a:t> </a:t>
            </a:r>
            <a:r>
              <a:rPr lang="en-US" altLang="en-US" sz="2100" dirty="0">
                <a:latin typeface="+mn-lt"/>
              </a:rPr>
              <a:t>never include information that could change through time in an identifier (e.g., admin division code, health facility type, etc.). </a:t>
            </a:r>
          </a:p>
          <a:p>
            <a:pPr marL="0" indent="0" eaLnBrk="1" hangingPunct="1">
              <a:lnSpc>
                <a:spcPct val="100000"/>
              </a:lnSpc>
              <a:spcBef>
                <a:spcPct val="0"/>
              </a:spcBef>
              <a:buNone/>
            </a:pPr>
            <a:endParaRPr lang="en-US" altLang="en-US" sz="2100" dirty="0">
              <a:latin typeface="+mn-lt"/>
            </a:endParaRPr>
          </a:p>
          <a:p>
            <a:pPr marL="358775" indent="-358775" eaLnBrk="1" hangingPunct="1">
              <a:lnSpc>
                <a:spcPct val="100000"/>
              </a:lnSpc>
              <a:spcBef>
                <a:spcPct val="0"/>
              </a:spcBef>
              <a:buNone/>
            </a:pPr>
            <a:r>
              <a:rPr lang="en-US" altLang="en-US" sz="2100" dirty="0">
                <a:latin typeface="+mn-lt"/>
              </a:rPr>
              <a:t>2. 	Use a sequence as short as possible but taking into account the number of changes that could take place over the coming decades (function of the current number of health facilities observed in the country)</a:t>
            </a:r>
          </a:p>
          <a:p>
            <a:pPr marL="358775" indent="-358775" eaLnBrk="1" hangingPunct="1">
              <a:lnSpc>
                <a:spcPct val="100000"/>
              </a:lnSpc>
              <a:spcBef>
                <a:spcPct val="0"/>
              </a:spcBef>
              <a:buNone/>
            </a:pPr>
            <a:endParaRPr lang="en-US" altLang="en-US" sz="2100" dirty="0">
              <a:latin typeface="+mn-lt"/>
            </a:endParaRPr>
          </a:p>
          <a:p>
            <a:pPr marL="358775" indent="-358775" eaLnBrk="1" hangingPunct="1">
              <a:lnSpc>
                <a:spcPct val="100000"/>
              </a:lnSpc>
              <a:spcBef>
                <a:spcPct val="0"/>
              </a:spcBef>
              <a:buNone/>
            </a:pPr>
            <a:r>
              <a:rPr lang="en-US" altLang="en-US" sz="2100" dirty="0">
                <a:latin typeface="+mn-lt"/>
              </a:rPr>
              <a:t>3. 	Use a specific set of characters at the beginning of the sequence (e.g., “HF”) to avoid  the problems linked to having a “0” in front of it</a:t>
            </a:r>
          </a:p>
        </p:txBody>
      </p:sp>
      <p:graphicFrame>
        <p:nvGraphicFramePr>
          <p:cNvPr id="5" name="Table 4">
            <a:extLst>
              <a:ext uri="{FF2B5EF4-FFF2-40B4-BE49-F238E27FC236}">
                <a16:creationId xmlns:a16="http://schemas.microsoft.com/office/drawing/2014/main" id="{7FFEB428-7675-226D-051B-7DEB347895E2}"/>
              </a:ext>
            </a:extLst>
          </p:cNvPr>
          <p:cNvGraphicFramePr>
            <a:graphicFrameLocks noGrp="1"/>
          </p:cNvGraphicFramePr>
          <p:nvPr>
            <p:extLst>
              <p:ext uri="{D42A27DB-BD31-4B8C-83A1-F6EECF244321}">
                <p14:modId xmlns:p14="http://schemas.microsoft.com/office/powerpoint/2010/main" val="1357400586"/>
              </p:ext>
            </p:extLst>
          </p:nvPr>
        </p:nvGraphicFramePr>
        <p:xfrm>
          <a:off x="7738345" y="2052124"/>
          <a:ext cx="4002088" cy="639996"/>
        </p:xfrm>
        <a:graphic>
          <a:graphicData uri="http://schemas.openxmlformats.org/drawingml/2006/table">
            <a:tbl>
              <a:tblPr firstRow="1" bandRow="1">
                <a:tableStyleId>{5C22544A-7EE6-4342-B048-85BDC9FD1C3A}</a:tableStyleId>
              </a:tblPr>
              <a:tblGrid>
                <a:gridCol w="1187296">
                  <a:extLst>
                    <a:ext uri="{9D8B030D-6E8A-4147-A177-3AD203B41FA5}">
                      <a16:colId xmlns:a16="http://schemas.microsoft.com/office/drawing/2014/main" val="20000"/>
                    </a:ext>
                  </a:extLst>
                </a:gridCol>
                <a:gridCol w="1346356">
                  <a:extLst>
                    <a:ext uri="{9D8B030D-6E8A-4147-A177-3AD203B41FA5}">
                      <a16:colId xmlns:a16="http://schemas.microsoft.com/office/drawing/2014/main" val="20001"/>
                    </a:ext>
                  </a:extLst>
                </a:gridCol>
                <a:gridCol w="1468436">
                  <a:extLst>
                    <a:ext uri="{9D8B030D-6E8A-4147-A177-3AD203B41FA5}">
                      <a16:colId xmlns:a16="http://schemas.microsoft.com/office/drawing/2014/main" val="20002"/>
                    </a:ext>
                  </a:extLst>
                </a:gridCol>
              </a:tblGrid>
              <a:tr h="639763">
                <a:tc>
                  <a:txBody>
                    <a:bodyPr/>
                    <a:lstStyle/>
                    <a:p>
                      <a:pPr algn="ctr"/>
                      <a:r>
                        <a:rPr lang="fr-CH" sz="3600" dirty="0"/>
                        <a:t>09</a:t>
                      </a:r>
                      <a:endParaRPr lang="en-US" sz="3600" dirty="0"/>
                    </a:p>
                  </a:txBody>
                  <a:tcPr marL="91455" marR="91455" marT="45678" marB="45678"/>
                </a:tc>
                <a:tc>
                  <a:txBody>
                    <a:bodyPr/>
                    <a:lstStyle/>
                    <a:p>
                      <a:pPr algn="ctr"/>
                      <a:r>
                        <a:rPr lang="fr-CH" sz="3600" dirty="0"/>
                        <a:t>01</a:t>
                      </a:r>
                      <a:endParaRPr lang="en-US" sz="3600" dirty="0"/>
                    </a:p>
                  </a:txBody>
                  <a:tcPr marL="91455" marR="91455" marT="45678" marB="45678"/>
                </a:tc>
                <a:tc>
                  <a:txBody>
                    <a:bodyPr/>
                    <a:lstStyle/>
                    <a:p>
                      <a:pPr algn="ctr"/>
                      <a:r>
                        <a:rPr lang="fr-CH" sz="3600" dirty="0"/>
                        <a:t>10</a:t>
                      </a:r>
                      <a:endParaRPr lang="en-US" sz="3600" dirty="0"/>
                    </a:p>
                  </a:txBody>
                  <a:tcPr marL="91455" marR="91455" marT="45678" marB="45678"/>
                </a:tc>
                <a:extLst>
                  <a:ext uri="{0D108BD9-81ED-4DB2-BD59-A6C34878D82A}">
                    <a16:rowId xmlns:a16="http://schemas.microsoft.com/office/drawing/2014/main" val="10000"/>
                  </a:ext>
                </a:extLst>
              </a:tr>
            </a:tbl>
          </a:graphicData>
        </a:graphic>
      </p:graphicFrame>
      <p:graphicFrame>
        <p:nvGraphicFramePr>
          <p:cNvPr id="10" name="Table 9">
            <a:extLst>
              <a:ext uri="{FF2B5EF4-FFF2-40B4-BE49-F238E27FC236}">
                <a16:creationId xmlns:a16="http://schemas.microsoft.com/office/drawing/2014/main" id="{1F8FD384-FE56-A564-4559-A6C84B678F07}"/>
              </a:ext>
            </a:extLst>
          </p:cNvPr>
          <p:cNvGraphicFramePr>
            <a:graphicFrameLocks noGrp="1"/>
          </p:cNvGraphicFramePr>
          <p:nvPr>
            <p:extLst>
              <p:ext uri="{D42A27DB-BD31-4B8C-83A1-F6EECF244321}">
                <p14:modId xmlns:p14="http://schemas.microsoft.com/office/powerpoint/2010/main" val="3263109625"/>
              </p:ext>
            </p:extLst>
          </p:nvPr>
        </p:nvGraphicFramePr>
        <p:xfrm>
          <a:off x="7628808" y="1588573"/>
          <a:ext cx="4494212" cy="407988"/>
        </p:xfrm>
        <a:graphic>
          <a:graphicData uri="http://schemas.openxmlformats.org/drawingml/2006/table">
            <a:tbl>
              <a:tblPr firstRow="1" bandRow="1">
                <a:tableStyleId>{2D5ABB26-0587-4C30-8999-92F81FD0307C}</a:tableStyleId>
              </a:tblPr>
              <a:tblGrid>
                <a:gridCol w="1365005">
                  <a:extLst>
                    <a:ext uri="{9D8B030D-6E8A-4147-A177-3AD203B41FA5}">
                      <a16:colId xmlns:a16="http://schemas.microsoft.com/office/drawing/2014/main" val="20000"/>
                    </a:ext>
                  </a:extLst>
                </a:gridCol>
                <a:gridCol w="1184720">
                  <a:extLst>
                    <a:ext uri="{9D8B030D-6E8A-4147-A177-3AD203B41FA5}">
                      <a16:colId xmlns:a16="http://schemas.microsoft.com/office/drawing/2014/main" val="20001"/>
                    </a:ext>
                  </a:extLst>
                </a:gridCol>
                <a:gridCol w="1944487">
                  <a:extLst>
                    <a:ext uri="{9D8B030D-6E8A-4147-A177-3AD203B41FA5}">
                      <a16:colId xmlns:a16="http://schemas.microsoft.com/office/drawing/2014/main" val="20002"/>
                    </a:ext>
                  </a:extLst>
                </a:gridCol>
              </a:tblGrid>
              <a:tr h="407988">
                <a:tc>
                  <a:txBody>
                    <a:bodyPr/>
                    <a:lstStyle/>
                    <a:p>
                      <a:pPr algn="ctr"/>
                      <a:r>
                        <a:rPr lang="en-US" sz="1800" b="1" noProof="0" dirty="0">
                          <a:solidFill>
                            <a:srgbClr val="346667"/>
                          </a:solidFill>
                        </a:rPr>
                        <a:t>Province</a:t>
                      </a:r>
                    </a:p>
                  </a:txBody>
                  <a:tcPr marL="91430" marR="91430" marT="45681" marB="45681" anchor="ctr"/>
                </a:tc>
                <a:tc>
                  <a:txBody>
                    <a:bodyPr/>
                    <a:lstStyle/>
                    <a:p>
                      <a:pPr algn="ctr"/>
                      <a:r>
                        <a:rPr lang="en-US" sz="1800" b="1" noProof="0" dirty="0">
                          <a:solidFill>
                            <a:srgbClr val="346667"/>
                          </a:solidFill>
                        </a:rPr>
                        <a:t>OD</a:t>
                      </a:r>
                    </a:p>
                  </a:txBody>
                  <a:tcPr marL="91430" marR="91430" marT="45681" marB="45681" anchor="ctr"/>
                </a:tc>
                <a:tc>
                  <a:txBody>
                    <a:bodyPr/>
                    <a:lstStyle/>
                    <a:p>
                      <a:pPr algn="ctr"/>
                      <a:r>
                        <a:rPr lang="en-US" sz="1800" b="1" noProof="0" dirty="0">
                          <a:solidFill>
                            <a:srgbClr val="346667"/>
                          </a:solidFill>
                        </a:rPr>
                        <a:t>Health</a:t>
                      </a:r>
                      <a:r>
                        <a:rPr lang="en-US" sz="1800" b="1" baseline="0" noProof="0" dirty="0">
                          <a:solidFill>
                            <a:srgbClr val="346667"/>
                          </a:solidFill>
                        </a:rPr>
                        <a:t> facility</a:t>
                      </a:r>
                      <a:endParaRPr lang="en-US" sz="1800" b="1" noProof="0" dirty="0">
                        <a:solidFill>
                          <a:srgbClr val="346667"/>
                        </a:solidFill>
                      </a:endParaRPr>
                    </a:p>
                  </a:txBody>
                  <a:tcPr marL="91430" marR="91430" marT="45681" marB="45681" anchor="ctr"/>
                </a:tc>
                <a:extLst>
                  <a:ext uri="{0D108BD9-81ED-4DB2-BD59-A6C34878D82A}">
                    <a16:rowId xmlns:a16="http://schemas.microsoft.com/office/drawing/2014/main" val="10000"/>
                  </a:ext>
                </a:extLst>
              </a:tr>
            </a:tbl>
          </a:graphicData>
        </a:graphic>
      </p:graphicFrame>
      <p:cxnSp>
        <p:nvCxnSpPr>
          <p:cNvPr id="16" name="Straight Arrow Connector 15">
            <a:extLst>
              <a:ext uri="{FF2B5EF4-FFF2-40B4-BE49-F238E27FC236}">
                <a16:creationId xmlns:a16="http://schemas.microsoft.com/office/drawing/2014/main" id="{FC2BE5EA-8BD9-47BE-9930-1EB63EAD03ED}"/>
              </a:ext>
            </a:extLst>
          </p:cNvPr>
          <p:cNvCxnSpPr>
            <a:cxnSpLocks/>
          </p:cNvCxnSpPr>
          <p:nvPr/>
        </p:nvCxnSpPr>
        <p:spPr>
          <a:xfrm>
            <a:off x="9065474" y="1764955"/>
            <a:ext cx="1030147" cy="1077718"/>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C79726F-43EC-F04E-7469-6A335206E89B}"/>
              </a:ext>
            </a:extLst>
          </p:cNvPr>
          <p:cNvCxnSpPr>
            <a:cxnSpLocks/>
          </p:cNvCxnSpPr>
          <p:nvPr/>
        </p:nvCxnSpPr>
        <p:spPr>
          <a:xfrm flipH="1">
            <a:off x="9088624" y="1792567"/>
            <a:ext cx="1006997" cy="103684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Rectangle 265">
            <a:extLst>
              <a:ext uri="{FF2B5EF4-FFF2-40B4-BE49-F238E27FC236}">
                <a16:creationId xmlns:a16="http://schemas.microsoft.com/office/drawing/2014/main" id="{128B3FA8-6034-CCCE-54AC-01F93A3313FC}"/>
              </a:ext>
            </a:extLst>
          </p:cNvPr>
          <p:cNvSpPr>
            <a:spLocks noChangeArrowheads="1"/>
          </p:cNvSpPr>
          <p:nvPr/>
        </p:nvSpPr>
        <p:spPr bwMode="auto">
          <a:xfrm>
            <a:off x="8300620" y="3692242"/>
            <a:ext cx="3207113"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marL="290513" indent="-290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CH" altLang="en-US" sz="2400" dirty="0"/>
              <a:t>148337353801198976</a:t>
            </a:r>
            <a:endParaRPr lang="en-US" altLang="en-US" sz="2400" dirty="0"/>
          </a:p>
        </p:txBody>
      </p:sp>
      <p:sp>
        <p:nvSpPr>
          <p:cNvPr id="19" name="Rectangle 265">
            <a:extLst>
              <a:ext uri="{FF2B5EF4-FFF2-40B4-BE49-F238E27FC236}">
                <a16:creationId xmlns:a16="http://schemas.microsoft.com/office/drawing/2014/main" id="{960D7958-9060-3064-11E4-BD53F250A6E0}"/>
              </a:ext>
            </a:extLst>
          </p:cNvPr>
          <p:cNvSpPr>
            <a:spLocks noChangeArrowheads="1"/>
          </p:cNvSpPr>
          <p:nvPr/>
        </p:nvSpPr>
        <p:spPr bwMode="auto">
          <a:xfrm>
            <a:off x="9194163" y="5185212"/>
            <a:ext cx="1905000" cy="42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marL="290513" indent="-2905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fr-CH" altLang="en-US" sz="2400" dirty="0"/>
              <a:t>08365222</a:t>
            </a:r>
            <a:endParaRPr lang="en-US" altLang="en-US" sz="2400" dirty="0"/>
          </a:p>
        </p:txBody>
      </p:sp>
      <p:cxnSp>
        <p:nvCxnSpPr>
          <p:cNvPr id="20" name="Straight Arrow Connector 19">
            <a:extLst>
              <a:ext uri="{FF2B5EF4-FFF2-40B4-BE49-F238E27FC236}">
                <a16:creationId xmlns:a16="http://schemas.microsoft.com/office/drawing/2014/main" id="{F30D1E0A-B837-A652-821B-18C418CC8738}"/>
              </a:ext>
            </a:extLst>
          </p:cNvPr>
          <p:cNvCxnSpPr>
            <a:cxnSpLocks/>
          </p:cNvCxnSpPr>
          <p:nvPr/>
        </p:nvCxnSpPr>
        <p:spPr>
          <a:xfrm>
            <a:off x="9164763" y="3223220"/>
            <a:ext cx="1030147" cy="1077718"/>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AB27C7-1154-EAF8-AF53-E70E29F46F7C}"/>
              </a:ext>
            </a:extLst>
          </p:cNvPr>
          <p:cNvCxnSpPr>
            <a:cxnSpLocks/>
          </p:cNvCxnSpPr>
          <p:nvPr/>
        </p:nvCxnSpPr>
        <p:spPr>
          <a:xfrm flipH="1">
            <a:off x="9187913" y="3250832"/>
            <a:ext cx="1006997" cy="103684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9CDA098-99CE-29A0-CEEA-96BC33FC573F}"/>
              </a:ext>
            </a:extLst>
          </p:cNvPr>
          <p:cNvCxnSpPr>
            <a:cxnSpLocks/>
          </p:cNvCxnSpPr>
          <p:nvPr/>
        </p:nvCxnSpPr>
        <p:spPr>
          <a:xfrm>
            <a:off x="9421335" y="4764565"/>
            <a:ext cx="1030147" cy="1077718"/>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F06DA0-FC79-7D67-1BB4-7A6276384B51}"/>
              </a:ext>
            </a:extLst>
          </p:cNvPr>
          <p:cNvCxnSpPr>
            <a:cxnSpLocks/>
          </p:cNvCxnSpPr>
          <p:nvPr/>
        </p:nvCxnSpPr>
        <p:spPr>
          <a:xfrm flipH="1">
            <a:off x="9444485" y="4792177"/>
            <a:ext cx="1006997" cy="1036842"/>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292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C84F34-E6D8-825D-D4B1-8894CB8F050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a:t>
            </a:r>
            <a:r>
              <a:rPr lang="en-US" altLang="en-US" sz="3200" b="1" dirty="0">
                <a:solidFill>
                  <a:srgbClr val="002147"/>
                </a:solidFill>
                <a:latin typeface="+mn-lt"/>
              </a:rPr>
              <a:t>Coding scheme</a:t>
            </a:r>
            <a:endParaRPr lang="en-PH" altLang="en-US" dirty="0"/>
          </a:p>
        </p:txBody>
      </p:sp>
      <p:sp>
        <p:nvSpPr>
          <p:cNvPr id="3" name="Rectangle 25">
            <a:extLst>
              <a:ext uri="{FF2B5EF4-FFF2-40B4-BE49-F238E27FC236}">
                <a16:creationId xmlns:a16="http://schemas.microsoft.com/office/drawing/2014/main" id="{75150031-F3BE-C532-5920-B2074294FB50}"/>
              </a:ext>
            </a:extLst>
          </p:cNvPr>
          <p:cNvSpPr>
            <a:spLocks noChangeArrowheads="1"/>
          </p:cNvSpPr>
          <p:nvPr/>
        </p:nvSpPr>
        <p:spPr bwMode="auto">
          <a:xfrm>
            <a:off x="416946" y="757929"/>
            <a:ext cx="114400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0"/>
              </a:spcBef>
              <a:buNone/>
            </a:pPr>
            <a:r>
              <a:rPr lang="en-US" altLang="en-US" sz="2400" dirty="0">
                <a:latin typeface="+mn-lt"/>
              </a:rPr>
              <a:t>Ensures that the unique identifier remains the same from the start until the end of existence of each geo-object (example: opening until the closing of the facility and this even if its name, type (upgrade), or location changes (because of a flood for example))</a:t>
            </a:r>
          </a:p>
        </p:txBody>
      </p:sp>
      <p:pic>
        <p:nvPicPr>
          <p:cNvPr id="6" name="Picture 3">
            <a:extLst>
              <a:ext uri="{FF2B5EF4-FFF2-40B4-BE49-F238E27FC236}">
                <a16:creationId xmlns:a16="http://schemas.microsoft.com/office/drawing/2014/main" id="{E2002E8F-15F2-F7CA-3E4A-9066AE2E77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1" t="24083" r="45668" b="55619"/>
          <a:stretch/>
        </p:blipFill>
        <p:spPr bwMode="auto">
          <a:xfrm>
            <a:off x="2608262" y="2147711"/>
            <a:ext cx="7434263" cy="166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65F5414-4B8B-47E1-EC37-790F71521AF6}"/>
              </a:ext>
            </a:extLst>
          </p:cNvPr>
          <p:cNvPicPr>
            <a:picLocks noChangeAspect="1" noChangeArrowheads="1"/>
          </p:cNvPicPr>
          <p:nvPr/>
        </p:nvPicPr>
        <p:blipFill>
          <a:blip r:embed="rId4"/>
          <a:srcRect l="41286" t="36943" r="48143" b="60266"/>
          <a:stretch>
            <a:fillRect/>
          </a:stretch>
        </p:blipFill>
        <p:spPr bwMode="auto">
          <a:xfrm>
            <a:off x="7012829" y="4087912"/>
            <a:ext cx="1611312" cy="228600"/>
          </a:xfrm>
          <a:prstGeom prst="rect">
            <a:avLst/>
          </a:prstGeom>
          <a:ln>
            <a:noFill/>
          </a:ln>
          <a:effectLst>
            <a:outerShdw blurRad="190500" algn="tl" rotWithShape="0">
              <a:srgbClr val="000000">
                <a:alpha val="70000"/>
              </a:srgbClr>
            </a:outerShdw>
          </a:effectLst>
        </p:spPr>
      </p:pic>
      <p:pic>
        <p:nvPicPr>
          <p:cNvPr id="9" name="Picture 2">
            <a:extLst>
              <a:ext uri="{FF2B5EF4-FFF2-40B4-BE49-F238E27FC236}">
                <a16:creationId xmlns:a16="http://schemas.microsoft.com/office/drawing/2014/main" id="{ACFDFF6A-E325-5B21-8567-7BDD4B7A038A}"/>
              </a:ext>
            </a:extLst>
          </p:cNvPr>
          <p:cNvPicPr>
            <a:picLocks noChangeAspect="1" noChangeArrowheads="1"/>
          </p:cNvPicPr>
          <p:nvPr/>
        </p:nvPicPr>
        <p:blipFill>
          <a:blip r:embed="rId4"/>
          <a:srcRect l="41286" t="39336" r="48143" b="57873"/>
          <a:stretch>
            <a:fillRect/>
          </a:stretch>
        </p:blipFill>
        <p:spPr bwMode="auto">
          <a:xfrm>
            <a:off x="6471492" y="4732437"/>
            <a:ext cx="1611313" cy="228600"/>
          </a:xfrm>
          <a:prstGeom prst="rect">
            <a:avLst/>
          </a:prstGeom>
          <a:ln>
            <a:noFill/>
          </a:ln>
          <a:effectLst>
            <a:outerShdw blurRad="190500" algn="tl" rotWithShape="0">
              <a:srgbClr val="000000">
                <a:alpha val="70000"/>
              </a:srgbClr>
            </a:outerShdw>
          </a:effectLst>
        </p:spPr>
      </p:pic>
      <p:sp>
        <p:nvSpPr>
          <p:cNvPr id="11" name="Rectangle 10">
            <a:extLst>
              <a:ext uri="{FF2B5EF4-FFF2-40B4-BE49-F238E27FC236}">
                <a16:creationId xmlns:a16="http://schemas.microsoft.com/office/drawing/2014/main" id="{DF56AF83-536F-AEF9-60CF-CD45F631A2F8}"/>
              </a:ext>
            </a:extLst>
          </p:cNvPr>
          <p:cNvSpPr/>
          <p:nvPr/>
        </p:nvSpPr>
        <p:spPr>
          <a:xfrm>
            <a:off x="2605086" y="2125487"/>
            <a:ext cx="706438" cy="16852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Content Placeholder 2">
            <a:extLst>
              <a:ext uri="{FF2B5EF4-FFF2-40B4-BE49-F238E27FC236}">
                <a16:creationId xmlns:a16="http://schemas.microsoft.com/office/drawing/2014/main" id="{9826AF23-EB3E-5705-78EB-06F849FB2558}"/>
              </a:ext>
            </a:extLst>
          </p:cNvPr>
          <p:cNvSpPr txBox="1">
            <a:spLocks/>
          </p:cNvSpPr>
          <p:nvPr/>
        </p:nvSpPr>
        <p:spPr>
          <a:xfrm>
            <a:off x="1784351" y="3085129"/>
            <a:ext cx="873125" cy="454025"/>
          </a:xfrm>
          <a:prstGeom prst="rect">
            <a:avLst/>
          </a:prstGeom>
        </p:spPr>
        <p:txBody>
          <a:bodyPr/>
          <a:lstStyle/>
          <a:p>
            <a:pPr marL="342900" indent="-342900" defTabSz="457200">
              <a:lnSpc>
                <a:spcPct val="120000"/>
              </a:lnSpc>
              <a:spcBef>
                <a:spcPts val="600"/>
              </a:spcBef>
              <a:buClr>
                <a:schemeClr val="bg2">
                  <a:lumMod val="40000"/>
                  <a:lumOff val="60000"/>
                </a:schemeClr>
              </a:buClr>
              <a:buSzPct val="80000"/>
              <a:defRPr/>
            </a:pPr>
            <a:r>
              <a:rPr lang="fr-CH" sz="2000" dirty="0">
                <a:solidFill>
                  <a:srgbClr val="346667"/>
                </a:solidFill>
                <a:ea typeface="+mj-ea"/>
                <a:cs typeface="+mj-cs"/>
              </a:rPr>
              <a:t>2017</a:t>
            </a:r>
            <a:endParaRPr lang="en-US" sz="2000" dirty="0">
              <a:solidFill>
                <a:srgbClr val="346667"/>
              </a:solidFill>
              <a:ea typeface="+mj-ea"/>
              <a:cs typeface="+mj-cs"/>
            </a:endParaRPr>
          </a:p>
        </p:txBody>
      </p:sp>
      <p:sp>
        <p:nvSpPr>
          <p:cNvPr id="13" name="Content Placeholder 2">
            <a:extLst>
              <a:ext uri="{FF2B5EF4-FFF2-40B4-BE49-F238E27FC236}">
                <a16:creationId xmlns:a16="http://schemas.microsoft.com/office/drawing/2014/main" id="{831FC8B3-1451-4C0C-07A5-39F7E19E2056}"/>
              </a:ext>
            </a:extLst>
          </p:cNvPr>
          <p:cNvSpPr txBox="1">
            <a:spLocks/>
          </p:cNvSpPr>
          <p:nvPr/>
        </p:nvSpPr>
        <p:spPr>
          <a:xfrm>
            <a:off x="6009530" y="3972026"/>
            <a:ext cx="871537" cy="454025"/>
          </a:xfrm>
          <a:prstGeom prst="rect">
            <a:avLst/>
          </a:prstGeom>
        </p:spPr>
        <p:txBody>
          <a:bodyPr/>
          <a:lstStyle/>
          <a:p>
            <a:pPr marL="342900" indent="-342900" defTabSz="457200">
              <a:lnSpc>
                <a:spcPct val="120000"/>
              </a:lnSpc>
              <a:spcBef>
                <a:spcPts val="600"/>
              </a:spcBef>
              <a:buClr>
                <a:schemeClr val="bg2">
                  <a:lumMod val="40000"/>
                  <a:lumOff val="60000"/>
                </a:schemeClr>
              </a:buClr>
              <a:buSzPct val="80000"/>
              <a:defRPr/>
            </a:pPr>
            <a:r>
              <a:rPr lang="fr-CH" sz="2000" dirty="0">
                <a:solidFill>
                  <a:srgbClr val="346667"/>
                </a:solidFill>
                <a:ea typeface="+mj-ea"/>
                <a:cs typeface="+mj-cs"/>
              </a:rPr>
              <a:t>2010</a:t>
            </a:r>
            <a:endParaRPr lang="en-US" sz="2000" dirty="0">
              <a:solidFill>
                <a:srgbClr val="346667"/>
              </a:solidFill>
              <a:ea typeface="+mj-ea"/>
              <a:cs typeface="+mj-cs"/>
            </a:endParaRPr>
          </a:p>
        </p:txBody>
      </p:sp>
      <p:sp>
        <p:nvSpPr>
          <p:cNvPr id="14" name="Content Placeholder 2">
            <a:extLst>
              <a:ext uri="{FF2B5EF4-FFF2-40B4-BE49-F238E27FC236}">
                <a16:creationId xmlns:a16="http://schemas.microsoft.com/office/drawing/2014/main" id="{7DEEFC8D-9EF4-A071-22BC-27C5E5EF8BA0}"/>
              </a:ext>
            </a:extLst>
          </p:cNvPr>
          <p:cNvSpPr txBox="1">
            <a:spLocks/>
          </p:cNvSpPr>
          <p:nvPr/>
        </p:nvSpPr>
        <p:spPr>
          <a:xfrm>
            <a:off x="5490417" y="4637188"/>
            <a:ext cx="873125" cy="455613"/>
          </a:xfrm>
          <a:prstGeom prst="rect">
            <a:avLst/>
          </a:prstGeom>
        </p:spPr>
        <p:txBody>
          <a:bodyPr/>
          <a:lstStyle/>
          <a:p>
            <a:pPr marL="342900" indent="-342900" defTabSz="457200">
              <a:lnSpc>
                <a:spcPct val="120000"/>
              </a:lnSpc>
              <a:spcBef>
                <a:spcPts val="600"/>
              </a:spcBef>
              <a:buClr>
                <a:schemeClr val="bg2">
                  <a:lumMod val="40000"/>
                  <a:lumOff val="60000"/>
                </a:schemeClr>
              </a:buClr>
              <a:buSzPct val="80000"/>
              <a:defRPr/>
            </a:pPr>
            <a:r>
              <a:rPr lang="fr-CH" sz="2000" dirty="0">
                <a:solidFill>
                  <a:srgbClr val="346667"/>
                </a:solidFill>
                <a:ea typeface="+mj-ea"/>
                <a:cs typeface="+mj-cs"/>
              </a:rPr>
              <a:t>2005</a:t>
            </a:r>
            <a:endParaRPr lang="en-US" sz="2000" dirty="0">
              <a:solidFill>
                <a:srgbClr val="346667"/>
              </a:solidFill>
              <a:ea typeface="+mj-ea"/>
              <a:cs typeface="+mj-cs"/>
            </a:endParaRPr>
          </a:p>
        </p:txBody>
      </p:sp>
      <p:sp>
        <p:nvSpPr>
          <p:cNvPr id="15" name="Rectangle 14">
            <a:extLst>
              <a:ext uri="{FF2B5EF4-FFF2-40B4-BE49-F238E27FC236}">
                <a16:creationId xmlns:a16="http://schemas.microsoft.com/office/drawing/2014/main" id="{471833B1-B4C8-8288-05CF-13F5C1050946}"/>
              </a:ext>
            </a:extLst>
          </p:cNvPr>
          <p:cNvSpPr/>
          <p:nvPr/>
        </p:nvSpPr>
        <p:spPr>
          <a:xfrm>
            <a:off x="7826375" y="3224036"/>
            <a:ext cx="1577975" cy="2190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4" name="Rectangle 23">
            <a:extLst>
              <a:ext uri="{FF2B5EF4-FFF2-40B4-BE49-F238E27FC236}">
                <a16:creationId xmlns:a16="http://schemas.microsoft.com/office/drawing/2014/main" id="{BE9AE76E-D052-D9A1-4FAD-9967AEFC12B8}"/>
              </a:ext>
            </a:extLst>
          </p:cNvPr>
          <p:cNvSpPr/>
          <p:nvPr/>
        </p:nvSpPr>
        <p:spPr>
          <a:xfrm>
            <a:off x="7023942" y="4087913"/>
            <a:ext cx="1577975" cy="2190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Rectangle 24">
            <a:extLst>
              <a:ext uri="{FF2B5EF4-FFF2-40B4-BE49-F238E27FC236}">
                <a16:creationId xmlns:a16="http://schemas.microsoft.com/office/drawing/2014/main" id="{5B3616C5-14D0-91D9-932F-BCF4C0FD3960}"/>
              </a:ext>
            </a:extLst>
          </p:cNvPr>
          <p:cNvSpPr/>
          <p:nvPr/>
        </p:nvSpPr>
        <p:spPr>
          <a:xfrm>
            <a:off x="6482604" y="4743551"/>
            <a:ext cx="1579562" cy="2174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6" name="Straight Arrow Connector 25">
            <a:extLst>
              <a:ext uri="{FF2B5EF4-FFF2-40B4-BE49-F238E27FC236}">
                <a16:creationId xmlns:a16="http://schemas.microsoft.com/office/drawing/2014/main" id="{AD38A07F-2D60-7710-BBD2-BFEC561129C9}"/>
              </a:ext>
            </a:extLst>
          </p:cNvPr>
          <p:cNvCxnSpPr/>
          <p:nvPr/>
        </p:nvCxnSpPr>
        <p:spPr>
          <a:xfrm flipH="1">
            <a:off x="6473079" y="4126012"/>
            <a:ext cx="558800" cy="584200"/>
          </a:xfrm>
          <a:prstGeom prst="straightConnector1">
            <a:avLst/>
          </a:prstGeom>
          <a:ln w="57150">
            <a:solidFill>
              <a:srgbClr val="346667"/>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BBF3B42-5749-B81A-B35C-542496D577DE}"/>
              </a:ext>
            </a:extLst>
          </p:cNvPr>
          <p:cNvSpPr/>
          <p:nvPr/>
        </p:nvSpPr>
        <p:spPr>
          <a:xfrm>
            <a:off x="2600324" y="3279598"/>
            <a:ext cx="7370762" cy="142875"/>
          </a:xfrm>
          <a:prstGeom prst="rect">
            <a:avLst/>
          </a:prstGeom>
          <a:solidFill>
            <a:srgbClr val="FFFF00">
              <a:alpha val="47059"/>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8" name="Straight Arrow Connector 27">
            <a:extLst>
              <a:ext uri="{FF2B5EF4-FFF2-40B4-BE49-F238E27FC236}">
                <a16:creationId xmlns:a16="http://schemas.microsoft.com/office/drawing/2014/main" id="{9501A88D-8292-5A80-351E-C646844F1F99}"/>
              </a:ext>
            </a:extLst>
          </p:cNvPr>
          <p:cNvCxnSpPr>
            <a:cxnSpLocks/>
          </p:cNvCxnSpPr>
          <p:nvPr/>
        </p:nvCxnSpPr>
        <p:spPr>
          <a:xfrm flipH="1">
            <a:off x="7064188" y="3257373"/>
            <a:ext cx="773298" cy="795338"/>
          </a:xfrm>
          <a:prstGeom prst="straightConnector1">
            <a:avLst/>
          </a:prstGeom>
          <a:ln w="57150">
            <a:solidFill>
              <a:srgbClr val="346667"/>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9" name="Rectangle 265">
            <a:extLst>
              <a:ext uri="{FF2B5EF4-FFF2-40B4-BE49-F238E27FC236}">
                <a16:creationId xmlns:a16="http://schemas.microsoft.com/office/drawing/2014/main" id="{21A33E3E-EFC9-81A8-EE99-FF8778DECE4B}"/>
              </a:ext>
            </a:extLst>
          </p:cNvPr>
          <p:cNvSpPr>
            <a:spLocks noChangeArrowheads="1"/>
          </p:cNvSpPr>
          <p:nvPr/>
        </p:nvSpPr>
        <p:spPr bwMode="auto">
          <a:xfrm>
            <a:off x="9007672" y="4027479"/>
            <a:ext cx="29511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1600">
                <a:solidFill>
                  <a:srgbClr val="346667"/>
                </a:solidFill>
                <a:latin typeface="+mn-lt"/>
              </a:rPr>
              <a:t>Example for Cambodia</a:t>
            </a:r>
          </a:p>
        </p:txBody>
      </p:sp>
      <p:sp>
        <p:nvSpPr>
          <p:cNvPr id="30" name="Rectangle 265">
            <a:extLst>
              <a:ext uri="{FF2B5EF4-FFF2-40B4-BE49-F238E27FC236}">
                <a16:creationId xmlns:a16="http://schemas.microsoft.com/office/drawing/2014/main" id="{E029C420-17D7-476D-F5FB-1BCB9148DF7F}"/>
              </a:ext>
            </a:extLst>
          </p:cNvPr>
          <p:cNvSpPr>
            <a:spLocks noChangeArrowheads="1"/>
          </p:cNvSpPr>
          <p:nvPr/>
        </p:nvSpPr>
        <p:spPr bwMode="auto">
          <a:xfrm>
            <a:off x="416948" y="5165994"/>
            <a:ext cx="11440089"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mn-lt"/>
              </a:rPr>
              <a:t>All the other information are stored in the master list and past values are kept in the platform serving as health facility registry</a:t>
            </a:r>
          </a:p>
        </p:txBody>
      </p:sp>
      <p:sp>
        <p:nvSpPr>
          <p:cNvPr id="31" name="Rectangle 265">
            <a:extLst>
              <a:ext uri="{FF2B5EF4-FFF2-40B4-BE49-F238E27FC236}">
                <a16:creationId xmlns:a16="http://schemas.microsoft.com/office/drawing/2014/main" id="{CE3CDB72-C261-47BC-57E9-476E10F79CDD}"/>
              </a:ext>
            </a:extLst>
          </p:cNvPr>
          <p:cNvSpPr>
            <a:spLocks noChangeArrowheads="1"/>
          </p:cNvSpPr>
          <p:nvPr/>
        </p:nvSpPr>
        <p:spPr bwMode="auto">
          <a:xfrm>
            <a:off x="2474913" y="5878883"/>
            <a:ext cx="926231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000" dirty="0">
                <a:latin typeface="+mn-lt"/>
              </a:rPr>
              <a:t>Allows following the changes occurring through time for a given health facility</a:t>
            </a:r>
          </a:p>
        </p:txBody>
      </p:sp>
      <p:sp>
        <p:nvSpPr>
          <p:cNvPr id="32" name="AutoShape 416">
            <a:extLst>
              <a:ext uri="{FF2B5EF4-FFF2-40B4-BE49-F238E27FC236}">
                <a16:creationId xmlns:a16="http://schemas.microsoft.com/office/drawing/2014/main" id="{BE2E0F76-BED7-2B8E-0665-1AEB6BA38292}"/>
              </a:ext>
            </a:extLst>
          </p:cNvPr>
          <p:cNvSpPr>
            <a:spLocks noChangeArrowheads="1"/>
          </p:cNvSpPr>
          <p:nvPr/>
        </p:nvSpPr>
        <p:spPr bwMode="auto">
          <a:xfrm>
            <a:off x="1966913" y="5889414"/>
            <a:ext cx="508000" cy="38100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pic>
        <p:nvPicPr>
          <p:cNvPr id="33" name="Picture 3">
            <a:extLst>
              <a:ext uri="{FF2B5EF4-FFF2-40B4-BE49-F238E27FC236}">
                <a16:creationId xmlns:a16="http://schemas.microsoft.com/office/drawing/2014/main" id="{8885339F-DE34-E8AB-D7AE-CDD8277D7C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1" t="37228" r="83545" b="60196"/>
          <a:stretch/>
        </p:blipFill>
        <p:spPr bwMode="auto">
          <a:xfrm>
            <a:off x="2174632" y="4052880"/>
            <a:ext cx="172468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a:extLst>
              <a:ext uri="{FF2B5EF4-FFF2-40B4-BE49-F238E27FC236}">
                <a16:creationId xmlns:a16="http://schemas.microsoft.com/office/drawing/2014/main" id="{19DD3FB6-C442-33E4-42B8-B75415B111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1" t="37228" r="83545" b="60196"/>
          <a:stretch/>
        </p:blipFill>
        <p:spPr bwMode="auto">
          <a:xfrm>
            <a:off x="1701129" y="4759407"/>
            <a:ext cx="172468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Content Placeholder 2">
            <a:extLst>
              <a:ext uri="{FF2B5EF4-FFF2-40B4-BE49-F238E27FC236}">
                <a16:creationId xmlns:a16="http://schemas.microsoft.com/office/drawing/2014/main" id="{810D49DF-D872-3F5C-9424-10DE3F674DBA}"/>
              </a:ext>
            </a:extLst>
          </p:cNvPr>
          <p:cNvSpPr txBox="1">
            <a:spLocks/>
          </p:cNvSpPr>
          <p:nvPr/>
        </p:nvSpPr>
        <p:spPr>
          <a:xfrm>
            <a:off x="1413327" y="3871316"/>
            <a:ext cx="871537" cy="454025"/>
          </a:xfrm>
          <a:prstGeom prst="rect">
            <a:avLst/>
          </a:prstGeom>
        </p:spPr>
        <p:txBody>
          <a:bodyPr/>
          <a:lstStyle/>
          <a:p>
            <a:pPr marL="342900" indent="-342900" defTabSz="457200">
              <a:lnSpc>
                <a:spcPct val="120000"/>
              </a:lnSpc>
              <a:spcBef>
                <a:spcPts val="600"/>
              </a:spcBef>
              <a:buClr>
                <a:schemeClr val="bg2">
                  <a:lumMod val="40000"/>
                  <a:lumOff val="60000"/>
                </a:schemeClr>
              </a:buClr>
              <a:buSzPct val="80000"/>
              <a:defRPr/>
            </a:pPr>
            <a:r>
              <a:rPr lang="fr-CH" sz="2000" dirty="0">
                <a:solidFill>
                  <a:srgbClr val="346667"/>
                </a:solidFill>
                <a:ea typeface="+mj-ea"/>
                <a:cs typeface="+mj-cs"/>
              </a:rPr>
              <a:t>2010</a:t>
            </a:r>
            <a:endParaRPr lang="en-US" sz="2000" dirty="0">
              <a:solidFill>
                <a:srgbClr val="346667"/>
              </a:solidFill>
              <a:ea typeface="+mj-ea"/>
              <a:cs typeface="+mj-cs"/>
            </a:endParaRPr>
          </a:p>
        </p:txBody>
      </p:sp>
      <p:sp>
        <p:nvSpPr>
          <p:cNvPr id="36" name="Content Placeholder 2">
            <a:extLst>
              <a:ext uri="{FF2B5EF4-FFF2-40B4-BE49-F238E27FC236}">
                <a16:creationId xmlns:a16="http://schemas.microsoft.com/office/drawing/2014/main" id="{061C7E1A-6CD3-3025-4CCE-56DFE090BB08}"/>
              </a:ext>
            </a:extLst>
          </p:cNvPr>
          <p:cNvSpPr txBox="1">
            <a:spLocks/>
          </p:cNvSpPr>
          <p:nvPr/>
        </p:nvSpPr>
        <p:spPr>
          <a:xfrm>
            <a:off x="894214" y="4635093"/>
            <a:ext cx="873125" cy="455613"/>
          </a:xfrm>
          <a:prstGeom prst="rect">
            <a:avLst/>
          </a:prstGeom>
        </p:spPr>
        <p:txBody>
          <a:bodyPr/>
          <a:lstStyle/>
          <a:p>
            <a:pPr marL="342900" indent="-342900" defTabSz="457200">
              <a:lnSpc>
                <a:spcPct val="120000"/>
              </a:lnSpc>
              <a:spcBef>
                <a:spcPts val="600"/>
              </a:spcBef>
              <a:buClr>
                <a:schemeClr val="bg2">
                  <a:lumMod val="40000"/>
                  <a:lumOff val="60000"/>
                </a:schemeClr>
              </a:buClr>
              <a:buSzPct val="80000"/>
              <a:defRPr/>
            </a:pPr>
            <a:r>
              <a:rPr lang="fr-CH" sz="2000" dirty="0">
                <a:solidFill>
                  <a:srgbClr val="346667"/>
                </a:solidFill>
                <a:ea typeface="+mj-ea"/>
                <a:cs typeface="+mj-cs"/>
              </a:rPr>
              <a:t>2005</a:t>
            </a:r>
            <a:endParaRPr lang="en-US" sz="2000" dirty="0">
              <a:solidFill>
                <a:srgbClr val="346667"/>
              </a:solidFill>
              <a:ea typeface="+mj-ea"/>
              <a:cs typeface="+mj-cs"/>
            </a:endParaRPr>
          </a:p>
        </p:txBody>
      </p:sp>
      <p:sp>
        <p:nvSpPr>
          <p:cNvPr id="37" name="Rectangle 36">
            <a:extLst>
              <a:ext uri="{FF2B5EF4-FFF2-40B4-BE49-F238E27FC236}">
                <a16:creationId xmlns:a16="http://schemas.microsoft.com/office/drawing/2014/main" id="{BC4D3084-1EB9-06D4-7EA2-1CF0E16BC47A}"/>
              </a:ext>
            </a:extLst>
          </p:cNvPr>
          <p:cNvSpPr/>
          <p:nvPr/>
        </p:nvSpPr>
        <p:spPr>
          <a:xfrm>
            <a:off x="2189727" y="4086013"/>
            <a:ext cx="741732" cy="175692"/>
          </a:xfrm>
          <a:prstGeom prst="rect">
            <a:avLst/>
          </a:prstGeom>
          <a:solidFill>
            <a:srgbClr val="FFFF00">
              <a:alpha val="47059"/>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 name="Rectangle 37">
            <a:extLst>
              <a:ext uri="{FF2B5EF4-FFF2-40B4-BE49-F238E27FC236}">
                <a16:creationId xmlns:a16="http://schemas.microsoft.com/office/drawing/2014/main" id="{341A2A88-16F5-1AB5-947B-83D1F14C1679}"/>
              </a:ext>
            </a:extLst>
          </p:cNvPr>
          <p:cNvSpPr/>
          <p:nvPr/>
        </p:nvSpPr>
        <p:spPr>
          <a:xfrm>
            <a:off x="1701129" y="4796719"/>
            <a:ext cx="773784" cy="140963"/>
          </a:xfrm>
          <a:prstGeom prst="rect">
            <a:avLst/>
          </a:prstGeom>
          <a:solidFill>
            <a:srgbClr val="FFFF00">
              <a:alpha val="47059"/>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1429762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D715703-0AC9-E26B-B4A3-AF63AD29E847}"/>
              </a:ext>
            </a:extLst>
          </p:cNvPr>
          <p:cNvSpPr txBox="1">
            <a:spLocks/>
          </p:cNvSpPr>
          <p:nvPr/>
        </p:nvSpPr>
        <p:spPr>
          <a:xfrm>
            <a:off x="8603877" y="5668053"/>
            <a:ext cx="2057400" cy="273844"/>
          </a:xfrm>
          <a:prstGeom prst="rect">
            <a:avLst/>
          </a:prstGeom>
        </p:spPr>
        <p:txBody>
          <a:bodyPr/>
          <a:lstStyle>
            <a:defPPr>
              <a:defRPr lang="en-US"/>
            </a:defPPr>
            <a:lvl1pPr marL="0" algn="r" defTabSz="914400" rtl="0" eaLnBrk="1" latinLnBrk="0" hangingPunct="1">
              <a:defRPr sz="1600" kern="1200">
                <a:solidFill>
                  <a:schemeClr val="bg1">
                    <a:lumMod val="9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D309488-8EB1-4662-952E-D6A73107E6C0}" type="slidenum">
              <a:rPr lang="en-US" sz="1200"/>
              <a:pPr/>
              <a:t>37</a:t>
            </a:fld>
            <a:endParaRPr lang="en-US" sz="1200" dirty="0"/>
          </a:p>
        </p:txBody>
      </p:sp>
      <p:sp>
        <p:nvSpPr>
          <p:cNvPr id="2" name="Title 1">
            <a:extLst>
              <a:ext uri="{FF2B5EF4-FFF2-40B4-BE49-F238E27FC236}">
                <a16:creationId xmlns:a16="http://schemas.microsoft.com/office/drawing/2014/main" id="{2CE5C705-9966-88FB-57F0-D073A447B722}"/>
              </a:ext>
            </a:extLst>
          </p:cNvPr>
          <p:cNvSpPr txBox="1">
            <a:spLocks/>
          </p:cNvSpPr>
          <p:nvPr/>
        </p:nvSpPr>
        <p:spPr>
          <a:xfrm>
            <a:off x="421875" y="795965"/>
            <a:ext cx="8898757" cy="3626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400" b="1" dirty="0">
                <a:latin typeface="+mn-lt"/>
              </a:rPr>
              <a:t>“Geo-tag”</a:t>
            </a:r>
            <a:endParaRPr lang="en-PH" altLang="en-US" sz="2400" b="1" dirty="0">
              <a:latin typeface="+mn-lt"/>
            </a:endParaRPr>
          </a:p>
        </p:txBody>
      </p:sp>
      <p:sp>
        <p:nvSpPr>
          <p:cNvPr id="17" name="Rectangle 25">
            <a:extLst>
              <a:ext uri="{FF2B5EF4-FFF2-40B4-BE49-F238E27FC236}">
                <a16:creationId xmlns:a16="http://schemas.microsoft.com/office/drawing/2014/main" id="{1B7F4F37-1915-7121-DCE1-0C6315DFE0DC}"/>
              </a:ext>
            </a:extLst>
          </p:cNvPr>
          <p:cNvSpPr>
            <a:spLocks noChangeArrowheads="1"/>
          </p:cNvSpPr>
          <p:nvPr/>
        </p:nvSpPr>
        <p:spPr bwMode="auto">
          <a:xfrm>
            <a:off x="421875" y="1302395"/>
            <a:ext cx="114351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a:lnSpc>
                <a:spcPct val="100000"/>
              </a:lnSpc>
              <a:spcBef>
                <a:spcPct val="0"/>
              </a:spcBef>
              <a:buNone/>
            </a:pPr>
            <a:r>
              <a:rPr lang="en-US" altLang="en-US" sz="2100" dirty="0">
                <a:latin typeface="+mn-lt"/>
              </a:rPr>
              <a:t>If users want to be able to quickly identify which administrative unit a health facility is located in, they can always use what we call a </a:t>
            </a:r>
            <a:r>
              <a:rPr lang="fr-CH" sz="2100" dirty="0">
                <a:latin typeface="+mn-lt"/>
              </a:rPr>
              <a:t>«</a:t>
            </a:r>
            <a:r>
              <a:rPr lang="en-US" altLang="en-US" sz="2100" dirty="0">
                <a:latin typeface="+mn-lt"/>
              </a:rPr>
              <a:t>geolocation</a:t>
            </a:r>
            <a:r>
              <a:rPr lang="fr-FR" altLang="en-US" sz="2100" dirty="0">
                <a:latin typeface="+mn-lt"/>
              </a:rPr>
              <a:t>».</a:t>
            </a:r>
            <a:endParaRPr lang="en-US" altLang="en-US" sz="2100" dirty="0">
              <a:latin typeface="+mn-lt"/>
            </a:endParaRPr>
          </a:p>
        </p:txBody>
      </p:sp>
      <p:sp>
        <p:nvSpPr>
          <p:cNvPr id="18" name="Rectangle 265">
            <a:extLst>
              <a:ext uri="{FF2B5EF4-FFF2-40B4-BE49-F238E27FC236}">
                <a16:creationId xmlns:a16="http://schemas.microsoft.com/office/drawing/2014/main" id="{D0821C56-8773-3E81-2083-528703ED53F8}"/>
              </a:ext>
            </a:extLst>
          </p:cNvPr>
          <p:cNvSpPr>
            <a:spLocks noChangeArrowheads="1"/>
          </p:cNvSpPr>
          <p:nvPr/>
        </p:nvSpPr>
        <p:spPr bwMode="auto">
          <a:xfrm>
            <a:off x="1310263" y="2145006"/>
            <a:ext cx="10119184" cy="6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200" dirty="0">
                <a:latin typeface="+mn-lt"/>
              </a:rPr>
              <a:t>Concatenate the unique identifier of the administrative unit with that of the health facility on the fly based on the contents of the health facility master list at a given time</a:t>
            </a:r>
            <a:r>
              <a:rPr lang="fr-FR" altLang="en-US" sz="2200" dirty="0">
                <a:latin typeface="+mn-lt"/>
              </a:rPr>
              <a:t>.</a:t>
            </a:r>
            <a:endParaRPr lang="en-US" altLang="en-US" sz="2200" dirty="0">
              <a:latin typeface="+mn-lt"/>
            </a:endParaRPr>
          </a:p>
        </p:txBody>
      </p:sp>
      <p:sp>
        <p:nvSpPr>
          <p:cNvPr id="19" name="AutoShape 416">
            <a:extLst>
              <a:ext uri="{FF2B5EF4-FFF2-40B4-BE49-F238E27FC236}">
                <a16:creationId xmlns:a16="http://schemas.microsoft.com/office/drawing/2014/main" id="{C748EBDE-5187-D1E6-A7BD-C4C5D66934BC}"/>
              </a:ext>
            </a:extLst>
          </p:cNvPr>
          <p:cNvSpPr>
            <a:spLocks noChangeArrowheads="1"/>
          </p:cNvSpPr>
          <p:nvPr/>
        </p:nvSpPr>
        <p:spPr bwMode="auto">
          <a:xfrm>
            <a:off x="929263" y="2211681"/>
            <a:ext cx="381000" cy="28575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sp>
        <p:nvSpPr>
          <p:cNvPr id="21" name="Rectangle 265">
            <a:extLst>
              <a:ext uri="{FF2B5EF4-FFF2-40B4-BE49-F238E27FC236}">
                <a16:creationId xmlns:a16="http://schemas.microsoft.com/office/drawing/2014/main" id="{7946DC93-713E-0AB3-95B1-3313FEE42498}"/>
              </a:ext>
            </a:extLst>
          </p:cNvPr>
          <p:cNvSpPr>
            <a:spLocks noChangeArrowheads="1"/>
          </p:cNvSpPr>
          <p:nvPr/>
        </p:nvSpPr>
        <p:spPr bwMode="auto">
          <a:xfrm>
            <a:off x="1305254" y="5444642"/>
            <a:ext cx="8838075" cy="6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200" dirty="0">
                <a:latin typeface="+mn-lt"/>
              </a:rPr>
              <a:t>This should not be used as a unique identifier as this “tag” contains meaning and it will change over time!</a:t>
            </a:r>
          </a:p>
        </p:txBody>
      </p:sp>
      <p:sp>
        <p:nvSpPr>
          <p:cNvPr id="22" name="AutoShape 416">
            <a:extLst>
              <a:ext uri="{FF2B5EF4-FFF2-40B4-BE49-F238E27FC236}">
                <a16:creationId xmlns:a16="http://schemas.microsoft.com/office/drawing/2014/main" id="{446EA7CB-774E-149D-6550-955A47D7D691}"/>
              </a:ext>
            </a:extLst>
          </p:cNvPr>
          <p:cNvSpPr>
            <a:spLocks noChangeArrowheads="1"/>
          </p:cNvSpPr>
          <p:nvPr/>
        </p:nvSpPr>
        <p:spPr bwMode="auto">
          <a:xfrm>
            <a:off x="924255" y="5483125"/>
            <a:ext cx="381000" cy="273844"/>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sp>
        <p:nvSpPr>
          <p:cNvPr id="24" name="Rectangle 265">
            <a:extLst>
              <a:ext uri="{FF2B5EF4-FFF2-40B4-BE49-F238E27FC236}">
                <a16:creationId xmlns:a16="http://schemas.microsoft.com/office/drawing/2014/main" id="{C9E3EEE0-17C1-5BFD-F3CB-25B114E62034}"/>
              </a:ext>
            </a:extLst>
          </p:cNvPr>
          <p:cNvSpPr>
            <a:spLocks noChangeArrowheads="1"/>
          </p:cNvSpPr>
          <p:nvPr/>
        </p:nvSpPr>
        <p:spPr bwMode="auto">
          <a:xfrm>
            <a:off x="4572299" y="4274346"/>
            <a:ext cx="3611933" cy="3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None/>
            </a:pPr>
            <a:r>
              <a:rPr lang="en-US" altLang="en-US" sz="2200" dirty="0">
                <a:latin typeface="+mn-lt"/>
              </a:rPr>
              <a:t>1020113       +       HF000005</a:t>
            </a:r>
          </a:p>
        </p:txBody>
      </p:sp>
      <p:sp>
        <p:nvSpPr>
          <p:cNvPr id="25" name="Rectangle 265">
            <a:extLst>
              <a:ext uri="{FF2B5EF4-FFF2-40B4-BE49-F238E27FC236}">
                <a16:creationId xmlns:a16="http://schemas.microsoft.com/office/drawing/2014/main" id="{73DF3CA6-3448-6DA9-CE5A-9344880981D2}"/>
              </a:ext>
            </a:extLst>
          </p:cNvPr>
          <p:cNvSpPr>
            <a:spLocks noChangeArrowheads="1"/>
          </p:cNvSpPr>
          <p:nvPr/>
        </p:nvSpPr>
        <p:spPr bwMode="auto">
          <a:xfrm>
            <a:off x="4425622" y="4850529"/>
            <a:ext cx="4809688" cy="37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sz="2200" dirty="0">
                <a:latin typeface="+mn-lt"/>
              </a:rPr>
              <a:t>= Geo-tag 1020113HF000005</a:t>
            </a:r>
          </a:p>
        </p:txBody>
      </p:sp>
      <p:pic>
        <p:nvPicPr>
          <p:cNvPr id="26" name="Picture 3">
            <a:extLst>
              <a:ext uri="{FF2B5EF4-FFF2-40B4-BE49-F238E27FC236}">
                <a16:creationId xmlns:a16="http://schemas.microsoft.com/office/drawing/2014/main" id="{000FC317-7C95-EE47-FD5C-12B1C60D28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1" t="24083" r="45668" b="59822"/>
          <a:stretch/>
        </p:blipFill>
        <p:spPr bwMode="auto">
          <a:xfrm>
            <a:off x="3472632" y="3028661"/>
            <a:ext cx="5575697" cy="98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9A32569E-E76E-95F0-C792-7AD24DA3D40D}"/>
              </a:ext>
            </a:extLst>
          </p:cNvPr>
          <p:cNvSpPr/>
          <p:nvPr/>
        </p:nvSpPr>
        <p:spPr>
          <a:xfrm>
            <a:off x="5231905" y="329049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9" name="Rectangle 28">
            <a:extLst>
              <a:ext uri="{FF2B5EF4-FFF2-40B4-BE49-F238E27FC236}">
                <a16:creationId xmlns:a16="http://schemas.microsoft.com/office/drawing/2014/main" id="{79C0BE97-2127-488C-F8F5-8BDA784DE402}"/>
              </a:ext>
            </a:extLst>
          </p:cNvPr>
          <p:cNvSpPr/>
          <p:nvPr/>
        </p:nvSpPr>
        <p:spPr>
          <a:xfrm>
            <a:off x="5234379" y="343337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0" name="Rectangle 29">
            <a:extLst>
              <a:ext uri="{FF2B5EF4-FFF2-40B4-BE49-F238E27FC236}">
                <a16:creationId xmlns:a16="http://schemas.microsoft.com/office/drawing/2014/main" id="{23798566-8085-64E3-644A-867BD0AF05DF}"/>
              </a:ext>
            </a:extLst>
          </p:cNvPr>
          <p:cNvSpPr/>
          <p:nvPr/>
        </p:nvSpPr>
        <p:spPr>
          <a:xfrm>
            <a:off x="5227142" y="3578530"/>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1" name="Rectangle 30">
            <a:extLst>
              <a:ext uri="{FF2B5EF4-FFF2-40B4-BE49-F238E27FC236}">
                <a16:creationId xmlns:a16="http://schemas.microsoft.com/office/drawing/2014/main" id="{FCD64358-6085-BED3-838C-3FD684E6FD09}"/>
              </a:ext>
            </a:extLst>
          </p:cNvPr>
          <p:cNvSpPr/>
          <p:nvPr/>
        </p:nvSpPr>
        <p:spPr>
          <a:xfrm>
            <a:off x="5231905" y="386951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5" name="Rectangle 34">
            <a:extLst>
              <a:ext uri="{FF2B5EF4-FFF2-40B4-BE49-F238E27FC236}">
                <a16:creationId xmlns:a16="http://schemas.microsoft.com/office/drawing/2014/main" id="{4D5FDFD6-A152-8E69-6E96-DA0BA7049A4E}"/>
              </a:ext>
            </a:extLst>
          </p:cNvPr>
          <p:cNvSpPr/>
          <p:nvPr/>
        </p:nvSpPr>
        <p:spPr>
          <a:xfrm>
            <a:off x="6420411" y="328621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6" name="Rectangle 35">
            <a:extLst>
              <a:ext uri="{FF2B5EF4-FFF2-40B4-BE49-F238E27FC236}">
                <a16:creationId xmlns:a16="http://schemas.microsoft.com/office/drawing/2014/main" id="{A3B96FD1-341E-B7FA-51FF-6AA1D4DE2479}"/>
              </a:ext>
            </a:extLst>
          </p:cNvPr>
          <p:cNvSpPr/>
          <p:nvPr/>
        </p:nvSpPr>
        <p:spPr>
          <a:xfrm>
            <a:off x="6422885" y="3429086"/>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7" name="Rectangle 36">
            <a:extLst>
              <a:ext uri="{FF2B5EF4-FFF2-40B4-BE49-F238E27FC236}">
                <a16:creationId xmlns:a16="http://schemas.microsoft.com/office/drawing/2014/main" id="{737E7DAC-C069-E996-CCF6-CFD873E38144}"/>
              </a:ext>
            </a:extLst>
          </p:cNvPr>
          <p:cNvSpPr/>
          <p:nvPr/>
        </p:nvSpPr>
        <p:spPr>
          <a:xfrm>
            <a:off x="6415648" y="3574244"/>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38" name="Rectangle 37">
            <a:extLst>
              <a:ext uri="{FF2B5EF4-FFF2-40B4-BE49-F238E27FC236}">
                <a16:creationId xmlns:a16="http://schemas.microsoft.com/office/drawing/2014/main" id="{9FB1E4C5-3ABF-FECB-B791-EBC69A79D5D1}"/>
              </a:ext>
            </a:extLst>
          </p:cNvPr>
          <p:cNvSpPr/>
          <p:nvPr/>
        </p:nvSpPr>
        <p:spPr>
          <a:xfrm>
            <a:off x="6420411" y="386523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2" name="Rectangle 41">
            <a:extLst>
              <a:ext uri="{FF2B5EF4-FFF2-40B4-BE49-F238E27FC236}">
                <a16:creationId xmlns:a16="http://schemas.microsoft.com/office/drawing/2014/main" id="{DC318EF4-8E4B-E9EA-629F-3DBEB69A519C}"/>
              </a:ext>
            </a:extLst>
          </p:cNvPr>
          <p:cNvSpPr/>
          <p:nvPr/>
        </p:nvSpPr>
        <p:spPr>
          <a:xfrm>
            <a:off x="5232030" y="3721327"/>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3" name="Rectangle 42">
            <a:extLst>
              <a:ext uri="{FF2B5EF4-FFF2-40B4-BE49-F238E27FC236}">
                <a16:creationId xmlns:a16="http://schemas.microsoft.com/office/drawing/2014/main" id="{2B024E71-31F9-A23D-6B66-2C995821523C}"/>
              </a:ext>
            </a:extLst>
          </p:cNvPr>
          <p:cNvSpPr/>
          <p:nvPr/>
        </p:nvSpPr>
        <p:spPr>
          <a:xfrm>
            <a:off x="6415636" y="372235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4" name="Rectangle 43">
            <a:extLst>
              <a:ext uri="{FF2B5EF4-FFF2-40B4-BE49-F238E27FC236}">
                <a16:creationId xmlns:a16="http://schemas.microsoft.com/office/drawing/2014/main" id="{D8E7C54F-D840-2E9A-95E4-4016D3A15C27}"/>
              </a:ext>
            </a:extLst>
          </p:cNvPr>
          <p:cNvSpPr/>
          <p:nvPr/>
        </p:nvSpPr>
        <p:spPr>
          <a:xfrm>
            <a:off x="7448914" y="3292116"/>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5" name="Rectangle 44">
            <a:extLst>
              <a:ext uri="{FF2B5EF4-FFF2-40B4-BE49-F238E27FC236}">
                <a16:creationId xmlns:a16="http://schemas.microsoft.com/office/drawing/2014/main" id="{F5131404-8570-52AD-57CE-131C33C144B5}"/>
              </a:ext>
            </a:extLst>
          </p:cNvPr>
          <p:cNvSpPr/>
          <p:nvPr/>
        </p:nvSpPr>
        <p:spPr>
          <a:xfrm>
            <a:off x="7451388" y="3434990"/>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6" name="Rectangle 45">
            <a:extLst>
              <a:ext uri="{FF2B5EF4-FFF2-40B4-BE49-F238E27FC236}">
                <a16:creationId xmlns:a16="http://schemas.microsoft.com/office/drawing/2014/main" id="{AFF31078-15A5-BCA9-832D-C5C52341964D}"/>
              </a:ext>
            </a:extLst>
          </p:cNvPr>
          <p:cNvSpPr/>
          <p:nvPr/>
        </p:nvSpPr>
        <p:spPr>
          <a:xfrm>
            <a:off x="7444151" y="358014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47" name="Rectangle 46">
            <a:extLst>
              <a:ext uri="{FF2B5EF4-FFF2-40B4-BE49-F238E27FC236}">
                <a16:creationId xmlns:a16="http://schemas.microsoft.com/office/drawing/2014/main" id="{1F22FD1B-104C-B0F7-8E4A-4E12F2B22BF2}"/>
              </a:ext>
            </a:extLst>
          </p:cNvPr>
          <p:cNvSpPr/>
          <p:nvPr/>
        </p:nvSpPr>
        <p:spPr>
          <a:xfrm>
            <a:off x="7448914" y="3875899"/>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1" name="Rectangle 50">
            <a:extLst>
              <a:ext uri="{FF2B5EF4-FFF2-40B4-BE49-F238E27FC236}">
                <a16:creationId xmlns:a16="http://schemas.microsoft.com/office/drawing/2014/main" id="{C12F01A6-D4B1-06A1-897F-41C293C9BE3D}"/>
              </a:ext>
            </a:extLst>
          </p:cNvPr>
          <p:cNvSpPr/>
          <p:nvPr/>
        </p:nvSpPr>
        <p:spPr>
          <a:xfrm>
            <a:off x="7436339" y="3727708"/>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2" name="Rectangle 51">
            <a:extLst>
              <a:ext uri="{FF2B5EF4-FFF2-40B4-BE49-F238E27FC236}">
                <a16:creationId xmlns:a16="http://schemas.microsoft.com/office/drawing/2014/main" id="{D6C59370-66E2-AE55-FCB4-64105B5FBC9B}"/>
              </a:ext>
            </a:extLst>
          </p:cNvPr>
          <p:cNvSpPr/>
          <p:nvPr/>
        </p:nvSpPr>
        <p:spPr>
          <a:xfrm>
            <a:off x="8622431" y="386523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6" name="Rectangle 55">
            <a:extLst>
              <a:ext uri="{FF2B5EF4-FFF2-40B4-BE49-F238E27FC236}">
                <a16:creationId xmlns:a16="http://schemas.microsoft.com/office/drawing/2014/main" id="{A3AE266D-A710-85E4-39D3-46727F2BEC37}"/>
              </a:ext>
            </a:extLst>
          </p:cNvPr>
          <p:cNvSpPr/>
          <p:nvPr/>
        </p:nvSpPr>
        <p:spPr>
          <a:xfrm>
            <a:off x="8622431" y="3286212"/>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7" name="Rectangle 56">
            <a:extLst>
              <a:ext uri="{FF2B5EF4-FFF2-40B4-BE49-F238E27FC236}">
                <a16:creationId xmlns:a16="http://schemas.microsoft.com/office/drawing/2014/main" id="{BF241B7E-C4AA-E99D-C813-7A0DBBC7CF05}"/>
              </a:ext>
            </a:extLst>
          </p:cNvPr>
          <p:cNvSpPr/>
          <p:nvPr/>
        </p:nvSpPr>
        <p:spPr>
          <a:xfrm>
            <a:off x="8624905" y="3429086"/>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58" name="Rectangle 57">
            <a:extLst>
              <a:ext uri="{FF2B5EF4-FFF2-40B4-BE49-F238E27FC236}">
                <a16:creationId xmlns:a16="http://schemas.microsoft.com/office/drawing/2014/main" id="{1B05A558-08A4-0B17-5603-7EE2D6CAB3DA}"/>
              </a:ext>
            </a:extLst>
          </p:cNvPr>
          <p:cNvSpPr/>
          <p:nvPr/>
        </p:nvSpPr>
        <p:spPr>
          <a:xfrm>
            <a:off x="8624018" y="3574244"/>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62" name="Rectangle 61">
            <a:extLst>
              <a:ext uri="{FF2B5EF4-FFF2-40B4-BE49-F238E27FC236}">
                <a16:creationId xmlns:a16="http://schemas.microsoft.com/office/drawing/2014/main" id="{A90FA839-B8D8-D1B6-916A-F70430AD5048}"/>
              </a:ext>
            </a:extLst>
          </p:cNvPr>
          <p:cNvSpPr/>
          <p:nvPr/>
        </p:nvSpPr>
        <p:spPr>
          <a:xfrm>
            <a:off x="8622556" y="3717041"/>
            <a:ext cx="45719" cy="1071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a:p>
        </p:txBody>
      </p:sp>
      <p:pic>
        <p:nvPicPr>
          <p:cNvPr id="63" name="Picture 1" descr="C:\Users\Samsung\AppData\Local\Microsoft\Windows\INetCache\IE\3LEF0BVK\556px-Mauritius_Road_Signs_-_Warning_Sign_-_Other_dangers.svg[1].png">
            <a:extLst>
              <a:ext uri="{FF2B5EF4-FFF2-40B4-BE49-F238E27FC236}">
                <a16:creationId xmlns:a16="http://schemas.microsoft.com/office/drawing/2014/main" id="{C970A86F-2512-1B9C-A35A-F906A29FF5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0489" y="5083724"/>
            <a:ext cx="10525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Rectangle 63">
            <a:extLst>
              <a:ext uri="{FF2B5EF4-FFF2-40B4-BE49-F238E27FC236}">
                <a16:creationId xmlns:a16="http://schemas.microsoft.com/office/drawing/2014/main" id="{D42F9292-CECF-15E2-8BA8-41643146CBE6}"/>
              </a:ext>
            </a:extLst>
          </p:cNvPr>
          <p:cNvSpPr/>
          <p:nvPr/>
        </p:nvSpPr>
        <p:spPr>
          <a:xfrm>
            <a:off x="8565587" y="3824197"/>
            <a:ext cx="554750" cy="193460"/>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5" name="Rectangle 64">
            <a:extLst>
              <a:ext uri="{FF2B5EF4-FFF2-40B4-BE49-F238E27FC236}">
                <a16:creationId xmlns:a16="http://schemas.microsoft.com/office/drawing/2014/main" id="{BB9C20CB-4203-4296-4AF8-B129245B9444}"/>
              </a:ext>
            </a:extLst>
          </p:cNvPr>
          <p:cNvSpPr/>
          <p:nvPr/>
        </p:nvSpPr>
        <p:spPr>
          <a:xfrm>
            <a:off x="3448968" y="3817924"/>
            <a:ext cx="554750" cy="19346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6" name="Rectangle 65">
            <a:extLst>
              <a:ext uri="{FF2B5EF4-FFF2-40B4-BE49-F238E27FC236}">
                <a16:creationId xmlns:a16="http://schemas.microsoft.com/office/drawing/2014/main" id="{10D3BA02-18FE-2EAF-64BF-0DAA998935A1}"/>
              </a:ext>
            </a:extLst>
          </p:cNvPr>
          <p:cNvSpPr/>
          <p:nvPr/>
        </p:nvSpPr>
        <p:spPr>
          <a:xfrm>
            <a:off x="4572298" y="4312144"/>
            <a:ext cx="1163662" cy="290409"/>
          </a:xfrm>
          <a:prstGeom prst="rect">
            <a:avLst/>
          </a:pr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7" name="Rectangle 66">
            <a:extLst>
              <a:ext uri="{FF2B5EF4-FFF2-40B4-BE49-F238E27FC236}">
                <a16:creationId xmlns:a16="http://schemas.microsoft.com/office/drawing/2014/main" id="{937BA488-63C9-E0DF-386E-890E03882F82}"/>
              </a:ext>
            </a:extLst>
          </p:cNvPr>
          <p:cNvSpPr/>
          <p:nvPr/>
        </p:nvSpPr>
        <p:spPr>
          <a:xfrm>
            <a:off x="6600056" y="4288959"/>
            <a:ext cx="1296144" cy="313593"/>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69" name="Straight Arrow Connector 68">
            <a:extLst>
              <a:ext uri="{FF2B5EF4-FFF2-40B4-BE49-F238E27FC236}">
                <a16:creationId xmlns:a16="http://schemas.microsoft.com/office/drawing/2014/main" id="{B53E2AF1-7BE6-5E91-3D58-C5C506C4F43F}"/>
              </a:ext>
            </a:extLst>
          </p:cNvPr>
          <p:cNvCxnSpPr>
            <a:stCxn id="65" idx="3"/>
            <a:endCxn id="67" idx="0"/>
          </p:cNvCxnSpPr>
          <p:nvPr/>
        </p:nvCxnSpPr>
        <p:spPr>
          <a:xfrm>
            <a:off x="4003718" y="3914654"/>
            <a:ext cx="3244410" cy="37430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5E11F8F-5B7F-6BED-6655-91F8C2CE087C}"/>
              </a:ext>
            </a:extLst>
          </p:cNvPr>
          <p:cNvCxnSpPr>
            <a:cxnSpLocks/>
            <a:stCxn id="64" idx="1"/>
            <a:endCxn id="66" idx="0"/>
          </p:cNvCxnSpPr>
          <p:nvPr/>
        </p:nvCxnSpPr>
        <p:spPr>
          <a:xfrm flipH="1">
            <a:off x="5154129" y="3920927"/>
            <a:ext cx="3411458" cy="39121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5" name="Title 1">
            <a:extLst>
              <a:ext uri="{FF2B5EF4-FFF2-40B4-BE49-F238E27FC236}">
                <a16:creationId xmlns:a16="http://schemas.microsoft.com/office/drawing/2014/main" id="{F80F186D-4CCB-25BC-382B-A9ED3D85071C}"/>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a:t>
            </a:r>
            <a:r>
              <a:rPr lang="en-US" altLang="en-US" sz="3200" b="1" dirty="0">
                <a:solidFill>
                  <a:srgbClr val="002147"/>
                </a:solidFill>
                <a:latin typeface="+mn-lt"/>
              </a:rPr>
              <a:t>Coding scheme</a:t>
            </a:r>
            <a:endParaRPr lang="en-PH" altLang="en-US" dirty="0"/>
          </a:p>
        </p:txBody>
      </p:sp>
    </p:spTree>
    <p:extLst>
      <p:ext uri="{BB962C8B-B14F-4D97-AF65-F5344CB8AC3E}">
        <p14:creationId xmlns:p14="http://schemas.microsoft.com/office/powerpoint/2010/main" val="3560679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851D8E8-D9F4-3354-C4E7-4D0DEA8F1EDC}"/>
              </a:ext>
            </a:extLst>
          </p:cNvPr>
          <p:cNvPicPr>
            <a:picLocks noChangeAspect="1" noChangeArrowheads="1"/>
          </p:cNvPicPr>
          <p:nvPr/>
        </p:nvPicPr>
        <p:blipFill>
          <a:blip r:embed="rId3" cstate="print"/>
          <a:srcRect l="6300" t="39253" r="61015" b="34574"/>
          <a:stretch>
            <a:fillRect/>
          </a:stretch>
        </p:blipFill>
        <p:spPr bwMode="auto">
          <a:xfrm>
            <a:off x="3427095" y="4107143"/>
            <a:ext cx="3564396" cy="1546075"/>
          </a:xfrm>
          <a:prstGeom prst="rect">
            <a:avLst/>
          </a:prstGeom>
          <a:noFill/>
          <a:ln w="9525">
            <a:noFill/>
            <a:miter lim="800000"/>
            <a:headEnd/>
            <a:tailEnd/>
          </a:ln>
        </p:spPr>
      </p:pic>
      <p:sp>
        <p:nvSpPr>
          <p:cNvPr id="6" name="Rectangle 5">
            <a:extLst>
              <a:ext uri="{FF2B5EF4-FFF2-40B4-BE49-F238E27FC236}">
                <a16:creationId xmlns:a16="http://schemas.microsoft.com/office/drawing/2014/main" id="{9D975B27-0E12-D787-A8C1-47F91735E01A}"/>
              </a:ext>
            </a:extLst>
          </p:cNvPr>
          <p:cNvSpPr/>
          <p:nvPr/>
        </p:nvSpPr>
        <p:spPr>
          <a:xfrm>
            <a:off x="415934" y="768769"/>
            <a:ext cx="6782360" cy="31239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a:spcAft>
                <a:spcPts val="600"/>
              </a:spcAft>
            </a:pPr>
            <a:r>
              <a:rPr lang="en-US" sz="2400" dirty="0"/>
              <a:t>Good practices:</a:t>
            </a:r>
          </a:p>
          <a:p>
            <a:pPr marL="541338" indent="-363538">
              <a:buFont typeface="Arial" panose="020B0604020202020204" pitchFamily="34" charset="0"/>
              <a:buChar char="•"/>
            </a:pPr>
            <a:r>
              <a:rPr lang="en-US" sz="2400" dirty="0"/>
              <a:t>In local language and English</a:t>
            </a:r>
          </a:p>
          <a:p>
            <a:pPr marL="541338" indent="-363538">
              <a:buFont typeface="Arial" panose="020B0604020202020204" pitchFamily="34" charset="0"/>
              <a:buChar char="•"/>
            </a:pPr>
            <a:r>
              <a:rPr lang="en-US" sz="2400" dirty="0"/>
              <a:t>Include the </a:t>
            </a:r>
            <a:r>
              <a:rPr lang="en-US" sz="2400" dirty="0">
                <a:solidFill>
                  <a:schemeClr val="tx1"/>
                </a:solidFill>
              </a:rPr>
              <a:t>name of the facility in full </a:t>
            </a:r>
          </a:p>
          <a:p>
            <a:pPr marL="541338" indent="-363538">
              <a:buFont typeface="Arial" panose="020B0604020202020204" pitchFamily="34" charset="0"/>
              <a:buChar char="•"/>
            </a:pPr>
            <a:r>
              <a:rPr lang="en-US" sz="2400" dirty="0"/>
              <a:t>Include </a:t>
            </a:r>
            <a:r>
              <a:rPr lang="en-US" sz="2400" dirty="0">
                <a:solidFill>
                  <a:schemeClr val="tx1"/>
                </a:solidFill>
              </a:rPr>
              <a:t>the health facility type to avoid names duplicates</a:t>
            </a:r>
            <a:endParaRPr lang="en-US" sz="2400" dirty="0"/>
          </a:p>
          <a:p>
            <a:pPr marL="541338" lvl="2" indent="-363538">
              <a:buFont typeface="Arial" panose="020B0604020202020204" pitchFamily="34" charset="0"/>
              <a:buChar char="•"/>
            </a:pPr>
            <a:r>
              <a:rPr lang="en-US" sz="2400" dirty="0"/>
              <a:t>Some time also requires to include more information to avoid duplicates (example Soum name)</a:t>
            </a:r>
          </a:p>
        </p:txBody>
      </p:sp>
      <p:sp>
        <p:nvSpPr>
          <p:cNvPr id="8" name="Rectangle 265">
            <a:extLst>
              <a:ext uri="{FF2B5EF4-FFF2-40B4-BE49-F238E27FC236}">
                <a16:creationId xmlns:a16="http://schemas.microsoft.com/office/drawing/2014/main" id="{FC145BEF-7121-CBEB-7F62-06938A582A53}"/>
              </a:ext>
            </a:extLst>
          </p:cNvPr>
          <p:cNvSpPr>
            <a:spLocks noChangeArrowheads="1"/>
          </p:cNvSpPr>
          <p:nvPr/>
        </p:nvSpPr>
        <p:spPr bwMode="auto">
          <a:xfrm>
            <a:off x="6992014" y="4647202"/>
            <a:ext cx="1653829" cy="565925"/>
          </a:xfrm>
          <a:prstGeom prst="rect">
            <a:avLst/>
          </a:prstGeom>
          <a:noFill/>
          <a:ln w="12700">
            <a:noFill/>
            <a:miter lim="800000"/>
            <a:headEnd/>
            <a:tailEnd/>
          </a:ln>
        </p:spPr>
        <p:txBody>
          <a:bodyPr wrap="square" lIns="90488" tIns="44450" rIns="90488" bIns="44450">
            <a:spAutoFit/>
          </a:bodyPr>
          <a:lstStyle/>
          <a:p>
            <a:pPr>
              <a:lnSpc>
                <a:spcPct val="90000"/>
              </a:lnSpc>
            </a:pPr>
            <a:r>
              <a:rPr lang="fr-CH" dirty="0" err="1">
                <a:solidFill>
                  <a:srgbClr val="346667"/>
                </a:solidFill>
              </a:rPr>
              <a:t>Examples</a:t>
            </a:r>
            <a:r>
              <a:rPr lang="fr-CH" dirty="0">
                <a:solidFill>
                  <a:srgbClr val="346667"/>
                </a:solidFill>
              </a:rPr>
              <a:t>  for</a:t>
            </a:r>
          </a:p>
          <a:p>
            <a:pPr>
              <a:lnSpc>
                <a:spcPct val="90000"/>
              </a:lnSpc>
            </a:pPr>
            <a:r>
              <a:rPr lang="fr-CH" dirty="0">
                <a:solidFill>
                  <a:srgbClr val="346667"/>
                </a:solidFill>
              </a:rPr>
              <a:t>Myanmar</a:t>
            </a:r>
          </a:p>
        </p:txBody>
      </p:sp>
      <p:pic>
        <p:nvPicPr>
          <p:cNvPr id="9" name="Picture 3">
            <a:extLst>
              <a:ext uri="{FF2B5EF4-FFF2-40B4-BE49-F238E27FC236}">
                <a16:creationId xmlns:a16="http://schemas.microsoft.com/office/drawing/2014/main" id="{565D27C5-C07C-CCEF-4C52-A9C9EA527D52}"/>
              </a:ext>
            </a:extLst>
          </p:cNvPr>
          <p:cNvPicPr>
            <a:picLocks noChangeAspect="1" noChangeArrowheads="1"/>
          </p:cNvPicPr>
          <p:nvPr/>
        </p:nvPicPr>
        <p:blipFill>
          <a:blip r:embed="rId4" cstate="print"/>
          <a:srcRect l="8662" t="26170" r="45663" b="57111"/>
          <a:stretch>
            <a:fillRect/>
          </a:stretch>
        </p:blipFill>
        <p:spPr bwMode="auto">
          <a:xfrm>
            <a:off x="7594378" y="1627593"/>
            <a:ext cx="3222097" cy="638865"/>
          </a:xfrm>
          <a:prstGeom prst="rect">
            <a:avLst/>
          </a:prstGeom>
          <a:noFill/>
          <a:ln w="9525">
            <a:noFill/>
            <a:miter lim="800000"/>
            <a:headEnd/>
            <a:tailEnd/>
          </a:ln>
        </p:spPr>
      </p:pic>
      <p:pic>
        <p:nvPicPr>
          <p:cNvPr id="10" name="Picture 1" descr="C:\Users\Samsung\AppData\Local\Microsoft\Windows\INetCache\IE\3LEF0BVK\556px-Mauritius_Road_Signs_-_Warning_Sign_-_Other_dangers.svg[1].png">
            <a:extLst>
              <a:ext uri="{FF2B5EF4-FFF2-40B4-BE49-F238E27FC236}">
                <a16:creationId xmlns:a16="http://schemas.microsoft.com/office/drawing/2014/main" id="{24A3319D-7134-EC2E-DF56-3E3084DA30B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60875" y="2114204"/>
            <a:ext cx="482586" cy="426169"/>
          </a:xfrm>
          <a:prstGeom prst="rect">
            <a:avLst/>
          </a:prstGeom>
          <a:noFill/>
        </p:spPr>
      </p:pic>
      <p:sp>
        <p:nvSpPr>
          <p:cNvPr id="11" name="AutoShape 416">
            <a:extLst>
              <a:ext uri="{FF2B5EF4-FFF2-40B4-BE49-F238E27FC236}">
                <a16:creationId xmlns:a16="http://schemas.microsoft.com/office/drawing/2014/main" id="{002FEFD8-AB0C-3056-F54D-AF8C8F303D35}"/>
              </a:ext>
            </a:extLst>
          </p:cNvPr>
          <p:cNvSpPr>
            <a:spLocks noChangeArrowheads="1"/>
          </p:cNvSpPr>
          <p:nvPr/>
        </p:nvSpPr>
        <p:spPr bwMode="auto">
          <a:xfrm rot="2799660">
            <a:off x="3823679" y="3783421"/>
            <a:ext cx="445833" cy="28575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5" name="Title 1">
            <a:extLst>
              <a:ext uri="{FF2B5EF4-FFF2-40B4-BE49-F238E27FC236}">
                <a16:creationId xmlns:a16="http://schemas.microsoft.com/office/drawing/2014/main" id="{A17BD5A5-6B7E-8135-C391-9C7AFB3319FE}"/>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a:t>
            </a:r>
            <a:r>
              <a:rPr lang="en-US" altLang="en-US" sz="3200" b="1" dirty="0">
                <a:solidFill>
                  <a:srgbClr val="002147"/>
                </a:solidFill>
                <a:latin typeface="+mn-lt"/>
              </a:rPr>
              <a:t>Naming convention</a:t>
            </a:r>
            <a:endParaRPr lang="en-PH" altLang="en-US" dirty="0"/>
          </a:p>
        </p:txBody>
      </p:sp>
    </p:spTree>
    <p:extLst>
      <p:ext uri="{BB962C8B-B14F-4D97-AF65-F5344CB8AC3E}">
        <p14:creationId xmlns:p14="http://schemas.microsoft.com/office/powerpoint/2010/main" val="796982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65">
            <a:extLst>
              <a:ext uri="{FF2B5EF4-FFF2-40B4-BE49-F238E27FC236}">
                <a16:creationId xmlns:a16="http://schemas.microsoft.com/office/drawing/2014/main" id="{139F58C6-57CF-8F95-7794-74F2B476E16E}"/>
              </a:ext>
            </a:extLst>
          </p:cNvPr>
          <p:cNvSpPr>
            <a:spLocks noChangeArrowheads="1"/>
          </p:cNvSpPr>
          <p:nvPr/>
        </p:nvSpPr>
        <p:spPr bwMode="auto">
          <a:xfrm>
            <a:off x="416134" y="757778"/>
            <a:ext cx="502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sz="2400" u="sng" dirty="0"/>
              <a:t>Address</a:t>
            </a:r>
          </a:p>
        </p:txBody>
      </p:sp>
      <p:sp>
        <p:nvSpPr>
          <p:cNvPr id="9" name="Rectangle 8">
            <a:extLst>
              <a:ext uri="{FF2B5EF4-FFF2-40B4-BE49-F238E27FC236}">
                <a16:creationId xmlns:a16="http://schemas.microsoft.com/office/drawing/2014/main" id="{4183106E-19F0-F1D0-3BCD-11F53496185A}"/>
              </a:ext>
            </a:extLst>
          </p:cNvPr>
          <p:cNvSpPr/>
          <p:nvPr/>
        </p:nvSpPr>
        <p:spPr>
          <a:xfrm>
            <a:off x="718737" y="1244970"/>
            <a:ext cx="5574986" cy="769441"/>
          </a:xfrm>
          <a:prstGeom prst="rect">
            <a:avLst/>
          </a:prstGeom>
        </p:spPr>
        <p:txBody>
          <a:bodyPr wrap="square">
            <a:spAutoFit/>
          </a:bodyPr>
          <a:lstStyle/>
          <a:p>
            <a:pPr marL="268288" indent="-268288">
              <a:buFont typeface="Arial" pitchFamily="34" charset="0"/>
              <a:buChar char="•"/>
            </a:pPr>
            <a:r>
              <a:rPr lang="en-US" sz="2200" dirty="0"/>
              <a:t>Street number and name (if applicable)</a:t>
            </a:r>
          </a:p>
          <a:p>
            <a:pPr marL="268288" indent="-268288">
              <a:buFont typeface="Arial" pitchFamily="34" charset="0"/>
              <a:buChar char="•"/>
            </a:pPr>
            <a:r>
              <a:rPr lang="en-US" sz="2200" dirty="0"/>
              <a:t>Possibly the postal code if useful</a:t>
            </a:r>
          </a:p>
        </p:txBody>
      </p:sp>
      <p:sp>
        <p:nvSpPr>
          <p:cNvPr id="10" name="Rectangle 265">
            <a:extLst>
              <a:ext uri="{FF2B5EF4-FFF2-40B4-BE49-F238E27FC236}">
                <a16:creationId xmlns:a16="http://schemas.microsoft.com/office/drawing/2014/main" id="{72406414-112B-4E0C-B236-AE986C510AF0}"/>
              </a:ext>
            </a:extLst>
          </p:cNvPr>
          <p:cNvSpPr>
            <a:spLocks noChangeArrowheads="1"/>
          </p:cNvSpPr>
          <p:nvPr/>
        </p:nvSpPr>
        <p:spPr bwMode="auto">
          <a:xfrm>
            <a:off x="425465" y="2283282"/>
            <a:ext cx="5877589" cy="399726"/>
          </a:xfrm>
          <a:prstGeom prst="rect">
            <a:avLst/>
          </a:prstGeom>
          <a:noFill/>
          <a:ln w="12700">
            <a:noFill/>
            <a:miter lim="800000"/>
            <a:headEnd/>
            <a:tailEnd/>
          </a:ln>
        </p:spPr>
        <p:txBody>
          <a:bodyPr wrap="square" lIns="67866" tIns="33338" rIns="67866" bIns="33338">
            <a:spAutoFit/>
          </a:bodyPr>
          <a:lstStyle/>
          <a:p>
            <a:pPr>
              <a:lnSpc>
                <a:spcPct val="90000"/>
              </a:lnSpc>
            </a:pPr>
            <a:r>
              <a:rPr lang="en-US" sz="2400" u="sng" dirty="0"/>
              <a:t>Location in the administrative structure</a:t>
            </a:r>
          </a:p>
        </p:txBody>
      </p:sp>
      <p:sp>
        <p:nvSpPr>
          <p:cNvPr id="11" name="Rectangle 10">
            <a:extLst>
              <a:ext uri="{FF2B5EF4-FFF2-40B4-BE49-F238E27FC236}">
                <a16:creationId xmlns:a16="http://schemas.microsoft.com/office/drawing/2014/main" id="{F5E1C6E9-D4AC-442F-5750-410B3403068B}"/>
              </a:ext>
            </a:extLst>
          </p:cNvPr>
          <p:cNvSpPr/>
          <p:nvPr/>
        </p:nvSpPr>
        <p:spPr>
          <a:xfrm>
            <a:off x="728068" y="2718196"/>
            <a:ext cx="6255438" cy="1107996"/>
          </a:xfrm>
          <a:prstGeom prst="rect">
            <a:avLst/>
          </a:prstGeom>
        </p:spPr>
        <p:txBody>
          <a:bodyPr wrap="square">
            <a:spAutoFit/>
          </a:bodyPr>
          <a:lstStyle/>
          <a:p>
            <a:pPr marL="268288" indent="-268288">
              <a:buFont typeface="Arial" pitchFamily="34" charset="0"/>
              <a:buChar char="•"/>
            </a:pPr>
            <a:r>
              <a:rPr lang="en-US" sz="2200" dirty="0"/>
              <a:t>Official code and name of the administrative unit of 1st, 2nd, 3rd,… level in which the geographic feature is located</a:t>
            </a:r>
          </a:p>
        </p:txBody>
      </p:sp>
      <p:pic>
        <p:nvPicPr>
          <p:cNvPr id="12" name="Picture 1" descr="C:\Users\Samsung\AppData\Local\Microsoft\Windows\INetCache\IE\3LEF0BVK\556px-Mauritius_Road_Signs_-_Warning_Sign_-_Other_dangers.svg[1].png">
            <a:extLst>
              <a:ext uri="{FF2B5EF4-FFF2-40B4-BE49-F238E27FC236}">
                <a16:creationId xmlns:a16="http://schemas.microsoft.com/office/drawing/2014/main" id="{BE679DC7-B30A-AA1B-6271-E646EA6DBE3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19906" y="3778579"/>
            <a:ext cx="810090" cy="715385"/>
          </a:xfrm>
          <a:prstGeom prst="rect">
            <a:avLst/>
          </a:prstGeom>
          <a:noFill/>
        </p:spPr>
      </p:pic>
      <p:sp>
        <p:nvSpPr>
          <p:cNvPr id="13" name="Rectangle 12">
            <a:extLst>
              <a:ext uri="{FF2B5EF4-FFF2-40B4-BE49-F238E27FC236}">
                <a16:creationId xmlns:a16="http://schemas.microsoft.com/office/drawing/2014/main" id="{FE7FBFC9-1F68-4364-AE99-9A9DCE81237C}"/>
              </a:ext>
            </a:extLst>
          </p:cNvPr>
          <p:cNvSpPr/>
          <p:nvPr/>
        </p:nvSpPr>
        <p:spPr>
          <a:xfrm>
            <a:off x="1634605" y="4121362"/>
            <a:ext cx="8285302" cy="430887"/>
          </a:xfrm>
          <a:prstGeom prst="rect">
            <a:avLst/>
          </a:prstGeom>
        </p:spPr>
        <p:txBody>
          <a:bodyPr wrap="square">
            <a:spAutoFit/>
          </a:bodyPr>
          <a:lstStyle/>
          <a:p>
            <a:pPr marL="127397" indent="-127397"/>
            <a:r>
              <a:rPr lang="en-US" sz="2200" dirty="0"/>
              <a:t>The administrative structure of the country also evolves over time</a:t>
            </a:r>
          </a:p>
        </p:txBody>
      </p:sp>
      <p:sp>
        <p:nvSpPr>
          <p:cNvPr id="14" name="Rectangle 13">
            <a:extLst>
              <a:ext uri="{FF2B5EF4-FFF2-40B4-BE49-F238E27FC236}">
                <a16:creationId xmlns:a16="http://schemas.microsoft.com/office/drawing/2014/main" id="{4D5FC55B-C853-A577-88DF-920BBE7AFABF}"/>
              </a:ext>
            </a:extLst>
          </p:cNvPr>
          <p:cNvSpPr/>
          <p:nvPr/>
        </p:nvSpPr>
        <p:spPr>
          <a:xfrm>
            <a:off x="1715246" y="4681287"/>
            <a:ext cx="8916896" cy="430887"/>
          </a:xfrm>
          <a:prstGeom prst="rect">
            <a:avLst/>
          </a:prstGeom>
        </p:spPr>
        <p:txBody>
          <a:bodyPr wrap="square">
            <a:spAutoFit/>
          </a:bodyPr>
          <a:lstStyle/>
          <a:p>
            <a:r>
              <a:rPr lang="en-US" sz="2200" dirty="0"/>
              <a:t>Requires a regularly updated master list of administrative units and villages</a:t>
            </a:r>
          </a:p>
        </p:txBody>
      </p:sp>
      <p:sp>
        <p:nvSpPr>
          <p:cNvPr id="16" name="Rectangle 15">
            <a:extLst>
              <a:ext uri="{FF2B5EF4-FFF2-40B4-BE49-F238E27FC236}">
                <a16:creationId xmlns:a16="http://schemas.microsoft.com/office/drawing/2014/main" id="{B24C2708-EE88-87EB-76F9-A96871B258B9}"/>
              </a:ext>
            </a:extLst>
          </p:cNvPr>
          <p:cNvSpPr/>
          <p:nvPr/>
        </p:nvSpPr>
        <p:spPr>
          <a:xfrm>
            <a:off x="1894851" y="5222401"/>
            <a:ext cx="8441454" cy="769441"/>
          </a:xfrm>
          <a:prstGeom prst="rect">
            <a:avLst/>
          </a:prstGeom>
        </p:spPr>
        <p:txBody>
          <a:bodyPr wrap="square">
            <a:spAutoFit/>
          </a:bodyPr>
          <a:lstStyle/>
          <a:p>
            <a:pPr marL="127397" indent="-127397"/>
            <a:r>
              <a:rPr lang="en-US" sz="2200" dirty="0"/>
              <a:t>Such master list should come from the governmental entity having the curation mandate over this information</a:t>
            </a:r>
            <a:endParaRPr lang="fr-FR" sz="2200" dirty="0"/>
          </a:p>
        </p:txBody>
      </p:sp>
      <p:pic>
        <p:nvPicPr>
          <p:cNvPr id="17" name="Picture 16">
            <a:extLst>
              <a:ext uri="{FF2B5EF4-FFF2-40B4-BE49-F238E27FC236}">
                <a16:creationId xmlns:a16="http://schemas.microsoft.com/office/drawing/2014/main" id="{499AA9D1-5CD5-81C5-87D0-C64A0A6D64A1}"/>
              </a:ext>
            </a:extLst>
          </p:cNvPr>
          <p:cNvPicPr>
            <a:picLocks noChangeAspect="1"/>
          </p:cNvPicPr>
          <p:nvPr/>
        </p:nvPicPr>
        <p:blipFill>
          <a:blip r:embed="rId4"/>
          <a:stretch>
            <a:fillRect/>
          </a:stretch>
        </p:blipFill>
        <p:spPr>
          <a:xfrm>
            <a:off x="8449497" y="2410610"/>
            <a:ext cx="1389807" cy="1367873"/>
          </a:xfrm>
          <a:prstGeom prst="rect">
            <a:avLst/>
          </a:prstGeom>
        </p:spPr>
      </p:pic>
      <p:sp>
        <p:nvSpPr>
          <p:cNvPr id="18" name="AutoShape 416">
            <a:extLst>
              <a:ext uri="{FF2B5EF4-FFF2-40B4-BE49-F238E27FC236}">
                <a16:creationId xmlns:a16="http://schemas.microsoft.com/office/drawing/2014/main" id="{AD408175-CEE0-52B6-B8C4-5A216246CD63}"/>
              </a:ext>
            </a:extLst>
          </p:cNvPr>
          <p:cNvSpPr>
            <a:spLocks noChangeArrowheads="1"/>
          </p:cNvSpPr>
          <p:nvPr/>
        </p:nvSpPr>
        <p:spPr bwMode="auto">
          <a:xfrm>
            <a:off x="1224952" y="4202218"/>
            <a:ext cx="381000" cy="28575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sp>
        <p:nvSpPr>
          <p:cNvPr id="19" name="AutoShape 416">
            <a:extLst>
              <a:ext uri="{FF2B5EF4-FFF2-40B4-BE49-F238E27FC236}">
                <a16:creationId xmlns:a16="http://schemas.microsoft.com/office/drawing/2014/main" id="{12D484BB-5795-3BC7-11E5-3F5E9843142A}"/>
              </a:ext>
            </a:extLst>
          </p:cNvPr>
          <p:cNvSpPr>
            <a:spLocks noChangeArrowheads="1"/>
          </p:cNvSpPr>
          <p:nvPr/>
        </p:nvSpPr>
        <p:spPr bwMode="auto">
          <a:xfrm>
            <a:off x="1508085" y="5289399"/>
            <a:ext cx="381000" cy="28575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pic>
        <p:nvPicPr>
          <p:cNvPr id="22" name="Picture 21">
            <a:extLst>
              <a:ext uri="{FF2B5EF4-FFF2-40B4-BE49-F238E27FC236}">
                <a16:creationId xmlns:a16="http://schemas.microsoft.com/office/drawing/2014/main" id="{396C21B5-C605-DBC8-EE97-7A5F60AAC3EE}"/>
              </a:ext>
            </a:extLst>
          </p:cNvPr>
          <p:cNvPicPr>
            <a:picLocks noChangeAspect="1"/>
          </p:cNvPicPr>
          <p:nvPr/>
        </p:nvPicPr>
        <p:blipFill>
          <a:blip r:embed="rId5"/>
          <a:stretch>
            <a:fillRect/>
          </a:stretch>
        </p:blipFill>
        <p:spPr>
          <a:xfrm>
            <a:off x="7109791" y="1177056"/>
            <a:ext cx="1822050" cy="1188651"/>
          </a:xfrm>
          <a:prstGeom prst="rect">
            <a:avLst/>
          </a:prstGeom>
        </p:spPr>
      </p:pic>
      <p:sp>
        <p:nvSpPr>
          <p:cNvPr id="23" name="AutoShape 416">
            <a:extLst>
              <a:ext uri="{FF2B5EF4-FFF2-40B4-BE49-F238E27FC236}">
                <a16:creationId xmlns:a16="http://schemas.microsoft.com/office/drawing/2014/main" id="{FC58AA18-CE3B-118E-6806-EC031F68F9E2}"/>
              </a:ext>
            </a:extLst>
          </p:cNvPr>
          <p:cNvSpPr>
            <a:spLocks noChangeArrowheads="1"/>
          </p:cNvSpPr>
          <p:nvPr/>
        </p:nvSpPr>
        <p:spPr bwMode="auto">
          <a:xfrm>
            <a:off x="1362410" y="4739646"/>
            <a:ext cx="381000" cy="285750"/>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accent1">
                  <a:lumMod val="50000"/>
                </a:schemeClr>
              </a:solidFill>
            </a:endParaRPr>
          </a:p>
        </p:txBody>
      </p:sp>
      <p:sp>
        <p:nvSpPr>
          <p:cNvPr id="5" name="Title 1">
            <a:extLst>
              <a:ext uri="{FF2B5EF4-FFF2-40B4-BE49-F238E27FC236}">
                <a16:creationId xmlns:a16="http://schemas.microsoft.com/office/drawing/2014/main" id="{BA13B0AF-8BCA-5CFC-D5BE-99BAB9836229}"/>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a:t>
            </a:r>
            <a:r>
              <a:rPr lang="en-US" altLang="en-US" sz="3200" b="1" dirty="0">
                <a:solidFill>
                  <a:srgbClr val="002147"/>
                </a:solidFill>
                <a:latin typeface="+mn-lt"/>
              </a:rPr>
              <a:t>Location</a:t>
            </a:r>
            <a:endParaRPr lang="en-PH" altLang="en-US" dirty="0"/>
          </a:p>
        </p:txBody>
      </p:sp>
    </p:spTree>
    <p:extLst>
      <p:ext uri="{BB962C8B-B14F-4D97-AF65-F5344CB8AC3E}">
        <p14:creationId xmlns:p14="http://schemas.microsoft.com/office/powerpoint/2010/main" val="1701566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851233-1821-CECB-D019-BAAC03CC8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754768" y="1798257"/>
            <a:ext cx="2172409" cy="1537450"/>
          </a:xfrm>
          <a:prstGeom prst="rect">
            <a:avLst/>
          </a:prstGeom>
          <a:ln>
            <a:noFill/>
          </a:ln>
          <a:effectLst>
            <a:outerShdw blurRad="190500" algn="tl" rotWithShape="0">
              <a:srgbClr val="000000">
                <a:alpha val="70000"/>
              </a:srgbClr>
            </a:outerShdw>
          </a:effectLst>
        </p:spPr>
      </p:pic>
      <p:sp>
        <p:nvSpPr>
          <p:cNvPr id="9" name="Right Arrow 8"/>
          <p:cNvSpPr/>
          <p:nvPr/>
        </p:nvSpPr>
        <p:spPr>
          <a:xfrm>
            <a:off x="605542" y="3884230"/>
            <a:ext cx="575742" cy="432048"/>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4" name="Title 1">
            <a:extLst>
              <a:ext uri="{FF2B5EF4-FFF2-40B4-BE49-F238E27FC236}">
                <a16:creationId xmlns:a16="http://schemas.microsoft.com/office/drawing/2014/main" id="{DFD4C3E2-272B-4759-F446-9240C7DA4A49}"/>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and ground reference</a:t>
            </a:r>
            <a:endParaRPr lang="en-PH" altLang="en-US" dirty="0"/>
          </a:p>
        </p:txBody>
      </p:sp>
      <p:sp>
        <p:nvSpPr>
          <p:cNvPr id="6" name="Rectangle 3">
            <a:extLst>
              <a:ext uri="{FF2B5EF4-FFF2-40B4-BE49-F238E27FC236}">
                <a16:creationId xmlns:a16="http://schemas.microsoft.com/office/drawing/2014/main" id="{F0E15A89-49C0-345D-AC57-313D1EAA38D9}"/>
              </a:ext>
            </a:extLst>
          </p:cNvPr>
          <p:cNvSpPr>
            <a:spLocks noChangeArrowheads="1"/>
          </p:cNvSpPr>
          <p:nvPr/>
        </p:nvSpPr>
        <p:spPr bwMode="auto">
          <a:xfrm>
            <a:off x="422524" y="803697"/>
            <a:ext cx="11471837" cy="864095"/>
          </a:xfrm>
          <a:prstGeom prst="rect">
            <a:avLst/>
          </a:prstGeom>
        </p:spPr>
        <p:txBody>
          <a:bodyPr>
            <a:noAutofit/>
          </a:bodyPr>
          <a:lstStyle/>
          <a:p>
            <a:pPr eaLnBrk="0" fontAlgn="base" hangingPunct="0">
              <a:lnSpc>
                <a:spcPct val="90000"/>
              </a:lnSpc>
              <a:spcBef>
                <a:spcPts val="1000"/>
              </a:spcBef>
              <a:spcAft>
                <a:spcPct val="0"/>
              </a:spcAft>
            </a:pPr>
            <a:r>
              <a:rPr lang="en-US" sz="2400" dirty="0"/>
              <a:t>Addressing public health issues requires data to be of quality and this across the six (6) dimensions of data quality:</a:t>
            </a:r>
          </a:p>
        </p:txBody>
      </p:sp>
      <p:sp>
        <p:nvSpPr>
          <p:cNvPr id="7" name="Title 1">
            <a:extLst>
              <a:ext uri="{FF2B5EF4-FFF2-40B4-BE49-F238E27FC236}">
                <a16:creationId xmlns:a16="http://schemas.microsoft.com/office/drawing/2014/main" id="{8137E886-5094-7911-65F7-B5C42FDC0BB6}"/>
              </a:ext>
            </a:extLst>
          </p:cNvPr>
          <p:cNvSpPr txBox="1">
            <a:spLocks/>
          </p:cNvSpPr>
          <p:nvPr/>
        </p:nvSpPr>
        <p:spPr>
          <a:xfrm>
            <a:off x="1034053" y="1409056"/>
            <a:ext cx="8188647" cy="2739148"/>
          </a:xfrm>
          <a:prstGeom prst="rect">
            <a:avLst/>
          </a:prstGeom>
        </p:spPr>
        <p:txBody>
          <a:bodyPr anchor="ctr">
            <a:noAutofit/>
          </a:bodyPr>
          <a:lstStyle/>
          <a:p>
            <a:pPr marL="514350" indent="-514350">
              <a:lnSpc>
                <a:spcPct val="90000"/>
              </a:lnSpc>
              <a:buFont typeface="+mj-lt"/>
              <a:buAutoNum type="arabicPeriod"/>
              <a:defRPr/>
            </a:pPr>
            <a:r>
              <a:rPr lang="en-GB" sz="2400" u="sng" dirty="0">
                <a:ea typeface="+mj-ea"/>
                <a:cs typeface="+mj-cs"/>
              </a:rPr>
              <a:t>Completeness</a:t>
            </a:r>
            <a:r>
              <a:rPr lang="en-GB" sz="2400" dirty="0">
                <a:ea typeface="+mj-ea"/>
                <a:cs typeface="+mj-cs"/>
              </a:rPr>
              <a:t>: </a:t>
            </a:r>
            <a:r>
              <a:rPr lang="en-US" sz="2400" dirty="0">
                <a:ea typeface="+mj-ea"/>
                <a:cs typeface="+mj-cs"/>
              </a:rPr>
              <a:t>No data gap</a:t>
            </a:r>
            <a:endParaRPr lang="en-GB" sz="2400" dirty="0">
              <a:ea typeface="+mj-ea"/>
              <a:cs typeface="+mj-cs"/>
            </a:endParaRPr>
          </a:p>
          <a:p>
            <a:pPr marL="514350" indent="-514350">
              <a:lnSpc>
                <a:spcPct val="90000"/>
              </a:lnSpc>
              <a:buFont typeface="+mj-lt"/>
              <a:buAutoNum type="arabicPeriod"/>
              <a:defRPr/>
            </a:pPr>
            <a:r>
              <a:rPr lang="en-GB" sz="2400" u="sng" dirty="0">
                <a:ea typeface="+mj-ea"/>
                <a:cs typeface="+mj-cs"/>
              </a:rPr>
              <a:t>Uniqueness</a:t>
            </a:r>
            <a:r>
              <a:rPr lang="en-GB" sz="2400" dirty="0">
                <a:ea typeface="+mj-ea"/>
                <a:cs typeface="+mj-cs"/>
              </a:rPr>
              <a:t>: </a:t>
            </a:r>
            <a:r>
              <a:rPr lang="en-US" sz="2400" dirty="0">
                <a:ea typeface="+mj-ea"/>
                <a:cs typeface="+mj-cs"/>
              </a:rPr>
              <a:t>No duplicates</a:t>
            </a:r>
            <a:endParaRPr lang="en-GB" sz="2400" dirty="0">
              <a:ea typeface="+mj-ea"/>
              <a:cs typeface="+mj-cs"/>
            </a:endParaRPr>
          </a:p>
          <a:p>
            <a:pPr marL="514350" indent="-514350">
              <a:lnSpc>
                <a:spcPct val="90000"/>
              </a:lnSpc>
              <a:buFont typeface="+mj-lt"/>
              <a:buAutoNum type="arabicPeriod"/>
              <a:defRPr/>
            </a:pPr>
            <a:r>
              <a:rPr lang="en-GB" sz="2400" u="sng" dirty="0">
                <a:ea typeface="+mj-ea"/>
                <a:cs typeface="+mj-cs"/>
              </a:rPr>
              <a:t>Timeliness:</a:t>
            </a:r>
            <a:r>
              <a:rPr lang="en-GB" sz="2400" dirty="0">
                <a:ea typeface="+mj-ea"/>
                <a:cs typeface="+mj-cs"/>
              </a:rPr>
              <a:t> </a:t>
            </a:r>
            <a:r>
              <a:rPr lang="en-US" sz="2400" dirty="0">
                <a:ea typeface="+mj-ea"/>
                <a:cs typeface="+mj-cs"/>
              </a:rPr>
              <a:t>Up-to-date </a:t>
            </a:r>
            <a:endParaRPr lang="en-GB" sz="2400" dirty="0">
              <a:ea typeface="+mj-ea"/>
              <a:cs typeface="+mj-cs"/>
            </a:endParaRPr>
          </a:p>
          <a:p>
            <a:pPr marL="514350" indent="-514350">
              <a:lnSpc>
                <a:spcPct val="90000"/>
              </a:lnSpc>
              <a:buFont typeface="+mj-lt"/>
              <a:buAutoNum type="arabicPeriod"/>
              <a:defRPr/>
            </a:pPr>
            <a:r>
              <a:rPr lang="en-GB" sz="2400" u="sng" dirty="0">
                <a:ea typeface="+mj-ea"/>
                <a:cs typeface="+mj-cs"/>
              </a:rPr>
              <a:t>Validity</a:t>
            </a:r>
            <a:r>
              <a:rPr lang="en-GB" sz="2400" dirty="0">
                <a:ea typeface="+mj-ea"/>
                <a:cs typeface="+mj-cs"/>
              </a:rPr>
              <a:t>: Conform to the defined format, type, range,...</a:t>
            </a:r>
          </a:p>
          <a:p>
            <a:pPr marL="514350" indent="-514350">
              <a:lnSpc>
                <a:spcPct val="90000"/>
              </a:lnSpc>
              <a:buFont typeface="+mj-lt"/>
              <a:buAutoNum type="arabicPeriod"/>
              <a:defRPr/>
            </a:pPr>
            <a:r>
              <a:rPr lang="en-GB" sz="2400" u="sng" dirty="0">
                <a:ea typeface="+mj-ea"/>
                <a:cs typeface="+mj-cs"/>
              </a:rPr>
              <a:t>Accuracy</a:t>
            </a:r>
            <a:r>
              <a:rPr lang="en-GB" sz="2400" dirty="0">
                <a:ea typeface="+mj-ea"/>
                <a:cs typeface="+mj-cs"/>
              </a:rPr>
              <a:t>: Correctness</a:t>
            </a:r>
          </a:p>
          <a:p>
            <a:pPr marL="514350" indent="-514350">
              <a:lnSpc>
                <a:spcPct val="90000"/>
              </a:lnSpc>
              <a:buFont typeface="+mj-lt"/>
              <a:buAutoNum type="arabicPeriod"/>
              <a:defRPr/>
            </a:pPr>
            <a:r>
              <a:rPr lang="en-GB" sz="2400" u="sng" dirty="0">
                <a:ea typeface="+mj-ea"/>
                <a:cs typeface="+mj-cs"/>
              </a:rPr>
              <a:t>Consistency</a:t>
            </a:r>
            <a:r>
              <a:rPr lang="en-GB" sz="2400" dirty="0">
                <a:ea typeface="+mj-ea"/>
                <a:cs typeface="+mj-cs"/>
              </a:rPr>
              <a:t>: No difference across sources</a:t>
            </a:r>
          </a:p>
          <a:p>
            <a:pPr marL="514350" indent="-514350">
              <a:lnSpc>
                <a:spcPct val="90000"/>
              </a:lnSpc>
              <a:buFont typeface="+mj-lt"/>
              <a:buAutoNum type="arabicPeriod"/>
              <a:defRPr/>
            </a:pPr>
            <a:endParaRPr lang="fr-CH" sz="2400" dirty="0">
              <a:ea typeface="+mj-ea"/>
              <a:cs typeface="+mj-cs"/>
            </a:endParaRPr>
          </a:p>
        </p:txBody>
      </p:sp>
      <p:sp>
        <p:nvSpPr>
          <p:cNvPr id="8" name="Rectangle 3">
            <a:extLst>
              <a:ext uri="{FF2B5EF4-FFF2-40B4-BE49-F238E27FC236}">
                <a16:creationId xmlns:a16="http://schemas.microsoft.com/office/drawing/2014/main" id="{0742F5B0-DB5E-8172-2E24-21A7F2D4F6F3}"/>
              </a:ext>
            </a:extLst>
          </p:cNvPr>
          <p:cNvSpPr>
            <a:spLocks noChangeArrowheads="1"/>
          </p:cNvSpPr>
          <p:nvPr/>
        </p:nvSpPr>
        <p:spPr bwMode="auto">
          <a:xfrm>
            <a:off x="1286254" y="3903759"/>
            <a:ext cx="10486491" cy="1144051"/>
          </a:xfrm>
          <a:prstGeom prst="rect">
            <a:avLst/>
          </a:prstGeom>
          <a:noFill/>
          <a:ln w="9525">
            <a:noFill/>
            <a:miter lim="800000"/>
            <a:headEnd/>
            <a:tailEnd/>
          </a:ln>
        </p:spPr>
        <p:txBody>
          <a:bodyPr lIns="0" tIns="0" rIns="0" bIns="0"/>
          <a:lstStyle/>
          <a:p>
            <a:pPr lvl="0"/>
            <a:r>
              <a:rPr lang="en-US" sz="2400" dirty="0"/>
              <a:t>Data quality is being assessed and improved based on measurable criteria captured in the data specifications and using remote sensing images and the master lists as ground reference </a:t>
            </a:r>
          </a:p>
        </p:txBody>
      </p:sp>
      <p:sp>
        <p:nvSpPr>
          <p:cNvPr id="11" name="Rectangle 3">
            <a:extLst>
              <a:ext uri="{FF2B5EF4-FFF2-40B4-BE49-F238E27FC236}">
                <a16:creationId xmlns:a16="http://schemas.microsoft.com/office/drawing/2014/main" id="{CE6D8290-4B5B-AF7C-C59E-465B6670ACB1}"/>
              </a:ext>
            </a:extLst>
          </p:cNvPr>
          <p:cNvSpPr>
            <a:spLocks noChangeArrowheads="1"/>
          </p:cNvSpPr>
          <p:nvPr/>
        </p:nvSpPr>
        <p:spPr bwMode="auto">
          <a:xfrm>
            <a:off x="1286254" y="5145067"/>
            <a:ext cx="10167993" cy="864095"/>
          </a:xfrm>
          <a:prstGeom prst="rect">
            <a:avLst/>
          </a:prstGeom>
          <a:noFill/>
          <a:ln w="9525">
            <a:noFill/>
            <a:miter lim="800000"/>
            <a:headEnd/>
            <a:tailEnd/>
          </a:ln>
        </p:spPr>
        <p:txBody>
          <a:bodyPr lIns="0" tIns="0" rIns="0" bIns="0"/>
          <a:lstStyle/>
          <a:p>
            <a:r>
              <a:rPr lang="en-US" sz="2400" b="0" i="0" dirty="0">
                <a:solidFill>
                  <a:srgbClr val="1F1F1F"/>
                </a:solidFill>
                <a:effectLst/>
                <a:highlight>
                  <a:srgbClr val="FFFFFF"/>
                </a:highlight>
                <a:latin typeface="Google Sans"/>
              </a:rPr>
              <a:t>These specifications are measurable criteria defined to ensure the same minimum level of quality for the data used by an organization.</a:t>
            </a:r>
            <a:endParaRPr lang="fr-CH" sz="2400" dirty="0"/>
          </a:p>
        </p:txBody>
      </p:sp>
      <p:sp>
        <p:nvSpPr>
          <p:cNvPr id="13" name="TextBox 12">
            <a:extLst>
              <a:ext uri="{FF2B5EF4-FFF2-40B4-BE49-F238E27FC236}">
                <a16:creationId xmlns:a16="http://schemas.microsoft.com/office/drawing/2014/main" id="{A2163B54-ECC2-2B63-F94E-835FE004EE35}"/>
              </a:ext>
            </a:extLst>
          </p:cNvPr>
          <p:cNvSpPr txBox="1"/>
          <p:nvPr/>
        </p:nvSpPr>
        <p:spPr>
          <a:xfrm>
            <a:off x="11609698" y="1480116"/>
            <a:ext cx="278902" cy="276999"/>
          </a:xfrm>
          <a:prstGeom prst="rect">
            <a:avLst/>
          </a:prstGeom>
          <a:noFill/>
        </p:spPr>
        <p:txBody>
          <a:bodyPr wrap="square">
            <a:spAutoFit/>
          </a:bodyPr>
          <a:lstStyle/>
          <a:p>
            <a:r>
              <a:rPr lang="en-PH" sz="1200" dirty="0"/>
              <a:t>1</a:t>
            </a:r>
          </a:p>
        </p:txBody>
      </p:sp>
      <p:sp>
        <p:nvSpPr>
          <p:cNvPr id="14" name="TextBox 13">
            <a:extLst>
              <a:ext uri="{FF2B5EF4-FFF2-40B4-BE49-F238E27FC236}">
                <a16:creationId xmlns:a16="http://schemas.microsoft.com/office/drawing/2014/main" id="{17A0D6C9-891D-0B8C-6C2E-9746A414C769}"/>
              </a:ext>
            </a:extLst>
          </p:cNvPr>
          <p:cNvSpPr txBox="1"/>
          <p:nvPr/>
        </p:nvSpPr>
        <p:spPr>
          <a:xfrm>
            <a:off x="11719" y="6106419"/>
            <a:ext cx="4577786" cy="246221"/>
          </a:xfrm>
          <a:prstGeom prst="rect">
            <a:avLst/>
          </a:prstGeom>
          <a:noFill/>
        </p:spPr>
        <p:txBody>
          <a:bodyPr wrap="square">
            <a:spAutoFit/>
          </a:bodyPr>
          <a:lstStyle/>
          <a:p>
            <a:r>
              <a:rPr lang="en-US" sz="1000" dirty="0"/>
              <a:t>1 </a:t>
            </a:r>
            <a:r>
              <a:rPr lang="en-US" sz="1000" dirty="0">
                <a:hlinkClick r:id="rId4"/>
              </a:rPr>
              <a:t>http://www.healthgeolab.net/DOCUMENTS/Guide_HGLC_Part2_2.pdf</a:t>
            </a:r>
            <a:endParaRPr lang="en-US" sz="1000" dirty="0"/>
          </a:p>
        </p:txBody>
      </p:sp>
    </p:spTree>
    <p:extLst>
      <p:ext uri="{BB962C8B-B14F-4D97-AF65-F5344CB8AC3E}">
        <p14:creationId xmlns:p14="http://schemas.microsoft.com/office/powerpoint/2010/main" val="1397636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65">
            <a:extLst>
              <a:ext uri="{FF2B5EF4-FFF2-40B4-BE49-F238E27FC236}">
                <a16:creationId xmlns:a16="http://schemas.microsoft.com/office/drawing/2014/main" id="{503B7B8D-8BD9-D4C6-8635-02C6440552C6}"/>
              </a:ext>
            </a:extLst>
          </p:cNvPr>
          <p:cNvSpPr>
            <a:spLocks noChangeArrowheads="1"/>
          </p:cNvSpPr>
          <p:nvPr/>
        </p:nvSpPr>
        <p:spPr bwMode="auto">
          <a:xfrm>
            <a:off x="420649" y="759421"/>
            <a:ext cx="502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fr-CH" sz="2400" u="sng" dirty="0"/>
              <a:t>Geographic </a:t>
            </a:r>
            <a:r>
              <a:rPr lang="fr-CH" sz="2400" u="sng" dirty="0" err="1"/>
              <a:t>coordinates</a:t>
            </a:r>
            <a:endParaRPr lang="fr-CH" sz="2400" u="sng" dirty="0"/>
          </a:p>
        </p:txBody>
      </p:sp>
      <p:sp>
        <p:nvSpPr>
          <p:cNvPr id="8" name="Rectangle 7">
            <a:extLst>
              <a:ext uri="{FF2B5EF4-FFF2-40B4-BE49-F238E27FC236}">
                <a16:creationId xmlns:a16="http://schemas.microsoft.com/office/drawing/2014/main" id="{7C4E6D03-D214-2E92-EEDD-8E67E10BCCC3}"/>
              </a:ext>
            </a:extLst>
          </p:cNvPr>
          <p:cNvSpPr/>
          <p:nvPr/>
        </p:nvSpPr>
        <p:spPr>
          <a:xfrm>
            <a:off x="501331" y="1333320"/>
            <a:ext cx="6509069" cy="1785104"/>
          </a:xfrm>
          <a:prstGeom prst="rect">
            <a:avLst/>
          </a:prstGeom>
        </p:spPr>
        <p:txBody>
          <a:bodyPr wrap="square">
            <a:spAutoFit/>
          </a:bodyPr>
          <a:lstStyle/>
          <a:p>
            <a:r>
              <a:rPr lang="en-US" sz="2200" dirty="0"/>
              <a:t>Latitude and longitude of the health facility expressed in decimal degrees as well as the indication of the source, method, and level of accuracy attached to the coordinates (a separate data element for each information)</a:t>
            </a:r>
            <a:endParaRPr lang="fr-CH" sz="2200" dirty="0"/>
          </a:p>
        </p:txBody>
      </p:sp>
      <p:pic>
        <p:nvPicPr>
          <p:cNvPr id="9" name="Picture 2">
            <a:extLst>
              <a:ext uri="{FF2B5EF4-FFF2-40B4-BE49-F238E27FC236}">
                <a16:creationId xmlns:a16="http://schemas.microsoft.com/office/drawing/2014/main" id="{86639CA0-4E96-80F9-7053-FAF725253E0C}"/>
              </a:ext>
            </a:extLst>
          </p:cNvPr>
          <p:cNvPicPr>
            <a:picLocks noChangeAspect="1" noChangeArrowheads="1"/>
          </p:cNvPicPr>
          <p:nvPr/>
        </p:nvPicPr>
        <p:blipFill>
          <a:blip r:embed="rId3" cstate="print"/>
          <a:srcRect l="24500" t="20444" r="18500" b="12000"/>
          <a:stretch>
            <a:fillRect/>
          </a:stretch>
        </p:blipFill>
        <p:spPr bwMode="auto">
          <a:xfrm>
            <a:off x="3961351" y="3259538"/>
            <a:ext cx="1855169" cy="1236780"/>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11" name="Rectangle 265">
            <a:extLst>
              <a:ext uri="{FF2B5EF4-FFF2-40B4-BE49-F238E27FC236}">
                <a16:creationId xmlns:a16="http://schemas.microsoft.com/office/drawing/2014/main" id="{D51116E5-BFE5-875A-DB23-BDAA6BC4E38B}"/>
              </a:ext>
            </a:extLst>
          </p:cNvPr>
          <p:cNvSpPr>
            <a:spLocks noChangeArrowheads="1"/>
          </p:cNvSpPr>
          <p:nvPr/>
        </p:nvSpPr>
        <p:spPr bwMode="auto">
          <a:xfrm>
            <a:off x="8057972" y="1125964"/>
            <a:ext cx="1965125" cy="254301"/>
          </a:xfrm>
          <a:prstGeom prst="rect">
            <a:avLst/>
          </a:prstGeom>
          <a:noFill/>
          <a:ln w="12700">
            <a:noFill/>
            <a:miter lim="800000"/>
            <a:headEnd/>
            <a:tailEnd/>
          </a:ln>
        </p:spPr>
        <p:txBody>
          <a:bodyPr wrap="square" lIns="67866" tIns="33338" rIns="67866" bIns="33338">
            <a:spAutoFit/>
          </a:bodyPr>
          <a:lstStyle/>
          <a:p>
            <a:pPr>
              <a:lnSpc>
                <a:spcPct val="90000"/>
              </a:lnSpc>
            </a:pPr>
            <a:r>
              <a:rPr lang="fr-CH" sz="1350" dirty="0"/>
              <a:t>Example:</a:t>
            </a:r>
          </a:p>
        </p:txBody>
      </p:sp>
      <p:pic>
        <p:nvPicPr>
          <p:cNvPr id="12" name="Picture 11">
            <a:extLst>
              <a:ext uri="{FF2B5EF4-FFF2-40B4-BE49-F238E27FC236}">
                <a16:creationId xmlns:a16="http://schemas.microsoft.com/office/drawing/2014/main" id="{6CD69C2C-AE61-DB11-340C-C339D65254C2}"/>
              </a:ext>
            </a:extLst>
          </p:cNvPr>
          <p:cNvPicPr>
            <a:picLocks noChangeAspect="1"/>
          </p:cNvPicPr>
          <p:nvPr/>
        </p:nvPicPr>
        <p:blipFill>
          <a:blip r:embed="rId4"/>
          <a:stretch>
            <a:fillRect/>
          </a:stretch>
        </p:blipFill>
        <p:spPr>
          <a:xfrm>
            <a:off x="1847529" y="3347026"/>
            <a:ext cx="1855169" cy="2705270"/>
          </a:xfrm>
          <a:prstGeom prst="rect">
            <a:avLst/>
          </a:prstGeom>
        </p:spPr>
      </p:pic>
      <p:sp>
        <p:nvSpPr>
          <p:cNvPr id="13" name="AutoShape 416">
            <a:extLst>
              <a:ext uri="{FF2B5EF4-FFF2-40B4-BE49-F238E27FC236}">
                <a16:creationId xmlns:a16="http://schemas.microsoft.com/office/drawing/2014/main" id="{5E50CD2C-7E0C-ACE2-75F6-6E8AA036E0FD}"/>
              </a:ext>
            </a:extLst>
          </p:cNvPr>
          <p:cNvSpPr>
            <a:spLocks noChangeArrowheads="1"/>
          </p:cNvSpPr>
          <p:nvPr/>
        </p:nvSpPr>
        <p:spPr bwMode="auto">
          <a:xfrm>
            <a:off x="3440761" y="4440999"/>
            <a:ext cx="415406" cy="357188"/>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pic>
        <p:nvPicPr>
          <p:cNvPr id="14" name="Picture 13">
            <a:extLst>
              <a:ext uri="{FF2B5EF4-FFF2-40B4-BE49-F238E27FC236}">
                <a16:creationId xmlns:a16="http://schemas.microsoft.com/office/drawing/2014/main" id="{7FE9E53F-6B68-250A-DB4B-F286A61BF0D6}"/>
              </a:ext>
            </a:extLst>
          </p:cNvPr>
          <p:cNvPicPr>
            <a:picLocks noChangeAspect="1"/>
          </p:cNvPicPr>
          <p:nvPr/>
        </p:nvPicPr>
        <p:blipFill rotWithShape="1">
          <a:blip r:embed="rId5"/>
          <a:srcRect l="7510" t="21581" r="47675" b="14930"/>
          <a:stretch/>
        </p:blipFill>
        <p:spPr>
          <a:xfrm>
            <a:off x="7117460" y="3259538"/>
            <a:ext cx="1852683" cy="1408038"/>
          </a:xfrm>
          <a:prstGeom prst="rect">
            <a:avLst/>
          </a:prstGeom>
        </p:spPr>
      </p:pic>
      <p:pic>
        <p:nvPicPr>
          <p:cNvPr id="16" name="Picture 15">
            <a:extLst>
              <a:ext uri="{FF2B5EF4-FFF2-40B4-BE49-F238E27FC236}">
                <a16:creationId xmlns:a16="http://schemas.microsoft.com/office/drawing/2014/main" id="{3EF8AF37-885E-A4C7-39BB-7092774C91A1}"/>
              </a:ext>
            </a:extLst>
          </p:cNvPr>
          <p:cNvPicPr>
            <a:picLocks noChangeAspect="1"/>
          </p:cNvPicPr>
          <p:nvPr/>
        </p:nvPicPr>
        <p:blipFill rotWithShape="1">
          <a:blip r:embed="rId6"/>
          <a:srcRect l="25588" t="16235" r="27951" b="19839"/>
          <a:stretch/>
        </p:blipFill>
        <p:spPr>
          <a:xfrm>
            <a:off x="8419049" y="4667577"/>
            <a:ext cx="1846360" cy="1362789"/>
          </a:xfrm>
          <a:prstGeom prst="rect">
            <a:avLst/>
          </a:prstGeom>
        </p:spPr>
      </p:pic>
      <p:pic>
        <p:nvPicPr>
          <p:cNvPr id="17" name="Picture 16">
            <a:extLst>
              <a:ext uri="{FF2B5EF4-FFF2-40B4-BE49-F238E27FC236}">
                <a16:creationId xmlns:a16="http://schemas.microsoft.com/office/drawing/2014/main" id="{8FB3866F-49B2-36B2-A64B-4F766B8030C1}"/>
              </a:ext>
            </a:extLst>
          </p:cNvPr>
          <p:cNvPicPr>
            <a:picLocks noChangeAspect="1"/>
          </p:cNvPicPr>
          <p:nvPr/>
        </p:nvPicPr>
        <p:blipFill rotWithShape="1">
          <a:blip r:embed="rId7"/>
          <a:srcRect l="13361" t="26590" r="33463" b="19014"/>
          <a:stretch/>
        </p:blipFill>
        <p:spPr>
          <a:xfrm>
            <a:off x="6564625" y="4694777"/>
            <a:ext cx="1939445" cy="1321571"/>
          </a:xfrm>
          <a:prstGeom prst="rect">
            <a:avLst/>
          </a:prstGeom>
        </p:spPr>
      </p:pic>
      <p:sp>
        <p:nvSpPr>
          <p:cNvPr id="18" name="AutoShape 416">
            <a:extLst>
              <a:ext uri="{FF2B5EF4-FFF2-40B4-BE49-F238E27FC236}">
                <a16:creationId xmlns:a16="http://schemas.microsoft.com/office/drawing/2014/main" id="{9B86934E-AA76-F219-EBBA-6C097F0DCBBE}"/>
              </a:ext>
            </a:extLst>
          </p:cNvPr>
          <p:cNvSpPr>
            <a:spLocks noChangeArrowheads="1"/>
          </p:cNvSpPr>
          <p:nvPr/>
        </p:nvSpPr>
        <p:spPr bwMode="auto">
          <a:xfrm rot="19838271">
            <a:off x="6112668" y="4081782"/>
            <a:ext cx="527411" cy="357188"/>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19" name="AutoShape 416">
            <a:extLst>
              <a:ext uri="{FF2B5EF4-FFF2-40B4-BE49-F238E27FC236}">
                <a16:creationId xmlns:a16="http://schemas.microsoft.com/office/drawing/2014/main" id="{8ABB110B-30D2-45B1-EFBD-E91144A3A0B8}"/>
              </a:ext>
            </a:extLst>
          </p:cNvPr>
          <p:cNvSpPr>
            <a:spLocks noChangeArrowheads="1"/>
          </p:cNvSpPr>
          <p:nvPr/>
        </p:nvSpPr>
        <p:spPr bwMode="auto">
          <a:xfrm rot="1218542">
            <a:off x="6120768" y="4882252"/>
            <a:ext cx="527411" cy="357188"/>
          </a:xfrm>
          <a:prstGeom prst="rightArrow">
            <a:avLst>
              <a:gd name="adj1" fmla="val 50000"/>
              <a:gd name="adj2" fmla="val 50000"/>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20" name="TextBox 19">
            <a:extLst>
              <a:ext uri="{FF2B5EF4-FFF2-40B4-BE49-F238E27FC236}">
                <a16:creationId xmlns:a16="http://schemas.microsoft.com/office/drawing/2014/main" id="{364B2542-B391-F027-A3F2-C7653BB5544A}"/>
              </a:ext>
            </a:extLst>
          </p:cNvPr>
          <p:cNvSpPr txBox="1"/>
          <p:nvPr/>
        </p:nvSpPr>
        <p:spPr>
          <a:xfrm>
            <a:off x="8700030" y="4136456"/>
            <a:ext cx="1665375" cy="253916"/>
          </a:xfrm>
          <a:prstGeom prst="rect">
            <a:avLst/>
          </a:prstGeom>
          <a:noFill/>
        </p:spPr>
        <p:txBody>
          <a:bodyPr wrap="square">
            <a:spAutoFit/>
          </a:bodyPr>
          <a:lstStyle/>
          <a:p>
            <a:r>
              <a:rPr lang="fr-CH" sz="1050" dirty="0" err="1"/>
              <a:t>Thematic</a:t>
            </a:r>
            <a:r>
              <a:rPr lang="fr-CH" sz="1050" dirty="0"/>
              <a:t> mapping</a:t>
            </a:r>
            <a:endParaRPr lang="fr-CH" dirty="0"/>
          </a:p>
        </p:txBody>
      </p:sp>
      <p:sp>
        <p:nvSpPr>
          <p:cNvPr id="21" name="TextBox 20">
            <a:extLst>
              <a:ext uri="{FF2B5EF4-FFF2-40B4-BE49-F238E27FC236}">
                <a16:creationId xmlns:a16="http://schemas.microsoft.com/office/drawing/2014/main" id="{B022C068-DB29-08BB-2E6E-D8D1E60134C4}"/>
              </a:ext>
            </a:extLst>
          </p:cNvPr>
          <p:cNvSpPr txBox="1"/>
          <p:nvPr/>
        </p:nvSpPr>
        <p:spPr>
          <a:xfrm>
            <a:off x="8504070" y="5960198"/>
            <a:ext cx="1513499" cy="253916"/>
          </a:xfrm>
          <a:prstGeom prst="rect">
            <a:avLst/>
          </a:prstGeom>
          <a:noFill/>
        </p:spPr>
        <p:txBody>
          <a:bodyPr wrap="square">
            <a:spAutoFit/>
          </a:bodyPr>
          <a:lstStyle/>
          <a:p>
            <a:r>
              <a:rPr lang="fr-CH" sz="1050" dirty="0"/>
              <a:t>Spatial modeling</a:t>
            </a:r>
            <a:endParaRPr lang="fr-CH" dirty="0"/>
          </a:p>
        </p:txBody>
      </p:sp>
      <p:sp>
        <p:nvSpPr>
          <p:cNvPr id="22" name="TextBox 21">
            <a:extLst>
              <a:ext uri="{FF2B5EF4-FFF2-40B4-BE49-F238E27FC236}">
                <a16:creationId xmlns:a16="http://schemas.microsoft.com/office/drawing/2014/main" id="{4836CC2E-E605-7A5E-B32A-7E2558063818}"/>
              </a:ext>
            </a:extLst>
          </p:cNvPr>
          <p:cNvSpPr txBox="1"/>
          <p:nvPr/>
        </p:nvSpPr>
        <p:spPr>
          <a:xfrm>
            <a:off x="6730008" y="5960198"/>
            <a:ext cx="1513499" cy="253916"/>
          </a:xfrm>
          <a:prstGeom prst="rect">
            <a:avLst/>
          </a:prstGeom>
          <a:noFill/>
        </p:spPr>
        <p:txBody>
          <a:bodyPr wrap="square">
            <a:spAutoFit/>
          </a:bodyPr>
          <a:lstStyle/>
          <a:p>
            <a:r>
              <a:rPr lang="fr-CH" sz="1050" dirty="0"/>
              <a:t>Spatial </a:t>
            </a:r>
            <a:r>
              <a:rPr lang="fr-CH" sz="1050" dirty="0" err="1"/>
              <a:t>analysis</a:t>
            </a:r>
            <a:endParaRPr lang="fr-CH" dirty="0"/>
          </a:p>
        </p:txBody>
      </p:sp>
      <p:sp>
        <p:nvSpPr>
          <p:cNvPr id="23" name="Rectangle 265">
            <a:extLst>
              <a:ext uri="{FF2B5EF4-FFF2-40B4-BE49-F238E27FC236}">
                <a16:creationId xmlns:a16="http://schemas.microsoft.com/office/drawing/2014/main" id="{9E13B3FF-3548-ACD8-EA03-820CF9991C06}"/>
              </a:ext>
            </a:extLst>
          </p:cNvPr>
          <p:cNvSpPr>
            <a:spLocks noChangeArrowheads="1"/>
          </p:cNvSpPr>
          <p:nvPr/>
        </p:nvSpPr>
        <p:spPr bwMode="auto">
          <a:xfrm>
            <a:off x="10040441" y="4415636"/>
            <a:ext cx="2824148" cy="254301"/>
          </a:xfrm>
          <a:prstGeom prst="rect">
            <a:avLst/>
          </a:prstGeom>
          <a:noFill/>
          <a:ln w="12700">
            <a:noFill/>
            <a:miter lim="800000"/>
            <a:headEnd/>
            <a:tailEnd/>
          </a:ln>
        </p:spPr>
        <p:txBody>
          <a:bodyPr wrap="square" lIns="67866" tIns="33338" rIns="67866" bIns="33338">
            <a:spAutoFit/>
          </a:bodyPr>
          <a:lstStyle/>
          <a:p>
            <a:pPr>
              <a:lnSpc>
                <a:spcPct val="90000"/>
              </a:lnSpc>
            </a:pPr>
            <a:r>
              <a:rPr lang="fr-CH" sz="1350" dirty="0" err="1"/>
              <a:t>Examples</a:t>
            </a:r>
            <a:r>
              <a:rPr lang="fr-CH" sz="1350" dirty="0"/>
              <a:t> for </a:t>
            </a:r>
            <a:r>
              <a:rPr lang="fr-CH" sz="1350" dirty="0" err="1"/>
              <a:t>Cambodia</a:t>
            </a:r>
            <a:endParaRPr lang="fr-CH" sz="1350" dirty="0"/>
          </a:p>
        </p:txBody>
      </p:sp>
      <p:pic>
        <p:nvPicPr>
          <p:cNvPr id="24" name="Picture 23">
            <a:extLst>
              <a:ext uri="{FF2B5EF4-FFF2-40B4-BE49-F238E27FC236}">
                <a16:creationId xmlns:a16="http://schemas.microsoft.com/office/drawing/2014/main" id="{8916FCE0-45C5-9BC8-5AA7-A2172B521175}"/>
              </a:ext>
            </a:extLst>
          </p:cNvPr>
          <p:cNvPicPr>
            <a:picLocks noChangeAspect="1"/>
          </p:cNvPicPr>
          <p:nvPr/>
        </p:nvPicPr>
        <p:blipFill>
          <a:blip r:embed="rId8"/>
          <a:stretch>
            <a:fillRect/>
          </a:stretch>
        </p:blipFill>
        <p:spPr>
          <a:xfrm>
            <a:off x="3960183" y="4699660"/>
            <a:ext cx="1939446" cy="1347572"/>
          </a:xfrm>
          <a:prstGeom prst="rect">
            <a:avLst/>
          </a:prstGeom>
        </p:spPr>
      </p:pic>
      <p:pic>
        <p:nvPicPr>
          <p:cNvPr id="26" name="Picture 25">
            <a:extLst>
              <a:ext uri="{FF2B5EF4-FFF2-40B4-BE49-F238E27FC236}">
                <a16:creationId xmlns:a16="http://schemas.microsoft.com/office/drawing/2014/main" id="{F319EF42-4CA2-744F-4B15-D991E2776053}"/>
              </a:ext>
            </a:extLst>
          </p:cNvPr>
          <p:cNvPicPr>
            <a:picLocks noChangeAspect="1"/>
          </p:cNvPicPr>
          <p:nvPr/>
        </p:nvPicPr>
        <p:blipFill>
          <a:blip r:embed="rId9"/>
          <a:stretch>
            <a:fillRect/>
          </a:stretch>
        </p:blipFill>
        <p:spPr>
          <a:xfrm>
            <a:off x="7481274" y="1380569"/>
            <a:ext cx="3090176" cy="1244858"/>
          </a:xfrm>
          <a:prstGeom prst="rect">
            <a:avLst/>
          </a:prstGeom>
        </p:spPr>
      </p:pic>
      <p:sp>
        <p:nvSpPr>
          <p:cNvPr id="28" name="TextBox 27">
            <a:extLst>
              <a:ext uri="{FF2B5EF4-FFF2-40B4-BE49-F238E27FC236}">
                <a16:creationId xmlns:a16="http://schemas.microsoft.com/office/drawing/2014/main" id="{609AB0AB-718E-40B2-A569-049481A45D68}"/>
              </a:ext>
            </a:extLst>
          </p:cNvPr>
          <p:cNvSpPr txBox="1"/>
          <p:nvPr/>
        </p:nvSpPr>
        <p:spPr>
          <a:xfrm>
            <a:off x="7824192" y="2740033"/>
            <a:ext cx="2813692" cy="507831"/>
          </a:xfrm>
          <a:prstGeom prst="rect">
            <a:avLst/>
          </a:prstGeom>
          <a:noFill/>
        </p:spPr>
        <p:txBody>
          <a:bodyPr wrap="square">
            <a:spAutoFit/>
          </a:bodyPr>
          <a:lstStyle/>
          <a:p>
            <a:r>
              <a:rPr lang="fr-CH" sz="900" dirty="0"/>
              <a:t>COOR_SO: Source</a:t>
            </a:r>
          </a:p>
          <a:p>
            <a:r>
              <a:rPr lang="fr-CH" sz="900" dirty="0"/>
              <a:t>COOR_MU: Method </a:t>
            </a:r>
            <a:r>
              <a:rPr lang="fr-CH" sz="900" dirty="0" err="1"/>
              <a:t>used</a:t>
            </a:r>
            <a:endParaRPr lang="fr-CH" sz="900" dirty="0"/>
          </a:p>
          <a:p>
            <a:r>
              <a:rPr lang="fr-CH" sz="900" dirty="0"/>
              <a:t>COOR_AC: Qualitative </a:t>
            </a:r>
            <a:r>
              <a:rPr lang="fr-CH" sz="900" dirty="0" err="1"/>
              <a:t>assessment</a:t>
            </a:r>
            <a:r>
              <a:rPr lang="fr-CH" sz="900" dirty="0"/>
              <a:t> of </a:t>
            </a:r>
            <a:r>
              <a:rPr lang="fr-CH" sz="900" dirty="0" err="1"/>
              <a:t>accuracy</a:t>
            </a:r>
            <a:endParaRPr lang="fr-CH" sz="900" dirty="0"/>
          </a:p>
        </p:txBody>
      </p:sp>
      <p:sp>
        <p:nvSpPr>
          <p:cNvPr id="5" name="Title 1">
            <a:extLst>
              <a:ext uri="{FF2B5EF4-FFF2-40B4-BE49-F238E27FC236}">
                <a16:creationId xmlns:a16="http://schemas.microsoft.com/office/drawing/2014/main" id="{1F49DF1C-3C2A-9E5B-8999-A31FC2713433}"/>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a:t>
            </a:r>
            <a:r>
              <a:rPr lang="en-US" altLang="en-US" sz="3200" b="1" dirty="0">
                <a:solidFill>
                  <a:srgbClr val="002147"/>
                </a:solidFill>
                <a:latin typeface="+mn-lt"/>
              </a:rPr>
              <a:t>Location</a:t>
            </a:r>
            <a:endParaRPr lang="en-PH" altLang="en-US" dirty="0"/>
          </a:p>
        </p:txBody>
      </p:sp>
    </p:spTree>
    <p:extLst>
      <p:ext uri="{BB962C8B-B14F-4D97-AF65-F5344CB8AC3E}">
        <p14:creationId xmlns:p14="http://schemas.microsoft.com/office/powerpoint/2010/main" val="34805117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32F978-7A78-7C78-F41E-84D5032A9F37}"/>
              </a:ext>
            </a:extLst>
          </p:cNvPr>
          <p:cNvSpPr/>
          <p:nvPr/>
        </p:nvSpPr>
        <p:spPr>
          <a:xfrm>
            <a:off x="417830" y="750671"/>
            <a:ext cx="11110023" cy="1569660"/>
          </a:xfrm>
          <a:prstGeom prst="rect">
            <a:avLst/>
          </a:prstGeom>
        </p:spPr>
        <p:txBody>
          <a:bodyPr wrap="square">
            <a:spAutoFit/>
          </a:bodyPr>
          <a:lstStyle/>
          <a:p>
            <a:r>
              <a:rPr lang="en-US" sz="2400" dirty="0"/>
              <a:t>Information needed to contact the healthcare facility through various media, including:</a:t>
            </a:r>
          </a:p>
          <a:p>
            <a:pPr marL="539750" indent="-274638">
              <a:buFont typeface="Arial" panose="020B0604020202020204" pitchFamily="34" charset="0"/>
              <a:buChar char="•"/>
            </a:pPr>
            <a:r>
              <a:rPr lang="en-US" sz="2400" dirty="0"/>
              <a:t>The full name and position of the head of the health facility</a:t>
            </a:r>
          </a:p>
          <a:p>
            <a:pPr marL="539750" indent="-274638">
              <a:buFont typeface="Arial" panose="020B0604020202020204" pitchFamily="34" charset="0"/>
              <a:buChar char="•"/>
            </a:pPr>
            <a:r>
              <a:rPr lang="en-US" sz="2400" dirty="0"/>
              <a:t>Telephone numbers (mobile, landline)</a:t>
            </a:r>
          </a:p>
          <a:p>
            <a:pPr marL="539750" indent="-274638">
              <a:buFont typeface="Arial" panose="020B0604020202020204" pitchFamily="34" charset="0"/>
              <a:buChar char="•"/>
            </a:pPr>
            <a:r>
              <a:rPr lang="en-US" sz="2400" dirty="0"/>
              <a:t>E-mail address</a:t>
            </a:r>
            <a:endParaRPr lang="fr-CH" sz="2400" dirty="0"/>
          </a:p>
        </p:txBody>
      </p:sp>
      <p:pic>
        <p:nvPicPr>
          <p:cNvPr id="8" name="Picture 7">
            <a:extLst>
              <a:ext uri="{FF2B5EF4-FFF2-40B4-BE49-F238E27FC236}">
                <a16:creationId xmlns:a16="http://schemas.microsoft.com/office/drawing/2014/main" id="{4603886E-9069-8787-1349-9ADF56E3BAC0}"/>
              </a:ext>
            </a:extLst>
          </p:cNvPr>
          <p:cNvPicPr>
            <a:picLocks noChangeAspect="1"/>
          </p:cNvPicPr>
          <p:nvPr/>
        </p:nvPicPr>
        <p:blipFill>
          <a:blip r:embed="rId3"/>
          <a:stretch>
            <a:fillRect/>
          </a:stretch>
        </p:blipFill>
        <p:spPr>
          <a:xfrm>
            <a:off x="2220968" y="2790439"/>
            <a:ext cx="2096690" cy="1599372"/>
          </a:xfrm>
          <a:prstGeom prst="rect">
            <a:avLst/>
          </a:prstGeom>
        </p:spPr>
      </p:pic>
      <p:pic>
        <p:nvPicPr>
          <p:cNvPr id="9" name="Picture 8">
            <a:extLst>
              <a:ext uri="{FF2B5EF4-FFF2-40B4-BE49-F238E27FC236}">
                <a16:creationId xmlns:a16="http://schemas.microsoft.com/office/drawing/2014/main" id="{30B827F3-0B42-ECB0-4A02-FE451F357594}"/>
              </a:ext>
            </a:extLst>
          </p:cNvPr>
          <p:cNvPicPr>
            <a:picLocks noChangeAspect="1"/>
          </p:cNvPicPr>
          <p:nvPr/>
        </p:nvPicPr>
        <p:blipFill>
          <a:blip r:embed="rId4"/>
          <a:stretch>
            <a:fillRect/>
          </a:stretch>
        </p:blipFill>
        <p:spPr>
          <a:xfrm>
            <a:off x="6488780" y="2947902"/>
            <a:ext cx="587423" cy="996768"/>
          </a:xfrm>
          <a:prstGeom prst="rect">
            <a:avLst/>
          </a:prstGeom>
        </p:spPr>
      </p:pic>
      <p:pic>
        <p:nvPicPr>
          <p:cNvPr id="10" name="Picture 9">
            <a:extLst>
              <a:ext uri="{FF2B5EF4-FFF2-40B4-BE49-F238E27FC236}">
                <a16:creationId xmlns:a16="http://schemas.microsoft.com/office/drawing/2014/main" id="{0695A421-9ED8-95EC-03F1-45B08700B773}"/>
              </a:ext>
            </a:extLst>
          </p:cNvPr>
          <p:cNvPicPr>
            <a:picLocks noChangeAspect="1"/>
          </p:cNvPicPr>
          <p:nvPr/>
        </p:nvPicPr>
        <p:blipFill>
          <a:blip r:embed="rId5"/>
          <a:stretch>
            <a:fillRect/>
          </a:stretch>
        </p:blipFill>
        <p:spPr>
          <a:xfrm>
            <a:off x="4735208" y="2947902"/>
            <a:ext cx="1182651" cy="1030526"/>
          </a:xfrm>
          <a:prstGeom prst="rect">
            <a:avLst/>
          </a:prstGeom>
        </p:spPr>
      </p:pic>
      <p:pic>
        <p:nvPicPr>
          <p:cNvPr id="11" name="Picture 10">
            <a:extLst>
              <a:ext uri="{FF2B5EF4-FFF2-40B4-BE49-F238E27FC236}">
                <a16:creationId xmlns:a16="http://schemas.microsoft.com/office/drawing/2014/main" id="{8A3F21CA-39F5-7061-6BB1-67E04255E77E}"/>
              </a:ext>
            </a:extLst>
          </p:cNvPr>
          <p:cNvPicPr>
            <a:picLocks noChangeAspect="1"/>
          </p:cNvPicPr>
          <p:nvPr/>
        </p:nvPicPr>
        <p:blipFill>
          <a:blip r:embed="rId6"/>
          <a:stretch>
            <a:fillRect/>
          </a:stretch>
        </p:blipFill>
        <p:spPr>
          <a:xfrm>
            <a:off x="7741896" y="2857994"/>
            <a:ext cx="1732592" cy="1120434"/>
          </a:xfrm>
          <a:prstGeom prst="rect">
            <a:avLst/>
          </a:prstGeom>
        </p:spPr>
      </p:pic>
      <p:sp>
        <p:nvSpPr>
          <p:cNvPr id="12" name="Title 1">
            <a:extLst>
              <a:ext uri="{FF2B5EF4-FFF2-40B4-BE49-F238E27FC236}">
                <a16:creationId xmlns:a16="http://schemas.microsoft.com/office/drawing/2014/main" id="{27F39B34-9AEA-66E0-D52F-3DF5ABD213AC}"/>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a:t>
            </a:r>
            <a:r>
              <a:rPr lang="en-US" altLang="en-US" sz="3200" b="1" dirty="0">
                <a:solidFill>
                  <a:srgbClr val="002147"/>
                </a:solidFill>
                <a:latin typeface="+mn-lt"/>
              </a:rPr>
              <a:t>Contact information</a:t>
            </a:r>
            <a:endParaRPr lang="en-PH" altLang="en-US" dirty="0"/>
          </a:p>
        </p:txBody>
      </p:sp>
      <p:sp>
        <p:nvSpPr>
          <p:cNvPr id="13" name="Rectangle 12">
            <a:extLst>
              <a:ext uri="{FF2B5EF4-FFF2-40B4-BE49-F238E27FC236}">
                <a16:creationId xmlns:a16="http://schemas.microsoft.com/office/drawing/2014/main" id="{7F3E6AA7-8A7C-D27F-4546-B96868EE5B63}"/>
              </a:ext>
            </a:extLst>
          </p:cNvPr>
          <p:cNvSpPr/>
          <p:nvPr/>
        </p:nvSpPr>
        <p:spPr>
          <a:xfrm>
            <a:off x="2642557" y="4966623"/>
            <a:ext cx="8285302" cy="461665"/>
          </a:xfrm>
          <a:prstGeom prst="rect">
            <a:avLst/>
          </a:prstGeom>
        </p:spPr>
        <p:txBody>
          <a:bodyPr wrap="square">
            <a:spAutoFit/>
          </a:bodyPr>
          <a:lstStyle/>
          <a:p>
            <a:pPr marL="127397" indent="-127397"/>
            <a:r>
              <a:rPr lang="en-US" sz="2400" dirty="0"/>
              <a:t>Not applicable to all the geographic features</a:t>
            </a:r>
          </a:p>
        </p:txBody>
      </p:sp>
      <p:sp>
        <p:nvSpPr>
          <p:cNvPr id="14" name="Right Arrow 43">
            <a:extLst>
              <a:ext uri="{FF2B5EF4-FFF2-40B4-BE49-F238E27FC236}">
                <a16:creationId xmlns:a16="http://schemas.microsoft.com/office/drawing/2014/main" id="{23541CAD-79F6-FFB6-FBCF-0E64F7F41A86}"/>
              </a:ext>
            </a:extLst>
          </p:cNvPr>
          <p:cNvSpPr/>
          <p:nvPr/>
        </p:nvSpPr>
        <p:spPr>
          <a:xfrm>
            <a:off x="2102169" y="5005783"/>
            <a:ext cx="522856" cy="360040"/>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Tree>
    <p:extLst>
      <p:ext uri="{BB962C8B-B14F-4D97-AF65-F5344CB8AC3E}">
        <p14:creationId xmlns:p14="http://schemas.microsoft.com/office/powerpoint/2010/main" val="3967007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F39B34-9AEA-66E0-D52F-3DF5ABD213AC}"/>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Georeferenced Master Lists – </a:t>
            </a:r>
            <a:r>
              <a:rPr lang="en-US" altLang="en-US" sz="3200" b="1" dirty="0">
                <a:solidFill>
                  <a:srgbClr val="002147"/>
                </a:solidFill>
                <a:latin typeface="+mn-lt"/>
              </a:rPr>
              <a:t>Process</a:t>
            </a:r>
            <a:endParaRPr lang="en-PH" altLang="en-US" dirty="0"/>
          </a:p>
        </p:txBody>
      </p:sp>
      <p:sp>
        <p:nvSpPr>
          <p:cNvPr id="2" name="Rectangle 3">
            <a:extLst>
              <a:ext uri="{FF2B5EF4-FFF2-40B4-BE49-F238E27FC236}">
                <a16:creationId xmlns:a16="http://schemas.microsoft.com/office/drawing/2014/main" id="{FB76AEFC-C045-4CBD-FEBF-5CBDD125D8BC}"/>
              </a:ext>
            </a:extLst>
          </p:cNvPr>
          <p:cNvSpPr>
            <a:spLocks noChangeArrowheads="1"/>
          </p:cNvSpPr>
          <p:nvPr/>
        </p:nvSpPr>
        <p:spPr bwMode="auto">
          <a:xfrm>
            <a:off x="829367" y="1094323"/>
            <a:ext cx="7069855" cy="390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ts val="600"/>
              </a:spcBef>
              <a:spcAft>
                <a:spcPts val="600"/>
              </a:spcAft>
              <a:buFont typeface="Calibri Light" panose="020F0302020204030204" pitchFamily="34" charset="0"/>
              <a:buAutoNum type="arabicPeriod"/>
            </a:pPr>
            <a:r>
              <a:rPr lang="en-US" altLang="zh-CN" dirty="0"/>
              <a:t>Assess the current state </a:t>
            </a:r>
          </a:p>
          <a:p>
            <a:pPr eaLnBrk="1" hangingPunct="1">
              <a:spcBef>
                <a:spcPts val="600"/>
              </a:spcBef>
              <a:spcAft>
                <a:spcPts val="600"/>
              </a:spcAft>
              <a:buFont typeface="Calibri Light" panose="020F0302020204030204" pitchFamily="34" charset="0"/>
              <a:buAutoNum type="arabicPeriod"/>
            </a:pPr>
            <a:r>
              <a:rPr lang="en-US" altLang="zh-CN" dirty="0"/>
              <a:t>Establish the governance structure</a:t>
            </a:r>
          </a:p>
          <a:p>
            <a:pPr eaLnBrk="1" hangingPunct="1">
              <a:spcBef>
                <a:spcPts val="600"/>
              </a:spcBef>
              <a:spcAft>
                <a:spcPts val="600"/>
              </a:spcAft>
              <a:buFont typeface="Calibri Light" panose="020F0302020204030204" pitchFamily="34" charset="0"/>
              <a:buAutoNum type="arabicPeriod"/>
            </a:pPr>
            <a:r>
              <a:rPr lang="en-US" altLang="zh-CN" dirty="0"/>
              <a:t>Define the target state </a:t>
            </a:r>
          </a:p>
          <a:p>
            <a:pPr eaLnBrk="1" hangingPunct="1">
              <a:spcBef>
                <a:spcPts val="600"/>
              </a:spcBef>
              <a:spcAft>
                <a:spcPts val="600"/>
              </a:spcAft>
              <a:buFont typeface="Calibri Light" panose="020F0302020204030204" pitchFamily="34" charset="0"/>
              <a:buAutoNum type="arabicPeriod"/>
            </a:pPr>
            <a:r>
              <a:rPr lang="en-US" altLang="zh-CN" dirty="0"/>
              <a:t>Generate the first version of master list </a:t>
            </a:r>
          </a:p>
          <a:p>
            <a:pPr eaLnBrk="1" hangingPunct="1">
              <a:spcBef>
                <a:spcPts val="600"/>
              </a:spcBef>
              <a:spcAft>
                <a:spcPts val="600"/>
              </a:spcAft>
              <a:buFont typeface="Calibri Light" panose="020F0302020204030204" pitchFamily="34" charset="0"/>
              <a:buAutoNum type="arabicPeriod"/>
            </a:pPr>
            <a:r>
              <a:rPr lang="en-US" altLang="zh-CN" dirty="0"/>
              <a:t>Establish the registry (or common geo-registry) to host, manage and regularly update the master list</a:t>
            </a:r>
          </a:p>
          <a:p>
            <a:pPr eaLnBrk="1" hangingPunct="1">
              <a:spcBef>
                <a:spcPts val="600"/>
              </a:spcBef>
              <a:spcAft>
                <a:spcPts val="600"/>
              </a:spcAft>
              <a:buFont typeface="Calibri Light" panose="020F0302020204030204" pitchFamily="34" charset="0"/>
              <a:buAutoNum type="arabicPeriod"/>
            </a:pPr>
            <a:r>
              <a:rPr lang="en-US" altLang="zh-CN" dirty="0"/>
              <a:t>Share and use the master list</a:t>
            </a:r>
          </a:p>
          <a:p>
            <a:pPr eaLnBrk="1" hangingPunct="1">
              <a:spcBef>
                <a:spcPts val="600"/>
              </a:spcBef>
              <a:spcAft>
                <a:spcPts val="600"/>
              </a:spcAft>
              <a:buFont typeface="Calibri Light" panose="020F0302020204030204" pitchFamily="34" charset="0"/>
              <a:buAutoNum type="arabicPeriod"/>
            </a:pPr>
            <a:r>
              <a:rPr lang="en-US" altLang="zh-CN" dirty="0"/>
              <a:t>Maintain the master list and registry</a:t>
            </a:r>
          </a:p>
        </p:txBody>
      </p:sp>
      <p:pic>
        <p:nvPicPr>
          <p:cNvPr id="3" name="Picture 2">
            <a:extLst>
              <a:ext uri="{FF2B5EF4-FFF2-40B4-BE49-F238E27FC236}">
                <a16:creationId xmlns:a16="http://schemas.microsoft.com/office/drawing/2014/main" id="{0F27F29C-F8E8-6792-8D6E-B00160354B26}"/>
              </a:ext>
            </a:extLst>
          </p:cNvPr>
          <p:cNvPicPr>
            <a:picLocks noChangeAspect="1"/>
          </p:cNvPicPr>
          <p:nvPr/>
        </p:nvPicPr>
        <p:blipFill>
          <a:blip r:embed="rId3"/>
          <a:stretch>
            <a:fillRect/>
          </a:stretch>
        </p:blipFill>
        <p:spPr>
          <a:xfrm>
            <a:off x="8735419" y="1472591"/>
            <a:ext cx="2648550" cy="3761420"/>
          </a:xfrm>
          <a:prstGeom prst="rect">
            <a:avLst/>
          </a:prstGeom>
          <a:ln>
            <a:solidFill>
              <a:schemeClr val="tx1"/>
            </a:solidFill>
          </a:ln>
        </p:spPr>
      </p:pic>
      <p:sp>
        <p:nvSpPr>
          <p:cNvPr id="4" name="TextBox 3">
            <a:extLst>
              <a:ext uri="{FF2B5EF4-FFF2-40B4-BE49-F238E27FC236}">
                <a16:creationId xmlns:a16="http://schemas.microsoft.com/office/drawing/2014/main" id="{C86AB811-C56B-CE00-6CAE-D4EF5B4E1227}"/>
              </a:ext>
            </a:extLst>
          </p:cNvPr>
          <p:cNvSpPr txBox="1"/>
          <p:nvPr/>
        </p:nvSpPr>
        <p:spPr>
          <a:xfrm>
            <a:off x="7329" y="6106419"/>
            <a:ext cx="8083411" cy="246221"/>
          </a:xfrm>
          <a:prstGeom prst="rect">
            <a:avLst/>
          </a:prstGeom>
          <a:noFill/>
        </p:spPr>
        <p:txBody>
          <a:bodyPr wrap="square">
            <a:spAutoFit/>
          </a:bodyPr>
          <a:lstStyle/>
          <a:p>
            <a:r>
              <a:rPr lang="en-US" sz="1000" dirty="0"/>
              <a:t>1 </a:t>
            </a:r>
            <a:r>
              <a:rPr lang="en-US" sz="1000" b="0" i="0" u="none" strike="noStrike" baseline="0" dirty="0">
                <a:solidFill>
                  <a:srgbClr val="000000"/>
                </a:solidFill>
                <a:hlinkClick r:id="rId4"/>
              </a:rPr>
              <a:t>https://www.unicef.org/documents/implementation-support-guide-development-national-georeferenced-community-health-worker</a:t>
            </a:r>
            <a:r>
              <a:rPr lang="en-US" sz="1000" b="0" i="0" u="none" strike="noStrike" baseline="0" dirty="0">
                <a:solidFill>
                  <a:srgbClr val="000000"/>
                </a:solidFill>
              </a:rPr>
              <a:t> </a:t>
            </a:r>
            <a:endParaRPr lang="en-US" sz="1000" dirty="0"/>
          </a:p>
        </p:txBody>
      </p:sp>
      <p:sp>
        <p:nvSpPr>
          <p:cNvPr id="7" name="TextBox 6">
            <a:extLst>
              <a:ext uri="{FF2B5EF4-FFF2-40B4-BE49-F238E27FC236}">
                <a16:creationId xmlns:a16="http://schemas.microsoft.com/office/drawing/2014/main" id="{F47555E1-8859-8D5E-4B2D-9EFE949A7D8B}"/>
              </a:ext>
            </a:extLst>
          </p:cNvPr>
          <p:cNvSpPr txBox="1"/>
          <p:nvPr/>
        </p:nvSpPr>
        <p:spPr>
          <a:xfrm>
            <a:off x="8415663" y="1472591"/>
            <a:ext cx="338418" cy="276999"/>
          </a:xfrm>
          <a:prstGeom prst="rect">
            <a:avLst/>
          </a:prstGeom>
          <a:noFill/>
        </p:spPr>
        <p:txBody>
          <a:bodyPr wrap="square">
            <a:spAutoFit/>
          </a:bodyPr>
          <a:lstStyle/>
          <a:p>
            <a:pPr algn="ctr"/>
            <a:r>
              <a:rPr lang="en-US" sz="1200" b="0" i="0" u="none" strike="noStrike" baseline="0" dirty="0">
                <a:solidFill>
                  <a:srgbClr val="000000"/>
                </a:solidFill>
              </a:rPr>
              <a:t>1</a:t>
            </a:r>
            <a:endParaRPr lang="en-GB" sz="1200" dirty="0"/>
          </a:p>
        </p:txBody>
      </p:sp>
    </p:spTree>
    <p:extLst>
      <p:ext uri="{BB962C8B-B14F-4D97-AF65-F5344CB8AC3E}">
        <p14:creationId xmlns:p14="http://schemas.microsoft.com/office/powerpoint/2010/main" val="3134461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B16BDB-8F0F-396D-2C28-F4AA28742B3E}"/>
              </a:ext>
            </a:extLst>
          </p:cNvPr>
          <p:cNvSpPr>
            <a:spLocks noChangeArrowheads="1"/>
          </p:cNvSpPr>
          <p:nvPr/>
        </p:nvSpPr>
        <p:spPr bwMode="auto">
          <a:xfrm>
            <a:off x="417764" y="800564"/>
            <a:ext cx="11476598" cy="432047"/>
          </a:xfrm>
          <a:prstGeom prst="rect">
            <a:avLst/>
          </a:prstGeom>
        </p:spPr>
        <p:txBody>
          <a:bodyPr>
            <a:noAutofit/>
          </a:bodyPr>
          <a:lstStyle/>
          <a:p>
            <a:pPr eaLnBrk="0" fontAlgn="base" hangingPunct="0">
              <a:lnSpc>
                <a:spcPct val="90000"/>
              </a:lnSpc>
              <a:spcBef>
                <a:spcPts val="1000"/>
              </a:spcBef>
              <a:spcAft>
                <a:spcPct val="0"/>
              </a:spcAft>
            </a:pPr>
            <a:r>
              <a:rPr lang="en-US" sz="2400" dirty="0"/>
              <a:t>When it comes to geospatial data for example, these criteria should at least cover:</a:t>
            </a:r>
          </a:p>
          <a:p>
            <a:pPr eaLnBrk="0" fontAlgn="base" hangingPunct="0">
              <a:lnSpc>
                <a:spcPct val="90000"/>
              </a:lnSpc>
              <a:spcBef>
                <a:spcPts val="1000"/>
              </a:spcBef>
              <a:spcAft>
                <a:spcPct val="0"/>
              </a:spcAft>
            </a:pPr>
            <a:endParaRPr lang="en-US" sz="2400" dirty="0"/>
          </a:p>
        </p:txBody>
      </p:sp>
      <p:sp>
        <p:nvSpPr>
          <p:cNvPr id="5" name="Rectangle 1">
            <a:extLst>
              <a:ext uri="{FF2B5EF4-FFF2-40B4-BE49-F238E27FC236}">
                <a16:creationId xmlns:a16="http://schemas.microsoft.com/office/drawing/2014/main" id="{C7C82880-F0C1-E11A-24E9-A3F359BE459C}"/>
              </a:ext>
            </a:extLst>
          </p:cNvPr>
          <p:cNvSpPr>
            <a:spLocks noChangeArrowheads="1"/>
          </p:cNvSpPr>
          <p:nvPr/>
        </p:nvSpPr>
        <p:spPr bwMode="auto">
          <a:xfrm>
            <a:off x="654425" y="1202591"/>
            <a:ext cx="8364069" cy="5047536"/>
          </a:xfrm>
          <a:prstGeom prst="rect">
            <a:avLst/>
          </a:prstGeom>
          <a:noFill/>
          <a:ln w="9525">
            <a:noFill/>
            <a:miter lim="800000"/>
            <a:headEnd/>
            <a:tailEnd/>
          </a:ln>
          <a:effectLst/>
        </p:spPr>
        <p:txBody>
          <a:bodyPr wrap="square" anchor="ctr">
            <a:spAutoFit/>
          </a:bodyPr>
          <a:lstStyle/>
          <a:p>
            <a:pPr>
              <a:buFontTx/>
              <a:buChar char="•"/>
              <a:defRPr/>
            </a:pPr>
            <a:r>
              <a:rPr lang="en-GB" sz="2300" dirty="0">
                <a:ea typeface="Times New Roman" pitchFamily="18" charset="0"/>
              </a:rPr>
              <a:t> Validity:</a:t>
            </a:r>
            <a:endParaRPr lang="en-US" sz="2300" dirty="0"/>
          </a:p>
          <a:p>
            <a:pPr lvl="1" eaLnBrk="0" hangingPunct="0">
              <a:defRPr/>
            </a:pPr>
            <a:r>
              <a:rPr lang="en-GB" sz="2300" dirty="0">
                <a:ea typeface="Times New Roman" pitchFamily="18" charset="0"/>
              </a:rPr>
              <a:t>V.1 Geographic coordinate system and map projection</a:t>
            </a:r>
            <a:endParaRPr lang="en-US" sz="2300" dirty="0"/>
          </a:p>
          <a:p>
            <a:pPr lvl="1" eaLnBrk="0" hangingPunct="0">
              <a:defRPr/>
            </a:pPr>
            <a:r>
              <a:rPr lang="en-GB" sz="2300" dirty="0">
                <a:ea typeface="Times New Roman" pitchFamily="18" charset="0"/>
              </a:rPr>
              <a:t>V.2 Geographic extent of the area being covered</a:t>
            </a:r>
            <a:endParaRPr lang="en-US" sz="2300" dirty="0"/>
          </a:p>
          <a:p>
            <a:pPr lvl="1" eaLnBrk="0" hangingPunct="0">
              <a:defRPr/>
            </a:pPr>
            <a:r>
              <a:rPr lang="en-GB" sz="2300" dirty="0">
                <a:ea typeface="Times New Roman" pitchFamily="18" charset="0"/>
              </a:rPr>
              <a:t>V.3 Language(s) included in the data</a:t>
            </a:r>
            <a:endParaRPr lang="en-US" sz="2300" dirty="0"/>
          </a:p>
          <a:p>
            <a:pPr lvl="1" eaLnBrk="0" hangingPunct="0">
              <a:defRPr/>
            </a:pPr>
            <a:r>
              <a:rPr lang="en-GB" sz="2300" dirty="0">
                <a:ea typeface="Times New Roman" pitchFamily="18" charset="0"/>
              </a:rPr>
              <a:t>V.4 File format(s) for sharing data</a:t>
            </a:r>
            <a:endParaRPr lang="en-US" sz="2300" dirty="0"/>
          </a:p>
          <a:p>
            <a:pPr lvl="1" eaLnBrk="0" hangingPunct="0">
              <a:defRPr/>
            </a:pPr>
            <a:r>
              <a:rPr lang="en-GB" sz="2300" dirty="0">
                <a:ea typeface="Times New Roman" pitchFamily="18" charset="0"/>
              </a:rPr>
              <a:t>V.5 Metadata standard used to document the data</a:t>
            </a:r>
            <a:endParaRPr lang="en-US" sz="2300" dirty="0"/>
          </a:p>
          <a:p>
            <a:pPr eaLnBrk="0" hangingPunct="0">
              <a:buFontTx/>
              <a:buChar char="•"/>
              <a:defRPr/>
            </a:pPr>
            <a:r>
              <a:rPr lang="en-GB" sz="2300" dirty="0">
                <a:ea typeface="Times New Roman" pitchFamily="18" charset="0"/>
              </a:rPr>
              <a:t> Accuracy:</a:t>
            </a:r>
            <a:endParaRPr lang="en-US" sz="2300" dirty="0"/>
          </a:p>
          <a:p>
            <a:pPr lvl="1" eaLnBrk="0" hangingPunct="0">
              <a:defRPr/>
            </a:pPr>
            <a:r>
              <a:rPr lang="en-GB" sz="2300" dirty="0">
                <a:ea typeface="Times New Roman" pitchFamily="18" charset="0"/>
              </a:rPr>
              <a:t>A.1 Scale (vector layers)</a:t>
            </a:r>
            <a:endParaRPr lang="en-US" sz="2300" dirty="0"/>
          </a:p>
          <a:p>
            <a:pPr lvl="1" eaLnBrk="0" hangingPunct="0">
              <a:defRPr/>
            </a:pPr>
            <a:r>
              <a:rPr lang="en-GB" sz="2300" dirty="0">
                <a:ea typeface="Times New Roman" pitchFamily="18" charset="0"/>
              </a:rPr>
              <a:t>A.2 Spatial resolution (raster layers)</a:t>
            </a:r>
            <a:endParaRPr lang="en-US" sz="2300" dirty="0"/>
          </a:p>
          <a:p>
            <a:pPr lvl="1" eaLnBrk="0" hangingPunct="0">
              <a:defRPr/>
            </a:pPr>
            <a:r>
              <a:rPr lang="en-GB" sz="2300" dirty="0">
                <a:ea typeface="Times New Roman" pitchFamily="18" charset="0"/>
              </a:rPr>
              <a:t>A.3 Positional accuracy (vector layers)</a:t>
            </a:r>
            <a:endParaRPr lang="en-US" sz="2300" dirty="0"/>
          </a:p>
          <a:p>
            <a:pPr lvl="1" eaLnBrk="0" hangingPunct="0">
              <a:defRPr/>
            </a:pPr>
            <a:r>
              <a:rPr lang="en-GB" sz="2300" dirty="0">
                <a:ea typeface="Times New Roman" pitchFamily="18" charset="0"/>
              </a:rPr>
              <a:t>A.4 Positional accuracy (GNSS reading)</a:t>
            </a:r>
            <a:endParaRPr lang="en-US" sz="2300" dirty="0"/>
          </a:p>
          <a:p>
            <a:pPr lvl="1" eaLnBrk="0" hangingPunct="0">
              <a:defRPr/>
            </a:pPr>
            <a:r>
              <a:rPr lang="en-GB" sz="2300" dirty="0">
                <a:ea typeface="Times New Roman" pitchFamily="18" charset="0"/>
              </a:rPr>
              <a:t>A.5 Positional precision (GNSS reading)</a:t>
            </a:r>
            <a:endParaRPr lang="en-US" sz="2300" dirty="0"/>
          </a:p>
          <a:p>
            <a:pPr eaLnBrk="0" hangingPunct="0">
              <a:buFontTx/>
              <a:buChar char="•"/>
              <a:defRPr/>
            </a:pPr>
            <a:r>
              <a:rPr lang="en-GB" sz="2300" dirty="0">
                <a:ea typeface="Times New Roman" pitchFamily="18" charset="0"/>
              </a:rPr>
              <a:t> Timeliness:</a:t>
            </a:r>
            <a:endParaRPr lang="en-US" sz="2300" dirty="0"/>
          </a:p>
          <a:p>
            <a:pPr lvl="1" eaLnBrk="0" hangingPunct="0">
              <a:defRPr/>
            </a:pPr>
            <a:r>
              <a:rPr lang="en-GB" sz="2300" dirty="0">
                <a:ea typeface="Times New Roman" pitchFamily="18" charset="0"/>
              </a:rPr>
              <a:t>T.1 Period for which the data is being considered as relevant</a:t>
            </a:r>
            <a:endParaRPr lang="en-GB" sz="2300" dirty="0"/>
          </a:p>
        </p:txBody>
      </p:sp>
      <p:sp>
        <p:nvSpPr>
          <p:cNvPr id="6" name="Left Brace 5">
            <a:extLst>
              <a:ext uri="{FF2B5EF4-FFF2-40B4-BE49-F238E27FC236}">
                <a16:creationId xmlns:a16="http://schemas.microsoft.com/office/drawing/2014/main" id="{E11870BD-3A5E-5140-F28B-F5A04B04238E}"/>
              </a:ext>
            </a:extLst>
          </p:cNvPr>
          <p:cNvSpPr/>
          <p:nvPr/>
        </p:nvSpPr>
        <p:spPr>
          <a:xfrm flipH="1">
            <a:off x="8644779" y="1380929"/>
            <a:ext cx="647700" cy="475307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n>
                <a:solidFill>
                  <a:sysClr val="windowText" lastClr="000000"/>
                </a:solidFill>
              </a:ln>
            </a:endParaRPr>
          </a:p>
        </p:txBody>
      </p:sp>
      <p:sp>
        <p:nvSpPr>
          <p:cNvPr id="7" name="Rectangle 1">
            <a:extLst>
              <a:ext uri="{FF2B5EF4-FFF2-40B4-BE49-F238E27FC236}">
                <a16:creationId xmlns:a16="http://schemas.microsoft.com/office/drawing/2014/main" id="{425A55BA-C2C7-EB04-1BBE-47F8F1E653E3}"/>
              </a:ext>
            </a:extLst>
          </p:cNvPr>
          <p:cNvSpPr>
            <a:spLocks noChangeArrowheads="1"/>
          </p:cNvSpPr>
          <p:nvPr/>
        </p:nvSpPr>
        <p:spPr bwMode="auto">
          <a:xfrm rot="16200000">
            <a:off x="8469027" y="3377076"/>
            <a:ext cx="2754312" cy="584200"/>
          </a:xfrm>
          <a:prstGeom prst="rect">
            <a:avLst/>
          </a:prstGeom>
          <a:noFill/>
          <a:ln w="9525">
            <a:noFill/>
            <a:miter lim="800000"/>
            <a:headEnd/>
            <a:tailEnd/>
          </a:ln>
          <a:effectLst/>
        </p:spPr>
        <p:txBody>
          <a:bodyPr anchor="ctr">
            <a:spAutoFit/>
          </a:bodyPr>
          <a:lstStyle/>
          <a:p>
            <a:pPr algn="ctr">
              <a:defRPr/>
            </a:pPr>
            <a:r>
              <a:rPr lang="en-GB" sz="3200" dirty="0">
                <a:solidFill>
                  <a:srgbClr val="346667"/>
                </a:solidFill>
              </a:rPr>
              <a:t>Consistency</a:t>
            </a:r>
            <a:endParaRPr lang="en-US" sz="3200" dirty="0">
              <a:solidFill>
                <a:srgbClr val="346667"/>
              </a:solidFill>
            </a:endParaRPr>
          </a:p>
        </p:txBody>
      </p:sp>
      <p:sp>
        <p:nvSpPr>
          <p:cNvPr id="8" name="Title 1">
            <a:extLst>
              <a:ext uri="{FF2B5EF4-FFF2-40B4-BE49-F238E27FC236}">
                <a16:creationId xmlns:a16="http://schemas.microsoft.com/office/drawing/2014/main" id="{1DB782B6-7FC7-70A8-6B39-F1ED02FE66D9}"/>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Tree>
    <p:extLst>
      <p:ext uri="{BB962C8B-B14F-4D97-AF65-F5344CB8AC3E}">
        <p14:creationId xmlns:p14="http://schemas.microsoft.com/office/powerpoint/2010/main" val="3651450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DB782B6-7FC7-70A8-6B39-F1ED02FE66D9}"/>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
        <p:nvSpPr>
          <p:cNvPr id="2" name="Rectangle 1">
            <a:extLst>
              <a:ext uri="{FF2B5EF4-FFF2-40B4-BE49-F238E27FC236}">
                <a16:creationId xmlns:a16="http://schemas.microsoft.com/office/drawing/2014/main" id="{6298232C-A728-992E-6517-0A87EA96DF6F}"/>
              </a:ext>
            </a:extLst>
          </p:cNvPr>
          <p:cNvSpPr>
            <a:spLocks noChangeArrowheads="1"/>
          </p:cNvSpPr>
          <p:nvPr/>
        </p:nvSpPr>
        <p:spPr bwMode="auto">
          <a:xfrm>
            <a:off x="421055" y="796829"/>
            <a:ext cx="10952961" cy="1495389"/>
          </a:xfrm>
          <a:prstGeom prst="rect">
            <a:avLst/>
          </a:prstGeom>
        </p:spPr>
        <p:txBody>
          <a:bodyPr>
            <a:noAutofit/>
          </a:bodyPr>
          <a:lstStyle/>
          <a:p>
            <a:pPr eaLnBrk="0" fontAlgn="base" hangingPunct="0">
              <a:lnSpc>
                <a:spcPct val="90000"/>
              </a:lnSpc>
              <a:spcBef>
                <a:spcPts val="1000"/>
              </a:spcBef>
              <a:spcAft>
                <a:spcPct val="0"/>
              </a:spcAft>
            </a:pPr>
            <a:r>
              <a:rPr lang="en-US" sz="2400" dirty="0"/>
              <a:t>If criteria for the completeness and uniqueness dimensions are to be included in the specifications, these would be expressed in relation to the corresponding master list as follows for vector format geospatial data (not applicable to raster format geospatial data):</a:t>
            </a:r>
          </a:p>
        </p:txBody>
      </p:sp>
      <p:sp>
        <p:nvSpPr>
          <p:cNvPr id="3" name="Rectangle 1">
            <a:extLst>
              <a:ext uri="{FF2B5EF4-FFF2-40B4-BE49-F238E27FC236}">
                <a16:creationId xmlns:a16="http://schemas.microsoft.com/office/drawing/2014/main" id="{1CC8DFBA-0A2F-C5E1-A410-7C9E468E96DC}"/>
              </a:ext>
            </a:extLst>
          </p:cNvPr>
          <p:cNvSpPr>
            <a:spLocks noChangeArrowheads="1"/>
          </p:cNvSpPr>
          <p:nvPr/>
        </p:nvSpPr>
        <p:spPr bwMode="auto">
          <a:xfrm>
            <a:off x="720206" y="2249018"/>
            <a:ext cx="11136832" cy="2677656"/>
          </a:xfrm>
          <a:prstGeom prst="rect">
            <a:avLst/>
          </a:prstGeom>
          <a:noFill/>
          <a:ln w="9525">
            <a:noFill/>
            <a:miter lim="800000"/>
            <a:headEnd/>
            <a:tailEnd/>
          </a:ln>
          <a:effectLst/>
        </p:spPr>
        <p:txBody>
          <a:bodyPr wrap="square" anchor="ctr">
            <a:spAutoFit/>
          </a:bodyPr>
          <a:lstStyle/>
          <a:p>
            <a:pPr>
              <a:buFontTx/>
              <a:buChar char="•"/>
              <a:defRPr/>
            </a:pPr>
            <a:r>
              <a:rPr lang="en-GB" sz="2400" dirty="0">
                <a:ea typeface="Times New Roman" pitchFamily="18" charset="0"/>
              </a:rPr>
              <a:t> Completeness:</a:t>
            </a:r>
            <a:endParaRPr lang="en-US" sz="2400" dirty="0"/>
          </a:p>
          <a:p>
            <a:pPr marL="893763" lvl="1" indent="-436563" eaLnBrk="0" hangingPunct="0">
              <a:defRPr/>
            </a:pPr>
            <a:r>
              <a:rPr lang="en-US" sz="2400" dirty="0">
                <a:ea typeface="Times New Roman" pitchFamily="18" charset="0"/>
              </a:rPr>
              <a:t>a.	Records: When applicable, the layer contains all the active records included in the corresponding master list</a:t>
            </a:r>
          </a:p>
          <a:p>
            <a:pPr marL="893763" lvl="1" indent="-436563" eaLnBrk="0" hangingPunct="0">
              <a:defRPr/>
            </a:pPr>
            <a:r>
              <a:rPr lang="en-US" sz="2400" dirty="0">
                <a:ea typeface="Times New Roman" pitchFamily="18" charset="0"/>
              </a:rPr>
              <a:t>b.	Data elements: When applicable, a value is available for all the data elements as included in the corresponding master list</a:t>
            </a:r>
          </a:p>
          <a:p>
            <a:pPr eaLnBrk="0" hangingPunct="0">
              <a:buFontTx/>
              <a:buChar char="•"/>
              <a:defRPr/>
            </a:pPr>
            <a:r>
              <a:rPr lang="en-GB" sz="2400" dirty="0">
                <a:ea typeface="Times New Roman" pitchFamily="18" charset="0"/>
              </a:rPr>
              <a:t> Uniqueness:</a:t>
            </a:r>
          </a:p>
          <a:p>
            <a:pPr marL="893763" indent="-441325" eaLnBrk="0" hangingPunct="0">
              <a:defRPr/>
            </a:pPr>
            <a:r>
              <a:rPr lang="en-GB" sz="2400" dirty="0"/>
              <a:t>a. </a:t>
            </a:r>
            <a:r>
              <a:rPr lang="en-US" sz="2400" dirty="0"/>
              <a:t>	No duplicate records using the corresponding master list as ground reference.</a:t>
            </a:r>
          </a:p>
        </p:txBody>
      </p:sp>
    </p:spTree>
    <p:extLst>
      <p:ext uri="{BB962C8B-B14F-4D97-AF65-F5344CB8AC3E}">
        <p14:creationId xmlns:p14="http://schemas.microsoft.com/office/powerpoint/2010/main" val="1571665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421849" y="760004"/>
            <a:ext cx="8361363" cy="469900"/>
          </a:xfrm>
          <a:prstGeom prst="rect">
            <a:avLst/>
          </a:prstGeom>
        </p:spPr>
        <p:txBody>
          <a:bodyPr anchor="ctr"/>
          <a:lstStyle/>
          <a:p>
            <a:pPr>
              <a:lnSpc>
                <a:spcPct val="90000"/>
              </a:lnSpc>
              <a:defRPr/>
            </a:pPr>
            <a:r>
              <a:rPr lang="en-US" sz="2600" b="1" dirty="0">
                <a:ea typeface="+mj-ea"/>
                <a:cs typeface="+mj-cs"/>
              </a:rPr>
              <a:t>V.1 Geographic Coordinate System</a:t>
            </a:r>
          </a:p>
        </p:txBody>
      </p:sp>
      <p:sp>
        <p:nvSpPr>
          <p:cNvPr id="5" name="Title 1">
            <a:extLst>
              <a:ext uri="{FF2B5EF4-FFF2-40B4-BE49-F238E27FC236}">
                <a16:creationId xmlns:a16="http://schemas.microsoft.com/office/drawing/2014/main" id="{D04148D7-5066-FF8E-5346-4A8134B8F936}"/>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
        <p:nvSpPr>
          <p:cNvPr id="6" name="Rectangle 5">
            <a:extLst>
              <a:ext uri="{FF2B5EF4-FFF2-40B4-BE49-F238E27FC236}">
                <a16:creationId xmlns:a16="http://schemas.microsoft.com/office/drawing/2014/main" id="{F609D930-397E-F1D2-58A4-A1671008C3E7}"/>
              </a:ext>
            </a:extLst>
          </p:cNvPr>
          <p:cNvSpPr/>
          <p:nvPr/>
        </p:nvSpPr>
        <p:spPr>
          <a:xfrm>
            <a:off x="420347" y="1243613"/>
            <a:ext cx="11311185" cy="830997"/>
          </a:xfrm>
          <a:prstGeom prst="rect">
            <a:avLst/>
          </a:prstGeom>
        </p:spPr>
        <p:txBody>
          <a:bodyPr wrap="square">
            <a:spAutoFit/>
          </a:bodyPr>
          <a:lstStyle/>
          <a:p>
            <a:pPr>
              <a:defRPr/>
            </a:pPr>
            <a:r>
              <a:rPr lang="en-US" sz="2400" dirty="0">
                <a:cs typeface="Arial" charset="0"/>
              </a:rPr>
              <a:t>System in which geospatial data is defined by a 3-D surface and measured in latitude and longitude</a:t>
            </a:r>
            <a:r>
              <a:rPr lang="fr-FR" sz="2400" dirty="0">
                <a:cs typeface="Arial" charset="0"/>
              </a:rPr>
              <a:t>.</a:t>
            </a:r>
            <a:endParaRPr lang="en-US" sz="2400" dirty="0">
              <a:cs typeface="Arial" charset="0"/>
            </a:endParaRPr>
          </a:p>
        </p:txBody>
      </p:sp>
      <p:sp>
        <p:nvSpPr>
          <p:cNvPr id="7" name="Content Placeholder 2">
            <a:extLst>
              <a:ext uri="{FF2B5EF4-FFF2-40B4-BE49-F238E27FC236}">
                <a16:creationId xmlns:a16="http://schemas.microsoft.com/office/drawing/2014/main" id="{AEAC09DB-D271-BA31-430B-ECA3AF9F32AA}"/>
              </a:ext>
            </a:extLst>
          </p:cNvPr>
          <p:cNvSpPr txBox="1">
            <a:spLocks/>
          </p:cNvSpPr>
          <p:nvPr/>
        </p:nvSpPr>
        <p:spPr>
          <a:xfrm>
            <a:off x="5892938" y="3034663"/>
            <a:ext cx="5999960" cy="3140333"/>
          </a:xfrm>
          <a:prstGeom prst="rect">
            <a:avLst/>
          </a:prstGeom>
        </p:spPr>
        <p:txBody>
          <a:bodyPr>
            <a:noAutofit/>
          </a:bodyPr>
          <a:lstStyle/>
          <a:p>
            <a:pPr marL="457200" indent="-360000">
              <a:lnSpc>
                <a:spcPct val="90000"/>
              </a:lnSpc>
              <a:spcAft>
                <a:spcPts val="600"/>
              </a:spcAft>
              <a:buFont typeface="Arial" pitchFamily="34" charset="0"/>
              <a:buChar char="•"/>
              <a:defRPr/>
            </a:pPr>
            <a:r>
              <a:rPr lang="en-GB" sz="2400" dirty="0"/>
              <a:t>Angular units: The unit of measure on the spherical reference system.</a:t>
            </a:r>
          </a:p>
          <a:p>
            <a:pPr marL="457200" indent="-360000">
              <a:lnSpc>
                <a:spcPct val="90000"/>
              </a:lnSpc>
              <a:spcAft>
                <a:spcPts val="600"/>
              </a:spcAft>
              <a:buFont typeface="Arial" pitchFamily="34" charset="0"/>
              <a:buChar char="•"/>
              <a:defRPr/>
            </a:pPr>
            <a:r>
              <a:rPr lang="en-GB" sz="2400" dirty="0"/>
              <a:t>Prime meridian: The longitude origin of the spherical reference system.</a:t>
            </a:r>
          </a:p>
          <a:p>
            <a:pPr marL="457200" indent="-360000">
              <a:lnSpc>
                <a:spcPct val="90000"/>
              </a:lnSpc>
              <a:spcAft>
                <a:spcPts val="600"/>
              </a:spcAft>
              <a:buFont typeface="Arial" pitchFamily="34" charset="0"/>
              <a:buChar char="•"/>
              <a:defRPr/>
            </a:pPr>
            <a:r>
              <a:rPr lang="en-GB" sz="2400" dirty="0"/>
              <a:t>Datum: Defines the relationship of the reference spheroid to the Earth's surface.</a:t>
            </a:r>
          </a:p>
          <a:p>
            <a:pPr marL="457200" indent="-360000">
              <a:lnSpc>
                <a:spcPct val="90000"/>
              </a:lnSpc>
              <a:spcAft>
                <a:spcPts val="600"/>
              </a:spcAft>
              <a:buFont typeface="Arial" pitchFamily="34" charset="0"/>
              <a:buChar char="•"/>
              <a:defRPr/>
            </a:pPr>
            <a:r>
              <a:rPr lang="en-GB" sz="2400" dirty="0"/>
              <a:t>Spheroid: The reference spheroid for the coordinate transformation.</a:t>
            </a:r>
          </a:p>
          <a:p>
            <a:pPr indent="-360000">
              <a:lnSpc>
                <a:spcPct val="90000"/>
              </a:lnSpc>
              <a:spcBef>
                <a:spcPts val="1000"/>
              </a:spcBef>
              <a:defRPr/>
            </a:pPr>
            <a:endParaRPr lang="en-GB" sz="2500" dirty="0"/>
          </a:p>
        </p:txBody>
      </p:sp>
      <p:sp>
        <p:nvSpPr>
          <p:cNvPr id="9" name="Rectangle 12">
            <a:extLst>
              <a:ext uri="{FF2B5EF4-FFF2-40B4-BE49-F238E27FC236}">
                <a16:creationId xmlns:a16="http://schemas.microsoft.com/office/drawing/2014/main" id="{623EFC12-915E-2007-D65D-2E34FCBFD4C2}"/>
              </a:ext>
            </a:extLst>
          </p:cNvPr>
          <p:cNvSpPr>
            <a:spLocks noChangeArrowheads="1"/>
          </p:cNvSpPr>
          <p:nvPr/>
        </p:nvSpPr>
        <p:spPr bwMode="auto">
          <a:xfrm>
            <a:off x="597330" y="4858123"/>
            <a:ext cx="43458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t>Earth’s shape is not a perfect sphere (21,385 m difference between the two axis)</a:t>
            </a:r>
          </a:p>
        </p:txBody>
      </p:sp>
      <p:pic>
        <p:nvPicPr>
          <p:cNvPr id="10" name="Picture 9">
            <a:extLst>
              <a:ext uri="{FF2B5EF4-FFF2-40B4-BE49-F238E27FC236}">
                <a16:creationId xmlns:a16="http://schemas.microsoft.com/office/drawing/2014/main" id="{CB512B34-FB8D-3970-48D5-4A6E28BE0557}"/>
              </a:ext>
            </a:extLst>
          </p:cNvPr>
          <p:cNvPicPr>
            <a:picLocks noChangeAspect="1"/>
          </p:cNvPicPr>
          <p:nvPr/>
        </p:nvPicPr>
        <p:blipFill>
          <a:blip r:embed="rId3"/>
          <a:stretch>
            <a:fillRect/>
          </a:stretch>
        </p:blipFill>
        <p:spPr>
          <a:xfrm>
            <a:off x="514277" y="2198558"/>
            <a:ext cx="4469006" cy="2507165"/>
          </a:xfrm>
          <a:prstGeom prst="rect">
            <a:avLst/>
          </a:prstGeom>
        </p:spPr>
      </p:pic>
      <p:sp>
        <p:nvSpPr>
          <p:cNvPr id="11" name="Rectangle 3">
            <a:extLst>
              <a:ext uri="{FF2B5EF4-FFF2-40B4-BE49-F238E27FC236}">
                <a16:creationId xmlns:a16="http://schemas.microsoft.com/office/drawing/2014/main" id="{008DD0BE-FC5F-8620-7DC2-86B3E1E0100F}"/>
              </a:ext>
            </a:extLst>
          </p:cNvPr>
          <p:cNvSpPr>
            <a:spLocks noChangeArrowheads="1"/>
          </p:cNvSpPr>
          <p:nvPr/>
        </p:nvSpPr>
        <p:spPr bwMode="auto">
          <a:xfrm>
            <a:off x="5936220" y="2177452"/>
            <a:ext cx="5920818" cy="1144051"/>
          </a:xfrm>
          <a:prstGeom prst="rect">
            <a:avLst/>
          </a:prstGeom>
          <a:noFill/>
          <a:ln w="9525">
            <a:noFill/>
            <a:miter lim="800000"/>
            <a:headEnd/>
            <a:tailEnd/>
          </a:ln>
        </p:spPr>
        <p:txBody>
          <a:bodyPr lIns="0" tIns="0" rIns="0" bIns="0"/>
          <a:lstStyle/>
          <a:p>
            <a:pPr lvl="0"/>
            <a:r>
              <a:rPr lang="en-US" sz="2400" dirty="0"/>
              <a:t>Different models exists, each of them trying to reproduce the earth’s shape based on:</a:t>
            </a:r>
          </a:p>
        </p:txBody>
      </p:sp>
      <p:sp>
        <p:nvSpPr>
          <p:cNvPr id="12" name="Right Arrow 10">
            <a:extLst>
              <a:ext uri="{FF2B5EF4-FFF2-40B4-BE49-F238E27FC236}">
                <a16:creationId xmlns:a16="http://schemas.microsoft.com/office/drawing/2014/main" id="{AE391C0F-2639-8F2A-B198-2D8CD9FAAAB2}"/>
              </a:ext>
            </a:extLst>
          </p:cNvPr>
          <p:cNvSpPr/>
          <p:nvPr/>
        </p:nvSpPr>
        <p:spPr>
          <a:xfrm>
            <a:off x="5176282" y="2171667"/>
            <a:ext cx="552166" cy="444082"/>
          </a:xfrm>
          <a:prstGeom prst="rightArrow">
            <a:avLst/>
          </a:prstGeom>
          <a:solidFill>
            <a:srgbClr val="3398CC"/>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Tree>
    <p:extLst>
      <p:ext uri="{BB962C8B-B14F-4D97-AF65-F5344CB8AC3E}">
        <p14:creationId xmlns:p14="http://schemas.microsoft.com/office/powerpoint/2010/main" val="4293939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ABFEC7-65DA-47F9-4050-387E777C72B2}"/>
              </a:ext>
            </a:extLst>
          </p:cNvPr>
          <p:cNvSpPr txBox="1">
            <a:spLocks/>
          </p:cNvSpPr>
          <p:nvPr/>
        </p:nvSpPr>
        <p:spPr>
          <a:xfrm>
            <a:off x="421849" y="760006"/>
            <a:ext cx="8361363" cy="469900"/>
          </a:xfrm>
          <a:prstGeom prst="rect">
            <a:avLst/>
          </a:prstGeom>
        </p:spPr>
        <p:txBody>
          <a:bodyPr anchor="ctr"/>
          <a:lstStyle/>
          <a:p>
            <a:pPr>
              <a:lnSpc>
                <a:spcPct val="90000"/>
              </a:lnSpc>
              <a:defRPr/>
            </a:pPr>
            <a:r>
              <a:rPr lang="en-US" sz="2600" b="1" dirty="0">
                <a:ea typeface="+mj-ea"/>
                <a:cs typeface="+mj-cs"/>
              </a:rPr>
              <a:t>V.1 Geographic Coordinate System</a:t>
            </a:r>
          </a:p>
        </p:txBody>
      </p:sp>
      <p:sp>
        <p:nvSpPr>
          <p:cNvPr id="6" name="Content Placeholder 2">
            <a:extLst>
              <a:ext uri="{FF2B5EF4-FFF2-40B4-BE49-F238E27FC236}">
                <a16:creationId xmlns:a16="http://schemas.microsoft.com/office/drawing/2014/main" id="{03A276CD-AB47-B51B-067C-AE5352F3CDCA}"/>
              </a:ext>
            </a:extLst>
          </p:cNvPr>
          <p:cNvSpPr txBox="1">
            <a:spLocks/>
          </p:cNvSpPr>
          <p:nvPr/>
        </p:nvSpPr>
        <p:spPr bwMode="auto">
          <a:xfrm>
            <a:off x="639108" y="1374612"/>
            <a:ext cx="11158445" cy="733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t>IMPORTANT: All the datasets combined on a map must present the same Geographic Coordinate System</a:t>
            </a:r>
          </a:p>
        </p:txBody>
      </p:sp>
      <p:pic>
        <p:nvPicPr>
          <p:cNvPr id="7" name="Picture 5">
            <a:extLst>
              <a:ext uri="{FF2B5EF4-FFF2-40B4-BE49-F238E27FC236}">
                <a16:creationId xmlns:a16="http://schemas.microsoft.com/office/drawing/2014/main" id="{67264363-BB4B-FDA6-4A38-5DD5833BF756}"/>
              </a:ext>
            </a:extLst>
          </p:cNvPr>
          <p:cNvPicPr>
            <a:picLocks noChangeAspect="1"/>
          </p:cNvPicPr>
          <p:nvPr/>
        </p:nvPicPr>
        <p:blipFill>
          <a:blip r:embed="rId3" cstate="print">
            <a:extLst>
              <a:ext uri="{28A0092B-C50C-407E-A947-70E740481C1C}">
                <a14:useLocalDpi xmlns:a14="http://schemas.microsoft.com/office/drawing/2010/main" val="0"/>
              </a:ext>
            </a:extLst>
          </a:blip>
          <a:srcRect b="7060"/>
          <a:stretch>
            <a:fillRect/>
          </a:stretch>
        </p:blipFill>
        <p:spPr bwMode="auto">
          <a:xfrm>
            <a:off x="3119438" y="2484739"/>
            <a:ext cx="59563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6F59082-278B-5CBB-2CAE-3EA5E9418244}"/>
              </a:ext>
            </a:extLst>
          </p:cNvPr>
          <p:cNvSpPr/>
          <p:nvPr/>
        </p:nvSpPr>
        <p:spPr>
          <a:xfrm>
            <a:off x="3041151" y="2484738"/>
            <a:ext cx="1130158" cy="13253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accent1">
                  <a:lumMod val="50000"/>
                </a:schemeClr>
              </a:solidFill>
            </a:endParaRPr>
          </a:p>
        </p:txBody>
      </p:sp>
      <p:sp>
        <p:nvSpPr>
          <p:cNvPr id="9" name="TextBox 8">
            <a:extLst>
              <a:ext uri="{FF2B5EF4-FFF2-40B4-BE49-F238E27FC236}">
                <a16:creationId xmlns:a16="http://schemas.microsoft.com/office/drawing/2014/main" id="{FE0B2C80-004A-3E54-1ED8-FA0C8EE736D7}"/>
              </a:ext>
            </a:extLst>
          </p:cNvPr>
          <p:cNvSpPr txBox="1"/>
          <p:nvPr/>
        </p:nvSpPr>
        <p:spPr>
          <a:xfrm>
            <a:off x="1617823" y="2526499"/>
            <a:ext cx="1338387" cy="1200329"/>
          </a:xfrm>
          <a:prstGeom prst="rect">
            <a:avLst/>
          </a:prstGeom>
          <a:noFill/>
        </p:spPr>
        <p:txBody>
          <a:bodyPr wrap="square">
            <a:spAutoFit/>
          </a:bodyPr>
          <a:lstStyle/>
          <a:p>
            <a:pPr algn="r"/>
            <a:r>
              <a:rPr lang="en-GB" sz="1800" dirty="0">
                <a:solidFill>
                  <a:srgbClr val="FF0000"/>
                </a:solidFill>
              </a:rPr>
              <a:t>Impact of using different datum</a:t>
            </a:r>
            <a:endParaRPr lang="en-GB" dirty="0">
              <a:solidFill>
                <a:srgbClr val="FF0000"/>
              </a:solidFill>
            </a:endParaRPr>
          </a:p>
        </p:txBody>
      </p:sp>
      <p:sp>
        <p:nvSpPr>
          <p:cNvPr id="10" name="Oval 9">
            <a:extLst>
              <a:ext uri="{FF2B5EF4-FFF2-40B4-BE49-F238E27FC236}">
                <a16:creationId xmlns:a16="http://schemas.microsoft.com/office/drawing/2014/main" id="{68DB73CF-B460-9983-DC64-57F87E13F27A}"/>
              </a:ext>
            </a:extLst>
          </p:cNvPr>
          <p:cNvSpPr/>
          <p:nvPr/>
        </p:nvSpPr>
        <p:spPr>
          <a:xfrm>
            <a:off x="7335748" y="4549834"/>
            <a:ext cx="976046" cy="10026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EDAD424-2C7D-5305-77FD-E21EBDA5EEDC}"/>
              </a:ext>
            </a:extLst>
          </p:cNvPr>
          <p:cNvSpPr txBox="1"/>
          <p:nvPr/>
        </p:nvSpPr>
        <p:spPr>
          <a:xfrm>
            <a:off x="8484831" y="4629168"/>
            <a:ext cx="1338387" cy="923330"/>
          </a:xfrm>
          <a:prstGeom prst="rect">
            <a:avLst/>
          </a:prstGeom>
          <a:noFill/>
        </p:spPr>
        <p:txBody>
          <a:bodyPr wrap="square">
            <a:spAutoFit/>
          </a:bodyPr>
          <a:lstStyle/>
          <a:p>
            <a:pPr algn="r"/>
            <a:r>
              <a:rPr lang="en-GB" sz="1800" dirty="0">
                <a:solidFill>
                  <a:srgbClr val="FF0000"/>
                </a:solidFill>
              </a:rPr>
              <a:t>Up to 36 metres difference</a:t>
            </a:r>
            <a:endParaRPr lang="en-GB" dirty="0">
              <a:solidFill>
                <a:srgbClr val="FF0000"/>
              </a:solidFill>
            </a:endParaRPr>
          </a:p>
        </p:txBody>
      </p:sp>
      <p:sp>
        <p:nvSpPr>
          <p:cNvPr id="15" name="TextBox 14">
            <a:extLst>
              <a:ext uri="{FF2B5EF4-FFF2-40B4-BE49-F238E27FC236}">
                <a16:creationId xmlns:a16="http://schemas.microsoft.com/office/drawing/2014/main" id="{D0C45943-13E7-2CF7-2871-59464A168742}"/>
              </a:ext>
            </a:extLst>
          </p:cNvPr>
          <p:cNvSpPr txBox="1"/>
          <p:nvPr/>
        </p:nvSpPr>
        <p:spPr>
          <a:xfrm>
            <a:off x="1702764" y="4629168"/>
            <a:ext cx="1338387" cy="646331"/>
          </a:xfrm>
          <a:prstGeom prst="rect">
            <a:avLst/>
          </a:prstGeom>
          <a:noFill/>
        </p:spPr>
        <p:txBody>
          <a:bodyPr wrap="square">
            <a:spAutoFit/>
          </a:bodyPr>
          <a:lstStyle/>
          <a:p>
            <a:pPr algn="r"/>
            <a:r>
              <a:rPr lang="en-GB" sz="1800" dirty="0">
                <a:solidFill>
                  <a:srgbClr val="FF0000"/>
                </a:solidFill>
              </a:rPr>
              <a:t>Correct Datum</a:t>
            </a:r>
            <a:endParaRPr lang="en-GB" dirty="0">
              <a:solidFill>
                <a:srgbClr val="FF0000"/>
              </a:solidFill>
            </a:endParaRPr>
          </a:p>
        </p:txBody>
      </p:sp>
      <p:sp>
        <p:nvSpPr>
          <p:cNvPr id="16" name="Title 1">
            <a:extLst>
              <a:ext uri="{FF2B5EF4-FFF2-40B4-BE49-F238E27FC236}">
                <a16:creationId xmlns:a16="http://schemas.microsoft.com/office/drawing/2014/main" id="{0592400E-8407-8EF1-C85E-25AD610C4070}"/>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Tree>
    <p:extLst>
      <p:ext uri="{BB962C8B-B14F-4D97-AF65-F5344CB8AC3E}">
        <p14:creationId xmlns:p14="http://schemas.microsoft.com/office/powerpoint/2010/main" val="304409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51152" y="2182957"/>
            <a:ext cx="8534400" cy="685800"/>
          </a:xfrm>
          <a:prstGeom prst="rect">
            <a:avLst/>
          </a:prstGeom>
        </p:spPr>
        <p:txBody>
          <a:bodyPr anchor="ctr"/>
          <a:lstStyle/>
          <a:p>
            <a:pPr>
              <a:lnSpc>
                <a:spcPct val="90000"/>
              </a:lnSpc>
              <a:defRPr/>
            </a:pPr>
            <a:r>
              <a:rPr lang="fr-CH" sz="2400" b="1" dirty="0" err="1">
                <a:ea typeface="+mj-ea"/>
                <a:cs typeface="+mj-cs"/>
              </a:rPr>
              <a:t>Map</a:t>
            </a:r>
            <a:r>
              <a:rPr lang="fr-CH" sz="2400" b="1" dirty="0">
                <a:ea typeface="+mj-ea"/>
                <a:cs typeface="+mj-cs"/>
              </a:rPr>
              <a:t> projection</a:t>
            </a:r>
          </a:p>
        </p:txBody>
      </p:sp>
      <p:sp>
        <p:nvSpPr>
          <p:cNvPr id="8" name="Content Placeholder 2"/>
          <p:cNvSpPr txBox="1">
            <a:spLocks/>
          </p:cNvSpPr>
          <p:nvPr/>
        </p:nvSpPr>
        <p:spPr>
          <a:xfrm>
            <a:off x="908646" y="3690160"/>
            <a:ext cx="7530985" cy="2473038"/>
          </a:xfrm>
          <a:prstGeom prst="rect">
            <a:avLst/>
          </a:prstGeom>
        </p:spPr>
        <p:txBody>
          <a:bodyPr/>
          <a:lstStyle/>
          <a:p>
            <a:pPr marL="230188" indent="-230188">
              <a:lnSpc>
                <a:spcPct val="90000"/>
              </a:lnSpc>
              <a:spcAft>
                <a:spcPts val="600"/>
              </a:spcAft>
              <a:buFont typeface="Arial" pitchFamily="34" charset="0"/>
              <a:buChar char="•"/>
              <a:defRPr/>
            </a:pPr>
            <a:r>
              <a:rPr lang="en-US" sz="2400" dirty="0"/>
              <a:t>The systematic transformation of points on the Earth’s surface to corresponding points on a plane (flat) surface</a:t>
            </a:r>
          </a:p>
          <a:p>
            <a:pPr marL="230188" indent="-230188">
              <a:lnSpc>
                <a:spcPct val="90000"/>
              </a:lnSpc>
              <a:spcAft>
                <a:spcPts val="600"/>
              </a:spcAft>
              <a:buFont typeface="Arial" pitchFamily="34" charset="0"/>
              <a:buChar char="•"/>
              <a:defRPr/>
            </a:pPr>
            <a:r>
              <a:rPr lang="en-US" sz="2400" dirty="0"/>
              <a:t>The earth is 3-D but maps need to be flat!</a:t>
            </a:r>
          </a:p>
          <a:p>
            <a:pPr marL="230188" indent="-230188">
              <a:lnSpc>
                <a:spcPct val="90000"/>
              </a:lnSpc>
              <a:spcAft>
                <a:spcPts val="600"/>
              </a:spcAft>
              <a:buFont typeface="Arial" pitchFamily="34" charset="0"/>
              <a:buChar char="•"/>
              <a:defRPr/>
            </a:pPr>
            <a:r>
              <a:rPr lang="en-US" sz="2400" dirty="0"/>
              <a:t>This requires distortion of some parts of the map.</a:t>
            </a:r>
            <a:endParaRPr lang="en-GB" sz="2400" dirty="0"/>
          </a:p>
        </p:txBody>
      </p:sp>
      <p:sp>
        <p:nvSpPr>
          <p:cNvPr id="9" name="Rectangle 7"/>
          <p:cNvSpPr>
            <a:spLocks noChangeArrowheads="1"/>
          </p:cNvSpPr>
          <p:nvPr/>
        </p:nvSpPr>
        <p:spPr bwMode="auto">
          <a:xfrm>
            <a:off x="745050" y="2775631"/>
            <a:ext cx="8424863" cy="830997"/>
          </a:xfrm>
          <a:prstGeom prst="rect">
            <a:avLst/>
          </a:prstGeom>
          <a:noFill/>
          <a:ln w="9525">
            <a:noFill/>
            <a:miter lim="800000"/>
            <a:headEnd/>
            <a:tailEnd/>
          </a:ln>
        </p:spPr>
        <p:txBody>
          <a:bodyPr>
            <a:spAutoFit/>
          </a:bodyPr>
          <a:lstStyle/>
          <a:p>
            <a:pPr>
              <a:defRPr/>
            </a:pPr>
            <a:r>
              <a:rPr lang="en-US" sz="2400" dirty="0"/>
              <a:t>A method by which the curved surface of the earth is portrayed on a flat surface</a:t>
            </a:r>
          </a:p>
        </p:txBody>
      </p:sp>
      <p:sp>
        <p:nvSpPr>
          <p:cNvPr id="10" name="Rectangle 8"/>
          <p:cNvSpPr>
            <a:spLocks noChangeArrowheads="1"/>
          </p:cNvSpPr>
          <p:nvPr/>
        </p:nvSpPr>
        <p:spPr bwMode="auto">
          <a:xfrm>
            <a:off x="717176" y="1322735"/>
            <a:ext cx="11139862" cy="830997"/>
          </a:xfrm>
          <a:prstGeom prst="rect">
            <a:avLst/>
          </a:prstGeom>
          <a:noFill/>
          <a:ln w="9525">
            <a:noFill/>
            <a:miter lim="800000"/>
            <a:headEnd/>
            <a:tailEnd/>
          </a:ln>
        </p:spPr>
        <p:txBody>
          <a:bodyPr wrap="square">
            <a:spAutoFit/>
          </a:bodyPr>
          <a:lstStyle/>
          <a:p>
            <a:pPr>
              <a:defRPr/>
            </a:pPr>
            <a:r>
              <a:rPr lang="en-US" sz="2400" dirty="0"/>
              <a:t>System in which geospatial data is defined by a flat 2-D surface and can be measured in units of meters and feet.</a:t>
            </a:r>
          </a:p>
        </p:txBody>
      </p:sp>
      <p:pic>
        <p:nvPicPr>
          <p:cNvPr id="15" name="Picture 11" descr="map_projection.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8760" y="3291486"/>
            <a:ext cx="292417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407988" y="5887519"/>
            <a:ext cx="11449050" cy="461665"/>
          </a:xfrm>
          <a:prstGeom prst="rect">
            <a:avLst/>
          </a:prstGeom>
          <a:noFill/>
          <a:ln w="9525">
            <a:noFill/>
            <a:miter lim="800000"/>
            <a:headEnd/>
            <a:tailEnd/>
          </a:ln>
        </p:spPr>
        <p:txBody>
          <a:bodyPr wrap="square">
            <a:spAutoFit/>
          </a:bodyPr>
          <a:lstStyle/>
          <a:p>
            <a:pPr>
              <a:defRPr/>
            </a:pPr>
            <a:r>
              <a:rPr lang="en-US" sz="1200" dirty="0"/>
              <a:t>Note: When displaying data that's using a geographic coordinate system, GIS uses a projected coordinate system. Basically, we just treat the coordinate values as if they are linear and just display the data. </a:t>
            </a:r>
          </a:p>
        </p:txBody>
      </p:sp>
      <p:sp>
        <p:nvSpPr>
          <p:cNvPr id="5" name="Title 1">
            <a:extLst>
              <a:ext uri="{FF2B5EF4-FFF2-40B4-BE49-F238E27FC236}">
                <a16:creationId xmlns:a16="http://schemas.microsoft.com/office/drawing/2014/main" id="{D49096AF-B8E1-191B-6EB2-43790FBC1791}"/>
              </a:ext>
            </a:extLst>
          </p:cNvPr>
          <p:cNvSpPr txBox="1">
            <a:spLocks/>
          </p:cNvSpPr>
          <p:nvPr/>
        </p:nvSpPr>
        <p:spPr>
          <a:xfrm>
            <a:off x="421849" y="760007"/>
            <a:ext cx="8361363" cy="469900"/>
          </a:xfrm>
          <a:prstGeom prst="rect">
            <a:avLst/>
          </a:prstGeom>
        </p:spPr>
        <p:txBody>
          <a:bodyPr anchor="ctr"/>
          <a:lstStyle/>
          <a:p>
            <a:pPr>
              <a:lnSpc>
                <a:spcPct val="90000"/>
              </a:lnSpc>
              <a:defRPr/>
            </a:pPr>
            <a:r>
              <a:rPr lang="en-US" sz="2600" b="1" dirty="0">
                <a:ea typeface="+mj-ea"/>
                <a:cs typeface="+mj-cs"/>
              </a:rPr>
              <a:t>V.2 Projected Coordinate System</a:t>
            </a:r>
          </a:p>
        </p:txBody>
      </p:sp>
      <p:sp>
        <p:nvSpPr>
          <p:cNvPr id="6" name="Title 1">
            <a:extLst>
              <a:ext uri="{FF2B5EF4-FFF2-40B4-BE49-F238E27FC236}">
                <a16:creationId xmlns:a16="http://schemas.microsoft.com/office/drawing/2014/main" id="{286C217A-87B2-7313-56C6-90E5C583C419}"/>
              </a:ext>
            </a:extLst>
          </p:cNvPr>
          <p:cNvSpPr txBox="1">
            <a:spLocks/>
          </p:cNvSpPr>
          <p:nvPr/>
        </p:nvSpPr>
        <p:spPr>
          <a:xfrm>
            <a:off x="0" y="20637"/>
            <a:ext cx="12192000" cy="693737"/>
          </a:xfrm>
          <a:prstGeom prst="rect">
            <a:avLst/>
          </a:prstGeom>
        </p:spPr>
        <p:txBody>
          <a:bodyPr vert="horz" lIns="91440" tIns="45720" rIns="91440" bIns="45720" rtlCol="0" anchor="ctr">
            <a:normAutofit/>
          </a:bodyPr>
          <a:lstStyle>
            <a:defPPr>
              <a:defRPr lang="en-US"/>
            </a:defPPr>
            <a:lvl1pPr algn="ctr" defTabSz="685800">
              <a:lnSpc>
                <a:spcPct val="90000"/>
              </a:lnSpc>
              <a:spcBef>
                <a:spcPct val="0"/>
              </a:spcBef>
              <a:buNone/>
              <a:defRPr sz="3200" b="1">
                <a:solidFill>
                  <a:srgbClr val="002147"/>
                </a:solidFill>
                <a:ea typeface="+mj-ea"/>
                <a:cs typeface="+mj-cs"/>
              </a:defRPr>
            </a:lvl1pPr>
            <a:lvl2pPr eaLnBrk="0" fontAlgn="base" hangingPunct="0">
              <a:lnSpc>
                <a:spcPct val="90000"/>
              </a:lnSpc>
              <a:spcBef>
                <a:spcPct val="0"/>
              </a:spcBef>
              <a:spcAft>
                <a:spcPct val="0"/>
              </a:spcAft>
              <a:defRPr sz="4400">
                <a:latin typeface="Calibri Light" pitchFamily="34" charset="0"/>
              </a:defRPr>
            </a:lvl2pPr>
            <a:lvl3pPr eaLnBrk="0" fontAlgn="base" hangingPunct="0">
              <a:lnSpc>
                <a:spcPct val="90000"/>
              </a:lnSpc>
              <a:spcBef>
                <a:spcPct val="0"/>
              </a:spcBef>
              <a:spcAft>
                <a:spcPct val="0"/>
              </a:spcAft>
              <a:defRPr sz="4400">
                <a:latin typeface="Calibri Light" pitchFamily="34" charset="0"/>
              </a:defRPr>
            </a:lvl3pPr>
            <a:lvl4pPr eaLnBrk="0" fontAlgn="base" hangingPunct="0">
              <a:lnSpc>
                <a:spcPct val="90000"/>
              </a:lnSpc>
              <a:spcBef>
                <a:spcPct val="0"/>
              </a:spcBef>
              <a:spcAft>
                <a:spcPct val="0"/>
              </a:spcAft>
              <a:defRPr sz="4400">
                <a:latin typeface="Calibri Light" pitchFamily="34" charset="0"/>
              </a:defRPr>
            </a:lvl4pPr>
            <a:lvl5pPr eaLnBrk="0" fontAlgn="base" hangingPunct="0">
              <a:lnSpc>
                <a:spcPct val="90000"/>
              </a:lnSpc>
              <a:spcBef>
                <a:spcPct val="0"/>
              </a:spcBef>
              <a:spcAft>
                <a:spcPct val="0"/>
              </a:spcAft>
              <a:defRPr sz="4400">
                <a:latin typeface="Calibri Light" pitchFamily="34" charset="0"/>
              </a:defRPr>
            </a:lvl5pPr>
            <a:lvl6pPr marL="457200" fontAlgn="base">
              <a:lnSpc>
                <a:spcPct val="90000"/>
              </a:lnSpc>
              <a:spcBef>
                <a:spcPct val="0"/>
              </a:spcBef>
              <a:spcAft>
                <a:spcPct val="0"/>
              </a:spcAft>
              <a:defRPr sz="4400">
                <a:latin typeface="Calibri Light" pitchFamily="34" charset="0"/>
              </a:defRPr>
            </a:lvl6pPr>
            <a:lvl7pPr marL="914400" fontAlgn="base">
              <a:lnSpc>
                <a:spcPct val="90000"/>
              </a:lnSpc>
              <a:spcBef>
                <a:spcPct val="0"/>
              </a:spcBef>
              <a:spcAft>
                <a:spcPct val="0"/>
              </a:spcAft>
              <a:defRPr sz="4400">
                <a:latin typeface="Calibri Light" pitchFamily="34" charset="0"/>
              </a:defRPr>
            </a:lvl7pPr>
            <a:lvl8pPr marL="1371600" fontAlgn="base">
              <a:lnSpc>
                <a:spcPct val="90000"/>
              </a:lnSpc>
              <a:spcBef>
                <a:spcPct val="0"/>
              </a:spcBef>
              <a:spcAft>
                <a:spcPct val="0"/>
              </a:spcAft>
              <a:defRPr sz="4400">
                <a:latin typeface="Calibri Light" pitchFamily="34" charset="0"/>
              </a:defRPr>
            </a:lvl8pPr>
            <a:lvl9pPr marL="1828800" fontAlgn="base">
              <a:lnSpc>
                <a:spcPct val="90000"/>
              </a:lnSpc>
              <a:spcBef>
                <a:spcPct val="0"/>
              </a:spcBef>
              <a:spcAft>
                <a:spcPct val="0"/>
              </a:spcAft>
              <a:defRPr sz="4400">
                <a:latin typeface="Calibri Light" pitchFamily="34" charset="0"/>
              </a:defRPr>
            </a:lvl9pPr>
          </a:lstStyle>
          <a:p>
            <a:r>
              <a:rPr lang="en-US" altLang="en-US" dirty="0"/>
              <a:t>Define the data specifications </a:t>
            </a:r>
            <a:r>
              <a:rPr lang="fr-FR" altLang="en-US" dirty="0"/>
              <a:t>– </a:t>
            </a:r>
            <a:r>
              <a:rPr lang="fr-FR" altLang="en-US" dirty="0" err="1"/>
              <a:t>Geospatial</a:t>
            </a:r>
            <a:r>
              <a:rPr lang="fr-FR" altLang="en-US" dirty="0"/>
              <a:t> data</a:t>
            </a:r>
            <a:endParaRPr lang="en-PH" altLang="en-US" dirty="0"/>
          </a:p>
        </p:txBody>
      </p:sp>
    </p:spTree>
    <p:extLst>
      <p:ext uri="{BB962C8B-B14F-4D97-AF65-F5344CB8AC3E}">
        <p14:creationId xmlns:p14="http://schemas.microsoft.com/office/powerpoint/2010/main" val="7494800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15358</TotalTime>
  <Words>3651</Words>
  <Application>Microsoft Office PowerPoint</Application>
  <PresentationFormat>Widescreen</PresentationFormat>
  <Paragraphs>406</Paragraphs>
  <Slides>42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SimSun</vt:lpstr>
      <vt:lpstr>Arial</vt:lpstr>
      <vt:lpstr>Calibri</vt:lpstr>
      <vt:lpstr>Calibri Light</vt:lpstr>
      <vt:lpstr>Google Sans</vt:lpstr>
      <vt:lpstr>Open Sans</vt:lpstr>
      <vt:lpstr>Times New Roman</vt:lpstr>
      <vt:lpstr>MORU Epi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Steeve Ebener</cp:lastModifiedBy>
  <cp:revision>207</cp:revision>
  <dcterms:created xsi:type="dcterms:W3CDTF">2021-09-02T13:03:17Z</dcterms:created>
  <dcterms:modified xsi:type="dcterms:W3CDTF">2024-07-27T08:40:58Z</dcterms:modified>
</cp:coreProperties>
</file>