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
  </p:notesMasterIdLst>
  <p:sldIdLst>
    <p:sldId id="278" r:id="rId2"/>
    <p:sldId id="309" r:id="rId3"/>
    <p:sldId id="310" r:id="rId4"/>
    <p:sldId id="776" r:id="rId5"/>
    <p:sldId id="777" r:id="rId6"/>
    <p:sldId id="778" r:id="rId7"/>
    <p:sldId id="798" r:id="rId8"/>
    <p:sldId id="818" r:id="rId9"/>
    <p:sldId id="792"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234" userDrawn="1">
          <p15:clr>
            <a:srgbClr val="A4A3A4"/>
          </p15:clr>
        </p15:guide>
        <p15:guide id="3" orient="horz" pos="300" userDrawn="1">
          <p15:clr>
            <a:srgbClr val="A4A3A4"/>
          </p15:clr>
        </p15:guide>
        <p15:guide id="4" pos="3840" userDrawn="1">
          <p15:clr>
            <a:srgbClr val="A4A3A4"/>
          </p15:clr>
        </p15:guide>
        <p15:guide id="7" pos="7491" userDrawn="1">
          <p15:clr>
            <a:srgbClr val="A4A3A4"/>
          </p15:clr>
        </p15:guide>
        <p15:guide id="8" orient="horz" pos="686" userDrawn="1">
          <p15:clr>
            <a:srgbClr val="A4A3A4"/>
          </p15:clr>
        </p15:guide>
        <p15:guide id="9" orient="horz" pos="2614" userDrawn="1">
          <p15:clr>
            <a:srgbClr val="A4A3A4"/>
          </p15:clr>
        </p15:guide>
        <p15:guide id="10" orient="horz" pos="79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8CC"/>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278" autoAdjust="0"/>
  </p:normalViewPr>
  <p:slideViewPr>
    <p:cSldViewPr snapToGrid="0">
      <p:cViewPr varScale="1">
        <p:scale>
          <a:sx n="105" d="100"/>
          <a:sy n="105" d="100"/>
        </p:scale>
        <p:origin x="1008" y="96"/>
      </p:cViewPr>
      <p:guideLst>
        <p:guide orient="horz" pos="3748"/>
        <p:guide pos="234"/>
        <p:guide orient="horz" pos="300"/>
        <p:guide pos="3840"/>
        <p:guide pos="7491"/>
        <p:guide orient="horz" pos="686"/>
        <p:guide orient="horz" pos="2614"/>
        <p:guide orient="horz" pos="79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dirty="0"/>
              <a:t>MODULE 3: GEOSPATIAL DATA MANAGEMENT</a:t>
            </a:r>
          </a:p>
          <a:p>
            <a:endParaRPr lang="en-PH"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solidFill>
                  <a:schemeClr val="bg1"/>
                </a:solidFill>
                <a:latin typeface="+mn-lt"/>
                <a:ea typeface="Century Gothic" charset="0"/>
                <a:cs typeface="Century Gothic" charset="0"/>
              </a:rPr>
              <a:t>Session 3.2: Implementing the geospatial data management cycle (Part 1): Document the process and define the data needs</a:t>
            </a:r>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334093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304551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98191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31070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64055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328042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427840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403899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D713DDE7-2569-3357-064F-BCA5A6C0CDB5}"/>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3:</a:t>
            </a:r>
          </a:p>
          <a:p>
            <a:pPr algn="ctr"/>
            <a:r>
              <a:rPr lang="en-US" altLang="en-US" sz="3600" dirty="0">
                <a:solidFill>
                  <a:schemeClr val="tx1"/>
                </a:solidFill>
                <a:latin typeface="+mn-lt"/>
                <a:ea typeface="Century Gothic" charset="0"/>
                <a:cs typeface="Century Gothic" charset="0"/>
              </a:rPr>
              <a:t>Geospatial Data Management</a:t>
            </a:r>
          </a:p>
        </p:txBody>
      </p:sp>
    </p:spTree>
    <p:extLst>
      <p:ext uri="{BB962C8B-B14F-4D97-AF65-F5344CB8AC3E}">
        <p14:creationId xmlns:p14="http://schemas.microsoft.com/office/powerpoint/2010/main" val="322941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EEBAC8B4-3DDB-4F01-46D8-9962556FB5DB}"/>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9DE96DE2-2EBC-4402-FF0F-E63F48B0A7B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33F5646C-D2FC-680E-DEFD-8924AE3996A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1F5000BB-CD2E-1594-9DD7-871E1B8684E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46B98959-814A-D23B-8A1A-94088B004B6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B57E3FA-0091-E512-0EE2-4CDBC1F4C5D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and Content" preserve="1">
  <p:cSld name="9_Title and Content">
    <p:spTree>
      <p:nvGrpSpPr>
        <p:cNvPr id="1" name="Shape 19"/>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A2A9B5D-6A8C-6C56-F9E0-864D4A3888D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22014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6043DEBD-40D2-9B1E-EB97-03FBA9F3E5E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514D251C-4F94-51AD-B8F1-96C1F1EB857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B77203BF-013D-BD22-60BF-962C667321A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9FB04B8D-8F4D-4A1C-3D70-0F9030D0C6D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30A2A79D-14DD-EE15-9270-AB8B0AF159F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4B603C1F-789D-C29B-F3E3-768985DB2C3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499E7657-8C9B-47DF-C855-57766229FC2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7">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8">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9">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20">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1">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2">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6"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www.healthgeolab.net/DOCUMENTS/Guide_HGLC_Part2_1.pdf"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healthgeolab.net/KNOW_REP/Acc_Analysis_VUT_050224_FINA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s://healthgeolab.net/KNOW_REP/Acc_Analysis_VUT_050224_FINAL.pdf"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healthgeolab.net/KNOW_REP/Acc_Analysis_VUT_050224_FINAL.pdf" TargetMode="Externa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healthgeolab.net/KNOW_REP/Acc_Analysis_VUT_050224_FINA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healthgeolab.net/DOCUMENTS/Guide_HGLC_Part2_1.pdf"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rive.google.com/file/d/1jj779zww4herWOESAd9mXqVE1YfQehtH/view"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19301"/>
            <a:ext cx="80438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latin typeface="+mn-lt"/>
              </a:rPr>
              <a:t>Session 3.2: </a:t>
            </a:r>
            <a:r>
              <a:rPr lang="en-PH" sz="3200" dirty="0">
                <a:latin typeface="+mn-lt"/>
              </a:rPr>
              <a:t>Implementing the geospatial data management cycle (Part 1): Document the process and define the data needs</a:t>
            </a:r>
            <a:endParaRPr lang="en-US" altLang="en-US" sz="3200" dirty="0">
              <a:latin typeface="+mn-lt"/>
            </a:endParaRPr>
          </a:p>
          <a:p>
            <a:pPr algn="ctr"/>
            <a:r>
              <a:rPr lang="en-US" sz="3200" dirty="0">
                <a:latin typeface="+mn-lt"/>
                <a:ea typeface="Century Gothic" charset="0"/>
                <a:cs typeface="Century Gothic" charset="0"/>
              </a:rPr>
              <a:t> </a:t>
            </a:r>
            <a:endParaRPr lang="en-US" altLang="en-US" sz="3200" dirty="0">
              <a:latin typeface="+mn-lt"/>
              <a:ea typeface="Century Gothic" charset="0"/>
              <a:cs typeface="Century Gothic" charset="0"/>
            </a:endParaRPr>
          </a:p>
          <a:p>
            <a:pPr algn="ctr"/>
            <a:r>
              <a:rPr lang="en-US" altLang="en-US" sz="3200" dirty="0">
                <a:latin typeface="+mn-lt"/>
                <a:ea typeface="Century Gothic" charset="0"/>
                <a:cs typeface="Century Gothic"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91394" y="985835"/>
            <a:ext cx="7124977" cy="170681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geospatial data management cycle comprises several steps, and implementing these steps takes a long time, involves different people and/or needs to be repeated in the future.</a:t>
            </a:r>
          </a:p>
        </p:txBody>
      </p:sp>
      <p:sp>
        <p:nvSpPr>
          <p:cNvPr id="5" name="Rectangle 4"/>
          <p:cNvSpPr/>
          <p:nvPr/>
        </p:nvSpPr>
        <p:spPr>
          <a:xfrm rot="5400000">
            <a:off x="6298243" y="1622727"/>
            <a:ext cx="4484350" cy="373670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txBox="1">
            <a:spLocks/>
          </p:cNvSpPr>
          <p:nvPr/>
        </p:nvSpPr>
        <p:spPr>
          <a:xfrm>
            <a:off x="1509951" y="2731241"/>
            <a:ext cx="5554237" cy="1345057"/>
          </a:xfrm>
          <a:prstGeom prst="rect">
            <a:avLst/>
          </a:prstGeom>
        </p:spPr>
        <p:txBody>
          <a:bodyPr rtlCol="0">
            <a:noAutofit/>
          </a:bodyPr>
          <a:lstStyle/>
          <a:p>
            <a:pPr>
              <a:lnSpc>
                <a:spcPct val="90000"/>
              </a:lnSpc>
              <a:spcBef>
                <a:spcPts val="1000"/>
              </a:spcBef>
              <a:defRPr/>
            </a:pPr>
            <a:r>
              <a:rPr lang="en-US" sz="2400" dirty="0"/>
              <a:t>Documenting each step from the beginning as precisely as possible ensures that the process can be replicated</a:t>
            </a:r>
          </a:p>
        </p:txBody>
      </p:sp>
      <p:sp>
        <p:nvSpPr>
          <p:cNvPr id="8" name="Right Arrow 7"/>
          <p:cNvSpPr/>
          <p:nvPr/>
        </p:nvSpPr>
        <p:spPr>
          <a:xfrm>
            <a:off x="1022788" y="2740206"/>
            <a:ext cx="458605" cy="398533"/>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grpSp>
        <p:nvGrpSpPr>
          <p:cNvPr id="3" name="Group 2">
            <a:extLst>
              <a:ext uri="{FF2B5EF4-FFF2-40B4-BE49-F238E27FC236}">
                <a16:creationId xmlns:a16="http://schemas.microsoft.com/office/drawing/2014/main" id="{CEA4C30E-7D72-4375-DCBD-D9622B488F53}"/>
              </a:ext>
            </a:extLst>
          </p:cNvPr>
          <p:cNvGrpSpPr/>
          <p:nvPr/>
        </p:nvGrpSpPr>
        <p:grpSpPr>
          <a:xfrm>
            <a:off x="8063747" y="1236237"/>
            <a:ext cx="3509763" cy="4351252"/>
            <a:chOff x="8063747" y="1236237"/>
            <a:chExt cx="3509763" cy="4351252"/>
          </a:xfrm>
        </p:grpSpPr>
        <p:pic>
          <p:nvPicPr>
            <p:cNvPr id="11" name="Picture 10">
              <a:extLst>
                <a:ext uri="{FF2B5EF4-FFF2-40B4-BE49-F238E27FC236}">
                  <a16:creationId xmlns:a16="http://schemas.microsoft.com/office/drawing/2014/main" id="{D2BF11AC-4BD9-40AA-014E-D0EB14EB1FFD}"/>
                </a:ext>
              </a:extLst>
            </p:cNvPr>
            <p:cNvPicPr>
              <a:picLocks noChangeAspect="1"/>
            </p:cNvPicPr>
            <p:nvPr/>
          </p:nvPicPr>
          <p:blipFill>
            <a:blip r:embed="rId3"/>
            <a:stretch>
              <a:fillRect/>
            </a:stretch>
          </p:blipFill>
          <p:spPr>
            <a:xfrm>
              <a:off x="8063747" y="1236237"/>
              <a:ext cx="3509763" cy="4351252"/>
            </a:xfrm>
            <a:prstGeom prst="rect">
              <a:avLst/>
            </a:prstGeom>
          </p:spPr>
        </p:pic>
        <p:sp>
          <p:nvSpPr>
            <p:cNvPr id="15" name="Rectangle 14">
              <a:extLst>
                <a:ext uri="{FF2B5EF4-FFF2-40B4-BE49-F238E27FC236}">
                  <a16:creationId xmlns:a16="http://schemas.microsoft.com/office/drawing/2014/main" id="{275BB38A-1D43-CD44-4D79-BB06AFDC603D}"/>
                </a:ext>
              </a:extLst>
            </p:cNvPr>
            <p:cNvSpPr/>
            <p:nvPr/>
          </p:nvSpPr>
          <p:spPr>
            <a:xfrm>
              <a:off x="10874188" y="1412777"/>
              <a:ext cx="249056" cy="37419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sp>
        <p:nvSpPr>
          <p:cNvPr id="13" name="Content Placeholder 2">
            <a:extLst>
              <a:ext uri="{FF2B5EF4-FFF2-40B4-BE49-F238E27FC236}">
                <a16:creationId xmlns:a16="http://schemas.microsoft.com/office/drawing/2014/main" id="{1D6D0CB7-A481-49AC-B859-4AE30671C3AD}"/>
              </a:ext>
            </a:extLst>
          </p:cNvPr>
          <p:cNvSpPr txBox="1">
            <a:spLocks/>
          </p:cNvSpPr>
          <p:nvPr/>
        </p:nvSpPr>
        <p:spPr>
          <a:xfrm>
            <a:off x="289729" y="4147760"/>
            <a:ext cx="7236665" cy="170681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Some steps may require simple documentation such as just describing the choices made and why</a:t>
            </a:r>
            <a:r>
              <a:rPr lang="fr-FR" sz="2400" dirty="0"/>
              <a:t>. </a:t>
            </a:r>
            <a:r>
              <a:rPr lang="en-US" sz="2400" dirty="0"/>
              <a:t>Other steps may require a lengthier description of the processes and other elements involved </a:t>
            </a:r>
            <a:r>
              <a:rPr lang="fr-FR" sz="2400" dirty="0"/>
              <a:t>(for </a:t>
            </a:r>
            <a:r>
              <a:rPr lang="fr-FR" sz="2400" dirty="0" err="1"/>
              <a:t>example</a:t>
            </a:r>
            <a:r>
              <a:rPr lang="fr-FR" sz="2400" dirty="0"/>
              <a:t>, </a:t>
            </a:r>
            <a:r>
              <a:rPr lang="fr-FR" sz="2400" dirty="0" err="1"/>
              <a:t>modifying</a:t>
            </a:r>
            <a:r>
              <a:rPr lang="fr-FR" sz="2400" dirty="0"/>
              <a:t> data). </a:t>
            </a:r>
            <a:endParaRPr lang="en-US" sz="2000" dirty="0"/>
          </a:p>
        </p:txBody>
      </p:sp>
      <p:sp>
        <p:nvSpPr>
          <p:cNvPr id="2" name="Title 1">
            <a:extLst>
              <a:ext uri="{FF2B5EF4-FFF2-40B4-BE49-F238E27FC236}">
                <a16:creationId xmlns:a16="http://schemas.microsoft.com/office/drawing/2014/main" id="{C7275828-18B9-8EDD-333B-8C420E4FB697}"/>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Document the process</a:t>
            </a:r>
            <a:endParaRPr lang="fr-CH" altLang="en-US" dirty="0"/>
          </a:p>
        </p:txBody>
      </p:sp>
      <p:pic>
        <p:nvPicPr>
          <p:cNvPr id="9" name="Picture 8">
            <a:extLst>
              <a:ext uri="{FF2B5EF4-FFF2-40B4-BE49-F238E27FC236}">
                <a16:creationId xmlns:a16="http://schemas.microsoft.com/office/drawing/2014/main" id="{6A1940AB-5C8E-3750-81CB-84F3EA4E16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46471" y="284174"/>
            <a:ext cx="1217634" cy="860400"/>
          </a:xfrm>
          <a:prstGeom prst="rect">
            <a:avLst/>
          </a:prstGeom>
          <a:ln>
            <a:solidFill>
              <a:schemeClr val="tx1"/>
            </a:solidFill>
          </a:ln>
        </p:spPr>
      </p:pic>
      <p:sp>
        <p:nvSpPr>
          <p:cNvPr id="12" name="Rectangle 11">
            <a:extLst>
              <a:ext uri="{FF2B5EF4-FFF2-40B4-BE49-F238E27FC236}">
                <a16:creationId xmlns:a16="http://schemas.microsoft.com/office/drawing/2014/main" id="{BA2FBC4C-C92C-60FF-5545-C30BD9CD4E2D}"/>
              </a:ext>
            </a:extLst>
          </p:cNvPr>
          <p:cNvSpPr/>
          <p:nvPr/>
        </p:nvSpPr>
        <p:spPr>
          <a:xfrm>
            <a:off x="4524" y="6112441"/>
            <a:ext cx="5086920" cy="246221"/>
          </a:xfrm>
          <a:prstGeom prst="rect">
            <a:avLst/>
          </a:prstGeom>
        </p:spPr>
        <p:txBody>
          <a:bodyPr wrap="square">
            <a:spAutoFit/>
          </a:bodyPr>
          <a:lstStyle/>
          <a:p>
            <a:r>
              <a:rPr lang="en-US" sz="1000" dirty="0">
                <a:hlinkClick r:id="rId5"/>
              </a:rPr>
              <a:t>https://www.healthgeolab.net/DOCUMENTS/Guide_HGLC_Part2_1.pdf</a:t>
            </a:r>
            <a:r>
              <a:rPr lang="en-US" sz="1000" dirty="0"/>
              <a:t> </a:t>
            </a:r>
          </a:p>
        </p:txBody>
      </p:sp>
    </p:spTree>
    <p:extLst>
      <p:ext uri="{BB962C8B-B14F-4D97-AF65-F5344CB8AC3E}">
        <p14:creationId xmlns:p14="http://schemas.microsoft.com/office/powerpoint/2010/main" val="85773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6DC1C-DE70-8A31-BF96-95FE92A96CA3}"/>
              </a:ext>
            </a:extLst>
          </p:cNvPr>
          <p:cNvPicPr>
            <a:picLocks noChangeAspect="1"/>
          </p:cNvPicPr>
          <p:nvPr/>
        </p:nvPicPr>
        <p:blipFill>
          <a:blip r:embed="rId3"/>
          <a:stretch>
            <a:fillRect/>
          </a:stretch>
        </p:blipFill>
        <p:spPr>
          <a:xfrm>
            <a:off x="8567101" y="1537108"/>
            <a:ext cx="2704284" cy="3783783"/>
          </a:xfrm>
          <a:prstGeom prst="rect">
            <a:avLst/>
          </a:prstGeom>
          <a:ln>
            <a:solidFill>
              <a:schemeClr val="tx1"/>
            </a:solidFill>
          </a:ln>
        </p:spPr>
      </p:pic>
      <p:sp>
        <p:nvSpPr>
          <p:cNvPr id="10" name="Content Placeholder 2"/>
          <p:cNvSpPr txBox="1">
            <a:spLocks/>
          </p:cNvSpPr>
          <p:nvPr/>
        </p:nvSpPr>
        <p:spPr>
          <a:xfrm>
            <a:off x="289648" y="977817"/>
            <a:ext cx="7933548" cy="129614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Calibri" pitchFamily="34" charset="0"/>
              </a:rPr>
              <a:t>The report of the study on physical accessibility to health services carried out for the Vanuatu Ministry of Health is a good example of this type of documentation</a:t>
            </a:r>
            <a:r>
              <a:rPr lang="fr-FR" sz="2400" dirty="0">
                <a:cs typeface="Calibri" pitchFamily="34" charset="0"/>
              </a:rPr>
              <a:t>.</a:t>
            </a:r>
            <a:endParaRPr lang="en-US" sz="2400" dirty="0"/>
          </a:p>
        </p:txBody>
      </p:sp>
      <p:sp>
        <p:nvSpPr>
          <p:cNvPr id="11" name="Content Placeholder 2"/>
          <p:cNvSpPr txBox="1">
            <a:spLocks/>
          </p:cNvSpPr>
          <p:nvPr/>
        </p:nvSpPr>
        <p:spPr>
          <a:xfrm>
            <a:off x="289648" y="2148871"/>
            <a:ext cx="7449454" cy="1296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All the elements and processes involved (indicators, targets, assumptions, tools, analyses, data, and norms) are fully documented in the report.</a:t>
            </a:r>
          </a:p>
        </p:txBody>
      </p:sp>
      <p:sp>
        <p:nvSpPr>
          <p:cNvPr id="13" name="Title 1"/>
          <p:cNvSpPr txBox="1">
            <a:spLocks/>
          </p:cNvSpPr>
          <p:nvPr/>
        </p:nvSpPr>
        <p:spPr>
          <a:xfrm>
            <a:off x="1373126" y="3553677"/>
            <a:ext cx="5935670" cy="1296144"/>
          </a:xfrm>
          <a:prstGeom prst="rect">
            <a:avLst/>
          </a:prstGeom>
        </p:spPr>
        <p:txBody>
          <a:bodyPr rtlCol="0">
            <a:noAutofit/>
          </a:bodyPr>
          <a:lstStyle/>
          <a:p>
            <a:pPr>
              <a:spcBef>
                <a:spcPct val="20000"/>
              </a:spcBef>
              <a:defRPr/>
            </a:pPr>
            <a:r>
              <a:rPr lang="en-US" sz="2400" dirty="0"/>
              <a:t>A good document such as this will allow someone else to obtain the same results</a:t>
            </a:r>
          </a:p>
        </p:txBody>
      </p:sp>
      <p:sp>
        <p:nvSpPr>
          <p:cNvPr id="15" name="Right Arrow 14"/>
          <p:cNvSpPr/>
          <p:nvPr/>
        </p:nvSpPr>
        <p:spPr>
          <a:xfrm>
            <a:off x="842513" y="3614234"/>
            <a:ext cx="458605" cy="42758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Rectangle 15"/>
          <p:cNvSpPr/>
          <p:nvPr/>
        </p:nvSpPr>
        <p:spPr>
          <a:xfrm>
            <a:off x="4524" y="6112441"/>
            <a:ext cx="5086920" cy="246221"/>
          </a:xfrm>
          <a:prstGeom prst="rect">
            <a:avLst/>
          </a:prstGeom>
        </p:spPr>
        <p:txBody>
          <a:bodyPr wrap="square">
            <a:spAutoFit/>
          </a:bodyPr>
          <a:lstStyle/>
          <a:p>
            <a:r>
              <a:rPr lang="en-US" sz="1000" dirty="0">
                <a:hlinkClick r:id="rId4"/>
              </a:rPr>
              <a:t>https://healthgeolab.net/KNOW_REP/Acc_Analysis_VUT_050224_FINAL.pdf</a:t>
            </a:r>
            <a:endParaRPr lang="en-US" sz="1000" dirty="0"/>
          </a:p>
        </p:txBody>
      </p:sp>
      <p:sp>
        <p:nvSpPr>
          <p:cNvPr id="5" name="Title 1">
            <a:extLst>
              <a:ext uri="{FF2B5EF4-FFF2-40B4-BE49-F238E27FC236}">
                <a16:creationId xmlns:a16="http://schemas.microsoft.com/office/drawing/2014/main" id="{4303B7B1-70C8-E48D-C5BA-82EE6DEFE021}"/>
              </a:ext>
            </a:extLst>
          </p:cNvPr>
          <p:cNvSpPr txBox="1">
            <a:spLocks/>
          </p:cNvSpPr>
          <p:nvPr/>
        </p:nvSpPr>
        <p:spPr>
          <a:xfrm>
            <a:off x="1373124" y="4591625"/>
            <a:ext cx="5496401" cy="1105705"/>
          </a:xfrm>
          <a:prstGeom prst="rect">
            <a:avLst/>
          </a:prstGeom>
        </p:spPr>
        <p:txBody>
          <a:bodyPr rtlCol="0">
            <a:noAutofit/>
          </a:bodyPr>
          <a:lstStyle/>
          <a:p>
            <a:pPr>
              <a:spcBef>
                <a:spcPct val="20000"/>
              </a:spcBef>
              <a:defRPr/>
            </a:pPr>
            <a:r>
              <a:rPr lang="en-US" sz="2400" dirty="0"/>
              <a:t>This level of detail is also useful when it comes to scientifically publishing the work carried out</a:t>
            </a:r>
          </a:p>
        </p:txBody>
      </p:sp>
      <p:sp>
        <p:nvSpPr>
          <p:cNvPr id="6" name="Right Arrow 14">
            <a:extLst>
              <a:ext uri="{FF2B5EF4-FFF2-40B4-BE49-F238E27FC236}">
                <a16:creationId xmlns:a16="http://schemas.microsoft.com/office/drawing/2014/main" id="{AA736B2F-A2FE-F613-0D2E-1447A013F809}"/>
              </a:ext>
            </a:extLst>
          </p:cNvPr>
          <p:cNvSpPr/>
          <p:nvPr/>
        </p:nvSpPr>
        <p:spPr>
          <a:xfrm>
            <a:off x="842513" y="4595885"/>
            <a:ext cx="458605" cy="42758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 name="Title 1">
            <a:extLst>
              <a:ext uri="{FF2B5EF4-FFF2-40B4-BE49-F238E27FC236}">
                <a16:creationId xmlns:a16="http://schemas.microsoft.com/office/drawing/2014/main" id="{DAC3DA74-7CAE-5446-F940-3FE10AF6FADB}"/>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Document the process</a:t>
            </a:r>
            <a:endParaRPr lang="fr-CH" altLang="en-US" dirty="0"/>
          </a:p>
        </p:txBody>
      </p:sp>
    </p:spTree>
    <p:extLst>
      <p:ext uri="{BB962C8B-B14F-4D97-AF65-F5344CB8AC3E}">
        <p14:creationId xmlns:p14="http://schemas.microsoft.com/office/powerpoint/2010/main" val="5465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75134" y="988998"/>
            <a:ext cx="8964488" cy="57606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Calibri" pitchFamily="34" charset="0"/>
              </a:rPr>
              <a:t>Elements included in this report </a:t>
            </a:r>
            <a:r>
              <a:rPr lang="en-US" sz="2400" baseline="30000" dirty="0">
                <a:cs typeface="Calibri" pitchFamily="34" charset="0"/>
              </a:rPr>
              <a:t>1</a:t>
            </a:r>
            <a:r>
              <a:rPr lang="en-US" sz="2400" dirty="0">
                <a:cs typeface="Calibri" pitchFamily="34" charset="0"/>
              </a:rPr>
              <a:t> - Specifications and data limitations</a:t>
            </a:r>
            <a:endParaRPr lang="en-US" sz="2400" dirty="0"/>
          </a:p>
        </p:txBody>
      </p:sp>
      <p:pic>
        <p:nvPicPr>
          <p:cNvPr id="4" name="Picture 3">
            <a:extLst>
              <a:ext uri="{FF2B5EF4-FFF2-40B4-BE49-F238E27FC236}">
                <a16:creationId xmlns:a16="http://schemas.microsoft.com/office/drawing/2014/main" id="{056FE3A2-0441-ACB8-AD47-DF264D4B4CD0}"/>
              </a:ext>
            </a:extLst>
          </p:cNvPr>
          <p:cNvPicPr>
            <a:picLocks noChangeAspect="1"/>
          </p:cNvPicPr>
          <p:nvPr/>
        </p:nvPicPr>
        <p:blipFill>
          <a:blip r:embed="rId3"/>
          <a:stretch>
            <a:fillRect/>
          </a:stretch>
        </p:blipFill>
        <p:spPr>
          <a:xfrm>
            <a:off x="1048871" y="2155742"/>
            <a:ext cx="4479506" cy="2499799"/>
          </a:xfrm>
          <a:prstGeom prst="rect">
            <a:avLst/>
          </a:prstGeom>
        </p:spPr>
      </p:pic>
      <p:pic>
        <p:nvPicPr>
          <p:cNvPr id="6" name="Picture 5">
            <a:extLst>
              <a:ext uri="{FF2B5EF4-FFF2-40B4-BE49-F238E27FC236}">
                <a16:creationId xmlns:a16="http://schemas.microsoft.com/office/drawing/2014/main" id="{F6A08977-12CE-2EDB-4B8A-7FAFCFC1BF13}"/>
              </a:ext>
            </a:extLst>
          </p:cNvPr>
          <p:cNvPicPr>
            <a:picLocks noChangeAspect="1"/>
          </p:cNvPicPr>
          <p:nvPr/>
        </p:nvPicPr>
        <p:blipFill>
          <a:blip r:embed="rId4"/>
          <a:stretch>
            <a:fillRect/>
          </a:stretch>
        </p:blipFill>
        <p:spPr>
          <a:xfrm>
            <a:off x="6096000" y="1944999"/>
            <a:ext cx="5382737" cy="2921284"/>
          </a:xfrm>
          <a:prstGeom prst="rect">
            <a:avLst/>
          </a:prstGeom>
        </p:spPr>
      </p:pic>
      <p:sp>
        <p:nvSpPr>
          <p:cNvPr id="2" name="Title 1">
            <a:extLst>
              <a:ext uri="{FF2B5EF4-FFF2-40B4-BE49-F238E27FC236}">
                <a16:creationId xmlns:a16="http://schemas.microsoft.com/office/drawing/2014/main" id="{2E0BAF0C-5190-2018-4B8D-553CE904E042}"/>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Document the process</a:t>
            </a:r>
            <a:endParaRPr lang="fr-CH" altLang="en-US" dirty="0"/>
          </a:p>
        </p:txBody>
      </p:sp>
      <p:sp>
        <p:nvSpPr>
          <p:cNvPr id="7" name="Rectangle 6">
            <a:extLst>
              <a:ext uri="{FF2B5EF4-FFF2-40B4-BE49-F238E27FC236}">
                <a16:creationId xmlns:a16="http://schemas.microsoft.com/office/drawing/2014/main" id="{922A5FFB-19B6-AFA6-EEE4-9EB77D484470}"/>
              </a:ext>
            </a:extLst>
          </p:cNvPr>
          <p:cNvSpPr/>
          <p:nvPr/>
        </p:nvSpPr>
        <p:spPr>
          <a:xfrm>
            <a:off x="4524" y="6112441"/>
            <a:ext cx="5086920" cy="246221"/>
          </a:xfrm>
          <a:prstGeom prst="rect">
            <a:avLst/>
          </a:prstGeom>
        </p:spPr>
        <p:txBody>
          <a:bodyPr wrap="square">
            <a:spAutoFit/>
          </a:bodyPr>
          <a:lstStyle/>
          <a:p>
            <a:r>
              <a:rPr lang="en-US" sz="1000" dirty="0"/>
              <a:t>1 </a:t>
            </a:r>
            <a:r>
              <a:rPr lang="en-US" sz="1000" dirty="0">
                <a:hlinkClick r:id="rId5"/>
              </a:rPr>
              <a:t>https://healthgeolab.net/KNOW_REP/Acc_Analysis_VUT_050224_FINAL.pdf</a:t>
            </a:r>
            <a:endParaRPr lang="en-US" sz="1000" dirty="0"/>
          </a:p>
        </p:txBody>
      </p:sp>
    </p:spTree>
    <p:extLst>
      <p:ext uri="{BB962C8B-B14F-4D97-AF65-F5344CB8AC3E}">
        <p14:creationId xmlns:p14="http://schemas.microsoft.com/office/powerpoint/2010/main" val="247759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82014" y="983796"/>
            <a:ext cx="11480304" cy="75679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Calibri" pitchFamily="34" charset="0"/>
              </a:rPr>
              <a:t>Elements included in this report </a:t>
            </a:r>
            <a:r>
              <a:rPr lang="en-US" sz="2400" baseline="30000" dirty="0">
                <a:cs typeface="Calibri" pitchFamily="34" charset="0"/>
              </a:rPr>
              <a:t>1 </a:t>
            </a:r>
            <a:r>
              <a:rPr lang="en-US" sz="2400" dirty="0">
                <a:cs typeface="Calibri" pitchFamily="34" charset="0"/>
              </a:rPr>
              <a:t>- Master lists of geographic objects considered in the analysis, including the unique identifier.</a:t>
            </a:r>
            <a:endParaRPr lang="en-US" sz="2400" dirty="0"/>
          </a:p>
        </p:txBody>
      </p:sp>
      <p:pic>
        <p:nvPicPr>
          <p:cNvPr id="5" name="Picture 4">
            <a:extLst>
              <a:ext uri="{FF2B5EF4-FFF2-40B4-BE49-F238E27FC236}">
                <a16:creationId xmlns:a16="http://schemas.microsoft.com/office/drawing/2014/main" id="{47F5A7EA-7395-1224-FFC4-19393C6C741D}"/>
              </a:ext>
            </a:extLst>
          </p:cNvPr>
          <p:cNvPicPr>
            <a:picLocks noChangeAspect="1"/>
          </p:cNvPicPr>
          <p:nvPr/>
        </p:nvPicPr>
        <p:blipFill rotWithShape="1">
          <a:blip r:embed="rId3"/>
          <a:srcRect b="95828"/>
          <a:stretch/>
        </p:blipFill>
        <p:spPr>
          <a:xfrm>
            <a:off x="1848188" y="1951956"/>
            <a:ext cx="8809837" cy="236162"/>
          </a:xfrm>
          <a:prstGeom prst="rect">
            <a:avLst/>
          </a:prstGeom>
        </p:spPr>
      </p:pic>
      <p:pic>
        <p:nvPicPr>
          <p:cNvPr id="4" name="Picture 3">
            <a:extLst>
              <a:ext uri="{FF2B5EF4-FFF2-40B4-BE49-F238E27FC236}">
                <a16:creationId xmlns:a16="http://schemas.microsoft.com/office/drawing/2014/main" id="{D4C4EE07-B625-6C89-A966-51879BEB7070}"/>
              </a:ext>
            </a:extLst>
          </p:cNvPr>
          <p:cNvPicPr>
            <a:picLocks noChangeAspect="1"/>
          </p:cNvPicPr>
          <p:nvPr/>
        </p:nvPicPr>
        <p:blipFill>
          <a:blip r:embed="rId4"/>
          <a:stretch>
            <a:fillRect/>
          </a:stretch>
        </p:blipFill>
        <p:spPr>
          <a:xfrm>
            <a:off x="1725284" y="2308067"/>
            <a:ext cx="8564735" cy="3316296"/>
          </a:xfrm>
          <a:prstGeom prst="rect">
            <a:avLst/>
          </a:prstGeom>
        </p:spPr>
      </p:pic>
      <p:sp>
        <p:nvSpPr>
          <p:cNvPr id="2" name="Title 1">
            <a:extLst>
              <a:ext uri="{FF2B5EF4-FFF2-40B4-BE49-F238E27FC236}">
                <a16:creationId xmlns:a16="http://schemas.microsoft.com/office/drawing/2014/main" id="{B1C1C367-2AE0-6359-561A-4FBC9C41BBE5}"/>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Document the process</a:t>
            </a:r>
            <a:endParaRPr lang="fr-CH" altLang="en-US" dirty="0"/>
          </a:p>
        </p:txBody>
      </p:sp>
      <p:sp>
        <p:nvSpPr>
          <p:cNvPr id="7" name="Rectangle 6">
            <a:extLst>
              <a:ext uri="{FF2B5EF4-FFF2-40B4-BE49-F238E27FC236}">
                <a16:creationId xmlns:a16="http://schemas.microsoft.com/office/drawing/2014/main" id="{136445EA-87F6-91CC-FFF3-03D0AB54FD08}"/>
              </a:ext>
            </a:extLst>
          </p:cNvPr>
          <p:cNvSpPr/>
          <p:nvPr/>
        </p:nvSpPr>
        <p:spPr>
          <a:xfrm>
            <a:off x="4524" y="6112441"/>
            <a:ext cx="5086920" cy="246221"/>
          </a:xfrm>
          <a:prstGeom prst="rect">
            <a:avLst/>
          </a:prstGeom>
        </p:spPr>
        <p:txBody>
          <a:bodyPr wrap="square">
            <a:spAutoFit/>
          </a:bodyPr>
          <a:lstStyle/>
          <a:p>
            <a:r>
              <a:rPr lang="en-US" sz="1000" dirty="0"/>
              <a:t>1 </a:t>
            </a:r>
            <a:r>
              <a:rPr lang="en-US" sz="1000" dirty="0">
                <a:hlinkClick r:id="rId5"/>
              </a:rPr>
              <a:t>https://healthgeolab.net/KNOW_REP/Acc_Analysis_VUT_050224_FINAL.pdf</a:t>
            </a:r>
            <a:endParaRPr lang="en-US" sz="1000" dirty="0"/>
          </a:p>
        </p:txBody>
      </p:sp>
    </p:spTree>
    <p:extLst>
      <p:ext uri="{BB962C8B-B14F-4D97-AF65-F5344CB8AC3E}">
        <p14:creationId xmlns:p14="http://schemas.microsoft.com/office/powerpoint/2010/main" val="383970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B8803B-B1CF-2B97-021F-0237B64F93E9}"/>
              </a:ext>
            </a:extLst>
          </p:cNvPr>
          <p:cNvPicPr>
            <a:picLocks noChangeAspect="1"/>
          </p:cNvPicPr>
          <p:nvPr/>
        </p:nvPicPr>
        <p:blipFill>
          <a:blip r:embed="rId3"/>
          <a:stretch>
            <a:fillRect/>
          </a:stretch>
        </p:blipFill>
        <p:spPr>
          <a:xfrm>
            <a:off x="1493532" y="1484649"/>
            <a:ext cx="9027134" cy="4630869"/>
          </a:xfrm>
          <a:prstGeom prst="rect">
            <a:avLst/>
          </a:prstGeom>
        </p:spPr>
      </p:pic>
      <p:sp>
        <p:nvSpPr>
          <p:cNvPr id="10" name="Content Placeholder 2"/>
          <p:cNvSpPr txBox="1">
            <a:spLocks/>
          </p:cNvSpPr>
          <p:nvPr/>
        </p:nvSpPr>
        <p:spPr>
          <a:xfrm>
            <a:off x="266947" y="727968"/>
            <a:ext cx="11480305" cy="57606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Calibri" pitchFamily="34" charset="0"/>
              </a:rPr>
              <a:t>Elements included in this report </a:t>
            </a:r>
            <a:r>
              <a:rPr lang="en-US" sz="2400" baseline="30000" dirty="0">
                <a:cs typeface="Calibri" pitchFamily="34" charset="0"/>
              </a:rPr>
              <a:t>1 </a:t>
            </a:r>
            <a:r>
              <a:rPr lang="en-US" sz="2400" dirty="0">
                <a:cs typeface="Calibri" pitchFamily="34" charset="0"/>
              </a:rPr>
              <a:t>- Detailed description of each geospatial dataset used and changes made</a:t>
            </a:r>
            <a:r>
              <a:rPr lang="fr-FR" sz="2400" dirty="0">
                <a:cs typeface="Calibri" pitchFamily="34" charset="0"/>
              </a:rPr>
              <a:t>.</a:t>
            </a:r>
            <a:endParaRPr lang="en-US" sz="2400" dirty="0"/>
          </a:p>
        </p:txBody>
      </p:sp>
      <p:sp>
        <p:nvSpPr>
          <p:cNvPr id="3" name="Title 1">
            <a:extLst>
              <a:ext uri="{FF2B5EF4-FFF2-40B4-BE49-F238E27FC236}">
                <a16:creationId xmlns:a16="http://schemas.microsoft.com/office/drawing/2014/main" id="{30C75DA4-F59B-01F1-51D5-9669DEE58067}"/>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Document the process</a:t>
            </a:r>
            <a:endParaRPr lang="fr-CH" altLang="en-US" dirty="0"/>
          </a:p>
        </p:txBody>
      </p:sp>
      <p:sp>
        <p:nvSpPr>
          <p:cNvPr id="6" name="Rectangle 5">
            <a:extLst>
              <a:ext uri="{FF2B5EF4-FFF2-40B4-BE49-F238E27FC236}">
                <a16:creationId xmlns:a16="http://schemas.microsoft.com/office/drawing/2014/main" id="{73F20B57-5137-401E-221D-1BD4E5883253}"/>
              </a:ext>
            </a:extLst>
          </p:cNvPr>
          <p:cNvSpPr/>
          <p:nvPr/>
        </p:nvSpPr>
        <p:spPr>
          <a:xfrm>
            <a:off x="4524" y="6112441"/>
            <a:ext cx="5086920" cy="246221"/>
          </a:xfrm>
          <a:prstGeom prst="rect">
            <a:avLst/>
          </a:prstGeom>
        </p:spPr>
        <p:txBody>
          <a:bodyPr wrap="square">
            <a:spAutoFit/>
          </a:bodyPr>
          <a:lstStyle/>
          <a:p>
            <a:r>
              <a:rPr lang="en-US" sz="1000" dirty="0"/>
              <a:t>1 </a:t>
            </a:r>
            <a:r>
              <a:rPr lang="en-US" sz="1000" dirty="0">
                <a:hlinkClick r:id="rId4"/>
              </a:rPr>
              <a:t>https://healthgeolab.net/KNOW_REP/Acc_Analysis_VUT_050224_FINAL.pdf</a:t>
            </a:r>
            <a:endParaRPr lang="en-US" sz="1000" dirty="0"/>
          </a:p>
        </p:txBody>
      </p:sp>
    </p:spTree>
    <p:extLst>
      <p:ext uri="{BB962C8B-B14F-4D97-AF65-F5344CB8AC3E}">
        <p14:creationId xmlns:p14="http://schemas.microsoft.com/office/powerpoint/2010/main" val="138095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0B315-50CE-7749-FD0B-85141646F74F}"/>
              </a:ext>
            </a:extLst>
          </p:cNvPr>
          <p:cNvGrpSpPr/>
          <p:nvPr/>
        </p:nvGrpSpPr>
        <p:grpSpPr>
          <a:xfrm>
            <a:off x="8063747" y="1236237"/>
            <a:ext cx="3509763" cy="4351252"/>
            <a:chOff x="8063747" y="1236237"/>
            <a:chExt cx="3509763" cy="4351252"/>
          </a:xfrm>
        </p:grpSpPr>
        <p:pic>
          <p:nvPicPr>
            <p:cNvPr id="11" name="Picture 10">
              <a:extLst>
                <a:ext uri="{FF2B5EF4-FFF2-40B4-BE49-F238E27FC236}">
                  <a16:creationId xmlns:a16="http://schemas.microsoft.com/office/drawing/2014/main" id="{5386D296-1DAE-B5A2-A323-7C1C5F843E48}"/>
                </a:ext>
              </a:extLst>
            </p:cNvPr>
            <p:cNvPicPr>
              <a:picLocks noChangeAspect="1"/>
            </p:cNvPicPr>
            <p:nvPr/>
          </p:nvPicPr>
          <p:blipFill>
            <a:blip r:embed="rId3"/>
            <a:stretch>
              <a:fillRect/>
            </a:stretch>
          </p:blipFill>
          <p:spPr>
            <a:xfrm>
              <a:off x="8063747" y="1236237"/>
              <a:ext cx="3509763" cy="4351252"/>
            </a:xfrm>
            <a:prstGeom prst="rect">
              <a:avLst/>
            </a:prstGeom>
          </p:spPr>
        </p:pic>
        <p:sp>
          <p:nvSpPr>
            <p:cNvPr id="6" name="Rectangle 5"/>
            <p:cNvSpPr/>
            <p:nvPr/>
          </p:nvSpPr>
          <p:spPr>
            <a:xfrm>
              <a:off x="8912495" y="4856916"/>
              <a:ext cx="1334591" cy="2675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3">
            <a:extLst>
              <a:ext uri="{FF2B5EF4-FFF2-40B4-BE49-F238E27FC236}">
                <a16:creationId xmlns:a16="http://schemas.microsoft.com/office/drawing/2014/main" id="{15ABD428-52B0-2898-08C1-8DAB8E66B49F}"/>
              </a:ext>
            </a:extLst>
          </p:cNvPr>
          <p:cNvSpPr>
            <a:spLocks noChangeArrowheads="1"/>
          </p:cNvSpPr>
          <p:nvPr/>
        </p:nvSpPr>
        <p:spPr bwMode="auto">
          <a:xfrm>
            <a:off x="464387" y="1203288"/>
            <a:ext cx="7503956" cy="3862596"/>
          </a:xfrm>
          <a:prstGeom prst="rect">
            <a:avLst/>
          </a:prstGeom>
          <a:noFill/>
          <a:ln w="9525">
            <a:noFill/>
            <a:miter lim="800000"/>
            <a:headEnd/>
            <a:tailEnd/>
          </a:ln>
        </p:spPr>
        <p:txBody>
          <a:bodyPr wrap="square">
            <a:spAutoFit/>
          </a:bodyPr>
          <a:lstStyle/>
          <a:p>
            <a:pPr marL="457200" indent="-457200">
              <a:spcAft>
                <a:spcPts val="600"/>
              </a:spcAft>
              <a:buAutoNum type="arabicPeriod"/>
            </a:pPr>
            <a:r>
              <a:rPr lang="en-US" sz="2200" dirty="0"/>
              <a:t>The geo-enablement is being performed for a specific program or intervention. In this case:</a:t>
            </a:r>
          </a:p>
          <a:p>
            <a:pPr marL="914400" lvl="1" indent="-457200">
              <a:spcAft>
                <a:spcPts val="600"/>
              </a:spcAft>
              <a:buFont typeface="Arial" panose="020B0604020202020204" pitchFamily="34" charset="0"/>
              <a:buChar char="•"/>
            </a:pPr>
            <a:r>
              <a:rPr lang="en-US" sz="2200" dirty="0"/>
              <a:t>The geography of the program or intervention as well as the products to be generated have already been defined during step B of the HIS geo-enabling process (see Session 2.2)</a:t>
            </a:r>
          </a:p>
          <a:p>
            <a:pPr lvl="1">
              <a:spcAft>
                <a:spcPts val="600"/>
              </a:spcAft>
            </a:pPr>
            <a:endParaRPr lang="en-US" sz="2200" dirty="0"/>
          </a:p>
          <a:p>
            <a:pPr lvl="1">
              <a:spcAft>
                <a:spcPts val="600"/>
              </a:spcAft>
            </a:pPr>
            <a:endParaRPr lang="en-US" sz="2200" dirty="0"/>
          </a:p>
          <a:p>
            <a:pPr lvl="1">
              <a:spcAft>
                <a:spcPts val="600"/>
              </a:spcAft>
            </a:pPr>
            <a:endParaRPr lang="en-US" sz="2200" dirty="0"/>
          </a:p>
          <a:p>
            <a:pPr marL="457200" indent="-457200">
              <a:spcAft>
                <a:spcPts val="600"/>
              </a:spcAft>
              <a:buAutoNum type="arabicPeriod"/>
            </a:pPr>
            <a:r>
              <a:rPr lang="en-US" sz="2200" dirty="0"/>
              <a:t>The geo-enablement happens at the HIS level. In this case:</a:t>
            </a:r>
          </a:p>
        </p:txBody>
      </p:sp>
      <p:sp>
        <p:nvSpPr>
          <p:cNvPr id="10" name="Title 1">
            <a:extLst>
              <a:ext uri="{FF2B5EF4-FFF2-40B4-BE49-F238E27FC236}">
                <a16:creationId xmlns:a16="http://schemas.microsoft.com/office/drawing/2014/main" id="{778BE05B-FE12-2714-8AB8-1D7ACC2BA6B8}"/>
              </a:ext>
            </a:extLst>
          </p:cNvPr>
          <p:cNvSpPr txBox="1">
            <a:spLocks/>
          </p:cNvSpPr>
          <p:nvPr/>
        </p:nvSpPr>
        <p:spPr>
          <a:xfrm>
            <a:off x="289360" y="808768"/>
            <a:ext cx="6965647" cy="911433"/>
          </a:xfrm>
          <a:prstGeom prst="rect">
            <a:avLst/>
          </a:prstGeom>
        </p:spPr>
        <p:txBody>
          <a:bodyPr rtlCol="0">
            <a:noAutofit/>
          </a:bodyPr>
          <a:lstStyle/>
          <a:p>
            <a:pPr algn="just">
              <a:lnSpc>
                <a:spcPct val="90000"/>
              </a:lnSpc>
              <a:spcBef>
                <a:spcPts val="1000"/>
              </a:spcBef>
              <a:defRPr/>
            </a:pPr>
            <a:r>
              <a:rPr lang="en-US" sz="2400" dirty="0"/>
              <a:t>Two scenarios are possible when reaching this step:</a:t>
            </a:r>
            <a:endParaRPr lang="fr-CH" sz="2400" dirty="0"/>
          </a:p>
        </p:txBody>
      </p:sp>
      <p:sp>
        <p:nvSpPr>
          <p:cNvPr id="7" name="Title 1">
            <a:extLst>
              <a:ext uri="{FF2B5EF4-FFF2-40B4-BE49-F238E27FC236}">
                <a16:creationId xmlns:a16="http://schemas.microsoft.com/office/drawing/2014/main" id="{23ADC934-CFA4-38A3-E60A-BD04CB4E7B09}"/>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CH" dirty="0" err="1"/>
              <a:t>Define</a:t>
            </a:r>
            <a:r>
              <a:rPr lang="fr-CH" dirty="0"/>
              <a:t> the data </a:t>
            </a:r>
            <a:r>
              <a:rPr lang="fr-CH" dirty="0" err="1"/>
              <a:t>needs</a:t>
            </a:r>
            <a:endParaRPr lang="fr-CH" dirty="0"/>
          </a:p>
        </p:txBody>
      </p:sp>
      <p:sp>
        <p:nvSpPr>
          <p:cNvPr id="2" name="Content Placeholder 2">
            <a:extLst>
              <a:ext uri="{FF2B5EF4-FFF2-40B4-BE49-F238E27FC236}">
                <a16:creationId xmlns:a16="http://schemas.microsoft.com/office/drawing/2014/main" id="{6B0923E9-EEF3-1D87-0272-698418B84ED2}"/>
              </a:ext>
            </a:extLst>
          </p:cNvPr>
          <p:cNvSpPr txBox="1">
            <a:spLocks/>
          </p:cNvSpPr>
          <p:nvPr/>
        </p:nvSpPr>
        <p:spPr>
          <a:xfrm>
            <a:off x="1947004" y="3412933"/>
            <a:ext cx="6543854"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t>This step consists of identifying the geospatial, statistical, and other data and information needed to generate these products</a:t>
            </a:r>
            <a:endParaRPr lang="fr-CH" sz="2200" dirty="0"/>
          </a:p>
        </p:txBody>
      </p:sp>
      <p:sp>
        <p:nvSpPr>
          <p:cNvPr id="3" name="Google Shape;473;p45">
            <a:extLst>
              <a:ext uri="{FF2B5EF4-FFF2-40B4-BE49-F238E27FC236}">
                <a16:creationId xmlns:a16="http://schemas.microsoft.com/office/drawing/2014/main" id="{6A5B51B0-4135-4939-6072-98E673DA0D38}"/>
              </a:ext>
            </a:extLst>
          </p:cNvPr>
          <p:cNvSpPr/>
          <p:nvPr/>
        </p:nvSpPr>
        <p:spPr>
          <a:xfrm>
            <a:off x="1468803" y="3463947"/>
            <a:ext cx="478200" cy="351135"/>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50000"/>
                </a:schemeClr>
              </a:solidFill>
            </a:endParaRPr>
          </a:p>
        </p:txBody>
      </p:sp>
      <p:sp>
        <p:nvSpPr>
          <p:cNvPr id="12" name="TextBox 11">
            <a:extLst>
              <a:ext uri="{FF2B5EF4-FFF2-40B4-BE49-F238E27FC236}">
                <a16:creationId xmlns:a16="http://schemas.microsoft.com/office/drawing/2014/main" id="{949B0A7D-FCBE-23C6-5645-72DA234FD946}"/>
              </a:ext>
            </a:extLst>
          </p:cNvPr>
          <p:cNvSpPr txBox="1"/>
          <p:nvPr/>
        </p:nvSpPr>
        <p:spPr>
          <a:xfrm>
            <a:off x="1468803" y="5116898"/>
            <a:ext cx="7325214" cy="1107996"/>
          </a:xfrm>
          <a:prstGeom prst="rect">
            <a:avLst/>
          </a:prstGeom>
          <a:noFill/>
        </p:spPr>
        <p:txBody>
          <a:bodyPr wrap="square">
            <a:spAutoFit/>
          </a:bodyPr>
          <a:lstStyle/>
          <a:p>
            <a:pPr lvl="1">
              <a:spcAft>
                <a:spcPts val="600"/>
              </a:spcAft>
            </a:pPr>
            <a:r>
              <a:rPr lang="en-US" sz="2200" dirty="0"/>
              <a:t>This step consists of defining the geography of the health sector (geographic features with definition and their relationships) as done during step B</a:t>
            </a:r>
          </a:p>
        </p:txBody>
      </p:sp>
      <p:sp>
        <p:nvSpPr>
          <p:cNvPr id="13" name="Google Shape;473;p45">
            <a:extLst>
              <a:ext uri="{FF2B5EF4-FFF2-40B4-BE49-F238E27FC236}">
                <a16:creationId xmlns:a16="http://schemas.microsoft.com/office/drawing/2014/main" id="{DB8A4444-CA81-5F34-CE87-983298F0B154}"/>
              </a:ext>
            </a:extLst>
          </p:cNvPr>
          <p:cNvSpPr/>
          <p:nvPr/>
        </p:nvSpPr>
        <p:spPr>
          <a:xfrm>
            <a:off x="1468803" y="5153478"/>
            <a:ext cx="478200" cy="351135"/>
          </a:xfrm>
          <a:prstGeom prst="rightArrow">
            <a:avLst>
              <a:gd name="adj1" fmla="val 50000"/>
              <a:gd name="adj2" fmla="val 50000"/>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50000"/>
                </a:schemeClr>
              </a:solidFill>
            </a:endParaRPr>
          </a:p>
        </p:txBody>
      </p:sp>
      <p:pic>
        <p:nvPicPr>
          <p:cNvPr id="5" name="Picture 4">
            <a:extLst>
              <a:ext uri="{FF2B5EF4-FFF2-40B4-BE49-F238E27FC236}">
                <a16:creationId xmlns:a16="http://schemas.microsoft.com/office/drawing/2014/main" id="{5C4AD8EB-31D8-A93F-565F-1918ABEAE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46471" y="284174"/>
            <a:ext cx="1217634" cy="860400"/>
          </a:xfrm>
          <a:prstGeom prst="rect">
            <a:avLst/>
          </a:prstGeom>
          <a:ln>
            <a:solidFill>
              <a:schemeClr val="tx1"/>
            </a:solidFill>
          </a:ln>
        </p:spPr>
      </p:pic>
      <p:sp>
        <p:nvSpPr>
          <p:cNvPr id="14" name="Rectangle 13">
            <a:extLst>
              <a:ext uri="{FF2B5EF4-FFF2-40B4-BE49-F238E27FC236}">
                <a16:creationId xmlns:a16="http://schemas.microsoft.com/office/drawing/2014/main" id="{F6FE692A-032A-F5CA-24D7-F2A2D92DBC4C}"/>
              </a:ext>
            </a:extLst>
          </p:cNvPr>
          <p:cNvSpPr/>
          <p:nvPr/>
        </p:nvSpPr>
        <p:spPr>
          <a:xfrm>
            <a:off x="7105080" y="6092774"/>
            <a:ext cx="5086920" cy="246221"/>
          </a:xfrm>
          <a:prstGeom prst="rect">
            <a:avLst/>
          </a:prstGeom>
        </p:spPr>
        <p:txBody>
          <a:bodyPr wrap="square">
            <a:spAutoFit/>
          </a:bodyPr>
          <a:lstStyle/>
          <a:p>
            <a:pPr algn="r"/>
            <a:r>
              <a:rPr lang="en-US" sz="1000" dirty="0">
                <a:hlinkClick r:id="rId5"/>
              </a:rPr>
              <a:t>https://www.healthgeolab.net/DOCUMENTS/Guide_HGLC_Part2_1.pdf</a:t>
            </a:r>
            <a:r>
              <a:rPr lang="en-US" sz="1000" dirty="0"/>
              <a:t> </a:t>
            </a:r>
          </a:p>
        </p:txBody>
      </p:sp>
    </p:spTree>
    <p:extLst>
      <p:ext uri="{BB962C8B-B14F-4D97-AF65-F5344CB8AC3E}">
        <p14:creationId xmlns:p14="http://schemas.microsoft.com/office/powerpoint/2010/main" val="43994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9AFD677-484E-9184-5D90-5EF86575CD32}"/>
              </a:ext>
            </a:extLst>
          </p:cNvPr>
          <p:cNvSpPr txBox="1">
            <a:spLocks/>
          </p:cNvSpPr>
          <p:nvPr/>
        </p:nvSpPr>
        <p:spPr>
          <a:xfrm>
            <a:off x="609990" y="793735"/>
            <a:ext cx="9816400" cy="911433"/>
          </a:xfrm>
          <a:prstGeom prst="rect">
            <a:avLst/>
          </a:prstGeom>
        </p:spPr>
        <p:txBody>
          <a:bodyPr rtlCol="0">
            <a:noAutofit/>
          </a:bodyPr>
          <a:lstStyle/>
          <a:p>
            <a:pPr algn="just">
              <a:lnSpc>
                <a:spcPct val="90000"/>
              </a:lnSpc>
              <a:spcBef>
                <a:spcPts val="1000"/>
              </a:spcBef>
              <a:defRPr/>
            </a:pPr>
            <a:r>
              <a:rPr lang="en-US" sz="2400" dirty="0"/>
              <a:t>The content of the products identified during step B of the HIS geo-enabling process define the data that are needed</a:t>
            </a:r>
            <a:endParaRPr lang="fr-CH" sz="2400" dirty="0"/>
          </a:p>
        </p:txBody>
      </p:sp>
      <p:sp>
        <p:nvSpPr>
          <p:cNvPr id="14" name="Content Placeholder 2">
            <a:extLst>
              <a:ext uri="{FF2B5EF4-FFF2-40B4-BE49-F238E27FC236}">
                <a16:creationId xmlns:a16="http://schemas.microsoft.com/office/drawing/2014/main" id="{69BB6B72-6FFC-A4D9-4E71-F2596A70C467}"/>
              </a:ext>
            </a:extLst>
          </p:cNvPr>
          <p:cNvSpPr txBox="1">
            <a:spLocks/>
          </p:cNvSpPr>
          <p:nvPr/>
        </p:nvSpPr>
        <p:spPr>
          <a:xfrm>
            <a:off x="933547" y="1595271"/>
            <a:ext cx="2647248"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Master lists</a:t>
            </a:r>
          </a:p>
          <a:p>
            <a:pPr>
              <a:lnSpc>
                <a:spcPct val="100000"/>
              </a:lnSpc>
              <a:spcBef>
                <a:spcPts val="0"/>
              </a:spcBef>
            </a:pPr>
            <a:r>
              <a:rPr lang="en-US" sz="2400" dirty="0"/>
              <a:t>Geospatial data</a:t>
            </a:r>
          </a:p>
          <a:p>
            <a:pPr>
              <a:lnSpc>
                <a:spcPct val="100000"/>
              </a:lnSpc>
              <a:spcBef>
                <a:spcPts val="0"/>
              </a:spcBef>
            </a:pPr>
            <a:r>
              <a:rPr lang="en-US" sz="2400" dirty="0"/>
              <a:t>Statistical data</a:t>
            </a:r>
          </a:p>
          <a:p>
            <a:pPr>
              <a:lnSpc>
                <a:spcPct val="100000"/>
              </a:lnSpc>
              <a:spcBef>
                <a:spcPts val="0"/>
              </a:spcBef>
            </a:pPr>
            <a:r>
              <a:rPr lang="en-US" sz="2400" dirty="0"/>
              <a:t>Input parameters </a:t>
            </a:r>
          </a:p>
          <a:p>
            <a:pPr>
              <a:lnSpc>
                <a:spcPct val="100000"/>
              </a:lnSpc>
              <a:spcBef>
                <a:spcPts val="0"/>
              </a:spcBef>
            </a:pPr>
            <a:endParaRPr lang="en-US" sz="2400" dirty="0"/>
          </a:p>
          <a:p>
            <a:pPr>
              <a:lnSpc>
                <a:spcPct val="100000"/>
              </a:lnSpc>
              <a:spcBef>
                <a:spcPts val="0"/>
              </a:spcBef>
            </a:pPr>
            <a:endParaRPr lang="en-US" sz="2400" dirty="0"/>
          </a:p>
        </p:txBody>
      </p:sp>
      <p:sp>
        <p:nvSpPr>
          <p:cNvPr id="16" name="Content Placeholder 2">
            <a:extLst>
              <a:ext uri="{FF2B5EF4-FFF2-40B4-BE49-F238E27FC236}">
                <a16:creationId xmlns:a16="http://schemas.microsoft.com/office/drawing/2014/main" id="{AE885A60-9B36-F240-5E80-DD56288D9481}"/>
              </a:ext>
            </a:extLst>
          </p:cNvPr>
          <p:cNvSpPr txBox="1">
            <a:spLocks/>
          </p:cNvSpPr>
          <p:nvPr/>
        </p:nvSpPr>
        <p:spPr>
          <a:xfrm>
            <a:off x="1068340" y="3331324"/>
            <a:ext cx="2975024" cy="80972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Will depend on the application of geospatial data and technologies and of the local context.</a:t>
            </a:r>
          </a:p>
        </p:txBody>
      </p:sp>
      <p:pic>
        <p:nvPicPr>
          <p:cNvPr id="17" name="Picture 16">
            <a:extLst>
              <a:ext uri="{FF2B5EF4-FFF2-40B4-BE49-F238E27FC236}">
                <a16:creationId xmlns:a16="http://schemas.microsoft.com/office/drawing/2014/main" id="{00875DDB-85D4-91F4-8B6C-6097CD7C9280}"/>
              </a:ext>
            </a:extLst>
          </p:cNvPr>
          <p:cNvPicPr>
            <a:picLocks noChangeAspect="1"/>
          </p:cNvPicPr>
          <p:nvPr/>
        </p:nvPicPr>
        <p:blipFill>
          <a:blip r:embed="rId3"/>
          <a:stretch>
            <a:fillRect/>
          </a:stretch>
        </p:blipFill>
        <p:spPr>
          <a:xfrm>
            <a:off x="11182350" y="587264"/>
            <a:ext cx="709613" cy="1004489"/>
          </a:xfrm>
          <a:prstGeom prst="rect">
            <a:avLst/>
          </a:prstGeom>
          <a:ln>
            <a:solidFill>
              <a:schemeClr val="tx1"/>
            </a:solidFill>
          </a:ln>
        </p:spPr>
      </p:pic>
      <p:sp>
        <p:nvSpPr>
          <p:cNvPr id="18" name="Right Arrow 14">
            <a:extLst>
              <a:ext uri="{FF2B5EF4-FFF2-40B4-BE49-F238E27FC236}">
                <a16:creationId xmlns:a16="http://schemas.microsoft.com/office/drawing/2014/main" id="{78EDCC89-09E0-5998-49C9-B6E517B54067}"/>
              </a:ext>
            </a:extLst>
          </p:cNvPr>
          <p:cNvSpPr/>
          <p:nvPr/>
        </p:nvSpPr>
        <p:spPr>
          <a:xfrm>
            <a:off x="609990" y="3379934"/>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0" name="Picture 19">
            <a:extLst>
              <a:ext uri="{FF2B5EF4-FFF2-40B4-BE49-F238E27FC236}">
                <a16:creationId xmlns:a16="http://schemas.microsoft.com/office/drawing/2014/main" id="{F32ACDBB-3B46-D62B-9D4C-5DD81157B7D3}"/>
              </a:ext>
            </a:extLst>
          </p:cNvPr>
          <p:cNvPicPr>
            <a:picLocks noChangeAspect="1"/>
          </p:cNvPicPr>
          <p:nvPr/>
        </p:nvPicPr>
        <p:blipFill rotWithShape="1">
          <a:blip r:embed="rId4"/>
          <a:srcRect r="33439"/>
          <a:stretch/>
        </p:blipFill>
        <p:spPr>
          <a:xfrm>
            <a:off x="4110316" y="1741414"/>
            <a:ext cx="3618570" cy="4243461"/>
          </a:xfrm>
          <a:prstGeom prst="rect">
            <a:avLst/>
          </a:prstGeom>
        </p:spPr>
      </p:pic>
      <p:sp>
        <p:nvSpPr>
          <p:cNvPr id="23" name="Rectangle 22">
            <a:extLst>
              <a:ext uri="{FF2B5EF4-FFF2-40B4-BE49-F238E27FC236}">
                <a16:creationId xmlns:a16="http://schemas.microsoft.com/office/drawing/2014/main" id="{3D01746F-DEA1-FC66-7943-161DD81A1110}"/>
              </a:ext>
            </a:extLst>
          </p:cNvPr>
          <p:cNvSpPr/>
          <p:nvPr/>
        </p:nvSpPr>
        <p:spPr>
          <a:xfrm>
            <a:off x="5795776" y="2076222"/>
            <a:ext cx="484094" cy="16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EC014D3-4B23-D178-5B83-C8916D71ABAF}"/>
              </a:ext>
            </a:extLst>
          </p:cNvPr>
          <p:cNvSpPr/>
          <p:nvPr/>
        </p:nvSpPr>
        <p:spPr>
          <a:xfrm>
            <a:off x="6760575" y="2076222"/>
            <a:ext cx="484094" cy="16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ntent Placeholder 2">
            <a:extLst>
              <a:ext uri="{FF2B5EF4-FFF2-40B4-BE49-F238E27FC236}">
                <a16:creationId xmlns:a16="http://schemas.microsoft.com/office/drawing/2014/main" id="{32E66053-DED0-2358-EE7E-68AD07868EF9}"/>
              </a:ext>
            </a:extLst>
          </p:cNvPr>
          <p:cNvSpPr txBox="1">
            <a:spLocks/>
          </p:cNvSpPr>
          <p:nvPr/>
        </p:nvSpPr>
        <p:spPr>
          <a:xfrm>
            <a:off x="6827824" y="1427564"/>
            <a:ext cx="2503926" cy="35625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Example for microplanning</a:t>
            </a:r>
          </a:p>
        </p:txBody>
      </p:sp>
      <p:sp>
        <p:nvSpPr>
          <p:cNvPr id="27" name="Content Placeholder 2">
            <a:extLst>
              <a:ext uri="{FF2B5EF4-FFF2-40B4-BE49-F238E27FC236}">
                <a16:creationId xmlns:a16="http://schemas.microsoft.com/office/drawing/2014/main" id="{BA66A0FA-1456-5BD2-DA26-CD5F66390D1D}"/>
              </a:ext>
            </a:extLst>
          </p:cNvPr>
          <p:cNvSpPr txBox="1">
            <a:spLocks/>
          </p:cNvSpPr>
          <p:nvPr/>
        </p:nvSpPr>
        <p:spPr>
          <a:xfrm>
            <a:off x="1079565" y="5203267"/>
            <a:ext cx="2988973" cy="463218"/>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Examples on the right for microplanning</a:t>
            </a:r>
          </a:p>
        </p:txBody>
      </p:sp>
      <p:sp>
        <p:nvSpPr>
          <p:cNvPr id="28" name="Right Arrow 14">
            <a:extLst>
              <a:ext uri="{FF2B5EF4-FFF2-40B4-BE49-F238E27FC236}">
                <a16:creationId xmlns:a16="http://schemas.microsoft.com/office/drawing/2014/main" id="{214C2847-9A75-325F-FCE3-E9B919937DF5}"/>
              </a:ext>
            </a:extLst>
          </p:cNvPr>
          <p:cNvSpPr/>
          <p:nvPr/>
        </p:nvSpPr>
        <p:spPr>
          <a:xfrm>
            <a:off x="621216" y="5232826"/>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9" name="Picture 28">
            <a:extLst>
              <a:ext uri="{FF2B5EF4-FFF2-40B4-BE49-F238E27FC236}">
                <a16:creationId xmlns:a16="http://schemas.microsoft.com/office/drawing/2014/main" id="{2F597EF4-AB54-78B1-27D7-606DB44418F9}"/>
              </a:ext>
            </a:extLst>
          </p:cNvPr>
          <p:cNvPicPr>
            <a:picLocks noChangeAspect="1"/>
          </p:cNvPicPr>
          <p:nvPr/>
        </p:nvPicPr>
        <p:blipFill rotWithShape="1">
          <a:blip r:embed="rId5"/>
          <a:srcRect r="22082"/>
          <a:stretch/>
        </p:blipFill>
        <p:spPr>
          <a:xfrm>
            <a:off x="7824630" y="1741414"/>
            <a:ext cx="4226400" cy="4322851"/>
          </a:xfrm>
          <a:prstGeom prst="rect">
            <a:avLst/>
          </a:prstGeom>
        </p:spPr>
      </p:pic>
      <p:pic>
        <p:nvPicPr>
          <p:cNvPr id="30" name="Picture 29">
            <a:extLst>
              <a:ext uri="{FF2B5EF4-FFF2-40B4-BE49-F238E27FC236}">
                <a16:creationId xmlns:a16="http://schemas.microsoft.com/office/drawing/2014/main" id="{01EAA378-73EF-45B5-19AD-E886BAE043FD}"/>
              </a:ext>
            </a:extLst>
          </p:cNvPr>
          <p:cNvPicPr>
            <a:picLocks noChangeAspect="1"/>
          </p:cNvPicPr>
          <p:nvPr/>
        </p:nvPicPr>
        <p:blipFill rotWithShape="1">
          <a:blip r:embed="rId4"/>
          <a:srcRect l="37104" t="14180" r="59445" b="81299"/>
          <a:stretch/>
        </p:blipFill>
        <p:spPr>
          <a:xfrm>
            <a:off x="6159217" y="2052059"/>
            <a:ext cx="187605" cy="191870"/>
          </a:xfrm>
          <a:prstGeom prst="rect">
            <a:avLst/>
          </a:prstGeom>
        </p:spPr>
      </p:pic>
      <p:pic>
        <p:nvPicPr>
          <p:cNvPr id="31" name="Picture 30">
            <a:extLst>
              <a:ext uri="{FF2B5EF4-FFF2-40B4-BE49-F238E27FC236}">
                <a16:creationId xmlns:a16="http://schemas.microsoft.com/office/drawing/2014/main" id="{6DBAF07E-3722-085A-C78D-AE3556EF5362}"/>
              </a:ext>
            </a:extLst>
          </p:cNvPr>
          <p:cNvPicPr>
            <a:picLocks noChangeAspect="1"/>
          </p:cNvPicPr>
          <p:nvPr/>
        </p:nvPicPr>
        <p:blipFill rotWithShape="1">
          <a:blip r:embed="rId4"/>
          <a:srcRect l="37104" t="14180" r="59445" b="81299"/>
          <a:stretch/>
        </p:blipFill>
        <p:spPr>
          <a:xfrm>
            <a:off x="7104936" y="2052059"/>
            <a:ext cx="187605" cy="191870"/>
          </a:xfrm>
          <a:prstGeom prst="rect">
            <a:avLst/>
          </a:prstGeom>
        </p:spPr>
      </p:pic>
      <p:sp>
        <p:nvSpPr>
          <p:cNvPr id="2" name="Title 1">
            <a:extLst>
              <a:ext uri="{FF2B5EF4-FFF2-40B4-BE49-F238E27FC236}">
                <a16:creationId xmlns:a16="http://schemas.microsoft.com/office/drawing/2014/main" id="{E9F2906F-8CFD-E7BE-1F0B-D31579D17D1B}"/>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200" b="1">
                <a:solidFill>
                  <a:srgbClr val="002147"/>
                </a:solidFill>
                <a:latin typeface="+mn-lt"/>
              </a:rPr>
              <a:t>Define the data needs – Program or intervention implementation</a:t>
            </a:r>
            <a:endParaRPr lang="en-US" altLang="en-US"/>
          </a:p>
        </p:txBody>
      </p:sp>
      <p:sp>
        <p:nvSpPr>
          <p:cNvPr id="4" name="Rectangle 3">
            <a:extLst>
              <a:ext uri="{FF2B5EF4-FFF2-40B4-BE49-F238E27FC236}">
                <a16:creationId xmlns:a16="http://schemas.microsoft.com/office/drawing/2014/main" id="{558C610E-830E-BB53-1EB4-8D253787AA6E}"/>
              </a:ext>
            </a:extLst>
          </p:cNvPr>
          <p:cNvSpPr/>
          <p:nvPr/>
        </p:nvSpPr>
        <p:spPr>
          <a:xfrm>
            <a:off x="4524" y="6112441"/>
            <a:ext cx="5086920" cy="246221"/>
          </a:xfrm>
          <a:prstGeom prst="rect">
            <a:avLst/>
          </a:prstGeom>
        </p:spPr>
        <p:txBody>
          <a:bodyPr wrap="square">
            <a:spAutoFit/>
          </a:bodyPr>
          <a:lstStyle/>
          <a:p>
            <a:r>
              <a:rPr lang="en-US" sz="1000" dirty="0">
                <a:hlinkClick r:id="rId6"/>
              </a:rPr>
              <a:t>https://drive.google.com/file/d/1jj779zww4herWOESAd9mXqVE1YfQehtH/view</a:t>
            </a:r>
            <a:r>
              <a:rPr lang="en-US" sz="1000" dirty="0"/>
              <a:t> </a:t>
            </a:r>
          </a:p>
        </p:txBody>
      </p:sp>
    </p:spTree>
    <p:extLst>
      <p:ext uri="{BB962C8B-B14F-4D97-AF65-F5344CB8AC3E}">
        <p14:creationId xmlns:p14="http://schemas.microsoft.com/office/powerpoint/2010/main" val="298765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82325" y="813171"/>
            <a:ext cx="11515228"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Identifying and documenting the geography of the health sector will provide the list of geographic features to be considered as well as the relationships that exist between them.</a:t>
            </a:r>
          </a:p>
        </p:txBody>
      </p:sp>
      <p:sp>
        <p:nvSpPr>
          <p:cNvPr id="7" name="Content Placeholder 2">
            <a:extLst>
              <a:ext uri="{FF2B5EF4-FFF2-40B4-BE49-F238E27FC236}">
                <a16:creationId xmlns:a16="http://schemas.microsoft.com/office/drawing/2014/main" id="{D3FE78AB-18D6-FBB5-D9FD-3A67AF239BEC}"/>
              </a:ext>
            </a:extLst>
          </p:cNvPr>
          <p:cNvSpPr txBox="1">
            <a:spLocks/>
          </p:cNvSpPr>
          <p:nvPr/>
        </p:nvSpPr>
        <p:spPr>
          <a:xfrm>
            <a:off x="1413650" y="1761517"/>
            <a:ext cx="9639832"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Master lists which must be established to serve as a reference on the ground to guarantee the quality of the data</a:t>
            </a:r>
          </a:p>
        </p:txBody>
      </p:sp>
      <p:sp>
        <p:nvSpPr>
          <p:cNvPr id="8" name="Google Shape;473;p45">
            <a:extLst>
              <a:ext uri="{FF2B5EF4-FFF2-40B4-BE49-F238E27FC236}">
                <a16:creationId xmlns:a16="http://schemas.microsoft.com/office/drawing/2014/main" id="{17926968-B124-49A3-3FFF-A5EEFDA4CD26}"/>
              </a:ext>
            </a:extLst>
          </p:cNvPr>
          <p:cNvSpPr/>
          <p:nvPr/>
        </p:nvSpPr>
        <p:spPr>
          <a:xfrm>
            <a:off x="935450" y="1812531"/>
            <a:ext cx="478200" cy="351135"/>
          </a:xfrm>
          <a:prstGeom prst="rightArrow">
            <a:avLst>
              <a:gd name="adj1" fmla="val 50000"/>
              <a:gd name="adj2" fmla="val 50000"/>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50000"/>
                </a:schemeClr>
              </a:solidFill>
            </a:endParaRPr>
          </a:p>
        </p:txBody>
      </p:sp>
      <p:sp>
        <p:nvSpPr>
          <p:cNvPr id="9" name="Content Placeholder 2">
            <a:extLst>
              <a:ext uri="{FF2B5EF4-FFF2-40B4-BE49-F238E27FC236}">
                <a16:creationId xmlns:a16="http://schemas.microsoft.com/office/drawing/2014/main" id="{43C8DA3D-5698-5091-F718-A03ED2064E8D}"/>
              </a:ext>
            </a:extLst>
          </p:cNvPr>
          <p:cNvSpPr txBox="1">
            <a:spLocks/>
          </p:cNvSpPr>
          <p:nvPr/>
        </p:nvSpPr>
        <p:spPr>
          <a:xfrm>
            <a:off x="1386755" y="2667188"/>
            <a:ext cx="9639832"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Geospatial data that will need to be compiled, collected, and/or extracted for use in GIS software</a:t>
            </a:r>
          </a:p>
        </p:txBody>
      </p:sp>
      <p:sp>
        <p:nvSpPr>
          <p:cNvPr id="10" name="Google Shape;473;p45">
            <a:extLst>
              <a:ext uri="{FF2B5EF4-FFF2-40B4-BE49-F238E27FC236}">
                <a16:creationId xmlns:a16="http://schemas.microsoft.com/office/drawing/2014/main" id="{0419AB78-45FB-8FF7-5836-FCF2A6DED5F5}"/>
              </a:ext>
            </a:extLst>
          </p:cNvPr>
          <p:cNvSpPr/>
          <p:nvPr/>
        </p:nvSpPr>
        <p:spPr>
          <a:xfrm>
            <a:off x="908555" y="2708657"/>
            <a:ext cx="478200" cy="351135"/>
          </a:xfrm>
          <a:prstGeom prst="rightArrow">
            <a:avLst>
              <a:gd name="adj1" fmla="val 50000"/>
              <a:gd name="adj2" fmla="val 50000"/>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50000"/>
                </a:schemeClr>
              </a:solidFill>
            </a:endParaRPr>
          </a:p>
        </p:txBody>
      </p:sp>
      <p:sp>
        <p:nvSpPr>
          <p:cNvPr id="11" name="Content Placeholder 2">
            <a:extLst>
              <a:ext uri="{FF2B5EF4-FFF2-40B4-BE49-F238E27FC236}">
                <a16:creationId xmlns:a16="http://schemas.microsoft.com/office/drawing/2014/main" id="{F503CDCC-2BAE-49BE-7B1E-2E28532DC3C0}"/>
              </a:ext>
            </a:extLst>
          </p:cNvPr>
          <p:cNvSpPr txBox="1">
            <a:spLocks/>
          </p:cNvSpPr>
          <p:nvPr/>
        </p:nvSpPr>
        <p:spPr>
          <a:xfrm>
            <a:off x="1418513" y="3532892"/>
            <a:ext cx="9608074" cy="80972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Information to include in the master list and in geospatial data to recreate existing relationships between geographic features</a:t>
            </a:r>
          </a:p>
        </p:txBody>
      </p:sp>
      <p:sp>
        <p:nvSpPr>
          <p:cNvPr id="12" name="Google Shape;473;p45">
            <a:extLst>
              <a:ext uri="{FF2B5EF4-FFF2-40B4-BE49-F238E27FC236}">
                <a16:creationId xmlns:a16="http://schemas.microsoft.com/office/drawing/2014/main" id="{C7820590-7971-7026-BA79-3F71DD87F5DB}"/>
              </a:ext>
            </a:extLst>
          </p:cNvPr>
          <p:cNvSpPr/>
          <p:nvPr/>
        </p:nvSpPr>
        <p:spPr>
          <a:xfrm>
            <a:off x="935450" y="3572859"/>
            <a:ext cx="478200" cy="351135"/>
          </a:xfrm>
          <a:prstGeom prst="rightArrow">
            <a:avLst>
              <a:gd name="adj1" fmla="val 50000"/>
              <a:gd name="adj2" fmla="val 50000"/>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50000"/>
                </a:schemeClr>
              </a:solidFill>
            </a:endParaRPr>
          </a:p>
        </p:txBody>
      </p:sp>
      <p:sp>
        <p:nvSpPr>
          <p:cNvPr id="13" name="Content Placeholder 2">
            <a:extLst>
              <a:ext uri="{FF2B5EF4-FFF2-40B4-BE49-F238E27FC236}">
                <a16:creationId xmlns:a16="http://schemas.microsoft.com/office/drawing/2014/main" id="{EB0BBED3-E83C-6991-54ED-DB741BEC6989}"/>
              </a:ext>
            </a:extLst>
          </p:cNvPr>
          <p:cNvSpPr txBox="1">
            <a:spLocks/>
          </p:cNvSpPr>
          <p:nvPr/>
        </p:nvSpPr>
        <p:spPr>
          <a:xfrm>
            <a:off x="376982" y="4360905"/>
            <a:ext cx="11713167" cy="172746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Additional data and information must also be captured to operationalize the relevant application of geospatial data and technologies (georeferenced master list, population estimation and spatial distribution, geographic accessibility, service location and route optimization modeling, thematic mapping, navigation and collection of geographic coordinates using GNSS).</a:t>
            </a:r>
          </a:p>
        </p:txBody>
      </p:sp>
      <p:sp>
        <p:nvSpPr>
          <p:cNvPr id="4" name="Title 1">
            <a:extLst>
              <a:ext uri="{FF2B5EF4-FFF2-40B4-BE49-F238E27FC236}">
                <a16:creationId xmlns:a16="http://schemas.microsoft.com/office/drawing/2014/main" id="{9DBFC5FB-005C-F8F2-10EC-659B4879EF33}"/>
              </a:ext>
            </a:extLst>
          </p:cNvPr>
          <p:cNvSpPr txBox="1">
            <a:spLocks/>
          </p:cNvSpPr>
          <p:nvPr/>
        </p:nvSpPr>
        <p:spPr>
          <a:xfrm>
            <a:off x="0" y="20638"/>
            <a:ext cx="12192000" cy="730706"/>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Define the data needs – HIS level implementation</a:t>
            </a:r>
            <a:endParaRPr lang="fr-FR" dirty="0"/>
          </a:p>
        </p:txBody>
      </p:sp>
    </p:spTree>
    <p:extLst>
      <p:ext uri="{BB962C8B-B14F-4D97-AF65-F5344CB8AC3E}">
        <p14:creationId xmlns:p14="http://schemas.microsoft.com/office/powerpoint/2010/main" val="1392144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19271</TotalTime>
  <Words>764</Words>
  <Application>Microsoft Office PowerPoint</Application>
  <PresentationFormat>Widescreen</PresentationFormat>
  <Paragraphs>62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Steeve Ebener</cp:lastModifiedBy>
  <cp:revision>210</cp:revision>
  <dcterms:created xsi:type="dcterms:W3CDTF">2021-09-02T13:03:17Z</dcterms:created>
  <dcterms:modified xsi:type="dcterms:W3CDTF">2024-06-28T03:43:37Z</dcterms:modified>
</cp:coreProperties>
</file>