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278" r:id="rId2"/>
    <p:sldId id="300" r:id="rId3"/>
    <p:sldId id="268" r:id="rId4"/>
    <p:sldId id="301" r:id="rId5"/>
    <p:sldId id="816" r:id="rId6"/>
    <p:sldId id="771" r:id="rId7"/>
    <p:sldId id="772" r:id="rId8"/>
    <p:sldId id="817" r:id="rId9"/>
    <p:sldId id="768" r:id="rId10"/>
    <p:sldId id="769" r:id="rId11"/>
    <p:sldId id="762" r:id="rId12"/>
    <p:sldId id="761" r:id="rId13"/>
    <p:sldId id="818" r:id="rId14"/>
    <p:sldId id="760" r:id="rId15"/>
    <p:sldId id="766" r:id="rId16"/>
    <p:sldId id="763" r:id="rId17"/>
    <p:sldId id="764" r:id="rId18"/>
    <p:sldId id="765" r:id="rId19"/>
    <p:sldId id="767" r:id="rId20"/>
    <p:sldId id="775"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234" userDrawn="1">
          <p15:clr>
            <a:srgbClr val="A4A3A4"/>
          </p15:clr>
        </p15:guide>
        <p15:guide id="3" orient="horz" pos="686" userDrawn="1">
          <p15:clr>
            <a:srgbClr val="A4A3A4"/>
          </p15:clr>
        </p15:guide>
        <p15:guide id="4" pos="3840" userDrawn="1">
          <p15:clr>
            <a:srgbClr val="A4A3A4"/>
          </p15:clr>
        </p15:guide>
        <p15:guide id="7" pos="7469" userDrawn="1">
          <p15:clr>
            <a:srgbClr val="A4A3A4"/>
          </p15:clr>
        </p15:guide>
        <p15:guide id="8" pos="529" userDrawn="1">
          <p15:clr>
            <a:srgbClr val="A4A3A4"/>
          </p15:clr>
        </p15:guide>
        <p15:guide id="9"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8CC"/>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005" autoAdjust="0"/>
  </p:normalViewPr>
  <p:slideViewPr>
    <p:cSldViewPr snapToGrid="0">
      <p:cViewPr varScale="1">
        <p:scale>
          <a:sx n="57" d="100"/>
          <a:sy n="57" d="100"/>
        </p:scale>
        <p:origin x="168" y="1044"/>
      </p:cViewPr>
      <p:guideLst>
        <p:guide orient="horz" pos="300"/>
        <p:guide pos="234"/>
        <p:guide orient="horz" pos="686"/>
        <p:guide pos="3840"/>
        <p:guide pos="7469"/>
        <p:guide pos="529"/>
        <p:guide orient="horz" pos="261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8" d="100"/>
          <a:sy n="78" d="100"/>
        </p:scale>
        <p:origin x="11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schemeClr val="bg1"/>
                </a:solidFill>
                <a:latin typeface="+mn-lt"/>
                <a:ea typeface="Century Gothic" charset="0"/>
                <a:cs typeface="Century Gothic" charset="0"/>
              </a:rPr>
              <a:t>Session 3.1: Introduction to the geospatial data management cycle</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91250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91480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427840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29D482C6-7221-442F-AC9E-4AD7982D5D27}" type="slidenum">
              <a:rPr lang="en-GB" smtClean="0"/>
              <a:t>14</a:t>
            </a:fld>
            <a:endParaRPr lang="en-GB"/>
          </a:p>
        </p:txBody>
      </p:sp>
    </p:spTree>
    <p:extLst>
      <p:ext uri="{BB962C8B-B14F-4D97-AF65-F5344CB8AC3E}">
        <p14:creationId xmlns:p14="http://schemas.microsoft.com/office/powerpoint/2010/main" val="419406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9D482C6-7221-442F-AC9E-4AD7982D5D27}" type="slidenum">
              <a:rPr lang="en-GB" smtClean="0"/>
              <a:t>15</a:t>
            </a:fld>
            <a:endParaRPr lang="en-GB"/>
          </a:p>
        </p:txBody>
      </p:sp>
    </p:spTree>
    <p:extLst>
      <p:ext uri="{BB962C8B-B14F-4D97-AF65-F5344CB8AC3E}">
        <p14:creationId xmlns:p14="http://schemas.microsoft.com/office/powerpoint/2010/main" val="164957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29D482C6-7221-442F-AC9E-4AD7982D5D27}" type="slidenum">
              <a:rPr lang="en-GB" smtClean="0"/>
              <a:t>16</a:t>
            </a:fld>
            <a:endParaRPr lang="en-GB"/>
          </a:p>
        </p:txBody>
      </p:sp>
    </p:spTree>
    <p:extLst>
      <p:ext uri="{BB962C8B-B14F-4D97-AF65-F5344CB8AC3E}">
        <p14:creationId xmlns:p14="http://schemas.microsoft.com/office/powerpoint/2010/main" val="114022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82C6-7221-442F-AC9E-4AD7982D5D27}" type="slidenum">
              <a:rPr lang="en-GB" smtClean="0"/>
              <a:t>17</a:t>
            </a:fld>
            <a:endParaRPr lang="en-GB"/>
          </a:p>
        </p:txBody>
      </p:sp>
    </p:spTree>
    <p:extLst>
      <p:ext uri="{BB962C8B-B14F-4D97-AF65-F5344CB8AC3E}">
        <p14:creationId xmlns:p14="http://schemas.microsoft.com/office/powerpoint/2010/main" val="4125786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29D482C6-7221-442F-AC9E-4AD7982D5D27}" type="slidenum">
              <a:rPr lang="en-GB" smtClean="0"/>
              <a:t>18</a:t>
            </a:fld>
            <a:endParaRPr lang="en-GB"/>
          </a:p>
        </p:txBody>
      </p:sp>
    </p:spTree>
    <p:extLst>
      <p:ext uri="{BB962C8B-B14F-4D97-AF65-F5344CB8AC3E}">
        <p14:creationId xmlns:p14="http://schemas.microsoft.com/office/powerpoint/2010/main" val="305704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82C6-7221-442F-AC9E-4AD7982D5D27}" type="slidenum">
              <a:rPr lang="en-GB" smtClean="0"/>
              <a:t>19</a:t>
            </a:fld>
            <a:endParaRPr lang="en-GB"/>
          </a:p>
        </p:txBody>
      </p:sp>
    </p:spTree>
    <p:extLst>
      <p:ext uri="{BB962C8B-B14F-4D97-AF65-F5344CB8AC3E}">
        <p14:creationId xmlns:p14="http://schemas.microsoft.com/office/powerpoint/2010/main" val="417446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68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7575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31690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348609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102697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337610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D713DDE7-2569-3357-064F-BCA5A6C0CDB5}"/>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3:</a:t>
            </a:r>
          </a:p>
          <a:p>
            <a:pPr algn="ctr"/>
            <a:r>
              <a:rPr lang="en-US" altLang="en-US" sz="3600" dirty="0">
                <a:solidFill>
                  <a:schemeClr val="tx1"/>
                </a:solidFill>
                <a:latin typeface="+mn-lt"/>
                <a:ea typeface="Century Gothic" charset="0"/>
                <a:cs typeface="Century Gothic" charset="0"/>
              </a:rPr>
              <a:t>Geospatial Data Management</a:t>
            </a:r>
          </a:p>
        </p:txBody>
      </p:sp>
    </p:spTree>
    <p:extLst>
      <p:ext uri="{BB962C8B-B14F-4D97-AF65-F5344CB8AC3E}">
        <p14:creationId xmlns:p14="http://schemas.microsoft.com/office/powerpoint/2010/main" val="293272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A1DB61D1-CFFE-760D-13DA-B8A2D9DA780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A83F4632-10FA-EC87-6D79-2898C3C89F1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E229DA0E-F34C-FF01-1A6F-1FB6996BE5A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F1FCFE25-DED1-1AE8-3DE4-4EBFF4C8840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916345CD-70B9-3411-C88D-57B8846AA04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4744"/>
            <a:ext cx="11617291"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22" name="Title 1"/>
          <p:cNvSpPr txBox="1">
            <a:spLocks/>
          </p:cNvSpPr>
          <p:nvPr userDrawn="1"/>
        </p:nvSpPr>
        <p:spPr bwMode="auto">
          <a:xfrm>
            <a:off x="838200" y="142975"/>
            <a:ext cx="105156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
        <p:nvSpPr>
          <p:cNvPr id="2" name="Slide Number Placeholder 3">
            <a:extLst>
              <a:ext uri="{FF2B5EF4-FFF2-40B4-BE49-F238E27FC236}">
                <a16:creationId xmlns:a16="http://schemas.microsoft.com/office/drawing/2014/main" id="{61DE9232-AA7F-ECA0-51B2-0422F98914E8}"/>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60532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A2A9B5D-6A8C-6C56-F9E0-864D4A3888D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5EA8B7E2-5ADD-F05A-3FF3-FF9A252E737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E70577E9-0AD1-D508-EB75-DABB53F37E1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5FBFE231-75AA-CC0A-BE25-88CD3DD1786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17F69C43-1E25-7B52-AF14-680A3F357F5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06BBDB12-DD85-7A4F-0A2A-2718C3C5504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602458CA-D183-2B47-5362-F95FBA94BEC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7B90E2BD-F81A-46A1-6C54-B142ADCEF16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7">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8">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9">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20">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1">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2">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8"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healthgeolab.net/KNOW_REP/Acc_Analysis_VUT_050224_FINAL.pdf" TargetMode="Externa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ealthgeolab.net/resources/reference-materi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en/chart-graph-graphic-statistics-35773/" TargetMode="External"/><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hyperlink" Target="http://mathematica.stackexchange.com/questions/88178/using-mathematica-to-solve-a-probability-problem"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healthgeolab.net/DOCUMENTS/Guide_HGLC_Part1.pdf"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22669"/>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latin typeface="+mn-lt"/>
              </a:rPr>
              <a:t>Session 3.1: Introduction to the geospatial data management cycle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618" y="1154877"/>
            <a:ext cx="2724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8709" y="1361253"/>
            <a:ext cx="25050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1946" y="1139003"/>
            <a:ext cx="27066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Content Placeholder 4"/>
          <p:cNvSpPr txBox="1">
            <a:spLocks/>
          </p:cNvSpPr>
          <p:nvPr/>
        </p:nvSpPr>
        <p:spPr>
          <a:xfrm>
            <a:off x="3232548" y="3065249"/>
            <a:ext cx="8303779" cy="504825"/>
          </a:xfrm>
          <a:prstGeom prst="rect">
            <a:avLst/>
          </a:prstGeom>
        </p:spPr>
        <p:txBody>
          <a:bodyPr>
            <a:normAutofit/>
          </a:bodyPr>
          <a:lstStyle>
            <a:lvl1pPr>
              <a:defRPr sz="2800">
                <a:solidFill>
                  <a:schemeClr val="tx1"/>
                </a:solidFill>
                <a:latin typeface="Calibri" pitchFamily="34" charset="0"/>
              </a:defRPr>
            </a:lvl1pPr>
            <a:lvl2pPr>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nSpc>
                <a:spcPct val="90000"/>
              </a:lnSpc>
              <a:spcBef>
                <a:spcPts val="1000"/>
              </a:spcBef>
            </a:pPr>
            <a:r>
              <a:rPr lang="en-US" sz="2000" dirty="0"/>
              <a:t>Point                                                        Line                                                       Polygon</a:t>
            </a:r>
          </a:p>
          <a:p>
            <a:pPr>
              <a:lnSpc>
                <a:spcPct val="90000"/>
              </a:lnSpc>
              <a:spcBef>
                <a:spcPts val="1000"/>
              </a:spcBef>
              <a:buFont typeface="Arial" charset="0"/>
              <a:buChar char="•"/>
            </a:pPr>
            <a:endParaRPr lang="en-US" sz="1800" dirty="0"/>
          </a:p>
        </p:txBody>
      </p:sp>
      <p:sp>
        <p:nvSpPr>
          <p:cNvPr id="62" name="Title 1"/>
          <p:cNvSpPr txBox="1">
            <a:spLocks/>
          </p:cNvSpPr>
          <p:nvPr/>
        </p:nvSpPr>
        <p:spPr>
          <a:xfrm>
            <a:off x="375867" y="767899"/>
            <a:ext cx="4400550" cy="541337"/>
          </a:xfrm>
          <a:prstGeom prst="rect">
            <a:avLst/>
          </a:prstGeom>
        </p:spPr>
        <p:txBody>
          <a:bodyPr anchor="ctr">
            <a:norm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pPr>
            <a:r>
              <a:rPr lang="fr-FR" sz="2400" u="sng" dirty="0" err="1"/>
              <a:t>Vector</a:t>
            </a:r>
            <a:r>
              <a:rPr lang="fr-FR" sz="2400" u="sng" dirty="0"/>
              <a:t> format (shapefile)</a:t>
            </a:r>
            <a:endParaRPr lang="en-GB" sz="2400" u="sng" dirty="0"/>
          </a:p>
        </p:txBody>
      </p:sp>
      <p:pic>
        <p:nvPicPr>
          <p:cNvPr id="4" name="Picture 14">
            <a:extLst>
              <a:ext uri="{FF2B5EF4-FFF2-40B4-BE49-F238E27FC236}">
                <a16:creationId xmlns:a16="http://schemas.microsoft.com/office/drawing/2014/main" id="{ADAE0E24-2BA9-208D-B27F-B716BDA697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472" y="4209158"/>
            <a:ext cx="1885133" cy="171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a:extLst>
              <a:ext uri="{FF2B5EF4-FFF2-40B4-BE49-F238E27FC236}">
                <a16:creationId xmlns:a16="http://schemas.microsoft.com/office/drawing/2014/main" id="{4F2A51FD-0833-C75F-DFCA-718D5767FDB1}"/>
              </a:ext>
            </a:extLst>
          </p:cNvPr>
          <p:cNvGrpSpPr>
            <a:grpSpLocks/>
          </p:cNvGrpSpPr>
          <p:nvPr/>
        </p:nvGrpSpPr>
        <p:grpSpPr bwMode="auto">
          <a:xfrm>
            <a:off x="4912848" y="4157354"/>
            <a:ext cx="2684961" cy="1824068"/>
            <a:chOff x="6223000" y="3810000"/>
            <a:chExt cx="3733800" cy="2686050"/>
          </a:xfrm>
        </p:grpSpPr>
        <p:pic>
          <p:nvPicPr>
            <p:cNvPr id="6" name="Picture 3">
              <a:extLst>
                <a:ext uri="{FF2B5EF4-FFF2-40B4-BE49-F238E27FC236}">
                  <a16:creationId xmlns:a16="http://schemas.microsoft.com/office/drawing/2014/main" id="{0665CC9F-878B-6EAB-8750-E948D9BD51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000" y="3810000"/>
              <a:ext cx="2752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A919698-4937-ED39-71FD-8308F9AF29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4200" y="4267200"/>
              <a:ext cx="1752600" cy="172264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4C1CF61-9962-C793-BF44-D2C25350E6EB}"/>
                </a:ext>
              </a:extLst>
            </p:cNvPr>
            <p:cNvSpPr/>
            <p:nvPr/>
          </p:nvSpPr>
          <p:spPr>
            <a:xfrm>
              <a:off x="7290380" y="4953333"/>
              <a:ext cx="304386" cy="305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chemeClr val="tx1"/>
                </a:solidFill>
                <a:cs typeface="Arial" charset="0"/>
              </a:endParaRPr>
            </a:p>
          </p:txBody>
        </p:sp>
        <p:cxnSp>
          <p:nvCxnSpPr>
            <p:cNvPr id="9" name="Straight Connector 8">
              <a:extLst>
                <a:ext uri="{FF2B5EF4-FFF2-40B4-BE49-F238E27FC236}">
                  <a16:creationId xmlns:a16="http://schemas.microsoft.com/office/drawing/2014/main" id="{3A0694CD-8830-2DEA-820A-E8F755B50DEB}"/>
                </a:ext>
              </a:extLst>
            </p:cNvPr>
            <p:cNvCxnSpPr/>
            <p:nvPr/>
          </p:nvCxnSpPr>
          <p:spPr>
            <a:xfrm flipV="1">
              <a:off x="7594766" y="4342511"/>
              <a:ext cx="533691" cy="7635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06198E-EB57-5F3C-4015-C17E2227D55A}"/>
                </a:ext>
              </a:extLst>
            </p:cNvPr>
            <p:cNvCxnSpPr>
              <a:stCxn id="8" idx="3"/>
            </p:cNvCxnSpPr>
            <p:nvPr/>
          </p:nvCxnSpPr>
          <p:spPr>
            <a:xfrm>
              <a:off x="7594766" y="5106039"/>
              <a:ext cx="533691" cy="8379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Picture 19">
            <a:extLst>
              <a:ext uri="{FF2B5EF4-FFF2-40B4-BE49-F238E27FC236}">
                <a16:creationId xmlns:a16="http://schemas.microsoft.com/office/drawing/2014/main" id="{39D10F65-2AFE-9965-D61C-FD05FDF436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41878" y="4166222"/>
            <a:ext cx="2059856" cy="17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C141B383-E921-4981-79B0-8189AB805624}"/>
              </a:ext>
            </a:extLst>
          </p:cNvPr>
          <p:cNvSpPr txBox="1">
            <a:spLocks/>
          </p:cNvSpPr>
          <p:nvPr/>
        </p:nvSpPr>
        <p:spPr>
          <a:xfrm>
            <a:off x="380790" y="3454380"/>
            <a:ext cx="4438650" cy="636587"/>
          </a:xfrm>
          <a:prstGeom prst="rect">
            <a:avLst/>
          </a:prstGeom>
        </p:spPr>
        <p:txBody>
          <a:bodyPr anchor="ctr">
            <a:norm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pPr>
            <a:r>
              <a:rPr lang="en-US" sz="2400" u="sng" dirty="0"/>
              <a:t>Raster format (</a:t>
            </a:r>
            <a:r>
              <a:rPr lang="en-US" sz="2400" u="sng" dirty="0" err="1"/>
              <a:t>Geotiff</a:t>
            </a:r>
            <a:r>
              <a:rPr lang="en-US" sz="2400" u="sng" dirty="0"/>
              <a:t>, GRID)</a:t>
            </a:r>
            <a:endParaRPr lang="en-GB" sz="2400" u="sng" dirty="0"/>
          </a:p>
        </p:txBody>
      </p:sp>
      <p:sp>
        <p:nvSpPr>
          <p:cNvPr id="13" name="Title 1">
            <a:extLst>
              <a:ext uri="{FF2B5EF4-FFF2-40B4-BE49-F238E27FC236}">
                <a16:creationId xmlns:a16="http://schemas.microsoft.com/office/drawing/2014/main" id="{380695B5-A985-4B83-CC6E-D0EBFA28235A}"/>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altLang="en-US" sz="3200" b="1" dirty="0" err="1">
                <a:solidFill>
                  <a:srgbClr val="002147"/>
                </a:solidFill>
                <a:latin typeface="+mn-lt"/>
              </a:rPr>
              <a:t>Geospatial</a:t>
            </a:r>
            <a:r>
              <a:rPr lang="fr-CH" altLang="en-US" sz="3200" b="1" dirty="0">
                <a:solidFill>
                  <a:srgbClr val="002147"/>
                </a:solidFill>
                <a:latin typeface="+mn-lt"/>
              </a:rPr>
              <a:t> data types</a:t>
            </a:r>
            <a:endParaRPr lang="en-PH" altLang="en-US" dirty="0"/>
          </a:p>
        </p:txBody>
      </p:sp>
    </p:spTree>
    <p:extLst>
      <p:ext uri="{BB962C8B-B14F-4D97-AF65-F5344CB8AC3E}">
        <p14:creationId xmlns:p14="http://schemas.microsoft.com/office/powerpoint/2010/main" val="322814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730979-EDBF-ED9A-9671-08645A6DC83E}"/>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6" name="Rectangle 5">
            <a:extLst>
              <a:ext uri="{FF2B5EF4-FFF2-40B4-BE49-F238E27FC236}">
                <a16:creationId xmlns:a16="http://schemas.microsoft.com/office/drawing/2014/main" id="{D19F52B6-F3E2-8999-E8BB-54C8846EBB3E}"/>
              </a:ext>
            </a:extLst>
          </p:cNvPr>
          <p:cNvSpPr/>
          <p:nvPr/>
        </p:nvSpPr>
        <p:spPr>
          <a:xfrm>
            <a:off x="10297907" y="1674496"/>
            <a:ext cx="216023" cy="34563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Title 1">
            <a:extLst>
              <a:ext uri="{FF2B5EF4-FFF2-40B4-BE49-F238E27FC236}">
                <a16:creationId xmlns:a16="http://schemas.microsoft.com/office/drawing/2014/main" id="{96E7E3F7-16B3-732E-F2C7-F53B23D59910}"/>
              </a:ext>
            </a:extLst>
          </p:cNvPr>
          <p:cNvSpPr txBox="1">
            <a:spLocks/>
          </p:cNvSpPr>
          <p:nvPr/>
        </p:nvSpPr>
        <p:spPr>
          <a:xfrm>
            <a:off x="714765" y="803020"/>
            <a:ext cx="9209820" cy="1118299"/>
          </a:xfrm>
          <a:prstGeom prst="rect">
            <a:avLst/>
          </a:prstGeom>
        </p:spPr>
        <p:txBody>
          <a:bodyPr rtlCol="0">
            <a:noAutofit/>
          </a:bodyPr>
          <a:lstStyle/>
          <a:p>
            <a:pPr algn="just">
              <a:lnSpc>
                <a:spcPct val="90000"/>
              </a:lnSpc>
              <a:spcBef>
                <a:spcPts val="1000"/>
              </a:spcBef>
              <a:defRPr/>
            </a:pPr>
            <a:r>
              <a:rPr lang="en-US" sz="2400" dirty="0"/>
              <a:t>Documenting each step from the beginning as precisely as possible ensures that the process can be replicated</a:t>
            </a:r>
          </a:p>
        </p:txBody>
      </p:sp>
      <p:sp>
        <p:nvSpPr>
          <p:cNvPr id="3" name="Title 1">
            <a:extLst>
              <a:ext uri="{FF2B5EF4-FFF2-40B4-BE49-F238E27FC236}">
                <a16:creationId xmlns:a16="http://schemas.microsoft.com/office/drawing/2014/main" id="{52CB4CAE-9323-02F0-4927-ACCF6D780F91}"/>
              </a:ext>
            </a:extLst>
          </p:cNvPr>
          <p:cNvSpPr txBox="1">
            <a:spLocks/>
          </p:cNvSpPr>
          <p:nvPr/>
        </p:nvSpPr>
        <p:spPr>
          <a:xfrm>
            <a:off x="1835316" y="2890102"/>
            <a:ext cx="5748826" cy="994430"/>
          </a:xfrm>
          <a:prstGeom prst="rect">
            <a:avLst/>
          </a:prstGeom>
        </p:spPr>
        <p:txBody>
          <a:bodyPr rtlCol="0">
            <a:noAutofit/>
          </a:bodyPr>
          <a:lstStyle/>
          <a:p>
            <a:pPr>
              <a:spcBef>
                <a:spcPct val="20000"/>
              </a:spcBef>
              <a:defRPr/>
            </a:pPr>
            <a:r>
              <a:rPr lang="en-US" sz="2400" dirty="0"/>
              <a:t>A critical activity often forgotten or considered to be acquired</a:t>
            </a:r>
          </a:p>
        </p:txBody>
      </p:sp>
      <p:sp>
        <p:nvSpPr>
          <p:cNvPr id="4" name="Right Arrow 14">
            <a:extLst>
              <a:ext uri="{FF2B5EF4-FFF2-40B4-BE49-F238E27FC236}">
                <a16:creationId xmlns:a16="http://schemas.microsoft.com/office/drawing/2014/main" id="{C33973B9-08C8-6D1C-75CA-65CF54D62E02}"/>
              </a:ext>
            </a:extLst>
          </p:cNvPr>
          <p:cNvSpPr/>
          <p:nvPr/>
        </p:nvSpPr>
        <p:spPr>
          <a:xfrm>
            <a:off x="1304703" y="2950659"/>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Title 1">
            <a:extLst>
              <a:ext uri="{FF2B5EF4-FFF2-40B4-BE49-F238E27FC236}">
                <a16:creationId xmlns:a16="http://schemas.microsoft.com/office/drawing/2014/main" id="{888DFA63-D4B3-E1BF-D7B8-8B408025FE31}"/>
              </a:ext>
            </a:extLst>
          </p:cNvPr>
          <p:cNvSpPr txBox="1">
            <a:spLocks/>
          </p:cNvSpPr>
          <p:nvPr/>
        </p:nvSpPr>
        <p:spPr>
          <a:xfrm>
            <a:off x="1835316" y="1879353"/>
            <a:ext cx="4660599" cy="994430"/>
          </a:xfrm>
          <a:prstGeom prst="rect">
            <a:avLst/>
          </a:prstGeom>
        </p:spPr>
        <p:txBody>
          <a:bodyPr rtlCol="0">
            <a:noAutofit/>
          </a:bodyPr>
          <a:lstStyle/>
          <a:p>
            <a:pPr>
              <a:spcBef>
                <a:spcPct val="20000"/>
              </a:spcBef>
              <a:defRPr/>
            </a:pPr>
            <a:r>
              <a:rPr lang="en-US" sz="2400" dirty="0"/>
              <a:t>Applies to the entire geospatial data management cycle</a:t>
            </a:r>
          </a:p>
        </p:txBody>
      </p:sp>
      <p:sp>
        <p:nvSpPr>
          <p:cNvPr id="10" name="Right Arrow 14">
            <a:extLst>
              <a:ext uri="{FF2B5EF4-FFF2-40B4-BE49-F238E27FC236}">
                <a16:creationId xmlns:a16="http://schemas.microsoft.com/office/drawing/2014/main" id="{CADFB51E-1CEB-F200-57EE-73E5801798A9}"/>
              </a:ext>
            </a:extLst>
          </p:cNvPr>
          <p:cNvSpPr/>
          <p:nvPr/>
        </p:nvSpPr>
        <p:spPr>
          <a:xfrm>
            <a:off x="1304703" y="1939910"/>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itle 1">
            <a:extLst>
              <a:ext uri="{FF2B5EF4-FFF2-40B4-BE49-F238E27FC236}">
                <a16:creationId xmlns:a16="http://schemas.microsoft.com/office/drawing/2014/main" id="{A8C937BD-E433-5646-C053-36E2C6221AA7}"/>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200" b="1" dirty="0">
                <a:solidFill>
                  <a:srgbClr val="002147"/>
                </a:solidFill>
                <a:latin typeface="+mn-lt"/>
              </a:rPr>
              <a:t>Document the process</a:t>
            </a:r>
            <a:endParaRPr lang="en-PH" altLang="en-US" dirty="0"/>
          </a:p>
        </p:txBody>
      </p:sp>
      <p:pic>
        <p:nvPicPr>
          <p:cNvPr id="5" name="Picture 4">
            <a:extLst>
              <a:ext uri="{FF2B5EF4-FFF2-40B4-BE49-F238E27FC236}">
                <a16:creationId xmlns:a16="http://schemas.microsoft.com/office/drawing/2014/main" id="{351E8ED1-AC48-76BC-061C-55AA27CF19C8}"/>
              </a:ext>
            </a:extLst>
          </p:cNvPr>
          <p:cNvPicPr>
            <a:picLocks noChangeAspect="1"/>
          </p:cNvPicPr>
          <p:nvPr/>
        </p:nvPicPr>
        <p:blipFill>
          <a:blip r:embed="rId4"/>
          <a:stretch>
            <a:fillRect/>
          </a:stretch>
        </p:blipFill>
        <p:spPr>
          <a:xfrm>
            <a:off x="5744197" y="3859010"/>
            <a:ext cx="1689100" cy="2195830"/>
          </a:xfrm>
          <a:prstGeom prst="rect">
            <a:avLst/>
          </a:prstGeom>
          <a:ln>
            <a:solidFill>
              <a:schemeClr val="tx1"/>
            </a:solidFill>
          </a:ln>
        </p:spPr>
      </p:pic>
      <p:sp>
        <p:nvSpPr>
          <p:cNvPr id="12" name="TextBox 11">
            <a:extLst>
              <a:ext uri="{FF2B5EF4-FFF2-40B4-BE49-F238E27FC236}">
                <a16:creationId xmlns:a16="http://schemas.microsoft.com/office/drawing/2014/main" id="{3EC123B1-7945-7031-C77A-233E6E3F0454}"/>
              </a:ext>
            </a:extLst>
          </p:cNvPr>
          <p:cNvSpPr txBox="1"/>
          <p:nvPr/>
        </p:nvSpPr>
        <p:spPr>
          <a:xfrm>
            <a:off x="3170196" y="4260294"/>
            <a:ext cx="2434238" cy="923330"/>
          </a:xfrm>
          <a:prstGeom prst="rect">
            <a:avLst/>
          </a:prstGeom>
          <a:noFill/>
        </p:spPr>
        <p:txBody>
          <a:bodyPr wrap="square">
            <a:spAutoFit/>
          </a:bodyPr>
          <a:lstStyle/>
          <a:p>
            <a:pPr algn="r">
              <a:spcBef>
                <a:spcPct val="20000"/>
              </a:spcBef>
              <a:defRPr/>
            </a:pPr>
            <a:r>
              <a:rPr lang="en-US" sz="1800" dirty="0"/>
              <a:t>Good example of project implementation documentation</a:t>
            </a:r>
          </a:p>
        </p:txBody>
      </p:sp>
      <p:sp>
        <p:nvSpPr>
          <p:cNvPr id="13" name="TextBox 12">
            <a:extLst>
              <a:ext uri="{FF2B5EF4-FFF2-40B4-BE49-F238E27FC236}">
                <a16:creationId xmlns:a16="http://schemas.microsoft.com/office/drawing/2014/main" id="{7C18EBE7-A8AE-5087-6CEC-71224824357A}"/>
              </a:ext>
            </a:extLst>
          </p:cNvPr>
          <p:cNvSpPr txBox="1"/>
          <p:nvPr/>
        </p:nvSpPr>
        <p:spPr>
          <a:xfrm>
            <a:off x="5444" y="6108625"/>
            <a:ext cx="4716776" cy="246221"/>
          </a:xfrm>
          <a:prstGeom prst="rect">
            <a:avLst/>
          </a:prstGeom>
          <a:noFill/>
        </p:spPr>
        <p:txBody>
          <a:bodyPr wrap="square">
            <a:spAutoFit/>
          </a:bodyPr>
          <a:lstStyle/>
          <a:p>
            <a:pPr marL="0" lvl="1"/>
            <a:r>
              <a:rPr lang="en-PH" sz="1000" dirty="0"/>
              <a:t>1  </a:t>
            </a:r>
            <a:r>
              <a:rPr lang="en-US" sz="1000" dirty="0">
                <a:solidFill>
                  <a:srgbClr val="0563C1"/>
                </a:solidFill>
                <a:hlinkClick r:id="rId5">
                  <a:extLst>
                    <a:ext uri="{A12FA001-AC4F-418D-AE19-62706E023703}">
                      <ahyp:hlinkClr xmlns:ahyp="http://schemas.microsoft.com/office/drawing/2018/hyperlinkcolor" val="tx"/>
                    </a:ext>
                  </a:extLst>
                </a:hlinkClick>
              </a:rPr>
              <a:t>https://healthgeolab.net/KNOW_REP/Acc_Analysis_VUT_050224_FINAL.pdf</a:t>
            </a:r>
            <a:r>
              <a:rPr lang="en-US" sz="1000" dirty="0"/>
              <a:t> </a:t>
            </a:r>
            <a:endParaRPr lang="en-GB" sz="1000" dirty="0"/>
          </a:p>
        </p:txBody>
      </p:sp>
      <p:sp>
        <p:nvSpPr>
          <p:cNvPr id="14" name="TextBox 13">
            <a:extLst>
              <a:ext uri="{FF2B5EF4-FFF2-40B4-BE49-F238E27FC236}">
                <a16:creationId xmlns:a16="http://schemas.microsoft.com/office/drawing/2014/main" id="{F82ED91F-0553-8299-303A-1C64E1EFA263}"/>
              </a:ext>
            </a:extLst>
          </p:cNvPr>
          <p:cNvSpPr txBox="1"/>
          <p:nvPr/>
        </p:nvSpPr>
        <p:spPr>
          <a:xfrm>
            <a:off x="7440993" y="3888846"/>
            <a:ext cx="302419" cy="276999"/>
          </a:xfrm>
          <a:prstGeom prst="rect">
            <a:avLst/>
          </a:prstGeom>
          <a:noFill/>
        </p:spPr>
        <p:txBody>
          <a:bodyPr wrap="square">
            <a:spAutoFit/>
          </a:bodyPr>
          <a:lstStyle/>
          <a:p>
            <a:r>
              <a:rPr lang="en-US" sz="1200" dirty="0"/>
              <a:t>1</a:t>
            </a:r>
            <a:endParaRPr lang="en-GB" sz="1200" dirty="0"/>
          </a:p>
        </p:txBody>
      </p:sp>
    </p:spTree>
    <p:extLst>
      <p:ext uri="{BB962C8B-B14F-4D97-AF65-F5344CB8AC3E}">
        <p14:creationId xmlns:p14="http://schemas.microsoft.com/office/powerpoint/2010/main" val="257389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81ACF0-BCB5-81D4-69C2-5F2A9C764B6C}"/>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11" name="Rectangle 3"/>
          <p:cNvSpPr>
            <a:spLocks noChangeArrowheads="1"/>
          </p:cNvSpPr>
          <p:nvPr/>
        </p:nvSpPr>
        <p:spPr bwMode="auto">
          <a:xfrm>
            <a:off x="789978" y="1838979"/>
            <a:ext cx="4830893" cy="3508653"/>
          </a:xfrm>
          <a:prstGeom prst="rect">
            <a:avLst/>
          </a:prstGeom>
          <a:noFill/>
          <a:ln w="9525">
            <a:noFill/>
            <a:miter lim="800000"/>
            <a:headEnd/>
            <a:tailEnd/>
          </a:ln>
        </p:spPr>
        <p:txBody>
          <a:bodyPr wrap="square">
            <a:spAutoFit/>
          </a:bodyPr>
          <a:lstStyle/>
          <a:p>
            <a:pPr marL="432000" indent="-432000">
              <a:spcBef>
                <a:spcPts val="600"/>
              </a:spcBef>
              <a:spcAft>
                <a:spcPts val="1200"/>
              </a:spcAft>
              <a:buAutoNum type="arabicPeriod"/>
            </a:pPr>
            <a:r>
              <a:rPr lang="en-US" sz="2400" dirty="0"/>
              <a:t>Understand and document the geographic context </a:t>
            </a:r>
          </a:p>
          <a:p>
            <a:pPr marL="432000" indent="-432000">
              <a:spcBef>
                <a:spcPts val="600"/>
              </a:spcBef>
              <a:spcAft>
                <a:spcPts val="1200"/>
              </a:spcAft>
              <a:buAutoNum type="arabicPeriod"/>
            </a:pPr>
            <a:r>
              <a:rPr lang="en-US" sz="2400" dirty="0"/>
              <a:t>Characterize data and information specific to geospatial data and technology applications</a:t>
            </a:r>
          </a:p>
          <a:p>
            <a:pPr marL="432000" indent="-432000">
              <a:spcBef>
                <a:spcPts val="600"/>
              </a:spcBef>
              <a:spcAft>
                <a:spcPts val="1200"/>
              </a:spcAft>
              <a:buFontTx/>
              <a:buAutoNum type="arabicPeriod"/>
            </a:pPr>
            <a:r>
              <a:rPr lang="en-US" sz="2400" dirty="0"/>
              <a:t>Identify the data needed to generate the information products</a:t>
            </a:r>
          </a:p>
        </p:txBody>
      </p:sp>
      <p:sp>
        <p:nvSpPr>
          <p:cNvPr id="2" name="Title 1">
            <a:extLst>
              <a:ext uri="{FF2B5EF4-FFF2-40B4-BE49-F238E27FC236}">
                <a16:creationId xmlns:a16="http://schemas.microsoft.com/office/drawing/2014/main" id="{ADD4E8A4-04C4-E321-69B1-36B6C9C8766C}"/>
              </a:ext>
            </a:extLst>
          </p:cNvPr>
          <p:cNvSpPr txBox="1">
            <a:spLocks/>
          </p:cNvSpPr>
          <p:nvPr/>
        </p:nvSpPr>
        <p:spPr>
          <a:xfrm>
            <a:off x="789978" y="803457"/>
            <a:ext cx="6247528" cy="911433"/>
          </a:xfrm>
          <a:prstGeom prst="rect">
            <a:avLst/>
          </a:prstGeom>
        </p:spPr>
        <p:txBody>
          <a:bodyPr rtlCol="0">
            <a:noAutofit/>
          </a:bodyPr>
          <a:lstStyle/>
          <a:p>
            <a:pPr algn="just">
              <a:lnSpc>
                <a:spcPct val="90000"/>
              </a:lnSpc>
              <a:spcBef>
                <a:spcPts val="1000"/>
              </a:spcBef>
              <a:defRPr/>
            </a:pPr>
            <a:r>
              <a:rPr lang="en-US" sz="2400" dirty="0"/>
              <a:t>Three important activities must be completed during this step</a:t>
            </a:r>
            <a:r>
              <a:rPr lang="fr-CH" sz="2400" dirty="0"/>
              <a:t>:</a:t>
            </a:r>
          </a:p>
        </p:txBody>
      </p:sp>
      <p:sp>
        <p:nvSpPr>
          <p:cNvPr id="6" name="Rectangle 5">
            <a:extLst>
              <a:ext uri="{FF2B5EF4-FFF2-40B4-BE49-F238E27FC236}">
                <a16:creationId xmlns:a16="http://schemas.microsoft.com/office/drawing/2014/main" id="{D19F52B6-F3E2-8999-E8BB-54C8846EBB3E}"/>
              </a:ext>
            </a:extLst>
          </p:cNvPr>
          <p:cNvSpPr/>
          <p:nvPr/>
        </p:nvSpPr>
        <p:spPr>
          <a:xfrm>
            <a:off x="8353981" y="4851229"/>
            <a:ext cx="1308582" cy="3286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pic>
        <p:nvPicPr>
          <p:cNvPr id="4" name="Picture 3">
            <a:extLst>
              <a:ext uri="{FF2B5EF4-FFF2-40B4-BE49-F238E27FC236}">
                <a16:creationId xmlns:a16="http://schemas.microsoft.com/office/drawing/2014/main" id="{013E11E3-7F20-26B6-39CC-B781977D583F}"/>
              </a:ext>
            </a:extLst>
          </p:cNvPr>
          <p:cNvPicPr>
            <a:picLocks noChangeAspect="1"/>
          </p:cNvPicPr>
          <p:nvPr/>
        </p:nvPicPr>
        <p:blipFill>
          <a:blip r:embed="rId4"/>
          <a:stretch>
            <a:fillRect/>
          </a:stretch>
        </p:blipFill>
        <p:spPr>
          <a:xfrm>
            <a:off x="5878250" y="2076859"/>
            <a:ext cx="1354256" cy="1005636"/>
          </a:xfrm>
          <a:prstGeom prst="rect">
            <a:avLst/>
          </a:prstGeom>
        </p:spPr>
      </p:pic>
      <p:pic>
        <p:nvPicPr>
          <p:cNvPr id="5" name="Content Placeholder 7">
            <a:extLst>
              <a:ext uri="{FF2B5EF4-FFF2-40B4-BE49-F238E27FC236}">
                <a16:creationId xmlns:a16="http://schemas.microsoft.com/office/drawing/2014/main" id="{D07906A3-F0E6-402E-0371-DB0C14BD28BC}"/>
              </a:ext>
            </a:extLst>
          </p:cNvPr>
          <p:cNvPicPr>
            <a:picLocks noChangeAspect="1"/>
          </p:cNvPicPr>
          <p:nvPr/>
        </p:nvPicPr>
        <p:blipFill>
          <a:blip r:embed="rId5" cstate="print"/>
          <a:stretch>
            <a:fillRect/>
          </a:stretch>
        </p:blipFill>
        <p:spPr>
          <a:xfrm>
            <a:off x="5669535" y="3303497"/>
            <a:ext cx="1771685" cy="1254313"/>
          </a:xfrm>
          <a:prstGeom prst="rect">
            <a:avLst/>
          </a:prstGeom>
          <a:effectLst/>
        </p:spPr>
      </p:pic>
      <p:sp>
        <p:nvSpPr>
          <p:cNvPr id="3" name="Title 1">
            <a:extLst>
              <a:ext uri="{FF2B5EF4-FFF2-40B4-BE49-F238E27FC236}">
                <a16:creationId xmlns:a16="http://schemas.microsoft.com/office/drawing/2014/main" id="{79F8BEC8-A91C-B153-1C91-9ADAB1EC2A36}"/>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sz="3200" b="1" dirty="0" err="1">
                <a:solidFill>
                  <a:srgbClr val="002147"/>
                </a:solidFill>
                <a:latin typeface="+mn-lt"/>
              </a:rPr>
              <a:t>Define</a:t>
            </a:r>
            <a:r>
              <a:rPr lang="fr-CH" sz="3200" b="1" dirty="0">
                <a:solidFill>
                  <a:srgbClr val="002147"/>
                </a:solidFill>
                <a:latin typeface="+mn-lt"/>
              </a:rPr>
              <a:t> the data </a:t>
            </a:r>
            <a:r>
              <a:rPr lang="fr-CH" sz="3200" b="1" dirty="0" err="1">
                <a:solidFill>
                  <a:srgbClr val="002147"/>
                </a:solidFill>
                <a:latin typeface="+mn-lt"/>
              </a:rPr>
              <a:t>needs</a:t>
            </a:r>
            <a:endParaRPr lang="en-PH" altLang="en-US" dirty="0"/>
          </a:p>
        </p:txBody>
      </p:sp>
    </p:spTree>
    <p:extLst>
      <p:ext uri="{BB962C8B-B14F-4D97-AF65-F5344CB8AC3E}">
        <p14:creationId xmlns:p14="http://schemas.microsoft.com/office/powerpoint/2010/main" val="229140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9AFD677-484E-9184-5D90-5EF86575CD32}"/>
              </a:ext>
            </a:extLst>
          </p:cNvPr>
          <p:cNvSpPr txBox="1">
            <a:spLocks/>
          </p:cNvSpPr>
          <p:nvPr/>
        </p:nvSpPr>
        <p:spPr>
          <a:xfrm>
            <a:off x="609990" y="793735"/>
            <a:ext cx="9816400" cy="911433"/>
          </a:xfrm>
          <a:prstGeom prst="rect">
            <a:avLst/>
          </a:prstGeom>
        </p:spPr>
        <p:txBody>
          <a:bodyPr rtlCol="0">
            <a:noAutofit/>
          </a:bodyPr>
          <a:lstStyle/>
          <a:p>
            <a:pPr algn="just">
              <a:lnSpc>
                <a:spcPct val="90000"/>
              </a:lnSpc>
              <a:spcBef>
                <a:spcPts val="1000"/>
              </a:spcBef>
              <a:defRPr/>
            </a:pPr>
            <a:r>
              <a:rPr lang="en-US" sz="2400" dirty="0"/>
              <a:t>The content of the products identified during step B of the HIS geo-enabling process  define the data that are needed</a:t>
            </a:r>
            <a:endParaRPr lang="fr-CH" sz="2400" dirty="0"/>
          </a:p>
        </p:txBody>
      </p:sp>
      <p:sp>
        <p:nvSpPr>
          <p:cNvPr id="14" name="Content Placeholder 2">
            <a:extLst>
              <a:ext uri="{FF2B5EF4-FFF2-40B4-BE49-F238E27FC236}">
                <a16:creationId xmlns:a16="http://schemas.microsoft.com/office/drawing/2014/main" id="{69BB6B72-6FFC-A4D9-4E71-F2596A70C467}"/>
              </a:ext>
            </a:extLst>
          </p:cNvPr>
          <p:cNvSpPr txBox="1">
            <a:spLocks/>
          </p:cNvSpPr>
          <p:nvPr/>
        </p:nvSpPr>
        <p:spPr>
          <a:xfrm>
            <a:off x="933547" y="1595271"/>
            <a:ext cx="2647248"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Master lists</a:t>
            </a:r>
          </a:p>
          <a:p>
            <a:pPr>
              <a:lnSpc>
                <a:spcPct val="100000"/>
              </a:lnSpc>
              <a:spcBef>
                <a:spcPts val="0"/>
              </a:spcBef>
            </a:pPr>
            <a:r>
              <a:rPr lang="en-US" sz="2400" dirty="0"/>
              <a:t>Geospatial data</a:t>
            </a:r>
          </a:p>
          <a:p>
            <a:pPr>
              <a:lnSpc>
                <a:spcPct val="100000"/>
              </a:lnSpc>
              <a:spcBef>
                <a:spcPts val="0"/>
              </a:spcBef>
            </a:pPr>
            <a:r>
              <a:rPr lang="en-US" sz="2400" dirty="0"/>
              <a:t>Statistical data</a:t>
            </a:r>
          </a:p>
          <a:p>
            <a:pPr>
              <a:lnSpc>
                <a:spcPct val="100000"/>
              </a:lnSpc>
              <a:spcBef>
                <a:spcPts val="0"/>
              </a:spcBef>
            </a:pPr>
            <a:r>
              <a:rPr lang="en-US" sz="2400" dirty="0"/>
              <a:t>Input parameters </a:t>
            </a:r>
          </a:p>
          <a:p>
            <a:pPr>
              <a:lnSpc>
                <a:spcPct val="100000"/>
              </a:lnSpc>
              <a:spcBef>
                <a:spcPts val="0"/>
              </a:spcBef>
            </a:pPr>
            <a:endParaRPr lang="en-US" sz="2400" dirty="0"/>
          </a:p>
          <a:p>
            <a:pPr>
              <a:lnSpc>
                <a:spcPct val="100000"/>
              </a:lnSpc>
              <a:spcBef>
                <a:spcPts val="0"/>
              </a:spcBef>
            </a:pPr>
            <a:endParaRPr lang="en-US" sz="2400" dirty="0"/>
          </a:p>
        </p:txBody>
      </p:sp>
      <p:sp>
        <p:nvSpPr>
          <p:cNvPr id="16" name="Content Placeholder 2">
            <a:extLst>
              <a:ext uri="{FF2B5EF4-FFF2-40B4-BE49-F238E27FC236}">
                <a16:creationId xmlns:a16="http://schemas.microsoft.com/office/drawing/2014/main" id="{AE885A60-9B36-F240-5E80-DD56288D9481}"/>
              </a:ext>
            </a:extLst>
          </p:cNvPr>
          <p:cNvSpPr txBox="1">
            <a:spLocks/>
          </p:cNvSpPr>
          <p:nvPr/>
        </p:nvSpPr>
        <p:spPr>
          <a:xfrm>
            <a:off x="1068340" y="3331324"/>
            <a:ext cx="2975024" cy="80972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Will depend on the application of geospatial data and technologies and of the local context.</a:t>
            </a:r>
          </a:p>
        </p:txBody>
      </p:sp>
      <p:pic>
        <p:nvPicPr>
          <p:cNvPr id="17" name="Picture 16">
            <a:extLst>
              <a:ext uri="{FF2B5EF4-FFF2-40B4-BE49-F238E27FC236}">
                <a16:creationId xmlns:a16="http://schemas.microsoft.com/office/drawing/2014/main" id="{00875DDB-85D4-91F4-8B6C-6097CD7C9280}"/>
              </a:ext>
            </a:extLst>
          </p:cNvPr>
          <p:cNvPicPr>
            <a:picLocks noChangeAspect="1"/>
          </p:cNvPicPr>
          <p:nvPr/>
        </p:nvPicPr>
        <p:blipFill>
          <a:blip r:embed="rId3"/>
          <a:stretch>
            <a:fillRect/>
          </a:stretch>
        </p:blipFill>
        <p:spPr>
          <a:xfrm>
            <a:off x="10860986" y="278558"/>
            <a:ext cx="860833" cy="1218548"/>
          </a:xfrm>
          <a:prstGeom prst="rect">
            <a:avLst/>
          </a:prstGeom>
          <a:ln>
            <a:solidFill>
              <a:schemeClr val="tx1"/>
            </a:solidFill>
          </a:ln>
        </p:spPr>
      </p:pic>
      <p:sp>
        <p:nvSpPr>
          <p:cNvPr id="18" name="Right Arrow 14">
            <a:extLst>
              <a:ext uri="{FF2B5EF4-FFF2-40B4-BE49-F238E27FC236}">
                <a16:creationId xmlns:a16="http://schemas.microsoft.com/office/drawing/2014/main" id="{78EDCC89-09E0-5998-49C9-B6E517B54067}"/>
              </a:ext>
            </a:extLst>
          </p:cNvPr>
          <p:cNvSpPr/>
          <p:nvPr/>
        </p:nvSpPr>
        <p:spPr>
          <a:xfrm>
            <a:off x="609990" y="3379934"/>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0" name="Picture 19">
            <a:extLst>
              <a:ext uri="{FF2B5EF4-FFF2-40B4-BE49-F238E27FC236}">
                <a16:creationId xmlns:a16="http://schemas.microsoft.com/office/drawing/2014/main" id="{F32ACDBB-3B46-D62B-9D4C-5DD81157B7D3}"/>
              </a:ext>
            </a:extLst>
          </p:cNvPr>
          <p:cNvPicPr>
            <a:picLocks noChangeAspect="1"/>
          </p:cNvPicPr>
          <p:nvPr/>
        </p:nvPicPr>
        <p:blipFill rotWithShape="1">
          <a:blip r:embed="rId4"/>
          <a:srcRect r="33439"/>
          <a:stretch/>
        </p:blipFill>
        <p:spPr>
          <a:xfrm>
            <a:off x="4110316" y="1741414"/>
            <a:ext cx="3618570" cy="4243461"/>
          </a:xfrm>
          <a:prstGeom prst="rect">
            <a:avLst/>
          </a:prstGeom>
        </p:spPr>
      </p:pic>
      <p:sp>
        <p:nvSpPr>
          <p:cNvPr id="23" name="Rectangle 22">
            <a:extLst>
              <a:ext uri="{FF2B5EF4-FFF2-40B4-BE49-F238E27FC236}">
                <a16:creationId xmlns:a16="http://schemas.microsoft.com/office/drawing/2014/main" id="{3D01746F-DEA1-FC66-7943-161DD81A1110}"/>
              </a:ext>
            </a:extLst>
          </p:cNvPr>
          <p:cNvSpPr/>
          <p:nvPr/>
        </p:nvSpPr>
        <p:spPr>
          <a:xfrm>
            <a:off x="5795776" y="2076222"/>
            <a:ext cx="484094" cy="16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EC014D3-4B23-D178-5B83-C8916D71ABAF}"/>
              </a:ext>
            </a:extLst>
          </p:cNvPr>
          <p:cNvSpPr/>
          <p:nvPr/>
        </p:nvSpPr>
        <p:spPr>
          <a:xfrm>
            <a:off x="6760575" y="2076222"/>
            <a:ext cx="484094" cy="167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ntent Placeholder 2">
            <a:extLst>
              <a:ext uri="{FF2B5EF4-FFF2-40B4-BE49-F238E27FC236}">
                <a16:creationId xmlns:a16="http://schemas.microsoft.com/office/drawing/2014/main" id="{32E66053-DED0-2358-EE7E-68AD07868EF9}"/>
              </a:ext>
            </a:extLst>
          </p:cNvPr>
          <p:cNvSpPr txBox="1">
            <a:spLocks/>
          </p:cNvSpPr>
          <p:nvPr/>
        </p:nvSpPr>
        <p:spPr>
          <a:xfrm>
            <a:off x="6551599" y="1417145"/>
            <a:ext cx="2503926" cy="35625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Example for microplanning</a:t>
            </a:r>
          </a:p>
        </p:txBody>
      </p:sp>
      <p:sp>
        <p:nvSpPr>
          <p:cNvPr id="27" name="Content Placeholder 2">
            <a:extLst>
              <a:ext uri="{FF2B5EF4-FFF2-40B4-BE49-F238E27FC236}">
                <a16:creationId xmlns:a16="http://schemas.microsoft.com/office/drawing/2014/main" id="{BA66A0FA-1456-5BD2-DA26-CD5F66390D1D}"/>
              </a:ext>
            </a:extLst>
          </p:cNvPr>
          <p:cNvSpPr txBox="1">
            <a:spLocks/>
          </p:cNvSpPr>
          <p:nvPr/>
        </p:nvSpPr>
        <p:spPr>
          <a:xfrm>
            <a:off x="1079565" y="5203267"/>
            <a:ext cx="2988973" cy="463218"/>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Examples on the right for microplanning</a:t>
            </a:r>
          </a:p>
        </p:txBody>
      </p:sp>
      <p:sp>
        <p:nvSpPr>
          <p:cNvPr id="28" name="Right Arrow 14">
            <a:extLst>
              <a:ext uri="{FF2B5EF4-FFF2-40B4-BE49-F238E27FC236}">
                <a16:creationId xmlns:a16="http://schemas.microsoft.com/office/drawing/2014/main" id="{214C2847-9A75-325F-FCE3-E9B919937DF5}"/>
              </a:ext>
            </a:extLst>
          </p:cNvPr>
          <p:cNvSpPr/>
          <p:nvPr/>
        </p:nvSpPr>
        <p:spPr>
          <a:xfrm>
            <a:off x="621216" y="5232826"/>
            <a:ext cx="458605" cy="356253"/>
          </a:xfrm>
          <a:prstGeom prst="rightArrow">
            <a:avLst/>
          </a:prstGeom>
          <a:solidFill>
            <a:srgbClr val="1F83C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9" name="Picture 28">
            <a:extLst>
              <a:ext uri="{FF2B5EF4-FFF2-40B4-BE49-F238E27FC236}">
                <a16:creationId xmlns:a16="http://schemas.microsoft.com/office/drawing/2014/main" id="{2F597EF4-AB54-78B1-27D7-606DB44418F9}"/>
              </a:ext>
            </a:extLst>
          </p:cNvPr>
          <p:cNvPicPr>
            <a:picLocks noChangeAspect="1"/>
          </p:cNvPicPr>
          <p:nvPr/>
        </p:nvPicPr>
        <p:blipFill rotWithShape="1">
          <a:blip r:embed="rId5"/>
          <a:srcRect r="22082"/>
          <a:stretch/>
        </p:blipFill>
        <p:spPr>
          <a:xfrm>
            <a:off x="7824630" y="1741414"/>
            <a:ext cx="4226400" cy="4322851"/>
          </a:xfrm>
          <a:prstGeom prst="rect">
            <a:avLst/>
          </a:prstGeom>
        </p:spPr>
      </p:pic>
      <p:pic>
        <p:nvPicPr>
          <p:cNvPr id="30" name="Picture 29">
            <a:extLst>
              <a:ext uri="{FF2B5EF4-FFF2-40B4-BE49-F238E27FC236}">
                <a16:creationId xmlns:a16="http://schemas.microsoft.com/office/drawing/2014/main" id="{01EAA378-73EF-45B5-19AD-E886BAE043FD}"/>
              </a:ext>
            </a:extLst>
          </p:cNvPr>
          <p:cNvPicPr>
            <a:picLocks noChangeAspect="1"/>
          </p:cNvPicPr>
          <p:nvPr/>
        </p:nvPicPr>
        <p:blipFill rotWithShape="1">
          <a:blip r:embed="rId4"/>
          <a:srcRect l="37104" t="14180" r="59445" b="81299"/>
          <a:stretch/>
        </p:blipFill>
        <p:spPr>
          <a:xfrm>
            <a:off x="6159217" y="2052059"/>
            <a:ext cx="187605" cy="191870"/>
          </a:xfrm>
          <a:prstGeom prst="rect">
            <a:avLst/>
          </a:prstGeom>
        </p:spPr>
      </p:pic>
      <p:pic>
        <p:nvPicPr>
          <p:cNvPr id="31" name="Picture 30">
            <a:extLst>
              <a:ext uri="{FF2B5EF4-FFF2-40B4-BE49-F238E27FC236}">
                <a16:creationId xmlns:a16="http://schemas.microsoft.com/office/drawing/2014/main" id="{6DBAF07E-3722-085A-C78D-AE3556EF5362}"/>
              </a:ext>
            </a:extLst>
          </p:cNvPr>
          <p:cNvPicPr>
            <a:picLocks noChangeAspect="1"/>
          </p:cNvPicPr>
          <p:nvPr/>
        </p:nvPicPr>
        <p:blipFill rotWithShape="1">
          <a:blip r:embed="rId4"/>
          <a:srcRect l="37104" t="14180" r="59445" b="81299"/>
          <a:stretch/>
        </p:blipFill>
        <p:spPr>
          <a:xfrm>
            <a:off x="7104936" y="2052059"/>
            <a:ext cx="187605" cy="191870"/>
          </a:xfrm>
          <a:prstGeom prst="rect">
            <a:avLst/>
          </a:prstGeom>
        </p:spPr>
      </p:pic>
      <p:sp>
        <p:nvSpPr>
          <p:cNvPr id="2" name="Title 1">
            <a:extLst>
              <a:ext uri="{FF2B5EF4-FFF2-40B4-BE49-F238E27FC236}">
                <a16:creationId xmlns:a16="http://schemas.microsoft.com/office/drawing/2014/main" id="{E9F2906F-8CFD-E7BE-1F0B-D31579D17D1B}"/>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sz="3200" b="1" dirty="0" err="1">
                <a:solidFill>
                  <a:srgbClr val="002147"/>
                </a:solidFill>
                <a:latin typeface="+mn-lt"/>
              </a:rPr>
              <a:t>Define</a:t>
            </a:r>
            <a:r>
              <a:rPr lang="fr-CH" sz="3200" b="1" dirty="0">
                <a:solidFill>
                  <a:srgbClr val="002147"/>
                </a:solidFill>
                <a:latin typeface="+mn-lt"/>
              </a:rPr>
              <a:t> the data </a:t>
            </a:r>
            <a:r>
              <a:rPr lang="fr-CH" sz="3200" b="1" dirty="0" err="1">
                <a:solidFill>
                  <a:srgbClr val="002147"/>
                </a:solidFill>
                <a:latin typeface="+mn-lt"/>
              </a:rPr>
              <a:t>needs</a:t>
            </a:r>
            <a:endParaRPr lang="en-PH" altLang="en-US" dirty="0"/>
          </a:p>
        </p:txBody>
      </p:sp>
    </p:spTree>
    <p:extLst>
      <p:ext uri="{BB962C8B-B14F-4D97-AF65-F5344CB8AC3E}">
        <p14:creationId xmlns:p14="http://schemas.microsoft.com/office/powerpoint/2010/main" val="298765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2391D-4DFC-37B0-F5CA-755D079DE970}"/>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362947" y="3367118"/>
            <a:ext cx="1296144" cy="13737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765468" y="1093467"/>
            <a:ext cx="6370442" cy="1079247"/>
          </a:xfrm>
          <a:prstGeom prst="rect">
            <a:avLst/>
          </a:prstGeom>
        </p:spPr>
        <p:txBody>
          <a:bodyPr rtlCol="0">
            <a:noAutofit/>
          </a:bodyPr>
          <a:lstStyle/>
          <a:p>
            <a:pPr algn="just">
              <a:lnSpc>
                <a:spcPct val="90000"/>
              </a:lnSpc>
              <a:spcBef>
                <a:spcPts val="1000"/>
              </a:spcBef>
            </a:pPr>
            <a:r>
              <a:rPr lang="en-US" sz="2400" dirty="0"/>
              <a:t>The definition of terminology makes it possible to ensure that all the actors involved speak the same language.</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771998" y="2261424"/>
            <a:ext cx="6623886" cy="2356435"/>
          </a:xfrm>
          <a:prstGeom prst="rect">
            <a:avLst/>
          </a:prstGeom>
        </p:spPr>
        <p:txBody>
          <a:bodyPr rtlCol="0">
            <a:noAutofit/>
          </a:bodyPr>
          <a:lstStyle/>
          <a:p>
            <a:pPr lvl="0"/>
            <a:r>
              <a:rPr lang="en-US" sz="2400" dirty="0"/>
              <a:t>Data specifications and ground references (satellite imaging, master lists) provide the measurable criteria to assess and improve the quality of geospatial data across the 6 dimensions of data quality (completeness, uniqueness, timeliness, accuracy, validity and consistency).</a:t>
            </a:r>
          </a:p>
        </p:txBody>
      </p:sp>
      <p:pic>
        <p:nvPicPr>
          <p:cNvPr id="9" name="Picture 5">
            <a:extLst>
              <a:ext uri="{FF2B5EF4-FFF2-40B4-BE49-F238E27FC236}">
                <a16:creationId xmlns:a16="http://schemas.microsoft.com/office/drawing/2014/main" id="{9336019F-2E97-A174-5172-01129B392044}"/>
              </a:ext>
            </a:extLst>
          </p:cNvPr>
          <p:cNvPicPr>
            <a:picLocks noChangeAspect="1" noChangeArrowheads="1"/>
          </p:cNvPicPr>
          <p:nvPr/>
        </p:nvPicPr>
        <p:blipFill>
          <a:blip r:embed="rId4" cstate="print"/>
          <a:srcRect/>
          <a:stretch>
            <a:fillRect/>
          </a:stretch>
        </p:blipFill>
        <p:spPr bwMode="auto">
          <a:xfrm>
            <a:off x="3693635" y="4773197"/>
            <a:ext cx="1388269" cy="1175147"/>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cxnSp>
        <p:nvCxnSpPr>
          <p:cNvPr id="11" name="Straight Connector 8">
            <a:extLst>
              <a:ext uri="{FF2B5EF4-FFF2-40B4-BE49-F238E27FC236}">
                <a16:creationId xmlns:a16="http://schemas.microsoft.com/office/drawing/2014/main" id="{30B4B0B5-D1BB-DB73-F0E1-4314DCB084C9}"/>
              </a:ext>
            </a:extLst>
          </p:cNvPr>
          <p:cNvCxnSpPr>
            <a:cxnSpLocks noChangeShapeType="1"/>
          </p:cNvCxnSpPr>
          <p:nvPr/>
        </p:nvCxnSpPr>
        <p:spPr bwMode="auto">
          <a:xfrm flipH="1" flipV="1">
            <a:off x="4188304" y="5592271"/>
            <a:ext cx="571500" cy="5941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2" name="Rectangle 266">
            <a:extLst>
              <a:ext uri="{FF2B5EF4-FFF2-40B4-BE49-F238E27FC236}">
                <a16:creationId xmlns:a16="http://schemas.microsoft.com/office/drawing/2014/main" id="{937BFF6C-D06D-6252-1F11-CEC96E260B37}"/>
              </a:ext>
            </a:extLst>
          </p:cNvPr>
          <p:cNvSpPr>
            <a:spLocks noChangeArrowheads="1"/>
          </p:cNvSpPr>
          <p:nvPr/>
        </p:nvSpPr>
        <p:spPr bwMode="auto">
          <a:xfrm>
            <a:off x="4759805" y="6063759"/>
            <a:ext cx="733425" cy="275076"/>
          </a:xfrm>
          <a:prstGeom prst="rect">
            <a:avLst/>
          </a:prstGeom>
          <a:noFill/>
          <a:ln w="12700">
            <a:noFill/>
            <a:miter lim="800000"/>
            <a:headEnd/>
            <a:tailEnd/>
          </a:ln>
        </p:spPr>
        <p:txBody>
          <a:bodyPr lIns="67866" tIns="33338" rIns="67866" bIns="33338">
            <a:spAutoFit/>
          </a:bodyPr>
          <a:lstStyle/>
          <a:p>
            <a:pPr>
              <a:lnSpc>
                <a:spcPct val="90000"/>
              </a:lnSpc>
              <a:defRPr/>
            </a:pPr>
            <a:r>
              <a:rPr lang="en-US" sz="1500" dirty="0">
                <a:latin typeface="+mj-lt"/>
              </a:rPr>
              <a:t>890 m</a:t>
            </a:r>
          </a:p>
        </p:txBody>
      </p:sp>
      <p:pic>
        <p:nvPicPr>
          <p:cNvPr id="15" name="Picture 11" descr="coordinate_syst.jpg">
            <a:extLst>
              <a:ext uri="{FF2B5EF4-FFF2-40B4-BE49-F238E27FC236}">
                <a16:creationId xmlns:a16="http://schemas.microsoft.com/office/drawing/2014/main" id="{DBFDD1AC-328F-9786-AA96-765FB90895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7214" y="4717048"/>
            <a:ext cx="1478325" cy="13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582E1ADF-598C-9C28-8A4C-EAE9093AF5F2}"/>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Define terminology, data specifications, and ground references</a:t>
            </a:r>
            <a:endParaRPr lang="fr-CH" altLang="en-US" dirty="0"/>
          </a:p>
        </p:txBody>
      </p:sp>
    </p:spTree>
    <p:extLst>
      <p:ext uri="{BB962C8B-B14F-4D97-AF65-F5344CB8AC3E}">
        <p14:creationId xmlns:p14="http://schemas.microsoft.com/office/powerpoint/2010/main" val="338217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7F6453-1DCF-F75B-E59C-938DFBF94EB7}"/>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10662046" y="2195899"/>
            <a:ext cx="217695" cy="13228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764109" y="1089467"/>
            <a:ext cx="6193863" cy="1440160"/>
          </a:xfrm>
          <a:prstGeom prst="rect">
            <a:avLst/>
          </a:prstGeom>
        </p:spPr>
        <p:txBody>
          <a:bodyPr rtlCol="0">
            <a:noAutofit/>
          </a:bodyPr>
          <a:lstStyle/>
          <a:p>
            <a:pPr>
              <a:lnSpc>
                <a:spcPct val="90000"/>
              </a:lnSpc>
              <a:spcBef>
                <a:spcPts val="1000"/>
              </a:spcBef>
            </a:pPr>
            <a:r>
              <a:rPr lang="en-US" sz="2400" dirty="0"/>
              <a:t>All geospatial and statistical data used or generated as part of the implementation of the cycle must be properly documented.</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753787" y="2431451"/>
            <a:ext cx="6193863" cy="1792955"/>
          </a:xfrm>
          <a:prstGeom prst="rect">
            <a:avLst/>
          </a:prstGeom>
        </p:spPr>
        <p:txBody>
          <a:bodyPr rtlCol="0">
            <a:noAutofit/>
          </a:bodyPr>
          <a:lstStyle/>
          <a:p>
            <a:pPr>
              <a:lnSpc>
                <a:spcPct val="90000"/>
              </a:lnSpc>
              <a:spcBef>
                <a:spcPts val="1000"/>
              </a:spcBef>
            </a:pPr>
            <a:r>
              <a:rPr lang="en-US" sz="2400" dirty="0"/>
              <a:t>This documentation provides the information needed to guarantee the quality of the data and should be started as soon as possible throughout the cycle.</a:t>
            </a:r>
          </a:p>
        </p:txBody>
      </p:sp>
      <p:sp>
        <p:nvSpPr>
          <p:cNvPr id="3" name="Rectangle 3">
            <a:extLst>
              <a:ext uri="{FF2B5EF4-FFF2-40B4-BE49-F238E27FC236}">
                <a16:creationId xmlns:a16="http://schemas.microsoft.com/office/drawing/2014/main" id="{DFD75E42-0501-730C-8A51-B8EB28B61BA6}"/>
              </a:ext>
            </a:extLst>
          </p:cNvPr>
          <p:cNvSpPr>
            <a:spLocks noChangeArrowheads="1"/>
          </p:cNvSpPr>
          <p:nvPr/>
        </p:nvSpPr>
        <p:spPr bwMode="auto">
          <a:xfrm>
            <a:off x="753785" y="4044260"/>
            <a:ext cx="4302311" cy="1620180"/>
          </a:xfrm>
          <a:prstGeom prst="rect">
            <a:avLst/>
          </a:prstGeom>
        </p:spPr>
        <p:txBody>
          <a:bodyPr rtlCol="0">
            <a:noAutofit/>
          </a:bodyPr>
          <a:lstStyle/>
          <a:p>
            <a:pPr>
              <a:lnSpc>
                <a:spcPct val="90000"/>
              </a:lnSpc>
              <a:spcBef>
                <a:spcPts val="1000"/>
              </a:spcBef>
            </a:pPr>
            <a:r>
              <a:rPr lang="en-US" sz="2400" dirty="0"/>
              <a:t>The information is entered in a metadata record based on a standardized metadata profile</a:t>
            </a:r>
            <a:r>
              <a:rPr lang="fr-FR" sz="2400" dirty="0"/>
              <a:t>.</a:t>
            </a:r>
            <a:endParaRPr lang="en-GB" sz="2400" dirty="0"/>
          </a:p>
        </p:txBody>
      </p:sp>
      <p:pic>
        <p:nvPicPr>
          <p:cNvPr id="8" name="Picture 7">
            <a:extLst>
              <a:ext uri="{FF2B5EF4-FFF2-40B4-BE49-F238E27FC236}">
                <a16:creationId xmlns:a16="http://schemas.microsoft.com/office/drawing/2014/main" id="{932DF8C6-95F1-10A6-C004-21B88FE72CBE}"/>
              </a:ext>
            </a:extLst>
          </p:cNvPr>
          <p:cNvPicPr>
            <a:picLocks noChangeAspect="1"/>
          </p:cNvPicPr>
          <p:nvPr/>
        </p:nvPicPr>
        <p:blipFill>
          <a:blip r:embed="rId4"/>
          <a:stretch>
            <a:fillRect/>
          </a:stretch>
        </p:blipFill>
        <p:spPr>
          <a:xfrm>
            <a:off x="5440698" y="4044260"/>
            <a:ext cx="1158684" cy="2116334"/>
          </a:xfrm>
          <a:prstGeom prst="rect">
            <a:avLst/>
          </a:prstGeom>
        </p:spPr>
      </p:pic>
      <p:sp>
        <p:nvSpPr>
          <p:cNvPr id="7" name="Title 1">
            <a:extLst>
              <a:ext uri="{FF2B5EF4-FFF2-40B4-BE49-F238E27FC236}">
                <a16:creationId xmlns:a16="http://schemas.microsoft.com/office/drawing/2014/main" id="{F4E3869F-733C-9E42-750B-753C0F9601D3}"/>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dirty="0"/>
              <a:t>Document the data</a:t>
            </a:r>
            <a:endParaRPr lang="fr-CH" altLang="en-US" dirty="0"/>
          </a:p>
        </p:txBody>
      </p:sp>
    </p:spTree>
    <p:extLst>
      <p:ext uri="{BB962C8B-B14F-4D97-AF65-F5344CB8AC3E}">
        <p14:creationId xmlns:p14="http://schemas.microsoft.com/office/powerpoint/2010/main" val="92159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24AC4-3370-CD99-FD84-057286C29CAA}"/>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353397" y="2542895"/>
            <a:ext cx="1296144" cy="707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759046" y="1092525"/>
            <a:ext cx="6188602" cy="1450370"/>
          </a:xfrm>
          <a:prstGeom prst="rect">
            <a:avLst/>
          </a:prstGeom>
        </p:spPr>
        <p:txBody>
          <a:bodyPr rtlCol="0">
            <a:noAutofit/>
          </a:bodyPr>
          <a:lstStyle/>
          <a:p>
            <a:pPr>
              <a:lnSpc>
                <a:spcPct val="90000"/>
              </a:lnSpc>
              <a:spcBef>
                <a:spcPts val="1000"/>
              </a:spcBef>
            </a:pPr>
            <a:r>
              <a:rPr lang="en-US" sz="2400" dirty="0"/>
              <a:t>The compilation and organization of existing data make it possible to reduce the duplication of efforts, and therefore save time and money.</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759046" y="2468700"/>
            <a:ext cx="6188602" cy="1754281"/>
          </a:xfrm>
          <a:prstGeom prst="rect">
            <a:avLst/>
          </a:prstGeom>
        </p:spPr>
        <p:txBody>
          <a:bodyPr rtlCol="0">
            <a:noAutofit/>
          </a:bodyPr>
          <a:lstStyle/>
          <a:p>
            <a:pPr>
              <a:lnSpc>
                <a:spcPct val="90000"/>
              </a:lnSpc>
              <a:spcBef>
                <a:spcPts val="1000"/>
              </a:spcBef>
            </a:pPr>
            <a:r>
              <a:rPr lang="en-US" sz="2400" dirty="0"/>
              <a:t>The quality of the existing data that has been compiled must be evaluated in relation to the specifications of data and references on the ground to identify the potential gaps that will have to be filled.</a:t>
            </a:r>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742418" y="4463090"/>
            <a:ext cx="6178336" cy="1610265"/>
          </a:xfrm>
          <a:prstGeom prst="rect">
            <a:avLst/>
          </a:prstGeom>
        </p:spPr>
        <p:txBody>
          <a:bodyPr rtlCol="0">
            <a:noAutofit/>
          </a:bodyPr>
          <a:lstStyle/>
          <a:p>
            <a:pPr>
              <a:lnSpc>
                <a:spcPct val="90000"/>
              </a:lnSpc>
              <a:spcBef>
                <a:spcPts val="1000"/>
              </a:spcBef>
            </a:pPr>
            <a:r>
              <a:rPr lang="en-US" sz="2400" dirty="0"/>
              <a:t>Restrictions in the use and/or sharing of compiled data can also cause the need to collect new or additional data</a:t>
            </a:r>
            <a:r>
              <a:rPr lang="fr-FR" sz="2400" dirty="0"/>
              <a:t>. </a:t>
            </a:r>
            <a:endParaRPr lang="en-US" sz="2400" dirty="0"/>
          </a:p>
        </p:txBody>
      </p:sp>
      <p:sp>
        <p:nvSpPr>
          <p:cNvPr id="7" name="Title 1">
            <a:extLst>
              <a:ext uri="{FF2B5EF4-FFF2-40B4-BE49-F238E27FC236}">
                <a16:creationId xmlns:a16="http://schemas.microsoft.com/office/drawing/2014/main" id="{D0B459F7-C748-DD63-1577-7A5A4ECE5B5D}"/>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Compile existing data and identify gaps</a:t>
            </a:r>
            <a:endParaRPr lang="fr-CH" altLang="en-US" dirty="0"/>
          </a:p>
        </p:txBody>
      </p:sp>
    </p:spTree>
    <p:extLst>
      <p:ext uri="{BB962C8B-B14F-4D97-AF65-F5344CB8AC3E}">
        <p14:creationId xmlns:p14="http://schemas.microsoft.com/office/powerpoint/2010/main" val="367310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D0B616-F704-4ED2-B903-1B631D39FDCE}"/>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380589" y="2204864"/>
            <a:ext cx="1296143"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835822" y="1097562"/>
            <a:ext cx="7044156" cy="693737"/>
          </a:xfrm>
          <a:prstGeom prst="rect">
            <a:avLst/>
          </a:prstGeom>
          <a:noFill/>
          <a:ln w="9525">
            <a:noFill/>
            <a:miter lim="800000"/>
            <a:headEnd/>
            <a:tailEnd/>
          </a:ln>
        </p:spPr>
        <p:txBody>
          <a:bodyPr lIns="0" tIns="0" rIns="0" bIns="0"/>
          <a:lstStyle/>
          <a:p>
            <a:pPr lvl="0"/>
            <a:r>
              <a:rPr lang="en-US" sz="2400" dirty="0"/>
              <a:t>Gaps in the data identified during the previous step should ideally be filled.</a:t>
            </a:r>
          </a:p>
        </p:txBody>
      </p:sp>
      <p:sp>
        <p:nvSpPr>
          <p:cNvPr id="5" name="Rectangle 3">
            <a:extLst>
              <a:ext uri="{FF2B5EF4-FFF2-40B4-BE49-F238E27FC236}">
                <a16:creationId xmlns:a16="http://schemas.microsoft.com/office/drawing/2014/main" id="{FAD751BE-0A51-0582-EE49-210603374785}"/>
              </a:ext>
            </a:extLst>
          </p:cNvPr>
          <p:cNvSpPr>
            <a:spLocks noChangeArrowheads="1"/>
          </p:cNvSpPr>
          <p:nvPr/>
        </p:nvSpPr>
        <p:spPr bwMode="auto">
          <a:xfrm>
            <a:off x="807678" y="2056545"/>
            <a:ext cx="6551174" cy="1645879"/>
          </a:xfrm>
          <a:prstGeom prst="rect">
            <a:avLst/>
          </a:prstGeom>
          <a:noFill/>
          <a:ln w="9525">
            <a:noFill/>
            <a:miter lim="800000"/>
            <a:headEnd/>
            <a:tailEnd/>
          </a:ln>
        </p:spPr>
        <p:txBody>
          <a:bodyPr lIns="0" tIns="0" rIns="0" bIns="0"/>
          <a:lstStyle/>
          <a:p>
            <a:pPr lvl="0"/>
            <a:r>
              <a:rPr lang="en-US" sz="2400" dirty="0"/>
              <a:t>Different approaches can  be used, including the improvement of existing data, the extraction of new data using different methods such as digitization, or the collection of geographic coordinates in the field.</a:t>
            </a:r>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807678" y="3791417"/>
            <a:ext cx="6319265" cy="726319"/>
          </a:xfrm>
          <a:prstGeom prst="rect">
            <a:avLst/>
          </a:prstGeom>
          <a:noFill/>
          <a:ln w="9525">
            <a:noFill/>
            <a:miter lim="800000"/>
            <a:headEnd/>
            <a:tailEnd/>
          </a:ln>
        </p:spPr>
        <p:txBody>
          <a:bodyPr lIns="0" tIns="0" rIns="0" bIns="0"/>
          <a:lstStyle/>
          <a:p>
            <a:pPr lvl="0"/>
            <a:r>
              <a:rPr lang="en-US" sz="2400" dirty="0"/>
              <a:t>The data in question must also be validated before being used</a:t>
            </a:r>
            <a:r>
              <a:rPr lang="fr-FR" sz="2400" dirty="0"/>
              <a:t>.</a:t>
            </a:r>
            <a:endParaRPr lang="en-US" sz="2400" dirty="0"/>
          </a:p>
        </p:txBody>
      </p:sp>
      <p:pic>
        <p:nvPicPr>
          <p:cNvPr id="6" name="Picture 5" descr="remote_Sensing.gif">
            <a:extLst>
              <a:ext uri="{FF2B5EF4-FFF2-40B4-BE49-F238E27FC236}">
                <a16:creationId xmlns:a16="http://schemas.microsoft.com/office/drawing/2014/main" id="{E64FB149-1982-952F-2D49-48648DF6DCCD}"/>
              </a:ext>
            </a:extLst>
          </p:cNvPr>
          <p:cNvPicPr>
            <a:picLocks noChangeAspect="1"/>
          </p:cNvPicPr>
          <p:nvPr/>
        </p:nvPicPr>
        <p:blipFill>
          <a:blip r:embed="rId4" cstate="print"/>
          <a:stretch>
            <a:fillRect/>
          </a:stretch>
        </p:blipFill>
        <p:spPr>
          <a:xfrm>
            <a:off x="1239235" y="4935882"/>
            <a:ext cx="1320800" cy="990600"/>
          </a:xfrm>
          <a:prstGeom prst="rect">
            <a:avLst/>
          </a:prstGeom>
          <a:ln>
            <a:noFill/>
          </a:ln>
          <a:effectLst>
            <a:outerShdw blurRad="190500" algn="tl" rotWithShape="0">
              <a:srgbClr val="000000">
                <a:alpha val="70000"/>
              </a:srgbClr>
            </a:outerShdw>
          </a:effectLst>
        </p:spPr>
      </p:pic>
      <p:pic>
        <p:nvPicPr>
          <p:cNvPr id="8" name="Picture 7" descr="image_processing.jpg">
            <a:extLst>
              <a:ext uri="{FF2B5EF4-FFF2-40B4-BE49-F238E27FC236}">
                <a16:creationId xmlns:a16="http://schemas.microsoft.com/office/drawing/2014/main" id="{AA1AFFD3-13B5-657C-5188-36EA94702447}"/>
              </a:ext>
            </a:extLst>
          </p:cNvPr>
          <p:cNvPicPr>
            <a:picLocks noChangeAspect="1"/>
          </p:cNvPicPr>
          <p:nvPr/>
        </p:nvPicPr>
        <p:blipFill>
          <a:blip r:embed="rId5" cstate="print"/>
          <a:srcRect/>
          <a:stretch>
            <a:fillRect/>
          </a:stretch>
        </p:blipFill>
        <p:spPr>
          <a:xfrm>
            <a:off x="2673670" y="4916595"/>
            <a:ext cx="1344461" cy="1009888"/>
          </a:xfrm>
          <a:prstGeom prst="rect">
            <a:avLst/>
          </a:prstGeom>
          <a:ln>
            <a:noFill/>
          </a:ln>
          <a:effectLst>
            <a:outerShdw blurRad="190500" algn="tl" rotWithShape="0">
              <a:srgbClr val="000000">
                <a:alpha val="70000"/>
              </a:srgbClr>
            </a:outerShdw>
          </a:effectLst>
        </p:spPr>
      </p:pic>
      <p:pic>
        <p:nvPicPr>
          <p:cNvPr id="9" name="Picture 8" descr="digitizing.jpg">
            <a:extLst>
              <a:ext uri="{FF2B5EF4-FFF2-40B4-BE49-F238E27FC236}">
                <a16:creationId xmlns:a16="http://schemas.microsoft.com/office/drawing/2014/main" id="{19D19BF7-3DFF-228B-53BA-7EF2CA19AF8F}"/>
              </a:ext>
            </a:extLst>
          </p:cNvPr>
          <p:cNvPicPr>
            <a:picLocks noChangeAspect="1"/>
          </p:cNvPicPr>
          <p:nvPr/>
        </p:nvPicPr>
        <p:blipFill>
          <a:blip r:embed="rId6" cstate="print"/>
          <a:stretch>
            <a:fillRect/>
          </a:stretch>
        </p:blipFill>
        <p:spPr>
          <a:xfrm>
            <a:off x="4131764" y="4927827"/>
            <a:ext cx="1498941" cy="997157"/>
          </a:xfrm>
          <a:prstGeom prst="rect">
            <a:avLst/>
          </a:prstGeom>
          <a:ln>
            <a:noFill/>
          </a:ln>
          <a:effectLst>
            <a:outerShdw blurRad="190500" algn="tl" rotWithShape="0">
              <a:srgbClr val="000000">
                <a:alpha val="70000"/>
              </a:srgbClr>
            </a:outerShdw>
          </a:effectLst>
        </p:spPr>
      </p:pic>
      <p:pic>
        <p:nvPicPr>
          <p:cNvPr id="11" name="Picture 2">
            <a:extLst>
              <a:ext uri="{FF2B5EF4-FFF2-40B4-BE49-F238E27FC236}">
                <a16:creationId xmlns:a16="http://schemas.microsoft.com/office/drawing/2014/main" id="{6F706019-7A2B-186A-1410-70ACC78B67A0}"/>
              </a:ext>
            </a:extLst>
          </p:cNvPr>
          <p:cNvPicPr>
            <a:picLocks noChangeAspect="1" noChangeArrowheads="1"/>
          </p:cNvPicPr>
          <p:nvPr/>
        </p:nvPicPr>
        <p:blipFill>
          <a:blip r:embed="rId7" cstate="print"/>
          <a:srcRect/>
          <a:stretch>
            <a:fillRect/>
          </a:stretch>
        </p:blipFill>
        <p:spPr bwMode="auto">
          <a:xfrm>
            <a:off x="5714918" y="4935883"/>
            <a:ext cx="1643980" cy="987055"/>
          </a:xfrm>
          <a:prstGeom prst="rect">
            <a:avLst/>
          </a:prstGeom>
          <a:ln>
            <a:noFill/>
          </a:ln>
          <a:effectLst>
            <a:outerShdw blurRad="190500" algn="tl" rotWithShape="0">
              <a:srgbClr val="000000">
                <a:alpha val="70000"/>
              </a:srgbClr>
            </a:outerShdw>
          </a:effectLst>
        </p:spPr>
      </p:pic>
      <p:sp>
        <p:nvSpPr>
          <p:cNvPr id="10" name="Title 1">
            <a:extLst>
              <a:ext uri="{FF2B5EF4-FFF2-40B4-BE49-F238E27FC236}">
                <a16:creationId xmlns:a16="http://schemas.microsoft.com/office/drawing/2014/main" id="{E500C51A-6E5F-E08B-522D-F09394894B2F}"/>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Fill the gaps in the data</a:t>
            </a:r>
            <a:endParaRPr lang="fr-CH" altLang="en-US" dirty="0"/>
          </a:p>
        </p:txBody>
      </p:sp>
    </p:spTree>
    <p:extLst>
      <p:ext uri="{BB962C8B-B14F-4D97-AF65-F5344CB8AC3E}">
        <p14:creationId xmlns:p14="http://schemas.microsoft.com/office/powerpoint/2010/main" val="155880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1E1B8-181F-347C-0D96-3922945F831C}"/>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20" name="Rectangle 19">
            <a:extLst>
              <a:ext uri="{FF2B5EF4-FFF2-40B4-BE49-F238E27FC236}">
                <a16:creationId xmlns:a16="http://schemas.microsoft.com/office/drawing/2014/main" id="{DDFA8AD6-ED5C-EEDB-172E-B227906F0158}"/>
              </a:ext>
            </a:extLst>
          </p:cNvPr>
          <p:cNvSpPr/>
          <p:nvPr/>
        </p:nvSpPr>
        <p:spPr>
          <a:xfrm>
            <a:off x="8309028" y="1684858"/>
            <a:ext cx="1331842" cy="3759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831761" y="1097849"/>
            <a:ext cx="6313109" cy="2331151"/>
          </a:xfrm>
          <a:prstGeom prst="rect">
            <a:avLst/>
          </a:prstGeom>
          <a:noFill/>
          <a:ln w="9525">
            <a:noFill/>
            <a:miter lim="800000"/>
            <a:headEnd/>
            <a:tailEnd/>
          </a:ln>
        </p:spPr>
        <p:txBody>
          <a:bodyPr lIns="0" tIns="0" rIns="0" bIns="0"/>
          <a:lstStyle/>
          <a:p>
            <a:pPr lvl="0"/>
            <a:r>
              <a:rPr lang="en-US" sz="2400" dirty="0"/>
              <a:t>Once the geospatial data has reached the appropriate quality level, it can be used to generate information and/or or the information product(s) defined at the beginning of the process.</a:t>
            </a:r>
          </a:p>
          <a:p>
            <a:pPr lvl="0"/>
            <a:endParaRPr lang="en-US" sz="2400" dirty="0"/>
          </a:p>
          <a:p>
            <a:pPr lvl="0"/>
            <a:r>
              <a:rPr lang="en-US" sz="2400" dirty="0"/>
              <a:t>They must also be properly hosted and maintained</a:t>
            </a:r>
            <a:r>
              <a:rPr lang="fr-FR" sz="2400" dirty="0"/>
              <a:t>. </a:t>
            </a:r>
            <a:endParaRPr lang="en-US" sz="2400" dirty="0"/>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831760" y="3938029"/>
            <a:ext cx="6313109" cy="1983650"/>
          </a:xfrm>
          <a:prstGeom prst="rect">
            <a:avLst/>
          </a:prstGeom>
          <a:noFill/>
          <a:ln w="9525">
            <a:noFill/>
            <a:miter lim="800000"/>
            <a:headEnd/>
            <a:tailEnd/>
          </a:ln>
        </p:spPr>
        <p:txBody>
          <a:bodyPr lIns="0" tIns="0" rIns="0" bIns="0"/>
          <a:lstStyle/>
          <a:p>
            <a:r>
              <a:rPr lang="en-US" sz="2400" dirty="0"/>
              <a:t>Depending on the restrictions attached to it, the data can be distributed to the targeted and/or interested parties. The same goes for information and/or information products which are then generated based on this data.</a:t>
            </a:r>
          </a:p>
        </p:txBody>
      </p:sp>
      <p:sp>
        <p:nvSpPr>
          <p:cNvPr id="5" name="Title 1">
            <a:extLst>
              <a:ext uri="{FF2B5EF4-FFF2-40B4-BE49-F238E27FC236}">
                <a16:creationId xmlns:a16="http://schemas.microsoft.com/office/drawing/2014/main" id="{EF5F1981-2ADB-AE07-7484-B625E280EED6}"/>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Host, manage, share, and use data</a:t>
            </a:r>
            <a:endParaRPr lang="fr-CH" altLang="en-US" dirty="0"/>
          </a:p>
        </p:txBody>
      </p:sp>
    </p:spTree>
    <p:extLst>
      <p:ext uri="{BB962C8B-B14F-4D97-AF65-F5344CB8AC3E}">
        <p14:creationId xmlns:p14="http://schemas.microsoft.com/office/powerpoint/2010/main" val="172011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F1A0CC-B6D7-3B1B-22BF-D7108241CEE5}"/>
              </a:ext>
            </a:extLst>
          </p:cNvPr>
          <p:cNvPicPr>
            <a:picLocks noChangeAspect="1"/>
          </p:cNvPicPr>
          <p:nvPr/>
        </p:nvPicPr>
        <p:blipFill>
          <a:blip r:embed="rId3"/>
          <a:stretch>
            <a:fillRect/>
          </a:stretch>
        </p:blipFill>
        <p:spPr>
          <a:xfrm>
            <a:off x="7489885" y="1524202"/>
            <a:ext cx="3495456" cy="4032448"/>
          </a:xfrm>
          <a:prstGeom prst="rect">
            <a:avLst/>
          </a:prstGeom>
        </p:spPr>
      </p:pic>
      <p:sp>
        <p:nvSpPr>
          <p:cNvPr id="6" name="Rectangle 3">
            <a:extLst>
              <a:ext uri="{FF2B5EF4-FFF2-40B4-BE49-F238E27FC236}">
                <a16:creationId xmlns:a16="http://schemas.microsoft.com/office/drawing/2014/main" id="{77F26251-3AB1-0C14-9C43-5E7D813C9567}"/>
              </a:ext>
            </a:extLst>
          </p:cNvPr>
          <p:cNvSpPr>
            <a:spLocks noChangeArrowheads="1"/>
          </p:cNvSpPr>
          <p:nvPr/>
        </p:nvSpPr>
        <p:spPr bwMode="auto">
          <a:xfrm>
            <a:off x="876821" y="2429373"/>
            <a:ext cx="6330803" cy="2166509"/>
          </a:xfrm>
          <a:prstGeom prst="rect">
            <a:avLst/>
          </a:prstGeom>
          <a:noFill/>
          <a:ln w="9525">
            <a:noFill/>
            <a:miter lim="800000"/>
            <a:headEnd/>
            <a:tailEnd/>
          </a:ln>
        </p:spPr>
        <p:txBody>
          <a:bodyPr lIns="0" tIns="0" rIns="0" bIns="0"/>
          <a:lstStyle/>
          <a:p>
            <a:pPr lvl="0"/>
            <a:r>
              <a:rPr lang="en-US" sz="2400" dirty="0"/>
              <a:t>Such an update must be done by following an established update mechanism.</a:t>
            </a:r>
          </a:p>
          <a:p>
            <a:pPr lvl="0"/>
            <a:endParaRPr lang="en-US" sz="2400" dirty="0"/>
          </a:p>
          <a:p>
            <a:pPr lvl="0"/>
            <a:r>
              <a:rPr lang="en-US" sz="2400" dirty="0"/>
              <a:t>This may require the collection or extraction of additional data as well as updating information and information products that result from it.</a:t>
            </a:r>
          </a:p>
        </p:txBody>
      </p:sp>
      <p:sp>
        <p:nvSpPr>
          <p:cNvPr id="20" name="Rectangle 19">
            <a:extLst>
              <a:ext uri="{FF2B5EF4-FFF2-40B4-BE49-F238E27FC236}">
                <a16:creationId xmlns:a16="http://schemas.microsoft.com/office/drawing/2014/main" id="{DDFA8AD6-ED5C-EEDB-172E-B227906F0158}"/>
              </a:ext>
            </a:extLst>
          </p:cNvPr>
          <p:cNvSpPr/>
          <p:nvPr/>
        </p:nvSpPr>
        <p:spPr>
          <a:xfrm>
            <a:off x="7652703" y="1680821"/>
            <a:ext cx="216023" cy="12058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 name="Rectangle 3">
            <a:extLst>
              <a:ext uri="{FF2B5EF4-FFF2-40B4-BE49-F238E27FC236}">
                <a16:creationId xmlns:a16="http://schemas.microsoft.com/office/drawing/2014/main" id="{2BECBCBE-5CB9-089A-D46A-0C6D97787C7F}"/>
              </a:ext>
            </a:extLst>
          </p:cNvPr>
          <p:cNvSpPr>
            <a:spLocks noChangeArrowheads="1"/>
          </p:cNvSpPr>
          <p:nvPr/>
        </p:nvSpPr>
        <p:spPr bwMode="auto">
          <a:xfrm>
            <a:off x="826707" y="1095808"/>
            <a:ext cx="6380917" cy="681823"/>
          </a:xfrm>
          <a:prstGeom prst="rect">
            <a:avLst/>
          </a:prstGeom>
          <a:noFill/>
          <a:ln w="9525">
            <a:noFill/>
            <a:miter lim="800000"/>
            <a:headEnd/>
            <a:tailEnd/>
          </a:ln>
        </p:spPr>
        <p:txBody>
          <a:bodyPr lIns="0" tIns="0" rIns="0" bIns="0"/>
          <a:lstStyle/>
          <a:p>
            <a:pPr lvl="0"/>
            <a:r>
              <a:rPr lang="en-US" sz="2400" dirty="0"/>
              <a:t>Like any other type of data, geospatial data must be updated regularly to reflect the changes that occur over time.</a:t>
            </a:r>
          </a:p>
        </p:txBody>
      </p:sp>
      <p:sp>
        <p:nvSpPr>
          <p:cNvPr id="3" name="Rectangle 3">
            <a:extLst>
              <a:ext uri="{FF2B5EF4-FFF2-40B4-BE49-F238E27FC236}">
                <a16:creationId xmlns:a16="http://schemas.microsoft.com/office/drawing/2014/main" id="{A1A09150-43E9-2A1E-677B-7B05DD031146}"/>
              </a:ext>
            </a:extLst>
          </p:cNvPr>
          <p:cNvSpPr>
            <a:spLocks noChangeArrowheads="1"/>
          </p:cNvSpPr>
          <p:nvPr/>
        </p:nvSpPr>
        <p:spPr bwMode="auto">
          <a:xfrm>
            <a:off x="2773869" y="4880235"/>
            <a:ext cx="2366436" cy="432048"/>
          </a:xfrm>
          <a:prstGeom prst="rect">
            <a:avLst/>
          </a:prstGeom>
          <a:noFill/>
          <a:ln w="9525">
            <a:noFill/>
            <a:miter lim="800000"/>
            <a:headEnd/>
            <a:tailEnd/>
          </a:ln>
        </p:spPr>
        <p:txBody>
          <a:bodyPr lIns="0" tIns="0" rIns="0" bIns="0"/>
          <a:lstStyle/>
          <a:p>
            <a:pPr lvl="0"/>
            <a:r>
              <a:rPr lang="fr-CH" sz="2400" dirty="0" err="1"/>
              <a:t>Generates</a:t>
            </a:r>
            <a:r>
              <a:rPr lang="fr-CH" sz="2400" dirty="0"/>
              <a:t> a </a:t>
            </a:r>
            <a:r>
              <a:rPr lang="fr-CH" sz="2400" dirty="0" err="1"/>
              <a:t>loop</a:t>
            </a:r>
            <a:endParaRPr lang="fr-CH" sz="2400" dirty="0"/>
          </a:p>
        </p:txBody>
      </p:sp>
      <p:sp>
        <p:nvSpPr>
          <p:cNvPr id="16" name="Rectangle 3">
            <a:extLst>
              <a:ext uri="{FF2B5EF4-FFF2-40B4-BE49-F238E27FC236}">
                <a16:creationId xmlns:a16="http://schemas.microsoft.com/office/drawing/2014/main" id="{C8A9F300-77F6-F0BE-8AC3-5ABFAEFD765A}"/>
              </a:ext>
            </a:extLst>
          </p:cNvPr>
          <p:cNvSpPr>
            <a:spLocks noChangeArrowheads="1"/>
          </p:cNvSpPr>
          <p:nvPr/>
        </p:nvSpPr>
        <p:spPr bwMode="auto">
          <a:xfrm>
            <a:off x="826706" y="5503457"/>
            <a:ext cx="6380917" cy="845203"/>
          </a:xfrm>
          <a:prstGeom prst="rect">
            <a:avLst/>
          </a:prstGeom>
          <a:noFill/>
          <a:ln w="9525">
            <a:noFill/>
            <a:miter lim="800000"/>
            <a:headEnd/>
            <a:tailEnd/>
          </a:ln>
        </p:spPr>
        <p:txBody>
          <a:bodyPr lIns="0" tIns="0" rIns="0" bIns="0"/>
          <a:lstStyle/>
          <a:p>
            <a:pPr lvl="0"/>
            <a:r>
              <a:rPr lang="en-US" sz="2400" dirty="0"/>
              <a:t>Note: The identification of new data needs may require taking up the entire process from step 1.</a:t>
            </a:r>
          </a:p>
        </p:txBody>
      </p:sp>
      <p:sp>
        <p:nvSpPr>
          <p:cNvPr id="17" name="AutoShape 32">
            <a:extLst>
              <a:ext uri="{FF2B5EF4-FFF2-40B4-BE49-F238E27FC236}">
                <a16:creationId xmlns:a16="http://schemas.microsoft.com/office/drawing/2014/main" id="{9F05D026-D9AB-F652-5290-D2CA12EABE88}"/>
              </a:ext>
            </a:extLst>
          </p:cNvPr>
          <p:cNvSpPr>
            <a:spLocks noChangeArrowheads="1"/>
          </p:cNvSpPr>
          <p:nvPr/>
        </p:nvSpPr>
        <p:spPr bwMode="auto">
          <a:xfrm>
            <a:off x="2222632" y="4876703"/>
            <a:ext cx="478972" cy="381000"/>
          </a:xfrm>
          <a:prstGeom prst="rightArrow">
            <a:avLst>
              <a:gd name="adj1" fmla="val 50000"/>
              <a:gd name="adj2" fmla="val 53571"/>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7" name="Title 1">
            <a:extLst>
              <a:ext uri="{FF2B5EF4-FFF2-40B4-BE49-F238E27FC236}">
                <a16:creationId xmlns:a16="http://schemas.microsoft.com/office/drawing/2014/main" id="{718A72AE-D682-AACF-E9C9-ADABE05F03D1}"/>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dirty="0"/>
              <a:t>Update data</a:t>
            </a:r>
            <a:endParaRPr lang="fr-CH" altLang="en-US" dirty="0"/>
          </a:p>
        </p:txBody>
      </p:sp>
    </p:spTree>
    <p:extLst>
      <p:ext uri="{BB962C8B-B14F-4D97-AF65-F5344CB8AC3E}">
        <p14:creationId xmlns:p14="http://schemas.microsoft.com/office/powerpoint/2010/main" val="107164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7365"/>
            <a:ext cx="12192000" cy="693738"/>
          </a:xfrm>
          <a:prstGeom prst="rect">
            <a:avLst/>
          </a:prstGeom>
        </p:spPr>
        <p:txBody>
          <a:bodyPr vert="horz" lIns="91440" tIns="45720" rIns="91440" bIns="45720" rtlCol="0" anchor="ctr">
            <a:normAutofit/>
          </a:bodyPr>
          <a:lstStyle/>
          <a:p>
            <a:pPr algn="ctr"/>
            <a:r>
              <a:rPr lang="en-US" altLang="en-US" sz="3200" b="1" dirty="0">
                <a:solidFill>
                  <a:srgbClr val="002147"/>
                </a:solidFill>
                <a:latin typeface="+mn-lt"/>
              </a:rPr>
              <a:t>The importance of data and information in Public health</a:t>
            </a:r>
            <a:endParaRPr lang="en-PH" altLang="en-US" sz="3200" b="1" dirty="0">
              <a:solidFill>
                <a:srgbClr val="002147"/>
              </a:solidFill>
              <a:latin typeface="+mn-lt"/>
            </a:endParaRPr>
          </a:p>
        </p:txBody>
      </p:sp>
      <p:sp>
        <p:nvSpPr>
          <p:cNvPr id="11" name="Rectangle 3"/>
          <p:cNvSpPr>
            <a:spLocks noChangeArrowheads="1"/>
          </p:cNvSpPr>
          <p:nvPr/>
        </p:nvSpPr>
        <p:spPr bwMode="auto">
          <a:xfrm>
            <a:off x="287079" y="1066994"/>
            <a:ext cx="11569958" cy="954107"/>
          </a:xfrm>
          <a:prstGeom prst="rect">
            <a:avLst/>
          </a:prstGeom>
          <a:noFill/>
          <a:ln w="9525">
            <a:noFill/>
            <a:miter lim="800000"/>
            <a:headEnd/>
            <a:tailEnd/>
          </a:ln>
        </p:spPr>
        <p:txBody>
          <a:bodyPr wrap="square">
            <a:spAutoFit/>
          </a:bodyPr>
          <a:lstStyle/>
          <a:p>
            <a:pPr algn="ctr"/>
            <a:r>
              <a:rPr lang="en-US" sz="2800" dirty="0"/>
              <a:t>Solving problems related to public health priorities requires making important decisions supported by data, information, and information products.</a:t>
            </a:r>
            <a:endParaRPr lang="fr-FR" altLang="en-US" sz="2800" dirty="0"/>
          </a:p>
        </p:txBody>
      </p:sp>
      <p:graphicFrame>
        <p:nvGraphicFramePr>
          <p:cNvPr id="2" name="Table 2">
            <a:extLst>
              <a:ext uri="{FF2B5EF4-FFF2-40B4-BE49-F238E27FC236}">
                <a16:creationId xmlns:a16="http://schemas.microsoft.com/office/drawing/2014/main" id="{8DDDA09B-EF60-A13B-96F2-FAF6844C8786}"/>
              </a:ext>
            </a:extLst>
          </p:cNvPr>
          <p:cNvGraphicFramePr>
            <a:graphicFrameLocks noGrp="1"/>
          </p:cNvGraphicFramePr>
          <p:nvPr>
            <p:extLst>
              <p:ext uri="{D42A27DB-BD31-4B8C-83A1-F6EECF244321}">
                <p14:modId xmlns:p14="http://schemas.microsoft.com/office/powerpoint/2010/main" val="968917973"/>
              </p:ext>
            </p:extLst>
          </p:nvPr>
        </p:nvGraphicFramePr>
        <p:xfrm>
          <a:off x="1972748" y="2626410"/>
          <a:ext cx="8064896" cy="3230880"/>
        </p:xfrm>
        <a:graphic>
          <a:graphicData uri="http://schemas.openxmlformats.org/drawingml/2006/table">
            <a:tbl>
              <a:tblPr firstRow="1" bandRow="1">
                <a:tableStyleId>{5940675A-B579-460E-94D1-54222C63F5DA}</a:tableStyleId>
              </a:tblPr>
              <a:tblGrid>
                <a:gridCol w="2611084">
                  <a:extLst>
                    <a:ext uri="{9D8B030D-6E8A-4147-A177-3AD203B41FA5}">
                      <a16:colId xmlns:a16="http://schemas.microsoft.com/office/drawing/2014/main" val="507206760"/>
                    </a:ext>
                  </a:extLst>
                </a:gridCol>
                <a:gridCol w="5453812">
                  <a:extLst>
                    <a:ext uri="{9D8B030D-6E8A-4147-A177-3AD203B41FA5}">
                      <a16:colId xmlns:a16="http://schemas.microsoft.com/office/drawing/2014/main" val="2084659945"/>
                    </a:ext>
                  </a:extLst>
                </a:gridCol>
              </a:tblGrid>
              <a:tr h="370840">
                <a:tc>
                  <a:txBody>
                    <a:bodyPr/>
                    <a:lstStyle/>
                    <a:p>
                      <a:pPr algn="ctr"/>
                      <a:r>
                        <a:rPr lang="en-US" sz="2200" b="1" dirty="0">
                          <a:effectLst/>
                        </a:rPr>
                        <a:t>Terms</a:t>
                      </a:r>
                      <a:endParaRPr lang="en-PH" sz="2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fr-CH" sz="2200" b="1" noProof="0" dirty="0" err="1">
                          <a:effectLst/>
                        </a:rPr>
                        <a:t>Definition</a:t>
                      </a:r>
                      <a:endParaRPr lang="fr-CH" sz="2200" b="1"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3565179"/>
                  </a:ext>
                </a:extLst>
              </a:tr>
              <a:tr h="741680">
                <a:tc>
                  <a:txBody>
                    <a:bodyPr/>
                    <a:lstStyle/>
                    <a:p>
                      <a:r>
                        <a:rPr lang="fr-CH" sz="2200" noProof="0" dirty="0">
                          <a:effectLst/>
                        </a:rPr>
                        <a:t>Data</a:t>
                      </a:r>
                      <a:endParaRPr lang="fr-CH" sz="22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2200" kern="1200" noProof="0" dirty="0">
                          <a:solidFill>
                            <a:schemeClr val="tx1"/>
                          </a:solidFill>
                          <a:effectLst/>
                          <a:latin typeface="+mn-lt"/>
                          <a:ea typeface="+mn-ea"/>
                          <a:cs typeface="+mn-cs"/>
                        </a:rPr>
                        <a:t>Raw, unorganised facts and statistics collected for reference or analysis</a:t>
                      </a:r>
                      <a:endParaRPr lang="en-GB" sz="2200" kern="1200" noProof="0" dirty="0">
                        <a:solidFill>
                          <a:schemeClr val="tx1"/>
                        </a:solidFill>
                        <a:effectLst/>
                        <a:latin typeface="+mn-lt"/>
                        <a:ea typeface="Times New Roman" panose="02020603050405020304" pitchFamily="18" charset="0"/>
                        <a:cs typeface="+mn-cs"/>
                      </a:endParaRPr>
                    </a:p>
                  </a:txBody>
                  <a:tcPr marL="68580" marR="68580" marT="0" marB="0"/>
                </a:tc>
                <a:extLst>
                  <a:ext uri="{0D108BD9-81ED-4DB2-BD59-A6C34878D82A}">
                    <a16:rowId xmlns:a16="http://schemas.microsoft.com/office/drawing/2014/main" val="2974606369"/>
                  </a:ext>
                </a:extLst>
              </a:tr>
              <a:tr h="741680">
                <a:tc>
                  <a:txBody>
                    <a:bodyPr/>
                    <a:lstStyle/>
                    <a:p>
                      <a:r>
                        <a:rPr lang="fr-CH" sz="2200" noProof="0" dirty="0">
                          <a:effectLst/>
                        </a:rPr>
                        <a:t>Information</a:t>
                      </a:r>
                      <a:endParaRPr lang="fr-CH" sz="22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2200" dirty="0">
                          <a:ea typeface="SimSun" pitchFamily="2" charset="-122"/>
                        </a:rPr>
                        <a:t>Data processed, </a:t>
                      </a:r>
                      <a:r>
                        <a:rPr lang="en-US" sz="2200" dirty="0" err="1">
                          <a:ea typeface="SimSun" pitchFamily="2" charset="-122"/>
                        </a:rPr>
                        <a:t>organised</a:t>
                      </a:r>
                      <a:r>
                        <a:rPr lang="en-US" sz="2200" dirty="0">
                          <a:ea typeface="SimSun" pitchFamily="2" charset="-122"/>
                        </a:rPr>
                        <a:t>, structured, or presented in a given context so as to make it useful</a:t>
                      </a:r>
                    </a:p>
                  </a:txBody>
                  <a:tcPr marL="68580" marR="68580" marT="0" marB="0"/>
                </a:tc>
                <a:extLst>
                  <a:ext uri="{0D108BD9-81ED-4DB2-BD59-A6C34878D82A}">
                    <a16:rowId xmlns:a16="http://schemas.microsoft.com/office/drawing/2014/main" val="3499446016"/>
                  </a:ext>
                </a:extLst>
              </a:tr>
              <a:tr h="1112520">
                <a:tc>
                  <a:txBody>
                    <a:bodyPr/>
                    <a:lstStyle/>
                    <a:p>
                      <a:pPr algn="just"/>
                      <a:r>
                        <a:rPr lang="en-PH" sz="2200" dirty="0"/>
                        <a:t>Information products</a:t>
                      </a:r>
                      <a:endParaRPr lang="en-US" altLang="en-US" sz="2200" dirty="0"/>
                    </a:p>
                  </a:txBody>
                  <a:tcPr marL="68580" marR="68580" marT="0" marB="0"/>
                </a:tc>
                <a:tc>
                  <a:txBody>
                    <a:bodyPr/>
                    <a:lstStyle/>
                    <a:p>
                      <a:r>
                        <a:rPr lang="en-US" sz="2200" noProof="0" dirty="0">
                          <a:effectLst/>
                        </a:rPr>
                        <a:t>Product derived from one or more sources of data and information to meet a specific objective</a:t>
                      </a:r>
                      <a:endParaRPr lang="fr-CH" sz="22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460762"/>
                  </a:ext>
                </a:extLst>
              </a:tr>
            </a:tbl>
          </a:graphicData>
        </a:graphic>
      </p:graphicFrame>
    </p:spTree>
    <p:extLst>
      <p:ext uri="{BB962C8B-B14F-4D97-AF65-F5344CB8AC3E}">
        <p14:creationId xmlns:p14="http://schemas.microsoft.com/office/powerpoint/2010/main" val="381535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742434" y="1098097"/>
            <a:ext cx="5353566" cy="1938992"/>
          </a:xfrm>
          <a:prstGeom prst="rect">
            <a:avLst/>
          </a:prstGeom>
          <a:noFill/>
          <a:ln w="9525">
            <a:noFill/>
            <a:miter lim="800000"/>
            <a:headEnd/>
            <a:tailEnd/>
          </a:ln>
        </p:spPr>
        <p:txBody>
          <a:bodyPr wrap="square">
            <a:spAutoFit/>
          </a:bodyPr>
          <a:lstStyle/>
          <a:p>
            <a:r>
              <a:rPr lang="en-US" sz="2400" dirty="0"/>
              <a:t>The Health </a:t>
            </a:r>
            <a:r>
              <a:rPr lang="en-US" sz="2400" dirty="0" err="1"/>
              <a:t>Geolab</a:t>
            </a:r>
            <a:r>
              <a:rPr lang="en-US" sz="2400" dirty="0"/>
              <a:t> has created a series of </a:t>
            </a:r>
            <a:r>
              <a:rPr lang="en-US" sz="2400" dirty="0" err="1"/>
              <a:t>guidances</a:t>
            </a:r>
            <a:r>
              <a:rPr lang="en-US" sz="2400" dirty="0"/>
              <a:t> that describe the geospatial data management cycle and provide advice on how to implement each of the step in the cycle.</a:t>
            </a:r>
            <a:endParaRPr lang="en-US" altLang="en-US" sz="2400" dirty="0"/>
          </a:p>
        </p:txBody>
      </p:sp>
      <p:sp>
        <p:nvSpPr>
          <p:cNvPr id="5" name="Rectangle 4">
            <a:extLst>
              <a:ext uri="{FF2B5EF4-FFF2-40B4-BE49-F238E27FC236}">
                <a16:creationId xmlns:a16="http://schemas.microsoft.com/office/drawing/2014/main" id="{67B08E83-C2BB-A3C8-0A6D-DBC79BCF21BF}"/>
              </a:ext>
            </a:extLst>
          </p:cNvPr>
          <p:cNvSpPr/>
          <p:nvPr/>
        </p:nvSpPr>
        <p:spPr>
          <a:xfrm>
            <a:off x="1259195" y="4648278"/>
            <a:ext cx="4578571" cy="1200329"/>
          </a:xfrm>
          <a:prstGeom prst="rect">
            <a:avLst/>
          </a:prstGeom>
        </p:spPr>
        <p:txBody>
          <a:bodyPr wrap="square">
            <a:spAutoFit/>
          </a:bodyPr>
          <a:lstStyle/>
          <a:p>
            <a:r>
              <a:rPr lang="fr-CH" sz="2400" dirty="0" err="1"/>
              <a:t>Freely</a:t>
            </a:r>
            <a:r>
              <a:rPr lang="fr-CH" sz="2400" dirty="0"/>
              <a:t> accessible:</a:t>
            </a:r>
          </a:p>
          <a:p>
            <a:r>
              <a:rPr lang="fr-CH" sz="2400" dirty="0">
                <a:hlinkClick r:id="rId3"/>
              </a:rPr>
              <a:t>https://healthgeolab.net/resources/reference-materials/</a:t>
            </a:r>
            <a:r>
              <a:rPr lang="fr-CH" sz="2400" dirty="0"/>
              <a:t> </a:t>
            </a:r>
          </a:p>
        </p:txBody>
      </p:sp>
      <p:sp>
        <p:nvSpPr>
          <p:cNvPr id="6" name="Rectangle 5">
            <a:extLst>
              <a:ext uri="{FF2B5EF4-FFF2-40B4-BE49-F238E27FC236}">
                <a16:creationId xmlns:a16="http://schemas.microsoft.com/office/drawing/2014/main" id="{0B72F5D0-F432-59AD-3575-040B4DEEE7BD}"/>
              </a:ext>
            </a:extLst>
          </p:cNvPr>
          <p:cNvSpPr/>
          <p:nvPr/>
        </p:nvSpPr>
        <p:spPr>
          <a:xfrm>
            <a:off x="1552469" y="3438193"/>
            <a:ext cx="4471813" cy="830997"/>
          </a:xfrm>
          <a:prstGeom prst="rect">
            <a:avLst/>
          </a:prstGeom>
        </p:spPr>
        <p:txBody>
          <a:bodyPr wrap="square">
            <a:spAutoFit/>
          </a:bodyPr>
          <a:lstStyle/>
          <a:p>
            <a:r>
              <a:rPr lang="en-US" sz="2400" dirty="0"/>
              <a:t>Used as a reference in the context of this course</a:t>
            </a:r>
          </a:p>
        </p:txBody>
      </p:sp>
      <p:sp>
        <p:nvSpPr>
          <p:cNvPr id="7" name="AutoShape 32">
            <a:extLst>
              <a:ext uri="{FF2B5EF4-FFF2-40B4-BE49-F238E27FC236}">
                <a16:creationId xmlns:a16="http://schemas.microsoft.com/office/drawing/2014/main" id="{95B56AA3-029E-1D08-D900-066D77C98A17}"/>
              </a:ext>
            </a:extLst>
          </p:cNvPr>
          <p:cNvSpPr>
            <a:spLocks noChangeArrowheads="1"/>
          </p:cNvSpPr>
          <p:nvPr/>
        </p:nvSpPr>
        <p:spPr bwMode="auto">
          <a:xfrm>
            <a:off x="1073496" y="3535600"/>
            <a:ext cx="478972" cy="381000"/>
          </a:xfrm>
          <a:prstGeom prst="rightArrow">
            <a:avLst>
              <a:gd name="adj1" fmla="val 50000"/>
              <a:gd name="adj2" fmla="val 53571"/>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5" name="Picture 14" descr="A screenshot of a computer&#10;&#10;Description automatically generated">
            <a:extLst>
              <a:ext uri="{FF2B5EF4-FFF2-40B4-BE49-F238E27FC236}">
                <a16:creationId xmlns:a16="http://schemas.microsoft.com/office/drawing/2014/main" id="{3A9C2E59-07D6-EE65-0002-D8F54A7D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616918" y="1678470"/>
            <a:ext cx="3398174" cy="2401200"/>
          </a:xfrm>
          <a:prstGeom prst="rect">
            <a:avLst/>
          </a:prstGeom>
          <a:effectLst>
            <a:outerShdw blurRad="215900" dist="38100" dir="2700000" algn="tl" rotWithShape="0">
              <a:prstClr val="black">
                <a:alpha val="40000"/>
              </a:prstClr>
            </a:outerShdw>
          </a:effectLst>
        </p:spPr>
      </p:pic>
      <p:pic>
        <p:nvPicPr>
          <p:cNvPr id="13" name="Picture 12" descr="A close-up of a hand holding a device&#10;&#10;Description automatically generated">
            <a:extLst>
              <a:ext uri="{FF2B5EF4-FFF2-40B4-BE49-F238E27FC236}">
                <a16:creationId xmlns:a16="http://schemas.microsoft.com/office/drawing/2014/main" id="{75A41856-5FCC-DDD7-4244-391594F0C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233047" y="2254348"/>
            <a:ext cx="3390706" cy="2401200"/>
          </a:xfrm>
          <a:prstGeom prst="rect">
            <a:avLst/>
          </a:prstGeom>
          <a:effectLst>
            <a:outerShdw blurRad="215900" dist="38100" dir="2700000" algn="t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3DC41685-1F41-EDB8-3348-7B2EE9E85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846331" y="3091614"/>
            <a:ext cx="3401921" cy="2401200"/>
          </a:xfrm>
          <a:prstGeom prst="rect">
            <a:avLst/>
          </a:prstGeom>
          <a:effectLst>
            <a:outerShdw blurRad="215900" dist="38100" dir="2700000" algn="tl" rotWithShape="0">
              <a:prstClr val="black">
                <a:alpha val="40000"/>
              </a:prstClr>
            </a:outerShdw>
          </a:effectLst>
        </p:spPr>
      </p:pic>
      <p:sp>
        <p:nvSpPr>
          <p:cNvPr id="4" name="Title 1">
            <a:extLst>
              <a:ext uri="{FF2B5EF4-FFF2-40B4-BE49-F238E27FC236}">
                <a16:creationId xmlns:a16="http://schemas.microsoft.com/office/drawing/2014/main" id="{FFFE755B-37C2-9989-D4FC-7866DEB57FA3}"/>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FR" altLang="en-US" sz="3200" b="1" dirty="0" err="1">
                <a:solidFill>
                  <a:srgbClr val="002147"/>
                </a:solidFill>
                <a:latin typeface="+mn-lt"/>
              </a:rPr>
              <a:t>Health</a:t>
            </a:r>
            <a:r>
              <a:rPr lang="fr-FR" altLang="en-US" sz="3200" b="1" dirty="0">
                <a:solidFill>
                  <a:srgbClr val="002147"/>
                </a:solidFill>
                <a:latin typeface="+mn-lt"/>
              </a:rPr>
              <a:t> </a:t>
            </a:r>
            <a:r>
              <a:rPr lang="fr-FR" altLang="en-US" sz="3200" b="1" dirty="0" err="1">
                <a:solidFill>
                  <a:srgbClr val="002147"/>
                </a:solidFill>
                <a:latin typeface="+mn-lt"/>
              </a:rPr>
              <a:t>GeoLab</a:t>
            </a:r>
            <a:r>
              <a:rPr lang="fr-FR" altLang="en-US" sz="3200" b="1" dirty="0">
                <a:solidFill>
                  <a:srgbClr val="002147"/>
                </a:solidFill>
                <a:latin typeface="+mn-lt"/>
              </a:rPr>
              <a:t> guidelines</a:t>
            </a:r>
            <a:endParaRPr lang="fr-CH" altLang="en-US" dirty="0"/>
          </a:p>
        </p:txBody>
      </p:sp>
    </p:spTree>
    <p:extLst>
      <p:ext uri="{BB962C8B-B14F-4D97-AF65-F5344CB8AC3E}">
        <p14:creationId xmlns:p14="http://schemas.microsoft.com/office/powerpoint/2010/main" val="356943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EE04E6-5F14-9252-A107-4AD4E48AA6BB}"/>
              </a:ext>
            </a:extLst>
          </p:cNvPr>
          <p:cNvSpPr/>
          <p:nvPr/>
        </p:nvSpPr>
        <p:spPr>
          <a:xfrm>
            <a:off x="1445981" y="2190351"/>
            <a:ext cx="794827" cy="380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700</a:t>
            </a:r>
          </a:p>
        </p:txBody>
      </p:sp>
      <p:sp>
        <p:nvSpPr>
          <p:cNvPr id="4" name="Rectangle 3">
            <a:extLst>
              <a:ext uri="{FF2B5EF4-FFF2-40B4-BE49-F238E27FC236}">
                <a16:creationId xmlns:a16="http://schemas.microsoft.com/office/drawing/2014/main" id="{06535449-4116-66FD-5162-BE8D4ACC1F8D}"/>
              </a:ext>
            </a:extLst>
          </p:cNvPr>
          <p:cNvSpPr/>
          <p:nvPr/>
        </p:nvSpPr>
        <p:spPr>
          <a:xfrm>
            <a:off x="1314495" y="3185870"/>
            <a:ext cx="794827" cy="38053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854</a:t>
            </a:r>
          </a:p>
        </p:txBody>
      </p:sp>
      <p:sp>
        <p:nvSpPr>
          <p:cNvPr id="5" name="Rectangle 4">
            <a:extLst>
              <a:ext uri="{FF2B5EF4-FFF2-40B4-BE49-F238E27FC236}">
                <a16:creationId xmlns:a16="http://schemas.microsoft.com/office/drawing/2014/main" id="{4240B6EC-13BE-AA8E-B8DC-ED0C4EF6956B}"/>
              </a:ext>
            </a:extLst>
          </p:cNvPr>
          <p:cNvSpPr/>
          <p:nvPr/>
        </p:nvSpPr>
        <p:spPr>
          <a:xfrm>
            <a:off x="2057705" y="2688850"/>
            <a:ext cx="794827" cy="38053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667</a:t>
            </a:r>
          </a:p>
        </p:txBody>
      </p:sp>
      <p:sp>
        <p:nvSpPr>
          <p:cNvPr id="6" name="Rectangle 5">
            <a:extLst>
              <a:ext uri="{FF2B5EF4-FFF2-40B4-BE49-F238E27FC236}">
                <a16:creationId xmlns:a16="http://schemas.microsoft.com/office/drawing/2014/main" id="{9B3C6E56-8054-E119-1F53-504AFEA6DB13}"/>
              </a:ext>
            </a:extLst>
          </p:cNvPr>
          <p:cNvSpPr/>
          <p:nvPr/>
        </p:nvSpPr>
        <p:spPr>
          <a:xfrm>
            <a:off x="2052183" y="3676530"/>
            <a:ext cx="794827" cy="38053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H" dirty="0"/>
              <a:t>920</a:t>
            </a:r>
          </a:p>
        </p:txBody>
      </p:sp>
      <p:sp>
        <p:nvSpPr>
          <p:cNvPr id="8" name="TextBox 7">
            <a:extLst>
              <a:ext uri="{FF2B5EF4-FFF2-40B4-BE49-F238E27FC236}">
                <a16:creationId xmlns:a16="http://schemas.microsoft.com/office/drawing/2014/main" id="{613FB3F2-3FE7-543F-CAAA-442C3100D3B6}"/>
              </a:ext>
            </a:extLst>
          </p:cNvPr>
          <p:cNvSpPr txBox="1"/>
          <p:nvPr/>
        </p:nvSpPr>
        <p:spPr>
          <a:xfrm>
            <a:off x="1416212" y="4622755"/>
            <a:ext cx="2188325" cy="1338315"/>
          </a:xfrm>
          <a:prstGeom prst="rect">
            <a:avLst/>
          </a:prstGeom>
          <a:noFill/>
        </p:spPr>
        <p:txBody>
          <a:bodyPr wrap="square">
            <a:spAutoFit/>
          </a:bodyPr>
          <a:lstStyle/>
          <a:p>
            <a:pPr marL="160706" indent="-160706">
              <a:buFont typeface="Arial" panose="020B0604020202020204" pitchFamily="34" charset="0"/>
              <a:buChar char="•"/>
            </a:pPr>
            <a:r>
              <a:rPr lang="en-US" sz="1012" b="1" dirty="0">
                <a:solidFill>
                  <a:srgbClr val="1E242F"/>
                </a:solidFill>
              </a:rPr>
              <a:t>Quantitative (statistical) </a:t>
            </a:r>
            <a:r>
              <a:rPr lang="en-US" sz="1012" dirty="0">
                <a:solidFill>
                  <a:srgbClr val="1E242F"/>
                </a:solidFill>
              </a:rPr>
              <a:t>data is provided in numerical form, such as an item's weight, volume or cost.</a:t>
            </a:r>
          </a:p>
          <a:p>
            <a:pPr marL="160706" indent="-160706">
              <a:buFont typeface="Arial" panose="020B0604020202020204" pitchFamily="34" charset="0"/>
              <a:buChar char="•"/>
            </a:pPr>
            <a:r>
              <a:rPr lang="en-US" sz="1012" b="1" dirty="0">
                <a:solidFill>
                  <a:srgbClr val="1E242F"/>
                </a:solidFill>
              </a:rPr>
              <a:t>Qualitative (factual) </a:t>
            </a:r>
            <a:r>
              <a:rPr lang="en-US" sz="1012" dirty="0">
                <a:solidFill>
                  <a:srgbClr val="1E242F"/>
                </a:solidFill>
              </a:rPr>
              <a:t>data is descriptive, but not numerical, such as a person's name, gender, or eye color.</a:t>
            </a:r>
            <a:endParaRPr lang="fr-CH" sz="1012" dirty="0">
              <a:solidFill>
                <a:srgbClr val="1E242F"/>
              </a:solidFill>
            </a:endParaRPr>
          </a:p>
        </p:txBody>
      </p:sp>
      <p:sp>
        <p:nvSpPr>
          <p:cNvPr id="10" name="TextBox 9">
            <a:extLst>
              <a:ext uri="{FF2B5EF4-FFF2-40B4-BE49-F238E27FC236}">
                <a16:creationId xmlns:a16="http://schemas.microsoft.com/office/drawing/2014/main" id="{672626CD-C75C-6945-8CDA-80045644C074}"/>
              </a:ext>
            </a:extLst>
          </p:cNvPr>
          <p:cNvSpPr txBox="1"/>
          <p:nvPr/>
        </p:nvSpPr>
        <p:spPr>
          <a:xfrm>
            <a:off x="2065125" y="1090849"/>
            <a:ext cx="986797" cy="400110"/>
          </a:xfrm>
          <a:prstGeom prst="rect">
            <a:avLst/>
          </a:prstGeom>
          <a:noFill/>
        </p:spPr>
        <p:txBody>
          <a:bodyPr wrap="square">
            <a:spAutoFit/>
          </a:bodyPr>
          <a:lstStyle/>
          <a:p>
            <a:pPr algn="ctr"/>
            <a:r>
              <a:rPr lang="fr-CH" sz="2000" b="1" dirty="0"/>
              <a:t>Data</a:t>
            </a:r>
            <a:endParaRPr lang="fr-CH" sz="2000" b="1" dirty="0">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A58F42D9-F954-3D2A-0E5B-4E77F5E1FD7A}"/>
              </a:ext>
            </a:extLst>
          </p:cNvPr>
          <p:cNvSpPr txBox="1"/>
          <p:nvPr/>
        </p:nvSpPr>
        <p:spPr>
          <a:xfrm>
            <a:off x="1499618" y="1761985"/>
            <a:ext cx="2275921" cy="248081"/>
          </a:xfrm>
          <a:prstGeom prst="rect">
            <a:avLst/>
          </a:prstGeom>
          <a:noFill/>
        </p:spPr>
        <p:txBody>
          <a:bodyPr wrap="square">
            <a:spAutoFit/>
          </a:bodyPr>
          <a:lstStyle/>
          <a:p>
            <a:r>
              <a:rPr lang="fr-CH" sz="1000" dirty="0">
                <a:solidFill>
                  <a:srgbClr val="1E242F"/>
                </a:solidFill>
              </a:rPr>
              <a:t>Example: Total district population</a:t>
            </a:r>
            <a:endParaRPr lang="fr-CH" sz="1000" dirty="0"/>
          </a:p>
        </p:txBody>
      </p:sp>
      <p:sp>
        <p:nvSpPr>
          <p:cNvPr id="24" name="TextBox 23">
            <a:extLst>
              <a:ext uri="{FF2B5EF4-FFF2-40B4-BE49-F238E27FC236}">
                <a16:creationId xmlns:a16="http://schemas.microsoft.com/office/drawing/2014/main" id="{5F3DBBC6-2F3C-D39D-E874-1995A8B9740E}"/>
              </a:ext>
            </a:extLst>
          </p:cNvPr>
          <p:cNvSpPr txBox="1"/>
          <p:nvPr/>
        </p:nvSpPr>
        <p:spPr>
          <a:xfrm>
            <a:off x="5114930" y="1092806"/>
            <a:ext cx="1698748" cy="400110"/>
          </a:xfrm>
          <a:prstGeom prst="rect">
            <a:avLst/>
          </a:prstGeom>
          <a:noFill/>
        </p:spPr>
        <p:txBody>
          <a:bodyPr wrap="square">
            <a:spAutoFit/>
          </a:bodyPr>
          <a:lstStyle/>
          <a:p>
            <a:pPr algn="ctr"/>
            <a:r>
              <a:rPr lang="fr-CH" sz="2000" b="1" dirty="0"/>
              <a:t>Information</a:t>
            </a:r>
            <a:endParaRPr lang="fr-CH" sz="2000" b="1" dirty="0">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BA0F7DAB-791A-0DBD-4A80-AB9FA8567D01}"/>
              </a:ext>
            </a:extLst>
          </p:cNvPr>
          <p:cNvSpPr txBox="1"/>
          <p:nvPr/>
        </p:nvSpPr>
        <p:spPr>
          <a:xfrm>
            <a:off x="8300971" y="1103891"/>
            <a:ext cx="3129164" cy="400110"/>
          </a:xfrm>
          <a:prstGeom prst="rect">
            <a:avLst/>
          </a:prstGeom>
          <a:noFill/>
        </p:spPr>
        <p:txBody>
          <a:bodyPr wrap="square">
            <a:spAutoFit/>
          </a:bodyPr>
          <a:lstStyle/>
          <a:p>
            <a:pPr algn="ctr"/>
            <a:r>
              <a:rPr lang="fr-CH" sz="2000" b="1" dirty="0"/>
              <a:t>Information </a:t>
            </a:r>
            <a:r>
              <a:rPr lang="fr-CH" sz="2000" b="1" dirty="0" err="1"/>
              <a:t>products</a:t>
            </a:r>
            <a:endParaRPr lang="fr-CH" sz="2000" b="1" dirty="0"/>
          </a:p>
        </p:txBody>
      </p:sp>
      <p:cxnSp>
        <p:nvCxnSpPr>
          <p:cNvPr id="2" name="Straight Connector 1">
            <a:extLst>
              <a:ext uri="{FF2B5EF4-FFF2-40B4-BE49-F238E27FC236}">
                <a16:creationId xmlns:a16="http://schemas.microsoft.com/office/drawing/2014/main" id="{2E5B9E8B-3E81-1970-33D8-2910DBF31975}"/>
              </a:ext>
            </a:extLst>
          </p:cNvPr>
          <p:cNvCxnSpPr>
            <a:cxnSpLocks/>
          </p:cNvCxnSpPr>
          <p:nvPr/>
        </p:nvCxnSpPr>
        <p:spPr>
          <a:xfrm flipV="1">
            <a:off x="4094781" y="1133998"/>
            <a:ext cx="0" cy="463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D9F989F-A07B-2984-2B43-B81F15770D62}"/>
              </a:ext>
            </a:extLst>
          </p:cNvPr>
          <p:cNvSpPr/>
          <p:nvPr/>
        </p:nvSpPr>
        <p:spPr>
          <a:xfrm>
            <a:off x="3629677" y="2030887"/>
            <a:ext cx="959945" cy="6505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dirty="0">
                <a:solidFill>
                  <a:schemeClr val="tx1"/>
                </a:solidFill>
              </a:rPr>
              <a:t>Process, organise, structure,...</a:t>
            </a:r>
          </a:p>
        </p:txBody>
      </p:sp>
      <p:sp>
        <p:nvSpPr>
          <p:cNvPr id="29" name="Arrow: Right 28">
            <a:extLst>
              <a:ext uri="{FF2B5EF4-FFF2-40B4-BE49-F238E27FC236}">
                <a16:creationId xmlns:a16="http://schemas.microsoft.com/office/drawing/2014/main" id="{30DA8495-76A8-E235-39A9-06E5265E9F50}"/>
              </a:ext>
            </a:extLst>
          </p:cNvPr>
          <p:cNvSpPr/>
          <p:nvPr/>
        </p:nvSpPr>
        <p:spPr>
          <a:xfrm>
            <a:off x="3748727" y="2934908"/>
            <a:ext cx="677316" cy="380530"/>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9" name="TextBox 8">
            <a:extLst>
              <a:ext uri="{FF2B5EF4-FFF2-40B4-BE49-F238E27FC236}">
                <a16:creationId xmlns:a16="http://schemas.microsoft.com/office/drawing/2014/main" id="{D02D947F-0FB5-EA4C-847F-AFB53DEB7CB7}"/>
              </a:ext>
            </a:extLst>
          </p:cNvPr>
          <p:cNvSpPr txBox="1"/>
          <p:nvPr/>
        </p:nvSpPr>
        <p:spPr>
          <a:xfrm>
            <a:off x="1499617" y="4289660"/>
            <a:ext cx="2004556" cy="248081"/>
          </a:xfrm>
          <a:prstGeom prst="rect">
            <a:avLst/>
          </a:prstGeom>
          <a:noFill/>
        </p:spPr>
        <p:txBody>
          <a:bodyPr wrap="square">
            <a:spAutoFit/>
          </a:bodyPr>
          <a:lstStyle/>
          <a:p>
            <a:r>
              <a:rPr lang="en-US" sz="1012" dirty="0">
                <a:solidFill>
                  <a:srgbClr val="1E242F"/>
                </a:solidFill>
              </a:rPr>
              <a:t>Individual</a:t>
            </a:r>
            <a:r>
              <a:rPr lang="fr-CH" sz="1012" dirty="0">
                <a:solidFill>
                  <a:srgbClr val="1E242F"/>
                </a:solidFill>
              </a:rPr>
              <a:t> or </a:t>
            </a:r>
            <a:r>
              <a:rPr lang="fr-CH" sz="1012" dirty="0" err="1">
                <a:solidFill>
                  <a:srgbClr val="1E242F"/>
                </a:solidFill>
              </a:rPr>
              <a:t>statistical</a:t>
            </a:r>
            <a:r>
              <a:rPr lang="fr-CH" sz="1012" dirty="0">
                <a:solidFill>
                  <a:srgbClr val="1E242F"/>
                </a:solidFill>
              </a:rPr>
              <a:t> </a:t>
            </a:r>
            <a:r>
              <a:rPr lang="fr-CH" sz="1012" dirty="0" err="1">
                <a:solidFill>
                  <a:srgbClr val="1E242F"/>
                </a:solidFill>
              </a:rPr>
              <a:t>facts</a:t>
            </a:r>
            <a:r>
              <a:rPr lang="fr-CH" sz="1012" dirty="0">
                <a:solidFill>
                  <a:srgbClr val="1E242F"/>
                </a:solidFill>
              </a:rPr>
              <a:t> :</a:t>
            </a:r>
            <a:endParaRPr lang="fr-CH" sz="1012" dirty="0"/>
          </a:p>
        </p:txBody>
      </p:sp>
      <p:pic>
        <p:nvPicPr>
          <p:cNvPr id="11" name="Picture 10" descr="A picture containing text, font, number, screenshot&#10;&#10;Description automatically generated">
            <a:extLst>
              <a:ext uri="{FF2B5EF4-FFF2-40B4-BE49-F238E27FC236}">
                <a16:creationId xmlns:a16="http://schemas.microsoft.com/office/drawing/2014/main" id="{26C6A01A-5625-ACF8-E55D-623C58AFBF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62667" b="36551"/>
          <a:stretch/>
        </p:blipFill>
        <p:spPr>
          <a:xfrm>
            <a:off x="5000704" y="2918727"/>
            <a:ext cx="1377322" cy="775946"/>
          </a:xfrm>
          <a:prstGeom prst="rect">
            <a:avLst/>
          </a:prstGeom>
        </p:spPr>
      </p:pic>
      <p:sp>
        <p:nvSpPr>
          <p:cNvPr id="12" name="TextBox 11">
            <a:extLst>
              <a:ext uri="{FF2B5EF4-FFF2-40B4-BE49-F238E27FC236}">
                <a16:creationId xmlns:a16="http://schemas.microsoft.com/office/drawing/2014/main" id="{08D3864E-05AC-8BBF-0C8F-FF4E57DBA408}"/>
              </a:ext>
            </a:extLst>
          </p:cNvPr>
          <p:cNvSpPr txBox="1"/>
          <p:nvPr/>
        </p:nvSpPr>
        <p:spPr>
          <a:xfrm>
            <a:off x="6495867" y="3240989"/>
            <a:ext cx="787036" cy="248081"/>
          </a:xfrm>
          <a:prstGeom prst="rect">
            <a:avLst/>
          </a:prstGeom>
          <a:noFill/>
        </p:spPr>
        <p:txBody>
          <a:bodyPr wrap="square">
            <a:spAutoFit/>
          </a:bodyPr>
          <a:lstStyle/>
          <a:p>
            <a:r>
              <a:rPr lang="fr-CH" sz="1012" b="1" dirty="0">
                <a:solidFill>
                  <a:srgbClr val="1E242F"/>
                </a:solidFill>
              </a:rPr>
              <a:t>Table</a:t>
            </a:r>
            <a:endParaRPr lang="fr-CH" sz="1012" b="1" dirty="0"/>
          </a:p>
        </p:txBody>
      </p:sp>
      <p:cxnSp>
        <p:nvCxnSpPr>
          <p:cNvPr id="13" name="Straight Connector 12">
            <a:extLst>
              <a:ext uri="{FF2B5EF4-FFF2-40B4-BE49-F238E27FC236}">
                <a16:creationId xmlns:a16="http://schemas.microsoft.com/office/drawing/2014/main" id="{5CD877F0-FDD8-4231-2B9F-365D416E4419}"/>
              </a:ext>
            </a:extLst>
          </p:cNvPr>
          <p:cNvCxnSpPr>
            <a:cxnSpLocks/>
          </p:cNvCxnSpPr>
          <p:nvPr/>
        </p:nvCxnSpPr>
        <p:spPr>
          <a:xfrm flipV="1">
            <a:off x="7726563" y="1133998"/>
            <a:ext cx="0" cy="463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rectangle, colorfulness, screenshot, square&#10;&#10;Description automatically generated">
            <a:extLst>
              <a:ext uri="{FF2B5EF4-FFF2-40B4-BE49-F238E27FC236}">
                <a16:creationId xmlns:a16="http://schemas.microsoft.com/office/drawing/2014/main" id="{AF4646FC-B63C-196A-0ED8-06165722B50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92555" y="3911376"/>
            <a:ext cx="1121189" cy="972597"/>
          </a:xfrm>
          <a:prstGeom prst="rect">
            <a:avLst/>
          </a:prstGeom>
        </p:spPr>
      </p:pic>
      <p:sp>
        <p:nvSpPr>
          <p:cNvPr id="15" name="TextBox 14">
            <a:extLst>
              <a:ext uri="{FF2B5EF4-FFF2-40B4-BE49-F238E27FC236}">
                <a16:creationId xmlns:a16="http://schemas.microsoft.com/office/drawing/2014/main" id="{0A995730-FBFE-099C-6814-F4C3188B3CB1}"/>
              </a:ext>
            </a:extLst>
          </p:cNvPr>
          <p:cNvSpPr txBox="1"/>
          <p:nvPr/>
        </p:nvSpPr>
        <p:spPr>
          <a:xfrm>
            <a:off x="5669949" y="5528568"/>
            <a:ext cx="953679" cy="248081"/>
          </a:xfrm>
          <a:prstGeom prst="rect">
            <a:avLst/>
          </a:prstGeom>
          <a:noFill/>
        </p:spPr>
        <p:txBody>
          <a:bodyPr wrap="square">
            <a:spAutoFit/>
          </a:bodyPr>
          <a:lstStyle/>
          <a:p>
            <a:r>
              <a:rPr lang="fr-CH" sz="1012" b="1" dirty="0" err="1">
                <a:solidFill>
                  <a:srgbClr val="1E242F"/>
                </a:solidFill>
              </a:rPr>
              <a:t>Thematic</a:t>
            </a:r>
            <a:r>
              <a:rPr lang="fr-CH" sz="1012" b="1" dirty="0">
                <a:solidFill>
                  <a:srgbClr val="1E242F"/>
                </a:solidFill>
              </a:rPr>
              <a:t> </a:t>
            </a:r>
            <a:r>
              <a:rPr lang="fr-CH" sz="1012" b="1" dirty="0" err="1">
                <a:solidFill>
                  <a:srgbClr val="1E242F"/>
                </a:solidFill>
              </a:rPr>
              <a:t>map</a:t>
            </a:r>
            <a:endParaRPr lang="fr-CH" sz="1012" b="1" dirty="0"/>
          </a:p>
        </p:txBody>
      </p:sp>
      <p:pic>
        <p:nvPicPr>
          <p:cNvPr id="16" name="Picture 15" descr="A picture containing clipart, child art, drawing, sketch&#10;&#10;Description automatically generated">
            <a:extLst>
              <a:ext uri="{FF2B5EF4-FFF2-40B4-BE49-F238E27FC236}">
                <a16:creationId xmlns:a16="http://schemas.microsoft.com/office/drawing/2014/main" id="{62A9B091-87A1-EEB6-FB63-76CB00DC30C4}"/>
              </a:ext>
            </a:extLst>
          </p:cNvPr>
          <p:cNvPicPr>
            <a:picLocks noChangeAspect="1"/>
          </p:cNvPicPr>
          <p:nvPr/>
        </p:nvPicPr>
        <p:blipFill>
          <a:blip r:embed="rId7"/>
          <a:stretch>
            <a:fillRect/>
          </a:stretch>
        </p:blipFill>
        <p:spPr>
          <a:xfrm>
            <a:off x="4767605" y="4554147"/>
            <a:ext cx="879631" cy="1446903"/>
          </a:xfrm>
          <a:prstGeom prst="rect">
            <a:avLst/>
          </a:prstGeom>
        </p:spPr>
      </p:pic>
      <p:sp>
        <p:nvSpPr>
          <p:cNvPr id="17" name="TextBox 16">
            <a:extLst>
              <a:ext uri="{FF2B5EF4-FFF2-40B4-BE49-F238E27FC236}">
                <a16:creationId xmlns:a16="http://schemas.microsoft.com/office/drawing/2014/main" id="{DE792C06-9F80-70C6-0BF7-678FBFD7CE6F}"/>
              </a:ext>
            </a:extLst>
          </p:cNvPr>
          <p:cNvSpPr txBox="1"/>
          <p:nvPr/>
        </p:nvSpPr>
        <p:spPr>
          <a:xfrm>
            <a:off x="5177739" y="4285245"/>
            <a:ext cx="807328" cy="248081"/>
          </a:xfrm>
          <a:prstGeom prst="rect">
            <a:avLst/>
          </a:prstGeom>
          <a:noFill/>
        </p:spPr>
        <p:txBody>
          <a:bodyPr wrap="square">
            <a:spAutoFit/>
          </a:bodyPr>
          <a:lstStyle/>
          <a:p>
            <a:pPr algn="r"/>
            <a:r>
              <a:rPr lang="fr-CH" sz="1012" b="1" dirty="0">
                <a:solidFill>
                  <a:srgbClr val="1E242F"/>
                </a:solidFill>
              </a:rPr>
              <a:t>Graphic</a:t>
            </a:r>
            <a:endParaRPr lang="fr-CH" sz="1012" b="1" dirty="0"/>
          </a:p>
        </p:txBody>
      </p:sp>
      <p:sp>
        <p:nvSpPr>
          <p:cNvPr id="40" name="Arrow: Right 39">
            <a:extLst>
              <a:ext uri="{FF2B5EF4-FFF2-40B4-BE49-F238E27FC236}">
                <a16:creationId xmlns:a16="http://schemas.microsoft.com/office/drawing/2014/main" id="{675DF874-A487-F409-33F4-2902A5DDA27A}"/>
              </a:ext>
            </a:extLst>
          </p:cNvPr>
          <p:cNvSpPr/>
          <p:nvPr/>
        </p:nvSpPr>
        <p:spPr>
          <a:xfrm>
            <a:off x="7334217" y="4029606"/>
            <a:ext cx="677316" cy="380530"/>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pic>
        <p:nvPicPr>
          <p:cNvPr id="44" name="Picture 43">
            <a:extLst>
              <a:ext uri="{FF2B5EF4-FFF2-40B4-BE49-F238E27FC236}">
                <a16:creationId xmlns:a16="http://schemas.microsoft.com/office/drawing/2014/main" id="{164C27C2-9CCF-67AA-5E2D-BFCBD604942A}"/>
              </a:ext>
            </a:extLst>
          </p:cNvPr>
          <p:cNvPicPr>
            <a:picLocks noChangeAspect="1"/>
          </p:cNvPicPr>
          <p:nvPr/>
        </p:nvPicPr>
        <p:blipFill rotWithShape="1">
          <a:blip r:embed="rId8"/>
          <a:srcRect l="44315" t="16450" r="29524" b="13473"/>
          <a:stretch/>
        </p:blipFill>
        <p:spPr>
          <a:xfrm>
            <a:off x="8511253" y="1615251"/>
            <a:ext cx="1090563" cy="1570127"/>
          </a:xfrm>
          <a:prstGeom prst="rect">
            <a:avLst/>
          </a:prstGeom>
          <a:ln>
            <a:solidFill>
              <a:schemeClr val="tx1"/>
            </a:solidFill>
          </a:ln>
        </p:spPr>
      </p:pic>
      <p:pic>
        <p:nvPicPr>
          <p:cNvPr id="47" name="Picture 46" descr="A map of the united states&#10;&#10;Description automatically generated with low confidence">
            <a:extLst>
              <a:ext uri="{FF2B5EF4-FFF2-40B4-BE49-F238E27FC236}">
                <a16:creationId xmlns:a16="http://schemas.microsoft.com/office/drawing/2014/main" id="{BEFC9479-BEE0-9AB2-F154-A28B8501296A}"/>
              </a:ext>
            </a:extLst>
          </p:cNvPr>
          <p:cNvPicPr>
            <a:picLocks noChangeAspect="1"/>
          </p:cNvPicPr>
          <p:nvPr/>
        </p:nvPicPr>
        <p:blipFill>
          <a:blip r:embed="rId9"/>
          <a:stretch>
            <a:fillRect/>
          </a:stretch>
        </p:blipFill>
        <p:spPr>
          <a:xfrm>
            <a:off x="8307800" y="4595731"/>
            <a:ext cx="2224258" cy="1572868"/>
          </a:xfrm>
          <a:prstGeom prst="rect">
            <a:avLst/>
          </a:prstGeom>
          <a:ln>
            <a:solidFill>
              <a:schemeClr val="tx1"/>
            </a:solidFill>
          </a:ln>
        </p:spPr>
      </p:pic>
      <p:sp>
        <p:nvSpPr>
          <p:cNvPr id="49" name="TextBox 48">
            <a:extLst>
              <a:ext uri="{FF2B5EF4-FFF2-40B4-BE49-F238E27FC236}">
                <a16:creationId xmlns:a16="http://schemas.microsoft.com/office/drawing/2014/main" id="{9E21C0A1-6254-864C-EB23-95530930507B}"/>
              </a:ext>
            </a:extLst>
          </p:cNvPr>
          <p:cNvSpPr txBox="1"/>
          <p:nvPr/>
        </p:nvSpPr>
        <p:spPr>
          <a:xfrm>
            <a:off x="9301044" y="3732684"/>
            <a:ext cx="1160028" cy="248081"/>
          </a:xfrm>
          <a:prstGeom prst="rect">
            <a:avLst/>
          </a:prstGeom>
          <a:noFill/>
        </p:spPr>
        <p:txBody>
          <a:bodyPr wrap="square">
            <a:spAutoFit/>
          </a:bodyPr>
          <a:lstStyle/>
          <a:p>
            <a:r>
              <a:rPr lang="fr-CH" sz="1000" dirty="0" err="1">
                <a:solidFill>
                  <a:srgbClr val="1E242F"/>
                </a:solidFill>
              </a:rPr>
              <a:t>Infographics</a:t>
            </a:r>
            <a:endParaRPr lang="fr-CH" sz="1000" dirty="0"/>
          </a:p>
        </p:txBody>
      </p:sp>
      <p:sp>
        <p:nvSpPr>
          <p:cNvPr id="51" name="TextBox 50">
            <a:extLst>
              <a:ext uri="{FF2B5EF4-FFF2-40B4-BE49-F238E27FC236}">
                <a16:creationId xmlns:a16="http://schemas.microsoft.com/office/drawing/2014/main" id="{F2316988-0A40-D646-8EE9-ED7FE7FC232F}"/>
              </a:ext>
            </a:extLst>
          </p:cNvPr>
          <p:cNvSpPr txBox="1"/>
          <p:nvPr/>
        </p:nvSpPr>
        <p:spPr>
          <a:xfrm>
            <a:off x="10580881" y="4735685"/>
            <a:ext cx="1135989" cy="707886"/>
          </a:xfrm>
          <a:prstGeom prst="rect">
            <a:avLst/>
          </a:prstGeom>
          <a:noFill/>
        </p:spPr>
        <p:txBody>
          <a:bodyPr wrap="square">
            <a:spAutoFit/>
          </a:bodyPr>
          <a:lstStyle/>
          <a:p>
            <a:r>
              <a:rPr lang="en-US" sz="1000" dirty="0">
                <a:solidFill>
                  <a:srgbClr val="1E242F"/>
                </a:solidFill>
              </a:rPr>
              <a:t>Dashboards/maps with additional data and/or information</a:t>
            </a:r>
            <a:endParaRPr lang="fr-CH" sz="1000" dirty="0"/>
          </a:p>
        </p:txBody>
      </p:sp>
      <p:sp>
        <p:nvSpPr>
          <p:cNvPr id="56" name="TextBox 55">
            <a:extLst>
              <a:ext uri="{FF2B5EF4-FFF2-40B4-BE49-F238E27FC236}">
                <a16:creationId xmlns:a16="http://schemas.microsoft.com/office/drawing/2014/main" id="{6F108187-285D-53D7-6908-D3161320A7DB}"/>
              </a:ext>
            </a:extLst>
          </p:cNvPr>
          <p:cNvSpPr txBox="1"/>
          <p:nvPr/>
        </p:nvSpPr>
        <p:spPr>
          <a:xfrm>
            <a:off x="9995809" y="1668943"/>
            <a:ext cx="1434327" cy="861774"/>
          </a:xfrm>
          <a:prstGeom prst="rect">
            <a:avLst/>
          </a:prstGeom>
          <a:noFill/>
        </p:spPr>
        <p:txBody>
          <a:bodyPr wrap="square">
            <a:spAutoFit/>
          </a:bodyPr>
          <a:lstStyle/>
          <a:p>
            <a:r>
              <a:rPr lang="fr-FR" sz="1000" dirty="0"/>
              <a:t>Documents </a:t>
            </a:r>
            <a:r>
              <a:rPr lang="fr-FR" sz="1000" dirty="0" err="1"/>
              <a:t>containing</a:t>
            </a:r>
            <a:r>
              <a:rPr lang="fr-FR" sz="1000" dirty="0"/>
              <a:t> </a:t>
            </a:r>
            <a:r>
              <a:rPr lang="fr-FR" sz="1000" dirty="0" err="1"/>
              <a:t>text</a:t>
            </a:r>
            <a:r>
              <a:rPr lang="fr-FR" sz="1000" dirty="0"/>
              <a:t>, tables, </a:t>
            </a:r>
            <a:r>
              <a:rPr lang="fr-FR" sz="1000" dirty="0" err="1"/>
              <a:t>graphics</a:t>
            </a:r>
            <a:r>
              <a:rPr lang="fr-FR" sz="1000" dirty="0"/>
              <a:t>, </a:t>
            </a:r>
            <a:r>
              <a:rPr lang="fr-FR" sz="1000" dirty="0" err="1"/>
              <a:t>maps</a:t>
            </a:r>
            <a:r>
              <a:rPr lang="fr-FR" sz="1000" dirty="0"/>
              <a:t> (e.g. newsletters, reports, bulletins, updates, etc.)</a:t>
            </a:r>
            <a:endParaRPr lang="fr-CH" sz="1000" dirty="0"/>
          </a:p>
        </p:txBody>
      </p:sp>
      <p:pic>
        <p:nvPicPr>
          <p:cNvPr id="59" name="Picture 58">
            <a:extLst>
              <a:ext uri="{FF2B5EF4-FFF2-40B4-BE49-F238E27FC236}">
                <a16:creationId xmlns:a16="http://schemas.microsoft.com/office/drawing/2014/main" id="{B2EFCB23-DFBD-456F-69AA-395B463FE759}"/>
              </a:ext>
            </a:extLst>
          </p:cNvPr>
          <p:cNvPicPr>
            <a:picLocks noChangeAspect="1"/>
          </p:cNvPicPr>
          <p:nvPr/>
        </p:nvPicPr>
        <p:blipFill rotWithShape="1">
          <a:blip r:embed="rId10"/>
          <a:srcRect l="43427" t="16133" r="28570" b="8947"/>
          <a:stretch/>
        </p:blipFill>
        <p:spPr>
          <a:xfrm>
            <a:off x="8881014" y="1980346"/>
            <a:ext cx="1084949" cy="1560230"/>
          </a:xfrm>
          <a:prstGeom prst="rect">
            <a:avLst/>
          </a:prstGeom>
          <a:ln>
            <a:solidFill>
              <a:schemeClr val="tx1"/>
            </a:solidFill>
          </a:ln>
        </p:spPr>
      </p:pic>
      <p:sp>
        <p:nvSpPr>
          <p:cNvPr id="22" name="Arrow: Right 21">
            <a:extLst>
              <a:ext uri="{FF2B5EF4-FFF2-40B4-BE49-F238E27FC236}">
                <a16:creationId xmlns:a16="http://schemas.microsoft.com/office/drawing/2014/main" id="{D0E0038B-339C-E8E2-DF7C-AA00214ADA0B}"/>
              </a:ext>
            </a:extLst>
          </p:cNvPr>
          <p:cNvSpPr/>
          <p:nvPr/>
        </p:nvSpPr>
        <p:spPr>
          <a:xfrm>
            <a:off x="7357095" y="2418711"/>
            <a:ext cx="677316" cy="380530"/>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8" name="TextBox 17">
            <a:extLst>
              <a:ext uri="{FF2B5EF4-FFF2-40B4-BE49-F238E27FC236}">
                <a16:creationId xmlns:a16="http://schemas.microsoft.com/office/drawing/2014/main" id="{80A6A7B6-2BFA-6D0D-6C42-563F6FCE5648}"/>
              </a:ext>
            </a:extLst>
          </p:cNvPr>
          <p:cNvSpPr txBox="1"/>
          <p:nvPr/>
        </p:nvSpPr>
        <p:spPr>
          <a:xfrm>
            <a:off x="4940579" y="2051293"/>
            <a:ext cx="527119" cy="248081"/>
          </a:xfrm>
          <a:prstGeom prst="rect">
            <a:avLst/>
          </a:prstGeom>
          <a:noFill/>
        </p:spPr>
        <p:txBody>
          <a:bodyPr wrap="square">
            <a:spAutoFit/>
          </a:bodyPr>
          <a:lstStyle/>
          <a:p>
            <a:r>
              <a:rPr lang="fr-CH" sz="1012" b="1" dirty="0" err="1">
                <a:solidFill>
                  <a:srgbClr val="1E242F"/>
                </a:solidFill>
                <a:latin typeface="+mj-lt"/>
              </a:rPr>
              <a:t>Text</a:t>
            </a:r>
            <a:endParaRPr lang="fr-CH" sz="1012" b="1" dirty="0"/>
          </a:p>
        </p:txBody>
      </p:sp>
      <p:sp>
        <p:nvSpPr>
          <p:cNvPr id="25" name="TextBox 24">
            <a:extLst>
              <a:ext uri="{FF2B5EF4-FFF2-40B4-BE49-F238E27FC236}">
                <a16:creationId xmlns:a16="http://schemas.microsoft.com/office/drawing/2014/main" id="{445283E6-9E10-7866-7CF4-0DFC1727667C}"/>
              </a:ext>
            </a:extLst>
          </p:cNvPr>
          <p:cNvSpPr txBox="1"/>
          <p:nvPr/>
        </p:nvSpPr>
        <p:spPr>
          <a:xfrm>
            <a:off x="5430188" y="1678401"/>
            <a:ext cx="1414152" cy="861774"/>
          </a:xfrm>
          <a:prstGeom prst="rect">
            <a:avLst/>
          </a:prstGeom>
          <a:noFill/>
        </p:spPr>
        <p:txBody>
          <a:bodyPr wrap="square">
            <a:spAutoFit/>
          </a:bodyPr>
          <a:lstStyle/>
          <a:p>
            <a:r>
              <a:rPr lang="en-US" sz="1000" dirty="0"/>
              <a:t>According to the district report, the number of malaria cases has doubled in the last six months.</a:t>
            </a:r>
            <a:endParaRPr lang="fr-CH" sz="1000" dirty="0">
              <a:solidFill>
                <a:srgbClr val="000000"/>
              </a:solidFill>
            </a:endParaRPr>
          </a:p>
        </p:txBody>
      </p:sp>
      <p:pic>
        <p:nvPicPr>
          <p:cNvPr id="28" name="Picture 27">
            <a:extLst>
              <a:ext uri="{FF2B5EF4-FFF2-40B4-BE49-F238E27FC236}">
                <a16:creationId xmlns:a16="http://schemas.microsoft.com/office/drawing/2014/main" id="{85E9A150-21D2-6357-65BA-9CC61DF42D11}"/>
              </a:ext>
            </a:extLst>
          </p:cNvPr>
          <p:cNvPicPr>
            <a:picLocks noChangeAspect="1"/>
          </p:cNvPicPr>
          <p:nvPr/>
        </p:nvPicPr>
        <p:blipFill>
          <a:blip r:embed="rId11"/>
          <a:stretch>
            <a:fillRect/>
          </a:stretch>
        </p:blipFill>
        <p:spPr>
          <a:xfrm>
            <a:off x="10218437" y="2929360"/>
            <a:ext cx="1032757" cy="1560230"/>
          </a:xfrm>
          <a:prstGeom prst="rect">
            <a:avLst/>
          </a:prstGeom>
          <a:ln>
            <a:solidFill>
              <a:schemeClr val="tx1"/>
            </a:solidFill>
          </a:ln>
        </p:spPr>
      </p:pic>
      <p:sp>
        <p:nvSpPr>
          <p:cNvPr id="7" name="Title 1">
            <a:extLst>
              <a:ext uri="{FF2B5EF4-FFF2-40B4-BE49-F238E27FC236}">
                <a16:creationId xmlns:a16="http://schemas.microsoft.com/office/drawing/2014/main" id="{88E8E3C4-9B4F-F78B-F0F9-31B77AAB9AA0}"/>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dirty="0"/>
              <a:t>From data to information products</a:t>
            </a:r>
            <a:endParaRPr lang="en-PH" altLang="en-US" dirty="0"/>
          </a:p>
        </p:txBody>
      </p:sp>
    </p:spTree>
    <p:extLst>
      <p:ext uri="{BB962C8B-B14F-4D97-AF65-F5344CB8AC3E}">
        <p14:creationId xmlns:p14="http://schemas.microsoft.com/office/powerpoint/2010/main" val="81995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372141" y="794676"/>
            <a:ext cx="11484897" cy="1200329"/>
          </a:xfrm>
          <a:prstGeom prst="rect">
            <a:avLst/>
          </a:prstGeom>
          <a:noFill/>
          <a:ln w="9525">
            <a:noFill/>
            <a:miter lim="800000"/>
            <a:headEnd/>
            <a:tailEnd/>
          </a:ln>
        </p:spPr>
        <p:txBody>
          <a:bodyPr wrap="square">
            <a:spAutoFit/>
          </a:bodyPr>
          <a:lstStyle/>
          <a:p>
            <a:r>
              <a:rPr lang="en-US" sz="2400" dirty="0"/>
              <a:t>However, the data and information needed to solve public health problems cannot be just any data, they must be of </a:t>
            </a:r>
            <a:r>
              <a:rPr lang="en-US" sz="2400" b="1" dirty="0"/>
              <a:t>good quality to generate good quality information and information products</a:t>
            </a:r>
            <a:r>
              <a:rPr lang="en-US" sz="2400" dirty="0"/>
              <a:t>.</a:t>
            </a:r>
          </a:p>
        </p:txBody>
      </p:sp>
      <p:sp>
        <p:nvSpPr>
          <p:cNvPr id="15" name="AutoShape 4"/>
          <p:cNvSpPr>
            <a:spLocks noChangeArrowheads="1"/>
          </p:cNvSpPr>
          <p:nvPr/>
        </p:nvSpPr>
        <p:spPr bwMode="auto">
          <a:xfrm>
            <a:off x="2423592" y="2407372"/>
            <a:ext cx="1584176" cy="1245429"/>
          </a:xfrm>
          <a:prstGeom prst="triangle">
            <a:avLst>
              <a:gd name="adj" fmla="val 50000"/>
            </a:avLst>
          </a:prstGeom>
          <a:solidFill>
            <a:schemeClr val="bg1"/>
          </a:solidFill>
          <a:ln w="203200">
            <a:solidFill>
              <a:srgbClr val="FF3300"/>
            </a:solidFill>
            <a:miter lim="800000"/>
            <a:headEnd/>
            <a:tailEnd/>
          </a:ln>
          <a:effectLst/>
        </p:spPr>
        <p:txBody>
          <a:bodyPr wrap="none" anchor="ctr"/>
          <a:lstStyle/>
          <a:p>
            <a:endParaRPr lang="fr-CH"/>
          </a:p>
        </p:txBody>
      </p:sp>
      <p:graphicFrame>
        <p:nvGraphicFramePr>
          <p:cNvPr id="16" name="Object 5"/>
          <p:cNvGraphicFramePr>
            <a:graphicFrameLocks noChangeAspect="1"/>
          </p:cNvGraphicFramePr>
          <p:nvPr>
            <p:extLst>
              <p:ext uri="{D42A27DB-BD31-4B8C-83A1-F6EECF244321}">
                <p14:modId xmlns:p14="http://schemas.microsoft.com/office/powerpoint/2010/main" val="3926814160"/>
              </p:ext>
            </p:extLst>
          </p:nvPr>
        </p:nvGraphicFramePr>
        <p:xfrm>
          <a:off x="2639616" y="2443781"/>
          <a:ext cx="1411563" cy="1503140"/>
        </p:xfrm>
        <a:graphic>
          <a:graphicData uri="http://schemas.openxmlformats.org/presentationml/2006/ole">
            <mc:AlternateContent xmlns:mc="http://schemas.openxmlformats.org/markup-compatibility/2006">
              <mc:Choice xmlns:v="urn:schemas-microsoft-com:vml" Requires="v">
                <p:oleObj name="Clip" r:id="rId3" imgW="2505075" imgH="2371725" progId="">
                  <p:embed/>
                </p:oleObj>
              </mc:Choice>
              <mc:Fallback>
                <p:oleObj name="Clip" r:id="rId3" imgW="2505075" imgH="2371725" progId="">
                  <p:embed/>
                  <p:pic>
                    <p:nvPicPr>
                      <p:cNvPr id="1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616" y="2443781"/>
                        <a:ext cx="1411563" cy="150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62"/>
          <p:cNvSpPr txBox="1">
            <a:spLocks noChangeArrowheads="1"/>
          </p:cNvSpPr>
          <p:nvPr/>
        </p:nvSpPr>
        <p:spPr bwMode="auto">
          <a:xfrm>
            <a:off x="4915275" y="2632775"/>
            <a:ext cx="3484982" cy="830997"/>
          </a:xfrm>
          <a:prstGeom prst="rect">
            <a:avLst/>
          </a:prstGeom>
          <a:noFill/>
          <a:ln w="9525">
            <a:noFill/>
            <a:miter lim="800000"/>
            <a:headEnd/>
            <a:tailEnd/>
          </a:ln>
          <a:effectLst/>
        </p:spPr>
        <p:txBody>
          <a:bodyPr wrap="square">
            <a:spAutoFit/>
          </a:bodyPr>
          <a:lstStyle/>
          <a:p>
            <a:pPr algn="ctr"/>
            <a:r>
              <a:rPr lang="fr-FR" sz="2400" b="1" dirty="0">
                <a:solidFill>
                  <a:srgbClr val="FF0000"/>
                </a:solidFill>
                <a:latin typeface="Tahoma" pitchFamily="34" charset="0"/>
                <a:cs typeface="Tahoma" pitchFamily="34" charset="0"/>
              </a:rPr>
              <a:t>Garbage in –</a:t>
            </a:r>
          </a:p>
          <a:p>
            <a:pPr algn="ctr"/>
            <a:r>
              <a:rPr lang="fr-FR" sz="2400" b="1" dirty="0">
                <a:solidFill>
                  <a:srgbClr val="FF0000"/>
                </a:solidFill>
                <a:latin typeface="Tahoma" pitchFamily="34" charset="0"/>
                <a:cs typeface="Tahoma" pitchFamily="34" charset="0"/>
              </a:rPr>
              <a:t>Garbage out !</a:t>
            </a:r>
          </a:p>
        </p:txBody>
      </p:sp>
      <p:sp>
        <p:nvSpPr>
          <p:cNvPr id="18" name="Right Arrow 17"/>
          <p:cNvSpPr/>
          <p:nvPr/>
        </p:nvSpPr>
        <p:spPr>
          <a:xfrm>
            <a:off x="4384559" y="2610320"/>
            <a:ext cx="864096" cy="8041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descr="how to lie.jpg"/>
          <p:cNvPicPr>
            <a:picLocks noChangeAspect="1"/>
          </p:cNvPicPr>
          <p:nvPr/>
        </p:nvPicPr>
        <p:blipFill>
          <a:blip r:embed="rId5" cstate="print"/>
          <a:stretch>
            <a:fillRect/>
          </a:stretch>
        </p:blipFill>
        <p:spPr>
          <a:xfrm>
            <a:off x="8592584" y="2103448"/>
            <a:ext cx="1240923" cy="1912805"/>
          </a:xfrm>
          <a:prstGeom prst="rect">
            <a:avLst/>
          </a:prstGeom>
        </p:spPr>
      </p:pic>
      <p:sp>
        <p:nvSpPr>
          <p:cNvPr id="3" name="Rectangle 2">
            <a:extLst>
              <a:ext uri="{FF2B5EF4-FFF2-40B4-BE49-F238E27FC236}">
                <a16:creationId xmlns:a16="http://schemas.microsoft.com/office/drawing/2014/main" id="{FD904409-736E-8661-2EC4-58F04A447EF9}"/>
              </a:ext>
            </a:extLst>
          </p:cNvPr>
          <p:cNvSpPr/>
          <p:nvPr/>
        </p:nvSpPr>
        <p:spPr>
          <a:xfrm>
            <a:off x="-4767" y="6112039"/>
            <a:ext cx="7904633" cy="246221"/>
          </a:xfrm>
          <a:prstGeom prst="rect">
            <a:avLst/>
          </a:prstGeom>
        </p:spPr>
        <p:txBody>
          <a:bodyPr wrap="square">
            <a:spAutoFit/>
          </a:bodyPr>
          <a:lstStyle/>
          <a:p>
            <a:pPr>
              <a:defRPr/>
            </a:pPr>
            <a:r>
              <a:rPr lang="en-US" sz="1000" baseline="30000" dirty="0"/>
              <a:t>1</a:t>
            </a:r>
            <a:r>
              <a:rPr lang="en-US" sz="1000" dirty="0"/>
              <a:t> Mendis K. (2009) Spatial technology &amp; malaria control. Indian J Med Res 130, November 2009, pp 498-500</a:t>
            </a:r>
          </a:p>
        </p:txBody>
      </p:sp>
      <p:sp>
        <p:nvSpPr>
          <p:cNvPr id="6" name="TextBox 5">
            <a:extLst>
              <a:ext uri="{FF2B5EF4-FFF2-40B4-BE49-F238E27FC236}">
                <a16:creationId xmlns:a16="http://schemas.microsoft.com/office/drawing/2014/main" id="{8244C463-7140-1099-3EAE-8103BE00B638}"/>
              </a:ext>
            </a:extLst>
          </p:cNvPr>
          <p:cNvSpPr txBox="1"/>
          <p:nvPr/>
        </p:nvSpPr>
        <p:spPr>
          <a:xfrm>
            <a:off x="372140" y="4247133"/>
            <a:ext cx="11484898" cy="1107996"/>
          </a:xfrm>
          <a:prstGeom prst="rect">
            <a:avLst/>
          </a:prstGeom>
          <a:noFill/>
        </p:spPr>
        <p:txBody>
          <a:bodyPr wrap="square">
            <a:spAutoFit/>
          </a:bodyPr>
          <a:lstStyle/>
          <a:p>
            <a:pPr algn="ctr"/>
            <a:r>
              <a:rPr lang="en-PH" sz="2200" dirty="0"/>
              <a:t>“</a:t>
            </a:r>
            <a:r>
              <a:rPr lang="en-US" sz="2200" dirty="0"/>
              <a:t>Whatever the degree of advancement of GIS technologies, the results of their use will only be valid to the extent that the quality of the primary data used is sufficient. The results of their use will only be as good as the quality of the primary data used</a:t>
            </a:r>
            <a:r>
              <a:rPr lang="en-PH" sz="2200" dirty="0"/>
              <a:t>.”</a:t>
            </a:r>
            <a:r>
              <a:rPr lang="en-PH" sz="2200" baseline="30000" dirty="0"/>
              <a:t> </a:t>
            </a:r>
            <a:r>
              <a:rPr lang="en-PH" sz="2400" baseline="30000" dirty="0"/>
              <a:t>1</a:t>
            </a:r>
          </a:p>
        </p:txBody>
      </p:sp>
      <p:sp>
        <p:nvSpPr>
          <p:cNvPr id="7" name="Title 1">
            <a:extLst>
              <a:ext uri="{FF2B5EF4-FFF2-40B4-BE49-F238E27FC236}">
                <a16:creationId xmlns:a16="http://schemas.microsoft.com/office/drawing/2014/main" id="{1043C0F8-BF36-7AED-C345-D77CEB554771}"/>
              </a:ext>
            </a:extLst>
          </p:cNvPr>
          <p:cNvSpPr txBox="1">
            <a:spLocks/>
          </p:cNvSpPr>
          <p:nvPr/>
        </p:nvSpPr>
        <p:spPr>
          <a:xfrm>
            <a:off x="3004538" y="5401098"/>
            <a:ext cx="7899426" cy="720725"/>
          </a:xfrm>
          <a:prstGeom prst="rect">
            <a:avLst/>
          </a:prstGeom>
        </p:spPr>
        <p:txBody>
          <a:bodyPr anchor="ctr"/>
          <a:lstStyle/>
          <a:p>
            <a:pPr>
              <a:lnSpc>
                <a:spcPct val="90000"/>
              </a:lnSpc>
              <a:defRPr/>
            </a:pPr>
            <a:r>
              <a:rPr lang="en-US" sz="2200" dirty="0">
                <a:ea typeface="+mj-ea"/>
                <a:cs typeface="+mj-cs"/>
              </a:rPr>
              <a:t>Underlines the need for good data management practices</a:t>
            </a:r>
          </a:p>
        </p:txBody>
      </p:sp>
      <p:sp>
        <p:nvSpPr>
          <p:cNvPr id="8" name="Right Arrow 15">
            <a:extLst>
              <a:ext uri="{FF2B5EF4-FFF2-40B4-BE49-F238E27FC236}">
                <a16:creationId xmlns:a16="http://schemas.microsoft.com/office/drawing/2014/main" id="{ECBE3CED-B83C-804F-F466-0A23BA3BBA17}"/>
              </a:ext>
            </a:extLst>
          </p:cNvPr>
          <p:cNvSpPr/>
          <p:nvPr/>
        </p:nvSpPr>
        <p:spPr>
          <a:xfrm rot="10800000" flipH="1">
            <a:off x="2572737" y="5579459"/>
            <a:ext cx="431800" cy="337823"/>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5" name="TextBox 4">
            <a:extLst>
              <a:ext uri="{FF2B5EF4-FFF2-40B4-BE49-F238E27FC236}">
                <a16:creationId xmlns:a16="http://schemas.microsoft.com/office/drawing/2014/main" id="{3B43A8A1-23EE-1D23-3975-BEA47276B741}"/>
              </a:ext>
            </a:extLst>
          </p:cNvPr>
          <p:cNvSpPr txBox="1"/>
          <p:nvPr/>
        </p:nvSpPr>
        <p:spPr>
          <a:xfrm>
            <a:off x="8449411" y="3968549"/>
            <a:ext cx="1809888" cy="261610"/>
          </a:xfrm>
          <a:prstGeom prst="rect">
            <a:avLst/>
          </a:prstGeom>
          <a:noFill/>
        </p:spPr>
        <p:txBody>
          <a:bodyPr wrap="square">
            <a:spAutoFit/>
          </a:bodyPr>
          <a:lstStyle/>
          <a:p>
            <a:r>
              <a:rPr lang="en-PH" sz="1100" dirty="0" err="1"/>
              <a:t>How_to_lie_with_maps</a:t>
            </a:r>
            <a:endParaRPr lang="en-PH" sz="1100" dirty="0"/>
          </a:p>
        </p:txBody>
      </p:sp>
      <p:sp>
        <p:nvSpPr>
          <p:cNvPr id="2" name="Title 1">
            <a:extLst>
              <a:ext uri="{FF2B5EF4-FFF2-40B4-BE49-F238E27FC236}">
                <a16:creationId xmlns:a16="http://schemas.microsoft.com/office/drawing/2014/main" id="{1401EA4F-039E-7FF4-5D0E-EDA69921E222}"/>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sz="3200" b="1" dirty="0">
                <a:solidFill>
                  <a:srgbClr val="002147"/>
                </a:solidFill>
                <a:latin typeface="+mn-lt"/>
              </a:rPr>
              <a:t>The importance of data and information in Public health</a:t>
            </a:r>
            <a:endParaRPr lang="en-PH" altLang="en-US" dirty="0"/>
          </a:p>
        </p:txBody>
      </p:sp>
    </p:spTree>
    <p:extLst>
      <p:ext uri="{BB962C8B-B14F-4D97-AF65-F5344CB8AC3E}">
        <p14:creationId xmlns:p14="http://schemas.microsoft.com/office/powerpoint/2010/main" val="37162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iagram of a flowchart&#10;&#10;Description automatically generated">
            <a:extLst>
              <a:ext uri="{FF2B5EF4-FFF2-40B4-BE49-F238E27FC236}">
                <a16:creationId xmlns:a16="http://schemas.microsoft.com/office/drawing/2014/main" id="{37D9764D-0003-43AB-51E1-F40C126B4DA8}"/>
              </a:ext>
            </a:extLst>
          </p:cNvPr>
          <p:cNvPicPr>
            <a:picLocks noChangeAspect="1"/>
          </p:cNvPicPr>
          <p:nvPr/>
        </p:nvPicPr>
        <p:blipFill>
          <a:blip r:embed="rId3"/>
          <a:stretch>
            <a:fillRect/>
          </a:stretch>
        </p:blipFill>
        <p:spPr>
          <a:xfrm>
            <a:off x="1082226" y="1072770"/>
            <a:ext cx="5028464" cy="5240359"/>
          </a:xfrm>
          <a:prstGeom prst="rect">
            <a:avLst/>
          </a:prstGeom>
        </p:spPr>
      </p:pic>
      <p:sp>
        <p:nvSpPr>
          <p:cNvPr id="24" name="Title 1">
            <a:extLst>
              <a:ext uri="{FF2B5EF4-FFF2-40B4-BE49-F238E27FC236}">
                <a16:creationId xmlns:a16="http://schemas.microsoft.com/office/drawing/2014/main" id="{F80704E7-19D8-41BB-DFEC-43E2F6765712}"/>
              </a:ext>
            </a:extLst>
          </p:cNvPr>
          <p:cNvSpPr txBox="1">
            <a:spLocks/>
          </p:cNvSpPr>
          <p:nvPr/>
        </p:nvSpPr>
        <p:spPr bwMode="auto">
          <a:xfrm>
            <a:off x="0" y="116634"/>
            <a:ext cx="12192000" cy="5019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rgbClr val="002147"/>
                </a:solidFill>
                <a:latin typeface="+mn-lt"/>
              </a:rPr>
              <a:t>HIS </a:t>
            </a:r>
            <a:r>
              <a:rPr lang="fr-FR" sz="3200" b="1" dirty="0" err="1">
                <a:solidFill>
                  <a:srgbClr val="002147"/>
                </a:solidFill>
                <a:latin typeface="+mn-lt"/>
              </a:rPr>
              <a:t>Geo-enabling</a:t>
            </a:r>
            <a:r>
              <a:rPr lang="fr-FR" sz="3200" b="1" dirty="0">
                <a:solidFill>
                  <a:srgbClr val="002147"/>
                </a:solidFill>
                <a:latin typeface="+mn-lt"/>
              </a:rPr>
              <a:t> </a:t>
            </a:r>
            <a:r>
              <a:rPr lang="fr-FR" sz="3200" b="1" dirty="0" err="1">
                <a:solidFill>
                  <a:srgbClr val="002147"/>
                </a:solidFill>
                <a:latin typeface="+mn-lt"/>
              </a:rPr>
              <a:t>framework</a:t>
            </a:r>
            <a:r>
              <a:rPr lang="fr-FR" sz="3200" b="1" dirty="0">
                <a:solidFill>
                  <a:srgbClr val="002147"/>
                </a:solidFill>
                <a:latin typeface="+mn-lt"/>
              </a:rPr>
              <a:t> </a:t>
            </a:r>
            <a:r>
              <a:rPr lang="fr-FR" sz="3200" b="1" dirty="0" err="1">
                <a:solidFill>
                  <a:srgbClr val="002147"/>
                </a:solidFill>
                <a:latin typeface="+mn-lt"/>
              </a:rPr>
              <a:t>implementation</a:t>
            </a:r>
            <a:r>
              <a:rPr lang="fr-FR" sz="3200" b="1" dirty="0">
                <a:solidFill>
                  <a:srgbClr val="002147"/>
                </a:solidFill>
                <a:latin typeface="+mn-lt"/>
              </a:rPr>
              <a:t> process</a:t>
            </a:r>
            <a:endParaRPr lang="en-US" sz="3200" b="1" dirty="0">
              <a:solidFill>
                <a:srgbClr val="002147"/>
              </a:solidFill>
              <a:latin typeface="+mn-lt"/>
            </a:endParaRPr>
          </a:p>
        </p:txBody>
      </p:sp>
      <p:sp>
        <p:nvSpPr>
          <p:cNvPr id="3" name="TextBox 2">
            <a:extLst>
              <a:ext uri="{FF2B5EF4-FFF2-40B4-BE49-F238E27FC236}">
                <a16:creationId xmlns:a16="http://schemas.microsoft.com/office/drawing/2014/main" id="{E2C25069-F44F-D599-42D9-4B6BBE1DA38C}"/>
              </a:ext>
            </a:extLst>
          </p:cNvPr>
          <p:cNvSpPr txBox="1"/>
          <p:nvPr/>
        </p:nvSpPr>
        <p:spPr>
          <a:xfrm>
            <a:off x="6935056" y="2483390"/>
            <a:ext cx="4921982" cy="1631216"/>
          </a:xfrm>
          <a:prstGeom prst="rect">
            <a:avLst/>
          </a:prstGeom>
          <a:noFill/>
        </p:spPr>
        <p:txBody>
          <a:bodyPr wrap="square">
            <a:spAutoFit/>
          </a:bodyPr>
          <a:lstStyle/>
          <a:p>
            <a:r>
              <a:rPr lang="en-US" sz="2000" dirty="0">
                <a:solidFill>
                  <a:srgbClr val="000000"/>
                </a:solidFill>
              </a:rPr>
              <a:t>Geo-enabling a program or intervention requires for a more in-depth assessment of the availability, quality, and accessibility of the data needed to generate the information products defined during step B</a:t>
            </a:r>
            <a:endParaRPr lang="en-GB" sz="2000" dirty="0"/>
          </a:p>
        </p:txBody>
      </p:sp>
      <p:sp>
        <p:nvSpPr>
          <p:cNvPr id="6" name="Right Arrow 43">
            <a:extLst>
              <a:ext uri="{FF2B5EF4-FFF2-40B4-BE49-F238E27FC236}">
                <a16:creationId xmlns:a16="http://schemas.microsoft.com/office/drawing/2014/main" id="{53190A6C-DAE6-F099-8014-785438B6EA6A}"/>
              </a:ext>
            </a:extLst>
          </p:cNvPr>
          <p:cNvSpPr/>
          <p:nvPr/>
        </p:nvSpPr>
        <p:spPr>
          <a:xfrm>
            <a:off x="6507115" y="2510686"/>
            <a:ext cx="427941"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E86DD997-AEC5-FB87-9576-2C8A3765E1DA}"/>
              </a:ext>
            </a:extLst>
          </p:cNvPr>
          <p:cNvSpPr/>
          <p:nvPr/>
        </p:nvSpPr>
        <p:spPr>
          <a:xfrm>
            <a:off x="2473702" y="2981325"/>
            <a:ext cx="2306271" cy="447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6842948-B1E6-C112-39F0-B9033AECB9B0}"/>
              </a:ext>
            </a:extLst>
          </p:cNvPr>
          <p:cNvSpPr txBox="1">
            <a:spLocks/>
          </p:cNvSpPr>
          <p:nvPr/>
        </p:nvSpPr>
        <p:spPr>
          <a:xfrm>
            <a:off x="869576" y="601793"/>
            <a:ext cx="9978952" cy="561975"/>
          </a:xfrm>
          <a:prstGeom prst="rect">
            <a:avLst/>
          </a:prstGeom>
        </p:spPr>
        <p:txBody>
          <a:bodyPr vert="horz" lIns="91440" tIns="45720" rIns="91440" bIns="45720" rtlCol="0" anchor="ctr">
            <a:noAutofit/>
          </a:bodyPr>
          <a:lstStyle/>
          <a:p>
            <a:pPr>
              <a:lnSpc>
                <a:spcPct val="90000"/>
              </a:lnSpc>
              <a:defRPr/>
            </a:pPr>
            <a:r>
              <a:rPr lang="en-PH" sz="2400" b="1" dirty="0">
                <a:ea typeface="Arial" charset="0"/>
              </a:rPr>
              <a:t>Step</a:t>
            </a:r>
            <a:r>
              <a:rPr lang="fr-FR" sz="2400" b="1" dirty="0">
                <a:ea typeface="Arial" charset="0"/>
              </a:rPr>
              <a:t> 1 : </a:t>
            </a:r>
            <a:r>
              <a:rPr lang="en-US" sz="2400" dirty="0">
                <a:ea typeface="Arial" charset="0"/>
              </a:rPr>
              <a:t>Assess the availability, quality, and accessibility of data and information</a:t>
            </a:r>
            <a:endParaRPr lang="en-PH" sz="2400" dirty="0">
              <a:ea typeface="Arial" charset="0"/>
            </a:endParaRPr>
          </a:p>
        </p:txBody>
      </p:sp>
      <p:sp>
        <p:nvSpPr>
          <p:cNvPr id="10" name="TextBox 9">
            <a:extLst>
              <a:ext uri="{FF2B5EF4-FFF2-40B4-BE49-F238E27FC236}">
                <a16:creationId xmlns:a16="http://schemas.microsoft.com/office/drawing/2014/main" id="{A71B18BE-3C1F-E7F1-67F4-535E5C3F67F8}"/>
              </a:ext>
            </a:extLst>
          </p:cNvPr>
          <p:cNvSpPr txBox="1"/>
          <p:nvPr/>
        </p:nvSpPr>
        <p:spPr>
          <a:xfrm>
            <a:off x="6110690" y="1103725"/>
            <a:ext cx="5746348" cy="1323439"/>
          </a:xfrm>
          <a:prstGeom prst="rect">
            <a:avLst/>
          </a:prstGeom>
          <a:noFill/>
        </p:spPr>
        <p:txBody>
          <a:bodyPr wrap="square">
            <a:spAutoFit/>
          </a:bodyPr>
          <a:lstStyle/>
          <a:p>
            <a:r>
              <a:rPr lang="en-US" sz="2000" dirty="0">
                <a:solidFill>
                  <a:srgbClr val="000000"/>
                </a:solidFill>
              </a:rPr>
              <a:t>When geo-enabling the HIS, this step in the process only look at where the master list for a set of geographic features core to public health find themselves along a predefined continuum</a:t>
            </a:r>
            <a:endParaRPr lang="en-GB" sz="2000" dirty="0"/>
          </a:p>
        </p:txBody>
      </p:sp>
      <p:sp>
        <p:nvSpPr>
          <p:cNvPr id="11" name="TextBox 10">
            <a:extLst>
              <a:ext uri="{FF2B5EF4-FFF2-40B4-BE49-F238E27FC236}">
                <a16:creationId xmlns:a16="http://schemas.microsoft.com/office/drawing/2014/main" id="{8B2157BC-0B31-2EF5-14BB-AEE18DE4187C}"/>
              </a:ext>
            </a:extLst>
          </p:cNvPr>
          <p:cNvSpPr txBox="1"/>
          <p:nvPr/>
        </p:nvSpPr>
        <p:spPr>
          <a:xfrm>
            <a:off x="6952372" y="4215976"/>
            <a:ext cx="4904665" cy="1015663"/>
          </a:xfrm>
          <a:prstGeom prst="rect">
            <a:avLst/>
          </a:prstGeom>
          <a:noFill/>
        </p:spPr>
        <p:txBody>
          <a:bodyPr wrap="square">
            <a:spAutoFit/>
          </a:bodyPr>
          <a:lstStyle/>
          <a:p>
            <a:r>
              <a:rPr lang="en-US" sz="2000" dirty="0">
                <a:solidFill>
                  <a:srgbClr val="000000"/>
                </a:solidFill>
              </a:rPr>
              <a:t>Such an assessment is to take place during Step 1 and meant to identify currently existing gaps and how to fill them</a:t>
            </a:r>
            <a:endParaRPr lang="en-GB" sz="2000" dirty="0"/>
          </a:p>
        </p:txBody>
      </p:sp>
      <p:sp>
        <p:nvSpPr>
          <p:cNvPr id="12" name="Right Arrow 43">
            <a:extLst>
              <a:ext uri="{FF2B5EF4-FFF2-40B4-BE49-F238E27FC236}">
                <a16:creationId xmlns:a16="http://schemas.microsoft.com/office/drawing/2014/main" id="{99BCD0C9-7BCE-9888-3906-0C01DB4074EB}"/>
              </a:ext>
            </a:extLst>
          </p:cNvPr>
          <p:cNvSpPr/>
          <p:nvPr/>
        </p:nvSpPr>
        <p:spPr>
          <a:xfrm>
            <a:off x="6507115" y="4215976"/>
            <a:ext cx="427941"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0E6F6ABD-D1F3-A740-AF19-3D2634E06453}"/>
              </a:ext>
            </a:extLst>
          </p:cNvPr>
          <p:cNvSpPr txBox="1"/>
          <p:nvPr/>
        </p:nvSpPr>
        <p:spPr>
          <a:xfrm>
            <a:off x="6952373" y="5226678"/>
            <a:ext cx="4921980" cy="707886"/>
          </a:xfrm>
          <a:prstGeom prst="rect">
            <a:avLst/>
          </a:prstGeom>
          <a:noFill/>
        </p:spPr>
        <p:txBody>
          <a:bodyPr wrap="square">
            <a:spAutoFit/>
          </a:bodyPr>
          <a:lstStyle/>
          <a:p>
            <a:r>
              <a:rPr lang="en-US" sz="2000" dirty="0">
                <a:solidFill>
                  <a:srgbClr val="000000"/>
                </a:solidFill>
              </a:rPr>
              <a:t>Also an entry point for the geospatial data management cycle</a:t>
            </a:r>
            <a:endParaRPr lang="en-GB" sz="2000" dirty="0"/>
          </a:p>
        </p:txBody>
      </p:sp>
      <p:sp>
        <p:nvSpPr>
          <p:cNvPr id="9" name="Right Arrow 43">
            <a:extLst>
              <a:ext uri="{FF2B5EF4-FFF2-40B4-BE49-F238E27FC236}">
                <a16:creationId xmlns:a16="http://schemas.microsoft.com/office/drawing/2014/main" id="{2D7373F5-6088-6BEA-A8EB-1CAAE3509265}"/>
              </a:ext>
            </a:extLst>
          </p:cNvPr>
          <p:cNvSpPr/>
          <p:nvPr/>
        </p:nvSpPr>
        <p:spPr>
          <a:xfrm>
            <a:off x="6507115" y="5226678"/>
            <a:ext cx="427941"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434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B7273F0-B37A-C380-9FA1-7DE1E4B45F60}"/>
              </a:ext>
            </a:extLst>
          </p:cNvPr>
          <p:cNvPicPr>
            <a:picLocks noChangeAspect="1"/>
          </p:cNvPicPr>
          <p:nvPr/>
        </p:nvPicPr>
        <p:blipFill>
          <a:blip r:embed="rId3"/>
          <a:stretch>
            <a:fillRect/>
          </a:stretch>
        </p:blipFill>
        <p:spPr>
          <a:xfrm>
            <a:off x="8175812" y="2260836"/>
            <a:ext cx="3057197" cy="364069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26B0B98-720A-9839-285D-F93562EF6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627254" y="694909"/>
            <a:ext cx="1445042" cy="1019963"/>
          </a:xfrm>
          <a:prstGeom prst="rect">
            <a:avLst/>
          </a:prstGeom>
          <a:ln>
            <a:solidFill>
              <a:schemeClr val="tx1"/>
            </a:solidFill>
          </a:ln>
        </p:spPr>
      </p:pic>
      <p:sp>
        <p:nvSpPr>
          <p:cNvPr id="11" name="Rectangle 3"/>
          <p:cNvSpPr>
            <a:spLocks noChangeArrowheads="1"/>
          </p:cNvSpPr>
          <p:nvPr/>
        </p:nvSpPr>
        <p:spPr bwMode="auto">
          <a:xfrm>
            <a:off x="378139" y="752776"/>
            <a:ext cx="9303743" cy="1569660"/>
          </a:xfrm>
          <a:prstGeom prst="rect">
            <a:avLst/>
          </a:prstGeom>
          <a:noFill/>
          <a:ln w="9525">
            <a:noFill/>
            <a:miter lim="800000"/>
            <a:headEnd/>
            <a:tailEnd/>
          </a:ln>
        </p:spPr>
        <p:txBody>
          <a:bodyPr wrap="square">
            <a:spAutoFit/>
          </a:bodyPr>
          <a:lstStyle/>
          <a:p>
            <a:r>
              <a:rPr lang="en-US" sz="2400" dirty="0"/>
              <a:t>Generating and maintaining good quality data (geospatial, statistical) and generating information and information products require proper data management standards, processes, and protocols to be defined and implemented.</a:t>
            </a:r>
          </a:p>
        </p:txBody>
      </p:sp>
      <p:sp>
        <p:nvSpPr>
          <p:cNvPr id="13" name="Rectangle 3"/>
          <p:cNvSpPr>
            <a:spLocks noChangeArrowheads="1"/>
          </p:cNvSpPr>
          <p:nvPr/>
        </p:nvSpPr>
        <p:spPr bwMode="auto">
          <a:xfrm>
            <a:off x="1234043" y="2413953"/>
            <a:ext cx="6690757" cy="1569660"/>
          </a:xfrm>
          <a:prstGeom prst="rect">
            <a:avLst/>
          </a:prstGeom>
          <a:noFill/>
          <a:ln w="9525">
            <a:noFill/>
            <a:miter lim="800000"/>
            <a:headEnd/>
            <a:tailEnd/>
          </a:ln>
        </p:spPr>
        <p:txBody>
          <a:bodyPr wrap="square">
            <a:spAutoFit/>
          </a:bodyPr>
          <a:lstStyle/>
          <a:p>
            <a:r>
              <a:rPr lang="en-US" sz="2400" dirty="0"/>
              <a:t>The </a:t>
            </a:r>
            <a:r>
              <a:rPr lang="en-US" sz="2400" b="1" dirty="0"/>
              <a:t>geospatial data management cycle</a:t>
            </a:r>
            <a:r>
              <a:rPr lang="en-US" sz="2400" dirty="0"/>
              <a:t> provides the steps needed to ensure that proper data management standards, processes, and protocols are defined and implemented</a:t>
            </a:r>
            <a:endParaRPr lang="fr-CH" altLang="en-US" sz="2400" dirty="0"/>
          </a:p>
        </p:txBody>
      </p:sp>
      <p:sp>
        <p:nvSpPr>
          <p:cNvPr id="14" name="Right Arrow 13"/>
          <p:cNvSpPr/>
          <p:nvPr/>
        </p:nvSpPr>
        <p:spPr>
          <a:xfrm>
            <a:off x="778292" y="2462847"/>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4" name="Rectangle 3">
            <a:extLst>
              <a:ext uri="{FF2B5EF4-FFF2-40B4-BE49-F238E27FC236}">
                <a16:creationId xmlns:a16="http://schemas.microsoft.com/office/drawing/2014/main" id="{533DD0A8-49F3-373D-0A6C-997141E97379}"/>
              </a:ext>
            </a:extLst>
          </p:cNvPr>
          <p:cNvSpPr>
            <a:spLocks noChangeArrowheads="1"/>
          </p:cNvSpPr>
          <p:nvPr/>
        </p:nvSpPr>
        <p:spPr bwMode="auto">
          <a:xfrm>
            <a:off x="1236897" y="4004228"/>
            <a:ext cx="6687903" cy="1200329"/>
          </a:xfrm>
          <a:prstGeom prst="rect">
            <a:avLst/>
          </a:prstGeom>
          <a:noFill/>
          <a:ln w="9525">
            <a:noFill/>
            <a:miter lim="800000"/>
            <a:headEnd/>
            <a:tailEnd/>
          </a:ln>
        </p:spPr>
        <p:txBody>
          <a:bodyPr wrap="square">
            <a:spAutoFit/>
          </a:bodyPr>
          <a:lstStyle/>
          <a:p>
            <a:r>
              <a:rPr lang="en-US" altLang="en-US" sz="2400" dirty="0"/>
              <a:t>Ensures </a:t>
            </a:r>
            <a:r>
              <a:rPr lang="en-US" altLang="en-US" sz="2400" b="1" dirty="0"/>
              <a:t>data quality </a:t>
            </a:r>
            <a:r>
              <a:rPr lang="en-US" altLang="en-US" sz="2400" dirty="0"/>
              <a:t>and therefore</a:t>
            </a:r>
            <a:r>
              <a:rPr lang="en-US" altLang="en-US" sz="2400" b="1" dirty="0"/>
              <a:t> the quality</a:t>
            </a:r>
            <a:r>
              <a:rPr lang="en-US" altLang="en-US" sz="2400" dirty="0"/>
              <a:t> </a:t>
            </a:r>
            <a:r>
              <a:rPr lang="en-US" altLang="en-US" sz="2400" b="1" dirty="0"/>
              <a:t>of the information and information products </a:t>
            </a:r>
            <a:r>
              <a:rPr lang="en-US" altLang="en-US" sz="2400" dirty="0"/>
              <a:t>to be generated out of it</a:t>
            </a:r>
          </a:p>
        </p:txBody>
      </p:sp>
      <p:sp>
        <p:nvSpPr>
          <p:cNvPr id="5" name="Right Arrow 13">
            <a:extLst>
              <a:ext uri="{FF2B5EF4-FFF2-40B4-BE49-F238E27FC236}">
                <a16:creationId xmlns:a16="http://schemas.microsoft.com/office/drawing/2014/main" id="{8D3DF1B2-F74C-9894-710B-512FEF96D98C}"/>
              </a:ext>
            </a:extLst>
          </p:cNvPr>
          <p:cNvSpPr/>
          <p:nvPr/>
        </p:nvSpPr>
        <p:spPr>
          <a:xfrm>
            <a:off x="778292" y="4045592"/>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8" name="Rectangle 7">
            <a:extLst>
              <a:ext uri="{FF2B5EF4-FFF2-40B4-BE49-F238E27FC236}">
                <a16:creationId xmlns:a16="http://schemas.microsoft.com/office/drawing/2014/main" id="{E35EEBD2-BB4F-EAB5-05CF-E3FA459B00ED}"/>
              </a:ext>
            </a:extLst>
          </p:cNvPr>
          <p:cNvSpPr>
            <a:spLocks noChangeArrowheads="1"/>
          </p:cNvSpPr>
          <p:nvPr/>
        </p:nvSpPr>
        <p:spPr bwMode="auto">
          <a:xfrm>
            <a:off x="1230187" y="5194058"/>
            <a:ext cx="6694613" cy="830997"/>
          </a:xfrm>
          <a:prstGeom prst="rect">
            <a:avLst/>
          </a:prstGeom>
          <a:noFill/>
          <a:ln w="9525">
            <a:noFill/>
            <a:miter lim="800000"/>
            <a:headEnd/>
            <a:tailEnd/>
          </a:ln>
        </p:spPr>
        <p:txBody>
          <a:bodyPr wrap="square">
            <a:spAutoFit/>
          </a:bodyPr>
          <a:lstStyle/>
          <a:p>
            <a:r>
              <a:rPr lang="en-US" altLang="en-US" sz="2400" dirty="0"/>
              <a:t>Applicable to </a:t>
            </a:r>
            <a:r>
              <a:rPr lang="en-US" altLang="en-US" sz="2400" b="1" dirty="0"/>
              <a:t>any type of data </a:t>
            </a:r>
            <a:r>
              <a:rPr lang="en-US" altLang="en-US" sz="2400" dirty="0"/>
              <a:t>(geospatial, statistical) </a:t>
            </a:r>
          </a:p>
        </p:txBody>
      </p:sp>
      <p:sp>
        <p:nvSpPr>
          <p:cNvPr id="9" name="Right Arrow 13">
            <a:extLst>
              <a:ext uri="{FF2B5EF4-FFF2-40B4-BE49-F238E27FC236}">
                <a16:creationId xmlns:a16="http://schemas.microsoft.com/office/drawing/2014/main" id="{F27AF003-B801-3BA0-7AF6-958DDC1E70CC}"/>
              </a:ext>
            </a:extLst>
          </p:cNvPr>
          <p:cNvSpPr/>
          <p:nvPr/>
        </p:nvSpPr>
        <p:spPr>
          <a:xfrm>
            <a:off x="775438" y="5226201"/>
            <a:ext cx="458605" cy="42758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0" name="TextBox 9">
            <a:extLst>
              <a:ext uri="{FF2B5EF4-FFF2-40B4-BE49-F238E27FC236}">
                <a16:creationId xmlns:a16="http://schemas.microsoft.com/office/drawing/2014/main" id="{DCBD6772-70B6-D219-10DE-DC10250B68A5}"/>
              </a:ext>
            </a:extLst>
          </p:cNvPr>
          <p:cNvSpPr txBox="1"/>
          <p:nvPr/>
        </p:nvSpPr>
        <p:spPr>
          <a:xfrm>
            <a:off x="10545843" y="482370"/>
            <a:ext cx="265360" cy="253916"/>
          </a:xfrm>
          <a:prstGeom prst="rect">
            <a:avLst/>
          </a:prstGeom>
          <a:noFill/>
        </p:spPr>
        <p:txBody>
          <a:bodyPr wrap="square">
            <a:spAutoFit/>
          </a:bodyPr>
          <a:lstStyle/>
          <a:p>
            <a:r>
              <a:rPr lang="en-PH" sz="1050" dirty="0"/>
              <a:t>1</a:t>
            </a:r>
          </a:p>
        </p:txBody>
      </p:sp>
      <p:sp>
        <p:nvSpPr>
          <p:cNvPr id="15" name="TextBox 14">
            <a:extLst>
              <a:ext uri="{FF2B5EF4-FFF2-40B4-BE49-F238E27FC236}">
                <a16:creationId xmlns:a16="http://schemas.microsoft.com/office/drawing/2014/main" id="{1AA29DA2-16C8-9A4F-C33B-0E2FB0BC66CB}"/>
              </a:ext>
            </a:extLst>
          </p:cNvPr>
          <p:cNvSpPr txBox="1"/>
          <p:nvPr/>
        </p:nvSpPr>
        <p:spPr>
          <a:xfrm>
            <a:off x="0" y="6105224"/>
            <a:ext cx="5720420" cy="253916"/>
          </a:xfrm>
          <a:prstGeom prst="rect">
            <a:avLst/>
          </a:prstGeom>
          <a:noFill/>
        </p:spPr>
        <p:txBody>
          <a:bodyPr wrap="square">
            <a:spAutoFit/>
          </a:bodyPr>
          <a:lstStyle/>
          <a:p>
            <a:r>
              <a:rPr lang="en-PH" sz="1000" dirty="0"/>
              <a:t>1 </a:t>
            </a:r>
            <a:r>
              <a:rPr lang="en-PH" sz="1000" dirty="0">
                <a:hlinkClick r:id="rId5"/>
              </a:rPr>
              <a:t>http://www.healthgeolab.net/DOCUMENTS/Guide_HGLC_Part1.pdf</a:t>
            </a:r>
            <a:r>
              <a:rPr lang="en-PH" sz="1000" dirty="0"/>
              <a:t> </a:t>
            </a:r>
          </a:p>
        </p:txBody>
      </p:sp>
      <p:sp>
        <p:nvSpPr>
          <p:cNvPr id="2" name="Title 1">
            <a:extLst>
              <a:ext uri="{FF2B5EF4-FFF2-40B4-BE49-F238E27FC236}">
                <a16:creationId xmlns:a16="http://schemas.microsoft.com/office/drawing/2014/main" id="{C4BE1399-D378-0781-BF10-00145AA15597}"/>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200" b="1" dirty="0">
                <a:solidFill>
                  <a:srgbClr val="002147"/>
                </a:solidFill>
                <a:latin typeface="+mn-lt"/>
              </a:rPr>
              <a:t>The geospatial data management cycle</a:t>
            </a:r>
            <a:endParaRPr lang="en-PH" altLang="en-US" dirty="0"/>
          </a:p>
        </p:txBody>
      </p:sp>
    </p:spTree>
    <p:extLst>
      <p:ext uri="{BB962C8B-B14F-4D97-AF65-F5344CB8AC3E}">
        <p14:creationId xmlns:p14="http://schemas.microsoft.com/office/powerpoint/2010/main" val="70968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775481-C8D5-6F6E-475A-B5893DDE5208}"/>
              </a:ext>
            </a:extLst>
          </p:cNvPr>
          <p:cNvPicPr>
            <a:picLocks noChangeAspect="1"/>
          </p:cNvPicPr>
          <p:nvPr/>
        </p:nvPicPr>
        <p:blipFill>
          <a:blip r:embed="rId3"/>
          <a:stretch>
            <a:fillRect/>
          </a:stretch>
        </p:blipFill>
        <p:spPr>
          <a:xfrm>
            <a:off x="7553652" y="1306183"/>
            <a:ext cx="3590745" cy="4190036"/>
          </a:xfrm>
          <a:prstGeom prst="rect">
            <a:avLst/>
          </a:prstGeom>
        </p:spPr>
      </p:pic>
      <p:grpSp>
        <p:nvGrpSpPr>
          <p:cNvPr id="14" name="Group 13">
            <a:extLst>
              <a:ext uri="{FF2B5EF4-FFF2-40B4-BE49-F238E27FC236}">
                <a16:creationId xmlns:a16="http://schemas.microsoft.com/office/drawing/2014/main" id="{B6F37AA7-1704-4FA0-A7D5-B935D2EE4A7A}"/>
              </a:ext>
            </a:extLst>
          </p:cNvPr>
          <p:cNvGrpSpPr/>
          <p:nvPr/>
        </p:nvGrpSpPr>
        <p:grpSpPr>
          <a:xfrm>
            <a:off x="552984" y="1825281"/>
            <a:ext cx="5939258" cy="3469993"/>
            <a:chOff x="67878" y="1954882"/>
            <a:chExt cx="5239705" cy="3023531"/>
          </a:xfrm>
        </p:grpSpPr>
        <p:pic>
          <p:nvPicPr>
            <p:cNvPr id="4" name="Picture 3" descr="A diagram of a diagram&#10;&#10;Description automatically generated">
              <a:extLst>
                <a:ext uri="{FF2B5EF4-FFF2-40B4-BE49-F238E27FC236}">
                  <a16:creationId xmlns:a16="http://schemas.microsoft.com/office/drawing/2014/main" id="{75EEE06C-3FE6-8F47-D0BE-03CD984E7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8" y="1960704"/>
              <a:ext cx="5239702" cy="3017709"/>
            </a:xfrm>
            <a:prstGeom prst="rect">
              <a:avLst/>
            </a:prstGeom>
          </p:spPr>
        </p:pic>
        <p:sp>
          <p:nvSpPr>
            <p:cNvPr id="8" name="Rectangle 7">
              <a:extLst>
                <a:ext uri="{FF2B5EF4-FFF2-40B4-BE49-F238E27FC236}">
                  <a16:creationId xmlns:a16="http://schemas.microsoft.com/office/drawing/2014/main" id="{FBF1753C-2A90-C02B-9D81-567D0A9DF68E}"/>
                </a:ext>
              </a:extLst>
            </p:cNvPr>
            <p:cNvSpPr/>
            <p:nvPr/>
          </p:nvSpPr>
          <p:spPr>
            <a:xfrm>
              <a:off x="4785697" y="1954882"/>
              <a:ext cx="521886" cy="18148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rapezoid 5">
            <a:extLst>
              <a:ext uri="{FF2B5EF4-FFF2-40B4-BE49-F238E27FC236}">
                <a16:creationId xmlns:a16="http://schemas.microsoft.com/office/drawing/2014/main" id="{93089AC4-D0F7-4212-4ACE-5DEDC7FB0763}"/>
              </a:ext>
            </a:extLst>
          </p:cNvPr>
          <p:cNvSpPr/>
          <p:nvPr/>
        </p:nvSpPr>
        <p:spPr>
          <a:xfrm>
            <a:off x="2309932" y="2103596"/>
            <a:ext cx="3590745" cy="2339631"/>
          </a:xfrm>
          <a:prstGeom prst="trapezoid">
            <a:avLst>
              <a:gd name="adj" fmla="val 57552"/>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a:extLst>
              <a:ext uri="{FF2B5EF4-FFF2-40B4-BE49-F238E27FC236}">
                <a16:creationId xmlns:a16="http://schemas.microsoft.com/office/drawing/2014/main" id="{271ED35F-6CBE-3779-8F1F-71ECCA65EA9B}"/>
              </a:ext>
            </a:extLst>
          </p:cNvPr>
          <p:cNvSpPr>
            <a:spLocks noChangeArrowheads="1"/>
          </p:cNvSpPr>
          <p:nvPr/>
        </p:nvSpPr>
        <p:spPr bwMode="auto">
          <a:xfrm>
            <a:off x="2052296" y="5496219"/>
            <a:ext cx="8116406" cy="461665"/>
          </a:xfrm>
          <a:prstGeom prst="rect">
            <a:avLst/>
          </a:prstGeom>
          <a:noFill/>
          <a:ln w="9525">
            <a:noFill/>
            <a:miter lim="800000"/>
            <a:headEnd/>
            <a:tailEnd/>
          </a:ln>
        </p:spPr>
        <p:txBody>
          <a:bodyPr wrap="square">
            <a:spAutoFit/>
          </a:bodyPr>
          <a:lstStyle/>
          <a:p>
            <a:pPr algn="ctr"/>
            <a:r>
              <a:rPr lang="fr-CH" altLang="en-US" sz="2400" dirty="0"/>
              <a:t>           Strategic </a:t>
            </a:r>
            <a:r>
              <a:rPr lang="fr-CH" altLang="en-US" sz="2400" dirty="0" err="1"/>
              <a:t>framework</a:t>
            </a:r>
            <a:r>
              <a:rPr lang="fr-CH" altLang="en-US" sz="2400" dirty="0"/>
              <a:t>                                 </a:t>
            </a:r>
            <a:r>
              <a:rPr lang="fr-CH" altLang="en-US" sz="2400" dirty="0" err="1"/>
              <a:t>Technical</a:t>
            </a:r>
            <a:r>
              <a:rPr lang="fr-CH" altLang="en-US" sz="2400" dirty="0"/>
              <a:t> process</a:t>
            </a:r>
          </a:p>
        </p:txBody>
      </p:sp>
      <p:cxnSp>
        <p:nvCxnSpPr>
          <p:cNvPr id="12" name="Straight Connector 11">
            <a:extLst>
              <a:ext uri="{FF2B5EF4-FFF2-40B4-BE49-F238E27FC236}">
                <a16:creationId xmlns:a16="http://schemas.microsoft.com/office/drawing/2014/main" id="{1216CED0-0288-E391-0BCA-513D19DE552D}"/>
              </a:ext>
            </a:extLst>
          </p:cNvPr>
          <p:cNvCxnSpPr>
            <a:cxnSpLocks/>
          </p:cNvCxnSpPr>
          <p:nvPr/>
        </p:nvCxnSpPr>
        <p:spPr>
          <a:xfrm flipV="1">
            <a:off x="4599743" y="1358262"/>
            <a:ext cx="3096306" cy="745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EEE4A0-0B89-D881-9349-1EABC71C830E}"/>
              </a:ext>
            </a:extLst>
          </p:cNvPr>
          <p:cNvCxnSpPr>
            <a:cxnSpLocks/>
          </p:cNvCxnSpPr>
          <p:nvPr/>
        </p:nvCxnSpPr>
        <p:spPr>
          <a:xfrm>
            <a:off x="5842407" y="4332165"/>
            <a:ext cx="2309447" cy="6970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988116-3205-34D8-3E79-06A068D9149F}"/>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200" b="1" dirty="0">
                <a:solidFill>
                  <a:srgbClr val="002147"/>
                </a:solidFill>
                <a:latin typeface="+mn-lt"/>
              </a:rPr>
              <a:t>The geospatial data management cycle</a:t>
            </a:r>
            <a:endParaRPr lang="en-PH" altLang="en-US" dirty="0"/>
          </a:p>
        </p:txBody>
      </p:sp>
      <p:sp>
        <p:nvSpPr>
          <p:cNvPr id="5" name="Rectangle 3">
            <a:extLst>
              <a:ext uri="{FF2B5EF4-FFF2-40B4-BE49-F238E27FC236}">
                <a16:creationId xmlns:a16="http://schemas.microsoft.com/office/drawing/2014/main" id="{FB40AA89-5170-F3C3-E0DD-670D7C373CCD}"/>
              </a:ext>
            </a:extLst>
          </p:cNvPr>
          <p:cNvSpPr>
            <a:spLocks noChangeArrowheads="1"/>
          </p:cNvSpPr>
          <p:nvPr/>
        </p:nvSpPr>
        <p:spPr bwMode="auto">
          <a:xfrm>
            <a:off x="371475" y="771693"/>
            <a:ext cx="9693906" cy="461665"/>
          </a:xfrm>
          <a:prstGeom prst="rect">
            <a:avLst/>
          </a:prstGeom>
          <a:noFill/>
          <a:ln w="9525">
            <a:noFill/>
            <a:miter lim="800000"/>
            <a:headEnd/>
            <a:tailEnd/>
          </a:ln>
        </p:spPr>
        <p:txBody>
          <a:bodyPr wrap="square">
            <a:spAutoFit/>
          </a:bodyPr>
          <a:lstStyle/>
          <a:p>
            <a:r>
              <a:rPr lang="en-US" sz="2400" dirty="0"/>
              <a:t>The technical process of the HIS geo-enabling framework</a:t>
            </a:r>
          </a:p>
        </p:txBody>
      </p:sp>
    </p:spTree>
    <p:extLst>
      <p:ext uri="{BB962C8B-B14F-4D97-AF65-F5344CB8AC3E}">
        <p14:creationId xmlns:p14="http://schemas.microsoft.com/office/powerpoint/2010/main" val="182655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chart&#10;&#10;Description automatically generated">
            <a:extLst>
              <a:ext uri="{FF2B5EF4-FFF2-40B4-BE49-F238E27FC236}">
                <a16:creationId xmlns:a16="http://schemas.microsoft.com/office/drawing/2014/main" id="{8C3698C3-3415-F135-A7FC-45AF73CAAD17}"/>
              </a:ext>
            </a:extLst>
          </p:cNvPr>
          <p:cNvPicPr>
            <a:picLocks noChangeAspect="1"/>
          </p:cNvPicPr>
          <p:nvPr/>
        </p:nvPicPr>
        <p:blipFill>
          <a:blip r:embed="rId3"/>
          <a:stretch>
            <a:fillRect/>
          </a:stretch>
        </p:blipFill>
        <p:spPr>
          <a:xfrm>
            <a:off x="1042032" y="800622"/>
            <a:ext cx="5018496" cy="5229971"/>
          </a:xfrm>
          <a:prstGeom prst="rect">
            <a:avLst/>
          </a:prstGeom>
        </p:spPr>
      </p:pic>
      <p:pic>
        <p:nvPicPr>
          <p:cNvPr id="16" name="Picture 15">
            <a:extLst>
              <a:ext uri="{FF2B5EF4-FFF2-40B4-BE49-F238E27FC236}">
                <a16:creationId xmlns:a16="http://schemas.microsoft.com/office/drawing/2014/main" id="{CB7273F0-B37A-C380-9FA1-7DE1E4B45F60}"/>
              </a:ext>
            </a:extLst>
          </p:cNvPr>
          <p:cNvPicPr>
            <a:picLocks noChangeAspect="1"/>
          </p:cNvPicPr>
          <p:nvPr/>
        </p:nvPicPr>
        <p:blipFill>
          <a:blip r:embed="rId4"/>
          <a:stretch>
            <a:fillRect/>
          </a:stretch>
        </p:blipFill>
        <p:spPr>
          <a:xfrm>
            <a:off x="7316047" y="693058"/>
            <a:ext cx="4202797" cy="5004946"/>
          </a:xfrm>
          <a:prstGeom prst="rect">
            <a:avLst/>
          </a:prstGeom>
        </p:spPr>
      </p:pic>
      <p:sp>
        <p:nvSpPr>
          <p:cNvPr id="8" name="Rectangle 7">
            <a:extLst>
              <a:ext uri="{FF2B5EF4-FFF2-40B4-BE49-F238E27FC236}">
                <a16:creationId xmlns:a16="http://schemas.microsoft.com/office/drawing/2014/main" id="{98F83EEA-BAB1-6605-6AAE-D8D528C65B82}"/>
              </a:ext>
            </a:extLst>
          </p:cNvPr>
          <p:cNvSpPr/>
          <p:nvPr/>
        </p:nvSpPr>
        <p:spPr>
          <a:xfrm>
            <a:off x="8346141" y="1981200"/>
            <a:ext cx="1604683" cy="3218329"/>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D1E8F2-14BB-5D8B-836B-814B485E555D}"/>
              </a:ext>
            </a:extLst>
          </p:cNvPr>
          <p:cNvSpPr/>
          <p:nvPr/>
        </p:nvSpPr>
        <p:spPr>
          <a:xfrm>
            <a:off x="10698573" y="851646"/>
            <a:ext cx="264416" cy="4347883"/>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4722335-F5D3-937C-4605-6B4A0E4BA36B}"/>
              </a:ext>
            </a:extLst>
          </p:cNvPr>
          <p:cNvSpPr/>
          <p:nvPr/>
        </p:nvSpPr>
        <p:spPr>
          <a:xfrm>
            <a:off x="11132397" y="1532964"/>
            <a:ext cx="264416" cy="1609165"/>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Arrow 13">
            <a:extLst>
              <a:ext uri="{FF2B5EF4-FFF2-40B4-BE49-F238E27FC236}">
                <a16:creationId xmlns:a16="http://schemas.microsoft.com/office/drawing/2014/main" id="{03798133-37C1-B1FA-C2E9-C6824948A7F9}"/>
              </a:ext>
            </a:extLst>
          </p:cNvPr>
          <p:cNvSpPr/>
          <p:nvPr/>
        </p:nvSpPr>
        <p:spPr>
          <a:xfrm>
            <a:off x="4765718" y="2714542"/>
            <a:ext cx="3371348" cy="42758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7" name="Rectangle 16">
            <a:extLst>
              <a:ext uri="{FF2B5EF4-FFF2-40B4-BE49-F238E27FC236}">
                <a16:creationId xmlns:a16="http://schemas.microsoft.com/office/drawing/2014/main" id="{494E1170-E864-9789-C771-A8A6C4099283}"/>
              </a:ext>
            </a:extLst>
          </p:cNvPr>
          <p:cNvSpPr/>
          <p:nvPr/>
        </p:nvSpPr>
        <p:spPr>
          <a:xfrm>
            <a:off x="8346141" y="900952"/>
            <a:ext cx="1604683" cy="94577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Arrow 13">
            <a:extLst>
              <a:ext uri="{FF2B5EF4-FFF2-40B4-BE49-F238E27FC236}">
                <a16:creationId xmlns:a16="http://schemas.microsoft.com/office/drawing/2014/main" id="{165D1313-39B0-CCD6-DEB8-32EAD5A3D7D4}"/>
              </a:ext>
            </a:extLst>
          </p:cNvPr>
          <p:cNvSpPr/>
          <p:nvPr/>
        </p:nvSpPr>
        <p:spPr>
          <a:xfrm>
            <a:off x="4778420" y="4994981"/>
            <a:ext cx="1568594" cy="427587"/>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9" name="Rectangle 18">
            <a:extLst>
              <a:ext uri="{FF2B5EF4-FFF2-40B4-BE49-F238E27FC236}">
                <a16:creationId xmlns:a16="http://schemas.microsoft.com/office/drawing/2014/main" id="{EAE777D8-78E5-EF5B-99D3-53D579150752}"/>
              </a:ext>
            </a:extLst>
          </p:cNvPr>
          <p:cNvSpPr/>
          <p:nvPr/>
        </p:nvSpPr>
        <p:spPr>
          <a:xfrm>
            <a:off x="7539152" y="892801"/>
            <a:ext cx="264416" cy="1494355"/>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3">
            <a:extLst>
              <a:ext uri="{FF2B5EF4-FFF2-40B4-BE49-F238E27FC236}">
                <a16:creationId xmlns:a16="http://schemas.microsoft.com/office/drawing/2014/main" id="{5AB8138C-C1A8-B48E-BF14-C76FCEAA24C7}"/>
              </a:ext>
            </a:extLst>
          </p:cNvPr>
          <p:cNvSpPr/>
          <p:nvPr/>
        </p:nvSpPr>
        <p:spPr>
          <a:xfrm>
            <a:off x="4789153" y="5495442"/>
            <a:ext cx="1557860" cy="427587"/>
          </a:xfrm>
          <a:prstGeom prst="rightArrow">
            <a:avLst/>
          </a:prstGeom>
          <a:solidFill>
            <a:schemeClr val="accent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22" name="Oval 45">
            <a:extLst>
              <a:ext uri="{FF2B5EF4-FFF2-40B4-BE49-F238E27FC236}">
                <a16:creationId xmlns:a16="http://schemas.microsoft.com/office/drawing/2014/main" id="{E45BD2C5-8097-B915-ECE3-B2593B52306F}"/>
              </a:ext>
            </a:extLst>
          </p:cNvPr>
          <p:cNvSpPr>
            <a:spLocks noChangeArrowheads="1"/>
          </p:cNvSpPr>
          <p:nvPr/>
        </p:nvSpPr>
        <p:spPr bwMode="auto">
          <a:xfrm>
            <a:off x="6396360" y="5062210"/>
            <a:ext cx="639762" cy="274638"/>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CH" altLang="en-US" sz="1400">
                <a:solidFill>
                  <a:srgbClr val="0070C0"/>
                </a:solidFill>
              </a:rPr>
              <a:t>2.9</a:t>
            </a:r>
            <a:endParaRPr lang="en-US" altLang="en-US" sz="1400">
              <a:solidFill>
                <a:srgbClr val="0070C0"/>
              </a:solidFill>
            </a:endParaRPr>
          </a:p>
        </p:txBody>
      </p:sp>
      <p:sp>
        <p:nvSpPr>
          <p:cNvPr id="23" name="TextBox 47">
            <a:extLst>
              <a:ext uri="{FF2B5EF4-FFF2-40B4-BE49-F238E27FC236}">
                <a16:creationId xmlns:a16="http://schemas.microsoft.com/office/drawing/2014/main" id="{2BCC0B26-8E38-3075-8040-0B6B5EB99065}"/>
              </a:ext>
            </a:extLst>
          </p:cNvPr>
          <p:cNvSpPr txBox="1">
            <a:spLocks noChangeArrowheads="1"/>
          </p:cNvSpPr>
          <p:nvPr/>
        </p:nvSpPr>
        <p:spPr bwMode="auto">
          <a:xfrm>
            <a:off x="7180783" y="5046712"/>
            <a:ext cx="5318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CH" altLang="en-US" sz="1400" dirty="0">
                <a:solidFill>
                  <a:srgbClr val="0070C0"/>
                </a:solidFill>
              </a:rPr>
              <a:t>2.10</a:t>
            </a:r>
            <a:endParaRPr lang="en-US" altLang="en-US" sz="1400" dirty="0">
              <a:solidFill>
                <a:srgbClr val="0070C0"/>
              </a:solidFill>
            </a:endParaRPr>
          </a:p>
        </p:txBody>
      </p:sp>
      <p:sp>
        <p:nvSpPr>
          <p:cNvPr id="24" name="Oval 49">
            <a:extLst>
              <a:ext uri="{FF2B5EF4-FFF2-40B4-BE49-F238E27FC236}">
                <a16:creationId xmlns:a16="http://schemas.microsoft.com/office/drawing/2014/main" id="{2B28744E-ECF8-1176-7EAB-553BB844FC08}"/>
              </a:ext>
            </a:extLst>
          </p:cNvPr>
          <p:cNvSpPr>
            <a:spLocks noChangeArrowheads="1"/>
          </p:cNvSpPr>
          <p:nvPr/>
        </p:nvSpPr>
        <p:spPr bwMode="auto">
          <a:xfrm>
            <a:off x="7126808" y="5061979"/>
            <a:ext cx="639762" cy="274638"/>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400"/>
          </a:p>
        </p:txBody>
      </p:sp>
      <p:sp>
        <p:nvSpPr>
          <p:cNvPr id="25" name="Oval 54">
            <a:extLst>
              <a:ext uri="{FF2B5EF4-FFF2-40B4-BE49-F238E27FC236}">
                <a16:creationId xmlns:a16="http://schemas.microsoft.com/office/drawing/2014/main" id="{EA57EC6B-1A88-69BB-C422-BA71FB8ECA30}"/>
              </a:ext>
            </a:extLst>
          </p:cNvPr>
          <p:cNvSpPr>
            <a:spLocks noChangeArrowheads="1"/>
          </p:cNvSpPr>
          <p:nvPr/>
        </p:nvSpPr>
        <p:spPr bwMode="auto">
          <a:xfrm>
            <a:off x="6409438" y="5601166"/>
            <a:ext cx="639762" cy="274638"/>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400"/>
          </a:p>
        </p:txBody>
      </p:sp>
      <p:sp>
        <p:nvSpPr>
          <p:cNvPr id="26" name="TextBox 52">
            <a:extLst>
              <a:ext uri="{FF2B5EF4-FFF2-40B4-BE49-F238E27FC236}">
                <a16:creationId xmlns:a16="http://schemas.microsoft.com/office/drawing/2014/main" id="{115FBC5E-19A0-5D90-505B-D1E32735EDBE}"/>
              </a:ext>
            </a:extLst>
          </p:cNvPr>
          <p:cNvSpPr txBox="1">
            <a:spLocks noChangeArrowheads="1"/>
          </p:cNvSpPr>
          <p:nvPr/>
        </p:nvSpPr>
        <p:spPr bwMode="auto">
          <a:xfrm>
            <a:off x="6474525" y="5577354"/>
            <a:ext cx="522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CH" altLang="en-US" sz="1400">
                <a:solidFill>
                  <a:srgbClr val="0070C0"/>
                </a:solidFill>
              </a:rPr>
              <a:t>2.11</a:t>
            </a:r>
            <a:endParaRPr lang="en-US" altLang="en-US" sz="1400">
              <a:solidFill>
                <a:srgbClr val="0070C0"/>
              </a:solidFill>
            </a:endParaRPr>
          </a:p>
        </p:txBody>
      </p:sp>
      <p:sp>
        <p:nvSpPr>
          <p:cNvPr id="4" name="Title 1">
            <a:extLst>
              <a:ext uri="{FF2B5EF4-FFF2-40B4-BE49-F238E27FC236}">
                <a16:creationId xmlns:a16="http://schemas.microsoft.com/office/drawing/2014/main" id="{4D5ECA3E-E209-39BF-577A-89D834CBCEAD}"/>
              </a:ext>
            </a:extLst>
          </p:cNvPr>
          <p:cNvSpPr txBox="1">
            <a:spLocks/>
          </p:cNvSpPr>
          <p:nvPr/>
        </p:nvSpPr>
        <p:spPr>
          <a:xfrm>
            <a:off x="1524000" y="42820"/>
            <a:ext cx="9144000" cy="66349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b="1">
                <a:solidFill>
                  <a:srgbClr val="002147"/>
                </a:solidFill>
                <a:latin typeface="+mn-lt"/>
              </a:rPr>
              <a:t>The geospatial data management cycle</a:t>
            </a:r>
            <a:endParaRPr lang="fr-CH" altLang="en-US" sz="3200" b="1" dirty="0">
              <a:solidFill>
                <a:srgbClr val="002147"/>
              </a:solidFill>
              <a:latin typeface="+mn-lt"/>
            </a:endParaRPr>
          </a:p>
        </p:txBody>
      </p:sp>
    </p:spTree>
    <p:extLst>
      <p:ext uri="{BB962C8B-B14F-4D97-AF65-F5344CB8AC3E}">
        <p14:creationId xmlns:p14="http://schemas.microsoft.com/office/powerpoint/2010/main" val="211332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8EA06D-C5B9-B462-1FF5-AFF3C64882A1}"/>
              </a:ext>
            </a:extLst>
          </p:cNvPr>
          <p:cNvSpPr txBox="1"/>
          <p:nvPr/>
        </p:nvSpPr>
        <p:spPr>
          <a:xfrm>
            <a:off x="371475" y="780662"/>
            <a:ext cx="11485563" cy="830997"/>
          </a:xfrm>
          <a:prstGeom prst="rect">
            <a:avLst/>
          </a:prstGeom>
          <a:noFill/>
        </p:spPr>
        <p:txBody>
          <a:bodyPr wrap="square">
            <a:spAutoFit/>
          </a:bodyPr>
          <a:lstStyle/>
          <a:p>
            <a:r>
              <a:rPr lang="en-US" sz="2400" b="0" i="0" dirty="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Also referred to as spatial data; information about the locations and shapes of geographic features and the relationships between them, usually stored as coordinates and topology.</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5">
            <a:extLst>
              <a:ext uri="{FF2B5EF4-FFF2-40B4-BE49-F238E27FC236}">
                <a16:creationId xmlns:a16="http://schemas.microsoft.com/office/drawing/2014/main" id="{41F9E520-47AC-8A8D-C647-16C21ACB79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167458" y="2335795"/>
            <a:ext cx="2992438" cy="2409825"/>
          </a:xfrm>
          <a:prstGeom prst="rect">
            <a:avLst/>
          </a:prstGeom>
          <a:noFill/>
          <a:ln w="9525">
            <a:noFill/>
            <a:miter lim="800000"/>
            <a:headEnd/>
            <a:tailEnd/>
          </a:ln>
        </p:spPr>
      </p:pic>
      <p:sp>
        <p:nvSpPr>
          <p:cNvPr id="9" name="Right Arrow 18">
            <a:extLst>
              <a:ext uri="{FF2B5EF4-FFF2-40B4-BE49-F238E27FC236}">
                <a16:creationId xmlns:a16="http://schemas.microsoft.com/office/drawing/2014/main" id="{4A5D1C25-8AAD-99E9-55B6-5F3E29A7F9E3}"/>
              </a:ext>
            </a:extLst>
          </p:cNvPr>
          <p:cNvSpPr/>
          <p:nvPr/>
        </p:nvSpPr>
        <p:spPr>
          <a:xfrm>
            <a:off x="5591946" y="3247608"/>
            <a:ext cx="798222" cy="585627"/>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pic>
        <p:nvPicPr>
          <p:cNvPr id="10" name="Picture 9">
            <a:extLst>
              <a:ext uri="{FF2B5EF4-FFF2-40B4-BE49-F238E27FC236}">
                <a16:creationId xmlns:a16="http://schemas.microsoft.com/office/drawing/2014/main" id="{AA6B0D8B-3084-6701-42C1-D2DFF77D0E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5844" y="2252677"/>
            <a:ext cx="3260035" cy="2692057"/>
          </a:xfrm>
          <a:prstGeom prst="rect">
            <a:avLst/>
          </a:prstGeom>
        </p:spPr>
      </p:pic>
      <p:sp>
        <p:nvSpPr>
          <p:cNvPr id="12" name="TextBox 11">
            <a:extLst>
              <a:ext uri="{FF2B5EF4-FFF2-40B4-BE49-F238E27FC236}">
                <a16:creationId xmlns:a16="http://schemas.microsoft.com/office/drawing/2014/main" id="{D3FD64B4-9811-DC00-F597-351BB9589B53}"/>
              </a:ext>
            </a:extLst>
          </p:cNvPr>
          <p:cNvSpPr txBox="1"/>
          <p:nvPr/>
        </p:nvSpPr>
        <p:spPr>
          <a:xfrm>
            <a:off x="3829516" y="5313970"/>
            <a:ext cx="5314485" cy="461665"/>
          </a:xfrm>
          <a:prstGeom prst="rect">
            <a:avLst/>
          </a:prstGeom>
          <a:noFill/>
        </p:spPr>
        <p:txBody>
          <a:bodyPr wrap="square">
            <a:spAutoFit/>
          </a:bodyPr>
          <a:lstStyle/>
          <a:p>
            <a:r>
              <a:rPr lang="en-US" sz="2400" dirty="0">
                <a:solidFill>
                  <a:srgbClr val="1F1F1F"/>
                </a:solidFill>
                <a:latin typeface="Google Sans"/>
              </a:rPr>
              <a:t>Digital representation of geography</a:t>
            </a:r>
            <a:endParaRPr lang="en-GB" sz="2400" dirty="0"/>
          </a:p>
        </p:txBody>
      </p:sp>
      <p:sp>
        <p:nvSpPr>
          <p:cNvPr id="13" name="Right Arrow 18">
            <a:extLst>
              <a:ext uri="{FF2B5EF4-FFF2-40B4-BE49-F238E27FC236}">
                <a16:creationId xmlns:a16="http://schemas.microsoft.com/office/drawing/2014/main" id="{AC148E7C-5285-E81F-6D65-3AC83D43C76F}"/>
              </a:ext>
            </a:extLst>
          </p:cNvPr>
          <p:cNvSpPr/>
          <p:nvPr/>
        </p:nvSpPr>
        <p:spPr>
          <a:xfrm>
            <a:off x="3228446" y="5362896"/>
            <a:ext cx="526639" cy="412921"/>
          </a:xfrm>
          <a:prstGeom prst="rightArrow">
            <a:avLst/>
          </a:prstGeom>
          <a:solidFill>
            <a:srgbClr val="3398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2" name="Title 1">
            <a:extLst>
              <a:ext uri="{FF2B5EF4-FFF2-40B4-BE49-F238E27FC236}">
                <a16:creationId xmlns:a16="http://schemas.microsoft.com/office/drawing/2014/main" id="{08BA60F3-D3B0-C69F-0CCE-B99BA844CB3E}"/>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fr-CH" altLang="en-US" sz="3200" b="1" dirty="0" err="1">
                <a:solidFill>
                  <a:srgbClr val="002147"/>
                </a:solidFill>
                <a:latin typeface="+mn-lt"/>
              </a:rPr>
              <a:t>Geospatial</a:t>
            </a:r>
            <a:r>
              <a:rPr lang="fr-CH" altLang="en-US" sz="3200" b="1" dirty="0">
                <a:solidFill>
                  <a:srgbClr val="002147"/>
                </a:solidFill>
                <a:latin typeface="+mn-lt"/>
              </a:rPr>
              <a:t> data</a:t>
            </a:r>
            <a:endParaRPr lang="en-PH" altLang="en-US" dirty="0"/>
          </a:p>
        </p:txBody>
      </p:sp>
    </p:spTree>
    <p:extLst>
      <p:ext uri="{BB962C8B-B14F-4D97-AF65-F5344CB8AC3E}">
        <p14:creationId xmlns:p14="http://schemas.microsoft.com/office/powerpoint/2010/main" val="318723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29425</TotalTime>
  <Words>1405</Words>
  <Application>Microsoft Office PowerPoint</Application>
  <PresentationFormat>Widescreen</PresentationFormat>
  <Paragraphs>149</Paragraphs>
  <Slides>20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SimSun</vt:lpstr>
      <vt:lpstr>Arial</vt:lpstr>
      <vt:lpstr>Calibri</vt:lpstr>
      <vt:lpstr>Google Sans</vt:lpstr>
      <vt:lpstr>Tahoma</vt:lpstr>
      <vt:lpstr>Times New Roman</vt:lpstr>
      <vt:lpstr>MORU Epi</vt:lpstr>
      <vt:lpstr>Clip</vt:lpstr>
      <vt:lpstr>PowerPoint Presentation</vt:lpstr>
      <vt:lpstr>The importance of data and information in Public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Steeve Ebener</cp:lastModifiedBy>
  <cp:revision>212</cp:revision>
  <dcterms:created xsi:type="dcterms:W3CDTF">2021-09-02T13:03:17Z</dcterms:created>
  <dcterms:modified xsi:type="dcterms:W3CDTF">2024-06-28T05:40:05Z</dcterms:modified>
</cp:coreProperties>
</file>