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6" r:id="rId2"/>
    <p:sldId id="759" r:id="rId3"/>
    <p:sldId id="766" r:id="rId4"/>
    <p:sldId id="765" r:id="rId5"/>
    <p:sldId id="295" r:id="rId6"/>
    <p:sldId id="257" r:id="rId7"/>
    <p:sldId id="743" r:id="rId8"/>
    <p:sldId id="744" r:id="rId9"/>
    <p:sldId id="779" r:id="rId10"/>
    <p:sldId id="778" r:id="rId11"/>
    <p:sldId id="273" r:id="rId12"/>
    <p:sldId id="268" r:id="rId13"/>
    <p:sldId id="780" r:id="rId14"/>
    <p:sldId id="767" r:id="rId15"/>
    <p:sldId id="773" r:id="rId16"/>
    <p:sldId id="769"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279" userDrawn="1">
          <p15:clr>
            <a:srgbClr val="A4A3A4"/>
          </p15:clr>
        </p15:guide>
        <p15:guide id="3" orient="horz" pos="3657" userDrawn="1">
          <p15:clr>
            <a:srgbClr val="A4A3A4"/>
          </p15:clr>
        </p15:guide>
        <p15:guide id="4" pos="3840" userDrawn="1">
          <p15:clr>
            <a:srgbClr val="A4A3A4"/>
          </p15:clr>
        </p15:guide>
        <p15:guide id="5" orient="horz" pos="2228" userDrawn="1">
          <p15:clr>
            <a:srgbClr val="A4A3A4"/>
          </p15:clr>
        </p15:guide>
        <p15:guide id="7" pos="5760" userDrawn="1">
          <p15:clr>
            <a:srgbClr val="A4A3A4"/>
          </p15:clr>
        </p15:guide>
        <p15:guide id="8" userDrawn="1">
          <p15:clr>
            <a:srgbClr val="A4A3A4"/>
          </p15:clr>
        </p15:guide>
        <p15:guide id="9" orient="horz" pos="686" userDrawn="1">
          <p15:clr>
            <a:srgbClr val="A4A3A4"/>
          </p15:clr>
        </p15:guide>
        <p15:guide id="10" orient="horz" pos="777" userDrawn="1">
          <p15:clr>
            <a:srgbClr val="A4A3A4"/>
          </p15:clr>
        </p15:guide>
        <p15:guide id="11" pos="7401" userDrawn="1">
          <p15:clr>
            <a:srgbClr val="A4A3A4"/>
          </p15:clr>
        </p15:guide>
        <p15:guide id="12" pos="960" userDrawn="1">
          <p15:clr>
            <a:srgbClr val="A4A3A4"/>
          </p15:clr>
        </p15:guide>
        <p15:guide id="13" orient="horz" pos="261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667"/>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6005" autoAdjust="0"/>
  </p:normalViewPr>
  <p:slideViewPr>
    <p:cSldViewPr snapToGrid="0">
      <p:cViewPr varScale="1">
        <p:scale>
          <a:sx n="107" d="100"/>
          <a:sy n="107" d="100"/>
        </p:scale>
        <p:origin x="468" y="102"/>
      </p:cViewPr>
      <p:guideLst>
        <p:guide orient="horz" pos="300"/>
        <p:guide pos="279"/>
        <p:guide orient="horz" pos="3657"/>
        <p:guide pos="3840"/>
        <p:guide orient="horz" pos="2228"/>
        <p:guide pos="5760"/>
        <p:guide/>
        <p:guide orient="horz" pos="686"/>
        <p:guide orient="horz" pos="777"/>
        <p:guide pos="7401"/>
        <p:guide pos="960"/>
        <p:guide orient="horz" pos="2614"/>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1</a:t>
            </a:fld>
            <a:endParaRPr lang="en-GB"/>
          </a:p>
        </p:txBody>
      </p:sp>
    </p:spTree>
    <p:extLst>
      <p:ext uri="{BB962C8B-B14F-4D97-AF65-F5344CB8AC3E}">
        <p14:creationId xmlns:p14="http://schemas.microsoft.com/office/powerpoint/2010/main" val="314076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p12:notes"/>
          <p:cNvSpPr>
            <a:spLocks noGrp="1" noRot="1" noChangeAspect="1"/>
          </p:cNvSpPr>
          <p:nvPr>
            <p:ph type="sldImg" idx="2"/>
          </p:nvPr>
        </p:nvSpPr>
        <p:spPr>
          <a:xfrm>
            <a:off x="682625" y="1044575"/>
            <a:ext cx="5457825" cy="30702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1464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12" name="Google Shape;312;p3:notes"/>
          <p:cNvSpPr>
            <a:spLocks noGrp="1" noRot="1" noChangeAspect="1"/>
          </p:cNvSpPr>
          <p:nvPr>
            <p:ph type="sldImg" idx="2"/>
          </p:nvPr>
        </p:nvSpPr>
        <p:spPr>
          <a:xfrm>
            <a:off x="685800" y="10287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7836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2" name="Google Shape;362;p13:notes"/>
          <p:cNvSpPr>
            <a:spLocks noGrp="1" noRot="1" noChangeAspect="1"/>
          </p:cNvSpPr>
          <p:nvPr>
            <p:ph type="sldImg" idx="2"/>
          </p:nvPr>
        </p:nvSpPr>
        <p:spPr>
          <a:xfrm>
            <a:off x="685800" y="10287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PH"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PH"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13</a:t>
            </a:fld>
            <a:endParaRPr lang="en-GB"/>
          </a:p>
        </p:txBody>
      </p:sp>
    </p:spTree>
    <p:extLst>
      <p:ext uri="{BB962C8B-B14F-4D97-AF65-F5344CB8AC3E}">
        <p14:creationId xmlns:p14="http://schemas.microsoft.com/office/powerpoint/2010/main" val="1796714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14</a:t>
            </a:fld>
            <a:endParaRPr lang="en-GB"/>
          </a:p>
        </p:txBody>
      </p:sp>
    </p:spTree>
    <p:extLst>
      <p:ext uri="{BB962C8B-B14F-4D97-AF65-F5344CB8AC3E}">
        <p14:creationId xmlns:p14="http://schemas.microsoft.com/office/powerpoint/2010/main" val="1982684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15</a:t>
            </a:fld>
            <a:endParaRPr lang="en-GB"/>
          </a:p>
        </p:txBody>
      </p:sp>
    </p:spTree>
    <p:extLst>
      <p:ext uri="{BB962C8B-B14F-4D97-AF65-F5344CB8AC3E}">
        <p14:creationId xmlns:p14="http://schemas.microsoft.com/office/powerpoint/2010/main" val="1290759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16</a:t>
            </a:fld>
            <a:endParaRPr lang="en-GB"/>
          </a:p>
        </p:txBody>
      </p:sp>
    </p:spTree>
    <p:extLst>
      <p:ext uri="{BB962C8B-B14F-4D97-AF65-F5344CB8AC3E}">
        <p14:creationId xmlns:p14="http://schemas.microsoft.com/office/powerpoint/2010/main" val="254535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6" name="Google Shape;256;p10:notes"/>
          <p:cNvSpPr>
            <a:spLocks noGrp="1" noRot="1" noChangeAspect="1"/>
          </p:cNvSpPr>
          <p:nvPr>
            <p:ph type="sldImg" idx="2"/>
          </p:nvPr>
        </p:nvSpPr>
        <p:spPr>
          <a:xfrm>
            <a:off x="685800" y="1052513"/>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3302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strike="noStrike" baseline="0" dirty="0">
              <a:solidFill>
                <a:srgbClr val="002147"/>
              </a:solidFill>
            </a:endParaRPr>
          </a:p>
        </p:txBody>
      </p:sp>
      <p:sp>
        <p:nvSpPr>
          <p:cNvPr id="4" name="Slide Number Placeholder 3"/>
          <p:cNvSpPr>
            <a:spLocks noGrp="1"/>
          </p:cNvSpPr>
          <p:nvPr>
            <p:ph type="sldNum" sz="quarter" idx="5"/>
          </p:nvPr>
        </p:nvSpPr>
        <p:spPr/>
        <p:txBody>
          <a:bodyPr/>
          <a:lstStyle/>
          <a:p>
            <a:fld id="{29D482C6-7221-442F-AC9E-4AD7982D5D27}" type="slidenum">
              <a:rPr lang="en-GB" smtClean="0"/>
              <a:t>3</a:t>
            </a:fld>
            <a:endParaRPr lang="en-GB"/>
          </a:p>
        </p:txBody>
      </p:sp>
    </p:spTree>
    <p:extLst>
      <p:ext uri="{BB962C8B-B14F-4D97-AF65-F5344CB8AC3E}">
        <p14:creationId xmlns:p14="http://schemas.microsoft.com/office/powerpoint/2010/main" val="2441890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4</a:t>
            </a:fld>
            <a:endParaRPr lang="en-GB"/>
          </a:p>
        </p:txBody>
      </p:sp>
    </p:spTree>
    <p:extLst>
      <p:ext uri="{BB962C8B-B14F-4D97-AF65-F5344CB8AC3E}">
        <p14:creationId xmlns:p14="http://schemas.microsoft.com/office/powerpoint/2010/main" val="1166313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5</a:t>
            </a:fld>
            <a:endParaRPr lang="en-GB"/>
          </a:p>
        </p:txBody>
      </p:sp>
    </p:spTree>
    <p:extLst>
      <p:ext uri="{BB962C8B-B14F-4D97-AF65-F5344CB8AC3E}">
        <p14:creationId xmlns:p14="http://schemas.microsoft.com/office/powerpoint/2010/main" val="2515946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D482C6-7221-442F-AC9E-4AD7982D5D27}" type="slidenum">
              <a:rPr lang="en-GB" smtClean="0"/>
              <a:t>6</a:t>
            </a:fld>
            <a:endParaRPr lang="en-GB"/>
          </a:p>
        </p:txBody>
      </p:sp>
    </p:spTree>
    <p:extLst>
      <p:ext uri="{BB962C8B-B14F-4D97-AF65-F5344CB8AC3E}">
        <p14:creationId xmlns:p14="http://schemas.microsoft.com/office/powerpoint/2010/main" val="1675665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11:notes"/>
          <p:cNvSpPr>
            <a:spLocks noGrp="1" noRot="1" noChangeAspect="1"/>
          </p:cNvSpPr>
          <p:nvPr>
            <p:ph type="sldImg" idx="2"/>
          </p:nvPr>
        </p:nvSpPr>
        <p:spPr>
          <a:xfrm>
            <a:off x="685800" y="1038225"/>
            <a:ext cx="5486400" cy="30876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p12:notes"/>
          <p:cNvSpPr>
            <a:spLocks noGrp="1" noRot="1" noChangeAspect="1"/>
          </p:cNvSpPr>
          <p:nvPr>
            <p:ph type="sldImg" idx="2"/>
          </p:nvPr>
        </p:nvSpPr>
        <p:spPr>
          <a:xfrm>
            <a:off x="685800" y="1052513"/>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p12:notes"/>
          <p:cNvSpPr>
            <a:spLocks noGrp="1" noRot="1" noChangeAspect="1"/>
          </p:cNvSpPr>
          <p:nvPr>
            <p:ph type="sldImg" idx="2"/>
          </p:nvPr>
        </p:nvSpPr>
        <p:spPr>
          <a:xfrm>
            <a:off x="682625" y="1020763"/>
            <a:ext cx="5500688" cy="30940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69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6" name="Rectangle 15"/>
          <p:cNvSpPr/>
          <p:nvPr userDrawn="1"/>
        </p:nvSpPr>
        <p:spPr bwMode="auto">
          <a:xfrm>
            <a:off x="0" y="1"/>
            <a:ext cx="12192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17" name="TextBox 4"/>
          <p:cNvSpPr txBox="1">
            <a:spLocks noChangeArrowheads="1"/>
          </p:cNvSpPr>
          <p:nvPr userDrawn="1"/>
        </p:nvSpPr>
        <p:spPr bwMode="auto">
          <a:xfrm>
            <a:off x="425781" y="116633"/>
            <a:ext cx="11430859" cy="769441"/>
          </a:xfrm>
          <a:prstGeom prst="rect">
            <a:avLst/>
          </a:prstGeom>
          <a:noFill/>
          <a:ln w="9525">
            <a:noFill/>
            <a:miter lim="800000"/>
            <a:headEnd/>
            <a:tailEnd/>
          </a:ln>
        </p:spPr>
        <p:txBody>
          <a:bodyPr wrap="square">
            <a:spAutoFit/>
          </a:bodyPr>
          <a:lstStyle/>
          <a:p>
            <a:r>
              <a:rPr lang="en-US" altLang="en-US" sz="2400" b="1" dirty="0">
                <a:solidFill>
                  <a:schemeClr val="bg1"/>
                </a:solidFill>
                <a:latin typeface="+mn-lt"/>
              </a:rPr>
              <a:t>HIS GEO-ENABLING</a:t>
            </a:r>
          </a:p>
          <a:p>
            <a:r>
              <a:rPr lang="fr-CH" altLang="en-US" sz="2000" dirty="0">
                <a:solidFill>
                  <a:schemeClr val="bg1"/>
                </a:solidFill>
                <a:latin typeface="+mn-lt"/>
              </a:rPr>
              <a:t>A COURSE ON GEOSPATIAL DATA AND TECHNOLOGIES FOR PUBLIC HEALTH</a:t>
            </a:r>
            <a:endParaRPr lang="en-US" altLang="en-US" sz="2400" dirty="0">
              <a:solidFill>
                <a:schemeClr val="bg1"/>
              </a:solidFill>
              <a:latin typeface="+mn-lt"/>
            </a:endParaRPr>
          </a:p>
        </p:txBody>
      </p:sp>
      <p:sp>
        <p:nvSpPr>
          <p:cNvPr id="7" name="Rectangle 6"/>
          <p:cNvSpPr/>
          <p:nvPr userDrawn="1"/>
        </p:nvSpPr>
        <p:spPr bwMode="auto">
          <a:xfrm>
            <a:off x="0" y="981075"/>
            <a:ext cx="12192000" cy="5375337"/>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2" name="TextBox 5">
            <a:extLst>
              <a:ext uri="{FF2B5EF4-FFF2-40B4-BE49-F238E27FC236}">
                <a16:creationId xmlns:a16="http://schemas.microsoft.com/office/drawing/2014/main" id="{DB3AFF65-44C9-756D-810C-6469770992F0}"/>
              </a:ext>
            </a:extLst>
          </p:cNvPr>
          <p:cNvSpPr txBox="1">
            <a:spLocks noChangeArrowheads="1"/>
          </p:cNvSpPr>
          <p:nvPr userDrawn="1"/>
        </p:nvSpPr>
        <p:spPr bwMode="auto">
          <a:xfrm>
            <a:off x="734483" y="2067515"/>
            <a:ext cx="10723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b="1" dirty="0">
                <a:solidFill>
                  <a:schemeClr val="bg1"/>
                </a:solidFill>
                <a:latin typeface="+mn-lt"/>
                <a:ea typeface="Century Gothic" charset="0"/>
                <a:cs typeface="Century Gothic" charset="0"/>
              </a:rPr>
              <a:t>MODULE 2:</a:t>
            </a:r>
          </a:p>
          <a:p>
            <a:pPr algn="ctr"/>
            <a:r>
              <a:rPr lang="en-US" altLang="en-US" sz="3600" dirty="0">
                <a:solidFill>
                  <a:schemeClr val="bg1"/>
                </a:solidFill>
                <a:latin typeface="+mn-lt"/>
                <a:ea typeface="Century Gothic" charset="0"/>
                <a:cs typeface="Century Gothic" charset="0"/>
              </a:rPr>
              <a:t>Geo-enabling the Health Information System (HIS)</a:t>
            </a:r>
          </a:p>
        </p:txBody>
      </p:sp>
    </p:spTree>
    <p:extLst>
      <p:ext uri="{BB962C8B-B14F-4D97-AF65-F5344CB8AC3E}">
        <p14:creationId xmlns:p14="http://schemas.microsoft.com/office/powerpoint/2010/main" val="250176392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A6AF4F17-7885-0C1E-0AEE-2562B420E07E}"/>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50625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FEC829C7-ED75-FCB1-8B4D-A5A750E0AE8F}"/>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51154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7D9466B7-E20C-9975-421B-E7F0C542545B}"/>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150549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3" name="Slide Number Placeholder 3">
            <a:extLst>
              <a:ext uri="{FF2B5EF4-FFF2-40B4-BE49-F238E27FC236}">
                <a16:creationId xmlns:a16="http://schemas.microsoft.com/office/drawing/2014/main" id="{2BFF16ED-6211-5C0F-9988-85C0B223987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040310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4F015242-0F70-96F1-F1CA-508CAC89E84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69580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DE2C1C1-52F8-A5EB-9752-0F981521E3B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0325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D850EF-A32B-C96E-5292-718B4C82817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B5DB97F8-CA3C-5B7E-7858-4EB17D0A81F3}"/>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2138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C6B74955-925C-0451-5BA7-D09B226139F5}"/>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86843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52D1195B-D148-CAE8-B4D0-7E4B6EF1BFE5}"/>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3767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10" name="Slide Number Placeholder 3">
            <a:extLst>
              <a:ext uri="{FF2B5EF4-FFF2-40B4-BE49-F238E27FC236}">
                <a16:creationId xmlns:a16="http://schemas.microsoft.com/office/drawing/2014/main" id="{4FDA114A-56E4-7AFC-C08E-6D8560836754}"/>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89899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3">
            <a:extLst>
              <a:ext uri="{FF2B5EF4-FFF2-40B4-BE49-F238E27FC236}">
                <a16:creationId xmlns:a16="http://schemas.microsoft.com/office/drawing/2014/main" id="{965CD469-E017-40B6-2566-D5EDBA4EDE31}"/>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530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262BD959-AC13-F005-1C63-B1763A6B4B84}"/>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1835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4C087054-7405-BD9B-70E8-608E6421B2B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551564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oogle Shape;14;p25">
            <a:extLst>
              <a:ext uri="{FF2B5EF4-FFF2-40B4-BE49-F238E27FC236}">
                <a16:creationId xmlns:a16="http://schemas.microsoft.com/office/drawing/2014/main" id="{7FBDE19F-2291-D6B5-63B9-554F43A92BD4}"/>
              </a:ext>
            </a:extLst>
          </p:cNvPr>
          <p:cNvGrpSpPr/>
          <p:nvPr userDrawn="1"/>
        </p:nvGrpSpPr>
        <p:grpSpPr>
          <a:xfrm>
            <a:off x="3271168" y="6388135"/>
            <a:ext cx="5652303" cy="440669"/>
            <a:chOff x="3355147" y="6388135"/>
            <a:chExt cx="5652303" cy="440669"/>
          </a:xfrm>
        </p:grpSpPr>
        <p:pic>
          <p:nvPicPr>
            <p:cNvPr id="5" name="Google Shape;15;p25">
              <a:extLst>
                <a:ext uri="{FF2B5EF4-FFF2-40B4-BE49-F238E27FC236}">
                  <a16:creationId xmlns:a16="http://schemas.microsoft.com/office/drawing/2014/main" id="{855847C3-D485-4B57-70DB-642070447158}"/>
                </a:ext>
              </a:extLst>
            </p:cNvPr>
            <p:cNvPicPr preferRelativeResize="0"/>
            <p:nvPr/>
          </p:nvPicPr>
          <p:blipFill rotWithShape="1">
            <a:blip r:embed="rId17">
              <a:alphaModFix/>
            </a:blip>
            <a:srcRect/>
            <a:stretch/>
          </p:blipFill>
          <p:spPr>
            <a:xfrm>
              <a:off x="4640311" y="6388135"/>
              <a:ext cx="1315116" cy="438912"/>
            </a:xfrm>
            <a:prstGeom prst="rect">
              <a:avLst/>
            </a:prstGeom>
            <a:noFill/>
            <a:ln>
              <a:noFill/>
            </a:ln>
          </p:spPr>
        </p:pic>
        <p:pic>
          <p:nvPicPr>
            <p:cNvPr id="7" name="Google Shape;16;p25">
              <a:extLst>
                <a:ext uri="{FF2B5EF4-FFF2-40B4-BE49-F238E27FC236}">
                  <a16:creationId xmlns:a16="http://schemas.microsoft.com/office/drawing/2014/main" id="{F3675091-E4D7-945A-03B2-F794D64B612A}"/>
                </a:ext>
              </a:extLst>
            </p:cNvPr>
            <p:cNvPicPr preferRelativeResize="0"/>
            <p:nvPr/>
          </p:nvPicPr>
          <p:blipFill rotWithShape="1">
            <a:blip r:embed="rId18">
              <a:alphaModFix/>
            </a:blip>
            <a:srcRect/>
            <a:stretch/>
          </p:blipFill>
          <p:spPr>
            <a:xfrm>
              <a:off x="3355147" y="6388137"/>
              <a:ext cx="1145263" cy="440667"/>
            </a:xfrm>
            <a:prstGeom prst="rect">
              <a:avLst/>
            </a:prstGeom>
            <a:noFill/>
            <a:ln>
              <a:noFill/>
            </a:ln>
          </p:spPr>
        </p:pic>
        <p:sp>
          <p:nvSpPr>
            <p:cNvPr id="9" name="Google Shape;17;p25">
              <a:extLst>
                <a:ext uri="{FF2B5EF4-FFF2-40B4-BE49-F238E27FC236}">
                  <a16:creationId xmlns:a16="http://schemas.microsoft.com/office/drawing/2014/main" id="{90F29BFA-1BCA-82F5-38CE-7DAD149155A6}"/>
                </a:ext>
              </a:extLst>
            </p:cNvPr>
            <p:cNvSpPr/>
            <p:nvPr/>
          </p:nvSpPr>
          <p:spPr>
            <a:xfrm>
              <a:off x="6274178" y="6419850"/>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8;p25">
              <a:extLst>
                <a:ext uri="{FF2B5EF4-FFF2-40B4-BE49-F238E27FC236}">
                  <a16:creationId xmlns:a16="http://schemas.microsoft.com/office/drawing/2014/main" id="{9CF2772B-D835-6BD9-7175-19C8544C7640}"/>
                </a:ext>
              </a:extLst>
            </p:cNvPr>
            <p:cNvPicPr preferRelativeResize="0"/>
            <p:nvPr/>
          </p:nvPicPr>
          <p:blipFill rotWithShape="1">
            <a:blip r:embed="rId19">
              <a:alphaModFix/>
            </a:blip>
            <a:srcRect/>
            <a:stretch/>
          </p:blipFill>
          <p:spPr>
            <a:xfrm>
              <a:off x="6218208" y="6388135"/>
              <a:ext cx="438912" cy="438912"/>
            </a:xfrm>
            <a:prstGeom prst="rect">
              <a:avLst/>
            </a:prstGeom>
            <a:noFill/>
            <a:ln>
              <a:noFill/>
            </a:ln>
          </p:spPr>
        </p:pic>
        <p:pic>
          <p:nvPicPr>
            <p:cNvPr id="11" name="Google Shape;19;p25">
              <a:extLst>
                <a:ext uri="{FF2B5EF4-FFF2-40B4-BE49-F238E27FC236}">
                  <a16:creationId xmlns:a16="http://schemas.microsoft.com/office/drawing/2014/main" id="{CE1D9CF4-E50D-7BE5-450A-25D457E77A03}"/>
                </a:ext>
              </a:extLst>
            </p:cNvPr>
            <p:cNvPicPr preferRelativeResize="0"/>
            <p:nvPr/>
          </p:nvPicPr>
          <p:blipFill rotWithShape="1">
            <a:blip r:embed="rId20">
              <a:alphaModFix/>
            </a:blip>
            <a:srcRect/>
            <a:stretch/>
          </p:blipFill>
          <p:spPr>
            <a:xfrm>
              <a:off x="6780564" y="6388135"/>
              <a:ext cx="438912" cy="438912"/>
            </a:xfrm>
            <a:prstGeom prst="rect">
              <a:avLst/>
            </a:prstGeom>
            <a:noFill/>
            <a:ln>
              <a:noFill/>
            </a:ln>
          </p:spPr>
        </p:pic>
        <p:pic>
          <p:nvPicPr>
            <p:cNvPr id="12" name="Google Shape;20;p25">
              <a:extLst>
                <a:ext uri="{FF2B5EF4-FFF2-40B4-BE49-F238E27FC236}">
                  <a16:creationId xmlns:a16="http://schemas.microsoft.com/office/drawing/2014/main" id="{F10CAD31-C71E-6931-5E5D-B5859BBB12D8}"/>
                </a:ext>
              </a:extLst>
            </p:cNvPr>
            <p:cNvPicPr preferRelativeResize="0"/>
            <p:nvPr/>
          </p:nvPicPr>
          <p:blipFill rotWithShape="1">
            <a:blip r:embed="rId21">
              <a:alphaModFix/>
            </a:blip>
            <a:srcRect/>
            <a:stretch/>
          </p:blipFill>
          <p:spPr>
            <a:xfrm>
              <a:off x="7314345" y="6388135"/>
              <a:ext cx="438912" cy="438912"/>
            </a:xfrm>
            <a:prstGeom prst="rect">
              <a:avLst/>
            </a:prstGeom>
            <a:noFill/>
            <a:ln>
              <a:noFill/>
            </a:ln>
          </p:spPr>
        </p:pic>
        <p:pic>
          <p:nvPicPr>
            <p:cNvPr id="13" name="Google Shape;21;p25">
              <a:extLst>
                <a:ext uri="{FF2B5EF4-FFF2-40B4-BE49-F238E27FC236}">
                  <a16:creationId xmlns:a16="http://schemas.microsoft.com/office/drawing/2014/main" id="{2EA9C715-9F29-23CB-F180-1F309395E6C5}"/>
                </a:ext>
              </a:extLst>
            </p:cNvPr>
            <p:cNvPicPr preferRelativeResize="0"/>
            <p:nvPr/>
          </p:nvPicPr>
          <p:blipFill rotWithShape="1">
            <a:blip r:embed="rId22">
              <a:alphaModFix/>
            </a:blip>
            <a:srcRect l="54857" t="50670" r="16315" b="29323"/>
            <a:stretch/>
          </p:blipFill>
          <p:spPr>
            <a:xfrm>
              <a:off x="7861628" y="6389638"/>
              <a:ext cx="1145822" cy="437409"/>
            </a:xfrm>
            <a:prstGeom prst="rect">
              <a:avLst/>
            </a:prstGeom>
            <a:noFill/>
            <a:ln>
              <a:noFill/>
            </a:ln>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87"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hyperlink" Target="https://www.unfpa.org/featured-publication/implementation-manual-developing-national-network-maternity-units" TargetMode="External"/><Relationship Id="rId3" Type="http://schemas.openxmlformats.org/officeDocument/2006/relationships/image" Target="../media/image3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hyperlink" Target="https://gh.bmj.com/content/4/Suppl_5/e000778.info" TargetMode="External"/><Relationship Id="rId2" Type="http://schemas.openxmlformats.org/officeDocument/2006/relationships/notesSlide" Target="../notesSlides/notesSlide10.xml"/><Relationship Id="rId16" Type="http://schemas.openxmlformats.org/officeDocument/2006/relationships/hyperlink" Target="https://ij-healthgeographics.biomedcentral.com/articles/10.1186/s12942-015-0012-x" TargetMode="Externa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hyperlink" Target="https://www.accessmod.org/" TargetMode="External"/><Relationship Id="rId10" Type="http://schemas.openxmlformats.org/officeDocument/2006/relationships/image" Target="../media/image55.png"/><Relationship Id="rId19" Type="http://schemas.openxmlformats.org/officeDocument/2006/relationships/hyperlink" Target="https://www.who.int/publications/i/item/9789240040519" TargetMode="External"/><Relationship Id="rId4" Type="http://schemas.openxmlformats.org/officeDocument/2006/relationships/image" Target="../media/image39.png"/><Relationship Id="rId9" Type="http://schemas.openxmlformats.org/officeDocument/2006/relationships/image" Target="../media/image54.png"/><Relationship Id="rId1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0.jpg"/><Relationship Id="rId7" Type="http://schemas.openxmlformats.org/officeDocument/2006/relationships/hyperlink" Target="https://healthgeolab.net/DOCUMENTS/Guidance_Common_Geo-registry_Ve2.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hyperlink" Target="https://demo-georegistry.geoprism.net/cgr/manage#/login" TargetMode="External"/><Relationship Id="rId4" Type="http://schemas.openxmlformats.org/officeDocument/2006/relationships/image" Target="../media/image61.jp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png"/><Relationship Id="rId18" Type="http://schemas.openxmlformats.org/officeDocument/2006/relationships/hyperlink" Target="https://arcg.is/OCHOz" TargetMode="External"/><Relationship Id="rId3" Type="http://schemas.openxmlformats.org/officeDocument/2006/relationships/hyperlink" Target="https://arcg.is/1XmLjy" TargetMode="External"/><Relationship Id="rId7" Type="http://schemas.openxmlformats.org/officeDocument/2006/relationships/image" Target="../media/image67.png"/><Relationship Id="rId12" Type="http://schemas.openxmlformats.org/officeDocument/2006/relationships/hyperlink" Target="https://healthgeolab.net/resources/workshops_trainings/" TargetMode="External"/><Relationship Id="rId17" Type="http://schemas.openxmlformats.org/officeDocument/2006/relationships/image" Target="../media/image74.png"/><Relationship Id="rId2" Type="http://schemas.openxmlformats.org/officeDocument/2006/relationships/notesSlide" Target="../notesSlides/notesSlide12.xml"/><Relationship Id="rId16" Type="http://schemas.openxmlformats.org/officeDocument/2006/relationships/hyperlink" Target="https://healthgeolab.net/resources/reference-materials/" TargetMode="Externa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hyperlink" Target="https://healthgeolab.net/resources/his-geo-enabling-course/" TargetMode="External"/><Relationship Id="rId5" Type="http://schemas.openxmlformats.org/officeDocument/2006/relationships/hyperlink" Target="https://arcg.is/0uviGj" TargetMode="External"/><Relationship Id="rId15" Type="http://schemas.openxmlformats.org/officeDocument/2006/relationships/image" Target="../media/image73.png"/><Relationship Id="rId10" Type="http://schemas.openxmlformats.org/officeDocument/2006/relationships/image" Target="../media/image70.png"/><Relationship Id="rId19" Type="http://schemas.openxmlformats.org/officeDocument/2006/relationships/image" Target="../media/image75.png"/><Relationship Id="rId4" Type="http://schemas.openxmlformats.org/officeDocument/2006/relationships/image" Target="../media/image65.png"/><Relationship Id="rId9" Type="http://schemas.openxmlformats.org/officeDocument/2006/relationships/image" Target="../media/image69.png"/><Relationship Id="rId1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18" Type="http://schemas.openxmlformats.org/officeDocument/2006/relationships/image" Target="../media/image88.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hyperlink" Target="https://healthgeolab.net/hub/resources/training-materials/" TargetMode="External"/><Relationship Id="rId17" Type="http://schemas.openxmlformats.org/officeDocument/2006/relationships/image" Target="../media/image87.png"/><Relationship Id="rId2" Type="http://schemas.openxmlformats.org/officeDocument/2006/relationships/notesSlide" Target="../notesSlides/notesSlide13.xml"/><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67.png"/><Relationship Id="rId5" Type="http://schemas.openxmlformats.org/officeDocument/2006/relationships/image" Target="../media/image78.png"/><Relationship Id="rId15" Type="http://schemas.openxmlformats.org/officeDocument/2006/relationships/image" Target="../media/image85.png"/><Relationship Id="rId10" Type="http://schemas.openxmlformats.org/officeDocument/2006/relationships/image" Target="../media/image83.png"/><Relationship Id="rId19" Type="http://schemas.openxmlformats.org/officeDocument/2006/relationships/image" Target="../media/image89.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https://healthgeolab.net/resources/reference-material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g"/></Relationships>
</file>

<file path=ppt/slides/_rels/slide1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8.png"/><Relationship Id="rId7" Type="http://schemas.openxmlformats.org/officeDocument/2006/relationships/hyperlink" Target="https://healthgeolab.net/hu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richard@tropmedres.ac" TargetMode="External"/><Relationship Id="rId11" Type="http://schemas.openxmlformats.org/officeDocument/2006/relationships/image" Target="../media/image6.png"/><Relationship Id="rId5" Type="http://schemas.openxmlformats.org/officeDocument/2006/relationships/image" Target="../media/image10.emf"/><Relationship Id="rId10" Type="http://schemas.openxmlformats.org/officeDocument/2006/relationships/image" Target="../media/image13.jpe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healthgeolab.net/hu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image" Target="../media/image15.png"/><Relationship Id="rId21" Type="http://schemas.openxmlformats.org/officeDocument/2006/relationships/image" Target="../media/image32.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6.jpeg"/><Relationship Id="rId23" Type="http://schemas.openxmlformats.org/officeDocument/2006/relationships/image" Target="../media/image34.jpeg"/><Relationship Id="rId10" Type="http://schemas.openxmlformats.org/officeDocument/2006/relationships/image" Target="../media/image22.png"/><Relationship Id="rId19" Type="http://schemas.openxmlformats.org/officeDocument/2006/relationships/image" Target="../media/image30.jpe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hyperlink" Target="https://www.linkedin.com/groups/12821338/" TargetMode="External"/><Relationship Id="rId22"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18" Type="http://schemas.openxmlformats.org/officeDocument/2006/relationships/hyperlink" Target="https://healthgeolab.net/resources/reference-materials/" TargetMode="Externa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hyperlink" Target="https://healthgeolab.net/hub/resources/knowledge-repositories/" TargetMode="Externa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D93966A-7614-0B06-5F3D-C462A0DF261E}"/>
              </a:ext>
            </a:extLst>
          </p:cNvPr>
          <p:cNvSpPr txBox="1">
            <a:spLocks noChangeArrowheads="1"/>
          </p:cNvSpPr>
          <p:nvPr/>
        </p:nvSpPr>
        <p:spPr bwMode="auto">
          <a:xfrm>
            <a:off x="1682496" y="3725718"/>
            <a:ext cx="88513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solidFill>
                  <a:schemeClr val="bg1"/>
                </a:solidFill>
                <a:latin typeface="+mn-lt"/>
                <a:ea typeface="Century Gothic" charset="0"/>
                <a:cs typeface="Century Gothic" charset="0"/>
              </a:rPr>
              <a:t>Session 2.3: </a:t>
            </a:r>
            <a:r>
              <a:rPr lang="en-US" sz="3200" dirty="0">
                <a:solidFill>
                  <a:schemeClr val="bg1"/>
                </a:solidFill>
                <a:latin typeface="+mn-lt"/>
              </a:rPr>
              <a:t>The Health </a:t>
            </a:r>
            <a:r>
              <a:rPr lang="en-US" sz="3200" dirty="0" err="1">
                <a:solidFill>
                  <a:schemeClr val="bg1"/>
                </a:solidFill>
                <a:latin typeface="+mn-lt"/>
              </a:rPr>
              <a:t>GeoLab</a:t>
            </a:r>
            <a:r>
              <a:rPr lang="en-US" sz="3200" dirty="0">
                <a:solidFill>
                  <a:schemeClr val="bg1"/>
                </a:solidFill>
                <a:latin typeface="+mn-lt"/>
              </a:rPr>
              <a:t> Hub: A regional resources to support HIS geo-enabling across Asia and Pacific</a:t>
            </a:r>
            <a:endParaRPr lang="en-US" altLang="en-US" sz="3200" dirty="0">
              <a:solidFill>
                <a:schemeClr val="bg1"/>
              </a:solidFill>
              <a:latin typeface="+mn-lt"/>
              <a:ea typeface="Century Gothic" charset="0"/>
              <a:cs typeface="Century Gothic" charset="0"/>
            </a:endParaRPr>
          </a:p>
        </p:txBody>
      </p:sp>
    </p:spTree>
    <p:extLst>
      <p:ext uri="{BB962C8B-B14F-4D97-AF65-F5344CB8AC3E}">
        <p14:creationId xmlns:p14="http://schemas.microsoft.com/office/powerpoint/2010/main" val="285364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9" name="Google Shape;329;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049" y="141693"/>
            <a:ext cx="1149862" cy="1088213"/>
          </a:xfrm>
          <a:prstGeom prst="rect">
            <a:avLst/>
          </a:prstGeom>
          <a:noFill/>
          <a:ln>
            <a:noFill/>
          </a:ln>
        </p:spPr>
      </p:pic>
      <p:pic>
        <p:nvPicPr>
          <p:cNvPr id="330" name="Google Shape;330;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057" y="1291006"/>
            <a:ext cx="1128167" cy="981856"/>
          </a:xfrm>
          <a:prstGeom prst="rect">
            <a:avLst/>
          </a:prstGeom>
          <a:noFill/>
          <a:ln>
            <a:noFill/>
          </a:ln>
        </p:spPr>
      </p:pic>
      <p:sp>
        <p:nvSpPr>
          <p:cNvPr id="357" name="Google Shape;357;p12"/>
          <p:cNvSpPr txBox="1"/>
          <p:nvPr/>
        </p:nvSpPr>
        <p:spPr>
          <a:xfrm>
            <a:off x="0" y="0"/>
            <a:ext cx="12192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2147"/>
                </a:solidFill>
                <a:latin typeface="Calibri"/>
                <a:ea typeface="Calibri"/>
                <a:cs typeface="Calibri"/>
                <a:sym typeface="Calibri"/>
              </a:rPr>
              <a:t>What we do – </a:t>
            </a:r>
            <a:r>
              <a:rPr lang="en-US" sz="3200" b="1" dirty="0" err="1">
                <a:solidFill>
                  <a:srgbClr val="002147"/>
                </a:solidFill>
                <a:latin typeface="Calibri"/>
                <a:ea typeface="Calibri"/>
                <a:cs typeface="Calibri"/>
                <a:sym typeface="Calibri"/>
              </a:rPr>
              <a:t>AccessMod</a:t>
            </a:r>
            <a:endParaRPr dirty="0">
              <a:solidFill>
                <a:srgbClr val="002147"/>
              </a:solidFill>
            </a:endParaRPr>
          </a:p>
        </p:txBody>
      </p:sp>
      <p:pic>
        <p:nvPicPr>
          <p:cNvPr id="2" name="Picture 1">
            <a:extLst>
              <a:ext uri="{FF2B5EF4-FFF2-40B4-BE49-F238E27FC236}">
                <a16:creationId xmlns:a16="http://schemas.microsoft.com/office/drawing/2014/main" id="{DA0DC205-9456-3123-2323-1A17710819D6}"/>
              </a:ext>
            </a:extLst>
          </p:cNvPr>
          <p:cNvPicPr>
            <a:picLocks noChangeAspect="1"/>
          </p:cNvPicPr>
          <p:nvPr/>
        </p:nvPicPr>
        <p:blipFill rotWithShape="1">
          <a:blip r:embed="rId5"/>
          <a:srcRect l="28738" t="15111" r="38975" b="3372"/>
          <a:stretch/>
        </p:blipFill>
        <p:spPr>
          <a:xfrm>
            <a:off x="3781022" y="3308573"/>
            <a:ext cx="1474138" cy="2016000"/>
          </a:xfrm>
          <a:prstGeom prst="rect">
            <a:avLst/>
          </a:prstGeom>
          <a:ln>
            <a:solidFill>
              <a:schemeClr val="tx1"/>
            </a:solidFill>
          </a:ln>
        </p:spPr>
      </p:pic>
      <p:sp>
        <p:nvSpPr>
          <p:cNvPr id="7" name="Text Box 3">
            <a:extLst>
              <a:ext uri="{FF2B5EF4-FFF2-40B4-BE49-F238E27FC236}">
                <a16:creationId xmlns:a16="http://schemas.microsoft.com/office/drawing/2014/main" id="{6305578A-7B56-BEC9-0832-404BFA026750}"/>
              </a:ext>
            </a:extLst>
          </p:cNvPr>
          <p:cNvSpPr txBox="1">
            <a:spLocks noChangeArrowheads="1"/>
          </p:cNvSpPr>
          <p:nvPr/>
        </p:nvSpPr>
        <p:spPr bwMode="auto">
          <a:xfrm>
            <a:off x="8906327" y="4519335"/>
            <a:ext cx="2243445" cy="738664"/>
          </a:xfrm>
          <a:prstGeom prst="rect">
            <a:avLst/>
          </a:prstGeom>
          <a:noFill/>
          <a:ln w="9525">
            <a:noFill/>
            <a:miter lim="800000"/>
            <a:headEnd/>
            <a:tailEnd/>
          </a:ln>
        </p:spPr>
        <p:txBody>
          <a:bodyPr wrap="square">
            <a:spAutoFit/>
          </a:bodyPr>
          <a:lstStyle/>
          <a:p>
            <a:pPr algn="ctr" eaLnBrk="0" hangingPunct="0"/>
            <a:r>
              <a:rPr lang="en-US" sz="1050" i="1" dirty="0">
                <a:solidFill>
                  <a:srgbClr val="FF0000"/>
                </a:solidFill>
                <a:latin typeface="Arial" panose="020B0604020202020204" pitchFamily="34" charset="0"/>
                <a:cs typeface="Arial" panose="020B0604020202020204" pitchFamily="34" charset="0"/>
              </a:rPr>
              <a:t>Proportion of population within 2 hours' commute time of the nearest SONU functional health facility</a:t>
            </a:r>
            <a:endParaRPr lang="de-DE" sz="1050" i="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69A3E93-9492-F0DA-447D-77E0A68CEE05}"/>
              </a:ext>
            </a:extLst>
          </p:cNvPr>
          <p:cNvPicPr>
            <a:picLocks noChangeAspect="1"/>
          </p:cNvPicPr>
          <p:nvPr/>
        </p:nvPicPr>
        <p:blipFill rotWithShape="1">
          <a:blip r:embed="rId6"/>
          <a:srcRect l="34197" t="16531" r="32191" b="384"/>
          <a:stretch/>
        </p:blipFill>
        <p:spPr>
          <a:xfrm>
            <a:off x="3752568" y="939133"/>
            <a:ext cx="1516484" cy="2014831"/>
          </a:xfrm>
          <a:prstGeom prst="rect">
            <a:avLst/>
          </a:prstGeom>
          <a:ln>
            <a:solidFill>
              <a:schemeClr val="tx1"/>
            </a:solidFill>
          </a:ln>
        </p:spPr>
      </p:pic>
      <p:pic>
        <p:nvPicPr>
          <p:cNvPr id="10" name="Picture 9">
            <a:extLst>
              <a:ext uri="{FF2B5EF4-FFF2-40B4-BE49-F238E27FC236}">
                <a16:creationId xmlns:a16="http://schemas.microsoft.com/office/drawing/2014/main" id="{D1CEDE44-1F8B-B422-F904-6BEF6AD9E262}"/>
              </a:ext>
            </a:extLst>
          </p:cNvPr>
          <p:cNvPicPr>
            <a:picLocks noChangeAspect="1"/>
          </p:cNvPicPr>
          <p:nvPr/>
        </p:nvPicPr>
        <p:blipFill rotWithShape="1">
          <a:blip r:embed="rId7"/>
          <a:srcRect l="25495" t="12088" r="38608"/>
          <a:stretch/>
        </p:blipFill>
        <p:spPr>
          <a:xfrm>
            <a:off x="1337442" y="1701140"/>
            <a:ext cx="1034126" cy="1361261"/>
          </a:xfrm>
          <a:prstGeom prst="rect">
            <a:avLst/>
          </a:prstGeom>
          <a:ln>
            <a:solidFill>
              <a:schemeClr val="tx1"/>
            </a:solidFill>
          </a:ln>
        </p:spPr>
      </p:pic>
      <p:pic>
        <p:nvPicPr>
          <p:cNvPr id="11" name="Picture 10">
            <a:extLst>
              <a:ext uri="{FF2B5EF4-FFF2-40B4-BE49-F238E27FC236}">
                <a16:creationId xmlns:a16="http://schemas.microsoft.com/office/drawing/2014/main" id="{E0723430-8C18-D953-C0E1-C7E4DD051A6D}"/>
              </a:ext>
            </a:extLst>
          </p:cNvPr>
          <p:cNvPicPr>
            <a:picLocks noChangeAspect="1"/>
          </p:cNvPicPr>
          <p:nvPr/>
        </p:nvPicPr>
        <p:blipFill rotWithShape="1">
          <a:blip r:embed="rId8"/>
          <a:srcRect l="42125" t="16342" r="24024" b="2879"/>
          <a:stretch/>
        </p:blipFill>
        <p:spPr>
          <a:xfrm>
            <a:off x="5108451" y="4130806"/>
            <a:ext cx="797274" cy="1335410"/>
          </a:xfrm>
          <a:prstGeom prst="rect">
            <a:avLst/>
          </a:prstGeom>
          <a:ln>
            <a:solidFill>
              <a:schemeClr val="tx1"/>
            </a:solidFill>
          </a:ln>
        </p:spPr>
      </p:pic>
      <p:pic>
        <p:nvPicPr>
          <p:cNvPr id="12" name="Picture 11">
            <a:extLst>
              <a:ext uri="{FF2B5EF4-FFF2-40B4-BE49-F238E27FC236}">
                <a16:creationId xmlns:a16="http://schemas.microsoft.com/office/drawing/2014/main" id="{4ED7D7FD-971F-04B2-82CF-6775C5996B1B}"/>
              </a:ext>
            </a:extLst>
          </p:cNvPr>
          <p:cNvPicPr>
            <a:picLocks noChangeAspect="1"/>
          </p:cNvPicPr>
          <p:nvPr/>
        </p:nvPicPr>
        <p:blipFill rotWithShape="1">
          <a:blip r:embed="rId9"/>
          <a:srcRect l="25495" t="12088" r="38608"/>
          <a:stretch/>
        </p:blipFill>
        <p:spPr>
          <a:xfrm>
            <a:off x="2090566" y="278779"/>
            <a:ext cx="1034126" cy="1361261"/>
          </a:xfrm>
          <a:prstGeom prst="rect">
            <a:avLst/>
          </a:prstGeom>
          <a:ln>
            <a:solidFill>
              <a:schemeClr val="tx1"/>
            </a:solidFill>
          </a:ln>
        </p:spPr>
      </p:pic>
      <p:pic>
        <p:nvPicPr>
          <p:cNvPr id="13" name="Picture 12">
            <a:extLst>
              <a:ext uri="{FF2B5EF4-FFF2-40B4-BE49-F238E27FC236}">
                <a16:creationId xmlns:a16="http://schemas.microsoft.com/office/drawing/2014/main" id="{64977016-C6BC-B43C-8F84-46034EC409BC}"/>
              </a:ext>
            </a:extLst>
          </p:cNvPr>
          <p:cNvPicPr>
            <a:picLocks noChangeAspect="1"/>
          </p:cNvPicPr>
          <p:nvPr/>
        </p:nvPicPr>
        <p:blipFill rotWithShape="1">
          <a:blip r:embed="rId10"/>
          <a:srcRect l="25495" t="11996" r="38608" b="92"/>
          <a:stretch/>
        </p:blipFill>
        <p:spPr>
          <a:xfrm>
            <a:off x="2106732" y="3123501"/>
            <a:ext cx="1034126" cy="1361261"/>
          </a:xfrm>
          <a:prstGeom prst="rect">
            <a:avLst/>
          </a:prstGeom>
          <a:ln>
            <a:solidFill>
              <a:schemeClr val="tx1"/>
            </a:solidFill>
          </a:ln>
        </p:spPr>
      </p:pic>
      <p:pic>
        <p:nvPicPr>
          <p:cNvPr id="23" name="Picture 22">
            <a:extLst>
              <a:ext uri="{FF2B5EF4-FFF2-40B4-BE49-F238E27FC236}">
                <a16:creationId xmlns:a16="http://schemas.microsoft.com/office/drawing/2014/main" id="{71981970-5AFD-1A52-6320-CCC3A99939F7}"/>
              </a:ext>
            </a:extLst>
          </p:cNvPr>
          <p:cNvPicPr>
            <a:picLocks noChangeAspect="1"/>
          </p:cNvPicPr>
          <p:nvPr/>
        </p:nvPicPr>
        <p:blipFill rotWithShape="1">
          <a:blip r:embed="rId11"/>
          <a:srcRect l="25495" t="12087" r="38608" b="93"/>
          <a:stretch/>
        </p:blipFill>
        <p:spPr>
          <a:xfrm>
            <a:off x="1417996" y="4545862"/>
            <a:ext cx="1034126" cy="1359824"/>
          </a:xfrm>
          <a:prstGeom prst="rect">
            <a:avLst/>
          </a:prstGeom>
          <a:ln>
            <a:solidFill>
              <a:schemeClr val="tx1"/>
            </a:solidFill>
          </a:ln>
        </p:spPr>
      </p:pic>
      <p:sp>
        <p:nvSpPr>
          <p:cNvPr id="24" name="AutoShape 118">
            <a:extLst>
              <a:ext uri="{FF2B5EF4-FFF2-40B4-BE49-F238E27FC236}">
                <a16:creationId xmlns:a16="http://schemas.microsoft.com/office/drawing/2014/main" id="{4DFBC98B-146F-9658-CE99-F3D56D108BFD}"/>
              </a:ext>
            </a:extLst>
          </p:cNvPr>
          <p:cNvSpPr>
            <a:spLocks noChangeArrowheads="1"/>
          </p:cNvSpPr>
          <p:nvPr/>
        </p:nvSpPr>
        <p:spPr bwMode="auto">
          <a:xfrm>
            <a:off x="5493718" y="2243522"/>
            <a:ext cx="313931" cy="355145"/>
          </a:xfrm>
          <a:prstGeom prst="rightArrow">
            <a:avLst>
              <a:gd name="adj1" fmla="val 50000"/>
              <a:gd name="adj2" fmla="val 41575"/>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pic>
        <p:nvPicPr>
          <p:cNvPr id="25" name="Picture 24">
            <a:extLst>
              <a:ext uri="{FF2B5EF4-FFF2-40B4-BE49-F238E27FC236}">
                <a16:creationId xmlns:a16="http://schemas.microsoft.com/office/drawing/2014/main" id="{26AE0615-0240-830C-0246-DB0FB0683940}"/>
              </a:ext>
            </a:extLst>
          </p:cNvPr>
          <p:cNvPicPr>
            <a:picLocks noChangeAspect="1"/>
          </p:cNvPicPr>
          <p:nvPr/>
        </p:nvPicPr>
        <p:blipFill rotWithShape="1">
          <a:blip r:embed="rId12"/>
          <a:srcRect l="27207" t="12088" r="40155"/>
          <a:stretch/>
        </p:blipFill>
        <p:spPr>
          <a:xfrm>
            <a:off x="8855016" y="1167461"/>
            <a:ext cx="1639883" cy="2374144"/>
          </a:xfrm>
          <a:prstGeom prst="rect">
            <a:avLst/>
          </a:prstGeom>
        </p:spPr>
      </p:pic>
      <p:pic>
        <p:nvPicPr>
          <p:cNvPr id="26" name="Picture 25">
            <a:extLst>
              <a:ext uri="{FF2B5EF4-FFF2-40B4-BE49-F238E27FC236}">
                <a16:creationId xmlns:a16="http://schemas.microsoft.com/office/drawing/2014/main" id="{6678C5C3-C610-651E-F6D5-22F949B63BA6}"/>
              </a:ext>
            </a:extLst>
          </p:cNvPr>
          <p:cNvPicPr>
            <a:picLocks noChangeAspect="1"/>
          </p:cNvPicPr>
          <p:nvPr/>
        </p:nvPicPr>
        <p:blipFill rotWithShape="1">
          <a:blip r:embed="rId13"/>
          <a:srcRect l="28995" t="30616" r="41005" b="7959"/>
          <a:stretch/>
        </p:blipFill>
        <p:spPr>
          <a:xfrm>
            <a:off x="9589633" y="2480292"/>
            <a:ext cx="1838812" cy="2023641"/>
          </a:xfrm>
          <a:prstGeom prst="rect">
            <a:avLst/>
          </a:prstGeom>
        </p:spPr>
      </p:pic>
      <p:sp>
        <p:nvSpPr>
          <p:cNvPr id="27" name="Rectangle 26">
            <a:extLst>
              <a:ext uri="{FF2B5EF4-FFF2-40B4-BE49-F238E27FC236}">
                <a16:creationId xmlns:a16="http://schemas.microsoft.com/office/drawing/2014/main" id="{E6AAED7C-B4B8-DABA-9497-E1C5A266273F}"/>
              </a:ext>
            </a:extLst>
          </p:cNvPr>
          <p:cNvSpPr/>
          <p:nvPr/>
        </p:nvSpPr>
        <p:spPr>
          <a:xfrm flipH="1" flipV="1">
            <a:off x="9589633" y="3666302"/>
            <a:ext cx="1776122" cy="3506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28" name="Connector: Elbow 27">
            <a:extLst>
              <a:ext uri="{FF2B5EF4-FFF2-40B4-BE49-F238E27FC236}">
                <a16:creationId xmlns:a16="http://schemas.microsoft.com/office/drawing/2014/main" id="{611BCB51-985C-D183-BDA5-46296BED9AB8}"/>
              </a:ext>
            </a:extLst>
          </p:cNvPr>
          <p:cNvCxnSpPr>
            <a:stCxn id="27" idx="3"/>
          </p:cNvCxnSpPr>
          <p:nvPr/>
        </p:nvCxnSpPr>
        <p:spPr>
          <a:xfrm rot="10800000" flipV="1">
            <a:off x="9273006" y="3841620"/>
            <a:ext cx="316627" cy="735817"/>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AutoShape 118">
            <a:extLst>
              <a:ext uri="{FF2B5EF4-FFF2-40B4-BE49-F238E27FC236}">
                <a16:creationId xmlns:a16="http://schemas.microsoft.com/office/drawing/2014/main" id="{F2A1864B-5D9A-43B1-B477-5519374EF812}"/>
              </a:ext>
            </a:extLst>
          </p:cNvPr>
          <p:cNvSpPr>
            <a:spLocks noChangeArrowheads="1"/>
          </p:cNvSpPr>
          <p:nvPr/>
        </p:nvSpPr>
        <p:spPr bwMode="auto">
          <a:xfrm>
            <a:off x="8219850" y="2808067"/>
            <a:ext cx="313931" cy="355145"/>
          </a:xfrm>
          <a:prstGeom prst="rightArrow">
            <a:avLst>
              <a:gd name="adj1" fmla="val 50000"/>
              <a:gd name="adj2" fmla="val 41575"/>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pic>
        <p:nvPicPr>
          <p:cNvPr id="14" name="Picture 13">
            <a:extLst>
              <a:ext uri="{FF2B5EF4-FFF2-40B4-BE49-F238E27FC236}">
                <a16:creationId xmlns:a16="http://schemas.microsoft.com/office/drawing/2014/main" id="{F6ABA122-AA59-717E-C08F-CDE6D77032BC}"/>
              </a:ext>
            </a:extLst>
          </p:cNvPr>
          <p:cNvPicPr>
            <a:picLocks noChangeAspect="1"/>
          </p:cNvPicPr>
          <p:nvPr/>
        </p:nvPicPr>
        <p:blipFill>
          <a:blip r:embed="rId14"/>
          <a:stretch>
            <a:fillRect/>
          </a:stretch>
        </p:blipFill>
        <p:spPr>
          <a:xfrm>
            <a:off x="6222352" y="2128052"/>
            <a:ext cx="1554171" cy="2018294"/>
          </a:xfrm>
          <a:prstGeom prst="rect">
            <a:avLst/>
          </a:prstGeom>
          <a:ln>
            <a:solidFill>
              <a:schemeClr val="tx1"/>
            </a:solidFill>
          </a:ln>
        </p:spPr>
      </p:pic>
      <p:sp>
        <p:nvSpPr>
          <p:cNvPr id="15" name="TextBox 14">
            <a:extLst>
              <a:ext uri="{FF2B5EF4-FFF2-40B4-BE49-F238E27FC236}">
                <a16:creationId xmlns:a16="http://schemas.microsoft.com/office/drawing/2014/main" id="{A1D4593F-4291-06B4-49E1-E0734CC40748}"/>
              </a:ext>
            </a:extLst>
          </p:cNvPr>
          <p:cNvSpPr txBox="1"/>
          <p:nvPr/>
        </p:nvSpPr>
        <p:spPr>
          <a:xfrm>
            <a:off x="7802041" y="2108312"/>
            <a:ext cx="326959" cy="246221"/>
          </a:xfrm>
          <a:prstGeom prst="rect">
            <a:avLst/>
          </a:prstGeom>
          <a:noFill/>
        </p:spPr>
        <p:txBody>
          <a:bodyPr wrap="square">
            <a:spAutoFit/>
          </a:bodyPr>
          <a:lstStyle/>
          <a:p>
            <a:r>
              <a:rPr lang="en-PH" sz="1000" dirty="0">
                <a:latin typeface="+mj-lt"/>
              </a:rPr>
              <a:t>4</a:t>
            </a:r>
          </a:p>
        </p:txBody>
      </p:sp>
      <p:sp>
        <p:nvSpPr>
          <p:cNvPr id="16" name="TextBox 15">
            <a:extLst>
              <a:ext uri="{FF2B5EF4-FFF2-40B4-BE49-F238E27FC236}">
                <a16:creationId xmlns:a16="http://schemas.microsoft.com/office/drawing/2014/main" id="{78487D43-CF76-6A45-8E38-F8EC5B59422C}"/>
              </a:ext>
            </a:extLst>
          </p:cNvPr>
          <p:cNvSpPr txBox="1"/>
          <p:nvPr/>
        </p:nvSpPr>
        <p:spPr>
          <a:xfrm>
            <a:off x="5265411" y="857598"/>
            <a:ext cx="332063" cy="261610"/>
          </a:xfrm>
          <a:prstGeom prst="rect">
            <a:avLst/>
          </a:prstGeom>
          <a:noFill/>
        </p:spPr>
        <p:txBody>
          <a:bodyPr wrap="square">
            <a:spAutoFit/>
          </a:bodyPr>
          <a:lstStyle/>
          <a:p>
            <a:r>
              <a:rPr lang="en-PH" sz="1100" dirty="0">
                <a:latin typeface="+mj-lt"/>
              </a:rPr>
              <a:t>2</a:t>
            </a:r>
          </a:p>
        </p:txBody>
      </p:sp>
      <p:sp>
        <p:nvSpPr>
          <p:cNvPr id="17" name="TextBox 16">
            <a:extLst>
              <a:ext uri="{FF2B5EF4-FFF2-40B4-BE49-F238E27FC236}">
                <a16:creationId xmlns:a16="http://schemas.microsoft.com/office/drawing/2014/main" id="{4AD89AD2-6D02-F8D4-A3DC-61D1EE23CCB6}"/>
              </a:ext>
            </a:extLst>
          </p:cNvPr>
          <p:cNvSpPr txBox="1"/>
          <p:nvPr/>
        </p:nvSpPr>
        <p:spPr>
          <a:xfrm>
            <a:off x="3177719" y="271757"/>
            <a:ext cx="442972" cy="246221"/>
          </a:xfrm>
          <a:prstGeom prst="rect">
            <a:avLst/>
          </a:prstGeom>
          <a:noFill/>
        </p:spPr>
        <p:txBody>
          <a:bodyPr wrap="square">
            <a:spAutoFit/>
          </a:bodyPr>
          <a:lstStyle/>
          <a:p>
            <a:r>
              <a:rPr lang="en-PH" sz="1000" dirty="0">
                <a:latin typeface="+mj-lt"/>
              </a:rPr>
              <a:t>1</a:t>
            </a:r>
          </a:p>
        </p:txBody>
      </p:sp>
      <p:sp>
        <p:nvSpPr>
          <p:cNvPr id="18" name="TextBox 17">
            <a:extLst>
              <a:ext uri="{FF2B5EF4-FFF2-40B4-BE49-F238E27FC236}">
                <a16:creationId xmlns:a16="http://schemas.microsoft.com/office/drawing/2014/main" id="{BEA9187F-F126-D346-73BD-B42BF066B929}"/>
              </a:ext>
            </a:extLst>
          </p:cNvPr>
          <p:cNvSpPr txBox="1"/>
          <p:nvPr/>
        </p:nvSpPr>
        <p:spPr>
          <a:xfrm flipH="1">
            <a:off x="5255160" y="3244178"/>
            <a:ext cx="456442" cy="246221"/>
          </a:xfrm>
          <a:prstGeom prst="rect">
            <a:avLst/>
          </a:prstGeom>
          <a:noFill/>
        </p:spPr>
        <p:txBody>
          <a:bodyPr wrap="square">
            <a:spAutoFit/>
          </a:bodyPr>
          <a:lstStyle/>
          <a:p>
            <a:r>
              <a:rPr lang="fr-FR" sz="1000" dirty="0">
                <a:latin typeface="+mj-lt"/>
              </a:rPr>
              <a:t>3</a:t>
            </a:r>
            <a:endParaRPr lang="en-PH" sz="1000" dirty="0">
              <a:latin typeface="+mj-lt"/>
            </a:endParaRPr>
          </a:p>
        </p:txBody>
      </p:sp>
      <p:sp>
        <p:nvSpPr>
          <p:cNvPr id="19" name="TextBox 18">
            <a:extLst>
              <a:ext uri="{FF2B5EF4-FFF2-40B4-BE49-F238E27FC236}">
                <a16:creationId xmlns:a16="http://schemas.microsoft.com/office/drawing/2014/main" id="{F1141B55-856F-D111-A7A4-D17B20467A5B}"/>
              </a:ext>
            </a:extLst>
          </p:cNvPr>
          <p:cNvSpPr txBox="1"/>
          <p:nvPr/>
        </p:nvSpPr>
        <p:spPr>
          <a:xfrm>
            <a:off x="10529114" y="1217209"/>
            <a:ext cx="326959" cy="246221"/>
          </a:xfrm>
          <a:prstGeom prst="rect">
            <a:avLst/>
          </a:prstGeom>
          <a:noFill/>
        </p:spPr>
        <p:txBody>
          <a:bodyPr wrap="square">
            <a:spAutoFit/>
          </a:bodyPr>
          <a:lstStyle/>
          <a:p>
            <a:r>
              <a:rPr lang="en-PH" sz="1000" dirty="0">
                <a:latin typeface="+mj-lt"/>
              </a:rPr>
              <a:t>5</a:t>
            </a:r>
          </a:p>
        </p:txBody>
      </p:sp>
      <p:sp>
        <p:nvSpPr>
          <p:cNvPr id="20" name="AutoShape 118">
            <a:extLst>
              <a:ext uri="{FF2B5EF4-FFF2-40B4-BE49-F238E27FC236}">
                <a16:creationId xmlns:a16="http://schemas.microsoft.com/office/drawing/2014/main" id="{CE1B7DFE-79F9-518D-52C6-690C07F5EE81}"/>
              </a:ext>
            </a:extLst>
          </p:cNvPr>
          <p:cNvSpPr>
            <a:spLocks noChangeArrowheads="1"/>
          </p:cNvSpPr>
          <p:nvPr/>
        </p:nvSpPr>
        <p:spPr bwMode="auto">
          <a:xfrm>
            <a:off x="3234487" y="1111410"/>
            <a:ext cx="362807" cy="355145"/>
          </a:xfrm>
          <a:prstGeom prst="rightArrow">
            <a:avLst>
              <a:gd name="adj1" fmla="val 50000"/>
              <a:gd name="adj2" fmla="val 41575"/>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21" name="AutoShape 118">
            <a:extLst>
              <a:ext uri="{FF2B5EF4-FFF2-40B4-BE49-F238E27FC236}">
                <a16:creationId xmlns:a16="http://schemas.microsoft.com/office/drawing/2014/main" id="{DA657684-4EFB-EFCD-C0D1-E9BC615684D9}"/>
              </a:ext>
            </a:extLst>
          </p:cNvPr>
          <p:cNvSpPr>
            <a:spLocks noChangeArrowheads="1"/>
          </p:cNvSpPr>
          <p:nvPr/>
        </p:nvSpPr>
        <p:spPr bwMode="auto">
          <a:xfrm>
            <a:off x="2755014" y="2257070"/>
            <a:ext cx="854247" cy="355145"/>
          </a:xfrm>
          <a:prstGeom prst="rightArrow">
            <a:avLst>
              <a:gd name="adj1" fmla="val 50000"/>
              <a:gd name="adj2" fmla="val 41575"/>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22" name="AutoShape 118">
            <a:extLst>
              <a:ext uri="{FF2B5EF4-FFF2-40B4-BE49-F238E27FC236}">
                <a16:creationId xmlns:a16="http://schemas.microsoft.com/office/drawing/2014/main" id="{55DE9C83-3B2A-DF67-1ED7-A7148C4032D6}"/>
              </a:ext>
            </a:extLst>
          </p:cNvPr>
          <p:cNvSpPr>
            <a:spLocks noChangeArrowheads="1"/>
          </p:cNvSpPr>
          <p:nvPr/>
        </p:nvSpPr>
        <p:spPr bwMode="auto">
          <a:xfrm>
            <a:off x="3227596" y="3662911"/>
            <a:ext cx="362807" cy="355145"/>
          </a:xfrm>
          <a:prstGeom prst="rightArrow">
            <a:avLst>
              <a:gd name="adj1" fmla="val 50000"/>
              <a:gd name="adj2" fmla="val 41575"/>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32" name="AutoShape 118">
            <a:extLst>
              <a:ext uri="{FF2B5EF4-FFF2-40B4-BE49-F238E27FC236}">
                <a16:creationId xmlns:a16="http://schemas.microsoft.com/office/drawing/2014/main" id="{0B00FB7E-DCFC-7509-A728-3F2C104593FD}"/>
              </a:ext>
            </a:extLst>
          </p:cNvPr>
          <p:cNvSpPr>
            <a:spLocks noChangeArrowheads="1"/>
          </p:cNvSpPr>
          <p:nvPr/>
        </p:nvSpPr>
        <p:spPr bwMode="auto">
          <a:xfrm>
            <a:off x="2755014" y="4776644"/>
            <a:ext cx="843671" cy="355145"/>
          </a:xfrm>
          <a:prstGeom prst="rightArrow">
            <a:avLst>
              <a:gd name="adj1" fmla="val 50000"/>
              <a:gd name="adj2" fmla="val 41575"/>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33" name="TextBox 32">
            <a:extLst>
              <a:ext uri="{FF2B5EF4-FFF2-40B4-BE49-F238E27FC236}">
                <a16:creationId xmlns:a16="http://schemas.microsoft.com/office/drawing/2014/main" id="{813308C5-ACAD-C45B-C28B-1A0A84A82895}"/>
              </a:ext>
            </a:extLst>
          </p:cNvPr>
          <p:cNvSpPr txBox="1"/>
          <p:nvPr/>
        </p:nvSpPr>
        <p:spPr>
          <a:xfrm>
            <a:off x="4358358" y="707634"/>
            <a:ext cx="456443" cy="246221"/>
          </a:xfrm>
          <a:prstGeom prst="rect">
            <a:avLst/>
          </a:prstGeom>
          <a:noFill/>
        </p:spPr>
        <p:txBody>
          <a:bodyPr wrap="square">
            <a:spAutoFit/>
          </a:bodyPr>
          <a:lstStyle/>
          <a:p>
            <a:r>
              <a:rPr lang="en-PH" sz="1000" i="1" dirty="0">
                <a:latin typeface="+mj-lt"/>
              </a:rPr>
              <a:t>2019</a:t>
            </a:r>
          </a:p>
        </p:txBody>
      </p:sp>
      <p:sp>
        <p:nvSpPr>
          <p:cNvPr id="34" name="TextBox 33">
            <a:extLst>
              <a:ext uri="{FF2B5EF4-FFF2-40B4-BE49-F238E27FC236}">
                <a16:creationId xmlns:a16="http://schemas.microsoft.com/office/drawing/2014/main" id="{3C97F9DF-018D-08FC-70AF-ED14AD8BD5BA}"/>
              </a:ext>
            </a:extLst>
          </p:cNvPr>
          <p:cNvSpPr txBox="1"/>
          <p:nvPr/>
        </p:nvSpPr>
        <p:spPr>
          <a:xfrm>
            <a:off x="6775413" y="1868994"/>
            <a:ext cx="456443" cy="246221"/>
          </a:xfrm>
          <a:prstGeom prst="rect">
            <a:avLst/>
          </a:prstGeom>
          <a:noFill/>
        </p:spPr>
        <p:txBody>
          <a:bodyPr wrap="square">
            <a:spAutoFit/>
          </a:bodyPr>
          <a:lstStyle/>
          <a:p>
            <a:r>
              <a:rPr lang="en-PH" sz="1000" i="1" dirty="0">
                <a:latin typeface="+mj-lt"/>
              </a:rPr>
              <a:t>2020</a:t>
            </a:r>
          </a:p>
        </p:txBody>
      </p:sp>
      <p:sp>
        <p:nvSpPr>
          <p:cNvPr id="35" name="TextBox 34">
            <a:extLst>
              <a:ext uri="{FF2B5EF4-FFF2-40B4-BE49-F238E27FC236}">
                <a16:creationId xmlns:a16="http://schemas.microsoft.com/office/drawing/2014/main" id="{29D36D6B-C80D-727D-8F35-6D725DDF2AE9}"/>
              </a:ext>
            </a:extLst>
          </p:cNvPr>
          <p:cNvSpPr txBox="1"/>
          <p:nvPr/>
        </p:nvSpPr>
        <p:spPr>
          <a:xfrm>
            <a:off x="2223901" y="36778"/>
            <a:ext cx="456443" cy="246221"/>
          </a:xfrm>
          <a:prstGeom prst="rect">
            <a:avLst/>
          </a:prstGeom>
          <a:noFill/>
        </p:spPr>
        <p:txBody>
          <a:bodyPr wrap="square">
            <a:spAutoFit/>
          </a:bodyPr>
          <a:lstStyle/>
          <a:p>
            <a:r>
              <a:rPr lang="en-PH" sz="1000" i="1" dirty="0">
                <a:latin typeface="+mj-lt"/>
              </a:rPr>
              <a:t>2015</a:t>
            </a:r>
          </a:p>
        </p:txBody>
      </p:sp>
      <p:sp>
        <p:nvSpPr>
          <p:cNvPr id="36" name="TextBox 35">
            <a:extLst>
              <a:ext uri="{FF2B5EF4-FFF2-40B4-BE49-F238E27FC236}">
                <a16:creationId xmlns:a16="http://schemas.microsoft.com/office/drawing/2014/main" id="{4C323905-A693-5841-F79D-6F83C6AC691A}"/>
              </a:ext>
            </a:extLst>
          </p:cNvPr>
          <p:cNvSpPr txBox="1"/>
          <p:nvPr/>
        </p:nvSpPr>
        <p:spPr>
          <a:xfrm>
            <a:off x="4255522" y="3062352"/>
            <a:ext cx="456443" cy="246221"/>
          </a:xfrm>
          <a:prstGeom prst="rect">
            <a:avLst/>
          </a:prstGeom>
          <a:noFill/>
        </p:spPr>
        <p:txBody>
          <a:bodyPr wrap="square">
            <a:spAutoFit/>
          </a:bodyPr>
          <a:lstStyle/>
          <a:p>
            <a:r>
              <a:rPr lang="en-PH" sz="1000" i="1" dirty="0">
                <a:latin typeface="+mj-lt"/>
              </a:rPr>
              <a:t>2019</a:t>
            </a:r>
          </a:p>
        </p:txBody>
      </p:sp>
      <p:sp>
        <p:nvSpPr>
          <p:cNvPr id="37" name="TextBox 36">
            <a:extLst>
              <a:ext uri="{FF2B5EF4-FFF2-40B4-BE49-F238E27FC236}">
                <a16:creationId xmlns:a16="http://schemas.microsoft.com/office/drawing/2014/main" id="{C85CD651-5930-7122-EB6B-F63A8C8076FE}"/>
              </a:ext>
            </a:extLst>
          </p:cNvPr>
          <p:cNvSpPr txBox="1"/>
          <p:nvPr/>
        </p:nvSpPr>
        <p:spPr>
          <a:xfrm>
            <a:off x="9457810" y="935343"/>
            <a:ext cx="456443" cy="246221"/>
          </a:xfrm>
          <a:prstGeom prst="rect">
            <a:avLst/>
          </a:prstGeom>
          <a:noFill/>
        </p:spPr>
        <p:txBody>
          <a:bodyPr wrap="square">
            <a:spAutoFit/>
          </a:bodyPr>
          <a:lstStyle/>
          <a:p>
            <a:r>
              <a:rPr lang="en-PH" sz="1000" i="1" dirty="0">
                <a:latin typeface="+mj-lt"/>
              </a:rPr>
              <a:t>2021</a:t>
            </a:r>
          </a:p>
        </p:txBody>
      </p:sp>
      <p:sp>
        <p:nvSpPr>
          <p:cNvPr id="39" name="TextBox 38">
            <a:extLst>
              <a:ext uri="{FF2B5EF4-FFF2-40B4-BE49-F238E27FC236}">
                <a16:creationId xmlns:a16="http://schemas.microsoft.com/office/drawing/2014/main" id="{D3BE06CE-9AC6-2871-07A2-0A56891BA530}"/>
              </a:ext>
            </a:extLst>
          </p:cNvPr>
          <p:cNvSpPr txBox="1"/>
          <p:nvPr/>
        </p:nvSpPr>
        <p:spPr>
          <a:xfrm>
            <a:off x="4737001" y="5542254"/>
            <a:ext cx="5208321" cy="369332"/>
          </a:xfrm>
          <a:prstGeom prst="rect">
            <a:avLst/>
          </a:prstGeom>
          <a:noFill/>
        </p:spPr>
        <p:txBody>
          <a:bodyPr wrap="square" rtlCol="0">
            <a:spAutoFit/>
          </a:bodyPr>
          <a:lstStyle/>
          <a:p>
            <a:r>
              <a:rPr lang="en-US" dirty="0"/>
              <a:t>Geospatial analysis in support of policy formulation</a:t>
            </a:r>
          </a:p>
        </p:txBody>
      </p:sp>
      <p:sp>
        <p:nvSpPr>
          <p:cNvPr id="40" name="Right Arrow 18">
            <a:extLst>
              <a:ext uri="{FF2B5EF4-FFF2-40B4-BE49-F238E27FC236}">
                <a16:creationId xmlns:a16="http://schemas.microsoft.com/office/drawing/2014/main" id="{C843FE0C-DB30-7BD0-654C-42C35FE0C05C}"/>
              </a:ext>
            </a:extLst>
          </p:cNvPr>
          <p:cNvSpPr/>
          <p:nvPr/>
        </p:nvSpPr>
        <p:spPr>
          <a:xfrm>
            <a:off x="4413206" y="5584525"/>
            <a:ext cx="323795" cy="316412"/>
          </a:xfrm>
          <a:prstGeom prst="rightArrow">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41" name="TextBox 40">
            <a:extLst>
              <a:ext uri="{FF2B5EF4-FFF2-40B4-BE49-F238E27FC236}">
                <a16:creationId xmlns:a16="http://schemas.microsoft.com/office/drawing/2014/main" id="{AA315F6B-63A4-652F-1EC6-2382F8CC452F}"/>
              </a:ext>
            </a:extLst>
          </p:cNvPr>
          <p:cNvSpPr txBox="1"/>
          <p:nvPr/>
        </p:nvSpPr>
        <p:spPr>
          <a:xfrm>
            <a:off x="2223901" y="5986120"/>
            <a:ext cx="4378067" cy="369332"/>
          </a:xfrm>
          <a:prstGeom prst="rect">
            <a:avLst/>
          </a:prstGeom>
          <a:noFill/>
        </p:spPr>
        <p:txBody>
          <a:bodyPr wrap="square">
            <a:spAutoFit/>
          </a:bodyPr>
          <a:lstStyle/>
          <a:p>
            <a:pPr marL="228600" indent="-228600">
              <a:buAutoNum type="arabicPeriod"/>
            </a:pPr>
            <a:r>
              <a:rPr lang="en-PH" sz="600" dirty="0">
                <a:latin typeface="+mj-lt"/>
                <a:hlinkClick r:id="rId15"/>
              </a:rPr>
              <a:t>https://www.accessmod.org/</a:t>
            </a:r>
            <a:endParaRPr lang="en-PH" sz="600" dirty="0">
              <a:latin typeface="+mj-lt"/>
            </a:endParaRPr>
          </a:p>
          <a:p>
            <a:pPr marL="228600" indent="-228600">
              <a:buAutoNum type="arabicPeriod"/>
            </a:pPr>
            <a:r>
              <a:rPr lang="en-PH" sz="600" dirty="0">
                <a:latin typeface="+mj-lt"/>
                <a:hlinkClick r:id="rId16"/>
              </a:rPr>
              <a:t>https://ij-healthgeographics.biomedcentral.com/articles/10.1186/s12942-015-0012-x</a:t>
            </a:r>
            <a:r>
              <a:rPr lang="en-PH" sz="600" dirty="0">
                <a:latin typeface="+mj-lt"/>
              </a:rPr>
              <a:t> </a:t>
            </a:r>
          </a:p>
          <a:p>
            <a:pPr marL="228600" indent="-228600">
              <a:buAutoNum type="arabicPeriod"/>
            </a:pPr>
            <a:r>
              <a:rPr lang="en-PH" sz="600" dirty="0">
                <a:latin typeface="+mj-lt"/>
                <a:hlinkClick r:id="rId17"/>
              </a:rPr>
              <a:t>https://gh.bmj.com/content/4/Suppl_5/e000778.info</a:t>
            </a:r>
            <a:endParaRPr lang="en-PH" sz="600" dirty="0">
              <a:latin typeface="+mj-lt"/>
            </a:endParaRPr>
          </a:p>
        </p:txBody>
      </p:sp>
      <p:sp>
        <p:nvSpPr>
          <p:cNvPr id="42" name="TextBox 41">
            <a:extLst>
              <a:ext uri="{FF2B5EF4-FFF2-40B4-BE49-F238E27FC236}">
                <a16:creationId xmlns:a16="http://schemas.microsoft.com/office/drawing/2014/main" id="{A2C4E3BB-557B-CE86-2B99-115BD9A380BE}"/>
              </a:ext>
            </a:extLst>
          </p:cNvPr>
          <p:cNvSpPr txBox="1"/>
          <p:nvPr/>
        </p:nvSpPr>
        <p:spPr>
          <a:xfrm>
            <a:off x="6406277" y="6002565"/>
            <a:ext cx="4378067" cy="276999"/>
          </a:xfrm>
          <a:prstGeom prst="rect">
            <a:avLst/>
          </a:prstGeom>
          <a:noFill/>
        </p:spPr>
        <p:txBody>
          <a:bodyPr wrap="square">
            <a:spAutoFit/>
          </a:bodyPr>
          <a:lstStyle/>
          <a:p>
            <a:pPr marL="228600" indent="-228600">
              <a:buFont typeface="+mj-lt"/>
              <a:buAutoNum type="arabicPeriod" startAt="4"/>
            </a:pPr>
            <a:r>
              <a:rPr lang="en-PH" sz="600" dirty="0">
                <a:latin typeface="+mj-lt"/>
                <a:hlinkClick r:id="rId18"/>
              </a:rPr>
              <a:t>https://www.unfpa.org/featured-publication/implementation-manual-developing-national-network-maternity-units</a:t>
            </a:r>
            <a:endParaRPr lang="en-PH" sz="600" dirty="0">
              <a:latin typeface="+mj-lt"/>
            </a:endParaRPr>
          </a:p>
          <a:p>
            <a:pPr marL="228600" indent="-228600">
              <a:buAutoNum type="arabicPeriod" startAt="4"/>
            </a:pPr>
            <a:r>
              <a:rPr lang="en-PH" sz="600" dirty="0">
                <a:latin typeface="+mj-lt"/>
                <a:hlinkClick r:id="rId19"/>
              </a:rPr>
              <a:t>https://www.who.int/publications/i/item/9789240040519</a:t>
            </a:r>
            <a:r>
              <a:rPr lang="en-PH" sz="600" dirty="0">
                <a:latin typeface="+mj-lt"/>
              </a:rPr>
              <a:t> </a:t>
            </a:r>
          </a:p>
        </p:txBody>
      </p:sp>
      <p:sp>
        <p:nvSpPr>
          <p:cNvPr id="5" name="AutoShape 118">
            <a:extLst>
              <a:ext uri="{FF2B5EF4-FFF2-40B4-BE49-F238E27FC236}">
                <a16:creationId xmlns:a16="http://schemas.microsoft.com/office/drawing/2014/main" id="{7CFBC333-080F-BD5B-7E14-90CAA1B3207D}"/>
              </a:ext>
            </a:extLst>
          </p:cNvPr>
          <p:cNvSpPr>
            <a:spLocks noChangeArrowheads="1"/>
          </p:cNvSpPr>
          <p:nvPr/>
        </p:nvSpPr>
        <p:spPr bwMode="auto">
          <a:xfrm>
            <a:off x="5493718" y="3515709"/>
            <a:ext cx="313931" cy="355145"/>
          </a:xfrm>
          <a:prstGeom prst="rightArrow">
            <a:avLst>
              <a:gd name="adj1" fmla="val 50000"/>
              <a:gd name="adj2" fmla="val 41575"/>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Tree>
    <p:extLst>
      <p:ext uri="{BB962C8B-B14F-4D97-AF65-F5344CB8AC3E}">
        <p14:creationId xmlns:p14="http://schemas.microsoft.com/office/powerpoint/2010/main" val="889873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
          <p:cNvSpPr txBox="1"/>
          <p:nvPr/>
        </p:nvSpPr>
        <p:spPr>
          <a:xfrm>
            <a:off x="10091125" y="6098517"/>
            <a:ext cx="474400" cy="365200"/>
          </a:xfrm>
          <a:prstGeom prst="rect">
            <a:avLst/>
          </a:prstGeom>
          <a:noFill/>
          <a:ln>
            <a:noFill/>
          </a:ln>
        </p:spPr>
        <p:txBody>
          <a:bodyPr spcFirstLastPara="1" wrap="square" lIns="121900" tIns="60933" rIns="121900" bIns="60933" anchor="t" anchorCtr="0">
            <a:noAutofit/>
          </a:bodyPr>
          <a:lstStyle/>
          <a:p>
            <a:pPr algn="r">
              <a:buClr>
                <a:srgbClr val="000000"/>
              </a:buClr>
              <a:buSzPts val="1200"/>
            </a:pPr>
            <a:fld id="{00000000-1234-1234-1234-123412341234}" type="slidenum">
              <a:rPr lang="en-US" sz="1600" b="1">
                <a:solidFill>
                  <a:schemeClr val="lt1"/>
                </a:solidFill>
                <a:latin typeface="Arial"/>
                <a:ea typeface="Arial"/>
                <a:cs typeface="Arial"/>
                <a:sym typeface="Arial"/>
              </a:rPr>
              <a:pPr algn="r">
                <a:buClr>
                  <a:srgbClr val="000000"/>
                </a:buClr>
                <a:buSzPts val="1200"/>
              </a:pPr>
              <a:t>11</a:t>
            </a:fld>
            <a:endParaRPr sz="1600" b="1">
              <a:solidFill>
                <a:schemeClr val="lt1"/>
              </a:solidFill>
              <a:latin typeface="Arial"/>
              <a:ea typeface="Arial"/>
              <a:cs typeface="Arial"/>
              <a:sym typeface="Arial"/>
            </a:endParaRPr>
          </a:p>
        </p:txBody>
      </p:sp>
      <p:pic>
        <p:nvPicPr>
          <p:cNvPr id="317" name="Google Shape;317;p3" descr="D:\GAIA-GEOSYSTEMS\DROPBOX\Dropbox (Personal)\AeHIN_GIS_Lab\WORK_GIS_LAB\MMR\MAGWAY_PILOT\DEMO\PICTURES\Current_Situation3.jpg"/>
          <p:cNvPicPr preferRelativeResize="0"/>
          <p:nvPr/>
        </p:nvPicPr>
        <p:blipFill rotWithShape="1">
          <a:blip r:embed="rId3">
            <a:alphaModFix/>
          </a:blip>
          <a:srcRect/>
          <a:stretch/>
        </p:blipFill>
        <p:spPr>
          <a:xfrm>
            <a:off x="224948" y="1394053"/>
            <a:ext cx="3797300" cy="3860800"/>
          </a:xfrm>
          <a:prstGeom prst="rect">
            <a:avLst/>
          </a:prstGeom>
          <a:noFill/>
          <a:ln>
            <a:noFill/>
          </a:ln>
        </p:spPr>
      </p:pic>
      <p:sp>
        <p:nvSpPr>
          <p:cNvPr id="318" name="Google Shape;318;p3"/>
          <p:cNvSpPr txBox="1"/>
          <p:nvPr/>
        </p:nvSpPr>
        <p:spPr>
          <a:xfrm>
            <a:off x="412054" y="1096682"/>
            <a:ext cx="3516313" cy="474663"/>
          </a:xfrm>
          <a:prstGeom prst="rect">
            <a:avLst/>
          </a:prstGeom>
          <a:noFill/>
          <a:ln>
            <a:noFill/>
          </a:ln>
        </p:spPr>
        <p:txBody>
          <a:bodyPr spcFirstLastPara="1" wrap="square" lIns="121900" tIns="60933" rIns="121900" bIns="60933" anchor="t" anchorCtr="0">
            <a:noAutofit/>
          </a:bodyPr>
          <a:lstStyle/>
          <a:p>
            <a:pPr>
              <a:lnSpc>
                <a:spcPct val="90000"/>
              </a:lnSpc>
              <a:buClr>
                <a:srgbClr val="000000"/>
              </a:buClr>
              <a:buSzPts val="1800"/>
            </a:pPr>
            <a:r>
              <a:rPr lang="en-US" sz="2400" dirty="0">
                <a:solidFill>
                  <a:srgbClr val="002147"/>
                </a:solidFill>
                <a:latin typeface="Arial"/>
                <a:ea typeface="Arial"/>
                <a:cs typeface="Arial"/>
                <a:sym typeface="Arial"/>
              </a:rPr>
              <a:t>Passing from this…</a:t>
            </a:r>
            <a:endParaRPr sz="2000" dirty="0">
              <a:solidFill>
                <a:srgbClr val="002147"/>
              </a:solidFill>
              <a:latin typeface="Arial"/>
              <a:ea typeface="Arial"/>
              <a:cs typeface="Arial"/>
              <a:sym typeface="Arial"/>
            </a:endParaRPr>
          </a:p>
        </p:txBody>
      </p:sp>
      <p:sp>
        <p:nvSpPr>
          <p:cNvPr id="319" name="Google Shape;319;p3"/>
          <p:cNvSpPr/>
          <p:nvPr/>
        </p:nvSpPr>
        <p:spPr>
          <a:xfrm>
            <a:off x="3957855" y="2876114"/>
            <a:ext cx="563563" cy="527051"/>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Arial"/>
            </a:endParaRPr>
          </a:p>
        </p:txBody>
      </p:sp>
      <p:pic>
        <p:nvPicPr>
          <p:cNvPr id="320" name="Google Shape;320;p3" descr="D:\GAIA-GEOSYSTEMS\DROPBOX\Dropbox (Personal)\AeHIN_GIS_Lab\WORK_GIS_LAB\MMR\MAGWAY_PILOT\DEMO\PICTURES\pilot_070817.jpg"/>
          <p:cNvPicPr preferRelativeResize="0"/>
          <p:nvPr/>
        </p:nvPicPr>
        <p:blipFill rotWithShape="1">
          <a:blip r:embed="rId4">
            <a:alphaModFix/>
          </a:blip>
          <a:srcRect b="29508"/>
          <a:stretch/>
        </p:blipFill>
        <p:spPr>
          <a:xfrm>
            <a:off x="5099750" y="1394053"/>
            <a:ext cx="3771900" cy="2746147"/>
          </a:xfrm>
          <a:prstGeom prst="rect">
            <a:avLst/>
          </a:prstGeom>
          <a:noFill/>
          <a:ln>
            <a:noFill/>
          </a:ln>
        </p:spPr>
      </p:pic>
      <p:sp>
        <p:nvSpPr>
          <p:cNvPr id="321" name="Google Shape;321;p3"/>
          <p:cNvSpPr txBox="1"/>
          <p:nvPr/>
        </p:nvSpPr>
        <p:spPr>
          <a:xfrm>
            <a:off x="6204650" y="1016229"/>
            <a:ext cx="1452563" cy="525463"/>
          </a:xfrm>
          <a:prstGeom prst="rect">
            <a:avLst/>
          </a:prstGeom>
          <a:noFill/>
          <a:ln>
            <a:noFill/>
          </a:ln>
        </p:spPr>
        <p:txBody>
          <a:bodyPr spcFirstLastPara="1" wrap="square" lIns="121900" tIns="60933" rIns="121900" bIns="60933" anchor="t" anchorCtr="0">
            <a:noAutofit/>
          </a:bodyPr>
          <a:lstStyle/>
          <a:p>
            <a:pPr>
              <a:buClr>
                <a:srgbClr val="000000"/>
              </a:buClr>
              <a:buSzPts val="1800"/>
            </a:pPr>
            <a:r>
              <a:rPr lang="en-US" sz="2400">
                <a:solidFill>
                  <a:srgbClr val="002147"/>
                </a:solidFill>
                <a:latin typeface="Arial"/>
                <a:ea typeface="Arial"/>
                <a:cs typeface="Arial"/>
                <a:sym typeface="Arial"/>
              </a:rPr>
              <a:t>…to this</a:t>
            </a:r>
            <a:endParaRPr sz="2000">
              <a:solidFill>
                <a:srgbClr val="002147"/>
              </a:solidFill>
              <a:latin typeface="Arial"/>
              <a:ea typeface="Arial"/>
              <a:cs typeface="Arial"/>
              <a:sym typeface="Arial"/>
            </a:endParaRPr>
          </a:p>
        </p:txBody>
      </p:sp>
      <p:sp>
        <p:nvSpPr>
          <p:cNvPr id="322" name="Google Shape;322;p3"/>
          <p:cNvSpPr txBox="1"/>
          <p:nvPr/>
        </p:nvSpPr>
        <p:spPr>
          <a:xfrm>
            <a:off x="4983750" y="5355537"/>
            <a:ext cx="4032526" cy="935037"/>
          </a:xfrm>
          <a:prstGeom prst="rect">
            <a:avLst/>
          </a:prstGeom>
          <a:noFill/>
          <a:ln>
            <a:noFill/>
          </a:ln>
        </p:spPr>
        <p:txBody>
          <a:bodyPr spcFirstLastPara="1" wrap="square" lIns="121900" tIns="60933" rIns="121900" bIns="60933" anchor="t" anchorCtr="0">
            <a:noAutofit/>
          </a:bodyPr>
          <a:lstStyle/>
          <a:p>
            <a:pPr algn="ctr">
              <a:lnSpc>
                <a:spcPct val="90000"/>
              </a:lnSpc>
              <a:buClr>
                <a:srgbClr val="000000"/>
              </a:buClr>
              <a:buSzPts val="1050"/>
            </a:pPr>
            <a:r>
              <a:rPr lang="en-US" sz="1200" dirty="0">
                <a:latin typeface="Open Sans"/>
                <a:ea typeface="Open Sans"/>
                <a:cs typeface="Open Sans"/>
                <a:sym typeface="Open Sans"/>
              </a:rPr>
              <a:t>All the information systems use the same geography which does not only reduce duplication of efforts and cost but also allows to fully benefit from the power of geography, geospatial data and geospatial technologies</a:t>
            </a:r>
            <a:endParaRPr dirty="0">
              <a:latin typeface="Arial"/>
              <a:ea typeface="Arial"/>
              <a:cs typeface="Arial"/>
              <a:sym typeface="Arial"/>
            </a:endParaRPr>
          </a:p>
        </p:txBody>
      </p:sp>
      <p:sp>
        <p:nvSpPr>
          <p:cNvPr id="323" name="Google Shape;323;p3"/>
          <p:cNvSpPr txBox="1"/>
          <p:nvPr/>
        </p:nvSpPr>
        <p:spPr>
          <a:xfrm>
            <a:off x="0" y="5346855"/>
            <a:ext cx="4126617" cy="952400"/>
          </a:xfrm>
          <a:prstGeom prst="rect">
            <a:avLst/>
          </a:prstGeom>
          <a:noFill/>
          <a:ln>
            <a:noFill/>
          </a:ln>
        </p:spPr>
        <p:txBody>
          <a:bodyPr spcFirstLastPara="1" wrap="square" lIns="121900" tIns="60933" rIns="121900" bIns="60933" anchor="t" anchorCtr="0">
            <a:noAutofit/>
          </a:bodyPr>
          <a:lstStyle/>
          <a:p>
            <a:pPr algn="ctr">
              <a:lnSpc>
                <a:spcPct val="90000"/>
              </a:lnSpc>
              <a:buClr>
                <a:srgbClr val="000000"/>
              </a:buClr>
              <a:buSzPts val="1050"/>
            </a:pPr>
            <a:r>
              <a:rPr lang="en-US" sz="1200" dirty="0">
                <a:latin typeface="Open Sans"/>
                <a:ea typeface="Open Sans"/>
                <a:cs typeface="Open Sans"/>
                <a:sym typeface="Open Sans"/>
              </a:rPr>
              <a:t>Each information system is using a different geography, maintaining each geography separately is not cost-effective and this situation does not allow benefiting from the power of geography, geospatial data and geospatial technologies</a:t>
            </a:r>
            <a:endParaRPr dirty="0">
              <a:latin typeface="Arial"/>
              <a:ea typeface="Arial"/>
              <a:cs typeface="Arial"/>
              <a:sym typeface="Arial"/>
            </a:endParaRPr>
          </a:p>
        </p:txBody>
      </p:sp>
      <p:sp>
        <p:nvSpPr>
          <p:cNvPr id="324" name="Google Shape;324;p3"/>
          <p:cNvSpPr/>
          <p:nvPr/>
        </p:nvSpPr>
        <p:spPr>
          <a:xfrm>
            <a:off x="7949232" y="3508918"/>
            <a:ext cx="1170880" cy="1584753"/>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325" name="Google Shape;325;p3" descr="D:\GAIA-GEOSYSTEMS\DROPBOX\Dropbox (Personal)\AeHIN_GIS_Lab\WORK_GIS_LAB\MMR\MAGWAY_PILOT\DEMO\PICTURES\pilot_070817.jpg"/>
          <p:cNvPicPr preferRelativeResize="0"/>
          <p:nvPr/>
        </p:nvPicPr>
        <p:blipFill rotWithShape="1">
          <a:blip r:embed="rId4">
            <a:alphaModFix/>
          </a:blip>
          <a:srcRect l="77643" t="58224" r="1109" b="26764"/>
          <a:stretch/>
        </p:blipFill>
        <p:spPr>
          <a:xfrm>
            <a:off x="8214859" y="4210633"/>
            <a:ext cx="801417" cy="584819"/>
          </a:xfrm>
          <a:prstGeom prst="rect">
            <a:avLst/>
          </a:prstGeom>
          <a:noFill/>
          <a:ln>
            <a:noFill/>
          </a:ln>
        </p:spPr>
      </p:pic>
      <p:sp>
        <p:nvSpPr>
          <p:cNvPr id="326" name="Google Shape;326;p3"/>
          <p:cNvSpPr/>
          <p:nvPr/>
        </p:nvSpPr>
        <p:spPr>
          <a:xfrm>
            <a:off x="7762919" y="3374627"/>
            <a:ext cx="1170880" cy="59626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327" name="Google Shape;327;p3"/>
          <p:cNvSpPr/>
          <p:nvPr/>
        </p:nvSpPr>
        <p:spPr>
          <a:xfrm>
            <a:off x="8135546" y="3105031"/>
            <a:ext cx="1170880" cy="59626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328" name="Google Shape;328;p3"/>
          <p:cNvSpPr txBox="1"/>
          <p:nvPr/>
        </p:nvSpPr>
        <p:spPr>
          <a:xfrm>
            <a:off x="8078918" y="4729085"/>
            <a:ext cx="983861" cy="375393"/>
          </a:xfrm>
          <a:prstGeom prst="rect">
            <a:avLst/>
          </a:prstGeom>
          <a:noFill/>
          <a:ln>
            <a:noFill/>
          </a:ln>
        </p:spPr>
        <p:txBody>
          <a:bodyPr spcFirstLastPara="1" wrap="square" lIns="121900" tIns="60933" rIns="121900" bIns="60933" anchor="t" anchorCtr="0">
            <a:noAutofit/>
          </a:bodyPr>
          <a:lstStyle/>
          <a:p>
            <a:pPr algn="ctr">
              <a:lnSpc>
                <a:spcPct val="90000"/>
              </a:lnSpc>
              <a:buClr>
                <a:srgbClr val="000000"/>
              </a:buClr>
              <a:buSzPts val="600"/>
            </a:pPr>
            <a:r>
              <a:rPr lang="en-US" sz="800">
                <a:solidFill>
                  <a:srgbClr val="595959"/>
                </a:solidFill>
                <a:latin typeface="Open Sans"/>
                <a:ea typeface="Open Sans"/>
                <a:cs typeface="Open Sans"/>
                <a:sym typeface="Open Sans"/>
              </a:rPr>
              <a:t>Geospatial data</a:t>
            </a:r>
            <a:endParaRPr sz="1200">
              <a:solidFill>
                <a:srgbClr val="000000"/>
              </a:solidFill>
              <a:latin typeface="Arial"/>
              <a:ea typeface="Arial"/>
              <a:cs typeface="Arial"/>
              <a:sym typeface="Arial"/>
            </a:endParaRPr>
          </a:p>
        </p:txBody>
      </p:sp>
      <p:pic>
        <p:nvPicPr>
          <p:cNvPr id="329" name="Google Shape;329;p3" descr="D:\GAIA-GEOSYSTEMS\DROPBOX\Dropbox (Personal)\AeHIN_GIS_Lab\WORK_GIS_LAB\MMR\MAGWAY_PILOT\DEMO\PICTURES\pilot_070817.jpg"/>
          <p:cNvPicPr preferRelativeResize="0"/>
          <p:nvPr/>
        </p:nvPicPr>
        <p:blipFill rotWithShape="1">
          <a:blip r:embed="rId4">
            <a:alphaModFix/>
          </a:blip>
          <a:srcRect l="9646" t="70555" r="24595"/>
          <a:stretch/>
        </p:blipFill>
        <p:spPr>
          <a:xfrm>
            <a:off x="4558590" y="4140201"/>
            <a:ext cx="2480348" cy="1147073"/>
          </a:xfrm>
          <a:prstGeom prst="rect">
            <a:avLst/>
          </a:prstGeom>
          <a:noFill/>
          <a:ln>
            <a:noFill/>
          </a:ln>
        </p:spPr>
      </p:pic>
      <p:sp>
        <p:nvSpPr>
          <p:cNvPr id="330" name="Google Shape;330;p3"/>
          <p:cNvSpPr/>
          <p:nvPr/>
        </p:nvSpPr>
        <p:spPr>
          <a:xfrm>
            <a:off x="4614501" y="4165021"/>
            <a:ext cx="4632861" cy="1008000"/>
          </a:xfrm>
          <a:prstGeom prst="rect">
            <a:avLst/>
          </a:prstGeom>
          <a:noFill/>
          <a:ln w="5715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50"/>
            </a:pPr>
            <a:endParaRPr sz="1400">
              <a:solidFill>
                <a:schemeClr val="lt1"/>
              </a:solidFill>
              <a:latin typeface="Arial"/>
              <a:ea typeface="Arial"/>
              <a:cs typeface="Arial"/>
              <a:sym typeface="Arial"/>
            </a:endParaRPr>
          </a:p>
        </p:txBody>
      </p:sp>
      <p:pic>
        <p:nvPicPr>
          <p:cNvPr id="331" name="Google Shape;331;p3"/>
          <p:cNvPicPr preferRelativeResize="0"/>
          <p:nvPr/>
        </p:nvPicPr>
        <p:blipFill rotWithShape="1">
          <a:blip r:embed="rId5">
            <a:alphaModFix/>
          </a:blip>
          <a:srcRect l="44308" t="77980" r="44840" b="5078"/>
          <a:stretch/>
        </p:blipFill>
        <p:spPr>
          <a:xfrm>
            <a:off x="7208211" y="4288832"/>
            <a:ext cx="625785" cy="596269"/>
          </a:xfrm>
          <a:prstGeom prst="rect">
            <a:avLst/>
          </a:prstGeom>
          <a:noFill/>
          <a:ln>
            <a:noFill/>
          </a:ln>
        </p:spPr>
      </p:pic>
      <p:sp>
        <p:nvSpPr>
          <p:cNvPr id="332" name="Google Shape;332;p3"/>
          <p:cNvSpPr txBox="1"/>
          <p:nvPr/>
        </p:nvSpPr>
        <p:spPr>
          <a:xfrm>
            <a:off x="7074822" y="4841366"/>
            <a:ext cx="882236" cy="277127"/>
          </a:xfrm>
          <a:prstGeom prst="rect">
            <a:avLst/>
          </a:prstGeom>
          <a:noFill/>
          <a:ln>
            <a:noFill/>
          </a:ln>
        </p:spPr>
        <p:txBody>
          <a:bodyPr spcFirstLastPara="1" wrap="square" lIns="121900" tIns="60933" rIns="121900" bIns="60933" anchor="t" anchorCtr="0">
            <a:noAutofit/>
          </a:bodyPr>
          <a:lstStyle/>
          <a:p>
            <a:pPr algn="ctr">
              <a:lnSpc>
                <a:spcPct val="90000"/>
              </a:lnSpc>
              <a:buClr>
                <a:srgbClr val="000000"/>
              </a:buClr>
              <a:buSzPts val="600"/>
            </a:pPr>
            <a:r>
              <a:rPr lang="en-US" sz="800">
                <a:solidFill>
                  <a:srgbClr val="595959"/>
                </a:solidFill>
                <a:latin typeface="Open Sans"/>
                <a:ea typeface="Open Sans"/>
                <a:cs typeface="Open Sans"/>
                <a:sym typeface="Open Sans"/>
              </a:rPr>
              <a:t>Hierarchy</a:t>
            </a:r>
            <a:endParaRPr sz="1200">
              <a:solidFill>
                <a:srgbClr val="000000"/>
              </a:solidFill>
              <a:latin typeface="Arial"/>
              <a:ea typeface="Arial"/>
              <a:cs typeface="Arial"/>
              <a:sym typeface="Arial"/>
            </a:endParaRPr>
          </a:p>
        </p:txBody>
      </p:sp>
      <p:sp>
        <p:nvSpPr>
          <p:cNvPr id="333" name="Google Shape;333;p3"/>
          <p:cNvSpPr txBox="1"/>
          <p:nvPr/>
        </p:nvSpPr>
        <p:spPr>
          <a:xfrm>
            <a:off x="7731466" y="3913596"/>
            <a:ext cx="1678764" cy="164243"/>
          </a:xfrm>
          <a:prstGeom prst="rect">
            <a:avLst/>
          </a:prstGeom>
          <a:noFill/>
          <a:ln>
            <a:noFill/>
          </a:ln>
        </p:spPr>
        <p:txBody>
          <a:bodyPr spcFirstLastPara="1" wrap="square" lIns="121900" tIns="60933" rIns="121900" bIns="60933" anchor="t" anchorCtr="0">
            <a:noAutofit/>
          </a:bodyPr>
          <a:lstStyle/>
          <a:p>
            <a:pPr algn="ctr">
              <a:lnSpc>
                <a:spcPct val="90000"/>
              </a:lnSpc>
              <a:buClr>
                <a:srgbClr val="000000"/>
              </a:buClr>
              <a:buSzPts val="700"/>
            </a:pPr>
            <a:r>
              <a:rPr lang="en-US" sz="933">
                <a:solidFill>
                  <a:srgbClr val="FF0000"/>
                </a:solidFill>
                <a:latin typeface="Open Sans"/>
                <a:ea typeface="Open Sans"/>
                <a:cs typeface="Open Sans"/>
                <a:sym typeface="Open Sans"/>
              </a:rPr>
              <a:t>Common Geo-Registry</a:t>
            </a:r>
            <a:endParaRPr sz="1333">
              <a:solidFill>
                <a:srgbClr val="FF0000"/>
              </a:solidFill>
              <a:latin typeface="Arial"/>
              <a:ea typeface="Arial"/>
              <a:cs typeface="Arial"/>
              <a:sym typeface="Arial"/>
            </a:endParaRPr>
          </a:p>
        </p:txBody>
      </p:sp>
      <p:sp>
        <p:nvSpPr>
          <p:cNvPr id="4" name="Google Shape;357;p12">
            <a:extLst>
              <a:ext uri="{FF2B5EF4-FFF2-40B4-BE49-F238E27FC236}">
                <a16:creationId xmlns:a16="http://schemas.microsoft.com/office/drawing/2014/main" id="{A78F83BD-0F82-C57A-5999-5E92C30BF19E}"/>
              </a:ext>
            </a:extLst>
          </p:cNvPr>
          <p:cNvSpPr txBox="1"/>
          <p:nvPr/>
        </p:nvSpPr>
        <p:spPr>
          <a:xfrm>
            <a:off x="0" y="0"/>
            <a:ext cx="12192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2147"/>
                </a:solidFill>
                <a:latin typeface="Calibri"/>
                <a:ea typeface="Calibri"/>
                <a:cs typeface="Calibri"/>
                <a:sym typeface="Calibri"/>
              </a:rPr>
              <a:t>Common Geo-registry Concept/</a:t>
            </a:r>
            <a:r>
              <a:rPr lang="en-US" sz="3200" b="1" dirty="0" err="1">
                <a:solidFill>
                  <a:srgbClr val="002147"/>
                </a:solidFill>
                <a:latin typeface="Calibri"/>
                <a:ea typeface="Calibri"/>
                <a:cs typeface="Calibri"/>
                <a:sym typeface="Calibri"/>
              </a:rPr>
              <a:t>GeoPrism</a:t>
            </a:r>
            <a:r>
              <a:rPr lang="en-US" sz="3200" b="1" dirty="0">
                <a:solidFill>
                  <a:srgbClr val="002147"/>
                </a:solidFill>
                <a:latin typeface="Calibri"/>
                <a:ea typeface="Calibri"/>
                <a:cs typeface="Calibri"/>
                <a:sym typeface="Calibri"/>
              </a:rPr>
              <a:t> Registry platform</a:t>
            </a:r>
            <a:endParaRPr dirty="0">
              <a:solidFill>
                <a:srgbClr val="002147"/>
              </a:solidFill>
            </a:endParaRPr>
          </a:p>
        </p:txBody>
      </p:sp>
      <p:pic>
        <p:nvPicPr>
          <p:cNvPr id="5" name="Picture 4">
            <a:extLst>
              <a:ext uri="{FF2B5EF4-FFF2-40B4-BE49-F238E27FC236}">
                <a16:creationId xmlns:a16="http://schemas.microsoft.com/office/drawing/2014/main" id="{AC5DCE3F-9035-8CCD-DA02-3E2DA0120D15}"/>
              </a:ext>
            </a:extLst>
          </p:cNvPr>
          <p:cNvPicPr>
            <a:picLocks noChangeAspect="1"/>
          </p:cNvPicPr>
          <p:nvPr/>
        </p:nvPicPr>
        <p:blipFill rotWithShape="1">
          <a:blip r:embed="rId6"/>
          <a:srcRect l="27766" t="14229" r="40957" b="10676"/>
          <a:stretch/>
        </p:blipFill>
        <p:spPr>
          <a:xfrm>
            <a:off x="9927898" y="779803"/>
            <a:ext cx="1643507" cy="2096311"/>
          </a:xfrm>
          <a:prstGeom prst="rect">
            <a:avLst/>
          </a:prstGeom>
          <a:ln>
            <a:solidFill>
              <a:schemeClr val="tx1"/>
            </a:solidFill>
          </a:ln>
        </p:spPr>
      </p:pic>
      <p:sp>
        <p:nvSpPr>
          <p:cNvPr id="6" name="Google Shape;319;p3">
            <a:extLst>
              <a:ext uri="{FF2B5EF4-FFF2-40B4-BE49-F238E27FC236}">
                <a16:creationId xmlns:a16="http://schemas.microsoft.com/office/drawing/2014/main" id="{C3852D70-CF1C-D4A0-113B-6FB2CEDF5998}"/>
              </a:ext>
            </a:extLst>
          </p:cNvPr>
          <p:cNvSpPr/>
          <p:nvPr/>
        </p:nvSpPr>
        <p:spPr>
          <a:xfrm>
            <a:off x="9226108" y="1358899"/>
            <a:ext cx="563563" cy="527051"/>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Arial"/>
            </a:endParaRPr>
          </a:p>
        </p:txBody>
      </p:sp>
      <p:sp>
        <p:nvSpPr>
          <p:cNvPr id="8" name="TextBox 7">
            <a:extLst>
              <a:ext uri="{FF2B5EF4-FFF2-40B4-BE49-F238E27FC236}">
                <a16:creationId xmlns:a16="http://schemas.microsoft.com/office/drawing/2014/main" id="{BC77EEC9-D52F-0A8D-3872-C27941482C26}"/>
              </a:ext>
            </a:extLst>
          </p:cNvPr>
          <p:cNvSpPr txBox="1"/>
          <p:nvPr/>
        </p:nvSpPr>
        <p:spPr>
          <a:xfrm>
            <a:off x="9349574" y="2899552"/>
            <a:ext cx="2725318" cy="430887"/>
          </a:xfrm>
          <a:prstGeom prst="rect">
            <a:avLst/>
          </a:prstGeom>
          <a:noFill/>
        </p:spPr>
        <p:txBody>
          <a:bodyPr wrap="square">
            <a:spAutoFit/>
          </a:bodyPr>
          <a:lstStyle/>
          <a:p>
            <a:pPr algn="ctr"/>
            <a:r>
              <a:rPr lang="en-PH" sz="1100" dirty="0">
                <a:hlinkClick r:id="rId7"/>
              </a:rPr>
              <a:t>https://healthgeolab.net/DOCUMENTS/Guidance_Common_Geo-registry_Ve2.pdf</a:t>
            </a:r>
            <a:r>
              <a:rPr lang="en-PH" sz="1100" dirty="0"/>
              <a:t> </a:t>
            </a:r>
          </a:p>
        </p:txBody>
      </p:sp>
      <p:pic>
        <p:nvPicPr>
          <p:cNvPr id="9" name="Picture 8">
            <a:extLst>
              <a:ext uri="{FF2B5EF4-FFF2-40B4-BE49-F238E27FC236}">
                <a16:creationId xmlns:a16="http://schemas.microsoft.com/office/drawing/2014/main" id="{73FF0341-7618-6E09-E50C-31E38C2A3C3B}"/>
              </a:ext>
            </a:extLst>
          </p:cNvPr>
          <p:cNvPicPr>
            <a:picLocks noChangeAspect="1"/>
          </p:cNvPicPr>
          <p:nvPr/>
        </p:nvPicPr>
        <p:blipFill rotWithShape="1">
          <a:blip r:embed="rId8"/>
          <a:srcRect t="13054"/>
          <a:stretch/>
        </p:blipFill>
        <p:spPr>
          <a:xfrm>
            <a:off x="9742034" y="4344041"/>
            <a:ext cx="2069374" cy="1258899"/>
          </a:xfrm>
          <a:prstGeom prst="rect">
            <a:avLst/>
          </a:prstGeom>
          <a:ln>
            <a:solidFill>
              <a:schemeClr val="tx1"/>
            </a:solidFill>
          </a:ln>
        </p:spPr>
      </p:pic>
      <p:pic>
        <p:nvPicPr>
          <p:cNvPr id="11" name="Picture 10">
            <a:extLst>
              <a:ext uri="{FF2B5EF4-FFF2-40B4-BE49-F238E27FC236}">
                <a16:creationId xmlns:a16="http://schemas.microsoft.com/office/drawing/2014/main" id="{1159F655-EB3F-1B4A-258C-122DC1CF2C70}"/>
              </a:ext>
            </a:extLst>
          </p:cNvPr>
          <p:cNvPicPr>
            <a:picLocks noChangeAspect="1"/>
          </p:cNvPicPr>
          <p:nvPr/>
        </p:nvPicPr>
        <p:blipFill rotWithShape="1">
          <a:blip r:embed="rId9"/>
          <a:srcRect l="25053" t="25452" r="25196" b="14940"/>
          <a:stretch/>
        </p:blipFill>
        <p:spPr>
          <a:xfrm>
            <a:off x="10062129" y="4586966"/>
            <a:ext cx="1496297" cy="952400"/>
          </a:xfrm>
          <a:prstGeom prst="rect">
            <a:avLst/>
          </a:prstGeom>
        </p:spPr>
      </p:pic>
      <p:sp>
        <p:nvSpPr>
          <p:cNvPr id="12" name="Google Shape;319;p3">
            <a:extLst>
              <a:ext uri="{FF2B5EF4-FFF2-40B4-BE49-F238E27FC236}">
                <a16:creationId xmlns:a16="http://schemas.microsoft.com/office/drawing/2014/main" id="{269487B7-8B56-D57B-67F7-F4E91B7BB922}"/>
              </a:ext>
            </a:extLst>
          </p:cNvPr>
          <p:cNvSpPr/>
          <p:nvPr/>
        </p:nvSpPr>
        <p:spPr>
          <a:xfrm rot="5400000">
            <a:off x="10385396" y="3626222"/>
            <a:ext cx="798170" cy="527051"/>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Arial"/>
            </a:endParaRPr>
          </a:p>
        </p:txBody>
      </p:sp>
      <p:sp>
        <p:nvSpPr>
          <p:cNvPr id="13" name="TextBox 12">
            <a:extLst>
              <a:ext uri="{FF2B5EF4-FFF2-40B4-BE49-F238E27FC236}">
                <a16:creationId xmlns:a16="http://schemas.microsoft.com/office/drawing/2014/main" id="{5F0368E2-7E4B-F823-D841-22AD2A107F39}"/>
              </a:ext>
            </a:extLst>
          </p:cNvPr>
          <p:cNvSpPr txBox="1"/>
          <p:nvPr/>
        </p:nvSpPr>
        <p:spPr>
          <a:xfrm>
            <a:off x="9742034" y="5602940"/>
            <a:ext cx="2069374" cy="261610"/>
          </a:xfrm>
          <a:prstGeom prst="rect">
            <a:avLst/>
          </a:prstGeom>
          <a:noFill/>
        </p:spPr>
        <p:txBody>
          <a:bodyPr wrap="square">
            <a:spAutoFit/>
          </a:bodyPr>
          <a:lstStyle/>
          <a:p>
            <a:pPr algn="ctr"/>
            <a:r>
              <a:rPr lang="en-PH" sz="1100" dirty="0" err="1"/>
              <a:t>GeoPrism</a:t>
            </a:r>
            <a:r>
              <a:rPr lang="en-PH" sz="1100" dirty="0"/>
              <a:t> Registry</a:t>
            </a:r>
          </a:p>
        </p:txBody>
      </p:sp>
      <p:sp>
        <p:nvSpPr>
          <p:cNvPr id="14" name="TextBox 13">
            <a:extLst>
              <a:ext uri="{FF2B5EF4-FFF2-40B4-BE49-F238E27FC236}">
                <a16:creationId xmlns:a16="http://schemas.microsoft.com/office/drawing/2014/main" id="{4643C722-3019-AA64-43A0-AAB90173537C}"/>
              </a:ext>
            </a:extLst>
          </p:cNvPr>
          <p:cNvSpPr txBox="1"/>
          <p:nvPr/>
        </p:nvSpPr>
        <p:spPr>
          <a:xfrm>
            <a:off x="9507889" y="5892439"/>
            <a:ext cx="2649165" cy="415498"/>
          </a:xfrm>
          <a:prstGeom prst="rect">
            <a:avLst/>
          </a:prstGeom>
          <a:noFill/>
        </p:spPr>
        <p:txBody>
          <a:bodyPr wrap="square">
            <a:spAutoFit/>
          </a:bodyPr>
          <a:lstStyle/>
          <a:p>
            <a:pPr algn="ctr"/>
            <a:r>
              <a:rPr lang="en-PH" sz="1050" dirty="0">
                <a:hlinkClick r:id="rId10"/>
              </a:rPr>
              <a:t>https://demo-georegistry.geoprism.net/cgr/manage#/login</a:t>
            </a:r>
            <a:r>
              <a:rPr lang="en-PH" sz="1050" dirty="0"/>
              <a:t> </a:t>
            </a:r>
          </a:p>
        </p:txBody>
      </p:sp>
    </p:spTree>
    <p:extLst>
      <p:ext uri="{BB962C8B-B14F-4D97-AF65-F5344CB8AC3E}">
        <p14:creationId xmlns:p14="http://schemas.microsoft.com/office/powerpoint/2010/main" val="1864629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 name="Picture 2" descr="A person sitting on the ground with his hands on his wrist&#10;&#10;Description automatically generated">
            <a:hlinkClick r:id="rId3"/>
            <a:extLst>
              <a:ext uri="{FF2B5EF4-FFF2-40B4-BE49-F238E27FC236}">
                <a16:creationId xmlns:a16="http://schemas.microsoft.com/office/drawing/2014/main" id="{22EEFD0C-2EF9-4810-CF35-9F754C092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1186" y="3870469"/>
            <a:ext cx="2795398" cy="1602092"/>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4" name="Picture 3" descr="A person holding a person's hand&#10;&#10;Description automatically generated">
            <a:hlinkClick r:id="rId5"/>
            <a:extLst>
              <a:ext uri="{FF2B5EF4-FFF2-40B4-BE49-F238E27FC236}">
                <a16:creationId xmlns:a16="http://schemas.microsoft.com/office/drawing/2014/main" id="{F462BD4C-C557-BFA7-C391-D46E55C99C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1991" y="4473488"/>
            <a:ext cx="2795398" cy="1603832"/>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2" name="Picture 1">
            <a:extLst>
              <a:ext uri="{FF2B5EF4-FFF2-40B4-BE49-F238E27FC236}">
                <a16:creationId xmlns:a16="http://schemas.microsoft.com/office/drawing/2014/main" id="{FCE667CD-1D37-7DB5-2922-EDDA1883ABDE}"/>
              </a:ext>
            </a:extLst>
          </p:cNvPr>
          <p:cNvPicPr>
            <a:picLocks/>
          </p:cNvPicPr>
          <p:nvPr/>
        </p:nvPicPr>
        <p:blipFill>
          <a:blip r:embed="rId7">
            <a:alphaModFix/>
          </a:blip>
          <a:stretch>
            <a:fillRect/>
          </a:stretch>
        </p:blipFill>
        <p:spPr>
          <a:xfrm>
            <a:off x="3750368" y="4250651"/>
            <a:ext cx="2430857" cy="1591078"/>
          </a:xfrm>
          <a:prstGeom prst="rect">
            <a:avLst/>
          </a:prstGeom>
          <a:noFill/>
          <a:ln w="9525" cap="flat" cmpd="sng">
            <a:solidFill>
              <a:schemeClr val="dk1"/>
            </a:solidFill>
            <a:prstDash val="solid"/>
            <a:round/>
            <a:headEnd type="none" w="sm" len="sm"/>
            <a:tailEnd type="none" w="sm" len="sm"/>
          </a:ln>
        </p:spPr>
      </p:pic>
      <p:pic>
        <p:nvPicPr>
          <p:cNvPr id="364" name="Google Shape;364;p1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0286" y="0"/>
            <a:ext cx="1149864" cy="1214950"/>
          </a:xfrm>
          <a:prstGeom prst="rect">
            <a:avLst/>
          </a:prstGeom>
          <a:noFill/>
          <a:ln>
            <a:noFill/>
          </a:ln>
        </p:spPr>
      </p:pic>
      <p:pic>
        <p:nvPicPr>
          <p:cNvPr id="365" name="Google Shape;365;p13" descr="D:\GAIA-GEOSYSTEMS\DROPBOX\Dropbox (Personal)\AeHIN_GIS_Lab\MEETINGS\ESRI\UC_2017\PRESENTATION\vietnam.png"/>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788971" y="1753961"/>
            <a:ext cx="942975" cy="627507"/>
          </a:xfrm>
          <a:prstGeom prst="rect">
            <a:avLst/>
          </a:prstGeom>
          <a:noFill/>
          <a:ln>
            <a:noFill/>
          </a:ln>
          <a:effectLst>
            <a:outerShdw blurRad="190500" algn="tl" rotWithShape="0">
              <a:srgbClr val="000000">
                <a:alpha val="69803"/>
              </a:srgbClr>
            </a:outerShdw>
          </a:effectLst>
        </p:spPr>
      </p:pic>
      <p:pic>
        <p:nvPicPr>
          <p:cNvPr id="366" name="Google Shape;366;p13" descr="D:\GAIA-GEOSYSTEMS\DROPBOX\Dropbox (Personal)\AeHIN_GIS_Lab\MEETINGS\ESRI\UC_2017\PRESENTATION\cambodia.png"/>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111224" y="1397626"/>
            <a:ext cx="953669" cy="609600"/>
          </a:xfrm>
          <a:prstGeom prst="rect">
            <a:avLst/>
          </a:prstGeom>
          <a:noFill/>
          <a:ln>
            <a:noFill/>
          </a:ln>
          <a:effectLst>
            <a:outerShdw blurRad="190500" algn="tl" rotWithShape="0">
              <a:srgbClr val="000000">
                <a:alpha val="69803"/>
              </a:srgbClr>
            </a:outerShdw>
          </a:effectLst>
        </p:spPr>
      </p:pic>
      <p:sp>
        <p:nvSpPr>
          <p:cNvPr id="367" name="Google Shape;367;p13"/>
          <p:cNvSpPr txBox="1"/>
          <p:nvPr/>
        </p:nvSpPr>
        <p:spPr>
          <a:xfrm>
            <a:off x="8064893" y="1384001"/>
            <a:ext cx="774571"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latin typeface="Calibri"/>
                <a:ea typeface="Calibri"/>
                <a:cs typeface="Calibri"/>
                <a:sym typeface="Calibri"/>
              </a:rPr>
              <a:t>Cambodia</a:t>
            </a:r>
            <a:endParaRPr/>
          </a:p>
        </p:txBody>
      </p:sp>
      <p:sp>
        <p:nvSpPr>
          <p:cNvPr id="368" name="Google Shape;368;p13"/>
          <p:cNvSpPr txBox="1"/>
          <p:nvPr/>
        </p:nvSpPr>
        <p:spPr>
          <a:xfrm>
            <a:off x="7032104" y="2030267"/>
            <a:ext cx="683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latin typeface="Calibri"/>
                <a:ea typeface="Calibri"/>
                <a:cs typeface="Calibri"/>
                <a:sym typeface="Calibri"/>
              </a:rPr>
              <a:t>Vietnam</a:t>
            </a:r>
            <a:endParaRPr/>
          </a:p>
        </p:txBody>
      </p:sp>
      <p:sp>
        <p:nvSpPr>
          <p:cNvPr id="370" name="Google Shape;370;p13"/>
          <p:cNvSpPr/>
          <p:nvPr/>
        </p:nvSpPr>
        <p:spPr>
          <a:xfrm>
            <a:off x="156373" y="1956589"/>
            <a:ext cx="826770" cy="449823"/>
          </a:xfrm>
          <a:custGeom>
            <a:avLst/>
            <a:gdLst/>
            <a:ahLst/>
            <a:cxnLst/>
            <a:rect l="l" t="t" r="r" b="b"/>
            <a:pathLst>
              <a:path w="826770" h="449823" extrusionOk="0">
                <a:moveTo>
                  <a:pt x="750570" y="0"/>
                </a:moveTo>
                <a:lnTo>
                  <a:pt x="750570" y="0"/>
                </a:lnTo>
                <a:cubicBezTo>
                  <a:pt x="717550" y="15240"/>
                  <a:pt x="683651" y="28704"/>
                  <a:pt x="651510" y="45720"/>
                </a:cubicBezTo>
                <a:cubicBezTo>
                  <a:pt x="616907" y="64039"/>
                  <a:pt x="628172" y="62595"/>
                  <a:pt x="609600" y="83820"/>
                </a:cubicBezTo>
                <a:cubicBezTo>
                  <a:pt x="604869" y="89227"/>
                  <a:pt x="599035" y="93605"/>
                  <a:pt x="594360" y="99060"/>
                </a:cubicBezTo>
                <a:cubicBezTo>
                  <a:pt x="591380" y="102537"/>
                  <a:pt x="589402" y="106764"/>
                  <a:pt x="586740" y="110490"/>
                </a:cubicBezTo>
                <a:cubicBezTo>
                  <a:pt x="583049" y="115657"/>
                  <a:pt x="578951" y="120528"/>
                  <a:pt x="575310" y="125730"/>
                </a:cubicBezTo>
                <a:cubicBezTo>
                  <a:pt x="570058" y="133233"/>
                  <a:pt x="565565" y="141264"/>
                  <a:pt x="560070" y="148590"/>
                </a:cubicBezTo>
                <a:cubicBezTo>
                  <a:pt x="554119" y="156525"/>
                  <a:pt x="546666" y="163295"/>
                  <a:pt x="541020" y="171450"/>
                </a:cubicBezTo>
                <a:cubicBezTo>
                  <a:pt x="535192" y="179868"/>
                  <a:pt x="531802" y="189839"/>
                  <a:pt x="525780" y="198120"/>
                </a:cubicBezTo>
                <a:cubicBezTo>
                  <a:pt x="521554" y="203930"/>
                  <a:pt x="515346" y="208020"/>
                  <a:pt x="510540" y="213360"/>
                </a:cubicBezTo>
                <a:cubicBezTo>
                  <a:pt x="503905" y="220733"/>
                  <a:pt x="497178" y="228094"/>
                  <a:pt x="491490" y="236220"/>
                </a:cubicBezTo>
                <a:cubicBezTo>
                  <a:pt x="488233" y="240873"/>
                  <a:pt x="486880" y="246644"/>
                  <a:pt x="483870" y="251460"/>
                </a:cubicBezTo>
                <a:cubicBezTo>
                  <a:pt x="480505" y="256845"/>
                  <a:pt x="475962" y="261416"/>
                  <a:pt x="472440" y="266700"/>
                </a:cubicBezTo>
                <a:cubicBezTo>
                  <a:pt x="459650" y="285885"/>
                  <a:pt x="463818" y="284379"/>
                  <a:pt x="449580" y="300990"/>
                </a:cubicBezTo>
                <a:cubicBezTo>
                  <a:pt x="446073" y="305081"/>
                  <a:pt x="443356" y="311032"/>
                  <a:pt x="438150" y="312420"/>
                </a:cubicBezTo>
                <a:cubicBezTo>
                  <a:pt x="423374" y="316360"/>
                  <a:pt x="407670" y="314960"/>
                  <a:pt x="392430" y="316230"/>
                </a:cubicBezTo>
                <a:cubicBezTo>
                  <a:pt x="382270" y="312420"/>
                  <a:pt x="370726" y="311182"/>
                  <a:pt x="361950" y="304800"/>
                </a:cubicBezTo>
                <a:cubicBezTo>
                  <a:pt x="355961" y="300444"/>
                  <a:pt x="354116" y="292223"/>
                  <a:pt x="350520" y="285750"/>
                </a:cubicBezTo>
                <a:cubicBezTo>
                  <a:pt x="340075" y="266950"/>
                  <a:pt x="344723" y="274985"/>
                  <a:pt x="339090" y="255270"/>
                </a:cubicBezTo>
                <a:cubicBezTo>
                  <a:pt x="337987" y="251408"/>
                  <a:pt x="336254" y="247736"/>
                  <a:pt x="335280" y="243840"/>
                </a:cubicBezTo>
                <a:cubicBezTo>
                  <a:pt x="334801" y="241925"/>
                  <a:pt x="330963" y="217865"/>
                  <a:pt x="327660" y="213360"/>
                </a:cubicBezTo>
                <a:cubicBezTo>
                  <a:pt x="315929" y="197363"/>
                  <a:pt x="302408" y="182755"/>
                  <a:pt x="289560" y="167640"/>
                </a:cubicBezTo>
                <a:cubicBezTo>
                  <a:pt x="280817" y="157354"/>
                  <a:pt x="270379" y="148393"/>
                  <a:pt x="262890" y="137160"/>
                </a:cubicBezTo>
                <a:cubicBezTo>
                  <a:pt x="257129" y="128519"/>
                  <a:pt x="246818" y="112336"/>
                  <a:pt x="240030" y="106680"/>
                </a:cubicBezTo>
                <a:cubicBezTo>
                  <a:pt x="212767" y="83961"/>
                  <a:pt x="170454" y="56386"/>
                  <a:pt x="137160" y="41910"/>
                </a:cubicBezTo>
                <a:cubicBezTo>
                  <a:pt x="125000" y="36623"/>
                  <a:pt x="111760" y="34290"/>
                  <a:pt x="99060" y="30480"/>
                </a:cubicBezTo>
                <a:cubicBezTo>
                  <a:pt x="80010" y="34290"/>
                  <a:pt x="58505" y="31809"/>
                  <a:pt x="41910" y="41910"/>
                </a:cubicBezTo>
                <a:cubicBezTo>
                  <a:pt x="14397" y="58657"/>
                  <a:pt x="8130" y="94820"/>
                  <a:pt x="0" y="121920"/>
                </a:cubicBezTo>
                <a:cubicBezTo>
                  <a:pt x="3810" y="138430"/>
                  <a:pt x="6328" y="155293"/>
                  <a:pt x="11430" y="171450"/>
                </a:cubicBezTo>
                <a:cubicBezTo>
                  <a:pt x="13995" y="179574"/>
                  <a:pt x="18633" y="186913"/>
                  <a:pt x="22860" y="194310"/>
                </a:cubicBezTo>
                <a:cubicBezTo>
                  <a:pt x="46836" y="236268"/>
                  <a:pt x="118227" y="333729"/>
                  <a:pt x="125730" y="342900"/>
                </a:cubicBezTo>
                <a:cubicBezTo>
                  <a:pt x="137160" y="356870"/>
                  <a:pt x="146949" y="372362"/>
                  <a:pt x="160020" y="384810"/>
                </a:cubicBezTo>
                <a:cubicBezTo>
                  <a:pt x="192615" y="415852"/>
                  <a:pt x="236713" y="440204"/>
                  <a:pt x="281940" y="445770"/>
                </a:cubicBezTo>
                <a:cubicBezTo>
                  <a:pt x="338676" y="452753"/>
                  <a:pt x="396240" y="448310"/>
                  <a:pt x="453390" y="449580"/>
                </a:cubicBezTo>
                <a:lnTo>
                  <a:pt x="582930" y="422910"/>
                </a:lnTo>
                <a:cubicBezTo>
                  <a:pt x="598093" y="419943"/>
                  <a:pt x="613473" y="418181"/>
                  <a:pt x="628650" y="415290"/>
                </a:cubicBezTo>
                <a:cubicBezTo>
                  <a:pt x="640152" y="413099"/>
                  <a:pt x="651356" y="409374"/>
                  <a:pt x="662940" y="407670"/>
                </a:cubicBezTo>
                <a:cubicBezTo>
                  <a:pt x="694578" y="403017"/>
                  <a:pt x="726440" y="400050"/>
                  <a:pt x="758190" y="396240"/>
                </a:cubicBezTo>
                <a:cubicBezTo>
                  <a:pt x="778244" y="376186"/>
                  <a:pt x="787978" y="367197"/>
                  <a:pt x="807720" y="342900"/>
                </a:cubicBezTo>
                <a:cubicBezTo>
                  <a:pt x="814609" y="334421"/>
                  <a:pt x="820420" y="325120"/>
                  <a:pt x="826770" y="316230"/>
                </a:cubicBezTo>
                <a:cubicBezTo>
                  <a:pt x="825500" y="285750"/>
                  <a:pt x="825493" y="255191"/>
                  <a:pt x="822960" y="224790"/>
                </a:cubicBezTo>
                <a:cubicBezTo>
                  <a:pt x="821677" y="209393"/>
                  <a:pt x="818104" y="194271"/>
                  <a:pt x="815340" y="179070"/>
                </a:cubicBezTo>
                <a:cubicBezTo>
                  <a:pt x="798127" y="84397"/>
                  <a:pt x="814325" y="174331"/>
                  <a:pt x="803910" y="125730"/>
                </a:cubicBezTo>
                <a:cubicBezTo>
                  <a:pt x="801196" y="113066"/>
                  <a:pt x="798419" y="100405"/>
                  <a:pt x="796290" y="87630"/>
                </a:cubicBezTo>
                <a:cubicBezTo>
                  <a:pt x="795020" y="80010"/>
                  <a:pt x="794923" y="72099"/>
                  <a:pt x="792480" y="64770"/>
                </a:cubicBezTo>
                <a:cubicBezTo>
                  <a:pt x="791032" y="60426"/>
                  <a:pt x="786908" y="57436"/>
                  <a:pt x="784860" y="53340"/>
                </a:cubicBezTo>
                <a:cubicBezTo>
                  <a:pt x="776062" y="35743"/>
                  <a:pt x="779057" y="31136"/>
                  <a:pt x="765810" y="15240"/>
                </a:cubicBezTo>
                <a:cubicBezTo>
                  <a:pt x="763992" y="13058"/>
                  <a:pt x="753110" y="2540"/>
                  <a:pt x="750570" y="0"/>
                </a:cubicBezTo>
                <a:close/>
              </a:path>
            </a:pathLst>
          </a:cu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372" name="Google Shape;372;p13"/>
          <p:cNvSpPr/>
          <p:nvPr/>
        </p:nvSpPr>
        <p:spPr>
          <a:xfrm>
            <a:off x="759781" y="2050380"/>
            <a:ext cx="295659" cy="316260"/>
          </a:xfrm>
          <a:custGeom>
            <a:avLst/>
            <a:gdLst/>
            <a:ahLst/>
            <a:cxnLst/>
            <a:rect l="l" t="t" r="r" b="b"/>
            <a:pathLst>
              <a:path w="295659" h="316260" extrusionOk="0">
                <a:moveTo>
                  <a:pt x="295659" y="30510"/>
                </a:moveTo>
                <a:lnTo>
                  <a:pt x="295659" y="30510"/>
                </a:lnTo>
                <a:cubicBezTo>
                  <a:pt x="246775" y="22082"/>
                  <a:pt x="138373" y="1274"/>
                  <a:pt x="86109" y="30"/>
                </a:cubicBezTo>
                <a:cubicBezTo>
                  <a:pt x="65637" y="-457"/>
                  <a:pt x="45469" y="5110"/>
                  <a:pt x="25149" y="7650"/>
                </a:cubicBezTo>
                <a:cubicBezTo>
                  <a:pt x="17529" y="14000"/>
                  <a:pt x="4095" y="16947"/>
                  <a:pt x="2289" y="26700"/>
                </a:cubicBezTo>
                <a:cubicBezTo>
                  <a:pt x="-2552" y="52844"/>
                  <a:pt x="-156" y="102854"/>
                  <a:pt x="13719" y="133380"/>
                </a:cubicBezTo>
                <a:cubicBezTo>
                  <a:pt x="16783" y="140122"/>
                  <a:pt x="20603" y="146585"/>
                  <a:pt x="25149" y="152430"/>
                </a:cubicBezTo>
                <a:cubicBezTo>
                  <a:pt x="29560" y="158101"/>
                  <a:pt x="35790" y="162151"/>
                  <a:pt x="40389" y="167670"/>
                </a:cubicBezTo>
                <a:cubicBezTo>
                  <a:pt x="48519" y="177426"/>
                  <a:pt x="55867" y="187816"/>
                  <a:pt x="63249" y="198150"/>
                </a:cubicBezTo>
                <a:cubicBezTo>
                  <a:pt x="76608" y="216853"/>
                  <a:pt x="88540" y="239403"/>
                  <a:pt x="105159" y="255300"/>
                </a:cubicBezTo>
                <a:cubicBezTo>
                  <a:pt x="154948" y="302925"/>
                  <a:pt x="148954" y="297474"/>
                  <a:pt x="192789" y="316260"/>
                </a:cubicBezTo>
                <a:cubicBezTo>
                  <a:pt x="207128" y="301921"/>
                  <a:pt x="220611" y="289383"/>
                  <a:pt x="230889" y="270540"/>
                </a:cubicBezTo>
                <a:cubicBezTo>
                  <a:pt x="239359" y="255011"/>
                  <a:pt x="243589" y="237520"/>
                  <a:pt x="249939" y="221010"/>
                </a:cubicBezTo>
                <a:cubicBezTo>
                  <a:pt x="255305" y="172714"/>
                  <a:pt x="253533" y="160769"/>
                  <a:pt x="265179" y="121950"/>
                </a:cubicBezTo>
                <a:cubicBezTo>
                  <a:pt x="269795" y="106563"/>
                  <a:pt x="274778" y="91272"/>
                  <a:pt x="280419" y="76230"/>
                </a:cubicBezTo>
                <a:cubicBezTo>
                  <a:pt x="290311" y="49852"/>
                  <a:pt x="293119" y="38130"/>
                  <a:pt x="295659" y="30510"/>
                </a:cubicBezTo>
                <a:close/>
              </a:path>
            </a:pathLst>
          </a:cu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375" name="Google Shape;375;p13"/>
          <p:cNvSpPr txBox="1"/>
          <p:nvPr/>
        </p:nvSpPr>
        <p:spPr>
          <a:xfrm>
            <a:off x="1453582" y="536729"/>
            <a:ext cx="96555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latin typeface="Calibri"/>
                <a:ea typeface="Calibri"/>
                <a:cs typeface="Calibri"/>
                <a:sym typeface="Calibri"/>
              </a:rPr>
              <a:t>Training countries on how to implement the whole process, not only on how to use the technology </a:t>
            </a:r>
            <a:endParaRPr dirty="0"/>
          </a:p>
        </p:txBody>
      </p:sp>
      <p:sp>
        <p:nvSpPr>
          <p:cNvPr id="376" name="Google Shape;376;p13"/>
          <p:cNvSpPr txBox="1"/>
          <p:nvPr/>
        </p:nvSpPr>
        <p:spPr>
          <a:xfrm>
            <a:off x="7036235" y="1031380"/>
            <a:ext cx="156016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latin typeface="Calibri"/>
                <a:ea typeface="Calibri"/>
                <a:cs typeface="Calibri"/>
                <a:sym typeface="Calibri"/>
              </a:rPr>
              <a:t>Country level training</a:t>
            </a:r>
            <a:endParaRPr/>
          </a:p>
        </p:txBody>
      </p:sp>
      <p:sp>
        <p:nvSpPr>
          <p:cNvPr id="377" name="Google Shape;377;p13"/>
          <p:cNvSpPr txBox="1"/>
          <p:nvPr/>
        </p:nvSpPr>
        <p:spPr>
          <a:xfrm>
            <a:off x="3561573" y="5903267"/>
            <a:ext cx="288572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latin typeface="Calibri"/>
                <a:ea typeface="Calibri"/>
                <a:cs typeface="Calibri"/>
                <a:sym typeface="Calibri"/>
                <a:hlinkClick r:id="rId11"/>
              </a:rPr>
              <a:t>https://healthgeolab.net/resources/his-geo-enabling-course/</a:t>
            </a:r>
            <a:r>
              <a:rPr lang="en-US" sz="1200" dirty="0">
                <a:latin typeface="Calibri"/>
                <a:ea typeface="Calibri"/>
                <a:cs typeface="Calibri"/>
                <a:sym typeface="Calibri"/>
              </a:rPr>
              <a:t> </a:t>
            </a:r>
            <a:endParaRPr dirty="0"/>
          </a:p>
        </p:txBody>
      </p:sp>
      <p:sp>
        <p:nvSpPr>
          <p:cNvPr id="378" name="Google Shape;378;p13"/>
          <p:cNvSpPr txBox="1"/>
          <p:nvPr/>
        </p:nvSpPr>
        <p:spPr>
          <a:xfrm>
            <a:off x="7702632" y="2600868"/>
            <a:ext cx="243474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latin typeface="Calibri"/>
                <a:ea typeface="Calibri"/>
                <a:cs typeface="Calibri"/>
                <a:sym typeface="Calibri"/>
                <a:hlinkClick r:id="rId12"/>
              </a:rPr>
              <a:t>https://healthgeolab.net/resources/workshops_trainings/</a:t>
            </a:r>
            <a:r>
              <a:rPr lang="en-US" sz="1200" dirty="0">
                <a:latin typeface="Calibri"/>
                <a:ea typeface="Calibri"/>
                <a:cs typeface="Calibri"/>
                <a:sym typeface="Calibri"/>
              </a:rPr>
              <a:t> </a:t>
            </a:r>
            <a:endParaRPr dirty="0"/>
          </a:p>
        </p:txBody>
      </p:sp>
      <p:sp>
        <p:nvSpPr>
          <p:cNvPr id="380" name="Google Shape;380;p13"/>
          <p:cNvSpPr txBox="1"/>
          <p:nvPr/>
        </p:nvSpPr>
        <p:spPr>
          <a:xfrm>
            <a:off x="6690941" y="5631759"/>
            <a:ext cx="175509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hlinkClick r:id="rId5"/>
              </a:rPr>
              <a:t>https://arcg.is/0uviGj</a:t>
            </a:r>
            <a:endParaRPr dirty="0"/>
          </a:p>
        </p:txBody>
      </p:sp>
      <p:sp>
        <p:nvSpPr>
          <p:cNvPr id="381" name="Google Shape;381;p13"/>
          <p:cNvSpPr txBox="1"/>
          <p:nvPr/>
        </p:nvSpPr>
        <p:spPr>
          <a:xfrm>
            <a:off x="7152254" y="5092882"/>
            <a:ext cx="6832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chemeClr val="bg1"/>
                </a:solidFill>
                <a:latin typeface="Calibri"/>
                <a:ea typeface="Calibri"/>
                <a:cs typeface="Calibri"/>
                <a:sym typeface="Calibri"/>
              </a:rPr>
              <a:t>Vietnam</a:t>
            </a:r>
            <a:endParaRPr>
              <a:solidFill>
                <a:schemeClr val="bg1"/>
              </a:solidFill>
            </a:endParaRPr>
          </a:p>
        </p:txBody>
      </p:sp>
      <p:sp>
        <p:nvSpPr>
          <p:cNvPr id="382" name="Google Shape;382;p13"/>
          <p:cNvSpPr txBox="1"/>
          <p:nvPr/>
        </p:nvSpPr>
        <p:spPr>
          <a:xfrm>
            <a:off x="9906623" y="4017790"/>
            <a:ext cx="16038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hlinkClick r:id="rId3"/>
              </a:rPr>
              <a:t>https://arcg.is/1XmLjy</a:t>
            </a:r>
            <a:endParaRPr dirty="0"/>
          </a:p>
        </p:txBody>
      </p:sp>
      <p:sp>
        <p:nvSpPr>
          <p:cNvPr id="383" name="Google Shape;383;p13"/>
          <p:cNvSpPr/>
          <p:nvPr/>
        </p:nvSpPr>
        <p:spPr>
          <a:xfrm rot="7448583">
            <a:off x="1895594" y="3054591"/>
            <a:ext cx="641986" cy="449138"/>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
        <p:nvSpPr>
          <p:cNvPr id="384" name="Google Shape;384;p13"/>
          <p:cNvSpPr/>
          <p:nvPr/>
        </p:nvSpPr>
        <p:spPr>
          <a:xfrm rot="3175288">
            <a:off x="3695808" y="3139468"/>
            <a:ext cx="1085679" cy="484690"/>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
        <p:nvSpPr>
          <p:cNvPr id="385" name="Google Shape;385;p13"/>
          <p:cNvSpPr txBox="1"/>
          <p:nvPr/>
        </p:nvSpPr>
        <p:spPr>
          <a:xfrm>
            <a:off x="10519860" y="2086441"/>
            <a:ext cx="82907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latin typeface="Calibri"/>
                <a:ea typeface="Calibri"/>
                <a:cs typeface="Calibri"/>
                <a:sym typeface="Calibri"/>
              </a:rPr>
              <a:t>Philippines</a:t>
            </a:r>
            <a:endParaRPr/>
          </a:p>
        </p:txBody>
      </p:sp>
      <p:sp>
        <p:nvSpPr>
          <p:cNvPr id="386" name="Google Shape;386;p13"/>
          <p:cNvSpPr txBox="1"/>
          <p:nvPr/>
        </p:nvSpPr>
        <p:spPr>
          <a:xfrm>
            <a:off x="10519860" y="6063264"/>
            <a:ext cx="18995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latin typeface="Calibri"/>
                <a:ea typeface="Calibri"/>
                <a:cs typeface="Calibri"/>
                <a:sym typeface="Calibri"/>
              </a:rPr>
              <a:t>Free resources</a:t>
            </a:r>
            <a:endParaRPr dirty="0"/>
          </a:p>
        </p:txBody>
      </p:sp>
      <p:pic>
        <p:nvPicPr>
          <p:cNvPr id="387" name="Google Shape;387;p13" descr="A picture containing text, businesscard, vector graphics, clipart&#10;&#10;Description automatically generated"/>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9248978" y="1824600"/>
            <a:ext cx="1149864" cy="574932"/>
          </a:xfrm>
          <a:prstGeom prst="rect">
            <a:avLst/>
          </a:prstGeom>
          <a:noFill/>
          <a:ln>
            <a:noFill/>
          </a:ln>
          <a:effectLst>
            <a:outerShdw blurRad="63500" sx="112000" sy="112000" algn="ctr" rotWithShape="0">
              <a:srgbClr val="000000">
                <a:alpha val="40000"/>
              </a:srgbClr>
            </a:outerShdw>
          </a:effectLst>
        </p:spPr>
      </p:pic>
      <p:sp>
        <p:nvSpPr>
          <p:cNvPr id="388" name="Google Shape;388;p13"/>
          <p:cNvSpPr txBox="1"/>
          <p:nvPr/>
        </p:nvSpPr>
        <p:spPr>
          <a:xfrm>
            <a:off x="4001617" y="3948319"/>
            <a:ext cx="20943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latin typeface="Calibri"/>
                <a:ea typeface="Calibri"/>
                <a:cs typeface="Calibri"/>
                <a:sym typeface="Calibri"/>
              </a:rPr>
              <a:t>Schools of public health</a:t>
            </a:r>
            <a:endParaRPr/>
          </a:p>
        </p:txBody>
      </p:sp>
      <p:sp>
        <p:nvSpPr>
          <p:cNvPr id="389" name="Google Shape;389;p13"/>
          <p:cNvSpPr txBox="1"/>
          <p:nvPr/>
        </p:nvSpPr>
        <p:spPr>
          <a:xfrm>
            <a:off x="1062927" y="3593470"/>
            <a:ext cx="20943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latin typeface="Calibri"/>
                <a:ea typeface="Calibri"/>
                <a:cs typeface="Calibri"/>
                <a:sym typeface="Calibri"/>
              </a:rPr>
              <a:t>Esri e-learning resources</a:t>
            </a:r>
            <a:endParaRPr/>
          </a:p>
        </p:txBody>
      </p:sp>
      <p:sp>
        <p:nvSpPr>
          <p:cNvPr id="391" name="Google Shape;391;p13"/>
          <p:cNvSpPr txBox="1"/>
          <p:nvPr/>
        </p:nvSpPr>
        <p:spPr>
          <a:xfrm>
            <a:off x="8446032" y="5697030"/>
            <a:ext cx="774571"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chemeClr val="bg1"/>
                </a:solidFill>
                <a:latin typeface="Calibri"/>
                <a:ea typeface="Calibri"/>
                <a:cs typeface="Calibri"/>
                <a:sym typeface="Calibri"/>
              </a:rPr>
              <a:t>Cambodia</a:t>
            </a:r>
            <a:endParaRPr dirty="0">
              <a:solidFill>
                <a:schemeClr val="bg1"/>
              </a:solidFill>
            </a:endParaRPr>
          </a:p>
        </p:txBody>
      </p:sp>
      <p:sp>
        <p:nvSpPr>
          <p:cNvPr id="392" name="Google Shape;392;p13"/>
          <p:cNvSpPr txBox="1"/>
          <p:nvPr/>
        </p:nvSpPr>
        <p:spPr>
          <a:xfrm>
            <a:off x="7030597" y="3506477"/>
            <a:ext cx="26403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latin typeface="Calibri"/>
                <a:ea typeface="Calibri"/>
                <a:cs typeface="Calibri"/>
                <a:sym typeface="Calibri"/>
              </a:rPr>
              <a:t>Documented implementations</a:t>
            </a:r>
            <a:endParaRPr/>
          </a:p>
        </p:txBody>
      </p:sp>
      <p:sp>
        <p:nvSpPr>
          <p:cNvPr id="393" name="Google Shape;393;p13"/>
          <p:cNvSpPr/>
          <p:nvPr/>
        </p:nvSpPr>
        <p:spPr>
          <a:xfrm>
            <a:off x="5339954" y="1314522"/>
            <a:ext cx="1085679" cy="484690"/>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pic>
        <p:nvPicPr>
          <p:cNvPr id="394" name="Google Shape;394;p13"/>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102500" y="3889653"/>
            <a:ext cx="1602286" cy="2088378"/>
          </a:xfrm>
          <a:prstGeom prst="rect">
            <a:avLst/>
          </a:prstGeom>
          <a:noFill/>
          <a:ln w="9525" cap="flat" cmpd="sng">
            <a:solidFill>
              <a:schemeClr val="dk1"/>
            </a:solidFill>
            <a:prstDash val="solid"/>
            <a:round/>
            <a:headEnd type="none" w="sm" len="sm"/>
            <a:tailEnd type="none" w="sm" len="sm"/>
          </a:ln>
        </p:spPr>
      </p:pic>
      <p:sp>
        <p:nvSpPr>
          <p:cNvPr id="395" name="Google Shape;395;p13"/>
          <p:cNvSpPr/>
          <p:nvPr/>
        </p:nvSpPr>
        <p:spPr>
          <a:xfrm rot="2415324">
            <a:off x="5023762" y="2820188"/>
            <a:ext cx="1582541" cy="484690"/>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pic>
        <p:nvPicPr>
          <p:cNvPr id="396" name="Google Shape;396;p13" descr="D:\GAIA-GEOSYSTEMS\DROPBOX\Dropbox (Personal)\AeHIN_GIS_Lab\MEETINGS\ESRI\UC_2017\PRESENTATION\myanmar.png"/>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9830405" y="1410390"/>
            <a:ext cx="914400" cy="609600"/>
          </a:xfrm>
          <a:prstGeom prst="rect">
            <a:avLst/>
          </a:prstGeom>
          <a:noFill/>
          <a:ln>
            <a:noFill/>
          </a:ln>
          <a:effectLst>
            <a:outerShdw blurRad="190500" algn="tl" rotWithShape="0">
              <a:srgbClr val="000000">
                <a:alpha val="69803"/>
              </a:srgbClr>
            </a:outerShdw>
          </a:effectLst>
        </p:spPr>
      </p:pic>
      <p:sp>
        <p:nvSpPr>
          <p:cNvPr id="397" name="Google Shape;397;p13"/>
          <p:cNvSpPr txBox="1"/>
          <p:nvPr/>
        </p:nvSpPr>
        <p:spPr>
          <a:xfrm>
            <a:off x="8904312" y="1496425"/>
            <a:ext cx="75373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latin typeface="Calibri"/>
                <a:ea typeface="Calibri"/>
                <a:cs typeface="Calibri"/>
                <a:sym typeface="Calibri"/>
              </a:rPr>
              <a:t>Myanmar</a:t>
            </a:r>
            <a:endParaRPr/>
          </a:p>
        </p:txBody>
      </p:sp>
      <p:sp>
        <p:nvSpPr>
          <p:cNvPr id="398" name="Google Shape;398;p13"/>
          <p:cNvSpPr txBox="1"/>
          <p:nvPr/>
        </p:nvSpPr>
        <p:spPr>
          <a:xfrm>
            <a:off x="809632" y="5959897"/>
            <a:ext cx="239182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latin typeface="Calibri"/>
                <a:ea typeface="Calibri"/>
                <a:cs typeface="Calibri"/>
                <a:sym typeface="Calibri"/>
                <a:hlinkClick r:id="rId16"/>
              </a:rPr>
              <a:t>https://healthgeolab.net/resources/reference-materials/</a:t>
            </a:r>
            <a:r>
              <a:rPr lang="en-US" sz="1200" dirty="0">
                <a:latin typeface="Calibri"/>
                <a:ea typeface="Calibri"/>
                <a:cs typeface="Calibri"/>
                <a:sym typeface="Calibri"/>
              </a:rPr>
              <a:t> </a:t>
            </a:r>
            <a:endParaRPr dirty="0"/>
          </a:p>
        </p:txBody>
      </p:sp>
      <p:sp>
        <p:nvSpPr>
          <p:cNvPr id="399" name="Google Shape;399;p13"/>
          <p:cNvSpPr txBox="1"/>
          <p:nvPr/>
        </p:nvSpPr>
        <p:spPr>
          <a:xfrm>
            <a:off x="0" y="0"/>
            <a:ext cx="12192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2147"/>
                </a:solidFill>
                <a:latin typeface="Calibri"/>
                <a:ea typeface="Calibri"/>
                <a:cs typeface="Calibri"/>
                <a:sym typeface="Calibri"/>
              </a:rPr>
              <a:t>What we do – Technical capacity strengthening</a:t>
            </a:r>
            <a:endParaRPr dirty="0">
              <a:solidFill>
                <a:srgbClr val="002147"/>
              </a:solidFill>
            </a:endParaRPr>
          </a:p>
        </p:txBody>
      </p:sp>
      <p:grpSp>
        <p:nvGrpSpPr>
          <p:cNvPr id="8" name="Group 7">
            <a:extLst>
              <a:ext uri="{FF2B5EF4-FFF2-40B4-BE49-F238E27FC236}">
                <a16:creationId xmlns:a16="http://schemas.microsoft.com/office/drawing/2014/main" id="{827FA413-79B3-6951-8C57-D90E2863085A}"/>
              </a:ext>
            </a:extLst>
          </p:cNvPr>
          <p:cNvGrpSpPr/>
          <p:nvPr/>
        </p:nvGrpSpPr>
        <p:grpSpPr>
          <a:xfrm>
            <a:off x="1672140" y="939827"/>
            <a:ext cx="3058643" cy="1937141"/>
            <a:chOff x="1672140" y="939827"/>
            <a:chExt cx="3058643" cy="1937141"/>
          </a:xfrm>
        </p:grpSpPr>
        <p:pic>
          <p:nvPicPr>
            <p:cNvPr id="374" name="Google Shape;374;p13"/>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672140" y="939827"/>
              <a:ext cx="3058643" cy="1937141"/>
            </a:xfrm>
            <a:prstGeom prst="rect">
              <a:avLst/>
            </a:prstGeom>
            <a:noFill/>
            <a:ln>
              <a:noFill/>
            </a:ln>
          </p:spPr>
        </p:pic>
        <p:sp>
          <p:nvSpPr>
            <p:cNvPr id="6" name="Rectangle 5">
              <a:extLst>
                <a:ext uri="{FF2B5EF4-FFF2-40B4-BE49-F238E27FC236}">
                  <a16:creationId xmlns:a16="http://schemas.microsoft.com/office/drawing/2014/main" id="{9CDBB849-2A17-9094-49AA-CCF2A25364EE}"/>
                </a:ext>
              </a:extLst>
            </p:cNvPr>
            <p:cNvSpPr/>
            <p:nvPr/>
          </p:nvSpPr>
          <p:spPr>
            <a:xfrm>
              <a:off x="3157310" y="1548185"/>
              <a:ext cx="751302" cy="6123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white lab coat and a person in white lab coat&#10;&#10;Description automatically generated">
              <a:hlinkClick r:id="rId18"/>
              <a:extLst>
                <a:ext uri="{FF2B5EF4-FFF2-40B4-BE49-F238E27FC236}">
                  <a16:creationId xmlns:a16="http://schemas.microsoft.com/office/drawing/2014/main" id="{7409667F-6F8B-3A40-FA33-E10A11D712A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28812" y="1580213"/>
              <a:ext cx="656257" cy="376521"/>
            </a:xfrm>
            <a:prstGeom prst="rect">
              <a:avLst/>
            </a:prstGeom>
            <a:ln>
              <a:solidFill>
                <a:schemeClr val="tx1"/>
              </a:solidFill>
            </a:ln>
            <a:effectLst/>
          </p:spPr>
        </p:pic>
        <p:sp>
          <p:nvSpPr>
            <p:cNvPr id="7" name="Google Shape;380;p13">
              <a:extLst>
                <a:ext uri="{FF2B5EF4-FFF2-40B4-BE49-F238E27FC236}">
                  <a16:creationId xmlns:a16="http://schemas.microsoft.com/office/drawing/2014/main" id="{508322D9-A87A-FE76-0630-7EA0FCC03DDF}"/>
                </a:ext>
              </a:extLst>
            </p:cNvPr>
            <p:cNvSpPr txBox="1"/>
            <p:nvPr/>
          </p:nvSpPr>
          <p:spPr>
            <a:xfrm>
              <a:off x="3157639" y="1930429"/>
              <a:ext cx="892658" cy="1769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50" dirty="0">
                  <a:hlinkClick r:id="rId18"/>
                </a:rPr>
                <a:t>https://arcg.is/OCHOz</a:t>
              </a:r>
              <a:endParaRPr sz="550"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FF20CA-C0C2-7C44-08DC-1CA30378A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896" y="3794297"/>
            <a:ext cx="1908000" cy="1352056"/>
          </a:xfrm>
          <a:prstGeom prst="rect">
            <a:avLst/>
          </a:prstGeom>
          <a:ln>
            <a:solidFill>
              <a:schemeClr val="tx1"/>
            </a:solidFill>
          </a:ln>
        </p:spPr>
      </p:pic>
      <p:pic>
        <p:nvPicPr>
          <p:cNvPr id="7" name="Picture 6">
            <a:extLst>
              <a:ext uri="{FF2B5EF4-FFF2-40B4-BE49-F238E27FC236}">
                <a16:creationId xmlns:a16="http://schemas.microsoft.com/office/drawing/2014/main" id="{C8ECB576-C481-A16C-5721-9D124CA08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235829" y="3785166"/>
            <a:ext cx="1908000" cy="1352056"/>
          </a:xfrm>
          <a:prstGeom prst="rect">
            <a:avLst/>
          </a:prstGeom>
          <a:ln>
            <a:solidFill>
              <a:schemeClr val="tx1"/>
            </a:solidFill>
          </a:ln>
        </p:spPr>
      </p:pic>
      <p:pic>
        <p:nvPicPr>
          <p:cNvPr id="18" name="Picture 17" descr="A screenshot of a computer&#10;&#10;Description automatically generated">
            <a:extLst>
              <a:ext uri="{FF2B5EF4-FFF2-40B4-BE49-F238E27FC236}">
                <a16:creationId xmlns:a16="http://schemas.microsoft.com/office/drawing/2014/main" id="{ABB3669B-6227-7CFE-8E5A-647AD37DCDF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rot="16200000">
            <a:off x="4236857" y="1814302"/>
            <a:ext cx="1908000" cy="1350000"/>
          </a:xfrm>
          <a:prstGeom prst="rect">
            <a:avLst/>
          </a:prstGeom>
          <a:ln>
            <a:solidFill>
              <a:schemeClr val="tx1"/>
            </a:solidFill>
          </a:ln>
        </p:spPr>
      </p:pic>
      <p:pic>
        <p:nvPicPr>
          <p:cNvPr id="30" name="Picture 29" descr="A screenshot of a computer&#10;&#10;Description automatically generated">
            <a:extLst>
              <a:ext uri="{FF2B5EF4-FFF2-40B4-BE49-F238E27FC236}">
                <a16:creationId xmlns:a16="http://schemas.microsoft.com/office/drawing/2014/main" id="{1C707EB2-4FB8-BD12-00BB-F753812B09A9}"/>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rot="16200000">
            <a:off x="1401526" y="3786195"/>
            <a:ext cx="1908000" cy="1350000"/>
          </a:xfrm>
          <a:prstGeom prst="rect">
            <a:avLst/>
          </a:prstGeom>
          <a:ln>
            <a:solidFill>
              <a:schemeClr val="tx1"/>
            </a:solidFill>
          </a:ln>
        </p:spPr>
      </p:pic>
      <p:pic>
        <p:nvPicPr>
          <p:cNvPr id="24" name="Picture 23" descr="A screenshot of a computer&#10;&#10;Description automatically generated">
            <a:extLst>
              <a:ext uri="{FF2B5EF4-FFF2-40B4-BE49-F238E27FC236}">
                <a16:creationId xmlns:a16="http://schemas.microsoft.com/office/drawing/2014/main" id="{147BC811-A105-4C6E-930A-97DED247A12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rot="16200000">
            <a:off x="5646045" y="1808055"/>
            <a:ext cx="1908000" cy="1350000"/>
          </a:xfrm>
          <a:prstGeom prst="rect">
            <a:avLst/>
          </a:prstGeom>
          <a:ln>
            <a:solidFill>
              <a:schemeClr val="tx1"/>
            </a:solidFill>
          </a:ln>
        </p:spPr>
      </p:pic>
      <p:pic>
        <p:nvPicPr>
          <p:cNvPr id="11" name="Picture 10" descr="A screenshot of a computer&#10;&#10;Description automatically generated">
            <a:extLst>
              <a:ext uri="{FF2B5EF4-FFF2-40B4-BE49-F238E27FC236}">
                <a16:creationId xmlns:a16="http://schemas.microsoft.com/office/drawing/2014/main" id="{7923D19E-57AA-D89D-6AA4-AE6B53FC374D}"/>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rot="16200000">
            <a:off x="2823305" y="1814303"/>
            <a:ext cx="1908000" cy="1350000"/>
          </a:xfrm>
          <a:prstGeom prst="rect">
            <a:avLst/>
          </a:prstGeom>
          <a:ln>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3CDD7E0A-9716-5CED-8B23-6D7666973033}"/>
              </a:ext>
            </a:extLst>
          </p:cNvPr>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rot="16200000">
            <a:off x="1394404" y="1806661"/>
            <a:ext cx="1908000" cy="1348221"/>
          </a:xfrm>
          <a:prstGeom prst="rect">
            <a:avLst/>
          </a:prstGeom>
          <a:noFill/>
          <a:ln w="9525" cap="flat" cmpd="sng">
            <a:solidFill>
              <a:schemeClr val="dk1"/>
            </a:solidFill>
            <a:prstDash val="solid"/>
            <a:round/>
            <a:headEnd type="none" w="sm" len="sm"/>
            <a:tailEnd type="none" w="sm" len="sm"/>
          </a:ln>
        </p:spPr>
      </p:pic>
      <p:pic>
        <p:nvPicPr>
          <p:cNvPr id="6" name="Picture 5" descr="A screenshot of a computer&#10;&#10;Description automatically generated">
            <a:extLst>
              <a:ext uri="{FF2B5EF4-FFF2-40B4-BE49-F238E27FC236}">
                <a16:creationId xmlns:a16="http://schemas.microsoft.com/office/drawing/2014/main" id="{2C28038F-C81A-7043-DCB2-1F04F18907EA}"/>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rot="16200000">
            <a:off x="-13895" y="1808055"/>
            <a:ext cx="1908000" cy="1350000"/>
          </a:xfrm>
          <a:prstGeom prst="rect">
            <a:avLst/>
          </a:prstGeom>
          <a:ln>
            <a:solidFill>
              <a:schemeClr val="tx1"/>
            </a:solidFill>
          </a:ln>
        </p:spPr>
      </p:pic>
      <p:pic>
        <p:nvPicPr>
          <p:cNvPr id="3" name="Picture 2">
            <a:extLst>
              <a:ext uri="{FF2B5EF4-FFF2-40B4-BE49-F238E27FC236}">
                <a16:creationId xmlns:a16="http://schemas.microsoft.com/office/drawing/2014/main" id="{D026A4EB-33CD-B54B-45BE-702CC237AE8E}"/>
              </a:ext>
            </a:extLst>
          </p:cNvPr>
          <p:cNvPicPr>
            <a:picLocks/>
          </p:cNvPicPr>
          <p:nvPr/>
        </p:nvPicPr>
        <p:blipFill>
          <a:blip r:embed="rId11"/>
          <a:stretch>
            <a:fillRect/>
          </a:stretch>
        </p:blipFill>
        <p:spPr>
          <a:xfrm>
            <a:off x="7894459" y="1473666"/>
            <a:ext cx="1875600" cy="1254118"/>
          </a:xfrm>
          <a:prstGeom prst="rect">
            <a:avLst/>
          </a:prstGeom>
        </p:spPr>
      </p:pic>
      <p:sp>
        <p:nvSpPr>
          <p:cNvPr id="4" name="Title 1">
            <a:extLst>
              <a:ext uri="{FF2B5EF4-FFF2-40B4-BE49-F238E27FC236}">
                <a16:creationId xmlns:a16="http://schemas.microsoft.com/office/drawing/2014/main" id="{AA1F2605-46FC-4408-9AAC-B0DF458EF759}"/>
              </a:ext>
            </a:extLst>
          </p:cNvPr>
          <p:cNvSpPr txBox="1">
            <a:spLocks/>
          </p:cNvSpPr>
          <p:nvPr/>
        </p:nvSpPr>
        <p:spPr>
          <a:xfrm>
            <a:off x="345845" y="88332"/>
            <a:ext cx="11865009" cy="483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3200" b="1" dirty="0">
                <a:solidFill>
                  <a:srgbClr val="002147"/>
                </a:solidFill>
                <a:latin typeface="+mn-lt"/>
              </a:rPr>
              <a:t>Additional useful tools – Reference to Health </a:t>
            </a:r>
            <a:r>
              <a:rPr lang="en-US" altLang="en-US" sz="3200" b="1" dirty="0" err="1">
                <a:solidFill>
                  <a:srgbClr val="002147"/>
                </a:solidFill>
                <a:latin typeface="+mn-lt"/>
              </a:rPr>
              <a:t>GeoLab’s</a:t>
            </a:r>
            <a:r>
              <a:rPr lang="en-US" altLang="en-US" sz="3200" b="1" dirty="0">
                <a:solidFill>
                  <a:srgbClr val="002147"/>
                </a:solidFill>
                <a:latin typeface="+mn-lt"/>
              </a:rPr>
              <a:t> free resources</a:t>
            </a:r>
          </a:p>
          <a:p>
            <a:pPr>
              <a:defRPr/>
            </a:pPr>
            <a:endParaRPr lang="en-PH" altLang="en-US" sz="3200" b="1" dirty="0">
              <a:solidFill>
                <a:srgbClr val="002147"/>
              </a:solidFill>
              <a:latin typeface="+mn-lt"/>
            </a:endParaRPr>
          </a:p>
        </p:txBody>
      </p:sp>
      <p:sp>
        <p:nvSpPr>
          <p:cNvPr id="14" name="TextBox 13">
            <a:extLst>
              <a:ext uri="{FF2B5EF4-FFF2-40B4-BE49-F238E27FC236}">
                <a16:creationId xmlns:a16="http://schemas.microsoft.com/office/drawing/2014/main" id="{09ABBF90-9053-AE5A-3198-6941A9A72DF4}"/>
              </a:ext>
            </a:extLst>
          </p:cNvPr>
          <p:cNvSpPr txBox="1"/>
          <p:nvPr/>
        </p:nvSpPr>
        <p:spPr>
          <a:xfrm>
            <a:off x="7618776" y="5823873"/>
            <a:ext cx="4556131" cy="307777"/>
          </a:xfrm>
          <a:prstGeom prst="rect">
            <a:avLst/>
          </a:prstGeom>
          <a:noFill/>
        </p:spPr>
        <p:txBody>
          <a:bodyPr wrap="square">
            <a:spAutoFit/>
          </a:bodyPr>
          <a:lstStyle/>
          <a:p>
            <a:r>
              <a:rPr lang="en-PH" sz="1400" dirty="0">
                <a:hlinkClick r:id="rId12"/>
              </a:rPr>
              <a:t>https://healthgeolab.net/hub/resources/training-materials/</a:t>
            </a:r>
            <a:r>
              <a:rPr lang="en-PH" sz="1400" dirty="0"/>
              <a:t> </a:t>
            </a:r>
          </a:p>
        </p:txBody>
      </p:sp>
      <p:sp>
        <p:nvSpPr>
          <p:cNvPr id="15" name="TextBox 14">
            <a:extLst>
              <a:ext uri="{FF2B5EF4-FFF2-40B4-BE49-F238E27FC236}">
                <a16:creationId xmlns:a16="http://schemas.microsoft.com/office/drawing/2014/main" id="{6E50FF3D-9407-477B-B6E5-221C181A0F49}"/>
              </a:ext>
            </a:extLst>
          </p:cNvPr>
          <p:cNvSpPr txBox="1"/>
          <p:nvPr/>
        </p:nvSpPr>
        <p:spPr>
          <a:xfrm>
            <a:off x="8892541" y="1048514"/>
            <a:ext cx="1894690" cy="369332"/>
          </a:xfrm>
          <a:prstGeom prst="rect">
            <a:avLst/>
          </a:prstGeom>
          <a:noFill/>
        </p:spPr>
        <p:txBody>
          <a:bodyPr wrap="square">
            <a:spAutoFit/>
          </a:bodyPr>
          <a:lstStyle/>
          <a:p>
            <a:r>
              <a:rPr lang="en-PH" dirty="0"/>
              <a:t>Training material</a:t>
            </a:r>
          </a:p>
        </p:txBody>
      </p:sp>
      <p:sp>
        <p:nvSpPr>
          <p:cNvPr id="21" name="TextBox 20">
            <a:extLst>
              <a:ext uri="{FF2B5EF4-FFF2-40B4-BE49-F238E27FC236}">
                <a16:creationId xmlns:a16="http://schemas.microsoft.com/office/drawing/2014/main" id="{8F6A197D-3116-D9BC-67BF-E865D45E3562}"/>
              </a:ext>
            </a:extLst>
          </p:cNvPr>
          <p:cNvSpPr txBox="1"/>
          <p:nvPr/>
        </p:nvSpPr>
        <p:spPr>
          <a:xfrm>
            <a:off x="2557615" y="1082945"/>
            <a:ext cx="1894690" cy="369332"/>
          </a:xfrm>
          <a:prstGeom prst="rect">
            <a:avLst/>
          </a:prstGeom>
          <a:noFill/>
        </p:spPr>
        <p:txBody>
          <a:bodyPr wrap="square">
            <a:spAutoFit/>
          </a:bodyPr>
          <a:lstStyle/>
          <a:p>
            <a:r>
              <a:rPr lang="en-PH" dirty="0"/>
              <a:t>Guidance material</a:t>
            </a:r>
          </a:p>
        </p:txBody>
      </p:sp>
      <p:pic>
        <p:nvPicPr>
          <p:cNvPr id="37" name="Picture 36">
            <a:extLst>
              <a:ext uri="{FF2B5EF4-FFF2-40B4-BE49-F238E27FC236}">
                <a16:creationId xmlns:a16="http://schemas.microsoft.com/office/drawing/2014/main" id="{5808DD4C-A515-3683-30AC-AA72348106DD}"/>
              </a:ext>
            </a:extLst>
          </p:cNvPr>
          <p:cNvPicPr>
            <a:picLocks/>
          </p:cNvPicPr>
          <p:nvPr/>
        </p:nvPicPr>
        <p:blipFill rotWithShape="1">
          <a:blip r:embed="rId13"/>
          <a:srcRect l="26965" t="12088" r="40261" b="557"/>
          <a:stretch/>
        </p:blipFill>
        <p:spPr>
          <a:xfrm>
            <a:off x="5925044" y="3513275"/>
            <a:ext cx="1350000" cy="1908000"/>
          </a:xfrm>
          <a:prstGeom prst="rect">
            <a:avLst/>
          </a:prstGeom>
          <a:ln>
            <a:solidFill>
              <a:schemeClr val="tx1"/>
            </a:solidFill>
          </a:ln>
        </p:spPr>
      </p:pic>
      <p:sp>
        <p:nvSpPr>
          <p:cNvPr id="41" name="TextBox 40">
            <a:extLst>
              <a:ext uri="{FF2B5EF4-FFF2-40B4-BE49-F238E27FC236}">
                <a16:creationId xmlns:a16="http://schemas.microsoft.com/office/drawing/2014/main" id="{F4B19213-EE70-6C19-D9FA-776B87E32663}"/>
              </a:ext>
            </a:extLst>
          </p:cNvPr>
          <p:cNvSpPr txBox="1"/>
          <p:nvPr/>
        </p:nvSpPr>
        <p:spPr>
          <a:xfrm>
            <a:off x="473868" y="5796414"/>
            <a:ext cx="6117431" cy="307777"/>
          </a:xfrm>
          <a:prstGeom prst="rect">
            <a:avLst/>
          </a:prstGeom>
          <a:noFill/>
        </p:spPr>
        <p:txBody>
          <a:bodyPr wrap="square">
            <a:spAutoFit/>
          </a:bodyPr>
          <a:lstStyle/>
          <a:p>
            <a:pPr algn="ctr"/>
            <a:r>
              <a:rPr lang="en-PH" sz="1400" dirty="0">
                <a:hlinkClick r:id="rId14"/>
              </a:rPr>
              <a:t>https://healthgeolab.net/resources/reference-materials/</a:t>
            </a:r>
            <a:r>
              <a:rPr lang="en-PH" sz="1400" dirty="0"/>
              <a:t> </a:t>
            </a:r>
          </a:p>
        </p:txBody>
      </p:sp>
      <p:pic>
        <p:nvPicPr>
          <p:cNvPr id="43" name="Picture 42">
            <a:extLst>
              <a:ext uri="{FF2B5EF4-FFF2-40B4-BE49-F238E27FC236}">
                <a16:creationId xmlns:a16="http://schemas.microsoft.com/office/drawing/2014/main" id="{37FB95BB-2BBC-CD7E-B57A-2B0E4D4AE2DB}"/>
              </a:ext>
            </a:extLst>
          </p:cNvPr>
          <p:cNvPicPr>
            <a:picLocks noChangeAspect="1"/>
          </p:cNvPicPr>
          <p:nvPr/>
        </p:nvPicPr>
        <p:blipFill rotWithShape="1">
          <a:blip r:embed="rId15"/>
          <a:srcRect l="22578" t="22458" r="8203" b="4443"/>
          <a:stretch/>
        </p:blipFill>
        <p:spPr>
          <a:xfrm>
            <a:off x="9926835" y="2993733"/>
            <a:ext cx="1875600" cy="1064641"/>
          </a:xfrm>
          <a:prstGeom prst="rect">
            <a:avLst/>
          </a:prstGeom>
          <a:ln>
            <a:solidFill>
              <a:schemeClr val="tx1"/>
            </a:solidFill>
          </a:ln>
        </p:spPr>
      </p:pic>
      <p:pic>
        <p:nvPicPr>
          <p:cNvPr id="45" name="Picture 44">
            <a:extLst>
              <a:ext uri="{FF2B5EF4-FFF2-40B4-BE49-F238E27FC236}">
                <a16:creationId xmlns:a16="http://schemas.microsoft.com/office/drawing/2014/main" id="{AB5D3E01-307E-B2E3-01F5-F98AD7916356}"/>
              </a:ext>
            </a:extLst>
          </p:cNvPr>
          <p:cNvPicPr>
            <a:picLocks noChangeAspect="1"/>
          </p:cNvPicPr>
          <p:nvPr/>
        </p:nvPicPr>
        <p:blipFill rotWithShape="1">
          <a:blip r:embed="rId16"/>
          <a:srcRect l="31250" t="18677" r="13755" b="4443"/>
          <a:stretch/>
        </p:blipFill>
        <p:spPr>
          <a:xfrm>
            <a:off x="9927377" y="4163831"/>
            <a:ext cx="1875058" cy="1408939"/>
          </a:xfrm>
          <a:prstGeom prst="rect">
            <a:avLst/>
          </a:prstGeom>
          <a:ln>
            <a:solidFill>
              <a:schemeClr val="tx1"/>
            </a:solidFill>
          </a:ln>
        </p:spPr>
      </p:pic>
      <p:pic>
        <p:nvPicPr>
          <p:cNvPr id="47" name="Picture 46">
            <a:extLst>
              <a:ext uri="{FF2B5EF4-FFF2-40B4-BE49-F238E27FC236}">
                <a16:creationId xmlns:a16="http://schemas.microsoft.com/office/drawing/2014/main" id="{7A1EC0E1-E07D-9703-EEBC-037FF4F8504D}"/>
              </a:ext>
            </a:extLst>
          </p:cNvPr>
          <p:cNvPicPr>
            <a:picLocks noChangeAspect="1"/>
          </p:cNvPicPr>
          <p:nvPr/>
        </p:nvPicPr>
        <p:blipFill rotWithShape="1">
          <a:blip r:embed="rId17"/>
          <a:srcRect l="41011" t="16019" r="3887" b="8080"/>
          <a:stretch/>
        </p:blipFill>
        <p:spPr>
          <a:xfrm>
            <a:off x="7904816" y="2830776"/>
            <a:ext cx="1875058" cy="1224158"/>
          </a:xfrm>
          <a:prstGeom prst="rect">
            <a:avLst/>
          </a:prstGeom>
          <a:ln>
            <a:solidFill>
              <a:schemeClr val="tx1"/>
            </a:solidFill>
          </a:ln>
        </p:spPr>
      </p:pic>
      <p:pic>
        <p:nvPicPr>
          <p:cNvPr id="49" name="Picture 48">
            <a:extLst>
              <a:ext uri="{FF2B5EF4-FFF2-40B4-BE49-F238E27FC236}">
                <a16:creationId xmlns:a16="http://schemas.microsoft.com/office/drawing/2014/main" id="{E52F018E-C277-B043-F8BE-16B9716E3ADF}"/>
              </a:ext>
            </a:extLst>
          </p:cNvPr>
          <p:cNvPicPr>
            <a:picLocks noChangeAspect="1"/>
          </p:cNvPicPr>
          <p:nvPr/>
        </p:nvPicPr>
        <p:blipFill rotWithShape="1">
          <a:blip r:embed="rId18"/>
          <a:srcRect l="22735" t="16019" r="21970" b="5572"/>
          <a:stretch/>
        </p:blipFill>
        <p:spPr>
          <a:xfrm>
            <a:off x="7895001" y="4129299"/>
            <a:ext cx="1875058" cy="1429113"/>
          </a:xfrm>
          <a:prstGeom prst="rect">
            <a:avLst/>
          </a:prstGeom>
          <a:ln>
            <a:solidFill>
              <a:schemeClr val="tx1"/>
            </a:solidFill>
          </a:ln>
        </p:spPr>
      </p:pic>
      <p:pic>
        <p:nvPicPr>
          <p:cNvPr id="51" name="Picture 50">
            <a:extLst>
              <a:ext uri="{FF2B5EF4-FFF2-40B4-BE49-F238E27FC236}">
                <a16:creationId xmlns:a16="http://schemas.microsoft.com/office/drawing/2014/main" id="{89991C60-7E2D-F1AD-AABE-FE3EFB063E7D}"/>
              </a:ext>
            </a:extLst>
          </p:cNvPr>
          <p:cNvPicPr>
            <a:picLocks noChangeAspect="1"/>
          </p:cNvPicPr>
          <p:nvPr/>
        </p:nvPicPr>
        <p:blipFill rotWithShape="1">
          <a:blip r:embed="rId19"/>
          <a:srcRect l="22578" t="16018" r="20644" b="4444"/>
          <a:stretch/>
        </p:blipFill>
        <p:spPr>
          <a:xfrm>
            <a:off x="9901514" y="1457339"/>
            <a:ext cx="1875600" cy="1412249"/>
          </a:xfrm>
          <a:prstGeom prst="rect">
            <a:avLst/>
          </a:prstGeom>
          <a:ln>
            <a:solidFill>
              <a:schemeClr val="tx1"/>
            </a:solidFill>
          </a:ln>
        </p:spPr>
      </p:pic>
      <p:pic>
        <p:nvPicPr>
          <p:cNvPr id="5" name="Picture 4" descr="A screenshot of a computer&#10;&#10;Description automatically generated">
            <a:extLst>
              <a:ext uri="{FF2B5EF4-FFF2-40B4-BE49-F238E27FC236}">
                <a16:creationId xmlns:a16="http://schemas.microsoft.com/office/drawing/2014/main" id="{181FB59C-C689-A935-3A44-9978EA26EC36}"/>
              </a:ext>
            </a:extLst>
          </p:cNvPr>
          <p:cNvPicPr>
            <a:picLocks/>
          </p:cNvPicPr>
          <p:nvPr/>
        </p:nvPicPr>
        <p:blipFill>
          <a:blip r:embed="rId20" cstate="print">
            <a:extLst>
              <a:ext uri="{28A0092B-C50C-407E-A947-70E740481C1C}">
                <a14:useLocalDpi xmlns:a14="http://schemas.microsoft.com/office/drawing/2010/main" val="0"/>
              </a:ext>
            </a:extLst>
          </a:blip>
          <a:stretch>
            <a:fillRect/>
          </a:stretch>
        </p:blipFill>
        <p:spPr>
          <a:xfrm rot="16200000">
            <a:off x="2823305" y="3786195"/>
            <a:ext cx="1908000" cy="1350000"/>
          </a:xfrm>
          <a:prstGeom prst="rect">
            <a:avLst/>
          </a:prstGeom>
          <a:ln>
            <a:solidFill>
              <a:schemeClr val="tx1"/>
            </a:solidFill>
          </a:ln>
        </p:spPr>
      </p:pic>
    </p:spTree>
    <p:extLst>
      <p:ext uri="{BB962C8B-B14F-4D97-AF65-F5344CB8AC3E}">
        <p14:creationId xmlns:p14="http://schemas.microsoft.com/office/powerpoint/2010/main" val="1140782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13FE2A-45B1-7C38-3616-EBC57EE34A0C}"/>
              </a:ext>
            </a:extLst>
          </p:cNvPr>
          <p:cNvPicPr>
            <a:picLocks noChangeAspect="1"/>
          </p:cNvPicPr>
          <p:nvPr/>
        </p:nvPicPr>
        <p:blipFill>
          <a:blip r:embed="rId3"/>
          <a:stretch>
            <a:fillRect/>
          </a:stretch>
        </p:blipFill>
        <p:spPr>
          <a:xfrm>
            <a:off x="8739762" y="2019087"/>
            <a:ext cx="3292270" cy="1850400"/>
          </a:xfrm>
          <a:prstGeom prst="rect">
            <a:avLst/>
          </a:prstGeom>
          <a:ln>
            <a:solidFill>
              <a:schemeClr val="tx1"/>
            </a:solidFill>
          </a:ln>
        </p:spPr>
      </p:pic>
      <p:pic>
        <p:nvPicPr>
          <p:cNvPr id="12" name="Picture 11">
            <a:extLst>
              <a:ext uri="{FF2B5EF4-FFF2-40B4-BE49-F238E27FC236}">
                <a16:creationId xmlns:a16="http://schemas.microsoft.com/office/drawing/2014/main" id="{11054172-1CDD-8F37-2623-67791D31C047}"/>
              </a:ext>
            </a:extLst>
          </p:cNvPr>
          <p:cNvPicPr>
            <a:picLocks noChangeAspect="1"/>
          </p:cNvPicPr>
          <p:nvPr/>
        </p:nvPicPr>
        <p:blipFill>
          <a:blip r:embed="rId4"/>
          <a:stretch>
            <a:fillRect/>
          </a:stretch>
        </p:blipFill>
        <p:spPr>
          <a:xfrm>
            <a:off x="2443960" y="1912607"/>
            <a:ext cx="3367658" cy="1818990"/>
          </a:xfrm>
          <a:prstGeom prst="rect">
            <a:avLst/>
          </a:prstGeom>
          <a:ln>
            <a:solidFill>
              <a:schemeClr val="tx1"/>
            </a:solidFill>
          </a:ln>
        </p:spPr>
      </p:pic>
      <p:pic>
        <p:nvPicPr>
          <p:cNvPr id="3" name="Picture 2">
            <a:extLst>
              <a:ext uri="{FF2B5EF4-FFF2-40B4-BE49-F238E27FC236}">
                <a16:creationId xmlns:a16="http://schemas.microsoft.com/office/drawing/2014/main" id="{E3F88E33-6F98-F374-F862-7E6A0A723882}"/>
              </a:ext>
            </a:extLst>
          </p:cNvPr>
          <p:cNvPicPr>
            <a:picLocks noChangeAspect="1"/>
          </p:cNvPicPr>
          <p:nvPr/>
        </p:nvPicPr>
        <p:blipFill>
          <a:blip r:embed="rId5"/>
          <a:stretch>
            <a:fillRect/>
          </a:stretch>
        </p:blipFill>
        <p:spPr>
          <a:xfrm rot="16200000">
            <a:off x="90760" y="1441179"/>
            <a:ext cx="3101513" cy="2397206"/>
          </a:xfrm>
          <a:prstGeom prst="rect">
            <a:avLst/>
          </a:prstGeom>
          <a:ln>
            <a:solidFill>
              <a:schemeClr val="tx1"/>
            </a:solidFill>
          </a:ln>
        </p:spPr>
      </p:pic>
      <p:sp>
        <p:nvSpPr>
          <p:cNvPr id="5" name="Google Shape;399;p13">
            <a:extLst>
              <a:ext uri="{FF2B5EF4-FFF2-40B4-BE49-F238E27FC236}">
                <a16:creationId xmlns:a16="http://schemas.microsoft.com/office/drawing/2014/main" id="{3D3E01DB-0E68-403E-07C3-97C4147801A4}"/>
              </a:ext>
            </a:extLst>
          </p:cNvPr>
          <p:cNvSpPr txBox="1"/>
          <p:nvPr/>
        </p:nvSpPr>
        <p:spPr>
          <a:xfrm>
            <a:off x="0" y="125508"/>
            <a:ext cx="12192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2147"/>
                </a:solidFill>
                <a:latin typeface="Calibri"/>
                <a:ea typeface="Calibri"/>
                <a:cs typeface="Calibri"/>
                <a:sym typeface="Calibri"/>
              </a:rPr>
              <a:t>Management and use of geospatial data and technologies </a:t>
            </a:r>
          </a:p>
          <a:p>
            <a:pPr marL="0" marR="0" lvl="0" indent="0" algn="ctr" rtl="0">
              <a:spcBef>
                <a:spcPts val="0"/>
              </a:spcBef>
              <a:spcAft>
                <a:spcPts val="0"/>
              </a:spcAft>
              <a:buNone/>
            </a:pPr>
            <a:r>
              <a:rPr lang="en-US" sz="3200" b="1" dirty="0">
                <a:solidFill>
                  <a:srgbClr val="002147"/>
                </a:solidFill>
                <a:latin typeface="Calibri"/>
                <a:ea typeface="Calibri"/>
                <a:cs typeface="Calibri"/>
                <a:sym typeface="Calibri"/>
              </a:rPr>
              <a:t>for Malaria Programs</a:t>
            </a:r>
            <a:endParaRPr dirty="0">
              <a:solidFill>
                <a:srgbClr val="002147"/>
              </a:solidFill>
            </a:endParaRPr>
          </a:p>
        </p:txBody>
      </p:sp>
      <p:pic>
        <p:nvPicPr>
          <p:cNvPr id="7" name="Picture 6">
            <a:extLst>
              <a:ext uri="{FF2B5EF4-FFF2-40B4-BE49-F238E27FC236}">
                <a16:creationId xmlns:a16="http://schemas.microsoft.com/office/drawing/2014/main" id="{E4F0DCDB-12C1-C01F-45E3-FFD12C71D263}"/>
              </a:ext>
            </a:extLst>
          </p:cNvPr>
          <p:cNvPicPr>
            <a:picLocks noChangeAspect="1"/>
          </p:cNvPicPr>
          <p:nvPr/>
        </p:nvPicPr>
        <p:blipFill>
          <a:blip r:embed="rId6"/>
          <a:stretch>
            <a:fillRect/>
          </a:stretch>
        </p:blipFill>
        <p:spPr>
          <a:xfrm>
            <a:off x="1056798" y="3240124"/>
            <a:ext cx="3294263" cy="1851521"/>
          </a:xfrm>
          <a:prstGeom prst="rect">
            <a:avLst/>
          </a:prstGeom>
          <a:ln>
            <a:solidFill>
              <a:schemeClr val="tx1"/>
            </a:solidFill>
          </a:ln>
        </p:spPr>
      </p:pic>
      <p:pic>
        <p:nvPicPr>
          <p:cNvPr id="9" name="Picture 8" descr="A group of people in orange circles&#10;&#10;Description automatically generated">
            <a:extLst>
              <a:ext uri="{FF2B5EF4-FFF2-40B4-BE49-F238E27FC236}">
                <a16:creationId xmlns:a16="http://schemas.microsoft.com/office/drawing/2014/main" id="{CEB46A73-B7DC-7176-3F50-B82E04E8AD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7265" y="1089025"/>
            <a:ext cx="2590800" cy="3238500"/>
          </a:xfrm>
          <a:prstGeom prst="rect">
            <a:avLst/>
          </a:prstGeom>
          <a:ln>
            <a:solidFill>
              <a:schemeClr val="tx1"/>
            </a:solidFill>
          </a:ln>
        </p:spPr>
      </p:pic>
      <p:sp>
        <p:nvSpPr>
          <p:cNvPr id="10" name="TextBox 9">
            <a:extLst>
              <a:ext uri="{FF2B5EF4-FFF2-40B4-BE49-F238E27FC236}">
                <a16:creationId xmlns:a16="http://schemas.microsoft.com/office/drawing/2014/main" id="{21CC3204-D84F-A7FA-F9EF-A2C3D44F6163}"/>
              </a:ext>
            </a:extLst>
          </p:cNvPr>
          <p:cNvSpPr txBox="1"/>
          <p:nvPr/>
        </p:nvSpPr>
        <p:spPr>
          <a:xfrm>
            <a:off x="1053386" y="5247026"/>
            <a:ext cx="3367021" cy="938719"/>
          </a:xfrm>
          <a:prstGeom prst="rect">
            <a:avLst/>
          </a:prstGeom>
          <a:noFill/>
        </p:spPr>
        <p:txBody>
          <a:bodyPr wrap="square">
            <a:spAutoFit/>
          </a:bodyPr>
          <a:lstStyle/>
          <a:p>
            <a:pPr algn="ctr"/>
            <a:r>
              <a:rPr lang="en-PH" sz="1100" dirty="0"/>
              <a:t>An Online Training Series conducted in collaboration with the Asia Pacific Malaria Elimination Network (APMEN) to strengthen countries’ Malaria programs’ technical skills and practices to manage and use geospatial data and technologies</a:t>
            </a:r>
          </a:p>
        </p:txBody>
      </p:sp>
      <p:pic>
        <p:nvPicPr>
          <p:cNvPr id="14" name="Picture 13">
            <a:extLst>
              <a:ext uri="{FF2B5EF4-FFF2-40B4-BE49-F238E27FC236}">
                <a16:creationId xmlns:a16="http://schemas.microsoft.com/office/drawing/2014/main" id="{F7DB3EC9-6BD8-85AA-2236-F38D464314B5}"/>
              </a:ext>
            </a:extLst>
          </p:cNvPr>
          <p:cNvPicPr>
            <a:picLocks noChangeAspect="1"/>
          </p:cNvPicPr>
          <p:nvPr/>
        </p:nvPicPr>
        <p:blipFill>
          <a:blip r:embed="rId8"/>
          <a:stretch>
            <a:fillRect/>
          </a:stretch>
        </p:blipFill>
        <p:spPr>
          <a:xfrm>
            <a:off x="7198780" y="3241245"/>
            <a:ext cx="3295328" cy="1850400"/>
          </a:xfrm>
          <a:prstGeom prst="rect">
            <a:avLst/>
          </a:prstGeom>
          <a:ln>
            <a:solidFill>
              <a:schemeClr val="tx1"/>
            </a:solidFill>
          </a:ln>
        </p:spPr>
      </p:pic>
      <p:sp>
        <p:nvSpPr>
          <p:cNvPr id="17" name="TextBox 16">
            <a:extLst>
              <a:ext uri="{FF2B5EF4-FFF2-40B4-BE49-F238E27FC236}">
                <a16:creationId xmlns:a16="http://schemas.microsoft.com/office/drawing/2014/main" id="{6A9B76C5-B63C-ABEB-F623-C059B5E71DF5}"/>
              </a:ext>
            </a:extLst>
          </p:cNvPr>
          <p:cNvSpPr txBox="1"/>
          <p:nvPr/>
        </p:nvSpPr>
        <p:spPr>
          <a:xfrm>
            <a:off x="7424554" y="5247025"/>
            <a:ext cx="3367021" cy="769441"/>
          </a:xfrm>
          <a:prstGeom prst="rect">
            <a:avLst/>
          </a:prstGeom>
          <a:noFill/>
        </p:spPr>
        <p:txBody>
          <a:bodyPr wrap="square">
            <a:spAutoFit/>
          </a:bodyPr>
          <a:lstStyle/>
          <a:p>
            <a:pPr algn="ctr"/>
            <a:r>
              <a:rPr lang="en-US" sz="1100" dirty="0"/>
              <a:t>An APMEN </a:t>
            </a:r>
            <a:r>
              <a:rPr lang="en-US" sz="1100" dirty="0" err="1"/>
              <a:t>TechTalks</a:t>
            </a:r>
            <a:r>
              <a:rPr lang="en-US" sz="1100" dirty="0"/>
              <a:t> webinar episode discussing the concepts and the process behind the use of geo-spatial data and technologies for improving physical accessibility to malaria services.</a:t>
            </a:r>
            <a:endParaRPr lang="en-PH" sz="1100" dirty="0"/>
          </a:p>
        </p:txBody>
      </p:sp>
    </p:spTree>
    <p:extLst>
      <p:ext uri="{BB962C8B-B14F-4D97-AF65-F5344CB8AC3E}">
        <p14:creationId xmlns:p14="http://schemas.microsoft.com/office/powerpoint/2010/main" val="1698986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1;p5">
            <a:extLst>
              <a:ext uri="{FF2B5EF4-FFF2-40B4-BE49-F238E27FC236}">
                <a16:creationId xmlns:a16="http://schemas.microsoft.com/office/drawing/2014/main" id="{4E21BDFD-F16F-49AD-B33E-8EBDD35E17DD}"/>
              </a:ext>
            </a:extLst>
          </p:cNvPr>
          <p:cNvSpPr txBox="1"/>
          <p:nvPr/>
        </p:nvSpPr>
        <p:spPr>
          <a:xfrm>
            <a:off x="0" y="0"/>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100" b="1" dirty="0">
                <a:solidFill>
                  <a:srgbClr val="002147"/>
                </a:solidFill>
                <a:latin typeface="Calibri"/>
                <a:ea typeface="Calibri"/>
                <a:cs typeface="Calibri"/>
                <a:sym typeface="Calibri"/>
              </a:rPr>
              <a:t>HIS geo-enabling technical support to French-speaking African countries</a:t>
            </a:r>
            <a:endParaRPr sz="3100" dirty="0">
              <a:solidFill>
                <a:srgbClr val="002147"/>
              </a:solidFill>
            </a:endParaRPr>
          </a:p>
        </p:txBody>
      </p:sp>
      <p:pic>
        <p:nvPicPr>
          <p:cNvPr id="2" name="Google Shape;158;p5">
            <a:extLst>
              <a:ext uri="{FF2B5EF4-FFF2-40B4-BE49-F238E27FC236}">
                <a16:creationId xmlns:a16="http://schemas.microsoft.com/office/drawing/2014/main" id="{01F43834-6736-E3B9-6E0C-62023414C4F9}"/>
              </a:ext>
            </a:extLst>
          </p:cNvPr>
          <p:cNvPicPr preferRelativeResize="0"/>
          <p:nvPr/>
        </p:nvPicPr>
        <p:blipFill rotWithShape="1">
          <a:blip r:embed="rId3">
            <a:alphaModFix/>
          </a:blip>
          <a:srcRect/>
          <a:stretch/>
        </p:blipFill>
        <p:spPr>
          <a:xfrm>
            <a:off x="362850" y="1931573"/>
            <a:ext cx="2863416" cy="3151817"/>
          </a:xfrm>
          <a:prstGeom prst="rect">
            <a:avLst/>
          </a:prstGeom>
          <a:noFill/>
          <a:ln w="9525" cap="flat" cmpd="sng">
            <a:solidFill>
              <a:schemeClr val="dk1"/>
            </a:solidFill>
            <a:prstDash val="solid"/>
            <a:round/>
            <a:headEnd type="none" w="sm" len="sm"/>
            <a:tailEnd type="none" w="sm" len="sm"/>
          </a:ln>
        </p:spPr>
      </p:pic>
      <p:pic>
        <p:nvPicPr>
          <p:cNvPr id="3" name="Google Shape;159;p5" descr="A group of people sitting at a table&#10;&#10;Description automatically generated">
            <a:extLst>
              <a:ext uri="{FF2B5EF4-FFF2-40B4-BE49-F238E27FC236}">
                <a16:creationId xmlns:a16="http://schemas.microsoft.com/office/drawing/2014/main" id="{9E70E054-B710-72A1-F79F-ED0DE38B980B}"/>
              </a:ext>
            </a:extLst>
          </p:cNvPr>
          <p:cNvPicPr preferRelativeResize="0"/>
          <p:nvPr/>
        </p:nvPicPr>
        <p:blipFill rotWithShape="1">
          <a:blip r:embed="rId4">
            <a:alphaModFix/>
          </a:blip>
          <a:srcRect/>
          <a:stretch/>
        </p:blipFill>
        <p:spPr>
          <a:xfrm>
            <a:off x="4133837" y="1931573"/>
            <a:ext cx="2540479" cy="1960123"/>
          </a:xfrm>
          <a:prstGeom prst="rect">
            <a:avLst/>
          </a:prstGeom>
          <a:noFill/>
          <a:ln w="9525" cap="flat" cmpd="sng">
            <a:solidFill>
              <a:schemeClr val="dk1"/>
            </a:solidFill>
            <a:prstDash val="solid"/>
            <a:round/>
            <a:headEnd type="none" w="sm" len="sm"/>
            <a:tailEnd type="none" w="sm" len="sm"/>
          </a:ln>
        </p:spPr>
      </p:pic>
      <p:pic>
        <p:nvPicPr>
          <p:cNvPr id="5" name="Google Shape;160;p5">
            <a:extLst>
              <a:ext uri="{FF2B5EF4-FFF2-40B4-BE49-F238E27FC236}">
                <a16:creationId xmlns:a16="http://schemas.microsoft.com/office/drawing/2014/main" id="{579C73F1-3C95-6A94-F746-163DE8C4065D}"/>
              </a:ext>
            </a:extLst>
          </p:cNvPr>
          <p:cNvPicPr preferRelativeResize="0"/>
          <p:nvPr/>
        </p:nvPicPr>
        <p:blipFill rotWithShape="1">
          <a:blip r:embed="rId5">
            <a:alphaModFix/>
          </a:blip>
          <a:srcRect/>
          <a:stretch/>
        </p:blipFill>
        <p:spPr>
          <a:xfrm>
            <a:off x="8129882" y="1807321"/>
            <a:ext cx="2540479" cy="2550262"/>
          </a:xfrm>
          <a:prstGeom prst="rect">
            <a:avLst/>
          </a:prstGeom>
          <a:noFill/>
          <a:ln w="9525" cap="flat" cmpd="sng">
            <a:solidFill>
              <a:schemeClr val="dk1"/>
            </a:solidFill>
            <a:prstDash val="solid"/>
            <a:round/>
            <a:headEnd type="none" w="sm" len="sm"/>
            <a:tailEnd type="none" w="sm" len="sm"/>
          </a:ln>
        </p:spPr>
      </p:pic>
      <p:pic>
        <p:nvPicPr>
          <p:cNvPr id="6" name="Google Shape;161;p5">
            <a:extLst>
              <a:ext uri="{FF2B5EF4-FFF2-40B4-BE49-F238E27FC236}">
                <a16:creationId xmlns:a16="http://schemas.microsoft.com/office/drawing/2014/main" id="{6B0EA025-0742-D99A-D86F-DB0FAC2495CB}"/>
              </a:ext>
            </a:extLst>
          </p:cNvPr>
          <p:cNvPicPr preferRelativeResize="0"/>
          <p:nvPr/>
        </p:nvPicPr>
        <p:blipFill rotWithShape="1">
          <a:blip r:embed="rId6">
            <a:alphaModFix/>
          </a:blip>
          <a:srcRect/>
          <a:stretch/>
        </p:blipFill>
        <p:spPr>
          <a:xfrm>
            <a:off x="8585199" y="3588937"/>
            <a:ext cx="3396225" cy="1946046"/>
          </a:xfrm>
          <a:prstGeom prst="rect">
            <a:avLst/>
          </a:prstGeom>
          <a:noFill/>
          <a:ln w="9525" cap="flat" cmpd="sng">
            <a:solidFill>
              <a:schemeClr val="dk1"/>
            </a:solidFill>
            <a:prstDash val="solid"/>
            <a:round/>
            <a:headEnd type="none" w="sm" len="sm"/>
            <a:tailEnd type="none" w="sm" len="sm"/>
          </a:ln>
        </p:spPr>
      </p:pic>
      <p:pic>
        <p:nvPicPr>
          <p:cNvPr id="7" name="Google Shape;162;p5">
            <a:extLst>
              <a:ext uri="{FF2B5EF4-FFF2-40B4-BE49-F238E27FC236}">
                <a16:creationId xmlns:a16="http://schemas.microsoft.com/office/drawing/2014/main" id="{530E9398-1498-14C0-EB3D-4B6B9561F3B5}"/>
              </a:ext>
            </a:extLst>
          </p:cNvPr>
          <p:cNvPicPr preferRelativeResize="0"/>
          <p:nvPr/>
        </p:nvPicPr>
        <p:blipFill rotWithShape="1">
          <a:blip r:embed="rId7">
            <a:alphaModFix/>
          </a:blip>
          <a:srcRect/>
          <a:stretch/>
        </p:blipFill>
        <p:spPr>
          <a:xfrm>
            <a:off x="4532003" y="3285208"/>
            <a:ext cx="2876631" cy="1960123"/>
          </a:xfrm>
          <a:prstGeom prst="rect">
            <a:avLst/>
          </a:prstGeom>
          <a:noFill/>
          <a:ln w="9525" cap="flat" cmpd="sng">
            <a:solidFill>
              <a:schemeClr val="dk1"/>
            </a:solidFill>
            <a:prstDash val="solid"/>
            <a:round/>
            <a:headEnd type="none" w="sm" len="sm"/>
            <a:tailEnd type="none" w="sm" len="sm"/>
          </a:ln>
        </p:spPr>
      </p:pic>
      <p:sp>
        <p:nvSpPr>
          <p:cNvPr id="8" name="Google Shape;163;p5">
            <a:extLst>
              <a:ext uri="{FF2B5EF4-FFF2-40B4-BE49-F238E27FC236}">
                <a16:creationId xmlns:a16="http://schemas.microsoft.com/office/drawing/2014/main" id="{38AD5DED-DDBC-F619-1279-0B0137EB8C50}"/>
              </a:ext>
            </a:extLst>
          </p:cNvPr>
          <p:cNvSpPr/>
          <p:nvPr/>
        </p:nvSpPr>
        <p:spPr>
          <a:xfrm>
            <a:off x="3444074" y="3285208"/>
            <a:ext cx="503440" cy="439916"/>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
        <p:nvSpPr>
          <p:cNvPr id="9" name="Google Shape;163;p5">
            <a:extLst>
              <a:ext uri="{FF2B5EF4-FFF2-40B4-BE49-F238E27FC236}">
                <a16:creationId xmlns:a16="http://schemas.microsoft.com/office/drawing/2014/main" id="{384416CD-DEDE-4651-063D-1571EE2E04A3}"/>
              </a:ext>
            </a:extLst>
          </p:cNvPr>
          <p:cNvSpPr/>
          <p:nvPr/>
        </p:nvSpPr>
        <p:spPr>
          <a:xfrm>
            <a:off x="7555080" y="3285208"/>
            <a:ext cx="503440" cy="439916"/>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
        <p:nvSpPr>
          <p:cNvPr id="11" name="Google Shape;157;p5">
            <a:extLst>
              <a:ext uri="{FF2B5EF4-FFF2-40B4-BE49-F238E27FC236}">
                <a16:creationId xmlns:a16="http://schemas.microsoft.com/office/drawing/2014/main" id="{2E04CC59-5AE7-3637-BA01-D393DF581E25}"/>
              </a:ext>
            </a:extLst>
          </p:cNvPr>
          <p:cNvSpPr txBox="1"/>
          <p:nvPr/>
        </p:nvSpPr>
        <p:spPr>
          <a:xfrm>
            <a:off x="233700" y="637308"/>
            <a:ext cx="11618575" cy="10177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000" dirty="0">
                <a:solidFill>
                  <a:schemeClr val="dk1"/>
                </a:solidFill>
                <a:latin typeface="Calibri"/>
                <a:ea typeface="Calibri"/>
                <a:cs typeface="Calibri"/>
                <a:sym typeface="Calibri"/>
              </a:rPr>
              <a:t>Activity supported by the Global Fund and implemented in collaboration with the University of Geneva and the University </a:t>
            </a:r>
            <a:r>
              <a:rPr lang="pt-BR" sz="2000" dirty="0">
                <a:solidFill>
                  <a:schemeClr val="dk1"/>
                </a:solidFill>
                <a:latin typeface="Calibri"/>
                <a:ea typeface="Calibri"/>
                <a:cs typeface="Calibri"/>
                <a:sym typeface="Calibri"/>
              </a:rPr>
              <a:t>Amadou Mahtar MBOW (UAM) of Dakar to help countries geo-enable their Health Information System (HIS)</a:t>
            </a:r>
            <a:endParaRPr sz="1400" dirty="0"/>
          </a:p>
        </p:txBody>
      </p:sp>
      <p:sp>
        <p:nvSpPr>
          <p:cNvPr id="12" name="TextBox 11">
            <a:extLst>
              <a:ext uri="{FF2B5EF4-FFF2-40B4-BE49-F238E27FC236}">
                <a16:creationId xmlns:a16="http://schemas.microsoft.com/office/drawing/2014/main" id="{131D5072-B683-7D80-FAB3-59F0D6388EDE}"/>
              </a:ext>
            </a:extLst>
          </p:cNvPr>
          <p:cNvSpPr txBox="1"/>
          <p:nvPr/>
        </p:nvSpPr>
        <p:spPr>
          <a:xfrm>
            <a:off x="481447" y="5359857"/>
            <a:ext cx="2393139" cy="938719"/>
          </a:xfrm>
          <a:prstGeom prst="rect">
            <a:avLst/>
          </a:prstGeom>
          <a:noFill/>
        </p:spPr>
        <p:txBody>
          <a:bodyPr wrap="square">
            <a:spAutoFit/>
          </a:bodyPr>
          <a:lstStyle/>
          <a:p>
            <a:pPr algn="ctr"/>
            <a:r>
              <a:rPr lang="en-PH" sz="1100" dirty="0"/>
              <a:t>Pre-workshop survey to assess the current level of geo-enablement across Malaria, TB and HIV programs as well as the unit in charge of the Health Information System (HIS) </a:t>
            </a:r>
          </a:p>
        </p:txBody>
      </p:sp>
      <p:sp>
        <p:nvSpPr>
          <p:cNvPr id="13" name="TextBox 12">
            <a:extLst>
              <a:ext uri="{FF2B5EF4-FFF2-40B4-BE49-F238E27FC236}">
                <a16:creationId xmlns:a16="http://schemas.microsoft.com/office/drawing/2014/main" id="{7436495D-3AA2-13DA-ACCE-E16E1F0B9CCD}"/>
              </a:ext>
            </a:extLst>
          </p:cNvPr>
          <p:cNvSpPr txBox="1"/>
          <p:nvPr/>
        </p:nvSpPr>
        <p:spPr>
          <a:xfrm>
            <a:off x="4553603" y="5359857"/>
            <a:ext cx="3084793" cy="938719"/>
          </a:xfrm>
          <a:prstGeom prst="rect">
            <a:avLst/>
          </a:prstGeom>
          <a:noFill/>
        </p:spPr>
        <p:txBody>
          <a:bodyPr wrap="square">
            <a:spAutoFit/>
          </a:bodyPr>
          <a:lstStyle/>
          <a:p>
            <a:pPr algn="ctr"/>
            <a:r>
              <a:rPr lang="en-PH" sz="1100" dirty="0"/>
              <a:t>Workshop (</a:t>
            </a:r>
            <a:r>
              <a:rPr lang="en-PH" sz="1100" dirty="0" err="1"/>
              <a:t>Saly</a:t>
            </a:r>
            <a:r>
              <a:rPr lang="en-PH" sz="1100" dirty="0"/>
              <a:t> – Senegal, 6-10 November 2023) attended by 55 participants from 11 countries to take them through the HIS geo-enabling concept and process, finalize the assessment and strengthen their technical capacity </a:t>
            </a:r>
          </a:p>
        </p:txBody>
      </p:sp>
      <p:sp>
        <p:nvSpPr>
          <p:cNvPr id="14" name="TextBox 13">
            <a:extLst>
              <a:ext uri="{FF2B5EF4-FFF2-40B4-BE49-F238E27FC236}">
                <a16:creationId xmlns:a16="http://schemas.microsoft.com/office/drawing/2014/main" id="{66AC51C1-7C97-4F03-C9F9-A30C1254BEF9}"/>
              </a:ext>
            </a:extLst>
          </p:cNvPr>
          <p:cNvSpPr txBox="1"/>
          <p:nvPr/>
        </p:nvSpPr>
        <p:spPr>
          <a:xfrm>
            <a:off x="8767482" y="5598598"/>
            <a:ext cx="3084793" cy="769441"/>
          </a:xfrm>
          <a:prstGeom prst="rect">
            <a:avLst/>
          </a:prstGeom>
          <a:noFill/>
        </p:spPr>
        <p:txBody>
          <a:bodyPr wrap="square">
            <a:spAutoFit/>
          </a:bodyPr>
          <a:lstStyle/>
          <a:p>
            <a:pPr algn="ctr"/>
            <a:r>
              <a:rPr lang="en-PH" sz="1100" dirty="0"/>
              <a:t>Post-workshop technical support provided to 10 countries to help them develop an action plan aiming at filling the gaps identified during the assessment </a:t>
            </a:r>
          </a:p>
        </p:txBody>
      </p:sp>
    </p:spTree>
    <p:extLst>
      <p:ext uri="{BB962C8B-B14F-4D97-AF65-F5344CB8AC3E}">
        <p14:creationId xmlns:p14="http://schemas.microsoft.com/office/powerpoint/2010/main" val="446480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1;p5">
            <a:extLst>
              <a:ext uri="{FF2B5EF4-FFF2-40B4-BE49-F238E27FC236}">
                <a16:creationId xmlns:a16="http://schemas.microsoft.com/office/drawing/2014/main" id="{4E21BDFD-F16F-49AD-B33E-8EBDD35E17DD}"/>
              </a:ext>
            </a:extLst>
          </p:cNvPr>
          <p:cNvSpPr txBox="1"/>
          <p:nvPr/>
        </p:nvSpPr>
        <p:spPr>
          <a:xfrm>
            <a:off x="0" y="0"/>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Mongolia - HIS Geo-enabling</a:t>
            </a:r>
            <a:endParaRPr dirty="0">
              <a:solidFill>
                <a:srgbClr val="002147"/>
              </a:solidFill>
            </a:endParaRPr>
          </a:p>
        </p:txBody>
      </p:sp>
      <p:sp>
        <p:nvSpPr>
          <p:cNvPr id="2" name="Google Shape;157;p5">
            <a:extLst>
              <a:ext uri="{FF2B5EF4-FFF2-40B4-BE49-F238E27FC236}">
                <a16:creationId xmlns:a16="http://schemas.microsoft.com/office/drawing/2014/main" id="{1AD626B5-DBD5-48CB-799F-40337AC46592}"/>
              </a:ext>
            </a:extLst>
          </p:cNvPr>
          <p:cNvSpPr txBox="1"/>
          <p:nvPr/>
        </p:nvSpPr>
        <p:spPr>
          <a:xfrm>
            <a:off x="68259" y="654127"/>
            <a:ext cx="6353793" cy="101779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dirty="0">
                <a:solidFill>
                  <a:schemeClr val="dk1"/>
                </a:solidFill>
                <a:ea typeface="Calibri"/>
                <a:cs typeface="Calibri"/>
                <a:sym typeface="Calibri"/>
              </a:rPr>
              <a:t>Pilot project supported by UNICEF and implemented locally by the Center for Policy Research and Analysis (CPRA) of Ulaanbaatar City with the objectives to:</a:t>
            </a:r>
          </a:p>
          <a:p>
            <a:pPr marL="358775" lvl="1" indent="-179388">
              <a:buFont typeface="Arial" panose="020B0604020202020204" pitchFamily="34" charset="0"/>
              <a:buChar char="•"/>
            </a:pPr>
            <a:r>
              <a:rPr lang="en-GB" dirty="0"/>
              <a:t>Illustrate the benefits of the geo-enablement</a:t>
            </a:r>
          </a:p>
          <a:p>
            <a:pPr marL="358775" lvl="1" indent="-179388">
              <a:buFont typeface="Arial" panose="020B0604020202020204" pitchFamily="34" charset="0"/>
              <a:buChar char="•"/>
            </a:pPr>
            <a:r>
              <a:rPr lang="en-GB" dirty="0"/>
              <a:t>Continue strengthening the technical capacity of the health sector when it comes to the management and use of geospatial data and technologies</a:t>
            </a:r>
            <a:endParaRPr lang="en-PH" dirty="0"/>
          </a:p>
          <a:p>
            <a:pPr marL="358775" lvl="1" indent="-179388">
              <a:buFont typeface="Arial" panose="020B0604020202020204" pitchFamily="34" charset="0"/>
              <a:buChar char="•"/>
            </a:pPr>
            <a:r>
              <a:rPr lang="en-GB" dirty="0"/>
              <a:t>Establish the necessary institutional framework to sustain the geo-enablement beyond the pilot project</a:t>
            </a:r>
          </a:p>
          <a:p>
            <a:pPr marL="358775" marR="0" lvl="0" indent="-179388" algn="l" rtl="0">
              <a:lnSpc>
                <a:spcPct val="90000"/>
              </a:lnSpc>
              <a:spcBef>
                <a:spcPts val="0"/>
              </a:spcBef>
              <a:spcAft>
                <a:spcPts val="0"/>
              </a:spcAft>
              <a:buNone/>
            </a:pPr>
            <a:r>
              <a:rPr lang="en-US" dirty="0">
                <a:solidFill>
                  <a:schemeClr val="dk1"/>
                </a:solidFill>
                <a:ea typeface="Calibri"/>
                <a:cs typeface="Calibri"/>
                <a:sym typeface="Calibri"/>
              </a:rPr>
              <a:t> </a:t>
            </a:r>
            <a:endParaRPr dirty="0"/>
          </a:p>
        </p:txBody>
      </p:sp>
      <p:pic>
        <p:nvPicPr>
          <p:cNvPr id="3" name="Picture 2">
            <a:extLst>
              <a:ext uri="{FF2B5EF4-FFF2-40B4-BE49-F238E27FC236}">
                <a16:creationId xmlns:a16="http://schemas.microsoft.com/office/drawing/2014/main" id="{4A3C9FE9-A098-1FC8-00A1-3AA82138E2F5}"/>
              </a:ext>
            </a:extLst>
          </p:cNvPr>
          <p:cNvPicPr>
            <a:picLocks noChangeAspect="1"/>
          </p:cNvPicPr>
          <p:nvPr/>
        </p:nvPicPr>
        <p:blipFill rotWithShape="1">
          <a:blip r:embed="rId3"/>
          <a:srcRect l="32744" t="17571" r="34505" b="7315"/>
          <a:stretch/>
        </p:blipFill>
        <p:spPr>
          <a:xfrm>
            <a:off x="7135707" y="1185068"/>
            <a:ext cx="1853639" cy="2391363"/>
          </a:xfrm>
          <a:prstGeom prst="rect">
            <a:avLst/>
          </a:prstGeom>
          <a:ln>
            <a:solidFill>
              <a:schemeClr val="tx1"/>
            </a:solidFill>
          </a:ln>
        </p:spPr>
      </p:pic>
      <p:sp>
        <p:nvSpPr>
          <p:cNvPr id="5" name="TextBox 4">
            <a:extLst>
              <a:ext uri="{FF2B5EF4-FFF2-40B4-BE49-F238E27FC236}">
                <a16:creationId xmlns:a16="http://schemas.microsoft.com/office/drawing/2014/main" id="{C1282FBA-09F1-4B2C-1DBF-CB42DAA7190B}"/>
              </a:ext>
            </a:extLst>
          </p:cNvPr>
          <p:cNvSpPr txBox="1"/>
          <p:nvPr/>
        </p:nvSpPr>
        <p:spPr>
          <a:xfrm>
            <a:off x="6880336" y="690134"/>
            <a:ext cx="2137014" cy="461665"/>
          </a:xfrm>
          <a:prstGeom prst="rect">
            <a:avLst/>
          </a:prstGeom>
          <a:noFill/>
        </p:spPr>
        <p:txBody>
          <a:bodyPr wrap="square">
            <a:spAutoFit/>
          </a:bodyPr>
          <a:lstStyle/>
          <a:p>
            <a:pPr algn="ctr"/>
            <a:r>
              <a:rPr lang="en-US" altLang="zh-CN" sz="1200" b="1" dirty="0"/>
              <a:t>Governance: </a:t>
            </a:r>
            <a:r>
              <a:rPr lang="en-US" altLang="zh-CN" sz="1200" dirty="0"/>
              <a:t>Proposed Technical Working Group TORs</a:t>
            </a:r>
            <a:endParaRPr lang="en-PH" sz="1200" dirty="0"/>
          </a:p>
        </p:txBody>
      </p:sp>
      <p:pic>
        <p:nvPicPr>
          <p:cNvPr id="6" name="Picture 5">
            <a:extLst>
              <a:ext uri="{FF2B5EF4-FFF2-40B4-BE49-F238E27FC236}">
                <a16:creationId xmlns:a16="http://schemas.microsoft.com/office/drawing/2014/main" id="{6513B395-26B2-11C4-3D17-1E469803CD96}"/>
              </a:ext>
            </a:extLst>
          </p:cNvPr>
          <p:cNvPicPr>
            <a:picLocks noChangeAspect="1"/>
          </p:cNvPicPr>
          <p:nvPr/>
        </p:nvPicPr>
        <p:blipFill>
          <a:blip r:embed="rId4"/>
          <a:stretch>
            <a:fillRect/>
          </a:stretch>
        </p:blipFill>
        <p:spPr>
          <a:xfrm>
            <a:off x="91843" y="4068701"/>
            <a:ext cx="1268295" cy="1795459"/>
          </a:xfrm>
          <a:prstGeom prst="rect">
            <a:avLst/>
          </a:prstGeom>
          <a:ln>
            <a:solidFill>
              <a:schemeClr val="tx1"/>
            </a:solidFill>
          </a:ln>
        </p:spPr>
      </p:pic>
      <p:sp>
        <p:nvSpPr>
          <p:cNvPr id="7" name="TextBox 6">
            <a:extLst>
              <a:ext uri="{FF2B5EF4-FFF2-40B4-BE49-F238E27FC236}">
                <a16:creationId xmlns:a16="http://schemas.microsoft.com/office/drawing/2014/main" id="{6E3E83A3-801D-678A-35E7-D31CE0652DA0}"/>
              </a:ext>
            </a:extLst>
          </p:cNvPr>
          <p:cNvSpPr txBox="1"/>
          <p:nvPr/>
        </p:nvSpPr>
        <p:spPr>
          <a:xfrm>
            <a:off x="174482" y="3336257"/>
            <a:ext cx="2752157" cy="646331"/>
          </a:xfrm>
          <a:prstGeom prst="rect">
            <a:avLst/>
          </a:prstGeom>
          <a:noFill/>
        </p:spPr>
        <p:txBody>
          <a:bodyPr wrap="square">
            <a:spAutoFit/>
          </a:bodyPr>
          <a:lstStyle/>
          <a:p>
            <a:pPr algn="ctr"/>
            <a:r>
              <a:rPr lang="en-US" altLang="zh-CN" sz="1200" b="1" dirty="0"/>
              <a:t>Core datasets:</a:t>
            </a:r>
            <a:r>
              <a:rPr lang="en-US" altLang="zh-CN" sz="1200" dirty="0"/>
              <a:t> Health Facility Master List (HFML) Core components (definition, data dictionary, classification tables,…)</a:t>
            </a:r>
            <a:endParaRPr lang="en-PH" sz="1200" dirty="0"/>
          </a:p>
        </p:txBody>
      </p:sp>
      <p:pic>
        <p:nvPicPr>
          <p:cNvPr id="8" name="Picture 7">
            <a:extLst>
              <a:ext uri="{FF2B5EF4-FFF2-40B4-BE49-F238E27FC236}">
                <a16:creationId xmlns:a16="http://schemas.microsoft.com/office/drawing/2014/main" id="{67B61450-9214-41DA-A47F-EEF01EA5C41F}"/>
              </a:ext>
            </a:extLst>
          </p:cNvPr>
          <p:cNvPicPr>
            <a:picLocks noChangeAspect="1"/>
          </p:cNvPicPr>
          <p:nvPr/>
        </p:nvPicPr>
        <p:blipFill rotWithShape="1">
          <a:blip r:embed="rId5"/>
          <a:srcRect l="2647" t="29185" r="38000" b="20565"/>
          <a:stretch/>
        </p:blipFill>
        <p:spPr>
          <a:xfrm>
            <a:off x="725990" y="5288226"/>
            <a:ext cx="2160775" cy="1029023"/>
          </a:xfrm>
          <a:prstGeom prst="rect">
            <a:avLst/>
          </a:prstGeom>
          <a:ln>
            <a:solidFill>
              <a:schemeClr val="tx1"/>
            </a:solidFill>
          </a:ln>
        </p:spPr>
      </p:pic>
      <p:sp>
        <p:nvSpPr>
          <p:cNvPr id="9" name="TextBox 8">
            <a:extLst>
              <a:ext uri="{FF2B5EF4-FFF2-40B4-BE49-F238E27FC236}">
                <a16:creationId xmlns:a16="http://schemas.microsoft.com/office/drawing/2014/main" id="{B201E07D-7B4B-3DA8-7987-4CEA86D556EB}"/>
              </a:ext>
            </a:extLst>
          </p:cNvPr>
          <p:cNvSpPr txBox="1"/>
          <p:nvPr/>
        </p:nvSpPr>
        <p:spPr>
          <a:xfrm>
            <a:off x="1433299" y="4285003"/>
            <a:ext cx="1380304" cy="830997"/>
          </a:xfrm>
          <a:prstGeom prst="rect">
            <a:avLst/>
          </a:prstGeom>
          <a:noFill/>
        </p:spPr>
        <p:txBody>
          <a:bodyPr wrap="square">
            <a:spAutoFit/>
          </a:bodyPr>
          <a:lstStyle/>
          <a:p>
            <a:pPr algn="ctr"/>
            <a:r>
              <a:rPr lang="en-US" altLang="zh-CN" sz="1200" b="1" i="1" dirty="0">
                <a:latin typeface="+mj-lt"/>
              </a:rPr>
              <a:t>“A building or physical structure providing health care”</a:t>
            </a:r>
            <a:endParaRPr lang="en-PH" sz="1200" b="1" dirty="0"/>
          </a:p>
        </p:txBody>
      </p:sp>
      <p:pic>
        <p:nvPicPr>
          <p:cNvPr id="11" name="Picture 10">
            <a:extLst>
              <a:ext uri="{FF2B5EF4-FFF2-40B4-BE49-F238E27FC236}">
                <a16:creationId xmlns:a16="http://schemas.microsoft.com/office/drawing/2014/main" id="{0839737B-2AD9-3EFE-C968-7158E49E594C}"/>
              </a:ext>
            </a:extLst>
          </p:cNvPr>
          <p:cNvPicPr>
            <a:picLocks noChangeAspect="1"/>
          </p:cNvPicPr>
          <p:nvPr/>
        </p:nvPicPr>
        <p:blipFill rotWithShape="1">
          <a:blip r:embed="rId6"/>
          <a:srcRect r="6939"/>
          <a:stretch/>
        </p:blipFill>
        <p:spPr>
          <a:xfrm>
            <a:off x="9807597" y="1185068"/>
            <a:ext cx="1676019" cy="2391363"/>
          </a:xfrm>
          <a:prstGeom prst="rect">
            <a:avLst/>
          </a:prstGeom>
          <a:ln>
            <a:solidFill>
              <a:schemeClr val="tx1"/>
            </a:solidFill>
          </a:ln>
        </p:spPr>
      </p:pic>
      <p:sp>
        <p:nvSpPr>
          <p:cNvPr id="12" name="TextBox 11">
            <a:extLst>
              <a:ext uri="{FF2B5EF4-FFF2-40B4-BE49-F238E27FC236}">
                <a16:creationId xmlns:a16="http://schemas.microsoft.com/office/drawing/2014/main" id="{B2D687CE-F922-1514-1F82-F82E689F2F4D}"/>
              </a:ext>
            </a:extLst>
          </p:cNvPr>
          <p:cNvSpPr txBox="1"/>
          <p:nvPr/>
        </p:nvSpPr>
        <p:spPr>
          <a:xfrm>
            <a:off x="9118837" y="690134"/>
            <a:ext cx="3040566" cy="461665"/>
          </a:xfrm>
          <a:prstGeom prst="rect">
            <a:avLst/>
          </a:prstGeom>
          <a:noFill/>
        </p:spPr>
        <p:txBody>
          <a:bodyPr wrap="square">
            <a:spAutoFit/>
          </a:bodyPr>
          <a:lstStyle/>
          <a:p>
            <a:pPr algn="ctr"/>
            <a:r>
              <a:rPr lang="en-US" altLang="zh-CN" sz="1200" b="1" dirty="0"/>
              <a:t>Data specifications, standards, SOPs: </a:t>
            </a:r>
            <a:r>
              <a:rPr lang="en-US" altLang="zh-CN" sz="1200" dirty="0"/>
              <a:t>Geospatial data management guidelines</a:t>
            </a:r>
            <a:endParaRPr lang="en-PH" sz="1200" dirty="0"/>
          </a:p>
        </p:txBody>
      </p:sp>
      <p:sp>
        <p:nvSpPr>
          <p:cNvPr id="13" name="TextBox 12">
            <a:extLst>
              <a:ext uri="{FF2B5EF4-FFF2-40B4-BE49-F238E27FC236}">
                <a16:creationId xmlns:a16="http://schemas.microsoft.com/office/drawing/2014/main" id="{D88446CF-D5EB-E025-3B36-591444BCD90F}"/>
              </a:ext>
            </a:extLst>
          </p:cNvPr>
          <p:cNvSpPr txBox="1"/>
          <p:nvPr/>
        </p:nvSpPr>
        <p:spPr>
          <a:xfrm>
            <a:off x="3245155" y="3336257"/>
            <a:ext cx="2614444" cy="461665"/>
          </a:xfrm>
          <a:prstGeom prst="rect">
            <a:avLst/>
          </a:prstGeom>
          <a:noFill/>
        </p:spPr>
        <p:txBody>
          <a:bodyPr wrap="square">
            <a:spAutoFit/>
          </a:bodyPr>
          <a:lstStyle/>
          <a:p>
            <a:pPr algn="ctr"/>
            <a:r>
              <a:rPr lang="en-US" altLang="zh-CN" sz="1200" b="1" dirty="0"/>
              <a:t>Technical capacity:</a:t>
            </a:r>
            <a:r>
              <a:rPr lang="en-US" altLang="zh-CN" sz="1200" dirty="0"/>
              <a:t> Training at the central and subnational level</a:t>
            </a:r>
            <a:endParaRPr lang="en-PH" sz="1200" dirty="0"/>
          </a:p>
        </p:txBody>
      </p:sp>
      <p:pic>
        <p:nvPicPr>
          <p:cNvPr id="15" name="Picture 14" descr="A group of people standing in front of a map&#10;&#10;Description automatically generated">
            <a:extLst>
              <a:ext uri="{FF2B5EF4-FFF2-40B4-BE49-F238E27FC236}">
                <a16:creationId xmlns:a16="http://schemas.microsoft.com/office/drawing/2014/main" id="{F22AAC5D-7E28-A163-C931-742F1E0577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9192" y="4712420"/>
            <a:ext cx="2250603" cy="1265964"/>
          </a:xfrm>
          <a:prstGeom prst="rect">
            <a:avLst/>
          </a:prstGeom>
          <a:ln>
            <a:solidFill>
              <a:schemeClr val="tx1"/>
            </a:solidFill>
          </a:ln>
        </p:spPr>
      </p:pic>
      <p:pic>
        <p:nvPicPr>
          <p:cNvPr id="16" name="Picture 15">
            <a:extLst>
              <a:ext uri="{FF2B5EF4-FFF2-40B4-BE49-F238E27FC236}">
                <a16:creationId xmlns:a16="http://schemas.microsoft.com/office/drawing/2014/main" id="{9C7778B7-6799-B7BE-9272-EA48BD2FAF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1851" y="4034384"/>
            <a:ext cx="1710578" cy="1144557"/>
          </a:xfrm>
          <a:prstGeom prst="rect">
            <a:avLst/>
          </a:prstGeom>
          <a:noFill/>
          <a:ln>
            <a:noFill/>
          </a:ln>
        </p:spPr>
      </p:pic>
      <p:pic>
        <p:nvPicPr>
          <p:cNvPr id="17" name="image8.jpg">
            <a:extLst>
              <a:ext uri="{FF2B5EF4-FFF2-40B4-BE49-F238E27FC236}">
                <a16:creationId xmlns:a16="http://schemas.microsoft.com/office/drawing/2014/main" id="{E803E9C9-1849-8137-B659-076E5F068875}"/>
              </a:ext>
            </a:extLst>
          </p:cNvPr>
          <p:cNvPicPr/>
          <p:nvPr/>
        </p:nvPicPr>
        <p:blipFill>
          <a:blip r:embed="rId9"/>
          <a:srcRect/>
          <a:stretch>
            <a:fillRect/>
          </a:stretch>
        </p:blipFill>
        <p:spPr>
          <a:xfrm>
            <a:off x="4084777" y="4361483"/>
            <a:ext cx="1521078" cy="1750820"/>
          </a:xfrm>
          <a:prstGeom prst="rect">
            <a:avLst/>
          </a:prstGeom>
          <a:ln/>
        </p:spPr>
      </p:pic>
      <p:sp>
        <p:nvSpPr>
          <p:cNvPr id="18" name="TextBox 17">
            <a:extLst>
              <a:ext uri="{FF2B5EF4-FFF2-40B4-BE49-F238E27FC236}">
                <a16:creationId xmlns:a16="http://schemas.microsoft.com/office/drawing/2014/main" id="{36E46702-A5FB-B1EF-1EAC-09C1E1AA6038}"/>
              </a:ext>
            </a:extLst>
          </p:cNvPr>
          <p:cNvSpPr txBox="1"/>
          <p:nvPr/>
        </p:nvSpPr>
        <p:spPr>
          <a:xfrm>
            <a:off x="9633399" y="3960358"/>
            <a:ext cx="2396838" cy="646331"/>
          </a:xfrm>
          <a:prstGeom prst="rect">
            <a:avLst/>
          </a:prstGeom>
          <a:noFill/>
        </p:spPr>
        <p:txBody>
          <a:bodyPr wrap="square">
            <a:spAutoFit/>
          </a:bodyPr>
          <a:lstStyle/>
          <a:p>
            <a:pPr algn="ctr"/>
            <a:r>
              <a:rPr lang="en-US" altLang="zh-CN" sz="1200" b="1" dirty="0"/>
              <a:t>Sustainability:</a:t>
            </a:r>
            <a:r>
              <a:rPr lang="en-US" altLang="zh-CN" sz="1200" dirty="0"/>
              <a:t> Engagement with the Mongolian National University of Medical Sciences (MNMUS) </a:t>
            </a:r>
            <a:endParaRPr lang="en-PH" sz="1200" dirty="0"/>
          </a:p>
        </p:txBody>
      </p:sp>
      <p:sp>
        <p:nvSpPr>
          <p:cNvPr id="19" name="TextBox 18">
            <a:extLst>
              <a:ext uri="{FF2B5EF4-FFF2-40B4-BE49-F238E27FC236}">
                <a16:creationId xmlns:a16="http://schemas.microsoft.com/office/drawing/2014/main" id="{A87F2CC0-2498-E78E-538A-9D355D429074}"/>
              </a:ext>
            </a:extLst>
          </p:cNvPr>
          <p:cNvSpPr txBox="1"/>
          <p:nvPr/>
        </p:nvSpPr>
        <p:spPr>
          <a:xfrm>
            <a:off x="6237189" y="3803551"/>
            <a:ext cx="2752157" cy="461665"/>
          </a:xfrm>
          <a:prstGeom prst="rect">
            <a:avLst/>
          </a:prstGeom>
          <a:noFill/>
        </p:spPr>
        <p:txBody>
          <a:bodyPr wrap="square">
            <a:spAutoFit/>
          </a:bodyPr>
          <a:lstStyle/>
          <a:p>
            <a:pPr algn="ctr"/>
            <a:r>
              <a:rPr lang="en-US" altLang="zh-CN" sz="1200" b="1" dirty="0"/>
              <a:t>Use cases:</a:t>
            </a:r>
            <a:r>
              <a:rPr lang="en-US" altLang="zh-CN" sz="1200" dirty="0"/>
              <a:t> Pilot project to demonstrate the benefits of the geo-enablement</a:t>
            </a:r>
            <a:endParaRPr lang="en-PH" sz="1200" dirty="0"/>
          </a:p>
        </p:txBody>
      </p:sp>
      <p:sp>
        <p:nvSpPr>
          <p:cNvPr id="21" name="TextBox 20">
            <a:extLst>
              <a:ext uri="{FF2B5EF4-FFF2-40B4-BE49-F238E27FC236}">
                <a16:creationId xmlns:a16="http://schemas.microsoft.com/office/drawing/2014/main" id="{952FCB0B-C197-CE42-81E4-00B9F36DD4D1}"/>
              </a:ext>
            </a:extLst>
          </p:cNvPr>
          <p:cNvSpPr txBox="1"/>
          <p:nvPr/>
        </p:nvSpPr>
        <p:spPr>
          <a:xfrm>
            <a:off x="5555216" y="4289191"/>
            <a:ext cx="4022906" cy="1938992"/>
          </a:xfrm>
          <a:prstGeom prst="rect">
            <a:avLst/>
          </a:prstGeom>
          <a:noFill/>
        </p:spPr>
        <p:txBody>
          <a:bodyPr wrap="square">
            <a:spAutoFit/>
          </a:bodyPr>
          <a:lstStyle/>
          <a:p>
            <a:pPr marL="627063" lvl="1" indent="-169863">
              <a:buFont typeface="Arial" panose="020B0604020202020204" pitchFamily="34" charset="0"/>
              <a:buChar char="•"/>
            </a:pPr>
            <a:r>
              <a:rPr lang="en-US" sz="1200" u="sng" dirty="0"/>
              <a:t>Immunization</a:t>
            </a:r>
            <a:r>
              <a:rPr lang="en-US" sz="1200" dirty="0"/>
              <a:t>: Conversion of the current immunization sketch map into a GIS-based one</a:t>
            </a:r>
          </a:p>
          <a:p>
            <a:pPr marL="627063" lvl="1" indent="-169863">
              <a:buFont typeface="Arial" panose="020B0604020202020204" pitchFamily="34" charset="0"/>
              <a:buChar char="•"/>
            </a:pPr>
            <a:r>
              <a:rPr lang="en-US" sz="1200" u="sng" dirty="0"/>
              <a:t>Environmental health</a:t>
            </a:r>
            <a:r>
              <a:rPr lang="en-US" sz="1200" dirty="0"/>
              <a:t>: A</a:t>
            </a:r>
          </a:p>
          <a:p>
            <a:pPr marL="896938" lvl="2" indent="-439738">
              <a:buFont typeface="Arial" panose="020B0604020202020204" pitchFamily="34" charset="0"/>
              <a:buChar char="•"/>
            </a:pPr>
            <a:r>
              <a:rPr lang="en-US" sz="1200" dirty="0"/>
              <a:t>Air pollution and respiratory diseases</a:t>
            </a:r>
          </a:p>
          <a:p>
            <a:pPr marL="896938" lvl="2" indent="-439738">
              <a:buFont typeface="Arial" panose="020B0604020202020204" pitchFamily="34" charset="0"/>
              <a:buChar char="•"/>
            </a:pPr>
            <a:r>
              <a:rPr lang="en-US" sz="1200" dirty="0"/>
              <a:t>Ground water quality and impact on child health</a:t>
            </a:r>
          </a:p>
          <a:p>
            <a:pPr marL="627063" lvl="1" indent="-169863">
              <a:buFont typeface="Arial" panose="020B0604020202020204" pitchFamily="34" charset="0"/>
              <a:buChar char="•"/>
            </a:pPr>
            <a:r>
              <a:rPr lang="en-US" sz="1200" u="sng" dirty="0"/>
              <a:t>Planning</a:t>
            </a:r>
            <a:r>
              <a:rPr lang="en-US" sz="1200" dirty="0"/>
              <a:t>: Physical accessibility to a specific type of health service (service still to be defined)</a:t>
            </a:r>
          </a:p>
          <a:p>
            <a:pPr marL="627063" lvl="1" indent="-169863">
              <a:buFont typeface="Arial" panose="020B0604020202020204" pitchFamily="34" charset="0"/>
              <a:buChar char="•"/>
            </a:pPr>
            <a:r>
              <a:rPr lang="en-US" sz="1200" u="sng" dirty="0"/>
              <a:t>Emergency management</a:t>
            </a:r>
            <a:r>
              <a:rPr lang="en-US" sz="1200" dirty="0"/>
              <a:t>: Exposure to seismic hazard (population, health facilities and schools)</a:t>
            </a:r>
          </a:p>
        </p:txBody>
      </p:sp>
      <p:sp>
        <p:nvSpPr>
          <p:cNvPr id="22" name="Google Shape;163;p5">
            <a:extLst>
              <a:ext uri="{FF2B5EF4-FFF2-40B4-BE49-F238E27FC236}">
                <a16:creationId xmlns:a16="http://schemas.microsoft.com/office/drawing/2014/main" id="{E7B0F946-70B1-0D8C-CFA7-624DA534A2D8}"/>
              </a:ext>
            </a:extLst>
          </p:cNvPr>
          <p:cNvSpPr/>
          <p:nvPr/>
        </p:nvSpPr>
        <p:spPr>
          <a:xfrm>
            <a:off x="6376896" y="2014897"/>
            <a:ext cx="503440" cy="280068"/>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
        <p:nvSpPr>
          <p:cNvPr id="23" name="Google Shape;163;p5">
            <a:extLst>
              <a:ext uri="{FF2B5EF4-FFF2-40B4-BE49-F238E27FC236}">
                <a16:creationId xmlns:a16="http://schemas.microsoft.com/office/drawing/2014/main" id="{2A82C883-B311-C3CD-A5EF-6F449B6FA87D}"/>
              </a:ext>
            </a:extLst>
          </p:cNvPr>
          <p:cNvSpPr/>
          <p:nvPr/>
        </p:nvSpPr>
        <p:spPr>
          <a:xfrm rot="6640850">
            <a:off x="1667151" y="3069473"/>
            <a:ext cx="278452" cy="280068"/>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
        <p:nvSpPr>
          <p:cNvPr id="24" name="Google Shape;163;p5">
            <a:extLst>
              <a:ext uri="{FF2B5EF4-FFF2-40B4-BE49-F238E27FC236}">
                <a16:creationId xmlns:a16="http://schemas.microsoft.com/office/drawing/2014/main" id="{D616A487-E165-4859-AA03-FDCD49583011}"/>
              </a:ext>
            </a:extLst>
          </p:cNvPr>
          <p:cNvSpPr/>
          <p:nvPr/>
        </p:nvSpPr>
        <p:spPr>
          <a:xfrm rot="4385424">
            <a:off x="4209650" y="3080342"/>
            <a:ext cx="278452" cy="280068"/>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
        <p:nvSpPr>
          <p:cNvPr id="25" name="Google Shape;163;p5">
            <a:extLst>
              <a:ext uri="{FF2B5EF4-FFF2-40B4-BE49-F238E27FC236}">
                <a16:creationId xmlns:a16="http://schemas.microsoft.com/office/drawing/2014/main" id="{9BB61E53-FA82-CFA4-B471-5D9D9A9C06F3}"/>
              </a:ext>
            </a:extLst>
          </p:cNvPr>
          <p:cNvSpPr/>
          <p:nvPr/>
        </p:nvSpPr>
        <p:spPr>
          <a:xfrm rot="3089493">
            <a:off x="5732253" y="3196223"/>
            <a:ext cx="891720" cy="280068"/>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Tree>
    <p:extLst>
      <p:ext uri="{BB962C8B-B14F-4D97-AF65-F5344CB8AC3E}">
        <p14:creationId xmlns:p14="http://schemas.microsoft.com/office/powerpoint/2010/main" val="1983227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10"/>
          <p:cNvSpPr txBox="1"/>
          <p:nvPr/>
        </p:nvSpPr>
        <p:spPr>
          <a:xfrm>
            <a:off x="0" y="0"/>
            <a:ext cx="12192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2147"/>
                </a:solidFill>
                <a:ea typeface="Calibri"/>
                <a:cs typeface="Calibri"/>
                <a:sym typeface="Calibri"/>
              </a:rPr>
              <a:t>The Health GeoLab Hub to help fill the gaps</a:t>
            </a:r>
            <a:endParaRPr b="1" dirty="0">
              <a:solidFill>
                <a:srgbClr val="002147"/>
              </a:solidFill>
            </a:endParaRPr>
          </a:p>
        </p:txBody>
      </p:sp>
      <p:pic>
        <p:nvPicPr>
          <p:cNvPr id="260" name="Google Shape;260;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63670" y="1005840"/>
            <a:ext cx="7914243" cy="5166194"/>
          </a:xfrm>
          <a:prstGeom prst="rect">
            <a:avLst/>
          </a:prstGeom>
          <a:noFill/>
          <a:ln>
            <a:noFill/>
          </a:ln>
        </p:spPr>
      </p:pic>
      <p:sp>
        <p:nvSpPr>
          <p:cNvPr id="262" name="Google Shape;262;p10"/>
          <p:cNvSpPr/>
          <p:nvPr/>
        </p:nvSpPr>
        <p:spPr>
          <a:xfrm>
            <a:off x="3528561" y="800633"/>
            <a:ext cx="2130173" cy="1418878"/>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279;p10">
            <a:extLst>
              <a:ext uri="{FF2B5EF4-FFF2-40B4-BE49-F238E27FC236}">
                <a16:creationId xmlns:a16="http://schemas.microsoft.com/office/drawing/2014/main" id="{044166CA-F469-E55D-9A98-9650717BD942}"/>
              </a:ext>
            </a:extLst>
          </p:cNvPr>
          <p:cNvSpPr txBox="1"/>
          <p:nvPr/>
        </p:nvSpPr>
        <p:spPr>
          <a:xfrm>
            <a:off x="114262" y="685800"/>
            <a:ext cx="3192744" cy="2479039"/>
          </a:xfrm>
          <a:prstGeom prst="rect">
            <a:avLst/>
          </a:prstGeom>
          <a:noFill/>
          <a:ln>
            <a:noFill/>
          </a:ln>
        </p:spPr>
        <p:txBody>
          <a:bodyPr spcFirstLastPara="1" wrap="square" lIns="91425" tIns="45700" rIns="91425" bIns="45700" anchor="ctr" anchorCtr="0">
            <a:noAutofit/>
          </a:bodyPr>
          <a:lstStyle/>
          <a:p>
            <a:pPr marR="0" lvl="0" algn="ctr" rtl="0">
              <a:spcBef>
                <a:spcPts val="0"/>
              </a:spcBef>
              <a:spcAft>
                <a:spcPts val="0"/>
              </a:spcAft>
              <a:buNone/>
            </a:pPr>
            <a:r>
              <a:rPr lang="en-US" sz="1800" b="1" dirty="0">
                <a:latin typeface="Calibri"/>
                <a:ea typeface="Calibri"/>
                <a:cs typeface="Calibri"/>
                <a:sym typeface="Calibri"/>
              </a:rPr>
              <a:t>Vision: </a:t>
            </a:r>
            <a:r>
              <a:rPr lang="en-US" sz="1800" dirty="0">
                <a:latin typeface="Calibri"/>
                <a:ea typeface="Calibri"/>
                <a:cs typeface="Calibri"/>
                <a:sym typeface="Calibri"/>
              </a:rPr>
              <a:t>F</a:t>
            </a:r>
            <a:r>
              <a:rPr lang="en-US" sz="1800" b="0" i="0" dirty="0">
                <a:latin typeface="Calibri"/>
                <a:ea typeface="Calibri"/>
                <a:cs typeface="Calibri"/>
                <a:sym typeface="Calibri"/>
              </a:rPr>
              <a:t>or low- and middle-income countries in Asia and the Pacific to fully benefit from the power of geography, geospatial data, and technologies to achieve SDG 3</a:t>
            </a:r>
            <a:endParaRPr sz="1800" b="1" dirty="0">
              <a:latin typeface="Calibri"/>
              <a:ea typeface="Calibri"/>
              <a:cs typeface="Calibri"/>
              <a:sym typeface="Calibri"/>
            </a:endParaRPr>
          </a:p>
        </p:txBody>
      </p:sp>
      <p:sp>
        <p:nvSpPr>
          <p:cNvPr id="9" name="Google Shape;279;p10">
            <a:extLst>
              <a:ext uri="{FF2B5EF4-FFF2-40B4-BE49-F238E27FC236}">
                <a16:creationId xmlns:a16="http://schemas.microsoft.com/office/drawing/2014/main" id="{323BEFDA-3EBC-81BC-53FD-B75E0AD76DEB}"/>
              </a:ext>
            </a:extLst>
          </p:cNvPr>
          <p:cNvSpPr txBox="1"/>
          <p:nvPr/>
        </p:nvSpPr>
        <p:spPr>
          <a:xfrm>
            <a:off x="114262" y="3085289"/>
            <a:ext cx="3192744" cy="2479039"/>
          </a:xfrm>
          <a:prstGeom prst="rect">
            <a:avLst/>
          </a:prstGeom>
          <a:noFill/>
          <a:ln>
            <a:noFill/>
          </a:ln>
        </p:spPr>
        <p:txBody>
          <a:bodyPr spcFirstLastPara="1" wrap="square" lIns="91425" tIns="45700" rIns="91425" bIns="45700" anchor="ctr" anchorCtr="0">
            <a:noAutofit/>
          </a:bodyPr>
          <a:lstStyle/>
          <a:p>
            <a:pPr marR="0" lvl="0" algn="ctr" rtl="0">
              <a:spcBef>
                <a:spcPts val="0"/>
              </a:spcBef>
              <a:spcAft>
                <a:spcPts val="0"/>
              </a:spcAft>
              <a:buNone/>
            </a:pPr>
            <a:r>
              <a:rPr lang="en-US" sz="1800" b="1" dirty="0">
                <a:latin typeface="Calibri"/>
                <a:ea typeface="Calibri"/>
                <a:cs typeface="Calibri"/>
                <a:sym typeface="Calibri"/>
              </a:rPr>
              <a:t>Mission: </a:t>
            </a:r>
            <a:r>
              <a:rPr lang="en-GB" sz="1800" dirty="0">
                <a:latin typeface="Calibri"/>
                <a:ea typeface="Calibri"/>
                <a:cs typeface="Calibri"/>
                <a:sym typeface="Calibri"/>
              </a:rPr>
              <a:t>Support the implementation of the HIS geo-enabling framework in countries across Asia and the Pacific</a:t>
            </a:r>
            <a:endParaRPr sz="1800" b="1" dirty="0">
              <a:latin typeface="Calibri"/>
              <a:ea typeface="Calibri"/>
              <a:cs typeface="Calibri"/>
              <a:sym typeface="Calibri"/>
            </a:endParaRPr>
          </a:p>
        </p:txBody>
      </p:sp>
      <p:pic>
        <p:nvPicPr>
          <p:cNvPr id="3" name="Picture 2">
            <a:extLst>
              <a:ext uri="{FF2B5EF4-FFF2-40B4-BE49-F238E27FC236}">
                <a16:creationId xmlns:a16="http://schemas.microsoft.com/office/drawing/2014/main" id="{C965C7B8-A984-D2CE-24E0-44F4F54BAFD8}"/>
              </a:ext>
            </a:extLst>
          </p:cNvPr>
          <p:cNvPicPr>
            <a:picLocks noChangeAspect="1"/>
          </p:cNvPicPr>
          <p:nvPr/>
        </p:nvPicPr>
        <p:blipFill rotWithShape="1">
          <a:blip r:embed="rId4"/>
          <a:srcRect l="54858" t="50670" r="16315" b="29324"/>
          <a:stretch/>
        </p:blipFill>
        <p:spPr>
          <a:xfrm>
            <a:off x="3463670" y="1005840"/>
            <a:ext cx="2003459" cy="764806"/>
          </a:xfrm>
          <a:prstGeom prst="rect">
            <a:avLst/>
          </a:prstGeom>
        </p:spPr>
      </p:pic>
    </p:spTree>
    <p:extLst>
      <p:ext uri="{BB962C8B-B14F-4D97-AF65-F5344CB8AC3E}">
        <p14:creationId xmlns:p14="http://schemas.microsoft.com/office/powerpoint/2010/main" val="3429530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B1CB3C-69CA-7F8E-B675-B1118AF748EA}"/>
              </a:ext>
            </a:extLst>
          </p:cNvPr>
          <p:cNvSpPr/>
          <p:nvPr/>
        </p:nvSpPr>
        <p:spPr>
          <a:xfrm>
            <a:off x="0" y="5882326"/>
            <a:ext cx="12192000" cy="975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8" name="Picture 7">
            <a:extLst>
              <a:ext uri="{FF2B5EF4-FFF2-40B4-BE49-F238E27FC236}">
                <a16:creationId xmlns:a16="http://schemas.microsoft.com/office/drawing/2014/main" id="{0602F09D-241A-9149-F7EC-177D25C53E90}"/>
              </a:ext>
            </a:extLst>
          </p:cNvPr>
          <p:cNvPicPr>
            <a:picLocks noChangeAspect="1"/>
          </p:cNvPicPr>
          <p:nvPr/>
        </p:nvPicPr>
        <p:blipFill rotWithShape="1">
          <a:blip r:embed="rId3"/>
          <a:srcRect l="35628" t="25139" r="14366" b="9070"/>
          <a:stretch/>
        </p:blipFill>
        <p:spPr>
          <a:xfrm>
            <a:off x="3397433" y="3034267"/>
            <a:ext cx="4877864" cy="3449521"/>
          </a:xfrm>
          <a:prstGeom prst="rect">
            <a:avLst/>
          </a:prstGeom>
        </p:spPr>
      </p:pic>
      <p:pic>
        <p:nvPicPr>
          <p:cNvPr id="6" name="Picture 5" descr="Diagram, map&#10;&#10;Description automatically generated">
            <a:extLst>
              <a:ext uri="{FF2B5EF4-FFF2-40B4-BE49-F238E27FC236}">
                <a16:creationId xmlns:a16="http://schemas.microsoft.com/office/drawing/2014/main" id="{1F6D3128-4234-0AE7-6C1F-44610C3980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7" t="3760" r="3746" b="3628"/>
          <a:stretch/>
        </p:blipFill>
        <p:spPr>
          <a:xfrm>
            <a:off x="7729803" y="82865"/>
            <a:ext cx="4436581" cy="3548977"/>
          </a:xfrm>
          <a:prstGeom prst="rect">
            <a:avLst/>
          </a:prstGeom>
        </p:spPr>
      </p:pic>
      <p:pic>
        <p:nvPicPr>
          <p:cNvPr id="13" name="Picture 12">
            <a:extLst>
              <a:ext uri="{FF2B5EF4-FFF2-40B4-BE49-F238E27FC236}">
                <a16:creationId xmlns:a16="http://schemas.microsoft.com/office/drawing/2014/main" id="{E43BB7BB-11EA-45C8-B721-EE25FF238AD3}"/>
              </a:ext>
            </a:extLst>
          </p:cNvPr>
          <p:cNvPicPr>
            <a:picLocks noChangeAspect="1"/>
          </p:cNvPicPr>
          <p:nvPr/>
        </p:nvPicPr>
        <p:blipFill>
          <a:blip r:embed="rId5"/>
          <a:stretch>
            <a:fillRect/>
          </a:stretch>
        </p:blipFill>
        <p:spPr>
          <a:xfrm>
            <a:off x="9921149" y="3129793"/>
            <a:ext cx="2213348" cy="219060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396097E6-0857-4ACD-B832-B0F70CC0449A}"/>
              </a:ext>
            </a:extLst>
          </p:cNvPr>
          <p:cNvSpPr txBox="1"/>
          <p:nvPr/>
        </p:nvSpPr>
        <p:spPr>
          <a:xfrm>
            <a:off x="3625562" y="3654907"/>
            <a:ext cx="6096740" cy="1323439"/>
          </a:xfrm>
          <a:prstGeom prst="rect">
            <a:avLst/>
          </a:prstGeom>
          <a:noFill/>
        </p:spPr>
        <p:txBody>
          <a:bodyPr wrap="square">
            <a:spAutoFit/>
          </a:bodyPr>
          <a:lstStyle/>
          <a:p>
            <a:pPr algn="r"/>
            <a:endParaRPr lang="en-US" sz="2000" b="0" i="0" u="none" strike="noStrike" baseline="0" dirty="0">
              <a:latin typeface="Calibri" panose="020F0502020204030204" pitchFamily="34" charset="0"/>
              <a:hlinkClick r:id="" action="ppaction://noaction"/>
            </a:endParaRPr>
          </a:p>
          <a:p>
            <a:pPr algn="r"/>
            <a:r>
              <a:rPr lang="en-US" sz="2000" b="0" i="0" u="none" strike="noStrike" baseline="0" dirty="0">
                <a:latin typeface="Calibri" panose="020F0502020204030204" pitchFamily="34" charset="0"/>
                <a:hlinkClick r:id="" action="ppaction://noaction"/>
              </a:rPr>
              <a:t>richard@tropmedres</a:t>
            </a:r>
            <a:r>
              <a:rPr lang="en-US" sz="2000" dirty="0">
                <a:latin typeface="Calibri" panose="020F0502020204030204" pitchFamily="34" charset="0"/>
                <a:hlinkClick r:id="rId6"/>
              </a:rPr>
              <a:t>.ac</a:t>
            </a:r>
            <a:endParaRPr lang="en-US" sz="2000" dirty="0">
              <a:latin typeface="Calibri" panose="020F0502020204030204" pitchFamily="34" charset="0"/>
            </a:endParaRPr>
          </a:p>
          <a:p>
            <a:pPr algn="r"/>
            <a:r>
              <a:rPr lang="en-US" sz="2000" b="0" i="0" u="none" strike="noStrike" baseline="0" dirty="0">
                <a:latin typeface="Calibri" panose="020F0502020204030204" pitchFamily="34" charset="0"/>
                <a:hlinkClick r:id="rId7"/>
              </a:rPr>
              <a:t>healthgeolab.net/hub</a:t>
            </a:r>
            <a:r>
              <a:rPr lang="en-US" sz="2000" b="0" i="0" u="none" strike="noStrike" baseline="0" dirty="0">
                <a:latin typeface="Calibri" panose="020F0502020204030204" pitchFamily="34" charset="0"/>
              </a:rPr>
              <a:t> </a:t>
            </a:r>
            <a:endParaRPr lang="en-US" sz="2000" dirty="0"/>
          </a:p>
          <a:p>
            <a:pPr algn="r"/>
            <a:endParaRPr lang="en-US" sz="2000" dirty="0">
              <a:latin typeface="Calibri" panose="020F0502020204030204" pitchFamily="34" charset="0"/>
            </a:endParaRPr>
          </a:p>
        </p:txBody>
      </p:sp>
      <p:sp>
        <p:nvSpPr>
          <p:cNvPr id="16" name="TextBox 15">
            <a:extLst>
              <a:ext uri="{FF2B5EF4-FFF2-40B4-BE49-F238E27FC236}">
                <a16:creationId xmlns:a16="http://schemas.microsoft.com/office/drawing/2014/main" id="{CC8D1A9D-5192-43F2-9AB9-50AC3285089D}"/>
              </a:ext>
            </a:extLst>
          </p:cNvPr>
          <p:cNvSpPr txBox="1"/>
          <p:nvPr/>
        </p:nvSpPr>
        <p:spPr>
          <a:xfrm>
            <a:off x="315445" y="1485336"/>
            <a:ext cx="7384655" cy="1538883"/>
          </a:xfrm>
          <a:prstGeom prst="rect">
            <a:avLst/>
          </a:prstGeom>
          <a:noFill/>
        </p:spPr>
        <p:txBody>
          <a:bodyPr wrap="square" rtlCol="0">
            <a:spAutoFit/>
          </a:bodyPr>
          <a:lstStyle/>
          <a:p>
            <a:r>
              <a:rPr lang="en-US" sz="2000" dirty="0">
                <a:solidFill>
                  <a:srgbClr val="002147"/>
                </a:solidFill>
              </a:rPr>
              <a:t>R</a:t>
            </a:r>
            <a:r>
              <a:rPr lang="en-US" sz="2000" b="0" u="none" strike="noStrike" baseline="0" dirty="0">
                <a:solidFill>
                  <a:srgbClr val="002147"/>
                </a:solidFill>
              </a:rPr>
              <a:t>egional resource supporting countries in Asia and the Pacific with the geo-enablement of their Health Information Systems (HIS)</a:t>
            </a:r>
          </a:p>
          <a:p>
            <a:endParaRPr lang="en-US" sz="1400" i="1" dirty="0">
              <a:solidFill>
                <a:srgbClr val="002147"/>
              </a:solidFill>
            </a:endParaRPr>
          </a:p>
          <a:p>
            <a:r>
              <a:rPr lang="en-US" sz="2000" dirty="0">
                <a:solidFill>
                  <a:srgbClr val="002147"/>
                </a:solidFill>
              </a:rPr>
              <a:t>More effective management and use of geospatial data and technologies to support decision making for health</a:t>
            </a:r>
          </a:p>
        </p:txBody>
      </p:sp>
      <p:sp>
        <p:nvSpPr>
          <p:cNvPr id="17" name="TextBox 16">
            <a:extLst>
              <a:ext uri="{FF2B5EF4-FFF2-40B4-BE49-F238E27FC236}">
                <a16:creationId xmlns:a16="http://schemas.microsoft.com/office/drawing/2014/main" id="{202AF3C4-8225-49F6-805A-00C00160FF67}"/>
              </a:ext>
            </a:extLst>
          </p:cNvPr>
          <p:cNvSpPr txBox="1"/>
          <p:nvPr/>
        </p:nvSpPr>
        <p:spPr>
          <a:xfrm>
            <a:off x="308446" y="3157561"/>
            <a:ext cx="3458458" cy="1292662"/>
          </a:xfrm>
          <a:prstGeom prst="rect">
            <a:avLst/>
          </a:prstGeom>
          <a:noFill/>
        </p:spPr>
        <p:txBody>
          <a:bodyPr wrap="square" rtlCol="0">
            <a:spAutoFit/>
          </a:bodyPr>
          <a:lstStyle/>
          <a:p>
            <a:pPr marL="342900" indent="-342900">
              <a:buFont typeface="+mj-lt"/>
              <a:buAutoNum type="arabicPeriod"/>
            </a:pPr>
            <a:r>
              <a:rPr lang="en-US" sz="2600" b="1" dirty="0">
                <a:solidFill>
                  <a:srgbClr val="002147"/>
                </a:solidFill>
              </a:rPr>
              <a:t>Research</a:t>
            </a:r>
          </a:p>
          <a:p>
            <a:pPr marL="342900" indent="-342900">
              <a:buFont typeface="+mj-lt"/>
              <a:buAutoNum type="arabicPeriod"/>
            </a:pPr>
            <a:r>
              <a:rPr lang="en-US" sz="2600" b="1" dirty="0">
                <a:solidFill>
                  <a:srgbClr val="002147"/>
                </a:solidFill>
              </a:rPr>
              <a:t>Technical assistance</a:t>
            </a:r>
          </a:p>
          <a:p>
            <a:pPr marL="342900" indent="-342900">
              <a:buFont typeface="+mj-lt"/>
              <a:buAutoNum type="arabicPeriod"/>
            </a:pPr>
            <a:r>
              <a:rPr lang="en-US" sz="2600" b="1" dirty="0">
                <a:solidFill>
                  <a:srgbClr val="002147"/>
                </a:solidFill>
              </a:rPr>
              <a:t>Training</a:t>
            </a:r>
          </a:p>
        </p:txBody>
      </p:sp>
      <p:sp>
        <p:nvSpPr>
          <p:cNvPr id="19" name="TextBox 18">
            <a:extLst>
              <a:ext uri="{FF2B5EF4-FFF2-40B4-BE49-F238E27FC236}">
                <a16:creationId xmlns:a16="http://schemas.microsoft.com/office/drawing/2014/main" id="{7302A7CB-9B94-4596-BC49-CFC08FFF99B3}"/>
              </a:ext>
            </a:extLst>
          </p:cNvPr>
          <p:cNvSpPr txBox="1"/>
          <p:nvPr/>
        </p:nvSpPr>
        <p:spPr>
          <a:xfrm>
            <a:off x="3766904" y="3203728"/>
            <a:ext cx="1538626" cy="1200329"/>
          </a:xfrm>
          <a:prstGeom prst="rect">
            <a:avLst/>
          </a:prstGeom>
          <a:noFill/>
        </p:spPr>
        <p:txBody>
          <a:bodyPr wrap="square">
            <a:spAutoFit/>
          </a:bodyPr>
          <a:lstStyle/>
          <a:p>
            <a:r>
              <a:rPr lang="en-US" sz="1800" b="0" i="0" u="none" strike="noStrike" baseline="0" dirty="0">
                <a:solidFill>
                  <a:srgbClr val="002147"/>
                </a:solidFill>
              </a:rPr>
              <a:t>Hub activities are aligned with these 9 elements</a:t>
            </a:r>
            <a:endParaRPr lang="en-US" dirty="0">
              <a:solidFill>
                <a:srgbClr val="002147"/>
              </a:solidFill>
            </a:endParaRPr>
          </a:p>
        </p:txBody>
      </p:sp>
      <p:sp>
        <p:nvSpPr>
          <p:cNvPr id="20" name="TextBox 19">
            <a:extLst>
              <a:ext uri="{FF2B5EF4-FFF2-40B4-BE49-F238E27FC236}">
                <a16:creationId xmlns:a16="http://schemas.microsoft.com/office/drawing/2014/main" id="{9DD53292-0DF7-4F0A-ABFE-46A5E7F8C6A6}"/>
              </a:ext>
            </a:extLst>
          </p:cNvPr>
          <p:cNvSpPr txBox="1"/>
          <p:nvPr/>
        </p:nvSpPr>
        <p:spPr>
          <a:xfrm>
            <a:off x="315445" y="4645424"/>
            <a:ext cx="3314666" cy="1938992"/>
          </a:xfrm>
          <a:prstGeom prst="rect">
            <a:avLst/>
          </a:prstGeom>
          <a:noFill/>
        </p:spPr>
        <p:txBody>
          <a:bodyPr wrap="square" rtlCol="0">
            <a:spAutoFit/>
          </a:bodyPr>
          <a:lstStyle/>
          <a:p>
            <a:r>
              <a:rPr lang="en-US" sz="2000" dirty="0">
                <a:solidFill>
                  <a:srgbClr val="002147"/>
                </a:solidFill>
              </a:rPr>
              <a:t>Support for collection, management and analysis of geospatial data</a:t>
            </a:r>
          </a:p>
          <a:p>
            <a:endParaRPr lang="en-US" sz="2000" dirty="0">
              <a:solidFill>
                <a:srgbClr val="002147"/>
              </a:solidFill>
            </a:endParaRPr>
          </a:p>
          <a:p>
            <a:r>
              <a:rPr lang="en-US" sz="2000" dirty="0">
                <a:solidFill>
                  <a:srgbClr val="002147"/>
                </a:solidFill>
              </a:rPr>
              <a:t>Develop, validate and apply robust methods and tools</a:t>
            </a:r>
          </a:p>
        </p:txBody>
      </p:sp>
      <p:sp>
        <p:nvSpPr>
          <p:cNvPr id="22" name="TextBox 21">
            <a:extLst>
              <a:ext uri="{FF2B5EF4-FFF2-40B4-BE49-F238E27FC236}">
                <a16:creationId xmlns:a16="http://schemas.microsoft.com/office/drawing/2014/main" id="{24A7641C-A692-4A9D-B454-848BD72C370A}"/>
              </a:ext>
            </a:extLst>
          </p:cNvPr>
          <p:cNvSpPr txBox="1"/>
          <p:nvPr/>
        </p:nvSpPr>
        <p:spPr>
          <a:xfrm>
            <a:off x="4370046" y="6457890"/>
            <a:ext cx="3330054" cy="400110"/>
          </a:xfrm>
          <a:prstGeom prst="rect">
            <a:avLst/>
          </a:prstGeom>
          <a:noFill/>
        </p:spPr>
        <p:txBody>
          <a:bodyPr wrap="square">
            <a:spAutoFit/>
          </a:bodyPr>
          <a:lstStyle/>
          <a:p>
            <a:r>
              <a:rPr lang="en-US" sz="2000" b="1" i="0" u="none" strike="noStrike" baseline="0" dirty="0">
                <a:solidFill>
                  <a:srgbClr val="002147"/>
                </a:solidFill>
              </a:rPr>
              <a:t>HIS Geo-Enabling Framework</a:t>
            </a:r>
          </a:p>
        </p:txBody>
      </p:sp>
      <p:pic>
        <p:nvPicPr>
          <p:cNvPr id="24" name="Picture 23">
            <a:extLst>
              <a:ext uri="{FF2B5EF4-FFF2-40B4-BE49-F238E27FC236}">
                <a16:creationId xmlns:a16="http://schemas.microsoft.com/office/drawing/2014/main" id="{0669B46F-3C6A-4FF9-8A50-7D96BC72CA2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797"/>
          <a:stretch/>
        </p:blipFill>
        <p:spPr>
          <a:xfrm>
            <a:off x="8702563" y="5796727"/>
            <a:ext cx="3431934" cy="978408"/>
          </a:xfrm>
          <a:prstGeom prst="rect">
            <a:avLst/>
          </a:prstGeom>
        </p:spPr>
      </p:pic>
      <p:pic>
        <p:nvPicPr>
          <p:cNvPr id="2" name="Picture 1" descr="Icon&#10;&#10;Description automatically generated">
            <a:extLst>
              <a:ext uri="{FF2B5EF4-FFF2-40B4-BE49-F238E27FC236}">
                <a16:creationId xmlns:a16="http://schemas.microsoft.com/office/drawing/2014/main" id="{DAE55ABF-86C3-9285-1B42-10FB6C6E8C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1052" y="3813940"/>
            <a:ext cx="633445" cy="778354"/>
          </a:xfrm>
          <a:prstGeom prst="rect">
            <a:avLst/>
          </a:prstGeom>
        </p:spPr>
      </p:pic>
      <p:pic>
        <p:nvPicPr>
          <p:cNvPr id="3" name="Picture 6" descr="D:\Dropbox (Personal)\HEALTH_GEOLAB\ADVOCACY\LOGOS\MORU_FS_RGB.jpg">
            <a:extLst>
              <a:ext uri="{FF2B5EF4-FFF2-40B4-BE49-F238E27FC236}">
                <a16:creationId xmlns:a16="http://schemas.microsoft.com/office/drawing/2014/main" id="{F05D0BE9-2F75-5C42-2DE6-F6156A1F3E7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7698" y="220356"/>
            <a:ext cx="3790641" cy="1264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AE6753D-AA5C-F10C-A989-2DAE3CD439DC}"/>
              </a:ext>
            </a:extLst>
          </p:cNvPr>
          <p:cNvPicPr>
            <a:picLocks noChangeAspect="1"/>
          </p:cNvPicPr>
          <p:nvPr/>
        </p:nvPicPr>
        <p:blipFill rotWithShape="1">
          <a:blip r:embed="rId11"/>
          <a:srcRect l="54858" t="50670" r="16315" b="29324"/>
          <a:stretch/>
        </p:blipFill>
        <p:spPr>
          <a:xfrm>
            <a:off x="315445" y="220356"/>
            <a:ext cx="3313698" cy="1264980"/>
          </a:xfrm>
          <a:prstGeom prst="rect">
            <a:avLst/>
          </a:prstGeom>
        </p:spPr>
      </p:pic>
    </p:spTree>
    <p:extLst>
      <p:ext uri="{BB962C8B-B14F-4D97-AF65-F5344CB8AC3E}">
        <p14:creationId xmlns:p14="http://schemas.microsoft.com/office/powerpoint/2010/main" val="2484713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C4FAEA-F9CC-4573-B97C-B9CCFAE97269}"/>
              </a:ext>
            </a:extLst>
          </p:cNvPr>
          <p:cNvSpPr txBox="1">
            <a:spLocks/>
          </p:cNvSpPr>
          <p:nvPr/>
        </p:nvSpPr>
        <p:spPr>
          <a:xfrm>
            <a:off x="0" y="1"/>
            <a:ext cx="12191693" cy="7248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002147"/>
                </a:solidFill>
                <a:latin typeface="+mn-lt"/>
                <a:cs typeface="Arial" panose="020B0604020202020204" pitchFamily="34" charset="0"/>
              </a:rPr>
              <a:t>Health </a:t>
            </a:r>
            <a:r>
              <a:rPr lang="en-US" sz="3200" b="1" dirty="0" err="1">
                <a:solidFill>
                  <a:srgbClr val="002147"/>
                </a:solidFill>
                <a:latin typeface="+mn-lt"/>
                <a:cs typeface="Arial" panose="020B0604020202020204" pitchFamily="34" charset="0"/>
              </a:rPr>
              <a:t>GeoLab</a:t>
            </a:r>
            <a:r>
              <a:rPr lang="en-US" sz="3200" b="1" dirty="0">
                <a:solidFill>
                  <a:srgbClr val="002147"/>
                </a:solidFill>
                <a:latin typeface="+mn-lt"/>
                <a:cs typeface="Arial" panose="020B0604020202020204" pitchFamily="34" charset="0"/>
              </a:rPr>
              <a:t> Hub areas of work</a:t>
            </a:r>
          </a:p>
        </p:txBody>
      </p:sp>
      <p:sp>
        <p:nvSpPr>
          <p:cNvPr id="35" name="TextBox 34">
            <a:extLst>
              <a:ext uri="{FF2B5EF4-FFF2-40B4-BE49-F238E27FC236}">
                <a16:creationId xmlns:a16="http://schemas.microsoft.com/office/drawing/2014/main" id="{0B77C077-13D6-4FBE-AA55-C2C4FDF34BF1}"/>
              </a:ext>
            </a:extLst>
          </p:cNvPr>
          <p:cNvSpPr txBox="1"/>
          <p:nvPr/>
        </p:nvSpPr>
        <p:spPr>
          <a:xfrm>
            <a:off x="1444462" y="1222004"/>
            <a:ext cx="10340607" cy="646331"/>
          </a:xfrm>
          <a:prstGeom prst="rect">
            <a:avLst/>
          </a:prstGeom>
          <a:noFill/>
        </p:spPr>
        <p:txBody>
          <a:bodyPr wrap="square">
            <a:spAutoFit/>
          </a:bodyPr>
          <a:lstStyle/>
          <a:p>
            <a:pPr marL="342900" indent="-342900">
              <a:buFont typeface="Arial" panose="020B0604020202020204" pitchFamily="34" charset="0"/>
              <a:buChar char="•"/>
            </a:pPr>
            <a:r>
              <a:rPr lang="en-GB" i="0" dirty="0">
                <a:effectLst/>
              </a:rPr>
              <a:t>Provide </a:t>
            </a:r>
            <a:r>
              <a:rPr lang="en-GB" b="1" i="0" dirty="0">
                <a:effectLst/>
              </a:rPr>
              <a:t>technical assistance </a:t>
            </a:r>
            <a:r>
              <a:rPr lang="en-GB" i="0" dirty="0">
                <a:effectLst/>
              </a:rPr>
              <a:t>to the health sector regarding the geo-enablement of its HIS</a:t>
            </a:r>
          </a:p>
          <a:p>
            <a:pPr marL="342900" indent="-342900">
              <a:buFont typeface="Arial" panose="020B0604020202020204" pitchFamily="34" charset="0"/>
              <a:buChar char="•"/>
            </a:pPr>
            <a:r>
              <a:rPr lang="en-GB" i="0" dirty="0">
                <a:effectLst/>
              </a:rPr>
              <a:t>Maintenance of </a:t>
            </a:r>
            <a:r>
              <a:rPr lang="en-GB" b="1" i="0" dirty="0">
                <a:effectLst/>
              </a:rPr>
              <a:t>a roster of in-country experts </a:t>
            </a:r>
            <a:r>
              <a:rPr lang="en-GB" i="0" dirty="0">
                <a:effectLst/>
              </a:rPr>
              <a:t>working closely with the Ministry of Health</a:t>
            </a:r>
            <a:endParaRPr lang="en-PH" dirty="0"/>
          </a:p>
        </p:txBody>
      </p:sp>
      <p:pic>
        <p:nvPicPr>
          <p:cNvPr id="3" name="Picture 2">
            <a:extLst>
              <a:ext uri="{FF2B5EF4-FFF2-40B4-BE49-F238E27FC236}">
                <a16:creationId xmlns:a16="http://schemas.microsoft.com/office/drawing/2014/main" id="{9D372F9B-F46A-6E63-5FC7-635280ECFA87}"/>
              </a:ext>
            </a:extLst>
          </p:cNvPr>
          <p:cNvPicPr>
            <a:picLocks noChangeAspect="1"/>
          </p:cNvPicPr>
          <p:nvPr/>
        </p:nvPicPr>
        <p:blipFill rotWithShape="1">
          <a:blip r:embed="rId3"/>
          <a:srcRect l="8700" t="32524" r="81108" b="50098"/>
          <a:stretch/>
        </p:blipFill>
        <p:spPr>
          <a:xfrm>
            <a:off x="10037" y="4482838"/>
            <a:ext cx="1705636" cy="1544959"/>
          </a:xfrm>
          <a:prstGeom prst="rect">
            <a:avLst/>
          </a:prstGeom>
        </p:spPr>
      </p:pic>
      <p:pic>
        <p:nvPicPr>
          <p:cNvPr id="17" name="Picture 16">
            <a:extLst>
              <a:ext uri="{FF2B5EF4-FFF2-40B4-BE49-F238E27FC236}">
                <a16:creationId xmlns:a16="http://schemas.microsoft.com/office/drawing/2014/main" id="{33337C3C-9C64-B3E7-44CA-D03258971CCA}"/>
              </a:ext>
            </a:extLst>
          </p:cNvPr>
          <p:cNvPicPr>
            <a:picLocks noChangeAspect="1"/>
          </p:cNvPicPr>
          <p:nvPr/>
        </p:nvPicPr>
        <p:blipFill rotWithShape="1">
          <a:blip r:embed="rId3"/>
          <a:srcRect l="8700" t="50493" r="81108" b="32129"/>
          <a:stretch/>
        </p:blipFill>
        <p:spPr>
          <a:xfrm>
            <a:off x="0" y="2348317"/>
            <a:ext cx="1705636" cy="1544959"/>
          </a:xfrm>
          <a:prstGeom prst="rect">
            <a:avLst/>
          </a:prstGeom>
        </p:spPr>
      </p:pic>
      <p:pic>
        <p:nvPicPr>
          <p:cNvPr id="18" name="Picture 17">
            <a:extLst>
              <a:ext uri="{FF2B5EF4-FFF2-40B4-BE49-F238E27FC236}">
                <a16:creationId xmlns:a16="http://schemas.microsoft.com/office/drawing/2014/main" id="{BFF2F353-A5CB-CA0A-4F46-55CD0613D569}"/>
              </a:ext>
            </a:extLst>
          </p:cNvPr>
          <p:cNvPicPr>
            <a:picLocks noChangeAspect="1"/>
          </p:cNvPicPr>
          <p:nvPr/>
        </p:nvPicPr>
        <p:blipFill rotWithShape="1">
          <a:blip r:embed="rId3"/>
          <a:srcRect l="10114" t="69569" r="82402" b="17082"/>
          <a:stretch/>
        </p:blipFill>
        <p:spPr>
          <a:xfrm>
            <a:off x="236602" y="694711"/>
            <a:ext cx="1252507" cy="1186774"/>
          </a:xfrm>
          <a:prstGeom prst="rect">
            <a:avLst/>
          </a:prstGeom>
        </p:spPr>
      </p:pic>
      <p:sp>
        <p:nvSpPr>
          <p:cNvPr id="19" name="Google Shape;279;p10">
            <a:extLst>
              <a:ext uri="{FF2B5EF4-FFF2-40B4-BE49-F238E27FC236}">
                <a16:creationId xmlns:a16="http://schemas.microsoft.com/office/drawing/2014/main" id="{9DB5B893-1C98-F8ED-AF3E-37E1653AC40F}"/>
              </a:ext>
            </a:extLst>
          </p:cNvPr>
          <p:cNvSpPr txBox="1"/>
          <p:nvPr/>
        </p:nvSpPr>
        <p:spPr>
          <a:xfrm>
            <a:off x="1318780" y="635465"/>
            <a:ext cx="3662635" cy="685800"/>
          </a:xfrm>
          <a:prstGeom prst="rect">
            <a:avLst/>
          </a:prstGeom>
          <a:noFill/>
          <a:ln>
            <a:noFill/>
          </a:ln>
        </p:spPr>
        <p:txBody>
          <a:bodyPr spcFirstLastPara="1" wrap="square" lIns="91425" tIns="45700" rIns="91425" bIns="45700" anchor="ctr" anchorCtr="0">
            <a:noAutofit/>
          </a:bodyPr>
          <a:lstStyle/>
          <a:p>
            <a:pPr marR="0" lvl="0" algn="ctr" rtl="0">
              <a:spcBef>
                <a:spcPts val="0"/>
              </a:spcBef>
              <a:spcAft>
                <a:spcPts val="0"/>
              </a:spcAft>
              <a:buNone/>
            </a:pPr>
            <a:r>
              <a:rPr lang="en-GB" sz="2400" b="1" dirty="0">
                <a:latin typeface="Calibri"/>
                <a:ea typeface="Calibri"/>
                <a:cs typeface="Calibri"/>
                <a:sym typeface="Calibri"/>
              </a:rPr>
              <a:t>Country technical support</a:t>
            </a:r>
          </a:p>
        </p:txBody>
      </p:sp>
      <p:sp>
        <p:nvSpPr>
          <p:cNvPr id="20" name="TextBox 19">
            <a:extLst>
              <a:ext uri="{FF2B5EF4-FFF2-40B4-BE49-F238E27FC236}">
                <a16:creationId xmlns:a16="http://schemas.microsoft.com/office/drawing/2014/main" id="{87D6C740-6E6E-6CB4-6C0F-8DDDC6C25F94}"/>
              </a:ext>
            </a:extLst>
          </p:cNvPr>
          <p:cNvSpPr txBox="1"/>
          <p:nvPr/>
        </p:nvSpPr>
        <p:spPr>
          <a:xfrm>
            <a:off x="1439479" y="2323143"/>
            <a:ext cx="10510473" cy="1754326"/>
          </a:xfrm>
          <a:prstGeom prst="rect">
            <a:avLst/>
          </a:prstGeom>
          <a:noFill/>
        </p:spPr>
        <p:txBody>
          <a:bodyPr wrap="square">
            <a:spAutoFit/>
          </a:bodyPr>
          <a:lstStyle/>
          <a:p>
            <a:pPr marL="342900" indent="-342900">
              <a:buFont typeface="Arial" panose="020B0604020202020204" pitchFamily="34" charset="0"/>
              <a:buChar char="•"/>
            </a:pPr>
            <a:r>
              <a:rPr lang="en-GB" b="1" i="0" dirty="0">
                <a:effectLst/>
              </a:rPr>
              <a:t>Strengthen the link between the academic and health sector </a:t>
            </a:r>
            <a:r>
              <a:rPr lang="en-GB" i="0" dirty="0">
                <a:effectLst/>
              </a:rPr>
              <a:t>as well as partners in countries regarding the importance of the geographic dimension in public health.</a:t>
            </a:r>
          </a:p>
          <a:p>
            <a:pPr marL="342900" indent="-342900">
              <a:buFont typeface="Arial" panose="020B0604020202020204" pitchFamily="34" charset="0"/>
              <a:buChar char="•"/>
            </a:pPr>
            <a:r>
              <a:rPr lang="en-GB" i="0" dirty="0">
                <a:effectLst/>
              </a:rPr>
              <a:t>Establish and maintain an innovative </a:t>
            </a:r>
            <a:r>
              <a:rPr lang="en-GB" b="1" i="0" dirty="0">
                <a:effectLst/>
              </a:rPr>
              <a:t>community of Practice </a:t>
            </a:r>
            <a:r>
              <a:rPr lang="en-GB" i="0" dirty="0">
                <a:effectLst/>
              </a:rPr>
              <a:t>to address the geographic dimension of SDG3.</a:t>
            </a:r>
          </a:p>
          <a:p>
            <a:pPr marL="342900" indent="-342900">
              <a:buFont typeface="Arial" panose="020B0604020202020204" pitchFamily="34" charset="0"/>
              <a:buChar char="•"/>
            </a:pPr>
            <a:r>
              <a:rPr lang="en-GB" i="0" dirty="0">
                <a:effectLst/>
              </a:rPr>
              <a:t>Management of the </a:t>
            </a:r>
            <a:r>
              <a:rPr lang="en-GB" b="1" i="0" dirty="0">
                <a:effectLst/>
              </a:rPr>
              <a:t>Health GeoLab Hub </a:t>
            </a:r>
            <a:r>
              <a:rPr lang="en-GB" i="0" dirty="0">
                <a:effectLst/>
              </a:rPr>
              <a:t>for the development and sharing of resources supporting the geo-enablement of the health sector in countries</a:t>
            </a:r>
          </a:p>
          <a:p>
            <a:pPr marL="342900" indent="-342900">
              <a:buFont typeface="Arial" panose="020B0604020202020204" pitchFamily="34" charset="0"/>
              <a:buChar char="•"/>
            </a:pPr>
            <a:r>
              <a:rPr lang="en-GB" i="0" dirty="0">
                <a:effectLst/>
              </a:rPr>
              <a:t>Organization of </a:t>
            </a:r>
            <a:r>
              <a:rPr lang="en-GB" b="1" i="0" dirty="0">
                <a:effectLst/>
              </a:rPr>
              <a:t>regional events </a:t>
            </a:r>
            <a:r>
              <a:rPr lang="en-GB" i="0" dirty="0">
                <a:effectLst/>
              </a:rPr>
              <a:t>to address countries’ needs and challenges</a:t>
            </a:r>
            <a:endParaRPr lang="en-PH" dirty="0"/>
          </a:p>
        </p:txBody>
      </p:sp>
      <p:sp>
        <p:nvSpPr>
          <p:cNvPr id="21" name="Google Shape;279;p10">
            <a:extLst>
              <a:ext uri="{FF2B5EF4-FFF2-40B4-BE49-F238E27FC236}">
                <a16:creationId xmlns:a16="http://schemas.microsoft.com/office/drawing/2014/main" id="{2776E561-C171-C7C5-D436-26D85E0291D1}"/>
              </a:ext>
            </a:extLst>
          </p:cNvPr>
          <p:cNvSpPr txBox="1"/>
          <p:nvPr/>
        </p:nvSpPr>
        <p:spPr>
          <a:xfrm>
            <a:off x="1021138" y="1800609"/>
            <a:ext cx="6668481" cy="685800"/>
          </a:xfrm>
          <a:prstGeom prst="rect">
            <a:avLst/>
          </a:prstGeom>
          <a:noFill/>
          <a:ln>
            <a:noFill/>
          </a:ln>
        </p:spPr>
        <p:txBody>
          <a:bodyPr spcFirstLastPara="1" wrap="square" lIns="91425" tIns="45700" rIns="91425" bIns="45700" anchor="ctr" anchorCtr="0">
            <a:noAutofit/>
          </a:bodyPr>
          <a:lstStyle/>
          <a:p>
            <a:pPr marR="0" lvl="0" algn="ctr" rtl="0">
              <a:spcBef>
                <a:spcPts val="0"/>
              </a:spcBef>
              <a:spcAft>
                <a:spcPts val="0"/>
              </a:spcAft>
              <a:buNone/>
            </a:pPr>
            <a:r>
              <a:rPr lang="en-GB" sz="2400" b="1" dirty="0">
                <a:latin typeface="Calibri"/>
                <a:ea typeface="Calibri"/>
                <a:cs typeface="Calibri"/>
                <a:sym typeface="Calibri"/>
              </a:rPr>
              <a:t>Engagement, knowledge sharing and transfer</a:t>
            </a:r>
          </a:p>
        </p:txBody>
      </p:sp>
      <p:sp>
        <p:nvSpPr>
          <p:cNvPr id="22" name="TextBox 21">
            <a:extLst>
              <a:ext uri="{FF2B5EF4-FFF2-40B4-BE49-F238E27FC236}">
                <a16:creationId xmlns:a16="http://schemas.microsoft.com/office/drawing/2014/main" id="{AE2BDB7D-D808-CC3B-5EF8-2E1CE0678446}"/>
              </a:ext>
            </a:extLst>
          </p:cNvPr>
          <p:cNvSpPr txBox="1"/>
          <p:nvPr/>
        </p:nvSpPr>
        <p:spPr>
          <a:xfrm>
            <a:off x="1405603" y="4546426"/>
            <a:ext cx="10418324" cy="1754326"/>
          </a:xfrm>
          <a:prstGeom prst="rect">
            <a:avLst/>
          </a:prstGeom>
          <a:noFill/>
        </p:spPr>
        <p:txBody>
          <a:bodyPr wrap="square">
            <a:spAutoFit/>
          </a:bodyPr>
          <a:lstStyle/>
          <a:p>
            <a:pPr marL="342900" indent="-342900">
              <a:buFont typeface="Arial" panose="020B0604020202020204" pitchFamily="34" charset="0"/>
              <a:buChar char="•"/>
            </a:pPr>
            <a:r>
              <a:rPr lang="en-GB" b="1" i="0" dirty="0">
                <a:effectLst/>
              </a:rPr>
              <a:t>Train current and future public health professionals </a:t>
            </a:r>
            <a:r>
              <a:rPr lang="en-GB" i="0" dirty="0">
                <a:effectLst/>
              </a:rPr>
              <a:t>and researchers on how to effectively manage and use geospatial data and technologies building on already existing HGL and MORU material</a:t>
            </a:r>
          </a:p>
          <a:p>
            <a:pPr marL="342900" indent="-342900">
              <a:buFont typeface="Arial" panose="020B0604020202020204" pitchFamily="34" charset="0"/>
              <a:buChar char="•"/>
            </a:pPr>
            <a:r>
              <a:rPr lang="en-GB" b="1" i="0" dirty="0">
                <a:effectLst/>
              </a:rPr>
              <a:t>Assess the impact </a:t>
            </a:r>
            <a:r>
              <a:rPr lang="en-GB" i="0" dirty="0">
                <a:effectLst/>
              </a:rPr>
              <a:t>of suboptimal geospatial data on public health decision making.</a:t>
            </a:r>
          </a:p>
          <a:p>
            <a:pPr marL="342900" indent="-342900">
              <a:buFont typeface="Arial" panose="020B0604020202020204" pitchFamily="34" charset="0"/>
              <a:buChar char="•"/>
            </a:pPr>
            <a:r>
              <a:rPr lang="en-GB" b="1" i="0" dirty="0">
                <a:effectLst/>
              </a:rPr>
              <a:t>Develop, test, implement and transfer new methods </a:t>
            </a:r>
            <a:r>
              <a:rPr lang="en-GB" i="0" dirty="0">
                <a:effectLst/>
              </a:rPr>
              <a:t>for geospatial data collection and/or cleaning to improve data quality.</a:t>
            </a:r>
          </a:p>
          <a:p>
            <a:pPr marL="342900" indent="-342900">
              <a:buFont typeface="Arial" panose="020B0604020202020204" pitchFamily="34" charset="0"/>
              <a:buChar char="•"/>
            </a:pPr>
            <a:r>
              <a:rPr lang="en-GB" i="0" dirty="0">
                <a:effectLst/>
              </a:rPr>
              <a:t>Conduct, or provide support for, </a:t>
            </a:r>
            <a:r>
              <a:rPr lang="en-GB" b="1" i="0" dirty="0">
                <a:effectLst/>
              </a:rPr>
              <a:t>geospatial analysis and modelling </a:t>
            </a:r>
            <a:r>
              <a:rPr lang="en-GB" i="0" dirty="0">
                <a:effectLst/>
              </a:rPr>
              <a:t>to address public health questions</a:t>
            </a:r>
          </a:p>
        </p:txBody>
      </p:sp>
      <p:sp>
        <p:nvSpPr>
          <p:cNvPr id="23" name="Google Shape;279;p10">
            <a:extLst>
              <a:ext uri="{FF2B5EF4-FFF2-40B4-BE49-F238E27FC236}">
                <a16:creationId xmlns:a16="http://schemas.microsoft.com/office/drawing/2014/main" id="{C2166241-7061-C3E1-7C18-64216044FC81}"/>
              </a:ext>
            </a:extLst>
          </p:cNvPr>
          <p:cNvSpPr txBox="1"/>
          <p:nvPr/>
        </p:nvSpPr>
        <p:spPr>
          <a:xfrm>
            <a:off x="1435325" y="4048689"/>
            <a:ext cx="6668481" cy="685800"/>
          </a:xfrm>
          <a:prstGeom prst="rect">
            <a:avLst/>
          </a:prstGeom>
          <a:noFill/>
          <a:ln>
            <a:noFill/>
          </a:ln>
        </p:spPr>
        <p:txBody>
          <a:bodyPr spcFirstLastPara="1" wrap="square" lIns="91425" tIns="45700" rIns="91425" bIns="45700" anchor="ctr" anchorCtr="0">
            <a:noAutofit/>
          </a:bodyPr>
          <a:lstStyle/>
          <a:p>
            <a:pPr marR="0" lvl="0" rtl="0">
              <a:spcBef>
                <a:spcPts val="0"/>
              </a:spcBef>
              <a:spcAft>
                <a:spcPts val="0"/>
              </a:spcAft>
              <a:buNone/>
            </a:pPr>
            <a:r>
              <a:rPr lang="en-GB" sz="2400" b="1" dirty="0">
                <a:latin typeface="Calibri"/>
                <a:ea typeface="Calibri"/>
                <a:cs typeface="Calibri"/>
                <a:sym typeface="Calibri"/>
              </a:rPr>
              <a:t>Teaching and research</a:t>
            </a:r>
          </a:p>
        </p:txBody>
      </p:sp>
    </p:spTree>
    <p:extLst>
      <p:ext uri="{BB962C8B-B14F-4D97-AF65-F5344CB8AC3E}">
        <p14:creationId xmlns:p14="http://schemas.microsoft.com/office/powerpoint/2010/main" val="633852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C4FAEA-F9CC-4573-B97C-B9CCFAE97269}"/>
              </a:ext>
            </a:extLst>
          </p:cNvPr>
          <p:cNvSpPr txBox="1">
            <a:spLocks/>
          </p:cNvSpPr>
          <p:nvPr/>
        </p:nvSpPr>
        <p:spPr>
          <a:xfrm>
            <a:off x="0" y="1"/>
            <a:ext cx="12191693" cy="7248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002147"/>
                </a:solidFill>
                <a:latin typeface="+mn-lt"/>
                <a:cs typeface="Arial" panose="020B0604020202020204" pitchFamily="34" charset="0"/>
              </a:rPr>
              <a:t>How we work</a:t>
            </a:r>
          </a:p>
        </p:txBody>
      </p:sp>
      <p:sp>
        <p:nvSpPr>
          <p:cNvPr id="34" name="TextBox 33">
            <a:extLst>
              <a:ext uri="{FF2B5EF4-FFF2-40B4-BE49-F238E27FC236}">
                <a16:creationId xmlns:a16="http://schemas.microsoft.com/office/drawing/2014/main" id="{EF41C8A8-3276-4B51-A551-0CD537730A2F}"/>
              </a:ext>
            </a:extLst>
          </p:cNvPr>
          <p:cNvSpPr txBox="1"/>
          <p:nvPr/>
        </p:nvSpPr>
        <p:spPr>
          <a:xfrm>
            <a:off x="444650" y="779119"/>
            <a:ext cx="11304438" cy="3647152"/>
          </a:xfrm>
          <a:prstGeom prst="rect">
            <a:avLst/>
          </a:prstGeom>
          <a:noFill/>
        </p:spPr>
        <p:txBody>
          <a:bodyPr wrap="square">
            <a:spAutoFit/>
          </a:bodyPr>
          <a:lstStyle/>
          <a:p>
            <a:pPr marL="457200" indent="-457200" algn="l">
              <a:buFont typeface="+mj-lt"/>
              <a:buAutoNum type="arabicPeriod"/>
            </a:pPr>
            <a:r>
              <a:rPr lang="en-GB" sz="2100" b="0" i="0" u="none" strike="noStrike" baseline="0" dirty="0"/>
              <a:t>Prioritize </a:t>
            </a:r>
            <a:r>
              <a:rPr lang="en-GB" sz="2100" b="1" i="0" u="none" strike="noStrike" baseline="0" dirty="0"/>
              <a:t>one-on-one</a:t>
            </a:r>
            <a:r>
              <a:rPr lang="en-GB" sz="2100" b="0" i="0" u="none" strike="noStrike" baseline="0" dirty="0"/>
              <a:t> in-country capacity strengthening activities adjusted to the country’s specific needs and capacities.</a:t>
            </a:r>
          </a:p>
          <a:p>
            <a:pPr marL="457200" indent="-457200" algn="l">
              <a:buFont typeface="+mj-lt"/>
              <a:buAutoNum type="arabicPeriod"/>
            </a:pPr>
            <a:r>
              <a:rPr lang="en-GB" sz="2100" b="0" i="0" u="none" strike="noStrike" baseline="0" dirty="0"/>
              <a:t>Provide </a:t>
            </a:r>
            <a:r>
              <a:rPr lang="en-GB" sz="2100" b="1" i="0" u="none" strike="noStrike" baseline="0" dirty="0"/>
              <a:t>long term “coaching” </a:t>
            </a:r>
            <a:r>
              <a:rPr lang="en-GB" sz="2100" b="0" i="0" u="none" strike="noStrike" baseline="0" dirty="0"/>
              <a:t>as part of pilot projects instead of one-off training events.</a:t>
            </a:r>
          </a:p>
          <a:p>
            <a:pPr marL="457200" indent="-457200" algn="l">
              <a:buFont typeface="+mj-lt"/>
              <a:buAutoNum type="arabicPeriod"/>
            </a:pPr>
            <a:r>
              <a:rPr lang="en-GB" sz="2100" b="0" i="0" u="none" strike="noStrike" baseline="0" dirty="0"/>
              <a:t>Use regional gathering mainly to cover concepts and processes and allow countries to </a:t>
            </a:r>
            <a:r>
              <a:rPr lang="en-GB" sz="2100" b="1" i="0" u="none" strike="noStrike" baseline="0" dirty="0"/>
              <a:t>share their experience and knowledge </a:t>
            </a:r>
            <a:r>
              <a:rPr lang="en-GB" sz="2100" b="0" i="0" u="none" strike="noStrike" baseline="0" dirty="0"/>
              <a:t>as well as identify common needs and challenges.</a:t>
            </a:r>
          </a:p>
          <a:p>
            <a:pPr marL="457200" indent="-457200" algn="l">
              <a:buFont typeface="+mj-lt"/>
              <a:buAutoNum type="arabicPeriod"/>
            </a:pPr>
            <a:r>
              <a:rPr lang="en-GB" sz="2100" b="0" i="0" u="none" strike="noStrike" baseline="0" dirty="0"/>
              <a:t>Facilitate the organization of software specific </a:t>
            </a:r>
            <a:r>
              <a:rPr lang="en-GB" sz="2100" b="1" i="0" u="none" strike="noStrike" baseline="0" dirty="0"/>
              <a:t>training with professionals </a:t>
            </a:r>
            <a:r>
              <a:rPr lang="en-GB" sz="2100" b="0" i="0" u="none" strike="noStrike" baseline="0" dirty="0"/>
              <a:t>when needed.</a:t>
            </a:r>
          </a:p>
          <a:p>
            <a:pPr marL="457200" indent="-457200" algn="l">
              <a:buFont typeface="+mj-lt"/>
              <a:buAutoNum type="arabicPeriod"/>
            </a:pPr>
            <a:r>
              <a:rPr lang="en-GB" sz="2100" b="0" i="0" u="none" strike="noStrike" baseline="0" dirty="0"/>
              <a:t>Develop and maintain </a:t>
            </a:r>
            <a:r>
              <a:rPr lang="en-GB" sz="2100" b="1" i="0" u="none" strike="noStrike" baseline="0" dirty="0"/>
              <a:t>freely accessible reference and training material </a:t>
            </a:r>
            <a:r>
              <a:rPr lang="en-GB" sz="2100" b="0" i="0" u="none" strike="noStrike" baseline="0" dirty="0"/>
              <a:t>through its knowledge repository.</a:t>
            </a:r>
          </a:p>
          <a:p>
            <a:pPr marL="457200" indent="-457200" algn="l">
              <a:buFont typeface="+mj-lt"/>
              <a:buAutoNum type="arabicPeriod"/>
            </a:pPr>
            <a:r>
              <a:rPr lang="en-GB" sz="2100" b="0" i="0" u="none" strike="noStrike" baseline="0" dirty="0"/>
              <a:t>Establish </a:t>
            </a:r>
            <a:r>
              <a:rPr lang="en-GB" sz="2100" b="1" i="0" u="none" strike="noStrike" baseline="0" dirty="0"/>
              <a:t>partnership</a:t>
            </a:r>
            <a:r>
              <a:rPr lang="en-GB" sz="2100" b="0" i="0" u="none" strike="noStrike" baseline="0" dirty="0"/>
              <a:t> aiming at facilitating access and use of geospatial technologies.</a:t>
            </a:r>
          </a:p>
          <a:p>
            <a:pPr marL="457200" indent="-457200" algn="l">
              <a:buFont typeface="+mj-lt"/>
              <a:buAutoNum type="arabicPeriod"/>
            </a:pPr>
            <a:r>
              <a:rPr lang="en-GB" sz="2100" b="0" i="0" u="none" strike="noStrike" baseline="0" dirty="0"/>
              <a:t>Develop a </a:t>
            </a:r>
            <a:r>
              <a:rPr lang="en-GB" sz="2100" b="1" i="0" u="none" strike="noStrike" baseline="0" dirty="0"/>
              <a:t>network of professionals </a:t>
            </a:r>
            <a:r>
              <a:rPr lang="en-GB" sz="2100" b="0" i="0" u="none" strike="noStrike" baseline="0" dirty="0"/>
              <a:t>dealing with the management and use geospatial data and technologies across the Region.</a:t>
            </a:r>
          </a:p>
        </p:txBody>
      </p:sp>
      <p:sp>
        <p:nvSpPr>
          <p:cNvPr id="35" name="TextBox 34">
            <a:extLst>
              <a:ext uri="{FF2B5EF4-FFF2-40B4-BE49-F238E27FC236}">
                <a16:creationId xmlns:a16="http://schemas.microsoft.com/office/drawing/2014/main" id="{0B77C077-13D6-4FBE-AA55-C2C4FDF34BF1}"/>
              </a:ext>
            </a:extLst>
          </p:cNvPr>
          <p:cNvSpPr txBox="1"/>
          <p:nvPr/>
        </p:nvSpPr>
        <p:spPr>
          <a:xfrm>
            <a:off x="340658" y="4532796"/>
            <a:ext cx="11564471" cy="1015663"/>
          </a:xfrm>
          <a:prstGeom prst="rect">
            <a:avLst/>
          </a:prstGeom>
          <a:noFill/>
        </p:spPr>
        <p:txBody>
          <a:bodyPr wrap="square">
            <a:spAutoFit/>
          </a:bodyPr>
          <a:lstStyle/>
          <a:p>
            <a:pPr algn="ctr"/>
            <a:r>
              <a:rPr lang="en-GB" sz="2000" i="0" dirty="0">
                <a:effectLst/>
              </a:rPr>
              <a:t>Through the assistance being provided, the health sector benefits from a more effective management and use of geospatial data and technologies to support geographically based decision making across health programs and reach a more systemic approach to solving public health problems and therefore the health SDG</a:t>
            </a:r>
            <a:endParaRPr lang="en-PH" sz="2000" dirty="0"/>
          </a:p>
        </p:txBody>
      </p:sp>
      <p:sp>
        <p:nvSpPr>
          <p:cNvPr id="9" name="TextBox 8">
            <a:extLst>
              <a:ext uri="{FF2B5EF4-FFF2-40B4-BE49-F238E27FC236}">
                <a16:creationId xmlns:a16="http://schemas.microsoft.com/office/drawing/2014/main" id="{5F94BEF0-8415-481B-BD95-23D37E60A806}"/>
              </a:ext>
            </a:extLst>
          </p:cNvPr>
          <p:cNvSpPr txBox="1"/>
          <p:nvPr/>
        </p:nvSpPr>
        <p:spPr>
          <a:xfrm>
            <a:off x="3035808" y="5862678"/>
            <a:ext cx="6120384" cy="369332"/>
          </a:xfrm>
          <a:prstGeom prst="rect">
            <a:avLst/>
          </a:prstGeom>
          <a:noFill/>
        </p:spPr>
        <p:txBody>
          <a:bodyPr wrap="square">
            <a:spAutoFit/>
          </a:bodyPr>
          <a:lstStyle/>
          <a:p>
            <a:pPr algn="ctr"/>
            <a:r>
              <a:rPr lang="en-PH" dirty="0"/>
              <a:t>For more information: </a:t>
            </a:r>
            <a:r>
              <a:rPr lang="en-PH" dirty="0">
                <a:hlinkClick r:id="rId3"/>
              </a:rPr>
              <a:t>https://healthgeolab.net/hub/</a:t>
            </a:r>
            <a:r>
              <a:rPr lang="en-PH" dirty="0"/>
              <a:t>  </a:t>
            </a:r>
          </a:p>
        </p:txBody>
      </p:sp>
    </p:spTree>
    <p:extLst>
      <p:ext uri="{BB962C8B-B14F-4D97-AF65-F5344CB8AC3E}">
        <p14:creationId xmlns:p14="http://schemas.microsoft.com/office/powerpoint/2010/main" val="4241810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6056099-3F40-463B-9100-1E65C78F7C7D}"/>
              </a:ext>
            </a:extLst>
          </p:cNvPr>
          <p:cNvSpPr txBox="1"/>
          <p:nvPr/>
        </p:nvSpPr>
        <p:spPr>
          <a:xfrm>
            <a:off x="450478" y="941101"/>
            <a:ext cx="11298610" cy="4832092"/>
          </a:xfrm>
          <a:prstGeom prst="rect">
            <a:avLst/>
          </a:prstGeom>
          <a:noFill/>
        </p:spPr>
        <p:txBody>
          <a:bodyPr wrap="square">
            <a:spAutoFit/>
          </a:bodyPr>
          <a:lstStyle/>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Healthcare accessibility analysis (COVID-19, PHC, </a:t>
            </a:r>
            <a:r>
              <a:rPr lang="en-US" sz="2200" dirty="0" err="1">
                <a:effectLst/>
                <a:latin typeface="Calibri" panose="020F0502020204030204" pitchFamily="34" charset="0"/>
                <a:ea typeface="Calibri" panose="020F0502020204030204" pitchFamily="34" charset="0"/>
              </a:rPr>
              <a:t>EmONC</a:t>
            </a:r>
            <a:r>
              <a:rPr lang="en-US" sz="2200" dirty="0">
                <a:effectLst/>
                <a:latin typeface="Calibri" panose="020F0502020204030204" pitchFamily="34" charset="0"/>
                <a:ea typeface="Calibri" panose="020F0502020204030204" pitchFamily="34" charset="0"/>
              </a:rPr>
              <a:t>,…) </a:t>
            </a:r>
          </a:p>
          <a:p>
            <a:pPr marL="342900" indent="-342900">
              <a:buFont typeface="+mj-lt"/>
              <a:buAutoNum type="arabicPeriod"/>
            </a:pPr>
            <a:r>
              <a:rPr lang="en-US" sz="2200" dirty="0">
                <a:effectLst/>
                <a:latin typeface="Calibri" panose="020F0502020204030204" pitchFamily="34" charset="0"/>
                <a:ea typeface="Calibri" panose="020F0502020204030204" pitchFamily="34" charset="0"/>
              </a:rPr>
              <a:t>Supporting the establishments of master lists of health facilities (GHFD) and villages</a:t>
            </a:r>
          </a:p>
          <a:p>
            <a:pPr marL="342900" marR="0" indent="-342900">
              <a:spcBef>
                <a:spcPts val="0"/>
              </a:spcBef>
              <a:spcAft>
                <a:spcPts val="0"/>
              </a:spcAft>
              <a:buFont typeface="+mj-lt"/>
              <a:buAutoNum type="arabicPeriod"/>
            </a:pPr>
            <a:r>
              <a:rPr lang="en-GB" sz="2200" dirty="0">
                <a:effectLst/>
                <a:latin typeface="Calibri" panose="020F0502020204030204" pitchFamily="34" charset="0"/>
                <a:ea typeface="Calibri" panose="020F0502020204030204" pitchFamily="34" charset="0"/>
              </a:rPr>
              <a:t>Estimating population density and travel patterns from social media data and field surveys</a:t>
            </a:r>
          </a:p>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Malaria risk mapping</a:t>
            </a:r>
            <a:endParaRPr lang="en-GB" sz="22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Spatial transmission modelling of malaria elimination interventions</a:t>
            </a:r>
            <a:endParaRPr lang="en-GB" sz="22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Dengue breeding site and risk mapping in urban environment </a:t>
            </a:r>
            <a:endParaRPr lang="en-GB" sz="22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COVID-19 country stratification</a:t>
            </a:r>
            <a:endParaRPr lang="en-GB" sz="22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mj-lt"/>
              <a:buAutoNum type="arabicPeriod"/>
            </a:pPr>
            <a:r>
              <a:rPr lang="en-GB" sz="2200" dirty="0">
                <a:effectLst/>
                <a:latin typeface="Calibri" panose="020F0502020204030204" pitchFamily="34" charset="0"/>
                <a:ea typeface="Calibri" panose="020F0502020204030204" pitchFamily="34" charset="0"/>
              </a:rPr>
              <a:t>Mapping and geospatial analysis for rabies vaccination programme</a:t>
            </a:r>
          </a:p>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 </a:t>
            </a:r>
            <a:r>
              <a:rPr lang="en-GB" sz="2200" dirty="0">
                <a:effectLst/>
                <a:latin typeface="Calibri" panose="020F0502020204030204" pitchFamily="34" charset="0"/>
                <a:ea typeface="Calibri" panose="020F0502020204030204" pitchFamily="34" charset="0"/>
              </a:rPr>
              <a:t>Mapping soil transmitted helminth survey data for the eradication programme</a:t>
            </a:r>
          </a:p>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 Geospatial analysis of trends in routine malaria incidence and intervention data</a:t>
            </a:r>
            <a:endParaRPr lang="en-GB" sz="22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 Spatial analysis of association between climate and malaria/dengue</a:t>
            </a:r>
            <a:endParaRPr lang="en-GB" sz="22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 Fine scale mapping of antimalarial drug resistance from genetic markers</a:t>
            </a:r>
            <a:endParaRPr lang="en-GB" sz="22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mj-lt"/>
              <a:buAutoNum type="arabicPeriod"/>
            </a:pPr>
            <a:r>
              <a:rPr lang="en-US" sz="2200" dirty="0">
                <a:effectLst/>
                <a:latin typeface="Calibri" panose="020F0502020204030204" pitchFamily="34" charset="0"/>
                <a:ea typeface="Calibri" panose="020F0502020204030204" pitchFamily="34" charset="0"/>
              </a:rPr>
              <a:t> Mapping forest goer travel and forest camps</a:t>
            </a:r>
          </a:p>
          <a:p>
            <a:pPr marL="342900" marR="0" indent="-342900">
              <a:spcBef>
                <a:spcPts val="0"/>
              </a:spcBef>
              <a:spcAft>
                <a:spcPts val="0"/>
              </a:spcAft>
              <a:buFont typeface="+mj-lt"/>
              <a:buAutoNum type="arabicPeriod"/>
            </a:pPr>
            <a:r>
              <a:rPr lang="en-US" sz="2200" dirty="0">
                <a:latin typeface="Calibri" panose="020F0502020204030204" pitchFamily="34" charset="0"/>
                <a:ea typeface="Calibri" panose="020F0502020204030204" pitchFamily="34" charset="0"/>
              </a:rPr>
              <a:t> Vulnerability and Risk Analysis and Mapping 3</a:t>
            </a:r>
            <a:endParaRPr lang="en-GB" sz="2200" dirty="0">
              <a:effectLst/>
              <a:latin typeface="Calibri" panose="020F0502020204030204" pitchFamily="34" charset="0"/>
              <a:ea typeface="Calibri" panose="020F0502020204030204" pitchFamily="34" charset="0"/>
            </a:endParaRPr>
          </a:p>
        </p:txBody>
      </p:sp>
      <p:sp>
        <p:nvSpPr>
          <p:cNvPr id="4" name="Google Shape;131;p5">
            <a:extLst>
              <a:ext uri="{FF2B5EF4-FFF2-40B4-BE49-F238E27FC236}">
                <a16:creationId xmlns:a16="http://schemas.microsoft.com/office/drawing/2014/main" id="{4E21BDFD-F16F-49AD-B33E-8EBDD35E17DD}"/>
              </a:ext>
            </a:extLst>
          </p:cNvPr>
          <p:cNvSpPr txBox="1"/>
          <p:nvPr/>
        </p:nvSpPr>
        <p:spPr>
          <a:xfrm>
            <a:off x="0" y="6690"/>
            <a:ext cx="12192000" cy="63730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3200" b="1" dirty="0">
                <a:solidFill>
                  <a:srgbClr val="002147"/>
                </a:solidFill>
                <a:latin typeface="Calibri"/>
                <a:ea typeface="Calibri"/>
                <a:cs typeface="Calibri"/>
                <a:sym typeface="Calibri"/>
              </a:rPr>
              <a:t>What we do – Advanced analysis and modeling</a:t>
            </a:r>
            <a:endParaRPr dirty="0">
              <a:solidFill>
                <a:srgbClr val="002147"/>
              </a:solidFill>
            </a:endParaRPr>
          </a:p>
        </p:txBody>
      </p:sp>
      <p:sp>
        <p:nvSpPr>
          <p:cNvPr id="5" name="Google Shape;147;p5">
            <a:extLst>
              <a:ext uri="{FF2B5EF4-FFF2-40B4-BE49-F238E27FC236}">
                <a16:creationId xmlns:a16="http://schemas.microsoft.com/office/drawing/2014/main" id="{361C0F69-536C-4016-A83F-F458767C196B}"/>
              </a:ext>
            </a:extLst>
          </p:cNvPr>
          <p:cNvSpPr/>
          <p:nvPr/>
        </p:nvSpPr>
        <p:spPr>
          <a:xfrm>
            <a:off x="2513249" y="5838592"/>
            <a:ext cx="702143" cy="436901"/>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
        <p:nvSpPr>
          <p:cNvPr id="6" name="Google Shape;148;p5">
            <a:extLst>
              <a:ext uri="{FF2B5EF4-FFF2-40B4-BE49-F238E27FC236}">
                <a16:creationId xmlns:a16="http://schemas.microsoft.com/office/drawing/2014/main" id="{00C07C19-D89A-493B-810E-077577444644}"/>
              </a:ext>
            </a:extLst>
          </p:cNvPr>
          <p:cNvSpPr txBox="1"/>
          <p:nvPr/>
        </p:nvSpPr>
        <p:spPr>
          <a:xfrm>
            <a:off x="3215392" y="5829257"/>
            <a:ext cx="7922000" cy="4462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dirty="0">
                <a:latin typeface="Calibri"/>
                <a:ea typeface="Calibri"/>
                <a:cs typeface="Calibri"/>
                <a:sym typeface="Calibri"/>
              </a:rPr>
              <a:t>All of this supported by good data management practices</a:t>
            </a:r>
            <a:endParaRPr dirty="0"/>
          </a:p>
        </p:txBody>
      </p:sp>
    </p:spTree>
    <p:extLst>
      <p:ext uri="{BB962C8B-B14F-4D97-AF65-F5344CB8AC3E}">
        <p14:creationId xmlns:p14="http://schemas.microsoft.com/office/powerpoint/2010/main" val="46601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6" name="Picture 5">
            <a:extLst>
              <a:ext uri="{FF2B5EF4-FFF2-40B4-BE49-F238E27FC236}">
                <a16:creationId xmlns:a16="http://schemas.microsoft.com/office/drawing/2014/main" id="{5FCB66B8-1DC9-6D50-5308-2447E8C84F68}"/>
              </a:ext>
            </a:extLst>
          </p:cNvPr>
          <p:cNvPicPr>
            <a:picLocks noChangeAspect="1"/>
          </p:cNvPicPr>
          <p:nvPr/>
        </p:nvPicPr>
        <p:blipFill>
          <a:blip r:embed="rId3"/>
          <a:stretch>
            <a:fillRect/>
          </a:stretch>
        </p:blipFill>
        <p:spPr>
          <a:xfrm>
            <a:off x="6072480" y="845350"/>
            <a:ext cx="3367824" cy="2010161"/>
          </a:xfrm>
          <a:prstGeom prst="rect">
            <a:avLst/>
          </a:prstGeom>
          <a:ln>
            <a:solidFill>
              <a:schemeClr val="tx1"/>
            </a:solidFill>
          </a:ln>
        </p:spPr>
      </p:pic>
      <p:pic>
        <p:nvPicPr>
          <p:cNvPr id="286" name="Google Shape;286;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392" y="33659"/>
            <a:ext cx="1124758" cy="1110779"/>
          </a:xfrm>
          <a:prstGeom prst="rect">
            <a:avLst/>
          </a:prstGeom>
          <a:noFill/>
          <a:ln>
            <a:noFill/>
          </a:ln>
        </p:spPr>
      </p:pic>
      <p:sp>
        <p:nvSpPr>
          <p:cNvPr id="287" name="Google Shape;287;p11"/>
          <p:cNvSpPr txBox="1"/>
          <p:nvPr/>
        </p:nvSpPr>
        <p:spPr>
          <a:xfrm>
            <a:off x="9481524" y="826294"/>
            <a:ext cx="16763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latin typeface="Calibri"/>
                <a:ea typeface="Calibri"/>
                <a:cs typeface="Calibri"/>
                <a:sym typeface="Calibri"/>
              </a:rPr>
              <a:t>LinkedIn group</a:t>
            </a:r>
            <a:endParaRPr dirty="0"/>
          </a:p>
          <a:p>
            <a:pPr marL="0" marR="0" lvl="0" indent="0" algn="l" rtl="0">
              <a:spcBef>
                <a:spcPts val="0"/>
              </a:spcBef>
              <a:spcAft>
                <a:spcPts val="0"/>
              </a:spcAft>
              <a:buNone/>
            </a:pPr>
            <a:r>
              <a:rPr lang="en-US" sz="1400" b="1" dirty="0">
                <a:latin typeface="Calibri"/>
                <a:ea typeface="Calibri"/>
                <a:cs typeface="Calibri"/>
                <a:sym typeface="Calibri"/>
              </a:rPr>
              <a:t>(114 members) </a:t>
            </a:r>
            <a:endParaRPr dirty="0"/>
          </a:p>
        </p:txBody>
      </p:sp>
      <p:sp>
        <p:nvSpPr>
          <p:cNvPr id="292" name="Google Shape;292;p11"/>
          <p:cNvSpPr txBox="1"/>
          <p:nvPr/>
        </p:nvSpPr>
        <p:spPr>
          <a:xfrm>
            <a:off x="9565699" y="3929640"/>
            <a:ext cx="1508034"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latin typeface="Calibri"/>
                <a:ea typeface="Calibri"/>
                <a:cs typeface="Calibri"/>
                <a:sym typeface="Calibri"/>
              </a:rPr>
              <a:t>In country teams</a:t>
            </a:r>
            <a:endParaRPr dirty="0"/>
          </a:p>
        </p:txBody>
      </p:sp>
      <p:sp>
        <p:nvSpPr>
          <p:cNvPr id="293" name="Google Shape;293;p11"/>
          <p:cNvSpPr txBox="1"/>
          <p:nvPr/>
        </p:nvSpPr>
        <p:spPr>
          <a:xfrm>
            <a:off x="4194323" y="833444"/>
            <a:ext cx="1391858"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latin typeface="Calibri"/>
                <a:ea typeface="Calibri"/>
                <a:cs typeface="Calibri"/>
                <a:sym typeface="Calibri"/>
              </a:rPr>
              <a:t>Partners and working relationships </a:t>
            </a:r>
            <a:r>
              <a:rPr lang="en-US" sz="1400" dirty="0">
                <a:latin typeface="Calibri"/>
                <a:ea typeface="Calibri"/>
                <a:cs typeface="Calibri"/>
                <a:sym typeface="Calibri"/>
              </a:rPr>
              <a:t>- Governmental agencies, development partners, academic institutions, private sector, volunteer organizations</a:t>
            </a:r>
            <a:endParaRPr dirty="0"/>
          </a:p>
        </p:txBody>
      </p:sp>
      <p:pic>
        <p:nvPicPr>
          <p:cNvPr id="296" name="Google Shape;296;p11" descr="A picture containing clipart&#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49782" y="1647129"/>
            <a:ext cx="910601" cy="355701"/>
          </a:xfrm>
          <a:prstGeom prst="rect">
            <a:avLst/>
          </a:prstGeom>
          <a:noFill/>
          <a:ln>
            <a:noFill/>
          </a:ln>
        </p:spPr>
      </p:pic>
      <p:pic>
        <p:nvPicPr>
          <p:cNvPr id="297" name="Google Shape;297;p11" descr="Diagram&#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30077" y="1065198"/>
            <a:ext cx="434278" cy="434278"/>
          </a:xfrm>
          <a:prstGeom prst="rect">
            <a:avLst/>
          </a:prstGeom>
          <a:noFill/>
          <a:ln>
            <a:noFill/>
          </a:ln>
        </p:spPr>
      </p:pic>
      <p:pic>
        <p:nvPicPr>
          <p:cNvPr id="299" name="Google Shape;299;p11" descr="A picture containing accessory&#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78368" y="1020208"/>
            <a:ext cx="420942" cy="459669"/>
          </a:xfrm>
          <a:prstGeom prst="rect">
            <a:avLst/>
          </a:prstGeom>
          <a:noFill/>
          <a:ln>
            <a:noFill/>
          </a:ln>
        </p:spPr>
      </p:pic>
      <p:pic>
        <p:nvPicPr>
          <p:cNvPr id="301" name="Google Shape;301;p11" descr="Logo&#10;&#10;Description automatically generated"/>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367196" y="2187848"/>
            <a:ext cx="536359" cy="470721"/>
          </a:xfrm>
          <a:prstGeom prst="rect">
            <a:avLst/>
          </a:prstGeom>
          <a:noFill/>
          <a:ln>
            <a:noFill/>
          </a:ln>
        </p:spPr>
      </p:pic>
      <p:pic>
        <p:nvPicPr>
          <p:cNvPr id="302" name="Google Shape;302;p11" descr="A picture containing text&#10;&#10;Description automatically generated"/>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448308" y="2769113"/>
            <a:ext cx="671968" cy="322851"/>
          </a:xfrm>
          <a:prstGeom prst="rect">
            <a:avLst/>
          </a:prstGeom>
          <a:noFill/>
          <a:ln>
            <a:noFill/>
          </a:ln>
        </p:spPr>
      </p:pic>
      <p:pic>
        <p:nvPicPr>
          <p:cNvPr id="310" name="Google Shape;310;p11" descr="Logo&#10;&#10;Description automatically generated"/>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927975" y="1036689"/>
            <a:ext cx="429942" cy="477530"/>
          </a:xfrm>
          <a:prstGeom prst="rect">
            <a:avLst/>
          </a:prstGeom>
          <a:noFill/>
          <a:ln>
            <a:noFill/>
          </a:ln>
        </p:spPr>
      </p:pic>
      <p:pic>
        <p:nvPicPr>
          <p:cNvPr id="311" name="Google Shape;311;p11" descr="Text&#10;&#10;Description automatically generated with low confidence"/>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396096" y="2779860"/>
            <a:ext cx="1171914" cy="277900"/>
          </a:xfrm>
          <a:prstGeom prst="rect">
            <a:avLst/>
          </a:prstGeom>
          <a:noFill/>
          <a:ln>
            <a:noFill/>
          </a:ln>
        </p:spPr>
      </p:pic>
      <p:pic>
        <p:nvPicPr>
          <p:cNvPr id="313" name="Google Shape;313;p1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98647" y="3822433"/>
            <a:ext cx="3743255" cy="2342984"/>
          </a:xfrm>
          <a:prstGeom prst="rect">
            <a:avLst/>
          </a:prstGeom>
          <a:noFill/>
          <a:ln w="9525" cap="flat" cmpd="sng">
            <a:solidFill>
              <a:schemeClr val="dk1"/>
            </a:solidFill>
            <a:prstDash val="solid"/>
            <a:round/>
            <a:headEnd type="none" w="sm" len="sm"/>
            <a:tailEnd type="none" w="sm" len="sm"/>
          </a:ln>
        </p:spPr>
      </p:pic>
      <p:sp>
        <p:nvSpPr>
          <p:cNvPr id="314" name="Google Shape;314;p11"/>
          <p:cNvSpPr txBox="1"/>
          <p:nvPr/>
        </p:nvSpPr>
        <p:spPr>
          <a:xfrm>
            <a:off x="4366672" y="3863001"/>
            <a:ext cx="139185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latin typeface="Calibri"/>
                <a:ea typeface="Calibri"/>
                <a:cs typeface="Calibri"/>
                <a:sym typeface="Calibri"/>
              </a:rPr>
              <a:t>Public-Private Partnership (PPP) with Esri</a:t>
            </a:r>
            <a:endParaRPr sz="1400">
              <a:latin typeface="Calibri"/>
              <a:ea typeface="Calibri"/>
              <a:cs typeface="Calibri"/>
              <a:sym typeface="Calibri"/>
            </a:endParaRPr>
          </a:p>
        </p:txBody>
      </p:sp>
      <p:pic>
        <p:nvPicPr>
          <p:cNvPr id="315" name="Google Shape;315;p11"/>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3211521" y="4699537"/>
            <a:ext cx="1253475" cy="1571281"/>
          </a:xfrm>
          <a:prstGeom prst="rect">
            <a:avLst/>
          </a:prstGeom>
          <a:noFill/>
          <a:ln w="9525" cap="flat" cmpd="sng">
            <a:solidFill>
              <a:schemeClr val="dk1"/>
            </a:solidFill>
            <a:prstDash val="solid"/>
            <a:round/>
            <a:headEnd type="none" w="sm" len="sm"/>
            <a:tailEnd type="none" w="sm" len="sm"/>
          </a:ln>
        </p:spPr>
      </p:pic>
      <p:sp>
        <p:nvSpPr>
          <p:cNvPr id="318" name="Google Shape;318;p11"/>
          <p:cNvSpPr txBox="1"/>
          <p:nvPr/>
        </p:nvSpPr>
        <p:spPr>
          <a:xfrm>
            <a:off x="0" y="0"/>
            <a:ext cx="12192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2147"/>
                </a:solidFill>
                <a:latin typeface="Calibri"/>
                <a:ea typeface="Calibri"/>
                <a:cs typeface="Calibri"/>
                <a:sym typeface="Calibri"/>
              </a:rPr>
              <a:t>What we do – Teaming/Networking</a:t>
            </a:r>
            <a:endParaRPr dirty="0">
              <a:solidFill>
                <a:srgbClr val="002147"/>
              </a:solidFill>
            </a:endParaRPr>
          </a:p>
        </p:txBody>
      </p:sp>
      <p:sp>
        <p:nvSpPr>
          <p:cNvPr id="322" name="Google Shape;322;p11"/>
          <p:cNvSpPr txBox="1"/>
          <p:nvPr/>
        </p:nvSpPr>
        <p:spPr>
          <a:xfrm>
            <a:off x="9514585" y="1203520"/>
            <a:ext cx="1291624" cy="461635"/>
          </a:xfrm>
          <a:prstGeom prst="rect">
            <a:avLst/>
          </a:prstGeom>
          <a:noFill/>
          <a:ln>
            <a:noFill/>
          </a:ln>
        </p:spPr>
        <p:txBody>
          <a:bodyPr spcFirstLastPara="1" wrap="square" lIns="91425" tIns="91425" rIns="91425" bIns="91425" anchor="t" anchorCtr="0">
            <a:spAutoFit/>
          </a:bodyPr>
          <a:lstStyle/>
          <a:p>
            <a:pPr lvl="0"/>
            <a:r>
              <a:rPr lang="en-US" sz="900" dirty="0">
                <a:latin typeface="Calibri"/>
                <a:ea typeface="Calibri"/>
                <a:cs typeface="Calibri"/>
                <a:sym typeface="Calibri"/>
                <a:hlinkClick r:id="rId14"/>
              </a:rPr>
              <a:t>https://www.linkedin.com/groups/12821338/</a:t>
            </a:r>
            <a:r>
              <a:rPr lang="en-US" sz="900" dirty="0">
                <a:latin typeface="Calibri"/>
                <a:ea typeface="Calibri"/>
                <a:cs typeface="Calibri"/>
                <a:sym typeface="Calibri"/>
              </a:rPr>
              <a:t> </a:t>
            </a:r>
            <a:endParaRPr sz="900" dirty="0"/>
          </a:p>
        </p:txBody>
      </p:sp>
      <p:pic>
        <p:nvPicPr>
          <p:cNvPr id="3" name="Picture 2" descr="Diagram&#10;&#10;Description automatically generated with low confidence">
            <a:extLst>
              <a:ext uri="{FF2B5EF4-FFF2-40B4-BE49-F238E27FC236}">
                <a16:creationId xmlns:a16="http://schemas.microsoft.com/office/drawing/2014/main" id="{1ECF0097-362F-4A03-8CEA-A156286F372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822498" y="2108951"/>
            <a:ext cx="3098585" cy="1487799"/>
          </a:xfrm>
          <a:prstGeom prst="rect">
            <a:avLst/>
          </a:prstGeom>
        </p:spPr>
      </p:pic>
      <p:sp>
        <p:nvSpPr>
          <p:cNvPr id="42" name="Google Shape;287;p11">
            <a:extLst>
              <a:ext uri="{FF2B5EF4-FFF2-40B4-BE49-F238E27FC236}">
                <a16:creationId xmlns:a16="http://schemas.microsoft.com/office/drawing/2014/main" id="{5A36D148-8124-40A5-B1C5-007D46D3F04E}"/>
              </a:ext>
            </a:extLst>
          </p:cNvPr>
          <p:cNvSpPr txBox="1"/>
          <p:nvPr/>
        </p:nvSpPr>
        <p:spPr>
          <a:xfrm>
            <a:off x="8908501" y="3099304"/>
            <a:ext cx="16763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latin typeface="Calibri"/>
                <a:ea typeface="Calibri"/>
                <a:cs typeface="Calibri"/>
                <a:sym typeface="Calibri"/>
              </a:rPr>
              <a:t>Thai GIS Network</a:t>
            </a:r>
            <a:endParaRPr dirty="0"/>
          </a:p>
          <a:p>
            <a:pPr marL="0" marR="0" lvl="0" indent="0" algn="l" rtl="0">
              <a:spcBef>
                <a:spcPts val="0"/>
              </a:spcBef>
              <a:spcAft>
                <a:spcPts val="0"/>
              </a:spcAft>
              <a:buNone/>
            </a:pPr>
            <a:r>
              <a:rPr lang="en-US" sz="1400" b="1" dirty="0">
                <a:latin typeface="Calibri"/>
                <a:ea typeface="Calibri"/>
                <a:cs typeface="Calibri"/>
                <a:sym typeface="Calibri"/>
              </a:rPr>
              <a:t>(241 members) </a:t>
            </a:r>
            <a:endParaRPr dirty="0"/>
          </a:p>
        </p:txBody>
      </p:sp>
      <p:sp>
        <p:nvSpPr>
          <p:cNvPr id="43" name="Google Shape;147;p5">
            <a:extLst>
              <a:ext uri="{FF2B5EF4-FFF2-40B4-BE49-F238E27FC236}">
                <a16:creationId xmlns:a16="http://schemas.microsoft.com/office/drawing/2014/main" id="{A5530D2C-2C86-46EB-8DA8-1A38326F3B80}"/>
              </a:ext>
            </a:extLst>
          </p:cNvPr>
          <p:cNvSpPr/>
          <p:nvPr/>
        </p:nvSpPr>
        <p:spPr>
          <a:xfrm rot="1366760">
            <a:off x="9345866" y="1926677"/>
            <a:ext cx="1271877" cy="409255"/>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sp>
        <p:nvSpPr>
          <p:cNvPr id="44" name="Google Shape;147;p5">
            <a:extLst>
              <a:ext uri="{FF2B5EF4-FFF2-40B4-BE49-F238E27FC236}">
                <a16:creationId xmlns:a16="http://schemas.microsoft.com/office/drawing/2014/main" id="{88888CBA-0FA1-4D19-B943-6A0218EA3567}"/>
              </a:ext>
            </a:extLst>
          </p:cNvPr>
          <p:cNvSpPr/>
          <p:nvPr/>
        </p:nvSpPr>
        <p:spPr>
          <a:xfrm rot="20707222">
            <a:off x="9187496" y="2570568"/>
            <a:ext cx="1339032" cy="409255"/>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pic>
        <p:nvPicPr>
          <p:cNvPr id="4" name="Picture 3">
            <a:extLst>
              <a:ext uri="{FF2B5EF4-FFF2-40B4-BE49-F238E27FC236}">
                <a16:creationId xmlns:a16="http://schemas.microsoft.com/office/drawing/2014/main" id="{B3816125-3E2F-0BDB-5C94-7F8D681F79BF}"/>
              </a:ext>
            </a:extLst>
          </p:cNvPr>
          <p:cNvPicPr>
            <a:picLocks noChangeAspect="1"/>
          </p:cNvPicPr>
          <p:nvPr/>
        </p:nvPicPr>
        <p:blipFill rotWithShape="1">
          <a:blip r:embed="rId16"/>
          <a:srcRect t="13463" r="4605" b="21560"/>
          <a:stretch/>
        </p:blipFill>
        <p:spPr>
          <a:xfrm>
            <a:off x="10568466" y="1788352"/>
            <a:ext cx="1467587" cy="1615003"/>
          </a:xfrm>
          <a:prstGeom prst="rect">
            <a:avLst/>
          </a:prstGeom>
        </p:spPr>
      </p:pic>
      <p:sp>
        <p:nvSpPr>
          <p:cNvPr id="5" name="Google Shape;147;p5">
            <a:extLst>
              <a:ext uri="{FF2B5EF4-FFF2-40B4-BE49-F238E27FC236}">
                <a16:creationId xmlns:a16="http://schemas.microsoft.com/office/drawing/2014/main" id="{FBFA256C-A336-DE1C-6D89-7741F4403C80}"/>
              </a:ext>
            </a:extLst>
          </p:cNvPr>
          <p:cNvSpPr/>
          <p:nvPr/>
        </p:nvSpPr>
        <p:spPr>
          <a:xfrm rot="209604">
            <a:off x="5491186" y="2082822"/>
            <a:ext cx="4391702" cy="409255"/>
          </a:xfrm>
          <a:prstGeom prst="rightArrow">
            <a:avLst>
              <a:gd name="adj1" fmla="val 50000"/>
              <a:gd name="adj2" fmla="val 50000"/>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sym typeface="Calibri"/>
            </a:endParaRPr>
          </a:p>
        </p:txBody>
      </p:sp>
      <p:pic>
        <p:nvPicPr>
          <p:cNvPr id="8" name="Picture 7">
            <a:extLst>
              <a:ext uri="{FF2B5EF4-FFF2-40B4-BE49-F238E27FC236}">
                <a16:creationId xmlns:a16="http://schemas.microsoft.com/office/drawing/2014/main" id="{B5011EAC-D88B-DF71-1CBA-45894CD942EE}"/>
              </a:ext>
            </a:extLst>
          </p:cNvPr>
          <p:cNvPicPr>
            <a:picLocks noChangeAspect="1"/>
          </p:cNvPicPr>
          <p:nvPr/>
        </p:nvPicPr>
        <p:blipFill>
          <a:blip r:embed="rId17"/>
          <a:stretch>
            <a:fillRect/>
          </a:stretch>
        </p:blipFill>
        <p:spPr>
          <a:xfrm>
            <a:off x="6072480" y="3959562"/>
            <a:ext cx="3010415" cy="1692047"/>
          </a:xfrm>
          <a:prstGeom prst="rect">
            <a:avLst/>
          </a:prstGeom>
        </p:spPr>
      </p:pic>
      <p:pic>
        <p:nvPicPr>
          <p:cNvPr id="10" name="Picture 9">
            <a:extLst>
              <a:ext uri="{FF2B5EF4-FFF2-40B4-BE49-F238E27FC236}">
                <a16:creationId xmlns:a16="http://schemas.microsoft.com/office/drawing/2014/main" id="{F83BE6FA-354D-A3B1-AB70-16EF7F9E8B11}"/>
              </a:ext>
            </a:extLst>
          </p:cNvPr>
          <p:cNvPicPr>
            <a:picLocks noChangeAspect="1"/>
          </p:cNvPicPr>
          <p:nvPr/>
        </p:nvPicPr>
        <p:blipFill>
          <a:blip r:embed="rId18"/>
          <a:stretch>
            <a:fillRect/>
          </a:stretch>
        </p:blipFill>
        <p:spPr>
          <a:xfrm>
            <a:off x="8921083" y="4390641"/>
            <a:ext cx="3057268" cy="1487799"/>
          </a:xfrm>
          <a:prstGeom prst="rect">
            <a:avLst/>
          </a:prstGeom>
        </p:spPr>
      </p:pic>
      <p:sp>
        <p:nvSpPr>
          <p:cNvPr id="11" name="Google Shape;148;p5">
            <a:extLst>
              <a:ext uri="{FF2B5EF4-FFF2-40B4-BE49-F238E27FC236}">
                <a16:creationId xmlns:a16="http://schemas.microsoft.com/office/drawing/2014/main" id="{6A674705-FF95-E2D4-5FBA-262B898846B1}"/>
              </a:ext>
            </a:extLst>
          </p:cNvPr>
          <p:cNvSpPr txBox="1"/>
          <p:nvPr/>
        </p:nvSpPr>
        <p:spPr>
          <a:xfrm>
            <a:off x="6072480" y="5680911"/>
            <a:ext cx="308492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latin typeface="Calibri"/>
                <a:ea typeface="Calibri"/>
                <a:cs typeface="Calibri"/>
                <a:sym typeface="Calibri"/>
              </a:rPr>
              <a:t>Additional staff brought on board to cover larger projects if needed </a:t>
            </a:r>
            <a:endParaRPr sz="1400" dirty="0"/>
          </a:p>
        </p:txBody>
      </p:sp>
      <p:pic>
        <p:nvPicPr>
          <p:cNvPr id="13" name="Picture 12" descr="A logo with text on it&#10;&#10;Description automatically generated">
            <a:extLst>
              <a:ext uri="{FF2B5EF4-FFF2-40B4-BE49-F238E27FC236}">
                <a16:creationId xmlns:a16="http://schemas.microsoft.com/office/drawing/2014/main" id="{E23094B0-6B8B-5B2B-86E6-A8FC08F5EA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64431" y="1577187"/>
            <a:ext cx="1124758" cy="562965"/>
          </a:xfrm>
          <a:prstGeom prst="rect">
            <a:avLst/>
          </a:prstGeom>
        </p:spPr>
      </p:pic>
      <p:pic>
        <p:nvPicPr>
          <p:cNvPr id="15" name="Picture 14" descr="A logo with a swirl in the middle&#10;&#10;Description automatically generated">
            <a:extLst>
              <a:ext uri="{FF2B5EF4-FFF2-40B4-BE49-F238E27FC236}">
                <a16:creationId xmlns:a16="http://schemas.microsoft.com/office/drawing/2014/main" id="{16A839E1-4842-C9DC-74CC-9E48D304E5FC}"/>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640" t="33464" r="5360" b="33011"/>
          <a:stretch/>
        </p:blipFill>
        <p:spPr>
          <a:xfrm>
            <a:off x="2064447" y="2218296"/>
            <a:ext cx="1013556" cy="377557"/>
          </a:xfrm>
          <a:prstGeom prst="rect">
            <a:avLst/>
          </a:prstGeom>
        </p:spPr>
      </p:pic>
      <p:pic>
        <p:nvPicPr>
          <p:cNvPr id="17" name="Picture 16" descr="A red and green circle with a yellow map in it&#10;&#10;Description automatically generated">
            <a:extLst>
              <a:ext uri="{FF2B5EF4-FFF2-40B4-BE49-F238E27FC236}">
                <a16:creationId xmlns:a16="http://schemas.microsoft.com/office/drawing/2014/main" id="{2AB0EB9F-9909-FA74-AEF2-F2271A9A530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19761" y="1044248"/>
            <a:ext cx="453450" cy="435629"/>
          </a:xfrm>
          <a:prstGeom prst="rect">
            <a:avLst/>
          </a:prstGeom>
        </p:spPr>
      </p:pic>
      <p:pic>
        <p:nvPicPr>
          <p:cNvPr id="19" name="Picture 18" descr="A symbol of a snake and a flag&#10;&#10;Description automatically generated">
            <a:extLst>
              <a:ext uri="{FF2B5EF4-FFF2-40B4-BE49-F238E27FC236}">
                <a16:creationId xmlns:a16="http://schemas.microsoft.com/office/drawing/2014/main" id="{1B87138A-5BD0-5BB4-98CF-8FEB479F4B0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544857" y="1056203"/>
            <a:ext cx="453451" cy="438502"/>
          </a:xfrm>
          <a:prstGeom prst="rect">
            <a:avLst/>
          </a:prstGeom>
        </p:spPr>
      </p:pic>
      <p:pic>
        <p:nvPicPr>
          <p:cNvPr id="21" name="Picture 20" descr="A blue symbol with a globe and a snake in it&#10;&#10;Description automatically generated">
            <a:extLst>
              <a:ext uri="{FF2B5EF4-FFF2-40B4-BE49-F238E27FC236}">
                <a16:creationId xmlns:a16="http://schemas.microsoft.com/office/drawing/2014/main" id="{2360126D-6011-6922-CC37-E7E8F06EC8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170338" y="2164047"/>
            <a:ext cx="541230" cy="4689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3AD1613-ED1D-4CB0-61A9-74E4387D994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6200000">
            <a:off x="1100315" y="3872723"/>
            <a:ext cx="2336400" cy="1652000"/>
          </a:xfrm>
          <a:prstGeom prst="rect">
            <a:avLst/>
          </a:prstGeom>
          <a:noFill/>
          <a:ln w="9525" cap="flat" cmpd="sng">
            <a:solidFill>
              <a:schemeClr val="dk1"/>
            </a:solidFill>
            <a:prstDash val="solid"/>
            <a:round/>
            <a:headEnd type="none" w="sm" len="sm"/>
            <a:tailEnd type="none" w="sm" len="sm"/>
          </a:ln>
        </p:spPr>
      </p:pic>
      <p:pic>
        <p:nvPicPr>
          <p:cNvPr id="333" name="Google Shape;333;p12" descr="AccessMod_project_start_bis.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5786" y="1078464"/>
            <a:ext cx="2233569" cy="1470183"/>
          </a:xfrm>
          <a:prstGeom prst="rect">
            <a:avLst/>
          </a:prstGeom>
          <a:noFill/>
          <a:ln w="9525" cap="flat" cmpd="sng">
            <a:solidFill>
              <a:schemeClr val="dk1"/>
            </a:solidFill>
            <a:prstDash val="solid"/>
            <a:round/>
            <a:headEnd type="none" w="sm" len="sm"/>
            <a:tailEnd type="none" w="sm" len="sm"/>
          </a:ln>
        </p:spPr>
      </p:pic>
      <p:pic>
        <p:nvPicPr>
          <p:cNvPr id="3" name="Picture 2">
            <a:extLst>
              <a:ext uri="{FF2B5EF4-FFF2-40B4-BE49-F238E27FC236}">
                <a16:creationId xmlns:a16="http://schemas.microsoft.com/office/drawing/2014/main" id="{BED976BA-A019-EAA4-35F8-8594921E250D}"/>
              </a:ext>
            </a:extLst>
          </p:cNvPr>
          <p:cNvPicPr>
            <a:picLocks noChangeAspect="1"/>
          </p:cNvPicPr>
          <p:nvPr/>
        </p:nvPicPr>
        <p:blipFill rotWithShape="1">
          <a:blip r:embed="rId5"/>
          <a:srcRect t="13054"/>
          <a:stretch/>
        </p:blipFill>
        <p:spPr>
          <a:xfrm>
            <a:off x="2537694" y="1462890"/>
            <a:ext cx="2069374" cy="1258899"/>
          </a:xfrm>
          <a:prstGeom prst="rect">
            <a:avLst/>
          </a:prstGeom>
          <a:ln>
            <a:solidFill>
              <a:schemeClr val="tx1"/>
            </a:solidFill>
          </a:ln>
        </p:spPr>
      </p:pic>
      <p:pic>
        <p:nvPicPr>
          <p:cNvPr id="329" name="Google Shape;329;p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2049" y="141693"/>
            <a:ext cx="1149862" cy="1088213"/>
          </a:xfrm>
          <a:prstGeom prst="rect">
            <a:avLst/>
          </a:prstGeom>
          <a:noFill/>
          <a:ln>
            <a:noFill/>
          </a:ln>
        </p:spPr>
      </p:pic>
      <p:pic>
        <p:nvPicPr>
          <p:cNvPr id="330" name="Google Shape;330;p1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3057" y="1291006"/>
            <a:ext cx="1128167" cy="981856"/>
          </a:xfrm>
          <a:prstGeom prst="rect">
            <a:avLst/>
          </a:prstGeom>
          <a:noFill/>
          <a:ln>
            <a:noFill/>
          </a:ln>
        </p:spPr>
      </p:pic>
      <p:sp>
        <p:nvSpPr>
          <p:cNvPr id="332" name="Google Shape;332;p12"/>
          <p:cNvSpPr/>
          <p:nvPr/>
        </p:nvSpPr>
        <p:spPr>
          <a:xfrm>
            <a:off x="3317032" y="5536233"/>
            <a:ext cx="295659" cy="316260"/>
          </a:xfrm>
          <a:custGeom>
            <a:avLst/>
            <a:gdLst/>
            <a:ahLst/>
            <a:cxnLst/>
            <a:rect l="l" t="t" r="r" b="b"/>
            <a:pathLst>
              <a:path w="295659" h="316260" extrusionOk="0">
                <a:moveTo>
                  <a:pt x="295659" y="30510"/>
                </a:moveTo>
                <a:lnTo>
                  <a:pt x="295659" y="30510"/>
                </a:lnTo>
                <a:cubicBezTo>
                  <a:pt x="246775" y="22082"/>
                  <a:pt x="138373" y="1274"/>
                  <a:pt x="86109" y="30"/>
                </a:cubicBezTo>
                <a:cubicBezTo>
                  <a:pt x="65637" y="-457"/>
                  <a:pt x="45469" y="5110"/>
                  <a:pt x="25149" y="7650"/>
                </a:cubicBezTo>
                <a:cubicBezTo>
                  <a:pt x="17529" y="14000"/>
                  <a:pt x="4095" y="16947"/>
                  <a:pt x="2289" y="26700"/>
                </a:cubicBezTo>
                <a:cubicBezTo>
                  <a:pt x="-2552" y="52844"/>
                  <a:pt x="-156" y="102854"/>
                  <a:pt x="13719" y="133380"/>
                </a:cubicBezTo>
                <a:cubicBezTo>
                  <a:pt x="16783" y="140122"/>
                  <a:pt x="20603" y="146585"/>
                  <a:pt x="25149" y="152430"/>
                </a:cubicBezTo>
                <a:cubicBezTo>
                  <a:pt x="29560" y="158101"/>
                  <a:pt x="35790" y="162151"/>
                  <a:pt x="40389" y="167670"/>
                </a:cubicBezTo>
                <a:cubicBezTo>
                  <a:pt x="48519" y="177426"/>
                  <a:pt x="55867" y="187816"/>
                  <a:pt x="63249" y="198150"/>
                </a:cubicBezTo>
                <a:cubicBezTo>
                  <a:pt x="76608" y="216853"/>
                  <a:pt x="88540" y="239403"/>
                  <a:pt x="105159" y="255300"/>
                </a:cubicBezTo>
                <a:cubicBezTo>
                  <a:pt x="154948" y="302925"/>
                  <a:pt x="148954" y="297474"/>
                  <a:pt x="192789" y="316260"/>
                </a:cubicBezTo>
                <a:cubicBezTo>
                  <a:pt x="207128" y="301921"/>
                  <a:pt x="220611" y="289383"/>
                  <a:pt x="230889" y="270540"/>
                </a:cubicBezTo>
                <a:cubicBezTo>
                  <a:pt x="239359" y="255011"/>
                  <a:pt x="243589" y="237520"/>
                  <a:pt x="249939" y="221010"/>
                </a:cubicBezTo>
                <a:cubicBezTo>
                  <a:pt x="255305" y="172714"/>
                  <a:pt x="253533" y="160769"/>
                  <a:pt x="265179" y="121950"/>
                </a:cubicBezTo>
                <a:cubicBezTo>
                  <a:pt x="269795" y="106563"/>
                  <a:pt x="274778" y="91272"/>
                  <a:pt x="280419" y="76230"/>
                </a:cubicBezTo>
                <a:cubicBezTo>
                  <a:pt x="290311" y="49852"/>
                  <a:pt x="293119" y="38130"/>
                  <a:pt x="295659" y="30510"/>
                </a:cubicBezTo>
                <a:close/>
              </a:path>
            </a:pathLst>
          </a:cu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12"/>
          <p:cNvSpPr txBox="1"/>
          <p:nvPr/>
        </p:nvSpPr>
        <p:spPr>
          <a:xfrm>
            <a:off x="2425598" y="728243"/>
            <a:ext cx="308216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latin typeface="Calibri"/>
                <a:ea typeface="Calibri"/>
                <a:cs typeface="Calibri"/>
                <a:sym typeface="Calibri"/>
              </a:rPr>
              <a:t>Developing, testing and using tools</a:t>
            </a:r>
            <a:endParaRPr dirty="0"/>
          </a:p>
        </p:txBody>
      </p:sp>
      <p:pic>
        <p:nvPicPr>
          <p:cNvPr id="335" name="Google Shape;335;p1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248043" y="3531506"/>
            <a:ext cx="1659563" cy="2335417"/>
          </a:xfrm>
          <a:prstGeom prst="rect">
            <a:avLst/>
          </a:prstGeom>
          <a:noFill/>
          <a:ln w="9525" cap="flat" cmpd="sng">
            <a:solidFill>
              <a:schemeClr val="dk1"/>
            </a:solidFill>
            <a:prstDash val="solid"/>
            <a:round/>
            <a:headEnd type="none" w="sm" len="sm"/>
            <a:tailEnd type="none" w="sm" len="sm"/>
          </a:ln>
        </p:spPr>
      </p:pic>
      <p:sp>
        <p:nvSpPr>
          <p:cNvPr id="337" name="Google Shape;337;p12"/>
          <p:cNvSpPr txBox="1"/>
          <p:nvPr/>
        </p:nvSpPr>
        <p:spPr>
          <a:xfrm>
            <a:off x="8864055" y="5883359"/>
            <a:ext cx="1100158"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latin typeface="Calibri"/>
                <a:ea typeface="Calibri"/>
                <a:cs typeface="Calibri"/>
                <a:sym typeface="Calibri"/>
              </a:rPr>
              <a:t>Starter kits</a:t>
            </a:r>
            <a:endParaRPr/>
          </a:p>
        </p:txBody>
      </p:sp>
      <p:sp>
        <p:nvSpPr>
          <p:cNvPr id="338" name="Google Shape;338;p12"/>
          <p:cNvSpPr txBox="1"/>
          <p:nvPr/>
        </p:nvSpPr>
        <p:spPr>
          <a:xfrm>
            <a:off x="4248043" y="5909527"/>
            <a:ext cx="989388"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latin typeface="Calibri"/>
                <a:ea typeface="Calibri"/>
                <a:cs typeface="Calibri"/>
                <a:sym typeface="Calibri"/>
              </a:rPr>
              <a:t>Guidance</a:t>
            </a:r>
            <a:endParaRPr dirty="0"/>
          </a:p>
        </p:txBody>
      </p:sp>
      <p:sp>
        <p:nvSpPr>
          <p:cNvPr id="339" name="Google Shape;339;p12"/>
          <p:cNvSpPr txBox="1"/>
          <p:nvPr/>
        </p:nvSpPr>
        <p:spPr>
          <a:xfrm>
            <a:off x="7344205" y="746042"/>
            <a:ext cx="31202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latin typeface="Calibri"/>
                <a:ea typeface="Calibri"/>
                <a:cs typeface="Calibri"/>
                <a:sym typeface="Calibri"/>
              </a:rPr>
              <a:t>Exchanging knowledge and experiences</a:t>
            </a:r>
            <a:endParaRPr/>
          </a:p>
        </p:txBody>
      </p:sp>
      <p:pic>
        <p:nvPicPr>
          <p:cNvPr id="340" name="Google Shape;340;p1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978951" y="1040405"/>
            <a:ext cx="2191313" cy="1674728"/>
          </a:xfrm>
          <a:prstGeom prst="rect">
            <a:avLst/>
          </a:prstGeom>
          <a:noFill/>
          <a:ln w="9525" cap="flat" cmpd="sng">
            <a:solidFill>
              <a:schemeClr val="dk1"/>
            </a:solidFill>
            <a:prstDash val="solid"/>
            <a:round/>
            <a:headEnd type="none" w="sm" len="sm"/>
            <a:tailEnd type="none" w="sm" len="sm"/>
          </a:ln>
        </p:spPr>
      </p:pic>
      <p:pic>
        <p:nvPicPr>
          <p:cNvPr id="341" name="Google Shape;341;p1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684235" y="1053819"/>
            <a:ext cx="2191314" cy="1674727"/>
          </a:xfrm>
          <a:prstGeom prst="rect">
            <a:avLst/>
          </a:prstGeom>
          <a:noFill/>
          <a:ln w="9525" cap="flat" cmpd="sng">
            <a:solidFill>
              <a:schemeClr val="dk1"/>
            </a:solidFill>
            <a:prstDash val="solid"/>
            <a:round/>
            <a:headEnd type="none" w="sm" len="sm"/>
            <a:tailEnd type="none" w="sm" len="sm"/>
          </a:ln>
        </p:spPr>
      </p:pic>
      <p:sp>
        <p:nvSpPr>
          <p:cNvPr id="342" name="Google Shape;342;p12"/>
          <p:cNvSpPr txBox="1"/>
          <p:nvPr/>
        </p:nvSpPr>
        <p:spPr>
          <a:xfrm>
            <a:off x="7039577" y="2460179"/>
            <a:ext cx="1835972"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b="1" dirty="0">
                <a:latin typeface="Calibri"/>
                <a:ea typeface="Calibri"/>
                <a:cs typeface="Calibri"/>
                <a:sym typeface="Calibri"/>
              </a:rPr>
              <a:t>Knowledge repository (126)</a:t>
            </a:r>
            <a:endParaRPr dirty="0"/>
          </a:p>
        </p:txBody>
      </p:sp>
      <p:sp>
        <p:nvSpPr>
          <p:cNvPr id="343" name="Google Shape;343;p12"/>
          <p:cNvSpPr txBox="1"/>
          <p:nvPr/>
        </p:nvSpPr>
        <p:spPr>
          <a:xfrm>
            <a:off x="9324961" y="2442585"/>
            <a:ext cx="1835972"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b="1" dirty="0">
                <a:latin typeface="Calibri"/>
                <a:ea typeface="Calibri"/>
                <a:cs typeface="Calibri"/>
                <a:sym typeface="Calibri"/>
              </a:rPr>
              <a:t>COVID-19 resources (184)</a:t>
            </a:r>
            <a:endParaRPr dirty="0"/>
          </a:p>
        </p:txBody>
      </p:sp>
      <p:sp>
        <p:nvSpPr>
          <p:cNvPr id="344" name="Google Shape;344;p12"/>
          <p:cNvSpPr txBox="1"/>
          <p:nvPr/>
        </p:nvSpPr>
        <p:spPr>
          <a:xfrm>
            <a:off x="4529245" y="3166191"/>
            <a:ext cx="29778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latin typeface="Calibri"/>
                <a:ea typeface="Calibri"/>
                <a:cs typeface="Calibri"/>
                <a:sym typeface="Calibri"/>
              </a:rPr>
              <a:t>Develop and share reference material</a:t>
            </a:r>
            <a:endParaRPr dirty="0"/>
          </a:p>
        </p:txBody>
      </p:sp>
      <p:pic>
        <p:nvPicPr>
          <p:cNvPr id="346" name="Google Shape;346;p1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384870" y="1774995"/>
            <a:ext cx="2167412" cy="1229316"/>
          </a:xfrm>
          <a:prstGeom prst="rect">
            <a:avLst/>
          </a:prstGeom>
          <a:noFill/>
          <a:ln w="9525" cap="flat" cmpd="sng">
            <a:solidFill>
              <a:schemeClr val="dk1"/>
            </a:solidFill>
            <a:prstDash val="solid"/>
            <a:round/>
            <a:headEnd type="none" w="sm" len="sm"/>
            <a:tailEnd type="none" w="sm" len="sm"/>
          </a:ln>
        </p:spPr>
      </p:pic>
      <p:pic>
        <p:nvPicPr>
          <p:cNvPr id="347" name="Google Shape;347;p12"/>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965564" y="2146915"/>
            <a:ext cx="433153" cy="259422"/>
          </a:xfrm>
          <a:prstGeom prst="rect">
            <a:avLst/>
          </a:prstGeom>
          <a:noFill/>
          <a:ln>
            <a:noFill/>
          </a:ln>
        </p:spPr>
      </p:pic>
      <p:sp>
        <p:nvSpPr>
          <p:cNvPr id="348" name="Google Shape;348;p12"/>
          <p:cNvSpPr txBox="1"/>
          <p:nvPr/>
        </p:nvSpPr>
        <p:spPr>
          <a:xfrm>
            <a:off x="3222587" y="1109256"/>
            <a:ext cx="864096" cy="2616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err="1">
                <a:latin typeface="Calibri"/>
                <a:ea typeface="Calibri"/>
                <a:cs typeface="Calibri"/>
                <a:sym typeface="Calibri"/>
              </a:rPr>
              <a:t>AccessMod</a:t>
            </a:r>
            <a:endParaRPr sz="1100" b="1" dirty="0">
              <a:latin typeface="Calibri"/>
              <a:ea typeface="Calibri"/>
              <a:cs typeface="Calibri"/>
              <a:sym typeface="Calibri"/>
            </a:endParaRPr>
          </a:p>
        </p:txBody>
      </p:sp>
      <p:sp>
        <p:nvSpPr>
          <p:cNvPr id="349" name="Google Shape;349;p12"/>
          <p:cNvSpPr txBox="1"/>
          <p:nvPr/>
        </p:nvSpPr>
        <p:spPr>
          <a:xfrm>
            <a:off x="2798851" y="1493722"/>
            <a:ext cx="1859918"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latin typeface="Calibri"/>
                <a:ea typeface="Calibri"/>
                <a:cs typeface="Calibri"/>
                <a:sym typeface="Calibri"/>
              </a:rPr>
              <a:t>Common Geo-Registry (CGR)</a:t>
            </a:r>
            <a:endParaRPr dirty="0"/>
          </a:p>
        </p:txBody>
      </p:sp>
      <p:sp>
        <p:nvSpPr>
          <p:cNvPr id="350" name="Google Shape;350;p12"/>
          <p:cNvSpPr txBox="1"/>
          <p:nvPr/>
        </p:nvSpPr>
        <p:spPr>
          <a:xfrm>
            <a:off x="4308840" y="2735717"/>
            <a:ext cx="128397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dirty="0">
                <a:solidFill>
                  <a:schemeClr val="lt1"/>
                </a:solidFill>
                <a:latin typeface="Calibri"/>
                <a:ea typeface="Calibri"/>
                <a:cs typeface="Calibri"/>
                <a:sym typeface="Calibri"/>
              </a:rPr>
              <a:t>Boundaries widget</a:t>
            </a:r>
            <a:endParaRPr dirty="0"/>
          </a:p>
        </p:txBody>
      </p:sp>
      <p:pic>
        <p:nvPicPr>
          <p:cNvPr id="352" name="Google Shape;352;p12"/>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241430" y="4634116"/>
            <a:ext cx="1443005" cy="996575"/>
          </a:xfrm>
          <a:prstGeom prst="rect">
            <a:avLst/>
          </a:prstGeom>
          <a:noFill/>
          <a:ln w="9525" cap="flat" cmpd="sng">
            <a:solidFill>
              <a:schemeClr val="dk1"/>
            </a:solidFill>
            <a:prstDash val="solid"/>
            <a:round/>
            <a:headEnd type="none" w="sm" len="sm"/>
            <a:tailEnd type="none" w="sm" len="sm"/>
          </a:ln>
        </p:spPr>
      </p:pic>
      <p:sp>
        <p:nvSpPr>
          <p:cNvPr id="353" name="Google Shape;353;p12"/>
          <p:cNvSpPr txBox="1"/>
          <p:nvPr/>
        </p:nvSpPr>
        <p:spPr>
          <a:xfrm>
            <a:off x="1440808" y="5859943"/>
            <a:ext cx="15905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latin typeface="Calibri"/>
                <a:ea typeface="Calibri"/>
                <a:cs typeface="Calibri"/>
                <a:sym typeface="Calibri"/>
              </a:rPr>
              <a:t>HIS geo-enabling toolkit</a:t>
            </a:r>
            <a:endParaRPr/>
          </a:p>
        </p:txBody>
      </p:sp>
      <p:pic>
        <p:nvPicPr>
          <p:cNvPr id="355" name="Google Shape;355;p12"/>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8593084" y="3528308"/>
            <a:ext cx="1655418" cy="2309491"/>
          </a:xfrm>
          <a:prstGeom prst="rect">
            <a:avLst/>
          </a:prstGeom>
          <a:noFill/>
          <a:ln w="9525" cap="flat" cmpd="sng">
            <a:solidFill>
              <a:schemeClr val="dk1"/>
            </a:solidFill>
            <a:prstDash val="solid"/>
            <a:round/>
            <a:headEnd type="none" w="sm" len="sm"/>
            <a:tailEnd type="none" w="sm" len="sm"/>
          </a:ln>
        </p:spPr>
      </p:pic>
      <p:pic>
        <p:nvPicPr>
          <p:cNvPr id="356" name="Google Shape;356;p12"/>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9825571" y="3654265"/>
            <a:ext cx="1655418" cy="2402093"/>
          </a:xfrm>
          <a:prstGeom prst="rect">
            <a:avLst/>
          </a:prstGeom>
          <a:noFill/>
          <a:ln w="9525" cap="flat" cmpd="sng">
            <a:solidFill>
              <a:schemeClr val="dk1"/>
            </a:solidFill>
            <a:prstDash val="solid"/>
            <a:round/>
            <a:headEnd type="none" w="sm" len="sm"/>
            <a:tailEnd type="none" w="sm" len="sm"/>
          </a:ln>
        </p:spPr>
      </p:pic>
      <p:sp>
        <p:nvSpPr>
          <p:cNvPr id="357" name="Google Shape;357;p12"/>
          <p:cNvSpPr txBox="1"/>
          <p:nvPr/>
        </p:nvSpPr>
        <p:spPr>
          <a:xfrm>
            <a:off x="0" y="0"/>
            <a:ext cx="12192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2147"/>
                </a:solidFill>
                <a:latin typeface="Calibri"/>
                <a:ea typeface="Calibri"/>
                <a:cs typeface="Calibri"/>
                <a:sym typeface="Calibri"/>
              </a:rPr>
              <a:t>What we do – Tooling and knowledge sharing</a:t>
            </a:r>
            <a:endParaRPr dirty="0">
              <a:solidFill>
                <a:srgbClr val="002147"/>
              </a:solidFill>
            </a:endParaRPr>
          </a:p>
        </p:txBody>
      </p:sp>
      <p:sp>
        <p:nvSpPr>
          <p:cNvPr id="358" name="Google Shape;358;p12"/>
          <p:cNvSpPr txBox="1"/>
          <p:nvPr/>
        </p:nvSpPr>
        <p:spPr>
          <a:xfrm>
            <a:off x="10582830" y="6014164"/>
            <a:ext cx="15464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latin typeface="Calibri"/>
                <a:ea typeface="Calibri"/>
                <a:cs typeface="Calibri"/>
                <a:sym typeface="Calibri"/>
              </a:rPr>
              <a:t>Free resources</a:t>
            </a:r>
            <a:endParaRPr dirty="0"/>
          </a:p>
        </p:txBody>
      </p:sp>
      <p:sp>
        <p:nvSpPr>
          <p:cNvPr id="5" name="TextBox 4">
            <a:extLst>
              <a:ext uri="{FF2B5EF4-FFF2-40B4-BE49-F238E27FC236}">
                <a16:creationId xmlns:a16="http://schemas.microsoft.com/office/drawing/2014/main" id="{C8F9DCCD-7267-2C8A-ADBC-9BFD15261EE0}"/>
              </a:ext>
            </a:extLst>
          </p:cNvPr>
          <p:cNvSpPr txBox="1"/>
          <p:nvPr/>
        </p:nvSpPr>
        <p:spPr>
          <a:xfrm>
            <a:off x="6790331" y="2742420"/>
            <a:ext cx="4389060" cy="276999"/>
          </a:xfrm>
          <a:prstGeom prst="rect">
            <a:avLst/>
          </a:prstGeom>
          <a:noFill/>
        </p:spPr>
        <p:txBody>
          <a:bodyPr wrap="square">
            <a:spAutoFit/>
          </a:bodyPr>
          <a:lstStyle/>
          <a:p>
            <a:r>
              <a:rPr lang="en-PH" sz="1200" dirty="0">
                <a:hlinkClick r:id="rId16"/>
              </a:rPr>
              <a:t>https://healthgeolab.net/hub/resources/knowledge-repositories/</a:t>
            </a:r>
            <a:r>
              <a:rPr lang="en-PH" sz="1200" dirty="0"/>
              <a:t> </a:t>
            </a:r>
          </a:p>
        </p:txBody>
      </p:sp>
      <p:pic>
        <p:nvPicPr>
          <p:cNvPr id="6" name="Picture 5">
            <a:extLst>
              <a:ext uri="{FF2B5EF4-FFF2-40B4-BE49-F238E27FC236}">
                <a16:creationId xmlns:a16="http://schemas.microsoft.com/office/drawing/2014/main" id="{73BF6946-C0CC-4196-6D6A-0BEF47143324}"/>
              </a:ext>
            </a:extLst>
          </p:cNvPr>
          <p:cNvPicPr>
            <a:picLocks noChangeAspect="1"/>
          </p:cNvPicPr>
          <p:nvPr/>
        </p:nvPicPr>
        <p:blipFill rotWithShape="1">
          <a:blip r:embed="rId17"/>
          <a:srcRect l="20659" t="20125" r="41274" b="4724"/>
          <a:stretch/>
        </p:blipFill>
        <p:spPr>
          <a:xfrm>
            <a:off x="5248180" y="3805429"/>
            <a:ext cx="1606509" cy="2250929"/>
          </a:xfrm>
          <a:prstGeom prst="rect">
            <a:avLst/>
          </a:prstGeom>
          <a:ln>
            <a:solidFill>
              <a:schemeClr val="tx1"/>
            </a:solidFill>
          </a:ln>
        </p:spPr>
      </p:pic>
      <p:sp>
        <p:nvSpPr>
          <p:cNvPr id="8" name="TextBox 7">
            <a:extLst>
              <a:ext uri="{FF2B5EF4-FFF2-40B4-BE49-F238E27FC236}">
                <a16:creationId xmlns:a16="http://schemas.microsoft.com/office/drawing/2014/main" id="{79352D18-1F48-846A-5464-796F65335328}"/>
              </a:ext>
            </a:extLst>
          </p:cNvPr>
          <p:cNvSpPr txBox="1"/>
          <p:nvPr/>
        </p:nvSpPr>
        <p:spPr>
          <a:xfrm>
            <a:off x="4333290" y="6107270"/>
            <a:ext cx="3219781" cy="246221"/>
          </a:xfrm>
          <a:prstGeom prst="rect">
            <a:avLst/>
          </a:prstGeom>
          <a:noFill/>
        </p:spPr>
        <p:txBody>
          <a:bodyPr wrap="square">
            <a:spAutoFit/>
          </a:bodyPr>
          <a:lstStyle/>
          <a:p>
            <a:pPr algn="ctr"/>
            <a:r>
              <a:rPr lang="en-PH" sz="1000" dirty="0">
                <a:hlinkClick r:id="rId18"/>
              </a:rPr>
              <a:t>https://healthgeolab.net/resources/reference-materials/</a:t>
            </a:r>
            <a:r>
              <a:rPr lang="en-PH" sz="1000" dirty="0"/>
              <a:t> </a:t>
            </a:r>
          </a:p>
        </p:txBody>
      </p:sp>
      <p:pic>
        <p:nvPicPr>
          <p:cNvPr id="9" name="Picture 8" descr="A screenshot of a computer&#10;&#10;Description automatically generated">
            <a:extLst>
              <a:ext uri="{FF2B5EF4-FFF2-40B4-BE49-F238E27FC236}">
                <a16:creationId xmlns:a16="http://schemas.microsoft.com/office/drawing/2014/main" id="{058784E5-6D3C-D9CE-E6B4-F8884AE863FE}"/>
              </a:ext>
            </a:extLst>
          </p:cNvPr>
          <p:cNvPicPr>
            <a:picLocks noChangeAspect="1"/>
          </p:cNvPicPr>
          <p:nvPr/>
        </p:nvPicPr>
        <p:blipFill>
          <a:blip r:embed="rId19" cstate="print">
            <a:alphaModFix/>
            <a:extLst>
              <a:ext uri="{28A0092B-C50C-407E-A947-70E740481C1C}">
                <a14:useLocalDpi xmlns:a14="http://schemas.microsoft.com/office/drawing/2010/main" val="0"/>
              </a:ext>
            </a:extLst>
          </a:blip>
          <a:stretch>
            <a:fillRect/>
          </a:stretch>
        </p:blipFill>
        <p:spPr>
          <a:xfrm rot="16200000">
            <a:off x="6133763" y="3893133"/>
            <a:ext cx="2300400" cy="162549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9" name="Google Shape;329;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049" y="141693"/>
            <a:ext cx="1149862" cy="1088213"/>
          </a:xfrm>
          <a:prstGeom prst="rect">
            <a:avLst/>
          </a:prstGeom>
          <a:noFill/>
          <a:ln>
            <a:noFill/>
          </a:ln>
        </p:spPr>
      </p:pic>
      <p:pic>
        <p:nvPicPr>
          <p:cNvPr id="330" name="Google Shape;330;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057" y="1291006"/>
            <a:ext cx="1128167" cy="981856"/>
          </a:xfrm>
          <a:prstGeom prst="rect">
            <a:avLst/>
          </a:prstGeom>
          <a:noFill/>
          <a:ln>
            <a:noFill/>
          </a:ln>
        </p:spPr>
      </p:pic>
      <p:sp>
        <p:nvSpPr>
          <p:cNvPr id="357" name="Google Shape;357;p12"/>
          <p:cNvSpPr txBox="1"/>
          <p:nvPr/>
        </p:nvSpPr>
        <p:spPr>
          <a:xfrm>
            <a:off x="0" y="0"/>
            <a:ext cx="12192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2147"/>
                </a:solidFill>
                <a:latin typeface="Calibri"/>
                <a:ea typeface="Calibri"/>
                <a:cs typeface="Calibri"/>
                <a:sym typeface="Calibri"/>
              </a:rPr>
              <a:t>What we do – </a:t>
            </a:r>
            <a:r>
              <a:rPr lang="en-US" sz="3200" b="1" dirty="0" err="1">
                <a:solidFill>
                  <a:srgbClr val="002147"/>
                </a:solidFill>
                <a:latin typeface="Calibri"/>
                <a:ea typeface="Calibri"/>
                <a:cs typeface="Calibri"/>
                <a:sym typeface="Calibri"/>
              </a:rPr>
              <a:t>AccessMod</a:t>
            </a:r>
            <a:endParaRPr dirty="0">
              <a:solidFill>
                <a:srgbClr val="002147"/>
              </a:solidFill>
            </a:endParaRPr>
          </a:p>
        </p:txBody>
      </p:sp>
      <p:sp>
        <p:nvSpPr>
          <p:cNvPr id="3" name="Text Box 2">
            <a:extLst>
              <a:ext uri="{FF2B5EF4-FFF2-40B4-BE49-F238E27FC236}">
                <a16:creationId xmlns:a16="http://schemas.microsoft.com/office/drawing/2014/main" id="{519F750E-8AD6-1F99-1EF6-0DB6FB29B50A}"/>
              </a:ext>
            </a:extLst>
          </p:cNvPr>
          <p:cNvSpPr txBox="1">
            <a:spLocks noChangeArrowheads="1"/>
          </p:cNvSpPr>
          <p:nvPr/>
        </p:nvSpPr>
        <p:spPr bwMode="auto">
          <a:xfrm>
            <a:off x="1530994" y="749445"/>
            <a:ext cx="10218093" cy="461665"/>
          </a:xfrm>
          <a:prstGeom prst="rect">
            <a:avLst/>
          </a:prstGeom>
          <a:noFill/>
        </p:spPr>
        <p:txBody>
          <a:bodyPr wrap="square">
            <a:spAutoFit/>
          </a:bodyPr>
          <a:lstStyle>
            <a:defPPr>
              <a:defRPr lang="en-US"/>
            </a:defPPr>
            <a:lvl1pPr>
              <a:defRPr sz="2400" b="0" i="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defRPr>
            </a:lvl1pPr>
          </a:lstStyle>
          <a:p>
            <a:r>
              <a:rPr lang="en-US" dirty="0"/>
              <a:t>2002: Start of the activity in the context of cost-effectiveness analysis (WHO) </a:t>
            </a:r>
          </a:p>
        </p:txBody>
      </p:sp>
      <p:sp>
        <p:nvSpPr>
          <p:cNvPr id="5" name="Text Box 7">
            <a:extLst>
              <a:ext uri="{FF2B5EF4-FFF2-40B4-BE49-F238E27FC236}">
                <a16:creationId xmlns:a16="http://schemas.microsoft.com/office/drawing/2014/main" id="{DA9C0D97-4982-7526-3B9B-464A4E734BCE}"/>
              </a:ext>
            </a:extLst>
          </p:cNvPr>
          <p:cNvSpPr txBox="1">
            <a:spLocks noChangeArrowheads="1"/>
          </p:cNvSpPr>
          <p:nvPr/>
        </p:nvSpPr>
        <p:spPr bwMode="auto">
          <a:xfrm>
            <a:off x="1531869" y="1229479"/>
            <a:ext cx="10218093" cy="830997"/>
          </a:xfrm>
          <a:prstGeom prst="rect">
            <a:avLst/>
          </a:prstGeom>
          <a:noFill/>
        </p:spPr>
        <p:txBody>
          <a:bodyPr wrap="square">
            <a:spAutoFit/>
          </a:bodyPr>
          <a:lstStyle>
            <a:defPPr>
              <a:defRPr lang="en-US"/>
            </a:defPPr>
            <a:lvl1pPr>
              <a:defRPr sz="2400" b="0" i="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defRPr>
            </a:lvl1pPr>
          </a:lstStyle>
          <a:p>
            <a:pPr marL="806450" indent="-806450"/>
            <a:r>
              <a:rPr lang="en-US" dirty="0"/>
              <a:t>2003: Need to develop an automated module. First results obtained through the application of the extension developed for ArcView</a:t>
            </a:r>
          </a:p>
        </p:txBody>
      </p:sp>
      <p:sp>
        <p:nvSpPr>
          <p:cNvPr id="6" name="Text Box 10">
            <a:extLst>
              <a:ext uri="{FF2B5EF4-FFF2-40B4-BE49-F238E27FC236}">
                <a16:creationId xmlns:a16="http://schemas.microsoft.com/office/drawing/2014/main" id="{C246D9CE-B05A-ADBA-53E0-BD8C1112E01F}"/>
              </a:ext>
            </a:extLst>
          </p:cNvPr>
          <p:cNvSpPr txBox="1">
            <a:spLocks noChangeArrowheads="1"/>
          </p:cNvSpPr>
          <p:nvPr/>
        </p:nvSpPr>
        <p:spPr bwMode="auto">
          <a:xfrm>
            <a:off x="1531083" y="2075418"/>
            <a:ext cx="10218005" cy="1200329"/>
          </a:xfrm>
          <a:prstGeom prst="rect">
            <a:avLst/>
          </a:prstGeom>
          <a:noFill/>
        </p:spPr>
        <p:txBody>
          <a:bodyPr wrap="square">
            <a:spAutoFit/>
          </a:bodyPr>
          <a:lstStyle>
            <a:defPPr>
              <a:defRPr lang="en-US"/>
            </a:defPPr>
            <a:lvl1pPr>
              <a:defRPr sz="2400" b="0" i="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defRPr>
            </a:lvl1pPr>
          </a:lstStyle>
          <a:p>
            <a:pPr marL="806450" indent="-806450"/>
            <a:r>
              <a:rPr lang="en-US" dirty="0"/>
              <a:t>2004: Decision on the name for the extension: AccessMod. Release of the first set of versions (ArcView 3.2) and first publication (ESRI health user conference)</a:t>
            </a:r>
          </a:p>
        </p:txBody>
      </p:sp>
      <p:sp>
        <p:nvSpPr>
          <p:cNvPr id="8" name="Text Box 12">
            <a:extLst>
              <a:ext uri="{FF2B5EF4-FFF2-40B4-BE49-F238E27FC236}">
                <a16:creationId xmlns:a16="http://schemas.microsoft.com/office/drawing/2014/main" id="{D5D26B8F-B23C-3046-AF7D-F392B3099C27}"/>
              </a:ext>
            </a:extLst>
          </p:cNvPr>
          <p:cNvSpPr txBox="1">
            <a:spLocks noChangeArrowheads="1"/>
          </p:cNvSpPr>
          <p:nvPr/>
        </p:nvSpPr>
        <p:spPr bwMode="auto">
          <a:xfrm>
            <a:off x="1531552" y="3274953"/>
            <a:ext cx="7891398" cy="461665"/>
          </a:xfrm>
          <a:prstGeom prst="rect">
            <a:avLst/>
          </a:prstGeom>
          <a:noFill/>
        </p:spPr>
        <p:txBody>
          <a:bodyPr wrap="square">
            <a:spAutoFit/>
          </a:bodyPr>
          <a:lstStyle>
            <a:defPPr>
              <a:defRPr lang="en-US"/>
            </a:defPPr>
            <a:lvl1pPr>
              <a:defRPr sz="2400" b="0" i="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defRPr>
            </a:lvl1pPr>
          </a:lstStyle>
          <a:p>
            <a:r>
              <a:rPr lang="en-US" dirty="0"/>
              <a:t>2005: Release of version 2.1 (isotropic version, ArcView 3.2)</a:t>
            </a:r>
          </a:p>
        </p:txBody>
      </p:sp>
      <p:sp>
        <p:nvSpPr>
          <p:cNvPr id="30" name="Text Box 13">
            <a:extLst>
              <a:ext uri="{FF2B5EF4-FFF2-40B4-BE49-F238E27FC236}">
                <a16:creationId xmlns:a16="http://schemas.microsoft.com/office/drawing/2014/main" id="{46771186-5D90-09DC-C8F4-C4D5D85BFCAE}"/>
              </a:ext>
            </a:extLst>
          </p:cNvPr>
          <p:cNvSpPr txBox="1">
            <a:spLocks noChangeArrowheads="1"/>
          </p:cNvSpPr>
          <p:nvPr/>
        </p:nvSpPr>
        <p:spPr bwMode="auto">
          <a:xfrm>
            <a:off x="1531870" y="3734173"/>
            <a:ext cx="8526738" cy="461665"/>
          </a:xfrm>
          <a:prstGeom prst="rect">
            <a:avLst/>
          </a:prstGeom>
          <a:noFill/>
        </p:spPr>
        <p:txBody>
          <a:bodyPr wrap="square">
            <a:spAutoFit/>
          </a:bodyPr>
          <a:lstStyle>
            <a:defPPr>
              <a:defRPr lang="en-US"/>
            </a:defPPr>
            <a:lvl1pPr>
              <a:defRPr sz="2400" b="0" i="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defRPr>
            </a:lvl1pPr>
          </a:lstStyle>
          <a:p>
            <a:r>
              <a:rPr lang="en-US" dirty="0"/>
              <a:t>2008: Release of version 3.0 (anisotropic version, ArcView 3.2)</a:t>
            </a:r>
          </a:p>
        </p:txBody>
      </p:sp>
      <p:sp>
        <p:nvSpPr>
          <p:cNvPr id="31" name="Text Box 13">
            <a:extLst>
              <a:ext uri="{FF2B5EF4-FFF2-40B4-BE49-F238E27FC236}">
                <a16:creationId xmlns:a16="http://schemas.microsoft.com/office/drawing/2014/main" id="{F4D905BA-0607-F081-19EC-D7552C5AABA7}"/>
              </a:ext>
            </a:extLst>
          </p:cNvPr>
          <p:cNvSpPr txBox="1">
            <a:spLocks noChangeArrowheads="1"/>
          </p:cNvSpPr>
          <p:nvPr/>
        </p:nvSpPr>
        <p:spPr bwMode="auto">
          <a:xfrm>
            <a:off x="1537342" y="4211332"/>
            <a:ext cx="7933492" cy="461665"/>
          </a:xfrm>
          <a:prstGeom prst="rect">
            <a:avLst/>
          </a:prstGeom>
          <a:noFill/>
        </p:spPr>
        <p:txBody>
          <a:bodyPr wrap="square">
            <a:spAutoFit/>
          </a:bodyPr>
          <a:lstStyle>
            <a:defPPr>
              <a:defRPr lang="en-US"/>
            </a:defPPr>
            <a:lvl1pPr>
              <a:defRPr sz="2400" b="0" i="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defRPr>
            </a:lvl1pPr>
          </a:lstStyle>
          <a:p>
            <a:r>
              <a:rPr lang="en-US" dirty="0"/>
              <a:t>2012: Release of version 4.0 (extension to ArcGIS)</a:t>
            </a:r>
          </a:p>
        </p:txBody>
      </p:sp>
      <p:sp>
        <p:nvSpPr>
          <p:cNvPr id="43" name="Text Box 13">
            <a:extLst>
              <a:ext uri="{FF2B5EF4-FFF2-40B4-BE49-F238E27FC236}">
                <a16:creationId xmlns:a16="http://schemas.microsoft.com/office/drawing/2014/main" id="{E6EA6BB4-CCCE-F0F2-C9A4-EBDB16DA704C}"/>
              </a:ext>
            </a:extLst>
          </p:cNvPr>
          <p:cNvSpPr txBox="1">
            <a:spLocks noChangeArrowheads="1"/>
          </p:cNvSpPr>
          <p:nvPr/>
        </p:nvSpPr>
        <p:spPr bwMode="auto">
          <a:xfrm>
            <a:off x="1537342" y="4692127"/>
            <a:ext cx="7933492" cy="461665"/>
          </a:xfrm>
          <a:prstGeom prst="rect">
            <a:avLst/>
          </a:prstGeom>
          <a:noFill/>
        </p:spPr>
        <p:txBody>
          <a:bodyPr wrap="square">
            <a:spAutoFit/>
          </a:bodyPr>
          <a:lstStyle>
            <a:defPPr>
              <a:defRPr lang="en-US"/>
            </a:defPPr>
            <a:lvl1pPr>
              <a:defRPr sz="2400" b="0" i="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defRPr>
            </a:lvl1pPr>
          </a:lstStyle>
          <a:p>
            <a:r>
              <a:rPr lang="en-US" dirty="0"/>
              <a:t>2017: Release of version 5.0 (stand alone version)</a:t>
            </a:r>
          </a:p>
        </p:txBody>
      </p:sp>
      <p:sp>
        <p:nvSpPr>
          <p:cNvPr id="44" name="Text Box 13">
            <a:extLst>
              <a:ext uri="{FF2B5EF4-FFF2-40B4-BE49-F238E27FC236}">
                <a16:creationId xmlns:a16="http://schemas.microsoft.com/office/drawing/2014/main" id="{457D5C2A-F8C1-1570-14EC-C64014A1AD16}"/>
              </a:ext>
            </a:extLst>
          </p:cNvPr>
          <p:cNvSpPr txBox="1">
            <a:spLocks noChangeArrowheads="1"/>
          </p:cNvSpPr>
          <p:nvPr/>
        </p:nvSpPr>
        <p:spPr bwMode="auto">
          <a:xfrm>
            <a:off x="1530995" y="5174602"/>
            <a:ext cx="7933492" cy="461665"/>
          </a:xfrm>
          <a:prstGeom prst="rect">
            <a:avLst/>
          </a:prstGeom>
          <a:noFill/>
        </p:spPr>
        <p:txBody>
          <a:bodyPr wrap="square">
            <a:spAutoFit/>
          </a:bodyPr>
          <a:lstStyle>
            <a:defPPr>
              <a:defRPr lang="en-US"/>
            </a:defPPr>
            <a:lvl1pPr>
              <a:defRPr sz="2400" b="0" i="0">
                <a:solidFill>
                  <a:srgbClr val="1F1F1F"/>
                </a:solidFill>
                <a:effectLst/>
                <a:highlight>
                  <a:srgbClr val="FFFFFF"/>
                </a:highlight>
                <a:latin typeface="Calibri" panose="020F0502020204030204" pitchFamily="34" charset="0"/>
                <a:ea typeface="Calibri" panose="020F0502020204030204" pitchFamily="34" charset="0"/>
                <a:cs typeface="Calibri" panose="020F0502020204030204" pitchFamily="34" charset="0"/>
              </a:defRPr>
            </a:lvl1pPr>
          </a:lstStyle>
          <a:p>
            <a:r>
              <a:rPr lang="en-US" dirty="0"/>
              <a:t>2023: Version 5.8.1 (current version)</a:t>
            </a:r>
          </a:p>
        </p:txBody>
      </p:sp>
      <p:sp>
        <p:nvSpPr>
          <p:cNvPr id="45" name="Text Box 4">
            <a:extLst>
              <a:ext uri="{FF2B5EF4-FFF2-40B4-BE49-F238E27FC236}">
                <a16:creationId xmlns:a16="http://schemas.microsoft.com/office/drawing/2014/main" id="{95E9755E-0664-E2BC-74E5-335388F41CE5}"/>
              </a:ext>
            </a:extLst>
          </p:cNvPr>
          <p:cNvSpPr txBox="1">
            <a:spLocks noChangeArrowheads="1"/>
          </p:cNvSpPr>
          <p:nvPr/>
        </p:nvSpPr>
        <p:spPr bwMode="auto">
          <a:xfrm>
            <a:off x="3607403" y="5771240"/>
            <a:ext cx="6617483" cy="461665"/>
          </a:xfrm>
          <a:prstGeom prst="rect">
            <a:avLst/>
          </a:prstGeom>
          <a:noFill/>
          <a:ln w="12700">
            <a:noFill/>
            <a:miter lim="800000"/>
            <a:headEnd/>
            <a:tailEnd/>
          </a:ln>
        </p:spPr>
        <p:txBody>
          <a:bodyPr wrap="square" anchor="ctr">
            <a:spAutoFit/>
          </a:bodyPr>
          <a:lstStyle/>
          <a:p>
            <a:pPr eaLnBrk="0" hangingPunct="0"/>
            <a:r>
              <a:rPr lang="en-GB" sz="2400" b="1" dirty="0">
                <a:cs typeface="Arial" panose="020B0604020202020204" pitchFamily="34" charset="0"/>
              </a:rPr>
              <a:t>21 years of development and use!</a:t>
            </a:r>
          </a:p>
        </p:txBody>
      </p:sp>
      <p:sp>
        <p:nvSpPr>
          <p:cNvPr id="46" name="Right Arrow 43">
            <a:extLst>
              <a:ext uri="{FF2B5EF4-FFF2-40B4-BE49-F238E27FC236}">
                <a16:creationId xmlns:a16="http://schemas.microsoft.com/office/drawing/2014/main" id="{FFB5DD1E-8079-F29D-17DB-DE4160141FE1}"/>
              </a:ext>
            </a:extLst>
          </p:cNvPr>
          <p:cNvSpPr/>
          <p:nvPr/>
        </p:nvSpPr>
        <p:spPr>
          <a:xfrm>
            <a:off x="2907051" y="5804958"/>
            <a:ext cx="542824" cy="394230"/>
          </a:xfrm>
          <a:prstGeom prst="rightArrow">
            <a:avLst/>
          </a:prstGeom>
          <a:solidFill>
            <a:srgbClr val="34666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Tree>
    <p:extLst>
      <p:ext uri="{BB962C8B-B14F-4D97-AF65-F5344CB8AC3E}">
        <p14:creationId xmlns:p14="http://schemas.microsoft.com/office/powerpoint/2010/main" val="3516843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7166</TotalTime>
  <Words>1754</Words>
  <Application>Microsoft Office PowerPoint</Application>
  <PresentationFormat>Widescreen</PresentationFormat>
  <Paragraphs>186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Open Sans</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Steeve Ebener</cp:lastModifiedBy>
  <cp:revision>180</cp:revision>
  <dcterms:created xsi:type="dcterms:W3CDTF">2021-09-02T13:03:17Z</dcterms:created>
  <dcterms:modified xsi:type="dcterms:W3CDTF">2024-06-28T03:58:41Z</dcterms:modified>
</cp:coreProperties>
</file>