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80" r:id="rId2"/>
    <p:sldId id="281" r:id="rId3"/>
    <p:sldId id="346" r:id="rId4"/>
    <p:sldId id="315" r:id="rId5"/>
    <p:sldId id="316" r:id="rId6"/>
    <p:sldId id="366" r:id="rId7"/>
    <p:sldId id="318" r:id="rId8"/>
    <p:sldId id="353" r:id="rId9"/>
    <p:sldId id="319" r:id="rId10"/>
    <p:sldId id="320" r:id="rId11"/>
    <p:sldId id="322" r:id="rId12"/>
    <p:sldId id="323" r:id="rId13"/>
    <p:sldId id="354" r:id="rId14"/>
    <p:sldId id="324" r:id="rId15"/>
    <p:sldId id="325" r:id="rId16"/>
    <p:sldId id="367" r:id="rId17"/>
    <p:sldId id="355" r:id="rId18"/>
    <p:sldId id="356" r:id="rId19"/>
    <p:sldId id="326" r:id="rId20"/>
    <p:sldId id="328" r:id="rId21"/>
    <p:sldId id="329" r:id="rId22"/>
    <p:sldId id="330" r:id="rId23"/>
    <p:sldId id="357" r:id="rId24"/>
    <p:sldId id="331" r:id="rId25"/>
    <p:sldId id="368" r:id="rId26"/>
    <p:sldId id="333" r:id="rId27"/>
    <p:sldId id="358" r:id="rId28"/>
    <p:sldId id="332" r:id="rId29"/>
    <p:sldId id="359" r:id="rId30"/>
    <p:sldId id="334" r:id="rId31"/>
    <p:sldId id="360" r:id="rId32"/>
    <p:sldId id="335" r:id="rId33"/>
    <p:sldId id="336" r:id="rId34"/>
    <p:sldId id="337" r:id="rId35"/>
    <p:sldId id="361" r:id="rId36"/>
    <p:sldId id="338" r:id="rId37"/>
    <p:sldId id="362" r:id="rId38"/>
    <p:sldId id="339" r:id="rId39"/>
    <p:sldId id="369" r:id="rId40"/>
    <p:sldId id="340" r:id="rId41"/>
    <p:sldId id="341" r:id="rId42"/>
    <p:sldId id="342" r:id="rId43"/>
    <p:sldId id="343" r:id="rId44"/>
    <p:sldId id="363" r:id="rId45"/>
    <p:sldId id="344" r:id="rId46"/>
    <p:sldId id="370" r:id="rId47"/>
    <p:sldId id="345" r:id="rId48"/>
    <p:sldId id="364" r:id="rId49"/>
    <p:sldId id="347" r:id="rId50"/>
    <p:sldId id="348" r:id="rId51"/>
    <p:sldId id="349" r:id="rId52"/>
    <p:sldId id="365" r:id="rId53"/>
    <p:sldId id="371" r:id="rId54"/>
    <p:sldId id="350" r:id="rId55"/>
    <p:sldId id="351" r:id="rId56"/>
    <p:sldId id="352"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y Pantanilla" initials="I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6667"/>
    <a:srgbClr val="0000FF"/>
    <a:srgbClr val="3398CC"/>
    <a:srgbClr val="4F8CB5"/>
    <a:srgbClr val="315A75"/>
    <a:srgbClr val="1B3163"/>
    <a:srgbClr val="001C54"/>
    <a:srgbClr val="D8AA37"/>
    <a:srgbClr val="253C88"/>
    <a:srgbClr val="238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67790" autoAdjust="0"/>
  </p:normalViewPr>
  <p:slideViewPr>
    <p:cSldViewPr showGuides="1">
      <p:cViewPr varScale="1">
        <p:scale>
          <a:sx n="50" d="100"/>
          <a:sy n="50" d="100"/>
        </p:scale>
        <p:origin x="-2136" y="-84"/>
      </p:cViewPr>
      <p:guideLst>
        <p:guide orient="horz" pos="3022"/>
        <p:guide orient="horz" pos="618"/>
        <p:guide orient="horz" pos="4065"/>
        <p:guide orient="horz" pos="3430"/>
        <p:guide orient="horz" pos="1253"/>
        <p:guide orient="horz" pos="2478"/>
        <p:guide pos="2880"/>
        <p:guide pos="4967"/>
        <p:guide pos="793"/>
        <p:guide pos="4332"/>
      </p:guideLst>
    </p:cSldViewPr>
  </p:slideViewPr>
  <p:notesTextViewPr>
    <p:cViewPr>
      <p:scale>
        <a:sx n="1" d="1"/>
        <a:sy n="1" d="1"/>
      </p:scale>
      <p:origin x="0" y="0"/>
    </p:cViewPr>
  </p:notesTextViewPr>
  <p:sorterViewPr>
    <p:cViewPr>
      <p:scale>
        <a:sx n="75" d="100"/>
        <a:sy n="75" d="100"/>
      </p:scale>
      <p:origin x="0" y="3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25/10/2019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2529519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MODULE 2: GEO-ENABLING THE HEALTH INFORMATION SYSTEM</a:t>
            </a:r>
            <a:r>
              <a:rPr lang="en-PH" baseline="0" smtClean="0"/>
              <a:t>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smtClean="0">
                <a:solidFill>
                  <a:schemeClr val="bg1"/>
                </a:solidFill>
                <a:latin typeface="+mn-lt"/>
                <a:ea typeface="Century Gothic" charset="0"/>
                <a:cs typeface="Century Gothic" charset="0"/>
              </a:rPr>
              <a:t>Session 2.3: </a:t>
            </a:r>
            <a:r>
              <a:rPr lang="en-PH" sz="1200" smtClean="0">
                <a:solidFill>
                  <a:schemeClr val="bg1"/>
                </a:solidFill>
                <a:latin typeface="+mn-lt"/>
                <a:ea typeface="Century Gothic" charset="0"/>
                <a:cs typeface="Century Gothic" charset="0"/>
              </a:rPr>
              <a:t>The HIS Geo-enabling Framework: Implementation</a:t>
            </a:r>
            <a:endParaRPr lang="en-US" altLang="en-US" sz="1200" smtClean="0">
              <a:solidFill>
                <a:schemeClr val="bg1"/>
              </a:solidFill>
              <a:latin typeface="+mn-lt"/>
              <a:ea typeface="Century Gothic" charset="0"/>
              <a:cs typeface="Century Gothic"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a:t>
            </a:r>
            <a:r>
              <a:rPr lang="en-PH" baseline="0" smtClean="0"/>
              <a:t> nine elements of the HIS geo-enabling framework and the benchmarks that need to reached for each of the elements have been described and discussed in the previous session. </a:t>
            </a:r>
            <a:endParaRPr lang="en-US" smtClean="0"/>
          </a:p>
          <a:p>
            <a:endParaRPr lang="en-PH" smtClean="0"/>
          </a:p>
          <a:p>
            <a:r>
              <a:rPr lang="en-PH" smtClean="0"/>
              <a:t>In</a:t>
            </a:r>
            <a:r>
              <a:rPr lang="en-PH" baseline="0" smtClean="0"/>
              <a:t> this session, we will discuss how to implement the HIS geo-enabling framework.</a:t>
            </a:r>
          </a:p>
          <a:p>
            <a:endParaRPr lang="en-PH"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u="none" baseline="0" smtClean="0"/>
              <a:t>To better understand this session, you are encouraged to read the HIS Geo-enabling Toolkit: </a:t>
            </a:r>
            <a:r>
              <a:rPr lang="en-US" sz="1200" smtClean="0"/>
              <a:t>http://www.healthgeolab.net/DOCUMENTS/HIS_geo-enabling_toolkit.pdf</a:t>
            </a:r>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426058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mtClean="0"/>
              <a:t>The </a:t>
            </a:r>
            <a:r>
              <a:rPr lang="en-PH" sz="1200" kern="1200" smtClean="0">
                <a:solidFill>
                  <a:schemeClr val="tx1"/>
                </a:solidFill>
                <a:latin typeface="+mn-lt"/>
                <a:ea typeface="+mn-ea"/>
                <a:cs typeface="+mn-cs"/>
              </a:rPr>
              <a:t>HIS geo-enabling quick assessment tool</a:t>
            </a:r>
            <a:r>
              <a:rPr kumimoji="0" lang="en-US" sz="1200" b="0" i="0" u="none" strike="noStrike" kern="1200" cap="none" spc="0" normalizeH="0" baseline="0" noProof="0" smtClean="0">
                <a:ln>
                  <a:noFill/>
                </a:ln>
                <a:solidFill>
                  <a:schemeClr val="tx1"/>
                </a:solidFill>
                <a:effectLst/>
                <a:uLnTx/>
                <a:uFillTx/>
                <a:latin typeface="+mn-lt"/>
                <a:ea typeface="+mn-ea"/>
                <a:cs typeface="+mn-cs"/>
              </a:rPr>
              <a:t> </a:t>
            </a:r>
            <a:r>
              <a:rPr lang="en-PH" sz="1200" smtClean="0">
                <a:latin typeface="+mn-lt"/>
                <a:ea typeface="Arial" charset="0"/>
              </a:rPr>
              <a:t>is Annex 2 of the </a:t>
            </a:r>
            <a:r>
              <a:rPr lang="en-PH" sz="1200" baseline="0" smtClean="0">
                <a:latin typeface="+mn-lt"/>
                <a:ea typeface="Arial" charset="0"/>
              </a:rPr>
              <a:t>HIS Geo-enabling toolkit.</a:t>
            </a:r>
            <a:endParaRPr lang="en-PH" smtClean="0"/>
          </a:p>
          <a:p>
            <a:endParaRPr lang="en-PH" smtClean="0"/>
          </a:p>
          <a:p>
            <a:r>
              <a:rPr lang="en-PH" smtClean="0"/>
              <a:t>The quick geo-enabling assessment tool has been developed to help</a:t>
            </a:r>
            <a:r>
              <a:rPr lang="en-PH" baseline="0" smtClean="0"/>
              <a:t> in the assessment of </a:t>
            </a:r>
            <a:r>
              <a:rPr lang="en-PH" sz="1200" b="0" smtClean="0">
                <a:ea typeface="Arial" charset="0"/>
              </a:rPr>
              <a:t>level of geo-enablement of the HIS. It is a modified checklist of the 9 elements of the HIS geo-enabling framework.</a:t>
            </a:r>
          </a:p>
          <a:p>
            <a:endParaRPr lang="en-PH" sz="1200" b="0" baseline="0" smtClean="0"/>
          </a:p>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smtClean="0"/>
              <a:t>What information and documents should be collected when conducting the assessment?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smtClean="0">
                <a:latin typeface="+mn-lt"/>
                <a:ea typeface="Arial" charset="0"/>
              </a:rPr>
              <a:t>The information and documents are listed in Annex 3 of the HIS Geo-enabling Toolkit.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0" baseline="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baseline="0" smtClean="0">
                <a:latin typeface="+mn-lt"/>
              </a:rPr>
              <a:t>All the listed information and documents should be collected as completely as possible to support the result </a:t>
            </a:r>
            <a:r>
              <a:rPr lang="en-PH" sz="1200" b="0" baseline="0" smtClean="0">
                <a:latin typeface="+mn-lt"/>
              </a:rPr>
              <a:t>of </a:t>
            </a:r>
            <a:r>
              <a:rPr lang="en-PH" sz="1200" b="0" baseline="0" smtClean="0">
                <a:latin typeface="+mn-lt"/>
              </a:rPr>
              <a:t>the assessment.</a:t>
            </a:r>
            <a:endParaRPr lang="en-PH" sz="1200" b="0" baseline="0" smtClean="0"/>
          </a:p>
          <a:p>
            <a:endParaRPr lang="en-PH"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 Key</a:t>
            </a:r>
            <a:r>
              <a:rPr lang="en-PH" baseline="0" smtClean="0"/>
              <a:t> Health Programs (KHPs) that should at least be covered by the assessment:</a:t>
            </a:r>
            <a:endParaRPr lang="en-US" smtClean="0"/>
          </a:p>
          <a:p>
            <a:pPr marL="171450" indent="-171450">
              <a:buFont typeface="Arial" pitchFamily="34" charset="0"/>
              <a:buChar char="•"/>
            </a:pPr>
            <a:r>
              <a:rPr lang="en-PH" sz="1200" u="none" smtClean="0">
                <a:latin typeface="+mn-lt"/>
                <a:ea typeface="Arial" charset="0"/>
              </a:rPr>
              <a:t>Health Information System (HIS)</a:t>
            </a:r>
          </a:p>
          <a:p>
            <a:pPr marL="171450" indent="-171450">
              <a:buFont typeface="Arial" pitchFamily="34" charset="0"/>
              <a:buChar char="•"/>
            </a:pPr>
            <a:r>
              <a:rPr lang="en-PH" sz="1200" u="none" smtClean="0">
                <a:latin typeface="+mn-lt"/>
              </a:rPr>
              <a:t>Planning</a:t>
            </a:r>
          </a:p>
          <a:p>
            <a:pPr marL="171450" indent="-171450">
              <a:buFont typeface="Arial" pitchFamily="34" charset="0"/>
              <a:buChar char="•"/>
            </a:pPr>
            <a:endParaRPr lang="en-PH" sz="1200" u="none" smtClean="0">
              <a:latin typeface="+mn-lt"/>
            </a:endParaRPr>
          </a:p>
          <a:p>
            <a:pPr marL="0" indent="0">
              <a:buFont typeface="Arial" pitchFamily="34" charset="0"/>
              <a:buNone/>
            </a:pPr>
            <a:r>
              <a:rPr lang="en-PH" sz="1200" u="none" smtClean="0">
                <a:latin typeface="+mn-lt"/>
              </a:rPr>
              <a:t>(Continued on</a:t>
            </a:r>
            <a:r>
              <a:rPr lang="en-PH" sz="1200" u="none" baseline="0" smtClean="0">
                <a:latin typeface="+mn-lt"/>
              </a:rPr>
              <a:t> next slide)</a:t>
            </a:r>
            <a:endParaRPr lang="en-US" u="none"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 Key</a:t>
            </a:r>
            <a:r>
              <a:rPr lang="en-PH" baseline="0" smtClean="0"/>
              <a:t> Health Programs (KHPs) that should at least be covered by the assessment: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aseline="0" smtClean="0"/>
              <a:t>Communicable diseases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aseline="0" smtClean="0"/>
              <a:t>Immunization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baseline="0" smtClean="0"/>
              <a:t>Emergency management</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endParaRPr lang="en-PH" smtClean="0"/>
          </a:p>
          <a:p>
            <a:r>
              <a:rPr lang="en-PH" smtClean="0"/>
              <a:t>Who should conduct the assessment?</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endParaRPr lang="en-PH" smtClean="0"/>
          </a:p>
          <a:p>
            <a:r>
              <a:rPr lang="en-PH" smtClean="0"/>
              <a:t>How should the resulting product of the assessment be presented?</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2: Define the strategies and activities to be implemented to fill the gap(s) identified during the assessment</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(Refer to slide)</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smtClean="0">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smtClean="0">
                <a:latin typeface="+mn-lt"/>
                <a:ea typeface="Arial" charset="0"/>
              </a:rPr>
              <a:t>What does Step 2 entail?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latin typeface="+mn-lt"/>
                <a:ea typeface="Arial" charset="0"/>
              </a:rPr>
              <a:t>What</a:t>
            </a:r>
            <a:r>
              <a:rPr lang="en-PH" sz="1200" b="0" baseline="0" smtClean="0">
                <a:latin typeface="+mn-lt"/>
                <a:ea typeface="Arial" charset="0"/>
              </a:rPr>
              <a:t> should the MOH have after they finish this step? </a:t>
            </a: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249341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z="1200" smtClean="0">
              <a:latin typeface="+mn-lt"/>
              <a:ea typeface="Arial" charset="0"/>
            </a:endParaRPr>
          </a:p>
          <a:p>
            <a:r>
              <a:rPr lang="en-PH" sz="1200" smtClean="0">
                <a:latin typeface="+mn-lt"/>
                <a:ea typeface="Arial" charset="0"/>
              </a:rPr>
              <a:t>(Present Annex 5 of the HIS Geo-enabling Toolkit)</a:t>
            </a:r>
          </a:p>
          <a:p>
            <a:endParaRPr lang="en-PH" sz="1200" smtClean="0">
              <a:latin typeface="+mn-lt"/>
              <a:ea typeface="Arial" charset="0"/>
            </a:endParaRPr>
          </a:p>
          <a:p>
            <a:r>
              <a:rPr lang="en-PH" sz="1200" smtClean="0">
                <a:latin typeface="+mn-lt"/>
                <a:ea typeface="Arial" charset="0"/>
              </a:rPr>
              <a:t>How</a:t>
            </a:r>
            <a:r>
              <a:rPr lang="en-PH" sz="1200" baseline="0" smtClean="0">
                <a:latin typeface="+mn-lt"/>
                <a:ea typeface="Arial" charset="0"/>
              </a:rPr>
              <a:t> can this document help in this step of the process?</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mtClean="0"/>
          </a:p>
          <a:p>
            <a:r>
              <a:rPr lang="en-PH" smtClean="0"/>
              <a:t>The details of the activities to be conducted in order to implement the strategy(ies) are not provided in Annex 5 due to the different forms these activities can take depending on the context in which they are being implemented. </a:t>
            </a:r>
          </a:p>
          <a:p>
            <a:endParaRPr lang="en-PH" smtClean="0"/>
          </a:p>
          <a:p>
            <a:r>
              <a:rPr lang="en-PH" smtClean="0"/>
              <a:t>As a reference, the table on the right gives a list of common types of capacity building activities to be considered. Such activities will therefore have to be defined.</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mtClean="0"/>
          </a:p>
          <a:p>
            <a:r>
              <a:rPr lang="en-PH" smtClean="0"/>
              <a:t>There are two levels</a:t>
            </a:r>
            <a:r>
              <a:rPr lang="en-PH" baseline="0" smtClean="0"/>
              <a:t> of implementation considered in the </a:t>
            </a:r>
            <a:r>
              <a:rPr lang="en-PH" sz="1200" smtClean="0">
                <a:latin typeface="+mn-lt"/>
                <a:ea typeface="Arial" charset="0"/>
              </a:rPr>
              <a:t>HIS Geo-enabling Toolkit.</a:t>
            </a:r>
          </a:p>
          <a:p>
            <a:endParaRPr lang="en-PH" sz="1200" smtClean="0">
              <a:latin typeface="+mn-lt"/>
              <a:ea typeface="Arial" charset="0"/>
            </a:endParaRPr>
          </a:p>
          <a:p>
            <a:pPr marL="376238" marR="0" lvl="0" indent="-376238" algn="l" defTabSz="914400" rtl="0" eaLnBrk="1" fontAlgn="auto" latinLnBrk="0" hangingPunct="1">
              <a:lnSpc>
                <a:spcPct val="90000"/>
              </a:lnSpc>
              <a:spcBef>
                <a:spcPct val="30000"/>
              </a:spcBef>
              <a:spcAft>
                <a:spcPts val="1200"/>
              </a:spcAft>
              <a:buClrTx/>
              <a:buSzTx/>
              <a:buFont typeface="+mj-lt"/>
              <a:buAutoNum type="arabicPeriod"/>
              <a:tabLst/>
              <a:defRPr/>
            </a:pPr>
            <a:r>
              <a:rPr lang="en-PH" sz="1200" u="sng" smtClean="0">
                <a:latin typeface="+mn-lt"/>
                <a:ea typeface="Arial" charset="0"/>
              </a:rPr>
              <a:t>National: </a:t>
            </a:r>
            <a:r>
              <a:rPr lang="en-PH" sz="1200" smtClean="0">
                <a:latin typeface="+mn-lt"/>
                <a:ea typeface="Arial" charset="0"/>
              </a:rPr>
              <a:t>Implemented national wide, starting with the central before the sub-national level for the former to serve as trainers for the latter</a:t>
            </a:r>
          </a:p>
          <a:p>
            <a:pPr marL="0" lvl="0" indent="0" eaLnBrk="1" fontAlgn="auto" hangingPunct="1">
              <a:lnSpc>
                <a:spcPct val="90000"/>
              </a:lnSpc>
              <a:spcAft>
                <a:spcPts val="1200"/>
              </a:spcAft>
              <a:buFont typeface="+mj-lt"/>
              <a:buNone/>
              <a:defRPr/>
            </a:pPr>
            <a:endParaRPr lang="en-PH" sz="1200" smtClean="0">
              <a:latin typeface="+mn-lt"/>
              <a:ea typeface="Arial" charset="0"/>
            </a:endParaRPr>
          </a:p>
          <a:p>
            <a:pPr marL="376238" marR="0" lvl="0" indent="-376238" algn="l" defTabSz="914400" rtl="0" eaLnBrk="1" fontAlgn="auto" latinLnBrk="0" hangingPunct="1">
              <a:lnSpc>
                <a:spcPct val="90000"/>
              </a:lnSpc>
              <a:spcBef>
                <a:spcPct val="30000"/>
              </a:spcBef>
              <a:spcAft>
                <a:spcPts val="1200"/>
              </a:spcAft>
              <a:buClrTx/>
              <a:buSzTx/>
              <a:buFont typeface="+mj-lt"/>
              <a:buAutoNum type="arabicPeriod" startAt="2"/>
              <a:tabLst/>
              <a:defRPr/>
            </a:pPr>
            <a:r>
              <a:rPr lang="en-PH" sz="1200" u="sng" smtClean="0">
                <a:latin typeface="+mn-lt"/>
                <a:ea typeface="Arial" charset="0"/>
              </a:rPr>
              <a:t>Pilot: </a:t>
            </a:r>
            <a:r>
              <a:rPr lang="en-PH" sz="1200" smtClean="0">
                <a:latin typeface="+mn-lt"/>
                <a:ea typeface="Arial" charset="0"/>
              </a:rPr>
              <a:t>Implemented on a limited part of the country's territory</a:t>
            </a:r>
          </a:p>
          <a:p>
            <a:pPr marL="0" lvl="0" indent="0" eaLnBrk="1" fontAlgn="auto" hangingPunct="1">
              <a:lnSpc>
                <a:spcPct val="90000"/>
              </a:lnSpc>
              <a:spcAft>
                <a:spcPts val="1200"/>
              </a:spcAft>
              <a:buFont typeface="+mj-lt"/>
              <a:buNone/>
              <a:defRPr/>
            </a:pPr>
            <a:endParaRPr lang="en-PH" sz="1200" smtClean="0">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mtClean="0"/>
              <a:t>How</a:t>
            </a:r>
            <a:r>
              <a:rPr lang="en-PH" baseline="0" smtClean="0"/>
              <a:t> is the level of implementation chosen?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2: Define the strategies and activities to be implemented to fill the gap(s) identified during the assessment</a:t>
            </a:r>
          </a:p>
          <a:p>
            <a:endParaRPr lang="en-PH" smtClean="0"/>
          </a:p>
          <a:p>
            <a:r>
              <a:rPr lang="en-PH" smtClean="0"/>
              <a:t>What is the resulting product for this step?</a:t>
            </a: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3: Develop or modify the action plan aiming at geo-enabling the HIS</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b="1" smtClean="0">
                <a:ea typeface="Arial" charset="0"/>
              </a:rPr>
              <a:t>Step 3: Develop or modify the action plan aiming at geo-enabling the HIS</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smtClean="0">
                <a:latin typeface="+mn-lt"/>
                <a:ea typeface="Arial" charset="0"/>
              </a:rPr>
              <a:t>What does Step 3 entail?</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PH" sz="2800" b="1" smtClean="0">
                <a:ea typeface="Arial" charset="0"/>
              </a:rPr>
              <a:t>Step 3: Develop or modify the action plan aiming at geo-enabling the HIS</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28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2800" smtClean="0">
                <a:latin typeface="+mn-lt"/>
                <a:ea typeface="Arial" charset="0"/>
              </a:rPr>
              <a:t>What does Step 3 entail?</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28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2800" b="0" smtClean="0">
                <a:latin typeface="+mn-lt"/>
                <a:ea typeface="Arial" charset="0"/>
              </a:rPr>
              <a:t>What</a:t>
            </a:r>
            <a:r>
              <a:rPr lang="en-PH" sz="2800" b="0" baseline="0" smtClean="0">
                <a:latin typeface="+mn-lt"/>
                <a:ea typeface="Arial" charset="0"/>
              </a:rPr>
              <a:t> should the MOH have after they finish this step? </a:t>
            </a:r>
            <a:endParaRPr lang="en-PH" sz="2800" b="0" smtClean="0">
              <a:ea typeface="Arial" charset="0"/>
            </a:endParaRPr>
          </a:p>
          <a:p>
            <a:pPr marL="0" lvl="0" indent="0" eaLnBrk="1" fontAlgn="auto" hangingPunct="1">
              <a:lnSpc>
                <a:spcPct val="90000"/>
              </a:lnSpc>
              <a:spcAft>
                <a:spcPts val="0"/>
              </a:spcAft>
              <a:buFont typeface="Arial" pitchFamily="34" charset="0"/>
              <a:buNone/>
              <a:defRPr/>
            </a:pPr>
            <a:endParaRPr lang="en-PH" sz="2800" smtClean="0">
              <a:latin typeface="+mn-lt"/>
              <a:ea typeface="Arial" charset="0"/>
            </a:endParaRPr>
          </a:p>
          <a:p>
            <a:pPr lvl="0" eaLnBrk="1" fontAlgn="auto" hangingPunct="1">
              <a:lnSpc>
                <a:spcPct val="90000"/>
              </a:lnSpc>
              <a:spcAft>
                <a:spcPts val="0"/>
              </a:spcAft>
              <a:defRPr/>
            </a:pPr>
            <a:endParaRPr lang="en-PH" sz="3200" smtClean="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Here are some key terms that</a:t>
            </a:r>
            <a:r>
              <a:rPr lang="en-PH" baseline="0" smtClean="0"/>
              <a:t> are used in this session.</a:t>
            </a:r>
            <a:endParaRPr lang="en-US" smtClean="0"/>
          </a:p>
          <a:p>
            <a:endParaRPr lang="en-US"/>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39597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r>
              <a:rPr lang="en-PH" smtClean="0"/>
              <a:t>Things that should be taken into account</a:t>
            </a:r>
            <a:r>
              <a:rPr lang="en-PH" baseline="0" smtClean="0"/>
              <a:t> when developing an action plan.</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Things that should be taken into account</a:t>
            </a:r>
            <a:r>
              <a:rPr lang="en-PH" baseline="0" smtClean="0"/>
              <a:t> when developing an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Things that should be taken into account</a:t>
            </a:r>
            <a:r>
              <a:rPr lang="en-PH" baseline="0" smtClean="0"/>
              <a:t> when developing an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Things that should be taken into account</a:t>
            </a:r>
            <a:r>
              <a:rPr lang="en-PH" baseline="0" smtClean="0"/>
              <a:t> when developing an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Things that should be taken into account</a:t>
            </a:r>
            <a:r>
              <a:rPr lang="en-PH" baseline="0" smtClean="0"/>
              <a:t> when developing an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Things that should be taken into account</a:t>
            </a:r>
            <a:r>
              <a:rPr lang="en-PH" baseline="0" smtClean="0"/>
              <a:t> when developing an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What is the resulting product for this step?</a:t>
            </a:r>
          </a:p>
          <a:p>
            <a:endParaRPr lang="en-PH" smtClean="0"/>
          </a:p>
          <a:p>
            <a:r>
              <a:rPr lang="en-PH" smtClean="0"/>
              <a:t>An action plan in a tabular form presents</a:t>
            </a:r>
            <a:r>
              <a:rPr lang="en-PH" baseline="0" smtClean="0"/>
              <a:t> the activities, timeline, responsible entity, budget, etc. in such a way that one can easily understand which columns contain what information.</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r>
              <a:rPr lang="en-PH" smtClean="0"/>
              <a:t>The example in Annex 6 of the toolkit presents such</a:t>
            </a:r>
            <a:r>
              <a:rPr lang="en-PH" baseline="0" smtClean="0"/>
              <a:t> example of an action plan in tabular form.</a:t>
            </a:r>
          </a:p>
          <a:p>
            <a:endParaRPr lang="en-PH" baseline="0" smtClean="0"/>
          </a:p>
          <a:p>
            <a:r>
              <a:rPr lang="en-PH" baseline="0" smtClean="0"/>
              <a:t>Note that a complete budget is still missing from this fictive action plan.</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3: Develop or modify the action plan aiming at geo-enabling the HIS</a:t>
            </a:r>
          </a:p>
          <a:p>
            <a:endParaRPr lang="en-PH" smtClean="0"/>
          </a:p>
          <a:p>
            <a:r>
              <a:rPr lang="en-PH" smtClean="0"/>
              <a:t>When creating a budget for the action plan, these</a:t>
            </a:r>
            <a:r>
              <a:rPr lang="en-PH" baseline="0" smtClean="0"/>
              <a:t> items should be taken into account.</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4: Implement the action plan</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mtClean="0"/>
              <a:t>The</a:t>
            </a:r>
            <a:r>
              <a:rPr lang="en-PH" baseline="0" smtClean="0"/>
              <a:t> implementation of the HIS geo-enabling framework is done by follwing a simple 6-step process. </a:t>
            </a:r>
          </a:p>
          <a:p>
            <a:pPr lvl="0" eaLnBrk="1" fontAlgn="auto" hangingPunct="1">
              <a:lnSpc>
                <a:spcPct val="90000"/>
              </a:lnSpc>
              <a:spcAft>
                <a:spcPts val="0"/>
              </a:spcAft>
              <a:defRPr/>
            </a:pPr>
            <a:endParaRPr lang="en-PH" sz="1200" baseline="0" smtClean="0">
              <a:latin typeface="+mn-lt"/>
              <a:ea typeface="Arial" charset="0"/>
            </a:endParaRPr>
          </a:p>
          <a:p>
            <a:pPr lvl="0" eaLnBrk="1" fontAlgn="auto" hangingPunct="1">
              <a:lnSpc>
                <a:spcPct val="90000"/>
              </a:lnSpc>
              <a:spcAft>
                <a:spcPts val="0"/>
              </a:spcAft>
              <a:defRPr/>
            </a:pPr>
            <a:r>
              <a:rPr lang="en-PH" sz="1200" baseline="0" smtClean="0">
                <a:latin typeface="+mn-lt"/>
                <a:ea typeface="Arial" charset="0"/>
              </a:rPr>
              <a:t>What are these steps?</a:t>
            </a:r>
          </a:p>
          <a:p>
            <a:pPr lvl="0" eaLnBrk="1" fontAlgn="auto" hangingPunct="1">
              <a:lnSpc>
                <a:spcPct val="90000"/>
              </a:lnSpc>
              <a:spcAft>
                <a:spcPts val="0"/>
              </a:spcAft>
              <a:defRPr/>
            </a:pPr>
            <a:r>
              <a:rPr lang="en-PH" sz="1200" baseline="0" smtClean="0">
                <a:latin typeface="+mn-lt"/>
                <a:ea typeface="Arial" charset="0"/>
              </a:rPr>
              <a:t>(Refer to slide)</a:t>
            </a:r>
          </a:p>
          <a:p>
            <a:pPr lvl="0" eaLnBrk="1" fontAlgn="auto" hangingPunct="1">
              <a:lnSpc>
                <a:spcPct val="90000"/>
              </a:lnSpc>
              <a:spcAft>
                <a:spcPts val="0"/>
              </a:spcAft>
              <a:defRPr/>
            </a:pPr>
            <a:endParaRPr lang="en-PH" sz="12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smtClean="0">
                <a:latin typeface="+mn-lt"/>
                <a:ea typeface="Arial" charset="0"/>
              </a:rPr>
              <a:t>These</a:t>
            </a:r>
            <a:r>
              <a:rPr lang="en-PH" sz="1200" baseline="0" smtClean="0">
                <a:latin typeface="+mn-lt"/>
                <a:ea typeface="Arial" charset="0"/>
              </a:rPr>
              <a:t> steps are explained in detail in the Health GeoLab Collaborative document: HIS Geo-enabling toolkit: </a:t>
            </a:r>
            <a:r>
              <a:rPr lang="en-US" sz="1200" smtClean="0"/>
              <a:t>http://www.healthgeolab.net/DOCUMENTS/HIS_geo-enabling_toolkit.pdf</a:t>
            </a:r>
          </a:p>
          <a:p>
            <a:pPr lvl="0" eaLnBrk="1" fontAlgn="auto" hangingPunct="1">
              <a:lnSpc>
                <a:spcPct val="90000"/>
              </a:lnSpc>
              <a:spcAft>
                <a:spcPts val="0"/>
              </a:spcAft>
              <a:defRPr/>
            </a:pPr>
            <a:endParaRPr lang="en-PH" sz="1200" smtClean="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4: Implement the action plan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z="1200" b="1" smtClean="0">
              <a:ea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b="1" smtClean="0">
                <a:ea typeface="Arial" charset="0"/>
              </a:rPr>
              <a:t>Step 4: Implement the action plan</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smtClean="0">
                <a:latin typeface="+mn-lt"/>
                <a:ea typeface="Arial" charset="0"/>
              </a:rPr>
              <a:t>What does Step 4 entail?</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r>
              <a:rPr lang="en-PH" smtClean="0"/>
              <a:t>One</a:t>
            </a:r>
            <a:r>
              <a:rPr lang="en-PH" baseline="0" smtClean="0"/>
              <a:t> thing to consider once the action plan has been developed is whether resources are available for its implementation.</a:t>
            </a:r>
          </a:p>
          <a:p>
            <a:endParaRPr lang="en-PH" baseline="0" smtClean="0"/>
          </a:p>
          <a:p>
            <a:r>
              <a:rPr lang="en-PH" baseline="0" smtClean="0"/>
              <a:t>If this is not the case, the necessary resources will have to be leveraged first.</a:t>
            </a:r>
          </a:p>
          <a:p>
            <a:endParaRPr lang="en-PH" baseline="0" smtClean="0"/>
          </a:p>
          <a:p>
            <a:r>
              <a:rPr lang="en-PH" baseline="0" smtClean="0"/>
              <a:t>If the resources are already available, the action plan can already be implemented.</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4: Implement the action plan</a:t>
            </a:r>
          </a:p>
          <a:p>
            <a:endParaRPr lang="en-PH" smtClean="0"/>
          </a:p>
          <a:p>
            <a:r>
              <a:rPr lang="en-PH" smtClean="0"/>
              <a:t>These are the </a:t>
            </a:r>
            <a:r>
              <a:rPr lang="en-PH" sz="1200" smtClean="0">
                <a:latin typeface="+mn-lt"/>
                <a:ea typeface="Arial" charset="0"/>
              </a:rPr>
              <a:t>important issues to be addressed before the implementation of the HIS geo-enabling action plan</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4: Implement the action plan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These are the </a:t>
            </a:r>
            <a:r>
              <a:rPr lang="en-PH" sz="1200" smtClean="0">
                <a:latin typeface="+mn-lt"/>
                <a:ea typeface="Arial" charset="0"/>
              </a:rPr>
              <a:t>important issues to be addressed before the implementation of the HIS geo-enabling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4: Implement the action plan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PH" smtClean="0"/>
              <a:t>These are the </a:t>
            </a:r>
            <a:r>
              <a:rPr lang="en-PH" sz="1200" smtClean="0">
                <a:latin typeface="+mn-lt"/>
                <a:ea typeface="Arial" charset="0"/>
              </a:rPr>
              <a:t>important issues to be addressed before the implementation of the HIS geo-enabling action plan</a:t>
            </a:r>
            <a:endParaRPr lang="en-US"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4: Implement the action plan</a:t>
            </a:r>
          </a:p>
          <a:p>
            <a:endParaRPr lang="en-PH" smtClean="0"/>
          </a:p>
          <a:p>
            <a:r>
              <a:rPr lang="en-PH" smtClean="0"/>
              <a:t>During the implementation itself, it is important to:</a:t>
            </a:r>
          </a:p>
          <a:p>
            <a:r>
              <a:rPr lang="en-PH" u="sng" smtClean="0"/>
              <a:t> Keep track of the action plan implementation: </a:t>
            </a:r>
            <a:r>
              <a:rPr lang="en-PH" smtClean="0"/>
              <a:t>This is to ensure that the implementation remains on track based on the establish timeline and that the activities do not go outside the approved scope of the action plan.</a:t>
            </a:r>
          </a:p>
          <a:p>
            <a:endParaRPr lang="en-PH" smtClean="0"/>
          </a:p>
          <a:p>
            <a:r>
              <a:rPr lang="en-PH" u="sng" smtClean="0"/>
              <a:t> Manage the financial resources: </a:t>
            </a:r>
            <a:r>
              <a:rPr lang="en-PH" smtClean="0"/>
              <a:t>Independently from specific actions required by the development agencies funding the implementation of the action plan, it is crucial for someone to keep track of the overall flow of financial resources.</a:t>
            </a:r>
          </a:p>
          <a:p>
            <a:endParaRPr lang="en-PH" smtClean="0"/>
          </a:p>
          <a:p>
            <a:r>
              <a:rPr lang="en-PH" u="sng" smtClean="0"/>
              <a:t> Manage potential risks: </a:t>
            </a:r>
            <a:r>
              <a:rPr lang="en-PH" smtClean="0"/>
              <a:t>Internal or external events may occur during the implementation of the action plan and could threaten its success. It is therefore important to be able to identify risks as early as possible. Once identified, the risks need to be qualified according to their probability of occurrence and their impact on action plan objectives and action being taken to mitigate them.</a:t>
            </a:r>
          </a:p>
          <a:p>
            <a:endParaRPr lang="en-PH" smtClean="0"/>
          </a:p>
          <a:p>
            <a:r>
              <a:rPr lang="en-PH" u="sng" smtClean="0"/>
              <a:t> Ensure proper flow of communication among the involved parties. </a:t>
            </a:r>
            <a:r>
              <a:rPr lang="en-PH" smtClean="0"/>
              <a:t>Regular on-site visits and teleconference in between these visits are important to keep all parties informed and address the previous items listed here.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5: Document and assess the result of the action plan implementation</a:t>
            </a:r>
            <a:endParaRPr lang="en-PH" sz="1200" b="1" dirty="0">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5: Document and assess the result of the action plan implementation</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5: Document and assess the result of the action plan implementation</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b="1" smtClean="0">
                <a:ea typeface="Arial" charset="0"/>
              </a:rPr>
              <a:t>Step 5: Document and assess the result of the action plan implementation</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smtClean="0">
                <a:latin typeface="+mn-lt"/>
                <a:ea typeface="Arial" charset="0"/>
              </a:rPr>
              <a:t>What does Step 5 entail?</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r>
              <a:rPr lang="en-PH" smtClean="0"/>
              <a:t>Why document the result of the action plan implementation?</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mtClean="0"/>
              <a:t>This workflow</a:t>
            </a:r>
            <a:r>
              <a:rPr lang="en-PH" baseline="0" smtClean="0"/>
              <a:t> represents </a:t>
            </a:r>
            <a:r>
              <a:rPr lang="en-PH" b="0" baseline="0" smtClean="0"/>
              <a:t>the 6 steps (shown in the previous slide) of the </a:t>
            </a:r>
            <a:r>
              <a:rPr lang="en-PH" sz="1200" b="0" baseline="0" smtClean="0">
                <a:latin typeface="+mn-lt"/>
              </a:rPr>
              <a:t>i</a:t>
            </a:r>
            <a:r>
              <a:rPr lang="en-PH" sz="1200" b="0" smtClean="0">
                <a:latin typeface="+mn-lt"/>
                <a:ea typeface="Arial" charset="0"/>
              </a:rPr>
              <a:t>n-country HIS geo-enabling framework implementation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Note that the implementation is a cycle with the need to re-start from step 1 done every once in a while to ensure that the HIS is still geo-enabled. This is to take into account the changes that may have happened after the first  full assessment cycle has been done.</a:t>
            </a:r>
            <a:endParaRPr kumimoji="0" lang="en-US" sz="1200" b="0" i="0" u="none" strike="noStrike" kern="1200" cap="none" spc="0" normalizeH="0" baseline="0" noProof="0" smtClean="0">
              <a:ln>
                <a:noFill/>
              </a:ln>
              <a:effectLst/>
              <a:uLnTx/>
              <a:uFillTx/>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5: Document and assess the result of the action plan implementation</a:t>
            </a:r>
          </a:p>
          <a:p>
            <a:endParaRPr lang="en-PH" smtClean="0"/>
          </a:p>
          <a:p>
            <a:r>
              <a:rPr lang="en-PH" smtClean="0"/>
              <a:t>It</a:t>
            </a:r>
            <a:r>
              <a:rPr lang="en-PH" baseline="0" smtClean="0"/>
              <a:t> is important to follow the requirement of each donor or development agencies when creating reports but one can also supplement such reports with </a:t>
            </a:r>
            <a:r>
              <a:rPr lang="en-PH" sz="1200" smtClean="0">
                <a:latin typeface="+mn-lt"/>
                <a:ea typeface="Arial" charset="0"/>
              </a:rPr>
              <a:t>visually appealing presentations that</a:t>
            </a:r>
            <a:r>
              <a:rPr lang="en-PH" sz="1200" baseline="0" smtClean="0">
                <a:latin typeface="+mn-lt"/>
                <a:ea typeface="Arial" charset="0"/>
              </a:rPr>
              <a:t> may also make it easier to understand the content of the report in one glance.</a:t>
            </a:r>
          </a:p>
          <a:p>
            <a:endParaRPr lang="en-PH" sz="1200" baseline="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smtClean="0">
                <a:latin typeface="+mn-lt"/>
                <a:ea typeface="Arial" charset="0"/>
              </a:rPr>
              <a:t>One such option are story maps which offers dynamic maps and are accessible from any device with internet connection.</a:t>
            </a:r>
            <a:endParaRPr lang="en-PH" sz="1400" smtClean="0">
              <a:latin typeface="+mn-lt"/>
              <a:ea typeface="Arial" charset="0"/>
            </a:endParaRPr>
          </a:p>
          <a:p>
            <a:endParaRPr lang="en-PH" smtClean="0"/>
          </a:p>
          <a:p>
            <a:r>
              <a:rPr lang="en-PH" smtClean="0"/>
              <a:t>Story</a:t>
            </a:r>
            <a:r>
              <a:rPr lang="en-PH" baseline="0" smtClean="0"/>
              <a:t> maps have already been used in documenting the </a:t>
            </a:r>
            <a:r>
              <a:rPr lang="en-PH" sz="1200" smtClean="0">
                <a:latin typeface="+mn-lt"/>
                <a:ea typeface="Arial" charset="0"/>
              </a:rPr>
              <a:t>HIS geo-enabling process in Myanmar,</a:t>
            </a:r>
            <a:r>
              <a:rPr lang="en-PH" sz="1200" baseline="0" smtClean="0">
                <a:latin typeface="+mn-lt"/>
                <a:ea typeface="Arial" charset="0"/>
              </a:rPr>
              <a:t> </a:t>
            </a:r>
            <a:r>
              <a:rPr lang="en-PH" sz="1200" smtClean="0">
                <a:latin typeface="+mn-lt"/>
                <a:ea typeface="Arial" charset="0"/>
              </a:rPr>
              <a:t>Cambodia, and Vietnam.</a:t>
            </a:r>
            <a:r>
              <a:rPr lang="en-US" sz="1200" baseline="0" smtClean="0">
                <a:latin typeface="+mn-lt"/>
                <a:ea typeface="+mn-ea"/>
              </a:rPr>
              <a:t> The story map of Myanmar has actually already been presented in a number of international conferences.</a:t>
            </a:r>
          </a:p>
          <a:p>
            <a:endParaRPr lang="en-PH" sz="1200" baseline="0" smtClean="0">
              <a:latin typeface="+mn-lt"/>
              <a:ea typeface="+mn-ea"/>
            </a:endParaRPr>
          </a:p>
          <a:p>
            <a:r>
              <a:rPr lang="en-PH" sz="1200" baseline="0" smtClean="0">
                <a:latin typeface="+mn-lt"/>
                <a:ea typeface="+mn-ea"/>
              </a:rPr>
              <a:t>This story maps will be shown at the end of the session.</a:t>
            </a:r>
            <a:endParaRPr lang="en-PH" sz="1200" smtClean="0">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5: Document and assess the result of the action plan implementation</a:t>
            </a:r>
          </a:p>
          <a:p>
            <a:endParaRPr lang="en-PH" sz="1200" b="0" i="0" u="none" strike="noStrike" kern="1200" baseline="0" smtClean="0">
              <a:solidFill>
                <a:schemeClr val="tx1"/>
              </a:solidFill>
              <a:latin typeface="+mn-lt"/>
              <a:ea typeface="+mn-ea"/>
              <a:cs typeface="+mn-cs"/>
            </a:endParaRPr>
          </a:p>
          <a:p>
            <a:r>
              <a:rPr lang="en-PH" sz="1200" b="0" i="0" u="none" strike="noStrike" kern="1200" baseline="0" smtClean="0">
                <a:solidFill>
                  <a:schemeClr val="tx1"/>
                </a:solidFill>
                <a:latin typeface="+mn-lt"/>
                <a:ea typeface="+mn-ea"/>
                <a:cs typeface="+mn-cs"/>
              </a:rPr>
              <a:t>An after action review (AAR) is a knowledge management tool that is being applied during or after the implementation of a project to assess what happened and learn from this. </a:t>
            </a:r>
          </a:p>
          <a:p>
            <a:endParaRPr lang="en-PH" sz="1200" b="0" i="0" u="none" strike="noStrike" kern="1200" baseline="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5: Document and assess the result of the action plan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smtClean="0">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smtClean="0">
                <a:latin typeface="+mn-lt"/>
                <a:ea typeface="Arial" charset="0"/>
              </a:rPr>
              <a:t>Some short documents describing what an ARR is about and how to conduct one.</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6: Restart from step 1 on a regular basis</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6: Restart from step 1 on a regular basis</a:t>
            </a:r>
          </a:p>
          <a:p>
            <a:endParaRPr lang="en-PH"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b="1" smtClean="0">
                <a:ea typeface="Arial" charset="0"/>
              </a:rPr>
              <a:t>Step 6: Restart from step 1 on a regular basis</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smtClean="0">
                <a:latin typeface="+mn-lt"/>
                <a:ea typeface="Arial" charset="0"/>
              </a:rPr>
              <a:t>What does Step 6 entail?</a:t>
            </a:r>
          </a:p>
          <a:p>
            <a:pPr marL="0" marR="0" lvl="0" indent="0" algn="l" defTabSz="914400" rtl="0" eaLnBrk="1" fontAlgn="auto" latinLnBrk="0" hangingPunct="1">
              <a:lnSpc>
                <a:spcPct val="90000"/>
              </a:lnSpc>
              <a:spcBef>
                <a:spcPct val="30000"/>
              </a:spcBef>
              <a:spcAft>
                <a:spcPts val="0"/>
              </a:spcAft>
              <a:buClrTx/>
              <a:buSzTx/>
              <a:buFontTx/>
              <a:buNone/>
              <a:tabLst/>
              <a:defRPr/>
            </a:pPr>
            <a:endParaRPr lang="en-PH" sz="1200" smtClean="0">
              <a:latin typeface="+mn-lt"/>
              <a:ea typeface="Arial" charset="0"/>
            </a:endParaRPr>
          </a:p>
          <a:p>
            <a:r>
              <a:rPr lang="en-PH" smtClean="0"/>
              <a:t>As mentioned</a:t>
            </a:r>
            <a:r>
              <a:rPr lang="en-PH" baseline="0" smtClean="0"/>
              <a:t> at the start, </a:t>
            </a:r>
            <a:r>
              <a:rPr lang="en-PH" sz="1200" b="0" smtClean="0">
                <a:latin typeface="+mn-lt"/>
                <a:ea typeface="Arial" charset="0"/>
              </a:rPr>
              <a:t>HIS geo-enabling framework implementation process</a:t>
            </a:r>
            <a:r>
              <a:rPr lang="en-PH" sz="1200" b="0" baseline="0" smtClean="0">
                <a:latin typeface="+mn-lt"/>
                <a:ea typeface="Arial" charset="0"/>
              </a:rPr>
              <a:t> is a cycle.</a:t>
            </a:r>
            <a:endParaRPr lang="en-PH" sz="1200" b="0" smtClean="0">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PH" sz="1200" b="0" i="0" u="none" strike="noStrike" kern="1200" cap="none" spc="0" normalizeH="0" baseline="0" noProof="0" smtClean="0">
                <a:ln>
                  <a:noFill/>
                </a:ln>
                <a:effectLst/>
                <a:uLnTx/>
                <a:uFillTx/>
                <a:latin typeface="+mn-lt"/>
                <a:ea typeface="Arial" charset="0"/>
              </a:rPr>
              <a:t>When the process is first implemented, it may take several rounds before the HIS is considered geo-enabled. After some time, the process will have to be re-started again to ensure that the HIS is still geo-enabled.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PH" sz="1200" b="0" i="0" u="none" strike="noStrike" kern="1200" cap="none" spc="0" normalizeH="0" baseline="0" noProof="0" smtClean="0">
              <a:ln>
                <a:noFill/>
              </a:ln>
              <a:effectLst/>
              <a:uLnTx/>
              <a:uFillTx/>
              <a:latin typeface="+mn-lt"/>
              <a:ea typeface="Arial" charset="0"/>
            </a:endParaRPr>
          </a:p>
          <a:p>
            <a:r>
              <a:rPr lang="en-PH" smtClean="0"/>
              <a:t>Why is it </a:t>
            </a:r>
            <a:r>
              <a:rPr lang="en-PH" sz="1200" smtClean="0">
                <a:latin typeface="+mn-lt"/>
                <a:ea typeface="Arial" charset="0"/>
              </a:rPr>
              <a:t>is important to regularly update the previous version of the assessment?</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smtClean="0">
                <a:latin typeface="+mn-lt"/>
                <a:ea typeface="Arial" charset="0"/>
              </a:rPr>
              <a:t>Let’s have a look at the</a:t>
            </a:r>
            <a:r>
              <a:rPr lang="fr-CH" sz="1200" baseline="0" smtClean="0">
                <a:latin typeface="+mn-lt"/>
                <a:ea typeface="Arial" charset="0"/>
              </a:rPr>
              <a:t> story maps!</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r>
              <a:rPr lang="en-PH" sz="1200" b="1" smtClean="0">
                <a:ea typeface="Arial" charset="0"/>
              </a:rPr>
              <a:t>Step 1: Assess the level of geo-enablement of the health information system</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0" smtClean="0">
              <a:ea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0" smtClean="0">
                <a:ea typeface="Arial" charset="0"/>
              </a:rPr>
              <a:t>Quick overview</a:t>
            </a:r>
          </a:p>
          <a:p>
            <a:endParaRPr lang="en-PH" smtClean="0"/>
          </a:p>
          <a:p>
            <a:r>
              <a:rPr lang="en-US" smtClean="0"/>
              <a:t>(Refer to slide)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PH" sz="1200" b="1" smtClean="0">
                <a:ea typeface="Arial" charset="0"/>
              </a:rPr>
              <a:t>Step 1: Assess the level of geo-enablement of the health information system</a:t>
            </a:r>
          </a:p>
          <a:p>
            <a:endParaRPr lang="en-PH" smtClean="0"/>
          </a:p>
          <a:p>
            <a:r>
              <a:rPr lang="en-PH" smtClean="0"/>
              <a:t>The </a:t>
            </a:r>
            <a:r>
              <a:rPr lang="en-PH" sz="1200" smtClean="0">
                <a:latin typeface="+mn-lt"/>
                <a:ea typeface="Arial" charset="0"/>
              </a:rPr>
              <a:t>HIS geo-enabling benchmarks is Annex 1 of the </a:t>
            </a:r>
            <a:r>
              <a:rPr lang="en-PH" sz="1200" baseline="0" smtClean="0">
                <a:latin typeface="+mn-lt"/>
                <a:ea typeface="Arial" charset="0"/>
              </a:rPr>
              <a:t>HIS Geo-enabling toolkit.</a:t>
            </a:r>
            <a:endParaRPr lang="en-PH" smtClean="0"/>
          </a:p>
          <a:p>
            <a:endParaRPr lang="en-PH" smtClean="0"/>
          </a:p>
          <a:p>
            <a:r>
              <a:rPr lang="en-PH" smtClean="0"/>
              <a:t>Assessing the level of geo-enablement of the HIS is the foundation of the overall HIS geo-enabling process. This should be done with the utmost care and level of details, especially if it is being conducted for the first time.</a:t>
            </a:r>
          </a:p>
          <a:p>
            <a:endParaRPr lang="en-PH" smtClean="0"/>
          </a:p>
          <a:p>
            <a:r>
              <a:rPr lang="en-PH" smtClean="0"/>
              <a:t>If</a:t>
            </a:r>
            <a:r>
              <a:rPr lang="en-PH" baseline="0" smtClean="0"/>
              <a:t> the HIS geo-enablement is implemented without first doing the assessment, it may</a:t>
            </a:r>
            <a:r>
              <a:rPr lang="en-PH" smtClean="0"/>
              <a:t> result in wrong assumptions and therefore loss of time and resources.</a:t>
            </a:r>
          </a:p>
          <a:p>
            <a:endParaRPr lang="en-PH" smtClean="0"/>
          </a:p>
          <a:p>
            <a:endParaRPr lang="en-PH" smtClean="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53C74C-FE1E-4CA1-8C40-F01104F5CDD5}" type="slidenum">
              <a:rPr lang="en-GB" altLang="en-US"/>
              <a:pPr>
                <a:defRPr/>
              </a:pPr>
              <a:t>‹#›</a:t>
            </a:fld>
            <a:endParaRPr lang="en-GB" altLang="en-US"/>
          </a:p>
        </p:txBody>
      </p:sp>
      <p:sp>
        <p:nvSpPr>
          <p:cNvPr id="7" name="Rectangle 6"/>
          <p:cNvSpPr/>
          <p:nvPr userDrawn="1"/>
        </p:nvSpPr>
        <p:spPr bwMode="auto">
          <a:xfrm>
            <a:off x="0" y="981075"/>
            <a:ext cx="9144000" cy="3816350"/>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userDrawn="1"/>
        </p:nvSpPr>
        <p:spPr>
          <a:xfrm>
            <a:off x="0" y="6312917"/>
            <a:ext cx="9108504" cy="549275"/>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ltLang="en-US">
              <a:solidFill>
                <a:srgbClr val="FFFFFF"/>
              </a:solidFill>
              <a:cs typeface="Arial" charset="0"/>
            </a:endParaRPr>
          </a:p>
        </p:txBody>
      </p:sp>
      <p:sp>
        <p:nvSpPr>
          <p:cNvPr id="17" name="Rectangle 16"/>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8" name="TextBox 4"/>
          <p:cNvSpPr txBox="1">
            <a:spLocks noChangeArrowheads="1"/>
          </p:cNvSpPr>
          <p:nvPr userDrawn="1"/>
        </p:nvSpPr>
        <p:spPr bwMode="auto">
          <a:xfrm>
            <a:off x="319336" y="116632"/>
            <a:ext cx="8573144" cy="769441"/>
          </a:xfrm>
          <a:prstGeom prst="rect">
            <a:avLst/>
          </a:prstGeom>
          <a:noFill/>
          <a:ln w="9525">
            <a:noFill/>
            <a:miter lim="800000"/>
            <a:headEnd/>
            <a:tailEnd/>
          </a:ln>
        </p:spPr>
        <p:txBody>
          <a:bodyPr wrap="square">
            <a:spAutoFit/>
          </a:bodyPr>
          <a:lstStyle/>
          <a:p>
            <a:r>
              <a:rPr lang="en-US" altLang="en-US" sz="2400" b="1" dirty="0" smtClean="0">
                <a:solidFill>
                  <a:schemeClr val="bg1"/>
                </a:solidFill>
                <a:latin typeface="+mn-lt"/>
              </a:rPr>
              <a:t>HIS GEO-ENABLING</a:t>
            </a:r>
          </a:p>
          <a:p>
            <a:r>
              <a:rPr lang="fr-CH" altLang="en-US" sz="2000" dirty="0" smtClean="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9" name="TextBox 5"/>
          <p:cNvSpPr txBox="1">
            <a:spLocks noChangeArrowheads="1"/>
          </p:cNvSpPr>
          <p:nvPr userDrawn="1"/>
        </p:nvSpPr>
        <p:spPr bwMode="auto">
          <a:xfrm>
            <a:off x="539552" y="1484784"/>
            <a:ext cx="8042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a:t>
            </a:r>
            <a:r>
              <a:rPr lang="en-US" altLang="en-US" sz="3600" b="1" dirty="0" smtClean="0">
                <a:solidFill>
                  <a:schemeClr val="bg1"/>
                </a:solidFill>
                <a:latin typeface="+mn-lt"/>
                <a:ea typeface="Century Gothic" charset="0"/>
                <a:cs typeface="Century Gothic" charset="0"/>
              </a:rPr>
              <a:t>2:</a:t>
            </a:r>
            <a:endParaRPr lang="en-US" altLang="en-US" sz="3600" b="1" dirty="0">
              <a:solidFill>
                <a:schemeClr val="bg1"/>
              </a:solidFill>
              <a:latin typeface="+mn-lt"/>
              <a:ea typeface="Century Gothic" charset="0"/>
              <a:cs typeface="Century Gothic" charset="0"/>
            </a:endParaRPr>
          </a:p>
          <a:p>
            <a:pPr algn="ctr"/>
            <a:r>
              <a:rPr lang="en-US" altLang="en-US" sz="3600" dirty="0" smtClean="0">
                <a:solidFill>
                  <a:schemeClr val="bg1"/>
                </a:solidFill>
                <a:latin typeface="+mn-lt"/>
                <a:ea typeface="Century Gothic" charset="0"/>
                <a:cs typeface="Century Gothic" charset="0"/>
              </a:rPr>
              <a:t>Geo-enabling the Health Information System (HIS)</a:t>
            </a:r>
            <a:endParaRPr lang="en-US" altLang="en-US" sz="3600" dirty="0">
              <a:solidFill>
                <a:schemeClr val="bg1"/>
              </a:solidFill>
              <a:latin typeface="+mn-lt"/>
              <a:ea typeface="Century Gothic" charset="0"/>
              <a:cs typeface="Century Gothic" charset="0"/>
            </a:endParaRPr>
          </a:p>
        </p:txBody>
      </p:sp>
      <p:grpSp>
        <p:nvGrpSpPr>
          <p:cNvPr id="20" name="Group 19"/>
          <p:cNvGrpSpPr/>
          <p:nvPr userDrawn="1"/>
        </p:nvGrpSpPr>
        <p:grpSpPr>
          <a:xfrm>
            <a:off x="1833600" y="5239907"/>
            <a:ext cx="5544616" cy="1073010"/>
            <a:chOff x="1691680" y="5229200"/>
            <a:chExt cx="5544616" cy="1073010"/>
          </a:xfrm>
        </p:grpSpPr>
        <p:pic>
          <p:nvPicPr>
            <p:cNvPr id="21" name="Picture 2" descr="D:\GAIA-GEOSYSTEMS\DROPBOX\Dropbox (Personal)\HEALTH_GEOLAB\ADVOCACY\LOGOS\LSHTM_Logo_Black.jpg"/>
            <p:cNvPicPr>
              <a:picLocks noChangeAspect="1" noChangeArrowheads="1"/>
            </p:cNvPicPr>
            <p:nvPr/>
          </p:nvPicPr>
          <p:blipFill>
            <a:blip r:embed="rId2" cstate="print"/>
            <a:srcRect/>
            <a:stretch>
              <a:fillRect/>
            </a:stretch>
          </p:blipFill>
          <p:spPr bwMode="auto">
            <a:xfrm>
              <a:off x="5034863" y="5309400"/>
              <a:ext cx="2201433" cy="855904"/>
            </a:xfrm>
            <a:prstGeom prst="rect">
              <a:avLst/>
            </a:prstGeom>
            <a:noFill/>
          </p:spPr>
        </p:pic>
        <p:pic>
          <p:nvPicPr>
            <p:cNvPr id="22" name="Picture 21" descr="D:\GAIA-GEOSYSTEMS\DROPBOX\Dropbox (Personal)\HEALTH_GEOLAB\ADVOCACY\LOGO\Logo_HGLC_051117.jpg"/>
            <p:cNvPicPr>
              <a:picLocks noChangeAspect="1" noChangeArrowheads="1"/>
            </p:cNvPicPr>
            <p:nvPr/>
          </p:nvPicPr>
          <p:blipFill>
            <a:blip r:embed="rId3" cstate="print"/>
            <a:srcRect/>
            <a:stretch>
              <a:fillRect/>
            </a:stretch>
          </p:blipFill>
          <p:spPr bwMode="auto">
            <a:xfrm>
              <a:off x="1691680" y="5229200"/>
              <a:ext cx="2952328" cy="1073010"/>
            </a:xfrm>
            <a:prstGeom prst="rect">
              <a:avLst/>
            </a:prstGeom>
            <a:ln>
              <a:noFill/>
            </a:ln>
            <a:effectLst/>
          </p:spPr>
        </p:pic>
      </p:gr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25/10/2019</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25/10/2019</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25/10/2019</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GB" altLang="en-US" dirty="0"/>
          </a:p>
        </p:txBody>
      </p:sp>
      <p:sp>
        <p:nvSpPr>
          <p:cNvPr id="4" name="Slide Number Placeholder 3"/>
          <p:cNvSpPr>
            <a:spLocks noGrp="1"/>
          </p:cNvSpPr>
          <p:nvPr>
            <p:ph type="sldNum" sz="quarter" idx="11"/>
          </p:nvPr>
        </p:nvSpPr>
        <p:spPr/>
        <p:txBody>
          <a:bodyPr/>
          <a:lstStyle/>
          <a:p>
            <a:pPr>
              <a:defRPr/>
            </a:pPr>
            <a:fld id="{665C27BB-EC34-4711-8D50-B6E287C1995C}" type="slidenum">
              <a:rPr lang="en-GB" altLang="en-US" smtClean="0"/>
              <a:pPr>
                <a:defRPr/>
              </a:pPr>
              <a:t>‹#›</a:t>
            </a:fld>
            <a:endParaRPr lang="en-GB" altLang="en-US"/>
          </a:p>
        </p:txBody>
      </p:sp>
    </p:spTree>
    <p:extLst>
      <p:ext uri="{BB962C8B-B14F-4D97-AF65-F5344CB8AC3E}">
        <p14:creationId xmlns:p14="http://schemas.microsoft.com/office/powerpoint/2010/main" val="421987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1" name="Rectangle 20"/>
          <p:cNvSpPr/>
          <p:nvPr userDrawn="1"/>
        </p:nvSpPr>
        <p:spPr bwMode="auto">
          <a:xfrm>
            <a:off x="0" y="0"/>
            <a:ext cx="9144000" cy="981075"/>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smtClean="0">
              <a:solidFill>
                <a:schemeClr val="bg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321425"/>
            <a:ext cx="9144000" cy="53657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300">
              <a:solidFill>
                <a:srgbClr val="FFFFFF"/>
              </a:solidFill>
              <a:cs typeface="Arial" charset="0"/>
            </a:endParaRPr>
          </a:p>
        </p:txBody>
      </p:sp>
      <p:grpSp>
        <p:nvGrpSpPr>
          <p:cNvPr id="5" name="Group 13"/>
          <p:cNvGrpSpPr>
            <a:grpSpLocks/>
          </p:cNvGrpSpPr>
          <p:nvPr userDrawn="1"/>
        </p:nvGrpSpPr>
        <p:grpSpPr bwMode="auto">
          <a:xfrm>
            <a:off x="0" y="6354763"/>
            <a:ext cx="9144000" cy="503237"/>
            <a:chOff x="0" y="6354000"/>
            <a:chExt cx="9144000" cy="504000"/>
          </a:xfrm>
        </p:grpSpPr>
        <p:sp>
          <p:nvSpPr>
            <p:cNvPr id="6" name="Rectangle 5"/>
            <p:cNvSpPr/>
            <p:nvPr/>
          </p:nvSpPr>
          <p:spPr>
            <a:xfrm>
              <a:off x="0" y="6354000"/>
              <a:ext cx="9144000" cy="504000"/>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cs typeface="Arial" charset="0"/>
              </a:endParaRPr>
            </a:p>
          </p:txBody>
        </p:sp>
        <p:grpSp>
          <p:nvGrpSpPr>
            <p:cNvPr id="7" name="Group 16"/>
            <p:cNvGrpSpPr>
              <a:grpSpLocks/>
            </p:cNvGrpSpPr>
            <p:nvPr/>
          </p:nvGrpSpPr>
          <p:grpSpPr bwMode="auto">
            <a:xfrm>
              <a:off x="2299968" y="6354001"/>
              <a:ext cx="3118425" cy="503999"/>
              <a:chOff x="2253331" y="6354001"/>
              <a:chExt cx="3118425" cy="503999"/>
            </a:xfrm>
          </p:grpSpPr>
          <p:pic>
            <p:nvPicPr>
              <p:cNvPr id="8" name="Picture 17" descr="MORU Logo_New_1.10.14 small high"/>
              <p:cNvPicPr>
                <a:picLocks noChangeAspect="1" noChangeArrowheads="1"/>
              </p:cNvPicPr>
              <p:nvPr/>
            </p:nvPicPr>
            <p:blipFill>
              <a:blip r:embed="rId2" cstate="print"/>
              <a:srcRect/>
              <a:stretch>
                <a:fillRect/>
              </a:stretch>
            </p:blipFill>
            <p:spPr bwMode="auto">
              <a:xfrm>
                <a:off x="3678971" y="6354001"/>
                <a:ext cx="1692785" cy="503999"/>
              </a:xfrm>
              <a:prstGeom prst="rect">
                <a:avLst/>
              </a:prstGeom>
              <a:noFill/>
              <a:ln w="9525">
                <a:noFill/>
                <a:miter lim="800000"/>
                <a:headEnd/>
                <a:tailEnd/>
              </a:ln>
            </p:spPr>
          </p:pic>
          <p:pic>
            <p:nvPicPr>
              <p:cNvPr id="9" name="Picture 18" descr="MORU_Epi_logo_small"/>
              <p:cNvPicPr>
                <a:picLocks noChangeAspect="1"/>
              </p:cNvPicPr>
              <p:nvPr/>
            </p:nvPicPr>
            <p:blipFill>
              <a:blip r:embed="rId3" cstate="print"/>
              <a:srcRect/>
              <a:stretch>
                <a:fillRect/>
              </a:stretch>
            </p:blipFill>
            <p:spPr bwMode="auto">
              <a:xfrm>
                <a:off x="2253331" y="6376302"/>
                <a:ext cx="1212589" cy="468000"/>
              </a:xfrm>
              <a:prstGeom prst="rect">
                <a:avLst/>
              </a:prstGeom>
              <a:noFill/>
              <a:ln w="3175">
                <a:noFill/>
                <a:miter lim="800000"/>
                <a:headEnd/>
                <a:tailEnd/>
              </a:ln>
            </p:spPr>
          </p:pic>
        </p:grpSp>
      </p:grpSp>
      <p:pic>
        <p:nvPicPr>
          <p:cNvPr id="10" name="Picture 3"/>
          <p:cNvPicPr>
            <a:picLocks noChangeAspect="1" noChangeArrowheads="1"/>
          </p:cNvPicPr>
          <p:nvPr userDrawn="1"/>
        </p:nvPicPr>
        <p:blipFill>
          <a:blip r:embed="rId4" cstate="print"/>
          <a:srcRect/>
          <a:stretch>
            <a:fillRect/>
          </a:stretch>
        </p:blipFill>
        <p:spPr bwMode="auto">
          <a:xfrm>
            <a:off x="5618163" y="6396038"/>
            <a:ext cx="1025525" cy="420687"/>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1E683D7B-62D1-40FB-BDC3-0FFEF2C65B20}" type="datetime1">
              <a:rPr lang="en-GB" altLang="en-US"/>
              <a:pPr>
                <a:defRPr/>
              </a:pPr>
              <a:t>25/10/2019</a:t>
            </a:fld>
            <a:endParaRPr lang="en-GB" altLang="en-US"/>
          </a:p>
        </p:txBody>
      </p:sp>
      <p:sp>
        <p:nvSpPr>
          <p:cNvPr id="12" name="Footer Placeholder 4"/>
          <p:cNvSpPr>
            <a:spLocks noGrp="1"/>
          </p:cNvSpPr>
          <p:nvPr>
            <p:ph type="ftr" sz="quarter" idx="11"/>
          </p:nvPr>
        </p:nvSpPr>
        <p:spPr/>
        <p:txBody>
          <a:bodyPr/>
          <a:lstStyle>
            <a:lvl1pPr>
              <a:defRPr/>
            </a:lvl1pPr>
          </a:lstStyle>
          <a:p>
            <a:pPr>
              <a:defRPr/>
            </a:pPr>
            <a:endParaRPr lang="en-GB" altLang="en-US"/>
          </a:p>
        </p:txBody>
      </p:sp>
      <p:sp>
        <p:nvSpPr>
          <p:cNvPr id="13" name="Slide Number Placeholder 5"/>
          <p:cNvSpPr>
            <a:spLocks noGrp="1"/>
          </p:cNvSpPr>
          <p:nvPr>
            <p:ph type="sldNum" sz="quarter" idx="12"/>
          </p:nvPr>
        </p:nvSpPr>
        <p:spPr/>
        <p:txBody>
          <a:bodyPr/>
          <a:lstStyle>
            <a:lvl1pPr>
              <a:defRPr/>
            </a:lvl1pPr>
          </a:lstStyle>
          <a:p>
            <a:pPr>
              <a:defRPr/>
            </a:pPr>
            <a:fld id="{DE421063-F066-4F14-A249-F8187E05A967}"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25/10/2019</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25/10/2019</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25/10/2019</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25/10/2019</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25/10/2019</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3" r:id="rId1"/>
    <p:sldLayoutId id="2147485347" r:id="rId2"/>
    <p:sldLayoutId id="2147485334" r:id="rId3"/>
    <p:sldLayoutId id="2147485340" r:id="rId4"/>
    <p:sldLayoutId id="2147485335" r:id="rId5"/>
    <p:sldLayoutId id="2147485336" r:id="rId6"/>
    <p:sldLayoutId id="2147485341" r:id="rId7"/>
    <p:sldLayoutId id="2147485342" r:id="rId8"/>
    <p:sldLayoutId id="2147485343" r:id="rId9"/>
    <p:sldLayoutId id="2147485337" r:id="rId10"/>
    <p:sldLayoutId id="2147485338" r:id="rId11"/>
    <p:sldLayoutId id="2147485339" r:id="rId12"/>
    <p:sldLayoutId id="2147485344" r:id="rId13"/>
    <p:sldLayoutId id="2147485345" r:id="rId14"/>
    <p:sldLayoutId id="2147485346" r:id="rId1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adb.org/sites/default/files/publication/27570/conducting-after-action-reviews.pdf"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www.cebma.org/wp-content/uploads/Guide-to-the-after_action_review.pdf" TargetMode="External"/><Relationship Id="rId4" Type="http://schemas.openxmlformats.org/officeDocument/2006/relationships/hyperlink" Target="https://www.unicef.org/knowledge-exchange/files/After_Action_Review_production.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arcg.is/1KL18X0"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hyperlink" Target="https://arcg.is/1L01Kq" TargetMode="External"/><Relationship Id="rId4" Type="http://schemas.openxmlformats.org/officeDocument/2006/relationships/hyperlink" Target="https://arcg.is/1CmS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7" name="Rectangle 26"/>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0" name="Rectangle 29"/>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3" name="Rectangle 32"/>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66900" y="2498204"/>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2" name="Rectangle 41"/>
          <p:cNvSpPr/>
          <p:nvPr/>
        </p:nvSpPr>
        <p:spPr bwMode="auto">
          <a:xfrm>
            <a:off x="-1862112" y="2498204"/>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4" name="TextBox 6"/>
          <p:cNvSpPr txBox="1">
            <a:spLocks noChangeArrowheads="1"/>
          </p:cNvSpPr>
          <p:nvPr/>
        </p:nvSpPr>
        <p:spPr bwMode="auto">
          <a:xfrm>
            <a:off x="547056" y="3636313"/>
            <a:ext cx="8043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smtClean="0">
                <a:solidFill>
                  <a:schemeClr val="bg1"/>
                </a:solidFill>
                <a:latin typeface="+mn-lt"/>
                <a:ea typeface="Century Gothic" charset="0"/>
                <a:cs typeface="Century Gothic" charset="0"/>
              </a:rPr>
              <a:t>Session 2.3: </a:t>
            </a:r>
            <a:r>
              <a:rPr lang="en-PH" sz="3200" dirty="0" smtClean="0">
                <a:solidFill>
                  <a:schemeClr val="bg1"/>
                </a:solidFill>
                <a:latin typeface="+mn-lt"/>
                <a:ea typeface="Century Gothic" charset="0"/>
                <a:cs typeface="Century Gothic" charset="0"/>
              </a:rPr>
              <a:t>The HIS Geo-enabling Framework: Implementation</a:t>
            </a:r>
            <a:endParaRPr lang="en-US" altLang="en-US" sz="3200" dirty="0">
              <a:solidFill>
                <a:schemeClr val="bg1"/>
              </a:solidFill>
              <a:latin typeface="+mn-lt"/>
              <a:ea typeface="Century Gothic" charset="0"/>
              <a:cs typeface="Century 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10</a:t>
            </a:fld>
            <a:endParaRPr lang="en-GB" alt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446" y="3336845"/>
            <a:ext cx="2323458" cy="2592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308" y="3696885"/>
            <a:ext cx="2488468" cy="1088705"/>
          </a:xfrm>
          <a:prstGeom prst="rect">
            <a:avLst/>
          </a:prstGeom>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4307" y="4761618"/>
            <a:ext cx="2488467" cy="1379496"/>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71" y="3840901"/>
            <a:ext cx="2322894" cy="1159420"/>
          </a:xfrm>
          <a:prstGeom prst="rect">
            <a:avLst/>
          </a:prstGeom>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4985412"/>
            <a:ext cx="2322897" cy="230933"/>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72" y="5216345"/>
            <a:ext cx="2322893" cy="1218028"/>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0402" y="4200941"/>
            <a:ext cx="2343751" cy="24684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79512" y="1916832"/>
            <a:ext cx="6218173" cy="48691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700">
                <a:latin typeface="+mj-lt"/>
                <a:ea typeface="+mj-ea"/>
                <a:cs typeface="+mj-cs"/>
              </a:rPr>
              <a:t>HIS geo-enabling quick assessment tool</a:t>
            </a:r>
            <a:endParaRPr kumimoji="0" lang="en-US" sz="2700" b="0" i="0" u="none" strike="noStrike" kern="1200" cap="none" spc="0" normalizeH="0" baseline="0" noProof="0" dirty="0">
              <a:ln>
                <a:noFill/>
              </a:ln>
              <a:effectLst/>
              <a:uLnTx/>
              <a:uFillTx/>
              <a:latin typeface="+mj-lt"/>
              <a:ea typeface="+mj-ea"/>
              <a:cs typeface="+mj-cs"/>
            </a:endParaRPr>
          </a:p>
        </p:txBody>
      </p:sp>
      <p:sp>
        <p:nvSpPr>
          <p:cNvPr id="14" name="Title 1"/>
          <p:cNvSpPr txBox="1">
            <a:spLocks/>
          </p:cNvSpPr>
          <p:nvPr/>
        </p:nvSpPr>
        <p:spPr>
          <a:xfrm>
            <a:off x="259409" y="2516789"/>
            <a:ext cx="8633071" cy="624179"/>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700" dirty="0" smtClean="0">
                <a:latin typeface="+mj-lt"/>
                <a:ea typeface="+mj-ea"/>
                <a:cs typeface="+mj-cs"/>
              </a:rPr>
              <a:t>The </a:t>
            </a:r>
            <a:r>
              <a:rPr lang="en-PH" sz="2700" dirty="0">
                <a:latin typeface="+mj-lt"/>
                <a:ea typeface="+mj-ea"/>
                <a:cs typeface="+mj-cs"/>
              </a:rPr>
              <a:t>questionnaire is organized according to the 9 elements of the HIS geo-enabling framework</a:t>
            </a:r>
            <a:endParaRPr kumimoji="0" lang="en-US" sz="2700"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46949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24744"/>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988841"/>
            <a:ext cx="4601732" cy="2069011"/>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The information and documents listed in Annex 3 of the HIS Geo-enabling Toolkit should be collected to have a complete picture of the situation.</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11</a:t>
            </a:fld>
            <a:endParaRPr lang="en-GB"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15484"/>
            <a:ext cx="3914947" cy="42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46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844824"/>
            <a:ext cx="8706188" cy="6480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The assessment should at least cover the following Key Health Programs (KHPs) </a:t>
            </a:r>
            <a:r>
              <a:rPr lang="en-PH" sz="2700" smtClean="0">
                <a:latin typeface="+mn-lt"/>
                <a:ea typeface="Arial" charset="0"/>
              </a:rPr>
              <a:t>as being </a:t>
            </a:r>
            <a:r>
              <a:rPr lang="en-PH" sz="2700">
                <a:latin typeface="+mn-lt"/>
                <a:ea typeface="Arial" charset="0"/>
              </a:rPr>
              <a:t>the main providers and potential users of geospatial data and </a:t>
            </a:r>
            <a:r>
              <a:rPr lang="en-PH" sz="2700" smtClean="0">
                <a:latin typeface="+mn-lt"/>
                <a:ea typeface="Arial" charset="0"/>
              </a:rPr>
              <a:t>technologies:</a:t>
            </a:r>
            <a:endParaRPr lang="en-PH" sz="270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sz="27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12</a:t>
            </a:fld>
            <a:endParaRPr lang="en-GB" altLang="en-US"/>
          </a:p>
        </p:txBody>
      </p:sp>
      <p:sp>
        <p:nvSpPr>
          <p:cNvPr id="8" name="Title 1"/>
          <p:cNvSpPr txBox="1">
            <a:spLocks/>
          </p:cNvSpPr>
          <p:nvPr/>
        </p:nvSpPr>
        <p:spPr>
          <a:xfrm>
            <a:off x="179512" y="3140968"/>
            <a:ext cx="8706188" cy="3717032"/>
          </a:xfrm>
          <a:prstGeom prst="rect">
            <a:avLst/>
          </a:prstGeom>
        </p:spPr>
        <p:txBody>
          <a:bodyPr vert="horz" lIns="91440" tIns="45720" rIns="91440" bIns="45720" rtlCol="0" anchor="t">
            <a:noAutofit/>
          </a:bodyPr>
          <a:lstStyle/>
          <a:p>
            <a:pPr marL="449263" lvl="0" indent="-449263" eaLnBrk="1" fontAlgn="auto" hangingPunct="1">
              <a:lnSpc>
                <a:spcPct val="90000"/>
              </a:lnSpc>
              <a:spcAft>
                <a:spcPts val="0"/>
              </a:spcAft>
              <a:defRPr/>
            </a:pPr>
            <a:r>
              <a:rPr lang="en-PH" sz="2700" u="sng">
                <a:latin typeface="+mn-lt"/>
                <a:ea typeface="Arial" charset="0"/>
              </a:rPr>
              <a:t>Health Information System (HIS): </a:t>
            </a:r>
            <a:r>
              <a:rPr lang="en-PH" sz="2700">
                <a:latin typeface="+mn-lt"/>
                <a:ea typeface="Arial" charset="0"/>
              </a:rPr>
              <a:t>Natural guardian of the national level geospatial data management and technologies unit</a:t>
            </a:r>
            <a:r>
              <a:rPr lang="en-PH" sz="2700" smtClean="0">
                <a:latin typeface="+mn-lt"/>
                <a:ea typeface="Arial" charset="0"/>
              </a:rPr>
              <a:t>.</a:t>
            </a:r>
          </a:p>
          <a:p>
            <a:pPr marL="449263" lvl="0" indent="-449263" eaLnBrk="1" fontAlgn="auto" hangingPunct="1">
              <a:lnSpc>
                <a:spcPct val="90000"/>
              </a:lnSpc>
              <a:spcAft>
                <a:spcPts val="0"/>
              </a:spcAft>
              <a:defRPr/>
            </a:pPr>
            <a:r>
              <a:rPr lang="en-PH" sz="1200" smtClean="0">
                <a:latin typeface="+mn-lt"/>
                <a:ea typeface="Arial" charset="0"/>
              </a:rPr>
              <a:t>  </a:t>
            </a:r>
            <a:endParaRPr lang="en-PH" sz="1200">
              <a:latin typeface="+mn-lt"/>
              <a:ea typeface="Arial" charset="0"/>
            </a:endParaRPr>
          </a:p>
          <a:p>
            <a:pPr marL="449263" indent="-449263" eaLnBrk="1" fontAlgn="auto" hangingPunct="1">
              <a:lnSpc>
                <a:spcPct val="90000"/>
              </a:lnSpc>
              <a:spcAft>
                <a:spcPts val="0"/>
              </a:spcAft>
              <a:defRPr/>
            </a:pPr>
            <a:r>
              <a:rPr lang="en-PH" sz="2700" u="sng">
                <a:latin typeface="+mn-lt"/>
                <a:ea typeface="Arial" charset="0"/>
              </a:rPr>
              <a:t>Planning</a:t>
            </a:r>
            <a:r>
              <a:rPr lang="en-PH" sz="2700">
                <a:latin typeface="+mn-lt"/>
                <a:ea typeface="Arial" charset="0"/>
              </a:rPr>
              <a:t>: Physical accessibility to health care is an important component of Universal Health Coverage (UHC) which depends on the spatial distribution of the population in need, the spatial distribution of services that are being provided, and the environment that the patients have to cross to reach them</a:t>
            </a:r>
            <a:r>
              <a:rPr lang="en-PH" sz="2700" smtClean="0">
                <a:latin typeface="+mn-lt"/>
                <a:ea typeface="Arial" charset="0"/>
              </a:rPr>
              <a:t>.</a:t>
            </a:r>
          </a:p>
        </p:txBody>
      </p:sp>
    </p:spTree>
    <p:extLst>
      <p:ext uri="{BB962C8B-B14F-4D97-AF65-F5344CB8AC3E}">
        <p14:creationId xmlns:p14="http://schemas.microsoft.com/office/powerpoint/2010/main" val="391526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13</a:t>
            </a:fld>
            <a:endParaRPr lang="en-GB" altLang="en-US"/>
          </a:p>
        </p:txBody>
      </p:sp>
      <p:sp>
        <p:nvSpPr>
          <p:cNvPr id="8" name="Title 1"/>
          <p:cNvSpPr txBox="1">
            <a:spLocks/>
          </p:cNvSpPr>
          <p:nvPr/>
        </p:nvSpPr>
        <p:spPr>
          <a:xfrm>
            <a:off x="179512" y="1916832"/>
            <a:ext cx="8706188" cy="4320480"/>
          </a:xfrm>
          <a:prstGeom prst="rect">
            <a:avLst/>
          </a:prstGeom>
        </p:spPr>
        <p:txBody>
          <a:bodyPr vert="horz" lIns="91440" tIns="45720" rIns="91440" bIns="45720" rtlCol="0" anchor="t">
            <a:noAutofit/>
          </a:bodyPr>
          <a:lstStyle/>
          <a:p>
            <a:pPr marL="449263" indent="-449263" eaLnBrk="1" fontAlgn="auto" hangingPunct="1">
              <a:lnSpc>
                <a:spcPct val="90000"/>
              </a:lnSpc>
              <a:spcAft>
                <a:spcPts val="0"/>
              </a:spcAft>
              <a:defRPr/>
            </a:pPr>
            <a:r>
              <a:rPr lang="en-PH" sz="2800" u="sng" smtClean="0">
                <a:latin typeface="+mn-lt"/>
                <a:ea typeface="Arial" charset="0"/>
              </a:rPr>
              <a:t>Communicable </a:t>
            </a:r>
            <a:r>
              <a:rPr lang="en-PH" sz="2800" u="sng">
                <a:latin typeface="+mn-lt"/>
                <a:ea typeface="Arial" charset="0"/>
              </a:rPr>
              <a:t>diseases</a:t>
            </a:r>
            <a:r>
              <a:rPr lang="en-PH" sz="2800">
                <a:latin typeface="+mn-lt"/>
                <a:ea typeface="Arial" charset="0"/>
              </a:rPr>
              <a:t>: Being able to contextualize cases in both time and space is key to surveillance, monitoring, and elimination of communicable diseases</a:t>
            </a:r>
            <a:r>
              <a:rPr lang="en-PH" sz="2800" smtClean="0">
                <a:latin typeface="+mn-lt"/>
                <a:ea typeface="Arial" charset="0"/>
              </a:rPr>
              <a:t>.</a:t>
            </a:r>
          </a:p>
          <a:p>
            <a:pPr marL="449263" indent="-449263" eaLnBrk="1" fontAlgn="auto" hangingPunct="1">
              <a:lnSpc>
                <a:spcPct val="90000"/>
              </a:lnSpc>
              <a:spcAft>
                <a:spcPts val="0"/>
              </a:spcAft>
              <a:defRPr/>
            </a:pPr>
            <a:r>
              <a:rPr lang="en-PH" sz="2800">
                <a:latin typeface="+mn-lt"/>
                <a:ea typeface="Arial" charset="0"/>
              </a:rPr>
              <a:t> </a:t>
            </a:r>
          </a:p>
          <a:p>
            <a:pPr marL="449263" indent="-449263" eaLnBrk="1" fontAlgn="auto" hangingPunct="1">
              <a:lnSpc>
                <a:spcPct val="90000"/>
              </a:lnSpc>
              <a:spcAft>
                <a:spcPts val="0"/>
              </a:spcAft>
              <a:defRPr/>
            </a:pPr>
            <a:r>
              <a:rPr lang="en-PH" sz="2800" u="sng">
                <a:latin typeface="+mn-lt"/>
                <a:ea typeface="Arial" charset="0"/>
              </a:rPr>
              <a:t>Immunizatio</a:t>
            </a:r>
            <a:r>
              <a:rPr lang="en-PH" sz="2800">
                <a:latin typeface="+mn-lt"/>
                <a:ea typeface="Arial" charset="0"/>
              </a:rPr>
              <a:t>n: Base microplanning maps are essential to ensure that all the targeted population is covered during an immunization campaign</a:t>
            </a:r>
            <a:r>
              <a:rPr lang="en-PH" sz="2800" smtClean="0">
                <a:latin typeface="+mn-lt"/>
                <a:ea typeface="Arial" charset="0"/>
              </a:rPr>
              <a:t>.</a:t>
            </a:r>
          </a:p>
          <a:p>
            <a:pPr marL="449263" indent="-449263" eaLnBrk="1" fontAlgn="auto" hangingPunct="1">
              <a:lnSpc>
                <a:spcPct val="90000"/>
              </a:lnSpc>
              <a:spcAft>
                <a:spcPts val="0"/>
              </a:spcAft>
              <a:defRPr/>
            </a:pPr>
            <a:r>
              <a:rPr lang="en-PH" sz="2800">
                <a:latin typeface="+mn-lt"/>
                <a:ea typeface="Arial" charset="0"/>
              </a:rPr>
              <a:t> </a:t>
            </a:r>
          </a:p>
          <a:p>
            <a:pPr marL="449263" indent="-449263" eaLnBrk="1" fontAlgn="auto" hangingPunct="1">
              <a:lnSpc>
                <a:spcPct val="90000"/>
              </a:lnSpc>
              <a:spcAft>
                <a:spcPts val="0"/>
              </a:spcAft>
              <a:defRPr/>
            </a:pPr>
            <a:r>
              <a:rPr lang="en-PH" sz="2800" u="sng">
                <a:latin typeface="+mn-lt"/>
                <a:ea typeface="Arial" charset="0"/>
              </a:rPr>
              <a:t>Emergency management</a:t>
            </a:r>
            <a:r>
              <a:rPr lang="en-PH" sz="2800">
                <a:latin typeface="+mn-lt"/>
                <a:ea typeface="Arial" charset="0"/>
              </a:rPr>
              <a:t>: Geospatial data and technologies are critical instruments across the whole emergency management cycle (mitigation/preparedness, response, recovery).</a:t>
            </a:r>
          </a:p>
        </p:txBody>
      </p:sp>
    </p:spTree>
    <p:extLst>
      <p:ext uri="{BB962C8B-B14F-4D97-AF65-F5344CB8AC3E}">
        <p14:creationId xmlns:p14="http://schemas.microsoft.com/office/powerpoint/2010/main" val="106990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251520" y="2060848"/>
            <a:ext cx="8487322" cy="273630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The assessment </a:t>
            </a:r>
            <a:r>
              <a:rPr lang="en-PH" sz="2800" smtClean="0">
                <a:latin typeface="+mn-lt"/>
                <a:ea typeface="Arial" charset="0"/>
              </a:rPr>
              <a:t>can be done by either:</a:t>
            </a:r>
          </a:p>
          <a:p>
            <a:pPr marL="800100" lvl="1" indent="-342900" eaLnBrk="1" fontAlgn="auto" hangingPunct="1">
              <a:lnSpc>
                <a:spcPct val="90000"/>
              </a:lnSpc>
              <a:spcAft>
                <a:spcPts val="0"/>
              </a:spcAft>
              <a:buFont typeface="Arial" pitchFamily="34" charset="0"/>
              <a:buChar char="•"/>
              <a:defRPr/>
            </a:pPr>
            <a:r>
              <a:rPr lang="en-PH" sz="2800" smtClean="0">
                <a:latin typeface="+mn-lt"/>
                <a:ea typeface="Arial" charset="0"/>
              </a:rPr>
              <a:t>The MOHS itself (self-assessment) or</a:t>
            </a:r>
          </a:p>
          <a:p>
            <a:pPr marL="800100" lvl="1" indent="-342900" eaLnBrk="1" fontAlgn="auto" hangingPunct="1">
              <a:lnSpc>
                <a:spcPct val="90000"/>
              </a:lnSpc>
              <a:spcAft>
                <a:spcPts val="0"/>
              </a:spcAft>
              <a:buFont typeface="Arial" pitchFamily="34" charset="0"/>
              <a:buChar char="•"/>
              <a:defRPr/>
            </a:pPr>
            <a:r>
              <a:rPr lang="en-PH" sz="2800" smtClean="0">
                <a:latin typeface="+mn-lt"/>
                <a:ea typeface="Arial" charset="0"/>
              </a:rPr>
              <a:t>Outside facilitator</a:t>
            </a:r>
          </a:p>
          <a:p>
            <a:pPr eaLnBrk="1" fontAlgn="auto" hangingPunct="1">
              <a:lnSpc>
                <a:spcPct val="90000"/>
              </a:lnSpc>
              <a:spcAft>
                <a:spcPts val="0"/>
              </a:spcAft>
              <a:defRPr/>
            </a:pPr>
            <a:endParaRPr lang="en-PH" sz="2800" smtClean="0">
              <a:latin typeface="+mn-lt"/>
              <a:ea typeface="Arial" charset="0"/>
            </a:endParaRPr>
          </a:p>
          <a:p>
            <a:pPr eaLnBrk="1" fontAlgn="auto" hangingPunct="1">
              <a:lnSpc>
                <a:spcPct val="90000"/>
              </a:lnSpc>
              <a:spcAft>
                <a:spcPts val="0"/>
              </a:spcAft>
              <a:defRPr/>
            </a:pPr>
            <a:r>
              <a:rPr lang="en-PH" sz="2800" smtClean="0">
                <a:latin typeface="+mn-lt"/>
                <a:ea typeface="Arial" charset="0"/>
              </a:rPr>
              <a:t>The person facilitating the assessment should have already conducted an internet search to collect as many information as possible prior to the on-site visit</a:t>
            </a:r>
          </a:p>
          <a:p>
            <a:pPr marL="342900" lvl="0" indent="-342900" eaLnBrk="1" fontAlgn="auto" hangingPunct="1">
              <a:lnSpc>
                <a:spcPct val="90000"/>
              </a:lnSpc>
              <a:spcAft>
                <a:spcPts val="0"/>
              </a:spcAft>
              <a:buFont typeface="Arial" pitchFamily="34" charset="0"/>
              <a:buChar char="•"/>
              <a:defRPr/>
            </a:pPr>
            <a:endParaRPr lang="en-PH" sz="280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sz="28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14</a:t>
            </a:fld>
            <a:endParaRPr lang="en-GB" altLang="en-US"/>
          </a:p>
        </p:txBody>
      </p:sp>
      <p:sp>
        <p:nvSpPr>
          <p:cNvPr id="9" name="Title 1"/>
          <p:cNvSpPr txBox="1">
            <a:spLocks/>
          </p:cNvSpPr>
          <p:nvPr/>
        </p:nvSpPr>
        <p:spPr>
          <a:xfrm>
            <a:off x="710281" y="5302816"/>
            <a:ext cx="7822159" cy="934496"/>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smtClean="0">
                <a:ln>
                  <a:noFill/>
                </a:ln>
                <a:effectLst/>
                <a:uLnTx/>
                <a:uFillTx/>
                <a:latin typeface="+mn-lt"/>
                <a:ea typeface="Arial" charset="0"/>
                <a:cs typeface="Arial" charset="0"/>
              </a:rPr>
              <a:t>Saves time and provides  background information that can be used during interviews</a:t>
            </a:r>
            <a:endParaRPr kumimoji="0" lang="en-US" sz="2800" b="0" i="0" u="none" strike="noStrike" kern="1200" cap="none" spc="0" normalizeH="0" baseline="0" noProof="0" dirty="0">
              <a:ln>
                <a:noFill/>
              </a:ln>
              <a:effectLst/>
              <a:uLnTx/>
              <a:uFillTx/>
              <a:latin typeface="+mn-lt"/>
              <a:ea typeface="Arial" charset="0"/>
              <a:cs typeface="Arial" charset="0"/>
            </a:endParaRPr>
          </a:p>
        </p:txBody>
      </p:sp>
      <p:sp>
        <p:nvSpPr>
          <p:cNvPr id="11" name="Right Arrow 10"/>
          <p:cNvSpPr/>
          <p:nvPr/>
        </p:nvSpPr>
        <p:spPr>
          <a:xfrm>
            <a:off x="261143" y="5373216"/>
            <a:ext cx="432048"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Tree>
    <p:extLst>
      <p:ext uri="{BB962C8B-B14F-4D97-AF65-F5344CB8AC3E}">
        <p14:creationId xmlns:p14="http://schemas.microsoft.com/office/powerpoint/2010/main" val="125987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846432"/>
            <a:ext cx="8706188" cy="116766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400" smtClean="0">
                <a:latin typeface="+mn-lt"/>
                <a:ea typeface="Arial" charset="0"/>
              </a:rPr>
              <a:t>The </a:t>
            </a:r>
            <a:r>
              <a:rPr lang="en-PH" sz="2400">
                <a:latin typeface="+mn-lt"/>
                <a:ea typeface="Arial" charset="0"/>
              </a:rPr>
              <a:t>product resulting from the assessment will be a report describing the current strengths, gaps, and opportunities for each of the 9 elements of the HIS geo-enabling </a:t>
            </a:r>
            <a:r>
              <a:rPr lang="en-PH" sz="2400" smtClean="0">
                <a:latin typeface="+mn-lt"/>
                <a:ea typeface="Arial" charset="0"/>
              </a:rPr>
              <a:t>framework.</a:t>
            </a:r>
          </a:p>
          <a:p>
            <a:pPr lvl="0" eaLnBrk="1" fontAlgn="auto" hangingPunct="1">
              <a:lnSpc>
                <a:spcPct val="90000"/>
              </a:lnSpc>
              <a:spcAft>
                <a:spcPts val="0"/>
              </a:spcAft>
              <a:defRPr/>
            </a:pPr>
            <a:endParaRPr lang="en-PH" sz="240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sz="24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15</a:t>
            </a:fld>
            <a:endParaRPr lang="en-GB" altLang="en-US"/>
          </a:p>
        </p:txBody>
      </p:sp>
      <p:sp>
        <p:nvSpPr>
          <p:cNvPr id="9" name="Title 1"/>
          <p:cNvSpPr txBox="1">
            <a:spLocks/>
          </p:cNvSpPr>
          <p:nvPr/>
        </p:nvSpPr>
        <p:spPr>
          <a:xfrm>
            <a:off x="710281" y="2926552"/>
            <a:ext cx="8182199" cy="9344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en-US" sz="2400" b="0" i="0" u="none" strike="noStrike" kern="1200" cap="none" spc="0" normalizeH="0" baseline="0" noProof="0" smtClean="0">
                <a:ln>
                  <a:noFill/>
                </a:ln>
                <a:effectLst/>
                <a:uLnTx/>
                <a:uFillTx/>
                <a:latin typeface="+mn-lt"/>
                <a:ea typeface="Arial" charset="0"/>
              </a:rPr>
              <a:t>Can be complemented by a visual that is useful when </a:t>
            </a:r>
            <a:r>
              <a:rPr lang="en-PH" sz="2400">
                <a:latin typeface="+mn-lt"/>
                <a:ea typeface="Arial" charset="0"/>
              </a:rPr>
              <a:t>comparing the result of the assessment between different health programs or </a:t>
            </a:r>
            <a:r>
              <a:rPr lang="en-PH" sz="2400" smtClean="0">
                <a:latin typeface="+mn-lt"/>
                <a:ea typeface="Arial" charset="0"/>
              </a:rPr>
              <a:t>countries (example below)</a:t>
            </a:r>
            <a:endParaRPr kumimoji="0" lang="en-US" sz="2400" b="0" i="0" u="none" strike="noStrike" kern="1200" cap="none" spc="0" normalizeH="0" baseline="0" noProof="0" dirty="0">
              <a:ln>
                <a:noFill/>
              </a:ln>
              <a:effectLst/>
              <a:uLnTx/>
              <a:uFillTx/>
              <a:latin typeface="+mn-lt"/>
              <a:ea typeface="Arial" charset="0"/>
            </a:endParaRPr>
          </a:p>
        </p:txBody>
      </p:sp>
      <p:sp>
        <p:nvSpPr>
          <p:cNvPr id="11" name="Right Arrow 10"/>
          <p:cNvSpPr/>
          <p:nvPr/>
        </p:nvSpPr>
        <p:spPr>
          <a:xfrm>
            <a:off x="438945" y="3028016"/>
            <a:ext cx="271336"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948446"/>
            <a:ext cx="4279340" cy="276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3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16</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7"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
        <p:nvSpPr>
          <p:cNvPr id="8" name="Rectangle 7"/>
          <p:cNvSpPr/>
          <p:nvPr/>
        </p:nvSpPr>
        <p:spPr>
          <a:xfrm>
            <a:off x="3059832" y="3634942"/>
            <a:ext cx="3240360"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
        <p:nvSpPr>
          <p:cNvPr id="7" name="Title 1"/>
          <p:cNvSpPr txBox="1">
            <a:spLocks/>
          </p:cNvSpPr>
          <p:nvPr/>
        </p:nvSpPr>
        <p:spPr>
          <a:xfrm>
            <a:off x="186292" y="2276873"/>
            <a:ext cx="8562172" cy="4248471"/>
          </a:xfrm>
          <a:prstGeom prst="rect">
            <a:avLst/>
          </a:prstGeom>
        </p:spPr>
        <p:txBody>
          <a:bodyPr vert="horz" lIns="91440" tIns="45720" rIns="91440" bIns="45720" rtlCol="0" anchor="t">
            <a:noAutofit/>
          </a:bodyPr>
          <a:lstStyle/>
          <a:p>
            <a:pPr lvl="0" eaLnBrk="1" fontAlgn="auto" hangingPunct="1">
              <a:lnSpc>
                <a:spcPct val="90000"/>
              </a:lnSpc>
              <a:spcAft>
                <a:spcPts val="600"/>
              </a:spcAft>
              <a:defRPr/>
            </a:pPr>
            <a:r>
              <a:rPr lang="en-PH" sz="2800" u="sng" smtClean="0">
                <a:latin typeface="+mn-lt"/>
                <a:ea typeface="Arial" charset="0"/>
              </a:rPr>
              <a:t>Objective</a:t>
            </a:r>
            <a:r>
              <a:rPr lang="en-PH" sz="2800">
                <a:latin typeface="+mn-lt"/>
                <a:ea typeface="Arial" charset="0"/>
              </a:rPr>
              <a:t>: </a:t>
            </a:r>
            <a:r>
              <a:rPr lang="en-PH" sz="2800" smtClean="0">
                <a:latin typeface="+mn-lt"/>
                <a:ea typeface="Arial" charset="0"/>
              </a:rPr>
              <a:t>Define </a:t>
            </a:r>
            <a:r>
              <a:rPr lang="en-PH" sz="2800">
                <a:latin typeface="+mn-lt"/>
                <a:ea typeface="Arial" charset="0"/>
              </a:rPr>
              <a:t>a strategy and activities for each of the gaps identified during the </a:t>
            </a:r>
            <a:r>
              <a:rPr lang="en-PH" sz="2800" smtClean="0">
                <a:latin typeface="+mn-lt"/>
                <a:ea typeface="Arial" charset="0"/>
              </a:rPr>
              <a:t>assessment</a:t>
            </a:r>
          </a:p>
          <a:p>
            <a:pPr lvl="0" eaLnBrk="1" fontAlgn="auto" hangingPunct="1">
              <a:lnSpc>
                <a:spcPct val="90000"/>
              </a:lnSpc>
              <a:spcAft>
                <a:spcPts val="600"/>
              </a:spcAft>
              <a:defRPr/>
            </a:pPr>
            <a:r>
              <a:rPr lang="en-PH" sz="2800" u="sng" smtClean="0">
                <a:latin typeface="+mn-lt"/>
                <a:ea typeface="Arial" charset="0"/>
              </a:rPr>
              <a:t>Expected </a:t>
            </a:r>
            <a:r>
              <a:rPr lang="en-PH" sz="2800" u="sng">
                <a:latin typeface="+mn-lt"/>
                <a:ea typeface="Arial" charset="0"/>
              </a:rPr>
              <a:t>deliverable</a:t>
            </a:r>
            <a:r>
              <a:rPr lang="en-PH" sz="2800">
                <a:latin typeface="+mn-lt"/>
                <a:ea typeface="Arial" charset="0"/>
              </a:rPr>
              <a:t>: </a:t>
            </a:r>
            <a:r>
              <a:rPr lang="en-PH" sz="2800" smtClean="0">
                <a:latin typeface="+mn-lt"/>
                <a:ea typeface="Arial" charset="0"/>
              </a:rPr>
              <a:t>A </a:t>
            </a:r>
            <a:r>
              <a:rPr lang="en-PH" sz="2800">
                <a:latin typeface="+mn-lt"/>
                <a:ea typeface="Arial" charset="0"/>
              </a:rPr>
              <a:t>document defining the strategies to be followed and associated activities to be conducted in order to address the gap(s) identified during the </a:t>
            </a:r>
            <a:r>
              <a:rPr lang="en-PH" sz="2800" smtClean="0">
                <a:latin typeface="+mn-lt"/>
                <a:ea typeface="Arial" charset="0"/>
              </a:rPr>
              <a:t>assessment</a:t>
            </a:r>
          </a:p>
          <a:p>
            <a:pPr lvl="0" eaLnBrk="1" fontAlgn="auto" hangingPunct="1">
              <a:lnSpc>
                <a:spcPct val="90000"/>
              </a:lnSpc>
              <a:spcAft>
                <a:spcPts val="600"/>
              </a:spcAft>
              <a:defRPr/>
            </a:pPr>
            <a:r>
              <a:rPr lang="en-PH" sz="2800" u="sng" smtClean="0">
                <a:latin typeface="+mn-lt"/>
                <a:ea typeface="Arial" charset="0"/>
              </a:rPr>
              <a:t>Estimated </a:t>
            </a:r>
            <a:r>
              <a:rPr lang="en-PH" sz="2800" u="sng">
                <a:latin typeface="+mn-lt"/>
                <a:ea typeface="Arial" charset="0"/>
              </a:rPr>
              <a:t>duration of implementation</a:t>
            </a:r>
            <a:r>
              <a:rPr lang="en-PH" sz="2800">
                <a:latin typeface="+mn-lt"/>
                <a:ea typeface="Arial" charset="0"/>
              </a:rPr>
              <a:t>: </a:t>
            </a:r>
            <a:r>
              <a:rPr lang="en-PH" sz="2800" smtClean="0">
                <a:latin typeface="+mn-lt"/>
                <a:ea typeface="Arial" charset="0"/>
              </a:rPr>
              <a:t>up to 1 week</a:t>
            </a:r>
          </a:p>
          <a:p>
            <a:pPr lvl="0" eaLnBrk="1" fontAlgn="auto" hangingPunct="1">
              <a:lnSpc>
                <a:spcPct val="90000"/>
              </a:lnSpc>
              <a:spcAft>
                <a:spcPts val="600"/>
              </a:spcAft>
              <a:defRPr/>
            </a:pPr>
            <a:r>
              <a:rPr lang="en-PH" sz="2800" u="sng" smtClean="0">
                <a:latin typeface="+mn-lt"/>
                <a:ea typeface="Arial" charset="0"/>
              </a:rPr>
              <a:t>Amount </a:t>
            </a:r>
            <a:r>
              <a:rPr lang="en-PH" sz="2800" u="sng">
                <a:latin typeface="+mn-lt"/>
                <a:ea typeface="Arial" charset="0"/>
              </a:rPr>
              <a:t>of resources needed</a:t>
            </a:r>
            <a:r>
              <a:rPr lang="en-PH" sz="2800">
                <a:latin typeface="+mn-lt"/>
                <a:ea typeface="Arial" charset="0"/>
              </a:rPr>
              <a:t>: </a:t>
            </a:r>
            <a:r>
              <a:rPr lang="en-PH" sz="2800" smtClean="0">
                <a:latin typeface="+mn-lt"/>
                <a:ea typeface="Arial" charset="0"/>
              </a:rPr>
              <a:t>Limited</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17</a:t>
            </a:fld>
            <a:endParaRPr lang="en-GB" altLang="en-US"/>
          </a:p>
        </p:txBody>
      </p:sp>
    </p:spTree>
    <p:extLst>
      <p:ext uri="{BB962C8B-B14F-4D97-AF65-F5344CB8AC3E}">
        <p14:creationId xmlns:p14="http://schemas.microsoft.com/office/powerpoint/2010/main" val="155304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
        <p:nvSpPr>
          <p:cNvPr id="7" name="Title 1"/>
          <p:cNvSpPr txBox="1">
            <a:spLocks/>
          </p:cNvSpPr>
          <p:nvPr/>
        </p:nvSpPr>
        <p:spPr>
          <a:xfrm>
            <a:off x="186292" y="2276873"/>
            <a:ext cx="8562172" cy="4320479"/>
          </a:xfrm>
          <a:prstGeom prst="rect">
            <a:avLst/>
          </a:prstGeom>
        </p:spPr>
        <p:txBody>
          <a:bodyPr vert="horz" lIns="91440" tIns="45720" rIns="91440" bIns="45720" rtlCol="0" anchor="t">
            <a:noAutofit/>
          </a:bodyPr>
          <a:lstStyle/>
          <a:p>
            <a:pPr lvl="0" eaLnBrk="1" fontAlgn="auto" hangingPunct="1">
              <a:lnSpc>
                <a:spcPct val="90000"/>
              </a:lnSpc>
              <a:spcAft>
                <a:spcPts val="600"/>
              </a:spcAft>
              <a:defRPr/>
            </a:pPr>
            <a:r>
              <a:rPr lang="en-PH" sz="2800" u="sng" smtClean="0">
                <a:latin typeface="+mn-lt"/>
                <a:ea typeface="Arial" charset="0"/>
              </a:rPr>
              <a:t>Person </a:t>
            </a:r>
            <a:r>
              <a:rPr lang="en-PH" sz="2800" u="sng">
                <a:latin typeface="+mn-lt"/>
                <a:ea typeface="Arial" charset="0"/>
              </a:rPr>
              <a:t>to be involved</a:t>
            </a:r>
            <a:r>
              <a:rPr lang="en-PH" sz="2800">
                <a:latin typeface="+mn-lt"/>
                <a:ea typeface="Arial" charset="0"/>
              </a:rPr>
              <a:t>: Head of the geospatial data management and technology unit if any, representatives from key health programs (health information system, communicable diseases, planning, emergency management, and immunization), development partners, external facilitator</a:t>
            </a:r>
          </a:p>
          <a:p>
            <a:pPr lvl="0" eaLnBrk="1" fontAlgn="auto" hangingPunct="1">
              <a:lnSpc>
                <a:spcPct val="90000"/>
              </a:lnSpc>
              <a:spcAft>
                <a:spcPts val="600"/>
              </a:spcAft>
              <a:defRPr/>
            </a:pPr>
            <a:r>
              <a:rPr lang="en-PH" sz="2800" u="sng">
                <a:latin typeface="+mn-lt"/>
                <a:ea typeface="Arial" charset="0"/>
              </a:rPr>
              <a:t>Supporting </a:t>
            </a:r>
            <a:r>
              <a:rPr lang="en-PH" sz="2800" u="sng" smtClean="0">
                <a:latin typeface="+mn-lt"/>
                <a:ea typeface="Arial" charset="0"/>
              </a:rPr>
              <a:t>tools</a:t>
            </a:r>
            <a:r>
              <a:rPr lang="en-PH" sz="2800" smtClean="0">
                <a:latin typeface="+mn-lt"/>
                <a:ea typeface="Arial" charset="0"/>
              </a:rPr>
              <a:t>:</a:t>
            </a:r>
            <a:endParaRPr lang="en-PH" sz="2800">
              <a:latin typeface="+mn-lt"/>
              <a:ea typeface="Arial" charset="0"/>
            </a:endParaRPr>
          </a:p>
          <a:p>
            <a:pPr lvl="0" eaLnBrk="1" fontAlgn="auto" hangingPunct="1">
              <a:lnSpc>
                <a:spcPct val="90000"/>
              </a:lnSpc>
              <a:spcAft>
                <a:spcPts val="600"/>
              </a:spcAft>
              <a:defRPr/>
            </a:pPr>
            <a:r>
              <a:rPr lang="en-PH" sz="2800">
                <a:latin typeface="+mn-lt"/>
                <a:ea typeface="Arial" charset="0"/>
              </a:rPr>
              <a:t>a. </a:t>
            </a:r>
            <a:r>
              <a:rPr lang="en-PH" sz="2800" smtClean="0">
                <a:latin typeface="+mn-lt"/>
                <a:ea typeface="Arial" charset="0"/>
              </a:rPr>
              <a:t>Non </a:t>
            </a:r>
            <a:r>
              <a:rPr lang="en-PH" sz="2800">
                <a:latin typeface="+mn-lt"/>
                <a:ea typeface="Arial" charset="0"/>
              </a:rPr>
              <a:t>exhaustive list of strategies, recommended stakeholders to be involved, and level of implementation for activities aiming at filling the identified gap(s</a:t>
            </a:r>
            <a:r>
              <a:rPr lang="en-PH" sz="2800" smtClean="0">
                <a:latin typeface="+mn-lt"/>
                <a:ea typeface="Arial" charset="0"/>
              </a:rPr>
              <a:t>)</a:t>
            </a:r>
            <a:endParaRPr lang="en-PH" sz="28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18</a:t>
            </a:fld>
            <a:endParaRPr lang="en-GB" altLang="en-US"/>
          </a:p>
        </p:txBody>
      </p:sp>
    </p:spTree>
    <p:extLst>
      <p:ext uri="{BB962C8B-B14F-4D97-AF65-F5344CB8AC3E}">
        <p14:creationId xmlns:p14="http://schemas.microsoft.com/office/powerpoint/2010/main" val="422965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2405356"/>
            <a:ext cx="8706188" cy="116766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This step consists of identifying a strategy and associated activities to fill each of the gaps identified as a result of the assessment conducted in the previous step.</a:t>
            </a:r>
          </a:p>
          <a:p>
            <a:pPr lvl="0" eaLnBrk="1" fontAlgn="auto" hangingPunct="1">
              <a:lnSpc>
                <a:spcPct val="90000"/>
              </a:lnSpc>
              <a:spcAft>
                <a:spcPts val="0"/>
              </a:spcAft>
              <a:defRPr/>
            </a:pPr>
            <a:endParaRPr lang="en-PH" sz="280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sz="28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19</a:t>
            </a:fld>
            <a:endParaRPr lang="en-GB" altLang="en-US"/>
          </a:p>
        </p:txBody>
      </p:sp>
      <p:sp>
        <p:nvSpPr>
          <p:cNvPr id="9" name="Title 1"/>
          <p:cNvSpPr txBox="1">
            <a:spLocks/>
          </p:cNvSpPr>
          <p:nvPr/>
        </p:nvSpPr>
        <p:spPr>
          <a:xfrm>
            <a:off x="812453" y="3926462"/>
            <a:ext cx="7822159" cy="123073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At the end of this second step, the Ministry of Health should have clear strategies and activities to be able to develop a plan of </a:t>
            </a:r>
            <a:r>
              <a:rPr lang="en-PH" sz="2800" smtClean="0">
                <a:latin typeface="+mn-lt"/>
                <a:ea typeface="Arial" charset="0"/>
              </a:rPr>
              <a:t>action (Step 3).</a:t>
            </a:r>
            <a:endParaRPr kumimoji="0" lang="en-US" sz="2800" b="0" i="0" u="none" strike="noStrike" kern="1200" cap="none" spc="0" normalizeH="0" baseline="0" noProof="0" dirty="0">
              <a:ln>
                <a:noFill/>
              </a:ln>
              <a:effectLst/>
              <a:uLnTx/>
              <a:uFillTx/>
              <a:latin typeface="+mn-lt"/>
              <a:ea typeface="Arial" charset="0"/>
            </a:endParaRPr>
          </a:p>
        </p:txBody>
      </p:sp>
      <p:sp>
        <p:nvSpPr>
          <p:cNvPr id="11" name="Right Arrow 10"/>
          <p:cNvSpPr/>
          <p:nvPr/>
        </p:nvSpPr>
        <p:spPr>
          <a:xfrm>
            <a:off x="423814" y="4005064"/>
            <a:ext cx="388639"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8"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64217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a:t>
            </a:fld>
            <a:endParaRPr lang="en-GB" altLang="en-US" smtClean="0">
              <a:solidFill>
                <a:schemeClr val="tx1"/>
              </a:solidFill>
            </a:endParaRPr>
          </a:p>
        </p:txBody>
      </p:sp>
      <p:sp>
        <p:nvSpPr>
          <p:cNvPr id="9" name="Rectangle 8"/>
          <p:cNvSpPr/>
          <p:nvPr/>
        </p:nvSpPr>
        <p:spPr>
          <a:xfrm>
            <a:off x="333784" y="1073924"/>
            <a:ext cx="8476432" cy="5447645"/>
          </a:xfrm>
          <a:prstGeom prst="rect">
            <a:avLst/>
          </a:prstGeom>
        </p:spPr>
        <p:txBody>
          <a:bodyPr wrap="square">
            <a:spAutoFit/>
          </a:bodyPr>
          <a:lstStyle/>
          <a:p>
            <a:pPr marL="685800" indent="-685800"/>
            <a:r>
              <a:rPr lang="en-PH" sz="2400" b="1">
                <a:ea typeface="Calibri" pitchFamily="34" charset="0"/>
                <a:cs typeface="Times New Roman" pitchFamily="18" charset="0"/>
              </a:rPr>
              <a:t>Action plan: </a:t>
            </a:r>
            <a:r>
              <a:rPr lang="en-PH" sz="2400">
                <a:ea typeface="Calibri" pitchFamily="34" charset="0"/>
                <a:cs typeface="Times New Roman" pitchFamily="18" charset="0"/>
              </a:rPr>
              <a:t>Document describing in great detail exactly how strategies will be implemented to accomplish the objectives that have been </a:t>
            </a:r>
            <a:r>
              <a:rPr lang="en-PH" sz="2400" smtClean="0">
                <a:ea typeface="Calibri" pitchFamily="34" charset="0"/>
                <a:cs typeface="Times New Roman" pitchFamily="18" charset="0"/>
              </a:rPr>
              <a:t>set</a:t>
            </a:r>
          </a:p>
          <a:p>
            <a:pPr marL="685800" indent="-685800"/>
            <a:r>
              <a:rPr lang="en-PH" sz="1200" smtClean="0">
                <a:ea typeface="Calibri" pitchFamily="34" charset="0"/>
                <a:cs typeface="Times New Roman" pitchFamily="18" charset="0"/>
              </a:rPr>
              <a:t> </a:t>
            </a:r>
            <a:endParaRPr lang="en-US" sz="1200">
              <a:ea typeface="Calibri" pitchFamily="34" charset="0"/>
              <a:cs typeface="Times New Roman" pitchFamily="18" charset="0"/>
            </a:endParaRPr>
          </a:p>
          <a:p>
            <a:pPr marL="685800" indent="-685800"/>
            <a:r>
              <a:rPr lang="en-US" sz="2400" b="1">
                <a:ea typeface="Calibri" pitchFamily="34" charset="0"/>
                <a:cs typeface="Times New Roman" pitchFamily="18" charset="0"/>
              </a:rPr>
              <a:t>After action review  (AAR): </a:t>
            </a:r>
            <a:r>
              <a:rPr lang="en-US" sz="2400">
                <a:ea typeface="Calibri" pitchFamily="34" charset="0"/>
                <a:cs typeface="Times New Roman" pitchFamily="18" charset="0"/>
              </a:rPr>
              <a:t> A  </a:t>
            </a:r>
            <a:r>
              <a:rPr lang="en-PH" sz="2400">
                <a:ea typeface="Calibri" pitchFamily="34" charset="0"/>
                <a:cs typeface="Times New Roman" pitchFamily="18" charset="0"/>
              </a:rPr>
              <a:t>knowledge management tool that is being applied during or after the implementation of a project to assess what happened and learn from </a:t>
            </a:r>
            <a:r>
              <a:rPr lang="en-PH" sz="2400" smtClean="0">
                <a:ea typeface="Calibri" pitchFamily="34" charset="0"/>
                <a:cs typeface="Times New Roman" pitchFamily="18" charset="0"/>
              </a:rPr>
              <a:t>this</a:t>
            </a:r>
          </a:p>
          <a:p>
            <a:pPr marL="685800" lvl="0" indent="-685800"/>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r>
              <a:rPr lang="en-PH" sz="2400" b="1">
                <a:ea typeface="Calibri" pitchFamily="34" charset="0"/>
                <a:cs typeface="Times New Roman" pitchFamily="18" charset="0"/>
              </a:rPr>
              <a:t>Geo-enable:</a:t>
            </a:r>
            <a:r>
              <a:rPr lang="en-PH" sz="2400" b="1"/>
              <a:t> </a:t>
            </a:r>
            <a:r>
              <a:rPr lang="en-PH" sz="2400">
                <a:ea typeface="Calibri" pitchFamily="34" charset="0"/>
                <a:cs typeface="Times New Roman" pitchFamily="18" charset="0"/>
              </a:rPr>
              <a:t>Apply geospatial capabilities to a business process in order to establish the authoritative spatial location of business data, and enable contextual spatial </a:t>
            </a:r>
            <a:r>
              <a:rPr lang="en-PH" sz="2400" smtClean="0">
                <a:ea typeface="Calibri" pitchFamily="34" charset="0"/>
                <a:cs typeface="Times New Roman" pitchFamily="18" charset="0"/>
              </a:rPr>
              <a:t>analysis</a:t>
            </a:r>
          </a:p>
          <a:p>
            <a:pPr marL="685800" indent="-685800"/>
            <a:r>
              <a:rPr lang="en-PH" sz="1200">
                <a:ea typeface="Calibri" pitchFamily="34" charset="0"/>
                <a:cs typeface="Times New Roman" pitchFamily="18" charset="0"/>
              </a:rPr>
              <a:t> </a:t>
            </a:r>
          </a:p>
          <a:p>
            <a:pPr marL="685800" indent="-685800"/>
            <a:r>
              <a:rPr lang="en-PH" sz="2400" b="1">
                <a:ea typeface="Calibri" pitchFamily="34" charset="0"/>
                <a:cs typeface="Times New Roman" pitchFamily="18" charset="0"/>
              </a:rPr>
              <a:t>Geo-enabled HIS: </a:t>
            </a:r>
            <a:r>
              <a:rPr lang="en-PH" sz="2400">
                <a:ea typeface="Calibri" pitchFamily="34" charset="0"/>
                <a:cs typeface="Times New Roman" pitchFamily="18" charset="0"/>
              </a:rPr>
              <a:t>An Information System that fully benefits from the power of geography, geospatial data and technologies through the proper integration of geography and time across its business </a:t>
            </a:r>
            <a:r>
              <a:rPr lang="en-PH" sz="2400" smtClean="0">
                <a:ea typeface="Calibri" pitchFamily="34" charset="0"/>
                <a:cs typeface="Times New Roman" pitchFamily="18" charset="0"/>
              </a:rPr>
              <a:t>processes</a:t>
            </a:r>
            <a:endParaRPr lang="en-PH" sz="24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79512" y="2261340"/>
            <a:ext cx="8706188" cy="31838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Annex 5 of the HIS Geo-enabling Toolkit has been designed to support this exercise and is organized as follows: </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A </a:t>
            </a:r>
            <a:r>
              <a:rPr lang="en-PH" sz="2700">
                <a:latin typeface="+mn-lt"/>
                <a:ea typeface="Arial" charset="0"/>
              </a:rPr>
              <a:t>list of potential gaps identified during the assessment are provided for each of the framework element </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A </a:t>
            </a:r>
            <a:r>
              <a:rPr lang="en-PH" sz="2700">
                <a:latin typeface="+mn-lt"/>
                <a:ea typeface="Arial" charset="0"/>
              </a:rPr>
              <a:t>strategy, or set of strategies, are proposed for each of the identified gap </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The </a:t>
            </a:r>
            <a:r>
              <a:rPr lang="en-PH" sz="2700">
                <a:latin typeface="+mn-lt"/>
                <a:ea typeface="Arial" charset="0"/>
              </a:rPr>
              <a:t>minimum list of stakeholders to be involved as well as the level of implementation for the activities to be conducted are then recommended </a:t>
            </a:r>
          </a:p>
          <a:p>
            <a:pPr marL="342900" lvl="0" indent="-342900" eaLnBrk="1" fontAlgn="auto" hangingPunct="1">
              <a:lnSpc>
                <a:spcPct val="90000"/>
              </a:lnSpc>
              <a:spcAft>
                <a:spcPts val="600"/>
              </a:spcAft>
              <a:buFont typeface="Arial" pitchFamily="34" charset="0"/>
              <a:buChar char="•"/>
              <a:defRPr/>
            </a:pPr>
            <a:endParaRPr lang="en-PH" sz="27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20</a:t>
            </a:fld>
            <a:endParaRPr lang="en-GB" altLang="en-US"/>
          </a:p>
        </p:txBody>
      </p:sp>
      <p:sp>
        <p:nvSpPr>
          <p:cNvPr id="9" name="Title 1"/>
          <p:cNvSpPr txBox="1">
            <a:spLocks/>
          </p:cNvSpPr>
          <p:nvPr/>
        </p:nvSpPr>
        <p:spPr>
          <a:xfrm>
            <a:off x="224203" y="5805264"/>
            <a:ext cx="8668277" cy="87069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The list is non-exhaustive but should contain the major gaps </a:t>
            </a:r>
            <a:r>
              <a:rPr lang="en-PH" sz="2700" smtClean="0">
                <a:latin typeface="+mn-lt"/>
                <a:ea typeface="Arial" charset="0"/>
              </a:rPr>
              <a:t>that could </a:t>
            </a:r>
            <a:r>
              <a:rPr lang="en-PH" sz="2700">
                <a:latin typeface="+mn-lt"/>
                <a:ea typeface="Arial" charset="0"/>
              </a:rPr>
              <a:t>be expected.</a:t>
            </a:r>
            <a:endParaRPr kumimoji="0" lang="en-US" sz="2700" b="0" i="0" u="none" strike="noStrike" kern="1200" cap="none" spc="0" normalizeH="0" baseline="0" noProof="0" dirty="0">
              <a:ln>
                <a:noFill/>
              </a:ln>
              <a:effectLst/>
              <a:uLnTx/>
              <a:uFillTx/>
              <a:latin typeface="+mn-lt"/>
              <a:ea typeface="Arial" charset="0"/>
            </a:endParaRPr>
          </a:p>
        </p:txBody>
      </p:sp>
      <p:sp>
        <p:nvSpPr>
          <p:cNvPr id="8"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334963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2420888"/>
            <a:ext cx="4241692" cy="432048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The details of the activities to be conducted in order to implement the strategies depend on the context in which they are being implemented</a:t>
            </a:r>
            <a:r>
              <a:rPr lang="en-PH" sz="2700" smtClean="0">
                <a:latin typeface="+mn-lt"/>
                <a:ea typeface="Arial" charset="0"/>
              </a:rPr>
              <a:t>.</a:t>
            </a:r>
          </a:p>
          <a:p>
            <a:pPr lvl="0" eaLnBrk="1" fontAlgn="auto" hangingPunct="1">
              <a:lnSpc>
                <a:spcPct val="90000"/>
              </a:lnSpc>
              <a:spcAft>
                <a:spcPts val="0"/>
              </a:spcAft>
              <a:defRPr/>
            </a:pPr>
            <a:endParaRPr lang="en-PH" sz="2700">
              <a:latin typeface="+mn-lt"/>
              <a:ea typeface="Arial" charset="0"/>
            </a:endParaRPr>
          </a:p>
          <a:p>
            <a:pPr lvl="0" eaLnBrk="1" fontAlgn="auto" hangingPunct="1">
              <a:lnSpc>
                <a:spcPct val="90000"/>
              </a:lnSpc>
              <a:spcAft>
                <a:spcPts val="0"/>
              </a:spcAft>
              <a:defRPr/>
            </a:pPr>
            <a:r>
              <a:rPr lang="en-PH" sz="2700">
                <a:latin typeface="+mn-lt"/>
                <a:ea typeface="Arial" charset="0"/>
              </a:rPr>
              <a:t>The list on the right provides the </a:t>
            </a:r>
            <a:r>
              <a:rPr lang="en-PH" sz="2700" smtClean="0">
                <a:latin typeface="+mn-lt"/>
                <a:ea typeface="Arial" charset="0"/>
              </a:rPr>
              <a:t>common </a:t>
            </a:r>
            <a:r>
              <a:rPr lang="en-PH" sz="2700">
                <a:latin typeface="+mn-lt"/>
                <a:ea typeface="Arial" charset="0"/>
              </a:rPr>
              <a:t>types of capacity building </a:t>
            </a:r>
            <a:r>
              <a:rPr lang="en-PH" sz="2700" smtClean="0">
                <a:latin typeface="+mn-lt"/>
                <a:ea typeface="Arial" charset="0"/>
              </a:rPr>
              <a:t>activities.</a:t>
            </a:r>
            <a:endParaRPr lang="en-PH" sz="2700">
              <a:latin typeface="+mn-lt"/>
              <a:ea typeface="Arial" charset="0"/>
            </a:endParaRPr>
          </a:p>
          <a:p>
            <a:pPr lvl="0" eaLnBrk="1" fontAlgn="auto" hangingPunct="1">
              <a:lnSpc>
                <a:spcPct val="90000"/>
              </a:lnSpc>
              <a:spcAft>
                <a:spcPts val="0"/>
              </a:spcAft>
              <a:defRPr/>
            </a:pPr>
            <a:r>
              <a:rPr lang="en-PH" sz="2700" smtClean="0">
                <a:latin typeface="+mn-lt"/>
                <a:ea typeface="Arial" charset="0"/>
              </a:rPr>
              <a:t> </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21</a:t>
            </a:fld>
            <a:endParaRPr lang="en-GB" altLang="en-US"/>
          </a:p>
        </p:txBody>
      </p:sp>
      <p:pic>
        <p:nvPicPr>
          <p:cNvPr id="8" name="Picture 7"/>
          <p:cNvPicPr/>
          <p:nvPr/>
        </p:nvPicPr>
        <p:blipFill>
          <a:blip r:embed="rId3" cstate="print"/>
          <a:srcRect l="15020" t="17835" r="12545" b="17835"/>
          <a:stretch>
            <a:fillRect/>
          </a:stretch>
        </p:blipFill>
        <p:spPr bwMode="auto">
          <a:xfrm>
            <a:off x="4385920" y="2469598"/>
            <a:ext cx="4722584" cy="4055746"/>
          </a:xfrm>
          <a:prstGeom prst="rect">
            <a:avLst/>
          </a:prstGeom>
          <a:noFill/>
          <a:ln w="9525">
            <a:noFill/>
            <a:miter lim="800000"/>
            <a:headEnd/>
            <a:tailEnd/>
          </a:ln>
        </p:spPr>
      </p:pic>
      <p:sp>
        <p:nvSpPr>
          <p:cNvPr id="9"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300793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251520" y="2492896"/>
            <a:ext cx="8352928" cy="3240360"/>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smtClean="0">
                <a:latin typeface="+mn-lt"/>
                <a:ea typeface="Arial" charset="0"/>
              </a:rPr>
              <a:t>The </a:t>
            </a:r>
            <a:r>
              <a:rPr lang="en-PH" sz="2800">
                <a:latin typeface="+mn-lt"/>
                <a:ea typeface="Arial" charset="0"/>
              </a:rPr>
              <a:t>HIS Geo-enabling Toolkit considers two </a:t>
            </a:r>
            <a:r>
              <a:rPr lang="en-PH" sz="2800" smtClean="0">
                <a:latin typeface="+mn-lt"/>
                <a:ea typeface="Arial" charset="0"/>
              </a:rPr>
              <a:t>levels </a:t>
            </a:r>
            <a:r>
              <a:rPr lang="en-PH" sz="2800">
                <a:latin typeface="+mn-lt"/>
                <a:ea typeface="Arial" charset="0"/>
              </a:rPr>
              <a:t>of implementation</a:t>
            </a:r>
            <a:r>
              <a:rPr lang="en-PH" sz="2800" smtClean="0">
                <a:latin typeface="+mn-lt"/>
                <a:ea typeface="Arial" charset="0"/>
              </a:rPr>
              <a:t>:</a:t>
            </a:r>
          </a:p>
          <a:p>
            <a:pPr marL="376238" lvl="0" indent="-376238" eaLnBrk="1" fontAlgn="auto" hangingPunct="1">
              <a:lnSpc>
                <a:spcPct val="90000"/>
              </a:lnSpc>
              <a:spcAft>
                <a:spcPts val="1200"/>
              </a:spcAft>
              <a:buFont typeface="+mj-lt"/>
              <a:buAutoNum type="arabicPeriod"/>
              <a:defRPr/>
            </a:pPr>
            <a:r>
              <a:rPr lang="en-PH" sz="2800" u="sng" smtClean="0">
                <a:latin typeface="+mn-lt"/>
                <a:ea typeface="Arial" charset="0"/>
              </a:rPr>
              <a:t>National</a:t>
            </a:r>
            <a:r>
              <a:rPr lang="en-PH" sz="2800" u="sng">
                <a:latin typeface="+mn-lt"/>
                <a:ea typeface="Arial" charset="0"/>
              </a:rPr>
              <a:t>: </a:t>
            </a:r>
            <a:r>
              <a:rPr lang="en-PH" sz="2800">
                <a:latin typeface="+mn-lt"/>
                <a:ea typeface="Arial" charset="0"/>
              </a:rPr>
              <a:t>Implemented national wide, starting with the central before the sub-national level for the former to serve as trainers for the </a:t>
            </a:r>
            <a:r>
              <a:rPr lang="en-PH" sz="2800" smtClean="0">
                <a:latin typeface="+mn-lt"/>
                <a:ea typeface="Arial" charset="0"/>
              </a:rPr>
              <a:t>latter</a:t>
            </a:r>
          </a:p>
          <a:p>
            <a:pPr marL="376238" lvl="0" indent="-376238" eaLnBrk="1" fontAlgn="auto" hangingPunct="1">
              <a:lnSpc>
                <a:spcPct val="90000"/>
              </a:lnSpc>
              <a:spcAft>
                <a:spcPts val="1200"/>
              </a:spcAft>
              <a:buFont typeface="+mj-lt"/>
              <a:buAutoNum type="arabicPeriod" startAt="2"/>
              <a:defRPr/>
            </a:pPr>
            <a:r>
              <a:rPr lang="en-PH" sz="2800" u="sng" smtClean="0">
                <a:latin typeface="+mn-lt"/>
                <a:ea typeface="Arial" charset="0"/>
              </a:rPr>
              <a:t>Pilot</a:t>
            </a:r>
            <a:r>
              <a:rPr lang="en-PH" sz="2800">
                <a:latin typeface="+mn-lt"/>
                <a:ea typeface="Arial" charset="0"/>
              </a:rPr>
              <a:t>: Implemented on a limited part of the country's territory</a:t>
            </a:r>
          </a:p>
          <a:p>
            <a:pPr lvl="0" eaLnBrk="1" fontAlgn="auto" hangingPunct="1">
              <a:lnSpc>
                <a:spcPct val="90000"/>
              </a:lnSpc>
              <a:spcAft>
                <a:spcPts val="0"/>
              </a:spcAft>
              <a:defRPr/>
            </a:pPr>
            <a:r>
              <a:rPr lang="en-PH" sz="2800" smtClean="0">
                <a:latin typeface="+mn-lt"/>
                <a:ea typeface="Arial" charset="0"/>
              </a:rPr>
              <a:t> </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22</a:t>
            </a:fld>
            <a:endParaRPr lang="en-GB" altLang="en-US"/>
          </a:p>
        </p:txBody>
      </p:sp>
      <p:sp>
        <p:nvSpPr>
          <p:cNvPr id="14"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68075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cstate="print"/>
          <a:srcRect l="20058" t="13958" r="39139" b="25191"/>
          <a:stretch>
            <a:fillRect/>
          </a:stretch>
        </p:blipFill>
        <p:spPr bwMode="auto">
          <a:xfrm>
            <a:off x="4941272" y="2624608"/>
            <a:ext cx="4095224" cy="3400201"/>
          </a:xfrm>
          <a:prstGeom prst="rect">
            <a:avLst/>
          </a:prstGeom>
          <a:noFill/>
          <a:ln w="9525">
            <a:noFill/>
            <a:miter lim="800000"/>
            <a:headEnd/>
            <a:tailEnd/>
          </a:ln>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23</a:t>
            </a:fld>
            <a:endParaRPr lang="en-GB" altLang="en-US"/>
          </a:p>
        </p:txBody>
      </p:sp>
      <p:sp>
        <p:nvSpPr>
          <p:cNvPr id="9" name="Title 1"/>
          <p:cNvSpPr txBox="1">
            <a:spLocks/>
          </p:cNvSpPr>
          <p:nvPr/>
        </p:nvSpPr>
        <p:spPr>
          <a:xfrm>
            <a:off x="700314" y="2540173"/>
            <a:ext cx="4231726" cy="384115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The level of implementation </a:t>
            </a:r>
            <a:r>
              <a:rPr lang="en-PH" sz="2800" smtClean="0">
                <a:latin typeface="+mn-lt"/>
                <a:ea typeface="Arial" charset="0"/>
              </a:rPr>
              <a:t>chosen will </a:t>
            </a:r>
            <a:r>
              <a:rPr lang="en-PH" sz="2800">
                <a:latin typeface="+mn-lt"/>
                <a:ea typeface="Arial" charset="0"/>
              </a:rPr>
              <a:t>greatly depend on country-specific context and on the size of the gap versus the availability of resources (financial, human, and physical) and organizational support to fill such gap.</a:t>
            </a:r>
            <a:endParaRPr kumimoji="0" lang="en-US" sz="2800" b="0" i="0" u="none" strike="noStrike" kern="1200" cap="none" spc="0" normalizeH="0" baseline="0" noProof="0" dirty="0">
              <a:ln>
                <a:noFill/>
              </a:ln>
              <a:effectLst/>
              <a:uLnTx/>
              <a:uFillTx/>
              <a:latin typeface="+mn-lt"/>
              <a:ea typeface="Arial" charset="0"/>
            </a:endParaRPr>
          </a:p>
        </p:txBody>
      </p:sp>
      <p:sp>
        <p:nvSpPr>
          <p:cNvPr id="11" name="Right Arrow 10"/>
          <p:cNvSpPr/>
          <p:nvPr/>
        </p:nvSpPr>
        <p:spPr>
          <a:xfrm>
            <a:off x="240010" y="2624608"/>
            <a:ext cx="388639"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14"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14481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2405356"/>
            <a:ext cx="8850204" cy="131167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The product resulting from this step will be a report or a table providing a strategy together with a list of associated activities, including the list of involved stakeholders and level of implementation, for each of the gaps identified during the assessment (Step 1). </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24</a:t>
            </a:fld>
            <a:endParaRPr lang="en-GB" altLang="en-US"/>
          </a:p>
        </p:txBody>
      </p:sp>
      <p:sp>
        <p:nvSpPr>
          <p:cNvPr id="6" name="Title 1"/>
          <p:cNvSpPr txBox="1">
            <a:spLocks/>
          </p:cNvSpPr>
          <p:nvPr/>
        </p:nvSpPr>
        <p:spPr>
          <a:xfrm>
            <a:off x="251520" y="1124744"/>
            <a:ext cx="8352928" cy="1152128"/>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2: Define </a:t>
            </a:r>
            <a:r>
              <a:rPr lang="en-PH" sz="2800" b="1">
                <a:ea typeface="Arial" charset="0"/>
              </a:rPr>
              <a:t>the strategies and activities to be implemented to fill the gap(s) identified during the assessment</a:t>
            </a:r>
            <a:endParaRPr lang="en-PH" sz="2800" b="1" dirty="0">
              <a:ea typeface="Arial" charset="0"/>
            </a:endParaRPr>
          </a:p>
        </p:txBody>
      </p:sp>
    </p:spTree>
    <p:extLst>
      <p:ext uri="{BB962C8B-B14F-4D97-AF65-F5344CB8AC3E}">
        <p14:creationId xmlns:p14="http://schemas.microsoft.com/office/powerpoint/2010/main" val="115259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25</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5" name="Rectangle 4"/>
          <p:cNvSpPr/>
          <p:nvPr/>
        </p:nvSpPr>
        <p:spPr>
          <a:xfrm>
            <a:off x="3059832" y="4437112"/>
            <a:ext cx="3240360"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329460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
        <p:nvSpPr>
          <p:cNvPr id="7" name="Title 1"/>
          <p:cNvSpPr txBox="1">
            <a:spLocks/>
          </p:cNvSpPr>
          <p:nvPr/>
        </p:nvSpPr>
        <p:spPr>
          <a:xfrm>
            <a:off x="186292" y="2060849"/>
            <a:ext cx="8562172" cy="3744415"/>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u="sng" smtClean="0">
                <a:latin typeface="+mn-lt"/>
                <a:ea typeface="Arial" charset="0"/>
              </a:rPr>
              <a:t>Objective</a:t>
            </a:r>
            <a:r>
              <a:rPr lang="en-PH" sz="2800">
                <a:latin typeface="+mn-lt"/>
                <a:ea typeface="Arial" charset="0"/>
              </a:rPr>
              <a:t>: Develop or modify the action plan for the activities identified during step </a:t>
            </a:r>
            <a:r>
              <a:rPr lang="en-PH" sz="2800" smtClean="0">
                <a:latin typeface="+mn-lt"/>
                <a:ea typeface="Arial" charset="0"/>
              </a:rPr>
              <a:t>2</a:t>
            </a:r>
            <a:endParaRPr lang="en-PH" sz="2800">
              <a:latin typeface="+mn-lt"/>
              <a:ea typeface="Arial" charset="0"/>
            </a:endParaRPr>
          </a:p>
          <a:p>
            <a:pPr lvl="0" eaLnBrk="1" fontAlgn="auto" hangingPunct="1">
              <a:lnSpc>
                <a:spcPct val="90000"/>
              </a:lnSpc>
              <a:spcAft>
                <a:spcPts val="1200"/>
              </a:spcAft>
              <a:defRPr/>
            </a:pPr>
            <a:r>
              <a:rPr lang="en-PH" sz="2800" u="sng" smtClean="0">
                <a:latin typeface="+mn-lt"/>
                <a:ea typeface="Arial" charset="0"/>
              </a:rPr>
              <a:t>Expected </a:t>
            </a:r>
            <a:r>
              <a:rPr lang="en-PH" sz="2800" u="sng">
                <a:latin typeface="+mn-lt"/>
                <a:ea typeface="Arial" charset="0"/>
              </a:rPr>
              <a:t>deliverable</a:t>
            </a:r>
            <a:r>
              <a:rPr lang="en-PH" sz="2800">
                <a:latin typeface="+mn-lt"/>
                <a:ea typeface="Arial" charset="0"/>
              </a:rPr>
              <a:t>: </a:t>
            </a:r>
            <a:r>
              <a:rPr lang="en-PH" sz="2800" smtClean="0">
                <a:latin typeface="+mn-lt"/>
                <a:ea typeface="Arial" charset="0"/>
              </a:rPr>
              <a:t>HIS geo-enabling action plan</a:t>
            </a:r>
          </a:p>
          <a:p>
            <a:pPr lvl="0" eaLnBrk="1" fontAlgn="auto" hangingPunct="1">
              <a:lnSpc>
                <a:spcPct val="90000"/>
              </a:lnSpc>
              <a:spcAft>
                <a:spcPts val="1200"/>
              </a:spcAft>
              <a:defRPr/>
            </a:pPr>
            <a:r>
              <a:rPr lang="en-PH" sz="2800" u="sng" smtClean="0">
                <a:latin typeface="+mn-lt"/>
                <a:ea typeface="Arial" charset="0"/>
              </a:rPr>
              <a:t>Estimated </a:t>
            </a:r>
            <a:r>
              <a:rPr lang="en-PH" sz="2800" u="sng">
                <a:latin typeface="+mn-lt"/>
                <a:ea typeface="Arial" charset="0"/>
              </a:rPr>
              <a:t>duration of implementation</a:t>
            </a:r>
            <a:r>
              <a:rPr lang="en-PH" sz="2800">
                <a:latin typeface="+mn-lt"/>
                <a:ea typeface="Arial" charset="0"/>
              </a:rPr>
              <a:t>: </a:t>
            </a:r>
            <a:r>
              <a:rPr lang="en-PH" sz="2800" smtClean="0">
                <a:latin typeface="+mn-lt"/>
                <a:ea typeface="Arial" charset="0"/>
              </a:rPr>
              <a:t>1 week</a:t>
            </a:r>
          </a:p>
          <a:p>
            <a:pPr lvl="0" eaLnBrk="1" fontAlgn="auto" hangingPunct="1">
              <a:lnSpc>
                <a:spcPct val="90000"/>
              </a:lnSpc>
              <a:spcAft>
                <a:spcPts val="1200"/>
              </a:spcAft>
              <a:defRPr/>
            </a:pPr>
            <a:r>
              <a:rPr lang="en-PH" sz="2800" u="sng" smtClean="0">
                <a:latin typeface="+mn-lt"/>
                <a:ea typeface="Arial" charset="0"/>
              </a:rPr>
              <a:t>Amount </a:t>
            </a:r>
            <a:r>
              <a:rPr lang="en-PH" sz="2800" u="sng">
                <a:latin typeface="+mn-lt"/>
                <a:ea typeface="Arial" charset="0"/>
              </a:rPr>
              <a:t>of resources needed</a:t>
            </a:r>
            <a:r>
              <a:rPr lang="en-PH" sz="2800">
                <a:latin typeface="+mn-lt"/>
                <a:ea typeface="Arial" charset="0"/>
              </a:rPr>
              <a:t>: </a:t>
            </a:r>
            <a:r>
              <a:rPr lang="en-PH" sz="2800" smtClean="0">
                <a:latin typeface="+mn-lt"/>
                <a:ea typeface="Arial" charset="0"/>
              </a:rPr>
              <a:t>Limited</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26</a:t>
            </a:fld>
            <a:endParaRPr lang="en-GB" altLang="en-US"/>
          </a:p>
        </p:txBody>
      </p:sp>
    </p:spTree>
    <p:extLst>
      <p:ext uri="{BB962C8B-B14F-4D97-AF65-F5344CB8AC3E}">
        <p14:creationId xmlns:p14="http://schemas.microsoft.com/office/powerpoint/2010/main" val="214941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
        <p:nvSpPr>
          <p:cNvPr id="7" name="Title 1"/>
          <p:cNvSpPr txBox="1">
            <a:spLocks/>
          </p:cNvSpPr>
          <p:nvPr/>
        </p:nvSpPr>
        <p:spPr>
          <a:xfrm>
            <a:off x="186292" y="2060849"/>
            <a:ext cx="8562172" cy="3960439"/>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u="sng" smtClean="0">
                <a:latin typeface="+mn-lt"/>
                <a:ea typeface="Arial" charset="0"/>
              </a:rPr>
              <a:t>Person </a:t>
            </a:r>
            <a:r>
              <a:rPr lang="en-PH" sz="2800" u="sng">
                <a:latin typeface="+mn-lt"/>
                <a:ea typeface="Arial" charset="0"/>
              </a:rPr>
              <a:t>to be involved</a:t>
            </a:r>
            <a:r>
              <a:rPr lang="en-PH" sz="2800">
                <a:latin typeface="+mn-lt"/>
                <a:ea typeface="Arial" charset="0"/>
              </a:rPr>
              <a:t>: Head of the geospatial data management and technology unit if any, representatives from key health programs (health information system, communicable diseases, planning, emergency management, and immunization), development partners, external facilitator</a:t>
            </a:r>
          </a:p>
          <a:p>
            <a:pPr lvl="0" eaLnBrk="1" fontAlgn="auto" hangingPunct="1">
              <a:lnSpc>
                <a:spcPct val="90000"/>
              </a:lnSpc>
              <a:spcAft>
                <a:spcPts val="1200"/>
              </a:spcAft>
              <a:defRPr/>
            </a:pPr>
            <a:r>
              <a:rPr lang="en-PH" sz="2800" u="sng">
                <a:latin typeface="+mn-lt"/>
                <a:ea typeface="Arial" charset="0"/>
              </a:rPr>
              <a:t>Supporting </a:t>
            </a:r>
            <a:r>
              <a:rPr lang="en-PH" sz="2800" u="sng" smtClean="0">
                <a:latin typeface="+mn-lt"/>
                <a:ea typeface="Arial" charset="0"/>
              </a:rPr>
              <a:t>tools</a:t>
            </a:r>
            <a:r>
              <a:rPr lang="en-PH" sz="2800" smtClean="0">
                <a:latin typeface="+mn-lt"/>
                <a:ea typeface="Arial" charset="0"/>
              </a:rPr>
              <a:t>:</a:t>
            </a:r>
            <a:endParaRPr lang="en-PH" sz="2800">
              <a:latin typeface="+mn-lt"/>
              <a:ea typeface="Arial" charset="0"/>
            </a:endParaRPr>
          </a:p>
          <a:p>
            <a:pPr lvl="0" eaLnBrk="1" fontAlgn="auto" hangingPunct="1">
              <a:lnSpc>
                <a:spcPct val="90000"/>
              </a:lnSpc>
              <a:spcAft>
                <a:spcPts val="1200"/>
              </a:spcAft>
              <a:defRPr/>
            </a:pPr>
            <a:r>
              <a:rPr lang="en-PH" sz="2800">
                <a:latin typeface="+mn-lt"/>
                <a:ea typeface="Arial" charset="0"/>
              </a:rPr>
              <a:t>a. Example of action plan </a:t>
            </a:r>
            <a:endParaRPr lang="en-PH" sz="28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27</a:t>
            </a:fld>
            <a:endParaRPr lang="en-GB" altLang="en-US"/>
          </a:p>
        </p:txBody>
      </p:sp>
    </p:spTree>
    <p:extLst>
      <p:ext uri="{BB962C8B-B14F-4D97-AF65-F5344CB8AC3E}">
        <p14:creationId xmlns:p14="http://schemas.microsoft.com/office/powerpoint/2010/main" val="247876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2060848"/>
            <a:ext cx="8778196" cy="42484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This step consists of organizing the strategies and activities identified during the previous step into an action plan in order to be implemented. Such action should at least </a:t>
            </a:r>
            <a:r>
              <a:rPr lang="en-PH" sz="2800" smtClean="0">
                <a:latin typeface="+mn-lt"/>
                <a:ea typeface="Arial" charset="0"/>
              </a:rPr>
              <a:t>contain:</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The long term vision</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The objectives</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The gap(s), strategies, and activities defined during the previous steps of the HIS geo-enabling process </a:t>
            </a:r>
          </a:p>
          <a:p>
            <a:pPr lvl="0" eaLnBrk="1" fontAlgn="auto" hangingPunct="1">
              <a:lnSpc>
                <a:spcPct val="90000"/>
              </a:lnSpc>
              <a:spcAft>
                <a:spcPts val="0"/>
              </a:spcAft>
              <a:defRPr/>
            </a:pP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28</a:t>
            </a:fld>
            <a:endParaRPr lang="en-GB" altLang="en-US"/>
          </a:p>
        </p:txBody>
      </p:sp>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1714719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1988840"/>
            <a:ext cx="8778196" cy="26642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Such </a:t>
            </a:r>
            <a:r>
              <a:rPr lang="en-PH" sz="2800">
                <a:latin typeface="+mn-lt"/>
                <a:ea typeface="Arial" charset="0"/>
              </a:rPr>
              <a:t>action should at least </a:t>
            </a:r>
            <a:r>
              <a:rPr lang="en-PH" sz="2800" smtClean="0">
                <a:latin typeface="+mn-lt"/>
                <a:ea typeface="Arial" charset="0"/>
              </a:rPr>
              <a:t>contain: (cont’d)</a:t>
            </a:r>
          </a:p>
          <a:p>
            <a:pPr marL="342900" lvl="0" indent="-342900" eaLnBrk="1" fontAlgn="auto" hangingPunct="1">
              <a:lnSpc>
                <a:spcPct val="90000"/>
              </a:lnSpc>
              <a:spcAft>
                <a:spcPts val="0"/>
              </a:spcAft>
              <a:buFont typeface="Arial" pitchFamily="34" charset="0"/>
              <a:buChar char="•"/>
              <a:defRPr/>
            </a:pPr>
            <a:r>
              <a:rPr lang="en-PH" sz="2800" smtClean="0">
                <a:latin typeface="+mn-lt"/>
                <a:ea typeface="Arial" charset="0"/>
              </a:rPr>
              <a:t>A </a:t>
            </a:r>
            <a:r>
              <a:rPr lang="en-PH" sz="2800">
                <a:latin typeface="+mn-lt"/>
                <a:ea typeface="Arial" charset="0"/>
              </a:rPr>
              <a:t>timeline covering all the activities with the mention of:</a:t>
            </a:r>
          </a:p>
          <a:p>
            <a:pPr marL="800100" lvl="1" indent="-342900" eaLnBrk="1" fontAlgn="auto" hangingPunct="1">
              <a:lnSpc>
                <a:spcPct val="90000"/>
              </a:lnSpc>
              <a:spcAft>
                <a:spcPts val="0"/>
              </a:spcAft>
              <a:buFont typeface="Courier New" pitchFamily="49" charset="0"/>
              <a:buChar char="o"/>
              <a:defRPr/>
            </a:pPr>
            <a:r>
              <a:rPr lang="en-PH" sz="2800">
                <a:latin typeface="+mn-lt"/>
                <a:ea typeface="Arial" charset="0"/>
              </a:rPr>
              <a:t>The target group</a:t>
            </a:r>
          </a:p>
          <a:p>
            <a:pPr marL="800100" lvl="1" indent="-342900" eaLnBrk="1" fontAlgn="auto" hangingPunct="1">
              <a:lnSpc>
                <a:spcPct val="90000"/>
              </a:lnSpc>
              <a:spcAft>
                <a:spcPts val="0"/>
              </a:spcAft>
              <a:buFont typeface="Courier New" pitchFamily="49" charset="0"/>
              <a:buChar char="o"/>
              <a:defRPr/>
            </a:pPr>
            <a:r>
              <a:rPr lang="en-PH" sz="2800">
                <a:latin typeface="+mn-lt"/>
                <a:ea typeface="Arial" charset="0"/>
              </a:rPr>
              <a:t>The person/entity in charge of the activity</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A detailed budget broken down by activity</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An Evaluation and Monitoring plan schedule</a:t>
            </a:r>
          </a:p>
          <a:p>
            <a:pPr lvl="0" eaLnBrk="1" fontAlgn="auto" hangingPunct="1">
              <a:lnSpc>
                <a:spcPct val="90000"/>
              </a:lnSpc>
              <a:spcAft>
                <a:spcPts val="0"/>
              </a:spcAft>
              <a:defRPr/>
            </a:pPr>
            <a:endParaRPr lang="en-PH" sz="32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29</a:t>
            </a:fld>
            <a:endParaRPr lang="en-GB" altLang="en-US"/>
          </a:p>
        </p:txBody>
      </p:sp>
      <p:sp>
        <p:nvSpPr>
          <p:cNvPr id="9" name="Title 1"/>
          <p:cNvSpPr txBox="1">
            <a:spLocks/>
          </p:cNvSpPr>
          <p:nvPr/>
        </p:nvSpPr>
        <p:spPr>
          <a:xfrm>
            <a:off x="645489" y="5229200"/>
            <a:ext cx="8174983" cy="123073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At </a:t>
            </a:r>
            <a:r>
              <a:rPr lang="en-PH" sz="2800">
                <a:latin typeface="+mn-lt"/>
                <a:ea typeface="Arial" charset="0"/>
              </a:rPr>
              <a:t>the end of this third step, the Ministry of Health should have a clear action plan containing all the information it needs for a successful implementation.</a:t>
            </a:r>
          </a:p>
          <a:p>
            <a:pPr lvl="0" eaLnBrk="1" fontAlgn="auto" hangingPunct="1">
              <a:lnSpc>
                <a:spcPct val="90000"/>
              </a:lnSpc>
              <a:spcAft>
                <a:spcPts val="0"/>
              </a:spcAft>
              <a:defRPr/>
            </a:pPr>
            <a:endParaRPr kumimoji="0" lang="en-US" sz="2800" b="0" i="0" u="none" strike="noStrike" kern="1200" cap="none" spc="0" normalizeH="0" baseline="0" noProof="0" dirty="0">
              <a:ln>
                <a:noFill/>
              </a:ln>
              <a:effectLst/>
              <a:uLnTx/>
              <a:uFillTx/>
              <a:latin typeface="+mn-lt"/>
              <a:ea typeface="Arial" charset="0"/>
            </a:endParaRPr>
          </a:p>
        </p:txBody>
      </p:sp>
      <p:sp>
        <p:nvSpPr>
          <p:cNvPr id="11" name="Right Arrow 10"/>
          <p:cNvSpPr/>
          <p:nvPr/>
        </p:nvSpPr>
        <p:spPr>
          <a:xfrm>
            <a:off x="217051" y="5277912"/>
            <a:ext cx="388639"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183134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28650" y="142975"/>
            <a:ext cx="7886700" cy="693737"/>
          </a:xfrm>
        </p:spPr>
        <p:txBody>
          <a:bodyPr/>
          <a:lstStyle/>
          <a:p>
            <a:pPr lvl="0" algn="ctr" eaLnBrk="1" hangingPunct="1">
              <a:defRPr/>
            </a:pPr>
            <a:r>
              <a:rPr lang="en-US" sz="3200" b="1" smtClean="0">
                <a:solidFill>
                  <a:schemeClr val="bg1"/>
                </a:solidFill>
                <a:latin typeface="+mn-lt"/>
              </a:rPr>
              <a:t>Key </a:t>
            </a:r>
            <a:r>
              <a:rPr lang="en-US" sz="3200" b="1">
                <a:solidFill>
                  <a:schemeClr val="bg1"/>
                </a:solidFill>
                <a:latin typeface="+mn-lt"/>
              </a:rPr>
              <a:t>terms used in this session</a:t>
            </a:r>
            <a:endParaRPr lang="en-PH" altLang="en-US" sz="3200" b="1" dirty="0">
              <a:solidFill>
                <a:schemeClr val="bg1"/>
              </a:solidFill>
              <a:latin typeface="+mn-lt"/>
            </a:endParaRPr>
          </a:p>
        </p:txBody>
      </p:sp>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3</a:t>
            </a:fld>
            <a:endParaRPr lang="en-GB" altLang="en-US" smtClean="0">
              <a:solidFill>
                <a:schemeClr val="tx1"/>
              </a:solidFill>
            </a:endParaRPr>
          </a:p>
        </p:txBody>
      </p:sp>
      <p:sp>
        <p:nvSpPr>
          <p:cNvPr id="9" name="Rectangle 8"/>
          <p:cNvSpPr/>
          <p:nvPr/>
        </p:nvSpPr>
        <p:spPr>
          <a:xfrm>
            <a:off x="333784" y="1073924"/>
            <a:ext cx="8476432" cy="4893647"/>
          </a:xfrm>
          <a:prstGeom prst="rect">
            <a:avLst/>
          </a:prstGeom>
        </p:spPr>
        <p:txBody>
          <a:bodyPr wrap="square">
            <a:spAutoFit/>
          </a:bodyPr>
          <a:lstStyle/>
          <a:p>
            <a:pPr marL="685800" lvl="0" indent="-685800"/>
            <a:r>
              <a:rPr lang="en-US" sz="2400" b="1" smtClean="0">
                <a:ea typeface="Calibri" pitchFamily="34" charset="0"/>
                <a:cs typeface="Times New Roman" pitchFamily="18" charset="0"/>
              </a:rPr>
              <a:t>Health Information Systems:  </a:t>
            </a:r>
            <a:r>
              <a:rPr lang="en-PH" sz="2400" smtClean="0">
                <a:ea typeface="Calibri" pitchFamily="34" charset="0"/>
                <a:cs typeface="Times New Roman" pitchFamily="18" charset="0"/>
              </a:rPr>
              <a:t>A </a:t>
            </a:r>
            <a:r>
              <a:rPr lang="en-PH" sz="2400">
                <a:ea typeface="Calibri" pitchFamily="34" charset="0"/>
                <a:cs typeface="Times New Roman" pitchFamily="18" charset="0"/>
              </a:rPr>
              <a:t>system that integrates data collection, processing, reporting, and use of the information necessary for improving health service effectiveness and efficiency through better management at all levels of health services. HIS is a much broader term than HMIS and includes HMIS, Patient Management Registration System (PMRS), Logistics Management Information System (LMIS), Human Resources Information System (HRIS), Financial Management System (FMS), etc</a:t>
            </a:r>
            <a:r>
              <a:rPr lang="en-PH" sz="2400" smtClean="0">
                <a:ea typeface="Calibri" pitchFamily="34" charset="0"/>
                <a:cs typeface="Times New Roman" pitchFamily="18" charset="0"/>
              </a:rPr>
              <a:t>.</a:t>
            </a:r>
          </a:p>
          <a:p>
            <a:pPr marL="685800" lvl="0" indent="-685800"/>
            <a:r>
              <a:rPr lang="en-PH" sz="1200">
                <a:ea typeface="Calibri" pitchFamily="34" charset="0"/>
                <a:cs typeface="Times New Roman" pitchFamily="18" charset="0"/>
              </a:rPr>
              <a:t> </a:t>
            </a:r>
          </a:p>
          <a:p>
            <a:pPr marL="685800" indent="-685800">
              <a:defRPr/>
            </a:pPr>
            <a:r>
              <a:rPr lang="en-US" sz="2400" b="1" smtClean="0">
                <a:ea typeface="Calibri" pitchFamily="34" charset="0"/>
                <a:cs typeface="Times New Roman" pitchFamily="18" charset="0"/>
              </a:rPr>
              <a:t>Strategy: </a:t>
            </a:r>
            <a:r>
              <a:rPr lang="en-PH" sz="2400" smtClean="0">
                <a:ea typeface="Calibri" pitchFamily="34" charset="0"/>
                <a:cs typeface="Times New Roman" pitchFamily="18" charset="0"/>
              </a:rPr>
              <a:t>Approach </a:t>
            </a:r>
            <a:r>
              <a:rPr lang="en-PH" sz="2400">
                <a:ea typeface="Calibri" pitchFamily="34" charset="0"/>
                <a:cs typeface="Times New Roman" pitchFamily="18" charset="0"/>
              </a:rPr>
              <a:t>that will be used to reach the objectives that have been </a:t>
            </a:r>
            <a:r>
              <a:rPr lang="en-PH" sz="2400" smtClean="0">
                <a:ea typeface="Calibri" pitchFamily="34" charset="0"/>
                <a:cs typeface="Times New Roman" pitchFamily="18" charset="0"/>
              </a:rPr>
              <a:t>defined</a:t>
            </a:r>
            <a:endParaRPr lang="en-US" sz="2400">
              <a:ea typeface="Calibri" pitchFamily="34" charset="0"/>
              <a:cs typeface="Times New Roman" pitchFamily="18" charset="0"/>
            </a:endParaRPr>
          </a:p>
          <a:p>
            <a:pPr marL="685800" indent="-685800">
              <a:defRPr/>
            </a:pPr>
            <a:r>
              <a:rPr lang="en-PH" sz="1200" smtClean="0">
                <a:ea typeface="Calibri" pitchFamily="34" charset="0"/>
                <a:cs typeface="Times New Roman" pitchFamily="18" charset="0"/>
              </a:rPr>
              <a:t> </a:t>
            </a:r>
            <a:endParaRPr lang="en-PH" sz="1200">
              <a:ea typeface="Calibri" pitchFamily="34" charset="0"/>
              <a:cs typeface="Times New Roman" pitchFamily="18" charset="0"/>
            </a:endParaRPr>
          </a:p>
          <a:p>
            <a:pPr marL="685800" indent="-685800">
              <a:defRPr/>
            </a:pPr>
            <a:r>
              <a:rPr lang="en-PH" sz="2400" b="1" smtClean="0">
                <a:ea typeface="Calibri" pitchFamily="34" charset="0"/>
                <a:cs typeface="Times New Roman" pitchFamily="18" charset="0"/>
              </a:rPr>
              <a:t>Vision: </a:t>
            </a:r>
            <a:r>
              <a:rPr lang="en-PH" sz="2400">
                <a:ea typeface="Calibri" pitchFamily="34" charset="0"/>
                <a:cs typeface="Times New Roman" pitchFamily="18" charset="0"/>
              </a:rPr>
              <a:t>Vivid picture of where you want to be in the </a:t>
            </a:r>
            <a:r>
              <a:rPr lang="en-PH" sz="2400" smtClean="0">
                <a:ea typeface="Calibri" pitchFamily="34" charset="0"/>
                <a:cs typeface="Times New Roman" pitchFamily="18" charset="0"/>
              </a:rPr>
              <a:t>future</a:t>
            </a:r>
            <a:endParaRPr lang="en-PH" sz="2400" b="1" smtClean="0">
              <a:ea typeface="Calibri" pitchFamily="34" charset="0"/>
              <a:cs typeface="Times New Roman" pitchFamily="18" charset="0"/>
            </a:endParaRPr>
          </a:p>
        </p:txBody>
      </p:sp>
    </p:spTree>
    <p:extLst>
      <p:ext uri="{BB962C8B-B14F-4D97-AF65-F5344CB8AC3E}">
        <p14:creationId xmlns:p14="http://schemas.microsoft.com/office/powerpoint/2010/main" val="323143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1973308"/>
            <a:ext cx="8778196" cy="66360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The following should be taken into account when developing the action plan to ensure successful implementation and long-term sustainability:</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30</a:t>
            </a:fld>
            <a:endParaRPr lang="en-GB" altLang="en-US"/>
          </a:p>
        </p:txBody>
      </p:sp>
      <p:sp>
        <p:nvSpPr>
          <p:cNvPr id="8" name="Title 1"/>
          <p:cNvSpPr txBox="1">
            <a:spLocks/>
          </p:cNvSpPr>
          <p:nvPr/>
        </p:nvSpPr>
        <p:spPr>
          <a:xfrm>
            <a:off x="179512" y="3212977"/>
            <a:ext cx="8778196" cy="3456383"/>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Make </a:t>
            </a:r>
            <a:r>
              <a:rPr lang="en-PH" sz="2700">
                <a:latin typeface="+mn-lt"/>
                <a:ea typeface="Arial" charset="0"/>
              </a:rPr>
              <a:t>sure that the action plan in general and the </a:t>
            </a:r>
            <a:r>
              <a:rPr lang="en-PH" sz="2700" smtClean="0">
                <a:latin typeface="+mn-lt"/>
                <a:ea typeface="Arial" charset="0"/>
              </a:rPr>
              <a:t>use </a:t>
            </a:r>
            <a:r>
              <a:rPr lang="en-PH" sz="2700">
                <a:latin typeface="+mn-lt"/>
                <a:ea typeface="Arial" charset="0"/>
              </a:rPr>
              <a:t>cases in particular </a:t>
            </a:r>
            <a:r>
              <a:rPr lang="en-PH" sz="2700" smtClean="0">
                <a:latin typeface="+mn-lt"/>
                <a:ea typeface="Arial" charset="0"/>
              </a:rPr>
              <a:t>address </a:t>
            </a:r>
            <a:r>
              <a:rPr lang="en-PH" sz="2700">
                <a:latin typeface="+mn-lt"/>
                <a:ea typeface="Arial" charset="0"/>
              </a:rPr>
              <a:t>public health priorities included in the National Health plan</a:t>
            </a:r>
            <a:r>
              <a:rPr lang="en-PH" sz="2700" smtClean="0">
                <a:latin typeface="+mn-lt"/>
                <a:ea typeface="Arial" charset="0"/>
              </a:rPr>
              <a:t>.</a:t>
            </a:r>
          </a:p>
          <a:p>
            <a:pPr lvl="0" eaLnBrk="1" fontAlgn="auto" hangingPunct="1">
              <a:lnSpc>
                <a:spcPct val="90000"/>
              </a:lnSpc>
              <a:spcAft>
                <a:spcPts val="0"/>
              </a:spcAft>
              <a:defRPr/>
            </a:pPr>
            <a:r>
              <a:rPr lang="en-PH" sz="1200">
                <a:latin typeface="+mn-lt"/>
                <a:ea typeface="Arial" charset="0"/>
              </a:rPr>
              <a:t> </a:t>
            </a:r>
            <a:r>
              <a:rPr lang="en-PH" sz="1200" smtClean="0">
                <a:latin typeface="+mn-lt"/>
                <a:ea typeface="Arial" charset="0"/>
              </a:rPr>
              <a:t> </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Build </a:t>
            </a:r>
            <a:r>
              <a:rPr lang="en-PH" sz="2700">
                <a:latin typeface="+mn-lt"/>
                <a:ea typeface="Arial" charset="0"/>
              </a:rPr>
              <a:t>on already existing action plan(s) taking the results of the HIS geo-enabling assessment into account</a:t>
            </a:r>
            <a:r>
              <a:rPr lang="en-PH" sz="2700" smtClean="0">
                <a:latin typeface="+mn-lt"/>
                <a:ea typeface="Arial" charset="0"/>
              </a:rPr>
              <a:t>.</a:t>
            </a:r>
          </a:p>
          <a:p>
            <a:pPr lvl="0" eaLnBrk="1" fontAlgn="auto" hangingPunct="1">
              <a:lnSpc>
                <a:spcPct val="90000"/>
              </a:lnSpc>
              <a:spcAft>
                <a:spcPts val="0"/>
              </a:spcAft>
              <a:defRPr/>
            </a:pPr>
            <a:r>
              <a:rPr lang="en-PH" sz="1200">
                <a:latin typeface="+mn-lt"/>
                <a:ea typeface="Arial" charset="0"/>
              </a:rPr>
              <a:t> </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Think </a:t>
            </a:r>
            <a:r>
              <a:rPr lang="en-PH" sz="2700">
                <a:latin typeface="+mn-lt"/>
                <a:ea typeface="Arial" charset="0"/>
              </a:rPr>
              <a:t>about the sustainability of the technical capacity or common assets developed during the implementation of the action plan</a:t>
            </a:r>
            <a:r>
              <a:rPr lang="en-PH" sz="2700" smtClean="0">
                <a:latin typeface="+mn-lt"/>
                <a:ea typeface="Arial" charset="0"/>
              </a:rPr>
              <a:t>.</a:t>
            </a:r>
            <a:endParaRPr lang="en-PH" sz="2700">
              <a:latin typeface="+mn-lt"/>
              <a:ea typeface="Arial" charset="0"/>
            </a:endParaRPr>
          </a:p>
        </p:txBody>
      </p:sp>
      <p:sp>
        <p:nvSpPr>
          <p:cNvPr id="9"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238830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31</a:t>
            </a:fld>
            <a:endParaRPr lang="en-GB" altLang="en-US"/>
          </a:p>
        </p:txBody>
      </p:sp>
      <p:sp>
        <p:nvSpPr>
          <p:cNvPr id="8" name="Title 1"/>
          <p:cNvSpPr txBox="1">
            <a:spLocks/>
          </p:cNvSpPr>
          <p:nvPr/>
        </p:nvSpPr>
        <p:spPr>
          <a:xfrm>
            <a:off x="179512" y="2020701"/>
            <a:ext cx="8778196" cy="4432635"/>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Be </a:t>
            </a:r>
            <a:r>
              <a:rPr lang="en-PH" sz="2700">
                <a:latin typeface="+mn-lt"/>
                <a:ea typeface="Arial" charset="0"/>
              </a:rPr>
              <a:t>as inclusive as possible by engaging in the process not only the key health programs identified during the assessment but also development partners who might currently be supporting project with a geo-enabling component or interested in doing so</a:t>
            </a:r>
            <a:r>
              <a:rPr lang="en-PH" sz="2700" smtClean="0">
                <a:latin typeface="+mn-lt"/>
                <a:ea typeface="Arial" charset="0"/>
              </a:rPr>
              <a:t>.</a:t>
            </a:r>
          </a:p>
          <a:p>
            <a:pPr lvl="0" eaLnBrk="1" fontAlgn="auto" hangingPunct="1">
              <a:lnSpc>
                <a:spcPct val="90000"/>
              </a:lnSpc>
              <a:spcAft>
                <a:spcPts val="0"/>
              </a:spcAft>
              <a:defRPr/>
            </a:pPr>
            <a:endParaRPr lang="en-PH" sz="1200" smtClean="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700" smtClean="0">
                <a:ea typeface="Arial" charset="0"/>
              </a:rPr>
              <a:t>Leverage local MOH champions who have understood the value of the geo-enablement and have a clear view on their needs for geospatial data and technologies.</a:t>
            </a:r>
            <a:endParaRPr lang="en-PH" sz="2700">
              <a:ea typeface="Arial" charset="0"/>
            </a:endParaRPr>
          </a:p>
          <a:p>
            <a:pPr lvl="0" eaLnBrk="1" fontAlgn="auto" hangingPunct="1">
              <a:lnSpc>
                <a:spcPct val="90000"/>
              </a:lnSpc>
              <a:spcAft>
                <a:spcPts val="0"/>
              </a:spcAft>
              <a:defRPr/>
            </a:pPr>
            <a:r>
              <a:rPr lang="en-PH" sz="1200">
                <a:ea typeface="Arial" charset="0"/>
              </a:rPr>
              <a:t> </a:t>
            </a:r>
          </a:p>
          <a:p>
            <a:pPr marL="342900" lvl="0" indent="-342900" eaLnBrk="1" fontAlgn="auto" hangingPunct="1">
              <a:lnSpc>
                <a:spcPct val="90000"/>
              </a:lnSpc>
              <a:spcAft>
                <a:spcPts val="0"/>
              </a:spcAft>
              <a:buFont typeface="Arial" pitchFamily="34" charset="0"/>
              <a:buChar char="•"/>
              <a:defRPr/>
            </a:pPr>
            <a:r>
              <a:rPr lang="en-PH" sz="2700">
                <a:ea typeface="Arial" charset="0"/>
              </a:rPr>
              <a:t>Have at least one focal point officially nominated for each MOH entity and the partners involved in the implementation of the action plan.</a:t>
            </a:r>
          </a:p>
          <a:p>
            <a:pPr marL="342900" lvl="0" indent="-342900" eaLnBrk="1" fontAlgn="auto" hangingPunct="1">
              <a:lnSpc>
                <a:spcPct val="90000"/>
              </a:lnSpc>
              <a:spcAft>
                <a:spcPts val="0"/>
              </a:spcAft>
              <a:buFont typeface="Arial" pitchFamily="34" charset="0"/>
              <a:buChar char="•"/>
              <a:defRPr/>
            </a:pPr>
            <a:endParaRPr lang="en-PH" sz="2800">
              <a:latin typeface="+mn-lt"/>
              <a:ea typeface="Arial" charset="0"/>
            </a:endParaRPr>
          </a:p>
        </p:txBody>
      </p:sp>
      <p:sp>
        <p:nvSpPr>
          <p:cNvPr id="9" name="Title 1"/>
          <p:cNvSpPr txBox="1">
            <a:spLocks/>
          </p:cNvSpPr>
          <p:nvPr/>
        </p:nvSpPr>
        <p:spPr>
          <a:xfrm>
            <a:off x="251520" y="112474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390565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32</a:t>
            </a:fld>
            <a:endParaRPr lang="en-GB" altLang="en-US"/>
          </a:p>
        </p:txBody>
      </p:sp>
      <p:sp>
        <p:nvSpPr>
          <p:cNvPr id="8" name="Title 1"/>
          <p:cNvSpPr txBox="1">
            <a:spLocks/>
          </p:cNvSpPr>
          <p:nvPr/>
        </p:nvSpPr>
        <p:spPr>
          <a:xfrm>
            <a:off x="179512" y="2020701"/>
            <a:ext cx="8778196" cy="4432635"/>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smtClean="0">
                <a:latin typeface="+mn-lt"/>
                <a:ea typeface="Arial" charset="0"/>
              </a:rPr>
              <a:t>Use </a:t>
            </a:r>
            <a:r>
              <a:rPr lang="en-PH" sz="2800">
                <a:latin typeface="+mn-lt"/>
                <a:ea typeface="Arial" charset="0"/>
              </a:rPr>
              <a:t>local capacity (national consultant, universities, private companies,...) as much as possible, not only because this reduces costs but allows also a more close follow up on the implementation as well as helps in addressing potential language issues</a:t>
            </a:r>
            <a:r>
              <a:rPr lang="en-PH" sz="2800" smtClean="0">
                <a:latin typeface="+mn-lt"/>
                <a:ea typeface="Arial" charset="0"/>
              </a:rPr>
              <a:t>.</a:t>
            </a:r>
          </a:p>
          <a:p>
            <a:pPr lvl="0" eaLnBrk="1" fontAlgn="auto" hangingPunct="1">
              <a:lnSpc>
                <a:spcPct val="90000"/>
              </a:lnSpc>
              <a:spcAft>
                <a:spcPts val="0"/>
              </a:spcAft>
              <a:defRPr/>
            </a:pPr>
            <a:r>
              <a:rPr lang="en-PH" sz="1200">
                <a:latin typeface="+mn-lt"/>
                <a:ea typeface="Arial" charset="0"/>
              </a:rPr>
              <a:t> </a:t>
            </a:r>
            <a:r>
              <a:rPr lang="en-PH" sz="1200" smtClean="0">
                <a:latin typeface="+mn-lt"/>
                <a:ea typeface="Arial" charset="0"/>
              </a:rPr>
              <a:t> </a:t>
            </a:r>
          </a:p>
          <a:p>
            <a:pPr marL="342900" indent="-342900" eaLnBrk="1" fontAlgn="auto" hangingPunct="1">
              <a:lnSpc>
                <a:spcPct val="90000"/>
              </a:lnSpc>
              <a:spcAft>
                <a:spcPts val="0"/>
              </a:spcAft>
              <a:buFont typeface="Arial" pitchFamily="34" charset="0"/>
              <a:buChar char="•"/>
              <a:defRPr/>
            </a:pPr>
            <a:r>
              <a:rPr lang="en-PH" sz="2800">
                <a:ea typeface="Arial" charset="0"/>
              </a:rPr>
              <a:t>Prefer long term coaching to one-off training sessions</a:t>
            </a:r>
            <a:r>
              <a:rPr lang="en-PH" sz="2800" smtClean="0">
                <a:ea typeface="Arial" charset="0"/>
              </a:rPr>
              <a:t>.</a:t>
            </a:r>
          </a:p>
          <a:p>
            <a:pPr eaLnBrk="1" fontAlgn="auto" hangingPunct="1">
              <a:lnSpc>
                <a:spcPct val="90000"/>
              </a:lnSpc>
              <a:spcAft>
                <a:spcPts val="0"/>
              </a:spcAft>
              <a:defRPr/>
            </a:pPr>
            <a:r>
              <a:rPr lang="en-PH" sz="1200" smtClean="0">
                <a:ea typeface="Arial" charset="0"/>
              </a:rPr>
              <a:t> </a:t>
            </a:r>
            <a:endParaRPr lang="en-PH" sz="1200">
              <a:ea typeface="Arial" charset="0"/>
            </a:endParaRPr>
          </a:p>
          <a:p>
            <a:pPr marL="342900" lvl="0" indent="-342900" eaLnBrk="1" fontAlgn="auto" hangingPunct="1">
              <a:lnSpc>
                <a:spcPct val="90000"/>
              </a:lnSpc>
              <a:spcAft>
                <a:spcPts val="0"/>
              </a:spcAft>
              <a:buFont typeface="Arial" pitchFamily="34" charset="0"/>
              <a:buChar char="•"/>
              <a:defRPr/>
            </a:pPr>
            <a:r>
              <a:rPr lang="en-PH" sz="2800">
                <a:ea typeface="Arial" charset="0"/>
              </a:rPr>
              <a:t>Start by strengthening the central level before the sub national level in order for the central level to then serve as trainers and point of contact for the sub-national level.</a:t>
            </a:r>
          </a:p>
          <a:p>
            <a:pPr marL="342900" indent="-342900" eaLnBrk="1" fontAlgn="auto" hangingPunct="1">
              <a:lnSpc>
                <a:spcPct val="90000"/>
              </a:lnSpc>
              <a:spcAft>
                <a:spcPts val="0"/>
              </a:spcAft>
              <a:buFont typeface="Arial" pitchFamily="34" charset="0"/>
              <a:buChar char="•"/>
              <a:defRPr/>
            </a:pPr>
            <a:endParaRPr lang="en-PH" sz="2800">
              <a:ea typeface="Arial" charset="0"/>
            </a:endParaRPr>
          </a:p>
          <a:p>
            <a:pPr marL="342900" lvl="0" indent="-342900" eaLnBrk="1" fontAlgn="auto" hangingPunct="1">
              <a:lnSpc>
                <a:spcPct val="90000"/>
              </a:lnSpc>
              <a:spcAft>
                <a:spcPts val="0"/>
              </a:spcAft>
              <a:buFont typeface="Arial" pitchFamily="34" charset="0"/>
              <a:buChar char="•"/>
              <a:defRPr/>
            </a:pPr>
            <a:endParaRPr lang="en-PH" sz="2800">
              <a:latin typeface="+mn-lt"/>
              <a:ea typeface="Arial" charset="0"/>
            </a:endParaRPr>
          </a:p>
          <a:p>
            <a:pPr lvl="0" eaLnBrk="1" fontAlgn="auto" hangingPunct="1">
              <a:lnSpc>
                <a:spcPct val="90000"/>
              </a:lnSpc>
              <a:spcAft>
                <a:spcPts val="0"/>
              </a:spcAft>
              <a:defRPr/>
            </a:pPr>
            <a:endParaRPr lang="en-PH" sz="2800">
              <a:latin typeface="+mn-lt"/>
              <a:ea typeface="Arial" charset="0"/>
            </a:endParaRPr>
          </a:p>
        </p:txBody>
      </p:sp>
      <p:sp>
        <p:nvSpPr>
          <p:cNvPr id="6"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1479762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33</a:t>
            </a:fld>
            <a:endParaRPr lang="en-GB" altLang="en-US"/>
          </a:p>
        </p:txBody>
      </p:sp>
      <p:sp>
        <p:nvSpPr>
          <p:cNvPr id="8" name="Title 1"/>
          <p:cNvSpPr txBox="1">
            <a:spLocks/>
          </p:cNvSpPr>
          <p:nvPr/>
        </p:nvSpPr>
        <p:spPr>
          <a:xfrm>
            <a:off x="179512" y="2020701"/>
            <a:ext cx="8778196" cy="4432635"/>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smtClean="0">
                <a:ea typeface="Arial" charset="0"/>
              </a:rPr>
              <a:t>Use </a:t>
            </a:r>
            <a:r>
              <a:rPr lang="en-PH" sz="2800">
                <a:ea typeface="Arial" charset="0"/>
              </a:rPr>
              <a:t>the implementation of the use cases as the context to strengthen the technical capacity of the MOH</a:t>
            </a:r>
            <a:r>
              <a:rPr lang="en-PH" sz="2800" smtClean="0">
                <a:latin typeface="+mn-lt"/>
                <a:ea typeface="Arial" charset="0"/>
              </a:rPr>
              <a:t>.</a:t>
            </a:r>
            <a:endParaRPr lang="en-PH" sz="2800">
              <a:latin typeface="+mn-lt"/>
              <a:ea typeface="Arial" charset="0"/>
            </a:endParaRPr>
          </a:p>
          <a:p>
            <a:pPr lvl="0" eaLnBrk="1" fontAlgn="auto" hangingPunct="1">
              <a:lnSpc>
                <a:spcPct val="90000"/>
              </a:lnSpc>
              <a:spcAft>
                <a:spcPts val="0"/>
              </a:spcAft>
              <a:defRPr/>
            </a:pPr>
            <a:r>
              <a:rPr lang="en-PH" sz="1200">
                <a:latin typeface="+mn-lt"/>
                <a:ea typeface="Arial" charset="0"/>
              </a:rPr>
              <a:t> </a:t>
            </a:r>
            <a:r>
              <a:rPr lang="en-PH" sz="1200" smtClean="0">
                <a:latin typeface="+mn-lt"/>
                <a:ea typeface="Arial" charset="0"/>
              </a:rPr>
              <a:t> </a:t>
            </a:r>
            <a:endParaRPr lang="en-PH" sz="120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ea typeface="Arial" charset="0"/>
              </a:rPr>
              <a:t>Get the MOH Staff to do as much of the work as possible with the support of the national and international consultants. This will contribute to the strengthening of their technical capacity and to experience </a:t>
            </a:r>
            <a:r>
              <a:rPr lang="en-PH" sz="2800" smtClean="0">
                <a:ea typeface="Arial" charset="0"/>
              </a:rPr>
              <a:t>first-hand </a:t>
            </a:r>
            <a:r>
              <a:rPr lang="en-PH" sz="2800">
                <a:ea typeface="Arial" charset="0"/>
              </a:rPr>
              <a:t>potential data and process related issues</a:t>
            </a:r>
            <a:r>
              <a:rPr lang="en-PH" sz="2800" smtClean="0">
                <a:latin typeface="+mn-lt"/>
                <a:ea typeface="Arial" charset="0"/>
              </a:rPr>
              <a:t>.</a:t>
            </a:r>
            <a:endParaRPr lang="en-PH" sz="2800">
              <a:latin typeface="+mn-lt"/>
              <a:ea typeface="Arial" charset="0"/>
            </a:endParaRPr>
          </a:p>
          <a:p>
            <a:pPr lvl="0" eaLnBrk="1" fontAlgn="auto" hangingPunct="1">
              <a:lnSpc>
                <a:spcPct val="90000"/>
              </a:lnSpc>
              <a:spcAft>
                <a:spcPts val="0"/>
              </a:spcAft>
              <a:defRPr/>
            </a:pPr>
            <a:r>
              <a:rPr lang="en-PH" sz="2800">
                <a:latin typeface="+mn-lt"/>
                <a:ea typeface="Arial" charset="0"/>
              </a:rPr>
              <a:t> </a:t>
            </a:r>
          </a:p>
          <a:p>
            <a:pPr lvl="0" eaLnBrk="1" fontAlgn="auto" hangingPunct="1">
              <a:lnSpc>
                <a:spcPct val="90000"/>
              </a:lnSpc>
              <a:spcAft>
                <a:spcPts val="0"/>
              </a:spcAft>
              <a:defRPr/>
            </a:pPr>
            <a:endParaRPr lang="en-PH" sz="2800">
              <a:latin typeface="+mn-lt"/>
              <a:ea typeface="Arial" charset="0"/>
            </a:endParaRPr>
          </a:p>
        </p:txBody>
      </p:sp>
      <p:sp>
        <p:nvSpPr>
          <p:cNvPr id="6"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416151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34</a:t>
            </a:fld>
            <a:endParaRPr lang="en-GB" altLang="en-US"/>
          </a:p>
        </p:txBody>
      </p:sp>
      <p:sp>
        <p:nvSpPr>
          <p:cNvPr id="8" name="Title 1"/>
          <p:cNvSpPr txBox="1">
            <a:spLocks/>
          </p:cNvSpPr>
          <p:nvPr/>
        </p:nvSpPr>
        <p:spPr>
          <a:xfrm>
            <a:off x="179512" y="1916832"/>
            <a:ext cx="8778196" cy="4432635"/>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Don't be too ambitious at first even if the resources are available. Better cut the action plan into few phases if needed and go for a full scale implementation only once enough local capacity has been established at the central level. The implementation of a pilot project also has the advantage of giving a clearer picture on the activities, resources, time, etc. needed to expand the implementation to the whole country.</a:t>
            </a:r>
          </a:p>
          <a:p>
            <a:pPr lvl="0" eaLnBrk="1" fontAlgn="auto" hangingPunct="1">
              <a:lnSpc>
                <a:spcPct val="90000"/>
              </a:lnSpc>
              <a:spcAft>
                <a:spcPts val="0"/>
              </a:spcAft>
              <a:defRPr/>
            </a:pPr>
            <a:r>
              <a:rPr lang="en-PH" sz="1200" smtClean="0">
                <a:latin typeface="+mn-lt"/>
                <a:ea typeface="Arial" charset="0"/>
              </a:rPr>
              <a:t>  </a:t>
            </a:r>
          </a:p>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Don't implement action plan spanning further than 12 months (8 to 9 for a pilot project) in order to have the opportunity to regularly assess and adjust the plan if needed</a:t>
            </a:r>
            <a:r>
              <a:rPr lang="en-PH" sz="2700" smtClean="0">
                <a:latin typeface="+mn-lt"/>
                <a:ea typeface="Arial" charset="0"/>
              </a:rPr>
              <a:t>.</a:t>
            </a:r>
            <a:endParaRPr lang="en-PH" sz="2700">
              <a:latin typeface="+mn-lt"/>
              <a:ea typeface="Arial" charset="0"/>
            </a:endParaRPr>
          </a:p>
        </p:txBody>
      </p:sp>
      <p:sp>
        <p:nvSpPr>
          <p:cNvPr id="6"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296383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35</a:t>
            </a:fld>
            <a:endParaRPr lang="en-GB" altLang="en-US"/>
          </a:p>
        </p:txBody>
      </p:sp>
      <p:sp>
        <p:nvSpPr>
          <p:cNvPr id="8" name="Title 1"/>
          <p:cNvSpPr txBox="1">
            <a:spLocks/>
          </p:cNvSpPr>
          <p:nvPr/>
        </p:nvSpPr>
        <p:spPr>
          <a:xfrm>
            <a:off x="179512" y="1988840"/>
            <a:ext cx="8778196" cy="2448272"/>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smtClean="0">
                <a:latin typeface="+mn-lt"/>
                <a:ea typeface="Arial" charset="0"/>
              </a:rPr>
              <a:t>Anticipate unexpected delays in the implementation of the activities and try to come up with a timeline that would be flexible enough to absorb them as much as possible.</a:t>
            </a:r>
            <a:endParaRPr lang="en-PH" sz="2800">
              <a:latin typeface="+mn-lt"/>
              <a:ea typeface="Arial" charset="0"/>
            </a:endParaRPr>
          </a:p>
        </p:txBody>
      </p:sp>
      <p:sp>
        <p:nvSpPr>
          <p:cNvPr id="6"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223205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2132856"/>
            <a:ext cx="8778196" cy="6480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The product resulting from this step will be an action plan.</a:t>
            </a:r>
          </a:p>
          <a:p>
            <a:pPr lvl="0" eaLnBrk="1" fontAlgn="auto" hangingPunct="1">
              <a:lnSpc>
                <a:spcPct val="90000"/>
              </a:lnSpc>
              <a:spcAft>
                <a:spcPts val="0"/>
              </a:spcAft>
              <a:defRPr/>
            </a:pP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36</a:t>
            </a:fld>
            <a:endParaRPr lang="en-GB" altLang="en-US"/>
          </a:p>
        </p:txBody>
      </p:sp>
      <p:sp>
        <p:nvSpPr>
          <p:cNvPr id="11"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
        <p:nvSpPr>
          <p:cNvPr id="16" name="Right Arrow 15"/>
          <p:cNvSpPr/>
          <p:nvPr/>
        </p:nvSpPr>
        <p:spPr>
          <a:xfrm>
            <a:off x="510953" y="3292750"/>
            <a:ext cx="388639" cy="344508"/>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17" name="Title 1"/>
          <p:cNvSpPr txBox="1">
            <a:spLocks/>
          </p:cNvSpPr>
          <p:nvPr/>
        </p:nvSpPr>
        <p:spPr>
          <a:xfrm>
            <a:off x="1043608" y="3140968"/>
            <a:ext cx="7914100" cy="8640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Consider </a:t>
            </a:r>
            <a:r>
              <a:rPr lang="en-PH" sz="2800">
                <a:latin typeface="+mn-lt"/>
                <a:ea typeface="Arial" charset="0"/>
              </a:rPr>
              <a:t>presenting the final action plan in a tabular form which might make it easier to digest </a:t>
            </a:r>
            <a:r>
              <a:rPr lang="en-PH" sz="2800" smtClean="0">
                <a:latin typeface="+mn-lt"/>
                <a:ea typeface="Arial" charset="0"/>
              </a:rPr>
              <a:t>as opposed to </a:t>
            </a:r>
            <a:r>
              <a:rPr lang="en-PH" sz="2800">
                <a:latin typeface="+mn-lt"/>
                <a:ea typeface="Arial" charset="0"/>
              </a:rPr>
              <a:t>a narrative report</a:t>
            </a:r>
            <a:r>
              <a:rPr lang="en-PH" sz="2800" smtClean="0">
                <a:latin typeface="+mn-lt"/>
                <a:ea typeface="Arial" charset="0"/>
              </a:rPr>
              <a:t>.</a:t>
            </a:r>
          </a:p>
          <a:p>
            <a:pPr lvl="0" eaLnBrk="1" fontAlgn="auto" hangingPunct="1">
              <a:lnSpc>
                <a:spcPct val="90000"/>
              </a:lnSpc>
              <a:spcAft>
                <a:spcPts val="0"/>
              </a:spcAft>
              <a:defRPr/>
            </a:pPr>
            <a:endParaRPr lang="en-PH" sz="2800">
              <a:latin typeface="+mn-lt"/>
              <a:ea typeface="Arial" charset="0"/>
            </a:endParaRPr>
          </a:p>
        </p:txBody>
      </p:sp>
    </p:spTree>
    <p:extLst>
      <p:ext uri="{BB962C8B-B14F-4D97-AF65-F5344CB8AC3E}">
        <p14:creationId xmlns:p14="http://schemas.microsoft.com/office/powerpoint/2010/main" val="4176470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37</a:t>
            </a:fld>
            <a:endParaRPr lang="en-GB"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492896"/>
            <a:ext cx="4665914" cy="3168352"/>
          </a:xfrm>
          <a:prstGeom prst="rect">
            <a:avLst/>
          </a:prstGeom>
        </p:spPr>
      </p:pic>
      <p:sp>
        <p:nvSpPr>
          <p:cNvPr id="13" name="Title 1"/>
          <p:cNvSpPr txBox="1">
            <a:spLocks/>
          </p:cNvSpPr>
          <p:nvPr/>
        </p:nvSpPr>
        <p:spPr>
          <a:xfrm>
            <a:off x="179512" y="2007710"/>
            <a:ext cx="4119062" cy="372554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smtClean="0">
                <a:latin typeface="+mn-lt"/>
                <a:ea typeface="Arial" charset="0"/>
              </a:rPr>
              <a:t>Take </a:t>
            </a:r>
            <a:r>
              <a:rPr lang="en-PH" sz="2700">
                <a:latin typeface="+mn-lt"/>
                <a:ea typeface="Arial" charset="0"/>
              </a:rPr>
              <a:t>for example the fictive action plan in Annex 6 which was created for a fictitious country at the earliest stage of its HIS geo-enabling journey wherein important gaps have been identified during the assessment the need to demonstrate the benefits of the geo-enablement </a:t>
            </a:r>
            <a:r>
              <a:rPr lang="en-PH" sz="2700" smtClean="0">
                <a:latin typeface="+mn-lt"/>
                <a:ea typeface="Arial" charset="0"/>
              </a:rPr>
              <a:t>remains. </a:t>
            </a:r>
            <a:endParaRPr lang="en-PH" sz="2700">
              <a:latin typeface="+mn-lt"/>
              <a:ea typeface="Arial" charset="0"/>
            </a:endParaRPr>
          </a:p>
        </p:txBody>
      </p:sp>
      <p:sp>
        <p:nvSpPr>
          <p:cNvPr id="14" name="Right Arrow 13"/>
          <p:cNvSpPr/>
          <p:nvPr/>
        </p:nvSpPr>
        <p:spPr>
          <a:xfrm>
            <a:off x="4291373" y="5924339"/>
            <a:ext cx="388639" cy="344508"/>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15" name="Title 1"/>
          <p:cNvSpPr txBox="1">
            <a:spLocks/>
          </p:cNvSpPr>
          <p:nvPr/>
        </p:nvSpPr>
        <p:spPr>
          <a:xfrm>
            <a:off x="4719406" y="5877272"/>
            <a:ext cx="3741026" cy="43864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200" smtClean="0">
                <a:latin typeface="+mn-lt"/>
                <a:ea typeface="Arial" charset="0"/>
              </a:rPr>
              <a:t>Still lacks a complete budget</a:t>
            </a:r>
            <a:endParaRPr lang="en-PH" sz="2200">
              <a:latin typeface="+mn-lt"/>
              <a:ea typeface="Arial" charset="0"/>
            </a:endParaRPr>
          </a:p>
          <a:p>
            <a:pPr lvl="0" eaLnBrk="1" fontAlgn="auto" hangingPunct="1">
              <a:lnSpc>
                <a:spcPct val="90000"/>
              </a:lnSpc>
              <a:spcAft>
                <a:spcPts val="0"/>
              </a:spcAft>
              <a:defRPr/>
            </a:pPr>
            <a:endParaRPr kumimoji="0" lang="en-US" sz="2200" b="0" i="0" u="none" strike="noStrike" kern="1200" cap="none" spc="0" normalizeH="0" baseline="0" noProof="0" dirty="0">
              <a:ln>
                <a:noFill/>
              </a:ln>
              <a:effectLst/>
              <a:uLnTx/>
              <a:uFillTx/>
              <a:latin typeface="+mn-lt"/>
              <a:ea typeface="Arial" charset="0"/>
            </a:endParaRPr>
          </a:p>
        </p:txBody>
      </p:sp>
      <p:sp>
        <p:nvSpPr>
          <p:cNvPr id="11"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3578436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6292" y="1901300"/>
            <a:ext cx="8778196" cy="7356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a:latin typeface="+mn-lt"/>
                <a:ea typeface="Arial" charset="0"/>
              </a:rPr>
              <a:t>The budget should cover the cost of activities reported in the action plan and other items such as:</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38</a:t>
            </a:fld>
            <a:endParaRPr lang="en-GB" altLang="en-US"/>
          </a:p>
        </p:txBody>
      </p:sp>
      <p:sp>
        <p:nvSpPr>
          <p:cNvPr id="13" name="Title 1"/>
          <p:cNvSpPr txBox="1">
            <a:spLocks/>
          </p:cNvSpPr>
          <p:nvPr/>
        </p:nvSpPr>
        <p:spPr>
          <a:xfrm>
            <a:off x="179512" y="2636912"/>
            <a:ext cx="8964488" cy="2952328"/>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Salary for the national and international consultants as well as field data collectors when it applies</a:t>
            </a:r>
          </a:p>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Travel for the international, and in some cases, national consultant(s)</a:t>
            </a:r>
          </a:p>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Allowance for the MOH staffs attending the meeting, </a:t>
            </a:r>
            <a:r>
              <a:rPr lang="en-PH" sz="2700" smtClean="0">
                <a:latin typeface="+mn-lt"/>
                <a:ea typeface="Arial" charset="0"/>
              </a:rPr>
              <a:t>workshops, </a:t>
            </a:r>
            <a:r>
              <a:rPr lang="en-PH" sz="2700">
                <a:latin typeface="+mn-lt"/>
                <a:ea typeface="Arial" charset="0"/>
              </a:rPr>
              <a:t>and training if not located in the same city as well as for field data collectors when it applies</a:t>
            </a:r>
          </a:p>
          <a:p>
            <a:pPr marL="342900" lvl="0" indent="-342900" eaLnBrk="1" fontAlgn="auto" hangingPunct="1">
              <a:lnSpc>
                <a:spcPct val="90000"/>
              </a:lnSpc>
              <a:spcAft>
                <a:spcPts val="0"/>
              </a:spcAft>
              <a:buFont typeface="Arial" pitchFamily="34" charset="0"/>
              <a:buChar char="•"/>
              <a:defRPr/>
            </a:pPr>
            <a:r>
              <a:rPr lang="en-PH" sz="2700" smtClean="0">
                <a:latin typeface="+mn-lt"/>
                <a:ea typeface="Arial" charset="0"/>
              </a:rPr>
              <a:t>Required hardware and software and a </a:t>
            </a:r>
            <a:r>
              <a:rPr lang="en-PH" sz="2700">
                <a:latin typeface="+mn-lt"/>
                <a:ea typeface="Arial" charset="0"/>
              </a:rPr>
              <a:t>good internet bandwidth at the MOH </a:t>
            </a:r>
          </a:p>
          <a:p>
            <a:pPr marL="342900" lvl="0" indent="-342900" eaLnBrk="1" fontAlgn="auto" hangingPunct="1">
              <a:lnSpc>
                <a:spcPct val="90000"/>
              </a:lnSpc>
              <a:spcAft>
                <a:spcPts val="0"/>
              </a:spcAft>
              <a:buFont typeface="Arial" pitchFamily="34" charset="0"/>
              <a:buChar char="•"/>
              <a:defRPr/>
            </a:pPr>
            <a:r>
              <a:rPr lang="en-PH" sz="2700">
                <a:latin typeface="+mn-lt"/>
                <a:ea typeface="Arial" charset="0"/>
              </a:rPr>
              <a:t>Online common drive (Dropbox for example) for the sharing of data among the members of the technical working group</a:t>
            </a:r>
          </a:p>
        </p:txBody>
      </p:sp>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3: </a:t>
            </a:r>
            <a:r>
              <a:rPr lang="en-PH" sz="2800" b="1">
                <a:ea typeface="Arial" charset="0"/>
              </a:rPr>
              <a:t>Develop or modify the action plan aiming at geo-enabling the HIS</a:t>
            </a:r>
            <a:endParaRPr lang="en-PH" sz="2800" b="1" dirty="0">
              <a:ea typeface="Arial" charset="0"/>
            </a:endParaRPr>
          </a:p>
        </p:txBody>
      </p:sp>
    </p:spTree>
    <p:extLst>
      <p:ext uri="{BB962C8B-B14F-4D97-AF65-F5344CB8AC3E}">
        <p14:creationId xmlns:p14="http://schemas.microsoft.com/office/powerpoint/2010/main" val="424101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39</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5" name="Rectangle 4"/>
          <p:cNvSpPr/>
          <p:nvPr/>
        </p:nvSpPr>
        <p:spPr>
          <a:xfrm>
            <a:off x="3059832" y="5229200"/>
            <a:ext cx="3240360" cy="586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51520" y="1015008"/>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4: Implement the action plan</a:t>
            </a:r>
            <a:endParaRPr lang="en-PH" sz="2800" b="1" dirty="0">
              <a:ea typeface="Arial" charset="0"/>
            </a:endParaRPr>
          </a:p>
        </p:txBody>
      </p:sp>
    </p:spTree>
    <p:extLst>
      <p:ext uri="{BB962C8B-B14F-4D97-AF65-F5344CB8AC3E}">
        <p14:creationId xmlns:p14="http://schemas.microsoft.com/office/powerpoint/2010/main" val="412918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a:t>
            </a:r>
            <a:r>
              <a:rPr lang="en-US" sz="3200" b="1">
                <a:solidFill>
                  <a:schemeClr val="bg1"/>
                </a:solidFill>
                <a:latin typeface="+mn-lt"/>
              </a:rPr>
              <a:t>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7" name="Title 1"/>
          <p:cNvSpPr txBox="1">
            <a:spLocks/>
          </p:cNvSpPr>
          <p:nvPr/>
        </p:nvSpPr>
        <p:spPr>
          <a:xfrm>
            <a:off x="114284" y="1052736"/>
            <a:ext cx="8562172" cy="79208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400">
                <a:latin typeface="+mn-lt"/>
                <a:ea typeface="Arial" charset="0"/>
              </a:rPr>
              <a:t>Reaching </a:t>
            </a:r>
            <a:r>
              <a:rPr lang="en-PH" sz="2400" smtClean="0">
                <a:latin typeface="+mn-lt"/>
                <a:ea typeface="Arial" charset="0"/>
              </a:rPr>
              <a:t>the HIS geo-enabling framework </a:t>
            </a:r>
            <a:r>
              <a:rPr lang="en-PH" sz="2400" dirty="0">
                <a:latin typeface="+mn-lt"/>
                <a:ea typeface="Arial" charset="0"/>
              </a:rPr>
              <a:t>benchmarks is done  by following a </a:t>
            </a:r>
            <a:r>
              <a:rPr lang="en-PH" sz="2400">
                <a:latin typeface="+mn-lt"/>
                <a:ea typeface="Arial" charset="0"/>
              </a:rPr>
              <a:t>simple </a:t>
            </a:r>
            <a:r>
              <a:rPr lang="en-PH" sz="2400" smtClean="0">
                <a:latin typeface="+mn-lt"/>
                <a:ea typeface="Arial" charset="0"/>
              </a:rPr>
              <a:t>6-step </a:t>
            </a:r>
            <a:r>
              <a:rPr lang="en-PH" sz="2400">
                <a:latin typeface="+mn-lt"/>
                <a:ea typeface="Arial" charset="0"/>
              </a:rPr>
              <a:t>process</a:t>
            </a:r>
            <a:r>
              <a:rPr lang="en-PH" sz="2400" smtClean="0">
                <a:latin typeface="+mn-lt"/>
                <a:ea typeface="Arial" charset="0"/>
              </a:rPr>
              <a:t>:</a:t>
            </a:r>
            <a:endParaRPr lang="en-PH" sz="24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a:t>
            </a:fld>
            <a:endParaRPr lang="en-GB" altLang="en-US"/>
          </a:p>
        </p:txBody>
      </p:sp>
      <p:sp>
        <p:nvSpPr>
          <p:cNvPr id="18" name="Title 1"/>
          <p:cNvSpPr txBox="1">
            <a:spLocks/>
          </p:cNvSpPr>
          <p:nvPr/>
        </p:nvSpPr>
        <p:spPr>
          <a:xfrm>
            <a:off x="419370" y="1772816"/>
            <a:ext cx="5664798" cy="489654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400" u="sng" smtClean="0">
                <a:latin typeface="+mn-lt"/>
                <a:ea typeface="Arial" charset="0"/>
              </a:rPr>
              <a:t>Step </a:t>
            </a:r>
            <a:r>
              <a:rPr lang="en-PH" sz="2400" u="sng" dirty="0">
                <a:latin typeface="+mn-lt"/>
                <a:ea typeface="Arial" charset="0"/>
              </a:rPr>
              <a:t>1</a:t>
            </a:r>
            <a:r>
              <a:rPr lang="en-PH" sz="2400" dirty="0">
                <a:latin typeface="+mn-lt"/>
                <a:ea typeface="Arial" charset="0"/>
              </a:rPr>
              <a:t>: Assess the level of geo-enablement of the health information </a:t>
            </a:r>
            <a:r>
              <a:rPr lang="en-PH" sz="2400" dirty="0" smtClean="0">
                <a:latin typeface="+mn-lt"/>
                <a:ea typeface="Arial" charset="0"/>
              </a:rPr>
              <a:t>system</a:t>
            </a:r>
          </a:p>
          <a:p>
            <a:pPr lvl="0" eaLnBrk="1" fontAlgn="auto" hangingPunct="1">
              <a:lnSpc>
                <a:spcPct val="90000"/>
              </a:lnSpc>
              <a:spcAft>
                <a:spcPts val="0"/>
              </a:spcAft>
              <a:defRPr/>
            </a:pPr>
            <a:endParaRPr lang="en-PH" sz="900" dirty="0">
              <a:latin typeface="+mn-lt"/>
              <a:ea typeface="Arial" charset="0"/>
            </a:endParaRPr>
          </a:p>
          <a:p>
            <a:pPr lvl="0" eaLnBrk="1" fontAlgn="auto" hangingPunct="1">
              <a:lnSpc>
                <a:spcPct val="90000"/>
              </a:lnSpc>
              <a:spcAft>
                <a:spcPts val="0"/>
              </a:spcAft>
              <a:defRPr/>
            </a:pPr>
            <a:r>
              <a:rPr lang="en-PH" sz="2400" u="sng" dirty="0">
                <a:latin typeface="+mn-lt"/>
                <a:ea typeface="Arial" charset="0"/>
              </a:rPr>
              <a:t>Step 2</a:t>
            </a:r>
            <a:r>
              <a:rPr lang="en-PH" sz="2400" dirty="0">
                <a:latin typeface="+mn-lt"/>
                <a:ea typeface="Arial" charset="0"/>
              </a:rPr>
              <a:t>: Define the strategy(</a:t>
            </a:r>
            <a:r>
              <a:rPr lang="en-PH" sz="2400" dirty="0" err="1">
                <a:latin typeface="+mn-lt"/>
                <a:ea typeface="Arial" charset="0"/>
              </a:rPr>
              <a:t>ies</a:t>
            </a:r>
            <a:r>
              <a:rPr lang="en-PH" sz="2400" dirty="0">
                <a:latin typeface="+mn-lt"/>
                <a:ea typeface="Arial" charset="0"/>
              </a:rPr>
              <a:t>) and activity(</a:t>
            </a:r>
            <a:r>
              <a:rPr lang="en-PH" sz="2400" dirty="0" err="1">
                <a:latin typeface="+mn-lt"/>
                <a:ea typeface="Arial" charset="0"/>
              </a:rPr>
              <a:t>ies</a:t>
            </a:r>
            <a:r>
              <a:rPr lang="en-PH" sz="2400" dirty="0">
                <a:latin typeface="+mn-lt"/>
                <a:ea typeface="Arial" charset="0"/>
              </a:rPr>
              <a:t>) to be implemented to fill the gap(s) identified during the </a:t>
            </a:r>
            <a:r>
              <a:rPr lang="en-PH" sz="2400" dirty="0" smtClean="0">
                <a:latin typeface="+mn-lt"/>
                <a:ea typeface="Arial" charset="0"/>
              </a:rPr>
              <a:t>assessment</a:t>
            </a:r>
          </a:p>
          <a:p>
            <a:pPr lvl="0" eaLnBrk="1" fontAlgn="auto" hangingPunct="1">
              <a:lnSpc>
                <a:spcPct val="90000"/>
              </a:lnSpc>
              <a:spcAft>
                <a:spcPts val="0"/>
              </a:spcAft>
              <a:defRPr/>
            </a:pPr>
            <a:endParaRPr lang="en-PH" sz="900" dirty="0">
              <a:latin typeface="+mn-lt"/>
              <a:ea typeface="Arial" charset="0"/>
            </a:endParaRPr>
          </a:p>
          <a:p>
            <a:pPr lvl="0" eaLnBrk="1" fontAlgn="auto" hangingPunct="1">
              <a:lnSpc>
                <a:spcPct val="90000"/>
              </a:lnSpc>
              <a:spcAft>
                <a:spcPts val="0"/>
              </a:spcAft>
              <a:defRPr/>
            </a:pPr>
            <a:r>
              <a:rPr lang="en-PH" sz="2400" u="sng" dirty="0">
                <a:latin typeface="+mn-lt"/>
                <a:ea typeface="Arial" charset="0"/>
              </a:rPr>
              <a:t>Step 3</a:t>
            </a:r>
            <a:r>
              <a:rPr lang="en-PH" sz="2400" dirty="0">
                <a:latin typeface="+mn-lt"/>
                <a:ea typeface="Arial" charset="0"/>
              </a:rPr>
              <a:t>: Develop or modify the action plan aiming at </a:t>
            </a:r>
            <a:r>
              <a:rPr lang="en-PH" sz="2400" dirty="0" err="1">
                <a:latin typeface="+mn-lt"/>
                <a:ea typeface="Arial" charset="0"/>
              </a:rPr>
              <a:t>geo-enabling</a:t>
            </a:r>
            <a:r>
              <a:rPr lang="en-PH" sz="2400" dirty="0">
                <a:latin typeface="+mn-lt"/>
                <a:ea typeface="Arial" charset="0"/>
              </a:rPr>
              <a:t> the </a:t>
            </a:r>
            <a:r>
              <a:rPr lang="en-PH" sz="2400" dirty="0" smtClean="0">
                <a:latin typeface="+mn-lt"/>
                <a:ea typeface="Arial" charset="0"/>
              </a:rPr>
              <a:t>HIS</a:t>
            </a:r>
          </a:p>
          <a:p>
            <a:pPr lvl="0" eaLnBrk="1" fontAlgn="auto" hangingPunct="1">
              <a:lnSpc>
                <a:spcPct val="90000"/>
              </a:lnSpc>
              <a:spcAft>
                <a:spcPts val="0"/>
              </a:spcAft>
              <a:defRPr/>
            </a:pPr>
            <a:endParaRPr lang="en-PH" sz="900" dirty="0">
              <a:latin typeface="+mn-lt"/>
              <a:ea typeface="Arial" charset="0"/>
            </a:endParaRPr>
          </a:p>
          <a:p>
            <a:pPr lvl="0" eaLnBrk="1" fontAlgn="auto" hangingPunct="1">
              <a:lnSpc>
                <a:spcPct val="90000"/>
              </a:lnSpc>
              <a:spcAft>
                <a:spcPts val="0"/>
              </a:spcAft>
              <a:defRPr/>
            </a:pPr>
            <a:r>
              <a:rPr lang="en-PH" sz="2400" u="sng" dirty="0">
                <a:latin typeface="+mn-lt"/>
                <a:ea typeface="Arial" charset="0"/>
              </a:rPr>
              <a:t>Step 4</a:t>
            </a:r>
            <a:r>
              <a:rPr lang="en-PH" sz="2400" dirty="0">
                <a:latin typeface="+mn-lt"/>
                <a:ea typeface="Arial" charset="0"/>
              </a:rPr>
              <a:t>: Implement the action </a:t>
            </a:r>
            <a:r>
              <a:rPr lang="en-PH" sz="2400" dirty="0" smtClean="0">
                <a:latin typeface="+mn-lt"/>
                <a:ea typeface="Arial" charset="0"/>
              </a:rPr>
              <a:t>plan</a:t>
            </a:r>
          </a:p>
          <a:p>
            <a:pPr lvl="0" eaLnBrk="1" fontAlgn="auto" hangingPunct="1">
              <a:lnSpc>
                <a:spcPct val="90000"/>
              </a:lnSpc>
              <a:spcAft>
                <a:spcPts val="0"/>
              </a:spcAft>
              <a:defRPr/>
            </a:pPr>
            <a:endParaRPr lang="en-PH" sz="900" dirty="0">
              <a:latin typeface="+mn-lt"/>
              <a:ea typeface="Arial" charset="0"/>
            </a:endParaRPr>
          </a:p>
          <a:p>
            <a:pPr lvl="0" eaLnBrk="1" fontAlgn="auto" hangingPunct="1">
              <a:lnSpc>
                <a:spcPct val="90000"/>
              </a:lnSpc>
              <a:spcAft>
                <a:spcPts val="0"/>
              </a:spcAft>
              <a:defRPr/>
            </a:pPr>
            <a:r>
              <a:rPr lang="en-PH" sz="2400" u="sng" dirty="0">
                <a:latin typeface="+mn-lt"/>
                <a:ea typeface="Arial" charset="0"/>
              </a:rPr>
              <a:t>Step 5</a:t>
            </a:r>
            <a:r>
              <a:rPr lang="en-PH" sz="2400" dirty="0">
                <a:latin typeface="+mn-lt"/>
                <a:ea typeface="Arial" charset="0"/>
              </a:rPr>
              <a:t>: Assess and document the result of the action plan </a:t>
            </a:r>
            <a:r>
              <a:rPr lang="en-PH" sz="2400" dirty="0" smtClean="0">
                <a:latin typeface="+mn-lt"/>
                <a:ea typeface="Arial" charset="0"/>
              </a:rPr>
              <a:t>implementation</a:t>
            </a:r>
          </a:p>
          <a:p>
            <a:pPr lvl="0" eaLnBrk="1" fontAlgn="auto" hangingPunct="1">
              <a:lnSpc>
                <a:spcPct val="90000"/>
              </a:lnSpc>
              <a:spcAft>
                <a:spcPts val="0"/>
              </a:spcAft>
              <a:defRPr/>
            </a:pPr>
            <a:endParaRPr lang="en-PH" sz="900" dirty="0">
              <a:latin typeface="+mn-lt"/>
              <a:ea typeface="Arial" charset="0"/>
            </a:endParaRPr>
          </a:p>
          <a:p>
            <a:pPr lvl="0" eaLnBrk="1" fontAlgn="auto" hangingPunct="1">
              <a:lnSpc>
                <a:spcPct val="90000"/>
              </a:lnSpc>
              <a:spcAft>
                <a:spcPts val="0"/>
              </a:spcAft>
              <a:defRPr/>
            </a:pPr>
            <a:r>
              <a:rPr lang="en-PH" sz="2400" u="sng" dirty="0">
                <a:latin typeface="+mn-lt"/>
                <a:ea typeface="Arial" charset="0"/>
              </a:rPr>
              <a:t>Step 6</a:t>
            </a:r>
            <a:r>
              <a:rPr lang="en-PH" sz="2400" dirty="0">
                <a:latin typeface="+mn-lt"/>
                <a:ea typeface="Arial" charset="0"/>
              </a:rPr>
              <a:t>: Restart from step 1 on a regular basis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456016" y="2774377"/>
            <a:ext cx="3635894" cy="2482775"/>
          </a:xfrm>
          <a:prstGeom prst="rect">
            <a:avLst/>
          </a:prstGeom>
          <a:ln>
            <a:noFill/>
          </a:ln>
          <a:effectLst>
            <a:outerShdw blurRad="190500" algn="tl" rotWithShape="0">
              <a:srgbClr val="000000">
                <a:alpha val="70000"/>
              </a:srgbClr>
            </a:outerShdw>
          </a:effectLst>
        </p:spPr>
      </p:pic>
      <p:sp>
        <p:nvSpPr>
          <p:cNvPr id="19" name="Rectangle 18"/>
          <p:cNvSpPr/>
          <p:nvPr/>
        </p:nvSpPr>
        <p:spPr>
          <a:xfrm>
            <a:off x="3705620" y="6392361"/>
            <a:ext cx="4912469" cy="276999"/>
          </a:xfrm>
          <a:prstGeom prst="rect">
            <a:avLst/>
          </a:prstGeom>
        </p:spPr>
        <p:txBody>
          <a:bodyPr wrap="square">
            <a:spAutoFit/>
          </a:bodyPr>
          <a:lstStyle/>
          <a:p>
            <a:r>
              <a:rPr lang="en-US" sz="1200" dirty="0" smtClean="0"/>
              <a:t>http</a:t>
            </a:r>
            <a:r>
              <a:rPr lang="en-US" sz="1200" smtClean="0"/>
              <a:t>://www.healthgeolab.net/DOCUMENTS/HIS_geo-enabling_toolkit.pdf</a:t>
            </a:r>
            <a:endParaRPr lang="en-US" sz="1200" dirty="0"/>
          </a:p>
        </p:txBody>
      </p:sp>
    </p:spTree>
    <p:extLst>
      <p:ext uri="{BB962C8B-B14F-4D97-AF65-F5344CB8AC3E}">
        <p14:creationId xmlns:p14="http://schemas.microsoft.com/office/powerpoint/2010/main" val="3192166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4: Implement the action plan</a:t>
            </a:r>
            <a:endParaRPr lang="en-PH" sz="2800" b="1" dirty="0">
              <a:ea typeface="Arial" charset="0"/>
            </a:endParaRPr>
          </a:p>
        </p:txBody>
      </p:sp>
      <p:sp>
        <p:nvSpPr>
          <p:cNvPr id="7" name="Title 1"/>
          <p:cNvSpPr txBox="1">
            <a:spLocks/>
          </p:cNvSpPr>
          <p:nvPr/>
        </p:nvSpPr>
        <p:spPr>
          <a:xfrm>
            <a:off x="186292" y="1844825"/>
            <a:ext cx="8562172" cy="4896543"/>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u="sng" smtClean="0">
                <a:latin typeface="+mn-lt"/>
                <a:ea typeface="Arial" charset="0"/>
              </a:rPr>
              <a:t>Objective</a:t>
            </a:r>
            <a:r>
              <a:rPr lang="en-PH" sz="2800">
                <a:latin typeface="+mn-lt"/>
                <a:ea typeface="Arial" charset="0"/>
              </a:rPr>
              <a:t>: Complete the activities defined in the action </a:t>
            </a:r>
            <a:r>
              <a:rPr lang="en-PH" sz="2800" smtClean="0">
                <a:latin typeface="+mn-lt"/>
                <a:ea typeface="Arial" charset="0"/>
              </a:rPr>
              <a:t>plan</a:t>
            </a:r>
          </a:p>
          <a:p>
            <a:pPr lvl="0" eaLnBrk="1" fontAlgn="auto" hangingPunct="1">
              <a:lnSpc>
                <a:spcPct val="90000"/>
              </a:lnSpc>
              <a:spcAft>
                <a:spcPts val="1200"/>
              </a:spcAft>
              <a:defRPr/>
            </a:pPr>
            <a:r>
              <a:rPr lang="en-PH" sz="2800" u="sng" smtClean="0">
                <a:latin typeface="+mn-lt"/>
                <a:ea typeface="Arial" charset="0"/>
              </a:rPr>
              <a:t>Expected </a:t>
            </a:r>
            <a:r>
              <a:rPr lang="en-PH" sz="2800" u="sng">
                <a:latin typeface="+mn-lt"/>
                <a:ea typeface="Arial" charset="0"/>
              </a:rPr>
              <a:t>deliverable</a:t>
            </a:r>
            <a:r>
              <a:rPr lang="en-PH" sz="2800">
                <a:latin typeface="+mn-lt"/>
                <a:ea typeface="Arial" charset="0"/>
              </a:rPr>
              <a:t>: </a:t>
            </a:r>
            <a:r>
              <a:rPr lang="en-PH" sz="2800" smtClean="0">
                <a:latin typeface="+mn-lt"/>
                <a:ea typeface="Arial" charset="0"/>
              </a:rPr>
              <a:t>Those listed in the action plan</a:t>
            </a:r>
          </a:p>
          <a:p>
            <a:pPr lvl="0" eaLnBrk="1" fontAlgn="auto" hangingPunct="1">
              <a:lnSpc>
                <a:spcPct val="90000"/>
              </a:lnSpc>
              <a:spcAft>
                <a:spcPts val="1200"/>
              </a:spcAft>
              <a:defRPr/>
            </a:pPr>
            <a:r>
              <a:rPr lang="en-PH" sz="2800" u="sng" smtClean="0">
                <a:latin typeface="+mn-lt"/>
                <a:ea typeface="Arial" charset="0"/>
              </a:rPr>
              <a:t>Estimated </a:t>
            </a:r>
            <a:r>
              <a:rPr lang="en-PH" sz="2800" u="sng">
                <a:latin typeface="+mn-lt"/>
                <a:ea typeface="Arial" charset="0"/>
              </a:rPr>
              <a:t>duration of implementation</a:t>
            </a:r>
            <a:r>
              <a:rPr lang="en-PH" sz="2800">
                <a:latin typeface="+mn-lt"/>
                <a:ea typeface="Arial" charset="0"/>
              </a:rPr>
              <a:t>: </a:t>
            </a:r>
            <a:r>
              <a:rPr lang="en-PH" sz="2800" smtClean="0">
                <a:latin typeface="+mn-lt"/>
                <a:ea typeface="Arial" charset="0"/>
              </a:rPr>
              <a:t>9-12 months</a:t>
            </a:r>
          </a:p>
          <a:p>
            <a:pPr lvl="0" eaLnBrk="1" fontAlgn="auto" hangingPunct="1">
              <a:lnSpc>
                <a:spcPct val="90000"/>
              </a:lnSpc>
              <a:spcAft>
                <a:spcPts val="1200"/>
              </a:spcAft>
              <a:defRPr/>
            </a:pPr>
            <a:r>
              <a:rPr lang="en-PH" sz="2800" u="sng" smtClean="0">
                <a:latin typeface="+mn-lt"/>
                <a:ea typeface="Arial" charset="0"/>
              </a:rPr>
              <a:t>Amount </a:t>
            </a:r>
            <a:r>
              <a:rPr lang="en-PH" sz="2800" u="sng">
                <a:latin typeface="+mn-lt"/>
                <a:ea typeface="Arial" charset="0"/>
              </a:rPr>
              <a:t>of resources needed</a:t>
            </a:r>
            <a:r>
              <a:rPr lang="en-PH" sz="2800">
                <a:latin typeface="+mn-lt"/>
                <a:ea typeface="Arial" charset="0"/>
              </a:rPr>
              <a:t>: </a:t>
            </a:r>
            <a:r>
              <a:rPr lang="en-PH" sz="2800" smtClean="0">
                <a:latin typeface="+mn-lt"/>
                <a:ea typeface="Arial" charset="0"/>
              </a:rPr>
              <a:t>Limited to </a:t>
            </a:r>
            <a:r>
              <a:rPr lang="en-PH" sz="2800">
                <a:latin typeface="+mn-lt"/>
                <a:ea typeface="Arial" charset="0"/>
              </a:rPr>
              <a:t>significant depending on the activities included in the action plan</a:t>
            </a:r>
          </a:p>
          <a:p>
            <a:pPr lvl="0" eaLnBrk="1" fontAlgn="auto" hangingPunct="1">
              <a:lnSpc>
                <a:spcPct val="90000"/>
              </a:lnSpc>
              <a:spcAft>
                <a:spcPts val="1200"/>
              </a:spcAft>
              <a:defRPr/>
            </a:pPr>
            <a:r>
              <a:rPr lang="en-PH" sz="2800" u="sng" smtClean="0">
                <a:latin typeface="+mn-lt"/>
                <a:ea typeface="Arial" charset="0"/>
              </a:rPr>
              <a:t>Person </a:t>
            </a:r>
            <a:r>
              <a:rPr lang="en-PH" sz="2800" u="sng">
                <a:latin typeface="+mn-lt"/>
                <a:ea typeface="Arial" charset="0"/>
              </a:rPr>
              <a:t>to be involved</a:t>
            </a:r>
            <a:r>
              <a:rPr lang="en-PH" sz="2800">
                <a:latin typeface="+mn-lt"/>
                <a:ea typeface="Arial" charset="0"/>
              </a:rPr>
              <a:t>: All the parties involved in the implementation of the action </a:t>
            </a:r>
            <a:r>
              <a:rPr lang="en-PH" sz="2800" smtClean="0">
                <a:latin typeface="+mn-lt"/>
                <a:ea typeface="Arial" charset="0"/>
              </a:rPr>
              <a:t>plan</a:t>
            </a:r>
            <a:endParaRPr lang="en-PH" sz="2800">
              <a:latin typeface="+mn-lt"/>
              <a:ea typeface="Arial" charset="0"/>
            </a:endParaRPr>
          </a:p>
          <a:p>
            <a:pPr lvl="0" eaLnBrk="1" fontAlgn="auto" hangingPunct="1">
              <a:lnSpc>
                <a:spcPct val="90000"/>
              </a:lnSpc>
              <a:spcAft>
                <a:spcPts val="1200"/>
              </a:spcAft>
              <a:defRPr/>
            </a:pPr>
            <a:r>
              <a:rPr lang="en-PH" sz="2800" u="sng">
                <a:latin typeface="+mn-lt"/>
                <a:ea typeface="Arial" charset="0"/>
              </a:rPr>
              <a:t>Supporting </a:t>
            </a:r>
            <a:r>
              <a:rPr lang="en-PH" sz="2800" u="sng" smtClean="0">
                <a:latin typeface="+mn-lt"/>
                <a:ea typeface="Arial" charset="0"/>
              </a:rPr>
              <a:t>tools</a:t>
            </a:r>
            <a:r>
              <a:rPr lang="en-PH" sz="2800" smtClean="0">
                <a:latin typeface="+mn-lt"/>
                <a:ea typeface="Arial" charset="0"/>
              </a:rPr>
              <a:t>: </a:t>
            </a:r>
            <a:r>
              <a:rPr lang="en-US" sz="2800">
                <a:latin typeface="+mn-lt"/>
                <a:ea typeface="Arial" charset="0"/>
              </a:rPr>
              <a:t>None for this </a:t>
            </a:r>
            <a:r>
              <a:rPr lang="en-US" sz="2800" smtClean="0">
                <a:latin typeface="+mn-lt"/>
                <a:ea typeface="Arial" charset="0"/>
              </a:rPr>
              <a:t>step</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40</a:t>
            </a:fld>
            <a:endParaRPr lang="en-GB" altLang="en-US"/>
          </a:p>
        </p:txBody>
      </p:sp>
    </p:spTree>
    <p:extLst>
      <p:ext uri="{BB962C8B-B14F-4D97-AF65-F5344CB8AC3E}">
        <p14:creationId xmlns:p14="http://schemas.microsoft.com/office/powerpoint/2010/main" val="175619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352928"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ea typeface="Arial" charset="0"/>
              </a:rPr>
              <a:t>Step </a:t>
            </a:r>
            <a:r>
              <a:rPr lang="en-PH" sz="2800" b="1">
                <a:ea typeface="Arial" charset="0"/>
              </a:rPr>
              <a:t>4: Implement the action </a:t>
            </a:r>
            <a:r>
              <a:rPr lang="en-PH" sz="2800" b="1" smtClean="0">
                <a:ea typeface="Arial" charset="0"/>
              </a:rPr>
              <a:t>plan</a:t>
            </a:r>
            <a:endParaRPr lang="en-PH" sz="2800" b="1">
              <a:ea typeface="Arial" charset="0"/>
            </a:endParaRPr>
          </a:p>
        </p:txBody>
      </p:sp>
      <p:sp>
        <p:nvSpPr>
          <p:cNvPr id="7" name="Title 1"/>
          <p:cNvSpPr txBox="1">
            <a:spLocks/>
          </p:cNvSpPr>
          <p:nvPr/>
        </p:nvSpPr>
        <p:spPr>
          <a:xfrm>
            <a:off x="186292" y="1844824"/>
            <a:ext cx="8850204" cy="10081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This step consists of implementing the activities included in the action plan as long as the necessary resources are </a:t>
            </a:r>
            <a:r>
              <a:rPr lang="en-PH" sz="2800" smtClean="0">
                <a:latin typeface="+mn-lt"/>
                <a:ea typeface="Arial" charset="0"/>
              </a:rPr>
              <a:t>available.</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41</a:t>
            </a:fld>
            <a:endParaRPr lang="en-GB" altLang="en-US"/>
          </a:p>
        </p:txBody>
      </p:sp>
      <p:sp>
        <p:nvSpPr>
          <p:cNvPr id="6" name="Right Arrow 5"/>
          <p:cNvSpPr/>
          <p:nvPr/>
        </p:nvSpPr>
        <p:spPr>
          <a:xfrm>
            <a:off x="272577" y="3516540"/>
            <a:ext cx="388639" cy="344508"/>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8" name="Title 1"/>
          <p:cNvSpPr txBox="1">
            <a:spLocks/>
          </p:cNvSpPr>
          <p:nvPr/>
        </p:nvSpPr>
        <p:spPr>
          <a:xfrm>
            <a:off x="791580" y="3356992"/>
            <a:ext cx="7812868" cy="10081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If </a:t>
            </a:r>
            <a:r>
              <a:rPr lang="en-PH" sz="2800">
                <a:latin typeface="+mn-lt"/>
                <a:ea typeface="Arial" charset="0"/>
              </a:rPr>
              <a:t>this is not the case, this step will first have to leverage the resources in question.</a:t>
            </a:r>
          </a:p>
        </p:txBody>
      </p:sp>
    </p:spTree>
    <p:extLst>
      <p:ext uri="{BB962C8B-B14F-4D97-AF65-F5344CB8AC3E}">
        <p14:creationId xmlns:p14="http://schemas.microsoft.com/office/powerpoint/2010/main" val="1862110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568952"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ea typeface="Arial" charset="0"/>
              </a:rPr>
              <a:t>Step </a:t>
            </a:r>
            <a:r>
              <a:rPr lang="en-PH" sz="2800" b="1">
                <a:ea typeface="Arial" charset="0"/>
              </a:rPr>
              <a:t>4: Implement the action plan</a:t>
            </a:r>
          </a:p>
        </p:txBody>
      </p:sp>
      <p:sp>
        <p:nvSpPr>
          <p:cNvPr id="7" name="Title 1"/>
          <p:cNvSpPr txBox="1">
            <a:spLocks/>
          </p:cNvSpPr>
          <p:nvPr/>
        </p:nvSpPr>
        <p:spPr>
          <a:xfrm>
            <a:off x="186292" y="1685276"/>
            <a:ext cx="8778196" cy="66360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The following are the important issues to be addressed before the implementation of the HIS geo-enabling action plan:</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42</a:t>
            </a:fld>
            <a:endParaRPr lang="en-GB" altLang="en-US"/>
          </a:p>
        </p:txBody>
      </p:sp>
      <p:sp>
        <p:nvSpPr>
          <p:cNvPr id="8" name="Title 1"/>
          <p:cNvSpPr txBox="1">
            <a:spLocks/>
          </p:cNvSpPr>
          <p:nvPr/>
        </p:nvSpPr>
        <p:spPr>
          <a:xfrm>
            <a:off x="179512" y="2924944"/>
            <a:ext cx="8778196" cy="3672408"/>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Make sure that all parties involved have a clear understanding of the action plan in general and of each of the activities it contains in </a:t>
            </a:r>
            <a:r>
              <a:rPr lang="en-PH" sz="2800" smtClean="0">
                <a:latin typeface="+mn-lt"/>
                <a:ea typeface="Arial" charset="0"/>
              </a:rPr>
              <a:t>particular.</a:t>
            </a:r>
            <a:endParaRPr lang="en-PH" sz="2800">
              <a:latin typeface="+mn-lt"/>
              <a:ea typeface="Arial" charset="0"/>
            </a:endParaRPr>
          </a:p>
          <a:p>
            <a:pPr lvl="0" eaLnBrk="1" fontAlgn="auto" hangingPunct="1">
              <a:lnSpc>
                <a:spcPct val="90000"/>
              </a:lnSpc>
              <a:spcAft>
                <a:spcPts val="0"/>
              </a:spcAft>
              <a:defRPr/>
            </a:pPr>
            <a:r>
              <a:rPr lang="en-PH" sz="1200">
                <a:latin typeface="+mn-lt"/>
                <a:ea typeface="Arial" charset="0"/>
              </a:rPr>
              <a:t> </a:t>
            </a:r>
            <a:endParaRPr lang="en-PH" sz="1200" smtClean="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Get a focal point to be officially nominated for each of the parties involved in the action plan implementation.</a:t>
            </a:r>
          </a:p>
          <a:p>
            <a:pPr lvl="0" eaLnBrk="1" fontAlgn="auto" hangingPunct="1">
              <a:lnSpc>
                <a:spcPct val="90000"/>
              </a:lnSpc>
              <a:spcAft>
                <a:spcPts val="0"/>
              </a:spcAft>
              <a:defRPr/>
            </a:pPr>
            <a:r>
              <a:rPr lang="en-PH" sz="1200">
                <a:latin typeface="+mn-lt"/>
                <a:ea typeface="Arial" charset="0"/>
              </a:rPr>
              <a:t> </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Develop and give access to a shared contact database for the focal and other key person from the ministry to facilitate communication</a:t>
            </a:r>
            <a:r>
              <a:rPr lang="en-PH" sz="2800" smtClean="0">
                <a:latin typeface="+mn-lt"/>
                <a:ea typeface="Arial" charset="0"/>
              </a:rPr>
              <a:t>.</a:t>
            </a:r>
            <a:endParaRPr lang="en-PH" sz="2800">
              <a:latin typeface="+mn-lt"/>
              <a:ea typeface="Arial" charset="0"/>
            </a:endParaRPr>
          </a:p>
        </p:txBody>
      </p:sp>
    </p:spTree>
    <p:extLst>
      <p:ext uri="{BB962C8B-B14F-4D97-AF65-F5344CB8AC3E}">
        <p14:creationId xmlns:p14="http://schemas.microsoft.com/office/powerpoint/2010/main" val="113372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568952"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ea typeface="Arial" charset="0"/>
              </a:rPr>
              <a:t>Step </a:t>
            </a:r>
            <a:r>
              <a:rPr lang="en-PH" sz="2800" b="1">
                <a:ea typeface="Arial" charset="0"/>
              </a:rPr>
              <a:t>4: Implement the action plan</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43</a:t>
            </a:fld>
            <a:endParaRPr lang="en-GB" altLang="en-US"/>
          </a:p>
        </p:txBody>
      </p:sp>
      <p:sp>
        <p:nvSpPr>
          <p:cNvPr id="8" name="Title 1"/>
          <p:cNvSpPr txBox="1">
            <a:spLocks/>
          </p:cNvSpPr>
          <p:nvPr/>
        </p:nvSpPr>
        <p:spPr>
          <a:xfrm>
            <a:off x="179512" y="1728192"/>
            <a:ext cx="8964488" cy="4581128"/>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Clearly define the roles and responsibilities of each involved parties (focal points, consultants, development partners,..). Develop terms of reference when necessary and ensure that someone is in charge of the specific activities to take place during the action plan implementation (see next set of bullet points).</a:t>
            </a:r>
          </a:p>
          <a:p>
            <a:pPr lvl="0" eaLnBrk="1" fontAlgn="auto" hangingPunct="1">
              <a:lnSpc>
                <a:spcPct val="90000"/>
              </a:lnSpc>
              <a:spcAft>
                <a:spcPts val="0"/>
              </a:spcAft>
              <a:defRPr/>
            </a:pPr>
            <a:r>
              <a:rPr lang="en-PH" sz="2800">
                <a:latin typeface="+mn-lt"/>
                <a:ea typeface="Arial" charset="0"/>
              </a:rPr>
              <a:t> </a:t>
            </a:r>
            <a:endParaRPr lang="en-PH" sz="2800" smtClean="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Define the mode of communication between parties taking potential language issues into account. This is particularly important when parties are in different locations during the course of the implementation (international consultant for example</a:t>
            </a:r>
            <a:r>
              <a:rPr lang="en-PH" sz="2800" smtClean="0">
                <a:latin typeface="+mn-lt"/>
                <a:ea typeface="Arial" charset="0"/>
              </a:rPr>
              <a:t>).</a:t>
            </a:r>
            <a:endParaRPr lang="en-PH" sz="2800">
              <a:latin typeface="+mn-lt"/>
              <a:ea typeface="Arial" charset="0"/>
            </a:endParaRPr>
          </a:p>
        </p:txBody>
      </p:sp>
    </p:spTree>
    <p:extLst>
      <p:ext uri="{BB962C8B-B14F-4D97-AF65-F5344CB8AC3E}">
        <p14:creationId xmlns:p14="http://schemas.microsoft.com/office/powerpoint/2010/main" val="1362261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568952"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ea typeface="Arial" charset="0"/>
              </a:rPr>
              <a:t>Step </a:t>
            </a:r>
            <a:r>
              <a:rPr lang="en-PH" sz="2800" b="1">
                <a:ea typeface="Arial" charset="0"/>
              </a:rPr>
              <a:t>4: Implement the action plan</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44</a:t>
            </a:fld>
            <a:endParaRPr lang="en-GB" altLang="en-US"/>
          </a:p>
        </p:txBody>
      </p:sp>
      <p:sp>
        <p:nvSpPr>
          <p:cNvPr id="8" name="Title 1"/>
          <p:cNvSpPr txBox="1">
            <a:spLocks/>
          </p:cNvSpPr>
          <p:nvPr/>
        </p:nvSpPr>
        <p:spPr>
          <a:xfrm>
            <a:off x="179512" y="1800200"/>
            <a:ext cx="8964488" cy="4581128"/>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smtClean="0">
                <a:latin typeface="+mn-lt"/>
                <a:ea typeface="Arial" charset="0"/>
              </a:rPr>
              <a:t>Establish </a:t>
            </a:r>
            <a:r>
              <a:rPr lang="en-PH" sz="2800">
                <a:latin typeface="+mn-lt"/>
                <a:ea typeface="Arial" charset="0"/>
              </a:rPr>
              <a:t>an online common working space (using Dropbox for example) to facilitate the sharing of files among the MOH staffs and the consultants</a:t>
            </a:r>
            <a:r>
              <a:rPr lang="en-PH" sz="2800" smtClean="0">
                <a:latin typeface="+mn-lt"/>
                <a:ea typeface="Arial" charset="0"/>
              </a:rPr>
              <a:t>.</a:t>
            </a:r>
            <a:endParaRPr lang="en-PH" sz="2800">
              <a:latin typeface="+mn-lt"/>
              <a:ea typeface="Arial" charset="0"/>
            </a:endParaRPr>
          </a:p>
        </p:txBody>
      </p:sp>
    </p:spTree>
    <p:extLst>
      <p:ext uri="{BB962C8B-B14F-4D97-AF65-F5344CB8AC3E}">
        <p14:creationId xmlns:p14="http://schemas.microsoft.com/office/powerpoint/2010/main" val="2755193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568952" cy="685800"/>
          </a:xfrm>
          <a:prstGeom prst="rect">
            <a:avLst/>
          </a:prstGeom>
        </p:spPr>
        <p:txBody>
          <a:bodyPr vert="horz" lIns="91440" tIns="45720" rIns="91440" bIns="45720" rtlCol="0" anchor="ctr">
            <a:noAutofit/>
          </a:bodyPr>
          <a:lstStyle/>
          <a:p>
            <a:pPr eaLnBrk="1" fontAlgn="auto" hangingPunct="1">
              <a:lnSpc>
                <a:spcPct val="90000"/>
              </a:lnSpc>
              <a:spcAft>
                <a:spcPts val="0"/>
              </a:spcAft>
              <a:defRPr/>
            </a:pPr>
            <a:r>
              <a:rPr lang="en-PH" sz="2800" b="1" smtClean="0">
                <a:ea typeface="Arial" charset="0"/>
              </a:rPr>
              <a:t>Step </a:t>
            </a:r>
            <a:r>
              <a:rPr lang="en-PH" sz="2800" b="1">
                <a:ea typeface="Arial" charset="0"/>
              </a:rPr>
              <a:t>4: Implement the action plan</a:t>
            </a:r>
          </a:p>
        </p:txBody>
      </p:sp>
      <p:sp>
        <p:nvSpPr>
          <p:cNvPr id="7" name="Title 1"/>
          <p:cNvSpPr txBox="1">
            <a:spLocks/>
          </p:cNvSpPr>
          <p:nvPr/>
        </p:nvSpPr>
        <p:spPr>
          <a:xfrm>
            <a:off x="186292" y="1685276"/>
            <a:ext cx="8778196" cy="66360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During implementation itself, it is important to:</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45</a:t>
            </a:fld>
            <a:endParaRPr lang="en-GB" altLang="en-US"/>
          </a:p>
        </p:txBody>
      </p:sp>
      <p:sp>
        <p:nvSpPr>
          <p:cNvPr id="8" name="Title 1"/>
          <p:cNvSpPr txBox="1">
            <a:spLocks/>
          </p:cNvSpPr>
          <p:nvPr/>
        </p:nvSpPr>
        <p:spPr>
          <a:xfrm>
            <a:off x="179512" y="2276872"/>
            <a:ext cx="8964488" cy="2290564"/>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Keep track of the action plan </a:t>
            </a:r>
            <a:r>
              <a:rPr lang="en-PH" sz="2800" smtClean="0">
                <a:latin typeface="+mn-lt"/>
                <a:ea typeface="Arial" charset="0"/>
              </a:rPr>
              <a:t>implementation</a:t>
            </a:r>
            <a:endParaRPr lang="en-PH" sz="280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Manage the financial </a:t>
            </a:r>
            <a:r>
              <a:rPr lang="en-PH" sz="2800" smtClean="0">
                <a:latin typeface="+mn-lt"/>
                <a:ea typeface="Arial" charset="0"/>
              </a:rPr>
              <a:t>resources</a:t>
            </a:r>
            <a:endParaRPr lang="en-PH" sz="280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Manage potential </a:t>
            </a:r>
            <a:r>
              <a:rPr lang="en-PH" sz="2800" smtClean="0">
                <a:latin typeface="+mn-lt"/>
                <a:ea typeface="Arial" charset="0"/>
              </a:rPr>
              <a:t>risks</a:t>
            </a:r>
            <a:endParaRPr lang="en-PH" sz="2800">
              <a:latin typeface="+mn-lt"/>
              <a:ea typeface="Arial" charset="0"/>
            </a:endParaRP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Ensure a proper flow of communication among the involved </a:t>
            </a:r>
            <a:r>
              <a:rPr lang="en-PH" sz="2800" smtClean="0">
                <a:latin typeface="+mn-lt"/>
                <a:ea typeface="Arial" charset="0"/>
              </a:rPr>
              <a:t>parties </a:t>
            </a:r>
            <a:endParaRPr lang="en-PH" sz="2800">
              <a:latin typeface="+mn-lt"/>
              <a:ea typeface="Arial" charset="0"/>
            </a:endParaRPr>
          </a:p>
        </p:txBody>
      </p:sp>
    </p:spTree>
    <p:extLst>
      <p:ext uri="{BB962C8B-B14F-4D97-AF65-F5344CB8AC3E}">
        <p14:creationId xmlns:p14="http://schemas.microsoft.com/office/powerpoint/2010/main" val="3807823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46</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5" name="Rectangle 4"/>
          <p:cNvSpPr/>
          <p:nvPr/>
        </p:nvSpPr>
        <p:spPr>
          <a:xfrm>
            <a:off x="3059832" y="5733256"/>
            <a:ext cx="3240360"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5: Document and assess the result of the action plan implementation</a:t>
            </a:r>
            <a:endParaRPr lang="en-PH" sz="2800" b="1" dirty="0">
              <a:ea typeface="Arial" charset="0"/>
            </a:endParaRPr>
          </a:p>
        </p:txBody>
      </p:sp>
    </p:spTree>
    <p:extLst>
      <p:ext uri="{BB962C8B-B14F-4D97-AF65-F5344CB8AC3E}">
        <p14:creationId xmlns:p14="http://schemas.microsoft.com/office/powerpoint/2010/main" val="2146579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5: Document and assess the result of the action plan implementation</a:t>
            </a:r>
            <a:endParaRPr lang="en-PH" sz="2800" b="1" dirty="0">
              <a:ea typeface="Arial" charset="0"/>
            </a:endParaRPr>
          </a:p>
        </p:txBody>
      </p:sp>
      <p:sp>
        <p:nvSpPr>
          <p:cNvPr id="7" name="Title 1"/>
          <p:cNvSpPr txBox="1">
            <a:spLocks/>
          </p:cNvSpPr>
          <p:nvPr/>
        </p:nvSpPr>
        <p:spPr>
          <a:xfrm>
            <a:off x="186292" y="1988841"/>
            <a:ext cx="8562172" cy="4176463"/>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u="sng" smtClean="0">
                <a:latin typeface="+mn-lt"/>
                <a:ea typeface="Arial" charset="0"/>
              </a:rPr>
              <a:t>Objective</a:t>
            </a:r>
            <a:r>
              <a:rPr lang="en-PH" sz="2800">
                <a:latin typeface="+mn-lt"/>
                <a:ea typeface="Arial" charset="0"/>
              </a:rPr>
              <a:t>: Evaluate and showcase the result of the action plan </a:t>
            </a:r>
            <a:r>
              <a:rPr lang="en-PH" sz="2800" smtClean="0">
                <a:latin typeface="+mn-lt"/>
                <a:ea typeface="Arial" charset="0"/>
              </a:rPr>
              <a:t>implementation</a:t>
            </a:r>
            <a:endParaRPr lang="en-PH" sz="2800">
              <a:latin typeface="+mn-lt"/>
              <a:ea typeface="Arial" charset="0"/>
            </a:endParaRPr>
          </a:p>
          <a:p>
            <a:pPr lvl="0" eaLnBrk="1" fontAlgn="auto" hangingPunct="1">
              <a:lnSpc>
                <a:spcPct val="90000"/>
              </a:lnSpc>
              <a:spcAft>
                <a:spcPts val="1200"/>
              </a:spcAft>
              <a:defRPr/>
            </a:pPr>
            <a:r>
              <a:rPr lang="en-PH" sz="2800" u="sng" smtClean="0">
                <a:latin typeface="+mn-lt"/>
                <a:ea typeface="Arial" charset="0"/>
              </a:rPr>
              <a:t>Expected </a:t>
            </a:r>
            <a:r>
              <a:rPr lang="en-PH" sz="2800" u="sng">
                <a:latin typeface="+mn-lt"/>
                <a:ea typeface="Arial" charset="0"/>
              </a:rPr>
              <a:t>deliverable</a:t>
            </a:r>
            <a:r>
              <a:rPr lang="en-PH" sz="2800">
                <a:latin typeface="+mn-lt"/>
                <a:ea typeface="Arial" charset="0"/>
              </a:rPr>
              <a:t>: Implementation report, marketing material, after action </a:t>
            </a:r>
            <a:r>
              <a:rPr lang="en-PH" sz="2800" smtClean="0">
                <a:latin typeface="+mn-lt"/>
                <a:ea typeface="Arial" charset="0"/>
              </a:rPr>
              <a:t>review</a:t>
            </a:r>
            <a:endParaRPr lang="en-PH" sz="2800">
              <a:latin typeface="+mn-lt"/>
              <a:ea typeface="Arial" charset="0"/>
            </a:endParaRPr>
          </a:p>
          <a:p>
            <a:pPr lvl="0" eaLnBrk="1" fontAlgn="auto" hangingPunct="1">
              <a:lnSpc>
                <a:spcPct val="90000"/>
              </a:lnSpc>
              <a:spcAft>
                <a:spcPts val="1200"/>
              </a:spcAft>
              <a:defRPr/>
            </a:pPr>
            <a:r>
              <a:rPr lang="en-PH" sz="2800" u="sng" smtClean="0">
                <a:latin typeface="+mn-lt"/>
                <a:ea typeface="Arial" charset="0"/>
              </a:rPr>
              <a:t>Estimated </a:t>
            </a:r>
            <a:r>
              <a:rPr lang="en-PH" sz="2800" u="sng">
                <a:latin typeface="+mn-lt"/>
                <a:ea typeface="Arial" charset="0"/>
              </a:rPr>
              <a:t>duration of implementation</a:t>
            </a:r>
            <a:r>
              <a:rPr lang="en-PH" sz="2800">
                <a:latin typeface="+mn-lt"/>
                <a:ea typeface="Arial" charset="0"/>
              </a:rPr>
              <a:t>: </a:t>
            </a:r>
            <a:r>
              <a:rPr lang="en-PH" sz="2800" smtClean="0">
                <a:latin typeface="+mn-lt"/>
                <a:ea typeface="Arial" charset="0"/>
              </a:rPr>
              <a:t>1 month</a:t>
            </a:r>
          </a:p>
          <a:p>
            <a:pPr lvl="0" eaLnBrk="1" fontAlgn="auto" hangingPunct="1">
              <a:lnSpc>
                <a:spcPct val="90000"/>
              </a:lnSpc>
              <a:spcAft>
                <a:spcPts val="1200"/>
              </a:spcAft>
              <a:defRPr/>
            </a:pPr>
            <a:r>
              <a:rPr lang="en-PH" sz="2800" u="sng" smtClean="0">
                <a:latin typeface="+mn-lt"/>
                <a:ea typeface="Arial" charset="0"/>
              </a:rPr>
              <a:t>Amount </a:t>
            </a:r>
            <a:r>
              <a:rPr lang="en-PH" sz="2800" u="sng">
                <a:latin typeface="+mn-lt"/>
                <a:ea typeface="Arial" charset="0"/>
              </a:rPr>
              <a:t>of resources needed</a:t>
            </a:r>
            <a:r>
              <a:rPr lang="en-PH" sz="2800">
                <a:latin typeface="+mn-lt"/>
                <a:ea typeface="Arial" charset="0"/>
              </a:rPr>
              <a:t>: </a:t>
            </a:r>
            <a:r>
              <a:rPr lang="en-PH" sz="2800" smtClean="0">
                <a:latin typeface="+mn-lt"/>
                <a:ea typeface="Arial" charset="0"/>
              </a:rPr>
              <a:t>Moderate</a:t>
            </a:r>
            <a:endParaRPr lang="en-PH" sz="2800">
              <a:latin typeface="+mn-lt"/>
              <a:ea typeface="Arial" charset="0"/>
            </a:endParaRPr>
          </a:p>
          <a:p>
            <a:pPr lvl="0" eaLnBrk="1" fontAlgn="auto" hangingPunct="1">
              <a:lnSpc>
                <a:spcPct val="90000"/>
              </a:lnSpc>
              <a:spcAft>
                <a:spcPts val="1200"/>
              </a:spcAft>
              <a:defRPr/>
            </a:pPr>
            <a:r>
              <a:rPr lang="en-PH" sz="2800" u="sng" smtClean="0">
                <a:latin typeface="+mn-lt"/>
                <a:ea typeface="Arial" charset="0"/>
              </a:rPr>
              <a:t>Person </a:t>
            </a:r>
            <a:r>
              <a:rPr lang="en-PH" sz="2800" u="sng">
                <a:latin typeface="+mn-lt"/>
                <a:ea typeface="Arial" charset="0"/>
              </a:rPr>
              <a:t>to be involved</a:t>
            </a:r>
            <a:r>
              <a:rPr lang="en-PH" sz="2800">
                <a:latin typeface="+mn-lt"/>
                <a:ea typeface="Arial" charset="0"/>
              </a:rPr>
              <a:t>: All the parties involved in the implementation of the action </a:t>
            </a:r>
            <a:r>
              <a:rPr lang="en-PH" sz="2800" smtClean="0">
                <a:latin typeface="+mn-lt"/>
                <a:ea typeface="Arial" charset="0"/>
              </a:rPr>
              <a:t>plan</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47</a:t>
            </a:fld>
            <a:endParaRPr lang="en-GB" altLang="en-US"/>
          </a:p>
        </p:txBody>
      </p:sp>
    </p:spTree>
    <p:extLst>
      <p:ext uri="{BB962C8B-B14F-4D97-AF65-F5344CB8AC3E}">
        <p14:creationId xmlns:p14="http://schemas.microsoft.com/office/powerpoint/2010/main" val="4258970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5: Document and assess the result of the action plan implementation</a:t>
            </a:r>
            <a:endParaRPr lang="en-PH" sz="2800" b="1" dirty="0">
              <a:ea typeface="Arial" charset="0"/>
            </a:endParaRPr>
          </a:p>
        </p:txBody>
      </p:sp>
      <p:sp>
        <p:nvSpPr>
          <p:cNvPr id="7" name="Title 1"/>
          <p:cNvSpPr txBox="1">
            <a:spLocks/>
          </p:cNvSpPr>
          <p:nvPr/>
        </p:nvSpPr>
        <p:spPr>
          <a:xfrm>
            <a:off x="186292" y="1988841"/>
            <a:ext cx="8562172" cy="4896543"/>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en-PH" sz="2800" u="sng" smtClean="0">
                <a:latin typeface="+mn-lt"/>
                <a:ea typeface="Arial" charset="0"/>
              </a:rPr>
              <a:t>Supporting tools</a:t>
            </a:r>
            <a:r>
              <a:rPr lang="en-PH" sz="2800" smtClean="0">
                <a:latin typeface="+mn-lt"/>
                <a:ea typeface="Arial" charset="0"/>
              </a:rPr>
              <a:t>:</a:t>
            </a:r>
          </a:p>
          <a:p>
            <a:pPr lvl="0" eaLnBrk="1" fontAlgn="auto" hangingPunct="1">
              <a:lnSpc>
                <a:spcPct val="90000"/>
              </a:lnSpc>
              <a:spcAft>
                <a:spcPts val="1200"/>
              </a:spcAft>
              <a:defRPr/>
            </a:pPr>
            <a:r>
              <a:rPr lang="en-PH" sz="2800" smtClean="0">
                <a:latin typeface="+mn-lt"/>
                <a:ea typeface="Arial" charset="0"/>
              </a:rPr>
              <a:t>a. Example </a:t>
            </a:r>
            <a:r>
              <a:rPr lang="en-PH" sz="2800">
                <a:latin typeface="+mn-lt"/>
                <a:ea typeface="Arial" charset="0"/>
              </a:rPr>
              <a:t>of story </a:t>
            </a:r>
            <a:r>
              <a:rPr lang="en-PH" sz="2800" smtClean="0">
                <a:latin typeface="+mn-lt"/>
                <a:ea typeface="Arial" charset="0"/>
              </a:rPr>
              <a:t>maps</a:t>
            </a:r>
          </a:p>
          <a:p>
            <a:pPr lvl="0" eaLnBrk="1" fontAlgn="auto" hangingPunct="1">
              <a:lnSpc>
                <a:spcPct val="90000"/>
              </a:lnSpc>
              <a:spcAft>
                <a:spcPts val="1200"/>
              </a:spcAft>
              <a:defRPr/>
            </a:pPr>
            <a:r>
              <a:rPr lang="en-PH" sz="2800" smtClean="0">
                <a:latin typeface="+mn-lt"/>
                <a:ea typeface="Arial" charset="0"/>
              </a:rPr>
              <a:t>b. After </a:t>
            </a:r>
            <a:r>
              <a:rPr lang="en-PH" sz="2800">
                <a:latin typeface="+mn-lt"/>
                <a:ea typeface="Arial" charset="0"/>
              </a:rPr>
              <a:t>Action Review guides</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48</a:t>
            </a:fld>
            <a:endParaRPr lang="en-GB" altLang="en-US"/>
          </a:p>
        </p:txBody>
      </p:sp>
    </p:spTree>
    <p:extLst>
      <p:ext uri="{BB962C8B-B14F-4D97-AF65-F5344CB8AC3E}">
        <p14:creationId xmlns:p14="http://schemas.microsoft.com/office/powerpoint/2010/main" val="1088414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568952"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5: Document and assess the result of the action plan implementation</a:t>
            </a:r>
            <a:endParaRPr lang="en-PH" sz="2800" b="1" dirty="0">
              <a:ea typeface="Arial" charset="0"/>
            </a:endParaRPr>
          </a:p>
        </p:txBody>
      </p:sp>
      <p:sp>
        <p:nvSpPr>
          <p:cNvPr id="7" name="Title 1"/>
          <p:cNvSpPr txBox="1">
            <a:spLocks/>
          </p:cNvSpPr>
          <p:nvPr/>
        </p:nvSpPr>
        <p:spPr>
          <a:xfrm>
            <a:off x="186292" y="1829292"/>
            <a:ext cx="8778196" cy="440802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This step consists of </a:t>
            </a:r>
            <a:r>
              <a:rPr lang="en-PH" sz="2800" smtClean="0">
                <a:latin typeface="+mn-lt"/>
                <a:ea typeface="Arial" charset="0"/>
              </a:rPr>
              <a:t>documenting and assessing </a:t>
            </a:r>
            <a:r>
              <a:rPr lang="en-PH" sz="2800">
                <a:latin typeface="+mn-lt"/>
                <a:ea typeface="Arial" charset="0"/>
              </a:rPr>
              <a:t>the result of the action plan </a:t>
            </a:r>
            <a:r>
              <a:rPr lang="en-PH" sz="2800" smtClean="0">
                <a:latin typeface="+mn-lt"/>
                <a:ea typeface="Arial" charset="0"/>
              </a:rPr>
              <a:t>implementation.</a:t>
            </a:r>
          </a:p>
          <a:p>
            <a:pPr lvl="0" eaLnBrk="1" fontAlgn="auto" hangingPunct="1">
              <a:lnSpc>
                <a:spcPct val="90000"/>
              </a:lnSpc>
              <a:spcAft>
                <a:spcPts val="0"/>
              </a:spcAft>
              <a:defRPr/>
            </a:pPr>
            <a:r>
              <a:rPr lang="en-PH" sz="1400" smtClean="0">
                <a:latin typeface="+mn-lt"/>
                <a:ea typeface="Arial" charset="0"/>
              </a:rPr>
              <a:t> </a:t>
            </a:r>
            <a:endParaRPr lang="en-PH" sz="1400">
              <a:latin typeface="+mn-lt"/>
              <a:ea typeface="Arial" charset="0"/>
            </a:endParaRPr>
          </a:p>
          <a:p>
            <a:pPr lvl="0" eaLnBrk="1" fontAlgn="auto" hangingPunct="1">
              <a:lnSpc>
                <a:spcPct val="90000"/>
              </a:lnSpc>
              <a:spcAft>
                <a:spcPts val="0"/>
              </a:spcAft>
              <a:defRPr/>
            </a:pPr>
            <a:r>
              <a:rPr lang="en-PH" sz="2800" smtClean="0">
                <a:latin typeface="+mn-lt"/>
                <a:ea typeface="Arial" charset="0"/>
              </a:rPr>
              <a:t>Documenting the result </a:t>
            </a:r>
            <a:r>
              <a:rPr lang="en-PH" sz="2800">
                <a:ea typeface="Arial" charset="0"/>
              </a:rPr>
              <a:t>of the action plan </a:t>
            </a:r>
            <a:r>
              <a:rPr lang="en-PH" sz="2800" smtClean="0">
                <a:ea typeface="Arial" charset="0"/>
              </a:rPr>
              <a:t>implementation serves</a:t>
            </a:r>
            <a:r>
              <a:rPr lang="en-PH" sz="2800" smtClean="0">
                <a:latin typeface="+mn-lt"/>
                <a:ea typeface="Arial" charset="0"/>
              </a:rPr>
              <a:t> </a:t>
            </a:r>
            <a:r>
              <a:rPr lang="en-PH" sz="2800">
                <a:latin typeface="+mn-lt"/>
                <a:ea typeface="Arial" charset="0"/>
              </a:rPr>
              <a:t>as a justification of the work that has been accomplished and also as a marketing material to</a:t>
            </a:r>
            <a:r>
              <a:rPr lang="en-PH" sz="2800" smtClean="0">
                <a:latin typeface="+mn-lt"/>
                <a:ea typeface="Arial" charset="0"/>
              </a:rPr>
              <a:t>:</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Demonstrate the benefit of the geo-enablement, especially in the context where the organization was not convinced in the first place.</a:t>
            </a:r>
          </a:p>
          <a:p>
            <a:pPr marL="342900" lvl="0" indent="-342900" eaLnBrk="1" fontAlgn="auto" hangingPunct="1">
              <a:lnSpc>
                <a:spcPct val="90000"/>
              </a:lnSpc>
              <a:spcAft>
                <a:spcPts val="0"/>
              </a:spcAft>
              <a:buFont typeface="Arial" pitchFamily="34" charset="0"/>
              <a:buChar char="•"/>
              <a:defRPr/>
            </a:pPr>
            <a:r>
              <a:rPr lang="en-PH" sz="2800">
                <a:latin typeface="+mn-lt"/>
                <a:ea typeface="Arial" charset="0"/>
              </a:rPr>
              <a:t>Leverage resources to either ensure the sustainability of what has been established, support the extension of the pilot project to the whole country, or finance the next round of HIS geo-enabling activities.</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49</a:t>
            </a:fld>
            <a:endParaRPr lang="en-GB" altLang="en-US"/>
          </a:p>
        </p:txBody>
      </p:sp>
    </p:spTree>
    <p:extLst>
      <p:ext uri="{BB962C8B-B14F-4D97-AF65-F5344CB8AC3E}">
        <p14:creationId xmlns:p14="http://schemas.microsoft.com/office/powerpoint/2010/main" val="184994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8" name="Title 1"/>
          <p:cNvSpPr txBox="1">
            <a:spLocks/>
          </p:cNvSpPr>
          <p:nvPr/>
        </p:nvSpPr>
        <p:spPr>
          <a:xfrm>
            <a:off x="251520" y="1159024"/>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latin typeface="+mn-lt"/>
                <a:ea typeface="Arial" charset="0"/>
              </a:rPr>
              <a:t>In-country </a:t>
            </a:r>
            <a:r>
              <a:rPr lang="en-PH" sz="2800" b="1">
                <a:latin typeface="+mn-lt"/>
                <a:ea typeface="Arial" charset="0"/>
              </a:rPr>
              <a:t>HIS geo-enabling framework implementation process</a:t>
            </a:r>
            <a:endParaRPr kumimoji="0" lang="en-US" sz="2800" b="1" i="0" u="none" strike="noStrike" kern="1200" cap="none" spc="0" normalizeH="0" baseline="0" noProof="0" dirty="0">
              <a:ln>
                <a:noFill/>
              </a:ln>
              <a:effectLst/>
              <a:uLnTx/>
              <a:uFillTx/>
              <a:latin typeface="+mn-lt"/>
              <a:ea typeface="Arial" charset="0"/>
            </a:endParaRPr>
          </a:p>
        </p:txBody>
      </p:sp>
    </p:spTree>
    <p:extLst>
      <p:ext uri="{BB962C8B-B14F-4D97-AF65-F5344CB8AC3E}">
        <p14:creationId xmlns:p14="http://schemas.microsoft.com/office/powerpoint/2010/main" val="4204807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568952"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5: Document and assess the result of the action plan implementation</a:t>
            </a:r>
            <a:endParaRPr lang="en-PH" sz="2800" b="1" dirty="0">
              <a:ea typeface="Arial" charset="0"/>
            </a:endParaRPr>
          </a:p>
        </p:txBody>
      </p:sp>
      <p:sp>
        <p:nvSpPr>
          <p:cNvPr id="7" name="Title 1"/>
          <p:cNvSpPr txBox="1">
            <a:spLocks/>
          </p:cNvSpPr>
          <p:nvPr/>
        </p:nvSpPr>
        <p:spPr>
          <a:xfrm>
            <a:off x="186292" y="1973308"/>
            <a:ext cx="8778196" cy="224778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Donors or development agencies each have their own reporting requirement but it can be useful to complement such reports with visually appealing </a:t>
            </a:r>
            <a:r>
              <a:rPr lang="en-PH" sz="2800" smtClean="0">
                <a:latin typeface="+mn-lt"/>
                <a:ea typeface="Arial" charset="0"/>
              </a:rPr>
              <a:t>presentations.</a:t>
            </a:r>
          </a:p>
          <a:p>
            <a:pPr lvl="0" eaLnBrk="1" fontAlgn="auto" hangingPunct="1">
              <a:lnSpc>
                <a:spcPct val="90000"/>
              </a:lnSpc>
              <a:spcAft>
                <a:spcPts val="0"/>
              </a:spcAft>
              <a:defRPr/>
            </a:pPr>
            <a:r>
              <a:rPr lang="en-PH" sz="2000" smtClean="0">
                <a:latin typeface="+mn-lt"/>
                <a:ea typeface="Arial" charset="0"/>
              </a:rPr>
              <a:t> </a:t>
            </a:r>
            <a:endParaRPr lang="en-PH" sz="2000">
              <a:latin typeface="+mn-lt"/>
              <a:ea typeface="Arial" charset="0"/>
            </a:endParaRPr>
          </a:p>
          <a:p>
            <a:pPr lvl="0" eaLnBrk="1" fontAlgn="auto" hangingPunct="1">
              <a:lnSpc>
                <a:spcPct val="90000"/>
              </a:lnSpc>
              <a:spcAft>
                <a:spcPts val="0"/>
              </a:spcAft>
              <a:defRPr/>
            </a:pPr>
            <a:r>
              <a:rPr lang="en-PH" sz="2800" smtClean="0">
                <a:latin typeface="+mn-lt"/>
                <a:ea typeface="Arial" charset="0"/>
              </a:rPr>
              <a:t>One such option are </a:t>
            </a:r>
            <a:r>
              <a:rPr lang="en-PH" sz="2800">
                <a:latin typeface="+mn-lt"/>
                <a:ea typeface="Arial" charset="0"/>
              </a:rPr>
              <a:t>story maps which offers dynamic maps and are accessible from any device with internet connection.</a:t>
            </a:r>
            <a:endParaRPr lang="en-PH" sz="32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50</a:t>
            </a:fld>
            <a:endParaRPr lang="en-GB" altLang="en-US"/>
          </a:p>
        </p:txBody>
      </p:sp>
      <p:sp>
        <p:nvSpPr>
          <p:cNvPr id="9" name="Title 1"/>
          <p:cNvSpPr txBox="1">
            <a:spLocks/>
          </p:cNvSpPr>
          <p:nvPr/>
        </p:nvSpPr>
        <p:spPr>
          <a:xfrm>
            <a:off x="789505" y="4862566"/>
            <a:ext cx="8174983" cy="123073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Story maps were used to document the HIS geo-enabling process in Myanmar and Cambodia. </a:t>
            </a:r>
          </a:p>
          <a:p>
            <a:pPr lvl="0" eaLnBrk="1" fontAlgn="auto" hangingPunct="1">
              <a:lnSpc>
                <a:spcPct val="90000"/>
              </a:lnSpc>
              <a:spcAft>
                <a:spcPts val="0"/>
              </a:spcAft>
              <a:defRPr/>
            </a:pPr>
            <a:r>
              <a:rPr lang="en-PH" sz="2800" smtClean="0">
                <a:latin typeface="+mn-lt"/>
                <a:ea typeface="Arial" charset="0"/>
              </a:rPr>
              <a:t>Their story maps will be shown at the end of the session.</a:t>
            </a:r>
            <a:endParaRPr lang="en-PH" sz="2800">
              <a:latin typeface="+mn-lt"/>
              <a:ea typeface="Arial" charset="0"/>
            </a:endParaRPr>
          </a:p>
          <a:p>
            <a:pPr lvl="0" eaLnBrk="1" fontAlgn="auto" hangingPunct="1">
              <a:lnSpc>
                <a:spcPct val="90000"/>
              </a:lnSpc>
              <a:spcAft>
                <a:spcPts val="0"/>
              </a:spcAft>
              <a:defRPr/>
            </a:pPr>
            <a:endParaRPr kumimoji="0" lang="en-US" sz="2800" b="0" i="0" u="none" strike="noStrike" kern="1200" cap="none" spc="0" normalizeH="0" baseline="0" noProof="0" dirty="0">
              <a:ln>
                <a:noFill/>
              </a:ln>
              <a:effectLst/>
              <a:uLnTx/>
              <a:uFillTx/>
              <a:latin typeface="+mn-lt"/>
              <a:ea typeface="Arial" charset="0"/>
            </a:endParaRPr>
          </a:p>
        </p:txBody>
      </p:sp>
      <p:sp>
        <p:nvSpPr>
          <p:cNvPr id="11" name="Right Arrow 10"/>
          <p:cNvSpPr/>
          <p:nvPr/>
        </p:nvSpPr>
        <p:spPr>
          <a:xfrm>
            <a:off x="340602" y="4972232"/>
            <a:ext cx="388639"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Tree>
    <p:extLst>
      <p:ext uri="{BB962C8B-B14F-4D97-AF65-F5344CB8AC3E}">
        <p14:creationId xmlns:p14="http://schemas.microsoft.com/office/powerpoint/2010/main" val="824309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568952"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5: Document and assess the result of the action plan implementation</a:t>
            </a:r>
            <a:endParaRPr lang="en-PH" sz="2800" b="1" dirty="0">
              <a:ea typeface="Arial" charset="0"/>
            </a:endParaRPr>
          </a:p>
        </p:txBody>
      </p:sp>
      <p:sp>
        <p:nvSpPr>
          <p:cNvPr id="7" name="Title 1"/>
          <p:cNvSpPr txBox="1">
            <a:spLocks/>
          </p:cNvSpPr>
          <p:nvPr/>
        </p:nvSpPr>
        <p:spPr>
          <a:xfrm>
            <a:off x="186292" y="2000692"/>
            <a:ext cx="8778196" cy="315650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Conducting an after action review is another activity that should take place after the implementation of the action </a:t>
            </a:r>
            <a:r>
              <a:rPr lang="en-PH" sz="2800" smtClean="0">
                <a:latin typeface="+mn-lt"/>
                <a:ea typeface="Arial" charset="0"/>
              </a:rPr>
              <a:t>plan.</a:t>
            </a:r>
          </a:p>
          <a:p>
            <a:pPr lvl="0" eaLnBrk="1" fontAlgn="auto" hangingPunct="1">
              <a:lnSpc>
                <a:spcPct val="90000"/>
              </a:lnSpc>
              <a:spcAft>
                <a:spcPts val="0"/>
              </a:spcAft>
              <a:defRPr/>
            </a:pPr>
            <a:endParaRPr lang="en-PH" sz="2800">
              <a:latin typeface="+mn-lt"/>
              <a:ea typeface="Arial" charset="0"/>
            </a:endParaRPr>
          </a:p>
          <a:p>
            <a:pPr lvl="0" eaLnBrk="1" fontAlgn="auto" hangingPunct="1">
              <a:lnSpc>
                <a:spcPct val="90000"/>
              </a:lnSpc>
              <a:spcAft>
                <a:spcPts val="0"/>
              </a:spcAft>
              <a:defRPr/>
            </a:pPr>
            <a:r>
              <a:rPr lang="en-PH" sz="2800" smtClean="0">
                <a:latin typeface="+mn-lt"/>
                <a:ea typeface="Arial" charset="0"/>
              </a:rPr>
              <a:t>All </a:t>
            </a:r>
            <a:r>
              <a:rPr lang="en-PH" sz="2800">
                <a:latin typeface="+mn-lt"/>
                <a:ea typeface="Arial" charset="0"/>
              </a:rPr>
              <a:t>the parties involved in the implementation meet to answer a set of questions that allows discussing the successes and failures in an open way</a:t>
            </a:r>
            <a:r>
              <a:rPr lang="en-PH" sz="2800" smtClean="0">
                <a:latin typeface="+mn-lt"/>
                <a:ea typeface="Arial" charset="0"/>
              </a:rPr>
              <a:t>.</a:t>
            </a:r>
          </a:p>
          <a:p>
            <a:pPr lvl="0" eaLnBrk="1" fontAlgn="auto" hangingPunct="1">
              <a:lnSpc>
                <a:spcPct val="90000"/>
              </a:lnSpc>
              <a:spcAft>
                <a:spcPts val="0"/>
              </a:spcAft>
              <a:defRPr/>
            </a:pP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51</a:t>
            </a:fld>
            <a:endParaRPr lang="en-GB" altLang="en-US"/>
          </a:p>
        </p:txBody>
      </p:sp>
    </p:spTree>
    <p:extLst>
      <p:ext uri="{BB962C8B-B14F-4D97-AF65-F5344CB8AC3E}">
        <p14:creationId xmlns:p14="http://schemas.microsoft.com/office/powerpoint/2010/main" val="573927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568952"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5: Document and assess the result of the action plan implementation</a:t>
            </a:r>
            <a:endParaRPr lang="en-PH" sz="2800" b="1" dirty="0">
              <a:ea typeface="Arial" charset="0"/>
            </a:endParaRPr>
          </a:p>
        </p:txBody>
      </p:sp>
      <p:sp>
        <p:nvSpPr>
          <p:cNvPr id="7" name="Title 1"/>
          <p:cNvSpPr txBox="1">
            <a:spLocks/>
          </p:cNvSpPr>
          <p:nvPr/>
        </p:nvSpPr>
        <p:spPr>
          <a:xfrm>
            <a:off x="186292" y="1928684"/>
            <a:ext cx="8778196" cy="41646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smtClean="0">
                <a:latin typeface="+mn-lt"/>
                <a:ea typeface="Arial" charset="0"/>
              </a:rPr>
              <a:t>Some </a:t>
            </a:r>
            <a:r>
              <a:rPr lang="en-PH" sz="2800">
                <a:latin typeface="+mn-lt"/>
                <a:ea typeface="Arial" charset="0"/>
              </a:rPr>
              <a:t>short documents describing what an ARR is about and how to </a:t>
            </a:r>
            <a:r>
              <a:rPr lang="en-PH" sz="2800" smtClean="0">
                <a:latin typeface="+mn-lt"/>
                <a:ea typeface="Arial" charset="0"/>
              </a:rPr>
              <a:t>conduct one:</a:t>
            </a:r>
          </a:p>
          <a:p>
            <a:pPr marL="342900" indent="-342900">
              <a:buFont typeface="Arial" pitchFamily="34" charset="0"/>
              <a:buChar char="•"/>
            </a:pPr>
            <a:r>
              <a:rPr lang="en-US" sz="2800" u="sng">
                <a:cs typeface="Calibri" pitchFamily="34" charset="0"/>
                <a:hlinkClick r:id="rId3"/>
              </a:rPr>
              <a:t>https://www.adb.org/sites/default/files/publication/27570/conducting-after-action-reviews.pdf</a:t>
            </a:r>
            <a:endParaRPr lang="en-US" sz="2800">
              <a:cs typeface="Calibri" pitchFamily="34" charset="0"/>
            </a:endParaRPr>
          </a:p>
          <a:p>
            <a:pPr marL="342900" indent="-342900">
              <a:buFont typeface="Arial" pitchFamily="34" charset="0"/>
              <a:buChar char="•"/>
            </a:pPr>
            <a:r>
              <a:rPr lang="en-US" sz="2800" u="sng">
                <a:cs typeface="Calibri" pitchFamily="34" charset="0"/>
                <a:hlinkClick r:id="rId4"/>
              </a:rPr>
              <a:t>https://www.unicef.org/knowledge-exchange/files/After_Action_Review_production.pdf</a:t>
            </a:r>
            <a:endParaRPr lang="en-US" sz="2800">
              <a:cs typeface="Calibri" pitchFamily="34" charset="0"/>
            </a:endParaRPr>
          </a:p>
          <a:p>
            <a:pPr marL="342900" indent="-342900">
              <a:buFont typeface="Arial" pitchFamily="34" charset="0"/>
              <a:buChar char="•"/>
            </a:pPr>
            <a:r>
              <a:rPr lang="en-US" sz="2800" u="sng">
                <a:cs typeface="Calibri" pitchFamily="34" charset="0"/>
                <a:hlinkClick r:id="rId5"/>
              </a:rPr>
              <a:t>https://www.cebma.org/wp-content/uploads/Guide-to-the-after_action_review.pdf</a:t>
            </a:r>
            <a:endParaRPr lang="en-US" sz="2800">
              <a:cs typeface="Calibri" pitchFamily="34" charset="0"/>
            </a:endParaRPr>
          </a:p>
          <a:p>
            <a:pPr lvl="0" eaLnBrk="1" fontAlgn="auto" hangingPunct="1">
              <a:lnSpc>
                <a:spcPct val="90000"/>
              </a:lnSpc>
              <a:spcAft>
                <a:spcPts val="0"/>
              </a:spcAft>
              <a:defRPr/>
            </a:pPr>
            <a:endParaRPr lang="en-PH" sz="32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52</a:t>
            </a:fld>
            <a:endParaRPr lang="en-GB" altLang="en-US"/>
          </a:p>
        </p:txBody>
      </p:sp>
    </p:spTree>
    <p:extLst>
      <p:ext uri="{BB962C8B-B14F-4D97-AF65-F5344CB8AC3E}">
        <p14:creationId xmlns:p14="http://schemas.microsoft.com/office/powerpoint/2010/main" val="3712785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53</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5" name="Rectangle 4"/>
          <p:cNvSpPr/>
          <p:nvPr/>
        </p:nvSpPr>
        <p:spPr>
          <a:xfrm>
            <a:off x="1187624" y="3778958"/>
            <a:ext cx="1872208" cy="11622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51520" y="1015008"/>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6: </a:t>
            </a:r>
            <a:r>
              <a:rPr lang="en-PH" sz="2800" b="1">
                <a:ea typeface="Arial" charset="0"/>
              </a:rPr>
              <a:t>Restart from step 1 on a regular basis</a:t>
            </a:r>
            <a:endParaRPr lang="en-PH" sz="2800" b="1" dirty="0">
              <a:ea typeface="Arial" charset="0"/>
            </a:endParaRPr>
          </a:p>
        </p:txBody>
      </p:sp>
    </p:spTree>
    <p:extLst>
      <p:ext uri="{BB962C8B-B14F-4D97-AF65-F5344CB8AC3E}">
        <p14:creationId xmlns:p14="http://schemas.microsoft.com/office/powerpoint/2010/main" val="189230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640960"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a:ea typeface="Arial" charset="0"/>
              </a:rPr>
              <a:t>Step </a:t>
            </a:r>
            <a:r>
              <a:rPr lang="en-PH" sz="2800" b="1" smtClean="0">
                <a:ea typeface="Arial" charset="0"/>
              </a:rPr>
              <a:t>6: </a:t>
            </a:r>
            <a:r>
              <a:rPr lang="en-PH" sz="2800" b="1">
                <a:ea typeface="Arial" charset="0"/>
              </a:rPr>
              <a:t>Restart from step 1 on a regular basis</a:t>
            </a:r>
            <a:endParaRPr lang="en-PH" sz="2800" b="1" dirty="0">
              <a:ea typeface="Arial" charset="0"/>
            </a:endParaRPr>
          </a:p>
        </p:txBody>
      </p:sp>
      <p:sp>
        <p:nvSpPr>
          <p:cNvPr id="7" name="Title 1"/>
          <p:cNvSpPr txBox="1">
            <a:spLocks/>
          </p:cNvSpPr>
          <p:nvPr/>
        </p:nvSpPr>
        <p:spPr>
          <a:xfrm>
            <a:off x="186292" y="1628800"/>
            <a:ext cx="8562172" cy="4896543"/>
          </a:xfrm>
          <a:prstGeom prst="rect">
            <a:avLst/>
          </a:prstGeom>
        </p:spPr>
        <p:txBody>
          <a:bodyPr vert="horz" lIns="91440" tIns="45720" rIns="91440" bIns="45720" rtlCol="0" anchor="t">
            <a:noAutofit/>
          </a:bodyPr>
          <a:lstStyle/>
          <a:p>
            <a:pPr lvl="0" eaLnBrk="1" fontAlgn="auto" hangingPunct="1">
              <a:lnSpc>
                <a:spcPct val="90000"/>
              </a:lnSpc>
              <a:spcAft>
                <a:spcPts val="600"/>
              </a:spcAft>
              <a:defRPr/>
            </a:pPr>
            <a:r>
              <a:rPr lang="en-PH" sz="2800" u="sng" smtClean="0">
                <a:latin typeface="+mn-lt"/>
                <a:ea typeface="Arial" charset="0"/>
              </a:rPr>
              <a:t>Objective</a:t>
            </a:r>
            <a:r>
              <a:rPr lang="en-PH" sz="2800">
                <a:latin typeface="+mn-lt"/>
                <a:ea typeface="Arial" charset="0"/>
              </a:rPr>
              <a:t>: Ensure that the process to be implemented on a regular basis until the HIS has been </a:t>
            </a:r>
            <a:r>
              <a:rPr lang="en-PH" sz="2800" smtClean="0">
                <a:latin typeface="+mn-lt"/>
                <a:ea typeface="Arial" charset="0"/>
              </a:rPr>
              <a:t>geo-enabled</a:t>
            </a:r>
            <a:endParaRPr lang="en-PH" sz="2800">
              <a:latin typeface="+mn-lt"/>
              <a:ea typeface="Arial" charset="0"/>
            </a:endParaRPr>
          </a:p>
          <a:p>
            <a:pPr lvl="0" eaLnBrk="1" fontAlgn="auto" hangingPunct="1">
              <a:lnSpc>
                <a:spcPct val="90000"/>
              </a:lnSpc>
              <a:spcAft>
                <a:spcPts val="600"/>
              </a:spcAft>
              <a:defRPr/>
            </a:pPr>
            <a:r>
              <a:rPr lang="en-PH" sz="2800" u="sng" smtClean="0">
                <a:latin typeface="+mn-lt"/>
                <a:ea typeface="Arial" charset="0"/>
              </a:rPr>
              <a:t>Expected </a:t>
            </a:r>
            <a:r>
              <a:rPr lang="en-PH" sz="2800" u="sng">
                <a:latin typeface="+mn-lt"/>
                <a:ea typeface="Arial" charset="0"/>
              </a:rPr>
              <a:t>deliverable</a:t>
            </a:r>
            <a:r>
              <a:rPr lang="en-PH" sz="2800">
                <a:latin typeface="+mn-lt"/>
                <a:ea typeface="Arial" charset="0"/>
              </a:rPr>
              <a:t>: Start of a new cycle of the HIS geo-enabling process </a:t>
            </a:r>
          </a:p>
          <a:p>
            <a:pPr lvl="0" eaLnBrk="1" fontAlgn="auto" hangingPunct="1">
              <a:lnSpc>
                <a:spcPct val="90000"/>
              </a:lnSpc>
              <a:spcAft>
                <a:spcPts val="600"/>
              </a:spcAft>
              <a:defRPr/>
            </a:pPr>
            <a:r>
              <a:rPr lang="en-PH" sz="2800" u="sng" smtClean="0">
                <a:latin typeface="+mn-lt"/>
                <a:ea typeface="Arial" charset="0"/>
              </a:rPr>
              <a:t>Estimated </a:t>
            </a:r>
            <a:r>
              <a:rPr lang="en-PH" sz="2800" u="sng">
                <a:latin typeface="+mn-lt"/>
                <a:ea typeface="Arial" charset="0"/>
              </a:rPr>
              <a:t>duration of implementation</a:t>
            </a:r>
            <a:r>
              <a:rPr lang="en-PH" sz="2800">
                <a:latin typeface="+mn-lt"/>
                <a:ea typeface="Arial" charset="0"/>
              </a:rPr>
              <a:t>: </a:t>
            </a:r>
            <a:r>
              <a:rPr lang="en-PH" sz="2800" smtClean="0">
                <a:latin typeface="+mn-lt"/>
                <a:ea typeface="Arial" charset="0"/>
              </a:rPr>
              <a:t>1 day</a:t>
            </a:r>
          </a:p>
          <a:p>
            <a:pPr lvl="0" eaLnBrk="1" fontAlgn="auto" hangingPunct="1">
              <a:lnSpc>
                <a:spcPct val="90000"/>
              </a:lnSpc>
              <a:spcAft>
                <a:spcPts val="600"/>
              </a:spcAft>
              <a:defRPr/>
            </a:pPr>
            <a:r>
              <a:rPr lang="en-PH" sz="2800" u="sng" smtClean="0">
                <a:latin typeface="+mn-lt"/>
                <a:ea typeface="Arial" charset="0"/>
              </a:rPr>
              <a:t>Amount </a:t>
            </a:r>
            <a:r>
              <a:rPr lang="en-PH" sz="2800" u="sng">
                <a:latin typeface="+mn-lt"/>
                <a:ea typeface="Arial" charset="0"/>
              </a:rPr>
              <a:t>of resources needed</a:t>
            </a:r>
            <a:r>
              <a:rPr lang="en-PH" sz="2800">
                <a:latin typeface="+mn-lt"/>
                <a:ea typeface="Arial" charset="0"/>
              </a:rPr>
              <a:t>: </a:t>
            </a:r>
            <a:r>
              <a:rPr lang="en-PH" sz="2800" smtClean="0">
                <a:latin typeface="+mn-lt"/>
                <a:ea typeface="Arial" charset="0"/>
              </a:rPr>
              <a:t>Limited</a:t>
            </a:r>
            <a:endParaRPr lang="en-PH" sz="2800">
              <a:latin typeface="+mn-lt"/>
              <a:ea typeface="Arial" charset="0"/>
            </a:endParaRPr>
          </a:p>
          <a:p>
            <a:pPr lvl="0" eaLnBrk="1" fontAlgn="auto" hangingPunct="1">
              <a:lnSpc>
                <a:spcPct val="90000"/>
              </a:lnSpc>
              <a:spcAft>
                <a:spcPts val="600"/>
              </a:spcAft>
              <a:defRPr/>
            </a:pPr>
            <a:r>
              <a:rPr lang="en-PH" sz="2800" u="sng" smtClean="0">
                <a:latin typeface="+mn-lt"/>
                <a:ea typeface="Arial" charset="0"/>
              </a:rPr>
              <a:t>Person </a:t>
            </a:r>
            <a:r>
              <a:rPr lang="en-PH" sz="2800" u="sng">
                <a:latin typeface="+mn-lt"/>
                <a:ea typeface="Arial" charset="0"/>
              </a:rPr>
              <a:t>to be involved</a:t>
            </a:r>
            <a:r>
              <a:rPr lang="en-PH" sz="2800">
                <a:latin typeface="+mn-lt"/>
                <a:ea typeface="Arial" charset="0"/>
              </a:rPr>
              <a:t>: Head of the geospatial data management and technology unit if any, representatives from key health programs (health information system, communicable diseases, planning, emergency management, and immunization), development </a:t>
            </a:r>
            <a:r>
              <a:rPr lang="en-PH" sz="2800" smtClean="0">
                <a:latin typeface="+mn-lt"/>
                <a:ea typeface="Arial" charset="0"/>
              </a:rPr>
              <a:t>partners</a:t>
            </a:r>
            <a:endParaRPr lang="en-PH" sz="2800">
              <a:latin typeface="+mn-lt"/>
              <a:ea typeface="Arial" charset="0"/>
            </a:endParaRPr>
          </a:p>
          <a:p>
            <a:pPr lvl="0" eaLnBrk="1" fontAlgn="auto" hangingPunct="1">
              <a:lnSpc>
                <a:spcPct val="90000"/>
              </a:lnSpc>
              <a:spcAft>
                <a:spcPts val="600"/>
              </a:spcAft>
              <a:defRPr/>
            </a:pPr>
            <a:r>
              <a:rPr lang="en-PH" sz="2800" u="sng">
                <a:latin typeface="+mn-lt"/>
                <a:ea typeface="Arial" charset="0"/>
              </a:rPr>
              <a:t>Supporting </a:t>
            </a:r>
            <a:r>
              <a:rPr lang="en-PH" sz="2800" u="sng" smtClean="0">
                <a:latin typeface="+mn-lt"/>
                <a:ea typeface="Arial" charset="0"/>
              </a:rPr>
              <a:t>tools</a:t>
            </a:r>
            <a:r>
              <a:rPr lang="en-PH" sz="2800">
                <a:latin typeface="+mn-lt"/>
                <a:ea typeface="Arial" charset="0"/>
              </a:rPr>
              <a:t>: None for this </a:t>
            </a:r>
            <a:r>
              <a:rPr lang="en-PH" sz="2800" smtClean="0">
                <a:latin typeface="+mn-lt"/>
                <a:ea typeface="Arial" charset="0"/>
              </a:rPr>
              <a:t>step</a:t>
            </a:r>
            <a:endParaRPr lang="en-PH" sz="28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54</a:t>
            </a:fld>
            <a:endParaRPr lang="en-GB" altLang="en-US"/>
          </a:p>
        </p:txBody>
      </p:sp>
    </p:spTree>
    <p:extLst>
      <p:ext uri="{BB962C8B-B14F-4D97-AF65-F5344CB8AC3E}">
        <p14:creationId xmlns:p14="http://schemas.microsoft.com/office/powerpoint/2010/main" val="89624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15008"/>
            <a:ext cx="8568952"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6: Restart from step 1 on a regular basis</a:t>
            </a:r>
            <a:endParaRPr lang="en-PH" sz="2800" b="1" dirty="0">
              <a:ea typeface="Arial" charset="0"/>
            </a:endParaRPr>
          </a:p>
        </p:txBody>
      </p:sp>
      <p:sp>
        <p:nvSpPr>
          <p:cNvPr id="7" name="Title 1"/>
          <p:cNvSpPr txBox="1">
            <a:spLocks/>
          </p:cNvSpPr>
          <p:nvPr/>
        </p:nvSpPr>
        <p:spPr>
          <a:xfrm>
            <a:off x="186292" y="1757284"/>
            <a:ext cx="8778196" cy="282384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This step consists of repeatedly conducting the activities from step 1 to step 5 until the Health Information System is geo-enabled in a sustainable manner.</a:t>
            </a:r>
          </a:p>
          <a:p>
            <a:pPr lvl="0" eaLnBrk="1" fontAlgn="auto" hangingPunct="1">
              <a:lnSpc>
                <a:spcPct val="90000"/>
              </a:lnSpc>
              <a:spcAft>
                <a:spcPts val="0"/>
              </a:spcAft>
              <a:defRPr/>
            </a:pPr>
            <a:r>
              <a:rPr lang="en-PH" sz="1200" smtClean="0">
                <a:latin typeface="+mn-lt"/>
                <a:ea typeface="Arial" charset="0"/>
              </a:rPr>
              <a:t> </a:t>
            </a:r>
            <a:endParaRPr lang="en-PH" sz="1200">
              <a:latin typeface="+mn-lt"/>
              <a:ea typeface="Arial" charset="0"/>
            </a:endParaRPr>
          </a:p>
          <a:p>
            <a:pPr lvl="0" eaLnBrk="1" fontAlgn="auto" hangingPunct="1">
              <a:lnSpc>
                <a:spcPct val="90000"/>
              </a:lnSpc>
              <a:spcAft>
                <a:spcPts val="0"/>
              </a:spcAft>
              <a:defRPr/>
            </a:pPr>
            <a:r>
              <a:rPr lang="en-PH" sz="2800">
                <a:latin typeface="+mn-lt"/>
                <a:ea typeface="Arial" charset="0"/>
              </a:rPr>
              <a:t>This step also takes into account that several elements are meant to change over time including public health priorities, geospatial technologies, or even the strategy that the government follows regarding information management</a:t>
            </a:r>
            <a:r>
              <a:rPr lang="en-PH" sz="2800" smtClean="0">
                <a:latin typeface="+mn-lt"/>
                <a:ea typeface="Arial" charset="0"/>
              </a:rPr>
              <a:t>.</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55</a:t>
            </a:fld>
            <a:endParaRPr lang="en-GB" altLang="en-US"/>
          </a:p>
        </p:txBody>
      </p:sp>
      <p:sp>
        <p:nvSpPr>
          <p:cNvPr id="6" name="Right Arrow 5"/>
          <p:cNvSpPr/>
          <p:nvPr/>
        </p:nvSpPr>
        <p:spPr>
          <a:xfrm>
            <a:off x="366937" y="5388748"/>
            <a:ext cx="388639" cy="344508"/>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8" name="Title 1"/>
          <p:cNvSpPr txBox="1">
            <a:spLocks/>
          </p:cNvSpPr>
          <p:nvPr/>
        </p:nvSpPr>
        <p:spPr>
          <a:xfrm>
            <a:off x="935596" y="5157192"/>
            <a:ext cx="7812868" cy="10081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a:latin typeface="+mn-lt"/>
                <a:ea typeface="Arial" charset="0"/>
              </a:rPr>
              <a:t>It is important to regularly update the previous version of the assessment in order to have an updated picture of the geo-enablement level of the HIS and identify the gaps that remains. </a:t>
            </a:r>
          </a:p>
        </p:txBody>
      </p:sp>
    </p:spTree>
    <p:extLst>
      <p:ext uri="{BB962C8B-B14F-4D97-AF65-F5344CB8AC3E}">
        <p14:creationId xmlns:p14="http://schemas.microsoft.com/office/powerpoint/2010/main" val="3223691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7" name="Title 1"/>
          <p:cNvSpPr txBox="1">
            <a:spLocks/>
          </p:cNvSpPr>
          <p:nvPr/>
        </p:nvSpPr>
        <p:spPr>
          <a:xfrm>
            <a:off x="182902" y="1196752"/>
            <a:ext cx="8778196" cy="352839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800" dirty="0" smtClean="0">
                <a:latin typeface="+mn-lt"/>
                <a:ea typeface="Arial" charset="0"/>
              </a:rPr>
              <a:t>To date, this implementation of the HIS geo-enabling framework has been done in Myanmar, Cambodia, and partially in Vietnam.</a:t>
            </a:r>
          </a:p>
          <a:p>
            <a:pPr lvl="0" eaLnBrk="1" fontAlgn="auto" hangingPunct="1">
              <a:lnSpc>
                <a:spcPct val="90000"/>
              </a:lnSpc>
              <a:spcAft>
                <a:spcPts val="0"/>
              </a:spcAft>
              <a:defRPr/>
            </a:pPr>
            <a:endParaRPr lang="en-PH" sz="2800" dirty="0">
              <a:latin typeface="+mn-lt"/>
              <a:ea typeface="Arial" charset="0"/>
            </a:endParaRPr>
          </a:p>
          <a:p>
            <a:pPr lvl="0" eaLnBrk="1" fontAlgn="auto" hangingPunct="1">
              <a:lnSpc>
                <a:spcPct val="90000"/>
              </a:lnSpc>
              <a:spcAft>
                <a:spcPts val="0"/>
              </a:spcAft>
              <a:defRPr/>
            </a:pPr>
            <a:r>
              <a:rPr lang="en-PH" sz="2800" dirty="0" smtClean="0">
                <a:latin typeface="+mn-lt"/>
                <a:ea typeface="Arial" charset="0"/>
              </a:rPr>
              <a:t>Here are the links to </a:t>
            </a:r>
            <a:r>
              <a:rPr lang="en-PH" sz="2800" smtClean="0">
                <a:latin typeface="+mn-lt"/>
                <a:ea typeface="Arial" charset="0"/>
              </a:rPr>
              <a:t>their </a:t>
            </a:r>
            <a:r>
              <a:rPr lang="en-PH" sz="2800" smtClean="0">
                <a:latin typeface="+mn-lt"/>
                <a:ea typeface="Arial" charset="0"/>
              </a:rPr>
              <a:t>stories:</a:t>
            </a:r>
            <a:endParaRPr lang="en-PH" sz="2800" dirty="0" smtClean="0">
              <a:latin typeface="+mn-lt"/>
              <a:ea typeface="Arial" charset="0"/>
            </a:endParaRPr>
          </a:p>
          <a:p>
            <a:pPr lvl="0" eaLnBrk="1" fontAlgn="auto" hangingPunct="1">
              <a:lnSpc>
                <a:spcPct val="90000"/>
              </a:lnSpc>
              <a:spcAft>
                <a:spcPts val="0"/>
              </a:spcAft>
              <a:defRPr/>
            </a:pPr>
            <a:r>
              <a:rPr lang="en-PH" dirty="0">
                <a:latin typeface="+mn-lt"/>
                <a:ea typeface="Arial" charset="0"/>
              </a:rPr>
              <a:t> </a:t>
            </a:r>
            <a:endParaRPr lang="en-PH" dirty="0" smtClean="0">
              <a:latin typeface="+mn-lt"/>
              <a:ea typeface="Arial" charset="0"/>
            </a:endParaRPr>
          </a:p>
          <a:p>
            <a:pPr marL="890588" lvl="0" indent="-274638" eaLnBrk="1" fontAlgn="auto" hangingPunct="1">
              <a:lnSpc>
                <a:spcPct val="90000"/>
              </a:lnSpc>
              <a:spcAft>
                <a:spcPts val="0"/>
              </a:spcAft>
              <a:buFont typeface="Arial" pitchFamily="34" charset="0"/>
              <a:buChar char="•"/>
              <a:defRPr/>
            </a:pPr>
            <a:r>
              <a:rPr lang="en-PH" sz="2800" dirty="0" smtClean="0">
                <a:latin typeface="+mn-lt"/>
                <a:ea typeface="Arial" charset="0"/>
              </a:rPr>
              <a:t>Myanmar</a:t>
            </a:r>
            <a:r>
              <a:rPr lang="en-PH" sz="2800">
                <a:latin typeface="+mn-lt"/>
                <a:ea typeface="Arial" charset="0"/>
              </a:rPr>
              <a:t>: </a:t>
            </a:r>
            <a:r>
              <a:rPr lang="en-US" sz="2800">
                <a:hlinkClick r:id="rId3"/>
              </a:rPr>
              <a:t>https://</a:t>
            </a:r>
            <a:r>
              <a:rPr lang="en-US" sz="2800" smtClean="0">
                <a:hlinkClick r:id="rId3"/>
              </a:rPr>
              <a:t>arcg.is/1KL18X0</a:t>
            </a:r>
            <a:endParaRPr lang="en-US" sz="2800" smtClean="0"/>
          </a:p>
          <a:p>
            <a:pPr marL="890588" lvl="0" indent="-274638" eaLnBrk="1" fontAlgn="auto" hangingPunct="1">
              <a:lnSpc>
                <a:spcPct val="90000"/>
              </a:lnSpc>
              <a:spcAft>
                <a:spcPts val="0"/>
              </a:spcAft>
              <a:buFont typeface="Arial" pitchFamily="34" charset="0"/>
              <a:buChar char="•"/>
              <a:defRPr/>
            </a:pPr>
            <a:r>
              <a:rPr lang="en-PH" sz="2800" smtClean="0">
                <a:latin typeface="+mn-lt"/>
                <a:ea typeface="Arial" charset="0"/>
              </a:rPr>
              <a:t>Cambodia</a:t>
            </a:r>
            <a:r>
              <a:rPr lang="en-PH" sz="2800">
                <a:latin typeface="+mn-lt"/>
                <a:ea typeface="Arial" charset="0"/>
              </a:rPr>
              <a:t>: </a:t>
            </a:r>
            <a:r>
              <a:rPr lang="en-US" sz="2800">
                <a:hlinkClick r:id="rId4"/>
              </a:rPr>
              <a:t>https://</a:t>
            </a:r>
            <a:r>
              <a:rPr lang="en-US" sz="2800" smtClean="0">
                <a:hlinkClick r:id="rId4"/>
              </a:rPr>
              <a:t>arcg.is/1CmSeL</a:t>
            </a:r>
            <a:endParaRPr lang="en-US" sz="2800" smtClean="0"/>
          </a:p>
          <a:p>
            <a:pPr marL="890588" lvl="0" indent="-274638" eaLnBrk="1" fontAlgn="auto" hangingPunct="1">
              <a:lnSpc>
                <a:spcPct val="90000"/>
              </a:lnSpc>
              <a:spcAft>
                <a:spcPts val="0"/>
              </a:spcAft>
              <a:buFont typeface="Arial" pitchFamily="34" charset="0"/>
              <a:buChar char="•"/>
              <a:defRPr/>
            </a:pPr>
            <a:r>
              <a:rPr lang="en-PH" sz="2800" smtClean="0">
                <a:latin typeface="+mn-lt"/>
                <a:ea typeface="Arial" charset="0"/>
              </a:rPr>
              <a:t>Vietnam: </a:t>
            </a:r>
            <a:r>
              <a:rPr lang="en-US" sz="2800" u="sng">
                <a:hlinkClick r:id="rId5"/>
              </a:rPr>
              <a:t>https://</a:t>
            </a:r>
            <a:r>
              <a:rPr lang="en-US" sz="2800" u="sng" smtClean="0">
                <a:hlinkClick r:id="rId5"/>
              </a:rPr>
              <a:t>arcg.is/1L01Kq</a:t>
            </a:r>
            <a:endParaRPr lang="en-US" sz="2800" u="sng" smtClean="0"/>
          </a:p>
          <a:p>
            <a:pPr marL="615950" lvl="0" eaLnBrk="1" fontAlgn="auto" hangingPunct="1">
              <a:lnSpc>
                <a:spcPct val="90000"/>
              </a:lnSpc>
              <a:spcAft>
                <a:spcPts val="0"/>
              </a:spcAft>
              <a:defRPr/>
            </a:pPr>
            <a:endParaRPr lang="en-PH" sz="28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56</a:t>
            </a:fld>
            <a:endParaRPr lang="en-GB" altLang="en-US"/>
          </a:p>
        </p:txBody>
      </p:sp>
      <p:sp>
        <p:nvSpPr>
          <p:cNvPr id="5" name="Title 1"/>
          <p:cNvSpPr txBox="1">
            <a:spLocks/>
          </p:cNvSpPr>
          <p:nvPr/>
        </p:nvSpPr>
        <p:spPr>
          <a:xfrm>
            <a:off x="1979712" y="5301208"/>
            <a:ext cx="4748344" cy="57606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CH" sz="2800" dirty="0" err="1" smtClean="0">
                <a:latin typeface="+mn-lt"/>
                <a:ea typeface="Arial" charset="0"/>
              </a:rPr>
              <a:t>Let’s</a:t>
            </a:r>
            <a:r>
              <a:rPr lang="fr-CH" sz="2800" dirty="0" smtClean="0">
                <a:latin typeface="+mn-lt"/>
                <a:ea typeface="Arial" charset="0"/>
              </a:rPr>
              <a:t> have a look </a:t>
            </a:r>
            <a:r>
              <a:rPr lang="fr-CH" sz="2800" dirty="0" err="1" smtClean="0">
                <a:latin typeface="+mn-lt"/>
                <a:ea typeface="Arial" charset="0"/>
              </a:rPr>
              <a:t>at</a:t>
            </a:r>
            <a:r>
              <a:rPr lang="fr-CH" sz="2800" dirty="0" smtClean="0">
                <a:latin typeface="+mn-lt"/>
                <a:ea typeface="Arial" charset="0"/>
              </a:rPr>
              <a:t> </a:t>
            </a:r>
            <a:r>
              <a:rPr lang="fr-CH" sz="2800" dirty="0" err="1" smtClean="0">
                <a:latin typeface="+mn-lt"/>
                <a:ea typeface="Arial" charset="0"/>
              </a:rPr>
              <a:t>them</a:t>
            </a:r>
            <a:r>
              <a:rPr lang="fr-CH" sz="2800" dirty="0" smtClean="0">
                <a:latin typeface="+mn-lt"/>
                <a:ea typeface="Arial" charset="0"/>
              </a:rPr>
              <a:t>!</a:t>
            </a:r>
            <a:endParaRPr lang="en-PH" sz="2800" dirty="0">
              <a:latin typeface="+mn-lt"/>
              <a:ea typeface="Arial" charset="0"/>
            </a:endParaRPr>
          </a:p>
        </p:txBody>
      </p:sp>
    </p:spTree>
    <p:extLst>
      <p:ext uri="{BB962C8B-B14F-4D97-AF65-F5344CB8AC3E}">
        <p14:creationId xmlns:p14="http://schemas.microsoft.com/office/powerpoint/2010/main" val="39891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a:solidFill>
                  <a:schemeClr val="bg1"/>
                </a:solidFill>
                <a:latin typeface="+mn-lt"/>
              </a:rPr>
              <a:t>HIS Geo-enabling - </a:t>
            </a:r>
            <a:r>
              <a:rPr lang="en-US" sz="3200" b="1" smtClean="0">
                <a:solidFill>
                  <a:schemeClr val="bg1"/>
                </a:solidFill>
                <a:latin typeface="+mn-lt"/>
              </a:rPr>
              <a:t>Implementation</a:t>
            </a:r>
            <a:endParaRPr lang="en-US" sz="3200" b="1" dirty="0">
              <a:solidFill>
                <a:schemeClr val="bg1"/>
              </a:solidFill>
              <a:latin typeface="+mn-lt"/>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6</a:t>
            </a:fld>
            <a:endParaRPr lang="en-GB"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24" y="1752653"/>
            <a:ext cx="6639852" cy="4772691"/>
          </a:xfrm>
          <a:prstGeom prst="rect">
            <a:avLst/>
          </a:prstGeom>
        </p:spPr>
      </p:pic>
      <p:sp>
        <p:nvSpPr>
          <p:cNvPr id="6"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9" name="Rectangle 8"/>
          <p:cNvSpPr/>
          <p:nvPr/>
        </p:nvSpPr>
        <p:spPr>
          <a:xfrm>
            <a:off x="3059832" y="1844824"/>
            <a:ext cx="3240360"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99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916833"/>
            <a:ext cx="8562172" cy="4896543"/>
          </a:xfrm>
          <a:prstGeom prst="rect">
            <a:avLst/>
          </a:prstGeom>
        </p:spPr>
        <p:txBody>
          <a:bodyPr vert="horz" lIns="91440" tIns="45720" rIns="91440" bIns="45720" rtlCol="0" anchor="t">
            <a:noAutofit/>
          </a:bodyPr>
          <a:lstStyle/>
          <a:p>
            <a:pPr lvl="0" eaLnBrk="1" fontAlgn="auto" hangingPunct="1">
              <a:lnSpc>
                <a:spcPct val="90000"/>
              </a:lnSpc>
              <a:spcAft>
                <a:spcPts val="600"/>
              </a:spcAft>
              <a:defRPr/>
            </a:pPr>
            <a:r>
              <a:rPr lang="en-PH" sz="2700" u="sng" smtClean="0">
                <a:latin typeface="+mn-lt"/>
                <a:ea typeface="Arial" charset="0"/>
              </a:rPr>
              <a:t>Objective</a:t>
            </a:r>
            <a:r>
              <a:rPr lang="en-PH" sz="2700">
                <a:latin typeface="+mn-lt"/>
                <a:ea typeface="Arial" charset="0"/>
              </a:rPr>
              <a:t>: Identify potential gaps across the 9 elements of the HIS geo-enabling framework</a:t>
            </a:r>
          </a:p>
          <a:p>
            <a:pPr lvl="0" eaLnBrk="1" fontAlgn="auto" hangingPunct="1">
              <a:lnSpc>
                <a:spcPct val="90000"/>
              </a:lnSpc>
              <a:spcAft>
                <a:spcPts val="600"/>
              </a:spcAft>
              <a:defRPr/>
            </a:pPr>
            <a:r>
              <a:rPr lang="en-PH" sz="2700" u="sng">
                <a:latin typeface="+mn-lt"/>
                <a:ea typeface="Arial" charset="0"/>
              </a:rPr>
              <a:t>Expected deliverable</a:t>
            </a:r>
            <a:r>
              <a:rPr lang="en-PH" sz="2700">
                <a:latin typeface="+mn-lt"/>
                <a:ea typeface="Arial" charset="0"/>
              </a:rPr>
              <a:t>: A report giving the picture of the current situation with the list of the gaps</a:t>
            </a:r>
          </a:p>
          <a:p>
            <a:pPr lvl="0" eaLnBrk="1" fontAlgn="auto" hangingPunct="1">
              <a:lnSpc>
                <a:spcPct val="90000"/>
              </a:lnSpc>
              <a:spcAft>
                <a:spcPts val="600"/>
              </a:spcAft>
              <a:defRPr/>
            </a:pPr>
            <a:r>
              <a:rPr lang="en-PH" sz="2700" u="sng">
                <a:latin typeface="+mn-lt"/>
                <a:ea typeface="Arial" charset="0"/>
              </a:rPr>
              <a:t>Estimated duration of implementation</a:t>
            </a:r>
            <a:r>
              <a:rPr lang="en-PH" sz="2700">
                <a:latin typeface="+mn-lt"/>
                <a:ea typeface="Arial" charset="0"/>
              </a:rPr>
              <a:t>: 1 </a:t>
            </a:r>
            <a:r>
              <a:rPr lang="en-PH" sz="2700" smtClean="0">
                <a:latin typeface="+mn-lt"/>
                <a:ea typeface="Arial" charset="0"/>
              </a:rPr>
              <a:t>week</a:t>
            </a:r>
          </a:p>
          <a:p>
            <a:pPr lvl="0" eaLnBrk="1" fontAlgn="auto" hangingPunct="1">
              <a:lnSpc>
                <a:spcPct val="90000"/>
              </a:lnSpc>
              <a:spcAft>
                <a:spcPts val="600"/>
              </a:spcAft>
              <a:defRPr/>
            </a:pPr>
            <a:r>
              <a:rPr lang="en-PH" sz="2700" u="sng" smtClean="0">
                <a:latin typeface="+mn-lt"/>
                <a:ea typeface="Arial" charset="0"/>
              </a:rPr>
              <a:t>Amount </a:t>
            </a:r>
            <a:r>
              <a:rPr lang="en-PH" sz="2700" u="sng">
                <a:latin typeface="+mn-lt"/>
                <a:ea typeface="Arial" charset="0"/>
              </a:rPr>
              <a:t>of resources needed</a:t>
            </a:r>
            <a:r>
              <a:rPr lang="en-PH" sz="2700">
                <a:latin typeface="+mn-lt"/>
                <a:ea typeface="Arial" charset="0"/>
              </a:rPr>
              <a:t>: Limited</a:t>
            </a:r>
          </a:p>
          <a:p>
            <a:pPr lvl="0" eaLnBrk="1" fontAlgn="auto" hangingPunct="1">
              <a:lnSpc>
                <a:spcPct val="90000"/>
              </a:lnSpc>
              <a:spcAft>
                <a:spcPts val="600"/>
              </a:spcAft>
              <a:defRPr/>
            </a:pPr>
            <a:r>
              <a:rPr lang="en-PH" sz="2700" u="sng">
                <a:latin typeface="+mn-lt"/>
                <a:ea typeface="Arial" charset="0"/>
              </a:rPr>
              <a:t>Person to be involved</a:t>
            </a:r>
            <a:r>
              <a:rPr lang="en-PH" sz="2700">
                <a:latin typeface="+mn-lt"/>
                <a:ea typeface="Arial" charset="0"/>
              </a:rPr>
              <a:t>: Head of the geospatial data management and technology unit if any, representatives from key health programs (health information system, communicable diseases, planning, emergency management, and immunization), development partners, external </a:t>
            </a:r>
            <a:r>
              <a:rPr lang="en-PH" sz="2700" smtClean="0">
                <a:latin typeface="+mn-lt"/>
                <a:ea typeface="Arial" charset="0"/>
              </a:rPr>
              <a:t>facilitator</a:t>
            </a:r>
            <a:endParaRPr lang="en-PH" sz="270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7</a:t>
            </a:fld>
            <a:endParaRPr lang="en-GB" altLang="en-US"/>
          </a:p>
        </p:txBody>
      </p:sp>
    </p:spTree>
    <p:extLst>
      <p:ext uri="{BB962C8B-B14F-4D97-AF65-F5344CB8AC3E}">
        <p14:creationId xmlns:p14="http://schemas.microsoft.com/office/powerpoint/2010/main" val="268621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844825"/>
            <a:ext cx="8562172" cy="4896543"/>
          </a:xfrm>
          <a:prstGeom prst="rect">
            <a:avLst/>
          </a:prstGeom>
        </p:spPr>
        <p:txBody>
          <a:bodyPr vert="horz" lIns="91440" tIns="45720" rIns="91440" bIns="45720" rtlCol="0" anchor="t">
            <a:noAutofit/>
          </a:bodyPr>
          <a:lstStyle/>
          <a:p>
            <a:pPr lvl="0" eaLnBrk="1" fontAlgn="auto" hangingPunct="1">
              <a:lnSpc>
                <a:spcPct val="90000"/>
              </a:lnSpc>
              <a:spcAft>
                <a:spcPts val="600"/>
              </a:spcAft>
              <a:defRPr/>
            </a:pPr>
            <a:r>
              <a:rPr lang="en-PH" sz="2700" u="sng" smtClean="0">
                <a:latin typeface="+mn-lt"/>
                <a:ea typeface="Arial" charset="0"/>
              </a:rPr>
              <a:t>Supporting tools</a:t>
            </a:r>
            <a:r>
              <a:rPr lang="en-PH" sz="2700" smtClean="0">
                <a:latin typeface="+mn-lt"/>
                <a:ea typeface="Arial" charset="0"/>
              </a:rPr>
              <a:t>:</a:t>
            </a:r>
            <a:endParaRPr lang="en-PH" sz="2700">
              <a:latin typeface="+mn-lt"/>
              <a:ea typeface="Arial" charset="0"/>
            </a:endParaRPr>
          </a:p>
          <a:p>
            <a:pPr lvl="0" eaLnBrk="1" fontAlgn="auto" hangingPunct="1">
              <a:lnSpc>
                <a:spcPct val="90000"/>
              </a:lnSpc>
              <a:spcAft>
                <a:spcPts val="600"/>
              </a:spcAft>
              <a:defRPr/>
            </a:pPr>
            <a:r>
              <a:rPr lang="en-PH" sz="2700" smtClean="0">
                <a:latin typeface="+mn-lt"/>
                <a:ea typeface="Arial" charset="0"/>
              </a:rPr>
              <a:t>a. HIS </a:t>
            </a:r>
            <a:r>
              <a:rPr lang="en-PH" sz="2700">
                <a:latin typeface="+mn-lt"/>
                <a:ea typeface="Arial" charset="0"/>
              </a:rPr>
              <a:t>geo-enabling </a:t>
            </a:r>
            <a:r>
              <a:rPr lang="en-PH" sz="2700" smtClean="0">
                <a:latin typeface="+mn-lt"/>
                <a:ea typeface="Arial" charset="0"/>
              </a:rPr>
              <a:t>benchmarks</a:t>
            </a:r>
          </a:p>
          <a:p>
            <a:pPr lvl="0" eaLnBrk="1" fontAlgn="auto" hangingPunct="1">
              <a:lnSpc>
                <a:spcPct val="90000"/>
              </a:lnSpc>
              <a:spcAft>
                <a:spcPts val="600"/>
              </a:spcAft>
              <a:defRPr/>
            </a:pPr>
            <a:r>
              <a:rPr lang="en-PH" sz="2700" smtClean="0">
                <a:latin typeface="+mn-lt"/>
                <a:ea typeface="Arial" charset="0"/>
              </a:rPr>
              <a:t>b</a:t>
            </a:r>
            <a:r>
              <a:rPr lang="en-PH" sz="2700">
                <a:latin typeface="+mn-lt"/>
                <a:ea typeface="Arial" charset="0"/>
              </a:rPr>
              <a:t>. Quick assessment </a:t>
            </a:r>
            <a:r>
              <a:rPr lang="en-PH" sz="2700" smtClean="0">
                <a:latin typeface="+mn-lt"/>
                <a:ea typeface="Arial" charset="0"/>
              </a:rPr>
              <a:t>questionnaire</a:t>
            </a:r>
          </a:p>
          <a:p>
            <a:pPr lvl="0" eaLnBrk="1" fontAlgn="auto" hangingPunct="1">
              <a:lnSpc>
                <a:spcPct val="90000"/>
              </a:lnSpc>
              <a:spcAft>
                <a:spcPts val="600"/>
              </a:spcAft>
              <a:defRPr/>
            </a:pPr>
            <a:r>
              <a:rPr lang="en-PH" sz="2700" smtClean="0">
                <a:latin typeface="+mn-lt"/>
                <a:ea typeface="Arial" charset="0"/>
              </a:rPr>
              <a:t>c</a:t>
            </a:r>
            <a:r>
              <a:rPr lang="en-PH" sz="2700">
                <a:latin typeface="+mn-lt"/>
                <a:ea typeface="Arial" charset="0"/>
              </a:rPr>
              <a:t>. Additional information and documents to be collected in complement to the quick assessment </a:t>
            </a:r>
            <a:r>
              <a:rPr lang="en-PH" sz="2700" smtClean="0">
                <a:latin typeface="+mn-lt"/>
                <a:ea typeface="Arial" charset="0"/>
              </a:rPr>
              <a:t>questionnaire</a:t>
            </a:r>
          </a:p>
          <a:p>
            <a:pPr lvl="0" eaLnBrk="1" fontAlgn="auto" hangingPunct="1">
              <a:lnSpc>
                <a:spcPct val="90000"/>
              </a:lnSpc>
              <a:spcAft>
                <a:spcPts val="600"/>
              </a:spcAft>
              <a:defRPr/>
            </a:pPr>
            <a:r>
              <a:rPr lang="en-PH" sz="2700" smtClean="0">
                <a:latin typeface="+mn-lt"/>
                <a:ea typeface="Arial" charset="0"/>
              </a:rPr>
              <a:t>d</a:t>
            </a:r>
            <a:r>
              <a:rPr lang="en-PH" sz="2700">
                <a:latin typeface="+mn-lt"/>
                <a:ea typeface="Arial" charset="0"/>
              </a:rPr>
              <a:t>. Resources illustrating the first 7 elements of the HIS geo-enabling </a:t>
            </a:r>
            <a:r>
              <a:rPr lang="en-PH" sz="2700" smtClean="0">
                <a:latin typeface="+mn-lt"/>
                <a:ea typeface="Arial" charset="0"/>
              </a:rPr>
              <a:t>framework</a:t>
            </a:r>
            <a:endParaRPr lang="en-PH" sz="27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8</a:t>
            </a:fld>
            <a:endParaRPr lang="en-GB" altLang="en-US"/>
          </a:p>
        </p:txBody>
      </p:sp>
    </p:spTree>
    <p:extLst>
      <p:ext uri="{BB962C8B-B14F-4D97-AF65-F5344CB8AC3E}">
        <p14:creationId xmlns:p14="http://schemas.microsoft.com/office/powerpoint/2010/main" val="300528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en-US" sz="3200" b="1" smtClean="0">
                <a:solidFill>
                  <a:schemeClr val="bg1"/>
                </a:solidFill>
                <a:latin typeface="+mn-lt"/>
              </a:rPr>
              <a:t>HIS Geo-enabling - Implementation</a:t>
            </a:r>
            <a:endParaRPr lang="en-US" sz="3200" b="1" dirty="0">
              <a:solidFill>
                <a:schemeClr val="bg1"/>
              </a:solidFill>
              <a:latin typeface="+mn-lt"/>
            </a:endParaRPr>
          </a:p>
        </p:txBody>
      </p:sp>
      <p:sp>
        <p:nvSpPr>
          <p:cNvPr id="10" name="Title 1"/>
          <p:cNvSpPr txBox="1">
            <a:spLocks/>
          </p:cNvSpPr>
          <p:nvPr/>
        </p:nvSpPr>
        <p:spPr>
          <a:xfrm>
            <a:off x="251520" y="1087016"/>
            <a:ext cx="8352928"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800" b="1" smtClean="0">
                <a:ea typeface="Arial" charset="0"/>
              </a:rPr>
              <a:t>Step </a:t>
            </a:r>
            <a:r>
              <a:rPr lang="en-PH" sz="2800" b="1">
                <a:ea typeface="Arial" charset="0"/>
              </a:rPr>
              <a:t>1: Assess the level of geo-enablement of the health information system</a:t>
            </a:r>
            <a:endParaRPr lang="en-PH" sz="2800" b="1" dirty="0">
              <a:ea typeface="Arial" charset="0"/>
            </a:endParaRPr>
          </a:p>
        </p:txBody>
      </p:sp>
      <p:sp>
        <p:nvSpPr>
          <p:cNvPr id="7" name="Title 1"/>
          <p:cNvSpPr txBox="1">
            <a:spLocks/>
          </p:cNvSpPr>
          <p:nvPr/>
        </p:nvSpPr>
        <p:spPr>
          <a:xfrm>
            <a:off x="186292" y="1940093"/>
            <a:ext cx="5393820" cy="372115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en-PH" sz="2700" smtClean="0">
                <a:latin typeface="+mn-lt"/>
                <a:ea typeface="Arial" charset="0"/>
              </a:rPr>
              <a:t>This step is </a:t>
            </a:r>
            <a:r>
              <a:rPr lang="en-PH" sz="2700">
                <a:latin typeface="+mn-lt"/>
                <a:ea typeface="Arial" charset="0"/>
              </a:rPr>
              <a:t>done to assess the level of geo-enablement of the HIS to have a clear picture of the gaps that exist against the benchmarks to be reached for the HIS to be considered as geo-enabled.</a:t>
            </a:r>
          </a:p>
          <a:p>
            <a:pPr marL="342900" lvl="0" indent="-342900" eaLnBrk="1" fontAlgn="auto" hangingPunct="1">
              <a:lnSpc>
                <a:spcPct val="90000"/>
              </a:lnSpc>
              <a:spcAft>
                <a:spcPts val="0"/>
              </a:spcAft>
              <a:buFont typeface="Arial" pitchFamily="34" charset="0"/>
              <a:buChar char="•"/>
              <a:defRPr/>
            </a:pPr>
            <a:endParaRPr lang="en-PH" sz="2700" smtClean="0">
              <a:latin typeface="+mn-lt"/>
              <a:ea typeface="Arial" charset="0"/>
            </a:endParaRPr>
          </a:p>
          <a:p>
            <a:pPr lvl="0" eaLnBrk="1" fontAlgn="auto" hangingPunct="1">
              <a:lnSpc>
                <a:spcPct val="90000"/>
              </a:lnSpc>
              <a:spcAft>
                <a:spcPts val="0"/>
              </a:spcAft>
              <a:defRPr/>
            </a:pPr>
            <a:r>
              <a:rPr lang="en-PH" sz="2700" smtClean="0">
                <a:latin typeface="+mn-lt"/>
                <a:ea typeface="Arial" charset="0"/>
              </a:rPr>
              <a:t>The </a:t>
            </a:r>
            <a:r>
              <a:rPr lang="en-PH" sz="2700">
                <a:latin typeface="+mn-lt"/>
                <a:ea typeface="Arial" charset="0"/>
              </a:rPr>
              <a:t>quick geo-enabling assessment questionnaire is used to facilitate this </a:t>
            </a:r>
            <a:r>
              <a:rPr lang="en-PH" sz="2700" smtClean="0">
                <a:latin typeface="+mn-lt"/>
                <a:ea typeface="Arial" charset="0"/>
              </a:rPr>
              <a:t>exercise.</a:t>
            </a:r>
            <a:endParaRPr lang="en-PH" sz="270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sz="2700" smtClean="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9</a:t>
            </a:fld>
            <a:endParaRPr lang="en-GB"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722" y="1916832"/>
            <a:ext cx="3207124" cy="3505131"/>
          </a:xfrm>
          <a:prstGeom prst="rect">
            <a:avLst/>
          </a:prstGeom>
        </p:spPr>
      </p:pic>
      <p:sp>
        <p:nvSpPr>
          <p:cNvPr id="8" name="Title 1"/>
          <p:cNvSpPr txBox="1">
            <a:spLocks/>
          </p:cNvSpPr>
          <p:nvPr/>
        </p:nvSpPr>
        <p:spPr>
          <a:xfrm>
            <a:off x="638273" y="5806872"/>
            <a:ext cx="7822159" cy="9344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en-PH" sz="2700" b="0" i="0" u="none" strike="noStrike" kern="1200" cap="none" spc="0" normalizeH="0" baseline="0" noProof="0" smtClean="0">
                <a:ln>
                  <a:noFill/>
                </a:ln>
                <a:effectLst/>
                <a:uLnTx/>
                <a:uFillTx/>
                <a:latin typeface="+mn-lt"/>
                <a:ea typeface="Arial" charset="0"/>
              </a:rPr>
              <a:t>If the</a:t>
            </a:r>
            <a:r>
              <a:rPr kumimoji="0" lang="en-PH" sz="2700" b="0" i="0" u="none" strike="noStrike" kern="1200" cap="none" spc="0" normalizeH="0" noProof="0" smtClean="0">
                <a:ln>
                  <a:noFill/>
                </a:ln>
                <a:effectLst/>
                <a:uLnTx/>
                <a:uFillTx/>
                <a:latin typeface="+mn-lt"/>
                <a:ea typeface="Arial" charset="0"/>
              </a:rPr>
              <a:t> result of the assessment shows that no gap exists, it means that the HIS is already geo-enabled!</a:t>
            </a:r>
            <a:endParaRPr kumimoji="0" lang="en-US" sz="2700" b="0" i="0" u="none" strike="noStrike" kern="1200" cap="none" spc="0" normalizeH="0" baseline="0" noProof="0" dirty="0">
              <a:ln>
                <a:noFill/>
              </a:ln>
              <a:effectLst/>
              <a:uLnTx/>
              <a:uFillTx/>
              <a:latin typeface="+mn-lt"/>
              <a:ea typeface="Arial" charset="0"/>
            </a:endParaRPr>
          </a:p>
        </p:txBody>
      </p:sp>
      <p:sp>
        <p:nvSpPr>
          <p:cNvPr id="9" name="Right Arrow 8"/>
          <p:cNvSpPr/>
          <p:nvPr/>
        </p:nvSpPr>
        <p:spPr>
          <a:xfrm>
            <a:off x="186292" y="5908336"/>
            <a:ext cx="369494" cy="400984"/>
          </a:xfrm>
          <a:prstGeom prst="rightArrow">
            <a:avLst/>
          </a:prstGeom>
          <a:solidFill>
            <a:srgbClr val="346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Tree>
    <p:extLst>
      <p:ext uri="{BB962C8B-B14F-4D97-AF65-F5344CB8AC3E}">
        <p14:creationId xmlns:p14="http://schemas.microsoft.com/office/powerpoint/2010/main" val="1618509269"/>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30470</TotalTime>
  <Words>6270</Words>
  <Application>Microsoft Office PowerPoint</Application>
  <PresentationFormat>On-screen Show (4:3)</PresentationFormat>
  <Paragraphs>663</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HGLC_HIS_Geo-enabling_course_template</vt:lpstr>
      <vt:lpstr>PowerPoint Presentation</vt:lpstr>
      <vt:lpstr>Key terms used in this session</vt:lpstr>
      <vt:lpstr>Key terms used in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182</cp:revision>
  <dcterms:created xsi:type="dcterms:W3CDTF">2018-03-06T13:12:55Z</dcterms:created>
  <dcterms:modified xsi:type="dcterms:W3CDTF">2019-10-25T10:24:17Z</dcterms:modified>
</cp:coreProperties>
</file>